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78"/>
  </p:notesMasterIdLst>
  <p:sldIdLst>
    <p:sldId id="4346" r:id="rId2"/>
    <p:sldId id="4306" r:id="rId3"/>
    <p:sldId id="4350" r:id="rId4"/>
    <p:sldId id="4351" r:id="rId5"/>
    <p:sldId id="4352" r:id="rId6"/>
    <p:sldId id="4323" r:id="rId7"/>
    <p:sldId id="4322" r:id="rId8"/>
    <p:sldId id="4354" r:id="rId9"/>
    <p:sldId id="4300" r:id="rId10"/>
    <p:sldId id="4355" r:id="rId11"/>
    <p:sldId id="4356" r:id="rId12"/>
    <p:sldId id="4357" r:id="rId13"/>
    <p:sldId id="4358" r:id="rId14"/>
    <p:sldId id="4359" r:id="rId15"/>
    <p:sldId id="4343" r:id="rId16"/>
    <p:sldId id="4387" r:id="rId17"/>
    <p:sldId id="4388" r:id="rId18"/>
    <p:sldId id="4389" r:id="rId19"/>
    <p:sldId id="4342" r:id="rId20"/>
    <p:sldId id="4348" r:id="rId21"/>
    <p:sldId id="4391" r:id="rId22"/>
    <p:sldId id="4393" r:id="rId23"/>
    <p:sldId id="4390" r:id="rId24"/>
    <p:sldId id="4319" r:id="rId25"/>
    <p:sldId id="4396" r:id="rId26"/>
    <p:sldId id="4394" r:id="rId27"/>
    <p:sldId id="4397" r:id="rId28"/>
    <p:sldId id="4347" r:id="rId29"/>
    <p:sldId id="4341" r:id="rId30"/>
    <p:sldId id="4395" r:id="rId31"/>
    <p:sldId id="4398" r:id="rId32"/>
    <p:sldId id="4402" r:id="rId33"/>
    <p:sldId id="4399" r:id="rId34"/>
    <p:sldId id="4403" r:id="rId35"/>
    <p:sldId id="4404" r:id="rId36"/>
    <p:sldId id="4338" r:id="rId37"/>
    <p:sldId id="4400" r:id="rId38"/>
    <p:sldId id="4401" r:id="rId39"/>
    <p:sldId id="4406" r:id="rId40"/>
    <p:sldId id="4407" r:id="rId41"/>
    <p:sldId id="4405" r:id="rId42"/>
    <p:sldId id="4349" r:id="rId43"/>
    <p:sldId id="4408" r:id="rId44"/>
    <p:sldId id="4409" r:id="rId45"/>
    <p:sldId id="4410" r:id="rId46"/>
    <p:sldId id="4411" r:id="rId47"/>
    <p:sldId id="4412" r:id="rId48"/>
    <p:sldId id="4433" r:id="rId49"/>
    <p:sldId id="4430" r:id="rId50"/>
    <p:sldId id="4339" r:id="rId51"/>
    <p:sldId id="4413" r:id="rId52"/>
    <p:sldId id="4414" r:id="rId53"/>
    <p:sldId id="4415" r:id="rId54"/>
    <p:sldId id="4416" r:id="rId55"/>
    <p:sldId id="4417" r:id="rId56"/>
    <p:sldId id="4418" r:id="rId57"/>
    <p:sldId id="4419" r:id="rId58"/>
    <p:sldId id="4420" r:id="rId59"/>
    <p:sldId id="4421" r:id="rId60"/>
    <p:sldId id="4422" r:id="rId61"/>
    <p:sldId id="4423" r:id="rId62"/>
    <p:sldId id="4424" r:id="rId63"/>
    <p:sldId id="4428" r:id="rId64"/>
    <p:sldId id="4441" r:id="rId65"/>
    <p:sldId id="4442" r:id="rId66"/>
    <p:sldId id="4444" r:id="rId67"/>
    <p:sldId id="4449" r:id="rId68"/>
    <p:sldId id="4429" r:id="rId69"/>
    <p:sldId id="4425" r:id="rId70"/>
    <p:sldId id="4426" r:id="rId71"/>
    <p:sldId id="4450" r:id="rId72"/>
    <p:sldId id="4452" r:id="rId73"/>
    <p:sldId id="4453" r:id="rId74"/>
    <p:sldId id="4427" r:id="rId75"/>
    <p:sldId id="4454" r:id="rId76"/>
    <p:sldId id="4263"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167868-B4D9-2FF6-E904-A98C4897717E}" name="Denise Callan" initials="DC" userId="S::denise@momentumconsulting.ie::00d439ad-816e-4f74-93c5-c4df3c7a2e0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552F"/>
    <a:srgbClr val="47B5C8"/>
    <a:srgbClr val="595959"/>
    <a:srgbClr val="FDBD22"/>
    <a:srgbClr val="93BCE1"/>
    <a:srgbClr val="EEB4A4"/>
    <a:srgbClr val="5796D0"/>
    <a:srgbClr val="A1A1A1"/>
    <a:srgbClr val="20376B"/>
    <a:srgbClr val="F2A7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431"/>
    <p:restoredTop sz="95082"/>
  </p:normalViewPr>
  <p:slideViewPr>
    <p:cSldViewPr snapToGrid="0" snapToObjects="1">
      <p:cViewPr>
        <p:scale>
          <a:sx n="90" d="100"/>
          <a:sy n="90" d="100"/>
        </p:scale>
        <p:origin x="-125" y="-11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160004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1725568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28</a:t>
            </a:fld>
            <a:endParaRPr lang="en-US"/>
          </a:p>
        </p:txBody>
      </p:sp>
    </p:spTree>
    <p:extLst>
      <p:ext uri="{BB962C8B-B14F-4D97-AF65-F5344CB8AC3E}">
        <p14:creationId xmlns:p14="http://schemas.microsoft.com/office/powerpoint/2010/main" val="1423489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41</a:t>
            </a:fld>
            <a:endParaRPr lang="en-US"/>
          </a:p>
        </p:txBody>
      </p:sp>
    </p:spTree>
    <p:extLst>
      <p:ext uri="{BB962C8B-B14F-4D97-AF65-F5344CB8AC3E}">
        <p14:creationId xmlns:p14="http://schemas.microsoft.com/office/powerpoint/2010/main" val="1625581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49</a:t>
            </a:fld>
            <a:endParaRPr lang="en-US"/>
          </a:p>
        </p:txBody>
      </p:sp>
    </p:spTree>
    <p:extLst>
      <p:ext uri="{BB962C8B-B14F-4D97-AF65-F5344CB8AC3E}">
        <p14:creationId xmlns:p14="http://schemas.microsoft.com/office/powerpoint/2010/main" val="4083167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76</a:t>
            </a:fld>
            <a:endParaRPr lang="en-US"/>
          </a:p>
        </p:txBody>
      </p:sp>
    </p:spTree>
    <p:extLst>
      <p:ext uri="{BB962C8B-B14F-4D97-AF65-F5344CB8AC3E}">
        <p14:creationId xmlns:p14="http://schemas.microsoft.com/office/powerpoint/2010/main" val="71721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Mosaic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696373" y="2952795"/>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705816" y="3646444"/>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2</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336144" y="483860"/>
            <a:ext cx="7563410" cy="4913817"/>
            <a:chOff x="4054160" y="721803"/>
            <a:chExt cx="7563410" cy="3597620"/>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63410" cy="1674487"/>
              <a:chOff x="4061909" y="1565906"/>
              <a:chExt cx="7563410"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77408" y="3448687"/>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grpSp>
      <p:cxnSp>
        <p:nvCxnSpPr>
          <p:cNvPr id="3" name="Straight Connector 2">
            <a:extLst>
              <a:ext uri="{FF2B5EF4-FFF2-40B4-BE49-F238E27FC236}">
                <a16:creationId xmlns:a16="http://schemas.microsoft.com/office/drawing/2014/main" id="{CBC02F7D-793C-EF4E-6EB6-CA643819CA22}"/>
              </a:ext>
            </a:extLst>
          </p:cNvPr>
          <p:cNvCxnSpPr>
            <a:cxnSpLocks/>
          </p:cNvCxnSpPr>
          <p:nvPr userDrawn="1"/>
        </p:nvCxnSpPr>
        <p:spPr>
          <a:xfrm>
            <a:off x="4351643" y="4893359"/>
            <a:ext cx="0" cy="540878"/>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268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191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50912CE0-BCC5-0DDB-71B2-378E548B72AA}"/>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Tree>
    <p:extLst>
      <p:ext uri="{BB962C8B-B14F-4D97-AF65-F5344CB8AC3E}">
        <p14:creationId xmlns:p14="http://schemas.microsoft.com/office/powerpoint/2010/main" val="3178170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1A7A5842-D3E7-C0E3-A994-451C67B9FF70}"/>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Tree>
    <p:extLst>
      <p:ext uri="{BB962C8B-B14F-4D97-AF65-F5344CB8AC3E}">
        <p14:creationId xmlns:p14="http://schemas.microsoft.com/office/powerpoint/2010/main" val="617813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7199389"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382793"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10877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47CD64-0EE0-1949-B325-1AC0282897C8}"/>
              </a:ext>
            </a:extLst>
          </p:cNvPr>
          <p:cNvGrpSpPr/>
          <p:nvPr userDrawn="1"/>
        </p:nvGrpSpPr>
        <p:grpSpPr>
          <a:xfrm flipH="1">
            <a:off x="418947" y="2399398"/>
            <a:ext cx="11365744" cy="2982299"/>
            <a:chOff x="-761305" y="3118551"/>
            <a:chExt cx="12551656" cy="3293474"/>
          </a:xfrm>
          <a:solidFill>
            <a:srgbClr val="47B5C8"/>
          </a:solidFill>
        </p:grpSpPr>
        <p:sp>
          <p:nvSpPr>
            <p:cNvPr id="3" name="Freeform 2">
              <a:extLst>
                <a:ext uri="{FF2B5EF4-FFF2-40B4-BE49-F238E27FC236}">
                  <a16:creationId xmlns:a16="http://schemas.microsoft.com/office/drawing/2014/main" id="{A508E773-DD3C-818A-B0FC-B4BE6FCB7A4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 name="Freeform 3">
              <a:extLst>
                <a:ext uri="{FF2B5EF4-FFF2-40B4-BE49-F238E27FC236}">
                  <a16:creationId xmlns:a16="http://schemas.microsoft.com/office/drawing/2014/main" id="{5CD87E2C-CBBA-499C-8954-77D98A6EF3F2}"/>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grpSp>
        <p:nvGrpSpPr>
          <p:cNvPr id="14" name="Group 13">
            <a:extLst>
              <a:ext uri="{FF2B5EF4-FFF2-40B4-BE49-F238E27FC236}">
                <a16:creationId xmlns:a16="http://schemas.microsoft.com/office/drawing/2014/main" id="{71E46BAE-F0C2-18A1-3EC7-118015DF5B1B}"/>
              </a:ext>
            </a:extLst>
          </p:cNvPr>
          <p:cNvGrpSpPr/>
          <p:nvPr userDrawn="1"/>
        </p:nvGrpSpPr>
        <p:grpSpPr>
          <a:xfrm flipH="1">
            <a:off x="418947" y="1906465"/>
            <a:ext cx="11365744" cy="2982299"/>
            <a:chOff x="-761305" y="3118551"/>
            <a:chExt cx="12551656" cy="3293474"/>
          </a:xfrm>
          <a:solidFill>
            <a:srgbClr val="47B5C8"/>
          </a:solidFill>
        </p:grpSpPr>
        <p:sp>
          <p:nvSpPr>
            <p:cNvPr id="15" name="Freeform 14">
              <a:extLst>
                <a:ext uri="{FF2B5EF4-FFF2-40B4-BE49-F238E27FC236}">
                  <a16:creationId xmlns:a16="http://schemas.microsoft.com/office/drawing/2014/main" id="{CB810B0D-3EBF-40B5-925C-22EAD0B7BF8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A119E9A9-6401-8A9D-F3CF-3E55C7CC18AF}"/>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5" name="Freeform 4">
            <a:extLst>
              <a:ext uri="{FF2B5EF4-FFF2-40B4-BE49-F238E27FC236}">
                <a16:creationId xmlns:a16="http://schemas.microsoft.com/office/drawing/2014/main" id="{E55AC26C-F446-92EB-66F5-A54F173D924D}"/>
              </a:ext>
            </a:extLst>
          </p:cNvPr>
          <p:cNvSpPr/>
          <p:nvPr userDrawn="1"/>
        </p:nvSpPr>
        <p:spPr>
          <a:xfrm>
            <a:off x="-94694" y="4852493"/>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4D213BE5-E5C0-26F7-D8A1-1B72F8AE771D}"/>
              </a:ext>
            </a:extLst>
          </p:cNvPr>
          <p:cNvSpPr>
            <a:spLocks noGrp="1"/>
          </p:cNvSpPr>
          <p:nvPr>
            <p:ph type="body" sz="quarter" idx="17" hasCustomPrompt="1"/>
          </p:nvPr>
        </p:nvSpPr>
        <p:spPr>
          <a:xfrm>
            <a:off x="454124" y="4987528"/>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41205" y="3600861"/>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41205" y="2791285"/>
            <a:ext cx="3195485" cy="837258"/>
          </a:xfrm>
          <a:prstGeom prst="rect">
            <a:avLst/>
          </a:prstGeo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11" name="Picture 10">
            <a:extLst>
              <a:ext uri="{FF2B5EF4-FFF2-40B4-BE49-F238E27FC236}">
                <a16:creationId xmlns:a16="http://schemas.microsoft.com/office/drawing/2014/main" id="{A2D7F405-AFF6-A1B5-12BB-E18878F26594}"/>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982383" y="-19302"/>
            <a:ext cx="6672147" cy="6672147"/>
          </a:xfrm>
          <a:prstGeom prst="rect">
            <a:avLst/>
          </a:prstGeom>
        </p:spPr>
      </p:pic>
      <p:pic>
        <p:nvPicPr>
          <p:cNvPr id="13" name="Picture 12">
            <a:extLst>
              <a:ext uri="{FF2B5EF4-FFF2-40B4-BE49-F238E27FC236}">
                <a16:creationId xmlns:a16="http://schemas.microsoft.com/office/drawing/2014/main" id="{64D11862-CFAF-B22C-55AE-F5450B9736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88227" y="-368633"/>
            <a:ext cx="5533014" cy="2766507"/>
          </a:xfrm>
          <a:prstGeom prst="rect">
            <a:avLst/>
          </a:prstGeom>
        </p:spPr>
      </p:pic>
      <p:grpSp>
        <p:nvGrpSpPr>
          <p:cNvPr id="7" name="Group 6">
            <a:extLst>
              <a:ext uri="{FF2B5EF4-FFF2-40B4-BE49-F238E27FC236}">
                <a16:creationId xmlns:a16="http://schemas.microsoft.com/office/drawing/2014/main" id="{CCE91B04-02E4-9818-2946-11C6096CA3C9}"/>
              </a:ext>
            </a:extLst>
          </p:cNvPr>
          <p:cNvGrpSpPr/>
          <p:nvPr userDrawn="1"/>
        </p:nvGrpSpPr>
        <p:grpSpPr>
          <a:xfrm>
            <a:off x="4793368" y="5795141"/>
            <a:ext cx="6991323" cy="774150"/>
            <a:chOff x="495027" y="5845887"/>
            <a:chExt cx="6991323" cy="774150"/>
          </a:xfrm>
        </p:grpSpPr>
        <p:grpSp>
          <p:nvGrpSpPr>
            <p:cNvPr id="8" name="Group 7">
              <a:extLst>
                <a:ext uri="{FF2B5EF4-FFF2-40B4-BE49-F238E27FC236}">
                  <a16:creationId xmlns:a16="http://schemas.microsoft.com/office/drawing/2014/main" id="{42E11B8B-22F5-F7F3-3514-F9EC3F948B57}"/>
                </a:ext>
              </a:extLst>
            </p:cNvPr>
            <p:cNvGrpSpPr/>
            <p:nvPr userDrawn="1"/>
          </p:nvGrpSpPr>
          <p:grpSpPr>
            <a:xfrm>
              <a:off x="495027" y="5845887"/>
              <a:ext cx="6991323" cy="774150"/>
              <a:chOff x="495027" y="5845887"/>
              <a:chExt cx="6991323" cy="774150"/>
            </a:xfrm>
          </p:grpSpPr>
          <p:sp>
            <p:nvSpPr>
              <p:cNvPr id="10" name="Rectangle 9">
                <a:extLst>
                  <a:ext uri="{FF2B5EF4-FFF2-40B4-BE49-F238E27FC236}">
                    <a16:creationId xmlns:a16="http://schemas.microsoft.com/office/drawing/2014/main" id="{1BB53C13-3783-66BF-34A4-E451D1175EE2}"/>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2" name="Rectangle 11">
                <a:extLst>
                  <a:ext uri="{FF2B5EF4-FFF2-40B4-BE49-F238E27FC236}">
                    <a16:creationId xmlns:a16="http://schemas.microsoft.com/office/drawing/2014/main" id="{1BEA131D-0421-FE30-8129-AD08F725F6A6}"/>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E4A42C7A-9B41-3E56-FE08-9D7E1AEE3FB1}"/>
                  </a:ext>
                </a:extLst>
              </p:cNvPr>
              <p:cNvPicPr>
                <a:picLocks noChangeAspect="1"/>
              </p:cNvPicPr>
              <p:nvPr userDrawn="1"/>
            </p:nvPicPr>
            <p:blipFill>
              <a:blip r:embed="rId4"/>
              <a:stretch>
                <a:fillRect/>
              </a:stretch>
            </p:blipFill>
            <p:spPr>
              <a:xfrm>
                <a:off x="568863" y="6130899"/>
                <a:ext cx="1244049" cy="433251"/>
              </a:xfrm>
              <a:prstGeom prst="rect">
                <a:avLst/>
              </a:prstGeom>
            </p:spPr>
          </p:pic>
        </p:grpSp>
        <p:pic>
          <p:nvPicPr>
            <p:cNvPr id="9" name="Picture 8" descr="Co-funded by the European Union logo in png for web usage">
              <a:extLst>
                <a:ext uri="{FF2B5EF4-FFF2-40B4-BE49-F238E27FC236}">
                  <a16:creationId xmlns:a16="http://schemas.microsoft.com/office/drawing/2014/main" id="{A0FAB638-6670-483E-E981-A02DC51A83F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3097068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74" name="Freeform 73">
            <a:extLst>
              <a:ext uri="{FF2B5EF4-FFF2-40B4-BE49-F238E27FC236}">
                <a16:creationId xmlns:a16="http://schemas.microsoft.com/office/drawing/2014/main" id="{A8633C08-83D6-1A6F-8401-8C2AFAB342FE}"/>
              </a:ext>
            </a:extLst>
          </p:cNvPr>
          <p:cNvSpPr/>
          <p:nvPr userDrawn="1"/>
        </p:nvSpPr>
        <p:spPr>
          <a:xfrm>
            <a:off x="454233"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CF4E39B0-E2CB-8018-448A-5DF13D1CA595}"/>
              </a:ext>
            </a:extLst>
          </p:cNvPr>
          <p:cNvSpPr/>
          <p:nvPr userDrawn="1"/>
        </p:nvSpPr>
        <p:spPr>
          <a:xfrm>
            <a:off x="3307475"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5990423" y="3054642"/>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5990424" y="2431916"/>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39" name="Freeform 38">
            <a:extLst>
              <a:ext uri="{FF2B5EF4-FFF2-40B4-BE49-F238E27FC236}">
                <a16:creationId xmlns:a16="http://schemas.microsoft.com/office/drawing/2014/main" id="{40116ABB-45E2-2FFB-CE77-0E389D4442A4}"/>
              </a:ext>
            </a:extLst>
          </p:cNvPr>
          <p:cNvSpPr/>
          <p:nvPr userDrawn="1"/>
        </p:nvSpPr>
        <p:spPr>
          <a:xfrm>
            <a:off x="5352000" y="4094957"/>
            <a:ext cx="684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2A72C"/>
            </a:solidFill>
            <a:prstDash val="solid"/>
            <a:miter/>
          </a:ln>
        </p:spPr>
        <p:txBody>
          <a:bodyPr rtlCol="0" anchor="ctr"/>
          <a:lstStyle/>
          <a:p>
            <a:endParaRPr lang="en-US"/>
          </a:p>
        </p:txBody>
      </p:sp>
      <p:pic>
        <p:nvPicPr>
          <p:cNvPr id="10" name="Picture 9">
            <a:extLst>
              <a:ext uri="{FF2B5EF4-FFF2-40B4-BE49-F238E27FC236}">
                <a16:creationId xmlns:a16="http://schemas.microsoft.com/office/drawing/2014/main" id="{86925E7F-F012-04D4-DB50-53D8F08B9F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5883" y="-598417"/>
            <a:ext cx="6248070" cy="3124035"/>
          </a:xfrm>
          <a:prstGeom prst="rect">
            <a:avLst/>
          </a:prstGeom>
        </p:spPr>
      </p:pic>
      <p:grpSp>
        <p:nvGrpSpPr>
          <p:cNvPr id="2" name="Group 1">
            <a:extLst>
              <a:ext uri="{FF2B5EF4-FFF2-40B4-BE49-F238E27FC236}">
                <a16:creationId xmlns:a16="http://schemas.microsoft.com/office/drawing/2014/main" id="{80101561-9642-9344-AEB3-132DA6DA4580}"/>
              </a:ext>
            </a:extLst>
          </p:cNvPr>
          <p:cNvGrpSpPr/>
          <p:nvPr userDrawn="1"/>
        </p:nvGrpSpPr>
        <p:grpSpPr>
          <a:xfrm>
            <a:off x="4705650" y="5776098"/>
            <a:ext cx="6991323" cy="774150"/>
            <a:chOff x="495027" y="5845887"/>
            <a:chExt cx="6991323" cy="774150"/>
          </a:xfrm>
        </p:grpSpPr>
        <p:grpSp>
          <p:nvGrpSpPr>
            <p:cNvPr id="5" name="Group 4">
              <a:extLst>
                <a:ext uri="{FF2B5EF4-FFF2-40B4-BE49-F238E27FC236}">
                  <a16:creationId xmlns:a16="http://schemas.microsoft.com/office/drawing/2014/main" id="{98949295-1317-D2E1-5CAC-13C6FD7F38C6}"/>
                </a:ext>
              </a:extLst>
            </p:cNvPr>
            <p:cNvGrpSpPr/>
            <p:nvPr userDrawn="1"/>
          </p:nvGrpSpPr>
          <p:grpSpPr>
            <a:xfrm>
              <a:off x="495027" y="5845887"/>
              <a:ext cx="6991323" cy="774150"/>
              <a:chOff x="495027" y="5845887"/>
              <a:chExt cx="6991323" cy="774150"/>
            </a:xfrm>
          </p:grpSpPr>
          <p:sp>
            <p:nvSpPr>
              <p:cNvPr id="12" name="Rectangle 11">
                <a:extLst>
                  <a:ext uri="{FF2B5EF4-FFF2-40B4-BE49-F238E27FC236}">
                    <a16:creationId xmlns:a16="http://schemas.microsoft.com/office/drawing/2014/main" id="{0B16C73E-3734-EA79-EC36-048326E38A9B}"/>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3" name="Rectangle 12">
                <a:extLst>
                  <a:ext uri="{FF2B5EF4-FFF2-40B4-BE49-F238E27FC236}">
                    <a16:creationId xmlns:a16="http://schemas.microsoft.com/office/drawing/2014/main" id="{072F022D-23A6-14AE-4724-9C84EC92B0B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D69A747-367A-D5FD-721D-34D04AC7995C}"/>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1" name="Picture 10" descr="Co-funded by the European Union logo in png for web usage">
              <a:extLst>
                <a:ext uri="{FF2B5EF4-FFF2-40B4-BE49-F238E27FC236}">
                  <a16:creationId xmlns:a16="http://schemas.microsoft.com/office/drawing/2014/main" id="{6146136B-F898-76BC-5F72-93498130A3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pic>
        <p:nvPicPr>
          <p:cNvPr id="15" name="Picture 14">
            <a:extLst>
              <a:ext uri="{FF2B5EF4-FFF2-40B4-BE49-F238E27FC236}">
                <a16:creationId xmlns:a16="http://schemas.microsoft.com/office/drawing/2014/main" id="{665C7DFB-6641-4767-F853-F33CBE04518A}"/>
              </a:ext>
            </a:extLst>
          </p:cNvPr>
          <p:cNvPicPr>
            <a:picLocks noChangeAspect="1"/>
          </p:cNvPicPr>
          <p:nvPr userDrawn="1"/>
        </p:nvPicPr>
        <p:blipFill>
          <a:blip r:embed="rId5" cstate="screen">
            <a:alphaModFix amt="24000"/>
            <a:extLst>
              <a:ext uri="{28A0092B-C50C-407E-A947-70E740481C1C}">
                <a14:useLocalDpi xmlns:a14="http://schemas.microsoft.com/office/drawing/2010/main"/>
              </a:ext>
            </a:extLst>
          </a:blip>
          <a:stretch>
            <a:fillRect/>
          </a:stretch>
        </p:blipFill>
        <p:spPr>
          <a:xfrm>
            <a:off x="-1416264" y="-492247"/>
            <a:ext cx="6672147" cy="6672147"/>
          </a:xfrm>
          <a:prstGeom prst="rect">
            <a:avLst/>
          </a:prstGeom>
        </p:spPr>
      </p:pic>
      <p:sp>
        <p:nvSpPr>
          <p:cNvPr id="16" name="Freeform 15">
            <a:extLst>
              <a:ext uri="{FF2B5EF4-FFF2-40B4-BE49-F238E27FC236}">
                <a16:creationId xmlns:a16="http://schemas.microsoft.com/office/drawing/2014/main" id="{8EFFE630-EFEA-3FFE-3301-E27209580E1E}"/>
              </a:ext>
            </a:extLst>
          </p:cNvPr>
          <p:cNvSpPr/>
          <p:nvPr userDrawn="1"/>
        </p:nvSpPr>
        <p:spPr>
          <a:xfrm>
            <a:off x="0" y="4869500"/>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0" name="Text Placeholder 23">
            <a:extLst>
              <a:ext uri="{FF2B5EF4-FFF2-40B4-BE49-F238E27FC236}">
                <a16:creationId xmlns:a16="http://schemas.microsoft.com/office/drawing/2014/main" id="{94636413-4198-153A-338E-76FF3420B89B}"/>
              </a:ext>
            </a:extLst>
          </p:cNvPr>
          <p:cNvSpPr>
            <a:spLocks noGrp="1"/>
          </p:cNvSpPr>
          <p:nvPr>
            <p:ph type="body" sz="quarter" idx="17" hasCustomPrompt="1"/>
          </p:nvPr>
        </p:nvSpPr>
        <p:spPr>
          <a:xfrm>
            <a:off x="558314" y="5036347"/>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9ACC7C4-8730-4399-5172-EB393A6E9E89}"/>
              </a:ext>
            </a:extLst>
          </p:cNvPr>
          <p:cNvGrpSpPr/>
          <p:nvPr userDrawn="1"/>
        </p:nvGrpSpPr>
        <p:grpSpPr>
          <a:xfrm flipH="1">
            <a:off x="341785" y="2175165"/>
            <a:ext cx="11365744" cy="3343300"/>
            <a:chOff x="-761305" y="3118551"/>
            <a:chExt cx="12551656" cy="3293474"/>
          </a:xfrm>
          <a:solidFill>
            <a:srgbClr val="47B5C8"/>
          </a:solidFill>
        </p:grpSpPr>
        <p:sp>
          <p:nvSpPr>
            <p:cNvPr id="45" name="Freeform 44">
              <a:extLst>
                <a:ext uri="{FF2B5EF4-FFF2-40B4-BE49-F238E27FC236}">
                  <a16:creationId xmlns:a16="http://schemas.microsoft.com/office/drawing/2014/main" id="{890FFFFA-C8FB-2146-9C31-AA95E5D0DE5D}"/>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8B5B2CF2-DB7E-3965-3496-E0AB92A9740B}"/>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58292" y="3606319"/>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58293" y="2983593"/>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44" name="Picture Placeholder 120">
            <a:extLst>
              <a:ext uri="{FF2B5EF4-FFF2-40B4-BE49-F238E27FC236}">
                <a16:creationId xmlns:a16="http://schemas.microsoft.com/office/drawing/2014/main" id="{0184A1A2-CBFE-5947-AB04-F6865104E08B}"/>
              </a:ext>
            </a:extLst>
          </p:cNvPr>
          <p:cNvSpPr>
            <a:spLocks noGrp="1"/>
          </p:cNvSpPr>
          <p:nvPr>
            <p:ph type="pic" sz="quarter" idx="41"/>
          </p:nvPr>
        </p:nvSpPr>
        <p:spPr>
          <a:xfrm>
            <a:off x="6049801" y="1"/>
            <a:ext cx="4661742" cy="5515415"/>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pic>
        <p:nvPicPr>
          <p:cNvPr id="5" name="Picture 4">
            <a:extLst>
              <a:ext uri="{FF2B5EF4-FFF2-40B4-BE49-F238E27FC236}">
                <a16:creationId xmlns:a16="http://schemas.microsoft.com/office/drawing/2014/main" id="{D0182AC1-344F-FFBA-C2B2-7461462101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3699" y="-59590"/>
            <a:ext cx="5533014" cy="2766507"/>
          </a:xfrm>
          <a:prstGeom prst="rect">
            <a:avLst/>
          </a:prstGeom>
        </p:spPr>
      </p:pic>
      <p:sp>
        <p:nvSpPr>
          <p:cNvPr id="6" name="Freeform 5">
            <a:extLst>
              <a:ext uri="{FF2B5EF4-FFF2-40B4-BE49-F238E27FC236}">
                <a16:creationId xmlns:a16="http://schemas.microsoft.com/office/drawing/2014/main" id="{256894A9-CCB5-9338-9080-6500A87B357E}"/>
              </a:ext>
            </a:extLst>
          </p:cNvPr>
          <p:cNvSpPr/>
          <p:nvPr userDrawn="1"/>
        </p:nvSpPr>
        <p:spPr>
          <a:xfrm>
            <a:off x="-54506" y="4918965"/>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9" name="Text Placeholder 23">
            <a:extLst>
              <a:ext uri="{FF2B5EF4-FFF2-40B4-BE49-F238E27FC236}">
                <a16:creationId xmlns:a16="http://schemas.microsoft.com/office/drawing/2014/main" id="{7B05F9A5-3621-C756-354D-7506CABFD43B}"/>
              </a:ext>
            </a:extLst>
          </p:cNvPr>
          <p:cNvSpPr>
            <a:spLocks noGrp="1"/>
          </p:cNvSpPr>
          <p:nvPr>
            <p:ph type="body" sz="quarter" idx="17" hasCustomPrompt="1"/>
          </p:nvPr>
        </p:nvSpPr>
        <p:spPr>
          <a:xfrm>
            <a:off x="503808" y="508581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grpSp>
        <p:nvGrpSpPr>
          <p:cNvPr id="2" name="Group 1">
            <a:extLst>
              <a:ext uri="{FF2B5EF4-FFF2-40B4-BE49-F238E27FC236}">
                <a16:creationId xmlns:a16="http://schemas.microsoft.com/office/drawing/2014/main" id="{32315DE4-918D-1532-2675-99E3F91CE1C9}"/>
              </a:ext>
            </a:extLst>
          </p:cNvPr>
          <p:cNvGrpSpPr/>
          <p:nvPr userDrawn="1"/>
        </p:nvGrpSpPr>
        <p:grpSpPr>
          <a:xfrm>
            <a:off x="4766580" y="5791724"/>
            <a:ext cx="6991323" cy="774150"/>
            <a:chOff x="495027" y="5845887"/>
            <a:chExt cx="6991323" cy="774150"/>
          </a:xfrm>
        </p:grpSpPr>
        <p:grpSp>
          <p:nvGrpSpPr>
            <p:cNvPr id="10" name="Group 9">
              <a:extLst>
                <a:ext uri="{FF2B5EF4-FFF2-40B4-BE49-F238E27FC236}">
                  <a16:creationId xmlns:a16="http://schemas.microsoft.com/office/drawing/2014/main" id="{8D0B326B-5474-A843-4802-7569DE9ECD60}"/>
                </a:ext>
              </a:extLst>
            </p:cNvPr>
            <p:cNvGrpSpPr/>
            <p:nvPr userDrawn="1"/>
          </p:nvGrpSpPr>
          <p:grpSpPr>
            <a:xfrm>
              <a:off x="495027" y="5845887"/>
              <a:ext cx="6991323" cy="774150"/>
              <a:chOff x="495027" y="5845887"/>
              <a:chExt cx="6991323" cy="774150"/>
            </a:xfrm>
          </p:grpSpPr>
          <p:sp>
            <p:nvSpPr>
              <p:cNvPr id="15" name="Rectangle 14">
                <a:extLst>
                  <a:ext uri="{FF2B5EF4-FFF2-40B4-BE49-F238E27FC236}">
                    <a16:creationId xmlns:a16="http://schemas.microsoft.com/office/drawing/2014/main" id="{16539BD7-E529-AD47-909A-A658E4A0F51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6" name="Rectangle 15">
                <a:extLst>
                  <a:ext uri="{FF2B5EF4-FFF2-40B4-BE49-F238E27FC236}">
                    <a16:creationId xmlns:a16="http://schemas.microsoft.com/office/drawing/2014/main" id="{F368AFD4-3D6A-AFE6-EA8A-8AA8835E2E5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9E30F3D8-C1C6-CDCC-6B34-2566F2A0327A}"/>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4" name="Picture 13" descr="Co-funded by the European Union logo in png for web usage">
              <a:extLst>
                <a:ext uri="{FF2B5EF4-FFF2-40B4-BE49-F238E27FC236}">
                  <a16:creationId xmlns:a16="http://schemas.microsoft.com/office/drawing/2014/main" id="{ECFD4D0D-9BFC-82CD-C642-5EE1D0A4709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1930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6AD50608-6941-51D9-90FB-C9C19979971D}"/>
              </a:ext>
            </a:extLst>
          </p:cNvPr>
          <p:cNvSpPr/>
          <p:nvPr userDrawn="1"/>
        </p:nvSpPr>
        <p:spPr>
          <a:xfrm>
            <a:off x="477386" y="748834"/>
            <a:ext cx="6200492" cy="4938629"/>
          </a:xfrm>
          <a:custGeom>
            <a:avLst/>
            <a:gdLst>
              <a:gd name="connsiteX0" fmla="*/ 0 w 6200492"/>
              <a:gd name="connsiteY0" fmla="*/ 0 h 4938629"/>
              <a:gd name="connsiteX1" fmla="*/ 225150 w 6200492"/>
              <a:gd name="connsiteY1" fmla="*/ 0 h 4938629"/>
              <a:gd name="connsiteX2" fmla="*/ 4936311 w 6200492"/>
              <a:gd name="connsiteY2" fmla="*/ 0 h 4938629"/>
              <a:gd name="connsiteX3" fmla="*/ 5161461 w 6200492"/>
              <a:gd name="connsiteY3" fmla="*/ 0 h 4938629"/>
              <a:gd name="connsiteX4" fmla="*/ 6200492 w 6200492"/>
              <a:gd name="connsiteY4" fmla="*/ 956188 h 4938629"/>
              <a:gd name="connsiteX5" fmla="*/ 6200492 w 6200492"/>
              <a:gd name="connsiteY5" fmla="*/ 4938629 h 4938629"/>
              <a:gd name="connsiteX6" fmla="*/ 5975342 w 6200492"/>
              <a:gd name="connsiteY6" fmla="*/ 4938629 h 4938629"/>
              <a:gd name="connsiteX7" fmla="*/ 1750888 w 6200492"/>
              <a:gd name="connsiteY7" fmla="*/ 4938629 h 4938629"/>
              <a:gd name="connsiteX8" fmla="*/ 1525738 w 6200492"/>
              <a:gd name="connsiteY8" fmla="*/ 4938629 h 4938629"/>
              <a:gd name="connsiteX9" fmla="*/ 0 w 6200492"/>
              <a:gd name="connsiteY9" fmla="*/ 3534542 h 493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0492" h="4938629">
                <a:moveTo>
                  <a:pt x="0" y="0"/>
                </a:moveTo>
                <a:lnTo>
                  <a:pt x="225150" y="0"/>
                </a:lnTo>
                <a:lnTo>
                  <a:pt x="4936311" y="0"/>
                </a:lnTo>
                <a:lnTo>
                  <a:pt x="5161461" y="0"/>
                </a:lnTo>
                <a:cubicBezTo>
                  <a:pt x="5735664" y="0"/>
                  <a:pt x="6200492" y="427769"/>
                  <a:pt x="6200492" y="956188"/>
                </a:cubicBezTo>
                <a:lnTo>
                  <a:pt x="6200492" y="4938629"/>
                </a:lnTo>
                <a:lnTo>
                  <a:pt x="5975342" y="4938629"/>
                </a:lnTo>
                <a:lnTo>
                  <a:pt x="1750888" y="4938629"/>
                </a:lnTo>
                <a:lnTo>
                  <a:pt x="1525738" y="4938629"/>
                </a:lnTo>
                <a:cubicBezTo>
                  <a:pt x="683575" y="4938629"/>
                  <a:pt x="0" y="4309558"/>
                  <a:pt x="0" y="3534542"/>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E0A1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91164" y="121893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726460" y="121893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912867" y="2133922"/>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48163" y="2133922"/>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919446" y="3048909"/>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54742" y="3048909"/>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41149" y="3963897"/>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76445" y="3963897"/>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919446" y="487888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54742" y="487888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86328" y="4732914"/>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86328" y="3843616"/>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86328" y="2962825"/>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86328" y="1984022"/>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CBD74BB-51A0-2AE1-F8FE-EE2A5CBE0B75}"/>
              </a:ext>
            </a:extLst>
          </p:cNvPr>
          <p:cNvGrpSpPr/>
          <p:nvPr userDrawn="1"/>
        </p:nvGrpSpPr>
        <p:grpSpPr>
          <a:xfrm>
            <a:off x="558314" y="5787502"/>
            <a:ext cx="6991323" cy="774150"/>
            <a:chOff x="495027" y="5845887"/>
            <a:chExt cx="6991323" cy="774150"/>
          </a:xfrm>
        </p:grpSpPr>
        <p:grpSp>
          <p:nvGrpSpPr>
            <p:cNvPr id="3" name="Group 2">
              <a:extLst>
                <a:ext uri="{FF2B5EF4-FFF2-40B4-BE49-F238E27FC236}">
                  <a16:creationId xmlns:a16="http://schemas.microsoft.com/office/drawing/2014/main" id="{2C10FCAE-DFB5-38B6-DBBC-A220DB0EFEB9}"/>
                </a:ext>
              </a:extLst>
            </p:cNvPr>
            <p:cNvGrpSpPr/>
            <p:nvPr userDrawn="1"/>
          </p:nvGrpSpPr>
          <p:grpSpPr>
            <a:xfrm>
              <a:off x="495027" y="5845887"/>
              <a:ext cx="6991323" cy="774150"/>
              <a:chOff x="495027" y="5845887"/>
              <a:chExt cx="6991323" cy="774150"/>
            </a:xfrm>
          </p:grpSpPr>
          <p:sp>
            <p:nvSpPr>
              <p:cNvPr id="5" name="Rectangle 4">
                <a:extLst>
                  <a:ext uri="{FF2B5EF4-FFF2-40B4-BE49-F238E27FC236}">
                    <a16:creationId xmlns:a16="http://schemas.microsoft.com/office/drawing/2014/main" id="{0D6E4401-D6F7-2ED4-7FE5-531281EFB3B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6" name="Rectangle 5">
                <a:extLst>
                  <a:ext uri="{FF2B5EF4-FFF2-40B4-BE49-F238E27FC236}">
                    <a16:creationId xmlns:a16="http://schemas.microsoft.com/office/drawing/2014/main" id="{84427A67-7464-7EDB-9F1F-6F0859D45DDF}"/>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1932DF4-5D9D-4F07-71A2-1030C035EBA1}"/>
                  </a:ext>
                </a:extLst>
              </p:cNvPr>
              <p:cNvPicPr>
                <a:picLocks noChangeAspect="1"/>
              </p:cNvPicPr>
              <p:nvPr userDrawn="1"/>
            </p:nvPicPr>
            <p:blipFill>
              <a:blip r:embed="rId2"/>
              <a:stretch>
                <a:fillRect/>
              </a:stretch>
            </p:blipFill>
            <p:spPr>
              <a:xfrm>
                <a:off x="568863" y="6130899"/>
                <a:ext cx="1244049" cy="433251"/>
              </a:xfrm>
              <a:prstGeom prst="rect">
                <a:avLst/>
              </a:prstGeom>
            </p:spPr>
          </p:pic>
        </p:grpSp>
        <p:pic>
          <p:nvPicPr>
            <p:cNvPr id="4" name="Picture 3" descr="Co-funded by the European Union logo in png for web usage">
              <a:extLst>
                <a:ext uri="{FF2B5EF4-FFF2-40B4-BE49-F238E27FC236}">
                  <a16:creationId xmlns:a16="http://schemas.microsoft.com/office/drawing/2014/main" id="{0FB91D32-3A38-9026-57B5-89505476B2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7228DF1A-57C4-3D42-A498-715C5ADA04E5}"/>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FB69E93D-EB65-544F-B082-6BD372E5C86C}"/>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94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3</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696373" y="2952795"/>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705816" y="3646444"/>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2</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336144" y="483860"/>
            <a:ext cx="7563410" cy="4913817"/>
            <a:chOff x="4054160" y="721803"/>
            <a:chExt cx="7563410" cy="3597620"/>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63410" cy="1674487"/>
              <a:chOff x="4061909" y="1565906"/>
              <a:chExt cx="7563410"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77408" y="3448687"/>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grpSp>
      <p:cxnSp>
        <p:nvCxnSpPr>
          <p:cNvPr id="3" name="Straight Connector 2">
            <a:extLst>
              <a:ext uri="{FF2B5EF4-FFF2-40B4-BE49-F238E27FC236}">
                <a16:creationId xmlns:a16="http://schemas.microsoft.com/office/drawing/2014/main" id="{CBC02F7D-793C-EF4E-6EB6-CA643819CA22}"/>
              </a:ext>
            </a:extLst>
          </p:cNvPr>
          <p:cNvCxnSpPr>
            <a:cxnSpLocks/>
          </p:cNvCxnSpPr>
          <p:nvPr userDrawn="1"/>
        </p:nvCxnSpPr>
        <p:spPr>
          <a:xfrm>
            <a:off x="4351643" y="4893359"/>
            <a:ext cx="0" cy="540878"/>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111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E2EFCFD-3DB9-D994-69B3-BE838FCFBD89}"/>
              </a:ext>
            </a:extLst>
          </p:cNvPr>
          <p:cNvGrpSpPr/>
          <p:nvPr userDrawn="1"/>
        </p:nvGrpSpPr>
        <p:grpSpPr>
          <a:xfrm>
            <a:off x="0" y="6213053"/>
            <a:ext cx="12116938" cy="1289893"/>
            <a:chOff x="3911600" y="5376592"/>
            <a:chExt cx="7103963" cy="756243"/>
          </a:xfrm>
        </p:grpSpPr>
        <p:cxnSp>
          <p:nvCxnSpPr>
            <p:cNvPr id="6" name="Straight Connector 5">
              <a:extLst>
                <a:ext uri="{FF2B5EF4-FFF2-40B4-BE49-F238E27FC236}">
                  <a16:creationId xmlns:a16="http://schemas.microsoft.com/office/drawing/2014/main" id="{4F33D689-3398-E2AC-AF51-1AC4D38A3AC1}"/>
                </a:ext>
              </a:extLst>
            </p:cNvPr>
            <p:cNvCxnSpPr>
              <a:cxnSpLocks/>
            </p:cNvCxnSpPr>
            <p:nvPr userDrawn="1"/>
          </p:nvCxnSpPr>
          <p:spPr>
            <a:xfrm>
              <a:off x="3911600" y="5517665"/>
              <a:ext cx="4416136" cy="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1A7D87F-EB30-7D53-1383-D973F10F31DB}"/>
                </a:ext>
              </a:extLst>
            </p:cNvPr>
            <p:cNvPicPr>
              <a:picLocks noChangeAspect="1"/>
            </p:cNvPicPr>
            <p:nvPr userDrawn="1"/>
          </p:nvPicPr>
          <p:blipFill rotWithShape="1">
            <a:blip r:embed="rId22" cstate="screen">
              <a:duotone>
                <a:prstClr val="black"/>
                <a:srgbClr val="D9C3A5">
                  <a:tint val="50000"/>
                  <a:satMod val="180000"/>
                </a:srgbClr>
              </a:duotone>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8" name="Picture 7">
              <a:extLst>
                <a:ext uri="{FF2B5EF4-FFF2-40B4-BE49-F238E27FC236}">
                  <a16:creationId xmlns:a16="http://schemas.microsoft.com/office/drawing/2014/main" id="{5CB0CC98-FD0A-87E7-81C2-07982FF9AE0E}"/>
                </a:ext>
              </a:extLst>
            </p:cNvPr>
            <p:cNvPicPr>
              <a:picLocks noChangeAspect="1"/>
            </p:cNvPicPr>
            <p:nvPr userDrawn="1"/>
          </p:nvPicPr>
          <p:blipFill rotWithShape="1">
            <a:blip r:embed="rId23" cstate="screen">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81" r:id="rId4"/>
    <p:sldLayoutId id="2147483842" r:id="rId5"/>
    <p:sldLayoutId id="2147483840" r:id="rId6"/>
    <p:sldLayoutId id="2147483880" r:id="rId7"/>
    <p:sldLayoutId id="2147483877" r:id="rId8"/>
    <p:sldLayoutId id="2147483887" r:id="rId9"/>
    <p:sldLayoutId id="2147483888" r:id="rId10"/>
    <p:sldLayoutId id="2147483841" r:id="rId11"/>
    <p:sldLayoutId id="2147483879" r:id="rId12"/>
    <p:sldLayoutId id="2147483878" r:id="rId13"/>
    <p:sldLayoutId id="2147483884" r:id="rId14"/>
    <p:sldLayoutId id="2147483861" r:id="rId15"/>
    <p:sldLayoutId id="2147483885" r:id="rId16"/>
    <p:sldLayoutId id="2147483886" r:id="rId17"/>
    <p:sldLayoutId id="2147483833" r:id="rId18"/>
    <p:sldLayoutId id="2147483847" r:id="rId19"/>
    <p:sldLayoutId id="214748385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6.xml"/><Relationship Id="rId1" Type="http://schemas.openxmlformats.org/officeDocument/2006/relationships/video" Target="https://www.youtube.com/embed/8TN4II0iAck?start=2&amp;feature=oembed" TargetMode="External"/><Relationship Id="rId5" Type="http://schemas.openxmlformats.org/officeDocument/2006/relationships/hyperlink" Target="https://www.redi-school.org/s/Presse_Vita_AnneKjaerBathel_e_06_2024_finaldocx.pdf" TargetMode="External"/><Relationship Id="rId4" Type="http://schemas.openxmlformats.org/officeDocument/2006/relationships/hyperlink" Target="https://www.redi-school.or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www.nsmbl.nl/" TargetMode="External"/><Relationship Id="rId2" Type="http://schemas.openxmlformats.org/officeDocument/2006/relationships/slideLayout" Target="../slideLayouts/slideLayout12.xml"/><Relationship Id="rId1" Type="http://schemas.openxmlformats.org/officeDocument/2006/relationships/video" Target="https://www.youtube.com/embed/iaNwKbR5av0?feature=oembed" TargetMode="Externa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instagram.com/funkeskitchen_/" TargetMode="Externa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hyperlink" Target="https://www.mckinsey.com/featured-insights/diversity-and-inclusion/underestimated-start-up-founders-the-untapped-opportunity" TargetMode="Externa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hyperlink" Target="https://x.com/lolitataub" TargetMode="External"/><Relationship Id="rId2" Type="http://schemas.openxmlformats.org/officeDocument/2006/relationships/slideLayout" Target="../slideLayouts/slideLayout18.xml"/><Relationship Id="rId1" Type="http://schemas.openxmlformats.org/officeDocument/2006/relationships/video" Target="https://www.youtube.com/embed/llgkmUH2dFo?feature=oembed" TargetMode="External"/><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hyperlink" Target="https://www.birchbox.co.uk/" TargetMode="External"/><Relationship Id="rId7" Type="http://schemas.openxmlformats.org/officeDocument/2006/relationships/hyperlink" Target="https://www.mtctutorials.com/download/3d-subscribe-button-png-mtc-tutorials/" TargetMode="External"/><Relationship Id="rId2" Type="http://schemas.openxmlformats.org/officeDocument/2006/relationships/hyperlink" Target="https://www.hellofresh.ie/" TargetMode="Externa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hyperlink" Target="https://blog.hubspot.com/service/subscription-business-model" TargetMode="External"/><Relationship Id="rId4" Type="http://schemas.openxmlformats.org/officeDocument/2006/relationships/hyperlink" Target="https://startupmindset.com/subscription-business-model/"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picserver.org/f/franchise.html" TargetMode="External"/><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hyperlink" Target="https://www.rawpixel.com/image/398757/cheerful-business-owner" TargetMode="External"/><Relationship Id="rId2" Type="http://schemas.openxmlformats.org/officeDocument/2006/relationships/image" Target="../media/image32.1"/><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blog.dropcommerce.com/posts/dropshipping-store-examples" TargetMode="External"/><Relationship Id="rId1" Type="http://schemas.openxmlformats.org/officeDocument/2006/relationships/slideLayout" Target="../slideLayouts/slideLayout9.xml"/><Relationship Id="rId4" Type="http://schemas.openxmlformats.org/officeDocument/2006/relationships/hyperlink" Target="https://researchleap.com/female-entrepreneurship-from-womens-empowerment-to-shared-value-creation/"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hyperlink" Target="https://pxhere.com/en/photo/941920" TargetMode="External"/><Relationship Id="rId2" Type="http://schemas.openxmlformats.org/officeDocument/2006/relationships/image" Target="../media/image34.jp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goodreads.com/work/quotes/49604402" TargetMode="Externa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2.xml"/><Relationship Id="rId1" Type="http://schemas.openxmlformats.org/officeDocument/2006/relationships/video" Target="https://www.youtube.com/embed/a-J_SwmMJyo?feature=oembed"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44.svg"/></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810524" y="2947275"/>
            <a:ext cx="5089964" cy="1521051"/>
          </a:xfrm>
        </p:spPr>
        <p:txBody>
          <a:bodyPr>
            <a:normAutofit/>
          </a:bodyPr>
          <a:lstStyle/>
          <a:p>
            <a:r>
              <a:rPr lang="en-US" b="1" dirty="0"/>
              <a:t>MODULE 1</a:t>
            </a:r>
          </a:p>
          <a:p>
            <a:r>
              <a:rPr lang="en-GB" b="1" dirty="0"/>
              <a:t>I want to start a business</a:t>
            </a:r>
            <a:endParaRPr lang="en-US" b="1" dirty="0"/>
          </a:p>
        </p:txBody>
      </p:sp>
      <p:sp>
        <p:nvSpPr>
          <p:cNvPr id="2" name="Text Placeholder 1">
            <a:extLst>
              <a:ext uri="{FF2B5EF4-FFF2-40B4-BE49-F238E27FC236}">
                <a16:creationId xmlns:a16="http://schemas.microsoft.com/office/drawing/2014/main" id="{FA234C8A-2E7F-AD4B-8EF1-4E8ACC53FDBD}"/>
              </a:ext>
            </a:extLst>
          </p:cNvPr>
          <p:cNvSpPr>
            <a:spLocks noGrp="1"/>
          </p:cNvSpPr>
          <p:nvPr>
            <p:ph type="body" sz="quarter" idx="4294967295"/>
          </p:nvPr>
        </p:nvSpPr>
        <p:spPr>
          <a:xfrm>
            <a:off x="607711" y="5033880"/>
            <a:ext cx="4414577" cy="679345"/>
          </a:xfrm>
          <a:prstGeom prst="rect">
            <a:avLst/>
          </a:prstGeom>
        </p:spPr>
        <p:txBody>
          <a:bodyPr/>
          <a:lstStyle/>
          <a:p>
            <a:pPr marL="0" indent="0">
              <a:buNone/>
            </a:pPr>
            <a:r>
              <a:rPr lang="en-US" b="1" dirty="0">
                <a:solidFill>
                  <a:schemeClr val="bg1"/>
                </a:solidFill>
              </a:rPr>
              <a:t>www.mosaic4investing</a:t>
            </a:r>
            <a:r>
              <a:rPr lang="en-US" sz="3200" b="1" dirty="0">
                <a:solidFill>
                  <a:schemeClr val="bg1"/>
                </a:solidFill>
              </a:rPr>
              <a:t>.</a:t>
            </a:r>
            <a:r>
              <a:rPr lang="en-US" b="1" dirty="0">
                <a:solidFill>
                  <a:schemeClr val="bg1"/>
                </a:solidFill>
              </a:rPr>
              <a:t>eu</a:t>
            </a:r>
          </a:p>
        </p:txBody>
      </p:sp>
      <p:pic>
        <p:nvPicPr>
          <p:cNvPr id="3" name="Picture 2">
            <a:extLst>
              <a:ext uri="{FF2B5EF4-FFF2-40B4-BE49-F238E27FC236}">
                <a16:creationId xmlns:a16="http://schemas.microsoft.com/office/drawing/2014/main" id="{5EC5DB28-14FD-EC1D-952C-145E640EB7F8}"/>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7652110" y="-2424964"/>
            <a:ext cx="6368247" cy="6368247"/>
          </a:xfrm>
          <a:prstGeom prst="rect">
            <a:avLst/>
          </a:prstGeom>
          <a:ln>
            <a:noFill/>
          </a:ln>
        </p:spPr>
      </p:pic>
      <p:pic>
        <p:nvPicPr>
          <p:cNvPr id="10" name="Picture Placeholder 9" descr="Person assisting customer">
            <a:extLst>
              <a:ext uri="{FF2B5EF4-FFF2-40B4-BE49-F238E27FC236}">
                <a16:creationId xmlns:a16="http://schemas.microsoft.com/office/drawing/2014/main" id="{4C73F917-BF58-4D94-BFA9-556B95D90DE8}"/>
              </a:ext>
            </a:extLst>
          </p:cNvPr>
          <p:cNvPicPr>
            <a:picLocks noGrp="1" noChangeAspect="1"/>
          </p:cNvPicPr>
          <p:nvPr>
            <p:ph type="pic" sz="quarter" idx="41"/>
          </p:nvPr>
        </p:nvPicPr>
        <p:blipFill>
          <a:blip r:embed="rId4"/>
          <a:srcRect l="21829" r="21829"/>
          <a:stretch>
            <a:fillRect/>
          </a:stretch>
        </p:blipFill>
        <p:spPr/>
      </p:pic>
    </p:spTree>
    <p:extLst>
      <p:ext uri="{BB962C8B-B14F-4D97-AF65-F5344CB8AC3E}">
        <p14:creationId xmlns:p14="http://schemas.microsoft.com/office/powerpoint/2010/main" val="145533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4" name="Text Placeholder 3">
            <a:extLst>
              <a:ext uri="{FF2B5EF4-FFF2-40B4-BE49-F238E27FC236}">
                <a16:creationId xmlns:a16="http://schemas.microsoft.com/office/drawing/2014/main" id="{A76072B5-76E1-624D-FC74-4C1B52F19CE4}"/>
              </a:ext>
            </a:extLst>
          </p:cNvPr>
          <p:cNvSpPr>
            <a:spLocks noGrp="1"/>
          </p:cNvSpPr>
          <p:nvPr>
            <p:ph type="body" sz="quarter" idx="13"/>
          </p:nvPr>
        </p:nvSpPr>
        <p:spPr>
          <a:xfrm>
            <a:off x="141150" y="1394691"/>
            <a:ext cx="11506710" cy="5527883"/>
          </a:xfrm>
        </p:spPr>
        <p:txBody>
          <a:bodyPr>
            <a:normAutofit/>
          </a:bodyPr>
          <a:lstStyle/>
          <a:p>
            <a:pPr algn="l"/>
            <a:r>
              <a:rPr lang="en-GB" sz="2400" b="1" i="0" dirty="0">
                <a:solidFill>
                  <a:srgbClr val="F2A72C"/>
                </a:solidFill>
              </a:rPr>
              <a:t>Values: </a:t>
            </a:r>
            <a:r>
              <a:rPr lang="en-GB" sz="2400" i="0" dirty="0">
                <a:solidFill>
                  <a:srgbClr val="595959"/>
                </a:solidFill>
              </a:rPr>
              <a:t>Anne’s approach to </a:t>
            </a:r>
            <a:r>
              <a:rPr lang="en-GB" sz="2400" i="0" dirty="0" err="1">
                <a:solidFill>
                  <a:srgbClr val="595959"/>
                </a:solidFill>
              </a:rPr>
              <a:t>ReDI</a:t>
            </a:r>
            <a:r>
              <a:rPr lang="en-GB" sz="2400" i="0" dirty="0">
                <a:solidFill>
                  <a:srgbClr val="595959"/>
                </a:solidFill>
              </a:rPr>
              <a:t> School is deeply rooted in values of equality, inclusivity, and community. She believes that technology can be a great equaliser, and through </a:t>
            </a:r>
            <a:r>
              <a:rPr lang="en-GB" sz="2400" i="0" dirty="0" err="1">
                <a:solidFill>
                  <a:srgbClr val="595959"/>
                </a:solidFill>
              </a:rPr>
              <a:t>ReDI</a:t>
            </a:r>
            <a:r>
              <a:rPr lang="en-GB" sz="2400" i="0" dirty="0">
                <a:solidFill>
                  <a:srgbClr val="595959"/>
                </a:solidFill>
              </a:rPr>
              <a:t> School, she aims to ensure that nobody is left behind in digital transformation. Her commitment to these values drives the school’s community-oriented approach.</a:t>
            </a:r>
          </a:p>
          <a:p>
            <a:pPr algn="l"/>
            <a:r>
              <a:rPr lang="en-GB" sz="2400" b="1" i="0" dirty="0">
                <a:solidFill>
                  <a:srgbClr val="F2A72C"/>
                </a:solidFill>
              </a:rPr>
              <a:t>Impact: </a:t>
            </a:r>
            <a:r>
              <a:rPr lang="en-GB" sz="2400" dirty="0">
                <a:solidFill>
                  <a:srgbClr val="595959"/>
                </a:solidFill>
              </a:rPr>
              <a:t> </a:t>
            </a:r>
            <a:r>
              <a:rPr lang="en-GB" sz="2400" i="0" dirty="0">
                <a:solidFill>
                  <a:srgbClr val="595959"/>
                </a:solidFill>
              </a:rPr>
              <a:t>Under Anne’s leadership, </a:t>
            </a:r>
            <a:r>
              <a:rPr lang="en-GB" sz="2400" i="0" dirty="0" err="1">
                <a:solidFill>
                  <a:srgbClr val="595959"/>
                </a:solidFill>
              </a:rPr>
              <a:t>ReDI</a:t>
            </a:r>
            <a:r>
              <a:rPr lang="en-GB" sz="2400" i="0" dirty="0">
                <a:solidFill>
                  <a:srgbClr val="595959"/>
                </a:solidFill>
              </a:rPr>
              <a:t> School has:</a:t>
            </a:r>
          </a:p>
          <a:p>
            <a:pPr marL="342900" indent="-342900" algn="l">
              <a:buFont typeface="Arial" panose="020B0604020202020204" pitchFamily="34" charset="0"/>
              <a:buChar char="•"/>
            </a:pPr>
            <a:r>
              <a:rPr lang="en-GB" sz="2400" b="1" i="0" dirty="0">
                <a:solidFill>
                  <a:srgbClr val="595959"/>
                </a:solidFill>
              </a:rPr>
              <a:t>Expanded Learning Opportunities</a:t>
            </a:r>
            <a:r>
              <a:rPr lang="en-GB" sz="2400" i="0" dirty="0">
                <a:solidFill>
                  <a:srgbClr val="595959"/>
                </a:solidFill>
              </a:rPr>
              <a:t>: Provided hundreds of migrants and marginalised locals with free access to high-quality digital education, from coding classes to basic computer skills.</a:t>
            </a:r>
          </a:p>
          <a:p>
            <a:pPr marL="342900" indent="-342900" algn="l">
              <a:buFont typeface="Arial" panose="020B0604020202020204" pitchFamily="34" charset="0"/>
              <a:buChar char="•"/>
            </a:pPr>
            <a:r>
              <a:rPr lang="en-GB" sz="2400" b="1" i="0" dirty="0">
                <a:solidFill>
                  <a:srgbClr val="595959"/>
                </a:solidFill>
              </a:rPr>
              <a:t>Fostered Industry Connections</a:t>
            </a:r>
            <a:r>
              <a:rPr lang="en-GB" sz="2400" i="0" dirty="0">
                <a:solidFill>
                  <a:srgbClr val="595959"/>
                </a:solidFill>
              </a:rPr>
              <a:t>: Established partnerships with leading tech companies and startups, facilitating mentorship opportunities and direct career pathways for students.</a:t>
            </a:r>
          </a:p>
          <a:p>
            <a:pPr marL="342900" indent="-342900" algn="l">
              <a:buFont typeface="Arial" panose="020B0604020202020204" pitchFamily="34" charset="0"/>
              <a:buChar char="•"/>
            </a:pPr>
            <a:r>
              <a:rPr lang="en-GB" sz="2400" b="1" i="0" dirty="0">
                <a:solidFill>
                  <a:srgbClr val="595959"/>
                </a:solidFill>
              </a:rPr>
              <a:t>Built a Supportive Community</a:t>
            </a:r>
            <a:r>
              <a:rPr lang="en-GB" sz="2400" i="0" dirty="0">
                <a:solidFill>
                  <a:srgbClr val="595959"/>
                </a:solidFill>
              </a:rPr>
              <a:t>: Created a vibrant community where students, teachers, and tech professionals come together to support one another, share knowledge, and build networks that transcend cultural and economic barriers.</a:t>
            </a:r>
          </a:p>
          <a:p>
            <a:pPr algn="l"/>
            <a:endParaRPr lang="en-IE" dirty="0">
              <a:solidFill>
                <a:srgbClr val="595959"/>
              </a:solidFill>
            </a:endParaRPr>
          </a:p>
        </p:txBody>
      </p:sp>
      <p:sp>
        <p:nvSpPr>
          <p:cNvPr id="6" name="Freeform 1">
            <a:extLst>
              <a:ext uri="{FF2B5EF4-FFF2-40B4-BE49-F238E27FC236}">
                <a16:creationId xmlns:a16="http://schemas.microsoft.com/office/drawing/2014/main" id="{9AA58773-369F-F5C7-1DF0-64AF3FF03552}"/>
              </a:ext>
            </a:extLst>
          </p:cNvPr>
          <p:cNvSpPr/>
          <p:nvPr/>
        </p:nvSpPr>
        <p:spPr>
          <a:xfrm>
            <a:off x="0" y="263231"/>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1C693211-46AD-C0A0-F596-F06A20848692}"/>
              </a:ext>
            </a:extLst>
          </p:cNvPr>
          <p:cNvSpPr txBox="1">
            <a:spLocks/>
          </p:cNvSpPr>
          <p:nvPr/>
        </p:nvSpPr>
        <p:spPr>
          <a:xfrm>
            <a:off x="460851" y="466545"/>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Personal Motivation in Action</a:t>
            </a:r>
            <a:endParaRPr lang="en-US" dirty="0"/>
          </a:p>
        </p:txBody>
      </p:sp>
      <p:grpSp>
        <p:nvGrpSpPr>
          <p:cNvPr id="9" name="Group 8">
            <a:extLst>
              <a:ext uri="{FF2B5EF4-FFF2-40B4-BE49-F238E27FC236}">
                <a16:creationId xmlns:a16="http://schemas.microsoft.com/office/drawing/2014/main" id="{427795D2-C1D1-403C-7C5F-F70975929169}"/>
              </a:ext>
            </a:extLst>
          </p:cNvPr>
          <p:cNvGrpSpPr/>
          <p:nvPr/>
        </p:nvGrpSpPr>
        <p:grpSpPr>
          <a:xfrm rot="10800000">
            <a:off x="5277127" y="137785"/>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407421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4" name="Text Placeholder 3">
            <a:extLst>
              <a:ext uri="{FF2B5EF4-FFF2-40B4-BE49-F238E27FC236}">
                <a16:creationId xmlns:a16="http://schemas.microsoft.com/office/drawing/2014/main" id="{A76072B5-76E1-624D-FC74-4C1B52F19CE4}"/>
              </a:ext>
            </a:extLst>
          </p:cNvPr>
          <p:cNvSpPr>
            <a:spLocks noGrp="1"/>
          </p:cNvSpPr>
          <p:nvPr>
            <p:ph type="body" sz="quarter" idx="13"/>
          </p:nvPr>
        </p:nvSpPr>
        <p:spPr>
          <a:xfrm>
            <a:off x="13824" y="722198"/>
            <a:ext cx="6810423" cy="5527883"/>
          </a:xfrm>
        </p:spPr>
        <p:txBody>
          <a:bodyPr>
            <a:normAutofit/>
          </a:bodyPr>
          <a:lstStyle/>
          <a:p>
            <a:pPr algn="l"/>
            <a:r>
              <a:rPr lang="en-GB" sz="2400" b="0" i="0" dirty="0">
                <a:solidFill>
                  <a:srgbClr val="595959"/>
                </a:solidFill>
                <a:effectLst/>
                <a:highlight>
                  <a:srgbClr val="FFFFFF"/>
                </a:highlight>
              </a:rPr>
              <a:t>Anne’s work has been widely recognised … </a:t>
            </a:r>
          </a:p>
          <a:p>
            <a:pPr marL="342900" indent="-342900" algn="l">
              <a:buFont typeface="Arial" panose="020B0604020202020204" pitchFamily="34" charset="0"/>
              <a:buChar char="•"/>
            </a:pPr>
            <a:r>
              <a:rPr lang="en-GB" sz="2400" b="0" i="0" dirty="0">
                <a:solidFill>
                  <a:srgbClr val="595959"/>
                </a:solidFill>
                <a:effectLst/>
                <a:highlight>
                  <a:srgbClr val="FFFFFF"/>
                </a:highlight>
              </a:rPr>
              <a:t>Edition F as one of "25 Women" revolutionising German industry </a:t>
            </a:r>
          </a:p>
          <a:p>
            <a:pPr marL="342900" indent="-342900" algn="l">
              <a:buFont typeface="Arial" panose="020B0604020202020204" pitchFamily="34" charset="0"/>
              <a:buChar char="•"/>
            </a:pPr>
            <a:r>
              <a:rPr lang="en-GB" sz="2400" b="0" i="0" dirty="0" err="1">
                <a:solidFill>
                  <a:srgbClr val="595959"/>
                </a:solidFill>
                <a:effectLst/>
                <a:highlight>
                  <a:srgbClr val="FFFFFF"/>
                </a:highlight>
              </a:rPr>
              <a:t>Handelsblatt</a:t>
            </a:r>
            <a:r>
              <a:rPr lang="en-GB" sz="2400" b="0" i="0" dirty="0">
                <a:solidFill>
                  <a:srgbClr val="595959"/>
                </a:solidFill>
                <a:effectLst/>
                <a:highlight>
                  <a:srgbClr val="FFFFFF"/>
                </a:highlight>
              </a:rPr>
              <a:t> as "</a:t>
            </a:r>
            <a:r>
              <a:rPr lang="en-GB" sz="2400" b="0" i="0" dirty="0" err="1">
                <a:solidFill>
                  <a:srgbClr val="595959"/>
                </a:solidFill>
                <a:effectLst/>
                <a:highlight>
                  <a:srgbClr val="FFFFFF"/>
                </a:highlight>
              </a:rPr>
              <a:t>Mutmacher</a:t>
            </a:r>
            <a:r>
              <a:rPr lang="en-GB" sz="2400" b="0" i="0" dirty="0">
                <a:solidFill>
                  <a:srgbClr val="595959"/>
                </a:solidFill>
                <a:effectLst/>
                <a:highlight>
                  <a:srgbClr val="FFFFFF"/>
                </a:highlight>
              </a:rPr>
              <a:t> of the Year“ in 2018</a:t>
            </a:r>
          </a:p>
          <a:p>
            <a:pPr marL="342900" indent="-342900" algn="l">
              <a:buFont typeface="Arial" panose="020B0604020202020204" pitchFamily="34" charset="0"/>
              <a:buChar char="•"/>
            </a:pPr>
            <a:r>
              <a:rPr lang="en-GB" sz="2400" b="0" i="0" dirty="0">
                <a:solidFill>
                  <a:srgbClr val="595959"/>
                </a:solidFill>
                <a:effectLst/>
                <a:highlight>
                  <a:srgbClr val="FFFFFF"/>
                </a:highlight>
              </a:rPr>
              <a:t>Best Female Social Entrepreneur of the Year in Germany 2020,</a:t>
            </a:r>
          </a:p>
          <a:p>
            <a:pPr marL="342900" indent="-342900" algn="l">
              <a:buFont typeface="Arial" panose="020B0604020202020204" pitchFamily="34" charset="0"/>
              <a:buChar char="•"/>
            </a:pPr>
            <a:r>
              <a:rPr lang="en-GB" sz="2400" b="0" i="0" dirty="0">
                <a:solidFill>
                  <a:srgbClr val="595959"/>
                </a:solidFill>
                <a:effectLst/>
                <a:highlight>
                  <a:srgbClr val="FFFFFF"/>
                </a:highlight>
              </a:rPr>
              <a:t>Ashoka Fellow in 2021 </a:t>
            </a:r>
          </a:p>
          <a:p>
            <a:pPr marL="342900" indent="-342900" algn="l">
              <a:buFont typeface="Arial" panose="020B0604020202020204" pitchFamily="34" charset="0"/>
              <a:buChar char="•"/>
            </a:pPr>
            <a:r>
              <a:rPr lang="en-GB" sz="2400" i="0" dirty="0">
                <a:solidFill>
                  <a:srgbClr val="595959"/>
                </a:solidFill>
                <a:highlight>
                  <a:srgbClr val="FFFFFF"/>
                </a:highlight>
              </a:rPr>
              <a:t>One of Germany’s top 50 female founders by </a:t>
            </a:r>
            <a:r>
              <a:rPr lang="en-GB" sz="2400" i="0" dirty="0" err="1">
                <a:solidFill>
                  <a:srgbClr val="595959"/>
                </a:solidFill>
                <a:highlight>
                  <a:srgbClr val="FFFFFF"/>
                </a:highlight>
              </a:rPr>
              <a:t>Handelsblatt</a:t>
            </a:r>
            <a:r>
              <a:rPr lang="en-GB" sz="2400" i="0" dirty="0">
                <a:solidFill>
                  <a:srgbClr val="595959"/>
                </a:solidFill>
                <a:highlight>
                  <a:srgbClr val="FFFFFF"/>
                </a:highlight>
              </a:rPr>
              <a:t> 2022</a:t>
            </a:r>
          </a:p>
          <a:p>
            <a:pPr marL="342900" indent="-342900" algn="l">
              <a:buFont typeface="Arial" panose="020B0604020202020204" pitchFamily="34" charset="0"/>
              <a:buChar char="•"/>
            </a:pPr>
            <a:r>
              <a:rPr lang="en-GB" sz="2400" b="0" i="0" dirty="0">
                <a:solidFill>
                  <a:srgbClr val="595959"/>
                </a:solidFill>
                <a:effectLst/>
                <a:highlight>
                  <a:srgbClr val="FFFFFF"/>
                </a:highlight>
              </a:rPr>
              <a:t>German CIO of the Year “Digital Future” 2023.</a:t>
            </a:r>
            <a:endParaRPr lang="en-IE" sz="2400" dirty="0">
              <a:solidFill>
                <a:srgbClr val="595959"/>
              </a:solidFill>
            </a:endParaRPr>
          </a:p>
        </p:txBody>
      </p:sp>
      <p:sp>
        <p:nvSpPr>
          <p:cNvPr id="6" name="Freeform 1">
            <a:extLst>
              <a:ext uri="{FF2B5EF4-FFF2-40B4-BE49-F238E27FC236}">
                <a16:creationId xmlns:a16="http://schemas.microsoft.com/office/drawing/2014/main" id="{9AA58773-369F-F5C7-1DF0-64AF3FF03552}"/>
              </a:ext>
            </a:extLst>
          </p:cNvPr>
          <p:cNvSpPr/>
          <p:nvPr/>
        </p:nvSpPr>
        <p:spPr>
          <a:xfrm>
            <a:off x="0" y="263231"/>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1C693211-46AD-C0A0-F596-F06A20848692}"/>
              </a:ext>
            </a:extLst>
          </p:cNvPr>
          <p:cNvSpPr txBox="1">
            <a:spLocks/>
          </p:cNvSpPr>
          <p:nvPr/>
        </p:nvSpPr>
        <p:spPr>
          <a:xfrm>
            <a:off x="460851" y="466545"/>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Personal Motivation in Action</a:t>
            </a:r>
            <a:endParaRPr lang="en-US" dirty="0"/>
          </a:p>
        </p:txBody>
      </p:sp>
      <p:grpSp>
        <p:nvGrpSpPr>
          <p:cNvPr id="9" name="Group 8">
            <a:extLst>
              <a:ext uri="{FF2B5EF4-FFF2-40B4-BE49-F238E27FC236}">
                <a16:creationId xmlns:a16="http://schemas.microsoft.com/office/drawing/2014/main" id="{427795D2-C1D1-403C-7C5F-F70975929169}"/>
              </a:ext>
            </a:extLst>
          </p:cNvPr>
          <p:cNvGrpSpPr/>
          <p:nvPr/>
        </p:nvGrpSpPr>
        <p:grpSpPr>
          <a:xfrm rot="10800000">
            <a:off x="5277127" y="137785"/>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pic>
        <p:nvPicPr>
          <p:cNvPr id="2" name="Online Media 1" title="ReDI School of Digital Integration">
            <a:hlinkClick r:id="" action="ppaction://media"/>
            <a:extLst>
              <a:ext uri="{FF2B5EF4-FFF2-40B4-BE49-F238E27FC236}">
                <a16:creationId xmlns:a16="http://schemas.microsoft.com/office/drawing/2014/main" id="{56C12B8F-F5B9-2BEC-82A6-7ED16D30C957}"/>
              </a:ext>
            </a:extLst>
          </p:cNvPr>
          <p:cNvPicPr>
            <a:picLocks noRot="1" noChangeAspect="1"/>
          </p:cNvPicPr>
          <p:nvPr>
            <a:videoFile r:link="rId1"/>
          </p:nvPr>
        </p:nvPicPr>
        <p:blipFill>
          <a:blip r:embed="rId3"/>
          <a:stretch>
            <a:fillRect/>
          </a:stretch>
        </p:blipFill>
        <p:spPr>
          <a:xfrm>
            <a:off x="7071769" y="1573039"/>
            <a:ext cx="4730536" cy="2672753"/>
          </a:xfrm>
          <a:prstGeom prst="rect">
            <a:avLst/>
          </a:prstGeom>
        </p:spPr>
      </p:pic>
      <p:sp>
        <p:nvSpPr>
          <p:cNvPr id="5" name="TextBox 4">
            <a:extLst>
              <a:ext uri="{FF2B5EF4-FFF2-40B4-BE49-F238E27FC236}">
                <a16:creationId xmlns:a16="http://schemas.microsoft.com/office/drawing/2014/main" id="{274FB321-FFE1-2361-210C-F4B2272E75D3}"/>
              </a:ext>
            </a:extLst>
          </p:cNvPr>
          <p:cNvSpPr txBox="1"/>
          <p:nvPr/>
        </p:nvSpPr>
        <p:spPr>
          <a:xfrm>
            <a:off x="6944247" y="1011848"/>
            <a:ext cx="7533060" cy="461665"/>
          </a:xfrm>
          <a:prstGeom prst="rect">
            <a:avLst/>
          </a:prstGeom>
          <a:noFill/>
        </p:spPr>
        <p:txBody>
          <a:bodyPr wrap="square">
            <a:spAutoFit/>
          </a:bodyPr>
          <a:lstStyle/>
          <a:p>
            <a:pPr algn="l"/>
            <a:r>
              <a:rPr lang="en-GB" sz="2400" b="1" i="0" dirty="0">
                <a:solidFill>
                  <a:schemeClr val="bg1"/>
                </a:solidFill>
                <a:effectLst/>
                <a:highlight>
                  <a:srgbClr val="20376B"/>
                </a:highlight>
              </a:rPr>
              <a:t>WATCH </a:t>
            </a:r>
            <a:r>
              <a:rPr lang="en-GB" sz="2400" b="0" i="0" dirty="0">
                <a:solidFill>
                  <a:srgbClr val="595959"/>
                </a:solidFill>
                <a:effectLst/>
                <a:highlight>
                  <a:srgbClr val="FFFFFF"/>
                </a:highlight>
              </a:rPr>
              <a:t> </a:t>
            </a:r>
            <a:r>
              <a:rPr lang="en-GB" sz="1800" b="0" i="0" dirty="0">
                <a:solidFill>
                  <a:srgbClr val="595959"/>
                </a:solidFill>
                <a:effectLst/>
                <a:highlight>
                  <a:srgbClr val="FFFFFF"/>
                </a:highlight>
              </a:rPr>
              <a:t>Press play</a:t>
            </a:r>
          </a:p>
        </p:txBody>
      </p:sp>
      <p:sp>
        <p:nvSpPr>
          <p:cNvPr id="13" name="TextBox 12">
            <a:extLst>
              <a:ext uri="{FF2B5EF4-FFF2-40B4-BE49-F238E27FC236}">
                <a16:creationId xmlns:a16="http://schemas.microsoft.com/office/drawing/2014/main" id="{A2E1D2C0-871E-6B3E-5F1F-6B9A7D47E67B}"/>
              </a:ext>
            </a:extLst>
          </p:cNvPr>
          <p:cNvSpPr txBox="1"/>
          <p:nvPr/>
        </p:nvSpPr>
        <p:spPr>
          <a:xfrm>
            <a:off x="6955987" y="4494590"/>
            <a:ext cx="4846317" cy="1846659"/>
          </a:xfrm>
          <a:prstGeom prst="rect">
            <a:avLst/>
          </a:prstGeom>
          <a:noFill/>
        </p:spPr>
        <p:txBody>
          <a:bodyPr wrap="square">
            <a:spAutoFit/>
          </a:bodyPr>
          <a:lstStyle/>
          <a:p>
            <a:pPr algn="l"/>
            <a:r>
              <a:rPr lang="en-GB" sz="2400" b="1" dirty="0">
                <a:solidFill>
                  <a:schemeClr val="bg1"/>
                </a:solidFill>
                <a:highlight>
                  <a:srgbClr val="20376B"/>
                </a:highlight>
              </a:rPr>
              <a:t>READ MORE </a:t>
            </a:r>
            <a:endParaRPr lang="en-GB" sz="1600" b="1" dirty="0">
              <a:solidFill>
                <a:schemeClr val="bg1"/>
              </a:solidFill>
              <a:highlight>
                <a:srgbClr val="20376B"/>
              </a:highlight>
            </a:endParaRPr>
          </a:p>
          <a:p>
            <a:pPr algn="l"/>
            <a:r>
              <a:rPr lang="en-GB" i="0" dirty="0">
                <a:solidFill>
                  <a:srgbClr val="595959"/>
                </a:solidFill>
                <a:effectLst/>
                <a:hlinkClick r:id="rId4"/>
              </a:rPr>
              <a:t>https://www.redi-school.org/</a:t>
            </a:r>
            <a:r>
              <a:rPr lang="en-GB" i="0" dirty="0">
                <a:solidFill>
                  <a:srgbClr val="595959"/>
                </a:solidFill>
                <a:effectLst/>
              </a:rPr>
              <a:t>  </a:t>
            </a:r>
          </a:p>
          <a:p>
            <a:pPr algn="l"/>
            <a:endParaRPr lang="en-GB" dirty="0">
              <a:solidFill>
                <a:srgbClr val="595959"/>
              </a:solidFill>
            </a:endParaRPr>
          </a:p>
          <a:p>
            <a:pPr algn="l"/>
            <a:r>
              <a:rPr lang="en-GB" i="0" dirty="0">
                <a:solidFill>
                  <a:srgbClr val="595959"/>
                </a:solidFill>
                <a:effectLst/>
                <a:hlinkClick r:id="rId5"/>
              </a:rPr>
              <a:t>https://www.redi-school.org/s/Presse_Vita_AnneKjaerBathel_e_06_2024_finaldocx.pdf</a:t>
            </a:r>
            <a:r>
              <a:rPr lang="en-GB" i="0" dirty="0">
                <a:solidFill>
                  <a:srgbClr val="595959"/>
                </a:solidFill>
                <a:effectLst/>
              </a:rPr>
              <a:t>  </a:t>
            </a:r>
            <a:endParaRPr lang="en-GB" sz="1400" i="0" dirty="0">
              <a:solidFill>
                <a:srgbClr val="595959"/>
              </a:solidFill>
              <a:effectLst/>
            </a:endParaRPr>
          </a:p>
        </p:txBody>
      </p:sp>
    </p:spTree>
    <p:extLst>
      <p:ext uri="{BB962C8B-B14F-4D97-AF65-F5344CB8AC3E}">
        <p14:creationId xmlns:p14="http://schemas.microsoft.com/office/powerpoint/2010/main" val="137331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Reflect – What is your Personal Motivation?</a:t>
            </a:r>
            <a:endParaRPr lang="en-US" dirty="0"/>
          </a:p>
        </p:txBody>
      </p:sp>
      <p:sp>
        <p:nvSpPr>
          <p:cNvPr id="5" name="TextBox 4">
            <a:extLst>
              <a:ext uri="{FF2B5EF4-FFF2-40B4-BE49-F238E27FC236}">
                <a16:creationId xmlns:a16="http://schemas.microsoft.com/office/drawing/2014/main" id="{48BC116C-FC28-2B2F-23B2-088FD77A6F59}"/>
              </a:ext>
            </a:extLst>
          </p:cNvPr>
          <p:cNvSpPr txBox="1"/>
          <p:nvPr/>
        </p:nvSpPr>
        <p:spPr>
          <a:xfrm>
            <a:off x="723057" y="1484594"/>
            <a:ext cx="10256316" cy="5355312"/>
          </a:xfrm>
          <a:prstGeom prst="rect">
            <a:avLst/>
          </a:prstGeom>
          <a:noFill/>
        </p:spPr>
        <p:txBody>
          <a:bodyPr wrap="square">
            <a:spAutoFit/>
          </a:bodyPr>
          <a:lstStyle/>
          <a:p>
            <a:r>
              <a:rPr lang="en-GB" sz="2400" dirty="0">
                <a:solidFill>
                  <a:srgbClr val="595959"/>
                </a:solidFill>
              </a:rPr>
              <a:t>To help you identify and understand your personal motivations for founding a business, let’s clarify your driving forces.  </a:t>
            </a:r>
          </a:p>
          <a:p>
            <a:endParaRPr lang="en-GB" sz="2000" dirty="0">
              <a:solidFill>
                <a:srgbClr val="595959"/>
              </a:solidFill>
            </a:endParaRPr>
          </a:p>
          <a:p>
            <a:r>
              <a:rPr lang="en-GB" sz="2400" b="1" dirty="0">
                <a:solidFill>
                  <a:srgbClr val="47B5C8"/>
                </a:solidFill>
              </a:rPr>
              <a:t>STEP ONE</a:t>
            </a:r>
            <a:r>
              <a:rPr lang="en-GB" sz="2400" dirty="0">
                <a:solidFill>
                  <a:srgbClr val="595959"/>
                </a:solidFill>
              </a:rPr>
              <a:t>: Begin by writing down your initial thoughts about why you want to start a business.   These 7 questions are a great start…..</a:t>
            </a:r>
          </a:p>
          <a:p>
            <a:pPr marL="457200" indent="-457200">
              <a:buFont typeface="+mj-lt"/>
              <a:buAutoNum type="arabicPeriod"/>
            </a:pPr>
            <a:r>
              <a:rPr lang="en-GB" sz="2400" dirty="0">
                <a:solidFill>
                  <a:srgbClr val="595959"/>
                </a:solidFill>
              </a:rPr>
              <a:t>What comes to mind first when you think about your motivations?</a:t>
            </a:r>
          </a:p>
          <a:p>
            <a:pPr marL="457200" indent="-457200">
              <a:buFont typeface="+mj-lt"/>
              <a:buAutoNum type="arabicPeriod"/>
            </a:pPr>
            <a:r>
              <a:rPr lang="en-GB" sz="2400" dirty="0">
                <a:solidFill>
                  <a:srgbClr val="595959"/>
                </a:solidFill>
              </a:rPr>
              <a:t>What are your personal goals for the next five years, and how does entrepreneurship fit into these goals? </a:t>
            </a:r>
          </a:p>
          <a:p>
            <a:pPr marL="457200" indent="-457200">
              <a:buFont typeface="+mj-lt"/>
              <a:buAutoNum type="arabicPeriod"/>
            </a:pPr>
            <a:r>
              <a:rPr lang="en-GB" sz="2400" dirty="0">
                <a:solidFill>
                  <a:srgbClr val="595959"/>
                </a:solidFill>
              </a:rPr>
              <a:t>What are you most passionate about, and how can your business help you engage more deeply with this passion?</a:t>
            </a:r>
          </a:p>
          <a:p>
            <a:pPr marL="457200" indent="-457200">
              <a:buFont typeface="+mj-lt"/>
              <a:buAutoNum type="arabicPeriod"/>
            </a:pPr>
            <a:r>
              <a:rPr lang="en-GB" sz="2400" dirty="0">
                <a:solidFill>
                  <a:srgbClr val="595959"/>
                </a:solidFill>
              </a:rPr>
              <a:t>What inspired you to consider entrepreneurship? Reflect on any moments of inspiration or necessity that pushed you towards this decision.</a:t>
            </a:r>
          </a:p>
          <a:p>
            <a:pPr marL="342900" indent="-342900">
              <a:buFont typeface="+mj-lt"/>
              <a:buAutoNum type="arabicPeriod"/>
            </a:pPr>
            <a:endParaRPr lang="en-GB" dirty="0"/>
          </a:p>
          <a:p>
            <a:endParaRPr lang="en-GB" dirty="0"/>
          </a:p>
          <a:p>
            <a:endParaRPr lang="en-IE" dirty="0"/>
          </a:p>
        </p:txBody>
      </p:sp>
    </p:spTree>
    <p:extLst>
      <p:ext uri="{BB962C8B-B14F-4D97-AF65-F5344CB8AC3E}">
        <p14:creationId xmlns:p14="http://schemas.microsoft.com/office/powerpoint/2010/main" val="278426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Reflect – What is your Personal Motivation?</a:t>
            </a:r>
            <a:endParaRPr lang="en-US" dirty="0"/>
          </a:p>
        </p:txBody>
      </p:sp>
      <p:sp>
        <p:nvSpPr>
          <p:cNvPr id="5" name="TextBox 4">
            <a:extLst>
              <a:ext uri="{FF2B5EF4-FFF2-40B4-BE49-F238E27FC236}">
                <a16:creationId xmlns:a16="http://schemas.microsoft.com/office/drawing/2014/main" id="{48BC116C-FC28-2B2F-23B2-088FD77A6F59}"/>
              </a:ext>
            </a:extLst>
          </p:cNvPr>
          <p:cNvSpPr txBox="1"/>
          <p:nvPr/>
        </p:nvSpPr>
        <p:spPr>
          <a:xfrm>
            <a:off x="606020" y="1565257"/>
            <a:ext cx="9918786" cy="5724644"/>
          </a:xfrm>
          <a:prstGeom prst="rect">
            <a:avLst/>
          </a:prstGeom>
          <a:noFill/>
        </p:spPr>
        <p:txBody>
          <a:bodyPr wrap="square">
            <a:spAutoFit/>
          </a:bodyPr>
          <a:lstStyle/>
          <a:p>
            <a:pPr marL="539750" indent="-539750"/>
            <a:r>
              <a:rPr lang="en-GB" sz="2400" dirty="0">
                <a:solidFill>
                  <a:srgbClr val="595959"/>
                </a:solidFill>
              </a:rPr>
              <a:t>5.    What values are most important to you in your work? For example, independence, innovation, financial success, creativity, or helping others, .</a:t>
            </a:r>
          </a:p>
          <a:p>
            <a:pPr marL="539750" indent="-539750">
              <a:buAutoNum type="arabicPeriod" startAt="6"/>
            </a:pPr>
            <a:r>
              <a:rPr lang="en-GB" sz="2400" dirty="0">
                <a:solidFill>
                  <a:srgbClr val="595959"/>
                </a:solidFill>
              </a:rPr>
              <a:t>What impact do you hope to have through your business? Think about the broader effects on your community, industry, or even globally. </a:t>
            </a:r>
          </a:p>
          <a:p>
            <a:pPr marL="539750" indent="-539750">
              <a:buAutoNum type="arabicPeriod" startAt="6"/>
            </a:pPr>
            <a:r>
              <a:rPr lang="en-GB" sz="2400" dirty="0">
                <a:solidFill>
                  <a:srgbClr val="595959"/>
                </a:solidFill>
              </a:rPr>
              <a:t>When you face challenges, what keeps you going? Consider the internal or external sources of strength that you can tap into during tough times.</a:t>
            </a:r>
          </a:p>
          <a:p>
            <a:endParaRPr lang="en-GB" sz="1050" dirty="0">
              <a:solidFill>
                <a:srgbClr val="47B5C8"/>
              </a:solidFill>
            </a:endParaRPr>
          </a:p>
          <a:p>
            <a:r>
              <a:rPr lang="en-GB" sz="2400" b="1" dirty="0">
                <a:solidFill>
                  <a:srgbClr val="47B5C8"/>
                </a:solidFill>
              </a:rPr>
              <a:t>STEP TWO: Visualisation</a:t>
            </a:r>
            <a:endParaRPr lang="en-GB" sz="2400" dirty="0">
              <a:solidFill>
                <a:srgbClr val="47B5C8"/>
              </a:solidFill>
            </a:endParaRPr>
          </a:p>
          <a:p>
            <a:r>
              <a:rPr lang="en-GB" sz="2400" dirty="0">
                <a:solidFill>
                  <a:srgbClr val="20376B"/>
                </a:solidFill>
              </a:rPr>
              <a:t>Close your eyes and imagine a day in your life, five years from now, having pursued your dream of founding a business. What does it look like? How do you feel about the work you are doing? Visualize the outcomes of your efforts.</a:t>
            </a:r>
          </a:p>
          <a:p>
            <a:endParaRPr lang="en-GB" sz="2400" dirty="0">
              <a:solidFill>
                <a:srgbClr val="595959"/>
              </a:solidFill>
            </a:endParaRPr>
          </a:p>
          <a:p>
            <a:pPr marL="457200" indent="-457200">
              <a:buFont typeface="+mj-lt"/>
              <a:buAutoNum type="arabicPeriod"/>
            </a:pPr>
            <a:endParaRPr lang="en-GB" sz="2400" dirty="0">
              <a:solidFill>
                <a:srgbClr val="595959"/>
              </a:solidFill>
            </a:endParaRPr>
          </a:p>
          <a:p>
            <a:endParaRPr lang="en-GB" dirty="0"/>
          </a:p>
          <a:p>
            <a:endParaRPr lang="en-GB" dirty="0"/>
          </a:p>
          <a:p>
            <a:endParaRPr lang="en-IE" dirty="0"/>
          </a:p>
        </p:txBody>
      </p:sp>
    </p:spTree>
    <p:extLst>
      <p:ext uri="{BB962C8B-B14F-4D97-AF65-F5344CB8AC3E}">
        <p14:creationId xmlns:p14="http://schemas.microsoft.com/office/powerpoint/2010/main" val="1650090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Reflect – What is your Personal Motivation?</a:t>
            </a:r>
            <a:endParaRPr lang="en-US" dirty="0"/>
          </a:p>
        </p:txBody>
      </p:sp>
      <p:sp>
        <p:nvSpPr>
          <p:cNvPr id="5" name="TextBox 4">
            <a:extLst>
              <a:ext uri="{FF2B5EF4-FFF2-40B4-BE49-F238E27FC236}">
                <a16:creationId xmlns:a16="http://schemas.microsoft.com/office/drawing/2014/main" id="{48BC116C-FC28-2B2F-23B2-088FD77A6F59}"/>
              </a:ext>
            </a:extLst>
          </p:cNvPr>
          <p:cNvSpPr txBox="1"/>
          <p:nvPr/>
        </p:nvSpPr>
        <p:spPr>
          <a:xfrm>
            <a:off x="606020" y="1565257"/>
            <a:ext cx="9918786" cy="4985980"/>
          </a:xfrm>
          <a:prstGeom prst="rect">
            <a:avLst/>
          </a:prstGeom>
          <a:noFill/>
        </p:spPr>
        <p:txBody>
          <a:bodyPr wrap="square">
            <a:spAutoFit/>
          </a:bodyPr>
          <a:lstStyle/>
          <a:p>
            <a:pPr marL="539750" indent="-539750"/>
            <a:r>
              <a:rPr lang="en-GB" sz="2400" b="1" dirty="0">
                <a:solidFill>
                  <a:srgbClr val="47B5C8"/>
                </a:solidFill>
              </a:rPr>
              <a:t>STEP THREE: Reflection on Responses:</a:t>
            </a:r>
          </a:p>
          <a:p>
            <a:pPr marL="539750" indent="-539750"/>
            <a:r>
              <a:rPr lang="en-GB" sz="2400" dirty="0">
                <a:solidFill>
                  <a:srgbClr val="595959"/>
                </a:solidFill>
              </a:rPr>
              <a:t>Review your answers and look for recurring themes or ideas that stand out.</a:t>
            </a:r>
          </a:p>
          <a:p>
            <a:r>
              <a:rPr lang="en-GB" sz="2400" dirty="0">
                <a:solidFill>
                  <a:srgbClr val="595959"/>
                </a:solidFill>
              </a:rPr>
              <a:t>Are there consistent values or goals that appear in your responses? These highlights can reveal the core motivations that drive your entrepreneurial spirit.</a:t>
            </a:r>
          </a:p>
          <a:p>
            <a:pPr marL="539750" indent="-539750"/>
            <a:endParaRPr lang="en-GB" sz="2400" dirty="0">
              <a:solidFill>
                <a:srgbClr val="595959"/>
              </a:solidFill>
            </a:endParaRPr>
          </a:p>
          <a:p>
            <a:pPr marL="539750" indent="-539750"/>
            <a:r>
              <a:rPr lang="en-GB" sz="2400" b="1" dirty="0">
                <a:solidFill>
                  <a:srgbClr val="47B5C8"/>
                </a:solidFill>
              </a:rPr>
              <a:t>STEP FOUR: Summarise Your Motivation:</a:t>
            </a:r>
          </a:p>
          <a:p>
            <a:r>
              <a:rPr lang="en-GB" sz="2400" dirty="0">
                <a:solidFill>
                  <a:srgbClr val="595959"/>
                </a:solidFill>
              </a:rPr>
              <a:t>Based on this exercise, summarise in a few sentences your core personal motivations for pursuing entrepreneurship. This summary can serve as your motivational statement.</a:t>
            </a:r>
          </a:p>
          <a:p>
            <a:pPr marL="457200" indent="-457200">
              <a:buFont typeface="+mj-lt"/>
              <a:buAutoNum type="arabicPeriod"/>
            </a:pPr>
            <a:endParaRPr lang="en-GB" sz="2400" dirty="0">
              <a:solidFill>
                <a:srgbClr val="595959"/>
              </a:solidFill>
            </a:endParaRPr>
          </a:p>
          <a:p>
            <a:endParaRPr lang="en-GB" dirty="0"/>
          </a:p>
          <a:p>
            <a:endParaRPr lang="en-GB" dirty="0"/>
          </a:p>
          <a:p>
            <a:endParaRPr lang="en-IE" dirty="0"/>
          </a:p>
        </p:txBody>
      </p:sp>
    </p:spTree>
    <p:extLst>
      <p:ext uri="{BB962C8B-B14F-4D97-AF65-F5344CB8AC3E}">
        <p14:creationId xmlns:p14="http://schemas.microsoft.com/office/powerpoint/2010/main" val="2376802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sp>
        <p:nvSpPr>
          <p:cNvPr id="11" name="TextBox 10">
            <a:extLst>
              <a:ext uri="{FF2B5EF4-FFF2-40B4-BE49-F238E27FC236}">
                <a16:creationId xmlns:a16="http://schemas.microsoft.com/office/drawing/2014/main" id="{3B472642-306C-3629-EB97-0DCBBA1CB24B}"/>
              </a:ext>
            </a:extLst>
          </p:cNvPr>
          <p:cNvSpPr txBox="1"/>
          <p:nvPr/>
        </p:nvSpPr>
        <p:spPr>
          <a:xfrm>
            <a:off x="4449261" y="745962"/>
            <a:ext cx="7180189" cy="5262979"/>
          </a:xfrm>
          <a:prstGeom prst="rect">
            <a:avLst/>
          </a:prstGeom>
          <a:noFill/>
        </p:spPr>
        <p:txBody>
          <a:bodyPr wrap="square" rtlCol="0">
            <a:spAutoFit/>
          </a:bodyPr>
          <a:lstStyle/>
          <a:p>
            <a:r>
              <a:rPr lang="en-GB" sz="2100" i="1" dirty="0">
                <a:solidFill>
                  <a:srgbClr val="595959"/>
                </a:solidFill>
              </a:rPr>
              <a:t>My drive stems from a personal journey of overcoming health challenges through natural remedies, which transformed my quality of life. This personal experience gave me a profound appreciation for holistic health approaches and a passion for making these solutions accessible to others. </a:t>
            </a:r>
          </a:p>
          <a:p>
            <a:endParaRPr lang="en-GB" sz="2100" i="1" dirty="0">
              <a:solidFill>
                <a:srgbClr val="595959"/>
              </a:solidFill>
            </a:endParaRPr>
          </a:p>
          <a:p>
            <a:r>
              <a:rPr lang="en-GB" sz="2100" i="1" dirty="0">
                <a:solidFill>
                  <a:srgbClr val="595959"/>
                </a:solidFill>
              </a:rPr>
              <a:t>My background is food science, and I have studied natural medicine for 3 years. My goal is to create a profitable health supplement brand and business that is recognised for its integrity, quality, and commitment to customer well-being. </a:t>
            </a:r>
          </a:p>
          <a:p>
            <a:endParaRPr lang="en-GB" sz="2100" i="1" dirty="0">
              <a:solidFill>
                <a:srgbClr val="595959"/>
              </a:solidFill>
            </a:endParaRPr>
          </a:p>
          <a:p>
            <a:endParaRPr lang="en-GB" sz="2100" i="1" dirty="0">
              <a:solidFill>
                <a:srgbClr val="595959"/>
              </a:solidFill>
            </a:endParaRPr>
          </a:p>
          <a:p>
            <a:r>
              <a:rPr lang="en-GB" sz="2100" i="1" dirty="0">
                <a:solidFill>
                  <a:srgbClr val="595959"/>
                </a:solidFill>
              </a:rPr>
              <a:t>In the next five years, I envision my brand becoming a respected player in the health supplement market.  I will lead a business with a suite of innovative, science-backed products while continuously overcoming personal and industry challenges</a:t>
            </a:r>
            <a:endParaRPr lang="en-IE" sz="2100" i="1" dirty="0">
              <a:solidFill>
                <a:srgbClr val="595959"/>
              </a:solidFill>
            </a:endParaRPr>
          </a:p>
        </p:txBody>
      </p:sp>
      <p:pic>
        <p:nvPicPr>
          <p:cNvPr id="44" name="Picture Placeholder 43" descr="Smiling businesswoman with digital tablet looking out office window">
            <a:extLst>
              <a:ext uri="{FF2B5EF4-FFF2-40B4-BE49-F238E27FC236}">
                <a16:creationId xmlns:a16="http://schemas.microsoft.com/office/drawing/2014/main" id="{54856037-ED41-4BFE-099D-2C4D5419C950}"/>
              </a:ext>
            </a:extLst>
          </p:cNvPr>
          <p:cNvPicPr>
            <a:picLocks noGrp="1" noChangeAspect="1"/>
          </p:cNvPicPr>
          <p:nvPr>
            <p:ph type="pic" sz="quarter" idx="41"/>
          </p:nvPr>
        </p:nvPicPr>
        <p:blipFill>
          <a:blip r:embed="rId2"/>
          <a:srcRect l="31127" r="31127"/>
          <a:stretch>
            <a:fillRect/>
          </a:stretch>
        </p:blipFill>
        <p:spPr/>
      </p:pic>
      <p:sp>
        <p:nvSpPr>
          <p:cNvPr id="2" name="TextBox 1">
            <a:extLst>
              <a:ext uri="{FF2B5EF4-FFF2-40B4-BE49-F238E27FC236}">
                <a16:creationId xmlns:a16="http://schemas.microsoft.com/office/drawing/2014/main" id="{E2C19C6E-335F-F23B-D3F5-27B4605CD8FE}"/>
              </a:ext>
            </a:extLst>
          </p:cNvPr>
          <p:cNvSpPr txBox="1"/>
          <p:nvPr/>
        </p:nvSpPr>
        <p:spPr>
          <a:xfrm>
            <a:off x="4403234" y="117987"/>
            <a:ext cx="6988420" cy="461665"/>
          </a:xfrm>
          <a:prstGeom prst="rect">
            <a:avLst/>
          </a:prstGeom>
          <a:noFill/>
        </p:spPr>
        <p:txBody>
          <a:bodyPr wrap="square" rtlCol="0">
            <a:spAutoFit/>
          </a:bodyPr>
          <a:lstStyle/>
          <a:p>
            <a:r>
              <a:rPr lang="en-IE" sz="2400" b="1" dirty="0"/>
              <a:t>Examples of Personal Motivations</a:t>
            </a:r>
          </a:p>
        </p:txBody>
      </p:sp>
    </p:spTree>
    <p:extLst>
      <p:ext uri="{BB962C8B-B14F-4D97-AF65-F5344CB8AC3E}">
        <p14:creationId xmlns:p14="http://schemas.microsoft.com/office/powerpoint/2010/main" val="161488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35286" y="1570398"/>
            <a:ext cx="10301829" cy="1681170"/>
          </a:xfrm>
        </p:spPr>
        <p:txBody>
          <a:bodyPr/>
          <a:lstStyle/>
          <a:p>
            <a:pPr marL="0" indent="0" algn="just"/>
            <a:r>
              <a:rPr lang="en-GB" dirty="0"/>
              <a:t>An entrepreneurial mindset is not only about starting a business, not a way of thinking that enables people to overcome challenges, leverage opportunities, and drive innovation. Let’s look at the key mindset characteristics:</a:t>
            </a:r>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820600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What is an Entrepreneurial Mindset?</a:t>
            </a:r>
            <a:endParaRPr lang="en-US" dirty="0"/>
          </a:p>
        </p:txBody>
      </p:sp>
      <p:graphicFrame>
        <p:nvGraphicFramePr>
          <p:cNvPr id="3" name="Table 2">
            <a:extLst>
              <a:ext uri="{FF2B5EF4-FFF2-40B4-BE49-F238E27FC236}">
                <a16:creationId xmlns:a16="http://schemas.microsoft.com/office/drawing/2014/main" id="{92CA5145-51B0-C403-E286-8C7401CAE1AA}"/>
              </a:ext>
            </a:extLst>
          </p:cNvPr>
          <p:cNvGraphicFramePr>
            <a:graphicFrameLocks noGrp="1"/>
          </p:cNvGraphicFramePr>
          <p:nvPr>
            <p:extLst>
              <p:ext uri="{D42A27DB-BD31-4B8C-83A1-F6EECF244321}">
                <p14:modId xmlns:p14="http://schemas.microsoft.com/office/powerpoint/2010/main" val="3163954602"/>
              </p:ext>
            </p:extLst>
          </p:nvPr>
        </p:nvGraphicFramePr>
        <p:xfrm>
          <a:off x="1028508" y="2772501"/>
          <a:ext cx="9402426" cy="2773680"/>
        </p:xfrm>
        <a:graphic>
          <a:graphicData uri="http://schemas.openxmlformats.org/drawingml/2006/table">
            <a:tbl>
              <a:tblPr firstRow="1" bandRow="1">
                <a:tableStyleId>{5C22544A-7EE6-4342-B048-85BDC9FD1C3A}</a:tableStyleId>
              </a:tblPr>
              <a:tblGrid>
                <a:gridCol w="2451080">
                  <a:extLst>
                    <a:ext uri="{9D8B030D-6E8A-4147-A177-3AD203B41FA5}">
                      <a16:colId xmlns:a16="http://schemas.microsoft.com/office/drawing/2014/main" val="1053933426"/>
                    </a:ext>
                  </a:extLst>
                </a:gridCol>
                <a:gridCol w="6951346">
                  <a:extLst>
                    <a:ext uri="{9D8B030D-6E8A-4147-A177-3AD203B41FA5}">
                      <a16:colId xmlns:a16="http://schemas.microsoft.com/office/drawing/2014/main" val="2486313998"/>
                    </a:ext>
                  </a:extLst>
                </a:gridCol>
              </a:tblGrid>
              <a:tr h="625388">
                <a:tc>
                  <a:txBody>
                    <a:bodyPr/>
                    <a:lstStyle/>
                    <a:p>
                      <a:r>
                        <a:rPr lang="en-IE" sz="2200" b="1" dirty="0"/>
                        <a:t>Resilience</a:t>
                      </a:r>
                      <a:r>
                        <a:rPr lang="en-IE" sz="2200" dirty="0"/>
                        <a:t>:</a:t>
                      </a:r>
                    </a:p>
                    <a:p>
                      <a:r>
                        <a:rPr lang="en-GB" sz="2200" dirty="0"/>
                        <a:t>The capacity to recover quickly from difficulties; toughness.</a:t>
                      </a:r>
                      <a:endParaRPr lang="en-IE" sz="2200" dirty="0"/>
                    </a:p>
                  </a:txBody>
                  <a:tcPr>
                    <a:solidFill>
                      <a:srgbClr val="FDBD22"/>
                    </a:solidFill>
                  </a:tcPr>
                </a:tc>
                <a:tc>
                  <a:txBody>
                    <a:bodyPr/>
                    <a:lstStyle/>
                    <a:p>
                      <a:r>
                        <a:rPr lang="en-GB" sz="2200" b="1" dirty="0">
                          <a:solidFill>
                            <a:srgbClr val="595959"/>
                          </a:solidFill>
                        </a:rPr>
                        <a:t>Context for Underrepresented Founders</a:t>
                      </a:r>
                      <a:r>
                        <a:rPr lang="en-GB" sz="2200" dirty="0">
                          <a:solidFill>
                            <a:srgbClr val="595959"/>
                          </a:solidFill>
                        </a:rPr>
                        <a:t>: </a:t>
                      </a:r>
                    </a:p>
                    <a:p>
                      <a:r>
                        <a:rPr lang="en-GB" sz="2200" b="0" dirty="0">
                          <a:solidFill>
                            <a:srgbClr val="595959"/>
                          </a:solidFill>
                        </a:rPr>
                        <a:t>Resilience is about bouncing back from setbacks. For founders from underrepresented backgrounds, it involves transforming challenges into catalysts for growth and innovation. </a:t>
                      </a:r>
                    </a:p>
                    <a:p>
                      <a:r>
                        <a:rPr lang="en-GB" sz="2200" b="0" dirty="0">
                          <a:solidFill>
                            <a:srgbClr val="595959"/>
                          </a:solidFill>
                        </a:rPr>
                        <a:t>It means persisting through systemic barriers, disproving doubters, and often, paving a new path where one did not previously exist.</a:t>
                      </a:r>
                      <a:endParaRPr lang="en-IE" sz="2200" b="0" dirty="0">
                        <a:solidFill>
                          <a:srgbClr val="595959"/>
                        </a:solidFill>
                      </a:endParaRPr>
                    </a:p>
                  </a:txBody>
                  <a:tcPr>
                    <a:noFill/>
                  </a:tcPr>
                </a:tc>
                <a:extLst>
                  <a:ext uri="{0D108BD9-81ED-4DB2-BD59-A6C34878D82A}">
                    <a16:rowId xmlns:a16="http://schemas.microsoft.com/office/drawing/2014/main" val="1344272746"/>
                  </a:ext>
                </a:extLst>
              </a:tr>
            </a:tbl>
          </a:graphicData>
        </a:graphic>
      </p:graphicFrame>
    </p:spTree>
    <p:extLst>
      <p:ext uri="{BB962C8B-B14F-4D97-AF65-F5344CB8AC3E}">
        <p14:creationId xmlns:p14="http://schemas.microsoft.com/office/powerpoint/2010/main" val="1808398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74950" y="447106"/>
            <a:ext cx="820600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52072" y="599279"/>
            <a:ext cx="9632553" cy="803654"/>
          </a:xfrm>
        </p:spPr>
        <p:txBody>
          <a:bodyPr/>
          <a:lstStyle/>
          <a:p>
            <a:r>
              <a:rPr lang="en-US" dirty="0">
                <a:solidFill>
                  <a:schemeClr val="bg1"/>
                </a:solidFill>
              </a:rPr>
              <a:t>What is an Entrepreneurial Mindset?</a:t>
            </a:r>
            <a:endParaRPr lang="en-US" dirty="0"/>
          </a:p>
        </p:txBody>
      </p:sp>
      <p:graphicFrame>
        <p:nvGraphicFramePr>
          <p:cNvPr id="3" name="Table 2">
            <a:extLst>
              <a:ext uri="{FF2B5EF4-FFF2-40B4-BE49-F238E27FC236}">
                <a16:creationId xmlns:a16="http://schemas.microsoft.com/office/drawing/2014/main" id="{92CA5145-51B0-C403-E286-8C7401CAE1AA}"/>
              </a:ext>
            </a:extLst>
          </p:cNvPr>
          <p:cNvGraphicFramePr>
            <a:graphicFrameLocks noGrp="1"/>
          </p:cNvGraphicFramePr>
          <p:nvPr>
            <p:extLst>
              <p:ext uri="{D42A27DB-BD31-4B8C-83A1-F6EECF244321}">
                <p14:modId xmlns:p14="http://schemas.microsoft.com/office/powerpoint/2010/main" val="2228961615"/>
              </p:ext>
            </p:extLst>
          </p:nvPr>
        </p:nvGraphicFramePr>
        <p:xfrm>
          <a:off x="652072" y="1356352"/>
          <a:ext cx="10140845" cy="2438400"/>
        </p:xfrm>
        <a:graphic>
          <a:graphicData uri="http://schemas.openxmlformats.org/drawingml/2006/table">
            <a:tbl>
              <a:tblPr firstRow="1" bandRow="1">
                <a:tableStyleId>{5C22544A-7EE6-4342-B048-85BDC9FD1C3A}</a:tableStyleId>
              </a:tblPr>
              <a:tblGrid>
                <a:gridCol w="2278505">
                  <a:extLst>
                    <a:ext uri="{9D8B030D-6E8A-4147-A177-3AD203B41FA5}">
                      <a16:colId xmlns:a16="http://schemas.microsoft.com/office/drawing/2014/main" val="1053933426"/>
                    </a:ext>
                  </a:extLst>
                </a:gridCol>
                <a:gridCol w="7862340">
                  <a:extLst>
                    <a:ext uri="{9D8B030D-6E8A-4147-A177-3AD203B41FA5}">
                      <a16:colId xmlns:a16="http://schemas.microsoft.com/office/drawing/2014/main" val="2486313998"/>
                    </a:ext>
                  </a:extLst>
                </a:gridCol>
              </a:tblGrid>
              <a:tr h="625388">
                <a:tc>
                  <a:txBody>
                    <a:bodyPr/>
                    <a:lstStyle/>
                    <a:p>
                      <a:r>
                        <a:rPr lang="en-GB" sz="2000" b="1" dirty="0">
                          <a:solidFill>
                            <a:schemeClr val="bg1"/>
                          </a:solidFill>
                        </a:rPr>
                        <a:t>Adaptability</a:t>
                      </a:r>
                      <a:r>
                        <a:rPr lang="en-GB" sz="2000" dirty="0">
                          <a:solidFill>
                            <a:schemeClr val="bg1"/>
                          </a:solidFill>
                        </a:rPr>
                        <a:t>:</a:t>
                      </a:r>
                    </a:p>
                    <a:p>
                      <a:r>
                        <a:rPr lang="en-GB" sz="2000" dirty="0">
                          <a:solidFill>
                            <a:schemeClr val="bg1"/>
                          </a:solidFill>
                        </a:rPr>
                        <a:t>The ability to adjust to new or changing circumstances  rapidly and efficiently.</a:t>
                      </a:r>
                    </a:p>
                  </a:txBody>
                  <a:tcPr>
                    <a:solidFill>
                      <a:srgbClr val="D9552F"/>
                    </a:solidFill>
                  </a:tcPr>
                </a:tc>
                <a:tc>
                  <a:txBody>
                    <a:bodyPr/>
                    <a:lstStyle/>
                    <a:p>
                      <a:r>
                        <a:rPr lang="en-GB" sz="2200" b="1" dirty="0">
                          <a:solidFill>
                            <a:srgbClr val="595959"/>
                          </a:solidFill>
                        </a:rPr>
                        <a:t>Context for Underrepresented Founders</a:t>
                      </a:r>
                      <a:r>
                        <a:rPr lang="en-GB" sz="2200" dirty="0">
                          <a:solidFill>
                            <a:srgbClr val="595959"/>
                          </a:solidFill>
                        </a:rPr>
                        <a:t>:</a:t>
                      </a:r>
                    </a:p>
                    <a:p>
                      <a:r>
                        <a:rPr lang="en-GB" sz="2200" b="0" dirty="0">
                          <a:solidFill>
                            <a:srgbClr val="595959"/>
                          </a:solidFill>
                        </a:rPr>
                        <a:t>In a business world where change is the only constant, adaptability is a necessity. This trait is especially pivotal for underrepresented founders, who often navigate more complex landscapes due to cultural, systemic, or economic barriers and whose background and experiences provide them with unique insights into markets and needs that may be invisible to others.</a:t>
                      </a:r>
                      <a:endParaRPr lang="en-IE" sz="2200" b="0" dirty="0">
                        <a:solidFill>
                          <a:srgbClr val="595959"/>
                        </a:solidFill>
                      </a:endParaRPr>
                    </a:p>
                  </a:txBody>
                  <a:tcPr>
                    <a:noFill/>
                  </a:tcPr>
                </a:tc>
                <a:extLst>
                  <a:ext uri="{0D108BD9-81ED-4DB2-BD59-A6C34878D82A}">
                    <a16:rowId xmlns:a16="http://schemas.microsoft.com/office/drawing/2014/main" val="1344272746"/>
                  </a:ext>
                </a:extLst>
              </a:tr>
            </a:tbl>
          </a:graphicData>
        </a:graphic>
      </p:graphicFrame>
      <p:graphicFrame>
        <p:nvGraphicFramePr>
          <p:cNvPr id="10" name="Table 9">
            <a:extLst>
              <a:ext uri="{FF2B5EF4-FFF2-40B4-BE49-F238E27FC236}">
                <a16:creationId xmlns:a16="http://schemas.microsoft.com/office/drawing/2014/main" id="{F6531BD9-B1F2-9E1A-4BD3-138014E1434F}"/>
              </a:ext>
            </a:extLst>
          </p:cNvPr>
          <p:cNvGraphicFramePr>
            <a:graphicFrameLocks noGrp="1"/>
          </p:cNvGraphicFramePr>
          <p:nvPr>
            <p:extLst>
              <p:ext uri="{D42A27DB-BD31-4B8C-83A1-F6EECF244321}">
                <p14:modId xmlns:p14="http://schemas.microsoft.com/office/powerpoint/2010/main" val="3392851235"/>
              </p:ext>
            </p:extLst>
          </p:nvPr>
        </p:nvGraphicFramePr>
        <p:xfrm>
          <a:off x="689546" y="3895089"/>
          <a:ext cx="10065895" cy="1767840"/>
        </p:xfrm>
        <a:graphic>
          <a:graphicData uri="http://schemas.openxmlformats.org/drawingml/2006/table">
            <a:tbl>
              <a:tblPr firstRow="1" bandRow="1">
                <a:tableStyleId>{5C22544A-7EE6-4342-B048-85BDC9FD1C3A}</a:tableStyleId>
              </a:tblPr>
              <a:tblGrid>
                <a:gridCol w="2278505">
                  <a:extLst>
                    <a:ext uri="{9D8B030D-6E8A-4147-A177-3AD203B41FA5}">
                      <a16:colId xmlns:a16="http://schemas.microsoft.com/office/drawing/2014/main" val="1053933426"/>
                    </a:ext>
                  </a:extLst>
                </a:gridCol>
                <a:gridCol w="7787390">
                  <a:extLst>
                    <a:ext uri="{9D8B030D-6E8A-4147-A177-3AD203B41FA5}">
                      <a16:colId xmlns:a16="http://schemas.microsoft.com/office/drawing/2014/main" val="2486313998"/>
                    </a:ext>
                  </a:extLst>
                </a:gridCol>
              </a:tblGrid>
              <a:tr h="625388">
                <a:tc>
                  <a:txBody>
                    <a:bodyPr/>
                    <a:lstStyle/>
                    <a:p>
                      <a:r>
                        <a:rPr lang="en-GB" sz="2000" dirty="0">
                          <a:solidFill>
                            <a:schemeClr val="bg1"/>
                          </a:solidFill>
                        </a:rPr>
                        <a:t>Initiative: </a:t>
                      </a:r>
                    </a:p>
                    <a:p>
                      <a:r>
                        <a:rPr lang="en-GB" sz="2000" dirty="0">
                          <a:solidFill>
                            <a:schemeClr val="bg1"/>
                          </a:solidFill>
                        </a:rPr>
                        <a:t>The ability to assess and initiate things independently.</a:t>
                      </a:r>
                    </a:p>
                  </a:txBody>
                  <a:tcPr>
                    <a:solidFill>
                      <a:schemeClr val="accent4">
                        <a:lumMod val="75000"/>
                      </a:schemeClr>
                    </a:solidFill>
                  </a:tcPr>
                </a:tc>
                <a:tc>
                  <a:txBody>
                    <a:bodyPr/>
                    <a:lstStyle/>
                    <a:p>
                      <a:r>
                        <a:rPr lang="en-GB" sz="2200" b="1" dirty="0">
                          <a:solidFill>
                            <a:srgbClr val="595959"/>
                          </a:solidFill>
                        </a:rPr>
                        <a:t>Context for Underrepresented Founders</a:t>
                      </a:r>
                      <a:r>
                        <a:rPr lang="en-GB" sz="2200" dirty="0">
                          <a:solidFill>
                            <a:srgbClr val="595959"/>
                          </a:solidFill>
                        </a:rPr>
                        <a:t>:</a:t>
                      </a:r>
                    </a:p>
                    <a:p>
                      <a:r>
                        <a:rPr lang="en-GB" sz="2200" b="0" dirty="0">
                          <a:solidFill>
                            <a:srgbClr val="595959"/>
                          </a:solidFill>
                        </a:rPr>
                        <a:t>Taking initiative is foundational in entrepreneurship. It's about proactive problem-solving and pre-emptive action. For those in underrepresented groups, taking initiative can also mean starting resource networks, and actively seeking new partnerships.</a:t>
                      </a:r>
                    </a:p>
                  </a:txBody>
                  <a:tcPr>
                    <a:noFill/>
                  </a:tcPr>
                </a:tc>
                <a:extLst>
                  <a:ext uri="{0D108BD9-81ED-4DB2-BD59-A6C34878D82A}">
                    <a16:rowId xmlns:a16="http://schemas.microsoft.com/office/drawing/2014/main" val="1344272746"/>
                  </a:ext>
                </a:extLst>
              </a:tr>
            </a:tbl>
          </a:graphicData>
        </a:graphic>
      </p:graphicFrame>
    </p:spTree>
    <p:extLst>
      <p:ext uri="{BB962C8B-B14F-4D97-AF65-F5344CB8AC3E}">
        <p14:creationId xmlns:p14="http://schemas.microsoft.com/office/powerpoint/2010/main" val="3516654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74950" y="447106"/>
            <a:ext cx="820600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52072" y="599279"/>
            <a:ext cx="9632553" cy="803654"/>
          </a:xfrm>
        </p:spPr>
        <p:txBody>
          <a:bodyPr/>
          <a:lstStyle/>
          <a:p>
            <a:r>
              <a:rPr lang="en-US" dirty="0">
                <a:solidFill>
                  <a:schemeClr val="bg1"/>
                </a:solidFill>
              </a:rPr>
              <a:t>What is an Entrepreneurial Mindset?</a:t>
            </a:r>
            <a:endParaRPr lang="en-US" dirty="0"/>
          </a:p>
        </p:txBody>
      </p:sp>
      <p:graphicFrame>
        <p:nvGraphicFramePr>
          <p:cNvPr id="3" name="Table 2">
            <a:extLst>
              <a:ext uri="{FF2B5EF4-FFF2-40B4-BE49-F238E27FC236}">
                <a16:creationId xmlns:a16="http://schemas.microsoft.com/office/drawing/2014/main" id="{92CA5145-51B0-C403-E286-8C7401CAE1AA}"/>
              </a:ext>
            </a:extLst>
          </p:cNvPr>
          <p:cNvGraphicFramePr>
            <a:graphicFrameLocks noGrp="1"/>
          </p:cNvGraphicFramePr>
          <p:nvPr>
            <p:extLst>
              <p:ext uri="{D42A27DB-BD31-4B8C-83A1-F6EECF244321}">
                <p14:modId xmlns:p14="http://schemas.microsoft.com/office/powerpoint/2010/main" val="424011587"/>
              </p:ext>
            </p:extLst>
          </p:nvPr>
        </p:nvGraphicFramePr>
        <p:xfrm>
          <a:off x="652072" y="1626175"/>
          <a:ext cx="10140845" cy="2865120"/>
        </p:xfrm>
        <a:graphic>
          <a:graphicData uri="http://schemas.openxmlformats.org/drawingml/2006/table">
            <a:tbl>
              <a:tblPr firstRow="1" bandRow="1">
                <a:tableStyleId>{5C22544A-7EE6-4342-B048-85BDC9FD1C3A}</a:tableStyleId>
              </a:tblPr>
              <a:tblGrid>
                <a:gridCol w="3192905">
                  <a:extLst>
                    <a:ext uri="{9D8B030D-6E8A-4147-A177-3AD203B41FA5}">
                      <a16:colId xmlns:a16="http://schemas.microsoft.com/office/drawing/2014/main" val="1053933426"/>
                    </a:ext>
                  </a:extLst>
                </a:gridCol>
                <a:gridCol w="6947940">
                  <a:extLst>
                    <a:ext uri="{9D8B030D-6E8A-4147-A177-3AD203B41FA5}">
                      <a16:colId xmlns:a16="http://schemas.microsoft.com/office/drawing/2014/main" val="2486313998"/>
                    </a:ext>
                  </a:extLst>
                </a:gridCol>
              </a:tblGrid>
              <a:tr h="625388">
                <a:tc>
                  <a:txBody>
                    <a:bodyPr/>
                    <a:lstStyle/>
                    <a:p>
                      <a:r>
                        <a:rPr lang="en-GB" sz="2200" dirty="0">
                          <a:solidFill>
                            <a:schemeClr val="bg1"/>
                          </a:solidFill>
                        </a:rPr>
                        <a:t>Innovation:  </a:t>
                      </a:r>
                      <a:r>
                        <a:rPr lang="en-GB" sz="2000" b="1" dirty="0">
                          <a:solidFill>
                            <a:schemeClr val="bg1"/>
                          </a:solidFill>
                        </a:rPr>
                        <a:t>a dynamic process of implementing novel ideas that add value in diverse ways. Innovation encompasses technology, design thinking, and strategic foresight to develop solutions that are sustainable and scalable</a:t>
                      </a:r>
                      <a:endParaRPr lang="en-GB" sz="2200" b="1" dirty="0">
                        <a:solidFill>
                          <a:schemeClr val="bg1"/>
                        </a:solidFill>
                      </a:endParaRPr>
                    </a:p>
                  </a:txBody>
                  <a:tcPr>
                    <a:solidFill>
                      <a:srgbClr val="D9552F"/>
                    </a:solidFill>
                  </a:tcPr>
                </a:tc>
                <a:tc>
                  <a:txBody>
                    <a:bodyPr/>
                    <a:lstStyle/>
                    <a:p>
                      <a:r>
                        <a:rPr lang="en-GB" sz="2200" b="1" dirty="0">
                          <a:solidFill>
                            <a:srgbClr val="595959"/>
                          </a:solidFill>
                        </a:rPr>
                        <a:t>Context for Underrepresented Founders</a:t>
                      </a:r>
                      <a:r>
                        <a:rPr lang="en-GB" sz="2200" dirty="0">
                          <a:solidFill>
                            <a:srgbClr val="595959"/>
                          </a:solidFill>
                        </a:rPr>
                        <a:t>: </a:t>
                      </a:r>
                    </a:p>
                    <a:p>
                      <a:r>
                        <a:rPr lang="en-GB" sz="2200" b="0" dirty="0">
                          <a:solidFill>
                            <a:srgbClr val="595959"/>
                          </a:solidFill>
                        </a:rPr>
                        <a:t>Innovation is the heart of entrepreneurship. It involves creating new products or services by innovating the ways we think about and address social or cultural challenges. For underrepresented founders, innovation is about leveraging their unique life experiences and insights to craft solutions that meet the needs of a broader audience.</a:t>
                      </a:r>
                    </a:p>
                  </a:txBody>
                  <a:tcPr>
                    <a:noFill/>
                  </a:tcPr>
                </a:tc>
                <a:extLst>
                  <a:ext uri="{0D108BD9-81ED-4DB2-BD59-A6C34878D82A}">
                    <a16:rowId xmlns:a16="http://schemas.microsoft.com/office/drawing/2014/main" val="1344272746"/>
                  </a:ext>
                </a:extLst>
              </a:tr>
            </a:tbl>
          </a:graphicData>
        </a:graphic>
      </p:graphicFrame>
      <p:sp>
        <p:nvSpPr>
          <p:cNvPr id="6" name="TextBox 5">
            <a:extLst>
              <a:ext uri="{FF2B5EF4-FFF2-40B4-BE49-F238E27FC236}">
                <a16:creationId xmlns:a16="http://schemas.microsoft.com/office/drawing/2014/main" id="{3DD68C97-03E5-99D3-512E-B9DE3707408A}"/>
              </a:ext>
            </a:extLst>
          </p:cNvPr>
          <p:cNvSpPr txBox="1"/>
          <p:nvPr/>
        </p:nvSpPr>
        <p:spPr>
          <a:xfrm>
            <a:off x="989349" y="4631660"/>
            <a:ext cx="9743607" cy="1200329"/>
          </a:xfrm>
          <a:prstGeom prst="rect">
            <a:avLst/>
          </a:prstGeom>
          <a:noFill/>
        </p:spPr>
        <p:txBody>
          <a:bodyPr wrap="square">
            <a:spAutoFit/>
          </a:bodyPr>
          <a:lstStyle/>
          <a:p>
            <a:r>
              <a:rPr lang="en-GB" sz="2400" i="1" dirty="0"/>
              <a:t>"Innovation starts with seeing the potential in the ordinary. It's about looking at everyday problems and dreaming up simple solutions that can make a big impact." </a:t>
            </a:r>
            <a:r>
              <a:rPr lang="en-GB" sz="2400" dirty="0"/>
              <a:t>- </a:t>
            </a:r>
            <a:r>
              <a:rPr lang="en-GB" sz="2400" dirty="0">
                <a:solidFill>
                  <a:srgbClr val="595959"/>
                </a:solidFill>
              </a:rPr>
              <a:t>Jane </a:t>
            </a:r>
            <a:r>
              <a:rPr lang="en-GB" sz="2400" dirty="0" err="1">
                <a:solidFill>
                  <a:srgbClr val="595959"/>
                </a:solidFill>
              </a:rPr>
              <a:t>ní</a:t>
            </a:r>
            <a:r>
              <a:rPr lang="en-GB" sz="2400" dirty="0">
                <a:solidFill>
                  <a:srgbClr val="595959"/>
                </a:solidFill>
              </a:rPr>
              <a:t> </a:t>
            </a:r>
            <a:r>
              <a:rPr lang="en-GB" sz="2400" dirty="0" err="1">
                <a:solidFill>
                  <a:srgbClr val="595959"/>
                </a:solidFill>
              </a:rPr>
              <a:t>Dhulchaointigh</a:t>
            </a:r>
            <a:r>
              <a:rPr lang="en-GB" sz="2400" dirty="0">
                <a:solidFill>
                  <a:srgbClr val="595959"/>
                </a:solidFill>
              </a:rPr>
              <a:t>, t</a:t>
            </a:r>
            <a:r>
              <a:rPr lang="en-IE" sz="2400" dirty="0">
                <a:solidFill>
                  <a:srgbClr val="595959"/>
                </a:solidFill>
              </a:rPr>
              <a:t>he Irish inventor of </a:t>
            </a:r>
            <a:r>
              <a:rPr lang="en-IE" sz="2400" dirty="0" err="1">
                <a:solidFill>
                  <a:srgbClr val="595959"/>
                </a:solidFill>
              </a:rPr>
              <a:t>Sugru</a:t>
            </a:r>
            <a:r>
              <a:rPr lang="en-IE" sz="2400" dirty="0">
                <a:solidFill>
                  <a:srgbClr val="595959"/>
                </a:solidFill>
              </a:rPr>
              <a:t>, </a:t>
            </a:r>
          </a:p>
        </p:txBody>
      </p:sp>
    </p:spTree>
    <p:extLst>
      <p:ext uri="{BB962C8B-B14F-4D97-AF65-F5344CB8AC3E}">
        <p14:creationId xmlns:p14="http://schemas.microsoft.com/office/powerpoint/2010/main" val="2303024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278758" y="2727816"/>
            <a:ext cx="6010480" cy="3066422"/>
          </a:xfrm>
        </p:spPr>
        <p:txBody>
          <a:bodyPr/>
          <a:lstStyle/>
          <a:p>
            <a:r>
              <a:rPr lang="en-GB" dirty="0"/>
              <a:t>Identifying and Leveraging Personal Talents for Business Success</a:t>
            </a:r>
          </a:p>
          <a:p>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315668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IE" dirty="0"/>
              <a:t>Discovering Personal Motivation and Entrepreneurial Mindset</a:t>
            </a:r>
            <a:endParaRPr lang="en-US"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p:txBody>
          <a:bodyPr/>
          <a:lstStyle/>
          <a:p>
            <a:pPr marL="0" indent="0"/>
            <a:r>
              <a:rPr lang="en-GB" dirty="0"/>
              <a:t>Module 1 is designed to equip aspiring underrepresented entrepreneurs with the fundamental knowledge and skills needed to begin their entrepreneurial adventure. </a:t>
            </a:r>
          </a:p>
          <a:p>
            <a:pPr marL="0" indent="0"/>
            <a:r>
              <a:rPr lang="en-GB" dirty="0"/>
              <a:t>Importantly, we aim to address your unique challenges and provide the tools necessary for success.</a:t>
            </a:r>
            <a:endParaRPr lang="en-US" dirty="0"/>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r>
              <a:rPr lang="en-GB" dirty="0"/>
              <a:t>Identifying and Leveraging Personal Talents for Business Success</a:t>
            </a:r>
            <a:endParaRPr lang="en-US" dirty="0"/>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a:xfrm>
            <a:off x="6748163" y="3084240"/>
            <a:ext cx="5437258" cy="689519"/>
          </a:xfrm>
        </p:spPr>
        <p:txBody>
          <a:bodyPr/>
          <a:lstStyle/>
          <a:p>
            <a:r>
              <a:rPr lang="en-GB" dirty="0"/>
              <a:t>What Challenges do Underrepresented Entrepreneurs Face when Starting a Business?</a:t>
            </a:r>
            <a:endParaRPr lang="en-US" dirty="0"/>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6776445" y="3963897"/>
            <a:ext cx="5073048" cy="689519"/>
          </a:xfrm>
        </p:spPr>
        <p:txBody>
          <a:bodyPr/>
          <a:lstStyle/>
          <a:p>
            <a:r>
              <a:rPr lang="en-IE" dirty="0"/>
              <a:t>U</a:t>
            </a:r>
            <a:r>
              <a:rPr lang="en-IE" i="0" u="none" strike="noStrike" dirty="0">
                <a:effectLst/>
              </a:rPr>
              <a:t>nderstanding </a:t>
            </a:r>
            <a:r>
              <a:rPr lang="en-IE" dirty="0"/>
              <a:t>D</a:t>
            </a:r>
            <a:r>
              <a:rPr lang="en-IE" i="0" u="none" strike="noStrike" dirty="0">
                <a:effectLst/>
              </a:rPr>
              <a:t>ifferent </a:t>
            </a:r>
            <a:r>
              <a:rPr lang="en-IE" dirty="0"/>
              <a:t>B</a:t>
            </a:r>
            <a:r>
              <a:rPr lang="en-IE" i="0" u="none" strike="noStrike" dirty="0">
                <a:effectLst/>
              </a:rPr>
              <a:t>usiness </a:t>
            </a:r>
            <a:r>
              <a:rPr lang="en-IE" dirty="0"/>
              <a:t>M</a:t>
            </a:r>
            <a:r>
              <a:rPr lang="en-IE" i="0" u="none" strike="noStrike" dirty="0">
                <a:effectLst/>
              </a:rPr>
              <a:t>odels</a:t>
            </a:r>
            <a:endParaRPr lang="en-US" dirty="0"/>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p:txBody>
          <a:bodyPr/>
          <a:lstStyle/>
          <a:p>
            <a:r>
              <a:rPr lang="en-IE" dirty="0"/>
              <a:t>Positioning is Key</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en-US" dirty="0"/>
              <a:t>Introduction</a:t>
            </a:r>
          </a:p>
        </p:txBody>
      </p:sp>
      <p:sp>
        <p:nvSpPr>
          <p:cNvPr id="3" name="TextBox 2">
            <a:extLst>
              <a:ext uri="{FF2B5EF4-FFF2-40B4-BE49-F238E27FC236}">
                <a16:creationId xmlns:a16="http://schemas.microsoft.com/office/drawing/2014/main" id="{2A991BA8-04EE-BA28-F212-071180BE1E27}"/>
              </a:ext>
            </a:extLst>
          </p:cNvPr>
          <p:cNvSpPr txBox="1"/>
          <p:nvPr/>
        </p:nvSpPr>
        <p:spPr>
          <a:xfrm>
            <a:off x="6746083" y="5573875"/>
            <a:ext cx="6114552" cy="400110"/>
          </a:xfrm>
          <a:prstGeom prst="rect">
            <a:avLst/>
          </a:prstGeom>
          <a:noFill/>
        </p:spPr>
        <p:txBody>
          <a:bodyPr wrap="square">
            <a:spAutoFit/>
          </a:bodyPr>
          <a:lstStyle/>
          <a:p>
            <a:r>
              <a:rPr lang="en-IE" sz="2000" dirty="0"/>
              <a:t>Self-Reflection and References</a:t>
            </a:r>
            <a:endParaRPr lang="en-US" sz="2000" dirty="0"/>
          </a:p>
        </p:txBody>
      </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897441" y="1650958"/>
            <a:ext cx="7037883" cy="3849918"/>
          </a:xfrm>
        </p:spPr>
        <p:txBody>
          <a:bodyPr/>
          <a:lstStyle/>
          <a:p>
            <a:pPr marL="0" indent="0"/>
            <a:r>
              <a:rPr lang="en-GB" dirty="0"/>
              <a:t>Personal talents are those innate unique skills, strengths, and attributes that everyone possesses and can bring to an enterprise venture. Talents span both innate abilities and developed competencies. They are the areas where you exhibit a natural inclination or proficiency without extensive learning or effort. They can be thought of as the intersection of your passions, skills, and inherent abilities.</a:t>
            </a:r>
          </a:p>
          <a:p>
            <a:pPr marL="0" indent="0"/>
            <a:r>
              <a:rPr lang="en-GB" dirty="0"/>
              <a:t>Understanding and leveraging your personal talents can give you a significant advantage in the competitive business landscape. It allows you to build a business that resonates with your personal identity and values. </a:t>
            </a:r>
          </a:p>
          <a:p>
            <a:pPr marL="0" indent="0"/>
            <a:endParaRPr lang="en-GB" dirty="0"/>
          </a:p>
          <a:p>
            <a:pPr marL="0" indent="0"/>
            <a:endParaRPr lang="en-GB" dirty="0"/>
          </a:p>
          <a:p>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Personal Talents </a:t>
            </a:r>
          </a:p>
          <a:p>
            <a:endParaRPr lang="en-US" dirty="0"/>
          </a:p>
        </p:txBody>
      </p:sp>
      <p:pic>
        <p:nvPicPr>
          <p:cNvPr id="2052" name="Picture 4" descr="Free Man Drawing a Tattoo on the Woman's Elbow Stock Photo">
            <a:extLst>
              <a:ext uri="{FF2B5EF4-FFF2-40B4-BE49-F238E27FC236}">
                <a16:creationId xmlns:a16="http://schemas.microsoft.com/office/drawing/2014/main" id="{B5C2F671-F408-343F-2B3A-FE9D075F9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864" y="1738345"/>
            <a:ext cx="2633735" cy="3942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846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2" y="1504041"/>
            <a:ext cx="10471022" cy="3849918"/>
          </a:xfrm>
        </p:spPr>
        <p:txBody>
          <a:bodyPr/>
          <a:lstStyle/>
          <a:p>
            <a:pPr marL="0" indent="0"/>
            <a:r>
              <a:rPr lang="en-GB" dirty="0"/>
              <a:t>Talents manifest as an ease and enjoyment in performing certain activities, leading to higher proficiency and satisfaction.  Some ideas…</a:t>
            </a:r>
          </a:p>
          <a:p>
            <a:pPr>
              <a:buFont typeface="Arial" panose="020B0604020202020204" pitchFamily="34" charset="0"/>
              <a:buChar char="•"/>
            </a:pPr>
            <a:r>
              <a:rPr lang="en-GB" b="1" dirty="0"/>
              <a:t>Innate Ability</a:t>
            </a:r>
            <a:r>
              <a:rPr lang="en-GB" dirty="0"/>
              <a:t>: Talents are often ingrained, something you are "born with" or have developed early in life intuitively. </a:t>
            </a:r>
            <a:r>
              <a:rPr lang="en-GB" b="1" dirty="0">
                <a:solidFill>
                  <a:srgbClr val="47B5C8"/>
                </a:solidFill>
              </a:rPr>
              <a:t>What are your innate abilities?</a:t>
            </a:r>
          </a:p>
          <a:p>
            <a:pPr>
              <a:buFont typeface="Arial" panose="020B0604020202020204" pitchFamily="34" charset="0"/>
              <a:buChar char="•"/>
            </a:pPr>
            <a:r>
              <a:rPr lang="en-GB" b="1" dirty="0"/>
              <a:t>Ease of Performance</a:t>
            </a:r>
            <a:r>
              <a:rPr lang="en-GB" dirty="0"/>
              <a:t>: Activities that align with your talents can usually be performed with a natural ease compared to tasks that do not align with your talents. </a:t>
            </a:r>
            <a:r>
              <a:rPr lang="en-GB" b="1" dirty="0">
                <a:solidFill>
                  <a:srgbClr val="47B5C8"/>
                </a:solidFill>
              </a:rPr>
              <a:t>What activities do find easy to do?</a:t>
            </a:r>
          </a:p>
          <a:p>
            <a:pPr>
              <a:buFont typeface="Arial" panose="020B0604020202020204" pitchFamily="34" charset="0"/>
              <a:buChar char="•"/>
            </a:pPr>
            <a:r>
              <a:rPr lang="en-GB" b="1" dirty="0"/>
              <a:t>Rapid Learning</a:t>
            </a:r>
            <a:r>
              <a:rPr lang="en-GB" dirty="0"/>
              <a:t>: When engaging in activities related to your talents, you may find that you learn and master skills much faster. </a:t>
            </a:r>
            <a:r>
              <a:rPr lang="en-GB" b="1" dirty="0">
                <a:solidFill>
                  <a:srgbClr val="47B5C8"/>
                </a:solidFill>
              </a:rPr>
              <a:t>What are these for you?</a:t>
            </a:r>
          </a:p>
          <a:p>
            <a:pPr marL="269875" indent="-269875">
              <a:buFont typeface="Arial" panose="020B0604020202020204" pitchFamily="34" charset="0"/>
              <a:buChar char="•"/>
            </a:pPr>
            <a:r>
              <a:rPr lang="en-GB" b="1" dirty="0"/>
              <a:t>Joy and Energy</a:t>
            </a:r>
            <a:r>
              <a:rPr lang="en-GB" dirty="0"/>
              <a:t>: Engaging in your talents typically brings enjoyment and may energize you, in contrast to tasks that feel draining or overly challenging.   </a:t>
            </a:r>
            <a:r>
              <a:rPr lang="en-GB" b="1" dirty="0">
                <a:solidFill>
                  <a:srgbClr val="47B5C8"/>
                </a:solidFill>
              </a:rPr>
              <a:t>     What gives you joy and energy?</a:t>
            </a:r>
          </a:p>
          <a:p>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Personal Talents </a:t>
            </a:r>
            <a:endParaRPr lang="en-US" dirty="0"/>
          </a:p>
          <a:p>
            <a:endParaRPr lang="en-US" dirty="0"/>
          </a:p>
          <a:p>
            <a:endParaRPr lang="en-US" dirty="0"/>
          </a:p>
        </p:txBody>
      </p:sp>
    </p:spTree>
    <p:extLst>
      <p:ext uri="{BB962C8B-B14F-4D97-AF65-F5344CB8AC3E}">
        <p14:creationId xmlns:p14="http://schemas.microsoft.com/office/powerpoint/2010/main" val="742036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922596" y="1662396"/>
            <a:ext cx="9780381" cy="3849918"/>
          </a:xfrm>
        </p:spPr>
        <p:txBody>
          <a:bodyPr/>
          <a:lstStyle/>
          <a:p>
            <a:pPr>
              <a:buFont typeface="Arial" panose="020B0604020202020204" pitchFamily="34" charset="0"/>
              <a:buChar char="•"/>
            </a:pPr>
            <a:r>
              <a:rPr lang="en-GB" b="1" dirty="0"/>
              <a:t>Interpersonal Communication</a:t>
            </a:r>
            <a:r>
              <a:rPr lang="en-GB" dirty="0"/>
              <a:t>: Some individuals have a natural talent for communicating and connecting with others, making them effective in customer-facing businesses.</a:t>
            </a:r>
          </a:p>
          <a:p>
            <a:pPr>
              <a:buFont typeface="Arial" panose="020B0604020202020204" pitchFamily="34" charset="0"/>
              <a:buChar char="•"/>
            </a:pPr>
            <a:r>
              <a:rPr lang="en-GB" b="1" dirty="0"/>
              <a:t>Analytical Thinking</a:t>
            </a:r>
            <a:r>
              <a:rPr lang="en-GB" dirty="0"/>
              <a:t>: This talent includes the ability to break down complex problems and identify patterns, which is crucial in business starts in finance, research, and technology.</a:t>
            </a:r>
          </a:p>
          <a:p>
            <a:pPr>
              <a:buFont typeface="Arial" panose="020B0604020202020204" pitchFamily="34" charset="0"/>
              <a:buChar char="•"/>
            </a:pPr>
            <a:r>
              <a:rPr lang="en-GB" b="1" dirty="0"/>
              <a:t>Physical Talents, e.g. athleticism: </a:t>
            </a:r>
            <a:r>
              <a:rPr lang="en-GB" dirty="0"/>
              <a:t>Natural physical abilities that can lead to start-ups in sports, fitness training, or dance.</a:t>
            </a:r>
          </a:p>
          <a:p>
            <a:pPr>
              <a:buFont typeface="Arial" panose="020B0604020202020204" pitchFamily="34" charset="0"/>
              <a:buChar char="•"/>
            </a:pPr>
            <a:r>
              <a:rPr lang="en-GB" b="1" dirty="0"/>
              <a:t>Creative Innovation</a:t>
            </a:r>
            <a:r>
              <a:rPr lang="en-GB" dirty="0"/>
              <a:t>: Those with a talent for creativity excel in generating new ideas, designing products and creative outputs </a:t>
            </a:r>
          </a:p>
          <a:p>
            <a:pPr>
              <a:buFont typeface="Arial" panose="020B0604020202020204" pitchFamily="34" charset="0"/>
              <a:buChar char="•"/>
            </a:pPr>
            <a:r>
              <a:rPr lang="en-GB" b="1" dirty="0"/>
              <a:t>Culinary talents: </a:t>
            </a:r>
            <a:r>
              <a:rPr lang="en-GB" dirty="0"/>
              <a:t>That love and flair for cooking </a:t>
            </a:r>
          </a:p>
          <a:p>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86151" y="858742"/>
            <a:ext cx="9632553" cy="803654"/>
          </a:xfrm>
        </p:spPr>
        <p:txBody>
          <a:bodyPr/>
          <a:lstStyle/>
          <a:p>
            <a:r>
              <a:rPr lang="en-GB" b="1" dirty="0">
                <a:solidFill>
                  <a:schemeClr val="bg1"/>
                </a:solidFill>
              </a:rPr>
              <a:t>Examples of Personal Talents</a:t>
            </a:r>
          </a:p>
          <a:p>
            <a:endParaRPr lang="en-US" dirty="0"/>
          </a:p>
          <a:p>
            <a:endParaRPr lang="en-US" dirty="0"/>
          </a:p>
        </p:txBody>
      </p:sp>
    </p:spTree>
    <p:extLst>
      <p:ext uri="{BB962C8B-B14F-4D97-AF65-F5344CB8AC3E}">
        <p14:creationId xmlns:p14="http://schemas.microsoft.com/office/powerpoint/2010/main" val="1494879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81366" y="1615757"/>
            <a:ext cx="6112085" cy="3849918"/>
          </a:xfrm>
        </p:spPr>
        <p:txBody>
          <a:bodyPr/>
          <a:lstStyle/>
          <a:p>
            <a:pPr marL="0" indent="0" algn="l"/>
            <a:r>
              <a:rPr lang="en-GB" sz="2400" b="1" i="0" dirty="0">
                <a:solidFill>
                  <a:srgbClr val="47B5C8"/>
                </a:solidFill>
                <a:effectLst/>
              </a:rPr>
              <a:t>Anna </a:t>
            </a:r>
            <a:r>
              <a:rPr lang="en-GB" sz="2400" b="1" i="0" dirty="0" err="1">
                <a:solidFill>
                  <a:srgbClr val="47B5C8"/>
                </a:solidFill>
                <a:effectLst/>
              </a:rPr>
              <a:t>Nooshin</a:t>
            </a:r>
            <a:r>
              <a:rPr lang="en-GB" b="1" i="0" dirty="0">
                <a:solidFill>
                  <a:srgbClr val="47B5C8"/>
                </a:solidFill>
                <a:effectLst/>
              </a:rPr>
              <a:t>: </a:t>
            </a:r>
            <a:r>
              <a:rPr lang="en-GB" sz="2400" b="1" i="0" dirty="0">
                <a:solidFill>
                  <a:srgbClr val="47B5C8"/>
                </a:solidFill>
                <a:effectLst/>
              </a:rPr>
              <a:t>From refugee to entrepreneur. My specialness</a:t>
            </a:r>
          </a:p>
          <a:p>
            <a:pPr marL="0" indent="0" algn="l"/>
            <a:r>
              <a:rPr lang="en-GB" sz="2400" b="0" i="0" dirty="0">
                <a:solidFill>
                  <a:srgbClr val="222222"/>
                </a:solidFill>
                <a:effectLst/>
              </a:rPr>
              <a:t>Anna </a:t>
            </a:r>
            <a:r>
              <a:rPr lang="en-GB" sz="2400" b="0" i="0" dirty="0" err="1">
                <a:solidFill>
                  <a:srgbClr val="222222"/>
                </a:solidFill>
                <a:effectLst/>
              </a:rPr>
              <a:t>Nooshin</a:t>
            </a:r>
            <a:r>
              <a:rPr lang="en-GB" sz="2400" dirty="0">
                <a:solidFill>
                  <a:srgbClr val="222222"/>
                </a:solidFill>
              </a:rPr>
              <a:t> is an </a:t>
            </a:r>
            <a:r>
              <a:rPr lang="en-GB" sz="2400" b="0" i="0" dirty="0">
                <a:solidFill>
                  <a:srgbClr val="222222"/>
                </a:solidFill>
                <a:effectLst/>
              </a:rPr>
              <a:t>online entrepreneur, fashion blogger, and author. The entrepreneur who fled her hometown of Teheran in 1993 to reach The Netherlands, </a:t>
            </a:r>
            <a:r>
              <a:rPr lang="en-GB" sz="2400" dirty="0">
                <a:solidFill>
                  <a:srgbClr val="222222"/>
                </a:solidFill>
              </a:rPr>
              <a:t>established the </a:t>
            </a:r>
            <a:r>
              <a:rPr lang="en-GB" sz="2400" b="0" i="0" dirty="0">
                <a:solidFill>
                  <a:srgbClr val="222222"/>
                </a:solidFill>
                <a:effectLst/>
              </a:rPr>
              <a:t>webzine </a:t>
            </a:r>
            <a:r>
              <a:rPr lang="en-GB" sz="2400" b="0" i="0" u="none" strike="noStrike" dirty="0">
                <a:solidFill>
                  <a:srgbClr val="999999"/>
                </a:solidFill>
                <a:effectLst/>
                <a:hlinkClick r:id="rId3"/>
              </a:rPr>
              <a:t>NSMBL</a:t>
            </a:r>
            <a:r>
              <a:rPr lang="en-GB" sz="2400" b="0" i="0" dirty="0">
                <a:solidFill>
                  <a:srgbClr val="222222"/>
                </a:solidFill>
                <a:effectLst/>
              </a:rPr>
              <a:t>, one of the biggest lifestyle websites in the Netherlands; and since its incredible success, she has launched her own lingerie line,  published her own book, and started a jewellery line, Anna + Nina.  Anna </a:t>
            </a:r>
            <a:r>
              <a:rPr lang="en-GB" sz="2400" dirty="0">
                <a:solidFill>
                  <a:srgbClr val="222222"/>
                </a:solidFill>
              </a:rPr>
              <a:t>has an inspirational story to tell. </a:t>
            </a:r>
            <a:endParaRPr lang="en-GB" sz="2400" b="0" i="0" dirty="0">
              <a:solidFill>
                <a:srgbClr val="222222"/>
              </a:solidFill>
              <a:effectLst/>
            </a:endParaRPr>
          </a:p>
          <a:p>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1059055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46308" y="734518"/>
            <a:ext cx="10444243" cy="881239"/>
          </a:xfrm>
        </p:spPr>
        <p:txBody>
          <a:bodyPr/>
          <a:lstStyle/>
          <a:p>
            <a:r>
              <a:rPr lang="en-US" sz="3500" dirty="0">
                <a:solidFill>
                  <a:schemeClr val="bg1"/>
                </a:solidFill>
              </a:rPr>
              <a:t>Examples of Personal Talents Inspiring Business Startups</a:t>
            </a:r>
            <a:endParaRPr lang="en-US" dirty="0"/>
          </a:p>
          <a:p>
            <a:endParaRPr lang="en-US" dirty="0"/>
          </a:p>
        </p:txBody>
      </p:sp>
      <p:pic>
        <p:nvPicPr>
          <p:cNvPr id="6" name="Online Media 5" title="From refugee to entrepreneur | Anna Nooshin | TEDxAmsterdamWomen">
            <a:hlinkClick r:id="" action="ppaction://media"/>
            <a:extLst>
              <a:ext uri="{FF2B5EF4-FFF2-40B4-BE49-F238E27FC236}">
                <a16:creationId xmlns:a16="http://schemas.microsoft.com/office/drawing/2014/main" id="{63D6CBC6-EC74-8412-D528-00A171C41B92}"/>
              </a:ext>
            </a:extLst>
          </p:cNvPr>
          <p:cNvPicPr>
            <a:picLocks noRot="1" noChangeAspect="1"/>
          </p:cNvPicPr>
          <p:nvPr>
            <a:videoFile r:link="rId1"/>
          </p:nvPr>
        </p:nvPicPr>
        <p:blipFill>
          <a:blip r:embed="rId4"/>
          <a:stretch>
            <a:fillRect/>
          </a:stretch>
        </p:blipFill>
        <p:spPr>
          <a:xfrm>
            <a:off x="6893451" y="2272457"/>
            <a:ext cx="4056723" cy="2292048"/>
          </a:xfrm>
          <a:prstGeom prst="rect">
            <a:avLst/>
          </a:prstGeom>
        </p:spPr>
      </p:pic>
      <p:sp>
        <p:nvSpPr>
          <p:cNvPr id="3" name="TextBox 2">
            <a:extLst>
              <a:ext uri="{FF2B5EF4-FFF2-40B4-BE49-F238E27FC236}">
                <a16:creationId xmlns:a16="http://schemas.microsoft.com/office/drawing/2014/main" id="{47945F9B-B78C-CFAD-EEF8-4C899ABFAF42}"/>
              </a:ext>
            </a:extLst>
          </p:cNvPr>
          <p:cNvSpPr txBox="1"/>
          <p:nvPr/>
        </p:nvSpPr>
        <p:spPr>
          <a:xfrm>
            <a:off x="7203112" y="4713585"/>
            <a:ext cx="3462922" cy="646331"/>
          </a:xfrm>
          <a:prstGeom prst="rect">
            <a:avLst/>
          </a:prstGeom>
          <a:noFill/>
        </p:spPr>
        <p:txBody>
          <a:bodyPr wrap="square" rtlCol="0">
            <a:spAutoFit/>
          </a:bodyPr>
          <a:lstStyle/>
          <a:p>
            <a:r>
              <a:rPr lang="en-IE" dirty="0"/>
              <a:t>Click play on picture or visit</a:t>
            </a:r>
          </a:p>
          <a:p>
            <a:endParaRPr lang="en-IE" dirty="0"/>
          </a:p>
        </p:txBody>
      </p:sp>
    </p:spTree>
    <p:extLst>
      <p:ext uri="{BB962C8B-B14F-4D97-AF65-F5344CB8AC3E}">
        <p14:creationId xmlns:p14="http://schemas.microsoft.com/office/powerpoint/2010/main" val="29830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1095914" y="690388"/>
            <a:ext cx="5561437" cy="3025975"/>
          </a:xfrm>
        </p:spPr>
        <p:txBody>
          <a:bodyPr/>
          <a:lstStyle/>
          <a:p>
            <a:pPr marL="0" indent="0"/>
            <a:r>
              <a:rPr lang="en-GB" b="0" i="0" dirty="0">
                <a:solidFill>
                  <a:schemeClr val="bg2"/>
                </a:solidFill>
                <a:effectLst/>
              </a:rPr>
              <a:t>The journey of Irish based </a:t>
            </a:r>
            <a:r>
              <a:rPr lang="en-GB" b="0" i="0" dirty="0" err="1">
                <a:solidFill>
                  <a:schemeClr val="bg2"/>
                </a:solidFill>
                <a:effectLst/>
              </a:rPr>
              <a:t>Funké</a:t>
            </a:r>
            <a:r>
              <a:rPr lang="en-GB" b="0" i="0" dirty="0">
                <a:solidFill>
                  <a:schemeClr val="bg2"/>
                </a:solidFill>
                <a:effectLst/>
              </a:rPr>
              <a:t> </a:t>
            </a:r>
            <a:r>
              <a:rPr lang="en-GB" b="0" i="0" dirty="0" err="1">
                <a:solidFill>
                  <a:schemeClr val="bg2"/>
                </a:solidFill>
                <a:effectLst/>
              </a:rPr>
              <a:t>Egberongbe</a:t>
            </a:r>
            <a:r>
              <a:rPr lang="en-GB" b="0" i="0" dirty="0">
                <a:solidFill>
                  <a:schemeClr val="bg2"/>
                </a:solidFill>
                <a:effectLst/>
              </a:rPr>
              <a:t>,  from refugee to restaurant owner,  characterises the power of personal talents combining with dreams and determination. Originally from Nigeria, </a:t>
            </a:r>
            <a:r>
              <a:rPr lang="en-GB" b="0" i="0" dirty="0" err="1">
                <a:solidFill>
                  <a:schemeClr val="bg2"/>
                </a:solidFill>
                <a:effectLst/>
              </a:rPr>
              <a:t>Funké</a:t>
            </a:r>
            <a:r>
              <a:rPr lang="en-GB" b="0" i="0" dirty="0">
                <a:solidFill>
                  <a:schemeClr val="bg2"/>
                </a:solidFill>
                <a:effectLst/>
              </a:rPr>
              <a:t> arrived in Ireland 19 years ago as an asylum seeker. </a:t>
            </a:r>
          </a:p>
          <a:p>
            <a:pPr marL="0" indent="0"/>
            <a:r>
              <a:rPr lang="en-GB" b="0" i="0" dirty="0">
                <a:solidFill>
                  <a:schemeClr val="bg2"/>
                </a:solidFill>
                <a:effectLst/>
              </a:rPr>
              <a:t>Pregnant and alone, she navigated the unfamiliar environment, enduring the hardship of moving between various refugee accommodations. It was during this challenging time that she discovered her passion for cooking, as she started preparing meals to improve the quality of food available in the refugee centres.</a:t>
            </a:r>
            <a:endParaRPr lang="en-IE" dirty="0">
              <a:solidFill>
                <a:schemeClr val="bg2"/>
              </a:solidFill>
            </a:endParaRPr>
          </a:p>
          <a:p>
            <a:r>
              <a:rPr lang="en-US" dirty="0"/>
              <a:t>li</a:t>
            </a:r>
          </a:p>
          <a:p>
            <a:endParaRPr lang="en-US" dirty="0"/>
          </a:p>
        </p:txBody>
      </p:sp>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sp>
        <p:nvSpPr>
          <p:cNvPr id="7" name="Picture Placeholder 6">
            <a:extLst>
              <a:ext uri="{FF2B5EF4-FFF2-40B4-BE49-F238E27FC236}">
                <a16:creationId xmlns:a16="http://schemas.microsoft.com/office/drawing/2014/main" id="{AD20E161-2DEE-1C2E-2519-7A705DEBF36E}"/>
              </a:ext>
            </a:extLst>
          </p:cNvPr>
          <p:cNvSpPr>
            <a:spLocks noGrp="1"/>
          </p:cNvSpPr>
          <p:nvPr>
            <p:ph type="pic" sz="quarter" idx="42"/>
          </p:nvPr>
        </p:nvSpPr>
        <p:spPr/>
        <p:txBody>
          <a:bodyPr/>
          <a:lstStyle/>
          <a:p>
            <a:endParaRPr lang="en-IE"/>
          </a:p>
        </p:txBody>
      </p:sp>
      <p:sp>
        <p:nvSpPr>
          <p:cNvPr id="8" name="Freeform 1">
            <a:extLst>
              <a:ext uri="{FF2B5EF4-FFF2-40B4-BE49-F238E27FC236}">
                <a16:creationId xmlns:a16="http://schemas.microsoft.com/office/drawing/2014/main" id="{3F081880-E161-84F3-2FC0-F9419700C195}"/>
              </a:ext>
            </a:extLst>
          </p:cNvPr>
          <p:cNvSpPr/>
          <p:nvPr/>
        </p:nvSpPr>
        <p:spPr>
          <a:xfrm>
            <a:off x="6465955" y="291510"/>
            <a:ext cx="5740721" cy="1090586"/>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11" name="Text Placeholder 3">
            <a:extLst>
              <a:ext uri="{FF2B5EF4-FFF2-40B4-BE49-F238E27FC236}">
                <a16:creationId xmlns:a16="http://schemas.microsoft.com/office/drawing/2014/main" id="{E63C2323-B3E4-0D90-665D-9DD7F0A2F3D8}"/>
              </a:ext>
            </a:extLst>
          </p:cNvPr>
          <p:cNvSpPr>
            <a:spLocks noGrp="1"/>
          </p:cNvSpPr>
          <p:nvPr>
            <p:ph type="body" sz="quarter" idx="16"/>
          </p:nvPr>
        </p:nvSpPr>
        <p:spPr>
          <a:xfrm>
            <a:off x="6545263" y="361564"/>
            <a:ext cx="5661413" cy="1408681"/>
          </a:xfrm>
        </p:spPr>
        <p:txBody>
          <a:bodyPr/>
          <a:lstStyle/>
          <a:p>
            <a:r>
              <a:rPr lang="en-US" sz="3500" dirty="0">
                <a:solidFill>
                  <a:schemeClr val="bg1"/>
                </a:solidFill>
              </a:rPr>
              <a:t>Examples of Personal Talents Inspiring Business Startups</a:t>
            </a:r>
            <a:endParaRPr lang="en-US" dirty="0"/>
          </a:p>
          <a:p>
            <a:endParaRPr lang="en-US" dirty="0"/>
          </a:p>
        </p:txBody>
      </p:sp>
      <p:pic>
        <p:nvPicPr>
          <p:cNvPr id="17" name="Picture 16">
            <a:extLst>
              <a:ext uri="{FF2B5EF4-FFF2-40B4-BE49-F238E27FC236}">
                <a16:creationId xmlns:a16="http://schemas.microsoft.com/office/drawing/2014/main" id="{EFB7D68C-E175-A074-5BA8-9799EC325779}"/>
              </a:ext>
            </a:extLst>
          </p:cNvPr>
          <p:cNvPicPr>
            <a:picLocks noChangeAspect="1"/>
          </p:cNvPicPr>
          <p:nvPr/>
        </p:nvPicPr>
        <p:blipFill>
          <a:blip r:embed="rId3"/>
          <a:stretch>
            <a:fillRect/>
          </a:stretch>
        </p:blipFill>
        <p:spPr>
          <a:xfrm>
            <a:off x="6545263" y="1495944"/>
            <a:ext cx="5661413" cy="5507755"/>
          </a:xfrm>
          <a:prstGeom prst="rect">
            <a:avLst/>
          </a:prstGeom>
        </p:spPr>
      </p:pic>
    </p:spTree>
    <p:extLst>
      <p:ext uri="{BB962C8B-B14F-4D97-AF65-F5344CB8AC3E}">
        <p14:creationId xmlns:p14="http://schemas.microsoft.com/office/powerpoint/2010/main" val="1963509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73154" y="134238"/>
            <a:ext cx="1059055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46309" y="215806"/>
            <a:ext cx="10444243" cy="881239"/>
          </a:xfrm>
        </p:spPr>
        <p:txBody>
          <a:bodyPr/>
          <a:lstStyle/>
          <a:p>
            <a:r>
              <a:rPr lang="en-US" sz="3500" dirty="0">
                <a:solidFill>
                  <a:schemeClr val="bg1"/>
                </a:solidFill>
              </a:rPr>
              <a:t>Examples of Personal Talents Inspiring Business Startups</a:t>
            </a:r>
            <a:endParaRPr lang="en-US" dirty="0"/>
          </a:p>
          <a:p>
            <a:endParaRPr lang="en-US" dirty="0"/>
          </a:p>
        </p:txBody>
      </p:sp>
      <p:sp>
        <p:nvSpPr>
          <p:cNvPr id="7" name="Text Placeholder 6">
            <a:extLst>
              <a:ext uri="{FF2B5EF4-FFF2-40B4-BE49-F238E27FC236}">
                <a16:creationId xmlns:a16="http://schemas.microsoft.com/office/drawing/2014/main" id="{2B5BAB48-F47A-DFBC-7129-336615E3A206}"/>
              </a:ext>
            </a:extLst>
          </p:cNvPr>
          <p:cNvSpPr>
            <a:spLocks noGrp="1"/>
          </p:cNvSpPr>
          <p:nvPr>
            <p:ph type="body" sz="quarter" idx="18"/>
          </p:nvPr>
        </p:nvSpPr>
        <p:spPr>
          <a:xfrm>
            <a:off x="778715" y="1019460"/>
            <a:ext cx="7570456" cy="3682529"/>
          </a:xfrm>
        </p:spPr>
        <p:txBody>
          <a:bodyPr/>
          <a:lstStyle/>
          <a:p>
            <a:pPr marL="0" indent="0" algn="l"/>
            <a:r>
              <a:rPr lang="en-GB" b="0" i="0" dirty="0" err="1">
                <a:solidFill>
                  <a:srgbClr val="372A1A"/>
                </a:solidFill>
                <a:effectLst/>
                <a:latin typeface="Calibri "/>
              </a:rPr>
              <a:t>Funké</a:t>
            </a:r>
            <a:r>
              <a:rPr lang="en-GB" b="0" i="0" dirty="0">
                <a:solidFill>
                  <a:srgbClr val="372A1A"/>
                </a:solidFill>
                <a:effectLst/>
                <a:latin typeface="Calibri "/>
              </a:rPr>
              <a:t> spent seven years in the asylum process before her family could join her in Ireland. In this time, she honed her cooking skills and pursued education when the opportunity arose. Upon receiving her residency, </a:t>
            </a:r>
            <a:r>
              <a:rPr lang="en-GB" b="0" i="0" dirty="0" err="1">
                <a:solidFill>
                  <a:srgbClr val="372A1A"/>
                </a:solidFill>
                <a:effectLst/>
                <a:latin typeface="Calibri "/>
              </a:rPr>
              <a:t>Funké</a:t>
            </a:r>
            <a:r>
              <a:rPr lang="en-GB" b="0" i="0" dirty="0">
                <a:solidFill>
                  <a:srgbClr val="372A1A"/>
                </a:solidFill>
                <a:effectLst/>
                <a:latin typeface="Calibri "/>
              </a:rPr>
              <a:t> attended the College of Further Education. Later, she earned a degree in food science. </a:t>
            </a:r>
            <a:r>
              <a:rPr lang="en-GB" b="0" i="0" dirty="0">
                <a:solidFill>
                  <a:srgbClr val="372A1A"/>
                </a:solidFill>
                <a:effectLst/>
              </a:rPr>
              <a:t>COVID-19 lockdown became a turning point for </a:t>
            </a:r>
            <a:r>
              <a:rPr lang="en-GB" b="0" i="0" dirty="0" err="1">
                <a:solidFill>
                  <a:srgbClr val="372A1A"/>
                </a:solidFill>
                <a:effectLst/>
              </a:rPr>
              <a:t>Funké</a:t>
            </a:r>
            <a:r>
              <a:rPr lang="en-GB" b="0" i="0" dirty="0">
                <a:solidFill>
                  <a:srgbClr val="372A1A"/>
                </a:solidFill>
                <a:effectLst/>
              </a:rPr>
              <a:t>. With more time at home, she began cooking extensively, sharing her creations on Instagram                                                                                                    </a:t>
            </a:r>
            <a:r>
              <a:rPr lang="en-GB" b="0" i="0" u="none" strike="noStrike" dirty="0">
                <a:solidFill>
                  <a:srgbClr val="372A1A"/>
                </a:solidFill>
                <a:effectLst/>
                <a:hlinkClick r:id="rId2"/>
              </a:rPr>
              <a:t>https://www.instagram.com/funkeskitchen_/</a:t>
            </a:r>
            <a:r>
              <a:rPr lang="en-GB" b="0" i="0" dirty="0">
                <a:solidFill>
                  <a:srgbClr val="372A1A"/>
                </a:solidFill>
                <a:effectLst/>
              </a:rPr>
              <a:t>. </a:t>
            </a:r>
          </a:p>
          <a:p>
            <a:pPr marL="0" indent="0" algn="l"/>
            <a:r>
              <a:rPr lang="en-GB" dirty="0">
                <a:solidFill>
                  <a:srgbClr val="372A1A"/>
                </a:solidFill>
              </a:rPr>
              <a:t>Her</a:t>
            </a:r>
            <a:r>
              <a:rPr lang="en-GB" b="0" i="0" dirty="0">
                <a:solidFill>
                  <a:srgbClr val="372A1A"/>
                </a:solidFill>
                <a:effectLst/>
              </a:rPr>
              <a:t> online presence quickly grew, leading to the opening of </a:t>
            </a:r>
            <a:r>
              <a:rPr lang="en-GB" b="0" i="0" dirty="0" err="1">
                <a:solidFill>
                  <a:srgbClr val="372A1A"/>
                </a:solidFill>
                <a:effectLst/>
              </a:rPr>
              <a:t>Funké</a:t>
            </a:r>
            <a:r>
              <a:rPr lang="en-GB" b="0" i="0" dirty="0">
                <a:solidFill>
                  <a:srgbClr val="372A1A"/>
                </a:solidFill>
                <a:effectLst/>
              </a:rPr>
              <a:t> Afro Caribbean Restaurant in October 2023. Her restaurant offers a variety of African and Caribbean dishes, tailored to local tastes, and she has now launched a range of award-winning sauces. </a:t>
            </a:r>
          </a:p>
        </p:txBody>
      </p:sp>
      <p:pic>
        <p:nvPicPr>
          <p:cNvPr id="13" name="Picture 12">
            <a:extLst>
              <a:ext uri="{FF2B5EF4-FFF2-40B4-BE49-F238E27FC236}">
                <a16:creationId xmlns:a16="http://schemas.microsoft.com/office/drawing/2014/main" id="{A69F9E2E-7DA8-91A7-4150-0AABDDF28B76}"/>
              </a:ext>
            </a:extLst>
          </p:cNvPr>
          <p:cNvPicPr>
            <a:picLocks noChangeAspect="1"/>
          </p:cNvPicPr>
          <p:nvPr/>
        </p:nvPicPr>
        <p:blipFill>
          <a:blip r:embed="rId3"/>
          <a:stretch>
            <a:fillRect/>
          </a:stretch>
        </p:blipFill>
        <p:spPr>
          <a:xfrm>
            <a:off x="8349170" y="1554249"/>
            <a:ext cx="3842830" cy="3896755"/>
          </a:xfrm>
          <a:prstGeom prst="rect">
            <a:avLst/>
          </a:prstGeom>
        </p:spPr>
      </p:pic>
    </p:spTree>
    <p:extLst>
      <p:ext uri="{BB962C8B-B14F-4D97-AF65-F5344CB8AC3E}">
        <p14:creationId xmlns:p14="http://schemas.microsoft.com/office/powerpoint/2010/main" val="3517111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1059055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46308" y="734518"/>
            <a:ext cx="10444243" cy="881239"/>
          </a:xfrm>
        </p:spPr>
        <p:txBody>
          <a:bodyPr/>
          <a:lstStyle/>
          <a:p>
            <a:r>
              <a:rPr lang="en-US" sz="3500" dirty="0">
                <a:solidFill>
                  <a:schemeClr val="bg1"/>
                </a:solidFill>
              </a:rPr>
              <a:t>Examples of Personal Talents Inspiring Business Startups</a:t>
            </a:r>
            <a:endParaRPr lang="en-US" dirty="0"/>
          </a:p>
          <a:p>
            <a:endParaRPr lang="en-US" dirty="0"/>
          </a:p>
        </p:txBody>
      </p:sp>
      <p:sp>
        <p:nvSpPr>
          <p:cNvPr id="7" name="Text Placeholder 6">
            <a:extLst>
              <a:ext uri="{FF2B5EF4-FFF2-40B4-BE49-F238E27FC236}">
                <a16:creationId xmlns:a16="http://schemas.microsoft.com/office/drawing/2014/main" id="{2B5BAB48-F47A-DFBC-7129-336615E3A206}"/>
              </a:ext>
            </a:extLst>
          </p:cNvPr>
          <p:cNvSpPr>
            <a:spLocks noGrp="1"/>
          </p:cNvSpPr>
          <p:nvPr>
            <p:ph type="body" sz="quarter" idx="18"/>
          </p:nvPr>
        </p:nvSpPr>
        <p:spPr>
          <a:xfrm>
            <a:off x="916369" y="1615757"/>
            <a:ext cx="7325030" cy="3849918"/>
          </a:xfrm>
        </p:spPr>
        <p:txBody>
          <a:bodyPr/>
          <a:lstStyle/>
          <a:p>
            <a:pPr marL="0" indent="0"/>
            <a:r>
              <a:rPr lang="en-GB" b="1" i="0" dirty="0" err="1">
                <a:effectLst/>
                <a:latin typeface="figtree"/>
              </a:rPr>
              <a:t>TransTech</a:t>
            </a:r>
            <a:r>
              <a:rPr lang="en-GB" b="1" i="0" dirty="0">
                <a:effectLst/>
                <a:latin typeface="figtree"/>
              </a:rPr>
              <a:t> Social </a:t>
            </a:r>
            <a:r>
              <a:rPr lang="en-GB" b="0" i="0" dirty="0">
                <a:effectLst/>
                <a:latin typeface="inter"/>
              </a:rPr>
              <a:t>is a co-learning and co-working community created to empower, educate, and employ the LGBTQ+ community through accessible education programmes, inclusive events, and equitable employment opportunities that teach practical career-ready skills.</a:t>
            </a:r>
          </a:p>
          <a:p>
            <a:pPr marL="0" indent="0"/>
            <a:r>
              <a:rPr lang="en-GB" b="0" i="0" dirty="0">
                <a:effectLst/>
                <a:latin typeface="inter"/>
              </a:rPr>
              <a:t>US based </a:t>
            </a:r>
            <a:r>
              <a:rPr lang="en-GB" b="0" i="0" dirty="0" err="1">
                <a:effectLst/>
                <a:latin typeface="inter"/>
              </a:rPr>
              <a:t>TransTech</a:t>
            </a:r>
            <a:r>
              <a:rPr lang="en-GB" b="0" i="0" dirty="0">
                <a:effectLst/>
                <a:latin typeface="inter"/>
              </a:rPr>
              <a:t> Social was founded in 2014 by Angelica Ross. After teaching herself graphic design, photo editing, and coding – she realised that technology was a catalyst for change in her life! She used her skills to create a foundation for financial security, then reached out to the community around her to share those skills.</a:t>
            </a:r>
            <a:endParaRPr lang="en-IE" dirty="0"/>
          </a:p>
        </p:txBody>
      </p:sp>
      <p:sp>
        <p:nvSpPr>
          <p:cNvPr id="5" name="TextBox 4">
            <a:extLst>
              <a:ext uri="{FF2B5EF4-FFF2-40B4-BE49-F238E27FC236}">
                <a16:creationId xmlns:a16="http://schemas.microsoft.com/office/drawing/2014/main" id="{D2A70545-02D9-CF3A-6D21-BAA52D28462F}"/>
              </a:ext>
            </a:extLst>
          </p:cNvPr>
          <p:cNvSpPr txBox="1"/>
          <p:nvPr/>
        </p:nvSpPr>
        <p:spPr>
          <a:xfrm>
            <a:off x="8241399" y="2839079"/>
            <a:ext cx="7607218" cy="369332"/>
          </a:xfrm>
          <a:prstGeom prst="rect">
            <a:avLst/>
          </a:prstGeom>
          <a:noFill/>
        </p:spPr>
        <p:txBody>
          <a:bodyPr wrap="square">
            <a:spAutoFit/>
          </a:bodyPr>
          <a:lstStyle/>
          <a:p>
            <a:r>
              <a:rPr lang="en-IE" dirty="0"/>
              <a:t>https://transtechsocial.org/</a:t>
            </a:r>
          </a:p>
        </p:txBody>
      </p:sp>
      <p:pic>
        <p:nvPicPr>
          <p:cNvPr id="8" name="Picture 7">
            <a:extLst>
              <a:ext uri="{FF2B5EF4-FFF2-40B4-BE49-F238E27FC236}">
                <a16:creationId xmlns:a16="http://schemas.microsoft.com/office/drawing/2014/main" id="{524BA17F-B569-0FDF-0C59-5C06DE4877C8}"/>
              </a:ext>
            </a:extLst>
          </p:cNvPr>
          <p:cNvPicPr>
            <a:picLocks noChangeAspect="1"/>
          </p:cNvPicPr>
          <p:nvPr/>
        </p:nvPicPr>
        <p:blipFill>
          <a:blip r:embed="rId2"/>
          <a:stretch>
            <a:fillRect/>
          </a:stretch>
        </p:blipFill>
        <p:spPr>
          <a:xfrm>
            <a:off x="8300573" y="1722590"/>
            <a:ext cx="2494367" cy="1127888"/>
          </a:xfrm>
          <a:prstGeom prst="rect">
            <a:avLst/>
          </a:prstGeom>
        </p:spPr>
      </p:pic>
    </p:spTree>
    <p:extLst>
      <p:ext uri="{BB962C8B-B14F-4D97-AF65-F5344CB8AC3E}">
        <p14:creationId xmlns:p14="http://schemas.microsoft.com/office/powerpoint/2010/main" val="2950574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1059055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46308" y="734518"/>
            <a:ext cx="10444243" cy="881239"/>
          </a:xfrm>
        </p:spPr>
        <p:txBody>
          <a:bodyPr/>
          <a:lstStyle/>
          <a:p>
            <a:r>
              <a:rPr lang="en-US" sz="3500" dirty="0">
                <a:solidFill>
                  <a:schemeClr val="bg1"/>
                </a:solidFill>
              </a:rPr>
              <a:t>Reflect – your talent inventory</a:t>
            </a:r>
            <a:endParaRPr lang="en-US" dirty="0"/>
          </a:p>
          <a:p>
            <a:endParaRPr lang="en-US" dirty="0"/>
          </a:p>
        </p:txBody>
      </p:sp>
      <p:graphicFrame>
        <p:nvGraphicFramePr>
          <p:cNvPr id="3" name="Table 2">
            <a:extLst>
              <a:ext uri="{FF2B5EF4-FFF2-40B4-BE49-F238E27FC236}">
                <a16:creationId xmlns:a16="http://schemas.microsoft.com/office/drawing/2014/main" id="{DD95F58E-9705-2CBF-801D-E988F3160875}"/>
              </a:ext>
            </a:extLst>
          </p:cNvPr>
          <p:cNvGraphicFramePr>
            <a:graphicFrameLocks noGrp="1"/>
          </p:cNvGraphicFramePr>
          <p:nvPr>
            <p:extLst>
              <p:ext uri="{D42A27DB-BD31-4B8C-83A1-F6EECF244321}">
                <p14:modId xmlns:p14="http://schemas.microsoft.com/office/powerpoint/2010/main" val="2883825643"/>
              </p:ext>
            </p:extLst>
          </p:nvPr>
        </p:nvGraphicFramePr>
        <p:xfrm>
          <a:off x="1260880" y="1615757"/>
          <a:ext cx="9090907" cy="3108960"/>
        </p:xfrm>
        <a:graphic>
          <a:graphicData uri="http://schemas.openxmlformats.org/drawingml/2006/table">
            <a:tbl>
              <a:tblPr firstRow="1" bandRow="1">
                <a:tableStyleId>{5C22544A-7EE6-4342-B048-85BDC9FD1C3A}</a:tableStyleId>
              </a:tblPr>
              <a:tblGrid>
                <a:gridCol w="1552104">
                  <a:extLst>
                    <a:ext uri="{9D8B030D-6E8A-4147-A177-3AD203B41FA5}">
                      <a16:colId xmlns:a16="http://schemas.microsoft.com/office/drawing/2014/main" val="1310610363"/>
                    </a:ext>
                  </a:extLst>
                </a:gridCol>
                <a:gridCol w="4157194">
                  <a:extLst>
                    <a:ext uri="{9D8B030D-6E8A-4147-A177-3AD203B41FA5}">
                      <a16:colId xmlns:a16="http://schemas.microsoft.com/office/drawing/2014/main" val="3322660753"/>
                    </a:ext>
                  </a:extLst>
                </a:gridCol>
                <a:gridCol w="3381609">
                  <a:extLst>
                    <a:ext uri="{9D8B030D-6E8A-4147-A177-3AD203B41FA5}">
                      <a16:colId xmlns:a16="http://schemas.microsoft.com/office/drawing/2014/main" val="2503416706"/>
                    </a:ext>
                  </a:extLst>
                </a:gridCol>
              </a:tblGrid>
              <a:tr h="370840">
                <a:tc>
                  <a:txBody>
                    <a:bodyPr/>
                    <a:lstStyle/>
                    <a:p>
                      <a:r>
                        <a:rPr lang="en-IE" b="1" dirty="0"/>
                        <a:t>Talent Category</a:t>
                      </a:r>
                      <a:endParaRPr lang="en-IE" dirty="0"/>
                    </a:p>
                  </a:txBody>
                  <a:tcPr/>
                </a:tc>
                <a:tc>
                  <a:txBody>
                    <a:bodyPr/>
                    <a:lstStyle/>
                    <a:p>
                      <a:r>
                        <a:rPr lang="en-IE" b="1" dirty="0"/>
                        <a:t>Talent Examples</a:t>
                      </a:r>
                      <a:endParaRPr lang="en-IE" dirty="0"/>
                    </a:p>
                  </a:txBody>
                  <a:tcPr/>
                </a:tc>
                <a:tc>
                  <a:txBody>
                    <a:bodyPr/>
                    <a:lstStyle/>
                    <a:p>
                      <a:r>
                        <a:rPr lang="en-GB" dirty="0"/>
                        <a:t>Now reflect and write specific personal instances where these talents have been demonstrated:</a:t>
                      </a:r>
                      <a:endParaRPr lang="en-IE" dirty="0"/>
                    </a:p>
                  </a:txBody>
                  <a:tcPr/>
                </a:tc>
                <a:extLst>
                  <a:ext uri="{0D108BD9-81ED-4DB2-BD59-A6C34878D82A}">
                    <a16:rowId xmlns:a16="http://schemas.microsoft.com/office/drawing/2014/main" val="3450452255"/>
                  </a:ext>
                </a:extLst>
              </a:tr>
              <a:tr h="370840">
                <a:tc>
                  <a:txBody>
                    <a:bodyPr/>
                    <a:lstStyle/>
                    <a:p>
                      <a:r>
                        <a:rPr lang="en-IE" dirty="0"/>
                        <a:t>Technical Talents</a:t>
                      </a:r>
                    </a:p>
                  </a:txBody>
                  <a:tcPr/>
                </a:tc>
                <a:tc>
                  <a:txBody>
                    <a:bodyPr/>
                    <a:lstStyle/>
                    <a:p>
                      <a:r>
                        <a:rPr lang="en-IE" dirty="0"/>
                        <a:t>Technical (e.g. .talents, coding, graphic design),  Project management</a:t>
                      </a:r>
                    </a:p>
                  </a:txBody>
                  <a:tcPr/>
                </a:tc>
                <a:tc>
                  <a:txBody>
                    <a:bodyPr/>
                    <a:lstStyle/>
                    <a:p>
                      <a:r>
                        <a:rPr lang="en-GB" dirty="0"/>
                        <a:t>List examples where you have used these skills effectively.</a:t>
                      </a:r>
                      <a:endParaRPr lang="en-IE" dirty="0"/>
                    </a:p>
                  </a:txBody>
                  <a:tcPr/>
                </a:tc>
                <a:extLst>
                  <a:ext uri="{0D108BD9-81ED-4DB2-BD59-A6C34878D82A}">
                    <a16:rowId xmlns:a16="http://schemas.microsoft.com/office/drawing/2014/main" val="582995892"/>
                  </a:ext>
                </a:extLst>
              </a:tr>
              <a:tr h="370840">
                <a:tc>
                  <a:txBody>
                    <a:bodyPr/>
                    <a:lstStyle/>
                    <a:p>
                      <a:r>
                        <a:rPr lang="en-IE" dirty="0"/>
                        <a:t>Interpersonal Talents</a:t>
                      </a:r>
                    </a:p>
                  </a:txBody>
                  <a:tcPr/>
                </a:tc>
                <a:tc>
                  <a:txBody>
                    <a:bodyPr/>
                    <a:lstStyle/>
                    <a:p>
                      <a:r>
                        <a:rPr lang="en-GB" dirty="0"/>
                        <a:t>Empathetic communication, persuasive selling, team collaboration.</a:t>
                      </a:r>
                      <a:endParaRPr lang="en-IE" dirty="0"/>
                    </a:p>
                  </a:txBody>
                  <a:tcPr/>
                </a:tc>
                <a:tc>
                  <a:txBody>
                    <a:bodyPr/>
                    <a:lstStyle/>
                    <a:p>
                      <a:r>
                        <a:rPr lang="en-GB" dirty="0"/>
                        <a:t>Describe situations where these strengths were evident</a:t>
                      </a:r>
                      <a:endParaRPr lang="en-IE" dirty="0"/>
                    </a:p>
                  </a:txBody>
                  <a:tcPr/>
                </a:tc>
                <a:extLst>
                  <a:ext uri="{0D108BD9-81ED-4DB2-BD59-A6C34878D82A}">
                    <a16:rowId xmlns:a16="http://schemas.microsoft.com/office/drawing/2014/main" val="2177891815"/>
                  </a:ext>
                </a:extLst>
              </a:tr>
              <a:tr h="370840">
                <a:tc>
                  <a:txBody>
                    <a:bodyPr/>
                    <a:lstStyle/>
                    <a:p>
                      <a:r>
                        <a:rPr lang="en-IE" dirty="0"/>
                        <a:t>Character Talents </a:t>
                      </a:r>
                    </a:p>
                  </a:txBody>
                  <a:tcPr/>
                </a:tc>
                <a:tc>
                  <a:txBody>
                    <a:bodyPr/>
                    <a:lstStyle/>
                    <a:p>
                      <a:r>
                        <a:rPr lang="en-GB" dirty="0"/>
                        <a:t>Resilience under pressure, integrity in decision-making, proactive leadership.</a:t>
                      </a:r>
                      <a:endParaRPr lang="en-IE" dirty="0"/>
                    </a:p>
                  </a:txBody>
                  <a:tcPr/>
                </a:tc>
                <a:tc>
                  <a:txBody>
                    <a:bodyPr/>
                    <a:lstStyle/>
                    <a:p>
                      <a:r>
                        <a:rPr lang="en-GB" dirty="0"/>
                        <a:t>Reflect on how these attributes have influenced your interactions or decisions.</a:t>
                      </a:r>
                      <a:endParaRPr lang="en-IE" dirty="0"/>
                    </a:p>
                  </a:txBody>
                  <a:tcPr/>
                </a:tc>
                <a:extLst>
                  <a:ext uri="{0D108BD9-81ED-4DB2-BD59-A6C34878D82A}">
                    <a16:rowId xmlns:a16="http://schemas.microsoft.com/office/drawing/2014/main" val="908517934"/>
                  </a:ext>
                </a:extLst>
              </a:tr>
            </a:tbl>
          </a:graphicData>
        </a:graphic>
      </p:graphicFrame>
      <p:sp>
        <p:nvSpPr>
          <p:cNvPr id="9" name="TextBox 8">
            <a:extLst>
              <a:ext uri="{FF2B5EF4-FFF2-40B4-BE49-F238E27FC236}">
                <a16:creationId xmlns:a16="http://schemas.microsoft.com/office/drawing/2014/main" id="{EEDD11A0-19F7-4056-D2D0-C0F041CA1639}"/>
              </a:ext>
            </a:extLst>
          </p:cNvPr>
          <p:cNvSpPr txBox="1"/>
          <p:nvPr/>
        </p:nvSpPr>
        <p:spPr>
          <a:xfrm>
            <a:off x="1489203" y="4919077"/>
            <a:ext cx="8862583" cy="830997"/>
          </a:xfrm>
          <a:prstGeom prst="rect">
            <a:avLst/>
          </a:prstGeom>
          <a:noFill/>
        </p:spPr>
        <p:txBody>
          <a:bodyPr wrap="square">
            <a:spAutoFit/>
          </a:bodyPr>
          <a:lstStyle/>
          <a:p>
            <a:r>
              <a:rPr lang="en-GB" sz="2400" dirty="0"/>
              <a:t>Consider how these talents can be applied or need to be developed in your future entrepreneurial plans.</a:t>
            </a:r>
            <a:endParaRPr lang="en-IE" sz="2400" dirty="0"/>
          </a:p>
        </p:txBody>
      </p:sp>
    </p:spTree>
    <p:extLst>
      <p:ext uri="{BB962C8B-B14F-4D97-AF65-F5344CB8AC3E}">
        <p14:creationId xmlns:p14="http://schemas.microsoft.com/office/powerpoint/2010/main" val="4113576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278758" y="2930184"/>
            <a:ext cx="6730990" cy="3066422"/>
          </a:xfrm>
        </p:spPr>
        <p:txBody>
          <a:bodyPr>
            <a:normAutofit/>
          </a:bodyPr>
          <a:lstStyle/>
          <a:p>
            <a:r>
              <a:rPr lang="en-GB" dirty="0"/>
              <a:t>What challenges do underrepresented entrepreneurs face when starting a business?</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03</a:t>
            </a:r>
          </a:p>
        </p:txBody>
      </p:sp>
    </p:spTree>
    <p:extLst>
      <p:ext uri="{BB962C8B-B14F-4D97-AF65-F5344CB8AC3E}">
        <p14:creationId xmlns:p14="http://schemas.microsoft.com/office/powerpoint/2010/main" val="822393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0363F28F-BFF7-CE80-6F46-4083A2BD23F9}"/>
              </a:ext>
            </a:extLst>
          </p:cNvPr>
          <p:cNvPicPr>
            <a:picLocks noGrp="1" noChangeAspect="1"/>
          </p:cNvPicPr>
          <p:nvPr>
            <p:ph type="pic" sz="quarter" idx="42"/>
          </p:nvPr>
        </p:nvPicPr>
        <p:blipFill rotWithShape="1">
          <a:blip r:embed="rId2" cstate="screen">
            <a:extLst>
              <a:ext uri="{28A0092B-C50C-407E-A947-70E740481C1C}">
                <a14:useLocalDpi xmlns:a14="http://schemas.microsoft.com/office/drawing/2010/main"/>
              </a:ext>
            </a:extLst>
          </a:blip>
          <a:srcRect l="-461" t="9643" r="20957" b="10172"/>
          <a:stretch/>
        </p:blipFill>
        <p:spPr>
          <a:xfrm>
            <a:off x="320540" y="335338"/>
            <a:ext cx="11578483" cy="6146707"/>
          </a:xfrm>
        </p:spPr>
      </p:pic>
      <p:sp>
        <p:nvSpPr>
          <p:cNvPr id="6" name="Text Placeholder 6">
            <a:extLst>
              <a:ext uri="{FF2B5EF4-FFF2-40B4-BE49-F238E27FC236}">
                <a16:creationId xmlns:a16="http://schemas.microsoft.com/office/drawing/2014/main" id="{7969364C-8E3B-094E-ACE7-238CBF727800}"/>
              </a:ext>
            </a:extLst>
          </p:cNvPr>
          <p:cNvSpPr txBox="1">
            <a:spLocks/>
          </p:cNvSpPr>
          <p:nvPr/>
        </p:nvSpPr>
        <p:spPr>
          <a:xfrm>
            <a:off x="1530181" y="5138745"/>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US" sz="2400" b="1" dirty="0">
              <a:solidFill>
                <a:schemeClr val="bg1"/>
              </a:solidFill>
            </a:endParaRPr>
          </a:p>
        </p:txBody>
      </p:sp>
      <p:sp>
        <p:nvSpPr>
          <p:cNvPr id="3" name="Text Placeholder 2">
            <a:extLst>
              <a:ext uri="{FF2B5EF4-FFF2-40B4-BE49-F238E27FC236}">
                <a16:creationId xmlns:a16="http://schemas.microsoft.com/office/drawing/2014/main" id="{6FFD7A09-E96F-2CB8-2F22-C8629AE913BD}"/>
              </a:ext>
            </a:extLst>
          </p:cNvPr>
          <p:cNvSpPr>
            <a:spLocks noGrp="1"/>
          </p:cNvSpPr>
          <p:nvPr>
            <p:ph type="body" sz="quarter" idx="13"/>
          </p:nvPr>
        </p:nvSpPr>
        <p:spPr>
          <a:xfrm>
            <a:off x="427670" y="1504602"/>
            <a:ext cx="5055171" cy="3808175"/>
          </a:xfrm>
        </p:spPr>
        <p:txBody>
          <a:bodyPr/>
          <a:lstStyle/>
          <a:p>
            <a:r>
              <a:rPr lang="en-GB" sz="3200" dirty="0">
                <a:latin typeface="Calibri "/>
              </a:rPr>
              <a:t>“</a:t>
            </a:r>
            <a:r>
              <a:rPr lang="en-GB" sz="3200" b="1" dirty="0">
                <a:latin typeface="Calibri "/>
              </a:rPr>
              <a:t>These founders are not just underrepresented—they are underestimated”.</a:t>
            </a:r>
          </a:p>
          <a:p>
            <a:endParaRPr lang="en-GB" sz="2800" b="1" dirty="0">
              <a:latin typeface="Calibri "/>
            </a:endParaRPr>
          </a:p>
          <a:p>
            <a:r>
              <a:rPr lang="en-GB" sz="3200" b="1" dirty="0">
                <a:latin typeface="Calibri "/>
              </a:rPr>
              <a:t>McKinsey </a:t>
            </a:r>
            <a:endParaRPr lang="en-US" dirty="0"/>
          </a:p>
        </p:txBody>
      </p:sp>
      <p:grpSp>
        <p:nvGrpSpPr>
          <p:cNvPr id="19" name="Group 18">
            <a:extLst>
              <a:ext uri="{FF2B5EF4-FFF2-40B4-BE49-F238E27FC236}">
                <a16:creationId xmlns:a16="http://schemas.microsoft.com/office/drawing/2014/main" id="{9190B8D4-17A0-A129-EAE0-BE3DBA389004}"/>
              </a:ext>
            </a:extLst>
          </p:cNvPr>
          <p:cNvGrpSpPr/>
          <p:nvPr/>
        </p:nvGrpSpPr>
        <p:grpSpPr>
          <a:xfrm>
            <a:off x="2025912" y="421440"/>
            <a:ext cx="1487826" cy="1083162"/>
            <a:chOff x="3400450" y="986392"/>
            <a:chExt cx="1487826" cy="1083162"/>
          </a:xfrm>
        </p:grpSpPr>
        <p:sp>
          <p:nvSpPr>
            <p:cNvPr id="20" name="Freeform 19">
              <a:extLst>
                <a:ext uri="{FF2B5EF4-FFF2-40B4-BE49-F238E27FC236}">
                  <a16:creationId xmlns:a16="http://schemas.microsoft.com/office/drawing/2014/main" id="{E2A6233D-39DA-6EFA-4E89-B5DAD757DDB7}"/>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9552F"/>
            </a:solidFill>
            <a:ln w="8971"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15FA9A5-7371-5493-CC3A-67B8B13922F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pic>
        <p:nvPicPr>
          <p:cNvPr id="22" name="Picture 21">
            <a:extLst>
              <a:ext uri="{FF2B5EF4-FFF2-40B4-BE49-F238E27FC236}">
                <a16:creationId xmlns:a16="http://schemas.microsoft.com/office/drawing/2014/main" id="{831BB1A2-9303-214D-0D21-2C47827F6D8B}"/>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7186821" y="1699509"/>
            <a:ext cx="6368247" cy="6368247"/>
          </a:xfrm>
          <a:prstGeom prst="rect">
            <a:avLst/>
          </a:prstGeom>
          <a:ln>
            <a:noFill/>
          </a:ln>
        </p:spPr>
      </p:pic>
    </p:spTree>
    <p:extLst>
      <p:ext uri="{BB962C8B-B14F-4D97-AF65-F5344CB8AC3E}">
        <p14:creationId xmlns:p14="http://schemas.microsoft.com/office/powerpoint/2010/main" val="2996603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323762"/>
            <a:ext cx="10162618" cy="3849918"/>
          </a:xfrm>
        </p:spPr>
        <p:txBody>
          <a:bodyPr/>
          <a:lstStyle/>
          <a:p>
            <a:r>
              <a:rPr lang="en-GB" b="1" dirty="0">
                <a:solidFill>
                  <a:srgbClr val="47B5C8"/>
                </a:solidFill>
              </a:rPr>
              <a:t>Knowledge:</a:t>
            </a:r>
          </a:p>
          <a:p>
            <a:pPr marL="0" indent="0"/>
            <a:r>
              <a:rPr lang="en-GB" b="1" dirty="0">
                <a:solidFill>
                  <a:srgbClr val="F2A72C"/>
                </a:solidFill>
              </a:rPr>
              <a:t>Personal and External Factors</a:t>
            </a:r>
            <a:r>
              <a:rPr lang="en-GB" dirty="0">
                <a:solidFill>
                  <a:srgbClr val="F2A72C"/>
                </a:solidFill>
              </a:rPr>
              <a:t>: </a:t>
            </a:r>
          </a:p>
          <a:p>
            <a:pPr marL="0" indent="0"/>
            <a:r>
              <a:rPr lang="en-GB" dirty="0"/>
              <a:t>Build a foundation of self-awareness and understanding of the entrepreneurial ecosystem that is crucial for underrepresented founders at the outset of their business endeavours.</a:t>
            </a:r>
            <a:endParaRPr lang="en-US" dirty="0"/>
          </a:p>
          <a:p>
            <a:pPr marL="0" indent="0"/>
            <a:r>
              <a:rPr lang="en-GB" dirty="0"/>
              <a:t>Prepare learners for the entrepreneurial journey by focusing on personal motivation and basic understanding, setting the stage for more detailed planning and execution in later modules.</a:t>
            </a:r>
          </a:p>
          <a:p>
            <a:pPr marL="0" indent="0"/>
            <a:r>
              <a:rPr lang="en-GB" b="1" dirty="0">
                <a:solidFill>
                  <a:srgbClr val="F2A72C"/>
                </a:solidFill>
              </a:rPr>
              <a:t>Understand the Entrepreneurial Landscape</a:t>
            </a:r>
            <a:r>
              <a:rPr lang="en-GB" dirty="0">
                <a:solidFill>
                  <a:srgbClr val="F2A72C"/>
                </a:solidFill>
              </a:rPr>
              <a:t>: </a:t>
            </a:r>
          </a:p>
          <a:p>
            <a:pPr marL="0" indent="0"/>
            <a:r>
              <a:rPr lang="en-GB" dirty="0"/>
              <a:t>Learn about the specific challenges and opportunities that underrepresented founders face when starting a business. </a:t>
            </a:r>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0" y="42849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20108"/>
            <a:ext cx="9632553" cy="803654"/>
          </a:xfrm>
        </p:spPr>
        <p:txBody>
          <a:bodyPr/>
          <a:lstStyle/>
          <a:p>
            <a:r>
              <a:rPr lang="en-IE" dirty="0">
                <a:solidFill>
                  <a:schemeClr val="bg1"/>
                </a:solidFill>
              </a:rPr>
              <a:t>Learning Outcomes</a:t>
            </a:r>
            <a:endParaRPr lang="en-US" dirty="0">
              <a:solidFill>
                <a:schemeClr val="bg1"/>
              </a:solidFill>
            </a:endParaRPr>
          </a:p>
          <a:p>
            <a:endParaRPr lang="en-US" dirty="0"/>
          </a:p>
        </p:txBody>
      </p:sp>
    </p:spTree>
    <p:extLst>
      <p:ext uri="{BB962C8B-B14F-4D97-AF65-F5344CB8AC3E}">
        <p14:creationId xmlns:p14="http://schemas.microsoft.com/office/powerpoint/2010/main" val="3233629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3134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b="1" dirty="0">
                <a:solidFill>
                  <a:schemeClr val="bg1"/>
                </a:solidFill>
              </a:rPr>
              <a:t>Influential Article</a:t>
            </a:r>
            <a:endParaRPr lang="en-US" b="1" dirty="0">
              <a:solidFill>
                <a:schemeClr val="bg1"/>
              </a:solidFill>
            </a:endParaRPr>
          </a:p>
          <a:p>
            <a:endParaRPr lang="en-GB" sz="600" b="1" dirty="0"/>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1049542" y="1541191"/>
            <a:ext cx="9942111" cy="4708981"/>
          </a:xfrm>
          <a:prstGeom prst="rect">
            <a:avLst/>
          </a:prstGeom>
          <a:noFill/>
        </p:spPr>
        <p:txBody>
          <a:bodyPr wrap="square">
            <a:spAutoFit/>
          </a:bodyPr>
          <a:lstStyle/>
          <a:p>
            <a:r>
              <a:rPr lang="en-GB" sz="2400" b="1" dirty="0">
                <a:latin typeface="Calibri "/>
              </a:rPr>
              <a:t>McKinsey Article: </a:t>
            </a:r>
            <a:r>
              <a:rPr lang="en-IE" sz="2400" dirty="0">
                <a:latin typeface="Calibri "/>
                <a:hlinkClick r:id="rId2"/>
              </a:rPr>
              <a:t>Underrepresented start-up founders | McKinsey</a:t>
            </a:r>
            <a:endParaRPr lang="en-GB" sz="2400" b="1" dirty="0">
              <a:latin typeface="Calibri "/>
            </a:endParaRPr>
          </a:p>
          <a:p>
            <a:pPr algn="l"/>
            <a:endParaRPr lang="en-GB" sz="2400" b="0" i="0" dirty="0">
              <a:solidFill>
                <a:srgbClr val="333333"/>
              </a:solidFill>
              <a:effectLst/>
              <a:latin typeface="Calibri "/>
            </a:endParaRPr>
          </a:p>
          <a:p>
            <a:pPr algn="l"/>
            <a:r>
              <a:rPr lang="en-GB" sz="2400" b="0" i="0" dirty="0">
                <a:solidFill>
                  <a:srgbClr val="333333"/>
                </a:solidFill>
                <a:effectLst/>
                <a:latin typeface="Calibri "/>
              </a:rPr>
              <a:t>“All founders experience roadblocks when creating new, innovative businesses. Underrepresented founders, however, experience greater hurdles. These challenges tend to fall into </a:t>
            </a:r>
            <a:r>
              <a:rPr lang="en-GB" sz="2400" b="1" i="0" dirty="0">
                <a:solidFill>
                  <a:srgbClr val="333333"/>
                </a:solidFill>
                <a:effectLst/>
                <a:latin typeface="Calibri "/>
              </a:rPr>
              <a:t>four “Big Rock” categories </a:t>
            </a:r>
            <a:r>
              <a:rPr lang="en-GB" sz="2400" b="0" i="0" dirty="0">
                <a:solidFill>
                  <a:srgbClr val="333333"/>
                </a:solidFill>
                <a:effectLst/>
                <a:latin typeface="Calibri "/>
              </a:rPr>
              <a:t>that compound over time and lead to the representation gap in the overall founder population.</a:t>
            </a:r>
          </a:p>
          <a:p>
            <a:pPr algn="l"/>
            <a:r>
              <a:rPr lang="en-GB" sz="2400" b="1" i="0" dirty="0">
                <a:effectLst/>
                <a:latin typeface="Calibri "/>
              </a:rPr>
              <a:t>Big Rock #1: </a:t>
            </a:r>
            <a:r>
              <a:rPr lang="en-GB" sz="2400" b="0" i="0" dirty="0">
                <a:solidFill>
                  <a:srgbClr val="000000"/>
                </a:solidFill>
                <a:effectLst/>
                <a:latin typeface="Calibri "/>
              </a:rPr>
              <a:t>Systemic limited access to start-up network, community support, and resources</a:t>
            </a:r>
          </a:p>
          <a:p>
            <a:pPr algn="l"/>
            <a:r>
              <a:rPr lang="en-GB" sz="2400" b="1" i="0" dirty="0">
                <a:effectLst/>
                <a:latin typeface="Calibri "/>
              </a:rPr>
              <a:t>Big Rock #2: </a:t>
            </a:r>
            <a:r>
              <a:rPr lang="en-GB" sz="2400" b="0" i="0" dirty="0">
                <a:solidFill>
                  <a:srgbClr val="000000"/>
                </a:solidFill>
                <a:effectLst/>
                <a:latin typeface="Calibri "/>
              </a:rPr>
              <a:t>The need to overcome biases related to founder perception</a:t>
            </a:r>
            <a:endParaRPr lang="en-GB" sz="2400" dirty="0">
              <a:solidFill>
                <a:srgbClr val="000000"/>
              </a:solidFill>
              <a:latin typeface="Calibri "/>
            </a:endParaRPr>
          </a:p>
          <a:p>
            <a:pPr algn="l"/>
            <a:r>
              <a:rPr lang="en-GB" sz="2400" b="1" i="0" dirty="0">
                <a:effectLst/>
                <a:latin typeface="Calibri "/>
              </a:rPr>
              <a:t>Big Rock #3:</a:t>
            </a:r>
            <a:r>
              <a:rPr lang="en-GB" sz="2400" b="1" i="0" dirty="0">
                <a:solidFill>
                  <a:srgbClr val="000000"/>
                </a:solidFill>
                <a:effectLst/>
                <a:latin typeface="Calibri "/>
              </a:rPr>
              <a:t> </a:t>
            </a:r>
            <a:r>
              <a:rPr lang="en-GB" sz="2400" b="0" i="0" dirty="0">
                <a:solidFill>
                  <a:srgbClr val="000000"/>
                </a:solidFill>
                <a:effectLst/>
                <a:latin typeface="Calibri "/>
              </a:rPr>
              <a:t>Limited established blueprint for success</a:t>
            </a:r>
          </a:p>
          <a:p>
            <a:pPr algn="l"/>
            <a:r>
              <a:rPr lang="en-GB" sz="2400" b="1" i="0" dirty="0">
                <a:effectLst/>
                <a:latin typeface="Calibri "/>
              </a:rPr>
              <a:t>Big Rock #4</a:t>
            </a:r>
            <a:r>
              <a:rPr lang="en-GB" sz="2400" b="0" i="0" dirty="0">
                <a:solidFill>
                  <a:srgbClr val="000000"/>
                </a:solidFill>
                <a:effectLst/>
                <a:latin typeface="Calibri "/>
              </a:rPr>
              <a:t>: A greater need for mental health resilience</a:t>
            </a:r>
            <a:endParaRPr lang="en-GB" sz="2400" b="0" i="0" dirty="0">
              <a:solidFill>
                <a:srgbClr val="333333"/>
              </a:solidFill>
              <a:effectLst/>
              <a:latin typeface="Calibri "/>
            </a:endParaRPr>
          </a:p>
          <a:p>
            <a:pPr algn="l"/>
            <a:endParaRPr lang="en-GB" b="0" i="0" dirty="0">
              <a:solidFill>
                <a:srgbClr val="333333"/>
              </a:solidFill>
              <a:effectLst/>
              <a:latin typeface="McKinsey Sans"/>
            </a:endParaRPr>
          </a:p>
          <a:p>
            <a:endParaRPr lang="en-GB" dirty="0"/>
          </a:p>
        </p:txBody>
      </p:sp>
    </p:spTree>
    <p:extLst>
      <p:ext uri="{BB962C8B-B14F-4D97-AF65-F5344CB8AC3E}">
        <p14:creationId xmlns:p14="http://schemas.microsoft.com/office/powerpoint/2010/main" val="492693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31344"/>
            <a:ext cx="1088795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b="1" dirty="0">
                <a:solidFill>
                  <a:schemeClr val="bg1"/>
                </a:solidFill>
              </a:rPr>
              <a:t>Big Rock #1   </a:t>
            </a:r>
            <a:r>
              <a:rPr lang="en-GB" sz="3600" b="1" i="0" dirty="0">
                <a:solidFill>
                  <a:schemeClr val="bg2"/>
                </a:solidFill>
                <a:effectLst/>
                <a:latin typeface="Calibri "/>
              </a:rPr>
              <a:t>Systemic Limited Access</a:t>
            </a:r>
          </a:p>
          <a:p>
            <a:endParaRPr lang="en-US" b="1" dirty="0">
              <a:solidFill>
                <a:schemeClr val="bg1"/>
              </a:solidFill>
            </a:endParaRPr>
          </a:p>
          <a:p>
            <a:endParaRPr lang="en-GB" sz="600" b="1" dirty="0"/>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616859" y="1534075"/>
            <a:ext cx="6809894" cy="2954655"/>
          </a:xfrm>
          <a:prstGeom prst="rect">
            <a:avLst/>
          </a:prstGeom>
          <a:noFill/>
        </p:spPr>
        <p:txBody>
          <a:bodyPr wrap="square">
            <a:spAutoFit/>
          </a:bodyPr>
          <a:lstStyle/>
          <a:p>
            <a:pPr algn="l"/>
            <a:r>
              <a:rPr lang="en-GB" sz="2400" b="0" i="0" dirty="0">
                <a:solidFill>
                  <a:srgbClr val="000000"/>
                </a:solidFill>
                <a:effectLst/>
                <a:latin typeface="Calibri "/>
              </a:rPr>
              <a:t>Many underrepresented founders are challenged with systemic limitations or barriers. These barriers are not always overtly discriminatory but can arise from long-standing practices and biases that privilege certain groups over others, making it difficult for underrepresented founders to gain a foothold. </a:t>
            </a:r>
            <a:endParaRPr lang="en-GB" sz="2400" dirty="0">
              <a:solidFill>
                <a:srgbClr val="000000"/>
              </a:solidFill>
              <a:latin typeface="Calibri "/>
            </a:endParaRPr>
          </a:p>
          <a:p>
            <a:pPr algn="l"/>
            <a:endParaRPr lang="en-GB" sz="2400" b="0" i="0" dirty="0">
              <a:solidFill>
                <a:srgbClr val="000000"/>
              </a:solidFill>
              <a:effectLst/>
              <a:latin typeface="Calibri "/>
            </a:endParaRPr>
          </a:p>
          <a:p>
            <a:pPr algn="l"/>
            <a:endParaRPr lang="en-GB" dirty="0"/>
          </a:p>
        </p:txBody>
      </p:sp>
      <p:pic>
        <p:nvPicPr>
          <p:cNvPr id="7" name="Picture 6" descr="Foot of a rock climber in action">
            <a:extLst>
              <a:ext uri="{FF2B5EF4-FFF2-40B4-BE49-F238E27FC236}">
                <a16:creationId xmlns:a16="http://schemas.microsoft.com/office/drawing/2014/main" id="{FCB20429-49E3-5AAF-D357-49611E043624}"/>
              </a:ext>
            </a:extLst>
          </p:cNvPr>
          <p:cNvPicPr>
            <a:picLocks noChangeAspect="1"/>
          </p:cNvPicPr>
          <p:nvPr/>
        </p:nvPicPr>
        <p:blipFill>
          <a:blip r:embed="rId2"/>
          <a:stretch>
            <a:fillRect/>
          </a:stretch>
        </p:blipFill>
        <p:spPr>
          <a:xfrm>
            <a:off x="7327021" y="1780236"/>
            <a:ext cx="3573318" cy="2385120"/>
          </a:xfrm>
          <a:prstGeom prst="rect">
            <a:avLst/>
          </a:prstGeom>
        </p:spPr>
      </p:pic>
      <p:sp>
        <p:nvSpPr>
          <p:cNvPr id="9" name="TextBox 8">
            <a:extLst>
              <a:ext uri="{FF2B5EF4-FFF2-40B4-BE49-F238E27FC236}">
                <a16:creationId xmlns:a16="http://schemas.microsoft.com/office/drawing/2014/main" id="{2FCE8B5C-936A-CF92-E37E-317F084E8617}"/>
              </a:ext>
            </a:extLst>
          </p:cNvPr>
          <p:cNvSpPr txBox="1"/>
          <p:nvPr/>
        </p:nvSpPr>
        <p:spPr>
          <a:xfrm>
            <a:off x="633199" y="3751163"/>
            <a:ext cx="10051330" cy="1938992"/>
          </a:xfrm>
          <a:prstGeom prst="rect">
            <a:avLst/>
          </a:prstGeom>
          <a:noFill/>
        </p:spPr>
        <p:txBody>
          <a:bodyPr wrap="square">
            <a:spAutoFit/>
          </a:bodyPr>
          <a:lstStyle/>
          <a:p>
            <a:pPr algn="l"/>
            <a:r>
              <a:rPr lang="en-GB" sz="2400" dirty="0">
                <a:solidFill>
                  <a:srgbClr val="000000"/>
                </a:solidFill>
                <a:latin typeface="Calibri "/>
              </a:rPr>
              <a:t>They are particularly pronounced in </a:t>
            </a:r>
            <a:endParaRPr lang="en-GB" sz="2400" b="0" i="0" dirty="0">
              <a:solidFill>
                <a:srgbClr val="000000"/>
              </a:solidFill>
              <a:effectLst/>
              <a:latin typeface="Calibri "/>
            </a:endParaRPr>
          </a:p>
          <a:p>
            <a:pPr marL="342900" indent="-342900" algn="l">
              <a:buFont typeface="Arial" panose="020B0604020202020204" pitchFamily="34" charset="0"/>
              <a:buChar char="•"/>
            </a:pPr>
            <a:r>
              <a:rPr lang="en-GB" sz="2400" b="0" i="0" dirty="0">
                <a:solidFill>
                  <a:srgbClr val="000000"/>
                </a:solidFill>
                <a:effectLst/>
                <a:latin typeface="Calibri "/>
              </a:rPr>
              <a:t>challenges in securing funding </a:t>
            </a:r>
          </a:p>
          <a:p>
            <a:pPr marL="342900" indent="-342900" algn="l">
              <a:buFont typeface="Arial" panose="020B0604020202020204" pitchFamily="34" charset="0"/>
              <a:buChar char="•"/>
            </a:pPr>
            <a:r>
              <a:rPr lang="en-GB" sz="2400" b="0" i="0" dirty="0">
                <a:solidFill>
                  <a:srgbClr val="000000"/>
                </a:solidFill>
                <a:effectLst/>
                <a:latin typeface="Calibri "/>
              </a:rPr>
              <a:t>finding mentors, </a:t>
            </a:r>
            <a:r>
              <a:rPr lang="en-GB" sz="2400" dirty="0">
                <a:solidFill>
                  <a:srgbClr val="000000"/>
                </a:solidFill>
                <a:latin typeface="Calibri "/>
              </a:rPr>
              <a:t> </a:t>
            </a:r>
            <a:r>
              <a:rPr lang="en-GB" sz="2400" b="0" i="0" dirty="0">
                <a:solidFill>
                  <a:srgbClr val="000000"/>
                </a:solidFill>
                <a:effectLst/>
                <a:latin typeface="Calibri "/>
              </a:rPr>
              <a:t>community support and resources. </a:t>
            </a:r>
            <a:endParaRPr lang="en-GB" sz="2400" dirty="0">
              <a:solidFill>
                <a:srgbClr val="000000"/>
              </a:solidFill>
              <a:latin typeface="Calibri "/>
            </a:endParaRPr>
          </a:p>
          <a:p>
            <a:pPr marL="342900" indent="-342900" algn="l">
              <a:buFont typeface="Arial" panose="020B0604020202020204" pitchFamily="34" charset="0"/>
              <a:buChar char="•"/>
            </a:pPr>
            <a:r>
              <a:rPr lang="en-GB" sz="2400" b="0" i="0" dirty="0">
                <a:solidFill>
                  <a:srgbClr val="000000"/>
                </a:solidFill>
                <a:effectLst/>
                <a:latin typeface="Calibri "/>
              </a:rPr>
              <a:t>accessing crucial startup and established business networks, often due to a lack of visibility and systemic biases within these structures</a:t>
            </a:r>
            <a:r>
              <a:rPr lang="en-GB" sz="1800" b="0" i="0" dirty="0">
                <a:solidFill>
                  <a:srgbClr val="000000"/>
                </a:solidFill>
                <a:effectLst/>
                <a:latin typeface="Calibri "/>
              </a:rPr>
              <a:t>.      </a:t>
            </a:r>
          </a:p>
        </p:txBody>
      </p:sp>
    </p:spTree>
    <p:extLst>
      <p:ext uri="{BB962C8B-B14F-4D97-AF65-F5344CB8AC3E}">
        <p14:creationId xmlns:p14="http://schemas.microsoft.com/office/powerpoint/2010/main" val="2285617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31344"/>
            <a:ext cx="1088795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b="1" dirty="0">
                <a:solidFill>
                  <a:schemeClr val="bg1"/>
                </a:solidFill>
              </a:rPr>
              <a:t>Big Rock #1   </a:t>
            </a:r>
            <a:r>
              <a:rPr lang="en-GB" sz="3600" b="1" i="0" dirty="0">
                <a:solidFill>
                  <a:schemeClr val="bg2"/>
                </a:solidFill>
                <a:effectLst/>
                <a:latin typeface="Calibri "/>
              </a:rPr>
              <a:t>Systemic Limited Access</a:t>
            </a:r>
          </a:p>
          <a:p>
            <a:endParaRPr lang="en-US" b="1" dirty="0">
              <a:solidFill>
                <a:schemeClr val="bg1"/>
              </a:solidFill>
            </a:endParaRPr>
          </a:p>
          <a:p>
            <a:endParaRPr lang="en-GB" sz="600" b="1" dirty="0"/>
          </a:p>
          <a:p>
            <a:endParaRPr lang="en-US" sz="2400" dirty="0"/>
          </a:p>
        </p:txBody>
      </p:sp>
      <p:sp>
        <p:nvSpPr>
          <p:cNvPr id="9" name="TextBox 8">
            <a:extLst>
              <a:ext uri="{FF2B5EF4-FFF2-40B4-BE49-F238E27FC236}">
                <a16:creationId xmlns:a16="http://schemas.microsoft.com/office/drawing/2014/main" id="{2FCE8B5C-936A-CF92-E37E-317F084E8617}"/>
              </a:ext>
            </a:extLst>
          </p:cNvPr>
          <p:cNvSpPr txBox="1"/>
          <p:nvPr/>
        </p:nvSpPr>
        <p:spPr>
          <a:xfrm>
            <a:off x="812309" y="1543690"/>
            <a:ext cx="7568120" cy="4524315"/>
          </a:xfrm>
          <a:prstGeom prst="rect">
            <a:avLst/>
          </a:prstGeom>
          <a:noFill/>
        </p:spPr>
        <p:txBody>
          <a:bodyPr wrap="square">
            <a:spAutoFit/>
          </a:bodyPr>
          <a:lstStyle/>
          <a:p>
            <a:r>
              <a:rPr lang="en-GB" sz="2400" b="1" dirty="0"/>
              <a:t>Challenges in Securing Funding</a:t>
            </a:r>
            <a:endParaRPr lang="en-GB" sz="2400" dirty="0"/>
          </a:p>
          <a:p>
            <a:pPr marL="342900" indent="-342900">
              <a:buFont typeface="Arial" panose="020B0604020202020204" pitchFamily="34" charset="0"/>
              <a:buChar char="•"/>
            </a:pPr>
            <a:r>
              <a:rPr lang="en-GB" sz="2400" dirty="0">
                <a:solidFill>
                  <a:srgbClr val="595959"/>
                </a:solidFill>
              </a:rPr>
              <a:t>Access to capital is a fundamental need for all new businesses, yet underrepresented founders often face higher hurdles in securing investment. </a:t>
            </a:r>
          </a:p>
          <a:p>
            <a:pPr marL="342900" indent="-342900">
              <a:buFont typeface="Arial" panose="020B0604020202020204" pitchFamily="34" charset="0"/>
              <a:buChar char="•"/>
            </a:pPr>
            <a:r>
              <a:rPr lang="en-GB" sz="2400" dirty="0">
                <a:solidFill>
                  <a:srgbClr val="595959"/>
                </a:solidFill>
              </a:rPr>
              <a:t>Research is clear; businesses led by individuals from underrepresented backgrounds receive a significantly smaller % of venture capital funding compared to their counterparts.</a:t>
            </a:r>
          </a:p>
          <a:p>
            <a:pPr marL="342900" indent="-342900">
              <a:buFont typeface="Arial" panose="020B0604020202020204" pitchFamily="34" charset="0"/>
              <a:buChar char="•"/>
            </a:pPr>
            <a:r>
              <a:rPr lang="en-GB" sz="2400" dirty="0">
                <a:solidFill>
                  <a:srgbClr val="595959"/>
                </a:solidFill>
              </a:rPr>
              <a:t>The reasons for this disparity include a lack of representation within venture capital firms, unconscious biases affecting decision-making, and a smaller likelihood of having connections with potential investors.</a:t>
            </a:r>
          </a:p>
        </p:txBody>
      </p:sp>
      <p:sp>
        <p:nvSpPr>
          <p:cNvPr id="3" name="TextBox 2">
            <a:extLst>
              <a:ext uri="{FF2B5EF4-FFF2-40B4-BE49-F238E27FC236}">
                <a16:creationId xmlns:a16="http://schemas.microsoft.com/office/drawing/2014/main" id="{9F3D4EB4-11BE-C3DD-5DF6-5D44E8E54620}"/>
              </a:ext>
            </a:extLst>
          </p:cNvPr>
          <p:cNvSpPr txBox="1"/>
          <p:nvPr/>
        </p:nvSpPr>
        <p:spPr>
          <a:xfrm>
            <a:off x="8653806" y="1781666"/>
            <a:ext cx="2139885" cy="3970318"/>
          </a:xfrm>
          <a:prstGeom prst="rect">
            <a:avLst/>
          </a:prstGeom>
          <a:solidFill>
            <a:schemeClr val="bg1"/>
          </a:solidFill>
        </p:spPr>
        <p:txBody>
          <a:bodyPr wrap="square" rtlCol="0">
            <a:spAutoFit/>
          </a:bodyPr>
          <a:lstStyle/>
          <a:p>
            <a:r>
              <a:rPr lang="en-IE" b="1" dirty="0">
                <a:highlight>
                  <a:srgbClr val="FFFF00"/>
                </a:highlight>
              </a:rPr>
              <a:t>Our training programme has content that will really help. Check out INSERT PIC OF </a:t>
            </a:r>
          </a:p>
          <a:p>
            <a:endParaRPr lang="en-IE" dirty="0"/>
          </a:p>
          <a:p>
            <a:r>
              <a:rPr lang="en-GB" sz="1800" b="1" i="0" u="none" strike="noStrike" dirty="0">
                <a:solidFill>
                  <a:srgbClr val="000000"/>
                </a:solidFill>
                <a:effectLst/>
                <a:latin typeface="Calibri" panose="020F0502020204030204" pitchFamily="34" charset="0"/>
              </a:rPr>
              <a:t>Module 4: How Do I Secure Funding for My Idea?</a:t>
            </a:r>
          </a:p>
          <a:p>
            <a:endParaRPr lang="en-GB" b="1" dirty="0">
              <a:solidFill>
                <a:srgbClr val="000000"/>
              </a:solidFill>
              <a:latin typeface="Calibri" panose="020F0502020204030204" pitchFamily="34" charset="0"/>
            </a:endParaRPr>
          </a:p>
          <a:p>
            <a:r>
              <a:rPr lang="en-GB" b="1" dirty="0">
                <a:solidFill>
                  <a:srgbClr val="000000"/>
                </a:solidFill>
                <a:latin typeface="Calibri" panose="020F0502020204030204" pitchFamily="34" charset="0"/>
              </a:rPr>
              <a:t>Module 7 </a:t>
            </a:r>
            <a:r>
              <a:rPr lang="en-GB" sz="1800" i="0" dirty="0">
                <a:solidFill>
                  <a:srgbClr val="000000"/>
                </a:solidFill>
                <a:effectLst/>
                <a:latin typeface="Calibri" panose="020F0502020204030204" pitchFamily="34" charset="0"/>
              </a:rPr>
              <a:t>Show me the money! How to convince investors to back an idea</a:t>
            </a:r>
            <a:endParaRPr lang="en-IE" dirty="0"/>
          </a:p>
        </p:txBody>
      </p:sp>
    </p:spTree>
    <p:extLst>
      <p:ext uri="{BB962C8B-B14F-4D97-AF65-F5344CB8AC3E}">
        <p14:creationId xmlns:p14="http://schemas.microsoft.com/office/powerpoint/2010/main" val="1243588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71087"/>
            <a:ext cx="1109534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26796" y="520674"/>
            <a:ext cx="11538408" cy="803654"/>
          </a:xfrm>
        </p:spPr>
        <p:txBody>
          <a:bodyPr/>
          <a:lstStyle/>
          <a:p>
            <a:pPr algn="l"/>
            <a:r>
              <a:rPr lang="en-IE" b="1" dirty="0">
                <a:solidFill>
                  <a:schemeClr val="bg1"/>
                </a:solidFill>
              </a:rPr>
              <a:t>Big Rock #2     Biases Related to Founder Perception    </a:t>
            </a:r>
            <a:endParaRPr lang="en-GB" sz="3600" b="0" i="0" dirty="0">
              <a:solidFill>
                <a:srgbClr val="000000"/>
              </a:solidFill>
              <a:effectLst/>
              <a:latin typeface="Calibri "/>
            </a:endParaRPr>
          </a:p>
          <a:p>
            <a:pPr algn="l"/>
            <a:endParaRPr lang="en-US" b="1" dirty="0">
              <a:solidFill>
                <a:schemeClr val="bg1"/>
              </a:solidFill>
            </a:endParaRPr>
          </a:p>
          <a:p>
            <a:endParaRPr lang="en-GB" sz="600" b="1" dirty="0"/>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919915" y="1373914"/>
            <a:ext cx="10175433" cy="5078313"/>
          </a:xfrm>
          <a:prstGeom prst="rect">
            <a:avLst/>
          </a:prstGeom>
          <a:noFill/>
        </p:spPr>
        <p:txBody>
          <a:bodyPr wrap="square">
            <a:spAutoFit/>
          </a:bodyPr>
          <a:lstStyle/>
          <a:p>
            <a:pPr algn="l"/>
            <a:r>
              <a:rPr lang="en-GB" sz="2400" dirty="0">
                <a:solidFill>
                  <a:srgbClr val="595959"/>
                </a:solidFill>
              </a:rPr>
              <a:t>A bias refers to an inclination or prejudice for or against one person or group, especially in a way considered to be unfair.  Did you know there are two types of bias?</a:t>
            </a:r>
          </a:p>
          <a:p>
            <a:pPr>
              <a:buFont typeface="+mj-lt"/>
              <a:buAutoNum type="arabicPeriod"/>
            </a:pPr>
            <a:r>
              <a:rPr lang="en-GB" sz="2400" b="1" dirty="0"/>
              <a:t> Conscious (Explicit) Bias</a:t>
            </a:r>
            <a:r>
              <a:rPr lang="en-GB" sz="2400" dirty="0"/>
              <a:t>:</a:t>
            </a:r>
          </a:p>
          <a:p>
            <a:r>
              <a:rPr lang="en-GB" sz="2400" dirty="0">
                <a:solidFill>
                  <a:srgbClr val="595959"/>
                </a:solidFill>
              </a:rPr>
              <a:t>These are prejudices that an individual is aware of and are based on conscious thoughts. People who have explicit biases are aware of their prejudices and attitudes toward certain groups.</a:t>
            </a:r>
          </a:p>
          <a:p>
            <a:r>
              <a:rPr lang="en-GB" sz="2400" b="1" dirty="0"/>
              <a:t>2. Unconscious (Implicit) Bias</a:t>
            </a:r>
            <a:r>
              <a:rPr lang="en-GB" sz="2400" dirty="0"/>
              <a:t>:</a:t>
            </a:r>
          </a:p>
          <a:p>
            <a:r>
              <a:rPr lang="en-GB" sz="2400" dirty="0">
                <a:solidFill>
                  <a:srgbClr val="595959"/>
                </a:solidFill>
              </a:rPr>
              <a:t>Unconscious biases are social stereotypes about certain groups of people that individuals form outside of their conscious awareness. Everyone holds unconscious beliefs about various social and identity groups, and these biases stem from one’s tendency to organize social worlds by categorizing.</a:t>
            </a:r>
          </a:p>
          <a:p>
            <a:pPr algn="l"/>
            <a:endParaRPr lang="en-GB" b="0" i="0" dirty="0">
              <a:solidFill>
                <a:srgbClr val="333333"/>
              </a:solidFill>
              <a:effectLst/>
              <a:latin typeface="McKinsey Sans"/>
            </a:endParaRPr>
          </a:p>
          <a:p>
            <a:endParaRPr lang="en-GB" dirty="0"/>
          </a:p>
        </p:txBody>
      </p:sp>
    </p:spTree>
    <p:extLst>
      <p:ext uri="{BB962C8B-B14F-4D97-AF65-F5344CB8AC3E}">
        <p14:creationId xmlns:p14="http://schemas.microsoft.com/office/powerpoint/2010/main" val="1501085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71087"/>
            <a:ext cx="1109534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26796" y="520674"/>
            <a:ext cx="11538408" cy="803654"/>
          </a:xfrm>
        </p:spPr>
        <p:txBody>
          <a:bodyPr/>
          <a:lstStyle/>
          <a:p>
            <a:pPr algn="l"/>
            <a:r>
              <a:rPr lang="en-IE" b="1" dirty="0">
                <a:solidFill>
                  <a:schemeClr val="bg1"/>
                </a:solidFill>
              </a:rPr>
              <a:t>Big Rock #2     Biases Related to Founder Perception    </a:t>
            </a:r>
            <a:endParaRPr lang="en-GB" sz="3600" b="0" i="0" dirty="0">
              <a:solidFill>
                <a:srgbClr val="000000"/>
              </a:solidFill>
              <a:effectLst/>
              <a:latin typeface="Calibri "/>
            </a:endParaRPr>
          </a:p>
          <a:p>
            <a:pPr algn="l"/>
            <a:endParaRPr lang="en-US" b="1" dirty="0">
              <a:solidFill>
                <a:schemeClr val="bg1"/>
              </a:solidFill>
            </a:endParaRPr>
          </a:p>
          <a:p>
            <a:endParaRPr lang="en-GB" sz="600" b="1" dirty="0"/>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625157" y="1373915"/>
            <a:ext cx="7197750" cy="5078313"/>
          </a:xfrm>
          <a:prstGeom prst="rect">
            <a:avLst/>
          </a:prstGeom>
          <a:noFill/>
        </p:spPr>
        <p:txBody>
          <a:bodyPr wrap="square">
            <a:spAutoFit/>
          </a:bodyPr>
          <a:lstStyle/>
          <a:p>
            <a:r>
              <a:rPr lang="en-GB" sz="2400" b="1" dirty="0"/>
              <a:t>It is useful to stand back and reflect on Common Sources of Biases</a:t>
            </a:r>
          </a:p>
          <a:p>
            <a:endParaRPr lang="en-GB" sz="2400" b="1" dirty="0"/>
          </a:p>
          <a:p>
            <a:pPr marL="342900" indent="-342900">
              <a:buFont typeface="Arial" panose="020B0604020202020204" pitchFamily="34" charset="0"/>
              <a:buChar char="•"/>
            </a:pPr>
            <a:r>
              <a:rPr lang="en-GB" sz="2400" b="1" dirty="0"/>
              <a:t>Cultural Background</a:t>
            </a:r>
            <a:r>
              <a:rPr lang="en-GB" sz="2400" dirty="0"/>
              <a:t>: </a:t>
            </a:r>
            <a:r>
              <a:rPr lang="en-GB" sz="2400" dirty="0">
                <a:solidFill>
                  <a:srgbClr val="595959"/>
                </a:solidFill>
              </a:rPr>
              <a:t>The culture in which individuals grow up can influence their views and attitudes toward other groups. Cultural narratives and media portrayals often shape these unconscious attitudes.</a:t>
            </a:r>
          </a:p>
          <a:p>
            <a:pPr marL="342900" indent="-342900">
              <a:buFont typeface="Arial" panose="020B0604020202020204" pitchFamily="34" charset="0"/>
              <a:buChar char="•"/>
            </a:pPr>
            <a:r>
              <a:rPr lang="en-GB" sz="2400" b="1" dirty="0"/>
              <a:t>Personal Experiences</a:t>
            </a:r>
            <a:r>
              <a:rPr lang="en-GB" sz="2400" dirty="0"/>
              <a:t>: </a:t>
            </a:r>
            <a:r>
              <a:rPr lang="en-GB" sz="2400" dirty="0">
                <a:solidFill>
                  <a:srgbClr val="595959"/>
                </a:solidFill>
              </a:rPr>
              <a:t>Individual experiences, including the type of interactions one has with members of different groups, can reinforce or challenge biases. Positive or negative experiences can significantly impact one’s unconscious perceptions.</a:t>
            </a:r>
          </a:p>
          <a:p>
            <a:pPr algn="l"/>
            <a:endParaRPr lang="en-GB" b="0" i="0" dirty="0">
              <a:solidFill>
                <a:srgbClr val="595959"/>
              </a:solidFill>
              <a:effectLst/>
              <a:latin typeface="McKinsey Sans"/>
            </a:endParaRPr>
          </a:p>
          <a:p>
            <a:endParaRPr lang="en-GB" dirty="0"/>
          </a:p>
        </p:txBody>
      </p:sp>
      <p:pic>
        <p:nvPicPr>
          <p:cNvPr id="5" name="Picture 4">
            <a:extLst>
              <a:ext uri="{FF2B5EF4-FFF2-40B4-BE49-F238E27FC236}">
                <a16:creationId xmlns:a16="http://schemas.microsoft.com/office/drawing/2014/main" id="{18F4A67F-88E6-5192-6A58-90793068157B}"/>
              </a:ext>
            </a:extLst>
          </p:cNvPr>
          <p:cNvPicPr>
            <a:picLocks noChangeAspect="1"/>
          </p:cNvPicPr>
          <p:nvPr/>
        </p:nvPicPr>
        <p:blipFill>
          <a:blip r:embed="rId2"/>
          <a:stretch>
            <a:fillRect/>
          </a:stretch>
        </p:blipFill>
        <p:spPr>
          <a:xfrm>
            <a:off x="7822907" y="1913040"/>
            <a:ext cx="4219606" cy="3314724"/>
          </a:xfrm>
          <a:prstGeom prst="rect">
            <a:avLst/>
          </a:prstGeom>
        </p:spPr>
      </p:pic>
    </p:spTree>
    <p:extLst>
      <p:ext uri="{BB962C8B-B14F-4D97-AF65-F5344CB8AC3E}">
        <p14:creationId xmlns:p14="http://schemas.microsoft.com/office/powerpoint/2010/main" val="3873843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71087"/>
            <a:ext cx="1109534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26796" y="520674"/>
            <a:ext cx="11538408" cy="803654"/>
          </a:xfrm>
        </p:spPr>
        <p:txBody>
          <a:bodyPr/>
          <a:lstStyle/>
          <a:p>
            <a:pPr algn="l"/>
            <a:r>
              <a:rPr lang="en-IE" b="1" dirty="0">
                <a:solidFill>
                  <a:schemeClr val="bg1"/>
                </a:solidFill>
              </a:rPr>
              <a:t>Big Rock #2     Biases Related to Founder Perception    </a:t>
            </a:r>
            <a:endParaRPr lang="en-GB" sz="3600" b="0" i="0" dirty="0">
              <a:solidFill>
                <a:srgbClr val="000000"/>
              </a:solidFill>
              <a:effectLst/>
              <a:latin typeface="Calibri "/>
            </a:endParaRPr>
          </a:p>
          <a:p>
            <a:pPr algn="l"/>
            <a:endParaRPr lang="en-US" b="1" dirty="0">
              <a:solidFill>
                <a:schemeClr val="bg1"/>
              </a:solidFill>
            </a:endParaRPr>
          </a:p>
          <a:p>
            <a:endParaRPr lang="en-GB" sz="600" b="1" dirty="0"/>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461430" y="1373915"/>
            <a:ext cx="5856000" cy="4708981"/>
          </a:xfrm>
          <a:prstGeom prst="rect">
            <a:avLst/>
          </a:prstGeom>
          <a:noFill/>
        </p:spPr>
        <p:txBody>
          <a:bodyPr wrap="square">
            <a:spAutoFit/>
          </a:bodyPr>
          <a:lstStyle/>
          <a:p>
            <a:pPr marL="342900" indent="-342900">
              <a:buFont typeface="Arial" panose="020B0604020202020204" pitchFamily="34" charset="0"/>
              <a:buChar char="•"/>
            </a:pPr>
            <a:r>
              <a:rPr lang="en-GB" sz="2400" b="1" dirty="0"/>
              <a:t>Education and Socialisation</a:t>
            </a:r>
            <a:r>
              <a:rPr lang="en-GB" sz="2400" dirty="0"/>
              <a:t>: </a:t>
            </a:r>
            <a:r>
              <a:rPr lang="en-GB" sz="2400" dirty="0">
                <a:solidFill>
                  <a:srgbClr val="595959"/>
                </a:solidFill>
              </a:rPr>
              <a:t>Education or lack thereof about diverse cultures, races, and social groups can influence the development of biases. </a:t>
            </a:r>
          </a:p>
          <a:p>
            <a:pPr marL="342900" indent="-342900">
              <a:buFont typeface="Arial" panose="020B0604020202020204" pitchFamily="34" charset="0"/>
              <a:buChar char="•"/>
            </a:pPr>
            <a:r>
              <a:rPr lang="en-GB" sz="2400" b="1" dirty="0"/>
              <a:t>Human Brain’s Tendency to Categorise</a:t>
            </a:r>
            <a:r>
              <a:rPr lang="en-GB" sz="2400" dirty="0"/>
              <a:t>: </a:t>
            </a:r>
            <a:r>
              <a:rPr lang="en-GB" sz="2400" dirty="0">
                <a:solidFill>
                  <a:srgbClr val="595959"/>
                </a:solidFill>
              </a:rPr>
              <a:t>The human brain automatically categorises information to simplify the complex world around it. This cognitive shortcut can lead to generalised assumptions about groups of people based on limited experiences or teachings.</a:t>
            </a:r>
          </a:p>
          <a:p>
            <a:pPr algn="l"/>
            <a:endParaRPr lang="en-GB" b="0" i="0" dirty="0">
              <a:solidFill>
                <a:srgbClr val="333333"/>
              </a:solidFill>
              <a:effectLst/>
              <a:latin typeface="McKinsey Sans"/>
            </a:endParaRPr>
          </a:p>
          <a:p>
            <a:endParaRPr lang="en-GB" dirty="0"/>
          </a:p>
        </p:txBody>
      </p:sp>
      <p:pic>
        <p:nvPicPr>
          <p:cNvPr id="5" name="Picture 4">
            <a:extLst>
              <a:ext uri="{FF2B5EF4-FFF2-40B4-BE49-F238E27FC236}">
                <a16:creationId xmlns:a16="http://schemas.microsoft.com/office/drawing/2014/main" id="{F964F04C-E3C9-5488-F985-57387C9BE1E4}"/>
              </a:ext>
            </a:extLst>
          </p:cNvPr>
          <p:cNvPicPr>
            <a:picLocks noChangeAspect="1"/>
          </p:cNvPicPr>
          <p:nvPr/>
        </p:nvPicPr>
        <p:blipFill>
          <a:blip r:embed="rId2"/>
          <a:stretch>
            <a:fillRect/>
          </a:stretch>
        </p:blipFill>
        <p:spPr>
          <a:xfrm>
            <a:off x="6429079" y="1846137"/>
            <a:ext cx="5301491" cy="3563585"/>
          </a:xfrm>
          <a:prstGeom prst="rect">
            <a:avLst/>
          </a:prstGeom>
        </p:spPr>
      </p:pic>
    </p:spTree>
    <p:extLst>
      <p:ext uri="{BB962C8B-B14F-4D97-AF65-F5344CB8AC3E}">
        <p14:creationId xmlns:p14="http://schemas.microsoft.com/office/powerpoint/2010/main" val="500270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2AB8EBE-F1F1-1188-342A-4122043F08B0}"/>
              </a:ext>
            </a:extLst>
          </p:cNvPr>
          <p:cNvSpPr/>
          <p:nvPr/>
        </p:nvSpPr>
        <p:spPr>
          <a:xfrm>
            <a:off x="0" y="522941"/>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600855" y="1557423"/>
            <a:ext cx="5969897" cy="3291086"/>
          </a:xfrm>
        </p:spPr>
        <p:txBody>
          <a:bodyPr/>
          <a:lstStyle/>
          <a:p>
            <a:pPr marL="0" indent="0">
              <a:lnSpc>
                <a:spcPct val="100000"/>
              </a:lnSpc>
            </a:pPr>
            <a:r>
              <a:rPr lang="en-GB" b="1" i="0" dirty="0">
                <a:effectLst/>
              </a:rPr>
              <a:t>How Investor Bias Towards Underrepresented Founders Manifests Itself | Lolita Taub</a:t>
            </a:r>
          </a:p>
          <a:p>
            <a:pPr marL="0" indent="0"/>
            <a:endParaRPr lang="en-GB" b="1" dirty="0">
              <a:solidFill>
                <a:srgbClr val="0F0F0F"/>
              </a:solidFill>
              <a:latin typeface="Roboto" panose="02000000000000000000" pitchFamily="2" charset="0"/>
            </a:endParaRPr>
          </a:p>
          <a:p>
            <a:pPr marL="0" indent="0"/>
            <a:r>
              <a:rPr lang="en-GB" i="0" u="none" strike="noStrike" dirty="0">
                <a:effectLst/>
              </a:rPr>
              <a:t>A short and fascinating interview with </a:t>
            </a:r>
            <a:r>
              <a:rPr lang="en-GB" i="0" dirty="0">
                <a:effectLst/>
              </a:rPr>
              <a:t>Lolita Taub gives insights. Lolita set up </a:t>
            </a:r>
            <a:r>
              <a:rPr lang="en-GB" i="0" u="none" strike="noStrike" dirty="0" err="1">
                <a:effectLst/>
              </a:rPr>
              <a:t>Ganas</a:t>
            </a:r>
            <a:r>
              <a:rPr lang="en-GB" i="0" u="none" strike="noStrike" dirty="0">
                <a:effectLst/>
              </a:rPr>
              <a:t> Ventures, which invests in early-stage community-driven startups in the US and Latin America. 100% Latina-owned and led by </a:t>
            </a:r>
            <a:r>
              <a:rPr lang="en-GB" i="0" u="none" strike="noStrike" dirty="0">
                <a:effectLst/>
                <a:hlinkClick r:id="rId3">
                  <a:extLst>
                    <a:ext uri="{A12FA001-AC4F-418D-AE19-62706E023703}">
                      <ahyp:hlinkClr xmlns:ahyp="http://schemas.microsoft.com/office/drawing/2018/hyperlinkcolor" val="tx"/>
                    </a:ext>
                  </a:extLst>
                </a:hlinkClick>
              </a:rPr>
              <a:t>@lolitataub</a:t>
            </a:r>
            <a:endParaRPr lang="en-GB" i="0" u="none" strike="noStrike" dirty="0">
              <a:effectLst/>
            </a:endParaRPr>
          </a:p>
          <a:p>
            <a:r>
              <a:rPr lang="en-GB" b="0" i="0" u="none" strike="noStrike" dirty="0">
                <a:solidFill>
                  <a:srgbClr val="E7E9EA"/>
                </a:solidFill>
                <a:effectLst/>
                <a:latin typeface="TwitterChirp"/>
              </a:rPr>
              <a:t>.</a:t>
            </a:r>
            <a:endParaRPr lang="en-GB" b="1" i="0" dirty="0">
              <a:solidFill>
                <a:srgbClr val="0F0F0F"/>
              </a:solidFill>
              <a:effectLst/>
              <a:latin typeface="Roboto" panose="02000000000000000000" pitchFamily="2" charset="0"/>
            </a:endParaRPr>
          </a:p>
          <a:p>
            <a:endParaRPr lang="en-US" dirty="0"/>
          </a:p>
          <a:p>
            <a:endParaRPr lang="en-US"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474152" y="564771"/>
            <a:ext cx="4990998" cy="992652"/>
          </a:xfrm>
        </p:spPr>
        <p:txBody>
          <a:bodyPr/>
          <a:lstStyle/>
          <a:p>
            <a:r>
              <a:rPr lang="en-US" b="1" dirty="0"/>
              <a:t>WATCH </a:t>
            </a:r>
          </a:p>
        </p:txBody>
      </p:sp>
      <p:sp>
        <p:nvSpPr>
          <p:cNvPr id="4" name="Picture Placeholder 3">
            <a:extLst>
              <a:ext uri="{FF2B5EF4-FFF2-40B4-BE49-F238E27FC236}">
                <a16:creationId xmlns:a16="http://schemas.microsoft.com/office/drawing/2014/main" id="{1A1FDF56-5C01-EB1E-33D8-50CA79A0449E}"/>
              </a:ext>
            </a:extLst>
          </p:cNvPr>
          <p:cNvSpPr>
            <a:spLocks noGrp="1"/>
          </p:cNvSpPr>
          <p:nvPr>
            <p:ph type="pic" sz="quarter" idx="10"/>
          </p:nvPr>
        </p:nvSpPr>
        <p:spPr/>
        <p:txBody>
          <a:bodyPr/>
          <a:lstStyle/>
          <a:p>
            <a:endParaRPr lang="en-IE"/>
          </a:p>
        </p:txBody>
      </p:sp>
      <p:pic>
        <p:nvPicPr>
          <p:cNvPr id="6" name="Online Media 5" title="How Investor Bias Towards Underrepresented Founders Manifests Itself | Lolita Taub">
            <a:hlinkClick r:id="" action="ppaction://media"/>
            <a:extLst>
              <a:ext uri="{FF2B5EF4-FFF2-40B4-BE49-F238E27FC236}">
                <a16:creationId xmlns:a16="http://schemas.microsoft.com/office/drawing/2014/main" id="{299521C3-883B-6A6A-3565-2949DA6C86A8}"/>
              </a:ext>
            </a:extLst>
          </p:cNvPr>
          <p:cNvPicPr>
            <a:picLocks noRot="1" noChangeAspect="1"/>
          </p:cNvPicPr>
          <p:nvPr>
            <a:videoFile r:link="rId1"/>
          </p:nvPr>
        </p:nvPicPr>
        <p:blipFill>
          <a:blip r:embed="rId4"/>
          <a:stretch>
            <a:fillRect/>
          </a:stretch>
        </p:blipFill>
        <p:spPr>
          <a:xfrm>
            <a:off x="7106569" y="1557423"/>
            <a:ext cx="5085431" cy="3570929"/>
          </a:xfrm>
          <a:prstGeom prst="rect">
            <a:avLst/>
          </a:prstGeom>
        </p:spPr>
      </p:pic>
    </p:spTree>
    <p:extLst>
      <p:ext uri="{BB962C8B-B14F-4D97-AF65-F5344CB8AC3E}">
        <p14:creationId xmlns:p14="http://schemas.microsoft.com/office/powerpoint/2010/main" val="215573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b="1" dirty="0">
                <a:solidFill>
                  <a:schemeClr val="bg1"/>
                </a:solidFill>
              </a:rPr>
              <a:t>Big Rock #3   </a:t>
            </a:r>
            <a:r>
              <a:rPr lang="en-IE" sz="3200" b="1" dirty="0">
                <a:solidFill>
                  <a:schemeClr val="bg1"/>
                </a:solidFill>
              </a:rPr>
              <a:t>L</a:t>
            </a:r>
            <a:r>
              <a:rPr lang="en-GB" sz="3200" b="1" dirty="0" err="1">
                <a:solidFill>
                  <a:schemeClr val="bg1"/>
                </a:solidFill>
              </a:rPr>
              <a:t>imited</a:t>
            </a:r>
            <a:r>
              <a:rPr lang="en-GB" sz="3200" b="1" dirty="0">
                <a:solidFill>
                  <a:schemeClr val="bg1"/>
                </a:solidFill>
              </a:rPr>
              <a:t> established blueprint for success</a:t>
            </a:r>
            <a:endParaRPr lang="en-US" sz="3200" b="1" dirty="0">
              <a:solidFill>
                <a:schemeClr val="bg1"/>
              </a:solidFill>
            </a:endParaRPr>
          </a:p>
          <a:p>
            <a:endParaRPr lang="en-GB" sz="600" b="1" dirty="0"/>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567210" y="1541191"/>
            <a:ext cx="6493466" cy="4893647"/>
          </a:xfrm>
          <a:prstGeom prst="rect">
            <a:avLst/>
          </a:prstGeom>
          <a:noFill/>
        </p:spPr>
        <p:txBody>
          <a:bodyPr wrap="square">
            <a:spAutoFit/>
          </a:bodyPr>
          <a:lstStyle/>
          <a:p>
            <a:pPr algn="l"/>
            <a:r>
              <a:rPr lang="en-GB" sz="2400" b="1" dirty="0"/>
              <a:t>Navigating Without a Map: Addressing the Blueprint Gap</a:t>
            </a:r>
          </a:p>
          <a:p>
            <a:pPr algn="l"/>
            <a:r>
              <a:rPr lang="en-GB" sz="2400" dirty="0">
                <a:solidFill>
                  <a:srgbClr val="595959"/>
                </a:solidFill>
              </a:rPr>
              <a:t>Underrepresented founders often find themselves in uncharted territory, with few precedents or role models who share their background or experiences. This lack of a 'blueprint' or established path to success can make the journey more daunting and complex.</a:t>
            </a:r>
          </a:p>
          <a:p>
            <a:pPr algn="l"/>
            <a:endParaRPr lang="en-GB" sz="2400" dirty="0">
              <a:solidFill>
                <a:srgbClr val="595959"/>
              </a:solidFill>
            </a:endParaRPr>
          </a:p>
          <a:p>
            <a:pPr algn="l"/>
            <a:r>
              <a:rPr lang="en-GB" sz="2400" dirty="0">
                <a:solidFill>
                  <a:srgbClr val="595959"/>
                </a:solidFill>
              </a:rPr>
              <a:t>Throughout our course, we have been careful to include case studies and personal experiences.                                           	</a:t>
            </a:r>
          </a:p>
          <a:p>
            <a:pPr algn="l"/>
            <a:endParaRPr lang="en-GB" sz="2400" dirty="0">
              <a:solidFill>
                <a:srgbClr val="595959"/>
              </a:solidFill>
            </a:endParaRPr>
          </a:p>
        </p:txBody>
      </p:sp>
      <p:pic>
        <p:nvPicPr>
          <p:cNvPr id="7" name="Picture 6" descr="Red drawing pins on a map">
            <a:extLst>
              <a:ext uri="{FF2B5EF4-FFF2-40B4-BE49-F238E27FC236}">
                <a16:creationId xmlns:a16="http://schemas.microsoft.com/office/drawing/2014/main" id="{4C366A09-320E-A32B-F011-6CB16A122DCD}"/>
              </a:ext>
            </a:extLst>
          </p:cNvPr>
          <p:cNvPicPr>
            <a:picLocks noChangeAspect="1"/>
          </p:cNvPicPr>
          <p:nvPr/>
        </p:nvPicPr>
        <p:blipFill>
          <a:blip r:embed="rId2"/>
          <a:stretch>
            <a:fillRect/>
          </a:stretch>
        </p:blipFill>
        <p:spPr>
          <a:xfrm>
            <a:off x="7060676" y="2059564"/>
            <a:ext cx="4103479" cy="3073602"/>
          </a:xfrm>
          <a:prstGeom prst="rect">
            <a:avLst/>
          </a:prstGeom>
        </p:spPr>
      </p:pic>
      <p:sp>
        <p:nvSpPr>
          <p:cNvPr id="9" name="TextBox 8">
            <a:extLst>
              <a:ext uri="{FF2B5EF4-FFF2-40B4-BE49-F238E27FC236}">
                <a16:creationId xmlns:a16="http://schemas.microsoft.com/office/drawing/2014/main" id="{E30287C9-E86F-8ABA-DE03-DABBDFD66A3B}"/>
              </a:ext>
            </a:extLst>
          </p:cNvPr>
          <p:cNvSpPr txBox="1"/>
          <p:nvPr/>
        </p:nvSpPr>
        <p:spPr>
          <a:xfrm>
            <a:off x="4032315" y="5702432"/>
            <a:ext cx="6959339" cy="369332"/>
          </a:xfrm>
          <a:prstGeom prst="rect">
            <a:avLst/>
          </a:prstGeom>
          <a:solidFill>
            <a:srgbClr val="FDBD22"/>
          </a:solidFill>
        </p:spPr>
        <p:txBody>
          <a:bodyPr wrap="square">
            <a:spAutoFit/>
          </a:bodyPr>
          <a:lstStyle/>
          <a:p>
            <a:pPr algn="l"/>
            <a:r>
              <a:rPr lang="en-GB" sz="1800" b="1" dirty="0">
                <a:solidFill>
                  <a:srgbClr val="595959"/>
                </a:solidFill>
              </a:rPr>
              <a:t>Check out Module 6 also- Networking for Underrepresented Founders.</a:t>
            </a:r>
          </a:p>
        </p:txBody>
      </p:sp>
    </p:spTree>
    <p:extLst>
      <p:ext uri="{BB962C8B-B14F-4D97-AF65-F5344CB8AC3E}">
        <p14:creationId xmlns:p14="http://schemas.microsoft.com/office/powerpoint/2010/main" val="18951771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31344"/>
            <a:ext cx="11265031"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11961011" cy="803654"/>
          </a:xfrm>
        </p:spPr>
        <p:txBody>
          <a:bodyPr/>
          <a:lstStyle/>
          <a:p>
            <a:r>
              <a:rPr lang="en-IE" b="1" dirty="0">
                <a:solidFill>
                  <a:schemeClr val="bg1"/>
                </a:solidFill>
              </a:rPr>
              <a:t>Big Rock #4   </a:t>
            </a:r>
            <a:r>
              <a:rPr lang="en-GB" b="1" dirty="0">
                <a:solidFill>
                  <a:schemeClr val="bg1"/>
                </a:solidFill>
                <a:latin typeface="Calibri "/>
              </a:rPr>
              <a:t>G</a:t>
            </a:r>
            <a:r>
              <a:rPr lang="en-GB" sz="3600" b="1" i="0" dirty="0">
                <a:solidFill>
                  <a:schemeClr val="bg1"/>
                </a:solidFill>
                <a:effectLst/>
                <a:latin typeface="Calibri "/>
              </a:rPr>
              <a:t>reater need for mental health resilience</a:t>
            </a:r>
          </a:p>
          <a:p>
            <a:endParaRPr lang="en-US" b="1" dirty="0">
              <a:solidFill>
                <a:schemeClr val="bg1"/>
              </a:solidFill>
            </a:endParaRPr>
          </a:p>
          <a:p>
            <a:endParaRPr lang="en-GB" sz="600" b="1" dirty="0"/>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793456" y="1548307"/>
            <a:ext cx="10358454" cy="4431983"/>
          </a:xfrm>
          <a:prstGeom prst="rect">
            <a:avLst/>
          </a:prstGeom>
          <a:noFill/>
        </p:spPr>
        <p:txBody>
          <a:bodyPr wrap="square">
            <a:spAutoFit/>
          </a:bodyPr>
          <a:lstStyle/>
          <a:p>
            <a:pPr algn="l"/>
            <a:r>
              <a:rPr lang="en-GB" sz="2400" dirty="0">
                <a:solidFill>
                  <a:srgbClr val="595959"/>
                </a:solidFill>
              </a:rPr>
              <a:t>The mental toll of entrepreneurship is well-documented, but for those from underrepresented groups, these challenges are intensified by experiences of discrimination, lack of support, and sometimes the pressure of representing their entire community. Underrepresented founders often face a compounded set of stressors that can impact their mental health more significantly than their counterparts:</a:t>
            </a:r>
          </a:p>
          <a:p>
            <a:pPr marL="285750" indent="-285750" algn="l">
              <a:buFont typeface="Arial" panose="020B0604020202020204" pitchFamily="34" charset="0"/>
              <a:buChar char="•"/>
            </a:pPr>
            <a:r>
              <a:rPr lang="en-GB" sz="2400" b="1" i="0" dirty="0">
                <a:solidFill>
                  <a:srgbClr val="47B5C8"/>
                </a:solidFill>
                <a:effectLst/>
              </a:rPr>
              <a:t>Feeling isolated, </a:t>
            </a:r>
            <a:r>
              <a:rPr lang="en-GB" sz="2400" b="0" i="0" dirty="0">
                <a:solidFill>
                  <a:srgbClr val="595959"/>
                </a:solidFill>
                <a:effectLst/>
              </a:rPr>
              <a:t>without a support network that understands their unique challenges, can lead to a sense of loneliness and decreased mental resilience.</a:t>
            </a:r>
          </a:p>
          <a:p>
            <a:pPr marL="285750" indent="-285750" algn="l">
              <a:buFont typeface="Arial" panose="020B0604020202020204" pitchFamily="34" charset="0"/>
              <a:buChar char="•"/>
            </a:pPr>
            <a:r>
              <a:rPr lang="en-GB" sz="2400" b="1" i="0" dirty="0">
                <a:solidFill>
                  <a:srgbClr val="47B5C8"/>
                </a:solidFill>
                <a:effectLst/>
              </a:rPr>
              <a:t>Burnout: </a:t>
            </a:r>
            <a:r>
              <a:rPr lang="en-GB" sz="2400" b="0" i="0" dirty="0">
                <a:solidFill>
                  <a:srgbClr val="595959"/>
                </a:solidFill>
                <a:effectLst/>
              </a:rPr>
              <a:t>Prolonged exposure to stress without adequate support can result in burnout, which significantly impacts an entrepreneur's ability to continue running their business effectively.</a:t>
            </a:r>
          </a:p>
          <a:p>
            <a:endParaRPr lang="en-GB" dirty="0"/>
          </a:p>
        </p:txBody>
      </p:sp>
    </p:spTree>
    <p:extLst>
      <p:ext uri="{BB962C8B-B14F-4D97-AF65-F5344CB8AC3E}">
        <p14:creationId xmlns:p14="http://schemas.microsoft.com/office/powerpoint/2010/main" val="34440786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31344"/>
            <a:ext cx="11265031"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11961011" cy="803654"/>
          </a:xfrm>
        </p:spPr>
        <p:txBody>
          <a:bodyPr/>
          <a:lstStyle/>
          <a:p>
            <a:r>
              <a:rPr lang="en-IE" b="1" dirty="0">
                <a:solidFill>
                  <a:schemeClr val="bg1"/>
                </a:solidFill>
              </a:rPr>
              <a:t>Big Rock #4   </a:t>
            </a:r>
            <a:r>
              <a:rPr lang="en-GB" b="1" dirty="0">
                <a:solidFill>
                  <a:schemeClr val="bg1"/>
                </a:solidFill>
                <a:latin typeface="Calibri "/>
              </a:rPr>
              <a:t>G</a:t>
            </a:r>
            <a:r>
              <a:rPr lang="en-GB" sz="3600" b="1" i="0" dirty="0">
                <a:solidFill>
                  <a:schemeClr val="bg1"/>
                </a:solidFill>
                <a:effectLst/>
                <a:latin typeface="Calibri "/>
              </a:rPr>
              <a:t>reater need for mental health resilience</a:t>
            </a:r>
          </a:p>
          <a:p>
            <a:endParaRPr lang="en-US" b="1" dirty="0">
              <a:solidFill>
                <a:schemeClr val="bg1"/>
              </a:solidFill>
            </a:endParaRPr>
          </a:p>
          <a:p>
            <a:endParaRPr lang="en-GB" sz="600" b="1" dirty="0"/>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793456" y="1434998"/>
            <a:ext cx="9971954" cy="4524315"/>
          </a:xfrm>
          <a:prstGeom prst="rect">
            <a:avLst/>
          </a:prstGeom>
          <a:noFill/>
        </p:spPr>
        <p:txBody>
          <a:bodyPr wrap="square">
            <a:spAutoFit/>
          </a:bodyPr>
          <a:lstStyle/>
          <a:p>
            <a:pPr algn="l"/>
            <a:r>
              <a:rPr lang="en-GB" sz="2400" b="1" dirty="0"/>
              <a:t>Some Tips</a:t>
            </a:r>
          </a:p>
          <a:p>
            <a:pPr marL="342900" indent="-342900" algn="l">
              <a:buFont typeface="Arial" panose="020B0604020202020204" pitchFamily="34" charset="0"/>
              <a:buChar char="•"/>
            </a:pPr>
            <a:r>
              <a:rPr lang="en-GB" sz="2400" dirty="0">
                <a:solidFill>
                  <a:srgbClr val="595959"/>
                </a:solidFill>
              </a:rPr>
              <a:t>Cultivate a deep understanding of your own mental health needs. Recognize the signs of stress, anxiety, and burnout early, and educate yourself on mental health to better manage symptoms before they escalate.</a:t>
            </a:r>
          </a:p>
          <a:p>
            <a:pPr marL="342900" indent="-342900" algn="l">
              <a:buFont typeface="Arial" panose="020B0604020202020204" pitchFamily="34" charset="0"/>
              <a:buChar char="•"/>
            </a:pPr>
            <a:r>
              <a:rPr lang="en-GB" sz="2400" dirty="0">
                <a:solidFill>
                  <a:srgbClr val="595959"/>
                </a:solidFill>
              </a:rPr>
              <a:t>Incorporate regular wellness practices into your daily routine to help manage stress and maintain mental health. This might include regular physical activity, mindfulness exercises, rest, and balanced nutrition</a:t>
            </a:r>
          </a:p>
          <a:p>
            <a:pPr marL="342900" indent="-342900" algn="l">
              <a:buFont typeface="Arial" panose="020B0604020202020204" pitchFamily="34" charset="0"/>
              <a:buChar char="•"/>
            </a:pPr>
            <a:r>
              <a:rPr lang="en-GB" sz="2400" dirty="0">
                <a:solidFill>
                  <a:srgbClr val="595959"/>
                </a:solidFill>
              </a:rPr>
              <a:t>If you can, set clear boundaries between work and personal life to prevent burnout. </a:t>
            </a:r>
          </a:p>
          <a:p>
            <a:pPr marL="342900" indent="-342900" algn="l">
              <a:buFont typeface="Arial" panose="020B0604020202020204" pitchFamily="34" charset="0"/>
              <a:buChar char="•"/>
            </a:pPr>
            <a:r>
              <a:rPr lang="en-GB" sz="2400" dirty="0">
                <a:solidFill>
                  <a:srgbClr val="595959"/>
                </a:solidFill>
              </a:rPr>
              <a:t>Make use of digital tools and apps designed to support mental health, such as meditation apps, mood trackers, or online therapy platforms. These tools can provide accessible ways to manage stress and maintain mental wellness.</a:t>
            </a:r>
          </a:p>
        </p:txBody>
      </p:sp>
    </p:spTree>
    <p:extLst>
      <p:ext uri="{BB962C8B-B14F-4D97-AF65-F5344CB8AC3E}">
        <p14:creationId xmlns:p14="http://schemas.microsoft.com/office/powerpoint/2010/main" val="1847161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dirty="0">
                <a:solidFill>
                  <a:schemeClr val="bg1"/>
                </a:solidFill>
              </a:rPr>
              <a:t>Learning Outcomes</a:t>
            </a:r>
            <a:endParaRPr lang="en-US" dirty="0">
              <a:solidFill>
                <a:schemeClr val="bg1"/>
              </a:solidFill>
            </a:endParaRPr>
          </a:p>
          <a:p>
            <a:endParaRPr lang="en-GB" sz="600" b="1" dirty="0"/>
          </a:p>
          <a:p>
            <a:r>
              <a:rPr lang="en-GB" sz="2400" b="1" dirty="0">
                <a:solidFill>
                  <a:srgbClr val="47B5C8"/>
                </a:solidFill>
              </a:rPr>
              <a:t>Skills:</a:t>
            </a:r>
          </a:p>
          <a:p>
            <a:r>
              <a:rPr lang="en-GB" sz="2400" dirty="0"/>
              <a:t>Develop the ability to assess one’s own motivations and the initial feasibility of entering entrepreneurship. This includes understanding personal strengths, weaknesses, and the potential for growth.</a:t>
            </a:r>
          </a:p>
          <a:p>
            <a:r>
              <a:rPr lang="en-GB" sz="2400" b="1" dirty="0">
                <a:solidFill>
                  <a:srgbClr val="47B5C8"/>
                </a:solidFill>
              </a:rPr>
              <a:t>Behaviours:</a:t>
            </a:r>
          </a:p>
          <a:p>
            <a:r>
              <a:rPr lang="en-GB" sz="2400" b="1" dirty="0">
                <a:solidFill>
                  <a:srgbClr val="F2A72C"/>
                </a:solidFill>
              </a:rPr>
              <a:t>Openness to Learning</a:t>
            </a:r>
            <a:r>
              <a:rPr lang="en-GB" sz="2400" dirty="0">
                <a:solidFill>
                  <a:srgbClr val="F2A72C"/>
                </a:solidFill>
              </a:rPr>
              <a:t>: </a:t>
            </a:r>
            <a:r>
              <a:rPr lang="en-GB" sz="2400" dirty="0"/>
              <a:t>Encourage behaviours geared towards openness and eagerness to learn about entrepreneurship, particularly the nuances that affect underrepresented groups.</a:t>
            </a:r>
          </a:p>
          <a:p>
            <a:r>
              <a:rPr lang="en-GB" sz="2400" b="1" dirty="0">
                <a:solidFill>
                  <a:srgbClr val="F2A72C"/>
                </a:solidFill>
              </a:rPr>
              <a:t>Initiative</a:t>
            </a:r>
            <a:r>
              <a:rPr lang="en-GB" sz="2400" dirty="0"/>
              <a:t>: Understand the behaviour of taking the initiative as a foundational requirement of starting a business.</a:t>
            </a:r>
          </a:p>
          <a:p>
            <a:endParaRPr lang="en-GB" sz="2400" dirty="0"/>
          </a:p>
          <a:p>
            <a:endParaRPr lang="en-US" sz="2400" dirty="0"/>
          </a:p>
        </p:txBody>
      </p:sp>
    </p:spTree>
    <p:extLst>
      <p:ext uri="{BB962C8B-B14F-4D97-AF65-F5344CB8AC3E}">
        <p14:creationId xmlns:p14="http://schemas.microsoft.com/office/powerpoint/2010/main" val="4181211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71087"/>
            <a:ext cx="1109534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26796" y="520674"/>
            <a:ext cx="11538408" cy="803654"/>
          </a:xfrm>
        </p:spPr>
        <p:txBody>
          <a:bodyPr/>
          <a:lstStyle/>
          <a:p>
            <a:pPr algn="l"/>
            <a:r>
              <a:rPr lang="en-IE" sz="3600" b="1" i="0" dirty="0">
                <a:solidFill>
                  <a:schemeClr val="bg1"/>
                </a:solidFill>
                <a:effectLst/>
                <a:latin typeface="Calibri "/>
              </a:rPr>
              <a:t>Let’s Rec</a:t>
            </a:r>
            <a:r>
              <a:rPr lang="en-IE" b="1" dirty="0">
                <a:solidFill>
                  <a:schemeClr val="bg1"/>
                </a:solidFill>
                <a:latin typeface="Calibri "/>
              </a:rPr>
              <a:t>ap, What do we know so far?</a:t>
            </a:r>
            <a:endParaRPr lang="en-GB" sz="3600" b="0" i="0" dirty="0">
              <a:solidFill>
                <a:srgbClr val="000000"/>
              </a:solidFill>
              <a:effectLst/>
              <a:latin typeface="Calibri "/>
            </a:endParaRPr>
          </a:p>
          <a:p>
            <a:pPr algn="l"/>
            <a:endParaRPr lang="en-US" b="1" dirty="0">
              <a:solidFill>
                <a:schemeClr val="bg1"/>
              </a:solidFill>
            </a:endParaRPr>
          </a:p>
          <a:p>
            <a:endParaRPr lang="en-GB" sz="600" b="1" dirty="0"/>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555698" y="1262916"/>
            <a:ext cx="10633918" cy="4801314"/>
          </a:xfrm>
          <a:prstGeom prst="rect">
            <a:avLst/>
          </a:prstGeom>
          <a:noFill/>
        </p:spPr>
        <p:txBody>
          <a:bodyPr wrap="square">
            <a:spAutoFit/>
          </a:bodyPr>
          <a:lstStyle/>
          <a:p>
            <a:pPr marL="342900" indent="-342900">
              <a:buFont typeface="Arial" panose="020B0604020202020204" pitchFamily="34" charset="0"/>
              <a:buChar char="•"/>
            </a:pPr>
            <a:r>
              <a:rPr lang="en-GB" sz="2400" dirty="0">
                <a:solidFill>
                  <a:srgbClr val="595959"/>
                </a:solidFill>
              </a:rPr>
              <a:t>Entrepreneurship often starts from a profound self-awareness of one's aspirations and resilience.</a:t>
            </a:r>
          </a:p>
          <a:p>
            <a:pPr marL="342900" indent="-342900">
              <a:buFont typeface="Arial" panose="020B0604020202020204" pitchFamily="34" charset="0"/>
              <a:buChar char="•"/>
            </a:pPr>
            <a:r>
              <a:rPr lang="en-GB" sz="2400" dirty="0">
                <a:solidFill>
                  <a:srgbClr val="595959"/>
                </a:solidFill>
              </a:rPr>
              <a:t>Successful entrepreneurs effectively utilise their unique skills to carve out niches where they can address market needs and excel. This alignment of personal strengths and business opportunities is crucial for achieving meaningful and sustainable success.</a:t>
            </a:r>
          </a:p>
          <a:p>
            <a:pPr marL="342900" indent="-342900">
              <a:buFont typeface="Arial" panose="020B0604020202020204" pitchFamily="34" charset="0"/>
              <a:buChar char="•"/>
            </a:pPr>
            <a:r>
              <a:rPr lang="en-GB" sz="2400" dirty="0">
                <a:solidFill>
                  <a:srgbClr val="595959"/>
                </a:solidFill>
              </a:rPr>
              <a:t>Underrepresented entrepreneurs encounter unique challenges that go beyond common entrepreneurial hurdles. These include overcoming pervasive biases and systemic barriers that restrict access to essential resources and networks. Such challenges require navigating a more intricate landscape, often without established pathways to follow, presenting both significant obstacles and opportunities for demonstrating resilience and innovative problem-solving.</a:t>
            </a:r>
          </a:p>
          <a:p>
            <a:endParaRPr lang="en-GB" dirty="0"/>
          </a:p>
        </p:txBody>
      </p:sp>
    </p:spTree>
    <p:extLst>
      <p:ext uri="{BB962C8B-B14F-4D97-AF65-F5344CB8AC3E}">
        <p14:creationId xmlns:p14="http://schemas.microsoft.com/office/powerpoint/2010/main" val="1732914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151981" y="2800399"/>
            <a:ext cx="7109888" cy="3066422"/>
          </a:xfrm>
        </p:spPr>
        <p:txBody>
          <a:bodyPr/>
          <a:lstStyle/>
          <a:p>
            <a:r>
              <a:rPr lang="en-GB" dirty="0"/>
              <a:t>Understanding Different Business Models</a:t>
            </a:r>
          </a:p>
          <a:p>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04</a:t>
            </a:r>
          </a:p>
        </p:txBody>
      </p:sp>
    </p:spTree>
    <p:extLst>
      <p:ext uri="{BB962C8B-B14F-4D97-AF65-F5344CB8AC3E}">
        <p14:creationId xmlns:p14="http://schemas.microsoft.com/office/powerpoint/2010/main" val="2524645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8" y="1731752"/>
            <a:ext cx="10108433" cy="3849918"/>
          </a:xfrm>
        </p:spPr>
        <p:txBody>
          <a:bodyPr/>
          <a:lstStyle/>
          <a:p>
            <a:pPr marL="0" indent="0"/>
            <a:r>
              <a:rPr lang="en-GB" dirty="0"/>
              <a:t>Starting a business requires a clear vision not only of what you want to achieve but also of </a:t>
            </a:r>
            <a:r>
              <a:rPr lang="en-GB" b="1" dirty="0">
                <a:solidFill>
                  <a:srgbClr val="47B5C8"/>
                </a:solidFill>
              </a:rPr>
              <a:t>how you plan to achieve it</a:t>
            </a:r>
            <a:r>
              <a:rPr lang="en-GB" dirty="0">
                <a:solidFill>
                  <a:srgbClr val="47B5C8"/>
                </a:solidFill>
              </a:rPr>
              <a:t>. </a:t>
            </a:r>
            <a:r>
              <a:rPr lang="en-GB" dirty="0"/>
              <a:t>This is where understanding different business models comes into play. </a:t>
            </a:r>
          </a:p>
          <a:p>
            <a:pPr marL="0" indent="0"/>
            <a:r>
              <a:rPr lang="en-GB" dirty="0"/>
              <a:t>A business model isn’t about how a company makes money—it’s about the entire system of how value is created and delivered to customers and how revenue is generated from those operations. </a:t>
            </a:r>
          </a:p>
          <a:p>
            <a:pPr marL="0" indent="0"/>
            <a:r>
              <a:rPr lang="en-GB" dirty="0"/>
              <a:t>Understanding different business models is a crucial aspect of what starting a business entails. Choosing the right business model is pivotal, as it directly influences your operational decisions, growth strategy, and, ultimately, the success of your venture. </a:t>
            </a:r>
          </a:p>
          <a:p>
            <a:pPr marL="0" indent="0"/>
            <a:endParaRPr lang="en-US" b="1"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dirty="0">
                <a:solidFill>
                  <a:schemeClr val="bg2"/>
                </a:solidFill>
              </a:rPr>
              <a:t>Understanding different business models</a:t>
            </a:r>
            <a:endParaRPr lang="en-US" dirty="0"/>
          </a:p>
        </p:txBody>
      </p:sp>
    </p:spTree>
    <p:extLst>
      <p:ext uri="{BB962C8B-B14F-4D97-AF65-F5344CB8AC3E}">
        <p14:creationId xmlns:p14="http://schemas.microsoft.com/office/powerpoint/2010/main" val="30350484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0DDA11-AC31-BB3A-2420-6EC91A170254}"/>
              </a:ext>
            </a:extLst>
          </p:cNvPr>
          <p:cNvSpPr>
            <a:spLocks noGrp="1"/>
          </p:cNvSpPr>
          <p:nvPr>
            <p:ph type="body" sz="quarter" idx="35"/>
          </p:nvPr>
        </p:nvSpPr>
        <p:spPr>
          <a:xfrm>
            <a:off x="4869430" y="550824"/>
            <a:ext cx="6562677" cy="339415"/>
          </a:xfrm>
        </p:spPr>
        <p:txBody>
          <a:bodyPr/>
          <a:lstStyle/>
          <a:p>
            <a:r>
              <a:rPr lang="en-IE" dirty="0">
                <a:solidFill>
                  <a:srgbClr val="47B5C8"/>
                </a:solidFill>
              </a:rPr>
              <a:t>Product-Based Model</a:t>
            </a:r>
          </a:p>
        </p:txBody>
      </p:sp>
      <p:sp>
        <p:nvSpPr>
          <p:cNvPr id="3" name="Text Placeholder 2">
            <a:extLst>
              <a:ext uri="{FF2B5EF4-FFF2-40B4-BE49-F238E27FC236}">
                <a16:creationId xmlns:a16="http://schemas.microsoft.com/office/drawing/2014/main" id="{7A7B2145-F78F-AB05-AC03-528F5EE94202}"/>
              </a:ext>
            </a:extLst>
          </p:cNvPr>
          <p:cNvSpPr>
            <a:spLocks noGrp="1"/>
          </p:cNvSpPr>
          <p:nvPr>
            <p:ph type="body" sz="quarter" idx="36"/>
          </p:nvPr>
        </p:nvSpPr>
        <p:spPr>
          <a:xfrm>
            <a:off x="4696372" y="1029752"/>
            <a:ext cx="6690765" cy="1603911"/>
          </a:xfrm>
        </p:spPr>
        <p:txBody>
          <a:bodyPr/>
          <a:lstStyle/>
          <a:p>
            <a:r>
              <a:rPr lang="en-GB" sz="2000" dirty="0"/>
              <a:t>This model revolves around the creation and sale of physical goods. Companies invest in manufacturing or acquiring products to sell at a markup.</a:t>
            </a:r>
          </a:p>
          <a:p>
            <a:r>
              <a:rPr lang="en-GB" sz="2000" b="1" dirty="0"/>
              <a:t>Examples: </a:t>
            </a:r>
            <a:r>
              <a:rPr lang="en-GB" sz="2000" dirty="0"/>
              <a:t>Retail stores, manufacturing firms.</a:t>
            </a:r>
            <a:endParaRPr lang="en-IE" sz="2000" dirty="0"/>
          </a:p>
        </p:txBody>
      </p:sp>
      <p:sp>
        <p:nvSpPr>
          <p:cNvPr id="4" name="Text Placeholder 3">
            <a:extLst>
              <a:ext uri="{FF2B5EF4-FFF2-40B4-BE49-F238E27FC236}">
                <a16:creationId xmlns:a16="http://schemas.microsoft.com/office/drawing/2014/main" id="{6E9E29C2-9C95-40A8-811F-D1420B51F195}"/>
              </a:ext>
            </a:extLst>
          </p:cNvPr>
          <p:cNvSpPr>
            <a:spLocks noGrp="1"/>
          </p:cNvSpPr>
          <p:nvPr>
            <p:ph type="body" sz="quarter" idx="37"/>
          </p:nvPr>
        </p:nvSpPr>
        <p:spPr/>
        <p:txBody>
          <a:bodyPr/>
          <a:lstStyle/>
          <a:p>
            <a:r>
              <a:rPr lang="en-IE" dirty="0"/>
              <a:t>1</a:t>
            </a:r>
          </a:p>
        </p:txBody>
      </p:sp>
      <p:pic>
        <p:nvPicPr>
          <p:cNvPr id="12" name="Picture Placeholder 11" descr="Metal open sign leaning on wall">
            <a:extLst>
              <a:ext uri="{FF2B5EF4-FFF2-40B4-BE49-F238E27FC236}">
                <a16:creationId xmlns:a16="http://schemas.microsoft.com/office/drawing/2014/main" id="{6B88547E-4410-AD4C-803B-9C4C99EFBEB7}"/>
              </a:ext>
            </a:extLst>
          </p:cNvPr>
          <p:cNvPicPr>
            <a:picLocks noGrp="1" noChangeAspect="1"/>
          </p:cNvPicPr>
          <p:nvPr>
            <p:ph type="pic" sz="quarter" idx="41"/>
          </p:nvPr>
        </p:nvPicPr>
        <p:blipFill>
          <a:blip r:embed="rId2"/>
          <a:srcRect t="361" b="361"/>
          <a:stretch>
            <a:fillRect/>
          </a:stretch>
        </p:blipFill>
        <p:spPr/>
      </p:pic>
      <p:sp>
        <p:nvSpPr>
          <p:cNvPr id="6" name="Text Placeholder 5">
            <a:extLst>
              <a:ext uri="{FF2B5EF4-FFF2-40B4-BE49-F238E27FC236}">
                <a16:creationId xmlns:a16="http://schemas.microsoft.com/office/drawing/2014/main" id="{785CA305-79B4-1574-2DB0-3D27966ACDD1}"/>
              </a:ext>
            </a:extLst>
          </p:cNvPr>
          <p:cNvSpPr>
            <a:spLocks noGrp="1"/>
          </p:cNvSpPr>
          <p:nvPr>
            <p:ph type="body" sz="quarter" idx="42"/>
          </p:nvPr>
        </p:nvSpPr>
        <p:spPr/>
        <p:txBody>
          <a:bodyPr/>
          <a:lstStyle/>
          <a:p>
            <a:r>
              <a:rPr lang="en-IE" dirty="0">
                <a:solidFill>
                  <a:srgbClr val="47B5C8"/>
                </a:solidFill>
              </a:rPr>
              <a:t>Service-Based Model</a:t>
            </a:r>
            <a:endParaRPr lang="en-IE" b="0" dirty="0">
              <a:solidFill>
                <a:srgbClr val="47B5C8"/>
              </a:solidFill>
            </a:endParaRPr>
          </a:p>
        </p:txBody>
      </p:sp>
      <p:sp>
        <p:nvSpPr>
          <p:cNvPr id="8" name="Text Placeholder 7">
            <a:extLst>
              <a:ext uri="{FF2B5EF4-FFF2-40B4-BE49-F238E27FC236}">
                <a16:creationId xmlns:a16="http://schemas.microsoft.com/office/drawing/2014/main" id="{8DFB73E0-993D-588B-59D7-B632991BF3D0}"/>
              </a:ext>
            </a:extLst>
          </p:cNvPr>
          <p:cNvSpPr>
            <a:spLocks noGrp="1"/>
          </p:cNvSpPr>
          <p:nvPr>
            <p:ph type="body" sz="quarter" idx="44"/>
          </p:nvPr>
        </p:nvSpPr>
        <p:spPr/>
        <p:txBody>
          <a:bodyPr/>
          <a:lstStyle/>
          <a:p>
            <a:r>
              <a:rPr lang="en-IE" dirty="0"/>
              <a:t>2</a:t>
            </a:r>
          </a:p>
        </p:txBody>
      </p:sp>
      <p:sp>
        <p:nvSpPr>
          <p:cNvPr id="14" name="Rectangle 2">
            <a:extLst>
              <a:ext uri="{FF2B5EF4-FFF2-40B4-BE49-F238E27FC236}">
                <a16:creationId xmlns:a16="http://schemas.microsoft.com/office/drawing/2014/main" id="{EFA46F92-D704-330B-0E2D-BB79C580E40E}"/>
              </a:ext>
            </a:extLst>
          </p:cNvPr>
          <p:cNvSpPr>
            <a:spLocks noGrp="1" noChangeArrowheads="1"/>
          </p:cNvSpPr>
          <p:nvPr>
            <p:ph type="body" sz="quarter" idx="43"/>
          </p:nvPr>
        </p:nvSpPr>
        <p:spPr bwMode="auto">
          <a:xfrm>
            <a:off x="4824460" y="3364612"/>
            <a:ext cx="656267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mn-lt"/>
            </a:endParaRPr>
          </a:p>
          <a:p>
            <a:pPr marL="0" marR="0" lvl="0" indent="0" defTabSz="914400" rtl="0" eaLnBrk="0" fontAlgn="base" latinLnBrk="0" hangingPunct="0">
              <a:lnSpc>
                <a:spcPct val="100000"/>
              </a:lnSpc>
              <a:spcBef>
                <a:spcPct val="0"/>
              </a:spcBef>
              <a:spcAft>
                <a:spcPct val="0"/>
              </a:spcAft>
              <a:buClrTx/>
              <a:buSzTx/>
              <a:tabLst/>
            </a:pPr>
            <a:r>
              <a:rPr kumimoji="0" lang="en-US" altLang="en-US" b="0" i="0" u="none" strike="noStrike" cap="none" normalizeH="0" baseline="0" dirty="0">
                <a:ln>
                  <a:noFill/>
                </a:ln>
                <a:effectLst/>
                <a:latin typeface="+mn-lt"/>
              </a:rPr>
              <a:t>Focuses on offering professional services rather than “products</a:t>
            </a:r>
            <a:r>
              <a:rPr lang="en-US" altLang="en-US" dirty="0">
                <a:latin typeface="+mn-lt"/>
              </a:rPr>
              <a:t>”</a:t>
            </a:r>
            <a:r>
              <a:rPr kumimoji="0" lang="en-US" altLang="en-US" b="0" i="0" u="none" strike="noStrike" cap="none" normalizeH="0" baseline="0" dirty="0">
                <a:ln>
                  <a:noFill/>
                </a:ln>
                <a:effectLst/>
                <a:latin typeface="+mn-lt"/>
              </a:rPr>
              <a:t>. Revenue is generated by charging for the labour and expertise provided.</a:t>
            </a:r>
          </a:p>
          <a:p>
            <a:pPr marL="0" marR="0" lvl="0" indent="0" defTabSz="914400" rtl="0" eaLnBrk="0" fontAlgn="base" latinLnBrk="0" hangingPunct="0">
              <a:lnSpc>
                <a:spcPct val="100000"/>
              </a:lnSpc>
              <a:spcBef>
                <a:spcPct val="0"/>
              </a:spcBef>
              <a:spcAft>
                <a:spcPct val="0"/>
              </a:spcAft>
              <a:buClrTx/>
              <a:buSzTx/>
              <a:tabLst/>
            </a:pPr>
            <a:r>
              <a:rPr kumimoji="0" lang="en-US" altLang="en-US" b="1" i="0" u="none" strike="noStrike" cap="none" normalizeH="0" baseline="0" dirty="0">
                <a:ln>
                  <a:noFill/>
                </a:ln>
                <a:effectLst/>
                <a:latin typeface="+mn-lt"/>
              </a:rPr>
              <a:t>Examples</a:t>
            </a:r>
            <a:r>
              <a:rPr kumimoji="0" lang="en-US" altLang="en-US" b="0" i="0" u="none" strike="noStrike" cap="none" normalizeH="0" baseline="0" dirty="0">
                <a:ln>
                  <a:noFill/>
                </a:ln>
                <a:effectLst/>
                <a:latin typeface="+mn-lt"/>
              </a:rPr>
              <a:t>: Consulting firms, marketing agencies. </a:t>
            </a:r>
          </a:p>
        </p:txBody>
      </p:sp>
    </p:spTree>
    <p:extLst>
      <p:ext uri="{BB962C8B-B14F-4D97-AF65-F5344CB8AC3E}">
        <p14:creationId xmlns:p14="http://schemas.microsoft.com/office/powerpoint/2010/main" val="37802213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0DDA11-AC31-BB3A-2420-6EC91A170254}"/>
              </a:ext>
            </a:extLst>
          </p:cNvPr>
          <p:cNvSpPr>
            <a:spLocks noGrp="1"/>
          </p:cNvSpPr>
          <p:nvPr>
            <p:ph type="body" sz="quarter" idx="35"/>
          </p:nvPr>
        </p:nvSpPr>
        <p:spPr>
          <a:xfrm>
            <a:off x="4696373" y="593686"/>
            <a:ext cx="6562677" cy="339415"/>
          </a:xfrm>
        </p:spPr>
        <p:txBody>
          <a:bodyPr/>
          <a:lstStyle/>
          <a:p>
            <a:r>
              <a:rPr lang="en-IE" dirty="0">
                <a:solidFill>
                  <a:srgbClr val="47B5C8"/>
                </a:solidFill>
              </a:rPr>
              <a:t>Subscription Model </a:t>
            </a:r>
          </a:p>
        </p:txBody>
      </p:sp>
      <p:sp>
        <p:nvSpPr>
          <p:cNvPr id="3" name="Text Placeholder 2">
            <a:extLst>
              <a:ext uri="{FF2B5EF4-FFF2-40B4-BE49-F238E27FC236}">
                <a16:creationId xmlns:a16="http://schemas.microsoft.com/office/drawing/2014/main" id="{7A7B2145-F78F-AB05-AC03-528F5EE94202}"/>
              </a:ext>
            </a:extLst>
          </p:cNvPr>
          <p:cNvSpPr>
            <a:spLocks noGrp="1"/>
          </p:cNvSpPr>
          <p:nvPr>
            <p:ph type="body" sz="quarter" idx="36"/>
          </p:nvPr>
        </p:nvSpPr>
        <p:spPr>
          <a:xfrm>
            <a:off x="4282034" y="965862"/>
            <a:ext cx="7343229" cy="1603911"/>
          </a:xfrm>
        </p:spPr>
        <p:txBody>
          <a:bodyPr/>
          <a:lstStyle/>
          <a:p>
            <a:r>
              <a:rPr lang="en-GB" dirty="0"/>
              <a:t>Charges customers a recurring fee — typically monthly or annually — to access a product or service. This model ensures steady revenue over time and builds customer loyalty. </a:t>
            </a:r>
            <a:r>
              <a:rPr lang="en-IE" b="1" dirty="0"/>
              <a:t>Examples</a:t>
            </a:r>
            <a:r>
              <a:rPr lang="en-IE" dirty="0"/>
              <a:t>: </a:t>
            </a:r>
            <a:r>
              <a:rPr lang="en-IE" sz="1600" dirty="0">
                <a:hlinkClick r:id="rId2"/>
              </a:rPr>
              <a:t>https://www.hellofresh.ie/</a:t>
            </a:r>
            <a:r>
              <a:rPr lang="en-IE" sz="1600" dirty="0"/>
              <a:t> </a:t>
            </a:r>
            <a:r>
              <a:rPr lang="en-IE" sz="1600" b="0" i="0" dirty="0">
                <a:effectLst/>
                <a:latin typeface="Crimson Text"/>
              </a:rPr>
              <a:t>, </a:t>
            </a:r>
            <a:r>
              <a:rPr lang="en-GB" sz="1600" dirty="0">
                <a:hlinkClick r:id="rId3"/>
              </a:rPr>
              <a:t>Beauty Subscriptions and More | Birchbox</a:t>
            </a:r>
            <a:endParaRPr lang="en-IE" b="0" dirty="0"/>
          </a:p>
          <a:p>
            <a:r>
              <a:rPr lang="en-GB" dirty="0"/>
              <a:t> </a:t>
            </a:r>
            <a:endParaRPr lang="en-IE" dirty="0"/>
          </a:p>
        </p:txBody>
      </p:sp>
      <p:sp>
        <p:nvSpPr>
          <p:cNvPr id="4" name="Text Placeholder 3">
            <a:extLst>
              <a:ext uri="{FF2B5EF4-FFF2-40B4-BE49-F238E27FC236}">
                <a16:creationId xmlns:a16="http://schemas.microsoft.com/office/drawing/2014/main" id="{6E9E29C2-9C95-40A8-811F-D1420B51F195}"/>
              </a:ext>
            </a:extLst>
          </p:cNvPr>
          <p:cNvSpPr>
            <a:spLocks noGrp="1"/>
          </p:cNvSpPr>
          <p:nvPr>
            <p:ph type="body" sz="quarter" idx="37"/>
          </p:nvPr>
        </p:nvSpPr>
        <p:spPr/>
        <p:txBody>
          <a:bodyPr/>
          <a:lstStyle/>
          <a:p>
            <a:r>
              <a:rPr lang="en-IE" dirty="0"/>
              <a:t>3</a:t>
            </a:r>
          </a:p>
        </p:txBody>
      </p:sp>
      <p:sp>
        <p:nvSpPr>
          <p:cNvPr id="6" name="Text Placeholder 5">
            <a:extLst>
              <a:ext uri="{FF2B5EF4-FFF2-40B4-BE49-F238E27FC236}">
                <a16:creationId xmlns:a16="http://schemas.microsoft.com/office/drawing/2014/main" id="{785CA305-79B4-1574-2DB0-3D27966ACDD1}"/>
              </a:ext>
            </a:extLst>
          </p:cNvPr>
          <p:cNvSpPr>
            <a:spLocks noGrp="1"/>
          </p:cNvSpPr>
          <p:nvPr>
            <p:ph type="body" sz="quarter" idx="42"/>
          </p:nvPr>
        </p:nvSpPr>
        <p:spPr/>
        <p:txBody>
          <a:bodyPr/>
          <a:lstStyle/>
          <a:p>
            <a:r>
              <a:rPr lang="en-IE" dirty="0"/>
              <a:t>Read more </a:t>
            </a:r>
          </a:p>
        </p:txBody>
      </p:sp>
      <p:sp>
        <p:nvSpPr>
          <p:cNvPr id="14" name="Rectangle 2">
            <a:extLst>
              <a:ext uri="{FF2B5EF4-FFF2-40B4-BE49-F238E27FC236}">
                <a16:creationId xmlns:a16="http://schemas.microsoft.com/office/drawing/2014/main" id="{EFA46F92-D704-330B-0E2D-BB79C580E40E}"/>
              </a:ext>
            </a:extLst>
          </p:cNvPr>
          <p:cNvSpPr>
            <a:spLocks noGrp="1" noChangeArrowheads="1"/>
          </p:cNvSpPr>
          <p:nvPr>
            <p:ph type="body" sz="quarter" idx="43"/>
          </p:nvPr>
        </p:nvSpPr>
        <p:spPr bwMode="auto">
          <a:xfrm>
            <a:off x="4362451" y="2905803"/>
            <a:ext cx="7262812"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mn-lt"/>
            </a:endParaRPr>
          </a:p>
          <a:p>
            <a:pPr marL="0" marR="0" lvl="0" indent="0" defTabSz="914400" rtl="0" eaLnBrk="0" fontAlgn="base" latinLnBrk="0" hangingPunct="0">
              <a:lnSpc>
                <a:spcPct val="100000"/>
              </a:lnSpc>
              <a:spcBef>
                <a:spcPct val="0"/>
              </a:spcBef>
              <a:spcAft>
                <a:spcPct val="0"/>
              </a:spcAft>
              <a:buClrTx/>
              <a:buSzTx/>
              <a:tabLst/>
            </a:pPr>
            <a:r>
              <a:rPr lang="en-GB" sz="2000" dirty="0">
                <a:solidFill>
                  <a:srgbClr val="414141"/>
                </a:solidFill>
                <a:latin typeface="Lato" panose="020F0502020204030203" pitchFamily="34" charset="0"/>
              </a:rPr>
              <a:t>The</a:t>
            </a:r>
            <a:r>
              <a:rPr lang="en-GB" sz="2000" b="0" i="0" dirty="0">
                <a:solidFill>
                  <a:srgbClr val="414141"/>
                </a:solidFill>
                <a:effectLst/>
                <a:latin typeface="Lato" panose="020F0502020204030203" pitchFamily="34" charset="0"/>
              </a:rPr>
              <a:t> trend in subscription services and usage by the public has changed the way many businesses operate. No longer are companies looking to make one-time sales. Instead, they want to have an ongoing relationship with their customers.</a:t>
            </a:r>
            <a:r>
              <a:rPr lang="en-GB" sz="1400" b="0" i="0" dirty="0">
                <a:solidFill>
                  <a:srgbClr val="414141"/>
                </a:solidFill>
                <a:effectLst/>
                <a:latin typeface="Lato" panose="020F0502020204030203" pitchFamily="34" charset="0"/>
              </a:rPr>
              <a:t> </a:t>
            </a:r>
          </a:p>
          <a:p>
            <a:pPr marL="0" marR="0" lvl="0" indent="0" defTabSz="914400" rtl="0" eaLnBrk="0" fontAlgn="base" latinLnBrk="0" hangingPunct="0">
              <a:lnSpc>
                <a:spcPct val="100000"/>
              </a:lnSpc>
              <a:spcBef>
                <a:spcPct val="0"/>
              </a:spcBef>
              <a:spcAft>
                <a:spcPct val="0"/>
              </a:spcAft>
              <a:buClrTx/>
              <a:buSzTx/>
              <a:tabLst/>
            </a:pPr>
            <a:r>
              <a:rPr lang="en-GB" sz="1600" dirty="0">
                <a:hlinkClick r:id="rId4"/>
              </a:rPr>
              <a:t>The Subscription Business Model: Definition, Examples, Advantages, and Disadvantages - </a:t>
            </a:r>
            <a:r>
              <a:rPr lang="en-GB" sz="1600" dirty="0" err="1">
                <a:hlinkClick r:id="rId4"/>
              </a:rPr>
              <a:t>StartUp</a:t>
            </a:r>
            <a:r>
              <a:rPr lang="en-GB" sz="1600" dirty="0">
                <a:hlinkClick r:id="rId4"/>
              </a:rPr>
              <a:t> Mindset</a:t>
            </a:r>
            <a:r>
              <a:rPr lang="en-US" sz="1800" dirty="0">
                <a:latin typeface="Arial" panose="020B0604020202020204" pitchFamily="34" charset="0"/>
              </a:rPr>
              <a:t> and </a:t>
            </a:r>
            <a:r>
              <a:rPr lang="en-GB" sz="1400" dirty="0">
                <a:hlinkClick r:id="rId5"/>
              </a:rPr>
              <a:t>What’s a Subscription Business Model &amp; How Does It Work? (hubspot.com)</a:t>
            </a:r>
            <a:r>
              <a:rPr kumimoji="0" lang="en-US" altLang="en-US" sz="1800" b="0" i="0" u="none" strike="noStrike" cap="none" normalizeH="0" baseline="0" dirty="0">
                <a:ln>
                  <a:noFill/>
                </a:ln>
                <a:effectLst/>
                <a:latin typeface="Arial" panose="020B0604020202020204" pitchFamily="34" charset="0"/>
              </a:rPr>
              <a:t> </a:t>
            </a:r>
          </a:p>
        </p:txBody>
      </p:sp>
      <p:sp>
        <p:nvSpPr>
          <p:cNvPr id="7" name="Text Placeholder 6">
            <a:extLst>
              <a:ext uri="{FF2B5EF4-FFF2-40B4-BE49-F238E27FC236}">
                <a16:creationId xmlns:a16="http://schemas.microsoft.com/office/drawing/2014/main" id="{B01BAF6F-5FF4-3A7E-6C7C-38211751DFA2}"/>
              </a:ext>
            </a:extLst>
          </p:cNvPr>
          <p:cNvSpPr>
            <a:spLocks noGrp="1"/>
          </p:cNvSpPr>
          <p:nvPr>
            <p:ph type="body" sz="quarter" idx="44"/>
          </p:nvPr>
        </p:nvSpPr>
        <p:spPr/>
        <p:txBody>
          <a:bodyPr/>
          <a:lstStyle/>
          <a:p>
            <a:endParaRPr lang="en-IE" dirty="0"/>
          </a:p>
        </p:txBody>
      </p:sp>
      <p:pic>
        <p:nvPicPr>
          <p:cNvPr id="24" name="Picture 23" descr="A red rectangle with white text">
            <a:extLst>
              <a:ext uri="{FF2B5EF4-FFF2-40B4-BE49-F238E27FC236}">
                <a16:creationId xmlns:a16="http://schemas.microsoft.com/office/drawing/2014/main" id="{3A1D37EC-276B-69DE-EF3C-6D4D5D88BD2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rot="16200000">
            <a:off x="-3379557" y="877311"/>
            <a:ext cx="9035625" cy="5082539"/>
          </a:xfrm>
          <a:prstGeom prst="rect">
            <a:avLst/>
          </a:prstGeom>
        </p:spPr>
      </p:pic>
      <p:sp>
        <p:nvSpPr>
          <p:cNvPr id="25" name="TextBox 24">
            <a:extLst>
              <a:ext uri="{FF2B5EF4-FFF2-40B4-BE49-F238E27FC236}">
                <a16:creationId xmlns:a16="http://schemas.microsoft.com/office/drawing/2014/main" id="{54AA2381-F05F-6169-6C5F-86D0B83E5559}"/>
              </a:ext>
            </a:extLst>
          </p:cNvPr>
          <p:cNvSpPr txBox="1"/>
          <p:nvPr/>
        </p:nvSpPr>
        <p:spPr>
          <a:xfrm rot="16200000">
            <a:off x="-3252083" y="6882224"/>
            <a:ext cx="12192000" cy="230832"/>
          </a:xfrm>
          <a:prstGeom prst="rect">
            <a:avLst/>
          </a:prstGeom>
          <a:noFill/>
        </p:spPr>
        <p:txBody>
          <a:bodyPr wrap="square" rtlCol="0">
            <a:spAutoFit/>
          </a:bodyPr>
          <a:lstStyle/>
          <a:p>
            <a:r>
              <a:rPr lang="en-IE" sz="900">
                <a:hlinkClick r:id="rId7" tooltip="https://www.mtctutorials.com/download/3d-subscribe-button-png-mtc-tutorials/"/>
              </a:rPr>
              <a:t>This Photo</a:t>
            </a:r>
            <a:r>
              <a:rPr lang="en-IE" sz="900"/>
              <a:t> by Unknown Author is licensed under </a:t>
            </a:r>
            <a:r>
              <a:rPr lang="en-IE" sz="900">
                <a:hlinkClick r:id="rId8" tooltip="https://creativecommons.org/licenses/by-nc/3.0/"/>
              </a:rPr>
              <a:t>CC BY-NC</a:t>
            </a:r>
            <a:endParaRPr lang="en-IE" sz="900"/>
          </a:p>
        </p:txBody>
      </p:sp>
    </p:spTree>
    <p:extLst>
      <p:ext uri="{BB962C8B-B14F-4D97-AF65-F5344CB8AC3E}">
        <p14:creationId xmlns:p14="http://schemas.microsoft.com/office/powerpoint/2010/main" val="35405846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0DDA11-AC31-BB3A-2420-6EC91A170254}"/>
              </a:ext>
            </a:extLst>
          </p:cNvPr>
          <p:cNvSpPr>
            <a:spLocks noGrp="1"/>
          </p:cNvSpPr>
          <p:nvPr>
            <p:ph type="body" sz="quarter" idx="35"/>
          </p:nvPr>
        </p:nvSpPr>
        <p:spPr>
          <a:xfrm>
            <a:off x="4869430" y="550824"/>
            <a:ext cx="6562677" cy="339415"/>
          </a:xfrm>
        </p:spPr>
        <p:txBody>
          <a:bodyPr/>
          <a:lstStyle/>
          <a:p>
            <a:r>
              <a:rPr lang="en-IE" dirty="0">
                <a:solidFill>
                  <a:srgbClr val="47B5C8"/>
                </a:solidFill>
              </a:rPr>
              <a:t>Freemium Model</a:t>
            </a:r>
          </a:p>
        </p:txBody>
      </p:sp>
      <p:sp>
        <p:nvSpPr>
          <p:cNvPr id="3" name="Text Placeholder 2">
            <a:extLst>
              <a:ext uri="{FF2B5EF4-FFF2-40B4-BE49-F238E27FC236}">
                <a16:creationId xmlns:a16="http://schemas.microsoft.com/office/drawing/2014/main" id="{7A7B2145-F78F-AB05-AC03-528F5EE94202}"/>
              </a:ext>
            </a:extLst>
          </p:cNvPr>
          <p:cNvSpPr>
            <a:spLocks noGrp="1"/>
          </p:cNvSpPr>
          <p:nvPr>
            <p:ph type="body" sz="quarter" idx="36"/>
          </p:nvPr>
        </p:nvSpPr>
        <p:spPr>
          <a:xfrm>
            <a:off x="4696372" y="1029752"/>
            <a:ext cx="6690765" cy="1603911"/>
          </a:xfrm>
        </p:spPr>
        <p:txBody>
          <a:bodyPr/>
          <a:lstStyle/>
          <a:p>
            <a:r>
              <a:rPr lang="en-GB" dirty="0"/>
              <a:t>Offers basic services for free while charging for premium features. This model can attract a large user base and convert a portion to paying customers.</a:t>
            </a:r>
          </a:p>
          <a:p>
            <a:r>
              <a:rPr lang="en-GB" b="1" dirty="0"/>
              <a:t>Examples: </a:t>
            </a:r>
            <a:r>
              <a:rPr lang="en-GB" dirty="0"/>
              <a:t>LinkedIn, Spotify.</a:t>
            </a:r>
            <a:endParaRPr lang="en-IE" dirty="0"/>
          </a:p>
        </p:txBody>
      </p:sp>
      <p:sp>
        <p:nvSpPr>
          <p:cNvPr id="4" name="Text Placeholder 3">
            <a:extLst>
              <a:ext uri="{FF2B5EF4-FFF2-40B4-BE49-F238E27FC236}">
                <a16:creationId xmlns:a16="http://schemas.microsoft.com/office/drawing/2014/main" id="{6E9E29C2-9C95-40A8-811F-D1420B51F195}"/>
              </a:ext>
            </a:extLst>
          </p:cNvPr>
          <p:cNvSpPr>
            <a:spLocks noGrp="1"/>
          </p:cNvSpPr>
          <p:nvPr>
            <p:ph type="body" sz="quarter" idx="37"/>
          </p:nvPr>
        </p:nvSpPr>
        <p:spPr/>
        <p:txBody>
          <a:bodyPr/>
          <a:lstStyle/>
          <a:p>
            <a:r>
              <a:rPr lang="en-IE" dirty="0"/>
              <a:t>4</a:t>
            </a:r>
          </a:p>
        </p:txBody>
      </p:sp>
      <p:sp>
        <p:nvSpPr>
          <p:cNvPr id="6" name="Text Placeholder 5">
            <a:extLst>
              <a:ext uri="{FF2B5EF4-FFF2-40B4-BE49-F238E27FC236}">
                <a16:creationId xmlns:a16="http://schemas.microsoft.com/office/drawing/2014/main" id="{785CA305-79B4-1574-2DB0-3D27966ACDD1}"/>
              </a:ext>
            </a:extLst>
          </p:cNvPr>
          <p:cNvSpPr>
            <a:spLocks noGrp="1"/>
          </p:cNvSpPr>
          <p:nvPr>
            <p:ph type="body" sz="quarter" idx="42"/>
          </p:nvPr>
        </p:nvSpPr>
        <p:spPr/>
        <p:txBody>
          <a:bodyPr/>
          <a:lstStyle/>
          <a:p>
            <a:r>
              <a:rPr lang="en-IE" dirty="0">
                <a:solidFill>
                  <a:srgbClr val="47B5C8"/>
                </a:solidFill>
              </a:rPr>
              <a:t>Franchise Model</a:t>
            </a:r>
            <a:endParaRPr lang="en-IE" b="0" dirty="0">
              <a:solidFill>
                <a:srgbClr val="47B5C8"/>
              </a:solidFill>
            </a:endParaRPr>
          </a:p>
        </p:txBody>
      </p:sp>
      <p:sp>
        <p:nvSpPr>
          <p:cNvPr id="8" name="Text Placeholder 7">
            <a:extLst>
              <a:ext uri="{FF2B5EF4-FFF2-40B4-BE49-F238E27FC236}">
                <a16:creationId xmlns:a16="http://schemas.microsoft.com/office/drawing/2014/main" id="{8DFB73E0-993D-588B-59D7-B632991BF3D0}"/>
              </a:ext>
            </a:extLst>
          </p:cNvPr>
          <p:cNvSpPr>
            <a:spLocks noGrp="1"/>
          </p:cNvSpPr>
          <p:nvPr>
            <p:ph type="body" sz="quarter" idx="44"/>
          </p:nvPr>
        </p:nvSpPr>
        <p:spPr/>
        <p:txBody>
          <a:bodyPr/>
          <a:lstStyle/>
          <a:p>
            <a:r>
              <a:rPr lang="en-IE" dirty="0"/>
              <a:t>5</a:t>
            </a:r>
          </a:p>
        </p:txBody>
      </p:sp>
      <p:sp>
        <p:nvSpPr>
          <p:cNvPr id="14" name="Rectangle 2">
            <a:extLst>
              <a:ext uri="{FF2B5EF4-FFF2-40B4-BE49-F238E27FC236}">
                <a16:creationId xmlns:a16="http://schemas.microsoft.com/office/drawing/2014/main" id="{EFA46F92-D704-330B-0E2D-BB79C580E40E}"/>
              </a:ext>
            </a:extLst>
          </p:cNvPr>
          <p:cNvSpPr>
            <a:spLocks noGrp="1" noChangeArrowheads="1"/>
          </p:cNvSpPr>
          <p:nvPr>
            <p:ph type="body" sz="quarter" idx="43"/>
          </p:nvPr>
        </p:nvSpPr>
        <p:spPr bwMode="auto">
          <a:xfrm>
            <a:off x="4824460" y="3518500"/>
            <a:ext cx="6562677"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en-US" dirty="0">
                <a:latin typeface="+mn-lt"/>
              </a:rPr>
              <a:t>Li</a:t>
            </a:r>
            <a:r>
              <a:rPr kumimoji="0" lang="en-GB" altLang="en-US" b="0" i="0" u="none" strike="noStrike" cap="none" normalizeH="0" baseline="0" dirty="0">
                <a:ln>
                  <a:noFill/>
                </a:ln>
                <a:effectLst/>
                <a:latin typeface="+mn-lt"/>
              </a:rPr>
              <a:t>censing an operation including a brand and business model to franchisees in exchange for a fee or a share in the revenue</a:t>
            </a:r>
            <a:r>
              <a:rPr kumimoji="0" lang="en-GB" altLang="en-US" sz="2400" b="0" i="0" u="none" strike="noStrike" cap="none" normalizeH="0" baseline="0" dirty="0">
                <a:ln>
                  <a:noFill/>
                </a:ln>
                <a:solidFill>
                  <a:schemeClr val="tx1"/>
                </a:solidFill>
                <a:effectLst/>
                <a:latin typeface="+mn-lt"/>
              </a:rPr>
              <a:t>.</a:t>
            </a:r>
          </a:p>
          <a:p>
            <a:pPr marL="0" marR="0" lvl="0" indent="0" defTabSz="914400" rtl="0" eaLnBrk="0" fontAlgn="base" latinLnBrk="0" hangingPunct="0">
              <a:lnSpc>
                <a:spcPct val="100000"/>
              </a:lnSpc>
              <a:spcBef>
                <a:spcPct val="0"/>
              </a:spcBef>
              <a:spcAft>
                <a:spcPct val="0"/>
              </a:spcAft>
              <a:buClrTx/>
              <a:buSzTx/>
              <a:buFontTx/>
              <a:buNone/>
              <a:tabLst/>
            </a:pPr>
            <a:r>
              <a:rPr lang="en-GB" altLang="en-US" b="1" dirty="0">
                <a:latin typeface="+mn-lt"/>
              </a:rPr>
              <a:t>Examples: </a:t>
            </a:r>
            <a:r>
              <a:rPr lang="en-IE" dirty="0"/>
              <a:t>McDonald’s, Subway.</a:t>
            </a:r>
            <a:endParaRPr kumimoji="0" lang="en-US" altLang="en-US" b="0" i="0" u="none" strike="noStrike" cap="none" normalizeH="0" baseline="0" dirty="0">
              <a:ln>
                <a:noFill/>
              </a:ln>
              <a:solidFill>
                <a:schemeClr val="tx1"/>
              </a:solidFill>
              <a:effectLst/>
              <a:latin typeface="+mn-lt"/>
            </a:endParaRPr>
          </a:p>
        </p:txBody>
      </p:sp>
      <p:pic>
        <p:nvPicPr>
          <p:cNvPr id="17" name="Picture 16" descr="A green street sign with white text&#10;&#10;Description automatically generated">
            <a:extLst>
              <a:ext uri="{FF2B5EF4-FFF2-40B4-BE49-F238E27FC236}">
                <a16:creationId xmlns:a16="http://schemas.microsoft.com/office/drawing/2014/main" id="{1862914B-70D7-83CB-827C-897F6197352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16200000">
            <a:off x="-1242548" y="1944470"/>
            <a:ext cx="4579950" cy="2356065"/>
          </a:xfrm>
          <a:prstGeom prst="rect">
            <a:avLst/>
          </a:prstGeom>
        </p:spPr>
      </p:pic>
    </p:spTree>
    <p:extLst>
      <p:ext uri="{BB962C8B-B14F-4D97-AF65-F5344CB8AC3E}">
        <p14:creationId xmlns:p14="http://schemas.microsoft.com/office/powerpoint/2010/main" val="34794069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0DDA11-AC31-BB3A-2420-6EC91A170254}"/>
              </a:ext>
            </a:extLst>
          </p:cNvPr>
          <p:cNvSpPr>
            <a:spLocks noGrp="1"/>
          </p:cNvSpPr>
          <p:nvPr>
            <p:ph type="body" sz="quarter" idx="35"/>
          </p:nvPr>
        </p:nvSpPr>
        <p:spPr>
          <a:xfrm>
            <a:off x="4912293" y="846903"/>
            <a:ext cx="6562677" cy="339415"/>
          </a:xfrm>
        </p:spPr>
        <p:txBody>
          <a:bodyPr>
            <a:noAutofit/>
          </a:bodyPr>
          <a:lstStyle/>
          <a:p>
            <a:pPr>
              <a:lnSpc>
                <a:spcPct val="90000"/>
              </a:lnSpc>
            </a:pPr>
            <a:r>
              <a:rPr lang="en-US" b="1" i="0" kern="1200" dirty="0">
                <a:solidFill>
                  <a:srgbClr val="47B5C8"/>
                </a:solidFill>
                <a:latin typeface="Calibri" panose="020F0502020204030204" pitchFamily="34" charset="0"/>
                <a:ea typeface="+mn-ea"/>
                <a:cs typeface="Calibri" panose="020F0502020204030204" pitchFamily="34" charset="0"/>
              </a:rPr>
              <a:t>Marketplace Model</a:t>
            </a:r>
          </a:p>
        </p:txBody>
      </p:sp>
      <p:sp>
        <p:nvSpPr>
          <p:cNvPr id="3" name="Text Placeholder 2">
            <a:extLst>
              <a:ext uri="{FF2B5EF4-FFF2-40B4-BE49-F238E27FC236}">
                <a16:creationId xmlns:a16="http://schemas.microsoft.com/office/drawing/2014/main" id="{7A7B2145-F78F-AB05-AC03-528F5EE94202}"/>
              </a:ext>
            </a:extLst>
          </p:cNvPr>
          <p:cNvSpPr>
            <a:spLocks noGrp="1"/>
          </p:cNvSpPr>
          <p:nvPr>
            <p:ph type="body" sz="quarter" idx="36"/>
          </p:nvPr>
        </p:nvSpPr>
        <p:spPr>
          <a:xfrm>
            <a:off x="4912294" y="1186318"/>
            <a:ext cx="6553234" cy="1302440"/>
          </a:xfrm>
        </p:spPr>
        <p:txBody>
          <a:bodyPr>
            <a:noAutofit/>
          </a:bodyPr>
          <a:lstStyle/>
          <a:p>
            <a:pPr>
              <a:lnSpc>
                <a:spcPct val="90000"/>
              </a:lnSpc>
            </a:pPr>
            <a:r>
              <a:rPr lang="en-US" b="0" i="0" kern="1200" dirty="0">
                <a:effectLst/>
                <a:latin typeface="Calibri" panose="020F0502020204030204" pitchFamily="34" charset="0"/>
                <a:ea typeface="+mn-ea"/>
                <a:cs typeface="Calibri" panose="020F0502020204030204" pitchFamily="34" charset="0"/>
              </a:rPr>
              <a:t>Connects buyers and sellers within a platform and earns money through fees or commissions from the transactions facilitated.</a:t>
            </a:r>
          </a:p>
          <a:p>
            <a:pPr>
              <a:lnSpc>
                <a:spcPct val="90000"/>
              </a:lnSpc>
            </a:pPr>
            <a:r>
              <a:rPr lang="en-US" b="0" i="0" kern="1200" dirty="0">
                <a:effectLst/>
                <a:latin typeface="Calibri" panose="020F0502020204030204" pitchFamily="34" charset="0"/>
                <a:ea typeface="+mn-ea"/>
                <a:cs typeface="Calibri" panose="020F0502020204030204" pitchFamily="34" charset="0"/>
              </a:rPr>
              <a:t>Examples: ETSY, eBay, Amazon.</a:t>
            </a:r>
          </a:p>
        </p:txBody>
      </p:sp>
      <p:sp>
        <p:nvSpPr>
          <p:cNvPr id="4" name="Text Placeholder 3">
            <a:extLst>
              <a:ext uri="{FF2B5EF4-FFF2-40B4-BE49-F238E27FC236}">
                <a16:creationId xmlns:a16="http://schemas.microsoft.com/office/drawing/2014/main" id="{6E9E29C2-9C95-40A8-811F-D1420B51F195}"/>
              </a:ext>
            </a:extLst>
          </p:cNvPr>
          <p:cNvSpPr>
            <a:spLocks noGrp="1"/>
          </p:cNvSpPr>
          <p:nvPr>
            <p:ph type="body" sz="quarter" idx="37"/>
          </p:nvPr>
        </p:nvSpPr>
        <p:spPr>
          <a:xfrm>
            <a:off x="3679525" y="1017636"/>
            <a:ext cx="641119" cy="955625"/>
          </a:xfrm>
        </p:spPr>
        <p:txBody>
          <a:bodyPr anchor="ctr">
            <a:normAutofit/>
          </a:bodyPr>
          <a:lstStyle/>
          <a:p>
            <a:pPr>
              <a:lnSpc>
                <a:spcPct val="120000"/>
              </a:lnSpc>
            </a:pPr>
            <a:r>
              <a:rPr lang="en-US" sz="4900" b="1" i="0" kern="1200">
                <a:latin typeface="Calibri" panose="020F0502020204030204" pitchFamily="34" charset="0"/>
                <a:ea typeface="+mn-ea"/>
                <a:cs typeface="Calibri" panose="020F0502020204030204" pitchFamily="34" charset="0"/>
              </a:rPr>
              <a:t>6</a:t>
            </a:r>
          </a:p>
        </p:txBody>
      </p:sp>
      <p:pic>
        <p:nvPicPr>
          <p:cNvPr id="13" name="Picture Placeholder 12" descr="A person holding a sign&#10;&#10;Description automatically generated">
            <a:extLst>
              <a:ext uri="{FF2B5EF4-FFF2-40B4-BE49-F238E27FC236}">
                <a16:creationId xmlns:a16="http://schemas.microsoft.com/office/drawing/2014/main" id="{B76A930C-6F65-06DE-352C-3AB83075E607}"/>
              </a:ext>
            </a:extLst>
          </p:cNvPr>
          <p:cNvPicPr>
            <a:picLocks noGrp="1" noChangeAspect="1"/>
          </p:cNvPicPr>
          <p:nvPr>
            <p:ph type="pic" sz="quarter" idx="41"/>
          </p:nvPr>
        </p:nvPicPr>
        <p:blipFill>
          <a:blip r:embed="rId2">
            <a:extLst>
              <a:ext uri="{837473B0-CC2E-450A-ABE3-18F120FF3D39}">
                <a1611:picAttrSrcUrl xmlns:a1611="http://schemas.microsoft.com/office/drawing/2016/11/main" r:id="rId3"/>
              </a:ext>
            </a:extLst>
          </a:blip>
          <a:srcRect l="54988" r="-3" b="-3"/>
          <a:stretch/>
        </p:blipFill>
        <p:spPr>
          <a:xfrm>
            <a:off x="7559" y="188180"/>
            <a:ext cx="3354094" cy="5923858"/>
          </a:xfrm>
          <a:noFill/>
        </p:spPr>
      </p:pic>
      <p:sp>
        <p:nvSpPr>
          <p:cNvPr id="6" name="Text Placeholder 5">
            <a:extLst>
              <a:ext uri="{FF2B5EF4-FFF2-40B4-BE49-F238E27FC236}">
                <a16:creationId xmlns:a16="http://schemas.microsoft.com/office/drawing/2014/main" id="{785CA305-79B4-1574-2DB0-3D27966ACDD1}"/>
              </a:ext>
            </a:extLst>
          </p:cNvPr>
          <p:cNvSpPr>
            <a:spLocks noGrp="1"/>
          </p:cNvSpPr>
          <p:nvPr>
            <p:ph type="body" sz="quarter" idx="42"/>
          </p:nvPr>
        </p:nvSpPr>
        <p:spPr>
          <a:xfrm>
            <a:off x="4696373" y="2952795"/>
            <a:ext cx="6562677" cy="339415"/>
          </a:xfrm>
        </p:spPr>
        <p:txBody>
          <a:bodyPr>
            <a:noAutofit/>
          </a:bodyPr>
          <a:lstStyle/>
          <a:p>
            <a:pPr>
              <a:lnSpc>
                <a:spcPct val="90000"/>
              </a:lnSpc>
            </a:pPr>
            <a:r>
              <a:rPr lang="en-US" b="1" i="0" kern="1200" dirty="0">
                <a:solidFill>
                  <a:srgbClr val="47B5C8"/>
                </a:solidFill>
                <a:latin typeface="Calibri" panose="020F0502020204030204" pitchFamily="34" charset="0"/>
                <a:ea typeface="+mn-ea"/>
                <a:cs typeface="Calibri" panose="020F0502020204030204" pitchFamily="34" charset="0"/>
              </a:rPr>
              <a:t>Peer-to-Peer (P2P) Model</a:t>
            </a:r>
          </a:p>
        </p:txBody>
      </p:sp>
      <p:sp>
        <p:nvSpPr>
          <p:cNvPr id="7" name="TextBox 6">
            <a:extLst>
              <a:ext uri="{FF2B5EF4-FFF2-40B4-BE49-F238E27FC236}">
                <a16:creationId xmlns:a16="http://schemas.microsoft.com/office/drawing/2014/main" id="{ECE56A26-B9C8-5187-0ED4-44FA16EADF79}"/>
              </a:ext>
            </a:extLst>
          </p:cNvPr>
          <p:cNvSpPr txBox="1"/>
          <p:nvPr/>
        </p:nvSpPr>
        <p:spPr>
          <a:xfrm>
            <a:off x="4705816" y="3646444"/>
            <a:ext cx="6553234" cy="999383"/>
          </a:xfrm>
          <a:prstGeom prst="rect">
            <a:avLst/>
          </a:prstGeom>
        </p:spPr>
        <p:txBody>
          <a:bodyPr>
            <a:noAutofit/>
          </a:bodyPr>
          <a:lstStyle/>
          <a:p>
            <a:pPr algn="r">
              <a:lnSpc>
                <a:spcPct val="90000"/>
              </a:lnSpc>
              <a:spcBef>
                <a:spcPts val="1000"/>
              </a:spcBef>
            </a:pPr>
            <a:r>
              <a:rPr lang="en-US" sz="2200" b="0" i="0" kern="1200" dirty="0">
                <a:solidFill>
                  <a:srgbClr val="595959"/>
                </a:solidFill>
                <a:effectLst/>
                <a:latin typeface="Calibri" panose="020F0502020204030204" pitchFamily="34" charset="0"/>
                <a:ea typeface="+mn-ea"/>
                <a:cs typeface="Calibri" panose="020F0502020204030204" pitchFamily="34" charset="0"/>
              </a:rPr>
              <a:t>Facilitates transactions directly between individuals without the need for traditional intermediaries. This model is often used in  accommodation, and services.</a:t>
            </a:r>
          </a:p>
          <a:p>
            <a:pPr algn="r">
              <a:lnSpc>
                <a:spcPct val="90000"/>
              </a:lnSpc>
              <a:spcBef>
                <a:spcPts val="1000"/>
              </a:spcBef>
            </a:pPr>
            <a:r>
              <a:rPr lang="en-US" sz="2200" b="0" i="0" kern="1200" dirty="0">
                <a:solidFill>
                  <a:srgbClr val="595959"/>
                </a:solidFill>
                <a:effectLst/>
                <a:latin typeface="Calibri" panose="020F0502020204030204" pitchFamily="34" charset="0"/>
                <a:ea typeface="+mn-ea"/>
                <a:cs typeface="Calibri" panose="020F0502020204030204" pitchFamily="34" charset="0"/>
              </a:rPr>
              <a:t>Example: Airbnb</a:t>
            </a:r>
          </a:p>
        </p:txBody>
      </p:sp>
      <p:sp>
        <p:nvSpPr>
          <p:cNvPr id="8" name="Text Placeholder 7">
            <a:extLst>
              <a:ext uri="{FF2B5EF4-FFF2-40B4-BE49-F238E27FC236}">
                <a16:creationId xmlns:a16="http://schemas.microsoft.com/office/drawing/2014/main" id="{8DFB73E0-993D-588B-59D7-B632991BF3D0}"/>
              </a:ext>
            </a:extLst>
          </p:cNvPr>
          <p:cNvSpPr>
            <a:spLocks noGrp="1"/>
          </p:cNvSpPr>
          <p:nvPr>
            <p:ph type="body" sz="quarter" idx="44"/>
          </p:nvPr>
        </p:nvSpPr>
        <p:spPr>
          <a:xfrm>
            <a:off x="3679524" y="2940769"/>
            <a:ext cx="641119" cy="955625"/>
          </a:xfrm>
        </p:spPr>
        <p:txBody>
          <a:bodyPr anchor="ctr">
            <a:normAutofit/>
          </a:bodyPr>
          <a:lstStyle/>
          <a:p>
            <a:pPr>
              <a:lnSpc>
                <a:spcPct val="120000"/>
              </a:lnSpc>
            </a:pPr>
            <a:r>
              <a:rPr lang="en-US" sz="4900" b="1" i="0" kern="1200">
                <a:latin typeface="Calibri" panose="020F0502020204030204" pitchFamily="34" charset="0"/>
                <a:ea typeface="+mn-ea"/>
                <a:cs typeface="Calibri" panose="020F0502020204030204" pitchFamily="34" charset="0"/>
              </a:rPr>
              <a:t>7</a:t>
            </a:r>
          </a:p>
        </p:txBody>
      </p:sp>
    </p:spTree>
    <p:extLst>
      <p:ext uri="{BB962C8B-B14F-4D97-AF65-F5344CB8AC3E}">
        <p14:creationId xmlns:p14="http://schemas.microsoft.com/office/powerpoint/2010/main" val="2113285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0DDA11-AC31-BB3A-2420-6EC91A170254}"/>
              </a:ext>
            </a:extLst>
          </p:cNvPr>
          <p:cNvSpPr>
            <a:spLocks noGrp="1"/>
          </p:cNvSpPr>
          <p:nvPr>
            <p:ph type="body" sz="quarter" idx="35"/>
          </p:nvPr>
        </p:nvSpPr>
        <p:spPr>
          <a:xfrm>
            <a:off x="4869430" y="550824"/>
            <a:ext cx="6562677" cy="339415"/>
          </a:xfrm>
        </p:spPr>
        <p:txBody>
          <a:bodyPr/>
          <a:lstStyle/>
          <a:p>
            <a:r>
              <a:rPr lang="en-IE" dirty="0" err="1">
                <a:solidFill>
                  <a:srgbClr val="47B5C8"/>
                </a:solidFill>
              </a:rPr>
              <a:t>Dropshipping</a:t>
            </a:r>
            <a:r>
              <a:rPr lang="en-IE" dirty="0">
                <a:solidFill>
                  <a:srgbClr val="47B5C8"/>
                </a:solidFill>
              </a:rPr>
              <a:t> Model</a:t>
            </a:r>
          </a:p>
        </p:txBody>
      </p:sp>
      <p:sp>
        <p:nvSpPr>
          <p:cNvPr id="3" name="Text Placeholder 2">
            <a:extLst>
              <a:ext uri="{FF2B5EF4-FFF2-40B4-BE49-F238E27FC236}">
                <a16:creationId xmlns:a16="http://schemas.microsoft.com/office/drawing/2014/main" id="{7A7B2145-F78F-AB05-AC03-528F5EE94202}"/>
              </a:ext>
            </a:extLst>
          </p:cNvPr>
          <p:cNvSpPr>
            <a:spLocks noGrp="1"/>
          </p:cNvSpPr>
          <p:nvPr>
            <p:ph type="body" sz="quarter" idx="36"/>
          </p:nvPr>
        </p:nvSpPr>
        <p:spPr>
          <a:xfrm>
            <a:off x="4320644" y="943979"/>
            <a:ext cx="7256279" cy="1603911"/>
          </a:xfrm>
        </p:spPr>
        <p:txBody>
          <a:bodyPr/>
          <a:lstStyle/>
          <a:p>
            <a:r>
              <a:rPr lang="en-GB" sz="2100" dirty="0"/>
              <a:t>A retail fulfilment method where a store doesn’t keep the products it sells in stock. Instead, when a store sells a product, it purchases the item from a 3</a:t>
            </a:r>
            <a:r>
              <a:rPr lang="en-GB" sz="2100" baseline="30000" dirty="0"/>
              <a:t>rd</a:t>
            </a:r>
            <a:r>
              <a:rPr lang="en-GB" sz="2100" dirty="0"/>
              <a:t> party and has it shipped directly to the customer.</a:t>
            </a:r>
          </a:p>
          <a:p>
            <a:r>
              <a:rPr lang="en-GB" b="1" dirty="0"/>
              <a:t>Example:</a:t>
            </a:r>
            <a:r>
              <a:rPr lang="en-GB" dirty="0">
                <a:hlinkClick r:id="rId2"/>
              </a:rPr>
              <a:t> </a:t>
            </a:r>
            <a:r>
              <a:rPr lang="en-GB" sz="1400" dirty="0">
                <a:hlinkClick r:id="rId2"/>
              </a:rPr>
              <a:t>13 Successful </a:t>
            </a:r>
            <a:r>
              <a:rPr lang="en-GB" sz="1400" dirty="0" err="1">
                <a:hlinkClick r:id="rId2"/>
              </a:rPr>
              <a:t>Dropshipping</a:t>
            </a:r>
            <a:r>
              <a:rPr lang="en-GB" sz="1400" dirty="0">
                <a:hlinkClick r:id="rId2"/>
              </a:rPr>
              <a:t> Store Examples For Inspiration (dropcommerce.com)</a:t>
            </a:r>
            <a:endParaRPr lang="en-IE" dirty="0"/>
          </a:p>
        </p:txBody>
      </p:sp>
      <p:sp>
        <p:nvSpPr>
          <p:cNvPr id="4" name="Text Placeholder 3">
            <a:extLst>
              <a:ext uri="{FF2B5EF4-FFF2-40B4-BE49-F238E27FC236}">
                <a16:creationId xmlns:a16="http://schemas.microsoft.com/office/drawing/2014/main" id="{6E9E29C2-9C95-40A8-811F-D1420B51F195}"/>
              </a:ext>
            </a:extLst>
          </p:cNvPr>
          <p:cNvSpPr>
            <a:spLocks noGrp="1"/>
          </p:cNvSpPr>
          <p:nvPr>
            <p:ph type="body" sz="quarter" idx="37"/>
          </p:nvPr>
        </p:nvSpPr>
        <p:spPr/>
        <p:txBody>
          <a:bodyPr/>
          <a:lstStyle/>
          <a:p>
            <a:r>
              <a:rPr lang="en-IE" dirty="0"/>
              <a:t>8</a:t>
            </a:r>
          </a:p>
        </p:txBody>
      </p:sp>
      <p:sp>
        <p:nvSpPr>
          <p:cNvPr id="7" name="TextBox 6">
            <a:extLst>
              <a:ext uri="{FF2B5EF4-FFF2-40B4-BE49-F238E27FC236}">
                <a16:creationId xmlns:a16="http://schemas.microsoft.com/office/drawing/2014/main" id="{ECE56A26-B9C8-5187-0ED4-44FA16EADF79}"/>
              </a:ext>
            </a:extLst>
          </p:cNvPr>
          <p:cNvSpPr txBox="1"/>
          <p:nvPr/>
        </p:nvSpPr>
        <p:spPr>
          <a:xfrm>
            <a:off x="4424362" y="3150109"/>
            <a:ext cx="7343775" cy="1815882"/>
          </a:xfrm>
          <a:prstGeom prst="rect">
            <a:avLst/>
          </a:prstGeom>
          <a:noFill/>
        </p:spPr>
        <p:txBody>
          <a:bodyPr wrap="square">
            <a:spAutoFit/>
          </a:bodyPr>
          <a:lstStyle/>
          <a:p>
            <a:r>
              <a:rPr lang="en-GB" sz="2200" dirty="0">
                <a:solidFill>
                  <a:srgbClr val="595959"/>
                </a:solidFill>
              </a:rPr>
              <a:t>Entrepreneurs should choose a model considering long-term viability and alignment with their core competencies and values. Often, businesses may combine several models or evolve their strategies over time to respond to new opportunities and challenges</a:t>
            </a:r>
            <a:r>
              <a:rPr lang="en-GB" sz="2400" dirty="0">
                <a:solidFill>
                  <a:srgbClr val="595959"/>
                </a:solidFill>
              </a:rPr>
              <a:t>.</a:t>
            </a:r>
            <a:endParaRPr lang="en-IE" sz="2200" dirty="0">
              <a:solidFill>
                <a:srgbClr val="595959"/>
              </a:solidFill>
            </a:endParaRPr>
          </a:p>
        </p:txBody>
      </p:sp>
      <p:pic>
        <p:nvPicPr>
          <p:cNvPr id="16" name="Picture Placeholder 15" descr="A person with her hands up&#10;&#10;Description automatically generated">
            <a:extLst>
              <a:ext uri="{FF2B5EF4-FFF2-40B4-BE49-F238E27FC236}">
                <a16:creationId xmlns:a16="http://schemas.microsoft.com/office/drawing/2014/main" id="{5ED5136C-7A83-D0B4-A137-C31FFA562D3D}"/>
              </a:ext>
            </a:extLst>
          </p:cNvPr>
          <p:cNvPicPr>
            <a:picLocks noGrp="1" noChangeAspect="1"/>
          </p:cNvPicPr>
          <p:nvPr>
            <p:ph type="pic" sz="quarter" idx="41"/>
          </p:nvPr>
        </p:nvPicPr>
        <p:blipFill>
          <a:blip r:embed="rId3">
            <a:extLst>
              <a:ext uri="{837473B0-CC2E-450A-ABE3-18F120FF3D39}">
                <a1611:picAttrSrcUrl xmlns:a1611="http://schemas.microsoft.com/office/drawing/2016/11/main" r:id="rId4"/>
              </a:ext>
            </a:extLst>
          </a:blip>
          <a:srcRect l="31141" r="31141"/>
          <a:stretch>
            <a:fillRect/>
          </a:stretch>
        </p:blipFill>
        <p:spPr/>
      </p:pic>
    </p:spTree>
    <p:extLst>
      <p:ext uri="{BB962C8B-B14F-4D97-AF65-F5344CB8AC3E}">
        <p14:creationId xmlns:p14="http://schemas.microsoft.com/office/powerpoint/2010/main" val="874939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8" y="1731752"/>
            <a:ext cx="10108433" cy="3849918"/>
          </a:xfrm>
        </p:spPr>
        <p:txBody>
          <a:bodyPr/>
          <a:lstStyle/>
          <a:p>
            <a:r>
              <a:rPr lang="en-US" dirty="0"/>
              <a:t>Based on your own cultural background, personal  preferences and the opportunities you see, there are three key ways to be in business:- </a:t>
            </a:r>
          </a:p>
          <a:p>
            <a:pPr marL="342900" indent="-342900">
              <a:buFont typeface="Arial" panose="020B0604020202020204" pitchFamily="34" charset="0"/>
              <a:buChar char="•"/>
            </a:pPr>
            <a:r>
              <a:rPr lang="en-US" b="1" dirty="0">
                <a:solidFill>
                  <a:srgbClr val="47B5C8"/>
                </a:solidFill>
              </a:rPr>
              <a:t>Business enterprise </a:t>
            </a:r>
            <a:r>
              <a:rPr lang="en-US" dirty="0"/>
              <a:t>- more focus on profit and wealth</a:t>
            </a:r>
          </a:p>
          <a:p>
            <a:pPr marL="342900" indent="-342900">
              <a:buFont typeface="Arial" panose="020B0604020202020204" pitchFamily="34" charset="0"/>
              <a:buChar char="•"/>
            </a:pPr>
            <a:r>
              <a:rPr lang="en-US" b="1" dirty="0">
                <a:solidFill>
                  <a:srgbClr val="D9552F"/>
                </a:solidFill>
              </a:rPr>
              <a:t>Social enterprise </a:t>
            </a:r>
            <a:r>
              <a:rPr lang="en-US" dirty="0"/>
              <a:t>- focus is solving societal issues for the benefit of community, e.g., tackle climate change environmental challenges,  health and wellbeing</a:t>
            </a:r>
          </a:p>
          <a:p>
            <a:pPr marL="342900" indent="-342900">
              <a:buFont typeface="Arial" panose="020B0604020202020204" pitchFamily="34" charset="0"/>
              <a:buChar char="•"/>
            </a:pPr>
            <a:r>
              <a:rPr lang="en-US" b="1" dirty="0">
                <a:solidFill>
                  <a:srgbClr val="FDBD22"/>
                </a:solidFill>
              </a:rPr>
              <a:t>Community enterprise </a:t>
            </a:r>
            <a:r>
              <a:rPr lang="en-US" dirty="0"/>
              <a:t>- use business to improve the life of a community</a:t>
            </a:r>
          </a:p>
          <a:p>
            <a:endParaRPr lang="en-US" dirty="0"/>
          </a:p>
          <a:p>
            <a:r>
              <a:rPr lang="en-US" dirty="0"/>
              <a:t>You will learn about the mechanics of each option later in this course.</a:t>
            </a:r>
          </a:p>
          <a:p>
            <a:pPr marL="0" indent="0"/>
            <a:endParaRPr lang="en-US" b="1"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dirty="0">
                <a:solidFill>
                  <a:schemeClr val="bg2"/>
                </a:solidFill>
              </a:rPr>
              <a:t>Three ways to be in business</a:t>
            </a:r>
            <a:endParaRPr lang="en-US" dirty="0"/>
          </a:p>
        </p:txBody>
      </p:sp>
    </p:spTree>
    <p:extLst>
      <p:ext uri="{BB962C8B-B14F-4D97-AF65-F5344CB8AC3E}">
        <p14:creationId xmlns:p14="http://schemas.microsoft.com/office/powerpoint/2010/main" val="38084075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278758" y="2930184"/>
            <a:ext cx="6730990" cy="3066422"/>
          </a:xfrm>
        </p:spPr>
        <p:txBody>
          <a:bodyPr>
            <a:normAutofit/>
          </a:bodyPr>
          <a:lstStyle/>
          <a:p>
            <a:r>
              <a:rPr lang="en-GB" dirty="0"/>
              <a:t>Positioning is Key</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05</a:t>
            </a:r>
          </a:p>
        </p:txBody>
      </p:sp>
    </p:spTree>
    <p:extLst>
      <p:ext uri="{BB962C8B-B14F-4D97-AF65-F5344CB8AC3E}">
        <p14:creationId xmlns:p14="http://schemas.microsoft.com/office/powerpoint/2010/main" val="3377713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dirty="0">
                <a:solidFill>
                  <a:schemeClr val="bg1"/>
                </a:solidFill>
              </a:rPr>
              <a:t>Learning Outcomes</a:t>
            </a:r>
            <a:endParaRPr lang="en-US" dirty="0">
              <a:solidFill>
                <a:schemeClr val="bg1"/>
              </a:solidFill>
            </a:endParaRPr>
          </a:p>
          <a:p>
            <a:endParaRPr lang="en-GB" sz="600" b="1" dirty="0"/>
          </a:p>
          <a:p>
            <a:r>
              <a:rPr lang="en-GB" sz="2400" b="1" dirty="0">
                <a:solidFill>
                  <a:srgbClr val="47B5C8"/>
                </a:solidFill>
              </a:rPr>
              <a:t>Attitudes:</a:t>
            </a:r>
          </a:p>
          <a:p>
            <a:r>
              <a:rPr lang="en-GB" sz="2400" b="1" dirty="0">
                <a:solidFill>
                  <a:srgbClr val="F2A72C"/>
                </a:solidFill>
              </a:rPr>
              <a:t>Embrace Entrepreneurial Challenges: </a:t>
            </a:r>
            <a:r>
              <a:rPr lang="en-GB" sz="2400" dirty="0"/>
              <a:t>Promote an attitude of resilience and readiness to tackle the unique challenges that come with starting a business.</a:t>
            </a:r>
          </a:p>
          <a:p>
            <a:r>
              <a:rPr lang="en-GB" sz="2400" b="1" dirty="0">
                <a:solidFill>
                  <a:srgbClr val="F2A72C"/>
                </a:solidFill>
              </a:rPr>
              <a:t>Valuing Diverse Perspectives: </a:t>
            </a:r>
            <a:r>
              <a:rPr lang="en-GB" sz="2400" dirty="0"/>
              <a:t>Foster a mindset that appreciates and promotes diverse perspectives, which is critical for underrepresented founders to leverage their unique backgrounds.</a:t>
            </a:r>
          </a:p>
          <a:p>
            <a:endParaRPr lang="en-US" sz="2400" dirty="0"/>
          </a:p>
        </p:txBody>
      </p:sp>
    </p:spTree>
    <p:extLst>
      <p:ext uri="{BB962C8B-B14F-4D97-AF65-F5344CB8AC3E}">
        <p14:creationId xmlns:p14="http://schemas.microsoft.com/office/powerpoint/2010/main" val="3621396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879C924-631D-6838-9438-B5411A63ADD7}"/>
              </a:ext>
            </a:extLst>
          </p:cNvPr>
          <p:cNvSpPr/>
          <p:nvPr/>
        </p:nvSpPr>
        <p:spPr>
          <a:xfrm>
            <a:off x="0" y="365136"/>
            <a:ext cx="8690776"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593557" y="1424737"/>
            <a:ext cx="7946144" cy="3291086"/>
          </a:xfrm>
        </p:spPr>
        <p:txBody>
          <a:bodyPr/>
          <a:lstStyle/>
          <a:p>
            <a:pPr marL="0" indent="0"/>
            <a:r>
              <a:rPr lang="en-GB" dirty="0"/>
              <a:t>Now that we've identified your personal motivations, entrepreneurial mindset, and unique strengths and considered key business models, it's essential to leverage these insights to understand your opportunity in the marketplace. </a:t>
            </a:r>
          </a:p>
          <a:p>
            <a:pPr marL="0" indent="0"/>
            <a:r>
              <a:rPr lang="en-GB" dirty="0"/>
              <a:t>Understanding the competitive landscape will help you pinpoint where you can most effectively apply your strengths to meet market needs and differentiate from competitors.</a:t>
            </a:r>
            <a:endParaRPr lang="en-US" dirty="0"/>
          </a:p>
          <a:p>
            <a:pPr marL="0" indent="0"/>
            <a:r>
              <a:rPr lang="en-GB" dirty="0"/>
              <a:t>To be truly effective, this step both analyses the market and strategically positions yourself in a way that maximizes your unique perspectives and skills.</a:t>
            </a: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49538" y="504388"/>
            <a:ext cx="8485578" cy="992652"/>
          </a:xfrm>
        </p:spPr>
        <p:txBody>
          <a:bodyPr/>
          <a:lstStyle/>
          <a:p>
            <a:r>
              <a:rPr lang="en-GB" sz="1800" b="0" i="0" u="none" strike="noStrike" dirty="0">
                <a:solidFill>
                  <a:srgbClr val="000000"/>
                </a:solidFill>
                <a:effectLst/>
                <a:latin typeface="Times New Roman" panose="02020603050405020304" pitchFamily="18" charset="0"/>
              </a:rPr>
              <a:t>   </a:t>
            </a:r>
            <a:r>
              <a:rPr lang="en-IE" sz="3200" i="0" u="none" strike="noStrike" dirty="0">
                <a:effectLst/>
              </a:rPr>
              <a:t>Positioning is Key</a:t>
            </a:r>
            <a:endParaRPr lang="en-US" sz="3200" dirty="0"/>
          </a:p>
          <a:p>
            <a:endParaRPr lang="en-US" dirty="0"/>
          </a:p>
        </p:txBody>
      </p:sp>
      <p:pic>
        <p:nvPicPr>
          <p:cNvPr id="8" name="Picture Placeholder 7" descr="Close-up of a chess piece&#10;&#10;Description automatically generated">
            <a:extLst>
              <a:ext uri="{FF2B5EF4-FFF2-40B4-BE49-F238E27FC236}">
                <a16:creationId xmlns:a16="http://schemas.microsoft.com/office/drawing/2014/main" id="{52DE02D7-9CDF-8B33-773E-C5D06F9103C6}"/>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31281" r="31281"/>
          <a:stretch>
            <a:fillRect/>
          </a:stretch>
        </p:blipFill>
        <p:spPr/>
      </p:pic>
    </p:spTree>
    <p:extLst>
      <p:ext uri="{BB962C8B-B14F-4D97-AF65-F5344CB8AC3E}">
        <p14:creationId xmlns:p14="http://schemas.microsoft.com/office/powerpoint/2010/main" val="25091418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8" y="1731752"/>
            <a:ext cx="10108433" cy="3849918"/>
          </a:xfrm>
        </p:spPr>
        <p:txBody>
          <a:bodyPr/>
          <a:lstStyle/>
          <a:p>
            <a:r>
              <a:rPr lang="en-GB" b="1" dirty="0">
                <a:solidFill>
                  <a:srgbClr val="D9552F"/>
                </a:solidFill>
              </a:rPr>
              <a:t>1. Personal Insights</a:t>
            </a:r>
            <a:endParaRPr lang="en-GB" dirty="0">
              <a:solidFill>
                <a:srgbClr val="D9552F"/>
              </a:solidFill>
            </a:endParaRPr>
          </a:p>
          <a:p>
            <a:pPr marL="0" indent="0"/>
            <a:r>
              <a:rPr lang="en-GB" dirty="0"/>
              <a:t>Utilise your understanding of personal motivations and strengths to identify market opportunities where these can be most effective. This alignment will ensure that your business is authentic and sustainable.</a:t>
            </a:r>
          </a:p>
          <a:p>
            <a:pPr marL="0" indent="0"/>
            <a:r>
              <a:rPr lang="en-GB" b="1" dirty="0">
                <a:solidFill>
                  <a:srgbClr val="47B5C8"/>
                </a:solidFill>
              </a:rPr>
              <a:t>ACTION</a:t>
            </a:r>
          </a:p>
          <a:p>
            <a:pPr marL="0" indent="0"/>
            <a:r>
              <a:rPr lang="en-GB" dirty="0"/>
              <a:t>Reflect on earlier assessments of your personal talents and motivations. Consider how these can solve problems or enhance value for your target market.</a:t>
            </a:r>
          </a:p>
          <a:p>
            <a:pPr marL="0" indent="0"/>
            <a:endParaRPr lang="en-US" b="1"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dirty="0">
                <a:solidFill>
                  <a:schemeClr val="bg1"/>
                </a:solidFill>
              </a:rPr>
              <a:t>Positioning is Key</a:t>
            </a:r>
            <a:endParaRPr lang="en-US" dirty="0">
              <a:solidFill>
                <a:schemeClr val="bg1"/>
              </a:solidFill>
            </a:endParaRPr>
          </a:p>
        </p:txBody>
      </p:sp>
    </p:spTree>
    <p:extLst>
      <p:ext uri="{BB962C8B-B14F-4D97-AF65-F5344CB8AC3E}">
        <p14:creationId xmlns:p14="http://schemas.microsoft.com/office/powerpoint/2010/main" val="40325107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9" y="1731752"/>
            <a:ext cx="5889570" cy="3849918"/>
          </a:xfrm>
        </p:spPr>
        <p:txBody>
          <a:bodyPr/>
          <a:lstStyle/>
          <a:p>
            <a:r>
              <a:rPr lang="en-GB" b="1" dirty="0">
                <a:solidFill>
                  <a:srgbClr val="D9552F"/>
                </a:solidFill>
              </a:rPr>
              <a:t>2. </a:t>
            </a:r>
            <a:r>
              <a:rPr lang="en-IE" b="1" dirty="0">
                <a:solidFill>
                  <a:srgbClr val="D9552F"/>
                </a:solidFill>
              </a:rPr>
              <a:t>Market Analysis</a:t>
            </a:r>
            <a:endParaRPr lang="en-GB" b="1" dirty="0">
              <a:solidFill>
                <a:srgbClr val="D9552F"/>
              </a:solidFill>
            </a:endParaRPr>
          </a:p>
          <a:p>
            <a:pPr marL="0" indent="0"/>
            <a:r>
              <a:rPr lang="en-GB" dirty="0"/>
              <a:t>Conduct a thorough analysis of the industry to identify trends, size, growth, and the economic, social, and technological factors that could impact the market. </a:t>
            </a:r>
          </a:p>
          <a:p>
            <a:pPr marL="0" indent="0"/>
            <a:r>
              <a:rPr lang="en-GB" b="1" dirty="0">
                <a:solidFill>
                  <a:srgbClr val="47B5C8"/>
                </a:solidFill>
              </a:rPr>
              <a:t>ACTION</a:t>
            </a:r>
          </a:p>
          <a:p>
            <a:pPr marL="0" indent="0"/>
            <a:r>
              <a:rPr lang="en-GB" dirty="0"/>
              <a:t>Use analytical tools like a SWOT analysis to align market opportunities with your personal motivations and the unique strengths you’ve identified.</a:t>
            </a:r>
          </a:p>
          <a:p>
            <a:pPr marL="0" indent="0"/>
            <a:endParaRPr lang="en-US" b="1"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3600" i="0" u="none" strike="noStrike" dirty="0">
                <a:solidFill>
                  <a:schemeClr val="bg1"/>
                </a:solidFill>
                <a:effectLst/>
              </a:rPr>
              <a:t>Understand your competitive landscape</a:t>
            </a:r>
            <a:endParaRPr lang="en-US" dirty="0">
              <a:solidFill>
                <a:schemeClr val="bg1"/>
              </a:solidFill>
            </a:endParaRPr>
          </a:p>
        </p:txBody>
      </p:sp>
      <p:pic>
        <p:nvPicPr>
          <p:cNvPr id="9" name="Picture 8">
            <a:extLst>
              <a:ext uri="{FF2B5EF4-FFF2-40B4-BE49-F238E27FC236}">
                <a16:creationId xmlns:a16="http://schemas.microsoft.com/office/drawing/2014/main" id="{C1EC6508-9EE4-565B-05D4-3C8AB56C9F7B}"/>
              </a:ext>
            </a:extLst>
          </p:cNvPr>
          <p:cNvPicPr>
            <a:picLocks noChangeAspect="1"/>
          </p:cNvPicPr>
          <p:nvPr/>
        </p:nvPicPr>
        <p:blipFill>
          <a:blip r:embed="rId2"/>
          <a:stretch>
            <a:fillRect/>
          </a:stretch>
        </p:blipFill>
        <p:spPr>
          <a:xfrm>
            <a:off x="6731877" y="1731752"/>
            <a:ext cx="3919273" cy="3919273"/>
          </a:xfrm>
          <a:prstGeom prst="rect">
            <a:avLst/>
          </a:prstGeom>
        </p:spPr>
      </p:pic>
    </p:spTree>
    <p:extLst>
      <p:ext uri="{BB962C8B-B14F-4D97-AF65-F5344CB8AC3E}">
        <p14:creationId xmlns:p14="http://schemas.microsoft.com/office/powerpoint/2010/main" val="14205697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3600" i="0" u="none" strike="noStrike" dirty="0">
                <a:solidFill>
                  <a:schemeClr val="bg1"/>
                </a:solidFill>
                <a:effectLst/>
              </a:rPr>
              <a:t>Example of SWOT Analysis in Action</a:t>
            </a:r>
            <a:endParaRPr lang="en-US" dirty="0">
              <a:solidFill>
                <a:schemeClr val="bg1"/>
              </a:solidFill>
            </a:endParaRPr>
          </a:p>
        </p:txBody>
      </p:sp>
      <p:sp>
        <p:nvSpPr>
          <p:cNvPr id="6" name="Text Placeholder 5">
            <a:extLst>
              <a:ext uri="{FF2B5EF4-FFF2-40B4-BE49-F238E27FC236}">
                <a16:creationId xmlns:a16="http://schemas.microsoft.com/office/drawing/2014/main" id="{19B22BD5-C8F4-FDAA-886F-24DE2E457DD8}"/>
              </a:ext>
            </a:extLst>
          </p:cNvPr>
          <p:cNvSpPr>
            <a:spLocks noGrp="1"/>
          </p:cNvSpPr>
          <p:nvPr>
            <p:ph type="body" sz="quarter" idx="18"/>
          </p:nvPr>
        </p:nvSpPr>
        <p:spPr>
          <a:xfrm>
            <a:off x="666405" y="1502716"/>
            <a:ext cx="10206225" cy="1539760"/>
          </a:xfrm>
        </p:spPr>
        <p:txBody>
          <a:bodyPr/>
          <a:lstStyle/>
          <a:p>
            <a:r>
              <a:rPr lang="en-GB" b="1" dirty="0"/>
              <a:t>Company Name</a:t>
            </a:r>
            <a:r>
              <a:rPr lang="en-GB" dirty="0"/>
              <a:t>: Green Bites</a:t>
            </a:r>
          </a:p>
          <a:p>
            <a:pPr marL="0" indent="0"/>
            <a:r>
              <a:rPr lang="en-GB" dirty="0"/>
              <a:t> </a:t>
            </a:r>
            <a:r>
              <a:rPr lang="en-GB" b="1" dirty="0"/>
              <a:t>Business Idea</a:t>
            </a:r>
            <a:r>
              <a:rPr lang="en-GB" dirty="0"/>
              <a:t>: Green Bites is a start-up that delivers a monthly subscription box of vegan snacks to customers, sourcing products from ethical producers.</a:t>
            </a:r>
            <a:endParaRPr lang="en-IE" dirty="0"/>
          </a:p>
        </p:txBody>
      </p:sp>
      <p:sp>
        <p:nvSpPr>
          <p:cNvPr id="8" name="TextBox 7">
            <a:extLst>
              <a:ext uri="{FF2B5EF4-FFF2-40B4-BE49-F238E27FC236}">
                <a16:creationId xmlns:a16="http://schemas.microsoft.com/office/drawing/2014/main" id="{23F49FC4-587D-702C-9B0A-AD74887C64D5}"/>
              </a:ext>
            </a:extLst>
          </p:cNvPr>
          <p:cNvSpPr txBox="1"/>
          <p:nvPr/>
        </p:nvSpPr>
        <p:spPr>
          <a:xfrm>
            <a:off x="1245375" y="2727217"/>
            <a:ext cx="9385519" cy="3139321"/>
          </a:xfrm>
          <a:prstGeom prst="rect">
            <a:avLst/>
          </a:prstGeom>
          <a:solidFill>
            <a:srgbClr val="47B5C8"/>
          </a:solidFill>
        </p:spPr>
        <p:txBody>
          <a:bodyPr wrap="square">
            <a:spAutoFit/>
          </a:bodyPr>
          <a:lstStyle/>
          <a:p>
            <a:r>
              <a:rPr lang="en-GB" sz="2200" b="1" dirty="0">
                <a:solidFill>
                  <a:schemeClr val="bg1"/>
                </a:solidFill>
              </a:rPr>
              <a:t> Strengths:</a:t>
            </a:r>
            <a:endParaRPr lang="en-GB" sz="2200" dirty="0">
              <a:solidFill>
                <a:schemeClr val="bg1"/>
              </a:solidFill>
            </a:endParaRPr>
          </a:p>
          <a:p>
            <a:pPr marL="285750" indent="-285750">
              <a:buFont typeface="Arial" panose="020B0604020202020204" pitchFamily="34" charset="0"/>
              <a:buChar char="•"/>
            </a:pPr>
            <a:r>
              <a:rPr lang="en-GB" sz="2200" b="1" dirty="0">
                <a:solidFill>
                  <a:schemeClr val="bg1"/>
                </a:solidFill>
              </a:rPr>
              <a:t>Unique Product Offering</a:t>
            </a:r>
            <a:r>
              <a:rPr lang="en-GB" sz="2200" dirty="0">
                <a:solidFill>
                  <a:schemeClr val="bg1"/>
                </a:solidFill>
              </a:rPr>
              <a:t>: Provides a curated selection of high-quality vegan snacks, appealing to health-conscious consumers and ethical eaters. They taste great. </a:t>
            </a:r>
          </a:p>
          <a:p>
            <a:pPr marL="285750" indent="-285750">
              <a:buFont typeface="Arial" panose="020B0604020202020204" pitchFamily="34" charset="0"/>
              <a:buChar char="•"/>
            </a:pPr>
            <a:r>
              <a:rPr lang="en-GB" sz="2200" b="1" dirty="0">
                <a:solidFill>
                  <a:schemeClr val="bg1"/>
                </a:solidFill>
              </a:rPr>
              <a:t>Personal Founder Story</a:t>
            </a:r>
            <a:r>
              <a:rPr lang="en-GB" sz="2200" dirty="0">
                <a:solidFill>
                  <a:schemeClr val="bg1"/>
                </a:solidFill>
              </a:rPr>
              <a:t>: The founder is a well-known vegan chef and advocate for sustainable living, lending credibility and a personal touch that resonates with the target market.</a:t>
            </a:r>
          </a:p>
          <a:p>
            <a:pPr marL="285750" indent="-285750">
              <a:buFont typeface="Arial" panose="020B0604020202020204" pitchFamily="34" charset="0"/>
              <a:buChar char="•"/>
            </a:pPr>
            <a:r>
              <a:rPr lang="en-GB" sz="2200" b="1" dirty="0">
                <a:solidFill>
                  <a:schemeClr val="bg1"/>
                </a:solidFill>
              </a:rPr>
              <a:t>Strong Relationships with Producers</a:t>
            </a:r>
            <a:r>
              <a:rPr lang="en-GB" sz="2200" dirty="0">
                <a:solidFill>
                  <a:schemeClr val="bg1"/>
                </a:solidFill>
              </a:rPr>
              <a:t>: Partnerships with local farms and small-scale producers ensure unique and high-quality product offerings</a:t>
            </a:r>
          </a:p>
        </p:txBody>
      </p:sp>
    </p:spTree>
    <p:extLst>
      <p:ext uri="{BB962C8B-B14F-4D97-AF65-F5344CB8AC3E}">
        <p14:creationId xmlns:p14="http://schemas.microsoft.com/office/powerpoint/2010/main" val="41346694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3600" i="0" u="none" strike="noStrike" dirty="0">
                <a:solidFill>
                  <a:schemeClr val="bg1"/>
                </a:solidFill>
                <a:effectLst/>
              </a:rPr>
              <a:t>Example of SWOT Analysis in Action</a:t>
            </a:r>
            <a:endParaRPr lang="en-US" dirty="0">
              <a:solidFill>
                <a:schemeClr val="bg1"/>
              </a:solidFill>
            </a:endParaRPr>
          </a:p>
        </p:txBody>
      </p:sp>
      <p:sp>
        <p:nvSpPr>
          <p:cNvPr id="8" name="TextBox 7">
            <a:extLst>
              <a:ext uri="{FF2B5EF4-FFF2-40B4-BE49-F238E27FC236}">
                <a16:creationId xmlns:a16="http://schemas.microsoft.com/office/drawing/2014/main" id="{23F49FC4-587D-702C-9B0A-AD74887C64D5}"/>
              </a:ext>
            </a:extLst>
          </p:cNvPr>
          <p:cNvSpPr txBox="1"/>
          <p:nvPr/>
        </p:nvSpPr>
        <p:spPr>
          <a:xfrm>
            <a:off x="982982" y="1765109"/>
            <a:ext cx="9385519" cy="3847207"/>
          </a:xfrm>
          <a:prstGeom prst="rect">
            <a:avLst/>
          </a:prstGeom>
          <a:solidFill>
            <a:srgbClr val="93BCE1"/>
          </a:solidFill>
        </p:spPr>
        <p:txBody>
          <a:bodyPr wrap="square">
            <a:spAutoFit/>
          </a:bodyPr>
          <a:lstStyle/>
          <a:p>
            <a:r>
              <a:rPr lang="en-GB" sz="2800" b="1" dirty="0">
                <a:solidFill>
                  <a:srgbClr val="595959"/>
                </a:solidFill>
              </a:rPr>
              <a:t>Weaknesses</a:t>
            </a:r>
          </a:p>
          <a:p>
            <a:pPr marL="342900" indent="-342900">
              <a:buFont typeface="Arial" panose="020B0604020202020204" pitchFamily="34" charset="0"/>
              <a:buChar char="•"/>
            </a:pPr>
            <a:r>
              <a:rPr lang="en-GB" sz="2400" b="1" dirty="0">
                <a:solidFill>
                  <a:srgbClr val="595959"/>
                </a:solidFill>
              </a:rPr>
              <a:t>Limited Budget for Marketing: </a:t>
            </a:r>
            <a:r>
              <a:rPr lang="en-GB" sz="2400" dirty="0">
                <a:solidFill>
                  <a:srgbClr val="595959"/>
                </a:solidFill>
              </a:rPr>
              <a:t>As a start-up, Green Bites has limited funds to invest in extensive marketing campaigns, which may slow down market penetration and brand recognition.</a:t>
            </a:r>
          </a:p>
          <a:p>
            <a:pPr marL="342900" indent="-342900">
              <a:buFont typeface="Arial" panose="020B0604020202020204" pitchFamily="34" charset="0"/>
              <a:buChar char="•"/>
            </a:pPr>
            <a:r>
              <a:rPr lang="en-GB" sz="2400" b="1" dirty="0">
                <a:solidFill>
                  <a:srgbClr val="595959"/>
                </a:solidFill>
              </a:rPr>
              <a:t>Supply Chain Complexity: </a:t>
            </a:r>
            <a:r>
              <a:rPr lang="en-GB" sz="2400" dirty="0">
                <a:solidFill>
                  <a:srgbClr val="595959"/>
                </a:solidFill>
              </a:rPr>
              <a:t>Relying on multiple small producers can lead to potential supply chain issues, including inconsistent product availability and delivery delays.</a:t>
            </a:r>
          </a:p>
          <a:p>
            <a:pPr marL="342900" indent="-342900">
              <a:buFont typeface="Arial" panose="020B0604020202020204" pitchFamily="34" charset="0"/>
              <a:buChar char="•"/>
            </a:pPr>
            <a:r>
              <a:rPr lang="en-GB" sz="2400" b="1" dirty="0">
                <a:solidFill>
                  <a:srgbClr val="595959"/>
                </a:solidFill>
              </a:rPr>
              <a:t>High Product Costs: </a:t>
            </a:r>
            <a:r>
              <a:rPr lang="en-GB" sz="2400" dirty="0">
                <a:solidFill>
                  <a:srgbClr val="595959"/>
                </a:solidFill>
              </a:rPr>
              <a:t>Sourcing ethically produced, high-quality ingredients often comes at a higher cost, which may need to be passed on to the customer, potentially limiting the market base.</a:t>
            </a:r>
          </a:p>
        </p:txBody>
      </p:sp>
    </p:spTree>
    <p:extLst>
      <p:ext uri="{BB962C8B-B14F-4D97-AF65-F5344CB8AC3E}">
        <p14:creationId xmlns:p14="http://schemas.microsoft.com/office/powerpoint/2010/main" val="12286138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3600" i="0" u="none" strike="noStrike" dirty="0">
                <a:solidFill>
                  <a:schemeClr val="bg1"/>
                </a:solidFill>
                <a:effectLst/>
              </a:rPr>
              <a:t>Example of SWOT Analysis in Action</a:t>
            </a:r>
            <a:endParaRPr lang="en-US" dirty="0">
              <a:solidFill>
                <a:schemeClr val="bg1"/>
              </a:solidFill>
            </a:endParaRPr>
          </a:p>
        </p:txBody>
      </p:sp>
      <p:sp>
        <p:nvSpPr>
          <p:cNvPr id="8" name="TextBox 7">
            <a:extLst>
              <a:ext uri="{FF2B5EF4-FFF2-40B4-BE49-F238E27FC236}">
                <a16:creationId xmlns:a16="http://schemas.microsoft.com/office/drawing/2014/main" id="{23F49FC4-587D-702C-9B0A-AD74887C64D5}"/>
              </a:ext>
            </a:extLst>
          </p:cNvPr>
          <p:cNvSpPr txBox="1"/>
          <p:nvPr/>
        </p:nvSpPr>
        <p:spPr>
          <a:xfrm>
            <a:off x="982982" y="1765109"/>
            <a:ext cx="9385519" cy="3477875"/>
          </a:xfrm>
          <a:prstGeom prst="rect">
            <a:avLst/>
          </a:prstGeom>
          <a:solidFill>
            <a:schemeClr val="accent3">
              <a:lumMod val="60000"/>
              <a:lumOff val="40000"/>
            </a:schemeClr>
          </a:solidFill>
        </p:spPr>
        <p:txBody>
          <a:bodyPr wrap="square">
            <a:spAutoFit/>
          </a:bodyPr>
          <a:lstStyle/>
          <a:p>
            <a:r>
              <a:rPr lang="en-GB" sz="2800" b="1" dirty="0">
                <a:solidFill>
                  <a:srgbClr val="595959"/>
                </a:solidFill>
              </a:rPr>
              <a:t>Opportunities </a:t>
            </a:r>
          </a:p>
          <a:p>
            <a:pPr marL="342900" indent="-342900">
              <a:buFont typeface="Arial" panose="020B0604020202020204" pitchFamily="34" charset="0"/>
              <a:buChar char="•"/>
            </a:pPr>
            <a:r>
              <a:rPr lang="en-GB" sz="2400" b="1" dirty="0">
                <a:solidFill>
                  <a:srgbClr val="595959"/>
                </a:solidFill>
              </a:rPr>
              <a:t>Growing Market for Vegan Products: </a:t>
            </a:r>
            <a:r>
              <a:rPr lang="en-GB" sz="2400" dirty="0">
                <a:solidFill>
                  <a:srgbClr val="595959"/>
                </a:solidFill>
              </a:rPr>
              <a:t>The demand for vegan and plant-based products is increasing globally, providing a growing market to tap into.</a:t>
            </a:r>
          </a:p>
          <a:p>
            <a:pPr marL="342900" indent="-342900">
              <a:buFont typeface="Arial" panose="020B0604020202020204" pitchFamily="34" charset="0"/>
              <a:buChar char="•"/>
            </a:pPr>
            <a:r>
              <a:rPr lang="en-GB" sz="2400" b="1" dirty="0">
                <a:solidFill>
                  <a:srgbClr val="595959"/>
                </a:solidFill>
              </a:rPr>
              <a:t>Expansion to Other Niches: </a:t>
            </a:r>
            <a:r>
              <a:rPr lang="en-GB" sz="2400" dirty="0">
                <a:solidFill>
                  <a:srgbClr val="595959"/>
                </a:solidFill>
              </a:rPr>
              <a:t>Potential to expand product offerings to include vegan meal kits, eco-friendly packaging solutions, or even branching into a vegan café or retail store.</a:t>
            </a:r>
          </a:p>
          <a:p>
            <a:pPr marL="342900" indent="-342900">
              <a:buFont typeface="Arial" panose="020B0604020202020204" pitchFamily="34" charset="0"/>
              <a:buChar char="•"/>
            </a:pPr>
            <a:r>
              <a:rPr lang="en-GB" sz="2400" b="1" dirty="0">
                <a:solidFill>
                  <a:srgbClr val="595959"/>
                </a:solidFill>
              </a:rPr>
              <a:t>Partnerships: </a:t>
            </a:r>
            <a:r>
              <a:rPr lang="en-GB" sz="2400" dirty="0">
                <a:solidFill>
                  <a:srgbClr val="595959"/>
                </a:solidFill>
              </a:rPr>
              <a:t>Opportunity to partner with established food and health retailers to reach a broader audience and gain credibility.</a:t>
            </a:r>
          </a:p>
        </p:txBody>
      </p:sp>
    </p:spTree>
    <p:extLst>
      <p:ext uri="{BB962C8B-B14F-4D97-AF65-F5344CB8AC3E}">
        <p14:creationId xmlns:p14="http://schemas.microsoft.com/office/powerpoint/2010/main" val="24798021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3600" i="0" u="none" strike="noStrike" dirty="0">
                <a:solidFill>
                  <a:schemeClr val="bg1"/>
                </a:solidFill>
                <a:effectLst/>
              </a:rPr>
              <a:t>Example of SWOT Analysis in Action</a:t>
            </a:r>
            <a:endParaRPr lang="en-US" dirty="0">
              <a:solidFill>
                <a:schemeClr val="bg1"/>
              </a:solidFill>
            </a:endParaRPr>
          </a:p>
        </p:txBody>
      </p:sp>
      <p:sp>
        <p:nvSpPr>
          <p:cNvPr id="8" name="TextBox 7">
            <a:extLst>
              <a:ext uri="{FF2B5EF4-FFF2-40B4-BE49-F238E27FC236}">
                <a16:creationId xmlns:a16="http://schemas.microsoft.com/office/drawing/2014/main" id="{23F49FC4-587D-702C-9B0A-AD74887C64D5}"/>
              </a:ext>
            </a:extLst>
          </p:cNvPr>
          <p:cNvSpPr txBox="1"/>
          <p:nvPr/>
        </p:nvSpPr>
        <p:spPr>
          <a:xfrm>
            <a:off x="982982" y="1765109"/>
            <a:ext cx="9385519" cy="3108543"/>
          </a:xfrm>
          <a:prstGeom prst="rect">
            <a:avLst/>
          </a:prstGeom>
          <a:solidFill>
            <a:srgbClr val="EEB4A4"/>
          </a:solidFill>
        </p:spPr>
        <p:txBody>
          <a:bodyPr wrap="square">
            <a:spAutoFit/>
          </a:bodyPr>
          <a:lstStyle/>
          <a:p>
            <a:r>
              <a:rPr lang="en-GB" sz="2800" b="1" dirty="0">
                <a:solidFill>
                  <a:srgbClr val="595959"/>
                </a:solidFill>
              </a:rPr>
              <a:t>Threats</a:t>
            </a:r>
          </a:p>
          <a:p>
            <a:r>
              <a:rPr lang="en-GB" sz="2400" b="1" dirty="0">
                <a:solidFill>
                  <a:srgbClr val="595959"/>
                </a:solidFill>
              </a:rPr>
              <a:t>Competition: </a:t>
            </a:r>
            <a:r>
              <a:rPr lang="en-GB" sz="2400" dirty="0">
                <a:solidFill>
                  <a:srgbClr val="595959"/>
                </a:solidFill>
              </a:rPr>
              <a:t>The market for vegan products is becoming increasingly crowded, with many new entrants and established players expanding their vegan offerings.</a:t>
            </a:r>
          </a:p>
          <a:p>
            <a:r>
              <a:rPr lang="en-GB" sz="2400" b="1" dirty="0">
                <a:solidFill>
                  <a:srgbClr val="595959"/>
                </a:solidFill>
              </a:rPr>
              <a:t>Economic Downturns: </a:t>
            </a:r>
            <a:r>
              <a:rPr lang="en-GB" sz="2400" dirty="0">
                <a:solidFill>
                  <a:srgbClr val="595959"/>
                </a:solidFill>
              </a:rPr>
              <a:t>Economic instability can lead to consumers cutting back on non-essential purchases like subscription services.</a:t>
            </a:r>
          </a:p>
          <a:p>
            <a:r>
              <a:rPr lang="en-GB" sz="2400" b="1" dirty="0">
                <a:solidFill>
                  <a:srgbClr val="595959"/>
                </a:solidFill>
              </a:rPr>
              <a:t>Changes in Consumer Preferences: </a:t>
            </a:r>
            <a:r>
              <a:rPr lang="en-GB" sz="2400" dirty="0">
                <a:solidFill>
                  <a:srgbClr val="595959"/>
                </a:solidFill>
              </a:rPr>
              <a:t>Shifts in consumer preferences or a decline in the popularity of the vegan lifestyle could impact demand.</a:t>
            </a:r>
          </a:p>
        </p:txBody>
      </p:sp>
    </p:spTree>
    <p:extLst>
      <p:ext uri="{BB962C8B-B14F-4D97-AF65-F5344CB8AC3E}">
        <p14:creationId xmlns:p14="http://schemas.microsoft.com/office/powerpoint/2010/main" val="38022212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8" y="1731752"/>
            <a:ext cx="10108433" cy="3849918"/>
          </a:xfrm>
        </p:spPr>
        <p:txBody>
          <a:bodyPr/>
          <a:lstStyle/>
          <a:p>
            <a:r>
              <a:rPr lang="en-GB" b="1" dirty="0">
                <a:solidFill>
                  <a:srgbClr val="D9552F"/>
                </a:solidFill>
              </a:rPr>
              <a:t>3. Competitor Analysis</a:t>
            </a:r>
            <a:endParaRPr lang="en-GB" dirty="0">
              <a:solidFill>
                <a:srgbClr val="D9552F"/>
              </a:solidFill>
            </a:endParaRPr>
          </a:p>
          <a:p>
            <a:pPr marL="0" indent="0"/>
            <a:r>
              <a:rPr lang="en-GB" dirty="0"/>
              <a:t>Identify and evaluate direct and indirect competitors, focusing on how their offerings compare to the unique attributes you bring to the market.</a:t>
            </a:r>
          </a:p>
          <a:p>
            <a:pPr marL="0" indent="0"/>
            <a:r>
              <a:rPr lang="en-GB" b="1" dirty="0">
                <a:solidFill>
                  <a:srgbClr val="47B5C8"/>
                </a:solidFill>
              </a:rPr>
              <a:t>ACTION</a:t>
            </a:r>
          </a:p>
          <a:p>
            <a:pPr marL="0" indent="0"/>
            <a:r>
              <a:rPr lang="en-GB" dirty="0"/>
              <a:t>Analyse competitors' strengths and weaknesses against your own, focusing on areas where your unique strengths can give you a competitive advantage.</a:t>
            </a:r>
          </a:p>
          <a:p>
            <a:endParaRPr lang="en-US" b="1"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3600" i="0" u="none" strike="noStrike" dirty="0">
                <a:solidFill>
                  <a:schemeClr val="bg1"/>
                </a:solidFill>
                <a:effectLst/>
              </a:rPr>
              <a:t>Understand your competitive landscape</a:t>
            </a:r>
            <a:endParaRPr lang="en-US" dirty="0">
              <a:solidFill>
                <a:schemeClr val="bg1"/>
              </a:solidFill>
            </a:endParaRPr>
          </a:p>
        </p:txBody>
      </p:sp>
    </p:spTree>
    <p:extLst>
      <p:ext uri="{BB962C8B-B14F-4D97-AF65-F5344CB8AC3E}">
        <p14:creationId xmlns:p14="http://schemas.microsoft.com/office/powerpoint/2010/main" val="36533007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3600" i="0" u="none" strike="noStrike" dirty="0">
                <a:solidFill>
                  <a:schemeClr val="bg1"/>
                </a:solidFill>
                <a:effectLst/>
              </a:rPr>
              <a:t>Example of </a:t>
            </a:r>
            <a:r>
              <a:rPr lang="en-GB" dirty="0">
                <a:solidFill>
                  <a:schemeClr val="bg1"/>
                </a:solidFill>
              </a:rPr>
              <a:t>competitor analysis</a:t>
            </a:r>
            <a:endParaRPr lang="en-US" dirty="0">
              <a:solidFill>
                <a:schemeClr val="bg1"/>
              </a:solidFill>
            </a:endParaRPr>
          </a:p>
        </p:txBody>
      </p:sp>
      <p:sp>
        <p:nvSpPr>
          <p:cNvPr id="5" name="TextBox 4">
            <a:extLst>
              <a:ext uri="{FF2B5EF4-FFF2-40B4-BE49-F238E27FC236}">
                <a16:creationId xmlns:a16="http://schemas.microsoft.com/office/drawing/2014/main" id="{AEBB1702-4224-9FB7-B3F1-F2C40017E899}"/>
              </a:ext>
            </a:extLst>
          </p:cNvPr>
          <p:cNvSpPr txBox="1"/>
          <p:nvPr/>
        </p:nvSpPr>
        <p:spPr>
          <a:xfrm>
            <a:off x="666404" y="1565257"/>
            <a:ext cx="10242785" cy="4401205"/>
          </a:xfrm>
          <a:prstGeom prst="rect">
            <a:avLst/>
          </a:prstGeom>
          <a:noFill/>
        </p:spPr>
        <p:txBody>
          <a:bodyPr wrap="square">
            <a:spAutoFit/>
          </a:bodyPr>
          <a:lstStyle/>
          <a:p>
            <a:r>
              <a:rPr lang="en-GB" sz="2000" b="1" dirty="0">
                <a:solidFill>
                  <a:srgbClr val="595959"/>
                </a:solidFill>
              </a:rPr>
              <a:t>Competitor 1: </a:t>
            </a:r>
            <a:r>
              <a:rPr lang="en-GB" sz="2000" b="1" dirty="0" err="1">
                <a:solidFill>
                  <a:srgbClr val="595959"/>
                </a:solidFill>
              </a:rPr>
              <a:t>VeggieCrunch</a:t>
            </a:r>
            <a:r>
              <a:rPr lang="en-GB" sz="2000" b="1" dirty="0">
                <a:solidFill>
                  <a:srgbClr val="595959"/>
                </a:solidFill>
              </a:rPr>
              <a:t> Subscriptions.  </a:t>
            </a:r>
            <a:r>
              <a:rPr lang="en-GB" sz="2000" dirty="0">
                <a:solidFill>
                  <a:srgbClr val="595959"/>
                </a:solidFill>
              </a:rPr>
              <a:t>A well-established nationwide subscription service that offers a variety of vegan snacks.</a:t>
            </a:r>
          </a:p>
          <a:p>
            <a:r>
              <a:rPr lang="en-GB" sz="2000" b="1" dirty="0">
                <a:solidFill>
                  <a:srgbClr val="595959"/>
                </a:solidFill>
              </a:rPr>
              <a:t>Strengths</a:t>
            </a:r>
            <a:r>
              <a:rPr lang="en-GB" sz="2000" dirty="0">
                <a:solidFill>
                  <a:srgbClr val="595959"/>
                </a:solidFill>
              </a:rPr>
              <a:t>:</a:t>
            </a:r>
          </a:p>
          <a:p>
            <a:pPr marL="742950" lvl="1" indent="-285750">
              <a:buFont typeface="Arial" panose="020B0604020202020204" pitchFamily="34" charset="0"/>
              <a:buChar char="•"/>
            </a:pPr>
            <a:r>
              <a:rPr lang="en-GB" sz="2000" b="1" dirty="0">
                <a:solidFill>
                  <a:srgbClr val="595959"/>
                </a:solidFill>
              </a:rPr>
              <a:t>Brand Recognition</a:t>
            </a:r>
            <a:r>
              <a:rPr lang="en-GB" sz="2000" dirty="0">
                <a:solidFill>
                  <a:srgbClr val="595959"/>
                </a:solidFill>
              </a:rPr>
              <a:t>: </a:t>
            </a:r>
            <a:r>
              <a:rPr lang="en-GB" sz="2000" dirty="0" err="1">
                <a:solidFill>
                  <a:srgbClr val="595959"/>
                </a:solidFill>
              </a:rPr>
              <a:t>VeggieCrunch</a:t>
            </a:r>
            <a:r>
              <a:rPr lang="en-GB" sz="2000" dirty="0">
                <a:solidFill>
                  <a:srgbClr val="595959"/>
                </a:solidFill>
              </a:rPr>
              <a:t> has a strong market presence with brand recognition </a:t>
            </a:r>
            <a:r>
              <a:rPr lang="en-GB" sz="2000" b="1" dirty="0">
                <a:solidFill>
                  <a:srgbClr val="595959"/>
                </a:solidFill>
              </a:rPr>
              <a:t>Marketing Budget</a:t>
            </a:r>
            <a:r>
              <a:rPr lang="en-GB" sz="2000" dirty="0">
                <a:solidFill>
                  <a:srgbClr val="595959"/>
                </a:solidFill>
              </a:rPr>
              <a:t>: Significant marketing resources that allow for frequent, high-impact advertising campaigns.</a:t>
            </a:r>
          </a:p>
          <a:p>
            <a:pPr marL="742950" lvl="1" indent="-285750">
              <a:buFont typeface="Arial" panose="020B0604020202020204" pitchFamily="34" charset="0"/>
              <a:buChar char="•"/>
            </a:pPr>
            <a:r>
              <a:rPr lang="en-GB" sz="2000" b="1" dirty="0">
                <a:solidFill>
                  <a:srgbClr val="595959"/>
                </a:solidFill>
              </a:rPr>
              <a:t>Distribution Network</a:t>
            </a:r>
            <a:r>
              <a:rPr lang="en-GB" sz="2000" dirty="0">
                <a:solidFill>
                  <a:srgbClr val="595959"/>
                </a:solidFill>
              </a:rPr>
              <a:t>: An extensive distribution network across all major urban centres.</a:t>
            </a:r>
          </a:p>
          <a:p>
            <a:r>
              <a:rPr lang="en-GB" sz="2000" b="1" dirty="0">
                <a:solidFill>
                  <a:srgbClr val="595959"/>
                </a:solidFill>
              </a:rPr>
              <a:t>Weaknesses</a:t>
            </a:r>
            <a:r>
              <a:rPr lang="en-GB" sz="2000" dirty="0">
                <a:solidFill>
                  <a:srgbClr val="595959"/>
                </a:solidFill>
              </a:rPr>
              <a:t>:</a:t>
            </a:r>
          </a:p>
          <a:p>
            <a:pPr marL="742950" lvl="1" indent="-285750">
              <a:buFont typeface="Arial" panose="020B0604020202020204" pitchFamily="34" charset="0"/>
              <a:buChar char="•"/>
            </a:pPr>
            <a:r>
              <a:rPr lang="en-GB" sz="2000" b="1" dirty="0">
                <a:solidFill>
                  <a:srgbClr val="595959"/>
                </a:solidFill>
              </a:rPr>
              <a:t>Generic Product Range</a:t>
            </a:r>
            <a:r>
              <a:rPr lang="en-GB" sz="2000" dirty="0">
                <a:solidFill>
                  <a:srgbClr val="595959"/>
                </a:solidFill>
              </a:rPr>
              <a:t>: Although extensive, the product range is generic and similar to what's available in regular retailers</a:t>
            </a:r>
          </a:p>
          <a:p>
            <a:pPr marL="742950" lvl="1" indent="-285750">
              <a:buFont typeface="Arial" panose="020B0604020202020204" pitchFamily="34" charset="0"/>
              <a:buChar char="•"/>
            </a:pPr>
            <a:r>
              <a:rPr lang="en-GB" sz="2000" b="1" dirty="0">
                <a:solidFill>
                  <a:srgbClr val="595959"/>
                </a:solidFill>
              </a:rPr>
              <a:t>Less Focus on Local Products</a:t>
            </a:r>
            <a:r>
              <a:rPr lang="en-GB" sz="2000" dirty="0">
                <a:solidFill>
                  <a:srgbClr val="595959"/>
                </a:solidFill>
              </a:rPr>
              <a:t>: Limited engagement with local producers, focusing more on mainstream vegan products.</a:t>
            </a:r>
          </a:p>
          <a:p>
            <a:pPr marL="742950" lvl="1" indent="-285750">
              <a:buFont typeface="Arial" panose="020B0604020202020204" pitchFamily="34" charset="0"/>
              <a:buChar char="•"/>
            </a:pPr>
            <a:r>
              <a:rPr lang="en-GB" sz="2000" b="1" dirty="0">
                <a:solidFill>
                  <a:srgbClr val="595959"/>
                </a:solidFill>
              </a:rPr>
              <a:t>Customer Service Complaints</a:t>
            </a:r>
            <a:r>
              <a:rPr lang="en-GB" sz="2000" dirty="0">
                <a:solidFill>
                  <a:srgbClr val="595959"/>
                </a:solidFill>
              </a:rPr>
              <a:t>: Some recurring issues with customer service have been noted, affecting consumer satisfaction.</a:t>
            </a:r>
          </a:p>
        </p:txBody>
      </p:sp>
    </p:spTree>
    <p:extLst>
      <p:ext uri="{BB962C8B-B14F-4D97-AF65-F5344CB8AC3E}">
        <p14:creationId xmlns:p14="http://schemas.microsoft.com/office/powerpoint/2010/main" val="12369745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3600" i="0" u="none" strike="noStrike" dirty="0">
                <a:solidFill>
                  <a:schemeClr val="bg1"/>
                </a:solidFill>
                <a:effectLst/>
              </a:rPr>
              <a:t>Example of </a:t>
            </a:r>
            <a:r>
              <a:rPr lang="en-GB" dirty="0">
                <a:solidFill>
                  <a:schemeClr val="bg1"/>
                </a:solidFill>
              </a:rPr>
              <a:t>competitor analysis</a:t>
            </a:r>
            <a:endParaRPr lang="en-US" dirty="0">
              <a:solidFill>
                <a:schemeClr val="bg1"/>
              </a:solidFill>
            </a:endParaRPr>
          </a:p>
        </p:txBody>
      </p:sp>
      <p:sp>
        <p:nvSpPr>
          <p:cNvPr id="5" name="TextBox 4">
            <a:extLst>
              <a:ext uri="{FF2B5EF4-FFF2-40B4-BE49-F238E27FC236}">
                <a16:creationId xmlns:a16="http://schemas.microsoft.com/office/drawing/2014/main" id="{AEBB1702-4224-9FB7-B3F1-F2C40017E899}"/>
              </a:ext>
            </a:extLst>
          </p:cNvPr>
          <p:cNvSpPr txBox="1"/>
          <p:nvPr/>
        </p:nvSpPr>
        <p:spPr>
          <a:xfrm>
            <a:off x="666404" y="1565257"/>
            <a:ext cx="10242785" cy="4401205"/>
          </a:xfrm>
          <a:prstGeom prst="rect">
            <a:avLst/>
          </a:prstGeom>
          <a:noFill/>
        </p:spPr>
        <p:txBody>
          <a:bodyPr wrap="square">
            <a:spAutoFit/>
          </a:bodyPr>
          <a:lstStyle/>
          <a:p>
            <a:r>
              <a:rPr lang="en-GB" sz="2000" b="1" dirty="0">
                <a:solidFill>
                  <a:srgbClr val="595959"/>
                </a:solidFill>
              </a:rPr>
              <a:t>Competitor 2: </a:t>
            </a:r>
            <a:r>
              <a:rPr lang="en-IE" sz="2000" b="1" dirty="0" err="1">
                <a:solidFill>
                  <a:srgbClr val="595959"/>
                </a:solidFill>
              </a:rPr>
              <a:t>EcoSnackBox</a:t>
            </a:r>
            <a:r>
              <a:rPr lang="en-GB" sz="2000" b="1" dirty="0">
                <a:solidFill>
                  <a:srgbClr val="595959"/>
                </a:solidFill>
              </a:rPr>
              <a:t>. </a:t>
            </a:r>
            <a:r>
              <a:rPr lang="en-GB" sz="2000" dirty="0">
                <a:solidFill>
                  <a:srgbClr val="595959"/>
                </a:solidFill>
              </a:rPr>
              <a:t>A niche startup that focuses on eco-friendly, zero-waste packaging with a variety of vegan snacks.</a:t>
            </a:r>
          </a:p>
          <a:p>
            <a:r>
              <a:rPr lang="en-GB" sz="2000" b="1" dirty="0">
                <a:solidFill>
                  <a:srgbClr val="595959"/>
                </a:solidFill>
              </a:rPr>
              <a:t>Strengths</a:t>
            </a:r>
            <a:r>
              <a:rPr lang="en-GB" sz="2000" dirty="0">
                <a:solidFill>
                  <a:srgbClr val="595959"/>
                </a:solidFill>
              </a:rPr>
              <a:t>:</a:t>
            </a:r>
          </a:p>
          <a:p>
            <a:pPr marL="342900" indent="-342900">
              <a:buFont typeface="Arial" panose="020B0604020202020204" pitchFamily="34" charset="0"/>
              <a:buChar char="•"/>
            </a:pPr>
            <a:r>
              <a:rPr lang="en-GB" sz="2000" b="1" dirty="0">
                <a:solidFill>
                  <a:srgbClr val="595959"/>
                </a:solidFill>
              </a:rPr>
              <a:t>Eco-Conscious Branding: </a:t>
            </a:r>
            <a:r>
              <a:rPr lang="en-GB" sz="2000" dirty="0">
                <a:solidFill>
                  <a:srgbClr val="595959"/>
                </a:solidFill>
              </a:rPr>
              <a:t>Strong appeal to environmentally conscious consumers due to its commitment to zero-waste packaging.</a:t>
            </a:r>
          </a:p>
          <a:p>
            <a:pPr marL="342900" indent="-342900">
              <a:buFont typeface="Arial" panose="020B0604020202020204" pitchFamily="34" charset="0"/>
              <a:buChar char="•"/>
            </a:pPr>
            <a:r>
              <a:rPr lang="en-GB" sz="2000" b="1" dirty="0">
                <a:solidFill>
                  <a:srgbClr val="595959"/>
                </a:solidFill>
              </a:rPr>
              <a:t>Innovative Packaging Solutions: </a:t>
            </a:r>
            <a:r>
              <a:rPr lang="en-GB" sz="2000" dirty="0">
                <a:solidFill>
                  <a:srgbClr val="595959"/>
                </a:solidFill>
              </a:rPr>
              <a:t>Use of biodegradable and reusable packaging is a market differentiator</a:t>
            </a:r>
          </a:p>
          <a:p>
            <a:pPr marL="342900" indent="-342900">
              <a:buFont typeface="Arial" panose="020B0604020202020204" pitchFamily="34" charset="0"/>
              <a:buChar char="•"/>
            </a:pPr>
            <a:r>
              <a:rPr lang="en-GB" sz="2000" b="1" dirty="0">
                <a:solidFill>
                  <a:srgbClr val="595959"/>
                </a:solidFill>
              </a:rPr>
              <a:t>Engagement with Audience: </a:t>
            </a:r>
            <a:r>
              <a:rPr lang="en-GB" sz="2000" dirty="0">
                <a:solidFill>
                  <a:srgbClr val="595959"/>
                </a:solidFill>
              </a:rPr>
              <a:t>Excellent social media engagement and community-building</a:t>
            </a:r>
          </a:p>
          <a:p>
            <a:pPr marL="342900" indent="-342900">
              <a:buFont typeface="Arial" panose="020B0604020202020204" pitchFamily="34" charset="0"/>
              <a:buChar char="•"/>
            </a:pPr>
            <a:endParaRPr lang="en-GB" sz="2000" b="1" dirty="0">
              <a:solidFill>
                <a:srgbClr val="595959"/>
              </a:solidFill>
            </a:endParaRPr>
          </a:p>
          <a:p>
            <a:r>
              <a:rPr lang="en-GB" sz="2000" dirty="0">
                <a:solidFill>
                  <a:srgbClr val="595959"/>
                </a:solidFill>
              </a:rPr>
              <a:t>Weaknesses:</a:t>
            </a:r>
          </a:p>
          <a:p>
            <a:pPr marL="342900" indent="-342900">
              <a:buFont typeface="Arial" panose="020B0604020202020204" pitchFamily="34" charset="0"/>
              <a:buChar char="•"/>
            </a:pPr>
            <a:r>
              <a:rPr lang="en-GB" sz="2000" b="1" dirty="0">
                <a:solidFill>
                  <a:srgbClr val="595959"/>
                </a:solidFill>
              </a:rPr>
              <a:t>Higher Price Point: </a:t>
            </a:r>
            <a:r>
              <a:rPr lang="en-GB" sz="2000" dirty="0">
                <a:solidFill>
                  <a:srgbClr val="595959"/>
                </a:solidFill>
              </a:rPr>
              <a:t>The focus on eco-friendly packaging and processes results in a higher price point, which may alienate some budget-conscious consumers.</a:t>
            </a:r>
          </a:p>
          <a:p>
            <a:pPr marL="342900" indent="-342900">
              <a:buFont typeface="Arial" panose="020B0604020202020204" pitchFamily="34" charset="0"/>
              <a:buChar char="•"/>
            </a:pPr>
            <a:r>
              <a:rPr lang="en-GB" sz="2000" b="1" dirty="0">
                <a:solidFill>
                  <a:srgbClr val="595959"/>
                </a:solidFill>
              </a:rPr>
              <a:t>Scalability Issues: </a:t>
            </a:r>
            <a:r>
              <a:rPr lang="en-GB" sz="2000" dirty="0">
                <a:solidFill>
                  <a:srgbClr val="595959"/>
                </a:solidFill>
              </a:rPr>
              <a:t>Challenges in scaling up operations while maintaining a commitment to eco-friendly practices.</a:t>
            </a:r>
          </a:p>
        </p:txBody>
      </p:sp>
    </p:spTree>
    <p:extLst>
      <p:ext uri="{BB962C8B-B14F-4D97-AF65-F5344CB8AC3E}">
        <p14:creationId xmlns:p14="http://schemas.microsoft.com/office/powerpoint/2010/main" val="1119361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151981" y="2800399"/>
            <a:ext cx="7109888" cy="3066422"/>
          </a:xfrm>
        </p:spPr>
        <p:txBody>
          <a:bodyPr/>
          <a:lstStyle/>
          <a:p>
            <a:r>
              <a:rPr lang="en-IE" dirty="0"/>
              <a:t>Discovering Personal Motivation and Entrepreneurial Mindset</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dirty="0">
                <a:solidFill>
                  <a:schemeClr val="bg1"/>
                </a:solidFill>
              </a:rPr>
              <a:t>Strategic Implications for Green Bites</a:t>
            </a:r>
            <a:endParaRPr lang="en-US" dirty="0">
              <a:solidFill>
                <a:schemeClr val="bg1"/>
              </a:solidFill>
            </a:endParaRPr>
          </a:p>
        </p:txBody>
      </p:sp>
      <p:sp>
        <p:nvSpPr>
          <p:cNvPr id="5" name="TextBox 4">
            <a:extLst>
              <a:ext uri="{FF2B5EF4-FFF2-40B4-BE49-F238E27FC236}">
                <a16:creationId xmlns:a16="http://schemas.microsoft.com/office/drawing/2014/main" id="{AEBB1702-4224-9FB7-B3F1-F2C40017E899}"/>
              </a:ext>
            </a:extLst>
          </p:cNvPr>
          <p:cNvSpPr txBox="1"/>
          <p:nvPr/>
        </p:nvSpPr>
        <p:spPr>
          <a:xfrm>
            <a:off x="844823" y="1565257"/>
            <a:ext cx="10242785" cy="4693593"/>
          </a:xfrm>
          <a:prstGeom prst="rect">
            <a:avLst/>
          </a:prstGeom>
          <a:noFill/>
        </p:spPr>
        <p:txBody>
          <a:bodyPr wrap="square">
            <a:spAutoFit/>
          </a:bodyPr>
          <a:lstStyle/>
          <a:p>
            <a:r>
              <a:rPr lang="en-GB" sz="2400" dirty="0">
                <a:solidFill>
                  <a:srgbClr val="595959"/>
                </a:solidFill>
              </a:rPr>
              <a:t>Positioning is key.  Niche is key. So, using these insights, Green Bites can effectively position itself in the competitive landscape. Each element of the strategy—from sourcing to marketing—must be carefully costed out to ensure it contributes positively to the overall business objectives and financial stability.</a:t>
            </a:r>
          </a:p>
          <a:p>
            <a:endParaRPr lang="en-GB" sz="1000" b="1" dirty="0"/>
          </a:p>
          <a:p>
            <a:r>
              <a:rPr lang="en-GB" sz="2400" b="1" dirty="0"/>
              <a:t>Unique Selling Proposition (USP): </a:t>
            </a:r>
            <a:r>
              <a:rPr lang="en-GB" sz="2400" dirty="0">
                <a:solidFill>
                  <a:srgbClr val="595959"/>
                </a:solidFill>
              </a:rPr>
              <a:t>Highlight Green Bites' commitment to local and ethical sourcing as a key differentiator from competitors like </a:t>
            </a:r>
            <a:r>
              <a:rPr lang="en-GB" sz="2400" dirty="0" err="1">
                <a:solidFill>
                  <a:srgbClr val="595959"/>
                </a:solidFill>
              </a:rPr>
              <a:t>VeggieCrunch</a:t>
            </a:r>
            <a:r>
              <a:rPr lang="en-GB" sz="2400" dirty="0">
                <a:solidFill>
                  <a:srgbClr val="595959"/>
                </a:solidFill>
              </a:rPr>
              <a:t>.</a:t>
            </a:r>
          </a:p>
          <a:p>
            <a:endParaRPr lang="en-GB" sz="2400" dirty="0">
              <a:solidFill>
                <a:srgbClr val="595959"/>
              </a:solidFill>
            </a:endParaRPr>
          </a:p>
          <a:p>
            <a:r>
              <a:rPr lang="en-GB" sz="2400" b="1" dirty="0"/>
              <a:t>Marketing Focus: </a:t>
            </a:r>
            <a:r>
              <a:rPr lang="en-GB" sz="2400" dirty="0">
                <a:solidFill>
                  <a:srgbClr val="595959"/>
                </a:solidFill>
              </a:rPr>
              <a:t>Launch a targeted marketing campaign that tells the story of the local producers and the sustainable practices behind the snacks. This can involve video tours of farms, interviews with producers, and behind-the-scenes content that emphasises transparency and community impact.</a:t>
            </a:r>
          </a:p>
          <a:p>
            <a:endParaRPr lang="en-GB" sz="2400" b="1" dirty="0"/>
          </a:p>
        </p:txBody>
      </p:sp>
    </p:spTree>
    <p:extLst>
      <p:ext uri="{BB962C8B-B14F-4D97-AF65-F5344CB8AC3E}">
        <p14:creationId xmlns:p14="http://schemas.microsoft.com/office/powerpoint/2010/main" val="16357763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dirty="0">
                <a:solidFill>
                  <a:schemeClr val="bg1"/>
                </a:solidFill>
              </a:rPr>
              <a:t>Strategic Implications for Green Bites</a:t>
            </a:r>
            <a:endParaRPr lang="en-US" dirty="0">
              <a:solidFill>
                <a:schemeClr val="bg1"/>
              </a:solidFill>
            </a:endParaRPr>
          </a:p>
        </p:txBody>
      </p:sp>
      <p:sp>
        <p:nvSpPr>
          <p:cNvPr id="5" name="TextBox 4">
            <a:extLst>
              <a:ext uri="{FF2B5EF4-FFF2-40B4-BE49-F238E27FC236}">
                <a16:creationId xmlns:a16="http://schemas.microsoft.com/office/drawing/2014/main" id="{AEBB1702-4224-9FB7-B3F1-F2C40017E899}"/>
              </a:ext>
            </a:extLst>
          </p:cNvPr>
          <p:cNvSpPr txBox="1"/>
          <p:nvPr/>
        </p:nvSpPr>
        <p:spPr>
          <a:xfrm>
            <a:off x="666404" y="1565257"/>
            <a:ext cx="10242785" cy="4678204"/>
          </a:xfrm>
          <a:prstGeom prst="rect">
            <a:avLst/>
          </a:prstGeom>
          <a:noFill/>
        </p:spPr>
        <p:txBody>
          <a:bodyPr wrap="square">
            <a:spAutoFit/>
          </a:bodyPr>
          <a:lstStyle/>
          <a:p>
            <a:r>
              <a:rPr lang="en-GB" sz="2400" b="1" dirty="0"/>
              <a:t>Customisation Options</a:t>
            </a:r>
            <a:r>
              <a:rPr lang="en-GB" sz="2400" dirty="0"/>
              <a:t>: </a:t>
            </a:r>
            <a:r>
              <a:rPr lang="en-GB" sz="2400" dirty="0">
                <a:solidFill>
                  <a:srgbClr val="595959"/>
                </a:solidFill>
              </a:rPr>
              <a:t>Offer personalised box options which </a:t>
            </a:r>
            <a:r>
              <a:rPr lang="en-GB" sz="2400" dirty="0" err="1">
                <a:solidFill>
                  <a:srgbClr val="595959"/>
                </a:solidFill>
              </a:rPr>
              <a:t>EcoSnackBox</a:t>
            </a:r>
            <a:r>
              <a:rPr lang="en-GB" sz="2400" dirty="0">
                <a:solidFill>
                  <a:srgbClr val="595959"/>
                </a:solidFill>
              </a:rPr>
              <a:t> and </a:t>
            </a:r>
            <a:r>
              <a:rPr lang="en-GB" sz="2400" dirty="0" err="1">
                <a:solidFill>
                  <a:srgbClr val="595959"/>
                </a:solidFill>
              </a:rPr>
              <a:t>VeggieCrunch</a:t>
            </a:r>
            <a:r>
              <a:rPr lang="en-GB" sz="2400" dirty="0">
                <a:solidFill>
                  <a:srgbClr val="595959"/>
                </a:solidFill>
              </a:rPr>
              <a:t> do not, allowing customers to tailor their subscription based on dietary preferences or snack types. Note the cost implication. </a:t>
            </a:r>
          </a:p>
          <a:p>
            <a:endParaRPr lang="en-GB" sz="1600" b="1" dirty="0"/>
          </a:p>
          <a:p>
            <a:r>
              <a:rPr lang="en-GB" sz="2400" b="1" dirty="0"/>
              <a:t>Leverage Personal Story</a:t>
            </a:r>
            <a:r>
              <a:rPr lang="en-GB" sz="2400" dirty="0"/>
              <a:t>: </a:t>
            </a:r>
            <a:r>
              <a:rPr lang="en-GB" sz="2400" dirty="0">
                <a:solidFill>
                  <a:srgbClr val="595959"/>
                </a:solidFill>
              </a:rPr>
              <a:t>Use the founder's background as a vegan chef and sustainable living advocate to create an authentic brand story. Go big on profile building through blog posts, podcasts, and public speaking engagements that align the founder's personal ethos with Green Bites’ brand values.</a:t>
            </a:r>
          </a:p>
          <a:p>
            <a:endParaRPr lang="en-GB" sz="1100" dirty="0">
              <a:solidFill>
                <a:srgbClr val="595959"/>
              </a:solidFill>
            </a:endParaRPr>
          </a:p>
          <a:p>
            <a:r>
              <a:rPr lang="en-GB" sz="2400" b="1" dirty="0"/>
              <a:t>Superior Customer Service</a:t>
            </a:r>
            <a:r>
              <a:rPr lang="en-GB" sz="2400" dirty="0"/>
              <a:t>: </a:t>
            </a:r>
            <a:r>
              <a:rPr lang="en-GB" sz="2400" dirty="0">
                <a:solidFill>
                  <a:srgbClr val="595959"/>
                </a:solidFill>
              </a:rPr>
              <a:t>Put in place structures and resources for exceptional customer service by implementing a proactive support system that includes quick response times, personalised service, and active engagement on social media.</a:t>
            </a:r>
          </a:p>
          <a:p>
            <a:endParaRPr lang="en-GB" sz="2400" dirty="0">
              <a:solidFill>
                <a:srgbClr val="595959"/>
              </a:solidFill>
            </a:endParaRPr>
          </a:p>
        </p:txBody>
      </p:sp>
    </p:spTree>
    <p:extLst>
      <p:ext uri="{BB962C8B-B14F-4D97-AF65-F5344CB8AC3E}">
        <p14:creationId xmlns:p14="http://schemas.microsoft.com/office/powerpoint/2010/main" val="39509646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9" y="1731752"/>
            <a:ext cx="6470014" cy="3849918"/>
          </a:xfrm>
        </p:spPr>
        <p:txBody>
          <a:bodyPr/>
          <a:lstStyle/>
          <a:p>
            <a:r>
              <a:rPr lang="en-GB" b="1" dirty="0">
                <a:solidFill>
                  <a:srgbClr val="D9552F"/>
                </a:solidFill>
              </a:rPr>
              <a:t>4. </a:t>
            </a:r>
            <a:r>
              <a:rPr lang="en-IE" b="1" dirty="0">
                <a:solidFill>
                  <a:srgbClr val="D9552F"/>
                </a:solidFill>
              </a:rPr>
              <a:t>Customer Segmentation</a:t>
            </a:r>
          </a:p>
          <a:p>
            <a:pPr marL="0" indent="0"/>
            <a:r>
              <a:rPr lang="en-GB" dirty="0"/>
              <a:t>Define your target audience more precisely based on the motivations and strengths that resonate with specific customer segments.</a:t>
            </a:r>
          </a:p>
          <a:p>
            <a:pPr marL="0" indent="0"/>
            <a:endParaRPr lang="en-GB" sz="900" b="1" dirty="0">
              <a:solidFill>
                <a:srgbClr val="47B5C8"/>
              </a:solidFill>
            </a:endParaRPr>
          </a:p>
          <a:p>
            <a:pPr marL="0" indent="0"/>
            <a:r>
              <a:rPr lang="en-GB" b="1" dirty="0">
                <a:solidFill>
                  <a:srgbClr val="47B5C8"/>
                </a:solidFill>
              </a:rPr>
              <a:t>ACTION</a:t>
            </a:r>
          </a:p>
          <a:p>
            <a:pPr marL="0" indent="0"/>
            <a:r>
              <a:rPr lang="en-GB" dirty="0"/>
              <a:t>Conduct deep market research to understand potential customers' preferences and pain points, particularly those that align with your strengths and business values.</a:t>
            </a:r>
          </a:p>
          <a:p>
            <a:endParaRPr lang="en-US" b="1"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3600" i="0" u="none" strike="noStrike" dirty="0">
                <a:solidFill>
                  <a:schemeClr val="bg1"/>
                </a:solidFill>
                <a:effectLst/>
              </a:rPr>
              <a:t>Positioning is Key</a:t>
            </a:r>
            <a:endParaRPr lang="en-US" dirty="0">
              <a:solidFill>
                <a:schemeClr val="bg1"/>
              </a:solidFill>
            </a:endParaRPr>
          </a:p>
        </p:txBody>
      </p:sp>
      <p:pic>
        <p:nvPicPr>
          <p:cNvPr id="6" name="Picture 5" descr="3D grapefruits pattern">
            <a:extLst>
              <a:ext uri="{FF2B5EF4-FFF2-40B4-BE49-F238E27FC236}">
                <a16:creationId xmlns:a16="http://schemas.microsoft.com/office/drawing/2014/main" id="{5FEE7E45-CD79-F30D-E860-600638232D3D}"/>
              </a:ext>
            </a:extLst>
          </p:cNvPr>
          <p:cNvPicPr>
            <a:picLocks noChangeAspect="1"/>
          </p:cNvPicPr>
          <p:nvPr/>
        </p:nvPicPr>
        <p:blipFill>
          <a:blip r:embed="rId2"/>
          <a:stretch>
            <a:fillRect/>
          </a:stretch>
        </p:blipFill>
        <p:spPr>
          <a:xfrm>
            <a:off x="7337537" y="2242268"/>
            <a:ext cx="3560510" cy="2373464"/>
          </a:xfrm>
          <a:prstGeom prst="rect">
            <a:avLst/>
          </a:prstGeom>
        </p:spPr>
      </p:pic>
    </p:spTree>
    <p:extLst>
      <p:ext uri="{BB962C8B-B14F-4D97-AF65-F5344CB8AC3E}">
        <p14:creationId xmlns:p14="http://schemas.microsoft.com/office/powerpoint/2010/main" val="36740460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59670" y="1797423"/>
            <a:ext cx="7348511" cy="3849918"/>
          </a:xfrm>
        </p:spPr>
        <p:txBody>
          <a:bodyPr/>
          <a:lstStyle/>
          <a:p>
            <a:r>
              <a:rPr lang="en-GB" dirty="0"/>
              <a:t>There is a theory.  You can't possibly be successful in business if you're not deeply curious about other people.</a:t>
            </a:r>
            <a:endParaRPr lang="en-IE" dirty="0"/>
          </a:p>
          <a:p>
            <a:pPr algn="ctr"/>
            <a:r>
              <a:rPr lang="en-GB" sz="2000" b="0" i="1" dirty="0">
                <a:solidFill>
                  <a:srgbClr val="47B5C8"/>
                </a:solidFill>
                <a:effectLst/>
                <a:latin typeface="Merriweather"/>
              </a:rPr>
              <a:t>“Enjoy every step you take. If you're curious, there is always something new to be discovered in the backdrop of your daily life.”</a:t>
            </a:r>
            <a:br>
              <a:rPr lang="en-GB" dirty="0"/>
            </a:br>
            <a:r>
              <a:rPr lang="en-GB" b="0" i="0" dirty="0">
                <a:effectLst/>
                <a:latin typeface="Merriweather"/>
              </a:rPr>
              <a:t>― </a:t>
            </a:r>
            <a:r>
              <a:rPr lang="en-GB" b="1" i="0" dirty="0">
                <a:effectLst/>
              </a:rPr>
              <a:t>Roy T. Bennett, </a:t>
            </a:r>
            <a:r>
              <a:rPr lang="en-GB" b="1" i="0" u="none" strike="noStrike" dirty="0">
                <a:effectLst/>
                <a:hlinkClick r:id="rId2">
                  <a:extLst>
                    <a:ext uri="{A12FA001-AC4F-418D-AE19-62706E023703}">
                      <ahyp:hlinkClr xmlns:ahyp="http://schemas.microsoft.com/office/drawing/2018/hyperlinkcolor" val="tx"/>
                    </a:ext>
                  </a:extLst>
                </a:hlinkClick>
              </a:rPr>
              <a:t>The Light in the Heart</a:t>
            </a:r>
            <a:endParaRPr lang="en-GB" b="1" i="0" u="none" strike="noStrike" dirty="0">
              <a:effectLst/>
            </a:endParaRPr>
          </a:p>
          <a:p>
            <a:pPr algn="ctr"/>
            <a:endParaRPr lang="en-GB" b="1" dirty="0"/>
          </a:p>
          <a:p>
            <a:pPr algn="ctr"/>
            <a:r>
              <a:rPr lang="en-GB" dirty="0"/>
              <a:t>Market research is the ultimate curiosity.  It is a formula that can be easily learned and applied.  </a:t>
            </a:r>
            <a:endParaRPr lang="en-GB" i="0" u="none" strike="noStrike" dirty="0">
              <a:effectLst/>
            </a:endParaRPr>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3600" i="0" u="none" strike="noStrike" dirty="0">
                <a:solidFill>
                  <a:schemeClr val="bg1"/>
                </a:solidFill>
                <a:effectLst/>
              </a:rPr>
              <a:t>The Value of </a:t>
            </a:r>
            <a:r>
              <a:rPr lang="en-GB" sz="3600" i="0" u="none" strike="noStrike" dirty="0" err="1">
                <a:solidFill>
                  <a:schemeClr val="bg1"/>
                </a:solidFill>
                <a:effectLst/>
              </a:rPr>
              <a:t>Curiousity</a:t>
            </a:r>
            <a:endParaRPr lang="en-US" dirty="0">
              <a:solidFill>
                <a:schemeClr val="bg1"/>
              </a:solidFill>
            </a:endParaRPr>
          </a:p>
        </p:txBody>
      </p:sp>
      <p:grpSp>
        <p:nvGrpSpPr>
          <p:cNvPr id="3" name="Group 2">
            <a:extLst>
              <a:ext uri="{FF2B5EF4-FFF2-40B4-BE49-F238E27FC236}">
                <a16:creationId xmlns:a16="http://schemas.microsoft.com/office/drawing/2014/main" id="{E72FEECB-44CA-411E-B966-174E2596F6D1}"/>
              </a:ext>
            </a:extLst>
          </p:cNvPr>
          <p:cNvGrpSpPr/>
          <p:nvPr/>
        </p:nvGrpSpPr>
        <p:grpSpPr>
          <a:xfrm>
            <a:off x="8013589" y="2162678"/>
            <a:ext cx="3015413" cy="2801933"/>
            <a:chOff x="397853" y="4577628"/>
            <a:chExt cx="2201592" cy="2045728"/>
          </a:xfrm>
        </p:grpSpPr>
        <p:pic>
          <p:nvPicPr>
            <p:cNvPr id="7" name="Picture 6" descr="Icon&#10;&#10;Description automatically generated">
              <a:extLst>
                <a:ext uri="{FF2B5EF4-FFF2-40B4-BE49-F238E27FC236}">
                  <a16:creationId xmlns:a16="http://schemas.microsoft.com/office/drawing/2014/main" id="{960C6A4C-0C4C-475D-A5DA-E1FA6422CAF6}"/>
                </a:ext>
              </a:extLst>
            </p:cNvPr>
            <p:cNvPicPr>
              <a:picLocks noChangeAspect="1"/>
            </p:cNvPicPr>
            <p:nvPr/>
          </p:nvPicPr>
          <p:blipFill>
            <a:blip r:embed="rId3"/>
            <a:stretch>
              <a:fillRect/>
            </a:stretch>
          </p:blipFill>
          <p:spPr>
            <a:xfrm>
              <a:off x="397853" y="4577628"/>
              <a:ext cx="2201592" cy="2045728"/>
            </a:xfrm>
            <a:prstGeom prst="rect">
              <a:avLst/>
            </a:prstGeom>
          </p:spPr>
        </p:pic>
        <p:pic>
          <p:nvPicPr>
            <p:cNvPr id="8" name="Picture 7" descr="Icon&#10;&#10;Description automatically generated">
              <a:extLst>
                <a:ext uri="{FF2B5EF4-FFF2-40B4-BE49-F238E27FC236}">
                  <a16:creationId xmlns:a16="http://schemas.microsoft.com/office/drawing/2014/main" id="{F1692A35-8674-4982-9A8D-46B597F5D887}"/>
                </a:ext>
              </a:extLst>
            </p:cNvPr>
            <p:cNvPicPr>
              <a:picLocks noChangeAspect="1"/>
            </p:cNvPicPr>
            <p:nvPr/>
          </p:nvPicPr>
          <p:blipFill>
            <a:blip r:embed="rId4"/>
            <a:stretch>
              <a:fillRect/>
            </a:stretch>
          </p:blipFill>
          <p:spPr>
            <a:xfrm>
              <a:off x="586697" y="5273006"/>
              <a:ext cx="241903" cy="263817"/>
            </a:xfrm>
            <a:prstGeom prst="rect">
              <a:avLst/>
            </a:prstGeom>
          </p:spPr>
        </p:pic>
      </p:grpSp>
    </p:spTree>
    <p:extLst>
      <p:ext uri="{BB962C8B-B14F-4D97-AF65-F5344CB8AC3E}">
        <p14:creationId xmlns:p14="http://schemas.microsoft.com/office/powerpoint/2010/main" val="34940745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66404" y="1686105"/>
            <a:ext cx="10234833" cy="3849918"/>
          </a:xfrm>
        </p:spPr>
        <p:txBody>
          <a:bodyPr/>
          <a:lstStyle/>
          <a:p>
            <a:pPr marL="0" indent="0"/>
            <a:r>
              <a:rPr lang="en-GB" dirty="0"/>
              <a:t>Customer segmentation involves dividing a market into smaller groups of buyers with distinct needs, characteristics, or behaviours that might benefit from separate marketing strategies or products. </a:t>
            </a:r>
          </a:p>
          <a:p>
            <a:pPr marL="0" indent="0"/>
            <a:endParaRPr lang="en-GB" sz="100" dirty="0"/>
          </a:p>
          <a:p>
            <a:pPr marL="0" indent="0"/>
            <a:r>
              <a:rPr lang="en-US" b="1" dirty="0"/>
              <a:t>Key Segmentation Criteria</a:t>
            </a:r>
          </a:p>
          <a:p>
            <a:pPr marL="342900" indent="-342900">
              <a:buFont typeface="Arial" panose="020B0604020202020204" pitchFamily="34" charset="0"/>
              <a:buChar char="•"/>
            </a:pPr>
            <a:r>
              <a:rPr lang="en-US" dirty="0"/>
              <a:t>Demographic Factors: Age, income, gender, education level.</a:t>
            </a:r>
          </a:p>
          <a:p>
            <a:pPr marL="342900" indent="-342900">
              <a:buFont typeface="Arial" panose="020B0604020202020204" pitchFamily="34" charset="0"/>
              <a:buChar char="•"/>
            </a:pPr>
            <a:r>
              <a:rPr lang="en-US" dirty="0"/>
              <a:t>Geographic Factors: Urban vs. rural, local vs. national.</a:t>
            </a:r>
          </a:p>
          <a:p>
            <a:pPr marL="342900" indent="-342900">
              <a:buFont typeface="Arial" panose="020B0604020202020204" pitchFamily="34" charset="0"/>
              <a:buChar char="•"/>
            </a:pPr>
            <a:r>
              <a:rPr lang="en-US" dirty="0"/>
              <a:t>Psychographic Factors: Lifestyle, values (e.g., environmental consciousness), and attitudes towards health and sustainability.</a:t>
            </a:r>
          </a:p>
          <a:p>
            <a:pPr marL="342900" indent="-342900">
              <a:buFont typeface="Arial" panose="020B0604020202020204" pitchFamily="34" charset="0"/>
              <a:buChar char="•"/>
            </a:pPr>
            <a:r>
              <a:rPr lang="en-US" dirty="0"/>
              <a:t>Behavioral Factors: Purchase patterns, consumption rates, brand loyalty, and feedback.</a:t>
            </a:r>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3600" i="0" u="none" strike="noStrike" dirty="0">
                <a:solidFill>
                  <a:schemeClr val="bg1"/>
                </a:solidFill>
                <a:effectLst/>
              </a:rPr>
              <a:t>Customer Segmentation </a:t>
            </a:r>
            <a:endParaRPr lang="en-US" dirty="0">
              <a:solidFill>
                <a:schemeClr val="bg1"/>
              </a:solidFill>
            </a:endParaRPr>
          </a:p>
        </p:txBody>
      </p:sp>
    </p:spTree>
    <p:extLst>
      <p:ext uri="{BB962C8B-B14F-4D97-AF65-F5344CB8AC3E}">
        <p14:creationId xmlns:p14="http://schemas.microsoft.com/office/powerpoint/2010/main" val="36304494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66404" y="1686105"/>
            <a:ext cx="10234833" cy="3849918"/>
          </a:xfrm>
        </p:spPr>
        <p:txBody>
          <a:bodyPr/>
          <a:lstStyle/>
          <a:p>
            <a:pPr marL="0" indent="0"/>
            <a:r>
              <a:rPr lang="en-GB" dirty="0"/>
              <a:t>Market Research is a logical and systematic search for new and useful information for your business. It is extremely important and useful to; </a:t>
            </a:r>
          </a:p>
          <a:p>
            <a:pPr marL="342900" indent="-342900">
              <a:buFont typeface="Arial" panose="020B0604020202020204" pitchFamily="34" charset="0"/>
              <a:buChar char="•"/>
            </a:pPr>
            <a:r>
              <a:rPr lang="en-GB" dirty="0"/>
              <a:t>Measure the risk so you can decide if the risk is worth it, and you will proceed or not with your business idea</a:t>
            </a:r>
          </a:p>
          <a:p>
            <a:pPr marL="342900" indent="-342900">
              <a:buFont typeface="Arial" panose="020B0604020202020204" pitchFamily="34" charset="0"/>
              <a:buChar char="•"/>
            </a:pPr>
            <a:r>
              <a:rPr lang="en-GB" dirty="0"/>
              <a:t>Inform you as to who your target audience is; who is the most profitable and valuable customer allowing you to align your products and services to their needs and wants </a:t>
            </a:r>
          </a:p>
          <a:p>
            <a:pPr marL="342900" indent="-342900">
              <a:buFont typeface="Arial" panose="020B0604020202020204" pitchFamily="34" charset="0"/>
              <a:buChar char="•"/>
            </a:pPr>
            <a:r>
              <a:rPr lang="en-GB" dirty="0"/>
              <a:t>Asking your audience specific questions will get you valuable and honest feedback directly. </a:t>
            </a:r>
          </a:p>
          <a:p>
            <a:pPr marL="0" indent="0"/>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22348" y="640755"/>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3600" i="0" u="none" strike="noStrike" dirty="0">
                <a:solidFill>
                  <a:schemeClr val="bg1"/>
                </a:solidFill>
                <a:effectLst/>
              </a:rPr>
              <a:t>Market Research, why is it needed?</a:t>
            </a:r>
            <a:endParaRPr lang="en-US" dirty="0">
              <a:solidFill>
                <a:schemeClr val="bg1"/>
              </a:solidFill>
            </a:endParaRPr>
          </a:p>
        </p:txBody>
      </p:sp>
    </p:spTree>
    <p:extLst>
      <p:ext uri="{BB962C8B-B14F-4D97-AF65-F5344CB8AC3E}">
        <p14:creationId xmlns:p14="http://schemas.microsoft.com/office/powerpoint/2010/main" val="32549823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7423" y="1597490"/>
            <a:ext cx="10066350" cy="3849918"/>
          </a:xfrm>
        </p:spPr>
        <p:txBody>
          <a:bodyPr/>
          <a:lstStyle/>
          <a:p>
            <a:r>
              <a:rPr lang="en-US" dirty="0"/>
              <a:t>There are two main types of market research</a:t>
            </a:r>
          </a:p>
          <a:p>
            <a:pPr marL="514350" indent="-514350">
              <a:buAutoNum type="arabicPeriod"/>
            </a:pPr>
            <a:r>
              <a:rPr lang="en-US" sz="2400" b="1" dirty="0">
                <a:solidFill>
                  <a:srgbClr val="47B5C8"/>
                </a:solidFill>
              </a:rPr>
              <a:t>Qualitative research (the WHAT) </a:t>
            </a:r>
          </a:p>
          <a:p>
            <a:pPr marL="0" indent="0" algn="just"/>
            <a:r>
              <a:rPr lang="en-US" dirty="0"/>
              <a:t>Get reliable, facts and statistics to guide key business decisions e.g., how many target customers care about this benefit?  All findings are factual, often numerical. </a:t>
            </a:r>
            <a:r>
              <a:rPr lang="en-GB" dirty="0"/>
              <a:t>The role of data is to empower you to make decisions based on facts, trends and statistical numbers. But with so much information out there, you must be able to sift through the noise, and get the </a:t>
            </a:r>
            <a:r>
              <a:rPr lang="en-GB" b="1" dirty="0"/>
              <a:t>right information</a:t>
            </a:r>
            <a:r>
              <a:rPr lang="en-GB" dirty="0"/>
              <a:t>, so that you can make the best decisions about strategy and growth. </a:t>
            </a:r>
          </a:p>
          <a:p>
            <a:pPr marL="0" indent="0"/>
            <a:r>
              <a:rPr lang="en-US" dirty="0"/>
              <a:t>Quantitative research involves collecting data through desk research, surveys, and questionnaires. Your job is to find it, organize it, analyse it and communicate it simply. This is the </a:t>
            </a:r>
            <a:r>
              <a:rPr lang="en-US" dirty="0">
                <a:solidFill>
                  <a:srgbClr val="D9552F"/>
                </a:solidFill>
              </a:rPr>
              <a:t>‘what’. </a:t>
            </a:r>
          </a:p>
          <a:p>
            <a:pPr marL="0" indent="0" algn="ctr"/>
            <a:endParaRPr lang="en-US" sz="2400" dirty="0">
              <a:solidFill>
                <a:srgbClr val="C54A9A"/>
              </a:solidFill>
            </a:endParaRPr>
          </a:p>
          <a:p>
            <a:pPr marL="0" indent="0"/>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22348" y="640755"/>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US" dirty="0">
                <a:solidFill>
                  <a:schemeClr val="bg1"/>
                </a:solidFill>
              </a:rPr>
              <a:t>Types of Market Research</a:t>
            </a:r>
          </a:p>
        </p:txBody>
      </p:sp>
    </p:spTree>
    <p:extLst>
      <p:ext uri="{BB962C8B-B14F-4D97-AF65-F5344CB8AC3E}">
        <p14:creationId xmlns:p14="http://schemas.microsoft.com/office/powerpoint/2010/main" val="16971475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39108" y="1193995"/>
            <a:ext cx="6803313" cy="3849918"/>
          </a:xfrm>
        </p:spPr>
        <p:txBody>
          <a:bodyPr/>
          <a:lstStyle/>
          <a:p>
            <a:pPr marL="0" indent="0"/>
            <a:r>
              <a:rPr lang="en-US" sz="2400" b="1" dirty="0">
                <a:solidFill>
                  <a:srgbClr val="47B5C8"/>
                </a:solidFill>
              </a:rPr>
              <a:t>2. Qualitative research (the WHAT) </a:t>
            </a:r>
          </a:p>
          <a:p>
            <a:pPr marL="0" indent="0"/>
            <a:r>
              <a:rPr lang="en-GB" sz="2400" dirty="0"/>
              <a:t>Qualitative research, as Steve Blank puts it,  “</a:t>
            </a:r>
            <a:r>
              <a:rPr lang="en-GB" sz="2400" b="1" dirty="0"/>
              <a:t>get out of the building.” </a:t>
            </a:r>
            <a:r>
              <a:rPr lang="en-GB" sz="2400" dirty="0"/>
              <a:t>  Main techniques are</a:t>
            </a:r>
          </a:p>
          <a:p>
            <a:pPr marL="342900" indent="-342900">
              <a:buFont typeface="Arial" panose="020B0604020202020204" pitchFamily="34" charset="0"/>
              <a:buChar char="•"/>
            </a:pPr>
            <a:r>
              <a:rPr lang="en-GB" sz="2400" dirty="0"/>
              <a:t>In-Depth Interview </a:t>
            </a:r>
          </a:p>
          <a:p>
            <a:pPr marL="342900" indent="-342900">
              <a:buFont typeface="Arial" panose="020B0604020202020204" pitchFamily="34" charset="0"/>
              <a:buChar char="•"/>
            </a:pPr>
            <a:r>
              <a:rPr lang="en-GB" sz="2400" dirty="0"/>
              <a:t>Focus Group </a:t>
            </a:r>
          </a:p>
          <a:p>
            <a:pPr marL="342900" indent="-342900">
              <a:buFont typeface="Arial" panose="020B0604020202020204" pitchFamily="34" charset="0"/>
              <a:buChar char="•"/>
            </a:pPr>
            <a:r>
              <a:rPr lang="en-GB" sz="2400" dirty="0"/>
              <a:t>Market Research Online Communities (MROC) e.g. LinkedIn Groups </a:t>
            </a:r>
          </a:p>
          <a:p>
            <a:pPr marL="342900" indent="-342900">
              <a:buFont typeface="Arial" panose="020B0604020202020204" pitchFamily="34" charset="0"/>
              <a:buChar char="•"/>
            </a:pPr>
            <a:r>
              <a:rPr lang="en-GB" sz="2400" dirty="0"/>
              <a:t>“Listening Platforms” i.e. blogs, forums etc </a:t>
            </a:r>
          </a:p>
          <a:p>
            <a:pPr marL="342900" indent="-342900">
              <a:buFont typeface="Arial" panose="020B0604020202020204" pitchFamily="34" charset="0"/>
              <a:buChar char="•"/>
            </a:pPr>
            <a:r>
              <a:rPr lang="en-GB" sz="2400" dirty="0"/>
              <a:t>Questionnaires / Surveys - Online, face-to-face etc</a:t>
            </a:r>
          </a:p>
          <a:p>
            <a:pPr marL="342900" indent="-342900">
              <a:buFont typeface="Arial" panose="020B0604020202020204" pitchFamily="34" charset="0"/>
              <a:buChar char="•"/>
            </a:pPr>
            <a:r>
              <a:rPr lang="en-GB" sz="2400" dirty="0"/>
              <a:t>Mystery Shopping </a:t>
            </a:r>
          </a:p>
          <a:p>
            <a:pPr marL="342900" indent="-342900">
              <a:buFont typeface="Arial" panose="020B0604020202020204" pitchFamily="34" charset="0"/>
              <a:buChar char="•"/>
            </a:pPr>
            <a:r>
              <a:rPr lang="en-GB" sz="2400" dirty="0"/>
              <a:t>Observation </a:t>
            </a:r>
          </a:p>
          <a:p>
            <a:pPr marL="0" indent="0"/>
            <a:endParaRPr lang="en-GB" sz="2400" i="1" dirty="0"/>
          </a:p>
          <a:p>
            <a:pPr marL="0" indent="0" algn="ctr"/>
            <a:endParaRPr lang="en-US" sz="2400" dirty="0">
              <a:solidFill>
                <a:srgbClr val="C54A9A"/>
              </a:solidFill>
            </a:endParaRPr>
          </a:p>
          <a:p>
            <a:pPr marL="0" indent="0"/>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0" y="238927"/>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96060" y="314634"/>
            <a:ext cx="9632553" cy="803654"/>
          </a:xfrm>
        </p:spPr>
        <p:txBody>
          <a:bodyPr/>
          <a:lstStyle/>
          <a:p>
            <a:r>
              <a:rPr lang="en-US" dirty="0">
                <a:solidFill>
                  <a:schemeClr val="bg1"/>
                </a:solidFill>
              </a:rPr>
              <a:t>Types of Market Research</a:t>
            </a:r>
          </a:p>
        </p:txBody>
      </p:sp>
      <p:sp>
        <p:nvSpPr>
          <p:cNvPr id="6" name="TextBox 5">
            <a:extLst>
              <a:ext uri="{FF2B5EF4-FFF2-40B4-BE49-F238E27FC236}">
                <a16:creationId xmlns:a16="http://schemas.microsoft.com/office/drawing/2014/main" id="{65A304D1-AE06-F211-865F-58678255D00B}"/>
              </a:ext>
            </a:extLst>
          </p:cNvPr>
          <p:cNvSpPr txBox="1"/>
          <p:nvPr/>
        </p:nvSpPr>
        <p:spPr>
          <a:xfrm>
            <a:off x="7442421" y="1490008"/>
            <a:ext cx="3370108" cy="2246769"/>
          </a:xfrm>
          <a:prstGeom prst="rect">
            <a:avLst/>
          </a:prstGeom>
          <a:noFill/>
        </p:spPr>
        <p:txBody>
          <a:bodyPr wrap="square">
            <a:spAutoFit/>
          </a:bodyPr>
          <a:lstStyle/>
          <a:p>
            <a:r>
              <a:rPr lang="en-GB" sz="2000" b="1" i="0" dirty="0">
                <a:solidFill>
                  <a:schemeClr val="bg1"/>
                </a:solidFill>
                <a:effectLst/>
                <a:highlight>
                  <a:srgbClr val="1EB3DD"/>
                </a:highlight>
              </a:rPr>
              <a:t>WATCH</a:t>
            </a:r>
          </a:p>
          <a:p>
            <a:r>
              <a:rPr lang="en-GB" sz="2000" b="0" i="0" dirty="0">
                <a:solidFill>
                  <a:srgbClr val="142D55"/>
                </a:solidFill>
                <a:effectLst/>
              </a:rPr>
              <a:t>Serial entrepreneur </a:t>
            </a:r>
            <a:r>
              <a:rPr lang="en-GB" sz="2000" b="1" i="0" dirty="0">
                <a:solidFill>
                  <a:srgbClr val="142D55"/>
                </a:solidFill>
                <a:effectLst/>
              </a:rPr>
              <a:t>Steve Blank</a:t>
            </a:r>
            <a:r>
              <a:rPr lang="en-GB" sz="2000" b="0" i="0" dirty="0">
                <a:solidFill>
                  <a:srgbClr val="142D55"/>
                </a:solidFill>
                <a:effectLst/>
              </a:rPr>
              <a:t> explains how entrepreneurs fail when they wait too long to gauge real customer interest in their products</a:t>
            </a:r>
            <a:r>
              <a:rPr lang="en-GB" sz="2000" b="0" i="0" dirty="0">
                <a:solidFill>
                  <a:srgbClr val="142D55"/>
                </a:solidFill>
                <a:effectLst/>
                <a:latin typeface="Roboto"/>
              </a:rPr>
              <a:t>.</a:t>
            </a:r>
            <a:endParaRPr lang="en-IE" sz="2000" dirty="0">
              <a:solidFill>
                <a:srgbClr val="142D55"/>
              </a:solidFill>
            </a:endParaRPr>
          </a:p>
        </p:txBody>
      </p:sp>
      <p:pic>
        <p:nvPicPr>
          <p:cNvPr id="7" name="Online Media 1" title="Steve Blank: Want Your Startup to Succeed? 'Get Out of the Building' | Inc. Magazine">
            <a:hlinkClick r:id="" action="ppaction://media"/>
            <a:extLst>
              <a:ext uri="{FF2B5EF4-FFF2-40B4-BE49-F238E27FC236}">
                <a16:creationId xmlns:a16="http://schemas.microsoft.com/office/drawing/2014/main" id="{B253FFA0-8C66-483F-8C91-82BE05069BE5}"/>
              </a:ext>
            </a:extLst>
          </p:cNvPr>
          <p:cNvPicPr>
            <a:picLocks noRot="1" noChangeAspect="1"/>
          </p:cNvPicPr>
          <p:nvPr>
            <a:videoFile r:link="rId1"/>
          </p:nvPr>
        </p:nvPicPr>
        <p:blipFill>
          <a:blip r:embed="rId3"/>
          <a:stretch>
            <a:fillRect/>
          </a:stretch>
        </p:blipFill>
        <p:spPr>
          <a:xfrm>
            <a:off x="7532136" y="3888188"/>
            <a:ext cx="3280393" cy="1853422"/>
          </a:xfrm>
          <a:prstGeom prst="rect">
            <a:avLst/>
          </a:prstGeom>
        </p:spPr>
      </p:pic>
    </p:spTree>
    <p:extLst>
      <p:ext uri="{BB962C8B-B14F-4D97-AF65-F5344CB8AC3E}">
        <p14:creationId xmlns:p14="http://schemas.microsoft.com/office/powerpoint/2010/main" val="267980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06160" y="1390664"/>
            <a:ext cx="10290494" cy="3849918"/>
          </a:xfrm>
        </p:spPr>
        <p:txBody>
          <a:bodyPr/>
          <a:lstStyle/>
          <a:p>
            <a:pPr marL="0" indent="0"/>
            <a:r>
              <a:rPr lang="en-GB" dirty="0"/>
              <a:t>Yes, market research is about gathering data, but it is really about understanding the pulse of the marketplace, enabling businesses to anticipate needs, outmanoeuvre competitors, and craft compelling offerings that speak directly to the heart of their audience.  Approach it with detail and care..</a:t>
            </a:r>
          </a:p>
          <a:p>
            <a:pPr marL="342900" indent="-342900">
              <a:buFont typeface="Arial" panose="020B0604020202020204" pitchFamily="34" charset="0"/>
              <a:buChar char="•"/>
            </a:pPr>
            <a:r>
              <a:rPr lang="en-GB" b="1" dirty="0"/>
              <a:t>Surveys and Questionnaires</a:t>
            </a:r>
            <a:r>
              <a:rPr lang="en-GB" dirty="0"/>
              <a:t>: Conduct surveys to gather data on customer preferences and buying behaviours. Tailor questions to uncover the attitudes of potential customers to your proposed products/service. </a:t>
            </a:r>
          </a:p>
          <a:p>
            <a:pPr>
              <a:buFont typeface="Arial" panose="020B0604020202020204" pitchFamily="34" charset="0"/>
              <a:buChar char="•"/>
            </a:pPr>
            <a:r>
              <a:rPr lang="en-GB" b="1" dirty="0"/>
              <a:t>Focus Groups</a:t>
            </a:r>
            <a:r>
              <a:rPr lang="en-GB" dirty="0"/>
              <a:t>: Allow you to  delve deeper into the motivations and reservations of potential customers</a:t>
            </a:r>
          </a:p>
          <a:p>
            <a:pPr>
              <a:buFont typeface="Arial" panose="020B0604020202020204" pitchFamily="34" charset="0"/>
              <a:buChar char="•"/>
            </a:pPr>
            <a:r>
              <a:rPr lang="en-GB" b="1" dirty="0"/>
              <a:t>Data Analytics Tools</a:t>
            </a:r>
            <a:r>
              <a:rPr lang="en-GB" dirty="0"/>
              <a:t>: Utilise data analytics to sift through customer data collected via surveys, social media interactions, and website analytics to identify patterns and trends."</a:t>
            </a:r>
          </a:p>
        </p:txBody>
      </p:sp>
      <p:sp>
        <p:nvSpPr>
          <p:cNvPr id="2" name="Freeform 1">
            <a:extLst>
              <a:ext uri="{FF2B5EF4-FFF2-40B4-BE49-F238E27FC236}">
                <a16:creationId xmlns:a16="http://schemas.microsoft.com/office/drawing/2014/main" id="{7B83FC6B-9FCD-D7A3-CB13-234D96458BFD}"/>
              </a:ext>
            </a:extLst>
          </p:cNvPr>
          <p:cNvSpPr/>
          <p:nvPr/>
        </p:nvSpPr>
        <p:spPr>
          <a:xfrm>
            <a:off x="0" y="473632"/>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83526" y="587010"/>
            <a:ext cx="9632553" cy="803654"/>
          </a:xfrm>
        </p:spPr>
        <p:txBody>
          <a:bodyPr/>
          <a:lstStyle/>
          <a:p>
            <a:r>
              <a:rPr lang="en-GB" sz="3600" i="0" u="none" strike="noStrike" dirty="0">
                <a:solidFill>
                  <a:schemeClr val="bg1"/>
                </a:solidFill>
                <a:effectLst/>
              </a:rPr>
              <a:t>Conducting Market Research</a:t>
            </a:r>
            <a:endParaRPr lang="en-US" dirty="0">
              <a:solidFill>
                <a:schemeClr val="bg1"/>
              </a:solidFill>
            </a:endParaRPr>
          </a:p>
        </p:txBody>
      </p:sp>
    </p:spTree>
    <p:extLst>
      <p:ext uri="{BB962C8B-B14F-4D97-AF65-F5344CB8AC3E}">
        <p14:creationId xmlns:p14="http://schemas.microsoft.com/office/powerpoint/2010/main" val="39260914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9" y="1731752"/>
            <a:ext cx="10087858" cy="3849918"/>
          </a:xfrm>
        </p:spPr>
        <p:txBody>
          <a:bodyPr/>
          <a:lstStyle/>
          <a:p>
            <a:r>
              <a:rPr lang="en-IE" b="1" dirty="0">
                <a:solidFill>
                  <a:srgbClr val="D9552F"/>
                </a:solidFill>
              </a:rPr>
              <a:t>5. Value Proposition and Positioning</a:t>
            </a:r>
          </a:p>
          <a:p>
            <a:pPr marL="0" indent="0"/>
            <a:r>
              <a:rPr lang="en-GB" dirty="0"/>
              <a:t>Equipped with personal strengths, market analysis and market research, define the specific niche or segment where your business will have the most impact. Positioning might focus on areas where your background or experiences provide unique insights or solutions. </a:t>
            </a:r>
          </a:p>
          <a:p>
            <a:pPr marL="0" indent="0"/>
            <a:r>
              <a:rPr lang="en-GB" dirty="0"/>
              <a:t>It is about carving out a space where your products or services can stand out and meet specific needs that are not being fully addressed by others.</a:t>
            </a:r>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3600" i="0" u="none" strike="noStrike" dirty="0">
                <a:solidFill>
                  <a:schemeClr val="bg1"/>
                </a:solidFill>
                <a:effectLst/>
              </a:rPr>
              <a:t>Positioning is Key</a:t>
            </a:r>
            <a:endParaRPr lang="en-US" dirty="0">
              <a:solidFill>
                <a:schemeClr val="bg1"/>
              </a:solidFill>
            </a:endParaRPr>
          </a:p>
        </p:txBody>
      </p:sp>
    </p:spTree>
    <p:extLst>
      <p:ext uri="{BB962C8B-B14F-4D97-AF65-F5344CB8AC3E}">
        <p14:creationId xmlns:p14="http://schemas.microsoft.com/office/powerpoint/2010/main" val="1161380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59751" y="1565257"/>
            <a:ext cx="9632553" cy="1681170"/>
          </a:xfrm>
        </p:spPr>
        <p:txBody>
          <a:bodyPr/>
          <a:lstStyle/>
          <a:p>
            <a:pPr marL="0" indent="0"/>
            <a:r>
              <a:rPr lang="en-GB" dirty="0"/>
              <a:t>Personal motivation is the internal drive that prompts an individual to act towards a goal. It is the internal spark that ignites you to take action.  It’s a relentless drive that wakes you up in the morning, eager to push forward your vision. In the context of founding a business, it is a potent mix of:</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What is Personal Motivation?</a:t>
            </a:r>
            <a:endParaRPr lang="en-US" dirty="0"/>
          </a:p>
        </p:txBody>
      </p:sp>
      <p:sp>
        <p:nvSpPr>
          <p:cNvPr id="6" name="TextBox 5">
            <a:extLst>
              <a:ext uri="{FF2B5EF4-FFF2-40B4-BE49-F238E27FC236}">
                <a16:creationId xmlns:a16="http://schemas.microsoft.com/office/drawing/2014/main" id="{698AB702-B08C-1D84-F8A6-3197B822A930}"/>
              </a:ext>
            </a:extLst>
          </p:cNvPr>
          <p:cNvSpPr txBox="1"/>
          <p:nvPr/>
        </p:nvSpPr>
        <p:spPr>
          <a:xfrm>
            <a:off x="859750" y="3372234"/>
            <a:ext cx="6829801" cy="2954655"/>
          </a:xfrm>
          <a:prstGeom prst="rect">
            <a:avLst/>
          </a:prstGeom>
          <a:noFill/>
        </p:spPr>
        <p:txBody>
          <a:bodyPr wrap="square" rtlCol="0">
            <a:spAutoFit/>
          </a:bodyPr>
          <a:lstStyle/>
          <a:p>
            <a:r>
              <a:rPr lang="en-GB" sz="2400" b="1" dirty="0"/>
              <a:t>Values: </a:t>
            </a:r>
            <a:r>
              <a:rPr lang="en-GB" sz="2400" dirty="0"/>
              <a:t>Your business acts as a reflection of your core principles. Think of your values as your compass, guiding every decision and operation. They ensure your business mirrors your personal ethics, whether it's sustainability, fairness, or innovation. These are non-negotiable and define how you do business.</a:t>
            </a:r>
          </a:p>
          <a:p>
            <a:endParaRPr lang="en-GB" sz="2400" b="1" dirty="0"/>
          </a:p>
          <a:p>
            <a:endParaRPr lang="en-IE" dirty="0"/>
          </a:p>
        </p:txBody>
      </p:sp>
      <p:pic>
        <p:nvPicPr>
          <p:cNvPr id="10" name="Picture 9" descr="Compass">
            <a:extLst>
              <a:ext uri="{FF2B5EF4-FFF2-40B4-BE49-F238E27FC236}">
                <a16:creationId xmlns:a16="http://schemas.microsoft.com/office/drawing/2014/main" id="{DF17ED31-43A4-06EC-9ACA-E1ACFD246310}"/>
              </a:ext>
            </a:extLst>
          </p:cNvPr>
          <p:cNvPicPr>
            <a:picLocks noChangeAspect="1"/>
          </p:cNvPicPr>
          <p:nvPr/>
        </p:nvPicPr>
        <p:blipFill>
          <a:blip r:embed="rId2"/>
          <a:stretch>
            <a:fillRect/>
          </a:stretch>
        </p:blipFill>
        <p:spPr>
          <a:xfrm>
            <a:off x="7572949" y="3246427"/>
            <a:ext cx="3388383" cy="2431000"/>
          </a:xfrm>
          <a:prstGeom prst="rect">
            <a:avLst/>
          </a:prstGeom>
        </p:spPr>
      </p:pic>
    </p:spTree>
    <p:extLst>
      <p:ext uri="{BB962C8B-B14F-4D97-AF65-F5344CB8AC3E}">
        <p14:creationId xmlns:p14="http://schemas.microsoft.com/office/powerpoint/2010/main" val="39335636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9" y="1731752"/>
            <a:ext cx="6430258" cy="3849918"/>
          </a:xfrm>
        </p:spPr>
        <p:txBody>
          <a:bodyPr/>
          <a:lstStyle/>
          <a:p>
            <a:r>
              <a:rPr lang="en-GB" b="1" dirty="0">
                <a:solidFill>
                  <a:srgbClr val="D9552F"/>
                </a:solidFill>
              </a:rPr>
              <a:t>6. Barriers to Entry and Strategic Positioning</a:t>
            </a:r>
          </a:p>
          <a:p>
            <a:pPr marL="0" indent="0"/>
            <a:r>
              <a:rPr lang="en-GB" dirty="0"/>
              <a:t>Assess any barriers to entry in your chosen market, considering how your unique perspective and skills can help overcome these challenges.</a:t>
            </a:r>
          </a:p>
          <a:p>
            <a:r>
              <a:rPr lang="en-GB" b="1" dirty="0">
                <a:solidFill>
                  <a:srgbClr val="47B5C8"/>
                </a:solidFill>
              </a:rPr>
              <a:t>ACTION</a:t>
            </a:r>
          </a:p>
          <a:p>
            <a:pPr marL="0" indent="0"/>
            <a:r>
              <a:rPr lang="en-GB" dirty="0"/>
              <a:t>Develop strategies that leverage your personal and business strengths to navigate or dismantle these barriers effectively.</a:t>
            </a:r>
          </a:p>
          <a:p>
            <a:pPr marL="0" indent="0"/>
            <a:r>
              <a:rPr lang="en-US" dirty="0"/>
              <a:t>Let’s look at an example…..</a:t>
            </a:r>
            <a:endParaRPr lang="en-GB"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3600" i="0" u="none" strike="noStrike" dirty="0">
                <a:solidFill>
                  <a:schemeClr val="bg1"/>
                </a:solidFill>
                <a:effectLst/>
              </a:rPr>
              <a:t>Understand your competitive landscape</a:t>
            </a:r>
            <a:endParaRPr lang="en-US" dirty="0">
              <a:solidFill>
                <a:schemeClr val="bg1"/>
              </a:solidFill>
            </a:endParaRPr>
          </a:p>
        </p:txBody>
      </p:sp>
      <p:pic>
        <p:nvPicPr>
          <p:cNvPr id="7" name="Picture 6" descr="Wooden brown maze">
            <a:extLst>
              <a:ext uri="{FF2B5EF4-FFF2-40B4-BE49-F238E27FC236}">
                <a16:creationId xmlns:a16="http://schemas.microsoft.com/office/drawing/2014/main" id="{3F916827-AA76-16BC-1BB1-484D968A494A}"/>
              </a:ext>
            </a:extLst>
          </p:cNvPr>
          <p:cNvPicPr>
            <a:picLocks noChangeAspect="1"/>
          </p:cNvPicPr>
          <p:nvPr/>
        </p:nvPicPr>
        <p:blipFill>
          <a:blip r:embed="rId2"/>
          <a:stretch>
            <a:fillRect/>
          </a:stretch>
        </p:blipFill>
        <p:spPr>
          <a:xfrm>
            <a:off x="7297974" y="2480807"/>
            <a:ext cx="3775803" cy="2516588"/>
          </a:xfrm>
          <a:prstGeom prst="rect">
            <a:avLst/>
          </a:prstGeom>
        </p:spPr>
      </p:pic>
    </p:spTree>
    <p:extLst>
      <p:ext uri="{BB962C8B-B14F-4D97-AF65-F5344CB8AC3E}">
        <p14:creationId xmlns:p14="http://schemas.microsoft.com/office/powerpoint/2010/main" val="12793045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8" y="1731752"/>
            <a:ext cx="10071955" cy="3849918"/>
          </a:xfrm>
        </p:spPr>
        <p:txBody>
          <a:bodyPr/>
          <a:lstStyle/>
          <a:p>
            <a:r>
              <a:rPr lang="en-GB" b="1" dirty="0" err="1">
                <a:solidFill>
                  <a:srgbClr val="47B5C8"/>
                </a:solidFill>
              </a:rPr>
              <a:t>CulturaCrafts</a:t>
            </a:r>
            <a:r>
              <a:rPr lang="en-GB" b="1" dirty="0">
                <a:solidFill>
                  <a:srgbClr val="47B5C8"/>
                </a:solidFill>
              </a:rPr>
              <a:t> — Overcoming Barriers to Entry in the Craft Supplies Market</a:t>
            </a:r>
          </a:p>
          <a:p>
            <a:pPr marL="0" indent="0"/>
            <a:r>
              <a:rPr lang="en-GB" b="1" dirty="0"/>
              <a:t>Background:</a:t>
            </a:r>
            <a:r>
              <a:rPr lang="en-GB" dirty="0"/>
              <a:t> </a:t>
            </a:r>
            <a:r>
              <a:rPr lang="en-GB" dirty="0" err="1"/>
              <a:t>CulturaCrafts</a:t>
            </a:r>
            <a:r>
              <a:rPr lang="en-GB" dirty="0"/>
              <a:t> is a start-up founded by Maria, an entrepreneur of Latin American descent, aiming to provide craft supplies that celebrate and promote Latin American cultures. The business focuses on supplying unique, high-quality crafting materials that are ethically sourced from artisans across Latin America.</a:t>
            </a:r>
          </a:p>
          <a:p>
            <a:pPr marL="0" indent="0"/>
            <a:r>
              <a:rPr lang="en-GB" b="1" dirty="0"/>
              <a:t>Market Analysis:</a:t>
            </a:r>
            <a:r>
              <a:rPr lang="en-GB" dirty="0"/>
              <a:t> The craft supplies market is well-established with major players dominating the landscape, offering a wide range of products at competitive prices. Maria identified a niche market focusing on culturally specific craft supplies, which are not widely available in mainstream outlets.</a:t>
            </a:r>
          </a:p>
          <a:p>
            <a:endParaRPr lang="en-GB"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dirty="0">
                <a:solidFill>
                  <a:schemeClr val="bg1"/>
                </a:solidFill>
              </a:rPr>
              <a:t>Case Study Example</a:t>
            </a:r>
            <a:endParaRPr lang="en-US" dirty="0">
              <a:solidFill>
                <a:schemeClr val="bg1"/>
              </a:solidFill>
            </a:endParaRPr>
          </a:p>
        </p:txBody>
      </p:sp>
    </p:spTree>
    <p:extLst>
      <p:ext uri="{BB962C8B-B14F-4D97-AF65-F5344CB8AC3E}">
        <p14:creationId xmlns:p14="http://schemas.microsoft.com/office/powerpoint/2010/main" val="9272997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0DDA11-AC31-BB3A-2420-6EC91A170254}"/>
              </a:ext>
            </a:extLst>
          </p:cNvPr>
          <p:cNvSpPr>
            <a:spLocks noGrp="1"/>
          </p:cNvSpPr>
          <p:nvPr>
            <p:ph type="body" sz="quarter" idx="35"/>
          </p:nvPr>
        </p:nvSpPr>
        <p:spPr>
          <a:xfrm>
            <a:off x="5256075" y="551277"/>
            <a:ext cx="6562677" cy="339415"/>
          </a:xfrm>
        </p:spPr>
        <p:txBody>
          <a:bodyPr/>
          <a:lstStyle/>
          <a:p>
            <a:r>
              <a:rPr lang="en-GB" dirty="0">
                <a:solidFill>
                  <a:srgbClr val="47B5C8"/>
                </a:solidFill>
              </a:rPr>
              <a:t> Strong Competition from Established Brands: </a:t>
            </a:r>
          </a:p>
          <a:p>
            <a:endParaRPr lang="en-IE" dirty="0">
              <a:solidFill>
                <a:srgbClr val="47B5C8"/>
              </a:solidFill>
            </a:endParaRPr>
          </a:p>
        </p:txBody>
      </p:sp>
      <p:sp>
        <p:nvSpPr>
          <p:cNvPr id="3" name="Text Placeholder 2">
            <a:extLst>
              <a:ext uri="{FF2B5EF4-FFF2-40B4-BE49-F238E27FC236}">
                <a16:creationId xmlns:a16="http://schemas.microsoft.com/office/drawing/2014/main" id="{7A7B2145-F78F-AB05-AC03-528F5EE94202}"/>
              </a:ext>
            </a:extLst>
          </p:cNvPr>
          <p:cNvSpPr>
            <a:spLocks noGrp="1"/>
          </p:cNvSpPr>
          <p:nvPr>
            <p:ph type="body" sz="quarter" idx="36"/>
          </p:nvPr>
        </p:nvSpPr>
        <p:spPr>
          <a:xfrm>
            <a:off x="4395319" y="970461"/>
            <a:ext cx="7510897" cy="1815882"/>
          </a:xfrm>
        </p:spPr>
        <p:txBody>
          <a:bodyPr/>
          <a:lstStyle/>
          <a:p>
            <a:r>
              <a:rPr lang="en-GB" sz="2000" dirty="0"/>
              <a:t>Large, established companies have economies of scale, extensive distribution, and brand loyalty, which can be intimidating for a new entrant like </a:t>
            </a:r>
            <a:r>
              <a:rPr lang="en-GB" sz="2000" dirty="0" err="1"/>
              <a:t>CulturaCrafts</a:t>
            </a:r>
            <a:r>
              <a:rPr lang="en-GB" sz="2000" dirty="0"/>
              <a:t>.</a:t>
            </a:r>
          </a:p>
          <a:p>
            <a:r>
              <a:rPr lang="en-GB" sz="2000" b="1" dirty="0">
                <a:solidFill>
                  <a:srgbClr val="D9552F"/>
                </a:solidFill>
              </a:rPr>
              <a:t>Strategic Positioning</a:t>
            </a:r>
            <a:r>
              <a:rPr lang="en-GB" sz="2000" dirty="0"/>
              <a:t>: Offer authentic, culturally rich products that large competitors do not provide. </a:t>
            </a:r>
            <a:endParaRPr lang="en-IE" sz="2000" dirty="0"/>
          </a:p>
        </p:txBody>
      </p:sp>
      <p:sp>
        <p:nvSpPr>
          <p:cNvPr id="4" name="Text Placeholder 3">
            <a:extLst>
              <a:ext uri="{FF2B5EF4-FFF2-40B4-BE49-F238E27FC236}">
                <a16:creationId xmlns:a16="http://schemas.microsoft.com/office/drawing/2014/main" id="{6E9E29C2-9C95-40A8-811F-D1420B51F195}"/>
              </a:ext>
            </a:extLst>
          </p:cNvPr>
          <p:cNvSpPr>
            <a:spLocks noGrp="1"/>
          </p:cNvSpPr>
          <p:nvPr>
            <p:ph type="body" sz="quarter" idx="37"/>
          </p:nvPr>
        </p:nvSpPr>
        <p:spPr/>
        <p:txBody>
          <a:bodyPr/>
          <a:lstStyle/>
          <a:p>
            <a:r>
              <a:rPr lang="en-IE" dirty="0"/>
              <a:t>1</a:t>
            </a:r>
          </a:p>
        </p:txBody>
      </p:sp>
      <p:sp>
        <p:nvSpPr>
          <p:cNvPr id="6" name="Text Placeholder 5">
            <a:extLst>
              <a:ext uri="{FF2B5EF4-FFF2-40B4-BE49-F238E27FC236}">
                <a16:creationId xmlns:a16="http://schemas.microsoft.com/office/drawing/2014/main" id="{785CA305-79B4-1574-2DB0-3D27966ACDD1}"/>
              </a:ext>
            </a:extLst>
          </p:cNvPr>
          <p:cNvSpPr>
            <a:spLocks noGrp="1"/>
          </p:cNvSpPr>
          <p:nvPr>
            <p:ph type="body" sz="quarter" idx="42"/>
          </p:nvPr>
        </p:nvSpPr>
        <p:spPr>
          <a:xfrm>
            <a:off x="4696373" y="2952795"/>
            <a:ext cx="7047704" cy="411817"/>
          </a:xfrm>
        </p:spPr>
        <p:txBody>
          <a:bodyPr/>
          <a:lstStyle/>
          <a:p>
            <a:r>
              <a:rPr lang="en-GB" dirty="0">
                <a:solidFill>
                  <a:srgbClr val="47B5C8"/>
                </a:solidFill>
              </a:rPr>
              <a:t>Consumer Awareness and Market Education:</a:t>
            </a:r>
            <a:endParaRPr lang="en-IE" dirty="0">
              <a:solidFill>
                <a:srgbClr val="47B5C8"/>
              </a:solidFill>
            </a:endParaRPr>
          </a:p>
        </p:txBody>
      </p:sp>
      <p:sp>
        <p:nvSpPr>
          <p:cNvPr id="8" name="Text Placeholder 7">
            <a:extLst>
              <a:ext uri="{FF2B5EF4-FFF2-40B4-BE49-F238E27FC236}">
                <a16:creationId xmlns:a16="http://schemas.microsoft.com/office/drawing/2014/main" id="{8DFB73E0-993D-588B-59D7-B632991BF3D0}"/>
              </a:ext>
            </a:extLst>
          </p:cNvPr>
          <p:cNvSpPr>
            <a:spLocks noGrp="1"/>
          </p:cNvSpPr>
          <p:nvPr>
            <p:ph type="body" sz="quarter" idx="44"/>
          </p:nvPr>
        </p:nvSpPr>
        <p:spPr/>
        <p:txBody>
          <a:bodyPr/>
          <a:lstStyle/>
          <a:p>
            <a:r>
              <a:rPr lang="en-IE" dirty="0"/>
              <a:t>2</a:t>
            </a:r>
          </a:p>
        </p:txBody>
      </p:sp>
      <p:sp>
        <p:nvSpPr>
          <p:cNvPr id="14" name="Rectangle 2">
            <a:extLst>
              <a:ext uri="{FF2B5EF4-FFF2-40B4-BE49-F238E27FC236}">
                <a16:creationId xmlns:a16="http://schemas.microsoft.com/office/drawing/2014/main" id="{EFA46F92-D704-330B-0E2D-BB79C580E40E}"/>
              </a:ext>
            </a:extLst>
          </p:cNvPr>
          <p:cNvSpPr>
            <a:spLocks noGrp="1" noChangeArrowheads="1"/>
          </p:cNvSpPr>
          <p:nvPr>
            <p:ph type="body" sz="quarter" idx="43"/>
          </p:nvPr>
        </p:nvSpPr>
        <p:spPr bwMode="auto">
          <a:xfrm>
            <a:off x="4190337" y="3118391"/>
            <a:ext cx="762841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mn-lt"/>
            </a:endParaRPr>
          </a:p>
          <a:p>
            <a:pPr marL="0" marR="0" lvl="0" indent="0" defTabSz="914400" rtl="0" eaLnBrk="0" fontAlgn="base" latinLnBrk="0" hangingPunct="0">
              <a:lnSpc>
                <a:spcPct val="100000"/>
              </a:lnSpc>
              <a:spcBef>
                <a:spcPct val="0"/>
              </a:spcBef>
              <a:spcAft>
                <a:spcPct val="0"/>
              </a:spcAft>
              <a:buClrTx/>
              <a:buSzTx/>
              <a:tabLst/>
            </a:pPr>
            <a:r>
              <a:rPr lang="en-GB" sz="2000" dirty="0"/>
              <a:t>There is a lack of awareness and understanding among potential customers about the unique value of culturally specific craft supplies.</a:t>
            </a:r>
          </a:p>
          <a:p>
            <a:pPr marL="0" marR="0" lvl="0" indent="0" defTabSz="914400" rtl="0" eaLnBrk="0" fontAlgn="base" latinLnBrk="0" hangingPunct="0">
              <a:lnSpc>
                <a:spcPct val="100000"/>
              </a:lnSpc>
              <a:spcBef>
                <a:spcPct val="0"/>
              </a:spcBef>
              <a:spcAft>
                <a:spcPct val="0"/>
              </a:spcAft>
              <a:buClrTx/>
              <a:buSzTx/>
              <a:tabLst/>
            </a:pPr>
            <a:r>
              <a:rPr lang="en-GB" sz="2000" b="1" dirty="0">
                <a:solidFill>
                  <a:srgbClr val="D9552F"/>
                </a:solidFill>
              </a:rPr>
              <a:t>Strategic Positioning </a:t>
            </a:r>
            <a:r>
              <a:rPr lang="en-GB" sz="2000" dirty="0"/>
              <a:t>Implement educational marketing strategies that include storytelling about the artisans, the cultural significance of the materials, and DIY project ideas that use these supplies. Use social media platforms and events to build a community around the brand.</a:t>
            </a:r>
            <a:endParaRPr kumimoji="0" lang="en-US" altLang="en-US" sz="2000" b="0" i="0" u="none" strike="noStrike" cap="none" normalizeH="0" baseline="0" dirty="0">
              <a:ln>
                <a:noFill/>
              </a:ln>
              <a:effectLst/>
              <a:latin typeface="+mn-lt"/>
            </a:endParaRPr>
          </a:p>
        </p:txBody>
      </p:sp>
      <p:pic>
        <p:nvPicPr>
          <p:cNvPr id="10" name="Picture Placeholder 9" descr="Close up of person weaving">
            <a:extLst>
              <a:ext uri="{FF2B5EF4-FFF2-40B4-BE49-F238E27FC236}">
                <a16:creationId xmlns:a16="http://schemas.microsoft.com/office/drawing/2014/main" id="{8483FCEA-45DC-2429-7792-AB2D1D31AD13}"/>
              </a:ext>
            </a:extLst>
          </p:cNvPr>
          <p:cNvPicPr>
            <a:picLocks noGrp="1" noChangeAspect="1"/>
          </p:cNvPicPr>
          <p:nvPr>
            <p:ph type="pic" sz="quarter" idx="41"/>
          </p:nvPr>
        </p:nvPicPr>
        <p:blipFill>
          <a:blip r:embed="rId2"/>
          <a:srcRect l="31127" r="31127"/>
          <a:stretch>
            <a:fillRect/>
          </a:stretch>
        </p:blipFill>
        <p:spPr/>
      </p:pic>
    </p:spTree>
    <p:extLst>
      <p:ext uri="{BB962C8B-B14F-4D97-AF65-F5344CB8AC3E}">
        <p14:creationId xmlns:p14="http://schemas.microsoft.com/office/powerpoint/2010/main" val="21457991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0DDA11-AC31-BB3A-2420-6EC91A170254}"/>
              </a:ext>
            </a:extLst>
          </p:cNvPr>
          <p:cNvSpPr>
            <a:spLocks noGrp="1"/>
          </p:cNvSpPr>
          <p:nvPr>
            <p:ph type="body" sz="quarter" idx="35"/>
          </p:nvPr>
        </p:nvSpPr>
        <p:spPr>
          <a:xfrm>
            <a:off x="5181400" y="551277"/>
            <a:ext cx="6562677" cy="339415"/>
          </a:xfrm>
        </p:spPr>
        <p:txBody>
          <a:bodyPr/>
          <a:lstStyle/>
          <a:p>
            <a:r>
              <a:rPr lang="en-GB" dirty="0">
                <a:solidFill>
                  <a:srgbClr val="47B5C8"/>
                </a:solidFill>
              </a:rPr>
              <a:t>Supply Chain Complexity: </a:t>
            </a:r>
          </a:p>
          <a:p>
            <a:endParaRPr lang="en-IE" dirty="0">
              <a:solidFill>
                <a:srgbClr val="47B5C8"/>
              </a:solidFill>
            </a:endParaRPr>
          </a:p>
        </p:txBody>
      </p:sp>
      <p:sp>
        <p:nvSpPr>
          <p:cNvPr id="3" name="Text Placeholder 2">
            <a:extLst>
              <a:ext uri="{FF2B5EF4-FFF2-40B4-BE49-F238E27FC236}">
                <a16:creationId xmlns:a16="http://schemas.microsoft.com/office/drawing/2014/main" id="{7A7B2145-F78F-AB05-AC03-528F5EE94202}"/>
              </a:ext>
            </a:extLst>
          </p:cNvPr>
          <p:cNvSpPr>
            <a:spLocks noGrp="1"/>
          </p:cNvSpPr>
          <p:nvPr>
            <p:ph type="body" sz="quarter" idx="36"/>
          </p:nvPr>
        </p:nvSpPr>
        <p:spPr>
          <a:xfrm>
            <a:off x="4395319" y="970461"/>
            <a:ext cx="7510897" cy="1815882"/>
          </a:xfrm>
        </p:spPr>
        <p:txBody>
          <a:bodyPr/>
          <a:lstStyle/>
          <a:p>
            <a:r>
              <a:rPr lang="en-GB" sz="2000" dirty="0"/>
              <a:t>Establishing a reliable supply chain that involves international sourcing and fair-trade practices is complex and risk-prone.</a:t>
            </a:r>
          </a:p>
          <a:p>
            <a:r>
              <a:rPr lang="en-GB" sz="2000" b="1" dirty="0">
                <a:solidFill>
                  <a:srgbClr val="D9552F"/>
                </a:solidFill>
              </a:rPr>
              <a:t>Strategic Positioning </a:t>
            </a:r>
            <a:r>
              <a:rPr lang="en-GB" sz="2000" dirty="0"/>
              <a:t>Maria leverages her background and connections in Latin America to build strong, direct relationships with artisans, ensuring ethical sourcing and quality control. </a:t>
            </a:r>
            <a:endParaRPr lang="en-IE" sz="2000" dirty="0"/>
          </a:p>
        </p:txBody>
      </p:sp>
      <p:sp>
        <p:nvSpPr>
          <p:cNvPr id="4" name="Text Placeholder 3">
            <a:extLst>
              <a:ext uri="{FF2B5EF4-FFF2-40B4-BE49-F238E27FC236}">
                <a16:creationId xmlns:a16="http://schemas.microsoft.com/office/drawing/2014/main" id="{6E9E29C2-9C95-40A8-811F-D1420B51F195}"/>
              </a:ext>
            </a:extLst>
          </p:cNvPr>
          <p:cNvSpPr>
            <a:spLocks noGrp="1"/>
          </p:cNvSpPr>
          <p:nvPr>
            <p:ph type="body" sz="quarter" idx="37"/>
          </p:nvPr>
        </p:nvSpPr>
        <p:spPr/>
        <p:txBody>
          <a:bodyPr/>
          <a:lstStyle/>
          <a:p>
            <a:r>
              <a:rPr lang="en-IE" dirty="0"/>
              <a:t>3</a:t>
            </a:r>
          </a:p>
        </p:txBody>
      </p:sp>
      <p:sp>
        <p:nvSpPr>
          <p:cNvPr id="6" name="Text Placeholder 5">
            <a:extLst>
              <a:ext uri="{FF2B5EF4-FFF2-40B4-BE49-F238E27FC236}">
                <a16:creationId xmlns:a16="http://schemas.microsoft.com/office/drawing/2014/main" id="{785CA305-79B4-1574-2DB0-3D27966ACDD1}"/>
              </a:ext>
            </a:extLst>
          </p:cNvPr>
          <p:cNvSpPr>
            <a:spLocks noGrp="1"/>
          </p:cNvSpPr>
          <p:nvPr>
            <p:ph type="body" sz="quarter" idx="42"/>
          </p:nvPr>
        </p:nvSpPr>
        <p:spPr>
          <a:xfrm>
            <a:off x="4696373" y="2952795"/>
            <a:ext cx="7047704" cy="411817"/>
          </a:xfrm>
        </p:spPr>
        <p:txBody>
          <a:bodyPr/>
          <a:lstStyle/>
          <a:p>
            <a:r>
              <a:rPr lang="en-GB" dirty="0">
                <a:solidFill>
                  <a:srgbClr val="47B5C8"/>
                </a:solidFill>
              </a:rPr>
              <a:t>Regulatory Compliance for International Trade:</a:t>
            </a:r>
            <a:endParaRPr lang="en-IE" dirty="0">
              <a:solidFill>
                <a:srgbClr val="47B5C8"/>
              </a:solidFill>
            </a:endParaRPr>
          </a:p>
        </p:txBody>
      </p:sp>
      <p:sp>
        <p:nvSpPr>
          <p:cNvPr id="8" name="Text Placeholder 7">
            <a:extLst>
              <a:ext uri="{FF2B5EF4-FFF2-40B4-BE49-F238E27FC236}">
                <a16:creationId xmlns:a16="http://schemas.microsoft.com/office/drawing/2014/main" id="{8DFB73E0-993D-588B-59D7-B632991BF3D0}"/>
              </a:ext>
            </a:extLst>
          </p:cNvPr>
          <p:cNvSpPr>
            <a:spLocks noGrp="1"/>
          </p:cNvSpPr>
          <p:nvPr>
            <p:ph type="body" sz="quarter" idx="44"/>
          </p:nvPr>
        </p:nvSpPr>
        <p:spPr/>
        <p:txBody>
          <a:bodyPr/>
          <a:lstStyle/>
          <a:p>
            <a:r>
              <a:rPr lang="en-IE" dirty="0"/>
              <a:t>4</a:t>
            </a:r>
          </a:p>
        </p:txBody>
      </p:sp>
      <p:sp>
        <p:nvSpPr>
          <p:cNvPr id="14" name="Rectangle 2">
            <a:extLst>
              <a:ext uri="{FF2B5EF4-FFF2-40B4-BE49-F238E27FC236}">
                <a16:creationId xmlns:a16="http://schemas.microsoft.com/office/drawing/2014/main" id="{EFA46F92-D704-330B-0E2D-BB79C580E40E}"/>
              </a:ext>
            </a:extLst>
          </p:cNvPr>
          <p:cNvSpPr>
            <a:spLocks noGrp="1" noChangeArrowheads="1"/>
          </p:cNvSpPr>
          <p:nvPr>
            <p:ph type="body" sz="quarter" idx="43"/>
          </p:nvPr>
        </p:nvSpPr>
        <p:spPr bwMode="auto">
          <a:xfrm>
            <a:off x="4395319" y="3531064"/>
            <a:ext cx="7423433" cy="2067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000" dirty="0"/>
              <a:t>Navigating the legal and regulatory requirements for importing goods can be daunting for a new business.</a:t>
            </a:r>
          </a:p>
          <a:p>
            <a:r>
              <a:rPr lang="en-GB" sz="2000" b="1" dirty="0">
                <a:solidFill>
                  <a:srgbClr val="D9552F"/>
                </a:solidFill>
              </a:rPr>
              <a:t>Strategic Positioning </a:t>
            </a:r>
            <a:r>
              <a:rPr lang="en-GB" sz="2000" dirty="0" err="1"/>
              <a:t>CulturaCrafts</a:t>
            </a:r>
            <a:r>
              <a:rPr lang="en-GB" sz="2000" dirty="0"/>
              <a:t> hires a consultant specialising in international trade laws to ensure compliance with all regulations, avoiding potential legal issues and fostering smooth operations</a:t>
            </a:r>
            <a:r>
              <a:rPr lang="en-GB" sz="1600" dirty="0"/>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effectLst/>
              <a:latin typeface="+mn-lt"/>
            </a:endParaRPr>
          </a:p>
        </p:txBody>
      </p:sp>
      <p:pic>
        <p:nvPicPr>
          <p:cNvPr id="11" name="Picture Placeholder 10" descr="Day of the Dead skulls">
            <a:extLst>
              <a:ext uri="{FF2B5EF4-FFF2-40B4-BE49-F238E27FC236}">
                <a16:creationId xmlns:a16="http://schemas.microsoft.com/office/drawing/2014/main" id="{A8697A25-379F-EF2D-9E71-20C613C04CEF}"/>
              </a:ext>
            </a:extLst>
          </p:cNvPr>
          <p:cNvPicPr>
            <a:picLocks noGrp="1" noChangeAspect="1"/>
          </p:cNvPicPr>
          <p:nvPr>
            <p:ph type="pic" sz="quarter" idx="41"/>
          </p:nvPr>
        </p:nvPicPr>
        <p:blipFill>
          <a:blip r:embed="rId2"/>
          <a:srcRect l="31122" r="31122"/>
          <a:stretch>
            <a:fillRect/>
          </a:stretch>
        </p:blipFill>
        <p:spPr/>
      </p:pic>
    </p:spTree>
    <p:extLst>
      <p:ext uri="{BB962C8B-B14F-4D97-AF65-F5344CB8AC3E}">
        <p14:creationId xmlns:p14="http://schemas.microsoft.com/office/powerpoint/2010/main" val="26561724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8" y="1731752"/>
            <a:ext cx="10024247" cy="3849918"/>
          </a:xfrm>
        </p:spPr>
        <p:txBody>
          <a:bodyPr/>
          <a:lstStyle/>
          <a:p>
            <a:pPr>
              <a:buFont typeface="Arial" panose="020B0604020202020204" pitchFamily="34" charset="0"/>
              <a:buChar char="•"/>
            </a:pPr>
            <a:r>
              <a:rPr lang="en-GB" b="1" dirty="0"/>
              <a:t>Cultural Authenticity and Expertise</a:t>
            </a:r>
            <a:r>
              <a:rPr lang="en-GB" dirty="0"/>
              <a:t>: Maria’s deep understanding of Latin American cultures and crafts allows </a:t>
            </a:r>
            <a:r>
              <a:rPr lang="en-GB" dirty="0" err="1"/>
              <a:t>CulturaCrafts</a:t>
            </a:r>
            <a:r>
              <a:rPr lang="en-GB" dirty="0"/>
              <a:t> to offer unparalleled product authenticity, which is communicated through detailed product stories and artisan features.</a:t>
            </a:r>
          </a:p>
          <a:p>
            <a:pPr>
              <a:buFont typeface="Arial" panose="020B0604020202020204" pitchFamily="34" charset="0"/>
              <a:buChar char="•"/>
            </a:pPr>
            <a:r>
              <a:rPr lang="en-GB" b="1" dirty="0"/>
              <a:t>Community Building</a:t>
            </a:r>
            <a:r>
              <a:rPr lang="en-GB" dirty="0"/>
              <a:t>: By creating an online platform and community for people interested in cultural crafts, </a:t>
            </a:r>
            <a:r>
              <a:rPr lang="en-GB" dirty="0" err="1"/>
              <a:t>CulturaCrafts</a:t>
            </a:r>
            <a:r>
              <a:rPr lang="en-GB" dirty="0"/>
              <a:t> establishes itself as more than a supply store but as a hub for cultural exploration and appreciation.</a:t>
            </a:r>
          </a:p>
          <a:p>
            <a:pPr>
              <a:buFont typeface="Arial" panose="020B0604020202020204" pitchFamily="34" charset="0"/>
              <a:buChar char="•"/>
            </a:pPr>
            <a:r>
              <a:rPr lang="en-GB" b="1" dirty="0"/>
              <a:t>Partnerships and Collaborations</a:t>
            </a:r>
            <a:r>
              <a:rPr lang="en-GB" dirty="0"/>
              <a:t>: </a:t>
            </a:r>
            <a:r>
              <a:rPr lang="en-GB" dirty="0" err="1"/>
              <a:t>CulturaCrafts</a:t>
            </a:r>
            <a:r>
              <a:rPr lang="en-GB" dirty="0"/>
              <a:t> partners with cultural institutions, like museums and cultural festivals, to showcase products and conduct workshops, which helps in penetrating the market and building brand credibility.</a:t>
            </a:r>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3600" i="0" u="none" strike="noStrike" dirty="0">
                <a:solidFill>
                  <a:schemeClr val="bg1"/>
                </a:solidFill>
                <a:effectLst/>
              </a:rPr>
              <a:t>Strategic Application of Strengths</a:t>
            </a:r>
          </a:p>
          <a:p>
            <a:endParaRPr lang="en-US" dirty="0">
              <a:solidFill>
                <a:schemeClr val="bg1"/>
              </a:solidFill>
            </a:endParaRPr>
          </a:p>
        </p:txBody>
      </p:sp>
    </p:spTree>
    <p:extLst>
      <p:ext uri="{BB962C8B-B14F-4D97-AF65-F5344CB8AC3E}">
        <p14:creationId xmlns:p14="http://schemas.microsoft.com/office/powerpoint/2010/main" val="2228287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9" y="1731752"/>
            <a:ext cx="5953180" cy="3849918"/>
          </a:xfrm>
        </p:spPr>
        <p:txBody>
          <a:bodyPr/>
          <a:lstStyle/>
          <a:p>
            <a:r>
              <a:rPr lang="en-GB" b="1" dirty="0">
                <a:solidFill>
                  <a:srgbClr val="D9552F"/>
                </a:solidFill>
              </a:rPr>
              <a:t>7. </a:t>
            </a:r>
            <a:r>
              <a:rPr lang="en-IE" b="1" dirty="0">
                <a:solidFill>
                  <a:srgbClr val="D9552F"/>
                </a:solidFill>
              </a:rPr>
              <a:t>Networking and Strategic Partnerships</a:t>
            </a:r>
          </a:p>
          <a:p>
            <a:pPr marL="0" indent="0"/>
            <a:r>
              <a:rPr lang="en-GB" dirty="0"/>
              <a:t>Use your unique attributes to forge connections and partnerships that enhance your strategic position and market reach. </a:t>
            </a:r>
          </a:p>
          <a:p>
            <a:pPr marL="0" indent="0"/>
            <a:r>
              <a:rPr lang="en-GB" b="1" dirty="0">
                <a:solidFill>
                  <a:srgbClr val="47B5C8"/>
                </a:solidFill>
              </a:rPr>
              <a:t>ACTION</a:t>
            </a:r>
          </a:p>
          <a:p>
            <a:pPr marL="0" indent="0"/>
            <a:r>
              <a:rPr lang="en-GB" dirty="0"/>
              <a:t>Engage with networks and partners who value or share your entrepreneurial vision and can help amplify your impact.</a:t>
            </a:r>
          </a:p>
          <a:p>
            <a:pPr marL="0" indent="0"/>
            <a:endParaRPr lang="en-GB" b="1" dirty="0">
              <a:solidFill>
                <a:srgbClr val="47B5C8"/>
              </a:solidFill>
            </a:endParaRPr>
          </a:p>
          <a:p>
            <a:pPr marL="0" indent="0"/>
            <a:endParaRPr lang="en-GB"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3600" i="0" u="none" strike="noStrike" dirty="0">
                <a:solidFill>
                  <a:schemeClr val="bg1"/>
                </a:solidFill>
                <a:effectLst/>
              </a:rPr>
              <a:t>Positioning is Key</a:t>
            </a:r>
            <a:endParaRPr lang="en-US" dirty="0">
              <a:solidFill>
                <a:schemeClr val="bg1"/>
              </a:solidFill>
            </a:endParaRPr>
          </a:p>
        </p:txBody>
      </p:sp>
      <p:sp>
        <p:nvSpPr>
          <p:cNvPr id="6" name="TextBox 5">
            <a:extLst>
              <a:ext uri="{FF2B5EF4-FFF2-40B4-BE49-F238E27FC236}">
                <a16:creationId xmlns:a16="http://schemas.microsoft.com/office/drawing/2014/main" id="{98B0119D-5C26-7767-932A-F1D968E3E159}"/>
              </a:ext>
            </a:extLst>
          </p:cNvPr>
          <p:cNvSpPr txBox="1"/>
          <p:nvPr/>
        </p:nvSpPr>
        <p:spPr>
          <a:xfrm>
            <a:off x="7521934" y="1877964"/>
            <a:ext cx="2719346" cy="2585323"/>
          </a:xfrm>
          <a:prstGeom prst="rect">
            <a:avLst/>
          </a:prstGeom>
          <a:noFill/>
        </p:spPr>
        <p:txBody>
          <a:bodyPr wrap="square">
            <a:spAutoFit/>
          </a:bodyPr>
          <a:lstStyle/>
          <a:p>
            <a:r>
              <a:rPr lang="en-IE" b="1" dirty="0">
                <a:highlight>
                  <a:srgbClr val="FFFF00"/>
                </a:highlight>
              </a:rPr>
              <a:t>Our training programme has content that will really help. Check out INSERT PIC OF </a:t>
            </a:r>
          </a:p>
          <a:p>
            <a:endParaRPr lang="en-IE" dirty="0"/>
          </a:p>
          <a:p>
            <a:r>
              <a:rPr lang="en-IE" dirty="0"/>
              <a:t>MODULE 4</a:t>
            </a:r>
          </a:p>
          <a:p>
            <a:r>
              <a:rPr lang="en-IE" dirty="0"/>
              <a:t>Networking for Underrepresented Entrepreneurs</a:t>
            </a:r>
          </a:p>
        </p:txBody>
      </p:sp>
    </p:spTree>
    <p:extLst>
      <p:ext uri="{BB962C8B-B14F-4D97-AF65-F5344CB8AC3E}">
        <p14:creationId xmlns:p14="http://schemas.microsoft.com/office/powerpoint/2010/main" val="2898029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3BFA2E-31D5-FE15-2615-EB05BE559EDD}"/>
              </a:ext>
            </a:extLst>
          </p:cNvPr>
          <p:cNvSpPr>
            <a:spLocks noGrp="1"/>
          </p:cNvSpPr>
          <p:nvPr>
            <p:ph type="body" sz="quarter" idx="17"/>
          </p:nvPr>
        </p:nvSpPr>
        <p:spPr>
          <a:xfrm>
            <a:off x="0" y="4930413"/>
            <a:ext cx="4818490" cy="679345"/>
          </a:xfrm>
        </p:spPr>
        <p:txBody>
          <a:bodyPr/>
          <a:lstStyle/>
          <a:p>
            <a:pPr marL="0" indent="0">
              <a:buNone/>
            </a:pPr>
            <a:r>
              <a:rPr lang="en-US" sz="3200" b="1" dirty="0">
                <a:solidFill>
                  <a:schemeClr val="bg1"/>
                </a:solidFill>
              </a:rPr>
              <a:t>www.mosaic4investing</a:t>
            </a:r>
            <a:r>
              <a:rPr lang="en-US" sz="3600" b="1" dirty="0">
                <a:solidFill>
                  <a:schemeClr val="bg1"/>
                </a:solidFill>
              </a:rPr>
              <a:t>.</a:t>
            </a:r>
            <a:r>
              <a:rPr lang="en-US" sz="3200" b="1" dirty="0">
                <a:solidFill>
                  <a:schemeClr val="bg1"/>
                </a:solidFill>
              </a:rPr>
              <a:t>eu</a:t>
            </a:r>
          </a:p>
          <a:p>
            <a:endParaRPr lang="en-US" sz="3200" dirty="0"/>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a:xfrm>
            <a:off x="721961" y="3301251"/>
            <a:ext cx="7580486" cy="731140"/>
          </a:xfrm>
        </p:spPr>
        <p:txBody>
          <a:bodyPr>
            <a:normAutofit fontScale="92500"/>
          </a:bodyPr>
          <a:lstStyle/>
          <a:p>
            <a:r>
              <a:rPr lang="en-US" dirty="0"/>
              <a:t>Next up, </a:t>
            </a:r>
            <a:r>
              <a:rPr lang="en-US" b="1" dirty="0"/>
              <a:t>Module 2, </a:t>
            </a:r>
            <a:r>
              <a:rPr lang="en-GB" b="1" i="0" dirty="0">
                <a:effectLst/>
                <a:latin typeface="Google Sans"/>
              </a:rPr>
              <a:t>I have a business idea, now what?</a:t>
            </a:r>
            <a:r>
              <a:rPr lang="en-US" b="1" dirty="0"/>
              <a:t> </a:t>
            </a:r>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721961" y="2647162"/>
            <a:ext cx="8883215" cy="837258"/>
          </a:xfrm>
        </p:spPr>
        <p:txBody>
          <a:bodyPr>
            <a:normAutofit/>
          </a:bodyPr>
          <a:lstStyle/>
          <a:p>
            <a:r>
              <a:rPr lang="en-US" sz="2800" dirty="0"/>
              <a:t>Well done on completing Module 1</a:t>
            </a:r>
          </a:p>
        </p:txBody>
      </p:sp>
      <p:grpSp>
        <p:nvGrpSpPr>
          <p:cNvPr id="62" name="Graphic 3">
            <a:extLst>
              <a:ext uri="{FF2B5EF4-FFF2-40B4-BE49-F238E27FC236}">
                <a16:creationId xmlns:a16="http://schemas.microsoft.com/office/drawing/2014/main" id="{C56D09F9-0ADB-4B95-1F1A-94019801E93B}"/>
              </a:ext>
            </a:extLst>
          </p:cNvPr>
          <p:cNvGrpSpPr/>
          <p:nvPr/>
        </p:nvGrpSpPr>
        <p:grpSpPr>
          <a:xfrm>
            <a:off x="10130553" y="4266316"/>
            <a:ext cx="545169" cy="545169"/>
            <a:chOff x="1950027" y="2499889"/>
            <a:chExt cx="850463" cy="850463"/>
          </a:xfrm>
        </p:grpSpPr>
        <p:sp>
          <p:nvSpPr>
            <p:cNvPr id="63" name="Freeform 62">
              <a:extLst>
                <a:ext uri="{FF2B5EF4-FFF2-40B4-BE49-F238E27FC236}">
                  <a16:creationId xmlns:a16="http://schemas.microsoft.com/office/drawing/2014/main" id="{AEC66B57-00E9-95B1-B844-4A2E91A0D1E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64" name="Graphic 3">
              <a:extLst>
                <a:ext uri="{FF2B5EF4-FFF2-40B4-BE49-F238E27FC236}">
                  <a16:creationId xmlns:a16="http://schemas.microsoft.com/office/drawing/2014/main" id="{4000CBF1-ECE7-E504-BF16-948130FF4BA6}"/>
                </a:ext>
              </a:extLst>
            </p:cNvPr>
            <p:cNvGrpSpPr/>
            <p:nvPr/>
          </p:nvGrpSpPr>
          <p:grpSpPr>
            <a:xfrm>
              <a:off x="2107521" y="2657382"/>
              <a:ext cx="535476" cy="535477"/>
              <a:chOff x="2107521" y="2657382"/>
              <a:chExt cx="535476" cy="535477"/>
            </a:xfrm>
            <a:solidFill>
              <a:srgbClr val="FFFFFF"/>
            </a:solidFill>
          </p:grpSpPr>
          <p:sp>
            <p:nvSpPr>
              <p:cNvPr id="65" name="Freeform 64">
                <a:extLst>
                  <a:ext uri="{FF2B5EF4-FFF2-40B4-BE49-F238E27FC236}">
                    <a16:creationId xmlns:a16="http://schemas.microsoft.com/office/drawing/2014/main" id="{D1E57DC2-A653-D0D0-6CE6-DF382C505B0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FFA48959-59D3-0971-972C-F25DC52B5CF3}"/>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DEE58745-3A81-E5EA-64BE-8A492B5D7EB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68" name="Graphic 3">
            <a:extLst>
              <a:ext uri="{FF2B5EF4-FFF2-40B4-BE49-F238E27FC236}">
                <a16:creationId xmlns:a16="http://schemas.microsoft.com/office/drawing/2014/main" id="{335CB3CC-9F19-6F85-BF5F-A8CCCEAD044E}"/>
              </a:ext>
            </a:extLst>
          </p:cNvPr>
          <p:cNvGrpSpPr/>
          <p:nvPr/>
        </p:nvGrpSpPr>
        <p:grpSpPr>
          <a:xfrm>
            <a:off x="8785801" y="4266316"/>
            <a:ext cx="545169" cy="545169"/>
            <a:chOff x="-147782" y="2499889"/>
            <a:chExt cx="850463" cy="850463"/>
          </a:xfrm>
        </p:grpSpPr>
        <p:sp>
          <p:nvSpPr>
            <p:cNvPr id="69" name="Freeform 68">
              <a:extLst>
                <a:ext uri="{FF2B5EF4-FFF2-40B4-BE49-F238E27FC236}">
                  <a16:creationId xmlns:a16="http://schemas.microsoft.com/office/drawing/2014/main" id="{2724EFA5-B0B7-E508-6946-C21A47EEAE81}"/>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0C8ACF1C-D28B-7C08-0DFE-A46AC98255A5}"/>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1" name="Graphic 3">
            <a:extLst>
              <a:ext uri="{FF2B5EF4-FFF2-40B4-BE49-F238E27FC236}">
                <a16:creationId xmlns:a16="http://schemas.microsoft.com/office/drawing/2014/main" id="{3CA2C9ED-8297-D574-502D-97ABF5ED9D20}"/>
              </a:ext>
            </a:extLst>
          </p:cNvPr>
          <p:cNvGrpSpPr/>
          <p:nvPr/>
        </p:nvGrpSpPr>
        <p:grpSpPr>
          <a:xfrm>
            <a:off x="10802525" y="4266316"/>
            <a:ext cx="545169" cy="545169"/>
            <a:chOff x="2998302" y="2499889"/>
            <a:chExt cx="850463" cy="850463"/>
          </a:xfrm>
        </p:grpSpPr>
        <p:sp>
          <p:nvSpPr>
            <p:cNvPr id="72" name="Freeform 71">
              <a:extLst>
                <a:ext uri="{FF2B5EF4-FFF2-40B4-BE49-F238E27FC236}">
                  <a16:creationId xmlns:a16="http://schemas.microsoft.com/office/drawing/2014/main" id="{76B425F3-5421-4A38-33A4-6C26870648BD}"/>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3DCEFF72-DD6C-5669-1EF6-53E1CAD4B9C9}"/>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4" name="Graphic 3">
            <a:extLst>
              <a:ext uri="{FF2B5EF4-FFF2-40B4-BE49-F238E27FC236}">
                <a16:creationId xmlns:a16="http://schemas.microsoft.com/office/drawing/2014/main" id="{D8754C26-B03A-E487-5492-5E212A1DFAE2}"/>
              </a:ext>
            </a:extLst>
          </p:cNvPr>
          <p:cNvGrpSpPr/>
          <p:nvPr/>
        </p:nvGrpSpPr>
        <p:grpSpPr>
          <a:xfrm>
            <a:off x="8113831" y="4266316"/>
            <a:ext cx="545169" cy="545573"/>
            <a:chOff x="-1196056" y="2499889"/>
            <a:chExt cx="850463" cy="851093"/>
          </a:xfrm>
        </p:grpSpPr>
        <p:sp>
          <p:nvSpPr>
            <p:cNvPr id="75" name="Freeform 74">
              <a:extLst>
                <a:ext uri="{FF2B5EF4-FFF2-40B4-BE49-F238E27FC236}">
                  <a16:creationId xmlns:a16="http://schemas.microsoft.com/office/drawing/2014/main" id="{791B3C7C-D450-6968-6C26-9A6F963A7821}"/>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D6314C54-AD25-49D4-E254-987A1C313CF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77" name="Freeform 76">
            <a:extLst>
              <a:ext uri="{FF2B5EF4-FFF2-40B4-BE49-F238E27FC236}">
                <a16:creationId xmlns:a16="http://schemas.microsoft.com/office/drawing/2014/main" id="{9C3E532C-27B4-C12A-F88D-A3FB1559FEFB}"/>
              </a:ext>
            </a:extLst>
          </p:cNvPr>
          <p:cNvSpPr/>
          <p:nvPr/>
        </p:nvSpPr>
        <p:spPr>
          <a:xfrm>
            <a:off x="9458178" y="4266316"/>
            <a:ext cx="545169" cy="545169"/>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78" name="Graphic 77" descr="World with solid fill">
            <a:extLst>
              <a:ext uri="{FF2B5EF4-FFF2-40B4-BE49-F238E27FC236}">
                <a16:creationId xmlns:a16="http://schemas.microsoft.com/office/drawing/2014/main" id="{358EC4EB-32FC-1ABF-498A-9E7B96B1484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87115" y="4298265"/>
            <a:ext cx="478037" cy="478037"/>
          </a:xfrm>
          <a:prstGeom prst="rect">
            <a:avLst/>
          </a:prstGeom>
        </p:spPr>
      </p:pic>
    </p:spTree>
    <p:extLst>
      <p:ext uri="{BB962C8B-B14F-4D97-AF65-F5344CB8AC3E}">
        <p14:creationId xmlns:p14="http://schemas.microsoft.com/office/powerpoint/2010/main" val="4169825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What is Personal Motivation?</a:t>
            </a:r>
            <a:endParaRPr lang="en-US" dirty="0"/>
          </a:p>
        </p:txBody>
      </p:sp>
      <p:sp>
        <p:nvSpPr>
          <p:cNvPr id="6" name="TextBox 5">
            <a:extLst>
              <a:ext uri="{FF2B5EF4-FFF2-40B4-BE49-F238E27FC236}">
                <a16:creationId xmlns:a16="http://schemas.microsoft.com/office/drawing/2014/main" id="{698AB702-B08C-1D84-F8A6-3197B822A930}"/>
              </a:ext>
            </a:extLst>
          </p:cNvPr>
          <p:cNvSpPr txBox="1"/>
          <p:nvPr/>
        </p:nvSpPr>
        <p:spPr>
          <a:xfrm>
            <a:off x="859751" y="1664414"/>
            <a:ext cx="9830751" cy="3046988"/>
          </a:xfrm>
          <a:prstGeom prst="rect">
            <a:avLst/>
          </a:prstGeom>
          <a:noFill/>
        </p:spPr>
        <p:txBody>
          <a:bodyPr wrap="square" rtlCol="0">
            <a:spAutoFit/>
          </a:bodyPr>
          <a:lstStyle/>
          <a:p>
            <a:r>
              <a:rPr lang="en-GB" sz="2400" b="1" dirty="0"/>
              <a:t>Desires: </a:t>
            </a:r>
            <a:r>
              <a:rPr lang="en-GB" sz="2400" dirty="0"/>
              <a:t>Imagine shaping a business that not only meets your needs for financial independence but also fulfils your deepest wish to make a meaningful impact. As an underrepresented founder, whether it’s revolutionising an industry, transforming your community, or providing innovative solutions, these desires fuel your entrepreneurial spirit.</a:t>
            </a:r>
          </a:p>
          <a:p>
            <a:endParaRPr lang="en-GB" sz="2400" dirty="0"/>
          </a:p>
          <a:p>
            <a:r>
              <a:rPr lang="en-GB" sz="2400" b="1" dirty="0"/>
              <a:t>Goals: </a:t>
            </a:r>
            <a:r>
              <a:rPr lang="en-GB" sz="2400" dirty="0"/>
              <a:t>Goals keep us focused and moving forward. </a:t>
            </a:r>
          </a:p>
          <a:p>
            <a:r>
              <a:rPr lang="en-GB" sz="2400" dirty="0"/>
              <a:t>Are you good at turning the abstract into reality? </a:t>
            </a:r>
            <a:endParaRPr lang="en-IE" dirty="0"/>
          </a:p>
        </p:txBody>
      </p:sp>
      <p:pic>
        <p:nvPicPr>
          <p:cNvPr id="9" name="Picture 8" descr="Arrows piercing notes">
            <a:extLst>
              <a:ext uri="{FF2B5EF4-FFF2-40B4-BE49-F238E27FC236}">
                <a16:creationId xmlns:a16="http://schemas.microsoft.com/office/drawing/2014/main" id="{DADA6725-63E7-704A-834E-D887A637E6E1}"/>
              </a:ext>
            </a:extLst>
          </p:cNvPr>
          <p:cNvPicPr>
            <a:picLocks noChangeAspect="1"/>
          </p:cNvPicPr>
          <p:nvPr/>
        </p:nvPicPr>
        <p:blipFill>
          <a:blip r:embed="rId2"/>
          <a:stretch>
            <a:fillRect/>
          </a:stretch>
        </p:blipFill>
        <p:spPr>
          <a:xfrm>
            <a:off x="7167867" y="3725906"/>
            <a:ext cx="3661803" cy="2313616"/>
          </a:xfrm>
          <a:prstGeom prst="rect">
            <a:avLst/>
          </a:prstGeom>
        </p:spPr>
      </p:pic>
    </p:spTree>
    <p:extLst>
      <p:ext uri="{BB962C8B-B14F-4D97-AF65-F5344CB8AC3E}">
        <p14:creationId xmlns:p14="http://schemas.microsoft.com/office/powerpoint/2010/main" val="2600966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4" name="Text Placeholder 3">
            <a:extLst>
              <a:ext uri="{FF2B5EF4-FFF2-40B4-BE49-F238E27FC236}">
                <a16:creationId xmlns:a16="http://schemas.microsoft.com/office/drawing/2014/main" id="{A76072B5-76E1-624D-FC74-4C1B52F19CE4}"/>
              </a:ext>
            </a:extLst>
          </p:cNvPr>
          <p:cNvSpPr>
            <a:spLocks noGrp="1"/>
          </p:cNvSpPr>
          <p:nvPr>
            <p:ph type="body" sz="quarter" idx="13"/>
          </p:nvPr>
        </p:nvSpPr>
        <p:spPr>
          <a:xfrm>
            <a:off x="196382" y="1488992"/>
            <a:ext cx="7941163" cy="5231223"/>
          </a:xfrm>
        </p:spPr>
        <p:txBody>
          <a:bodyPr>
            <a:normAutofit/>
          </a:bodyPr>
          <a:lstStyle/>
          <a:p>
            <a:pPr algn="l">
              <a:lnSpc>
                <a:spcPct val="100000"/>
              </a:lnSpc>
            </a:pPr>
            <a:r>
              <a:rPr lang="en-GB" sz="2400" i="0" dirty="0">
                <a:solidFill>
                  <a:srgbClr val="595959"/>
                </a:solidFill>
              </a:rPr>
              <a:t>It’s useful to consider the personal motivation of </a:t>
            </a:r>
            <a:r>
              <a:rPr lang="en-GB" sz="2400" b="1" i="0" dirty="0">
                <a:solidFill>
                  <a:srgbClr val="595959"/>
                </a:solidFill>
              </a:rPr>
              <a:t>Anne </a:t>
            </a:r>
            <a:r>
              <a:rPr lang="en-GB" sz="2400" b="1" i="0" dirty="0" err="1">
                <a:solidFill>
                  <a:srgbClr val="595959"/>
                </a:solidFill>
              </a:rPr>
              <a:t>Kjaer</a:t>
            </a:r>
            <a:r>
              <a:rPr lang="en-GB" sz="2400" b="1" i="0" dirty="0">
                <a:solidFill>
                  <a:srgbClr val="595959"/>
                </a:solidFill>
              </a:rPr>
              <a:t> </a:t>
            </a:r>
            <a:r>
              <a:rPr lang="en-GB" sz="2400" b="1" i="0" dirty="0" err="1">
                <a:solidFill>
                  <a:srgbClr val="595959"/>
                </a:solidFill>
              </a:rPr>
              <a:t>Riechert</a:t>
            </a:r>
            <a:r>
              <a:rPr lang="en-GB" sz="2400" i="0" dirty="0">
                <a:solidFill>
                  <a:srgbClr val="595959"/>
                </a:solidFill>
              </a:rPr>
              <a:t>, co-founder of </a:t>
            </a:r>
            <a:r>
              <a:rPr lang="en-GB" sz="2400" b="1" i="0" dirty="0" err="1">
                <a:solidFill>
                  <a:srgbClr val="595959"/>
                </a:solidFill>
              </a:rPr>
              <a:t>ReDI</a:t>
            </a:r>
            <a:r>
              <a:rPr lang="en-GB" sz="2400" b="1" i="0" dirty="0">
                <a:solidFill>
                  <a:srgbClr val="595959"/>
                </a:solidFill>
              </a:rPr>
              <a:t> School of Digital Integration</a:t>
            </a:r>
            <a:r>
              <a:rPr lang="en-GB" sz="2400" i="0" dirty="0">
                <a:solidFill>
                  <a:srgbClr val="595959"/>
                </a:solidFill>
              </a:rPr>
              <a:t>. Based in Germany, Anne co-founded </a:t>
            </a:r>
            <a:r>
              <a:rPr lang="en-GB" sz="2400" i="0" dirty="0" err="1">
                <a:solidFill>
                  <a:srgbClr val="595959"/>
                </a:solidFill>
              </a:rPr>
              <a:t>ReDI</a:t>
            </a:r>
            <a:r>
              <a:rPr lang="en-GB" sz="2400" i="0" dirty="0">
                <a:solidFill>
                  <a:srgbClr val="595959"/>
                </a:solidFill>
              </a:rPr>
              <a:t> School in 2015 to address the challenges faced by refugees and immigrants seeking integration into the European digital job market.</a:t>
            </a:r>
          </a:p>
          <a:p>
            <a:pPr algn="l"/>
            <a:r>
              <a:rPr lang="en-GB" sz="2400" b="1" i="0" dirty="0">
                <a:solidFill>
                  <a:srgbClr val="F2A72C"/>
                </a:solidFill>
              </a:rPr>
              <a:t>Motivation:  </a:t>
            </a:r>
            <a:r>
              <a:rPr lang="en-GB" sz="2400" i="0" dirty="0">
                <a:solidFill>
                  <a:srgbClr val="595959"/>
                </a:solidFill>
              </a:rPr>
              <a:t>Anne's motivation stemmed from her firsthand observations of the challenges faced by migrants and locals with challenges circumstances in accessing quality education and meaningful employment in the tech industry. She was also motivated to address the skills gap in the European tech industry. </a:t>
            </a:r>
            <a:endParaRPr lang="en-GB" sz="2400" b="1" i="0" dirty="0">
              <a:solidFill>
                <a:srgbClr val="F2A72C"/>
              </a:solidFill>
            </a:endParaRPr>
          </a:p>
          <a:p>
            <a:pPr algn="l"/>
            <a:r>
              <a:rPr lang="en-GB" sz="2400" b="1" i="0" dirty="0">
                <a:solidFill>
                  <a:srgbClr val="F2A72C"/>
                </a:solidFill>
              </a:rPr>
              <a:t>Goal: </a:t>
            </a:r>
            <a:r>
              <a:rPr lang="en-GB" sz="2400" i="0" dirty="0">
                <a:solidFill>
                  <a:srgbClr val="595959"/>
                </a:solidFill>
              </a:rPr>
              <a:t> Her goals are to equip students with crucial digital skills, fostering a growth mindset and enhancing career skills through practical, high-quality educational offerings.</a:t>
            </a:r>
          </a:p>
          <a:p>
            <a:pPr algn="l">
              <a:lnSpc>
                <a:spcPct val="110000"/>
              </a:lnSpc>
            </a:pPr>
            <a:endParaRPr lang="en-IE" dirty="0"/>
          </a:p>
        </p:txBody>
      </p:sp>
      <p:sp>
        <p:nvSpPr>
          <p:cNvPr id="6" name="Freeform 1">
            <a:extLst>
              <a:ext uri="{FF2B5EF4-FFF2-40B4-BE49-F238E27FC236}">
                <a16:creationId xmlns:a16="http://schemas.microsoft.com/office/drawing/2014/main" id="{9AA58773-369F-F5C7-1DF0-64AF3FF03552}"/>
              </a:ext>
            </a:extLst>
          </p:cNvPr>
          <p:cNvSpPr/>
          <p:nvPr/>
        </p:nvSpPr>
        <p:spPr>
          <a:xfrm>
            <a:off x="0" y="263231"/>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1C693211-46AD-C0A0-F596-F06A20848692}"/>
              </a:ext>
            </a:extLst>
          </p:cNvPr>
          <p:cNvSpPr txBox="1">
            <a:spLocks/>
          </p:cNvSpPr>
          <p:nvPr/>
        </p:nvSpPr>
        <p:spPr>
          <a:xfrm>
            <a:off x="460851" y="466545"/>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Personal Motivation in Action</a:t>
            </a:r>
            <a:endParaRPr lang="en-US" dirty="0"/>
          </a:p>
        </p:txBody>
      </p:sp>
      <p:pic>
        <p:nvPicPr>
          <p:cNvPr id="17" name="Picture 16">
            <a:extLst>
              <a:ext uri="{FF2B5EF4-FFF2-40B4-BE49-F238E27FC236}">
                <a16:creationId xmlns:a16="http://schemas.microsoft.com/office/drawing/2014/main" id="{21D7FE5C-FBF6-89B3-9D90-C4249AAA47E9}"/>
              </a:ext>
            </a:extLst>
          </p:cNvPr>
          <p:cNvPicPr>
            <a:picLocks noChangeAspect="1"/>
          </p:cNvPicPr>
          <p:nvPr/>
        </p:nvPicPr>
        <p:blipFill>
          <a:blip r:embed="rId2"/>
          <a:stretch>
            <a:fillRect/>
          </a:stretch>
        </p:blipFill>
        <p:spPr>
          <a:xfrm>
            <a:off x="8455736" y="306845"/>
            <a:ext cx="3125493" cy="6130776"/>
          </a:xfrm>
          <a:prstGeom prst="rect">
            <a:avLst/>
          </a:prstGeom>
        </p:spPr>
      </p:pic>
      <p:grpSp>
        <p:nvGrpSpPr>
          <p:cNvPr id="9" name="Group 8">
            <a:extLst>
              <a:ext uri="{FF2B5EF4-FFF2-40B4-BE49-F238E27FC236}">
                <a16:creationId xmlns:a16="http://schemas.microsoft.com/office/drawing/2014/main" id="{427795D2-C1D1-403C-7C5F-F70975929169}"/>
              </a:ext>
            </a:extLst>
          </p:cNvPr>
          <p:cNvGrpSpPr/>
          <p:nvPr/>
        </p:nvGrpSpPr>
        <p:grpSpPr>
          <a:xfrm rot="10800000">
            <a:off x="5277127" y="137785"/>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903574441"/>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7086</Words>
  <Application>Microsoft Office PowerPoint</Application>
  <PresentationFormat>Widescreen</PresentationFormat>
  <Paragraphs>482</Paragraphs>
  <Slides>76</Slides>
  <Notes>8</Notes>
  <HiddenSlides>0</HiddenSlides>
  <MMClips>4</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76</vt:i4>
      </vt:variant>
    </vt:vector>
  </HeadingPairs>
  <TitlesOfParts>
    <vt:vector size="91" baseType="lpstr">
      <vt:lpstr>Arial</vt:lpstr>
      <vt:lpstr>Calibri</vt:lpstr>
      <vt:lpstr>Calibri </vt:lpstr>
      <vt:lpstr>Crimson Text</vt:lpstr>
      <vt:lpstr>figtree</vt:lpstr>
      <vt:lpstr>Google Sans</vt:lpstr>
      <vt:lpstr>inter</vt:lpstr>
      <vt:lpstr>Lato</vt:lpstr>
      <vt:lpstr>McKinsey Sans</vt:lpstr>
      <vt:lpstr>Merriweather</vt:lpstr>
      <vt:lpstr>Montserrat Light</vt:lpstr>
      <vt:lpstr>Roboto</vt:lpstr>
      <vt:lpstr>Times New Roman</vt:lpstr>
      <vt:lpstr>TwitterChirp</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Lola Gonzalez</cp:lastModifiedBy>
  <cp:revision>210</cp:revision>
  <dcterms:created xsi:type="dcterms:W3CDTF">2020-10-14T13:32:04Z</dcterms:created>
  <dcterms:modified xsi:type="dcterms:W3CDTF">2025-01-17T10:56:34Z</dcterms:modified>
</cp:coreProperties>
</file>