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7"/>
  </p:notesMasterIdLst>
  <p:sldIdLst>
    <p:sldId id="4346" r:id="rId2"/>
    <p:sldId id="4306" r:id="rId3"/>
    <p:sldId id="4350" r:id="rId4"/>
    <p:sldId id="4352" r:id="rId5"/>
    <p:sldId id="4323" r:id="rId6"/>
    <p:sldId id="4348" r:id="rId7"/>
    <p:sldId id="4456" r:id="rId8"/>
    <p:sldId id="4496" r:id="rId9"/>
    <p:sldId id="4500" r:id="rId10"/>
    <p:sldId id="4455" r:id="rId11"/>
    <p:sldId id="4497" r:id="rId12"/>
    <p:sldId id="4498" r:id="rId13"/>
    <p:sldId id="4499" r:id="rId14"/>
    <p:sldId id="4457" r:id="rId15"/>
    <p:sldId id="4322" r:id="rId16"/>
    <p:sldId id="4460" r:id="rId17"/>
    <p:sldId id="4354" r:id="rId18"/>
    <p:sldId id="4458" r:id="rId19"/>
    <p:sldId id="4459" r:id="rId20"/>
    <p:sldId id="4461" r:id="rId21"/>
    <p:sldId id="4462" r:id="rId22"/>
    <p:sldId id="4300" r:id="rId23"/>
    <p:sldId id="4355" r:id="rId24"/>
    <p:sldId id="4463" r:id="rId25"/>
    <p:sldId id="4464" r:id="rId26"/>
    <p:sldId id="4342" r:id="rId27"/>
    <p:sldId id="4391" r:id="rId28"/>
    <p:sldId id="4465" r:id="rId29"/>
    <p:sldId id="4467" r:id="rId30"/>
    <p:sldId id="4472" r:id="rId31"/>
    <p:sldId id="4470" r:id="rId32"/>
    <p:sldId id="4473" r:id="rId33"/>
    <p:sldId id="4468" r:id="rId34"/>
    <p:sldId id="4471" r:id="rId35"/>
    <p:sldId id="4474" r:id="rId36"/>
    <p:sldId id="4475" r:id="rId37"/>
    <p:sldId id="4476" r:id="rId38"/>
    <p:sldId id="4469" r:id="rId39"/>
    <p:sldId id="4466" r:id="rId40"/>
    <p:sldId id="4477" r:id="rId41"/>
    <p:sldId id="4478" r:id="rId42"/>
    <p:sldId id="4479" r:id="rId43"/>
    <p:sldId id="4502" r:id="rId44"/>
    <p:sldId id="4480" r:id="rId45"/>
    <p:sldId id="4481" r:id="rId46"/>
    <p:sldId id="4501" r:id="rId47"/>
    <p:sldId id="4347" r:id="rId48"/>
    <p:sldId id="4395" r:id="rId49"/>
    <p:sldId id="4398" r:id="rId50"/>
    <p:sldId id="4482" r:id="rId51"/>
    <p:sldId id="4400" r:id="rId52"/>
    <p:sldId id="4483" r:id="rId53"/>
    <p:sldId id="4484" r:id="rId54"/>
    <p:sldId id="4338" r:id="rId55"/>
    <p:sldId id="4341" r:id="rId56"/>
    <p:sldId id="4485" r:id="rId57"/>
    <p:sldId id="4486" r:id="rId58"/>
    <p:sldId id="4487" r:id="rId59"/>
    <p:sldId id="4490" r:id="rId60"/>
    <p:sldId id="4489" r:id="rId61"/>
    <p:sldId id="4491" r:id="rId62"/>
    <p:sldId id="4493" r:id="rId63"/>
    <p:sldId id="4494" r:id="rId64"/>
    <p:sldId id="4495" r:id="rId65"/>
    <p:sldId id="4492" r:id="rId66"/>
    <p:sldId id="4430" r:id="rId67"/>
    <p:sldId id="4503" r:id="rId68"/>
    <p:sldId id="4504" r:id="rId69"/>
    <p:sldId id="4505" r:id="rId70"/>
    <p:sldId id="4506" r:id="rId71"/>
    <p:sldId id="4507" r:id="rId72"/>
    <p:sldId id="4508" r:id="rId73"/>
    <p:sldId id="4509" r:id="rId74"/>
    <p:sldId id="4510" r:id="rId75"/>
    <p:sldId id="4263" r:id="rId7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5C8"/>
    <a:srgbClr val="595959"/>
    <a:srgbClr val="D9552F"/>
    <a:srgbClr val="FDBD22"/>
    <a:srgbClr val="FFF1CD"/>
    <a:srgbClr val="5796D0"/>
    <a:srgbClr val="93BCE1"/>
    <a:srgbClr val="D2E3F2"/>
    <a:srgbClr val="EEB4A4"/>
    <a:srgbClr val="A1A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5082"/>
  </p:normalViewPr>
  <p:slideViewPr>
    <p:cSldViewPr snapToGrid="0" snapToObjects="1">
      <p:cViewPr varScale="1">
        <p:scale>
          <a:sx n="82" d="100"/>
          <a:sy n="82" d="100"/>
        </p:scale>
        <p:origin x="552"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E6B282E-B117-B940-84DA-9267D4C22CBD}" type="datetimeFigureOut">
              <a:rPr lang="en-US" smtClean="0"/>
              <a:t>1/17/2025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225060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1423489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66</a:t>
            </a:fld>
            <a:endParaRPr lang="en-US"/>
          </a:p>
        </p:txBody>
      </p:sp>
    </p:spTree>
    <p:extLst>
      <p:ext uri="{BB962C8B-B14F-4D97-AF65-F5344CB8AC3E}">
        <p14:creationId xmlns:p14="http://schemas.microsoft.com/office/powerpoint/2010/main" val="408316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696373" y="2952795"/>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705816" y="3646444"/>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336144" y="483860"/>
            <a:ext cx="7563410" cy="4913817"/>
            <a:chOff x="4054160" y="721803"/>
            <a:chExt cx="7563410" cy="3597620"/>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63410" cy="1674487"/>
              <a:chOff x="4061909" y="1565906"/>
              <a:chExt cx="7563410"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77408" y="3448687"/>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grpSp>
      <p:cxnSp>
        <p:nvCxnSpPr>
          <p:cNvPr id="3" name="Straight Connector 2">
            <a:extLst>
              <a:ext uri="{FF2B5EF4-FFF2-40B4-BE49-F238E27FC236}">
                <a16:creationId xmlns:a16="http://schemas.microsoft.com/office/drawing/2014/main" id="{CBC02F7D-793C-EF4E-6EB6-CA643819CA22}"/>
              </a:ext>
            </a:extLst>
          </p:cNvPr>
          <p:cNvCxnSpPr>
            <a:cxnSpLocks/>
          </p:cNvCxnSpPr>
          <p:nvPr userDrawn="1"/>
        </p:nvCxnSpPr>
        <p:spPr>
          <a:xfrm>
            <a:off x="4351643" y="4893359"/>
            <a:ext cx="0" cy="540878"/>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268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86328" y="473291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86328" y="384361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86328" y="296282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86328" y="1984022"/>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696373" y="2952795"/>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705816" y="3646444"/>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336144" y="483860"/>
            <a:ext cx="7563410" cy="4913817"/>
            <a:chOff x="4054160" y="721803"/>
            <a:chExt cx="7563410" cy="3597620"/>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63410" cy="1674487"/>
              <a:chOff x="4061909" y="1565906"/>
              <a:chExt cx="7563410"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77408" y="3448687"/>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grpSp>
      <p:cxnSp>
        <p:nvCxnSpPr>
          <p:cNvPr id="3" name="Straight Connector 2">
            <a:extLst>
              <a:ext uri="{FF2B5EF4-FFF2-40B4-BE49-F238E27FC236}">
                <a16:creationId xmlns:a16="http://schemas.microsoft.com/office/drawing/2014/main" id="{CBC02F7D-793C-EF4E-6EB6-CA643819CA22}"/>
              </a:ext>
            </a:extLst>
          </p:cNvPr>
          <p:cNvCxnSpPr>
            <a:cxnSpLocks/>
          </p:cNvCxnSpPr>
          <p:nvPr userDrawn="1"/>
        </p:nvCxnSpPr>
        <p:spPr>
          <a:xfrm>
            <a:off x="4351643" y="4893359"/>
            <a:ext cx="0" cy="540878"/>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11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2"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87" r:id="rId9"/>
    <p:sldLayoutId id="2147483888" r:id="rId10"/>
    <p:sldLayoutId id="2147483841" r:id="rId11"/>
    <p:sldLayoutId id="2147483879" r:id="rId12"/>
    <p:sldLayoutId id="2147483878" r:id="rId13"/>
    <p:sldLayoutId id="2147483884" r:id="rId14"/>
    <p:sldLayoutId id="2147483861" r:id="rId15"/>
    <p:sldLayoutId id="2147483885" r:id="rId16"/>
    <p:sldLayoutId id="2147483886" r:id="rId17"/>
    <p:sldLayoutId id="2147483833" r:id="rId18"/>
    <p:sldLayoutId id="2147483847" r:id="rId19"/>
    <p:sldLayoutId id="214748385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hyperlink" Target="https://wise.com/gb/about/our-story" TargetMode="External"/><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s://fortune.com/2021/07/07/fintech-wise-public-london-stock-exchange-direct-listing/"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pixabay.com/en/question-mark-why-icon-blue-usa-1332062/" TargetMode="External"/><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8.xml"/><Relationship Id="rId1" Type="http://schemas.openxmlformats.org/officeDocument/2006/relationships/video" Target="https://www.youtube.com/embed/Oh2KRQPaKOU?feature=oembed" TargetMode="External"/><Relationship Id="rId5" Type="http://schemas.openxmlformats.org/officeDocument/2006/relationships/hyperlink" Target="https://www.youtube.com/hashtag/simonsinek" TargetMode="External"/><Relationship Id="rId4" Type="http://schemas.openxmlformats.org/officeDocument/2006/relationships/hyperlink" Target="https://youtu.be/Oh2KRQPaKOU"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pixabay.com/en/question-mark-why-icon-blue-usa-1332062/" TargetMode="External"/><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s://www.dpma.de/english/trade_marks/index.html" TargetMode="External"/><Relationship Id="rId2" Type="http://schemas.openxmlformats.org/officeDocument/2006/relationships/hyperlink" Target="https://www.wipo.int/portal/en/index.html" TargetMode="External"/><Relationship Id="rId1" Type="http://schemas.openxmlformats.org/officeDocument/2006/relationships/slideLayout" Target="../slideLayouts/slideLayout12.xml"/><Relationship Id="rId4" Type="http://schemas.openxmlformats.org/officeDocument/2006/relationships/hyperlink" Target="https://www.inpi.fr/e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hyperlink" Target="https://nulab.com/cacoo/" TargetMode="External"/><Relationship Id="rId2" Type="http://schemas.openxmlformats.org/officeDocument/2006/relationships/hyperlink" Target="https://start.mural.co/" TargetMode="External"/><Relationship Id="rId1" Type="http://schemas.openxmlformats.org/officeDocument/2006/relationships/slideLayout" Target="../slideLayouts/slideLayout12.xml"/><Relationship Id="rId4" Type="http://schemas.openxmlformats.org/officeDocument/2006/relationships/hyperlink" Target="https://conceptboard.com/"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miro.com/how-to-use-miro/"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entm.ag/QZniH3" TargetMode="External"/><Relationship Id="rId2" Type="http://schemas.openxmlformats.org/officeDocument/2006/relationships/hyperlink" Target="https://www.fundera.com/blog/what-percentage-of-small-businesses-fail" TargetMode="Externa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s://userpilot.com/blog/user-persona-examples/" TargetMode="External"/><Relationship Id="rId2" Type="http://schemas.openxmlformats.org/officeDocument/2006/relationships/hyperlink" Target="https://nulab.com/cacoo/templates/user-persona-template/?utm_source=bing&amp;utm_medium=cpc&amp;utm_campaign=604067364&amp;utm_term=customer%20persona%20template&amp;msclkid=e81b8bcccea718db7adcece0b8a1637e&amp;utm_content=User%20Persona" TargetMode="Externa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hyperlink" Target="https://youtu.be/Ve3JZtWrFh0?si=qFDGtw_ztKbnEtVH"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10524" y="2947275"/>
            <a:ext cx="5089964" cy="1521051"/>
          </a:xfrm>
        </p:spPr>
        <p:txBody>
          <a:bodyPr>
            <a:normAutofit fontScale="92500" lnSpcReduction="10000"/>
          </a:bodyPr>
          <a:lstStyle/>
          <a:p>
            <a:r>
              <a:rPr lang="en-US" b="1" dirty="0"/>
              <a:t>MODULE 2</a:t>
            </a:r>
          </a:p>
          <a:p>
            <a:r>
              <a:rPr lang="en-GB" b="1" i="0" dirty="0">
                <a:effectLst/>
                <a:latin typeface="Google Sans"/>
              </a:rPr>
              <a:t>I have a business idea, now what?</a:t>
            </a:r>
            <a:endParaRPr lang="en-US" b="1" dirty="0"/>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7711" y="5033880"/>
            <a:ext cx="4414577" cy="679345"/>
          </a:xfrm>
          <a:prstGeom prst="rect">
            <a:avLst/>
          </a:prstGeom>
        </p:spPr>
        <p:txBody>
          <a:bodyPr/>
          <a:lstStyle/>
          <a:p>
            <a:pPr marL="0" indent="0">
              <a:buNone/>
            </a:pPr>
            <a:r>
              <a:rPr lang="en-US" b="1" dirty="0">
                <a:solidFill>
                  <a:schemeClr val="bg1"/>
                </a:solidFill>
              </a:rPr>
              <a:t>www.mosaic4investing</a:t>
            </a:r>
            <a:r>
              <a:rPr lang="en-US" sz="3200" b="1" dirty="0">
                <a:solidFill>
                  <a:schemeClr val="bg1"/>
                </a:solidFill>
              </a:rPr>
              <a:t>.</a:t>
            </a:r>
            <a:r>
              <a:rPr lang="en-US" b="1" dirty="0">
                <a:solidFill>
                  <a:schemeClr val="bg1"/>
                </a:solidFill>
              </a:rPr>
              <a:t>eu</a:t>
            </a:r>
          </a:p>
        </p:txBody>
      </p:sp>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pic>
        <p:nvPicPr>
          <p:cNvPr id="17" name="Picture Placeholder 16" descr="Falcon landing">
            <a:extLst>
              <a:ext uri="{FF2B5EF4-FFF2-40B4-BE49-F238E27FC236}">
                <a16:creationId xmlns:a16="http://schemas.microsoft.com/office/drawing/2014/main" id="{E7E5B274-A8BF-7332-E2E9-234A860BF4DB}"/>
              </a:ext>
            </a:extLst>
          </p:cNvPr>
          <p:cNvPicPr>
            <a:picLocks noGrp="1" noChangeAspect="1"/>
          </p:cNvPicPr>
          <p:nvPr>
            <p:ph type="pic" sz="quarter" idx="41"/>
          </p:nvPr>
        </p:nvPicPr>
        <p:blipFill>
          <a:blip r:embed="rId4"/>
          <a:srcRect l="21836" r="21836"/>
          <a:stretch>
            <a:fillRect/>
          </a:stretch>
        </p:blipFill>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78992" y="1365597"/>
            <a:ext cx="7488868" cy="3849918"/>
          </a:xfrm>
        </p:spPr>
        <p:txBody>
          <a:bodyPr/>
          <a:lstStyle/>
          <a:p>
            <a:r>
              <a:rPr lang="en-GB" dirty="0"/>
              <a:t>Wise, formerly known as TransferWise</a:t>
            </a:r>
          </a:p>
          <a:p>
            <a:pPr marL="0" indent="0"/>
            <a:r>
              <a:rPr lang="en-GB" b="1" dirty="0">
                <a:solidFill>
                  <a:srgbClr val="47B5C8"/>
                </a:solidFill>
              </a:rPr>
              <a:t>Founders: </a:t>
            </a:r>
            <a:r>
              <a:rPr lang="en-GB" dirty="0"/>
              <a:t>	</a:t>
            </a:r>
            <a:r>
              <a:rPr lang="en-GB" dirty="0" err="1"/>
              <a:t>Taavet</a:t>
            </a:r>
            <a:r>
              <a:rPr lang="en-GB" dirty="0"/>
              <a:t> </a:t>
            </a:r>
            <a:r>
              <a:rPr lang="en-GB" dirty="0" err="1"/>
              <a:t>Hinrikus</a:t>
            </a:r>
            <a:r>
              <a:rPr lang="en-GB" dirty="0"/>
              <a:t> and Kristo </a:t>
            </a:r>
            <a:r>
              <a:rPr lang="en-GB" dirty="0" err="1"/>
              <a:t>Käärmann</a:t>
            </a:r>
            <a:r>
              <a:rPr lang="en-GB" dirty="0"/>
              <a:t>, both 		from Estonia, 	founded the company in 		January 2011.</a:t>
            </a:r>
          </a:p>
          <a:p>
            <a:pPr marL="0" indent="0"/>
            <a:r>
              <a:rPr lang="en-GB" dirty="0"/>
              <a:t>What: 		Wise is a financial technology company that 		focuses on providing international money 		transfer services. It uses the real, mid-		market exchange rates for transferring 		money abroad, which is often more cost-		effective than 	traditional bank transfers.</a:t>
            </a:r>
          </a:p>
          <a:p>
            <a:r>
              <a:rPr lang="en-GB" dirty="0"/>
              <a:t>Products:	Multi-currency accounts that allows  			customers to hold  balances in over 50 		currencies and transact cross-border.</a:t>
            </a:r>
          </a:p>
          <a:p>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0" y="440175"/>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7314"/>
            <a:ext cx="9632553" cy="803654"/>
          </a:xfrm>
        </p:spPr>
        <p:txBody>
          <a:bodyPr/>
          <a:lstStyle/>
          <a:p>
            <a:r>
              <a:rPr lang="en-US" dirty="0">
                <a:solidFill>
                  <a:schemeClr val="bg1"/>
                </a:solidFill>
              </a:rPr>
              <a:t>An Example of Idea Validation</a:t>
            </a:r>
          </a:p>
        </p:txBody>
      </p:sp>
      <p:pic>
        <p:nvPicPr>
          <p:cNvPr id="6" name="Picture 5">
            <a:extLst>
              <a:ext uri="{FF2B5EF4-FFF2-40B4-BE49-F238E27FC236}">
                <a16:creationId xmlns:a16="http://schemas.microsoft.com/office/drawing/2014/main" id="{1A2FB9FB-7FCB-1A44-DAB1-795F54F4C5E9}"/>
              </a:ext>
            </a:extLst>
          </p:cNvPr>
          <p:cNvPicPr>
            <a:picLocks noChangeAspect="1"/>
          </p:cNvPicPr>
          <p:nvPr/>
        </p:nvPicPr>
        <p:blipFill>
          <a:blip r:embed="rId2"/>
          <a:stretch>
            <a:fillRect/>
          </a:stretch>
        </p:blipFill>
        <p:spPr>
          <a:xfrm>
            <a:off x="7978162" y="2122098"/>
            <a:ext cx="2939482" cy="2508594"/>
          </a:xfrm>
          <a:prstGeom prst="rect">
            <a:avLst/>
          </a:prstGeom>
        </p:spPr>
      </p:pic>
      <p:sp>
        <p:nvSpPr>
          <p:cNvPr id="8" name="TextBox 7">
            <a:extLst>
              <a:ext uri="{FF2B5EF4-FFF2-40B4-BE49-F238E27FC236}">
                <a16:creationId xmlns:a16="http://schemas.microsoft.com/office/drawing/2014/main" id="{D9E64CDB-48BC-C8CF-FAAE-5609D6C8BC6B}"/>
              </a:ext>
            </a:extLst>
          </p:cNvPr>
          <p:cNvSpPr txBox="1"/>
          <p:nvPr/>
        </p:nvSpPr>
        <p:spPr>
          <a:xfrm>
            <a:off x="8242540" y="4630692"/>
            <a:ext cx="7594120" cy="369332"/>
          </a:xfrm>
          <a:prstGeom prst="rect">
            <a:avLst/>
          </a:prstGeom>
          <a:noFill/>
        </p:spPr>
        <p:txBody>
          <a:bodyPr wrap="square">
            <a:spAutoFit/>
          </a:bodyPr>
          <a:lstStyle/>
          <a:p>
            <a:r>
              <a:rPr lang="en-GB" dirty="0">
                <a:hlinkClick r:id="rId3"/>
              </a:rPr>
              <a:t>The Story of Wise - Wise</a:t>
            </a:r>
            <a:endParaRPr lang="en-IE" dirty="0"/>
          </a:p>
        </p:txBody>
      </p:sp>
    </p:spTree>
    <p:extLst>
      <p:ext uri="{BB962C8B-B14F-4D97-AF65-F5344CB8AC3E}">
        <p14:creationId xmlns:p14="http://schemas.microsoft.com/office/powerpoint/2010/main" val="382423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CB41-ED8D-33A8-0147-C00D1F583AB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2549C1A-3B24-EB7B-4EDD-6FE51CBA1D1C}"/>
              </a:ext>
            </a:extLst>
          </p:cNvPr>
          <p:cNvSpPr>
            <a:spLocks noGrp="1"/>
          </p:cNvSpPr>
          <p:nvPr>
            <p:ph type="body" sz="quarter" idx="18"/>
          </p:nvPr>
        </p:nvSpPr>
        <p:spPr>
          <a:xfrm>
            <a:off x="637215" y="1504041"/>
            <a:ext cx="9954884" cy="3849918"/>
          </a:xfrm>
        </p:spPr>
        <p:txBody>
          <a:bodyPr/>
          <a:lstStyle/>
          <a:p>
            <a:pPr marL="457200" indent="-457200">
              <a:buAutoNum type="arabicPeriod"/>
            </a:pPr>
            <a:r>
              <a:rPr lang="en-GB" b="1" dirty="0">
                <a:effectLst/>
              </a:rPr>
              <a:t>Identifying the Problem</a:t>
            </a:r>
            <a:r>
              <a:rPr lang="en-GB" dirty="0">
                <a:effectLst/>
              </a:rPr>
              <a:t>: </a:t>
            </a:r>
            <a:r>
              <a:rPr lang="en-GB" dirty="0"/>
              <a:t>The founders validated their business idea by experiencing the problem firsthand. </a:t>
            </a:r>
            <a:r>
              <a:rPr lang="en-GB" dirty="0" err="1"/>
              <a:t>Taavet</a:t>
            </a:r>
            <a:r>
              <a:rPr lang="en-GB" dirty="0"/>
              <a:t>, the first employee at Skype, lived in London but got paid in euros. Kristo worked for Deloitte, also lived in London, and got paid in pounds but had a mortgage in euros back in Estonia. They both moved their money with their banks, which had expensive fees and bad exchange rates. They knew there had to be a better way, so they put their heads together and invented a beautifully simple workaround. </a:t>
            </a:r>
            <a:r>
              <a:rPr lang="en-GB" dirty="0">
                <a:effectLst/>
              </a:rPr>
              <a:t>This firsthand experience gave them a deep understanding of the problem they wanted to solve.</a:t>
            </a:r>
          </a:p>
          <a:p>
            <a:pPr marL="457200" indent="-457200">
              <a:buFont typeface="Arial" panose="020B0604020202020204" pitchFamily="34" charset="0"/>
              <a:buAutoNum type="arabicPeriod"/>
            </a:pPr>
            <a:r>
              <a:rPr lang="en-GB" b="1" dirty="0">
                <a:effectLst/>
              </a:rPr>
              <a:t>Testing with a Small Group</a:t>
            </a:r>
            <a:r>
              <a:rPr lang="en-GB" dirty="0">
                <a:effectLst/>
              </a:rPr>
              <a:t>: Initially, they tested their solution within a small network of friends and family. This allowed them to gather feedback and make necessary adjustments before a wider launch.</a:t>
            </a:r>
          </a:p>
          <a:p>
            <a:pPr marL="457200" indent="-457200">
              <a:buAutoNum type="arabicPeriod"/>
            </a:pPr>
            <a:endParaRPr lang="en-GB" dirty="0">
              <a:effectLst/>
            </a:endParaRPr>
          </a:p>
          <a:p>
            <a:endParaRPr lang="en-US" dirty="0"/>
          </a:p>
          <a:p>
            <a:endParaRPr lang="en-US" dirty="0"/>
          </a:p>
        </p:txBody>
      </p:sp>
      <p:sp>
        <p:nvSpPr>
          <p:cNvPr id="2" name="Freeform 1">
            <a:extLst>
              <a:ext uri="{FF2B5EF4-FFF2-40B4-BE49-F238E27FC236}">
                <a16:creationId xmlns:a16="http://schemas.microsoft.com/office/drawing/2014/main" id="{7134FC14-D573-A244-85A5-D9FFEC403EF5}"/>
              </a:ext>
            </a:extLst>
          </p:cNvPr>
          <p:cNvSpPr/>
          <p:nvPr/>
        </p:nvSpPr>
        <p:spPr>
          <a:xfrm>
            <a:off x="0" y="440175"/>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ED7A4248-785B-98CD-F57C-C81790A50585}"/>
              </a:ext>
            </a:extLst>
          </p:cNvPr>
          <p:cNvSpPr>
            <a:spLocks noGrp="1"/>
          </p:cNvSpPr>
          <p:nvPr>
            <p:ph type="body" sz="quarter" idx="16"/>
          </p:nvPr>
        </p:nvSpPr>
        <p:spPr>
          <a:xfrm>
            <a:off x="798381" y="537314"/>
            <a:ext cx="9632553" cy="803654"/>
          </a:xfrm>
        </p:spPr>
        <p:txBody>
          <a:bodyPr/>
          <a:lstStyle/>
          <a:p>
            <a:r>
              <a:rPr lang="en-US" dirty="0">
                <a:solidFill>
                  <a:schemeClr val="bg1"/>
                </a:solidFill>
              </a:rPr>
              <a:t>Validation Approach</a:t>
            </a:r>
          </a:p>
        </p:txBody>
      </p:sp>
    </p:spTree>
    <p:extLst>
      <p:ext uri="{BB962C8B-B14F-4D97-AF65-F5344CB8AC3E}">
        <p14:creationId xmlns:p14="http://schemas.microsoft.com/office/powerpoint/2010/main" val="3209005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23BD6-B2C5-80E0-27AE-AA12491DA4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D47F5FC-0359-956E-75BC-D9E86D0026EF}"/>
              </a:ext>
            </a:extLst>
          </p:cNvPr>
          <p:cNvSpPr>
            <a:spLocks noGrp="1"/>
          </p:cNvSpPr>
          <p:nvPr>
            <p:ph type="body" sz="quarter" idx="18"/>
          </p:nvPr>
        </p:nvSpPr>
        <p:spPr>
          <a:xfrm>
            <a:off x="637215" y="1340968"/>
            <a:ext cx="9954884" cy="3849918"/>
          </a:xfrm>
        </p:spPr>
        <p:txBody>
          <a:bodyPr/>
          <a:lstStyle/>
          <a:p>
            <a:pPr marL="457200" indent="-457200">
              <a:spcBef>
                <a:spcPts val="900"/>
              </a:spcBef>
              <a:buAutoNum type="arabicPeriod" startAt="3"/>
            </a:pPr>
            <a:r>
              <a:rPr lang="en-GB" b="1" dirty="0">
                <a:effectLst/>
              </a:rPr>
              <a:t>Creating a Transparent Model</a:t>
            </a:r>
            <a:r>
              <a:rPr lang="en-GB" dirty="0">
                <a:effectLst/>
              </a:rPr>
              <a:t>: Wise differentiated itself by offering transparency in fees and exchange rates. They used the mid-market rate, which is the midpoint between the buy and sell prices of the currency, and charged a low, upfront fee.</a:t>
            </a:r>
          </a:p>
          <a:p>
            <a:pPr marL="457200" indent="-457200">
              <a:spcBef>
                <a:spcPts val="900"/>
              </a:spcBef>
              <a:buAutoNum type="arabicPeriod" startAt="3"/>
            </a:pPr>
            <a:r>
              <a:rPr lang="en-GB" b="1" dirty="0">
                <a:effectLst/>
              </a:rPr>
              <a:t>Leveraging Word-of-Mouth</a:t>
            </a:r>
            <a:r>
              <a:rPr lang="en-GB" dirty="0">
                <a:effectLst/>
              </a:rPr>
              <a:t>: Satisfied customers began spreading the word about the service, which helped Wise grow organically. This word-of-mouth marketing was crucial in the early stages.</a:t>
            </a:r>
          </a:p>
          <a:p>
            <a:pPr marL="457200" indent="-457200">
              <a:spcBef>
                <a:spcPts val="900"/>
              </a:spcBef>
              <a:buAutoNum type="arabicPeriod" startAt="3"/>
            </a:pPr>
            <a:r>
              <a:rPr lang="en-GB" b="1" dirty="0">
                <a:effectLst/>
              </a:rPr>
              <a:t>Focusing on Customer Experience</a:t>
            </a:r>
            <a:r>
              <a:rPr lang="en-GB" dirty="0">
                <a:effectLst/>
              </a:rPr>
              <a:t>: They prioritized customer experience, ensuring that the process was simple, fast, and reliable. Positive experiences led to repeat customers and referrals.</a:t>
            </a:r>
          </a:p>
          <a:p>
            <a:pPr marL="457200" indent="-457200">
              <a:spcBef>
                <a:spcPts val="900"/>
              </a:spcBef>
              <a:buAutoNum type="arabicPeriod" startAt="3"/>
            </a:pPr>
            <a:r>
              <a:rPr lang="en-GB" b="1" dirty="0">
                <a:effectLst/>
              </a:rPr>
              <a:t>Iterative Development</a:t>
            </a:r>
            <a:r>
              <a:rPr lang="en-GB" dirty="0">
                <a:effectLst/>
              </a:rPr>
              <a:t>: Wise adopted an iterative approach, continuously improving their service based on customer feedback and the changing market landscape.</a:t>
            </a:r>
          </a:p>
          <a:p>
            <a:endParaRPr lang="en-US" dirty="0"/>
          </a:p>
        </p:txBody>
      </p:sp>
      <p:sp>
        <p:nvSpPr>
          <p:cNvPr id="2" name="Freeform 1">
            <a:extLst>
              <a:ext uri="{FF2B5EF4-FFF2-40B4-BE49-F238E27FC236}">
                <a16:creationId xmlns:a16="http://schemas.microsoft.com/office/drawing/2014/main" id="{E78F999E-5A53-6E3C-FA50-99121F5D7837}"/>
              </a:ext>
            </a:extLst>
          </p:cNvPr>
          <p:cNvSpPr/>
          <p:nvPr/>
        </p:nvSpPr>
        <p:spPr>
          <a:xfrm>
            <a:off x="0" y="440175"/>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374F85A5-D562-67C4-6E91-3B77D21BE5E4}"/>
              </a:ext>
            </a:extLst>
          </p:cNvPr>
          <p:cNvSpPr>
            <a:spLocks noGrp="1"/>
          </p:cNvSpPr>
          <p:nvPr>
            <p:ph type="body" sz="quarter" idx="16"/>
          </p:nvPr>
        </p:nvSpPr>
        <p:spPr>
          <a:xfrm>
            <a:off x="798381" y="537314"/>
            <a:ext cx="9632553" cy="803654"/>
          </a:xfrm>
        </p:spPr>
        <p:txBody>
          <a:bodyPr/>
          <a:lstStyle/>
          <a:p>
            <a:r>
              <a:rPr lang="en-US" dirty="0">
                <a:solidFill>
                  <a:schemeClr val="bg1"/>
                </a:solidFill>
              </a:rPr>
              <a:t>Validation Approach</a:t>
            </a:r>
          </a:p>
        </p:txBody>
      </p:sp>
    </p:spTree>
    <p:extLst>
      <p:ext uri="{BB962C8B-B14F-4D97-AF65-F5344CB8AC3E}">
        <p14:creationId xmlns:p14="http://schemas.microsoft.com/office/powerpoint/2010/main" val="1106088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D878E-ECD2-2FB5-0E92-28BDDA4A5AA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E043A6B-5A53-39DC-623C-A2D222BF75F8}"/>
              </a:ext>
            </a:extLst>
          </p:cNvPr>
          <p:cNvSpPr>
            <a:spLocks noGrp="1"/>
          </p:cNvSpPr>
          <p:nvPr>
            <p:ph type="body" sz="quarter" idx="18"/>
          </p:nvPr>
        </p:nvSpPr>
        <p:spPr>
          <a:xfrm>
            <a:off x="753373" y="1340968"/>
            <a:ext cx="10196423" cy="3849918"/>
          </a:xfrm>
        </p:spPr>
        <p:txBody>
          <a:bodyPr/>
          <a:lstStyle/>
          <a:p>
            <a:pPr marL="457200" indent="-457200">
              <a:spcBef>
                <a:spcPts val="900"/>
              </a:spcBef>
              <a:buAutoNum type="arabicPeriod" startAt="7"/>
            </a:pPr>
            <a:r>
              <a:rPr lang="en-GB" b="1" dirty="0">
                <a:effectLst/>
              </a:rPr>
              <a:t>Regulatory Compliance</a:t>
            </a:r>
            <a:r>
              <a:rPr lang="en-GB" dirty="0">
                <a:effectLst/>
              </a:rPr>
              <a:t>: They ensured compliance with financial regulations, which helped build trust with customers. This involved verifying the identity of users and adhering to anti-money laundering laws.</a:t>
            </a:r>
          </a:p>
          <a:p>
            <a:pPr marL="457200" indent="-457200">
              <a:spcBef>
                <a:spcPts val="900"/>
              </a:spcBef>
              <a:buAutoNum type="arabicPeriod" startAt="7"/>
            </a:pPr>
            <a:r>
              <a:rPr lang="en-GB" b="1" dirty="0">
                <a:effectLst/>
              </a:rPr>
              <a:t>Expanding the Service</a:t>
            </a:r>
            <a:r>
              <a:rPr lang="en-GB" dirty="0">
                <a:effectLst/>
              </a:rPr>
              <a:t>: As the user base grew, Wise expanded their services to include more currencies and countries, further validating the demand for their solution.</a:t>
            </a:r>
          </a:p>
          <a:p>
            <a:pPr marL="457200" indent="-457200">
              <a:spcBef>
                <a:spcPts val="900"/>
              </a:spcBef>
              <a:buAutoNum type="arabicPeriod" startAt="7"/>
            </a:pPr>
            <a:r>
              <a:rPr lang="en-GB" b="1" dirty="0">
                <a:effectLst/>
              </a:rPr>
              <a:t>Securing Funding</a:t>
            </a:r>
            <a:r>
              <a:rPr lang="en-GB" dirty="0">
                <a:effectLst/>
              </a:rPr>
              <a:t>: The traction they gained helped them secure funding from investors, which was a further validation of their business model and growth potential.</a:t>
            </a:r>
          </a:p>
          <a:p>
            <a:pPr marL="457200" indent="-457200">
              <a:spcBef>
                <a:spcPts val="900"/>
              </a:spcBef>
              <a:buAutoNum type="arabicPeriod" startAt="7"/>
            </a:pPr>
            <a:r>
              <a:rPr lang="en-GB" b="1" dirty="0">
                <a:effectLst/>
              </a:rPr>
              <a:t>Public Listing</a:t>
            </a:r>
            <a:r>
              <a:rPr lang="en-GB" dirty="0">
                <a:effectLst/>
              </a:rPr>
              <a:t>: Eventually, Wise went public with a direct listing on the London Stock Exchange, which was a significant milestone and a testament to the success and validation of their business idea. </a:t>
            </a:r>
            <a:r>
              <a:rPr lang="en-GB" dirty="0">
                <a:hlinkClick r:id="rId2"/>
              </a:rPr>
              <a:t>WISE goes public on the London market | Fortune</a:t>
            </a:r>
            <a:endParaRPr lang="en-GB" dirty="0">
              <a:effectLst/>
            </a:endParaRPr>
          </a:p>
          <a:p>
            <a:endParaRPr lang="en-US" dirty="0"/>
          </a:p>
        </p:txBody>
      </p:sp>
      <p:sp>
        <p:nvSpPr>
          <p:cNvPr id="2" name="Freeform 1">
            <a:extLst>
              <a:ext uri="{FF2B5EF4-FFF2-40B4-BE49-F238E27FC236}">
                <a16:creationId xmlns:a16="http://schemas.microsoft.com/office/drawing/2014/main" id="{F132D43F-D51E-2547-2410-69BC7E77B79F}"/>
              </a:ext>
            </a:extLst>
          </p:cNvPr>
          <p:cNvSpPr/>
          <p:nvPr/>
        </p:nvSpPr>
        <p:spPr>
          <a:xfrm>
            <a:off x="0" y="440175"/>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AC7D5821-1761-EB4A-1C8F-C7075F24E4C0}"/>
              </a:ext>
            </a:extLst>
          </p:cNvPr>
          <p:cNvSpPr>
            <a:spLocks noGrp="1"/>
          </p:cNvSpPr>
          <p:nvPr>
            <p:ph type="body" sz="quarter" idx="16"/>
          </p:nvPr>
        </p:nvSpPr>
        <p:spPr>
          <a:xfrm>
            <a:off x="798381" y="537314"/>
            <a:ext cx="9632553" cy="803654"/>
          </a:xfrm>
        </p:spPr>
        <p:txBody>
          <a:bodyPr/>
          <a:lstStyle/>
          <a:p>
            <a:r>
              <a:rPr lang="en-US" dirty="0">
                <a:solidFill>
                  <a:schemeClr val="bg1"/>
                </a:solidFill>
              </a:rPr>
              <a:t>Validation Approach</a:t>
            </a:r>
          </a:p>
        </p:txBody>
      </p:sp>
    </p:spTree>
    <p:extLst>
      <p:ext uri="{BB962C8B-B14F-4D97-AF65-F5344CB8AC3E}">
        <p14:creationId xmlns:p14="http://schemas.microsoft.com/office/powerpoint/2010/main" val="3173739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en-US" dirty="0"/>
              <a:t>Understanding Feasibility Analysis</a:t>
            </a:r>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60068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41700" y="1568614"/>
            <a:ext cx="7171066" cy="1681170"/>
          </a:xfrm>
        </p:spPr>
        <p:txBody>
          <a:bodyPr/>
          <a:lstStyle/>
          <a:p>
            <a:pPr marL="0" indent="0"/>
            <a:endParaRPr lang="en-GB" dirty="0"/>
          </a:p>
          <a:p>
            <a:pPr marL="0" indent="0"/>
            <a:r>
              <a:rPr lang="en-GB" dirty="0"/>
              <a:t>Feasibility analysis is conducted to evaluate the potential success of a new business idea or project before substantial time and resources are invested. It helps entrepreneurs identify possible obstacles, evaluate the likelihood of success, and determine if the idea should proceed, adapt, or be abandoned.</a:t>
            </a:r>
          </a:p>
          <a:p>
            <a:pPr marL="0" indent="0"/>
            <a:r>
              <a:rPr lang="en-GB" dirty="0"/>
              <a:t> This analysis is especially crucial for under-represented entrepreneurs who may face additional barriers to resources, making every investment decision critical.</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13351" y="767832"/>
            <a:ext cx="9632553" cy="803654"/>
          </a:xfrm>
        </p:spPr>
        <p:txBody>
          <a:bodyPr/>
          <a:lstStyle/>
          <a:p>
            <a:r>
              <a:rPr lang="en-US" dirty="0">
                <a:solidFill>
                  <a:schemeClr val="bg1"/>
                </a:solidFill>
              </a:rPr>
              <a:t>Purpose of Feasibility Analysis</a:t>
            </a:r>
          </a:p>
          <a:p>
            <a:endParaRPr lang="en-US" dirty="0"/>
          </a:p>
        </p:txBody>
      </p:sp>
      <p:pic>
        <p:nvPicPr>
          <p:cNvPr id="7" name="Picture 6" descr="Magnifying glass and question mark">
            <a:extLst>
              <a:ext uri="{FF2B5EF4-FFF2-40B4-BE49-F238E27FC236}">
                <a16:creationId xmlns:a16="http://schemas.microsoft.com/office/drawing/2014/main" id="{591F6DDD-B707-2374-4E94-10C92106DC69}"/>
              </a:ext>
            </a:extLst>
          </p:cNvPr>
          <p:cNvPicPr>
            <a:picLocks noChangeAspect="1"/>
          </p:cNvPicPr>
          <p:nvPr/>
        </p:nvPicPr>
        <p:blipFill>
          <a:blip r:embed="rId2"/>
          <a:srcRect l="22495" r="16123"/>
          <a:stretch/>
        </p:blipFill>
        <p:spPr>
          <a:xfrm>
            <a:off x="7749368" y="2049040"/>
            <a:ext cx="3128018" cy="2866364"/>
          </a:xfrm>
          <a:prstGeom prst="rect">
            <a:avLst/>
          </a:prstGeom>
        </p:spPr>
      </p:pic>
    </p:spTree>
    <p:extLst>
      <p:ext uri="{BB962C8B-B14F-4D97-AF65-F5344CB8AC3E}">
        <p14:creationId xmlns:p14="http://schemas.microsoft.com/office/powerpoint/2010/main" val="3933563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a:solidFill>
                  <a:schemeClr val="bg1"/>
                </a:solidFill>
              </a:rPr>
              <a:t>Conducting a Feasibility Study</a:t>
            </a:r>
            <a:endParaRPr lang="en-US" dirty="0">
              <a:solidFill>
                <a:schemeClr val="bg1"/>
              </a:solidFill>
            </a:endParaRPr>
          </a:p>
        </p:txBody>
      </p:sp>
      <p:sp>
        <p:nvSpPr>
          <p:cNvPr id="5" name="TextBox 4">
            <a:extLst>
              <a:ext uri="{FF2B5EF4-FFF2-40B4-BE49-F238E27FC236}">
                <a16:creationId xmlns:a16="http://schemas.microsoft.com/office/drawing/2014/main" id="{0FFC6DC4-150B-6233-DA21-7E4C02382072}"/>
              </a:ext>
            </a:extLst>
          </p:cNvPr>
          <p:cNvSpPr txBox="1"/>
          <p:nvPr/>
        </p:nvSpPr>
        <p:spPr>
          <a:xfrm>
            <a:off x="764336" y="1664414"/>
            <a:ext cx="9676738" cy="2585323"/>
          </a:xfrm>
          <a:prstGeom prst="rect">
            <a:avLst/>
          </a:prstGeom>
          <a:noFill/>
        </p:spPr>
        <p:txBody>
          <a:bodyPr wrap="square" rtlCol="0">
            <a:spAutoFit/>
          </a:bodyPr>
          <a:lstStyle/>
          <a:p>
            <a:r>
              <a:rPr lang="en-GB" sz="2400" b="1" dirty="0">
                <a:solidFill>
                  <a:srgbClr val="5796D0"/>
                </a:solidFill>
              </a:rPr>
              <a:t>Analysis and Evaluation:</a:t>
            </a:r>
            <a:endParaRPr lang="en-GB" sz="2400" dirty="0">
              <a:solidFill>
                <a:srgbClr val="595959"/>
              </a:solidFill>
            </a:endParaRPr>
          </a:p>
          <a:p>
            <a:r>
              <a:rPr lang="en-GB" sz="2400" dirty="0">
                <a:solidFill>
                  <a:srgbClr val="595959"/>
                </a:solidFill>
              </a:rPr>
              <a:t>In the next slides, we outline 5 key areas that need to be covered to arise at a feasibility conclusion,  but please amend to suit your own business. </a:t>
            </a:r>
          </a:p>
          <a:p>
            <a:endParaRPr lang="en-GB" sz="2400" dirty="0">
              <a:solidFill>
                <a:srgbClr val="595959"/>
              </a:solidFill>
            </a:endParaRPr>
          </a:p>
          <a:p>
            <a:endParaRPr lang="en-GB" sz="2400" dirty="0">
              <a:solidFill>
                <a:srgbClr val="595959"/>
              </a:solidFill>
            </a:endParaRPr>
          </a:p>
          <a:p>
            <a:endParaRPr lang="en-GB" sz="2400" b="1" dirty="0">
              <a:solidFill>
                <a:srgbClr val="5796D0"/>
              </a:solidFill>
            </a:endParaRPr>
          </a:p>
          <a:p>
            <a:endParaRPr lang="en-IE" dirty="0"/>
          </a:p>
        </p:txBody>
      </p:sp>
      <p:graphicFrame>
        <p:nvGraphicFramePr>
          <p:cNvPr id="3" name="Table 2">
            <a:extLst>
              <a:ext uri="{FF2B5EF4-FFF2-40B4-BE49-F238E27FC236}">
                <a16:creationId xmlns:a16="http://schemas.microsoft.com/office/drawing/2014/main" id="{CF26A56A-8C5C-F7A2-86CD-842966C4E460}"/>
              </a:ext>
            </a:extLst>
          </p:cNvPr>
          <p:cNvGraphicFramePr>
            <a:graphicFrameLocks noGrp="1"/>
          </p:cNvGraphicFramePr>
          <p:nvPr>
            <p:extLst>
              <p:ext uri="{D42A27DB-BD31-4B8C-83A1-F6EECF244321}">
                <p14:modId xmlns:p14="http://schemas.microsoft.com/office/powerpoint/2010/main" val="1843769350"/>
              </p:ext>
            </p:extLst>
          </p:nvPr>
        </p:nvGraphicFramePr>
        <p:xfrm>
          <a:off x="1658189" y="3243580"/>
          <a:ext cx="8128000" cy="6400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679917932"/>
                    </a:ext>
                  </a:extLst>
                </a:gridCol>
                <a:gridCol w="1625600">
                  <a:extLst>
                    <a:ext uri="{9D8B030D-6E8A-4147-A177-3AD203B41FA5}">
                      <a16:colId xmlns:a16="http://schemas.microsoft.com/office/drawing/2014/main" val="3024125175"/>
                    </a:ext>
                  </a:extLst>
                </a:gridCol>
                <a:gridCol w="1625600">
                  <a:extLst>
                    <a:ext uri="{9D8B030D-6E8A-4147-A177-3AD203B41FA5}">
                      <a16:colId xmlns:a16="http://schemas.microsoft.com/office/drawing/2014/main" val="2206137792"/>
                    </a:ext>
                  </a:extLst>
                </a:gridCol>
                <a:gridCol w="1625600">
                  <a:extLst>
                    <a:ext uri="{9D8B030D-6E8A-4147-A177-3AD203B41FA5}">
                      <a16:colId xmlns:a16="http://schemas.microsoft.com/office/drawing/2014/main" val="1404528121"/>
                    </a:ext>
                  </a:extLst>
                </a:gridCol>
                <a:gridCol w="1625600">
                  <a:extLst>
                    <a:ext uri="{9D8B030D-6E8A-4147-A177-3AD203B41FA5}">
                      <a16:colId xmlns:a16="http://schemas.microsoft.com/office/drawing/2014/main" val="1438820303"/>
                    </a:ext>
                  </a:extLst>
                </a:gridCol>
              </a:tblGrid>
              <a:tr h="370840">
                <a:tc>
                  <a:txBody>
                    <a:bodyPr/>
                    <a:lstStyle/>
                    <a:p>
                      <a:r>
                        <a:rPr lang="en-GB" sz="1800" b="1" dirty="0"/>
                        <a:t>Market Feasibility</a:t>
                      </a:r>
                      <a:endParaRPr lang="en-IE" dirty="0"/>
                    </a:p>
                  </a:txBody>
                  <a:tcPr/>
                </a:tc>
                <a:tc>
                  <a:txBody>
                    <a:bodyPr/>
                    <a:lstStyle/>
                    <a:p>
                      <a:r>
                        <a:rPr lang="en-GB" sz="1800" b="1" dirty="0"/>
                        <a:t>Technical Feasibility</a:t>
                      </a:r>
                      <a:endParaRPr lang="en-IE" dirty="0"/>
                    </a:p>
                  </a:txBody>
                  <a:tcPr>
                    <a:solidFill>
                      <a:srgbClr val="FDBD22"/>
                    </a:solidFill>
                  </a:tcPr>
                </a:tc>
                <a:tc>
                  <a:txBody>
                    <a:bodyPr/>
                    <a:lstStyle/>
                    <a:p>
                      <a:r>
                        <a:rPr lang="en-GB" sz="1800" b="1" dirty="0"/>
                        <a:t>Economic Feasibility</a:t>
                      </a:r>
                      <a:endParaRPr lang="en-IE" dirty="0"/>
                    </a:p>
                  </a:txBody>
                  <a:tcPr>
                    <a:solidFill>
                      <a:srgbClr val="D9552F"/>
                    </a:solidFill>
                  </a:tcPr>
                </a:tc>
                <a:tc>
                  <a:txBody>
                    <a:bodyPr/>
                    <a:lstStyle/>
                    <a:p>
                      <a:r>
                        <a:rPr lang="en-GB" sz="1800" b="1" dirty="0"/>
                        <a:t>Legal Feasibility</a:t>
                      </a:r>
                      <a:endParaRPr lang="en-IE" dirty="0"/>
                    </a:p>
                  </a:txBody>
                  <a:tcPr>
                    <a:solidFill>
                      <a:srgbClr val="47B5C8"/>
                    </a:solidFill>
                  </a:tcPr>
                </a:tc>
                <a:tc>
                  <a:txBody>
                    <a:bodyPr/>
                    <a:lstStyle/>
                    <a:p>
                      <a:r>
                        <a:rPr lang="en-GB" sz="1800" b="1" dirty="0"/>
                        <a:t>Operational Feasibility</a:t>
                      </a:r>
                      <a:endParaRPr lang="en-IE" dirty="0"/>
                    </a:p>
                  </a:txBody>
                  <a:tcPr/>
                </a:tc>
                <a:extLst>
                  <a:ext uri="{0D108BD9-81ED-4DB2-BD59-A6C34878D82A}">
                    <a16:rowId xmlns:a16="http://schemas.microsoft.com/office/drawing/2014/main" val="2247486392"/>
                  </a:ext>
                </a:extLst>
              </a:tr>
            </a:tbl>
          </a:graphicData>
        </a:graphic>
      </p:graphicFrame>
    </p:spTree>
    <p:extLst>
      <p:ext uri="{BB962C8B-B14F-4D97-AF65-F5344CB8AC3E}">
        <p14:creationId xmlns:p14="http://schemas.microsoft.com/office/powerpoint/2010/main" val="286624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a:solidFill>
                  <a:schemeClr val="bg1"/>
                </a:solidFill>
              </a:rPr>
              <a:t>Components of Feasibility Analysis</a:t>
            </a:r>
            <a:endParaRPr lang="en-US" dirty="0">
              <a:solidFill>
                <a:schemeClr val="bg1"/>
              </a:solidFill>
            </a:endParaRPr>
          </a:p>
        </p:txBody>
      </p:sp>
      <p:sp>
        <p:nvSpPr>
          <p:cNvPr id="6" name="TextBox 5">
            <a:extLst>
              <a:ext uri="{FF2B5EF4-FFF2-40B4-BE49-F238E27FC236}">
                <a16:creationId xmlns:a16="http://schemas.microsoft.com/office/drawing/2014/main" id="{698AB702-B08C-1D84-F8A6-3197B822A930}"/>
              </a:ext>
            </a:extLst>
          </p:cNvPr>
          <p:cNvSpPr txBox="1"/>
          <p:nvPr/>
        </p:nvSpPr>
        <p:spPr>
          <a:xfrm>
            <a:off x="1082388" y="1566265"/>
            <a:ext cx="4841333" cy="4339650"/>
          </a:xfrm>
          <a:prstGeom prst="rect">
            <a:avLst/>
          </a:prstGeom>
          <a:solidFill>
            <a:schemeClr val="accent3">
              <a:lumMod val="20000"/>
              <a:lumOff val="80000"/>
            </a:schemeClr>
          </a:solidFill>
        </p:spPr>
        <p:txBody>
          <a:bodyPr wrap="square" rtlCol="0">
            <a:spAutoFit/>
          </a:bodyPr>
          <a:lstStyle/>
          <a:p>
            <a:r>
              <a:rPr lang="en-GB" sz="2400" b="1" dirty="0"/>
              <a:t>Market Feasibility</a:t>
            </a:r>
            <a:r>
              <a:rPr lang="en-GB" sz="2400" dirty="0"/>
              <a:t>:</a:t>
            </a:r>
          </a:p>
          <a:p>
            <a:r>
              <a:rPr lang="en-GB" sz="2400" dirty="0">
                <a:solidFill>
                  <a:srgbClr val="595959"/>
                </a:solidFill>
              </a:rPr>
              <a:t>Involves researching the current market landscape to understand demand, customer demographics, competition, and market trends. The goal is to ascertain if there is a sustainable market for the product or service and how the proposed business can position itself competitively.</a:t>
            </a:r>
          </a:p>
          <a:p>
            <a:endParaRPr lang="en-GB" sz="900" dirty="0">
              <a:solidFill>
                <a:srgbClr val="595959"/>
              </a:solidFill>
            </a:endParaRPr>
          </a:p>
          <a:p>
            <a:r>
              <a:rPr lang="en-GB" sz="2400" b="1" dirty="0">
                <a:solidFill>
                  <a:srgbClr val="47B5C8"/>
                </a:solidFill>
              </a:rPr>
              <a:t>You started this process in Module 1.</a:t>
            </a:r>
            <a:endParaRPr lang="en-IE" sz="2400" b="1" dirty="0">
              <a:solidFill>
                <a:srgbClr val="47B5C8"/>
              </a:solidFill>
            </a:endParaRPr>
          </a:p>
        </p:txBody>
      </p:sp>
      <p:sp>
        <p:nvSpPr>
          <p:cNvPr id="3" name="TextBox 2">
            <a:extLst>
              <a:ext uri="{FF2B5EF4-FFF2-40B4-BE49-F238E27FC236}">
                <a16:creationId xmlns:a16="http://schemas.microsoft.com/office/drawing/2014/main" id="{9885696B-4F22-3344-E7FC-C479BF768A04}"/>
              </a:ext>
            </a:extLst>
          </p:cNvPr>
          <p:cNvSpPr txBox="1"/>
          <p:nvPr/>
        </p:nvSpPr>
        <p:spPr>
          <a:xfrm>
            <a:off x="6096000" y="1558314"/>
            <a:ext cx="4725725" cy="4216539"/>
          </a:xfrm>
          <a:prstGeom prst="rect">
            <a:avLst/>
          </a:prstGeom>
          <a:solidFill>
            <a:schemeClr val="accent6">
              <a:lumMod val="20000"/>
              <a:lumOff val="80000"/>
            </a:schemeClr>
          </a:solidFill>
        </p:spPr>
        <p:txBody>
          <a:bodyPr wrap="square" rtlCol="0">
            <a:spAutoFit/>
          </a:bodyPr>
          <a:lstStyle/>
          <a:p>
            <a:r>
              <a:rPr lang="en-GB" sz="2400" b="1" dirty="0"/>
              <a:t>Technical Feasibility</a:t>
            </a:r>
            <a:r>
              <a:rPr lang="en-GB" sz="2400" dirty="0"/>
              <a:t>: </a:t>
            </a:r>
          </a:p>
          <a:p>
            <a:r>
              <a:rPr lang="en-GB" sz="2400" dirty="0">
                <a:solidFill>
                  <a:srgbClr val="595959"/>
                </a:solidFill>
              </a:rPr>
              <a:t>Assesses the technical resources required to turn the idea into a tangible product or service. This includes evaluating the technology needed, the availability of technical skills, and the technical hurdles that may arise.</a:t>
            </a:r>
          </a:p>
          <a:p>
            <a:endParaRPr lang="en-GB" sz="2400" dirty="0">
              <a:solidFill>
                <a:srgbClr val="595959"/>
              </a:solidFill>
            </a:endParaRPr>
          </a:p>
          <a:p>
            <a:endParaRPr lang="en-GB" sz="2400" dirty="0">
              <a:solidFill>
                <a:srgbClr val="595959"/>
              </a:solidFill>
            </a:endParaRPr>
          </a:p>
          <a:p>
            <a:endParaRPr lang="en-GB" sz="2800" dirty="0">
              <a:solidFill>
                <a:srgbClr val="595959"/>
              </a:solidFill>
            </a:endParaRPr>
          </a:p>
        </p:txBody>
      </p:sp>
    </p:spTree>
    <p:extLst>
      <p:ext uri="{BB962C8B-B14F-4D97-AF65-F5344CB8AC3E}">
        <p14:creationId xmlns:p14="http://schemas.microsoft.com/office/powerpoint/2010/main" val="2600966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a:solidFill>
                  <a:schemeClr val="bg1"/>
                </a:solidFill>
              </a:rPr>
              <a:t>Components of Feasibility Analysis</a:t>
            </a:r>
            <a:endParaRPr lang="en-US" dirty="0">
              <a:solidFill>
                <a:schemeClr val="bg1"/>
              </a:solidFill>
            </a:endParaRPr>
          </a:p>
        </p:txBody>
      </p:sp>
      <p:sp>
        <p:nvSpPr>
          <p:cNvPr id="6" name="TextBox 5">
            <a:extLst>
              <a:ext uri="{FF2B5EF4-FFF2-40B4-BE49-F238E27FC236}">
                <a16:creationId xmlns:a16="http://schemas.microsoft.com/office/drawing/2014/main" id="{698AB702-B08C-1D84-F8A6-3197B822A930}"/>
              </a:ext>
            </a:extLst>
          </p:cNvPr>
          <p:cNvSpPr txBox="1"/>
          <p:nvPr/>
        </p:nvSpPr>
        <p:spPr>
          <a:xfrm>
            <a:off x="1082388" y="1566265"/>
            <a:ext cx="4841333" cy="4108817"/>
          </a:xfrm>
          <a:prstGeom prst="rect">
            <a:avLst/>
          </a:prstGeom>
          <a:solidFill>
            <a:schemeClr val="accent5">
              <a:lumMod val="20000"/>
              <a:lumOff val="80000"/>
            </a:schemeClr>
          </a:solidFill>
        </p:spPr>
        <p:txBody>
          <a:bodyPr wrap="square" rtlCol="0">
            <a:spAutoFit/>
          </a:bodyPr>
          <a:lstStyle/>
          <a:p>
            <a:r>
              <a:rPr lang="en-GB" sz="2400" b="1" dirty="0"/>
              <a:t>Economic Feasibility</a:t>
            </a:r>
            <a:r>
              <a:rPr lang="en-GB" sz="2400" dirty="0"/>
              <a:t>: </a:t>
            </a:r>
          </a:p>
          <a:p>
            <a:r>
              <a:rPr lang="en-GB" sz="2400" dirty="0">
                <a:solidFill>
                  <a:srgbClr val="595959"/>
                </a:solidFill>
              </a:rPr>
              <a:t>Examines whether the financial aspects of a project are viable. It includes detailed cost and revenue projections, funding sources, and financial risks. This component is critical to ensuring that the business can be profitable and self-sustaining.</a:t>
            </a:r>
          </a:p>
          <a:p>
            <a:endParaRPr lang="en-GB" sz="900" dirty="0">
              <a:solidFill>
                <a:srgbClr val="595959"/>
              </a:solidFill>
            </a:endParaRPr>
          </a:p>
          <a:p>
            <a:r>
              <a:rPr lang="en-GB" sz="2000" b="1" dirty="0">
                <a:solidFill>
                  <a:srgbClr val="47B5C8"/>
                </a:solidFill>
              </a:rPr>
              <a:t>We have created 5 dedicated MOSAIC modules for finance and fundraising – check out Modules 3,4,5, 7 and 8</a:t>
            </a:r>
          </a:p>
        </p:txBody>
      </p:sp>
      <p:sp>
        <p:nvSpPr>
          <p:cNvPr id="3" name="TextBox 2">
            <a:extLst>
              <a:ext uri="{FF2B5EF4-FFF2-40B4-BE49-F238E27FC236}">
                <a16:creationId xmlns:a16="http://schemas.microsoft.com/office/drawing/2014/main" id="{9885696B-4F22-3344-E7FC-C479BF768A04}"/>
              </a:ext>
            </a:extLst>
          </p:cNvPr>
          <p:cNvSpPr txBox="1"/>
          <p:nvPr/>
        </p:nvSpPr>
        <p:spPr>
          <a:xfrm>
            <a:off x="6096000" y="1558314"/>
            <a:ext cx="4725725" cy="3847207"/>
          </a:xfrm>
          <a:prstGeom prst="rect">
            <a:avLst/>
          </a:prstGeom>
          <a:solidFill>
            <a:srgbClr val="D2E3F2"/>
          </a:solidFill>
        </p:spPr>
        <p:txBody>
          <a:bodyPr wrap="square" rtlCol="0">
            <a:spAutoFit/>
          </a:bodyPr>
          <a:lstStyle/>
          <a:p>
            <a:r>
              <a:rPr lang="en-GB" sz="2400" b="1" dirty="0"/>
              <a:t>Legal Feasibility</a:t>
            </a:r>
            <a:r>
              <a:rPr lang="en-GB" sz="2400" dirty="0"/>
              <a:t>: </a:t>
            </a:r>
          </a:p>
          <a:p>
            <a:r>
              <a:rPr lang="en-GB" sz="2400" dirty="0">
                <a:solidFill>
                  <a:srgbClr val="595959"/>
                </a:solidFill>
              </a:rPr>
              <a:t>Checks for any potential legal issues associated with the business idea, including zoning laws, licensing requirements, and other regulatory constraints that could impact the ability to launch and operate the business.</a:t>
            </a:r>
          </a:p>
          <a:p>
            <a:endParaRPr lang="en-GB" sz="2400" dirty="0">
              <a:solidFill>
                <a:srgbClr val="595959"/>
              </a:solidFill>
            </a:endParaRPr>
          </a:p>
          <a:p>
            <a:endParaRPr lang="en-GB" sz="2800" dirty="0">
              <a:solidFill>
                <a:srgbClr val="595959"/>
              </a:solidFill>
            </a:endParaRPr>
          </a:p>
        </p:txBody>
      </p:sp>
    </p:spTree>
    <p:extLst>
      <p:ext uri="{BB962C8B-B14F-4D97-AF65-F5344CB8AC3E}">
        <p14:creationId xmlns:p14="http://schemas.microsoft.com/office/powerpoint/2010/main" val="3771255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a:solidFill>
                  <a:schemeClr val="bg1"/>
                </a:solidFill>
              </a:rPr>
              <a:t>Components of Feasibility Analysis</a:t>
            </a:r>
            <a:endParaRPr lang="en-US" dirty="0">
              <a:solidFill>
                <a:schemeClr val="bg1"/>
              </a:solidFill>
            </a:endParaRPr>
          </a:p>
        </p:txBody>
      </p:sp>
      <p:sp>
        <p:nvSpPr>
          <p:cNvPr id="6" name="TextBox 5">
            <a:extLst>
              <a:ext uri="{FF2B5EF4-FFF2-40B4-BE49-F238E27FC236}">
                <a16:creationId xmlns:a16="http://schemas.microsoft.com/office/drawing/2014/main" id="{698AB702-B08C-1D84-F8A6-3197B822A930}"/>
              </a:ext>
            </a:extLst>
          </p:cNvPr>
          <p:cNvSpPr txBox="1"/>
          <p:nvPr/>
        </p:nvSpPr>
        <p:spPr>
          <a:xfrm>
            <a:off x="750419" y="1601344"/>
            <a:ext cx="10035524" cy="1569660"/>
          </a:xfrm>
          <a:prstGeom prst="rect">
            <a:avLst/>
          </a:prstGeom>
          <a:solidFill>
            <a:schemeClr val="accent5">
              <a:lumMod val="20000"/>
              <a:lumOff val="80000"/>
            </a:schemeClr>
          </a:solidFill>
        </p:spPr>
        <p:txBody>
          <a:bodyPr wrap="square" rtlCol="0">
            <a:spAutoFit/>
          </a:bodyPr>
          <a:lstStyle/>
          <a:p>
            <a:r>
              <a:rPr lang="en-GB" sz="2400" b="1" dirty="0"/>
              <a:t>Operational Feasibility</a:t>
            </a:r>
            <a:r>
              <a:rPr lang="en-GB" sz="2400" dirty="0"/>
              <a:t>: </a:t>
            </a:r>
          </a:p>
          <a:p>
            <a:r>
              <a:rPr lang="en-GB" sz="2400" dirty="0">
                <a:solidFill>
                  <a:srgbClr val="595959"/>
                </a:solidFill>
              </a:rPr>
              <a:t>Look at the logistical aspects of setting up and running the business, assessing whether the operations can be carried out with the available resources, and what operational challenges could arise.</a:t>
            </a:r>
            <a:endParaRPr lang="en-GB" sz="2400" b="1" dirty="0">
              <a:solidFill>
                <a:srgbClr val="595959"/>
              </a:solidFill>
            </a:endParaRPr>
          </a:p>
        </p:txBody>
      </p:sp>
      <p:sp>
        <p:nvSpPr>
          <p:cNvPr id="8" name="TextBox 7">
            <a:extLst>
              <a:ext uri="{FF2B5EF4-FFF2-40B4-BE49-F238E27FC236}">
                <a16:creationId xmlns:a16="http://schemas.microsoft.com/office/drawing/2014/main" id="{E339262B-D542-49F2-DA4C-8127F259769A}"/>
              </a:ext>
            </a:extLst>
          </p:cNvPr>
          <p:cNvSpPr txBox="1"/>
          <p:nvPr/>
        </p:nvSpPr>
        <p:spPr>
          <a:xfrm>
            <a:off x="839872" y="3206082"/>
            <a:ext cx="9946071" cy="2677656"/>
          </a:xfrm>
          <a:prstGeom prst="rect">
            <a:avLst/>
          </a:prstGeom>
          <a:noFill/>
        </p:spPr>
        <p:txBody>
          <a:bodyPr wrap="square">
            <a:spAutoFit/>
          </a:bodyPr>
          <a:lstStyle/>
          <a:p>
            <a:r>
              <a:rPr lang="en-GB" sz="2400" b="1" dirty="0">
                <a:solidFill>
                  <a:srgbClr val="5796D0"/>
                </a:solidFill>
              </a:rPr>
              <a:t>3. Synthesise the Findings</a:t>
            </a:r>
          </a:p>
          <a:p>
            <a:r>
              <a:rPr lang="en-GB" sz="2400" dirty="0">
                <a:solidFill>
                  <a:srgbClr val="595959"/>
                </a:solidFill>
              </a:rPr>
              <a:t>Now, bring together all the data and analyses to assess the overall feasibility of the business idea. This involves comparing the benefits and costs, weighing risks, and considering the operational and financial implications of moving forward with the business. Are clear conclusions arising ? As we covered in Module 1, utilise a SWOT analysis (Strengths, Weaknesses, Opportunities, Threats)</a:t>
            </a:r>
          </a:p>
        </p:txBody>
      </p:sp>
    </p:spTree>
    <p:extLst>
      <p:ext uri="{BB962C8B-B14F-4D97-AF65-F5344CB8AC3E}">
        <p14:creationId xmlns:p14="http://schemas.microsoft.com/office/powerpoint/2010/main" val="252364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GB" dirty="0"/>
              <a:t>Introduction to Business Idea Validation</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marL="0" indent="0"/>
            <a:r>
              <a:rPr lang="en-GB" dirty="0"/>
              <a:t>Module 2 sees the focus shift towards thorough feasibility analysis to validate the business concept before moving forward. </a:t>
            </a:r>
          </a:p>
          <a:p>
            <a:pPr marL="0" indent="0"/>
            <a:r>
              <a:rPr lang="en-GB" dirty="0"/>
              <a:t>This module will guide under-represented entrepreneurs/ founders through the essential steps of testing and refining their business ideas.</a:t>
            </a:r>
            <a:endParaRPr lang="en-US" dirty="0"/>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IE" dirty="0"/>
              <a:t>Understanding Feasibility Analysis</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748163" y="3084240"/>
            <a:ext cx="5437258" cy="689519"/>
          </a:xfrm>
        </p:spPr>
        <p:txBody>
          <a:bodyPr/>
          <a:lstStyle/>
          <a:p>
            <a:r>
              <a:rPr lang="en-GB" dirty="0"/>
              <a:t>Minimum Viable Product (MVP)</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76445" y="3963897"/>
            <a:ext cx="5073048" cy="689519"/>
          </a:xfrm>
        </p:spPr>
        <p:txBody>
          <a:bodyPr/>
          <a:lstStyle/>
          <a:p>
            <a:r>
              <a:rPr lang="en-GB" dirty="0"/>
              <a:t>Moving Forward with Your Validated Idea</a:t>
            </a:r>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754742" y="5022008"/>
            <a:ext cx="4608000" cy="689519"/>
          </a:xfrm>
        </p:spPr>
        <p:txBody>
          <a:bodyPr/>
          <a:lstStyle/>
          <a:p>
            <a:r>
              <a:rPr lang="en-IE" dirty="0"/>
              <a:t>Self-Reflection and References</a:t>
            </a:r>
          </a:p>
          <a:p>
            <a:endParaRPr lang="en-IE"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a:t>Introduction</a:t>
            </a:r>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a:solidFill>
                  <a:schemeClr val="bg1"/>
                </a:solidFill>
              </a:rPr>
              <a:t>Conducting a Feasibility Study</a:t>
            </a:r>
            <a:endParaRPr lang="en-US" dirty="0">
              <a:solidFill>
                <a:schemeClr val="bg1"/>
              </a:solidFill>
            </a:endParaRPr>
          </a:p>
        </p:txBody>
      </p:sp>
      <p:sp>
        <p:nvSpPr>
          <p:cNvPr id="5" name="TextBox 4">
            <a:extLst>
              <a:ext uri="{FF2B5EF4-FFF2-40B4-BE49-F238E27FC236}">
                <a16:creationId xmlns:a16="http://schemas.microsoft.com/office/drawing/2014/main" id="{0FFC6DC4-150B-6233-DA21-7E4C02382072}"/>
              </a:ext>
            </a:extLst>
          </p:cNvPr>
          <p:cNvSpPr txBox="1"/>
          <p:nvPr/>
        </p:nvSpPr>
        <p:spPr>
          <a:xfrm>
            <a:off x="764336" y="1402021"/>
            <a:ext cx="9676738" cy="4616648"/>
          </a:xfrm>
          <a:prstGeom prst="rect">
            <a:avLst/>
          </a:prstGeom>
          <a:noFill/>
        </p:spPr>
        <p:txBody>
          <a:bodyPr wrap="square" rtlCol="0">
            <a:spAutoFit/>
          </a:bodyPr>
          <a:lstStyle/>
          <a:p>
            <a:endParaRPr lang="en-GB" sz="2400" b="1" dirty="0">
              <a:solidFill>
                <a:srgbClr val="5796D0"/>
              </a:solidFill>
            </a:endParaRPr>
          </a:p>
          <a:p>
            <a:r>
              <a:rPr lang="en-GB" sz="2400" b="1" dirty="0">
                <a:solidFill>
                  <a:srgbClr val="5796D0"/>
                </a:solidFill>
              </a:rPr>
              <a:t>4. Feasibility Report:</a:t>
            </a:r>
          </a:p>
          <a:p>
            <a:r>
              <a:rPr lang="en-GB" sz="2400" dirty="0">
                <a:solidFill>
                  <a:srgbClr val="595959"/>
                </a:solidFill>
              </a:rPr>
              <a:t>Compile the findings into a detailed feasibility report. The report should summarise the research, analysis, and conclusions, providing a clear and comprehensive overview of the viability of the business idea.</a:t>
            </a:r>
          </a:p>
          <a:p>
            <a:endParaRPr lang="en-GB" sz="1100" b="1" dirty="0">
              <a:solidFill>
                <a:srgbClr val="5796D0"/>
              </a:solidFill>
            </a:endParaRPr>
          </a:p>
          <a:p>
            <a:r>
              <a:rPr lang="en-GB" sz="2400" b="1" dirty="0">
                <a:solidFill>
                  <a:srgbClr val="5796D0"/>
                </a:solidFill>
              </a:rPr>
              <a:t>5. Decision Making: </a:t>
            </a:r>
          </a:p>
          <a:p>
            <a:r>
              <a:rPr lang="en-GB" sz="2400" dirty="0">
                <a:solidFill>
                  <a:srgbClr val="595959"/>
                </a:solidFill>
              </a:rPr>
              <a:t>Use the report as a basis for making an informed decision. Decide whether to proceed with the business idea, make necessary adjustments based on the findings. If the feasibility study shows significant hurdles that cannot be overcome, it might be wise to consider pivoting the idea or exploring different opportunities.</a:t>
            </a:r>
          </a:p>
          <a:p>
            <a:endParaRPr lang="en-IE" dirty="0"/>
          </a:p>
        </p:txBody>
      </p:sp>
    </p:spTree>
    <p:extLst>
      <p:ext uri="{BB962C8B-B14F-4D97-AF65-F5344CB8AC3E}">
        <p14:creationId xmlns:p14="http://schemas.microsoft.com/office/powerpoint/2010/main" val="4204942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a:solidFill>
                  <a:schemeClr val="bg1"/>
                </a:solidFill>
              </a:rPr>
              <a:t>Feasibility is a Dynamic Tool</a:t>
            </a:r>
            <a:endParaRPr lang="en-US" dirty="0">
              <a:solidFill>
                <a:schemeClr val="bg1"/>
              </a:solidFill>
            </a:endParaRPr>
          </a:p>
        </p:txBody>
      </p:sp>
      <p:sp>
        <p:nvSpPr>
          <p:cNvPr id="5" name="TextBox 4">
            <a:extLst>
              <a:ext uri="{FF2B5EF4-FFF2-40B4-BE49-F238E27FC236}">
                <a16:creationId xmlns:a16="http://schemas.microsoft.com/office/drawing/2014/main" id="{0FFC6DC4-150B-6233-DA21-7E4C02382072}"/>
              </a:ext>
            </a:extLst>
          </p:cNvPr>
          <p:cNvSpPr txBox="1"/>
          <p:nvPr/>
        </p:nvSpPr>
        <p:spPr>
          <a:xfrm>
            <a:off x="764336" y="1651103"/>
            <a:ext cx="5256902" cy="2308324"/>
          </a:xfrm>
          <a:prstGeom prst="rect">
            <a:avLst/>
          </a:prstGeom>
          <a:noFill/>
        </p:spPr>
        <p:txBody>
          <a:bodyPr wrap="square" rtlCol="0">
            <a:spAutoFit/>
          </a:bodyPr>
          <a:lstStyle/>
          <a:p>
            <a:endParaRPr lang="en-GB" sz="2400" b="1" dirty="0">
              <a:solidFill>
                <a:srgbClr val="5796D0"/>
              </a:solidFill>
            </a:endParaRPr>
          </a:p>
          <a:p>
            <a:r>
              <a:rPr lang="en-GB" sz="2400" dirty="0">
                <a:solidFill>
                  <a:srgbClr val="595959"/>
                </a:solidFill>
              </a:rPr>
              <a:t>Treat the feasibility study as a dynamic tool. As conditions change or new information becomes available, revisit the study to ensure the business idea remains viable and relevant.</a:t>
            </a:r>
            <a:endParaRPr lang="en-IE" dirty="0">
              <a:solidFill>
                <a:srgbClr val="595959"/>
              </a:solidFill>
            </a:endParaRPr>
          </a:p>
        </p:txBody>
      </p:sp>
      <p:pic>
        <p:nvPicPr>
          <p:cNvPr id="6" name="Picture 5" descr="People doing teamwork illustration">
            <a:extLst>
              <a:ext uri="{FF2B5EF4-FFF2-40B4-BE49-F238E27FC236}">
                <a16:creationId xmlns:a16="http://schemas.microsoft.com/office/drawing/2014/main" id="{3835181C-D3E2-3442-78A0-AB0D3FA0630F}"/>
              </a:ext>
            </a:extLst>
          </p:cNvPr>
          <p:cNvPicPr>
            <a:picLocks noChangeAspect="1"/>
          </p:cNvPicPr>
          <p:nvPr/>
        </p:nvPicPr>
        <p:blipFill>
          <a:blip r:embed="rId2"/>
          <a:stretch>
            <a:fillRect/>
          </a:stretch>
        </p:blipFill>
        <p:spPr>
          <a:xfrm>
            <a:off x="6422586" y="1920814"/>
            <a:ext cx="4091405" cy="2585049"/>
          </a:xfrm>
          <a:prstGeom prst="rect">
            <a:avLst/>
          </a:prstGeom>
        </p:spPr>
      </p:pic>
    </p:spTree>
    <p:extLst>
      <p:ext uri="{BB962C8B-B14F-4D97-AF65-F5344CB8AC3E}">
        <p14:creationId xmlns:p14="http://schemas.microsoft.com/office/powerpoint/2010/main" val="657201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140723" y="1066885"/>
            <a:ext cx="7452773" cy="5231223"/>
          </a:xfrm>
        </p:spPr>
        <p:txBody>
          <a:bodyPr>
            <a:normAutofit/>
          </a:bodyPr>
          <a:lstStyle/>
          <a:p>
            <a:pPr algn="l"/>
            <a:r>
              <a:rPr lang="en-GB" sz="2400" b="1" i="0" dirty="0">
                <a:solidFill>
                  <a:srgbClr val="47B5C8"/>
                </a:solidFill>
                <a:latin typeface="Calibri "/>
              </a:rPr>
              <a:t>Feasibility Study Example: Small-Scale Artisan Bakery in Belgium</a:t>
            </a:r>
          </a:p>
          <a:p>
            <a:pPr algn="l"/>
            <a:endParaRPr lang="en-GB" sz="700" b="1" i="0" dirty="0">
              <a:solidFill>
                <a:srgbClr val="47B5C8"/>
              </a:solidFill>
              <a:latin typeface="Calibri "/>
            </a:endParaRPr>
          </a:p>
          <a:p>
            <a:pPr algn="l"/>
            <a:r>
              <a:rPr lang="en-GB" sz="2400" b="1" i="0" dirty="0">
                <a:solidFill>
                  <a:srgbClr val="595959"/>
                </a:solidFill>
                <a:latin typeface="Calibri "/>
              </a:rPr>
              <a:t>Project Overview:</a:t>
            </a:r>
            <a:r>
              <a:rPr lang="en-GB" sz="2400" i="0" dirty="0">
                <a:solidFill>
                  <a:srgbClr val="595959"/>
                </a:solidFill>
                <a:latin typeface="Calibri "/>
              </a:rPr>
              <a:t> Two second-generation migrants are considering opening a small-scale artisan bakery in Belgium, specializing in high-quality, handcrafted baked goods that blend traditional Belgian techniques with global flavours.</a:t>
            </a:r>
          </a:p>
          <a:p>
            <a:pPr algn="l"/>
            <a:r>
              <a:rPr lang="en-GB" sz="2400" b="1" i="0" dirty="0">
                <a:solidFill>
                  <a:srgbClr val="595959"/>
                </a:solidFill>
                <a:latin typeface="Calibri "/>
              </a:rPr>
              <a:t>Objective:</a:t>
            </a:r>
            <a:r>
              <a:rPr lang="en-GB" sz="2400" i="0" dirty="0">
                <a:solidFill>
                  <a:srgbClr val="595959"/>
                </a:solidFill>
                <a:latin typeface="Calibri "/>
              </a:rPr>
              <a:t> The primary objective is to assess the demand for unique, handcrafted baked goods that fuse international influences with local Belgian baking traditions, and to determine the viability of the business in a competitive market.</a:t>
            </a:r>
            <a:endParaRPr lang="en-IE" dirty="0"/>
          </a:p>
        </p:txBody>
      </p:sp>
      <p:sp>
        <p:nvSpPr>
          <p:cNvPr id="6" name="Freeform 1">
            <a:extLst>
              <a:ext uri="{FF2B5EF4-FFF2-40B4-BE49-F238E27FC236}">
                <a16:creationId xmlns:a16="http://schemas.microsoft.com/office/drawing/2014/main" id="{9AA58773-369F-F5C7-1DF0-64AF3FF03552}"/>
              </a:ext>
            </a:extLst>
          </p:cNvPr>
          <p:cNvSpPr/>
          <p:nvPr/>
        </p:nvSpPr>
        <p:spPr>
          <a:xfrm>
            <a:off x="0" y="26323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460851" y="466545"/>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Feasibility Study in Action</a:t>
            </a:r>
            <a:endParaRPr lang="en-US" dirty="0"/>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5277127"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3" name="Picture 2" descr="Woman reaching for bread on shelf">
            <a:extLst>
              <a:ext uri="{FF2B5EF4-FFF2-40B4-BE49-F238E27FC236}">
                <a16:creationId xmlns:a16="http://schemas.microsoft.com/office/drawing/2014/main" id="{F6F2E14F-3697-9BF5-2154-7BAAC969B87A}"/>
              </a:ext>
            </a:extLst>
          </p:cNvPr>
          <p:cNvPicPr>
            <a:picLocks noChangeAspect="1"/>
          </p:cNvPicPr>
          <p:nvPr/>
        </p:nvPicPr>
        <p:blipFill>
          <a:blip r:embed="rId2"/>
          <a:srcRect l="26573" r="27451"/>
          <a:stretch/>
        </p:blipFill>
        <p:spPr>
          <a:xfrm>
            <a:off x="7713496" y="466545"/>
            <a:ext cx="3901871" cy="5665669"/>
          </a:xfrm>
          <a:prstGeom prst="rect">
            <a:avLst/>
          </a:prstGeom>
        </p:spPr>
      </p:pic>
    </p:spTree>
    <p:extLst>
      <p:ext uri="{BB962C8B-B14F-4D97-AF65-F5344CB8AC3E}">
        <p14:creationId xmlns:p14="http://schemas.microsoft.com/office/powerpoint/2010/main" val="903574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141150" y="1014500"/>
            <a:ext cx="11506710" cy="5527883"/>
          </a:xfrm>
        </p:spPr>
        <p:txBody>
          <a:bodyPr>
            <a:normAutofit/>
          </a:bodyPr>
          <a:lstStyle/>
          <a:p>
            <a:pPr marL="457200" indent="-457200" algn="l">
              <a:buAutoNum type="arabicPeriod"/>
            </a:pPr>
            <a:r>
              <a:rPr lang="en-GB" sz="2400" b="1" i="0" dirty="0">
                <a:solidFill>
                  <a:srgbClr val="F2A72C"/>
                </a:solidFill>
              </a:rPr>
              <a:t>Market Analysis:</a:t>
            </a:r>
          </a:p>
          <a:p>
            <a:pPr marL="342900" indent="-342900" algn="l">
              <a:buFont typeface="Arial" panose="020B0604020202020204" pitchFamily="34" charset="0"/>
              <a:buChar char="•"/>
            </a:pPr>
            <a:r>
              <a:rPr lang="en-GB" sz="2400" b="1" i="0" dirty="0">
                <a:solidFill>
                  <a:srgbClr val="595959"/>
                </a:solidFill>
              </a:rPr>
              <a:t>Local Demand: </a:t>
            </a:r>
            <a:r>
              <a:rPr lang="en-GB" sz="2400" i="0" dirty="0">
                <a:solidFill>
                  <a:srgbClr val="595959"/>
                </a:solidFill>
              </a:rPr>
              <a:t>Conduct market research to understand local consumer preferences for artisan baked goods and their openness to new, culturally diverse flavours.</a:t>
            </a:r>
          </a:p>
          <a:p>
            <a:pPr marL="342900" indent="-342900" algn="l">
              <a:buFont typeface="Arial" panose="020B0604020202020204" pitchFamily="34" charset="0"/>
              <a:buChar char="•"/>
            </a:pPr>
            <a:r>
              <a:rPr lang="en-GB" sz="2400" b="1" i="0" dirty="0">
                <a:solidFill>
                  <a:srgbClr val="595959"/>
                </a:solidFill>
              </a:rPr>
              <a:t>Competitive Landscape: </a:t>
            </a:r>
            <a:r>
              <a:rPr lang="en-GB" sz="2400" i="0" dirty="0">
                <a:solidFill>
                  <a:srgbClr val="595959"/>
                </a:solidFill>
              </a:rPr>
              <a:t>Evaluate the presence and performance of existing bakeries, especially those offering artisan or culturally unique products. Complete a SWOT for each competitor and compare with yours to identify potential gaps in the market.</a:t>
            </a:r>
          </a:p>
          <a:p>
            <a:pPr algn="l"/>
            <a:r>
              <a:rPr lang="en-GB" sz="2400" b="1" i="0" dirty="0">
                <a:solidFill>
                  <a:srgbClr val="F2A72C"/>
                </a:solidFill>
              </a:rPr>
              <a:t>2. Financial Projections:</a:t>
            </a:r>
          </a:p>
          <a:p>
            <a:pPr marL="342900" indent="-342900" algn="l">
              <a:buFont typeface="Arial" panose="020B0604020202020204" pitchFamily="34" charset="0"/>
              <a:buChar char="•"/>
            </a:pPr>
            <a:r>
              <a:rPr lang="en-GB" sz="2400" b="1" i="0" dirty="0">
                <a:solidFill>
                  <a:srgbClr val="595959"/>
                </a:solidFill>
              </a:rPr>
              <a:t>Start-Up Costs: </a:t>
            </a:r>
            <a:r>
              <a:rPr lang="en-GB" sz="2400" i="0" dirty="0">
                <a:solidFill>
                  <a:srgbClr val="595959"/>
                </a:solidFill>
              </a:rPr>
              <a:t>Research</a:t>
            </a:r>
            <a:r>
              <a:rPr lang="en-GB" sz="2400" b="1" i="0" dirty="0">
                <a:solidFill>
                  <a:srgbClr val="595959"/>
                </a:solidFill>
              </a:rPr>
              <a:t> </a:t>
            </a:r>
            <a:r>
              <a:rPr lang="en-GB" sz="2400" i="0" dirty="0">
                <a:solidFill>
                  <a:srgbClr val="595959"/>
                </a:solidFill>
              </a:rPr>
              <a:t>costs related to acquiring a suitable location, purchasing baking equipment, initial ingredients, and other start-up necessities.</a:t>
            </a:r>
          </a:p>
          <a:p>
            <a:pPr marL="342900" indent="-342900" algn="l">
              <a:buFont typeface="Arial" panose="020B0604020202020204" pitchFamily="34" charset="0"/>
              <a:buChar char="•"/>
            </a:pPr>
            <a:r>
              <a:rPr lang="en-GB" sz="2400" b="1" i="0" dirty="0">
                <a:solidFill>
                  <a:srgbClr val="595959"/>
                </a:solidFill>
              </a:rPr>
              <a:t>Product Costings and Break-Even Analysis: </a:t>
            </a:r>
            <a:r>
              <a:rPr lang="en-GB" sz="2400" i="0" dirty="0">
                <a:solidFill>
                  <a:srgbClr val="595959"/>
                </a:solidFill>
              </a:rPr>
              <a:t>Calculate how much product needs to be sold to cover all operational costs, helping to understand the financial risks involved.</a:t>
            </a:r>
            <a:endParaRPr lang="en-IE" sz="2400" dirty="0">
              <a:solidFill>
                <a:srgbClr val="595959"/>
              </a:solidFill>
            </a:endParaRPr>
          </a:p>
          <a:p>
            <a:pPr marL="342900" indent="-342900" algn="l">
              <a:buFont typeface="Arial" panose="020B0604020202020204" pitchFamily="34" charset="0"/>
              <a:buChar char="•"/>
            </a:pPr>
            <a:r>
              <a:rPr lang="en-GB" sz="2400" b="1" i="0" dirty="0">
                <a:solidFill>
                  <a:srgbClr val="595959"/>
                </a:solidFill>
              </a:rPr>
              <a:t>Revenue Projections: </a:t>
            </a:r>
            <a:r>
              <a:rPr lang="en-GB" sz="2400" i="0" dirty="0">
                <a:solidFill>
                  <a:srgbClr val="595959"/>
                </a:solidFill>
              </a:rPr>
              <a:t>Project potential sales based on the pricing strategy, anticipated customer base, and potential wholesale opportunities.</a:t>
            </a:r>
          </a:p>
        </p:txBody>
      </p:sp>
      <p:sp>
        <p:nvSpPr>
          <p:cNvPr id="6" name="Freeform 1">
            <a:extLst>
              <a:ext uri="{FF2B5EF4-FFF2-40B4-BE49-F238E27FC236}">
                <a16:creationId xmlns:a16="http://schemas.microsoft.com/office/drawing/2014/main" id="{9AA58773-369F-F5C7-1DF0-64AF3FF03552}"/>
              </a:ext>
            </a:extLst>
          </p:cNvPr>
          <p:cNvSpPr/>
          <p:nvPr/>
        </p:nvSpPr>
        <p:spPr>
          <a:xfrm>
            <a:off x="0" y="315617"/>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214361" y="431186"/>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2"/>
                </a:solidFill>
              </a:rPr>
              <a:t>Key Components of the Feasibility Study:</a:t>
            </a:r>
            <a:endParaRPr lang="en-US" dirty="0">
              <a:solidFill>
                <a:schemeClr val="bg2"/>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6515749"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407421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9AA58773-369F-F5C7-1DF0-64AF3FF03552}"/>
              </a:ext>
            </a:extLst>
          </p:cNvPr>
          <p:cNvSpPr/>
          <p:nvPr/>
        </p:nvSpPr>
        <p:spPr>
          <a:xfrm>
            <a:off x="0" y="315617"/>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214361" y="431186"/>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2"/>
                </a:solidFill>
              </a:rPr>
              <a:t>Key Components of the Feasibility Study:</a:t>
            </a:r>
            <a:endParaRPr lang="en-US" dirty="0">
              <a:solidFill>
                <a:schemeClr val="bg2"/>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6515749"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
        <p:nvSpPr>
          <p:cNvPr id="2" name="Text Placeholder 1">
            <a:extLst>
              <a:ext uri="{FF2B5EF4-FFF2-40B4-BE49-F238E27FC236}">
                <a16:creationId xmlns:a16="http://schemas.microsoft.com/office/drawing/2014/main" id="{FDA95917-39B4-1970-5D05-5E83074106F5}"/>
              </a:ext>
            </a:extLst>
          </p:cNvPr>
          <p:cNvSpPr>
            <a:spLocks noGrp="1" noChangeArrowheads="1"/>
          </p:cNvSpPr>
          <p:nvPr>
            <p:ph type="body" sz="quarter" idx="13"/>
          </p:nvPr>
        </p:nvSpPr>
        <p:spPr bwMode="auto">
          <a:xfrm>
            <a:off x="337818" y="1449546"/>
            <a:ext cx="11147729"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FDBD22"/>
                </a:solidFill>
                <a:effectLst/>
              </a:rPr>
              <a:t>3.  Regulatory Requirements:</a:t>
            </a:r>
            <a:endParaRPr kumimoji="0" lang="en-US" altLang="en-US" sz="2400" b="0" i="0" u="none" strike="noStrike" cap="none" normalizeH="0" baseline="0" dirty="0">
              <a:ln>
                <a:noFill/>
              </a:ln>
              <a:solidFill>
                <a:srgbClr val="FDBD22"/>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595959"/>
                </a:solidFill>
                <a:effectLst/>
              </a:rPr>
              <a:t>Licensing and Permits</a:t>
            </a:r>
            <a:r>
              <a:rPr kumimoji="0" lang="en-US" altLang="en-US" sz="2400" b="0" i="0" u="none" strike="noStrike" cap="none" normalizeH="0" baseline="0" dirty="0">
                <a:ln>
                  <a:noFill/>
                </a:ln>
                <a:solidFill>
                  <a:srgbClr val="595959"/>
                </a:solidFill>
                <a:effectLst/>
              </a:rPr>
              <a:t>: Identify the necessary permits for operating a food business in Belgium, including food safety certifications and business operation licenses.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595959"/>
                </a:solidFill>
                <a:effectLst/>
              </a:rPr>
              <a:t>Health and Safety Regulations</a:t>
            </a:r>
            <a:r>
              <a:rPr kumimoji="0" lang="en-US" altLang="en-US" sz="2400" b="0" i="0" u="none" strike="noStrike" cap="none" normalizeH="0" baseline="0" dirty="0">
                <a:ln>
                  <a:noFill/>
                </a:ln>
                <a:solidFill>
                  <a:srgbClr val="595959"/>
                </a:solidFill>
                <a:effectLst/>
              </a:rPr>
              <a:t>: Ensure compliance with Belgian health and safety standards for food production and sales.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400" i="0" dirty="0">
              <a:solidFill>
                <a:srgbClr val="595959"/>
              </a:solidFill>
            </a:endParaRPr>
          </a:p>
          <a:p>
            <a:pPr marR="0" lvl="0" algn="l" defTabSz="914400" rtl="0" eaLnBrk="0" fontAlgn="base" latinLnBrk="0" hangingPunct="0">
              <a:lnSpc>
                <a:spcPct val="100000"/>
              </a:lnSpc>
              <a:spcBef>
                <a:spcPct val="0"/>
              </a:spcBef>
              <a:spcAft>
                <a:spcPct val="0"/>
              </a:spcAft>
              <a:buClrTx/>
              <a:buSzTx/>
              <a:tabLst/>
            </a:pPr>
            <a:r>
              <a:rPr kumimoji="0" lang="en-US" altLang="en-US" sz="2400" b="0" u="none" strike="noStrike" cap="none" normalizeH="0" baseline="0" dirty="0">
                <a:ln>
                  <a:noFill/>
                </a:ln>
                <a:solidFill>
                  <a:srgbClr val="47B5C8"/>
                </a:solidFill>
                <a:effectLst/>
              </a:rPr>
              <a:t>Perspective:</a:t>
            </a:r>
          </a:p>
          <a:p>
            <a:pPr marR="0" lvl="0" algn="l" defTabSz="914400" rtl="0" eaLnBrk="0" fontAlgn="base" latinLnBrk="0" hangingPunct="0">
              <a:lnSpc>
                <a:spcPct val="100000"/>
              </a:lnSpc>
              <a:spcBef>
                <a:spcPct val="0"/>
              </a:spcBef>
              <a:spcAft>
                <a:spcPct val="0"/>
              </a:spcAft>
              <a:buClrTx/>
              <a:buSzTx/>
              <a:tabLst/>
            </a:pPr>
            <a:r>
              <a:rPr lang="en-GB" sz="2400" b="0" dirty="0">
                <a:solidFill>
                  <a:srgbClr val="47B5C8"/>
                </a:solidFill>
                <a:effectLst/>
                <a:latin typeface="Google Sans"/>
              </a:rPr>
              <a:t>Between elements in points 2 and 3, </a:t>
            </a:r>
            <a:r>
              <a:rPr lang="en-GB" sz="2400" dirty="0">
                <a:solidFill>
                  <a:srgbClr val="47B5C8"/>
                </a:solidFill>
                <a:latin typeface="Google Sans"/>
              </a:rPr>
              <a:t>and when we add </a:t>
            </a:r>
            <a:r>
              <a:rPr lang="en-GB" sz="2400" b="0" dirty="0">
                <a:solidFill>
                  <a:srgbClr val="47B5C8"/>
                </a:solidFill>
                <a:effectLst/>
                <a:latin typeface="Google Sans"/>
              </a:rPr>
              <a:t>tax and social contribution structures (national and European), it is very challenging for new entrepreneurs. Explore in detail in your feasibility to avoid unpleasant surprises</a:t>
            </a:r>
            <a:endParaRPr kumimoji="0" lang="en-US" altLang="en-US" sz="2400" b="0" u="none" strike="noStrike" cap="none" normalizeH="0" baseline="0" dirty="0">
              <a:ln>
                <a:noFill/>
              </a:ln>
              <a:solidFill>
                <a:srgbClr val="47B5C8"/>
              </a:solidFill>
              <a:effectLst/>
            </a:endParaRPr>
          </a:p>
          <a:p>
            <a:pPr marL="0" marR="0" lvl="0" indent="0" algn="l" defTabSz="914400" rtl="0" eaLnBrk="0" fontAlgn="base" latinLnBrk="0" hangingPunct="0">
              <a:lnSpc>
                <a:spcPct val="100000"/>
              </a:lnSpc>
              <a:spcBef>
                <a:spcPct val="0"/>
              </a:spcBef>
              <a:spcAft>
                <a:spcPct val="0"/>
              </a:spcAft>
              <a:buClrTx/>
              <a:buSzTx/>
              <a:tabLst/>
            </a:pP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2646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9AA58773-369F-F5C7-1DF0-64AF3FF03552}"/>
              </a:ext>
            </a:extLst>
          </p:cNvPr>
          <p:cNvSpPr/>
          <p:nvPr/>
        </p:nvSpPr>
        <p:spPr>
          <a:xfrm>
            <a:off x="0" y="315617"/>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214361" y="431186"/>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2"/>
                </a:solidFill>
              </a:rPr>
              <a:t>Key Components of the Feasibility Study:</a:t>
            </a:r>
            <a:endParaRPr lang="en-US" dirty="0">
              <a:solidFill>
                <a:schemeClr val="bg2"/>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6515749"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
        <p:nvSpPr>
          <p:cNvPr id="2" name="Text Placeholder 1">
            <a:extLst>
              <a:ext uri="{FF2B5EF4-FFF2-40B4-BE49-F238E27FC236}">
                <a16:creationId xmlns:a16="http://schemas.microsoft.com/office/drawing/2014/main" id="{FDA95917-39B4-1970-5D05-5E83074106F5}"/>
              </a:ext>
            </a:extLst>
          </p:cNvPr>
          <p:cNvSpPr>
            <a:spLocks noGrp="1" noChangeArrowheads="1"/>
          </p:cNvSpPr>
          <p:nvPr>
            <p:ph type="body" sz="quarter" idx="13"/>
          </p:nvPr>
        </p:nvSpPr>
        <p:spPr bwMode="auto">
          <a:xfrm>
            <a:off x="339368" y="1102179"/>
            <a:ext cx="11593840" cy="538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FDBD22"/>
                </a:solidFill>
                <a:effectLst/>
              </a:rPr>
              <a:t>4. Technical Feasibility:</a:t>
            </a:r>
            <a:endParaRPr kumimoji="0" lang="en-US" altLang="en-US" sz="2400" b="0" i="0" u="none" strike="noStrike" cap="none" normalizeH="0" baseline="0" dirty="0">
              <a:ln>
                <a:noFill/>
              </a:ln>
              <a:solidFill>
                <a:srgbClr val="FDBD22"/>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b="1" i="0" dirty="0">
                <a:solidFill>
                  <a:srgbClr val="595959"/>
                </a:solidFill>
              </a:rPr>
              <a:t>Recipe Development and Production Planning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595959"/>
                </a:solidFill>
                <a:effectLst/>
              </a:rPr>
              <a:t>Production Technology</a:t>
            </a:r>
            <a:r>
              <a:rPr kumimoji="0" lang="en-US" altLang="en-US" sz="2400" b="0" i="0" u="none" strike="noStrike" cap="none" normalizeH="0" baseline="0" dirty="0">
                <a:ln>
                  <a:noFill/>
                </a:ln>
                <a:solidFill>
                  <a:srgbClr val="595959"/>
                </a:solidFill>
                <a:effectLst/>
              </a:rPr>
              <a:t>: Determine the specific baking technologies and equipment needed to produce high-quality artisan breads and pastries.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595959"/>
                </a:solidFill>
                <a:effectLst/>
              </a:rPr>
              <a:t>Supply Chain</a:t>
            </a:r>
            <a:r>
              <a:rPr kumimoji="0" lang="en-US" altLang="en-US" sz="2400" b="0" i="0" u="none" strike="noStrike" cap="none" normalizeH="0" baseline="0" dirty="0">
                <a:ln>
                  <a:noFill/>
                </a:ln>
                <a:solidFill>
                  <a:srgbClr val="595959"/>
                </a:solidFill>
                <a:effectLst/>
              </a:rPr>
              <a:t>: Assess the availability of high-quality local and international ingredients required for unique recipes.</a:t>
            </a:r>
          </a:p>
          <a:p>
            <a:pPr marL="0" marR="0" lvl="0" indent="0" algn="l" defTabSz="914400" rtl="0" eaLnBrk="0" fontAlgn="base" latinLnBrk="0" hangingPunct="0">
              <a:lnSpc>
                <a:spcPct val="100000"/>
              </a:lnSpc>
              <a:spcBef>
                <a:spcPct val="0"/>
              </a:spcBef>
              <a:spcAft>
                <a:spcPct val="0"/>
              </a:spcAft>
              <a:buClrTx/>
              <a:buSzTx/>
              <a:tabLst/>
            </a:pPr>
            <a:r>
              <a:rPr lang="en-US" altLang="en-US" sz="2400" b="1" i="0" dirty="0">
                <a:solidFill>
                  <a:srgbClr val="FDBD22"/>
                </a:solidFill>
              </a:rPr>
              <a:t>5</a:t>
            </a:r>
            <a:r>
              <a:rPr kumimoji="0" lang="en-US" altLang="en-US" sz="2400" b="1" i="0" u="none" strike="noStrike" cap="none" normalizeH="0" baseline="0" dirty="0">
                <a:ln>
                  <a:noFill/>
                </a:ln>
                <a:solidFill>
                  <a:srgbClr val="FDBD22"/>
                </a:solidFill>
                <a:effectLst/>
              </a:rPr>
              <a:t>.  </a:t>
            </a:r>
            <a:r>
              <a:rPr lang="en-US" altLang="en-US" sz="2400" b="1" i="0" dirty="0">
                <a:solidFill>
                  <a:srgbClr val="FDBD22"/>
                </a:solidFill>
              </a:rPr>
              <a:t>Operational Considerations</a:t>
            </a:r>
            <a:r>
              <a:rPr kumimoji="0" lang="en-US" altLang="en-US" sz="2400" b="1" i="0" u="none" strike="noStrike" cap="none" normalizeH="0" baseline="0" dirty="0">
                <a:ln>
                  <a:noFill/>
                </a:ln>
                <a:solidFill>
                  <a:srgbClr val="FDBD22"/>
                </a:solidFill>
                <a:effectLst/>
              </a:rPr>
              <a:t>:</a:t>
            </a:r>
            <a:endParaRPr kumimoji="0" lang="en-US" altLang="en-US" sz="2400" b="0" i="0" u="none" strike="noStrike" cap="none" normalizeH="0" baseline="0" dirty="0">
              <a:ln>
                <a:noFill/>
              </a:ln>
              <a:solidFill>
                <a:srgbClr val="FDBD22"/>
              </a:solidFill>
              <a:effectLst/>
            </a:endParaRPr>
          </a:p>
          <a:p>
            <a:pPr marL="342900" indent="-342900" algn="l">
              <a:buFont typeface="Arial" panose="020B0604020202020204" pitchFamily="34" charset="0"/>
              <a:buChar char="•"/>
            </a:pPr>
            <a:r>
              <a:rPr lang="en-GB" sz="2400" b="1" i="0" dirty="0">
                <a:solidFill>
                  <a:srgbClr val="595959"/>
                </a:solidFill>
              </a:rPr>
              <a:t>Location</a:t>
            </a:r>
            <a:r>
              <a:rPr lang="en-GB" sz="2400" i="0" dirty="0">
                <a:solidFill>
                  <a:srgbClr val="595959"/>
                </a:solidFill>
              </a:rPr>
              <a:t>: Scout for strategically located retail spaces that attract significant foot traffic, such as city centres or local markets known for artisan products.</a:t>
            </a:r>
          </a:p>
          <a:p>
            <a:pPr marL="342900" indent="-342900" algn="l">
              <a:buFont typeface="Arial" panose="020B0604020202020204" pitchFamily="34" charset="0"/>
              <a:buChar char="•"/>
            </a:pPr>
            <a:r>
              <a:rPr lang="en-GB" sz="2400" b="1" i="0" dirty="0">
                <a:solidFill>
                  <a:srgbClr val="595959"/>
                </a:solidFill>
              </a:rPr>
              <a:t>Staffing Needs</a:t>
            </a:r>
            <a:r>
              <a:rPr lang="en-GB" sz="2400" i="0" dirty="0">
                <a:solidFill>
                  <a:srgbClr val="595959"/>
                </a:solidFill>
              </a:rPr>
              <a:t>: Plan for hiring skilled bakers who are proficient in diverse baking techniques, as well as sales and support staff.</a:t>
            </a:r>
          </a:p>
          <a:p>
            <a:pPr marL="342900" indent="-342900" algn="l">
              <a:buFont typeface="Arial" panose="020B0604020202020204" pitchFamily="34" charset="0"/>
              <a:buChar char="•"/>
            </a:pPr>
            <a:r>
              <a:rPr lang="en-GB" sz="2400" b="1" i="0" dirty="0">
                <a:solidFill>
                  <a:srgbClr val="595959"/>
                </a:solidFill>
              </a:rPr>
              <a:t>Consider and cost marketing and sales tactics </a:t>
            </a:r>
            <a:r>
              <a:rPr lang="en-GB" sz="2400" i="0" dirty="0">
                <a:solidFill>
                  <a:srgbClr val="595959"/>
                </a:solidFill>
              </a:rPr>
              <a:t>with branding that highlights the multicultural heritage of the bakery and a promotional plan to ensure sales targets are met.</a:t>
            </a:r>
            <a:endParaRPr kumimoji="0" lang="en-GB" altLang="en-US" sz="2400" b="0" i="0" u="none" strike="noStrike" cap="none" normalizeH="0" baseline="0" dirty="0">
              <a:ln>
                <a:noFill/>
              </a:ln>
              <a:solidFill>
                <a:srgbClr val="595959"/>
              </a:solidFill>
              <a:effectLst/>
              <a:latin typeface="Arial" panose="020B0604020202020204" pitchFamily="34" charset="0"/>
            </a:endParaRPr>
          </a:p>
        </p:txBody>
      </p:sp>
    </p:spTree>
    <p:extLst>
      <p:ext uri="{BB962C8B-B14F-4D97-AF65-F5344CB8AC3E}">
        <p14:creationId xmlns:p14="http://schemas.microsoft.com/office/powerpoint/2010/main" val="2925270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727816"/>
            <a:ext cx="6010480" cy="3066422"/>
          </a:xfrm>
        </p:spPr>
        <p:txBody>
          <a:bodyPr/>
          <a:lstStyle/>
          <a:p>
            <a:r>
              <a:rPr lang="en-US" dirty="0">
                <a:solidFill>
                  <a:schemeClr val="bg1"/>
                </a:solidFill>
              </a:rPr>
              <a:t>Minimum Viable Product</a:t>
            </a:r>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315668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67457" y="1322457"/>
            <a:ext cx="10218546" cy="3849918"/>
          </a:xfrm>
        </p:spPr>
        <p:txBody>
          <a:bodyPr/>
          <a:lstStyle/>
          <a:p>
            <a:pPr marL="0" indent="0"/>
            <a:r>
              <a:rPr lang="en-GB" dirty="0"/>
              <a:t>An MVP, or Minimum Viable Product, is a strategy used to quickly validate business ideas with minimal resources. </a:t>
            </a:r>
          </a:p>
          <a:p>
            <a:pPr marL="0" indent="0"/>
            <a:r>
              <a:rPr lang="en-GB" dirty="0"/>
              <a:t>For underrepresented founders, who often face additional barriers in terms of access to capital and networks, the MVP approach is crucial. It allows for testing, learning, and iterating based on real customer feedback before making significant investments. The MVP is about smart resource management and learning:</a:t>
            </a:r>
          </a:p>
          <a:p>
            <a:pPr>
              <a:buFont typeface="Arial" panose="020B0604020202020204" pitchFamily="34" charset="0"/>
              <a:buChar char="•"/>
            </a:pPr>
            <a:r>
              <a:rPr lang="en-GB" b="1" dirty="0"/>
              <a:t>Test Market Fit</a:t>
            </a:r>
            <a:r>
              <a:rPr lang="en-GB" dirty="0"/>
              <a:t>: Verify if there’s an actual demand for your product with the least effort.</a:t>
            </a:r>
          </a:p>
          <a:p>
            <a:pPr>
              <a:buFont typeface="Arial" panose="020B0604020202020204" pitchFamily="34" charset="0"/>
              <a:buChar char="•"/>
            </a:pPr>
            <a:r>
              <a:rPr lang="en-GB" b="1" dirty="0"/>
              <a:t>Gather Insights</a:t>
            </a:r>
            <a:r>
              <a:rPr lang="en-GB" dirty="0"/>
              <a:t>: Collect valuable customer feedback to refine your offering.</a:t>
            </a:r>
          </a:p>
          <a:p>
            <a:pPr>
              <a:buFont typeface="Arial" panose="020B0604020202020204" pitchFamily="34" charset="0"/>
              <a:buChar char="•"/>
            </a:pPr>
            <a:r>
              <a:rPr lang="en-GB" b="1" dirty="0"/>
              <a:t>Reduce Risk</a:t>
            </a:r>
            <a:r>
              <a:rPr lang="en-GB" dirty="0"/>
              <a:t>: Limit financial exposure by avoiding larger-scale investments upfront.</a:t>
            </a:r>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39072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US" dirty="0">
                <a:solidFill>
                  <a:schemeClr val="bg1"/>
                </a:solidFill>
              </a:rPr>
              <a:t>Minimum Viable Product</a:t>
            </a:r>
          </a:p>
        </p:txBody>
      </p:sp>
    </p:spTree>
    <p:extLst>
      <p:ext uri="{BB962C8B-B14F-4D97-AF65-F5344CB8AC3E}">
        <p14:creationId xmlns:p14="http://schemas.microsoft.com/office/powerpoint/2010/main" val="742036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67457" y="1322457"/>
            <a:ext cx="7109101" cy="3849918"/>
          </a:xfrm>
        </p:spPr>
        <p:txBody>
          <a:bodyPr/>
          <a:lstStyle/>
          <a:p>
            <a:pPr marL="0" indent="0"/>
            <a:r>
              <a:rPr lang="en-GB" dirty="0"/>
              <a:t>Creating a Minimum Viable Product involves identifying the most basic version of your product or service that will allow you to start the learning cycle with real users. </a:t>
            </a:r>
          </a:p>
          <a:p>
            <a:pPr marL="0" indent="0"/>
            <a:r>
              <a:rPr lang="en-GB" dirty="0"/>
              <a:t>Let’s look at the steps involved:</a:t>
            </a:r>
          </a:p>
          <a:p>
            <a:pPr>
              <a:buFont typeface="+mj-lt"/>
              <a:buAutoNum type="arabicPeriod"/>
            </a:pPr>
            <a:r>
              <a:rPr lang="en-GB" b="1" dirty="0">
                <a:solidFill>
                  <a:srgbClr val="D9552F"/>
                </a:solidFill>
              </a:rPr>
              <a:t>  Identify the Core Value Proposition</a:t>
            </a:r>
            <a:r>
              <a:rPr lang="en-GB" dirty="0">
                <a:solidFill>
                  <a:srgbClr val="D9552F"/>
                </a:solidFill>
              </a:rPr>
              <a:t>:</a:t>
            </a:r>
          </a:p>
          <a:p>
            <a:pPr marL="0" indent="0"/>
            <a:r>
              <a:rPr lang="en-GB" b="1" dirty="0"/>
              <a:t>Define the primary problem your product or service solves.</a:t>
            </a:r>
          </a:p>
          <a:p>
            <a:pPr marL="0" indent="0"/>
            <a:r>
              <a:rPr lang="en-GB" b="1" dirty="0">
                <a:solidFill>
                  <a:srgbClr val="FDBD22"/>
                </a:solidFill>
              </a:rPr>
              <a:t>HOW?  </a:t>
            </a:r>
            <a:r>
              <a:rPr lang="en-GB" dirty="0"/>
              <a:t>Method: Use your market research, interviews, surveys, and secondary research to pinpoint the needs and pain points of your target market. Focus on what is most essential to them.</a:t>
            </a:r>
          </a:p>
          <a:p>
            <a:pPr marL="742950" lvl="1" indent="-285750">
              <a:buFont typeface="+mj-lt"/>
              <a:buAutoNum type="arabicPeriod"/>
            </a:pPr>
            <a:r>
              <a:rPr lang="en-GB" dirty="0"/>
              <a:t>most essential to them.</a:t>
            </a:r>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dirty="0">
                <a:solidFill>
                  <a:schemeClr val="bg1"/>
                </a:solidFill>
              </a:rPr>
              <a:t>Building Your MVP: A Step-by-Step Guide</a:t>
            </a:r>
            <a:endParaRPr lang="en-US" dirty="0">
              <a:solidFill>
                <a:schemeClr val="bg1"/>
              </a:solidFill>
            </a:endParaRPr>
          </a:p>
        </p:txBody>
      </p:sp>
      <p:pic>
        <p:nvPicPr>
          <p:cNvPr id="6" name="Picture 5" descr="Dart on a dartboard">
            <a:extLst>
              <a:ext uri="{FF2B5EF4-FFF2-40B4-BE49-F238E27FC236}">
                <a16:creationId xmlns:a16="http://schemas.microsoft.com/office/drawing/2014/main" id="{97854DE6-5A3A-3C29-DA97-1859E11B205C}"/>
              </a:ext>
            </a:extLst>
          </p:cNvPr>
          <p:cNvPicPr>
            <a:picLocks noChangeAspect="1"/>
          </p:cNvPicPr>
          <p:nvPr/>
        </p:nvPicPr>
        <p:blipFill>
          <a:blip r:embed="rId2"/>
          <a:srcRect l="56988" t="6793" r="13966" b="4990"/>
          <a:stretch/>
        </p:blipFill>
        <p:spPr>
          <a:xfrm>
            <a:off x="8419382" y="1322457"/>
            <a:ext cx="2240522" cy="4536660"/>
          </a:xfrm>
          <a:prstGeom prst="rect">
            <a:avLst/>
          </a:prstGeom>
        </p:spPr>
      </p:pic>
    </p:spTree>
    <p:extLst>
      <p:ext uri="{BB962C8B-B14F-4D97-AF65-F5344CB8AC3E}">
        <p14:creationId xmlns:p14="http://schemas.microsoft.com/office/powerpoint/2010/main" val="1095817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27203" y="1450540"/>
            <a:ext cx="10174352" cy="3849918"/>
          </a:xfrm>
        </p:spPr>
        <p:txBody>
          <a:bodyPr/>
          <a:lstStyle/>
          <a:p>
            <a:pPr marL="0" indent="0">
              <a:buAutoNum type="arabicPeriod" startAt="2"/>
            </a:pPr>
            <a:r>
              <a:rPr lang="en-GB" b="1" dirty="0">
                <a:solidFill>
                  <a:srgbClr val="D9552F"/>
                </a:solidFill>
              </a:rPr>
              <a:t>   Select Key Features: </a:t>
            </a:r>
            <a:r>
              <a:rPr lang="en-GB" b="1" dirty="0"/>
              <a:t>Choose features that directly address the core value proposition and are critical for solving the user’s problem.</a:t>
            </a:r>
          </a:p>
          <a:p>
            <a:pPr marL="0" indent="0"/>
            <a:r>
              <a:rPr lang="en-GB" b="1" dirty="0">
                <a:solidFill>
                  <a:srgbClr val="FDBD22"/>
                </a:solidFill>
              </a:rPr>
              <a:t>HOW: </a:t>
            </a:r>
            <a:r>
              <a:rPr lang="en-GB" dirty="0"/>
              <a:t>As you define your product or service's features, consider the cost implications of each feature. This is where you start balancing what's essential for launch versus what can be added later, as each feature will impact the cost and, thus, the pricing.</a:t>
            </a:r>
          </a:p>
          <a:p>
            <a:pPr marL="0" indent="0"/>
            <a:r>
              <a:rPr lang="en-GB" dirty="0"/>
              <a:t>Use tools like feature ranking, where potential users or team members score features based on importance and feasibility. Prioritise those that are essential for the initial launch.</a:t>
            </a: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dirty="0">
                <a:solidFill>
                  <a:schemeClr val="bg1"/>
                </a:solidFill>
              </a:rPr>
              <a:t>Building Your MVP: A Step-by-Step Guide</a:t>
            </a:r>
            <a:endParaRPr lang="en-US" dirty="0">
              <a:solidFill>
                <a:schemeClr val="bg1"/>
              </a:solidFill>
            </a:endParaRPr>
          </a:p>
        </p:txBody>
      </p:sp>
    </p:spTree>
    <p:extLst>
      <p:ext uri="{BB962C8B-B14F-4D97-AF65-F5344CB8AC3E}">
        <p14:creationId xmlns:p14="http://schemas.microsoft.com/office/powerpoint/2010/main" val="3702576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1275"/>
            <a:ext cx="10162618" cy="3849918"/>
          </a:xfrm>
        </p:spPr>
        <p:txBody>
          <a:bodyPr/>
          <a:lstStyle/>
          <a:p>
            <a:r>
              <a:rPr lang="en-GB" b="1" dirty="0">
                <a:solidFill>
                  <a:srgbClr val="47B5C8"/>
                </a:solidFill>
              </a:rPr>
              <a:t>Knowledge:</a:t>
            </a:r>
          </a:p>
          <a:p>
            <a:pPr marL="0" indent="0"/>
            <a:r>
              <a:rPr lang="en-GB" dirty="0"/>
              <a:t>Gain a thorough understanding of what feasibility analysis entails, including its importance in the business planning process.</a:t>
            </a:r>
          </a:p>
          <a:p>
            <a:pPr marL="0" indent="0"/>
            <a:r>
              <a:rPr lang="en-GB" dirty="0"/>
              <a:t>Learn various techniques to validate their market, including how to develop and use a Minimum Viable Product (MVP).</a:t>
            </a:r>
          </a:p>
          <a:p>
            <a:pPr marL="0" indent="0"/>
            <a:r>
              <a:rPr lang="en-GB" sz="2400" b="1" dirty="0">
                <a:solidFill>
                  <a:srgbClr val="47B5C8"/>
                </a:solidFill>
              </a:rPr>
              <a:t>Skills:</a:t>
            </a:r>
          </a:p>
          <a:p>
            <a:pPr marL="0" indent="0"/>
            <a:r>
              <a:rPr lang="en-GB" dirty="0"/>
              <a:t>Acquire flexibility and responsiveness in the product development process</a:t>
            </a:r>
          </a:p>
          <a:p>
            <a:pPr marL="0" indent="0"/>
            <a:r>
              <a:rPr lang="en-GB" dirty="0"/>
              <a:t>Critical thinking and strategic analysis to make informed decisions about the feasibility and potential of their business ideas.</a:t>
            </a:r>
          </a:p>
          <a:p>
            <a:pPr marL="0" indent="0"/>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56082"/>
            <a:ext cx="9632553" cy="803654"/>
          </a:xfrm>
        </p:spPr>
        <p:txBody>
          <a:bodyPr/>
          <a:lstStyle/>
          <a:p>
            <a:r>
              <a:rPr lang="en-IE" dirty="0">
                <a:solidFill>
                  <a:schemeClr val="bg1"/>
                </a:solidFill>
              </a:rPr>
              <a:t>Learning Outcomes</a:t>
            </a:r>
            <a:endParaRPr lang="en-US" dirty="0">
              <a:solidFill>
                <a:schemeClr val="bg1"/>
              </a:solidFill>
            </a:endParaRPr>
          </a:p>
          <a:p>
            <a:endParaRPr lang="en-US" dirty="0"/>
          </a:p>
        </p:txBody>
      </p:sp>
    </p:spTree>
    <p:extLst>
      <p:ext uri="{BB962C8B-B14F-4D97-AF65-F5344CB8AC3E}">
        <p14:creationId xmlns:p14="http://schemas.microsoft.com/office/powerpoint/2010/main" val="323362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1011233" y="1248997"/>
            <a:ext cx="9564752" cy="3849918"/>
          </a:xfrm>
        </p:spPr>
        <p:txBody>
          <a:bodyPr/>
          <a:lstStyle/>
          <a:p>
            <a:pPr marL="0" indent="0"/>
            <a:r>
              <a:rPr lang="en-GB" b="1" dirty="0">
                <a:solidFill>
                  <a:srgbClr val="D9552F"/>
                </a:solidFill>
              </a:rPr>
              <a:t>3.  Design a Simple Prototype: </a:t>
            </a:r>
            <a:r>
              <a:rPr lang="en-GB" b="1" dirty="0"/>
              <a:t>Develop a basic, functional model of the product that incorporates your selected features.</a:t>
            </a:r>
          </a:p>
          <a:p>
            <a:pPr marL="0" indent="0"/>
            <a:r>
              <a:rPr lang="en-GB" dirty="0"/>
              <a:t>This step allows you to visualize and test the functionality of your idea, gather user feedback early in the development process, and identify any design or functional flaws before moving into more resource-intensive production stages.</a:t>
            </a:r>
            <a:endParaRPr lang="en-GB" b="1" dirty="0"/>
          </a:p>
          <a:p>
            <a:pPr marL="0" indent="0"/>
            <a:r>
              <a:rPr lang="en-GB" b="1" dirty="0">
                <a:solidFill>
                  <a:srgbClr val="FDBD22"/>
                </a:solidFill>
              </a:rPr>
              <a:t>HOW:  Approaches to Prototyping: Digital Products</a:t>
            </a:r>
          </a:p>
          <a:p>
            <a:pPr marL="342900" indent="-342900">
              <a:buFont typeface="Arial" panose="020B0604020202020204" pitchFamily="34" charset="0"/>
              <a:buChar char="•"/>
            </a:pPr>
            <a:r>
              <a:rPr lang="en-GB" b="1" dirty="0">
                <a:solidFill>
                  <a:srgbClr val="FDBD22"/>
                </a:solidFill>
              </a:rPr>
              <a:t>Wireframes: </a:t>
            </a:r>
            <a:r>
              <a:rPr lang="en-GB" dirty="0"/>
              <a:t>Start with basic wireframes to layout the structure and components of your digital product. Wireframes are typically low-fidelity designs that outline elements like navigation, content placement, and core UI features. Tools like Balsamiq are ideal for this because they are simple to use and focus on structure rather than aesthetics.</a:t>
            </a: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dirty="0">
                <a:solidFill>
                  <a:schemeClr val="bg1"/>
                </a:solidFill>
              </a:rPr>
              <a:t>Building Your MVP: A Step-by-Step Guide</a:t>
            </a:r>
            <a:endParaRPr lang="en-US" dirty="0">
              <a:solidFill>
                <a:schemeClr val="bg1"/>
              </a:solidFill>
            </a:endParaRPr>
          </a:p>
        </p:txBody>
      </p:sp>
    </p:spTree>
    <p:extLst>
      <p:ext uri="{BB962C8B-B14F-4D97-AF65-F5344CB8AC3E}">
        <p14:creationId xmlns:p14="http://schemas.microsoft.com/office/powerpoint/2010/main" val="1632879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33427" y="1504041"/>
            <a:ext cx="7390895" cy="3849918"/>
          </a:xfrm>
        </p:spPr>
        <p:txBody>
          <a:bodyPr/>
          <a:lstStyle/>
          <a:p>
            <a:pPr marL="342900" indent="-342900">
              <a:buFont typeface="Arial" panose="020B0604020202020204" pitchFamily="34" charset="0"/>
              <a:buChar char="•"/>
            </a:pPr>
            <a:r>
              <a:rPr lang="en-GB" b="1" dirty="0" err="1">
                <a:solidFill>
                  <a:srgbClr val="FDBD22"/>
                </a:solidFill>
              </a:rPr>
              <a:t>Mockups</a:t>
            </a:r>
            <a:r>
              <a:rPr lang="en-GB" b="1" dirty="0">
                <a:solidFill>
                  <a:srgbClr val="FDBD22"/>
                </a:solidFill>
              </a:rPr>
              <a:t>: </a:t>
            </a:r>
            <a:r>
              <a:rPr lang="en-GB" dirty="0"/>
              <a:t>Progress to higher fidelity </a:t>
            </a:r>
            <a:r>
              <a:rPr lang="en-GB" dirty="0" err="1"/>
              <a:t>mockups</a:t>
            </a:r>
            <a:r>
              <a:rPr lang="en-GB" dirty="0"/>
              <a:t>, which include visual design elements such as colours, logos, and typography. This stage is about refining the visual appeal and user experience. Sketch or Adobe XD are powerful tools for creating detailed and visually appealing </a:t>
            </a:r>
            <a:r>
              <a:rPr lang="en-GB" dirty="0" err="1"/>
              <a:t>mockups</a:t>
            </a:r>
            <a:r>
              <a:rPr lang="en-GB" dirty="0"/>
              <a:t>.</a:t>
            </a:r>
          </a:p>
          <a:p>
            <a:pPr marL="342900" indent="-342900">
              <a:buFont typeface="Arial" panose="020B0604020202020204" pitchFamily="34" charset="0"/>
              <a:buChar char="•"/>
            </a:pPr>
            <a:r>
              <a:rPr lang="en-GB" b="1" dirty="0">
                <a:solidFill>
                  <a:srgbClr val="FDBD22"/>
                </a:solidFill>
              </a:rPr>
              <a:t>Interactive</a:t>
            </a:r>
            <a:r>
              <a:rPr lang="en-GB" dirty="0"/>
              <a:t> </a:t>
            </a:r>
            <a:r>
              <a:rPr lang="en-GB" b="1" dirty="0">
                <a:solidFill>
                  <a:srgbClr val="FDBD22"/>
                </a:solidFill>
              </a:rPr>
              <a:t>Prototypes: </a:t>
            </a:r>
            <a:r>
              <a:rPr lang="en-GB" dirty="0"/>
              <a:t>Develop interactive prototypes that users can click through to simulate the user experience. </a:t>
            </a:r>
            <a:r>
              <a:rPr lang="en-GB" dirty="0" err="1"/>
              <a:t>InVision</a:t>
            </a:r>
            <a:r>
              <a:rPr lang="en-GB" dirty="0"/>
              <a:t> and Figma offer capabilities to create prototypes that both look and behave like a finished product, allowing for more effective testing of user interactions.</a:t>
            </a: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dirty="0">
                <a:solidFill>
                  <a:schemeClr val="bg1"/>
                </a:solidFill>
              </a:rPr>
              <a:t>Building Your MVP: A Step-by-Step Guide</a:t>
            </a:r>
            <a:endParaRPr lang="en-US" dirty="0">
              <a:solidFill>
                <a:schemeClr val="bg1"/>
              </a:solidFill>
            </a:endParaRPr>
          </a:p>
        </p:txBody>
      </p:sp>
      <p:pic>
        <p:nvPicPr>
          <p:cNvPr id="13" name="Picture 12" descr="Person using tablet and digital pen">
            <a:extLst>
              <a:ext uri="{FF2B5EF4-FFF2-40B4-BE49-F238E27FC236}">
                <a16:creationId xmlns:a16="http://schemas.microsoft.com/office/drawing/2014/main" id="{BA8B7B01-1595-83BC-4FB2-EEB0DE2A59C6}"/>
              </a:ext>
            </a:extLst>
          </p:cNvPr>
          <p:cNvPicPr>
            <a:picLocks noChangeAspect="1"/>
          </p:cNvPicPr>
          <p:nvPr/>
        </p:nvPicPr>
        <p:blipFill>
          <a:blip r:embed="rId2"/>
          <a:srcRect l="10120" r="51398" b="24612"/>
          <a:stretch/>
        </p:blipFill>
        <p:spPr>
          <a:xfrm>
            <a:off x="8124322" y="1746849"/>
            <a:ext cx="2574683" cy="3364302"/>
          </a:xfrm>
          <a:prstGeom prst="rect">
            <a:avLst/>
          </a:prstGeom>
        </p:spPr>
      </p:pic>
    </p:spTree>
    <p:extLst>
      <p:ext uri="{BB962C8B-B14F-4D97-AF65-F5344CB8AC3E}">
        <p14:creationId xmlns:p14="http://schemas.microsoft.com/office/powerpoint/2010/main" val="1514339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66650" y="1227395"/>
            <a:ext cx="10383146" cy="3849918"/>
          </a:xfrm>
        </p:spPr>
        <p:txBody>
          <a:bodyPr/>
          <a:lstStyle/>
          <a:p>
            <a:pPr marL="0" indent="0"/>
            <a:r>
              <a:rPr lang="en-GB" b="1" dirty="0">
                <a:solidFill>
                  <a:srgbClr val="FDBD22"/>
                </a:solidFill>
              </a:rPr>
              <a:t>Approaches to Prototyping:  Physical Products</a:t>
            </a:r>
          </a:p>
          <a:p>
            <a:pPr marL="342900" indent="-342900">
              <a:buFont typeface="Arial" panose="020B0604020202020204" pitchFamily="34" charset="0"/>
              <a:buChar char="•"/>
            </a:pPr>
            <a:r>
              <a:rPr lang="en-GB" b="1" dirty="0">
                <a:solidFill>
                  <a:srgbClr val="FDBD22"/>
                </a:solidFill>
              </a:rPr>
              <a:t>Concept Sketches: </a:t>
            </a:r>
            <a:r>
              <a:rPr lang="en-GB" dirty="0"/>
              <a:t>Begin with detailed sketches of the product to explore different designs and form factors. This traditional method is still highly effective for capturing ideas quickly and iterating on design.</a:t>
            </a:r>
          </a:p>
          <a:p>
            <a:pPr marL="342900" indent="-342900">
              <a:buFont typeface="Arial" panose="020B0604020202020204" pitchFamily="34" charset="0"/>
              <a:buChar char="•"/>
            </a:pPr>
            <a:r>
              <a:rPr lang="en-GB" b="1" dirty="0">
                <a:solidFill>
                  <a:srgbClr val="FDBD22"/>
                </a:solidFill>
              </a:rPr>
              <a:t>3D Models: </a:t>
            </a:r>
            <a:r>
              <a:rPr lang="en-GB" dirty="0"/>
              <a:t>Use computer-aided design (CAD) software to create 3D models of your product. Tools like AutoCAD, SolidWorks, or even more accessible options like </a:t>
            </a:r>
            <a:r>
              <a:rPr lang="en-GB" dirty="0" err="1"/>
              <a:t>Tinkercad</a:t>
            </a:r>
            <a:r>
              <a:rPr lang="en-GB" dirty="0"/>
              <a:t> allow you to visualize the product in three dimensions, which is crucial for examining the ergonomics and functionality.</a:t>
            </a:r>
          </a:p>
          <a:p>
            <a:pPr marL="342900" indent="-342900">
              <a:buFont typeface="Arial" panose="020B0604020202020204" pitchFamily="34" charset="0"/>
              <a:buChar char="•"/>
            </a:pPr>
            <a:r>
              <a:rPr lang="en-GB" b="1" dirty="0">
                <a:solidFill>
                  <a:srgbClr val="FDBD22"/>
                </a:solidFill>
              </a:rPr>
              <a:t>Prototype Fabrication: </a:t>
            </a:r>
            <a:r>
              <a:rPr lang="en-GB" dirty="0"/>
              <a:t>Move from digital or paper models to a physical prototype. Depending on the complexity and material, this could involve methods like 3D printing, CNC machining, or hand-building with simpler materials. Check out a FabLab facility. The goal is to produce a working prototype that reflects the product’s design and can be used for testing.</a:t>
            </a: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dirty="0">
                <a:solidFill>
                  <a:schemeClr val="bg1"/>
                </a:solidFill>
              </a:rPr>
              <a:t>Building Your MVP: A Step-by-Step Guide</a:t>
            </a:r>
            <a:endParaRPr lang="en-US" dirty="0">
              <a:solidFill>
                <a:schemeClr val="bg1"/>
              </a:solidFill>
            </a:endParaRPr>
          </a:p>
        </p:txBody>
      </p:sp>
    </p:spTree>
    <p:extLst>
      <p:ext uri="{BB962C8B-B14F-4D97-AF65-F5344CB8AC3E}">
        <p14:creationId xmlns:p14="http://schemas.microsoft.com/office/powerpoint/2010/main" val="2194317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24577" y="1322457"/>
            <a:ext cx="10142471" cy="3849918"/>
          </a:xfrm>
        </p:spPr>
        <p:txBody>
          <a:bodyPr/>
          <a:lstStyle/>
          <a:p>
            <a:pPr marL="0" indent="0">
              <a:buAutoNum type="arabicPeriod" startAt="4"/>
            </a:pPr>
            <a:r>
              <a:rPr lang="en-GB" b="1" dirty="0">
                <a:solidFill>
                  <a:srgbClr val="D9552F"/>
                </a:solidFill>
              </a:rPr>
              <a:t>   Develop the MVP:  </a:t>
            </a:r>
            <a:r>
              <a:rPr lang="en-GB" b="1" dirty="0"/>
              <a:t>Turn the prototype into a usable product with pricing.</a:t>
            </a:r>
          </a:p>
          <a:p>
            <a:pPr marL="0" indent="0"/>
            <a:r>
              <a:rPr lang="en-GB" b="1" dirty="0">
                <a:solidFill>
                  <a:srgbClr val="FDBD22"/>
                </a:solidFill>
              </a:rPr>
              <a:t>HOW. </a:t>
            </a:r>
            <a:r>
              <a:rPr lang="en-GB" dirty="0"/>
              <a:t>Use the leanest development methods available. For software, this might mean coding the simplest functional version of the application. For physical products, create a small batch using cost-effective manufacturing processes.</a:t>
            </a:r>
          </a:p>
          <a:p>
            <a:pPr marL="0" indent="0"/>
            <a:r>
              <a:rPr lang="en-GB" b="1" dirty="0">
                <a:solidFill>
                  <a:srgbClr val="FDBD22"/>
                </a:solidFill>
              </a:rPr>
              <a:t>Revenue Models</a:t>
            </a:r>
            <a:r>
              <a:rPr lang="en-GB" dirty="0">
                <a:solidFill>
                  <a:srgbClr val="FDBD22"/>
                </a:solidFill>
              </a:rPr>
              <a:t>: </a:t>
            </a:r>
            <a:r>
              <a:rPr lang="en-GB" dirty="0"/>
              <a:t>Develop and test different scenarios based on various pricing strategies. This might include </a:t>
            </a:r>
          </a:p>
          <a:p>
            <a:pPr marL="342900" indent="-342900">
              <a:buFont typeface="Arial" panose="020B0604020202020204" pitchFamily="34" charset="0"/>
              <a:buChar char="•"/>
            </a:pPr>
            <a:r>
              <a:rPr lang="en-GB" b="1" dirty="0"/>
              <a:t>Value Proposition and Pricing</a:t>
            </a:r>
            <a:r>
              <a:rPr lang="en-GB" dirty="0"/>
              <a:t>: Align your pricing strategy with your value proposition. If you’re offering a premium product, your price should reflect that. Conversely, if you’re aiming to offer a cost-effective solution, your pricing needs to appeal to a more price-sensitive segment.</a:t>
            </a:r>
          </a:p>
          <a:p>
            <a:pPr marL="342900" indent="-342900">
              <a:buFont typeface="Arial" panose="020B0604020202020204" pitchFamily="34" charset="0"/>
              <a:buChar char="•"/>
            </a:pPr>
            <a:r>
              <a:rPr lang="en-GB" b="1" dirty="0"/>
              <a:t>Competitive Positioning: </a:t>
            </a:r>
            <a:r>
              <a:rPr lang="en-GB" dirty="0"/>
              <a:t>Set your prices in a way that positions your business competitively in the market. </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dirty="0">
                <a:solidFill>
                  <a:schemeClr val="bg1"/>
                </a:solidFill>
              </a:rPr>
              <a:t>Building Your MVP: A Step-by-Step Guide</a:t>
            </a:r>
            <a:endParaRPr lang="en-US" dirty="0">
              <a:solidFill>
                <a:schemeClr val="bg1"/>
              </a:solidFill>
            </a:endParaRPr>
          </a:p>
        </p:txBody>
      </p:sp>
    </p:spTree>
    <p:extLst>
      <p:ext uri="{BB962C8B-B14F-4D97-AF65-F5344CB8AC3E}">
        <p14:creationId xmlns:p14="http://schemas.microsoft.com/office/powerpoint/2010/main" val="3777036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928096" y="1251884"/>
            <a:ext cx="10504780" cy="3849918"/>
          </a:xfrm>
        </p:spPr>
        <p:txBody>
          <a:bodyPr/>
          <a:lstStyle/>
          <a:p>
            <a:pPr marL="0" indent="0">
              <a:buAutoNum type="arabicPeriod" startAt="5"/>
            </a:pPr>
            <a:r>
              <a:rPr lang="en-GB" b="1" dirty="0">
                <a:solidFill>
                  <a:srgbClr val="D9552F"/>
                </a:solidFill>
              </a:rPr>
              <a:t>   Define Success Metrics: </a:t>
            </a:r>
            <a:r>
              <a:rPr lang="en-GB" b="1" dirty="0"/>
              <a:t>Establish clear, measurable goals for the MVP to                     assess its performance.</a:t>
            </a:r>
          </a:p>
          <a:p>
            <a:pPr marL="0" indent="0"/>
            <a:r>
              <a:rPr lang="en-GB" dirty="0"/>
              <a:t>By defining clear, measurable goals, you can determine whether your MVP is meeting the market's needs, where it might be falling short, and the changes  necessary before wider deployment.</a:t>
            </a:r>
          </a:p>
          <a:p>
            <a:pPr marL="0" indent="0"/>
            <a:r>
              <a:rPr lang="en-GB" b="1" dirty="0">
                <a:solidFill>
                  <a:srgbClr val="FDBD22"/>
                </a:solidFill>
              </a:rPr>
              <a:t>HOW. Establishing Metrics:  Digital Products</a:t>
            </a:r>
            <a:endParaRPr lang="en-GB" dirty="0">
              <a:solidFill>
                <a:srgbClr val="FDBD22"/>
              </a:solidFill>
            </a:endParaRPr>
          </a:p>
          <a:p>
            <a:pPr>
              <a:buFont typeface="Arial" panose="020B0604020202020204" pitchFamily="34" charset="0"/>
              <a:buChar char="•"/>
            </a:pPr>
            <a:r>
              <a:rPr lang="en-GB" b="1" dirty="0"/>
              <a:t>User Acquisition Metrics</a:t>
            </a:r>
            <a:r>
              <a:rPr lang="en-GB" dirty="0"/>
              <a:t>: Number of sign-ups, app downloads, website visits. </a:t>
            </a:r>
            <a:r>
              <a:rPr lang="en-GB" b="1" dirty="0"/>
              <a:t>Engagement Metrics</a:t>
            </a:r>
            <a:r>
              <a:rPr lang="en-GB" dirty="0"/>
              <a:t>: Daily or monthly active users, session length, page views per visit, and interaction rates with key features. Tools like Google Analytics can provide comprehensive data on how users interact with your product.</a:t>
            </a:r>
          </a:p>
          <a:p>
            <a:pPr>
              <a:buFont typeface="Arial" panose="020B0604020202020204" pitchFamily="34" charset="0"/>
              <a:buChar char="•"/>
            </a:pPr>
            <a:r>
              <a:rPr lang="en-GB" b="1" dirty="0"/>
              <a:t>Conversion Metrics</a:t>
            </a:r>
            <a:r>
              <a:rPr lang="en-GB" dirty="0"/>
              <a:t>: Conversion rates from visitor to user, user to paying customer, or completion of other desired actions (e.g., filling out a form, subscribing to a newsletter).</a:t>
            </a:r>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dirty="0">
                <a:solidFill>
                  <a:schemeClr val="bg1"/>
                </a:solidFill>
              </a:rPr>
              <a:t>Building Your MVP: A Step-by-Step Guide</a:t>
            </a:r>
            <a:endParaRPr lang="en-US" dirty="0">
              <a:solidFill>
                <a:schemeClr val="bg1"/>
              </a:solidFill>
            </a:endParaRPr>
          </a:p>
        </p:txBody>
      </p:sp>
    </p:spTree>
    <p:extLst>
      <p:ext uri="{BB962C8B-B14F-4D97-AF65-F5344CB8AC3E}">
        <p14:creationId xmlns:p14="http://schemas.microsoft.com/office/powerpoint/2010/main" val="3851157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0805" y="1246133"/>
            <a:ext cx="10343753" cy="3849918"/>
          </a:xfrm>
        </p:spPr>
        <p:txBody>
          <a:bodyPr/>
          <a:lstStyle/>
          <a:p>
            <a:pPr marL="0" indent="0"/>
            <a:r>
              <a:rPr lang="en-GB" b="1" dirty="0">
                <a:solidFill>
                  <a:srgbClr val="FDBD22"/>
                </a:solidFill>
              </a:rPr>
              <a:t>HOW. Establishing Metrics:  Physical Products</a:t>
            </a:r>
            <a:endParaRPr lang="en-GB" dirty="0">
              <a:solidFill>
                <a:srgbClr val="FDBD22"/>
              </a:solidFill>
            </a:endParaRPr>
          </a:p>
          <a:p>
            <a:pPr marL="342900" indent="-342900">
              <a:buFont typeface="Arial" panose="020B0604020202020204" pitchFamily="34" charset="0"/>
              <a:buChar char="•"/>
            </a:pPr>
            <a:r>
              <a:rPr lang="en-GB" b="1" dirty="0"/>
              <a:t>Sales Metrics: </a:t>
            </a:r>
            <a:r>
              <a:rPr lang="en-GB" dirty="0"/>
              <a:t>Number of units sold, speed of inventory turnover, and order size. These metrics assess the market demand and sales velocity of your physical MVP.</a:t>
            </a:r>
          </a:p>
          <a:p>
            <a:pPr marL="342900" indent="-342900">
              <a:buFont typeface="Arial" panose="020B0604020202020204" pitchFamily="34" charset="0"/>
              <a:buChar char="•"/>
            </a:pPr>
            <a:r>
              <a:rPr lang="en-GB" b="1" dirty="0"/>
              <a:t>Customer Satisfaction: </a:t>
            </a:r>
            <a:r>
              <a:rPr lang="en-GB" dirty="0"/>
              <a:t>Net Promoter Score (NPS), satisfaction ratings, and return rates. Collect this data through direct feedback forms included with the product or digital feedback platforms linked via QR codes on packaging. NPS is a widely used metric in business to measure customer satisfaction and loyalty. It is a straightforward tool that asks customers a single question - </a:t>
            </a:r>
            <a:r>
              <a:rPr lang="en-GB" b="1" dirty="0"/>
              <a:t>"On a scale of 0 to 10, how likely are you to recommend our company/product/service to a friend or colleague?"</a:t>
            </a:r>
            <a:endParaRPr lang="en-GB" dirty="0"/>
          </a:p>
          <a:p>
            <a:pPr marL="342900" indent="-342900">
              <a:buFont typeface="Arial" panose="020B0604020202020204" pitchFamily="34" charset="0"/>
              <a:buChar char="•"/>
            </a:pPr>
            <a:r>
              <a:rPr lang="en-GB" b="1" dirty="0"/>
              <a:t>Product Usage and Reliability: </a:t>
            </a:r>
            <a:r>
              <a:rPr lang="en-GB" dirty="0"/>
              <a:t>Frequency of use, product life span before failure, or incidents of product returns due to defects. </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dirty="0">
                <a:solidFill>
                  <a:schemeClr val="bg1"/>
                </a:solidFill>
              </a:rPr>
              <a:t>Building Your MVP: A Step-by-Step Guide</a:t>
            </a:r>
            <a:endParaRPr lang="en-US" dirty="0">
              <a:solidFill>
                <a:schemeClr val="bg1"/>
              </a:solidFill>
            </a:endParaRPr>
          </a:p>
        </p:txBody>
      </p:sp>
    </p:spTree>
    <p:extLst>
      <p:ext uri="{BB962C8B-B14F-4D97-AF65-F5344CB8AC3E}">
        <p14:creationId xmlns:p14="http://schemas.microsoft.com/office/powerpoint/2010/main" val="2558924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07343" y="1322457"/>
            <a:ext cx="8250409" cy="3849918"/>
          </a:xfrm>
        </p:spPr>
        <p:txBody>
          <a:bodyPr/>
          <a:lstStyle/>
          <a:p>
            <a:pPr marL="0" indent="0"/>
            <a:r>
              <a:rPr lang="en-GB" b="1" dirty="0">
                <a:solidFill>
                  <a:srgbClr val="FDBD22"/>
                </a:solidFill>
              </a:rPr>
              <a:t>HOW. Establishing Metrics:  Services </a:t>
            </a:r>
          </a:p>
          <a:p>
            <a:pPr marL="342900" indent="-342900">
              <a:buFont typeface="Arial" panose="020B0604020202020204" pitchFamily="34" charset="0"/>
              <a:buChar char="•"/>
            </a:pPr>
            <a:r>
              <a:rPr lang="en-GB" b="1" dirty="0"/>
              <a:t>Client Acquisition and Retention Rates: </a:t>
            </a:r>
            <a:r>
              <a:rPr lang="en-GB" dirty="0"/>
              <a:t>Measures how many clients are attracted to the service and the rate at which they return or subscribe for an extended period.</a:t>
            </a:r>
          </a:p>
          <a:p>
            <a:pPr marL="342900" indent="-342900">
              <a:buFont typeface="Arial" panose="020B0604020202020204" pitchFamily="34" charset="0"/>
              <a:buChar char="•"/>
            </a:pPr>
            <a:r>
              <a:rPr lang="en-GB" b="1" dirty="0"/>
              <a:t>Service Quality Metrics: </a:t>
            </a:r>
            <a:r>
              <a:rPr lang="en-GB" dirty="0"/>
              <a:t>Customer satisfaction surveys, service speed, and compliance with service level agreements (SLAs). These metrics are crucial for understanding how well the service meets client expectations.</a:t>
            </a:r>
          </a:p>
          <a:p>
            <a:pPr marL="342900" indent="-342900">
              <a:buFont typeface="Arial" panose="020B0604020202020204" pitchFamily="34" charset="0"/>
              <a:buChar char="•"/>
            </a:pPr>
            <a:r>
              <a:rPr lang="en-GB" b="1" dirty="0"/>
              <a:t>Operational Efficiency: </a:t>
            </a:r>
            <a:r>
              <a:rPr lang="en-GB" dirty="0"/>
              <a:t>Measures such as time to deliver a service, cost per service delivery, and resource utilisation rates. These help in assessing the efficiency and scalability of the service model.</a:t>
            </a: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dirty="0">
                <a:solidFill>
                  <a:schemeClr val="bg1"/>
                </a:solidFill>
              </a:rPr>
              <a:t>Building Your MVP: A Step-by-Step Guide</a:t>
            </a:r>
            <a:endParaRPr lang="en-US" dirty="0">
              <a:solidFill>
                <a:schemeClr val="bg1"/>
              </a:solidFill>
            </a:endParaRPr>
          </a:p>
        </p:txBody>
      </p:sp>
      <p:pic>
        <p:nvPicPr>
          <p:cNvPr id="6" name="Picture 5" descr="Hand placing stars">
            <a:extLst>
              <a:ext uri="{FF2B5EF4-FFF2-40B4-BE49-F238E27FC236}">
                <a16:creationId xmlns:a16="http://schemas.microsoft.com/office/drawing/2014/main" id="{41117C94-790D-7D03-FF86-51056F430A5D}"/>
              </a:ext>
            </a:extLst>
          </p:cNvPr>
          <p:cNvPicPr>
            <a:picLocks noChangeAspect="1"/>
          </p:cNvPicPr>
          <p:nvPr/>
        </p:nvPicPr>
        <p:blipFill>
          <a:blip r:embed="rId2"/>
          <a:srcRect l="24280" t="34731" r="20756" b="27664"/>
          <a:stretch/>
        </p:blipFill>
        <p:spPr>
          <a:xfrm rot="5400000">
            <a:off x="7795759" y="2683759"/>
            <a:ext cx="4080901" cy="1956916"/>
          </a:xfrm>
          <a:prstGeom prst="rect">
            <a:avLst/>
          </a:prstGeom>
        </p:spPr>
      </p:pic>
    </p:spTree>
    <p:extLst>
      <p:ext uri="{BB962C8B-B14F-4D97-AF65-F5344CB8AC3E}">
        <p14:creationId xmlns:p14="http://schemas.microsoft.com/office/powerpoint/2010/main" val="2974266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07343" y="1328663"/>
            <a:ext cx="10411465" cy="3849918"/>
          </a:xfrm>
        </p:spPr>
        <p:txBody>
          <a:bodyPr/>
          <a:lstStyle/>
          <a:p>
            <a:pPr marL="0" indent="0"/>
            <a:r>
              <a:rPr lang="en-GB" dirty="0"/>
              <a:t>Some free service management software that can help in this phase</a:t>
            </a:r>
          </a:p>
          <a:p>
            <a:pPr marL="342900" indent="-342900">
              <a:buFont typeface="Arial" panose="020B0604020202020204" pitchFamily="34" charset="0"/>
              <a:buChar char="•"/>
            </a:pPr>
            <a:r>
              <a:rPr lang="en-GB" b="1" dirty="0" err="1"/>
              <a:t>Zoho</a:t>
            </a:r>
            <a:r>
              <a:rPr lang="en-GB" b="1" dirty="0"/>
              <a:t> Desk </a:t>
            </a:r>
            <a:r>
              <a:rPr lang="en-GB" dirty="0"/>
              <a:t>is part of the </a:t>
            </a:r>
            <a:r>
              <a:rPr lang="en-GB" dirty="0" err="1"/>
              <a:t>Zoho</a:t>
            </a:r>
            <a:r>
              <a:rPr lang="en-GB" dirty="0"/>
              <a:t> suite that offers a free plan for those who need basic help desk features. It includes email ticketing, knowledge management, and a help </a:t>
            </a:r>
            <a:r>
              <a:rPr lang="en-GB" dirty="0" err="1"/>
              <a:t>center</a:t>
            </a:r>
            <a:r>
              <a:rPr lang="en-GB" dirty="0"/>
              <a:t> for customers.</a:t>
            </a:r>
          </a:p>
          <a:p>
            <a:pPr marL="342900" indent="-342900">
              <a:buFont typeface="Arial" panose="020B0604020202020204" pitchFamily="34" charset="0"/>
              <a:buChar char="•"/>
            </a:pPr>
            <a:r>
              <a:rPr lang="en-GB" b="1" dirty="0"/>
              <a:t>HubSpot Service Hub </a:t>
            </a:r>
            <a:r>
              <a:rPr lang="en-GB" dirty="0"/>
              <a:t>offers a free version of its Service Hub that includes ticketing, live chat, and team email features, as well as reporting dashboards to track customer requests and feedback efficiently. </a:t>
            </a:r>
          </a:p>
          <a:p>
            <a:pPr marL="342900" indent="-342900">
              <a:buFont typeface="Arial" panose="020B0604020202020204" pitchFamily="34" charset="0"/>
              <a:buChar char="•"/>
            </a:pPr>
            <a:r>
              <a:rPr lang="en-GB" b="1" dirty="0"/>
              <a:t>Freshdesk</a:t>
            </a:r>
            <a:r>
              <a:rPr lang="en-GB" dirty="0"/>
              <a:t> provides a free plan called the 'Sprout' plan, which offers email and social ticketing, a knowledge base, and ticket trend reporting </a:t>
            </a:r>
          </a:p>
          <a:p>
            <a:pPr marL="342900" indent="-342900">
              <a:buFont typeface="Arial" panose="020B0604020202020204" pitchFamily="34" charset="0"/>
              <a:buChar char="•"/>
            </a:pPr>
            <a:r>
              <a:rPr lang="en-GB" b="1" dirty="0"/>
              <a:t>Trello (with service management templates). </a:t>
            </a:r>
            <a:r>
              <a:rPr lang="en-GB" dirty="0"/>
              <a:t>While primarily a project management tool, Trello can be effectively used for service management with  templates and can integrate with other apps to enhance functionality.</a:t>
            </a: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dirty="0">
                <a:solidFill>
                  <a:schemeClr val="bg1"/>
                </a:solidFill>
              </a:rPr>
              <a:t>Building Your MVP: A Step-by-Step Guide</a:t>
            </a:r>
            <a:endParaRPr lang="en-US" dirty="0">
              <a:solidFill>
                <a:schemeClr val="bg1"/>
              </a:solidFill>
            </a:endParaRPr>
          </a:p>
        </p:txBody>
      </p:sp>
    </p:spTree>
    <p:extLst>
      <p:ext uri="{BB962C8B-B14F-4D97-AF65-F5344CB8AC3E}">
        <p14:creationId xmlns:p14="http://schemas.microsoft.com/office/powerpoint/2010/main" val="3023491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67457" y="1194374"/>
            <a:ext cx="7850973" cy="3849918"/>
          </a:xfrm>
        </p:spPr>
        <p:txBody>
          <a:bodyPr/>
          <a:lstStyle/>
          <a:p>
            <a:pPr marL="0" indent="0"/>
            <a:r>
              <a:rPr lang="en-GB" b="1" dirty="0">
                <a:solidFill>
                  <a:srgbClr val="D9552F"/>
                </a:solidFill>
              </a:rPr>
              <a:t>6. Prepare for Launch:  </a:t>
            </a:r>
            <a:r>
              <a:rPr lang="en-GB" dirty="0"/>
              <a:t>Get your MVP in front of real users to start gathering data.</a:t>
            </a:r>
          </a:p>
          <a:p>
            <a:pPr marL="0" indent="0"/>
            <a:r>
              <a:rPr lang="en-GB" b="1" dirty="0">
                <a:solidFill>
                  <a:srgbClr val="FDBD22"/>
                </a:solidFill>
              </a:rPr>
              <a:t>HOW: </a:t>
            </a:r>
            <a:r>
              <a:rPr lang="en-GB" dirty="0"/>
              <a:t>Plan a small-scale launch that targets a segment of your potential customer base. Consider sales channels like a soft launch online, participation at a trade or consumer event (where your target customers can be reached), or a limited release in a controlled environment.</a:t>
            </a:r>
          </a:p>
          <a:p>
            <a:pPr marL="0" indent="0"/>
            <a:r>
              <a:rPr lang="en-GB" b="1" dirty="0">
                <a:solidFill>
                  <a:srgbClr val="D9552F"/>
                </a:solidFill>
              </a:rPr>
              <a:t>7. Feedback Loop:  </a:t>
            </a:r>
            <a:r>
              <a:rPr lang="en-GB" dirty="0"/>
              <a:t>Create a system for collecting and analysing user feedback effectively.</a:t>
            </a:r>
          </a:p>
          <a:p>
            <a:pPr marL="0" indent="0"/>
            <a:r>
              <a:rPr lang="en-GB" b="1" dirty="0">
                <a:solidFill>
                  <a:srgbClr val="FDBD22"/>
                </a:solidFill>
              </a:rPr>
              <a:t>HOW: </a:t>
            </a:r>
            <a:r>
              <a:rPr lang="en-GB" dirty="0"/>
              <a:t>Implement simple feedback tools such as user surveys, one-on-one interviews, or usability tests. For digital products, consider using features within the app or website to prompt user feedback directly after use.</a:t>
            </a:r>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dirty="0">
                <a:solidFill>
                  <a:schemeClr val="bg1"/>
                </a:solidFill>
              </a:rPr>
              <a:t>Building Your MVP: A Step-by-Step Guide</a:t>
            </a:r>
            <a:endParaRPr lang="en-US" dirty="0">
              <a:solidFill>
                <a:schemeClr val="bg1"/>
              </a:solidFill>
            </a:endParaRPr>
          </a:p>
        </p:txBody>
      </p:sp>
      <p:pic>
        <p:nvPicPr>
          <p:cNvPr id="6" name="Picture 5" descr="3D rocket graphic">
            <a:extLst>
              <a:ext uri="{FF2B5EF4-FFF2-40B4-BE49-F238E27FC236}">
                <a16:creationId xmlns:a16="http://schemas.microsoft.com/office/drawing/2014/main" id="{8B50ACAA-DC14-6A52-603E-DCAAC75ECF0F}"/>
              </a:ext>
            </a:extLst>
          </p:cNvPr>
          <p:cNvPicPr>
            <a:picLocks noChangeAspect="1"/>
          </p:cNvPicPr>
          <p:nvPr/>
        </p:nvPicPr>
        <p:blipFill>
          <a:blip r:embed="rId2"/>
          <a:srcRect l="36751" t="8973" r="37980"/>
          <a:stretch/>
        </p:blipFill>
        <p:spPr>
          <a:xfrm>
            <a:off x="8827239" y="1322457"/>
            <a:ext cx="1951084" cy="4685620"/>
          </a:xfrm>
          <a:prstGeom prst="rect">
            <a:avLst/>
          </a:prstGeom>
        </p:spPr>
      </p:pic>
    </p:spTree>
    <p:extLst>
      <p:ext uri="{BB962C8B-B14F-4D97-AF65-F5344CB8AC3E}">
        <p14:creationId xmlns:p14="http://schemas.microsoft.com/office/powerpoint/2010/main" val="1606666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2695" y="1461951"/>
            <a:ext cx="10151351" cy="3849918"/>
          </a:xfrm>
        </p:spPr>
        <p:txBody>
          <a:bodyPr/>
          <a:lstStyle/>
          <a:p>
            <a:pPr marL="0" indent="0"/>
            <a:r>
              <a:rPr lang="en-GB" b="1" dirty="0"/>
              <a:t>Background</a:t>
            </a:r>
            <a:r>
              <a:rPr lang="en-GB" dirty="0"/>
              <a:t>: Lena, a social entrepreneur with a background in urban planning and personal experience with mobility impairments, has noticed significant accessibility challenges in urban areas, from public buildings to transportation systems. She is motivated to improve this by setting up a consultancy business.</a:t>
            </a:r>
          </a:p>
          <a:p>
            <a:pPr marL="457200" indent="-457200">
              <a:buAutoNum type="arabicPeriod"/>
            </a:pPr>
            <a:r>
              <a:rPr lang="en-GB" b="1" dirty="0">
                <a:solidFill>
                  <a:srgbClr val="D9552F"/>
                </a:solidFill>
              </a:rPr>
              <a:t>Identify the Core Value Proposition </a:t>
            </a:r>
          </a:p>
          <a:p>
            <a:pPr marL="0" indent="0"/>
            <a:r>
              <a:rPr lang="en-GB" b="1" dirty="0">
                <a:solidFill>
                  <a:srgbClr val="FDBD22"/>
                </a:solidFill>
              </a:rPr>
              <a:t>Identify the Problem</a:t>
            </a:r>
            <a:r>
              <a:rPr lang="en-GB" dirty="0">
                <a:solidFill>
                  <a:srgbClr val="FDBD22"/>
                </a:solidFill>
              </a:rPr>
              <a:t>: </a:t>
            </a:r>
            <a:r>
              <a:rPr lang="en-GB" dirty="0"/>
              <a:t>Urban environments often lack the necessary accommodations for people with disabilities, making navigation and access to services challenging and limiting their participation in community and economic activities.</a:t>
            </a:r>
          </a:p>
          <a:p>
            <a:pPr marL="0" indent="0"/>
            <a:r>
              <a:rPr lang="en-GB" dirty="0"/>
              <a:t>Lena’s business, </a:t>
            </a:r>
            <a:r>
              <a:rPr lang="en-GB" b="1" dirty="0"/>
              <a:t>Access Urban</a:t>
            </a:r>
            <a:r>
              <a:rPr lang="en-GB" dirty="0"/>
              <a:t>, is a consultancy service that will help city planners, businesses, and public institutions design and retrofit urban spaces to be fully accessible for people of all abilities.</a:t>
            </a:r>
          </a:p>
          <a:p>
            <a:r>
              <a:rPr lang="en-GB" b="1" dirty="0"/>
              <a:t>   </a:t>
            </a:r>
            <a:endParaRPr lang="en-GB" dirty="0"/>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b="1" dirty="0">
                <a:solidFill>
                  <a:schemeClr val="bg1"/>
                </a:solidFill>
              </a:rPr>
              <a:t>EXAMPLE: </a:t>
            </a:r>
            <a:r>
              <a:rPr lang="en-GB" dirty="0">
                <a:solidFill>
                  <a:schemeClr val="bg1"/>
                </a:solidFill>
              </a:rPr>
              <a:t>Building Your MVP: A Step-by-Step</a:t>
            </a:r>
            <a:endParaRPr lang="en-US"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518127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10196478" cy="803654"/>
          </a:xfrm>
        </p:spPr>
        <p:txBody>
          <a:bodyPr/>
          <a:lstStyle/>
          <a:p>
            <a:r>
              <a:rPr lang="en-IE" dirty="0">
                <a:solidFill>
                  <a:schemeClr val="bg1"/>
                </a:solidFill>
              </a:rPr>
              <a:t>Learning Outcomes</a:t>
            </a:r>
            <a:endParaRPr lang="en-US" dirty="0">
              <a:solidFill>
                <a:schemeClr val="bg1"/>
              </a:solidFill>
            </a:endParaRPr>
          </a:p>
          <a:p>
            <a:endParaRPr lang="en-GB" sz="600" b="1" dirty="0"/>
          </a:p>
          <a:p>
            <a:pPr marL="0" indent="0"/>
            <a:r>
              <a:rPr lang="en-GB" sz="2400" b="1" dirty="0">
                <a:solidFill>
                  <a:srgbClr val="47B5C8"/>
                </a:solidFill>
              </a:rPr>
              <a:t>Behaviours:</a:t>
            </a:r>
          </a:p>
          <a:p>
            <a:pPr marL="0" indent="0"/>
            <a:r>
              <a:rPr lang="en-GB" sz="2400" dirty="0"/>
              <a:t>Participants will adopt an iterative approach to product development, incorporating feedback to continuously improve their offering.</a:t>
            </a:r>
            <a:endParaRPr lang="en-GB" sz="2400" b="1" dirty="0">
              <a:solidFill>
                <a:srgbClr val="47B5C8"/>
              </a:solidFill>
            </a:endParaRPr>
          </a:p>
          <a:p>
            <a:r>
              <a:rPr lang="en-GB" sz="2400" b="1" dirty="0">
                <a:solidFill>
                  <a:srgbClr val="47B5C8"/>
                </a:solidFill>
              </a:rPr>
              <a:t>Attitudes:</a:t>
            </a:r>
          </a:p>
          <a:p>
            <a:r>
              <a:rPr lang="en-GB" sz="2400" dirty="0"/>
              <a:t>Participants will cultivate an attitude of openness and receptiveness to feedback from all stakeholders, including customers and peers.</a:t>
            </a:r>
          </a:p>
          <a:p>
            <a:r>
              <a:rPr lang="en-GB" sz="2400" dirty="0"/>
              <a:t>Participants will develop resilience, maintaining a positive and determined attitude even when faced with setbacks or negative findings during the market validation phase.</a:t>
            </a:r>
            <a:endParaRPr lang="en-GB" sz="2400" b="1" dirty="0">
              <a:solidFill>
                <a:srgbClr val="47B5C8"/>
              </a:solidFill>
            </a:endParaRPr>
          </a:p>
        </p:txBody>
      </p:sp>
    </p:spTree>
    <p:extLst>
      <p:ext uri="{BB962C8B-B14F-4D97-AF65-F5344CB8AC3E}">
        <p14:creationId xmlns:p14="http://schemas.microsoft.com/office/powerpoint/2010/main" val="362139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0167" y="1322457"/>
            <a:ext cx="10318127" cy="3849918"/>
          </a:xfrm>
        </p:spPr>
        <p:txBody>
          <a:bodyPr/>
          <a:lstStyle/>
          <a:p>
            <a:pPr marL="0" indent="0"/>
            <a:r>
              <a:rPr lang="en-GB" i="1" dirty="0"/>
              <a:t>Perspective:  Lena's journey as a social entrepreneur with a disability gives her a unique vantage point in the urban planning industry, traditionally not diverse in terms of disability representation.</a:t>
            </a:r>
          </a:p>
          <a:p>
            <a:r>
              <a:rPr lang="en-GB" b="1" dirty="0">
                <a:solidFill>
                  <a:srgbClr val="D9552F"/>
                </a:solidFill>
              </a:rPr>
              <a:t>2.  Define the MVP Features</a:t>
            </a:r>
            <a:endParaRPr lang="en-GB" dirty="0">
              <a:solidFill>
                <a:srgbClr val="D9552F"/>
              </a:solidFill>
            </a:endParaRPr>
          </a:p>
          <a:p>
            <a:pPr>
              <a:buFont typeface="Arial" panose="020B0604020202020204" pitchFamily="34" charset="0"/>
              <a:buChar char="•"/>
            </a:pPr>
            <a:r>
              <a:rPr lang="en-GB" b="1" dirty="0">
                <a:solidFill>
                  <a:srgbClr val="FDBD22"/>
                </a:solidFill>
              </a:rPr>
              <a:t>Lena's Approach</a:t>
            </a:r>
            <a:r>
              <a:rPr lang="en-GB" dirty="0">
                <a:solidFill>
                  <a:srgbClr val="FDBD22"/>
                </a:solidFill>
              </a:rPr>
              <a:t>: </a:t>
            </a:r>
            <a:r>
              <a:rPr lang="en-GB" dirty="0"/>
              <a:t>Leveraging her urban planning expertise and personal insights into mobility challenges, Lena selects the most critical service offerings that demonstrate immediate value to potential clients.</a:t>
            </a:r>
          </a:p>
          <a:p>
            <a:pPr>
              <a:buFont typeface="Arial" panose="020B0604020202020204" pitchFamily="34" charset="0"/>
              <a:buChar char="•"/>
            </a:pPr>
            <a:r>
              <a:rPr lang="en-GB" b="1" dirty="0">
                <a:solidFill>
                  <a:srgbClr val="FDBD22"/>
                </a:solidFill>
              </a:rPr>
              <a:t>Initial Service Offering</a:t>
            </a:r>
            <a:r>
              <a:rPr lang="en-GB" dirty="0">
                <a:solidFill>
                  <a:srgbClr val="FDBD22"/>
                </a:solidFill>
              </a:rPr>
              <a:t>: </a:t>
            </a:r>
            <a:r>
              <a:rPr lang="en-GB" dirty="0"/>
              <a:t>Lena decides to focus on accessibility audits, which are comprehensive evaluations of public spaces to assess their current accessibility and provide recommendations for improvement.</a:t>
            </a:r>
          </a:p>
          <a:p>
            <a:pPr>
              <a:buFont typeface="Arial" panose="020B0604020202020204" pitchFamily="34" charset="0"/>
              <a:buChar char="•"/>
            </a:pPr>
            <a:r>
              <a:rPr lang="en-GB" b="1" dirty="0">
                <a:solidFill>
                  <a:srgbClr val="FDBD22"/>
                </a:solidFill>
              </a:rPr>
              <a:t>Key Features</a:t>
            </a:r>
            <a:r>
              <a:rPr lang="en-GB" dirty="0">
                <a:solidFill>
                  <a:srgbClr val="FDBD22"/>
                </a:solidFill>
              </a:rPr>
              <a:t>: </a:t>
            </a:r>
            <a:r>
              <a:rPr lang="en-GB" dirty="0"/>
              <a:t>These audits will include detailed site inspections, accessibility compliance checks against national standards, and practical, innovative 				recommendations tailored to each location.</a:t>
            </a:r>
          </a:p>
          <a:p>
            <a:r>
              <a:rPr lang="en-GB" b="1" dirty="0"/>
              <a:t>   </a:t>
            </a:r>
            <a:endParaRPr lang="en-GB" dirty="0"/>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b="1" dirty="0">
                <a:solidFill>
                  <a:schemeClr val="bg1"/>
                </a:solidFill>
              </a:rPr>
              <a:t>EXAMPLE: </a:t>
            </a:r>
            <a:r>
              <a:rPr lang="en-GB" dirty="0">
                <a:solidFill>
                  <a:schemeClr val="bg1"/>
                </a:solidFill>
              </a:rPr>
              <a:t>Building Your MVP: A Step-by-Step</a:t>
            </a:r>
            <a:endParaRPr lang="en-US"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359539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6687" y="1517512"/>
            <a:ext cx="10151351" cy="3849918"/>
          </a:xfrm>
        </p:spPr>
        <p:txBody>
          <a:bodyPr/>
          <a:lstStyle/>
          <a:p>
            <a:r>
              <a:rPr lang="en-GB" b="1" dirty="0">
                <a:solidFill>
                  <a:srgbClr val="D9552F"/>
                </a:solidFill>
              </a:rPr>
              <a:t>3.  Design a Simple Prototype</a:t>
            </a:r>
            <a:r>
              <a:rPr lang="en-GB" dirty="0">
                <a:solidFill>
                  <a:srgbClr val="D9552F"/>
                </a:solidFill>
              </a:rPr>
              <a:t>:</a:t>
            </a:r>
          </a:p>
          <a:p>
            <a:pPr>
              <a:buFont typeface="Arial" panose="020B0604020202020204" pitchFamily="34" charset="0"/>
              <a:buChar char="•"/>
            </a:pPr>
            <a:r>
              <a:rPr lang="en-GB" b="1" dirty="0">
                <a:solidFill>
                  <a:srgbClr val="FDBD22"/>
                </a:solidFill>
              </a:rPr>
              <a:t>Lena's Prototype Development</a:t>
            </a:r>
            <a:r>
              <a:rPr lang="en-GB" dirty="0">
                <a:solidFill>
                  <a:srgbClr val="FDBD22"/>
                </a:solidFill>
              </a:rPr>
              <a:t>: </a:t>
            </a:r>
            <a:r>
              <a:rPr lang="en-GB" dirty="0"/>
              <a:t>Using her past project experience, Lena creates a detailed sample audit report. This report outlines potential barriers in urban spaces and suggests specific modifications to enhance accessibility.</a:t>
            </a:r>
          </a:p>
          <a:p>
            <a:pPr>
              <a:buFont typeface="Arial" panose="020B0604020202020204" pitchFamily="34" charset="0"/>
              <a:buChar char="•"/>
            </a:pPr>
            <a:r>
              <a:rPr lang="en-GB" b="1" dirty="0">
                <a:solidFill>
                  <a:srgbClr val="FDBD22"/>
                </a:solidFill>
              </a:rPr>
              <a:t>Tools</a:t>
            </a:r>
            <a:r>
              <a:rPr lang="en-GB" dirty="0">
                <a:solidFill>
                  <a:srgbClr val="FDBD22"/>
                </a:solidFill>
              </a:rPr>
              <a:t>: </a:t>
            </a:r>
            <a:r>
              <a:rPr lang="en-GB" dirty="0"/>
              <a:t>Lena utilises CAD software to create visual modifications and improvements in the report. She also develops a professional portfolio on her newly designed but basic website, which showcases sample reports and visual illustrations of potential improvements.</a:t>
            </a:r>
          </a:p>
          <a:p>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b="1" dirty="0">
                <a:solidFill>
                  <a:schemeClr val="bg1"/>
                </a:solidFill>
              </a:rPr>
              <a:t>EXAMPLE: </a:t>
            </a:r>
            <a:r>
              <a:rPr lang="en-GB" dirty="0">
                <a:solidFill>
                  <a:schemeClr val="bg1"/>
                </a:solidFill>
              </a:rPr>
              <a:t>Building Your MVP: A Step-by-Step</a:t>
            </a:r>
            <a:endParaRPr lang="en-US"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4123415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9912" y="1283937"/>
            <a:ext cx="10285312" cy="3849918"/>
          </a:xfrm>
        </p:spPr>
        <p:txBody>
          <a:bodyPr/>
          <a:lstStyle/>
          <a:p>
            <a:r>
              <a:rPr lang="en-GB" b="1" dirty="0">
                <a:solidFill>
                  <a:srgbClr val="D9552F"/>
                </a:solidFill>
              </a:rPr>
              <a:t>4. Develop the MVP</a:t>
            </a:r>
            <a:r>
              <a:rPr lang="en-GB" dirty="0">
                <a:solidFill>
                  <a:srgbClr val="D9552F"/>
                </a:solidFill>
              </a:rPr>
              <a:t>: </a:t>
            </a:r>
            <a:r>
              <a:rPr lang="en-GB" b="1" dirty="0"/>
              <a:t>Optimising MVP Development for Access Urban</a:t>
            </a:r>
            <a:endParaRPr lang="en-GB" b="1" dirty="0">
              <a:solidFill>
                <a:srgbClr val="D9552F"/>
              </a:solidFill>
            </a:endParaRPr>
          </a:p>
          <a:p>
            <a:pPr marL="0" indent="0"/>
            <a:r>
              <a:rPr lang="en-GB" dirty="0"/>
              <a:t>Lena needs to establish strong relationships with public authorities responsible for enforcing accessibility standards and commissioning public infrastructure projects.</a:t>
            </a:r>
          </a:p>
          <a:p>
            <a:pPr marL="342900" indent="-342900">
              <a:buFont typeface="Arial" panose="020B0604020202020204" pitchFamily="34" charset="0"/>
              <a:buChar char="•"/>
            </a:pPr>
            <a:r>
              <a:rPr lang="en-GB" b="1" dirty="0">
                <a:solidFill>
                  <a:srgbClr val="FDBD22"/>
                </a:solidFill>
              </a:rPr>
              <a:t>Build Awareness</a:t>
            </a:r>
            <a:r>
              <a:rPr lang="en-GB" dirty="0">
                <a:solidFill>
                  <a:srgbClr val="FDBD22"/>
                </a:solidFill>
              </a:rPr>
              <a:t>:  </a:t>
            </a:r>
            <a:r>
              <a:rPr lang="en-GB" dirty="0"/>
              <a:t>Lena actively participates in city council meetings, public planning sessions, and workshops related to urban development. She offers insights, draws on her personal experiences, and provides constructive feedback on proposed plans, gradually building her reputation as a knowledgeable and passionate advocate for accessibility.</a:t>
            </a:r>
          </a:p>
          <a:p>
            <a:pPr marL="355600" indent="0"/>
            <a:r>
              <a:rPr lang="en-IE" b="1" i="1" dirty="0"/>
              <a:t>In terms of overcoming barriers, </a:t>
            </a:r>
            <a:r>
              <a:rPr lang="en-GB" i="1" dirty="0"/>
              <a:t>Lena could opt for a crowdfunding approach to overcome funding biases, showcasing her project directly to potential users and allies who understand and value her mission.</a:t>
            </a: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b="1" dirty="0">
                <a:solidFill>
                  <a:schemeClr val="bg1"/>
                </a:solidFill>
              </a:rPr>
              <a:t>EXAMPLE: </a:t>
            </a:r>
            <a:r>
              <a:rPr lang="en-GB" dirty="0">
                <a:solidFill>
                  <a:schemeClr val="bg1"/>
                </a:solidFill>
              </a:rPr>
              <a:t>Building Your MVP: A Step-by-Step</a:t>
            </a:r>
            <a:endParaRPr lang="en-US"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311971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7619-D006-67BA-8342-75E9CAE022D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52D9C78-AE8B-41C3-82A2-77515DCC0B73}"/>
              </a:ext>
            </a:extLst>
          </p:cNvPr>
          <p:cNvSpPr>
            <a:spLocks noGrp="1"/>
          </p:cNvSpPr>
          <p:nvPr>
            <p:ph type="body" sz="quarter" idx="18"/>
          </p:nvPr>
        </p:nvSpPr>
        <p:spPr>
          <a:xfrm>
            <a:off x="579912" y="1522896"/>
            <a:ext cx="10507908" cy="3849918"/>
          </a:xfrm>
        </p:spPr>
        <p:txBody>
          <a:bodyPr/>
          <a:lstStyle/>
          <a:p>
            <a:r>
              <a:rPr lang="en-GB" b="1" dirty="0">
                <a:solidFill>
                  <a:srgbClr val="D9552F"/>
                </a:solidFill>
              </a:rPr>
              <a:t>4. Develop the MVP</a:t>
            </a:r>
            <a:r>
              <a:rPr lang="en-GB" dirty="0">
                <a:solidFill>
                  <a:srgbClr val="D9552F"/>
                </a:solidFill>
              </a:rPr>
              <a:t>: </a:t>
            </a:r>
            <a:r>
              <a:rPr lang="en-GB" b="1" dirty="0"/>
              <a:t>Optimising MVP Development for Access Urban</a:t>
            </a:r>
            <a:endParaRPr lang="en-GB" b="1" dirty="0">
              <a:solidFill>
                <a:srgbClr val="D9552F"/>
              </a:solidFill>
            </a:endParaRPr>
          </a:p>
          <a:p>
            <a:pPr marL="342900" indent="-342900">
              <a:buFont typeface="Arial" panose="020B0604020202020204" pitchFamily="34" charset="0"/>
              <a:buChar char="•"/>
            </a:pPr>
            <a:r>
              <a:rPr lang="en-GB" b="1" dirty="0">
                <a:solidFill>
                  <a:srgbClr val="FDBD22"/>
                </a:solidFill>
              </a:rPr>
              <a:t>Offer a Pilot Audit: </a:t>
            </a:r>
            <a:r>
              <a:rPr lang="en-GB" dirty="0"/>
              <a:t>Lena approaches library management and local government officials responsible for public building maintenance with a proposal for a free accessibility audit for an old library in her community. She presents this as a win-win opportunity: the library gains valuable insights and recommendations at no cost, and Lena gains a showcase project for her portfolio</a:t>
            </a:r>
            <a:r>
              <a:rPr lang="en-GB" dirty="0">
                <a:solidFill>
                  <a:srgbClr val="D9552F"/>
                </a:solidFill>
              </a:rPr>
              <a:t>.</a:t>
            </a:r>
          </a:p>
          <a:p>
            <a:pPr marL="355600" indent="-355600"/>
            <a:r>
              <a:rPr lang="en-GB" dirty="0">
                <a:solidFill>
                  <a:srgbClr val="D9552F"/>
                </a:solidFill>
              </a:rPr>
              <a:t>     </a:t>
            </a:r>
            <a:r>
              <a:rPr lang="en-IE" b="1" i="1" dirty="0"/>
              <a:t>In terms of overcoming barriers,</a:t>
            </a:r>
            <a:r>
              <a:rPr lang="en-GB" b="1" i="1" dirty="0"/>
              <a:t> </a:t>
            </a:r>
            <a:r>
              <a:rPr lang="en-GB" i="1" dirty="0"/>
              <a:t>Lena's audits go beyond compliance; they reflect real-world usability enhancements based on lived experiences, setting her services apart from conventional consultancies. Her business style is to work with clients as collaborators, co-designing solutions that are truly inclusive and effective.</a:t>
            </a:r>
            <a:endParaRPr lang="en-GB" i="1" dirty="0">
              <a:solidFill>
                <a:srgbClr val="D9552F"/>
              </a:solidFill>
            </a:endParaRPr>
          </a:p>
        </p:txBody>
      </p:sp>
      <p:sp>
        <p:nvSpPr>
          <p:cNvPr id="2" name="Freeform 1">
            <a:extLst>
              <a:ext uri="{FF2B5EF4-FFF2-40B4-BE49-F238E27FC236}">
                <a16:creationId xmlns:a16="http://schemas.microsoft.com/office/drawing/2014/main" id="{2BC66CFA-AFDE-837C-A570-A61EB913BD36}"/>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4D93F1CA-8ADE-CF4C-5388-194F83A564D0}"/>
              </a:ext>
            </a:extLst>
          </p:cNvPr>
          <p:cNvSpPr>
            <a:spLocks noGrp="1"/>
          </p:cNvSpPr>
          <p:nvPr>
            <p:ph type="body" sz="quarter" idx="16"/>
          </p:nvPr>
        </p:nvSpPr>
        <p:spPr>
          <a:xfrm>
            <a:off x="170228" y="518803"/>
            <a:ext cx="9632553" cy="803654"/>
          </a:xfrm>
        </p:spPr>
        <p:txBody>
          <a:bodyPr/>
          <a:lstStyle/>
          <a:p>
            <a:r>
              <a:rPr lang="en-GB" b="1" dirty="0">
                <a:solidFill>
                  <a:schemeClr val="bg1"/>
                </a:solidFill>
              </a:rPr>
              <a:t>EXAMPLE: </a:t>
            </a:r>
            <a:r>
              <a:rPr lang="en-GB" dirty="0">
                <a:solidFill>
                  <a:schemeClr val="bg1"/>
                </a:solidFill>
              </a:rPr>
              <a:t>Building Your MVP: A Step-by-Step</a:t>
            </a:r>
            <a:endParaRPr lang="en-US" dirty="0">
              <a:solidFill>
                <a:schemeClr val="bg1"/>
              </a:solidFill>
            </a:endParaRPr>
          </a:p>
        </p:txBody>
      </p:sp>
      <p:grpSp>
        <p:nvGrpSpPr>
          <p:cNvPr id="3" name="Group 2">
            <a:extLst>
              <a:ext uri="{FF2B5EF4-FFF2-40B4-BE49-F238E27FC236}">
                <a16:creationId xmlns:a16="http://schemas.microsoft.com/office/drawing/2014/main" id="{9A1FF3BE-7AEC-F912-9D0D-AC3CEE60BAB3}"/>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28A5E0E5-01FB-7653-1DB3-017175E995F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27CC17A1-B53B-8AC2-DE5D-BD8B7F02286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060184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9912" y="1398407"/>
            <a:ext cx="10341130" cy="3849918"/>
          </a:xfrm>
        </p:spPr>
        <p:txBody>
          <a:bodyPr/>
          <a:lstStyle/>
          <a:p>
            <a:r>
              <a:rPr lang="en-GB" b="1" dirty="0">
                <a:solidFill>
                  <a:srgbClr val="D9552F"/>
                </a:solidFill>
              </a:rPr>
              <a:t>4. Scaling the MVP</a:t>
            </a:r>
            <a:r>
              <a:rPr lang="en-GB" dirty="0">
                <a:solidFill>
                  <a:srgbClr val="D9552F"/>
                </a:solidFill>
              </a:rPr>
              <a:t>:</a:t>
            </a:r>
          </a:p>
          <a:p>
            <a:pPr>
              <a:buFont typeface="Arial" panose="020B0604020202020204" pitchFamily="34" charset="0"/>
              <a:buChar char="•"/>
            </a:pPr>
            <a:r>
              <a:rPr lang="en-GB" b="1" dirty="0">
                <a:solidFill>
                  <a:srgbClr val="FDBD22"/>
                </a:solidFill>
              </a:rPr>
              <a:t>Scope and Scale</a:t>
            </a:r>
            <a:r>
              <a:rPr lang="en-GB" dirty="0">
                <a:solidFill>
                  <a:srgbClr val="FDBD22"/>
                </a:solidFill>
              </a:rPr>
              <a:t>: </a:t>
            </a:r>
            <a:r>
              <a:rPr lang="en-GB" dirty="0"/>
              <a:t>Lena selects one to three pilot projects to maintain manageability and ensure quality. She chooses projects that vary in scale and complexity, such as a small public park, a community centre, and a private development undergoing renovation.</a:t>
            </a:r>
          </a:p>
          <a:p>
            <a:pPr>
              <a:buFont typeface="Arial" panose="020B0604020202020204" pitchFamily="34" charset="0"/>
              <a:buChar char="•"/>
            </a:pPr>
            <a:r>
              <a:rPr lang="en-GB" b="1" dirty="0">
                <a:solidFill>
                  <a:srgbClr val="FDBD22"/>
                </a:solidFill>
              </a:rPr>
              <a:t>Metrics for Scaling</a:t>
            </a:r>
            <a:r>
              <a:rPr lang="en-GB" dirty="0">
                <a:solidFill>
                  <a:srgbClr val="FDBD22"/>
                </a:solidFill>
              </a:rPr>
              <a:t>: </a:t>
            </a:r>
            <a:r>
              <a:rPr lang="en-GB" dirty="0"/>
              <a:t>Success metrics for scaling include client satisfaction, the rate of implementation of her recommendations, and subsequent referrals from pilot projects. Positive outcomes will validate a broader roll-out of her services.</a:t>
            </a:r>
          </a:p>
          <a:p>
            <a:pPr>
              <a:buFont typeface="Arial" panose="020B0604020202020204" pitchFamily="34" charset="0"/>
              <a:buChar char="•"/>
            </a:pPr>
            <a:r>
              <a:rPr lang="en-GB" b="1" dirty="0">
                <a:solidFill>
                  <a:srgbClr val="FDBD22"/>
                </a:solidFill>
              </a:rPr>
              <a:t>Scale-Up Pricing</a:t>
            </a:r>
            <a:r>
              <a:rPr lang="en-GB" dirty="0"/>
              <a:t>: Post-pilot, Lena plans a tiered pricing model based on the scope of the project and the client type (public vs. private sector). This model will reflect the complexity of the work and the value it brings in terms of compliance, usability, and public image enhancement.</a:t>
            </a:r>
          </a:p>
          <a:p>
            <a:pPr>
              <a:buFont typeface="Arial" panose="020B0604020202020204" pitchFamily="34" charset="0"/>
              <a:buChar char="•"/>
            </a:pPr>
            <a:endParaRPr lang="en-GB" dirty="0"/>
          </a:p>
          <a:p>
            <a:endParaRPr lang="en-GB" b="1" dirty="0">
              <a:solidFill>
                <a:srgbClr val="D9552F"/>
              </a:solidFill>
            </a:endParaRP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b="1" dirty="0">
                <a:solidFill>
                  <a:schemeClr val="bg1"/>
                </a:solidFill>
              </a:rPr>
              <a:t>EXAMPLE: </a:t>
            </a:r>
            <a:r>
              <a:rPr lang="en-GB" dirty="0">
                <a:solidFill>
                  <a:schemeClr val="bg1"/>
                </a:solidFill>
              </a:rPr>
              <a:t>Building Your MVP: A Step-by-Step</a:t>
            </a:r>
            <a:endParaRPr lang="en-US"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998758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9912" y="1400229"/>
            <a:ext cx="10341130" cy="3849918"/>
          </a:xfrm>
        </p:spPr>
        <p:txBody>
          <a:bodyPr/>
          <a:lstStyle/>
          <a:p>
            <a:r>
              <a:rPr lang="en-GB" b="1" dirty="0">
                <a:solidFill>
                  <a:srgbClr val="D9552F"/>
                </a:solidFill>
              </a:rPr>
              <a:t>5. Feedback Integration </a:t>
            </a:r>
          </a:p>
          <a:p>
            <a:pPr marL="342900" indent="-342900">
              <a:buFont typeface="Arial" panose="020B0604020202020204" pitchFamily="34" charset="0"/>
              <a:buChar char="•"/>
            </a:pPr>
            <a:r>
              <a:rPr lang="en-GB" b="1" dirty="0"/>
              <a:t>Structured Follow-Up Meetings: </a:t>
            </a:r>
            <a:r>
              <a:rPr lang="en-GB" dirty="0"/>
              <a:t>Lena schedules follow-up meetings with all stakeholders after the implementation of her recommendations. These meetings are designed to assess client view on the impact of the accessibility audit, discuss any challenges, and gauge overall satisfaction.</a:t>
            </a:r>
          </a:p>
          <a:p>
            <a:pPr marL="342900" indent="-342900">
              <a:buFont typeface="Arial" panose="020B0604020202020204" pitchFamily="34" charset="0"/>
              <a:buChar char="•"/>
            </a:pPr>
            <a:r>
              <a:rPr lang="en-GB" b="1" dirty="0"/>
              <a:t>Digital Surveys: </a:t>
            </a:r>
            <a:r>
              <a:rPr lang="en-GB" dirty="0"/>
              <a:t>Lena develops and distributes digital surveys to a broader audience, including library patrons and employees, to gather specific feedback on various aspects of the recommended accessibility enhancements and the audit process itself.</a:t>
            </a:r>
          </a:p>
          <a:p>
            <a:pPr marL="342900" indent="-342900">
              <a:buFont typeface="Arial" panose="020B0604020202020204" pitchFamily="34" charset="0"/>
              <a:buChar char="•"/>
            </a:pPr>
            <a:r>
              <a:rPr lang="en-GB" b="1" dirty="0"/>
              <a:t>Testimonial Collection: </a:t>
            </a:r>
            <a:r>
              <a:rPr lang="en-GB" dirty="0"/>
              <a:t>If clients are satisfied with the outcomes, Lena requests written or video testimonials that can be used for marketing purposes and to build trust with potential clients. </a:t>
            </a:r>
            <a:endParaRPr lang="en-GB" dirty="0">
              <a:solidFill>
                <a:srgbClr val="D9552F"/>
              </a:solidFill>
            </a:endParaRP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GB" b="1" dirty="0">
                <a:solidFill>
                  <a:schemeClr val="bg1"/>
                </a:solidFill>
              </a:rPr>
              <a:t>EXAMPLE: </a:t>
            </a:r>
            <a:r>
              <a:rPr lang="en-GB" dirty="0">
                <a:solidFill>
                  <a:schemeClr val="bg1"/>
                </a:solidFill>
              </a:rPr>
              <a:t>Building Your MVP: A Step-by-Step</a:t>
            </a:r>
            <a:endParaRPr lang="en-US"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767618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E7894-A5D9-1EC1-E3B1-C1D9B8F0640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A6932C7-CC75-880F-3FCD-EE77D0DC5B35}"/>
              </a:ext>
            </a:extLst>
          </p:cNvPr>
          <p:cNvSpPr>
            <a:spLocks noGrp="1"/>
          </p:cNvSpPr>
          <p:nvPr>
            <p:ph type="body" sz="quarter" idx="18"/>
          </p:nvPr>
        </p:nvSpPr>
        <p:spPr>
          <a:xfrm>
            <a:off x="819830" y="1313653"/>
            <a:ext cx="4827935" cy="4422967"/>
          </a:xfrm>
          <a:ln>
            <a:solidFill>
              <a:srgbClr val="D9552F"/>
            </a:solidFill>
          </a:ln>
        </p:spPr>
        <p:txBody>
          <a:bodyPr/>
          <a:lstStyle/>
          <a:p>
            <a:pPr marL="0" indent="0"/>
            <a:r>
              <a:rPr lang="en-GB" sz="2300" b="1" dirty="0">
                <a:solidFill>
                  <a:srgbClr val="D9552F"/>
                </a:solidFill>
              </a:rPr>
              <a:t>Advantages</a:t>
            </a:r>
            <a:r>
              <a:rPr lang="en-GB" sz="2300" dirty="0">
                <a:solidFill>
                  <a:srgbClr val="D9552F"/>
                </a:solidFill>
              </a:rPr>
              <a:t>:</a:t>
            </a:r>
          </a:p>
          <a:p>
            <a:pPr>
              <a:buFont typeface="Arial" panose="020B0604020202020204" pitchFamily="34" charset="0"/>
              <a:buChar char="•"/>
            </a:pPr>
            <a:r>
              <a:rPr lang="en-GB" sz="2300" b="1" dirty="0"/>
              <a:t>Authentic Insight</a:t>
            </a:r>
            <a:r>
              <a:rPr lang="en-GB" sz="2300" dirty="0"/>
              <a:t>: Lena's personal experience with mobility impairments provides her with authentic insights into accessibility needs, making her service offerings inherently user-centric and deeply empathetic.</a:t>
            </a:r>
          </a:p>
          <a:p>
            <a:pPr>
              <a:buFont typeface="Arial" panose="020B0604020202020204" pitchFamily="34" charset="0"/>
              <a:buChar char="•"/>
            </a:pPr>
            <a:r>
              <a:rPr lang="en-GB" sz="2300" b="1" dirty="0"/>
              <a:t>Community Trust</a:t>
            </a:r>
            <a:r>
              <a:rPr lang="en-GB" sz="2300" dirty="0"/>
              <a:t>: Her status as a member of the disabled community helps build immediate trust and rapport with her target audience, facilitating more open feedback.</a:t>
            </a:r>
          </a:p>
          <a:p>
            <a:endParaRPr lang="en-GB" dirty="0">
              <a:solidFill>
                <a:srgbClr val="D9552F"/>
              </a:solidFill>
            </a:endParaRPr>
          </a:p>
        </p:txBody>
      </p:sp>
      <p:sp>
        <p:nvSpPr>
          <p:cNvPr id="2" name="Freeform 1">
            <a:extLst>
              <a:ext uri="{FF2B5EF4-FFF2-40B4-BE49-F238E27FC236}">
                <a16:creationId xmlns:a16="http://schemas.microsoft.com/office/drawing/2014/main" id="{BBCC7B46-C905-A660-01E6-93F57C307AAD}"/>
              </a:ext>
            </a:extLst>
          </p:cNvPr>
          <p:cNvSpPr/>
          <p:nvPr/>
        </p:nvSpPr>
        <p:spPr>
          <a:xfrm>
            <a:off x="-1" y="390720"/>
            <a:ext cx="1066391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F404B1D6-A3B0-6411-B33A-6AD496523514}"/>
              </a:ext>
            </a:extLst>
          </p:cNvPr>
          <p:cNvSpPr>
            <a:spLocks noGrp="1"/>
          </p:cNvSpPr>
          <p:nvPr>
            <p:ph type="body" sz="quarter" idx="16"/>
          </p:nvPr>
        </p:nvSpPr>
        <p:spPr>
          <a:xfrm>
            <a:off x="137707" y="454761"/>
            <a:ext cx="10388504" cy="803654"/>
          </a:xfrm>
        </p:spPr>
        <p:txBody>
          <a:bodyPr/>
          <a:lstStyle/>
          <a:p>
            <a:r>
              <a:rPr lang="en-GB" b="1" dirty="0">
                <a:solidFill>
                  <a:schemeClr val="bg1"/>
                </a:solidFill>
              </a:rPr>
              <a:t>EXAMPLE: </a:t>
            </a:r>
            <a:r>
              <a:rPr lang="en-IE" sz="3200" dirty="0">
                <a:solidFill>
                  <a:schemeClr val="bg1"/>
                </a:solidFill>
              </a:rPr>
              <a:t>MVP Development</a:t>
            </a:r>
            <a:r>
              <a:rPr lang="en-IE" sz="4000" dirty="0">
                <a:solidFill>
                  <a:schemeClr val="bg1"/>
                </a:solidFill>
              </a:rPr>
              <a:t>, </a:t>
            </a:r>
            <a:r>
              <a:rPr lang="en-IE" sz="3200" dirty="0">
                <a:solidFill>
                  <a:schemeClr val="bg1"/>
                </a:solidFill>
              </a:rPr>
              <a:t>Lena’s Differentiating Factors</a:t>
            </a:r>
            <a:endParaRPr lang="en-GB" sz="2800" dirty="0">
              <a:solidFill>
                <a:schemeClr val="bg1"/>
              </a:solidFill>
            </a:endParaRPr>
          </a:p>
        </p:txBody>
      </p:sp>
      <p:grpSp>
        <p:nvGrpSpPr>
          <p:cNvPr id="3" name="Group 2">
            <a:extLst>
              <a:ext uri="{FF2B5EF4-FFF2-40B4-BE49-F238E27FC236}">
                <a16:creationId xmlns:a16="http://schemas.microsoft.com/office/drawing/2014/main" id="{9D954BEB-DFEC-BBFF-1F33-5048B7A7ABB8}"/>
              </a:ext>
            </a:extLst>
          </p:cNvPr>
          <p:cNvGrpSpPr/>
          <p:nvPr/>
        </p:nvGrpSpPr>
        <p:grpSpPr>
          <a:xfrm rot="10800000">
            <a:off x="10663918" y="239294"/>
            <a:ext cx="1487826" cy="1083162"/>
            <a:chOff x="3400450" y="986392"/>
            <a:chExt cx="1487826" cy="1083162"/>
          </a:xfrm>
        </p:grpSpPr>
        <p:sp>
          <p:nvSpPr>
            <p:cNvPr id="7" name="Freeform 9">
              <a:extLst>
                <a:ext uri="{FF2B5EF4-FFF2-40B4-BE49-F238E27FC236}">
                  <a16:creationId xmlns:a16="http://schemas.microsoft.com/office/drawing/2014/main" id="{A8E00F59-72AF-E84E-073B-E5739BEA8F9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19711135-7216-0EE6-8560-1601B464028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
        <p:nvSpPr>
          <p:cNvPr id="6" name="Text Placeholder 4">
            <a:extLst>
              <a:ext uri="{FF2B5EF4-FFF2-40B4-BE49-F238E27FC236}">
                <a16:creationId xmlns:a16="http://schemas.microsoft.com/office/drawing/2014/main" id="{64EC5387-DC3F-EAAC-E7FB-BC6E7B45C85B}"/>
              </a:ext>
            </a:extLst>
          </p:cNvPr>
          <p:cNvSpPr txBox="1">
            <a:spLocks/>
          </p:cNvSpPr>
          <p:nvPr/>
        </p:nvSpPr>
        <p:spPr>
          <a:xfrm>
            <a:off x="5785473" y="1313653"/>
            <a:ext cx="4998446" cy="4422967"/>
          </a:xfrm>
          <a:prstGeom prst="rect">
            <a:avLst/>
          </a:prstGeom>
          <a:ln>
            <a:solidFill>
              <a:srgbClr val="D9552F"/>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GB" b="1" dirty="0">
                <a:solidFill>
                  <a:srgbClr val="D9552F"/>
                </a:solidFill>
              </a:rPr>
              <a:t>Challenges</a:t>
            </a:r>
            <a:r>
              <a:rPr lang="en-GB" dirty="0">
                <a:solidFill>
                  <a:srgbClr val="D9552F"/>
                </a:solidFill>
              </a:rPr>
              <a:t>:</a:t>
            </a:r>
          </a:p>
          <a:p>
            <a:pPr marL="342900" indent="-342900">
              <a:buFont typeface="Arial" panose="020B0604020202020204" pitchFamily="34" charset="0"/>
              <a:buChar char="•"/>
            </a:pPr>
            <a:r>
              <a:rPr lang="en-GB" b="1" dirty="0"/>
              <a:t>Bias in Funding</a:t>
            </a:r>
            <a:r>
              <a:rPr lang="en-GB" dirty="0"/>
              <a:t>: Encountering biases from potential investors who may underestimate Lena’s capabilities due to her disability, impacting her ability to secure initial funding.</a:t>
            </a:r>
          </a:p>
          <a:p>
            <a:pPr marL="342900" indent="-342900">
              <a:buFont typeface="Arial" panose="020B0604020202020204" pitchFamily="34" charset="0"/>
              <a:buChar char="•"/>
            </a:pPr>
            <a:r>
              <a:rPr lang="en-GB" b="1" dirty="0"/>
              <a:t>Resource Limitations</a:t>
            </a:r>
            <a:r>
              <a:rPr lang="en-GB" dirty="0"/>
              <a:t>: Limited access to certain networking opportunities that non-disabled peers might take for granted, affecting early-stage visibility and partnerships.</a:t>
            </a:r>
          </a:p>
        </p:txBody>
      </p:sp>
    </p:spTree>
    <p:extLst>
      <p:ext uri="{BB962C8B-B14F-4D97-AF65-F5344CB8AC3E}">
        <p14:creationId xmlns:p14="http://schemas.microsoft.com/office/powerpoint/2010/main" val="2009731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930184"/>
            <a:ext cx="5653785" cy="3066422"/>
          </a:xfrm>
        </p:spPr>
        <p:txBody>
          <a:bodyPr>
            <a:normAutofit/>
          </a:bodyPr>
          <a:lstStyle/>
          <a:p>
            <a:r>
              <a:rPr lang="en-GB" dirty="0"/>
              <a:t>Moving Forward with Your Validated Idea</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822393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12808"/>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54919" y="518861"/>
            <a:ext cx="9632553" cy="803654"/>
          </a:xfrm>
        </p:spPr>
        <p:txBody>
          <a:bodyPr/>
          <a:lstStyle/>
          <a:p>
            <a:r>
              <a:rPr lang="en-IE" b="1" dirty="0">
                <a:solidFill>
                  <a:schemeClr val="bg1"/>
                </a:solidFill>
              </a:rPr>
              <a:t>Moving Forward</a:t>
            </a:r>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3582838" y="1241800"/>
            <a:ext cx="7125419" cy="4801314"/>
          </a:xfrm>
          <a:prstGeom prst="rect">
            <a:avLst/>
          </a:prstGeom>
          <a:noFill/>
        </p:spPr>
        <p:txBody>
          <a:bodyPr wrap="square">
            <a:spAutoFit/>
          </a:bodyPr>
          <a:lstStyle/>
          <a:p>
            <a:pPr algn="just"/>
            <a:r>
              <a:rPr lang="en-GB" sz="2400" dirty="0">
                <a:solidFill>
                  <a:srgbClr val="595959"/>
                </a:solidFill>
              </a:rPr>
              <a:t>After successfully developing a feasibility study and testing your Minimum Viable Product (MVP), you've gathered valuable insights into the market's needs and your product or service potential. </a:t>
            </a:r>
            <a:r>
              <a:rPr lang="en-GB" sz="2400" b="1" dirty="0">
                <a:solidFill>
                  <a:srgbClr val="595959"/>
                </a:solidFill>
              </a:rPr>
              <a:t>This initial validation is crucial, but it's just the beginning. </a:t>
            </a:r>
          </a:p>
          <a:p>
            <a:pPr algn="just"/>
            <a:r>
              <a:rPr lang="en-GB" sz="2400" dirty="0">
                <a:solidFill>
                  <a:srgbClr val="595959"/>
                </a:solidFill>
              </a:rPr>
              <a:t>Now, it’s time to leverage the momentum and lessons learned from your MVP to scale your operations, enhance your offerings, and launch your business. </a:t>
            </a:r>
          </a:p>
          <a:p>
            <a:pPr algn="just"/>
            <a:r>
              <a:rPr lang="en-GB" sz="2400" dirty="0">
                <a:solidFill>
                  <a:srgbClr val="595959"/>
                </a:solidFill>
              </a:rPr>
              <a:t>The next steps involve expanding upon the strong foundation you've built, addressing broader markets, and implementing robust systems to support sustainable growth.  </a:t>
            </a:r>
            <a:endParaRPr lang="en-GB" b="0" i="0" dirty="0">
              <a:solidFill>
                <a:srgbClr val="595959"/>
              </a:solidFill>
              <a:effectLst/>
              <a:latin typeface="McKinsey Sans"/>
            </a:endParaRPr>
          </a:p>
          <a:p>
            <a:endParaRPr lang="en-GB" dirty="0"/>
          </a:p>
        </p:txBody>
      </p:sp>
      <p:pic>
        <p:nvPicPr>
          <p:cNvPr id="5" name="Picture 4" descr="Big and small arrows">
            <a:extLst>
              <a:ext uri="{FF2B5EF4-FFF2-40B4-BE49-F238E27FC236}">
                <a16:creationId xmlns:a16="http://schemas.microsoft.com/office/drawing/2014/main" id="{5B42DD9B-D358-4DFE-D33F-00C0BC4C437D}"/>
              </a:ext>
            </a:extLst>
          </p:cNvPr>
          <p:cNvPicPr>
            <a:picLocks noChangeAspect="1"/>
          </p:cNvPicPr>
          <p:nvPr/>
        </p:nvPicPr>
        <p:blipFill>
          <a:blip r:embed="rId2"/>
          <a:srcRect l="19395" t="2684" r="31328"/>
          <a:stretch/>
        </p:blipFill>
        <p:spPr>
          <a:xfrm>
            <a:off x="546340" y="1578634"/>
            <a:ext cx="2810840" cy="3700732"/>
          </a:xfrm>
          <a:prstGeom prst="rect">
            <a:avLst/>
          </a:prstGeom>
        </p:spPr>
      </p:pic>
    </p:spTree>
    <p:extLst>
      <p:ext uri="{BB962C8B-B14F-4D97-AF65-F5344CB8AC3E}">
        <p14:creationId xmlns:p14="http://schemas.microsoft.com/office/powerpoint/2010/main" val="492693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08879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What we know so far</a:t>
            </a:r>
            <a:endParaRPr lang="en-GB" sz="3600" b="1" i="0" dirty="0">
              <a:solidFill>
                <a:schemeClr val="bg2"/>
              </a:solidFill>
              <a:effectLst/>
              <a:latin typeface="Calibri "/>
            </a:endParaRPr>
          </a:p>
          <a:p>
            <a:endParaRPr lang="en-US" b="1" dirty="0">
              <a:solidFill>
                <a:schemeClr val="bg1"/>
              </a:solidFill>
            </a:endParaRPr>
          </a:p>
          <a:p>
            <a:endParaRPr lang="en-GB" sz="600" b="1" dirty="0"/>
          </a:p>
          <a:p>
            <a:endParaRPr lang="en-US" sz="2400" dirty="0"/>
          </a:p>
        </p:txBody>
      </p:sp>
      <p:sp>
        <p:nvSpPr>
          <p:cNvPr id="7" name="TextBox 6">
            <a:extLst>
              <a:ext uri="{FF2B5EF4-FFF2-40B4-BE49-F238E27FC236}">
                <a16:creationId xmlns:a16="http://schemas.microsoft.com/office/drawing/2014/main" id="{4B52AE79-83E3-6D21-AD8D-7C0AB8E977EE}"/>
              </a:ext>
            </a:extLst>
          </p:cNvPr>
          <p:cNvSpPr txBox="1"/>
          <p:nvPr/>
        </p:nvSpPr>
        <p:spPr>
          <a:xfrm>
            <a:off x="575689" y="1548307"/>
            <a:ext cx="10103812" cy="4431983"/>
          </a:xfrm>
          <a:prstGeom prst="rect">
            <a:avLst/>
          </a:prstGeom>
          <a:noFill/>
        </p:spPr>
        <p:txBody>
          <a:bodyPr wrap="square" rtlCol="0">
            <a:spAutoFit/>
          </a:bodyPr>
          <a:lstStyle/>
          <a:p>
            <a:r>
              <a:rPr lang="en-GB" sz="2400" dirty="0">
                <a:solidFill>
                  <a:srgbClr val="595959"/>
                </a:solidFill>
              </a:rPr>
              <a:t>We have compiled and analysed all feedback from our MVP, which encompasses both qualitative insights from customer interactions and quantitative data such as cost of product, production or service inputs and even sales figures. </a:t>
            </a:r>
          </a:p>
          <a:p>
            <a:endParaRPr lang="en-GB" sz="2400" dirty="0">
              <a:solidFill>
                <a:srgbClr val="595959"/>
              </a:solidFill>
            </a:endParaRPr>
          </a:p>
          <a:p>
            <a:pPr marL="285750" indent="-285750">
              <a:buFont typeface="Arial" panose="020B0604020202020204" pitchFamily="34" charset="0"/>
              <a:buChar char="•"/>
            </a:pPr>
            <a:r>
              <a:rPr lang="en-GB" sz="2400" dirty="0">
                <a:solidFill>
                  <a:srgbClr val="595959"/>
                </a:solidFill>
              </a:rPr>
              <a:t>We are beginning to see how our business model stacks up against industry norms and our initial expectations. This allows us to pinpoint the most effective areas of our business and those that require strategic adjustments. Module 1 Section 4 is insightful in terms of understanding business models. Have we picked the best fit model for our business? Based on user feedback, we're prioritising feature enhancements and quality improvements that directly enhance user satisfaction and product functionality.</a:t>
            </a:r>
          </a:p>
          <a:p>
            <a:pPr marL="285750" indent="-285750">
              <a:buFont typeface="Arial" panose="020B0604020202020204" pitchFamily="34" charset="0"/>
              <a:buChar char="•"/>
            </a:pPr>
            <a:endParaRPr lang="en-GB" dirty="0">
              <a:solidFill>
                <a:srgbClr val="595959"/>
              </a:solidFill>
            </a:endParaRPr>
          </a:p>
        </p:txBody>
      </p:sp>
    </p:spTree>
    <p:extLst>
      <p:ext uri="{BB962C8B-B14F-4D97-AF65-F5344CB8AC3E}">
        <p14:creationId xmlns:p14="http://schemas.microsoft.com/office/powerpoint/2010/main" val="2285617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en-GB" dirty="0"/>
              <a:t>Introduction to Business Idea Validation</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08879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What we know so far</a:t>
            </a:r>
            <a:endParaRPr lang="en-GB" sz="3600" b="1" i="0" dirty="0">
              <a:solidFill>
                <a:schemeClr val="bg2"/>
              </a:solidFill>
              <a:effectLst/>
              <a:latin typeface="Calibri "/>
            </a:endParaRPr>
          </a:p>
          <a:p>
            <a:endParaRPr lang="en-US" b="1" dirty="0">
              <a:solidFill>
                <a:schemeClr val="bg1"/>
              </a:solidFill>
            </a:endParaRPr>
          </a:p>
          <a:p>
            <a:endParaRPr lang="en-GB" sz="600" b="1" dirty="0"/>
          </a:p>
          <a:p>
            <a:endParaRPr lang="en-US" sz="2400" dirty="0"/>
          </a:p>
        </p:txBody>
      </p:sp>
      <p:sp>
        <p:nvSpPr>
          <p:cNvPr id="7" name="TextBox 6">
            <a:extLst>
              <a:ext uri="{FF2B5EF4-FFF2-40B4-BE49-F238E27FC236}">
                <a16:creationId xmlns:a16="http://schemas.microsoft.com/office/drawing/2014/main" id="{4B52AE79-83E3-6D21-AD8D-7C0AB8E977EE}"/>
              </a:ext>
            </a:extLst>
          </p:cNvPr>
          <p:cNvSpPr txBox="1"/>
          <p:nvPr/>
        </p:nvSpPr>
        <p:spPr>
          <a:xfrm>
            <a:off x="392072" y="1767006"/>
            <a:ext cx="6336532" cy="3323987"/>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595959"/>
                </a:solidFill>
              </a:rPr>
              <a:t>We are refining our pricing strategy to align more closely with customer value perception and market demand.</a:t>
            </a:r>
          </a:p>
          <a:p>
            <a:pPr marL="285750" indent="-285750">
              <a:buFont typeface="Arial" panose="020B0604020202020204" pitchFamily="34" charset="0"/>
              <a:buChar char="•"/>
            </a:pPr>
            <a:r>
              <a:rPr lang="en-GB" sz="2400" dirty="0">
                <a:solidFill>
                  <a:srgbClr val="595959"/>
                </a:solidFill>
              </a:rPr>
              <a:t>Insights from discussions with stakeholders, including team members, partners, and advisors, have been invaluable. They've provided a broader perspective on operational effectiveness and market positioning.</a:t>
            </a:r>
          </a:p>
          <a:p>
            <a:pPr marL="285750" indent="-285750">
              <a:buFont typeface="Arial" panose="020B0604020202020204" pitchFamily="34" charset="0"/>
              <a:buChar char="•"/>
            </a:pPr>
            <a:endParaRPr lang="en-GB" dirty="0">
              <a:solidFill>
                <a:srgbClr val="595959"/>
              </a:solidFill>
            </a:endParaRPr>
          </a:p>
        </p:txBody>
      </p:sp>
      <p:pic>
        <p:nvPicPr>
          <p:cNvPr id="8" name="Picture 7" descr="Range of moods sticky notes">
            <a:extLst>
              <a:ext uri="{FF2B5EF4-FFF2-40B4-BE49-F238E27FC236}">
                <a16:creationId xmlns:a16="http://schemas.microsoft.com/office/drawing/2014/main" id="{F78B8054-914B-07DB-5713-6BC60300C2D0}"/>
              </a:ext>
            </a:extLst>
          </p:cNvPr>
          <p:cNvPicPr>
            <a:picLocks noChangeAspect="1"/>
          </p:cNvPicPr>
          <p:nvPr/>
        </p:nvPicPr>
        <p:blipFill>
          <a:blip r:embed="rId2"/>
          <a:stretch>
            <a:fillRect/>
          </a:stretch>
        </p:blipFill>
        <p:spPr>
          <a:xfrm>
            <a:off x="6728604" y="2035832"/>
            <a:ext cx="3944797" cy="2631057"/>
          </a:xfrm>
          <a:prstGeom prst="rect">
            <a:avLst/>
          </a:prstGeom>
        </p:spPr>
      </p:pic>
    </p:spTree>
    <p:extLst>
      <p:ext uri="{BB962C8B-B14F-4D97-AF65-F5344CB8AC3E}">
        <p14:creationId xmlns:p14="http://schemas.microsoft.com/office/powerpoint/2010/main" val="3051932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Moving Forward</a:t>
            </a:r>
            <a:endParaRPr lang="en-US" sz="3200"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33199" y="1495183"/>
            <a:ext cx="8053454" cy="4524315"/>
          </a:xfrm>
          <a:prstGeom prst="rect">
            <a:avLst/>
          </a:prstGeom>
          <a:noFill/>
        </p:spPr>
        <p:txBody>
          <a:bodyPr wrap="square">
            <a:spAutoFit/>
          </a:bodyPr>
          <a:lstStyle/>
          <a:p>
            <a:pPr algn="l"/>
            <a:r>
              <a:rPr lang="en-GB" sz="2400" dirty="0">
                <a:solidFill>
                  <a:srgbClr val="595959"/>
                </a:solidFill>
              </a:rPr>
              <a:t>We have come so far, but the road is long. As you stand at this juncture, reflecting on your progress and looking toward the future, it's important to recognise the milestones you’ve achieved and the hurdles you've overcome. </a:t>
            </a:r>
          </a:p>
          <a:p>
            <a:pPr marL="457200" indent="-457200" algn="l">
              <a:buAutoNum type="arabicPeriod"/>
            </a:pPr>
            <a:r>
              <a:rPr lang="en-GB" sz="2400" b="1" dirty="0">
                <a:solidFill>
                  <a:srgbClr val="D9552F"/>
                </a:solidFill>
              </a:rPr>
              <a:t>It’s not too early to celebrate your achievements. </a:t>
            </a:r>
          </a:p>
          <a:p>
            <a:pPr marL="342900" indent="-342900" algn="l">
              <a:buFont typeface="Arial" panose="020B0604020202020204" pitchFamily="34" charset="0"/>
              <a:buChar char="•"/>
            </a:pPr>
            <a:r>
              <a:rPr lang="en-GB" sz="2400" dirty="0">
                <a:solidFill>
                  <a:srgbClr val="595959"/>
                </a:solidFill>
              </a:rPr>
              <a:t>Detail the key milestones achieved in your journey so far, such as successful MVP development, critical feedback integration, and initial market penetration.</a:t>
            </a:r>
          </a:p>
          <a:p>
            <a:pPr marL="342900" indent="-342900" algn="l">
              <a:buFont typeface="Arial" panose="020B0604020202020204" pitchFamily="34" charset="0"/>
              <a:buChar char="•"/>
            </a:pPr>
            <a:r>
              <a:rPr lang="en-GB" sz="2400" dirty="0">
                <a:solidFill>
                  <a:srgbClr val="595959"/>
                </a:solidFill>
              </a:rPr>
              <a:t>Highlight the valuable lessons that are shaping your emerging business strategy and growth. Own and recognise how these lessons are pivotal in preparing for the challenges ahead.</a:t>
            </a:r>
          </a:p>
        </p:txBody>
      </p:sp>
      <p:pic>
        <p:nvPicPr>
          <p:cNvPr id="10" name="Picture 9" descr="Close-up of hand holding sparkler">
            <a:extLst>
              <a:ext uri="{FF2B5EF4-FFF2-40B4-BE49-F238E27FC236}">
                <a16:creationId xmlns:a16="http://schemas.microsoft.com/office/drawing/2014/main" id="{9735AF28-9FE1-638E-3E22-45CE2345BCB4}"/>
              </a:ext>
            </a:extLst>
          </p:cNvPr>
          <p:cNvPicPr>
            <a:picLocks noChangeAspect="1"/>
          </p:cNvPicPr>
          <p:nvPr/>
        </p:nvPicPr>
        <p:blipFill>
          <a:blip r:embed="rId2"/>
          <a:stretch>
            <a:fillRect/>
          </a:stretch>
        </p:blipFill>
        <p:spPr>
          <a:xfrm>
            <a:off x="8637919" y="1892061"/>
            <a:ext cx="2286000" cy="3429000"/>
          </a:xfrm>
          <a:prstGeom prst="rect">
            <a:avLst/>
          </a:prstGeom>
        </p:spPr>
      </p:pic>
    </p:spTree>
    <p:extLst>
      <p:ext uri="{BB962C8B-B14F-4D97-AF65-F5344CB8AC3E}">
        <p14:creationId xmlns:p14="http://schemas.microsoft.com/office/powerpoint/2010/main" val="1895177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Moving Forward</a:t>
            </a:r>
            <a:endParaRPr lang="en-US" sz="3200"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33199" y="1766843"/>
            <a:ext cx="5810584" cy="3785652"/>
          </a:xfrm>
          <a:prstGeom prst="rect">
            <a:avLst/>
          </a:prstGeom>
          <a:noFill/>
        </p:spPr>
        <p:txBody>
          <a:bodyPr wrap="square">
            <a:spAutoFit/>
          </a:bodyPr>
          <a:lstStyle/>
          <a:p>
            <a:pPr algn="l"/>
            <a:r>
              <a:rPr lang="en-GB" sz="2400" b="1" dirty="0">
                <a:solidFill>
                  <a:srgbClr val="D9552F"/>
                </a:solidFill>
              </a:rPr>
              <a:t>2. Acknowledge Current Obstacles. </a:t>
            </a:r>
          </a:p>
          <a:p>
            <a:pPr marL="342900" indent="-342900" algn="l">
              <a:buFont typeface="Arial" panose="020B0604020202020204" pitchFamily="34" charset="0"/>
              <a:buChar char="•"/>
            </a:pPr>
            <a:r>
              <a:rPr lang="en-GB" sz="2400" dirty="0">
                <a:solidFill>
                  <a:srgbClr val="595959"/>
                </a:solidFill>
              </a:rPr>
              <a:t>Identify the significant challenges currently facing the business, such as scaling operations, diversifying product lines, or penetrating new markets.</a:t>
            </a:r>
          </a:p>
          <a:p>
            <a:pPr marL="342900" indent="-342900" algn="l">
              <a:buFont typeface="Arial" panose="020B0604020202020204" pitchFamily="34" charset="0"/>
              <a:buChar char="•"/>
            </a:pPr>
            <a:r>
              <a:rPr lang="en-GB" sz="2400" dirty="0">
                <a:solidFill>
                  <a:srgbClr val="595959"/>
                </a:solidFill>
              </a:rPr>
              <a:t>Craft how you are going to overcome these obstacles, including innovations in product development, enhancements in customer engagement, and strengthening of operational capacities.</a:t>
            </a:r>
          </a:p>
        </p:txBody>
      </p:sp>
      <p:pic>
        <p:nvPicPr>
          <p:cNvPr id="5" name="Picture 4" descr="Person standing in front of gap in wall">
            <a:extLst>
              <a:ext uri="{FF2B5EF4-FFF2-40B4-BE49-F238E27FC236}">
                <a16:creationId xmlns:a16="http://schemas.microsoft.com/office/drawing/2014/main" id="{A5128F55-2390-9930-76BC-B408C27F2823}"/>
              </a:ext>
            </a:extLst>
          </p:cNvPr>
          <p:cNvPicPr>
            <a:picLocks noChangeAspect="1"/>
          </p:cNvPicPr>
          <p:nvPr/>
        </p:nvPicPr>
        <p:blipFill>
          <a:blip r:embed="rId2"/>
          <a:stretch>
            <a:fillRect/>
          </a:stretch>
        </p:blipFill>
        <p:spPr>
          <a:xfrm>
            <a:off x="6426408" y="2106149"/>
            <a:ext cx="4472544" cy="2948930"/>
          </a:xfrm>
          <a:prstGeom prst="rect">
            <a:avLst/>
          </a:prstGeom>
        </p:spPr>
      </p:pic>
    </p:spTree>
    <p:extLst>
      <p:ext uri="{BB962C8B-B14F-4D97-AF65-F5344CB8AC3E}">
        <p14:creationId xmlns:p14="http://schemas.microsoft.com/office/powerpoint/2010/main" val="757983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Moving Forward</a:t>
            </a:r>
            <a:endParaRPr lang="en-US" sz="3200"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33198" y="1766843"/>
            <a:ext cx="7132014" cy="3416320"/>
          </a:xfrm>
          <a:prstGeom prst="rect">
            <a:avLst/>
          </a:prstGeom>
          <a:noFill/>
        </p:spPr>
        <p:txBody>
          <a:bodyPr wrap="square">
            <a:spAutoFit/>
          </a:bodyPr>
          <a:lstStyle/>
          <a:p>
            <a:pPr algn="l"/>
            <a:r>
              <a:rPr lang="en-GB" sz="2400" b="1" dirty="0">
                <a:solidFill>
                  <a:srgbClr val="D9552F"/>
                </a:solidFill>
              </a:rPr>
              <a:t>3. Go back to your WHY. </a:t>
            </a:r>
          </a:p>
          <a:p>
            <a:pPr marL="342900" indent="-342900" algn="l">
              <a:buFont typeface="Arial" panose="020B0604020202020204" pitchFamily="34" charset="0"/>
              <a:buChar char="•"/>
            </a:pPr>
            <a:r>
              <a:rPr lang="en-GB" sz="2400" dirty="0">
                <a:solidFill>
                  <a:srgbClr val="595959"/>
                </a:solidFill>
              </a:rPr>
              <a:t>Remember your emotional foundation, the moment this idea was born, the challenges that moved you, and the vision that inspired you to start. </a:t>
            </a:r>
          </a:p>
          <a:p>
            <a:pPr marL="342900" indent="-342900" algn="l">
              <a:buFont typeface="Arial" panose="020B0604020202020204" pitchFamily="34" charset="0"/>
              <a:buChar char="•"/>
            </a:pPr>
            <a:r>
              <a:rPr lang="en-GB" sz="2400" dirty="0">
                <a:solidFill>
                  <a:srgbClr val="595959"/>
                </a:solidFill>
              </a:rPr>
              <a:t>Reiterate the long-term vision for the business. </a:t>
            </a:r>
          </a:p>
          <a:p>
            <a:pPr marL="342900" indent="-342900" algn="l">
              <a:buFont typeface="Arial" panose="020B0604020202020204" pitchFamily="34" charset="0"/>
              <a:buChar char="•"/>
            </a:pPr>
            <a:r>
              <a:rPr lang="en-GB" sz="2400" dirty="0">
                <a:solidFill>
                  <a:srgbClr val="595959"/>
                </a:solidFill>
              </a:rPr>
              <a:t>How does the company see itself evolving in the next five years? </a:t>
            </a:r>
          </a:p>
          <a:p>
            <a:pPr marL="342900" indent="-342900" algn="l">
              <a:buFont typeface="Arial" panose="020B0604020202020204" pitchFamily="34" charset="0"/>
              <a:buChar char="•"/>
            </a:pPr>
            <a:r>
              <a:rPr lang="en-GB" sz="2400" dirty="0">
                <a:solidFill>
                  <a:srgbClr val="595959"/>
                </a:solidFill>
              </a:rPr>
              <a:t>What impact do you aspire to make in your industry or community?</a:t>
            </a:r>
          </a:p>
        </p:txBody>
      </p:sp>
      <p:pic>
        <p:nvPicPr>
          <p:cNvPr id="7" name="Picture 6" descr="A blue background with a question mark&#10;&#10;Description automatically generated">
            <a:extLst>
              <a:ext uri="{FF2B5EF4-FFF2-40B4-BE49-F238E27FC236}">
                <a16:creationId xmlns:a16="http://schemas.microsoft.com/office/drawing/2014/main" id="{DEEE20EC-A9A2-E298-E3EC-BF2591A69BE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65212" y="1928004"/>
            <a:ext cx="3099758" cy="3099758"/>
          </a:xfrm>
          <a:prstGeom prst="rect">
            <a:avLst/>
          </a:prstGeom>
        </p:spPr>
      </p:pic>
      <p:sp>
        <p:nvSpPr>
          <p:cNvPr id="9" name="TextBox 8">
            <a:extLst>
              <a:ext uri="{FF2B5EF4-FFF2-40B4-BE49-F238E27FC236}">
                <a16:creationId xmlns:a16="http://schemas.microsoft.com/office/drawing/2014/main" id="{3FA3C51B-9C40-E240-FB37-A4ED463CE4FC}"/>
              </a:ext>
            </a:extLst>
          </p:cNvPr>
          <p:cNvSpPr txBox="1"/>
          <p:nvPr/>
        </p:nvSpPr>
        <p:spPr>
          <a:xfrm>
            <a:off x="1941663" y="5396851"/>
            <a:ext cx="7227497" cy="461665"/>
          </a:xfrm>
          <a:prstGeom prst="rect">
            <a:avLst/>
          </a:prstGeom>
          <a:solidFill>
            <a:srgbClr val="FFF1CD"/>
          </a:solidFill>
        </p:spPr>
        <p:txBody>
          <a:bodyPr wrap="square">
            <a:spAutoFit/>
          </a:bodyPr>
          <a:lstStyle/>
          <a:p>
            <a:r>
              <a:rPr lang="en-GB" sz="2400" b="1" dirty="0">
                <a:solidFill>
                  <a:srgbClr val="D9552F"/>
                </a:solidFill>
              </a:rPr>
              <a:t>Renew your commitment to your core values and vision</a:t>
            </a:r>
            <a:endParaRPr lang="en-IE" sz="2400" b="1" dirty="0">
              <a:solidFill>
                <a:srgbClr val="D9552F"/>
              </a:solidFill>
            </a:endParaRPr>
          </a:p>
        </p:txBody>
      </p:sp>
    </p:spTree>
    <p:extLst>
      <p:ext uri="{BB962C8B-B14F-4D97-AF65-F5344CB8AC3E}">
        <p14:creationId xmlns:p14="http://schemas.microsoft.com/office/powerpoint/2010/main" val="1551420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2AB8EBE-F1F1-1188-342A-4122043F08B0}"/>
              </a:ext>
            </a:extLst>
          </p:cNvPr>
          <p:cNvSpPr/>
          <p:nvPr/>
        </p:nvSpPr>
        <p:spPr>
          <a:xfrm>
            <a:off x="0" y="52294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600855" y="1557423"/>
            <a:ext cx="5969897" cy="3291086"/>
          </a:xfrm>
        </p:spPr>
        <p:txBody>
          <a:bodyPr/>
          <a:lstStyle/>
          <a:p>
            <a:endParaRPr lang="en-US"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74152" y="564771"/>
            <a:ext cx="4990998" cy="992652"/>
          </a:xfrm>
        </p:spPr>
        <p:txBody>
          <a:bodyPr/>
          <a:lstStyle/>
          <a:p>
            <a:r>
              <a:rPr lang="en-US" b="1" dirty="0"/>
              <a:t>WATCH </a:t>
            </a:r>
          </a:p>
        </p:txBody>
      </p:sp>
      <p:sp>
        <p:nvSpPr>
          <p:cNvPr id="4" name="Picture Placeholder 3">
            <a:extLst>
              <a:ext uri="{FF2B5EF4-FFF2-40B4-BE49-F238E27FC236}">
                <a16:creationId xmlns:a16="http://schemas.microsoft.com/office/drawing/2014/main" id="{1A1FDF56-5C01-EB1E-33D8-50CA79A0449E}"/>
              </a:ext>
            </a:extLst>
          </p:cNvPr>
          <p:cNvSpPr>
            <a:spLocks noGrp="1"/>
          </p:cNvSpPr>
          <p:nvPr>
            <p:ph type="pic" sz="quarter" idx="10"/>
          </p:nvPr>
        </p:nvSpPr>
        <p:spPr/>
        <p:txBody>
          <a:bodyPr/>
          <a:lstStyle/>
          <a:p>
            <a:endParaRPr lang="en-IE"/>
          </a:p>
        </p:txBody>
      </p:sp>
      <p:pic>
        <p:nvPicPr>
          <p:cNvPr id="3" name="Online Media 2" title="The Story of Discovering WHY | Simon Sinek">
            <a:hlinkClick r:id="" action="ppaction://media"/>
            <a:extLst>
              <a:ext uri="{FF2B5EF4-FFF2-40B4-BE49-F238E27FC236}">
                <a16:creationId xmlns:a16="http://schemas.microsoft.com/office/drawing/2014/main" id="{DBCF8674-8F1F-933A-3470-EE5CA6227BB7}"/>
              </a:ext>
            </a:extLst>
          </p:cNvPr>
          <p:cNvPicPr>
            <a:picLocks noRot="1" noChangeAspect="1"/>
          </p:cNvPicPr>
          <p:nvPr>
            <a:videoFile r:link="rId1"/>
          </p:nvPr>
        </p:nvPicPr>
        <p:blipFill>
          <a:blip r:embed="rId3"/>
          <a:stretch>
            <a:fillRect/>
          </a:stretch>
        </p:blipFill>
        <p:spPr>
          <a:xfrm>
            <a:off x="6983095" y="1475381"/>
            <a:ext cx="5144732" cy="3595893"/>
          </a:xfrm>
          <a:prstGeom prst="rect">
            <a:avLst/>
          </a:prstGeom>
        </p:spPr>
      </p:pic>
      <p:sp>
        <p:nvSpPr>
          <p:cNvPr id="8" name="TextBox 7">
            <a:extLst>
              <a:ext uri="{FF2B5EF4-FFF2-40B4-BE49-F238E27FC236}">
                <a16:creationId xmlns:a16="http://schemas.microsoft.com/office/drawing/2014/main" id="{5C5F94C5-59FB-0BCF-02D7-F40098CAB7AB}"/>
              </a:ext>
            </a:extLst>
          </p:cNvPr>
          <p:cNvSpPr txBox="1"/>
          <p:nvPr/>
        </p:nvSpPr>
        <p:spPr>
          <a:xfrm>
            <a:off x="8072525" y="5013287"/>
            <a:ext cx="6103480" cy="369332"/>
          </a:xfrm>
          <a:prstGeom prst="rect">
            <a:avLst/>
          </a:prstGeom>
          <a:noFill/>
        </p:spPr>
        <p:txBody>
          <a:bodyPr wrap="square">
            <a:spAutoFit/>
          </a:bodyPr>
          <a:lstStyle/>
          <a:p>
            <a:r>
              <a:rPr lang="en-IE" dirty="0">
                <a:hlinkClick r:id="rId4"/>
              </a:rPr>
              <a:t>https://youtu.be/Oh2KRQPaKOU</a:t>
            </a:r>
            <a:r>
              <a:rPr lang="en-IE" dirty="0"/>
              <a:t> </a:t>
            </a:r>
          </a:p>
        </p:txBody>
      </p:sp>
      <p:sp>
        <p:nvSpPr>
          <p:cNvPr id="10" name="TextBox 9">
            <a:extLst>
              <a:ext uri="{FF2B5EF4-FFF2-40B4-BE49-F238E27FC236}">
                <a16:creationId xmlns:a16="http://schemas.microsoft.com/office/drawing/2014/main" id="{99F5CFA3-7A78-7552-7595-8643F154C56B}"/>
              </a:ext>
            </a:extLst>
          </p:cNvPr>
          <p:cNvSpPr txBox="1"/>
          <p:nvPr/>
        </p:nvSpPr>
        <p:spPr>
          <a:xfrm>
            <a:off x="1046672" y="1508545"/>
            <a:ext cx="5463396" cy="4247317"/>
          </a:xfrm>
          <a:prstGeom prst="rect">
            <a:avLst/>
          </a:prstGeom>
          <a:noFill/>
        </p:spPr>
        <p:txBody>
          <a:bodyPr wrap="square">
            <a:spAutoFit/>
          </a:bodyPr>
          <a:lstStyle/>
          <a:p>
            <a:r>
              <a:rPr lang="en-IE" b="1" i="0" dirty="0">
                <a:solidFill>
                  <a:srgbClr val="595959"/>
                </a:solidFill>
                <a:effectLst/>
                <a:latin typeface="Roboto" panose="02000000000000000000" pitchFamily="2" charset="0"/>
                <a:hlinkClick r:id="rId5">
                  <a:extLst>
                    <a:ext uri="{A12FA001-AC4F-418D-AE19-62706E023703}">
                      <ahyp:hlinkClr xmlns:ahyp="http://schemas.microsoft.com/office/drawing/2018/hyperlinkcolor" val="tx"/>
                    </a:ext>
                  </a:extLst>
                </a:hlinkClick>
              </a:rPr>
              <a:t>Simon Sinek</a:t>
            </a:r>
            <a:r>
              <a:rPr lang="en-IE" b="1" i="0" dirty="0">
                <a:solidFill>
                  <a:srgbClr val="595959"/>
                </a:solidFill>
                <a:effectLst/>
                <a:latin typeface="Roboto" panose="02000000000000000000" pitchFamily="2" charset="0"/>
              </a:rPr>
              <a:t>’s </a:t>
            </a:r>
            <a:r>
              <a:rPr lang="en-IE" b="0" i="0" dirty="0">
                <a:solidFill>
                  <a:schemeClr val="bg1"/>
                </a:solidFill>
                <a:effectLst/>
                <a:latin typeface="Roboto" panose="02000000000000000000" pitchFamily="2" charset="0"/>
              </a:rPr>
              <a:t>Start with WHY is a great watch.</a:t>
            </a:r>
          </a:p>
          <a:p>
            <a:endParaRPr lang="en-IE" b="1" i="0" dirty="0">
              <a:solidFill>
                <a:schemeClr val="bg1"/>
              </a:solidFill>
              <a:effectLst/>
              <a:latin typeface="Roboto" panose="02000000000000000000" pitchFamily="2" charset="0"/>
            </a:endParaRPr>
          </a:p>
          <a:p>
            <a:r>
              <a:rPr lang="en-GB" b="0" i="0" dirty="0">
                <a:solidFill>
                  <a:schemeClr val="bg1"/>
                </a:solidFill>
                <a:effectLst/>
                <a:latin typeface="Roboto" panose="02000000000000000000" pitchFamily="2" charset="0"/>
              </a:rPr>
              <a:t>Simon is an unshakable optimist. He believes in a bright future and our ability to build it together. Described as “a visionary thinker with a rare intellect,” Simon has devoted his professional life to help advance a vision of the world that does not yet exist; a world in which the vast majority of people wake up every single morning inspired, feel safe wherever they are and end the day fulfilled by the work that they do.</a:t>
            </a:r>
          </a:p>
          <a:p>
            <a:endParaRPr lang="en-GB" dirty="0">
              <a:solidFill>
                <a:schemeClr val="bg1"/>
              </a:solidFill>
              <a:latin typeface="Roboto" panose="02000000000000000000" pitchFamily="2" charset="0"/>
            </a:endParaRPr>
          </a:p>
          <a:p>
            <a:r>
              <a:rPr lang="en-GB" b="0" i="0" dirty="0">
                <a:solidFill>
                  <a:schemeClr val="bg1"/>
                </a:solidFill>
                <a:effectLst/>
                <a:latin typeface="Roboto" panose="02000000000000000000" pitchFamily="2" charset="0"/>
              </a:rPr>
              <a:t>Simon is the author of multiple best-selling books including Start With Why, Leaders Eat Last, Together is Better, and The Infinite Game.</a:t>
            </a:r>
            <a:endParaRPr lang="en-IE" dirty="0">
              <a:solidFill>
                <a:schemeClr val="bg1"/>
              </a:solidFill>
            </a:endParaRPr>
          </a:p>
        </p:txBody>
      </p:sp>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969364C-8E3B-094E-ACE7-238CBF727800}"/>
              </a:ext>
            </a:extLst>
          </p:cNvPr>
          <p:cNvSpPr txBox="1">
            <a:spLocks/>
          </p:cNvSpPr>
          <p:nvPr/>
        </p:nvSpPr>
        <p:spPr>
          <a:xfrm>
            <a:off x="1530181" y="5138745"/>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2400" b="1" dirty="0">
              <a:solidFill>
                <a:schemeClr val="bg1"/>
              </a:solidFill>
            </a:endParaRPr>
          </a:p>
        </p:txBody>
      </p:sp>
      <p:sp>
        <p:nvSpPr>
          <p:cNvPr id="3" name="Text Placeholder 2">
            <a:extLst>
              <a:ext uri="{FF2B5EF4-FFF2-40B4-BE49-F238E27FC236}">
                <a16:creationId xmlns:a16="http://schemas.microsoft.com/office/drawing/2014/main" id="{6FFD7A09-E96F-2CB8-2F22-C8629AE913BD}"/>
              </a:ext>
            </a:extLst>
          </p:cNvPr>
          <p:cNvSpPr>
            <a:spLocks noGrp="1"/>
          </p:cNvSpPr>
          <p:nvPr>
            <p:ph type="body" sz="quarter" idx="13"/>
          </p:nvPr>
        </p:nvSpPr>
        <p:spPr>
          <a:xfrm>
            <a:off x="427670" y="1504602"/>
            <a:ext cx="5055171" cy="3808175"/>
          </a:xfrm>
        </p:spPr>
        <p:txBody>
          <a:bodyPr/>
          <a:lstStyle/>
          <a:p>
            <a:r>
              <a:rPr lang="en-GB" sz="3200" dirty="0">
                <a:latin typeface="Calibri "/>
              </a:rPr>
              <a:t>“</a:t>
            </a:r>
            <a:r>
              <a:rPr lang="en-GB" sz="2000" b="1" i="0" dirty="0">
                <a:effectLst/>
                <a:latin typeface="Montserrat" panose="00000500000000000000" pitchFamily="2" charset="0"/>
              </a:rPr>
              <a:t>What good is an idea if it remains an idea? Try</a:t>
            </a:r>
            <a:r>
              <a:rPr lang="en-GB" sz="3200" b="1" dirty="0">
                <a:latin typeface="Calibri "/>
              </a:rPr>
              <a:t>”.</a:t>
            </a:r>
          </a:p>
          <a:p>
            <a:endParaRPr lang="en-GB" sz="2800" b="1" dirty="0">
              <a:latin typeface="Calibri "/>
            </a:endParaRPr>
          </a:p>
          <a:p>
            <a:r>
              <a:rPr lang="en-GB" sz="3200" b="1" dirty="0">
                <a:latin typeface="Calibri "/>
              </a:rPr>
              <a:t>Simon Sinek </a:t>
            </a:r>
            <a:endParaRPr lang="en-US" dirty="0"/>
          </a:p>
        </p:txBody>
      </p:sp>
      <p:grpSp>
        <p:nvGrpSpPr>
          <p:cNvPr id="19" name="Group 18">
            <a:extLst>
              <a:ext uri="{FF2B5EF4-FFF2-40B4-BE49-F238E27FC236}">
                <a16:creationId xmlns:a16="http://schemas.microsoft.com/office/drawing/2014/main" id="{9190B8D4-17A0-A129-EAE0-BE3DBA389004}"/>
              </a:ext>
            </a:extLst>
          </p:cNvPr>
          <p:cNvGrpSpPr/>
          <p:nvPr/>
        </p:nvGrpSpPr>
        <p:grpSpPr>
          <a:xfrm>
            <a:off x="1979905" y="754995"/>
            <a:ext cx="1487826" cy="1083162"/>
            <a:chOff x="3400450" y="986392"/>
            <a:chExt cx="1487826" cy="1083162"/>
          </a:xfrm>
        </p:grpSpPr>
        <p:sp>
          <p:nvSpPr>
            <p:cNvPr id="20" name="Freeform 19">
              <a:extLst>
                <a:ext uri="{FF2B5EF4-FFF2-40B4-BE49-F238E27FC236}">
                  <a16:creationId xmlns:a16="http://schemas.microsoft.com/office/drawing/2014/main" id="{E2A6233D-39DA-6EFA-4E89-B5DAD757DDB7}"/>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9552F"/>
            </a:solidFill>
            <a:ln w="897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15FA9A5-7371-5493-CC3A-67B8B13922F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22" name="Picture 21">
            <a:extLst>
              <a:ext uri="{FF2B5EF4-FFF2-40B4-BE49-F238E27FC236}">
                <a16:creationId xmlns:a16="http://schemas.microsoft.com/office/drawing/2014/main" id="{831BB1A2-9303-214D-0D21-2C47827F6D8B}"/>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7186821" y="1699509"/>
            <a:ext cx="6368247" cy="6368247"/>
          </a:xfrm>
          <a:prstGeom prst="rect">
            <a:avLst/>
          </a:prstGeom>
          <a:ln>
            <a:noFill/>
          </a:ln>
        </p:spPr>
      </p:pic>
      <p:pic>
        <p:nvPicPr>
          <p:cNvPr id="7" name="Picture Placeholder 6" descr="Woman holding white mug">
            <a:extLst>
              <a:ext uri="{FF2B5EF4-FFF2-40B4-BE49-F238E27FC236}">
                <a16:creationId xmlns:a16="http://schemas.microsoft.com/office/drawing/2014/main" id="{B49DE055-A8EE-3FC0-9F40-EF49B4F61901}"/>
              </a:ext>
            </a:extLst>
          </p:cNvPr>
          <p:cNvPicPr>
            <a:picLocks noGrp="1" noChangeAspect="1"/>
          </p:cNvPicPr>
          <p:nvPr>
            <p:ph type="pic" sz="quarter" idx="42"/>
          </p:nvPr>
        </p:nvPicPr>
        <p:blipFill>
          <a:blip r:embed="rId3"/>
          <a:srcRect t="10221" b="10221"/>
          <a:stretch>
            <a:fillRect/>
          </a:stretch>
        </p:blipFill>
        <p:spPr/>
      </p:pic>
    </p:spTree>
    <p:extLst>
      <p:ext uri="{BB962C8B-B14F-4D97-AF65-F5344CB8AC3E}">
        <p14:creationId xmlns:p14="http://schemas.microsoft.com/office/powerpoint/2010/main" val="2996603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Moving Forward</a:t>
            </a:r>
            <a:endParaRPr lang="en-US" sz="3200"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33198" y="1766843"/>
            <a:ext cx="7132014" cy="3416320"/>
          </a:xfrm>
          <a:prstGeom prst="rect">
            <a:avLst/>
          </a:prstGeom>
          <a:noFill/>
        </p:spPr>
        <p:txBody>
          <a:bodyPr wrap="square">
            <a:spAutoFit/>
          </a:bodyPr>
          <a:lstStyle/>
          <a:p>
            <a:pPr algn="l"/>
            <a:r>
              <a:rPr lang="en-GB" sz="2400" b="1" dirty="0">
                <a:solidFill>
                  <a:srgbClr val="D9552F"/>
                </a:solidFill>
              </a:rPr>
              <a:t>3. Go back to your WHY. </a:t>
            </a:r>
          </a:p>
          <a:p>
            <a:pPr marL="342900" indent="-342900" algn="l">
              <a:buFont typeface="Arial" panose="020B0604020202020204" pitchFamily="34" charset="0"/>
              <a:buChar char="•"/>
            </a:pPr>
            <a:r>
              <a:rPr lang="en-GB" sz="2400" dirty="0">
                <a:solidFill>
                  <a:srgbClr val="595959"/>
                </a:solidFill>
              </a:rPr>
              <a:t>Remember your emotional foundation, the moment this idea was born, the challenges that moved you, and the vision that inspired you to start. </a:t>
            </a:r>
          </a:p>
          <a:p>
            <a:pPr marL="342900" indent="-342900" algn="l">
              <a:buFont typeface="Arial" panose="020B0604020202020204" pitchFamily="34" charset="0"/>
              <a:buChar char="•"/>
            </a:pPr>
            <a:r>
              <a:rPr lang="en-GB" sz="2400" dirty="0">
                <a:solidFill>
                  <a:srgbClr val="595959"/>
                </a:solidFill>
              </a:rPr>
              <a:t>Reiterate the long-term vision for the business. </a:t>
            </a:r>
          </a:p>
          <a:p>
            <a:pPr marL="342900" indent="-342900" algn="l">
              <a:buFont typeface="Arial" panose="020B0604020202020204" pitchFamily="34" charset="0"/>
              <a:buChar char="•"/>
            </a:pPr>
            <a:r>
              <a:rPr lang="en-GB" sz="2400" dirty="0">
                <a:solidFill>
                  <a:srgbClr val="595959"/>
                </a:solidFill>
              </a:rPr>
              <a:t>How does the company see itself evolving in the next five years? </a:t>
            </a:r>
          </a:p>
          <a:p>
            <a:pPr marL="342900" indent="-342900" algn="l">
              <a:buFont typeface="Arial" panose="020B0604020202020204" pitchFamily="34" charset="0"/>
              <a:buChar char="•"/>
            </a:pPr>
            <a:r>
              <a:rPr lang="en-GB" sz="2400" dirty="0">
                <a:solidFill>
                  <a:srgbClr val="595959"/>
                </a:solidFill>
              </a:rPr>
              <a:t>What impact do you aspire to make in your industry or community?</a:t>
            </a:r>
          </a:p>
        </p:txBody>
      </p:sp>
      <p:pic>
        <p:nvPicPr>
          <p:cNvPr id="7" name="Picture 6" descr="A blue background with a question mark&#10;&#10;Description automatically generated">
            <a:extLst>
              <a:ext uri="{FF2B5EF4-FFF2-40B4-BE49-F238E27FC236}">
                <a16:creationId xmlns:a16="http://schemas.microsoft.com/office/drawing/2014/main" id="{DEEE20EC-A9A2-E298-E3EC-BF2591A69BE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65212" y="1928004"/>
            <a:ext cx="3099758" cy="3099758"/>
          </a:xfrm>
          <a:prstGeom prst="rect">
            <a:avLst/>
          </a:prstGeom>
        </p:spPr>
      </p:pic>
      <p:sp>
        <p:nvSpPr>
          <p:cNvPr id="9" name="TextBox 8">
            <a:extLst>
              <a:ext uri="{FF2B5EF4-FFF2-40B4-BE49-F238E27FC236}">
                <a16:creationId xmlns:a16="http://schemas.microsoft.com/office/drawing/2014/main" id="{3FA3C51B-9C40-E240-FB37-A4ED463CE4FC}"/>
              </a:ext>
            </a:extLst>
          </p:cNvPr>
          <p:cNvSpPr txBox="1"/>
          <p:nvPr/>
        </p:nvSpPr>
        <p:spPr>
          <a:xfrm>
            <a:off x="1941663" y="5396851"/>
            <a:ext cx="7227497" cy="461665"/>
          </a:xfrm>
          <a:prstGeom prst="rect">
            <a:avLst/>
          </a:prstGeom>
          <a:solidFill>
            <a:srgbClr val="FFF1CD"/>
          </a:solidFill>
        </p:spPr>
        <p:txBody>
          <a:bodyPr wrap="square">
            <a:spAutoFit/>
          </a:bodyPr>
          <a:lstStyle/>
          <a:p>
            <a:r>
              <a:rPr lang="en-GB" sz="2400" b="1" dirty="0">
                <a:solidFill>
                  <a:srgbClr val="D9552F"/>
                </a:solidFill>
              </a:rPr>
              <a:t>Renew your commitment to your core values and vision</a:t>
            </a:r>
            <a:endParaRPr lang="en-IE" sz="2400" b="1" dirty="0">
              <a:solidFill>
                <a:srgbClr val="D9552F"/>
              </a:solidFill>
            </a:endParaRPr>
          </a:p>
        </p:txBody>
      </p:sp>
    </p:spTree>
    <p:extLst>
      <p:ext uri="{BB962C8B-B14F-4D97-AF65-F5344CB8AC3E}">
        <p14:creationId xmlns:p14="http://schemas.microsoft.com/office/powerpoint/2010/main" val="3622788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84031"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80" y="738902"/>
            <a:ext cx="9632553" cy="803654"/>
          </a:xfrm>
        </p:spPr>
        <p:txBody>
          <a:bodyPr/>
          <a:lstStyle/>
          <a:p>
            <a:r>
              <a:rPr lang="en-GB" sz="3200" b="1" dirty="0">
                <a:solidFill>
                  <a:schemeClr val="bg1"/>
                </a:solidFill>
              </a:rPr>
              <a:t>Next Steps in Moving Forward with Your Validated Idea</a:t>
            </a:r>
            <a:endParaRPr lang="en-US" sz="3200" b="1" dirty="0">
              <a:solidFill>
                <a:schemeClr val="bg1"/>
              </a:solidFill>
            </a:endParaRPr>
          </a:p>
          <a:p>
            <a:endParaRPr lang="en-GB" sz="1400" b="1" dirty="0">
              <a:solidFill>
                <a:schemeClr val="bg1"/>
              </a:solidFill>
            </a:endParaRPr>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587191" y="1476001"/>
            <a:ext cx="7979858" cy="4524315"/>
          </a:xfrm>
          <a:prstGeom prst="rect">
            <a:avLst/>
          </a:prstGeom>
          <a:noFill/>
        </p:spPr>
        <p:txBody>
          <a:bodyPr wrap="square">
            <a:spAutoFit/>
          </a:bodyPr>
          <a:lstStyle/>
          <a:p>
            <a:r>
              <a:rPr lang="en-GB" sz="2400" b="1" dirty="0">
                <a:solidFill>
                  <a:srgbClr val="D9552F"/>
                </a:solidFill>
              </a:rPr>
              <a:t>Safeguard your Idea – 4 Aspects of Intellectual Property Protection:</a:t>
            </a:r>
            <a:endParaRPr lang="en-GB" sz="2400" dirty="0">
              <a:solidFill>
                <a:srgbClr val="D9552F"/>
              </a:solidFill>
            </a:endParaRPr>
          </a:p>
          <a:p>
            <a:pPr marL="457200" indent="-457200">
              <a:buAutoNum type="arabicPeriod"/>
            </a:pPr>
            <a:r>
              <a:rPr lang="en-GB" sz="2400" b="1" dirty="0">
                <a:solidFill>
                  <a:srgbClr val="47B5C8"/>
                </a:solidFill>
              </a:rPr>
              <a:t>Patents</a:t>
            </a:r>
            <a:r>
              <a:rPr lang="en-GB" sz="2400" dirty="0">
                <a:solidFill>
                  <a:srgbClr val="47B5C8"/>
                </a:solidFill>
              </a:rPr>
              <a:t>:</a:t>
            </a:r>
            <a:r>
              <a:rPr lang="en-GB" sz="2400" dirty="0">
                <a:solidFill>
                  <a:srgbClr val="595959"/>
                </a:solidFill>
              </a:rPr>
              <a:t> If appropriate, file for patents to protect your innovative products or unique processes from being copied or used without permission. Patents provide a legal right to exclude others from replicating your invention for up to 20 years. But it can be an expensive process.</a:t>
            </a:r>
          </a:p>
          <a:p>
            <a:pPr marL="457200" indent="-457200">
              <a:buAutoNum type="arabicPeriod"/>
            </a:pPr>
            <a:r>
              <a:rPr lang="en-GB" sz="2400" b="1" dirty="0">
                <a:solidFill>
                  <a:srgbClr val="47B5C8"/>
                </a:solidFill>
              </a:rPr>
              <a:t>Copyrights</a:t>
            </a:r>
            <a:r>
              <a:rPr lang="en-GB" sz="2400" dirty="0">
                <a:solidFill>
                  <a:srgbClr val="47B5C8"/>
                </a:solidFill>
              </a:rPr>
              <a:t>: </a:t>
            </a:r>
            <a:r>
              <a:rPr lang="en-GB" sz="2400" dirty="0">
                <a:solidFill>
                  <a:srgbClr val="595959"/>
                </a:solidFill>
              </a:rPr>
              <a:t>Secure copyrights for original works such as written content, software, graphics, and marketing materials. Copyrights prevent others from using your original work without consent and last for the life of the author plus 70 years.</a:t>
            </a:r>
          </a:p>
        </p:txBody>
      </p:sp>
      <p:pic>
        <p:nvPicPr>
          <p:cNvPr id="5" name="Picture 4" descr="Transparent padlock">
            <a:extLst>
              <a:ext uri="{FF2B5EF4-FFF2-40B4-BE49-F238E27FC236}">
                <a16:creationId xmlns:a16="http://schemas.microsoft.com/office/drawing/2014/main" id="{365CB253-97E4-29B0-F6D7-CA31A1A0ED74}"/>
              </a:ext>
            </a:extLst>
          </p:cNvPr>
          <p:cNvPicPr>
            <a:picLocks noChangeAspect="1"/>
          </p:cNvPicPr>
          <p:nvPr/>
        </p:nvPicPr>
        <p:blipFill>
          <a:blip r:embed="rId2"/>
          <a:srcRect l="14182" t="7800" r="50000" b="10773"/>
          <a:stretch/>
        </p:blipFill>
        <p:spPr>
          <a:xfrm>
            <a:off x="8567048" y="1972573"/>
            <a:ext cx="2371247" cy="3531173"/>
          </a:xfrm>
          <a:prstGeom prst="rect">
            <a:avLst/>
          </a:prstGeom>
        </p:spPr>
      </p:pic>
    </p:spTree>
    <p:extLst>
      <p:ext uri="{BB962C8B-B14F-4D97-AF65-F5344CB8AC3E}">
        <p14:creationId xmlns:p14="http://schemas.microsoft.com/office/powerpoint/2010/main" val="2315386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84031"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80" y="738902"/>
            <a:ext cx="9632553" cy="803654"/>
          </a:xfrm>
        </p:spPr>
        <p:txBody>
          <a:bodyPr/>
          <a:lstStyle/>
          <a:p>
            <a:r>
              <a:rPr lang="en-GB" sz="3200" b="1" dirty="0">
                <a:solidFill>
                  <a:schemeClr val="bg1"/>
                </a:solidFill>
              </a:rPr>
              <a:t>Next Steps in Moving Forward with Your Validated Idea</a:t>
            </a:r>
            <a:endParaRPr lang="en-US" sz="3200" b="1" dirty="0">
              <a:solidFill>
                <a:schemeClr val="bg1"/>
              </a:solidFill>
            </a:endParaRPr>
          </a:p>
          <a:p>
            <a:endParaRPr lang="en-GB" sz="1400" b="1" dirty="0">
              <a:solidFill>
                <a:schemeClr val="bg1"/>
              </a:solidFill>
            </a:endParaRPr>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587191" y="1476001"/>
            <a:ext cx="7979858" cy="3785652"/>
          </a:xfrm>
          <a:prstGeom prst="rect">
            <a:avLst/>
          </a:prstGeom>
          <a:noFill/>
        </p:spPr>
        <p:txBody>
          <a:bodyPr wrap="square">
            <a:spAutoFit/>
          </a:bodyPr>
          <a:lstStyle/>
          <a:p>
            <a:r>
              <a:rPr lang="en-GB" sz="2400" b="1" dirty="0">
                <a:solidFill>
                  <a:srgbClr val="D9552F"/>
                </a:solidFill>
              </a:rPr>
              <a:t>Safeguard your Idea – 4 Aspects of Intellectual Property Protection:</a:t>
            </a:r>
          </a:p>
          <a:p>
            <a:r>
              <a:rPr lang="en-GB" sz="2400" b="1" dirty="0">
                <a:solidFill>
                  <a:srgbClr val="47B5C8"/>
                </a:solidFill>
              </a:rPr>
              <a:t>3. Trademarks: </a:t>
            </a:r>
            <a:r>
              <a:rPr lang="en-GB" sz="2400" dirty="0">
                <a:solidFill>
                  <a:srgbClr val="595959"/>
                </a:solidFill>
              </a:rPr>
              <a:t>Register trademarks for your brand name, logos, and slogans. Trademarks protect the symbols and words that represent your brand to the public, preventing others from using similar signs that could cause confusion.</a:t>
            </a:r>
          </a:p>
          <a:p>
            <a:r>
              <a:rPr lang="en-GB" sz="2400" b="1" dirty="0">
                <a:solidFill>
                  <a:srgbClr val="47B5C8"/>
                </a:solidFill>
              </a:rPr>
              <a:t>4. Trade Secrets: </a:t>
            </a:r>
            <a:r>
              <a:rPr lang="en-GB" sz="2400" dirty="0">
                <a:solidFill>
                  <a:srgbClr val="595959"/>
                </a:solidFill>
              </a:rPr>
              <a:t>Protect confidential business information through non-disclosure agreements and proper internal security measures. This includes recipes, practices, or designs that give you a competitive edge.</a:t>
            </a:r>
          </a:p>
        </p:txBody>
      </p:sp>
      <p:pic>
        <p:nvPicPr>
          <p:cNvPr id="5" name="Picture 4" descr="Transparent padlock">
            <a:extLst>
              <a:ext uri="{FF2B5EF4-FFF2-40B4-BE49-F238E27FC236}">
                <a16:creationId xmlns:a16="http://schemas.microsoft.com/office/drawing/2014/main" id="{365CB253-97E4-29B0-F6D7-CA31A1A0ED74}"/>
              </a:ext>
            </a:extLst>
          </p:cNvPr>
          <p:cNvPicPr>
            <a:picLocks noChangeAspect="1"/>
          </p:cNvPicPr>
          <p:nvPr/>
        </p:nvPicPr>
        <p:blipFill>
          <a:blip r:embed="rId2"/>
          <a:srcRect l="14182" t="7800" r="50000" b="10773"/>
          <a:stretch/>
        </p:blipFill>
        <p:spPr>
          <a:xfrm>
            <a:off x="8567048" y="1972573"/>
            <a:ext cx="2371247" cy="3531173"/>
          </a:xfrm>
          <a:prstGeom prst="rect">
            <a:avLst/>
          </a:prstGeom>
        </p:spPr>
      </p:pic>
    </p:spTree>
    <p:extLst>
      <p:ext uri="{BB962C8B-B14F-4D97-AF65-F5344CB8AC3E}">
        <p14:creationId xmlns:p14="http://schemas.microsoft.com/office/powerpoint/2010/main" val="2246586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84031"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80" y="830917"/>
            <a:ext cx="10594243" cy="803654"/>
          </a:xfrm>
        </p:spPr>
        <p:txBody>
          <a:bodyPr/>
          <a:lstStyle/>
          <a:p>
            <a:r>
              <a:rPr lang="en-GB" sz="2800" b="1" dirty="0">
                <a:solidFill>
                  <a:schemeClr val="bg1"/>
                </a:solidFill>
              </a:rPr>
              <a:t>ACTION: Intellectual Property Protection Worldwide and Nationally</a:t>
            </a:r>
            <a:endParaRPr lang="en-US" sz="2800" b="1" dirty="0">
              <a:solidFill>
                <a:schemeClr val="bg1"/>
              </a:solidFill>
            </a:endParaRPr>
          </a:p>
        </p:txBody>
      </p:sp>
      <p:sp>
        <p:nvSpPr>
          <p:cNvPr id="7" name="TextBox 6">
            <a:extLst>
              <a:ext uri="{FF2B5EF4-FFF2-40B4-BE49-F238E27FC236}">
                <a16:creationId xmlns:a16="http://schemas.microsoft.com/office/drawing/2014/main" id="{46BA8420-DF99-6B12-07FA-E02F0D9849B1}"/>
              </a:ext>
            </a:extLst>
          </p:cNvPr>
          <p:cNvSpPr txBox="1"/>
          <p:nvPr/>
        </p:nvSpPr>
        <p:spPr>
          <a:xfrm>
            <a:off x="866997" y="1785053"/>
            <a:ext cx="4274346" cy="3908762"/>
          </a:xfrm>
          <a:prstGeom prst="rect">
            <a:avLst/>
          </a:prstGeom>
          <a:noFill/>
          <a:ln w="19050">
            <a:solidFill>
              <a:srgbClr val="D9552F"/>
            </a:solidFill>
          </a:ln>
        </p:spPr>
        <p:txBody>
          <a:bodyPr wrap="square">
            <a:spAutoFit/>
          </a:bodyPr>
          <a:lstStyle/>
          <a:p>
            <a:r>
              <a:rPr lang="en-GB" sz="2200" b="1" dirty="0">
                <a:solidFill>
                  <a:srgbClr val="47B5C8"/>
                </a:solidFill>
              </a:rPr>
              <a:t>World Intellectual Property Organization (WIPO)</a:t>
            </a:r>
            <a:r>
              <a:rPr lang="en-GB" sz="2200" dirty="0">
                <a:solidFill>
                  <a:srgbClr val="47B5C8"/>
                </a:solidFill>
              </a:rPr>
              <a:t>:  </a:t>
            </a:r>
            <a:r>
              <a:rPr lang="en-GB" sz="2400" dirty="0">
                <a:hlinkClick r:id="rId2"/>
              </a:rPr>
              <a:t>WIPO - World Intellectual Property Organization</a:t>
            </a:r>
            <a:endParaRPr lang="en-GB" sz="2200" dirty="0">
              <a:solidFill>
                <a:srgbClr val="47B5C8"/>
              </a:solidFill>
            </a:endParaRPr>
          </a:p>
          <a:p>
            <a:r>
              <a:rPr lang="en-GB" sz="2200" dirty="0">
                <a:solidFill>
                  <a:srgbClr val="595959"/>
                </a:solidFill>
              </a:rPr>
              <a:t>Although WIPO is a global organisation, it provides essential tools and databases that are useful for EU-based entities, including international patent searches and resources on various aspects of intellectual property law.</a:t>
            </a:r>
          </a:p>
        </p:txBody>
      </p:sp>
      <p:sp>
        <p:nvSpPr>
          <p:cNvPr id="10" name="TextBox 9">
            <a:extLst>
              <a:ext uri="{FF2B5EF4-FFF2-40B4-BE49-F238E27FC236}">
                <a16:creationId xmlns:a16="http://schemas.microsoft.com/office/drawing/2014/main" id="{4F3BBB67-0228-B86E-250A-F2783F80E5A0}"/>
              </a:ext>
            </a:extLst>
          </p:cNvPr>
          <p:cNvSpPr txBox="1"/>
          <p:nvPr/>
        </p:nvSpPr>
        <p:spPr>
          <a:xfrm>
            <a:off x="5371381" y="1781647"/>
            <a:ext cx="5229341" cy="3908762"/>
          </a:xfrm>
          <a:prstGeom prst="rect">
            <a:avLst/>
          </a:prstGeom>
          <a:noFill/>
          <a:ln w="19050">
            <a:solidFill>
              <a:srgbClr val="D9552F"/>
            </a:solidFill>
          </a:ln>
        </p:spPr>
        <p:txBody>
          <a:bodyPr wrap="square">
            <a:spAutoFit/>
          </a:bodyPr>
          <a:lstStyle/>
          <a:p>
            <a:r>
              <a:rPr lang="en-GB" sz="2200" dirty="0">
                <a:solidFill>
                  <a:srgbClr val="595959"/>
                </a:solidFill>
              </a:rPr>
              <a:t>Each EU country has its own </a:t>
            </a:r>
            <a:r>
              <a:rPr lang="en-GB" sz="2200" b="1" dirty="0">
                <a:solidFill>
                  <a:srgbClr val="47B5C8"/>
                </a:solidFill>
              </a:rPr>
              <a:t>national intellectual property office</a:t>
            </a:r>
            <a:r>
              <a:rPr lang="en-GB" sz="2200" dirty="0">
                <a:solidFill>
                  <a:srgbClr val="595959"/>
                </a:solidFill>
              </a:rPr>
              <a:t> that provides specific guidance and resources relevant to that country’s legal framework. These offices often offer detailed guides, services for registering IP, and educational seminars.</a:t>
            </a:r>
          </a:p>
          <a:p>
            <a:pPr marL="342900" indent="-342900">
              <a:buFont typeface="Arial" panose="020B0604020202020204" pitchFamily="34" charset="0"/>
              <a:buChar char="•"/>
            </a:pPr>
            <a:r>
              <a:rPr lang="en-GB" sz="2200" dirty="0">
                <a:solidFill>
                  <a:srgbClr val="595959"/>
                </a:solidFill>
              </a:rPr>
              <a:t>Germany: German Patent and Trade Mark Office </a:t>
            </a:r>
            <a:r>
              <a:rPr lang="en-IE" sz="2400" dirty="0">
                <a:hlinkClick r:id="rId3"/>
              </a:rPr>
              <a:t>DPMA | Trade Marks</a:t>
            </a:r>
            <a:endParaRPr lang="en-GB" sz="2200" dirty="0">
              <a:solidFill>
                <a:srgbClr val="595959"/>
              </a:solidFill>
            </a:endParaRPr>
          </a:p>
          <a:p>
            <a:pPr marL="342900" indent="-342900">
              <a:buFont typeface="Arial" panose="020B0604020202020204" pitchFamily="34" charset="0"/>
              <a:buChar char="•"/>
            </a:pPr>
            <a:r>
              <a:rPr lang="en-GB" sz="2200" dirty="0">
                <a:solidFill>
                  <a:srgbClr val="595959"/>
                </a:solidFill>
              </a:rPr>
              <a:t>France: National Institute of Industrial Property  </a:t>
            </a:r>
            <a:r>
              <a:rPr lang="en-GB" sz="2400" dirty="0">
                <a:hlinkClick r:id="rId4"/>
              </a:rPr>
              <a:t>INPI.fr | Welcome to the home of innovators</a:t>
            </a:r>
            <a:endParaRPr lang="en-GB" sz="2200" dirty="0">
              <a:solidFill>
                <a:srgbClr val="595959"/>
              </a:solidFill>
            </a:endParaRPr>
          </a:p>
        </p:txBody>
      </p:sp>
    </p:spTree>
    <p:extLst>
      <p:ext uri="{BB962C8B-B14F-4D97-AF65-F5344CB8AC3E}">
        <p14:creationId xmlns:p14="http://schemas.microsoft.com/office/powerpoint/2010/main" val="1666560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6347" y="1291224"/>
            <a:ext cx="10433961" cy="3849918"/>
          </a:xfrm>
        </p:spPr>
        <p:txBody>
          <a:bodyPr/>
          <a:lstStyle/>
          <a:p>
            <a:pPr marL="0" indent="0"/>
            <a:r>
              <a:rPr lang="en-GB" dirty="0"/>
              <a:t>Vision and passion are not enough. Having identified a promising business idea and gained insights into the market landscape, the next essential step is </a:t>
            </a:r>
            <a:r>
              <a:rPr lang="en-GB" b="1" dirty="0"/>
              <a:t>validation.</a:t>
            </a:r>
            <a:r>
              <a:rPr lang="en-GB" dirty="0"/>
              <a:t> This crucial phase is about rigorously testing your business idea against the realities of the market and operational capabilities to ensure it is viable and capable of thriving in a competitive marketplace.</a:t>
            </a:r>
          </a:p>
          <a:p>
            <a:r>
              <a:rPr lang="en-GB" b="1" dirty="0"/>
              <a:t>Purpose of Validation</a:t>
            </a:r>
            <a:r>
              <a:rPr lang="en-GB" dirty="0"/>
              <a:t>: Validation builds on initial assessments and spans … </a:t>
            </a:r>
          </a:p>
          <a:p>
            <a:pPr marL="342900" indent="-342900">
              <a:buFont typeface="Arial" panose="020B0604020202020204" pitchFamily="34" charset="0"/>
              <a:buChar char="•"/>
            </a:pPr>
            <a:r>
              <a:rPr lang="en-GB" b="1" dirty="0"/>
              <a:t>Evaluating Product-Market Fit</a:t>
            </a:r>
            <a:r>
              <a:rPr lang="en-GB" dirty="0"/>
              <a:t>: Ensuring your product or service meets the needs and preferences of your target market.</a:t>
            </a:r>
          </a:p>
          <a:p>
            <a:pPr marL="342900" indent="-342900">
              <a:buFont typeface="Arial" panose="020B0604020202020204" pitchFamily="34" charset="0"/>
              <a:buChar char="•"/>
            </a:pPr>
            <a:r>
              <a:rPr lang="en-GB" b="1" dirty="0"/>
              <a:t>Assessing Economic Viability</a:t>
            </a:r>
            <a:r>
              <a:rPr lang="en-GB" dirty="0"/>
              <a:t>: </a:t>
            </a:r>
            <a:r>
              <a:rPr lang="en-GB" dirty="0" err="1"/>
              <a:t>Analyzing</a:t>
            </a:r>
            <a:r>
              <a:rPr lang="en-GB" dirty="0"/>
              <a:t> whether the business can operate with financial stability and growth potential.</a:t>
            </a:r>
          </a:p>
          <a:p>
            <a:pPr marL="342900" indent="-342900">
              <a:buFont typeface="Arial" panose="020B0604020202020204" pitchFamily="34" charset="0"/>
              <a:buChar char="•"/>
            </a:pPr>
            <a:r>
              <a:rPr lang="en-GB" b="1" dirty="0"/>
              <a:t>Testing Operational Feasibility</a:t>
            </a:r>
            <a:r>
              <a:rPr lang="en-GB" dirty="0"/>
              <a:t>: Understanding the practical aspects of launching and maintaining your business operations.</a:t>
            </a:r>
          </a:p>
          <a:p>
            <a:pPr marL="0" indent="0"/>
            <a:endParaRPr lang="en-GB" dirty="0"/>
          </a:p>
          <a:p>
            <a:pPr marL="0" indent="0"/>
            <a:endParaRPr lang="en-GB" dirty="0"/>
          </a:p>
          <a:p>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63611" y="262637"/>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72377" y="359776"/>
            <a:ext cx="9632553" cy="803654"/>
          </a:xfrm>
        </p:spPr>
        <p:txBody>
          <a:bodyPr/>
          <a:lstStyle/>
          <a:p>
            <a:r>
              <a:rPr lang="en-US" dirty="0">
                <a:solidFill>
                  <a:schemeClr val="bg1"/>
                </a:solidFill>
              </a:rPr>
              <a:t>What is Business Idea Validation?</a:t>
            </a:r>
          </a:p>
          <a:p>
            <a:endParaRPr lang="en-US" dirty="0"/>
          </a:p>
        </p:txBody>
      </p:sp>
    </p:spTree>
    <p:extLst>
      <p:ext uri="{BB962C8B-B14F-4D97-AF65-F5344CB8AC3E}">
        <p14:creationId xmlns:p14="http://schemas.microsoft.com/office/powerpoint/2010/main" val="11468466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en-GB" sz="2800" b="1" dirty="0">
                <a:solidFill>
                  <a:schemeClr val="bg1"/>
                </a:solidFill>
              </a:rPr>
              <a:t>Building a Strong Online Presence</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858327" y="1407040"/>
            <a:ext cx="10154729" cy="4708981"/>
          </a:xfrm>
          <a:prstGeom prst="rect">
            <a:avLst/>
          </a:prstGeom>
          <a:noFill/>
        </p:spPr>
        <p:txBody>
          <a:bodyPr wrap="square">
            <a:spAutoFit/>
          </a:bodyPr>
          <a:lstStyle/>
          <a:p>
            <a:r>
              <a:rPr lang="en-GB" sz="2000" dirty="0">
                <a:solidFill>
                  <a:srgbClr val="595959"/>
                </a:solidFill>
              </a:rPr>
              <a:t>You may have built a basic website during your MVP process,  but it is time to build on that process or start with a new website development. </a:t>
            </a:r>
          </a:p>
          <a:p>
            <a:pPr marL="285750" indent="-285750">
              <a:buFont typeface="Arial" panose="020B0604020202020204" pitchFamily="34" charset="0"/>
              <a:buChar char="•"/>
            </a:pPr>
            <a:r>
              <a:rPr lang="en-GB" sz="2000" b="1" dirty="0">
                <a:solidFill>
                  <a:srgbClr val="47B5C8"/>
                </a:solidFill>
              </a:rPr>
              <a:t>Secure a strong domain</a:t>
            </a:r>
          </a:p>
          <a:p>
            <a:pPr marL="285750" indent="-285750">
              <a:buFont typeface="Arial" panose="020B0604020202020204" pitchFamily="34" charset="0"/>
              <a:buChar char="•"/>
            </a:pPr>
            <a:r>
              <a:rPr lang="en-GB" sz="2000" b="1" dirty="0">
                <a:solidFill>
                  <a:srgbClr val="47B5C8"/>
                </a:solidFill>
              </a:rPr>
              <a:t>Invest as much as you can in a professional website. </a:t>
            </a:r>
            <a:r>
              <a:rPr lang="en-GB" sz="2000" dirty="0">
                <a:solidFill>
                  <a:srgbClr val="595959"/>
                </a:solidFill>
              </a:rPr>
              <a:t>If your initial webpage was put together quickly or without professional help, consider investing in a professional website designer to enhance the visual appeal and usability. </a:t>
            </a:r>
          </a:p>
          <a:p>
            <a:pPr marL="285750" indent="-285750">
              <a:buFont typeface="Arial" panose="020B0604020202020204" pitchFamily="34" charset="0"/>
              <a:buChar char="•"/>
            </a:pPr>
            <a:r>
              <a:rPr lang="en-GB" sz="2000" b="1" dirty="0">
                <a:solidFill>
                  <a:srgbClr val="47B5C8"/>
                </a:solidFill>
              </a:rPr>
              <a:t>Ensure that your website is responsive. </a:t>
            </a:r>
            <a:r>
              <a:rPr lang="en-GB" sz="2000" dirty="0">
                <a:solidFill>
                  <a:srgbClr val="595959"/>
                </a:solidFill>
              </a:rPr>
              <a:t>Map out the user journey to ensure it is as intuitive as possible. Simplify navigation, streamline content, and ensure that calls to action (CTAs) are clear and compelling.</a:t>
            </a:r>
          </a:p>
          <a:p>
            <a:pPr marL="285750" indent="-285750">
              <a:buFont typeface="Arial" panose="020B0604020202020204" pitchFamily="34" charset="0"/>
              <a:buChar char="•"/>
            </a:pPr>
            <a:r>
              <a:rPr lang="en-GB" sz="2000" b="1" dirty="0">
                <a:solidFill>
                  <a:srgbClr val="47B5C8"/>
                </a:solidFill>
              </a:rPr>
              <a:t>Additional features</a:t>
            </a:r>
            <a:r>
              <a:rPr lang="en-GB" sz="2000" dirty="0">
                <a:solidFill>
                  <a:srgbClr val="47B5C8"/>
                </a:solidFill>
              </a:rPr>
              <a:t>. </a:t>
            </a:r>
            <a:r>
              <a:rPr lang="en-GB" sz="2000" dirty="0">
                <a:solidFill>
                  <a:srgbClr val="595959"/>
                </a:solidFill>
              </a:rPr>
              <a:t>As you approach a full business launch, consider adding new features such as e-commerce capabilities, user forums, customer support chatbots, or interactive tools.</a:t>
            </a:r>
          </a:p>
          <a:p>
            <a:pPr marL="285750" indent="-285750">
              <a:buFont typeface="Arial" panose="020B0604020202020204" pitchFamily="34" charset="0"/>
              <a:buChar char="•"/>
            </a:pPr>
            <a:r>
              <a:rPr lang="en-GB" sz="2000" b="1" dirty="0">
                <a:solidFill>
                  <a:srgbClr val="47B5C8"/>
                </a:solidFill>
              </a:rPr>
              <a:t>Security Enhancements. </a:t>
            </a:r>
            <a:r>
              <a:rPr lang="en-GB" sz="2000" dirty="0">
                <a:solidFill>
                  <a:srgbClr val="595959"/>
                </a:solidFill>
              </a:rPr>
              <a:t>Ensure your website is secure, especially if you handle sensitive user data. Implement security measures such as SSL certificates, regular security audits, and compliance with relevant data protection regulations like GDPR.</a:t>
            </a:r>
          </a:p>
        </p:txBody>
      </p:sp>
    </p:spTree>
    <p:extLst>
      <p:ext uri="{BB962C8B-B14F-4D97-AF65-F5344CB8AC3E}">
        <p14:creationId xmlns:p14="http://schemas.microsoft.com/office/powerpoint/2010/main" val="3787980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en-GB" sz="2800" b="1" dirty="0">
                <a:solidFill>
                  <a:schemeClr val="bg1"/>
                </a:solidFill>
              </a:rPr>
              <a:t>Building a Strong Online Presence</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772063" y="1503670"/>
            <a:ext cx="9821175" cy="4678204"/>
          </a:xfrm>
          <a:prstGeom prst="rect">
            <a:avLst/>
          </a:prstGeom>
          <a:noFill/>
        </p:spPr>
        <p:txBody>
          <a:bodyPr wrap="square">
            <a:spAutoFit/>
          </a:bodyPr>
          <a:lstStyle/>
          <a:p>
            <a:r>
              <a:rPr lang="en-GB" sz="2000" dirty="0">
                <a:solidFill>
                  <a:srgbClr val="595959"/>
                </a:solidFill>
              </a:rPr>
              <a:t>It’s never too early to </a:t>
            </a:r>
            <a:r>
              <a:rPr lang="en-GB" sz="2000" b="1" dirty="0">
                <a:solidFill>
                  <a:srgbClr val="595959"/>
                </a:solidFill>
              </a:rPr>
              <a:t>plan your social media strategy.</a:t>
            </a:r>
          </a:p>
          <a:p>
            <a:endParaRPr lang="en-GB" sz="2000" b="1" dirty="0">
              <a:solidFill>
                <a:srgbClr val="47B5C8"/>
              </a:solidFill>
            </a:endParaRPr>
          </a:p>
          <a:p>
            <a:pPr marL="285750" indent="-285750">
              <a:buFont typeface="Arial" panose="020B0604020202020204" pitchFamily="34" charset="0"/>
              <a:buChar char="•"/>
            </a:pPr>
            <a:r>
              <a:rPr lang="en-GB" sz="2000" b="1" dirty="0">
                <a:solidFill>
                  <a:srgbClr val="47B5C8"/>
                </a:solidFill>
              </a:rPr>
              <a:t>Focus on platforms where your target audience is most active</a:t>
            </a:r>
            <a:r>
              <a:rPr lang="en-GB" sz="2000" b="1" dirty="0">
                <a:solidFill>
                  <a:srgbClr val="595959"/>
                </a:solidFill>
              </a:rPr>
              <a:t>. </a:t>
            </a:r>
            <a:r>
              <a:rPr lang="en-GB" sz="2000" dirty="0">
                <a:solidFill>
                  <a:srgbClr val="595959"/>
                </a:solidFill>
              </a:rPr>
              <a:t>Where do your target audience spend most of their time online? Focus on two or three platforms that best align with your audience's preferences and your business goals. For instance, if targeting a younger demographic, Instagram and TikTok might be priorities, whereas a B2B focus might lean more towards LinkedIn.</a:t>
            </a:r>
          </a:p>
          <a:p>
            <a:pPr marL="285750" indent="-285750">
              <a:buFont typeface="Arial" panose="020B0604020202020204" pitchFamily="34" charset="0"/>
              <a:buChar char="•"/>
            </a:pPr>
            <a:r>
              <a:rPr lang="en-GB" sz="2000" b="1" dirty="0">
                <a:solidFill>
                  <a:srgbClr val="47B5C8"/>
                </a:solidFill>
              </a:rPr>
              <a:t>Capture an email marketing list</a:t>
            </a:r>
            <a:r>
              <a:rPr lang="en-GB" sz="2000" dirty="0">
                <a:solidFill>
                  <a:srgbClr val="595959"/>
                </a:solidFill>
              </a:rPr>
              <a:t>. Implement strategies for capturing email addresses more effectively. This can include offering incentives such as free downloads, exclusive content, or first-order discounts in exchange for email signups. </a:t>
            </a:r>
          </a:p>
          <a:p>
            <a:pPr marL="285750" indent="-285750">
              <a:buFont typeface="Arial" panose="020B0604020202020204" pitchFamily="34" charset="0"/>
              <a:buChar char="•"/>
            </a:pPr>
            <a:endParaRPr lang="en-GB" sz="2000" dirty="0">
              <a:solidFill>
                <a:srgbClr val="595959"/>
              </a:solidFill>
            </a:endParaRPr>
          </a:p>
          <a:p>
            <a:r>
              <a:rPr lang="en-GB" sz="2000" b="1" dirty="0">
                <a:solidFill>
                  <a:srgbClr val="D9552F"/>
                </a:solidFill>
              </a:rPr>
              <a:t>It’s never too early to plan your social media and email marketing strategies. </a:t>
            </a:r>
          </a:p>
          <a:p>
            <a:pPr algn="ctr"/>
            <a:r>
              <a:rPr lang="en-GB" sz="2000" b="1" dirty="0">
                <a:solidFill>
                  <a:srgbClr val="47B5C8"/>
                </a:solidFill>
              </a:rPr>
              <a:t>Check out Module 8 </a:t>
            </a:r>
            <a:r>
              <a:rPr lang="en-US" sz="2000" b="1" dirty="0">
                <a:solidFill>
                  <a:srgbClr val="47B5C8"/>
                </a:solidFill>
              </a:rPr>
              <a:t>Marketing and Sales for Underrepresented Entrepreneurs </a:t>
            </a:r>
          </a:p>
          <a:p>
            <a:pPr algn="ctr"/>
            <a:r>
              <a:rPr lang="en-US" sz="2000" b="1" dirty="0">
                <a:solidFill>
                  <a:srgbClr val="47B5C8"/>
                </a:solidFill>
              </a:rPr>
              <a:t>to plot a plan for this vital area </a:t>
            </a:r>
          </a:p>
          <a:p>
            <a:r>
              <a:rPr lang="en-GB" b="1" dirty="0">
                <a:solidFill>
                  <a:srgbClr val="D9552F"/>
                </a:solidFill>
              </a:rPr>
              <a:t> </a:t>
            </a:r>
          </a:p>
        </p:txBody>
      </p:sp>
    </p:spTree>
    <p:extLst>
      <p:ext uri="{BB962C8B-B14F-4D97-AF65-F5344CB8AC3E}">
        <p14:creationId xmlns:p14="http://schemas.microsoft.com/office/powerpoint/2010/main" val="86054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en-GB" sz="2800" b="1" dirty="0">
                <a:solidFill>
                  <a:schemeClr val="bg1"/>
                </a:solidFill>
              </a:rPr>
              <a:t>Building a Strong Team</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772063" y="1503670"/>
            <a:ext cx="9821175" cy="4693593"/>
          </a:xfrm>
          <a:prstGeom prst="rect">
            <a:avLst/>
          </a:prstGeom>
          <a:noFill/>
        </p:spPr>
        <p:txBody>
          <a:bodyPr wrap="square">
            <a:spAutoFit/>
          </a:bodyPr>
          <a:lstStyle/>
          <a:p>
            <a:r>
              <a:rPr lang="en-GB" sz="2400" dirty="0">
                <a:solidFill>
                  <a:srgbClr val="595959"/>
                </a:solidFill>
              </a:rPr>
              <a:t>You may have started on this adventure on your own. But building a strong team is crucial as your business grows. It is a key factor in investor decisions.  Transitioning from a solo endeavour to a collaborative business environment can significantly enhance your capacity for innovation, execution and investment.</a:t>
            </a:r>
          </a:p>
          <a:p>
            <a:endParaRPr lang="en-GB" sz="100" dirty="0">
              <a:solidFill>
                <a:srgbClr val="595959"/>
              </a:solidFill>
            </a:endParaRPr>
          </a:p>
          <a:p>
            <a:pPr marL="342900" indent="-342900">
              <a:buFont typeface="Arial" panose="020B0604020202020204" pitchFamily="34" charset="0"/>
              <a:buChar char="•"/>
            </a:pPr>
            <a:r>
              <a:rPr lang="en-GB" sz="2400" dirty="0">
                <a:solidFill>
                  <a:srgbClr val="595959"/>
                </a:solidFill>
              </a:rPr>
              <a:t>Assemble a team that covers critical business areas—operations, marketing, finance, and product development.</a:t>
            </a:r>
          </a:p>
          <a:p>
            <a:pPr marL="342900" indent="-342900">
              <a:buFont typeface="Arial" panose="020B0604020202020204" pitchFamily="34" charset="0"/>
              <a:buChar char="•"/>
            </a:pPr>
            <a:r>
              <a:rPr lang="en-GB" sz="2400" dirty="0">
                <a:solidFill>
                  <a:srgbClr val="595959"/>
                </a:solidFill>
              </a:rPr>
              <a:t>Show that your team has the skills and experience to execute the business plan successfully.</a:t>
            </a:r>
          </a:p>
          <a:p>
            <a:pPr marL="342900" indent="-342900">
              <a:buFont typeface="Arial" panose="020B0604020202020204" pitchFamily="34" charset="0"/>
              <a:buChar char="•"/>
            </a:pPr>
            <a:r>
              <a:rPr lang="en-GB" sz="2400" dirty="0">
                <a:solidFill>
                  <a:srgbClr val="595959"/>
                </a:solidFill>
              </a:rPr>
              <a:t>Advisory Board: Consider forming an advisory board of experienced professionals who can provide strategic advice and enhance your credibility with investors.</a:t>
            </a:r>
          </a:p>
        </p:txBody>
      </p:sp>
    </p:spTree>
    <p:extLst>
      <p:ext uri="{BB962C8B-B14F-4D97-AF65-F5344CB8AC3E}">
        <p14:creationId xmlns:p14="http://schemas.microsoft.com/office/powerpoint/2010/main" val="516220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en-IE" sz="2800" b="1" dirty="0">
                <a:solidFill>
                  <a:schemeClr val="bg1"/>
                </a:solidFill>
              </a:rPr>
              <a:t>Solidifying Your Business Plan</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563593" y="1437672"/>
            <a:ext cx="10029646" cy="1369606"/>
          </a:xfrm>
          <a:prstGeom prst="rect">
            <a:avLst/>
          </a:prstGeom>
          <a:noFill/>
        </p:spPr>
        <p:txBody>
          <a:bodyPr wrap="square">
            <a:spAutoFit/>
          </a:bodyPr>
          <a:lstStyle/>
          <a:p>
            <a:r>
              <a:rPr lang="en-GB" sz="2400" dirty="0">
                <a:solidFill>
                  <a:srgbClr val="595959"/>
                </a:solidFill>
              </a:rPr>
              <a:t>Bring all you now know into a robust Business Plan….</a:t>
            </a:r>
          </a:p>
          <a:p>
            <a:endParaRPr lang="en-GB" sz="2400" dirty="0">
              <a:solidFill>
                <a:srgbClr val="595959"/>
              </a:solidFill>
            </a:endParaRPr>
          </a:p>
          <a:p>
            <a:endParaRPr lang="en-GB" sz="2400" dirty="0">
              <a:solidFill>
                <a:srgbClr val="595959"/>
              </a:solidFill>
            </a:endParaRPr>
          </a:p>
          <a:p>
            <a:endParaRPr lang="en-GB" sz="1100" dirty="0">
              <a:solidFill>
                <a:srgbClr val="595959"/>
              </a:solidFill>
            </a:endParaRPr>
          </a:p>
        </p:txBody>
      </p:sp>
      <p:graphicFrame>
        <p:nvGraphicFramePr>
          <p:cNvPr id="7" name="Table 6">
            <a:extLst>
              <a:ext uri="{FF2B5EF4-FFF2-40B4-BE49-F238E27FC236}">
                <a16:creationId xmlns:a16="http://schemas.microsoft.com/office/drawing/2014/main" id="{94FBF163-5830-F8BC-CB4F-964B31E9B0B6}"/>
              </a:ext>
            </a:extLst>
          </p:cNvPr>
          <p:cNvGraphicFramePr>
            <a:graphicFrameLocks noGrp="1"/>
          </p:cNvGraphicFramePr>
          <p:nvPr>
            <p:extLst>
              <p:ext uri="{D42A27DB-BD31-4B8C-83A1-F6EECF244321}">
                <p14:modId xmlns:p14="http://schemas.microsoft.com/office/powerpoint/2010/main" val="2968782424"/>
              </p:ext>
            </p:extLst>
          </p:nvPr>
        </p:nvGraphicFramePr>
        <p:xfrm>
          <a:off x="764875" y="2025129"/>
          <a:ext cx="10426460" cy="3749040"/>
        </p:xfrm>
        <a:graphic>
          <a:graphicData uri="http://schemas.openxmlformats.org/drawingml/2006/table">
            <a:tbl>
              <a:tblPr firstRow="1" bandRow="1">
                <a:tableStyleId>{3B4B98B0-60AC-42C2-AFA5-B58CD77FA1E5}</a:tableStyleId>
              </a:tblPr>
              <a:tblGrid>
                <a:gridCol w="2593364">
                  <a:extLst>
                    <a:ext uri="{9D8B030D-6E8A-4147-A177-3AD203B41FA5}">
                      <a16:colId xmlns:a16="http://schemas.microsoft.com/office/drawing/2014/main" val="1144508315"/>
                    </a:ext>
                  </a:extLst>
                </a:gridCol>
                <a:gridCol w="2611032">
                  <a:extLst>
                    <a:ext uri="{9D8B030D-6E8A-4147-A177-3AD203B41FA5}">
                      <a16:colId xmlns:a16="http://schemas.microsoft.com/office/drawing/2014/main" val="2913548055"/>
                    </a:ext>
                  </a:extLst>
                </a:gridCol>
                <a:gridCol w="2611032">
                  <a:extLst>
                    <a:ext uri="{9D8B030D-6E8A-4147-A177-3AD203B41FA5}">
                      <a16:colId xmlns:a16="http://schemas.microsoft.com/office/drawing/2014/main" val="3098510056"/>
                    </a:ext>
                  </a:extLst>
                </a:gridCol>
                <a:gridCol w="2611032">
                  <a:extLst>
                    <a:ext uri="{9D8B030D-6E8A-4147-A177-3AD203B41FA5}">
                      <a16:colId xmlns:a16="http://schemas.microsoft.com/office/drawing/2014/main" val="255224053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highlight>
                            <a:srgbClr val="D9552F"/>
                          </a:highlight>
                        </a:rPr>
                        <a:t>Detail your business model, market analysis, competitive landscape, sales and marketing strategy, operational plan, and financial projections: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595959"/>
                          </a:solidFill>
                        </a:rPr>
                        <a:t>Share learnings from feasibility study and MVP and validation for the demand for your product or service. </a:t>
                      </a:r>
                      <a:endParaRPr lang="en-IE" sz="20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highlight>
                            <a:srgbClr val="D9552F"/>
                          </a:highlight>
                        </a:rPr>
                        <a:t>Iterative Development: </a:t>
                      </a:r>
                      <a:r>
                        <a:rPr lang="en-GB" sz="2000" b="0" dirty="0">
                          <a:solidFill>
                            <a:srgbClr val="595959"/>
                          </a:solidFill>
                        </a:rPr>
                        <a:t>Show that you’re responsive to feedback and have iterated on your product based on real user input, enhancing product-market fit.</a:t>
                      </a:r>
                    </a:p>
                    <a:p>
                      <a:endParaRPr lang="en-IE"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highlight>
                            <a:srgbClr val="D9552F"/>
                          </a:highlight>
                        </a:rPr>
                        <a:t>Great clarity and communication in your value proposition: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595959"/>
                          </a:solidFill>
                        </a:rPr>
                        <a:t>Clearly define what makes your business unique and why it is a viable investment</a:t>
                      </a:r>
                    </a:p>
                    <a:p>
                      <a:endParaRPr lang="en-IE"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highlight>
                            <a:srgbClr val="D9552F"/>
                          </a:highlight>
                        </a:rPr>
                        <a:t>The team: </a:t>
                      </a:r>
                      <a:endParaRPr lang="en-GB" sz="2000" dirty="0">
                        <a:solidFill>
                          <a:srgbClr val="595959"/>
                        </a:solidFill>
                        <a:highlight>
                          <a:srgbClr val="D9552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595959"/>
                          </a:solidFill>
                        </a:rPr>
                        <a:t>Show that your team has the skills and experience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595959"/>
                          </a:solidFill>
                        </a:rPr>
                        <a:t>execute the business plan successfully.</a:t>
                      </a:r>
                    </a:p>
                    <a:p>
                      <a:endParaRPr lang="en-IE" sz="2000" dirty="0"/>
                    </a:p>
                  </a:txBody>
                  <a:tcPr/>
                </a:tc>
                <a:extLst>
                  <a:ext uri="{0D108BD9-81ED-4DB2-BD59-A6C34878D82A}">
                    <a16:rowId xmlns:a16="http://schemas.microsoft.com/office/drawing/2014/main" val="1297219052"/>
                  </a:ext>
                </a:extLst>
              </a:tr>
            </a:tbl>
          </a:graphicData>
        </a:graphic>
      </p:graphicFrame>
    </p:spTree>
    <p:extLst>
      <p:ext uri="{BB962C8B-B14F-4D97-AF65-F5344CB8AC3E}">
        <p14:creationId xmlns:p14="http://schemas.microsoft.com/office/powerpoint/2010/main" val="36860520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en-IE" sz="2800" b="1" dirty="0">
                <a:solidFill>
                  <a:schemeClr val="bg1"/>
                </a:solidFill>
              </a:rPr>
              <a:t>Solidifying Your Business Plan</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616263" y="1434998"/>
            <a:ext cx="6854212" cy="6170920"/>
          </a:xfrm>
          <a:prstGeom prst="rect">
            <a:avLst/>
          </a:prstGeom>
          <a:noFill/>
        </p:spPr>
        <p:txBody>
          <a:bodyPr wrap="square">
            <a:spAutoFit/>
          </a:bodyPr>
          <a:lstStyle/>
          <a:p>
            <a:r>
              <a:rPr lang="en-GB" sz="2400" dirty="0">
                <a:solidFill>
                  <a:srgbClr val="595959"/>
                </a:solidFill>
              </a:rPr>
              <a:t>Bring all you now know into a robust Business Plan….</a:t>
            </a:r>
          </a:p>
          <a:p>
            <a:endParaRPr lang="en-GB" sz="2400" dirty="0">
              <a:solidFill>
                <a:srgbClr val="595959"/>
              </a:solidFill>
            </a:endParaRPr>
          </a:p>
          <a:p>
            <a:r>
              <a:rPr lang="en-GB" sz="2400" b="1" dirty="0">
                <a:solidFill>
                  <a:schemeClr val="bg1"/>
                </a:solidFill>
                <a:highlight>
                  <a:srgbClr val="D9552F"/>
                </a:highlight>
              </a:rPr>
              <a:t>Understanding Financials and Funding Needs:</a:t>
            </a:r>
            <a:endParaRPr lang="en-GB" sz="2400" dirty="0">
              <a:solidFill>
                <a:schemeClr val="bg1"/>
              </a:solidFill>
              <a:highlight>
                <a:srgbClr val="D9552F"/>
              </a:highlight>
            </a:endParaRPr>
          </a:p>
          <a:p>
            <a:pPr marL="342900" indent="-342900">
              <a:buFont typeface="Arial" panose="020B0604020202020204" pitchFamily="34" charset="0"/>
              <a:buChar char="•"/>
            </a:pPr>
            <a:r>
              <a:rPr lang="en-GB" sz="2400" dirty="0">
                <a:solidFill>
                  <a:srgbClr val="595959"/>
                </a:solidFill>
              </a:rPr>
              <a:t>Detail your revenue streams and provide realistic financial projections. </a:t>
            </a:r>
          </a:p>
          <a:p>
            <a:pPr marL="342900" indent="-342900">
              <a:buFont typeface="Arial" panose="020B0604020202020204" pitchFamily="34" charset="0"/>
              <a:buChar char="•"/>
            </a:pPr>
            <a:r>
              <a:rPr lang="en-GB" sz="2400" dirty="0">
                <a:solidFill>
                  <a:srgbClr val="595959"/>
                </a:solidFill>
              </a:rPr>
              <a:t>Be transparent about your assumptions and the risks involved.</a:t>
            </a:r>
          </a:p>
          <a:p>
            <a:pPr marL="342900" indent="-342900">
              <a:buFont typeface="Arial" panose="020B0604020202020204" pitchFamily="34" charset="0"/>
              <a:buChar char="•"/>
            </a:pPr>
            <a:r>
              <a:rPr lang="en-GB" sz="2400" dirty="0">
                <a:solidFill>
                  <a:srgbClr val="595959"/>
                </a:solidFill>
              </a:rPr>
              <a:t>Outline how much funding you need, what it will be used for, and how it will help your business grow. </a:t>
            </a:r>
          </a:p>
          <a:p>
            <a:pPr marL="342900" indent="-342900">
              <a:buFont typeface="Arial" panose="020B0604020202020204" pitchFamily="34" charset="0"/>
              <a:buChar char="•"/>
            </a:pPr>
            <a:r>
              <a:rPr lang="en-GB" sz="2400" dirty="0">
                <a:solidFill>
                  <a:srgbClr val="595959"/>
                </a:solidFill>
              </a:rPr>
              <a:t>Be specific about the milestones you expect to achieve with this funding.</a:t>
            </a:r>
          </a:p>
          <a:p>
            <a:endParaRPr lang="en-GB" sz="2400" dirty="0">
              <a:solidFill>
                <a:srgbClr val="595959"/>
              </a:solidFill>
            </a:endParaRPr>
          </a:p>
          <a:p>
            <a:endParaRPr lang="en-GB" sz="2400" dirty="0">
              <a:solidFill>
                <a:srgbClr val="595959"/>
              </a:solidFill>
            </a:endParaRPr>
          </a:p>
          <a:p>
            <a:endParaRPr lang="en-GB" sz="2400" dirty="0">
              <a:solidFill>
                <a:srgbClr val="595959"/>
              </a:solidFill>
            </a:endParaRPr>
          </a:p>
          <a:p>
            <a:endParaRPr lang="en-GB" sz="2400" dirty="0">
              <a:solidFill>
                <a:srgbClr val="595959"/>
              </a:solidFill>
            </a:endParaRPr>
          </a:p>
          <a:p>
            <a:endParaRPr lang="en-GB" sz="1100" dirty="0">
              <a:solidFill>
                <a:srgbClr val="595959"/>
              </a:solidFill>
            </a:endParaRPr>
          </a:p>
        </p:txBody>
      </p:sp>
      <p:pic>
        <p:nvPicPr>
          <p:cNvPr id="6" name="Picture 5" descr="A pile of 3D yellow numbers">
            <a:extLst>
              <a:ext uri="{FF2B5EF4-FFF2-40B4-BE49-F238E27FC236}">
                <a16:creationId xmlns:a16="http://schemas.microsoft.com/office/drawing/2014/main" id="{09AFE9AC-511A-337A-3B0E-0EFAD405717B}"/>
              </a:ext>
            </a:extLst>
          </p:cNvPr>
          <p:cNvPicPr>
            <a:picLocks noChangeAspect="1"/>
          </p:cNvPicPr>
          <p:nvPr/>
        </p:nvPicPr>
        <p:blipFill>
          <a:blip r:embed="rId2"/>
          <a:srcRect r="20934"/>
          <a:stretch/>
        </p:blipFill>
        <p:spPr>
          <a:xfrm>
            <a:off x="7285427" y="2743201"/>
            <a:ext cx="3476189" cy="2564921"/>
          </a:xfrm>
          <a:prstGeom prst="rect">
            <a:avLst/>
          </a:prstGeom>
        </p:spPr>
      </p:pic>
    </p:spTree>
    <p:extLst>
      <p:ext uri="{BB962C8B-B14F-4D97-AF65-F5344CB8AC3E}">
        <p14:creationId xmlns:p14="http://schemas.microsoft.com/office/powerpoint/2010/main" val="2011104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en-GB" sz="2800" dirty="0">
                <a:solidFill>
                  <a:schemeClr val="bg1"/>
                </a:solidFill>
              </a:rPr>
              <a:t>Getting Your Business Up and Running: Preparing for Investment</a:t>
            </a:r>
            <a:endParaRPr lang="en-US" sz="4800" b="1" dirty="0">
              <a:solidFill>
                <a:schemeClr val="bg1"/>
              </a:solidFill>
            </a:endParaRPr>
          </a:p>
        </p:txBody>
      </p:sp>
      <p:sp>
        <p:nvSpPr>
          <p:cNvPr id="6" name="TextBox 5">
            <a:extLst>
              <a:ext uri="{FF2B5EF4-FFF2-40B4-BE49-F238E27FC236}">
                <a16:creationId xmlns:a16="http://schemas.microsoft.com/office/drawing/2014/main" id="{E1951040-1664-4C51-764E-BA9C2942C502}"/>
              </a:ext>
            </a:extLst>
          </p:cNvPr>
          <p:cNvSpPr txBox="1"/>
          <p:nvPr/>
        </p:nvSpPr>
        <p:spPr>
          <a:xfrm>
            <a:off x="576533" y="1517163"/>
            <a:ext cx="10338756" cy="2677656"/>
          </a:xfrm>
          <a:prstGeom prst="rect">
            <a:avLst/>
          </a:prstGeom>
          <a:noFill/>
        </p:spPr>
        <p:txBody>
          <a:bodyPr wrap="square">
            <a:spAutoFit/>
          </a:bodyPr>
          <a:lstStyle/>
          <a:p>
            <a:r>
              <a:rPr lang="en-GB" sz="2400" dirty="0">
                <a:solidFill>
                  <a:srgbClr val="595959"/>
                </a:solidFill>
              </a:rPr>
              <a:t>Transitioning into securing funding for your business and preparing for investment conversations are the next critical stages.   </a:t>
            </a:r>
          </a:p>
          <a:p>
            <a:endParaRPr lang="en-GB" sz="2400" dirty="0">
              <a:solidFill>
                <a:srgbClr val="595959"/>
              </a:solidFill>
            </a:endParaRPr>
          </a:p>
          <a:p>
            <a:r>
              <a:rPr lang="en-GB" sz="2400" dirty="0">
                <a:solidFill>
                  <a:srgbClr val="595959"/>
                </a:solidFill>
              </a:rPr>
              <a:t>Our MOSAIC course has you covered!</a:t>
            </a:r>
          </a:p>
          <a:p>
            <a:endParaRPr lang="en-GB" sz="2400" dirty="0">
              <a:solidFill>
                <a:srgbClr val="595959"/>
              </a:solidFill>
            </a:endParaRPr>
          </a:p>
          <a:p>
            <a:endParaRPr lang="en-GB" sz="2400" dirty="0">
              <a:solidFill>
                <a:srgbClr val="595959"/>
              </a:solidFill>
            </a:endParaRPr>
          </a:p>
          <a:p>
            <a:endParaRPr lang="en-IE" sz="2400" dirty="0">
              <a:solidFill>
                <a:srgbClr val="595959"/>
              </a:solidFill>
            </a:endParaRPr>
          </a:p>
        </p:txBody>
      </p:sp>
      <p:graphicFrame>
        <p:nvGraphicFramePr>
          <p:cNvPr id="7" name="Table 6">
            <a:extLst>
              <a:ext uri="{FF2B5EF4-FFF2-40B4-BE49-F238E27FC236}">
                <a16:creationId xmlns:a16="http://schemas.microsoft.com/office/drawing/2014/main" id="{E492A9E6-8F74-987A-1B85-3407C8169959}"/>
              </a:ext>
            </a:extLst>
          </p:cNvPr>
          <p:cNvGraphicFramePr>
            <a:graphicFrameLocks noGrp="1"/>
          </p:cNvGraphicFramePr>
          <p:nvPr>
            <p:extLst>
              <p:ext uri="{D42A27DB-BD31-4B8C-83A1-F6EECF244321}">
                <p14:modId xmlns:p14="http://schemas.microsoft.com/office/powerpoint/2010/main" val="6051304"/>
              </p:ext>
            </p:extLst>
          </p:nvPr>
        </p:nvGraphicFramePr>
        <p:xfrm>
          <a:off x="2032000" y="719666"/>
          <a:ext cx="8127999" cy="370840"/>
        </p:xfrm>
        <a:graphic>
          <a:graphicData uri="http://schemas.openxmlformats.org/drawingml/2006/table">
            <a:tbl>
              <a:tblPr firstRow="1" bandRow="1">
                <a:tableStyleId>{2D5ABB26-0587-4C30-8999-92F81FD0307C}</a:tableStyleId>
              </a:tblPr>
              <a:tblGrid>
                <a:gridCol w="2709333">
                  <a:extLst>
                    <a:ext uri="{9D8B030D-6E8A-4147-A177-3AD203B41FA5}">
                      <a16:colId xmlns:a16="http://schemas.microsoft.com/office/drawing/2014/main" val="2831505369"/>
                    </a:ext>
                  </a:extLst>
                </a:gridCol>
                <a:gridCol w="2709333">
                  <a:extLst>
                    <a:ext uri="{9D8B030D-6E8A-4147-A177-3AD203B41FA5}">
                      <a16:colId xmlns:a16="http://schemas.microsoft.com/office/drawing/2014/main" val="624899376"/>
                    </a:ext>
                  </a:extLst>
                </a:gridCol>
                <a:gridCol w="2709333">
                  <a:extLst>
                    <a:ext uri="{9D8B030D-6E8A-4147-A177-3AD203B41FA5}">
                      <a16:colId xmlns:a16="http://schemas.microsoft.com/office/drawing/2014/main" val="31272902"/>
                    </a:ext>
                  </a:extLst>
                </a:gridCol>
              </a:tblGrid>
              <a:tr h="370840">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122065895"/>
                  </a:ext>
                </a:extLst>
              </a:tr>
            </a:tbl>
          </a:graphicData>
        </a:graphic>
      </p:graphicFrame>
      <p:graphicFrame>
        <p:nvGraphicFramePr>
          <p:cNvPr id="8" name="Table 7">
            <a:extLst>
              <a:ext uri="{FF2B5EF4-FFF2-40B4-BE49-F238E27FC236}">
                <a16:creationId xmlns:a16="http://schemas.microsoft.com/office/drawing/2014/main" id="{4D4241F7-D972-2708-A76B-FF20982B8C3D}"/>
              </a:ext>
            </a:extLst>
          </p:cNvPr>
          <p:cNvGraphicFramePr>
            <a:graphicFrameLocks noGrp="1"/>
          </p:cNvGraphicFramePr>
          <p:nvPr>
            <p:extLst>
              <p:ext uri="{D42A27DB-BD31-4B8C-83A1-F6EECF244321}">
                <p14:modId xmlns:p14="http://schemas.microsoft.com/office/powerpoint/2010/main" val="255484870"/>
              </p:ext>
            </p:extLst>
          </p:nvPr>
        </p:nvGraphicFramePr>
        <p:xfrm>
          <a:off x="629893" y="3260894"/>
          <a:ext cx="10131723" cy="1188720"/>
        </p:xfrm>
        <a:graphic>
          <a:graphicData uri="http://schemas.openxmlformats.org/drawingml/2006/table">
            <a:tbl>
              <a:tblPr firstRow="1" bandRow="1">
                <a:tableStyleId>{5C22544A-7EE6-4342-B048-85BDC9FD1C3A}</a:tableStyleId>
              </a:tblPr>
              <a:tblGrid>
                <a:gridCol w="3377241">
                  <a:extLst>
                    <a:ext uri="{9D8B030D-6E8A-4147-A177-3AD203B41FA5}">
                      <a16:colId xmlns:a16="http://schemas.microsoft.com/office/drawing/2014/main" val="3238548695"/>
                    </a:ext>
                  </a:extLst>
                </a:gridCol>
                <a:gridCol w="3377241">
                  <a:extLst>
                    <a:ext uri="{9D8B030D-6E8A-4147-A177-3AD203B41FA5}">
                      <a16:colId xmlns:a16="http://schemas.microsoft.com/office/drawing/2014/main" val="3363312090"/>
                    </a:ext>
                  </a:extLst>
                </a:gridCol>
                <a:gridCol w="3377241">
                  <a:extLst>
                    <a:ext uri="{9D8B030D-6E8A-4147-A177-3AD203B41FA5}">
                      <a16:colId xmlns:a16="http://schemas.microsoft.com/office/drawing/2014/main" val="1632692605"/>
                    </a:ext>
                  </a:extLst>
                </a:gridCol>
              </a:tblGrid>
              <a:tr h="370840">
                <a:tc>
                  <a:txBody>
                    <a:bodyPr/>
                    <a:lstStyle/>
                    <a:p>
                      <a:r>
                        <a:rPr lang="en-GB" sz="1800" b="1" dirty="0"/>
                        <a:t>Module 4: How Do I Secure Funding for My Idea?</a:t>
                      </a:r>
                      <a:endParaRPr lang="en-GB" sz="1800" dirty="0"/>
                    </a:p>
                  </a:txBody>
                  <a:tcPr/>
                </a:tc>
                <a:tc>
                  <a:txBody>
                    <a:bodyPr/>
                    <a:lstStyle/>
                    <a:p>
                      <a:r>
                        <a:rPr lang="en-GB" sz="1800" b="1" dirty="0"/>
                        <a:t>Module 5: How Do I Manage My Finances</a:t>
                      </a:r>
                      <a:endParaRPr lang="en-GB" sz="1800" dirty="0"/>
                    </a:p>
                    <a:p>
                      <a:pPr>
                        <a:buFont typeface="Arial" panose="020B0604020202020204" pitchFamily="34" charset="0"/>
                        <a:buNone/>
                      </a:pPr>
                      <a:r>
                        <a:rPr lang="en-GB" sz="1800" dirty="0"/>
                        <a:t> </a:t>
                      </a:r>
                      <a:endParaRPr lang="en-IE" dirty="0"/>
                    </a:p>
                  </a:txBody>
                  <a:tcPr>
                    <a:solidFill>
                      <a:srgbClr val="D9552F"/>
                    </a:solidFill>
                  </a:tcPr>
                </a:tc>
                <a:tc>
                  <a:txBody>
                    <a:bodyPr/>
                    <a:lstStyle/>
                    <a:p>
                      <a:r>
                        <a:rPr lang="en-GB" sz="1800" b="1" dirty="0"/>
                        <a:t>Module 8: Financial Aid for Under-Represented Entrepreneurs, Mediation</a:t>
                      </a:r>
                      <a:endParaRPr lang="en-GB" sz="1800" dirty="0"/>
                    </a:p>
                    <a:p>
                      <a:endParaRPr lang="en-IE" dirty="0"/>
                    </a:p>
                  </a:txBody>
                  <a:tcPr>
                    <a:solidFill>
                      <a:srgbClr val="FDBD22"/>
                    </a:solidFill>
                  </a:tcPr>
                </a:tc>
                <a:extLst>
                  <a:ext uri="{0D108BD9-81ED-4DB2-BD59-A6C34878D82A}">
                    <a16:rowId xmlns:a16="http://schemas.microsoft.com/office/drawing/2014/main" val="2868685872"/>
                  </a:ext>
                </a:extLst>
              </a:tr>
            </a:tbl>
          </a:graphicData>
        </a:graphic>
      </p:graphicFrame>
    </p:spTree>
    <p:extLst>
      <p:ext uri="{BB962C8B-B14F-4D97-AF65-F5344CB8AC3E}">
        <p14:creationId xmlns:p14="http://schemas.microsoft.com/office/powerpoint/2010/main" val="2517025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930184"/>
            <a:ext cx="6730990" cy="3066422"/>
          </a:xfrm>
        </p:spPr>
        <p:txBody>
          <a:bodyPr>
            <a:normAutofit/>
          </a:bodyPr>
          <a:lstStyle/>
          <a:p>
            <a:r>
              <a:rPr lang="en-IE" dirty="0"/>
              <a:t>Self-Reflection and References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3777135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F29A2-C969-6AEE-7FC2-78B81F09D548}"/>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BE07D41-1A5C-55C6-67B5-D0B0A9EFFE23}"/>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FB0D998D-6AC1-53F2-1123-CF021E545BB3}"/>
              </a:ext>
            </a:extLst>
          </p:cNvPr>
          <p:cNvSpPr>
            <a:spLocks noGrp="1"/>
          </p:cNvSpPr>
          <p:nvPr>
            <p:ph type="body" sz="quarter" idx="16"/>
          </p:nvPr>
        </p:nvSpPr>
        <p:spPr>
          <a:xfrm>
            <a:off x="391659" y="761906"/>
            <a:ext cx="9632553" cy="803654"/>
          </a:xfrm>
        </p:spPr>
        <p:txBody>
          <a:bodyPr/>
          <a:lstStyle/>
          <a:p>
            <a:r>
              <a:rPr lang="en-GB" sz="2800" b="1" dirty="0"/>
              <a:t>EXERCISE 1:</a:t>
            </a:r>
            <a:r>
              <a:rPr lang="en-GB" sz="2800" dirty="0">
                <a:solidFill>
                  <a:schemeClr val="bg1"/>
                </a:solidFill>
              </a:rPr>
              <a:t> </a:t>
            </a:r>
            <a:r>
              <a:rPr lang="en-GB" sz="2800" b="1" dirty="0"/>
              <a:t>Business Idea Validation </a:t>
            </a:r>
            <a:endParaRPr lang="en-US" sz="4800" b="1" dirty="0">
              <a:solidFill>
                <a:schemeClr val="bg1"/>
              </a:solidFill>
            </a:endParaRPr>
          </a:p>
        </p:txBody>
      </p:sp>
      <p:sp>
        <p:nvSpPr>
          <p:cNvPr id="6" name="TextBox 5">
            <a:extLst>
              <a:ext uri="{FF2B5EF4-FFF2-40B4-BE49-F238E27FC236}">
                <a16:creationId xmlns:a16="http://schemas.microsoft.com/office/drawing/2014/main" id="{E04E3DC3-AEC2-6231-FE4C-B66B7AB4F576}"/>
              </a:ext>
            </a:extLst>
          </p:cNvPr>
          <p:cNvSpPr txBox="1"/>
          <p:nvPr/>
        </p:nvSpPr>
        <p:spPr>
          <a:xfrm>
            <a:off x="657215" y="1517163"/>
            <a:ext cx="10338756" cy="4455066"/>
          </a:xfrm>
          <a:prstGeom prst="rect">
            <a:avLst/>
          </a:prstGeom>
          <a:noFill/>
        </p:spPr>
        <p:txBody>
          <a:bodyPr wrap="square">
            <a:spAutoFit/>
          </a:bodyPr>
          <a:lstStyle/>
          <a:p>
            <a:r>
              <a:rPr lang="en-GB" sz="2400" b="1" dirty="0">
                <a:solidFill>
                  <a:srgbClr val="47B5C8"/>
                </a:solidFill>
              </a:rPr>
              <a:t>Objective</a:t>
            </a:r>
            <a:r>
              <a:rPr lang="en-GB" sz="2400" dirty="0">
                <a:solidFill>
                  <a:srgbClr val="47B5C8"/>
                </a:solidFill>
              </a:rPr>
              <a:t>: </a:t>
            </a:r>
            <a:r>
              <a:rPr lang="en-GB" sz="2400" dirty="0">
                <a:solidFill>
                  <a:srgbClr val="595959"/>
                </a:solidFill>
              </a:rPr>
              <a:t>To help learners critically assess the viability and potential impact of their business idea before moving forward.</a:t>
            </a:r>
          </a:p>
          <a:p>
            <a:endParaRPr lang="en-GB" sz="1050" dirty="0"/>
          </a:p>
          <a:p>
            <a:r>
              <a:rPr lang="en-GB" sz="2400" b="1" dirty="0">
                <a:solidFill>
                  <a:srgbClr val="47B5C8"/>
                </a:solidFill>
              </a:rPr>
              <a:t>Exercise:  </a:t>
            </a:r>
          </a:p>
          <a:p>
            <a:r>
              <a:rPr lang="en-GB" sz="2400" dirty="0">
                <a:solidFill>
                  <a:srgbClr val="595959"/>
                </a:solidFill>
              </a:rPr>
              <a:t>Creating a dynamic and interactive template for evaluating your business idea in a tool like Miro to make the process visually intuitive. Miro is an online collaborative whiteboarding platform that can help visualize concepts and facilitate brainstorming sessions effectively. Lots of functions can be achieved with a free account. </a:t>
            </a:r>
          </a:p>
          <a:p>
            <a:endParaRPr lang="en-GB" sz="900" dirty="0">
              <a:solidFill>
                <a:srgbClr val="595959"/>
              </a:solidFill>
            </a:endParaRPr>
          </a:p>
          <a:p>
            <a:r>
              <a:rPr lang="en-GB" sz="2400" dirty="0">
                <a:solidFill>
                  <a:srgbClr val="595959"/>
                </a:solidFill>
              </a:rPr>
              <a:t>Other options include </a:t>
            </a:r>
            <a:r>
              <a:rPr lang="en-GB" sz="2400" b="1" dirty="0">
                <a:solidFill>
                  <a:srgbClr val="47B5C8"/>
                </a:solidFill>
                <a:hlinkClick r:id="rId2">
                  <a:extLst>
                    <a:ext uri="{A12FA001-AC4F-418D-AE19-62706E023703}">
                      <ahyp:hlinkClr xmlns:ahyp="http://schemas.microsoft.com/office/drawing/2018/hyperlinkcolor" val="tx"/>
                    </a:ext>
                  </a:extLst>
                </a:hlinkClick>
              </a:rPr>
              <a:t>Mural</a:t>
            </a:r>
            <a:r>
              <a:rPr lang="en-GB" sz="2400" dirty="0">
                <a:solidFill>
                  <a:srgbClr val="87A66E"/>
                </a:solidFill>
                <a:hlinkClick r:id="rId2">
                  <a:extLst>
                    <a:ext uri="{A12FA001-AC4F-418D-AE19-62706E023703}">
                      <ahyp:hlinkClr xmlns:ahyp="http://schemas.microsoft.com/office/drawing/2018/hyperlinkcolor" val="tx"/>
                    </a:ext>
                  </a:extLst>
                </a:hlinkClick>
              </a:rPr>
              <a:t> is a collaborative intelligence company | Mural</a:t>
            </a:r>
            <a:r>
              <a:rPr lang="en-GB" sz="2400" dirty="0">
                <a:solidFill>
                  <a:srgbClr val="595959"/>
                </a:solidFill>
              </a:rPr>
              <a:t>, </a:t>
            </a:r>
            <a:r>
              <a:rPr lang="en-IE" sz="2400" b="1" dirty="0">
                <a:solidFill>
                  <a:srgbClr val="47B5C8"/>
                </a:solidFill>
                <a:hlinkClick r:id="rId3">
                  <a:extLst>
                    <a:ext uri="{A12FA001-AC4F-418D-AE19-62706E023703}">
                      <ahyp:hlinkClr xmlns:ahyp="http://schemas.microsoft.com/office/drawing/2018/hyperlinkcolor" val="tx"/>
                    </a:ext>
                  </a:extLst>
                </a:hlinkClick>
              </a:rPr>
              <a:t>Cacoo</a:t>
            </a:r>
            <a:r>
              <a:rPr lang="en-IE" sz="2400" dirty="0">
                <a:solidFill>
                  <a:srgbClr val="87A66E"/>
                </a:solidFill>
                <a:hlinkClick r:id="rId3">
                  <a:extLst>
                    <a:ext uri="{A12FA001-AC4F-418D-AE19-62706E023703}">
                      <ahyp:hlinkClr xmlns:ahyp="http://schemas.microsoft.com/office/drawing/2018/hyperlinkcolor" val="tx"/>
                    </a:ext>
                  </a:extLst>
                </a:hlinkClick>
              </a:rPr>
              <a:t> | Online diagramming tool for collaborative diagramming | </a:t>
            </a:r>
            <a:r>
              <a:rPr lang="en-IE" sz="2400" dirty="0" err="1">
                <a:solidFill>
                  <a:srgbClr val="87A66E"/>
                </a:solidFill>
                <a:hlinkClick r:id="rId3">
                  <a:extLst>
                    <a:ext uri="{A12FA001-AC4F-418D-AE19-62706E023703}">
                      <ahyp:hlinkClr xmlns:ahyp="http://schemas.microsoft.com/office/drawing/2018/hyperlinkcolor" val="tx"/>
                    </a:ext>
                  </a:extLst>
                </a:hlinkClick>
              </a:rPr>
              <a:t>Nulab</a:t>
            </a:r>
            <a:r>
              <a:rPr lang="en-IE" sz="2400" dirty="0">
                <a:solidFill>
                  <a:srgbClr val="595959"/>
                </a:solidFill>
              </a:rPr>
              <a:t> and  	</a:t>
            </a:r>
            <a:r>
              <a:rPr lang="en-GB" sz="2400" dirty="0">
                <a:solidFill>
                  <a:srgbClr val="87A66E"/>
                </a:solidFill>
                <a:hlinkClick r:id="rId4">
                  <a:extLst>
                    <a:ext uri="{A12FA001-AC4F-418D-AE19-62706E023703}">
                      <ahyp:hlinkClr xmlns:ahyp="http://schemas.microsoft.com/office/drawing/2018/hyperlinkcolor" val="tx"/>
                    </a:ext>
                  </a:extLst>
                </a:hlinkClick>
              </a:rPr>
              <a:t>Secure Collaboration Tool for Hybrid teams | </a:t>
            </a:r>
            <a:r>
              <a:rPr lang="en-GB" sz="2400" b="1" dirty="0" err="1">
                <a:solidFill>
                  <a:srgbClr val="47B5C8"/>
                </a:solidFill>
                <a:hlinkClick r:id="rId4">
                  <a:extLst>
                    <a:ext uri="{A12FA001-AC4F-418D-AE19-62706E023703}">
                      <ahyp:hlinkClr xmlns:ahyp="http://schemas.microsoft.com/office/drawing/2018/hyperlinkcolor" val="tx"/>
                    </a:ext>
                  </a:extLst>
                </a:hlinkClick>
              </a:rPr>
              <a:t>Conceptboard</a:t>
            </a:r>
            <a:endParaRPr lang="en-IE" sz="2400" b="1" dirty="0">
              <a:solidFill>
                <a:srgbClr val="47B5C8"/>
              </a:solidFill>
            </a:endParaRPr>
          </a:p>
        </p:txBody>
      </p:sp>
      <p:graphicFrame>
        <p:nvGraphicFramePr>
          <p:cNvPr id="7" name="Table 6">
            <a:extLst>
              <a:ext uri="{FF2B5EF4-FFF2-40B4-BE49-F238E27FC236}">
                <a16:creationId xmlns:a16="http://schemas.microsoft.com/office/drawing/2014/main" id="{B5403BC8-A67C-D943-D0C3-7F410EC9C3E6}"/>
              </a:ext>
            </a:extLst>
          </p:cNvPr>
          <p:cNvGraphicFramePr>
            <a:graphicFrameLocks noGrp="1"/>
          </p:cNvGraphicFramePr>
          <p:nvPr/>
        </p:nvGraphicFramePr>
        <p:xfrm>
          <a:off x="2032000" y="719666"/>
          <a:ext cx="8127999" cy="370840"/>
        </p:xfrm>
        <a:graphic>
          <a:graphicData uri="http://schemas.openxmlformats.org/drawingml/2006/table">
            <a:tbl>
              <a:tblPr firstRow="1" bandRow="1">
                <a:tableStyleId>{2D5ABB26-0587-4C30-8999-92F81FD0307C}</a:tableStyleId>
              </a:tblPr>
              <a:tblGrid>
                <a:gridCol w="2709333">
                  <a:extLst>
                    <a:ext uri="{9D8B030D-6E8A-4147-A177-3AD203B41FA5}">
                      <a16:colId xmlns:a16="http://schemas.microsoft.com/office/drawing/2014/main" val="2831505369"/>
                    </a:ext>
                  </a:extLst>
                </a:gridCol>
                <a:gridCol w="2709333">
                  <a:extLst>
                    <a:ext uri="{9D8B030D-6E8A-4147-A177-3AD203B41FA5}">
                      <a16:colId xmlns:a16="http://schemas.microsoft.com/office/drawing/2014/main" val="624899376"/>
                    </a:ext>
                  </a:extLst>
                </a:gridCol>
                <a:gridCol w="2709333">
                  <a:extLst>
                    <a:ext uri="{9D8B030D-6E8A-4147-A177-3AD203B41FA5}">
                      <a16:colId xmlns:a16="http://schemas.microsoft.com/office/drawing/2014/main" val="31272902"/>
                    </a:ext>
                  </a:extLst>
                </a:gridCol>
              </a:tblGrid>
              <a:tr h="370840">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122065895"/>
                  </a:ext>
                </a:extLst>
              </a:tr>
            </a:tbl>
          </a:graphicData>
        </a:graphic>
      </p:graphicFrame>
    </p:spTree>
    <p:extLst>
      <p:ext uri="{BB962C8B-B14F-4D97-AF65-F5344CB8AC3E}">
        <p14:creationId xmlns:p14="http://schemas.microsoft.com/office/powerpoint/2010/main" val="38278541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6608E-B117-B3B0-08BE-EA86CD4F8B8E}"/>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B2F3052F-13F0-6090-E400-37E537067B1B}"/>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02702AD4-E59D-97B3-1B3A-4646EBC6853B}"/>
              </a:ext>
            </a:extLst>
          </p:cNvPr>
          <p:cNvSpPr/>
          <p:nvPr/>
        </p:nvSpPr>
        <p:spPr>
          <a:xfrm>
            <a:off x="-1"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92365DFF-8EA4-E5F4-F552-F1747F9E6FAE}"/>
              </a:ext>
            </a:extLst>
          </p:cNvPr>
          <p:cNvSpPr txBox="1">
            <a:spLocks/>
          </p:cNvSpPr>
          <p:nvPr/>
        </p:nvSpPr>
        <p:spPr>
          <a:xfrm>
            <a:off x="214361" y="626169"/>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bg2"/>
                </a:solidFill>
              </a:rPr>
              <a:t>Steps to Create a Business Idea Evaluation Board in Miro</a:t>
            </a:r>
          </a:p>
        </p:txBody>
      </p:sp>
      <p:sp>
        <p:nvSpPr>
          <p:cNvPr id="2" name="Text Placeholder 1">
            <a:extLst>
              <a:ext uri="{FF2B5EF4-FFF2-40B4-BE49-F238E27FC236}">
                <a16:creationId xmlns:a16="http://schemas.microsoft.com/office/drawing/2014/main" id="{5F466273-71AD-33C6-42D0-E1395AD3A4A7}"/>
              </a:ext>
            </a:extLst>
          </p:cNvPr>
          <p:cNvSpPr>
            <a:spLocks noGrp="1" noChangeArrowheads="1"/>
          </p:cNvSpPr>
          <p:nvPr>
            <p:ph type="body" sz="quarter" idx="13"/>
          </p:nvPr>
        </p:nvSpPr>
        <p:spPr bwMode="auto">
          <a:xfrm>
            <a:off x="-179894" y="1214518"/>
            <a:ext cx="8537241" cy="669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1" indent="0">
              <a:buNone/>
            </a:pPr>
            <a:r>
              <a:rPr lang="en-GB" b="1" dirty="0">
                <a:solidFill>
                  <a:srgbClr val="47B5C8"/>
                </a:solidFill>
              </a:rPr>
              <a:t>Create a New Board</a:t>
            </a:r>
            <a:r>
              <a:rPr lang="en-GB" dirty="0">
                <a:solidFill>
                  <a:srgbClr val="47B5C8"/>
                </a:solidFill>
              </a:rPr>
              <a:t>:</a:t>
            </a:r>
          </a:p>
          <a:p>
            <a:pPr lvl="1"/>
            <a:r>
              <a:rPr lang="en-GB" dirty="0">
                <a:solidFill>
                  <a:srgbClr val="595959"/>
                </a:solidFill>
              </a:rPr>
              <a:t>Log into Miro or sign up if you don’t already have an account.</a:t>
            </a:r>
          </a:p>
          <a:p>
            <a:pPr lvl="1"/>
            <a:r>
              <a:rPr lang="en-GB" dirty="0">
                <a:solidFill>
                  <a:srgbClr val="595959"/>
                </a:solidFill>
              </a:rPr>
              <a:t>Start a new board from the dashboard.</a:t>
            </a:r>
          </a:p>
          <a:p>
            <a:pPr lvl="1"/>
            <a:r>
              <a:rPr lang="en-GB" dirty="0">
                <a:solidFill>
                  <a:srgbClr val="595959"/>
                </a:solidFill>
              </a:rPr>
              <a:t>Use the frame tool to create separate sections for each evaluation criterion.</a:t>
            </a:r>
          </a:p>
          <a:p>
            <a:pPr lvl="1"/>
            <a:r>
              <a:rPr lang="en-GB" dirty="0">
                <a:solidFill>
                  <a:srgbClr val="595959"/>
                </a:solidFill>
              </a:rPr>
              <a:t>Title each frame with a criterion such as Market Size, Target Audience Fit, Initial Cost Analysis, Scalability, and Potential Challenges. </a:t>
            </a:r>
          </a:p>
          <a:p>
            <a:pPr lvl="1"/>
            <a:r>
              <a:rPr lang="en-GB" dirty="0">
                <a:solidFill>
                  <a:srgbClr val="595959"/>
                </a:solidFill>
              </a:rPr>
              <a:t>Inside each frame, use sticky notes or text boxes to add descriptions or questions that guide what specific aspects users should consider for each criterion</a:t>
            </a:r>
          </a:p>
          <a:p>
            <a:pPr lvl="1"/>
            <a:r>
              <a:rPr lang="en-GB" dirty="0">
                <a:solidFill>
                  <a:srgbClr val="595959"/>
                </a:solidFill>
              </a:rPr>
              <a:t>For example, under Market Size, you might ask: What is the estimated size of your target market? What are the growth projections?</a:t>
            </a:r>
          </a:p>
          <a:p>
            <a:endParaRPr lang="en-GB" sz="2400" dirty="0">
              <a:solidFill>
                <a:srgbClr val="595959"/>
              </a:solidFill>
            </a:endParaRPr>
          </a:p>
          <a:p>
            <a:endParaRPr lang="en-GB" sz="2400" dirty="0">
              <a:solidFill>
                <a:srgbClr val="595959"/>
              </a:solidFill>
            </a:endParaRPr>
          </a:p>
          <a:p>
            <a:pPr marL="0" marR="0" lvl="0" indent="0" algn="l" defTabSz="914400" rtl="0" eaLnBrk="0" fontAlgn="base" latinLnBrk="0" hangingPunct="0">
              <a:lnSpc>
                <a:spcPct val="100000"/>
              </a:lnSpc>
              <a:spcBef>
                <a:spcPct val="0"/>
              </a:spcBef>
              <a:spcAft>
                <a:spcPct val="0"/>
              </a:spcAft>
              <a:buClrTx/>
              <a:buSzTx/>
              <a:tabLst/>
            </a:pP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EE99E96D-F7D6-F055-998E-AE668C7E012E}"/>
              </a:ext>
            </a:extLst>
          </p:cNvPr>
          <p:cNvPicPr>
            <a:picLocks noChangeAspect="1"/>
          </p:cNvPicPr>
          <p:nvPr/>
        </p:nvPicPr>
        <p:blipFill>
          <a:blip r:embed="rId2"/>
          <a:stretch>
            <a:fillRect/>
          </a:stretch>
        </p:blipFill>
        <p:spPr>
          <a:xfrm>
            <a:off x="8169089" y="2013857"/>
            <a:ext cx="3683511" cy="2520541"/>
          </a:xfrm>
          <a:prstGeom prst="rect">
            <a:avLst/>
          </a:prstGeom>
        </p:spPr>
      </p:pic>
      <p:sp>
        <p:nvSpPr>
          <p:cNvPr id="7" name="TextBox 6">
            <a:extLst>
              <a:ext uri="{FF2B5EF4-FFF2-40B4-BE49-F238E27FC236}">
                <a16:creationId xmlns:a16="http://schemas.microsoft.com/office/drawing/2014/main" id="{DBB32021-2003-8D64-CC8F-30FBD0F9EBBC}"/>
              </a:ext>
            </a:extLst>
          </p:cNvPr>
          <p:cNvSpPr txBox="1"/>
          <p:nvPr/>
        </p:nvSpPr>
        <p:spPr>
          <a:xfrm>
            <a:off x="8811637" y="4726505"/>
            <a:ext cx="2528046" cy="1200329"/>
          </a:xfrm>
          <a:prstGeom prst="rect">
            <a:avLst/>
          </a:prstGeom>
          <a:noFill/>
        </p:spPr>
        <p:txBody>
          <a:bodyPr wrap="square">
            <a:spAutoFit/>
          </a:bodyPr>
          <a:lstStyle/>
          <a:p>
            <a:r>
              <a:rPr lang="en-GB" b="1" dirty="0"/>
              <a:t>GET STARTED</a:t>
            </a:r>
          </a:p>
          <a:p>
            <a:r>
              <a:rPr lang="en-GB" b="1" dirty="0">
                <a:hlinkClick r:id="rId3"/>
              </a:rPr>
              <a:t>How To Use Miro | Your Guide To Getting Started</a:t>
            </a:r>
            <a:endParaRPr lang="en-GB" b="1" dirty="0"/>
          </a:p>
          <a:p>
            <a:endParaRPr lang="en-IE" b="1" dirty="0"/>
          </a:p>
        </p:txBody>
      </p:sp>
    </p:spTree>
    <p:extLst>
      <p:ext uri="{BB962C8B-B14F-4D97-AF65-F5344CB8AC3E}">
        <p14:creationId xmlns:p14="http://schemas.microsoft.com/office/powerpoint/2010/main" val="1065202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C740E-0B42-ED7A-FE9F-CFE22D0F0981}"/>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067B6FD8-EB11-D426-B8CC-8DF239944140}"/>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D74A0F17-13A8-B88F-CFBA-DF80CE6CBACA}"/>
              </a:ext>
            </a:extLst>
          </p:cNvPr>
          <p:cNvSpPr/>
          <p:nvPr/>
        </p:nvSpPr>
        <p:spPr>
          <a:xfrm>
            <a:off x="-1"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95713612-06C3-94F6-3DD1-1EF66B36E0E1}"/>
              </a:ext>
            </a:extLst>
          </p:cNvPr>
          <p:cNvSpPr txBox="1">
            <a:spLocks/>
          </p:cNvSpPr>
          <p:nvPr/>
        </p:nvSpPr>
        <p:spPr>
          <a:xfrm>
            <a:off x="214361" y="626169"/>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bg2"/>
                </a:solidFill>
              </a:rPr>
              <a:t>Steps to Create a Business Idea Evaluation Board in Miro</a:t>
            </a:r>
          </a:p>
        </p:txBody>
      </p:sp>
      <p:sp>
        <p:nvSpPr>
          <p:cNvPr id="2" name="Text Placeholder 1">
            <a:extLst>
              <a:ext uri="{FF2B5EF4-FFF2-40B4-BE49-F238E27FC236}">
                <a16:creationId xmlns:a16="http://schemas.microsoft.com/office/drawing/2014/main" id="{64A28C5E-06F8-AF53-8F98-9DAE41845E17}"/>
              </a:ext>
            </a:extLst>
          </p:cNvPr>
          <p:cNvSpPr>
            <a:spLocks noGrp="1" noChangeArrowheads="1"/>
          </p:cNvSpPr>
          <p:nvPr>
            <p:ph type="body" sz="quarter" idx="13"/>
          </p:nvPr>
        </p:nvSpPr>
        <p:spPr bwMode="auto">
          <a:xfrm>
            <a:off x="167296" y="1364720"/>
            <a:ext cx="11810343" cy="549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en-GB" sz="2400" b="1" i="0" dirty="0">
                <a:solidFill>
                  <a:srgbClr val="47B5C8"/>
                </a:solidFill>
              </a:rPr>
              <a:t>Now Get Interactive :</a:t>
            </a:r>
          </a:p>
          <a:p>
            <a:pPr marL="342900" indent="-342900" algn="l">
              <a:buFont typeface="Arial" panose="020B0604020202020204" pitchFamily="34" charset="0"/>
              <a:buChar char="•"/>
            </a:pPr>
            <a:r>
              <a:rPr lang="en-GB" sz="2400" i="0" dirty="0">
                <a:solidFill>
                  <a:srgbClr val="595959"/>
                </a:solidFill>
              </a:rPr>
              <a:t>Incorporate polls or voting stickers within each frame to allow trusted collaborators to rate how well the business idea meets each criterion.</a:t>
            </a:r>
          </a:p>
          <a:p>
            <a:pPr marL="342900" indent="-342900" algn="l">
              <a:buFont typeface="Arial" panose="020B0604020202020204" pitchFamily="34" charset="0"/>
              <a:buChar char="•"/>
            </a:pPr>
            <a:r>
              <a:rPr lang="en-GB" sz="2400" i="0" dirty="0">
                <a:solidFill>
                  <a:srgbClr val="595959"/>
                </a:solidFill>
              </a:rPr>
              <a:t>Use arrows or connecting lines to show relationships or dependencies between different factors. </a:t>
            </a:r>
          </a:p>
          <a:p>
            <a:pPr marL="342900" indent="-342900" algn="l">
              <a:buFont typeface="Arial" panose="020B0604020202020204" pitchFamily="34" charset="0"/>
              <a:buChar char="•"/>
            </a:pPr>
            <a:r>
              <a:rPr lang="en-GB" sz="2400" i="0" dirty="0">
                <a:solidFill>
                  <a:srgbClr val="595959"/>
                </a:solidFill>
              </a:rPr>
              <a:t>Enable comments for team members to provide detailed feedback directly on the board.</a:t>
            </a:r>
          </a:p>
          <a:p>
            <a:pPr marL="342900" indent="-342900" algn="l">
              <a:buFont typeface="Arial" panose="020B0604020202020204" pitchFamily="34" charset="0"/>
              <a:buChar char="•"/>
            </a:pPr>
            <a:r>
              <a:rPr lang="en-GB" sz="2400" i="0" dirty="0">
                <a:solidFill>
                  <a:srgbClr val="595959"/>
                </a:solidFill>
              </a:rPr>
              <a:t>Use icons and markers to visually represent different aspects of the analysis, like risks, opportunities, and strengths.</a:t>
            </a:r>
          </a:p>
          <a:p>
            <a:pPr algn="l"/>
            <a:r>
              <a:rPr lang="en-GB" sz="2400" b="1" i="0" dirty="0">
                <a:solidFill>
                  <a:srgbClr val="47B5C8"/>
                </a:solidFill>
              </a:rPr>
              <a:t>Add Resources</a:t>
            </a:r>
          </a:p>
          <a:p>
            <a:pPr marL="342900" indent="-342900" algn="l">
              <a:buFont typeface="Arial" panose="020B0604020202020204" pitchFamily="34" charset="0"/>
              <a:buChar char="•"/>
            </a:pPr>
            <a:r>
              <a:rPr lang="en-GB" sz="2400" i="0" dirty="0">
                <a:solidFill>
                  <a:srgbClr val="595959"/>
                </a:solidFill>
              </a:rPr>
              <a:t>Link to external resources, research papers, or market analysis reports directly in the relevant sections for easy access during </a:t>
            </a:r>
            <a:r>
              <a:rPr lang="en-GB" sz="2400" i="0" dirty="0" err="1">
                <a:solidFill>
                  <a:srgbClr val="595959"/>
                </a:solidFill>
              </a:rPr>
              <a:t>discussions.Embed</a:t>
            </a:r>
            <a:r>
              <a:rPr lang="en-GB" sz="2400" i="0" dirty="0">
                <a:solidFill>
                  <a:srgbClr val="595959"/>
                </a:solidFill>
              </a:rPr>
              <a:t> images or videos that provide additional context or exemplify similar business model analyses.</a:t>
            </a:r>
          </a:p>
          <a:p>
            <a:pPr marL="0" marR="0" lvl="0" indent="0" algn="l" defTabSz="914400" rtl="0" eaLnBrk="0" fontAlgn="base" latinLnBrk="0" hangingPunct="0">
              <a:lnSpc>
                <a:spcPct val="100000"/>
              </a:lnSpc>
              <a:spcBef>
                <a:spcPct val="0"/>
              </a:spcBef>
              <a:spcAft>
                <a:spcPct val="0"/>
              </a:spcAft>
              <a:buClrTx/>
              <a:buSzTx/>
              <a:tabLst/>
            </a:pP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269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39638" y="1650958"/>
            <a:ext cx="9995140" cy="3849918"/>
          </a:xfrm>
        </p:spPr>
        <p:txBody>
          <a:bodyPr/>
          <a:lstStyle/>
          <a:p>
            <a:pPr marL="0" indent="0"/>
            <a:r>
              <a:rPr lang="en-GB" dirty="0"/>
              <a:t>According to US data, but EU relatable, as reported in </a:t>
            </a:r>
            <a:r>
              <a:rPr lang="en-GB" dirty="0">
                <a:hlinkClick r:id="rId2"/>
              </a:rPr>
              <a:t>What Percentage of Small Businesses Fail? (fundera.com)</a:t>
            </a:r>
            <a:r>
              <a:rPr lang="en-GB" dirty="0"/>
              <a:t>, approximately 20 percent of small businesses fail within the first year. By the end of the second year, 30 percent of businesses will have failed. By the end of the fifth year, about half will have failed. And by the end of the decade, only 30 percent of businesses will remain — a 70 percent failure rate.</a:t>
            </a:r>
          </a:p>
          <a:p>
            <a:pPr marL="0" indent="0"/>
            <a:r>
              <a:rPr lang="en-GB" b="1" dirty="0">
                <a:solidFill>
                  <a:schemeClr val="bg1"/>
                </a:solidFill>
                <a:highlight>
                  <a:srgbClr val="47B5C8"/>
                </a:highlight>
              </a:rPr>
              <a:t>Read More:</a:t>
            </a:r>
            <a:r>
              <a:rPr lang="en-US" dirty="0">
                <a:hlinkClick r:id="rId3"/>
              </a:rPr>
              <a:t>https://entm.ag/QZniH3</a:t>
            </a:r>
            <a:r>
              <a:rPr lang="en-GB" dirty="0"/>
              <a:t> </a:t>
            </a:r>
            <a:endParaRPr lang="en-US" dirty="0"/>
          </a:p>
          <a:p>
            <a:pPr marL="0" indent="0"/>
            <a:r>
              <a:rPr lang="en-GB" dirty="0"/>
              <a:t>In 2023, business failure rates in Europe saw a significant increase. According to the PwC Restructuring Update, in Q1 2023, the business failure rate rose by 19% compared to the same period in the previous year. </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Why it Matters?</a:t>
            </a:r>
          </a:p>
        </p:txBody>
      </p:sp>
    </p:spTree>
    <p:extLst>
      <p:ext uri="{BB962C8B-B14F-4D97-AF65-F5344CB8AC3E}">
        <p14:creationId xmlns:p14="http://schemas.microsoft.com/office/powerpoint/2010/main" val="2850430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669E6-1CBA-A6E6-DCD1-97508D4ED10B}"/>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146A86CB-729D-92A4-D029-DD2E6E66CFA4}"/>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358ABEC8-E632-15F1-FB15-7DD438C91EF0}"/>
              </a:ext>
            </a:extLst>
          </p:cNvPr>
          <p:cNvSpPr/>
          <p:nvPr/>
        </p:nvSpPr>
        <p:spPr>
          <a:xfrm>
            <a:off x="-1"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CE456785-798B-3612-4684-8C9376651801}"/>
              </a:ext>
            </a:extLst>
          </p:cNvPr>
          <p:cNvSpPr txBox="1">
            <a:spLocks/>
          </p:cNvSpPr>
          <p:nvPr/>
        </p:nvSpPr>
        <p:spPr>
          <a:xfrm>
            <a:off x="214361" y="626169"/>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bg2"/>
                </a:solidFill>
              </a:rPr>
              <a:t>Steps to Create a Business Idea Evaluation Board in Miro</a:t>
            </a:r>
          </a:p>
        </p:txBody>
      </p:sp>
      <p:sp>
        <p:nvSpPr>
          <p:cNvPr id="2" name="Text Placeholder 1">
            <a:extLst>
              <a:ext uri="{FF2B5EF4-FFF2-40B4-BE49-F238E27FC236}">
                <a16:creationId xmlns:a16="http://schemas.microsoft.com/office/drawing/2014/main" id="{DA630C00-3F80-3199-8C9F-70B8E94EC2DA}"/>
              </a:ext>
            </a:extLst>
          </p:cNvPr>
          <p:cNvSpPr>
            <a:spLocks noGrp="1" noChangeArrowheads="1"/>
          </p:cNvSpPr>
          <p:nvPr>
            <p:ph type="body" sz="quarter" idx="13"/>
          </p:nvPr>
        </p:nvSpPr>
        <p:spPr bwMode="auto">
          <a:xfrm>
            <a:off x="214361" y="1273972"/>
            <a:ext cx="11810343"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n-GB" altLang="en-US" sz="2400" b="1" i="0" dirty="0">
                <a:solidFill>
                  <a:srgbClr val="47B5C8"/>
                </a:solidFill>
              </a:rPr>
              <a:t>Preparation for Review:</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2400" b="1" i="0" dirty="0">
                <a:solidFill>
                  <a:srgbClr val="595959"/>
                </a:solidFill>
              </a:rPr>
              <a:t>Arrange a section at the bottom or side of the board for final thoughts and overall assessment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2400" b="1" i="0" dirty="0">
                <a:solidFill>
                  <a:srgbClr val="595959"/>
                </a:solidFill>
              </a:rPr>
              <a:t>Prepare a summary area where key takeaways and decision points can be highlighted after the evaluation</a:t>
            </a:r>
          </a:p>
          <a:p>
            <a:pPr marR="0" lvl="0" algn="l" defTabSz="914400" rtl="0" eaLnBrk="0" fontAlgn="base" latinLnBrk="0" hangingPunct="0">
              <a:lnSpc>
                <a:spcPct val="100000"/>
              </a:lnSpc>
              <a:spcBef>
                <a:spcPct val="0"/>
              </a:spcBef>
              <a:spcAft>
                <a:spcPct val="0"/>
              </a:spcAft>
              <a:buClrTx/>
              <a:buSzTx/>
              <a:tabLst/>
            </a:pPr>
            <a:endParaRPr lang="en-GB" altLang="en-US" sz="2000" b="1" i="0" dirty="0">
              <a:solidFill>
                <a:srgbClr val="595959"/>
              </a:solidFill>
            </a:endParaRPr>
          </a:p>
          <a:p>
            <a:pPr marR="0" lvl="0" algn="l" defTabSz="914400" rtl="0" eaLnBrk="0" fontAlgn="base" latinLnBrk="0" hangingPunct="0">
              <a:lnSpc>
                <a:spcPct val="100000"/>
              </a:lnSpc>
              <a:spcBef>
                <a:spcPct val="0"/>
              </a:spcBef>
              <a:spcAft>
                <a:spcPct val="0"/>
              </a:spcAft>
              <a:buClrTx/>
              <a:buSzTx/>
              <a:tabLst/>
            </a:pPr>
            <a:r>
              <a:rPr lang="en-GB" altLang="en-US" sz="2400" b="1" i="0" dirty="0">
                <a:solidFill>
                  <a:srgbClr val="47B5C8"/>
                </a:solidFill>
              </a:rPr>
              <a:t>Invite Participants: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2400" b="1" i="0" dirty="0">
                <a:solidFill>
                  <a:srgbClr val="595959"/>
                </a:solidFill>
              </a:rPr>
              <a:t>Share the board with your team members, mentors, or advisors.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2400" b="1" i="0" dirty="0">
                <a:solidFill>
                  <a:srgbClr val="595959"/>
                </a:solidFill>
              </a:rPr>
              <a:t>Schedule a live session where everyone can contribute in real-time, making the session more dynamic and collaborative</a:t>
            </a:r>
          </a:p>
          <a:p>
            <a:pPr marR="0" lvl="0" algn="l" defTabSz="914400" rtl="0" eaLnBrk="0" fontAlgn="base" latinLnBrk="0" hangingPunct="0">
              <a:lnSpc>
                <a:spcPct val="100000"/>
              </a:lnSpc>
              <a:spcBef>
                <a:spcPct val="0"/>
              </a:spcBef>
              <a:spcAft>
                <a:spcPct val="0"/>
              </a:spcAft>
              <a:buClrTx/>
              <a:buSzTx/>
              <a:tabLst/>
            </a:pPr>
            <a:endParaRPr lang="en-GB" altLang="en-US" sz="1400" b="1" i="0" dirty="0">
              <a:solidFill>
                <a:srgbClr val="595959"/>
              </a:solidFill>
            </a:endParaRPr>
          </a:p>
          <a:p>
            <a:pPr marR="0" lvl="0" algn="l" defTabSz="914400" rtl="0" eaLnBrk="0" fontAlgn="base" latinLnBrk="0" hangingPunct="0">
              <a:lnSpc>
                <a:spcPct val="100000"/>
              </a:lnSpc>
              <a:spcBef>
                <a:spcPct val="0"/>
              </a:spcBef>
              <a:spcAft>
                <a:spcPct val="0"/>
              </a:spcAft>
              <a:buClrTx/>
              <a:buSzTx/>
              <a:tabLst/>
            </a:pPr>
            <a:r>
              <a:rPr lang="en-GB" altLang="en-US" sz="2400" b="1" i="0" dirty="0">
                <a:solidFill>
                  <a:srgbClr val="47B5C8"/>
                </a:solidFill>
              </a:rPr>
              <a:t>Save and Export Options: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2400" b="1" i="0" dirty="0">
                <a:solidFill>
                  <a:srgbClr val="595959"/>
                </a:solidFill>
              </a:rPr>
              <a:t>Ensure all changes are saved and offer participants the ability to export the board as a PDF for further review or documentation purposes</a:t>
            </a:r>
            <a:endParaRPr lang="en-US" altLang="en-US" sz="2400" b="1" i="0" dirty="0">
              <a:solidFill>
                <a:srgbClr val="595959"/>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552206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875C6-65B4-1F2F-643F-864723A9FB13}"/>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FE14624-806D-FB9D-6FCE-1CD819A40420}"/>
              </a:ext>
            </a:extLst>
          </p:cNvPr>
          <p:cNvSpPr/>
          <p:nvPr/>
        </p:nvSpPr>
        <p:spPr>
          <a:xfrm>
            <a:off x="-230038" y="631344"/>
            <a:ext cx="8005313" cy="69712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C334680F-FE1F-B50D-6D60-05EBB5A568A0}"/>
              </a:ext>
            </a:extLst>
          </p:cNvPr>
          <p:cNvSpPr>
            <a:spLocks noGrp="1"/>
          </p:cNvSpPr>
          <p:nvPr>
            <p:ph type="body" sz="quarter" idx="16"/>
          </p:nvPr>
        </p:nvSpPr>
        <p:spPr>
          <a:xfrm>
            <a:off x="391659" y="761906"/>
            <a:ext cx="9632553" cy="803654"/>
          </a:xfrm>
        </p:spPr>
        <p:txBody>
          <a:bodyPr/>
          <a:lstStyle/>
          <a:p>
            <a:r>
              <a:rPr lang="en-GB" sz="2800" b="1" dirty="0"/>
              <a:t>EXERCISE 2:</a:t>
            </a:r>
            <a:r>
              <a:rPr lang="en-GB" sz="2800" dirty="0">
                <a:solidFill>
                  <a:schemeClr val="bg1"/>
                </a:solidFill>
              </a:rPr>
              <a:t> </a:t>
            </a:r>
            <a:r>
              <a:rPr lang="en-GB" sz="2800" b="1" dirty="0"/>
              <a:t>MVP Planning and Feedback Loop</a:t>
            </a:r>
            <a:endParaRPr lang="en-US" sz="2800" b="1" dirty="0">
              <a:solidFill>
                <a:schemeClr val="bg1"/>
              </a:solidFill>
            </a:endParaRPr>
          </a:p>
        </p:txBody>
      </p:sp>
      <p:sp>
        <p:nvSpPr>
          <p:cNvPr id="6" name="TextBox 5">
            <a:extLst>
              <a:ext uri="{FF2B5EF4-FFF2-40B4-BE49-F238E27FC236}">
                <a16:creationId xmlns:a16="http://schemas.microsoft.com/office/drawing/2014/main" id="{CD7F362A-E111-AE1D-7FA6-D86406FFDCA1}"/>
              </a:ext>
            </a:extLst>
          </p:cNvPr>
          <p:cNvSpPr txBox="1"/>
          <p:nvPr/>
        </p:nvSpPr>
        <p:spPr>
          <a:xfrm>
            <a:off x="818241" y="1459030"/>
            <a:ext cx="10114302" cy="4501232"/>
          </a:xfrm>
          <a:prstGeom prst="rect">
            <a:avLst/>
          </a:prstGeom>
          <a:noFill/>
        </p:spPr>
        <p:txBody>
          <a:bodyPr wrap="square">
            <a:spAutoFit/>
          </a:bodyPr>
          <a:lstStyle/>
          <a:p>
            <a:r>
              <a:rPr lang="en-GB" sz="2400" b="1" dirty="0">
                <a:solidFill>
                  <a:srgbClr val="47B5C8"/>
                </a:solidFill>
              </a:rPr>
              <a:t>Objective</a:t>
            </a:r>
            <a:r>
              <a:rPr lang="en-GB" sz="2400" dirty="0">
                <a:solidFill>
                  <a:srgbClr val="47B5C8"/>
                </a:solidFill>
              </a:rPr>
              <a:t>: </a:t>
            </a:r>
            <a:r>
              <a:rPr lang="en-GB" sz="2400" dirty="0">
                <a:solidFill>
                  <a:srgbClr val="595959"/>
                </a:solidFill>
              </a:rPr>
              <a:t>To help learners apply lean startup principles to build a product with minimal features that fulfil customer needs and to establish a process for iterative development based on real user feedback.</a:t>
            </a:r>
          </a:p>
          <a:p>
            <a:endParaRPr lang="en-GB" sz="1050" dirty="0">
              <a:solidFill>
                <a:srgbClr val="595959"/>
              </a:solidFill>
            </a:endParaRPr>
          </a:p>
          <a:p>
            <a:r>
              <a:rPr lang="en-GB" sz="2400" b="1" dirty="0">
                <a:solidFill>
                  <a:srgbClr val="47B5C8"/>
                </a:solidFill>
              </a:rPr>
              <a:t>1. Define the MVP's Purpose:</a:t>
            </a:r>
          </a:p>
          <a:p>
            <a:pPr marL="342900" indent="-342900">
              <a:buFont typeface="Arial" panose="020B0604020202020204" pitchFamily="34" charset="0"/>
              <a:buChar char="•"/>
            </a:pPr>
            <a:r>
              <a:rPr lang="en-GB" sz="2400" b="1" dirty="0"/>
              <a:t>Task</a:t>
            </a:r>
            <a:r>
              <a:rPr lang="en-GB" sz="2400" dirty="0"/>
              <a:t>: </a:t>
            </a:r>
            <a:r>
              <a:rPr lang="en-GB" sz="2400" dirty="0">
                <a:solidFill>
                  <a:srgbClr val="595959"/>
                </a:solidFill>
              </a:rPr>
              <a:t>Identify and write down the primary problem your MVP will solve. Clarify how it aligns with the needs of your target market.</a:t>
            </a:r>
          </a:p>
          <a:p>
            <a:pPr marL="342900" indent="-342900">
              <a:buFont typeface="Arial" panose="020B0604020202020204" pitchFamily="34" charset="0"/>
              <a:buChar char="•"/>
            </a:pPr>
            <a:r>
              <a:rPr lang="en-GB" sz="2400" b="1" dirty="0"/>
              <a:t>Tool: </a:t>
            </a:r>
            <a:r>
              <a:rPr lang="en-GB" sz="2400" dirty="0">
                <a:solidFill>
                  <a:srgbClr val="595959"/>
                </a:solidFill>
              </a:rPr>
              <a:t>Use tools like customer persona templates and problem statement frameworks to clearly define the problem and how your MVP addresses it.</a:t>
            </a:r>
          </a:p>
          <a:p>
            <a:pPr marL="357188"/>
            <a:r>
              <a:rPr lang="en-GB" sz="2400" dirty="0">
                <a:solidFill>
                  <a:srgbClr val="595959"/>
                </a:solidFill>
              </a:rPr>
              <a:t>These tools include </a:t>
            </a:r>
            <a:r>
              <a:rPr lang="en-GB" sz="2400" b="1" dirty="0">
                <a:solidFill>
                  <a:srgbClr val="595959"/>
                </a:solidFill>
              </a:rPr>
              <a:t>VISME</a:t>
            </a:r>
            <a:r>
              <a:rPr lang="en-GB" sz="2400" dirty="0">
                <a:solidFill>
                  <a:srgbClr val="595959"/>
                </a:solidFill>
              </a:rPr>
              <a:t> (see next page) </a:t>
            </a:r>
            <a:r>
              <a:rPr lang="it-IT" sz="2400" dirty="0">
                <a:hlinkClick r:id="rId2"/>
              </a:rPr>
              <a:t>User Persona Template | </a:t>
            </a:r>
            <a:r>
              <a:rPr lang="it-IT" sz="2400" b="1" dirty="0">
                <a:hlinkClick r:id="rId2"/>
              </a:rPr>
              <a:t>Cacoo | Nulab</a:t>
            </a:r>
            <a:r>
              <a:rPr lang="it-IT" sz="2400" b="1" dirty="0"/>
              <a:t> </a:t>
            </a:r>
            <a:r>
              <a:rPr lang="it-IT" sz="2400" dirty="0">
                <a:solidFill>
                  <a:srgbClr val="595959"/>
                </a:solidFill>
              </a:rPr>
              <a:t>and</a:t>
            </a:r>
            <a:r>
              <a:rPr lang="it-IT" sz="2400" b="1" dirty="0"/>
              <a:t> </a:t>
            </a:r>
            <a:r>
              <a:rPr lang="it-IT" sz="2400" b="1" dirty="0">
                <a:solidFill>
                  <a:srgbClr val="595959"/>
                </a:solidFill>
              </a:rPr>
              <a:t>Userpilot</a:t>
            </a:r>
            <a:r>
              <a:rPr lang="it-IT" sz="2400" b="1" dirty="0"/>
              <a:t> </a:t>
            </a:r>
            <a:r>
              <a:rPr lang="en-GB" sz="2400" dirty="0">
                <a:hlinkClick r:id="rId3"/>
              </a:rPr>
              <a:t>11 User Persona Examples and Templates to Create Your Own</a:t>
            </a:r>
            <a:endParaRPr lang="en-GB" sz="2400" b="1" dirty="0">
              <a:solidFill>
                <a:srgbClr val="595959"/>
              </a:solidFill>
            </a:endParaRPr>
          </a:p>
          <a:p>
            <a:endParaRPr lang="en-GB" sz="1050" dirty="0">
              <a:solidFill>
                <a:srgbClr val="595959"/>
              </a:solidFill>
            </a:endParaRPr>
          </a:p>
        </p:txBody>
      </p:sp>
    </p:spTree>
    <p:extLst>
      <p:ext uri="{BB962C8B-B14F-4D97-AF65-F5344CB8AC3E}">
        <p14:creationId xmlns:p14="http://schemas.microsoft.com/office/powerpoint/2010/main" val="26551645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E3C71-74E8-9D10-AEB5-CB6BB00AD75C}"/>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C961656B-001F-6FD4-E572-1646D11AECF5}"/>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EA5B41B1-9D7B-7EC5-C914-C5D82352BB90}"/>
              </a:ext>
            </a:extLst>
          </p:cNvPr>
          <p:cNvSpPr/>
          <p:nvPr/>
        </p:nvSpPr>
        <p:spPr>
          <a:xfrm>
            <a:off x="-1"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9A0C87AA-18A0-E0A5-0B13-28427307716E}"/>
              </a:ext>
            </a:extLst>
          </p:cNvPr>
          <p:cNvSpPr txBox="1">
            <a:spLocks/>
          </p:cNvSpPr>
          <p:nvPr/>
        </p:nvSpPr>
        <p:spPr>
          <a:xfrm>
            <a:off x="214361" y="569343"/>
            <a:ext cx="10315616" cy="86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bg2"/>
                </a:solidFill>
              </a:rPr>
              <a:t>Steps to Progress VISME Tool for </a:t>
            </a:r>
            <a:r>
              <a:rPr lang="en-GB" sz="2800" b="1" dirty="0">
                <a:solidFill>
                  <a:schemeClr val="bg1"/>
                </a:solidFill>
              </a:rPr>
              <a:t>MVP Planning and Feedback Loop </a:t>
            </a:r>
            <a:endParaRPr lang="en-GB" b="1" dirty="0">
              <a:solidFill>
                <a:schemeClr val="bg1"/>
              </a:solidFill>
            </a:endParaRPr>
          </a:p>
        </p:txBody>
      </p:sp>
      <p:sp>
        <p:nvSpPr>
          <p:cNvPr id="2" name="Text Placeholder 1">
            <a:extLst>
              <a:ext uri="{FF2B5EF4-FFF2-40B4-BE49-F238E27FC236}">
                <a16:creationId xmlns:a16="http://schemas.microsoft.com/office/drawing/2014/main" id="{A6FF3DB3-914E-0D72-F728-B6D06EF1EFF8}"/>
              </a:ext>
            </a:extLst>
          </p:cNvPr>
          <p:cNvSpPr>
            <a:spLocks noGrp="1" noChangeArrowheads="1"/>
          </p:cNvSpPr>
          <p:nvPr>
            <p:ph type="body" sz="quarter" idx="13"/>
          </p:nvPr>
        </p:nvSpPr>
        <p:spPr bwMode="auto">
          <a:xfrm>
            <a:off x="287243" y="3661829"/>
            <a:ext cx="8330343" cy="107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endParaRPr lang="en-GB" sz="2400" i="0" dirty="0">
              <a:solidFill>
                <a:srgbClr val="595959"/>
              </a:solidFill>
            </a:endParaRPr>
          </a:p>
          <a:p>
            <a:pPr marL="0" marR="0" lvl="0" indent="0" algn="l" defTabSz="914400" rtl="0" eaLnBrk="0" fontAlgn="base" latinLnBrk="0" hangingPunct="0">
              <a:lnSpc>
                <a:spcPct val="100000"/>
              </a:lnSpc>
              <a:spcBef>
                <a:spcPct val="0"/>
              </a:spcBef>
              <a:spcAft>
                <a:spcPct val="0"/>
              </a:spcAft>
              <a:buClrTx/>
              <a:buSzTx/>
              <a:tabLst/>
            </a:pP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0981D0D8-5FFE-BD53-0CB2-70499AAC8FAA}"/>
              </a:ext>
            </a:extLst>
          </p:cNvPr>
          <p:cNvSpPr txBox="1"/>
          <p:nvPr/>
        </p:nvSpPr>
        <p:spPr>
          <a:xfrm>
            <a:off x="373811" y="1342080"/>
            <a:ext cx="6573329" cy="4062651"/>
          </a:xfrm>
          <a:prstGeom prst="rect">
            <a:avLst/>
          </a:prstGeom>
          <a:noFill/>
        </p:spPr>
        <p:txBody>
          <a:bodyPr wrap="square">
            <a:spAutoFit/>
          </a:bodyPr>
          <a:lstStyle/>
          <a:p>
            <a:r>
              <a:rPr lang="en-GB" sz="2000" b="1" dirty="0">
                <a:solidFill>
                  <a:srgbClr val="47B5C8"/>
                </a:solidFill>
              </a:rPr>
              <a:t>2. Identify Core Features</a:t>
            </a:r>
          </a:p>
          <a:p>
            <a:pPr marL="285750" indent="-285750">
              <a:buFont typeface="Arial" panose="020B0604020202020204" pitchFamily="34" charset="0"/>
              <a:buChar char="•"/>
            </a:pPr>
            <a:r>
              <a:rPr lang="en-GB" sz="2000" b="1" dirty="0">
                <a:solidFill>
                  <a:srgbClr val="47B5C8"/>
                </a:solidFill>
              </a:rPr>
              <a:t>Determine the essential features </a:t>
            </a:r>
            <a:r>
              <a:rPr lang="en-GB" sz="2000" dirty="0">
                <a:solidFill>
                  <a:srgbClr val="595959"/>
                </a:solidFill>
              </a:rPr>
              <a:t>that your MVP must include to effectively address the primary needs of your target market. Prioritize these features based on their potential impact and feasibility.</a:t>
            </a:r>
          </a:p>
          <a:p>
            <a:pPr marL="285750" indent="-285750">
              <a:buFont typeface="Arial" panose="020B0604020202020204" pitchFamily="34" charset="0"/>
              <a:buChar char="•"/>
            </a:pPr>
            <a:r>
              <a:rPr lang="en-GB" sz="2000" b="1" dirty="0">
                <a:solidFill>
                  <a:srgbClr val="47B5C8"/>
                </a:solidFill>
              </a:rPr>
              <a:t>Using </a:t>
            </a:r>
            <a:r>
              <a:rPr lang="en-GB" sz="2000" b="1" dirty="0" err="1">
                <a:solidFill>
                  <a:srgbClr val="47B5C8"/>
                </a:solidFill>
              </a:rPr>
              <a:t>Visme</a:t>
            </a:r>
            <a:r>
              <a:rPr lang="en-GB" sz="2000" dirty="0">
                <a:solidFill>
                  <a:srgbClr val="47B5C8"/>
                </a:solidFill>
              </a:rPr>
              <a:t>: </a:t>
            </a:r>
            <a:r>
              <a:rPr lang="en-GB" sz="2000" dirty="0">
                <a:solidFill>
                  <a:srgbClr val="595959"/>
                </a:solidFill>
              </a:rPr>
              <a:t>Create feature prioritization grids or employ the </a:t>
            </a:r>
            <a:r>
              <a:rPr lang="en-GB" sz="2000" dirty="0" err="1">
                <a:solidFill>
                  <a:srgbClr val="595959"/>
                </a:solidFill>
              </a:rPr>
              <a:t>MoSCoW</a:t>
            </a:r>
            <a:r>
              <a:rPr lang="en-GB" sz="2000" dirty="0">
                <a:solidFill>
                  <a:srgbClr val="595959"/>
                </a:solidFill>
              </a:rPr>
              <a:t> method (Must have, Should have, Could have, Won't have this time) using </a:t>
            </a:r>
            <a:r>
              <a:rPr lang="en-GB" sz="2000" dirty="0" err="1">
                <a:solidFill>
                  <a:srgbClr val="595959"/>
                </a:solidFill>
              </a:rPr>
              <a:t>Visme’s</a:t>
            </a:r>
            <a:r>
              <a:rPr lang="en-GB" sz="2000" dirty="0">
                <a:solidFill>
                  <a:srgbClr val="595959"/>
                </a:solidFill>
              </a:rPr>
              <a:t> customizable charts and templates to visualize these priorities.</a:t>
            </a:r>
          </a:p>
          <a:p>
            <a:pPr marL="285750" indent="-285750">
              <a:buFont typeface="Arial" panose="020B0604020202020204" pitchFamily="34" charset="0"/>
              <a:buChar char="•"/>
            </a:pPr>
            <a:r>
              <a:rPr lang="en-GB" sz="2000" b="1" dirty="0">
                <a:solidFill>
                  <a:srgbClr val="47B5C8"/>
                </a:solidFill>
              </a:rPr>
              <a:t>Action</a:t>
            </a:r>
            <a:r>
              <a:rPr lang="en-GB" sz="2000" dirty="0">
                <a:solidFill>
                  <a:srgbClr val="47B5C8"/>
                </a:solidFill>
              </a:rPr>
              <a:t>: </a:t>
            </a:r>
            <a:r>
              <a:rPr lang="en-GB" sz="2000" dirty="0">
                <a:solidFill>
                  <a:srgbClr val="595959"/>
                </a:solidFill>
              </a:rPr>
              <a:t>Choose a chart or grid template in </a:t>
            </a:r>
            <a:r>
              <a:rPr lang="en-GB" sz="2000" dirty="0" err="1">
                <a:solidFill>
                  <a:srgbClr val="595959"/>
                </a:solidFill>
              </a:rPr>
              <a:t>Visme</a:t>
            </a:r>
            <a:r>
              <a:rPr lang="en-GB" sz="2000" dirty="0">
                <a:solidFill>
                  <a:srgbClr val="595959"/>
                </a:solidFill>
              </a:rPr>
              <a:t> and list your features, using different colours or symbols to denote priority levels.</a:t>
            </a:r>
          </a:p>
          <a:p>
            <a:pPr marL="285750" indent="-285750">
              <a:buFont typeface="Arial" panose="020B0604020202020204" pitchFamily="34" charset="0"/>
              <a:buChar char="•"/>
            </a:pPr>
            <a:endParaRPr lang="en-GB" dirty="0">
              <a:solidFill>
                <a:srgbClr val="595959"/>
              </a:solidFill>
            </a:endParaRPr>
          </a:p>
        </p:txBody>
      </p:sp>
      <p:pic>
        <p:nvPicPr>
          <p:cNvPr id="11" name="Picture 10">
            <a:extLst>
              <a:ext uri="{FF2B5EF4-FFF2-40B4-BE49-F238E27FC236}">
                <a16:creationId xmlns:a16="http://schemas.microsoft.com/office/drawing/2014/main" id="{B5154EAB-4901-C351-E531-129803F69889}"/>
              </a:ext>
            </a:extLst>
          </p:cNvPr>
          <p:cNvPicPr>
            <a:picLocks noChangeAspect="1"/>
          </p:cNvPicPr>
          <p:nvPr/>
        </p:nvPicPr>
        <p:blipFill>
          <a:blip r:embed="rId2"/>
          <a:stretch>
            <a:fillRect/>
          </a:stretch>
        </p:blipFill>
        <p:spPr>
          <a:xfrm>
            <a:off x="6855619" y="1891489"/>
            <a:ext cx="5194381" cy="2913723"/>
          </a:xfrm>
          <a:prstGeom prst="rect">
            <a:avLst/>
          </a:prstGeom>
        </p:spPr>
      </p:pic>
      <p:sp>
        <p:nvSpPr>
          <p:cNvPr id="14" name="TextBox 13">
            <a:extLst>
              <a:ext uri="{FF2B5EF4-FFF2-40B4-BE49-F238E27FC236}">
                <a16:creationId xmlns:a16="http://schemas.microsoft.com/office/drawing/2014/main" id="{114ECE0A-3872-6411-FEEA-7E445CF07691}"/>
              </a:ext>
            </a:extLst>
          </p:cNvPr>
          <p:cNvSpPr txBox="1"/>
          <p:nvPr/>
        </p:nvSpPr>
        <p:spPr>
          <a:xfrm>
            <a:off x="7033708" y="4966511"/>
            <a:ext cx="4826225" cy="923330"/>
          </a:xfrm>
          <a:prstGeom prst="rect">
            <a:avLst/>
          </a:prstGeom>
          <a:noFill/>
        </p:spPr>
        <p:txBody>
          <a:bodyPr wrap="square">
            <a:spAutoFit/>
          </a:bodyPr>
          <a:lstStyle/>
          <a:p>
            <a:r>
              <a:rPr lang="en-GB" b="1" dirty="0">
                <a:solidFill>
                  <a:srgbClr val="595959"/>
                </a:solidFill>
              </a:rPr>
              <a:t>WATCH</a:t>
            </a:r>
            <a:r>
              <a:rPr lang="en-GB" dirty="0">
                <a:solidFill>
                  <a:srgbClr val="595959"/>
                </a:solidFill>
              </a:rPr>
              <a:t>: </a:t>
            </a:r>
            <a:r>
              <a:rPr lang="en-GB" dirty="0">
                <a:solidFill>
                  <a:srgbClr val="595959"/>
                </a:solidFill>
                <a:hlinkClick r:id="rId3"/>
              </a:rPr>
              <a:t>https://youtu.be/Ve3JZtWrFh0?si=qFDGtw_ztKbnEtVH</a:t>
            </a:r>
            <a:r>
              <a:rPr lang="en-GB" dirty="0">
                <a:solidFill>
                  <a:srgbClr val="595959"/>
                </a:solidFill>
              </a:rPr>
              <a:t> </a:t>
            </a:r>
          </a:p>
        </p:txBody>
      </p:sp>
    </p:spTree>
    <p:extLst>
      <p:ext uri="{BB962C8B-B14F-4D97-AF65-F5344CB8AC3E}">
        <p14:creationId xmlns:p14="http://schemas.microsoft.com/office/powerpoint/2010/main" val="3211504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16D7A-D8C3-1DB3-BCE7-0CA3EC4907D8}"/>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C7AE0009-FAF2-A854-FB3C-1CC32A99B8E8}"/>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82FA31F4-29E7-6941-8BF9-C5683332DC8B}"/>
              </a:ext>
            </a:extLst>
          </p:cNvPr>
          <p:cNvSpPr/>
          <p:nvPr/>
        </p:nvSpPr>
        <p:spPr>
          <a:xfrm>
            <a:off x="-1"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A85FE36A-FE53-65B0-5204-03C91251D534}"/>
              </a:ext>
            </a:extLst>
          </p:cNvPr>
          <p:cNvSpPr txBox="1">
            <a:spLocks/>
          </p:cNvSpPr>
          <p:nvPr/>
        </p:nvSpPr>
        <p:spPr>
          <a:xfrm>
            <a:off x="214361" y="569343"/>
            <a:ext cx="10315616" cy="86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bg2"/>
                </a:solidFill>
              </a:rPr>
              <a:t>Steps to Progress VISME Tool for </a:t>
            </a:r>
            <a:r>
              <a:rPr lang="en-GB" sz="2800" b="1" dirty="0">
                <a:solidFill>
                  <a:schemeClr val="bg1"/>
                </a:solidFill>
              </a:rPr>
              <a:t>MVP Planning and Feedback Loop </a:t>
            </a:r>
            <a:endParaRPr lang="en-GB" b="1" dirty="0">
              <a:solidFill>
                <a:schemeClr val="bg1"/>
              </a:solidFill>
            </a:endParaRPr>
          </a:p>
        </p:txBody>
      </p:sp>
      <p:sp>
        <p:nvSpPr>
          <p:cNvPr id="2" name="Text Placeholder 1">
            <a:extLst>
              <a:ext uri="{FF2B5EF4-FFF2-40B4-BE49-F238E27FC236}">
                <a16:creationId xmlns:a16="http://schemas.microsoft.com/office/drawing/2014/main" id="{C77D506B-D145-38EE-7D5D-0F9CB12878C2}"/>
              </a:ext>
            </a:extLst>
          </p:cNvPr>
          <p:cNvSpPr>
            <a:spLocks noGrp="1" noChangeArrowheads="1"/>
          </p:cNvSpPr>
          <p:nvPr>
            <p:ph type="body" sz="quarter" idx="13"/>
          </p:nvPr>
        </p:nvSpPr>
        <p:spPr bwMode="auto">
          <a:xfrm>
            <a:off x="287243" y="3661829"/>
            <a:ext cx="8330343" cy="107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endParaRPr lang="en-GB" sz="2400" i="0" dirty="0">
              <a:solidFill>
                <a:srgbClr val="595959"/>
              </a:solidFill>
            </a:endParaRPr>
          </a:p>
          <a:p>
            <a:pPr marL="0" marR="0" lvl="0" indent="0" algn="l" defTabSz="914400" rtl="0" eaLnBrk="0" fontAlgn="base" latinLnBrk="0" hangingPunct="0">
              <a:lnSpc>
                <a:spcPct val="100000"/>
              </a:lnSpc>
              <a:spcBef>
                <a:spcPct val="0"/>
              </a:spcBef>
              <a:spcAft>
                <a:spcPct val="0"/>
              </a:spcAft>
              <a:buClrTx/>
              <a:buSzTx/>
              <a:tabLst/>
            </a:pP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DDAF7386-55E8-3328-FE6C-2F8339993444}"/>
              </a:ext>
            </a:extLst>
          </p:cNvPr>
          <p:cNvSpPr txBox="1"/>
          <p:nvPr/>
        </p:nvSpPr>
        <p:spPr>
          <a:xfrm>
            <a:off x="373811" y="1342080"/>
            <a:ext cx="11128076" cy="5262979"/>
          </a:xfrm>
          <a:prstGeom prst="rect">
            <a:avLst/>
          </a:prstGeom>
          <a:noFill/>
        </p:spPr>
        <p:txBody>
          <a:bodyPr wrap="square">
            <a:spAutoFit/>
          </a:bodyPr>
          <a:lstStyle/>
          <a:p>
            <a:r>
              <a:rPr lang="en-GB" sz="2000" b="1" dirty="0">
                <a:solidFill>
                  <a:srgbClr val="47B5C8"/>
                </a:solidFill>
              </a:rPr>
              <a:t>3. Develop the MVP</a:t>
            </a:r>
          </a:p>
          <a:p>
            <a:pPr marL="285750" indent="-285750">
              <a:buFont typeface="Arial" panose="020B0604020202020204" pitchFamily="34" charset="0"/>
              <a:buChar char="•"/>
            </a:pPr>
            <a:r>
              <a:rPr lang="en-GB" sz="2000" b="1" dirty="0">
                <a:solidFill>
                  <a:srgbClr val="47B5C8"/>
                </a:solidFill>
              </a:rPr>
              <a:t>Task</a:t>
            </a:r>
            <a:r>
              <a:rPr lang="en-GB" sz="2000" dirty="0">
                <a:solidFill>
                  <a:srgbClr val="47B5C8"/>
                </a:solidFill>
              </a:rPr>
              <a:t>: </a:t>
            </a:r>
            <a:r>
              <a:rPr lang="en-GB" sz="2000" dirty="0">
                <a:solidFill>
                  <a:srgbClr val="595959"/>
                </a:solidFill>
              </a:rPr>
              <a:t>Build a basic version of your product that incorporates only the core features. This version should be functional enough to meet the primary needs and be viable for introduction to early adopters.</a:t>
            </a:r>
          </a:p>
          <a:p>
            <a:pPr marL="285750" indent="-285750">
              <a:buFont typeface="Arial" panose="020B0604020202020204" pitchFamily="34" charset="0"/>
              <a:buChar char="•"/>
            </a:pPr>
            <a:r>
              <a:rPr lang="en-GB" sz="2000" b="1" dirty="0">
                <a:solidFill>
                  <a:srgbClr val="47B5C8"/>
                </a:solidFill>
              </a:rPr>
              <a:t>Using </a:t>
            </a:r>
            <a:r>
              <a:rPr lang="en-GB" sz="2000" b="1" dirty="0" err="1">
                <a:solidFill>
                  <a:srgbClr val="47B5C8"/>
                </a:solidFill>
              </a:rPr>
              <a:t>Visme</a:t>
            </a:r>
            <a:r>
              <a:rPr lang="en-GB" sz="2000" dirty="0">
                <a:solidFill>
                  <a:srgbClr val="47B5C8"/>
                </a:solidFill>
              </a:rPr>
              <a:t>: </a:t>
            </a:r>
            <a:r>
              <a:rPr lang="en-GB" sz="2000" dirty="0">
                <a:solidFill>
                  <a:srgbClr val="595959"/>
                </a:solidFill>
              </a:rPr>
              <a:t>Use </a:t>
            </a:r>
            <a:r>
              <a:rPr lang="en-GB" sz="2000" dirty="0" err="1">
                <a:solidFill>
                  <a:srgbClr val="595959"/>
                </a:solidFill>
              </a:rPr>
              <a:t>Visme</a:t>
            </a:r>
            <a:r>
              <a:rPr lang="en-GB" sz="2000" dirty="0">
                <a:solidFill>
                  <a:srgbClr val="595959"/>
                </a:solidFill>
              </a:rPr>
              <a:t> to sketch out the MVP’s layout or architecture visually. You can create flowcharts or </a:t>
            </a:r>
            <a:r>
              <a:rPr lang="en-GB" sz="2000" dirty="0" err="1">
                <a:solidFill>
                  <a:srgbClr val="595959"/>
                </a:solidFill>
              </a:rPr>
              <a:t>mockups</a:t>
            </a:r>
            <a:r>
              <a:rPr lang="en-GB" sz="2000" dirty="0">
                <a:solidFill>
                  <a:srgbClr val="595959"/>
                </a:solidFill>
              </a:rPr>
              <a:t> directly in </a:t>
            </a:r>
            <a:r>
              <a:rPr lang="en-GB" sz="2000" dirty="0" err="1">
                <a:solidFill>
                  <a:srgbClr val="595959"/>
                </a:solidFill>
              </a:rPr>
              <a:t>Visme</a:t>
            </a:r>
            <a:r>
              <a:rPr lang="en-GB" sz="2000" dirty="0">
                <a:solidFill>
                  <a:srgbClr val="595959"/>
                </a:solidFill>
              </a:rPr>
              <a:t> that represent the user interface and user experience. </a:t>
            </a:r>
          </a:p>
          <a:p>
            <a:pPr marL="285750" indent="-285750">
              <a:buFont typeface="Arial" panose="020B0604020202020204" pitchFamily="34" charset="0"/>
              <a:buChar char="•"/>
            </a:pPr>
            <a:r>
              <a:rPr lang="en-GB" sz="2000" b="1" dirty="0">
                <a:solidFill>
                  <a:srgbClr val="47B5C8"/>
                </a:solidFill>
              </a:rPr>
              <a:t>Action</a:t>
            </a:r>
            <a:r>
              <a:rPr lang="en-GB" sz="2000" dirty="0">
                <a:solidFill>
                  <a:srgbClr val="47B5C8"/>
                </a:solidFill>
              </a:rPr>
              <a:t>: </a:t>
            </a:r>
            <a:r>
              <a:rPr lang="en-GB" sz="2000" dirty="0">
                <a:solidFill>
                  <a:srgbClr val="595959"/>
                </a:solidFill>
              </a:rPr>
              <a:t>Design a simple product </a:t>
            </a:r>
            <a:r>
              <a:rPr lang="en-GB" sz="2000" dirty="0" err="1">
                <a:solidFill>
                  <a:srgbClr val="595959"/>
                </a:solidFill>
              </a:rPr>
              <a:t>mockup</a:t>
            </a:r>
            <a:r>
              <a:rPr lang="en-GB" sz="2000" dirty="0">
                <a:solidFill>
                  <a:srgbClr val="595959"/>
                </a:solidFill>
              </a:rPr>
              <a:t> or an architectural diagram in </a:t>
            </a:r>
            <a:r>
              <a:rPr lang="en-GB" sz="2000" dirty="0" err="1">
                <a:solidFill>
                  <a:srgbClr val="595959"/>
                </a:solidFill>
              </a:rPr>
              <a:t>Visme</a:t>
            </a:r>
            <a:r>
              <a:rPr lang="en-GB" sz="2000" dirty="0">
                <a:solidFill>
                  <a:srgbClr val="595959"/>
                </a:solidFill>
              </a:rPr>
              <a:t> that illustrates how the MVP functions from a user’s perspective.</a:t>
            </a:r>
          </a:p>
          <a:p>
            <a:pPr marL="285750" indent="-285750">
              <a:buFont typeface="Arial" panose="020B0604020202020204" pitchFamily="34" charset="0"/>
              <a:buChar char="•"/>
            </a:pPr>
            <a:endParaRPr lang="en-GB" sz="2000" dirty="0">
              <a:solidFill>
                <a:srgbClr val="595959"/>
              </a:solidFill>
            </a:endParaRPr>
          </a:p>
          <a:p>
            <a:r>
              <a:rPr lang="en-GB" sz="2000" b="1" dirty="0">
                <a:solidFill>
                  <a:srgbClr val="47B5C8"/>
                </a:solidFill>
              </a:rPr>
              <a:t>4.  Set Up Feedback Mechanisms</a:t>
            </a:r>
          </a:p>
          <a:p>
            <a:pPr marL="285750" indent="-285750">
              <a:buFont typeface="Arial" panose="020B0604020202020204" pitchFamily="34" charset="0"/>
              <a:buChar char="•"/>
            </a:pPr>
            <a:r>
              <a:rPr lang="en-GB" sz="2000" b="1" dirty="0">
                <a:solidFill>
                  <a:srgbClr val="47B5C8"/>
                </a:solidFill>
              </a:rPr>
              <a:t>Task</a:t>
            </a:r>
            <a:r>
              <a:rPr lang="en-GB" sz="2000" dirty="0">
                <a:solidFill>
                  <a:srgbClr val="47B5C8"/>
                </a:solidFill>
              </a:rPr>
              <a:t>: </a:t>
            </a:r>
            <a:r>
              <a:rPr lang="en-GB" sz="2000" dirty="0">
                <a:solidFill>
                  <a:srgbClr val="595959"/>
                </a:solidFill>
              </a:rPr>
              <a:t>Establish effective channels and tools to collect feedback from the initial users of your MVP. This could include surveys, interviews, and usage data analytics.</a:t>
            </a:r>
          </a:p>
          <a:p>
            <a:pPr marL="285750" indent="-285750">
              <a:buFont typeface="Arial" panose="020B0604020202020204" pitchFamily="34" charset="0"/>
              <a:buChar char="•"/>
            </a:pPr>
            <a:r>
              <a:rPr lang="en-GB" sz="2000" b="1" dirty="0">
                <a:solidFill>
                  <a:srgbClr val="47B5C8"/>
                </a:solidFill>
              </a:rPr>
              <a:t>Using </a:t>
            </a:r>
            <a:r>
              <a:rPr lang="en-GB" sz="2000" b="1" dirty="0" err="1">
                <a:solidFill>
                  <a:srgbClr val="47B5C8"/>
                </a:solidFill>
              </a:rPr>
              <a:t>Visme</a:t>
            </a:r>
            <a:r>
              <a:rPr lang="en-GB" sz="2000" dirty="0">
                <a:solidFill>
                  <a:srgbClr val="47B5C8"/>
                </a:solidFill>
              </a:rPr>
              <a:t>: </a:t>
            </a:r>
            <a:r>
              <a:rPr lang="en-GB" sz="2000" dirty="0">
                <a:solidFill>
                  <a:srgbClr val="595959"/>
                </a:solidFill>
              </a:rPr>
              <a:t>Design interactive surveys or feedback forms in </a:t>
            </a:r>
            <a:r>
              <a:rPr lang="en-GB" sz="2000" dirty="0" err="1">
                <a:solidFill>
                  <a:srgbClr val="595959"/>
                </a:solidFill>
              </a:rPr>
              <a:t>Visme</a:t>
            </a:r>
            <a:r>
              <a:rPr lang="en-GB" sz="2000" dirty="0">
                <a:solidFill>
                  <a:srgbClr val="595959"/>
                </a:solidFill>
              </a:rPr>
              <a:t> that you can integrate into your MVP or send to users after they test the product.</a:t>
            </a:r>
          </a:p>
          <a:p>
            <a:pPr marL="285750" indent="-285750">
              <a:buFont typeface="Arial" panose="020B0604020202020204" pitchFamily="34" charset="0"/>
              <a:buChar char="•"/>
            </a:pPr>
            <a:r>
              <a:rPr lang="en-GB" sz="2000" b="1" dirty="0">
                <a:solidFill>
                  <a:srgbClr val="47B5C8"/>
                </a:solidFill>
              </a:rPr>
              <a:t>Action</a:t>
            </a:r>
            <a:r>
              <a:rPr lang="en-GB" sz="2000" dirty="0">
                <a:solidFill>
                  <a:srgbClr val="47B5C8"/>
                </a:solidFill>
              </a:rPr>
              <a:t>: </a:t>
            </a:r>
            <a:r>
              <a:rPr lang="en-GB" sz="2000" dirty="0">
                <a:solidFill>
                  <a:srgbClr val="595959"/>
                </a:solidFill>
              </a:rPr>
              <a:t>Create a visually appealing survey in </a:t>
            </a:r>
            <a:r>
              <a:rPr lang="en-GB" sz="2000" dirty="0" err="1">
                <a:solidFill>
                  <a:srgbClr val="595959"/>
                </a:solidFill>
              </a:rPr>
              <a:t>Visme</a:t>
            </a:r>
            <a:r>
              <a:rPr lang="en-GB" sz="2000" dirty="0">
                <a:solidFill>
                  <a:srgbClr val="595959"/>
                </a:solidFill>
              </a:rPr>
              <a:t>, customize it to fit your brand, and embed or share it with your users.</a:t>
            </a:r>
          </a:p>
          <a:p>
            <a:endParaRPr lang="en-GB" dirty="0">
              <a:solidFill>
                <a:srgbClr val="595959"/>
              </a:solidFill>
            </a:endParaRPr>
          </a:p>
          <a:p>
            <a:pPr marL="285750" indent="-285750">
              <a:buFont typeface="Arial" panose="020B0604020202020204" pitchFamily="34" charset="0"/>
              <a:buChar char="•"/>
            </a:pPr>
            <a:endParaRPr lang="en-GB" dirty="0">
              <a:solidFill>
                <a:srgbClr val="595959"/>
              </a:solidFill>
            </a:endParaRPr>
          </a:p>
        </p:txBody>
      </p:sp>
    </p:spTree>
    <p:extLst>
      <p:ext uri="{BB962C8B-B14F-4D97-AF65-F5344CB8AC3E}">
        <p14:creationId xmlns:p14="http://schemas.microsoft.com/office/powerpoint/2010/main" val="26327245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62F20-3335-3ECD-6295-6BABC24D9404}"/>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0BEB5605-B8AD-425F-D505-E9188444CFB3}"/>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9CC33F4A-361B-97CA-9668-25B2E6566FAC}"/>
              </a:ext>
            </a:extLst>
          </p:cNvPr>
          <p:cNvSpPr/>
          <p:nvPr/>
        </p:nvSpPr>
        <p:spPr>
          <a:xfrm>
            <a:off x="-1"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3A9C4EF2-05B5-2F72-D931-962234F00586}"/>
              </a:ext>
            </a:extLst>
          </p:cNvPr>
          <p:cNvSpPr txBox="1">
            <a:spLocks/>
          </p:cNvSpPr>
          <p:nvPr/>
        </p:nvSpPr>
        <p:spPr>
          <a:xfrm>
            <a:off x="214361" y="569343"/>
            <a:ext cx="10315616" cy="86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bg2"/>
                </a:solidFill>
              </a:rPr>
              <a:t>Steps to Progress VISME Tool for </a:t>
            </a:r>
            <a:r>
              <a:rPr lang="en-GB" sz="2800" b="1" dirty="0">
                <a:solidFill>
                  <a:schemeClr val="bg1"/>
                </a:solidFill>
              </a:rPr>
              <a:t>MVP Planning and Feedback Loop </a:t>
            </a:r>
            <a:endParaRPr lang="en-GB" b="1" dirty="0">
              <a:solidFill>
                <a:schemeClr val="bg1"/>
              </a:solidFill>
            </a:endParaRPr>
          </a:p>
        </p:txBody>
      </p:sp>
      <p:sp>
        <p:nvSpPr>
          <p:cNvPr id="2" name="Text Placeholder 1">
            <a:extLst>
              <a:ext uri="{FF2B5EF4-FFF2-40B4-BE49-F238E27FC236}">
                <a16:creationId xmlns:a16="http://schemas.microsoft.com/office/drawing/2014/main" id="{8F4B3CA2-035F-401B-50A0-3DFF2A48A81B}"/>
              </a:ext>
            </a:extLst>
          </p:cNvPr>
          <p:cNvSpPr>
            <a:spLocks noGrp="1" noChangeArrowheads="1"/>
          </p:cNvSpPr>
          <p:nvPr>
            <p:ph type="body" sz="quarter" idx="13"/>
          </p:nvPr>
        </p:nvSpPr>
        <p:spPr bwMode="auto">
          <a:xfrm>
            <a:off x="287243" y="3661829"/>
            <a:ext cx="8330343" cy="107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endParaRPr lang="en-GB" sz="2400" i="0" dirty="0">
              <a:solidFill>
                <a:srgbClr val="595959"/>
              </a:solidFill>
            </a:endParaRPr>
          </a:p>
          <a:p>
            <a:pPr marL="0" marR="0" lvl="0" indent="0" algn="l" defTabSz="914400" rtl="0" eaLnBrk="0" fontAlgn="base" latinLnBrk="0" hangingPunct="0">
              <a:lnSpc>
                <a:spcPct val="100000"/>
              </a:lnSpc>
              <a:spcBef>
                <a:spcPct val="0"/>
              </a:spcBef>
              <a:spcAft>
                <a:spcPct val="0"/>
              </a:spcAft>
              <a:buClrTx/>
              <a:buSzTx/>
              <a:tabLst/>
            </a:pP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E9867ED7-6194-785E-19B4-4DC4181997B9}"/>
              </a:ext>
            </a:extLst>
          </p:cNvPr>
          <p:cNvSpPr txBox="1"/>
          <p:nvPr/>
        </p:nvSpPr>
        <p:spPr>
          <a:xfrm>
            <a:off x="373811" y="1342080"/>
            <a:ext cx="11128076" cy="5078313"/>
          </a:xfrm>
          <a:prstGeom prst="rect">
            <a:avLst/>
          </a:prstGeom>
          <a:noFill/>
        </p:spPr>
        <p:txBody>
          <a:bodyPr wrap="square">
            <a:spAutoFit/>
          </a:bodyPr>
          <a:lstStyle/>
          <a:p>
            <a:r>
              <a:rPr lang="en-GB" b="1" dirty="0">
                <a:solidFill>
                  <a:srgbClr val="47B5C8"/>
                </a:solidFill>
              </a:rPr>
              <a:t>5. Collect and </a:t>
            </a:r>
            <a:r>
              <a:rPr lang="en-GB" b="1" dirty="0" err="1">
                <a:solidFill>
                  <a:srgbClr val="47B5C8"/>
                </a:solidFill>
              </a:rPr>
              <a:t>Analyze</a:t>
            </a:r>
            <a:r>
              <a:rPr lang="en-GB" b="1" dirty="0">
                <a:solidFill>
                  <a:srgbClr val="47B5C8"/>
                </a:solidFill>
              </a:rPr>
              <a:t> Feedback</a:t>
            </a:r>
          </a:p>
          <a:p>
            <a:pPr marL="285750" indent="-285750">
              <a:buFont typeface="Arial" panose="020B0604020202020204" pitchFamily="34" charset="0"/>
              <a:buChar char="•"/>
            </a:pPr>
            <a:r>
              <a:rPr lang="en-GB" b="1" dirty="0">
                <a:solidFill>
                  <a:srgbClr val="47B5C8"/>
                </a:solidFill>
              </a:rPr>
              <a:t>Task</a:t>
            </a:r>
            <a:r>
              <a:rPr lang="en-GB" dirty="0">
                <a:solidFill>
                  <a:srgbClr val="47B5C8"/>
                </a:solidFill>
              </a:rPr>
              <a:t>: </a:t>
            </a:r>
            <a:r>
              <a:rPr lang="en-GB" dirty="0">
                <a:solidFill>
                  <a:srgbClr val="595959"/>
                </a:solidFill>
              </a:rPr>
              <a:t>Systematically gather feedback as users interact with your MVP. Pay attention to both the qualitative insights and quantitative data.</a:t>
            </a:r>
          </a:p>
          <a:p>
            <a:pPr marL="285750" indent="-285750">
              <a:buFont typeface="Arial" panose="020B0604020202020204" pitchFamily="34" charset="0"/>
              <a:buChar char="•"/>
            </a:pPr>
            <a:r>
              <a:rPr lang="en-GB" b="1" dirty="0">
                <a:solidFill>
                  <a:srgbClr val="47B5C8"/>
                </a:solidFill>
              </a:rPr>
              <a:t>Using </a:t>
            </a:r>
            <a:r>
              <a:rPr lang="en-GB" b="1" dirty="0" err="1">
                <a:solidFill>
                  <a:srgbClr val="47B5C8"/>
                </a:solidFill>
              </a:rPr>
              <a:t>Visme</a:t>
            </a:r>
            <a:r>
              <a:rPr lang="en-GB" dirty="0">
                <a:solidFill>
                  <a:srgbClr val="47B5C8"/>
                </a:solidFill>
              </a:rPr>
              <a:t>: </a:t>
            </a:r>
            <a:r>
              <a:rPr lang="en-GB" dirty="0">
                <a:solidFill>
                  <a:srgbClr val="595959"/>
                </a:solidFill>
              </a:rPr>
              <a:t>Compile and visualize feedback data using </a:t>
            </a:r>
            <a:r>
              <a:rPr lang="en-GB" dirty="0" err="1">
                <a:solidFill>
                  <a:srgbClr val="595959"/>
                </a:solidFill>
              </a:rPr>
              <a:t>Visme’s</a:t>
            </a:r>
            <a:r>
              <a:rPr lang="en-GB" dirty="0">
                <a:solidFill>
                  <a:srgbClr val="595959"/>
                </a:solidFill>
              </a:rPr>
              <a:t> data visualization tools such as graphs, pie charts, and heat maps.</a:t>
            </a:r>
          </a:p>
          <a:p>
            <a:pPr marL="285750" indent="-285750">
              <a:buFont typeface="Arial" panose="020B0604020202020204" pitchFamily="34" charset="0"/>
              <a:buChar char="•"/>
            </a:pPr>
            <a:r>
              <a:rPr lang="en-GB" b="1" dirty="0">
                <a:solidFill>
                  <a:srgbClr val="47B5C8"/>
                </a:solidFill>
              </a:rPr>
              <a:t>Action</a:t>
            </a:r>
            <a:r>
              <a:rPr lang="en-GB" dirty="0">
                <a:solidFill>
                  <a:srgbClr val="47B5C8"/>
                </a:solidFill>
              </a:rPr>
              <a:t>: </a:t>
            </a:r>
            <a:r>
              <a:rPr lang="en-GB" dirty="0">
                <a:solidFill>
                  <a:srgbClr val="595959"/>
                </a:solidFill>
              </a:rPr>
              <a:t>Regularly update your visual data in </a:t>
            </a:r>
            <a:r>
              <a:rPr lang="en-GB" dirty="0" err="1">
                <a:solidFill>
                  <a:srgbClr val="595959"/>
                </a:solidFill>
              </a:rPr>
              <a:t>Visme</a:t>
            </a:r>
            <a:r>
              <a:rPr lang="en-GB" dirty="0">
                <a:solidFill>
                  <a:srgbClr val="595959"/>
                </a:solidFill>
              </a:rPr>
              <a:t> as new feedback comes in, enabling real-time analysis and quick response to user needs.</a:t>
            </a:r>
          </a:p>
          <a:p>
            <a:pPr marL="285750" indent="-285750">
              <a:buFont typeface="Arial" panose="020B0604020202020204" pitchFamily="34" charset="0"/>
              <a:buChar char="•"/>
            </a:pPr>
            <a:endParaRPr lang="en-GB" dirty="0">
              <a:solidFill>
                <a:srgbClr val="595959"/>
              </a:solidFill>
            </a:endParaRPr>
          </a:p>
          <a:p>
            <a:r>
              <a:rPr lang="en-GB" b="1" dirty="0">
                <a:solidFill>
                  <a:srgbClr val="47B5C8"/>
                </a:solidFill>
              </a:rPr>
              <a:t>6.   Iterate Based on Feedback</a:t>
            </a:r>
          </a:p>
          <a:p>
            <a:pPr marL="285750" indent="-285750">
              <a:buFont typeface="Arial" panose="020B0604020202020204" pitchFamily="34" charset="0"/>
              <a:buChar char="•"/>
            </a:pPr>
            <a:r>
              <a:rPr lang="en-GB" b="1" dirty="0">
                <a:solidFill>
                  <a:srgbClr val="47B5C8"/>
                </a:solidFill>
              </a:rPr>
              <a:t>Task</a:t>
            </a:r>
            <a:r>
              <a:rPr lang="en-GB" dirty="0">
                <a:solidFill>
                  <a:srgbClr val="47B5C8"/>
                </a:solidFill>
              </a:rPr>
              <a:t>: </a:t>
            </a:r>
            <a:r>
              <a:rPr lang="en-GB" dirty="0">
                <a:solidFill>
                  <a:srgbClr val="595959"/>
                </a:solidFill>
              </a:rPr>
              <a:t>Refine your MVP based on the feedback: modify features, fix issues, and possibly add new elements that users have indicated are missing.</a:t>
            </a:r>
          </a:p>
          <a:p>
            <a:pPr marL="285750" indent="-285750">
              <a:buFont typeface="Arial" panose="020B0604020202020204" pitchFamily="34" charset="0"/>
              <a:buChar char="•"/>
            </a:pPr>
            <a:r>
              <a:rPr lang="en-GB" b="1" dirty="0">
                <a:solidFill>
                  <a:srgbClr val="47B5C8"/>
                </a:solidFill>
              </a:rPr>
              <a:t>Using </a:t>
            </a:r>
            <a:r>
              <a:rPr lang="en-GB" b="1" dirty="0" err="1">
                <a:solidFill>
                  <a:srgbClr val="47B5C8"/>
                </a:solidFill>
              </a:rPr>
              <a:t>Visme</a:t>
            </a:r>
            <a:r>
              <a:rPr lang="en-GB" dirty="0">
                <a:solidFill>
                  <a:srgbClr val="47B5C8"/>
                </a:solidFill>
              </a:rPr>
              <a:t>: </a:t>
            </a:r>
            <a:r>
              <a:rPr lang="en-GB" dirty="0">
                <a:solidFill>
                  <a:srgbClr val="595959"/>
                </a:solidFill>
              </a:rPr>
              <a:t>Update your MVP diagrams and </a:t>
            </a:r>
            <a:r>
              <a:rPr lang="en-GB" dirty="0" err="1">
                <a:solidFill>
                  <a:srgbClr val="595959"/>
                </a:solidFill>
              </a:rPr>
              <a:t>mockups</a:t>
            </a:r>
            <a:r>
              <a:rPr lang="en-GB" dirty="0">
                <a:solidFill>
                  <a:srgbClr val="595959"/>
                </a:solidFill>
              </a:rPr>
              <a:t> in </a:t>
            </a:r>
            <a:r>
              <a:rPr lang="en-GB" dirty="0" err="1">
                <a:solidFill>
                  <a:srgbClr val="595959"/>
                </a:solidFill>
              </a:rPr>
              <a:t>Visme</a:t>
            </a:r>
            <a:r>
              <a:rPr lang="en-GB" dirty="0">
                <a:solidFill>
                  <a:srgbClr val="595959"/>
                </a:solidFill>
              </a:rPr>
              <a:t> to reflect each iteration. Use </a:t>
            </a:r>
            <a:r>
              <a:rPr lang="en-GB" dirty="0" err="1">
                <a:solidFill>
                  <a:srgbClr val="595959"/>
                </a:solidFill>
              </a:rPr>
              <a:t>Visme’s</a:t>
            </a:r>
            <a:r>
              <a:rPr lang="en-GB" dirty="0">
                <a:solidFill>
                  <a:srgbClr val="595959"/>
                </a:solidFill>
              </a:rPr>
              <a:t> presentation tools to document changes and communicate updates to stakeholders.</a:t>
            </a:r>
          </a:p>
          <a:p>
            <a:pPr marL="285750" indent="-285750">
              <a:buFont typeface="Arial" panose="020B0604020202020204" pitchFamily="34" charset="0"/>
              <a:buChar char="•"/>
            </a:pPr>
            <a:r>
              <a:rPr lang="en-GB" b="1" dirty="0">
                <a:solidFill>
                  <a:srgbClr val="47B5C8"/>
                </a:solidFill>
              </a:rPr>
              <a:t>Action</a:t>
            </a:r>
            <a:r>
              <a:rPr lang="en-GB" dirty="0">
                <a:solidFill>
                  <a:srgbClr val="47B5C8"/>
                </a:solidFill>
              </a:rPr>
              <a:t>: </a:t>
            </a:r>
            <a:r>
              <a:rPr lang="en-GB" dirty="0">
                <a:solidFill>
                  <a:srgbClr val="595959"/>
                </a:solidFill>
              </a:rPr>
              <a:t>Maintain an iterative log in </a:t>
            </a:r>
            <a:r>
              <a:rPr lang="en-GB" dirty="0" err="1">
                <a:solidFill>
                  <a:srgbClr val="595959"/>
                </a:solidFill>
              </a:rPr>
              <a:t>Visme</a:t>
            </a:r>
            <a:r>
              <a:rPr lang="en-GB" dirty="0">
                <a:solidFill>
                  <a:srgbClr val="595959"/>
                </a:solidFill>
              </a:rPr>
              <a:t>, showcasing the evolution of your MVP with each feedback cycle.</a:t>
            </a:r>
          </a:p>
          <a:p>
            <a:pPr marL="285750" indent="-285750">
              <a:buFont typeface="Arial" panose="020B0604020202020204" pitchFamily="34" charset="0"/>
              <a:buChar char="•"/>
            </a:pPr>
            <a:endParaRPr lang="en-GB" dirty="0">
              <a:solidFill>
                <a:srgbClr val="595959"/>
              </a:solidFill>
            </a:endParaRPr>
          </a:p>
          <a:p>
            <a:pPr algn="ctr"/>
            <a:r>
              <a:rPr lang="en-GB" b="1" dirty="0">
                <a:solidFill>
                  <a:schemeClr val="bg2"/>
                </a:solidFill>
                <a:highlight>
                  <a:srgbClr val="47B5C8"/>
                </a:highlight>
              </a:rPr>
              <a:t>This structured use of </a:t>
            </a:r>
            <a:r>
              <a:rPr lang="en-GB" b="1" dirty="0" err="1">
                <a:solidFill>
                  <a:schemeClr val="bg2"/>
                </a:solidFill>
                <a:highlight>
                  <a:srgbClr val="47B5C8"/>
                </a:highlight>
              </a:rPr>
              <a:t>Visme</a:t>
            </a:r>
            <a:r>
              <a:rPr lang="en-GB" b="1" dirty="0">
                <a:solidFill>
                  <a:schemeClr val="bg2"/>
                </a:solidFill>
                <a:highlight>
                  <a:srgbClr val="47B5C8"/>
                </a:highlight>
              </a:rPr>
              <a:t> helps maintain clarity and efficiency throughout the MVP development process, making complex information and changes easier to manage and understand</a:t>
            </a:r>
            <a:r>
              <a:rPr lang="en-GB" dirty="0">
                <a:highlight>
                  <a:srgbClr val="47B5C8"/>
                </a:highlight>
              </a:rPr>
              <a:t>.</a:t>
            </a:r>
            <a:endParaRPr lang="en-GB" dirty="0">
              <a:solidFill>
                <a:srgbClr val="595959"/>
              </a:solidFill>
              <a:highlight>
                <a:srgbClr val="47B5C8"/>
              </a:highlight>
            </a:endParaRPr>
          </a:p>
          <a:p>
            <a:endParaRPr lang="en-GB" dirty="0">
              <a:solidFill>
                <a:srgbClr val="595959"/>
              </a:solidFill>
            </a:endParaRPr>
          </a:p>
        </p:txBody>
      </p:sp>
    </p:spTree>
    <p:extLst>
      <p:ext uri="{BB962C8B-B14F-4D97-AF65-F5344CB8AC3E}">
        <p14:creationId xmlns:p14="http://schemas.microsoft.com/office/powerpoint/2010/main" val="41547694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3BFA2E-31D5-FE15-2615-EB05BE559EDD}"/>
              </a:ext>
            </a:extLst>
          </p:cNvPr>
          <p:cNvSpPr>
            <a:spLocks noGrp="1"/>
          </p:cNvSpPr>
          <p:nvPr>
            <p:ph type="body" sz="quarter" idx="17"/>
          </p:nvPr>
        </p:nvSpPr>
        <p:spPr>
          <a:xfrm>
            <a:off x="0" y="4930413"/>
            <a:ext cx="4818490" cy="679345"/>
          </a:xfrm>
        </p:spPr>
        <p:txBody>
          <a:bodyPr/>
          <a:lstStyle/>
          <a:p>
            <a:pPr marL="0" indent="0">
              <a:buNone/>
            </a:pPr>
            <a:r>
              <a:rPr lang="en-US" sz="3200" b="1" dirty="0">
                <a:solidFill>
                  <a:schemeClr val="bg1"/>
                </a:solidFill>
              </a:rPr>
              <a:t>www.mosaic4investing</a:t>
            </a:r>
            <a:r>
              <a:rPr lang="en-US" sz="3600" b="1" dirty="0">
                <a:solidFill>
                  <a:schemeClr val="bg1"/>
                </a:solidFill>
              </a:rPr>
              <a:t>.</a:t>
            </a:r>
            <a:r>
              <a:rPr lang="en-US" sz="3200" b="1" dirty="0">
                <a:solidFill>
                  <a:schemeClr val="bg1"/>
                </a:solidFill>
              </a:rPr>
              <a:t>eu</a:t>
            </a:r>
          </a:p>
          <a:p>
            <a:endParaRPr lang="en-US" sz="3200"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21961" y="3301251"/>
            <a:ext cx="7580486" cy="731140"/>
          </a:xfrm>
        </p:spPr>
        <p:txBody>
          <a:bodyPr>
            <a:normAutofit fontScale="92500" lnSpcReduction="20000"/>
          </a:bodyPr>
          <a:lstStyle/>
          <a:p>
            <a:r>
              <a:rPr lang="en-US" dirty="0"/>
              <a:t>Next up, </a:t>
            </a:r>
            <a:r>
              <a:rPr lang="en-US" b="1" dirty="0"/>
              <a:t>Module 3, </a:t>
            </a:r>
            <a:r>
              <a:rPr lang="en-GB" b="1" dirty="0"/>
              <a:t>Financial Literacy and business planning for under represented founders</a:t>
            </a:r>
            <a:endParaRPr lang="en-US" b="1"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21961" y="2647162"/>
            <a:ext cx="8883215" cy="837258"/>
          </a:xfrm>
        </p:spPr>
        <p:txBody>
          <a:bodyPr>
            <a:normAutofit/>
          </a:bodyPr>
          <a:lstStyle/>
          <a:p>
            <a:r>
              <a:rPr lang="en-US" sz="2800" dirty="0"/>
              <a:t>Well done on completing Module 2</a:t>
            </a:r>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A2C95-859A-3DEE-B110-2048BED1A60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99D2820-5FE3-CF99-18F2-C951218C0649}"/>
              </a:ext>
            </a:extLst>
          </p:cNvPr>
          <p:cNvSpPr>
            <a:spLocks noGrp="1"/>
          </p:cNvSpPr>
          <p:nvPr>
            <p:ph type="body" sz="quarter" idx="18"/>
          </p:nvPr>
        </p:nvSpPr>
        <p:spPr>
          <a:xfrm>
            <a:off x="664009" y="1544062"/>
            <a:ext cx="10323074" cy="3849918"/>
          </a:xfrm>
        </p:spPr>
        <p:txBody>
          <a:bodyPr/>
          <a:lstStyle/>
          <a:p>
            <a:pPr marL="0" indent="0" algn="l">
              <a:spcBef>
                <a:spcPts val="900"/>
              </a:spcBef>
            </a:pPr>
            <a:r>
              <a:rPr lang="en-GB" b="0" i="0" dirty="0">
                <a:effectLst/>
                <a:latin typeface="-apple-system"/>
              </a:rPr>
              <a:t>For under-represented entrepreneurs, the process of validation is a means to safeguard your venture against the common pitfalls that many startups face, while simultaneously building credibility and trust with potential investors, partners, and customers. In ecosystems where additional barriers may exist, a thoroughly validated business idea becomes a powerful tool. It goes some </a:t>
            </a:r>
            <a:r>
              <a:rPr lang="en-GB" dirty="0">
                <a:latin typeface="-apple-system"/>
              </a:rPr>
              <a:t>wat to </a:t>
            </a:r>
            <a:r>
              <a:rPr lang="en-GB" b="0" i="0" dirty="0">
                <a:effectLst/>
                <a:latin typeface="-apple-system"/>
              </a:rPr>
              <a:t>level the playing field while showcasing your preparedness and business acumen.</a:t>
            </a:r>
          </a:p>
          <a:p>
            <a:pPr marL="0" indent="0" algn="l">
              <a:spcBef>
                <a:spcPts val="900"/>
              </a:spcBef>
            </a:pPr>
            <a:r>
              <a:rPr lang="en-GB" b="0" i="0" dirty="0">
                <a:effectLst/>
                <a:latin typeface="-apple-system"/>
              </a:rPr>
              <a:t>However, validation goes beyond just overcoming barriers; it’s about having a comprehensive vision of the ecosystem and its culture. </a:t>
            </a:r>
            <a:r>
              <a:rPr lang="en-GB" dirty="0">
                <a:latin typeface="-apple-system"/>
              </a:rPr>
              <a:t>U</a:t>
            </a:r>
            <a:r>
              <a:rPr lang="en-GB" b="0" i="0" dirty="0">
                <a:effectLst/>
                <a:latin typeface="-apple-system"/>
              </a:rPr>
              <a:t>nder-represented founders often lack access to the same tools and networks that their counterparts might have, which can make it challenging to gain a full understanding of the market landscape. By focusing on validation, you’re proving the viability of your business idea and gaining invaluable insights into the ecosystem you’re entering.</a:t>
            </a:r>
          </a:p>
          <a:p>
            <a:endParaRPr lang="en-US" dirty="0"/>
          </a:p>
        </p:txBody>
      </p:sp>
      <p:sp>
        <p:nvSpPr>
          <p:cNvPr id="2" name="Freeform 1">
            <a:extLst>
              <a:ext uri="{FF2B5EF4-FFF2-40B4-BE49-F238E27FC236}">
                <a16:creationId xmlns:a16="http://schemas.microsoft.com/office/drawing/2014/main" id="{D4B9278E-D771-B461-F755-50332B9BE980}"/>
              </a:ext>
            </a:extLst>
          </p:cNvPr>
          <p:cNvSpPr/>
          <p:nvPr/>
        </p:nvSpPr>
        <p:spPr>
          <a:xfrm>
            <a:off x="0" y="537942"/>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04BB5DDB-22D0-4163-3200-A06BC209430A}"/>
              </a:ext>
            </a:extLst>
          </p:cNvPr>
          <p:cNvSpPr>
            <a:spLocks noGrp="1"/>
          </p:cNvSpPr>
          <p:nvPr>
            <p:ph type="body" sz="quarter" idx="16"/>
          </p:nvPr>
        </p:nvSpPr>
        <p:spPr>
          <a:xfrm>
            <a:off x="798381" y="635081"/>
            <a:ext cx="9632553" cy="803654"/>
          </a:xfrm>
        </p:spPr>
        <p:txBody>
          <a:bodyPr/>
          <a:lstStyle/>
          <a:p>
            <a:r>
              <a:rPr lang="en-US" dirty="0">
                <a:solidFill>
                  <a:schemeClr val="bg1"/>
                </a:solidFill>
              </a:rPr>
              <a:t>Why it Matters?</a:t>
            </a:r>
          </a:p>
        </p:txBody>
      </p:sp>
    </p:spTree>
    <p:extLst>
      <p:ext uri="{BB962C8B-B14F-4D97-AF65-F5344CB8AC3E}">
        <p14:creationId xmlns:p14="http://schemas.microsoft.com/office/powerpoint/2010/main" val="96505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22329-4031-5BDC-E02D-C47EC92BEA5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925EA8A-F10E-C663-F48C-6360868D9402}"/>
              </a:ext>
            </a:extLst>
          </p:cNvPr>
          <p:cNvSpPr>
            <a:spLocks noGrp="1"/>
          </p:cNvSpPr>
          <p:nvPr>
            <p:ph type="body" sz="quarter" idx="18"/>
          </p:nvPr>
        </p:nvSpPr>
        <p:spPr>
          <a:xfrm>
            <a:off x="675512" y="1451863"/>
            <a:ext cx="10176519" cy="3849918"/>
          </a:xfrm>
        </p:spPr>
        <p:txBody>
          <a:bodyPr/>
          <a:lstStyle/>
          <a:p>
            <a:pPr algn="l">
              <a:spcBef>
                <a:spcPts val="900"/>
              </a:spcBef>
              <a:buFont typeface="Arial" panose="020B0604020202020204" pitchFamily="34" charset="0"/>
              <a:buChar char="•"/>
            </a:pPr>
            <a:r>
              <a:rPr lang="en-GB" b="1" i="0" dirty="0">
                <a:effectLst/>
                <a:latin typeface="-apple-system"/>
              </a:rPr>
              <a:t>Understanding the Market</a:t>
            </a:r>
            <a:r>
              <a:rPr lang="en-GB" b="0" i="0" dirty="0">
                <a:effectLst/>
                <a:latin typeface="-apple-system"/>
              </a:rPr>
              <a:t>: Engaging with the market to understand its needs, preferences, and pain points.</a:t>
            </a:r>
          </a:p>
          <a:p>
            <a:pPr algn="l">
              <a:spcBef>
                <a:spcPts val="900"/>
              </a:spcBef>
              <a:buFont typeface="Arial" panose="020B0604020202020204" pitchFamily="34" charset="0"/>
              <a:buChar char="•"/>
            </a:pPr>
            <a:r>
              <a:rPr lang="en-GB" b="1" i="0" dirty="0">
                <a:effectLst/>
                <a:latin typeface="-apple-system"/>
              </a:rPr>
              <a:t>Building Relationships</a:t>
            </a:r>
            <a:r>
              <a:rPr lang="en-GB" b="0" i="0" dirty="0">
                <a:effectLst/>
                <a:latin typeface="-apple-system"/>
              </a:rPr>
              <a:t>: Establishing connections with stakeholders who can provide feedback and support.</a:t>
            </a:r>
          </a:p>
          <a:p>
            <a:pPr algn="l">
              <a:spcBef>
                <a:spcPts val="900"/>
              </a:spcBef>
              <a:buFont typeface="Arial" panose="020B0604020202020204" pitchFamily="34" charset="0"/>
              <a:buChar char="•"/>
            </a:pPr>
            <a:r>
              <a:rPr lang="en-GB" b="1" i="0" dirty="0">
                <a:effectLst/>
                <a:latin typeface="-apple-system"/>
              </a:rPr>
              <a:t>Adapting to Culture</a:t>
            </a:r>
            <a:r>
              <a:rPr lang="en-GB" b="0" i="0" dirty="0">
                <a:effectLst/>
                <a:latin typeface="-apple-system"/>
              </a:rPr>
              <a:t>: Learning the cultural nuances that can influence business operations and customer behaviour.</a:t>
            </a:r>
          </a:p>
          <a:p>
            <a:pPr algn="l">
              <a:spcBef>
                <a:spcPts val="900"/>
              </a:spcBef>
              <a:buFont typeface="Arial" panose="020B0604020202020204" pitchFamily="34" charset="0"/>
              <a:buChar char="•"/>
            </a:pPr>
            <a:r>
              <a:rPr lang="en-GB" b="1" i="0" dirty="0">
                <a:effectLst/>
                <a:latin typeface="-apple-system"/>
              </a:rPr>
              <a:t>Leveraging Resources</a:t>
            </a:r>
            <a:r>
              <a:rPr lang="en-GB" b="0" i="0" dirty="0">
                <a:effectLst/>
                <a:latin typeface="-apple-system"/>
              </a:rPr>
              <a:t>: Identifying and utilizing available resources, even if they are not immediately obvious.</a:t>
            </a:r>
          </a:p>
          <a:p>
            <a:pPr marL="0" indent="0" algn="l">
              <a:spcBef>
                <a:spcPts val="900"/>
              </a:spcBef>
            </a:pPr>
            <a:r>
              <a:rPr lang="en-GB" b="0" i="0" dirty="0">
                <a:effectLst/>
                <a:latin typeface="-apple-system"/>
              </a:rPr>
              <a:t>By meticulously validating your business idea, you create a solid foundation that considers the full vision of the ecosystem, including its culture and the unique challenges it presents. </a:t>
            </a:r>
            <a:endParaRPr lang="en-US" dirty="0"/>
          </a:p>
        </p:txBody>
      </p:sp>
      <p:sp>
        <p:nvSpPr>
          <p:cNvPr id="2" name="Freeform 1">
            <a:extLst>
              <a:ext uri="{FF2B5EF4-FFF2-40B4-BE49-F238E27FC236}">
                <a16:creationId xmlns:a16="http://schemas.microsoft.com/office/drawing/2014/main" id="{294AD5C4-C474-DB05-3FF9-15246257EAA0}"/>
              </a:ext>
            </a:extLst>
          </p:cNvPr>
          <p:cNvSpPr/>
          <p:nvPr/>
        </p:nvSpPr>
        <p:spPr>
          <a:xfrm>
            <a:off x="0" y="537942"/>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C2DB38B0-7B1B-43C6-4A5D-61BD03546EEA}"/>
              </a:ext>
            </a:extLst>
          </p:cNvPr>
          <p:cNvSpPr>
            <a:spLocks noGrp="1"/>
          </p:cNvSpPr>
          <p:nvPr>
            <p:ph type="body" sz="quarter" idx="16"/>
          </p:nvPr>
        </p:nvSpPr>
        <p:spPr>
          <a:xfrm>
            <a:off x="798381" y="635081"/>
            <a:ext cx="9632553" cy="803654"/>
          </a:xfrm>
        </p:spPr>
        <p:txBody>
          <a:bodyPr/>
          <a:lstStyle/>
          <a:p>
            <a:r>
              <a:rPr lang="en-US" dirty="0">
                <a:solidFill>
                  <a:schemeClr val="bg1"/>
                </a:solidFill>
              </a:rPr>
              <a:t>This process involves…</a:t>
            </a:r>
          </a:p>
        </p:txBody>
      </p:sp>
    </p:spTree>
    <p:extLst>
      <p:ext uri="{BB962C8B-B14F-4D97-AF65-F5344CB8AC3E}">
        <p14:creationId xmlns:p14="http://schemas.microsoft.com/office/powerpoint/2010/main" val="304204407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7965</Words>
  <Application>Microsoft Office PowerPoint</Application>
  <PresentationFormat>Widescreen</PresentationFormat>
  <Paragraphs>470</Paragraphs>
  <Slides>75</Slides>
  <Notes>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75</vt:i4>
      </vt:variant>
    </vt:vector>
  </HeadingPairs>
  <TitlesOfParts>
    <vt:vector size="85" baseType="lpstr">
      <vt:lpstr>-apple-system</vt:lpstr>
      <vt:lpstr>Arial</vt:lpstr>
      <vt:lpstr>Calibri</vt:lpstr>
      <vt:lpstr>Calibri </vt:lpstr>
      <vt:lpstr>Google Sans</vt:lpstr>
      <vt:lpstr>McKinsey Sans</vt:lpstr>
      <vt:lpstr>Montserrat</vt:lpstr>
      <vt:lpstr>Montserrat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Lola Gonzalez</cp:lastModifiedBy>
  <cp:revision>221</cp:revision>
  <dcterms:created xsi:type="dcterms:W3CDTF">2020-10-14T13:32:04Z</dcterms:created>
  <dcterms:modified xsi:type="dcterms:W3CDTF">2025-01-17T11:16:24Z</dcterms:modified>
</cp:coreProperties>
</file>