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98"/>
  </p:notesMasterIdLst>
  <p:sldIdLst>
    <p:sldId id="4346" r:id="rId2"/>
    <p:sldId id="4306" r:id="rId3"/>
    <p:sldId id="4350" r:id="rId4"/>
    <p:sldId id="4351" r:id="rId5"/>
    <p:sldId id="4361" r:id="rId6"/>
    <p:sldId id="4352" r:id="rId7"/>
    <p:sldId id="4323" r:id="rId8"/>
    <p:sldId id="4399" r:id="rId9"/>
    <p:sldId id="4430" r:id="rId10"/>
    <p:sldId id="4431" r:id="rId11"/>
    <p:sldId id="4432" r:id="rId12"/>
    <p:sldId id="4439" r:id="rId13"/>
    <p:sldId id="4433" r:id="rId14"/>
    <p:sldId id="4438" r:id="rId15"/>
    <p:sldId id="4507" r:id="rId16"/>
    <p:sldId id="4508" r:id="rId17"/>
    <p:sldId id="4434" r:id="rId18"/>
    <p:sldId id="4435" r:id="rId19"/>
    <p:sldId id="4436" r:id="rId20"/>
    <p:sldId id="4437" r:id="rId21"/>
    <p:sldId id="4381" r:id="rId22"/>
    <p:sldId id="4440" r:id="rId23"/>
    <p:sldId id="4441" r:id="rId24"/>
    <p:sldId id="4442" r:id="rId25"/>
    <p:sldId id="4443" r:id="rId26"/>
    <p:sldId id="4444" r:id="rId27"/>
    <p:sldId id="4445" r:id="rId28"/>
    <p:sldId id="4400" r:id="rId29"/>
    <p:sldId id="4446" r:id="rId30"/>
    <p:sldId id="4407" r:id="rId31"/>
    <p:sldId id="4509" r:id="rId32"/>
    <p:sldId id="4420" r:id="rId33"/>
    <p:sldId id="4449" r:id="rId34"/>
    <p:sldId id="4383" r:id="rId35"/>
    <p:sldId id="4450" r:id="rId36"/>
    <p:sldId id="4417" r:id="rId37"/>
    <p:sldId id="4510" r:id="rId38"/>
    <p:sldId id="4511" r:id="rId39"/>
    <p:sldId id="4513" r:id="rId40"/>
    <p:sldId id="4512" r:id="rId41"/>
    <p:sldId id="4514" r:id="rId42"/>
    <p:sldId id="4515" r:id="rId43"/>
    <p:sldId id="4452" r:id="rId44"/>
    <p:sldId id="4453" r:id="rId45"/>
    <p:sldId id="4502" r:id="rId46"/>
    <p:sldId id="4459" r:id="rId47"/>
    <p:sldId id="4461" r:id="rId48"/>
    <p:sldId id="4460" r:id="rId49"/>
    <p:sldId id="4462" r:id="rId50"/>
    <p:sldId id="4463" r:id="rId51"/>
    <p:sldId id="4401" r:id="rId52"/>
    <p:sldId id="4398" r:id="rId53"/>
    <p:sldId id="4465" r:id="rId54"/>
    <p:sldId id="4464" r:id="rId55"/>
    <p:sldId id="4466" r:id="rId56"/>
    <p:sldId id="4467" r:id="rId57"/>
    <p:sldId id="4468" r:id="rId58"/>
    <p:sldId id="4469" r:id="rId59"/>
    <p:sldId id="4470" r:id="rId60"/>
    <p:sldId id="4471" r:id="rId61"/>
    <p:sldId id="4472" r:id="rId62"/>
    <p:sldId id="4473" r:id="rId63"/>
    <p:sldId id="267" r:id="rId64"/>
    <p:sldId id="4474" r:id="rId65"/>
    <p:sldId id="4475" r:id="rId66"/>
    <p:sldId id="4476" r:id="rId67"/>
    <p:sldId id="4477" r:id="rId68"/>
    <p:sldId id="4478" r:id="rId69"/>
    <p:sldId id="4479" r:id="rId70"/>
    <p:sldId id="4480" r:id="rId71"/>
    <p:sldId id="4481" r:id="rId72"/>
    <p:sldId id="4482" r:id="rId73"/>
    <p:sldId id="4483" r:id="rId74"/>
    <p:sldId id="4484" r:id="rId75"/>
    <p:sldId id="4485" r:id="rId76"/>
    <p:sldId id="4486" r:id="rId77"/>
    <p:sldId id="4487" r:id="rId78"/>
    <p:sldId id="4488" r:id="rId79"/>
    <p:sldId id="4489" r:id="rId80"/>
    <p:sldId id="4490" r:id="rId81"/>
    <p:sldId id="4491" r:id="rId82"/>
    <p:sldId id="4492" r:id="rId83"/>
    <p:sldId id="4493" r:id="rId84"/>
    <p:sldId id="4494" r:id="rId85"/>
    <p:sldId id="4496" r:id="rId86"/>
    <p:sldId id="4497" r:id="rId87"/>
    <p:sldId id="4498" r:id="rId88"/>
    <p:sldId id="4499" r:id="rId89"/>
    <p:sldId id="4500" r:id="rId90"/>
    <p:sldId id="4384" r:id="rId91"/>
    <p:sldId id="4380" r:id="rId92"/>
    <p:sldId id="4503" r:id="rId93"/>
    <p:sldId id="4504" r:id="rId94"/>
    <p:sldId id="4505" r:id="rId95"/>
    <p:sldId id="4506" r:id="rId96"/>
    <p:sldId id="4263" r:id="rId97"/>
  </p:sldIdLst>
  <p:sldSz cx="12192000" cy="6858000"/>
  <p:notesSz cx="6858000" cy="9144000"/>
  <p:custDataLst>
    <p:tags r:id="rId9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A1D"/>
    <a:srgbClr val="595959"/>
    <a:srgbClr val="47B5C8"/>
    <a:srgbClr val="F2A72C"/>
    <a:srgbClr val="086575"/>
    <a:srgbClr val="FDBD22"/>
    <a:srgbClr val="20376B"/>
    <a:srgbClr val="D9552F"/>
    <a:srgbClr val="FFD111"/>
    <a:srgbClr val="5796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431"/>
    <p:restoredTop sz="95082"/>
  </p:normalViewPr>
  <p:slideViewPr>
    <p:cSldViewPr snapToGrid="0" snapToObjects="1">
      <p:cViewPr varScale="1">
        <p:scale>
          <a:sx n="80" d="100"/>
          <a:sy n="80" d="100"/>
        </p:scale>
        <p:origin x="48"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gs" Target="tags/tag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595A59"/>
                </a:solidFill>
                <a:latin typeface="+mn-lt"/>
                <a:ea typeface="+mn-ea"/>
                <a:cs typeface="+mn-cs"/>
              </a:defRPr>
            </a:pPr>
            <a:r>
              <a:rPr lang="de-DE" dirty="0" err="1"/>
              <a:t>Liquidity</a:t>
            </a:r>
            <a:r>
              <a:rPr lang="de-DE" dirty="0"/>
              <a:t> </a:t>
            </a:r>
            <a:r>
              <a:rPr lang="de-DE" dirty="0" err="1"/>
              <a:t>development</a:t>
            </a:r>
            <a:endParaRPr lang="de-DE" dirty="0"/>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595A59"/>
              </a:solidFill>
              <a:latin typeface="+mn-lt"/>
              <a:ea typeface="+mn-ea"/>
              <a:cs typeface="+mn-cs"/>
            </a:defRPr>
          </a:pPr>
          <a:endParaRPr lang="de-DE"/>
        </a:p>
      </c:txPr>
    </c:title>
    <c:autoTitleDeleted val="0"/>
    <c:plotArea>
      <c:layout/>
      <c:barChart>
        <c:barDir val="col"/>
        <c:grouping val="clustered"/>
        <c:varyColors val="0"/>
        <c:ser>
          <c:idx val="1"/>
          <c:order val="1"/>
          <c:tx>
            <c:strRef>
              <c:f>Tabelle1!$C$1</c:f>
              <c:strCache>
                <c:ptCount val="1"/>
                <c:pt idx="0">
                  <c:v>Cash in</c:v>
                </c:pt>
              </c:strCache>
            </c:strRef>
          </c:tx>
          <c:spPr>
            <a:solidFill>
              <a:schemeClr val="accent1"/>
            </a:solidFill>
            <a:ln>
              <a:noFill/>
            </a:ln>
            <a:effectLst/>
          </c:spPr>
          <c:invertIfNegative val="0"/>
          <c:cat>
            <c:strRef>
              <c:f>Tabelle1!$A$2:$A$14</c:f>
              <c:strCache>
                <c:ptCount val="13"/>
                <c:pt idx="0">
                  <c:v>Status Quo</c:v>
                </c:pt>
                <c:pt idx="1">
                  <c:v>Month 1</c:v>
                </c:pt>
                <c:pt idx="2">
                  <c:v>Month 2</c:v>
                </c:pt>
                <c:pt idx="3">
                  <c:v>Month 3</c:v>
                </c:pt>
                <c:pt idx="4">
                  <c:v>Month 4</c:v>
                </c:pt>
                <c:pt idx="5">
                  <c:v>Month 5</c:v>
                </c:pt>
                <c:pt idx="6">
                  <c:v>Month 6</c:v>
                </c:pt>
                <c:pt idx="7">
                  <c:v>Month 7</c:v>
                </c:pt>
                <c:pt idx="8">
                  <c:v>Month 8</c:v>
                </c:pt>
                <c:pt idx="9">
                  <c:v>Month 9</c:v>
                </c:pt>
                <c:pt idx="10">
                  <c:v>Month 10</c:v>
                </c:pt>
                <c:pt idx="11">
                  <c:v>Month 11</c:v>
                </c:pt>
                <c:pt idx="12">
                  <c:v>Month 12</c:v>
                </c:pt>
              </c:strCache>
            </c:strRef>
          </c:cat>
          <c:val>
            <c:numRef>
              <c:f>Tabelle1!$C$2:$C$14</c:f>
              <c:numCache>
                <c:formatCode>General</c:formatCode>
                <c:ptCount val="13"/>
                <c:pt idx="0">
                  <c:v>0</c:v>
                </c:pt>
                <c:pt idx="1">
                  <c:v>100</c:v>
                </c:pt>
                <c:pt idx="2">
                  <c:v>90</c:v>
                </c:pt>
                <c:pt idx="3">
                  <c:v>60</c:v>
                </c:pt>
                <c:pt idx="4">
                  <c:v>20</c:v>
                </c:pt>
                <c:pt idx="5">
                  <c:v>20</c:v>
                </c:pt>
                <c:pt idx="6">
                  <c:v>20</c:v>
                </c:pt>
                <c:pt idx="7">
                  <c:v>60</c:v>
                </c:pt>
                <c:pt idx="8">
                  <c:v>30</c:v>
                </c:pt>
                <c:pt idx="9">
                  <c:v>70</c:v>
                </c:pt>
                <c:pt idx="10">
                  <c:v>70</c:v>
                </c:pt>
                <c:pt idx="11">
                  <c:v>80</c:v>
                </c:pt>
                <c:pt idx="12">
                  <c:v>100</c:v>
                </c:pt>
              </c:numCache>
            </c:numRef>
          </c:val>
          <c:extLst>
            <c:ext xmlns:c16="http://schemas.microsoft.com/office/drawing/2014/chart" uri="{C3380CC4-5D6E-409C-BE32-E72D297353CC}">
              <c16:uniqueId val="{00000000-03AF-432A-B460-6DFFA9CC08EE}"/>
            </c:ext>
          </c:extLst>
        </c:ser>
        <c:ser>
          <c:idx val="2"/>
          <c:order val="2"/>
          <c:tx>
            <c:strRef>
              <c:f>Tabelle1!$D$1</c:f>
              <c:strCache>
                <c:ptCount val="1"/>
                <c:pt idx="0">
                  <c:v>Cash out</c:v>
                </c:pt>
              </c:strCache>
            </c:strRef>
          </c:tx>
          <c:spPr>
            <a:solidFill>
              <a:schemeClr val="accent5">
                <a:lumMod val="75000"/>
              </a:schemeClr>
            </a:solidFill>
            <a:ln>
              <a:noFill/>
            </a:ln>
            <a:effectLst/>
          </c:spPr>
          <c:invertIfNegative val="0"/>
          <c:cat>
            <c:strRef>
              <c:f>Tabelle1!$A$2:$A$14</c:f>
              <c:strCache>
                <c:ptCount val="13"/>
                <c:pt idx="0">
                  <c:v>Status Quo</c:v>
                </c:pt>
                <c:pt idx="1">
                  <c:v>Month 1</c:v>
                </c:pt>
                <c:pt idx="2">
                  <c:v>Month 2</c:v>
                </c:pt>
                <c:pt idx="3">
                  <c:v>Month 3</c:v>
                </c:pt>
                <c:pt idx="4">
                  <c:v>Month 4</c:v>
                </c:pt>
                <c:pt idx="5">
                  <c:v>Month 5</c:v>
                </c:pt>
                <c:pt idx="6">
                  <c:v>Month 6</c:v>
                </c:pt>
                <c:pt idx="7">
                  <c:v>Month 7</c:v>
                </c:pt>
                <c:pt idx="8">
                  <c:v>Month 8</c:v>
                </c:pt>
                <c:pt idx="9">
                  <c:v>Month 9</c:v>
                </c:pt>
                <c:pt idx="10">
                  <c:v>Month 10</c:v>
                </c:pt>
                <c:pt idx="11">
                  <c:v>Month 11</c:v>
                </c:pt>
                <c:pt idx="12">
                  <c:v>Month 12</c:v>
                </c:pt>
              </c:strCache>
            </c:strRef>
          </c:cat>
          <c:val>
            <c:numRef>
              <c:f>Tabelle1!$D$2:$D$14</c:f>
              <c:numCache>
                <c:formatCode>General</c:formatCode>
                <c:ptCount val="13"/>
                <c:pt idx="0">
                  <c:v>0</c:v>
                </c:pt>
                <c:pt idx="1">
                  <c:v>67</c:v>
                </c:pt>
                <c:pt idx="2">
                  <c:v>62</c:v>
                </c:pt>
                <c:pt idx="3">
                  <c:v>47</c:v>
                </c:pt>
                <c:pt idx="4">
                  <c:v>27</c:v>
                </c:pt>
                <c:pt idx="5">
                  <c:v>27</c:v>
                </c:pt>
                <c:pt idx="6">
                  <c:v>122</c:v>
                </c:pt>
                <c:pt idx="7">
                  <c:v>47</c:v>
                </c:pt>
                <c:pt idx="8">
                  <c:v>32</c:v>
                </c:pt>
                <c:pt idx="9">
                  <c:v>52</c:v>
                </c:pt>
                <c:pt idx="10">
                  <c:v>52</c:v>
                </c:pt>
                <c:pt idx="11">
                  <c:v>57</c:v>
                </c:pt>
                <c:pt idx="12">
                  <c:v>67</c:v>
                </c:pt>
              </c:numCache>
            </c:numRef>
          </c:val>
          <c:extLst>
            <c:ext xmlns:c16="http://schemas.microsoft.com/office/drawing/2014/chart" uri="{C3380CC4-5D6E-409C-BE32-E72D297353CC}">
              <c16:uniqueId val="{00000001-03AF-432A-B460-6DFFA9CC08EE}"/>
            </c:ext>
          </c:extLst>
        </c:ser>
        <c:dLbls>
          <c:showLegendKey val="0"/>
          <c:showVal val="0"/>
          <c:showCatName val="0"/>
          <c:showSerName val="0"/>
          <c:showPercent val="0"/>
          <c:showBubbleSize val="0"/>
        </c:dLbls>
        <c:gapWidth val="219"/>
        <c:axId val="1408063359"/>
        <c:axId val="1408060031"/>
      </c:barChart>
      <c:lineChart>
        <c:grouping val="standard"/>
        <c:varyColors val="0"/>
        <c:ser>
          <c:idx val="0"/>
          <c:order val="0"/>
          <c:tx>
            <c:strRef>
              <c:f>Tabelle1!$B$1</c:f>
              <c:strCache>
                <c:ptCount val="1"/>
                <c:pt idx="0">
                  <c:v>Liquidity End of Period</c:v>
                </c:pt>
              </c:strCache>
            </c:strRef>
          </c:tx>
          <c:spPr>
            <a:ln w="28575" cap="rnd">
              <a:solidFill>
                <a:schemeClr val="accent3">
                  <a:lumMod val="50000"/>
                </a:schemeClr>
              </a:solidFill>
              <a:round/>
            </a:ln>
            <a:effectLst/>
          </c:spPr>
          <c:marker>
            <c:symbol val="none"/>
          </c:marker>
          <c:cat>
            <c:strRef>
              <c:f>Tabelle1!$A$2:$A$14</c:f>
              <c:strCache>
                <c:ptCount val="13"/>
                <c:pt idx="0">
                  <c:v>Status Quo</c:v>
                </c:pt>
                <c:pt idx="1">
                  <c:v>Month 1</c:v>
                </c:pt>
                <c:pt idx="2">
                  <c:v>Month 2</c:v>
                </c:pt>
                <c:pt idx="3">
                  <c:v>Month 3</c:v>
                </c:pt>
                <c:pt idx="4">
                  <c:v>Month 4</c:v>
                </c:pt>
                <c:pt idx="5">
                  <c:v>Month 5</c:v>
                </c:pt>
                <c:pt idx="6">
                  <c:v>Month 6</c:v>
                </c:pt>
                <c:pt idx="7">
                  <c:v>Month 7</c:v>
                </c:pt>
                <c:pt idx="8">
                  <c:v>Month 8</c:v>
                </c:pt>
                <c:pt idx="9">
                  <c:v>Month 9</c:v>
                </c:pt>
                <c:pt idx="10">
                  <c:v>Month 10</c:v>
                </c:pt>
                <c:pt idx="11">
                  <c:v>Month 11</c:v>
                </c:pt>
                <c:pt idx="12">
                  <c:v>Month 12</c:v>
                </c:pt>
              </c:strCache>
            </c:strRef>
          </c:cat>
          <c:val>
            <c:numRef>
              <c:f>Tabelle1!$B$2:$B$14</c:f>
              <c:numCache>
                <c:formatCode>General</c:formatCode>
                <c:ptCount val="13"/>
                <c:pt idx="0">
                  <c:v>100</c:v>
                </c:pt>
                <c:pt idx="1">
                  <c:v>133</c:v>
                </c:pt>
                <c:pt idx="2">
                  <c:v>161</c:v>
                </c:pt>
                <c:pt idx="3">
                  <c:v>174</c:v>
                </c:pt>
                <c:pt idx="4">
                  <c:v>167</c:v>
                </c:pt>
                <c:pt idx="5">
                  <c:v>160</c:v>
                </c:pt>
                <c:pt idx="6">
                  <c:v>58</c:v>
                </c:pt>
                <c:pt idx="7">
                  <c:v>71</c:v>
                </c:pt>
                <c:pt idx="8">
                  <c:v>101</c:v>
                </c:pt>
                <c:pt idx="9">
                  <c:v>119</c:v>
                </c:pt>
                <c:pt idx="10">
                  <c:v>137</c:v>
                </c:pt>
                <c:pt idx="11">
                  <c:v>160</c:v>
                </c:pt>
                <c:pt idx="12">
                  <c:v>193</c:v>
                </c:pt>
              </c:numCache>
            </c:numRef>
          </c:val>
          <c:smooth val="0"/>
          <c:extLst>
            <c:ext xmlns:c16="http://schemas.microsoft.com/office/drawing/2014/chart" uri="{C3380CC4-5D6E-409C-BE32-E72D297353CC}">
              <c16:uniqueId val="{00000002-03AF-432A-B460-6DFFA9CC08EE}"/>
            </c:ext>
          </c:extLst>
        </c:ser>
        <c:dLbls>
          <c:showLegendKey val="0"/>
          <c:showVal val="0"/>
          <c:showCatName val="0"/>
          <c:showSerName val="0"/>
          <c:showPercent val="0"/>
          <c:showBubbleSize val="0"/>
        </c:dLbls>
        <c:marker val="1"/>
        <c:smooth val="0"/>
        <c:axId val="1408063359"/>
        <c:axId val="1408060031"/>
      </c:lineChart>
      <c:catAx>
        <c:axId val="1408063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crossAx val="1408060031"/>
        <c:crosses val="autoZero"/>
        <c:auto val="1"/>
        <c:lblAlgn val="ctr"/>
        <c:lblOffset val="100"/>
        <c:noMultiLvlLbl val="0"/>
      </c:catAx>
      <c:valAx>
        <c:axId val="1408060031"/>
        <c:scaling>
          <c:orientation val="minMax"/>
        </c:scaling>
        <c:delete val="0"/>
        <c:axPos val="l"/>
        <c:majorGridlines>
          <c:spPr>
            <a:ln w="9525" cap="flat" cmpd="sng" algn="ctr">
              <a:solidFill>
                <a:srgbClr val="D7C6D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crossAx val="1408063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595A59"/>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Revenue</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custT="1"/>
      <dgm:spPr/>
      <dgm:t>
        <a:bodyPr/>
        <a:lstStyle/>
        <a:p>
          <a:pPr marL="0" indent="0">
            <a:buNone/>
          </a:pPr>
          <a:r>
            <a:rPr lang="de-DE" sz="2000" dirty="0"/>
            <a:t>The total </a:t>
          </a:r>
          <a:r>
            <a:rPr lang="de-DE" sz="2000" dirty="0" err="1"/>
            <a:t>income</a:t>
          </a:r>
          <a:r>
            <a:rPr lang="de-DE" sz="2000" dirty="0"/>
            <a:t> </a:t>
          </a:r>
          <a:r>
            <a:rPr lang="de-DE" sz="2000" dirty="0" err="1"/>
            <a:t>generated</a:t>
          </a:r>
          <a:r>
            <a:rPr lang="de-DE" sz="2000" dirty="0"/>
            <a:t> </a:t>
          </a:r>
          <a:r>
            <a:rPr lang="de-DE" sz="2000" dirty="0" err="1"/>
            <a:t>by</a:t>
          </a:r>
          <a:r>
            <a:rPr lang="de-DE" sz="2000" dirty="0"/>
            <a:t> </a:t>
          </a:r>
          <a:r>
            <a:rPr lang="de-DE" sz="2000" dirty="0" err="1"/>
            <a:t>selling</a:t>
          </a:r>
          <a:r>
            <a:rPr lang="de-DE" sz="2000" dirty="0"/>
            <a:t> </a:t>
          </a:r>
          <a:r>
            <a:rPr lang="de-DE" sz="2000" dirty="0" err="1"/>
            <a:t>goods</a:t>
          </a:r>
          <a:r>
            <a:rPr lang="de-DE" sz="2000" dirty="0"/>
            <a:t> </a:t>
          </a:r>
          <a:r>
            <a:rPr lang="de-DE" sz="2000" dirty="0" err="1"/>
            <a:t>or</a:t>
          </a:r>
          <a:r>
            <a:rPr lang="de-DE" sz="2000" dirty="0"/>
            <a:t> </a:t>
          </a:r>
          <a:r>
            <a:rPr lang="de-DE" sz="2000" dirty="0" err="1"/>
            <a:t>services</a:t>
          </a:r>
          <a:endParaRPr lang="de-DE" sz="2000" dirty="0"/>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Net Profit</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custT="1"/>
      <dgm:spPr/>
      <dgm:t>
        <a:bodyPr/>
        <a:lstStyle/>
        <a:p>
          <a:pPr marL="0" indent="0">
            <a:buNone/>
          </a:pPr>
          <a:r>
            <a:rPr lang="de-DE" sz="2000" dirty="0"/>
            <a:t>The </a:t>
          </a:r>
          <a:r>
            <a:rPr lang="de-DE" sz="2000" dirty="0" err="1"/>
            <a:t>income</a:t>
          </a:r>
          <a:r>
            <a:rPr lang="de-DE" sz="2000" dirty="0"/>
            <a:t> </a:t>
          </a:r>
          <a:r>
            <a:rPr lang="de-DE" sz="2000" dirty="0" err="1"/>
            <a:t>left</a:t>
          </a:r>
          <a:r>
            <a:rPr lang="de-DE" sz="2000" dirty="0"/>
            <a:t> after all </a:t>
          </a:r>
          <a:r>
            <a:rPr lang="de-DE" sz="2000" dirty="0" err="1"/>
            <a:t>expenses</a:t>
          </a:r>
          <a:r>
            <a:rPr lang="de-DE" sz="2000" dirty="0"/>
            <a:t> </a:t>
          </a:r>
          <a:r>
            <a:rPr lang="de-DE" sz="2000" dirty="0" err="1"/>
            <a:t>have</a:t>
          </a:r>
          <a:r>
            <a:rPr lang="de-DE" sz="2000" dirty="0"/>
            <a:t> </a:t>
          </a:r>
          <a:r>
            <a:rPr lang="de-DE" sz="2000" dirty="0" err="1"/>
            <a:t>been</a:t>
          </a:r>
          <a:r>
            <a:rPr lang="de-DE" sz="2000" dirty="0"/>
            <a:t> </a:t>
          </a:r>
          <a:r>
            <a:rPr lang="de-DE" sz="2000" dirty="0" err="1"/>
            <a:t>deducted</a:t>
          </a:r>
          <a:endParaRPr lang="de-DE" sz="2000" dirty="0"/>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err="1"/>
            <a:t>Gross</a:t>
          </a:r>
          <a:r>
            <a:rPr lang="de-DE" sz="2800" b="1" dirty="0"/>
            <a:t> Margin</a:t>
          </a:r>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de-DE" dirty="0"/>
            <a:t>The </a:t>
          </a:r>
          <a:r>
            <a:rPr lang="de-DE" dirty="0" err="1"/>
            <a:t>difference</a:t>
          </a:r>
          <a:r>
            <a:rPr lang="de-DE" dirty="0"/>
            <a:t> </a:t>
          </a:r>
          <a:r>
            <a:rPr lang="de-DE" dirty="0" err="1"/>
            <a:t>between</a:t>
          </a:r>
          <a:r>
            <a:rPr lang="de-DE" dirty="0"/>
            <a:t> </a:t>
          </a:r>
          <a:r>
            <a:rPr lang="de-DE" dirty="0" err="1"/>
            <a:t>revenue</a:t>
          </a:r>
          <a:r>
            <a:rPr lang="de-DE" dirty="0"/>
            <a:t> and </a:t>
          </a:r>
          <a:r>
            <a:rPr lang="de-DE" dirty="0" err="1"/>
            <a:t>the</a:t>
          </a:r>
          <a:r>
            <a:rPr lang="de-DE" dirty="0"/>
            <a:t> </a:t>
          </a:r>
          <a:r>
            <a:rPr lang="de-DE" dirty="0" err="1"/>
            <a:t>cost</a:t>
          </a:r>
          <a:r>
            <a:rPr lang="de-DE" dirty="0"/>
            <a:t> of </a:t>
          </a:r>
          <a:r>
            <a:rPr lang="de-DE" dirty="0" err="1"/>
            <a:t>producing</a:t>
          </a:r>
          <a:r>
            <a:rPr lang="de-DE" dirty="0"/>
            <a:t> </a:t>
          </a:r>
          <a:r>
            <a:rPr lang="de-DE" dirty="0" err="1"/>
            <a:t>goods</a:t>
          </a:r>
          <a:r>
            <a:rPr lang="de-DE" dirty="0"/>
            <a:t> </a:t>
          </a:r>
          <a:r>
            <a:rPr lang="de-DE" dirty="0" err="1"/>
            <a:t>or</a:t>
          </a:r>
          <a:r>
            <a:rPr lang="de-DE" dirty="0"/>
            <a:t> </a:t>
          </a:r>
          <a:r>
            <a:rPr lang="de-DE" dirty="0" err="1"/>
            <a:t>services</a:t>
          </a:r>
          <a:r>
            <a:rPr lang="de-DE" dirty="0"/>
            <a:t> </a:t>
          </a:r>
          <a:r>
            <a:rPr lang="de-DE" dirty="0" err="1"/>
            <a:t>expressed</a:t>
          </a:r>
          <a:r>
            <a:rPr lang="de-DE" dirty="0"/>
            <a:t> </a:t>
          </a:r>
          <a:r>
            <a:rPr lang="de-DE" dirty="0" err="1"/>
            <a:t>as</a:t>
          </a:r>
          <a:r>
            <a:rPr lang="de-DE" dirty="0"/>
            <a:t> a </a:t>
          </a:r>
          <a:r>
            <a:rPr lang="de-DE" dirty="0" err="1"/>
            <a:t>percentage</a:t>
          </a:r>
          <a:r>
            <a:rPr lang="de-DE" dirty="0"/>
            <a:t>. </a:t>
          </a: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A0F79B-6370-4ADB-ABC1-90EEDEDD30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e-DE"/>
        </a:p>
      </dgm:t>
    </dgm:pt>
    <dgm:pt modelId="{78E423B0-342E-4AA7-B868-10A480325E0F}">
      <dgm:prSet phldrT="[Text]" custT="1"/>
      <dgm:spPr/>
      <dgm:t>
        <a:bodyPr/>
        <a:lstStyle/>
        <a:p>
          <a:pPr>
            <a:buNone/>
          </a:pPr>
          <a:r>
            <a:rPr lang="de-DE" sz="2000" dirty="0" err="1"/>
            <a:t>Introduction</a:t>
          </a:r>
          <a:endParaRPr lang="de-DE" sz="2000" dirty="0"/>
        </a:p>
      </dgm:t>
    </dgm:pt>
    <dgm:pt modelId="{44BC80F4-F260-4663-8DC5-80C371DF4BB6}" type="parTrans" cxnId="{17D72FC8-0A1C-4ED4-B682-64D27F63B7AD}">
      <dgm:prSet/>
      <dgm:spPr/>
      <dgm:t>
        <a:bodyPr/>
        <a:lstStyle/>
        <a:p>
          <a:endParaRPr lang="de-DE" sz="2400"/>
        </a:p>
      </dgm:t>
    </dgm:pt>
    <dgm:pt modelId="{74189D1B-2FB2-4D97-BEFE-CDC1490C220B}" type="sibTrans" cxnId="{17D72FC8-0A1C-4ED4-B682-64D27F63B7AD}">
      <dgm:prSet/>
      <dgm:spPr/>
      <dgm:t>
        <a:bodyPr/>
        <a:lstStyle/>
        <a:p>
          <a:endParaRPr lang="de-DE" sz="2400"/>
        </a:p>
      </dgm:t>
    </dgm:pt>
    <dgm:pt modelId="{9DE2F0F5-B48D-46DC-8241-0C0658FB7208}">
      <dgm:prSet phldrT="[Text]" custT="1"/>
      <dgm:spPr/>
      <dgm:t>
        <a:bodyPr/>
        <a:lstStyle/>
        <a:p>
          <a:pPr marL="0" indent="0">
            <a:buNone/>
          </a:pPr>
          <a:r>
            <a:rPr lang="de-DE" sz="1800" dirty="0"/>
            <a:t>A </a:t>
          </a:r>
          <a:r>
            <a:rPr lang="de-DE" sz="1800" dirty="0" err="1"/>
            <a:t>brief</a:t>
          </a:r>
          <a:r>
            <a:rPr lang="de-DE" sz="1800" dirty="0"/>
            <a:t> </a:t>
          </a:r>
          <a:r>
            <a:rPr lang="de-DE" sz="1800" dirty="0" err="1"/>
            <a:t>overview</a:t>
          </a:r>
          <a:r>
            <a:rPr lang="de-DE" sz="1800" dirty="0"/>
            <a:t> of </a:t>
          </a:r>
          <a:r>
            <a:rPr lang="de-DE" sz="1800" dirty="0" err="1"/>
            <a:t>your</a:t>
          </a:r>
          <a:r>
            <a:rPr lang="de-DE" sz="1800" dirty="0"/>
            <a:t> </a:t>
          </a:r>
          <a:r>
            <a:rPr lang="de-DE" sz="1800" dirty="0" err="1"/>
            <a:t>business</a:t>
          </a:r>
          <a:r>
            <a:rPr lang="de-DE" sz="1800" dirty="0"/>
            <a:t>, ist </a:t>
          </a:r>
          <a:r>
            <a:rPr lang="de-DE" sz="1800" dirty="0" err="1"/>
            <a:t>mission</a:t>
          </a:r>
          <a:r>
            <a:rPr lang="de-DE" sz="1800" dirty="0"/>
            <a:t> and </a:t>
          </a:r>
          <a:r>
            <a:rPr lang="de-DE" sz="1800" dirty="0" err="1"/>
            <a:t>your</a:t>
          </a:r>
          <a:r>
            <a:rPr lang="de-DE" sz="1800" dirty="0"/>
            <a:t> </a:t>
          </a:r>
          <a:r>
            <a:rPr lang="de-DE" sz="1800" dirty="0" err="1"/>
            <a:t>product</a:t>
          </a:r>
          <a:r>
            <a:rPr lang="de-DE" sz="1800" dirty="0"/>
            <a:t> / </a:t>
          </a:r>
          <a:r>
            <a:rPr lang="de-DE" sz="1800" dirty="0" err="1"/>
            <a:t>service</a:t>
          </a:r>
          <a:endParaRPr lang="de-DE" sz="1800" dirty="0"/>
        </a:p>
      </dgm:t>
    </dgm:pt>
    <dgm:pt modelId="{1D2DED9C-3FD8-45A9-BF68-37EB5237812B}" type="parTrans" cxnId="{8F323346-57F5-4DC1-ABDB-138F65112194}">
      <dgm:prSet/>
      <dgm:spPr/>
      <dgm:t>
        <a:bodyPr/>
        <a:lstStyle/>
        <a:p>
          <a:endParaRPr lang="de-DE"/>
        </a:p>
      </dgm:t>
    </dgm:pt>
    <dgm:pt modelId="{E32144F3-0BC6-4E11-8618-6FF056D01E56}" type="sibTrans" cxnId="{8F323346-57F5-4DC1-ABDB-138F65112194}">
      <dgm:prSet/>
      <dgm:spPr/>
      <dgm:t>
        <a:bodyPr/>
        <a:lstStyle/>
        <a:p>
          <a:endParaRPr lang="de-DE"/>
        </a:p>
      </dgm:t>
    </dgm:pt>
    <dgm:pt modelId="{04543FBC-D1F4-4455-910F-60FB2EB4C7D3}">
      <dgm:prSet phldrT="[Text]" custT="1"/>
      <dgm:spPr/>
      <dgm:t>
        <a:bodyPr/>
        <a:lstStyle/>
        <a:p>
          <a:pPr marL="0" indent="0">
            <a:buNone/>
          </a:pPr>
          <a:r>
            <a:rPr lang="de-DE" sz="1800" dirty="0"/>
            <a:t>Market </a:t>
          </a:r>
          <a:r>
            <a:rPr lang="de-DE" sz="1800" dirty="0" err="1"/>
            <a:t>Opportunity</a:t>
          </a:r>
          <a:endParaRPr lang="de-DE" sz="1800" dirty="0"/>
        </a:p>
      </dgm:t>
    </dgm:pt>
    <dgm:pt modelId="{7F044194-1EE7-4080-9152-0FE95A4F1A1E}" type="parTrans" cxnId="{A6B3A771-7293-4AF6-988D-1E8222170158}">
      <dgm:prSet/>
      <dgm:spPr/>
      <dgm:t>
        <a:bodyPr/>
        <a:lstStyle/>
        <a:p>
          <a:endParaRPr lang="de-DE"/>
        </a:p>
      </dgm:t>
    </dgm:pt>
    <dgm:pt modelId="{8959EC75-B76B-4AC8-BFE9-54E26ACE16DF}" type="sibTrans" cxnId="{A6B3A771-7293-4AF6-988D-1E8222170158}">
      <dgm:prSet/>
      <dgm:spPr/>
      <dgm:t>
        <a:bodyPr/>
        <a:lstStyle/>
        <a:p>
          <a:endParaRPr lang="de-DE"/>
        </a:p>
      </dgm:t>
    </dgm:pt>
    <dgm:pt modelId="{FC9D5D9A-2AA8-4802-9B46-3A2040FE018F}">
      <dgm:prSet phldrT="[Text]" custT="1"/>
      <dgm:spPr/>
      <dgm:t>
        <a:bodyPr/>
        <a:lstStyle/>
        <a:p>
          <a:pPr marL="0" indent="0">
            <a:buNone/>
          </a:pPr>
          <a:r>
            <a:rPr lang="de-DE" sz="1800" dirty="0"/>
            <a:t>Show </a:t>
          </a:r>
          <a:r>
            <a:rPr lang="de-DE" sz="1800" dirty="0" err="1"/>
            <a:t>the</a:t>
          </a:r>
          <a:r>
            <a:rPr lang="de-DE" sz="1800" dirty="0"/>
            <a:t> </a:t>
          </a:r>
          <a:r>
            <a:rPr lang="de-DE" sz="1800" dirty="0" err="1"/>
            <a:t>size</a:t>
          </a:r>
          <a:r>
            <a:rPr lang="de-DE" sz="1800" dirty="0"/>
            <a:t> of </a:t>
          </a:r>
          <a:r>
            <a:rPr lang="de-DE" sz="1800" dirty="0" err="1"/>
            <a:t>the</a:t>
          </a:r>
          <a:r>
            <a:rPr lang="de-DE" sz="1800" dirty="0"/>
            <a:t> </a:t>
          </a:r>
          <a:r>
            <a:rPr lang="de-DE" sz="1800" dirty="0" err="1"/>
            <a:t>market</a:t>
          </a:r>
          <a:r>
            <a:rPr lang="de-DE" sz="1800" dirty="0"/>
            <a:t>, </a:t>
          </a:r>
          <a:r>
            <a:rPr lang="de-DE" sz="1800" dirty="0" err="1"/>
            <a:t>your</a:t>
          </a:r>
          <a:r>
            <a:rPr lang="de-DE" sz="1800" dirty="0"/>
            <a:t> </a:t>
          </a:r>
          <a:r>
            <a:rPr lang="de-DE" sz="1800" dirty="0" err="1"/>
            <a:t>target</a:t>
          </a:r>
          <a:r>
            <a:rPr lang="de-DE" sz="1800" dirty="0"/>
            <a:t> </a:t>
          </a:r>
          <a:r>
            <a:rPr lang="de-DE" sz="1800" dirty="0" err="1"/>
            <a:t>audience</a:t>
          </a:r>
          <a:r>
            <a:rPr lang="de-DE" sz="1800" dirty="0"/>
            <a:t>, and </a:t>
          </a:r>
          <a:r>
            <a:rPr lang="de-DE" sz="1800" dirty="0" err="1"/>
            <a:t>the</a:t>
          </a:r>
          <a:r>
            <a:rPr lang="de-DE" sz="1800" dirty="0"/>
            <a:t> </a:t>
          </a:r>
          <a:r>
            <a:rPr lang="de-DE" sz="1800" dirty="0" err="1"/>
            <a:t>demand</a:t>
          </a:r>
          <a:r>
            <a:rPr lang="de-DE" sz="1800" dirty="0"/>
            <a:t> </a:t>
          </a:r>
          <a:r>
            <a:rPr lang="de-DE" sz="1800" dirty="0" err="1"/>
            <a:t>for</a:t>
          </a:r>
          <a:r>
            <a:rPr lang="de-DE" sz="1800" dirty="0"/>
            <a:t> </a:t>
          </a:r>
          <a:r>
            <a:rPr lang="de-DE" sz="1800" dirty="0" err="1"/>
            <a:t>your</a:t>
          </a:r>
          <a:r>
            <a:rPr lang="de-DE" sz="1800" dirty="0"/>
            <a:t> </a:t>
          </a:r>
          <a:r>
            <a:rPr lang="de-DE" sz="1800" dirty="0" err="1"/>
            <a:t>product</a:t>
          </a:r>
          <a:r>
            <a:rPr lang="de-DE" sz="1800" dirty="0"/>
            <a:t>.</a:t>
          </a:r>
        </a:p>
      </dgm:t>
    </dgm:pt>
    <dgm:pt modelId="{61B95B20-FA04-4318-A3F8-13AE2ED1F57F}" type="parTrans" cxnId="{0893085E-660C-4890-B0B8-83FD42E5E50D}">
      <dgm:prSet/>
      <dgm:spPr/>
      <dgm:t>
        <a:bodyPr/>
        <a:lstStyle/>
        <a:p>
          <a:endParaRPr lang="de-DE"/>
        </a:p>
      </dgm:t>
    </dgm:pt>
    <dgm:pt modelId="{B48B1A5F-2B85-4AE4-A4D2-788F80B1DA1C}" type="sibTrans" cxnId="{0893085E-660C-4890-B0B8-83FD42E5E50D}">
      <dgm:prSet/>
      <dgm:spPr/>
      <dgm:t>
        <a:bodyPr/>
        <a:lstStyle/>
        <a:p>
          <a:endParaRPr lang="de-DE"/>
        </a:p>
      </dgm:t>
    </dgm:pt>
    <dgm:pt modelId="{1A9F7BB2-7278-466E-ADEB-3C98BC2009E2}">
      <dgm:prSet phldrT="[Text]" custT="1"/>
      <dgm:spPr/>
      <dgm:t>
        <a:bodyPr/>
        <a:lstStyle/>
        <a:p>
          <a:pPr marL="0" indent="0">
            <a:buNone/>
          </a:pPr>
          <a:r>
            <a:rPr lang="de-DE" sz="1800" dirty="0"/>
            <a:t>Revenue Model</a:t>
          </a:r>
        </a:p>
      </dgm:t>
    </dgm:pt>
    <dgm:pt modelId="{2231DEB0-FB02-4E05-B107-7EB5D777BAF1}" type="parTrans" cxnId="{29499C33-C9FD-4F06-8610-72D54313797A}">
      <dgm:prSet/>
      <dgm:spPr/>
      <dgm:t>
        <a:bodyPr/>
        <a:lstStyle/>
        <a:p>
          <a:endParaRPr lang="de-DE"/>
        </a:p>
      </dgm:t>
    </dgm:pt>
    <dgm:pt modelId="{9FE44E7F-F1F7-41E1-A474-2C8900AF969B}" type="sibTrans" cxnId="{29499C33-C9FD-4F06-8610-72D54313797A}">
      <dgm:prSet/>
      <dgm:spPr/>
      <dgm:t>
        <a:bodyPr/>
        <a:lstStyle/>
        <a:p>
          <a:endParaRPr lang="de-DE"/>
        </a:p>
      </dgm:t>
    </dgm:pt>
    <dgm:pt modelId="{2CDDEEEA-1158-4A1C-966B-3AD2EB52067A}">
      <dgm:prSet phldrT="[Text]" custT="1"/>
      <dgm:spPr/>
      <dgm:t>
        <a:bodyPr/>
        <a:lstStyle/>
        <a:p>
          <a:pPr marL="0" indent="0">
            <a:buNone/>
          </a:pPr>
          <a:r>
            <a:rPr lang="de-DE" sz="1800" dirty="0" err="1"/>
            <a:t>Clearly</a:t>
          </a:r>
          <a:r>
            <a:rPr lang="de-DE" sz="1800" dirty="0"/>
            <a:t> </a:t>
          </a:r>
          <a:r>
            <a:rPr lang="de-DE" sz="1800" dirty="0" err="1"/>
            <a:t>explain</a:t>
          </a:r>
          <a:r>
            <a:rPr lang="de-DE" sz="1800" dirty="0"/>
            <a:t> </a:t>
          </a:r>
          <a:r>
            <a:rPr lang="de-DE" sz="1800" dirty="0" err="1"/>
            <a:t>how</a:t>
          </a:r>
          <a:r>
            <a:rPr lang="de-DE" sz="1800" dirty="0"/>
            <a:t> </a:t>
          </a:r>
          <a:r>
            <a:rPr lang="de-DE" sz="1800" dirty="0" err="1"/>
            <a:t>your</a:t>
          </a:r>
          <a:r>
            <a:rPr lang="de-DE" sz="1800" dirty="0"/>
            <a:t> </a:t>
          </a:r>
          <a:r>
            <a:rPr lang="de-DE" sz="1800" dirty="0" err="1"/>
            <a:t>business</a:t>
          </a:r>
          <a:r>
            <a:rPr lang="de-DE" sz="1800" dirty="0"/>
            <a:t> </a:t>
          </a:r>
          <a:r>
            <a:rPr lang="de-DE" sz="1800" dirty="0" err="1"/>
            <a:t>generates</a:t>
          </a:r>
          <a:r>
            <a:rPr lang="de-DE" sz="1800" dirty="0"/>
            <a:t> </a:t>
          </a:r>
          <a:r>
            <a:rPr lang="de-DE" sz="1800" dirty="0" err="1"/>
            <a:t>revenue</a:t>
          </a:r>
          <a:endParaRPr lang="de-DE" sz="1800" dirty="0"/>
        </a:p>
      </dgm:t>
    </dgm:pt>
    <dgm:pt modelId="{9408907C-AF3E-4EEF-BA69-146195F04666}" type="parTrans" cxnId="{C3AB94CE-DC40-4F95-AD47-302AF996170A}">
      <dgm:prSet/>
      <dgm:spPr/>
      <dgm:t>
        <a:bodyPr/>
        <a:lstStyle/>
        <a:p>
          <a:endParaRPr lang="de-DE"/>
        </a:p>
      </dgm:t>
    </dgm:pt>
    <dgm:pt modelId="{051F8471-8854-4629-81CC-A89337206DD5}" type="sibTrans" cxnId="{C3AB94CE-DC40-4F95-AD47-302AF996170A}">
      <dgm:prSet/>
      <dgm:spPr/>
      <dgm:t>
        <a:bodyPr/>
        <a:lstStyle/>
        <a:p>
          <a:endParaRPr lang="de-DE"/>
        </a:p>
      </dgm:t>
    </dgm:pt>
    <dgm:pt modelId="{D1A0F39B-1FCB-48CF-9154-1977ECFC250A}">
      <dgm:prSet phldrT="[Text]" custT="1"/>
      <dgm:spPr/>
      <dgm:t>
        <a:bodyPr/>
        <a:lstStyle/>
        <a:p>
          <a:pPr marL="0" indent="0">
            <a:buNone/>
          </a:pPr>
          <a:r>
            <a:rPr lang="de-DE" sz="1800" dirty="0"/>
            <a:t>Financial </a:t>
          </a:r>
          <a:r>
            <a:rPr lang="de-DE" sz="1800" dirty="0" err="1"/>
            <a:t>Projections</a:t>
          </a:r>
          <a:endParaRPr lang="de-DE" sz="1800" dirty="0"/>
        </a:p>
      </dgm:t>
    </dgm:pt>
    <dgm:pt modelId="{0FE191CE-B9B6-4397-A49F-E2F519AFBFC5}" type="parTrans" cxnId="{1F61C484-D53E-44FE-BC35-469855964A0C}">
      <dgm:prSet/>
      <dgm:spPr/>
      <dgm:t>
        <a:bodyPr/>
        <a:lstStyle/>
        <a:p>
          <a:endParaRPr lang="de-DE"/>
        </a:p>
      </dgm:t>
    </dgm:pt>
    <dgm:pt modelId="{FBD70076-38D2-4D8C-BCCF-9897B305915B}" type="sibTrans" cxnId="{1F61C484-D53E-44FE-BC35-469855964A0C}">
      <dgm:prSet/>
      <dgm:spPr/>
      <dgm:t>
        <a:bodyPr/>
        <a:lstStyle/>
        <a:p>
          <a:endParaRPr lang="de-DE"/>
        </a:p>
      </dgm:t>
    </dgm:pt>
    <dgm:pt modelId="{E0DF0A4A-E923-45CE-9ADD-EE60422FF35D}">
      <dgm:prSet phldrT="[Text]" custT="1"/>
      <dgm:spPr/>
      <dgm:t>
        <a:bodyPr/>
        <a:lstStyle/>
        <a:p>
          <a:pPr marL="0" indent="0">
            <a:buNone/>
          </a:pPr>
          <a:r>
            <a:rPr lang="de-DE" sz="1800" dirty="0"/>
            <a:t>Include </a:t>
          </a:r>
          <a:r>
            <a:rPr lang="de-DE" sz="1800" dirty="0" err="1"/>
            <a:t>revenue</a:t>
          </a:r>
          <a:r>
            <a:rPr lang="de-DE" sz="1800" dirty="0"/>
            <a:t> </a:t>
          </a:r>
          <a:r>
            <a:rPr lang="de-DE" sz="1800" dirty="0" err="1"/>
            <a:t>forecasts</a:t>
          </a:r>
          <a:r>
            <a:rPr lang="de-DE" sz="1800" dirty="0"/>
            <a:t>, cash </a:t>
          </a:r>
          <a:r>
            <a:rPr lang="de-DE" sz="1800" dirty="0" err="1"/>
            <a:t>flow</a:t>
          </a:r>
          <a:r>
            <a:rPr lang="de-DE" sz="1800" dirty="0"/>
            <a:t> </a:t>
          </a:r>
          <a:r>
            <a:rPr lang="de-DE" sz="1800" dirty="0" err="1"/>
            <a:t>projections</a:t>
          </a:r>
          <a:r>
            <a:rPr lang="de-DE" sz="1800" dirty="0"/>
            <a:t>, and </a:t>
          </a:r>
          <a:r>
            <a:rPr lang="de-DE" sz="1800" dirty="0" err="1"/>
            <a:t>break-even</a:t>
          </a:r>
          <a:r>
            <a:rPr lang="de-DE" sz="1800" dirty="0"/>
            <a:t> </a:t>
          </a:r>
          <a:r>
            <a:rPr lang="de-DE" sz="1800" dirty="0" err="1"/>
            <a:t>analysis</a:t>
          </a:r>
          <a:endParaRPr lang="de-DE" sz="1800" dirty="0"/>
        </a:p>
      </dgm:t>
    </dgm:pt>
    <dgm:pt modelId="{BDBA90A7-432B-4F98-B43E-11B8206394D4}" type="parTrans" cxnId="{EF544B6F-64E8-453E-98AF-9BC451288452}">
      <dgm:prSet/>
      <dgm:spPr/>
      <dgm:t>
        <a:bodyPr/>
        <a:lstStyle/>
        <a:p>
          <a:endParaRPr lang="de-DE"/>
        </a:p>
      </dgm:t>
    </dgm:pt>
    <dgm:pt modelId="{64AC36A0-E9CD-4470-B6B2-FFD6561C705C}" type="sibTrans" cxnId="{EF544B6F-64E8-453E-98AF-9BC451288452}">
      <dgm:prSet/>
      <dgm:spPr/>
      <dgm:t>
        <a:bodyPr/>
        <a:lstStyle/>
        <a:p>
          <a:endParaRPr lang="de-DE"/>
        </a:p>
      </dgm:t>
    </dgm:pt>
    <dgm:pt modelId="{F31BDE59-1081-4EF3-96E7-6F43F6306F9C}">
      <dgm:prSet phldrT="[Text]" custT="1"/>
      <dgm:spPr/>
      <dgm:t>
        <a:bodyPr/>
        <a:lstStyle/>
        <a:p>
          <a:pPr marL="0" indent="0">
            <a:buNone/>
          </a:pPr>
          <a:r>
            <a:rPr lang="de-DE" sz="1800" dirty="0"/>
            <a:t>Investment Ask</a:t>
          </a:r>
        </a:p>
      </dgm:t>
    </dgm:pt>
    <dgm:pt modelId="{D1C65A6B-7835-421A-8397-BE2DA20A7E4B}" type="parTrans" cxnId="{C0A28256-783D-4185-927F-199281BA3AD0}">
      <dgm:prSet/>
      <dgm:spPr/>
      <dgm:t>
        <a:bodyPr/>
        <a:lstStyle/>
        <a:p>
          <a:endParaRPr lang="de-DE"/>
        </a:p>
      </dgm:t>
    </dgm:pt>
    <dgm:pt modelId="{569ADBCD-D506-4D55-AE79-23611FCCACE3}" type="sibTrans" cxnId="{C0A28256-783D-4185-927F-199281BA3AD0}">
      <dgm:prSet/>
      <dgm:spPr/>
      <dgm:t>
        <a:bodyPr/>
        <a:lstStyle/>
        <a:p>
          <a:endParaRPr lang="de-DE"/>
        </a:p>
      </dgm:t>
    </dgm:pt>
    <dgm:pt modelId="{BCF74BE5-C10E-4294-980B-AAD80EB2DEB4}">
      <dgm:prSet phldrT="[Text]" custT="1"/>
      <dgm:spPr/>
      <dgm:t>
        <a:bodyPr/>
        <a:lstStyle/>
        <a:p>
          <a:pPr marL="0" indent="0">
            <a:buNone/>
          </a:pPr>
          <a:r>
            <a:rPr lang="de-DE" sz="1800" dirty="0"/>
            <a:t>Be </a:t>
          </a:r>
          <a:r>
            <a:rPr lang="de-DE" sz="1800" dirty="0" err="1"/>
            <a:t>clear</a:t>
          </a:r>
          <a:r>
            <a:rPr lang="de-DE" sz="1800" dirty="0"/>
            <a:t> </a:t>
          </a:r>
          <a:r>
            <a:rPr lang="de-DE" sz="1800" dirty="0" err="1"/>
            <a:t>about</a:t>
          </a:r>
          <a:r>
            <a:rPr lang="de-DE" sz="1800" dirty="0"/>
            <a:t> </a:t>
          </a:r>
          <a:r>
            <a:rPr lang="de-DE" sz="1800" dirty="0" err="1"/>
            <a:t>how</a:t>
          </a:r>
          <a:r>
            <a:rPr lang="de-DE" sz="1800" dirty="0"/>
            <a:t> </a:t>
          </a:r>
          <a:r>
            <a:rPr lang="de-DE" sz="1800" dirty="0" err="1"/>
            <a:t>much</a:t>
          </a:r>
          <a:r>
            <a:rPr lang="de-DE" sz="1800" dirty="0"/>
            <a:t> </a:t>
          </a:r>
          <a:r>
            <a:rPr lang="de-DE" sz="1800" dirty="0" err="1"/>
            <a:t>money</a:t>
          </a:r>
          <a:r>
            <a:rPr lang="de-DE" sz="1800" dirty="0"/>
            <a:t> </a:t>
          </a:r>
          <a:r>
            <a:rPr lang="de-DE" sz="1800" dirty="0" err="1"/>
            <a:t>you`re</a:t>
          </a:r>
          <a:r>
            <a:rPr lang="de-DE" sz="1800" dirty="0"/>
            <a:t> </a:t>
          </a:r>
          <a:r>
            <a:rPr lang="de-DE" sz="1800" dirty="0" err="1"/>
            <a:t>asking</a:t>
          </a:r>
          <a:r>
            <a:rPr lang="de-DE" sz="1800" dirty="0"/>
            <a:t> </a:t>
          </a:r>
          <a:r>
            <a:rPr lang="de-DE" sz="1800" dirty="0" err="1"/>
            <a:t>for</a:t>
          </a:r>
          <a:r>
            <a:rPr lang="de-DE" sz="1800" dirty="0"/>
            <a:t> and </a:t>
          </a:r>
          <a:r>
            <a:rPr lang="de-DE" sz="1800" dirty="0" err="1"/>
            <a:t>what</a:t>
          </a:r>
          <a:r>
            <a:rPr lang="de-DE" sz="1800" dirty="0"/>
            <a:t> </a:t>
          </a:r>
          <a:r>
            <a:rPr lang="de-DE" sz="1800" dirty="0" err="1"/>
            <a:t>it</a:t>
          </a:r>
          <a:r>
            <a:rPr lang="de-DE" sz="1800" dirty="0"/>
            <a:t> will </a:t>
          </a:r>
          <a:r>
            <a:rPr lang="de-DE" sz="1800" dirty="0" err="1"/>
            <a:t>be</a:t>
          </a:r>
          <a:r>
            <a:rPr lang="de-DE" sz="1800" dirty="0"/>
            <a:t> </a:t>
          </a:r>
          <a:r>
            <a:rPr lang="de-DE" sz="1800" dirty="0" err="1"/>
            <a:t>used</a:t>
          </a:r>
          <a:r>
            <a:rPr lang="de-DE" sz="1800" dirty="0"/>
            <a:t> </a:t>
          </a:r>
          <a:r>
            <a:rPr lang="de-DE" sz="1800" dirty="0" err="1"/>
            <a:t>for</a:t>
          </a:r>
          <a:r>
            <a:rPr lang="de-DE" sz="1800" dirty="0"/>
            <a:t> (e.g., </a:t>
          </a:r>
          <a:r>
            <a:rPr lang="de-DE" sz="1800" dirty="0" err="1"/>
            <a:t>marketing</a:t>
          </a:r>
          <a:r>
            <a:rPr lang="de-DE" sz="1800" dirty="0"/>
            <a:t>, </a:t>
          </a:r>
          <a:r>
            <a:rPr lang="de-DE" sz="1800" dirty="0" err="1"/>
            <a:t>expansion</a:t>
          </a:r>
          <a:r>
            <a:rPr lang="de-DE" sz="1800" dirty="0"/>
            <a:t>, </a:t>
          </a:r>
          <a:r>
            <a:rPr lang="de-DE" sz="1800" dirty="0" err="1"/>
            <a:t>product</a:t>
          </a:r>
          <a:r>
            <a:rPr lang="de-DE" sz="1800" dirty="0"/>
            <a:t> </a:t>
          </a:r>
          <a:r>
            <a:rPr lang="de-DE" sz="1800" dirty="0" err="1"/>
            <a:t>development</a:t>
          </a:r>
          <a:r>
            <a:rPr lang="de-DE" sz="1800" dirty="0"/>
            <a:t>)</a:t>
          </a:r>
        </a:p>
      </dgm:t>
    </dgm:pt>
    <dgm:pt modelId="{A5BCCB7E-DA0F-473C-8324-3B9238CFF441}" type="parTrans" cxnId="{F79ABA74-EEEE-43C7-895E-F3F9FB1DC2D0}">
      <dgm:prSet/>
      <dgm:spPr/>
      <dgm:t>
        <a:bodyPr/>
        <a:lstStyle/>
        <a:p>
          <a:endParaRPr lang="de-DE"/>
        </a:p>
      </dgm:t>
    </dgm:pt>
    <dgm:pt modelId="{4B79063C-5551-4486-A9CD-EE4D472B7E7C}" type="sibTrans" cxnId="{F79ABA74-EEEE-43C7-895E-F3F9FB1DC2D0}">
      <dgm:prSet/>
      <dgm:spPr/>
      <dgm:t>
        <a:bodyPr/>
        <a:lstStyle/>
        <a:p>
          <a:endParaRPr lang="de-DE"/>
        </a:p>
      </dgm:t>
    </dgm:pt>
    <dgm:pt modelId="{9C0E1C69-FB47-43B2-AA39-3BCC117D6210}">
      <dgm:prSet phldrT="[Text]" custT="1"/>
      <dgm:spPr/>
      <dgm:t>
        <a:bodyPr/>
        <a:lstStyle/>
        <a:p>
          <a:pPr marL="0" indent="0">
            <a:buNone/>
          </a:pPr>
          <a:r>
            <a:rPr lang="de-DE" sz="1800" dirty="0"/>
            <a:t>Exit </a:t>
          </a:r>
          <a:r>
            <a:rPr lang="de-DE" sz="1800" dirty="0" err="1"/>
            <a:t>Strategy</a:t>
          </a:r>
          <a:endParaRPr lang="de-DE" sz="1800" dirty="0"/>
        </a:p>
      </dgm:t>
    </dgm:pt>
    <dgm:pt modelId="{B7A534B9-5800-4577-A42C-6CE287E57EA1}" type="parTrans" cxnId="{CB7CE08B-DA30-4904-A04E-46FB41C52C6C}">
      <dgm:prSet/>
      <dgm:spPr/>
      <dgm:t>
        <a:bodyPr/>
        <a:lstStyle/>
        <a:p>
          <a:endParaRPr lang="de-DE"/>
        </a:p>
      </dgm:t>
    </dgm:pt>
    <dgm:pt modelId="{7423AADC-1281-426E-B5F8-3A9513D8237B}" type="sibTrans" cxnId="{CB7CE08B-DA30-4904-A04E-46FB41C52C6C}">
      <dgm:prSet/>
      <dgm:spPr/>
      <dgm:t>
        <a:bodyPr/>
        <a:lstStyle/>
        <a:p>
          <a:endParaRPr lang="de-DE"/>
        </a:p>
      </dgm:t>
    </dgm:pt>
    <dgm:pt modelId="{EE5AC09F-0FA6-4746-9E67-D9CACB34CADB}">
      <dgm:prSet phldrT="[Text]" custT="1"/>
      <dgm:spPr/>
      <dgm:t>
        <a:bodyPr/>
        <a:lstStyle/>
        <a:p>
          <a:pPr marL="0" indent="0">
            <a:buNone/>
          </a:pPr>
          <a:r>
            <a:rPr lang="de-DE" sz="1800" dirty="0"/>
            <a:t>Outline potential </a:t>
          </a:r>
          <a:r>
            <a:rPr lang="de-DE" sz="1800" dirty="0" err="1"/>
            <a:t>ways</a:t>
          </a:r>
          <a:r>
            <a:rPr lang="de-DE" sz="1800" dirty="0"/>
            <a:t> </a:t>
          </a:r>
          <a:r>
            <a:rPr lang="de-DE" sz="1800" dirty="0" err="1"/>
            <a:t>investors</a:t>
          </a:r>
          <a:r>
            <a:rPr lang="de-DE" sz="1800" dirty="0"/>
            <a:t> </a:t>
          </a:r>
          <a:r>
            <a:rPr lang="de-DE" sz="1800" dirty="0" err="1"/>
            <a:t>can</a:t>
          </a:r>
          <a:r>
            <a:rPr lang="de-DE" sz="1800" dirty="0"/>
            <a:t> </a:t>
          </a:r>
          <a:r>
            <a:rPr lang="de-DE" sz="1800" dirty="0" err="1"/>
            <a:t>exit</a:t>
          </a:r>
          <a:r>
            <a:rPr lang="de-DE" sz="1800" dirty="0"/>
            <a:t> </a:t>
          </a:r>
          <a:r>
            <a:rPr lang="de-DE" sz="1800" dirty="0" err="1"/>
            <a:t>the</a:t>
          </a:r>
          <a:r>
            <a:rPr lang="de-DE" sz="1800" dirty="0"/>
            <a:t> </a:t>
          </a:r>
          <a:r>
            <a:rPr lang="de-DE" sz="1800" dirty="0" err="1"/>
            <a:t>investment</a:t>
          </a:r>
          <a:r>
            <a:rPr lang="de-DE" sz="1800" dirty="0"/>
            <a:t>, such </a:t>
          </a:r>
          <a:r>
            <a:rPr lang="de-DE" sz="1800" dirty="0" err="1"/>
            <a:t>as</a:t>
          </a:r>
          <a:r>
            <a:rPr lang="de-DE" sz="1800" dirty="0"/>
            <a:t> </a:t>
          </a:r>
          <a:r>
            <a:rPr lang="de-DE" sz="1800" dirty="0" err="1"/>
            <a:t>through</a:t>
          </a:r>
          <a:r>
            <a:rPr lang="de-DE" sz="1800" dirty="0"/>
            <a:t> </a:t>
          </a:r>
          <a:r>
            <a:rPr lang="de-DE" sz="1800" dirty="0" err="1"/>
            <a:t>acquisition</a:t>
          </a:r>
          <a:r>
            <a:rPr lang="de-DE" sz="1800" dirty="0"/>
            <a:t> </a:t>
          </a:r>
          <a:r>
            <a:rPr lang="de-DE" sz="1800" dirty="0" err="1"/>
            <a:t>or</a:t>
          </a:r>
          <a:r>
            <a:rPr lang="de-DE" sz="1800" dirty="0"/>
            <a:t> </a:t>
          </a:r>
          <a:r>
            <a:rPr lang="de-DE" sz="1800" dirty="0" err="1"/>
            <a:t>public</a:t>
          </a:r>
          <a:r>
            <a:rPr lang="de-DE" sz="1800" dirty="0"/>
            <a:t> </a:t>
          </a:r>
          <a:r>
            <a:rPr lang="de-DE" sz="1800" dirty="0" err="1"/>
            <a:t>offering</a:t>
          </a:r>
          <a:endParaRPr lang="de-DE" sz="1800" dirty="0"/>
        </a:p>
      </dgm:t>
    </dgm:pt>
    <dgm:pt modelId="{AD7C68E8-86F2-40A4-B9BC-C59EC573BC2F}" type="parTrans" cxnId="{827C7F64-4216-45A3-B80C-4BE09266898F}">
      <dgm:prSet/>
      <dgm:spPr/>
      <dgm:t>
        <a:bodyPr/>
        <a:lstStyle/>
        <a:p>
          <a:endParaRPr lang="de-DE"/>
        </a:p>
      </dgm:t>
    </dgm:pt>
    <dgm:pt modelId="{B144E14E-DCB5-480E-B06D-294E2037EB71}" type="sibTrans" cxnId="{827C7F64-4216-45A3-B80C-4BE09266898F}">
      <dgm:prSet/>
      <dgm:spPr/>
      <dgm:t>
        <a:bodyPr/>
        <a:lstStyle/>
        <a:p>
          <a:endParaRPr lang="de-DE"/>
        </a:p>
      </dgm:t>
    </dgm:pt>
    <dgm:pt modelId="{DE8F21CC-3A50-4E8E-A567-B918B3C0875C}" type="pres">
      <dgm:prSet presAssocID="{D3A0F79B-6370-4ADB-ABC1-90EEDEDD30A4}" presName="vert0" presStyleCnt="0">
        <dgm:presLayoutVars>
          <dgm:dir/>
          <dgm:animOne val="branch"/>
          <dgm:animLvl val="lvl"/>
        </dgm:presLayoutVars>
      </dgm:prSet>
      <dgm:spPr/>
    </dgm:pt>
    <dgm:pt modelId="{554DB66D-F903-41CD-8BC5-D55A07F7D42B}" type="pres">
      <dgm:prSet presAssocID="{78E423B0-342E-4AA7-B868-10A480325E0F}" presName="thickLine" presStyleLbl="alignNode1" presStyleIdx="0" presStyleCnt="6"/>
      <dgm:spPr/>
    </dgm:pt>
    <dgm:pt modelId="{028D2485-7D90-4A02-AAC0-3D0E3801B31A}" type="pres">
      <dgm:prSet presAssocID="{78E423B0-342E-4AA7-B868-10A480325E0F}" presName="horz1" presStyleCnt="0"/>
      <dgm:spPr/>
    </dgm:pt>
    <dgm:pt modelId="{ADA65290-F57F-486A-B417-6DC27A6B604D}" type="pres">
      <dgm:prSet presAssocID="{78E423B0-342E-4AA7-B868-10A480325E0F}" presName="tx1" presStyleLbl="revTx" presStyleIdx="0" presStyleCnt="12"/>
      <dgm:spPr/>
    </dgm:pt>
    <dgm:pt modelId="{F2CF0DCC-C2FC-4413-BC6E-15E6DD62BBB1}" type="pres">
      <dgm:prSet presAssocID="{78E423B0-342E-4AA7-B868-10A480325E0F}" presName="vert1" presStyleCnt="0"/>
      <dgm:spPr/>
    </dgm:pt>
    <dgm:pt modelId="{0E90069E-B966-42E6-875A-FF483B6A0FC4}" type="pres">
      <dgm:prSet presAssocID="{9DE2F0F5-B48D-46DC-8241-0C0658FB7208}" presName="vertSpace2a" presStyleCnt="0"/>
      <dgm:spPr/>
    </dgm:pt>
    <dgm:pt modelId="{5F721E38-71D5-4A65-8791-935ED0C3D15E}" type="pres">
      <dgm:prSet presAssocID="{9DE2F0F5-B48D-46DC-8241-0C0658FB7208}" presName="horz2" presStyleCnt="0"/>
      <dgm:spPr/>
    </dgm:pt>
    <dgm:pt modelId="{04F3EE78-9404-4176-8B51-3D179F9796DF}" type="pres">
      <dgm:prSet presAssocID="{9DE2F0F5-B48D-46DC-8241-0C0658FB7208}" presName="horzSpace2" presStyleCnt="0"/>
      <dgm:spPr/>
    </dgm:pt>
    <dgm:pt modelId="{E89FEE0B-F624-45E1-B0FB-C02D83F72373}" type="pres">
      <dgm:prSet presAssocID="{9DE2F0F5-B48D-46DC-8241-0C0658FB7208}" presName="tx2" presStyleLbl="revTx" presStyleIdx="1" presStyleCnt="12"/>
      <dgm:spPr/>
    </dgm:pt>
    <dgm:pt modelId="{D52EDD21-3D82-4564-B17F-B7B0394C4133}" type="pres">
      <dgm:prSet presAssocID="{9DE2F0F5-B48D-46DC-8241-0C0658FB7208}" presName="vert2" presStyleCnt="0"/>
      <dgm:spPr/>
    </dgm:pt>
    <dgm:pt modelId="{DC95ED7B-9BC0-429B-83C6-8680BD48CC9D}" type="pres">
      <dgm:prSet presAssocID="{9DE2F0F5-B48D-46DC-8241-0C0658FB7208}" presName="thinLine2b" presStyleLbl="callout" presStyleIdx="0" presStyleCnt="6"/>
      <dgm:spPr/>
    </dgm:pt>
    <dgm:pt modelId="{687DE3DE-E673-4A17-91A2-F619B06532B1}" type="pres">
      <dgm:prSet presAssocID="{9DE2F0F5-B48D-46DC-8241-0C0658FB7208}" presName="vertSpace2b" presStyleCnt="0"/>
      <dgm:spPr/>
    </dgm:pt>
    <dgm:pt modelId="{F4DBC634-C267-440C-A47C-5F06A4B4922C}" type="pres">
      <dgm:prSet presAssocID="{04543FBC-D1F4-4455-910F-60FB2EB4C7D3}" presName="thickLine" presStyleLbl="alignNode1" presStyleIdx="1" presStyleCnt="6"/>
      <dgm:spPr/>
    </dgm:pt>
    <dgm:pt modelId="{5CD05101-8BE2-40EF-A3FB-78ADDAEE22FE}" type="pres">
      <dgm:prSet presAssocID="{04543FBC-D1F4-4455-910F-60FB2EB4C7D3}" presName="horz1" presStyleCnt="0"/>
      <dgm:spPr/>
    </dgm:pt>
    <dgm:pt modelId="{760B3AD3-1233-4720-A080-65DB2F6FF7D5}" type="pres">
      <dgm:prSet presAssocID="{04543FBC-D1F4-4455-910F-60FB2EB4C7D3}" presName="tx1" presStyleLbl="revTx" presStyleIdx="2" presStyleCnt="12"/>
      <dgm:spPr/>
    </dgm:pt>
    <dgm:pt modelId="{3022FFF6-9AD8-4191-AE8F-8B593725CD5C}" type="pres">
      <dgm:prSet presAssocID="{04543FBC-D1F4-4455-910F-60FB2EB4C7D3}" presName="vert1" presStyleCnt="0"/>
      <dgm:spPr/>
    </dgm:pt>
    <dgm:pt modelId="{EAAC9488-4BB8-4BBF-99B1-C4595893B8A7}" type="pres">
      <dgm:prSet presAssocID="{FC9D5D9A-2AA8-4802-9B46-3A2040FE018F}" presName="vertSpace2a" presStyleCnt="0"/>
      <dgm:spPr/>
    </dgm:pt>
    <dgm:pt modelId="{004A2767-019D-4663-849C-72808A2D8AAB}" type="pres">
      <dgm:prSet presAssocID="{FC9D5D9A-2AA8-4802-9B46-3A2040FE018F}" presName="horz2" presStyleCnt="0"/>
      <dgm:spPr/>
    </dgm:pt>
    <dgm:pt modelId="{B4797AD4-AF62-48A4-8CF1-724197D77C79}" type="pres">
      <dgm:prSet presAssocID="{FC9D5D9A-2AA8-4802-9B46-3A2040FE018F}" presName="horzSpace2" presStyleCnt="0"/>
      <dgm:spPr/>
    </dgm:pt>
    <dgm:pt modelId="{60FD2EFD-2310-4746-AF3B-E1E41FE4C92C}" type="pres">
      <dgm:prSet presAssocID="{FC9D5D9A-2AA8-4802-9B46-3A2040FE018F}" presName="tx2" presStyleLbl="revTx" presStyleIdx="3" presStyleCnt="12"/>
      <dgm:spPr/>
    </dgm:pt>
    <dgm:pt modelId="{A2447118-DC62-4824-AB7E-93524866BEC3}" type="pres">
      <dgm:prSet presAssocID="{FC9D5D9A-2AA8-4802-9B46-3A2040FE018F}" presName="vert2" presStyleCnt="0"/>
      <dgm:spPr/>
    </dgm:pt>
    <dgm:pt modelId="{F65D036D-E244-4934-A2A0-56DCFEBB5ABF}" type="pres">
      <dgm:prSet presAssocID="{FC9D5D9A-2AA8-4802-9B46-3A2040FE018F}" presName="thinLine2b" presStyleLbl="callout" presStyleIdx="1" presStyleCnt="6"/>
      <dgm:spPr/>
    </dgm:pt>
    <dgm:pt modelId="{36BA5B31-CC3F-4449-B2C3-BAF5020E89BB}" type="pres">
      <dgm:prSet presAssocID="{FC9D5D9A-2AA8-4802-9B46-3A2040FE018F}" presName="vertSpace2b" presStyleCnt="0"/>
      <dgm:spPr/>
    </dgm:pt>
    <dgm:pt modelId="{EA5DAD46-321E-4102-8AF5-20BCC233496E}" type="pres">
      <dgm:prSet presAssocID="{1A9F7BB2-7278-466E-ADEB-3C98BC2009E2}" presName="thickLine" presStyleLbl="alignNode1" presStyleIdx="2" presStyleCnt="6"/>
      <dgm:spPr/>
    </dgm:pt>
    <dgm:pt modelId="{7C032FC9-939D-451F-B536-71C20A9E2078}" type="pres">
      <dgm:prSet presAssocID="{1A9F7BB2-7278-466E-ADEB-3C98BC2009E2}" presName="horz1" presStyleCnt="0"/>
      <dgm:spPr/>
    </dgm:pt>
    <dgm:pt modelId="{3A7006D2-0AA6-4B9F-83D4-F25FC35409DD}" type="pres">
      <dgm:prSet presAssocID="{1A9F7BB2-7278-466E-ADEB-3C98BC2009E2}" presName="tx1" presStyleLbl="revTx" presStyleIdx="4" presStyleCnt="12"/>
      <dgm:spPr/>
    </dgm:pt>
    <dgm:pt modelId="{22A0DA27-2ABC-4DD8-837E-251D4024D4A8}" type="pres">
      <dgm:prSet presAssocID="{1A9F7BB2-7278-466E-ADEB-3C98BC2009E2}" presName="vert1" presStyleCnt="0"/>
      <dgm:spPr/>
    </dgm:pt>
    <dgm:pt modelId="{50AE0DE9-D07E-4AB0-8440-572BD5B432A4}" type="pres">
      <dgm:prSet presAssocID="{2CDDEEEA-1158-4A1C-966B-3AD2EB52067A}" presName="vertSpace2a" presStyleCnt="0"/>
      <dgm:spPr/>
    </dgm:pt>
    <dgm:pt modelId="{24564F0A-07DF-4585-A269-FA8CA1A5F17E}" type="pres">
      <dgm:prSet presAssocID="{2CDDEEEA-1158-4A1C-966B-3AD2EB52067A}" presName="horz2" presStyleCnt="0"/>
      <dgm:spPr/>
    </dgm:pt>
    <dgm:pt modelId="{B9A8FA90-84CC-4051-B393-91697C491451}" type="pres">
      <dgm:prSet presAssocID="{2CDDEEEA-1158-4A1C-966B-3AD2EB52067A}" presName="horzSpace2" presStyleCnt="0"/>
      <dgm:spPr/>
    </dgm:pt>
    <dgm:pt modelId="{35E3ECC1-309E-46DC-B75A-AF6F7D9F396F}" type="pres">
      <dgm:prSet presAssocID="{2CDDEEEA-1158-4A1C-966B-3AD2EB52067A}" presName="tx2" presStyleLbl="revTx" presStyleIdx="5" presStyleCnt="12"/>
      <dgm:spPr/>
    </dgm:pt>
    <dgm:pt modelId="{86D160BA-3251-4C47-B861-128B712C1E63}" type="pres">
      <dgm:prSet presAssocID="{2CDDEEEA-1158-4A1C-966B-3AD2EB52067A}" presName="vert2" presStyleCnt="0"/>
      <dgm:spPr/>
    </dgm:pt>
    <dgm:pt modelId="{233C1C5C-6276-4CD5-A996-904B460AE0FB}" type="pres">
      <dgm:prSet presAssocID="{2CDDEEEA-1158-4A1C-966B-3AD2EB52067A}" presName="thinLine2b" presStyleLbl="callout" presStyleIdx="2" presStyleCnt="6"/>
      <dgm:spPr/>
    </dgm:pt>
    <dgm:pt modelId="{B103D792-D1CC-43F8-8814-1BF1427EB2CC}" type="pres">
      <dgm:prSet presAssocID="{2CDDEEEA-1158-4A1C-966B-3AD2EB52067A}" presName="vertSpace2b" presStyleCnt="0"/>
      <dgm:spPr/>
    </dgm:pt>
    <dgm:pt modelId="{4A60065B-B91D-4896-A95F-92AEEC7AAC1F}" type="pres">
      <dgm:prSet presAssocID="{D1A0F39B-1FCB-48CF-9154-1977ECFC250A}" presName="thickLine" presStyleLbl="alignNode1" presStyleIdx="3" presStyleCnt="6"/>
      <dgm:spPr/>
    </dgm:pt>
    <dgm:pt modelId="{7A450F8C-E575-408F-A481-F2AFCD1A3F67}" type="pres">
      <dgm:prSet presAssocID="{D1A0F39B-1FCB-48CF-9154-1977ECFC250A}" presName="horz1" presStyleCnt="0"/>
      <dgm:spPr/>
    </dgm:pt>
    <dgm:pt modelId="{62CE20EA-07DF-481A-B151-E4B9BA020FF6}" type="pres">
      <dgm:prSet presAssocID="{D1A0F39B-1FCB-48CF-9154-1977ECFC250A}" presName="tx1" presStyleLbl="revTx" presStyleIdx="6" presStyleCnt="12"/>
      <dgm:spPr/>
    </dgm:pt>
    <dgm:pt modelId="{1D2DED6C-3E98-4AFA-9EE0-794E2AB6E821}" type="pres">
      <dgm:prSet presAssocID="{D1A0F39B-1FCB-48CF-9154-1977ECFC250A}" presName="vert1" presStyleCnt="0"/>
      <dgm:spPr/>
    </dgm:pt>
    <dgm:pt modelId="{ABFCD62D-74EB-401C-B9B3-C97BDB548048}" type="pres">
      <dgm:prSet presAssocID="{E0DF0A4A-E923-45CE-9ADD-EE60422FF35D}" presName="vertSpace2a" presStyleCnt="0"/>
      <dgm:spPr/>
    </dgm:pt>
    <dgm:pt modelId="{0D4B3044-9706-4453-AA4D-B14853B1D417}" type="pres">
      <dgm:prSet presAssocID="{E0DF0A4A-E923-45CE-9ADD-EE60422FF35D}" presName="horz2" presStyleCnt="0"/>
      <dgm:spPr/>
    </dgm:pt>
    <dgm:pt modelId="{E67AB4DB-C5B0-46CC-9707-CC9F66A19EA9}" type="pres">
      <dgm:prSet presAssocID="{E0DF0A4A-E923-45CE-9ADD-EE60422FF35D}" presName="horzSpace2" presStyleCnt="0"/>
      <dgm:spPr/>
    </dgm:pt>
    <dgm:pt modelId="{583B3360-A4D6-4DA0-8278-5C40C9EF91AF}" type="pres">
      <dgm:prSet presAssocID="{E0DF0A4A-E923-45CE-9ADD-EE60422FF35D}" presName="tx2" presStyleLbl="revTx" presStyleIdx="7" presStyleCnt="12"/>
      <dgm:spPr/>
    </dgm:pt>
    <dgm:pt modelId="{361C1DED-6148-444C-9C3F-986006D467B5}" type="pres">
      <dgm:prSet presAssocID="{E0DF0A4A-E923-45CE-9ADD-EE60422FF35D}" presName="vert2" presStyleCnt="0"/>
      <dgm:spPr/>
    </dgm:pt>
    <dgm:pt modelId="{CA6F6655-2CED-4D7E-B25D-F446F6309E48}" type="pres">
      <dgm:prSet presAssocID="{E0DF0A4A-E923-45CE-9ADD-EE60422FF35D}" presName="thinLine2b" presStyleLbl="callout" presStyleIdx="3" presStyleCnt="6"/>
      <dgm:spPr/>
    </dgm:pt>
    <dgm:pt modelId="{FB9A5269-6247-4BB7-BFD2-638D54211CBB}" type="pres">
      <dgm:prSet presAssocID="{E0DF0A4A-E923-45CE-9ADD-EE60422FF35D}" presName="vertSpace2b" presStyleCnt="0"/>
      <dgm:spPr/>
    </dgm:pt>
    <dgm:pt modelId="{E4255483-B805-4AA3-A7A9-3C496744E5A5}" type="pres">
      <dgm:prSet presAssocID="{F31BDE59-1081-4EF3-96E7-6F43F6306F9C}" presName="thickLine" presStyleLbl="alignNode1" presStyleIdx="4" presStyleCnt="6"/>
      <dgm:spPr/>
    </dgm:pt>
    <dgm:pt modelId="{69884C5D-0B83-41D8-B367-A8A5C686F654}" type="pres">
      <dgm:prSet presAssocID="{F31BDE59-1081-4EF3-96E7-6F43F6306F9C}" presName="horz1" presStyleCnt="0"/>
      <dgm:spPr/>
    </dgm:pt>
    <dgm:pt modelId="{12791BF6-879B-48DA-B093-8EEA4AE60658}" type="pres">
      <dgm:prSet presAssocID="{F31BDE59-1081-4EF3-96E7-6F43F6306F9C}" presName="tx1" presStyleLbl="revTx" presStyleIdx="8" presStyleCnt="12"/>
      <dgm:spPr/>
    </dgm:pt>
    <dgm:pt modelId="{0024EA82-7D35-4DBF-AACC-0AB5CDA5A954}" type="pres">
      <dgm:prSet presAssocID="{F31BDE59-1081-4EF3-96E7-6F43F6306F9C}" presName="vert1" presStyleCnt="0"/>
      <dgm:spPr/>
    </dgm:pt>
    <dgm:pt modelId="{1FC05887-0580-432E-B24C-5024438F23C9}" type="pres">
      <dgm:prSet presAssocID="{BCF74BE5-C10E-4294-980B-AAD80EB2DEB4}" presName="vertSpace2a" presStyleCnt="0"/>
      <dgm:spPr/>
    </dgm:pt>
    <dgm:pt modelId="{3A698DFD-665D-43B1-977E-A1321A3C0BB7}" type="pres">
      <dgm:prSet presAssocID="{BCF74BE5-C10E-4294-980B-AAD80EB2DEB4}" presName="horz2" presStyleCnt="0"/>
      <dgm:spPr/>
    </dgm:pt>
    <dgm:pt modelId="{9564D177-8118-4FE9-AFE9-CF3CD6277E71}" type="pres">
      <dgm:prSet presAssocID="{BCF74BE5-C10E-4294-980B-AAD80EB2DEB4}" presName="horzSpace2" presStyleCnt="0"/>
      <dgm:spPr/>
    </dgm:pt>
    <dgm:pt modelId="{47CD3CD3-FB18-45B9-A0C1-90AF3B486CCC}" type="pres">
      <dgm:prSet presAssocID="{BCF74BE5-C10E-4294-980B-AAD80EB2DEB4}" presName="tx2" presStyleLbl="revTx" presStyleIdx="9" presStyleCnt="12" custLinFactNeighborX="-544" custLinFactNeighborY="-7144"/>
      <dgm:spPr/>
    </dgm:pt>
    <dgm:pt modelId="{C4F578BC-8D37-43E8-87DE-8EADF9E9EFE9}" type="pres">
      <dgm:prSet presAssocID="{BCF74BE5-C10E-4294-980B-AAD80EB2DEB4}" presName="vert2" presStyleCnt="0"/>
      <dgm:spPr/>
    </dgm:pt>
    <dgm:pt modelId="{4DCC1696-103C-4B6A-95B9-C0CEBC83849B}" type="pres">
      <dgm:prSet presAssocID="{BCF74BE5-C10E-4294-980B-AAD80EB2DEB4}" presName="thinLine2b" presStyleLbl="callout" presStyleIdx="4" presStyleCnt="6"/>
      <dgm:spPr/>
    </dgm:pt>
    <dgm:pt modelId="{AB76903E-71E8-4E87-BCD6-5DCFE2244060}" type="pres">
      <dgm:prSet presAssocID="{BCF74BE5-C10E-4294-980B-AAD80EB2DEB4}" presName="vertSpace2b" presStyleCnt="0"/>
      <dgm:spPr/>
    </dgm:pt>
    <dgm:pt modelId="{488317D1-C5F8-4D36-B62D-1B5DE8B648A2}" type="pres">
      <dgm:prSet presAssocID="{9C0E1C69-FB47-43B2-AA39-3BCC117D6210}" presName="thickLine" presStyleLbl="alignNode1" presStyleIdx="5" presStyleCnt="6"/>
      <dgm:spPr/>
    </dgm:pt>
    <dgm:pt modelId="{01E607AD-4048-496E-A142-863EBFA06564}" type="pres">
      <dgm:prSet presAssocID="{9C0E1C69-FB47-43B2-AA39-3BCC117D6210}" presName="horz1" presStyleCnt="0"/>
      <dgm:spPr/>
    </dgm:pt>
    <dgm:pt modelId="{039D4A70-8428-4750-8117-7A79213B8EE1}" type="pres">
      <dgm:prSet presAssocID="{9C0E1C69-FB47-43B2-AA39-3BCC117D6210}" presName="tx1" presStyleLbl="revTx" presStyleIdx="10" presStyleCnt="12"/>
      <dgm:spPr/>
    </dgm:pt>
    <dgm:pt modelId="{28D40566-B6C4-42EA-9FCC-CAE4E81E2A3C}" type="pres">
      <dgm:prSet presAssocID="{9C0E1C69-FB47-43B2-AA39-3BCC117D6210}" presName="vert1" presStyleCnt="0"/>
      <dgm:spPr/>
    </dgm:pt>
    <dgm:pt modelId="{6F3C6FA2-7504-4D83-8A11-359ECA94F654}" type="pres">
      <dgm:prSet presAssocID="{EE5AC09F-0FA6-4746-9E67-D9CACB34CADB}" presName="vertSpace2a" presStyleCnt="0"/>
      <dgm:spPr/>
    </dgm:pt>
    <dgm:pt modelId="{92BCDBCB-1798-42DA-BA49-077F8766BEDD}" type="pres">
      <dgm:prSet presAssocID="{EE5AC09F-0FA6-4746-9E67-D9CACB34CADB}" presName="horz2" presStyleCnt="0"/>
      <dgm:spPr/>
    </dgm:pt>
    <dgm:pt modelId="{EBECEAD3-DE00-44AE-A326-494D8244CAE9}" type="pres">
      <dgm:prSet presAssocID="{EE5AC09F-0FA6-4746-9E67-D9CACB34CADB}" presName="horzSpace2" presStyleCnt="0"/>
      <dgm:spPr/>
    </dgm:pt>
    <dgm:pt modelId="{819523CE-5D22-4897-947B-448100437A31}" type="pres">
      <dgm:prSet presAssocID="{EE5AC09F-0FA6-4746-9E67-D9CACB34CADB}" presName="tx2" presStyleLbl="revTx" presStyleIdx="11" presStyleCnt="12"/>
      <dgm:spPr/>
    </dgm:pt>
    <dgm:pt modelId="{AEB41E79-C957-4345-8E12-211534A5FAEA}" type="pres">
      <dgm:prSet presAssocID="{EE5AC09F-0FA6-4746-9E67-D9CACB34CADB}" presName="vert2" presStyleCnt="0"/>
      <dgm:spPr/>
    </dgm:pt>
    <dgm:pt modelId="{2EFE1D0B-862D-43F8-B45E-60E7A3FD6A35}" type="pres">
      <dgm:prSet presAssocID="{EE5AC09F-0FA6-4746-9E67-D9CACB34CADB}" presName="thinLine2b" presStyleLbl="callout" presStyleIdx="5" presStyleCnt="6"/>
      <dgm:spPr/>
    </dgm:pt>
    <dgm:pt modelId="{C2288950-6248-4BE3-8686-B445EDE7DBE6}" type="pres">
      <dgm:prSet presAssocID="{EE5AC09F-0FA6-4746-9E67-D9CACB34CADB}" presName="vertSpace2b" presStyleCnt="0"/>
      <dgm:spPr/>
    </dgm:pt>
  </dgm:ptLst>
  <dgm:cxnLst>
    <dgm:cxn modelId="{A0BF0B1A-0CF9-4D72-8045-FA2BF0E776AD}" type="presOf" srcId="{D3A0F79B-6370-4ADB-ABC1-90EEDEDD30A4}" destId="{DE8F21CC-3A50-4E8E-A567-B918B3C0875C}" srcOrd="0" destOrd="0" presId="urn:microsoft.com/office/officeart/2008/layout/LinedList"/>
    <dgm:cxn modelId="{B0291E23-0190-47B0-9E1D-52D0E1725637}" type="presOf" srcId="{F31BDE59-1081-4EF3-96E7-6F43F6306F9C}" destId="{12791BF6-879B-48DA-B093-8EEA4AE60658}" srcOrd="0" destOrd="0" presId="urn:microsoft.com/office/officeart/2008/layout/LinedList"/>
    <dgm:cxn modelId="{51785926-42EB-4DDF-97AD-90D762286975}" type="presOf" srcId="{2CDDEEEA-1158-4A1C-966B-3AD2EB52067A}" destId="{35E3ECC1-309E-46DC-B75A-AF6F7D9F396F}" srcOrd="0" destOrd="0" presId="urn:microsoft.com/office/officeart/2008/layout/LinedList"/>
    <dgm:cxn modelId="{29499C33-C9FD-4F06-8610-72D54313797A}" srcId="{D3A0F79B-6370-4ADB-ABC1-90EEDEDD30A4}" destId="{1A9F7BB2-7278-466E-ADEB-3C98BC2009E2}" srcOrd="2" destOrd="0" parTransId="{2231DEB0-FB02-4E05-B107-7EB5D777BAF1}" sibTransId="{9FE44E7F-F1F7-41E1-A474-2C8900AF969B}"/>
    <dgm:cxn modelId="{0893085E-660C-4890-B0B8-83FD42E5E50D}" srcId="{04543FBC-D1F4-4455-910F-60FB2EB4C7D3}" destId="{FC9D5D9A-2AA8-4802-9B46-3A2040FE018F}" srcOrd="0" destOrd="0" parTransId="{61B95B20-FA04-4318-A3F8-13AE2ED1F57F}" sibTransId="{B48B1A5F-2B85-4AE4-A4D2-788F80B1DA1C}"/>
    <dgm:cxn modelId="{827C7F64-4216-45A3-B80C-4BE09266898F}" srcId="{9C0E1C69-FB47-43B2-AA39-3BCC117D6210}" destId="{EE5AC09F-0FA6-4746-9E67-D9CACB34CADB}" srcOrd="0" destOrd="0" parTransId="{AD7C68E8-86F2-40A4-B9BC-C59EC573BC2F}" sibTransId="{B144E14E-DCB5-480E-B06D-294E2037EB71}"/>
    <dgm:cxn modelId="{8F323346-57F5-4DC1-ABDB-138F65112194}" srcId="{78E423B0-342E-4AA7-B868-10A480325E0F}" destId="{9DE2F0F5-B48D-46DC-8241-0C0658FB7208}" srcOrd="0" destOrd="0" parTransId="{1D2DED9C-3FD8-45A9-BF68-37EB5237812B}" sibTransId="{E32144F3-0BC6-4E11-8618-6FF056D01E56}"/>
    <dgm:cxn modelId="{EF544B6F-64E8-453E-98AF-9BC451288452}" srcId="{D1A0F39B-1FCB-48CF-9154-1977ECFC250A}" destId="{E0DF0A4A-E923-45CE-9ADD-EE60422FF35D}" srcOrd="0" destOrd="0" parTransId="{BDBA90A7-432B-4F98-B43E-11B8206394D4}" sibTransId="{64AC36A0-E9CD-4470-B6B2-FFD6561C705C}"/>
    <dgm:cxn modelId="{EC5EA870-55E0-4834-9CCC-70E47DAE113B}" type="presOf" srcId="{BCF74BE5-C10E-4294-980B-AAD80EB2DEB4}" destId="{47CD3CD3-FB18-45B9-A0C1-90AF3B486CCC}" srcOrd="0" destOrd="0" presId="urn:microsoft.com/office/officeart/2008/layout/LinedList"/>
    <dgm:cxn modelId="{8C220971-447C-48FD-BF11-F820BD40642C}" type="presOf" srcId="{EE5AC09F-0FA6-4746-9E67-D9CACB34CADB}" destId="{819523CE-5D22-4897-947B-448100437A31}" srcOrd="0" destOrd="0" presId="urn:microsoft.com/office/officeart/2008/layout/LinedList"/>
    <dgm:cxn modelId="{A6B3A771-7293-4AF6-988D-1E8222170158}" srcId="{D3A0F79B-6370-4ADB-ABC1-90EEDEDD30A4}" destId="{04543FBC-D1F4-4455-910F-60FB2EB4C7D3}" srcOrd="1" destOrd="0" parTransId="{7F044194-1EE7-4080-9152-0FE95A4F1A1E}" sibTransId="{8959EC75-B76B-4AC8-BFE9-54E26ACE16DF}"/>
    <dgm:cxn modelId="{F9340353-9C2D-4398-81D2-65592E1767F4}" type="presOf" srcId="{D1A0F39B-1FCB-48CF-9154-1977ECFC250A}" destId="{62CE20EA-07DF-481A-B151-E4B9BA020FF6}" srcOrd="0" destOrd="0" presId="urn:microsoft.com/office/officeart/2008/layout/LinedList"/>
    <dgm:cxn modelId="{F79ABA74-EEEE-43C7-895E-F3F9FB1DC2D0}" srcId="{F31BDE59-1081-4EF3-96E7-6F43F6306F9C}" destId="{BCF74BE5-C10E-4294-980B-AAD80EB2DEB4}" srcOrd="0" destOrd="0" parTransId="{A5BCCB7E-DA0F-473C-8324-3B9238CFF441}" sibTransId="{4B79063C-5551-4486-A9CD-EE4D472B7E7C}"/>
    <dgm:cxn modelId="{C0A28256-783D-4185-927F-199281BA3AD0}" srcId="{D3A0F79B-6370-4ADB-ABC1-90EEDEDD30A4}" destId="{F31BDE59-1081-4EF3-96E7-6F43F6306F9C}" srcOrd="4" destOrd="0" parTransId="{D1C65A6B-7835-421A-8397-BE2DA20A7E4B}" sibTransId="{569ADBCD-D506-4D55-AE79-23611FCCACE3}"/>
    <dgm:cxn modelId="{23C5BD79-2E09-4EB2-B4E6-E404A1A9B523}" type="presOf" srcId="{04543FBC-D1F4-4455-910F-60FB2EB4C7D3}" destId="{760B3AD3-1233-4720-A080-65DB2F6FF7D5}" srcOrd="0" destOrd="0" presId="urn:microsoft.com/office/officeart/2008/layout/LinedList"/>
    <dgm:cxn modelId="{382CDA80-9C02-4451-809F-C59718545472}" type="presOf" srcId="{9DE2F0F5-B48D-46DC-8241-0C0658FB7208}" destId="{E89FEE0B-F624-45E1-B0FB-C02D83F72373}" srcOrd="0" destOrd="0" presId="urn:microsoft.com/office/officeart/2008/layout/LinedList"/>
    <dgm:cxn modelId="{1F61C484-D53E-44FE-BC35-469855964A0C}" srcId="{D3A0F79B-6370-4ADB-ABC1-90EEDEDD30A4}" destId="{D1A0F39B-1FCB-48CF-9154-1977ECFC250A}" srcOrd="3" destOrd="0" parTransId="{0FE191CE-B9B6-4397-A49F-E2F519AFBFC5}" sibTransId="{FBD70076-38D2-4D8C-BCCF-9897B305915B}"/>
    <dgm:cxn modelId="{7C95DA88-7BAF-45C7-96E0-EF69CA3B6B24}" type="presOf" srcId="{78E423B0-342E-4AA7-B868-10A480325E0F}" destId="{ADA65290-F57F-486A-B417-6DC27A6B604D}" srcOrd="0" destOrd="0" presId="urn:microsoft.com/office/officeart/2008/layout/LinedList"/>
    <dgm:cxn modelId="{CB7CE08B-DA30-4904-A04E-46FB41C52C6C}" srcId="{D3A0F79B-6370-4ADB-ABC1-90EEDEDD30A4}" destId="{9C0E1C69-FB47-43B2-AA39-3BCC117D6210}" srcOrd="5" destOrd="0" parTransId="{B7A534B9-5800-4577-A42C-6CE287E57EA1}" sibTransId="{7423AADC-1281-426E-B5F8-3A9513D8237B}"/>
    <dgm:cxn modelId="{4DF709A1-7F70-4A2E-A58B-3B32DE9B250D}" type="presOf" srcId="{1A9F7BB2-7278-466E-ADEB-3C98BC2009E2}" destId="{3A7006D2-0AA6-4B9F-83D4-F25FC35409DD}" srcOrd="0" destOrd="0" presId="urn:microsoft.com/office/officeart/2008/layout/LinedList"/>
    <dgm:cxn modelId="{D3A775AA-8686-4CEB-8170-13334E3FA439}" type="presOf" srcId="{E0DF0A4A-E923-45CE-9ADD-EE60422FF35D}" destId="{583B3360-A4D6-4DA0-8278-5C40C9EF91AF}" srcOrd="0" destOrd="0" presId="urn:microsoft.com/office/officeart/2008/layout/LinedList"/>
    <dgm:cxn modelId="{17D72FC8-0A1C-4ED4-B682-64D27F63B7AD}" srcId="{D3A0F79B-6370-4ADB-ABC1-90EEDEDD30A4}" destId="{78E423B0-342E-4AA7-B868-10A480325E0F}" srcOrd="0" destOrd="0" parTransId="{44BC80F4-F260-4663-8DC5-80C371DF4BB6}" sibTransId="{74189D1B-2FB2-4D97-BEFE-CDC1490C220B}"/>
    <dgm:cxn modelId="{C3AB94CE-DC40-4F95-AD47-302AF996170A}" srcId="{1A9F7BB2-7278-466E-ADEB-3C98BC2009E2}" destId="{2CDDEEEA-1158-4A1C-966B-3AD2EB52067A}" srcOrd="0" destOrd="0" parTransId="{9408907C-AF3E-4EEF-BA69-146195F04666}" sibTransId="{051F8471-8854-4629-81CC-A89337206DD5}"/>
    <dgm:cxn modelId="{5994F7E4-75F5-4EFE-AFFF-B2B34AD53A0F}" type="presOf" srcId="{9C0E1C69-FB47-43B2-AA39-3BCC117D6210}" destId="{039D4A70-8428-4750-8117-7A79213B8EE1}" srcOrd="0" destOrd="0" presId="urn:microsoft.com/office/officeart/2008/layout/LinedList"/>
    <dgm:cxn modelId="{F2AC64F9-8A46-4D1A-9ED2-69682A92C65D}" type="presOf" srcId="{FC9D5D9A-2AA8-4802-9B46-3A2040FE018F}" destId="{60FD2EFD-2310-4746-AF3B-E1E41FE4C92C}" srcOrd="0" destOrd="0" presId="urn:microsoft.com/office/officeart/2008/layout/LinedList"/>
    <dgm:cxn modelId="{B26E9A44-AE3B-4971-9911-32A29EB94FDE}" type="presParOf" srcId="{DE8F21CC-3A50-4E8E-A567-B918B3C0875C}" destId="{554DB66D-F903-41CD-8BC5-D55A07F7D42B}" srcOrd="0" destOrd="0" presId="urn:microsoft.com/office/officeart/2008/layout/LinedList"/>
    <dgm:cxn modelId="{6517F257-F27A-4F85-9F02-9C4576268F6A}" type="presParOf" srcId="{DE8F21CC-3A50-4E8E-A567-B918B3C0875C}" destId="{028D2485-7D90-4A02-AAC0-3D0E3801B31A}" srcOrd="1" destOrd="0" presId="urn:microsoft.com/office/officeart/2008/layout/LinedList"/>
    <dgm:cxn modelId="{D7E6811A-743E-449D-9BC3-7B334F01B50C}" type="presParOf" srcId="{028D2485-7D90-4A02-AAC0-3D0E3801B31A}" destId="{ADA65290-F57F-486A-B417-6DC27A6B604D}" srcOrd="0" destOrd="0" presId="urn:microsoft.com/office/officeart/2008/layout/LinedList"/>
    <dgm:cxn modelId="{60AB4836-DFB4-4A7E-9C6D-5F343A37A59A}" type="presParOf" srcId="{028D2485-7D90-4A02-AAC0-3D0E3801B31A}" destId="{F2CF0DCC-C2FC-4413-BC6E-15E6DD62BBB1}" srcOrd="1" destOrd="0" presId="urn:microsoft.com/office/officeart/2008/layout/LinedList"/>
    <dgm:cxn modelId="{801FB59C-5CE3-46B0-BB65-07D6737DB6E8}" type="presParOf" srcId="{F2CF0DCC-C2FC-4413-BC6E-15E6DD62BBB1}" destId="{0E90069E-B966-42E6-875A-FF483B6A0FC4}" srcOrd="0" destOrd="0" presId="urn:microsoft.com/office/officeart/2008/layout/LinedList"/>
    <dgm:cxn modelId="{E573B8C7-9D4B-498E-8D4B-6649311BC0DD}" type="presParOf" srcId="{F2CF0DCC-C2FC-4413-BC6E-15E6DD62BBB1}" destId="{5F721E38-71D5-4A65-8791-935ED0C3D15E}" srcOrd="1" destOrd="0" presId="urn:microsoft.com/office/officeart/2008/layout/LinedList"/>
    <dgm:cxn modelId="{44DF386C-2259-4D05-999E-0CBC296A0A6B}" type="presParOf" srcId="{5F721E38-71D5-4A65-8791-935ED0C3D15E}" destId="{04F3EE78-9404-4176-8B51-3D179F9796DF}" srcOrd="0" destOrd="0" presId="urn:microsoft.com/office/officeart/2008/layout/LinedList"/>
    <dgm:cxn modelId="{262AC071-E555-4859-8428-38E1D96FFDE8}" type="presParOf" srcId="{5F721E38-71D5-4A65-8791-935ED0C3D15E}" destId="{E89FEE0B-F624-45E1-B0FB-C02D83F72373}" srcOrd="1" destOrd="0" presId="urn:microsoft.com/office/officeart/2008/layout/LinedList"/>
    <dgm:cxn modelId="{07A3A1B6-318E-446E-8666-7A23DD99AB0C}" type="presParOf" srcId="{5F721E38-71D5-4A65-8791-935ED0C3D15E}" destId="{D52EDD21-3D82-4564-B17F-B7B0394C4133}" srcOrd="2" destOrd="0" presId="urn:microsoft.com/office/officeart/2008/layout/LinedList"/>
    <dgm:cxn modelId="{ABFCC9DC-4E8D-49BF-9B4D-0CB752AEA185}" type="presParOf" srcId="{F2CF0DCC-C2FC-4413-BC6E-15E6DD62BBB1}" destId="{DC95ED7B-9BC0-429B-83C6-8680BD48CC9D}" srcOrd="2" destOrd="0" presId="urn:microsoft.com/office/officeart/2008/layout/LinedList"/>
    <dgm:cxn modelId="{B849E2CA-DCC1-4BA1-89A9-436419453CF3}" type="presParOf" srcId="{F2CF0DCC-C2FC-4413-BC6E-15E6DD62BBB1}" destId="{687DE3DE-E673-4A17-91A2-F619B06532B1}" srcOrd="3" destOrd="0" presId="urn:microsoft.com/office/officeart/2008/layout/LinedList"/>
    <dgm:cxn modelId="{3ACCF05D-0DFF-4650-9D1D-3DDC9A29F27C}" type="presParOf" srcId="{DE8F21CC-3A50-4E8E-A567-B918B3C0875C}" destId="{F4DBC634-C267-440C-A47C-5F06A4B4922C}" srcOrd="2" destOrd="0" presId="urn:microsoft.com/office/officeart/2008/layout/LinedList"/>
    <dgm:cxn modelId="{B9D19742-1D17-44CB-8D68-B1F4A84D8F1A}" type="presParOf" srcId="{DE8F21CC-3A50-4E8E-A567-B918B3C0875C}" destId="{5CD05101-8BE2-40EF-A3FB-78ADDAEE22FE}" srcOrd="3" destOrd="0" presId="urn:microsoft.com/office/officeart/2008/layout/LinedList"/>
    <dgm:cxn modelId="{3062C7DF-FD8C-40CF-A809-7C85B5987FF9}" type="presParOf" srcId="{5CD05101-8BE2-40EF-A3FB-78ADDAEE22FE}" destId="{760B3AD3-1233-4720-A080-65DB2F6FF7D5}" srcOrd="0" destOrd="0" presId="urn:microsoft.com/office/officeart/2008/layout/LinedList"/>
    <dgm:cxn modelId="{BB576C6D-3027-4908-843B-8F9ED0EDEC7B}" type="presParOf" srcId="{5CD05101-8BE2-40EF-A3FB-78ADDAEE22FE}" destId="{3022FFF6-9AD8-4191-AE8F-8B593725CD5C}" srcOrd="1" destOrd="0" presId="urn:microsoft.com/office/officeart/2008/layout/LinedList"/>
    <dgm:cxn modelId="{F5B490BC-08C7-4D18-82DE-6D793D24A5B1}" type="presParOf" srcId="{3022FFF6-9AD8-4191-AE8F-8B593725CD5C}" destId="{EAAC9488-4BB8-4BBF-99B1-C4595893B8A7}" srcOrd="0" destOrd="0" presId="urn:microsoft.com/office/officeart/2008/layout/LinedList"/>
    <dgm:cxn modelId="{D7D8EED7-0D56-46EF-922D-91A4F0698677}" type="presParOf" srcId="{3022FFF6-9AD8-4191-AE8F-8B593725CD5C}" destId="{004A2767-019D-4663-849C-72808A2D8AAB}" srcOrd="1" destOrd="0" presId="urn:microsoft.com/office/officeart/2008/layout/LinedList"/>
    <dgm:cxn modelId="{9ED1DA87-68F8-47A5-A15E-7027A5705988}" type="presParOf" srcId="{004A2767-019D-4663-849C-72808A2D8AAB}" destId="{B4797AD4-AF62-48A4-8CF1-724197D77C79}" srcOrd="0" destOrd="0" presId="urn:microsoft.com/office/officeart/2008/layout/LinedList"/>
    <dgm:cxn modelId="{E0CF7CF6-B5F1-4A30-9259-EFE40462CEC2}" type="presParOf" srcId="{004A2767-019D-4663-849C-72808A2D8AAB}" destId="{60FD2EFD-2310-4746-AF3B-E1E41FE4C92C}" srcOrd="1" destOrd="0" presId="urn:microsoft.com/office/officeart/2008/layout/LinedList"/>
    <dgm:cxn modelId="{34D7168B-4DA6-47EA-B68C-2A37FAE624F1}" type="presParOf" srcId="{004A2767-019D-4663-849C-72808A2D8AAB}" destId="{A2447118-DC62-4824-AB7E-93524866BEC3}" srcOrd="2" destOrd="0" presId="urn:microsoft.com/office/officeart/2008/layout/LinedList"/>
    <dgm:cxn modelId="{58225D49-CB0A-4272-AA35-4E21D300FCA8}" type="presParOf" srcId="{3022FFF6-9AD8-4191-AE8F-8B593725CD5C}" destId="{F65D036D-E244-4934-A2A0-56DCFEBB5ABF}" srcOrd="2" destOrd="0" presId="urn:microsoft.com/office/officeart/2008/layout/LinedList"/>
    <dgm:cxn modelId="{8A053BD5-CFFC-4305-8A1B-D521E0B95A46}" type="presParOf" srcId="{3022FFF6-9AD8-4191-AE8F-8B593725CD5C}" destId="{36BA5B31-CC3F-4449-B2C3-BAF5020E89BB}" srcOrd="3" destOrd="0" presId="urn:microsoft.com/office/officeart/2008/layout/LinedList"/>
    <dgm:cxn modelId="{DBBE9619-F3FF-4F96-997C-CA2B8BD2CDC8}" type="presParOf" srcId="{DE8F21CC-3A50-4E8E-A567-B918B3C0875C}" destId="{EA5DAD46-321E-4102-8AF5-20BCC233496E}" srcOrd="4" destOrd="0" presId="urn:microsoft.com/office/officeart/2008/layout/LinedList"/>
    <dgm:cxn modelId="{9FB35EB8-6700-46F1-933F-DB2A505CAE7F}" type="presParOf" srcId="{DE8F21CC-3A50-4E8E-A567-B918B3C0875C}" destId="{7C032FC9-939D-451F-B536-71C20A9E2078}" srcOrd="5" destOrd="0" presId="urn:microsoft.com/office/officeart/2008/layout/LinedList"/>
    <dgm:cxn modelId="{410D5C4A-E57D-448D-8877-A8CDC2F02731}" type="presParOf" srcId="{7C032FC9-939D-451F-B536-71C20A9E2078}" destId="{3A7006D2-0AA6-4B9F-83D4-F25FC35409DD}" srcOrd="0" destOrd="0" presId="urn:microsoft.com/office/officeart/2008/layout/LinedList"/>
    <dgm:cxn modelId="{E70218D8-7565-471A-8320-C7707069D8A8}" type="presParOf" srcId="{7C032FC9-939D-451F-B536-71C20A9E2078}" destId="{22A0DA27-2ABC-4DD8-837E-251D4024D4A8}" srcOrd="1" destOrd="0" presId="urn:microsoft.com/office/officeart/2008/layout/LinedList"/>
    <dgm:cxn modelId="{41EA4E1B-716A-46EF-81F5-22CED6417CF3}" type="presParOf" srcId="{22A0DA27-2ABC-4DD8-837E-251D4024D4A8}" destId="{50AE0DE9-D07E-4AB0-8440-572BD5B432A4}" srcOrd="0" destOrd="0" presId="urn:microsoft.com/office/officeart/2008/layout/LinedList"/>
    <dgm:cxn modelId="{F2D472B5-F42B-4BAB-816E-CEAA6C751B42}" type="presParOf" srcId="{22A0DA27-2ABC-4DD8-837E-251D4024D4A8}" destId="{24564F0A-07DF-4585-A269-FA8CA1A5F17E}" srcOrd="1" destOrd="0" presId="urn:microsoft.com/office/officeart/2008/layout/LinedList"/>
    <dgm:cxn modelId="{978AB89E-0952-4DF6-8ED0-593FD58874D4}" type="presParOf" srcId="{24564F0A-07DF-4585-A269-FA8CA1A5F17E}" destId="{B9A8FA90-84CC-4051-B393-91697C491451}" srcOrd="0" destOrd="0" presId="urn:microsoft.com/office/officeart/2008/layout/LinedList"/>
    <dgm:cxn modelId="{DB401811-4648-481D-8771-D11DBC819628}" type="presParOf" srcId="{24564F0A-07DF-4585-A269-FA8CA1A5F17E}" destId="{35E3ECC1-309E-46DC-B75A-AF6F7D9F396F}" srcOrd="1" destOrd="0" presId="urn:microsoft.com/office/officeart/2008/layout/LinedList"/>
    <dgm:cxn modelId="{6F955ADF-3DE0-464B-9D1A-F9F4BAC1BA7B}" type="presParOf" srcId="{24564F0A-07DF-4585-A269-FA8CA1A5F17E}" destId="{86D160BA-3251-4C47-B861-128B712C1E63}" srcOrd="2" destOrd="0" presId="urn:microsoft.com/office/officeart/2008/layout/LinedList"/>
    <dgm:cxn modelId="{AADAB48B-9DB3-4DD1-B8CB-38DD45628FC4}" type="presParOf" srcId="{22A0DA27-2ABC-4DD8-837E-251D4024D4A8}" destId="{233C1C5C-6276-4CD5-A996-904B460AE0FB}" srcOrd="2" destOrd="0" presId="urn:microsoft.com/office/officeart/2008/layout/LinedList"/>
    <dgm:cxn modelId="{B818968C-502E-4990-807E-F5A56FD38D8B}" type="presParOf" srcId="{22A0DA27-2ABC-4DD8-837E-251D4024D4A8}" destId="{B103D792-D1CC-43F8-8814-1BF1427EB2CC}" srcOrd="3" destOrd="0" presId="urn:microsoft.com/office/officeart/2008/layout/LinedList"/>
    <dgm:cxn modelId="{9BFC9338-D883-4463-9687-9F3478F3065D}" type="presParOf" srcId="{DE8F21CC-3A50-4E8E-A567-B918B3C0875C}" destId="{4A60065B-B91D-4896-A95F-92AEEC7AAC1F}" srcOrd="6" destOrd="0" presId="urn:microsoft.com/office/officeart/2008/layout/LinedList"/>
    <dgm:cxn modelId="{E5C5E639-50CF-4B1E-8E85-8B77B1BB1E67}" type="presParOf" srcId="{DE8F21CC-3A50-4E8E-A567-B918B3C0875C}" destId="{7A450F8C-E575-408F-A481-F2AFCD1A3F67}" srcOrd="7" destOrd="0" presId="urn:microsoft.com/office/officeart/2008/layout/LinedList"/>
    <dgm:cxn modelId="{1DBC22B1-E72F-45A8-8A62-47F5159E8A89}" type="presParOf" srcId="{7A450F8C-E575-408F-A481-F2AFCD1A3F67}" destId="{62CE20EA-07DF-481A-B151-E4B9BA020FF6}" srcOrd="0" destOrd="0" presId="urn:microsoft.com/office/officeart/2008/layout/LinedList"/>
    <dgm:cxn modelId="{CEA4DD5B-AFD3-46C8-BD20-1CC19CF5695E}" type="presParOf" srcId="{7A450F8C-E575-408F-A481-F2AFCD1A3F67}" destId="{1D2DED6C-3E98-4AFA-9EE0-794E2AB6E821}" srcOrd="1" destOrd="0" presId="urn:microsoft.com/office/officeart/2008/layout/LinedList"/>
    <dgm:cxn modelId="{41E8952E-FBC0-4B7B-9A5A-89CE63066631}" type="presParOf" srcId="{1D2DED6C-3E98-4AFA-9EE0-794E2AB6E821}" destId="{ABFCD62D-74EB-401C-B9B3-C97BDB548048}" srcOrd="0" destOrd="0" presId="urn:microsoft.com/office/officeart/2008/layout/LinedList"/>
    <dgm:cxn modelId="{64A155EF-A8F7-4F9C-8EE6-36D742B5A79B}" type="presParOf" srcId="{1D2DED6C-3E98-4AFA-9EE0-794E2AB6E821}" destId="{0D4B3044-9706-4453-AA4D-B14853B1D417}" srcOrd="1" destOrd="0" presId="urn:microsoft.com/office/officeart/2008/layout/LinedList"/>
    <dgm:cxn modelId="{1D11F4F8-10B0-4696-9CE2-03B80CE115DF}" type="presParOf" srcId="{0D4B3044-9706-4453-AA4D-B14853B1D417}" destId="{E67AB4DB-C5B0-46CC-9707-CC9F66A19EA9}" srcOrd="0" destOrd="0" presId="urn:microsoft.com/office/officeart/2008/layout/LinedList"/>
    <dgm:cxn modelId="{472CEDF2-C84C-4B70-9D89-737921A59410}" type="presParOf" srcId="{0D4B3044-9706-4453-AA4D-B14853B1D417}" destId="{583B3360-A4D6-4DA0-8278-5C40C9EF91AF}" srcOrd="1" destOrd="0" presId="urn:microsoft.com/office/officeart/2008/layout/LinedList"/>
    <dgm:cxn modelId="{0E412F89-111A-41D0-B9C1-EE7DACAD7825}" type="presParOf" srcId="{0D4B3044-9706-4453-AA4D-B14853B1D417}" destId="{361C1DED-6148-444C-9C3F-986006D467B5}" srcOrd="2" destOrd="0" presId="urn:microsoft.com/office/officeart/2008/layout/LinedList"/>
    <dgm:cxn modelId="{106DD0D6-6551-4CC9-AAFD-93B3A46FE21D}" type="presParOf" srcId="{1D2DED6C-3E98-4AFA-9EE0-794E2AB6E821}" destId="{CA6F6655-2CED-4D7E-B25D-F446F6309E48}" srcOrd="2" destOrd="0" presId="urn:microsoft.com/office/officeart/2008/layout/LinedList"/>
    <dgm:cxn modelId="{18CB4551-81AD-4CF8-93B4-CA38C430C2E7}" type="presParOf" srcId="{1D2DED6C-3E98-4AFA-9EE0-794E2AB6E821}" destId="{FB9A5269-6247-4BB7-BFD2-638D54211CBB}" srcOrd="3" destOrd="0" presId="urn:microsoft.com/office/officeart/2008/layout/LinedList"/>
    <dgm:cxn modelId="{48CB031F-F9E5-418E-84CE-930E26F15879}" type="presParOf" srcId="{DE8F21CC-3A50-4E8E-A567-B918B3C0875C}" destId="{E4255483-B805-4AA3-A7A9-3C496744E5A5}" srcOrd="8" destOrd="0" presId="urn:microsoft.com/office/officeart/2008/layout/LinedList"/>
    <dgm:cxn modelId="{0D422E30-D663-44D7-AC94-8EE4E591987F}" type="presParOf" srcId="{DE8F21CC-3A50-4E8E-A567-B918B3C0875C}" destId="{69884C5D-0B83-41D8-B367-A8A5C686F654}" srcOrd="9" destOrd="0" presId="urn:microsoft.com/office/officeart/2008/layout/LinedList"/>
    <dgm:cxn modelId="{B1790FE7-378B-449C-BEA0-F9633DC9F778}" type="presParOf" srcId="{69884C5D-0B83-41D8-B367-A8A5C686F654}" destId="{12791BF6-879B-48DA-B093-8EEA4AE60658}" srcOrd="0" destOrd="0" presId="urn:microsoft.com/office/officeart/2008/layout/LinedList"/>
    <dgm:cxn modelId="{3A157284-4941-47B7-BED0-BB7772744324}" type="presParOf" srcId="{69884C5D-0B83-41D8-B367-A8A5C686F654}" destId="{0024EA82-7D35-4DBF-AACC-0AB5CDA5A954}" srcOrd="1" destOrd="0" presId="urn:microsoft.com/office/officeart/2008/layout/LinedList"/>
    <dgm:cxn modelId="{48CDF648-F32B-413D-8A5E-B12F8EB35FE5}" type="presParOf" srcId="{0024EA82-7D35-4DBF-AACC-0AB5CDA5A954}" destId="{1FC05887-0580-432E-B24C-5024438F23C9}" srcOrd="0" destOrd="0" presId="urn:microsoft.com/office/officeart/2008/layout/LinedList"/>
    <dgm:cxn modelId="{455B9EB1-90ED-4693-8413-CA10856F6B53}" type="presParOf" srcId="{0024EA82-7D35-4DBF-AACC-0AB5CDA5A954}" destId="{3A698DFD-665D-43B1-977E-A1321A3C0BB7}" srcOrd="1" destOrd="0" presId="urn:microsoft.com/office/officeart/2008/layout/LinedList"/>
    <dgm:cxn modelId="{309EA831-525B-492D-97EE-E3CDB3613F2B}" type="presParOf" srcId="{3A698DFD-665D-43B1-977E-A1321A3C0BB7}" destId="{9564D177-8118-4FE9-AFE9-CF3CD6277E71}" srcOrd="0" destOrd="0" presId="urn:microsoft.com/office/officeart/2008/layout/LinedList"/>
    <dgm:cxn modelId="{A44D1F58-DCE7-4A7C-AC56-EFEB4C1B14BD}" type="presParOf" srcId="{3A698DFD-665D-43B1-977E-A1321A3C0BB7}" destId="{47CD3CD3-FB18-45B9-A0C1-90AF3B486CCC}" srcOrd="1" destOrd="0" presId="urn:microsoft.com/office/officeart/2008/layout/LinedList"/>
    <dgm:cxn modelId="{F77430AC-A5A7-4C5D-A73E-E17EB0354E21}" type="presParOf" srcId="{3A698DFD-665D-43B1-977E-A1321A3C0BB7}" destId="{C4F578BC-8D37-43E8-87DE-8EADF9E9EFE9}" srcOrd="2" destOrd="0" presId="urn:microsoft.com/office/officeart/2008/layout/LinedList"/>
    <dgm:cxn modelId="{653E50C7-4916-4559-80D0-4295C8E8898F}" type="presParOf" srcId="{0024EA82-7D35-4DBF-AACC-0AB5CDA5A954}" destId="{4DCC1696-103C-4B6A-95B9-C0CEBC83849B}" srcOrd="2" destOrd="0" presId="urn:microsoft.com/office/officeart/2008/layout/LinedList"/>
    <dgm:cxn modelId="{E7718BE6-D68E-4CC7-8E63-EC52190DB318}" type="presParOf" srcId="{0024EA82-7D35-4DBF-AACC-0AB5CDA5A954}" destId="{AB76903E-71E8-4E87-BCD6-5DCFE2244060}" srcOrd="3" destOrd="0" presId="urn:microsoft.com/office/officeart/2008/layout/LinedList"/>
    <dgm:cxn modelId="{0F1DDE2F-0D99-4D14-A40F-6E8FD14EFD3C}" type="presParOf" srcId="{DE8F21CC-3A50-4E8E-A567-B918B3C0875C}" destId="{488317D1-C5F8-4D36-B62D-1B5DE8B648A2}" srcOrd="10" destOrd="0" presId="urn:microsoft.com/office/officeart/2008/layout/LinedList"/>
    <dgm:cxn modelId="{855C6A84-B786-4AEF-84D2-9AA0127BE336}" type="presParOf" srcId="{DE8F21CC-3A50-4E8E-A567-B918B3C0875C}" destId="{01E607AD-4048-496E-A142-863EBFA06564}" srcOrd="11" destOrd="0" presId="urn:microsoft.com/office/officeart/2008/layout/LinedList"/>
    <dgm:cxn modelId="{1ABBEF37-3F86-4CD8-A9D4-8454961A8F89}" type="presParOf" srcId="{01E607AD-4048-496E-A142-863EBFA06564}" destId="{039D4A70-8428-4750-8117-7A79213B8EE1}" srcOrd="0" destOrd="0" presId="urn:microsoft.com/office/officeart/2008/layout/LinedList"/>
    <dgm:cxn modelId="{F9D0F927-1B0B-4D0D-BAE1-1A2405969002}" type="presParOf" srcId="{01E607AD-4048-496E-A142-863EBFA06564}" destId="{28D40566-B6C4-42EA-9FCC-CAE4E81E2A3C}" srcOrd="1" destOrd="0" presId="urn:microsoft.com/office/officeart/2008/layout/LinedList"/>
    <dgm:cxn modelId="{38C66815-F38C-46A8-A9E5-FAB52775E7B6}" type="presParOf" srcId="{28D40566-B6C4-42EA-9FCC-CAE4E81E2A3C}" destId="{6F3C6FA2-7504-4D83-8A11-359ECA94F654}" srcOrd="0" destOrd="0" presId="urn:microsoft.com/office/officeart/2008/layout/LinedList"/>
    <dgm:cxn modelId="{725479C5-A0BD-4F80-8B59-8857CCB102F4}" type="presParOf" srcId="{28D40566-B6C4-42EA-9FCC-CAE4E81E2A3C}" destId="{92BCDBCB-1798-42DA-BA49-077F8766BEDD}" srcOrd="1" destOrd="0" presId="urn:microsoft.com/office/officeart/2008/layout/LinedList"/>
    <dgm:cxn modelId="{6A0C1AED-4AC3-4897-9DAE-4D9E3C5AB6F5}" type="presParOf" srcId="{92BCDBCB-1798-42DA-BA49-077F8766BEDD}" destId="{EBECEAD3-DE00-44AE-A326-494D8244CAE9}" srcOrd="0" destOrd="0" presId="urn:microsoft.com/office/officeart/2008/layout/LinedList"/>
    <dgm:cxn modelId="{DD32176D-F33B-48EE-93A7-275C3944DD3B}" type="presParOf" srcId="{92BCDBCB-1798-42DA-BA49-077F8766BEDD}" destId="{819523CE-5D22-4897-947B-448100437A31}" srcOrd="1" destOrd="0" presId="urn:microsoft.com/office/officeart/2008/layout/LinedList"/>
    <dgm:cxn modelId="{06EDECA6-EAC9-41A9-A5DE-B0D36EC92A7E}" type="presParOf" srcId="{92BCDBCB-1798-42DA-BA49-077F8766BEDD}" destId="{AEB41E79-C957-4345-8E12-211534A5FAEA}" srcOrd="2" destOrd="0" presId="urn:microsoft.com/office/officeart/2008/layout/LinedList"/>
    <dgm:cxn modelId="{85D5D8E2-1CB3-48BA-AC69-352135FDADE2}" type="presParOf" srcId="{28D40566-B6C4-42EA-9FCC-CAE4E81E2A3C}" destId="{2EFE1D0B-862D-43F8-B45E-60E7A3FD6A35}" srcOrd="2" destOrd="0" presId="urn:microsoft.com/office/officeart/2008/layout/LinedList"/>
    <dgm:cxn modelId="{F543BE14-54BF-4C0F-905B-891092B7B066}" type="presParOf" srcId="{28D40566-B6C4-42EA-9FCC-CAE4E81E2A3C}" destId="{C2288950-6248-4BE3-8686-B445EDE7DBE6}"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Donation-</a:t>
          </a:r>
          <a:r>
            <a:rPr lang="de-DE" sz="2800" b="1" dirty="0" err="1"/>
            <a:t>Based</a:t>
          </a:r>
          <a:endParaRPr lang="de-DE" sz="2800" b="1" dirty="0"/>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a:t>Backers </a:t>
          </a:r>
          <a:r>
            <a:rPr lang="de-DE" dirty="0" err="1"/>
            <a:t>contribute</a:t>
          </a:r>
          <a:r>
            <a:rPr lang="de-DE" dirty="0"/>
            <a:t> </a:t>
          </a:r>
          <a:r>
            <a:rPr lang="de-DE" dirty="0" err="1"/>
            <a:t>to</a:t>
          </a:r>
          <a:r>
            <a:rPr lang="de-DE" dirty="0"/>
            <a:t> </a:t>
          </a:r>
          <a:r>
            <a:rPr lang="de-DE" dirty="0" err="1"/>
            <a:t>your</a:t>
          </a:r>
          <a:r>
            <a:rPr lang="de-DE" dirty="0"/>
            <a:t> </a:t>
          </a:r>
          <a:r>
            <a:rPr lang="de-DE" dirty="0" err="1"/>
            <a:t>project</a:t>
          </a:r>
          <a:r>
            <a:rPr lang="de-DE" dirty="0"/>
            <a:t> </a:t>
          </a:r>
          <a:r>
            <a:rPr lang="de-DE" dirty="0" err="1"/>
            <a:t>without</a:t>
          </a:r>
          <a:r>
            <a:rPr lang="de-DE" dirty="0"/>
            <a:t> </a:t>
          </a:r>
          <a:r>
            <a:rPr lang="de-DE" dirty="0" err="1"/>
            <a:t>expecting</a:t>
          </a:r>
          <a:r>
            <a:rPr lang="de-DE" dirty="0"/>
            <a:t> a </a:t>
          </a:r>
          <a:r>
            <a:rPr lang="de-DE" dirty="0" err="1"/>
            <a:t>financial</a:t>
          </a:r>
          <a:r>
            <a:rPr lang="de-DE" dirty="0"/>
            <a:t> </a:t>
          </a:r>
          <a:r>
            <a:rPr lang="de-DE" dirty="0" err="1"/>
            <a:t>return</a:t>
          </a:r>
          <a:r>
            <a:rPr lang="de-DE" dirty="0"/>
            <a:t>. Common in social </a:t>
          </a:r>
          <a:r>
            <a:rPr lang="de-DE" dirty="0" err="1"/>
            <a:t>enterprises</a:t>
          </a:r>
          <a:r>
            <a:rPr lang="de-DE" dirty="0"/>
            <a:t> </a:t>
          </a:r>
          <a:r>
            <a:rPr lang="de-DE" dirty="0" err="1"/>
            <a:t>or</a:t>
          </a:r>
          <a:r>
            <a:rPr lang="de-DE" dirty="0"/>
            <a:t> community-</a:t>
          </a:r>
          <a:r>
            <a:rPr lang="de-DE" dirty="0" err="1"/>
            <a:t>driven</a:t>
          </a:r>
          <a:r>
            <a:rPr lang="de-DE" dirty="0"/>
            <a:t> </a:t>
          </a:r>
          <a:r>
            <a:rPr lang="de-DE" dirty="0" err="1"/>
            <a:t>projects</a:t>
          </a:r>
          <a:r>
            <a:rPr lang="de-DE" dirty="0"/>
            <a:t>.</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err="1"/>
            <a:t>Rewards-Based</a:t>
          </a:r>
          <a:endParaRPr lang="de-DE" sz="2800" b="1" dirty="0"/>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a:t>Backers </a:t>
          </a:r>
          <a:r>
            <a:rPr lang="de-DE" dirty="0" err="1"/>
            <a:t>contribute</a:t>
          </a:r>
          <a:r>
            <a:rPr lang="de-DE" dirty="0"/>
            <a:t> in </a:t>
          </a:r>
          <a:r>
            <a:rPr lang="de-DE" dirty="0" err="1"/>
            <a:t>exchange</a:t>
          </a:r>
          <a:r>
            <a:rPr lang="de-DE" dirty="0"/>
            <a:t> </a:t>
          </a:r>
          <a:r>
            <a:rPr lang="de-DE" dirty="0" err="1"/>
            <a:t>for</a:t>
          </a:r>
          <a:r>
            <a:rPr lang="de-DE" dirty="0"/>
            <a:t> a </a:t>
          </a:r>
          <a:r>
            <a:rPr lang="de-DE" dirty="0" err="1"/>
            <a:t>reward</a:t>
          </a:r>
          <a:r>
            <a:rPr lang="de-DE" dirty="0"/>
            <a:t>, </a:t>
          </a:r>
          <a:r>
            <a:rPr lang="de-DE" dirty="0" err="1"/>
            <a:t>usually</a:t>
          </a:r>
          <a:r>
            <a:rPr lang="de-DE" dirty="0"/>
            <a:t> </a:t>
          </a:r>
          <a:r>
            <a:rPr lang="de-DE" dirty="0" err="1"/>
            <a:t>the</a:t>
          </a:r>
          <a:r>
            <a:rPr lang="de-DE" dirty="0"/>
            <a:t> </a:t>
          </a:r>
          <a:r>
            <a:rPr lang="de-DE" dirty="0" err="1"/>
            <a:t>product</a:t>
          </a:r>
          <a:r>
            <a:rPr lang="de-DE" dirty="0"/>
            <a:t> </a:t>
          </a:r>
          <a:r>
            <a:rPr lang="de-DE" dirty="0" err="1"/>
            <a:t>or</a:t>
          </a:r>
          <a:r>
            <a:rPr lang="de-DE" dirty="0"/>
            <a:t> </a:t>
          </a:r>
          <a:r>
            <a:rPr lang="de-DE" dirty="0" err="1"/>
            <a:t>service</a:t>
          </a:r>
          <a:r>
            <a:rPr lang="de-DE" dirty="0"/>
            <a:t> </a:t>
          </a:r>
          <a:r>
            <a:rPr lang="de-DE" dirty="0" err="1"/>
            <a:t>you</a:t>
          </a:r>
          <a:r>
            <a:rPr lang="de-DE" dirty="0"/>
            <a:t> </a:t>
          </a:r>
          <a:r>
            <a:rPr lang="de-DE" dirty="0" err="1"/>
            <a:t>are</a:t>
          </a:r>
          <a:r>
            <a:rPr lang="de-DE" dirty="0"/>
            <a:t> </a:t>
          </a:r>
          <a:r>
            <a:rPr lang="de-DE" dirty="0" err="1"/>
            <a:t>developing</a:t>
          </a:r>
          <a:r>
            <a:rPr lang="de-DE" dirty="0"/>
            <a:t> (e.g. </a:t>
          </a:r>
          <a:r>
            <a:rPr lang="de-DE" dirty="0" err="1"/>
            <a:t>early</a:t>
          </a:r>
          <a:r>
            <a:rPr lang="de-DE" dirty="0"/>
            <a:t> </a:t>
          </a:r>
          <a:r>
            <a:rPr lang="de-DE" dirty="0" err="1"/>
            <a:t>access</a:t>
          </a:r>
          <a:r>
            <a:rPr lang="de-DE" dirty="0"/>
            <a:t> </a:t>
          </a:r>
          <a:r>
            <a:rPr lang="de-DE" dirty="0" err="1"/>
            <a:t>to</a:t>
          </a:r>
          <a:r>
            <a:rPr lang="de-DE" dirty="0"/>
            <a:t> a </a:t>
          </a:r>
          <a:r>
            <a:rPr lang="de-DE" dirty="0" err="1"/>
            <a:t>new</a:t>
          </a:r>
          <a:r>
            <a:rPr lang="de-DE" dirty="0"/>
            <a:t> </a:t>
          </a:r>
          <a:r>
            <a:rPr lang="de-DE" dirty="0" err="1"/>
            <a:t>product</a:t>
          </a:r>
          <a:r>
            <a:rPr lang="de-DE" dirty="0"/>
            <a:t>).</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a:t>Equity-</a:t>
          </a:r>
          <a:r>
            <a:rPr lang="de-DE" sz="2800" b="1" dirty="0" err="1"/>
            <a:t>Based</a:t>
          </a:r>
          <a:endParaRPr lang="de-DE" sz="2800" b="1" dirty="0"/>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de-DE" dirty="0"/>
            <a:t>Investors </a:t>
          </a:r>
          <a:r>
            <a:rPr lang="de-DE" dirty="0" err="1"/>
            <a:t>provide</a:t>
          </a:r>
          <a:r>
            <a:rPr lang="de-DE" dirty="0"/>
            <a:t> </a:t>
          </a:r>
          <a:r>
            <a:rPr lang="de-DE" dirty="0" err="1"/>
            <a:t>funding</a:t>
          </a:r>
          <a:r>
            <a:rPr lang="de-DE" dirty="0"/>
            <a:t> in </a:t>
          </a:r>
          <a:r>
            <a:rPr lang="de-DE" dirty="0" err="1"/>
            <a:t>exchange</a:t>
          </a:r>
          <a:r>
            <a:rPr lang="de-DE" dirty="0"/>
            <a:t> </a:t>
          </a:r>
          <a:r>
            <a:rPr lang="de-DE" dirty="0" err="1"/>
            <a:t>for</a:t>
          </a:r>
          <a:r>
            <a:rPr lang="de-DE" dirty="0"/>
            <a:t> </a:t>
          </a:r>
          <a:r>
            <a:rPr lang="de-DE" dirty="0" err="1"/>
            <a:t>equity</a:t>
          </a:r>
          <a:r>
            <a:rPr lang="de-DE" dirty="0"/>
            <a:t> in </a:t>
          </a:r>
          <a:r>
            <a:rPr lang="de-DE" dirty="0" err="1"/>
            <a:t>the</a:t>
          </a:r>
          <a:r>
            <a:rPr lang="de-DE" dirty="0"/>
            <a:t> </a:t>
          </a:r>
          <a:r>
            <a:rPr lang="de-DE" dirty="0" err="1"/>
            <a:t>business</a:t>
          </a:r>
          <a:r>
            <a:rPr lang="de-DE" dirty="0"/>
            <a:t>. This </a:t>
          </a:r>
          <a:r>
            <a:rPr lang="de-DE" dirty="0" err="1"/>
            <a:t>is</a:t>
          </a:r>
          <a:r>
            <a:rPr lang="de-DE" dirty="0"/>
            <a:t> </a:t>
          </a:r>
          <a:r>
            <a:rPr lang="de-DE" dirty="0" err="1"/>
            <a:t>suitable</a:t>
          </a:r>
          <a:r>
            <a:rPr lang="de-DE" dirty="0"/>
            <a:t> </a:t>
          </a:r>
          <a:r>
            <a:rPr lang="de-DE" dirty="0" err="1"/>
            <a:t>for</a:t>
          </a:r>
          <a:r>
            <a:rPr lang="de-DE" dirty="0"/>
            <a:t> </a:t>
          </a:r>
          <a:r>
            <a:rPr lang="de-DE" dirty="0" err="1"/>
            <a:t>startups</a:t>
          </a:r>
          <a:r>
            <a:rPr lang="de-DE" dirty="0"/>
            <a:t> </a:t>
          </a:r>
          <a:r>
            <a:rPr lang="de-DE" dirty="0" err="1"/>
            <a:t>looking</a:t>
          </a:r>
          <a:r>
            <a:rPr lang="de-DE" dirty="0"/>
            <a:t> </a:t>
          </a:r>
          <a:r>
            <a:rPr lang="de-DE" dirty="0" err="1"/>
            <a:t>to</a:t>
          </a:r>
          <a:r>
            <a:rPr lang="de-DE" dirty="0"/>
            <a:t> </a:t>
          </a:r>
          <a:r>
            <a:rPr lang="de-DE" dirty="0" err="1"/>
            <a:t>scale</a:t>
          </a:r>
          <a:r>
            <a:rPr lang="de-DE" dirty="0"/>
            <a:t> and </a:t>
          </a:r>
          <a:r>
            <a:rPr lang="de-DE" dirty="0" err="1"/>
            <a:t>willing</a:t>
          </a:r>
          <a:r>
            <a:rPr lang="de-DE" dirty="0"/>
            <a:t> </a:t>
          </a:r>
          <a:r>
            <a:rPr lang="de-DE" dirty="0" err="1"/>
            <a:t>to</a:t>
          </a:r>
          <a:r>
            <a:rPr lang="de-DE" dirty="0"/>
            <a:t> </a:t>
          </a:r>
          <a:r>
            <a:rPr lang="de-DE" dirty="0" err="1"/>
            <a:t>offer</a:t>
          </a:r>
          <a:r>
            <a:rPr lang="de-DE" dirty="0"/>
            <a:t> </a:t>
          </a:r>
          <a:r>
            <a:rPr lang="de-DE" dirty="0" err="1"/>
            <a:t>ownership</a:t>
          </a:r>
          <a:r>
            <a:rPr lang="de-DE" dirty="0"/>
            <a:t> </a:t>
          </a:r>
          <a:r>
            <a:rPr lang="de-DE" dirty="0" err="1"/>
            <a:t>shares</a:t>
          </a:r>
          <a:endParaRPr lang="de-DE" dirty="0"/>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0DDF7E-F579-43B1-9EDE-0A1AA10459A3}" type="doc">
      <dgm:prSet loTypeId="urn:microsoft.com/office/officeart/2005/8/layout/cycle8" loCatId="cycle" qsTypeId="urn:microsoft.com/office/officeart/2005/8/quickstyle/simple1" qsCatId="simple" csTypeId="urn:microsoft.com/office/officeart/2005/8/colors/accent1_2" csCatId="accent1" phldr="1"/>
      <dgm:spPr/>
    </dgm:pt>
    <dgm:pt modelId="{71CCB85B-8CB3-4DC2-A3FD-868C72CB095B}">
      <dgm:prSet phldrT="[Text]"/>
      <dgm:spPr/>
      <dgm:t>
        <a:bodyPr/>
        <a:lstStyle/>
        <a:p>
          <a:r>
            <a:rPr lang="de-DE" dirty="0"/>
            <a:t>1. Tell </a:t>
          </a:r>
          <a:r>
            <a:rPr lang="de-DE" dirty="0" err="1"/>
            <a:t>your</a:t>
          </a:r>
          <a:r>
            <a:rPr lang="de-DE" dirty="0"/>
            <a:t> </a:t>
          </a:r>
          <a:r>
            <a:rPr lang="de-DE" dirty="0" err="1"/>
            <a:t>story</a:t>
          </a:r>
          <a:endParaRPr lang="de-DE" dirty="0"/>
        </a:p>
      </dgm:t>
    </dgm:pt>
    <dgm:pt modelId="{767C06B1-C6CE-438E-A066-A43E02D56DAD}" type="parTrans" cxnId="{DC095E6C-135A-4C43-8EE4-B19921B6103A}">
      <dgm:prSet/>
      <dgm:spPr/>
      <dgm:t>
        <a:bodyPr/>
        <a:lstStyle/>
        <a:p>
          <a:endParaRPr lang="de-DE"/>
        </a:p>
      </dgm:t>
    </dgm:pt>
    <dgm:pt modelId="{ADCB6CBE-5C27-4721-863E-14EE00D2CFD3}" type="sibTrans" cxnId="{DC095E6C-135A-4C43-8EE4-B19921B6103A}">
      <dgm:prSet/>
      <dgm:spPr/>
      <dgm:t>
        <a:bodyPr/>
        <a:lstStyle/>
        <a:p>
          <a:endParaRPr lang="de-DE"/>
        </a:p>
      </dgm:t>
    </dgm:pt>
    <dgm:pt modelId="{34DC4E3F-109B-4445-9410-B5440DCB6FF6}">
      <dgm:prSet phldrT="[Text]"/>
      <dgm:spPr/>
      <dgm:t>
        <a:bodyPr/>
        <a:lstStyle/>
        <a:p>
          <a:r>
            <a:rPr lang="de-DE" dirty="0"/>
            <a:t>2. Set a </a:t>
          </a:r>
          <a:r>
            <a:rPr lang="de-DE" dirty="0" err="1"/>
            <a:t>Realistic</a:t>
          </a:r>
          <a:r>
            <a:rPr lang="de-DE" dirty="0"/>
            <a:t> Goal</a:t>
          </a:r>
        </a:p>
      </dgm:t>
    </dgm:pt>
    <dgm:pt modelId="{C0242B3A-63FB-473E-BD60-41DFF326056B}" type="parTrans" cxnId="{5C620E9D-8935-4A7A-AC50-8154D6DAF1B3}">
      <dgm:prSet/>
      <dgm:spPr/>
      <dgm:t>
        <a:bodyPr/>
        <a:lstStyle/>
        <a:p>
          <a:endParaRPr lang="de-DE"/>
        </a:p>
      </dgm:t>
    </dgm:pt>
    <dgm:pt modelId="{64C456C5-0254-4713-8AE7-FBEEBAE4A07C}" type="sibTrans" cxnId="{5C620E9D-8935-4A7A-AC50-8154D6DAF1B3}">
      <dgm:prSet/>
      <dgm:spPr/>
      <dgm:t>
        <a:bodyPr/>
        <a:lstStyle/>
        <a:p>
          <a:endParaRPr lang="de-DE"/>
        </a:p>
      </dgm:t>
    </dgm:pt>
    <dgm:pt modelId="{655372DC-6BB7-46CE-AC7A-3BD0B92FD6BA}">
      <dgm:prSet phldrT="[Text]"/>
      <dgm:spPr/>
      <dgm:t>
        <a:bodyPr/>
        <a:lstStyle/>
        <a:p>
          <a:r>
            <a:rPr lang="de-DE" dirty="0"/>
            <a:t>3. </a:t>
          </a:r>
          <a:r>
            <a:rPr lang="de-DE" dirty="0" err="1"/>
            <a:t>Offer</a:t>
          </a:r>
          <a:r>
            <a:rPr lang="de-DE" dirty="0"/>
            <a:t> </a:t>
          </a:r>
          <a:r>
            <a:rPr lang="de-DE" dirty="0" err="1"/>
            <a:t>Engaging</a:t>
          </a:r>
          <a:r>
            <a:rPr lang="de-DE" dirty="0"/>
            <a:t> </a:t>
          </a:r>
          <a:r>
            <a:rPr lang="de-DE" dirty="0" err="1"/>
            <a:t>Rewards</a:t>
          </a:r>
          <a:endParaRPr lang="de-DE" dirty="0"/>
        </a:p>
      </dgm:t>
    </dgm:pt>
    <dgm:pt modelId="{DF137160-F95A-4556-9BB5-6EC17F2493D0}" type="parTrans" cxnId="{5CA1023A-D0EB-4FB8-97B6-4F571F10823D}">
      <dgm:prSet/>
      <dgm:spPr/>
      <dgm:t>
        <a:bodyPr/>
        <a:lstStyle/>
        <a:p>
          <a:endParaRPr lang="de-DE"/>
        </a:p>
      </dgm:t>
    </dgm:pt>
    <dgm:pt modelId="{DB761678-E3BC-4E61-9FA7-A3D5070E27C8}" type="sibTrans" cxnId="{5CA1023A-D0EB-4FB8-97B6-4F571F10823D}">
      <dgm:prSet/>
      <dgm:spPr/>
      <dgm:t>
        <a:bodyPr/>
        <a:lstStyle/>
        <a:p>
          <a:endParaRPr lang="de-DE"/>
        </a:p>
      </dgm:t>
    </dgm:pt>
    <dgm:pt modelId="{C3D145CD-1F17-4047-9E17-8DC098E7CC44}">
      <dgm:prSet phldrT="[Text]"/>
      <dgm:spPr/>
      <dgm:t>
        <a:bodyPr/>
        <a:lstStyle/>
        <a:p>
          <a:r>
            <a:rPr lang="de-DE" dirty="0"/>
            <a:t>4. </a:t>
          </a:r>
          <a:r>
            <a:rPr lang="de-DE" dirty="0" err="1"/>
            <a:t>Build</a:t>
          </a:r>
          <a:r>
            <a:rPr lang="de-DE" dirty="0"/>
            <a:t> a Community</a:t>
          </a:r>
        </a:p>
      </dgm:t>
    </dgm:pt>
    <dgm:pt modelId="{92C9CD33-790D-44F5-ACAD-FD7EFDDC8EB2}" type="parTrans" cxnId="{E17CE635-BA42-4D77-AE3D-1D11142F3683}">
      <dgm:prSet/>
      <dgm:spPr/>
      <dgm:t>
        <a:bodyPr/>
        <a:lstStyle/>
        <a:p>
          <a:endParaRPr lang="de-DE"/>
        </a:p>
      </dgm:t>
    </dgm:pt>
    <dgm:pt modelId="{D64AAF90-C2F5-4457-AF6E-3045922A9598}" type="sibTrans" cxnId="{E17CE635-BA42-4D77-AE3D-1D11142F3683}">
      <dgm:prSet/>
      <dgm:spPr/>
      <dgm:t>
        <a:bodyPr/>
        <a:lstStyle/>
        <a:p>
          <a:endParaRPr lang="de-DE"/>
        </a:p>
      </dgm:t>
    </dgm:pt>
    <dgm:pt modelId="{2E52DE74-F3AE-4E03-B5C1-C83BE301BA61}">
      <dgm:prSet phldrT="[Text]"/>
      <dgm:spPr/>
      <dgm:t>
        <a:bodyPr/>
        <a:lstStyle/>
        <a:p>
          <a:r>
            <a:rPr lang="de-DE" dirty="0"/>
            <a:t>5. Track Progress</a:t>
          </a:r>
        </a:p>
      </dgm:t>
    </dgm:pt>
    <dgm:pt modelId="{54FCDF00-1651-449A-BC83-13FBFDD677CF}" type="parTrans" cxnId="{156D093E-7018-4248-923E-126CFECE069D}">
      <dgm:prSet/>
      <dgm:spPr/>
      <dgm:t>
        <a:bodyPr/>
        <a:lstStyle/>
        <a:p>
          <a:endParaRPr lang="de-DE"/>
        </a:p>
      </dgm:t>
    </dgm:pt>
    <dgm:pt modelId="{6C41F55F-22BC-41F6-9FF1-F784B6501E0D}" type="sibTrans" cxnId="{156D093E-7018-4248-923E-126CFECE069D}">
      <dgm:prSet/>
      <dgm:spPr/>
      <dgm:t>
        <a:bodyPr/>
        <a:lstStyle/>
        <a:p>
          <a:endParaRPr lang="de-DE"/>
        </a:p>
      </dgm:t>
    </dgm:pt>
    <dgm:pt modelId="{DD2A55A9-187D-4C6B-82B7-E6F86F9FFA82}" type="pres">
      <dgm:prSet presAssocID="{A50DDF7E-F579-43B1-9EDE-0A1AA10459A3}" presName="compositeShape" presStyleCnt="0">
        <dgm:presLayoutVars>
          <dgm:chMax val="7"/>
          <dgm:dir/>
          <dgm:resizeHandles val="exact"/>
        </dgm:presLayoutVars>
      </dgm:prSet>
      <dgm:spPr/>
    </dgm:pt>
    <dgm:pt modelId="{A72E4D25-32A5-4DDD-86ED-03FFA194EC17}" type="pres">
      <dgm:prSet presAssocID="{A50DDF7E-F579-43B1-9EDE-0A1AA10459A3}" presName="wedge1" presStyleLbl="node1" presStyleIdx="0" presStyleCnt="5"/>
      <dgm:spPr/>
    </dgm:pt>
    <dgm:pt modelId="{60E1EBDB-B5DD-4EB2-8FEF-CA82144C3BD6}" type="pres">
      <dgm:prSet presAssocID="{A50DDF7E-F579-43B1-9EDE-0A1AA10459A3}" presName="dummy1a" presStyleCnt="0"/>
      <dgm:spPr/>
    </dgm:pt>
    <dgm:pt modelId="{C0A29215-866B-4492-A614-1D45BB86C326}" type="pres">
      <dgm:prSet presAssocID="{A50DDF7E-F579-43B1-9EDE-0A1AA10459A3}" presName="dummy1b" presStyleCnt="0"/>
      <dgm:spPr/>
    </dgm:pt>
    <dgm:pt modelId="{B709AFB9-1D30-4550-B170-F45D4056B9CF}" type="pres">
      <dgm:prSet presAssocID="{A50DDF7E-F579-43B1-9EDE-0A1AA10459A3}" presName="wedge1Tx" presStyleLbl="node1" presStyleIdx="0" presStyleCnt="5">
        <dgm:presLayoutVars>
          <dgm:chMax val="0"/>
          <dgm:chPref val="0"/>
          <dgm:bulletEnabled val="1"/>
        </dgm:presLayoutVars>
      </dgm:prSet>
      <dgm:spPr/>
    </dgm:pt>
    <dgm:pt modelId="{D8C25A20-B62E-428C-8119-3AD6E83FEB05}" type="pres">
      <dgm:prSet presAssocID="{A50DDF7E-F579-43B1-9EDE-0A1AA10459A3}" presName="wedge2" presStyleLbl="node1" presStyleIdx="1" presStyleCnt="5"/>
      <dgm:spPr/>
    </dgm:pt>
    <dgm:pt modelId="{12A4109E-6DB4-4D21-BEF4-0B81EDA98AFD}" type="pres">
      <dgm:prSet presAssocID="{A50DDF7E-F579-43B1-9EDE-0A1AA10459A3}" presName="dummy2a" presStyleCnt="0"/>
      <dgm:spPr/>
    </dgm:pt>
    <dgm:pt modelId="{BAD206F3-2A9F-4EEB-9A08-07DDFECC0BD0}" type="pres">
      <dgm:prSet presAssocID="{A50DDF7E-F579-43B1-9EDE-0A1AA10459A3}" presName="dummy2b" presStyleCnt="0"/>
      <dgm:spPr/>
    </dgm:pt>
    <dgm:pt modelId="{92D71FAD-A616-4792-BF2F-AB77F98EE87A}" type="pres">
      <dgm:prSet presAssocID="{A50DDF7E-F579-43B1-9EDE-0A1AA10459A3}" presName="wedge2Tx" presStyleLbl="node1" presStyleIdx="1" presStyleCnt="5">
        <dgm:presLayoutVars>
          <dgm:chMax val="0"/>
          <dgm:chPref val="0"/>
          <dgm:bulletEnabled val="1"/>
        </dgm:presLayoutVars>
      </dgm:prSet>
      <dgm:spPr/>
    </dgm:pt>
    <dgm:pt modelId="{D2D8E9DC-515D-4742-BA68-DE3D3AF3E0F1}" type="pres">
      <dgm:prSet presAssocID="{A50DDF7E-F579-43B1-9EDE-0A1AA10459A3}" presName="wedge3" presStyleLbl="node1" presStyleIdx="2" presStyleCnt="5"/>
      <dgm:spPr/>
    </dgm:pt>
    <dgm:pt modelId="{E03D3CDE-3F31-4A01-910D-04463DFA704F}" type="pres">
      <dgm:prSet presAssocID="{A50DDF7E-F579-43B1-9EDE-0A1AA10459A3}" presName="dummy3a" presStyleCnt="0"/>
      <dgm:spPr/>
    </dgm:pt>
    <dgm:pt modelId="{BC2B0E96-AFA7-4B03-8215-72C5675CDBB4}" type="pres">
      <dgm:prSet presAssocID="{A50DDF7E-F579-43B1-9EDE-0A1AA10459A3}" presName="dummy3b" presStyleCnt="0"/>
      <dgm:spPr/>
    </dgm:pt>
    <dgm:pt modelId="{6FFC9598-6EAA-4767-A536-AA9AE9C573AC}" type="pres">
      <dgm:prSet presAssocID="{A50DDF7E-F579-43B1-9EDE-0A1AA10459A3}" presName="wedge3Tx" presStyleLbl="node1" presStyleIdx="2" presStyleCnt="5">
        <dgm:presLayoutVars>
          <dgm:chMax val="0"/>
          <dgm:chPref val="0"/>
          <dgm:bulletEnabled val="1"/>
        </dgm:presLayoutVars>
      </dgm:prSet>
      <dgm:spPr/>
    </dgm:pt>
    <dgm:pt modelId="{A4CF47A1-4CFB-4C49-8DE0-69A7835CFF43}" type="pres">
      <dgm:prSet presAssocID="{A50DDF7E-F579-43B1-9EDE-0A1AA10459A3}" presName="wedge4" presStyleLbl="node1" presStyleIdx="3" presStyleCnt="5"/>
      <dgm:spPr/>
    </dgm:pt>
    <dgm:pt modelId="{EB24E0A9-8A22-4D74-9FC3-B8647180E3CC}" type="pres">
      <dgm:prSet presAssocID="{A50DDF7E-F579-43B1-9EDE-0A1AA10459A3}" presName="dummy4a" presStyleCnt="0"/>
      <dgm:spPr/>
    </dgm:pt>
    <dgm:pt modelId="{F01B106E-32DC-4C1C-9436-F8ABD9B41670}" type="pres">
      <dgm:prSet presAssocID="{A50DDF7E-F579-43B1-9EDE-0A1AA10459A3}" presName="dummy4b" presStyleCnt="0"/>
      <dgm:spPr/>
    </dgm:pt>
    <dgm:pt modelId="{8F261A0F-0A4E-4C71-BE40-C1E75B7191FC}" type="pres">
      <dgm:prSet presAssocID="{A50DDF7E-F579-43B1-9EDE-0A1AA10459A3}" presName="wedge4Tx" presStyleLbl="node1" presStyleIdx="3" presStyleCnt="5">
        <dgm:presLayoutVars>
          <dgm:chMax val="0"/>
          <dgm:chPref val="0"/>
          <dgm:bulletEnabled val="1"/>
        </dgm:presLayoutVars>
      </dgm:prSet>
      <dgm:spPr/>
    </dgm:pt>
    <dgm:pt modelId="{18D0555D-64A3-44F6-A18A-66145F12D8BE}" type="pres">
      <dgm:prSet presAssocID="{A50DDF7E-F579-43B1-9EDE-0A1AA10459A3}" presName="wedge5" presStyleLbl="node1" presStyleIdx="4" presStyleCnt="5"/>
      <dgm:spPr/>
    </dgm:pt>
    <dgm:pt modelId="{6CA5A341-4F39-42C7-86A8-520EF55E6B03}" type="pres">
      <dgm:prSet presAssocID="{A50DDF7E-F579-43B1-9EDE-0A1AA10459A3}" presName="dummy5a" presStyleCnt="0"/>
      <dgm:spPr/>
    </dgm:pt>
    <dgm:pt modelId="{4B70AA08-F748-4725-8270-6333798513FC}" type="pres">
      <dgm:prSet presAssocID="{A50DDF7E-F579-43B1-9EDE-0A1AA10459A3}" presName="dummy5b" presStyleCnt="0"/>
      <dgm:spPr/>
    </dgm:pt>
    <dgm:pt modelId="{5C270D94-9492-4278-8C14-8CF65F3D7037}" type="pres">
      <dgm:prSet presAssocID="{A50DDF7E-F579-43B1-9EDE-0A1AA10459A3}" presName="wedge5Tx" presStyleLbl="node1" presStyleIdx="4" presStyleCnt="5">
        <dgm:presLayoutVars>
          <dgm:chMax val="0"/>
          <dgm:chPref val="0"/>
          <dgm:bulletEnabled val="1"/>
        </dgm:presLayoutVars>
      </dgm:prSet>
      <dgm:spPr/>
    </dgm:pt>
    <dgm:pt modelId="{CD85E126-A86B-44BD-B7CA-64F371B5559B}" type="pres">
      <dgm:prSet presAssocID="{ADCB6CBE-5C27-4721-863E-14EE00D2CFD3}" presName="arrowWedge1" presStyleLbl="fgSibTrans2D1" presStyleIdx="0" presStyleCnt="5"/>
      <dgm:spPr/>
    </dgm:pt>
    <dgm:pt modelId="{413F8AF1-AE38-4064-B935-D74979EB4907}" type="pres">
      <dgm:prSet presAssocID="{64C456C5-0254-4713-8AE7-FBEEBAE4A07C}" presName="arrowWedge2" presStyleLbl="fgSibTrans2D1" presStyleIdx="1" presStyleCnt="5"/>
      <dgm:spPr/>
    </dgm:pt>
    <dgm:pt modelId="{349DE0EC-C2ED-45BE-A00F-41DB849A4050}" type="pres">
      <dgm:prSet presAssocID="{DB761678-E3BC-4E61-9FA7-A3D5070E27C8}" presName="arrowWedge3" presStyleLbl="fgSibTrans2D1" presStyleIdx="2" presStyleCnt="5"/>
      <dgm:spPr/>
    </dgm:pt>
    <dgm:pt modelId="{CF2F7031-AEB8-4599-BB7A-569800B76E69}" type="pres">
      <dgm:prSet presAssocID="{D64AAF90-C2F5-4457-AF6E-3045922A9598}" presName="arrowWedge4" presStyleLbl="fgSibTrans2D1" presStyleIdx="3" presStyleCnt="5"/>
      <dgm:spPr/>
    </dgm:pt>
    <dgm:pt modelId="{FAD5404A-3F0E-4171-8A06-6C69BBE94C47}" type="pres">
      <dgm:prSet presAssocID="{6C41F55F-22BC-41F6-9FF1-F784B6501E0D}" presName="arrowWedge5" presStyleLbl="fgSibTrans2D1" presStyleIdx="4" presStyleCnt="5"/>
      <dgm:spPr/>
    </dgm:pt>
  </dgm:ptLst>
  <dgm:cxnLst>
    <dgm:cxn modelId="{C42B5E04-9CE3-4347-AABF-D95198C9AC14}" type="presOf" srcId="{34DC4E3F-109B-4445-9410-B5440DCB6FF6}" destId="{92D71FAD-A616-4792-BF2F-AB77F98EE87A}" srcOrd="1" destOrd="0" presId="urn:microsoft.com/office/officeart/2005/8/layout/cycle8"/>
    <dgm:cxn modelId="{47473D1D-8E36-46D6-AA03-8A60EFAF7CD9}" type="presOf" srcId="{C3D145CD-1F17-4047-9E17-8DC098E7CC44}" destId="{A4CF47A1-4CFB-4C49-8DE0-69A7835CFF43}" srcOrd="0" destOrd="0" presId="urn:microsoft.com/office/officeart/2005/8/layout/cycle8"/>
    <dgm:cxn modelId="{AA8CAE2A-ECC9-45B8-B21D-0244EE0ED208}" type="presOf" srcId="{71CCB85B-8CB3-4DC2-A3FD-868C72CB095B}" destId="{B709AFB9-1D30-4550-B170-F45D4056B9CF}" srcOrd="1" destOrd="0" presId="urn:microsoft.com/office/officeart/2005/8/layout/cycle8"/>
    <dgm:cxn modelId="{E17CE635-BA42-4D77-AE3D-1D11142F3683}" srcId="{A50DDF7E-F579-43B1-9EDE-0A1AA10459A3}" destId="{C3D145CD-1F17-4047-9E17-8DC098E7CC44}" srcOrd="3" destOrd="0" parTransId="{92C9CD33-790D-44F5-ACAD-FD7EFDDC8EB2}" sibTransId="{D64AAF90-C2F5-4457-AF6E-3045922A9598}"/>
    <dgm:cxn modelId="{5CA1023A-D0EB-4FB8-97B6-4F571F10823D}" srcId="{A50DDF7E-F579-43B1-9EDE-0A1AA10459A3}" destId="{655372DC-6BB7-46CE-AC7A-3BD0B92FD6BA}" srcOrd="2" destOrd="0" parTransId="{DF137160-F95A-4556-9BB5-6EC17F2493D0}" sibTransId="{DB761678-E3BC-4E61-9FA7-A3D5070E27C8}"/>
    <dgm:cxn modelId="{156D093E-7018-4248-923E-126CFECE069D}" srcId="{A50DDF7E-F579-43B1-9EDE-0A1AA10459A3}" destId="{2E52DE74-F3AE-4E03-B5C1-C83BE301BA61}" srcOrd="4" destOrd="0" parTransId="{54FCDF00-1651-449A-BC83-13FBFDD677CF}" sibTransId="{6C41F55F-22BC-41F6-9FF1-F784B6501E0D}"/>
    <dgm:cxn modelId="{80D46A61-2942-4D95-AD0B-00C247ACED8C}" type="presOf" srcId="{34DC4E3F-109B-4445-9410-B5440DCB6FF6}" destId="{D8C25A20-B62E-428C-8119-3AD6E83FEB05}" srcOrd="0" destOrd="0" presId="urn:microsoft.com/office/officeart/2005/8/layout/cycle8"/>
    <dgm:cxn modelId="{CB668A44-9250-4DAE-8101-73F327CFB93B}" type="presOf" srcId="{2E52DE74-F3AE-4E03-B5C1-C83BE301BA61}" destId="{5C270D94-9492-4278-8C14-8CF65F3D7037}" srcOrd="1" destOrd="0" presId="urn:microsoft.com/office/officeart/2005/8/layout/cycle8"/>
    <dgm:cxn modelId="{58956045-0CF5-48FD-A546-BB850FB4DDAE}" type="presOf" srcId="{71CCB85B-8CB3-4DC2-A3FD-868C72CB095B}" destId="{A72E4D25-32A5-4DDD-86ED-03FFA194EC17}" srcOrd="0" destOrd="0" presId="urn:microsoft.com/office/officeart/2005/8/layout/cycle8"/>
    <dgm:cxn modelId="{DC095E6C-135A-4C43-8EE4-B19921B6103A}" srcId="{A50DDF7E-F579-43B1-9EDE-0A1AA10459A3}" destId="{71CCB85B-8CB3-4DC2-A3FD-868C72CB095B}" srcOrd="0" destOrd="0" parTransId="{767C06B1-C6CE-438E-A066-A43E02D56DAD}" sibTransId="{ADCB6CBE-5C27-4721-863E-14EE00D2CFD3}"/>
    <dgm:cxn modelId="{3714BD78-27FA-46AF-85FB-360B3814DCDA}" type="presOf" srcId="{2E52DE74-F3AE-4E03-B5C1-C83BE301BA61}" destId="{18D0555D-64A3-44F6-A18A-66145F12D8BE}" srcOrd="0" destOrd="0" presId="urn:microsoft.com/office/officeart/2005/8/layout/cycle8"/>
    <dgm:cxn modelId="{DCDC938A-F251-43E8-B5F9-C505B51F4D5B}" type="presOf" srcId="{655372DC-6BB7-46CE-AC7A-3BD0B92FD6BA}" destId="{D2D8E9DC-515D-4742-BA68-DE3D3AF3E0F1}" srcOrd="0" destOrd="0" presId="urn:microsoft.com/office/officeart/2005/8/layout/cycle8"/>
    <dgm:cxn modelId="{5C620E9D-8935-4A7A-AC50-8154D6DAF1B3}" srcId="{A50DDF7E-F579-43B1-9EDE-0A1AA10459A3}" destId="{34DC4E3F-109B-4445-9410-B5440DCB6FF6}" srcOrd="1" destOrd="0" parTransId="{C0242B3A-63FB-473E-BD60-41DFF326056B}" sibTransId="{64C456C5-0254-4713-8AE7-FBEEBAE4A07C}"/>
    <dgm:cxn modelId="{6FC4AFBD-F059-4DC3-BB13-91F2A02C35B3}" type="presOf" srcId="{C3D145CD-1F17-4047-9E17-8DC098E7CC44}" destId="{8F261A0F-0A4E-4C71-BE40-C1E75B7191FC}" srcOrd="1" destOrd="0" presId="urn:microsoft.com/office/officeart/2005/8/layout/cycle8"/>
    <dgm:cxn modelId="{3E0F77F1-85FA-41ED-B642-94237249415C}" type="presOf" srcId="{655372DC-6BB7-46CE-AC7A-3BD0B92FD6BA}" destId="{6FFC9598-6EAA-4767-A536-AA9AE9C573AC}" srcOrd="1" destOrd="0" presId="urn:microsoft.com/office/officeart/2005/8/layout/cycle8"/>
    <dgm:cxn modelId="{81F9D2F1-99A5-4D7E-BEDF-4F09186EF012}" type="presOf" srcId="{A50DDF7E-F579-43B1-9EDE-0A1AA10459A3}" destId="{DD2A55A9-187D-4C6B-82B7-E6F86F9FFA82}" srcOrd="0" destOrd="0" presId="urn:microsoft.com/office/officeart/2005/8/layout/cycle8"/>
    <dgm:cxn modelId="{3DBB4085-DBC2-4B41-AE89-F7FBE9291284}" type="presParOf" srcId="{DD2A55A9-187D-4C6B-82B7-E6F86F9FFA82}" destId="{A72E4D25-32A5-4DDD-86ED-03FFA194EC17}" srcOrd="0" destOrd="0" presId="urn:microsoft.com/office/officeart/2005/8/layout/cycle8"/>
    <dgm:cxn modelId="{4C61BB38-D21F-4F91-9BB7-BB514904E966}" type="presParOf" srcId="{DD2A55A9-187D-4C6B-82B7-E6F86F9FFA82}" destId="{60E1EBDB-B5DD-4EB2-8FEF-CA82144C3BD6}" srcOrd="1" destOrd="0" presId="urn:microsoft.com/office/officeart/2005/8/layout/cycle8"/>
    <dgm:cxn modelId="{0DD5EAB6-944E-42D1-A252-8888C615FF2A}" type="presParOf" srcId="{DD2A55A9-187D-4C6B-82B7-E6F86F9FFA82}" destId="{C0A29215-866B-4492-A614-1D45BB86C326}" srcOrd="2" destOrd="0" presId="urn:microsoft.com/office/officeart/2005/8/layout/cycle8"/>
    <dgm:cxn modelId="{96034F38-C859-4A90-A2D2-7ADBC2903072}" type="presParOf" srcId="{DD2A55A9-187D-4C6B-82B7-E6F86F9FFA82}" destId="{B709AFB9-1D30-4550-B170-F45D4056B9CF}" srcOrd="3" destOrd="0" presId="urn:microsoft.com/office/officeart/2005/8/layout/cycle8"/>
    <dgm:cxn modelId="{E93074FB-9036-4CF6-AC3A-EE262D4EE117}" type="presParOf" srcId="{DD2A55A9-187D-4C6B-82B7-E6F86F9FFA82}" destId="{D8C25A20-B62E-428C-8119-3AD6E83FEB05}" srcOrd="4" destOrd="0" presId="urn:microsoft.com/office/officeart/2005/8/layout/cycle8"/>
    <dgm:cxn modelId="{93987F83-D6BD-4D4B-A753-F7B2FCC7D278}" type="presParOf" srcId="{DD2A55A9-187D-4C6B-82B7-E6F86F9FFA82}" destId="{12A4109E-6DB4-4D21-BEF4-0B81EDA98AFD}" srcOrd="5" destOrd="0" presId="urn:microsoft.com/office/officeart/2005/8/layout/cycle8"/>
    <dgm:cxn modelId="{D14C6DA5-E4F9-484D-ACD3-32010FADFBB7}" type="presParOf" srcId="{DD2A55A9-187D-4C6B-82B7-E6F86F9FFA82}" destId="{BAD206F3-2A9F-4EEB-9A08-07DDFECC0BD0}" srcOrd="6" destOrd="0" presId="urn:microsoft.com/office/officeart/2005/8/layout/cycle8"/>
    <dgm:cxn modelId="{8A898F0B-6A00-4CDE-94F1-2D5E94ACF476}" type="presParOf" srcId="{DD2A55A9-187D-4C6B-82B7-E6F86F9FFA82}" destId="{92D71FAD-A616-4792-BF2F-AB77F98EE87A}" srcOrd="7" destOrd="0" presId="urn:microsoft.com/office/officeart/2005/8/layout/cycle8"/>
    <dgm:cxn modelId="{6834AFFE-114F-493A-AEBE-7FCDD0B2912D}" type="presParOf" srcId="{DD2A55A9-187D-4C6B-82B7-E6F86F9FFA82}" destId="{D2D8E9DC-515D-4742-BA68-DE3D3AF3E0F1}" srcOrd="8" destOrd="0" presId="urn:microsoft.com/office/officeart/2005/8/layout/cycle8"/>
    <dgm:cxn modelId="{23708EA9-F12C-42F3-B116-D58A54C6061B}" type="presParOf" srcId="{DD2A55A9-187D-4C6B-82B7-E6F86F9FFA82}" destId="{E03D3CDE-3F31-4A01-910D-04463DFA704F}" srcOrd="9" destOrd="0" presId="urn:microsoft.com/office/officeart/2005/8/layout/cycle8"/>
    <dgm:cxn modelId="{D035E627-9548-4C42-931F-C2921F6876CF}" type="presParOf" srcId="{DD2A55A9-187D-4C6B-82B7-E6F86F9FFA82}" destId="{BC2B0E96-AFA7-4B03-8215-72C5675CDBB4}" srcOrd="10" destOrd="0" presId="urn:microsoft.com/office/officeart/2005/8/layout/cycle8"/>
    <dgm:cxn modelId="{C5E7D366-FAC4-4FAC-B50A-2BCE6B4D4165}" type="presParOf" srcId="{DD2A55A9-187D-4C6B-82B7-E6F86F9FFA82}" destId="{6FFC9598-6EAA-4767-A536-AA9AE9C573AC}" srcOrd="11" destOrd="0" presId="urn:microsoft.com/office/officeart/2005/8/layout/cycle8"/>
    <dgm:cxn modelId="{D4D096B1-036E-4FD6-940D-648D5F0DBA8B}" type="presParOf" srcId="{DD2A55A9-187D-4C6B-82B7-E6F86F9FFA82}" destId="{A4CF47A1-4CFB-4C49-8DE0-69A7835CFF43}" srcOrd="12" destOrd="0" presId="urn:microsoft.com/office/officeart/2005/8/layout/cycle8"/>
    <dgm:cxn modelId="{CA2F2E25-F432-4043-A077-D18D8B525C2B}" type="presParOf" srcId="{DD2A55A9-187D-4C6B-82B7-E6F86F9FFA82}" destId="{EB24E0A9-8A22-4D74-9FC3-B8647180E3CC}" srcOrd="13" destOrd="0" presId="urn:microsoft.com/office/officeart/2005/8/layout/cycle8"/>
    <dgm:cxn modelId="{500695A9-45A4-4CC7-BBA1-F27709239E45}" type="presParOf" srcId="{DD2A55A9-187D-4C6B-82B7-E6F86F9FFA82}" destId="{F01B106E-32DC-4C1C-9436-F8ABD9B41670}" srcOrd="14" destOrd="0" presId="urn:microsoft.com/office/officeart/2005/8/layout/cycle8"/>
    <dgm:cxn modelId="{99306A93-C885-4926-B99B-D31754F659FA}" type="presParOf" srcId="{DD2A55A9-187D-4C6B-82B7-E6F86F9FFA82}" destId="{8F261A0F-0A4E-4C71-BE40-C1E75B7191FC}" srcOrd="15" destOrd="0" presId="urn:microsoft.com/office/officeart/2005/8/layout/cycle8"/>
    <dgm:cxn modelId="{06CD8121-A994-46EE-87D7-97096BF14B6A}" type="presParOf" srcId="{DD2A55A9-187D-4C6B-82B7-E6F86F9FFA82}" destId="{18D0555D-64A3-44F6-A18A-66145F12D8BE}" srcOrd="16" destOrd="0" presId="urn:microsoft.com/office/officeart/2005/8/layout/cycle8"/>
    <dgm:cxn modelId="{6EC14041-6245-4C88-8D1E-CA11914BC00E}" type="presParOf" srcId="{DD2A55A9-187D-4C6B-82B7-E6F86F9FFA82}" destId="{6CA5A341-4F39-42C7-86A8-520EF55E6B03}" srcOrd="17" destOrd="0" presId="urn:microsoft.com/office/officeart/2005/8/layout/cycle8"/>
    <dgm:cxn modelId="{7CF55932-2020-40EB-8656-1C92477480A7}" type="presParOf" srcId="{DD2A55A9-187D-4C6B-82B7-E6F86F9FFA82}" destId="{4B70AA08-F748-4725-8270-6333798513FC}" srcOrd="18" destOrd="0" presId="urn:microsoft.com/office/officeart/2005/8/layout/cycle8"/>
    <dgm:cxn modelId="{29F14241-1580-4EC1-8C3B-DD2FB93F616B}" type="presParOf" srcId="{DD2A55A9-187D-4C6B-82B7-E6F86F9FFA82}" destId="{5C270D94-9492-4278-8C14-8CF65F3D7037}" srcOrd="19" destOrd="0" presId="urn:microsoft.com/office/officeart/2005/8/layout/cycle8"/>
    <dgm:cxn modelId="{A08F750F-80D4-402B-82B5-29C35F52FABC}" type="presParOf" srcId="{DD2A55A9-187D-4C6B-82B7-E6F86F9FFA82}" destId="{CD85E126-A86B-44BD-B7CA-64F371B5559B}" srcOrd="20" destOrd="0" presId="urn:microsoft.com/office/officeart/2005/8/layout/cycle8"/>
    <dgm:cxn modelId="{7CC87A87-7E41-417B-BE02-DF0D6FFDFB66}" type="presParOf" srcId="{DD2A55A9-187D-4C6B-82B7-E6F86F9FFA82}" destId="{413F8AF1-AE38-4064-B935-D74979EB4907}" srcOrd="21" destOrd="0" presId="urn:microsoft.com/office/officeart/2005/8/layout/cycle8"/>
    <dgm:cxn modelId="{E26806D4-DF24-47B2-B760-B6D3DD11FA5E}" type="presParOf" srcId="{DD2A55A9-187D-4C6B-82B7-E6F86F9FFA82}" destId="{349DE0EC-C2ED-45BE-A00F-41DB849A4050}" srcOrd="22" destOrd="0" presId="urn:microsoft.com/office/officeart/2005/8/layout/cycle8"/>
    <dgm:cxn modelId="{E494BA6A-5EA0-496D-B1B6-85242697A5AB}" type="presParOf" srcId="{DD2A55A9-187D-4C6B-82B7-E6F86F9FFA82}" destId="{CF2F7031-AEB8-4599-BB7A-569800B76E69}" srcOrd="23" destOrd="0" presId="urn:microsoft.com/office/officeart/2005/8/layout/cycle8"/>
    <dgm:cxn modelId="{6FAF656A-1ED6-4682-A0AC-D71F4DC8A7E0}" type="presParOf" srcId="{DD2A55A9-187D-4C6B-82B7-E6F86F9FFA82}" destId="{FAD5404A-3F0E-4171-8A06-6C69BBE94C47}"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0DDF7E-F579-43B1-9EDE-0A1AA10459A3}" type="doc">
      <dgm:prSet loTypeId="urn:microsoft.com/office/officeart/2005/8/layout/cycle8" loCatId="cycle" qsTypeId="urn:microsoft.com/office/officeart/2005/8/quickstyle/simple1" qsCatId="simple" csTypeId="urn:microsoft.com/office/officeart/2005/8/colors/accent1_2" csCatId="accent1" phldr="1"/>
      <dgm:spPr/>
    </dgm:pt>
    <dgm:pt modelId="{71CCB85B-8CB3-4DC2-A3FD-868C72CB095B}">
      <dgm:prSet phldrT="[Text]"/>
      <dgm:spPr/>
      <dgm:t>
        <a:bodyPr/>
        <a:lstStyle/>
        <a:p>
          <a:r>
            <a:rPr lang="de-DE" dirty="0"/>
            <a:t>1. Tell </a:t>
          </a:r>
          <a:r>
            <a:rPr lang="de-DE" dirty="0" err="1"/>
            <a:t>your</a:t>
          </a:r>
          <a:r>
            <a:rPr lang="de-DE" dirty="0"/>
            <a:t> </a:t>
          </a:r>
          <a:r>
            <a:rPr lang="de-DE" dirty="0" err="1"/>
            <a:t>story</a:t>
          </a:r>
          <a:endParaRPr lang="de-DE" dirty="0"/>
        </a:p>
      </dgm:t>
    </dgm:pt>
    <dgm:pt modelId="{767C06B1-C6CE-438E-A066-A43E02D56DAD}" type="parTrans" cxnId="{DC095E6C-135A-4C43-8EE4-B19921B6103A}">
      <dgm:prSet/>
      <dgm:spPr/>
      <dgm:t>
        <a:bodyPr/>
        <a:lstStyle/>
        <a:p>
          <a:endParaRPr lang="de-DE"/>
        </a:p>
      </dgm:t>
    </dgm:pt>
    <dgm:pt modelId="{ADCB6CBE-5C27-4721-863E-14EE00D2CFD3}" type="sibTrans" cxnId="{DC095E6C-135A-4C43-8EE4-B19921B6103A}">
      <dgm:prSet/>
      <dgm:spPr/>
      <dgm:t>
        <a:bodyPr/>
        <a:lstStyle/>
        <a:p>
          <a:endParaRPr lang="de-DE"/>
        </a:p>
      </dgm:t>
    </dgm:pt>
    <dgm:pt modelId="{34DC4E3F-109B-4445-9410-B5440DCB6FF6}">
      <dgm:prSet phldrT="[Text]"/>
      <dgm:spPr/>
      <dgm:t>
        <a:bodyPr/>
        <a:lstStyle/>
        <a:p>
          <a:r>
            <a:rPr lang="de-DE" dirty="0"/>
            <a:t>2. Set a </a:t>
          </a:r>
          <a:r>
            <a:rPr lang="de-DE" dirty="0" err="1"/>
            <a:t>Realistic</a:t>
          </a:r>
          <a:r>
            <a:rPr lang="de-DE" dirty="0"/>
            <a:t> Goal</a:t>
          </a:r>
        </a:p>
      </dgm:t>
    </dgm:pt>
    <dgm:pt modelId="{C0242B3A-63FB-473E-BD60-41DFF326056B}" type="parTrans" cxnId="{5C620E9D-8935-4A7A-AC50-8154D6DAF1B3}">
      <dgm:prSet/>
      <dgm:spPr/>
      <dgm:t>
        <a:bodyPr/>
        <a:lstStyle/>
        <a:p>
          <a:endParaRPr lang="de-DE"/>
        </a:p>
      </dgm:t>
    </dgm:pt>
    <dgm:pt modelId="{64C456C5-0254-4713-8AE7-FBEEBAE4A07C}" type="sibTrans" cxnId="{5C620E9D-8935-4A7A-AC50-8154D6DAF1B3}">
      <dgm:prSet/>
      <dgm:spPr/>
      <dgm:t>
        <a:bodyPr/>
        <a:lstStyle/>
        <a:p>
          <a:endParaRPr lang="de-DE"/>
        </a:p>
      </dgm:t>
    </dgm:pt>
    <dgm:pt modelId="{655372DC-6BB7-46CE-AC7A-3BD0B92FD6BA}">
      <dgm:prSet phldrT="[Text]"/>
      <dgm:spPr/>
      <dgm:t>
        <a:bodyPr/>
        <a:lstStyle/>
        <a:p>
          <a:r>
            <a:rPr lang="de-DE" dirty="0"/>
            <a:t>3. </a:t>
          </a:r>
          <a:r>
            <a:rPr lang="de-DE" dirty="0" err="1"/>
            <a:t>Offer</a:t>
          </a:r>
          <a:r>
            <a:rPr lang="de-DE" dirty="0"/>
            <a:t> </a:t>
          </a:r>
          <a:r>
            <a:rPr lang="de-DE" dirty="0" err="1"/>
            <a:t>Engaging</a:t>
          </a:r>
          <a:r>
            <a:rPr lang="de-DE" dirty="0"/>
            <a:t> </a:t>
          </a:r>
          <a:r>
            <a:rPr lang="de-DE" dirty="0" err="1"/>
            <a:t>Rewards</a:t>
          </a:r>
          <a:endParaRPr lang="de-DE" dirty="0"/>
        </a:p>
      </dgm:t>
    </dgm:pt>
    <dgm:pt modelId="{DF137160-F95A-4556-9BB5-6EC17F2493D0}" type="parTrans" cxnId="{5CA1023A-D0EB-4FB8-97B6-4F571F10823D}">
      <dgm:prSet/>
      <dgm:spPr/>
      <dgm:t>
        <a:bodyPr/>
        <a:lstStyle/>
        <a:p>
          <a:endParaRPr lang="de-DE"/>
        </a:p>
      </dgm:t>
    </dgm:pt>
    <dgm:pt modelId="{DB761678-E3BC-4E61-9FA7-A3D5070E27C8}" type="sibTrans" cxnId="{5CA1023A-D0EB-4FB8-97B6-4F571F10823D}">
      <dgm:prSet/>
      <dgm:spPr/>
      <dgm:t>
        <a:bodyPr/>
        <a:lstStyle/>
        <a:p>
          <a:endParaRPr lang="de-DE"/>
        </a:p>
      </dgm:t>
    </dgm:pt>
    <dgm:pt modelId="{C3D145CD-1F17-4047-9E17-8DC098E7CC44}">
      <dgm:prSet phldrT="[Text]"/>
      <dgm:spPr/>
      <dgm:t>
        <a:bodyPr/>
        <a:lstStyle/>
        <a:p>
          <a:r>
            <a:rPr lang="de-DE" dirty="0"/>
            <a:t>4. </a:t>
          </a:r>
          <a:r>
            <a:rPr lang="de-DE" dirty="0" err="1"/>
            <a:t>Build</a:t>
          </a:r>
          <a:r>
            <a:rPr lang="de-DE" dirty="0"/>
            <a:t> a Community</a:t>
          </a:r>
        </a:p>
      </dgm:t>
    </dgm:pt>
    <dgm:pt modelId="{92C9CD33-790D-44F5-ACAD-FD7EFDDC8EB2}" type="parTrans" cxnId="{E17CE635-BA42-4D77-AE3D-1D11142F3683}">
      <dgm:prSet/>
      <dgm:spPr/>
      <dgm:t>
        <a:bodyPr/>
        <a:lstStyle/>
        <a:p>
          <a:endParaRPr lang="de-DE"/>
        </a:p>
      </dgm:t>
    </dgm:pt>
    <dgm:pt modelId="{D64AAF90-C2F5-4457-AF6E-3045922A9598}" type="sibTrans" cxnId="{E17CE635-BA42-4D77-AE3D-1D11142F3683}">
      <dgm:prSet/>
      <dgm:spPr/>
      <dgm:t>
        <a:bodyPr/>
        <a:lstStyle/>
        <a:p>
          <a:endParaRPr lang="de-DE"/>
        </a:p>
      </dgm:t>
    </dgm:pt>
    <dgm:pt modelId="{2E52DE74-F3AE-4E03-B5C1-C83BE301BA61}">
      <dgm:prSet phldrT="[Text]"/>
      <dgm:spPr/>
      <dgm:t>
        <a:bodyPr/>
        <a:lstStyle/>
        <a:p>
          <a:r>
            <a:rPr lang="de-DE" dirty="0"/>
            <a:t>5. Track Progress</a:t>
          </a:r>
        </a:p>
      </dgm:t>
    </dgm:pt>
    <dgm:pt modelId="{54FCDF00-1651-449A-BC83-13FBFDD677CF}" type="parTrans" cxnId="{156D093E-7018-4248-923E-126CFECE069D}">
      <dgm:prSet/>
      <dgm:spPr/>
      <dgm:t>
        <a:bodyPr/>
        <a:lstStyle/>
        <a:p>
          <a:endParaRPr lang="de-DE"/>
        </a:p>
      </dgm:t>
    </dgm:pt>
    <dgm:pt modelId="{6C41F55F-22BC-41F6-9FF1-F784B6501E0D}" type="sibTrans" cxnId="{156D093E-7018-4248-923E-126CFECE069D}">
      <dgm:prSet/>
      <dgm:spPr/>
      <dgm:t>
        <a:bodyPr/>
        <a:lstStyle/>
        <a:p>
          <a:endParaRPr lang="de-DE"/>
        </a:p>
      </dgm:t>
    </dgm:pt>
    <dgm:pt modelId="{DD2A55A9-187D-4C6B-82B7-E6F86F9FFA82}" type="pres">
      <dgm:prSet presAssocID="{A50DDF7E-F579-43B1-9EDE-0A1AA10459A3}" presName="compositeShape" presStyleCnt="0">
        <dgm:presLayoutVars>
          <dgm:chMax val="7"/>
          <dgm:dir/>
          <dgm:resizeHandles val="exact"/>
        </dgm:presLayoutVars>
      </dgm:prSet>
      <dgm:spPr/>
    </dgm:pt>
    <dgm:pt modelId="{A72E4D25-32A5-4DDD-86ED-03FFA194EC17}" type="pres">
      <dgm:prSet presAssocID="{A50DDF7E-F579-43B1-9EDE-0A1AA10459A3}" presName="wedge1" presStyleLbl="node1" presStyleIdx="0" presStyleCnt="5"/>
      <dgm:spPr/>
    </dgm:pt>
    <dgm:pt modelId="{60E1EBDB-B5DD-4EB2-8FEF-CA82144C3BD6}" type="pres">
      <dgm:prSet presAssocID="{A50DDF7E-F579-43B1-9EDE-0A1AA10459A3}" presName="dummy1a" presStyleCnt="0"/>
      <dgm:spPr/>
    </dgm:pt>
    <dgm:pt modelId="{C0A29215-866B-4492-A614-1D45BB86C326}" type="pres">
      <dgm:prSet presAssocID="{A50DDF7E-F579-43B1-9EDE-0A1AA10459A3}" presName="dummy1b" presStyleCnt="0"/>
      <dgm:spPr/>
    </dgm:pt>
    <dgm:pt modelId="{B709AFB9-1D30-4550-B170-F45D4056B9CF}" type="pres">
      <dgm:prSet presAssocID="{A50DDF7E-F579-43B1-9EDE-0A1AA10459A3}" presName="wedge1Tx" presStyleLbl="node1" presStyleIdx="0" presStyleCnt="5">
        <dgm:presLayoutVars>
          <dgm:chMax val="0"/>
          <dgm:chPref val="0"/>
          <dgm:bulletEnabled val="1"/>
        </dgm:presLayoutVars>
      </dgm:prSet>
      <dgm:spPr/>
    </dgm:pt>
    <dgm:pt modelId="{D8C25A20-B62E-428C-8119-3AD6E83FEB05}" type="pres">
      <dgm:prSet presAssocID="{A50DDF7E-F579-43B1-9EDE-0A1AA10459A3}" presName="wedge2" presStyleLbl="node1" presStyleIdx="1" presStyleCnt="5"/>
      <dgm:spPr/>
    </dgm:pt>
    <dgm:pt modelId="{12A4109E-6DB4-4D21-BEF4-0B81EDA98AFD}" type="pres">
      <dgm:prSet presAssocID="{A50DDF7E-F579-43B1-9EDE-0A1AA10459A3}" presName="dummy2a" presStyleCnt="0"/>
      <dgm:spPr/>
    </dgm:pt>
    <dgm:pt modelId="{BAD206F3-2A9F-4EEB-9A08-07DDFECC0BD0}" type="pres">
      <dgm:prSet presAssocID="{A50DDF7E-F579-43B1-9EDE-0A1AA10459A3}" presName="dummy2b" presStyleCnt="0"/>
      <dgm:spPr/>
    </dgm:pt>
    <dgm:pt modelId="{92D71FAD-A616-4792-BF2F-AB77F98EE87A}" type="pres">
      <dgm:prSet presAssocID="{A50DDF7E-F579-43B1-9EDE-0A1AA10459A3}" presName="wedge2Tx" presStyleLbl="node1" presStyleIdx="1" presStyleCnt="5">
        <dgm:presLayoutVars>
          <dgm:chMax val="0"/>
          <dgm:chPref val="0"/>
          <dgm:bulletEnabled val="1"/>
        </dgm:presLayoutVars>
      </dgm:prSet>
      <dgm:spPr/>
    </dgm:pt>
    <dgm:pt modelId="{D2D8E9DC-515D-4742-BA68-DE3D3AF3E0F1}" type="pres">
      <dgm:prSet presAssocID="{A50DDF7E-F579-43B1-9EDE-0A1AA10459A3}" presName="wedge3" presStyleLbl="node1" presStyleIdx="2" presStyleCnt="5"/>
      <dgm:spPr/>
    </dgm:pt>
    <dgm:pt modelId="{E03D3CDE-3F31-4A01-910D-04463DFA704F}" type="pres">
      <dgm:prSet presAssocID="{A50DDF7E-F579-43B1-9EDE-0A1AA10459A3}" presName="dummy3a" presStyleCnt="0"/>
      <dgm:spPr/>
    </dgm:pt>
    <dgm:pt modelId="{BC2B0E96-AFA7-4B03-8215-72C5675CDBB4}" type="pres">
      <dgm:prSet presAssocID="{A50DDF7E-F579-43B1-9EDE-0A1AA10459A3}" presName="dummy3b" presStyleCnt="0"/>
      <dgm:spPr/>
    </dgm:pt>
    <dgm:pt modelId="{6FFC9598-6EAA-4767-A536-AA9AE9C573AC}" type="pres">
      <dgm:prSet presAssocID="{A50DDF7E-F579-43B1-9EDE-0A1AA10459A3}" presName="wedge3Tx" presStyleLbl="node1" presStyleIdx="2" presStyleCnt="5">
        <dgm:presLayoutVars>
          <dgm:chMax val="0"/>
          <dgm:chPref val="0"/>
          <dgm:bulletEnabled val="1"/>
        </dgm:presLayoutVars>
      </dgm:prSet>
      <dgm:spPr/>
    </dgm:pt>
    <dgm:pt modelId="{A4CF47A1-4CFB-4C49-8DE0-69A7835CFF43}" type="pres">
      <dgm:prSet presAssocID="{A50DDF7E-F579-43B1-9EDE-0A1AA10459A3}" presName="wedge4" presStyleLbl="node1" presStyleIdx="3" presStyleCnt="5"/>
      <dgm:spPr/>
    </dgm:pt>
    <dgm:pt modelId="{EB24E0A9-8A22-4D74-9FC3-B8647180E3CC}" type="pres">
      <dgm:prSet presAssocID="{A50DDF7E-F579-43B1-9EDE-0A1AA10459A3}" presName="dummy4a" presStyleCnt="0"/>
      <dgm:spPr/>
    </dgm:pt>
    <dgm:pt modelId="{F01B106E-32DC-4C1C-9436-F8ABD9B41670}" type="pres">
      <dgm:prSet presAssocID="{A50DDF7E-F579-43B1-9EDE-0A1AA10459A3}" presName="dummy4b" presStyleCnt="0"/>
      <dgm:spPr/>
    </dgm:pt>
    <dgm:pt modelId="{8F261A0F-0A4E-4C71-BE40-C1E75B7191FC}" type="pres">
      <dgm:prSet presAssocID="{A50DDF7E-F579-43B1-9EDE-0A1AA10459A3}" presName="wedge4Tx" presStyleLbl="node1" presStyleIdx="3" presStyleCnt="5">
        <dgm:presLayoutVars>
          <dgm:chMax val="0"/>
          <dgm:chPref val="0"/>
          <dgm:bulletEnabled val="1"/>
        </dgm:presLayoutVars>
      </dgm:prSet>
      <dgm:spPr/>
    </dgm:pt>
    <dgm:pt modelId="{18D0555D-64A3-44F6-A18A-66145F12D8BE}" type="pres">
      <dgm:prSet presAssocID="{A50DDF7E-F579-43B1-9EDE-0A1AA10459A3}" presName="wedge5" presStyleLbl="node1" presStyleIdx="4" presStyleCnt="5"/>
      <dgm:spPr/>
    </dgm:pt>
    <dgm:pt modelId="{6CA5A341-4F39-42C7-86A8-520EF55E6B03}" type="pres">
      <dgm:prSet presAssocID="{A50DDF7E-F579-43B1-9EDE-0A1AA10459A3}" presName="dummy5a" presStyleCnt="0"/>
      <dgm:spPr/>
    </dgm:pt>
    <dgm:pt modelId="{4B70AA08-F748-4725-8270-6333798513FC}" type="pres">
      <dgm:prSet presAssocID="{A50DDF7E-F579-43B1-9EDE-0A1AA10459A3}" presName="dummy5b" presStyleCnt="0"/>
      <dgm:spPr/>
    </dgm:pt>
    <dgm:pt modelId="{5C270D94-9492-4278-8C14-8CF65F3D7037}" type="pres">
      <dgm:prSet presAssocID="{A50DDF7E-F579-43B1-9EDE-0A1AA10459A3}" presName="wedge5Tx" presStyleLbl="node1" presStyleIdx="4" presStyleCnt="5">
        <dgm:presLayoutVars>
          <dgm:chMax val="0"/>
          <dgm:chPref val="0"/>
          <dgm:bulletEnabled val="1"/>
        </dgm:presLayoutVars>
      </dgm:prSet>
      <dgm:spPr/>
    </dgm:pt>
    <dgm:pt modelId="{CD85E126-A86B-44BD-B7CA-64F371B5559B}" type="pres">
      <dgm:prSet presAssocID="{ADCB6CBE-5C27-4721-863E-14EE00D2CFD3}" presName="arrowWedge1" presStyleLbl="fgSibTrans2D1" presStyleIdx="0" presStyleCnt="5"/>
      <dgm:spPr/>
    </dgm:pt>
    <dgm:pt modelId="{413F8AF1-AE38-4064-B935-D74979EB4907}" type="pres">
      <dgm:prSet presAssocID="{64C456C5-0254-4713-8AE7-FBEEBAE4A07C}" presName="arrowWedge2" presStyleLbl="fgSibTrans2D1" presStyleIdx="1" presStyleCnt="5"/>
      <dgm:spPr/>
    </dgm:pt>
    <dgm:pt modelId="{349DE0EC-C2ED-45BE-A00F-41DB849A4050}" type="pres">
      <dgm:prSet presAssocID="{DB761678-E3BC-4E61-9FA7-A3D5070E27C8}" presName="arrowWedge3" presStyleLbl="fgSibTrans2D1" presStyleIdx="2" presStyleCnt="5"/>
      <dgm:spPr/>
    </dgm:pt>
    <dgm:pt modelId="{CF2F7031-AEB8-4599-BB7A-569800B76E69}" type="pres">
      <dgm:prSet presAssocID="{D64AAF90-C2F5-4457-AF6E-3045922A9598}" presName="arrowWedge4" presStyleLbl="fgSibTrans2D1" presStyleIdx="3" presStyleCnt="5"/>
      <dgm:spPr/>
    </dgm:pt>
    <dgm:pt modelId="{FAD5404A-3F0E-4171-8A06-6C69BBE94C47}" type="pres">
      <dgm:prSet presAssocID="{6C41F55F-22BC-41F6-9FF1-F784B6501E0D}" presName="arrowWedge5" presStyleLbl="fgSibTrans2D1" presStyleIdx="4" presStyleCnt="5"/>
      <dgm:spPr/>
    </dgm:pt>
  </dgm:ptLst>
  <dgm:cxnLst>
    <dgm:cxn modelId="{C42B5E04-9CE3-4347-AABF-D95198C9AC14}" type="presOf" srcId="{34DC4E3F-109B-4445-9410-B5440DCB6FF6}" destId="{92D71FAD-A616-4792-BF2F-AB77F98EE87A}" srcOrd="1" destOrd="0" presId="urn:microsoft.com/office/officeart/2005/8/layout/cycle8"/>
    <dgm:cxn modelId="{47473D1D-8E36-46D6-AA03-8A60EFAF7CD9}" type="presOf" srcId="{C3D145CD-1F17-4047-9E17-8DC098E7CC44}" destId="{A4CF47A1-4CFB-4C49-8DE0-69A7835CFF43}" srcOrd="0" destOrd="0" presId="urn:microsoft.com/office/officeart/2005/8/layout/cycle8"/>
    <dgm:cxn modelId="{AA8CAE2A-ECC9-45B8-B21D-0244EE0ED208}" type="presOf" srcId="{71CCB85B-8CB3-4DC2-A3FD-868C72CB095B}" destId="{B709AFB9-1D30-4550-B170-F45D4056B9CF}" srcOrd="1" destOrd="0" presId="urn:microsoft.com/office/officeart/2005/8/layout/cycle8"/>
    <dgm:cxn modelId="{E17CE635-BA42-4D77-AE3D-1D11142F3683}" srcId="{A50DDF7E-F579-43B1-9EDE-0A1AA10459A3}" destId="{C3D145CD-1F17-4047-9E17-8DC098E7CC44}" srcOrd="3" destOrd="0" parTransId="{92C9CD33-790D-44F5-ACAD-FD7EFDDC8EB2}" sibTransId="{D64AAF90-C2F5-4457-AF6E-3045922A9598}"/>
    <dgm:cxn modelId="{5CA1023A-D0EB-4FB8-97B6-4F571F10823D}" srcId="{A50DDF7E-F579-43B1-9EDE-0A1AA10459A3}" destId="{655372DC-6BB7-46CE-AC7A-3BD0B92FD6BA}" srcOrd="2" destOrd="0" parTransId="{DF137160-F95A-4556-9BB5-6EC17F2493D0}" sibTransId="{DB761678-E3BC-4E61-9FA7-A3D5070E27C8}"/>
    <dgm:cxn modelId="{156D093E-7018-4248-923E-126CFECE069D}" srcId="{A50DDF7E-F579-43B1-9EDE-0A1AA10459A3}" destId="{2E52DE74-F3AE-4E03-B5C1-C83BE301BA61}" srcOrd="4" destOrd="0" parTransId="{54FCDF00-1651-449A-BC83-13FBFDD677CF}" sibTransId="{6C41F55F-22BC-41F6-9FF1-F784B6501E0D}"/>
    <dgm:cxn modelId="{80D46A61-2942-4D95-AD0B-00C247ACED8C}" type="presOf" srcId="{34DC4E3F-109B-4445-9410-B5440DCB6FF6}" destId="{D8C25A20-B62E-428C-8119-3AD6E83FEB05}" srcOrd="0" destOrd="0" presId="urn:microsoft.com/office/officeart/2005/8/layout/cycle8"/>
    <dgm:cxn modelId="{CB668A44-9250-4DAE-8101-73F327CFB93B}" type="presOf" srcId="{2E52DE74-F3AE-4E03-B5C1-C83BE301BA61}" destId="{5C270D94-9492-4278-8C14-8CF65F3D7037}" srcOrd="1" destOrd="0" presId="urn:microsoft.com/office/officeart/2005/8/layout/cycle8"/>
    <dgm:cxn modelId="{58956045-0CF5-48FD-A546-BB850FB4DDAE}" type="presOf" srcId="{71CCB85B-8CB3-4DC2-A3FD-868C72CB095B}" destId="{A72E4D25-32A5-4DDD-86ED-03FFA194EC17}" srcOrd="0" destOrd="0" presId="urn:microsoft.com/office/officeart/2005/8/layout/cycle8"/>
    <dgm:cxn modelId="{DC095E6C-135A-4C43-8EE4-B19921B6103A}" srcId="{A50DDF7E-F579-43B1-9EDE-0A1AA10459A3}" destId="{71CCB85B-8CB3-4DC2-A3FD-868C72CB095B}" srcOrd="0" destOrd="0" parTransId="{767C06B1-C6CE-438E-A066-A43E02D56DAD}" sibTransId="{ADCB6CBE-5C27-4721-863E-14EE00D2CFD3}"/>
    <dgm:cxn modelId="{3714BD78-27FA-46AF-85FB-360B3814DCDA}" type="presOf" srcId="{2E52DE74-F3AE-4E03-B5C1-C83BE301BA61}" destId="{18D0555D-64A3-44F6-A18A-66145F12D8BE}" srcOrd="0" destOrd="0" presId="urn:microsoft.com/office/officeart/2005/8/layout/cycle8"/>
    <dgm:cxn modelId="{DCDC938A-F251-43E8-B5F9-C505B51F4D5B}" type="presOf" srcId="{655372DC-6BB7-46CE-AC7A-3BD0B92FD6BA}" destId="{D2D8E9DC-515D-4742-BA68-DE3D3AF3E0F1}" srcOrd="0" destOrd="0" presId="urn:microsoft.com/office/officeart/2005/8/layout/cycle8"/>
    <dgm:cxn modelId="{5C620E9D-8935-4A7A-AC50-8154D6DAF1B3}" srcId="{A50DDF7E-F579-43B1-9EDE-0A1AA10459A3}" destId="{34DC4E3F-109B-4445-9410-B5440DCB6FF6}" srcOrd="1" destOrd="0" parTransId="{C0242B3A-63FB-473E-BD60-41DFF326056B}" sibTransId="{64C456C5-0254-4713-8AE7-FBEEBAE4A07C}"/>
    <dgm:cxn modelId="{6FC4AFBD-F059-4DC3-BB13-91F2A02C35B3}" type="presOf" srcId="{C3D145CD-1F17-4047-9E17-8DC098E7CC44}" destId="{8F261A0F-0A4E-4C71-BE40-C1E75B7191FC}" srcOrd="1" destOrd="0" presId="urn:microsoft.com/office/officeart/2005/8/layout/cycle8"/>
    <dgm:cxn modelId="{3E0F77F1-85FA-41ED-B642-94237249415C}" type="presOf" srcId="{655372DC-6BB7-46CE-AC7A-3BD0B92FD6BA}" destId="{6FFC9598-6EAA-4767-A536-AA9AE9C573AC}" srcOrd="1" destOrd="0" presId="urn:microsoft.com/office/officeart/2005/8/layout/cycle8"/>
    <dgm:cxn modelId="{81F9D2F1-99A5-4D7E-BEDF-4F09186EF012}" type="presOf" srcId="{A50DDF7E-F579-43B1-9EDE-0A1AA10459A3}" destId="{DD2A55A9-187D-4C6B-82B7-E6F86F9FFA82}" srcOrd="0" destOrd="0" presId="urn:microsoft.com/office/officeart/2005/8/layout/cycle8"/>
    <dgm:cxn modelId="{3DBB4085-DBC2-4B41-AE89-F7FBE9291284}" type="presParOf" srcId="{DD2A55A9-187D-4C6B-82B7-E6F86F9FFA82}" destId="{A72E4D25-32A5-4DDD-86ED-03FFA194EC17}" srcOrd="0" destOrd="0" presId="urn:microsoft.com/office/officeart/2005/8/layout/cycle8"/>
    <dgm:cxn modelId="{4C61BB38-D21F-4F91-9BB7-BB514904E966}" type="presParOf" srcId="{DD2A55A9-187D-4C6B-82B7-E6F86F9FFA82}" destId="{60E1EBDB-B5DD-4EB2-8FEF-CA82144C3BD6}" srcOrd="1" destOrd="0" presId="urn:microsoft.com/office/officeart/2005/8/layout/cycle8"/>
    <dgm:cxn modelId="{0DD5EAB6-944E-42D1-A252-8888C615FF2A}" type="presParOf" srcId="{DD2A55A9-187D-4C6B-82B7-E6F86F9FFA82}" destId="{C0A29215-866B-4492-A614-1D45BB86C326}" srcOrd="2" destOrd="0" presId="urn:microsoft.com/office/officeart/2005/8/layout/cycle8"/>
    <dgm:cxn modelId="{96034F38-C859-4A90-A2D2-7ADBC2903072}" type="presParOf" srcId="{DD2A55A9-187D-4C6B-82B7-E6F86F9FFA82}" destId="{B709AFB9-1D30-4550-B170-F45D4056B9CF}" srcOrd="3" destOrd="0" presId="urn:microsoft.com/office/officeart/2005/8/layout/cycle8"/>
    <dgm:cxn modelId="{E93074FB-9036-4CF6-AC3A-EE262D4EE117}" type="presParOf" srcId="{DD2A55A9-187D-4C6B-82B7-E6F86F9FFA82}" destId="{D8C25A20-B62E-428C-8119-3AD6E83FEB05}" srcOrd="4" destOrd="0" presId="urn:microsoft.com/office/officeart/2005/8/layout/cycle8"/>
    <dgm:cxn modelId="{93987F83-D6BD-4D4B-A753-F7B2FCC7D278}" type="presParOf" srcId="{DD2A55A9-187D-4C6B-82B7-E6F86F9FFA82}" destId="{12A4109E-6DB4-4D21-BEF4-0B81EDA98AFD}" srcOrd="5" destOrd="0" presId="urn:microsoft.com/office/officeart/2005/8/layout/cycle8"/>
    <dgm:cxn modelId="{D14C6DA5-E4F9-484D-ACD3-32010FADFBB7}" type="presParOf" srcId="{DD2A55A9-187D-4C6B-82B7-E6F86F9FFA82}" destId="{BAD206F3-2A9F-4EEB-9A08-07DDFECC0BD0}" srcOrd="6" destOrd="0" presId="urn:microsoft.com/office/officeart/2005/8/layout/cycle8"/>
    <dgm:cxn modelId="{8A898F0B-6A00-4CDE-94F1-2D5E94ACF476}" type="presParOf" srcId="{DD2A55A9-187D-4C6B-82B7-E6F86F9FFA82}" destId="{92D71FAD-A616-4792-BF2F-AB77F98EE87A}" srcOrd="7" destOrd="0" presId="urn:microsoft.com/office/officeart/2005/8/layout/cycle8"/>
    <dgm:cxn modelId="{6834AFFE-114F-493A-AEBE-7FCDD0B2912D}" type="presParOf" srcId="{DD2A55A9-187D-4C6B-82B7-E6F86F9FFA82}" destId="{D2D8E9DC-515D-4742-BA68-DE3D3AF3E0F1}" srcOrd="8" destOrd="0" presId="urn:microsoft.com/office/officeart/2005/8/layout/cycle8"/>
    <dgm:cxn modelId="{23708EA9-F12C-42F3-B116-D58A54C6061B}" type="presParOf" srcId="{DD2A55A9-187D-4C6B-82B7-E6F86F9FFA82}" destId="{E03D3CDE-3F31-4A01-910D-04463DFA704F}" srcOrd="9" destOrd="0" presId="urn:microsoft.com/office/officeart/2005/8/layout/cycle8"/>
    <dgm:cxn modelId="{D035E627-9548-4C42-931F-C2921F6876CF}" type="presParOf" srcId="{DD2A55A9-187D-4C6B-82B7-E6F86F9FFA82}" destId="{BC2B0E96-AFA7-4B03-8215-72C5675CDBB4}" srcOrd="10" destOrd="0" presId="urn:microsoft.com/office/officeart/2005/8/layout/cycle8"/>
    <dgm:cxn modelId="{C5E7D366-FAC4-4FAC-B50A-2BCE6B4D4165}" type="presParOf" srcId="{DD2A55A9-187D-4C6B-82B7-E6F86F9FFA82}" destId="{6FFC9598-6EAA-4767-A536-AA9AE9C573AC}" srcOrd="11" destOrd="0" presId="urn:microsoft.com/office/officeart/2005/8/layout/cycle8"/>
    <dgm:cxn modelId="{D4D096B1-036E-4FD6-940D-648D5F0DBA8B}" type="presParOf" srcId="{DD2A55A9-187D-4C6B-82B7-E6F86F9FFA82}" destId="{A4CF47A1-4CFB-4C49-8DE0-69A7835CFF43}" srcOrd="12" destOrd="0" presId="urn:microsoft.com/office/officeart/2005/8/layout/cycle8"/>
    <dgm:cxn modelId="{CA2F2E25-F432-4043-A077-D18D8B525C2B}" type="presParOf" srcId="{DD2A55A9-187D-4C6B-82B7-E6F86F9FFA82}" destId="{EB24E0A9-8A22-4D74-9FC3-B8647180E3CC}" srcOrd="13" destOrd="0" presId="urn:microsoft.com/office/officeart/2005/8/layout/cycle8"/>
    <dgm:cxn modelId="{500695A9-45A4-4CC7-BBA1-F27709239E45}" type="presParOf" srcId="{DD2A55A9-187D-4C6B-82B7-E6F86F9FFA82}" destId="{F01B106E-32DC-4C1C-9436-F8ABD9B41670}" srcOrd="14" destOrd="0" presId="urn:microsoft.com/office/officeart/2005/8/layout/cycle8"/>
    <dgm:cxn modelId="{99306A93-C885-4926-B99B-D31754F659FA}" type="presParOf" srcId="{DD2A55A9-187D-4C6B-82B7-E6F86F9FFA82}" destId="{8F261A0F-0A4E-4C71-BE40-C1E75B7191FC}" srcOrd="15" destOrd="0" presId="urn:microsoft.com/office/officeart/2005/8/layout/cycle8"/>
    <dgm:cxn modelId="{06CD8121-A994-46EE-87D7-97096BF14B6A}" type="presParOf" srcId="{DD2A55A9-187D-4C6B-82B7-E6F86F9FFA82}" destId="{18D0555D-64A3-44F6-A18A-66145F12D8BE}" srcOrd="16" destOrd="0" presId="urn:microsoft.com/office/officeart/2005/8/layout/cycle8"/>
    <dgm:cxn modelId="{6EC14041-6245-4C88-8D1E-CA11914BC00E}" type="presParOf" srcId="{DD2A55A9-187D-4C6B-82B7-E6F86F9FFA82}" destId="{6CA5A341-4F39-42C7-86A8-520EF55E6B03}" srcOrd="17" destOrd="0" presId="urn:microsoft.com/office/officeart/2005/8/layout/cycle8"/>
    <dgm:cxn modelId="{7CF55932-2020-40EB-8656-1C92477480A7}" type="presParOf" srcId="{DD2A55A9-187D-4C6B-82B7-E6F86F9FFA82}" destId="{4B70AA08-F748-4725-8270-6333798513FC}" srcOrd="18" destOrd="0" presId="urn:microsoft.com/office/officeart/2005/8/layout/cycle8"/>
    <dgm:cxn modelId="{29F14241-1580-4EC1-8C3B-DD2FB93F616B}" type="presParOf" srcId="{DD2A55A9-187D-4C6B-82B7-E6F86F9FFA82}" destId="{5C270D94-9492-4278-8C14-8CF65F3D7037}" srcOrd="19" destOrd="0" presId="urn:microsoft.com/office/officeart/2005/8/layout/cycle8"/>
    <dgm:cxn modelId="{A08F750F-80D4-402B-82B5-29C35F52FABC}" type="presParOf" srcId="{DD2A55A9-187D-4C6B-82B7-E6F86F9FFA82}" destId="{CD85E126-A86B-44BD-B7CA-64F371B5559B}" srcOrd="20" destOrd="0" presId="urn:microsoft.com/office/officeart/2005/8/layout/cycle8"/>
    <dgm:cxn modelId="{7CC87A87-7E41-417B-BE02-DF0D6FFDFB66}" type="presParOf" srcId="{DD2A55A9-187D-4C6B-82B7-E6F86F9FFA82}" destId="{413F8AF1-AE38-4064-B935-D74979EB4907}" srcOrd="21" destOrd="0" presId="urn:microsoft.com/office/officeart/2005/8/layout/cycle8"/>
    <dgm:cxn modelId="{E26806D4-DF24-47B2-B760-B6D3DD11FA5E}" type="presParOf" srcId="{DD2A55A9-187D-4C6B-82B7-E6F86F9FFA82}" destId="{349DE0EC-C2ED-45BE-A00F-41DB849A4050}" srcOrd="22" destOrd="0" presId="urn:microsoft.com/office/officeart/2005/8/layout/cycle8"/>
    <dgm:cxn modelId="{E494BA6A-5EA0-496D-B1B6-85242697A5AB}" type="presParOf" srcId="{DD2A55A9-187D-4C6B-82B7-E6F86F9FFA82}" destId="{CF2F7031-AEB8-4599-BB7A-569800B76E69}" srcOrd="23" destOrd="0" presId="urn:microsoft.com/office/officeart/2005/8/layout/cycle8"/>
    <dgm:cxn modelId="{6FAF656A-1ED6-4682-A0AC-D71F4DC8A7E0}" type="presParOf" srcId="{DD2A55A9-187D-4C6B-82B7-E6F86F9FFA82}" destId="{FAD5404A-3F0E-4171-8A06-6C69BBE94C47}"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87ABA2E-6ABA-433E-8B30-F7C26E27DF3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de-DE"/>
        </a:p>
      </dgm:t>
    </dgm:pt>
    <dgm:pt modelId="{9EC495DF-7899-4C87-B945-2AFBBBE02372}">
      <dgm:prSet phldrT="[Text]"/>
      <dgm:spPr/>
      <dgm:t>
        <a:bodyPr/>
        <a:lstStyle/>
        <a:p>
          <a:r>
            <a:rPr lang="de-DE" dirty="0"/>
            <a:t>1. </a:t>
          </a:r>
          <a:r>
            <a:rPr lang="de-DE" dirty="0" err="1"/>
            <a:t>Develop</a:t>
          </a:r>
          <a:r>
            <a:rPr lang="de-DE" dirty="0"/>
            <a:t> a Clear Budget</a:t>
          </a:r>
        </a:p>
      </dgm:t>
    </dgm:pt>
    <dgm:pt modelId="{621FB35D-88B3-4E59-99AB-1FA9354ABCF8}" type="parTrans" cxnId="{DE538990-A1F5-4132-830F-F1B41526CBFF}">
      <dgm:prSet/>
      <dgm:spPr/>
      <dgm:t>
        <a:bodyPr/>
        <a:lstStyle/>
        <a:p>
          <a:endParaRPr lang="de-DE"/>
        </a:p>
      </dgm:t>
    </dgm:pt>
    <dgm:pt modelId="{2E63E38D-23B3-4CAC-B34F-6CEF51C2E6FE}" type="sibTrans" cxnId="{DE538990-A1F5-4132-830F-F1B41526CBFF}">
      <dgm:prSet/>
      <dgm:spPr/>
      <dgm:t>
        <a:bodyPr/>
        <a:lstStyle/>
        <a:p>
          <a:endParaRPr lang="de-DE"/>
        </a:p>
      </dgm:t>
    </dgm:pt>
    <dgm:pt modelId="{40BD9EA8-2BF2-41DF-8E28-A3A29658518D}">
      <dgm:prSet phldrT="[Text]" custT="1"/>
      <dgm:spPr/>
      <dgm:t>
        <a:bodyPr/>
        <a:lstStyle/>
        <a:p>
          <a:pPr marL="0" indent="0">
            <a:buNone/>
            <a:tabLst/>
          </a:pPr>
          <a:r>
            <a:rPr lang="de-DE" sz="1200" dirty="0"/>
            <a:t>Allocate your funding across various areas such as marketing, operations, product development, and hiring. Keep Track of </a:t>
          </a:r>
          <a:r>
            <a:rPr lang="de-DE" sz="1200" dirty="0" err="1"/>
            <a:t>Expenses</a:t>
          </a:r>
          <a:r>
            <a:rPr lang="de-DE" sz="1200" dirty="0"/>
            <a:t> and stick </a:t>
          </a:r>
          <a:r>
            <a:rPr lang="de-DE" sz="1200" dirty="0" err="1"/>
            <a:t>to</a:t>
          </a:r>
          <a:r>
            <a:rPr lang="de-DE" sz="1200" dirty="0"/>
            <a:t> </a:t>
          </a:r>
          <a:r>
            <a:rPr lang="de-DE" sz="1200" dirty="0" err="1"/>
            <a:t>the</a:t>
          </a:r>
          <a:r>
            <a:rPr lang="de-DE" sz="1200" dirty="0"/>
            <a:t> </a:t>
          </a:r>
          <a:r>
            <a:rPr lang="de-DE" sz="1200" dirty="0" err="1"/>
            <a:t>budget</a:t>
          </a:r>
          <a:endParaRPr lang="de-DE" sz="1200" dirty="0"/>
        </a:p>
      </dgm:t>
    </dgm:pt>
    <dgm:pt modelId="{31108663-D026-4722-B5FC-71B26AB032C3}" type="parTrans" cxnId="{7AA5D3FF-D843-4B00-B947-CA05B678C9EC}">
      <dgm:prSet/>
      <dgm:spPr/>
      <dgm:t>
        <a:bodyPr/>
        <a:lstStyle/>
        <a:p>
          <a:endParaRPr lang="de-DE"/>
        </a:p>
      </dgm:t>
    </dgm:pt>
    <dgm:pt modelId="{034F955F-322A-499D-A290-EA349E36CF58}" type="sibTrans" cxnId="{7AA5D3FF-D843-4B00-B947-CA05B678C9EC}">
      <dgm:prSet/>
      <dgm:spPr/>
      <dgm:t>
        <a:bodyPr/>
        <a:lstStyle/>
        <a:p>
          <a:endParaRPr lang="de-DE"/>
        </a:p>
      </dgm:t>
    </dgm:pt>
    <dgm:pt modelId="{729D5F30-B674-4748-873F-E83E72FBC616}">
      <dgm:prSet phldrT="[Text]"/>
      <dgm:spPr/>
      <dgm:t>
        <a:bodyPr/>
        <a:lstStyle/>
        <a:p>
          <a:pPr marL="0" indent="0">
            <a:buNone/>
          </a:pPr>
          <a:r>
            <a:rPr lang="de-DE" dirty="0"/>
            <a:t>2. </a:t>
          </a:r>
          <a:r>
            <a:rPr lang="de-DE" dirty="0" err="1"/>
            <a:t>Maintain</a:t>
          </a:r>
          <a:r>
            <a:rPr lang="de-DE" dirty="0"/>
            <a:t> Cash-Flow</a:t>
          </a:r>
        </a:p>
      </dgm:t>
    </dgm:pt>
    <dgm:pt modelId="{DE2D8960-C69D-4B37-A7C0-A0748F18E3C2}" type="parTrans" cxnId="{EB2514F1-428F-4E06-83AA-C809F52D22CE}">
      <dgm:prSet/>
      <dgm:spPr/>
      <dgm:t>
        <a:bodyPr/>
        <a:lstStyle/>
        <a:p>
          <a:endParaRPr lang="de-DE"/>
        </a:p>
      </dgm:t>
    </dgm:pt>
    <dgm:pt modelId="{FA50DB96-85F5-4FA9-9B7A-1330C0A41DB5}" type="sibTrans" cxnId="{EB2514F1-428F-4E06-83AA-C809F52D22CE}">
      <dgm:prSet/>
      <dgm:spPr/>
      <dgm:t>
        <a:bodyPr/>
        <a:lstStyle/>
        <a:p>
          <a:endParaRPr lang="de-DE"/>
        </a:p>
      </dgm:t>
    </dgm:pt>
    <dgm:pt modelId="{173C43A9-076C-4694-B85F-7DBCD0CA5786}">
      <dgm:prSet phldrT="[Text]" custT="1"/>
      <dgm:spPr/>
      <dgm:t>
        <a:bodyPr/>
        <a:lstStyle/>
        <a:p>
          <a:pPr marL="0" indent="0" algn="r">
            <a:buNone/>
          </a:pPr>
          <a:r>
            <a:rPr lang="de-DE" sz="1200" dirty="0" err="1"/>
            <a:t>Continue</a:t>
          </a:r>
          <a:r>
            <a:rPr lang="de-DE" sz="1200" dirty="0"/>
            <a:t> </a:t>
          </a:r>
          <a:r>
            <a:rPr lang="de-DE" sz="1200" dirty="0" err="1"/>
            <a:t>monitoring</a:t>
          </a:r>
          <a:r>
            <a:rPr lang="de-DE" sz="1200" dirty="0"/>
            <a:t> cash </a:t>
          </a:r>
          <a:r>
            <a:rPr lang="de-DE" sz="1200" dirty="0" err="1"/>
            <a:t>flow</a:t>
          </a:r>
          <a:r>
            <a:rPr lang="de-DE" sz="1200" dirty="0"/>
            <a:t> </a:t>
          </a:r>
          <a:r>
            <a:rPr lang="de-DE" sz="1200" dirty="0" err="1"/>
            <a:t>to</a:t>
          </a:r>
          <a:r>
            <a:rPr lang="de-DE" sz="1200" dirty="0"/>
            <a:t> </a:t>
          </a:r>
          <a:r>
            <a:rPr lang="de-DE" sz="1200" dirty="0" err="1"/>
            <a:t>ensure</a:t>
          </a:r>
          <a:r>
            <a:rPr lang="de-DE" sz="1200" dirty="0"/>
            <a:t> </a:t>
          </a:r>
          <a:r>
            <a:rPr lang="de-DE" sz="1200" dirty="0" err="1"/>
            <a:t>youre</a:t>
          </a:r>
          <a:r>
            <a:rPr lang="de-DE" sz="1200" dirty="0"/>
            <a:t> </a:t>
          </a:r>
          <a:r>
            <a:rPr lang="de-DE" sz="1200" dirty="0" err="1"/>
            <a:t>business</a:t>
          </a:r>
          <a:r>
            <a:rPr lang="de-DE" sz="1200" dirty="0"/>
            <a:t> </a:t>
          </a:r>
          <a:r>
            <a:rPr lang="de-DE" sz="1200" dirty="0" err="1"/>
            <a:t>has</a:t>
          </a:r>
          <a:r>
            <a:rPr lang="de-DE" sz="1200" dirty="0"/>
            <a:t> </a:t>
          </a:r>
          <a:r>
            <a:rPr lang="de-DE" sz="1200" dirty="0" err="1"/>
            <a:t>enough</a:t>
          </a:r>
          <a:r>
            <a:rPr lang="de-DE" sz="1200" dirty="0"/>
            <a:t> </a:t>
          </a:r>
          <a:r>
            <a:rPr lang="de-DE" sz="1200" dirty="0" err="1"/>
            <a:t>liquidity</a:t>
          </a:r>
          <a:r>
            <a:rPr lang="de-DE" sz="1200" dirty="0"/>
            <a:t> </a:t>
          </a:r>
          <a:r>
            <a:rPr lang="de-DE" sz="1200" dirty="0" err="1"/>
            <a:t>to</a:t>
          </a:r>
          <a:r>
            <a:rPr lang="de-DE" sz="1200" dirty="0"/>
            <a:t> </a:t>
          </a:r>
          <a:r>
            <a:rPr lang="de-DE" sz="1200" dirty="0" err="1"/>
            <a:t>meet</a:t>
          </a:r>
          <a:r>
            <a:rPr lang="de-DE" sz="1200" dirty="0"/>
            <a:t> </a:t>
          </a:r>
          <a:r>
            <a:rPr lang="de-DE" sz="1200" dirty="0" err="1"/>
            <a:t>day-to-day</a:t>
          </a:r>
          <a:r>
            <a:rPr lang="de-DE" sz="1200" dirty="0"/>
            <a:t> </a:t>
          </a:r>
          <a:r>
            <a:rPr lang="de-DE" sz="1200" dirty="0" err="1"/>
            <a:t>expenses</a:t>
          </a:r>
          <a:endParaRPr lang="de-DE" sz="1200" dirty="0"/>
        </a:p>
      </dgm:t>
    </dgm:pt>
    <dgm:pt modelId="{43E04EFC-01B7-4807-9C50-E4CC28A0476C}" type="parTrans" cxnId="{E8E50482-4E60-475D-9E3B-F05AB72EDC16}">
      <dgm:prSet/>
      <dgm:spPr/>
      <dgm:t>
        <a:bodyPr/>
        <a:lstStyle/>
        <a:p>
          <a:endParaRPr lang="de-DE"/>
        </a:p>
      </dgm:t>
    </dgm:pt>
    <dgm:pt modelId="{16196155-2495-48C5-B412-36E1EB398FBD}" type="sibTrans" cxnId="{E8E50482-4E60-475D-9E3B-F05AB72EDC16}">
      <dgm:prSet/>
      <dgm:spPr/>
      <dgm:t>
        <a:bodyPr/>
        <a:lstStyle/>
        <a:p>
          <a:endParaRPr lang="de-DE"/>
        </a:p>
      </dgm:t>
    </dgm:pt>
    <dgm:pt modelId="{CEEAE520-9254-43D7-A1B7-F4C35C7ECC01}">
      <dgm:prSet phldrT="[Text]"/>
      <dgm:spPr/>
      <dgm:t>
        <a:bodyPr/>
        <a:lstStyle/>
        <a:p>
          <a:pPr marL="0" indent="0">
            <a:buNone/>
          </a:pPr>
          <a:r>
            <a:rPr lang="de-DE" dirty="0"/>
            <a:t>3. Track Performance </a:t>
          </a:r>
          <a:r>
            <a:rPr lang="de-DE" dirty="0" err="1"/>
            <a:t>Metrics</a:t>
          </a:r>
          <a:endParaRPr lang="de-DE" dirty="0"/>
        </a:p>
      </dgm:t>
    </dgm:pt>
    <dgm:pt modelId="{59303703-6746-4655-992E-F1FBC4D17083}" type="parTrans" cxnId="{201C4956-D4FC-4396-9DC9-AA367722242E}">
      <dgm:prSet/>
      <dgm:spPr/>
      <dgm:t>
        <a:bodyPr/>
        <a:lstStyle/>
        <a:p>
          <a:endParaRPr lang="de-DE"/>
        </a:p>
      </dgm:t>
    </dgm:pt>
    <dgm:pt modelId="{135F33B1-C49C-4261-B6ED-F189C7187429}" type="sibTrans" cxnId="{201C4956-D4FC-4396-9DC9-AA367722242E}">
      <dgm:prSet/>
      <dgm:spPr/>
      <dgm:t>
        <a:bodyPr/>
        <a:lstStyle/>
        <a:p>
          <a:endParaRPr lang="de-DE"/>
        </a:p>
      </dgm:t>
    </dgm:pt>
    <dgm:pt modelId="{29C2F96F-1D1E-415A-9FE5-BDA8FAD8775B}">
      <dgm:prSet phldrT="[Text]" custT="1"/>
      <dgm:spPr/>
      <dgm:t>
        <a:bodyPr/>
        <a:lstStyle/>
        <a:p>
          <a:pPr marL="0" indent="0" algn="r">
            <a:buNone/>
          </a:pPr>
          <a:r>
            <a:rPr lang="de-DE" sz="1200" dirty="0" err="1"/>
            <a:t>Regularly</a:t>
          </a:r>
          <a:r>
            <a:rPr lang="de-DE" sz="1200" dirty="0"/>
            <a:t> review </a:t>
          </a:r>
          <a:r>
            <a:rPr lang="de-DE" sz="1200" dirty="0" err="1"/>
            <a:t>key</a:t>
          </a:r>
          <a:r>
            <a:rPr lang="de-DE" sz="1200" dirty="0"/>
            <a:t> </a:t>
          </a:r>
          <a:r>
            <a:rPr lang="de-DE" sz="1200" dirty="0" err="1"/>
            <a:t>performance</a:t>
          </a:r>
          <a:r>
            <a:rPr lang="de-DE" sz="1200" dirty="0"/>
            <a:t> </a:t>
          </a:r>
          <a:r>
            <a:rPr lang="de-DE" sz="1200" dirty="0" err="1"/>
            <a:t>indicators</a:t>
          </a:r>
          <a:r>
            <a:rPr lang="de-DE" sz="1200" dirty="0"/>
            <a:t> (KPIs) such </a:t>
          </a:r>
          <a:r>
            <a:rPr lang="de-DE" sz="1200" dirty="0" err="1"/>
            <a:t>as</a:t>
          </a:r>
          <a:r>
            <a:rPr lang="de-DE" sz="1200" dirty="0"/>
            <a:t> </a:t>
          </a:r>
          <a:r>
            <a:rPr lang="de-DE" sz="1200" dirty="0" err="1"/>
            <a:t>revenue</a:t>
          </a:r>
          <a:r>
            <a:rPr lang="de-DE" sz="1200" dirty="0"/>
            <a:t> </a:t>
          </a:r>
          <a:r>
            <a:rPr lang="de-DE" sz="1200" dirty="0" err="1"/>
            <a:t>growth</a:t>
          </a:r>
          <a:r>
            <a:rPr lang="de-DE" sz="1200" dirty="0"/>
            <a:t>, </a:t>
          </a:r>
          <a:r>
            <a:rPr lang="de-DE" sz="1200" dirty="0" err="1"/>
            <a:t>profit</a:t>
          </a:r>
          <a:r>
            <a:rPr lang="de-DE" sz="1200" dirty="0"/>
            <a:t> </a:t>
          </a:r>
          <a:r>
            <a:rPr lang="de-DE" sz="1200" dirty="0" err="1"/>
            <a:t>margins</a:t>
          </a:r>
          <a:r>
            <a:rPr lang="de-DE" sz="1200" dirty="0"/>
            <a:t>, and </a:t>
          </a:r>
          <a:r>
            <a:rPr lang="de-DE" sz="1200" dirty="0" err="1"/>
            <a:t>customer</a:t>
          </a:r>
          <a:r>
            <a:rPr lang="de-DE" sz="1200" dirty="0"/>
            <a:t> </a:t>
          </a:r>
          <a:r>
            <a:rPr lang="de-DE" sz="1200" dirty="0" err="1"/>
            <a:t>acquisition</a:t>
          </a:r>
          <a:r>
            <a:rPr lang="de-DE" sz="1200" dirty="0"/>
            <a:t> </a:t>
          </a:r>
          <a:r>
            <a:rPr lang="de-DE" sz="1200" dirty="0" err="1"/>
            <a:t>costs</a:t>
          </a:r>
          <a:r>
            <a:rPr lang="de-DE" sz="1200" dirty="0"/>
            <a:t>. Share </a:t>
          </a:r>
          <a:r>
            <a:rPr lang="de-DE" sz="1200" dirty="0" err="1"/>
            <a:t>these</a:t>
          </a:r>
          <a:r>
            <a:rPr lang="de-DE" sz="1200" dirty="0"/>
            <a:t> </a:t>
          </a:r>
          <a:r>
            <a:rPr lang="de-DE" sz="1200" dirty="0" err="1"/>
            <a:t>metrics</a:t>
          </a:r>
          <a:r>
            <a:rPr lang="de-DE" sz="1200" dirty="0"/>
            <a:t> </a:t>
          </a:r>
          <a:r>
            <a:rPr lang="de-DE" sz="1200" dirty="0" err="1"/>
            <a:t>with</a:t>
          </a:r>
          <a:r>
            <a:rPr lang="de-DE" sz="1200" dirty="0"/>
            <a:t> </a:t>
          </a:r>
          <a:r>
            <a:rPr lang="de-DE" sz="1200" dirty="0" err="1"/>
            <a:t>investors</a:t>
          </a:r>
          <a:r>
            <a:rPr lang="de-DE" sz="1200" dirty="0"/>
            <a:t> </a:t>
          </a:r>
          <a:r>
            <a:rPr lang="de-DE" sz="1200" dirty="0" err="1"/>
            <a:t>to</a:t>
          </a:r>
          <a:r>
            <a:rPr lang="de-DE" sz="1200" dirty="0"/>
            <a:t> </a:t>
          </a:r>
          <a:r>
            <a:rPr lang="de-DE" sz="1200" dirty="0" err="1"/>
            <a:t>maintain</a:t>
          </a:r>
          <a:r>
            <a:rPr lang="de-DE" sz="1200" dirty="0"/>
            <a:t> </a:t>
          </a:r>
          <a:r>
            <a:rPr lang="de-DE" sz="1200" dirty="0" err="1"/>
            <a:t>transparency</a:t>
          </a:r>
          <a:r>
            <a:rPr lang="de-DE" sz="1200" dirty="0"/>
            <a:t>.</a:t>
          </a:r>
        </a:p>
      </dgm:t>
    </dgm:pt>
    <dgm:pt modelId="{926123CC-A2E2-483E-99AF-6835B894F1E2}" type="parTrans" cxnId="{343190E5-B7F2-4287-839C-7A78CE73D7C8}">
      <dgm:prSet/>
      <dgm:spPr/>
      <dgm:t>
        <a:bodyPr/>
        <a:lstStyle/>
        <a:p>
          <a:endParaRPr lang="de-DE"/>
        </a:p>
      </dgm:t>
    </dgm:pt>
    <dgm:pt modelId="{7B654F71-081E-4C05-9613-9F37D6324A49}" type="sibTrans" cxnId="{343190E5-B7F2-4287-839C-7A78CE73D7C8}">
      <dgm:prSet/>
      <dgm:spPr/>
      <dgm:t>
        <a:bodyPr/>
        <a:lstStyle/>
        <a:p>
          <a:endParaRPr lang="de-DE"/>
        </a:p>
      </dgm:t>
    </dgm:pt>
    <dgm:pt modelId="{7E027E2C-8BFC-4B47-B062-9421265F32E0}">
      <dgm:prSet phldrT="[Text]"/>
      <dgm:spPr/>
      <dgm:t>
        <a:bodyPr/>
        <a:lstStyle/>
        <a:p>
          <a:pPr marL="0" indent="0">
            <a:buNone/>
          </a:pPr>
          <a:r>
            <a:rPr lang="de-DE" dirty="0"/>
            <a:t>4. </a:t>
          </a:r>
          <a:r>
            <a:rPr lang="de-DE" dirty="0" err="1"/>
            <a:t>Prepare</a:t>
          </a:r>
          <a:r>
            <a:rPr lang="de-DE" dirty="0"/>
            <a:t> </a:t>
          </a:r>
          <a:r>
            <a:rPr lang="de-DE" dirty="0" err="1"/>
            <a:t>for</a:t>
          </a:r>
          <a:r>
            <a:rPr lang="de-DE" dirty="0"/>
            <a:t> </a:t>
          </a:r>
          <a:r>
            <a:rPr lang="de-DE" dirty="0" err="1"/>
            <a:t>future</a:t>
          </a:r>
          <a:r>
            <a:rPr lang="de-DE" dirty="0"/>
            <a:t> </a:t>
          </a:r>
          <a:r>
            <a:rPr lang="de-DE" dirty="0" err="1"/>
            <a:t>funding</a:t>
          </a:r>
          <a:r>
            <a:rPr lang="de-DE" dirty="0"/>
            <a:t> </a:t>
          </a:r>
          <a:r>
            <a:rPr lang="de-DE" dirty="0" err="1"/>
            <a:t>rounds</a:t>
          </a:r>
          <a:endParaRPr lang="de-DE" dirty="0"/>
        </a:p>
      </dgm:t>
    </dgm:pt>
    <dgm:pt modelId="{B11B2047-428F-409D-A84B-9C9EB667CEB6}" type="parTrans" cxnId="{BFE4E96B-E8F1-4178-84CD-A85C29C50412}">
      <dgm:prSet/>
      <dgm:spPr/>
      <dgm:t>
        <a:bodyPr/>
        <a:lstStyle/>
        <a:p>
          <a:endParaRPr lang="de-DE"/>
        </a:p>
      </dgm:t>
    </dgm:pt>
    <dgm:pt modelId="{17B52936-714A-44EA-88D3-BC09E2811F40}" type="sibTrans" cxnId="{BFE4E96B-E8F1-4178-84CD-A85C29C50412}">
      <dgm:prSet/>
      <dgm:spPr/>
      <dgm:t>
        <a:bodyPr/>
        <a:lstStyle/>
        <a:p>
          <a:endParaRPr lang="de-DE"/>
        </a:p>
      </dgm:t>
    </dgm:pt>
    <dgm:pt modelId="{5DE54599-BDE0-452B-9318-09B0869F5CDB}">
      <dgm:prSet phldrT="[Text]" custT="1"/>
      <dgm:spPr/>
      <dgm:t>
        <a:bodyPr/>
        <a:lstStyle/>
        <a:p>
          <a:pPr marL="0" indent="0">
            <a:buNone/>
          </a:pPr>
          <a:r>
            <a:rPr lang="de-DE" sz="1200" dirty="0"/>
            <a:t>Ensure your business is on</a:t>
          </a:r>
        </a:p>
      </dgm:t>
    </dgm:pt>
    <dgm:pt modelId="{5FB0AB6E-F903-414F-9240-AEC18D7A4A84}" type="parTrans" cxnId="{0851802A-E746-4F7D-BE20-3C841FCA0D8F}">
      <dgm:prSet/>
      <dgm:spPr/>
      <dgm:t>
        <a:bodyPr/>
        <a:lstStyle/>
        <a:p>
          <a:endParaRPr lang="de-DE"/>
        </a:p>
      </dgm:t>
    </dgm:pt>
    <dgm:pt modelId="{51E88F69-D47B-49C5-8E0C-918CB89BCE09}" type="sibTrans" cxnId="{0851802A-E746-4F7D-BE20-3C841FCA0D8F}">
      <dgm:prSet/>
      <dgm:spPr/>
      <dgm:t>
        <a:bodyPr/>
        <a:lstStyle/>
        <a:p>
          <a:endParaRPr lang="de-DE"/>
        </a:p>
      </dgm:t>
    </dgm:pt>
    <dgm:pt modelId="{D79EF372-C7BB-4214-AA0F-90B05F6543B4}">
      <dgm:prSet phldrT="[Text]" custT="1"/>
      <dgm:spPr/>
      <dgm:t>
        <a:bodyPr/>
        <a:lstStyle/>
        <a:p>
          <a:pPr marL="0" indent="0">
            <a:buNone/>
          </a:pPr>
          <a:r>
            <a:rPr lang="de-DE" sz="1200" dirty="0"/>
            <a:t>track to meet the milestones</a:t>
          </a:r>
        </a:p>
      </dgm:t>
    </dgm:pt>
    <dgm:pt modelId="{8C4217EE-1707-4AFD-9C05-ABFF56863B64}" type="parTrans" cxnId="{83F9E987-ED78-4616-823B-64FD45AD8277}">
      <dgm:prSet/>
      <dgm:spPr/>
      <dgm:t>
        <a:bodyPr/>
        <a:lstStyle/>
        <a:p>
          <a:endParaRPr lang="en-IE"/>
        </a:p>
      </dgm:t>
    </dgm:pt>
    <dgm:pt modelId="{4518385E-4FC7-4739-A152-D6DECE5521D3}" type="sibTrans" cxnId="{83F9E987-ED78-4616-823B-64FD45AD8277}">
      <dgm:prSet/>
      <dgm:spPr/>
      <dgm:t>
        <a:bodyPr/>
        <a:lstStyle/>
        <a:p>
          <a:endParaRPr lang="en-IE"/>
        </a:p>
      </dgm:t>
    </dgm:pt>
    <dgm:pt modelId="{87647151-BA73-4846-A829-6ACCA8D5A3C5}">
      <dgm:prSet phldrT="[Text]" custT="1"/>
      <dgm:spPr/>
      <dgm:t>
        <a:bodyPr/>
        <a:lstStyle/>
        <a:p>
          <a:pPr marL="0" indent="0">
            <a:buNone/>
          </a:pPr>
          <a:r>
            <a:rPr lang="de-DE" sz="1200" dirty="0"/>
            <a:t>set for the next round of funding. This could include hitting revenue targets, launching new products, or expanding into new markets.</a:t>
          </a:r>
        </a:p>
      </dgm:t>
    </dgm:pt>
    <dgm:pt modelId="{696EA5DC-3A6B-4123-9102-22E1ECB6C2AB}" type="parTrans" cxnId="{A82370F0-3672-4C19-94EF-F015C52B789F}">
      <dgm:prSet/>
      <dgm:spPr/>
      <dgm:t>
        <a:bodyPr/>
        <a:lstStyle/>
        <a:p>
          <a:endParaRPr lang="en-IE"/>
        </a:p>
      </dgm:t>
    </dgm:pt>
    <dgm:pt modelId="{66299A31-D150-4D02-9DE3-8461D5901C21}" type="sibTrans" cxnId="{A82370F0-3672-4C19-94EF-F015C52B789F}">
      <dgm:prSet/>
      <dgm:spPr/>
      <dgm:t>
        <a:bodyPr/>
        <a:lstStyle/>
        <a:p>
          <a:endParaRPr lang="en-IE"/>
        </a:p>
      </dgm:t>
    </dgm:pt>
    <dgm:pt modelId="{FDBB7C19-3C62-4128-93CD-D03F4DD92910}" type="pres">
      <dgm:prSet presAssocID="{487ABA2E-6ABA-433E-8B30-F7C26E27DF34}" presName="cycleMatrixDiagram" presStyleCnt="0">
        <dgm:presLayoutVars>
          <dgm:chMax val="1"/>
          <dgm:dir/>
          <dgm:animLvl val="lvl"/>
          <dgm:resizeHandles val="exact"/>
        </dgm:presLayoutVars>
      </dgm:prSet>
      <dgm:spPr/>
    </dgm:pt>
    <dgm:pt modelId="{D37E7E13-4311-4CFC-AFD1-D57DBCDBACBC}" type="pres">
      <dgm:prSet presAssocID="{487ABA2E-6ABA-433E-8B30-F7C26E27DF34}" presName="children" presStyleCnt="0"/>
      <dgm:spPr/>
    </dgm:pt>
    <dgm:pt modelId="{617468C1-B58C-440B-B2C0-1C62A0B9468E}" type="pres">
      <dgm:prSet presAssocID="{487ABA2E-6ABA-433E-8B30-F7C26E27DF34}" presName="child1group" presStyleCnt="0"/>
      <dgm:spPr/>
    </dgm:pt>
    <dgm:pt modelId="{C4CDE0E3-BEC3-4D34-8BDD-BEDFB808657E}" type="pres">
      <dgm:prSet presAssocID="{487ABA2E-6ABA-433E-8B30-F7C26E27DF34}" presName="child1" presStyleLbl="bgAcc1" presStyleIdx="0" presStyleCnt="4" custScaleX="123317" custLinFactNeighborX="-36072"/>
      <dgm:spPr/>
    </dgm:pt>
    <dgm:pt modelId="{A372AD8A-A892-4610-BEF1-1CB952012203}" type="pres">
      <dgm:prSet presAssocID="{487ABA2E-6ABA-433E-8B30-F7C26E27DF34}" presName="child1Text" presStyleLbl="bgAcc1" presStyleIdx="0" presStyleCnt="4">
        <dgm:presLayoutVars>
          <dgm:bulletEnabled val="1"/>
        </dgm:presLayoutVars>
      </dgm:prSet>
      <dgm:spPr/>
    </dgm:pt>
    <dgm:pt modelId="{19C4577C-883F-48C8-99F8-DE8E423A006D}" type="pres">
      <dgm:prSet presAssocID="{487ABA2E-6ABA-433E-8B30-F7C26E27DF34}" presName="child2group" presStyleCnt="0"/>
      <dgm:spPr/>
    </dgm:pt>
    <dgm:pt modelId="{1F6630A1-1C1B-4768-8A60-F60FB29464A2}" type="pres">
      <dgm:prSet presAssocID="{487ABA2E-6ABA-433E-8B30-F7C26E27DF34}" presName="child2" presStyleLbl="bgAcc1" presStyleIdx="1" presStyleCnt="4" custScaleX="133547" custLinFactNeighborX="12473"/>
      <dgm:spPr/>
    </dgm:pt>
    <dgm:pt modelId="{3328FE3A-0692-4D1D-9E22-E406EC5F66BE}" type="pres">
      <dgm:prSet presAssocID="{487ABA2E-6ABA-433E-8B30-F7C26E27DF34}" presName="child2Text" presStyleLbl="bgAcc1" presStyleIdx="1" presStyleCnt="4">
        <dgm:presLayoutVars>
          <dgm:bulletEnabled val="1"/>
        </dgm:presLayoutVars>
      </dgm:prSet>
      <dgm:spPr/>
    </dgm:pt>
    <dgm:pt modelId="{85781777-1A3E-438F-8FC1-659F272F958C}" type="pres">
      <dgm:prSet presAssocID="{487ABA2E-6ABA-433E-8B30-F7C26E27DF34}" presName="child3group" presStyleCnt="0"/>
      <dgm:spPr/>
    </dgm:pt>
    <dgm:pt modelId="{291CB1B1-69A3-46F7-B511-D7BCF852BF61}" type="pres">
      <dgm:prSet presAssocID="{487ABA2E-6ABA-433E-8B30-F7C26E27DF34}" presName="child3" presStyleLbl="bgAcc1" presStyleIdx="2" presStyleCnt="4" custScaleX="147051" custScaleY="153126" custLinFactNeighborX="16758" custLinFactNeighborY="-787"/>
      <dgm:spPr/>
    </dgm:pt>
    <dgm:pt modelId="{9555DBEB-9649-4244-8B99-79ED75B717F1}" type="pres">
      <dgm:prSet presAssocID="{487ABA2E-6ABA-433E-8B30-F7C26E27DF34}" presName="child3Text" presStyleLbl="bgAcc1" presStyleIdx="2" presStyleCnt="4">
        <dgm:presLayoutVars>
          <dgm:bulletEnabled val="1"/>
        </dgm:presLayoutVars>
      </dgm:prSet>
      <dgm:spPr/>
    </dgm:pt>
    <dgm:pt modelId="{FA8DB739-80F5-42A9-9C14-5A2C0B2FC795}" type="pres">
      <dgm:prSet presAssocID="{487ABA2E-6ABA-433E-8B30-F7C26E27DF34}" presName="child4group" presStyleCnt="0"/>
      <dgm:spPr/>
    </dgm:pt>
    <dgm:pt modelId="{9CA2032C-2051-47E0-86E5-8F5684FF1798}" type="pres">
      <dgm:prSet presAssocID="{487ABA2E-6ABA-433E-8B30-F7C26E27DF34}" presName="child4" presStyleLbl="bgAcc1" presStyleIdx="3" presStyleCnt="4" custScaleX="157265" custScaleY="150089" custLinFactNeighborX="-21587" custLinFactNeighborY="-787"/>
      <dgm:spPr/>
    </dgm:pt>
    <dgm:pt modelId="{3A0C058D-F371-4B51-854A-5C99E72BB761}" type="pres">
      <dgm:prSet presAssocID="{487ABA2E-6ABA-433E-8B30-F7C26E27DF34}" presName="child4Text" presStyleLbl="bgAcc1" presStyleIdx="3" presStyleCnt="4">
        <dgm:presLayoutVars>
          <dgm:bulletEnabled val="1"/>
        </dgm:presLayoutVars>
      </dgm:prSet>
      <dgm:spPr/>
    </dgm:pt>
    <dgm:pt modelId="{D5F5F1E7-39B7-4B85-BBD7-9574269AAC4D}" type="pres">
      <dgm:prSet presAssocID="{487ABA2E-6ABA-433E-8B30-F7C26E27DF34}" presName="childPlaceholder" presStyleCnt="0"/>
      <dgm:spPr/>
    </dgm:pt>
    <dgm:pt modelId="{0A2FB36D-AA8B-453C-B34D-7D462C237FF0}" type="pres">
      <dgm:prSet presAssocID="{487ABA2E-6ABA-433E-8B30-F7C26E27DF34}" presName="circle" presStyleCnt="0"/>
      <dgm:spPr/>
    </dgm:pt>
    <dgm:pt modelId="{D3D64788-8E6C-4AD2-9F47-82BE9C3EDAD3}" type="pres">
      <dgm:prSet presAssocID="{487ABA2E-6ABA-433E-8B30-F7C26E27DF34}" presName="quadrant1" presStyleLbl="node1" presStyleIdx="0" presStyleCnt="4">
        <dgm:presLayoutVars>
          <dgm:chMax val="1"/>
          <dgm:bulletEnabled val="1"/>
        </dgm:presLayoutVars>
      </dgm:prSet>
      <dgm:spPr/>
    </dgm:pt>
    <dgm:pt modelId="{F262C5B8-E2AB-4E0E-8857-FAC4155D24EA}" type="pres">
      <dgm:prSet presAssocID="{487ABA2E-6ABA-433E-8B30-F7C26E27DF34}" presName="quadrant2" presStyleLbl="node1" presStyleIdx="1" presStyleCnt="4">
        <dgm:presLayoutVars>
          <dgm:chMax val="1"/>
          <dgm:bulletEnabled val="1"/>
        </dgm:presLayoutVars>
      </dgm:prSet>
      <dgm:spPr/>
    </dgm:pt>
    <dgm:pt modelId="{54DB47E1-C276-4B09-8FDE-C3537B6AA74B}" type="pres">
      <dgm:prSet presAssocID="{487ABA2E-6ABA-433E-8B30-F7C26E27DF34}" presName="quadrant3" presStyleLbl="node1" presStyleIdx="2" presStyleCnt="4">
        <dgm:presLayoutVars>
          <dgm:chMax val="1"/>
          <dgm:bulletEnabled val="1"/>
        </dgm:presLayoutVars>
      </dgm:prSet>
      <dgm:spPr/>
    </dgm:pt>
    <dgm:pt modelId="{8FE9928E-0062-439A-9922-54F66ADE950A}" type="pres">
      <dgm:prSet presAssocID="{487ABA2E-6ABA-433E-8B30-F7C26E27DF34}" presName="quadrant4" presStyleLbl="node1" presStyleIdx="3" presStyleCnt="4">
        <dgm:presLayoutVars>
          <dgm:chMax val="1"/>
          <dgm:bulletEnabled val="1"/>
        </dgm:presLayoutVars>
      </dgm:prSet>
      <dgm:spPr/>
    </dgm:pt>
    <dgm:pt modelId="{118F893F-680C-4E4E-BC78-73B841A8944F}" type="pres">
      <dgm:prSet presAssocID="{487ABA2E-6ABA-433E-8B30-F7C26E27DF34}" presName="quadrantPlaceholder" presStyleCnt="0"/>
      <dgm:spPr/>
    </dgm:pt>
    <dgm:pt modelId="{42536B15-99DB-4331-BC68-99A3FA6D73BC}" type="pres">
      <dgm:prSet presAssocID="{487ABA2E-6ABA-433E-8B30-F7C26E27DF34}" presName="center1" presStyleLbl="fgShp" presStyleIdx="0" presStyleCnt="2"/>
      <dgm:spPr/>
    </dgm:pt>
    <dgm:pt modelId="{84B8C17E-A606-45F1-843F-44D96B25DCA1}" type="pres">
      <dgm:prSet presAssocID="{487ABA2E-6ABA-433E-8B30-F7C26E27DF34}" presName="center2" presStyleLbl="fgShp" presStyleIdx="1" presStyleCnt="2"/>
      <dgm:spPr/>
    </dgm:pt>
  </dgm:ptLst>
  <dgm:cxnLst>
    <dgm:cxn modelId="{05411A11-29ED-4B60-96AD-5C3C7862D4DF}" type="presOf" srcId="{173C43A9-076C-4694-B85F-7DBCD0CA5786}" destId="{1F6630A1-1C1B-4768-8A60-F60FB29464A2}" srcOrd="0" destOrd="0" presId="urn:microsoft.com/office/officeart/2005/8/layout/cycle4"/>
    <dgm:cxn modelId="{0851802A-E746-4F7D-BE20-3C841FCA0D8F}" srcId="{7E027E2C-8BFC-4B47-B062-9421265F32E0}" destId="{5DE54599-BDE0-452B-9318-09B0869F5CDB}" srcOrd="0" destOrd="0" parTransId="{5FB0AB6E-F903-414F-9240-AEC18D7A4A84}" sibTransId="{51E88F69-D47B-49C5-8E0C-918CB89BCE09}"/>
    <dgm:cxn modelId="{8B1F6A3A-3539-4AD2-B02B-48D021FFD3A9}" type="presOf" srcId="{487ABA2E-6ABA-433E-8B30-F7C26E27DF34}" destId="{FDBB7C19-3C62-4128-93CD-D03F4DD92910}" srcOrd="0" destOrd="0" presId="urn:microsoft.com/office/officeart/2005/8/layout/cycle4"/>
    <dgm:cxn modelId="{139CCE40-1E68-4A21-8835-0D16456B9F80}" type="presOf" srcId="{5DE54599-BDE0-452B-9318-09B0869F5CDB}" destId="{9CA2032C-2051-47E0-86E5-8F5684FF1798}" srcOrd="0" destOrd="0" presId="urn:microsoft.com/office/officeart/2005/8/layout/cycle4"/>
    <dgm:cxn modelId="{2B0F9D5F-A142-4357-B85E-F371C6266CFF}" type="presOf" srcId="{40BD9EA8-2BF2-41DF-8E28-A3A29658518D}" destId="{A372AD8A-A892-4610-BEF1-1CB952012203}" srcOrd="1" destOrd="0" presId="urn:microsoft.com/office/officeart/2005/8/layout/cycle4"/>
    <dgm:cxn modelId="{1A7CFD67-11DC-4275-93FB-0C2BF10A22E9}" type="presOf" srcId="{173C43A9-076C-4694-B85F-7DBCD0CA5786}" destId="{3328FE3A-0692-4D1D-9E22-E406EC5F66BE}" srcOrd="1" destOrd="0" presId="urn:microsoft.com/office/officeart/2005/8/layout/cycle4"/>
    <dgm:cxn modelId="{9EEA2068-BBC1-45F7-AA17-AA98F3A0CB55}" type="presOf" srcId="{9EC495DF-7899-4C87-B945-2AFBBBE02372}" destId="{D3D64788-8E6C-4AD2-9F47-82BE9C3EDAD3}" srcOrd="0" destOrd="0" presId="urn:microsoft.com/office/officeart/2005/8/layout/cycle4"/>
    <dgm:cxn modelId="{B90E964A-9A79-4B80-A3EF-5342A49C79A2}" type="presOf" srcId="{7E027E2C-8BFC-4B47-B062-9421265F32E0}" destId="{8FE9928E-0062-439A-9922-54F66ADE950A}" srcOrd="0" destOrd="0" presId="urn:microsoft.com/office/officeart/2005/8/layout/cycle4"/>
    <dgm:cxn modelId="{BFE4E96B-E8F1-4178-84CD-A85C29C50412}" srcId="{487ABA2E-6ABA-433E-8B30-F7C26E27DF34}" destId="{7E027E2C-8BFC-4B47-B062-9421265F32E0}" srcOrd="3" destOrd="0" parTransId="{B11B2047-428F-409D-A84B-9C9EB667CEB6}" sibTransId="{17B52936-714A-44EA-88D3-BC09E2811F40}"/>
    <dgm:cxn modelId="{D9DC2E74-B2D0-43E7-917D-34C0D5925207}" type="presOf" srcId="{D79EF372-C7BB-4214-AA0F-90B05F6543B4}" destId="{3A0C058D-F371-4B51-854A-5C99E72BB761}" srcOrd="1" destOrd="1" presId="urn:microsoft.com/office/officeart/2005/8/layout/cycle4"/>
    <dgm:cxn modelId="{201C4956-D4FC-4396-9DC9-AA367722242E}" srcId="{487ABA2E-6ABA-433E-8B30-F7C26E27DF34}" destId="{CEEAE520-9254-43D7-A1B7-F4C35C7ECC01}" srcOrd="2" destOrd="0" parTransId="{59303703-6746-4655-992E-F1FBC4D17083}" sibTransId="{135F33B1-C49C-4261-B6ED-F189C7187429}"/>
    <dgm:cxn modelId="{9ED67B77-EC9C-4966-A90A-933708FCA501}" type="presOf" srcId="{29C2F96F-1D1E-415A-9FE5-BDA8FAD8775B}" destId="{9555DBEB-9649-4244-8B99-79ED75B717F1}" srcOrd="1" destOrd="0" presId="urn:microsoft.com/office/officeart/2005/8/layout/cycle4"/>
    <dgm:cxn modelId="{FE41FA7F-D6E4-467D-921F-7AD206B1D27C}" type="presOf" srcId="{5DE54599-BDE0-452B-9318-09B0869F5CDB}" destId="{3A0C058D-F371-4B51-854A-5C99E72BB761}" srcOrd="1" destOrd="0" presId="urn:microsoft.com/office/officeart/2005/8/layout/cycle4"/>
    <dgm:cxn modelId="{E8E50482-4E60-475D-9E3B-F05AB72EDC16}" srcId="{729D5F30-B674-4748-873F-E83E72FBC616}" destId="{173C43A9-076C-4694-B85F-7DBCD0CA5786}" srcOrd="0" destOrd="0" parTransId="{43E04EFC-01B7-4807-9C50-E4CC28A0476C}" sibTransId="{16196155-2495-48C5-B412-36E1EB398FBD}"/>
    <dgm:cxn modelId="{345DA184-C129-45E3-841D-5054BE9971BC}" type="presOf" srcId="{87647151-BA73-4846-A829-6ACCA8D5A3C5}" destId="{9CA2032C-2051-47E0-86E5-8F5684FF1798}" srcOrd="0" destOrd="2" presId="urn:microsoft.com/office/officeart/2005/8/layout/cycle4"/>
    <dgm:cxn modelId="{83F9E987-ED78-4616-823B-64FD45AD8277}" srcId="{7E027E2C-8BFC-4B47-B062-9421265F32E0}" destId="{D79EF372-C7BB-4214-AA0F-90B05F6543B4}" srcOrd="1" destOrd="0" parTransId="{8C4217EE-1707-4AFD-9C05-ABFF56863B64}" sibTransId="{4518385E-4FC7-4739-A152-D6DECE5521D3}"/>
    <dgm:cxn modelId="{DE538990-A1F5-4132-830F-F1B41526CBFF}" srcId="{487ABA2E-6ABA-433E-8B30-F7C26E27DF34}" destId="{9EC495DF-7899-4C87-B945-2AFBBBE02372}" srcOrd="0" destOrd="0" parTransId="{621FB35D-88B3-4E59-99AB-1FA9354ABCF8}" sibTransId="{2E63E38D-23B3-4CAC-B34F-6CEF51C2E6FE}"/>
    <dgm:cxn modelId="{B0511992-AEF3-4CE8-9EDB-DA873F0BADF8}" type="presOf" srcId="{CEEAE520-9254-43D7-A1B7-F4C35C7ECC01}" destId="{54DB47E1-C276-4B09-8FDE-C3537B6AA74B}" srcOrd="0" destOrd="0" presId="urn:microsoft.com/office/officeart/2005/8/layout/cycle4"/>
    <dgm:cxn modelId="{8E8831A4-E6A9-4393-836E-4A0D1EEE0FC4}" type="presOf" srcId="{729D5F30-B674-4748-873F-E83E72FBC616}" destId="{F262C5B8-E2AB-4E0E-8857-FAC4155D24EA}" srcOrd="0" destOrd="0" presId="urn:microsoft.com/office/officeart/2005/8/layout/cycle4"/>
    <dgm:cxn modelId="{FB55ADA7-90C5-48DE-A65C-3E8E83D28577}" type="presOf" srcId="{29C2F96F-1D1E-415A-9FE5-BDA8FAD8775B}" destId="{291CB1B1-69A3-46F7-B511-D7BCF852BF61}" srcOrd="0" destOrd="0" presId="urn:microsoft.com/office/officeart/2005/8/layout/cycle4"/>
    <dgm:cxn modelId="{20C0BDB4-41F7-48B2-947D-3C79E2C37CC3}" type="presOf" srcId="{D79EF372-C7BB-4214-AA0F-90B05F6543B4}" destId="{9CA2032C-2051-47E0-86E5-8F5684FF1798}" srcOrd="0" destOrd="1" presId="urn:microsoft.com/office/officeart/2005/8/layout/cycle4"/>
    <dgm:cxn modelId="{F59A6CD0-0A62-4BD4-9D6A-B7F4189E751F}" type="presOf" srcId="{87647151-BA73-4846-A829-6ACCA8D5A3C5}" destId="{3A0C058D-F371-4B51-854A-5C99E72BB761}" srcOrd="1" destOrd="2" presId="urn:microsoft.com/office/officeart/2005/8/layout/cycle4"/>
    <dgm:cxn modelId="{343190E5-B7F2-4287-839C-7A78CE73D7C8}" srcId="{CEEAE520-9254-43D7-A1B7-F4C35C7ECC01}" destId="{29C2F96F-1D1E-415A-9FE5-BDA8FAD8775B}" srcOrd="0" destOrd="0" parTransId="{926123CC-A2E2-483E-99AF-6835B894F1E2}" sibTransId="{7B654F71-081E-4C05-9613-9F37D6324A49}"/>
    <dgm:cxn modelId="{A82370F0-3672-4C19-94EF-F015C52B789F}" srcId="{7E027E2C-8BFC-4B47-B062-9421265F32E0}" destId="{87647151-BA73-4846-A829-6ACCA8D5A3C5}" srcOrd="2" destOrd="0" parTransId="{696EA5DC-3A6B-4123-9102-22E1ECB6C2AB}" sibTransId="{66299A31-D150-4D02-9DE3-8461D5901C21}"/>
    <dgm:cxn modelId="{EB2514F1-428F-4E06-83AA-C809F52D22CE}" srcId="{487ABA2E-6ABA-433E-8B30-F7C26E27DF34}" destId="{729D5F30-B674-4748-873F-E83E72FBC616}" srcOrd="1" destOrd="0" parTransId="{DE2D8960-C69D-4B37-A7C0-A0748F18E3C2}" sibTransId="{FA50DB96-85F5-4FA9-9B7A-1330C0A41DB5}"/>
    <dgm:cxn modelId="{485754F3-30AC-4069-A332-DB54B6997772}" type="presOf" srcId="{40BD9EA8-2BF2-41DF-8E28-A3A29658518D}" destId="{C4CDE0E3-BEC3-4D34-8BDD-BEDFB808657E}" srcOrd="0" destOrd="0" presId="urn:microsoft.com/office/officeart/2005/8/layout/cycle4"/>
    <dgm:cxn modelId="{7AA5D3FF-D843-4B00-B947-CA05B678C9EC}" srcId="{9EC495DF-7899-4C87-B945-2AFBBBE02372}" destId="{40BD9EA8-2BF2-41DF-8E28-A3A29658518D}" srcOrd="0" destOrd="0" parTransId="{31108663-D026-4722-B5FC-71B26AB032C3}" sibTransId="{034F955F-322A-499D-A290-EA349E36CF58}"/>
    <dgm:cxn modelId="{8858D06C-8EC5-4DF4-ABDD-ACC78D70BBD7}" type="presParOf" srcId="{FDBB7C19-3C62-4128-93CD-D03F4DD92910}" destId="{D37E7E13-4311-4CFC-AFD1-D57DBCDBACBC}" srcOrd="0" destOrd="0" presId="urn:microsoft.com/office/officeart/2005/8/layout/cycle4"/>
    <dgm:cxn modelId="{DA98A3F6-F92E-4D6A-A847-6F28D4255DDA}" type="presParOf" srcId="{D37E7E13-4311-4CFC-AFD1-D57DBCDBACBC}" destId="{617468C1-B58C-440B-B2C0-1C62A0B9468E}" srcOrd="0" destOrd="0" presId="urn:microsoft.com/office/officeart/2005/8/layout/cycle4"/>
    <dgm:cxn modelId="{38D034F6-7B10-4761-AFB7-5EEFAD824147}" type="presParOf" srcId="{617468C1-B58C-440B-B2C0-1C62A0B9468E}" destId="{C4CDE0E3-BEC3-4D34-8BDD-BEDFB808657E}" srcOrd="0" destOrd="0" presId="urn:microsoft.com/office/officeart/2005/8/layout/cycle4"/>
    <dgm:cxn modelId="{7772F567-017F-47C7-BEE2-B527936F63A8}" type="presParOf" srcId="{617468C1-B58C-440B-B2C0-1C62A0B9468E}" destId="{A372AD8A-A892-4610-BEF1-1CB952012203}" srcOrd="1" destOrd="0" presId="urn:microsoft.com/office/officeart/2005/8/layout/cycle4"/>
    <dgm:cxn modelId="{04C1254E-1BEB-4C25-807A-F3966150E230}" type="presParOf" srcId="{D37E7E13-4311-4CFC-AFD1-D57DBCDBACBC}" destId="{19C4577C-883F-48C8-99F8-DE8E423A006D}" srcOrd="1" destOrd="0" presId="urn:microsoft.com/office/officeart/2005/8/layout/cycle4"/>
    <dgm:cxn modelId="{63F22C19-AF82-4DAB-B8B9-DCBAF69D7E95}" type="presParOf" srcId="{19C4577C-883F-48C8-99F8-DE8E423A006D}" destId="{1F6630A1-1C1B-4768-8A60-F60FB29464A2}" srcOrd="0" destOrd="0" presId="urn:microsoft.com/office/officeart/2005/8/layout/cycle4"/>
    <dgm:cxn modelId="{D21087C6-EE3C-4FE3-9A13-D0E264DDFFCF}" type="presParOf" srcId="{19C4577C-883F-48C8-99F8-DE8E423A006D}" destId="{3328FE3A-0692-4D1D-9E22-E406EC5F66BE}" srcOrd="1" destOrd="0" presId="urn:microsoft.com/office/officeart/2005/8/layout/cycle4"/>
    <dgm:cxn modelId="{4ECA767A-C217-43B1-8BA2-4ECF35BDDD0C}" type="presParOf" srcId="{D37E7E13-4311-4CFC-AFD1-D57DBCDBACBC}" destId="{85781777-1A3E-438F-8FC1-659F272F958C}" srcOrd="2" destOrd="0" presId="urn:microsoft.com/office/officeart/2005/8/layout/cycle4"/>
    <dgm:cxn modelId="{E8718E16-18EE-4B3B-952B-97F90A9F3A7C}" type="presParOf" srcId="{85781777-1A3E-438F-8FC1-659F272F958C}" destId="{291CB1B1-69A3-46F7-B511-D7BCF852BF61}" srcOrd="0" destOrd="0" presId="urn:microsoft.com/office/officeart/2005/8/layout/cycle4"/>
    <dgm:cxn modelId="{E72ADB19-6317-4DA3-A390-F8C129B7A0A4}" type="presParOf" srcId="{85781777-1A3E-438F-8FC1-659F272F958C}" destId="{9555DBEB-9649-4244-8B99-79ED75B717F1}" srcOrd="1" destOrd="0" presId="urn:microsoft.com/office/officeart/2005/8/layout/cycle4"/>
    <dgm:cxn modelId="{39A0D468-E9F2-4B5A-9B3B-AF1473155589}" type="presParOf" srcId="{D37E7E13-4311-4CFC-AFD1-D57DBCDBACBC}" destId="{FA8DB739-80F5-42A9-9C14-5A2C0B2FC795}" srcOrd="3" destOrd="0" presId="urn:microsoft.com/office/officeart/2005/8/layout/cycle4"/>
    <dgm:cxn modelId="{DF4CEBE1-FC0D-45CB-A28B-E1DE4396120B}" type="presParOf" srcId="{FA8DB739-80F5-42A9-9C14-5A2C0B2FC795}" destId="{9CA2032C-2051-47E0-86E5-8F5684FF1798}" srcOrd="0" destOrd="0" presId="urn:microsoft.com/office/officeart/2005/8/layout/cycle4"/>
    <dgm:cxn modelId="{168F3DB3-5D58-4426-903C-43C5334A1391}" type="presParOf" srcId="{FA8DB739-80F5-42A9-9C14-5A2C0B2FC795}" destId="{3A0C058D-F371-4B51-854A-5C99E72BB761}" srcOrd="1" destOrd="0" presId="urn:microsoft.com/office/officeart/2005/8/layout/cycle4"/>
    <dgm:cxn modelId="{33C8B5A3-78CD-45C3-82AA-0D7EA475CD15}" type="presParOf" srcId="{D37E7E13-4311-4CFC-AFD1-D57DBCDBACBC}" destId="{D5F5F1E7-39B7-4B85-BBD7-9574269AAC4D}" srcOrd="4" destOrd="0" presId="urn:microsoft.com/office/officeart/2005/8/layout/cycle4"/>
    <dgm:cxn modelId="{BAD11FD0-664B-406D-9666-6EA8FBFA55AE}" type="presParOf" srcId="{FDBB7C19-3C62-4128-93CD-D03F4DD92910}" destId="{0A2FB36D-AA8B-453C-B34D-7D462C237FF0}" srcOrd="1" destOrd="0" presId="urn:microsoft.com/office/officeart/2005/8/layout/cycle4"/>
    <dgm:cxn modelId="{4DEE88D7-B5AA-4333-B67D-6DA71C66AC49}" type="presParOf" srcId="{0A2FB36D-AA8B-453C-B34D-7D462C237FF0}" destId="{D3D64788-8E6C-4AD2-9F47-82BE9C3EDAD3}" srcOrd="0" destOrd="0" presId="urn:microsoft.com/office/officeart/2005/8/layout/cycle4"/>
    <dgm:cxn modelId="{5F4AA64A-02B8-426F-AB02-99CE744BAEB8}" type="presParOf" srcId="{0A2FB36D-AA8B-453C-B34D-7D462C237FF0}" destId="{F262C5B8-E2AB-4E0E-8857-FAC4155D24EA}" srcOrd="1" destOrd="0" presId="urn:microsoft.com/office/officeart/2005/8/layout/cycle4"/>
    <dgm:cxn modelId="{D14264C5-7093-449E-B4C6-DEE30C7393B3}" type="presParOf" srcId="{0A2FB36D-AA8B-453C-B34D-7D462C237FF0}" destId="{54DB47E1-C276-4B09-8FDE-C3537B6AA74B}" srcOrd="2" destOrd="0" presId="urn:microsoft.com/office/officeart/2005/8/layout/cycle4"/>
    <dgm:cxn modelId="{B195079F-29D6-403A-AE21-C199003A4902}" type="presParOf" srcId="{0A2FB36D-AA8B-453C-B34D-7D462C237FF0}" destId="{8FE9928E-0062-439A-9922-54F66ADE950A}" srcOrd="3" destOrd="0" presId="urn:microsoft.com/office/officeart/2005/8/layout/cycle4"/>
    <dgm:cxn modelId="{ACEE99F9-CF92-4D10-B806-BAA5193075FC}" type="presParOf" srcId="{0A2FB36D-AA8B-453C-B34D-7D462C237FF0}" destId="{118F893F-680C-4E4E-BC78-73B841A8944F}" srcOrd="4" destOrd="0" presId="urn:microsoft.com/office/officeart/2005/8/layout/cycle4"/>
    <dgm:cxn modelId="{A6A978ED-8F55-4512-AA25-1D01504128EE}" type="presParOf" srcId="{FDBB7C19-3C62-4128-93CD-D03F4DD92910}" destId="{42536B15-99DB-4331-BC68-99A3FA6D73BC}" srcOrd="2" destOrd="0" presId="urn:microsoft.com/office/officeart/2005/8/layout/cycle4"/>
    <dgm:cxn modelId="{DAB863FC-CDB4-4D4E-805F-782C79D2C566}" type="presParOf" srcId="{FDBB7C19-3C62-4128-93CD-D03F4DD92910}" destId="{84B8C17E-A606-45F1-843F-44D96B25DCA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7ABA2E-6ABA-433E-8B30-F7C26E27DF3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de-DE"/>
        </a:p>
      </dgm:t>
    </dgm:pt>
    <dgm:pt modelId="{9EC495DF-7899-4C87-B945-2AFBBBE02372}">
      <dgm:prSet phldrT="[Text]"/>
      <dgm:spPr/>
      <dgm:t>
        <a:bodyPr/>
        <a:lstStyle/>
        <a:p>
          <a:r>
            <a:rPr lang="de-DE" dirty="0"/>
            <a:t>Identifying Financial Trends</a:t>
          </a:r>
        </a:p>
      </dgm:t>
    </dgm:pt>
    <dgm:pt modelId="{621FB35D-88B3-4E59-99AB-1FA9354ABCF8}" type="parTrans" cxnId="{DE538990-A1F5-4132-830F-F1B41526CBFF}">
      <dgm:prSet/>
      <dgm:spPr/>
      <dgm:t>
        <a:bodyPr/>
        <a:lstStyle/>
        <a:p>
          <a:endParaRPr lang="de-DE"/>
        </a:p>
      </dgm:t>
    </dgm:pt>
    <dgm:pt modelId="{2E63E38D-23B3-4CAC-B34F-6CEF51C2E6FE}" type="sibTrans" cxnId="{DE538990-A1F5-4132-830F-F1B41526CBFF}">
      <dgm:prSet/>
      <dgm:spPr/>
      <dgm:t>
        <a:bodyPr/>
        <a:lstStyle/>
        <a:p>
          <a:endParaRPr lang="de-DE"/>
        </a:p>
      </dgm:t>
    </dgm:pt>
    <dgm:pt modelId="{908E06D8-09D0-4B04-BAB0-1E8D49EAA1AB}">
      <dgm:prSet phldrT="[Text]"/>
      <dgm:spPr/>
      <dgm:t>
        <a:bodyPr/>
        <a:lstStyle/>
        <a:p>
          <a:pPr algn="l">
            <a:buNone/>
          </a:pPr>
          <a:r>
            <a:rPr lang="de-DE" dirty="0"/>
            <a:t>Spot </a:t>
          </a:r>
          <a:r>
            <a:rPr lang="de-DE" dirty="0" err="1"/>
            <a:t>trends</a:t>
          </a:r>
          <a:r>
            <a:rPr lang="de-DE" dirty="0"/>
            <a:t> in </a:t>
          </a:r>
          <a:r>
            <a:rPr lang="de-DE" dirty="0" err="1"/>
            <a:t>revenue</a:t>
          </a:r>
          <a:r>
            <a:rPr lang="de-DE" dirty="0"/>
            <a:t>, </a:t>
          </a:r>
          <a:r>
            <a:rPr lang="de-DE" dirty="0" err="1"/>
            <a:t>expenses</a:t>
          </a:r>
          <a:r>
            <a:rPr lang="de-DE" dirty="0"/>
            <a:t>, and </a:t>
          </a:r>
          <a:r>
            <a:rPr lang="de-DE" dirty="0" err="1"/>
            <a:t>profitability</a:t>
          </a:r>
          <a:endParaRPr lang="de-DE" dirty="0"/>
        </a:p>
      </dgm:t>
    </dgm:pt>
    <dgm:pt modelId="{2BCD4585-8CE2-49CC-AAFB-1924205D18C8}" type="parTrans" cxnId="{D97F81F9-E7AF-4328-81E4-88308EEE3E78}">
      <dgm:prSet/>
      <dgm:spPr/>
      <dgm:t>
        <a:bodyPr/>
        <a:lstStyle/>
        <a:p>
          <a:endParaRPr lang="en-IE"/>
        </a:p>
      </dgm:t>
    </dgm:pt>
    <dgm:pt modelId="{FF102E99-DE43-4754-93F1-592F510885E9}" type="sibTrans" cxnId="{D97F81F9-E7AF-4328-81E4-88308EEE3E78}">
      <dgm:prSet/>
      <dgm:spPr/>
      <dgm:t>
        <a:bodyPr/>
        <a:lstStyle/>
        <a:p>
          <a:endParaRPr lang="en-IE"/>
        </a:p>
      </dgm:t>
    </dgm:pt>
    <dgm:pt modelId="{E34B6017-5C26-4D77-972F-5720DB759E5E}">
      <dgm:prSet phldrT="[Text]"/>
      <dgm:spPr/>
      <dgm:t>
        <a:bodyPr/>
        <a:lstStyle/>
        <a:p>
          <a:r>
            <a:rPr lang="de-DE" dirty="0"/>
            <a:t>Detecting Problems Early</a:t>
          </a:r>
        </a:p>
      </dgm:t>
    </dgm:pt>
    <dgm:pt modelId="{EBE9EFDD-A781-4BBF-9055-D759BF138DFE}" type="parTrans" cxnId="{EE62AC0C-CCCC-4078-AA65-37251C9A2BC3}">
      <dgm:prSet/>
      <dgm:spPr/>
      <dgm:t>
        <a:bodyPr/>
        <a:lstStyle/>
        <a:p>
          <a:endParaRPr lang="en-IE"/>
        </a:p>
      </dgm:t>
    </dgm:pt>
    <dgm:pt modelId="{2CDB98C2-E0E6-4BC0-B692-96876DE583CC}" type="sibTrans" cxnId="{EE62AC0C-CCCC-4078-AA65-37251C9A2BC3}">
      <dgm:prSet/>
      <dgm:spPr/>
      <dgm:t>
        <a:bodyPr/>
        <a:lstStyle/>
        <a:p>
          <a:endParaRPr lang="en-IE"/>
        </a:p>
      </dgm:t>
    </dgm:pt>
    <dgm:pt modelId="{830A5CE9-B0E0-4105-AD4A-B69EFD7028CA}">
      <dgm:prSet phldrT="[Text]"/>
      <dgm:spPr/>
      <dgm:t>
        <a:bodyPr/>
        <a:lstStyle/>
        <a:p>
          <a:pPr algn="r">
            <a:buNone/>
          </a:pPr>
          <a:r>
            <a:rPr lang="de-DE" dirty="0" err="1"/>
            <a:t>Recognize</a:t>
          </a:r>
          <a:r>
            <a:rPr lang="de-DE" dirty="0"/>
            <a:t> </a:t>
          </a:r>
          <a:r>
            <a:rPr lang="de-DE" dirty="0" err="1"/>
            <a:t>issues</a:t>
          </a:r>
          <a:r>
            <a:rPr lang="de-DE" dirty="0"/>
            <a:t> like cash </a:t>
          </a:r>
          <a:r>
            <a:rPr lang="de-DE" dirty="0" err="1"/>
            <a:t>flow</a:t>
          </a:r>
          <a:r>
            <a:rPr lang="de-DE" dirty="0"/>
            <a:t> </a:t>
          </a:r>
          <a:r>
            <a:rPr lang="de-DE" dirty="0" err="1"/>
            <a:t>shortages</a:t>
          </a:r>
          <a:r>
            <a:rPr lang="de-DE" dirty="0"/>
            <a:t> </a:t>
          </a:r>
          <a:r>
            <a:rPr lang="de-DE" dirty="0" err="1"/>
            <a:t>or</a:t>
          </a:r>
          <a:r>
            <a:rPr lang="de-DE" dirty="0"/>
            <a:t> </a:t>
          </a:r>
          <a:r>
            <a:rPr lang="de-DE" dirty="0" err="1"/>
            <a:t>rising</a:t>
          </a:r>
          <a:r>
            <a:rPr lang="de-DE" dirty="0"/>
            <a:t> </a:t>
          </a:r>
          <a:r>
            <a:rPr lang="de-DE" dirty="0" err="1"/>
            <a:t>costs</a:t>
          </a:r>
          <a:r>
            <a:rPr lang="de-DE" dirty="0"/>
            <a:t> </a:t>
          </a:r>
          <a:r>
            <a:rPr lang="de-DE" dirty="0" err="1"/>
            <a:t>before</a:t>
          </a:r>
          <a:r>
            <a:rPr lang="de-DE" dirty="0"/>
            <a:t> </a:t>
          </a:r>
          <a:r>
            <a:rPr lang="de-DE" dirty="0" err="1"/>
            <a:t>they</a:t>
          </a:r>
          <a:r>
            <a:rPr lang="de-DE" dirty="0"/>
            <a:t> </a:t>
          </a:r>
          <a:r>
            <a:rPr lang="de-DE" dirty="0" err="1"/>
            <a:t>become</a:t>
          </a:r>
          <a:r>
            <a:rPr lang="de-DE" dirty="0"/>
            <a:t> </a:t>
          </a:r>
          <a:r>
            <a:rPr lang="de-DE" dirty="0" err="1"/>
            <a:t>major</a:t>
          </a:r>
          <a:r>
            <a:rPr lang="de-DE" dirty="0"/>
            <a:t> </a:t>
          </a:r>
          <a:r>
            <a:rPr lang="de-DE" dirty="0" err="1"/>
            <a:t>problems</a:t>
          </a:r>
          <a:endParaRPr lang="de-DE" dirty="0"/>
        </a:p>
      </dgm:t>
    </dgm:pt>
    <dgm:pt modelId="{25DC4DAB-F92C-408A-A7A9-8322C403DDED}" type="parTrans" cxnId="{7FB4C33E-C614-4948-BD51-F339B901DDFA}">
      <dgm:prSet/>
      <dgm:spPr/>
      <dgm:t>
        <a:bodyPr/>
        <a:lstStyle/>
        <a:p>
          <a:endParaRPr lang="en-IE"/>
        </a:p>
      </dgm:t>
    </dgm:pt>
    <dgm:pt modelId="{A6B450D5-44B1-40C5-9BA9-F257B154CD9C}" type="sibTrans" cxnId="{7FB4C33E-C614-4948-BD51-F339B901DDFA}">
      <dgm:prSet/>
      <dgm:spPr/>
      <dgm:t>
        <a:bodyPr/>
        <a:lstStyle/>
        <a:p>
          <a:endParaRPr lang="en-IE"/>
        </a:p>
      </dgm:t>
    </dgm:pt>
    <dgm:pt modelId="{284ABA3C-3C14-4CA1-99B7-64A56FFB8101}">
      <dgm:prSet phldrT="[Text]"/>
      <dgm:spPr/>
      <dgm:t>
        <a:bodyPr/>
        <a:lstStyle/>
        <a:p>
          <a:r>
            <a:rPr lang="de-DE" dirty="0"/>
            <a:t>Staying Accountable</a:t>
          </a:r>
        </a:p>
      </dgm:t>
    </dgm:pt>
    <dgm:pt modelId="{BB78C87D-7D4C-4781-8DFF-6FD0BE2866AD}" type="parTrans" cxnId="{7980B50E-38B1-4B71-AEC1-C5DB2BAF48C5}">
      <dgm:prSet/>
      <dgm:spPr/>
      <dgm:t>
        <a:bodyPr/>
        <a:lstStyle/>
        <a:p>
          <a:endParaRPr lang="en-IE"/>
        </a:p>
      </dgm:t>
    </dgm:pt>
    <dgm:pt modelId="{F675C986-AB76-4068-9FDE-27F59E871F0F}" type="sibTrans" cxnId="{7980B50E-38B1-4B71-AEC1-C5DB2BAF48C5}">
      <dgm:prSet/>
      <dgm:spPr/>
      <dgm:t>
        <a:bodyPr/>
        <a:lstStyle/>
        <a:p>
          <a:endParaRPr lang="en-IE"/>
        </a:p>
      </dgm:t>
    </dgm:pt>
    <dgm:pt modelId="{3D38DB57-4914-4D26-9B39-7B1C750D69A8}">
      <dgm:prSet phldrT="[Text]"/>
      <dgm:spPr/>
      <dgm:t>
        <a:bodyPr/>
        <a:lstStyle/>
        <a:p>
          <a:pPr algn="r"/>
          <a:r>
            <a:rPr lang="de-DE" dirty="0"/>
            <a:t>Hold </a:t>
          </a:r>
          <a:r>
            <a:rPr lang="de-DE" dirty="0" err="1"/>
            <a:t>yourself</a:t>
          </a:r>
          <a:r>
            <a:rPr lang="de-DE" dirty="0"/>
            <a:t> </a:t>
          </a:r>
          <a:r>
            <a:rPr lang="de-DE" dirty="0" err="1"/>
            <a:t>accountable</a:t>
          </a:r>
          <a:r>
            <a:rPr lang="de-DE" dirty="0"/>
            <a:t> </a:t>
          </a:r>
          <a:r>
            <a:rPr lang="de-DE" dirty="0" err="1"/>
            <a:t>to</a:t>
          </a:r>
          <a:r>
            <a:rPr lang="de-DE" dirty="0"/>
            <a:t> </a:t>
          </a:r>
          <a:r>
            <a:rPr lang="de-DE" dirty="0" err="1"/>
            <a:t>your</a:t>
          </a:r>
          <a:r>
            <a:rPr lang="de-DE" dirty="0"/>
            <a:t> </a:t>
          </a:r>
          <a:r>
            <a:rPr lang="de-DE" dirty="0" err="1"/>
            <a:t>business</a:t>
          </a:r>
          <a:r>
            <a:rPr lang="de-DE" dirty="0"/>
            <a:t> plan and </a:t>
          </a:r>
          <a:r>
            <a:rPr lang="de-DE" dirty="0" err="1"/>
            <a:t>financial</a:t>
          </a:r>
          <a:r>
            <a:rPr lang="de-DE" dirty="0"/>
            <a:t> </a:t>
          </a:r>
          <a:r>
            <a:rPr lang="de-DE" dirty="0" err="1"/>
            <a:t>goals</a:t>
          </a:r>
          <a:endParaRPr lang="de-DE" dirty="0"/>
        </a:p>
      </dgm:t>
    </dgm:pt>
    <dgm:pt modelId="{D9C5D19B-3C23-4AFE-8178-FD086F603142}" type="parTrans" cxnId="{4EE0650F-3BE9-4BCB-904C-A187407A2BA8}">
      <dgm:prSet/>
      <dgm:spPr/>
      <dgm:t>
        <a:bodyPr/>
        <a:lstStyle/>
        <a:p>
          <a:endParaRPr lang="en-IE"/>
        </a:p>
      </dgm:t>
    </dgm:pt>
    <dgm:pt modelId="{8378E8A4-EA89-42AF-8A0D-D2E4E38AC5BF}" type="sibTrans" cxnId="{4EE0650F-3BE9-4BCB-904C-A187407A2BA8}">
      <dgm:prSet/>
      <dgm:spPr/>
      <dgm:t>
        <a:bodyPr/>
        <a:lstStyle/>
        <a:p>
          <a:endParaRPr lang="en-IE"/>
        </a:p>
      </dgm:t>
    </dgm:pt>
    <dgm:pt modelId="{03CAE9C7-22A7-417D-A1DA-DFB547AC8F79}">
      <dgm:prSet phldrT="[Text]"/>
      <dgm:spPr/>
      <dgm:t>
        <a:bodyPr/>
        <a:lstStyle/>
        <a:p>
          <a:r>
            <a:rPr lang="de-DE" dirty="0"/>
            <a:t>Making Informed Decisions</a:t>
          </a:r>
        </a:p>
      </dgm:t>
    </dgm:pt>
    <dgm:pt modelId="{8667C085-87BF-47C4-B47B-5F0AFBCB3DA0}" type="parTrans" cxnId="{87B3E7AC-56A4-4FDC-B5D5-8F1BA82A799A}">
      <dgm:prSet/>
      <dgm:spPr/>
      <dgm:t>
        <a:bodyPr/>
        <a:lstStyle/>
        <a:p>
          <a:endParaRPr lang="en-IE"/>
        </a:p>
      </dgm:t>
    </dgm:pt>
    <dgm:pt modelId="{EC55695A-AFB5-43B5-B8B6-FB3D322999E7}" type="sibTrans" cxnId="{87B3E7AC-56A4-4FDC-B5D5-8F1BA82A799A}">
      <dgm:prSet/>
      <dgm:spPr/>
      <dgm:t>
        <a:bodyPr/>
        <a:lstStyle/>
        <a:p>
          <a:endParaRPr lang="en-IE"/>
        </a:p>
      </dgm:t>
    </dgm:pt>
    <dgm:pt modelId="{1133A3C8-400F-407F-82BA-CB60837C310B}">
      <dgm:prSet phldrT="[Text]"/>
      <dgm:spPr/>
      <dgm:t>
        <a:bodyPr/>
        <a:lstStyle/>
        <a:p>
          <a:pPr>
            <a:buNone/>
          </a:pPr>
          <a:r>
            <a:rPr lang="de-DE" dirty="0"/>
            <a:t>Use real-time data to make smart business decisions, such as expanding operations or cutting costs</a:t>
          </a:r>
        </a:p>
      </dgm:t>
    </dgm:pt>
    <dgm:pt modelId="{FE050D5F-A1F9-4035-8495-0178AB0ADC7C}" type="parTrans" cxnId="{7B8F1EEF-A5B6-47CA-94E4-70FE3171439A}">
      <dgm:prSet/>
      <dgm:spPr/>
      <dgm:t>
        <a:bodyPr/>
        <a:lstStyle/>
        <a:p>
          <a:endParaRPr lang="en-IE"/>
        </a:p>
      </dgm:t>
    </dgm:pt>
    <dgm:pt modelId="{55180439-72B2-462A-ADFE-45EE2B0AACCA}" type="sibTrans" cxnId="{7B8F1EEF-A5B6-47CA-94E4-70FE3171439A}">
      <dgm:prSet/>
      <dgm:spPr/>
      <dgm:t>
        <a:bodyPr/>
        <a:lstStyle/>
        <a:p>
          <a:endParaRPr lang="en-IE"/>
        </a:p>
      </dgm:t>
    </dgm:pt>
    <dgm:pt modelId="{FDBB7C19-3C62-4128-93CD-D03F4DD92910}" type="pres">
      <dgm:prSet presAssocID="{487ABA2E-6ABA-433E-8B30-F7C26E27DF34}" presName="cycleMatrixDiagram" presStyleCnt="0">
        <dgm:presLayoutVars>
          <dgm:chMax val="1"/>
          <dgm:dir/>
          <dgm:animLvl val="lvl"/>
          <dgm:resizeHandles val="exact"/>
        </dgm:presLayoutVars>
      </dgm:prSet>
      <dgm:spPr/>
    </dgm:pt>
    <dgm:pt modelId="{D37E7E13-4311-4CFC-AFD1-D57DBCDBACBC}" type="pres">
      <dgm:prSet presAssocID="{487ABA2E-6ABA-433E-8B30-F7C26E27DF34}" presName="children" presStyleCnt="0"/>
      <dgm:spPr/>
    </dgm:pt>
    <dgm:pt modelId="{D0E926E8-0F36-4E7C-B094-05DE601EB1F1}" type="pres">
      <dgm:prSet presAssocID="{487ABA2E-6ABA-433E-8B30-F7C26E27DF34}" presName="child1group" presStyleCnt="0"/>
      <dgm:spPr/>
    </dgm:pt>
    <dgm:pt modelId="{9863E045-358F-48BF-8CDE-89B0B2023159}" type="pres">
      <dgm:prSet presAssocID="{487ABA2E-6ABA-433E-8B30-F7C26E27DF34}" presName="child1" presStyleLbl="bgAcc1" presStyleIdx="0" presStyleCnt="4"/>
      <dgm:spPr/>
    </dgm:pt>
    <dgm:pt modelId="{8C55536E-96B5-4117-9FF7-A23C9C906192}" type="pres">
      <dgm:prSet presAssocID="{487ABA2E-6ABA-433E-8B30-F7C26E27DF34}" presName="child1Text" presStyleLbl="bgAcc1" presStyleIdx="0" presStyleCnt="4">
        <dgm:presLayoutVars>
          <dgm:bulletEnabled val="1"/>
        </dgm:presLayoutVars>
      </dgm:prSet>
      <dgm:spPr/>
    </dgm:pt>
    <dgm:pt modelId="{90A8BFB2-F431-44A8-A90E-37B712CC02EE}" type="pres">
      <dgm:prSet presAssocID="{487ABA2E-6ABA-433E-8B30-F7C26E27DF34}" presName="child2group" presStyleCnt="0"/>
      <dgm:spPr/>
    </dgm:pt>
    <dgm:pt modelId="{5C77EFFA-C7C4-4BB2-924D-D2DDF175FFC4}" type="pres">
      <dgm:prSet presAssocID="{487ABA2E-6ABA-433E-8B30-F7C26E27DF34}" presName="child2" presStyleLbl="bgAcc1" presStyleIdx="1" presStyleCnt="4"/>
      <dgm:spPr/>
    </dgm:pt>
    <dgm:pt modelId="{4DCB1FC0-AB16-41B5-A332-DBE73BD7666D}" type="pres">
      <dgm:prSet presAssocID="{487ABA2E-6ABA-433E-8B30-F7C26E27DF34}" presName="child2Text" presStyleLbl="bgAcc1" presStyleIdx="1" presStyleCnt="4">
        <dgm:presLayoutVars>
          <dgm:bulletEnabled val="1"/>
        </dgm:presLayoutVars>
      </dgm:prSet>
      <dgm:spPr/>
    </dgm:pt>
    <dgm:pt modelId="{C390683C-CA7E-4619-8DE9-A73ACE873A1C}" type="pres">
      <dgm:prSet presAssocID="{487ABA2E-6ABA-433E-8B30-F7C26E27DF34}" presName="child3group" presStyleCnt="0"/>
      <dgm:spPr/>
    </dgm:pt>
    <dgm:pt modelId="{4A85AF0A-6009-4B10-AE68-857AC94D1931}" type="pres">
      <dgm:prSet presAssocID="{487ABA2E-6ABA-433E-8B30-F7C26E27DF34}" presName="child3" presStyleLbl="bgAcc1" presStyleIdx="2" presStyleCnt="4"/>
      <dgm:spPr/>
    </dgm:pt>
    <dgm:pt modelId="{BCBEDF01-9B94-4381-8D37-8F9802F9B5E2}" type="pres">
      <dgm:prSet presAssocID="{487ABA2E-6ABA-433E-8B30-F7C26E27DF34}" presName="child3Text" presStyleLbl="bgAcc1" presStyleIdx="2" presStyleCnt="4">
        <dgm:presLayoutVars>
          <dgm:bulletEnabled val="1"/>
        </dgm:presLayoutVars>
      </dgm:prSet>
      <dgm:spPr/>
    </dgm:pt>
    <dgm:pt modelId="{1628D60A-D36C-4A4C-9C94-A5AAEB1407DE}" type="pres">
      <dgm:prSet presAssocID="{487ABA2E-6ABA-433E-8B30-F7C26E27DF34}" presName="child4group" presStyleCnt="0"/>
      <dgm:spPr/>
    </dgm:pt>
    <dgm:pt modelId="{84918AE7-1F32-4D1C-8994-A50B671850FB}" type="pres">
      <dgm:prSet presAssocID="{487ABA2E-6ABA-433E-8B30-F7C26E27DF34}" presName="child4" presStyleLbl="bgAcc1" presStyleIdx="3" presStyleCnt="4"/>
      <dgm:spPr/>
    </dgm:pt>
    <dgm:pt modelId="{2EFCACBE-33B4-498A-9214-2044DB722D00}" type="pres">
      <dgm:prSet presAssocID="{487ABA2E-6ABA-433E-8B30-F7C26E27DF34}" presName="child4Text" presStyleLbl="bgAcc1" presStyleIdx="3" presStyleCnt="4">
        <dgm:presLayoutVars>
          <dgm:bulletEnabled val="1"/>
        </dgm:presLayoutVars>
      </dgm:prSet>
      <dgm:spPr/>
    </dgm:pt>
    <dgm:pt modelId="{D5F5F1E7-39B7-4B85-BBD7-9574269AAC4D}" type="pres">
      <dgm:prSet presAssocID="{487ABA2E-6ABA-433E-8B30-F7C26E27DF34}" presName="childPlaceholder" presStyleCnt="0"/>
      <dgm:spPr/>
    </dgm:pt>
    <dgm:pt modelId="{0A2FB36D-AA8B-453C-B34D-7D462C237FF0}" type="pres">
      <dgm:prSet presAssocID="{487ABA2E-6ABA-433E-8B30-F7C26E27DF34}" presName="circle" presStyleCnt="0"/>
      <dgm:spPr/>
    </dgm:pt>
    <dgm:pt modelId="{D3D64788-8E6C-4AD2-9F47-82BE9C3EDAD3}" type="pres">
      <dgm:prSet presAssocID="{487ABA2E-6ABA-433E-8B30-F7C26E27DF34}" presName="quadrant1" presStyleLbl="node1" presStyleIdx="0" presStyleCnt="4">
        <dgm:presLayoutVars>
          <dgm:chMax val="1"/>
          <dgm:bulletEnabled val="1"/>
        </dgm:presLayoutVars>
      </dgm:prSet>
      <dgm:spPr/>
    </dgm:pt>
    <dgm:pt modelId="{F262C5B8-E2AB-4E0E-8857-FAC4155D24EA}" type="pres">
      <dgm:prSet presAssocID="{487ABA2E-6ABA-433E-8B30-F7C26E27DF34}" presName="quadrant2" presStyleLbl="node1" presStyleIdx="1" presStyleCnt="4">
        <dgm:presLayoutVars>
          <dgm:chMax val="1"/>
          <dgm:bulletEnabled val="1"/>
        </dgm:presLayoutVars>
      </dgm:prSet>
      <dgm:spPr/>
    </dgm:pt>
    <dgm:pt modelId="{54DB47E1-C276-4B09-8FDE-C3537B6AA74B}" type="pres">
      <dgm:prSet presAssocID="{487ABA2E-6ABA-433E-8B30-F7C26E27DF34}" presName="quadrant3" presStyleLbl="node1" presStyleIdx="2" presStyleCnt="4">
        <dgm:presLayoutVars>
          <dgm:chMax val="1"/>
          <dgm:bulletEnabled val="1"/>
        </dgm:presLayoutVars>
      </dgm:prSet>
      <dgm:spPr/>
    </dgm:pt>
    <dgm:pt modelId="{8FE9928E-0062-439A-9922-54F66ADE950A}" type="pres">
      <dgm:prSet presAssocID="{487ABA2E-6ABA-433E-8B30-F7C26E27DF34}" presName="quadrant4" presStyleLbl="node1" presStyleIdx="3" presStyleCnt="4">
        <dgm:presLayoutVars>
          <dgm:chMax val="1"/>
          <dgm:bulletEnabled val="1"/>
        </dgm:presLayoutVars>
      </dgm:prSet>
      <dgm:spPr/>
    </dgm:pt>
    <dgm:pt modelId="{118F893F-680C-4E4E-BC78-73B841A8944F}" type="pres">
      <dgm:prSet presAssocID="{487ABA2E-6ABA-433E-8B30-F7C26E27DF34}" presName="quadrantPlaceholder" presStyleCnt="0"/>
      <dgm:spPr/>
    </dgm:pt>
    <dgm:pt modelId="{42536B15-99DB-4331-BC68-99A3FA6D73BC}" type="pres">
      <dgm:prSet presAssocID="{487ABA2E-6ABA-433E-8B30-F7C26E27DF34}" presName="center1" presStyleLbl="fgShp" presStyleIdx="0" presStyleCnt="2"/>
      <dgm:spPr/>
    </dgm:pt>
    <dgm:pt modelId="{84B8C17E-A606-45F1-843F-44D96B25DCA1}" type="pres">
      <dgm:prSet presAssocID="{487ABA2E-6ABA-433E-8B30-F7C26E27DF34}" presName="center2" presStyleLbl="fgShp" presStyleIdx="1" presStyleCnt="2"/>
      <dgm:spPr/>
    </dgm:pt>
  </dgm:ptLst>
  <dgm:cxnLst>
    <dgm:cxn modelId="{AAF4E809-04A6-470D-91B3-B1CC1BF7DA84}" type="presOf" srcId="{3D38DB57-4914-4D26-9B39-7B1C750D69A8}" destId="{4A85AF0A-6009-4B10-AE68-857AC94D1931}" srcOrd="0" destOrd="0" presId="urn:microsoft.com/office/officeart/2005/8/layout/cycle4"/>
    <dgm:cxn modelId="{EE62AC0C-CCCC-4078-AA65-37251C9A2BC3}" srcId="{487ABA2E-6ABA-433E-8B30-F7C26E27DF34}" destId="{E34B6017-5C26-4D77-972F-5720DB759E5E}" srcOrd="1" destOrd="0" parTransId="{EBE9EFDD-A781-4BBF-9055-D759BF138DFE}" sibTransId="{2CDB98C2-E0E6-4BC0-B692-96876DE583CC}"/>
    <dgm:cxn modelId="{7980B50E-38B1-4B71-AEC1-C5DB2BAF48C5}" srcId="{487ABA2E-6ABA-433E-8B30-F7C26E27DF34}" destId="{284ABA3C-3C14-4CA1-99B7-64A56FFB8101}" srcOrd="2" destOrd="0" parTransId="{BB78C87D-7D4C-4781-8DFF-6FD0BE2866AD}" sibTransId="{F675C986-AB76-4068-9FDE-27F59E871F0F}"/>
    <dgm:cxn modelId="{4EE0650F-3BE9-4BCB-904C-A187407A2BA8}" srcId="{284ABA3C-3C14-4CA1-99B7-64A56FFB8101}" destId="{3D38DB57-4914-4D26-9B39-7B1C750D69A8}" srcOrd="0" destOrd="0" parTransId="{D9C5D19B-3C23-4AFE-8178-FD086F603142}" sibTransId="{8378E8A4-EA89-42AF-8A0D-D2E4E38AC5BF}"/>
    <dgm:cxn modelId="{2C287C31-015D-4E5E-B8B4-7B7B2FE8C775}" type="presOf" srcId="{908E06D8-09D0-4B04-BAB0-1E8D49EAA1AB}" destId="{8C55536E-96B5-4117-9FF7-A23C9C906192}" srcOrd="1" destOrd="0" presId="urn:microsoft.com/office/officeart/2005/8/layout/cycle4"/>
    <dgm:cxn modelId="{8374FA34-2440-4FEE-B31C-4DEB11B696A0}" type="presOf" srcId="{830A5CE9-B0E0-4105-AD4A-B69EFD7028CA}" destId="{4DCB1FC0-AB16-41B5-A332-DBE73BD7666D}" srcOrd="1" destOrd="0" presId="urn:microsoft.com/office/officeart/2005/8/layout/cycle4"/>
    <dgm:cxn modelId="{8B1F6A3A-3539-4AD2-B02B-48D021FFD3A9}" type="presOf" srcId="{487ABA2E-6ABA-433E-8B30-F7C26E27DF34}" destId="{FDBB7C19-3C62-4128-93CD-D03F4DD92910}" srcOrd="0" destOrd="0" presId="urn:microsoft.com/office/officeart/2005/8/layout/cycle4"/>
    <dgm:cxn modelId="{7FB4C33E-C614-4948-BD51-F339B901DDFA}" srcId="{E34B6017-5C26-4D77-972F-5720DB759E5E}" destId="{830A5CE9-B0E0-4105-AD4A-B69EFD7028CA}" srcOrd="0" destOrd="0" parTransId="{25DC4DAB-F92C-408A-A7A9-8322C403DDED}" sibTransId="{A6B450D5-44B1-40C5-9BA9-F257B154CD9C}"/>
    <dgm:cxn modelId="{9EEA2068-BBC1-45F7-AA17-AA98F3A0CB55}" type="presOf" srcId="{9EC495DF-7899-4C87-B945-2AFBBBE02372}" destId="{D3D64788-8E6C-4AD2-9F47-82BE9C3EDAD3}" srcOrd="0" destOrd="0" presId="urn:microsoft.com/office/officeart/2005/8/layout/cycle4"/>
    <dgm:cxn modelId="{6393BC77-3C7F-462C-B239-675BE09F5F1D}" type="presOf" srcId="{830A5CE9-B0E0-4105-AD4A-B69EFD7028CA}" destId="{5C77EFFA-C7C4-4BB2-924D-D2DDF175FFC4}" srcOrd="0" destOrd="0" presId="urn:microsoft.com/office/officeart/2005/8/layout/cycle4"/>
    <dgm:cxn modelId="{2C62C77F-C08F-40C9-A567-19153E019F9F}" type="presOf" srcId="{908E06D8-09D0-4B04-BAB0-1E8D49EAA1AB}" destId="{9863E045-358F-48BF-8CDE-89B0B2023159}" srcOrd="0" destOrd="0" presId="urn:microsoft.com/office/officeart/2005/8/layout/cycle4"/>
    <dgm:cxn modelId="{D48ED382-B168-4C9E-9AE6-1704D4855C7B}" type="presOf" srcId="{03CAE9C7-22A7-417D-A1DA-DFB547AC8F79}" destId="{8FE9928E-0062-439A-9922-54F66ADE950A}" srcOrd="0" destOrd="0" presId="urn:microsoft.com/office/officeart/2005/8/layout/cycle4"/>
    <dgm:cxn modelId="{DE538990-A1F5-4132-830F-F1B41526CBFF}" srcId="{487ABA2E-6ABA-433E-8B30-F7C26E27DF34}" destId="{9EC495DF-7899-4C87-B945-2AFBBBE02372}" srcOrd="0" destOrd="0" parTransId="{621FB35D-88B3-4E59-99AB-1FA9354ABCF8}" sibTransId="{2E63E38D-23B3-4CAC-B34F-6CEF51C2E6FE}"/>
    <dgm:cxn modelId="{87B3E7AC-56A4-4FDC-B5D5-8F1BA82A799A}" srcId="{487ABA2E-6ABA-433E-8B30-F7C26E27DF34}" destId="{03CAE9C7-22A7-417D-A1DA-DFB547AC8F79}" srcOrd="3" destOrd="0" parTransId="{8667C085-87BF-47C4-B47B-5F0AFBCB3DA0}" sibTransId="{EC55695A-AFB5-43B5-B8B6-FB3D322999E7}"/>
    <dgm:cxn modelId="{45F763B7-08F8-415B-97B2-A60C46218AAA}" type="presOf" srcId="{E34B6017-5C26-4D77-972F-5720DB759E5E}" destId="{F262C5B8-E2AB-4E0E-8857-FAC4155D24EA}" srcOrd="0" destOrd="0" presId="urn:microsoft.com/office/officeart/2005/8/layout/cycle4"/>
    <dgm:cxn modelId="{24A503D8-0AF7-4736-A9D5-518A8D4A594F}" type="presOf" srcId="{284ABA3C-3C14-4CA1-99B7-64A56FFB8101}" destId="{54DB47E1-C276-4B09-8FDE-C3537B6AA74B}" srcOrd="0" destOrd="0" presId="urn:microsoft.com/office/officeart/2005/8/layout/cycle4"/>
    <dgm:cxn modelId="{A8A546E3-4F1B-4DE1-A6E7-9C29C623D389}" type="presOf" srcId="{3D38DB57-4914-4D26-9B39-7B1C750D69A8}" destId="{BCBEDF01-9B94-4381-8D37-8F9802F9B5E2}" srcOrd="1" destOrd="0" presId="urn:microsoft.com/office/officeart/2005/8/layout/cycle4"/>
    <dgm:cxn modelId="{4B365FED-A4FF-44DC-92E5-CEBC9CFA8EC0}" type="presOf" srcId="{1133A3C8-400F-407F-82BA-CB60837C310B}" destId="{84918AE7-1F32-4D1C-8994-A50B671850FB}" srcOrd="0" destOrd="0" presId="urn:microsoft.com/office/officeart/2005/8/layout/cycle4"/>
    <dgm:cxn modelId="{7B8F1EEF-A5B6-47CA-94E4-70FE3171439A}" srcId="{03CAE9C7-22A7-417D-A1DA-DFB547AC8F79}" destId="{1133A3C8-400F-407F-82BA-CB60837C310B}" srcOrd="0" destOrd="0" parTransId="{FE050D5F-A1F9-4035-8495-0178AB0ADC7C}" sibTransId="{55180439-72B2-462A-ADFE-45EE2B0AACCA}"/>
    <dgm:cxn modelId="{D97F81F9-E7AF-4328-81E4-88308EEE3E78}" srcId="{9EC495DF-7899-4C87-B945-2AFBBBE02372}" destId="{908E06D8-09D0-4B04-BAB0-1E8D49EAA1AB}" srcOrd="0" destOrd="0" parTransId="{2BCD4585-8CE2-49CC-AAFB-1924205D18C8}" sibTransId="{FF102E99-DE43-4754-93F1-592F510885E9}"/>
    <dgm:cxn modelId="{634C11FA-6B6E-4A33-BAD0-74CDB1887F00}" type="presOf" srcId="{1133A3C8-400F-407F-82BA-CB60837C310B}" destId="{2EFCACBE-33B4-498A-9214-2044DB722D00}" srcOrd="1" destOrd="0" presId="urn:microsoft.com/office/officeart/2005/8/layout/cycle4"/>
    <dgm:cxn modelId="{8858D06C-8EC5-4DF4-ABDD-ACC78D70BBD7}" type="presParOf" srcId="{FDBB7C19-3C62-4128-93CD-D03F4DD92910}" destId="{D37E7E13-4311-4CFC-AFD1-D57DBCDBACBC}" srcOrd="0" destOrd="0" presId="urn:microsoft.com/office/officeart/2005/8/layout/cycle4"/>
    <dgm:cxn modelId="{17FD7112-0381-477F-A563-FC13F862D6FD}" type="presParOf" srcId="{D37E7E13-4311-4CFC-AFD1-D57DBCDBACBC}" destId="{D0E926E8-0F36-4E7C-B094-05DE601EB1F1}" srcOrd="0" destOrd="0" presId="urn:microsoft.com/office/officeart/2005/8/layout/cycle4"/>
    <dgm:cxn modelId="{B73F38BB-4D8A-4140-B0FD-3A4037E54642}" type="presParOf" srcId="{D0E926E8-0F36-4E7C-B094-05DE601EB1F1}" destId="{9863E045-358F-48BF-8CDE-89B0B2023159}" srcOrd="0" destOrd="0" presId="urn:microsoft.com/office/officeart/2005/8/layout/cycle4"/>
    <dgm:cxn modelId="{05DE231A-58C6-4575-B49C-3B42E8D7DBEB}" type="presParOf" srcId="{D0E926E8-0F36-4E7C-B094-05DE601EB1F1}" destId="{8C55536E-96B5-4117-9FF7-A23C9C906192}" srcOrd="1" destOrd="0" presId="urn:microsoft.com/office/officeart/2005/8/layout/cycle4"/>
    <dgm:cxn modelId="{7723F46B-8CCB-4100-A84C-5E9EAF566D59}" type="presParOf" srcId="{D37E7E13-4311-4CFC-AFD1-D57DBCDBACBC}" destId="{90A8BFB2-F431-44A8-A90E-37B712CC02EE}" srcOrd="1" destOrd="0" presId="urn:microsoft.com/office/officeart/2005/8/layout/cycle4"/>
    <dgm:cxn modelId="{42DB10ED-164C-4802-896B-68536E541F41}" type="presParOf" srcId="{90A8BFB2-F431-44A8-A90E-37B712CC02EE}" destId="{5C77EFFA-C7C4-4BB2-924D-D2DDF175FFC4}" srcOrd="0" destOrd="0" presId="urn:microsoft.com/office/officeart/2005/8/layout/cycle4"/>
    <dgm:cxn modelId="{0003857B-C2A1-4D52-8B62-765D7685046B}" type="presParOf" srcId="{90A8BFB2-F431-44A8-A90E-37B712CC02EE}" destId="{4DCB1FC0-AB16-41B5-A332-DBE73BD7666D}" srcOrd="1" destOrd="0" presId="urn:microsoft.com/office/officeart/2005/8/layout/cycle4"/>
    <dgm:cxn modelId="{B0E594E1-8789-4B6B-9B30-09F59E6DA9F8}" type="presParOf" srcId="{D37E7E13-4311-4CFC-AFD1-D57DBCDBACBC}" destId="{C390683C-CA7E-4619-8DE9-A73ACE873A1C}" srcOrd="2" destOrd="0" presId="urn:microsoft.com/office/officeart/2005/8/layout/cycle4"/>
    <dgm:cxn modelId="{EC32E871-2253-4316-AA3E-550ADBB3FD3A}" type="presParOf" srcId="{C390683C-CA7E-4619-8DE9-A73ACE873A1C}" destId="{4A85AF0A-6009-4B10-AE68-857AC94D1931}" srcOrd="0" destOrd="0" presId="urn:microsoft.com/office/officeart/2005/8/layout/cycle4"/>
    <dgm:cxn modelId="{1D642AC2-D2D5-4D18-A91B-BD7F7C582A36}" type="presParOf" srcId="{C390683C-CA7E-4619-8DE9-A73ACE873A1C}" destId="{BCBEDF01-9B94-4381-8D37-8F9802F9B5E2}" srcOrd="1" destOrd="0" presId="urn:microsoft.com/office/officeart/2005/8/layout/cycle4"/>
    <dgm:cxn modelId="{7F97EE1D-453C-4D0E-A829-A6CE6BB2B6C5}" type="presParOf" srcId="{D37E7E13-4311-4CFC-AFD1-D57DBCDBACBC}" destId="{1628D60A-D36C-4A4C-9C94-A5AAEB1407DE}" srcOrd="3" destOrd="0" presId="urn:microsoft.com/office/officeart/2005/8/layout/cycle4"/>
    <dgm:cxn modelId="{B4793CA6-B883-41AB-8BA2-8CF9D85D9D75}" type="presParOf" srcId="{1628D60A-D36C-4A4C-9C94-A5AAEB1407DE}" destId="{84918AE7-1F32-4D1C-8994-A50B671850FB}" srcOrd="0" destOrd="0" presId="urn:microsoft.com/office/officeart/2005/8/layout/cycle4"/>
    <dgm:cxn modelId="{1426F59D-D35C-4B95-B3BB-77105F8C6969}" type="presParOf" srcId="{1628D60A-D36C-4A4C-9C94-A5AAEB1407DE}" destId="{2EFCACBE-33B4-498A-9214-2044DB722D00}" srcOrd="1" destOrd="0" presId="urn:microsoft.com/office/officeart/2005/8/layout/cycle4"/>
    <dgm:cxn modelId="{33C8B5A3-78CD-45C3-82AA-0D7EA475CD15}" type="presParOf" srcId="{D37E7E13-4311-4CFC-AFD1-D57DBCDBACBC}" destId="{D5F5F1E7-39B7-4B85-BBD7-9574269AAC4D}" srcOrd="4" destOrd="0" presId="urn:microsoft.com/office/officeart/2005/8/layout/cycle4"/>
    <dgm:cxn modelId="{BAD11FD0-664B-406D-9666-6EA8FBFA55AE}" type="presParOf" srcId="{FDBB7C19-3C62-4128-93CD-D03F4DD92910}" destId="{0A2FB36D-AA8B-453C-B34D-7D462C237FF0}" srcOrd="1" destOrd="0" presId="urn:microsoft.com/office/officeart/2005/8/layout/cycle4"/>
    <dgm:cxn modelId="{4DEE88D7-B5AA-4333-B67D-6DA71C66AC49}" type="presParOf" srcId="{0A2FB36D-AA8B-453C-B34D-7D462C237FF0}" destId="{D3D64788-8E6C-4AD2-9F47-82BE9C3EDAD3}" srcOrd="0" destOrd="0" presId="urn:microsoft.com/office/officeart/2005/8/layout/cycle4"/>
    <dgm:cxn modelId="{5F4AA64A-02B8-426F-AB02-99CE744BAEB8}" type="presParOf" srcId="{0A2FB36D-AA8B-453C-B34D-7D462C237FF0}" destId="{F262C5B8-E2AB-4E0E-8857-FAC4155D24EA}" srcOrd="1" destOrd="0" presId="urn:microsoft.com/office/officeart/2005/8/layout/cycle4"/>
    <dgm:cxn modelId="{D14264C5-7093-449E-B4C6-DEE30C7393B3}" type="presParOf" srcId="{0A2FB36D-AA8B-453C-B34D-7D462C237FF0}" destId="{54DB47E1-C276-4B09-8FDE-C3537B6AA74B}" srcOrd="2" destOrd="0" presId="urn:microsoft.com/office/officeart/2005/8/layout/cycle4"/>
    <dgm:cxn modelId="{B195079F-29D6-403A-AE21-C199003A4902}" type="presParOf" srcId="{0A2FB36D-AA8B-453C-B34D-7D462C237FF0}" destId="{8FE9928E-0062-439A-9922-54F66ADE950A}" srcOrd="3" destOrd="0" presId="urn:microsoft.com/office/officeart/2005/8/layout/cycle4"/>
    <dgm:cxn modelId="{ACEE99F9-CF92-4D10-B806-BAA5193075FC}" type="presParOf" srcId="{0A2FB36D-AA8B-453C-B34D-7D462C237FF0}" destId="{118F893F-680C-4E4E-BC78-73B841A8944F}" srcOrd="4" destOrd="0" presId="urn:microsoft.com/office/officeart/2005/8/layout/cycle4"/>
    <dgm:cxn modelId="{A6A978ED-8F55-4512-AA25-1D01504128EE}" type="presParOf" srcId="{FDBB7C19-3C62-4128-93CD-D03F4DD92910}" destId="{42536B15-99DB-4331-BC68-99A3FA6D73BC}" srcOrd="2" destOrd="0" presId="urn:microsoft.com/office/officeart/2005/8/layout/cycle4"/>
    <dgm:cxn modelId="{DAB863FC-CDB4-4D4E-805F-782C79D2C566}" type="presParOf" srcId="{FDBB7C19-3C62-4128-93CD-D03F4DD92910}" destId="{84B8C17E-A606-45F1-843F-44D96B25DCA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086F760-137D-41A4-B618-D2D71D706EC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de-DE"/>
        </a:p>
      </dgm:t>
    </dgm:pt>
    <dgm:pt modelId="{60F45C68-2BF1-4650-AC3E-924B1407DEF2}">
      <dgm:prSet phldrT="[Text]" custT="1"/>
      <dgm:spPr/>
      <dgm:t>
        <a:bodyPr/>
        <a:lstStyle/>
        <a:p>
          <a:r>
            <a:rPr lang="de-DE" sz="1800" b="1" dirty="0"/>
            <a:t>Income Statement; </a:t>
          </a:r>
          <a:r>
            <a:rPr lang="de-DE" sz="1800" dirty="0"/>
            <a:t>Check revenue, expenses, and net profit for the month.</a:t>
          </a:r>
        </a:p>
      </dgm:t>
    </dgm:pt>
    <dgm:pt modelId="{D65C419B-ABC1-48B1-AD61-82D3BF20B011}" type="parTrans" cxnId="{AF86CB1E-F9CC-45C3-BB92-6E94519604F1}">
      <dgm:prSet/>
      <dgm:spPr/>
      <dgm:t>
        <a:bodyPr/>
        <a:lstStyle/>
        <a:p>
          <a:endParaRPr lang="de-DE"/>
        </a:p>
      </dgm:t>
    </dgm:pt>
    <dgm:pt modelId="{5A68F9AE-7A10-4B06-831E-0E0AB6873F65}" type="sibTrans" cxnId="{AF86CB1E-F9CC-45C3-BB92-6E94519604F1}">
      <dgm:prSet/>
      <dgm:spPr/>
      <dgm:t>
        <a:bodyPr/>
        <a:lstStyle/>
        <a:p>
          <a:endParaRPr lang="de-DE"/>
        </a:p>
      </dgm:t>
    </dgm:pt>
    <dgm:pt modelId="{4639A7BE-F7C9-4E41-8140-3562BE063B64}">
      <dgm:prSet phldrT="[Text]" custT="1"/>
      <dgm:spPr/>
      <dgm:t>
        <a:bodyPr/>
        <a:lstStyle/>
        <a:p>
          <a:r>
            <a:rPr lang="de-DE" sz="1600" dirty="0">
              <a:solidFill>
                <a:srgbClr val="595959"/>
              </a:solidFill>
            </a:rPr>
            <a:t>Cash Flow Statement; Ensure that cash inflows are covering outflows and that you have enough liquidity to meet your obligations.</a:t>
          </a:r>
        </a:p>
      </dgm:t>
    </dgm:pt>
    <dgm:pt modelId="{92286E71-6B4C-4952-9E71-3D95CD4B56D5}" type="parTrans" cxnId="{A9271AF2-7975-4DEF-AEAF-9E88A6BF2EB9}">
      <dgm:prSet/>
      <dgm:spPr/>
      <dgm:t>
        <a:bodyPr/>
        <a:lstStyle/>
        <a:p>
          <a:endParaRPr lang="de-DE"/>
        </a:p>
      </dgm:t>
    </dgm:pt>
    <dgm:pt modelId="{7984DA68-8425-449B-85BC-A69EBA8B4E87}" type="sibTrans" cxnId="{A9271AF2-7975-4DEF-AEAF-9E88A6BF2EB9}">
      <dgm:prSet/>
      <dgm:spPr/>
      <dgm:t>
        <a:bodyPr/>
        <a:lstStyle/>
        <a:p>
          <a:endParaRPr lang="de-DE"/>
        </a:p>
      </dgm:t>
    </dgm:pt>
    <dgm:pt modelId="{F77CB51F-D305-4799-B803-EFB890E0CF97}">
      <dgm:prSet phldrT="[Text]" custT="1"/>
      <dgm:spPr/>
      <dgm:t>
        <a:bodyPr/>
        <a:lstStyle/>
        <a:p>
          <a:r>
            <a:rPr lang="de-DE" sz="1600" dirty="0">
              <a:solidFill>
                <a:srgbClr val="595959"/>
              </a:solidFill>
            </a:rPr>
            <a:t>Balance Sheet; Review your assets, liabilities, and owners equity to assess the overall financial health of the business.</a:t>
          </a:r>
        </a:p>
      </dgm:t>
    </dgm:pt>
    <dgm:pt modelId="{281F95F7-1B50-48A3-A89E-3FB87632DEF6}" type="parTrans" cxnId="{1F0CFE1D-0525-4904-92B5-CE6EF2ABC9B1}">
      <dgm:prSet/>
      <dgm:spPr/>
      <dgm:t>
        <a:bodyPr/>
        <a:lstStyle/>
        <a:p>
          <a:endParaRPr lang="de-DE"/>
        </a:p>
      </dgm:t>
    </dgm:pt>
    <dgm:pt modelId="{6468E802-2624-4552-B2E6-821B6547E80D}" type="sibTrans" cxnId="{1F0CFE1D-0525-4904-92B5-CE6EF2ABC9B1}">
      <dgm:prSet/>
      <dgm:spPr/>
      <dgm:t>
        <a:bodyPr/>
        <a:lstStyle/>
        <a:p>
          <a:endParaRPr lang="de-DE"/>
        </a:p>
      </dgm:t>
    </dgm:pt>
    <dgm:pt modelId="{E52A180E-A932-4462-948F-28C976DB8AC7}">
      <dgm:prSet phldrT="[Text]" custT="1"/>
      <dgm:spPr/>
      <dgm:t>
        <a:bodyPr/>
        <a:lstStyle/>
        <a:p>
          <a:r>
            <a:rPr lang="de-DE" sz="1600" dirty="0"/>
            <a:t>Key Metrics: Look at important performance indicators such as profit margins, accounts receivable and accounts payable. </a:t>
          </a:r>
        </a:p>
      </dgm:t>
    </dgm:pt>
    <dgm:pt modelId="{0C99BE4C-F586-46BD-B780-5BD7EBD38821}" type="parTrans" cxnId="{ACC10960-68E7-4D06-8503-442B8EDB537D}">
      <dgm:prSet/>
      <dgm:spPr/>
      <dgm:t>
        <a:bodyPr/>
        <a:lstStyle/>
        <a:p>
          <a:endParaRPr lang="de-DE"/>
        </a:p>
      </dgm:t>
    </dgm:pt>
    <dgm:pt modelId="{C2C6922D-3D31-4C40-90BC-2B7EB42DC563}" type="sibTrans" cxnId="{ACC10960-68E7-4D06-8503-442B8EDB537D}">
      <dgm:prSet/>
      <dgm:spPr/>
      <dgm:t>
        <a:bodyPr/>
        <a:lstStyle/>
        <a:p>
          <a:endParaRPr lang="de-DE"/>
        </a:p>
      </dgm:t>
    </dgm:pt>
    <dgm:pt modelId="{E8FE1ED5-98AE-4010-B94E-9AC2A68594A5}" type="pres">
      <dgm:prSet presAssocID="{D086F760-137D-41A4-B618-D2D71D706ECE}" presName="linear" presStyleCnt="0">
        <dgm:presLayoutVars>
          <dgm:dir/>
          <dgm:animLvl val="lvl"/>
          <dgm:resizeHandles val="exact"/>
        </dgm:presLayoutVars>
      </dgm:prSet>
      <dgm:spPr/>
    </dgm:pt>
    <dgm:pt modelId="{CBC35D3F-1CB7-48CE-BDC6-2DFD22FD70DD}" type="pres">
      <dgm:prSet presAssocID="{60F45C68-2BF1-4650-AC3E-924B1407DEF2}" presName="parentLin" presStyleCnt="0"/>
      <dgm:spPr/>
    </dgm:pt>
    <dgm:pt modelId="{900B54AB-9921-4AFD-87B3-58EF81A5B6F3}" type="pres">
      <dgm:prSet presAssocID="{60F45C68-2BF1-4650-AC3E-924B1407DEF2}" presName="parentLeftMargin" presStyleLbl="node1" presStyleIdx="0" presStyleCnt="4"/>
      <dgm:spPr/>
    </dgm:pt>
    <dgm:pt modelId="{2E7D2BCB-884E-4E68-8918-4041975A0C3A}" type="pres">
      <dgm:prSet presAssocID="{60F45C68-2BF1-4650-AC3E-924B1407DEF2}" presName="parentText" presStyleLbl="node1" presStyleIdx="0" presStyleCnt="4" custScaleX="142857" custScaleY="79533">
        <dgm:presLayoutVars>
          <dgm:chMax val="0"/>
          <dgm:bulletEnabled val="1"/>
        </dgm:presLayoutVars>
      </dgm:prSet>
      <dgm:spPr/>
    </dgm:pt>
    <dgm:pt modelId="{7F5179F0-4430-4FDE-8FA4-61830E045124}" type="pres">
      <dgm:prSet presAssocID="{60F45C68-2BF1-4650-AC3E-924B1407DEF2}" presName="negativeSpace" presStyleCnt="0"/>
      <dgm:spPr/>
    </dgm:pt>
    <dgm:pt modelId="{3F4A65BD-1826-4202-ACC0-11EDC9451E3F}" type="pres">
      <dgm:prSet presAssocID="{60F45C68-2BF1-4650-AC3E-924B1407DEF2}" presName="childText" presStyleLbl="conFgAcc1" presStyleIdx="0" presStyleCnt="4">
        <dgm:presLayoutVars>
          <dgm:bulletEnabled val="1"/>
        </dgm:presLayoutVars>
      </dgm:prSet>
      <dgm:spPr/>
    </dgm:pt>
    <dgm:pt modelId="{D41142A5-CA6F-425E-9293-E1D96FDCD787}" type="pres">
      <dgm:prSet presAssocID="{5A68F9AE-7A10-4B06-831E-0E0AB6873F65}" presName="spaceBetweenRectangles" presStyleCnt="0"/>
      <dgm:spPr/>
    </dgm:pt>
    <dgm:pt modelId="{ADA84B7A-EB15-433B-A3AB-2B44EC838FE0}" type="pres">
      <dgm:prSet presAssocID="{4639A7BE-F7C9-4E41-8140-3562BE063B64}" presName="parentLin" presStyleCnt="0"/>
      <dgm:spPr/>
    </dgm:pt>
    <dgm:pt modelId="{F27630CD-02C8-4419-9686-F047AB5D099B}" type="pres">
      <dgm:prSet presAssocID="{4639A7BE-F7C9-4E41-8140-3562BE063B64}" presName="parentLeftMargin" presStyleLbl="node1" presStyleIdx="0" presStyleCnt="4"/>
      <dgm:spPr/>
    </dgm:pt>
    <dgm:pt modelId="{8A65B3C3-E028-455B-8A15-30070BD2401C}" type="pres">
      <dgm:prSet presAssocID="{4639A7BE-F7C9-4E41-8140-3562BE063B64}" presName="parentText" presStyleLbl="node1" presStyleIdx="1" presStyleCnt="4" custScaleX="142857" custScaleY="79533">
        <dgm:presLayoutVars>
          <dgm:chMax val="0"/>
          <dgm:bulletEnabled val="1"/>
        </dgm:presLayoutVars>
      </dgm:prSet>
      <dgm:spPr/>
    </dgm:pt>
    <dgm:pt modelId="{4C98CEA2-6227-477E-BA00-D4CFB8073BED}" type="pres">
      <dgm:prSet presAssocID="{4639A7BE-F7C9-4E41-8140-3562BE063B64}" presName="negativeSpace" presStyleCnt="0"/>
      <dgm:spPr/>
    </dgm:pt>
    <dgm:pt modelId="{D6945B09-0CD8-4A2C-80B9-31A7E2C409A7}" type="pres">
      <dgm:prSet presAssocID="{4639A7BE-F7C9-4E41-8140-3562BE063B64}" presName="childText" presStyleLbl="conFgAcc1" presStyleIdx="1" presStyleCnt="4">
        <dgm:presLayoutVars>
          <dgm:bulletEnabled val="1"/>
        </dgm:presLayoutVars>
      </dgm:prSet>
      <dgm:spPr/>
    </dgm:pt>
    <dgm:pt modelId="{4A119359-E281-4E20-AAC4-41DD6AEB051E}" type="pres">
      <dgm:prSet presAssocID="{7984DA68-8425-449B-85BC-A69EBA8B4E87}" presName="spaceBetweenRectangles" presStyleCnt="0"/>
      <dgm:spPr/>
    </dgm:pt>
    <dgm:pt modelId="{7D745D0B-18CE-4306-9023-5337DBBF75AC}" type="pres">
      <dgm:prSet presAssocID="{F77CB51F-D305-4799-B803-EFB890E0CF97}" presName="parentLin" presStyleCnt="0"/>
      <dgm:spPr/>
    </dgm:pt>
    <dgm:pt modelId="{71777719-FB8F-44B9-9077-2D84EAA4E30B}" type="pres">
      <dgm:prSet presAssocID="{F77CB51F-D305-4799-B803-EFB890E0CF97}" presName="parentLeftMargin" presStyleLbl="node1" presStyleIdx="1" presStyleCnt="4"/>
      <dgm:spPr/>
    </dgm:pt>
    <dgm:pt modelId="{710C04B0-D0AC-401A-A4F3-CED73492B034}" type="pres">
      <dgm:prSet presAssocID="{F77CB51F-D305-4799-B803-EFB890E0CF97}" presName="parentText" presStyleLbl="node1" presStyleIdx="2" presStyleCnt="4" custScaleX="142857" custScaleY="73898" custLinFactNeighborX="10905" custLinFactNeighborY="-5829">
        <dgm:presLayoutVars>
          <dgm:chMax val="0"/>
          <dgm:bulletEnabled val="1"/>
        </dgm:presLayoutVars>
      </dgm:prSet>
      <dgm:spPr/>
    </dgm:pt>
    <dgm:pt modelId="{7DD5DEC1-5061-4E5A-9D6C-825113A52705}" type="pres">
      <dgm:prSet presAssocID="{F77CB51F-D305-4799-B803-EFB890E0CF97}" presName="negativeSpace" presStyleCnt="0"/>
      <dgm:spPr/>
    </dgm:pt>
    <dgm:pt modelId="{6534BB54-0645-41D5-8156-C439B19A67DC}" type="pres">
      <dgm:prSet presAssocID="{F77CB51F-D305-4799-B803-EFB890E0CF97}" presName="childText" presStyleLbl="conFgAcc1" presStyleIdx="2" presStyleCnt="4">
        <dgm:presLayoutVars>
          <dgm:bulletEnabled val="1"/>
        </dgm:presLayoutVars>
      </dgm:prSet>
      <dgm:spPr/>
    </dgm:pt>
    <dgm:pt modelId="{1842B6F2-B745-40A6-8B8E-572B654C53C8}" type="pres">
      <dgm:prSet presAssocID="{6468E802-2624-4552-B2E6-821B6547E80D}" presName="spaceBetweenRectangles" presStyleCnt="0"/>
      <dgm:spPr/>
    </dgm:pt>
    <dgm:pt modelId="{805FB3D2-B52C-4963-B55A-F11B84A5BBC5}" type="pres">
      <dgm:prSet presAssocID="{E52A180E-A932-4462-948F-28C976DB8AC7}" presName="parentLin" presStyleCnt="0"/>
      <dgm:spPr/>
    </dgm:pt>
    <dgm:pt modelId="{D7E8BAF4-6E45-4B31-900E-EDE0EFE8A238}" type="pres">
      <dgm:prSet presAssocID="{E52A180E-A932-4462-948F-28C976DB8AC7}" presName="parentLeftMargin" presStyleLbl="node1" presStyleIdx="2" presStyleCnt="4"/>
      <dgm:spPr/>
    </dgm:pt>
    <dgm:pt modelId="{DBE7D587-CCC3-4C00-898D-7F190C784DDA}" type="pres">
      <dgm:prSet presAssocID="{E52A180E-A932-4462-948F-28C976DB8AC7}" presName="parentText" presStyleLbl="node1" presStyleIdx="3" presStyleCnt="4" custScaleX="142857" custScaleY="66759" custLinFactNeighborX="8179" custLinFactNeighborY="-1816">
        <dgm:presLayoutVars>
          <dgm:chMax val="0"/>
          <dgm:bulletEnabled val="1"/>
        </dgm:presLayoutVars>
      </dgm:prSet>
      <dgm:spPr/>
    </dgm:pt>
    <dgm:pt modelId="{408BAC77-877D-4508-993B-930295CAFEFF}" type="pres">
      <dgm:prSet presAssocID="{E52A180E-A932-4462-948F-28C976DB8AC7}" presName="negativeSpace" presStyleCnt="0"/>
      <dgm:spPr/>
    </dgm:pt>
    <dgm:pt modelId="{A8DD8F36-02ED-4E1B-8ED9-E6566B619A24}" type="pres">
      <dgm:prSet presAssocID="{E52A180E-A932-4462-948F-28C976DB8AC7}" presName="childText" presStyleLbl="conFgAcc1" presStyleIdx="3" presStyleCnt="4">
        <dgm:presLayoutVars>
          <dgm:bulletEnabled val="1"/>
        </dgm:presLayoutVars>
      </dgm:prSet>
      <dgm:spPr/>
    </dgm:pt>
  </dgm:ptLst>
  <dgm:cxnLst>
    <dgm:cxn modelId="{1F0CFE1D-0525-4904-92B5-CE6EF2ABC9B1}" srcId="{D086F760-137D-41A4-B618-D2D71D706ECE}" destId="{F77CB51F-D305-4799-B803-EFB890E0CF97}" srcOrd="2" destOrd="0" parTransId="{281F95F7-1B50-48A3-A89E-3FB87632DEF6}" sibTransId="{6468E802-2624-4552-B2E6-821B6547E80D}"/>
    <dgm:cxn modelId="{AF86CB1E-F9CC-45C3-BB92-6E94519604F1}" srcId="{D086F760-137D-41A4-B618-D2D71D706ECE}" destId="{60F45C68-2BF1-4650-AC3E-924B1407DEF2}" srcOrd="0" destOrd="0" parTransId="{D65C419B-ABC1-48B1-AD61-82D3BF20B011}" sibTransId="{5A68F9AE-7A10-4B06-831E-0E0AB6873F65}"/>
    <dgm:cxn modelId="{0EA4EE24-B8F1-4F45-8405-7C7902F833FB}" type="presOf" srcId="{D086F760-137D-41A4-B618-D2D71D706ECE}" destId="{E8FE1ED5-98AE-4010-B94E-9AC2A68594A5}" srcOrd="0" destOrd="0" presId="urn:microsoft.com/office/officeart/2005/8/layout/list1"/>
    <dgm:cxn modelId="{5F017933-1976-48C2-B0FD-39CC7BD4AFB7}" type="presOf" srcId="{4639A7BE-F7C9-4E41-8140-3562BE063B64}" destId="{F27630CD-02C8-4419-9686-F047AB5D099B}" srcOrd="0" destOrd="0" presId="urn:microsoft.com/office/officeart/2005/8/layout/list1"/>
    <dgm:cxn modelId="{ACC10960-68E7-4D06-8503-442B8EDB537D}" srcId="{D086F760-137D-41A4-B618-D2D71D706ECE}" destId="{E52A180E-A932-4462-948F-28C976DB8AC7}" srcOrd="3" destOrd="0" parTransId="{0C99BE4C-F586-46BD-B780-5BD7EBD38821}" sibTransId="{C2C6922D-3D31-4C40-90BC-2B7EB42DC563}"/>
    <dgm:cxn modelId="{99B81243-85DB-4841-B46B-106B957FAD21}" type="presOf" srcId="{E52A180E-A932-4462-948F-28C976DB8AC7}" destId="{DBE7D587-CCC3-4C00-898D-7F190C784DDA}" srcOrd="1" destOrd="0" presId="urn:microsoft.com/office/officeart/2005/8/layout/list1"/>
    <dgm:cxn modelId="{7C9B174C-8EBE-41C5-BE49-E4FB7AC9DCDC}" type="presOf" srcId="{E52A180E-A932-4462-948F-28C976DB8AC7}" destId="{D7E8BAF4-6E45-4B31-900E-EDE0EFE8A238}" srcOrd="0" destOrd="0" presId="urn:microsoft.com/office/officeart/2005/8/layout/list1"/>
    <dgm:cxn modelId="{AA03F06D-4D27-45E2-8ED0-5D98F3A3C758}" type="presOf" srcId="{4639A7BE-F7C9-4E41-8140-3562BE063B64}" destId="{8A65B3C3-E028-455B-8A15-30070BD2401C}" srcOrd="1" destOrd="0" presId="urn:microsoft.com/office/officeart/2005/8/layout/list1"/>
    <dgm:cxn modelId="{405AE68D-DF84-43F9-97D9-759957FC0847}" type="presOf" srcId="{60F45C68-2BF1-4650-AC3E-924B1407DEF2}" destId="{2E7D2BCB-884E-4E68-8918-4041975A0C3A}" srcOrd="1" destOrd="0" presId="urn:microsoft.com/office/officeart/2005/8/layout/list1"/>
    <dgm:cxn modelId="{258B9DB5-D3FC-4CF8-9867-F89D32EDEDD3}" type="presOf" srcId="{F77CB51F-D305-4799-B803-EFB890E0CF97}" destId="{710C04B0-D0AC-401A-A4F3-CED73492B034}" srcOrd="1" destOrd="0" presId="urn:microsoft.com/office/officeart/2005/8/layout/list1"/>
    <dgm:cxn modelId="{99F508DD-F561-4C47-A724-C6F0A2F08D66}" type="presOf" srcId="{60F45C68-2BF1-4650-AC3E-924B1407DEF2}" destId="{900B54AB-9921-4AFD-87B3-58EF81A5B6F3}" srcOrd="0" destOrd="0" presId="urn:microsoft.com/office/officeart/2005/8/layout/list1"/>
    <dgm:cxn modelId="{A9271AF2-7975-4DEF-AEAF-9E88A6BF2EB9}" srcId="{D086F760-137D-41A4-B618-D2D71D706ECE}" destId="{4639A7BE-F7C9-4E41-8140-3562BE063B64}" srcOrd="1" destOrd="0" parTransId="{92286E71-6B4C-4952-9E71-3D95CD4B56D5}" sibTransId="{7984DA68-8425-449B-85BC-A69EBA8B4E87}"/>
    <dgm:cxn modelId="{B3136DFF-7D54-4790-9C39-258BCCAE0D3A}" type="presOf" srcId="{F77CB51F-D305-4799-B803-EFB890E0CF97}" destId="{71777719-FB8F-44B9-9077-2D84EAA4E30B}" srcOrd="0" destOrd="0" presId="urn:microsoft.com/office/officeart/2005/8/layout/list1"/>
    <dgm:cxn modelId="{B1C61DB9-59BB-42E9-BE75-088F350E6E5E}" type="presParOf" srcId="{E8FE1ED5-98AE-4010-B94E-9AC2A68594A5}" destId="{CBC35D3F-1CB7-48CE-BDC6-2DFD22FD70DD}" srcOrd="0" destOrd="0" presId="urn:microsoft.com/office/officeart/2005/8/layout/list1"/>
    <dgm:cxn modelId="{DFD0B330-3ABC-4ED7-83DA-B7B3D27BFEEB}" type="presParOf" srcId="{CBC35D3F-1CB7-48CE-BDC6-2DFD22FD70DD}" destId="{900B54AB-9921-4AFD-87B3-58EF81A5B6F3}" srcOrd="0" destOrd="0" presId="urn:microsoft.com/office/officeart/2005/8/layout/list1"/>
    <dgm:cxn modelId="{4AC0F723-1685-40C0-B46E-BE5E5A1124BD}" type="presParOf" srcId="{CBC35D3F-1CB7-48CE-BDC6-2DFD22FD70DD}" destId="{2E7D2BCB-884E-4E68-8918-4041975A0C3A}" srcOrd="1" destOrd="0" presId="urn:microsoft.com/office/officeart/2005/8/layout/list1"/>
    <dgm:cxn modelId="{2520DF5A-7D72-464B-BA74-156FFB98DE3A}" type="presParOf" srcId="{E8FE1ED5-98AE-4010-B94E-9AC2A68594A5}" destId="{7F5179F0-4430-4FDE-8FA4-61830E045124}" srcOrd="1" destOrd="0" presId="urn:microsoft.com/office/officeart/2005/8/layout/list1"/>
    <dgm:cxn modelId="{8274286E-FDA0-4AAA-801F-8890BA9EB58F}" type="presParOf" srcId="{E8FE1ED5-98AE-4010-B94E-9AC2A68594A5}" destId="{3F4A65BD-1826-4202-ACC0-11EDC9451E3F}" srcOrd="2" destOrd="0" presId="urn:microsoft.com/office/officeart/2005/8/layout/list1"/>
    <dgm:cxn modelId="{8D47098D-4FF5-4941-BF71-CC26D5382BFC}" type="presParOf" srcId="{E8FE1ED5-98AE-4010-B94E-9AC2A68594A5}" destId="{D41142A5-CA6F-425E-9293-E1D96FDCD787}" srcOrd="3" destOrd="0" presId="urn:microsoft.com/office/officeart/2005/8/layout/list1"/>
    <dgm:cxn modelId="{2F49E3ED-B40A-49F8-B094-48F7CD775091}" type="presParOf" srcId="{E8FE1ED5-98AE-4010-B94E-9AC2A68594A5}" destId="{ADA84B7A-EB15-433B-A3AB-2B44EC838FE0}" srcOrd="4" destOrd="0" presId="urn:microsoft.com/office/officeart/2005/8/layout/list1"/>
    <dgm:cxn modelId="{398B60D6-E130-41C0-B604-904DF899787E}" type="presParOf" srcId="{ADA84B7A-EB15-433B-A3AB-2B44EC838FE0}" destId="{F27630CD-02C8-4419-9686-F047AB5D099B}" srcOrd="0" destOrd="0" presId="urn:microsoft.com/office/officeart/2005/8/layout/list1"/>
    <dgm:cxn modelId="{F2A21227-50EF-4022-A0DF-CCFB78115D18}" type="presParOf" srcId="{ADA84B7A-EB15-433B-A3AB-2B44EC838FE0}" destId="{8A65B3C3-E028-455B-8A15-30070BD2401C}" srcOrd="1" destOrd="0" presId="urn:microsoft.com/office/officeart/2005/8/layout/list1"/>
    <dgm:cxn modelId="{40698123-57A4-430A-8175-CBEC6BB2BDF8}" type="presParOf" srcId="{E8FE1ED5-98AE-4010-B94E-9AC2A68594A5}" destId="{4C98CEA2-6227-477E-BA00-D4CFB8073BED}" srcOrd="5" destOrd="0" presId="urn:microsoft.com/office/officeart/2005/8/layout/list1"/>
    <dgm:cxn modelId="{09816948-AB69-4145-8CFC-8FB662195B62}" type="presParOf" srcId="{E8FE1ED5-98AE-4010-B94E-9AC2A68594A5}" destId="{D6945B09-0CD8-4A2C-80B9-31A7E2C409A7}" srcOrd="6" destOrd="0" presId="urn:microsoft.com/office/officeart/2005/8/layout/list1"/>
    <dgm:cxn modelId="{F72147A3-765A-454A-9038-3B4334EC3177}" type="presParOf" srcId="{E8FE1ED5-98AE-4010-B94E-9AC2A68594A5}" destId="{4A119359-E281-4E20-AAC4-41DD6AEB051E}" srcOrd="7" destOrd="0" presId="urn:microsoft.com/office/officeart/2005/8/layout/list1"/>
    <dgm:cxn modelId="{71C6D269-74DA-4641-B9AC-B1005A255C56}" type="presParOf" srcId="{E8FE1ED5-98AE-4010-B94E-9AC2A68594A5}" destId="{7D745D0B-18CE-4306-9023-5337DBBF75AC}" srcOrd="8" destOrd="0" presId="urn:microsoft.com/office/officeart/2005/8/layout/list1"/>
    <dgm:cxn modelId="{36E08198-FB18-4F7B-8362-FC8907E71AA2}" type="presParOf" srcId="{7D745D0B-18CE-4306-9023-5337DBBF75AC}" destId="{71777719-FB8F-44B9-9077-2D84EAA4E30B}" srcOrd="0" destOrd="0" presId="urn:microsoft.com/office/officeart/2005/8/layout/list1"/>
    <dgm:cxn modelId="{CD1F9742-4A6C-40CB-9471-A43DAB94AC53}" type="presParOf" srcId="{7D745D0B-18CE-4306-9023-5337DBBF75AC}" destId="{710C04B0-D0AC-401A-A4F3-CED73492B034}" srcOrd="1" destOrd="0" presId="urn:microsoft.com/office/officeart/2005/8/layout/list1"/>
    <dgm:cxn modelId="{44A813A0-875A-4B41-9534-4815E9CD3990}" type="presParOf" srcId="{E8FE1ED5-98AE-4010-B94E-9AC2A68594A5}" destId="{7DD5DEC1-5061-4E5A-9D6C-825113A52705}" srcOrd="9" destOrd="0" presId="urn:microsoft.com/office/officeart/2005/8/layout/list1"/>
    <dgm:cxn modelId="{E36A33F6-B222-4142-AD4B-6ECE9FC4C899}" type="presParOf" srcId="{E8FE1ED5-98AE-4010-B94E-9AC2A68594A5}" destId="{6534BB54-0645-41D5-8156-C439B19A67DC}" srcOrd="10" destOrd="0" presId="urn:microsoft.com/office/officeart/2005/8/layout/list1"/>
    <dgm:cxn modelId="{3F0C08BF-0F3A-4BC1-A7BE-EEB3D84F9755}" type="presParOf" srcId="{E8FE1ED5-98AE-4010-B94E-9AC2A68594A5}" destId="{1842B6F2-B745-40A6-8B8E-572B654C53C8}" srcOrd="11" destOrd="0" presId="urn:microsoft.com/office/officeart/2005/8/layout/list1"/>
    <dgm:cxn modelId="{4844BC2E-A05E-4ACE-B827-6BD9D575D69C}" type="presParOf" srcId="{E8FE1ED5-98AE-4010-B94E-9AC2A68594A5}" destId="{805FB3D2-B52C-4963-B55A-F11B84A5BBC5}" srcOrd="12" destOrd="0" presId="urn:microsoft.com/office/officeart/2005/8/layout/list1"/>
    <dgm:cxn modelId="{A8F9B79C-A627-41FB-BDC7-D87F8C581C1A}" type="presParOf" srcId="{805FB3D2-B52C-4963-B55A-F11B84A5BBC5}" destId="{D7E8BAF4-6E45-4B31-900E-EDE0EFE8A238}" srcOrd="0" destOrd="0" presId="urn:microsoft.com/office/officeart/2005/8/layout/list1"/>
    <dgm:cxn modelId="{4725874A-2105-4CF1-B26C-B14A2E272D8E}" type="presParOf" srcId="{805FB3D2-B52C-4963-B55A-F11B84A5BBC5}" destId="{DBE7D587-CCC3-4C00-898D-7F190C784DDA}" srcOrd="1" destOrd="0" presId="urn:microsoft.com/office/officeart/2005/8/layout/list1"/>
    <dgm:cxn modelId="{48A7DAD2-E098-438E-B897-EBFE5864F1A1}" type="presParOf" srcId="{E8FE1ED5-98AE-4010-B94E-9AC2A68594A5}" destId="{408BAC77-877D-4508-993B-930295CAFEFF}" srcOrd="13" destOrd="0" presId="urn:microsoft.com/office/officeart/2005/8/layout/list1"/>
    <dgm:cxn modelId="{9F22E2AA-DECA-4B3A-8B73-DFB99BE4481A}" type="presParOf" srcId="{E8FE1ED5-98AE-4010-B94E-9AC2A68594A5}" destId="{A8DD8F36-02ED-4E1B-8ED9-E6566B619A2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Profit Margin</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err="1"/>
            <a:t>Measures</a:t>
          </a:r>
          <a:r>
            <a:rPr lang="de-DE" dirty="0"/>
            <a:t> </a:t>
          </a:r>
          <a:r>
            <a:rPr lang="de-DE" dirty="0" err="1"/>
            <a:t>how</a:t>
          </a:r>
          <a:r>
            <a:rPr lang="de-DE" dirty="0"/>
            <a:t> </a:t>
          </a:r>
          <a:r>
            <a:rPr lang="de-DE" dirty="0" err="1"/>
            <a:t>much</a:t>
          </a:r>
          <a:r>
            <a:rPr lang="de-DE" dirty="0"/>
            <a:t> </a:t>
          </a:r>
          <a:r>
            <a:rPr lang="de-DE" dirty="0" err="1"/>
            <a:t>profit</a:t>
          </a:r>
          <a:r>
            <a:rPr lang="de-DE" dirty="0"/>
            <a:t> </a:t>
          </a:r>
          <a:r>
            <a:rPr lang="de-DE" dirty="0" err="1"/>
            <a:t>your</a:t>
          </a:r>
          <a:r>
            <a:rPr lang="de-DE" dirty="0"/>
            <a:t> </a:t>
          </a:r>
          <a:r>
            <a:rPr lang="de-DE" dirty="0" err="1"/>
            <a:t>business</a:t>
          </a:r>
          <a:r>
            <a:rPr lang="de-DE" dirty="0"/>
            <a:t> </a:t>
          </a:r>
          <a:r>
            <a:rPr lang="de-DE" dirty="0" err="1"/>
            <a:t>generates</a:t>
          </a:r>
          <a:r>
            <a:rPr lang="de-DE" dirty="0"/>
            <a:t> </a:t>
          </a:r>
          <a:r>
            <a:rPr lang="de-DE" dirty="0" err="1"/>
            <a:t>from</a:t>
          </a:r>
          <a:r>
            <a:rPr lang="de-DE" dirty="0"/>
            <a:t> </a:t>
          </a:r>
          <a:r>
            <a:rPr lang="de-DE" dirty="0" err="1"/>
            <a:t>each</a:t>
          </a:r>
          <a:r>
            <a:rPr lang="de-DE" dirty="0"/>
            <a:t> Euro of </a:t>
          </a:r>
          <a:r>
            <a:rPr lang="de-DE" dirty="0" err="1"/>
            <a:t>revenue</a:t>
          </a:r>
          <a:r>
            <a:rPr lang="de-DE" dirty="0"/>
            <a:t>. </a:t>
          </a:r>
          <a:br>
            <a:rPr lang="de-DE" dirty="0"/>
          </a:br>
          <a:br>
            <a:rPr lang="de-DE" dirty="0"/>
          </a:br>
          <a:r>
            <a:rPr lang="de-DE" b="1" dirty="0"/>
            <a:t>Formula: </a:t>
          </a:r>
          <a:r>
            <a:rPr lang="de-DE" dirty="0"/>
            <a:t>Net Profit / Revenue</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err="1"/>
            <a:t>Current</a:t>
          </a:r>
          <a:r>
            <a:rPr lang="de-DE" sz="2800" b="1" dirty="0"/>
            <a:t> Ratio</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err="1"/>
            <a:t>Assesses</a:t>
          </a:r>
          <a:r>
            <a:rPr lang="de-DE" dirty="0"/>
            <a:t> </a:t>
          </a:r>
          <a:r>
            <a:rPr lang="de-DE" dirty="0" err="1"/>
            <a:t>your</a:t>
          </a:r>
          <a:r>
            <a:rPr lang="de-DE" dirty="0"/>
            <a:t> </a:t>
          </a:r>
          <a:r>
            <a:rPr lang="de-DE" dirty="0" err="1"/>
            <a:t>ability</a:t>
          </a:r>
          <a:r>
            <a:rPr lang="de-DE" dirty="0"/>
            <a:t> </a:t>
          </a:r>
          <a:r>
            <a:rPr lang="de-DE" dirty="0" err="1"/>
            <a:t>to</a:t>
          </a:r>
          <a:r>
            <a:rPr lang="de-DE" dirty="0"/>
            <a:t> </a:t>
          </a:r>
          <a:r>
            <a:rPr lang="de-DE" dirty="0" err="1"/>
            <a:t>pay</a:t>
          </a:r>
          <a:r>
            <a:rPr lang="de-DE" dirty="0"/>
            <a:t> </a:t>
          </a:r>
          <a:r>
            <a:rPr lang="de-DE" dirty="0" err="1"/>
            <a:t>short</a:t>
          </a:r>
          <a:r>
            <a:rPr lang="de-DE" dirty="0"/>
            <a:t>-term </a:t>
          </a:r>
          <a:r>
            <a:rPr lang="de-DE" dirty="0" err="1"/>
            <a:t>obligations</a:t>
          </a:r>
          <a:r>
            <a:rPr lang="de-DE" dirty="0"/>
            <a:t> </a:t>
          </a:r>
          <a:r>
            <a:rPr lang="de-DE" dirty="0" err="1"/>
            <a:t>with</a:t>
          </a:r>
          <a:r>
            <a:rPr lang="de-DE" dirty="0"/>
            <a:t> </a:t>
          </a:r>
          <a:r>
            <a:rPr lang="de-DE" dirty="0" err="1"/>
            <a:t>short</a:t>
          </a:r>
          <a:r>
            <a:rPr lang="de-DE" dirty="0"/>
            <a:t>-term </a:t>
          </a:r>
          <a:r>
            <a:rPr lang="de-DE" dirty="0" err="1"/>
            <a:t>assets</a:t>
          </a:r>
          <a:r>
            <a:rPr lang="de-DE" dirty="0"/>
            <a:t>. </a:t>
          </a:r>
          <a:br>
            <a:rPr lang="de-DE" dirty="0"/>
          </a:br>
          <a:br>
            <a:rPr lang="de-DE" dirty="0"/>
          </a:br>
          <a:r>
            <a:rPr lang="de-DE" b="1" dirty="0"/>
            <a:t>Formula: </a:t>
          </a:r>
          <a:r>
            <a:rPr lang="de-DE" dirty="0" err="1"/>
            <a:t>Current</a:t>
          </a:r>
          <a:r>
            <a:rPr lang="de-DE" dirty="0"/>
            <a:t> Assets / </a:t>
          </a:r>
          <a:r>
            <a:rPr lang="de-DE" dirty="0" err="1"/>
            <a:t>Current</a:t>
          </a:r>
          <a:r>
            <a:rPr lang="de-DE" dirty="0"/>
            <a:t> </a:t>
          </a:r>
          <a:r>
            <a:rPr lang="de-DE" dirty="0" err="1"/>
            <a:t>Liabilities</a:t>
          </a:r>
          <a:endParaRPr lang="de-DE" dirty="0"/>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7CA469E1-5F1B-44D3-B410-255D4BDA4C5D}">
      <dgm:prSet phldrT="[Text]" custT="1"/>
      <dgm:spPr/>
      <dgm:t>
        <a:bodyPr/>
        <a:lstStyle/>
        <a:p>
          <a:pPr marL="0" indent="0">
            <a:buNone/>
          </a:pPr>
          <a:r>
            <a:rPr lang="de-DE" sz="2800" b="1" dirty="0" err="1"/>
            <a:t>Debt-to</a:t>
          </a:r>
          <a:r>
            <a:rPr lang="de-DE" sz="2800" b="1" dirty="0"/>
            <a:t> Equity Ratio</a:t>
          </a:r>
        </a:p>
      </dgm:t>
    </dgm:pt>
    <dgm:pt modelId="{1A4DC95A-48A1-4F54-A7A6-B2E10B9D9683}" type="parTrans" cxnId="{6A74C244-A4E5-48C8-BF9F-5BDFFFAEDE6A}">
      <dgm:prSet/>
      <dgm:spPr/>
      <dgm:t>
        <a:bodyPr/>
        <a:lstStyle/>
        <a:p>
          <a:endParaRPr lang="de-DE"/>
        </a:p>
      </dgm:t>
    </dgm:pt>
    <dgm:pt modelId="{C186E411-AE35-4E8F-9006-C2C31E24A201}" type="sibTrans" cxnId="{6A74C244-A4E5-48C8-BF9F-5BDFFFAEDE6A}">
      <dgm:prSet/>
      <dgm:spPr/>
      <dgm:t>
        <a:bodyPr/>
        <a:lstStyle/>
        <a:p>
          <a:endParaRPr lang="de-DE"/>
        </a:p>
      </dgm:t>
    </dgm:pt>
    <dgm:pt modelId="{45E6294B-67E3-4691-ACE5-DD8C668B7417}">
      <dgm:prSet phldrT="[Text]"/>
      <dgm:spPr/>
      <dgm:t>
        <a:bodyPr/>
        <a:lstStyle/>
        <a:p>
          <a:pPr marL="0" indent="0">
            <a:buNone/>
          </a:pPr>
          <a:r>
            <a:rPr lang="de-DE" dirty="0"/>
            <a:t>Shows </a:t>
          </a:r>
          <a:r>
            <a:rPr lang="de-DE" dirty="0" err="1"/>
            <a:t>the</a:t>
          </a:r>
          <a:r>
            <a:rPr lang="de-DE" dirty="0"/>
            <a:t> </a:t>
          </a:r>
          <a:r>
            <a:rPr lang="de-DE" dirty="0" err="1"/>
            <a:t>proportion</a:t>
          </a:r>
          <a:r>
            <a:rPr lang="de-DE" dirty="0"/>
            <a:t> of </a:t>
          </a:r>
          <a:r>
            <a:rPr lang="de-DE" dirty="0" err="1"/>
            <a:t>debt</a:t>
          </a:r>
          <a:r>
            <a:rPr lang="de-DE" dirty="0"/>
            <a:t> </a:t>
          </a:r>
          <a:r>
            <a:rPr lang="de-DE" dirty="0" err="1"/>
            <a:t>used</a:t>
          </a:r>
          <a:r>
            <a:rPr lang="de-DE" dirty="0"/>
            <a:t> </a:t>
          </a:r>
          <a:r>
            <a:rPr lang="de-DE" dirty="0" err="1"/>
            <a:t>to</a:t>
          </a:r>
          <a:r>
            <a:rPr lang="de-DE" dirty="0"/>
            <a:t> </a:t>
          </a:r>
          <a:r>
            <a:rPr lang="de-DE" dirty="0" err="1"/>
            <a:t>finance</a:t>
          </a:r>
          <a:r>
            <a:rPr lang="de-DE" dirty="0"/>
            <a:t> </a:t>
          </a:r>
          <a:r>
            <a:rPr lang="de-DE" dirty="0" err="1"/>
            <a:t>the</a:t>
          </a:r>
          <a:r>
            <a:rPr lang="de-DE" dirty="0"/>
            <a:t> </a:t>
          </a:r>
          <a:r>
            <a:rPr lang="de-DE" dirty="0" err="1"/>
            <a:t>company‘s</a:t>
          </a:r>
          <a:r>
            <a:rPr lang="de-DE" dirty="0"/>
            <a:t> </a:t>
          </a:r>
          <a:r>
            <a:rPr lang="de-DE" dirty="0" err="1"/>
            <a:t>assets</a:t>
          </a:r>
          <a:r>
            <a:rPr lang="de-DE" dirty="0"/>
            <a:t>.</a:t>
          </a:r>
          <a:br>
            <a:rPr lang="de-DE" dirty="0"/>
          </a:br>
          <a:br>
            <a:rPr lang="de-DE" dirty="0"/>
          </a:br>
          <a:r>
            <a:rPr lang="de-DE" b="1" dirty="0"/>
            <a:t>Formula:</a:t>
          </a:r>
          <a:r>
            <a:rPr lang="de-DE" dirty="0"/>
            <a:t> Total </a:t>
          </a:r>
          <a:r>
            <a:rPr lang="de-DE" dirty="0" err="1"/>
            <a:t>Liabilities</a:t>
          </a:r>
          <a:r>
            <a:rPr lang="de-DE" dirty="0"/>
            <a:t> / </a:t>
          </a:r>
          <a:r>
            <a:rPr lang="de-DE" dirty="0" err="1"/>
            <a:t>Shareholder‘s</a:t>
          </a:r>
          <a:r>
            <a:rPr lang="de-DE" dirty="0"/>
            <a:t> Equity</a:t>
          </a:r>
        </a:p>
      </dgm:t>
    </dgm:pt>
    <dgm:pt modelId="{3B14DC23-2C6F-415B-98FE-808DFF925D5E}" type="parTrans" cxnId="{5F194B39-844F-4E60-93C0-D9B50EA16701}">
      <dgm:prSet/>
      <dgm:spPr/>
      <dgm:t>
        <a:bodyPr/>
        <a:lstStyle/>
        <a:p>
          <a:endParaRPr lang="de-DE"/>
        </a:p>
      </dgm:t>
    </dgm:pt>
    <dgm:pt modelId="{F026705B-8673-4388-95B0-3C76E9E411F0}" type="sibTrans" cxnId="{5F194B39-844F-4E60-93C0-D9B50EA16701}">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E3AACEA4-9A30-4116-A773-69769A50296B}" type="pres">
      <dgm:prSet presAssocID="{ACFD1C88-2AC7-4ED7-B2F3-C13E80D356B9}" presName="space" presStyleCnt="0"/>
      <dgm:spPr/>
    </dgm:pt>
    <dgm:pt modelId="{E1C257C5-0555-4755-A82B-2ED5879F3942}" type="pres">
      <dgm:prSet presAssocID="{7CA469E1-5F1B-44D3-B410-255D4BDA4C5D}" presName="composite" presStyleCnt="0"/>
      <dgm:spPr/>
    </dgm:pt>
    <dgm:pt modelId="{7C90F66E-AFA0-44A7-8936-0AACE735F330}" type="pres">
      <dgm:prSet presAssocID="{7CA469E1-5F1B-44D3-B410-255D4BDA4C5D}" presName="parTx" presStyleLbl="alignNode1" presStyleIdx="2" presStyleCnt="3">
        <dgm:presLayoutVars>
          <dgm:chMax val="0"/>
          <dgm:chPref val="0"/>
          <dgm:bulletEnabled val="1"/>
        </dgm:presLayoutVars>
      </dgm:prSet>
      <dgm:spPr/>
    </dgm:pt>
    <dgm:pt modelId="{050543CF-55EE-44BD-A6AC-B309343A9B36}" type="pres">
      <dgm:prSet presAssocID="{7CA469E1-5F1B-44D3-B410-255D4BDA4C5D}"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EFA47F24-322E-4F15-BC54-EEC927F8F1B3}" type="presOf" srcId="{7CA469E1-5F1B-44D3-B410-255D4BDA4C5D}" destId="{7C90F66E-AFA0-44A7-8936-0AACE735F330}" srcOrd="0" destOrd="0" presId="urn:microsoft.com/office/officeart/2005/8/layout/hList1"/>
    <dgm:cxn modelId="{DC372031-C253-4DC9-94CC-0C705670F5BA}" type="presOf" srcId="{3A81E653-BDB4-439F-8558-A1744ED182CD}" destId="{A4209023-4C65-436A-BD0C-A862B4AF7D9D}" srcOrd="0" destOrd="0" presId="urn:microsoft.com/office/officeart/2005/8/layout/hList1"/>
    <dgm:cxn modelId="{5F194B39-844F-4E60-93C0-D9B50EA16701}" srcId="{7CA469E1-5F1B-44D3-B410-255D4BDA4C5D}" destId="{45E6294B-67E3-4691-ACE5-DD8C668B7417}" srcOrd="0" destOrd="0" parTransId="{3B14DC23-2C6F-415B-98FE-808DFF925D5E}" sibTransId="{F026705B-8673-4388-95B0-3C76E9E411F0}"/>
    <dgm:cxn modelId="{6A74C244-A4E5-48C8-BF9F-5BDFFFAEDE6A}" srcId="{F4223291-334B-4F40-BB2E-1D06F97F54C3}" destId="{7CA469E1-5F1B-44D3-B410-255D4BDA4C5D}" srcOrd="2" destOrd="0" parTransId="{1A4DC95A-48A1-4F54-A7A6-B2E10B9D9683}" sibTransId="{C186E411-AE35-4E8F-9006-C2C31E24A20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FDDA24FB-044D-4119-B20B-319E8CB4AA54}" type="presOf" srcId="{45E6294B-67E3-4691-ACE5-DD8C668B7417}" destId="{050543CF-55EE-44BD-A6AC-B309343A9B36}" srcOrd="0" destOrd="0" presId="urn:microsoft.com/office/officeart/2005/8/layout/hList1"/>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EFAA7817-3AEA-4C8E-80E4-1E79F86FD5F8}" type="presParOf" srcId="{3AC9FD12-9EB0-400C-AA22-0B430032B668}" destId="{E3AACEA4-9A30-4116-A773-69769A50296B}" srcOrd="3" destOrd="0" presId="urn:microsoft.com/office/officeart/2005/8/layout/hList1"/>
    <dgm:cxn modelId="{E5F0BE09-D502-43D8-B198-DC0341464890}" type="presParOf" srcId="{3AC9FD12-9EB0-400C-AA22-0B430032B668}" destId="{E1C257C5-0555-4755-A82B-2ED5879F3942}" srcOrd="4" destOrd="0" presId="urn:microsoft.com/office/officeart/2005/8/layout/hList1"/>
    <dgm:cxn modelId="{89C5F700-7A01-4116-A9A6-3AAC2FA5FD1F}" type="presParOf" srcId="{E1C257C5-0555-4755-A82B-2ED5879F3942}" destId="{7C90F66E-AFA0-44A7-8936-0AACE735F330}" srcOrd="0" destOrd="0" presId="urn:microsoft.com/office/officeart/2005/8/layout/hList1"/>
    <dgm:cxn modelId="{42797D1D-2291-4732-A8C0-5BB355F1758A}" type="presParOf" srcId="{E1C257C5-0555-4755-A82B-2ED5879F3942}" destId="{050543CF-55EE-44BD-A6AC-B309343A9B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err="1"/>
            <a:t>Gross</a:t>
          </a:r>
          <a:r>
            <a:rPr lang="de-DE" sz="2800" b="1" dirty="0"/>
            <a:t> Profit Margin</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err="1"/>
            <a:t>Measures</a:t>
          </a:r>
          <a:r>
            <a:rPr lang="de-DE" dirty="0"/>
            <a:t> </a:t>
          </a:r>
          <a:r>
            <a:rPr lang="de-DE" dirty="0" err="1"/>
            <a:t>the</a:t>
          </a:r>
          <a:r>
            <a:rPr lang="de-DE" dirty="0"/>
            <a:t> </a:t>
          </a:r>
          <a:r>
            <a:rPr lang="de-DE" dirty="0" err="1"/>
            <a:t>percentage</a:t>
          </a:r>
          <a:r>
            <a:rPr lang="de-DE" dirty="0"/>
            <a:t> of </a:t>
          </a:r>
          <a:r>
            <a:rPr lang="de-DE" dirty="0" err="1"/>
            <a:t>revenue</a:t>
          </a:r>
          <a:r>
            <a:rPr lang="de-DE" dirty="0"/>
            <a:t> </a:t>
          </a:r>
          <a:r>
            <a:rPr lang="de-DE" dirty="0" err="1"/>
            <a:t>that</a:t>
          </a:r>
          <a:r>
            <a:rPr lang="de-DE" dirty="0"/>
            <a:t> </a:t>
          </a:r>
          <a:r>
            <a:rPr lang="de-DE" dirty="0" err="1"/>
            <a:t>exceeds</a:t>
          </a:r>
          <a:r>
            <a:rPr lang="de-DE" dirty="0"/>
            <a:t> </a:t>
          </a:r>
          <a:r>
            <a:rPr lang="de-DE" dirty="0" err="1"/>
            <a:t>the</a:t>
          </a:r>
          <a:r>
            <a:rPr lang="de-DE" dirty="0"/>
            <a:t> </a:t>
          </a:r>
          <a:r>
            <a:rPr lang="de-DE" dirty="0" err="1"/>
            <a:t>costs</a:t>
          </a:r>
          <a:r>
            <a:rPr lang="de-DE" dirty="0"/>
            <a:t> of </a:t>
          </a:r>
          <a:r>
            <a:rPr lang="de-DE" dirty="0" err="1"/>
            <a:t>goods</a:t>
          </a:r>
          <a:r>
            <a:rPr lang="de-DE" dirty="0"/>
            <a:t> </a:t>
          </a:r>
          <a:r>
            <a:rPr lang="de-DE" dirty="0" err="1"/>
            <a:t>sold</a:t>
          </a:r>
          <a:r>
            <a:rPr lang="de-DE" dirty="0"/>
            <a:t> (COGS)</a:t>
          </a:r>
          <a:br>
            <a:rPr lang="de-DE" dirty="0"/>
          </a:br>
          <a:br>
            <a:rPr lang="de-DE" dirty="0"/>
          </a:br>
          <a:r>
            <a:rPr lang="de-DE" b="1" dirty="0"/>
            <a:t>Formula: </a:t>
          </a:r>
          <a:r>
            <a:rPr lang="de-DE" dirty="0"/>
            <a:t>(Revenue – COGS) / Revenue</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Operating Profit Maring</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a:t>Shows </a:t>
          </a:r>
          <a:r>
            <a:rPr lang="de-DE" dirty="0" err="1"/>
            <a:t>how</a:t>
          </a:r>
          <a:r>
            <a:rPr lang="de-DE" dirty="0"/>
            <a:t> </a:t>
          </a:r>
          <a:r>
            <a:rPr lang="de-DE" dirty="0" err="1"/>
            <a:t>efficiently</a:t>
          </a:r>
          <a:r>
            <a:rPr lang="de-DE" dirty="0"/>
            <a:t> a </a:t>
          </a:r>
          <a:r>
            <a:rPr lang="de-DE" dirty="0" err="1"/>
            <a:t>company</a:t>
          </a:r>
          <a:r>
            <a:rPr lang="de-DE" dirty="0"/>
            <a:t> </a:t>
          </a:r>
          <a:r>
            <a:rPr lang="de-DE" dirty="0" err="1"/>
            <a:t>can</a:t>
          </a:r>
          <a:r>
            <a:rPr lang="de-DE" dirty="0"/>
            <a:t> </a:t>
          </a:r>
          <a:r>
            <a:rPr lang="de-DE" dirty="0" err="1"/>
            <a:t>generate</a:t>
          </a:r>
          <a:r>
            <a:rPr lang="de-DE" dirty="0"/>
            <a:t> </a:t>
          </a:r>
          <a:r>
            <a:rPr lang="de-DE" dirty="0" err="1"/>
            <a:t>profit</a:t>
          </a:r>
          <a:r>
            <a:rPr lang="de-DE" dirty="0"/>
            <a:t> </a:t>
          </a:r>
          <a:r>
            <a:rPr lang="de-DE" dirty="0" err="1"/>
            <a:t>from</a:t>
          </a:r>
          <a:r>
            <a:rPr lang="de-DE" dirty="0"/>
            <a:t> ist </a:t>
          </a:r>
          <a:r>
            <a:rPr lang="de-DE" dirty="0" err="1"/>
            <a:t>operations</a:t>
          </a:r>
          <a:r>
            <a:rPr lang="de-DE" dirty="0"/>
            <a:t> </a:t>
          </a:r>
          <a:r>
            <a:rPr lang="de-DE" dirty="0" err="1"/>
            <a:t>before</a:t>
          </a:r>
          <a:r>
            <a:rPr lang="de-DE" dirty="0"/>
            <a:t> </a:t>
          </a:r>
          <a:r>
            <a:rPr lang="de-DE" dirty="0" err="1"/>
            <a:t>deducting</a:t>
          </a:r>
          <a:r>
            <a:rPr lang="de-DE" dirty="0"/>
            <a:t> </a:t>
          </a:r>
          <a:r>
            <a:rPr lang="de-DE" dirty="0" err="1"/>
            <a:t>taxes</a:t>
          </a:r>
          <a:r>
            <a:rPr lang="de-DE" dirty="0"/>
            <a:t> and </a:t>
          </a:r>
          <a:r>
            <a:rPr lang="de-DE" dirty="0" err="1"/>
            <a:t>interest</a:t>
          </a:r>
          <a:r>
            <a:rPr lang="de-DE" dirty="0"/>
            <a:t>.</a:t>
          </a:r>
          <a:br>
            <a:rPr lang="de-DE" dirty="0"/>
          </a:br>
          <a:r>
            <a:rPr lang="de-DE" b="1" dirty="0"/>
            <a:t>Formula: </a:t>
          </a:r>
          <a:r>
            <a:rPr lang="de-DE" dirty="0"/>
            <a:t>Operating Income / Revenue</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7CA469E1-5F1B-44D3-B410-255D4BDA4C5D}">
      <dgm:prSet phldrT="[Text]" custT="1"/>
      <dgm:spPr/>
      <dgm:t>
        <a:bodyPr/>
        <a:lstStyle/>
        <a:p>
          <a:pPr marL="0" indent="0">
            <a:buNone/>
          </a:pPr>
          <a:r>
            <a:rPr lang="de-DE" sz="2800" b="1" dirty="0"/>
            <a:t>Return on Assets</a:t>
          </a:r>
        </a:p>
      </dgm:t>
    </dgm:pt>
    <dgm:pt modelId="{1A4DC95A-48A1-4F54-A7A6-B2E10B9D9683}" type="parTrans" cxnId="{6A74C244-A4E5-48C8-BF9F-5BDFFFAEDE6A}">
      <dgm:prSet/>
      <dgm:spPr/>
      <dgm:t>
        <a:bodyPr/>
        <a:lstStyle/>
        <a:p>
          <a:endParaRPr lang="de-DE"/>
        </a:p>
      </dgm:t>
    </dgm:pt>
    <dgm:pt modelId="{C186E411-AE35-4E8F-9006-C2C31E24A201}" type="sibTrans" cxnId="{6A74C244-A4E5-48C8-BF9F-5BDFFFAEDE6A}">
      <dgm:prSet/>
      <dgm:spPr/>
      <dgm:t>
        <a:bodyPr/>
        <a:lstStyle/>
        <a:p>
          <a:endParaRPr lang="de-DE"/>
        </a:p>
      </dgm:t>
    </dgm:pt>
    <dgm:pt modelId="{45E6294B-67E3-4691-ACE5-DD8C668B7417}">
      <dgm:prSet phldrT="[Text]"/>
      <dgm:spPr/>
      <dgm:t>
        <a:bodyPr/>
        <a:lstStyle/>
        <a:p>
          <a:pPr marL="0" indent="0">
            <a:buNone/>
          </a:pPr>
          <a:r>
            <a:rPr lang="de-DE" dirty="0" err="1"/>
            <a:t>Indivates</a:t>
          </a:r>
          <a:r>
            <a:rPr lang="de-DE" dirty="0"/>
            <a:t> </a:t>
          </a:r>
          <a:r>
            <a:rPr lang="de-DE" dirty="0" err="1"/>
            <a:t>how</a:t>
          </a:r>
          <a:r>
            <a:rPr lang="de-DE" dirty="0"/>
            <a:t> profitable a </a:t>
          </a:r>
          <a:r>
            <a:rPr lang="de-DE" dirty="0" err="1"/>
            <a:t>business</a:t>
          </a:r>
          <a:r>
            <a:rPr lang="de-DE" dirty="0"/>
            <a:t> </a:t>
          </a:r>
          <a:r>
            <a:rPr lang="de-DE" dirty="0" err="1"/>
            <a:t>is</a:t>
          </a:r>
          <a:r>
            <a:rPr lang="de-DE" dirty="0"/>
            <a:t> relative </a:t>
          </a:r>
          <a:r>
            <a:rPr lang="de-DE" dirty="0" err="1"/>
            <a:t>to</a:t>
          </a:r>
          <a:r>
            <a:rPr lang="de-DE" dirty="0"/>
            <a:t> ist total </a:t>
          </a:r>
          <a:r>
            <a:rPr lang="de-DE" dirty="0" err="1"/>
            <a:t>assets</a:t>
          </a:r>
          <a:r>
            <a:rPr lang="de-DE" dirty="0"/>
            <a:t>.</a:t>
          </a:r>
          <a:br>
            <a:rPr lang="de-DE" dirty="0"/>
          </a:br>
          <a:br>
            <a:rPr lang="de-DE" dirty="0"/>
          </a:br>
          <a:r>
            <a:rPr lang="de-DE" b="1" dirty="0"/>
            <a:t>Formula:</a:t>
          </a:r>
          <a:r>
            <a:rPr lang="de-DE" dirty="0"/>
            <a:t> Net Income / Total Assets</a:t>
          </a:r>
        </a:p>
      </dgm:t>
    </dgm:pt>
    <dgm:pt modelId="{3B14DC23-2C6F-415B-98FE-808DFF925D5E}" type="parTrans" cxnId="{5F194B39-844F-4E60-93C0-D9B50EA16701}">
      <dgm:prSet/>
      <dgm:spPr/>
      <dgm:t>
        <a:bodyPr/>
        <a:lstStyle/>
        <a:p>
          <a:endParaRPr lang="de-DE"/>
        </a:p>
      </dgm:t>
    </dgm:pt>
    <dgm:pt modelId="{F026705B-8673-4388-95B0-3C76E9E411F0}" type="sibTrans" cxnId="{5F194B39-844F-4E60-93C0-D9B50EA16701}">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E3AACEA4-9A30-4116-A773-69769A50296B}" type="pres">
      <dgm:prSet presAssocID="{ACFD1C88-2AC7-4ED7-B2F3-C13E80D356B9}" presName="space" presStyleCnt="0"/>
      <dgm:spPr/>
    </dgm:pt>
    <dgm:pt modelId="{E1C257C5-0555-4755-A82B-2ED5879F3942}" type="pres">
      <dgm:prSet presAssocID="{7CA469E1-5F1B-44D3-B410-255D4BDA4C5D}" presName="composite" presStyleCnt="0"/>
      <dgm:spPr/>
    </dgm:pt>
    <dgm:pt modelId="{7C90F66E-AFA0-44A7-8936-0AACE735F330}" type="pres">
      <dgm:prSet presAssocID="{7CA469E1-5F1B-44D3-B410-255D4BDA4C5D}" presName="parTx" presStyleLbl="alignNode1" presStyleIdx="2" presStyleCnt="3">
        <dgm:presLayoutVars>
          <dgm:chMax val="0"/>
          <dgm:chPref val="0"/>
          <dgm:bulletEnabled val="1"/>
        </dgm:presLayoutVars>
      </dgm:prSet>
      <dgm:spPr/>
    </dgm:pt>
    <dgm:pt modelId="{050543CF-55EE-44BD-A6AC-B309343A9B36}" type="pres">
      <dgm:prSet presAssocID="{7CA469E1-5F1B-44D3-B410-255D4BDA4C5D}"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EFA47F24-322E-4F15-BC54-EEC927F8F1B3}" type="presOf" srcId="{7CA469E1-5F1B-44D3-B410-255D4BDA4C5D}" destId="{7C90F66E-AFA0-44A7-8936-0AACE735F330}" srcOrd="0" destOrd="0" presId="urn:microsoft.com/office/officeart/2005/8/layout/hList1"/>
    <dgm:cxn modelId="{DC372031-C253-4DC9-94CC-0C705670F5BA}" type="presOf" srcId="{3A81E653-BDB4-439F-8558-A1744ED182CD}" destId="{A4209023-4C65-436A-BD0C-A862B4AF7D9D}" srcOrd="0" destOrd="0" presId="urn:microsoft.com/office/officeart/2005/8/layout/hList1"/>
    <dgm:cxn modelId="{5F194B39-844F-4E60-93C0-D9B50EA16701}" srcId="{7CA469E1-5F1B-44D3-B410-255D4BDA4C5D}" destId="{45E6294B-67E3-4691-ACE5-DD8C668B7417}" srcOrd="0" destOrd="0" parTransId="{3B14DC23-2C6F-415B-98FE-808DFF925D5E}" sibTransId="{F026705B-8673-4388-95B0-3C76E9E411F0}"/>
    <dgm:cxn modelId="{6A74C244-A4E5-48C8-BF9F-5BDFFFAEDE6A}" srcId="{F4223291-334B-4F40-BB2E-1D06F97F54C3}" destId="{7CA469E1-5F1B-44D3-B410-255D4BDA4C5D}" srcOrd="2" destOrd="0" parTransId="{1A4DC95A-48A1-4F54-A7A6-B2E10B9D9683}" sibTransId="{C186E411-AE35-4E8F-9006-C2C31E24A20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FDDA24FB-044D-4119-B20B-319E8CB4AA54}" type="presOf" srcId="{45E6294B-67E3-4691-ACE5-DD8C668B7417}" destId="{050543CF-55EE-44BD-A6AC-B309343A9B36}" srcOrd="0" destOrd="0" presId="urn:microsoft.com/office/officeart/2005/8/layout/hList1"/>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EFAA7817-3AEA-4C8E-80E4-1E79F86FD5F8}" type="presParOf" srcId="{3AC9FD12-9EB0-400C-AA22-0B430032B668}" destId="{E3AACEA4-9A30-4116-A773-69769A50296B}" srcOrd="3" destOrd="0" presId="urn:microsoft.com/office/officeart/2005/8/layout/hList1"/>
    <dgm:cxn modelId="{E5F0BE09-D502-43D8-B198-DC0341464890}" type="presParOf" srcId="{3AC9FD12-9EB0-400C-AA22-0B430032B668}" destId="{E1C257C5-0555-4755-A82B-2ED5879F3942}" srcOrd="4" destOrd="0" presId="urn:microsoft.com/office/officeart/2005/8/layout/hList1"/>
    <dgm:cxn modelId="{89C5F700-7A01-4116-A9A6-3AAC2FA5FD1F}" type="presParOf" srcId="{E1C257C5-0555-4755-A82B-2ED5879F3942}" destId="{7C90F66E-AFA0-44A7-8936-0AACE735F330}" srcOrd="0" destOrd="0" presId="urn:microsoft.com/office/officeart/2005/8/layout/hList1"/>
    <dgm:cxn modelId="{42797D1D-2291-4732-A8C0-5BB355F1758A}" type="presParOf" srcId="{E1C257C5-0555-4755-A82B-2ED5879F3942}" destId="{050543CF-55EE-44BD-A6AC-B309343A9B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Quick Ratio</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err="1"/>
            <a:t>Measures</a:t>
          </a:r>
          <a:r>
            <a:rPr lang="de-DE" dirty="0"/>
            <a:t> a </a:t>
          </a:r>
          <a:r>
            <a:rPr lang="de-DE" dirty="0" err="1"/>
            <a:t>company‘s</a:t>
          </a:r>
          <a:r>
            <a:rPr lang="de-DE" dirty="0"/>
            <a:t> </a:t>
          </a:r>
          <a:r>
            <a:rPr lang="de-DE" dirty="0" err="1"/>
            <a:t>ability</a:t>
          </a:r>
          <a:r>
            <a:rPr lang="de-DE" dirty="0"/>
            <a:t> </a:t>
          </a:r>
          <a:r>
            <a:rPr lang="de-DE" dirty="0" err="1"/>
            <a:t>to</a:t>
          </a:r>
          <a:r>
            <a:rPr lang="de-DE" dirty="0"/>
            <a:t> </a:t>
          </a:r>
          <a:r>
            <a:rPr lang="de-DE" dirty="0" err="1"/>
            <a:t>meet</a:t>
          </a:r>
          <a:r>
            <a:rPr lang="de-DE" dirty="0"/>
            <a:t> ist </a:t>
          </a:r>
          <a:r>
            <a:rPr lang="de-DE" dirty="0" err="1"/>
            <a:t>short</a:t>
          </a:r>
          <a:r>
            <a:rPr lang="de-DE" dirty="0"/>
            <a:t>-term </a:t>
          </a:r>
          <a:r>
            <a:rPr lang="de-DE" dirty="0" err="1"/>
            <a:t>liabilities</a:t>
          </a:r>
          <a:r>
            <a:rPr lang="de-DE" dirty="0"/>
            <a:t> </a:t>
          </a:r>
          <a:r>
            <a:rPr lang="de-DE" dirty="0" err="1"/>
            <a:t>with</a:t>
          </a:r>
          <a:r>
            <a:rPr lang="de-DE" dirty="0"/>
            <a:t> ist </a:t>
          </a:r>
          <a:r>
            <a:rPr lang="de-DE" dirty="0" err="1"/>
            <a:t>most</a:t>
          </a:r>
          <a:r>
            <a:rPr lang="de-DE" dirty="0"/>
            <a:t> liquid </a:t>
          </a:r>
          <a:r>
            <a:rPr lang="de-DE" dirty="0" err="1"/>
            <a:t>assets</a:t>
          </a:r>
          <a:r>
            <a:rPr lang="de-DE" dirty="0"/>
            <a:t>.</a:t>
          </a:r>
          <a:br>
            <a:rPr lang="de-DE" dirty="0"/>
          </a:br>
          <a:r>
            <a:rPr lang="de-DE" b="1" dirty="0"/>
            <a:t>Formula: </a:t>
          </a:r>
          <a:r>
            <a:rPr lang="de-DE" dirty="0"/>
            <a:t>(</a:t>
          </a:r>
          <a:r>
            <a:rPr lang="de-DE" dirty="0" err="1"/>
            <a:t>Current</a:t>
          </a:r>
          <a:r>
            <a:rPr lang="de-DE" dirty="0"/>
            <a:t> </a:t>
          </a:r>
          <a:r>
            <a:rPr lang="de-DE" dirty="0" err="1"/>
            <a:t>assets</a:t>
          </a:r>
          <a:r>
            <a:rPr lang="de-DE" dirty="0"/>
            <a:t> - </a:t>
          </a:r>
          <a:r>
            <a:rPr lang="de-DE" dirty="0" err="1"/>
            <a:t>Inventory</a:t>
          </a:r>
          <a:r>
            <a:rPr lang="de-DE" dirty="0"/>
            <a:t>) / </a:t>
          </a:r>
          <a:r>
            <a:rPr lang="de-DE" dirty="0" err="1"/>
            <a:t>Current</a:t>
          </a:r>
          <a:r>
            <a:rPr lang="de-DE" dirty="0"/>
            <a:t> </a:t>
          </a:r>
          <a:r>
            <a:rPr lang="de-DE" dirty="0" err="1"/>
            <a:t>Liabilities</a:t>
          </a:r>
          <a:endParaRPr lang="de-DE" dirty="0"/>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err="1"/>
            <a:t>Debt</a:t>
          </a:r>
          <a:r>
            <a:rPr lang="de-DE" sz="2800" b="1" dirty="0"/>
            <a:t>-</a:t>
          </a:r>
          <a:r>
            <a:rPr lang="de-DE" sz="2800" b="1" dirty="0" err="1"/>
            <a:t>to</a:t>
          </a:r>
          <a:r>
            <a:rPr lang="de-DE" sz="2800" b="1" dirty="0"/>
            <a:t>-Assets Ratio</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err="1"/>
            <a:t>Indicates</a:t>
          </a:r>
          <a:r>
            <a:rPr lang="de-DE" dirty="0"/>
            <a:t> </a:t>
          </a:r>
          <a:r>
            <a:rPr lang="de-DE" dirty="0" err="1"/>
            <a:t>the</a:t>
          </a:r>
          <a:r>
            <a:rPr lang="de-DE" dirty="0"/>
            <a:t> </a:t>
          </a:r>
          <a:r>
            <a:rPr lang="de-DE" dirty="0" err="1"/>
            <a:t>perentage</a:t>
          </a:r>
          <a:r>
            <a:rPr lang="de-DE" dirty="0"/>
            <a:t> of a </a:t>
          </a:r>
          <a:r>
            <a:rPr lang="de-DE" dirty="0" err="1"/>
            <a:t>company‘s</a:t>
          </a:r>
          <a:r>
            <a:rPr lang="de-DE" dirty="0"/>
            <a:t> </a:t>
          </a:r>
          <a:r>
            <a:rPr lang="de-DE" dirty="0" err="1"/>
            <a:t>assets</a:t>
          </a:r>
          <a:r>
            <a:rPr lang="de-DE" dirty="0"/>
            <a:t> </a:t>
          </a:r>
          <a:r>
            <a:rPr lang="de-DE" dirty="0" err="1"/>
            <a:t>that</a:t>
          </a:r>
          <a:r>
            <a:rPr lang="de-DE" dirty="0"/>
            <a:t> </a:t>
          </a:r>
          <a:r>
            <a:rPr lang="de-DE" dirty="0" err="1"/>
            <a:t>are</a:t>
          </a:r>
          <a:r>
            <a:rPr lang="de-DE" dirty="0"/>
            <a:t> </a:t>
          </a:r>
          <a:r>
            <a:rPr lang="de-DE" dirty="0" err="1"/>
            <a:t>financed</a:t>
          </a:r>
          <a:r>
            <a:rPr lang="de-DE" dirty="0"/>
            <a:t> </a:t>
          </a:r>
          <a:r>
            <a:rPr lang="de-DE" dirty="0" err="1"/>
            <a:t>by</a:t>
          </a:r>
          <a:r>
            <a:rPr lang="de-DE" dirty="0"/>
            <a:t> </a:t>
          </a:r>
          <a:r>
            <a:rPr lang="de-DE" dirty="0" err="1"/>
            <a:t>debt</a:t>
          </a:r>
          <a:r>
            <a:rPr lang="de-DE" dirty="0"/>
            <a:t>. </a:t>
          </a:r>
          <a:br>
            <a:rPr lang="de-DE" dirty="0"/>
          </a:br>
          <a:br>
            <a:rPr lang="de-DE" dirty="0"/>
          </a:br>
          <a:r>
            <a:rPr lang="de-DE" b="1" dirty="0"/>
            <a:t>Formula: </a:t>
          </a:r>
          <a:r>
            <a:rPr lang="de-DE" dirty="0"/>
            <a:t>Total </a:t>
          </a:r>
          <a:r>
            <a:rPr lang="de-DE" dirty="0" err="1"/>
            <a:t>Debt</a:t>
          </a:r>
          <a:r>
            <a:rPr lang="de-DE" dirty="0"/>
            <a:t> / Total Assets</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7CA469E1-5F1B-44D3-B410-255D4BDA4C5D}">
      <dgm:prSet phldrT="[Text]" custT="1"/>
      <dgm:spPr/>
      <dgm:t>
        <a:bodyPr/>
        <a:lstStyle/>
        <a:p>
          <a:pPr marL="0" indent="0">
            <a:buNone/>
          </a:pPr>
          <a:r>
            <a:rPr lang="de-DE" sz="2800" b="1" dirty="0"/>
            <a:t>Interest Coverage Ratio</a:t>
          </a:r>
        </a:p>
      </dgm:t>
    </dgm:pt>
    <dgm:pt modelId="{1A4DC95A-48A1-4F54-A7A6-B2E10B9D9683}" type="parTrans" cxnId="{6A74C244-A4E5-48C8-BF9F-5BDFFFAEDE6A}">
      <dgm:prSet/>
      <dgm:spPr/>
      <dgm:t>
        <a:bodyPr/>
        <a:lstStyle/>
        <a:p>
          <a:endParaRPr lang="de-DE"/>
        </a:p>
      </dgm:t>
    </dgm:pt>
    <dgm:pt modelId="{C186E411-AE35-4E8F-9006-C2C31E24A201}" type="sibTrans" cxnId="{6A74C244-A4E5-48C8-BF9F-5BDFFFAEDE6A}">
      <dgm:prSet/>
      <dgm:spPr/>
      <dgm:t>
        <a:bodyPr/>
        <a:lstStyle/>
        <a:p>
          <a:endParaRPr lang="de-DE"/>
        </a:p>
      </dgm:t>
    </dgm:pt>
    <dgm:pt modelId="{45E6294B-67E3-4691-ACE5-DD8C668B7417}">
      <dgm:prSet phldrT="[Text]"/>
      <dgm:spPr/>
      <dgm:t>
        <a:bodyPr/>
        <a:lstStyle/>
        <a:p>
          <a:pPr marL="0" indent="0">
            <a:buNone/>
          </a:pPr>
          <a:r>
            <a:rPr lang="de-DE" dirty="0" err="1"/>
            <a:t>Measures</a:t>
          </a:r>
          <a:r>
            <a:rPr lang="de-DE" dirty="0"/>
            <a:t> </a:t>
          </a:r>
          <a:r>
            <a:rPr lang="de-DE" dirty="0" err="1"/>
            <a:t>how</a:t>
          </a:r>
          <a:r>
            <a:rPr lang="de-DE" dirty="0"/>
            <a:t> </a:t>
          </a:r>
          <a:r>
            <a:rPr lang="de-DE" dirty="0" err="1"/>
            <a:t>wella</a:t>
          </a:r>
          <a:r>
            <a:rPr lang="de-DE" dirty="0"/>
            <a:t> </a:t>
          </a:r>
          <a:r>
            <a:rPr lang="de-DE" dirty="0" err="1"/>
            <a:t>company</a:t>
          </a:r>
          <a:r>
            <a:rPr lang="de-DE" dirty="0"/>
            <a:t> </a:t>
          </a:r>
          <a:r>
            <a:rPr lang="de-DE" dirty="0" err="1"/>
            <a:t>can</a:t>
          </a:r>
          <a:r>
            <a:rPr lang="de-DE" dirty="0"/>
            <a:t> </a:t>
          </a:r>
          <a:r>
            <a:rPr lang="de-DE" dirty="0" err="1"/>
            <a:t>cover</a:t>
          </a:r>
          <a:r>
            <a:rPr lang="de-DE" dirty="0"/>
            <a:t> ist </a:t>
          </a:r>
          <a:r>
            <a:rPr lang="de-DE" dirty="0" err="1"/>
            <a:t>interest</a:t>
          </a:r>
          <a:r>
            <a:rPr lang="de-DE" dirty="0"/>
            <a:t> </a:t>
          </a:r>
          <a:r>
            <a:rPr lang="de-DE" dirty="0" err="1"/>
            <a:t>obligations</a:t>
          </a:r>
          <a:r>
            <a:rPr lang="de-DE" dirty="0"/>
            <a:t> </a:t>
          </a:r>
          <a:r>
            <a:rPr lang="de-DE" dirty="0" err="1"/>
            <a:t>with</a:t>
          </a:r>
          <a:r>
            <a:rPr lang="de-DE" dirty="0"/>
            <a:t> ist </a:t>
          </a:r>
          <a:r>
            <a:rPr lang="de-DE" dirty="0" err="1"/>
            <a:t>earnings</a:t>
          </a:r>
          <a:r>
            <a:rPr lang="de-DE" dirty="0"/>
            <a:t>.</a:t>
          </a:r>
          <a:br>
            <a:rPr lang="de-DE" dirty="0"/>
          </a:br>
          <a:br>
            <a:rPr lang="de-DE" dirty="0"/>
          </a:br>
          <a:r>
            <a:rPr lang="de-DE" b="1" dirty="0"/>
            <a:t>Formula:</a:t>
          </a:r>
          <a:r>
            <a:rPr lang="de-DE" dirty="0"/>
            <a:t> Operating Income / Interest </a:t>
          </a:r>
          <a:r>
            <a:rPr lang="de-DE" dirty="0" err="1"/>
            <a:t>Expense</a:t>
          </a:r>
          <a:endParaRPr lang="de-DE" dirty="0"/>
        </a:p>
      </dgm:t>
    </dgm:pt>
    <dgm:pt modelId="{3B14DC23-2C6F-415B-98FE-808DFF925D5E}" type="parTrans" cxnId="{5F194B39-844F-4E60-93C0-D9B50EA16701}">
      <dgm:prSet/>
      <dgm:spPr/>
      <dgm:t>
        <a:bodyPr/>
        <a:lstStyle/>
        <a:p>
          <a:endParaRPr lang="de-DE"/>
        </a:p>
      </dgm:t>
    </dgm:pt>
    <dgm:pt modelId="{F026705B-8673-4388-95B0-3C76E9E411F0}" type="sibTrans" cxnId="{5F194B39-844F-4E60-93C0-D9B50EA16701}">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E3AACEA4-9A30-4116-A773-69769A50296B}" type="pres">
      <dgm:prSet presAssocID="{ACFD1C88-2AC7-4ED7-B2F3-C13E80D356B9}" presName="space" presStyleCnt="0"/>
      <dgm:spPr/>
    </dgm:pt>
    <dgm:pt modelId="{E1C257C5-0555-4755-A82B-2ED5879F3942}" type="pres">
      <dgm:prSet presAssocID="{7CA469E1-5F1B-44D3-B410-255D4BDA4C5D}" presName="composite" presStyleCnt="0"/>
      <dgm:spPr/>
    </dgm:pt>
    <dgm:pt modelId="{7C90F66E-AFA0-44A7-8936-0AACE735F330}" type="pres">
      <dgm:prSet presAssocID="{7CA469E1-5F1B-44D3-B410-255D4BDA4C5D}" presName="parTx" presStyleLbl="alignNode1" presStyleIdx="2" presStyleCnt="3">
        <dgm:presLayoutVars>
          <dgm:chMax val="0"/>
          <dgm:chPref val="0"/>
          <dgm:bulletEnabled val="1"/>
        </dgm:presLayoutVars>
      </dgm:prSet>
      <dgm:spPr/>
    </dgm:pt>
    <dgm:pt modelId="{050543CF-55EE-44BD-A6AC-B309343A9B36}" type="pres">
      <dgm:prSet presAssocID="{7CA469E1-5F1B-44D3-B410-255D4BDA4C5D}"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EFA47F24-322E-4F15-BC54-EEC927F8F1B3}" type="presOf" srcId="{7CA469E1-5F1B-44D3-B410-255D4BDA4C5D}" destId="{7C90F66E-AFA0-44A7-8936-0AACE735F330}" srcOrd="0" destOrd="0" presId="urn:microsoft.com/office/officeart/2005/8/layout/hList1"/>
    <dgm:cxn modelId="{DC372031-C253-4DC9-94CC-0C705670F5BA}" type="presOf" srcId="{3A81E653-BDB4-439F-8558-A1744ED182CD}" destId="{A4209023-4C65-436A-BD0C-A862B4AF7D9D}" srcOrd="0" destOrd="0" presId="urn:microsoft.com/office/officeart/2005/8/layout/hList1"/>
    <dgm:cxn modelId="{5F194B39-844F-4E60-93C0-D9B50EA16701}" srcId="{7CA469E1-5F1B-44D3-B410-255D4BDA4C5D}" destId="{45E6294B-67E3-4691-ACE5-DD8C668B7417}" srcOrd="0" destOrd="0" parTransId="{3B14DC23-2C6F-415B-98FE-808DFF925D5E}" sibTransId="{F026705B-8673-4388-95B0-3C76E9E411F0}"/>
    <dgm:cxn modelId="{6A74C244-A4E5-48C8-BF9F-5BDFFFAEDE6A}" srcId="{F4223291-334B-4F40-BB2E-1D06F97F54C3}" destId="{7CA469E1-5F1B-44D3-B410-255D4BDA4C5D}" srcOrd="2" destOrd="0" parTransId="{1A4DC95A-48A1-4F54-A7A6-B2E10B9D9683}" sibTransId="{C186E411-AE35-4E8F-9006-C2C31E24A20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FDDA24FB-044D-4119-B20B-319E8CB4AA54}" type="presOf" srcId="{45E6294B-67E3-4691-ACE5-DD8C668B7417}" destId="{050543CF-55EE-44BD-A6AC-B309343A9B36}" srcOrd="0" destOrd="0" presId="urn:microsoft.com/office/officeart/2005/8/layout/hList1"/>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EFAA7817-3AEA-4C8E-80E4-1E79F86FD5F8}" type="presParOf" srcId="{3AC9FD12-9EB0-400C-AA22-0B430032B668}" destId="{E3AACEA4-9A30-4116-A773-69769A50296B}" srcOrd="3" destOrd="0" presId="urn:microsoft.com/office/officeart/2005/8/layout/hList1"/>
    <dgm:cxn modelId="{E5F0BE09-D502-43D8-B198-DC0341464890}" type="presParOf" srcId="{3AC9FD12-9EB0-400C-AA22-0B430032B668}" destId="{E1C257C5-0555-4755-A82B-2ED5879F3942}" srcOrd="4" destOrd="0" presId="urn:microsoft.com/office/officeart/2005/8/layout/hList1"/>
    <dgm:cxn modelId="{89C5F700-7A01-4116-A9A6-3AAC2FA5FD1F}" type="presParOf" srcId="{E1C257C5-0555-4755-A82B-2ED5879F3942}" destId="{7C90F66E-AFA0-44A7-8936-0AACE735F330}" srcOrd="0" destOrd="0" presId="urn:microsoft.com/office/officeart/2005/8/layout/hList1"/>
    <dgm:cxn modelId="{42797D1D-2291-4732-A8C0-5BB355F1758A}" type="presParOf" srcId="{E1C257C5-0555-4755-A82B-2ED5879F3942}" destId="{050543CF-55EE-44BD-A6AC-B309343A9B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Cash Flow</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a:t>The movement of money in and out of your business. Positive Cash-Flow means you have more money coming in than going out.</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Equity</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a:t>The </a:t>
          </a:r>
          <a:r>
            <a:rPr lang="de-DE" dirty="0" err="1"/>
            <a:t>ownership</a:t>
          </a:r>
          <a:r>
            <a:rPr lang="de-DE" dirty="0"/>
            <a:t> </a:t>
          </a:r>
          <a:r>
            <a:rPr lang="de-DE" dirty="0" err="1"/>
            <a:t>value</a:t>
          </a:r>
          <a:r>
            <a:rPr lang="de-DE" dirty="0"/>
            <a:t> of </a:t>
          </a:r>
          <a:r>
            <a:rPr lang="de-DE" dirty="0" err="1"/>
            <a:t>the</a:t>
          </a:r>
          <a:r>
            <a:rPr lang="de-DE" dirty="0"/>
            <a:t> </a:t>
          </a:r>
          <a:r>
            <a:rPr lang="de-DE" dirty="0" err="1"/>
            <a:t>business</a:t>
          </a:r>
          <a:r>
            <a:rPr lang="de-DE" dirty="0"/>
            <a:t> after </a:t>
          </a:r>
          <a:r>
            <a:rPr lang="de-DE" dirty="0" err="1"/>
            <a:t>substracting</a:t>
          </a:r>
          <a:r>
            <a:rPr lang="de-DE" dirty="0"/>
            <a:t> </a:t>
          </a:r>
          <a:r>
            <a:rPr lang="de-DE" dirty="0" err="1"/>
            <a:t>liabilities</a:t>
          </a:r>
          <a:r>
            <a:rPr lang="de-DE" dirty="0"/>
            <a:t> </a:t>
          </a:r>
          <a:r>
            <a:rPr lang="de-DE" dirty="0" err="1"/>
            <a:t>from</a:t>
          </a:r>
          <a:r>
            <a:rPr lang="de-DE" dirty="0"/>
            <a:t> </a:t>
          </a:r>
          <a:r>
            <a:rPr lang="de-DE" dirty="0" err="1"/>
            <a:t>assets</a:t>
          </a:r>
          <a:r>
            <a:rPr lang="de-DE" dirty="0"/>
            <a:t>. </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err="1"/>
            <a:t>Liabilities</a:t>
          </a:r>
          <a:endParaRPr lang="de-DE" sz="2800" b="1" dirty="0"/>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de-DE" dirty="0" err="1"/>
            <a:t>Debts</a:t>
          </a:r>
          <a:r>
            <a:rPr lang="de-DE" dirty="0"/>
            <a:t> </a:t>
          </a:r>
          <a:r>
            <a:rPr lang="de-DE" dirty="0" err="1"/>
            <a:t>or</a:t>
          </a:r>
          <a:r>
            <a:rPr lang="de-DE" dirty="0"/>
            <a:t> </a:t>
          </a:r>
          <a:r>
            <a:rPr lang="de-DE" dirty="0" err="1"/>
            <a:t>obligation</a:t>
          </a:r>
          <a:r>
            <a:rPr lang="de-DE" dirty="0"/>
            <a:t> </a:t>
          </a:r>
          <a:r>
            <a:rPr lang="de-DE" dirty="0" err="1"/>
            <a:t>that</a:t>
          </a:r>
          <a:r>
            <a:rPr lang="de-DE" dirty="0"/>
            <a:t> </a:t>
          </a:r>
          <a:r>
            <a:rPr lang="de-DE" dirty="0" err="1"/>
            <a:t>your</a:t>
          </a:r>
          <a:r>
            <a:rPr lang="de-DE" dirty="0"/>
            <a:t> </a:t>
          </a:r>
          <a:r>
            <a:rPr lang="de-DE" dirty="0" err="1"/>
            <a:t>business</a:t>
          </a:r>
          <a:r>
            <a:rPr lang="de-DE" dirty="0"/>
            <a:t> </a:t>
          </a:r>
          <a:r>
            <a:rPr lang="de-DE" dirty="0" err="1"/>
            <a:t>owes</a:t>
          </a:r>
          <a:r>
            <a:rPr lang="de-DE" dirty="0"/>
            <a:t> </a:t>
          </a:r>
          <a:r>
            <a:rPr lang="de-DE" dirty="0" err="1"/>
            <a:t>to</a:t>
          </a:r>
          <a:r>
            <a:rPr lang="de-DE" dirty="0"/>
            <a:t> </a:t>
          </a:r>
          <a:r>
            <a:rPr lang="de-DE" dirty="0" err="1"/>
            <a:t>others</a:t>
          </a:r>
          <a:r>
            <a:rPr lang="de-DE" dirty="0"/>
            <a:t>. </a:t>
          </a: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err="1"/>
            <a:t>Inventory</a:t>
          </a:r>
          <a:r>
            <a:rPr lang="de-DE" sz="2800" b="1" dirty="0"/>
            <a:t> Turnover Ratio</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err="1"/>
            <a:t>Measures</a:t>
          </a:r>
          <a:r>
            <a:rPr lang="de-DE" dirty="0"/>
            <a:t> </a:t>
          </a:r>
          <a:r>
            <a:rPr lang="de-DE" dirty="0" err="1"/>
            <a:t>how</a:t>
          </a:r>
          <a:r>
            <a:rPr lang="de-DE" dirty="0"/>
            <a:t> </a:t>
          </a:r>
          <a:r>
            <a:rPr lang="de-DE" dirty="0" err="1"/>
            <a:t>efficiently</a:t>
          </a:r>
          <a:r>
            <a:rPr lang="de-DE" dirty="0"/>
            <a:t> a </a:t>
          </a:r>
          <a:r>
            <a:rPr lang="de-DE" dirty="0" err="1"/>
            <a:t>company</a:t>
          </a:r>
          <a:r>
            <a:rPr lang="de-DE" dirty="0"/>
            <a:t> </a:t>
          </a:r>
          <a:r>
            <a:rPr lang="de-DE" dirty="0" err="1"/>
            <a:t>sells</a:t>
          </a:r>
          <a:r>
            <a:rPr lang="de-DE" dirty="0"/>
            <a:t> and </a:t>
          </a:r>
          <a:r>
            <a:rPr lang="de-DE" dirty="0" err="1"/>
            <a:t>replaces</a:t>
          </a:r>
          <a:r>
            <a:rPr lang="de-DE" dirty="0"/>
            <a:t> ist </a:t>
          </a:r>
          <a:r>
            <a:rPr lang="de-DE" dirty="0" err="1"/>
            <a:t>inventory</a:t>
          </a:r>
          <a:r>
            <a:rPr lang="de-DE" dirty="0"/>
            <a:t>.</a:t>
          </a:r>
          <a:br>
            <a:rPr lang="de-DE" dirty="0"/>
          </a:br>
          <a:br>
            <a:rPr lang="de-DE" dirty="0"/>
          </a:br>
          <a:r>
            <a:rPr lang="de-DE" b="1" dirty="0"/>
            <a:t>Formula: </a:t>
          </a:r>
          <a:r>
            <a:rPr lang="de-DE" dirty="0"/>
            <a:t>COGS / Average </a:t>
          </a:r>
          <a:r>
            <a:rPr lang="de-DE" dirty="0" err="1"/>
            <a:t>Inventory</a:t>
          </a:r>
          <a:endParaRPr lang="de-DE" dirty="0"/>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Accounts Receivable Turnover</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err="1"/>
            <a:t>Indivates</a:t>
          </a:r>
          <a:r>
            <a:rPr lang="de-DE" dirty="0"/>
            <a:t> </a:t>
          </a:r>
          <a:r>
            <a:rPr lang="de-DE" dirty="0" err="1"/>
            <a:t>how</a:t>
          </a:r>
          <a:r>
            <a:rPr lang="de-DE" dirty="0"/>
            <a:t> </a:t>
          </a:r>
          <a:r>
            <a:rPr lang="de-DE" dirty="0" err="1"/>
            <a:t>efficiently</a:t>
          </a:r>
          <a:r>
            <a:rPr lang="de-DE" dirty="0"/>
            <a:t> a </a:t>
          </a:r>
          <a:r>
            <a:rPr lang="de-DE" dirty="0" err="1"/>
            <a:t>company</a:t>
          </a:r>
          <a:r>
            <a:rPr lang="de-DE" dirty="0"/>
            <a:t> </a:t>
          </a:r>
          <a:r>
            <a:rPr lang="de-DE" dirty="0" err="1"/>
            <a:t>collects</a:t>
          </a:r>
          <a:r>
            <a:rPr lang="de-DE" dirty="0"/>
            <a:t> </a:t>
          </a:r>
          <a:r>
            <a:rPr lang="de-DE" dirty="0" err="1"/>
            <a:t>revenue</a:t>
          </a:r>
          <a:r>
            <a:rPr lang="de-DE" dirty="0"/>
            <a:t> </a:t>
          </a:r>
          <a:r>
            <a:rPr lang="de-DE" dirty="0" err="1"/>
            <a:t>from</a:t>
          </a:r>
          <a:r>
            <a:rPr lang="de-DE" dirty="0"/>
            <a:t> </a:t>
          </a:r>
          <a:r>
            <a:rPr lang="de-DE" dirty="0" err="1"/>
            <a:t>its</a:t>
          </a:r>
          <a:r>
            <a:rPr lang="de-DE" dirty="0"/>
            <a:t> </a:t>
          </a:r>
          <a:r>
            <a:rPr lang="de-DE" dirty="0" err="1"/>
            <a:t>customers</a:t>
          </a:r>
          <a:br>
            <a:rPr lang="de-DE" dirty="0"/>
          </a:br>
          <a:br>
            <a:rPr lang="de-DE" dirty="0"/>
          </a:br>
          <a:r>
            <a:rPr lang="de-DE" b="1" dirty="0"/>
            <a:t>Formula: </a:t>
          </a:r>
          <a:r>
            <a:rPr lang="de-DE" dirty="0"/>
            <a:t>Net </a:t>
          </a:r>
          <a:r>
            <a:rPr lang="de-DE" dirty="0" err="1"/>
            <a:t>Credit</a:t>
          </a:r>
          <a:r>
            <a:rPr lang="de-DE" dirty="0"/>
            <a:t> Sales / Average Accounts </a:t>
          </a:r>
          <a:r>
            <a:rPr lang="de-DE" dirty="0" err="1"/>
            <a:t>Receivables</a:t>
          </a:r>
          <a:endParaRPr lang="de-DE" dirty="0"/>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7CA469E1-5F1B-44D3-B410-255D4BDA4C5D}">
      <dgm:prSet phldrT="[Text]" custT="1"/>
      <dgm:spPr/>
      <dgm:t>
        <a:bodyPr/>
        <a:lstStyle/>
        <a:p>
          <a:pPr marL="0" indent="0">
            <a:buNone/>
          </a:pPr>
          <a:r>
            <a:rPr lang="de-DE" sz="2800" b="1" dirty="0"/>
            <a:t>Return on Equity (ROE)</a:t>
          </a:r>
        </a:p>
      </dgm:t>
    </dgm:pt>
    <dgm:pt modelId="{1A4DC95A-48A1-4F54-A7A6-B2E10B9D9683}" type="parTrans" cxnId="{6A74C244-A4E5-48C8-BF9F-5BDFFFAEDE6A}">
      <dgm:prSet/>
      <dgm:spPr/>
      <dgm:t>
        <a:bodyPr/>
        <a:lstStyle/>
        <a:p>
          <a:endParaRPr lang="de-DE"/>
        </a:p>
      </dgm:t>
    </dgm:pt>
    <dgm:pt modelId="{C186E411-AE35-4E8F-9006-C2C31E24A201}" type="sibTrans" cxnId="{6A74C244-A4E5-48C8-BF9F-5BDFFFAEDE6A}">
      <dgm:prSet/>
      <dgm:spPr/>
      <dgm:t>
        <a:bodyPr/>
        <a:lstStyle/>
        <a:p>
          <a:endParaRPr lang="de-DE"/>
        </a:p>
      </dgm:t>
    </dgm:pt>
    <dgm:pt modelId="{45E6294B-67E3-4691-ACE5-DD8C668B7417}">
      <dgm:prSet phldrT="[Text]"/>
      <dgm:spPr/>
      <dgm:t>
        <a:bodyPr/>
        <a:lstStyle/>
        <a:p>
          <a:pPr marL="0" indent="0">
            <a:buNone/>
          </a:pPr>
          <a:r>
            <a:rPr lang="de-DE" dirty="0" err="1"/>
            <a:t>Measures</a:t>
          </a:r>
          <a:r>
            <a:rPr lang="de-DE" dirty="0"/>
            <a:t> </a:t>
          </a:r>
          <a:r>
            <a:rPr lang="de-DE" dirty="0" err="1"/>
            <a:t>the</a:t>
          </a:r>
          <a:r>
            <a:rPr lang="de-DE" dirty="0"/>
            <a:t> </a:t>
          </a:r>
          <a:r>
            <a:rPr lang="de-DE" dirty="0" err="1"/>
            <a:t>profitability</a:t>
          </a:r>
          <a:r>
            <a:rPr lang="de-DE" dirty="0"/>
            <a:t> of a </a:t>
          </a:r>
          <a:r>
            <a:rPr lang="de-DE" dirty="0" err="1"/>
            <a:t>business</a:t>
          </a:r>
          <a:r>
            <a:rPr lang="de-DE" dirty="0"/>
            <a:t> in </a:t>
          </a:r>
          <a:r>
            <a:rPr lang="de-DE" dirty="0" err="1"/>
            <a:t>generating</a:t>
          </a:r>
          <a:r>
            <a:rPr lang="de-DE" dirty="0"/>
            <a:t> </a:t>
          </a:r>
          <a:r>
            <a:rPr lang="de-DE" dirty="0" err="1"/>
            <a:t>profit</a:t>
          </a:r>
          <a:r>
            <a:rPr lang="de-DE" dirty="0"/>
            <a:t> </a:t>
          </a:r>
          <a:r>
            <a:rPr lang="de-DE" dirty="0" err="1"/>
            <a:t>from</a:t>
          </a:r>
          <a:r>
            <a:rPr lang="de-DE" dirty="0"/>
            <a:t> </a:t>
          </a:r>
          <a:r>
            <a:rPr lang="de-DE" dirty="0" err="1"/>
            <a:t>shareholers</a:t>
          </a:r>
          <a:r>
            <a:rPr lang="de-DE" dirty="0"/>
            <a:t>‘ </a:t>
          </a:r>
          <a:r>
            <a:rPr lang="de-DE" dirty="0" err="1"/>
            <a:t>equity</a:t>
          </a:r>
          <a:br>
            <a:rPr lang="de-DE" dirty="0"/>
          </a:br>
          <a:br>
            <a:rPr lang="de-DE" dirty="0"/>
          </a:br>
          <a:r>
            <a:rPr lang="de-DE" b="1" dirty="0"/>
            <a:t>Formula:</a:t>
          </a:r>
          <a:r>
            <a:rPr lang="de-DE" dirty="0"/>
            <a:t> Net Income / Shareholders Equity.</a:t>
          </a:r>
        </a:p>
      </dgm:t>
    </dgm:pt>
    <dgm:pt modelId="{3B14DC23-2C6F-415B-98FE-808DFF925D5E}" type="parTrans" cxnId="{5F194B39-844F-4E60-93C0-D9B50EA16701}">
      <dgm:prSet/>
      <dgm:spPr/>
      <dgm:t>
        <a:bodyPr/>
        <a:lstStyle/>
        <a:p>
          <a:endParaRPr lang="de-DE"/>
        </a:p>
      </dgm:t>
    </dgm:pt>
    <dgm:pt modelId="{F026705B-8673-4388-95B0-3C76E9E411F0}" type="sibTrans" cxnId="{5F194B39-844F-4E60-93C0-D9B50EA16701}">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E3AACEA4-9A30-4116-A773-69769A50296B}" type="pres">
      <dgm:prSet presAssocID="{ACFD1C88-2AC7-4ED7-B2F3-C13E80D356B9}" presName="space" presStyleCnt="0"/>
      <dgm:spPr/>
    </dgm:pt>
    <dgm:pt modelId="{E1C257C5-0555-4755-A82B-2ED5879F3942}" type="pres">
      <dgm:prSet presAssocID="{7CA469E1-5F1B-44D3-B410-255D4BDA4C5D}" presName="composite" presStyleCnt="0"/>
      <dgm:spPr/>
    </dgm:pt>
    <dgm:pt modelId="{7C90F66E-AFA0-44A7-8936-0AACE735F330}" type="pres">
      <dgm:prSet presAssocID="{7CA469E1-5F1B-44D3-B410-255D4BDA4C5D}" presName="parTx" presStyleLbl="alignNode1" presStyleIdx="2" presStyleCnt="3">
        <dgm:presLayoutVars>
          <dgm:chMax val="0"/>
          <dgm:chPref val="0"/>
          <dgm:bulletEnabled val="1"/>
        </dgm:presLayoutVars>
      </dgm:prSet>
      <dgm:spPr/>
    </dgm:pt>
    <dgm:pt modelId="{050543CF-55EE-44BD-A6AC-B309343A9B36}" type="pres">
      <dgm:prSet presAssocID="{7CA469E1-5F1B-44D3-B410-255D4BDA4C5D}"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EFA47F24-322E-4F15-BC54-EEC927F8F1B3}" type="presOf" srcId="{7CA469E1-5F1B-44D3-B410-255D4BDA4C5D}" destId="{7C90F66E-AFA0-44A7-8936-0AACE735F330}" srcOrd="0" destOrd="0" presId="urn:microsoft.com/office/officeart/2005/8/layout/hList1"/>
    <dgm:cxn modelId="{DC372031-C253-4DC9-94CC-0C705670F5BA}" type="presOf" srcId="{3A81E653-BDB4-439F-8558-A1744ED182CD}" destId="{A4209023-4C65-436A-BD0C-A862B4AF7D9D}" srcOrd="0" destOrd="0" presId="urn:microsoft.com/office/officeart/2005/8/layout/hList1"/>
    <dgm:cxn modelId="{5F194B39-844F-4E60-93C0-D9B50EA16701}" srcId="{7CA469E1-5F1B-44D3-B410-255D4BDA4C5D}" destId="{45E6294B-67E3-4691-ACE5-DD8C668B7417}" srcOrd="0" destOrd="0" parTransId="{3B14DC23-2C6F-415B-98FE-808DFF925D5E}" sibTransId="{F026705B-8673-4388-95B0-3C76E9E411F0}"/>
    <dgm:cxn modelId="{6A74C244-A4E5-48C8-BF9F-5BDFFFAEDE6A}" srcId="{F4223291-334B-4F40-BB2E-1D06F97F54C3}" destId="{7CA469E1-5F1B-44D3-B410-255D4BDA4C5D}" srcOrd="2" destOrd="0" parTransId="{1A4DC95A-48A1-4F54-A7A6-B2E10B9D9683}" sibTransId="{C186E411-AE35-4E8F-9006-C2C31E24A20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FDDA24FB-044D-4119-B20B-319E8CB4AA54}" type="presOf" srcId="{45E6294B-67E3-4691-ACE5-DD8C668B7417}" destId="{050543CF-55EE-44BD-A6AC-B309343A9B36}" srcOrd="0" destOrd="0" presId="urn:microsoft.com/office/officeart/2005/8/layout/hList1"/>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EFAA7817-3AEA-4C8E-80E4-1E79F86FD5F8}" type="presParOf" srcId="{3AC9FD12-9EB0-400C-AA22-0B430032B668}" destId="{E3AACEA4-9A30-4116-A773-69769A50296B}" srcOrd="3" destOrd="0" presId="urn:microsoft.com/office/officeart/2005/8/layout/hList1"/>
    <dgm:cxn modelId="{E5F0BE09-D502-43D8-B198-DC0341464890}" type="presParOf" srcId="{3AC9FD12-9EB0-400C-AA22-0B430032B668}" destId="{E1C257C5-0555-4755-A82B-2ED5879F3942}" srcOrd="4" destOrd="0" presId="urn:microsoft.com/office/officeart/2005/8/layout/hList1"/>
    <dgm:cxn modelId="{89C5F700-7A01-4116-A9A6-3AAC2FA5FD1F}" type="presParOf" srcId="{E1C257C5-0555-4755-A82B-2ED5879F3942}" destId="{7C90F66E-AFA0-44A7-8936-0AACE735F330}" srcOrd="0" destOrd="0" presId="urn:microsoft.com/office/officeart/2005/8/layout/hList1"/>
    <dgm:cxn modelId="{42797D1D-2291-4732-A8C0-5BB355F1758A}" type="presParOf" srcId="{E1C257C5-0555-4755-A82B-2ED5879F3942}" destId="{050543CF-55EE-44BD-A6AC-B309343A9B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Accounts </a:t>
          </a:r>
          <a:r>
            <a:rPr lang="de-DE" sz="2800" b="1" dirty="0" err="1"/>
            <a:t>Receivable</a:t>
          </a:r>
          <a:endParaRPr lang="de-DE" sz="2800" b="1" dirty="0"/>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a:t>Money </a:t>
          </a:r>
          <a:r>
            <a:rPr lang="de-DE" dirty="0" err="1"/>
            <a:t>owed</a:t>
          </a:r>
          <a:r>
            <a:rPr lang="de-DE" dirty="0"/>
            <a:t> </a:t>
          </a:r>
          <a:r>
            <a:rPr lang="de-DE" dirty="0" err="1"/>
            <a:t>to</a:t>
          </a:r>
          <a:r>
            <a:rPr lang="de-DE" dirty="0"/>
            <a:t> </a:t>
          </a:r>
          <a:r>
            <a:rPr lang="de-DE" dirty="0" err="1"/>
            <a:t>your</a:t>
          </a:r>
          <a:r>
            <a:rPr lang="de-DE" dirty="0"/>
            <a:t> </a:t>
          </a:r>
          <a:r>
            <a:rPr lang="de-DE" dirty="0" err="1"/>
            <a:t>business</a:t>
          </a:r>
          <a:r>
            <a:rPr lang="de-DE" dirty="0"/>
            <a:t> </a:t>
          </a:r>
          <a:r>
            <a:rPr lang="de-DE" dirty="0" err="1"/>
            <a:t>by</a:t>
          </a:r>
          <a:r>
            <a:rPr lang="de-DE" dirty="0"/>
            <a:t> </a:t>
          </a:r>
          <a:r>
            <a:rPr lang="de-DE" dirty="0" err="1"/>
            <a:t>customers</a:t>
          </a:r>
          <a:r>
            <a:rPr lang="de-DE" dirty="0"/>
            <a:t> </a:t>
          </a:r>
          <a:r>
            <a:rPr lang="de-DE" dirty="0" err="1"/>
            <a:t>who</a:t>
          </a:r>
          <a:r>
            <a:rPr lang="de-DE" dirty="0"/>
            <a:t> </a:t>
          </a:r>
          <a:r>
            <a:rPr lang="de-DE" dirty="0" err="1"/>
            <a:t>have</a:t>
          </a:r>
          <a:r>
            <a:rPr lang="de-DE" dirty="0"/>
            <a:t> </a:t>
          </a:r>
          <a:r>
            <a:rPr lang="de-DE" dirty="0" err="1"/>
            <a:t>purchased</a:t>
          </a:r>
          <a:r>
            <a:rPr lang="de-DE" dirty="0"/>
            <a:t> </a:t>
          </a:r>
          <a:r>
            <a:rPr lang="de-DE" dirty="0" err="1"/>
            <a:t>goods</a:t>
          </a:r>
          <a:r>
            <a:rPr lang="de-DE" dirty="0"/>
            <a:t> </a:t>
          </a:r>
          <a:r>
            <a:rPr lang="de-DE" dirty="0" err="1"/>
            <a:t>or</a:t>
          </a:r>
          <a:r>
            <a:rPr lang="de-DE" dirty="0"/>
            <a:t> </a:t>
          </a:r>
          <a:r>
            <a:rPr lang="de-DE" dirty="0" err="1"/>
            <a:t>services</a:t>
          </a:r>
          <a:r>
            <a:rPr lang="de-DE" dirty="0"/>
            <a:t> but </a:t>
          </a:r>
          <a:r>
            <a:rPr lang="de-DE" dirty="0" err="1"/>
            <a:t>haven‘t</a:t>
          </a:r>
          <a:r>
            <a:rPr lang="de-DE" dirty="0"/>
            <a:t> </a:t>
          </a:r>
          <a:r>
            <a:rPr lang="de-DE" dirty="0" err="1"/>
            <a:t>yet</a:t>
          </a:r>
          <a:r>
            <a:rPr lang="de-DE" dirty="0"/>
            <a:t> </a:t>
          </a:r>
          <a:r>
            <a:rPr lang="de-DE" dirty="0" err="1"/>
            <a:t>paid</a:t>
          </a:r>
          <a:r>
            <a:rPr lang="de-DE" dirty="0"/>
            <a:t>. </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Accounts </a:t>
          </a:r>
          <a:r>
            <a:rPr lang="de-DE" sz="2800" b="1" dirty="0" err="1"/>
            <a:t>Payable</a:t>
          </a:r>
          <a:endParaRPr lang="de-DE" sz="2800" b="1" dirty="0"/>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a:t>Money </a:t>
          </a:r>
          <a:r>
            <a:rPr lang="de-DE" dirty="0" err="1"/>
            <a:t>your</a:t>
          </a:r>
          <a:r>
            <a:rPr lang="de-DE" dirty="0"/>
            <a:t> </a:t>
          </a:r>
          <a:r>
            <a:rPr lang="de-DE" dirty="0" err="1"/>
            <a:t>business</a:t>
          </a:r>
          <a:r>
            <a:rPr lang="de-DE" dirty="0"/>
            <a:t> </a:t>
          </a:r>
          <a:r>
            <a:rPr lang="de-DE" dirty="0" err="1"/>
            <a:t>owes</a:t>
          </a:r>
          <a:r>
            <a:rPr lang="de-DE" dirty="0"/>
            <a:t> </a:t>
          </a:r>
          <a:r>
            <a:rPr lang="de-DE" dirty="0" err="1"/>
            <a:t>to</a:t>
          </a:r>
          <a:r>
            <a:rPr lang="de-DE" dirty="0"/>
            <a:t> </a:t>
          </a:r>
          <a:r>
            <a:rPr lang="de-DE" dirty="0" err="1"/>
            <a:t>suppliers</a:t>
          </a:r>
          <a:r>
            <a:rPr lang="de-DE" dirty="0"/>
            <a:t> </a:t>
          </a:r>
          <a:r>
            <a:rPr lang="de-DE" dirty="0" err="1"/>
            <a:t>for</a:t>
          </a:r>
          <a:r>
            <a:rPr lang="de-DE" dirty="0"/>
            <a:t> </a:t>
          </a:r>
          <a:r>
            <a:rPr lang="de-DE" dirty="0" err="1"/>
            <a:t>goods</a:t>
          </a:r>
          <a:r>
            <a:rPr lang="de-DE" dirty="0"/>
            <a:t> </a:t>
          </a:r>
          <a:r>
            <a:rPr lang="de-DE" dirty="0" err="1"/>
            <a:t>or</a:t>
          </a:r>
          <a:r>
            <a:rPr lang="de-DE" dirty="0"/>
            <a:t> </a:t>
          </a:r>
          <a:r>
            <a:rPr lang="de-DE" dirty="0" err="1"/>
            <a:t>services</a:t>
          </a:r>
          <a:r>
            <a:rPr lang="de-DE" dirty="0"/>
            <a:t> </a:t>
          </a:r>
          <a:r>
            <a:rPr lang="de-DE" dirty="0" err="1"/>
            <a:t>that</a:t>
          </a:r>
          <a:r>
            <a:rPr lang="de-DE" dirty="0"/>
            <a:t> </a:t>
          </a:r>
          <a:r>
            <a:rPr lang="de-DE" dirty="0" err="1"/>
            <a:t>have</a:t>
          </a:r>
          <a:r>
            <a:rPr lang="de-DE" dirty="0"/>
            <a:t> </a:t>
          </a:r>
          <a:r>
            <a:rPr lang="de-DE" dirty="0" err="1"/>
            <a:t>been</a:t>
          </a:r>
          <a:r>
            <a:rPr lang="de-DE" dirty="0"/>
            <a:t> </a:t>
          </a:r>
          <a:r>
            <a:rPr lang="de-DE" dirty="0" err="1"/>
            <a:t>purchased</a:t>
          </a:r>
          <a:r>
            <a:rPr lang="de-DE" dirty="0"/>
            <a:t> but not </a:t>
          </a:r>
          <a:r>
            <a:rPr lang="de-DE" dirty="0" err="1"/>
            <a:t>yet</a:t>
          </a:r>
          <a:r>
            <a:rPr lang="de-DE" dirty="0"/>
            <a:t> </a:t>
          </a:r>
          <a:r>
            <a:rPr lang="de-DE" dirty="0" err="1"/>
            <a:t>paid</a:t>
          </a:r>
          <a:r>
            <a:rPr lang="de-DE" dirty="0"/>
            <a:t> </a:t>
          </a:r>
          <a:r>
            <a:rPr lang="de-DE" dirty="0" err="1"/>
            <a:t>for</a:t>
          </a:r>
          <a:r>
            <a:rPr lang="de-DE" dirty="0"/>
            <a:t>. </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a:t>Capital </a:t>
          </a:r>
          <a:r>
            <a:rPr lang="de-DE" sz="2800" b="1" dirty="0" err="1"/>
            <a:t>Expenditure</a:t>
          </a:r>
          <a:endParaRPr lang="de-DE" sz="2800" b="1" dirty="0"/>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de-DE" dirty="0"/>
            <a:t>Money </a:t>
          </a:r>
          <a:r>
            <a:rPr lang="de-DE" dirty="0" err="1"/>
            <a:t>spent</a:t>
          </a:r>
          <a:r>
            <a:rPr lang="de-DE" dirty="0"/>
            <a:t> </a:t>
          </a:r>
          <a:r>
            <a:rPr lang="de-DE" dirty="0" err="1"/>
            <a:t>by</a:t>
          </a:r>
          <a:r>
            <a:rPr lang="de-DE" dirty="0"/>
            <a:t> a </a:t>
          </a:r>
          <a:r>
            <a:rPr lang="de-DE" dirty="0" err="1"/>
            <a:t>business</a:t>
          </a:r>
          <a:r>
            <a:rPr lang="de-DE" dirty="0"/>
            <a:t> </a:t>
          </a:r>
          <a:r>
            <a:rPr lang="de-DE" dirty="0" err="1"/>
            <a:t>to</a:t>
          </a:r>
          <a:r>
            <a:rPr lang="de-DE" dirty="0"/>
            <a:t> </a:t>
          </a:r>
          <a:r>
            <a:rPr lang="de-DE" dirty="0" err="1"/>
            <a:t>buy</a:t>
          </a:r>
          <a:r>
            <a:rPr lang="de-DE" dirty="0"/>
            <a:t>, </a:t>
          </a:r>
          <a:r>
            <a:rPr lang="de-DE" dirty="0" err="1"/>
            <a:t>maintain</a:t>
          </a:r>
          <a:r>
            <a:rPr lang="de-DE" dirty="0"/>
            <a:t>, </a:t>
          </a:r>
          <a:r>
            <a:rPr lang="de-DE" dirty="0" err="1"/>
            <a:t>or</a:t>
          </a:r>
          <a:r>
            <a:rPr lang="de-DE" dirty="0"/>
            <a:t> upgrade </a:t>
          </a:r>
          <a:r>
            <a:rPr lang="de-DE" dirty="0" err="1"/>
            <a:t>physical</a:t>
          </a:r>
          <a:r>
            <a:rPr lang="de-DE" dirty="0"/>
            <a:t> </a:t>
          </a:r>
          <a:r>
            <a:rPr lang="de-DE" dirty="0" err="1"/>
            <a:t>assets</a:t>
          </a:r>
          <a:r>
            <a:rPr lang="de-DE" dirty="0"/>
            <a:t> such </a:t>
          </a:r>
          <a:r>
            <a:rPr lang="de-DE" dirty="0" err="1"/>
            <a:t>as</a:t>
          </a:r>
          <a:r>
            <a:rPr lang="de-DE" dirty="0"/>
            <a:t> </a:t>
          </a:r>
          <a:r>
            <a:rPr lang="de-DE" dirty="0" err="1"/>
            <a:t>equipment</a:t>
          </a:r>
          <a:r>
            <a:rPr lang="de-DE" dirty="0"/>
            <a:t>, </a:t>
          </a:r>
          <a:r>
            <a:rPr lang="de-DE" dirty="0" err="1"/>
            <a:t>buildings</a:t>
          </a:r>
          <a:r>
            <a:rPr lang="de-DE" dirty="0"/>
            <a:t> </a:t>
          </a:r>
          <a:r>
            <a:rPr lang="de-DE" dirty="0" err="1"/>
            <a:t>or</a:t>
          </a:r>
          <a:r>
            <a:rPr lang="de-DE" dirty="0"/>
            <a:t> </a:t>
          </a:r>
          <a:r>
            <a:rPr lang="de-DE" dirty="0" err="1"/>
            <a:t>machinery</a:t>
          </a:r>
          <a:r>
            <a:rPr lang="de-DE" dirty="0"/>
            <a:t>. </a:t>
          </a: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Return on Investment</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a:t>A </a:t>
          </a:r>
          <a:r>
            <a:rPr lang="de-DE" dirty="0" err="1"/>
            <a:t>measure</a:t>
          </a:r>
          <a:r>
            <a:rPr lang="de-DE" dirty="0"/>
            <a:t> of </a:t>
          </a:r>
          <a:r>
            <a:rPr lang="de-DE" dirty="0" err="1"/>
            <a:t>the</a:t>
          </a:r>
          <a:r>
            <a:rPr lang="de-DE" dirty="0"/>
            <a:t> </a:t>
          </a:r>
          <a:r>
            <a:rPr lang="de-DE" dirty="0" err="1"/>
            <a:t>profitability</a:t>
          </a:r>
          <a:r>
            <a:rPr lang="de-DE" dirty="0"/>
            <a:t> of an </a:t>
          </a:r>
          <a:r>
            <a:rPr lang="de-DE" dirty="0" err="1"/>
            <a:t>investment</a:t>
          </a:r>
          <a:r>
            <a:rPr lang="de-DE" dirty="0"/>
            <a:t>, </a:t>
          </a:r>
          <a:r>
            <a:rPr lang="de-DE" dirty="0" err="1"/>
            <a:t>calculated</a:t>
          </a:r>
          <a:r>
            <a:rPr lang="de-DE" dirty="0"/>
            <a:t> </a:t>
          </a:r>
          <a:r>
            <a:rPr lang="de-DE" dirty="0" err="1"/>
            <a:t>as</a:t>
          </a:r>
          <a:r>
            <a:rPr lang="de-DE" dirty="0"/>
            <a:t> </a:t>
          </a:r>
          <a:r>
            <a:rPr lang="de-DE" dirty="0" err="1"/>
            <a:t>the</a:t>
          </a:r>
          <a:r>
            <a:rPr lang="de-DE" dirty="0"/>
            <a:t> </a:t>
          </a:r>
          <a:r>
            <a:rPr lang="de-DE" dirty="0" err="1"/>
            <a:t>gain</a:t>
          </a:r>
          <a:r>
            <a:rPr lang="de-DE" dirty="0"/>
            <a:t> </a:t>
          </a:r>
          <a:r>
            <a:rPr lang="de-DE" dirty="0" err="1"/>
            <a:t>from</a:t>
          </a:r>
          <a:r>
            <a:rPr lang="de-DE" dirty="0"/>
            <a:t> </a:t>
          </a:r>
          <a:r>
            <a:rPr lang="de-DE" dirty="0" err="1"/>
            <a:t>the</a:t>
          </a:r>
          <a:r>
            <a:rPr lang="de-DE" dirty="0"/>
            <a:t> </a:t>
          </a:r>
          <a:r>
            <a:rPr lang="de-DE" dirty="0" err="1"/>
            <a:t>investment</a:t>
          </a:r>
          <a:r>
            <a:rPr lang="de-DE" dirty="0"/>
            <a:t> </a:t>
          </a:r>
          <a:r>
            <a:rPr lang="de-DE" dirty="0" err="1"/>
            <a:t>divided</a:t>
          </a:r>
          <a:r>
            <a:rPr lang="de-DE" dirty="0"/>
            <a:t> </a:t>
          </a:r>
          <a:r>
            <a:rPr lang="de-DE" dirty="0" err="1"/>
            <a:t>by</a:t>
          </a:r>
          <a:r>
            <a:rPr lang="de-DE" dirty="0"/>
            <a:t> ist </a:t>
          </a:r>
          <a:r>
            <a:rPr lang="de-DE" dirty="0" err="1"/>
            <a:t>cost</a:t>
          </a:r>
          <a:r>
            <a:rPr lang="de-DE" dirty="0"/>
            <a:t>.</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Working Capital</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a:t>The </a:t>
          </a:r>
          <a:r>
            <a:rPr lang="de-DE" dirty="0" err="1"/>
            <a:t>difference</a:t>
          </a:r>
          <a:r>
            <a:rPr lang="de-DE" dirty="0"/>
            <a:t> </a:t>
          </a:r>
          <a:r>
            <a:rPr lang="de-DE" dirty="0" err="1"/>
            <a:t>between</a:t>
          </a:r>
          <a:r>
            <a:rPr lang="de-DE" dirty="0"/>
            <a:t> a </a:t>
          </a:r>
          <a:r>
            <a:rPr lang="de-DE" dirty="0" err="1"/>
            <a:t>company‘s</a:t>
          </a:r>
          <a:r>
            <a:rPr lang="de-DE" dirty="0"/>
            <a:t> </a:t>
          </a:r>
          <a:r>
            <a:rPr lang="de-DE" dirty="0" err="1"/>
            <a:t>current</a:t>
          </a:r>
          <a:r>
            <a:rPr lang="de-DE" dirty="0"/>
            <a:t> </a:t>
          </a:r>
          <a:r>
            <a:rPr lang="de-DE" dirty="0" err="1"/>
            <a:t>assets</a:t>
          </a:r>
          <a:r>
            <a:rPr lang="de-DE" dirty="0"/>
            <a:t> (like cash and </a:t>
          </a:r>
          <a:r>
            <a:rPr lang="de-DE" dirty="0" err="1"/>
            <a:t>receivables</a:t>
          </a:r>
          <a:r>
            <a:rPr lang="de-DE" dirty="0"/>
            <a:t>) and ist </a:t>
          </a:r>
          <a:r>
            <a:rPr lang="de-DE" dirty="0" err="1"/>
            <a:t>current</a:t>
          </a:r>
          <a:r>
            <a:rPr lang="de-DE" dirty="0"/>
            <a:t> </a:t>
          </a:r>
          <a:r>
            <a:rPr lang="de-DE" dirty="0" err="1"/>
            <a:t>liabilities</a:t>
          </a:r>
          <a:r>
            <a:rPr lang="de-DE" dirty="0"/>
            <a:t> (like </a:t>
          </a:r>
          <a:r>
            <a:rPr lang="de-DE" dirty="0" err="1"/>
            <a:t>payables</a:t>
          </a:r>
          <a:r>
            <a:rPr lang="de-DE" dirty="0"/>
            <a:t>). </a:t>
          </a:r>
          <a:r>
            <a:rPr lang="de-DE" dirty="0" err="1"/>
            <a:t>It</a:t>
          </a:r>
          <a:r>
            <a:rPr lang="de-DE" dirty="0"/>
            <a:t> </a:t>
          </a:r>
          <a:r>
            <a:rPr lang="de-DE" dirty="0" err="1"/>
            <a:t>measures</a:t>
          </a:r>
          <a:r>
            <a:rPr lang="de-DE" dirty="0"/>
            <a:t> </a:t>
          </a:r>
          <a:r>
            <a:rPr lang="de-DE" dirty="0" err="1"/>
            <a:t>the</a:t>
          </a:r>
          <a:r>
            <a:rPr lang="de-DE" dirty="0"/>
            <a:t> </a:t>
          </a:r>
          <a:r>
            <a:rPr lang="de-DE" dirty="0" err="1"/>
            <a:t>short</a:t>
          </a:r>
          <a:r>
            <a:rPr lang="de-DE" dirty="0"/>
            <a:t>-term </a:t>
          </a:r>
          <a:r>
            <a:rPr lang="de-DE" dirty="0" err="1"/>
            <a:t>financial</a:t>
          </a:r>
          <a:r>
            <a:rPr lang="de-DE" dirty="0"/>
            <a:t> </a:t>
          </a:r>
          <a:r>
            <a:rPr lang="de-DE" dirty="0" err="1"/>
            <a:t>health</a:t>
          </a:r>
          <a:r>
            <a:rPr lang="de-DE" dirty="0"/>
            <a:t> of a </a:t>
          </a:r>
          <a:r>
            <a:rPr lang="de-DE" dirty="0" err="1"/>
            <a:t>businss</a:t>
          </a:r>
          <a:r>
            <a:rPr lang="de-DE" dirty="0"/>
            <a:t>. </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err="1"/>
            <a:t>Depreciation</a:t>
          </a:r>
          <a:endParaRPr lang="de-DE" sz="2800" b="1" dirty="0"/>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de-DE" dirty="0"/>
            <a:t>The gradual </a:t>
          </a:r>
          <a:r>
            <a:rPr lang="de-DE" dirty="0" err="1"/>
            <a:t>reduction</a:t>
          </a:r>
          <a:r>
            <a:rPr lang="de-DE" dirty="0"/>
            <a:t> in </a:t>
          </a:r>
          <a:r>
            <a:rPr lang="de-DE" dirty="0" err="1"/>
            <a:t>value</a:t>
          </a:r>
          <a:r>
            <a:rPr lang="de-DE" dirty="0"/>
            <a:t> of an </a:t>
          </a:r>
          <a:r>
            <a:rPr lang="de-DE" dirty="0" err="1"/>
            <a:t>asset</a:t>
          </a:r>
          <a:r>
            <a:rPr lang="de-DE" dirty="0"/>
            <a:t> </a:t>
          </a:r>
          <a:r>
            <a:rPr lang="de-DE" dirty="0" err="1"/>
            <a:t>over</a:t>
          </a:r>
          <a:r>
            <a:rPr lang="de-DE" dirty="0"/>
            <a:t> time, </a:t>
          </a:r>
          <a:r>
            <a:rPr lang="de-DE" dirty="0" err="1"/>
            <a:t>usually</a:t>
          </a:r>
          <a:r>
            <a:rPr lang="de-DE" dirty="0"/>
            <a:t> </a:t>
          </a:r>
          <a:r>
            <a:rPr lang="de-DE" dirty="0" err="1"/>
            <a:t>applied</a:t>
          </a:r>
          <a:r>
            <a:rPr lang="de-DE" dirty="0"/>
            <a:t> </a:t>
          </a:r>
          <a:r>
            <a:rPr lang="de-DE" dirty="0" err="1"/>
            <a:t>to</a:t>
          </a:r>
          <a:r>
            <a:rPr lang="de-DE" dirty="0"/>
            <a:t> </a:t>
          </a:r>
          <a:r>
            <a:rPr lang="de-DE" dirty="0" err="1"/>
            <a:t>long</a:t>
          </a:r>
          <a:r>
            <a:rPr lang="de-DE" dirty="0"/>
            <a:t>-term </a:t>
          </a:r>
          <a:r>
            <a:rPr lang="de-DE" dirty="0" err="1"/>
            <a:t>assets</a:t>
          </a:r>
          <a:r>
            <a:rPr lang="de-DE" dirty="0"/>
            <a:t> like </a:t>
          </a:r>
          <a:r>
            <a:rPr lang="de-DE" dirty="0" err="1"/>
            <a:t>vehicles</a:t>
          </a:r>
          <a:r>
            <a:rPr lang="de-DE" dirty="0"/>
            <a:t>, </a:t>
          </a:r>
          <a:r>
            <a:rPr lang="de-DE" dirty="0" err="1"/>
            <a:t>buildings</a:t>
          </a:r>
          <a:r>
            <a:rPr lang="de-DE" dirty="0"/>
            <a:t> </a:t>
          </a:r>
          <a:r>
            <a:rPr lang="de-DE" dirty="0" err="1"/>
            <a:t>or</a:t>
          </a:r>
          <a:r>
            <a:rPr lang="de-DE" dirty="0"/>
            <a:t> </a:t>
          </a:r>
          <a:r>
            <a:rPr lang="de-DE" dirty="0" err="1"/>
            <a:t>equpment</a:t>
          </a:r>
          <a:r>
            <a:rPr lang="de-DE" dirty="0"/>
            <a:t>. </a:t>
          </a: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A0F79B-6370-4ADB-ABC1-90EEDEDD30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e-DE"/>
        </a:p>
      </dgm:t>
    </dgm:pt>
    <dgm:pt modelId="{78E423B0-342E-4AA7-B868-10A480325E0F}">
      <dgm:prSet phldrT="[Text]" custT="1"/>
      <dgm:spPr/>
      <dgm:t>
        <a:bodyPr/>
        <a:lstStyle/>
        <a:p>
          <a:pPr>
            <a:buNone/>
          </a:pPr>
          <a:r>
            <a:rPr lang="de-DE" sz="2000" dirty="0"/>
            <a:t>Revenue Forecasts</a:t>
          </a:r>
        </a:p>
      </dgm:t>
    </dgm:pt>
    <dgm:pt modelId="{44BC80F4-F260-4663-8DC5-80C371DF4BB6}" type="parTrans" cxnId="{17D72FC8-0A1C-4ED4-B682-64D27F63B7AD}">
      <dgm:prSet/>
      <dgm:spPr/>
      <dgm:t>
        <a:bodyPr/>
        <a:lstStyle/>
        <a:p>
          <a:endParaRPr lang="de-DE" sz="2400"/>
        </a:p>
      </dgm:t>
    </dgm:pt>
    <dgm:pt modelId="{74189D1B-2FB2-4D97-BEFE-CDC1490C220B}" type="sibTrans" cxnId="{17D72FC8-0A1C-4ED4-B682-64D27F63B7AD}">
      <dgm:prSet/>
      <dgm:spPr/>
      <dgm:t>
        <a:bodyPr/>
        <a:lstStyle/>
        <a:p>
          <a:endParaRPr lang="de-DE" sz="2400"/>
        </a:p>
      </dgm:t>
    </dgm:pt>
    <dgm:pt modelId="{FC324B8B-C738-427A-AF7A-048D506B92F3}">
      <dgm:prSet phldrT="[Text]" custT="1"/>
      <dgm:spPr/>
      <dgm:t>
        <a:bodyPr/>
        <a:lstStyle/>
        <a:p>
          <a:pPr>
            <a:buNone/>
          </a:pPr>
          <a:r>
            <a:rPr lang="de-DE" sz="2000" dirty="0" err="1">
              <a:solidFill>
                <a:srgbClr val="595959"/>
              </a:solidFill>
            </a:rPr>
            <a:t>Estimations</a:t>
          </a:r>
          <a:r>
            <a:rPr lang="de-DE" sz="2000" dirty="0">
              <a:solidFill>
                <a:srgbClr val="595959"/>
              </a:solidFill>
            </a:rPr>
            <a:t> of </a:t>
          </a:r>
          <a:r>
            <a:rPr lang="de-DE" sz="2000" dirty="0" err="1">
              <a:solidFill>
                <a:srgbClr val="595959"/>
              </a:solidFill>
            </a:rPr>
            <a:t>future</a:t>
          </a:r>
          <a:r>
            <a:rPr lang="de-DE" sz="2000" dirty="0">
              <a:solidFill>
                <a:srgbClr val="595959"/>
              </a:solidFill>
            </a:rPr>
            <a:t> </a:t>
          </a:r>
          <a:r>
            <a:rPr lang="de-DE" sz="2000" dirty="0" err="1">
              <a:solidFill>
                <a:srgbClr val="595959"/>
              </a:solidFill>
            </a:rPr>
            <a:t>sales</a:t>
          </a:r>
          <a:r>
            <a:rPr lang="de-DE" sz="2000" dirty="0">
              <a:solidFill>
                <a:srgbClr val="595959"/>
              </a:solidFill>
            </a:rPr>
            <a:t>, </a:t>
          </a:r>
          <a:r>
            <a:rPr lang="de-DE" sz="2000" dirty="0" err="1">
              <a:solidFill>
                <a:srgbClr val="595959"/>
              </a:solidFill>
            </a:rPr>
            <a:t>including</a:t>
          </a:r>
          <a:r>
            <a:rPr lang="de-DE" sz="2000" dirty="0">
              <a:solidFill>
                <a:srgbClr val="595959"/>
              </a:solidFill>
            </a:rPr>
            <a:t> </a:t>
          </a:r>
          <a:r>
            <a:rPr lang="de-DE" sz="2000" dirty="0" err="1">
              <a:solidFill>
                <a:srgbClr val="595959"/>
              </a:solidFill>
            </a:rPr>
            <a:t>when</a:t>
          </a:r>
          <a:r>
            <a:rPr lang="de-DE" sz="2000" dirty="0">
              <a:solidFill>
                <a:srgbClr val="595959"/>
              </a:solidFill>
            </a:rPr>
            <a:t> and </a:t>
          </a:r>
          <a:r>
            <a:rPr lang="de-DE" sz="2000" dirty="0" err="1">
              <a:solidFill>
                <a:srgbClr val="595959"/>
              </a:solidFill>
            </a:rPr>
            <a:t>how</a:t>
          </a:r>
          <a:r>
            <a:rPr lang="de-DE" sz="2000" dirty="0">
              <a:solidFill>
                <a:srgbClr val="595959"/>
              </a:solidFill>
            </a:rPr>
            <a:t> </a:t>
          </a:r>
          <a:r>
            <a:rPr lang="de-DE" sz="2000" dirty="0" err="1">
              <a:solidFill>
                <a:srgbClr val="595959"/>
              </a:solidFill>
            </a:rPr>
            <a:t>revenue</a:t>
          </a:r>
          <a:r>
            <a:rPr lang="de-DE" sz="2000" dirty="0">
              <a:solidFill>
                <a:srgbClr val="595959"/>
              </a:solidFill>
            </a:rPr>
            <a:t> will </a:t>
          </a:r>
          <a:r>
            <a:rPr lang="de-DE" sz="2000" dirty="0" err="1">
              <a:solidFill>
                <a:srgbClr val="595959"/>
              </a:solidFill>
            </a:rPr>
            <a:t>be</a:t>
          </a:r>
          <a:r>
            <a:rPr lang="de-DE" sz="2000" dirty="0">
              <a:solidFill>
                <a:srgbClr val="595959"/>
              </a:solidFill>
            </a:rPr>
            <a:t> </a:t>
          </a:r>
          <a:r>
            <a:rPr lang="de-DE" sz="2000" dirty="0" err="1">
              <a:solidFill>
                <a:srgbClr val="595959"/>
              </a:solidFill>
            </a:rPr>
            <a:t>generated</a:t>
          </a:r>
          <a:r>
            <a:rPr lang="de-DE" sz="2000" dirty="0">
              <a:solidFill>
                <a:srgbClr val="595959"/>
              </a:solidFill>
            </a:rPr>
            <a:t>.</a:t>
          </a:r>
        </a:p>
      </dgm:t>
    </dgm:pt>
    <dgm:pt modelId="{00CBBDCB-BD76-46CA-80D8-C7BAF5AECDC1}" type="parTrans" cxnId="{87476A6C-C47B-46CC-B031-638ABD529861}">
      <dgm:prSet/>
      <dgm:spPr/>
      <dgm:t>
        <a:bodyPr/>
        <a:lstStyle/>
        <a:p>
          <a:endParaRPr lang="de-DE" sz="2400"/>
        </a:p>
      </dgm:t>
    </dgm:pt>
    <dgm:pt modelId="{BE518FBB-EF6C-4592-A62D-AA054E5EA5D6}" type="sibTrans" cxnId="{87476A6C-C47B-46CC-B031-638ABD529861}">
      <dgm:prSet/>
      <dgm:spPr/>
      <dgm:t>
        <a:bodyPr/>
        <a:lstStyle/>
        <a:p>
          <a:endParaRPr lang="de-DE" sz="2400"/>
        </a:p>
      </dgm:t>
    </dgm:pt>
    <dgm:pt modelId="{5D493A21-D7BE-42A2-9FE7-1E16D4FBDB34}">
      <dgm:prSet phldrT="[Text]" custT="1"/>
      <dgm:spPr/>
      <dgm:t>
        <a:bodyPr/>
        <a:lstStyle/>
        <a:p>
          <a:pPr marL="0">
            <a:buNone/>
          </a:pPr>
          <a:r>
            <a:rPr lang="de-DE" sz="2000" dirty="0" err="1"/>
            <a:t>Expense</a:t>
          </a:r>
          <a:r>
            <a:rPr lang="de-DE" sz="2000" dirty="0"/>
            <a:t> Forecasts</a:t>
          </a:r>
        </a:p>
      </dgm:t>
    </dgm:pt>
    <dgm:pt modelId="{0430867E-EACF-4058-BAC4-A6F21DB6DF41}" type="parTrans" cxnId="{F6E3CA3D-ADCD-4BA1-86D8-1B8D769F7B92}">
      <dgm:prSet/>
      <dgm:spPr/>
      <dgm:t>
        <a:bodyPr/>
        <a:lstStyle/>
        <a:p>
          <a:endParaRPr lang="de-DE" sz="2400"/>
        </a:p>
      </dgm:t>
    </dgm:pt>
    <dgm:pt modelId="{77749EFF-1CD6-4BAF-AF2E-30182DCDE5CA}" type="sibTrans" cxnId="{F6E3CA3D-ADCD-4BA1-86D8-1B8D769F7B92}">
      <dgm:prSet/>
      <dgm:spPr/>
      <dgm:t>
        <a:bodyPr/>
        <a:lstStyle/>
        <a:p>
          <a:endParaRPr lang="de-DE" sz="2400"/>
        </a:p>
      </dgm:t>
    </dgm:pt>
    <dgm:pt modelId="{A0571A7A-C0F6-47C2-8579-343F3EE7ADA6}">
      <dgm:prSet phldrT="[Text]" custT="1"/>
      <dgm:spPr/>
      <dgm:t>
        <a:bodyPr/>
        <a:lstStyle/>
        <a:p>
          <a:pPr marL="0" indent="0">
            <a:buNone/>
          </a:pPr>
          <a:r>
            <a:rPr lang="de-DE" sz="2000" dirty="0" err="1">
              <a:solidFill>
                <a:srgbClr val="595959"/>
              </a:solidFill>
            </a:rPr>
            <a:t>Projections</a:t>
          </a:r>
          <a:r>
            <a:rPr lang="de-DE" sz="2000" dirty="0">
              <a:solidFill>
                <a:srgbClr val="595959"/>
              </a:solidFill>
            </a:rPr>
            <a:t> of all </a:t>
          </a:r>
          <a:r>
            <a:rPr lang="de-DE" sz="2000" dirty="0" err="1">
              <a:solidFill>
                <a:srgbClr val="595959"/>
              </a:solidFill>
            </a:rPr>
            <a:t>business</a:t>
          </a:r>
          <a:r>
            <a:rPr lang="de-DE" sz="2000" dirty="0">
              <a:solidFill>
                <a:srgbClr val="595959"/>
              </a:solidFill>
            </a:rPr>
            <a:t> </a:t>
          </a:r>
          <a:r>
            <a:rPr lang="de-DE" sz="2000" dirty="0" err="1">
              <a:solidFill>
                <a:srgbClr val="595959"/>
              </a:solidFill>
            </a:rPr>
            <a:t>costs</a:t>
          </a:r>
          <a:r>
            <a:rPr lang="de-DE" sz="2000" dirty="0">
              <a:solidFill>
                <a:srgbClr val="595959"/>
              </a:solidFill>
            </a:rPr>
            <a:t>, </a:t>
          </a:r>
          <a:r>
            <a:rPr lang="de-DE" sz="2000" dirty="0" err="1">
              <a:solidFill>
                <a:srgbClr val="595959"/>
              </a:solidFill>
            </a:rPr>
            <a:t>both</a:t>
          </a:r>
          <a:r>
            <a:rPr lang="de-DE" sz="2000" dirty="0">
              <a:solidFill>
                <a:srgbClr val="595959"/>
              </a:solidFill>
            </a:rPr>
            <a:t> </a:t>
          </a:r>
          <a:r>
            <a:rPr lang="de-DE" sz="2000" dirty="0" err="1">
              <a:solidFill>
                <a:srgbClr val="595959"/>
              </a:solidFill>
            </a:rPr>
            <a:t>fixed</a:t>
          </a:r>
          <a:r>
            <a:rPr lang="de-DE" sz="2000" dirty="0">
              <a:solidFill>
                <a:srgbClr val="595959"/>
              </a:solidFill>
            </a:rPr>
            <a:t> and variable. </a:t>
          </a:r>
        </a:p>
      </dgm:t>
    </dgm:pt>
    <dgm:pt modelId="{B9203EAD-6AFC-4AB7-981F-9C8E433F87BB}" type="parTrans" cxnId="{BD847E87-F532-45C5-B5CD-FBFC6D7B823A}">
      <dgm:prSet/>
      <dgm:spPr/>
      <dgm:t>
        <a:bodyPr/>
        <a:lstStyle/>
        <a:p>
          <a:endParaRPr lang="de-DE" sz="2400"/>
        </a:p>
      </dgm:t>
    </dgm:pt>
    <dgm:pt modelId="{958E8D72-D7EA-4D70-B27E-C434F92716AA}" type="sibTrans" cxnId="{BD847E87-F532-45C5-B5CD-FBFC6D7B823A}">
      <dgm:prSet/>
      <dgm:spPr/>
      <dgm:t>
        <a:bodyPr/>
        <a:lstStyle/>
        <a:p>
          <a:endParaRPr lang="de-DE" sz="2400"/>
        </a:p>
      </dgm:t>
    </dgm:pt>
    <dgm:pt modelId="{FBFE825C-F3CE-4555-A2F9-D5411A0CA525}">
      <dgm:prSet phldrT="[Text]" custT="1"/>
      <dgm:spPr/>
      <dgm:t>
        <a:bodyPr/>
        <a:lstStyle/>
        <a:p>
          <a:pPr marL="0">
            <a:buNone/>
          </a:pPr>
          <a:r>
            <a:rPr lang="de-DE" sz="2000" dirty="0"/>
            <a:t>Cash Flow </a:t>
          </a:r>
          <a:r>
            <a:rPr lang="de-DE" sz="2000" dirty="0" err="1"/>
            <a:t>projections</a:t>
          </a:r>
          <a:endParaRPr lang="de-DE" sz="2000" dirty="0"/>
        </a:p>
      </dgm:t>
    </dgm:pt>
    <dgm:pt modelId="{2250CF3C-670E-4BF3-A606-7038C263D1B7}" type="parTrans" cxnId="{B0B341FF-873A-4D14-BDAB-8C08559C5077}">
      <dgm:prSet/>
      <dgm:spPr/>
      <dgm:t>
        <a:bodyPr/>
        <a:lstStyle/>
        <a:p>
          <a:endParaRPr lang="de-DE" sz="2400"/>
        </a:p>
      </dgm:t>
    </dgm:pt>
    <dgm:pt modelId="{EABF1C65-6282-4097-A914-80DB8BD2443F}" type="sibTrans" cxnId="{B0B341FF-873A-4D14-BDAB-8C08559C5077}">
      <dgm:prSet/>
      <dgm:spPr/>
      <dgm:t>
        <a:bodyPr/>
        <a:lstStyle/>
        <a:p>
          <a:endParaRPr lang="de-DE" sz="2400"/>
        </a:p>
      </dgm:t>
    </dgm:pt>
    <dgm:pt modelId="{F5D77958-F083-4B70-8751-A0DA0880BA40}">
      <dgm:prSet phldrT="[Text]" custT="1"/>
      <dgm:spPr/>
      <dgm:t>
        <a:bodyPr/>
        <a:lstStyle/>
        <a:p>
          <a:pPr marL="0" indent="0">
            <a:buNone/>
          </a:pPr>
          <a:r>
            <a:rPr lang="de-DE" sz="2000" dirty="0" err="1">
              <a:solidFill>
                <a:srgbClr val="595959"/>
              </a:solidFill>
            </a:rPr>
            <a:t>Estimating</a:t>
          </a:r>
          <a:r>
            <a:rPr lang="de-DE" sz="2000" dirty="0">
              <a:solidFill>
                <a:srgbClr val="595959"/>
              </a:solidFill>
            </a:rPr>
            <a:t>, </a:t>
          </a:r>
          <a:r>
            <a:rPr lang="de-DE" sz="2000" dirty="0" err="1">
              <a:solidFill>
                <a:srgbClr val="595959"/>
              </a:solidFill>
            </a:rPr>
            <a:t>when</a:t>
          </a:r>
          <a:r>
            <a:rPr lang="de-DE" sz="2000" dirty="0">
              <a:solidFill>
                <a:srgbClr val="595959"/>
              </a:solidFill>
            </a:rPr>
            <a:t> cash will </a:t>
          </a:r>
          <a:r>
            <a:rPr lang="de-DE" sz="2000" dirty="0" err="1">
              <a:solidFill>
                <a:srgbClr val="595959"/>
              </a:solidFill>
            </a:rPr>
            <a:t>enter</a:t>
          </a:r>
          <a:r>
            <a:rPr lang="de-DE" sz="2000" dirty="0">
              <a:solidFill>
                <a:srgbClr val="595959"/>
              </a:solidFill>
            </a:rPr>
            <a:t> and </a:t>
          </a:r>
          <a:r>
            <a:rPr lang="de-DE" sz="2000" dirty="0" err="1">
              <a:solidFill>
                <a:srgbClr val="595959"/>
              </a:solidFill>
            </a:rPr>
            <a:t>leave</a:t>
          </a:r>
          <a:r>
            <a:rPr lang="de-DE" sz="2000" dirty="0">
              <a:solidFill>
                <a:srgbClr val="595959"/>
              </a:solidFill>
            </a:rPr>
            <a:t> </a:t>
          </a:r>
          <a:r>
            <a:rPr lang="de-DE" sz="2000" dirty="0" err="1">
              <a:solidFill>
                <a:srgbClr val="595959"/>
              </a:solidFill>
            </a:rPr>
            <a:t>the</a:t>
          </a:r>
          <a:r>
            <a:rPr lang="de-DE" sz="2000" dirty="0">
              <a:solidFill>
                <a:srgbClr val="595959"/>
              </a:solidFill>
            </a:rPr>
            <a:t> </a:t>
          </a:r>
          <a:r>
            <a:rPr lang="de-DE" sz="2000" dirty="0" err="1">
              <a:solidFill>
                <a:srgbClr val="595959"/>
              </a:solidFill>
            </a:rPr>
            <a:t>business</a:t>
          </a:r>
          <a:r>
            <a:rPr lang="de-DE" sz="2000" dirty="0">
              <a:solidFill>
                <a:srgbClr val="595959"/>
              </a:solidFill>
            </a:rPr>
            <a:t>, </a:t>
          </a:r>
          <a:r>
            <a:rPr lang="de-DE" sz="2000" dirty="0" err="1">
              <a:solidFill>
                <a:srgbClr val="595959"/>
              </a:solidFill>
            </a:rPr>
            <a:t>ensuring</a:t>
          </a:r>
          <a:r>
            <a:rPr lang="de-DE" sz="2000" dirty="0">
              <a:solidFill>
                <a:srgbClr val="595959"/>
              </a:solidFill>
            </a:rPr>
            <a:t> </a:t>
          </a:r>
          <a:r>
            <a:rPr lang="de-DE" sz="2000" dirty="0" err="1">
              <a:solidFill>
                <a:srgbClr val="595959"/>
              </a:solidFill>
            </a:rPr>
            <a:t>liquidity</a:t>
          </a:r>
          <a:endParaRPr lang="de-DE" sz="2000" dirty="0">
            <a:solidFill>
              <a:srgbClr val="595959"/>
            </a:solidFill>
          </a:endParaRPr>
        </a:p>
      </dgm:t>
    </dgm:pt>
    <dgm:pt modelId="{485AF3E7-3248-4875-9EA9-5E2A999FD1CB}" type="sibTrans" cxnId="{BC57FE75-1507-4C72-BE21-9FDCFF24DE6C}">
      <dgm:prSet/>
      <dgm:spPr/>
      <dgm:t>
        <a:bodyPr/>
        <a:lstStyle/>
        <a:p>
          <a:endParaRPr lang="de-DE" sz="2400"/>
        </a:p>
      </dgm:t>
    </dgm:pt>
    <dgm:pt modelId="{FCADE643-2BAA-449D-8FEE-FB793D9C1753}" type="parTrans" cxnId="{BC57FE75-1507-4C72-BE21-9FDCFF24DE6C}">
      <dgm:prSet/>
      <dgm:spPr/>
      <dgm:t>
        <a:bodyPr/>
        <a:lstStyle/>
        <a:p>
          <a:endParaRPr lang="de-DE" sz="2400"/>
        </a:p>
      </dgm:t>
    </dgm:pt>
    <dgm:pt modelId="{6E9B0F44-5313-4454-B902-B053003B4FC1}">
      <dgm:prSet phldrT="[Text]" custT="1"/>
      <dgm:spPr/>
      <dgm:t>
        <a:bodyPr/>
        <a:lstStyle/>
        <a:p>
          <a:pPr marL="0" indent="0">
            <a:buNone/>
          </a:pPr>
          <a:r>
            <a:rPr lang="de-DE" sz="2000" dirty="0"/>
            <a:t>Break-Even Analysis</a:t>
          </a:r>
        </a:p>
      </dgm:t>
    </dgm:pt>
    <dgm:pt modelId="{BF6E3AF8-A0D8-4F6A-9860-8A375C22AE57}" type="parTrans" cxnId="{341CC3E3-A3F9-4944-8A53-301035F05219}">
      <dgm:prSet/>
      <dgm:spPr/>
      <dgm:t>
        <a:bodyPr/>
        <a:lstStyle/>
        <a:p>
          <a:endParaRPr lang="de-DE" sz="2400"/>
        </a:p>
      </dgm:t>
    </dgm:pt>
    <dgm:pt modelId="{D2E6C660-BFC9-41D2-B15C-B9241B6D32D4}" type="sibTrans" cxnId="{341CC3E3-A3F9-4944-8A53-301035F05219}">
      <dgm:prSet/>
      <dgm:spPr/>
      <dgm:t>
        <a:bodyPr/>
        <a:lstStyle/>
        <a:p>
          <a:endParaRPr lang="de-DE" sz="2400"/>
        </a:p>
      </dgm:t>
    </dgm:pt>
    <dgm:pt modelId="{F7E3A421-4EE7-4C01-947F-A2085AC87EFD}">
      <dgm:prSet phldrT="[Text]" custT="1"/>
      <dgm:spPr/>
      <dgm:t>
        <a:bodyPr/>
        <a:lstStyle/>
        <a:p>
          <a:pPr marL="0" indent="0">
            <a:buNone/>
          </a:pPr>
          <a:r>
            <a:rPr lang="de-DE" sz="2000" dirty="0"/>
            <a:t>Profit and Loss Forecasts</a:t>
          </a:r>
        </a:p>
      </dgm:t>
    </dgm:pt>
    <dgm:pt modelId="{2A4D352C-7F19-45D0-B63D-5425DCBDD1D6}" type="parTrans" cxnId="{2D8DB931-0877-4F3D-8C84-F5BCE5896CC3}">
      <dgm:prSet/>
      <dgm:spPr/>
      <dgm:t>
        <a:bodyPr/>
        <a:lstStyle/>
        <a:p>
          <a:endParaRPr lang="de-DE" sz="2400"/>
        </a:p>
      </dgm:t>
    </dgm:pt>
    <dgm:pt modelId="{FA7BA25B-95B9-4ED6-93C0-B6A38B7144E3}" type="sibTrans" cxnId="{2D8DB931-0877-4F3D-8C84-F5BCE5896CC3}">
      <dgm:prSet/>
      <dgm:spPr/>
      <dgm:t>
        <a:bodyPr/>
        <a:lstStyle/>
        <a:p>
          <a:endParaRPr lang="de-DE" sz="2400"/>
        </a:p>
      </dgm:t>
    </dgm:pt>
    <dgm:pt modelId="{D3460C03-534C-4E45-9F54-B4B351673982}">
      <dgm:prSet phldrT="[Text]" custT="1"/>
      <dgm:spPr/>
      <dgm:t>
        <a:bodyPr/>
        <a:lstStyle/>
        <a:p>
          <a:pPr marL="0" indent="0">
            <a:buNone/>
          </a:pPr>
          <a:r>
            <a:rPr lang="de-DE" sz="2000" dirty="0">
              <a:solidFill>
                <a:srgbClr val="595959"/>
              </a:solidFill>
            </a:rPr>
            <a:t>Expected profits after all expenses are paid</a:t>
          </a:r>
        </a:p>
      </dgm:t>
    </dgm:pt>
    <dgm:pt modelId="{20A0FD29-C600-4B9D-BCA2-511989123E21}" type="parTrans" cxnId="{274EF56F-9D0E-486D-8598-2E9D85193379}">
      <dgm:prSet/>
      <dgm:spPr/>
      <dgm:t>
        <a:bodyPr/>
        <a:lstStyle/>
        <a:p>
          <a:endParaRPr lang="de-DE" sz="2400"/>
        </a:p>
      </dgm:t>
    </dgm:pt>
    <dgm:pt modelId="{0A90CB1C-46DD-4994-A616-CF898CAB6957}" type="sibTrans" cxnId="{274EF56F-9D0E-486D-8598-2E9D85193379}">
      <dgm:prSet/>
      <dgm:spPr/>
      <dgm:t>
        <a:bodyPr/>
        <a:lstStyle/>
        <a:p>
          <a:endParaRPr lang="de-DE" sz="2400"/>
        </a:p>
      </dgm:t>
    </dgm:pt>
    <dgm:pt modelId="{A6F00DAF-1939-4F6B-9F5D-4D558C050D1F}">
      <dgm:prSet phldrT="[Text]" custT="1"/>
      <dgm:spPr/>
      <dgm:t>
        <a:bodyPr/>
        <a:lstStyle/>
        <a:p>
          <a:pPr marL="0" indent="0">
            <a:buNone/>
          </a:pPr>
          <a:r>
            <a:rPr lang="de-DE" sz="1800" dirty="0">
              <a:solidFill>
                <a:srgbClr val="595959"/>
              </a:solidFill>
            </a:rPr>
            <a:t>The </a:t>
          </a:r>
          <a:r>
            <a:rPr lang="de-DE" sz="1800" dirty="0" err="1">
              <a:solidFill>
                <a:srgbClr val="595959"/>
              </a:solidFill>
            </a:rPr>
            <a:t>point</a:t>
          </a:r>
          <a:r>
            <a:rPr lang="de-DE" sz="1800" dirty="0">
              <a:solidFill>
                <a:srgbClr val="595959"/>
              </a:solidFill>
            </a:rPr>
            <a:t> at </a:t>
          </a:r>
          <a:r>
            <a:rPr lang="de-DE" sz="1800" dirty="0" err="1">
              <a:solidFill>
                <a:srgbClr val="595959"/>
              </a:solidFill>
            </a:rPr>
            <a:t>which</a:t>
          </a:r>
          <a:r>
            <a:rPr lang="de-DE" sz="1800" dirty="0">
              <a:solidFill>
                <a:srgbClr val="595959"/>
              </a:solidFill>
            </a:rPr>
            <a:t> </a:t>
          </a:r>
          <a:r>
            <a:rPr lang="de-DE" sz="1800" dirty="0" err="1">
              <a:solidFill>
                <a:srgbClr val="595959"/>
              </a:solidFill>
            </a:rPr>
            <a:t>revenue</a:t>
          </a:r>
          <a:r>
            <a:rPr lang="de-DE" sz="1800" dirty="0">
              <a:solidFill>
                <a:srgbClr val="595959"/>
              </a:solidFill>
            </a:rPr>
            <a:t> </a:t>
          </a:r>
          <a:r>
            <a:rPr lang="de-DE" sz="1800" dirty="0" err="1">
              <a:solidFill>
                <a:srgbClr val="595959"/>
              </a:solidFill>
            </a:rPr>
            <a:t>equals</a:t>
          </a:r>
          <a:r>
            <a:rPr lang="de-DE" sz="1800" dirty="0">
              <a:solidFill>
                <a:srgbClr val="595959"/>
              </a:solidFill>
            </a:rPr>
            <a:t> </a:t>
          </a:r>
          <a:r>
            <a:rPr lang="de-DE" sz="1800" dirty="0" err="1">
              <a:solidFill>
                <a:srgbClr val="595959"/>
              </a:solidFill>
            </a:rPr>
            <a:t>expenses</a:t>
          </a:r>
          <a:r>
            <a:rPr lang="de-DE" sz="1800" dirty="0">
              <a:solidFill>
                <a:srgbClr val="595959"/>
              </a:solidFill>
            </a:rPr>
            <a:t>, </a:t>
          </a:r>
          <a:r>
            <a:rPr lang="de-DE" sz="1800" dirty="0" err="1">
              <a:solidFill>
                <a:srgbClr val="595959"/>
              </a:solidFill>
            </a:rPr>
            <a:t>indicating</a:t>
          </a:r>
          <a:r>
            <a:rPr lang="de-DE" sz="1800" dirty="0">
              <a:solidFill>
                <a:srgbClr val="595959"/>
              </a:solidFill>
            </a:rPr>
            <a:t> </a:t>
          </a:r>
          <a:r>
            <a:rPr lang="de-DE" sz="1800" dirty="0" err="1">
              <a:solidFill>
                <a:srgbClr val="595959"/>
              </a:solidFill>
            </a:rPr>
            <a:t>the</a:t>
          </a:r>
          <a:r>
            <a:rPr lang="de-DE" sz="1800" dirty="0">
              <a:solidFill>
                <a:srgbClr val="595959"/>
              </a:solidFill>
            </a:rPr>
            <a:t> </a:t>
          </a:r>
          <a:r>
            <a:rPr lang="de-DE" sz="1800" dirty="0" err="1">
              <a:solidFill>
                <a:srgbClr val="595959"/>
              </a:solidFill>
            </a:rPr>
            <a:t>moment</a:t>
          </a:r>
          <a:r>
            <a:rPr lang="de-DE" sz="1800" dirty="0">
              <a:solidFill>
                <a:srgbClr val="595959"/>
              </a:solidFill>
            </a:rPr>
            <a:t> </a:t>
          </a:r>
          <a:r>
            <a:rPr lang="de-DE" sz="1800" dirty="0" err="1">
              <a:solidFill>
                <a:srgbClr val="595959"/>
              </a:solidFill>
            </a:rPr>
            <a:t>your</a:t>
          </a:r>
          <a:r>
            <a:rPr lang="de-DE" sz="1800" dirty="0">
              <a:solidFill>
                <a:srgbClr val="595959"/>
              </a:solidFill>
            </a:rPr>
            <a:t> </a:t>
          </a:r>
          <a:r>
            <a:rPr lang="de-DE" sz="1800" dirty="0" err="1">
              <a:solidFill>
                <a:srgbClr val="595959"/>
              </a:solidFill>
            </a:rPr>
            <a:t>business</a:t>
          </a:r>
          <a:r>
            <a:rPr lang="de-DE" sz="1800" dirty="0">
              <a:solidFill>
                <a:srgbClr val="595959"/>
              </a:solidFill>
            </a:rPr>
            <a:t> </a:t>
          </a:r>
          <a:r>
            <a:rPr lang="de-DE" sz="1800" dirty="0" err="1">
              <a:solidFill>
                <a:srgbClr val="595959"/>
              </a:solidFill>
            </a:rPr>
            <a:t>becomes</a:t>
          </a:r>
          <a:r>
            <a:rPr lang="de-DE" sz="1800" dirty="0">
              <a:solidFill>
                <a:srgbClr val="595959"/>
              </a:solidFill>
            </a:rPr>
            <a:t> profitable. </a:t>
          </a:r>
        </a:p>
      </dgm:t>
    </dgm:pt>
    <dgm:pt modelId="{63CA5CE9-5520-49E8-9C62-E3DD2477D857}" type="parTrans" cxnId="{7AF65C2A-6104-4BD6-99D3-0EAB16D5F690}">
      <dgm:prSet/>
      <dgm:spPr/>
      <dgm:t>
        <a:bodyPr/>
        <a:lstStyle/>
        <a:p>
          <a:endParaRPr lang="de-DE" sz="2400"/>
        </a:p>
      </dgm:t>
    </dgm:pt>
    <dgm:pt modelId="{8DE2B3F7-493F-4730-A8A0-BE42A2A7B935}" type="sibTrans" cxnId="{7AF65C2A-6104-4BD6-99D3-0EAB16D5F690}">
      <dgm:prSet/>
      <dgm:spPr/>
      <dgm:t>
        <a:bodyPr/>
        <a:lstStyle/>
        <a:p>
          <a:endParaRPr lang="de-DE" sz="2400"/>
        </a:p>
      </dgm:t>
    </dgm:pt>
    <dgm:pt modelId="{159CA10F-92A7-40FA-A92B-7D6CB5E213B2}">
      <dgm:prSet phldrT="[Text]" custT="1"/>
      <dgm:spPr/>
      <dgm:t>
        <a:bodyPr/>
        <a:lstStyle/>
        <a:p>
          <a:pPr marL="0" indent="0">
            <a:buNone/>
          </a:pPr>
          <a:r>
            <a:rPr lang="de-DE" sz="1800" dirty="0"/>
            <a:t>Capital </a:t>
          </a:r>
          <a:r>
            <a:rPr lang="de-DE" sz="1800" dirty="0" err="1"/>
            <a:t>Requirements</a:t>
          </a:r>
          <a:endParaRPr lang="de-DE" sz="1800" dirty="0"/>
        </a:p>
      </dgm:t>
    </dgm:pt>
    <dgm:pt modelId="{1EEF2881-E561-4F10-A101-18D31B093F2F}" type="parTrans" cxnId="{A5B04E48-8725-44A9-8D71-47CE6E48539C}">
      <dgm:prSet/>
      <dgm:spPr/>
      <dgm:t>
        <a:bodyPr/>
        <a:lstStyle/>
        <a:p>
          <a:endParaRPr lang="de-DE"/>
        </a:p>
      </dgm:t>
    </dgm:pt>
    <dgm:pt modelId="{4642ABDB-7836-4BF4-9988-A630D5AFEE0F}" type="sibTrans" cxnId="{A5B04E48-8725-44A9-8D71-47CE6E48539C}">
      <dgm:prSet/>
      <dgm:spPr/>
      <dgm:t>
        <a:bodyPr/>
        <a:lstStyle/>
        <a:p>
          <a:endParaRPr lang="de-DE"/>
        </a:p>
      </dgm:t>
    </dgm:pt>
    <dgm:pt modelId="{9DE2F0F5-B48D-46DC-8241-0C0658FB7208}">
      <dgm:prSet phldrT="[Text]" custT="1"/>
      <dgm:spPr/>
      <dgm:t>
        <a:bodyPr/>
        <a:lstStyle/>
        <a:p>
          <a:pPr marL="0" indent="0">
            <a:buNone/>
          </a:pPr>
          <a:r>
            <a:rPr lang="de-DE" sz="2000" dirty="0" err="1">
              <a:solidFill>
                <a:srgbClr val="595959"/>
              </a:solidFill>
            </a:rPr>
            <a:t>Estimates</a:t>
          </a:r>
          <a:r>
            <a:rPr lang="de-DE" sz="2000" dirty="0">
              <a:solidFill>
                <a:srgbClr val="595959"/>
              </a:solidFill>
            </a:rPr>
            <a:t> of </a:t>
          </a:r>
          <a:r>
            <a:rPr lang="de-DE" sz="2000" dirty="0" err="1">
              <a:solidFill>
                <a:srgbClr val="595959"/>
              </a:solidFill>
            </a:rPr>
            <a:t>the</a:t>
          </a:r>
          <a:r>
            <a:rPr lang="de-DE" sz="2000" dirty="0">
              <a:solidFill>
                <a:srgbClr val="595959"/>
              </a:solidFill>
            </a:rPr>
            <a:t> </a:t>
          </a:r>
          <a:r>
            <a:rPr lang="de-DE" sz="2000" dirty="0" err="1">
              <a:solidFill>
                <a:srgbClr val="595959"/>
              </a:solidFill>
            </a:rPr>
            <a:t>funds</a:t>
          </a:r>
          <a:r>
            <a:rPr lang="de-DE" sz="2000" dirty="0">
              <a:solidFill>
                <a:srgbClr val="595959"/>
              </a:solidFill>
            </a:rPr>
            <a:t> </a:t>
          </a:r>
          <a:r>
            <a:rPr lang="de-DE" sz="2000" dirty="0" err="1">
              <a:solidFill>
                <a:srgbClr val="595959"/>
              </a:solidFill>
            </a:rPr>
            <a:t>needed</a:t>
          </a:r>
          <a:r>
            <a:rPr lang="de-DE" sz="2000" dirty="0">
              <a:solidFill>
                <a:srgbClr val="595959"/>
              </a:solidFill>
            </a:rPr>
            <a:t> </a:t>
          </a:r>
          <a:r>
            <a:rPr lang="de-DE" sz="2000" dirty="0" err="1">
              <a:solidFill>
                <a:srgbClr val="595959"/>
              </a:solidFill>
            </a:rPr>
            <a:t>to</a:t>
          </a:r>
          <a:r>
            <a:rPr lang="de-DE" sz="2000" dirty="0">
              <a:solidFill>
                <a:srgbClr val="595959"/>
              </a:solidFill>
            </a:rPr>
            <a:t> </a:t>
          </a:r>
          <a:r>
            <a:rPr lang="de-DE" sz="2000" dirty="0" err="1">
              <a:solidFill>
                <a:srgbClr val="595959"/>
              </a:solidFill>
            </a:rPr>
            <a:t>grow</a:t>
          </a:r>
          <a:r>
            <a:rPr lang="de-DE" sz="2000" dirty="0">
              <a:solidFill>
                <a:srgbClr val="595959"/>
              </a:solidFill>
            </a:rPr>
            <a:t> </a:t>
          </a:r>
          <a:r>
            <a:rPr lang="de-DE" sz="2000" dirty="0" err="1">
              <a:solidFill>
                <a:srgbClr val="595959"/>
              </a:solidFill>
            </a:rPr>
            <a:t>or</a:t>
          </a:r>
          <a:r>
            <a:rPr lang="de-DE" sz="2000" dirty="0">
              <a:solidFill>
                <a:srgbClr val="595959"/>
              </a:solidFill>
            </a:rPr>
            <a:t> </a:t>
          </a:r>
          <a:r>
            <a:rPr lang="de-DE" sz="2000" dirty="0" err="1">
              <a:solidFill>
                <a:srgbClr val="595959"/>
              </a:solidFill>
            </a:rPr>
            <a:t>scale</a:t>
          </a:r>
          <a:r>
            <a:rPr lang="de-DE" sz="2000" dirty="0">
              <a:solidFill>
                <a:srgbClr val="595959"/>
              </a:solidFill>
            </a:rPr>
            <a:t> </a:t>
          </a:r>
          <a:r>
            <a:rPr lang="de-DE" sz="2000" dirty="0" err="1">
              <a:solidFill>
                <a:srgbClr val="595959"/>
              </a:solidFill>
            </a:rPr>
            <a:t>the</a:t>
          </a:r>
          <a:r>
            <a:rPr lang="de-DE" sz="2000" dirty="0">
              <a:solidFill>
                <a:srgbClr val="595959"/>
              </a:solidFill>
            </a:rPr>
            <a:t> </a:t>
          </a:r>
          <a:r>
            <a:rPr lang="de-DE" sz="2000" dirty="0" err="1">
              <a:solidFill>
                <a:srgbClr val="595959"/>
              </a:solidFill>
            </a:rPr>
            <a:t>business</a:t>
          </a:r>
          <a:r>
            <a:rPr lang="de-DE" sz="1800" dirty="0"/>
            <a:t>. </a:t>
          </a:r>
        </a:p>
      </dgm:t>
    </dgm:pt>
    <dgm:pt modelId="{1D2DED9C-3FD8-45A9-BF68-37EB5237812B}" type="parTrans" cxnId="{8F323346-57F5-4DC1-ABDB-138F65112194}">
      <dgm:prSet/>
      <dgm:spPr/>
      <dgm:t>
        <a:bodyPr/>
        <a:lstStyle/>
        <a:p>
          <a:endParaRPr lang="de-DE"/>
        </a:p>
      </dgm:t>
    </dgm:pt>
    <dgm:pt modelId="{E32144F3-0BC6-4E11-8618-6FF056D01E56}" type="sibTrans" cxnId="{8F323346-57F5-4DC1-ABDB-138F65112194}">
      <dgm:prSet/>
      <dgm:spPr/>
      <dgm:t>
        <a:bodyPr/>
        <a:lstStyle/>
        <a:p>
          <a:endParaRPr lang="de-DE"/>
        </a:p>
      </dgm:t>
    </dgm:pt>
    <dgm:pt modelId="{DE8F21CC-3A50-4E8E-A567-B918B3C0875C}" type="pres">
      <dgm:prSet presAssocID="{D3A0F79B-6370-4ADB-ABC1-90EEDEDD30A4}" presName="vert0" presStyleCnt="0">
        <dgm:presLayoutVars>
          <dgm:dir/>
          <dgm:animOne val="branch"/>
          <dgm:animLvl val="lvl"/>
        </dgm:presLayoutVars>
      </dgm:prSet>
      <dgm:spPr/>
    </dgm:pt>
    <dgm:pt modelId="{554DB66D-F903-41CD-8BC5-D55A07F7D42B}" type="pres">
      <dgm:prSet presAssocID="{78E423B0-342E-4AA7-B868-10A480325E0F}" presName="thickLine" presStyleLbl="alignNode1" presStyleIdx="0" presStyleCnt="6"/>
      <dgm:spPr/>
    </dgm:pt>
    <dgm:pt modelId="{028D2485-7D90-4A02-AAC0-3D0E3801B31A}" type="pres">
      <dgm:prSet presAssocID="{78E423B0-342E-4AA7-B868-10A480325E0F}" presName="horz1" presStyleCnt="0"/>
      <dgm:spPr/>
    </dgm:pt>
    <dgm:pt modelId="{ADA65290-F57F-486A-B417-6DC27A6B604D}" type="pres">
      <dgm:prSet presAssocID="{78E423B0-342E-4AA7-B868-10A480325E0F}" presName="tx1" presStyleLbl="revTx" presStyleIdx="0" presStyleCnt="12"/>
      <dgm:spPr/>
    </dgm:pt>
    <dgm:pt modelId="{F2CF0DCC-C2FC-4413-BC6E-15E6DD62BBB1}" type="pres">
      <dgm:prSet presAssocID="{78E423B0-342E-4AA7-B868-10A480325E0F}" presName="vert1" presStyleCnt="0"/>
      <dgm:spPr/>
    </dgm:pt>
    <dgm:pt modelId="{E3008362-2C32-4FCD-BB67-E95F63BAE020}" type="pres">
      <dgm:prSet presAssocID="{FC324B8B-C738-427A-AF7A-048D506B92F3}" presName="vertSpace2a" presStyleCnt="0"/>
      <dgm:spPr/>
    </dgm:pt>
    <dgm:pt modelId="{860FB56F-1508-46A1-830E-6FE68AF3C0F2}" type="pres">
      <dgm:prSet presAssocID="{FC324B8B-C738-427A-AF7A-048D506B92F3}" presName="horz2" presStyleCnt="0"/>
      <dgm:spPr/>
    </dgm:pt>
    <dgm:pt modelId="{AF5D4213-58BA-4313-8836-8D3EEAA5986E}" type="pres">
      <dgm:prSet presAssocID="{FC324B8B-C738-427A-AF7A-048D506B92F3}" presName="horzSpace2" presStyleCnt="0"/>
      <dgm:spPr/>
    </dgm:pt>
    <dgm:pt modelId="{561CF158-BC4A-4458-814C-784463965FC7}" type="pres">
      <dgm:prSet presAssocID="{FC324B8B-C738-427A-AF7A-048D506B92F3}" presName="tx2" presStyleLbl="revTx" presStyleIdx="1" presStyleCnt="12"/>
      <dgm:spPr/>
    </dgm:pt>
    <dgm:pt modelId="{6126F349-DE76-4C5B-9C67-0E4A61498842}" type="pres">
      <dgm:prSet presAssocID="{FC324B8B-C738-427A-AF7A-048D506B92F3}" presName="vert2" presStyleCnt="0"/>
      <dgm:spPr/>
    </dgm:pt>
    <dgm:pt modelId="{0AC5D576-3205-425D-956C-FE659BB1795F}" type="pres">
      <dgm:prSet presAssocID="{FC324B8B-C738-427A-AF7A-048D506B92F3}" presName="thinLine2b" presStyleLbl="callout" presStyleIdx="0" presStyleCnt="6"/>
      <dgm:spPr/>
    </dgm:pt>
    <dgm:pt modelId="{35673415-671B-4B0B-ABD5-3F929152901B}" type="pres">
      <dgm:prSet presAssocID="{FC324B8B-C738-427A-AF7A-048D506B92F3}" presName="vertSpace2b" presStyleCnt="0"/>
      <dgm:spPr/>
    </dgm:pt>
    <dgm:pt modelId="{5F07C887-3715-480F-A6B0-8AF190B49350}" type="pres">
      <dgm:prSet presAssocID="{5D493A21-D7BE-42A2-9FE7-1E16D4FBDB34}" presName="thickLine" presStyleLbl="alignNode1" presStyleIdx="1" presStyleCnt="6"/>
      <dgm:spPr/>
    </dgm:pt>
    <dgm:pt modelId="{79467D08-5985-4EFA-970D-37708C30CB24}" type="pres">
      <dgm:prSet presAssocID="{5D493A21-D7BE-42A2-9FE7-1E16D4FBDB34}" presName="horz1" presStyleCnt="0"/>
      <dgm:spPr/>
    </dgm:pt>
    <dgm:pt modelId="{13B0069F-8FEA-4123-8ADF-D0DD651F227D}" type="pres">
      <dgm:prSet presAssocID="{5D493A21-D7BE-42A2-9FE7-1E16D4FBDB34}" presName="tx1" presStyleLbl="revTx" presStyleIdx="2" presStyleCnt="12"/>
      <dgm:spPr/>
    </dgm:pt>
    <dgm:pt modelId="{932EAE2A-31EE-443B-B473-308BCC18B9CC}" type="pres">
      <dgm:prSet presAssocID="{5D493A21-D7BE-42A2-9FE7-1E16D4FBDB34}" presName="vert1" presStyleCnt="0"/>
      <dgm:spPr/>
    </dgm:pt>
    <dgm:pt modelId="{76EEB277-0443-42D7-9F1A-11436F7EC5D4}" type="pres">
      <dgm:prSet presAssocID="{A0571A7A-C0F6-47C2-8579-343F3EE7ADA6}" presName="vertSpace2a" presStyleCnt="0"/>
      <dgm:spPr/>
    </dgm:pt>
    <dgm:pt modelId="{74D5DFFC-8FB6-443B-8D4D-DEC931D23EDE}" type="pres">
      <dgm:prSet presAssocID="{A0571A7A-C0F6-47C2-8579-343F3EE7ADA6}" presName="horz2" presStyleCnt="0"/>
      <dgm:spPr/>
    </dgm:pt>
    <dgm:pt modelId="{4C14361A-D662-462B-B6E1-2AF828E337E7}" type="pres">
      <dgm:prSet presAssocID="{A0571A7A-C0F6-47C2-8579-343F3EE7ADA6}" presName="horzSpace2" presStyleCnt="0"/>
      <dgm:spPr/>
    </dgm:pt>
    <dgm:pt modelId="{D3EDE53F-4021-4BC4-8B07-0B383959CDA6}" type="pres">
      <dgm:prSet presAssocID="{A0571A7A-C0F6-47C2-8579-343F3EE7ADA6}" presName="tx2" presStyleLbl="revTx" presStyleIdx="3" presStyleCnt="12"/>
      <dgm:spPr/>
    </dgm:pt>
    <dgm:pt modelId="{C0C72FBB-064D-454D-ABBC-2F59B491862B}" type="pres">
      <dgm:prSet presAssocID="{A0571A7A-C0F6-47C2-8579-343F3EE7ADA6}" presName="vert2" presStyleCnt="0"/>
      <dgm:spPr/>
    </dgm:pt>
    <dgm:pt modelId="{7B4B7867-315E-45C3-AB58-03EB8DAEDF0D}" type="pres">
      <dgm:prSet presAssocID="{A0571A7A-C0F6-47C2-8579-343F3EE7ADA6}" presName="thinLine2b" presStyleLbl="callout" presStyleIdx="1" presStyleCnt="6"/>
      <dgm:spPr/>
    </dgm:pt>
    <dgm:pt modelId="{875B1E44-E450-4619-8BF4-1A0D353C452A}" type="pres">
      <dgm:prSet presAssocID="{A0571A7A-C0F6-47C2-8579-343F3EE7ADA6}" presName="vertSpace2b" presStyleCnt="0"/>
      <dgm:spPr/>
    </dgm:pt>
    <dgm:pt modelId="{D2F2EAE3-01E0-406B-8DB9-C0224445E31F}" type="pres">
      <dgm:prSet presAssocID="{FBFE825C-F3CE-4555-A2F9-D5411A0CA525}" presName="thickLine" presStyleLbl="alignNode1" presStyleIdx="2" presStyleCnt="6"/>
      <dgm:spPr/>
    </dgm:pt>
    <dgm:pt modelId="{3FCB9ECC-E79A-4F75-826B-B96CA6B812C9}" type="pres">
      <dgm:prSet presAssocID="{FBFE825C-F3CE-4555-A2F9-D5411A0CA525}" presName="horz1" presStyleCnt="0"/>
      <dgm:spPr/>
    </dgm:pt>
    <dgm:pt modelId="{37E30F1F-F69C-4F6E-9519-D46D3DAF6FEE}" type="pres">
      <dgm:prSet presAssocID="{FBFE825C-F3CE-4555-A2F9-D5411A0CA525}" presName="tx1" presStyleLbl="revTx" presStyleIdx="4" presStyleCnt="12"/>
      <dgm:spPr/>
    </dgm:pt>
    <dgm:pt modelId="{F77A0BD8-A4C7-47E7-A7FD-868C8E878E85}" type="pres">
      <dgm:prSet presAssocID="{FBFE825C-F3CE-4555-A2F9-D5411A0CA525}" presName="vert1" presStyleCnt="0"/>
      <dgm:spPr/>
    </dgm:pt>
    <dgm:pt modelId="{BAD1A0C0-C041-4D0B-98EC-5E5385BF58A5}" type="pres">
      <dgm:prSet presAssocID="{F5D77958-F083-4B70-8751-A0DA0880BA40}" presName="vertSpace2a" presStyleCnt="0"/>
      <dgm:spPr/>
    </dgm:pt>
    <dgm:pt modelId="{F4E71447-6B30-4A1B-A45C-9B1CA2C48E79}" type="pres">
      <dgm:prSet presAssocID="{F5D77958-F083-4B70-8751-A0DA0880BA40}" presName="horz2" presStyleCnt="0"/>
      <dgm:spPr/>
    </dgm:pt>
    <dgm:pt modelId="{191DA3DC-7D24-45A7-9AEC-62170B956F38}" type="pres">
      <dgm:prSet presAssocID="{F5D77958-F083-4B70-8751-A0DA0880BA40}" presName="horzSpace2" presStyleCnt="0"/>
      <dgm:spPr/>
    </dgm:pt>
    <dgm:pt modelId="{3B82D7AC-9B58-4250-A761-8DD88D854F1B}" type="pres">
      <dgm:prSet presAssocID="{F5D77958-F083-4B70-8751-A0DA0880BA40}" presName="tx2" presStyleLbl="revTx" presStyleIdx="5" presStyleCnt="12"/>
      <dgm:spPr/>
    </dgm:pt>
    <dgm:pt modelId="{666F6422-32B8-4973-BBEC-FD50985400AE}" type="pres">
      <dgm:prSet presAssocID="{F5D77958-F083-4B70-8751-A0DA0880BA40}" presName="vert2" presStyleCnt="0"/>
      <dgm:spPr/>
    </dgm:pt>
    <dgm:pt modelId="{6139B360-5908-4172-AB45-4C2B8B29AED6}" type="pres">
      <dgm:prSet presAssocID="{F5D77958-F083-4B70-8751-A0DA0880BA40}" presName="thinLine2b" presStyleLbl="callout" presStyleIdx="2" presStyleCnt="6"/>
      <dgm:spPr/>
    </dgm:pt>
    <dgm:pt modelId="{701CCDE7-F777-4034-BD27-AA94FD36D0F1}" type="pres">
      <dgm:prSet presAssocID="{F5D77958-F083-4B70-8751-A0DA0880BA40}" presName="vertSpace2b" presStyleCnt="0"/>
      <dgm:spPr/>
    </dgm:pt>
    <dgm:pt modelId="{E3FC1F2D-C5DC-45AE-B0E5-916E44198F7D}" type="pres">
      <dgm:prSet presAssocID="{F7E3A421-4EE7-4C01-947F-A2085AC87EFD}" presName="thickLine" presStyleLbl="alignNode1" presStyleIdx="3" presStyleCnt="6"/>
      <dgm:spPr/>
    </dgm:pt>
    <dgm:pt modelId="{8DAF3BA3-E174-42B7-81A2-3E9077A22ABE}" type="pres">
      <dgm:prSet presAssocID="{F7E3A421-4EE7-4C01-947F-A2085AC87EFD}" presName="horz1" presStyleCnt="0"/>
      <dgm:spPr/>
    </dgm:pt>
    <dgm:pt modelId="{E8A21D48-25B5-470A-B543-96CEFE01AF61}" type="pres">
      <dgm:prSet presAssocID="{F7E3A421-4EE7-4C01-947F-A2085AC87EFD}" presName="tx1" presStyleLbl="revTx" presStyleIdx="6" presStyleCnt="12"/>
      <dgm:spPr/>
    </dgm:pt>
    <dgm:pt modelId="{34457944-FD77-416D-BEC2-96337623F7FB}" type="pres">
      <dgm:prSet presAssocID="{F7E3A421-4EE7-4C01-947F-A2085AC87EFD}" presName="vert1" presStyleCnt="0"/>
      <dgm:spPr/>
    </dgm:pt>
    <dgm:pt modelId="{F1519B12-A5A9-4A8A-AF79-6AE0CB9C335B}" type="pres">
      <dgm:prSet presAssocID="{D3460C03-534C-4E45-9F54-B4B351673982}" presName="vertSpace2a" presStyleCnt="0"/>
      <dgm:spPr/>
    </dgm:pt>
    <dgm:pt modelId="{6F17D79F-BEA0-4016-A340-A4FA258E3D59}" type="pres">
      <dgm:prSet presAssocID="{D3460C03-534C-4E45-9F54-B4B351673982}" presName="horz2" presStyleCnt="0"/>
      <dgm:spPr/>
    </dgm:pt>
    <dgm:pt modelId="{F3A254C1-808B-4B17-929A-DF122B1DB6F9}" type="pres">
      <dgm:prSet presAssocID="{D3460C03-534C-4E45-9F54-B4B351673982}" presName="horzSpace2" presStyleCnt="0"/>
      <dgm:spPr/>
    </dgm:pt>
    <dgm:pt modelId="{BBBB6549-0955-452B-870D-A45DBDE1C065}" type="pres">
      <dgm:prSet presAssocID="{D3460C03-534C-4E45-9F54-B4B351673982}" presName="tx2" presStyleLbl="revTx" presStyleIdx="7" presStyleCnt="12"/>
      <dgm:spPr/>
    </dgm:pt>
    <dgm:pt modelId="{68FF9A58-6FE8-4DF9-958B-266AFBF75635}" type="pres">
      <dgm:prSet presAssocID="{D3460C03-534C-4E45-9F54-B4B351673982}" presName="vert2" presStyleCnt="0"/>
      <dgm:spPr/>
    </dgm:pt>
    <dgm:pt modelId="{EE27700D-F141-4EBA-ABC4-CC1C76133CD7}" type="pres">
      <dgm:prSet presAssocID="{D3460C03-534C-4E45-9F54-B4B351673982}" presName="thinLine2b" presStyleLbl="callout" presStyleIdx="3" presStyleCnt="6"/>
      <dgm:spPr/>
    </dgm:pt>
    <dgm:pt modelId="{B7DCCC29-14BE-4357-B98B-B7AFCC984C40}" type="pres">
      <dgm:prSet presAssocID="{D3460C03-534C-4E45-9F54-B4B351673982}" presName="vertSpace2b" presStyleCnt="0"/>
      <dgm:spPr/>
    </dgm:pt>
    <dgm:pt modelId="{6D753174-8A25-4DBA-8B17-64BA9F70B3AB}" type="pres">
      <dgm:prSet presAssocID="{6E9B0F44-5313-4454-B902-B053003B4FC1}" presName="thickLine" presStyleLbl="alignNode1" presStyleIdx="4" presStyleCnt="6"/>
      <dgm:spPr/>
    </dgm:pt>
    <dgm:pt modelId="{CF2CD5BF-5F7F-4819-A115-4DB93F09A7D8}" type="pres">
      <dgm:prSet presAssocID="{6E9B0F44-5313-4454-B902-B053003B4FC1}" presName="horz1" presStyleCnt="0"/>
      <dgm:spPr/>
    </dgm:pt>
    <dgm:pt modelId="{B7D5D476-21C3-4762-B2D8-7C8604DDFB2E}" type="pres">
      <dgm:prSet presAssocID="{6E9B0F44-5313-4454-B902-B053003B4FC1}" presName="tx1" presStyleLbl="revTx" presStyleIdx="8" presStyleCnt="12"/>
      <dgm:spPr/>
    </dgm:pt>
    <dgm:pt modelId="{6E7C8A98-B8AC-4548-9F79-C60F216E4680}" type="pres">
      <dgm:prSet presAssocID="{6E9B0F44-5313-4454-B902-B053003B4FC1}" presName="vert1" presStyleCnt="0"/>
      <dgm:spPr/>
    </dgm:pt>
    <dgm:pt modelId="{921DFA2B-2055-4CEF-8B23-D5355D8AC774}" type="pres">
      <dgm:prSet presAssocID="{A6F00DAF-1939-4F6B-9F5D-4D558C050D1F}" presName="vertSpace2a" presStyleCnt="0"/>
      <dgm:spPr/>
    </dgm:pt>
    <dgm:pt modelId="{200A8F01-5E0F-49BB-B701-019711AC526A}" type="pres">
      <dgm:prSet presAssocID="{A6F00DAF-1939-4F6B-9F5D-4D558C050D1F}" presName="horz2" presStyleCnt="0"/>
      <dgm:spPr/>
    </dgm:pt>
    <dgm:pt modelId="{60D83621-14DA-402F-A3A8-718177F6B640}" type="pres">
      <dgm:prSet presAssocID="{A6F00DAF-1939-4F6B-9F5D-4D558C050D1F}" presName="horzSpace2" presStyleCnt="0"/>
      <dgm:spPr/>
    </dgm:pt>
    <dgm:pt modelId="{C7D7827E-5FB7-4BD3-946D-BFB2D635E686}" type="pres">
      <dgm:prSet presAssocID="{A6F00DAF-1939-4F6B-9F5D-4D558C050D1F}" presName="tx2" presStyleLbl="revTx" presStyleIdx="9" presStyleCnt="12"/>
      <dgm:spPr/>
    </dgm:pt>
    <dgm:pt modelId="{A0AB590B-FE1E-4C36-9EC7-8477E5BB0726}" type="pres">
      <dgm:prSet presAssocID="{A6F00DAF-1939-4F6B-9F5D-4D558C050D1F}" presName="vert2" presStyleCnt="0"/>
      <dgm:spPr/>
    </dgm:pt>
    <dgm:pt modelId="{05542658-4D70-4C35-9F58-C0128864CF37}" type="pres">
      <dgm:prSet presAssocID="{A6F00DAF-1939-4F6B-9F5D-4D558C050D1F}" presName="thinLine2b" presStyleLbl="callout" presStyleIdx="4" presStyleCnt="6"/>
      <dgm:spPr/>
    </dgm:pt>
    <dgm:pt modelId="{65E64793-1D8C-4D6E-AB70-4484FC23EFD7}" type="pres">
      <dgm:prSet presAssocID="{A6F00DAF-1939-4F6B-9F5D-4D558C050D1F}" presName="vertSpace2b" presStyleCnt="0"/>
      <dgm:spPr/>
    </dgm:pt>
    <dgm:pt modelId="{CD6D1470-CCF2-4CE6-8456-14D3EB5E7559}" type="pres">
      <dgm:prSet presAssocID="{159CA10F-92A7-40FA-A92B-7D6CB5E213B2}" presName="thickLine" presStyleLbl="alignNode1" presStyleIdx="5" presStyleCnt="6"/>
      <dgm:spPr/>
    </dgm:pt>
    <dgm:pt modelId="{ED8CD2FF-8172-4168-BAAE-B9C7B4ADB2FF}" type="pres">
      <dgm:prSet presAssocID="{159CA10F-92A7-40FA-A92B-7D6CB5E213B2}" presName="horz1" presStyleCnt="0"/>
      <dgm:spPr/>
    </dgm:pt>
    <dgm:pt modelId="{E764FEAA-D5B6-4DF5-8373-21F54B4487F4}" type="pres">
      <dgm:prSet presAssocID="{159CA10F-92A7-40FA-A92B-7D6CB5E213B2}" presName="tx1" presStyleLbl="revTx" presStyleIdx="10" presStyleCnt="12"/>
      <dgm:spPr/>
    </dgm:pt>
    <dgm:pt modelId="{93A88086-8BC5-47E3-AECE-C3A10EFF8E21}" type="pres">
      <dgm:prSet presAssocID="{159CA10F-92A7-40FA-A92B-7D6CB5E213B2}" presName="vert1" presStyleCnt="0"/>
      <dgm:spPr/>
    </dgm:pt>
    <dgm:pt modelId="{215D6A15-8333-4F60-970D-1D31275C8AE1}" type="pres">
      <dgm:prSet presAssocID="{9DE2F0F5-B48D-46DC-8241-0C0658FB7208}" presName="vertSpace2a" presStyleCnt="0"/>
      <dgm:spPr/>
    </dgm:pt>
    <dgm:pt modelId="{02CA4EEB-3F99-4ECC-B1DF-815AB915DB59}" type="pres">
      <dgm:prSet presAssocID="{9DE2F0F5-B48D-46DC-8241-0C0658FB7208}" presName="horz2" presStyleCnt="0"/>
      <dgm:spPr/>
    </dgm:pt>
    <dgm:pt modelId="{8CAE5AE3-F549-411B-AB5C-41C1309F8291}" type="pres">
      <dgm:prSet presAssocID="{9DE2F0F5-B48D-46DC-8241-0C0658FB7208}" presName="horzSpace2" presStyleCnt="0"/>
      <dgm:spPr/>
    </dgm:pt>
    <dgm:pt modelId="{BFF3BCFD-A2F1-4299-8148-7549B314DF37}" type="pres">
      <dgm:prSet presAssocID="{9DE2F0F5-B48D-46DC-8241-0C0658FB7208}" presName="tx2" presStyleLbl="revTx" presStyleIdx="11" presStyleCnt="12"/>
      <dgm:spPr/>
    </dgm:pt>
    <dgm:pt modelId="{069045BE-6320-46AE-9EAF-B06B4FAB074B}" type="pres">
      <dgm:prSet presAssocID="{9DE2F0F5-B48D-46DC-8241-0C0658FB7208}" presName="vert2" presStyleCnt="0"/>
      <dgm:spPr/>
    </dgm:pt>
    <dgm:pt modelId="{3448C4FF-EF22-4CE0-94FF-B79253AC3559}" type="pres">
      <dgm:prSet presAssocID="{9DE2F0F5-B48D-46DC-8241-0C0658FB7208}" presName="thinLine2b" presStyleLbl="callout" presStyleIdx="5" presStyleCnt="6"/>
      <dgm:spPr/>
    </dgm:pt>
    <dgm:pt modelId="{E5C673ED-D8A8-4CAB-95D7-A8C65ED19F4B}" type="pres">
      <dgm:prSet presAssocID="{9DE2F0F5-B48D-46DC-8241-0C0658FB7208}" presName="vertSpace2b" presStyleCnt="0"/>
      <dgm:spPr/>
    </dgm:pt>
  </dgm:ptLst>
  <dgm:cxnLst>
    <dgm:cxn modelId="{E6848804-E830-475E-8739-29826D7DB113}" type="presOf" srcId="{FC324B8B-C738-427A-AF7A-048D506B92F3}" destId="{561CF158-BC4A-4458-814C-784463965FC7}" srcOrd="0" destOrd="0" presId="urn:microsoft.com/office/officeart/2008/layout/LinedList"/>
    <dgm:cxn modelId="{726F1515-E913-4085-8CCC-19FA5C2C8C65}" type="presOf" srcId="{FBFE825C-F3CE-4555-A2F9-D5411A0CA525}" destId="{37E30F1F-F69C-4F6E-9519-D46D3DAF6FEE}" srcOrd="0" destOrd="0" presId="urn:microsoft.com/office/officeart/2008/layout/LinedList"/>
    <dgm:cxn modelId="{A0BF0B1A-0CF9-4D72-8045-FA2BF0E776AD}" type="presOf" srcId="{D3A0F79B-6370-4ADB-ABC1-90EEDEDD30A4}" destId="{DE8F21CC-3A50-4E8E-A567-B918B3C0875C}" srcOrd="0" destOrd="0" presId="urn:microsoft.com/office/officeart/2008/layout/LinedList"/>
    <dgm:cxn modelId="{7AF65C2A-6104-4BD6-99D3-0EAB16D5F690}" srcId="{6E9B0F44-5313-4454-B902-B053003B4FC1}" destId="{A6F00DAF-1939-4F6B-9F5D-4D558C050D1F}" srcOrd="0" destOrd="0" parTransId="{63CA5CE9-5520-49E8-9C62-E3DD2477D857}" sibTransId="{8DE2B3F7-493F-4730-A8A0-BE42A2A7B935}"/>
    <dgm:cxn modelId="{2D8DB931-0877-4F3D-8C84-F5BCE5896CC3}" srcId="{D3A0F79B-6370-4ADB-ABC1-90EEDEDD30A4}" destId="{F7E3A421-4EE7-4C01-947F-A2085AC87EFD}" srcOrd="3" destOrd="0" parTransId="{2A4D352C-7F19-45D0-B63D-5425DCBDD1D6}" sibTransId="{FA7BA25B-95B9-4ED6-93C0-B6A38B7144E3}"/>
    <dgm:cxn modelId="{26C4DA3C-0EC8-46FC-BD13-0E9E481D048A}" type="presOf" srcId="{159CA10F-92A7-40FA-A92B-7D6CB5E213B2}" destId="{E764FEAA-D5B6-4DF5-8373-21F54B4487F4}" srcOrd="0" destOrd="0" presId="urn:microsoft.com/office/officeart/2008/layout/LinedList"/>
    <dgm:cxn modelId="{F6E3CA3D-ADCD-4BA1-86D8-1B8D769F7B92}" srcId="{D3A0F79B-6370-4ADB-ABC1-90EEDEDD30A4}" destId="{5D493A21-D7BE-42A2-9FE7-1E16D4FBDB34}" srcOrd="1" destOrd="0" parTransId="{0430867E-EACF-4058-BAC4-A6F21DB6DF41}" sibTransId="{77749EFF-1CD6-4BAF-AF2E-30182DCDE5CA}"/>
    <dgm:cxn modelId="{E78B1B5F-E585-4EE8-AC0A-583F7933F4AA}" type="presOf" srcId="{A0571A7A-C0F6-47C2-8579-343F3EE7ADA6}" destId="{D3EDE53F-4021-4BC4-8B07-0B383959CDA6}" srcOrd="0" destOrd="0" presId="urn:microsoft.com/office/officeart/2008/layout/LinedList"/>
    <dgm:cxn modelId="{47965045-CF79-4B6A-BC84-D45C7CE3EA23}" type="presOf" srcId="{F5D77958-F083-4B70-8751-A0DA0880BA40}" destId="{3B82D7AC-9B58-4250-A761-8DD88D854F1B}" srcOrd="0" destOrd="0" presId="urn:microsoft.com/office/officeart/2008/layout/LinedList"/>
    <dgm:cxn modelId="{8F323346-57F5-4DC1-ABDB-138F65112194}" srcId="{159CA10F-92A7-40FA-A92B-7D6CB5E213B2}" destId="{9DE2F0F5-B48D-46DC-8241-0C0658FB7208}" srcOrd="0" destOrd="0" parTransId="{1D2DED9C-3FD8-45A9-BF68-37EB5237812B}" sibTransId="{E32144F3-0BC6-4E11-8618-6FF056D01E56}"/>
    <dgm:cxn modelId="{A5B04E48-8725-44A9-8D71-47CE6E48539C}" srcId="{D3A0F79B-6370-4ADB-ABC1-90EEDEDD30A4}" destId="{159CA10F-92A7-40FA-A92B-7D6CB5E213B2}" srcOrd="5" destOrd="0" parTransId="{1EEF2881-E561-4F10-A101-18D31B093F2F}" sibTransId="{4642ABDB-7836-4BF4-9988-A630D5AFEE0F}"/>
    <dgm:cxn modelId="{4B0E216C-7161-4903-A070-C4ED92149667}" type="presOf" srcId="{D3460C03-534C-4E45-9F54-B4B351673982}" destId="{BBBB6549-0955-452B-870D-A45DBDE1C065}" srcOrd="0" destOrd="0" presId="urn:microsoft.com/office/officeart/2008/layout/LinedList"/>
    <dgm:cxn modelId="{87476A6C-C47B-46CC-B031-638ABD529861}" srcId="{78E423B0-342E-4AA7-B868-10A480325E0F}" destId="{FC324B8B-C738-427A-AF7A-048D506B92F3}" srcOrd="0" destOrd="0" parTransId="{00CBBDCB-BD76-46CA-80D8-C7BAF5AECDC1}" sibTransId="{BE518FBB-EF6C-4592-A62D-AA054E5EA5D6}"/>
    <dgm:cxn modelId="{274EF56F-9D0E-486D-8598-2E9D85193379}" srcId="{F7E3A421-4EE7-4C01-947F-A2085AC87EFD}" destId="{D3460C03-534C-4E45-9F54-B4B351673982}" srcOrd="0" destOrd="0" parTransId="{20A0FD29-C600-4B9D-BCA2-511989123E21}" sibTransId="{0A90CB1C-46DD-4994-A616-CF898CAB6957}"/>
    <dgm:cxn modelId="{BC57FE75-1507-4C72-BE21-9FDCFF24DE6C}" srcId="{FBFE825C-F3CE-4555-A2F9-D5411A0CA525}" destId="{F5D77958-F083-4B70-8751-A0DA0880BA40}" srcOrd="0" destOrd="0" parTransId="{FCADE643-2BAA-449D-8FEE-FB793D9C1753}" sibTransId="{485AF3E7-3248-4875-9EA9-5E2A999FD1CB}"/>
    <dgm:cxn modelId="{477F2C78-D755-49C6-9D51-DEEEE83CBFAD}" type="presOf" srcId="{5D493A21-D7BE-42A2-9FE7-1E16D4FBDB34}" destId="{13B0069F-8FEA-4123-8ADF-D0DD651F227D}" srcOrd="0" destOrd="0" presId="urn:microsoft.com/office/officeart/2008/layout/LinedList"/>
    <dgm:cxn modelId="{71AECD83-BA9B-46EE-AE9C-9D399DE1E880}" type="presOf" srcId="{6E9B0F44-5313-4454-B902-B053003B4FC1}" destId="{B7D5D476-21C3-4762-B2D8-7C8604DDFB2E}" srcOrd="0" destOrd="0" presId="urn:microsoft.com/office/officeart/2008/layout/LinedList"/>
    <dgm:cxn modelId="{BD847E87-F532-45C5-B5CD-FBFC6D7B823A}" srcId="{5D493A21-D7BE-42A2-9FE7-1E16D4FBDB34}" destId="{A0571A7A-C0F6-47C2-8579-343F3EE7ADA6}" srcOrd="0" destOrd="0" parTransId="{B9203EAD-6AFC-4AB7-981F-9C8E433F87BB}" sibTransId="{958E8D72-D7EA-4D70-B27E-C434F92716AA}"/>
    <dgm:cxn modelId="{7C95DA88-7BAF-45C7-96E0-EF69CA3B6B24}" type="presOf" srcId="{78E423B0-342E-4AA7-B868-10A480325E0F}" destId="{ADA65290-F57F-486A-B417-6DC27A6B604D}" srcOrd="0" destOrd="0" presId="urn:microsoft.com/office/officeart/2008/layout/LinedList"/>
    <dgm:cxn modelId="{C7FF5DB6-3FC6-468A-8733-A742CDF10C79}" type="presOf" srcId="{A6F00DAF-1939-4F6B-9F5D-4D558C050D1F}" destId="{C7D7827E-5FB7-4BD3-946D-BFB2D635E686}" srcOrd="0" destOrd="0" presId="urn:microsoft.com/office/officeart/2008/layout/LinedList"/>
    <dgm:cxn modelId="{9C8119B8-7A73-4083-B087-416FE7002574}" type="presOf" srcId="{9DE2F0F5-B48D-46DC-8241-0C0658FB7208}" destId="{BFF3BCFD-A2F1-4299-8148-7549B314DF37}" srcOrd="0" destOrd="0" presId="urn:microsoft.com/office/officeart/2008/layout/LinedList"/>
    <dgm:cxn modelId="{17D72FC8-0A1C-4ED4-B682-64D27F63B7AD}" srcId="{D3A0F79B-6370-4ADB-ABC1-90EEDEDD30A4}" destId="{78E423B0-342E-4AA7-B868-10A480325E0F}" srcOrd="0" destOrd="0" parTransId="{44BC80F4-F260-4663-8DC5-80C371DF4BB6}" sibTransId="{74189D1B-2FB2-4D97-BEFE-CDC1490C220B}"/>
    <dgm:cxn modelId="{341CC3E3-A3F9-4944-8A53-301035F05219}" srcId="{D3A0F79B-6370-4ADB-ABC1-90EEDEDD30A4}" destId="{6E9B0F44-5313-4454-B902-B053003B4FC1}" srcOrd="4" destOrd="0" parTransId="{BF6E3AF8-A0D8-4F6A-9860-8A375C22AE57}" sibTransId="{D2E6C660-BFC9-41D2-B15C-B9241B6D32D4}"/>
    <dgm:cxn modelId="{35E429E5-B869-46D3-922E-75CB9124AF67}" type="presOf" srcId="{F7E3A421-4EE7-4C01-947F-A2085AC87EFD}" destId="{E8A21D48-25B5-470A-B543-96CEFE01AF61}" srcOrd="0" destOrd="0" presId="urn:microsoft.com/office/officeart/2008/layout/LinedList"/>
    <dgm:cxn modelId="{B0B341FF-873A-4D14-BDAB-8C08559C5077}" srcId="{D3A0F79B-6370-4ADB-ABC1-90EEDEDD30A4}" destId="{FBFE825C-F3CE-4555-A2F9-D5411A0CA525}" srcOrd="2" destOrd="0" parTransId="{2250CF3C-670E-4BF3-A606-7038C263D1B7}" sibTransId="{EABF1C65-6282-4097-A914-80DB8BD2443F}"/>
    <dgm:cxn modelId="{B26E9A44-AE3B-4971-9911-32A29EB94FDE}" type="presParOf" srcId="{DE8F21CC-3A50-4E8E-A567-B918B3C0875C}" destId="{554DB66D-F903-41CD-8BC5-D55A07F7D42B}" srcOrd="0" destOrd="0" presId="urn:microsoft.com/office/officeart/2008/layout/LinedList"/>
    <dgm:cxn modelId="{6517F257-F27A-4F85-9F02-9C4576268F6A}" type="presParOf" srcId="{DE8F21CC-3A50-4E8E-A567-B918B3C0875C}" destId="{028D2485-7D90-4A02-AAC0-3D0E3801B31A}" srcOrd="1" destOrd="0" presId="urn:microsoft.com/office/officeart/2008/layout/LinedList"/>
    <dgm:cxn modelId="{D7E6811A-743E-449D-9BC3-7B334F01B50C}" type="presParOf" srcId="{028D2485-7D90-4A02-AAC0-3D0E3801B31A}" destId="{ADA65290-F57F-486A-B417-6DC27A6B604D}" srcOrd="0" destOrd="0" presId="urn:microsoft.com/office/officeart/2008/layout/LinedList"/>
    <dgm:cxn modelId="{60AB4836-DFB4-4A7E-9C6D-5F343A37A59A}" type="presParOf" srcId="{028D2485-7D90-4A02-AAC0-3D0E3801B31A}" destId="{F2CF0DCC-C2FC-4413-BC6E-15E6DD62BBB1}" srcOrd="1" destOrd="0" presId="urn:microsoft.com/office/officeart/2008/layout/LinedList"/>
    <dgm:cxn modelId="{3E609704-31C4-4250-8FC2-599ACC381010}" type="presParOf" srcId="{F2CF0DCC-C2FC-4413-BC6E-15E6DD62BBB1}" destId="{E3008362-2C32-4FCD-BB67-E95F63BAE020}" srcOrd="0" destOrd="0" presId="urn:microsoft.com/office/officeart/2008/layout/LinedList"/>
    <dgm:cxn modelId="{D022B945-5810-4E57-A58E-34C0398CF57A}" type="presParOf" srcId="{F2CF0DCC-C2FC-4413-BC6E-15E6DD62BBB1}" destId="{860FB56F-1508-46A1-830E-6FE68AF3C0F2}" srcOrd="1" destOrd="0" presId="urn:microsoft.com/office/officeart/2008/layout/LinedList"/>
    <dgm:cxn modelId="{C77379F2-806C-477C-B604-BA0D5AB883A9}" type="presParOf" srcId="{860FB56F-1508-46A1-830E-6FE68AF3C0F2}" destId="{AF5D4213-58BA-4313-8836-8D3EEAA5986E}" srcOrd="0" destOrd="0" presId="urn:microsoft.com/office/officeart/2008/layout/LinedList"/>
    <dgm:cxn modelId="{3B01DA97-B1CF-4752-8606-C951D4551587}" type="presParOf" srcId="{860FB56F-1508-46A1-830E-6FE68AF3C0F2}" destId="{561CF158-BC4A-4458-814C-784463965FC7}" srcOrd="1" destOrd="0" presId="urn:microsoft.com/office/officeart/2008/layout/LinedList"/>
    <dgm:cxn modelId="{EB3BC5D9-8D3B-468A-BC4F-F6AA4CA07E93}" type="presParOf" srcId="{860FB56F-1508-46A1-830E-6FE68AF3C0F2}" destId="{6126F349-DE76-4C5B-9C67-0E4A61498842}" srcOrd="2" destOrd="0" presId="urn:microsoft.com/office/officeart/2008/layout/LinedList"/>
    <dgm:cxn modelId="{C95D96E7-88EB-4134-B83C-117C8558D070}" type="presParOf" srcId="{F2CF0DCC-C2FC-4413-BC6E-15E6DD62BBB1}" destId="{0AC5D576-3205-425D-956C-FE659BB1795F}" srcOrd="2" destOrd="0" presId="urn:microsoft.com/office/officeart/2008/layout/LinedList"/>
    <dgm:cxn modelId="{68B787D1-DA49-4200-A71B-BAF682E1F2BA}" type="presParOf" srcId="{F2CF0DCC-C2FC-4413-BC6E-15E6DD62BBB1}" destId="{35673415-671B-4B0B-ABD5-3F929152901B}" srcOrd="3" destOrd="0" presId="urn:microsoft.com/office/officeart/2008/layout/LinedList"/>
    <dgm:cxn modelId="{A26EF161-C2A0-454E-B8EF-7FC652C3E2F1}" type="presParOf" srcId="{DE8F21CC-3A50-4E8E-A567-B918B3C0875C}" destId="{5F07C887-3715-480F-A6B0-8AF190B49350}" srcOrd="2" destOrd="0" presId="urn:microsoft.com/office/officeart/2008/layout/LinedList"/>
    <dgm:cxn modelId="{19269061-0B36-452F-B11B-2F1D9C905806}" type="presParOf" srcId="{DE8F21CC-3A50-4E8E-A567-B918B3C0875C}" destId="{79467D08-5985-4EFA-970D-37708C30CB24}" srcOrd="3" destOrd="0" presId="urn:microsoft.com/office/officeart/2008/layout/LinedList"/>
    <dgm:cxn modelId="{09F09DDE-244E-4CA2-9D13-30218437E685}" type="presParOf" srcId="{79467D08-5985-4EFA-970D-37708C30CB24}" destId="{13B0069F-8FEA-4123-8ADF-D0DD651F227D}" srcOrd="0" destOrd="0" presId="urn:microsoft.com/office/officeart/2008/layout/LinedList"/>
    <dgm:cxn modelId="{39A2091A-FAFF-4804-A5BA-D0EFCAFC0FE4}" type="presParOf" srcId="{79467D08-5985-4EFA-970D-37708C30CB24}" destId="{932EAE2A-31EE-443B-B473-308BCC18B9CC}" srcOrd="1" destOrd="0" presId="urn:microsoft.com/office/officeart/2008/layout/LinedList"/>
    <dgm:cxn modelId="{E1FDBC12-E022-4AD0-9A4C-DBCABC1EEA2D}" type="presParOf" srcId="{932EAE2A-31EE-443B-B473-308BCC18B9CC}" destId="{76EEB277-0443-42D7-9F1A-11436F7EC5D4}" srcOrd="0" destOrd="0" presId="urn:microsoft.com/office/officeart/2008/layout/LinedList"/>
    <dgm:cxn modelId="{6479B8D4-DA89-409B-B7E4-73359FAF02D6}" type="presParOf" srcId="{932EAE2A-31EE-443B-B473-308BCC18B9CC}" destId="{74D5DFFC-8FB6-443B-8D4D-DEC931D23EDE}" srcOrd="1" destOrd="0" presId="urn:microsoft.com/office/officeart/2008/layout/LinedList"/>
    <dgm:cxn modelId="{3E940A3C-5F28-48D7-BF6F-8C157161FFF9}" type="presParOf" srcId="{74D5DFFC-8FB6-443B-8D4D-DEC931D23EDE}" destId="{4C14361A-D662-462B-B6E1-2AF828E337E7}" srcOrd="0" destOrd="0" presId="urn:microsoft.com/office/officeart/2008/layout/LinedList"/>
    <dgm:cxn modelId="{13B93B7B-D80F-48A5-B8E0-A29FF8F2973B}" type="presParOf" srcId="{74D5DFFC-8FB6-443B-8D4D-DEC931D23EDE}" destId="{D3EDE53F-4021-4BC4-8B07-0B383959CDA6}" srcOrd="1" destOrd="0" presId="urn:microsoft.com/office/officeart/2008/layout/LinedList"/>
    <dgm:cxn modelId="{D3CBC855-8B98-4B79-8CD5-2829532DB8FE}" type="presParOf" srcId="{74D5DFFC-8FB6-443B-8D4D-DEC931D23EDE}" destId="{C0C72FBB-064D-454D-ABBC-2F59B491862B}" srcOrd="2" destOrd="0" presId="urn:microsoft.com/office/officeart/2008/layout/LinedList"/>
    <dgm:cxn modelId="{5BC4CD45-AFCE-4733-991C-1DD673CC3523}" type="presParOf" srcId="{932EAE2A-31EE-443B-B473-308BCC18B9CC}" destId="{7B4B7867-315E-45C3-AB58-03EB8DAEDF0D}" srcOrd="2" destOrd="0" presId="urn:microsoft.com/office/officeart/2008/layout/LinedList"/>
    <dgm:cxn modelId="{7161306D-B274-415D-9857-F03523B6A829}" type="presParOf" srcId="{932EAE2A-31EE-443B-B473-308BCC18B9CC}" destId="{875B1E44-E450-4619-8BF4-1A0D353C452A}" srcOrd="3" destOrd="0" presId="urn:microsoft.com/office/officeart/2008/layout/LinedList"/>
    <dgm:cxn modelId="{1E0BC8F2-E156-4B83-A1CE-2910628D1984}" type="presParOf" srcId="{DE8F21CC-3A50-4E8E-A567-B918B3C0875C}" destId="{D2F2EAE3-01E0-406B-8DB9-C0224445E31F}" srcOrd="4" destOrd="0" presId="urn:microsoft.com/office/officeart/2008/layout/LinedList"/>
    <dgm:cxn modelId="{91A1925D-DA24-4041-AD3B-39899C70D4DA}" type="presParOf" srcId="{DE8F21CC-3A50-4E8E-A567-B918B3C0875C}" destId="{3FCB9ECC-E79A-4F75-826B-B96CA6B812C9}" srcOrd="5" destOrd="0" presId="urn:microsoft.com/office/officeart/2008/layout/LinedList"/>
    <dgm:cxn modelId="{658EDA2B-A612-48AB-A801-B37A7DCD8407}" type="presParOf" srcId="{3FCB9ECC-E79A-4F75-826B-B96CA6B812C9}" destId="{37E30F1F-F69C-4F6E-9519-D46D3DAF6FEE}" srcOrd="0" destOrd="0" presId="urn:microsoft.com/office/officeart/2008/layout/LinedList"/>
    <dgm:cxn modelId="{98DBD62B-A2AB-4BB1-80E1-D3A35ECB0E35}" type="presParOf" srcId="{3FCB9ECC-E79A-4F75-826B-B96CA6B812C9}" destId="{F77A0BD8-A4C7-47E7-A7FD-868C8E878E85}" srcOrd="1" destOrd="0" presId="urn:microsoft.com/office/officeart/2008/layout/LinedList"/>
    <dgm:cxn modelId="{436353C8-4F58-4D38-B1D9-6A43B5BE9FA4}" type="presParOf" srcId="{F77A0BD8-A4C7-47E7-A7FD-868C8E878E85}" destId="{BAD1A0C0-C041-4D0B-98EC-5E5385BF58A5}" srcOrd="0" destOrd="0" presId="urn:microsoft.com/office/officeart/2008/layout/LinedList"/>
    <dgm:cxn modelId="{B70371C5-01A9-429E-8616-AB31067C78C3}" type="presParOf" srcId="{F77A0BD8-A4C7-47E7-A7FD-868C8E878E85}" destId="{F4E71447-6B30-4A1B-A45C-9B1CA2C48E79}" srcOrd="1" destOrd="0" presId="urn:microsoft.com/office/officeart/2008/layout/LinedList"/>
    <dgm:cxn modelId="{3E4A0763-FF4B-47FE-926F-64E60DEC288A}" type="presParOf" srcId="{F4E71447-6B30-4A1B-A45C-9B1CA2C48E79}" destId="{191DA3DC-7D24-45A7-9AEC-62170B956F38}" srcOrd="0" destOrd="0" presId="urn:microsoft.com/office/officeart/2008/layout/LinedList"/>
    <dgm:cxn modelId="{C85FCDEF-43EC-416D-A9C5-42F3240B257D}" type="presParOf" srcId="{F4E71447-6B30-4A1B-A45C-9B1CA2C48E79}" destId="{3B82D7AC-9B58-4250-A761-8DD88D854F1B}" srcOrd="1" destOrd="0" presId="urn:microsoft.com/office/officeart/2008/layout/LinedList"/>
    <dgm:cxn modelId="{65AFE041-52AB-41C5-9A4F-9BBB3E55C316}" type="presParOf" srcId="{F4E71447-6B30-4A1B-A45C-9B1CA2C48E79}" destId="{666F6422-32B8-4973-BBEC-FD50985400AE}" srcOrd="2" destOrd="0" presId="urn:microsoft.com/office/officeart/2008/layout/LinedList"/>
    <dgm:cxn modelId="{42A743E5-8C3F-43D0-BD76-B39DECD143F2}" type="presParOf" srcId="{F77A0BD8-A4C7-47E7-A7FD-868C8E878E85}" destId="{6139B360-5908-4172-AB45-4C2B8B29AED6}" srcOrd="2" destOrd="0" presId="urn:microsoft.com/office/officeart/2008/layout/LinedList"/>
    <dgm:cxn modelId="{5DC83639-4038-4A61-85EC-1701F3B4976B}" type="presParOf" srcId="{F77A0BD8-A4C7-47E7-A7FD-868C8E878E85}" destId="{701CCDE7-F777-4034-BD27-AA94FD36D0F1}" srcOrd="3" destOrd="0" presId="urn:microsoft.com/office/officeart/2008/layout/LinedList"/>
    <dgm:cxn modelId="{19F015AC-4212-4B31-A569-1C16654BCDB8}" type="presParOf" srcId="{DE8F21CC-3A50-4E8E-A567-B918B3C0875C}" destId="{E3FC1F2D-C5DC-45AE-B0E5-916E44198F7D}" srcOrd="6" destOrd="0" presId="urn:microsoft.com/office/officeart/2008/layout/LinedList"/>
    <dgm:cxn modelId="{6C880BCC-38DA-4960-BAB3-CB3D2C885D1D}" type="presParOf" srcId="{DE8F21CC-3A50-4E8E-A567-B918B3C0875C}" destId="{8DAF3BA3-E174-42B7-81A2-3E9077A22ABE}" srcOrd="7" destOrd="0" presId="urn:microsoft.com/office/officeart/2008/layout/LinedList"/>
    <dgm:cxn modelId="{49209485-61C0-48D9-B2D2-4D847F12DB80}" type="presParOf" srcId="{8DAF3BA3-E174-42B7-81A2-3E9077A22ABE}" destId="{E8A21D48-25B5-470A-B543-96CEFE01AF61}" srcOrd="0" destOrd="0" presId="urn:microsoft.com/office/officeart/2008/layout/LinedList"/>
    <dgm:cxn modelId="{7B973220-E30E-45F0-AE36-F88BB701353B}" type="presParOf" srcId="{8DAF3BA3-E174-42B7-81A2-3E9077A22ABE}" destId="{34457944-FD77-416D-BEC2-96337623F7FB}" srcOrd="1" destOrd="0" presId="urn:microsoft.com/office/officeart/2008/layout/LinedList"/>
    <dgm:cxn modelId="{61FCD56F-33ED-411E-A0B1-F3B51F4B73C4}" type="presParOf" srcId="{34457944-FD77-416D-BEC2-96337623F7FB}" destId="{F1519B12-A5A9-4A8A-AF79-6AE0CB9C335B}" srcOrd="0" destOrd="0" presId="urn:microsoft.com/office/officeart/2008/layout/LinedList"/>
    <dgm:cxn modelId="{ACAB38E9-2110-4A62-8E6A-4B593564151F}" type="presParOf" srcId="{34457944-FD77-416D-BEC2-96337623F7FB}" destId="{6F17D79F-BEA0-4016-A340-A4FA258E3D59}" srcOrd="1" destOrd="0" presId="urn:microsoft.com/office/officeart/2008/layout/LinedList"/>
    <dgm:cxn modelId="{9AF26172-A343-44A9-B397-0CF9058021F2}" type="presParOf" srcId="{6F17D79F-BEA0-4016-A340-A4FA258E3D59}" destId="{F3A254C1-808B-4B17-929A-DF122B1DB6F9}" srcOrd="0" destOrd="0" presId="urn:microsoft.com/office/officeart/2008/layout/LinedList"/>
    <dgm:cxn modelId="{E05AFB00-BD87-4C6D-8113-8CBE64F7E46E}" type="presParOf" srcId="{6F17D79F-BEA0-4016-A340-A4FA258E3D59}" destId="{BBBB6549-0955-452B-870D-A45DBDE1C065}" srcOrd="1" destOrd="0" presId="urn:microsoft.com/office/officeart/2008/layout/LinedList"/>
    <dgm:cxn modelId="{2AD287F8-A7DB-45E1-AFA0-810528F04A52}" type="presParOf" srcId="{6F17D79F-BEA0-4016-A340-A4FA258E3D59}" destId="{68FF9A58-6FE8-4DF9-958B-266AFBF75635}" srcOrd="2" destOrd="0" presId="urn:microsoft.com/office/officeart/2008/layout/LinedList"/>
    <dgm:cxn modelId="{4E7D1B4D-E427-4D57-9790-8204AAC88696}" type="presParOf" srcId="{34457944-FD77-416D-BEC2-96337623F7FB}" destId="{EE27700D-F141-4EBA-ABC4-CC1C76133CD7}" srcOrd="2" destOrd="0" presId="urn:microsoft.com/office/officeart/2008/layout/LinedList"/>
    <dgm:cxn modelId="{698CD094-B383-4C65-91D1-71F222EB5473}" type="presParOf" srcId="{34457944-FD77-416D-BEC2-96337623F7FB}" destId="{B7DCCC29-14BE-4357-B98B-B7AFCC984C40}" srcOrd="3" destOrd="0" presId="urn:microsoft.com/office/officeart/2008/layout/LinedList"/>
    <dgm:cxn modelId="{5A82889E-A16E-48FD-BC6E-7C956A98D7B6}" type="presParOf" srcId="{DE8F21CC-3A50-4E8E-A567-B918B3C0875C}" destId="{6D753174-8A25-4DBA-8B17-64BA9F70B3AB}" srcOrd="8" destOrd="0" presId="urn:microsoft.com/office/officeart/2008/layout/LinedList"/>
    <dgm:cxn modelId="{30EE58A4-304A-41D4-8C5B-D6C71B004666}" type="presParOf" srcId="{DE8F21CC-3A50-4E8E-A567-B918B3C0875C}" destId="{CF2CD5BF-5F7F-4819-A115-4DB93F09A7D8}" srcOrd="9" destOrd="0" presId="urn:microsoft.com/office/officeart/2008/layout/LinedList"/>
    <dgm:cxn modelId="{1512528F-8035-4D78-962B-E034990887E2}" type="presParOf" srcId="{CF2CD5BF-5F7F-4819-A115-4DB93F09A7D8}" destId="{B7D5D476-21C3-4762-B2D8-7C8604DDFB2E}" srcOrd="0" destOrd="0" presId="urn:microsoft.com/office/officeart/2008/layout/LinedList"/>
    <dgm:cxn modelId="{45663B8F-4E10-41C5-A934-F011A28EEB98}" type="presParOf" srcId="{CF2CD5BF-5F7F-4819-A115-4DB93F09A7D8}" destId="{6E7C8A98-B8AC-4548-9F79-C60F216E4680}" srcOrd="1" destOrd="0" presId="urn:microsoft.com/office/officeart/2008/layout/LinedList"/>
    <dgm:cxn modelId="{C44B2FED-8950-49DB-ABB0-584CC11800FB}" type="presParOf" srcId="{6E7C8A98-B8AC-4548-9F79-C60F216E4680}" destId="{921DFA2B-2055-4CEF-8B23-D5355D8AC774}" srcOrd="0" destOrd="0" presId="urn:microsoft.com/office/officeart/2008/layout/LinedList"/>
    <dgm:cxn modelId="{0595F117-06F1-4FC9-B1EA-B588D2BBBFAB}" type="presParOf" srcId="{6E7C8A98-B8AC-4548-9F79-C60F216E4680}" destId="{200A8F01-5E0F-49BB-B701-019711AC526A}" srcOrd="1" destOrd="0" presId="urn:microsoft.com/office/officeart/2008/layout/LinedList"/>
    <dgm:cxn modelId="{13CD7A3D-6919-4FF2-9285-8B9C0209A306}" type="presParOf" srcId="{200A8F01-5E0F-49BB-B701-019711AC526A}" destId="{60D83621-14DA-402F-A3A8-718177F6B640}" srcOrd="0" destOrd="0" presId="urn:microsoft.com/office/officeart/2008/layout/LinedList"/>
    <dgm:cxn modelId="{938AC820-AB8B-4CE4-A06A-9457CB7A206E}" type="presParOf" srcId="{200A8F01-5E0F-49BB-B701-019711AC526A}" destId="{C7D7827E-5FB7-4BD3-946D-BFB2D635E686}" srcOrd="1" destOrd="0" presId="urn:microsoft.com/office/officeart/2008/layout/LinedList"/>
    <dgm:cxn modelId="{DAB0050F-2764-4C74-9E9E-04F72B78502F}" type="presParOf" srcId="{200A8F01-5E0F-49BB-B701-019711AC526A}" destId="{A0AB590B-FE1E-4C36-9EC7-8477E5BB0726}" srcOrd="2" destOrd="0" presId="urn:microsoft.com/office/officeart/2008/layout/LinedList"/>
    <dgm:cxn modelId="{D021E2B9-662B-4440-977F-637FDBAD8BC9}" type="presParOf" srcId="{6E7C8A98-B8AC-4548-9F79-C60F216E4680}" destId="{05542658-4D70-4C35-9F58-C0128864CF37}" srcOrd="2" destOrd="0" presId="urn:microsoft.com/office/officeart/2008/layout/LinedList"/>
    <dgm:cxn modelId="{B2E653E2-7098-4EDC-AD10-B61E2B0636A6}" type="presParOf" srcId="{6E7C8A98-B8AC-4548-9F79-C60F216E4680}" destId="{65E64793-1D8C-4D6E-AB70-4484FC23EFD7}" srcOrd="3" destOrd="0" presId="urn:microsoft.com/office/officeart/2008/layout/LinedList"/>
    <dgm:cxn modelId="{3331EB28-81C5-4D2D-8832-5BD269F46A68}" type="presParOf" srcId="{DE8F21CC-3A50-4E8E-A567-B918B3C0875C}" destId="{CD6D1470-CCF2-4CE6-8456-14D3EB5E7559}" srcOrd="10" destOrd="0" presId="urn:microsoft.com/office/officeart/2008/layout/LinedList"/>
    <dgm:cxn modelId="{7970B4EF-3D68-4414-AA67-9E96216F485D}" type="presParOf" srcId="{DE8F21CC-3A50-4E8E-A567-B918B3C0875C}" destId="{ED8CD2FF-8172-4168-BAAE-B9C7B4ADB2FF}" srcOrd="11" destOrd="0" presId="urn:microsoft.com/office/officeart/2008/layout/LinedList"/>
    <dgm:cxn modelId="{B59BE501-21C3-4DBE-B339-F76847385275}" type="presParOf" srcId="{ED8CD2FF-8172-4168-BAAE-B9C7B4ADB2FF}" destId="{E764FEAA-D5B6-4DF5-8373-21F54B4487F4}" srcOrd="0" destOrd="0" presId="urn:microsoft.com/office/officeart/2008/layout/LinedList"/>
    <dgm:cxn modelId="{8125AD62-6C11-4541-8BD2-D277ABF5C650}" type="presParOf" srcId="{ED8CD2FF-8172-4168-BAAE-B9C7B4ADB2FF}" destId="{93A88086-8BC5-47E3-AECE-C3A10EFF8E21}" srcOrd="1" destOrd="0" presId="urn:microsoft.com/office/officeart/2008/layout/LinedList"/>
    <dgm:cxn modelId="{846F0CC8-5338-44A7-AC65-9A91899726B6}" type="presParOf" srcId="{93A88086-8BC5-47E3-AECE-C3A10EFF8E21}" destId="{215D6A15-8333-4F60-970D-1D31275C8AE1}" srcOrd="0" destOrd="0" presId="urn:microsoft.com/office/officeart/2008/layout/LinedList"/>
    <dgm:cxn modelId="{D73142AC-EFB4-4782-8A0F-0873DDAD87C7}" type="presParOf" srcId="{93A88086-8BC5-47E3-AECE-C3A10EFF8E21}" destId="{02CA4EEB-3F99-4ECC-B1DF-815AB915DB59}" srcOrd="1" destOrd="0" presId="urn:microsoft.com/office/officeart/2008/layout/LinedList"/>
    <dgm:cxn modelId="{A8571190-7FB5-4C16-BB0E-383DE7FCB4B0}" type="presParOf" srcId="{02CA4EEB-3F99-4ECC-B1DF-815AB915DB59}" destId="{8CAE5AE3-F549-411B-AB5C-41C1309F8291}" srcOrd="0" destOrd="0" presId="urn:microsoft.com/office/officeart/2008/layout/LinedList"/>
    <dgm:cxn modelId="{0E1BF77D-CFFD-441F-9AF4-68D209D78B38}" type="presParOf" srcId="{02CA4EEB-3F99-4ECC-B1DF-815AB915DB59}" destId="{BFF3BCFD-A2F1-4299-8148-7549B314DF37}" srcOrd="1" destOrd="0" presId="urn:microsoft.com/office/officeart/2008/layout/LinedList"/>
    <dgm:cxn modelId="{5C5DBD18-8133-4939-B910-945C2ACC996A}" type="presParOf" srcId="{02CA4EEB-3F99-4ECC-B1DF-815AB915DB59}" destId="{069045BE-6320-46AE-9EAF-B06B4FAB074B}" srcOrd="2" destOrd="0" presId="urn:microsoft.com/office/officeart/2008/layout/LinedList"/>
    <dgm:cxn modelId="{D42D2432-FC00-47F7-AFF4-835881F3447A}" type="presParOf" srcId="{93A88086-8BC5-47E3-AECE-C3A10EFF8E21}" destId="{3448C4FF-EF22-4CE0-94FF-B79253AC3559}" srcOrd="2" destOrd="0" presId="urn:microsoft.com/office/officeart/2008/layout/LinedList"/>
    <dgm:cxn modelId="{9830353F-818E-4E83-80F7-148014662C5A}" type="presParOf" srcId="{93A88086-8BC5-47E3-AECE-C3A10EFF8E21}" destId="{E5C673ED-D8A8-4CAB-95D7-A8C65ED19F4B}"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7ABA2E-6ABA-433E-8B30-F7C26E27DF34}"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de-DE"/>
        </a:p>
      </dgm:t>
    </dgm:pt>
    <dgm:pt modelId="{9EC495DF-7899-4C87-B945-2AFBBBE02372}">
      <dgm:prSet phldrT="[Text]"/>
      <dgm:spPr/>
      <dgm:t>
        <a:bodyPr/>
        <a:lstStyle/>
        <a:p>
          <a:r>
            <a:rPr lang="de-DE" dirty="0"/>
            <a:t>Analyse Market Demand</a:t>
          </a:r>
        </a:p>
      </dgm:t>
    </dgm:pt>
    <dgm:pt modelId="{621FB35D-88B3-4E59-99AB-1FA9354ABCF8}" type="parTrans" cxnId="{DE538990-A1F5-4132-830F-F1B41526CBFF}">
      <dgm:prSet/>
      <dgm:spPr/>
      <dgm:t>
        <a:bodyPr/>
        <a:lstStyle/>
        <a:p>
          <a:endParaRPr lang="de-DE"/>
        </a:p>
      </dgm:t>
    </dgm:pt>
    <dgm:pt modelId="{2E63E38D-23B3-4CAC-B34F-6CEF51C2E6FE}" type="sibTrans" cxnId="{DE538990-A1F5-4132-830F-F1B41526CBFF}">
      <dgm:prSet/>
      <dgm:spPr/>
      <dgm:t>
        <a:bodyPr/>
        <a:lstStyle/>
        <a:p>
          <a:endParaRPr lang="de-DE"/>
        </a:p>
      </dgm:t>
    </dgm:pt>
    <dgm:pt modelId="{40BD9EA8-2BF2-41DF-8E28-A3A29658518D}">
      <dgm:prSet phldrT="[Text]" custT="1"/>
      <dgm:spPr/>
      <dgm:t>
        <a:bodyPr/>
        <a:lstStyle/>
        <a:p>
          <a:pPr marL="0" indent="0">
            <a:buNone/>
          </a:pPr>
          <a:r>
            <a:rPr lang="de-DE" sz="1600" dirty="0" err="1"/>
            <a:t>Estimate</a:t>
          </a:r>
          <a:r>
            <a:rPr lang="de-DE" sz="1600" dirty="0"/>
            <a:t> </a:t>
          </a:r>
          <a:r>
            <a:rPr lang="de-DE" sz="1600" dirty="0" err="1"/>
            <a:t>the</a:t>
          </a:r>
          <a:r>
            <a:rPr lang="de-DE" sz="1600" dirty="0"/>
            <a:t> potential </a:t>
          </a:r>
          <a:r>
            <a:rPr lang="de-DE" sz="1600" dirty="0" err="1"/>
            <a:t>market</a:t>
          </a:r>
          <a:r>
            <a:rPr lang="de-DE" sz="1600" dirty="0"/>
            <a:t> </a:t>
          </a:r>
          <a:r>
            <a:rPr lang="de-DE" sz="1600" dirty="0" err="1"/>
            <a:t>size</a:t>
          </a:r>
          <a:r>
            <a:rPr lang="de-DE" sz="1600" dirty="0"/>
            <a:t> </a:t>
          </a:r>
          <a:r>
            <a:rPr lang="de-DE" sz="1600" dirty="0" err="1"/>
            <a:t>for</a:t>
          </a:r>
          <a:r>
            <a:rPr lang="de-DE" sz="1600" dirty="0"/>
            <a:t> </a:t>
          </a:r>
          <a:r>
            <a:rPr lang="de-DE" sz="1600" dirty="0" err="1"/>
            <a:t>your</a:t>
          </a:r>
          <a:r>
            <a:rPr lang="de-DE" sz="1600" dirty="0"/>
            <a:t> </a:t>
          </a:r>
          <a:r>
            <a:rPr lang="de-DE" sz="1600" dirty="0" err="1"/>
            <a:t>product</a:t>
          </a:r>
          <a:r>
            <a:rPr lang="de-DE" sz="1600" dirty="0"/>
            <a:t> </a:t>
          </a:r>
          <a:r>
            <a:rPr lang="de-DE" sz="1600" dirty="0" err="1"/>
            <a:t>or</a:t>
          </a:r>
          <a:r>
            <a:rPr lang="de-DE" sz="1600" dirty="0"/>
            <a:t> </a:t>
          </a:r>
          <a:r>
            <a:rPr lang="de-DE" sz="1600" dirty="0" err="1"/>
            <a:t>service</a:t>
          </a:r>
          <a:endParaRPr lang="de-DE" sz="1600" dirty="0"/>
        </a:p>
      </dgm:t>
    </dgm:pt>
    <dgm:pt modelId="{31108663-D026-4722-B5FC-71B26AB032C3}" type="parTrans" cxnId="{7AA5D3FF-D843-4B00-B947-CA05B678C9EC}">
      <dgm:prSet/>
      <dgm:spPr/>
      <dgm:t>
        <a:bodyPr/>
        <a:lstStyle/>
        <a:p>
          <a:endParaRPr lang="de-DE"/>
        </a:p>
      </dgm:t>
    </dgm:pt>
    <dgm:pt modelId="{034F955F-322A-499D-A290-EA349E36CF58}" type="sibTrans" cxnId="{7AA5D3FF-D843-4B00-B947-CA05B678C9EC}">
      <dgm:prSet/>
      <dgm:spPr/>
      <dgm:t>
        <a:bodyPr/>
        <a:lstStyle/>
        <a:p>
          <a:endParaRPr lang="de-DE"/>
        </a:p>
      </dgm:t>
    </dgm:pt>
    <dgm:pt modelId="{C8624089-E9EF-4180-B2E3-61DF43C521BC}">
      <dgm:prSet phldrT="[Text]" custT="1"/>
      <dgm:spPr/>
      <dgm:t>
        <a:bodyPr/>
        <a:lstStyle/>
        <a:p>
          <a:pPr marL="0" indent="0" algn="r">
            <a:buNone/>
          </a:pPr>
          <a:r>
            <a:rPr lang="de-DE" sz="1600" dirty="0"/>
            <a:t>Base </a:t>
          </a:r>
          <a:r>
            <a:rPr lang="de-DE" sz="1600" dirty="0" err="1"/>
            <a:t>your</a:t>
          </a:r>
          <a:r>
            <a:rPr lang="de-DE" sz="1600" dirty="0"/>
            <a:t> </a:t>
          </a:r>
          <a:r>
            <a:rPr lang="de-DE" sz="1600" dirty="0" err="1"/>
            <a:t>projects</a:t>
          </a:r>
          <a:r>
            <a:rPr lang="de-DE" sz="1600" dirty="0"/>
            <a:t> on </a:t>
          </a:r>
          <a:r>
            <a:rPr lang="de-DE" sz="1600" dirty="0" err="1"/>
            <a:t>the</a:t>
          </a:r>
          <a:r>
            <a:rPr lang="de-DE" sz="1600" dirty="0"/>
            <a:t> </a:t>
          </a:r>
          <a:r>
            <a:rPr lang="de-DE" sz="1600" dirty="0" err="1"/>
            <a:t>price</a:t>
          </a:r>
          <a:r>
            <a:rPr lang="de-DE" sz="1600" dirty="0"/>
            <a:t> of </a:t>
          </a:r>
          <a:r>
            <a:rPr lang="de-DE" sz="1600" dirty="0" err="1"/>
            <a:t>your</a:t>
          </a:r>
          <a:r>
            <a:rPr lang="de-DE" sz="1600" dirty="0"/>
            <a:t> </a:t>
          </a:r>
          <a:r>
            <a:rPr lang="de-DE" sz="1600" dirty="0" err="1"/>
            <a:t>product</a:t>
          </a:r>
          <a:r>
            <a:rPr lang="de-DE" sz="1600" dirty="0"/>
            <a:t> and </a:t>
          </a:r>
          <a:r>
            <a:rPr lang="de-DE" sz="1600" dirty="0" err="1"/>
            <a:t>the</a:t>
          </a:r>
          <a:r>
            <a:rPr lang="de-DE" sz="1600" dirty="0"/>
            <a:t> </a:t>
          </a:r>
          <a:r>
            <a:rPr lang="de-DE" sz="1600" dirty="0" err="1"/>
            <a:t>expected</a:t>
          </a:r>
          <a:r>
            <a:rPr lang="de-DE" sz="1600" dirty="0"/>
            <a:t> </a:t>
          </a:r>
          <a:r>
            <a:rPr lang="de-DE" sz="1600" dirty="0" err="1"/>
            <a:t>sales</a:t>
          </a:r>
          <a:r>
            <a:rPr lang="de-DE" sz="1600" dirty="0"/>
            <a:t> </a:t>
          </a:r>
          <a:r>
            <a:rPr lang="de-DE" sz="1600" dirty="0" err="1"/>
            <a:t>volume</a:t>
          </a:r>
          <a:endParaRPr lang="de-DE" sz="1600" dirty="0"/>
        </a:p>
      </dgm:t>
    </dgm:pt>
    <dgm:pt modelId="{B4DCF3B4-F202-429C-88B1-B16445593C18}" type="parTrans" cxnId="{3B09BBDE-93F5-423E-AB58-F8C5C08F077D}">
      <dgm:prSet/>
      <dgm:spPr/>
      <dgm:t>
        <a:bodyPr/>
        <a:lstStyle/>
        <a:p>
          <a:endParaRPr lang="de-DE"/>
        </a:p>
      </dgm:t>
    </dgm:pt>
    <dgm:pt modelId="{6CA094C7-2B95-4D9E-AE02-A120A97DF270}" type="sibTrans" cxnId="{3B09BBDE-93F5-423E-AB58-F8C5C08F077D}">
      <dgm:prSet/>
      <dgm:spPr/>
      <dgm:t>
        <a:bodyPr/>
        <a:lstStyle/>
        <a:p>
          <a:endParaRPr lang="de-DE"/>
        </a:p>
      </dgm:t>
    </dgm:pt>
    <dgm:pt modelId="{88A01A5D-3A7C-4B02-9F7C-D452AC67EF8F}">
      <dgm:prSet phldrT="[Text]"/>
      <dgm:spPr/>
      <dgm:t>
        <a:bodyPr/>
        <a:lstStyle/>
        <a:p>
          <a:pPr marL="0" indent="0">
            <a:buNone/>
          </a:pPr>
          <a:r>
            <a:rPr lang="de-DE" dirty="0" err="1"/>
            <a:t>Consider</a:t>
          </a:r>
          <a:r>
            <a:rPr lang="de-DE" dirty="0"/>
            <a:t> Pricing Models</a:t>
          </a:r>
        </a:p>
      </dgm:t>
    </dgm:pt>
    <dgm:pt modelId="{123A144C-7D4C-43CA-848F-4A4659B73BDD}" type="parTrans" cxnId="{439EBEE3-678B-48F9-B33C-FF0D0D66C374}">
      <dgm:prSet/>
      <dgm:spPr/>
      <dgm:t>
        <a:bodyPr/>
        <a:lstStyle/>
        <a:p>
          <a:endParaRPr lang="de-DE"/>
        </a:p>
      </dgm:t>
    </dgm:pt>
    <dgm:pt modelId="{7837E1FA-3D4B-4362-AFEE-6479BEE93FC2}" type="sibTrans" cxnId="{439EBEE3-678B-48F9-B33C-FF0D0D66C374}">
      <dgm:prSet/>
      <dgm:spPr/>
      <dgm:t>
        <a:bodyPr/>
        <a:lstStyle/>
        <a:p>
          <a:endParaRPr lang="de-DE"/>
        </a:p>
      </dgm:t>
    </dgm:pt>
    <dgm:pt modelId="{56AE2F93-DFCF-47D4-AF1B-B5F13F1B1E39}">
      <dgm:prSet phldrT="[Text]"/>
      <dgm:spPr/>
      <dgm:t>
        <a:bodyPr/>
        <a:lstStyle/>
        <a:p>
          <a:pPr marL="0" indent="0">
            <a:buNone/>
          </a:pPr>
          <a:r>
            <a:rPr lang="de-DE" dirty="0" err="1"/>
            <a:t>Seasonal</a:t>
          </a:r>
          <a:r>
            <a:rPr lang="de-DE" dirty="0"/>
            <a:t> Trends</a:t>
          </a:r>
        </a:p>
      </dgm:t>
    </dgm:pt>
    <dgm:pt modelId="{6A9C3B27-BFF8-4673-B0BD-17A6FCFDEA71}" type="parTrans" cxnId="{58560A1B-2654-4431-BC25-CE5D4154378B}">
      <dgm:prSet/>
      <dgm:spPr/>
      <dgm:t>
        <a:bodyPr/>
        <a:lstStyle/>
        <a:p>
          <a:endParaRPr lang="de-DE"/>
        </a:p>
      </dgm:t>
    </dgm:pt>
    <dgm:pt modelId="{D565A447-F962-4F1D-8AA6-842455F47029}" type="sibTrans" cxnId="{58560A1B-2654-4431-BC25-CE5D4154378B}">
      <dgm:prSet/>
      <dgm:spPr/>
      <dgm:t>
        <a:bodyPr/>
        <a:lstStyle/>
        <a:p>
          <a:endParaRPr lang="de-DE"/>
        </a:p>
      </dgm:t>
    </dgm:pt>
    <dgm:pt modelId="{A3619B38-1906-4FAA-A9B1-ADED22823E1F}">
      <dgm:prSet phldrT="[Text]" custT="1"/>
      <dgm:spPr/>
      <dgm:t>
        <a:bodyPr/>
        <a:lstStyle/>
        <a:p>
          <a:pPr marL="0" indent="0" algn="r">
            <a:buNone/>
          </a:pPr>
          <a:r>
            <a:rPr lang="de-DE" sz="1600" dirty="0"/>
            <a:t>Take into                          account                        seasonal                   fluctuations                 that might               affect your revenue (e.g., higher sales during holidays)</a:t>
          </a:r>
        </a:p>
      </dgm:t>
    </dgm:pt>
    <dgm:pt modelId="{55DC9190-6C63-4CDE-BFCC-547B00D766D3}" type="parTrans" cxnId="{D79F346D-54B2-438F-B5C8-330DB41217E8}">
      <dgm:prSet/>
      <dgm:spPr/>
      <dgm:t>
        <a:bodyPr/>
        <a:lstStyle/>
        <a:p>
          <a:endParaRPr lang="de-DE"/>
        </a:p>
      </dgm:t>
    </dgm:pt>
    <dgm:pt modelId="{BBC5F878-9F4B-40F9-8692-3DA797AA4A1D}" type="sibTrans" cxnId="{D79F346D-54B2-438F-B5C8-330DB41217E8}">
      <dgm:prSet/>
      <dgm:spPr/>
      <dgm:t>
        <a:bodyPr/>
        <a:lstStyle/>
        <a:p>
          <a:endParaRPr lang="de-DE"/>
        </a:p>
      </dgm:t>
    </dgm:pt>
    <dgm:pt modelId="{602B7FD2-877F-4BFE-854C-9D937F45F6A6}">
      <dgm:prSet phldrT="[Text]"/>
      <dgm:spPr/>
      <dgm:t>
        <a:bodyPr/>
        <a:lstStyle/>
        <a:p>
          <a:pPr marL="0" indent="0">
            <a:buNone/>
          </a:pPr>
          <a:r>
            <a:rPr lang="de-DE" dirty="0" err="1"/>
            <a:t>Past</a:t>
          </a:r>
          <a:r>
            <a:rPr lang="de-DE" dirty="0"/>
            <a:t> Data</a:t>
          </a:r>
        </a:p>
      </dgm:t>
    </dgm:pt>
    <dgm:pt modelId="{3D43971E-3AF7-4025-B014-03A7F5861032}" type="parTrans" cxnId="{9D59E1C7-6140-4C23-941B-7B838977580C}">
      <dgm:prSet/>
      <dgm:spPr/>
      <dgm:t>
        <a:bodyPr/>
        <a:lstStyle/>
        <a:p>
          <a:endParaRPr lang="de-DE"/>
        </a:p>
      </dgm:t>
    </dgm:pt>
    <dgm:pt modelId="{EEA9A3D8-D107-4D8E-AEA1-FF1C2E075CC4}" type="sibTrans" cxnId="{9D59E1C7-6140-4C23-941B-7B838977580C}">
      <dgm:prSet/>
      <dgm:spPr/>
      <dgm:t>
        <a:bodyPr/>
        <a:lstStyle/>
        <a:p>
          <a:endParaRPr lang="de-DE"/>
        </a:p>
      </dgm:t>
    </dgm:pt>
    <dgm:pt modelId="{C1A9930A-25E9-42AE-AA8F-2C3B88A7B00E}">
      <dgm:prSet phldrT="[Text]" custT="1"/>
      <dgm:spPr/>
      <dgm:t>
        <a:bodyPr/>
        <a:lstStyle/>
        <a:p>
          <a:pPr marL="0" indent="0">
            <a:buNone/>
          </a:pPr>
          <a:r>
            <a:rPr lang="de-DE" sz="1600" dirty="0" err="1"/>
            <a:t>If</a:t>
          </a:r>
          <a:r>
            <a:rPr lang="de-DE" sz="1600" dirty="0"/>
            <a:t> </a:t>
          </a:r>
          <a:r>
            <a:rPr lang="de-DE" sz="1600" dirty="0" err="1"/>
            <a:t>available</a:t>
          </a:r>
          <a:r>
            <a:rPr lang="de-DE" sz="1600" dirty="0"/>
            <a:t>, </a:t>
          </a:r>
          <a:r>
            <a:rPr lang="de-DE" sz="1600" dirty="0" err="1"/>
            <a:t>use</a:t>
          </a:r>
          <a:r>
            <a:rPr lang="de-DE" sz="1600" dirty="0"/>
            <a:t> </a:t>
          </a:r>
          <a:r>
            <a:rPr lang="de-DE" sz="1600" dirty="0" err="1"/>
            <a:t>past</a:t>
          </a:r>
          <a:r>
            <a:rPr lang="de-DE" sz="1600" dirty="0"/>
            <a:t> </a:t>
          </a:r>
          <a:r>
            <a:rPr lang="de-DE" sz="1600" dirty="0" err="1"/>
            <a:t>sales</a:t>
          </a:r>
          <a:r>
            <a:rPr lang="de-DE" sz="1600" dirty="0"/>
            <a:t> </a:t>
          </a:r>
          <a:r>
            <a:rPr lang="de-DE" sz="1600" dirty="0" err="1"/>
            <a:t>data</a:t>
          </a:r>
          <a:r>
            <a:rPr lang="de-DE" sz="1600" dirty="0"/>
            <a:t> </a:t>
          </a:r>
          <a:r>
            <a:rPr lang="de-DE" sz="1600" dirty="0" err="1"/>
            <a:t>to</a:t>
          </a:r>
          <a:r>
            <a:rPr lang="de-DE" sz="1600" dirty="0"/>
            <a:t> </a:t>
          </a:r>
          <a:r>
            <a:rPr lang="de-DE" sz="1600" dirty="0" err="1"/>
            <a:t>inform</a:t>
          </a:r>
          <a:r>
            <a:rPr lang="de-DE" sz="1600" dirty="0"/>
            <a:t> </a:t>
          </a:r>
          <a:r>
            <a:rPr lang="de-DE" sz="1600" dirty="0" err="1"/>
            <a:t>your</a:t>
          </a:r>
          <a:r>
            <a:rPr lang="de-DE" sz="1600" dirty="0"/>
            <a:t> </a:t>
          </a:r>
          <a:r>
            <a:rPr lang="de-DE" sz="1600" dirty="0" err="1"/>
            <a:t>future</a:t>
          </a:r>
          <a:r>
            <a:rPr lang="de-DE" sz="1600" dirty="0"/>
            <a:t> </a:t>
          </a:r>
          <a:r>
            <a:rPr lang="de-DE" sz="1600" dirty="0" err="1"/>
            <a:t>projections</a:t>
          </a:r>
          <a:endParaRPr lang="de-DE" sz="1600" dirty="0"/>
        </a:p>
      </dgm:t>
    </dgm:pt>
    <dgm:pt modelId="{FEFD81FF-9C7C-4163-B6B9-CF61667DA34B}" type="parTrans" cxnId="{5E294EAE-FB43-4E75-9A40-4E74A265DA49}">
      <dgm:prSet/>
      <dgm:spPr/>
      <dgm:t>
        <a:bodyPr/>
        <a:lstStyle/>
        <a:p>
          <a:endParaRPr lang="de-DE"/>
        </a:p>
      </dgm:t>
    </dgm:pt>
    <dgm:pt modelId="{E95CCD3E-1CAC-4A6A-B232-92E690107D6A}" type="sibTrans" cxnId="{5E294EAE-FB43-4E75-9A40-4E74A265DA49}">
      <dgm:prSet/>
      <dgm:spPr/>
      <dgm:t>
        <a:bodyPr/>
        <a:lstStyle/>
        <a:p>
          <a:endParaRPr lang="de-DE"/>
        </a:p>
      </dgm:t>
    </dgm:pt>
    <dgm:pt modelId="{FDBB7C19-3C62-4128-93CD-D03F4DD92910}" type="pres">
      <dgm:prSet presAssocID="{487ABA2E-6ABA-433E-8B30-F7C26E27DF34}" presName="cycleMatrixDiagram" presStyleCnt="0">
        <dgm:presLayoutVars>
          <dgm:chMax val="1"/>
          <dgm:dir/>
          <dgm:animLvl val="lvl"/>
          <dgm:resizeHandles val="exact"/>
        </dgm:presLayoutVars>
      </dgm:prSet>
      <dgm:spPr/>
    </dgm:pt>
    <dgm:pt modelId="{D37E7E13-4311-4CFC-AFD1-D57DBCDBACBC}" type="pres">
      <dgm:prSet presAssocID="{487ABA2E-6ABA-433E-8B30-F7C26E27DF34}" presName="children" presStyleCnt="0"/>
      <dgm:spPr/>
    </dgm:pt>
    <dgm:pt modelId="{8CAC2E95-00F2-4760-B577-5FDF0BF992E7}" type="pres">
      <dgm:prSet presAssocID="{487ABA2E-6ABA-433E-8B30-F7C26E27DF34}" presName="child1group" presStyleCnt="0"/>
      <dgm:spPr/>
    </dgm:pt>
    <dgm:pt modelId="{2AEAC12A-9300-448B-888F-DA3FB1992CE5}" type="pres">
      <dgm:prSet presAssocID="{487ABA2E-6ABA-433E-8B30-F7C26E27DF34}" presName="child1" presStyleLbl="bgAcc1" presStyleIdx="0" presStyleCnt="4"/>
      <dgm:spPr/>
    </dgm:pt>
    <dgm:pt modelId="{8CD077D7-FF6B-4E9A-AEB0-BCF4C328F68C}" type="pres">
      <dgm:prSet presAssocID="{487ABA2E-6ABA-433E-8B30-F7C26E27DF34}" presName="child1Text" presStyleLbl="bgAcc1" presStyleIdx="0" presStyleCnt="4">
        <dgm:presLayoutVars>
          <dgm:bulletEnabled val="1"/>
        </dgm:presLayoutVars>
      </dgm:prSet>
      <dgm:spPr/>
    </dgm:pt>
    <dgm:pt modelId="{B35E401D-8986-45F5-8A4C-D519392F01E0}" type="pres">
      <dgm:prSet presAssocID="{487ABA2E-6ABA-433E-8B30-F7C26E27DF34}" presName="child2group" presStyleCnt="0"/>
      <dgm:spPr/>
    </dgm:pt>
    <dgm:pt modelId="{758995EF-04FB-4FA4-A4F7-A8BA2F5FA408}" type="pres">
      <dgm:prSet presAssocID="{487ABA2E-6ABA-433E-8B30-F7C26E27DF34}" presName="child2" presStyleLbl="bgAcc1" presStyleIdx="1" presStyleCnt="4" custScaleX="131595"/>
      <dgm:spPr/>
    </dgm:pt>
    <dgm:pt modelId="{8EDFAED9-2566-4607-BD78-6E4E408DF11E}" type="pres">
      <dgm:prSet presAssocID="{487ABA2E-6ABA-433E-8B30-F7C26E27DF34}" presName="child2Text" presStyleLbl="bgAcc1" presStyleIdx="1" presStyleCnt="4">
        <dgm:presLayoutVars>
          <dgm:bulletEnabled val="1"/>
        </dgm:presLayoutVars>
      </dgm:prSet>
      <dgm:spPr/>
    </dgm:pt>
    <dgm:pt modelId="{5DFDEE42-8994-4DAE-99D1-581697DC5835}" type="pres">
      <dgm:prSet presAssocID="{487ABA2E-6ABA-433E-8B30-F7C26E27DF34}" presName="child3group" presStyleCnt="0"/>
      <dgm:spPr/>
    </dgm:pt>
    <dgm:pt modelId="{43F01CFB-71A1-4C27-9EB7-68C1FA11D8A8}" type="pres">
      <dgm:prSet presAssocID="{487ABA2E-6ABA-433E-8B30-F7C26E27DF34}" presName="child3" presStyleLbl="bgAcc1" presStyleIdx="2" presStyleCnt="4" custScaleX="139107" custScaleY="247276" custLinFactNeighborX="3679" custLinFactNeighborY="-18053"/>
      <dgm:spPr/>
    </dgm:pt>
    <dgm:pt modelId="{AF02FB4B-1237-46E7-B91D-06500A814D3C}" type="pres">
      <dgm:prSet presAssocID="{487ABA2E-6ABA-433E-8B30-F7C26E27DF34}" presName="child3Text" presStyleLbl="bgAcc1" presStyleIdx="2" presStyleCnt="4">
        <dgm:presLayoutVars>
          <dgm:bulletEnabled val="1"/>
        </dgm:presLayoutVars>
      </dgm:prSet>
      <dgm:spPr/>
    </dgm:pt>
    <dgm:pt modelId="{80616DE7-31E8-441A-BAB1-BD51D3FE5FD9}" type="pres">
      <dgm:prSet presAssocID="{487ABA2E-6ABA-433E-8B30-F7C26E27DF34}" presName="child4group" presStyleCnt="0"/>
      <dgm:spPr/>
    </dgm:pt>
    <dgm:pt modelId="{6E6178B6-ED2C-422D-946C-D2852264214A}" type="pres">
      <dgm:prSet presAssocID="{487ABA2E-6ABA-433E-8B30-F7C26E27DF34}" presName="child4" presStyleLbl="bgAcc1" presStyleIdx="3" presStyleCnt="4" custLinFactNeighborX="-3645" custLinFactNeighborY="-14715"/>
      <dgm:spPr/>
    </dgm:pt>
    <dgm:pt modelId="{14BD6380-640F-414F-9C44-45909C338D52}" type="pres">
      <dgm:prSet presAssocID="{487ABA2E-6ABA-433E-8B30-F7C26E27DF34}" presName="child4Text" presStyleLbl="bgAcc1" presStyleIdx="3" presStyleCnt="4">
        <dgm:presLayoutVars>
          <dgm:bulletEnabled val="1"/>
        </dgm:presLayoutVars>
      </dgm:prSet>
      <dgm:spPr/>
    </dgm:pt>
    <dgm:pt modelId="{D5F5F1E7-39B7-4B85-BBD7-9574269AAC4D}" type="pres">
      <dgm:prSet presAssocID="{487ABA2E-6ABA-433E-8B30-F7C26E27DF34}" presName="childPlaceholder" presStyleCnt="0"/>
      <dgm:spPr/>
    </dgm:pt>
    <dgm:pt modelId="{0A2FB36D-AA8B-453C-B34D-7D462C237FF0}" type="pres">
      <dgm:prSet presAssocID="{487ABA2E-6ABA-433E-8B30-F7C26E27DF34}" presName="circle" presStyleCnt="0"/>
      <dgm:spPr/>
    </dgm:pt>
    <dgm:pt modelId="{D3D64788-8E6C-4AD2-9F47-82BE9C3EDAD3}" type="pres">
      <dgm:prSet presAssocID="{487ABA2E-6ABA-433E-8B30-F7C26E27DF34}" presName="quadrant1" presStyleLbl="node1" presStyleIdx="0" presStyleCnt="4">
        <dgm:presLayoutVars>
          <dgm:chMax val="1"/>
          <dgm:bulletEnabled val="1"/>
        </dgm:presLayoutVars>
      </dgm:prSet>
      <dgm:spPr/>
    </dgm:pt>
    <dgm:pt modelId="{F262C5B8-E2AB-4E0E-8857-FAC4155D24EA}" type="pres">
      <dgm:prSet presAssocID="{487ABA2E-6ABA-433E-8B30-F7C26E27DF34}" presName="quadrant2" presStyleLbl="node1" presStyleIdx="1" presStyleCnt="4">
        <dgm:presLayoutVars>
          <dgm:chMax val="1"/>
          <dgm:bulletEnabled val="1"/>
        </dgm:presLayoutVars>
      </dgm:prSet>
      <dgm:spPr/>
    </dgm:pt>
    <dgm:pt modelId="{54DB47E1-C276-4B09-8FDE-C3537B6AA74B}" type="pres">
      <dgm:prSet presAssocID="{487ABA2E-6ABA-433E-8B30-F7C26E27DF34}" presName="quadrant3" presStyleLbl="node1" presStyleIdx="2" presStyleCnt="4">
        <dgm:presLayoutVars>
          <dgm:chMax val="1"/>
          <dgm:bulletEnabled val="1"/>
        </dgm:presLayoutVars>
      </dgm:prSet>
      <dgm:spPr/>
    </dgm:pt>
    <dgm:pt modelId="{8FE9928E-0062-439A-9922-54F66ADE950A}" type="pres">
      <dgm:prSet presAssocID="{487ABA2E-6ABA-433E-8B30-F7C26E27DF34}" presName="quadrant4" presStyleLbl="node1" presStyleIdx="3" presStyleCnt="4">
        <dgm:presLayoutVars>
          <dgm:chMax val="1"/>
          <dgm:bulletEnabled val="1"/>
        </dgm:presLayoutVars>
      </dgm:prSet>
      <dgm:spPr/>
    </dgm:pt>
    <dgm:pt modelId="{118F893F-680C-4E4E-BC78-73B841A8944F}" type="pres">
      <dgm:prSet presAssocID="{487ABA2E-6ABA-433E-8B30-F7C26E27DF34}" presName="quadrantPlaceholder" presStyleCnt="0"/>
      <dgm:spPr/>
    </dgm:pt>
    <dgm:pt modelId="{42536B15-99DB-4331-BC68-99A3FA6D73BC}" type="pres">
      <dgm:prSet presAssocID="{487ABA2E-6ABA-433E-8B30-F7C26E27DF34}" presName="center1" presStyleLbl="fgShp" presStyleIdx="0" presStyleCnt="2"/>
      <dgm:spPr/>
    </dgm:pt>
    <dgm:pt modelId="{84B8C17E-A606-45F1-843F-44D96B25DCA1}" type="pres">
      <dgm:prSet presAssocID="{487ABA2E-6ABA-433E-8B30-F7C26E27DF34}" presName="center2" presStyleLbl="fgShp" presStyleIdx="1" presStyleCnt="2"/>
      <dgm:spPr/>
    </dgm:pt>
  </dgm:ptLst>
  <dgm:cxnLst>
    <dgm:cxn modelId="{58560A1B-2654-4431-BC25-CE5D4154378B}" srcId="{487ABA2E-6ABA-433E-8B30-F7C26E27DF34}" destId="{56AE2F93-DFCF-47D4-AF1B-B5F13F1B1E39}" srcOrd="2" destOrd="0" parTransId="{6A9C3B27-BFF8-4673-B0BD-17A6FCFDEA71}" sibTransId="{D565A447-F962-4F1D-8AA6-842455F47029}"/>
    <dgm:cxn modelId="{12ED611F-5F76-4C1A-8AA8-E03D3F205BB8}" type="presOf" srcId="{C1A9930A-25E9-42AE-AA8F-2C3B88A7B00E}" destId="{14BD6380-640F-414F-9C44-45909C338D52}" srcOrd="1" destOrd="0" presId="urn:microsoft.com/office/officeart/2005/8/layout/cycle4"/>
    <dgm:cxn modelId="{8DFD0A39-7265-4C99-A221-C04D9D59C375}" type="presOf" srcId="{602B7FD2-877F-4BFE-854C-9D937F45F6A6}" destId="{8FE9928E-0062-439A-9922-54F66ADE950A}" srcOrd="0" destOrd="0" presId="urn:microsoft.com/office/officeart/2005/8/layout/cycle4"/>
    <dgm:cxn modelId="{8B1F6A3A-3539-4AD2-B02B-48D021FFD3A9}" type="presOf" srcId="{487ABA2E-6ABA-433E-8B30-F7C26E27DF34}" destId="{FDBB7C19-3C62-4128-93CD-D03F4DD92910}" srcOrd="0" destOrd="0" presId="urn:microsoft.com/office/officeart/2005/8/layout/cycle4"/>
    <dgm:cxn modelId="{EC6D9065-B97E-4A10-9705-11FDA45BF2EE}" type="presOf" srcId="{C8624089-E9EF-4180-B2E3-61DF43C521BC}" destId="{758995EF-04FB-4FA4-A4F7-A8BA2F5FA408}" srcOrd="0" destOrd="0" presId="urn:microsoft.com/office/officeart/2005/8/layout/cycle4"/>
    <dgm:cxn modelId="{9EEA2068-BBC1-45F7-AA17-AA98F3A0CB55}" type="presOf" srcId="{9EC495DF-7899-4C87-B945-2AFBBBE02372}" destId="{D3D64788-8E6C-4AD2-9F47-82BE9C3EDAD3}" srcOrd="0" destOrd="0" presId="urn:microsoft.com/office/officeart/2005/8/layout/cycle4"/>
    <dgm:cxn modelId="{F36C724A-F9C8-4ADE-AB2D-70662EC1C1D3}" type="presOf" srcId="{56AE2F93-DFCF-47D4-AF1B-B5F13F1B1E39}" destId="{54DB47E1-C276-4B09-8FDE-C3537B6AA74B}" srcOrd="0" destOrd="0" presId="urn:microsoft.com/office/officeart/2005/8/layout/cycle4"/>
    <dgm:cxn modelId="{D79F346D-54B2-438F-B5C8-330DB41217E8}" srcId="{56AE2F93-DFCF-47D4-AF1B-B5F13F1B1E39}" destId="{A3619B38-1906-4FAA-A9B1-ADED22823E1F}" srcOrd="0" destOrd="0" parTransId="{55DC9190-6C63-4CDE-BFCC-547B00D766D3}" sibTransId="{BBC5F878-9F4B-40F9-8692-3DA797AA4A1D}"/>
    <dgm:cxn modelId="{3420807F-F159-432B-8C1A-811B1E4B5071}" type="presOf" srcId="{C1A9930A-25E9-42AE-AA8F-2C3B88A7B00E}" destId="{6E6178B6-ED2C-422D-946C-D2852264214A}" srcOrd="0" destOrd="0" presId="urn:microsoft.com/office/officeart/2005/8/layout/cycle4"/>
    <dgm:cxn modelId="{B0D9D98B-C1FC-44FF-8AF6-A0B1DCC0BBA9}" type="presOf" srcId="{C8624089-E9EF-4180-B2E3-61DF43C521BC}" destId="{8EDFAED9-2566-4607-BD78-6E4E408DF11E}" srcOrd="1" destOrd="0" presId="urn:microsoft.com/office/officeart/2005/8/layout/cycle4"/>
    <dgm:cxn modelId="{DE538990-A1F5-4132-830F-F1B41526CBFF}" srcId="{487ABA2E-6ABA-433E-8B30-F7C26E27DF34}" destId="{9EC495DF-7899-4C87-B945-2AFBBBE02372}" srcOrd="0" destOrd="0" parTransId="{621FB35D-88B3-4E59-99AB-1FA9354ABCF8}" sibTransId="{2E63E38D-23B3-4CAC-B34F-6CEF51C2E6FE}"/>
    <dgm:cxn modelId="{5E294EAE-FB43-4E75-9A40-4E74A265DA49}" srcId="{602B7FD2-877F-4BFE-854C-9D937F45F6A6}" destId="{C1A9930A-25E9-42AE-AA8F-2C3B88A7B00E}" srcOrd="0" destOrd="0" parTransId="{FEFD81FF-9C7C-4163-B6B9-CF61667DA34B}" sibTransId="{E95CCD3E-1CAC-4A6A-B232-92E690107D6A}"/>
    <dgm:cxn modelId="{9D59E1C7-6140-4C23-941B-7B838977580C}" srcId="{487ABA2E-6ABA-433E-8B30-F7C26E27DF34}" destId="{602B7FD2-877F-4BFE-854C-9D937F45F6A6}" srcOrd="3" destOrd="0" parTransId="{3D43971E-3AF7-4025-B014-03A7F5861032}" sibTransId="{EEA9A3D8-D107-4D8E-AEA1-FF1C2E075CC4}"/>
    <dgm:cxn modelId="{265C24D0-C396-4EBE-BACF-504AB5DC315F}" type="presOf" srcId="{A3619B38-1906-4FAA-A9B1-ADED22823E1F}" destId="{AF02FB4B-1237-46E7-B91D-06500A814D3C}" srcOrd="1" destOrd="0" presId="urn:microsoft.com/office/officeart/2005/8/layout/cycle4"/>
    <dgm:cxn modelId="{4E819ED6-C426-423D-8FE7-300B4CB8597F}" type="presOf" srcId="{A3619B38-1906-4FAA-A9B1-ADED22823E1F}" destId="{43F01CFB-71A1-4C27-9EB7-68C1FA11D8A8}" srcOrd="0" destOrd="0" presId="urn:microsoft.com/office/officeart/2005/8/layout/cycle4"/>
    <dgm:cxn modelId="{3B09BBDE-93F5-423E-AB58-F8C5C08F077D}" srcId="{88A01A5D-3A7C-4B02-9F7C-D452AC67EF8F}" destId="{C8624089-E9EF-4180-B2E3-61DF43C521BC}" srcOrd="0" destOrd="0" parTransId="{B4DCF3B4-F202-429C-88B1-B16445593C18}" sibTransId="{6CA094C7-2B95-4D9E-AE02-A120A97DF270}"/>
    <dgm:cxn modelId="{439EBEE3-678B-48F9-B33C-FF0D0D66C374}" srcId="{487ABA2E-6ABA-433E-8B30-F7C26E27DF34}" destId="{88A01A5D-3A7C-4B02-9F7C-D452AC67EF8F}" srcOrd="1" destOrd="0" parTransId="{123A144C-7D4C-43CA-848F-4A4659B73BDD}" sibTransId="{7837E1FA-3D4B-4362-AFEE-6479BEE93FC2}"/>
    <dgm:cxn modelId="{075073F2-5671-4C6F-A1C4-FC49279557E1}" type="presOf" srcId="{88A01A5D-3A7C-4B02-9F7C-D452AC67EF8F}" destId="{F262C5B8-E2AB-4E0E-8857-FAC4155D24EA}" srcOrd="0" destOrd="0" presId="urn:microsoft.com/office/officeart/2005/8/layout/cycle4"/>
    <dgm:cxn modelId="{5A738FF9-1C38-4228-8DAB-6619A100105F}" type="presOf" srcId="{40BD9EA8-2BF2-41DF-8E28-A3A29658518D}" destId="{8CD077D7-FF6B-4E9A-AEB0-BCF4C328F68C}" srcOrd="1" destOrd="0" presId="urn:microsoft.com/office/officeart/2005/8/layout/cycle4"/>
    <dgm:cxn modelId="{43C438FF-5DE5-4000-AFD3-9346D262E8C9}" type="presOf" srcId="{40BD9EA8-2BF2-41DF-8E28-A3A29658518D}" destId="{2AEAC12A-9300-448B-888F-DA3FB1992CE5}" srcOrd="0" destOrd="0" presId="urn:microsoft.com/office/officeart/2005/8/layout/cycle4"/>
    <dgm:cxn modelId="{7AA5D3FF-D843-4B00-B947-CA05B678C9EC}" srcId="{9EC495DF-7899-4C87-B945-2AFBBBE02372}" destId="{40BD9EA8-2BF2-41DF-8E28-A3A29658518D}" srcOrd="0" destOrd="0" parTransId="{31108663-D026-4722-B5FC-71B26AB032C3}" sibTransId="{034F955F-322A-499D-A290-EA349E36CF58}"/>
    <dgm:cxn modelId="{8858D06C-8EC5-4DF4-ABDD-ACC78D70BBD7}" type="presParOf" srcId="{FDBB7C19-3C62-4128-93CD-D03F4DD92910}" destId="{D37E7E13-4311-4CFC-AFD1-D57DBCDBACBC}" srcOrd="0" destOrd="0" presId="urn:microsoft.com/office/officeart/2005/8/layout/cycle4"/>
    <dgm:cxn modelId="{29267633-2DF7-4C4B-BE3C-21CECA1C7ABB}" type="presParOf" srcId="{D37E7E13-4311-4CFC-AFD1-D57DBCDBACBC}" destId="{8CAC2E95-00F2-4760-B577-5FDF0BF992E7}" srcOrd="0" destOrd="0" presId="urn:microsoft.com/office/officeart/2005/8/layout/cycle4"/>
    <dgm:cxn modelId="{91FC19EF-89B9-427D-8E1B-EAAE8625A0C4}" type="presParOf" srcId="{8CAC2E95-00F2-4760-B577-5FDF0BF992E7}" destId="{2AEAC12A-9300-448B-888F-DA3FB1992CE5}" srcOrd="0" destOrd="0" presId="urn:microsoft.com/office/officeart/2005/8/layout/cycle4"/>
    <dgm:cxn modelId="{2A01BD19-0674-44F1-9396-67993F8EAA43}" type="presParOf" srcId="{8CAC2E95-00F2-4760-B577-5FDF0BF992E7}" destId="{8CD077D7-FF6B-4E9A-AEB0-BCF4C328F68C}" srcOrd="1" destOrd="0" presId="urn:microsoft.com/office/officeart/2005/8/layout/cycle4"/>
    <dgm:cxn modelId="{1C6DC995-0C23-4310-A6C7-D31BF93DD45F}" type="presParOf" srcId="{D37E7E13-4311-4CFC-AFD1-D57DBCDBACBC}" destId="{B35E401D-8986-45F5-8A4C-D519392F01E0}" srcOrd="1" destOrd="0" presId="urn:microsoft.com/office/officeart/2005/8/layout/cycle4"/>
    <dgm:cxn modelId="{EFE10ACC-AF0E-4487-8B6B-42E1431E6E8F}" type="presParOf" srcId="{B35E401D-8986-45F5-8A4C-D519392F01E0}" destId="{758995EF-04FB-4FA4-A4F7-A8BA2F5FA408}" srcOrd="0" destOrd="0" presId="urn:microsoft.com/office/officeart/2005/8/layout/cycle4"/>
    <dgm:cxn modelId="{2726BEC5-39F1-49F8-A07D-77C34D6FCD79}" type="presParOf" srcId="{B35E401D-8986-45F5-8A4C-D519392F01E0}" destId="{8EDFAED9-2566-4607-BD78-6E4E408DF11E}" srcOrd="1" destOrd="0" presId="urn:microsoft.com/office/officeart/2005/8/layout/cycle4"/>
    <dgm:cxn modelId="{D094C31B-9E83-4972-9B20-23979A4E9DFF}" type="presParOf" srcId="{D37E7E13-4311-4CFC-AFD1-D57DBCDBACBC}" destId="{5DFDEE42-8994-4DAE-99D1-581697DC5835}" srcOrd="2" destOrd="0" presId="urn:microsoft.com/office/officeart/2005/8/layout/cycle4"/>
    <dgm:cxn modelId="{33A58BA5-3E5A-4A41-9FF3-2B93B8433688}" type="presParOf" srcId="{5DFDEE42-8994-4DAE-99D1-581697DC5835}" destId="{43F01CFB-71A1-4C27-9EB7-68C1FA11D8A8}" srcOrd="0" destOrd="0" presId="urn:microsoft.com/office/officeart/2005/8/layout/cycle4"/>
    <dgm:cxn modelId="{D1B3FFE1-A471-42B8-84D5-A3BD7C444BF3}" type="presParOf" srcId="{5DFDEE42-8994-4DAE-99D1-581697DC5835}" destId="{AF02FB4B-1237-46E7-B91D-06500A814D3C}" srcOrd="1" destOrd="0" presId="urn:microsoft.com/office/officeart/2005/8/layout/cycle4"/>
    <dgm:cxn modelId="{3D6D2524-FC49-4AAB-83BF-CDBD25A75C88}" type="presParOf" srcId="{D37E7E13-4311-4CFC-AFD1-D57DBCDBACBC}" destId="{80616DE7-31E8-441A-BAB1-BD51D3FE5FD9}" srcOrd="3" destOrd="0" presId="urn:microsoft.com/office/officeart/2005/8/layout/cycle4"/>
    <dgm:cxn modelId="{A2EB2BCC-491B-4CE4-B01C-8E82F4434986}" type="presParOf" srcId="{80616DE7-31E8-441A-BAB1-BD51D3FE5FD9}" destId="{6E6178B6-ED2C-422D-946C-D2852264214A}" srcOrd="0" destOrd="0" presId="urn:microsoft.com/office/officeart/2005/8/layout/cycle4"/>
    <dgm:cxn modelId="{C39DD31A-63E7-4C6E-8B2A-9DFC5D954930}" type="presParOf" srcId="{80616DE7-31E8-441A-BAB1-BD51D3FE5FD9}" destId="{14BD6380-640F-414F-9C44-45909C338D52}" srcOrd="1" destOrd="0" presId="urn:microsoft.com/office/officeart/2005/8/layout/cycle4"/>
    <dgm:cxn modelId="{33C8B5A3-78CD-45C3-82AA-0D7EA475CD15}" type="presParOf" srcId="{D37E7E13-4311-4CFC-AFD1-D57DBCDBACBC}" destId="{D5F5F1E7-39B7-4B85-BBD7-9574269AAC4D}" srcOrd="4" destOrd="0" presId="urn:microsoft.com/office/officeart/2005/8/layout/cycle4"/>
    <dgm:cxn modelId="{BAD11FD0-664B-406D-9666-6EA8FBFA55AE}" type="presParOf" srcId="{FDBB7C19-3C62-4128-93CD-D03F4DD92910}" destId="{0A2FB36D-AA8B-453C-B34D-7D462C237FF0}" srcOrd="1" destOrd="0" presId="urn:microsoft.com/office/officeart/2005/8/layout/cycle4"/>
    <dgm:cxn modelId="{4DEE88D7-B5AA-4333-B67D-6DA71C66AC49}" type="presParOf" srcId="{0A2FB36D-AA8B-453C-B34D-7D462C237FF0}" destId="{D3D64788-8E6C-4AD2-9F47-82BE9C3EDAD3}" srcOrd="0" destOrd="0" presId="urn:microsoft.com/office/officeart/2005/8/layout/cycle4"/>
    <dgm:cxn modelId="{5F4AA64A-02B8-426F-AB02-99CE744BAEB8}" type="presParOf" srcId="{0A2FB36D-AA8B-453C-B34D-7D462C237FF0}" destId="{F262C5B8-E2AB-4E0E-8857-FAC4155D24EA}" srcOrd="1" destOrd="0" presId="urn:microsoft.com/office/officeart/2005/8/layout/cycle4"/>
    <dgm:cxn modelId="{D14264C5-7093-449E-B4C6-DEE30C7393B3}" type="presParOf" srcId="{0A2FB36D-AA8B-453C-B34D-7D462C237FF0}" destId="{54DB47E1-C276-4B09-8FDE-C3537B6AA74B}" srcOrd="2" destOrd="0" presId="urn:microsoft.com/office/officeart/2005/8/layout/cycle4"/>
    <dgm:cxn modelId="{B195079F-29D6-403A-AE21-C199003A4902}" type="presParOf" srcId="{0A2FB36D-AA8B-453C-B34D-7D462C237FF0}" destId="{8FE9928E-0062-439A-9922-54F66ADE950A}" srcOrd="3" destOrd="0" presId="urn:microsoft.com/office/officeart/2005/8/layout/cycle4"/>
    <dgm:cxn modelId="{ACEE99F9-CF92-4D10-B806-BAA5193075FC}" type="presParOf" srcId="{0A2FB36D-AA8B-453C-B34D-7D462C237FF0}" destId="{118F893F-680C-4E4E-BC78-73B841A8944F}" srcOrd="4" destOrd="0" presId="urn:microsoft.com/office/officeart/2005/8/layout/cycle4"/>
    <dgm:cxn modelId="{A6A978ED-8F55-4512-AA25-1D01504128EE}" type="presParOf" srcId="{FDBB7C19-3C62-4128-93CD-D03F4DD92910}" destId="{42536B15-99DB-4331-BC68-99A3FA6D73BC}" srcOrd="2" destOrd="0" presId="urn:microsoft.com/office/officeart/2005/8/layout/cycle4"/>
    <dgm:cxn modelId="{DAB863FC-CDB4-4D4E-805F-782C79D2C566}" type="presParOf" srcId="{FDBB7C19-3C62-4128-93CD-D03F4DD92910}" destId="{84B8C17E-A606-45F1-843F-44D96B25DCA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86F760-137D-41A4-B618-D2D71D706EC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de-DE"/>
        </a:p>
      </dgm:t>
    </dgm:pt>
    <dgm:pt modelId="{60F45C68-2BF1-4650-AC3E-924B1407DEF2}">
      <dgm:prSet phldrT="[Text]"/>
      <dgm:spPr/>
      <dgm:t>
        <a:bodyPr/>
        <a:lstStyle/>
        <a:p>
          <a:r>
            <a:rPr lang="de-DE" b="1" dirty="0"/>
            <a:t>Start </a:t>
          </a:r>
          <a:r>
            <a:rPr lang="de-DE" b="1" dirty="0" err="1"/>
            <a:t>with</a:t>
          </a:r>
          <a:r>
            <a:rPr lang="de-DE" b="1" dirty="0"/>
            <a:t> Opening Cash Balance: </a:t>
          </a:r>
          <a:br>
            <a:rPr lang="de-DE" dirty="0"/>
          </a:br>
          <a:r>
            <a:rPr lang="de-DE" dirty="0"/>
            <a:t>Begin </a:t>
          </a:r>
          <a:r>
            <a:rPr lang="de-DE" dirty="0" err="1"/>
            <a:t>with</a:t>
          </a:r>
          <a:r>
            <a:rPr lang="de-DE" dirty="0"/>
            <a:t> </a:t>
          </a:r>
          <a:r>
            <a:rPr lang="de-DE" dirty="0" err="1"/>
            <a:t>the</a:t>
          </a:r>
          <a:r>
            <a:rPr lang="de-DE" dirty="0"/>
            <a:t> cash </a:t>
          </a:r>
          <a:r>
            <a:rPr lang="de-DE" dirty="0" err="1"/>
            <a:t>you</a:t>
          </a:r>
          <a:r>
            <a:rPr lang="de-DE" dirty="0"/>
            <a:t> </a:t>
          </a:r>
          <a:r>
            <a:rPr lang="de-DE" dirty="0" err="1"/>
            <a:t>have</a:t>
          </a:r>
          <a:r>
            <a:rPr lang="de-DE" dirty="0"/>
            <a:t> at </a:t>
          </a:r>
          <a:r>
            <a:rPr lang="de-DE" dirty="0" err="1"/>
            <a:t>the</a:t>
          </a:r>
          <a:r>
            <a:rPr lang="de-DE" dirty="0"/>
            <a:t> </a:t>
          </a:r>
          <a:r>
            <a:rPr lang="de-DE" dirty="0" err="1"/>
            <a:t>start</a:t>
          </a:r>
          <a:r>
            <a:rPr lang="de-DE" dirty="0"/>
            <a:t> of </a:t>
          </a:r>
          <a:r>
            <a:rPr lang="de-DE" dirty="0" err="1"/>
            <a:t>the</a:t>
          </a:r>
          <a:r>
            <a:rPr lang="de-DE" dirty="0"/>
            <a:t> </a:t>
          </a:r>
          <a:r>
            <a:rPr lang="de-DE" dirty="0" err="1"/>
            <a:t>period</a:t>
          </a:r>
          <a:r>
            <a:rPr lang="de-DE" dirty="0"/>
            <a:t>.</a:t>
          </a:r>
        </a:p>
      </dgm:t>
    </dgm:pt>
    <dgm:pt modelId="{D65C419B-ABC1-48B1-AD61-82D3BF20B011}" type="parTrans" cxnId="{AF86CB1E-F9CC-45C3-BB92-6E94519604F1}">
      <dgm:prSet/>
      <dgm:spPr/>
      <dgm:t>
        <a:bodyPr/>
        <a:lstStyle/>
        <a:p>
          <a:endParaRPr lang="de-DE"/>
        </a:p>
      </dgm:t>
    </dgm:pt>
    <dgm:pt modelId="{5A68F9AE-7A10-4B06-831E-0E0AB6873F65}" type="sibTrans" cxnId="{AF86CB1E-F9CC-45C3-BB92-6E94519604F1}">
      <dgm:prSet/>
      <dgm:spPr/>
      <dgm:t>
        <a:bodyPr/>
        <a:lstStyle/>
        <a:p>
          <a:endParaRPr lang="de-DE"/>
        </a:p>
      </dgm:t>
    </dgm:pt>
    <dgm:pt modelId="{B70C87C5-A6A2-48F9-8CAF-97DC8256BC80}">
      <dgm:prSet phldrT="[Text]"/>
      <dgm:spPr/>
      <dgm:t>
        <a:bodyPr/>
        <a:lstStyle/>
        <a:p>
          <a:r>
            <a:rPr lang="de-DE" b="1" dirty="0"/>
            <a:t>Forecast </a:t>
          </a:r>
          <a:r>
            <a:rPr lang="de-DE" b="1" dirty="0" err="1"/>
            <a:t>Inflows</a:t>
          </a:r>
          <a:r>
            <a:rPr lang="de-DE" b="1" dirty="0"/>
            <a:t>: </a:t>
          </a:r>
          <a:br>
            <a:rPr lang="de-DE" dirty="0"/>
          </a:br>
          <a:r>
            <a:rPr lang="de-DE" dirty="0" err="1"/>
            <a:t>Estimate</a:t>
          </a:r>
          <a:r>
            <a:rPr lang="de-DE" dirty="0"/>
            <a:t> all cash </a:t>
          </a:r>
          <a:r>
            <a:rPr lang="de-DE" dirty="0" err="1"/>
            <a:t>coming</a:t>
          </a:r>
          <a:r>
            <a:rPr lang="de-DE" dirty="0"/>
            <a:t> </a:t>
          </a:r>
          <a:r>
            <a:rPr lang="de-DE" dirty="0" err="1"/>
            <a:t>into</a:t>
          </a:r>
          <a:r>
            <a:rPr lang="de-DE" dirty="0"/>
            <a:t> </a:t>
          </a:r>
          <a:r>
            <a:rPr lang="de-DE" dirty="0" err="1"/>
            <a:t>the</a:t>
          </a:r>
          <a:r>
            <a:rPr lang="de-DE" dirty="0"/>
            <a:t> </a:t>
          </a:r>
          <a:r>
            <a:rPr lang="de-DE" dirty="0" err="1"/>
            <a:t>business</a:t>
          </a:r>
          <a:r>
            <a:rPr lang="de-DE" dirty="0"/>
            <a:t>, </a:t>
          </a:r>
          <a:r>
            <a:rPr lang="de-DE" dirty="0" err="1"/>
            <a:t>including</a:t>
          </a:r>
          <a:r>
            <a:rPr lang="de-DE" dirty="0"/>
            <a:t> </a:t>
          </a:r>
          <a:r>
            <a:rPr lang="de-DE" dirty="0" err="1"/>
            <a:t>sales</a:t>
          </a:r>
          <a:r>
            <a:rPr lang="de-DE" dirty="0"/>
            <a:t>, </a:t>
          </a:r>
          <a:r>
            <a:rPr lang="de-DE" dirty="0" err="1"/>
            <a:t>loans</a:t>
          </a:r>
          <a:r>
            <a:rPr lang="de-DE" dirty="0"/>
            <a:t>, and </a:t>
          </a:r>
          <a:r>
            <a:rPr lang="de-DE" dirty="0" err="1"/>
            <a:t>investments</a:t>
          </a:r>
          <a:r>
            <a:rPr lang="de-DE" dirty="0"/>
            <a:t>.</a:t>
          </a:r>
        </a:p>
      </dgm:t>
    </dgm:pt>
    <dgm:pt modelId="{66EA6026-5C34-4537-BF39-51205D6432C6}" type="parTrans" cxnId="{58F91D04-6391-475D-A744-C3DC22C61ED7}">
      <dgm:prSet/>
      <dgm:spPr/>
      <dgm:t>
        <a:bodyPr/>
        <a:lstStyle/>
        <a:p>
          <a:endParaRPr lang="de-DE"/>
        </a:p>
      </dgm:t>
    </dgm:pt>
    <dgm:pt modelId="{72FEFDB8-F826-4804-80E3-3EF615B5FADA}" type="sibTrans" cxnId="{58F91D04-6391-475D-A744-C3DC22C61ED7}">
      <dgm:prSet/>
      <dgm:spPr/>
      <dgm:t>
        <a:bodyPr/>
        <a:lstStyle/>
        <a:p>
          <a:endParaRPr lang="de-DE"/>
        </a:p>
      </dgm:t>
    </dgm:pt>
    <dgm:pt modelId="{90048E02-D336-4332-AE85-0687978B6595}">
      <dgm:prSet phldrT="[Text]"/>
      <dgm:spPr/>
      <dgm:t>
        <a:bodyPr/>
        <a:lstStyle/>
        <a:p>
          <a:r>
            <a:rPr lang="de-DE" b="1" dirty="0"/>
            <a:t>Forecast </a:t>
          </a:r>
          <a:r>
            <a:rPr lang="de-DE" b="1" dirty="0" err="1"/>
            <a:t>Outflows</a:t>
          </a:r>
          <a:r>
            <a:rPr lang="de-DE" b="1" dirty="0"/>
            <a:t>: </a:t>
          </a:r>
          <a:br>
            <a:rPr lang="de-DE" dirty="0"/>
          </a:br>
          <a:r>
            <a:rPr lang="de-DE" dirty="0" err="1"/>
            <a:t>Estimate</a:t>
          </a:r>
          <a:r>
            <a:rPr lang="de-DE" dirty="0"/>
            <a:t> cash </a:t>
          </a:r>
          <a:r>
            <a:rPr lang="de-DE" dirty="0" err="1"/>
            <a:t>going</a:t>
          </a:r>
          <a:r>
            <a:rPr lang="de-DE" dirty="0"/>
            <a:t> out </a:t>
          </a:r>
          <a:r>
            <a:rPr lang="de-DE" dirty="0" err="1"/>
            <a:t>for</a:t>
          </a:r>
          <a:r>
            <a:rPr lang="de-DE" dirty="0"/>
            <a:t> </a:t>
          </a:r>
          <a:r>
            <a:rPr lang="de-DE" dirty="0" err="1"/>
            <a:t>expenses</a:t>
          </a:r>
          <a:r>
            <a:rPr lang="de-DE" dirty="0"/>
            <a:t> such </a:t>
          </a:r>
          <a:r>
            <a:rPr lang="de-DE" dirty="0" err="1"/>
            <a:t>as</a:t>
          </a:r>
          <a:r>
            <a:rPr lang="de-DE" dirty="0"/>
            <a:t> </a:t>
          </a:r>
          <a:r>
            <a:rPr lang="de-DE" dirty="0" err="1"/>
            <a:t>payroll</a:t>
          </a:r>
          <a:r>
            <a:rPr lang="de-DE" dirty="0"/>
            <a:t>, </a:t>
          </a:r>
          <a:r>
            <a:rPr lang="de-DE" dirty="0" err="1"/>
            <a:t>rent</a:t>
          </a:r>
          <a:r>
            <a:rPr lang="de-DE" dirty="0"/>
            <a:t>, </a:t>
          </a:r>
          <a:r>
            <a:rPr lang="de-DE" dirty="0" err="1"/>
            <a:t>materials</a:t>
          </a:r>
          <a:r>
            <a:rPr lang="de-DE" dirty="0"/>
            <a:t>, and </a:t>
          </a:r>
          <a:r>
            <a:rPr lang="de-DE" dirty="0" err="1"/>
            <a:t>debt</a:t>
          </a:r>
          <a:r>
            <a:rPr lang="de-DE" dirty="0"/>
            <a:t> </a:t>
          </a:r>
          <a:r>
            <a:rPr lang="de-DE" dirty="0" err="1"/>
            <a:t>payments</a:t>
          </a:r>
          <a:r>
            <a:rPr lang="de-DE" dirty="0"/>
            <a:t>.</a:t>
          </a:r>
        </a:p>
      </dgm:t>
    </dgm:pt>
    <dgm:pt modelId="{BB873574-9129-4C62-A75D-34A40550DE1F}" type="parTrans" cxnId="{5A4EDAF2-D74B-4413-A649-A70CE634DB79}">
      <dgm:prSet/>
      <dgm:spPr/>
      <dgm:t>
        <a:bodyPr/>
        <a:lstStyle/>
        <a:p>
          <a:endParaRPr lang="de-DE"/>
        </a:p>
      </dgm:t>
    </dgm:pt>
    <dgm:pt modelId="{25E7CB50-865E-4E1B-A2BC-1BB7BB5828E7}" type="sibTrans" cxnId="{5A4EDAF2-D74B-4413-A649-A70CE634DB79}">
      <dgm:prSet/>
      <dgm:spPr/>
      <dgm:t>
        <a:bodyPr/>
        <a:lstStyle/>
        <a:p>
          <a:endParaRPr lang="de-DE"/>
        </a:p>
      </dgm:t>
    </dgm:pt>
    <dgm:pt modelId="{3E86F91C-B948-4393-B589-39C865F73908}">
      <dgm:prSet phldrT="[Text]"/>
      <dgm:spPr/>
      <dgm:t>
        <a:bodyPr/>
        <a:lstStyle/>
        <a:p>
          <a:r>
            <a:rPr lang="de-DE" dirty="0" err="1"/>
            <a:t>Calculate</a:t>
          </a:r>
          <a:r>
            <a:rPr lang="de-DE" dirty="0"/>
            <a:t> Net Cash Flow</a:t>
          </a:r>
          <a:br>
            <a:rPr lang="de-DE" dirty="0"/>
          </a:br>
          <a:r>
            <a:rPr lang="de-DE" dirty="0" err="1"/>
            <a:t>Subtract</a:t>
          </a:r>
          <a:r>
            <a:rPr lang="de-DE" dirty="0"/>
            <a:t> </a:t>
          </a:r>
          <a:r>
            <a:rPr lang="de-DE" dirty="0" err="1"/>
            <a:t>outflows</a:t>
          </a:r>
          <a:r>
            <a:rPr lang="de-DE" dirty="0"/>
            <a:t> </a:t>
          </a:r>
          <a:r>
            <a:rPr lang="de-DE" dirty="0" err="1"/>
            <a:t>from</a:t>
          </a:r>
          <a:r>
            <a:rPr lang="de-DE" dirty="0"/>
            <a:t> </a:t>
          </a:r>
          <a:r>
            <a:rPr lang="de-DE" dirty="0" err="1"/>
            <a:t>indlows</a:t>
          </a:r>
          <a:r>
            <a:rPr lang="de-DE" dirty="0"/>
            <a:t> </a:t>
          </a:r>
          <a:r>
            <a:rPr lang="de-DE" dirty="0" err="1"/>
            <a:t>to</a:t>
          </a:r>
          <a:r>
            <a:rPr lang="de-DE" dirty="0"/>
            <a:t> </a:t>
          </a:r>
          <a:r>
            <a:rPr lang="de-DE" dirty="0" err="1"/>
            <a:t>determine</a:t>
          </a:r>
          <a:r>
            <a:rPr lang="de-DE" dirty="0"/>
            <a:t> </a:t>
          </a:r>
          <a:r>
            <a:rPr lang="de-DE" dirty="0" err="1"/>
            <a:t>whether</a:t>
          </a:r>
          <a:r>
            <a:rPr lang="de-DE" dirty="0"/>
            <a:t> </a:t>
          </a:r>
          <a:r>
            <a:rPr lang="de-DE" dirty="0" err="1"/>
            <a:t>you</a:t>
          </a:r>
          <a:r>
            <a:rPr lang="de-DE" dirty="0"/>
            <a:t> </a:t>
          </a:r>
          <a:r>
            <a:rPr lang="de-DE" dirty="0" err="1"/>
            <a:t>have</a:t>
          </a:r>
          <a:r>
            <a:rPr lang="de-DE" dirty="0"/>
            <a:t> a </a:t>
          </a:r>
          <a:r>
            <a:rPr lang="de-DE" dirty="0" err="1"/>
            <a:t>surplus</a:t>
          </a:r>
          <a:r>
            <a:rPr lang="de-DE" dirty="0"/>
            <a:t> </a:t>
          </a:r>
          <a:r>
            <a:rPr lang="de-DE" dirty="0" err="1"/>
            <a:t>or</a:t>
          </a:r>
          <a:r>
            <a:rPr lang="de-DE" dirty="0"/>
            <a:t> </a:t>
          </a:r>
          <a:r>
            <a:rPr lang="de-DE" dirty="0" err="1"/>
            <a:t>deficit</a:t>
          </a:r>
          <a:r>
            <a:rPr lang="de-DE" dirty="0"/>
            <a:t>. </a:t>
          </a:r>
        </a:p>
      </dgm:t>
    </dgm:pt>
    <dgm:pt modelId="{77CF4A1F-ABF3-4BC9-BE31-F6E4658F3E2D}" type="parTrans" cxnId="{C01F0ED8-220D-4DBC-AB28-016ED2C2D320}">
      <dgm:prSet/>
      <dgm:spPr/>
      <dgm:t>
        <a:bodyPr/>
        <a:lstStyle/>
        <a:p>
          <a:endParaRPr lang="de-DE"/>
        </a:p>
      </dgm:t>
    </dgm:pt>
    <dgm:pt modelId="{A0780E49-D37C-493C-8AEB-1298E84088FE}" type="sibTrans" cxnId="{C01F0ED8-220D-4DBC-AB28-016ED2C2D320}">
      <dgm:prSet/>
      <dgm:spPr/>
      <dgm:t>
        <a:bodyPr/>
        <a:lstStyle/>
        <a:p>
          <a:endParaRPr lang="de-DE"/>
        </a:p>
      </dgm:t>
    </dgm:pt>
    <dgm:pt modelId="{7A0F1261-24DE-4CD2-8EA7-199AC9262C40}">
      <dgm:prSet phldrT="[Text]"/>
      <dgm:spPr/>
      <dgm:t>
        <a:bodyPr/>
        <a:lstStyle/>
        <a:p>
          <a:r>
            <a:rPr lang="de-DE" dirty="0" err="1"/>
            <a:t>Adjust</a:t>
          </a:r>
          <a:r>
            <a:rPr lang="de-DE" dirty="0"/>
            <a:t> </a:t>
          </a:r>
          <a:r>
            <a:rPr lang="de-DE" dirty="0" err="1"/>
            <a:t>as</a:t>
          </a:r>
          <a:r>
            <a:rPr lang="de-DE" dirty="0"/>
            <a:t> </a:t>
          </a:r>
          <a:r>
            <a:rPr lang="de-DE" dirty="0" err="1"/>
            <a:t>Needed</a:t>
          </a:r>
          <a:br>
            <a:rPr lang="de-DE" dirty="0"/>
          </a:br>
          <a:r>
            <a:rPr lang="de-DE" dirty="0" err="1"/>
            <a:t>Revise</a:t>
          </a:r>
          <a:r>
            <a:rPr lang="de-DE" dirty="0"/>
            <a:t> </a:t>
          </a:r>
          <a:r>
            <a:rPr lang="de-DE" dirty="0" err="1"/>
            <a:t>your</a:t>
          </a:r>
          <a:r>
            <a:rPr lang="de-DE" dirty="0"/>
            <a:t> </a:t>
          </a:r>
          <a:r>
            <a:rPr lang="de-DE" dirty="0" err="1"/>
            <a:t>forecast</a:t>
          </a:r>
          <a:r>
            <a:rPr lang="de-DE" dirty="0"/>
            <a:t> </a:t>
          </a:r>
          <a:r>
            <a:rPr lang="de-DE" dirty="0" err="1"/>
            <a:t>based</a:t>
          </a:r>
          <a:r>
            <a:rPr lang="de-DE" dirty="0"/>
            <a:t> on </a:t>
          </a:r>
          <a:r>
            <a:rPr lang="de-DE" dirty="0" err="1"/>
            <a:t>actual</a:t>
          </a:r>
          <a:r>
            <a:rPr lang="de-DE" dirty="0"/>
            <a:t> </a:t>
          </a:r>
          <a:r>
            <a:rPr lang="de-DE" dirty="0" err="1"/>
            <a:t>performance</a:t>
          </a:r>
          <a:endParaRPr lang="de-DE" dirty="0"/>
        </a:p>
      </dgm:t>
    </dgm:pt>
    <dgm:pt modelId="{4D948951-620E-4645-8C70-C9E53D88708C}" type="parTrans" cxnId="{69F06A3E-6CE5-4818-8AEB-6873F3CCD9CB}">
      <dgm:prSet/>
      <dgm:spPr/>
      <dgm:t>
        <a:bodyPr/>
        <a:lstStyle/>
        <a:p>
          <a:endParaRPr lang="de-DE"/>
        </a:p>
      </dgm:t>
    </dgm:pt>
    <dgm:pt modelId="{FF855CC6-AC8B-47D7-8283-71BBFFFAD2C5}" type="sibTrans" cxnId="{69F06A3E-6CE5-4818-8AEB-6873F3CCD9CB}">
      <dgm:prSet/>
      <dgm:spPr/>
      <dgm:t>
        <a:bodyPr/>
        <a:lstStyle/>
        <a:p>
          <a:endParaRPr lang="de-DE"/>
        </a:p>
      </dgm:t>
    </dgm:pt>
    <dgm:pt modelId="{E8FE1ED5-98AE-4010-B94E-9AC2A68594A5}" type="pres">
      <dgm:prSet presAssocID="{D086F760-137D-41A4-B618-D2D71D706ECE}" presName="linear" presStyleCnt="0">
        <dgm:presLayoutVars>
          <dgm:dir/>
          <dgm:animLvl val="lvl"/>
          <dgm:resizeHandles val="exact"/>
        </dgm:presLayoutVars>
      </dgm:prSet>
      <dgm:spPr/>
    </dgm:pt>
    <dgm:pt modelId="{CBC35D3F-1CB7-48CE-BDC6-2DFD22FD70DD}" type="pres">
      <dgm:prSet presAssocID="{60F45C68-2BF1-4650-AC3E-924B1407DEF2}" presName="parentLin" presStyleCnt="0"/>
      <dgm:spPr/>
    </dgm:pt>
    <dgm:pt modelId="{900B54AB-9921-4AFD-87B3-58EF81A5B6F3}" type="pres">
      <dgm:prSet presAssocID="{60F45C68-2BF1-4650-AC3E-924B1407DEF2}" presName="parentLeftMargin" presStyleLbl="node1" presStyleIdx="0" presStyleCnt="5"/>
      <dgm:spPr/>
    </dgm:pt>
    <dgm:pt modelId="{2E7D2BCB-884E-4E68-8918-4041975A0C3A}" type="pres">
      <dgm:prSet presAssocID="{60F45C68-2BF1-4650-AC3E-924B1407DEF2}" presName="parentText" presStyleLbl="node1" presStyleIdx="0" presStyleCnt="5" custScaleX="109207" custScaleY="121951">
        <dgm:presLayoutVars>
          <dgm:chMax val="0"/>
          <dgm:bulletEnabled val="1"/>
        </dgm:presLayoutVars>
      </dgm:prSet>
      <dgm:spPr/>
    </dgm:pt>
    <dgm:pt modelId="{7F5179F0-4430-4FDE-8FA4-61830E045124}" type="pres">
      <dgm:prSet presAssocID="{60F45C68-2BF1-4650-AC3E-924B1407DEF2}" presName="negativeSpace" presStyleCnt="0"/>
      <dgm:spPr/>
    </dgm:pt>
    <dgm:pt modelId="{3F4A65BD-1826-4202-ACC0-11EDC9451E3F}" type="pres">
      <dgm:prSet presAssocID="{60F45C68-2BF1-4650-AC3E-924B1407DEF2}" presName="childText" presStyleLbl="conFgAcc1" presStyleIdx="0" presStyleCnt="5">
        <dgm:presLayoutVars>
          <dgm:bulletEnabled val="1"/>
        </dgm:presLayoutVars>
      </dgm:prSet>
      <dgm:spPr/>
    </dgm:pt>
    <dgm:pt modelId="{51BE72FD-91C3-4BB4-B624-CFE19436B89F}" type="pres">
      <dgm:prSet presAssocID="{5A68F9AE-7A10-4B06-831E-0E0AB6873F65}" presName="spaceBetweenRectangles" presStyleCnt="0"/>
      <dgm:spPr/>
    </dgm:pt>
    <dgm:pt modelId="{7FF3B696-1B07-4EDE-BDE6-69454E7D25D2}" type="pres">
      <dgm:prSet presAssocID="{B70C87C5-A6A2-48F9-8CAF-97DC8256BC80}" presName="parentLin" presStyleCnt="0"/>
      <dgm:spPr/>
    </dgm:pt>
    <dgm:pt modelId="{041A0B8C-BC13-469B-B412-6DAF13A8C772}" type="pres">
      <dgm:prSet presAssocID="{B70C87C5-A6A2-48F9-8CAF-97DC8256BC80}" presName="parentLeftMargin" presStyleLbl="node1" presStyleIdx="0" presStyleCnt="5"/>
      <dgm:spPr/>
    </dgm:pt>
    <dgm:pt modelId="{77BCE901-0080-4296-80DA-A335403222B7}" type="pres">
      <dgm:prSet presAssocID="{B70C87C5-A6A2-48F9-8CAF-97DC8256BC80}" presName="parentText" presStyleLbl="node1" presStyleIdx="1" presStyleCnt="5" custScaleX="109207" custScaleY="121951">
        <dgm:presLayoutVars>
          <dgm:chMax val="0"/>
          <dgm:bulletEnabled val="1"/>
        </dgm:presLayoutVars>
      </dgm:prSet>
      <dgm:spPr/>
    </dgm:pt>
    <dgm:pt modelId="{9B422A8A-162A-48E8-8508-BE642319C01C}" type="pres">
      <dgm:prSet presAssocID="{B70C87C5-A6A2-48F9-8CAF-97DC8256BC80}" presName="negativeSpace" presStyleCnt="0"/>
      <dgm:spPr/>
    </dgm:pt>
    <dgm:pt modelId="{0510DBFE-D870-4657-A3D0-4C9BE44E7238}" type="pres">
      <dgm:prSet presAssocID="{B70C87C5-A6A2-48F9-8CAF-97DC8256BC80}" presName="childText" presStyleLbl="conFgAcc1" presStyleIdx="1" presStyleCnt="5">
        <dgm:presLayoutVars>
          <dgm:bulletEnabled val="1"/>
        </dgm:presLayoutVars>
      </dgm:prSet>
      <dgm:spPr/>
    </dgm:pt>
    <dgm:pt modelId="{7F680967-45BF-4392-9E00-042AFFA7D086}" type="pres">
      <dgm:prSet presAssocID="{72FEFDB8-F826-4804-80E3-3EF615B5FADA}" presName="spaceBetweenRectangles" presStyleCnt="0"/>
      <dgm:spPr/>
    </dgm:pt>
    <dgm:pt modelId="{5E604861-4716-4893-B21E-88BF55BAF48D}" type="pres">
      <dgm:prSet presAssocID="{90048E02-D336-4332-AE85-0687978B6595}" presName="parentLin" presStyleCnt="0"/>
      <dgm:spPr/>
    </dgm:pt>
    <dgm:pt modelId="{18FE851B-CC7C-48C7-93C0-501114B1CE5A}" type="pres">
      <dgm:prSet presAssocID="{90048E02-D336-4332-AE85-0687978B6595}" presName="parentLeftMargin" presStyleLbl="node1" presStyleIdx="1" presStyleCnt="5"/>
      <dgm:spPr/>
    </dgm:pt>
    <dgm:pt modelId="{0CF3D325-4459-481B-83AB-D26D36AAF946}" type="pres">
      <dgm:prSet presAssocID="{90048E02-D336-4332-AE85-0687978B6595}" presName="parentText" presStyleLbl="node1" presStyleIdx="2" presStyleCnt="5" custScaleX="109207" custScaleY="121951">
        <dgm:presLayoutVars>
          <dgm:chMax val="0"/>
          <dgm:bulletEnabled val="1"/>
        </dgm:presLayoutVars>
      </dgm:prSet>
      <dgm:spPr/>
    </dgm:pt>
    <dgm:pt modelId="{5B9A709A-F6B1-49DA-95F3-B144EB8F82B5}" type="pres">
      <dgm:prSet presAssocID="{90048E02-D336-4332-AE85-0687978B6595}" presName="negativeSpace" presStyleCnt="0"/>
      <dgm:spPr/>
    </dgm:pt>
    <dgm:pt modelId="{0BA66C95-35CB-4C69-8A84-938F6E4EB67B}" type="pres">
      <dgm:prSet presAssocID="{90048E02-D336-4332-AE85-0687978B6595}" presName="childText" presStyleLbl="conFgAcc1" presStyleIdx="2" presStyleCnt="5">
        <dgm:presLayoutVars>
          <dgm:bulletEnabled val="1"/>
        </dgm:presLayoutVars>
      </dgm:prSet>
      <dgm:spPr/>
    </dgm:pt>
    <dgm:pt modelId="{5C200EDB-D164-4E1F-A6AB-B150AE0D1910}" type="pres">
      <dgm:prSet presAssocID="{25E7CB50-865E-4E1B-A2BC-1BB7BB5828E7}" presName="spaceBetweenRectangles" presStyleCnt="0"/>
      <dgm:spPr/>
    </dgm:pt>
    <dgm:pt modelId="{5C40AD30-B4F6-48F9-9053-F9F8F2C2BD53}" type="pres">
      <dgm:prSet presAssocID="{3E86F91C-B948-4393-B589-39C865F73908}" presName="parentLin" presStyleCnt="0"/>
      <dgm:spPr/>
    </dgm:pt>
    <dgm:pt modelId="{1A856725-3895-44F2-9687-7351E0C370F5}" type="pres">
      <dgm:prSet presAssocID="{3E86F91C-B948-4393-B589-39C865F73908}" presName="parentLeftMargin" presStyleLbl="node1" presStyleIdx="2" presStyleCnt="5"/>
      <dgm:spPr/>
    </dgm:pt>
    <dgm:pt modelId="{9EFB0BD6-DA76-418E-9CFD-7E7EB3E3B782}" type="pres">
      <dgm:prSet presAssocID="{3E86F91C-B948-4393-B589-39C865F73908}" presName="parentText" presStyleLbl="node1" presStyleIdx="3" presStyleCnt="5" custScaleX="109207" custScaleY="121951">
        <dgm:presLayoutVars>
          <dgm:chMax val="0"/>
          <dgm:bulletEnabled val="1"/>
        </dgm:presLayoutVars>
      </dgm:prSet>
      <dgm:spPr/>
    </dgm:pt>
    <dgm:pt modelId="{0A16B435-F592-4429-B1B0-4228ABC3B939}" type="pres">
      <dgm:prSet presAssocID="{3E86F91C-B948-4393-B589-39C865F73908}" presName="negativeSpace" presStyleCnt="0"/>
      <dgm:spPr/>
    </dgm:pt>
    <dgm:pt modelId="{1337C3F5-04F4-4750-99B6-46490C72173E}" type="pres">
      <dgm:prSet presAssocID="{3E86F91C-B948-4393-B589-39C865F73908}" presName="childText" presStyleLbl="conFgAcc1" presStyleIdx="3" presStyleCnt="5">
        <dgm:presLayoutVars>
          <dgm:bulletEnabled val="1"/>
        </dgm:presLayoutVars>
      </dgm:prSet>
      <dgm:spPr/>
    </dgm:pt>
    <dgm:pt modelId="{FE38CAF6-6AD3-4F1C-8444-4A8783A3BE6C}" type="pres">
      <dgm:prSet presAssocID="{A0780E49-D37C-493C-8AEB-1298E84088FE}" presName="spaceBetweenRectangles" presStyleCnt="0"/>
      <dgm:spPr/>
    </dgm:pt>
    <dgm:pt modelId="{CFD3C1BB-436A-445A-8D5A-BA19ED0E8D21}" type="pres">
      <dgm:prSet presAssocID="{7A0F1261-24DE-4CD2-8EA7-199AC9262C40}" presName="parentLin" presStyleCnt="0"/>
      <dgm:spPr/>
    </dgm:pt>
    <dgm:pt modelId="{B55EBB8D-D90F-4668-8A25-2F369D86467E}" type="pres">
      <dgm:prSet presAssocID="{7A0F1261-24DE-4CD2-8EA7-199AC9262C40}" presName="parentLeftMargin" presStyleLbl="node1" presStyleIdx="3" presStyleCnt="5"/>
      <dgm:spPr/>
    </dgm:pt>
    <dgm:pt modelId="{1C5F6AFB-5980-466A-B2D7-3FF84C82A544}" type="pres">
      <dgm:prSet presAssocID="{7A0F1261-24DE-4CD2-8EA7-199AC9262C40}" presName="parentText" presStyleLbl="node1" presStyleIdx="4" presStyleCnt="5" custScaleX="109207" custScaleY="121951">
        <dgm:presLayoutVars>
          <dgm:chMax val="0"/>
          <dgm:bulletEnabled val="1"/>
        </dgm:presLayoutVars>
      </dgm:prSet>
      <dgm:spPr/>
    </dgm:pt>
    <dgm:pt modelId="{05640B52-0983-4167-8654-D1F20D410525}" type="pres">
      <dgm:prSet presAssocID="{7A0F1261-24DE-4CD2-8EA7-199AC9262C40}" presName="negativeSpace" presStyleCnt="0"/>
      <dgm:spPr/>
    </dgm:pt>
    <dgm:pt modelId="{B68ADADC-1A6A-443F-832D-96E8DA1774BF}" type="pres">
      <dgm:prSet presAssocID="{7A0F1261-24DE-4CD2-8EA7-199AC9262C40}" presName="childText" presStyleLbl="conFgAcc1" presStyleIdx="4" presStyleCnt="5">
        <dgm:presLayoutVars>
          <dgm:bulletEnabled val="1"/>
        </dgm:presLayoutVars>
      </dgm:prSet>
      <dgm:spPr/>
    </dgm:pt>
  </dgm:ptLst>
  <dgm:cxnLst>
    <dgm:cxn modelId="{58F91D04-6391-475D-A744-C3DC22C61ED7}" srcId="{D086F760-137D-41A4-B618-D2D71D706ECE}" destId="{B70C87C5-A6A2-48F9-8CAF-97DC8256BC80}" srcOrd="1" destOrd="0" parTransId="{66EA6026-5C34-4537-BF39-51205D6432C6}" sibTransId="{72FEFDB8-F826-4804-80E3-3EF615B5FADA}"/>
    <dgm:cxn modelId="{F955451A-FBE5-4319-8732-D237DF36A6CE}" type="presOf" srcId="{90048E02-D336-4332-AE85-0687978B6595}" destId="{0CF3D325-4459-481B-83AB-D26D36AAF946}" srcOrd="1" destOrd="0" presId="urn:microsoft.com/office/officeart/2005/8/layout/list1"/>
    <dgm:cxn modelId="{AF86CB1E-F9CC-45C3-BB92-6E94519604F1}" srcId="{D086F760-137D-41A4-B618-D2D71D706ECE}" destId="{60F45C68-2BF1-4650-AC3E-924B1407DEF2}" srcOrd="0" destOrd="0" parTransId="{D65C419B-ABC1-48B1-AD61-82D3BF20B011}" sibTransId="{5A68F9AE-7A10-4B06-831E-0E0AB6873F65}"/>
    <dgm:cxn modelId="{093CD720-5034-47E5-B142-A6216EEB1FBB}" type="presOf" srcId="{90048E02-D336-4332-AE85-0687978B6595}" destId="{18FE851B-CC7C-48C7-93C0-501114B1CE5A}" srcOrd="0" destOrd="0" presId="urn:microsoft.com/office/officeart/2005/8/layout/list1"/>
    <dgm:cxn modelId="{0EA4EE24-B8F1-4F45-8405-7C7902F833FB}" type="presOf" srcId="{D086F760-137D-41A4-B618-D2D71D706ECE}" destId="{E8FE1ED5-98AE-4010-B94E-9AC2A68594A5}" srcOrd="0" destOrd="0" presId="urn:microsoft.com/office/officeart/2005/8/layout/list1"/>
    <dgm:cxn modelId="{69F06A3E-6CE5-4818-8AEB-6873F3CCD9CB}" srcId="{D086F760-137D-41A4-B618-D2D71D706ECE}" destId="{7A0F1261-24DE-4CD2-8EA7-199AC9262C40}" srcOrd="4" destOrd="0" parTransId="{4D948951-620E-4645-8C70-C9E53D88708C}" sibTransId="{FF855CC6-AC8B-47D7-8283-71BBFFFAD2C5}"/>
    <dgm:cxn modelId="{CF6CDF48-00FE-4E9A-8DA0-81E95ED561ED}" type="presOf" srcId="{7A0F1261-24DE-4CD2-8EA7-199AC9262C40}" destId="{1C5F6AFB-5980-466A-B2D7-3FF84C82A544}" srcOrd="1" destOrd="0" presId="urn:microsoft.com/office/officeart/2005/8/layout/list1"/>
    <dgm:cxn modelId="{9CD3CE4D-2B3D-4DF1-AAF7-C1E44315D1D1}" type="presOf" srcId="{7A0F1261-24DE-4CD2-8EA7-199AC9262C40}" destId="{B55EBB8D-D90F-4668-8A25-2F369D86467E}" srcOrd="0" destOrd="0" presId="urn:microsoft.com/office/officeart/2005/8/layout/list1"/>
    <dgm:cxn modelId="{53447A75-2666-49D4-81DF-CB44447E2529}" type="presOf" srcId="{B70C87C5-A6A2-48F9-8CAF-97DC8256BC80}" destId="{041A0B8C-BC13-469B-B412-6DAF13A8C772}" srcOrd="0" destOrd="0" presId="urn:microsoft.com/office/officeart/2005/8/layout/list1"/>
    <dgm:cxn modelId="{405AE68D-DF84-43F9-97D9-759957FC0847}" type="presOf" srcId="{60F45C68-2BF1-4650-AC3E-924B1407DEF2}" destId="{2E7D2BCB-884E-4E68-8918-4041975A0C3A}" srcOrd="1" destOrd="0" presId="urn:microsoft.com/office/officeart/2005/8/layout/list1"/>
    <dgm:cxn modelId="{3782BF95-2703-4BB1-9C18-3EF1351E7D1C}" type="presOf" srcId="{B70C87C5-A6A2-48F9-8CAF-97DC8256BC80}" destId="{77BCE901-0080-4296-80DA-A335403222B7}" srcOrd="1" destOrd="0" presId="urn:microsoft.com/office/officeart/2005/8/layout/list1"/>
    <dgm:cxn modelId="{8FB4F7C5-CD49-47DB-B042-0371CB24E1BF}" type="presOf" srcId="{3E86F91C-B948-4393-B589-39C865F73908}" destId="{1A856725-3895-44F2-9687-7351E0C370F5}" srcOrd="0" destOrd="0" presId="urn:microsoft.com/office/officeart/2005/8/layout/list1"/>
    <dgm:cxn modelId="{967CF1CF-32C8-4965-93ED-96C69496FAF6}" type="presOf" srcId="{3E86F91C-B948-4393-B589-39C865F73908}" destId="{9EFB0BD6-DA76-418E-9CFD-7E7EB3E3B782}" srcOrd="1" destOrd="0" presId="urn:microsoft.com/office/officeart/2005/8/layout/list1"/>
    <dgm:cxn modelId="{C01F0ED8-220D-4DBC-AB28-016ED2C2D320}" srcId="{D086F760-137D-41A4-B618-D2D71D706ECE}" destId="{3E86F91C-B948-4393-B589-39C865F73908}" srcOrd="3" destOrd="0" parTransId="{77CF4A1F-ABF3-4BC9-BE31-F6E4658F3E2D}" sibTransId="{A0780E49-D37C-493C-8AEB-1298E84088FE}"/>
    <dgm:cxn modelId="{99F508DD-F561-4C47-A724-C6F0A2F08D66}" type="presOf" srcId="{60F45C68-2BF1-4650-AC3E-924B1407DEF2}" destId="{900B54AB-9921-4AFD-87B3-58EF81A5B6F3}" srcOrd="0" destOrd="0" presId="urn:microsoft.com/office/officeart/2005/8/layout/list1"/>
    <dgm:cxn modelId="{5A4EDAF2-D74B-4413-A649-A70CE634DB79}" srcId="{D086F760-137D-41A4-B618-D2D71D706ECE}" destId="{90048E02-D336-4332-AE85-0687978B6595}" srcOrd="2" destOrd="0" parTransId="{BB873574-9129-4C62-A75D-34A40550DE1F}" sibTransId="{25E7CB50-865E-4E1B-A2BC-1BB7BB5828E7}"/>
    <dgm:cxn modelId="{B1C61DB9-59BB-42E9-BE75-088F350E6E5E}" type="presParOf" srcId="{E8FE1ED5-98AE-4010-B94E-9AC2A68594A5}" destId="{CBC35D3F-1CB7-48CE-BDC6-2DFD22FD70DD}" srcOrd="0" destOrd="0" presId="urn:microsoft.com/office/officeart/2005/8/layout/list1"/>
    <dgm:cxn modelId="{DFD0B330-3ABC-4ED7-83DA-B7B3D27BFEEB}" type="presParOf" srcId="{CBC35D3F-1CB7-48CE-BDC6-2DFD22FD70DD}" destId="{900B54AB-9921-4AFD-87B3-58EF81A5B6F3}" srcOrd="0" destOrd="0" presId="urn:microsoft.com/office/officeart/2005/8/layout/list1"/>
    <dgm:cxn modelId="{4AC0F723-1685-40C0-B46E-BE5E5A1124BD}" type="presParOf" srcId="{CBC35D3F-1CB7-48CE-BDC6-2DFD22FD70DD}" destId="{2E7D2BCB-884E-4E68-8918-4041975A0C3A}" srcOrd="1" destOrd="0" presId="urn:microsoft.com/office/officeart/2005/8/layout/list1"/>
    <dgm:cxn modelId="{2520DF5A-7D72-464B-BA74-156FFB98DE3A}" type="presParOf" srcId="{E8FE1ED5-98AE-4010-B94E-9AC2A68594A5}" destId="{7F5179F0-4430-4FDE-8FA4-61830E045124}" srcOrd="1" destOrd="0" presId="urn:microsoft.com/office/officeart/2005/8/layout/list1"/>
    <dgm:cxn modelId="{8274286E-FDA0-4AAA-801F-8890BA9EB58F}" type="presParOf" srcId="{E8FE1ED5-98AE-4010-B94E-9AC2A68594A5}" destId="{3F4A65BD-1826-4202-ACC0-11EDC9451E3F}" srcOrd="2" destOrd="0" presId="urn:microsoft.com/office/officeart/2005/8/layout/list1"/>
    <dgm:cxn modelId="{48483375-42AA-462F-A302-8BD871CB57FB}" type="presParOf" srcId="{E8FE1ED5-98AE-4010-B94E-9AC2A68594A5}" destId="{51BE72FD-91C3-4BB4-B624-CFE19436B89F}" srcOrd="3" destOrd="0" presId="urn:microsoft.com/office/officeart/2005/8/layout/list1"/>
    <dgm:cxn modelId="{2EEDE020-A998-47FE-B50A-AB07B5F0B5A1}" type="presParOf" srcId="{E8FE1ED5-98AE-4010-B94E-9AC2A68594A5}" destId="{7FF3B696-1B07-4EDE-BDE6-69454E7D25D2}" srcOrd="4" destOrd="0" presId="urn:microsoft.com/office/officeart/2005/8/layout/list1"/>
    <dgm:cxn modelId="{1F09B1DD-451A-4B2D-A8BF-EE7356D018FC}" type="presParOf" srcId="{7FF3B696-1B07-4EDE-BDE6-69454E7D25D2}" destId="{041A0B8C-BC13-469B-B412-6DAF13A8C772}" srcOrd="0" destOrd="0" presId="urn:microsoft.com/office/officeart/2005/8/layout/list1"/>
    <dgm:cxn modelId="{767A64FE-1500-4AD1-A71B-3FF075991412}" type="presParOf" srcId="{7FF3B696-1B07-4EDE-BDE6-69454E7D25D2}" destId="{77BCE901-0080-4296-80DA-A335403222B7}" srcOrd="1" destOrd="0" presId="urn:microsoft.com/office/officeart/2005/8/layout/list1"/>
    <dgm:cxn modelId="{61FE3112-FB4B-4638-91C5-DB3EC04EB970}" type="presParOf" srcId="{E8FE1ED5-98AE-4010-B94E-9AC2A68594A5}" destId="{9B422A8A-162A-48E8-8508-BE642319C01C}" srcOrd="5" destOrd="0" presId="urn:microsoft.com/office/officeart/2005/8/layout/list1"/>
    <dgm:cxn modelId="{E32CEDF2-2967-4535-A514-23ADB542D9FB}" type="presParOf" srcId="{E8FE1ED5-98AE-4010-B94E-9AC2A68594A5}" destId="{0510DBFE-D870-4657-A3D0-4C9BE44E7238}" srcOrd="6" destOrd="0" presId="urn:microsoft.com/office/officeart/2005/8/layout/list1"/>
    <dgm:cxn modelId="{095E2900-0A1E-46AD-9AC5-741F6AE9155C}" type="presParOf" srcId="{E8FE1ED5-98AE-4010-B94E-9AC2A68594A5}" destId="{7F680967-45BF-4392-9E00-042AFFA7D086}" srcOrd="7" destOrd="0" presId="urn:microsoft.com/office/officeart/2005/8/layout/list1"/>
    <dgm:cxn modelId="{899E0A7F-7313-414F-9E0E-A947D6AAB9E4}" type="presParOf" srcId="{E8FE1ED5-98AE-4010-B94E-9AC2A68594A5}" destId="{5E604861-4716-4893-B21E-88BF55BAF48D}" srcOrd="8" destOrd="0" presId="urn:microsoft.com/office/officeart/2005/8/layout/list1"/>
    <dgm:cxn modelId="{E4759AB8-0529-4F09-AF49-18BE0885962D}" type="presParOf" srcId="{5E604861-4716-4893-B21E-88BF55BAF48D}" destId="{18FE851B-CC7C-48C7-93C0-501114B1CE5A}" srcOrd="0" destOrd="0" presId="urn:microsoft.com/office/officeart/2005/8/layout/list1"/>
    <dgm:cxn modelId="{41C7839B-6D3B-4A0B-A007-1E08391EC957}" type="presParOf" srcId="{5E604861-4716-4893-B21E-88BF55BAF48D}" destId="{0CF3D325-4459-481B-83AB-D26D36AAF946}" srcOrd="1" destOrd="0" presId="urn:microsoft.com/office/officeart/2005/8/layout/list1"/>
    <dgm:cxn modelId="{168BAFC0-CA8C-4B8E-89A5-26E9A6121C7C}" type="presParOf" srcId="{E8FE1ED5-98AE-4010-B94E-9AC2A68594A5}" destId="{5B9A709A-F6B1-49DA-95F3-B144EB8F82B5}" srcOrd="9" destOrd="0" presId="urn:microsoft.com/office/officeart/2005/8/layout/list1"/>
    <dgm:cxn modelId="{FBDE31C9-E33F-4D19-BB27-4F260AFB7AD8}" type="presParOf" srcId="{E8FE1ED5-98AE-4010-B94E-9AC2A68594A5}" destId="{0BA66C95-35CB-4C69-8A84-938F6E4EB67B}" srcOrd="10" destOrd="0" presId="urn:microsoft.com/office/officeart/2005/8/layout/list1"/>
    <dgm:cxn modelId="{3B8351BB-EF66-49F9-82E2-B0D4E09528DC}" type="presParOf" srcId="{E8FE1ED5-98AE-4010-B94E-9AC2A68594A5}" destId="{5C200EDB-D164-4E1F-A6AB-B150AE0D1910}" srcOrd="11" destOrd="0" presId="urn:microsoft.com/office/officeart/2005/8/layout/list1"/>
    <dgm:cxn modelId="{C6401292-3503-475D-A290-FBDFBEF3B1A8}" type="presParOf" srcId="{E8FE1ED5-98AE-4010-B94E-9AC2A68594A5}" destId="{5C40AD30-B4F6-48F9-9053-F9F8F2C2BD53}" srcOrd="12" destOrd="0" presId="urn:microsoft.com/office/officeart/2005/8/layout/list1"/>
    <dgm:cxn modelId="{7D894674-C12B-4923-A5C7-9AF67E5E9D34}" type="presParOf" srcId="{5C40AD30-B4F6-48F9-9053-F9F8F2C2BD53}" destId="{1A856725-3895-44F2-9687-7351E0C370F5}" srcOrd="0" destOrd="0" presId="urn:microsoft.com/office/officeart/2005/8/layout/list1"/>
    <dgm:cxn modelId="{85B31436-CE04-414B-9793-6645B56B7CC2}" type="presParOf" srcId="{5C40AD30-B4F6-48F9-9053-F9F8F2C2BD53}" destId="{9EFB0BD6-DA76-418E-9CFD-7E7EB3E3B782}" srcOrd="1" destOrd="0" presId="urn:microsoft.com/office/officeart/2005/8/layout/list1"/>
    <dgm:cxn modelId="{9FA6ED69-30A2-47D2-B52D-2252133C56C6}" type="presParOf" srcId="{E8FE1ED5-98AE-4010-B94E-9AC2A68594A5}" destId="{0A16B435-F592-4429-B1B0-4228ABC3B939}" srcOrd="13" destOrd="0" presId="urn:microsoft.com/office/officeart/2005/8/layout/list1"/>
    <dgm:cxn modelId="{766DAB7E-BA2D-4455-9FFB-70EE582B4851}" type="presParOf" srcId="{E8FE1ED5-98AE-4010-B94E-9AC2A68594A5}" destId="{1337C3F5-04F4-4750-99B6-46490C72173E}" srcOrd="14" destOrd="0" presId="urn:microsoft.com/office/officeart/2005/8/layout/list1"/>
    <dgm:cxn modelId="{FB7851AE-C2C5-446D-8A38-1378FBB721CA}" type="presParOf" srcId="{E8FE1ED5-98AE-4010-B94E-9AC2A68594A5}" destId="{FE38CAF6-6AD3-4F1C-8444-4A8783A3BE6C}" srcOrd="15" destOrd="0" presId="urn:microsoft.com/office/officeart/2005/8/layout/list1"/>
    <dgm:cxn modelId="{23FBAE22-EF51-4091-95A4-32191812AF5E}" type="presParOf" srcId="{E8FE1ED5-98AE-4010-B94E-9AC2A68594A5}" destId="{CFD3C1BB-436A-445A-8D5A-BA19ED0E8D21}" srcOrd="16" destOrd="0" presId="urn:microsoft.com/office/officeart/2005/8/layout/list1"/>
    <dgm:cxn modelId="{106F7B8D-193C-4522-99CE-7B17DC7A26A9}" type="presParOf" srcId="{CFD3C1BB-436A-445A-8D5A-BA19ED0E8D21}" destId="{B55EBB8D-D90F-4668-8A25-2F369D86467E}" srcOrd="0" destOrd="0" presId="urn:microsoft.com/office/officeart/2005/8/layout/list1"/>
    <dgm:cxn modelId="{AA9D4A29-DA57-4E31-A405-16D3E4DCCAB0}" type="presParOf" srcId="{CFD3C1BB-436A-445A-8D5A-BA19ED0E8D21}" destId="{1C5F6AFB-5980-466A-B2D7-3FF84C82A544}" srcOrd="1" destOrd="0" presId="urn:microsoft.com/office/officeart/2005/8/layout/list1"/>
    <dgm:cxn modelId="{185245C5-3C8D-408C-B2FE-3D786CAF58F4}" type="presParOf" srcId="{E8FE1ED5-98AE-4010-B94E-9AC2A68594A5}" destId="{05640B52-0983-4167-8654-D1F20D410525}" srcOrd="17" destOrd="0" presId="urn:microsoft.com/office/officeart/2005/8/layout/list1"/>
    <dgm:cxn modelId="{62FDCF27-685D-4A98-AD3D-A716E9B655DD}" type="presParOf" srcId="{E8FE1ED5-98AE-4010-B94E-9AC2A68594A5}" destId="{B68ADADC-1A6A-443F-832D-96E8DA1774B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Best Case Scenario</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err="1"/>
            <a:t>What</a:t>
          </a:r>
          <a:r>
            <a:rPr lang="de-DE" dirty="0"/>
            <a:t> </a:t>
          </a:r>
          <a:r>
            <a:rPr lang="de-DE" dirty="0" err="1"/>
            <a:t>happens</a:t>
          </a:r>
          <a:r>
            <a:rPr lang="de-DE" dirty="0"/>
            <a:t> </a:t>
          </a:r>
          <a:r>
            <a:rPr lang="de-DE" dirty="0" err="1"/>
            <a:t>if</a:t>
          </a:r>
          <a:r>
            <a:rPr lang="de-DE" dirty="0"/>
            <a:t> </a:t>
          </a:r>
          <a:r>
            <a:rPr lang="de-DE" dirty="0" err="1"/>
            <a:t>your</a:t>
          </a:r>
          <a:r>
            <a:rPr lang="de-DE" dirty="0"/>
            <a:t> </a:t>
          </a:r>
          <a:r>
            <a:rPr lang="de-DE" dirty="0" err="1"/>
            <a:t>sales</a:t>
          </a:r>
          <a:r>
            <a:rPr lang="de-DE" dirty="0"/>
            <a:t> </a:t>
          </a:r>
          <a:r>
            <a:rPr lang="de-DE" dirty="0" err="1"/>
            <a:t>exceed</a:t>
          </a:r>
          <a:r>
            <a:rPr lang="de-DE" dirty="0"/>
            <a:t> </a:t>
          </a:r>
          <a:r>
            <a:rPr lang="de-DE" dirty="0" err="1"/>
            <a:t>expectations</a:t>
          </a:r>
          <a:r>
            <a:rPr lang="de-DE" dirty="0"/>
            <a:t>? Plan </a:t>
          </a:r>
          <a:r>
            <a:rPr lang="de-DE" dirty="0" err="1"/>
            <a:t>for</a:t>
          </a:r>
          <a:r>
            <a:rPr lang="de-DE" dirty="0"/>
            <a:t> additional </a:t>
          </a:r>
          <a:r>
            <a:rPr lang="de-DE" dirty="0" err="1"/>
            <a:t>inventory</a:t>
          </a:r>
          <a:r>
            <a:rPr lang="de-DE" dirty="0"/>
            <a:t>, </a:t>
          </a:r>
          <a:r>
            <a:rPr lang="de-DE" dirty="0" err="1"/>
            <a:t>staff</a:t>
          </a:r>
          <a:r>
            <a:rPr lang="de-DE" dirty="0"/>
            <a:t> </a:t>
          </a:r>
          <a:r>
            <a:rPr lang="de-DE" dirty="0" err="1"/>
            <a:t>or</a:t>
          </a:r>
          <a:r>
            <a:rPr lang="de-DE" dirty="0"/>
            <a:t> </a:t>
          </a:r>
          <a:r>
            <a:rPr lang="de-DE" dirty="0" err="1"/>
            <a:t>production</a:t>
          </a:r>
          <a:r>
            <a:rPr lang="de-DE" dirty="0"/>
            <a:t> </a:t>
          </a:r>
          <a:r>
            <a:rPr lang="de-DE" dirty="0" err="1"/>
            <a:t>capacity</a:t>
          </a:r>
          <a:r>
            <a:rPr lang="de-DE" dirty="0"/>
            <a:t>.</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Most </a:t>
          </a:r>
          <a:r>
            <a:rPr lang="de-DE" sz="2800" b="1" dirty="0" err="1"/>
            <a:t>Likely</a:t>
          </a:r>
          <a:r>
            <a:rPr lang="de-DE" sz="2800" b="1" dirty="0"/>
            <a:t> Scenario</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err="1"/>
            <a:t>Develop</a:t>
          </a:r>
          <a:r>
            <a:rPr lang="de-DE" dirty="0"/>
            <a:t> </a:t>
          </a:r>
          <a:r>
            <a:rPr lang="de-DE" dirty="0" err="1"/>
            <a:t>your</a:t>
          </a:r>
          <a:r>
            <a:rPr lang="de-DE" dirty="0"/>
            <a:t> </a:t>
          </a:r>
          <a:r>
            <a:rPr lang="de-DE" dirty="0" err="1"/>
            <a:t>core</a:t>
          </a:r>
          <a:r>
            <a:rPr lang="de-DE" dirty="0"/>
            <a:t> </a:t>
          </a:r>
          <a:r>
            <a:rPr lang="de-DE" dirty="0" err="1"/>
            <a:t>financial</a:t>
          </a:r>
          <a:r>
            <a:rPr lang="de-DE" dirty="0"/>
            <a:t> plan </a:t>
          </a:r>
          <a:r>
            <a:rPr lang="de-DE" dirty="0" err="1"/>
            <a:t>based</a:t>
          </a:r>
          <a:r>
            <a:rPr lang="de-DE" dirty="0"/>
            <a:t> on </a:t>
          </a:r>
          <a:r>
            <a:rPr lang="de-DE" dirty="0" err="1"/>
            <a:t>realistic</a:t>
          </a:r>
          <a:r>
            <a:rPr lang="de-DE" dirty="0"/>
            <a:t> </a:t>
          </a:r>
          <a:r>
            <a:rPr lang="de-DE" dirty="0" err="1"/>
            <a:t>projections</a:t>
          </a:r>
          <a:r>
            <a:rPr lang="de-DE" dirty="0"/>
            <a:t>, but </a:t>
          </a:r>
          <a:r>
            <a:rPr lang="de-DE" dirty="0" err="1"/>
            <a:t>remain</a:t>
          </a:r>
          <a:r>
            <a:rPr lang="de-DE" dirty="0"/>
            <a:t> flexible </a:t>
          </a:r>
          <a:r>
            <a:rPr lang="de-DE" dirty="0" err="1"/>
            <a:t>to</a:t>
          </a:r>
          <a:r>
            <a:rPr lang="de-DE" dirty="0"/>
            <a:t> </a:t>
          </a:r>
          <a:r>
            <a:rPr lang="de-DE" dirty="0" err="1"/>
            <a:t>adjust</a:t>
          </a:r>
          <a:r>
            <a:rPr lang="de-DE" dirty="0"/>
            <a:t> </a:t>
          </a:r>
          <a:r>
            <a:rPr lang="de-DE" dirty="0" err="1"/>
            <a:t>for</a:t>
          </a:r>
          <a:r>
            <a:rPr lang="de-DE" dirty="0"/>
            <a:t> </a:t>
          </a:r>
          <a:r>
            <a:rPr lang="de-DE" dirty="0" err="1"/>
            <a:t>the</a:t>
          </a:r>
          <a:r>
            <a:rPr lang="de-DE" dirty="0"/>
            <a:t> </a:t>
          </a:r>
          <a:r>
            <a:rPr lang="de-DE" dirty="0" err="1"/>
            <a:t>other</a:t>
          </a:r>
          <a:r>
            <a:rPr lang="de-DE" dirty="0"/>
            <a:t> </a:t>
          </a:r>
          <a:r>
            <a:rPr lang="de-DE" dirty="0" err="1"/>
            <a:t>scenarios</a:t>
          </a:r>
          <a:r>
            <a:rPr lang="de-DE" dirty="0"/>
            <a:t>.</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err="1"/>
            <a:t>Worst</a:t>
          </a:r>
          <a:r>
            <a:rPr lang="de-DE" sz="2800" b="1" dirty="0"/>
            <a:t> Case Szenario</a:t>
          </a:r>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de-DE" dirty="0" err="1"/>
            <a:t>If</a:t>
          </a:r>
          <a:r>
            <a:rPr lang="de-DE" dirty="0"/>
            <a:t> </a:t>
          </a:r>
          <a:r>
            <a:rPr lang="de-DE" dirty="0" err="1"/>
            <a:t>sales</a:t>
          </a:r>
          <a:r>
            <a:rPr lang="de-DE" dirty="0"/>
            <a:t> fall </a:t>
          </a:r>
          <a:r>
            <a:rPr lang="de-DE" dirty="0" err="1"/>
            <a:t>short</a:t>
          </a:r>
          <a:r>
            <a:rPr lang="de-DE" dirty="0"/>
            <a:t> </a:t>
          </a:r>
          <a:r>
            <a:rPr lang="de-DE" dirty="0" err="1"/>
            <a:t>or</a:t>
          </a:r>
          <a:r>
            <a:rPr lang="de-DE" dirty="0"/>
            <a:t> </a:t>
          </a:r>
          <a:r>
            <a:rPr lang="de-DE" dirty="0" err="1"/>
            <a:t>expenses</a:t>
          </a:r>
          <a:r>
            <a:rPr lang="de-DE" dirty="0"/>
            <a:t> </a:t>
          </a:r>
          <a:r>
            <a:rPr lang="de-DE" dirty="0" err="1"/>
            <a:t>increase</a:t>
          </a:r>
          <a:r>
            <a:rPr lang="de-DE" dirty="0"/>
            <a:t>, </a:t>
          </a:r>
          <a:r>
            <a:rPr lang="de-DE" dirty="0" err="1"/>
            <a:t>how</a:t>
          </a:r>
          <a:r>
            <a:rPr lang="de-DE" dirty="0"/>
            <a:t> </a:t>
          </a:r>
          <a:r>
            <a:rPr lang="de-DE" dirty="0" err="1"/>
            <a:t>ill</a:t>
          </a:r>
          <a:r>
            <a:rPr lang="de-DE" dirty="0"/>
            <a:t> </a:t>
          </a:r>
          <a:r>
            <a:rPr lang="de-DE" dirty="0" err="1"/>
            <a:t>you</a:t>
          </a:r>
          <a:r>
            <a:rPr lang="de-DE" dirty="0"/>
            <a:t> manage? </a:t>
          </a:r>
          <a:r>
            <a:rPr lang="de-DE" dirty="0" err="1"/>
            <a:t>Identify</a:t>
          </a:r>
          <a:r>
            <a:rPr lang="de-DE" dirty="0"/>
            <a:t> </a:t>
          </a:r>
          <a:r>
            <a:rPr lang="de-DE" dirty="0" err="1"/>
            <a:t>areas</a:t>
          </a:r>
          <a:r>
            <a:rPr lang="de-DE" dirty="0"/>
            <a:t> </a:t>
          </a:r>
          <a:r>
            <a:rPr lang="de-DE" dirty="0" err="1"/>
            <a:t>to</a:t>
          </a:r>
          <a:r>
            <a:rPr lang="de-DE" dirty="0"/>
            <a:t> </a:t>
          </a:r>
          <a:r>
            <a:rPr lang="de-DE" dirty="0" err="1"/>
            <a:t>cut</a:t>
          </a:r>
          <a:r>
            <a:rPr lang="de-DE" dirty="0"/>
            <a:t> </a:t>
          </a:r>
          <a:r>
            <a:rPr lang="de-DE" dirty="0" err="1"/>
            <a:t>costs</a:t>
          </a:r>
          <a:r>
            <a:rPr lang="de-DE" dirty="0"/>
            <a:t> </a:t>
          </a:r>
          <a:r>
            <a:rPr lang="de-DE" dirty="0" err="1"/>
            <a:t>or</a:t>
          </a:r>
          <a:r>
            <a:rPr lang="de-DE" dirty="0"/>
            <a:t> </a:t>
          </a:r>
          <a:r>
            <a:rPr lang="de-DE" dirty="0" err="1"/>
            <a:t>generate</a:t>
          </a:r>
          <a:r>
            <a:rPr lang="de-DE" dirty="0"/>
            <a:t> additional </a:t>
          </a:r>
          <a:r>
            <a:rPr lang="de-DE" dirty="0" err="1"/>
            <a:t>revenue</a:t>
          </a:r>
          <a:r>
            <a:rPr lang="de-DE" dirty="0"/>
            <a:t>.</a:t>
          </a: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86F760-137D-41A4-B618-D2D71D706EC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de-DE"/>
        </a:p>
      </dgm:t>
    </dgm:pt>
    <dgm:pt modelId="{60F45C68-2BF1-4650-AC3E-924B1407DEF2}">
      <dgm:prSet phldrT="[Text]" custT="1"/>
      <dgm:spPr/>
      <dgm:t>
        <a:bodyPr/>
        <a:lstStyle/>
        <a:p>
          <a:r>
            <a:rPr lang="de-DE" sz="1400" b="1" dirty="0">
              <a:solidFill>
                <a:srgbClr val="20376B"/>
              </a:solidFill>
            </a:rPr>
            <a:t>Grants:   </a:t>
          </a:r>
          <a:r>
            <a:rPr lang="de-DE" sz="1400" dirty="0">
              <a:solidFill>
                <a:srgbClr val="20376B"/>
              </a:solidFill>
            </a:rPr>
            <a:t>Non-repayable funds provided by governments or organizations, often targeting specific types of businesses (e.g. minority owned, women-led, green solutions)</a:t>
          </a:r>
        </a:p>
      </dgm:t>
    </dgm:pt>
    <dgm:pt modelId="{D65C419B-ABC1-48B1-AD61-82D3BF20B011}" type="parTrans" cxnId="{AF86CB1E-F9CC-45C3-BB92-6E94519604F1}">
      <dgm:prSet/>
      <dgm:spPr/>
      <dgm:t>
        <a:bodyPr/>
        <a:lstStyle/>
        <a:p>
          <a:endParaRPr lang="de-DE"/>
        </a:p>
      </dgm:t>
    </dgm:pt>
    <dgm:pt modelId="{5A68F9AE-7A10-4B06-831E-0E0AB6873F65}" type="sibTrans" cxnId="{AF86CB1E-F9CC-45C3-BB92-6E94519604F1}">
      <dgm:prSet/>
      <dgm:spPr/>
      <dgm:t>
        <a:bodyPr/>
        <a:lstStyle/>
        <a:p>
          <a:endParaRPr lang="de-DE"/>
        </a:p>
      </dgm:t>
    </dgm:pt>
    <dgm:pt modelId="{B70C87C5-A6A2-48F9-8CAF-97DC8256BC80}">
      <dgm:prSet phldrT="[Text]" custT="1"/>
      <dgm:spPr/>
      <dgm:t>
        <a:bodyPr/>
        <a:lstStyle/>
        <a:p>
          <a:r>
            <a:rPr lang="de-DE" sz="1400" b="1" dirty="0">
              <a:solidFill>
                <a:srgbClr val="20376B"/>
              </a:solidFill>
            </a:rPr>
            <a:t>Microloans:  </a:t>
          </a:r>
          <a:r>
            <a:rPr lang="de-DE" sz="1400" dirty="0">
              <a:solidFill>
                <a:srgbClr val="20376B"/>
              </a:solidFill>
            </a:rPr>
            <a:t>Small loans typically ranging from €500 to €50,000, aimed at startups or early-stage businesses with limited access to traditional bank loans</a:t>
          </a:r>
        </a:p>
      </dgm:t>
    </dgm:pt>
    <dgm:pt modelId="{66EA6026-5C34-4537-BF39-51205D6432C6}" type="parTrans" cxnId="{58F91D04-6391-475D-A744-C3DC22C61ED7}">
      <dgm:prSet/>
      <dgm:spPr/>
      <dgm:t>
        <a:bodyPr/>
        <a:lstStyle/>
        <a:p>
          <a:endParaRPr lang="de-DE"/>
        </a:p>
      </dgm:t>
    </dgm:pt>
    <dgm:pt modelId="{72FEFDB8-F826-4804-80E3-3EF615B5FADA}" type="sibTrans" cxnId="{58F91D04-6391-475D-A744-C3DC22C61ED7}">
      <dgm:prSet/>
      <dgm:spPr/>
      <dgm:t>
        <a:bodyPr/>
        <a:lstStyle/>
        <a:p>
          <a:endParaRPr lang="de-DE"/>
        </a:p>
      </dgm:t>
    </dgm:pt>
    <dgm:pt modelId="{90048E02-D336-4332-AE85-0687978B6595}">
      <dgm:prSet phldrT="[Text]" custT="1"/>
      <dgm:spPr/>
      <dgm:t>
        <a:bodyPr/>
        <a:lstStyle/>
        <a:p>
          <a:r>
            <a:rPr lang="de-DE" sz="1400" b="1" dirty="0">
              <a:solidFill>
                <a:srgbClr val="20376B"/>
              </a:solidFill>
            </a:rPr>
            <a:t>Crowdfunding:  </a:t>
          </a:r>
          <a:r>
            <a:rPr lang="de-DE" sz="1400" dirty="0">
              <a:solidFill>
                <a:srgbClr val="20376B"/>
              </a:solidFill>
            </a:rPr>
            <a:t>Raising small amounts of money from a large number of people, usually through online platforms like Kickstarter or GoFundMe.</a:t>
          </a:r>
        </a:p>
      </dgm:t>
    </dgm:pt>
    <dgm:pt modelId="{BB873574-9129-4C62-A75D-34A40550DE1F}" type="parTrans" cxnId="{5A4EDAF2-D74B-4413-A649-A70CE634DB79}">
      <dgm:prSet/>
      <dgm:spPr/>
      <dgm:t>
        <a:bodyPr/>
        <a:lstStyle/>
        <a:p>
          <a:endParaRPr lang="de-DE"/>
        </a:p>
      </dgm:t>
    </dgm:pt>
    <dgm:pt modelId="{25E7CB50-865E-4E1B-A2BC-1BB7BB5828E7}" type="sibTrans" cxnId="{5A4EDAF2-D74B-4413-A649-A70CE634DB79}">
      <dgm:prSet/>
      <dgm:spPr/>
      <dgm:t>
        <a:bodyPr/>
        <a:lstStyle/>
        <a:p>
          <a:endParaRPr lang="de-DE"/>
        </a:p>
      </dgm:t>
    </dgm:pt>
    <dgm:pt modelId="{8682A048-E647-496D-B985-68C118A025CE}">
      <dgm:prSet phldrT="[Text]" custT="1"/>
      <dgm:spPr/>
      <dgm:t>
        <a:bodyPr/>
        <a:lstStyle/>
        <a:p>
          <a:r>
            <a:rPr lang="de-DE" sz="1400" dirty="0">
              <a:solidFill>
                <a:srgbClr val="20376B"/>
              </a:solidFill>
            </a:rPr>
            <a:t>Venture Capital (VC): Equity-based funding provided by investors in exchange for ownership in the company, typically for high-growth businesses. </a:t>
          </a:r>
        </a:p>
      </dgm:t>
    </dgm:pt>
    <dgm:pt modelId="{F579FBB6-BB2A-4594-A995-630DD7E46549}" type="parTrans" cxnId="{60527DD4-7AFE-4F25-A279-24D3597B40DD}">
      <dgm:prSet/>
      <dgm:spPr/>
      <dgm:t>
        <a:bodyPr/>
        <a:lstStyle/>
        <a:p>
          <a:endParaRPr lang="de-DE"/>
        </a:p>
      </dgm:t>
    </dgm:pt>
    <dgm:pt modelId="{F5A0159F-8691-4E34-AA2C-CE6AA3987D56}" type="sibTrans" cxnId="{60527DD4-7AFE-4F25-A279-24D3597B40DD}">
      <dgm:prSet/>
      <dgm:spPr/>
      <dgm:t>
        <a:bodyPr/>
        <a:lstStyle/>
        <a:p>
          <a:endParaRPr lang="de-DE"/>
        </a:p>
      </dgm:t>
    </dgm:pt>
    <dgm:pt modelId="{E8FE1ED5-98AE-4010-B94E-9AC2A68594A5}" type="pres">
      <dgm:prSet presAssocID="{D086F760-137D-41A4-B618-D2D71D706ECE}" presName="linear" presStyleCnt="0">
        <dgm:presLayoutVars>
          <dgm:dir/>
          <dgm:animLvl val="lvl"/>
          <dgm:resizeHandles val="exact"/>
        </dgm:presLayoutVars>
      </dgm:prSet>
      <dgm:spPr/>
    </dgm:pt>
    <dgm:pt modelId="{CBC35D3F-1CB7-48CE-BDC6-2DFD22FD70DD}" type="pres">
      <dgm:prSet presAssocID="{60F45C68-2BF1-4650-AC3E-924B1407DEF2}" presName="parentLin" presStyleCnt="0"/>
      <dgm:spPr/>
    </dgm:pt>
    <dgm:pt modelId="{900B54AB-9921-4AFD-87B3-58EF81A5B6F3}" type="pres">
      <dgm:prSet presAssocID="{60F45C68-2BF1-4650-AC3E-924B1407DEF2}" presName="parentLeftMargin" presStyleLbl="node1" presStyleIdx="0" presStyleCnt="4"/>
      <dgm:spPr/>
    </dgm:pt>
    <dgm:pt modelId="{2E7D2BCB-884E-4E68-8918-4041975A0C3A}" type="pres">
      <dgm:prSet presAssocID="{60F45C68-2BF1-4650-AC3E-924B1407DEF2}" presName="parentText" presStyleLbl="node1" presStyleIdx="0" presStyleCnt="4" custScaleX="111562" custScaleY="147428">
        <dgm:presLayoutVars>
          <dgm:chMax val="0"/>
          <dgm:bulletEnabled val="1"/>
        </dgm:presLayoutVars>
      </dgm:prSet>
      <dgm:spPr/>
    </dgm:pt>
    <dgm:pt modelId="{7F5179F0-4430-4FDE-8FA4-61830E045124}" type="pres">
      <dgm:prSet presAssocID="{60F45C68-2BF1-4650-AC3E-924B1407DEF2}" presName="negativeSpace" presStyleCnt="0"/>
      <dgm:spPr/>
    </dgm:pt>
    <dgm:pt modelId="{3F4A65BD-1826-4202-ACC0-11EDC9451E3F}" type="pres">
      <dgm:prSet presAssocID="{60F45C68-2BF1-4650-AC3E-924B1407DEF2}" presName="childText" presStyleLbl="conFgAcc1" presStyleIdx="0" presStyleCnt="4">
        <dgm:presLayoutVars>
          <dgm:bulletEnabled val="1"/>
        </dgm:presLayoutVars>
      </dgm:prSet>
      <dgm:spPr/>
    </dgm:pt>
    <dgm:pt modelId="{51BE72FD-91C3-4BB4-B624-CFE19436B89F}" type="pres">
      <dgm:prSet presAssocID="{5A68F9AE-7A10-4B06-831E-0E0AB6873F65}" presName="spaceBetweenRectangles" presStyleCnt="0"/>
      <dgm:spPr/>
    </dgm:pt>
    <dgm:pt modelId="{7FF3B696-1B07-4EDE-BDE6-69454E7D25D2}" type="pres">
      <dgm:prSet presAssocID="{B70C87C5-A6A2-48F9-8CAF-97DC8256BC80}" presName="parentLin" presStyleCnt="0"/>
      <dgm:spPr/>
    </dgm:pt>
    <dgm:pt modelId="{041A0B8C-BC13-469B-B412-6DAF13A8C772}" type="pres">
      <dgm:prSet presAssocID="{B70C87C5-A6A2-48F9-8CAF-97DC8256BC80}" presName="parentLeftMargin" presStyleLbl="node1" presStyleIdx="0" presStyleCnt="4"/>
      <dgm:spPr/>
    </dgm:pt>
    <dgm:pt modelId="{77BCE901-0080-4296-80DA-A335403222B7}" type="pres">
      <dgm:prSet presAssocID="{B70C87C5-A6A2-48F9-8CAF-97DC8256BC80}" presName="parentText" presStyleLbl="node1" presStyleIdx="1" presStyleCnt="4" custScaleX="112073" custScaleY="145818">
        <dgm:presLayoutVars>
          <dgm:chMax val="0"/>
          <dgm:bulletEnabled val="1"/>
        </dgm:presLayoutVars>
      </dgm:prSet>
      <dgm:spPr/>
    </dgm:pt>
    <dgm:pt modelId="{9B422A8A-162A-48E8-8508-BE642319C01C}" type="pres">
      <dgm:prSet presAssocID="{B70C87C5-A6A2-48F9-8CAF-97DC8256BC80}" presName="negativeSpace" presStyleCnt="0"/>
      <dgm:spPr/>
    </dgm:pt>
    <dgm:pt modelId="{0510DBFE-D870-4657-A3D0-4C9BE44E7238}" type="pres">
      <dgm:prSet presAssocID="{B70C87C5-A6A2-48F9-8CAF-97DC8256BC80}" presName="childText" presStyleLbl="conFgAcc1" presStyleIdx="1" presStyleCnt="4">
        <dgm:presLayoutVars>
          <dgm:bulletEnabled val="1"/>
        </dgm:presLayoutVars>
      </dgm:prSet>
      <dgm:spPr/>
    </dgm:pt>
    <dgm:pt modelId="{7F680967-45BF-4392-9E00-042AFFA7D086}" type="pres">
      <dgm:prSet presAssocID="{72FEFDB8-F826-4804-80E3-3EF615B5FADA}" presName="spaceBetweenRectangles" presStyleCnt="0"/>
      <dgm:spPr/>
    </dgm:pt>
    <dgm:pt modelId="{5E604861-4716-4893-B21E-88BF55BAF48D}" type="pres">
      <dgm:prSet presAssocID="{90048E02-D336-4332-AE85-0687978B6595}" presName="parentLin" presStyleCnt="0"/>
      <dgm:spPr/>
    </dgm:pt>
    <dgm:pt modelId="{18FE851B-CC7C-48C7-93C0-501114B1CE5A}" type="pres">
      <dgm:prSet presAssocID="{90048E02-D336-4332-AE85-0687978B6595}" presName="parentLeftMargin" presStyleLbl="node1" presStyleIdx="1" presStyleCnt="4"/>
      <dgm:spPr/>
    </dgm:pt>
    <dgm:pt modelId="{0CF3D325-4459-481B-83AB-D26D36AAF946}" type="pres">
      <dgm:prSet presAssocID="{90048E02-D336-4332-AE85-0687978B6595}" presName="parentText" presStyleLbl="node1" presStyleIdx="2" presStyleCnt="4" custScaleX="112341" custScaleY="148355">
        <dgm:presLayoutVars>
          <dgm:chMax val="0"/>
          <dgm:bulletEnabled val="1"/>
        </dgm:presLayoutVars>
      </dgm:prSet>
      <dgm:spPr/>
    </dgm:pt>
    <dgm:pt modelId="{5B9A709A-F6B1-49DA-95F3-B144EB8F82B5}" type="pres">
      <dgm:prSet presAssocID="{90048E02-D336-4332-AE85-0687978B6595}" presName="negativeSpace" presStyleCnt="0"/>
      <dgm:spPr/>
    </dgm:pt>
    <dgm:pt modelId="{0BA66C95-35CB-4C69-8A84-938F6E4EB67B}" type="pres">
      <dgm:prSet presAssocID="{90048E02-D336-4332-AE85-0687978B6595}" presName="childText" presStyleLbl="conFgAcc1" presStyleIdx="2" presStyleCnt="4">
        <dgm:presLayoutVars>
          <dgm:bulletEnabled val="1"/>
        </dgm:presLayoutVars>
      </dgm:prSet>
      <dgm:spPr/>
    </dgm:pt>
    <dgm:pt modelId="{525FB4F9-0685-4D76-8C62-3FE6FFDFE2C5}" type="pres">
      <dgm:prSet presAssocID="{25E7CB50-865E-4E1B-A2BC-1BB7BB5828E7}" presName="spaceBetweenRectangles" presStyleCnt="0"/>
      <dgm:spPr/>
    </dgm:pt>
    <dgm:pt modelId="{4170A637-9E63-4FD7-9111-3032FBA10BDD}" type="pres">
      <dgm:prSet presAssocID="{8682A048-E647-496D-B985-68C118A025CE}" presName="parentLin" presStyleCnt="0"/>
      <dgm:spPr/>
    </dgm:pt>
    <dgm:pt modelId="{F5850083-2890-4C66-812B-01A2175337D7}" type="pres">
      <dgm:prSet presAssocID="{8682A048-E647-496D-B985-68C118A025CE}" presName="parentLeftMargin" presStyleLbl="node1" presStyleIdx="2" presStyleCnt="4"/>
      <dgm:spPr/>
    </dgm:pt>
    <dgm:pt modelId="{1F601E5F-F257-421A-A0A7-7CBE164B747F}" type="pres">
      <dgm:prSet presAssocID="{8682A048-E647-496D-B985-68C118A025CE}" presName="parentText" presStyleLbl="node1" presStyleIdx="3" presStyleCnt="4" custScaleX="114019" custScaleY="148370">
        <dgm:presLayoutVars>
          <dgm:chMax val="0"/>
          <dgm:bulletEnabled val="1"/>
        </dgm:presLayoutVars>
      </dgm:prSet>
      <dgm:spPr/>
    </dgm:pt>
    <dgm:pt modelId="{B4F07305-372E-4845-ADA5-E292322F2E67}" type="pres">
      <dgm:prSet presAssocID="{8682A048-E647-496D-B985-68C118A025CE}" presName="negativeSpace" presStyleCnt="0"/>
      <dgm:spPr/>
    </dgm:pt>
    <dgm:pt modelId="{D1B691CB-45A7-4DD3-91E9-AB7A17527401}" type="pres">
      <dgm:prSet presAssocID="{8682A048-E647-496D-B985-68C118A025CE}" presName="childText" presStyleLbl="conFgAcc1" presStyleIdx="3" presStyleCnt="4" custLinFactNeighborY="2664">
        <dgm:presLayoutVars>
          <dgm:bulletEnabled val="1"/>
        </dgm:presLayoutVars>
      </dgm:prSet>
      <dgm:spPr/>
    </dgm:pt>
  </dgm:ptLst>
  <dgm:cxnLst>
    <dgm:cxn modelId="{58F91D04-6391-475D-A744-C3DC22C61ED7}" srcId="{D086F760-137D-41A4-B618-D2D71D706ECE}" destId="{B70C87C5-A6A2-48F9-8CAF-97DC8256BC80}" srcOrd="1" destOrd="0" parTransId="{66EA6026-5C34-4537-BF39-51205D6432C6}" sibTransId="{72FEFDB8-F826-4804-80E3-3EF615B5FADA}"/>
    <dgm:cxn modelId="{F955451A-FBE5-4319-8732-D237DF36A6CE}" type="presOf" srcId="{90048E02-D336-4332-AE85-0687978B6595}" destId="{0CF3D325-4459-481B-83AB-D26D36AAF946}" srcOrd="1" destOrd="0" presId="urn:microsoft.com/office/officeart/2005/8/layout/list1"/>
    <dgm:cxn modelId="{AF86CB1E-F9CC-45C3-BB92-6E94519604F1}" srcId="{D086F760-137D-41A4-B618-D2D71D706ECE}" destId="{60F45C68-2BF1-4650-AC3E-924B1407DEF2}" srcOrd="0" destOrd="0" parTransId="{D65C419B-ABC1-48B1-AD61-82D3BF20B011}" sibTransId="{5A68F9AE-7A10-4B06-831E-0E0AB6873F65}"/>
    <dgm:cxn modelId="{093CD720-5034-47E5-B142-A6216EEB1FBB}" type="presOf" srcId="{90048E02-D336-4332-AE85-0687978B6595}" destId="{18FE851B-CC7C-48C7-93C0-501114B1CE5A}" srcOrd="0" destOrd="0" presId="urn:microsoft.com/office/officeart/2005/8/layout/list1"/>
    <dgm:cxn modelId="{0EA4EE24-B8F1-4F45-8405-7C7902F833FB}" type="presOf" srcId="{D086F760-137D-41A4-B618-D2D71D706ECE}" destId="{E8FE1ED5-98AE-4010-B94E-9AC2A68594A5}" srcOrd="0" destOrd="0" presId="urn:microsoft.com/office/officeart/2005/8/layout/list1"/>
    <dgm:cxn modelId="{CD4DF52C-4204-4263-91E8-F60B0644BB8C}" type="presOf" srcId="{8682A048-E647-496D-B985-68C118A025CE}" destId="{F5850083-2890-4C66-812B-01A2175337D7}" srcOrd="0" destOrd="0" presId="urn:microsoft.com/office/officeart/2005/8/layout/list1"/>
    <dgm:cxn modelId="{D802A64D-AA12-46FF-A0EA-6DC84A247551}" type="presOf" srcId="{8682A048-E647-496D-B985-68C118A025CE}" destId="{1F601E5F-F257-421A-A0A7-7CBE164B747F}" srcOrd="1" destOrd="0" presId="urn:microsoft.com/office/officeart/2005/8/layout/list1"/>
    <dgm:cxn modelId="{53447A75-2666-49D4-81DF-CB44447E2529}" type="presOf" srcId="{B70C87C5-A6A2-48F9-8CAF-97DC8256BC80}" destId="{041A0B8C-BC13-469B-B412-6DAF13A8C772}" srcOrd="0" destOrd="0" presId="urn:microsoft.com/office/officeart/2005/8/layout/list1"/>
    <dgm:cxn modelId="{405AE68D-DF84-43F9-97D9-759957FC0847}" type="presOf" srcId="{60F45C68-2BF1-4650-AC3E-924B1407DEF2}" destId="{2E7D2BCB-884E-4E68-8918-4041975A0C3A}" srcOrd="1" destOrd="0" presId="urn:microsoft.com/office/officeart/2005/8/layout/list1"/>
    <dgm:cxn modelId="{3782BF95-2703-4BB1-9C18-3EF1351E7D1C}" type="presOf" srcId="{B70C87C5-A6A2-48F9-8CAF-97DC8256BC80}" destId="{77BCE901-0080-4296-80DA-A335403222B7}" srcOrd="1" destOrd="0" presId="urn:microsoft.com/office/officeart/2005/8/layout/list1"/>
    <dgm:cxn modelId="{60527DD4-7AFE-4F25-A279-24D3597B40DD}" srcId="{D086F760-137D-41A4-B618-D2D71D706ECE}" destId="{8682A048-E647-496D-B985-68C118A025CE}" srcOrd="3" destOrd="0" parTransId="{F579FBB6-BB2A-4594-A995-630DD7E46549}" sibTransId="{F5A0159F-8691-4E34-AA2C-CE6AA3987D56}"/>
    <dgm:cxn modelId="{99F508DD-F561-4C47-A724-C6F0A2F08D66}" type="presOf" srcId="{60F45C68-2BF1-4650-AC3E-924B1407DEF2}" destId="{900B54AB-9921-4AFD-87B3-58EF81A5B6F3}" srcOrd="0" destOrd="0" presId="urn:microsoft.com/office/officeart/2005/8/layout/list1"/>
    <dgm:cxn modelId="{5A4EDAF2-D74B-4413-A649-A70CE634DB79}" srcId="{D086F760-137D-41A4-B618-D2D71D706ECE}" destId="{90048E02-D336-4332-AE85-0687978B6595}" srcOrd="2" destOrd="0" parTransId="{BB873574-9129-4C62-A75D-34A40550DE1F}" sibTransId="{25E7CB50-865E-4E1B-A2BC-1BB7BB5828E7}"/>
    <dgm:cxn modelId="{B1C61DB9-59BB-42E9-BE75-088F350E6E5E}" type="presParOf" srcId="{E8FE1ED5-98AE-4010-B94E-9AC2A68594A5}" destId="{CBC35D3F-1CB7-48CE-BDC6-2DFD22FD70DD}" srcOrd="0" destOrd="0" presId="urn:microsoft.com/office/officeart/2005/8/layout/list1"/>
    <dgm:cxn modelId="{DFD0B330-3ABC-4ED7-83DA-B7B3D27BFEEB}" type="presParOf" srcId="{CBC35D3F-1CB7-48CE-BDC6-2DFD22FD70DD}" destId="{900B54AB-9921-4AFD-87B3-58EF81A5B6F3}" srcOrd="0" destOrd="0" presId="urn:microsoft.com/office/officeart/2005/8/layout/list1"/>
    <dgm:cxn modelId="{4AC0F723-1685-40C0-B46E-BE5E5A1124BD}" type="presParOf" srcId="{CBC35D3F-1CB7-48CE-BDC6-2DFD22FD70DD}" destId="{2E7D2BCB-884E-4E68-8918-4041975A0C3A}" srcOrd="1" destOrd="0" presId="urn:microsoft.com/office/officeart/2005/8/layout/list1"/>
    <dgm:cxn modelId="{2520DF5A-7D72-464B-BA74-156FFB98DE3A}" type="presParOf" srcId="{E8FE1ED5-98AE-4010-B94E-9AC2A68594A5}" destId="{7F5179F0-4430-4FDE-8FA4-61830E045124}" srcOrd="1" destOrd="0" presId="urn:microsoft.com/office/officeart/2005/8/layout/list1"/>
    <dgm:cxn modelId="{8274286E-FDA0-4AAA-801F-8890BA9EB58F}" type="presParOf" srcId="{E8FE1ED5-98AE-4010-B94E-9AC2A68594A5}" destId="{3F4A65BD-1826-4202-ACC0-11EDC9451E3F}" srcOrd="2" destOrd="0" presId="urn:microsoft.com/office/officeart/2005/8/layout/list1"/>
    <dgm:cxn modelId="{48483375-42AA-462F-A302-8BD871CB57FB}" type="presParOf" srcId="{E8FE1ED5-98AE-4010-B94E-9AC2A68594A5}" destId="{51BE72FD-91C3-4BB4-B624-CFE19436B89F}" srcOrd="3" destOrd="0" presId="urn:microsoft.com/office/officeart/2005/8/layout/list1"/>
    <dgm:cxn modelId="{2EEDE020-A998-47FE-B50A-AB07B5F0B5A1}" type="presParOf" srcId="{E8FE1ED5-98AE-4010-B94E-9AC2A68594A5}" destId="{7FF3B696-1B07-4EDE-BDE6-69454E7D25D2}" srcOrd="4" destOrd="0" presId="urn:microsoft.com/office/officeart/2005/8/layout/list1"/>
    <dgm:cxn modelId="{1F09B1DD-451A-4B2D-A8BF-EE7356D018FC}" type="presParOf" srcId="{7FF3B696-1B07-4EDE-BDE6-69454E7D25D2}" destId="{041A0B8C-BC13-469B-B412-6DAF13A8C772}" srcOrd="0" destOrd="0" presId="urn:microsoft.com/office/officeart/2005/8/layout/list1"/>
    <dgm:cxn modelId="{767A64FE-1500-4AD1-A71B-3FF075991412}" type="presParOf" srcId="{7FF3B696-1B07-4EDE-BDE6-69454E7D25D2}" destId="{77BCE901-0080-4296-80DA-A335403222B7}" srcOrd="1" destOrd="0" presId="urn:microsoft.com/office/officeart/2005/8/layout/list1"/>
    <dgm:cxn modelId="{61FE3112-FB4B-4638-91C5-DB3EC04EB970}" type="presParOf" srcId="{E8FE1ED5-98AE-4010-B94E-9AC2A68594A5}" destId="{9B422A8A-162A-48E8-8508-BE642319C01C}" srcOrd="5" destOrd="0" presId="urn:microsoft.com/office/officeart/2005/8/layout/list1"/>
    <dgm:cxn modelId="{E32CEDF2-2967-4535-A514-23ADB542D9FB}" type="presParOf" srcId="{E8FE1ED5-98AE-4010-B94E-9AC2A68594A5}" destId="{0510DBFE-D870-4657-A3D0-4C9BE44E7238}" srcOrd="6" destOrd="0" presId="urn:microsoft.com/office/officeart/2005/8/layout/list1"/>
    <dgm:cxn modelId="{095E2900-0A1E-46AD-9AC5-741F6AE9155C}" type="presParOf" srcId="{E8FE1ED5-98AE-4010-B94E-9AC2A68594A5}" destId="{7F680967-45BF-4392-9E00-042AFFA7D086}" srcOrd="7" destOrd="0" presId="urn:microsoft.com/office/officeart/2005/8/layout/list1"/>
    <dgm:cxn modelId="{899E0A7F-7313-414F-9E0E-A947D6AAB9E4}" type="presParOf" srcId="{E8FE1ED5-98AE-4010-B94E-9AC2A68594A5}" destId="{5E604861-4716-4893-B21E-88BF55BAF48D}" srcOrd="8" destOrd="0" presId="urn:microsoft.com/office/officeart/2005/8/layout/list1"/>
    <dgm:cxn modelId="{E4759AB8-0529-4F09-AF49-18BE0885962D}" type="presParOf" srcId="{5E604861-4716-4893-B21E-88BF55BAF48D}" destId="{18FE851B-CC7C-48C7-93C0-501114B1CE5A}" srcOrd="0" destOrd="0" presId="urn:microsoft.com/office/officeart/2005/8/layout/list1"/>
    <dgm:cxn modelId="{41C7839B-6D3B-4A0B-A007-1E08391EC957}" type="presParOf" srcId="{5E604861-4716-4893-B21E-88BF55BAF48D}" destId="{0CF3D325-4459-481B-83AB-D26D36AAF946}" srcOrd="1" destOrd="0" presId="urn:microsoft.com/office/officeart/2005/8/layout/list1"/>
    <dgm:cxn modelId="{168BAFC0-CA8C-4B8E-89A5-26E9A6121C7C}" type="presParOf" srcId="{E8FE1ED5-98AE-4010-B94E-9AC2A68594A5}" destId="{5B9A709A-F6B1-49DA-95F3-B144EB8F82B5}" srcOrd="9" destOrd="0" presId="urn:microsoft.com/office/officeart/2005/8/layout/list1"/>
    <dgm:cxn modelId="{FBDE31C9-E33F-4D19-BB27-4F260AFB7AD8}" type="presParOf" srcId="{E8FE1ED5-98AE-4010-B94E-9AC2A68594A5}" destId="{0BA66C95-35CB-4C69-8A84-938F6E4EB67B}" srcOrd="10" destOrd="0" presId="urn:microsoft.com/office/officeart/2005/8/layout/list1"/>
    <dgm:cxn modelId="{34159DC8-EBFC-48E4-9C7C-38EE282742C5}" type="presParOf" srcId="{E8FE1ED5-98AE-4010-B94E-9AC2A68594A5}" destId="{525FB4F9-0685-4D76-8C62-3FE6FFDFE2C5}" srcOrd="11" destOrd="0" presId="urn:microsoft.com/office/officeart/2005/8/layout/list1"/>
    <dgm:cxn modelId="{50D27462-119E-4E97-B631-3473E5B265E5}" type="presParOf" srcId="{E8FE1ED5-98AE-4010-B94E-9AC2A68594A5}" destId="{4170A637-9E63-4FD7-9111-3032FBA10BDD}" srcOrd="12" destOrd="0" presId="urn:microsoft.com/office/officeart/2005/8/layout/list1"/>
    <dgm:cxn modelId="{F01494A5-CF2D-409A-9EDC-ACA236ADB90E}" type="presParOf" srcId="{4170A637-9E63-4FD7-9111-3032FBA10BDD}" destId="{F5850083-2890-4C66-812B-01A2175337D7}" srcOrd="0" destOrd="0" presId="urn:microsoft.com/office/officeart/2005/8/layout/list1"/>
    <dgm:cxn modelId="{052B96BD-8FBB-40DC-A74F-9CF77782623F}" type="presParOf" srcId="{4170A637-9E63-4FD7-9111-3032FBA10BDD}" destId="{1F601E5F-F257-421A-A0A7-7CBE164B747F}" srcOrd="1" destOrd="0" presId="urn:microsoft.com/office/officeart/2005/8/layout/list1"/>
    <dgm:cxn modelId="{9E7EBB83-223B-4A40-B88C-85A664DFB034}" type="presParOf" srcId="{E8FE1ED5-98AE-4010-B94E-9AC2A68594A5}" destId="{B4F07305-372E-4845-ADA5-E292322F2E67}" srcOrd="13" destOrd="0" presId="urn:microsoft.com/office/officeart/2005/8/layout/list1"/>
    <dgm:cxn modelId="{49C2ADAD-F711-48A4-A198-032A8B88F0C9}" type="presParOf" srcId="{E8FE1ED5-98AE-4010-B94E-9AC2A68594A5}" destId="{D1B691CB-45A7-4DD3-91E9-AB7A1752740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18509"/>
          <a:ext cx="3018234" cy="62416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Revenue</a:t>
          </a:r>
        </a:p>
      </dsp:txBody>
      <dsp:txXfrm>
        <a:off x="3095" y="18509"/>
        <a:ext cx="3018234" cy="624167"/>
      </dsp:txXfrm>
    </dsp:sp>
    <dsp:sp modelId="{DA0F05C3-5D98-4D28-AA8D-930FA1D88EC2}">
      <dsp:nvSpPr>
        <dsp:cNvPr id="0" name=""/>
        <dsp:cNvSpPr/>
      </dsp:nvSpPr>
      <dsp:spPr>
        <a:xfrm>
          <a:off x="3095" y="642677"/>
          <a:ext cx="3018234" cy="118995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0" algn="l" defTabSz="889000">
            <a:lnSpc>
              <a:spcPct val="90000"/>
            </a:lnSpc>
            <a:spcBef>
              <a:spcPct val="0"/>
            </a:spcBef>
            <a:spcAft>
              <a:spcPct val="15000"/>
            </a:spcAft>
            <a:buNone/>
          </a:pPr>
          <a:r>
            <a:rPr lang="de-DE" sz="2000" kern="1200" dirty="0"/>
            <a:t>The total </a:t>
          </a:r>
          <a:r>
            <a:rPr lang="de-DE" sz="2000" kern="1200" dirty="0" err="1"/>
            <a:t>income</a:t>
          </a:r>
          <a:r>
            <a:rPr lang="de-DE" sz="2000" kern="1200" dirty="0"/>
            <a:t> </a:t>
          </a:r>
          <a:r>
            <a:rPr lang="de-DE" sz="2000" kern="1200" dirty="0" err="1"/>
            <a:t>generated</a:t>
          </a:r>
          <a:r>
            <a:rPr lang="de-DE" sz="2000" kern="1200" dirty="0"/>
            <a:t> </a:t>
          </a:r>
          <a:r>
            <a:rPr lang="de-DE" sz="2000" kern="1200" dirty="0" err="1"/>
            <a:t>by</a:t>
          </a:r>
          <a:r>
            <a:rPr lang="de-DE" sz="2000" kern="1200" dirty="0"/>
            <a:t> </a:t>
          </a:r>
          <a:r>
            <a:rPr lang="de-DE" sz="2000" kern="1200" dirty="0" err="1"/>
            <a:t>selling</a:t>
          </a:r>
          <a:r>
            <a:rPr lang="de-DE" sz="2000" kern="1200" dirty="0"/>
            <a:t> </a:t>
          </a:r>
          <a:r>
            <a:rPr lang="de-DE" sz="2000" kern="1200" dirty="0" err="1"/>
            <a:t>goods</a:t>
          </a:r>
          <a:r>
            <a:rPr lang="de-DE" sz="2000" kern="1200" dirty="0"/>
            <a:t> </a:t>
          </a:r>
          <a:r>
            <a:rPr lang="de-DE" sz="2000" kern="1200" dirty="0" err="1"/>
            <a:t>or</a:t>
          </a:r>
          <a:r>
            <a:rPr lang="de-DE" sz="2000" kern="1200" dirty="0"/>
            <a:t> </a:t>
          </a:r>
          <a:r>
            <a:rPr lang="de-DE" sz="2000" kern="1200" dirty="0" err="1"/>
            <a:t>services</a:t>
          </a:r>
          <a:endParaRPr lang="de-DE" sz="2000" kern="1200" dirty="0"/>
        </a:p>
      </dsp:txBody>
      <dsp:txXfrm>
        <a:off x="3095" y="642677"/>
        <a:ext cx="3018234" cy="1189957"/>
      </dsp:txXfrm>
    </dsp:sp>
    <dsp:sp modelId="{A4209023-4C65-436A-BD0C-A862B4AF7D9D}">
      <dsp:nvSpPr>
        <dsp:cNvPr id="0" name=""/>
        <dsp:cNvSpPr/>
      </dsp:nvSpPr>
      <dsp:spPr>
        <a:xfrm>
          <a:off x="3443883" y="18509"/>
          <a:ext cx="3018234" cy="624167"/>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Net Profit</a:t>
          </a:r>
        </a:p>
      </dsp:txBody>
      <dsp:txXfrm>
        <a:off x="3443883" y="18509"/>
        <a:ext cx="3018234" cy="624167"/>
      </dsp:txXfrm>
    </dsp:sp>
    <dsp:sp modelId="{663AA321-843D-4D42-8091-F46FA19DC9B8}">
      <dsp:nvSpPr>
        <dsp:cNvPr id="0" name=""/>
        <dsp:cNvSpPr/>
      </dsp:nvSpPr>
      <dsp:spPr>
        <a:xfrm>
          <a:off x="3443883" y="642677"/>
          <a:ext cx="3018234" cy="1189957"/>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0" algn="l" defTabSz="889000">
            <a:lnSpc>
              <a:spcPct val="90000"/>
            </a:lnSpc>
            <a:spcBef>
              <a:spcPct val="0"/>
            </a:spcBef>
            <a:spcAft>
              <a:spcPct val="15000"/>
            </a:spcAft>
            <a:buNone/>
          </a:pPr>
          <a:r>
            <a:rPr lang="de-DE" sz="2000" kern="1200" dirty="0"/>
            <a:t>The </a:t>
          </a:r>
          <a:r>
            <a:rPr lang="de-DE" sz="2000" kern="1200" dirty="0" err="1"/>
            <a:t>income</a:t>
          </a:r>
          <a:r>
            <a:rPr lang="de-DE" sz="2000" kern="1200" dirty="0"/>
            <a:t> </a:t>
          </a:r>
          <a:r>
            <a:rPr lang="de-DE" sz="2000" kern="1200" dirty="0" err="1"/>
            <a:t>left</a:t>
          </a:r>
          <a:r>
            <a:rPr lang="de-DE" sz="2000" kern="1200" dirty="0"/>
            <a:t> after all </a:t>
          </a:r>
          <a:r>
            <a:rPr lang="de-DE" sz="2000" kern="1200" dirty="0" err="1"/>
            <a:t>expenses</a:t>
          </a:r>
          <a:r>
            <a:rPr lang="de-DE" sz="2000" kern="1200" dirty="0"/>
            <a:t> </a:t>
          </a:r>
          <a:r>
            <a:rPr lang="de-DE" sz="2000" kern="1200" dirty="0" err="1"/>
            <a:t>have</a:t>
          </a:r>
          <a:r>
            <a:rPr lang="de-DE" sz="2000" kern="1200" dirty="0"/>
            <a:t> </a:t>
          </a:r>
          <a:r>
            <a:rPr lang="de-DE" sz="2000" kern="1200" dirty="0" err="1"/>
            <a:t>been</a:t>
          </a:r>
          <a:r>
            <a:rPr lang="de-DE" sz="2000" kern="1200" dirty="0"/>
            <a:t> </a:t>
          </a:r>
          <a:r>
            <a:rPr lang="de-DE" sz="2000" kern="1200" dirty="0" err="1"/>
            <a:t>deducted</a:t>
          </a:r>
          <a:endParaRPr lang="de-DE" sz="2000" kern="1200" dirty="0"/>
        </a:p>
      </dsp:txBody>
      <dsp:txXfrm>
        <a:off x="3443883" y="642677"/>
        <a:ext cx="3018234" cy="1189957"/>
      </dsp:txXfrm>
    </dsp:sp>
    <dsp:sp modelId="{8AEE7BCB-4023-4D8E-ADA3-8D588D19D5C3}">
      <dsp:nvSpPr>
        <dsp:cNvPr id="0" name=""/>
        <dsp:cNvSpPr/>
      </dsp:nvSpPr>
      <dsp:spPr>
        <a:xfrm>
          <a:off x="6884670" y="18509"/>
          <a:ext cx="3018234" cy="624167"/>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Gross</a:t>
          </a:r>
          <a:r>
            <a:rPr lang="de-DE" sz="2800" b="1" kern="1200" dirty="0"/>
            <a:t> Margin</a:t>
          </a:r>
        </a:p>
      </dsp:txBody>
      <dsp:txXfrm>
        <a:off x="6884670" y="18509"/>
        <a:ext cx="3018234" cy="624167"/>
      </dsp:txXfrm>
    </dsp:sp>
    <dsp:sp modelId="{D39B2975-38CD-4CEA-959C-B2CE94662102}">
      <dsp:nvSpPr>
        <dsp:cNvPr id="0" name=""/>
        <dsp:cNvSpPr/>
      </dsp:nvSpPr>
      <dsp:spPr>
        <a:xfrm>
          <a:off x="6884670" y="642677"/>
          <a:ext cx="3018234" cy="1189957"/>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de-DE" sz="1700" kern="1200" dirty="0"/>
            <a:t>The </a:t>
          </a:r>
          <a:r>
            <a:rPr lang="de-DE" sz="1700" kern="1200" dirty="0" err="1"/>
            <a:t>difference</a:t>
          </a:r>
          <a:r>
            <a:rPr lang="de-DE" sz="1700" kern="1200" dirty="0"/>
            <a:t> </a:t>
          </a:r>
          <a:r>
            <a:rPr lang="de-DE" sz="1700" kern="1200" dirty="0" err="1"/>
            <a:t>between</a:t>
          </a:r>
          <a:r>
            <a:rPr lang="de-DE" sz="1700" kern="1200" dirty="0"/>
            <a:t> </a:t>
          </a:r>
          <a:r>
            <a:rPr lang="de-DE" sz="1700" kern="1200" dirty="0" err="1"/>
            <a:t>revenue</a:t>
          </a:r>
          <a:r>
            <a:rPr lang="de-DE" sz="1700" kern="1200" dirty="0"/>
            <a:t> and </a:t>
          </a:r>
          <a:r>
            <a:rPr lang="de-DE" sz="1700" kern="1200" dirty="0" err="1"/>
            <a:t>the</a:t>
          </a:r>
          <a:r>
            <a:rPr lang="de-DE" sz="1700" kern="1200" dirty="0"/>
            <a:t> </a:t>
          </a:r>
          <a:r>
            <a:rPr lang="de-DE" sz="1700" kern="1200" dirty="0" err="1"/>
            <a:t>cost</a:t>
          </a:r>
          <a:r>
            <a:rPr lang="de-DE" sz="1700" kern="1200" dirty="0"/>
            <a:t> of </a:t>
          </a:r>
          <a:r>
            <a:rPr lang="de-DE" sz="1700" kern="1200" dirty="0" err="1"/>
            <a:t>producing</a:t>
          </a:r>
          <a:r>
            <a:rPr lang="de-DE" sz="1700" kern="1200" dirty="0"/>
            <a:t> </a:t>
          </a:r>
          <a:r>
            <a:rPr lang="de-DE" sz="1700" kern="1200" dirty="0" err="1"/>
            <a:t>goods</a:t>
          </a:r>
          <a:r>
            <a:rPr lang="de-DE" sz="1700" kern="1200" dirty="0"/>
            <a:t> </a:t>
          </a:r>
          <a:r>
            <a:rPr lang="de-DE" sz="1700" kern="1200" dirty="0" err="1"/>
            <a:t>or</a:t>
          </a:r>
          <a:r>
            <a:rPr lang="de-DE" sz="1700" kern="1200" dirty="0"/>
            <a:t> </a:t>
          </a:r>
          <a:r>
            <a:rPr lang="de-DE" sz="1700" kern="1200" dirty="0" err="1"/>
            <a:t>services</a:t>
          </a:r>
          <a:r>
            <a:rPr lang="de-DE" sz="1700" kern="1200" dirty="0"/>
            <a:t> </a:t>
          </a:r>
          <a:r>
            <a:rPr lang="de-DE" sz="1700" kern="1200" dirty="0" err="1"/>
            <a:t>expressed</a:t>
          </a:r>
          <a:r>
            <a:rPr lang="de-DE" sz="1700" kern="1200" dirty="0"/>
            <a:t> </a:t>
          </a:r>
          <a:r>
            <a:rPr lang="de-DE" sz="1700" kern="1200" dirty="0" err="1"/>
            <a:t>as</a:t>
          </a:r>
          <a:r>
            <a:rPr lang="de-DE" sz="1700" kern="1200" dirty="0"/>
            <a:t> a </a:t>
          </a:r>
          <a:r>
            <a:rPr lang="de-DE" sz="1700" kern="1200" dirty="0" err="1"/>
            <a:t>percentage</a:t>
          </a:r>
          <a:r>
            <a:rPr lang="de-DE" sz="1700" kern="1200" dirty="0"/>
            <a:t>. </a:t>
          </a:r>
        </a:p>
      </dsp:txBody>
      <dsp:txXfrm>
        <a:off x="6884670" y="642677"/>
        <a:ext cx="3018234" cy="11899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DB66D-F903-41CD-8BC5-D55A07F7D42B}">
      <dsp:nvSpPr>
        <dsp:cNvPr id="0" name=""/>
        <dsp:cNvSpPr/>
      </dsp:nvSpPr>
      <dsp:spPr>
        <a:xfrm>
          <a:off x="0" y="1599"/>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65290-F57F-486A-B417-6DC27A6B604D}">
      <dsp:nvSpPr>
        <dsp:cNvPr id="0" name=""/>
        <dsp:cNvSpPr/>
      </dsp:nvSpPr>
      <dsp:spPr>
        <a:xfrm>
          <a:off x="0" y="1599"/>
          <a:ext cx="2211479"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err="1"/>
            <a:t>Introduction</a:t>
          </a:r>
          <a:endParaRPr lang="de-DE" sz="2000" kern="1200" dirty="0"/>
        </a:p>
      </dsp:txBody>
      <dsp:txXfrm>
        <a:off x="0" y="1599"/>
        <a:ext cx="2211479" cy="545566"/>
      </dsp:txXfrm>
    </dsp:sp>
    <dsp:sp modelId="{E89FEE0B-F624-45E1-B0FB-C02D83F72373}">
      <dsp:nvSpPr>
        <dsp:cNvPr id="0" name=""/>
        <dsp:cNvSpPr/>
      </dsp:nvSpPr>
      <dsp:spPr>
        <a:xfrm>
          <a:off x="2377340" y="26374"/>
          <a:ext cx="8680057" cy="49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A </a:t>
          </a:r>
          <a:r>
            <a:rPr lang="de-DE" sz="1800" kern="1200" dirty="0" err="1"/>
            <a:t>brief</a:t>
          </a:r>
          <a:r>
            <a:rPr lang="de-DE" sz="1800" kern="1200" dirty="0"/>
            <a:t> </a:t>
          </a:r>
          <a:r>
            <a:rPr lang="de-DE" sz="1800" kern="1200" dirty="0" err="1"/>
            <a:t>overview</a:t>
          </a:r>
          <a:r>
            <a:rPr lang="de-DE" sz="1800" kern="1200" dirty="0"/>
            <a:t> of </a:t>
          </a:r>
          <a:r>
            <a:rPr lang="de-DE" sz="1800" kern="1200" dirty="0" err="1"/>
            <a:t>your</a:t>
          </a:r>
          <a:r>
            <a:rPr lang="de-DE" sz="1800" kern="1200" dirty="0"/>
            <a:t> </a:t>
          </a:r>
          <a:r>
            <a:rPr lang="de-DE" sz="1800" kern="1200" dirty="0" err="1"/>
            <a:t>business</a:t>
          </a:r>
          <a:r>
            <a:rPr lang="de-DE" sz="1800" kern="1200" dirty="0"/>
            <a:t>, ist </a:t>
          </a:r>
          <a:r>
            <a:rPr lang="de-DE" sz="1800" kern="1200" dirty="0" err="1"/>
            <a:t>mission</a:t>
          </a:r>
          <a:r>
            <a:rPr lang="de-DE" sz="1800" kern="1200" dirty="0"/>
            <a:t> and </a:t>
          </a:r>
          <a:r>
            <a:rPr lang="de-DE" sz="1800" kern="1200" dirty="0" err="1"/>
            <a:t>your</a:t>
          </a:r>
          <a:r>
            <a:rPr lang="de-DE" sz="1800" kern="1200" dirty="0"/>
            <a:t> </a:t>
          </a:r>
          <a:r>
            <a:rPr lang="de-DE" sz="1800" kern="1200" dirty="0" err="1"/>
            <a:t>product</a:t>
          </a:r>
          <a:r>
            <a:rPr lang="de-DE" sz="1800" kern="1200" dirty="0"/>
            <a:t> / </a:t>
          </a:r>
          <a:r>
            <a:rPr lang="de-DE" sz="1800" kern="1200" dirty="0" err="1"/>
            <a:t>service</a:t>
          </a:r>
          <a:endParaRPr lang="de-DE" sz="1800" kern="1200" dirty="0"/>
        </a:p>
      </dsp:txBody>
      <dsp:txXfrm>
        <a:off x="2377340" y="26374"/>
        <a:ext cx="8680057" cy="495485"/>
      </dsp:txXfrm>
    </dsp:sp>
    <dsp:sp modelId="{DC95ED7B-9BC0-429B-83C6-8680BD48CC9D}">
      <dsp:nvSpPr>
        <dsp:cNvPr id="0" name=""/>
        <dsp:cNvSpPr/>
      </dsp:nvSpPr>
      <dsp:spPr>
        <a:xfrm>
          <a:off x="2211479" y="521859"/>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BC634-C267-440C-A47C-5F06A4B4922C}">
      <dsp:nvSpPr>
        <dsp:cNvPr id="0" name=""/>
        <dsp:cNvSpPr/>
      </dsp:nvSpPr>
      <dsp:spPr>
        <a:xfrm>
          <a:off x="0" y="547166"/>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B3AD3-1233-4720-A080-65DB2F6FF7D5}">
      <dsp:nvSpPr>
        <dsp:cNvPr id="0" name=""/>
        <dsp:cNvSpPr/>
      </dsp:nvSpPr>
      <dsp:spPr>
        <a:xfrm>
          <a:off x="0" y="547166"/>
          <a:ext cx="2211479"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Market </a:t>
          </a:r>
          <a:r>
            <a:rPr lang="de-DE" sz="1800" kern="1200" dirty="0" err="1"/>
            <a:t>Opportunity</a:t>
          </a:r>
          <a:endParaRPr lang="de-DE" sz="1800" kern="1200" dirty="0"/>
        </a:p>
      </dsp:txBody>
      <dsp:txXfrm>
        <a:off x="0" y="547166"/>
        <a:ext cx="2211479" cy="545566"/>
      </dsp:txXfrm>
    </dsp:sp>
    <dsp:sp modelId="{60FD2EFD-2310-4746-AF3B-E1E41FE4C92C}">
      <dsp:nvSpPr>
        <dsp:cNvPr id="0" name=""/>
        <dsp:cNvSpPr/>
      </dsp:nvSpPr>
      <dsp:spPr>
        <a:xfrm>
          <a:off x="2377340" y="571940"/>
          <a:ext cx="8680057" cy="49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Show </a:t>
          </a:r>
          <a:r>
            <a:rPr lang="de-DE" sz="1800" kern="1200" dirty="0" err="1"/>
            <a:t>the</a:t>
          </a:r>
          <a:r>
            <a:rPr lang="de-DE" sz="1800" kern="1200" dirty="0"/>
            <a:t> </a:t>
          </a:r>
          <a:r>
            <a:rPr lang="de-DE" sz="1800" kern="1200" dirty="0" err="1"/>
            <a:t>size</a:t>
          </a:r>
          <a:r>
            <a:rPr lang="de-DE" sz="1800" kern="1200" dirty="0"/>
            <a:t> of </a:t>
          </a:r>
          <a:r>
            <a:rPr lang="de-DE" sz="1800" kern="1200" dirty="0" err="1"/>
            <a:t>the</a:t>
          </a:r>
          <a:r>
            <a:rPr lang="de-DE" sz="1800" kern="1200" dirty="0"/>
            <a:t> </a:t>
          </a:r>
          <a:r>
            <a:rPr lang="de-DE" sz="1800" kern="1200" dirty="0" err="1"/>
            <a:t>market</a:t>
          </a:r>
          <a:r>
            <a:rPr lang="de-DE" sz="1800" kern="1200" dirty="0"/>
            <a:t>, </a:t>
          </a:r>
          <a:r>
            <a:rPr lang="de-DE" sz="1800" kern="1200" dirty="0" err="1"/>
            <a:t>your</a:t>
          </a:r>
          <a:r>
            <a:rPr lang="de-DE" sz="1800" kern="1200" dirty="0"/>
            <a:t> </a:t>
          </a:r>
          <a:r>
            <a:rPr lang="de-DE" sz="1800" kern="1200" dirty="0" err="1"/>
            <a:t>target</a:t>
          </a:r>
          <a:r>
            <a:rPr lang="de-DE" sz="1800" kern="1200" dirty="0"/>
            <a:t> </a:t>
          </a:r>
          <a:r>
            <a:rPr lang="de-DE" sz="1800" kern="1200" dirty="0" err="1"/>
            <a:t>audience</a:t>
          </a:r>
          <a:r>
            <a:rPr lang="de-DE" sz="1800" kern="1200" dirty="0"/>
            <a:t>, and </a:t>
          </a:r>
          <a:r>
            <a:rPr lang="de-DE" sz="1800" kern="1200" dirty="0" err="1"/>
            <a:t>the</a:t>
          </a:r>
          <a:r>
            <a:rPr lang="de-DE" sz="1800" kern="1200" dirty="0"/>
            <a:t> </a:t>
          </a:r>
          <a:r>
            <a:rPr lang="de-DE" sz="1800" kern="1200" dirty="0" err="1"/>
            <a:t>demand</a:t>
          </a:r>
          <a:r>
            <a:rPr lang="de-DE" sz="1800" kern="1200" dirty="0"/>
            <a:t> </a:t>
          </a:r>
          <a:r>
            <a:rPr lang="de-DE" sz="1800" kern="1200" dirty="0" err="1"/>
            <a:t>for</a:t>
          </a:r>
          <a:r>
            <a:rPr lang="de-DE" sz="1800" kern="1200" dirty="0"/>
            <a:t> </a:t>
          </a:r>
          <a:r>
            <a:rPr lang="de-DE" sz="1800" kern="1200" dirty="0" err="1"/>
            <a:t>your</a:t>
          </a:r>
          <a:r>
            <a:rPr lang="de-DE" sz="1800" kern="1200" dirty="0"/>
            <a:t> </a:t>
          </a:r>
          <a:r>
            <a:rPr lang="de-DE" sz="1800" kern="1200" dirty="0" err="1"/>
            <a:t>product</a:t>
          </a:r>
          <a:r>
            <a:rPr lang="de-DE" sz="1800" kern="1200" dirty="0"/>
            <a:t>.</a:t>
          </a:r>
        </a:p>
      </dsp:txBody>
      <dsp:txXfrm>
        <a:off x="2377340" y="571940"/>
        <a:ext cx="8680057" cy="495485"/>
      </dsp:txXfrm>
    </dsp:sp>
    <dsp:sp modelId="{F65D036D-E244-4934-A2A0-56DCFEBB5ABF}">
      <dsp:nvSpPr>
        <dsp:cNvPr id="0" name=""/>
        <dsp:cNvSpPr/>
      </dsp:nvSpPr>
      <dsp:spPr>
        <a:xfrm>
          <a:off x="2211479" y="1067425"/>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5DAD46-321E-4102-8AF5-20BCC233496E}">
      <dsp:nvSpPr>
        <dsp:cNvPr id="0" name=""/>
        <dsp:cNvSpPr/>
      </dsp:nvSpPr>
      <dsp:spPr>
        <a:xfrm>
          <a:off x="0" y="1092732"/>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006D2-0AA6-4B9F-83D4-F25FC35409DD}">
      <dsp:nvSpPr>
        <dsp:cNvPr id="0" name=""/>
        <dsp:cNvSpPr/>
      </dsp:nvSpPr>
      <dsp:spPr>
        <a:xfrm>
          <a:off x="0" y="1092732"/>
          <a:ext cx="2211479"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Revenue Model</a:t>
          </a:r>
        </a:p>
      </dsp:txBody>
      <dsp:txXfrm>
        <a:off x="0" y="1092732"/>
        <a:ext cx="2211479" cy="545566"/>
      </dsp:txXfrm>
    </dsp:sp>
    <dsp:sp modelId="{35E3ECC1-309E-46DC-B75A-AF6F7D9F396F}">
      <dsp:nvSpPr>
        <dsp:cNvPr id="0" name=""/>
        <dsp:cNvSpPr/>
      </dsp:nvSpPr>
      <dsp:spPr>
        <a:xfrm>
          <a:off x="2377340" y="1117507"/>
          <a:ext cx="8680057" cy="49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err="1"/>
            <a:t>Clearly</a:t>
          </a:r>
          <a:r>
            <a:rPr lang="de-DE" sz="1800" kern="1200" dirty="0"/>
            <a:t> </a:t>
          </a:r>
          <a:r>
            <a:rPr lang="de-DE" sz="1800" kern="1200" dirty="0" err="1"/>
            <a:t>explain</a:t>
          </a:r>
          <a:r>
            <a:rPr lang="de-DE" sz="1800" kern="1200" dirty="0"/>
            <a:t> </a:t>
          </a:r>
          <a:r>
            <a:rPr lang="de-DE" sz="1800" kern="1200" dirty="0" err="1"/>
            <a:t>how</a:t>
          </a:r>
          <a:r>
            <a:rPr lang="de-DE" sz="1800" kern="1200" dirty="0"/>
            <a:t> </a:t>
          </a:r>
          <a:r>
            <a:rPr lang="de-DE" sz="1800" kern="1200" dirty="0" err="1"/>
            <a:t>your</a:t>
          </a:r>
          <a:r>
            <a:rPr lang="de-DE" sz="1800" kern="1200" dirty="0"/>
            <a:t> </a:t>
          </a:r>
          <a:r>
            <a:rPr lang="de-DE" sz="1800" kern="1200" dirty="0" err="1"/>
            <a:t>business</a:t>
          </a:r>
          <a:r>
            <a:rPr lang="de-DE" sz="1800" kern="1200" dirty="0"/>
            <a:t> </a:t>
          </a:r>
          <a:r>
            <a:rPr lang="de-DE" sz="1800" kern="1200" dirty="0" err="1"/>
            <a:t>generates</a:t>
          </a:r>
          <a:r>
            <a:rPr lang="de-DE" sz="1800" kern="1200" dirty="0"/>
            <a:t> </a:t>
          </a:r>
          <a:r>
            <a:rPr lang="de-DE" sz="1800" kern="1200" dirty="0" err="1"/>
            <a:t>revenue</a:t>
          </a:r>
          <a:endParaRPr lang="de-DE" sz="1800" kern="1200" dirty="0"/>
        </a:p>
      </dsp:txBody>
      <dsp:txXfrm>
        <a:off x="2377340" y="1117507"/>
        <a:ext cx="8680057" cy="495485"/>
      </dsp:txXfrm>
    </dsp:sp>
    <dsp:sp modelId="{233C1C5C-6276-4CD5-A996-904B460AE0FB}">
      <dsp:nvSpPr>
        <dsp:cNvPr id="0" name=""/>
        <dsp:cNvSpPr/>
      </dsp:nvSpPr>
      <dsp:spPr>
        <a:xfrm>
          <a:off x="2211479" y="1612992"/>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60065B-B91D-4896-A95F-92AEEC7AAC1F}">
      <dsp:nvSpPr>
        <dsp:cNvPr id="0" name=""/>
        <dsp:cNvSpPr/>
      </dsp:nvSpPr>
      <dsp:spPr>
        <a:xfrm>
          <a:off x="0" y="1638299"/>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E20EA-07DF-481A-B151-E4B9BA020FF6}">
      <dsp:nvSpPr>
        <dsp:cNvPr id="0" name=""/>
        <dsp:cNvSpPr/>
      </dsp:nvSpPr>
      <dsp:spPr>
        <a:xfrm>
          <a:off x="0" y="1638299"/>
          <a:ext cx="2211479"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Financial </a:t>
          </a:r>
          <a:r>
            <a:rPr lang="de-DE" sz="1800" kern="1200" dirty="0" err="1"/>
            <a:t>Projections</a:t>
          </a:r>
          <a:endParaRPr lang="de-DE" sz="1800" kern="1200" dirty="0"/>
        </a:p>
      </dsp:txBody>
      <dsp:txXfrm>
        <a:off x="0" y="1638299"/>
        <a:ext cx="2211479" cy="545566"/>
      </dsp:txXfrm>
    </dsp:sp>
    <dsp:sp modelId="{583B3360-A4D6-4DA0-8278-5C40C9EF91AF}">
      <dsp:nvSpPr>
        <dsp:cNvPr id="0" name=""/>
        <dsp:cNvSpPr/>
      </dsp:nvSpPr>
      <dsp:spPr>
        <a:xfrm>
          <a:off x="2377340" y="1663073"/>
          <a:ext cx="8680057" cy="49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Include </a:t>
          </a:r>
          <a:r>
            <a:rPr lang="de-DE" sz="1800" kern="1200" dirty="0" err="1"/>
            <a:t>revenue</a:t>
          </a:r>
          <a:r>
            <a:rPr lang="de-DE" sz="1800" kern="1200" dirty="0"/>
            <a:t> </a:t>
          </a:r>
          <a:r>
            <a:rPr lang="de-DE" sz="1800" kern="1200" dirty="0" err="1"/>
            <a:t>forecasts</a:t>
          </a:r>
          <a:r>
            <a:rPr lang="de-DE" sz="1800" kern="1200" dirty="0"/>
            <a:t>, cash </a:t>
          </a:r>
          <a:r>
            <a:rPr lang="de-DE" sz="1800" kern="1200" dirty="0" err="1"/>
            <a:t>flow</a:t>
          </a:r>
          <a:r>
            <a:rPr lang="de-DE" sz="1800" kern="1200" dirty="0"/>
            <a:t> </a:t>
          </a:r>
          <a:r>
            <a:rPr lang="de-DE" sz="1800" kern="1200" dirty="0" err="1"/>
            <a:t>projections</a:t>
          </a:r>
          <a:r>
            <a:rPr lang="de-DE" sz="1800" kern="1200" dirty="0"/>
            <a:t>, and </a:t>
          </a:r>
          <a:r>
            <a:rPr lang="de-DE" sz="1800" kern="1200" dirty="0" err="1"/>
            <a:t>break-even</a:t>
          </a:r>
          <a:r>
            <a:rPr lang="de-DE" sz="1800" kern="1200" dirty="0"/>
            <a:t> </a:t>
          </a:r>
          <a:r>
            <a:rPr lang="de-DE" sz="1800" kern="1200" dirty="0" err="1"/>
            <a:t>analysis</a:t>
          </a:r>
          <a:endParaRPr lang="de-DE" sz="1800" kern="1200" dirty="0"/>
        </a:p>
      </dsp:txBody>
      <dsp:txXfrm>
        <a:off x="2377340" y="1663073"/>
        <a:ext cx="8680057" cy="495485"/>
      </dsp:txXfrm>
    </dsp:sp>
    <dsp:sp modelId="{CA6F6655-2CED-4D7E-B25D-F446F6309E48}">
      <dsp:nvSpPr>
        <dsp:cNvPr id="0" name=""/>
        <dsp:cNvSpPr/>
      </dsp:nvSpPr>
      <dsp:spPr>
        <a:xfrm>
          <a:off x="2211479" y="2158558"/>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255483-B805-4AA3-A7A9-3C496744E5A5}">
      <dsp:nvSpPr>
        <dsp:cNvPr id="0" name=""/>
        <dsp:cNvSpPr/>
      </dsp:nvSpPr>
      <dsp:spPr>
        <a:xfrm>
          <a:off x="0" y="2183866"/>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91BF6-879B-48DA-B093-8EEA4AE60658}">
      <dsp:nvSpPr>
        <dsp:cNvPr id="0" name=""/>
        <dsp:cNvSpPr/>
      </dsp:nvSpPr>
      <dsp:spPr>
        <a:xfrm>
          <a:off x="0" y="2183866"/>
          <a:ext cx="2211479"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Investment Ask</a:t>
          </a:r>
        </a:p>
      </dsp:txBody>
      <dsp:txXfrm>
        <a:off x="0" y="2183866"/>
        <a:ext cx="2211479" cy="545566"/>
      </dsp:txXfrm>
    </dsp:sp>
    <dsp:sp modelId="{47CD3CD3-FB18-45B9-A0C1-90AF3B486CCC}">
      <dsp:nvSpPr>
        <dsp:cNvPr id="0" name=""/>
        <dsp:cNvSpPr/>
      </dsp:nvSpPr>
      <dsp:spPr>
        <a:xfrm>
          <a:off x="2330121" y="2173242"/>
          <a:ext cx="8680057" cy="49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Be </a:t>
          </a:r>
          <a:r>
            <a:rPr lang="de-DE" sz="1800" kern="1200" dirty="0" err="1"/>
            <a:t>clear</a:t>
          </a:r>
          <a:r>
            <a:rPr lang="de-DE" sz="1800" kern="1200" dirty="0"/>
            <a:t> </a:t>
          </a:r>
          <a:r>
            <a:rPr lang="de-DE" sz="1800" kern="1200" dirty="0" err="1"/>
            <a:t>about</a:t>
          </a:r>
          <a:r>
            <a:rPr lang="de-DE" sz="1800" kern="1200" dirty="0"/>
            <a:t> </a:t>
          </a:r>
          <a:r>
            <a:rPr lang="de-DE" sz="1800" kern="1200" dirty="0" err="1"/>
            <a:t>how</a:t>
          </a:r>
          <a:r>
            <a:rPr lang="de-DE" sz="1800" kern="1200" dirty="0"/>
            <a:t> </a:t>
          </a:r>
          <a:r>
            <a:rPr lang="de-DE" sz="1800" kern="1200" dirty="0" err="1"/>
            <a:t>much</a:t>
          </a:r>
          <a:r>
            <a:rPr lang="de-DE" sz="1800" kern="1200" dirty="0"/>
            <a:t> </a:t>
          </a:r>
          <a:r>
            <a:rPr lang="de-DE" sz="1800" kern="1200" dirty="0" err="1"/>
            <a:t>money</a:t>
          </a:r>
          <a:r>
            <a:rPr lang="de-DE" sz="1800" kern="1200" dirty="0"/>
            <a:t> </a:t>
          </a:r>
          <a:r>
            <a:rPr lang="de-DE" sz="1800" kern="1200" dirty="0" err="1"/>
            <a:t>you`re</a:t>
          </a:r>
          <a:r>
            <a:rPr lang="de-DE" sz="1800" kern="1200" dirty="0"/>
            <a:t> </a:t>
          </a:r>
          <a:r>
            <a:rPr lang="de-DE" sz="1800" kern="1200" dirty="0" err="1"/>
            <a:t>asking</a:t>
          </a:r>
          <a:r>
            <a:rPr lang="de-DE" sz="1800" kern="1200" dirty="0"/>
            <a:t> </a:t>
          </a:r>
          <a:r>
            <a:rPr lang="de-DE" sz="1800" kern="1200" dirty="0" err="1"/>
            <a:t>for</a:t>
          </a:r>
          <a:r>
            <a:rPr lang="de-DE" sz="1800" kern="1200" dirty="0"/>
            <a:t> and </a:t>
          </a:r>
          <a:r>
            <a:rPr lang="de-DE" sz="1800" kern="1200" dirty="0" err="1"/>
            <a:t>what</a:t>
          </a:r>
          <a:r>
            <a:rPr lang="de-DE" sz="1800" kern="1200" dirty="0"/>
            <a:t> </a:t>
          </a:r>
          <a:r>
            <a:rPr lang="de-DE" sz="1800" kern="1200" dirty="0" err="1"/>
            <a:t>it</a:t>
          </a:r>
          <a:r>
            <a:rPr lang="de-DE" sz="1800" kern="1200" dirty="0"/>
            <a:t> will </a:t>
          </a:r>
          <a:r>
            <a:rPr lang="de-DE" sz="1800" kern="1200" dirty="0" err="1"/>
            <a:t>be</a:t>
          </a:r>
          <a:r>
            <a:rPr lang="de-DE" sz="1800" kern="1200" dirty="0"/>
            <a:t> </a:t>
          </a:r>
          <a:r>
            <a:rPr lang="de-DE" sz="1800" kern="1200" dirty="0" err="1"/>
            <a:t>used</a:t>
          </a:r>
          <a:r>
            <a:rPr lang="de-DE" sz="1800" kern="1200" dirty="0"/>
            <a:t> </a:t>
          </a:r>
          <a:r>
            <a:rPr lang="de-DE" sz="1800" kern="1200" dirty="0" err="1"/>
            <a:t>for</a:t>
          </a:r>
          <a:r>
            <a:rPr lang="de-DE" sz="1800" kern="1200" dirty="0"/>
            <a:t> (e.g., </a:t>
          </a:r>
          <a:r>
            <a:rPr lang="de-DE" sz="1800" kern="1200" dirty="0" err="1"/>
            <a:t>marketing</a:t>
          </a:r>
          <a:r>
            <a:rPr lang="de-DE" sz="1800" kern="1200" dirty="0"/>
            <a:t>, </a:t>
          </a:r>
          <a:r>
            <a:rPr lang="de-DE" sz="1800" kern="1200" dirty="0" err="1"/>
            <a:t>expansion</a:t>
          </a:r>
          <a:r>
            <a:rPr lang="de-DE" sz="1800" kern="1200" dirty="0"/>
            <a:t>, </a:t>
          </a:r>
          <a:r>
            <a:rPr lang="de-DE" sz="1800" kern="1200" dirty="0" err="1"/>
            <a:t>product</a:t>
          </a:r>
          <a:r>
            <a:rPr lang="de-DE" sz="1800" kern="1200" dirty="0"/>
            <a:t> </a:t>
          </a:r>
          <a:r>
            <a:rPr lang="de-DE" sz="1800" kern="1200" dirty="0" err="1"/>
            <a:t>development</a:t>
          </a:r>
          <a:r>
            <a:rPr lang="de-DE" sz="1800" kern="1200" dirty="0"/>
            <a:t>)</a:t>
          </a:r>
        </a:p>
      </dsp:txBody>
      <dsp:txXfrm>
        <a:off x="2330121" y="2173242"/>
        <a:ext cx="8680057" cy="495485"/>
      </dsp:txXfrm>
    </dsp:sp>
    <dsp:sp modelId="{4DCC1696-103C-4B6A-95B9-C0CEBC83849B}">
      <dsp:nvSpPr>
        <dsp:cNvPr id="0" name=""/>
        <dsp:cNvSpPr/>
      </dsp:nvSpPr>
      <dsp:spPr>
        <a:xfrm>
          <a:off x="2211479" y="2704125"/>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8317D1-C5F8-4D36-B62D-1B5DE8B648A2}">
      <dsp:nvSpPr>
        <dsp:cNvPr id="0" name=""/>
        <dsp:cNvSpPr/>
      </dsp:nvSpPr>
      <dsp:spPr>
        <a:xfrm>
          <a:off x="0" y="2729432"/>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D4A70-8428-4750-8117-7A79213B8EE1}">
      <dsp:nvSpPr>
        <dsp:cNvPr id="0" name=""/>
        <dsp:cNvSpPr/>
      </dsp:nvSpPr>
      <dsp:spPr>
        <a:xfrm>
          <a:off x="0" y="2729432"/>
          <a:ext cx="2211479"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Exit </a:t>
          </a:r>
          <a:r>
            <a:rPr lang="de-DE" sz="1800" kern="1200" dirty="0" err="1"/>
            <a:t>Strategy</a:t>
          </a:r>
          <a:endParaRPr lang="de-DE" sz="1800" kern="1200" dirty="0"/>
        </a:p>
      </dsp:txBody>
      <dsp:txXfrm>
        <a:off x="0" y="2729432"/>
        <a:ext cx="2211479" cy="545566"/>
      </dsp:txXfrm>
    </dsp:sp>
    <dsp:sp modelId="{819523CE-5D22-4897-947B-448100437A31}">
      <dsp:nvSpPr>
        <dsp:cNvPr id="0" name=""/>
        <dsp:cNvSpPr/>
      </dsp:nvSpPr>
      <dsp:spPr>
        <a:xfrm>
          <a:off x="2377340" y="2754206"/>
          <a:ext cx="8680057" cy="49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Outline potential </a:t>
          </a:r>
          <a:r>
            <a:rPr lang="de-DE" sz="1800" kern="1200" dirty="0" err="1"/>
            <a:t>ways</a:t>
          </a:r>
          <a:r>
            <a:rPr lang="de-DE" sz="1800" kern="1200" dirty="0"/>
            <a:t> </a:t>
          </a:r>
          <a:r>
            <a:rPr lang="de-DE" sz="1800" kern="1200" dirty="0" err="1"/>
            <a:t>investors</a:t>
          </a:r>
          <a:r>
            <a:rPr lang="de-DE" sz="1800" kern="1200" dirty="0"/>
            <a:t> </a:t>
          </a:r>
          <a:r>
            <a:rPr lang="de-DE" sz="1800" kern="1200" dirty="0" err="1"/>
            <a:t>can</a:t>
          </a:r>
          <a:r>
            <a:rPr lang="de-DE" sz="1800" kern="1200" dirty="0"/>
            <a:t> </a:t>
          </a:r>
          <a:r>
            <a:rPr lang="de-DE" sz="1800" kern="1200" dirty="0" err="1"/>
            <a:t>exit</a:t>
          </a:r>
          <a:r>
            <a:rPr lang="de-DE" sz="1800" kern="1200" dirty="0"/>
            <a:t> </a:t>
          </a:r>
          <a:r>
            <a:rPr lang="de-DE" sz="1800" kern="1200" dirty="0" err="1"/>
            <a:t>the</a:t>
          </a:r>
          <a:r>
            <a:rPr lang="de-DE" sz="1800" kern="1200" dirty="0"/>
            <a:t> </a:t>
          </a:r>
          <a:r>
            <a:rPr lang="de-DE" sz="1800" kern="1200" dirty="0" err="1"/>
            <a:t>investment</a:t>
          </a:r>
          <a:r>
            <a:rPr lang="de-DE" sz="1800" kern="1200" dirty="0"/>
            <a:t>, such </a:t>
          </a:r>
          <a:r>
            <a:rPr lang="de-DE" sz="1800" kern="1200" dirty="0" err="1"/>
            <a:t>as</a:t>
          </a:r>
          <a:r>
            <a:rPr lang="de-DE" sz="1800" kern="1200" dirty="0"/>
            <a:t> </a:t>
          </a:r>
          <a:r>
            <a:rPr lang="de-DE" sz="1800" kern="1200" dirty="0" err="1"/>
            <a:t>through</a:t>
          </a:r>
          <a:r>
            <a:rPr lang="de-DE" sz="1800" kern="1200" dirty="0"/>
            <a:t> </a:t>
          </a:r>
          <a:r>
            <a:rPr lang="de-DE" sz="1800" kern="1200" dirty="0" err="1"/>
            <a:t>acquisition</a:t>
          </a:r>
          <a:r>
            <a:rPr lang="de-DE" sz="1800" kern="1200" dirty="0"/>
            <a:t> </a:t>
          </a:r>
          <a:r>
            <a:rPr lang="de-DE" sz="1800" kern="1200" dirty="0" err="1"/>
            <a:t>or</a:t>
          </a:r>
          <a:r>
            <a:rPr lang="de-DE" sz="1800" kern="1200" dirty="0"/>
            <a:t> </a:t>
          </a:r>
          <a:r>
            <a:rPr lang="de-DE" sz="1800" kern="1200" dirty="0" err="1"/>
            <a:t>public</a:t>
          </a:r>
          <a:r>
            <a:rPr lang="de-DE" sz="1800" kern="1200" dirty="0"/>
            <a:t> </a:t>
          </a:r>
          <a:r>
            <a:rPr lang="de-DE" sz="1800" kern="1200" dirty="0" err="1"/>
            <a:t>offering</a:t>
          </a:r>
          <a:endParaRPr lang="de-DE" sz="1800" kern="1200" dirty="0"/>
        </a:p>
      </dsp:txBody>
      <dsp:txXfrm>
        <a:off x="2377340" y="2754206"/>
        <a:ext cx="8680057" cy="495485"/>
      </dsp:txXfrm>
    </dsp:sp>
    <dsp:sp modelId="{2EFE1D0B-862D-43F8-B45E-60E7A3FD6A35}">
      <dsp:nvSpPr>
        <dsp:cNvPr id="0" name=""/>
        <dsp:cNvSpPr/>
      </dsp:nvSpPr>
      <dsp:spPr>
        <a:xfrm>
          <a:off x="2211479" y="3249692"/>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120345"/>
          <a:ext cx="3018234" cy="63518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Donation-</a:t>
          </a:r>
          <a:r>
            <a:rPr lang="de-DE" sz="2800" b="1" kern="1200" dirty="0" err="1"/>
            <a:t>Based</a:t>
          </a:r>
          <a:endParaRPr lang="de-DE" sz="2800" b="1" kern="1200" dirty="0"/>
        </a:p>
      </dsp:txBody>
      <dsp:txXfrm>
        <a:off x="3095" y="120345"/>
        <a:ext cx="3018234" cy="635183"/>
      </dsp:txXfrm>
    </dsp:sp>
    <dsp:sp modelId="{DA0F05C3-5D98-4D28-AA8D-930FA1D88EC2}">
      <dsp:nvSpPr>
        <dsp:cNvPr id="0" name=""/>
        <dsp:cNvSpPr/>
      </dsp:nvSpPr>
      <dsp:spPr>
        <a:xfrm>
          <a:off x="3095" y="755529"/>
          <a:ext cx="3018234" cy="19763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0" algn="l" defTabSz="889000">
            <a:lnSpc>
              <a:spcPct val="90000"/>
            </a:lnSpc>
            <a:spcBef>
              <a:spcPct val="0"/>
            </a:spcBef>
            <a:spcAft>
              <a:spcPct val="15000"/>
            </a:spcAft>
            <a:buNone/>
          </a:pPr>
          <a:r>
            <a:rPr lang="de-DE" sz="2000" kern="1200" dirty="0"/>
            <a:t>Backers </a:t>
          </a:r>
          <a:r>
            <a:rPr lang="de-DE" sz="2000" kern="1200" dirty="0" err="1"/>
            <a:t>contribute</a:t>
          </a:r>
          <a:r>
            <a:rPr lang="de-DE" sz="2000" kern="1200" dirty="0"/>
            <a:t> </a:t>
          </a:r>
          <a:r>
            <a:rPr lang="de-DE" sz="2000" kern="1200" dirty="0" err="1"/>
            <a:t>to</a:t>
          </a:r>
          <a:r>
            <a:rPr lang="de-DE" sz="2000" kern="1200" dirty="0"/>
            <a:t> </a:t>
          </a:r>
          <a:r>
            <a:rPr lang="de-DE" sz="2000" kern="1200" dirty="0" err="1"/>
            <a:t>your</a:t>
          </a:r>
          <a:r>
            <a:rPr lang="de-DE" sz="2000" kern="1200" dirty="0"/>
            <a:t> </a:t>
          </a:r>
          <a:r>
            <a:rPr lang="de-DE" sz="2000" kern="1200" dirty="0" err="1"/>
            <a:t>project</a:t>
          </a:r>
          <a:r>
            <a:rPr lang="de-DE" sz="2000" kern="1200" dirty="0"/>
            <a:t> </a:t>
          </a:r>
          <a:r>
            <a:rPr lang="de-DE" sz="2000" kern="1200" dirty="0" err="1"/>
            <a:t>without</a:t>
          </a:r>
          <a:r>
            <a:rPr lang="de-DE" sz="2000" kern="1200" dirty="0"/>
            <a:t> </a:t>
          </a:r>
          <a:r>
            <a:rPr lang="de-DE" sz="2000" kern="1200" dirty="0" err="1"/>
            <a:t>expecting</a:t>
          </a:r>
          <a:r>
            <a:rPr lang="de-DE" sz="2000" kern="1200" dirty="0"/>
            <a:t> a </a:t>
          </a:r>
          <a:r>
            <a:rPr lang="de-DE" sz="2000" kern="1200" dirty="0" err="1"/>
            <a:t>financial</a:t>
          </a:r>
          <a:r>
            <a:rPr lang="de-DE" sz="2000" kern="1200" dirty="0"/>
            <a:t> </a:t>
          </a:r>
          <a:r>
            <a:rPr lang="de-DE" sz="2000" kern="1200" dirty="0" err="1"/>
            <a:t>return</a:t>
          </a:r>
          <a:r>
            <a:rPr lang="de-DE" sz="2000" kern="1200" dirty="0"/>
            <a:t>. Common in social </a:t>
          </a:r>
          <a:r>
            <a:rPr lang="de-DE" sz="2000" kern="1200" dirty="0" err="1"/>
            <a:t>enterprises</a:t>
          </a:r>
          <a:r>
            <a:rPr lang="de-DE" sz="2000" kern="1200" dirty="0"/>
            <a:t> </a:t>
          </a:r>
          <a:r>
            <a:rPr lang="de-DE" sz="2000" kern="1200" dirty="0" err="1"/>
            <a:t>or</a:t>
          </a:r>
          <a:r>
            <a:rPr lang="de-DE" sz="2000" kern="1200" dirty="0"/>
            <a:t> community-</a:t>
          </a:r>
          <a:r>
            <a:rPr lang="de-DE" sz="2000" kern="1200" dirty="0" err="1"/>
            <a:t>driven</a:t>
          </a:r>
          <a:r>
            <a:rPr lang="de-DE" sz="2000" kern="1200" dirty="0"/>
            <a:t> </a:t>
          </a:r>
          <a:r>
            <a:rPr lang="de-DE" sz="2000" kern="1200" dirty="0" err="1"/>
            <a:t>projects</a:t>
          </a:r>
          <a:r>
            <a:rPr lang="de-DE" sz="2000" kern="1200" dirty="0"/>
            <a:t>.</a:t>
          </a:r>
        </a:p>
      </dsp:txBody>
      <dsp:txXfrm>
        <a:off x="3095" y="755529"/>
        <a:ext cx="3018234" cy="1976399"/>
      </dsp:txXfrm>
    </dsp:sp>
    <dsp:sp modelId="{A4209023-4C65-436A-BD0C-A862B4AF7D9D}">
      <dsp:nvSpPr>
        <dsp:cNvPr id="0" name=""/>
        <dsp:cNvSpPr/>
      </dsp:nvSpPr>
      <dsp:spPr>
        <a:xfrm>
          <a:off x="3443883" y="120345"/>
          <a:ext cx="3018234" cy="635183"/>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Rewards-Based</a:t>
          </a:r>
          <a:endParaRPr lang="de-DE" sz="2800" b="1" kern="1200" dirty="0"/>
        </a:p>
      </dsp:txBody>
      <dsp:txXfrm>
        <a:off x="3443883" y="120345"/>
        <a:ext cx="3018234" cy="635183"/>
      </dsp:txXfrm>
    </dsp:sp>
    <dsp:sp modelId="{663AA321-843D-4D42-8091-F46FA19DC9B8}">
      <dsp:nvSpPr>
        <dsp:cNvPr id="0" name=""/>
        <dsp:cNvSpPr/>
      </dsp:nvSpPr>
      <dsp:spPr>
        <a:xfrm>
          <a:off x="3443883" y="755529"/>
          <a:ext cx="3018234" cy="1976399"/>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0" algn="l" defTabSz="889000">
            <a:lnSpc>
              <a:spcPct val="90000"/>
            </a:lnSpc>
            <a:spcBef>
              <a:spcPct val="0"/>
            </a:spcBef>
            <a:spcAft>
              <a:spcPct val="15000"/>
            </a:spcAft>
            <a:buNone/>
          </a:pPr>
          <a:r>
            <a:rPr lang="de-DE" sz="2000" kern="1200" dirty="0"/>
            <a:t>Backers </a:t>
          </a:r>
          <a:r>
            <a:rPr lang="de-DE" sz="2000" kern="1200" dirty="0" err="1"/>
            <a:t>contribute</a:t>
          </a:r>
          <a:r>
            <a:rPr lang="de-DE" sz="2000" kern="1200" dirty="0"/>
            <a:t> in </a:t>
          </a:r>
          <a:r>
            <a:rPr lang="de-DE" sz="2000" kern="1200" dirty="0" err="1"/>
            <a:t>exchange</a:t>
          </a:r>
          <a:r>
            <a:rPr lang="de-DE" sz="2000" kern="1200" dirty="0"/>
            <a:t> </a:t>
          </a:r>
          <a:r>
            <a:rPr lang="de-DE" sz="2000" kern="1200" dirty="0" err="1"/>
            <a:t>for</a:t>
          </a:r>
          <a:r>
            <a:rPr lang="de-DE" sz="2000" kern="1200" dirty="0"/>
            <a:t> a </a:t>
          </a:r>
          <a:r>
            <a:rPr lang="de-DE" sz="2000" kern="1200" dirty="0" err="1"/>
            <a:t>reward</a:t>
          </a:r>
          <a:r>
            <a:rPr lang="de-DE" sz="2000" kern="1200" dirty="0"/>
            <a:t>, </a:t>
          </a:r>
          <a:r>
            <a:rPr lang="de-DE" sz="2000" kern="1200" dirty="0" err="1"/>
            <a:t>usually</a:t>
          </a:r>
          <a:r>
            <a:rPr lang="de-DE" sz="2000" kern="1200" dirty="0"/>
            <a:t> </a:t>
          </a:r>
          <a:r>
            <a:rPr lang="de-DE" sz="2000" kern="1200" dirty="0" err="1"/>
            <a:t>the</a:t>
          </a:r>
          <a:r>
            <a:rPr lang="de-DE" sz="2000" kern="1200" dirty="0"/>
            <a:t> </a:t>
          </a:r>
          <a:r>
            <a:rPr lang="de-DE" sz="2000" kern="1200" dirty="0" err="1"/>
            <a:t>product</a:t>
          </a:r>
          <a:r>
            <a:rPr lang="de-DE" sz="2000" kern="1200" dirty="0"/>
            <a:t> </a:t>
          </a:r>
          <a:r>
            <a:rPr lang="de-DE" sz="2000" kern="1200" dirty="0" err="1"/>
            <a:t>or</a:t>
          </a:r>
          <a:r>
            <a:rPr lang="de-DE" sz="2000" kern="1200" dirty="0"/>
            <a:t> </a:t>
          </a:r>
          <a:r>
            <a:rPr lang="de-DE" sz="2000" kern="1200" dirty="0" err="1"/>
            <a:t>service</a:t>
          </a:r>
          <a:r>
            <a:rPr lang="de-DE" sz="2000" kern="1200" dirty="0"/>
            <a:t> </a:t>
          </a:r>
          <a:r>
            <a:rPr lang="de-DE" sz="2000" kern="1200" dirty="0" err="1"/>
            <a:t>you</a:t>
          </a:r>
          <a:r>
            <a:rPr lang="de-DE" sz="2000" kern="1200" dirty="0"/>
            <a:t> </a:t>
          </a:r>
          <a:r>
            <a:rPr lang="de-DE" sz="2000" kern="1200" dirty="0" err="1"/>
            <a:t>are</a:t>
          </a:r>
          <a:r>
            <a:rPr lang="de-DE" sz="2000" kern="1200" dirty="0"/>
            <a:t> </a:t>
          </a:r>
          <a:r>
            <a:rPr lang="de-DE" sz="2000" kern="1200" dirty="0" err="1"/>
            <a:t>developing</a:t>
          </a:r>
          <a:r>
            <a:rPr lang="de-DE" sz="2000" kern="1200" dirty="0"/>
            <a:t> (e.g. </a:t>
          </a:r>
          <a:r>
            <a:rPr lang="de-DE" sz="2000" kern="1200" dirty="0" err="1"/>
            <a:t>early</a:t>
          </a:r>
          <a:r>
            <a:rPr lang="de-DE" sz="2000" kern="1200" dirty="0"/>
            <a:t> </a:t>
          </a:r>
          <a:r>
            <a:rPr lang="de-DE" sz="2000" kern="1200" dirty="0" err="1"/>
            <a:t>access</a:t>
          </a:r>
          <a:r>
            <a:rPr lang="de-DE" sz="2000" kern="1200" dirty="0"/>
            <a:t> </a:t>
          </a:r>
          <a:r>
            <a:rPr lang="de-DE" sz="2000" kern="1200" dirty="0" err="1"/>
            <a:t>to</a:t>
          </a:r>
          <a:r>
            <a:rPr lang="de-DE" sz="2000" kern="1200" dirty="0"/>
            <a:t> a </a:t>
          </a:r>
          <a:r>
            <a:rPr lang="de-DE" sz="2000" kern="1200" dirty="0" err="1"/>
            <a:t>new</a:t>
          </a:r>
          <a:r>
            <a:rPr lang="de-DE" sz="2000" kern="1200" dirty="0"/>
            <a:t> </a:t>
          </a:r>
          <a:r>
            <a:rPr lang="de-DE" sz="2000" kern="1200" dirty="0" err="1"/>
            <a:t>product</a:t>
          </a:r>
          <a:r>
            <a:rPr lang="de-DE" sz="2000" kern="1200" dirty="0"/>
            <a:t>).</a:t>
          </a:r>
        </a:p>
      </dsp:txBody>
      <dsp:txXfrm>
        <a:off x="3443883" y="755529"/>
        <a:ext cx="3018234" cy="1976399"/>
      </dsp:txXfrm>
    </dsp:sp>
    <dsp:sp modelId="{8AEE7BCB-4023-4D8E-ADA3-8D588D19D5C3}">
      <dsp:nvSpPr>
        <dsp:cNvPr id="0" name=""/>
        <dsp:cNvSpPr/>
      </dsp:nvSpPr>
      <dsp:spPr>
        <a:xfrm>
          <a:off x="6884670" y="120345"/>
          <a:ext cx="3018234" cy="635183"/>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Equity-</a:t>
          </a:r>
          <a:r>
            <a:rPr lang="de-DE" sz="2800" b="1" kern="1200" dirty="0" err="1"/>
            <a:t>Based</a:t>
          </a:r>
          <a:endParaRPr lang="de-DE" sz="2800" b="1" kern="1200" dirty="0"/>
        </a:p>
      </dsp:txBody>
      <dsp:txXfrm>
        <a:off x="6884670" y="120345"/>
        <a:ext cx="3018234" cy="635183"/>
      </dsp:txXfrm>
    </dsp:sp>
    <dsp:sp modelId="{D39B2975-38CD-4CEA-959C-B2CE94662102}">
      <dsp:nvSpPr>
        <dsp:cNvPr id="0" name=""/>
        <dsp:cNvSpPr/>
      </dsp:nvSpPr>
      <dsp:spPr>
        <a:xfrm>
          <a:off x="6884670" y="755529"/>
          <a:ext cx="3018234" cy="1976399"/>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0" algn="l" defTabSz="889000">
            <a:lnSpc>
              <a:spcPct val="90000"/>
            </a:lnSpc>
            <a:spcBef>
              <a:spcPct val="0"/>
            </a:spcBef>
            <a:spcAft>
              <a:spcPct val="15000"/>
            </a:spcAft>
            <a:buNone/>
          </a:pPr>
          <a:r>
            <a:rPr lang="de-DE" sz="2000" kern="1200" dirty="0"/>
            <a:t>Investors </a:t>
          </a:r>
          <a:r>
            <a:rPr lang="de-DE" sz="2000" kern="1200" dirty="0" err="1"/>
            <a:t>provide</a:t>
          </a:r>
          <a:r>
            <a:rPr lang="de-DE" sz="2000" kern="1200" dirty="0"/>
            <a:t> </a:t>
          </a:r>
          <a:r>
            <a:rPr lang="de-DE" sz="2000" kern="1200" dirty="0" err="1"/>
            <a:t>funding</a:t>
          </a:r>
          <a:r>
            <a:rPr lang="de-DE" sz="2000" kern="1200" dirty="0"/>
            <a:t> in </a:t>
          </a:r>
          <a:r>
            <a:rPr lang="de-DE" sz="2000" kern="1200" dirty="0" err="1"/>
            <a:t>exchange</a:t>
          </a:r>
          <a:r>
            <a:rPr lang="de-DE" sz="2000" kern="1200" dirty="0"/>
            <a:t> </a:t>
          </a:r>
          <a:r>
            <a:rPr lang="de-DE" sz="2000" kern="1200" dirty="0" err="1"/>
            <a:t>for</a:t>
          </a:r>
          <a:r>
            <a:rPr lang="de-DE" sz="2000" kern="1200" dirty="0"/>
            <a:t> </a:t>
          </a:r>
          <a:r>
            <a:rPr lang="de-DE" sz="2000" kern="1200" dirty="0" err="1"/>
            <a:t>equity</a:t>
          </a:r>
          <a:r>
            <a:rPr lang="de-DE" sz="2000" kern="1200" dirty="0"/>
            <a:t> in </a:t>
          </a:r>
          <a:r>
            <a:rPr lang="de-DE" sz="2000" kern="1200" dirty="0" err="1"/>
            <a:t>the</a:t>
          </a:r>
          <a:r>
            <a:rPr lang="de-DE" sz="2000" kern="1200" dirty="0"/>
            <a:t> </a:t>
          </a:r>
          <a:r>
            <a:rPr lang="de-DE" sz="2000" kern="1200" dirty="0" err="1"/>
            <a:t>business</a:t>
          </a:r>
          <a:r>
            <a:rPr lang="de-DE" sz="2000" kern="1200" dirty="0"/>
            <a:t>. This </a:t>
          </a:r>
          <a:r>
            <a:rPr lang="de-DE" sz="2000" kern="1200" dirty="0" err="1"/>
            <a:t>is</a:t>
          </a:r>
          <a:r>
            <a:rPr lang="de-DE" sz="2000" kern="1200" dirty="0"/>
            <a:t> </a:t>
          </a:r>
          <a:r>
            <a:rPr lang="de-DE" sz="2000" kern="1200" dirty="0" err="1"/>
            <a:t>suitable</a:t>
          </a:r>
          <a:r>
            <a:rPr lang="de-DE" sz="2000" kern="1200" dirty="0"/>
            <a:t> </a:t>
          </a:r>
          <a:r>
            <a:rPr lang="de-DE" sz="2000" kern="1200" dirty="0" err="1"/>
            <a:t>for</a:t>
          </a:r>
          <a:r>
            <a:rPr lang="de-DE" sz="2000" kern="1200" dirty="0"/>
            <a:t> </a:t>
          </a:r>
          <a:r>
            <a:rPr lang="de-DE" sz="2000" kern="1200" dirty="0" err="1"/>
            <a:t>startups</a:t>
          </a:r>
          <a:r>
            <a:rPr lang="de-DE" sz="2000" kern="1200" dirty="0"/>
            <a:t> </a:t>
          </a:r>
          <a:r>
            <a:rPr lang="de-DE" sz="2000" kern="1200" dirty="0" err="1"/>
            <a:t>looking</a:t>
          </a:r>
          <a:r>
            <a:rPr lang="de-DE" sz="2000" kern="1200" dirty="0"/>
            <a:t> </a:t>
          </a:r>
          <a:r>
            <a:rPr lang="de-DE" sz="2000" kern="1200" dirty="0" err="1"/>
            <a:t>to</a:t>
          </a:r>
          <a:r>
            <a:rPr lang="de-DE" sz="2000" kern="1200" dirty="0"/>
            <a:t> </a:t>
          </a:r>
          <a:r>
            <a:rPr lang="de-DE" sz="2000" kern="1200" dirty="0" err="1"/>
            <a:t>scale</a:t>
          </a:r>
          <a:r>
            <a:rPr lang="de-DE" sz="2000" kern="1200" dirty="0"/>
            <a:t> and </a:t>
          </a:r>
          <a:r>
            <a:rPr lang="de-DE" sz="2000" kern="1200" dirty="0" err="1"/>
            <a:t>willing</a:t>
          </a:r>
          <a:r>
            <a:rPr lang="de-DE" sz="2000" kern="1200" dirty="0"/>
            <a:t> </a:t>
          </a:r>
          <a:r>
            <a:rPr lang="de-DE" sz="2000" kern="1200" dirty="0" err="1"/>
            <a:t>to</a:t>
          </a:r>
          <a:r>
            <a:rPr lang="de-DE" sz="2000" kern="1200" dirty="0"/>
            <a:t> </a:t>
          </a:r>
          <a:r>
            <a:rPr lang="de-DE" sz="2000" kern="1200" dirty="0" err="1"/>
            <a:t>offer</a:t>
          </a:r>
          <a:r>
            <a:rPr lang="de-DE" sz="2000" kern="1200" dirty="0"/>
            <a:t> </a:t>
          </a:r>
          <a:r>
            <a:rPr lang="de-DE" sz="2000" kern="1200" dirty="0" err="1"/>
            <a:t>ownership</a:t>
          </a:r>
          <a:r>
            <a:rPr lang="de-DE" sz="2000" kern="1200" dirty="0"/>
            <a:t> </a:t>
          </a:r>
          <a:r>
            <a:rPr lang="de-DE" sz="2000" kern="1200" dirty="0" err="1"/>
            <a:t>shares</a:t>
          </a:r>
          <a:endParaRPr lang="de-DE" sz="2000" kern="1200" dirty="0"/>
        </a:p>
      </dsp:txBody>
      <dsp:txXfrm>
        <a:off x="6884670" y="755529"/>
        <a:ext cx="3018234" cy="19763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E4D25-32A5-4DDD-86ED-03FFA194EC17}">
      <dsp:nvSpPr>
        <dsp:cNvPr id="0" name=""/>
        <dsp:cNvSpPr/>
      </dsp:nvSpPr>
      <dsp:spPr>
        <a:xfrm>
          <a:off x="1006207" y="211150"/>
          <a:ext cx="2865373" cy="2865373"/>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1. Tell </a:t>
          </a:r>
          <a:r>
            <a:rPr lang="de-DE" sz="1300" kern="1200" dirty="0" err="1"/>
            <a:t>your</a:t>
          </a:r>
          <a:r>
            <a:rPr lang="de-DE" sz="1300" kern="1200" dirty="0"/>
            <a:t> </a:t>
          </a:r>
          <a:r>
            <a:rPr lang="de-DE" sz="1300" kern="1200" dirty="0" err="1"/>
            <a:t>story</a:t>
          </a:r>
          <a:endParaRPr lang="de-DE" sz="1300" kern="1200" dirty="0"/>
        </a:p>
      </dsp:txBody>
      <dsp:txXfrm>
        <a:off x="2500977" y="692806"/>
        <a:ext cx="921012" cy="614008"/>
      </dsp:txXfrm>
    </dsp:sp>
    <dsp:sp modelId="{D8C25A20-B62E-428C-8119-3AD6E83FEB05}">
      <dsp:nvSpPr>
        <dsp:cNvPr id="0" name=""/>
        <dsp:cNvSpPr/>
      </dsp:nvSpPr>
      <dsp:spPr>
        <a:xfrm>
          <a:off x="1030768" y="287560"/>
          <a:ext cx="2865373" cy="2865373"/>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2. Set a </a:t>
          </a:r>
          <a:r>
            <a:rPr lang="de-DE" sz="1300" kern="1200" dirty="0" err="1"/>
            <a:t>Realistic</a:t>
          </a:r>
          <a:r>
            <a:rPr lang="de-DE" sz="1300" kern="1200" dirty="0"/>
            <a:t> Goal</a:t>
          </a:r>
        </a:p>
      </dsp:txBody>
      <dsp:txXfrm>
        <a:off x="2876205" y="1596763"/>
        <a:ext cx="852789" cy="682231"/>
      </dsp:txXfrm>
    </dsp:sp>
    <dsp:sp modelId="{D2D8E9DC-515D-4742-BA68-DE3D3AF3E0F1}">
      <dsp:nvSpPr>
        <dsp:cNvPr id="0" name=""/>
        <dsp:cNvSpPr/>
      </dsp:nvSpPr>
      <dsp:spPr>
        <a:xfrm>
          <a:off x="965956" y="334634"/>
          <a:ext cx="2865373" cy="2865373"/>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3. </a:t>
          </a:r>
          <a:r>
            <a:rPr lang="de-DE" sz="1300" kern="1200" dirty="0" err="1"/>
            <a:t>Offer</a:t>
          </a:r>
          <a:r>
            <a:rPr lang="de-DE" sz="1300" kern="1200" dirty="0"/>
            <a:t> </a:t>
          </a:r>
          <a:r>
            <a:rPr lang="de-DE" sz="1300" kern="1200" dirty="0" err="1"/>
            <a:t>Engaging</a:t>
          </a:r>
          <a:r>
            <a:rPr lang="de-DE" sz="1300" kern="1200" dirty="0"/>
            <a:t> </a:t>
          </a:r>
          <a:r>
            <a:rPr lang="de-DE" sz="1300" kern="1200" dirty="0" err="1"/>
            <a:t>Rewards</a:t>
          </a:r>
          <a:endParaRPr lang="de-DE" sz="1300" kern="1200" dirty="0"/>
        </a:p>
      </dsp:txBody>
      <dsp:txXfrm>
        <a:off x="1989303" y="2347218"/>
        <a:ext cx="818678" cy="750454"/>
      </dsp:txXfrm>
    </dsp:sp>
    <dsp:sp modelId="{A4CF47A1-4CFB-4C49-8DE0-69A7835CFF43}">
      <dsp:nvSpPr>
        <dsp:cNvPr id="0" name=""/>
        <dsp:cNvSpPr/>
      </dsp:nvSpPr>
      <dsp:spPr>
        <a:xfrm>
          <a:off x="901144" y="287560"/>
          <a:ext cx="2865373" cy="2865373"/>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4. </a:t>
          </a:r>
          <a:r>
            <a:rPr lang="de-DE" sz="1300" kern="1200" dirty="0" err="1"/>
            <a:t>Build</a:t>
          </a:r>
          <a:r>
            <a:rPr lang="de-DE" sz="1300" kern="1200" dirty="0"/>
            <a:t> a Community</a:t>
          </a:r>
        </a:p>
      </dsp:txBody>
      <dsp:txXfrm>
        <a:off x="1068290" y="1596763"/>
        <a:ext cx="852789" cy="682231"/>
      </dsp:txXfrm>
    </dsp:sp>
    <dsp:sp modelId="{18D0555D-64A3-44F6-A18A-66145F12D8BE}">
      <dsp:nvSpPr>
        <dsp:cNvPr id="0" name=""/>
        <dsp:cNvSpPr/>
      </dsp:nvSpPr>
      <dsp:spPr>
        <a:xfrm>
          <a:off x="925704" y="211150"/>
          <a:ext cx="2865373" cy="2865373"/>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5. Track Progress</a:t>
          </a:r>
        </a:p>
      </dsp:txBody>
      <dsp:txXfrm>
        <a:off x="1375295" y="692806"/>
        <a:ext cx="921012" cy="614008"/>
      </dsp:txXfrm>
    </dsp:sp>
    <dsp:sp modelId="{CD85E126-A86B-44BD-B7CA-64F371B5559B}">
      <dsp:nvSpPr>
        <dsp:cNvPr id="0" name=""/>
        <dsp:cNvSpPr/>
      </dsp:nvSpPr>
      <dsp:spPr>
        <a:xfrm>
          <a:off x="828692" y="33770"/>
          <a:ext cx="3220134" cy="3220134"/>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3F8AF1-AE38-4064-B935-D74979EB4907}">
      <dsp:nvSpPr>
        <dsp:cNvPr id="0" name=""/>
        <dsp:cNvSpPr/>
      </dsp:nvSpPr>
      <dsp:spPr>
        <a:xfrm>
          <a:off x="853585" y="110155"/>
          <a:ext cx="3220134" cy="3220134"/>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9DE0EC-C2ED-45BE-A00F-41DB849A4050}">
      <dsp:nvSpPr>
        <dsp:cNvPr id="0" name=""/>
        <dsp:cNvSpPr/>
      </dsp:nvSpPr>
      <dsp:spPr>
        <a:xfrm>
          <a:off x="788575" y="157373"/>
          <a:ext cx="3220134" cy="3220134"/>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2F7031-AEB8-4599-BB7A-569800B76E69}">
      <dsp:nvSpPr>
        <dsp:cNvPr id="0" name=""/>
        <dsp:cNvSpPr/>
      </dsp:nvSpPr>
      <dsp:spPr>
        <a:xfrm>
          <a:off x="723565" y="110155"/>
          <a:ext cx="3220134" cy="3220134"/>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D5404A-3F0E-4171-8A06-6C69BBE94C47}">
      <dsp:nvSpPr>
        <dsp:cNvPr id="0" name=""/>
        <dsp:cNvSpPr/>
      </dsp:nvSpPr>
      <dsp:spPr>
        <a:xfrm>
          <a:off x="748459" y="33770"/>
          <a:ext cx="3220134" cy="3220134"/>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E4D25-32A5-4DDD-86ED-03FFA194EC17}">
      <dsp:nvSpPr>
        <dsp:cNvPr id="0" name=""/>
        <dsp:cNvSpPr/>
      </dsp:nvSpPr>
      <dsp:spPr>
        <a:xfrm>
          <a:off x="1006207" y="211150"/>
          <a:ext cx="2865373" cy="2865373"/>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1. Tell </a:t>
          </a:r>
          <a:r>
            <a:rPr lang="de-DE" sz="1300" kern="1200" dirty="0" err="1"/>
            <a:t>your</a:t>
          </a:r>
          <a:r>
            <a:rPr lang="de-DE" sz="1300" kern="1200" dirty="0"/>
            <a:t> </a:t>
          </a:r>
          <a:r>
            <a:rPr lang="de-DE" sz="1300" kern="1200" dirty="0" err="1"/>
            <a:t>story</a:t>
          </a:r>
          <a:endParaRPr lang="de-DE" sz="1300" kern="1200" dirty="0"/>
        </a:p>
      </dsp:txBody>
      <dsp:txXfrm>
        <a:off x="2500977" y="692806"/>
        <a:ext cx="921012" cy="614008"/>
      </dsp:txXfrm>
    </dsp:sp>
    <dsp:sp modelId="{D8C25A20-B62E-428C-8119-3AD6E83FEB05}">
      <dsp:nvSpPr>
        <dsp:cNvPr id="0" name=""/>
        <dsp:cNvSpPr/>
      </dsp:nvSpPr>
      <dsp:spPr>
        <a:xfrm>
          <a:off x="1030768" y="287560"/>
          <a:ext cx="2865373" cy="2865373"/>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2. Set a </a:t>
          </a:r>
          <a:r>
            <a:rPr lang="de-DE" sz="1300" kern="1200" dirty="0" err="1"/>
            <a:t>Realistic</a:t>
          </a:r>
          <a:r>
            <a:rPr lang="de-DE" sz="1300" kern="1200" dirty="0"/>
            <a:t> Goal</a:t>
          </a:r>
        </a:p>
      </dsp:txBody>
      <dsp:txXfrm>
        <a:off x="2876205" y="1596763"/>
        <a:ext cx="852789" cy="682231"/>
      </dsp:txXfrm>
    </dsp:sp>
    <dsp:sp modelId="{D2D8E9DC-515D-4742-BA68-DE3D3AF3E0F1}">
      <dsp:nvSpPr>
        <dsp:cNvPr id="0" name=""/>
        <dsp:cNvSpPr/>
      </dsp:nvSpPr>
      <dsp:spPr>
        <a:xfrm>
          <a:off x="965956" y="334634"/>
          <a:ext cx="2865373" cy="2865373"/>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3. </a:t>
          </a:r>
          <a:r>
            <a:rPr lang="de-DE" sz="1300" kern="1200" dirty="0" err="1"/>
            <a:t>Offer</a:t>
          </a:r>
          <a:r>
            <a:rPr lang="de-DE" sz="1300" kern="1200" dirty="0"/>
            <a:t> </a:t>
          </a:r>
          <a:r>
            <a:rPr lang="de-DE" sz="1300" kern="1200" dirty="0" err="1"/>
            <a:t>Engaging</a:t>
          </a:r>
          <a:r>
            <a:rPr lang="de-DE" sz="1300" kern="1200" dirty="0"/>
            <a:t> </a:t>
          </a:r>
          <a:r>
            <a:rPr lang="de-DE" sz="1300" kern="1200" dirty="0" err="1"/>
            <a:t>Rewards</a:t>
          </a:r>
          <a:endParaRPr lang="de-DE" sz="1300" kern="1200" dirty="0"/>
        </a:p>
      </dsp:txBody>
      <dsp:txXfrm>
        <a:off x="1989303" y="2347218"/>
        <a:ext cx="818678" cy="750454"/>
      </dsp:txXfrm>
    </dsp:sp>
    <dsp:sp modelId="{A4CF47A1-4CFB-4C49-8DE0-69A7835CFF43}">
      <dsp:nvSpPr>
        <dsp:cNvPr id="0" name=""/>
        <dsp:cNvSpPr/>
      </dsp:nvSpPr>
      <dsp:spPr>
        <a:xfrm>
          <a:off x="901144" y="287560"/>
          <a:ext cx="2865373" cy="2865373"/>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4. </a:t>
          </a:r>
          <a:r>
            <a:rPr lang="de-DE" sz="1300" kern="1200" dirty="0" err="1"/>
            <a:t>Build</a:t>
          </a:r>
          <a:r>
            <a:rPr lang="de-DE" sz="1300" kern="1200" dirty="0"/>
            <a:t> a Community</a:t>
          </a:r>
        </a:p>
      </dsp:txBody>
      <dsp:txXfrm>
        <a:off x="1068290" y="1596763"/>
        <a:ext cx="852789" cy="682231"/>
      </dsp:txXfrm>
    </dsp:sp>
    <dsp:sp modelId="{18D0555D-64A3-44F6-A18A-66145F12D8BE}">
      <dsp:nvSpPr>
        <dsp:cNvPr id="0" name=""/>
        <dsp:cNvSpPr/>
      </dsp:nvSpPr>
      <dsp:spPr>
        <a:xfrm>
          <a:off x="925704" y="211150"/>
          <a:ext cx="2865373" cy="2865373"/>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5. Track Progress</a:t>
          </a:r>
        </a:p>
      </dsp:txBody>
      <dsp:txXfrm>
        <a:off x="1375295" y="692806"/>
        <a:ext cx="921012" cy="614008"/>
      </dsp:txXfrm>
    </dsp:sp>
    <dsp:sp modelId="{CD85E126-A86B-44BD-B7CA-64F371B5559B}">
      <dsp:nvSpPr>
        <dsp:cNvPr id="0" name=""/>
        <dsp:cNvSpPr/>
      </dsp:nvSpPr>
      <dsp:spPr>
        <a:xfrm>
          <a:off x="828692" y="33770"/>
          <a:ext cx="3220134" cy="3220134"/>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3F8AF1-AE38-4064-B935-D74979EB4907}">
      <dsp:nvSpPr>
        <dsp:cNvPr id="0" name=""/>
        <dsp:cNvSpPr/>
      </dsp:nvSpPr>
      <dsp:spPr>
        <a:xfrm>
          <a:off x="853585" y="110155"/>
          <a:ext cx="3220134" cy="3220134"/>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9DE0EC-C2ED-45BE-A00F-41DB849A4050}">
      <dsp:nvSpPr>
        <dsp:cNvPr id="0" name=""/>
        <dsp:cNvSpPr/>
      </dsp:nvSpPr>
      <dsp:spPr>
        <a:xfrm>
          <a:off x="788575" y="157373"/>
          <a:ext cx="3220134" cy="3220134"/>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2F7031-AEB8-4599-BB7A-569800B76E69}">
      <dsp:nvSpPr>
        <dsp:cNvPr id="0" name=""/>
        <dsp:cNvSpPr/>
      </dsp:nvSpPr>
      <dsp:spPr>
        <a:xfrm>
          <a:off x="723565" y="110155"/>
          <a:ext cx="3220134" cy="3220134"/>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D5404A-3F0E-4171-8A06-6C69BBE94C47}">
      <dsp:nvSpPr>
        <dsp:cNvPr id="0" name=""/>
        <dsp:cNvSpPr/>
      </dsp:nvSpPr>
      <dsp:spPr>
        <a:xfrm>
          <a:off x="748459" y="33770"/>
          <a:ext cx="3220134" cy="3220134"/>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CB1B1-69A3-46F7-B511-D7BCF852BF61}">
      <dsp:nvSpPr>
        <dsp:cNvPr id="0" name=""/>
        <dsp:cNvSpPr/>
      </dsp:nvSpPr>
      <dsp:spPr>
        <a:xfrm>
          <a:off x="4644835" y="2333874"/>
          <a:ext cx="2966687" cy="20011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1" indent="0" algn="r" defTabSz="533400">
            <a:lnSpc>
              <a:spcPct val="90000"/>
            </a:lnSpc>
            <a:spcBef>
              <a:spcPct val="0"/>
            </a:spcBef>
            <a:spcAft>
              <a:spcPct val="15000"/>
            </a:spcAft>
            <a:buNone/>
          </a:pPr>
          <a:r>
            <a:rPr lang="de-DE" sz="1200" kern="1200" dirty="0" err="1"/>
            <a:t>Regularly</a:t>
          </a:r>
          <a:r>
            <a:rPr lang="de-DE" sz="1200" kern="1200" dirty="0"/>
            <a:t> review </a:t>
          </a:r>
          <a:r>
            <a:rPr lang="de-DE" sz="1200" kern="1200" dirty="0" err="1"/>
            <a:t>key</a:t>
          </a:r>
          <a:r>
            <a:rPr lang="de-DE" sz="1200" kern="1200" dirty="0"/>
            <a:t> </a:t>
          </a:r>
          <a:r>
            <a:rPr lang="de-DE" sz="1200" kern="1200" dirty="0" err="1"/>
            <a:t>performance</a:t>
          </a:r>
          <a:r>
            <a:rPr lang="de-DE" sz="1200" kern="1200" dirty="0"/>
            <a:t> </a:t>
          </a:r>
          <a:r>
            <a:rPr lang="de-DE" sz="1200" kern="1200" dirty="0" err="1"/>
            <a:t>indicators</a:t>
          </a:r>
          <a:r>
            <a:rPr lang="de-DE" sz="1200" kern="1200" dirty="0"/>
            <a:t> (KPIs) such </a:t>
          </a:r>
          <a:r>
            <a:rPr lang="de-DE" sz="1200" kern="1200" dirty="0" err="1"/>
            <a:t>as</a:t>
          </a:r>
          <a:r>
            <a:rPr lang="de-DE" sz="1200" kern="1200" dirty="0"/>
            <a:t> </a:t>
          </a:r>
          <a:r>
            <a:rPr lang="de-DE" sz="1200" kern="1200" dirty="0" err="1"/>
            <a:t>revenue</a:t>
          </a:r>
          <a:r>
            <a:rPr lang="de-DE" sz="1200" kern="1200" dirty="0"/>
            <a:t> </a:t>
          </a:r>
          <a:r>
            <a:rPr lang="de-DE" sz="1200" kern="1200" dirty="0" err="1"/>
            <a:t>growth</a:t>
          </a:r>
          <a:r>
            <a:rPr lang="de-DE" sz="1200" kern="1200" dirty="0"/>
            <a:t>, </a:t>
          </a:r>
          <a:r>
            <a:rPr lang="de-DE" sz="1200" kern="1200" dirty="0" err="1"/>
            <a:t>profit</a:t>
          </a:r>
          <a:r>
            <a:rPr lang="de-DE" sz="1200" kern="1200" dirty="0"/>
            <a:t> </a:t>
          </a:r>
          <a:r>
            <a:rPr lang="de-DE" sz="1200" kern="1200" dirty="0" err="1"/>
            <a:t>margins</a:t>
          </a:r>
          <a:r>
            <a:rPr lang="de-DE" sz="1200" kern="1200" dirty="0"/>
            <a:t>, and </a:t>
          </a:r>
          <a:r>
            <a:rPr lang="de-DE" sz="1200" kern="1200" dirty="0" err="1"/>
            <a:t>customer</a:t>
          </a:r>
          <a:r>
            <a:rPr lang="de-DE" sz="1200" kern="1200" dirty="0"/>
            <a:t> </a:t>
          </a:r>
          <a:r>
            <a:rPr lang="de-DE" sz="1200" kern="1200" dirty="0" err="1"/>
            <a:t>acquisition</a:t>
          </a:r>
          <a:r>
            <a:rPr lang="de-DE" sz="1200" kern="1200" dirty="0"/>
            <a:t> </a:t>
          </a:r>
          <a:r>
            <a:rPr lang="de-DE" sz="1200" kern="1200" dirty="0" err="1"/>
            <a:t>costs</a:t>
          </a:r>
          <a:r>
            <a:rPr lang="de-DE" sz="1200" kern="1200" dirty="0"/>
            <a:t>. Share </a:t>
          </a:r>
          <a:r>
            <a:rPr lang="de-DE" sz="1200" kern="1200" dirty="0" err="1"/>
            <a:t>these</a:t>
          </a:r>
          <a:r>
            <a:rPr lang="de-DE" sz="1200" kern="1200" dirty="0"/>
            <a:t> </a:t>
          </a:r>
          <a:r>
            <a:rPr lang="de-DE" sz="1200" kern="1200" dirty="0" err="1"/>
            <a:t>metrics</a:t>
          </a:r>
          <a:r>
            <a:rPr lang="de-DE" sz="1200" kern="1200" dirty="0"/>
            <a:t> </a:t>
          </a:r>
          <a:r>
            <a:rPr lang="de-DE" sz="1200" kern="1200" dirty="0" err="1"/>
            <a:t>with</a:t>
          </a:r>
          <a:r>
            <a:rPr lang="de-DE" sz="1200" kern="1200" dirty="0"/>
            <a:t> </a:t>
          </a:r>
          <a:r>
            <a:rPr lang="de-DE" sz="1200" kern="1200" dirty="0" err="1"/>
            <a:t>investors</a:t>
          </a:r>
          <a:r>
            <a:rPr lang="de-DE" sz="1200" kern="1200" dirty="0"/>
            <a:t> </a:t>
          </a:r>
          <a:r>
            <a:rPr lang="de-DE" sz="1200" kern="1200" dirty="0" err="1"/>
            <a:t>to</a:t>
          </a:r>
          <a:r>
            <a:rPr lang="de-DE" sz="1200" kern="1200" dirty="0"/>
            <a:t> </a:t>
          </a:r>
          <a:r>
            <a:rPr lang="de-DE" sz="1200" kern="1200" dirty="0" err="1"/>
            <a:t>maintain</a:t>
          </a:r>
          <a:r>
            <a:rPr lang="de-DE" sz="1200" kern="1200" dirty="0"/>
            <a:t> </a:t>
          </a:r>
          <a:r>
            <a:rPr lang="de-DE" sz="1200" kern="1200" dirty="0" err="1"/>
            <a:t>transparency</a:t>
          </a:r>
          <a:r>
            <a:rPr lang="de-DE" sz="1200" kern="1200" dirty="0"/>
            <a:t>.</a:t>
          </a:r>
        </a:p>
      </dsp:txBody>
      <dsp:txXfrm>
        <a:off x="5578800" y="2878115"/>
        <a:ext cx="1988765" cy="1412933"/>
      </dsp:txXfrm>
    </dsp:sp>
    <dsp:sp modelId="{9CA2032C-2051-47E0-86E5-8F5684FF1798}">
      <dsp:nvSpPr>
        <dsp:cNvPr id="0" name=""/>
        <dsp:cNvSpPr/>
      </dsp:nvSpPr>
      <dsp:spPr>
        <a:xfrm>
          <a:off x="476574" y="2353719"/>
          <a:ext cx="3172750" cy="19614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1" indent="0" algn="l" defTabSz="533400">
            <a:lnSpc>
              <a:spcPct val="90000"/>
            </a:lnSpc>
            <a:spcBef>
              <a:spcPct val="0"/>
            </a:spcBef>
            <a:spcAft>
              <a:spcPct val="15000"/>
            </a:spcAft>
            <a:buNone/>
          </a:pPr>
          <a:r>
            <a:rPr lang="de-DE" sz="1200" kern="1200" dirty="0"/>
            <a:t>Ensure your business is on</a:t>
          </a:r>
        </a:p>
        <a:p>
          <a:pPr marL="0" lvl="1" indent="0" algn="l" defTabSz="533400">
            <a:lnSpc>
              <a:spcPct val="90000"/>
            </a:lnSpc>
            <a:spcBef>
              <a:spcPct val="0"/>
            </a:spcBef>
            <a:spcAft>
              <a:spcPct val="15000"/>
            </a:spcAft>
            <a:buNone/>
          </a:pPr>
          <a:r>
            <a:rPr lang="de-DE" sz="1200" kern="1200" dirty="0"/>
            <a:t>track to meet the milestones</a:t>
          </a:r>
        </a:p>
        <a:p>
          <a:pPr marL="0" lvl="1" indent="0" algn="l" defTabSz="533400">
            <a:lnSpc>
              <a:spcPct val="90000"/>
            </a:lnSpc>
            <a:spcBef>
              <a:spcPct val="0"/>
            </a:spcBef>
            <a:spcAft>
              <a:spcPct val="15000"/>
            </a:spcAft>
            <a:buNone/>
          </a:pPr>
          <a:r>
            <a:rPr lang="de-DE" sz="1200" kern="1200" dirty="0"/>
            <a:t>set for the next round of funding. This could include hitting revenue targets, launching new products, or expanding into new markets.</a:t>
          </a:r>
        </a:p>
      </dsp:txBody>
      <dsp:txXfrm>
        <a:off x="519661" y="2887167"/>
        <a:ext cx="2134751" cy="1384908"/>
      </dsp:txXfrm>
    </dsp:sp>
    <dsp:sp modelId="{1F6630A1-1C1B-4768-8A60-F60FB29464A2}">
      <dsp:nvSpPr>
        <dsp:cNvPr id="0" name=""/>
        <dsp:cNvSpPr/>
      </dsp:nvSpPr>
      <dsp:spPr>
        <a:xfrm>
          <a:off x="4694606" y="-85763"/>
          <a:ext cx="2694250" cy="13068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1" indent="0" algn="r" defTabSz="533400">
            <a:lnSpc>
              <a:spcPct val="90000"/>
            </a:lnSpc>
            <a:spcBef>
              <a:spcPct val="0"/>
            </a:spcBef>
            <a:spcAft>
              <a:spcPct val="15000"/>
            </a:spcAft>
            <a:buNone/>
          </a:pPr>
          <a:r>
            <a:rPr lang="de-DE" sz="1200" kern="1200" dirty="0" err="1"/>
            <a:t>Continue</a:t>
          </a:r>
          <a:r>
            <a:rPr lang="de-DE" sz="1200" kern="1200" dirty="0"/>
            <a:t> </a:t>
          </a:r>
          <a:r>
            <a:rPr lang="de-DE" sz="1200" kern="1200" dirty="0" err="1"/>
            <a:t>monitoring</a:t>
          </a:r>
          <a:r>
            <a:rPr lang="de-DE" sz="1200" kern="1200" dirty="0"/>
            <a:t> cash </a:t>
          </a:r>
          <a:r>
            <a:rPr lang="de-DE" sz="1200" kern="1200" dirty="0" err="1"/>
            <a:t>flow</a:t>
          </a:r>
          <a:r>
            <a:rPr lang="de-DE" sz="1200" kern="1200" dirty="0"/>
            <a:t> </a:t>
          </a:r>
          <a:r>
            <a:rPr lang="de-DE" sz="1200" kern="1200" dirty="0" err="1"/>
            <a:t>to</a:t>
          </a:r>
          <a:r>
            <a:rPr lang="de-DE" sz="1200" kern="1200" dirty="0"/>
            <a:t> </a:t>
          </a:r>
          <a:r>
            <a:rPr lang="de-DE" sz="1200" kern="1200" dirty="0" err="1"/>
            <a:t>ensure</a:t>
          </a:r>
          <a:r>
            <a:rPr lang="de-DE" sz="1200" kern="1200" dirty="0"/>
            <a:t> </a:t>
          </a:r>
          <a:r>
            <a:rPr lang="de-DE" sz="1200" kern="1200" dirty="0" err="1"/>
            <a:t>youre</a:t>
          </a:r>
          <a:r>
            <a:rPr lang="de-DE" sz="1200" kern="1200" dirty="0"/>
            <a:t> </a:t>
          </a:r>
          <a:r>
            <a:rPr lang="de-DE" sz="1200" kern="1200" dirty="0" err="1"/>
            <a:t>business</a:t>
          </a:r>
          <a:r>
            <a:rPr lang="de-DE" sz="1200" kern="1200" dirty="0"/>
            <a:t> </a:t>
          </a:r>
          <a:r>
            <a:rPr lang="de-DE" sz="1200" kern="1200" dirty="0" err="1"/>
            <a:t>has</a:t>
          </a:r>
          <a:r>
            <a:rPr lang="de-DE" sz="1200" kern="1200" dirty="0"/>
            <a:t> </a:t>
          </a:r>
          <a:r>
            <a:rPr lang="de-DE" sz="1200" kern="1200" dirty="0" err="1"/>
            <a:t>enough</a:t>
          </a:r>
          <a:r>
            <a:rPr lang="de-DE" sz="1200" kern="1200" dirty="0"/>
            <a:t> </a:t>
          </a:r>
          <a:r>
            <a:rPr lang="de-DE" sz="1200" kern="1200" dirty="0" err="1"/>
            <a:t>liquidity</a:t>
          </a:r>
          <a:r>
            <a:rPr lang="de-DE" sz="1200" kern="1200" dirty="0"/>
            <a:t> </a:t>
          </a:r>
          <a:r>
            <a:rPr lang="de-DE" sz="1200" kern="1200" dirty="0" err="1"/>
            <a:t>to</a:t>
          </a:r>
          <a:r>
            <a:rPr lang="de-DE" sz="1200" kern="1200" dirty="0"/>
            <a:t> </a:t>
          </a:r>
          <a:r>
            <a:rPr lang="de-DE" sz="1200" kern="1200" dirty="0" err="1"/>
            <a:t>meet</a:t>
          </a:r>
          <a:r>
            <a:rPr lang="de-DE" sz="1200" kern="1200" dirty="0"/>
            <a:t> </a:t>
          </a:r>
          <a:r>
            <a:rPr lang="de-DE" sz="1200" kern="1200" dirty="0" err="1"/>
            <a:t>day-to-day</a:t>
          </a:r>
          <a:r>
            <a:rPr lang="de-DE" sz="1200" kern="1200" dirty="0"/>
            <a:t> </a:t>
          </a:r>
          <a:r>
            <a:rPr lang="de-DE" sz="1200" kern="1200" dirty="0" err="1"/>
            <a:t>expenses</a:t>
          </a:r>
          <a:endParaRPr lang="de-DE" sz="1200" kern="1200" dirty="0"/>
        </a:p>
      </dsp:txBody>
      <dsp:txXfrm>
        <a:off x="5531588" y="-57056"/>
        <a:ext cx="1828561" cy="922725"/>
      </dsp:txXfrm>
    </dsp:sp>
    <dsp:sp modelId="{C4CDE0E3-BEC3-4D34-8BDD-BEDFB808657E}">
      <dsp:nvSpPr>
        <dsp:cNvPr id="0" name=""/>
        <dsp:cNvSpPr/>
      </dsp:nvSpPr>
      <dsp:spPr>
        <a:xfrm>
          <a:off x="526789" y="-85763"/>
          <a:ext cx="2487864" cy="13068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1" indent="0" algn="l" defTabSz="533400">
            <a:lnSpc>
              <a:spcPct val="90000"/>
            </a:lnSpc>
            <a:spcBef>
              <a:spcPct val="0"/>
            </a:spcBef>
            <a:spcAft>
              <a:spcPct val="15000"/>
            </a:spcAft>
            <a:buNone/>
            <a:tabLst/>
          </a:pPr>
          <a:r>
            <a:rPr lang="de-DE" sz="1200" kern="1200" dirty="0"/>
            <a:t>Allocate your funding across various areas such as marketing, operations, product development, and hiring. Keep Track of </a:t>
          </a:r>
          <a:r>
            <a:rPr lang="de-DE" sz="1200" kern="1200" dirty="0" err="1"/>
            <a:t>Expenses</a:t>
          </a:r>
          <a:r>
            <a:rPr lang="de-DE" sz="1200" kern="1200" dirty="0"/>
            <a:t> and stick </a:t>
          </a:r>
          <a:r>
            <a:rPr lang="de-DE" sz="1200" kern="1200" dirty="0" err="1"/>
            <a:t>to</a:t>
          </a:r>
          <a:r>
            <a:rPr lang="de-DE" sz="1200" kern="1200" dirty="0"/>
            <a:t> </a:t>
          </a:r>
          <a:r>
            <a:rPr lang="de-DE" sz="1200" kern="1200" dirty="0" err="1"/>
            <a:t>the</a:t>
          </a:r>
          <a:r>
            <a:rPr lang="de-DE" sz="1200" kern="1200" dirty="0"/>
            <a:t> </a:t>
          </a:r>
          <a:r>
            <a:rPr lang="de-DE" sz="1200" kern="1200" dirty="0" err="1"/>
            <a:t>budget</a:t>
          </a:r>
          <a:endParaRPr lang="de-DE" sz="1200" kern="1200" dirty="0"/>
        </a:p>
      </dsp:txBody>
      <dsp:txXfrm>
        <a:off x="555496" y="-57056"/>
        <a:ext cx="1684091" cy="922725"/>
      </dsp:txXfrm>
    </dsp:sp>
    <dsp:sp modelId="{D3D64788-8E6C-4AD2-9F47-82BE9C3EDAD3}">
      <dsp:nvSpPr>
        <dsp:cNvPr id="0" name=""/>
        <dsp:cNvSpPr/>
      </dsp:nvSpPr>
      <dsp:spPr>
        <a:xfrm>
          <a:off x="2283585" y="320589"/>
          <a:ext cx="1768335" cy="176833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kern="1200" dirty="0"/>
            <a:t>1. </a:t>
          </a:r>
          <a:r>
            <a:rPr lang="de-DE" sz="1500" kern="1200" dirty="0" err="1"/>
            <a:t>Develop</a:t>
          </a:r>
          <a:r>
            <a:rPr lang="de-DE" sz="1500" kern="1200" dirty="0"/>
            <a:t> a Clear Budget</a:t>
          </a:r>
        </a:p>
      </dsp:txBody>
      <dsp:txXfrm>
        <a:off x="2801518" y="838522"/>
        <a:ext cx="1250402" cy="1250402"/>
      </dsp:txXfrm>
    </dsp:sp>
    <dsp:sp modelId="{F262C5B8-E2AB-4E0E-8857-FAC4155D24EA}">
      <dsp:nvSpPr>
        <dsp:cNvPr id="0" name=""/>
        <dsp:cNvSpPr/>
      </dsp:nvSpPr>
      <dsp:spPr>
        <a:xfrm rot="5400000">
          <a:off x="4133599" y="320589"/>
          <a:ext cx="1768335" cy="176833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kern="1200" dirty="0"/>
            <a:t>2. </a:t>
          </a:r>
          <a:r>
            <a:rPr lang="de-DE" sz="1500" kern="1200" dirty="0" err="1"/>
            <a:t>Maintain</a:t>
          </a:r>
          <a:r>
            <a:rPr lang="de-DE" sz="1500" kern="1200" dirty="0"/>
            <a:t> Cash-Flow</a:t>
          </a:r>
        </a:p>
      </dsp:txBody>
      <dsp:txXfrm rot="-5400000">
        <a:off x="4133599" y="838522"/>
        <a:ext cx="1250402" cy="1250402"/>
      </dsp:txXfrm>
    </dsp:sp>
    <dsp:sp modelId="{54DB47E1-C276-4B09-8FDE-C3537B6AA74B}">
      <dsp:nvSpPr>
        <dsp:cNvPr id="0" name=""/>
        <dsp:cNvSpPr/>
      </dsp:nvSpPr>
      <dsp:spPr>
        <a:xfrm rot="10800000">
          <a:off x="4133599" y="2170603"/>
          <a:ext cx="1768335" cy="176833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kern="1200" dirty="0"/>
            <a:t>3. Track Performance </a:t>
          </a:r>
          <a:r>
            <a:rPr lang="de-DE" sz="1500" kern="1200" dirty="0" err="1"/>
            <a:t>Metrics</a:t>
          </a:r>
          <a:endParaRPr lang="de-DE" sz="1500" kern="1200" dirty="0"/>
        </a:p>
      </dsp:txBody>
      <dsp:txXfrm rot="10800000">
        <a:off x="4133599" y="2170603"/>
        <a:ext cx="1250402" cy="1250402"/>
      </dsp:txXfrm>
    </dsp:sp>
    <dsp:sp modelId="{8FE9928E-0062-439A-9922-54F66ADE950A}">
      <dsp:nvSpPr>
        <dsp:cNvPr id="0" name=""/>
        <dsp:cNvSpPr/>
      </dsp:nvSpPr>
      <dsp:spPr>
        <a:xfrm rot="16200000">
          <a:off x="2283585" y="2170603"/>
          <a:ext cx="1768335" cy="176833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kern="1200" dirty="0"/>
            <a:t>4. </a:t>
          </a:r>
          <a:r>
            <a:rPr lang="de-DE" sz="1500" kern="1200" dirty="0" err="1"/>
            <a:t>Prepare</a:t>
          </a:r>
          <a:r>
            <a:rPr lang="de-DE" sz="1500" kern="1200" dirty="0"/>
            <a:t> </a:t>
          </a:r>
          <a:r>
            <a:rPr lang="de-DE" sz="1500" kern="1200" dirty="0" err="1"/>
            <a:t>for</a:t>
          </a:r>
          <a:r>
            <a:rPr lang="de-DE" sz="1500" kern="1200" dirty="0"/>
            <a:t> </a:t>
          </a:r>
          <a:r>
            <a:rPr lang="de-DE" sz="1500" kern="1200" dirty="0" err="1"/>
            <a:t>future</a:t>
          </a:r>
          <a:r>
            <a:rPr lang="de-DE" sz="1500" kern="1200" dirty="0"/>
            <a:t> </a:t>
          </a:r>
          <a:r>
            <a:rPr lang="de-DE" sz="1500" kern="1200" dirty="0" err="1"/>
            <a:t>funding</a:t>
          </a:r>
          <a:r>
            <a:rPr lang="de-DE" sz="1500" kern="1200" dirty="0"/>
            <a:t> </a:t>
          </a:r>
          <a:r>
            <a:rPr lang="de-DE" sz="1500" kern="1200" dirty="0" err="1"/>
            <a:t>rounds</a:t>
          </a:r>
          <a:endParaRPr lang="de-DE" sz="1500" kern="1200" dirty="0"/>
        </a:p>
      </dsp:txBody>
      <dsp:txXfrm rot="5400000">
        <a:off x="2801518" y="2170603"/>
        <a:ext cx="1250402" cy="1250402"/>
      </dsp:txXfrm>
    </dsp:sp>
    <dsp:sp modelId="{42536B15-99DB-4331-BC68-99A3FA6D73BC}">
      <dsp:nvSpPr>
        <dsp:cNvPr id="0" name=""/>
        <dsp:cNvSpPr/>
      </dsp:nvSpPr>
      <dsp:spPr>
        <a:xfrm>
          <a:off x="3787487" y="1762211"/>
          <a:ext cx="610545" cy="53090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B8C17E-A606-45F1-843F-44D96B25DCA1}">
      <dsp:nvSpPr>
        <dsp:cNvPr id="0" name=""/>
        <dsp:cNvSpPr/>
      </dsp:nvSpPr>
      <dsp:spPr>
        <a:xfrm rot="10800000">
          <a:off x="3787487" y="1966407"/>
          <a:ext cx="610545" cy="53090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5AF0A-6009-4B10-AE68-857AC94D1931}">
      <dsp:nvSpPr>
        <dsp:cNvPr id="0" name=""/>
        <dsp:cNvSpPr/>
      </dsp:nvSpPr>
      <dsp:spPr>
        <a:xfrm>
          <a:off x="4757246" y="2896479"/>
          <a:ext cx="2104206" cy="1363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r" defTabSz="488950">
            <a:lnSpc>
              <a:spcPct val="90000"/>
            </a:lnSpc>
            <a:spcBef>
              <a:spcPct val="0"/>
            </a:spcBef>
            <a:spcAft>
              <a:spcPct val="15000"/>
            </a:spcAft>
            <a:buChar char="•"/>
          </a:pPr>
          <a:r>
            <a:rPr lang="de-DE" sz="1100" kern="1200" dirty="0"/>
            <a:t>Hold </a:t>
          </a:r>
          <a:r>
            <a:rPr lang="de-DE" sz="1100" kern="1200" dirty="0" err="1"/>
            <a:t>yourself</a:t>
          </a:r>
          <a:r>
            <a:rPr lang="de-DE" sz="1100" kern="1200" dirty="0"/>
            <a:t> </a:t>
          </a:r>
          <a:r>
            <a:rPr lang="de-DE" sz="1100" kern="1200" dirty="0" err="1"/>
            <a:t>accountable</a:t>
          </a:r>
          <a:r>
            <a:rPr lang="de-DE" sz="1100" kern="1200" dirty="0"/>
            <a:t> </a:t>
          </a:r>
          <a:r>
            <a:rPr lang="de-DE" sz="1100" kern="1200" dirty="0" err="1"/>
            <a:t>to</a:t>
          </a:r>
          <a:r>
            <a:rPr lang="de-DE" sz="1100" kern="1200" dirty="0"/>
            <a:t> </a:t>
          </a:r>
          <a:r>
            <a:rPr lang="de-DE" sz="1100" kern="1200" dirty="0" err="1"/>
            <a:t>your</a:t>
          </a:r>
          <a:r>
            <a:rPr lang="de-DE" sz="1100" kern="1200" dirty="0"/>
            <a:t> </a:t>
          </a:r>
          <a:r>
            <a:rPr lang="de-DE" sz="1100" kern="1200" dirty="0" err="1"/>
            <a:t>business</a:t>
          </a:r>
          <a:r>
            <a:rPr lang="de-DE" sz="1100" kern="1200" dirty="0"/>
            <a:t> plan and </a:t>
          </a:r>
          <a:r>
            <a:rPr lang="de-DE" sz="1100" kern="1200" dirty="0" err="1"/>
            <a:t>financial</a:t>
          </a:r>
          <a:r>
            <a:rPr lang="de-DE" sz="1100" kern="1200" dirty="0"/>
            <a:t> </a:t>
          </a:r>
          <a:r>
            <a:rPr lang="de-DE" sz="1100" kern="1200" dirty="0" err="1"/>
            <a:t>goals</a:t>
          </a:r>
          <a:endParaRPr lang="de-DE" sz="1100" kern="1200" dirty="0"/>
        </a:p>
      </dsp:txBody>
      <dsp:txXfrm>
        <a:off x="5418450" y="3267183"/>
        <a:ext cx="1413060" cy="962402"/>
      </dsp:txXfrm>
    </dsp:sp>
    <dsp:sp modelId="{84918AE7-1F32-4D1C-8994-A50B671850FB}">
      <dsp:nvSpPr>
        <dsp:cNvPr id="0" name=""/>
        <dsp:cNvSpPr/>
      </dsp:nvSpPr>
      <dsp:spPr>
        <a:xfrm>
          <a:off x="1324067" y="2896479"/>
          <a:ext cx="2104206" cy="1363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None/>
          </a:pPr>
          <a:r>
            <a:rPr lang="de-DE" sz="1100" kern="1200" dirty="0"/>
            <a:t>Use real-time data to make smart business decisions, such as expanding operations or cutting costs</a:t>
          </a:r>
        </a:p>
      </dsp:txBody>
      <dsp:txXfrm>
        <a:off x="1354009" y="3267183"/>
        <a:ext cx="1413060" cy="962402"/>
      </dsp:txXfrm>
    </dsp:sp>
    <dsp:sp modelId="{5C77EFFA-C7C4-4BB2-924D-D2DDF175FFC4}">
      <dsp:nvSpPr>
        <dsp:cNvPr id="0" name=""/>
        <dsp:cNvSpPr/>
      </dsp:nvSpPr>
      <dsp:spPr>
        <a:xfrm>
          <a:off x="4757246" y="0"/>
          <a:ext cx="2104206" cy="1363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r" defTabSz="488950">
            <a:lnSpc>
              <a:spcPct val="90000"/>
            </a:lnSpc>
            <a:spcBef>
              <a:spcPct val="0"/>
            </a:spcBef>
            <a:spcAft>
              <a:spcPct val="15000"/>
            </a:spcAft>
            <a:buNone/>
          </a:pPr>
          <a:r>
            <a:rPr lang="de-DE" sz="1100" kern="1200" dirty="0" err="1"/>
            <a:t>Recognize</a:t>
          </a:r>
          <a:r>
            <a:rPr lang="de-DE" sz="1100" kern="1200" dirty="0"/>
            <a:t> </a:t>
          </a:r>
          <a:r>
            <a:rPr lang="de-DE" sz="1100" kern="1200" dirty="0" err="1"/>
            <a:t>issues</a:t>
          </a:r>
          <a:r>
            <a:rPr lang="de-DE" sz="1100" kern="1200" dirty="0"/>
            <a:t> like cash </a:t>
          </a:r>
          <a:r>
            <a:rPr lang="de-DE" sz="1100" kern="1200" dirty="0" err="1"/>
            <a:t>flow</a:t>
          </a:r>
          <a:r>
            <a:rPr lang="de-DE" sz="1100" kern="1200" dirty="0"/>
            <a:t> </a:t>
          </a:r>
          <a:r>
            <a:rPr lang="de-DE" sz="1100" kern="1200" dirty="0" err="1"/>
            <a:t>shortages</a:t>
          </a:r>
          <a:r>
            <a:rPr lang="de-DE" sz="1100" kern="1200" dirty="0"/>
            <a:t> </a:t>
          </a:r>
          <a:r>
            <a:rPr lang="de-DE" sz="1100" kern="1200" dirty="0" err="1"/>
            <a:t>or</a:t>
          </a:r>
          <a:r>
            <a:rPr lang="de-DE" sz="1100" kern="1200" dirty="0"/>
            <a:t> </a:t>
          </a:r>
          <a:r>
            <a:rPr lang="de-DE" sz="1100" kern="1200" dirty="0" err="1"/>
            <a:t>rising</a:t>
          </a:r>
          <a:r>
            <a:rPr lang="de-DE" sz="1100" kern="1200" dirty="0"/>
            <a:t> </a:t>
          </a:r>
          <a:r>
            <a:rPr lang="de-DE" sz="1100" kern="1200" dirty="0" err="1"/>
            <a:t>costs</a:t>
          </a:r>
          <a:r>
            <a:rPr lang="de-DE" sz="1100" kern="1200" dirty="0"/>
            <a:t> </a:t>
          </a:r>
          <a:r>
            <a:rPr lang="de-DE" sz="1100" kern="1200" dirty="0" err="1"/>
            <a:t>before</a:t>
          </a:r>
          <a:r>
            <a:rPr lang="de-DE" sz="1100" kern="1200" dirty="0"/>
            <a:t> </a:t>
          </a:r>
          <a:r>
            <a:rPr lang="de-DE" sz="1100" kern="1200" dirty="0" err="1"/>
            <a:t>they</a:t>
          </a:r>
          <a:r>
            <a:rPr lang="de-DE" sz="1100" kern="1200" dirty="0"/>
            <a:t> </a:t>
          </a:r>
          <a:r>
            <a:rPr lang="de-DE" sz="1100" kern="1200" dirty="0" err="1"/>
            <a:t>become</a:t>
          </a:r>
          <a:r>
            <a:rPr lang="de-DE" sz="1100" kern="1200" dirty="0"/>
            <a:t> </a:t>
          </a:r>
          <a:r>
            <a:rPr lang="de-DE" sz="1100" kern="1200" dirty="0" err="1"/>
            <a:t>major</a:t>
          </a:r>
          <a:r>
            <a:rPr lang="de-DE" sz="1100" kern="1200" dirty="0"/>
            <a:t> </a:t>
          </a:r>
          <a:r>
            <a:rPr lang="de-DE" sz="1100" kern="1200" dirty="0" err="1"/>
            <a:t>problems</a:t>
          </a:r>
          <a:endParaRPr lang="de-DE" sz="1100" kern="1200" dirty="0"/>
        </a:p>
      </dsp:txBody>
      <dsp:txXfrm>
        <a:off x="5418450" y="29942"/>
        <a:ext cx="1413060" cy="962402"/>
      </dsp:txXfrm>
    </dsp:sp>
    <dsp:sp modelId="{9863E045-358F-48BF-8CDE-89B0B2023159}">
      <dsp:nvSpPr>
        <dsp:cNvPr id="0" name=""/>
        <dsp:cNvSpPr/>
      </dsp:nvSpPr>
      <dsp:spPr>
        <a:xfrm>
          <a:off x="1324067" y="0"/>
          <a:ext cx="2104206" cy="1363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None/>
          </a:pPr>
          <a:r>
            <a:rPr lang="de-DE" sz="1100" kern="1200" dirty="0"/>
            <a:t>Spot </a:t>
          </a:r>
          <a:r>
            <a:rPr lang="de-DE" sz="1100" kern="1200" dirty="0" err="1"/>
            <a:t>trends</a:t>
          </a:r>
          <a:r>
            <a:rPr lang="de-DE" sz="1100" kern="1200" dirty="0"/>
            <a:t> in </a:t>
          </a:r>
          <a:r>
            <a:rPr lang="de-DE" sz="1100" kern="1200" dirty="0" err="1"/>
            <a:t>revenue</a:t>
          </a:r>
          <a:r>
            <a:rPr lang="de-DE" sz="1100" kern="1200" dirty="0"/>
            <a:t>, </a:t>
          </a:r>
          <a:r>
            <a:rPr lang="de-DE" sz="1100" kern="1200" dirty="0" err="1"/>
            <a:t>expenses</a:t>
          </a:r>
          <a:r>
            <a:rPr lang="de-DE" sz="1100" kern="1200" dirty="0"/>
            <a:t>, and </a:t>
          </a:r>
          <a:r>
            <a:rPr lang="de-DE" sz="1100" kern="1200" dirty="0" err="1"/>
            <a:t>profitability</a:t>
          </a:r>
          <a:endParaRPr lang="de-DE" sz="1100" kern="1200" dirty="0"/>
        </a:p>
      </dsp:txBody>
      <dsp:txXfrm>
        <a:off x="1354009" y="29942"/>
        <a:ext cx="1413060" cy="962402"/>
      </dsp:txXfrm>
    </dsp:sp>
    <dsp:sp modelId="{D3D64788-8E6C-4AD2-9F47-82BE9C3EDAD3}">
      <dsp:nvSpPr>
        <dsp:cNvPr id="0" name=""/>
        <dsp:cNvSpPr/>
      </dsp:nvSpPr>
      <dsp:spPr>
        <a:xfrm>
          <a:off x="2205789" y="242793"/>
          <a:ext cx="1844375" cy="184437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kern="1200" dirty="0"/>
            <a:t>Identifying Financial Trends</a:t>
          </a:r>
        </a:p>
      </dsp:txBody>
      <dsp:txXfrm>
        <a:off x="2745994" y="782998"/>
        <a:ext cx="1304170" cy="1304170"/>
      </dsp:txXfrm>
    </dsp:sp>
    <dsp:sp modelId="{F262C5B8-E2AB-4E0E-8857-FAC4155D24EA}">
      <dsp:nvSpPr>
        <dsp:cNvPr id="0" name=""/>
        <dsp:cNvSpPr/>
      </dsp:nvSpPr>
      <dsp:spPr>
        <a:xfrm rot="5400000">
          <a:off x="4135355" y="242793"/>
          <a:ext cx="1844375" cy="184437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kern="1200" dirty="0"/>
            <a:t>Detecting Problems Early</a:t>
          </a:r>
        </a:p>
      </dsp:txBody>
      <dsp:txXfrm rot="-5400000">
        <a:off x="4135355" y="782998"/>
        <a:ext cx="1304170" cy="1304170"/>
      </dsp:txXfrm>
    </dsp:sp>
    <dsp:sp modelId="{54DB47E1-C276-4B09-8FDE-C3537B6AA74B}">
      <dsp:nvSpPr>
        <dsp:cNvPr id="0" name=""/>
        <dsp:cNvSpPr/>
      </dsp:nvSpPr>
      <dsp:spPr>
        <a:xfrm rot="10800000">
          <a:off x="4135355" y="2172359"/>
          <a:ext cx="1844375" cy="184437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kern="1200" dirty="0"/>
            <a:t>Staying Accountable</a:t>
          </a:r>
        </a:p>
      </dsp:txBody>
      <dsp:txXfrm rot="10800000">
        <a:off x="4135355" y="2172359"/>
        <a:ext cx="1304170" cy="1304170"/>
      </dsp:txXfrm>
    </dsp:sp>
    <dsp:sp modelId="{8FE9928E-0062-439A-9922-54F66ADE950A}">
      <dsp:nvSpPr>
        <dsp:cNvPr id="0" name=""/>
        <dsp:cNvSpPr/>
      </dsp:nvSpPr>
      <dsp:spPr>
        <a:xfrm rot="16200000">
          <a:off x="2205789" y="2172359"/>
          <a:ext cx="1844375" cy="184437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kern="1200" dirty="0"/>
            <a:t>Making Informed Decisions</a:t>
          </a:r>
        </a:p>
      </dsp:txBody>
      <dsp:txXfrm rot="5400000">
        <a:off x="2745994" y="2172359"/>
        <a:ext cx="1304170" cy="1304170"/>
      </dsp:txXfrm>
    </dsp:sp>
    <dsp:sp modelId="{42536B15-99DB-4331-BC68-99A3FA6D73BC}">
      <dsp:nvSpPr>
        <dsp:cNvPr id="0" name=""/>
        <dsp:cNvSpPr/>
      </dsp:nvSpPr>
      <dsp:spPr>
        <a:xfrm>
          <a:off x="3774360" y="1746406"/>
          <a:ext cx="636799" cy="55373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B8C17E-A606-45F1-843F-44D96B25DCA1}">
      <dsp:nvSpPr>
        <dsp:cNvPr id="0" name=""/>
        <dsp:cNvSpPr/>
      </dsp:nvSpPr>
      <dsp:spPr>
        <a:xfrm rot="10800000">
          <a:off x="3774360" y="1959382"/>
          <a:ext cx="636799" cy="55373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A65BD-1826-4202-ACC0-11EDC9451E3F}">
      <dsp:nvSpPr>
        <dsp:cNvPr id="0" name=""/>
        <dsp:cNvSpPr/>
      </dsp:nvSpPr>
      <dsp:spPr>
        <a:xfrm>
          <a:off x="0" y="209715"/>
          <a:ext cx="8655814" cy="604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7D2BCB-884E-4E68-8918-4041975A0C3A}">
      <dsp:nvSpPr>
        <dsp:cNvPr id="0" name=""/>
        <dsp:cNvSpPr/>
      </dsp:nvSpPr>
      <dsp:spPr>
        <a:xfrm>
          <a:off x="412080" y="480"/>
          <a:ext cx="8241611" cy="56347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800100">
            <a:lnSpc>
              <a:spcPct val="90000"/>
            </a:lnSpc>
            <a:spcBef>
              <a:spcPct val="0"/>
            </a:spcBef>
            <a:spcAft>
              <a:spcPct val="35000"/>
            </a:spcAft>
            <a:buNone/>
          </a:pPr>
          <a:r>
            <a:rPr lang="de-DE" sz="1800" b="1" kern="1200" dirty="0"/>
            <a:t>Income Statement; </a:t>
          </a:r>
          <a:r>
            <a:rPr lang="de-DE" sz="1800" kern="1200" dirty="0"/>
            <a:t>Check revenue, expenses, and net profit for the month.</a:t>
          </a:r>
        </a:p>
      </dsp:txBody>
      <dsp:txXfrm>
        <a:off x="439587" y="27987"/>
        <a:ext cx="8186597" cy="508461"/>
      </dsp:txXfrm>
    </dsp:sp>
    <dsp:sp modelId="{D6945B09-0CD8-4A2C-80B9-31A7E2C409A7}">
      <dsp:nvSpPr>
        <dsp:cNvPr id="0" name=""/>
        <dsp:cNvSpPr/>
      </dsp:nvSpPr>
      <dsp:spPr>
        <a:xfrm>
          <a:off x="0" y="1153351"/>
          <a:ext cx="8655814" cy="604800"/>
        </a:xfrm>
        <a:prstGeom prst="rect">
          <a:avLst/>
        </a:prstGeom>
        <a:solidFill>
          <a:schemeClr val="lt1">
            <a:alpha val="90000"/>
            <a:hueOff val="0"/>
            <a:satOff val="0"/>
            <a:lumOff val="0"/>
            <a:alphaOff val="0"/>
          </a:schemeClr>
        </a:solidFill>
        <a:ln w="12700" cap="flat" cmpd="sng" algn="ctr">
          <a:solidFill>
            <a:schemeClr val="accent4">
              <a:hueOff val="-974945"/>
              <a:satOff val="20127"/>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65B3C3-E028-455B-8A15-30070BD2401C}">
      <dsp:nvSpPr>
        <dsp:cNvPr id="0" name=""/>
        <dsp:cNvSpPr/>
      </dsp:nvSpPr>
      <dsp:spPr>
        <a:xfrm>
          <a:off x="412080" y="944115"/>
          <a:ext cx="8241611" cy="563475"/>
        </a:xfrm>
        <a:prstGeom prst="roundRect">
          <a:avLst/>
        </a:prstGeom>
        <a:solidFill>
          <a:schemeClr val="accent4">
            <a:hueOff val="-974945"/>
            <a:satOff val="20127"/>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711200">
            <a:lnSpc>
              <a:spcPct val="90000"/>
            </a:lnSpc>
            <a:spcBef>
              <a:spcPct val="0"/>
            </a:spcBef>
            <a:spcAft>
              <a:spcPct val="35000"/>
            </a:spcAft>
            <a:buNone/>
          </a:pPr>
          <a:r>
            <a:rPr lang="de-DE" sz="1600" kern="1200" dirty="0">
              <a:solidFill>
                <a:srgbClr val="595959"/>
              </a:solidFill>
            </a:rPr>
            <a:t>Cash Flow Statement; Ensure that cash inflows are covering outflows and that you have enough liquidity to meet your obligations.</a:t>
          </a:r>
        </a:p>
      </dsp:txBody>
      <dsp:txXfrm>
        <a:off x="439587" y="971622"/>
        <a:ext cx="8186597" cy="508461"/>
      </dsp:txXfrm>
    </dsp:sp>
    <dsp:sp modelId="{6534BB54-0645-41D5-8156-C439B19A67DC}">
      <dsp:nvSpPr>
        <dsp:cNvPr id="0" name=""/>
        <dsp:cNvSpPr/>
      </dsp:nvSpPr>
      <dsp:spPr>
        <a:xfrm>
          <a:off x="0" y="2057063"/>
          <a:ext cx="8655814" cy="604800"/>
        </a:xfrm>
        <a:prstGeom prst="rect">
          <a:avLst/>
        </a:prstGeom>
        <a:solidFill>
          <a:schemeClr val="lt1">
            <a:alpha val="90000"/>
            <a:hueOff val="0"/>
            <a:satOff val="0"/>
            <a:lumOff val="0"/>
            <a:alphaOff val="0"/>
          </a:schemeClr>
        </a:solidFill>
        <a:ln w="12700" cap="flat" cmpd="sng" algn="ctr">
          <a:solidFill>
            <a:schemeClr val="accent4">
              <a:hueOff val="-1949890"/>
              <a:satOff val="40255"/>
              <a:lumOff val="-43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0C04B0-D0AC-401A-A4F3-CED73492B034}">
      <dsp:nvSpPr>
        <dsp:cNvPr id="0" name=""/>
        <dsp:cNvSpPr/>
      </dsp:nvSpPr>
      <dsp:spPr>
        <a:xfrm>
          <a:off x="414202" y="1846453"/>
          <a:ext cx="8241611" cy="523552"/>
        </a:xfrm>
        <a:prstGeom prst="roundRect">
          <a:avLst/>
        </a:prstGeom>
        <a:solidFill>
          <a:schemeClr val="accent4">
            <a:hueOff val="-1949890"/>
            <a:satOff val="40255"/>
            <a:lumOff val="-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711200">
            <a:lnSpc>
              <a:spcPct val="90000"/>
            </a:lnSpc>
            <a:spcBef>
              <a:spcPct val="0"/>
            </a:spcBef>
            <a:spcAft>
              <a:spcPct val="35000"/>
            </a:spcAft>
            <a:buNone/>
          </a:pPr>
          <a:r>
            <a:rPr lang="de-DE" sz="1600" kern="1200" dirty="0">
              <a:solidFill>
                <a:srgbClr val="595959"/>
              </a:solidFill>
            </a:rPr>
            <a:t>Balance Sheet; Review your assets, liabilities, and owners equity to assess the overall financial health of the business.</a:t>
          </a:r>
        </a:p>
      </dsp:txBody>
      <dsp:txXfrm>
        <a:off x="439760" y="1872011"/>
        <a:ext cx="8190495" cy="472436"/>
      </dsp:txXfrm>
    </dsp:sp>
    <dsp:sp modelId="{A8DD8F36-02ED-4E1B-8ED9-E6566B619A24}">
      <dsp:nvSpPr>
        <dsp:cNvPr id="0" name=""/>
        <dsp:cNvSpPr/>
      </dsp:nvSpPr>
      <dsp:spPr>
        <a:xfrm>
          <a:off x="0" y="2910197"/>
          <a:ext cx="8655814" cy="604800"/>
        </a:xfrm>
        <a:prstGeom prst="rect">
          <a:avLst/>
        </a:prstGeom>
        <a:solidFill>
          <a:schemeClr val="lt1">
            <a:alpha val="90000"/>
            <a:hueOff val="0"/>
            <a:satOff val="0"/>
            <a:lumOff val="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E7D587-CCC3-4C00-898D-7F190C784DDA}">
      <dsp:nvSpPr>
        <dsp:cNvPr id="0" name=""/>
        <dsp:cNvSpPr/>
      </dsp:nvSpPr>
      <dsp:spPr>
        <a:xfrm>
          <a:off x="414202" y="2778597"/>
          <a:ext cx="8241611" cy="472974"/>
        </a:xfrm>
        <a:prstGeom prst="roundRect">
          <a:avLst/>
        </a:prstGeom>
        <a:solidFill>
          <a:schemeClr val="accent4">
            <a:hueOff val="-2924835"/>
            <a:satOff val="60382"/>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711200">
            <a:lnSpc>
              <a:spcPct val="90000"/>
            </a:lnSpc>
            <a:spcBef>
              <a:spcPct val="0"/>
            </a:spcBef>
            <a:spcAft>
              <a:spcPct val="35000"/>
            </a:spcAft>
            <a:buNone/>
          </a:pPr>
          <a:r>
            <a:rPr lang="de-DE" sz="1600" kern="1200" dirty="0"/>
            <a:t>Key Metrics: Look at important performance indicators such as profit margins, accounts receivable and accounts payable. </a:t>
          </a:r>
        </a:p>
      </dsp:txBody>
      <dsp:txXfrm>
        <a:off x="437291" y="2801686"/>
        <a:ext cx="8195433" cy="4267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18527"/>
          <a:ext cx="3018234" cy="102565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Profit Margin</a:t>
          </a:r>
        </a:p>
      </dsp:txBody>
      <dsp:txXfrm>
        <a:off x="3095" y="18527"/>
        <a:ext cx="3018234" cy="1025651"/>
      </dsp:txXfrm>
    </dsp:sp>
    <dsp:sp modelId="{DA0F05C3-5D98-4D28-AA8D-930FA1D88EC2}">
      <dsp:nvSpPr>
        <dsp:cNvPr id="0" name=""/>
        <dsp:cNvSpPr/>
      </dsp:nvSpPr>
      <dsp:spPr>
        <a:xfrm>
          <a:off x="3095" y="1044179"/>
          <a:ext cx="3018234" cy="178956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kern="1200" dirty="0" err="1"/>
            <a:t>Measures</a:t>
          </a:r>
          <a:r>
            <a:rPr lang="de-DE" sz="1800" kern="1200" dirty="0"/>
            <a:t> </a:t>
          </a:r>
          <a:r>
            <a:rPr lang="de-DE" sz="1800" kern="1200" dirty="0" err="1"/>
            <a:t>how</a:t>
          </a:r>
          <a:r>
            <a:rPr lang="de-DE" sz="1800" kern="1200" dirty="0"/>
            <a:t> </a:t>
          </a:r>
          <a:r>
            <a:rPr lang="de-DE" sz="1800" kern="1200" dirty="0" err="1"/>
            <a:t>much</a:t>
          </a:r>
          <a:r>
            <a:rPr lang="de-DE" sz="1800" kern="1200" dirty="0"/>
            <a:t> </a:t>
          </a:r>
          <a:r>
            <a:rPr lang="de-DE" sz="1800" kern="1200" dirty="0" err="1"/>
            <a:t>profit</a:t>
          </a:r>
          <a:r>
            <a:rPr lang="de-DE" sz="1800" kern="1200" dirty="0"/>
            <a:t> </a:t>
          </a:r>
          <a:r>
            <a:rPr lang="de-DE" sz="1800" kern="1200" dirty="0" err="1"/>
            <a:t>your</a:t>
          </a:r>
          <a:r>
            <a:rPr lang="de-DE" sz="1800" kern="1200" dirty="0"/>
            <a:t> </a:t>
          </a:r>
          <a:r>
            <a:rPr lang="de-DE" sz="1800" kern="1200" dirty="0" err="1"/>
            <a:t>business</a:t>
          </a:r>
          <a:r>
            <a:rPr lang="de-DE" sz="1800" kern="1200" dirty="0"/>
            <a:t> </a:t>
          </a:r>
          <a:r>
            <a:rPr lang="de-DE" sz="1800" kern="1200" dirty="0" err="1"/>
            <a:t>generates</a:t>
          </a:r>
          <a:r>
            <a:rPr lang="de-DE" sz="1800" kern="1200" dirty="0"/>
            <a:t> </a:t>
          </a:r>
          <a:r>
            <a:rPr lang="de-DE" sz="1800" kern="1200" dirty="0" err="1"/>
            <a:t>from</a:t>
          </a:r>
          <a:r>
            <a:rPr lang="de-DE" sz="1800" kern="1200" dirty="0"/>
            <a:t> </a:t>
          </a:r>
          <a:r>
            <a:rPr lang="de-DE" sz="1800" kern="1200" dirty="0" err="1"/>
            <a:t>each</a:t>
          </a:r>
          <a:r>
            <a:rPr lang="de-DE" sz="1800" kern="1200" dirty="0"/>
            <a:t> Euro of </a:t>
          </a:r>
          <a:r>
            <a:rPr lang="de-DE" sz="1800" kern="1200" dirty="0" err="1"/>
            <a:t>revenue</a:t>
          </a:r>
          <a:r>
            <a:rPr lang="de-DE" sz="1800" kern="1200" dirty="0"/>
            <a:t>. </a:t>
          </a:r>
          <a:br>
            <a:rPr lang="de-DE" sz="1800" kern="1200" dirty="0"/>
          </a:br>
          <a:br>
            <a:rPr lang="de-DE" sz="1800" kern="1200" dirty="0"/>
          </a:br>
          <a:r>
            <a:rPr lang="de-DE" sz="1800" b="1" kern="1200" dirty="0"/>
            <a:t>Formula: </a:t>
          </a:r>
          <a:r>
            <a:rPr lang="de-DE" sz="1800" kern="1200" dirty="0"/>
            <a:t>Net Profit / Revenue</a:t>
          </a:r>
        </a:p>
      </dsp:txBody>
      <dsp:txXfrm>
        <a:off x="3095" y="1044179"/>
        <a:ext cx="3018234" cy="1789568"/>
      </dsp:txXfrm>
    </dsp:sp>
    <dsp:sp modelId="{A4209023-4C65-436A-BD0C-A862B4AF7D9D}">
      <dsp:nvSpPr>
        <dsp:cNvPr id="0" name=""/>
        <dsp:cNvSpPr/>
      </dsp:nvSpPr>
      <dsp:spPr>
        <a:xfrm>
          <a:off x="3443883" y="18527"/>
          <a:ext cx="3018234" cy="1025651"/>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Current</a:t>
          </a:r>
          <a:r>
            <a:rPr lang="de-DE" sz="2800" b="1" kern="1200" dirty="0"/>
            <a:t> Ratio</a:t>
          </a:r>
        </a:p>
      </dsp:txBody>
      <dsp:txXfrm>
        <a:off x="3443883" y="18527"/>
        <a:ext cx="3018234" cy="1025651"/>
      </dsp:txXfrm>
    </dsp:sp>
    <dsp:sp modelId="{663AA321-843D-4D42-8091-F46FA19DC9B8}">
      <dsp:nvSpPr>
        <dsp:cNvPr id="0" name=""/>
        <dsp:cNvSpPr/>
      </dsp:nvSpPr>
      <dsp:spPr>
        <a:xfrm>
          <a:off x="3443883" y="1044179"/>
          <a:ext cx="3018234" cy="1789568"/>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kern="1200" dirty="0" err="1"/>
            <a:t>Assesses</a:t>
          </a:r>
          <a:r>
            <a:rPr lang="de-DE" sz="1800" kern="1200" dirty="0"/>
            <a:t> </a:t>
          </a:r>
          <a:r>
            <a:rPr lang="de-DE" sz="1800" kern="1200" dirty="0" err="1"/>
            <a:t>your</a:t>
          </a:r>
          <a:r>
            <a:rPr lang="de-DE" sz="1800" kern="1200" dirty="0"/>
            <a:t> </a:t>
          </a:r>
          <a:r>
            <a:rPr lang="de-DE" sz="1800" kern="1200" dirty="0" err="1"/>
            <a:t>ability</a:t>
          </a:r>
          <a:r>
            <a:rPr lang="de-DE" sz="1800" kern="1200" dirty="0"/>
            <a:t> </a:t>
          </a:r>
          <a:r>
            <a:rPr lang="de-DE" sz="1800" kern="1200" dirty="0" err="1"/>
            <a:t>to</a:t>
          </a:r>
          <a:r>
            <a:rPr lang="de-DE" sz="1800" kern="1200" dirty="0"/>
            <a:t> </a:t>
          </a:r>
          <a:r>
            <a:rPr lang="de-DE" sz="1800" kern="1200" dirty="0" err="1"/>
            <a:t>pay</a:t>
          </a:r>
          <a:r>
            <a:rPr lang="de-DE" sz="1800" kern="1200" dirty="0"/>
            <a:t> </a:t>
          </a:r>
          <a:r>
            <a:rPr lang="de-DE" sz="1800" kern="1200" dirty="0" err="1"/>
            <a:t>short</a:t>
          </a:r>
          <a:r>
            <a:rPr lang="de-DE" sz="1800" kern="1200" dirty="0"/>
            <a:t>-term </a:t>
          </a:r>
          <a:r>
            <a:rPr lang="de-DE" sz="1800" kern="1200" dirty="0" err="1"/>
            <a:t>obligations</a:t>
          </a:r>
          <a:r>
            <a:rPr lang="de-DE" sz="1800" kern="1200" dirty="0"/>
            <a:t> </a:t>
          </a:r>
          <a:r>
            <a:rPr lang="de-DE" sz="1800" kern="1200" dirty="0" err="1"/>
            <a:t>with</a:t>
          </a:r>
          <a:r>
            <a:rPr lang="de-DE" sz="1800" kern="1200" dirty="0"/>
            <a:t> </a:t>
          </a:r>
          <a:r>
            <a:rPr lang="de-DE" sz="1800" kern="1200" dirty="0" err="1"/>
            <a:t>short</a:t>
          </a:r>
          <a:r>
            <a:rPr lang="de-DE" sz="1800" kern="1200" dirty="0"/>
            <a:t>-term </a:t>
          </a:r>
          <a:r>
            <a:rPr lang="de-DE" sz="1800" kern="1200" dirty="0" err="1"/>
            <a:t>assets</a:t>
          </a:r>
          <a:r>
            <a:rPr lang="de-DE" sz="1800" kern="1200" dirty="0"/>
            <a:t>. </a:t>
          </a:r>
          <a:br>
            <a:rPr lang="de-DE" sz="1800" kern="1200" dirty="0"/>
          </a:br>
          <a:br>
            <a:rPr lang="de-DE" sz="1800" kern="1200" dirty="0"/>
          </a:br>
          <a:r>
            <a:rPr lang="de-DE" sz="1800" b="1" kern="1200" dirty="0"/>
            <a:t>Formula: </a:t>
          </a:r>
          <a:r>
            <a:rPr lang="de-DE" sz="1800" kern="1200" dirty="0" err="1"/>
            <a:t>Current</a:t>
          </a:r>
          <a:r>
            <a:rPr lang="de-DE" sz="1800" kern="1200" dirty="0"/>
            <a:t> Assets / </a:t>
          </a:r>
          <a:r>
            <a:rPr lang="de-DE" sz="1800" kern="1200" dirty="0" err="1"/>
            <a:t>Current</a:t>
          </a:r>
          <a:r>
            <a:rPr lang="de-DE" sz="1800" kern="1200" dirty="0"/>
            <a:t> </a:t>
          </a:r>
          <a:r>
            <a:rPr lang="de-DE" sz="1800" kern="1200" dirty="0" err="1"/>
            <a:t>Liabilities</a:t>
          </a:r>
          <a:endParaRPr lang="de-DE" sz="1800" kern="1200" dirty="0"/>
        </a:p>
      </dsp:txBody>
      <dsp:txXfrm>
        <a:off x="3443883" y="1044179"/>
        <a:ext cx="3018234" cy="1789568"/>
      </dsp:txXfrm>
    </dsp:sp>
    <dsp:sp modelId="{7C90F66E-AFA0-44A7-8936-0AACE735F330}">
      <dsp:nvSpPr>
        <dsp:cNvPr id="0" name=""/>
        <dsp:cNvSpPr/>
      </dsp:nvSpPr>
      <dsp:spPr>
        <a:xfrm>
          <a:off x="6884670" y="18527"/>
          <a:ext cx="3018234" cy="1025651"/>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Debt-to</a:t>
          </a:r>
          <a:r>
            <a:rPr lang="de-DE" sz="2800" b="1" kern="1200" dirty="0"/>
            <a:t> Equity Ratio</a:t>
          </a:r>
        </a:p>
      </dsp:txBody>
      <dsp:txXfrm>
        <a:off x="6884670" y="18527"/>
        <a:ext cx="3018234" cy="1025651"/>
      </dsp:txXfrm>
    </dsp:sp>
    <dsp:sp modelId="{050543CF-55EE-44BD-A6AC-B309343A9B36}">
      <dsp:nvSpPr>
        <dsp:cNvPr id="0" name=""/>
        <dsp:cNvSpPr/>
      </dsp:nvSpPr>
      <dsp:spPr>
        <a:xfrm>
          <a:off x="6884670" y="1044179"/>
          <a:ext cx="3018234" cy="1789568"/>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kern="1200" dirty="0"/>
            <a:t>Shows </a:t>
          </a:r>
          <a:r>
            <a:rPr lang="de-DE" sz="1800" kern="1200" dirty="0" err="1"/>
            <a:t>the</a:t>
          </a:r>
          <a:r>
            <a:rPr lang="de-DE" sz="1800" kern="1200" dirty="0"/>
            <a:t> </a:t>
          </a:r>
          <a:r>
            <a:rPr lang="de-DE" sz="1800" kern="1200" dirty="0" err="1"/>
            <a:t>proportion</a:t>
          </a:r>
          <a:r>
            <a:rPr lang="de-DE" sz="1800" kern="1200" dirty="0"/>
            <a:t> of </a:t>
          </a:r>
          <a:r>
            <a:rPr lang="de-DE" sz="1800" kern="1200" dirty="0" err="1"/>
            <a:t>debt</a:t>
          </a:r>
          <a:r>
            <a:rPr lang="de-DE" sz="1800" kern="1200" dirty="0"/>
            <a:t> </a:t>
          </a:r>
          <a:r>
            <a:rPr lang="de-DE" sz="1800" kern="1200" dirty="0" err="1"/>
            <a:t>used</a:t>
          </a:r>
          <a:r>
            <a:rPr lang="de-DE" sz="1800" kern="1200" dirty="0"/>
            <a:t> </a:t>
          </a:r>
          <a:r>
            <a:rPr lang="de-DE" sz="1800" kern="1200" dirty="0" err="1"/>
            <a:t>to</a:t>
          </a:r>
          <a:r>
            <a:rPr lang="de-DE" sz="1800" kern="1200" dirty="0"/>
            <a:t> </a:t>
          </a:r>
          <a:r>
            <a:rPr lang="de-DE" sz="1800" kern="1200" dirty="0" err="1"/>
            <a:t>finance</a:t>
          </a:r>
          <a:r>
            <a:rPr lang="de-DE" sz="1800" kern="1200" dirty="0"/>
            <a:t> </a:t>
          </a:r>
          <a:r>
            <a:rPr lang="de-DE" sz="1800" kern="1200" dirty="0" err="1"/>
            <a:t>the</a:t>
          </a:r>
          <a:r>
            <a:rPr lang="de-DE" sz="1800" kern="1200" dirty="0"/>
            <a:t> </a:t>
          </a:r>
          <a:r>
            <a:rPr lang="de-DE" sz="1800" kern="1200" dirty="0" err="1"/>
            <a:t>company‘s</a:t>
          </a:r>
          <a:r>
            <a:rPr lang="de-DE" sz="1800" kern="1200" dirty="0"/>
            <a:t> </a:t>
          </a:r>
          <a:r>
            <a:rPr lang="de-DE" sz="1800" kern="1200" dirty="0" err="1"/>
            <a:t>assets</a:t>
          </a:r>
          <a:r>
            <a:rPr lang="de-DE" sz="1800" kern="1200" dirty="0"/>
            <a:t>.</a:t>
          </a:r>
          <a:br>
            <a:rPr lang="de-DE" sz="1800" kern="1200" dirty="0"/>
          </a:br>
          <a:br>
            <a:rPr lang="de-DE" sz="1800" kern="1200" dirty="0"/>
          </a:br>
          <a:r>
            <a:rPr lang="de-DE" sz="1800" b="1" kern="1200" dirty="0"/>
            <a:t>Formula:</a:t>
          </a:r>
          <a:r>
            <a:rPr lang="de-DE" sz="1800" kern="1200" dirty="0"/>
            <a:t> Total </a:t>
          </a:r>
          <a:r>
            <a:rPr lang="de-DE" sz="1800" kern="1200" dirty="0" err="1"/>
            <a:t>Liabilities</a:t>
          </a:r>
          <a:r>
            <a:rPr lang="de-DE" sz="1800" kern="1200" dirty="0"/>
            <a:t> / </a:t>
          </a:r>
          <a:r>
            <a:rPr lang="de-DE" sz="1800" kern="1200" dirty="0" err="1"/>
            <a:t>Shareholder‘s</a:t>
          </a:r>
          <a:r>
            <a:rPr lang="de-DE" sz="1800" kern="1200" dirty="0"/>
            <a:t> Equity</a:t>
          </a:r>
        </a:p>
      </dsp:txBody>
      <dsp:txXfrm>
        <a:off x="6884670" y="1044179"/>
        <a:ext cx="3018234" cy="178956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29986"/>
          <a:ext cx="3018234" cy="101354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Gross</a:t>
          </a:r>
          <a:r>
            <a:rPr lang="de-DE" sz="2800" b="1" kern="1200" dirty="0"/>
            <a:t> Profit Margin</a:t>
          </a:r>
        </a:p>
      </dsp:txBody>
      <dsp:txXfrm>
        <a:off x="3095" y="29986"/>
        <a:ext cx="3018234" cy="1013542"/>
      </dsp:txXfrm>
    </dsp:sp>
    <dsp:sp modelId="{DA0F05C3-5D98-4D28-AA8D-930FA1D88EC2}">
      <dsp:nvSpPr>
        <dsp:cNvPr id="0" name=""/>
        <dsp:cNvSpPr/>
      </dsp:nvSpPr>
      <dsp:spPr>
        <a:xfrm>
          <a:off x="3095" y="1043528"/>
          <a:ext cx="3018234" cy="177875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kern="1200" dirty="0" err="1"/>
            <a:t>Measures</a:t>
          </a:r>
          <a:r>
            <a:rPr lang="de-DE" sz="1800" kern="1200" dirty="0"/>
            <a:t> </a:t>
          </a:r>
          <a:r>
            <a:rPr lang="de-DE" sz="1800" kern="1200" dirty="0" err="1"/>
            <a:t>the</a:t>
          </a:r>
          <a:r>
            <a:rPr lang="de-DE" sz="1800" kern="1200" dirty="0"/>
            <a:t> </a:t>
          </a:r>
          <a:r>
            <a:rPr lang="de-DE" sz="1800" kern="1200" dirty="0" err="1"/>
            <a:t>percentage</a:t>
          </a:r>
          <a:r>
            <a:rPr lang="de-DE" sz="1800" kern="1200" dirty="0"/>
            <a:t> of </a:t>
          </a:r>
          <a:r>
            <a:rPr lang="de-DE" sz="1800" kern="1200" dirty="0" err="1"/>
            <a:t>revenue</a:t>
          </a:r>
          <a:r>
            <a:rPr lang="de-DE" sz="1800" kern="1200" dirty="0"/>
            <a:t> </a:t>
          </a:r>
          <a:r>
            <a:rPr lang="de-DE" sz="1800" kern="1200" dirty="0" err="1"/>
            <a:t>that</a:t>
          </a:r>
          <a:r>
            <a:rPr lang="de-DE" sz="1800" kern="1200" dirty="0"/>
            <a:t> </a:t>
          </a:r>
          <a:r>
            <a:rPr lang="de-DE" sz="1800" kern="1200" dirty="0" err="1"/>
            <a:t>exceeds</a:t>
          </a:r>
          <a:r>
            <a:rPr lang="de-DE" sz="1800" kern="1200" dirty="0"/>
            <a:t> </a:t>
          </a:r>
          <a:r>
            <a:rPr lang="de-DE" sz="1800" kern="1200" dirty="0" err="1"/>
            <a:t>the</a:t>
          </a:r>
          <a:r>
            <a:rPr lang="de-DE" sz="1800" kern="1200" dirty="0"/>
            <a:t> </a:t>
          </a:r>
          <a:r>
            <a:rPr lang="de-DE" sz="1800" kern="1200" dirty="0" err="1"/>
            <a:t>costs</a:t>
          </a:r>
          <a:r>
            <a:rPr lang="de-DE" sz="1800" kern="1200" dirty="0"/>
            <a:t> of </a:t>
          </a:r>
          <a:r>
            <a:rPr lang="de-DE" sz="1800" kern="1200" dirty="0" err="1"/>
            <a:t>goods</a:t>
          </a:r>
          <a:r>
            <a:rPr lang="de-DE" sz="1800" kern="1200" dirty="0"/>
            <a:t> </a:t>
          </a:r>
          <a:r>
            <a:rPr lang="de-DE" sz="1800" kern="1200" dirty="0" err="1"/>
            <a:t>sold</a:t>
          </a:r>
          <a:r>
            <a:rPr lang="de-DE" sz="1800" kern="1200" dirty="0"/>
            <a:t> (COGS)</a:t>
          </a:r>
          <a:br>
            <a:rPr lang="de-DE" sz="1800" kern="1200" dirty="0"/>
          </a:br>
          <a:br>
            <a:rPr lang="de-DE" sz="1800" kern="1200" dirty="0"/>
          </a:br>
          <a:r>
            <a:rPr lang="de-DE" sz="1800" b="1" kern="1200" dirty="0"/>
            <a:t>Formula: </a:t>
          </a:r>
          <a:r>
            <a:rPr lang="de-DE" sz="1800" kern="1200" dirty="0"/>
            <a:t>(Revenue – COGS) / Revenue</a:t>
          </a:r>
        </a:p>
      </dsp:txBody>
      <dsp:txXfrm>
        <a:off x="3095" y="1043528"/>
        <a:ext cx="3018234" cy="1778759"/>
      </dsp:txXfrm>
    </dsp:sp>
    <dsp:sp modelId="{A4209023-4C65-436A-BD0C-A862B4AF7D9D}">
      <dsp:nvSpPr>
        <dsp:cNvPr id="0" name=""/>
        <dsp:cNvSpPr/>
      </dsp:nvSpPr>
      <dsp:spPr>
        <a:xfrm>
          <a:off x="3443883" y="29986"/>
          <a:ext cx="3018234" cy="1013542"/>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Operating Profit Maring</a:t>
          </a:r>
        </a:p>
      </dsp:txBody>
      <dsp:txXfrm>
        <a:off x="3443883" y="29986"/>
        <a:ext cx="3018234" cy="1013542"/>
      </dsp:txXfrm>
    </dsp:sp>
    <dsp:sp modelId="{663AA321-843D-4D42-8091-F46FA19DC9B8}">
      <dsp:nvSpPr>
        <dsp:cNvPr id="0" name=""/>
        <dsp:cNvSpPr/>
      </dsp:nvSpPr>
      <dsp:spPr>
        <a:xfrm>
          <a:off x="3443883" y="1043528"/>
          <a:ext cx="3018234" cy="1778759"/>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kern="1200" dirty="0"/>
            <a:t>Shows </a:t>
          </a:r>
          <a:r>
            <a:rPr lang="de-DE" sz="1800" kern="1200" dirty="0" err="1"/>
            <a:t>how</a:t>
          </a:r>
          <a:r>
            <a:rPr lang="de-DE" sz="1800" kern="1200" dirty="0"/>
            <a:t> </a:t>
          </a:r>
          <a:r>
            <a:rPr lang="de-DE" sz="1800" kern="1200" dirty="0" err="1"/>
            <a:t>efficiently</a:t>
          </a:r>
          <a:r>
            <a:rPr lang="de-DE" sz="1800" kern="1200" dirty="0"/>
            <a:t> a </a:t>
          </a:r>
          <a:r>
            <a:rPr lang="de-DE" sz="1800" kern="1200" dirty="0" err="1"/>
            <a:t>company</a:t>
          </a:r>
          <a:r>
            <a:rPr lang="de-DE" sz="1800" kern="1200" dirty="0"/>
            <a:t> </a:t>
          </a:r>
          <a:r>
            <a:rPr lang="de-DE" sz="1800" kern="1200" dirty="0" err="1"/>
            <a:t>can</a:t>
          </a:r>
          <a:r>
            <a:rPr lang="de-DE" sz="1800" kern="1200" dirty="0"/>
            <a:t> </a:t>
          </a:r>
          <a:r>
            <a:rPr lang="de-DE" sz="1800" kern="1200" dirty="0" err="1"/>
            <a:t>generate</a:t>
          </a:r>
          <a:r>
            <a:rPr lang="de-DE" sz="1800" kern="1200" dirty="0"/>
            <a:t> </a:t>
          </a:r>
          <a:r>
            <a:rPr lang="de-DE" sz="1800" kern="1200" dirty="0" err="1"/>
            <a:t>profit</a:t>
          </a:r>
          <a:r>
            <a:rPr lang="de-DE" sz="1800" kern="1200" dirty="0"/>
            <a:t> </a:t>
          </a:r>
          <a:r>
            <a:rPr lang="de-DE" sz="1800" kern="1200" dirty="0" err="1"/>
            <a:t>from</a:t>
          </a:r>
          <a:r>
            <a:rPr lang="de-DE" sz="1800" kern="1200" dirty="0"/>
            <a:t> ist </a:t>
          </a:r>
          <a:r>
            <a:rPr lang="de-DE" sz="1800" kern="1200" dirty="0" err="1"/>
            <a:t>operations</a:t>
          </a:r>
          <a:r>
            <a:rPr lang="de-DE" sz="1800" kern="1200" dirty="0"/>
            <a:t> </a:t>
          </a:r>
          <a:r>
            <a:rPr lang="de-DE" sz="1800" kern="1200" dirty="0" err="1"/>
            <a:t>before</a:t>
          </a:r>
          <a:r>
            <a:rPr lang="de-DE" sz="1800" kern="1200" dirty="0"/>
            <a:t> </a:t>
          </a:r>
          <a:r>
            <a:rPr lang="de-DE" sz="1800" kern="1200" dirty="0" err="1"/>
            <a:t>deducting</a:t>
          </a:r>
          <a:r>
            <a:rPr lang="de-DE" sz="1800" kern="1200" dirty="0"/>
            <a:t> </a:t>
          </a:r>
          <a:r>
            <a:rPr lang="de-DE" sz="1800" kern="1200" dirty="0" err="1"/>
            <a:t>taxes</a:t>
          </a:r>
          <a:r>
            <a:rPr lang="de-DE" sz="1800" kern="1200" dirty="0"/>
            <a:t> and </a:t>
          </a:r>
          <a:r>
            <a:rPr lang="de-DE" sz="1800" kern="1200" dirty="0" err="1"/>
            <a:t>interest</a:t>
          </a:r>
          <a:r>
            <a:rPr lang="de-DE" sz="1800" kern="1200" dirty="0"/>
            <a:t>.</a:t>
          </a:r>
          <a:br>
            <a:rPr lang="de-DE" sz="1800" kern="1200" dirty="0"/>
          </a:br>
          <a:r>
            <a:rPr lang="de-DE" sz="1800" b="1" kern="1200" dirty="0"/>
            <a:t>Formula: </a:t>
          </a:r>
          <a:r>
            <a:rPr lang="de-DE" sz="1800" kern="1200" dirty="0"/>
            <a:t>Operating Income / Revenue</a:t>
          </a:r>
        </a:p>
      </dsp:txBody>
      <dsp:txXfrm>
        <a:off x="3443883" y="1043528"/>
        <a:ext cx="3018234" cy="1778759"/>
      </dsp:txXfrm>
    </dsp:sp>
    <dsp:sp modelId="{7C90F66E-AFA0-44A7-8936-0AACE735F330}">
      <dsp:nvSpPr>
        <dsp:cNvPr id="0" name=""/>
        <dsp:cNvSpPr/>
      </dsp:nvSpPr>
      <dsp:spPr>
        <a:xfrm>
          <a:off x="6884670" y="29986"/>
          <a:ext cx="3018234" cy="1013542"/>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Return on Assets</a:t>
          </a:r>
        </a:p>
      </dsp:txBody>
      <dsp:txXfrm>
        <a:off x="6884670" y="29986"/>
        <a:ext cx="3018234" cy="1013542"/>
      </dsp:txXfrm>
    </dsp:sp>
    <dsp:sp modelId="{050543CF-55EE-44BD-A6AC-B309343A9B36}">
      <dsp:nvSpPr>
        <dsp:cNvPr id="0" name=""/>
        <dsp:cNvSpPr/>
      </dsp:nvSpPr>
      <dsp:spPr>
        <a:xfrm>
          <a:off x="6884670" y="1043528"/>
          <a:ext cx="3018234" cy="1778759"/>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kern="1200" dirty="0" err="1"/>
            <a:t>Indivates</a:t>
          </a:r>
          <a:r>
            <a:rPr lang="de-DE" sz="1800" kern="1200" dirty="0"/>
            <a:t> </a:t>
          </a:r>
          <a:r>
            <a:rPr lang="de-DE" sz="1800" kern="1200" dirty="0" err="1"/>
            <a:t>how</a:t>
          </a:r>
          <a:r>
            <a:rPr lang="de-DE" sz="1800" kern="1200" dirty="0"/>
            <a:t> profitable a </a:t>
          </a:r>
          <a:r>
            <a:rPr lang="de-DE" sz="1800" kern="1200" dirty="0" err="1"/>
            <a:t>business</a:t>
          </a:r>
          <a:r>
            <a:rPr lang="de-DE" sz="1800" kern="1200" dirty="0"/>
            <a:t> </a:t>
          </a:r>
          <a:r>
            <a:rPr lang="de-DE" sz="1800" kern="1200" dirty="0" err="1"/>
            <a:t>is</a:t>
          </a:r>
          <a:r>
            <a:rPr lang="de-DE" sz="1800" kern="1200" dirty="0"/>
            <a:t> relative </a:t>
          </a:r>
          <a:r>
            <a:rPr lang="de-DE" sz="1800" kern="1200" dirty="0" err="1"/>
            <a:t>to</a:t>
          </a:r>
          <a:r>
            <a:rPr lang="de-DE" sz="1800" kern="1200" dirty="0"/>
            <a:t> ist total </a:t>
          </a:r>
          <a:r>
            <a:rPr lang="de-DE" sz="1800" kern="1200" dirty="0" err="1"/>
            <a:t>assets</a:t>
          </a:r>
          <a:r>
            <a:rPr lang="de-DE" sz="1800" kern="1200" dirty="0"/>
            <a:t>.</a:t>
          </a:r>
          <a:br>
            <a:rPr lang="de-DE" sz="1800" kern="1200" dirty="0"/>
          </a:br>
          <a:br>
            <a:rPr lang="de-DE" sz="1800" kern="1200" dirty="0"/>
          </a:br>
          <a:r>
            <a:rPr lang="de-DE" sz="1800" b="1" kern="1200" dirty="0"/>
            <a:t>Formula:</a:t>
          </a:r>
          <a:r>
            <a:rPr lang="de-DE" sz="1800" kern="1200" dirty="0"/>
            <a:t> Net Income / Total Assets</a:t>
          </a:r>
        </a:p>
      </dsp:txBody>
      <dsp:txXfrm>
        <a:off x="6884670" y="1043528"/>
        <a:ext cx="3018234" cy="177875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68530"/>
          <a:ext cx="3018234" cy="102506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Quick Ratio</a:t>
          </a:r>
        </a:p>
      </dsp:txBody>
      <dsp:txXfrm>
        <a:off x="3095" y="68530"/>
        <a:ext cx="3018234" cy="1025066"/>
      </dsp:txXfrm>
    </dsp:sp>
    <dsp:sp modelId="{DA0F05C3-5D98-4D28-AA8D-930FA1D88EC2}">
      <dsp:nvSpPr>
        <dsp:cNvPr id="0" name=""/>
        <dsp:cNvSpPr/>
      </dsp:nvSpPr>
      <dsp:spPr>
        <a:xfrm>
          <a:off x="3095" y="1093596"/>
          <a:ext cx="3018234" cy="169014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de-DE" sz="1700" kern="1200" dirty="0" err="1"/>
            <a:t>Measures</a:t>
          </a:r>
          <a:r>
            <a:rPr lang="de-DE" sz="1700" kern="1200" dirty="0"/>
            <a:t> a </a:t>
          </a:r>
          <a:r>
            <a:rPr lang="de-DE" sz="1700" kern="1200" dirty="0" err="1"/>
            <a:t>company‘s</a:t>
          </a:r>
          <a:r>
            <a:rPr lang="de-DE" sz="1700" kern="1200" dirty="0"/>
            <a:t> </a:t>
          </a:r>
          <a:r>
            <a:rPr lang="de-DE" sz="1700" kern="1200" dirty="0" err="1"/>
            <a:t>ability</a:t>
          </a:r>
          <a:r>
            <a:rPr lang="de-DE" sz="1700" kern="1200" dirty="0"/>
            <a:t> </a:t>
          </a:r>
          <a:r>
            <a:rPr lang="de-DE" sz="1700" kern="1200" dirty="0" err="1"/>
            <a:t>to</a:t>
          </a:r>
          <a:r>
            <a:rPr lang="de-DE" sz="1700" kern="1200" dirty="0"/>
            <a:t> </a:t>
          </a:r>
          <a:r>
            <a:rPr lang="de-DE" sz="1700" kern="1200" dirty="0" err="1"/>
            <a:t>meet</a:t>
          </a:r>
          <a:r>
            <a:rPr lang="de-DE" sz="1700" kern="1200" dirty="0"/>
            <a:t> ist </a:t>
          </a:r>
          <a:r>
            <a:rPr lang="de-DE" sz="1700" kern="1200" dirty="0" err="1"/>
            <a:t>short</a:t>
          </a:r>
          <a:r>
            <a:rPr lang="de-DE" sz="1700" kern="1200" dirty="0"/>
            <a:t>-term </a:t>
          </a:r>
          <a:r>
            <a:rPr lang="de-DE" sz="1700" kern="1200" dirty="0" err="1"/>
            <a:t>liabilities</a:t>
          </a:r>
          <a:r>
            <a:rPr lang="de-DE" sz="1700" kern="1200" dirty="0"/>
            <a:t> </a:t>
          </a:r>
          <a:r>
            <a:rPr lang="de-DE" sz="1700" kern="1200" dirty="0" err="1"/>
            <a:t>with</a:t>
          </a:r>
          <a:r>
            <a:rPr lang="de-DE" sz="1700" kern="1200" dirty="0"/>
            <a:t> ist </a:t>
          </a:r>
          <a:r>
            <a:rPr lang="de-DE" sz="1700" kern="1200" dirty="0" err="1"/>
            <a:t>most</a:t>
          </a:r>
          <a:r>
            <a:rPr lang="de-DE" sz="1700" kern="1200" dirty="0"/>
            <a:t> liquid </a:t>
          </a:r>
          <a:r>
            <a:rPr lang="de-DE" sz="1700" kern="1200" dirty="0" err="1"/>
            <a:t>assets</a:t>
          </a:r>
          <a:r>
            <a:rPr lang="de-DE" sz="1700" kern="1200" dirty="0"/>
            <a:t>.</a:t>
          </a:r>
          <a:br>
            <a:rPr lang="de-DE" sz="1700" kern="1200" dirty="0"/>
          </a:br>
          <a:r>
            <a:rPr lang="de-DE" sz="1700" b="1" kern="1200" dirty="0"/>
            <a:t>Formula: </a:t>
          </a:r>
          <a:r>
            <a:rPr lang="de-DE" sz="1700" kern="1200" dirty="0"/>
            <a:t>(</a:t>
          </a:r>
          <a:r>
            <a:rPr lang="de-DE" sz="1700" kern="1200" dirty="0" err="1"/>
            <a:t>Current</a:t>
          </a:r>
          <a:r>
            <a:rPr lang="de-DE" sz="1700" kern="1200" dirty="0"/>
            <a:t> </a:t>
          </a:r>
          <a:r>
            <a:rPr lang="de-DE" sz="1700" kern="1200" dirty="0" err="1"/>
            <a:t>assets</a:t>
          </a:r>
          <a:r>
            <a:rPr lang="de-DE" sz="1700" kern="1200" dirty="0"/>
            <a:t> - </a:t>
          </a:r>
          <a:r>
            <a:rPr lang="de-DE" sz="1700" kern="1200" dirty="0" err="1"/>
            <a:t>Inventory</a:t>
          </a:r>
          <a:r>
            <a:rPr lang="de-DE" sz="1700" kern="1200" dirty="0"/>
            <a:t>) / </a:t>
          </a:r>
          <a:r>
            <a:rPr lang="de-DE" sz="1700" kern="1200" dirty="0" err="1"/>
            <a:t>Current</a:t>
          </a:r>
          <a:r>
            <a:rPr lang="de-DE" sz="1700" kern="1200" dirty="0"/>
            <a:t> </a:t>
          </a:r>
          <a:r>
            <a:rPr lang="de-DE" sz="1700" kern="1200" dirty="0" err="1"/>
            <a:t>Liabilities</a:t>
          </a:r>
          <a:endParaRPr lang="de-DE" sz="1700" kern="1200" dirty="0"/>
        </a:p>
      </dsp:txBody>
      <dsp:txXfrm>
        <a:off x="3095" y="1093596"/>
        <a:ext cx="3018234" cy="1690147"/>
      </dsp:txXfrm>
    </dsp:sp>
    <dsp:sp modelId="{A4209023-4C65-436A-BD0C-A862B4AF7D9D}">
      <dsp:nvSpPr>
        <dsp:cNvPr id="0" name=""/>
        <dsp:cNvSpPr/>
      </dsp:nvSpPr>
      <dsp:spPr>
        <a:xfrm>
          <a:off x="3443883" y="68530"/>
          <a:ext cx="3018234" cy="1025066"/>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Debt</a:t>
          </a:r>
          <a:r>
            <a:rPr lang="de-DE" sz="2800" b="1" kern="1200" dirty="0"/>
            <a:t>-</a:t>
          </a:r>
          <a:r>
            <a:rPr lang="de-DE" sz="2800" b="1" kern="1200" dirty="0" err="1"/>
            <a:t>to</a:t>
          </a:r>
          <a:r>
            <a:rPr lang="de-DE" sz="2800" b="1" kern="1200" dirty="0"/>
            <a:t>-Assets Ratio</a:t>
          </a:r>
        </a:p>
      </dsp:txBody>
      <dsp:txXfrm>
        <a:off x="3443883" y="68530"/>
        <a:ext cx="3018234" cy="1025066"/>
      </dsp:txXfrm>
    </dsp:sp>
    <dsp:sp modelId="{663AA321-843D-4D42-8091-F46FA19DC9B8}">
      <dsp:nvSpPr>
        <dsp:cNvPr id="0" name=""/>
        <dsp:cNvSpPr/>
      </dsp:nvSpPr>
      <dsp:spPr>
        <a:xfrm>
          <a:off x="3443883" y="1093596"/>
          <a:ext cx="3018234" cy="1690147"/>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de-DE" sz="1700" kern="1200" dirty="0" err="1"/>
            <a:t>Indicates</a:t>
          </a:r>
          <a:r>
            <a:rPr lang="de-DE" sz="1700" kern="1200" dirty="0"/>
            <a:t> </a:t>
          </a:r>
          <a:r>
            <a:rPr lang="de-DE" sz="1700" kern="1200" dirty="0" err="1"/>
            <a:t>the</a:t>
          </a:r>
          <a:r>
            <a:rPr lang="de-DE" sz="1700" kern="1200" dirty="0"/>
            <a:t> </a:t>
          </a:r>
          <a:r>
            <a:rPr lang="de-DE" sz="1700" kern="1200" dirty="0" err="1"/>
            <a:t>perentage</a:t>
          </a:r>
          <a:r>
            <a:rPr lang="de-DE" sz="1700" kern="1200" dirty="0"/>
            <a:t> of a </a:t>
          </a:r>
          <a:r>
            <a:rPr lang="de-DE" sz="1700" kern="1200" dirty="0" err="1"/>
            <a:t>company‘s</a:t>
          </a:r>
          <a:r>
            <a:rPr lang="de-DE" sz="1700" kern="1200" dirty="0"/>
            <a:t> </a:t>
          </a:r>
          <a:r>
            <a:rPr lang="de-DE" sz="1700" kern="1200" dirty="0" err="1"/>
            <a:t>assets</a:t>
          </a:r>
          <a:r>
            <a:rPr lang="de-DE" sz="1700" kern="1200" dirty="0"/>
            <a:t> </a:t>
          </a:r>
          <a:r>
            <a:rPr lang="de-DE" sz="1700" kern="1200" dirty="0" err="1"/>
            <a:t>that</a:t>
          </a:r>
          <a:r>
            <a:rPr lang="de-DE" sz="1700" kern="1200" dirty="0"/>
            <a:t> </a:t>
          </a:r>
          <a:r>
            <a:rPr lang="de-DE" sz="1700" kern="1200" dirty="0" err="1"/>
            <a:t>are</a:t>
          </a:r>
          <a:r>
            <a:rPr lang="de-DE" sz="1700" kern="1200" dirty="0"/>
            <a:t> </a:t>
          </a:r>
          <a:r>
            <a:rPr lang="de-DE" sz="1700" kern="1200" dirty="0" err="1"/>
            <a:t>financed</a:t>
          </a:r>
          <a:r>
            <a:rPr lang="de-DE" sz="1700" kern="1200" dirty="0"/>
            <a:t> </a:t>
          </a:r>
          <a:r>
            <a:rPr lang="de-DE" sz="1700" kern="1200" dirty="0" err="1"/>
            <a:t>by</a:t>
          </a:r>
          <a:r>
            <a:rPr lang="de-DE" sz="1700" kern="1200" dirty="0"/>
            <a:t> </a:t>
          </a:r>
          <a:r>
            <a:rPr lang="de-DE" sz="1700" kern="1200" dirty="0" err="1"/>
            <a:t>debt</a:t>
          </a:r>
          <a:r>
            <a:rPr lang="de-DE" sz="1700" kern="1200" dirty="0"/>
            <a:t>. </a:t>
          </a:r>
          <a:br>
            <a:rPr lang="de-DE" sz="1700" kern="1200" dirty="0"/>
          </a:br>
          <a:br>
            <a:rPr lang="de-DE" sz="1700" kern="1200" dirty="0"/>
          </a:br>
          <a:r>
            <a:rPr lang="de-DE" sz="1700" b="1" kern="1200" dirty="0"/>
            <a:t>Formula: </a:t>
          </a:r>
          <a:r>
            <a:rPr lang="de-DE" sz="1700" kern="1200" dirty="0"/>
            <a:t>Total </a:t>
          </a:r>
          <a:r>
            <a:rPr lang="de-DE" sz="1700" kern="1200" dirty="0" err="1"/>
            <a:t>Debt</a:t>
          </a:r>
          <a:r>
            <a:rPr lang="de-DE" sz="1700" kern="1200" dirty="0"/>
            <a:t> / Total Assets</a:t>
          </a:r>
        </a:p>
      </dsp:txBody>
      <dsp:txXfrm>
        <a:off x="3443883" y="1093596"/>
        <a:ext cx="3018234" cy="1690147"/>
      </dsp:txXfrm>
    </dsp:sp>
    <dsp:sp modelId="{7C90F66E-AFA0-44A7-8936-0AACE735F330}">
      <dsp:nvSpPr>
        <dsp:cNvPr id="0" name=""/>
        <dsp:cNvSpPr/>
      </dsp:nvSpPr>
      <dsp:spPr>
        <a:xfrm>
          <a:off x="6884670" y="68530"/>
          <a:ext cx="3018234" cy="1025066"/>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Interest Coverage Ratio</a:t>
          </a:r>
        </a:p>
      </dsp:txBody>
      <dsp:txXfrm>
        <a:off x="6884670" y="68530"/>
        <a:ext cx="3018234" cy="1025066"/>
      </dsp:txXfrm>
    </dsp:sp>
    <dsp:sp modelId="{050543CF-55EE-44BD-A6AC-B309343A9B36}">
      <dsp:nvSpPr>
        <dsp:cNvPr id="0" name=""/>
        <dsp:cNvSpPr/>
      </dsp:nvSpPr>
      <dsp:spPr>
        <a:xfrm>
          <a:off x="6884670" y="1093596"/>
          <a:ext cx="3018234" cy="1690147"/>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de-DE" sz="1700" kern="1200" dirty="0" err="1"/>
            <a:t>Measures</a:t>
          </a:r>
          <a:r>
            <a:rPr lang="de-DE" sz="1700" kern="1200" dirty="0"/>
            <a:t> </a:t>
          </a:r>
          <a:r>
            <a:rPr lang="de-DE" sz="1700" kern="1200" dirty="0" err="1"/>
            <a:t>how</a:t>
          </a:r>
          <a:r>
            <a:rPr lang="de-DE" sz="1700" kern="1200" dirty="0"/>
            <a:t> </a:t>
          </a:r>
          <a:r>
            <a:rPr lang="de-DE" sz="1700" kern="1200" dirty="0" err="1"/>
            <a:t>wella</a:t>
          </a:r>
          <a:r>
            <a:rPr lang="de-DE" sz="1700" kern="1200" dirty="0"/>
            <a:t> </a:t>
          </a:r>
          <a:r>
            <a:rPr lang="de-DE" sz="1700" kern="1200" dirty="0" err="1"/>
            <a:t>company</a:t>
          </a:r>
          <a:r>
            <a:rPr lang="de-DE" sz="1700" kern="1200" dirty="0"/>
            <a:t> </a:t>
          </a:r>
          <a:r>
            <a:rPr lang="de-DE" sz="1700" kern="1200" dirty="0" err="1"/>
            <a:t>can</a:t>
          </a:r>
          <a:r>
            <a:rPr lang="de-DE" sz="1700" kern="1200" dirty="0"/>
            <a:t> </a:t>
          </a:r>
          <a:r>
            <a:rPr lang="de-DE" sz="1700" kern="1200" dirty="0" err="1"/>
            <a:t>cover</a:t>
          </a:r>
          <a:r>
            <a:rPr lang="de-DE" sz="1700" kern="1200" dirty="0"/>
            <a:t> ist </a:t>
          </a:r>
          <a:r>
            <a:rPr lang="de-DE" sz="1700" kern="1200" dirty="0" err="1"/>
            <a:t>interest</a:t>
          </a:r>
          <a:r>
            <a:rPr lang="de-DE" sz="1700" kern="1200" dirty="0"/>
            <a:t> </a:t>
          </a:r>
          <a:r>
            <a:rPr lang="de-DE" sz="1700" kern="1200" dirty="0" err="1"/>
            <a:t>obligations</a:t>
          </a:r>
          <a:r>
            <a:rPr lang="de-DE" sz="1700" kern="1200" dirty="0"/>
            <a:t> </a:t>
          </a:r>
          <a:r>
            <a:rPr lang="de-DE" sz="1700" kern="1200" dirty="0" err="1"/>
            <a:t>with</a:t>
          </a:r>
          <a:r>
            <a:rPr lang="de-DE" sz="1700" kern="1200" dirty="0"/>
            <a:t> ist </a:t>
          </a:r>
          <a:r>
            <a:rPr lang="de-DE" sz="1700" kern="1200" dirty="0" err="1"/>
            <a:t>earnings</a:t>
          </a:r>
          <a:r>
            <a:rPr lang="de-DE" sz="1700" kern="1200" dirty="0"/>
            <a:t>.</a:t>
          </a:r>
          <a:br>
            <a:rPr lang="de-DE" sz="1700" kern="1200" dirty="0"/>
          </a:br>
          <a:br>
            <a:rPr lang="de-DE" sz="1700" kern="1200" dirty="0"/>
          </a:br>
          <a:r>
            <a:rPr lang="de-DE" sz="1700" b="1" kern="1200" dirty="0"/>
            <a:t>Formula:</a:t>
          </a:r>
          <a:r>
            <a:rPr lang="de-DE" sz="1700" kern="1200" dirty="0"/>
            <a:t> Operating Income / Interest </a:t>
          </a:r>
          <a:r>
            <a:rPr lang="de-DE" sz="1700" kern="1200" dirty="0" err="1"/>
            <a:t>Expense</a:t>
          </a:r>
          <a:endParaRPr lang="de-DE" sz="1700" kern="1200" dirty="0"/>
        </a:p>
      </dsp:txBody>
      <dsp:txXfrm>
        <a:off x="6884670" y="1093596"/>
        <a:ext cx="3018234" cy="1690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4425"/>
          <a:ext cx="3018234" cy="633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Cash Flow</a:t>
          </a:r>
        </a:p>
      </dsp:txBody>
      <dsp:txXfrm>
        <a:off x="3095" y="4425"/>
        <a:ext cx="3018234" cy="633600"/>
      </dsp:txXfrm>
    </dsp:sp>
    <dsp:sp modelId="{DA0F05C3-5D98-4D28-AA8D-930FA1D88EC2}">
      <dsp:nvSpPr>
        <dsp:cNvPr id="0" name=""/>
        <dsp:cNvSpPr/>
      </dsp:nvSpPr>
      <dsp:spPr>
        <a:xfrm>
          <a:off x="3095" y="638025"/>
          <a:ext cx="3018234" cy="247598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0" lvl="1" indent="0" algn="l" defTabSz="977900">
            <a:lnSpc>
              <a:spcPct val="90000"/>
            </a:lnSpc>
            <a:spcBef>
              <a:spcPct val="0"/>
            </a:spcBef>
            <a:spcAft>
              <a:spcPct val="15000"/>
            </a:spcAft>
            <a:buNone/>
          </a:pPr>
          <a:r>
            <a:rPr lang="de-DE" sz="2200" kern="1200" dirty="0"/>
            <a:t>The movement of money in and out of your business. Positive Cash-Flow means you have more money coming in than going out.</a:t>
          </a:r>
        </a:p>
      </dsp:txBody>
      <dsp:txXfrm>
        <a:off x="3095" y="638025"/>
        <a:ext cx="3018234" cy="2475989"/>
      </dsp:txXfrm>
    </dsp:sp>
    <dsp:sp modelId="{A4209023-4C65-436A-BD0C-A862B4AF7D9D}">
      <dsp:nvSpPr>
        <dsp:cNvPr id="0" name=""/>
        <dsp:cNvSpPr/>
      </dsp:nvSpPr>
      <dsp:spPr>
        <a:xfrm>
          <a:off x="3443883" y="4425"/>
          <a:ext cx="3018234" cy="633600"/>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Equity</a:t>
          </a:r>
        </a:p>
      </dsp:txBody>
      <dsp:txXfrm>
        <a:off x="3443883" y="4425"/>
        <a:ext cx="3018234" cy="633600"/>
      </dsp:txXfrm>
    </dsp:sp>
    <dsp:sp modelId="{663AA321-843D-4D42-8091-F46FA19DC9B8}">
      <dsp:nvSpPr>
        <dsp:cNvPr id="0" name=""/>
        <dsp:cNvSpPr/>
      </dsp:nvSpPr>
      <dsp:spPr>
        <a:xfrm>
          <a:off x="3443883" y="638025"/>
          <a:ext cx="3018234" cy="2475989"/>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0" lvl="1" indent="0" algn="l" defTabSz="977900">
            <a:lnSpc>
              <a:spcPct val="90000"/>
            </a:lnSpc>
            <a:spcBef>
              <a:spcPct val="0"/>
            </a:spcBef>
            <a:spcAft>
              <a:spcPct val="15000"/>
            </a:spcAft>
            <a:buNone/>
          </a:pPr>
          <a:r>
            <a:rPr lang="de-DE" sz="2200" kern="1200" dirty="0"/>
            <a:t>The </a:t>
          </a:r>
          <a:r>
            <a:rPr lang="de-DE" sz="2200" kern="1200" dirty="0" err="1"/>
            <a:t>ownership</a:t>
          </a:r>
          <a:r>
            <a:rPr lang="de-DE" sz="2200" kern="1200" dirty="0"/>
            <a:t> </a:t>
          </a:r>
          <a:r>
            <a:rPr lang="de-DE" sz="2200" kern="1200" dirty="0" err="1"/>
            <a:t>value</a:t>
          </a:r>
          <a:r>
            <a:rPr lang="de-DE" sz="2200" kern="1200" dirty="0"/>
            <a:t> of </a:t>
          </a:r>
          <a:r>
            <a:rPr lang="de-DE" sz="2200" kern="1200" dirty="0" err="1"/>
            <a:t>the</a:t>
          </a:r>
          <a:r>
            <a:rPr lang="de-DE" sz="2200" kern="1200" dirty="0"/>
            <a:t> </a:t>
          </a:r>
          <a:r>
            <a:rPr lang="de-DE" sz="2200" kern="1200" dirty="0" err="1"/>
            <a:t>business</a:t>
          </a:r>
          <a:r>
            <a:rPr lang="de-DE" sz="2200" kern="1200" dirty="0"/>
            <a:t> after </a:t>
          </a:r>
          <a:r>
            <a:rPr lang="de-DE" sz="2200" kern="1200" dirty="0" err="1"/>
            <a:t>substracting</a:t>
          </a:r>
          <a:r>
            <a:rPr lang="de-DE" sz="2200" kern="1200" dirty="0"/>
            <a:t> </a:t>
          </a:r>
          <a:r>
            <a:rPr lang="de-DE" sz="2200" kern="1200" dirty="0" err="1"/>
            <a:t>liabilities</a:t>
          </a:r>
          <a:r>
            <a:rPr lang="de-DE" sz="2200" kern="1200" dirty="0"/>
            <a:t> </a:t>
          </a:r>
          <a:r>
            <a:rPr lang="de-DE" sz="2200" kern="1200" dirty="0" err="1"/>
            <a:t>from</a:t>
          </a:r>
          <a:r>
            <a:rPr lang="de-DE" sz="2200" kern="1200" dirty="0"/>
            <a:t> </a:t>
          </a:r>
          <a:r>
            <a:rPr lang="de-DE" sz="2200" kern="1200" dirty="0" err="1"/>
            <a:t>assets</a:t>
          </a:r>
          <a:r>
            <a:rPr lang="de-DE" sz="2200" kern="1200" dirty="0"/>
            <a:t>. </a:t>
          </a:r>
        </a:p>
      </dsp:txBody>
      <dsp:txXfrm>
        <a:off x="3443883" y="638025"/>
        <a:ext cx="3018234" cy="2475989"/>
      </dsp:txXfrm>
    </dsp:sp>
    <dsp:sp modelId="{8AEE7BCB-4023-4D8E-ADA3-8D588D19D5C3}">
      <dsp:nvSpPr>
        <dsp:cNvPr id="0" name=""/>
        <dsp:cNvSpPr/>
      </dsp:nvSpPr>
      <dsp:spPr>
        <a:xfrm>
          <a:off x="6884670" y="4425"/>
          <a:ext cx="3018234" cy="633600"/>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Liabilities</a:t>
          </a:r>
          <a:endParaRPr lang="de-DE" sz="2800" b="1" kern="1200" dirty="0"/>
        </a:p>
      </dsp:txBody>
      <dsp:txXfrm>
        <a:off x="6884670" y="4425"/>
        <a:ext cx="3018234" cy="633600"/>
      </dsp:txXfrm>
    </dsp:sp>
    <dsp:sp modelId="{D39B2975-38CD-4CEA-959C-B2CE94662102}">
      <dsp:nvSpPr>
        <dsp:cNvPr id="0" name=""/>
        <dsp:cNvSpPr/>
      </dsp:nvSpPr>
      <dsp:spPr>
        <a:xfrm>
          <a:off x="6884670" y="638025"/>
          <a:ext cx="3018234" cy="2475989"/>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0" lvl="1" indent="0" algn="l" defTabSz="977900">
            <a:lnSpc>
              <a:spcPct val="90000"/>
            </a:lnSpc>
            <a:spcBef>
              <a:spcPct val="0"/>
            </a:spcBef>
            <a:spcAft>
              <a:spcPct val="15000"/>
            </a:spcAft>
            <a:buNone/>
          </a:pPr>
          <a:r>
            <a:rPr lang="de-DE" sz="2200" kern="1200" dirty="0" err="1"/>
            <a:t>Debts</a:t>
          </a:r>
          <a:r>
            <a:rPr lang="de-DE" sz="2200" kern="1200" dirty="0"/>
            <a:t> </a:t>
          </a:r>
          <a:r>
            <a:rPr lang="de-DE" sz="2200" kern="1200" dirty="0" err="1"/>
            <a:t>or</a:t>
          </a:r>
          <a:r>
            <a:rPr lang="de-DE" sz="2200" kern="1200" dirty="0"/>
            <a:t> </a:t>
          </a:r>
          <a:r>
            <a:rPr lang="de-DE" sz="2200" kern="1200" dirty="0" err="1"/>
            <a:t>obligation</a:t>
          </a:r>
          <a:r>
            <a:rPr lang="de-DE" sz="2200" kern="1200" dirty="0"/>
            <a:t> </a:t>
          </a:r>
          <a:r>
            <a:rPr lang="de-DE" sz="2200" kern="1200" dirty="0" err="1"/>
            <a:t>that</a:t>
          </a:r>
          <a:r>
            <a:rPr lang="de-DE" sz="2200" kern="1200" dirty="0"/>
            <a:t> </a:t>
          </a:r>
          <a:r>
            <a:rPr lang="de-DE" sz="2200" kern="1200" dirty="0" err="1"/>
            <a:t>your</a:t>
          </a:r>
          <a:r>
            <a:rPr lang="de-DE" sz="2200" kern="1200" dirty="0"/>
            <a:t> </a:t>
          </a:r>
          <a:r>
            <a:rPr lang="de-DE" sz="2200" kern="1200" dirty="0" err="1"/>
            <a:t>business</a:t>
          </a:r>
          <a:r>
            <a:rPr lang="de-DE" sz="2200" kern="1200" dirty="0"/>
            <a:t> </a:t>
          </a:r>
          <a:r>
            <a:rPr lang="de-DE" sz="2200" kern="1200" dirty="0" err="1"/>
            <a:t>owes</a:t>
          </a:r>
          <a:r>
            <a:rPr lang="de-DE" sz="2200" kern="1200" dirty="0"/>
            <a:t> </a:t>
          </a:r>
          <a:r>
            <a:rPr lang="de-DE" sz="2200" kern="1200" dirty="0" err="1"/>
            <a:t>to</a:t>
          </a:r>
          <a:r>
            <a:rPr lang="de-DE" sz="2200" kern="1200" dirty="0"/>
            <a:t> </a:t>
          </a:r>
          <a:r>
            <a:rPr lang="de-DE" sz="2200" kern="1200" dirty="0" err="1"/>
            <a:t>others</a:t>
          </a:r>
          <a:r>
            <a:rPr lang="de-DE" sz="2200" kern="1200" dirty="0"/>
            <a:t>. </a:t>
          </a:r>
        </a:p>
      </dsp:txBody>
      <dsp:txXfrm>
        <a:off x="6884670" y="638025"/>
        <a:ext cx="3018234" cy="247598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29986"/>
          <a:ext cx="3018234" cy="101354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Inventory</a:t>
          </a:r>
          <a:r>
            <a:rPr lang="de-DE" sz="2800" b="1" kern="1200" dirty="0"/>
            <a:t> Turnover Ratio</a:t>
          </a:r>
        </a:p>
      </dsp:txBody>
      <dsp:txXfrm>
        <a:off x="3095" y="29986"/>
        <a:ext cx="3018234" cy="1013542"/>
      </dsp:txXfrm>
    </dsp:sp>
    <dsp:sp modelId="{DA0F05C3-5D98-4D28-AA8D-930FA1D88EC2}">
      <dsp:nvSpPr>
        <dsp:cNvPr id="0" name=""/>
        <dsp:cNvSpPr/>
      </dsp:nvSpPr>
      <dsp:spPr>
        <a:xfrm>
          <a:off x="3095" y="1043528"/>
          <a:ext cx="3018234" cy="177875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kern="1200" dirty="0" err="1"/>
            <a:t>Measures</a:t>
          </a:r>
          <a:r>
            <a:rPr lang="de-DE" sz="1800" kern="1200" dirty="0"/>
            <a:t> </a:t>
          </a:r>
          <a:r>
            <a:rPr lang="de-DE" sz="1800" kern="1200" dirty="0" err="1"/>
            <a:t>how</a:t>
          </a:r>
          <a:r>
            <a:rPr lang="de-DE" sz="1800" kern="1200" dirty="0"/>
            <a:t> </a:t>
          </a:r>
          <a:r>
            <a:rPr lang="de-DE" sz="1800" kern="1200" dirty="0" err="1"/>
            <a:t>efficiently</a:t>
          </a:r>
          <a:r>
            <a:rPr lang="de-DE" sz="1800" kern="1200" dirty="0"/>
            <a:t> a </a:t>
          </a:r>
          <a:r>
            <a:rPr lang="de-DE" sz="1800" kern="1200" dirty="0" err="1"/>
            <a:t>company</a:t>
          </a:r>
          <a:r>
            <a:rPr lang="de-DE" sz="1800" kern="1200" dirty="0"/>
            <a:t> </a:t>
          </a:r>
          <a:r>
            <a:rPr lang="de-DE" sz="1800" kern="1200" dirty="0" err="1"/>
            <a:t>sells</a:t>
          </a:r>
          <a:r>
            <a:rPr lang="de-DE" sz="1800" kern="1200" dirty="0"/>
            <a:t> and </a:t>
          </a:r>
          <a:r>
            <a:rPr lang="de-DE" sz="1800" kern="1200" dirty="0" err="1"/>
            <a:t>replaces</a:t>
          </a:r>
          <a:r>
            <a:rPr lang="de-DE" sz="1800" kern="1200" dirty="0"/>
            <a:t> ist </a:t>
          </a:r>
          <a:r>
            <a:rPr lang="de-DE" sz="1800" kern="1200" dirty="0" err="1"/>
            <a:t>inventory</a:t>
          </a:r>
          <a:r>
            <a:rPr lang="de-DE" sz="1800" kern="1200" dirty="0"/>
            <a:t>.</a:t>
          </a:r>
          <a:br>
            <a:rPr lang="de-DE" sz="1800" kern="1200" dirty="0"/>
          </a:br>
          <a:br>
            <a:rPr lang="de-DE" sz="1800" kern="1200" dirty="0"/>
          </a:br>
          <a:r>
            <a:rPr lang="de-DE" sz="1800" b="1" kern="1200" dirty="0"/>
            <a:t>Formula: </a:t>
          </a:r>
          <a:r>
            <a:rPr lang="de-DE" sz="1800" kern="1200" dirty="0"/>
            <a:t>COGS / Average </a:t>
          </a:r>
          <a:r>
            <a:rPr lang="de-DE" sz="1800" kern="1200" dirty="0" err="1"/>
            <a:t>Inventory</a:t>
          </a:r>
          <a:endParaRPr lang="de-DE" sz="1800" kern="1200" dirty="0"/>
        </a:p>
      </dsp:txBody>
      <dsp:txXfrm>
        <a:off x="3095" y="1043528"/>
        <a:ext cx="3018234" cy="1778759"/>
      </dsp:txXfrm>
    </dsp:sp>
    <dsp:sp modelId="{A4209023-4C65-436A-BD0C-A862B4AF7D9D}">
      <dsp:nvSpPr>
        <dsp:cNvPr id="0" name=""/>
        <dsp:cNvSpPr/>
      </dsp:nvSpPr>
      <dsp:spPr>
        <a:xfrm>
          <a:off x="3443883" y="29986"/>
          <a:ext cx="3018234" cy="1013542"/>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Accounts Receivable Turnover</a:t>
          </a:r>
        </a:p>
      </dsp:txBody>
      <dsp:txXfrm>
        <a:off x="3443883" y="29986"/>
        <a:ext cx="3018234" cy="1013542"/>
      </dsp:txXfrm>
    </dsp:sp>
    <dsp:sp modelId="{663AA321-843D-4D42-8091-F46FA19DC9B8}">
      <dsp:nvSpPr>
        <dsp:cNvPr id="0" name=""/>
        <dsp:cNvSpPr/>
      </dsp:nvSpPr>
      <dsp:spPr>
        <a:xfrm>
          <a:off x="3443883" y="1043528"/>
          <a:ext cx="3018234" cy="1778759"/>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kern="1200" dirty="0" err="1"/>
            <a:t>Indivates</a:t>
          </a:r>
          <a:r>
            <a:rPr lang="de-DE" sz="1800" kern="1200" dirty="0"/>
            <a:t> </a:t>
          </a:r>
          <a:r>
            <a:rPr lang="de-DE" sz="1800" kern="1200" dirty="0" err="1"/>
            <a:t>how</a:t>
          </a:r>
          <a:r>
            <a:rPr lang="de-DE" sz="1800" kern="1200" dirty="0"/>
            <a:t> </a:t>
          </a:r>
          <a:r>
            <a:rPr lang="de-DE" sz="1800" kern="1200" dirty="0" err="1"/>
            <a:t>efficiently</a:t>
          </a:r>
          <a:r>
            <a:rPr lang="de-DE" sz="1800" kern="1200" dirty="0"/>
            <a:t> a </a:t>
          </a:r>
          <a:r>
            <a:rPr lang="de-DE" sz="1800" kern="1200" dirty="0" err="1"/>
            <a:t>company</a:t>
          </a:r>
          <a:r>
            <a:rPr lang="de-DE" sz="1800" kern="1200" dirty="0"/>
            <a:t> </a:t>
          </a:r>
          <a:r>
            <a:rPr lang="de-DE" sz="1800" kern="1200" dirty="0" err="1"/>
            <a:t>collects</a:t>
          </a:r>
          <a:r>
            <a:rPr lang="de-DE" sz="1800" kern="1200" dirty="0"/>
            <a:t> </a:t>
          </a:r>
          <a:r>
            <a:rPr lang="de-DE" sz="1800" kern="1200" dirty="0" err="1"/>
            <a:t>revenue</a:t>
          </a:r>
          <a:r>
            <a:rPr lang="de-DE" sz="1800" kern="1200" dirty="0"/>
            <a:t> </a:t>
          </a:r>
          <a:r>
            <a:rPr lang="de-DE" sz="1800" kern="1200" dirty="0" err="1"/>
            <a:t>from</a:t>
          </a:r>
          <a:r>
            <a:rPr lang="de-DE" sz="1800" kern="1200" dirty="0"/>
            <a:t> </a:t>
          </a:r>
          <a:r>
            <a:rPr lang="de-DE" sz="1800" kern="1200" dirty="0" err="1"/>
            <a:t>its</a:t>
          </a:r>
          <a:r>
            <a:rPr lang="de-DE" sz="1800" kern="1200" dirty="0"/>
            <a:t> </a:t>
          </a:r>
          <a:r>
            <a:rPr lang="de-DE" sz="1800" kern="1200" dirty="0" err="1"/>
            <a:t>customers</a:t>
          </a:r>
          <a:br>
            <a:rPr lang="de-DE" sz="1800" kern="1200" dirty="0"/>
          </a:br>
          <a:br>
            <a:rPr lang="de-DE" sz="1800" kern="1200" dirty="0"/>
          </a:br>
          <a:r>
            <a:rPr lang="de-DE" sz="1800" b="1" kern="1200" dirty="0"/>
            <a:t>Formula: </a:t>
          </a:r>
          <a:r>
            <a:rPr lang="de-DE" sz="1800" kern="1200" dirty="0"/>
            <a:t>Net </a:t>
          </a:r>
          <a:r>
            <a:rPr lang="de-DE" sz="1800" kern="1200" dirty="0" err="1"/>
            <a:t>Credit</a:t>
          </a:r>
          <a:r>
            <a:rPr lang="de-DE" sz="1800" kern="1200" dirty="0"/>
            <a:t> Sales / Average Accounts </a:t>
          </a:r>
          <a:r>
            <a:rPr lang="de-DE" sz="1800" kern="1200" dirty="0" err="1"/>
            <a:t>Receivables</a:t>
          </a:r>
          <a:endParaRPr lang="de-DE" sz="1800" kern="1200" dirty="0"/>
        </a:p>
      </dsp:txBody>
      <dsp:txXfrm>
        <a:off x="3443883" y="1043528"/>
        <a:ext cx="3018234" cy="1778759"/>
      </dsp:txXfrm>
    </dsp:sp>
    <dsp:sp modelId="{7C90F66E-AFA0-44A7-8936-0AACE735F330}">
      <dsp:nvSpPr>
        <dsp:cNvPr id="0" name=""/>
        <dsp:cNvSpPr/>
      </dsp:nvSpPr>
      <dsp:spPr>
        <a:xfrm>
          <a:off x="6884670" y="29986"/>
          <a:ext cx="3018234" cy="1013542"/>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Return on Equity (ROE)</a:t>
          </a:r>
        </a:p>
      </dsp:txBody>
      <dsp:txXfrm>
        <a:off x="6884670" y="29986"/>
        <a:ext cx="3018234" cy="1013542"/>
      </dsp:txXfrm>
    </dsp:sp>
    <dsp:sp modelId="{050543CF-55EE-44BD-A6AC-B309343A9B36}">
      <dsp:nvSpPr>
        <dsp:cNvPr id="0" name=""/>
        <dsp:cNvSpPr/>
      </dsp:nvSpPr>
      <dsp:spPr>
        <a:xfrm>
          <a:off x="6884670" y="1043528"/>
          <a:ext cx="3018234" cy="1778759"/>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kern="1200" dirty="0" err="1"/>
            <a:t>Measures</a:t>
          </a:r>
          <a:r>
            <a:rPr lang="de-DE" sz="1800" kern="1200" dirty="0"/>
            <a:t> </a:t>
          </a:r>
          <a:r>
            <a:rPr lang="de-DE" sz="1800" kern="1200" dirty="0" err="1"/>
            <a:t>the</a:t>
          </a:r>
          <a:r>
            <a:rPr lang="de-DE" sz="1800" kern="1200" dirty="0"/>
            <a:t> </a:t>
          </a:r>
          <a:r>
            <a:rPr lang="de-DE" sz="1800" kern="1200" dirty="0" err="1"/>
            <a:t>profitability</a:t>
          </a:r>
          <a:r>
            <a:rPr lang="de-DE" sz="1800" kern="1200" dirty="0"/>
            <a:t> of a </a:t>
          </a:r>
          <a:r>
            <a:rPr lang="de-DE" sz="1800" kern="1200" dirty="0" err="1"/>
            <a:t>business</a:t>
          </a:r>
          <a:r>
            <a:rPr lang="de-DE" sz="1800" kern="1200" dirty="0"/>
            <a:t> in </a:t>
          </a:r>
          <a:r>
            <a:rPr lang="de-DE" sz="1800" kern="1200" dirty="0" err="1"/>
            <a:t>generating</a:t>
          </a:r>
          <a:r>
            <a:rPr lang="de-DE" sz="1800" kern="1200" dirty="0"/>
            <a:t> </a:t>
          </a:r>
          <a:r>
            <a:rPr lang="de-DE" sz="1800" kern="1200" dirty="0" err="1"/>
            <a:t>profit</a:t>
          </a:r>
          <a:r>
            <a:rPr lang="de-DE" sz="1800" kern="1200" dirty="0"/>
            <a:t> </a:t>
          </a:r>
          <a:r>
            <a:rPr lang="de-DE" sz="1800" kern="1200" dirty="0" err="1"/>
            <a:t>from</a:t>
          </a:r>
          <a:r>
            <a:rPr lang="de-DE" sz="1800" kern="1200" dirty="0"/>
            <a:t> </a:t>
          </a:r>
          <a:r>
            <a:rPr lang="de-DE" sz="1800" kern="1200" dirty="0" err="1"/>
            <a:t>shareholers</a:t>
          </a:r>
          <a:r>
            <a:rPr lang="de-DE" sz="1800" kern="1200" dirty="0"/>
            <a:t>‘ </a:t>
          </a:r>
          <a:r>
            <a:rPr lang="de-DE" sz="1800" kern="1200" dirty="0" err="1"/>
            <a:t>equity</a:t>
          </a:r>
          <a:br>
            <a:rPr lang="de-DE" sz="1800" kern="1200" dirty="0"/>
          </a:br>
          <a:br>
            <a:rPr lang="de-DE" sz="1800" kern="1200" dirty="0"/>
          </a:br>
          <a:r>
            <a:rPr lang="de-DE" sz="1800" b="1" kern="1200" dirty="0"/>
            <a:t>Formula:</a:t>
          </a:r>
          <a:r>
            <a:rPr lang="de-DE" sz="1800" kern="1200" dirty="0"/>
            <a:t> Net Income / Shareholders Equity.</a:t>
          </a:r>
        </a:p>
      </dsp:txBody>
      <dsp:txXfrm>
        <a:off x="6884670" y="1043528"/>
        <a:ext cx="3018234" cy="1778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200054"/>
          <a:ext cx="3018234" cy="101001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Accounts </a:t>
          </a:r>
          <a:r>
            <a:rPr lang="de-DE" sz="2800" b="1" kern="1200" dirty="0" err="1"/>
            <a:t>Receivable</a:t>
          </a:r>
          <a:endParaRPr lang="de-DE" sz="2800" b="1" kern="1200" dirty="0"/>
        </a:p>
      </dsp:txBody>
      <dsp:txXfrm>
        <a:off x="3095" y="200054"/>
        <a:ext cx="3018234" cy="1010014"/>
      </dsp:txXfrm>
    </dsp:sp>
    <dsp:sp modelId="{DA0F05C3-5D98-4D28-AA8D-930FA1D88EC2}">
      <dsp:nvSpPr>
        <dsp:cNvPr id="0" name=""/>
        <dsp:cNvSpPr/>
      </dsp:nvSpPr>
      <dsp:spPr>
        <a:xfrm>
          <a:off x="3095" y="1210068"/>
          <a:ext cx="3018234" cy="167444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0" algn="l" defTabSz="889000">
            <a:lnSpc>
              <a:spcPct val="90000"/>
            </a:lnSpc>
            <a:spcBef>
              <a:spcPct val="0"/>
            </a:spcBef>
            <a:spcAft>
              <a:spcPct val="15000"/>
            </a:spcAft>
            <a:buNone/>
          </a:pPr>
          <a:r>
            <a:rPr lang="de-DE" sz="2000" kern="1200" dirty="0"/>
            <a:t>Money </a:t>
          </a:r>
          <a:r>
            <a:rPr lang="de-DE" sz="2000" kern="1200" dirty="0" err="1"/>
            <a:t>owed</a:t>
          </a:r>
          <a:r>
            <a:rPr lang="de-DE" sz="2000" kern="1200" dirty="0"/>
            <a:t> </a:t>
          </a:r>
          <a:r>
            <a:rPr lang="de-DE" sz="2000" kern="1200" dirty="0" err="1"/>
            <a:t>to</a:t>
          </a:r>
          <a:r>
            <a:rPr lang="de-DE" sz="2000" kern="1200" dirty="0"/>
            <a:t> </a:t>
          </a:r>
          <a:r>
            <a:rPr lang="de-DE" sz="2000" kern="1200" dirty="0" err="1"/>
            <a:t>your</a:t>
          </a:r>
          <a:r>
            <a:rPr lang="de-DE" sz="2000" kern="1200" dirty="0"/>
            <a:t> </a:t>
          </a:r>
          <a:r>
            <a:rPr lang="de-DE" sz="2000" kern="1200" dirty="0" err="1"/>
            <a:t>business</a:t>
          </a:r>
          <a:r>
            <a:rPr lang="de-DE" sz="2000" kern="1200" dirty="0"/>
            <a:t> </a:t>
          </a:r>
          <a:r>
            <a:rPr lang="de-DE" sz="2000" kern="1200" dirty="0" err="1"/>
            <a:t>by</a:t>
          </a:r>
          <a:r>
            <a:rPr lang="de-DE" sz="2000" kern="1200" dirty="0"/>
            <a:t> </a:t>
          </a:r>
          <a:r>
            <a:rPr lang="de-DE" sz="2000" kern="1200" dirty="0" err="1"/>
            <a:t>customers</a:t>
          </a:r>
          <a:r>
            <a:rPr lang="de-DE" sz="2000" kern="1200" dirty="0"/>
            <a:t> </a:t>
          </a:r>
          <a:r>
            <a:rPr lang="de-DE" sz="2000" kern="1200" dirty="0" err="1"/>
            <a:t>who</a:t>
          </a:r>
          <a:r>
            <a:rPr lang="de-DE" sz="2000" kern="1200" dirty="0"/>
            <a:t> </a:t>
          </a:r>
          <a:r>
            <a:rPr lang="de-DE" sz="2000" kern="1200" dirty="0" err="1"/>
            <a:t>have</a:t>
          </a:r>
          <a:r>
            <a:rPr lang="de-DE" sz="2000" kern="1200" dirty="0"/>
            <a:t> </a:t>
          </a:r>
          <a:r>
            <a:rPr lang="de-DE" sz="2000" kern="1200" dirty="0" err="1"/>
            <a:t>purchased</a:t>
          </a:r>
          <a:r>
            <a:rPr lang="de-DE" sz="2000" kern="1200" dirty="0"/>
            <a:t> </a:t>
          </a:r>
          <a:r>
            <a:rPr lang="de-DE" sz="2000" kern="1200" dirty="0" err="1"/>
            <a:t>goods</a:t>
          </a:r>
          <a:r>
            <a:rPr lang="de-DE" sz="2000" kern="1200" dirty="0"/>
            <a:t> </a:t>
          </a:r>
          <a:r>
            <a:rPr lang="de-DE" sz="2000" kern="1200" dirty="0" err="1"/>
            <a:t>or</a:t>
          </a:r>
          <a:r>
            <a:rPr lang="de-DE" sz="2000" kern="1200" dirty="0"/>
            <a:t> </a:t>
          </a:r>
          <a:r>
            <a:rPr lang="de-DE" sz="2000" kern="1200" dirty="0" err="1"/>
            <a:t>services</a:t>
          </a:r>
          <a:r>
            <a:rPr lang="de-DE" sz="2000" kern="1200" dirty="0"/>
            <a:t> but </a:t>
          </a:r>
          <a:r>
            <a:rPr lang="de-DE" sz="2000" kern="1200" dirty="0" err="1"/>
            <a:t>haven‘t</a:t>
          </a:r>
          <a:r>
            <a:rPr lang="de-DE" sz="2000" kern="1200" dirty="0"/>
            <a:t> </a:t>
          </a:r>
          <a:r>
            <a:rPr lang="de-DE" sz="2000" kern="1200" dirty="0" err="1"/>
            <a:t>yet</a:t>
          </a:r>
          <a:r>
            <a:rPr lang="de-DE" sz="2000" kern="1200" dirty="0"/>
            <a:t> </a:t>
          </a:r>
          <a:r>
            <a:rPr lang="de-DE" sz="2000" kern="1200" dirty="0" err="1"/>
            <a:t>paid</a:t>
          </a:r>
          <a:r>
            <a:rPr lang="de-DE" sz="2000" kern="1200" dirty="0"/>
            <a:t>. </a:t>
          </a:r>
        </a:p>
      </dsp:txBody>
      <dsp:txXfrm>
        <a:off x="3095" y="1210068"/>
        <a:ext cx="3018234" cy="1674449"/>
      </dsp:txXfrm>
    </dsp:sp>
    <dsp:sp modelId="{A4209023-4C65-436A-BD0C-A862B4AF7D9D}">
      <dsp:nvSpPr>
        <dsp:cNvPr id="0" name=""/>
        <dsp:cNvSpPr/>
      </dsp:nvSpPr>
      <dsp:spPr>
        <a:xfrm>
          <a:off x="3443883" y="200054"/>
          <a:ext cx="3018234" cy="1010014"/>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Accounts </a:t>
          </a:r>
          <a:r>
            <a:rPr lang="de-DE" sz="2800" b="1" kern="1200" dirty="0" err="1"/>
            <a:t>Payable</a:t>
          </a:r>
          <a:endParaRPr lang="de-DE" sz="2800" b="1" kern="1200" dirty="0"/>
        </a:p>
      </dsp:txBody>
      <dsp:txXfrm>
        <a:off x="3443883" y="200054"/>
        <a:ext cx="3018234" cy="1010014"/>
      </dsp:txXfrm>
    </dsp:sp>
    <dsp:sp modelId="{663AA321-843D-4D42-8091-F46FA19DC9B8}">
      <dsp:nvSpPr>
        <dsp:cNvPr id="0" name=""/>
        <dsp:cNvSpPr/>
      </dsp:nvSpPr>
      <dsp:spPr>
        <a:xfrm>
          <a:off x="3443883" y="1210068"/>
          <a:ext cx="3018234" cy="1674449"/>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0" algn="l" defTabSz="889000">
            <a:lnSpc>
              <a:spcPct val="90000"/>
            </a:lnSpc>
            <a:spcBef>
              <a:spcPct val="0"/>
            </a:spcBef>
            <a:spcAft>
              <a:spcPct val="15000"/>
            </a:spcAft>
            <a:buNone/>
          </a:pPr>
          <a:r>
            <a:rPr lang="de-DE" sz="2000" kern="1200" dirty="0"/>
            <a:t>Money </a:t>
          </a:r>
          <a:r>
            <a:rPr lang="de-DE" sz="2000" kern="1200" dirty="0" err="1"/>
            <a:t>your</a:t>
          </a:r>
          <a:r>
            <a:rPr lang="de-DE" sz="2000" kern="1200" dirty="0"/>
            <a:t> </a:t>
          </a:r>
          <a:r>
            <a:rPr lang="de-DE" sz="2000" kern="1200" dirty="0" err="1"/>
            <a:t>business</a:t>
          </a:r>
          <a:r>
            <a:rPr lang="de-DE" sz="2000" kern="1200" dirty="0"/>
            <a:t> </a:t>
          </a:r>
          <a:r>
            <a:rPr lang="de-DE" sz="2000" kern="1200" dirty="0" err="1"/>
            <a:t>owes</a:t>
          </a:r>
          <a:r>
            <a:rPr lang="de-DE" sz="2000" kern="1200" dirty="0"/>
            <a:t> </a:t>
          </a:r>
          <a:r>
            <a:rPr lang="de-DE" sz="2000" kern="1200" dirty="0" err="1"/>
            <a:t>to</a:t>
          </a:r>
          <a:r>
            <a:rPr lang="de-DE" sz="2000" kern="1200" dirty="0"/>
            <a:t> </a:t>
          </a:r>
          <a:r>
            <a:rPr lang="de-DE" sz="2000" kern="1200" dirty="0" err="1"/>
            <a:t>suppliers</a:t>
          </a:r>
          <a:r>
            <a:rPr lang="de-DE" sz="2000" kern="1200" dirty="0"/>
            <a:t> </a:t>
          </a:r>
          <a:r>
            <a:rPr lang="de-DE" sz="2000" kern="1200" dirty="0" err="1"/>
            <a:t>for</a:t>
          </a:r>
          <a:r>
            <a:rPr lang="de-DE" sz="2000" kern="1200" dirty="0"/>
            <a:t> </a:t>
          </a:r>
          <a:r>
            <a:rPr lang="de-DE" sz="2000" kern="1200" dirty="0" err="1"/>
            <a:t>goods</a:t>
          </a:r>
          <a:r>
            <a:rPr lang="de-DE" sz="2000" kern="1200" dirty="0"/>
            <a:t> </a:t>
          </a:r>
          <a:r>
            <a:rPr lang="de-DE" sz="2000" kern="1200" dirty="0" err="1"/>
            <a:t>or</a:t>
          </a:r>
          <a:r>
            <a:rPr lang="de-DE" sz="2000" kern="1200" dirty="0"/>
            <a:t> </a:t>
          </a:r>
          <a:r>
            <a:rPr lang="de-DE" sz="2000" kern="1200" dirty="0" err="1"/>
            <a:t>services</a:t>
          </a:r>
          <a:r>
            <a:rPr lang="de-DE" sz="2000" kern="1200" dirty="0"/>
            <a:t> </a:t>
          </a:r>
          <a:r>
            <a:rPr lang="de-DE" sz="2000" kern="1200" dirty="0" err="1"/>
            <a:t>that</a:t>
          </a:r>
          <a:r>
            <a:rPr lang="de-DE" sz="2000" kern="1200" dirty="0"/>
            <a:t> </a:t>
          </a:r>
          <a:r>
            <a:rPr lang="de-DE" sz="2000" kern="1200" dirty="0" err="1"/>
            <a:t>have</a:t>
          </a:r>
          <a:r>
            <a:rPr lang="de-DE" sz="2000" kern="1200" dirty="0"/>
            <a:t> </a:t>
          </a:r>
          <a:r>
            <a:rPr lang="de-DE" sz="2000" kern="1200" dirty="0" err="1"/>
            <a:t>been</a:t>
          </a:r>
          <a:r>
            <a:rPr lang="de-DE" sz="2000" kern="1200" dirty="0"/>
            <a:t> </a:t>
          </a:r>
          <a:r>
            <a:rPr lang="de-DE" sz="2000" kern="1200" dirty="0" err="1"/>
            <a:t>purchased</a:t>
          </a:r>
          <a:r>
            <a:rPr lang="de-DE" sz="2000" kern="1200" dirty="0"/>
            <a:t> but not </a:t>
          </a:r>
          <a:r>
            <a:rPr lang="de-DE" sz="2000" kern="1200" dirty="0" err="1"/>
            <a:t>yet</a:t>
          </a:r>
          <a:r>
            <a:rPr lang="de-DE" sz="2000" kern="1200" dirty="0"/>
            <a:t> </a:t>
          </a:r>
          <a:r>
            <a:rPr lang="de-DE" sz="2000" kern="1200" dirty="0" err="1"/>
            <a:t>paid</a:t>
          </a:r>
          <a:r>
            <a:rPr lang="de-DE" sz="2000" kern="1200" dirty="0"/>
            <a:t> </a:t>
          </a:r>
          <a:r>
            <a:rPr lang="de-DE" sz="2000" kern="1200" dirty="0" err="1"/>
            <a:t>for</a:t>
          </a:r>
          <a:r>
            <a:rPr lang="de-DE" sz="2000" kern="1200" dirty="0"/>
            <a:t>. </a:t>
          </a:r>
        </a:p>
      </dsp:txBody>
      <dsp:txXfrm>
        <a:off x="3443883" y="1210068"/>
        <a:ext cx="3018234" cy="1674449"/>
      </dsp:txXfrm>
    </dsp:sp>
    <dsp:sp modelId="{8AEE7BCB-4023-4D8E-ADA3-8D588D19D5C3}">
      <dsp:nvSpPr>
        <dsp:cNvPr id="0" name=""/>
        <dsp:cNvSpPr/>
      </dsp:nvSpPr>
      <dsp:spPr>
        <a:xfrm>
          <a:off x="6884670" y="200054"/>
          <a:ext cx="3018234" cy="1010014"/>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Capital </a:t>
          </a:r>
          <a:r>
            <a:rPr lang="de-DE" sz="2800" b="1" kern="1200" dirty="0" err="1"/>
            <a:t>Expenditure</a:t>
          </a:r>
          <a:endParaRPr lang="de-DE" sz="2800" b="1" kern="1200" dirty="0"/>
        </a:p>
      </dsp:txBody>
      <dsp:txXfrm>
        <a:off x="6884670" y="200054"/>
        <a:ext cx="3018234" cy="1010014"/>
      </dsp:txXfrm>
    </dsp:sp>
    <dsp:sp modelId="{D39B2975-38CD-4CEA-959C-B2CE94662102}">
      <dsp:nvSpPr>
        <dsp:cNvPr id="0" name=""/>
        <dsp:cNvSpPr/>
      </dsp:nvSpPr>
      <dsp:spPr>
        <a:xfrm>
          <a:off x="6884670" y="1210068"/>
          <a:ext cx="3018234" cy="1674449"/>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0" algn="l" defTabSz="889000">
            <a:lnSpc>
              <a:spcPct val="90000"/>
            </a:lnSpc>
            <a:spcBef>
              <a:spcPct val="0"/>
            </a:spcBef>
            <a:spcAft>
              <a:spcPct val="15000"/>
            </a:spcAft>
            <a:buNone/>
          </a:pPr>
          <a:r>
            <a:rPr lang="de-DE" sz="2000" kern="1200" dirty="0"/>
            <a:t>Money </a:t>
          </a:r>
          <a:r>
            <a:rPr lang="de-DE" sz="2000" kern="1200" dirty="0" err="1"/>
            <a:t>spent</a:t>
          </a:r>
          <a:r>
            <a:rPr lang="de-DE" sz="2000" kern="1200" dirty="0"/>
            <a:t> </a:t>
          </a:r>
          <a:r>
            <a:rPr lang="de-DE" sz="2000" kern="1200" dirty="0" err="1"/>
            <a:t>by</a:t>
          </a:r>
          <a:r>
            <a:rPr lang="de-DE" sz="2000" kern="1200" dirty="0"/>
            <a:t> a </a:t>
          </a:r>
          <a:r>
            <a:rPr lang="de-DE" sz="2000" kern="1200" dirty="0" err="1"/>
            <a:t>business</a:t>
          </a:r>
          <a:r>
            <a:rPr lang="de-DE" sz="2000" kern="1200" dirty="0"/>
            <a:t> </a:t>
          </a:r>
          <a:r>
            <a:rPr lang="de-DE" sz="2000" kern="1200" dirty="0" err="1"/>
            <a:t>to</a:t>
          </a:r>
          <a:r>
            <a:rPr lang="de-DE" sz="2000" kern="1200" dirty="0"/>
            <a:t> </a:t>
          </a:r>
          <a:r>
            <a:rPr lang="de-DE" sz="2000" kern="1200" dirty="0" err="1"/>
            <a:t>buy</a:t>
          </a:r>
          <a:r>
            <a:rPr lang="de-DE" sz="2000" kern="1200" dirty="0"/>
            <a:t>, </a:t>
          </a:r>
          <a:r>
            <a:rPr lang="de-DE" sz="2000" kern="1200" dirty="0" err="1"/>
            <a:t>maintain</a:t>
          </a:r>
          <a:r>
            <a:rPr lang="de-DE" sz="2000" kern="1200" dirty="0"/>
            <a:t>, </a:t>
          </a:r>
          <a:r>
            <a:rPr lang="de-DE" sz="2000" kern="1200" dirty="0" err="1"/>
            <a:t>or</a:t>
          </a:r>
          <a:r>
            <a:rPr lang="de-DE" sz="2000" kern="1200" dirty="0"/>
            <a:t> upgrade </a:t>
          </a:r>
          <a:r>
            <a:rPr lang="de-DE" sz="2000" kern="1200" dirty="0" err="1"/>
            <a:t>physical</a:t>
          </a:r>
          <a:r>
            <a:rPr lang="de-DE" sz="2000" kern="1200" dirty="0"/>
            <a:t> </a:t>
          </a:r>
          <a:r>
            <a:rPr lang="de-DE" sz="2000" kern="1200" dirty="0" err="1"/>
            <a:t>assets</a:t>
          </a:r>
          <a:r>
            <a:rPr lang="de-DE" sz="2000" kern="1200" dirty="0"/>
            <a:t> such </a:t>
          </a:r>
          <a:r>
            <a:rPr lang="de-DE" sz="2000" kern="1200" dirty="0" err="1"/>
            <a:t>as</a:t>
          </a:r>
          <a:r>
            <a:rPr lang="de-DE" sz="2000" kern="1200" dirty="0"/>
            <a:t> </a:t>
          </a:r>
          <a:r>
            <a:rPr lang="de-DE" sz="2000" kern="1200" dirty="0" err="1"/>
            <a:t>equipment</a:t>
          </a:r>
          <a:r>
            <a:rPr lang="de-DE" sz="2000" kern="1200" dirty="0"/>
            <a:t>, </a:t>
          </a:r>
          <a:r>
            <a:rPr lang="de-DE" sz="2000" kern="1200" dirty="0" err="1"/>
            <a:t>buildings</a:t>
          </a:r>
          <a:r>
            <a:rPr lang="de-DE" sz="2000" kern="1200" dirty="0"/>
            <a:t> </a:t>
          </a:r>
          <a:r>
            <a:rPr lang="de-DE" sz="2000" kern="1200" dirty="0" err="1"/>
            <a:t>or</a:t>
          </a:r>
          <a:r>
            <a:rPr lang="de-DE" sz="2000" kern="1200" dirty="0"/>
            <a:t> </a:t>
          </a:r>
          <a:r>
            <a:rPr lang="de-DE" sz="2000" kern="1200" dirty="0" err="1"/>
            <a:t>machinery</a:t>
          </a:r>
          <a:r>
            <a:rPr lang="de-DE" sz="2000" kern="1200" dirty="0"/>
            <a:t>. </a:t>
          </a:r>
        </a:p>
      </dsp:txBody>
      <dsp:txXfrm>
        <a:off x="6884670" y="1210068"/>
        <a:ext cx="3018234" cy="16744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96850"/>
          <a:ext cx="3018234" cy="102067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Return on Investment</a:t>
          </a:r>
        </a:p>
      </dsp:txBody>
      <dsp:txXfrm>
        <a:off x="3095" y="96850"/>
        <a:ext cx="3018234" cy="1020670"/>
      </dsp:txXfrm>
    </dsp:sp>
    <dsp:sp modelId="{DA0F05C3-5D98-4D28-AA8D-930FA1D88EC2}">
      <dsp:nvSpPr>
        <dsp:cNvPr id="0" name=""/>
        <dsp:cNvSpPr/>
      </dsp:nvSpPr>
      <dsp:spPr>
        <a:xfrm>
          <a:off x="3095" y="1117521"/>
          <a:ext cx="3018234" cy="157494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de-DE" sz="1600" kern="1200" dirty="0"/>
            <a:t>A </a:t>
          </a:r>
          <a:r>
            <a:rPr lang="de-DE" sz="1600" kern="1200" dirty="0" err="1"/>
            <a:t>measure</a:t>
          </a:r>
          <a:r>
            <a:rPr lang="de-DE" sz="1600" kern="1200" dirty="0"/>
            <a:t> of </a:t>
          </a:r>
          <a:r>
            <a:rPr lang="de-DE" sz="1600" kern="1200" dirty="0" err="1"/>
            <a:t>the</a:t>
          </a:r>
          <a:r>
            <a:rPr lang="de-DE" sz="1600" kern="1200" dirty="0"/>
            <a:t> </a:t>
          </a:r>
          <a:r>
            <a:rPr lang="de-DE" sz="1600" kern="1200" dirty="0" err="1"/>
            <a:t>profitability</a:t>
          </a:r>
          <a:r>
            <a:rPr lang="de-DE" sz="1600" kern="1200" dirty="0"/>
            <a:t> of an </a:t>
          </a:r>
          <a:r>
            <a:rPr lang="de-DE" sz="1600" kern="1200" dirty="0" err="1"/>
            <a:t>investment</a:t>
          </a:r>
          <a:r>
            <a:rPr lang="de-DE" sz="1600" kern="1200" dirty="0"/>
            <a:t>, </a:t>
          </a:r>
          <a:r>
            <a:rPr lang="de-DE" sz="1600" kern="1200" dirty="0" err="1"/>
            <a:t>calculated</a:t>
          </a:r>
          <a:r>
            <a:rPr lang="de-DE" sz="1600" kern="1200" dirty="0"/>
            <a:t> </a:t>
          </a:r>
          <a:r>
            <a:rPr lang="de-DE" sz="1600" kern="1200" dirty="0" err="1"/>
            <a:t>as</a:t>
          </a:r>
          <a:r>
            <a:rPr lang="de-DE" sz="1600" kern="1200" dirty="0"/>
            <a:t> </a:t>
          </a:r>
          <a:r>
            <a:rPr lang="de-DE" sz="1600" kern="1200" dirty="0" err="1"/>
            <a:t>the</a:t>
          </a:r>
          <a:r>
            <a:rPr lang="de-DE" sz="1600" kern="1200" dirty="0"/>
            <a:t> </a:t>
          </a:r>
          <a:r>
            <a:rPr lang="de-DE" sz="1600" kern="1200" dirty="0" err="1"/>
            <a:t>gain</a:t>
          </a:r>
          <a:r>
            <a:rPr lang="de-DE" sz="1600" kern="1200" dirty="0"/>
            <a:t> </a:t>
          </a:r>
          <a:r>
            <a:rPr lang="de-DE" sz="1600" kern="1200" dirty="0" err="1"/>
            <a:t>from</a:t>
          </a:r>
          <a:r>
            <a:rPr lang="de-DE" sz="1600" kern="1200" dirty="0"/>
            <a:t> </a:t>
          </a:r>
          <a:r>
            <a:rPr lang="de-DE" sz="1600" kern="1200" dirty="0" err="1"/>
            <a:t>the</a:t>
          </a:r>
          <a:r>
            <a:rPr lang="de-DE" sz="1600" kern="1200" dirty="0"/>
            <a:t> </a:t>
          </a:r>
          <a:r>
            <a:rPr lang="de-DE" sz="1600" kern="1200" dirty="0" err="1"/>
            <a:t>investment</a:t>
          </a:r>
          <a:r>
            <a:rPr lang="de-DE" sz="1600" kern="1200" dirty="0"/>
            <a:t> </a:t>
          </a:r>
          <a:r>
            <a:rPr lang="de-DE" sz="1600" kern="1200" dirty="0" err="1"/>
            <a:t>divided</a:t>
          </a:r>
          <a:r>
            <a:rPr lang="de-DE" sz="1600" kern="1200" dirty="0"/>
            <a:t> </a:t>
          </a:r>
          <a:r>
            <a:rPr lang="de-DE" sz="1600" kern="1200" dirty="0" err="1"/>
            <a:t>by</a:t>
          </a:r>
          <a:r>
            <a:rPr lang="de-DE" sz="1600" kern="1200" dirty="0"/>
            <a:t> ist </a:t>
          </a:r>
          <a:r>
            <a:rPr lang="de-DE" sz="1600" kern="1200" dirty="0" err="1"/>
            <a:t>cost</a:t>
          </a:r>
          <a:r>
            <a:rPr lang="de-DE" sz="1600" kern="1200" dirty="0"/>
            <a:t>.</a:t>
          </a:r>
        </a:p>
      </dsp:txBody>
      <dsp:txXfrm>
        <a:off x="3095" y="1117521"/>
        <a:ext cx="3018234" cy="1574943"/>
      </dsp:txXfrm>
    </dsp:sp>
    <dsp:sp modelId="{A4209023-4C65-436A-BD0C-A862B4AF7D9D}">
      <dsp:nvSpPr>
        <dsp:cNvPr id="0" name=""/>
        <dsp:cNvSpPr/>
      </dsp:nvSpPr>
      <dsp:spPr>
        <a:xfrm>
          <a:off x="3443883" y="96850"/>
          <a:ext cx="3018234" cy="1020670"/>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Working Capital</a:t>
          </a:r>
        </a:p>
      </dsp:txBody>
      <dsp:txXfrm>
        <a:off x="3443883" y="96850"/>
        <a:ext cx="3018234" cy="1020670"/>
      </dsp:txXfrm>
    </dsp:sp>
    <dsp:sp modelId="{663AA321-843D-4D42-8091-F46FA19DC9B8}">
      <dsp:nvSpPr>
        <dsp:cNvPr id="0" name=""/>
        <dsp:cNvSpPr/>
      </dsp:nvSpPr>
      <dsp:spPr>
        <a:xfrm>
          <a:off x="3443883" y="1117521"/>
          <a:ext cx="3018234" cy="1574943"/>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de-DE" sz="1600" kern="1200" dirty="0"/>
            <a:t>The </a:t>
          </a:r>
          <a:r>
            <a:rPr lang="de-DE" sz="1600" kern="1200" dirty="0" err="1"/>
            <a:t>difference</a:t>
          </a:r>
          <a:r>
            <a:rPr lang="de-DE" sz="1600" kern="1200" dirty="0"/>
            <a:t> </a:t>
          </a:r>
          <a:r>
            <a:rPr lang="de-DE" sz="1600" kern="1200" dirty="0" err="1"/>
            <a:t>between</a:t>
          </a:r>
          <a:r>
            <a:rPr lang="de-DE" sz="1600" kern="1200" dirty="0"/>
            <a:t> a </a:t>
          </a:r>
          <a:r>
            <a:rPr lang="de-DE" sz="1600" kern="1200" dirty="0" err="1"/>
            <a:t>company‘s</a:t>
          </a:r>
          <a:r>
            <a:rPr lang="de-DE" sz="1600" kern="1200" dirty="0"/>
            <a:t> </a:t>
          </a:r>
          <a:r>
            <a:rPr lang="de-DE" sz="1600" kern="1200" dirty="0" err="1"/>
            <a:t>current</a:t>
          </a:r>
          <a:r>
            <a:rPr lang="de-DE" sz="1600" kern="1200" dirty="0"/>
            <a:t> </a:t>
          </a:r>
          <a:r>
            <a:rPr lang="de-DE" sz="1600" kern="1200" dirty="0" err="1"/>
            <a:t>assets</a:t>
          </a:r>
          <a:r>
            <a:rPr lang="de-DE" sz="1600" kern="1200" dirty="0"/>
            <a:t> (like cash and </a:t>
          </a:r>
          <a:r>
            <a:rPr lang="de-DE" sz="1600" kern="1200" dirty="0" err="1"/>
            <a:t>receivables</a:t>
          </a:r>
          <a:r>
            <a:rPr lang="de-DE" sz="1600" kern="1200" dirty="0"/>
            <a:t>) and ist </a:t>
          </a:r>
          <a:r>
            <a:rPr lang="de-DE" sz="1600" kern="1200" dirty="0" err="1"/>
            <a:t>current</a:t>
          </a:r>
          <a:r>
            <a:rPr lang="de-DE" sz="1600" kern="1200" dirty="0"/>
            <a:t> </a:t>
          </a:r>
          <a:r>
            <a:rPr lang="de-DE" sz="1600" kern="1200" dirty="0" err="1"/>
            <a:t>liabilities</a:t>
          </a:r>
          <a:r>
            <a:rPr lang="de-DE" sz="1600" kern="1200" dirty="0"/>
            <a:t> (like </a:t>
          </a:r>
          <a:r>
            <a:rPr lang="de-DE" sz="1600" kern="1200" dirty="0" err="1"/>
            <a:t>payables</a:t>
          </a:r>
          <a:r>
            <a:rPr lang="de-DE" sz="1600" kern="1200" dirty="0"/>
            <a:t>). </a:t>
          </a:r>
          <a:r>
            <a:rPr lang="de-DE" sz="1600" kern="1200" dirty="0" err="1"/>
            <a:t>It</a:t>
          </a:r>
          <a:r>
            <a:rPr lang="de-DE" sz="1600" kern="1200" dirty="0"/>
            <a:t> </a:t>
          </a:r>
          <a:r>
            <a:rPr lang="de-DE" sz="1600" kern="1200" dirty="0" err="1"/>
            <a:t>measures</a:t>
          </a:r>
          <a:r>
            <a:rPr lang="de-DE" sz="1600" kern="1200" dirty="0"/>
            <a:t> </a:t>
          </a:r>
          <a:r>
            <a:rPr lang="de-DE" sz="1600" kern="1200" dirty="0" err="1"/>
            <a:t>the</a:t>
          </a:r>
          <a:r>
            <a:rPr lang="de-DE" sz="1600" kern="1200" dirty="0"/>
            <a:t> </a:t>
          </a:r>
          <a:r>
            <a:rPr lang="de-DE" sz="1600" kern="1200" dirty="0" err="1"/>
            <a:t>short</a:t>
          </a:r>
          <a:r>
            <a:rPr lang="de-DE" sz="1600" kern="1200" dirty="0"/>
            <a:t>-term </a:t>
          </a:r>
          <a:r>
            <a:rPr lang="de-DE" sz="1600" kern="1200" dirty="0" err="1"/>
            <a:t>financial</a:t>
          </a:r>
          <a:r>
            <a:rPr lang="de-DE" sz="1600" kern="1200" dirty="0"/>
            <a:t> </a:t>
          </a:r>
          <a:r>
            <a:rPr lang="de-DE" sz="1600" kern="1200" dirty="0" err="1"/>
            <a:t>health</a:t>
          </a:r>
          <a:r>
            <a:rPr lang="de-DE" sz="1600" kern="1200" dirty="0"/>
            <a:t> of a </a:t>
          </a:r>
          <a:r>
            <a:rPr lang="de-DE" sz="1600" kern="1200" dirty="0" err="1"/>
            <a:t>businss</a:t>
          </a:r>
          <a:r>
            <a:rPr lang="de-DE" sz="1600" kern="1200" dirty="0"/>
            <a:t>. </a:t>
          </a:r>
        </a:p>
      </dsp:txBody>
      <dsp:txXfrm>
        <a:off x="3443883" y="1117521"/>
        <a:ext cx="3018234" cy="1574943"/>
      </dsp:txXfrm>
    </dsp:sp>
    <dsp:sp modelId="{8AEE7BCB-4023-4D8E-ADA3-8D588D19D5C3}">
      <dsp:nvSpPr>
        <dsp:cNvPr id="0" name=""/>
        <dsp:cNvSpPr/>
      </dsp:nvSpPr>
      <dsp:spPr>
        <a:xfrm>
          <a:off x="6884670" y="96850"/>
          <a:ext cx="3018234" cy="1020670"/>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Depreciation</a:t>
          </a:r>
          <a:endParaRPr lang="de-DE" sz="2800" b="1" kern="1200" dirty="0"/>
        </a:p>
      </dsp:txBody>
      <dsp:txXfrm>
        <a:off x="6884670" y="96850"/>
        <a:ext cx="3018234" cy="1020670"/>
      </dsp:txXfrm>
    </dsp:sp>
    <dsp:sp modelId="{D39B2975-38CD-4CEA-959C-B2CE94662102}">
      <dsp:nvSpPr>
        <dsp:cNvPr id="0" name=""/>
        <dsp:cNvSpPr/>
      </dsp:nvSpPr>
      <dsp:spPr>
        <a:xfrm>
          <a:off x="6884670" y="1117521"/>
          <a:ext cx="3018234" cy="1574943"/>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de-DE" sz="1600" kern="1200" dirty="0"/>
            <a:t>The gradual </a:t>
          </a:r>
          <a:r>
            <a:rPr lang="de-DE" sz="1600" kern="1200" dirty="0" err="1"/>
            <a:t>reduction</a:t>
          </a:r>
          <a:r>
            <a:rPr lang="de-DE" sz="1600" kern="1200" dirty="0"/>
            <a:t> in </a:t>
          </a:r>
          <a:r>
            <a:rPr lang="de-DE" sz="1600" kern="1200" dirty="0" err="1"/>
            <a:t>value</a:t>
          </a:r>
          <a:r>
            <a:rPr lang="de-DE" sz="1600" kern="1200" dirty="0"/>
            <a:t> of an </a:t>
          </a:r>
          <a:r>
            <a:rPr lang="de-DE" sz="1600" kern="1200" dirty="0" err="1"/>
            <a:t>asset</a:t>
          </a:r>
          <a:r>
            <a:rPr lang="de-DE" sz="1600" kern="1200" dirty="0"/>
            <a:t> </a:t>
          </a:r>
          <a:r>
            <a:rPr lang="de-DE" sz="1600" kern="1200" dirty="0" err="1"/>
            <a:t>over</a:t>
          </a:r>
          <a:r>
            <a:rPr lang="de-DE" sz="1600" kern="1200" dirty="0"/>
            <a:t> time, </a:t>
          </a:r>
          <a:r>
            <a:rPr lang="de-DE" sz="1600" kern="1200" dirty="0" err="1"/>
            <a:t>usually</a:t>
          </a:r>
          <a:r>
            <a:rPr lang="de-DE" sz="1600" kern="1200" dirty="0"/>
            <a:t> </a:t>
          </a:r>
          <a:r>
            <a:rPr lang="de-DE" sz="1600" kern="1200" dirty="0" err="1"/>
            <a:t>applied</a:t>
          </a:r>
          <a:r>
            <a:rPr lang="de-DE" sz="1600" kern="1200" dirty="0"/>
            <a:t> </a:t>
          </a:r>
          <a:r>
            <a:rPr lang="de-DE" sz="1600" kern="1200" dirty="0" err="1"/>
            <a:t>to</a:t>
          </a:r>
          <a:r>
            <a:rPr lang="de-DE" sz="1600" kern="1200" dirty="0"/>
            <a:t> </a:t>
          </a:r>
          <a:r>
            <a:rPr lang="de-DE" sz="1600" kern="1200" dirty="0" err="1"/>
            <a:t>long</a:t>
          </a:r>
          <a:r>
            <a:rPr lang="de-DE" sz="1600" kern="1200" dirty="0"/>
            <a:t>-term </a:t>
          </a:r>
          <a:r>
            <a:rPr lang="de-DE" sz="1600" kern="1200" dirty="0" err="1"/>
            <a:t>assets</a:t>
          </a:r>
          <a:r>
            <a:rPr lang="de-DE" sz="1600" kern="1200" dirty="0"/>
            <a:t> like </a:t>
          </a:r>
          <a:r>
            <a:rPr lang="de-DE" sz="1600" kern="1200" dirty="0" err="1"/>
            <a:t>vehicles</a:t>
          </a:r>
          <a:r>
            <a:rPr lang="de-DE" sz="1600" kern="1200" dirty="0"/>
            <a:t>, </a:t>
          </a:r>
          <a:r>
            <a:rPr lang="de-DE" sz="1600" kern="1200" dirty="0" err="1"/>
            <a:t>buildings</a:t>
          </a:r>
          <a:r>
            <a:rPr lang="de-DE" sz="1600" kern="1200" dirty="0"/>
            <a:t> </a:t>
          </a:r>
          <a:r>
            <a:rPr lang="de-DE" sz="1600" kern="1200" dirty="0" err="1"/>
            <a:t>or</a:t>
          </a:r>
          <a:r>
            <a:rPr lang="de-DE" sz="1600" kern="1200" dirty="0"/>
            <a:t> </a:t>
          </a:r>
          <a:r>
            <a:rPr lang="de-DE" sz="1600" kern="1200" dirty="0" err="1"/>
            <a:t>equpment</a:t>
          </a:r>
          <a:r>
            <a:rPr lang="de-DE" sz="1600" kern="1200" dirty="0"/>
            <a:t>. </a:t>
          </a:r>
        </a:p>
      </dsp:txBody>
      <dsp:txXfrm>
        <a:off x="6884670" y="1117521"/>
        <a:ext cx="3018234" cy="15749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DB66D-F903-41CD-8BC5-D55A07F7D42B}">
      <dsp:nvSpPr>
        <dsp:cNvPr id="0" name=""/>
        <dsp:cNvSpPr/>
      </dsp:nvSpPr>
      <dsp:spPr>
        <a:xfrm>
          <a:off x="0" y="1919"/>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65290-F57F-486A-B417-6DC27A6B604D}">
      <dsp:nvSpPr>
        <dsp:cNvPr id="0" name=""/>
        <dsp:cNvSpPr/>
      </dsp:nvSpPr>
      <dsp:spPr>
        <a:xfrm>
          <a:off x="0" y="1919"/>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Revenue Forecasts</a:t>
          </a:r>
        </a:p>
      </dsp:txBody>
      <dsp:txXfrm>
        <a:off x="0" y="1919"/>
        <a:ext cx="2211479" cy="654653"/>
      </dsp:txXfrm>
    </dsp:sp>
    <dsp:sp modelId="{561CF158-BC4A-4458-814C-784463965FC7}">
      <dsp:nvSpPr>
        <dsp:cNvPr id="0" name=""/>
        <dsp:cNvSpPr/>
      </dsp:nvSpPr>
      <dsp:spPr>
        <a:xfrm>
          <a:off x="2377340" y="31647"/>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err="1">
              <a:solidFill>
                <a:srgbClr val="595959"/>
              </a:solidFill>
            </a:rPr>
            <a:t>Estimations</a:t>
          </a:r>
          <a:r>
            <a:rPr lang="de-DE" sz="2000" kern="1200" dirty="0">
              <a:solidFill>
                <a:srgbClr val="595959"/>
              </a:solidFill>
            </a:rPr>
            <a:t> of </a:t>
          </a:r>
          <a:r>
            <a:rPr lang="de-DE" sz="2000" kern="1200" dirty="0" err="1">
              <a:solidFill>
                <a:srgbClr val="595959"/>
              </a:solidFill>
            </a:rPr>
            <a:t>future</a:t>
          </a:r>
          <a:r>
            <a:rPr lang="de-DE" sz="2000" kern="1200" dirty="0">
              <a:solidFill>
                <a:srgbClr val="595959"/>
              </a:solidFill>
            </a:rPr>
            <a:t> </a:t>
          </a:r>
          <a:r>
            <a:rPr lang="de-DE" sz="2000" kern="1200" dirty="0" err="1">
              <a:solidFill>
                <a:srgbClr val="595959"/>
              </a:solidFill>
            </a:rPr>
            <a:t>sales</a:t>
          </a:r>
          <a:r>
            <a:rPr lang="de-DE" sz="2000" kern="1200" dirty="0">
              <a:solidFill>
                <a:srgbClr val="595959"/>
              </a:solidFill>
            </a:rPr>
            <a:t>, </a:t>
          </a:r>
          <a:r>
            <a:rPr lang="de-DE" sz="2000" kern="1200" dirty="0" err="1">
              <a:solidFill>
                <a:srgbClr val="595959"/>
              </a:solidFill>
            </a:rPr>
            <a:t>including</a:t>
          </a:r>
          <a:r>
            <a:rPr lang="de-DE" sz="2000" kern="1200" dirty="0">
              <a:solidFill>
                <a:srgbClr val="595959"/>
              </a:solidFill>
            </a:rPr>
            <a:t> </a:t>
          </a:r>
          <a:r>
            <a:rPr lang="de-DE" sz="2000" kern="1200" dirty="0" err="1">
              <a:solidFill>
                <a:srgbClr val="595959"/>
              </a:solidFill>
            </a:rPr>
            <a:t>when</a:t>
          </a:r>
          <a:r>
            <a:rPr lang="de-DE" sz="2000" kern="1200" dirty="0">
              <a:solidFill>
                <a:srgbClr val="595959"/>
              </a:solidFill>
            </a:rPr>
            <a:t> and </a:t>
          </a:r>
          <a:r>
            <a:rPr lang="de-DE" sz="2000" kern="1200" dirty="0" err="1">
              <a:solidFill>
                <a:srgbClr val="595959"/>
              </a:solidFill>
            </a:rPr>
            <a:t>how</a:t>
          </a:r>
          <a:r>
            <a:rPr lang="de-DE" sz="2000" kern="1200" dirty="0">
              <a:solidFill>
                <a:srgbClr val="595959"/>
              </a:solidFill>
            </a:rPr>
            <a:t> </a:t>
          </a:r>
          <a:r>
            <a:rPr lang="de-DE" sz="2000" kern="1200" dirty="0" err="1">
              <a:solidFill>
                <a:srgbClr val="595959"/>
              </a:solidFill>
            </a:rPr>
            <a:t>revenue</a:t>
          </a:r>
          <a:r>
            <a:rPr lang="de-DE" sz="2000" kern="1200" dirty="0">
              <a:solidFill>
                <a:srgbClr val="595959"/>
              </a:solidFill>
            </a:rPr>
            <a:t> will </a:t>
          </a:r>
          <a:r>
            <a:rPr lang="de-DE" sz="2000" kern="1200" dirty="0" err="1">
              <a:solidFill>
                <a:srgbClr val="595959"/>
              </a:solidFill>
            </a:rPr>
            <a:t>be</a:t>
          </a:r>
          <a:r>
            <a:rPr lang="de-DE" sz="2000" kern="1200" dirty="0">
              <a:solidFill>
                <a:srgbClr val="595959"/>
              </a:solidFill>
            </a:rPr>
            <a:t> </a:t>
          </a:r>
          <a:r>
            <a:rPr lang="de-DE" sz="2000" kern="1200" dirty="0" err="1">
              <a:solidFill>
                <a:srgbClr val="595959"/>
              </a:solidFill>
            </a:rPr>
            <a:t>generated</a:t>
          </a:r>
          <a:r>
            <a:rPr lang="de-DE" sz="2000" kern="1200" dirty="0">
              <a:solidFill>
                <a:srgbClr val="595959"/>
              </a:solidFill>
            </a:rPr>
            <a:t>.</a:t>
          </a:r>
        </a:p>
      </dsp:txBody>
      <dsp:txXfrm>
        <a:off x="2377340" y="31647"/>
        <a:ext cx="8680057" cy="594558"/>
      </dsp:txXfrm>
    </dsp:sp>
    <dsp:sp modelId="{0AC5D576-3205-425D-956C-FE659BB1795F}">
      <dsp:nvSpPr>
        <dsp:cNvPr id="0" name=""/>
        <dsp:cNvSpPr/>
      </dsp:nvSpPr>
      <dsp:spPr>
        <a:xfrm>
          <a:off x="2211479" y="626206"/>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07C887-3715-480F-A6B0-8AF190B49350}">
      <dsp:nvSpPr>
        <dsp:cNvPr id="0" name=""/>
        <dsp:cNvSpPr/>
      </dsp:nvSpPr>
      <dsp:spPr>
        <a:xfrm>
          <a:off x="0" y="656573"/>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0069F-8FEA-4123-8ADF-D0DD651F227D}">
      <dsp:nvSpPr>
        <dsp:cNvPr id="0" name=""/>
        <dsp:cNvSpPr/>
      </dsp:nvSpPr>
      <dsp:spPr>
        <a:xfrm>
          <a:off x="0" y="656573"/>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err="1"/>
            <a:t>Expense</a:t>
          </a:r>
          <a:r>
            <a:rPr lang="de-DE" sz="2000" kern="1200" dirty="0"/>
            <a:t> Forecasts</a:t>
          </a:r>
        </a:p>
      </dsp:txBody>
      <dsp:txXfrm>
        <a:off x="0" y="656573"/>
        <a:ext cx="2211479" cy="654653"/>
      </dsp:txXfrm>
    </dsp:sp>
    <dsp:sp modelId="{D3EDE53F-4021-4BC4-8B07-0B383959CDA6}">
      <dsp:nvSpPr>
        <dsp:cNvPr id="0" name=""/>
        <dsp:cNvSpPr/>
      </dsp:nvSpPr>
      <dsp:spPr>
        <a:xfrm>
          <a:off x="2377340" y="686301"/>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err="1">
              <a:solidFill>
                <a:srgbClr val="595959"/>
              </a:solidFill>
            </a:rPr>
            <a:t>Projections</a:t>
          </a:r>
          <a:r>
            <a:rPr lang="de-DE" sz="2000" kern="1200" dirty="0">
              <a:solidFill>
                <a:srgbClr val="595959"/>
              </a:solidFill>
            </a:rPr>
            <a:t> of all </a:t>
          </a:r>
          <a:r>
            <a:rPr lang="de-DE" sz="2000" kern="1200" dirty="0" err="1">
              <a:solidFill>
                <a:srgbClr val="595959"/>
              </a:solidFill>
            </a:rPr>
            <a:t>business</a:t>
          </a:r>
          <a:r>
            <a:rPr lang="de-DE" sz="2000" kern="1200" dirty="0">
              <a:solidFill>
                <a:srgbClr val="595959"/>
              </a:solidFill>
            </a:rPr>
            <a:t> </a:t>
          </a:r>
          <a:r>
            <a:rPr lang="de-DE" sz="2000" kern="1200" dirty="0" err="1">
              <a:solidFill>
                <a:srgbClr val="595959"/>
              </a:solidFill>
            </a:rPr>
            <a:t>costs</a:t>
          </a:r>
          <a:r>
            <a:rPr lang="de-DE" sz="2000" kern="1200" dirty="0">
              <a:solidFill>
                <a:srgbClr val="595959"/>
              </a:solidFill>
            </a:rPr>
            <a:t>, </a:t>
          </a:r>
          <a:r>
            <a:rPr lang="de-DE" sz="2000" kern="1200" dirty="0" err="1">
              <a:solidFill>
                <a:srgbClr val="595959"/>
              </a:solidFill>
            </a:rPr>
            <a:t>both</a:t>
          </a:r>
          <a:r>
            <a:rPr lang="de-DE" sz="2000" kern="1200" dirty="0">
              <a:solidFill>
                <a:srgbClr val="595959"/>
              </a:solidFill>
            </a:rPr>
            <a:t> </a:t>
          </a:r>
          <a:r>
            <a:rPr lang="de-DE" sz="2000" kern="1200" dirty="0" err="1">
              <a:solidFill>
                <a:srgbClr val="595959"/>
              </a:solidFill>
            </a:rPr>
            <a:t>fixed</a:t>
          </a:r>
          <a:r>
            <a:rPr lang="de-DE" sz="2000" kern="1200" dirty="0">
              <a:solidFill>
                <a:srgbClr val="595959"/>
              </a:solidFill>
            </a:rPr>
            <a:t> and variable. </a:t>
          </a:r>
        </a:p>
      </dsp:txBody>
      <dsp:txXfrm>
        <a:off x="2377340" y="686301"/>
        <a:ext cx="8680057" cy="594558"/>
      </dsp:txXfrm>
    </dsp:sp>
    <dsp:sp modelId="{7B4B7867-315E-45C3-AB58-03EB8DAEDF0D}">
      <dsp:nvSpPr>
        <dsp:cNvPr id="0" name=""/>
        <dsp:cNvSpPr/>
      </dsp:nvSpPr>
      <dsp:spPr>
        <a:xfrm>
          <a:off x="2211479" y="1280860"/>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F2EAE3-01E0-406B-8DB9-C0224445E31F}">
      <dsp:nvSpPr>
        <dsp:cNvPr id="0" name=""/>
        <dsp:cNvSpPr/>
      </dsp:nvSpPr>
      <dsp:spPr>
        <a:xfrm>
          <a:off x="0" y="1311227"/>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30F1F-F69C-4F6E-9519-D46D3DAF6FEE}">
      <dsp:nvSpPr>
        <dsp:cNvPr id="0" name=""/>
        <dsp:cNvSpPr/>
      </dsp:nvSpPr>
      <dsp:spPr>
        <a:xfrm>
          <a:off x="0" y="1311227"/>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Cash Flow </a:t>
          </a:r>
          <a:r>
            <a:rPr lang="de-DE" sz="2000" kern="1200" dirty="0" err="1"/>
            <a:t>projections</a:t>
          </a:r>
          <a:endParaRPr lang="de-DE" sz="2000" kern="1200" dirty="0"/>
        </a:p>
      </dsp:txBody>
      <dsp:txXfrm>
        <a:off x="0" y="1311227"/>
        <a:ext cx="2211479" cy="654653"/>
      </dsp:txXfrm>
    </dsp:sp>
    <dsp:sp modelId="{3B82D7AC-9B58-4250-A761-8DD88D854F1B}">
      <dsp:nvSpPr>
        <dsp:cNvPr id="0" name=""/>
        <dsp:cNvSpPr/>
      </dsp:nvSpPr>
      <dsp:spPr>
        <a:xfrm>
          <a:off x="2377340" y="1340955"/>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err="1">
              <a:solidFill>
                <a:srgbClr val="595959"/>
              </a:solidFill>
            </a:rPr>
            <a:t>Estimating</a:t>
          </a:r>
          <a:r>
            <a:rPr lang="de-DE" sz="2000" kern="1200" dirty="0">
              <a:solidFill>
                <a:srgbClr val="595959"/>
              </a:solidFill>
            </a:rPr>
            <a:t>, </a:t>
          </a:r>
          <a:r>
            <a:rPr lang="de-DE" sz="2000" kern="1200" dirty="0" err="1">
              <a:solidFill>
                <a:srgbClr val="595959"/>
              </a:solidFill>
            </a:rPr>
            <a:t>when</a:t>
          </a:r>
          <a:r>
            <a:rPr lang="de-DE" sz="2000" kern="1200" dirty="0">
              <a:solidFill>
                <a:srgbClr val="595959"/>
              </a:solidFill>
            </a:rPr>
            <a:t> cash will </a:t>
          </a:r>
          <a:r>
            <a:rPr lang="de-DE" sz="2000" kern="1200" dirty="0" err="1">
              <a:solidFill>
                <a:srgbClr val="595959"/>
              </a:solidFill>
            </a:rPr>
            <a:t>enter</a:t>
          </a:r>
          <a:r>
            <a:rPr lang="de-DE" sz="2000" kern="1200" dirty="0">
              <a:solidFill>
                <a:srgbClr val="595959"/>
              </a:solidFill>
            </a:rPr>
            <a:t> and </a:t>
          </a:r>
          <a:r>
            <a:rPr lang="de-DE" sz="2000" kern="1200" dirty="0" err="1">
              <a:solidFill>
                <a:srgbClr val="595959"/>
              </a:solidFill>
            </a:rPr>
            <a:t>leave</a:t>
          </a:r>
          <a:r>
            <a:rPr lang="de-DE" sz="2000" kern="1200" dirty="0">
              <a:solidFill>
                <a:srgbClr val="595959"/>
              </a:solidFill>
            </a:rPr>
            <a:t> </a:t>
          </a:r>
          <a:r>
            <a:rPr lang="de-DE" sz="2000" kern="1200" dirty="0" err="1">
              <a:solidFill>
                <a:srgbClr val="595959"/>
              </a:solidFill>
            </a:rPr>
            <a:t>the</a:t>
          </a:r>
          <a:r>
            <a:rPr lang="de-DE" sz="2000" kern="1200" dirty="0">
              <a:solidFill>
                <a:srgbClr val="595959"/>
              </a:solidFill>
            </a:rPr>
            <a:t> </a:t>
          </a:r>
          <a:r>
            <a:rPr lang="de-DE" sz="2000" kern="1200" dirty="0" err="1">
              <a:solidFill>
                <a:srgbClr val="595959"/>
              </a:solidFill>
            </a:rPr>
            <a:t>business</a:t>
          </a:r>
          <a:r>
            <a:rPr lang="de-DE" sz="2000" kern="1200" dirty="0">
              <a:solidFill>
                <a:srgbClr val="595959"/>
              </a:solidFill>
            </a:rPr>
            <a:t>, </a:t>
          </a:r>
          <a:r>
            <a:rPr lang="de-DE" sz="2000" kern="1200" dirty="0" err="1">
              <a:solidFill>
                <a:srgbClr val="595959"/>
              </a:solidFill>
            </a:rPr>
            <a:t>ensuring</a:t>
          </a:r>
          <a:r>
            <a:rPr lang="de-DE" sz="2000" kern="1200" dirty="0">
              <a:solidFill>
                <a:srgbClr val="595959"/>
              </a:solidFill>
            </a:rPr>
            <a:t> </a:t>
          </a:r>
          <a:r>
            <a:rPr lang="de-DE" sz="2000" kern="1200" dirty="0" err="1">
              <a:solidFill>
                <a:srgbClr val="595959"/>
              </a:solidFill>
            </a:rPr>
            <a:t>liquidity</a:t>
          </a:r>
          <a:endParaRPr lang="de-DE" sz="2000" kern="1200" dirty="0">
            <a:solidFill>
              <a:srgbClr val="595959"/>
            </a:solidFill>
          </a:endParaRPr>
        </a:p>
      </dsp:txBody>
      <dsp:txXfrm>
        <a:off x="2377340" y="1340955"/>
        <a:ext cx="8680057" cy="594558"/>
      </dsp:txXfrm>
    </dsp:sp>
    <dsp:sp modelId="{6139B360-5908-4172-AB45-4C2B8B29AED6}">
      <dsp:nvSpPr>
        <dsp:cNvPr id="0" name=""/>
        <dsp:cNvSpPr/>
      </dsp:nvSpPr>
      <dsp:spPr>
        <a:xfrm>
          <a:off x="2211479" y="1935513"/>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FC1F2D-C5DC-45AE-B0E5-916E44198F7D}">
      <dsp:nvSpPr>
        <dsp:cNvPr id="0" name=""/>
        <dsp:cNvSpPr/>
      </dsp:nvSpPr>
      <dsp:spPr>
        <a:xfrm>
          <a:off x="0" y="1965881"/>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A21D48-25B5-470A-B543-96CEFE01AF61}">
      <dsp:nvSpPr>
        <dsp:cNvPr id="0" name=""/>
        <dsp:cNvSpPr/>
      </dsp:nvSpPr>
      <dsp:spPr>
        <a:xfrm>
          <a:off x="0" y="1965881"/>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Profit and Loss Forecasts</a:t>
          </a:r>
        </a:p>
      </dsp:txBody>
      <dsp:txXfrm>
        <a:off x="0" y="1965881"/>
        <a:ext cx="2211479" cy="654653"/>
      </dsp:txXfrm>
    </dsp:sp>
    <dsp:sp modelId="{BBBB6549-0955-452B-870D-A45DBDE1C065}">
      <dsp:nvSpPr>
        <dsp:cNvPr id="0" name=""/>
        <dsp:cNvSpPr/>
      </dsp:nvSpPr>
      <dsp:spPr>
        <a:xfrm>
          <a:off x="2377340" y="1995608"/>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solidFill>
                <a:srgbClr val="595959"/>
              </a:solidFill>
            </a:rPr>
            <a:t>Expected profits after all expenses are paid</a:t>
          </a:r>
        </a:p>
      </dsp:txBody>
      <dsp:txXfrm>
        <a:off x="2377340" y="1995608"/>
        <a:ext cx="8680057" cy="594558"/>
      </dsp:txXfrm>
    </dsp:sp>
    <dsp:sp modelId="{EE27700D-F141-4EBA-ABC4-CC1C76133CD7}">
      <dsp:nvSpPr>
        <dsp:cNvPr id="0" name=""/>
        <dsp:cNvSpPr/>
      </dsp:nvSpPr>
      <dsp:spPr>
        <a:xfrm>
          <a:off x="2211479" y="2590167"/>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753174-8A25-4DBA-8B17-64BA9F70B3AB}">
      <dsp:nvSpPr>
        <dsp:cNvPr id="0" name=""/>
        <dsp:cNvSpPr/>
      </dsp:nvSpPr>
      <dsp:spPr>
        <a:xfrm>
          <a:off x="0" y="2620534"/>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5D476-21C3-4762-B2D8-7C8604DDFB2E}">
      <dsp:nvSpPr>
        <dsp:cNvPr id="0" name=""/>
        <dsp:cNvSpPr/>
      </dsp:nvSpPr>
      <dsp:spPr>
        <a:xfrm>
          <a:off x="0" y="2620534"/>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Break-Even Analysis</a:t>
          </a:r>
        </a:p>
      </dsp:txBody>
      <dsp:txXfrm>
        <a:off x="0" y="2620534"/>
        <a:ext cx="2211479" cy="654653"/>
      </dsp:txXfrm>
    </dsp:sp>
    <dsp:sp modelId="{C7D7827E-5FB7-4BD3-946D-BFB2D635E686}">
      <dsp:nvSpPr>
        <dsp:cNvPr id="0" name=""/>
        <dsp:cNvSpPr/>
      </dsp:nvSpPr>
      <dsp:spPr>
        <a:xfrm>
          <a:off x="2377340" y="2650262"/>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solidFill>
                <a:srgbClr val="595959"/>
              </a:solidFill>
            </a:rPr>
            <a:t>The </a:t>
          </a:r>
          <a:r>
            <a:rPr lang="de-DE" sz="1800" kern="1200" dirty="0" err="1">
              <a:solidFill>
                <a:srgbClr val="595959"/>
              </a:solidFill>
            </a:rPr>
            <a:t>point</a:t>
          </a:r>
          <a:r>
            <a:rPr lang="de-DE" sz="1800" kern="1200" dirty="0">
              <a:solidFill>
                <a:srgbClr val="595959"/>
              </a:solidFill>
            </a:rPr>
            <a:t> at </a:t>
          </a:r>
          <a:r>
            <a:rPr lang="de-DE" sz="1800" kern="1200" dirty="0" err="1">
              <a:solidFill>
                <a:srgbClr val="595959"/>
              </a:solidFill>
            </a:rPr>
            <a:t>which</a:t>
          </a:r>
          <a:r>
            <a:rPr lang="de-DE" sz="1800" kern="1200" dirty="0">
              <a:solidFill>
                <a:srgbClr val="595959"/>
              </a:solidFill>
            </a:rPr>
            <a:t> </a:t>
          </a:r>
          <a:r>
            <a:rPr lang="de-DE" sz="1800" kern="1200" dirty="0" err="1">
              <a:solidFill>
                <a:srgbClr val="595959"/>
              </a:solidFill>
            </a:rPr>
            <a:t>revenue</a:t>
          </a:r>
          <a:r>
            <a:rPr lang="de-DE" sz="1800" kern="1200" dirty="0">
              <a:solidFill>
                <a:srgbClr val="595959"/>
              </a:solidFill>
            </a:rPr>
            <a:t> </a:t>
          </a:r>
          <a:r>
            <a:rPr lang="de-DE" sz="1800" kern="1200" dirty="0" err="1">
              <a:solidFill>
                <a:srgbClr val="595959"/>
              </a:solidFill>
            </a:rPr>
            <a:t>equals</a:t>
          </a:r>
          <a:r>
            <a:rPr lang="de-DE" sz="1800" kern="1200" dirty="0">
              <a:solidFill>
                <a:srgbClr val="595959"/>
              </a:solidFill>
            </a:rPr>
            <a:t> </a:t>
          </a:r>
          <a:r>
            <a:rPr lang="de-DE" sz="1800" kern="1200" dirty="0" err="1">
              <a:solidFill>
                <a:srgbClr val="595959"/>
              </a:solidFill>
            </a:rPr>
            <a:t>expenses</a:t>
          </a:r>
          <a:r>
            <a:rPr lang="de-DE" sz="1800" kern="1200" dirty="0">
              <a:solidFill>
                <a:srgbClr val="595959"/>
              </a:solidFill>
            </a:rPr>
            <a:t>, </a:t>
          </a:r>
          <a:r>
            <a:rPr lang="de-DE" sz="1800" kern="1200" dirty="0" err="1">
              <a:solidFill>
                <a:srgbClr val="595959"/>
              </a:solidFill>
            </a:rPr>
            <a:t>indicating</a:t>
          </a:r>
          <a:r>
            <a:rPr lang="de-DE" sz="1800" kern="1200" dirty="0">
              <a:solidFill>
                <a:srgbClr val="595959"/>
              </a:solidFill>
            </a:rPr>
            <a:t> </a:t>
          </a:r>
          <a:r>
            <a:rPr lang="de-DE" sz="1800" kern="1200" dirty="0" err="1">
              <a:solidFill>
                <a:srgbClr val="595959"/>
              </a:solidFill>
            </a:rPr>
            <a:t>the</a:t>
          </a:r>
          <a:r>
            <a:rPr lang="de-DE" sz="1800" kern="1200" dirty="0">
              <a:solidFill>
                <a:srgbClr val="595959"/>
              </a:solidFill>
            </a:rPr>
            <a:t> </a:t>
          </a:r>
          <a:r>
            <a:rPr lang="de-DE" sz="1800" kern="1200" dirty="0" err="1">
              <a:solidFill>
                <a:srgbClr val="595959"/>
              </a:solidFill>
            </a:rPr>
            <a:t>moment</a:t>
          </a:r>
          <a:r>
            <a:rPr lang="de-DE" sz="1800" kern="1200" dirty="0">
              <a:solidFill>
                <a:srgbClr val="595959"/>
              </a:solidFill>
            </a:rPr>
            <a:t> </a:t>
          </a:r>
          <a:r>
            <a:rPr lang="de-DE" sz="1800" kern="1200" dirty="0" err="1">
              <a:solidFill>
                <a:srgbClr val="595959"/>
              </a:solidFill>
            </a:rPr>
            <a:t>your</a:t>
          </a:r>
          <a:r>
            <a:rPr lang="de-DE" sz="1800" kern="1200" dirty="0">
              <a:solidFill>
                <a:srgbClr val="595959"/>
              </a:solidFill>
            </a:rPr>
            <a:t> </a:t>
          </a:r>
          <a:r>
            <a:rPr lang="de-DE" sz="1800" kern="1200" dirty="0" err="1">
              <a:solidFill>
                <a:srgbClr val="595959"/>
              </a:solidFill>
            </a:rPr>
            <a:t>business</a:t>
          </a:r>
          <a:r>
            <a:rPr lang="de-DE" sz="1800" kern="1200" dirty="0">
              <a:solidFill>
                <a:srgbClr val="595959"/>
              </a:solidFill>
            </a:rPr>
            <a:t> </a:t>
          </a:r>
          <a:r>
            <a:rPr lang="de-DE" sz="1800" kern="1200" dirty="0" err="1">
              <a:solidFill>
                <a:srgbClr val="595959"/>
              </a:solidFill>
            </a:rPr>
            <a:t>becomes</a:t>
          </a:r>
          <a:r>
            <a:rPr lang="de-DE" sz="1800" kern="1200" dirty="0">
              <a:solidFill>
                <a:srgbClr val="595959"/>
              </a:solidFill>
            </a:rPr>
            <a:t> profitable. </a:t>
          </a:r>
        </a:p>
      </dsp:txBody>
      <dsp:txXfrm>
        <a:off x="2377340" y="2650262"/>
        <a:ext cx="8680057" cy="594558"/>
      </dsp:txXfrm>
    </dsp:sp>
    <dsp:sp modelId="{05542658-4D70-4C35-9F58-C0128864CF37}">
      <dsp:nvSpPr>
        <dsp:cNvPr id="0" name=""/>
        <dsp:cNvSpPr/>
      </dsp:nvSpPr>
      <dsp:spPr>
        <a:xfrm>
          <a:off x="2211479" y="3244821"/>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6D1470-CCF2-4CE6-8456-14D3EB5E7559}">
      <dsp:nvSpPr>
        <dsp:cNvPr id="0" name=""/>
        <dsp:cNvSpPr/>
      </dsp:nvSpPr>
      <dsp:spPr>
        <a:xfrm>
          <a:off x="0" y="3275188"/>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4FEAA-D5B6-4DF5-8373-21F54B4487F4}">
      <dsp:nvSpPr>
        <dsp:cNvPr id="0" name=""/>
        <dsp:cNvSpPr/>
      </dsp:nvSpPr>
      <dsp:spPr>
        <a:xfrm>
          <a:off x="0" y="3275188"/>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Capital </a:t>
          </a:r>
          <a:r>
            <a:rPr lang="de-DE" sz="1800" kern="1200" dirty="0" err="1"/>
            <a:t>Requirements</a:t>
          </a:r>
          <a:endParaRPr lang="de-DE" sz="1800" kern="1200" dirty="0"/>
        </a:p>
      </dsp:txBody>
      <dsp:txXfrm>
        <a:off x="0" y="3275188"/>
        <a:ext cx="2211479" cy="654653"/>
      </dsp:txXfrm>
    </dsp:sp>
    <dsp:sp modelId="{BFF3BCFD-A2F1-4299-8148-7549B314DF37}">
      <dsp:nvSpPr>
        <dsp:cNvPr id="0" name=""/>
        <dsp:cNvSpPr/>
      </dsp:nvSpPr>
      <dsp:spPr>
        <a:xfrm>
          <a:off x="2377340" y="3304916"/>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err="1">
              <a:solidFill>
                <a:srgbClr val="595959"/>
              </a:solidFill>
            </a:rPr>
            <a:t>Estimates</a:t>
          </a:r>
          <a:r>
            <a:rPr lang="de-DE" sz="2000" kern="1200" dirty="0">
              <a:solidFill>
                <a:srgbClr val="595959"/>
              </a:solidFill>
            </a:rPr>
            <a:t> of </a:t>
          </a:r>
          <a:r>
            <a:rPr lang="de-DE" sz="2000" kern="1200" dirty="0" err="1">
              <a:solidFill>
                <a:srgbClr val="595959"/>
              </a:solidFill>
            </a:rPr>
            <a:t>the</a:t>
          </a:r>
          <a:r>
            <a:rPr lang="de-DE" sz="2000" kern="1200" dirty="0">
              <a:solidFill>
                <a:srgbClr val="595959"/>
              </a:solidFill>
            </a:rPr>
            <a:t> </a:t>
          </a:r>
          <a:r>
            <a:rPr lang="de-DE" sz="2000" kern="1200" dirty="0" err="1">
              <a:solidFill>
                <a:srgbClr val="595959"/>
              </a:solidFill>
            </a:rPr>
            <a:t>funds</a:t>
          </a:r>
          <a:r>
            <a:rPr lang="de-DE" sz="2000" kern="1200" dirty="0">
              <a:solidFill>
                <a:srgbClr val="595959"/>
              </a:solidFill>
            </a:rPr>
            <a:t> </a:t>
          </a:r>
          <a:r>
            <a:rPr lang="de-DE" sz="2000" kern="1200" dirty="0" err="1">
              <a:solidFill>
                <a:srgbClr val="595959"/>
              </a:solidFill>
            </a:rPr>
            <a:t>needed</a:t>
          </a:r>
          <a:r>
            <a:rPr lang="de-DE" sz="2000" kern="1200" dirty="0">
              <a:solidFill>
                <a:srgbClr val="595959"/>
              </a:solidFill>
            </a:rPr>
            <a:t> </a:t>
          </a:r>
          <a:r>
            <a:rPr lang="de-DE" sz="2000" kern="1200" dirty="0" err="1">
              <a:solidFill>
                <a:srgbClr val="595959"/>
              </a:solidFill>
            </a:rPr>
            <a:t>to</a:t>
          </a:r>
          <a:r>
            <a:rPr lang="de-DE" sz="2000" kern="1200" dirty="0">
              <a:solidFill>
                <a:srgbClr val="595959"/>
              </a:solidFill>
            </a:rPr>
            <a:t> </a:t>
          </a:r>
          <a:r>
            <a:rPr lang="de-DE" sz="2000" kern="1200" dirty="0" err="1">
              <a:solidFill>
                <a:srgbClr val="595959"/>
              </a:solidFill>
            </a:rPr>
            <a:t>grow</a:t>
          </a:r>
          <a:r>
            <a:rPr lang="de-DE" sz="2000" kern="1200" dirty="0">
              <a:solidFill>
                <a:srgbClr val="595959"/>
              </a:solidFill>
            </a:rPr>
            <a:t> </a:t>
          </a:r>
          <a:r>
            <a:rPr lang="de-DE" sz="2000" kern="1200" dirty="0" err="1">
              <a:solidFill>
                <a:srgbClr val="595959"/>
              </a:solidFill>
            </a:rPr>
            <a:t>or</a:t>
          </a:r>
          <a:r>
            <a:rPr lang="de-DE" sz="2000" kern="1200" dirty="0">
              <a:solidFill>
                <a:srgbClr val="595959"/>
              </a:solidFill>
            </a:rPr>
            <a:t> </a:t>
          </a:r>
          <a:r>
            <a:rPr lang="de-DE" sz="2000" kern="1200" dirty="0" err="1">
              <a:solidFill>
                <a:srgbClr val="595959"/>
              </a:solidFill>
            </a:rPr>
            <a:t>scale</a:t>
          </a:r>
          <a:r>
            <a:rPr lang="de-DE" sz="2000" kern="1200" dirty="0">
              <a:solidFill>
                <a:srgbClr val="595959"/>
              </a:solidFill>
            </a:rPr>
            <a:t> </a:t>
          </a:r>
          <a:r>
            <a:rPr lang="de-DE" sz="2000" kern="1200" dirty="0" err="1">
              <a:solidFill>
                <a:srgbClr val="595959"/>
              </a:solidFill>
            </a:rPr>
            <a:t>the</a:t>
          </a:r>
          <a:r>
            <a:rPr lang="de-DE" sz="2000" kern="1200" dirty="0">
              <a:solidFill>
                <a:srgbClr val="595959"/>
              </a:solidFill>
            </a:rPr>
            <a:t> </a:t>
          </a:r>
          <a:r>
            <a:rPr lang="de-DE" sz="2000" kern="1200" dirty="0" err="1">
              <a:solidFill>
                <a:srgbClr val="595959"/>
              </a:solidFill>
            </a:rPr>
            <a:t>business</a:t>
          </a:r>
          <a:r>
            <a:rPr lang="de-DE" sz="1800" kern="1200" dirty="0"/>
            <a:t>. </a:t>
          </a:r>
        </a:p>
      </dsp:txBody>
      <dsp:txXfrm>
        <a:off x="2377340" y="3304916"/>
        <a:ext cx="8680057" cy="594558"/>
      </dsp:txXfrm>
    </dsp:sp>
    <dsp:sp modelId="{3448C4FF-EF22-4CE0-94FF-B79253AC3559}">
      <dsp:nvSpPr>
        <dsp:cNvPr id="0" name=""/>
        <dsp:cNvSpPr/>
      </dsp:nvSpPr>
      <dsp:spPr>
        <a:xfrm>
          <a:off x="2211479" y="3899474"/>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01CFB-71A1-4C27-9EB7-68C1FA11D8A8}">
      <dsp:nvSpPr>
        <dsp:cNvPr id="0" name=""/>
        <dsp:cNvSpPr/>
      </dsp:nvSpPr>
      <dsp:spPr>
        <a:xfrm>
          <a:off x="3334453" y="1249033"/>
          <a:ext cx="2617405" cy="301388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1" indent="0" algn="r" defTabSz="711200">
            <a:lnSpc>
              <a:spcPct val="90000"/>
            </a:lnSpc>
            <a:spcBef>
              <a:spcPct val="0"/>
            </a:spcBef>
            <a:spcAft>
              <a:spcPct val="15000"/>
            </a:spcAft>
            <a:buNone/>
          </a:pPr>
          <a:r>
            <a:rPr lang="de-DE" sz="1600" kern="1200" dirty="0"/>
            <a:t>Take into                          account                        seasonal                   fluctuations                 that might               affect your revenue (e.g., higher sales during holidays)</a:t>
          </a:r>
        </a:p>
      </dsp:txBody>
      <dsp:txXfrm>
        <a:off x="4173338" y="2056168"/>
        <a:ext cx="1724857" cy="2153089"/>
      </dsp:txXfrm>
    </dsp:sp>
    <dsp:sp modelId="{6E6178B6-ED2C-422D-946C-D2852264214A}">
      <dsp:nvSpPr>
        <dsp:cNvPr id="0" name=""/>
        <dsp:cNvSpPr/>
      </dsp:nvSpPr>
      <dsp:spPr>
        <a:xfrm>
          <a:off x="494619" y="2187244"/>
          <a:ext cx="1881577" cy="121883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1" indent="0" algn="l" defTabSz="711200">
            <a:lnSpc>
              <a:spcPct val="90000"/>
            </a:lnSpc>
            <a:spcBef>
              <a:spcPct val="0"/>
            </a:spcBef>
            <a:spcAft>
              <a:spcPct val="15000"/>
            </a:spcAft>
            <a:buNone/>
          </a:pPr>
          <a:r>
            <a:rPr lang="de-DE" sz="1600" kern="1200" dirty="0" err="1"/>
            <a:t>If</a:t>
          </a:r>
          <a:r>
            <a:rPr lang="de-DE" sz="1600" kern="1200" dirty="0"/>
            <a:t> </a:t>
          </a:r>
          <a:r>
            <a:rPr lang="de-DE" sz="1600" kern="1200" dirty="0" err="1"/>
            <a:t>available</a:t>
          </a:r>
          <a:r>
            <a:rPr lang="de-DE" sz="1600" kern="1200" dirty="0"/>
            <a:t>, </a:t>
          </a:r>
          <a:r>
            <a:rPr lang="de-DE" sz="1600" kern="1200" dirty="0" err="1"/>
            <a:t>use</a:t>
          </a:r>
          <a:r>
            <a:rPr lang="de-DE" sz="1600" kern="1200" dirty="0"/>
            <a:t> </a:t>
          </a:r>
          <a:r>
            <a:rPr lang="de-DE" sz="1600" kern="1200" dirty="0" err="1"/>
            <a:t>past</a:t>
          </a:r>
          <a:r>
            <a:rPr lang="de-DE" sz="1600" kern="1200" dirty="0"/>
            <a:t> </a:t>
          </a:r>
          <a:r>
            <a:rPr lang="de-DE" sz="1600" kern="1200" dirty="0" err="1"/>
            <a:t>sales</a:t>
          </a:r>
          <a:r>
            <a:rPr lang="de-DE" sz="1600" kern="1200" dirty="0"/>
            <a:t> </a:t>
          </a:r>
          <a:r>
            <a:rPr lang="de-DE" sz="1600" kern="1200" dirty="0" err="1"/>
            <a:t>data</a:t>
          </a:r>
          <a:r>
            <a:rPr lang="de-DE" sz="1600" kern="1200" dirty="0"/>
            <a:t> </a:t>
          </a:r>
          <a:r>
            <a:rPr lang="de-DE" sz="1600" kern="1200" dirty="0" err="1"/>
            <a:t>to</a:t>
          </a:r>
          <a:r>
            <a:rPr lang="de-DE" sz="1600" kern="1200" dirty="0"/>
            <a:t> </a:t>
          </a:r>
          <a:r>
            <a:rPr lang="de-DE" sz="1600" kern="1200" dirty="0" err="1"/>
            <a:t>inform</a:t>
          </a:r>
          <a:r>
            <a:rPr lang="de-DE" sz="1600" kern="1200" dirty="0"/>
            <a:t> </a:t>
          </a:r>
          <a:r>
            <a:rPr lang="de-DE" sz="1600" kern="1200" dirty="0" err="1"/>
            <a:t>your</a:t>
          </a:r>
          <a:r>
            <a:rPr lang="de-DE" sz="1600" kern="1200" dirty="0"/>
            <a:t> </a:t>
          </a:r>
          <a:r>
            <a:rPr lang="de-DE" sz="1600" kern="1200" dirty="0" err="1"/>
            <a:t>future</a:t>
          </a:r>
          <a:r>
            <a:rPr lang="de-DE" sz="1600" kern="1200" dirty="0"/>
            <a:t> </a:t>
          </a:r>
          <a:r>
            <a:rPr lang="de-DE" sz="1600" kern="1200" dirty="0" err="1"/>
            <a:t>projections</a:t>
          </a:r>
          <a:endParaRPr lang="de-DE" sz="1600" kern="1200" dirty="0"/>
        </a:p>
      </dsp:txBody>
      <dsp:txXfrm>
        <a:off x="521393" y="2518727"/>
        <a:ext cx="1263555" cy="860578"/>
      </dsp:txXfrm>
    </dsp:sp>
    <dsp:sp modelId="{758995EF-04FB-4FA4-A4F7-A8BA2F5FA408}">
      <dsp:nvSpPr>
        <dsp:cNvPr id="0" name=""/>
        <dsp:cNvSpPr/>
      </dsp:nvSpPr>
      <dsp:spPr>
        <a:xfrm>
          <a:off x="3335902" y="-223429"/>
          <a:ext cx="2476061" cy="121883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1" indent="0" algn="r" defTabSz="711200">
            <a:lnSpc>
              <a:spcPct val="90000"/>
            </a:lnSpc>
            <a:spcBef>
              <a:spcPct val="0"/>
            </a:spcBef>
            <a:spcAft>
              <a:spcPct val="15000"/>
            </a:spcAft>
            <a:buNone/>
          </a:pPr>
          <a:r>
            <a:rPr lang="de-DE" sz="1600" kern="1200" dirty="0"/>
            <a:t>Base </a:t>
          </a:r>
          <a:r>
            <a:rPr lang="de-DE" sz="1600" kern="1200" dirty="0" err="1"/>
            <a:t>your</a:t>
          </a:r>
          <a:r>
            <a:rPr lang="de-DE" sz="1600" kern="1200" dirty="0"/>
            <a:t> </a:t>
          </a:r>
          <a:r>
            <a:rPr lang="de-DE" sz="1600" kern="1200" dirty="0" err="1"/>
            <a:t>projects</a:t>
          </a:r>
          <a:r>
            <a:rPr lang="de-DE" sz="1600" kern="1200" dirty="0"/>
            <a:t> on </a:t>
          </a:r>
          <a:r>
            <a:rPr lang="de-DE" sz="1600" kern="1200" dirty="0" err="1"/>
            <a:t>the</a:t>
          </a:r>
          <a:r>
            <a:rPr lang="de-DE" sz="1600" kern="1200" dirty="0"/>
            <a:t> </a:t>
          </a:r>
          <a:r>
            <a:rPr lang="de-DE" sz="1600" kern="1200" dirty="0" err="1"/>
            <a:t>price</a:t>
          </a:r>
          <a:r>
            <a:rPr lang="de-DE" sz="1600" kern="1200" dirty="0"/>
            <a:t> of </a:t>
          </a:r>
          <a:r>
            <a:rPr lang="de-DE" sz="1600" kern="1200" dirty="0" err="1"/>
            <a:t>your</a:t>
          </a:r>
          <a:r>
            <a:rPr lang="de-DE" sz="1600" kern="1200" dirty="0"/>
            <a:t> </a:t>
          </a:r>
          <a:r>
            <a:rPr lang="de-DE" sz="1600" kern="1200" dirty="0" err="1"/>
            <a:t>product</a:t>
          </a:r>
          <a:r>
            <a:rPr lang="de-DE" sz="1600" kern="1200" dirty="0"/>
            <a:t> and </a:t>
          </a:r>
          <a:r>
            <a:rPr lang="de-DE" sz="1600" kern="1200" dirty="0" err="1"/>
            <a:t>the</a:t>
          </a:r>
          <a:r>
            <a:rPr lang="de-DE" sz="1600" kern="1200" dirty="0"/>
            <a:t> </a:t>
          </a:r>
          <a:r>
            <a:rPr lang="de-DE" sz="1600" kern="1200" dirty="0" err="1"/>
            <a:t>expected</a:t>
          </a:r>
          <a:r>
            <a:rPr lang="de-DE" sz="1600" kern="1200" dirty="0"/>
            <a:t> </a:t>
          </a:r>
          <a:r>
            <a:rPr lang="de-DE" sz="1600" kern="1200" dirty="0" err="1"/>
            <a:t>sales</a:t>
          </a:r>
          <a:r>
            <a:rPr lang="de-DE" sz="1600" kern="1200" dirty="0"/>
            <a:t> </a:t>
          </a:r>
          <a:r>
            <a:rPr lang="de-DE" sz="1600" kern="1200" dirty="0" err="1"/>
            <a:t>volume</a:t>
          </a:r>
          <a:endParaRPr lang="de-DE" sz="1600" kern="1200" dirty="0"/>
        </a:p>
      </dsp:txBody>
      <dsp:txXfrm>
        <a:off x="4105494" y="-196655"/>
        <a:ext cx="1679694" cy="860578"/>
      </dsp:txXfrm>
    </dsp:sp>
    <dsp:sp modelId="{2AEAC12A-9300-448B-888F-DA3FB1992CE5}">
      <dsp:nvSpPr>
        <dsp:cNvPr id="0" name=""/>
        <dsp:cNvSpPr/>
      </dsp:nvSpPr>
      <dsp:spPr>
        <a:xfrm>
          <a:off x="563203" y="-223429"/>
          <a:ext cx="1881577" cy="121883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1" indent="0" algn="l" defTabSz="711200">
            <a:lnSpc>
              <a:spcPct val="90000"/>
            </a:lnSpc>
            <a:spcBef>
              <a:spcPct val="0"/>
            </a:spcBef>
            <a:spcAft>
              <a:spcPct val="15000"/>
            </a:spcAft>
            <a:buNone/>
          </a:pPr>
          <a:r>
            <a:rPr lang="de-DE" sz="1600" kern="1200" dirty="0" err="1"/>
            <a:t>Estimate</a:t>
          </a:r>
          <a:r>
            <a:rPr lang="de-DE" sz="1600" kern="1200" dirty="0"/>
            <a:t> </a:t>
          </a:r>
          <a:r>
            <a:rPr lang="de-DE" sz="1600" kern="1200" dirty="0" err="1"/>
            <a:t>the</a:t>
          </a:r>
          <a:r>
            <a:rPr lang="de-DE" sz="1600" kern="1200" dirty="0"/>
            <a:t> potential </a:t>
          </a:r>
          <a:r>
            <a:rPr lang="de-DE" sz="1600" kern="1200" dirty="0" err="1"/>
            <a:t>market</a:t>
          </a:r>
          <a:r>
            <a:rPr lang="de-DE" sz="1600" kern="1200" dirty="0"/>
            <a:t> </a:t>
          </a:r>
          <a:r>
            <a:rPr lang="de-DE" sz="1600" kern="1200" dirty="0" err="1"/>
            <a:t>size</a:t>
          </a:r>
          <a:r>
            <a:rPr lang="de-DE" sz="1600" kern="1200" dirty="0"/>
            <a:t> </a:t>
          </a:r>
          <a:r>
            <a:rPr lang="de-DE" sz="1600" kern="1200" dirty="0" err="1"/>
            <a:t>for</a:t>
          </a:r>
          <a:r>
            <a:rPr lang="de-DE" sz="1600" kern="1200" dirty="0"/>
            <a:t> </a:t>
          </a:r>
          <a:r>
            <a:rPr lang="de-DE" sz="1600" kern="1200" dirty="0" err="1"/>
            <a:t>your</a:t>
          </a:r>
          <a:r>
            <a:rPr lang="de-DE" sz="1600" kern="1200" dirty="0"/>
            <a:t> </a:t>
          </a:r>
          <a:r>
            <a:rPr lang="de-DE" sz="1600" kern="1200" dirty="0" err="1"/>
            <a:t>product</a:t>
          </a:r>
          <a:r>
            <a:rPr lang="de-DE" sz="1600" kern="1200" dirty="0"/>
            <a:t> </a:t>
          </a:r>
          <a:r>
            <a:rPr lang="de-DE" sz="1600" kern="1200" dirty="0" err="1"/>
            <a:t>or</a:t>
          </a:r>
          <a:r>
            <a:rPr lang="de-DE" sz="1600" kern="1200" dirty="0"/>
            <a:t> </a:t>
          </a:r>
          <a:r>
            <a:rPr lang="de-DE" sz="1600" kern="1200" dirty="0" err="1"/>
            <a:t>service</a:t>
          </a:r>
          <a:endParaRPr lang="de-DE" sz="1600" kern="1200" dirty="0"/>
        </a:p>
      </dsp:txBody>
      <dsp:txXfrm>
        <a:off x="589977" y="-196655"/>
        <a:ext cx="1263555" cy="860578"/>
      </dsp:txXfrm>
    </dsp:sp>
    <dsp:sp modelId="{D3D64788-8E6C-4AD2-9F47-82BE9C3EDAD3}">
      <dsp:nvSpPr>
        <dsp:cNvPr id="0" name=""/>
        <dsp:cNvSpPr/>
      </dsp:nvSpPr>
      <dsp:spPr>
        <a:xfrm>
          <a:off x="1535594" y="442438"/>
          <a:ext cx="1649236" cy="1649236"/>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a:t>Analyse Market Demand</a:t>
          </a:r>
        </a:p>
      </dsp:txBody>
      <dsp:txXfrm>
        <a:off x="2018644" y="925488"/>
        <a:ext cx="1166186" cy="1166186"/>
      </dsp:txXfrm>
    </dsp:sp>
    <dsp:sp modelId="{F262C5B8-E2AB-4E0E-8857-FAC4155D24EA}">
      <dsp:nvSpPr>
        <dsp:cNvPr id="0" name=""/>
        <dsp:cNvSpPr/>
      </dsp:nvSpPr>
      <dsp:spPr>
        <a:xfrm rot="5400000">
          <a:off x="3261008" y="442438"/>
          <a:ext cx="1649236" cy="1649236"/>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err="1"/>
            <a:t>Consider</a:t>
          </a:r>
          <a:r>
            <a:rPr lang="de-DE" sz="1900" kern="1200" dirty="0"/>
            <a:t> Pricing Models</a:t>
          </a:r>
        </a:p>
      </dsp:txBody>
      <dsp:txXfrm rot="-5400000">
        <a:off x="3261008" y="925488"/>
        <a:ext cx="1166186" cy="1166186"/>
      </dsp:txXfrm>
    </dsp:sp>
    <dsp:sp modelId="{54DB47E1-C276-4B09-8FDE-C3537B6AA74B}">
      <dsp:nvSpPr>
        <dsp:cNvPr id="0" name=""/>
        <dsp:cNvSpPr/>
      </dsp:nvSpPr>
      <dsp:spPr>
        <a:xfrm rot="10800000">
          <a:off x="3261008" y="2167852"/>
          <a:ext cx="1649236" cy="1649236"/>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err="1"/>
            <a:t>Seasonal</a:t>
          </a:r>
          <a:r>
            <a:rPr lang="de-DE" sz="1900" kern="1200" dirty="0"/>
            <a:t> Trends</a:t>
          </a:r>
        </a:p>
      </dsp:txBody>
      <dsp:txXfrm rot="10800000">
        <a:off x="3261008" y="2167852"/>
        <a:ext cx="1166186" cy="1166186"/>
      </dsp:txXfrm>
    </dsp:sp>
    <dsp:sp modelId="{8FE9928E-0062-439A-9922-54F66ADE950A}">
      <dsp:nvSpPr>
        <dsp:cNvPr id="0" name=""/>
        <dsp:cNvSpPr/>
      </dsp:nvSpPr>
      <dsp:spPr>
        <a:xfrm rot="16200000">
          <a:off x="1535594" y="2167852"/>
          <a:ext cx="1649236" cy="1649236"/>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err="1"/>
            <a:t>Past</a:t>
          </a:r>
          <a:r>
            <a:rPr lang="de-DE" sz="1900" kern="1200" dirty="0"/>
            <a:t> Data</a:t>
          </a:r>
        </a:p>
      </dsp:txBody>
      <dsp:txXfrm rot="5400000">
        <a:off x="2018644" y="2167852"/>
        <a:ext cx="1166186" cy="1166186"/>
      </dsp:txXfrm>
    </dsp:sp>
    <dsp:sp modelId="{42536B15-99DB-4331-BC68-99A3FA6D73BC}">
      <dsp:nvSpPr>
        <dsp:cNvPr id="0" name=""/>
        <dsp:cNvSpPr/>
      </dsp:nvSpPr>
      <dsp:spPr>
        <a:xfrm>
          <a:off x="2938207" y="1786966"/>
          <a:ext cx="569424" cy="495151"/>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B8C17E-A606-45F1-843F-44D96B25DCA1}">
      <dsp:nvSpPr>
        <dsp:cNvPr id="0" name=""/>
        <dsp:cNvSpPr/>
      </dsp:nvSpPr>
      <dsp:spPr>
        <a:xfrm rot="10800000">
          <a:off x="2938207" y="1977409"/>
          <a:ext cx="569424" cy="495151"/>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A65BD-1826-4202-ACC0-11EDC9451E3F}">
      <dsp:nvSpPr>
        <dsp:cNvPr id="0" name=""/>
        <dsp:cNvSpPr/>
      </dsp:nvSpPr>
      <dsp:spPr>
        <a:xfrm>
          <a:off x="0" y="1614717"/>
          <a:ext cx="9632552" cy="327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7D2BCB-884E-4E68-8918-4041975A0C3A}">
      <dsp:nvSpPr>
        <dsp:cNvPr id="0" name=""/>
        <dsp:cNvSpPr/>
      </dsp:nvSpPr>
      <dsp:spPr>
        <a:xfrm>
          <a:off x="481627" y="1338598"/>
          <a:ext cx="7363594" cy="46799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861" tIns="0" rIns="254861" bIns="0" numCol="1" spcCol="1270" anchor="ctr" anchorCtr="0">
          <a:noAutofit/>
        </a:bodyPr>
        <a:lstStyle/>
        <a:p>
          <a:pPr marL="0" lvl="0" indent="0" algn="l" defTabSz="577850">
            <a:lnSpc>
              <a:spcPct val="90000"/>
            </a:lnSpc>
            <a:spcBef>
              <a:spcPct val="0"/>
            </a:spcBef>
            <a:spcAft>
              <a:spcPct val="35000"/>
            </a:spcAft>
            <a:buNone/>
          </a:pPr>
          <a:r>
            <a:rPr lang="de-DE" sz="1300" b="1" kern="1200" dirty="0"/>
            <a:t>Start </a:t>
          </a:r>
          <a:r>
            <a:rPr lang="de-DE" sz="1300" b="1" kern="1200" dirty="0" err="1"/>
            <a:t>with</a:t>
          </a:r>
          <a:r>
            <a:rPr lang="de-DE" sz="1300" b="1" kern="1200" dirty="0"/>
            <a:t> Opening Cash Balance: </a:t>
          </a:r>
          <a:br>
            <a:rPr lang="de-DE" sz="1300" kern="1200" dirty="0"/>
          </a:br>
          <a:r>
            <a:rPr lang="de-DE" sz="1300" kern="1200" dirty="0"/>
            <a:t>Begin </a:t>
          </a:r>
          <a:r>
            <a:rPr lang="de-DE" sz="1300" kern="1200" dirty="0" err="1"/>
            <a:t>with</a:t>
          </a:r>
          <a:r>
            <a:rPr lang="de-DE" sz="1300" kern="1200" dirty="0"/>
            <a:t> </a:t>
          </a:r>
          <a:r>
            <a:rPr lang="de-DE" sz="1300" kern="1200" dirty="0" err="1"/>
            <a:t>the</a:t>
          </a:r>
          <a:r>
            <a:rPr lang="de-DE" sz="1300" kern="1200" dirty="0"/>
            <a:t> cash </a:t>
          </a:r>
          <a:r>
            <a:rPr lang="de-DE" sz="1300" kern="1200" dirty="0" err="1"/>
            <a:t>you</a:t>
          </a:r>
          <a:r>
            <a:rPr lang="de-DE" sz="1300" kern="1200" dirty="0"/>
            <a:t> </a:t>
          </a:r>
          <a:r>
            <a:rPr lang="de-DE" sz="1300" kern="1200" dirty="0" err="1"/>
            <a:t>have</a:t>
          </a:r>
          <a:r>
            <a:rPr lang="de-DE" sz="1300" kern="1200" dirty="0"/>
            <a:t> at </a:t>
          </a:r>
          <a:r>
            <a:rPr lang="de-DE" sz="1300" kern="1200" dirty="0" err="1"/>
            <a:t>the</a:t>
          </a:r>
          <a:r>
            <a:rPr lang="de-DE" sz="1300" kern="1200" dirty="0"/>
            <a:t> </a:t>
          </a:r>
          <a:r>
            <a:rPr lang="de-DE" sz="1300" kern="1200" dirty="0" err="1"/>
            <a:t>start</a:t>
          </a:r>
          <a:r>
            <a:rPr lang="de-DE" sz="1300" kern="1200" dirty="0"/>
            <a:t> of </a:t>
          </a:r>
          <a:r>
            <a:rPr lang="de-DE" sz="1300" kern="1200" dirty="0" err="1"/>
            <a:t>the</a:t>
          </a:r>
          <a:r>
            <a:rPr lang="de-DE" sz="1300" kern="1200" dirty="0"/>
            <a:t> </a:t>
          </a:r>
          <a:r>
            <a:rPr lang="de-DE" sz="1300" kern="1200" dirty="0" err="1"/>
            <a:t>period</a:t>
          </a:r>
          <a:r>
            <a:rPr lang="de-DE" sz="1300" kern="1200" dirty="0"/>
            <a:t>.</a:t>
          </a:r>
        </a:p>
      </dsp:txBody>
      <dsp:txXfrm>
        <a:off x="504473" y="1361444"/>
        <a:ext cx="7317902" cy="422307"/>
      </dsp:txXfrm>
    </dsp:sp>
    <dsp:sp modelId="{0510DBFE-D870-4657-A3D0-4C9BE44E7238}">
      <dsp:nvSpPr>
        <dsp:cNvPr id="0" name=""/>
        <dsp:cNvSpPr/>
      </dsp:nvSpPr>
      <dsp:spPr>
        <a:xfrm>
          <a:off x="0" y="2288636"/>
          <a:ext cx="9632552" cy="327600"/>
        </a:xfrm>
        <a:prstGeom prst="rect">
          <a:avLst/>
        </a:prstGeom>
        <a:solidFill>
          <a:schemeClr val="lt1">
            <a:alpha val="90000"/>
            <a:hueOff val="0"/>
            <a:satOff val="0"/>
            <a:lumOff val="0"/>
            <a:alphaOff val="0"/>
          </a:schemeClr>
        </a:solidFill>
        <a:ln w="12700" cap="flat" cmpd="sng" algn="ctr">
          <a:solidFill>
            <a:schemeClr val="accent4">
              <a:hueOff val="-731209"/>
              <a:satOff val="15096"/>
              <a:lumOff val="-16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CE901-0080-4296-80DA-A335403222B7}">
      <dsp:nvSpPr>
        <dsp:cNvPr id="0" name=""/>
        <dsp:cNvSpPr/>
      </dsp:nvSpPr>
      <dsp:spPr>
        <a:xfrm>
          <a:off x="481627" y="2012517"/>
          <a:ext cx="7363594" cy="467999"/>
        </a:xfrm>
        <a:prstGeom prst="roundRect">
          <a:avLst/>
        </a:prstGeom>
        <a:solidFill>
          <a:schemeClr val="accent4">
            <a:hueOff val="-731209"/>
            <a:satOff val="15096"/>
            <a:lumOff val="-1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861" tIns="0" rIns="254861" bIns="0" numCol="1" spcCol="1270" anchor="ctr" anchorCtr="0">
          <a:noAutofit/>
        </a:bodyPr>
        <a:lstStyle/>
        <a:p>
          <a:pPr marL="0" lvl="0" indent="0" algn="l" defTabSz="577850">
            <a:lnSpc>
              <a:spcPct val="90000"/>
            </a:lnSpc>
            <a:spcBef>
              <a:spcPct val="0"/>
            </a:spcBef>
            <a:spcAft>
              <a:spcPct val="35000"/>
            </a:spcAft>
            <a:buNone/>
          </a:pPr>
          <a:r>
            <a:rPr lang="de-DE" sz="1300" b="1" kern="1200" dirty="0"/>
            <a:t>Forecast </a:t>
          </a:r>
          <a:r>
            <a:rPr lang="de-DE" sz="1300" b="1" kern="1200" dirty="0" err="1"/>
            <a:t>Inflows</a:t>
          </a:r>
          <a:r>
            <a:rPr lang="de-DE" sz="1300" b="1" kern="1200" dirty="0"/>
            <a:t>: </a:t>
          </a:r>
          <a:br>
            <a:rPr lang="de-DE" sz="1300" kern="1200" dirty="0"/>
          </a:br>
          <a:r>
            <a:rPr lang="de-DE" sz="1300" kern="1200" dirty="0" err="1"/>
            <a:t>Estimate</a:t>
          </a:r>
          <a:r>
            <a:rPr lang="de-DE" sz="1300" kern="1200" dirty="0"/>
            <a:t> all cash </a:t>
          </a:r>
          <a:r>
            <a:rPr lang="de-DE" sz="1300" kern="1200" dirty="0" err="1"/>
            <a:t>coming</a:t>
          </a:r>
          <a:r>
            <a:rPr lang="de-DE" sz="1300" kern="1200" dirty="0"/>
            <a:t> </a:t>
          </a:r>
          <a:r>
            <a:rPr lang="de-DE" sz="1300" kern="1200" dirty="0" err="1"/>
            <a:t>into</a:t>
          </a:r>
          <a:r>
            <a:rPr lang="de-DE" sz="1300" kern="1200" dirty="0"/>
            <a:t> </a:t>
          </a:r>
          <a:r>
            <a:rPr lang="de-DE" sz="1300" kern="1200" dirty="0" err="1"/>
            <a:t>the</a:t>
          </a:r>
          <a:r>
            <a:rPr lang="de-DE" sz="1300" kern="1200" dirty="0"/>
            <a:t> </a:t>
          </a:r>
          <a:r>
            <a:rPr lang="de-DE" sz="1300" kern="1200" dirty="0" err="1"/>
            <a:t>business</a:t>
          </a:r>
          <a:r>
            <a:rPr lang="de-DE" sz="1300" kern="1200" dirty="0"/>
            <a:t>, </a:t>
          </a:r>
          <a:r>
            <a:rPr lang="de-DE" sz="1300" kern="1200" dirty="0" err="1"/>
            <a:t>including</a:t>
          </a:r>
          <a:r>
            <a:rPr lang="de-DE" sz="1300" kern="1200" dirty="0"/>
            <a:t> </a:t>
          </a:r>
          <a:r>
            <a:rPr lang="de-DE" sz="1300" kern="1200" dirty="0" err="1"/>
            <a:t>sales</a:t>
          </a:r>
          <a:r>
            <a:rPr lang="de-DE" sz="1300" kern="1200" dirty="0"/>
            <a:t>, </a:t>
          </a:r>
          <a:r>
            <a:rPr lang="de-DE" sz="1300" kern="1200" dirty="0" err="1"/>
            <a:t>loans</a:t>
          </a:r>
          <a:r>
            <a:rPr lang="de-DE" sz="1300" kern="1200" dirty="0"/>
            <a:t>, and </a:t>
          </a:r>
          <a:r>
            <a:rPr lang="de-DE" sz="1300" kern="1200" dirty="0" err="1"/>
            <a:t>investments</a:t>
          </a:r>
          <a:r>
            <a:rPr lang="de-DE" sz="1300" kern="1200" dirty="0"/>
            <a:t>.</a:t>
          </a:r>
        </a:p>
      </dsp:txBody>
      <dsp:txXfrm>
        <a:off x="504473" y="2035363"/>
        <a:ext cx="7317902" cy="422307"/>
      </dsp:txXfrm>
    </dsp:sp>
    <dsp:sp modelId="{0BA66C95-35CB-4C69-8A84-938F6E4EB67B}">
      <dsp:nvSpPr>
        <dsp:cNvPr id="0" name=""/>
        <dsp:cNvSpPr/>
      </dsp:nvSpPr>
      <dsp:spPr>
        <a:xfrm>
          <a:off x="0" y="2962556"/>
          <a:ext cx="9632552" cy="327600"/>
        </a:xfrm>
        <a:prstGeom prst="rect">
          <a:avLst/>
        </a:prstGeom>
        <a:solidFill>
          <a:schemeClr val="lt1">
            <a:alpha val="90000"/>
            <a:hueOff val="0"/>
            <a:satOff val="0"/>
            <a:lumOff val="0"/>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F3D325-4459-481B-83AB-D26D36AAF946}">
      <dsp:nvSpPr>
        <dsp:cNvPr id="0" name=""/>
        <dsp:cNvSpPr/>
      </dsp:nvSpPr>
      <dsp:spPr>
        <a:xfrm>
          <a:off x="481627" y="2686436"/>
          <a:ext cx="7363594" cy="467999"/>
        </a:xfrm>
        <a:prstGeom prst="roundRect">
          <a:avLst/>
        </a:prstGeom>
        <a:solidFill>
          <a:schemeClr val="accent4">
            <a:hueOff val="-1462417"/>
            <a:satOff val="30191"/>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861" tIns="0" rIns="254861" bIns="0" numCol="1" spcCol="1270" anchor="ctr" anchorCtr="0">
          <a:noAutofit/>
        </a:bodyPr>
        <a:lstStyle/>
        <a:p>
          <a:pPr marL="0" lvl="0" indent="0" algn="l" defTabSz="577850">
            <a:lnSpc>
              <a:spcPct val="90000"/>
            </a:lnSpc>
            <a:spcBef>
              <a:spcPct val="0"/>
            </a:spcBef>
            <a:spcAft>
              <a:spcPct val="35000"/>
            </a:spcAft>
            <a:buNone/>
          </a:pPr>
          <a:r>
            <a:rPr lang="de-DE" sz="1300" b="1" kern="1200" dirty="0"/>
            <a:t>Forecast </a:t>
          </a:r>
          <a:r>
            <a:rPr lang="de-DE" sz="1300" b="1" kern="1200" dirty="0" err="1"/>
            <a:t>Outflows</a:t>
          </a:r>
          <a:r>
            <a:rPr lang="de-DE" sz="1300" b="1" kern="1200" dirty="0"/>
            <a:t>: </a:t>
          </a:r>
          <a:br>
            <a:rPr lang="de-DE" sz="1300" kern="1200" dirty="0"/>
          </a:br>
          <a:r>
            <a:rPr lang="de-DE" sz="1300" kern="1200" dirty="0" err="1"/>
            <a:t>Estimate</a:t>
          </a:r>
          <a:r>
            <a:rPr lang="de-DE" sz="1300" kern="1200" dirty="0"/>
            <a:t> cash </a:t>
          </a:r>
          <a:r>
            <a:rPr lang="de-DE" sz="1300" kern="1200" dirty="0" err="1"/>
            <a:t>going</a:t>
          </a:r>
          <a:r>
            <a:rPr lang="de-DE" sz="1300" kern="1200" dirty="0"/>
            <a:t> out </a:t>
          </a:r>
          <a:r>
            <a:rPr lang="de-DE" sz="1300" kern="1200" dirty="0" err="1"/>
            <a:t>for</a:t>
          </a:r>
          <a:r>
            <a:rPr lang="de-DE" sz="1300" kern="1200" dirty="0"/>
            <a:t> </a:t>
          </a:r>
          <a:r>
            <a:rPr lang="de-DE" sz="1300" kern="1200" dirty="0" err="1"/>
            <a:t>expenses</a:t>
          </a:r>
          <a:r>
            <a:rPr lang="de-DE" sz="1300" kern="1200" dirty="0"/>
            <a:t> such </a:t>
          </a:r>
          <a:r>
            <a:rPr lang="de-DE" sz="1300" kern="1200" dirty="0" err="1"/>
            <a:t>as</a:t>
          </a:r>
          <a:r>
            <a:rPr lang="de-DE" sz="1300" kern="1200" dirty="0"/>
            <a:t> </a:t>
          </a:r>
          <a:r>
            <a:rPr lang="de-DE" sz="1300" kern="1200" dirty="0" err="1"/>
            <a:t>payroll</a:t>
          </a:r>
          <a:r>
            <a:rPr lang="de-DE" sz="1300" kern="1200" dirty="0"/>
            <a:t>, </a:t>
          </a:r>
          <a:r>
            <a:rPr lang="de-DE" sz="1300" kern="1200" dirty="0" err="1"/>
            <a:t>rent</a:t>
          </a:r>
          <a:r>
            <a:rPr lang="de-DE" sz="1300" kern="1200" dirty="0"/>
            <a:t>, </a:t>
          </a:r>
          <a:r>
            <a:rPr lang="de-DE" sz="1300" kern="1200" dirty="0" err="1"/>
            <a:t>materials</a:t>
          </a:r>
          <a:r>
            <a:rPr lang="de-DE" sz="1300" kern="1200" dirty="0"/>
            <a:t>, and </a:t>
          </a:r>
          <a:r>
            <a:rPr lang="de-DE" sz="1300" kern="1200" dirty="0" err="1"/>
            <a:t>debt</a:t>
          </a:r>
          <a:r>
            <a:rPr lang="de-DE" sz="1300" kern="1200" dirty="0"/>
            <a:t> </a:t>
          </a:r>
          <a:r>
            <a:rPr lang="de-DE" sz="1300" kern="1200" dirty="0" err="1"/>
            <a:t>payments</a:t>
          </a:r>
          <a:r>
            <a:rPr lang="de-DE" sz="1300" kern="1200" dirty="0"/>
            <a:t>.</a:t>
          </a:r>
        </a:p>
      </dsp:txBody>
      <dsp:txXfrm>
        <a:off x="504473" y="2709282"/>
        <a:ext cx="7317902" cy="422307"/>
      </dsp:txXfrm>
    </dsp:sp>
    <dsp:sp modelId="{1337C3F5-04F4-4750-99B6-46490C72173E}">
      <dsp:nvSpPr>
        <dsp:cNvPr id="0" name=""/>
        <dsp:cNvSpPr/>
      </dsp:nvSpPr>
      <dsp:spPr>
        <a:xfrm>
          <a:off x="0" y="3636475"/>
          <a:ext cx="9632552" cy="327600"/>
        </a:xfrm>
        <a:prstGeom prst="rect">
          <a:avLst/>
        </a:prstGeom>
        <a:solidFill>
          <a:schemeClr val="lt1">
            <a:alpha val="90000"/>
            <a:hueOff val="0"/>
            <a:satOff val="0"/>
            <a:lumOff val="0"/>
            <a:alphaOff val="0"/>
          </a:schemeClr>
        </a:solidFill>
        <a:ln w="12700" cap="flat" cmpd="sng" algn="ctr">
          <a:solidFill>
            <a:schemeClr val="accent4">
              <a:hueOff val="-2193626"/>
              <a:satOff val="45287"/>
              <a:lumOff val="-48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FB0BD6-DA76-418E-9CFD-7E7EB3E3B782}">
      <dsp:nvSpPr>
        <dsp:cNvPr id="0" name=""/>
        <dsp:cNvSpPr/>
      </dsp:nvSpPr>
      <dsp:spPr>
        <a:xfrm>
          <a:off x="481627" y="3360356"/>
          <a:ext cx="7363594" cy="467999"/>
        </a:xfrm>
        <a:prstGeom prst="roundRect">
          <a:avLst/>
        </a:prstGeom>
        <a:solidFill>
          <a:schemeClr val="accent4">
            <a:hueOff val="-2193626"/>
            <a:satOff val="45287"/>
            <a:lumOff val="-48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861" tIns="0" rIns="254861" bIns="0" numCol="1" spcCol="1270" anchor="ctr" anchorCtr="0">
          <a:noAutofit/>
        </a:bodyPr>
        <a:lstStyle/>
        <a:p>
          <a:pPr marL="0" lvl="0" indent="0" algn="l" defTabSz="577850">
            <a:lnSpc>
              <a:spcPct val="90000"/>
            </a:lnSpc>
            <a:spcBef>
              <a:spcPct val="0"/>
            </a:spcBef>
            <a:spcAft>
              <a:spcPct val="35000"/>
            </a:spcAft>
            <a:buNone/>
          </a:pPr>
          <a:r>
            <a:rPr lang="de-DE" sz="1300" kern="1200" dirty="0" err="1"/>
            <a:t>Calculate</a:t>
          </a:r>
          <a:r>
            <a:rPr lang="de-DE" sz="1300" kern="1200" dirty="0"/>
            <a:t> Net Cash Flow</a:t>
          </a:r>
          <a:br>
            <a:rPr lang="de-DE" sz="1300" kern="1200" dirty="0"/>
          </a:br>
          <a:r>
            <a:rPr lang="de-DE" sz="1300" kern="1200" dirty="0" err="1"/>
            <a:t>Subtract</a:t>
          </a:r>
          <a:r>
            <a:rPr lang="de-DE" sz="1300" kern="1200" dirty="0"/>
            <a:t> </a:t>
          </a:r>
          <a:r>
            <a:rPr lang="de-DE" sz="1300" kern="1200" dirty="0" err="1"/>
            <a:t>outflows</a:t>
          </a:r>
          <a:r>
            <a:rPr lang="de-DE" sz="1300" kern="1200" dirty="0"/>
            <a:t> </a:t>
          </a:r>
          <a:r>
            <a:rPr lang="de-DE" sz="1300" kern="1200" dirty="0" err="1"/>
            <a:t>from</a:t>
          </a:r>
          <a:r>
            <a:rPr lang="de-DE" sz="1300" kern="1200" dirty="0"/>
            <a:t> </a:t>
          </a:r>
          <a:r>
            <a:rPr lang="de-DE" sz="1300" kern="1200" dirty="0" err="1"/>
            <a:t>indlows</a:t>
          </a:r>
          <a:r>
            <a:rPr lang="de-DE" sz="1300" kern="1200" dirty="0"/>
            <a:t> </a:t>
          </a:r>
          <a:r>
            <a:rPr lang="de-DE" sz="1300" kern="1200" dirty="0" err="1"/>
            <a:t>to</a:t>
          </a:r>
          <a:r>
            <a:rPr lang="de-DE" sz="1300" kern="1200" dirty="0"/>
            <a:t> </a:t>
          </a:r>
          <a:r>
            <a:rPr lang="de-DE" sz="1300" kern="1200" dirty="0" err="1"/>
            <a:t>determine</a:t>
          </a:r>
          <a:r>
            <a:rPr lang="de-DE" sz="1300" kern="1200" dirty="0"/>
            <a:t> </a:t>
          </a:r>
          <a:r>
            <a:rPr lang="de-DE" sz="1300" kern="1200" dirty="0" err="1"/>
            <a:t>whether</a:t>
          </a:r>
          <a:r>
            <a:rPr lang="de-DE" sz="1300" kern="1200" dirty="0"/>
            <a:t> </a:t>
          </a:r>
          <a:r>
            <a:rPr lang="de-DE" sz="1300" kern="1200" dirty="0" err="1"/>
            <a:t>you</a:t>
          </a:r>
          <a:r>
            <a:rPr lang="de-DE" sz="1300" kern="1200" dirty="0"/>
            <a:t> </a:t>
          </a:r>
          <a:r>
            <a:rPr lang="de-DE" sz="1300" kern="1200" dirty="0" err="1"/>
            <a:t>have</a:t>
          </a:r>
          <a:r>
            <a:rPr lang="de-DE" sz="1300" kern="1200" dirty="0"/>
            <a:t> a </a:t>
          </a:r>
          <a:r>
            <a:rPr lang="de-DE" sz="1300" kern="1200" dirty="0" err="1"/>
            <a:t>surplus</a:t>
          </a:r>
          <a:r>
            <a:rPr lang="de-DE" sz="1300" kern="1200" dirty="0"/>
            <a:t> </a:t>
          </a:r>
          <a:r>
            <a:rPr lang="de-DE" sz="1300" kern="1200" dirty="0" err="1"/>
            <a:t>or</a:t>
          </a:r>
          <a:r>
            <a:rPr lang="de-DE" sz="1300" kern="1200" dirty="0"/>
            <a:t> </a:t>
          </a:r>
          <a:r>
            <a:rPr lang="de-DE" sz="1300" kern="1200" dirty="0" err="1"/>
            <a:t>deficit</a:t>
          </a:r>
          <a:r>
            <a:rPr lang="de-DE" sz="1300" kern="1200" dirty="0"/>
            <a:t>. </a:t>
          </a:r>
        </a:p>
      </dsp:txBody>
      <dsp:txXfrm>
        <a:off x="504473" y="3383202"/>
        <a:ext cx="7317902" cy="422307"/>
      </dsp:txXfrm>
    </dsp:sp>
    <dsp:sp modelId="{B68ADADC-1A6A-443F-832D-96E8DA1774BF}">
      <dsp:nvSpPr>
        <dsp:cNvPr id="0" name=""/>
        <dsp:cNvSpPr/>
      </dsp:nvSpPr>
      <dsp:spPr>
        <a:xfrm>
          <a:off x="0" y="4310394"/>
          <a:ext cx="9632552" cy="327600"/>
        </a:xfrm>
        <a:prstGeom prst="rect">
          <a:avLst/>
        </a:prstGeom>
        <a:solidFill>
          <a:schemeClr val="lt1">
            <a:alpha val="90000"/>
            <a:hueOff val="0"/>
            <a:satOff val="0"/>
            <a:lumOff val="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F6AFB-5980-466A-B2D7-3FF84C82A544}">
      <dsp:nvSpPr>
        <dsp:cNvPr id="0" name=""/>
        <dsp:cNvSpPr/>
      </dsp:nvSpPr>
      <dsp:spPr>
        <a:xfrm>
          <a:off x="481627" y="4034275"/>
          <a:ext cx="7363594" cy="467999"/>
        </a:xfrm>
        <a:prstGeom prst="roundRect">
          <a:avLst/>
        </a:prstGeom>
        <a:solidFill>
          <a:schemeClr val="accent4">
            <a:hueOff val="-2924835"/>
            <a:satOff val="60382"/>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861" tIns="0" rIns="254861" bIns="0" numCol="1" spcCol="1270" anchor="ctr" anchorCtr="0">
          <a:noAutofit/>
        </a:bodyPr>
        <a:lstStyle/>
        <a:p>
          <a:pPr marL="0" lvl="0" indent="0" algn="l" defTabSz="577850">
            <a:lnSpc>
              <a:spcPct val="90000"/>
            </a:lnSpc>
            <a:spcBef>
              <a:spcPct val="0"/>
            </a:spcBef>
            <a:spcAft>
              <a:spcPct val="35000"/>
            </a:spcAft>
            <a:buNone/>
          </a:pPr>
          <a:r>
            <a:rPr lang="de-DE" sz="1300" kern="1200" dirty="0" err="1"/>
            <a:t>Adjust</a:t>
          </a:r>
          <a:r>
            <a:rPr lang="de-DE" sz="1300" kern="1200" dirty="0"/>
            <a:t> </a:t>
          </a:r>
          <a:r>
            <a:rPr lang="de-DE" sz="1300" kern="1200" dirty="0" err="1"/>
            <a:t>as</a:t>
          </a:r>
          <a:r>
            <a:rPr lang="de-DE" sz="1300" kern="1200" dirty="0"/>
            <a:t> </a:t>
          </a:r>
          <a:r>
            <a:rPr lang="de-DE" sz="1300" kern="1200" dirty="0" err="1"/>
            <a:t>Needed</a:t>
          </a:r>
          <a:br>
            <a:rPr lang="de-DE" sz="1300" kern="1200" dirty="0"/>
          </a:br>
          <a:r>
            <a:rPr lang="de-DE" sz="1300" kern="1200" dirty="0" err="1"/>
            <a:t>Revise</a:t>
          </a:r>
          <a:r>
            <a:rPr lang="de-DE" sz="1300" kern="1200" dirty="0"/>
            <a:t> </a:t>
          </a:r>
          <a:r>
            <a:rPr lang="de-DE" sz="1300" kern="1200" dirty="0" err="1"/>
            <a:t>your</a:t>
          </a:r>
          <a:r>
            <a:rPr lang="de-DE" sz="1300" kern="1200" dirty="0"/>
            <a:t> </a:t>
          </a:r>
          <a:r>
            <a:rPr lang="de-DE" sz="1300" kern="1200" dirty="0" err="1"/>
            <a:t>forecast</a:t>
          </a:r>
          <a:r>
            <a:rPr lang="de-DE" sz="1300" kern="1200" dirty="0"/>
            <a:t> </a:t>
          </a:r>
          <a:r>
            <a:rPr lang="de-DE" sz="1300" kern="1200" dirty="0" err="1"/>
            <a:t>based</a:t>
          </a:r>
          <a:r>
            <a:rPr lang="de-DE" sz="1300" kern="1200" dirty="0"/>
            <a:t> on </a:t>
          </a:r>
          <a:r>
            <a:rPr lang="de-DE" sz="1300" kern="1200" dirty="0" err="1"/>
            <a:t>actual</a:t>
          </a:r>
          <a:r>
            <a:rPr lang="de-DE" sz="1300" kern="1200" dirty="0"/>
            <a:t> </a:t>
          </a:r>
          <a:r>
            <a:rPr lang="de-DE" sz="1300" kern="1200" dirty="0" err="1"/>
            <a:t>performance</a:t>
          </a:r>
          <a:endParaRPr lang="de-DE" sz="1300" kern="1200" dirty="0"/>
        </a:p>
      </dsp:txBody>
      <dsp:txXfrm>
        <a:off x="504473" y="4057121"/>
        <a:ext cx="7317902" cy="4223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10213"/>
          <a:ext cx="3018234" cy="101008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Best Case Scenario</a:t>
          </a:r>
        </a:p>
      </dsp:txBody>
      <dsp:txXfrm>
        <a:off x="3095" y="10213"/>
        <a:ext cx="3018234" cy="1010086"/>
      </dsp:txXfrm>
    </dsp:sp>
    <dsp:sp modelId="{DA0F05C3-5D98-4D28-AA8D-930FA1D88EC2}">
      <dsp:nvSpPr>
        <dsp:cNvPr id="0" name=""/>
        <dsp:cNvSpPr/>
      </dsp:nvSpPr>
      <dsp:spPr>
        <a:xfrm>
          <a:off x="3095" y="1020299"/>
          <a:ext cx="3018234" cy="217403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0" lvl="1" indent="0" algn="l" defTabSz="977900">
            <a:lnSpc>
              <a:spcPct val="90000"/>
            </a:lnSpc>
            <a:spcBef>
              <a:spcPct val="0"/>
            </a:spcBef>
            <a:spcAft>
              <a:spcPct val="15000"/>
            </a:spcAft>
            <a:buNone/>
          </a:pPr>
          <a:r>
            <a:rPr lang="de-DE" sz="2200" kern="1200" dirty="0" err="1"/>
            <a:t>What</a:t>
          </a:r>
          <a:r>
            <a:rPr lang="de-DE" sz="2200" kern="1200" dirty="0"/>
            <a:t> </a:t>
          </a:r>
          <a:r>
            <a:rPr lang="de-DE" sz="2200" kern="1200" dirty="0" err="1"/>
            <a:t>happens</a:t>
          </a:r>
          <a:r>
            <a:rPr lang="de-DE" sz="2200" kern="1200" dirty="0"/>
            <a:t> </a:t>
          </a:r>
          <a:r>
            <a:rPr lang="de-DE" sz="2200" kern="1200" dirty="0" err="1"/>
            <a:t>if</a:t>
          </a:r>
          <a:r>
            <a:rPr lang="de-DE" sz="2200" kern="1200" dirty="0"/>
            <a:t> </a:t>
          </a:r>
          <a:r>
            <a:rPr lang="de-DE" sz="2200" kern="1200" dirty="0" err="1"/>
            <a:t>your</a:t>
          </a:r>
          <a:r>
            <a:rPr lang="de-DE" sz="2200" kern="1200" dirty="0"/>
            <a:t> </a:t>
          </a:r>
          <a:r>
            <a:rPr lang="de-DE" sz="2200" kern="1200" dirty="0" err="1"/>
            <a:t>sales</a:t>
          </a:r>
          <a:r>
            <a:rPr lang="de-DE" sz="2200" kern="1200" dirty="0"/>
            <a:t> </a:t>
          </a:r>
          <a:r>
            <a:rPr lang="de-DE" sz="2200" kern="1200" dirty="0" err="1"/>
            <a:t>exceed</a:t>
          </a:r>
          <a:r>
            <a:rPr lang="de-DE" sz="2200" kern="1200" dirty="0"/>
            <a:t> </a:t>
          </a:r>
          <a:r>
            <a:rPr lang="de-DE" sz="2200" kern="1200" dirty="0" err="1"/>
            <a:t>expectations</a:t>
          </a:r>
          <a:r>
            <a:rPr lang="de-DE" sz="2200" kern="1200" dirty="0"/>
            <a:t>? Plan </a:t>
          </a:r>
          <a:r>
            <a:rPr lang="de-DE" sz="2200" kern="1200" dirty="0" err="1"/>
            <a:t>for</a:t>
          </a:r>
          <a:r>
            <a:rPr lang="de-DE" sz="2200" kern="1200" dirty="0"/>
            <a:t> additional </a:t>
          </a:r>
          <a:r>
            <a:rPr lang="de-DE" sz="2200" kern="1200" dirty="0" err="1"/>
            <a:t>inventory</a:t>
          </a:r>
          <a:r>
            <a:rPr lang="de-DE" sz="2200" kern="1200" dirty="0"/>
            <a:t>, </a:t>
          </a:r>
          <a:r>
            <a:rPr lang="de-DE" sz="2200" kern="1200" dirty="0" err="1"/>
            <a:t>staff</a:t>
          </a:r>
          <a:r>
            <a:rPr lang="de-DE" sz="2200" kern="1200" dirty="0"/>
            <a:t> </a:t>
          </a:r>
          <a:r>
            <a:rPr lang="de-DE" sz="2200" kern="1200" dirty="0" err="1"/>
            <a:t>or</a:t>
          </a:r>
          <a:r>
            <a:rPr lang="de-DE" sz="2200" kern="1200" dirty="0"/>
            <a:t> </a:t>
          </a:r>
          <a:r>
            <a:rPr lang="de-DE" sz="2200" kern="1200" dirty="0" err="1"/>
            <a:t>production</a:t>
          </a:r>
          <a:r>
            <a:rPr lang="de-DE" sz="2200" kern="1200" dirty="0"/>
            <a:t> </a:t>
          </a:r>
          <a:r>
            <a:rPr lang="de-DE" sz="2200" kern="1200" dirty="0" err="1"/>
            <a:t>capacity</a:t>
          </a:r>
          <a:r>
            <a:rPr lang="de-DE" sz="2200" kern="1200" dirty="0"/>
            <a:t>.</a:t>
          </a:r>
        </a:p>
      </dsp:txBody>
      <dsp:txXfrm>
        <a:off x="3095" y="1020299"/>
        <a:ext cx="3018234" cy="2174039"/>
      </dsp:txXfrm>
    </dsp:sp>
    <dsp:sp modelId="{A4209023-4C65-436A-BD0C-A862B4AF7D9D}">
      <dsp:nvSpPr>
        <dsp:cNvPr id="0" name=""/>
        <dsp:cNvSpPr/>
      </dsp:nvSpPr>
      <dsp:spPr>
        <a:xfrm>
          <a:off x="3443883" y="10213"/>
          <a:ext cx="3018234" cy="1010086"/>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Most </a:t>
          </a:r>
          <a:r>
            <a:rPr lang="de-DE" sz="2800" b="1" kern="1200" dirty="0" err="1"/>
            <a:t>Likely</a:t>
          </a:r>
          <a:r>
            <a:rPr lang="de-DE" sz="2800" b="1" kern="1200" dirty="0"/>
            <a:t> Scenario</a:t>
          </a:r>
        </a:p>
      </dsp:txBody>
      <dsp:txXfrm>
        <a:off x="3443883" y="10213"/>
        <a:ext cx="3018234" cy="1010086"/>
      </dsp:txXfrm>
    </dsp:sp>
    <dsp:sp modelId="{663AA321-843D-4D42-8091-F46FA19DC9B8}">
      <dsp:nvSpPr>
        <dsp:cNvPr id="0" name=""/>
        <dsp:cNvSpPr/>
      </dsp:nvSpPr>
      <dsp:spPr>
        <a:xfrm>
          <a:off x="3443883" y="1020299"/>
          <a:ext cx="3018234" cy="2174039"/>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0" lvl="1" indent="0" algn="l" defTabSz="977900">
            <a:lnSpc>
              <a:spcPct val="90000"/>
            </a:lnSpc>
            <a:spcBef>
              <a:spcPct val="0"/>
            </a:spcBef>
            <a:spcAft>
              <a:spcPct val="15000"/>
            </a:spcAft>
            <a:buNone/>
          </a:pPr>
          <a:r>
            <a:rPr lang="de-DE" sz="2200" kern="1200" dirty="0" err="1"/>
            <a:t>Develop</a:t>
          </a:r>
          <a:r>
            <a:rPr lang="de-DE" sz="2200" kern="1200" dirty="0"/>
            <a:t> </a:t>
          </a:r>
          <a:r>
            <a:rPr lang="de-DE" sz="2200" kern="1200" dirty="0" err="1"/>
            <a:t>your</a:t>
          </a:r>
          <a:r>
            <a:rPr lang="de-DE" sz="2200" kern="1200" dirty="0"/>
            <a:t> </a:t>
          </a:r>
          <a:r>
            <a:rPr lang="de-DE" sz="2200" kern="1200" dirty="0" err="1"/>
            <a:t>core</a:t>
          </a:r>
          <a:r>
            <a:rPr lang="de-DE" sz="2200" kern="1200" dirty="0"/>
            <a:t> </a:t>
          </a:r>
          <a:r>
            <a:rPr lang="de-DE" sz="2200" kern="1200" dirty="0" err="1"/>
            <a:t>financial</a:t>
          </a:r>
          <a:r>
            <a:rPr lang="de-DE" sz="2200" kern="1200" dirty="0"/>
            <a:t> plan </a:t>
          </a:r>
          <a:r>
            <a:rPr lang="de-DE" sz="2200" kern="1200" dirty="0" err="1"/>
            <a:t>based</a:t>
          </a:r>
          <a:r>
            <a:rPr lang="de-DE" sz="2200" kern="1200" dirty="0"/>
            <a:t> on </a:t>
          </a:r>
          <a:r>
            <a:rPr lang="de-DE" sz="2200" kern="1200" dirty="0" err="1"/>
            <a:t>realistic</a:t>
          </a:r>
          <a:r>
            <a:rPr lang="de-DE" sz="2200" kern="1200" dirty="0"/>
            <a:t> </a:t>
          </a:r>
          <a:r>
            <a:rPr lang="de-DE" sz="2200" kern="1200" dirty="0" err="1"/>
            <a:t>projections</a:t>
          </a:r>
          <a:r>
            <a:rPr lang="de-DE" sz="2200" kern="1200" dirty="0"/>
            <a:t>, but </a:t>
          </a:r>
          <a:r>
            <a:rPr lang="de-DE" sz="2200" kern="1200" dirty="0" err="1"/>
            <a:t>remain</a:t>
          </a:r>
          <a:r>
            <a:rPr lang="de-DE" sz="2200" kern="1200" dirty="0"/>
            <a:t> flexible </a:t>
          </a:r>
          <a:r>
            <a:rPr lang="de-DE" sz="2200" kern="1200" dirty="0" err="1"/>
            <a:t>to</a:t>
          </a:r>
          <a:r>
            <a:rPr lang="de-DE" sz="2200" kern="1200" dirty="0"/>
            <a:t> </a:t>
          </a:r>
          <a:r>
            <a:rPr lang="de-DE" sz="2200" kern="1200" dirty="0" err="1"/>
            <a:t>adjust</a:t>
          </a:r>
          <a:r>
            <a:rPr lang="de-DE" sz="2200" kern="1200" dirty="0"/>
            <a:t> </a:t>
          </a:r>
          <a:r>
            <a:rPr lang="de-DE" sz="2200" kern="1200" dirty="0" err="1"/>
            <a:t>for</a:t>
          </a:r>
          <a:r>
            <a:rPr lang="de-DE" sz="2200" kern="1200" dirty="0"/>
            <a:t> </a:t>
          </a:r>
          <a:r>
            <a:rPr lang="de-DE" sz="2200" kern="1200" dirty="0" err="1"/>
            <a:t>the</a:t>
          </a:r>
          <a:r>
            <a:rPr lang="de-DE" sz="2200" kern="1200" dirty="0"/>
            <a:t> </a:t>
          </a:r>
          <a:r>
            <a:rPr lang="de-DE" sz="2200" kern="1200" dirty="0" err="1"/>
            <a:t>other</a:t>
          </a:r>
          <a:r>
            <a:rPr lang="de-DE" sz="2200" kern="1200" dirty="0"/>
            <a:t> </a:t>
          </a:r>
          <a:r>
            <a:rPr lang="de-DE" sz="2200" kern="1200" dirty="0" err="1"/>
            <a:t>scenarios</a:t>
          </a:r>
          <a:r>
            <a:rPr lang="de-DE" sz="2200" kern="1200" dirty="0"/>
            <a:t>.</a:t>
          </a:r>
        </a:p>
      </dsp:txBody>
      <dsp:txXfrm>
        <a:off x="3443883" y="1020299"/>
        <a:ext cx="3018234" cy="2174039"/>
      </dsp:txXfrm>
    </dsp:sp>
    <dsp:sp modelId="{8AEE7BCB-4023-4D8E-ADA3-8D588D19D5C3}">
      <dsp:nvSpPr>
        <dsp:cNvPr id="0" name=""/>
        <dsp:cNvSpPr/>
      </dsp:nvSpPr>
      <dsp:spPr>
        <a:xfrm>
          <a:off x="6884670" y="10213"/>
          <a:ext cx="3018234" cy="1010086"/>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Worst</a:t>
          </a:r>
          <a:r>
            <a:rPr lang="de-DE" sz="2800" b="1" kern="1200" dirty="0"/>
            <a:t> Case Szenario</a:t>
          </a:r>
        </a:p>
      </dsp:txBody>
      <dsp:txXfrm>
        <a:off x="6884670" y="10213"/>
        <a:ext cx="3018234" cy="1010086"/>
      </dsp:txXfrm>
    </dsp:sp>
    <dsp:sp modelId="{D39B2975-38CD-4CEA-959C-B2CE94662102}">
      <dsp:nvSpPr>
        <dsp:cNvPr id="0" name=""/>
        <dsp:cNvSpPr/>
      </dsp:nvSpPr>
      <dsp:spPr>
        <a:xfrm>
          <a:off x="6884670" y="1020299"/>
          <a:ext cx="3018234" cy="2174039"/>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0" lvl="1" indent="0" algn="l" defTabSz="977900">
            <a:lnSpc>
              <a:spcPct val="90000"/>
            </a:lnSpc>
            <a:spcBef>
              <a:spcPct val="0"/>
            </a:spcBef>
            <a:spcAft>
              <a:spcPct val="15000"/>
            </a:spcAft>
            <a:buNone/>
          </a:pPr>
          <a:r>
            <a:rPr lang="de-DE" sz="2200" kern="1200" dirty="0" err="1"/>
            <a:t>If</a:t>
          </a:r>
          <a:r>
            <a:rPr lang="de-DE" sz="2200" kern="1200" dirty="0"/>
            <a:t> </a:t>
          </a:r>
          <a:r>
            <a:rPr lang="de-DE" sz="2200" kern="1200" dirty="0" err="1"/>
            <a:t>sales</a:t>
          </a:r>
          <a:r>
            <a:rPr lang="de-DE" sz="2200" kern="1200" dirty="0"/>
            <a:t> fall </a:t>
          </a:r>
          <a:r>
            <a:rPr lang="de-DE" sz="2200" kern="1200" dirty="0" err="1"/>
            <a:t>short</a:t>
          </a:r>
          <a:r>
            <a:rPr lang="de-DE" sz="2200" kern="1200" dirty="0"/>
            <a:t> </a:t>
          </a:r>
          <a:r>
            <a:rPr lang="de-DE" sz="2200" kern="1200" dirty="0" err="1"/>
            <a:t>or</a:t>
          </a:r>
          <a:r>
            <a:rPr lang="de-DE" sz="2200" kern="1200" dirty="0"/>
            <a:t> </a:t>
          </a:r>
          <a:r>
            <a:rPr lang="de-DE" sz="2200" kern="1200" dirty="0" err="1"/>
            <a:t>expenses</a:t>
          </a:r>
          <a:r>
            <a:rPr lang="de-DE" sz="2200" kern="1200" dirty="0"/>
            <a:t> </a:t>
          </a:r>
          <a:r>
            <a:rPr lang="de-DE" sz="2200" kern="1200" dirty="0" err="1"/>
            <a:t>increase</a:t>
          </a:r>
          <a:r>
            <a:rPr lang="de-DE" sz="2200" kern="1200" dirty="0"/>
            <a:t>, </a:t>
          </a:r>
          <a:r>
            <a:rPr lang="de-DE" sz="2200" kern="1200" dirty="0" err="1"/>
            <a:t>how</a:t>
          </a:r>
          <a:r>
            <a:rPr lang="de-DE" sz="2200" kern="1200" dirty="0"/>
            <a:t> </a:t>
          </a:r>
          <a:r>
            <a:rPr lang="de-DE" sz="2200" kern="1200" dirty="0" err="1"/>
            <a:t>ill</a:t>
          </a:r>
          <a:r>
            <a:rPr lang="de-DE" sz="2200" kern="1200" dirty="0"/>
            <a:t> </a:t>
          </a:r>
          <a:r>
            <a:rPr lang="de-DE" sz="2200" kern="1200" dirty="0" err="1"/>
            <a:t>you</a:t>
          </a:r>
          <a:r>
            <a:rPr lang="de-DE" sz="2200" kern="1200" dirty="0"/>
            <a:t> manage? </a:t>
          </a:r>
          <a:r>
            <a:rPr lang="de-DE" sz="2200" kern="1200" dirty="0" err="1"/>
            <a:t>Identify</a:t>
          </a:r>
          <a:r>
            <a:rPr lang="de-DE" sz="2200" kern="1200" dirty="0"/>
            <a:t> </a:t>
          </a:r>
          <a:r>
            <a:rPr lang="de-DE" sz="2200" kern="1200" dirty="0" err="1"/>
            <a:t>areas</a:t>
          </a:r>
          <a:r>
            <a:rPr lang="de-DE" sz="2200" kern="1200" dirty="0"/>
            <a:t> </a:t>
          </a:r>
          <a:r>
            <a:rPr lang="de-DE" sz="2200" kern="1200" dirty="0" err="1"/>
            <a:t>to</a:t>
          </a:r>
          <a:r>
            <a:rPr lang="de-DE" sz="2200" kern="1200" dirty="0"/>
            <a:t> </a:t>
          </a:r>
          <a:r>
            <a:rPr lang="de-DE" sz="2200" kern="1200" dirty="0" err="1"/>
            <a:t>cut</a:t>
          </a:r>
          <a:r>
            <a:rPr lang="de-DE" sz="2200" kern="1200" dirty="0"/>
            <a:t> </a:t>
          </a:r>
          <a:r>
            <a:rPr lang="de-DE" sz="2200" kern="1200" dirty="0" err="1"/>
            <a:t>costs</a:t>
          </a:r>
          <a:r>
            <a:rPr lang="de-DE" sz="2200" kern="1200" dirty="0"/>
            <a:t> </a:t>
          </a:r>
          <a:r>
            <a:rPr lang="de-DE" sz="2200" kern="1200" dirty="0" err="1"/>
            <a:t>or</a:t>
          </a:r>
          <a:r>
            <a:rPr lang="de-DE" sz="2200" kern="1200" dirty="0"/>
            <a:t> </a:t>
          </a:r>
          <a:r>
            <a:rPr lang="de-DE" sz="2200" kern="1200" dirty="0" err="1"/>
            <a:t>generate</a:t>
          </a:r>
          <a:r>
            <a:rPr lang="de-DE" sz="2200" kern="1200" dirty="0"/>
            <a:t> additional </a:t>
          </a:r>
          <a:r>
            <a:rPr lang="de-DE" sz="2200" kern="1200" dirty="0" err="1"/>
            <a:t>revenue</a:t>
          </a:r>
          <a:r>
            <a:rPr lang="de-DE" sz="2200" kern="1200" dirty="0"/>
            <a:t>.</a:t>
          </a:r>
        </a:p>
      </dsp:txBody>
      <dsp:txXfrm>
        <a:off x="6884670" y="1020299"/>
        <a:ext cx="3018234" cy="21740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A65BD-1826-4202-ACC0-11EDC9451E3F}">
      <dsp:nvSpPr>
        <dsp:cNvPr id="0" name=""/>
        <dsp:cNvSpPr/>
      </dsp:nvSpPr>
      <dsp:spPr>
        <a:xfrm>
          <a:off x="0" y="448254"/>
          <a:ext cx="8655814" cy="378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7D2BCB-884E-4E68-8918-4041975A0C3A}">
      <dsp:nvSpPr>
        <dsp:cNvPr id="0" name=""/>
        <dsp:cNvSpPr/>
      </dsp:nvSpPr>
      <dsp:spPr>
        <a:xfrm>
          <a:off x="432790" y="16843"/>
          <a:ext cx="6759619" cy="65281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622300">
            <a:lnSpc>
              <a:spcPct val="90000"/>
            </a:lnSpc>
            <a:spcBef>
              <a:spcPct val="0"/>
            </a:spcBef>
            <a:spcAft>
              <a:spcPct val="35000"/>
            </a:spcAft>
            <a:buNone/>
          </a:pPr>
          <a:r>
            <a:rPr lang="de-DE" sz="1400" b="1" kern="1200" dirty="0">
              <a:solidFill>
                <a:srgbClr val="20376B"/>
              </a:solidFill>
            </a:rPr>
            <a:t>Grants:   </a:t>
          </a:r>
          <a:r>
            <a:rPr lang="de-DE" sz="1400" kern="1200" dirty="0">
              <a:solidFill>
                <a:srgbClr val="20376B"/>
              </a:solidFill>
            </a:rPr>
            <a:t>Non-repayable funds provided by governments or organizations, often targeting specific types of businesses (e.g. minority owned, women-led, green solutions)</a:t>
          </a:r>
        </a:p>
      </dsp:txBody>
      <dsp:txXfrm>
        <a:off x="464658" y="48711"/>
        <a:ext cx="6695883" cy="589075"/>
      </dsp:txXfrm>
    </dsp:sp>
    <dsp:sp modelId="{0510DBFE-D870-4657-A3D0-4C9BE44E7238}">
      <dsp:nvSpPr>
        <dsp:cNvPr id="0" name=""/>
        <dsp:cNvSpPr/>
      </dsp:nvSpPr>
      <dsp:spPr>
        <a:xfrm>
          <a:off x="0" y="1331536"/>
          <a:ext cx="8655814" cy="378000"/>
        </a:xfrm>
        <a:prstGeom prst="rect">
          <a:avLst/>
        </a:prstGeom>
        <a:solidFill>
          <a:schemeClr val="lt1">
            <a:alpha val="90000"/>
            <a:hueOff val="0"/>
            <a:satOff val="0"/>
            <a:lumOff val="0"/>
            <a:alphaOff val="0"/>
          </a:schemeClr>
        </a:solidFill>
        <a:ln w="12700" cap="flat" cmpd="sng" algn="ctr">
          <a:solidFill>
            <a:schemeClr val="accent4">
              <a:hueOff val="-974945"/>
              <a:satOff val="20127"/>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CE901-0080-4296-80DA-A335403222B7}">
      <dsp:nvSpPr>
        <dsp:cNvPr id="0" name=""/>
        <dsp:cNvSpPr/>
      </dsp:nvSpPr>
      <dsp:spPr>
        <a:xfrm>
          <a:off x="432790" y="907254"/>
          <a:ext cx="6790581" cy="645682"/>
        </a:xfrm>
        <a:prstGeom prst="roundRect">
          <a:avLst/>
        </a:prstGeom>
        <a:solidFill>
          <a:schemeClr val="accent4">
            <a:hueOff val="-974945"/>
            <a:satOff val="20127"/>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622300">
            <a:lnSpc>
              <a:spcPct val="90000"/>
            </a:lnSpc>
            <a:spcBef>
              <a:spcPct val="0"/>
            </a:spcBef>
            <a:spcAft>
              <a:spcPct val="35000"/>
            </a:spcAft>
            <a:buNone/>
          </a:pPr>
          <a:r>
            <a:rPr lang="de-DE" sz="1400" b="1" kern="1200" dirty="0">
              <a:solidFill>
                <a:srgbClr val="20376B"/>
              </a:solidFill>
            </a:rPr>
            <a:t>Microloans:  </a:t>
          </a:r>
          <a:r>
            <a:rPr lang="de-DE" sz="1400" kern="1200" dirty="0">
              <a:solidFill>
                <a:srgbClr val="20376B"/>
              </a:solidFill>
            </a:rPr>
            <a:t>Small loans typically ranging from €500 to €50,000, aimed at startups or early-stage businesses with limited access to traditional bank loans</a:t>
          </a:r>
        </a:p>
      </dsp:txBody>
      <dsp:txXfrm>
        <a:off x="464310" y="938774"/>
        <a:ext cx="6727541" cy="582642"/>
      </dsp:txXfrm>
    </dsp:sp>
    <dsp:sp modelId="{0BA66C95-35CB-4C69-8A84-938F6E4EB67B}">
      <dsp:nvSpPr>
        <dsp:cNvPr id="0" name=""/>
        <dsp:cNvSpPr/>
      </dsp:nvSpPr>
      <dsp:spPr>
        <a:xfrm>
          <a:off x="0" y="2226052"/>
          <a:ext cx="8655814" cy="378000"/>
        </a:xfrm>
        <a:prstGeom prst="rect">
          <a:avLst/>
        </a:prstGeom>
        <a:solidFill>
          <a:schemeClr val="lt1">
            <a:alpha val="90000"/>
            <a:hueOff val="0"/>
            <a:satOff val="0"/>
            <a:lumOff val="0"/>
            <a:alphaOff val="0"/>
          </a:schemeClr>
        </a:solidFill>
        <a:ln w="12700" cap="flat" cmpd="sng" algn="ctr">
          <a:solidFill>
            <a:schemeClr val="accent4">
              <a:hueOff val="-1949890"/>
              <a:satOff val="40255"/>
              <a:lumOff val="-43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F3D325-4459-481B-83AB-D26D36AAF946}">
      <dsp:nvSpPr>
        <dsp:cNvPr id="0" name=""/>
        <dsp:cNvSpPr/>
      </dsp:nvSpPr>
      <dsp:spPr>
        <a:xfrm>
          <a:off x="432790" y="1790536"/>
          <a:ext cx="6806819" cy="656915"/>
        </a:xfrm>
        <a:prstGeom prst="roundRect">
          <a:avLst/>
        </a:prstGeom>
        <a:solidFill>
          <a:schemeClr val="accent4">
            <a:hueOff val="-1949890"/>
            <a:satOff val="40255"/>
            <a:lumOff val="-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622300">
            <a:lnSpc>
              <a:spcPct val="90000"/>
            </a:lnSpc>
            <a:spcBef>
              <a:spcPct val="0"/>
            </a:spcBef>
            <a:spcAft>
              <a:spcPct val="35000"/>
            </a:spcAft>
            <a:buNone/>
          </a:pPr>
          <a:r>
            <a:rPr lang="de-DE" sz="1400" b="1" kern="1200" dirty="0">
              <a:solidFill>
                <a:srgbClr val="20376B"/>
              </a:solidFill>
            </a:rPr>
            <a:t>Crowdfunding:  </a:t>
          </a:r>
          <a:r>
            <a:rPr lang="de-DE" sz="1400" kern="1200" dirty="0">
              <a:solidFill>
                <a:srgbClr val="20376B"/>
              </a:solidFill>
            </a:rPr>
            <a:t>Raising small amounts of money from a large number of people, usually through online platforms like Kickstarter or GoFundMe.</a:t>
          </a:r>
        </a:p>
      </dsp:txBody>
      <dsp:txXfrm>
        <a:off x="464858" y="1822604"/>
        <a:ext cx="6742683" cy="592779"/>
      </dsp:txXfrm>
    </dsp:sp>
    <dsp:sp modelId="{D1B691CB-45A7-4DD3-91E9-AB7A17527401}">
      <dsp:nvSpPr>
        <dsp:cNvPr id="0" name=""/>
        <dsp:cNvSpPr/>
      </dsp:nvSpPr>
      <dsp:spPr>
        <a:xfrm>
          <a:off x="0" y="3126532"/>
          <a:ext cx="8655814" cy="378000"/>
        </a:xfrm>
        <a:prstGeom prst="rect">
          <a:avLst/>
        </a:prstGeom>
        <a:solidFill>
          <a:schemeClr val="lt1">
            <a:alpha val="90000"/>
            <a:hueOff val="0"/>
            <a:satOff val="0"/>
            <a:lumOff val="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601E5F-F257-421A-A0A7-7CBE164B747F}">
      <dsp:nvSpPr>
        <dsp:cNvPr id="0" name=""/>
        <dsp:cNvSpPr/>
      </dsp:nvSpPr>
      <dsp:spPr>
        <a:xfrm>
          <a:off x="432790" y="2685052"/>
          <a:ext cx="6908490" cy="656982"/>
        </a:xfrm>
        <a:prstGeom prst="roundRect">
          <a:avLst/>
        </a:prstGeom>
        <a:solidFill>
          <a:schemeClr val="accent4">
            <a:hueOff val="-2924835"/>
            <a:satOff val="60382"/>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622300">
            <a:lnSpc>
              <a:spcPct val="90000"/>
            </a:lnSpc>
            <a:spcBef>
              <a:spcPct val="0"/>
            </a:spcBef>
            <a:spcAft>
              <a:spcPct val="35000"/>
            </a:spcAft>
            <a:buNone/>
          </a:pPr>
          <a:r>
            <a:rPr lang="de-DE" sz="1400" kern="1200" dirty="0">
              <a:solidFill>
                <a:srgbClr val="20376B"/>
              </a:solidFill>
            </a:rPr>
            <a:t>Venture Capital (VC): Equity-based funding provided by investors in exchange for ownership in the company, typically for high-growth businesses. </a:t>
          </a:r>
        </a:p>
      </dsp:txBody>
      <dsp:txXfrm>
        <a:off x="464861" y="2717123"/>
        <a:ext cx="6844348" cy="5928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16000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68</a:t>
            </a:fld>
            <a:endParaRPr/>
          </a:p>
        </p:txBody>
      </p:sp>
    </p:spTree>
    <p:extLst>
      <p:ext uri="{BB962C8B-B14F-4D97-AF65-F5344CB8AC3E}">
        <p14:creationId xmlns:p14="http://schemas.microsoft.com/office/powerpoint/2010/main" val="212475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69</a:t>
            </a:fld>
            <a:endParaRPr/>
          </a:p>
        </p:txBody>
      </p:sp>
    </p:spTree>
    <p:extLst>
      <p:ext uri="{BB962C8B-B14F-4D97-AF65-F5344CB8AC3E}">
        <p14:creationId xmlns:p14="http://schemas.microsoft.com/office/powerpoint/2010/main" val="3443050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70</a:t>
            </a:fld>
            <a:endParaRPr/>
          </a:p>
        </p:txBody>
      </p:sp>
    </p:spTree>
    <p:extLst>
      <p:ext uri="{BB962C8B-B14F-4D97-AF65-F5344CB8AC3E}">
        <p14:creationId xmlns:p14="http://schemas.microsoft.com/office/powerpoint/2010/main" val="3233263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71</a:t>
            </a:fld>
            <a:endParaRPr/>
          </a:p>
        </p:txBody>
      </p:sp>
    </p:spTree>
    <p:extLst>
      <p:ext uri="{BB962C8B-B14F-4D97-AF65-F5344CB8AC3E}">
        <p14:creationId xmlns:p14="http://schemas.microsoft.com/office/powerpoint/2010/main" val="2056054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72</a:t>
            </a:fld>
            <a:endParaRPr/>
          </a:p>
        </p:txBody>
      </p:sp>
    </p:spTree>
    <p:extLst>
      <p:ext uri="{BB962C8B-B14F-4D97-AF65-F5344CB8AC3E}">
        <p14:creationId xmlns:p14="http://schemas.microsoft.com/office/powerpoint/2010/main" val="354874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73</a:t>
            </a:fld>
            <a:endParaRPr/>
          </a:p>
        </p:txBody>
      </p:sp>
    </p:spTree>
    <p:extLst>
      <p:ext uri="{BB962C8B-B14F-4D97-AF65-F5344CB8AC3E}">
        <p14:creationId xmlns:p14="http://schemas.microsoft.com/office/powerpoint/2010/main" val="420547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74</a:t>
            </a:fld>
            <a:endParaRPr/>
          </a:p>
        </p:txBody>
      </p:sp>
    </p:spTree>
    <p:extLst>
      <p:ext uri="{BB962C8B-B14F-4D97-AF65-F5344CB8AC3E}">
        <p14:creationId xmlns:p14="http://schemas.microsoft.com/office/powerpoint/2010/main" val="4284640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75</a:t>
            </a:fld>
            <a:endParaRPr/>
          </a:p>
        </p:txBody>
      </p:sp>
    </p:spTree>
    <p:extLst>
      <p:ext uri="{BB962C8B-B14F-4D97-AF65-F5344CB8AC3E}">
        <p14:creationId xmlns:p14="http://schemas.microsoft.com/office/powerpoint/2010/main" val="3778658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76</a:t>
            </a:fld>
            <a:endParaRPr/>
          </a:p>
        </p:txBody>
      </p:sp>
    </p:spTree>
    <p:extLst>
      <p:ext uri="{BB962C8B-B14F-4D97-AF65-F5344CB8AC3E}">
        <p14:creationId xmlns:p14="http://schemas.microsoft.com/office/powerpoint/2010/main" val="1947133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77</a:t>
            </a:fld>
            <a:endParaRPr/>
          </a:p>
        </p:txBody>
      </p:sp>
    </p:spTree>
    <p:extLst>
      <p:ext uri="{BB962C8B-B14F-4D97-AF65-F5344CB8AC3E}">
        <p14:creationId xmlns:p14="http://schemas.microsoft.com/office/powerpoint/2010/main" val="410220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78</a:t>
            </a:fld>
            <a:endParaRPr/>
          </a:p>
        </p:txBody>
      </p:sp>
    </p:spTree>
    <p:extLst>
      <p:ext uri="{BB962C8B-B14F-4D97-AF65-F5344CB8AC3E}">
        <p14:creationId xmlns:p14="http://schemas.microsoft.com/office/powerpoint/2010/main" val="607607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79</a:t>
            </a:fld>
            <a:endParaRPr/>
          </a:p>
        </p:txBody>
      </p:sp>
    </p:spTree>
    <p:extLst>
      <p:ext uri="{BB962C8B-B14F-4D97-AF65-F5344CB8AC3E}">
        <p14:creationId xmlns:p14="http://schemas.microsoft.com/office/powerpoint/2010/main" val="3295231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80</a:t>
            </a:fld>
            <a:endParaRPr/>
          </a:p>
        </p:txBody>
      </p:sp>
    </p:spTree>
    <p:extLst>
      <p:ext uri="{BB962C8B-B14F-4D97-AF65-F5344CB8AC3E}">
        <p14:creationId xmlns:p14="http://schemas.microsoft.com/office/powerpoint/2010/main" val="4102818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81</a:t>
            </a:fld>
            <a:endParaRPr/>
          </a:p>
        </p:txBody>
      </p:sp>
    </p:spTree>
    <p:extLst>
      <p:ext uri="{BB962C8B-B14F-4D97-AF65-F5344CB8AC3E}">
        <p14:creationId xmlns:p14="http://schemas.microsoft.com/office/powerpoint/2010/main" val="2547236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82</a:t>
            </a:fld>
            <a:endParaRPr/>
          </a:p>
        </p:txBody>
      </p:sp>
    </p:spTree>
    <p:extLst>
      <p:ext uri="{BB962C8B-B14F-4D97-AF65-F5344CB8AC3E}">
        <p14:creationId xmlns:p14="http://schemas.microsoft.com/office/powerpoint/2010/main" val="119786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83</a:t>
            </a:fld>
            <a:endParaRPr/>
          </a:p>
        </p:txBody>
      </p:sp>
    </p:spTree>
    <p:extLst>
      <p:ext uri="{BB962C8B-B14F-4D97-AF65-F5344CB8AC3E}">
        <p14:creationId xmlns:p14="http://schemas.microsoft.com/office/powerpoint/2010/main" val="3022728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84</a:t>
            </a:fld>
            <a:endParaRPr/>
          </a:p>
        </p:txBody>
      </p:sp>
    </p:spTree>
    <p:extLst>
      <p:ext uri="{BB962C8B-B14F-4D97-AF65-F5344CB8AC3E}">
        <p14:creationId xmlns:p14="http://schemas.microsoft.com/office/powerpoint/2010/main" val="2388390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96</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52</a:t>
            </a:fld>
            <a:endParaRPr lang="en-US"/>
          </a:p>
        </p:txBody>
      </p:sp>
    </p:spTree>
    <p:extLst>
      <p:ext uri="{BB962C8B-B14F-4D97-AF65-F5344CB8AC3E}">
        <p14:creationId xmlns:p14="http://schemas.microsoft.com/office/powerpoint/2010/main" val="91499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64</a:t>
            </a:fld>
            <a:endParaRPr/>
          </a:p>
        </p:txBody>
      </p:sp>
    </p:spTree>
    <p:extLst>
      <p:ext uri="{BB962C8B-B14F-4D97-AF65-F5344CB8AC3E}">
        <p14:creationId xmlns:p14="http://schemas.microsoft.com/office/powerpoint/2010/main" val="2714339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65</a:t>
            </a:fld>
            <a:endParaRPr/>
          </a:p>
        </p:txBody>
      </p:sp>
    </p:spTree>
    <p:extLst>
      <p:ext uri="{BB962C8B-B14F-4D97-AF65-F5344CB8AC3E}">
        <p14:creationId xmlns:p14="http://schemas.microsoft.com/office/powerpoint/2010/main" val="1076589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66</a:t>
            </a:fld>
            <a:endParaRPr/>
          </a:p>
        </p:txBody>
      </p:sp>
    </p:spTree>
    <p:extLst>
      <p:ext uri="{BB962C8B-B14F-4D97-AF65-F5344CB8AC3E}">
        <p14:creationId xmlns:p14="http://schemas.microsoft.com/office/powerpoint/2010/main" val="151781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67</a:t>
            </a:fld>
            <a:endParaRPr/>
          </a:p>
        </p:txBody>
      </p:sp>
    </p:spTree>
    <p:extLst>
      <p:ext uri="{BB962C8B-B14F-4D97-AF65-F5344CB8AC3E}">
        <p14:creationId xmlns:p14="http://schemas.microsoft.com/office/powerpoint/2010/main" val="882512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Mosaic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4191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602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E0A1D"/>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E0A1D"/>
          </a:solidFill>
          <a:ln w="24491" cap="flat">
            <a:noFill/>
            <a:prstDash val="solid"/>
            <a:miter/>
          </a:ln>
        </p:spPr>
        <p:txBody>
          <a:bodyPr wrap="square" rtlCol="0" anchor="ctr">
            <a:noAutofit/>
          </a:bodyP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
        <p:nvSpPr>
          <p:cNvPr id="3" name="Freeform 2">
            <a:extLst>
              <a:ext uri="{FF2B5EF4-FFF2-40B4-BE49-F238E27FC236}">
                <a16:creationId xmlns:a16="http://schemas.microsoft.com/office/drawing/2014/main" id="{50912CE0-BCC5-0DDB-71B2-378E548B72AA}"/>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Tree>
    <p:extLst>
      <p:ext uri="{BB962C8B-B14F-4D97-AF65-F5344CB8AC3E}">
        <p14:creationId xmlns:p14="http://schemas.microsoft.com/office/powerpoint/2010/main" val="3178170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w="24491" cap="flat">
            <a:noFill/>
            <a:prstDash val="solid"/>
            <a:miter/>
          </a:ln>
        </p:spPr>
        <p:txBody>
          <a:bodyPr wrap="square" rtlCol="0" anchor="ctr">
            <a:noAutofit/>
          </a:bodyP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
        <p:nvSpPr>
          <p:cNvPr id="3" name="Freeform 2">
            <a:extLst>
              <a:ext uri="{FF2B5EF4-FFF2-40B4-BE49-F238E27FC236}">
                <a16:creationId xmlns:a16="http://schemas.microsoft.com/office/drawing/2014/main" id="{1A7A5842-D3E7-C0E3-A994-451C67B9FF70}"/>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Tree>
    <p:extLst>
      <p:ext uri="{BB962C8B-B14F-4D97-AF65-F5344CB8AC3E}">
        <p14:creationId xmlns:p14="http://schemas.microsoft.com/office/powerpoint/2010/main" val="61781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7199389" cy="329108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0" y="1104338"/>
            <a:ext cx="7382793"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41087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47CD64-0EE0-1949-B325-1AC0282897C8}"/>
              </a:ext>
            </a:extLst>
          </p:cNvPr>
          <p:cNvGrpSpPr/>
          <p:nvPr userDrawn="1"/>
        </p:nvGrpSpPr>
        <p:grpSpPr>
          <a:xfrm flipH="1">
            <a:off x="418947" y="2399398"/>
            <a:ext cx="11365744" cy="2982299"/>
            <a:chOff x="-761305" y="3118551"/>
            <a:chExt cx="12551656" cy="3293474"/>
          </a:xfrm>
          <a:solidFill>
            <a:srgbClr val="47B5C8"/>
          </a:solidFill>
        </p:grpSpPr>
        <p:sp>
          <p:nvSpPr>
            <p:cNvPr id="3" name="Freeform 2">
              <a:extLst>
                <a:ext uri="{FF2B5EF4-FFF2-40B4-BE49-F238E27FC236}">
                  <a16:creationId xmlns:a16="http://schemas.microsoft.com/office/drawing/2014/main" id="{A508E773-DD3C-818A-B0FC-B4BE6FCB7A47}"/>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5CD87E2C-CBBA-499C-8954-77D98A6EF3F2}"/>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grpSp>
        <p:nvGrpSpPr>
          <p:cNvPr id="14" name="Group 13">
            <a:extLst>
              <a:ext uri="{FF2B5EF4-FFF2-40B4-BE49-F238E27FC236}">
                <a16:creationId xmlns:a16="http://schemas.microsoft.com/office/drawing/2014/main" id="{71E46BAE-F0C2-18A1-3EC7-118015DF5B1B}"/>
              </a:ext>
            </a:extLst>
          </p:cNvPr>
          <p:cNvGrpSpPr/>
          <p:nvPr userDrawn="1"/>
        </p:nvGrpSpPr>
        <p:grpSpPr>
          <a:xfrm flipH="1">
            <a:off x="418947" y="1906465"/>
            <a:ext cx="11365744" cy="2982299"/>
            <a:chOff x="-761305" y="3118551"/>
            <a:chExt cx="12551656" cy="3293474"/>
          </a:xfrm>
          <a:solidFill>
            <a:srgbClr val="47B5C8"/>
          </a:solidFill>
        </p:grpSpPr>
        <p:sp>
          <p:nvSpPr>
            <p:cNvPr id="15" name="Freeform 14">
              <a:extLst>
                <a:ext uri="{FF2B5EF4-FFF2-40B4-BE49-F238E27FC236}">
                  <a16:creationId xmlns:a16="http://schemas.microsoft.com/office/drawing/2014/main" id="{CB810B0D-3EBF-40B5-925C-22EAD0B7BF87}"/>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A119E9A9-6401-8A9D-F3CF-3E55C7CC18AF}"/>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sp>
        <p:nvSpPr>
          <p:cNvPr id="5" name="Freeform 4">
            <a:extLst>
              <a:ext uri="{FF2B5EF4-FFF2-40B4-BE49-F238E27FC236}">
                <a16:creationId xmlns:a16="http://schemas.microsoft.com/office/drawing/2014/main" id="{E55AC26C-F446-92EB-66F5-A54F173D924D}"/>
              </a:ext>
            </a:extLst>
          </p:cNvPr>
          <p:cNvSpPr/>
          <p:nvPr userDrawn="1"/>
        </p:nvSpPr>
        <p:spPr>
          <a:xfrm>
            <a:off x="-94694" y="4852493"/>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4D213BE5-E5C0-26F7-D8A1-1B72F8AE771D}"/>
              </a:ext>
            </a:extLst>
          </p:cNvPr>
          <p:cNvSpPr>
            <a:spLocks noGrp="1"/>
          </p:cNvSpPr>
          <p:nvPr>
            <p:ph type="body" sz="quarter" idx="17" hasCustomPrompt="1"/>
          </p:nvPr>
        </p:nvSpPr>
        <p:spPr>
          <a:xfrm>
            <a:off x="454124" y="4987528"/>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41205" y="3600861"/>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41205" y="2791285"/>
            <a:ext cx="3195485" cy="837258"/>
          </a:xfrm>
          <a:prstGeom prst="rect">
            <a:avLst/>
          </a:prstGeo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11" name="Picture 10">
            <a:extLst>
              <a:ext uri="{FF2B5EF4-FFF2-40B4-BE49-F238E27FC236}">
                <a16:creationId xmlns:a16="http://schemas.microsoft.com/office/drawing/2014/main" id="{A2D7F405-AFF6-A1B5-12BB-E18878F26594}"/>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982383" y="-19302"/>
            <a:ext cx="6672147" cy="6672147"/>
          </a:xfrm>
          <a:prstGeom prst="rect">
            <a:avLst/>
          </a:prstGeom>
        </p:spPr>
      </p:pic>
      <p:pic>
        <p:nvPicPr>
          <p:cNvPr id="13" name="Picture 12">
            <a:extLst>
              <a:ext uri="{FF2B5EF4-FFF2-40B4-BE49-F238E27FC236}">
                <a16:creationId xmlns:a16="http://schemas.microsoft.com/office/drawing/2014/main" id="{64D11862-CFAF-B22C-55AE-F5450B9736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88227" y="-368633"/>
            <a:ext cx="5533014" cy="2766507"/>
          </a:xfrm>
          <a:prstGeom prst="rect">
            <a:avLst/>
          </a:prstGeom>
        </p:spPr>
      </p:pic>
      <p:grpSp>
        <p:nvGrpSpPr>
          <p:cNvPr id="7" name="Group 6">
            <a:extLst>
              <a:ext uri="{FF2B5EF4-FFF2-40B4-BE49-F238E27FC236}">
                <a16:creationId xmlns:a16="http://schemas.microsoft.com/office/drawing/2014/main" id="{CCE91B04-02E4-9818-2946-11C6096CA3C9}"/>
              </a:ext>
            </a:extLst>
          </p:cNvPr>
          <p:cNvGrpSpPr/>
          <p:nvPr userDrawn="1"/>
        </p:nvGrpSpPr>
        <p:grpSpPr>
          <a:xfrm>
            <a:off x="4793368" y="5795141"/>
            <a:ext cx="6991323" cy="774150"/>
            <a:chOff x="495027" y="5845887"/>
            <a:chExt cx="6991323" cy="774150"/>
          </a:xfrm>
        </p:grpSpPr>
        <p:grpSp>
          <p:nvGrpSpPr>
            <p:cNvPr id="8" name="Group 7">
              <a:extLst>
                <a:ext uri="{FF2B5EF4-FFF2-40B4-BE49-F238E27FC236}">
                  <a16:creationId xmlns:a16="http://schemas.microsoft.com/office/drawing/2014/main" id="{42E11B8B-22F5-F7F3-3514-F9EC3F948B57}"/>
                </a:ext>
              </a:extLst>
            </p:cNvPr>
            <p:cNvGrpSpPr/>
            <p:nvPr userDrawn="1"/>
          </p:nvGrpSpPr>
          <p:grpSpPr>
            <a:xfrm>
              <a:off x="495027" y="5845887"/>
              <a:ext cx="6991323" cy="774150"/>
              <a:chOff x="495027" y="5845887"/>
              <a:chExt cx="6991323" cy="774150"/>
            </a:xfrm>
          </p:grpSpPr>
          <p:sp>
            <p:nvSpPr>
              <p:cNvPr id="10" name="Rectangle 9">
                <a:extLst>
                  <a:ext uri="{FF2B5EF4-FFF2-40B4-BE49-F238E27FC236}">
                    <a16:creationId xmlns:a16="http://schemas.microsoft.com/office/drawing/2014/main" id="{1BB53C13-3783-66BF-34A4-E451D1175EE2}"/>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2" name="Rectangle 11">
                <a:extLst>
                  <a:ext uri="{FF2B5EF4-FFF2-40B4-BE49-F238E27FC236}">
                    <a16:creationId xmlns:a16="http://schemas.microsoft.com/office/drawing/2014/main" id="{1BEA131D-0421-FE30-8129-AD08F725F6A6}"/>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E4A42C7A-9B41-3E56-FE08-9D7E1AEE3FB1}"/>
                  </a:ext>
                </a:extLst>
              </p:cNvPr>
              <p:cNvPicPr>
                <a:picLocks noChangeAspect="1"/>
              </p:cNvPicPr>
              <p:nvPr userDrawn="1"/>
            </p:nvPicPr>
            <p:blipFill>
              <a:blip r:embed="rId4"/>
              <a:stretch>
                <a:fillRect/>
              </a:stretch>
            </p:blipFill>
            <p:spPr>
              <a:xfrm>
                <a:off x="568863" y="6130899"/>
                <a:ext cx="1244049" cy="433251"/>
              </a:xfrm>
              <a:prstGeom prst="rect">
                <a:avLst/>
              </a:prstGeom>
            </p:spPr>
          </p:pic>
        </p:grpSp>
        <p:pic>
          <p:nvPicPr>
            <p:cNvPr id="9" name="Picture 8" descr="Co-funded by the European Union logo in png for web usage">
              <a:extLst>
                <a:ext uri="{FF2B5EF4-FFF2-40B4-BE49-F238E27FC236}">
                  <a16:creationId xmlns:a16="http://schemas.microsoft.com/office/drawing/2014/main" id="{A0FAB638-6670-483E-E981-A02DC51A83F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4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74" name="Freeform 73">
            <a:extLst>
              <a:ext uri="{FF2B5EF4-FFF2-40B4-BE49-F238E27FC236}">
                <a16:creationId xmlns:a16="http://schemas.microsoft.com/office/drawing/2014/main" id="{A8633C08-83D6-1A6F-8401-8C2AFAB342FE}"/>
              </a:ext>
            </a:extLst>
          </p:cNvPr>
          <p:cNvSpPr/>
          <p:nvPr userDrawn="1"/>
        </p:nvSpPr>
        <p:spPr>
          <a:xfrm>
            <a:off x="454233" y="1785867"/>
            <a:ext cx="8389498" cy="3630529"/>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CF4E39B0-E2CB-8018-448A-5DF13D1CA595}"/>
              </a:ext>
            </a:extLst>
          </p:cNvPr>
          <p:cNvSpPr/>
          <p:nvPr userDrawn="1"/>
        </p:nvSpPr>
        <p:spPr>
          <a:xfrm>
            <a:off x="3307475" y="1785867"/>
            <a:ext cx="8389498" cy="3630529"/>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990423" y="3054642"/>
            <a:ext cx="5278651"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990424" y="2431916"/>
            <a:ext cx="5278651"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39" name="Freeform 38">
            <a:extLst>
              <a:ext uri="{FF2B5EF4-FFF2-40B4-BE49-F238E27FC236}">
                <a16:creationId xmlns:a16="http://schemas.microsoft.com/office/drawing/2014/main" id="{40116ABB-45E2-2FFB-CE77-0E389D4442A4}"/>
              </a:ext>
            </a:extLst>
          </p:cNvPr>
          <p:cNvSpPr/>
          <p:nvPr userDrawn="1"/>
        </p:nvSpPr>
        <p:spPr>
          <a:xfrm>
            <a:off x="5352000" y="4094957"/>
            <a:ext cx="684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2A72C"/>
            </a:solidFill>
            <a:prstDash val="solid"/>
            <a:miter/>
          </a:ln>
        </p:spPr>
        <p:txBody>
          <a:bodyPr rtlCol="0" anchor="ctr"/>
          <a:lstStyle/>
          <a:p>
            <a:endParaRPr lang="en-US"/>
          </a:p>
        </p:txBody>
      </p:sp>
      <p:pic>
        <p:nvPicPr>
          <p:cNvPr id="10" name="Picture 9">
            <a:extLst>
              <a:ext uri="{FF2B5EF4-FFF2-40B4-BE49-F238E27FC236}">
                <a16:creationId xmlns:a16="http://schemas.microsoft.com/office/drawing/2014/main" id="{86925E7F-F012-04D4-DB50-53D8F08B9F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5883" y="-598417"/>
            <a:ext cx="6248070" cy="3124035"/>
          </a:xfrm>
          <a:prstGeom prst="rect">
            <a:avLst/>
          </a:prstGeom>
        </p:spPr>
      </p:pic>
      <p:grpSp>
        <p:nvGrpSpPr>
          <p:cNvPr id="2" name="Group 1">
            <a:extLst>
              <a:ext uri="{FF2B5EF4-FFF2-40B4-BE49-F238E27FC236}">
                <a16:creationId xmlns:a16="http://schemas.microsoft.com/office/drawing/2014/main" id="{80101561-9642-9344-AEB3-132DA6DA4580}"/>
              </a:ext>
            </a:extLst>
          </p:cNvPr>
          <p:cNvGrpSpPr/>
          <p:nvPr userDrawn="1"/>
        </p:nvGrpSpPr>
        <p:grpSpPr>
          <a:xfrm>
            <a:off x="4705650" y="5776098"/>
            <a:ext cx="6991323" cy="774150"/>
            <a:chOff x="495027" y="5845887"/>
            <a:chExt cx="6991323" cy="774150"/>
          </a:xfrm>
        </p:grpSpPr>
        <p:grpSp>
          <p:nvGrpSpPr>
            <p:cNvPr id="5" name="Group 4">
              <a:extLst>
                <a:ext uri="{FF2B5EF4-FFF2-40B4-BE49-F238E27FC236}">
                  <a16:creationId xmlns:a16="http://schemas.microsoft.com/office/drawing/2014/main" id="{98949295-1317-D2E1-5CAC-13C6FD7F38C6}"/>
                </a:ext>
              </a:extLst>
            </p:cNvPr>
            <p:cNvGrpSpPr/>
            <p:nvPr userDrawn="1"/>
          </p:nvGrpSpPr>
          <p:grpSpPr>
            <a:xfrm>
              <a:off x="495027" y="5845887"/>
              <a:ext cx="6991323" cy="774150"/>
              <a:chOff x="495027" y="5845887"/>
              <a:chExt cx="6991323" cy="774150"/>
            </a:xfrm>
          </p:grpSpPr>
          <p:sp>
            <p:nvSpPr>
              <p:cNvPr id="12" name="Rectangle 11">
                <a:extLst>
                  <a:ext uri="{FF2B5EF4-FFF2-40B4-BE49-F238E27FC236}">
                    <a16:creationId xmlns:a16="http://schemas.microsoft.com/office/drawing/2014/main" id="{0B16C73E-3734-EA79-EC36-048326E38A9B}"/>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3" name="Rectangle 12">
                <a:extLst>
                  <a:ext uri="{FF2B5EF4-FFF2-40B4-BE49-F238E27FC236}">
                    <a16:creationId xmlns:a16="http://schemas.microsoft.com/office/drawing/2014/main" id="{072F022D-23A6-14AE-4724-9C84EC92B0B3}"/>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D69A747-367A-D5FD-721D-34D04AC7995C}"/>
                  </a:ext>
                </a:extLst>
              </p:cNvPr>
              <p:cNvPicPr>
                <a:picLocks noChangeAspect="1"/>
              </p:cNvPicPr>
              <p:nvPr userDrawn="1"/>
            </p:nvPicPr>
            <p:blipFill>
              <a:blip r:embed="rId3"/>
              <a:stretch>
                <a:fillRect/>
              </a:stretch>
            </p:blipFill>
            <p:spPr>
              <a:xfrm>
                <a:off x="568863" y="6130899"/>
                <a:ext cx="1244049" cy="433251"/>
              </a:xfrm>
              <a:prstGeom prst="rect">
                <a:avLst/>
              </a:prstGeom>
            </p:spPr>
          </p:pic>
        </p:grpSp>
        <p:pic>
          <p:nvPicPr>
            <p:cNvPr id="11" name="Picture 10" descr="Co-funded by the European Union logo in png for web usage">
              <a:extLst>
                <a:ext uri="{FF2B5EF4-FFF2-40B4-BE49-F238E27FC236}">
                  <a16:creationId xmlns:a16="http://schemas.microsoft.com/office/drawing/2014/main" id="{6146136B-F898-76BC-5F72-93498130A39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pic>
        <p:nvPicPr>
          <p:cNvPr id="15" name="Picture 14">
            <a:extLst>
              <a:ext uri="{FF2B5EF4-FFF2-40B4-BE49-F238E27FC236}">
                <a16:creationId xmlns:a16="http://schemas.microsoft.com/office/drawing/2014/main" id="{665C7DFB-6641-4767-F853-F33CBE04518A}"/>
              </a:ext>
            </a:extLst>
          </p:cNvPr>
          <p:cNvPicPr>
            <a:picLocks noChangeAspect="1"/>
          </p:cNvPicPr>
          <p:nvPr userDrawn="1"/>
        </p:nvPicPr>
        <p:blipFill>
          <a:blip r:embed="rId5" cstate="screen">
            <a:alphaModFix amt="24000"/>
            <a:extLst>
              <a:ext uri="{28A0092B-C50C-407E-A947-70E740481C1C}">
                <a14:useLocalDpi xmlns:a14="http://schemas.microsoft.com/office/drawing/2010/main"/>
              </a:ext>
            </a:extLst>
          </a:blip>
          <a:stretch>
            <a:fillRect/>
          </a:stretch>
        </p:blipFill>
        <p:spPr>
          <a:xfrm>
            <a:off x="-1416264" y="-492247"/>
            <a:ext cx="6672147" cy="6672147"/>
          </a:xfrm>
          <a:prstGeom prst="rect">
            <a:avLst/>
          </a:prstGeom>
        </p:spPr>
      </p:pic>
      <p:sp>
        <p:nvSpPr>
          <p:cNvPr id="16" name="Freeform 15">
            <a:extLst>
              <a:ext uri="{FF2B5EF4-FFF2-40B4-BE49-F238E27FC236}">
                <a16:creationId xmlns:a16="http://schemas.microsoft.com/office/drawing/2014/main" id="{8EFFE630-EFEA-3FFE-3301-E27209580E1E}"/>
              </a:ext>
            </a:extLst>
          </p:cNvPr>
          <p:cNvSpPr/>
          <p:nvPr userDrawn="1"/>
        </p:nvSpPr>
        <p:spPr>
          <a:xfrm>
            <a:off x="0" y="4869500"/>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0" name="Text Placeholder 23">
            <a:extLst>
              <a:ext uri="{FF2B5EF4-FFF2-40B4-BE49-F238E27FC236}">
                <a16:creationId xmlns:a16="http://schemas.microsoft.com/office/drawing/2014/main" id="{94636413-4198-153A-338E-76FF3420B89B}"/>
              </a:ext>
            </a:extLst>
          </p:cNvPr>
          <p:cNvSpPr>
            <a:spLocks noGrp="1"/>
          </p:cNvSpPr>
          <p:nvPr>
            <p:ph type="body" sz="quarter" idx="17" hasCustomPrompt="1"/>
          </p:nvPr>
        </p:nvSpPr>
        <p:spPr>
          <a:xfrm>
            <a:off x="558314" y="5036347"/>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ACC7C4-8730-4399-5172-EB393A6E9E89}"/>
              </a:ext>
            </a:extLst>
          </p:cNvPr>
          <p:cNvGrpSpPr/>
          <p:nvPr userDrawn="1"/>
        </p:nvGrpSpPr>
        <p:grpSpPr>
          <a:xfrm flipH="1">
            <a:off x="341785" y="2175165"/>
            <a:ext cx="11365744" cy="3343300"/>
            <a:chOff x="-761305" y="3118551"/>
            <a:chExt cx="12551656" cy="3293474"/>
          </a:xfrm>
          <a:solidFill>
            <a:srgbClr val="47B5C8"/>
          </a:solidFill>
        </p:grpSpPr>
        <p:sp>
          <p:nvSpPr>
            <p:cNvPr id="45" name="Freeform 44">
              <a:extLst>
                <a:ext uri="{FF2B5EF4-FFF2-40B4-BE49-F238E27FC236}">
                  <a16:creationId xmlns:a16="http://schemas.microsoft.com/office/drawing/2014/main" id="{890FFFFA-C8FB-2146-9C31-AA95E5D0DE5D}"/>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8B5B2CF2-DB7E-3965-3496-E0AB92A9740B}"/>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858292" y="3606319"/>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858293" y="2983593"/>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44" name="Picture Placeholder 120">
            <a:extLst>
              <a:ext uri="{FF2B5EF4-FFF2-40B4-BE49-F238E27FC236}">
                <a16:creationId xmlns:a16="http://schemas.microsoft.com/office/drawing/2014/main" id="{0184A1A2-CBFE-5947-AB04-F6865104E08B}"/>
              </a:ext>
            </a:extLst>
          </p:cNvPr>
          <p:cNvSpPr>
            <a:spLocks noGrp="1"/>
          </p:cNvSpPr>
          <p:nvPr>
            <p:ph type="pic" sz="quarter" idx="41"/>
          </p:nvPr>
        </p:nvSpPr>
        <p:spPr>
          <a:xfrm>
            <a:off x="6049801" y="1"/>
            <a:ext cx="4661742" cy="551541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pic>
        <p:nvPicPr>
          <p:cNvPr id="5" name="Picture 4">
            <a:extLst>
              <a:ext uri="{FF2B5EF4-FFF2-40B4-BE49-F238E27FC236}">
                <a16:creationId xmlns:a16="http://schemas.microsoft.com/office/drawing/2014/main" id="{D0182AC1-344F-FFBA-C2B2-7461462101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3699" y="-59590"/>
            <a:ext cx="5533014" cy="2766507"/>
          </a:xfrm>
          <a:prstGeom prst="rect">
            <a:avLst/>
          </a:prstGeom>
        </p:spPr>
      </p:pic>
      <p:sp>
        <p:nvSpPr>
          <p:cNvPr id="6" name="Freeform 5">
            <a:extLst>
              <a:ext uri="{FF2B5EF4-FFF2-40B4-BE49-F238E27FC236}">
                <a16:creationId xmlns:a16="http://schemas.microsoft.com/office/drawing/2014/main" id="{256894A9-CCB5-9338-9080-6500A87B357E}"/>
              </a:ext>
            </a:extLst>
          </p:cNvPr>
          <p:cNvSpPr/>
          <p:nvPr userDrawn="1"/>
        </p:nvSpPr>
        <p:spPr>
          <a:xfrm>
            <a:off x="-54506" y="4918965"/>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9" name="Text Placeholder 23">
            <a:extLst>
              <a:ext uri="{FF2B5EF4-FFF2-40B4-BE49-F238E27FC236}">
                <a16:creationId xmlns:a16="http://schemas.microsoft.com/office/drawing/2014/main" id="{7B05F9A5-3621-C756-354D-7506CABFD43B}"/>
              </a:ext>
            </a:extLst>
          </p:cNvPr>
          <p:cNvSpPr>
            <a:spLocks noGrp="1"/>
          </p:cNvSpPr>
          <p:nvPr>
            <p:ph type="body" sz="quarter" idx="17" hasCustomPrompt="1"/>
          </p:nvPr>
        </p:nvSpPr>
        <p:spPr>
          <a:xfrm>
            <a:off x="503808" y="508581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grpSp>
        <p:nvGrpSpPr>
          <p:cNvPr id="2" name="Group 1">
            <a:extLst>
              <a:ext uri="{FF2B5EF4-FFF2-40B4-BE49-F238E27FC236}">
                <a16:creationId xmlns:a16="http://schemas.microsoft.com/office/drawing/2014/main" id="{32315DE4-918D-1532-2675-99E3F91CE1C9}"/>
              </a:ext>
            </a:extLst>
          </p:cNvPr>
          <p:cNvGrpSpPr/>
          <p:nvPr userDrawn="1"/>
        </p:nvGrpSpPr>
        <p:grpSpPr>
          <a:xfrm>
            <a:off x="4766580" y="5791724"/>
            <a:ext cx="6991323" cy="774150"/>
            <a:chOff x="495027" y="5845887"/>
            <a:chExt cx="6991323" cy="774150"/>
          </a:xfrm>
        </p:grpSpPr>
        <p:grpSp>
          <p:nvGrpSpPr>
            <p:cNvPr id="10" name="Group 9">
              <a:extLst>
                <a:ext uri="{FF2B5EF4-FFF2-40B4-BE49-F238E27FC236}">
                  <a16:creationId xmlns:a16="http://schemas.microsoft.com/office/drawing/2014/main" id="{8D0B326B-5474-A843-4802-7569DE9ECD60}"/>
                </a:ext>
              </a:extLst>
            </p:cNvPr>
            <p:cNvGrpSpPr/>
            <p:nvPr userDrawn="1"/>
          </p:nvGrpSpPr>
          <p:grpSpPr>
            <a:xfrm>
              <a:off x="495027" y="5845887"/>
              <a:ext cx="6991323" cy="774150"/>
              <a:chOff x="495027" y="5845887"/>
              <a:chExt cx="6991323" cy="774150"/>
            </a:xfrm>
          </p:grpSpPr>
          <p:sp>
            <p:nvSpPr>
              <p:cNvPr id="15" name="Rectangle 14">
                <a:extLst>
                  <a:ext uri="{FF2B5EF4-FFF2-40B4-BE49-F238E27FC236}">
                    <a16:creationId xmlns:a16="http://schemas.microsoft.com/office/drawing/2014/main" id="{16539BD7-E529-AD47-909A-A658E4A0F51A}"/>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6" name="Rectangle 15">
                <a:extLst>
                  <a:ext uri="{FF2B5EF4-FFF2-40B4-BE49-F238E27FC236}">
                    <a16:creationId xmlns:a16="http://schemas.microsoft.com/office/drawing/2014/main" id="{F368AFD4-3D6A-AFE6-EA8A-8AA8835E2E53}"/>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9E30F3D8-C1C6-CDCC-6B34-2566F2A0327A}"/>
                  </a:ext>
                </a:extLst>
              </p:cNvPr>
              <p:cNvPicPr>
                <a:picLocks noChangeAspect="1"/>
              </p:cNvPicPr>
              <p:nvPr userDrawn="1"/>
            </p:nvPicPr>
            <p:blipFill>
              <a:blip r:embed="rId3"/>
              <a:stretch>
                <a:fillRect/>
              </a:stretch>
            </p:blipFill>
            <p:spPr>
              <a:xfrm>
                <a:off x="568863" y="6130899"/>
                <a:ext cx="1244049" cy="433251"/>
              </a:xfrm>
              <a:prstGeom prst="rect">
                <a:avLst/>
              </a:prstGeom>
            </p:spPr>
          </p:pic>
        </p:grpSp>
        <p:pic>
          <p:nvPicPr>
            <p:cNvPr id="14" name="Picture 13" descr="Co-funded by the European Union logo in png for web usage">
              <a:extLst>
                <a:ext uri="{FF2B5EF4-FFF2-40B4-BE49-F238E27FC236}">
                  <a16:creationId xmlns:a16="http://schemas.microsoft.com/office/drawing/2014/main" id="{ECFD4D0D-9BFC-82CD-C642-5EE1D0A4709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193081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AD50608-6941-51D9-90FB-C9C19979971D}"/>
              </a:ext>
            </a:extLst>
          </p:cNvPr>
          <p:cNvSpPr/>
          <p:nvPr userDrawn="1"/>
        </p:nvSpPr>
        <p:spPr>
          <a:xfrm>
            <a:off x="477386" y="748834"/>
            <a:ext cx="6200492" cy="4938629"/>
          </a:xfrm>
          <a:custGeom>
            <a:avLst/>
            <a:gdLst>
              <a:gd name="connsiteX0" fmla="*/ 0 w 6200492"/>
              <a:gd name="connsiteY0" fmla="*/ 0 h 4938629"/>
              <a:gd name="connsiteX1" fmla="*/ 225150 w 6200492"/>
              <a:gd name="connsiteY1" fmla="*/ 0 h 4938629"/>
              <a:gd name="connsiteX2" fmla="*/ 4936311 w 6200492"/>
              <a:gd name="connsiteY2" fmla="*/ 0 h 4938629"/>
              <a:gd name="connsiteX3" fmla="*/ 5161461 w 6200492"/>
              <a:gd name="connsiteY3" fmla="*/ 0 h 4938629"/>
              <a:gd name="connsiteX4" fmla="*/ 6200492 w 6200492"/>
              <a:gd name="connsiteY4" fmla="*/ 956188 h 4938629"/>
              <a:gd name="connsiteX5" fmla="*/ 6200492 w 6200492"/>
              <a:gd name="connsiteY5" fmla="*/ 4938629 h 4938629"/>
              <a:gd name="connsiteX6" fmla="*/ 5975342 w 6200492"/>
              <a:gd name="connsiteY6" fmla="*/ 4938629 h 4938629"/>
              <a:gd name="connsiteX7" fmla="*/ 1750888 w 6200492"/>
              <a:gd name="connsiteY7" fmla="*/ 4938629 h 4938629"/>
              <a:gd name="connsiteX8" fmla="*/ 1525738 w 6200492"/>
              <a:gd name="connsiteY8" fmla="*/ 4938629 h 4938629"/>
              <a:gd name="connsiteX9" fmla="*/ 0 w 6200492"/>
              <a:gd name="connsiteY9" fmla="*/ 3534542 h 493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00492" h="4938629">
                <a:moveTo>
                  <a:pt x="0" y="0"/>
                </a:moveTo>
                <a:lnTo>
                  <a:pt x="225150" y="0"/>
                </a:lnTo>
                <a:lnTo>
                  <a:pt x="4936311" y="0"/>
                </a:lnTo>
                <a:lnTo>
                  <a:pt x="5161461" y="0"/>
                </a:lnTo>
                <a:cubicBezTo>
                  <a:pt x="5735664" y="0"/>
                  <a:pt x="6200492" y="427769"/>
                  <a:pt x="6200492" y="956188"/>
                </a:cubicBezTo>
                <a:lnTo>
                  <a:pt x="6200492" y="4938629"/>
                </a:lnTo>
                <a:lnTo>
                  <a:pt x="5975342" y="4938629"/>
                </a:lnTo>
                <a:lnTo>
                  <a:pt x="1750888" y="4938629"/>
                </a:lnTo>
                <a:lnTo>
                  <a:pt x="1525738" y="4938629"/>
                </a:lnTo>
                <a:cubicBezTo>
                  <a:pt x="683575" y="4938629"/>
                  <a:pt x="0" y="4309558"/>
                  <a:pt x="0" y="3534542"/>
                </a:cubicBez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DE0A1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91164" y="1218934"/>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726460" y="1218934"/>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912867" y="2133922"/>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48163" y="2133922"/>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919446" y="3048909"/>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54742" y="3048909"/>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41149" y="3963897"/>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76445" y="3963897"/>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919446" y="4878884"/>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54742" y="4878884"/>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grpSp>
        <p:nvGrpSpPr>
          <p:cNvPr id="2" name="Group 1">
            <a:extLst>
              <a:ext uri="{FF2B5EF4-FFF2-40B4-BE49-F238E27FC236}">
                <a16:creationId xmlns:a16="http://schemas.microsoft.com/office/drawing/2014/main" id="{CCBD74BB-51A0-2AE1-F8FE-EE2A5CBE0B75}"/>
              </a:ext>
            </a:extLst>
          </p:cNvPr>
          <p:cNvGrpSpPr/>
          <p:nvPr userDrawn="1"/>
        </p:nvGrpSpPr>
        <p:grpSpPr>
          <a:xfrm>
            <a:off x="558314" y="5787502"/>
            <a:ext cx="6991323" cy="774150"/>
            <a:chOff x="495027" y="5845887"/>
            <a:chExt cx="6991323" cy="774150"/>
          </a:xfrm>
        </p:grpSpPr>
        <p:grpSp>
          <p:nvGrpSpPr>
            <p:cNvPr id="3" name="Group 2">
              <a:extLst>
                <a:ext uri="{FF2B5EF4-FFF2-40B4-BE49-F238E27FC236}">
                  <a16:creationId xmlns:a16="http://schemas.microsoft.com/office/drawing/2014/main" id="{2C10FCAE-DFB5-38B6-DBBC-A220DB0EFEB9}"/>
                </a:ext>
              </a:extLst>
            </p:cNvPr>
            <p:cNvGrpSpPr/>
            <p:nvPr userDrawn="1"/>
          </p:nvGrpSpPr>
          <p:grpSpPr>
            <a:xfrm>
              <a:off x="495027" y="5845887"/>
              <a:ext cx="6991323" cy="774150"/>
              <a:chOff x="495027" y="5845887"/>
              <a:chExt cx="6991323" cy="774150"/>
            </a:xfrm>
          </p:grpSpPr>
          <p:sp>
            <p:nvSpPr>
              <p:cNvPr id="5" name="Rectangle 4">
                <a:extLst>
                  <a:ext uri="{FF2B5EF4-FFF2-40B4-BE49-F238E27FC236}">
                    <a16:creationId xmlns:a16="http://schemas.microsoft.com/office/drawing/2014/main" id="{0D6E4401-D6F7-2ED4-7FE5-531281EFB3BA}"/>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6" name="Rectangle 5">
                <a:extLst>
                  <a:ext uri="{FF2B5EF4-FFF2-40B4-BE49-F238E27FC236}">
                    <a16:creationId xmlns:a16="http://schemas.microsoft.com/office/drawing/2014/main" id="{84427A67-7464-7EDB-9F1F-6F0859D45DDF}"/>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1932DF4-5D9D-4F07-71A2-1030C035EBA1}"/>
                  </a:ext>
                </a:extLst>
              </p:cNvPr>
              <p:cNvPicPr>
                <a:picLocks noChangeAspect="1"/>
              </p:cNvPicPr>
              <p:nvPr userDrawn="1"/>
            </p:nvPicPr>
            <p:blipFill>
              <a:blip r:embed="rId2"/>
              <a:stretch>
                <a:fillRect/>
              </a:stretch>
            </p:blipFill>
            <p:spPr>
              <a:xfrm>
                <a:off x="568863" y="6130899"/>
                <a:ext cx="1244049" cy="433251"/>
              </a:xfrm>
              <a:prstGeom prst="rect">
                <a:avLst/>
              </a:prstGeom>
            </p:spPr>
          </p:pic>
        </p:grpSp>
        <p:pic>
          <p:nvPicPr>
            <p:cNvPr id="4" name="Picture 3" descr="Co-funded by the European Union logo in png for web usage">
              <a:extLst>
                <a:ext uri="{FF2B5EF4-FFF2-40B4-BE49-F238E27FC236}">
                  <a16:creationId xmlns:a16="http://schemas.microsoft.com/office/drawing/2014/main" id="{0FB91D32-3A38-9026-57B5-89505476B2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8" name="Rectangle 7">
            <a:extLst>
              <a:ext uri="{FF2B5EF4-FFF2-40B4-BE49-F238E27FC236}">
                <a16:creationId xmlns:a16="http://schemas.microsoft.com/office/drawing/2014/main" id="{7228DF1A-57C4-3D42-A498-715C5ADA04E5}"/>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8" name="Rectangle 7">
            <a:extLst>
              <a:ext uri="{FF2B5EF4-FFF2-40B4-BE49-F238E27FC236}">
                <a16:creationId xmlns:a16="http://schemas.microsoft.com/office/drawing/2014/main" id="{FB69E93D-EB65-544F-B082-6BD372E5C86C}"/>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94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3</a:t>
            </a:r>
          </a:p>
        </p:txBody>
      </p:sp>
      <p:grpSp>
        <p:nvGrpSpPr>
          <p:cNvPr id="2" name="Group 1">
            <a:extLst>
              <a:ext uri="{FF2B5EF4-FFF2-40B4-BE49-F238E27FC236}">
                <a16:creationId xmlns:a16="http://schemas.microsoft.com/office/drawing/2014/main" id="{3041D42B-EF0E-8B47-9470-4319E099B736}"/>
              </a:ext>
            </a:extLst>
          </p:cNvPr>
          <p:cNvGrpSpPr/>
          <p:nvPr userDrawn="1"/>
        </p:nvGrpSpPr>
        <p:grpSpPr>
          <a:xfrm>
            <a:off x="4054159" y="721803"/>
            <a:ext cx="7578908" cy="5461417"/>
            <a:chOff x="4054159" y="721803"/>
            <a:chExt cx="7578908" cy="5461417"/>
          </a:xfrm>
        </p:grpSpPr>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57E78D3-3F74-675D-ADCF-5530A280D7BB}"/>
              </a:ext>
            </a:extLst>
          </p:cNvPr>
          <p:cNvGraphicFramePr>
            <a:graphicFrameLocks noChangeAspect="1"/>
          </p:cNvGraphicFramePr>
          <p:nvPr userDrawn="1">
            <p:custDataLst>
              <p:tags r:id="rId20"/>
            </p:custDataLst>
            <p:extLst>
              <p:ext uri="{D42A27DB-BD31-4B8C-83A1-F6EECF244321}">
                <p14:modId xmlns:p14="http://schemas.microsoft.com/office/powerpoint/2010/main" val="1053184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1" imgW="538" imgH="540" progId="TCLayout.ActiveDocument.1">
                  <p:embed/>
                </p:oleObj>
              </mc:Choice>
              <mc:Fallback>
                <p:oleObj name="think-cell Folie" r:id="rId21" imgW="538" imgH="540"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CE2EFCFD-3DB9-D994-69B3-BE838FCFBD89}"/>
              </a:ext>
            </a:extLst>
          </p:cNvPr>
          <p:cNvGrpSpPr/>
          <p:nvPr userDrawn="1"/>
        </p:nvGrpSpPr>
        <p:grpSpPr>
          <a:xfrm>
            <a:off x="0" y="6213053"/>
            <a:ext cx="12116938" cy="1289893"/>
            <a:chOff x="3911600" y="5376592"/>
            <a:chExt cx="7103963" cy="756243"/>
          </a:xfrm>
        </p:grpSpPr>
        <p:cxnSp>
          <p:nvCxnSpPr>
            <p:cNvPr id="6" name="Straight Connector 5">
              <a:extLst>
                <a:ext uri="{FF2B5EF4-FFF2-40B4-BE49-F238E27FC236}">
                  <a16:creationId xmlns:a16="http://schemas.microsoft.com/office/drawing/2014/main" id="{4F33D689-3398-E2AC-AF51-1AC4D38A3AC1}"/>
                </a:ext>
              </a:extLst>
            </p:cNvPr>
            <p:cNvCxnSpPr>
              <a:cxnSpLocks/>
            </p:cNvCxnSpPr>
            <p:nvPr userDrawn="1"/>
          </p:nvCxnSpPr>
          <p:spPr>
            <a:xfrm>
              <a:off x="3911600" y="5517665"/>
              <a:ext cx="4416136"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1A7D87F-EB30-7D53-1383-D973F10F31DB}"/>
                </a:ext>
              </a:extLst>
            </p:cNvPr>
            <p:cNvPicPr>
              <a:picLocks noChangeAspect="1"/>
            </p:cNvPicPr>
            <p:nvPr userDrawn="1"/>
          </p:nvPicPr>
          <p:blipFill rotWithShape="1">
            <a:blip r:embed="rId23" cstate="screen">
              <a:duotone>
                <a:prstClr val="black"/>
                <a:srgbClr val="D9C3A5">
                  <a:tint val="50000"/>
                  <a:satMod val="180000"/>
                </a:srgbClr>
              </a:duotone>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8" name="Picture 7">
              <a:extLst>
                <a:ext uri="{FF2B5EF4-FFF2-40B4-BE49-F238E27FC236}">
                  <a16:creationId xmlns:a16="http://schemas.microsoft.com/office/drawing/2014/main" id="{5CB0CC98-FD0A-87E7-81C2-07982FF9AE0E}"/>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81" r:id="rId4"/>
    <p:sldLayoutId id="2147483842" r:id="rId5"/>
    <p:sldLayoutId id="2147483840" r:id="rId6"/>
    <p:sldLayoutId id="2147483880" r:id="rId7"/>
    <p:sldLayoutId id="2147483877" r:id="rId8"/>
    <p:sldLayoutId id="2147483841" r:id="rId9"/>
    <p:sldLayoutId id="2147483879" r:id="rId10"/>
    <p:sldLayoutId id="2147483878" r:id="rId11"/>
    <p:sldLayoutId id="2147483884" r:id="rId12"/>
    <p:sldLayoutId id="2147483861" r:id="rId13"/>
    <p:sldLayoutId id="2147483885" r:id="rId14"/>
    <p:sldLayoutId id="2147483886" r:id="rId15"/>
    <p:sldLayoutId id="2147483833" r:id="rId16"/>
    <p:sldLayoutId id="2147483847" r:id="rId17"/>
    <p:sldLayoutId id="214748385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photo:%20%3ca%20href=%22https://foto.wuestenigel.com/vorhaben-fur-die-zukunft-umsetzen/%22%20target=%22_blank%22%3eVorhaben%20f&#252;r%20die%20Zukunft%20umsetzen%3c/a%3e%20by%20%3ca%20href=%22https://Wuestenigel.com%22%20target=%22_blank%22%3eMarco%20Verch%3c/a%3e%20under%20%3ca%20href=%22https://creativecommons.org/licenses/by/2.0/%22%20target=%22_blank%22%3eCreative%20Commons%202.0%3c/a%3e"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photo:%20%3ca%20href=%22https://foto.wuestenigel.com/vorhaben-fur-die-zukunft-umsetzen/%22%20target=%22_blank%22%3eVorhaben%20f&#252;r%20die%20Zukunft%20umsetzen%3c/a%3e%20by%20%3ca%20href=%22https://Wuestenigel.com%22%20target=%22_blank%22%3eMarco%20Verch%3c/a%3e%20under%20%3ca%20href=%22https://creativecommons.org/licenses/by/2.0/%22%20target=%22_blank%22%3eCreative%20Commons%202.0%3c/a%3e" TargetMode="External"/><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photo:%20%3ca%20href=%22https://foto.wuestenigel.com/vorhaben-fur-die-zukunft-umsetzen/%22%20target=%22_blank%22%3eVorhaben%20f&#252;r%20die%20Zukunft%20umsetzen%3c/a%3e%20by%20%3ca%20href=%22https://Wuestenigel.com%22%20target=%22_blank%22%3eMarco%20Verch%3c/a%3e%20under%20%3ca%20href=%22https://creativecommons.org/licenses/by/2.0/%22%20target=%22_blank%22%3eCreative%20Commons%202.0%3c/a%3e" TargetMode="External"/><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1.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722034" y="2811589"/>
            <a:ext cx="5089964" cy="1521051"/>
          </a:xfrm>
        </p:spPr>
        <p:txBody>
          <a:bodyPr>
            <a:normAutofit fontScale="85000" lnSpcReduction="20000"/>
          </a:bodyPr>
          <a:lstStyle/>
          <a:p>
            <a:r>
              <a:rPr lang="en-US" sz="3200" b="1" dirty="0"/>
              <a:t>MODULE 3</a:t>
            </a:r>
          </a:p>
          <a:p>
            <a:r>
              <a:rPr lang="en-US" sz="3200" dirty="0"/>
              <a:t>Financial Literacy and Business Planning for Under-Represented Founders</a:t>
            </a:r>
            <a:endParaRPr lang="en-US" sz="3200" b="1" dirty="0"/>
          </a:p>
        </p:txBody>
      </p:sp>
      <p:sp>
        <p:nvSpPr>
          <p:cNvPr id="2" name="Text Placeholder 1">
            <a:extLst>
              <a:ext uri="{FF2B5EF4-FFF2-40B4-BE49-F238E27FC236}">
                <a16:creationId xmlns:a16="http://schemas.microsoft.com/office/drawing/2014/main" id="{FA234C8A-2E7F-AD4B-8EF1-4E8ACC53FDBD}"/>
              </a:ext>
            </a:extLst>
          </p:cNvPr>
          <p:cNvSpPr>
            <a:spLocks noGrp="1"/>
          </p:cNvSpPr>
          <p:nvPr>
            <p:ph type="body" sz="quarter" idx="4294967295"/>
          </p:nvPr>
        </p:nvSpPr>
        <p:spPr>
          <a:xfrm>
            <a:off x="607711" y="5033880"/>
            <a:ext cx="4414577" cy="679345"/>
          </a:xfrm>
          <a:prstGeom prst="rect">
            <a:avLst/>
          </a:prstGeom>
        </p:spPr>
        <p:txBody>
          <a:bodyPr/>
          <a:lstStyle/>
          <a:p>
            <a:pPr marL="0" indent="0">
              <a:buNone/>
            </a:pPr>
            <a:r>
              <a:rPr lang="en-US" b="1" dirty="0">
                <a:solidFill>
                  <a:schemeClr val="bg1"/>
                </a:solidFill>
              </a:rPr>
              <a:t>www.mosaic4investing</a:t>
            </a:r>
            <a:r>
              <a:rPr lang="en-US" sz="3200" b="1" dirty="0">
                <a:solidFill>
                  <a:schemeClr val="bg1"/>
                </a:solidFill>
              </a:rPr>
              <a:t>.</a:t>
            </a:r>
            <a:r>
              <a:rPr lang="en-US" b="1" dirty="0">
                <a:solidFill>
                  <a:schemeClr val="bg1"/>
                </a:solidFill>
              </a:rPr>
              <a:t>eu</a:t>
            </a:r>
          </a:p>
        </p:txBody>
      </p:sp>
      <p:pic>
        <p:nvPicPr>
          <p:cNvPr id="3" name="Picture 2">
            <a:extLst>
              <a:ext uri="{FF2B5EF4-FFF2-40B4-BE49-F238E27FC236}">
                <a16:creationId xmlns:a16="http://schemas.microsoft.com/office/drawing/2014/main" id="{5EC5DB28-14FD-EC1D-952C-145E640EB7F8}"/>
              </a:ext>
            </a:extLst>
          </p:cNvPr>
          <p:cNvPicPr>
            <a:picLocks noChangeAspect="1"/>
          </p:cNvPicPr>
          <p:nvPr/>
        </p:nvPicPr>
        <p:blipFill>
          <a:blip r:embed="rId3" cstate="screen">
            <a:alphaModFix amt="24000"/>
            <a:extLst>
              <a:ext uri="{28A0092B-C50C-407E-A947-70E740481C1C}">
                <a14:useLocalDpi xmlns:a14="http://schemas.microsoft.com/office/drawing/2010/main"/>
              </a:ext>
            </a:extLst>
          </a:blip>
          <a:stretch>
            <a:fillRect/>
          </a:stretch>
        </p:blipFill>
        <p:spPr>
          <a:xfrm>
            <a:off x="7652110" y="-2424964"/>
            <a:ext cx="6368247" cy="6368247"/>
          </a:xfrm>
          <a:prstGeom prst="rect">
            <a:avLst/>
          </a:prstGeom>
          <a:ln>
            <a:noFill/>
          </a:ln>
        </p:spPr>
      </p:pic>
      <p:pic>
        <p:nvPicPr>
          <p:cNvPr id="10" name="Picture Placeholder 9" descr="Person assisting customer">
            <a:extLst>
              <a:ext uri="{FF2B5EF4-FFF2-40B4-BE49-F238E27FC236}">
                <a16:creationId xmlns:a16="http://schemas.microsoft.com/office/drawing/2014/main" id="{4C73F917-BF58-4D94-BFA9-556B95D90DE8}"/>
              </a:ext>
            </a:extLst>
          </p:cNvPr>
          <p:cNvPicPr>
            <a:picLocks noGrp="1" noChangeAspect="1"/>
          </p:cNvPicPr>
          <p:nvPr>
            <p:ph type="pic" sz="quarter" idx="41"/>
          </p:nvPr>
        </p:nvPicPr>
        <p:blipFill>
          <a:blip r:embed="rId4"/>
          <a:srcRect l="21829" r="21829"/>
          <a:stretch>
            <a:fillRect/>
          </a:stretch>
        </p:blipFill>
        <p:spPr/>
      </p:pic>
    </p:spTree>
    <p:extLst>
      <p:ext uri="{BB962C8B-B14F-4D97-AF65-F5344CB8AC3E}">
        <p14:creationId xmlns:p14="http://schemas.microsoft.com/office/powerpoint/2010/main" val="14553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59751" y="1565257"/>
            <a:ext cx="9632553" cy="1681170"/>
          </a:xfrm>
        </p:spPr>
        <p:txBody>
          <a:bodyPr/>
          <a:lstStyle/>
          <a:p>
            <a:pPr marL="0" indent="0"/>
            <a:r>
              <a:rPr lang="en-US" dirty="0"/>
              <a:t>Financial literacy is critical for making smart business decisions. It helps entrepreneurs:</a:t>
            </a:r>
          </a:p>
          <a:p>
            <a:pPr marL="0" indent="0"/>
            <a:endParaRPr lang="en-US" dirty="0"/>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400" b="0" i="0" u="none" strike="noStrike" kern="1200" cap="none" spc="0" normalizeH="0" baseline="0" noProof="0" dirty="0">
                <a:ln>
                  <a:noFill/>
                </a:ln>
                <a:solidFill>
                  <a:srgbClr val="086D6E"/>
                </a:solidFill>
                <a:effectLst/>
                <a:uLnTx/>
                <a:uFillTx/>
                <a:latin typeface="Calibri" panose="020F0502020204030204"/>
                <a:ea typeface="+mn-ea"/>
                <a:cs typeface="+mn-cs"/>
              </a:rPr>
              <a:t>Create realistic financial plans</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GB" dirty="0">
                <a:solidFill>
                  <a:srgbClr val="086D6E"/>
                </a:solidFill>
                <a:latin typeface="Calibri" panose="020F0502020204030204"/>
              </a:rPr>
              <a:t>Understand how to manage cash flow</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400" i="0" u="none" strike="noStrike" kern="1200" cap="none" spc="0" normalizeH="0" baseline="0" noProof="0" dirty="0">
                <a:ln>
                  <a:noFill/>
                </a:ln>
                <a:solidFill>
                  <a:srgbClr val="086D6E"/>
                </a:solidFill>
                <a:effectLst/>
                <a:uLnTx/>
                <a:uFillTx/>
                <a:latin typeface="Calibri" panose="020F0502020204030204"/>
                <a:ea typeface="+mn-ea"/>
                <a:cs typeface="+mn-cs"/>
              </a:rPr>
              <a:t>Secure funding by understanding what investors and lenders look for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GB" dirty="0">
                <a:solidFill>
                  <a:srgbClr val="086D6E"/>
                </a:solidFill>
                <a:latin typeface="Calibri" panose="020F0502020204030204"/>
              </a:rPr>
              <a:t>Avoid unnecessary risk by making informed decisions.</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GB" sz="2400" i="0" u="none" strike="noStrike" kern="1200" cap="none" spc="0" normalizeH="0" baseline="0" noProof="0" dirty="0">
              <a:ln>
                <a:noFill/>
              </a:ln>
              <a:solidFill>
                <a:srgbClr val="086D6E"/>
              </a:solidFill>
              <a:effectLst/>
              <a:uLnTx/>
              <a:uFillTx/>
              <a:latin typeface="Calibri" panose="020F0502020204030204"/>
              <a:ea typeface="+mn-ea"/>
              <a:cs typeface="+mn-cs"/>
            </a:endParaRPr>
          </a:p>
          <a:p>
            <a:pPr marL="0" indent="0">
              <a:lnSpc>
                <a:spcPct val="100000"/>
              </a:lnSpc>
              <a:spcBef>
                <a:spcPts val="0"/>
              </a:spcBef>
              <a:defRPr/>
            </a:pPr>
            <a:r>
              <a:rPr lang="en-US" dirty="0"/>
              <a:t>Financially literate founders can better navigate challenges and maintain control over their finances, leading to sustainable business growth.</a:t>
            </a:r>
          </a:p>
          <a:p>
            <a:pPr marL="0" marR="0" lvl="0" indent="0" algn="l" defTabSz="914400" rtl="0" eaLnBrk="1" fontAlgn="auto" latinLnBrk="0" hangingPunct="1">
              <a:lnSpc>
                <a:spcPct val="100000"/>
              </a:lnSpc>
              <a:spcBef>
                <a:spcPts val="0"/>
              </a:spcBef>
              <a:spcAft>
                <a:spcPts val="0"/>
              </a:spcAft>
              <a:buClrTx/>
              <a:buSzTx/>
              <a:tabLst/>
              <a:defRPr/>
            </a:pPr>
            <a:endParaRPr kumimoji="0" lang="en-GB" sz="2400" i="0" u="none" strike="noStrike" kern="1200" cap="none" spc="0" normalizeH="0" baseline="0" noProof="0" dirty="0">
              <a:ln>
                <a:noFill/>
              </a:ln>
              <a:solidFill>
                <a:srgbClr val="086D6E"/>
              </a:solidFill>
              <a:effectLst/>
              <a:uLnTx/>
              <a:uFillTx/>
              <a:latin typeface="Calibri" panose="020F0502020204030204"/>
              <a:ea typeface="+mn-ea"/>
              <a:cs typeface="+mn-cs"/>
            </a:endParaRPr>
          </a:p>
          <a:p>
            <a:pPr marL="0" indent="0"/>
            <a:endParaRPr lang="en-GB" dirty="0"/>
          </a:p>
        </p:txBody>
      </p:sp>
      <p:sp>
        <p:nvSpPr>
          <p:cNvPr id="2" name="Freeform 1">
            <a:extLst>
              <a:ext uri="{FF2B5EF4-FFF2-40B4-BE49-F238E27FC236}">
                <a16:creationId xmlns:a16="http://schemas.microsoft.com/office/drawing/2014/main" id="{7B83FC6B-9FCD-D7A3-CB13-234D96458BFD}"/>
              </a:ext>
            </a:extLst>
          </p:cNvPr>
          <p:cNvSpPr/>
          <p:nvPr/>
        </p:nvSpPr>
        <p:spPr>
          <a:xfrm>
            <a:off x="-1" y="664464"/>
            <a:ext cx="982133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Why Financial Literacy Matters for Businesses</a:t>
            </a:r>
            <a:endParaRPr lang="en-US" dirty="0"/>
          </a:p>
        </p:txBody>
      </p:sp>
    </p:spTree>
    <p:extLst>
      <p:ext uri="{BB962C8B-B14F-4D97-AF65-F5344CB8AC3E}">
        <p14:creationId xmlns:p14="http://schemas.microsoft.com/office/powerpoint/2010/main" val="3672776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Key Financial Terminology (Part 1)</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r>
              <a:rPr lang="en-US" sz="2400" dirty="0"/>
              <a:t>Understanding basic financial terms is essential to manage a business effectively. Here are some important terms:</a:t>
            </a:r>
            <a:endParaRPr lang="en-IE" dirty="0"/>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1489315842"/>
              </p:ext>
            </p:extLst>
          </p:nvPr>
        </p:nvGraphicFramePr>
        <p:xfrm>
          <a:off x="722535" y="2503427"/>
          <a:ext cx="9906001" cy="185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4">
            <a:extLst>
              <a:ext uri="{FF2B5EF4-FFF2-40B4-BE49-F238E27FC236}">
                <a16:creationId xmlns:a16="http://schemas.microsoft.com/office/drawing/2014/main" id="{241B7C3B-C771-24B1-54F4-BAD4BE75E20A}"/>
              </a:ext>
            </a:extLst>
          </p:cNvPr>
          <p:cNvSpPr txBox="1"/>
          <p:nvPr/>
        </p:nvSpPr>
        <p:spPr>
          <a:xfrm>
            <a:off x="581471" y="4461745"/>
            <a:ext cx="10188128" cy="830997"/>
          </a:xfrm>
          <a:prstGeom prst="rect">
            <a:avLst/>
          </a:prstGeom>
          <a:noFill/>
        </p:spPr>
        <p:txBody>
          <a:bodyPr wrap="square">
            <a:spAutoFit/>
          </a:bodyPr>
          <a:lstStyle/>
          <a:p>
            <a:r>
              <a:rPr lang="en-US" sz="2400" dirty="0"/>
              <a:t>These concepts form the foundation of financial decision-making and should be clearly understood!</a:t>
            </a:r>
            <a:endParaRPr lang="en-IE" dirty="0"/>
          </a:p>
        </p:txBody>
      </p:sp>
    </p:spTree>
    <p:extLst>
      <p:ext uri="{BB962C8B-B14F-4D97-AF65-F5344CB8AC3E}">
        <p14:creationId xmlns:p14="http://schemas.microsoft.com/office/powerpoint/2010/main" val="2953402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Key Financial Terminology (Part 1)</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r>
              <a:rPr lang="en-US" sz="2400" dirty="0"/>
              <a:t>Understanding basic financial terms is essential to manage a business effectively. Here are some important terms:</a:t>
            </a:r>
            <a:endParaRPr lang="en-IE" dirty="0"/>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2585902364"/>
              </p:ext>
            </p:extLst>
          </p:nvPr>
        </p:nvGraphicFramePr>
        <p:xfrm>
          <a:off x="722535" y="2503427"/>
          <a:ext cx="9906001" cy="3118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301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Key Financial Terminology (Part 3)</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r>
              <a:rPr lang="en-US" sz="2400" dirty="0"/>
              <a:t>Understanding basic financial terms is essential to manage a business effectively. Here are some important terms:</a:t>
            </a:r>
            <a:endParaRPr lang="en-IE" dirty="0"/>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1242351348"/>
              </p:ext>
            </p:extLst>
          </p:nvPr>
        </p:nvGraphicFramePr>
        <p:xfrm>
          <a:off x="722535" y="2503427"/>
          <a:ext cx="9906001" cy="3084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427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Key Financial Terminology (Part 4)</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r>
              <a:rPr lang="en-US" sz="2400" dirty="0"/>
              <a:t>Understanding basic financial terms is essential to manage a business effectively. Here are some important terms:</a:t>
            </a:r>
            <a:endParaRPr lang="en-IE" dirty="0"/>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3194939987"/>
              </p:ext>
            </p:extLst>
          </p:nvPr>
        </p:nvGraphicFramePr>
        <p:xfrm>
          <a:off x="722535" y="2503427"/>
          <a:ext cx="9906001" cy="278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7646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418C2-F97D-F7D6-6DA6-F24C887E31D7}"/>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DEBB079D-C027-6BBA-5472-AC2ACBF8A959}"/>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4E3100ED-38AE-CC2A-26D1-41022ADFA857}"/>
              </a:ext>
            </a:extLst>
          </p:cNvPr>
          <p:cNvSpPr>
            <a:spLocks noGrp="1"/>
          </p:cNvSpPr>
          <p:nvPr>
            <p:ph type="body" sz="quarter" idx="16"/>
          </p:nvPr>
        </p:nvSpPr>
        <p:spPr>
          <a:xfrm>
            <a:off x="43263" y="814698"/>
            <a:ext cx="9632553" cy="803654"/>
          </a:xfrm>
        </p:spPr>
        <p:txBody>
          <a:bodyPr/>
          <a:lstStyle/>
          <a:p>
            <a:r>
              <a:rPr lang="en-GB" dirty="0">
                <a:solidFill>
                  <a:schemeClr val="bg1"/>
                </a:solidFill>
              </a:rPr>
              <a:t>How Financial Concepts Fit into Business Planning</a:t>
            </a:r>
          </a:p>
          <a:p>
            <a:endParaRPr lang="en-US" dirty="0"/>
          </a:p>
        </p:txBody>
      </p:sp>
      <p:sp>
        <p:nvSpPr>
          <p:cNvPr id="5" name="TextBox 4">
            <a:extLst>
              <a:ext uri="{FF2B5EF4-FFF2-40B4-BE49-F238E27FC236}">
                <a16:creationId xmlns:a16="http://schemas.microsoft.com/office/drawing/2014/main" id="{6788162D-ECBF-174A-ACD6-85FA4D7F2AB4}"/>
              </a:ext>
            </a:extLst>
          </p:cNvPr>
          <p:cNvSpPr txBox="1"/>
          <p:nvPr/>
        </p:nvSpPr>
        <p:spPr>
          <a:xfrm>
            <a:off x="796413" y="1565257"/>
            <a:ext cx="10170487" cy="4862870"/>
          </a:xfrm>
          <a:prstGeom prst="rect">
            <a:avLst/>
          </a:prstGeom>
          <a:noFill/>
        </p:spPr>
        <p:txBody>
          <a:bodyPr wrap="square">
            <a:spAutoFit/>
          </a:bodyPr>
          <a:lstStyle/>
          <a:p>
            <a:pPr marL="0" indent="0"/>
            <a:r>
              <a:rPr lang="en-US" sz="2400" dirty="0">
                <a:solidFill>
                  <a:srgbClr val="595959"/>
                </a:solidFill>
              </a:rPr>
              <a:t>Financial literacy is essential for creating a solid business plan. Each financial term you’ve learned plays a specific role in your business planning and the essential financial projections. The key aspects are.. </a:t>
            </a:r>
          </a:p>
          <a:p>
            <a:pPr marL="342900" indent="-342900">
              <a:buFont typeface="Arial" panose="020B0604020202020204" pitchFamily="34" charset="0"/>
              <a:buChar char="•"/>
            </a:pPr>
            <a:r>
              <a:rPr lang="en-US" sz="2400" b="1" dirty="0">
                <a:solidFill>
                  <a:srgbClr val="F2A72C"/>
                </a:solidFill>
              </a:rPr>
              <a:t>Revenue: </a:t>
            </a:r>
            <a:r>
              <a:rPr lang="en-US" sz="2400" dirty="0">
                <a:solidFill>
                  <a:srgbClr val="595959"/>
                </a:solidFill>
              </a:rPr>
              <a:t>When writing your business plan, your expected revenue based on your sales strategy and market analysis. This projection will guide your budgeting.</a:t>
            </a:r>
          </a:p>
          <a:p>
            <a:pPr marL="342900" indent="-342900">
              <a:buFont typeface="Arial" panose="020B0604020202020204" pitchFamily="34" charset="0"/>
              <a:buChar char="•"/>
            </a:pPr>
            <a:r>
              <a:rPr lang="en-US" sz="2400" b="1" dirty="0">
                <a:solidFill>
                  <a:srgbClr val="47B5C8"/>
                </a:solidFill>
              </a:rPr>
              <a:t>Expenses: </a:t>
            </a:r>
            <a:r>
              <a:rPr lang="en-US" sz="2400" dirty="0">
                <a:solidFill>
                  <a:srgbClr val="595959"/>
                </a:solidFill>
              </a:rPr>
              <a:t>List all fixed and variable expenses in your plan. These include rent, salaries, materials, and marketing costs. Knowing your expenses will help you manage cash flow effectively.</a:t>
            </a:r>
          </a:p>
          <a:p>
            <a:pPr marL="342900" indent="-342900">
              <a:buFont typeface="Arial" panose="020B0604020202020204" pitchFamily="34" charset="0"/>
              <a:buChar char="•"/>
            </a:pPr>
            <a:r>
              <a:rPr lang="en-US" sz="2400" b="1" dirty="0">
                <a:solidFill>
                  <a:srgbClr val="DE0A1D"/>
                </a:solidFill>
              </a:rPr>
              <a:t>Cash Flow: </a:t>
            </a:r>
            <a:r>
              <a:rPr lang="en-US" sz="2400" dirty="0">
                <a:solidFill>
                  <a:srgbClr val="595959"/>
                </a:solidFill>
              </a:rPr>
              <a:t>A strong business plan includes a cash flow forecast that tracks when money enters and leaves the business. Without this, you won’t know if you can cover your expenses each month.</a:t>
            </a:r>
          </a:p>
          <a:p>
            <a:pPr marL="0" indent="0"/>
            <a:endParaRPr lang="de-DE" sz="2200" dirty="0">
              <a:solidFill>
                <a:srgbClr val="595959"/>
              </a:solidFill>
            </a:endParaRPr>
          </a:p>
        </p:txBody>
      </p:sp>
    </p:spTree>
    <p:extLst>
      <p:ext uri="{BB962C8B-B14F-4D97-AF65-F5344CB8AC3E}">
        <p14:creationId xmlns:p14="http://schemas.microsoft.com/office/powerpoint/2010/main" val="4045874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3BEB4-DF2C-4E69-6948-DC222A44F962}"/>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D2E75797-14B9-D8BE-5C03-1832099706D4}"/>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5BD194AD-889A-526F-8110-DBE3ACBC9C92}"/>
              </a:ext>
            </a:extLst>
          </p:cNvPr>
          <p:cNvSpPr>
            <a:spLocks noGrp="1"/>
          </p:cNvSpPr>
          <p:nvPr>
            <p:ph type="body" sz="quarter" idx="16"/>
          </p:nvPr>
        </p:nvSpPr>
        <p:spPr>
          <a:xfrm>
            <a:off x="43263" y="814698"/>
            <a:ext cx="9632553" cy="803654"/>
          </a:xfrm>
        </p:spPr>
        <p:txBody>
          <a:bodyPr/>
          <a:lstStyle/>
          <a:p>
            <a:r>
              <a:rPr lang="en-GB" dirty="0">
                <a:solidFill>
                  <a:schemeClr val="bg1"/>
                </a:solidFill>
              </a:rPr>
              <a:t>How Financial Concepts Fit into Business Planning</a:t>
            </a:r>
          </a:p>
          <a:p>
            <a:endParaRPr lang="en-US" dirty="0"/>
          </a:p>
        </p:txBody>
      </p:sp>
      <p:sp>
        <p:nvSpPr>
          <p:cNvPr id="5" name="TextBox 4">
            <a:extLst>
              <a:ext uri="{FF2B5EF4-FFF2-40B4-BE49-F238E27FC236}">
                <a16:creationId xmlns:a16="http://schemas.microsoft.com/office/drawing/2014/main" id="{D1960CAE-6C36-B86D-BB4B-8EEB4D822D25}"/>
              </a:ext>
            </a:extLst>
          </p:cNvPr>
          <p:cNvSpPr txBox="1"/>
          <p:nvPr/>
        </p:nvSpPr>
        <p:spPr>
          <a:xfrm>
            <a:off x="581471" y="1565257"/>
            <a:ext cx="6314875" cy="4493538"/>
          </a:xfrm>
          <a:prstGeom prst="rect">
            <a:avLst/>
          </a:prstGeom>
          <a:noFill/>
        </p:spPr>
        <p:txBody>
          <a:bodyPr wrap="square">
            <a:spAutoFit/>
          </a:bodyPr>
          <a:lstStyle/>
          <a:p>
            <a:pPr marL="342900" indent="-342900">
              <a:buFont typeface="Arial" panose="020B0604020202020204" pitchFamily="34" charset="0"/>
              <a:buChar char="•"/>
            </a:pPr>
            <a:r>
              <a:rPr lang="en-US" sz="2400" b="1" dirty="0">
                <a:solidFill>
                  <a:srgbClr val="47B5C8"/>
                </a:solidFill>
              </a:rPr>
              <a:t>Profit Margin: </a:t>
            </a:r>
            <a:r>
              <a:rPr lang="en-US" sz="2400" dirty="0">
                <a:solidFill>
                  <a:srgbClr val="595959"/>
                </a:solidFill>
              </a:rPr>
              <a:t>Understanding your profit margin helps set your pricing strategy and forecast profitability. Include it in the financial section of your business plan to show investors that your business can generate a profit.</a:t>
            </a:r>
          </a:p>
          <a:p>
            <a:pPr marL="342900" indent="-342900">
              <a:buFont typeface="Arial" panose="020B0604020202020204" pitchFamily="34" charset="0"/>
              <a:buChar char="•"/>
            </a:pPr>
            <a:r>
              <a:rPr lang="en-US" sz="2400" b="1" dirty="0">
                <a:solidFill>
                  <a:srgbClr val="086575"/>
                </a:solidFill>
              </a:rPr>
              <a:t>Break-Even Point: </a:t>
            </a:r>
            <a:r>
              <a:rPr lang="en-US" sz="2400" dirty="0">
                <a:solidFill>
                  <a:srgbClr val="595959"/>
                </a:solidFill>
              </a:rPr>
              <a:t>This indicates when your business will start making a profit. Include a break-even analysis in your plan to demonstrate that you know when your business will cover its costs.</a:t>
            </a:r>
          </a:p>
          <a:p>
            <a:pPr marL="0" indent="0"/>
            <a:endParaRPr lang="de-DE" sz="2200" dirty="0">
              <a:solidFill>
                <a:srgbClr val="595959"/>
              </a:solidFill>
            </a:endParaRPr>
          </a:p>
        </p:txBody>
      </p:sp>
      <p:pic>
        <p:nvPicPr>
          <p:cNvPr id="6" name="Picture 5" descr="Woman writing on a note stuck to a whiteboard">
            <a:extLst>
              <a:ext uri="{FF2B5EF4-FFF2-40B4-BE49-F238E27FC236}">
                <a16:creationId xmlns:a16="http://schemas.microsoft.com/office/drawing/2014/main" id="{1CEFE90C-A57E-0305-E3EF-9856EA281131}"/>
              </a:ext>
            </a:extLst>
          </p:cNvPr>
          <p:cNvPicPr>
            <a:picLocks noChangeAspect="1"/>
          </p:cNvPicPr>
          <p:nvPr/>
        </p:nvPicPr>
        <p:blipFill>
          <a:blip r:embed="rId2"/>
          <a:stretch>
            <a:fillRect/>
          </a:stretch>
        </p:blipFill>
        <p:spPr>
          <a:xfrm>
            <a:off x="6797561" y="2247654"/>
            <a:ext cx="4096580" cy="2790395"/>
          </a:xfrm>
          <a:prstGeom prst="rect">
            <a:avLst/>
          </a:prstGeom>
        </p:spPr>
      </p:pic>
    </p:spTree>
    <p:extLst>
      <p:ext uri="{BB962C8B-B14F-4D97-AF65-F5344CB8AC3E}">
        <p14:creationId xmlns:p14="http://schemas.microsoft.com/office/powerpoint/2010/main" val="2055361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914400" y="1594029"/>
            <a:ext cx="10479218" cy="3440624"/>
          </a:xfrm>
        </p:spPr>
        <p:txBody>
          <a:bodyPr/>
          <a:lstStyle/>
          <a:p>
            <a:pPr marL="0" indent="0"/>
            <a:r>
              <a:rPr lang="en-US" dirty="0"/>
              <a:t>Without financial literacy, business owners may face unforeseen financial problems, struggle to secure funding, or fail to manage growth effectively.</a:t>
            </a:r>
          </a:p>
          <a:p>
            <a:pPr marL="0" indent="0"/>
            <a:r>
              <a:rPr lang="en-US" b="1" dirty="0"/>
              <a:t>Entrepreneurs with a strong grasp of financial concepts can:</a:t>
            </a:r>
          </a:p>
          <a:p>
            <a:pPr marL="627063" indent="-271463">
              <a:buFont typeface="Arial" panose="020B0604020202020204" pitchFamily="34" charset="0"/>
              <a:buChar char="•"/>
            </a:pPr>
            <a:r>
              <a:rPr lang="de-DE" dirty="0" err="1"/>
              <a:t>Make</a:t>
            </a:r>
            <a:r>
              <a:rPr lang="de-DE" dirty="0"/>
              <a:t> </a:t>
            </a:r>
            <a:r>
              <a:rPr lang="de-DE" dirty="0" err="1"/>
              <a:t>better</a:t>
            </a:r>
            <a:r>
              <a:rPr lang="de-DE" dirty="0"/>
              <a:t> </a:t>
            </a:r>
            <a:r>
              <a:rPr lang="de-DE" dirty="0" err="1"/>
              <a:t>investment</a:t>
            </a:r>
            <a:r>
              <a:rPr lang="de-DE" dirty="0"/>
              <a:t> </a:t>
            </a:r>
            <a:r>
              <a:rPr lang="de-DE" dirty="0" err="1"/>
              <a:t>decisions</a:t>
            </a:r>
            <a:r>
              <a:rPr lang="de-DE" dirty="0"/>
              <a:t>.</a:t>
            </a:r>
          </a:p>
          <a:p>
            <a:pPr marL="627063" indent="-271463">
              <a:buFont typeface="Arial" panose="020B0604020202020204" pitchFamily="34" charset="0"/>
              <a:buChar char="•"/>
            </a:pPr>
            <a:r>
              <a:rPr lang="en-US" dirty="0"/>
              <a:t>Plan for both short-term and long-term financial needs.</a:t>
            </a:r>
            <a:endParaRPr lang="de-DE" dirty="0"/>
          </a:p>
          <a:p>
            <a:pPr marL="627063" indent="-271463">
              <a:buFont typeface="Arial" panose="020B0604020202020204" pitchFamily="34" charset="0"/>
              <a:buChar char="•"/>
            </a:pPr>
            <a:r>
              <a:rPr lang="en-US" dirty="0"/>
              <a:t>Spot financial red flags early, such as declining cash flow or rising debt.</a:t>
            </a:r>
            <a:endParaRPr lang="de-DE" dirty="0"/>
          </a:p>
          <a:p>
            <a:pPr marL="627063" indent="-271463">
              <a:buFont typeface="Arial" panose="020B0604020202020204" pitchFamily="34" charset="0"/>
              <a:buChar char="•"/>
            </a:pPr>
            <a:r>
              <a:rPr lang="en-US" dirty="0"/>
              <a:t>Develop strategies for managing risk, scaling operations, and expanding.</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How Financial Literacy Affects Decision-Making</a:t>
            </a:r>
          </a:p>
        </p:txBody>
      </p:sp>
    </p:spTree>
    <p:extLst>
      <p:ext uri="{BB962C8B-B14F-4D97-AF65-F5344CB8AC3E}">
        <p14:creationId xmlns:p14="http://schemas.microsoft.com/office/powerpoint/2010/main" val="1974805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898357" y="2267643"/>
            <a:ext cx="4867011" cy="3025975"/>
          </a:xfrm>
        </p:spPr>
        <p:txBody>
          <a:bodyPr/>
          <a:lstStyle/>
          <a:p>
            <a:pPr marL="0" indent="0"/>
            <a:r>
              <a:rPr lang="en-US" dirty="0"/>
              <a:t>Understanding financial statements, cash flow, and profitability gives entrepreneurs the tools they need to inspire investor confidence.</a:t>
            </a:r>
            <a:endParaRPr lang="de-DE" dirty="0"/>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p:txBody>
          <a:bodyPr/>
          <a:lstStyle/>
          <a:p>
            <a:r>
              <a:rPr lang="de-DE" dirty="0"/>
              <a:t>The </a:t>
            </a:r>
            <a:r>
              <a:rPr lang="de-DE" dirty="0" err="1"/>
              <a:t>impact</a:t>
            </a:r>
            <a:r>
              <a:rPr lang="de-DE" dirty="0"/>
              <a:t> of Financial </a:t>
            </a:r>
            <a:r>
              <a:rPr lang="de-DE" dirty="0" err="1"/>
              <a:t>Literacy</a:t>
            </a:r>
            <a:r>
              <a:rPr lang="de-DE" dirty="0"/>
              <a:t> on Funding</a:t>
            </a:r>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xfrm>
            <a:off x="6545263" y="1293280"/>
            <a:ext cx="5646737" cy="4656137"/>
          </a:xfrm>
          <a:solidFill>
            <a:schemeClr val="bg1"/>
          </a:solidFill>
        </p:spPr>
        <p:txBody>
          <a:bodyPr/>
          <a:lstStyle/>
          <a:p>
            <a:pPr marL="0" indent="0">
              <a:buNone/>
            </a:pPr>
            <a:r>
              <a:rPr lang="en-US" sz="2400" b="1" dirty="0">
                <a:solidFill>
                  <a:srgbClr val="595959"/>
                </a:solidFill>
              </a:rPr>
              <a:t>Investors and lenders look for financially literate founders who understand their numbers. Entrepreneurs who can clearly communicate their financials are more likely to:</a:t>
            </a:r>
          </a:p>
          <a:p>
            <a:r>
              <a:rPr lang="en-US" sz="2400" dirty="0">
                <a:solidFill>
                  <a:srgbClr val="595959"/>
                </a:solidFill>
              </a:rPr>
              <a:t>Secure loans or grants.</a:t>
            </a:r>
          </a:p>
          <a:p>
            <a:r>
              <a:rPr lang="en-US" sz="2400" dirty="0">
                <a:solidFill>
                  <a:srgbClr val="595959"/>
                </a:solidFill>
              </a:rPr>
              <a:t>Attract venture capital or angel investments.</a:t>
            </a:r>
          </a:p>
          <a:p>
            <a:r>
              <a:rPr lang="en-US" sz="2400" dirty="0">
                <a:solidFill>
                  <a:srgbClr val="595959"/>
                </a:solidFill>
              </a:rPr>
              <a:t>Negotiate favorable terms with investors.</a:t>
            </a:r>
          </a:p>
          <a:p>
            <a:r>
              <a:rPr lang="en-US" sz="2400" dirty="0">
                <a:solidFill>
                  <a:srgbClr val="595959"/>
                </a:solidFill>
              </a:rPr>
              <a:t>Build long-term relationships with funding partners.</a:t>
            </a:r>
          </a:p>
        </p:txBody>
      </p:sp>
    </p:spTree>
    <p:extLst>
      <p:ext uri="{BB962C8B-B14F-4D97-AF65-F5344CB8AC3E}">
        <p14:creationId xmlns:p14="http://schemas.microsoft.com/office/powerpoint/2010/main" val="4099813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914400" y="1594029"/>
            <a:ext cx="10479218" cy="3440624"/>
          </a:xfrm>
        </p:spPr>
        <p:txBody>
          <a:bodyPr/>
          <a:lstStyle/>
          <a:p>
            <a:pPr marL="0" indent="0"/>
            <a:r>
              <a:rPr lang="en-US" dirty="0"/>
              <a:t>Take a moment to reflect on your current understanding of financial concepts. Answer the following questions to assess your level of financial literacy:</a:t>
            </a:r>
          </a:p>
          <a:p>
            <a:pPr marL="457200" indent="-457200">
              <a:buFont typeface="+mj-lt"/>
              <a:buAutoNum type="arabicPeriod"/>
            </a:pPr>
            <a:r>
              <a:rPr lang="en-US" dirty="0"/>
              <a:t>Can you explain the difference between revenue and profit?</a:t>
            </a:r>
          </a:p>
          <a:p>
            <a:pPr marL="457200" indent="-457200">
              <a:buFont typeface="+mj-lt"/>
              <a:buAutoNum type="arabicPeriod"/>
            </a:pPr>
            <a:r>
              <a:rPr lang="en-US" dirty="0"/>
              <a:t>Do you understand how to create a cash flow forecast?</a:t>
            </a:r>
          </a:p>
          <a:p>
            <a:pPr marL="457200" indent="-457200">
              <a:buFont typeface="+mj-lt"/>
              <a:buAutoNum type="arabicPeriod"/>
            </a:pPr>
            <a:r>
              <a:rPr lang="en-US" dirty="0"/>
              <a:t>Are you comfortable reading a balance sheet?</a:t>
            </a:r>
          </a:p>
          <a:p>
            <a:pPr marL="457200" indent="-457200">
              <a:buFont typeface="+mj-lt"/>
              <a:buAutoNum type="arabicPeriod"/>
            </a:pPr>
            <a:r>
              <a:rPr lang="en-US" dirty="0"/>
              <a:t>Do you know what your current liabilities are?</a:t>
            </a:r>
          </a:p>
          <a:p>
            <a:pPr marL="457200" indent="-457200">
              <a:buFont typeface="+mj-lt"/>
              <a:buAutoNum type="arabicPeriod"/>
            </a:pPr>
            <a:endParaRPr lang="en-US" dirty="0"/>
          </a:p>
          <a:p>
            <a:pPr marL="0" indent="0"/>
            <a:r>
              <a:rPr lang="en-US" dirty="0"/>
              <a:t>Based on your answers, identify areas where you need to improve.</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de-DE" b="1" dirty="0">
                <a:solidFill>
                  <a:srgbClr val="DE0A1D"/>
                </a:solidFill>
              </a:rPr>
              <a:t>Interactive Exercise </a:t>
            </a:r>
            <a:r>
              <a:rPr lang="de-DE" dirty="0"/>
              <a:t>– Assess Your Financial Literacy</a:t>
            </a:r>
            <a:endParaRPr lang="en-US" dirty="0"/>
          </a:p>
        </p:txBody>
      </p:sp>
    </p:spTree>
    <p:extLst>
      <p:ext uri="{BB962C8B-B14F-4D97-AF65-F5344CB8AC3E}">
        <p14:creationId xmlns:p14="http://schemas.microsoft.com/office/powerpoint/2010/main" val="122056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p:txBody>
          <a:bodyPr/>
          <a:lstStyle/>
          <a:p>
            <a:r>
              <a:rPr lang="en-GB" dirty="0"/>
              <a:t>Introduction to Financial Literacy</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849241" y="1229269"/>
            <a:ext cx="4898713" cy="4671588"/>
          </a:xfrm>
        </p:spPr>
        <p:txBody>
          <a:bodyPr/>
          <a:lstStyle/>
          <a:p>
            <a:pPr marL="0" indent="0"/>
            <a:r>
              <a:rPr lang="en-US" dirty="0"/>
              <a:t>This module equips under-represented founders with essential financial skills and knowledge to manage and grow their businesses. It covers key financial literacy concepts, such as understanding financial terms, creating financial plans, and navigating the funding landscape. Additionally, practical business planning strategies are provided tailored to the unique challenges of under-represented founders. </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a:xfrm>
            <a:off x="5912867" y="1973505"/>
            <a:ext cx="700387" cy="689518"/>
          </a:xfrm>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48163" y="1975702"/>
            <a:ext cx="4608000" cy="689519"/>
          </a:xfrm>
        </p:spPr>
        <p:txBody>
          <a:bodyPr/>
          <a:lstStyle/>
          <a:p>
            <a:r>
              <a:rPr lang="de-DE" dirty="0"/>
              <a:t>Building a Business Financial Plan</a:t>
            </a:r>
            <a:endParaRPr lang="en-US" dirty="0"/>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a:xfrm>
            <a:off x="5919446" y="2728076"/>
            <a:ext cx="700387" cy="689518"/>
          </a:xfrm>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54742" y="2732470"/>
            <a:ext cx="4608000" cy="689519"/>
          </a:xfrm>
        </p:spPr>
        <p:txBody>
          <a:bodyPr/>
          <a:lstStyle/>
          <a:p>
            <a:r>
              <a:rPr lang="en-US" dirty="0"/>
              <a:t>Accessing Financial Resources and Funding</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a:xfrm>
            <a:off x="5941149" y="3482647"/>
            <a:ext cx="700387" cy="689518"/>
          </a:xfrm>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76445" y="3489238"/>
            <a:ext cx="4608000" cy="689519"/>
          </a:xfrm>
        </p:spPr>
        <p:txBody>
          <a:bodyPr/>
          <a:lstStyle/>
          <a:p>
            <a:r>
              <a:rPr lang="en-IE" dirty="0"/>
              <a:t>Financial Monitoring and Continuous Improvement</a:t>
            </a:r>
            <a:endParaRPr lang="en-US" dirty="0"/>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a:xfrm>
            <a:off x="5941149" y="4237218"/>
            <a:ext cx="700387" cy="689518"/>
          </a:xfrm>
        </p:spPr>
        <p:txBody>
          <a:bodyPr/>
          <a:lstStyle/>
          <a:p>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6754742" y="4246006"/>
            <a:ext cx="4608000" cy="689519"/>
          </a:xfrm>
        </p:spPr>
        <p:txBody>
          <a:bodyPr/>
          <a:lstStyle/>
          <a:p>
            <a:r>
              <a:rPr lang="en-IE" dirty="0"/>
              <a:t>Liquidity Planning and Spotting Crisis</a:t>
            </a:r>
            <a:endParaRPr lang="en-US" dirty="0"/>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p:txBody>
          <a:bodyPr/>
          <a:lstStyle/>
          <a:p>
            <a:r>
              <a:rPr lang="en-US" dirty="0"/>
              <a:t>Introduction</a:t>
            </a:r>
          </a:p>
        </p:txBody>
      </p:sp>
      <p:cxnSp>
        <p:nvCxnSpPr>
          <p:cNvPr id="4" name="Straight Connector 33">
            <a:extLst>
              <a:ext uri="{FF2B5EF4-FFF2-40B4-BE49-F238E27FC236}">
                <a16:creationId xmlns:a16="http://schemas.microsoft.com/office/drawing/2014/main" id="{9E69BF29-8802-AC17-01E8-1A09F3937D5E}"/>
              </a:ext>
            </a:extLst>
          </p:cNvPr>
          <p:cNvCxnSpPr>
            <a:cxnSpLocks/>
          </p:cNvCxnSpPr>
          <p:nvPr/>
        </p:nvCxnSpPr>
        <p:spPr>
          <a:xfrm flipH="1">
            <a:off x="5686328" y="1935435"/>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5" name="Straight Connector 33">
            <a:extLst>
              <a:ext uri="{FF2B5EF4-FFF2-40B4-BE49-F238E27FC236}">
                <a16:creationId xmlns:a16="http://schemas.microsoft.com/office/drawing/2014/main" id="{65C78392-D2B7-9ACD-C157-C3964F92898E}"/>
              </a:ext>
            </a:extLst>
          </p:cNvPr>
          <p:cNvCxnSpPr>
            <a:cxnSpLocks/>
          </p:cNvCxnSpPr>
          <p:nvPr/>
        </p:nvCxnSpPr>
        <p:spPr>
          <a:xfrm flipH="1">
            <a:off x="5686328" y="2665221"/>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6" name="Straight Connector 33">
            <a:extLst>
              <a:ext uri="{FF2B5EF4-FFF2-40B4-BE49-F238E27FC236}">
                <a16:creationId xmlns:a16="http://schemas.microsoft.com/office/drawing/2014/main" id="{72438DED-2C66-785B-3BAE-259E5A0CF28D}"/>
              </a:ext>
            </a:extLst>
          </p:cNvPr>
          <p:cNvCxnSpPr>
            <a:cxnSpLocks/>
          </p:cNvCxnSpPr>
          <p:nvPr/>
        </p:nvCxnSpPr>
        <p:spPr>
          <a:xfrm flipH="1">
            <a:off x="5686328" y="3417594"/>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7" name="Straight Connector 33">
            <a:extLst>
              <a:ext uri="{FF2B5EF4-FFF2-40B4-BE49-F238E27FC236}">
                <a16:creationId xmlns:a16="http://schemas.microsoft.com/office/drawing/2014/main" id="{D00BA0D9-0C87-97D8-7779-47F0CCFDE0B7}"/>
              </a:ext>
            </a:extLst>
          </p:cNvPr>
          <p:cNvCxnSpPr>
            <a:cxnSpLocks/>
          </p:cNvCxnSpPr>
          <p:nvPr/>
        </p:nvCxnSpPr>
        <p:spPr>
          <a:xfrm flipH="1">
            <a:off x="5686328" y="4246006"/>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8" name="Straight Connector 33">
            <a:extLst>
              <a:ext uri="{FF2B5EF4-FFF2-40B4-BE49-F238E27FC236}">
                <a16:creationId xmlns:a16="http://schemas.microsoft.com/office/drawing/2014/main" id="{B5927760-6F72-1F16-9332-C5063C522F11}"/>
              </a:ext>
            </a:extLst>
          </p:cNvPr>
          <p:cNvCxnSpPr>
            <a:cxnSpLocks/>
          </p:cNvCxnSpPr>
          <p:nvPr/>
        </p:nvCxnSpPr>
        <p:spPr>
          <a:xfrm flipH="1">
            <a:off x="5686328" y="4991787"/>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sp>
        <p:nvSpPr>
          <p:cNvPr id="9" name="Text Placeholder 24">
            <a:extLst>
              <a:ext uri="{FF2B5EF4-FFF2-40B4-BE49-F238E27FC236}">
                <a16:creationId xmlns:a16="http://schemas.microsoft.com/office/drawing/2014/main" id="{4D17B659-B6EE-7E03-763F-633534C4339A}"/>
              </a:ext>
            </a:extLst>
          </p:cNvPr>
          <p:cNvSpPr txBox="1">
            <a:spLocks/>
          </p:cNvSpPr>
          <p:nvPr/>
        </p:nvSpPr>
        <p:spPr>
          <a:xfrm>
            <a:off x="5919446" y="5011530"/>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06</a:t>
            </a:r>
          </a:p>
        </p:txBody>
      </p:sp>
      <p:sp>
        <p:nvSpPr>
          <p:cNvPr id="10" name="Text Placeholder 25">
            <a:extLst>
              <a:ext uri="{FF2B5EF4-FFF2-40B4-BE49-F238E27FC236}">
                <a16:creationId xmlns:a16="http://schemas.microsoft.com/office/drawing/2014/main" id="{ED9A7E70-815F-4AA6-E7A5-24FB82E14BDD}"/>
              </a:ext>
            </a:extLst>
          </p:cNvPr>
          <p:cNvSpPr txBox="1">
            <a:spLocks/>
          </p:cNvSpPr>
          <p:nvPr/>
        </p:nvSpPr>
        <p:spPr>
          <a:xfrm>
            <a:off x="6733039" y="5020318"/>
            <a:ext cx="4608000"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Self-Reflection and References</a:t>
            </a:r>
            <a:endParaRPr lang="en-US" dirty="0"/>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ABCC17E-FEFA-3D46-B2F1-B026276D7600}"/>
              </a:ext>
            </a:extLst>
          </p:cNvPr>
          <p:cNvSpPr>
            <a:spLocks noGrp="1"/>
          </p:cNvSpPr>
          <p:nvPr>
            <p:ph type="body" sz="quarter" idx="37"/>
          </p:nvPr>
        </p:nvSpPr>
        <p:spPr/>
        <p:txBody>
          <a:bodyPr/>
          <a:lstStyle/>
          <a:p>
            <a:r>
              <a:rPr lang="en-US" dirty="0"/>
              <a:t>1</a:t>
            </a:r>
          </a:p>
        </p:txBody>
      </p:sp>
      <p:sp>
        <p:nvSpPr>
          <p:cNvPr id="10" name="Text Placeholder 9">
            <a:extLst>
              <a:ext uri="{FF2B5EF4-FFF2-40B4-BE49-F238E27FC236}">
                <a16:creationId xmlns:a16="http://schemas.microsoft.com/office/drawing/2014/main" id="{0B4DA29B-2063-2947-BF10-324FE66A42B0}"/>
              </a:ext>
            </a:extLst>
          </p:cNvPr>
          <p:cNvSpPr>
            <a:spLocks noGrp="1"/>
          </p:cNvSpPr>
          <p:nvPr>
            <p:ph type="body" sz="quarter" idx="44"/>
          </p:nvPr>
        </p:nvSpPr>
        <p:spPr/>
        <p:txBody>
          <a:bodyPr/>
          <a:lstStyle/>
          <a:p>
            <a:r>
              <a:rPr lang="en-US" dirty="0"/>
              <a:t>2</a:t>
            </a:r>
          </a:p>
        </p:txBody>
      </p:sp>
      <p:sp>
        <p:nvSpPr>
          <p:cNvPr id="13" name="Text Placeholder 12">
            <a:extLst>
              <a:ext uri="{FF2B5EF4-FFF2-40B4-BE49-F238E27FC236}">
                <a16:creationId xmlns:a16="http://schemas.microsoft.com/office/drawing/2014/main" id="{EDE17FFD-854F-B743-AE68-82CB098A6F42}"/>
              </a:ext>
            </a:extLst>
          </p:cNvPr>
          <p:cNvSpPr>
            <a:spLocks noGrp="1"/>
          </p:cNvSpPr>
          <p:nvPr>
            <p:ph type="body" sz="quarter" idx="47"/>
          </p:nvPr>
        </p:nvSpPr>
        <p:spPr/>
        <p:txBody>
          <a:bodyPr/>
          <a:lstStyle/>
          <a:p>
            <a:r>
              <a:rPr lang="en-US" dirty="0"/>
              <a:t>3</a:t>
            </a:r>
          </a:p>
        </p:txBody>
      </p:sp>
      <p:sp>
        <p:nvSpPr>
          <p:cNvPr id="11" name="TextBox 10">
            <a:extLst>
              <a:ext uri="{FF2B5EF4-FFF2-40B4-BE49-F238E27FC236}">
                <a16:creationId xmlns:a16="http://schemas.microsoft.com/office/drawing/2014/main" id="{3B472642-306C-3629-EB97-0DCBBA1CB24B}"/>
              </a:ext>
            </a:extLst>
          </p:cNvPr>
          <p:cNvSpPr txBox="1"/>
          <p:nvPr/>
        </p:nvSpPr>
        <p:spPr>
          <a:xfrm>
            <a:off x="4449261" y="745962"/>
            <a:ext cx="7180189" cy="5055230"/>
          </a:xfrm>
          <a:prstGeom prst="rect">
            <a:avLst/>
          </a:prstGeom>
          <a:noFill/>
        </p:spPr>
        <p:txBody>
          <a:bodyPr wrap="square" rtlCol="0">
            <a:spAutoFit/>
          </a:bodyPr>
          <a:lstStyle/>
          <a:p>
            <a:r>
              <a:rPr lang="en-US" sz="2400" b="1" dirty="0">
                <a:solidFill>
                  <a:srgbClr val="595959"/>
                </a:solidFill>
              </a:rPr>
              <a:t>Seek mentorship: </a:t>
            </a:r>
            <a:r>
              <a:rPr lang="en-US" sz="2400" dirty="0">
                <a:solidFill>
                  <a:srgbClr val="595959"/>
                </a:solidFill>
              </a:rPr>
              <a:t>Connect with financial advisors or business mentors who can provide guidance.</a:t>
            </a:r>
          </a:p>
          <a:p>
            <a:endParaRPr lang="en-US" sz="2100" dirty="0">
              <a:solidFill>
                <a:srgbClr val="595959"/>
              </a:solidFill>
            </a:endParaRPr>
          </a:p>
          <a:p>
            <a:endParaRPr lang="en-US" sz="1400" dirty="0">
              <a:solidFill>
                <a:srgbClr val="595959"/>
              </a:solidFill>
            </a:endParaRPr>
          </a:p>
          <a:p>
            <a:endParaRPr lang="en-US" sz="2100" dirty="0">
              <a:solidFill>
                <a:srgbClr val="595959"/>
              </a:solidFill>
            </a:endParaRPr>
          </a:p>
          <a:p>
            <a:endParaRPr lang="en-US" sz="2100" dirty="0">
              <a:solidFill>
                <a:srgbClr val="595959"/>
              </a:solidFill>
            </a:endParaRPr>
          </a:p>
          <a:p>
            <a:r>
              <a:rPr lang="en-US" sz="2400" b="1" dirty="0">
                <a:solidFill>
                  <a:srgbClr val="595959"/>
                </a:solidFill>
              </a:rPr>
              <a:t>Leverage free resources: </a:t>
            </a:r>
            <a:r>
              <a:rPr lang="en-US" sz="2400" dirty="0">
                <a:solidFill>
                  <a:srgbClr val="595959"/>
                </a:solidFill>
              </a:rPr>
              <a:t>Take advantage of free online courses, webinars, and financial literacy programs.</a:t>
            </a:r>
          </a:p>
          <a:p>
            <a:endParaRPr lang="en-US" sz="2100" dirty="0">
              <a:solidFill>
                <a:srgbClr val="595959"/>
              </a:solidFill>
            </a:endParaRPr>
          </a:p>
          <a:p>
            <a:endParaRPr lang="en-US" sz="1050" dirty="0">
              <a:solidFill>
                <a:srgbClr val="595959"/>
              </a:solidFill>
            </a:endParaRPr>
          </a:p>
          <a:p>
            <a:endParaRPr lang="en-US" sz="2100" dirty="0">
              <a:solidFill>
                <a:srgbClr val="595959"/>
              </a:solidFill>
            </a:endParaRPr>
          </a:p>
          <a:p>
            <a:endParaRPr lang="en-US" sz="2100" dirty="0">
              <a:solidFill>
                <a:srgbClr val="595959"/>
              </a:solidFill>
            </a:endParaRPr>
          </a:p>
          <a:p>
            <a:r>
              <a:rPr lang="en-US" sz="2400" b="1" dirty="0">
                <a:solidFill>
                  <a:srgbClr val="595959"/>
                </a:solidFill>
              </a:rPr>
              <a:t>Join support networks: </a:t>
            </a:r>
            <a:r>
              <a:rPr lang="en-US" sz="2400" dirty="0">
                <a:solidFill>
                  <a:srgbClr val="595959"/>
                </a:solidFill>
              </a:rPr>
              <a:t>Engage with communities and networks that focus on financial empowerment for under-represented founders.</a:t>
            </a:r>
            <a:endParaRPr lang="en-IE" sz="2400" dirty="0">
              <a:solidFill>
                <a:srgbClr val="595959"/>
              </a:solidFill>
            </a:endParaRPr>
          </a:p>
        </p:txBody>
      </p:sp>
      <p:pic>
        <p:nvPicPr>
          <p:cNvPr id="44" name="Picture Placeholder 43" descr="Smiling businesswoman with digital tablet looking out office window">
            <a:extLst>
              <a:ext uri="{FF2B5EF4-FFF2-40B4-BE49-F238E27FC236}">
                <a16:creationId xmlns:a16="http://schemas.microsoft.com/office/drawing/2014/main" id="{54856037-ED41-4BFE-099D-2C4D5419C950}"/>
              </a:ext>
            </a:extLst>
          </p:cNvPr>
          <p:cNvPicPr>
            <a:picLocks noGrp="1" noChangeAspect="1"/>
          </p:cNvPicPr>
          <p:nvPr>
            <p:ph type="pic" sz="quarter" idx="41"/>
          </p:nvPr>
        </p:nvPicPr>
        <p:blipFill>
          <a:blip r:embed="rId2"/>
          <a:srcRect l="31127" r="31127"/>
          <a:stretch>
            <a:fillRect/>
          </a:stretch>
        </p:blipFill>
        <p:spPr/>
      </p:pic>
      <p:sp>
        <p:nvSpPr>
          <p:cNvPr id="2" name="Text Placeholder 3">
            <a:extLst>
              <a:ext uri="{FF2B5EF4-FFF2-40B4-BE49-F238E27FC236}">
                <a16:creationId xmlns:a16="http://schemas.microsoft.com/office/drawing/2014/main" id="{DEDB86A8-88F6-357E-2E05-D8CD952DB708}"/>
              </a:ext>
            </a:extLst>
          </p:cNvPr>
          <p:cNvSpPr txBox="1">
            <a:spLocks/>
          </p:cNvSpPr>
          <p:nvPr/>
        </p:nvSpPr>
        <p:spPr>
          <a:xfrm>
            <a:off x="4336141" y="186212"/>
            <a:ext cx="9632553"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Overcoming Barriers to Financial Literacy</a:t>
            </a:r>
          </a:p>
        </p:txBody>
      </p:sp>
    </p:spTree>
    <p:extLst>
      <p:ext uri="{BB962C8B-B14F-4D97-AF65-F5344CB8AC3E}">
        <p14:creationId xmlns:p14="http://schemas.microsoft.com/office/powerpoint/2010/main" val="1317829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0934BF-424B-4FA3-8D30-C5B156DFBC58}"/>
              </a:ext>
            </a:extLst>
          </p:cNvPr>
          <p:cNvSpPr>
            <a:spLocks noGrp="1"/>
          </p:cNvSpPr>
          <p:nvPr>
            <p:ph type="body" sz="quarter" idx="16"/>
          </p:nvPr>
        </p:nvSpPr>
        <p:spPr/>
        <p:txBody>
          <a:bodyPr/>
          <a:lstStyle/>
          <a:p>
            <a:r>
              <a:rPr lang="de-DE" dirty="0"/>
              <a:t>Building a Business Financial Plan</a:t>
            </a:r>
            <a:endParaRPr lang="en-US" dirty="0"/>
          </a:p>
          <a:p>
            <a:endParaRPr lang="de-DE" dirty="0"/>
          </a:p>
        </p:txBody>
      </p:sp>
      <p:sp>
        <p:nvSpPr>
          <p:cNvPr id="3" name="Textplatzhalter 2">
            <a:extLst>
              <a:ext uri="{FF2B5EF4-FFF2-40B4-BE49-F238E27FC236}">
                <a16:creationId xmlns:a16="http://schemas.microsoft.com/office/drawing/2014/main" id="{A84203EE-FB47-0D9B-D2B5-7B330A4DF836}"/>
              </a:ext>
            </a:extLst>
          </p:cNvPr>
          <p:cNvSpPr>
            <a:spLocks noGrp="1"/>
          </p:cNvSpPr>
          <p:nvPr>
            <p:ph type="body" sz="quarter" idx="17"/>
          </p:nvPr>
        </p:nvSpPr>
        <p:spPr/>
        <p:txBody>
          <a:bodyPr/>
          <a:lstStyle/>
          <a:p>
            <a:r>
              <a:rPr lang="de-DE" dirty="0"/>
              <a:t>02</a:t>
            </a:r>
          </a:p>
        </p:txBody>
      </p:sp>
    </p:spTree>
    <p:extLst>
      <p:ext uri="{BB962C8B-B14F-4D97-AF65-F5344CB8AC3E}">
        <p14:creationId xmlns:p14="http://schemas.microsoft.com/office/powerpoint/2010/main" val="855778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descr="Tabellenkalkulation und Taschenrechner">
            <a:extLst>
              <a:ext uri="{FF2B5EF4-FFF2-40B4-BE49-F238E27FC236}">
                <a16:creationId xmlns:a16="http://schemas.microsoft.com/office/drawing/2014/main" id="{00AF08C4-AB3D-1FC9-76FE-1C2979A341E5}"/>
              </a:ext>
            </a:extLst>
          </p:cNvPr>
          <p:cNvPicPr>
            <a:picLocks noGrp="1" noChangeAspect="1"/>
          </p:cNvPicPr>
          <p:nvPr>
            <p:ph type="pic" sz="quarter" idx="42"/>
          </p:nvPr>
        </p:nvPicPr>
        <p:blipFill>
          <a:blip r:embed="rId2"/>
          <a:srcRect t="10185" b="10185"/>
          <a:stretch/>
        </p:blipFill>
        <p:spPr>
          <a:xfrm>
            <a:off x="320540" y="335338"/>
            <a:ext cx="11578483" cy="6146707"/>
          </a:xfrm>
        </p:spPr>
      </p:pic>
      <p:sp>
        <p:nvSpPr>
          <p:cNvPr id="3" name="Textplatzhalter 2">
            <a:extLst>
              <a:ext uri="{FF2B5EF4-FFF2-40B4-BE49-F238E27FC236}">
                <a16:creationId xmlns:a16="http://schemas.microsoft.com/office/drawing/2014/main" id="{554836F5-8A11-4ABA-BDE2-08E2B5F18620}"/>
              </a:ext>
            </a:extLst>
          </p:cNvPr>
          <p:cNvSpPr>
            <a:spLocks noGrp="1"/>
          </p:cNvSpPr>
          <p:nvPr>
            <p:ph type="body" sz="quarter" idx="13"/>
          </p:nvPr>
        </p:nvSpPr>
        <p:spPr/>
        <p:txBody>
          <a:bodyPr/>
          <a:lstStyle/>
          <a:p>
            <a:r>
              <a:rPr lang="en-US" b="1" dirty="0"/>
              <a:t>“Failing to plan is </a:t>
            </a:r>
            <a:br>
              <a:rPr lang="en-US" b="1" dirty="0"/>
            </a:br>
            <a:r>
              <a:rPr lang="en-US" b="1" dirty="0"/>
              <a:t>planning to fail"</a:t>
            </a:r>
            <a:r>
              <a:rPr lang="en-US" dirty="0"/>
              <a:t> </a:t>
            </a:r>
          </a:p>
          <a:p>
            <a:r>
              <a:rPr lang="en-US" dirty="0"/>
              <a:t> Alan </a:t>
            </a:r>
            <a:r>
              <a:rPr lang="en-US" dirty="0" err="1"/>
              <a:t>Lakein</a:t>
            </a:r>
            <a:endParaRPr lang="de-DE" dirty="0"/>
          </a:p>
        </p:txBody>
      </p:sp>
    </p:spTree>
    <p:extLst>
      <p:ext uri="{BB962C8B-B14F-4D97-AF65-F5344CB8AC3E}">
        <p14:creationId xmlns:p14="http://schemas.microsoft.com/office/powerpoint/2010/main" val="97725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p:txBody>
          <a:bodyPr/>
          <a:lstStyle/>
          <a:p>
            <a:r>
              <a:rPr lang="en-US" b="1" dirty="0">
                <a:solidFill>
                  <a:srgbClr val="47B5C8"/>
                </a:solidFill>
              </a:rPr>
              <a:t>Key Components of a Financial Plan</a:t>
            </a:r>
            <a:endParaRPr lang="de-DE" b="1" dirty="0">
              <a:solidFill>
                <a:srgbClr val="47B5C8"/>
              </a:solidFill>
            </a:endParaRPr>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798379" y="2045704"/>
            <a:ext cx="6276676"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graphicFrame>
        <p:nvGraphicFramePr>
          <p:cNvPr id="7" name="Diagramm 6">
            <a:extLst>
              <a:ext uri="{FF2B5EF4-FFF2-40B4-BE49-F238E27FC236}">
                <a16:creationId xmlns:a16="http://schemas.microsoft.com/office/drawing/2014/main" id="{8D34C5E1-0110-30EA-349C-7605F32F2BDB}"/>
              </a:ext>
            </a:extLst>
          </p:cNvPr>
          <p:cNvGraphicFramePr/>
          <p:nvPr>
            <p:extLst>
              <p:ext uri="{D42A27DB-BD31-4B8C-83A1-F6EECF244321}">
                <p14:modId xmlns:p14="http://schemas.microsoft.com/office/powerpoint/2010/main" val="703085029"/>
              </p:ext>
            </p:extLst>
          </p:nvPr>
        </p:nvGraphicFramePr>
        <p:xfrm>
          <a:off x="798380" y="2045704"/>
          <a:ext cx="11057398" cy="3931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4">
            <a:extLst>
              <a:ext uri="{FF2B5EF4-FFF2-40B4-BE49-F238E27FC236}">
                <a16:creationId xmlns:a16="http://schemas.microsoft.com/office/drawing/2014/main" id="{3A67808A-A546-C6DF-42F9-C27DB9E152EF}"/>
              </a:ext>
            </a:extLst>
          </p:cNvPr>
          <p:cNvSpPr txBox="1"/>
          <p:nvPr/>
        </p:nvSpPr>
        <p:spPr>
          <a:xfrm>
            <a:off x="798382" y="1412880"/>
            <a:ext cx="11057396" cy="461665"/>
          </a:xfrm>
          <a:prstGeom prst="rect">
            <a:avLst/>
          </a:prstGeom>
          <a:noFill/>
        </p:spPr>
        <p:txBody>
          <a:bodyPr wrap="square">
            <a:spAutoFit/>
          </a:bodyPr>
          <a:lstStyle/>
          <a:p>
            <a:r>
              <a:rPr lang="de-DE" sz="2400" b="1" dirty="0">
                <a:solidFill>
                  <a:schemeClr val="accent1"/>
                </a:solidFill>
              </a:rPr>
              <a:t>A </a:t>
            </a:r>
            <a:r>
              <a:rPr lang="de-DE" sz="2400" b="1" dirty="0" err="1">
                <a:solidFill>
                  <a:schemeClr val="accent1"/>
                </a:solidFill>
              </a:rPr>
              <a:t>comprehensive</a:t>
            </a:r>
            <a:r>
              <a:rPr lang="de-DE" sz="2400" b="1" dirty="0">
                <a:solidFill>
                  <a:schemeClr val="accent1"/>
                </a:solidFill>
              </a:rPr>
              <a:t> </a:t>
            </a:r>
            <a:r>
              <a:rPr lang="de-DE" sz="2400" b="1" dirty="0" err="1">
                <a:solidFill>
                  <a:schemeClr val="accent1"/>
                </a:solidFill>
              </a:rPr>
              <a:t>business</a:t>
            </a:r>
            <a:r>
              <a:rPr lang="de-DE" sz="2400" b="1" dirty="0">
                <a:solidFill>
                  <a:schemeClr val="accent1"/>
                </a:solidFill>
              </a:rPr>
              <a:t> </a:t>
            </a:r>
            <a:r>
              <a:rPr lang="de-DE" sz="2400" b="1" dirty="0" err="1">
                <a:solidFill>
                  <a:schemeClr val="accent1"/>
                </a:solidFill>
              </a:rPr>
              <a:t>financial</a:t>
            </a:r>
            <a:r>
              <a:rPr lang="de-DE" sz="2400" b="1" dirty="0">
                <a:solidFill>
                  <a:schemeClr val="accent1"/>
                </a:solidFill>
              </a:rPr>
              <a:t> plan </a:t>
            </a:r>
            <a:r>
              <a:rPr lang="de-DE" sz="2400" b="1" dirty="0" err="1">
                <a:solidFill>
                  <a:schemeClr val="accent1"/>
                </a:solidFill>
              </a:rPr>
              <a:t>consists</a:t>
            </a:r>
            <a:r>
              <a:rPr lang="de-DE" sz="2400" b="1" dirty="0">
                <a:solidFill>
                  <a:schemeClr val="accent1"/>
                </a:solidFill>
              </a:rPr>
              <a:t> of </a:t>
            </a:r>
            <a:r>
              <a:rPr lang="de-DE" sz="2400" b="1" dirty="0" err="1">
                <a:solidFill>
                  <a:schemeClr val="accent1"/>
                </a:solidFill>
              </a:rPr>
              <a:t>several</a:t>
            </a:r>
            <a:r>
              <a:rPr lang="de-DE" sz="2400" b="1" dirty="0">
                <a:solidFill>
                  <a:schemeClr val="accent1"/>
                </a:solidFill>
              </a:rPr>
              <a:t> </a:t>
            </a:r>
            <a:r>
              <a:rPr lang="de-DE" sz="2400" b="1" dirty="0" err="1">
                <a:solidFill>
                  <a:schemeClr val="accent1"/>
                </a:solidFill>
              </a:rPr>
              <a:t>key</a:t>
            </a:r>
            <a:r>
              <a:rPr lang="de-DE" sz="2400" b="1" dirty="0">
                <a:solidFill>
                  <a:schemeClr val="accent1"/>
                </a:solidFill>
              </a:rPr>
              <a:t> </a:t>
            </a:r>
            <a:r>
              <a:rPr lang="de-DE" sz="2400" b="1" dirty="0" err="1">
                <a:solidFill>
                  <a:schemeClr val="accent1"/>
                </a:solidFill>
              </a:rPr>
              <a:t>components</a:t>
            </a:r>
            <a:r>
              <a:rPr lang="de-DE" sz="2400" b="1" dirty="0">
                <a:solidFill>
                  <a:schemeClr val="accent1"/>
                </a:solidFill>
              </a:rPr>
              <a:t>: </a:t>
            </a:r>
            <a:endParaRPr lang="en-IE" sz="2400" b="1" dirty="0">
              <a:solidFill>
                <a:schemeClr val="accent1"/>
              </a:solidFill>
            </a:endParaRPr>
          </a:p>
        </p:txBody>
      </p:sp>
    </p:spTree>
    <p:extLst>
      <p:ext uri="{BB962C8B-B14F-4D97-AF65-F5344CB8AC3E}">
        <p14:creationId xmlns:p14="http://schemas.microsoft.com/office/powerpoint/2010/main" val="1966018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7421217"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Creating Revenue Projections</a:t>
            </a:r>
            <a:endParaRPr lang="en-US" dirty="0"/>
          </a:p>
        </p:txBody>
      </p:sp>
      <p:graphicFrame>
        <p:nvGraphicFramePr>
          <p:cNvPr id="3" name="Diagramm 2">
            <a:extLst>
              <a:ext uri="{FF2B5EF4-FFF2-40B4-BE49-F238E27FC236}">
                <a16:creationId xmlns:a16="http://schemas.microsoft.com/office/drawing/2014/main" id="{2D6B2521-85F4-2ABB-3B5B-F30F66B97C01}"/>
              </a:ext>
            </a:extLst>
          </p:cNvPr>
          <p:cNvGraphicFramePr/>
          <p:nvPr>
            <p:extLst>
              <p:ext uri="{D42A27DB-BD31-4B8C-83A1-F6EECF244321}">
                <p14:modId xmlns:p14="http://schemas.microsoft.com/office/powerpoint/2010/main" val="1819158602"/>
              </p:ext>
            </p:extLst>
          </p:nvPr>
        </p:nvGraphicFramePr>
        <p:xfrm>
          <a:off x="4518991" y="1645599"/>
          <a:ext cx="6445839" cy="4259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4">
            <a:extLst>
              <a:ext uri="{FF2B5EF4-FFF2-40B4-BE49-F238E27FC236}">
                <a16:creationId xmlns:a16="http://schemas.microsoft.com/office/drawing/2014/main" id="{B3BAC08D-379E-5E5E-6CD6-7F7422970C04}"/>
              </a:ext>
            </a:extLst>
          </p:cNvPr>
          <p:cNvSpPr txBox="1"/>
          <p:nvPr/>
        </p:nvSpPr>
        <p:spPr>
          <a:xfrm>
            <a:off x="528378" y="1645599"/>
            <a:ext cx="3937519" cy="1938992"/>
          </a:xfrm>
          <a:prstGeom prst="rect">
            <a:avLst/>
          </a:prstGeom>
          <a:noFill/>
        </p:spPr>
        <p:txBody>
          <a:bodyPr wrap="square">
            <a:spAutoFit/>
          </a:bodyPr>
          <a:lstStyle/>
          <a:p>
            <a:r>
              <a:rPr lang="en-US" sz="2400" dirty="0">
                <a:solidFill>
                  <a:srgbClr val="595959"/>
                </a:solidFill>
              </a:rPr>
              <a:t>Revenue projections estimate how much income your business will generate over a specific period. To create accurate revenue projections:</a:t>
            </a:r>
            <a:endParaRPr lang="en-IE" sz="2400" dirty="0"/>
          </a:p>
        </p:txBody>
      </p:sp>
    </p:spTree>
    <p:extLst>
      <p:ext uri="{BB962C8B-B14F-4D97-AF65-F5344CB8AC3E}">
        <p14:creationId xmlns:p14="http://schemas.microsoft.com/office/powerpoint/2010/main" val="3757002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898358" y="2049366"/>
            <a:ext cx="4867011" cy="3025975"/>
          </a:xfrm>
        </p:spPr>
        <p:txBody>
          <a:bodyPr/>
          <a:lstStyle/>
          <a:p>
            <a:pPr marL="0" indent="0"/>
            <a:r>
              <a:rPr lang="en-US" dirty="0"/>
              <a:t>Your financial plan should account for both fixed and variable expenses:</a:t>
            </a:r>
          </a:p>
          <a:p>
            <a:pPr marL="342900" indent="-342900">
              <a:buFont typeface="Arial" panose="020B0604020202020204" pitchFamily="34" charset="0"/>
              <a:buChar char="•"/>
            </a:pPr>
            <a:r>
              <a:rPr lang="de-DE" b="1" dirty="0"/>
              <a:t>Fixed </a:t>
            </a:r>
            <a:r>
              <a:rPr lang="de-DE" b="1" dirty="0" err="1"/>
              <a:t>Expenses</a:t>
            </a:r>
            <a:r>
              <a:rPr lang="de-DE" b="1" dirty="0"/>
              <a:t>: </a:t>
            </a:r>
            <a:r>
              <a:rPr lang="en-US" dirty="0"/>
              <a:t>These are costs that do not change with the level of business activity (e.g., rent, salaries, insurance).</a:t>
            </a:r>
          </a:p>
          <a:p>
            <a:pPr marL="342900" indent="-342900">
              <a:buFont typeface="Arial" panose="020B0604020202020204" pitchFamily="34" charset="0"/>
              <a:buChar char="•"/>
            </a:pPr>
            <a:r>
              <a:rPr lang="en-US" b="1" dirty="0"/>
              <a:t>Variable Expenses: </a:t>
            </a:r>
            <a:r>
              <a:rPr lang="en-US" dirty="0"/>
              <a:t>These fluctuate depending on the volume of goods or services produced (e.g., raw materials, shipping, commissions).</a:t>
            </a:r>
            <a:endParaRPr lang="de-DE" dirty="0"/>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p:txBody>
          <a:bodyPr/>
          <a:lstStyle/>
          <a:p>
            <a:r>
              <a:rPr lang="de-DE" dirty="0" err="1"/>
              <a:t>Forecasting</a:t>
            </a:r>
            <a:r>
              <a:rPr lang="de-DE" dirty="0"/>
              <a:t> Fixed and Variable </a:t>
            </a:r>
            <a:r>
              <a:rPr lang="de-DE" dirty="0" err="1"/>
              <a:t>Expenses</a:t>
            </a:r>
            <a:endParaRPr lang="de-DE" dirty="0"/>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solidFill>
            <a:schemeClr val="bg1"/>
          </a:solidFill>
        </p:spPr>
        <p:txBody>
          <a:bodyPr/>
          <a:lstStyle/>
          <a:p>
            <a:pPr marL="0" indent="0">
              <a:buNone/>
            </a:pPr>
            <a:r>
              <a:rPr lang="en-US" sz="2400" b="1" dirty="0">
                <a:solidFill>
                  <a:srgbClr val="595959"/>
                </a:solidFill>
              </a:rPr>
              <a:t>To create accurate expense forecasts:</a:t>
            </a:r>
          </a:p>
          <a:p>
            <a:pPr marL="0" indent="0">
              <a:buNone/>
            </a:pPr>
            <a:endParaRPr lang="en-US" sz="2400" b="1" dirty="0">
              <a:solidFill>
                <a:srgbClr val="595959"/>
              </a:solidFill>
            </a:endParaRPr>
          </a:p>
          <a:p>
            <a:r>
              <a:rPr lang="en-US" sz="2400" b="1" dirty="0">
                <a:solidFill>
                  <a:srgbClr val="595959"/>
                </a:solidFill>
              </a:rPr>
              <a:t>List Your Fixed Costs: </a:t>
            </a:r>
            <a:r>
              <a:rPr lang="en-US" sz="2400" dirty="0">
                <a:solidFill>
                  <a:srgbClr val="595959"/>
                </a:solidFill>
              </a:rPr>
              <a:t>These are predictable and can be estimated for the long term</a:t>
            </a:r>
          </a:p>
          <a:p>
            <a:r>
              <a:rPr lang="en-US" sz="2400" b="1" dirty="0">
                <a:solidFill>
                  <a:srgbClr val="595959"/>
                </a:solidFill>
              </a:rPr>
              <a:t>Estimate Variable Costs: </a:t>
            </a:r>
            <a:r>
              <a:rPr lang="en-US" sz="2400" dirty="0">
                <a:solidFill>
                  <a:srgbClr val="595959"/>
                </a:solidFill>
              </a:rPr>
              <a:t>Base these on sales projections and production levels</a:t>
            </a:r>
          </a:p>
          <a:p>
            <a:r>
              <a:rPr lang="en-US" sz="2400" b="1" dirty="0">
                <a:solidFill>
                  <a:srgbClr val="595959"/>
                </a:solidFill>
              </a:rPr>
              <a:t>Account for Hidden Costs: </a:t>
            </a:r>
            <a:r>
              <a:rPr lang="en-US" sz="2400" dirty="0">
                <a:solidFill>
                  <a:srgbClr val="595959"/>
                </a:solidFill>
              </a:rPr>
              <a:t>Include less obvious expenses like taxes, maintenance, and professional fees.</a:t>
            </a:r>
          </a:p>
        </p:txBody>
      </p:sp>
    </p:spTree>
    <p:extLst>
      <p:ext uri="{BB962C8B-B14F-4D97-AF65-F5344CB8AC3E}">
        <p14:creationId xmlns:p14="http://schemas.microsoft.com/office/powerpoint/2010/main" val="186799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798069" y="1652819"/>
            <a:ext cx="5537839" cy="3025975"/>
          </a:xfrm>
        </p:spPr>
        <p:txBody>
          <a:bodyPr/>
          <a:lstStyle/>
          <a:p>
            <a:pPr marL="0" indent="0"/>
            <a:r>
              <a:rPr lang="en-US" dirty="0"/>
              <a:t>Profit margins and break-even analysis help you understand the financial health of your business:</a:t>
            </a:r>
          </a:p>
          <a:p>
            <a:pPr marL="342900" indent="-342900">
              <a:buFont typeface="Arial" panose="020B0604020202020204" pitchFamily="34" charset="0"/>
              <a:buChar char="•"/>
            </a:pPr>
            <a:r>
              <a:rPr lang="de-DE" b="1" dirty="0"/>
              <a:t>Profit Margin: </a:t>
            </a:r>
            <a:r>
              <a:rPr lang="en-US" dirty="0"/>
              <a:t>The percentage of revenue that exceeds your expenses. Higher margins mean more profitability.</a:t>
            </a:r>
          </a:p>
          <a:p>
            <a:pPr marL="342900" indent="-342900">
              <a:buFont typeface="Arial" panose="020B0604020202020204" pitchFamily="34" charset="0"/>
              <a:buChar char="•"/>
            </a:pPr>
            <a:r>
              <a:rPr lang="en-US" b="1" dirty="0"/>
              <a:t>Break Even Point: </a:t>
            </a:r>
            <a:r>
              <a:rPr lang="en-US" dirty="0"/>
              <a:t>The point where your total revenue equals total costs. Reaching the break-even point means your business is no longer operating at a loss.</a:t>
            </a:r>
            <a:endParaRPr lang="de-DE" dirty="0"/>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a:xfrm>
            <a:off x="798069" y="660167"/>
            <a:ext cx="5197642" cy="992652"/>
          </a:xfrm>
        </p:spPr>
        <p:txBody>
          <a:bodyPr/>
          <a:lstStyle/>
          <a:p>
            <a:r>
              <a:rPr lang="en-US" dirty="0"/>
              <a:t>Planning for Profit Margins and Break-Even Analysis</a:t>
            </a:r>
            <a:endParaRPr lang="de-DE" dirty="0"/>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solidFill>
            <a:schemeClr val="bg1"/>
          </a:solidFill>
        </p:spPr>
        <p:txBody>
          <a:bodyPr/>
          <a:lstStyle/>
          <a:p>
            <a:pPr marL="0" indent="0">
              <a:buNone/>
            </a:pPr>
            <a:r>
              <a:rPr lang="en-US" sz="2400" b="1" dirty="0"/>
              <a:t>Steps for Break-Even Analysis</a:t>
            </a:r>
          </a:p>
          <a:p>
            <a:r>
              <a:rPr lang="en-US" sz="2400" b="1" dirty="0">
                <a:solidFill>
                  <a:srgbClr val="595959"/>
                </a:solidFill>
              </a:rPr>
              <a:t>Calculate Fixed Costs: </a:t>
            </a:r>
            <a:r>
              <a:rPr lang="en-US" sz="2400" dirty="0">
                <a:solidFill>
                  <a:srgbClr val="595959"/>
                </a:solidFill>
              </a:rPr>
              <a:t>Include rent, salaries, and utilities.</a:t>
            </a:r>
          </a:p>
          <a:p>
            <a:r>
              <a:rPr lang="en-US" sz="2400" b="1" dirty="0">
                <a:solidFill>
                  <a:srgbClr val="595959"/>
                </a:solidFill>
              </a:rPr>
              <a:t>Identify Variable Costs per Unit: </a:t>
            </a:r>
            <a:r>
              <a:rPr lang="en-US" sz="2400" dirty="0">
                <a:solidFill>
                  <a:srgbClr val="595959"/>
                </a:solidFill>
              </a:rPr>
              <a:t>Estimate the cost to produce each unit of your product or service.</a:t>
            </a:r>
          </a:p>
          <a:p>
            <a:r>
              <a:rPr lang="en-US" sz="2400" b="1" dirty="0">
                <a:solidFill>
                  <a:srgbClr val="595959"/>
                </a:solidFill>
              </a:rPr>
              <a:t>Set Your Price per Unit: </a:t>
            </a:r>
            <a:r>
              <a:rPr lang="en-US" sz="2400" dirty="0">
                <a:solidFill>
                  <a:srgbClr val="595959"/>
                </a:solidFill>
              </a:rPr>
              <a:t>Determine your sales price.</a:t>
            </a:r>
          </a:p>
          <a:p>
            <a:r>
              <a:rPr lang="en-US" sz="2400" b="1" dirty="0">
                <a:solidFill>
                  <a:srgbClr val="F2A72C"/>
                </a:solidFill>
              </a:rPr>
              <a:t>Break-Even Formula to calculate the number of goods that need to be sold in a period: </a:t>
            </a:r>
            <a:r>
              <a:rPr lang="en-US" sz="2400" dirty="0">
                <a:solidFill>
                  <a:srgbClr val="F2A72C"/>
                </a:solidFill>
              </a:rPr>
              <a:t>Fixed Costs ÷ (Sales Price per Unit - Variable Cost per Unit).</a:t>
            </a:r>
          </a:p>
        </p:txBody>
      </p:sp>
    </p:spTree>
    <p:extLst>
      <p:ext uri="{BB962C8B-B14F-4D97-AF65-F5344CB8AC3E}">
        <p14:creationId xmlns:p14="http://schemas.microsoft.com/office/powerpoint/2010/main" val="3758049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How to Create a Cash Flow Forecast</a:t>
            </a:r>
            <a:endParaRPr lang="en-US" dirty="0"/>
          </a:p>
        </p:txBody>
      </p:sp>
      <p:sp>
        <p:nvSpPr>
          <p:cNvPr id="10" name="TextBox 4">
            <a:extLst>
              <a:ext uri="{FF2B5EF4-FFF2-40B4-BE49-F238E27FC236}">
                <a16:creationId xmlns:a16="http://schemas.microsoft.com/office/drawing/2014/main" id="{B3BAC08D-379E-5E5E-6CD6-7F7422970C04}"/>
              </a:ext>
            </a:extLst>
          </p:cNvPr>
          <p:cNvSpPr txBox="1"/>
          <p:nvPr/>
        </p:nvSpPr>
        <p:spPr>
          <a:xfrm>
            <a:off x="581471" y="1565257"/>
            <a:ext cx="10382337" cy="707886"/>
          </a:xfrm>
          <a:prstGeom prst="rect">
            <a:avLst/>
          </a:prstGeom>
          <a:noFill/>
        </p:spPr>
        <p:txBody>
          <a:bodyPr wrap="square">
            <a:spAutoFit/>
          </a:bodyPr>
          <a:lstStyle/>
          <a:p>
            <a:r>
              <a:rPr lang="en-US" sz="2000" dirty="0">
                <a:solidFill>
                  <a:srgbClr val="595959"/>
                </a:solidFill>
              </a:rPr>
              <a:t>A cash flow forecast estimates how much cash your business will have over a given period. It helps you predict when you'll need extra cash or when you can invest in growth.</a:t>
            </a:r>
          </a:p>
        </p:txBody>
      </p:sp>
      <p:graphicFrame>
        <p:nvGraphicFramePr>
          <p:cNvPr id="5" name="Diagramm 4">
            <a:extLst>
              <a:ext uri="{FF2B5EF4-FFF2-40B4-BE49-F238E27FC236}">
                <a16:creationId xmlns:a16="http://schemas.microsoft.com/office/drawing/2014/main" id="{5B4570BF-3990-F4E0-1CFC-5D49F27B9A86}"/>
              </a:ext>
            </a:extLst>
          </p:cNvPr>
          <p:cNvGraphicFramePr/>
          <p:nvPr>
            <p:extLst>
              <p:ext uri="{D42A27DB-BD31-4B8C-83A1-F6EECF244321}">
                <p14:modId xmlns:p14="http://schemas.microsoft.com/office/powerpoint/2010/main" val="1939533456"/>
              </p:ext>
            </p:extLst>
          </p:nvPr>
        </p:nvGraphicFramePr>
        <p:xfrm>
          <a:off x="1228191" y="1163430"/>
          <a:ext cx="9632552" cy="5976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2441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914400" y="1517829"/>
            <a:ext cx="10479218" cy="3440624"/>
          </a:xfrm>
        </p:spPr>
        <p:txBody>
          <a:bodyPr/>
          <a:lstStyle/>
          <a:p>
            <a:pPr marL="0" indent="0"/>
            <a:r>
              <a:rPr lang="en-US" sz="2000" dirty="0"/>
              <a:t>Capital requirements refer to the amount of money a business needs to operate and grow. It includes both initial startup costs and the money needed for expansion.</a:t>
            </a:r>
          </a:p>
          <a:p>
            <a:pPr marL="0" indent="0"/>
            <a:r>
              <a:rPr lang="en-US" sz="2000" b="1" dirty="0"/>
              <a:t>How to estimate Capital Requirements: </a:t>
            </a:r>
          </a:p>
          <a:p>
            <a:pPr marL="457200" indent="-457200">
              <a:buFont typeface="+mj-lt"/>
              <a:buAutoNum type="arabicPeriod"/>
            </a:pPr>
            <a:r>
              <a:rPr lang="en-US" sz="2000" b="1" dirty="0"/>
              <a:t>List Startup Costs</a:t>
            </a:r>
            <a:r>
              <a:rPr lang="en-US" sz="2000" dirty="0"/>
              <a:t>: Include expenses like equipment, licenses, marketing, and initial inventory.</a:t>
            </a:r>
            <a:endParaRPr lang="en-US" sz="2000" b="1" dirty="0"/>
          </a:p>
          <a:p>
            <a:pPr marL="457200" indent="-457200">
              <a:buFont typeface="+mj-lt"/>
              <a:buAutoNum type="arabicPeriod"/>
            </a:pPr>
            <a:r>
              <a:rPr lang="en-US" sz="2000" b="1" dirty="0"/>
              <a:t>Plan for Ongoing Expenses</a:t>
            </a:r>
            <a:r>
              <a:rPr lang="en-US" sz="2000" dirty="0"/>
              <a:t>: Consider payroll, rent, utilities, and other recurring costs.</a:t>
            </a:r>
            <a:endParaRPr lang="en-US" sz="2000" b="1" dirty="0"/>
          </a:p>
          <a:p>
            <a:pPr marL="457200" indent="-457200">
              <a:buFont typeface="+mj-lt"/>
              <a:buAutoNum type="arabicPeriod"/>
            </a:pPr>
            <a:r>
              <a:rPr lang="en-US" sz="2000" b="1" dirty="0"/>
              <a:t>Factor in Expansion Costs</a:t>
            </a:r>
            <a:r>
              <a:rPr lang="en-US" sz="2000" dirty="0"/>
              <a:t>: If planning to grow, include the cost of new equipment, hiring, or opening new locations.</a:t>
            </a:r>
            <a:endParaRPr lang="en-US" sz="2000" b="1" dirty="0"/>
          </a:p>
          <a:p>
            <a:pPr marL="0" indent="0"/>
            <a:r>
              <a:rPr lang="en-US" sz="2000" b="1" dirty="0"/>
              <a:t>Investment Planning: </a:t>
            </a:r>
          </a:p>
          <a:p>
            <a:pPr marL="285750" indent="-285750">
              <a:buFont typeface="Arial" panose="020B0604020202020204" pitchFamily="34" charset="0"/>
              <a:buChar char="•"/>
            </a:pPr>
            <a:r>
              <a:rPr lang="en-US" sz="2000" dirty="0"/>
              <a:t>Decide how much to invest in different areas of the business, such as marketing, research and development (R&amp;D), or product development.</a:t>
            </a:r>
          </a:p>
          <a:p>
            <a:pPr marL="285750" indent="-285750">
              <a:buFont typeface="Arial" panose="020B0604020202020204" pitchFamily="34" charset="0"/>
              <a:buChar char="•"/>
            </a:pPr>
            <a:r>
              <a:rPr lang="en-US" sz="2000" dirty="0"/>
              <a:t>Ensure that your investment plan aligns with your financial projections and growth strategy.</a:t>
            </a:r>
          </a:p>
          <a:p>
            <a:pPr marL="0" indent="0"/>
            <a:endParaRPr lang="en-GB" sz="2000"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Capital Requirements and Investment Planning</a:t>
            </a:r>
          </a:p>
        </p:txBody>
      </p:sp>
    </p:spTree>
    <p:extLst>
      <p:ext uri="{BB962C8B-B14F-4D97-AF65-F5344CB8AC3E}">
        <p14:creationId xmlns:p14="http://schemas.microsoft.com/office/powerpoint/2010/main" val="3304994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06078" y="1565257"/>
            <a:ext cx="10472910" cy="1681170"/>
          </a:xfrm>
        </p:spPr>
        <p:txBody>
          <a:bodyPr/>
          <a:lstStyle/>
          <a:p>
            <a:pPr marL="0" indent="0"/>
            <a:r>
              <a:rPr lang="en-US" dirty="0"/>
              <a:t>When seeking funding, presenting your financial plan effectively is crucial to securing investment. Here's how to present it: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086D6E"/>
                </a:solidFill>
                <a:effectLst/>
                <a:uLnTx/>
                <a:uFillTx/>
                <a:latin typeface="Calibri" panose="020F0502020204030204"/>
                <a:ea typeface="+mn-ea"/>
                <a:cs typeface="+mn-cs"/>
              </a:rPr>
              <a:t>Start with the Big Picture: </a:t>
            </a:r>
            <a:r>
              <a:rPr lang="en-US" dirty="0">
                <a:latin typeface="Calibri" panose="020F0502020204030204"/>
              </a:rPr>
              <a:t>Ou</a:t>
            </a:r>
            <a:r>
              <a:rPr kumimoji="0" lang="en-US" sz="2400" b="0" i="0" u="none" strike="noStrike" kern="1200" cap="none" spc="0" normalizeH="0" baseline="0" noProof="0" dirty="0" err="1">
                <a:ln>
                  <a:noFill/>
                </a:ln>
                <a:effectLst/>
                <a:uLnTx/>
                <a:uFillTx/>
                <a:latin typeface="Calibri" panose="020F0502020204030204"/>
                <a:ea typeface="+mn-ea"/>
                <a:cs typeface="+mn-cs"/>
              </a:rPr>
              <a:t>tline</a:t>
            </a:r>
            <a:r>
              <a:rPr kumimoji="0" lang="en-US" sz="2400" b="0" i="0" u="none" strike="noStrike" kern="1200" cap="none" spc="0" normalizeH="0" baseline="0" noProof="0" dirty="0">
                <a:ln>
                  <a:noFill/>
                </a:ln>
                <a:effectLst/>
                <a:uLnTx/>
                <a:uFillTx/>
                <a:latin typeface="Calibri" panose="020F0502020204030204"/>
                <a:ea typeface="+mn-ea"/>
                <a:cs typeface="+mn-cs"/>
              </a:rPr>
              <a:t> key goals and vision of your business.</a:t>
            </a:r>
            <a:endParaRPr kumimoji="0" lang="en-GB" sz="2400" b="0" i="0" u="none" strike="noStrike" kern="1200" cap="none" spc="0" normalizeH="0" baseline="0" noProof="0" dirty="0">
              <a:ln>
                <a:noFill/>
              </a:ln>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solidFill>
                  <a:srgbClr val="086D6E"/>
                </a:solidFill>
                <a:latin typeface="Calibri" panose="020F0502020204030204"/>
              </a:rPr>
              <a:t>Highlight Financial Forecasts: </a:t>
            </a:r>
            <a:r>
              <a:rPr lang="en-US" dirty="0">
                <a:latin typeface="Calibri" panose="020F0502020204030204"/>
              </a:rPr>
              <a:t>Show your revenue projections, cash flow forecasts, and profitability estimates.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solidFill>
                  <a:srgbClr val="086D6E"/>
                </a:solidFill>
                <a:latin typeface="Calibri" panose="020F0502020204030204"/>
              </a:rPr>
              <a:t>Show Financial Discipline: </a:t>
            </a:r>
            <a:r>
              <a:rPr lang="en-US" dirty="0">
                <a:latin typeface="Calibri" panose="020F0502020204030204"/>
              </a:rPr>
              <a:t>Emphasize how you manage costs and ensure profitability.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solidFill>
                  <a:srgbClr val="086D6E"/>
                </a:solidFill>
                <a:latin typeface="Calibri" panose="020F0502020204030204"/>
              </a:rPr>
              <a:t>Address Risks: </a:t>
            </a:r>
            <a:r>
              <a:rPr lang="en-US" dirty="0">
                <a:latin typeface="Calibri" panose="020F0502020204030204"/>
              </a:rPr>
              <a:t>Investors appreciate transparency, so acknowledge any financial risks and explain how you plan to mitigate them.</a:t>
            </a:r>
          </a:p>
          <a:p>
            <a:pPr marL="0" marR="0" lvl="0" indent="0" algn="l" defTabSz="914400" rtl="0" eaLnBrk="1" fontAlgn="auto" latinLnBrk="0" hangingPunct="1">
              <a:lnSpc>
                <a:spcPct val="100000"/>
              </a:lnSpc>
              <a:spcBef>
                <a:spcPts val="0"/>
              </a:spcBef>
              <a:spcAft>
                <a:spcPts val="0"/>
              </a:spcAft>
              <a:buClrTx/>
              <a:buSzTx/>
              <a:tabLst/>
              <a:defRPr/>
            </a:pPr>
            <a:r>
              <a:rPr lang="en-US" sz="2400" b="1" dirty="0">
                <a:solidFill>
                  <a:srgbClr val="F2A72C"/>
                </a:solidFill>
              </a:rPr>
              <a:t>Tips: </a:t>
            </a:r>
            <a:r>
              <a:rPr lang="en-US" sz="2400" dirty="0">
                <a:solidFill>
                  <a:srgbClr val="F2A72C"/>
                </a:solidFill>
              </a:rPr>
              <a:t>Be concise and clear / Focus on data-backed projections / Show confidence</a:t>
            </a:r>
          </a:p>
          <a:p>
            <a:pPr marL="0" marR="0" lvl="0" indent="0" algn="l" defTabSz="914400" rtl="0" eaLnBrk="1" fontAlgn="auto" latinLnBrk="0" hangingPunct="1">
              <a:lnSpc>
                <a:spcPct val="100000"/>
              </a:lnSpc>
              <a:spcBef>
                <a:spcPts val="0"/>
              </a:spcBef>
              <a:spcAft>
                <a:spcPts val="0"/>
              </a:spcAft>
              <a:buClrTx/>
              <a:buSzTx/>
              <a:tabLst/>
              <a:defRPr/>
            </a:pPr>
            <a:endParaRPr lang="en-US" sz="600" dirty="0">
              <a:solidFill>
                <a:srgbClr val="F2A72C"/>
              </a:solidFill>
            </a:endParaRPr>
          </a:p>
          <a:p>
            <a:pPr marL="447675" indent="0" algn="ctr">
              <a:lnSpc>
                <a:spcPct val="100000"/>
              </a:lnSpc>
              <a:spcBef>
                <a:spcPts val="0"/>
              </a:spcBef>
              <a:defRPr/>
            </a:pPr>
            <a:r>
              <a:rPr lang="en-US" b="1" dirty="0">
                <a:solidFill>
                  <a:schemeClr val="bg1"/>
                </a:solidFill>
                <a:highlight>
                  <a:srgbClr val="086575"/>
                </a:highlight>
              </a:rPr>
              <a:t>More learning in Module 4, How do I secure funding for my idea and</a:t>
            </a:r>
          </a:p>
          <a:p>
            <a:pPr marL="447675" indent="0" algn="ctr">
              <a:lnSpc>
                <a:spcPct val="100000"/>
              </a:lnSpc>
              <a:spcBef>
                <a:spcPts val="0"/>
              </a:spcBef>
              <a:defRPr/>
            </a:pPr>
            <a:r>
              <a:rPr lang="en-US" b="1" dirty="0">
                <a:solidFill>
                  <a:schemeClr val="bg1"/>
                </a:solidFill>
                <a:highlight>
                  <a:srgbClr val="086575"/>
                </a:highlight>
              </a:rPr>
              <a:t> Module 5, Managing finance and relations with investors</a:t>
            </a:r>
            <a:r>
              <a:rPr lang="en-US" b="1" dirty="0">
                <a:solidFill>
                  <a:srgbClr val="DE0A1D"/>
                </a:solidFill>
                <a:highlight>
                  <a:srgbClr val="086575"/>
                </a:highlight>
              </a:rPr>
              <a:t>.</a:t>
            </a:r>
            <a:endParaRPr lang="en-US" b="1" dirty="0">
              <a:solidFill>
                <a:srgbClr val="DE0A1D"/>
              </a:solidFill>
              <a:highlight>
                <a:srgbClr val="086575"/>
              </a:highlight>
              <a:latin typeface="Calibri" panose="020F0502020204030204"/>
            </a:endParaRPr>
          </a:p>
          <a:p>
            <a:pPr marL="0" indent="0"/>
            <a:endParaRPr lang="en-GB" dirty="0"/>
          </a:p>
        </p:txBody>
      </p:sp>
      <p:sp>
        <p:nvSpPr>
          <p:cNvPr id="2" name="Freeform 1">
            <a:extLst>
              <a:ext uri="{FF2B5EF4-FFF2-40B4-BE49-F238E27FC236}">
                <a16:creationId xmlns:a16="http://schemas.microsoft.com/office/drawing/2014/main" id="{7B83FC6B-9FCD-D7A3-CB13-234D96458BFD}"/>
              </a:ext>
            </a:extLst>
          </p:cNvPr>
          <p:cNvSpPr/>
          <p:nvPr/>
        </p:nvSpPr>
        <p:spPr>
          <a:xfrm>
            <a:off x="-1" y="664464"/>
            <a:ext cx="982133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Presenting your Financial Plan to Investors</a:t>
            </a:r>
            <a:endParaRPr lang="en-US" dirty="0"/>
          </a:p>
        </p:txBody>
      </p:sp>
    </p:spTree>
    <p:extLst>
      <p:ext uri="{BB962C8B-B14F-4D97-AF65-F5344CB8AC3E}">
        <p14:creationId xmlns:p14="http://schemas.microsoft.com/office/powerpoint/2010/main" val="305634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472530"/>
            <a:ext cx="10162618" cy="3849918"/>
          </a:xfrm>
        </p:spPr>
        <p:txBody>
          <a:bodyPr/>
          <a:lstStyle/>
          <a:p>
            <a:r>
              <a:rPr lang="en-GB" b="1" dirty="0">
                <a:solidFill>
                  <a:srgbClr val="47B5C8"/>
                </a:solidFill>
              </a:rPr>
              <a:t>Knowledge:</a:t>
            </a:r>
          </a:p>
          <a:p>
            <a:pPr marL="0" indent="0"/>
            <a:r>
              <a:rPr lang="en-GB" b="1" dirty="0">
                <a:solidFill>
                  <a:srgbClr val="F2A72C"/>
                </a:solidFill>
              </a:rPr>
              <a:t>Financial Literacy Foundations:</a:t>
            </a:r>
          </a:p>
          <a:p>
            <a:pPr marL="0" indent="0"/>
            <a:r>
              <a:rPr lang="en-US" dirty="0"/>
              <a:t>Understanding key financial terms and concepts that underlie business operations, including revenues, expenses, profits, and investments.</a:t>
            </a:r>
          </a:p>
          <a:p>
            <a:pPr marL="0" indent="0"/>
            <a:r>
              <a:rPr lang="en-GB" b="1" dirty="0">
                <a:solidFill>
                  <a:srgbClr val="F2A72C"/>
                </a:solidFill>
              </a:rPr>
              <a:t>Business Planning</a:t>
            </a:r>
            <a:r>
              <a:rPr lang="en-GB" dirty="0">
                <a:solidFill>
                  <a:srgbClr val="F2A72C"/>
                </a:solidFill>
              </a:rPr>
              <a:t>: </a:t>
            </a:r>
          </a:p>
          <a:p>
            <a:pPr marL="0" indent="0"/>
            <a:r>
              <a:rPr lang="en-GB" dirty="0"/>
              <a:t>Learn why budgeting is important for managing a business and </a:t>
            </a:r>
            <a:r>
              <a:rPr lang="en-US" dirty="0"/>
              <a:t>how it helps in planning and controlling finances.</a:t>
            </a:r>
          </a:p>
          <a:p>
            <a:pPr marL="0" indent="0"/>
            <a:r>
              <a:rPr lang="en-GB" b="1" dirty="0">
                <a:solidFill>
                  <a:srgbClr val="F2A72C"/>
                </a:solidFill>
              </a:rPr>
              <a:t>Funding Landscape</a:t>
            </a:r>
            <a:r>
              <a:rPr lang="en-GB" dirty="0">
                <a:solidFill>
                  <a:srgbClr val="F2A72C"/>
                </a:solidFill>
              </a:rPr>
              <a:t>: </a:t>
            </a:r>
          </a:p>
          <a:p>
            <a:pPr marL="0" indent="0"/>
            <a:r>
              <a:rPr lang="en-US" dirty="0"/>
              <a:t>Knowledge about different funding sources available to under-represented founders (grants, loans, crowdfunding, etc.).</a:t>
            </a:r>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1" y="756082"/>
            <a:ext cx="9632553" cy="803654"/>
          </a:xfrm>
        </p:spPr>
        <p:txBody>
          <a:bodyPr/>
          <a:lstStyle/>
          <a:p>
            <a:r>
              <a:rPr lang="en-IE" dirty="0">
                <a:solidFill>
                  <a:schemeClr val="bg1"/>
                </a:solidFill>
              </a:rPr>
              <a:t>Learning Outcomes</a:t>
            </a:r>
            <a:endParaRPr lang="en-US" dirty="0">
              <a:solidFill>
                <a:schemeClr val="bg1"/>
              </a:solidFill>
            </a:endParaRPr>
          </a:p>
          <a:p>
            <a:endParaRPr lang="en-US" dirty="0"/>
          </a:p>
        </p:txBody>
      </p:sp>
    </p:spTree>
    <p:extLst>
      <p:ext uri="{BB962C8B-B14F-4D97-AF65-F5344CB8AC3E}">
        <p14:creationId xmlns:p14="http://schemas.microsoft.com/office/powerpoint/2010/main" val="3233629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B18798A3-CC5B-099A-2C18-3BF16E0C16B8}"/>
              </a:ext>
            </a:extLst>
          </p:cNvPr>
          <p:cNvSpPr>
            <a:spLocks noGrp="1"/>
          </p:cNvSpPr>
          <p:nvPr>
            <p:ph type="body" sz="quarter" idx="18"/>
          </p:nvPr>
        </p:nvSpPr>
        <p:spPr/>
        <p:txBody>
          <a:bodyPr/>
          <a:lstStyle/>
          <a:p>
            <a:pPr marL="0" indent="0" algn="ctr"/>
            <a:r>
              <a:rPr lang="en-US" sz="3000" b="1" i="1" dirty="0"/>
              <a:t>“Investors are looking for entrepreneurs who know their numbers.“</a:t>
            </a:r>
          </a:p>
          <a:p>
            <a:pPr marL="0" indent="0" algn="ctr"/>
            <a:r>
              <a:rPr lang="en-US" sz="3000" i="1" dirty="0"/>
              <a:t>Barbara Corcoran</a:t>
            </a:r>
            <a:endParaRPr lang="de-DE" sz="3000" i="1" dirty="0"/>
          </a:p>
        </p:txBody>
      </p:sp>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en-US" b="1" dirty="0">
                <a:solidFill>
                  <a:srgbClr val="47B5C8"/>
                </a:solidFill>
              </a:rPr>
              <a:t>Adjusting your Plan based on Performance</a:t>
            </a:r>
            <a:endParaRPr lang="de-DE" dirty="0">
              <a:solidFill>
                <a:srgbClr val="47B5C8"/>
              </a:solidFill>
            </a:endParaRPr>
          </a:p>
        </p:txBody>
      </p:sp>
      <p:sp>
        <p:nvSpPr>
          <p:cNvPr id="6" name="Textfeld 5">
            <a:extLst>
              <a:ext uri="{FF2B5EF4-FFF2-40B4-BE49-F238E27FC236}">
                <a16:creationId xmlns:a16="http://schemas.microsoft.com/office/drawing/2014/main" id="{798AEB45-10CF-7993-33AB-E64381145C1B}"/>
              </a:ext>
            </a:extLst>
          </p:cNvPr>
          <p:cNvSpPr txBox="1"/>
          <p:nvPr/>
        </p:nvSpPr>
        <p:spPr>
          <a:xfrm>
            <a:off x="320540" y="6482045"/>
            <a:ext cx="11578483" cy="230832"/>
          </a:xfrm>
          <a:prstGeom prst="rect">
            <a:avLst/>
          </a:prstGeom>
          <a:noFill/>
        </p:spPr>
        <p:txBody>
          <a:bodyPr wrap="square" rtlCol="0">
            <a:spAutoFit/>
          </a:bodyPr>
          <a:lstStyle/>
          <a:p>
            <a:r>
              <a:rPr lang="de-DE" sz="900" dirty="0"/>
              <a:t>„</a:t>
            </a:r>
            <a:r>
              <a:rPr lang="de-DE" sz="900" dirty="0">
                <a:hlinkClick r:id="rId2"/>
              </a:rPr>
              <a:t>Vorhaben für die Zukunft umsetzen</a:t>
            </a:r>
            <a:r>
              <a:rPr lang="de-DE" sz="900" dirty="0"/>
              <a:t>" von Marco Verch ist lizenziert gemäß </a:t>
            </a:r>
            <a:r>
              <a:rPr lang="de-DE" sz="900" dirty="0">
                <a:hlinkClick r:id="rId3" tooltip="https://creativecommons.org/licenses/by/3.0/"/>
              </a:rPr>
              <a:t>CC BY</a:t>
            </a:r>
            <a:endParaRPr lang="de-DE" sz="900" dirty="0"/>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667144" y="1246039"/>
            <a:ext cx="5524855"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000" dirty="0">
                <a:solidFill>
                  <a:srgbClr val="595959"/>
                </a:solidFill>
              </a:rPr>
              <a:t>A financial plan is a living document that needs regular updates based on actual performance. Make adjustments when your business's performance differs from your projections:</a:t>
            </a:r>
          </a:p>
          <a:p>
            <a:pPr marL="177800" indent="-177800">
              <a:buFont typeface="Arial" panose="020B0604020202020204" pitchFamily="34" charset="0"/>
              <a:buChar char="•"/>
            </a:pPr>
            <a:r>
              <a:rPr lang="en-US" sz="2000" b="1" dirty="0">
                <a:solidFill>
                  <a:srgbClr val="595959"/>
                </a:solidFill>
              </a:rPr>
              <a:t>Compare Actuals to Forecasts: </a:t>
            </a:r>
            <a:r>
              <a:rPr lang="en-US" sz="2000" dirty="0">
                <a:solidFill>
                  <a:srgbClr val="595959"/>
                </a:solidFill>
              </a:rPr>
              <a:t>Review your financial statements regularly to compare your actual revenue and expenses with projections.</a:t>
            </a:r>
          </a:p>
          <a:p>
            <a:pPr marL="177800" indent="-177800">
              <a:buFont typeface="Arial" panose="020B0604020202020204" pitchFamily="34" charset="0"/>
              <a:buChar char="•"/>
            </a:pPr>
            <a:r>
              <a:rPr lang="en-US" sz="2000" b="1" dirty="0">
                <a:solidFill>
                  <a:srgbClr val="595959"/>
                </a:solidFill>
              </a:rPr>
              <a:t>Identify Variances: </a:t>
            </a:r>
            <a:r>
              <a:rPr lang="en-US" sz="2000" dirty="0">
                <a:solidFill>
                  <a:srgbClr val="595959"/>
                </a:solidFill>
              </a:rPr>
              <a:t>Determine if your business is overperforming or underperforming in certain areas.</a:t>
            </a:r>
          </a:p>
          <a:p>
            <a:pPr marL="177800" indent="-177800">
              <a:buFont typeface="Arial" panose="020B0604020202020204" pitchFamily="34" charset="0"/>
              <a:buChar char="•"/>
            </a:pPr>
            <a:r>
              <a:rPr lang="en-US" sz="2000" b="1" dirty="0">
                <a:solidFill>
                  <a:srgbClr val="595959"/>
                </a:solidFill>
              </a:rPr>
              <a:t>Adjust Accordingly: </a:t>
            </a:r>
            <a:r>
              <a:rPr lang="en-US" sz="2000" dirty="0">
                <a:solidFill>
                  <a:srgbClr val="595959"/>
                </a:solidFill>
              </a:rPr>
              <a:t>If you’re falling behind on revenue, consider adjusting your marketing strategy. If your expenses are too high, look for areas to reduce costs.</a:t>
            </a:r>
          </a:p>
          <a:p>
            <a:pPr marL="177800" indent="-177800">
              <a:buFont typeface="Arial" panose="020B0604020202020204" pitchFamily="34" charset="0"/>
              <a:buChar char="•"/>
            </a:pPr>
            <a:r>
              <a:rPr lang="en-US" sz="2000" b="1" dirty="0">
                <a:solidFill>
                  <a:srgbClr val="595959"/>
                </a:solidFill>
              </a:rPr>
              <a:t>Review Cash Flow: </a:t>
            </a:r>
            <a:r>
              <a:rPr lang="en-US" sz="2000" dirty="0">
                <a:solidFill>
                  <a:srgbClr val="595959"/>
                </a:solidFill>
              </a:rPr>
              <a:t>Adjust your cash flow forecast based on actual inflows and outflows</a:t>
            </a:r>
            <a:r>
              <a:rPr lang="en-US" sz="1800" dirty="0">
                <a:solidFill>
                  <a:srgbClr val="595959"/>
                </a:solidFill>
              </a:rPr>
              <a:t>.</a:t>
            </a:r>
            <a:endParaRPr lang="en-GB" sz="1800" dirty="0">
              <a:solidFill>
                <a:srgbClr val="595959"/>
              </a:solidFill>
            </a:endParaRPr>
          </a:p>
        </p:txBody>
      </p:sp>
    </p:spTree>
    <p:extLst>
      <p:ext uri="{BB962C8B-B14F-4D97-AF65-F5344CB8AC3E}">
        <p14:creationId xmlns:p14="http://schemas.microsoft.com/office/powerpoint/2010/main" val="1947720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7110A-3C43-8D28-A742-32D4C859281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5231CF8-C6CE-F9DD-7E7B-04877B86E32A}"/>
              </a:ext>
            </a:extLst>
          </p:cNvPr>
          <p:cNvSpPr>
            <a:spLocks noGrp="1"/>
          </p:cNvSpPr>
          <p:nvPr>
            <p:ph type="body" sz="quarter" idx="18"/>
          </p:nvPr>
        </p:nvSpPr>
        <p:spPr>
          <a:xfrm>
            <a:off x="647373" y="1747830"/>
            <a:ext cx="10354923" cy="1681170"/>
          </a:xfrm>
        </p:spPr>
        <p:txBody>
          <a:bodyPr/>
          <a:lstStyle/>
          <a:p>
            <a:pPr marL="0" indent="0"/>
            <a:r>
              <a:rPr lang="en-US" dirty="0"/>
              <a:t>Avoid these common mistakes when creating your business financial plan:</a:t>
            </a:r>
            <a:endParaRPr lang="de-DE" dirty="0"/>
          </a:p>
          <a:p>
            <a:pPr marL="342900" indent="-342900">
              <a:buFont typeface="Arial" panose="020B0604020202020204" pitchFamily="34" charset="0"/>
              <a:buChar char="•"/>
            </a:pPr>
            <a:r>
              <a:rPr lang="de-DE" b="1" dirty="0">
                <a:solidFill>
                  <a:srgbClr val="47B5C8"/>
                </a:solidFill>
              </a:rPr>
              <a:t>Overly Optistimic Projections: </a:t>
            </a:r>
            <a:r>
              <a:rPr lang="de-DE" dirty="0"/>
              <a:t>Be realistic about your expected sales. Overestimating revenue can lead to poor decisions.</a:t>
            </a:r>
          </a:p>
          <a:p>
            <a:pPr marL="342900" lvl="0" indent="-342900">
              <a:buFont typeface="Arial" panose="020B0604020202020204" pitchFamily="34" charset="0"/>
              <a:buChar char="•"/>
            </a:pPr>
            <a:r>
              <a:rPr lang="de-DE" b="1" dirty="0">
                <a:solidFill>
                  <a:srgbClr val="DE0A1D"/>
                </a:solidFill>
              </a:rPr>
              <a:t>Underestimating Costs: </a:t>
            </a:r>
            <a:r>
              <a:rPr lang="de-DE" dirty="0"/>
              <a:t>Always be cautious when estimating expenses.  It‘s better to overestimate than run out of cash.</a:t>
            </a:r>
          </a:p>
          <a:p>
            <a:pPr marL="342900" indent="-342900">
              <a:buFont typeface="Arial" panose="020B0604020202020204" pitchFamily="34" charset="0"/>
              <a:buChar char="•"/>
            </a:pPr>
            <a:r>
              <a:rPr lang="de-DE" b="1" dirty="0">
                <a:solidFill>
                  <a:srgbClr val="F2A72C"/>
                </a:solidFill>
              </a:rPr>
              <a:t>Neglecting Regular Reviews</a:t>
            </a:r>
            <a:r>
              <a:rPr lang="de-DE" dirty="0"/>
              <a:t>: A financial plan isn‘t something you create once and forget. Regularly review and update it based on actual performance.</a:t>
            </a:r>
          </a:p>
          <a:p>
            <a:pPr marL="342900" indent="-342900">
              <a:buFont typeface="Arial" panose="020B0604020202020204" pitchFamily="34" charset="0"/>
              <a:buChar char="•"/>
            </a:pPr>
            <a:r>
              <a:rPr lang="de-DE" b="1" dirty="0">
                <a:solidFill>
                  <a:srgbClr val="086575"/>
                </a:solidFill>
              </a:rPr>
              <a:t>Not Including Cash Reserves: </a:t>
            </a:r>
            <a:r>
              <a:rPr lang="de-DE" dirty="0"/>
              <a:t>Unexpected expenses can arise at any time. Ensure you have a cash reserve to cover unforeseen costs.</a:t>
            </a:r>
          </a:p>
          <a:p>
            <a:pPr marL="0" indent="0"/>
            <a:endParaRPr lang="de-DE" dirty="0"/>
          </a:p>
          <a:p>
            <a:pPr marL="0" indent="0"/>
            <a:endParaRPr lang="de-DE" sz="2400" dirty="0"/>
          </a:p>
          <a:p>
            <a:pPr marL="0" indent="0"/>
            <a:endParaRPr lang="de-DE" dirty="0"/>
          </a:p>
          <a:p>
            <a:pPr marL="0" lvl="0" indent="0"/>
            <a:endParaRPr lang="en-IE" sz="2400" b="1" dirty="0"/>
          </a:p>
          <a:p>
            <a:pPr marL="0" indent="0"/>
            <a:endParaRPr lang="de-DE" sz="3200" b="1" dirty="0"/>
          </a:p>
          <a:p>
            <a:pPr marL="0" indent="0"/>
            <a:endParaRPr lang="de-DE" sz="2400" dirty="0"/>
          </a:p>
          <a:p>
            <a:pPr marL="0" indent="0"/>
            <a:endParaRPr lang="en-GB" dirty="0"/>
          </a:p>
        </p:txBody>
      </p:sp>
      <p:sp>
        <p:nvSpPr>
          <p:cNvPr id="2" name="Freeform 1">
            <a:extLst>
              <a:ext uri="{FF2B5EF4-FFF2-40B4-BE49-F238E27FC236}">
                <a16:creationId xmlns:a16="http://schemas.microsoft.com/office/drawing/2014/main" id="{281B3F75-548A-CC51-60B2-6F171E1101FF}"/>
              </a:ext>
            </a:extLst>
          </p:cNvPr>
          <p:cNvSpPr/>
          <p:nvPr/>
        </p:nvSpPr>
        <p:spPr>
          <a:xfrm>
            <a:off x="-1" y="664464"/>
            <a:ext cx="982133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B5692BBD-C92E-7532-1510-DAFB12C483D1}"/>
              </a:ext>
            </a:extLst>
          </p:cNvPr>
          <p:cNvSpPr>
            <a:spLocks noGrp="1"/>
          </p:cNvSpPr>
          <p:nvPr>
            <p:ph type="body" sz="quarter" idx="16"/>
          </p:nvPr>
        </p:nvSpPr>
        <p:spPr>
          <a:xfrm>
            <a:off x="94389" y="768089"/>
            <a:ext cx="9632553" cy="803654"/>
          </a:xfrm>
        </p:spPr>
        <p:txBody>
          <a:bodyPr/>
          <a:lstStyle/>
          <a:p>
            <a:r>
              <a:rPr lang="en-US" b="1" dirty="0">
                <a:solidFill>
                  <a:schemeClr val="bg1"/>
                </a:solidFill>
              </a:rPr>
              <a:t>Common Mistakes in Business Financial Planning</a:t>
            </a:r>
            <a:endParaRPr lang="de-DE" b="1" dirty="0">
              <a:solidFill>
                <a:schemeClr val="bg1"/>
              </a:solidFill>
            </a:endParaRPr>
          </a:p>
        </p:txBody>
      </p:sp>
    </p:spTree>
    <p:extLst>
      <p:ext uri="{BB962C8B-B14F-4D97-AF65-F5344CB8AC3E}">
        <p14:creationId xmlns:p14="http://schemas.microsoft.com/office/powerpoint/2010/main" val="33236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Scenario Planning for Business Success</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r>
              <a:rPr lang="en-US" sz="2400" dirty="0">
                <a:solidFill>
                  <a:srgbClr val="20376B"/>
                </a:solidFill>
              </a:rPr>
              <a:t>Scenario planning helps you prepare for potential financial outcomes by forecasting the best, worst, and most likely scenarios for your business</a:t>
            </a:r>
            <a:r>
              <a:rPr lang="en-US" sz="2400" dirty="0"/>
              <a:t>.</a:t>
            </a:r>
            <a:endParaRPr lang="en-IE" dirty="0"/>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3519269285"/>
              </p:ext>
            </p:extLst>
          </p:nvPr>
        </p:nvGraphicFramePr>
        <p:xfrm>
          <a:off x="677332" y="2510447"/>
          <a:ext cx="9906001" cy="3204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1370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24AA9-D6DF-792B-EEA2-BDCAB55C6433}"/>
              </a:ext>
            </a:extLst>
          </p:cNvPr>
          <p:cNvSpPr>
            <a:spLocks noGrp="1"/>
          </p:cNvSpPr>
          <p:nvPr>
            <p:ph type="body" sz="quarter" idx="18"/>
          </p:nvPr>
        </p:nvSpPr>
        <p:spPr/>
        <p:txBody>
          <a:bodyPr/>
          <a:lstStyle/>
          <a:p>
            <a:endParaRPr lang="de-DE"/>
          </a:p>
        </p:txBody>
      </p:sp>
      <p:sp>
        <p:nvSpPr>
          <p:cNvPr id="3" name="Textplatzhalter 2">
            <a:extLst>
              <a:ext uri="{FF2B5EF4-FFF2-40B4-BE49-F238E27FC236}">
                <a16:creationId xmlns:a16="http://schemas.microsoft.com/office/drawing/2014/main" id="{D5DBECBB-7401-3B4A-49BA-1A3D53E7F52D}"/>
              </a:ext>
            </a:extLst>
          </p:cNvPr>
          <p:cNvSpPr>
            <a:spLocks noGrp="1"/>
          </p:cNvSpPr>
          <p:nvPr>
            <p:ph type="body" sz="quarter" idx="16"/>
          </p:nvPr>
        </p:nvSpPr>
        <p:spPr/>
        <p:txBody>
          <a:bodyPr/>
          <a:lstStyle/>
          <a:p>
            <a:r>
              <a:rPr lang="de-DE" dirty="0" err="1"/>
              <a:t>Example</a:t>
            </a:r>
            <a:r>
              <a:rPr lang="de-DE" dirty="0"/>
              <a:t> of a Financial Business Plan </a:t>
            </a:r>
            <a:r>
              <a:rPr lang="de-DE" dirty="0" err="1"/>
              <a:t>for</a:t>
            </a:r>
            <a:r>
              <a:rPr lang="de-DE" dirty="0"/>
              <a:t> </a:t>
            </a:r>
            <a:r>
              <a:rPr lang="de-DE" dirty="0" err="1"/>
              <a:t>one</a:t>
            </a:r>
            <a:r>
              <a:rPr lang="de-DE" dirty="0"/>
              <a:t> </a:t>
            </a:r>
            <a:r>
              <a:rPr lang="de-DE" dirty="0" err="1"/>
              <a:t>year</a:t>
            </a:r>
            <a:endParaRPr lang="de-DE" dirty="0"/>
          </a:p>
        </p:txBody>
      </p:sp>
      <p:graphicFrame>
        <p:nvGraphicFramePr>
          <p:cNvPr id="4" name="Tabelle 3">
            <a:extLst>
              <a:ext uri="{FF2B5EF4-FFF2-40B4-BE49-F238E27FC236}">
                <a16:creationId xmlns:a16="http://schemas.microsoft.com/office/drawing/2014/main" id="{5F411B2E-DE15-1385-64D6-C64A5CD591A3}"/>
              </a:ext>
            </a:extLst>
          </p:cNvPr>
          <p:cNvGraphicFramePr>
            <a:graphicFrameLocks noGrp="1"/>
          </p:cNvGraphicFramePr>
          <p:nvPr>
            <p:extLst>
              <p:ext uri="{D42A27DB-BD31-4B8C-83A1-F6EECF244321}">
                <p14:modId xmlns:p14="http://schemas.microsoft.com/office/powerpoint/2010/main" val="3286208203"/>
              </p:ext>
            </p:extLst>
          </p:nvPr>
        </p:nvGraphicFramePr>
        <p:xfrm>
          <a:off x="537326" y="1699258"/>
          <a:ext cx="10856295" cy="4196357"/>
        </p:xfrm>
        <a:graphic>
          <a:graphicData uri="http://schemas.openxmlformats.org/drawingml/2006/table">
            <a:tbl>
              <a:tblPr firstRow="1" bandRow="1">
                <a:tableStyleId>{5C22544A-7EE6-4342-B048-85BDC9FD1C3A}</a:tableStyleId>
              </a:tblPr>
              <a:tblGrid>
                <a:gridCol w="2141150">
                  <a:extLst>
                    <a:ext uri="{9D8B030D-6E8A-4147-A177-3AD203B41FA5}">
                      <a16:colId xmlns:a16="http://schemas.microsoft.com/office/drawing/2014/main" val="2793802648"/>
                    </a:ext>
                  </a:extLst>
                </a:gridCol>
                <a:gridCol w="693201">
                  <a:extLst>
                    <a:ext uri="{9D8B030D-6E8A-4147-A177-3AD203B41FA5}">
                      <a16:colId xmlns:a16="http://schemas.microsoft.com/office/drawing/2014/main" val="2873209400"/>
                    </a:ext>
                  </a:extLst>
                </a:gridCol>
                <a:gridCol w="693201">
                  <a:extLst>
                    <a:ext uri="{9D8B030D-6E8A-4147-A177-3AD203B41FA5}">
                      <a16:colId xmlns:a16="http://schemas.microsoft.com/office/drawing/2014/main" val="3834439737"/>
                    </a:ext>
                  </a:extLst>
                </a:gridCol>
                <a:gridCol w="693201">
                  <a:extLst>
                    <a:ext uri="{9D8B030D-6E8A-4147-A177-3AD203B41FA5}">
                      <a16:colId xmlns:a16="http://schemas.microsoft.com/office/drawing/2014/main" val="1640375804"/>
                    </a:ext>
                  </a:extLst>
                </a:gridCol>
                <a:gridCol w="802525">
                  <a:extLst>
                    <a:ext uri="{9D8B030D-6E8A-4147-A177-3AD203B41FA5}">
                      <a16:colId xmlns:a16="http://schemas.microsoft.com/office/drawing/2014/main" val="57593198"/>
                    </a:ext>
                  </a:extLst>
                </a:gridCol>
                <a:gridCol w="1213102">
                  <a:extLst>
                    <a:ext uri="{9D8B030D-6E8A-4147-A177-3AD203B41FA5}">
                      <a16:colId xmlns:a16="http://schemas.microsoft.com/office/drawing/2014/main" val="2024712465"/>
                    </a:ext>
                  </a:extLst>
                </a:gridCol>
                <a:gridCol w="4619915">
                  <a:extLst>
                    <a:ext uri="{9D8B030D-6E8A-4147-A177-3AD203B41FA5}">
                      <a16:colId xmlns:a16="http://schemas.microsoft.com/office/drawing/2014/main" val="2452689295"/>
                    </a:ext>
                  </a:extLst>
                </a:gridCol>
              </a:tblGrid>
              <a:tr h="201757">
                <a:tc>
                  <a:txBody>
                    <a:bodyPr/>
                    <a:lstStyle/>
                    <a:p>
                      <a:pPr algn="ctr" fontAlgn="ctr"/>
                      <a:r>
                        <a:rPr lang="de-DE" sz="1100" b="1" i="0" u="none" strike="noStrike" dirty="0" err="1">
                          <a:solidFill>
                            <a:schemeClr val="bg2"/>
                          </a:solidFill>
                          <a:effectLst/>
                          <a:latin typeface="Aptos Narrow" panose="020B0004020202020204" pitchFamily="34" charset="0"/>
                        </a:rPr>
                        <a:t>Section</a:t>
                      </a:r>
                      <a:endParaRPr lang="de-DE" sz="1100" b="1" i="0" u="none" strike="noStrike" dirty="0">
                        <a:solidFill>
                          <a:schemeClr val="bg2"/>
                        </a:solidFill>
                        <a:effectLst/>
                        <a:latin typeface="Aptos Narrow" panose="020B0004020202020204" pitchFamily="34" charset="0"/>
                      </a:endParaRPr>
                    </a:p>
                  </a:txBody>
                  <a:tcPr marL="4233" marR="4233" marT="4233" marB="0" anchor="ctr"/>
                </a:tc>
                <a:tc>
                  <a:txBody>
                    <a:bodyPr/>
                    <a:lstStyle/>
                    <a:p>
                      <a:pPr algn="ctr" fontAlgn="ctr"/>
                      <a:r>
                        <a:rPr lang="de-DE" sz="1100" b="1" i="0" u="none" strike="noStrike" dirty="0">
                          <a:solidFill>
                            <a:schemeClr val="bg2"/>
                          </a:solidFill>
                          <a:effectLst/>
                          <a:latin typeface="Aptos Narrow" panose="020B0004020202020204" pitchFamily="34" charset="0"/>
                        </a:rPr>
                        <a:t>Q1</a:t>
                      </a:r>
                    </a:p>
                  </a:txBody>
                  <a:tcPr marL="4233" marR="4233" marT="4233" marB="0" anchor="ctr"/>
                </a:tc>
                <a:tc>
                  <a:txBody>
                    <a:bodyPr/>
                    <a:lstStyle/>
                    <a:p>
                      <a:pPr algn="ctr" fontAlgn="ctr"/>
                      <a:r>
                        <a:rPr lang="de-DE" sz="1100" b="1" i="0" u="none" strike="noStrike" dirty="0">
                          <a:solidFill>
                            <a:schemeClr val="bg2"/>
                          </a:solidFill>
                          <a:effectLst/>
                          <a:latin typeface="Aptos Narrow" panose="020B0004020202020204" pitchFamily="34" charset="0"/>
                        </a:rPr>
                        <a:t>Q2</a:t>
                      </a:r>
                    </a:p>
                  </a:txBody>
                  <a:tcPr marL="4233" marR="4233" marT="4233" marB="0" anchor="ctr"/>
                </a:tc>
                <a:tc>
                  <a:txBody>
                    <a:bodyPr/>
                    <a:lstStyle/>
                    <a:p>
                      <a:pPr algn="ctr" fontAlgn="ctr"/>
                      <a:r>
                        <a:rPr lang="de-DE" sz="1100" b="1" i="0" u="none" strike="noStrike">
                          <a:solidFill>
                            <a:schemeClr val="bg2"/>
                          </a:solidFill>
                          <a:effectLst/>
                          <a:latin typeface="Aptos Narrow" panose="020B0004020202020204" pitchFamily="34" charset="0"/>
                        </a:rPr>
                        <a:t>Q3</a:t>
                      </a:r>
                    </a:p>
                  </a:txBody>
                  <a:tcPr marL="4233" marR="4233" marT="4233" marB="0" anchor="ctr"/>
                </a:tc>
                <a:tc>
                  <a:txBody>
                    <a:bodyPr/>
                    <a:lstStyle/>
                    <a:p>
                      <a:pPr algn="ctr" fontAlgn="ctr"/>
                      <a:r>
                        <a:rPr lang="de-DE" sz="1100" b="1" i="0" u="none" strike="noStrike" dirty="0">
                          <a:solidFill>
                            <a:schemeClr val="bg2"/>
                          </a:solidFill>
                          <a:effectLst/>
                          <a:latin typeface="Aptos Narrow" panose="020B0004020202020204" pitchFamily="34" charset="0"/>
                        </a:rPr>
                        <a:t>Q4</a:t>
                      </a:r>
                    </a:p>
                  </a:txBody>
                  <a:tcPr marL="4233" marR="4233" marT="4233" marB="0" anchor="ctr"/>
                </a:tc>
                <a:tc>
                  <a:txBody>
                    <a:bodyPr/>
                    <a:lstStyle/>
                    <a:p>
                      <a:pPr algn="ctr" fontAlgn="ctr"/>
                      <a:r>
                        <a:rPr lang="de-DE" sz="1100" b="1" i="0" u="none" strike="noStrike" dirty="0">
                          <a:solidFill>
                            <a:schemeClr val="bg2"/>
                          </a:solidFill>
                          <a:effectLst/>
                          <a:latin typeface="Aptos Narrow" panose="020B0004020202020204" pitchFamily="34" charset="0"/>
                        </a:rPr>
                        <a:t>Total (Year 1)</a:t>
                      </a:r>
                    </a:p>
                  </a:txBody>
                  <a:tcPr marL="4233" marR="4233" marT="4233" marB="0" anchor="ctr"/>
                </a:tc>
                <a:tc>
                  <a:txBody>
                    <a:bodyPr/>
                    <a:lstStyle/>
                    <a:p>
                      <a:pPr algn="ctr" fontAlgn="ctr"/>
                      <a:r>
                        <a:rPr lang="de-DE" sz="1100" b="1" i="0" u="none" strike="noStrike" dirty="0" err="1">
                          <a:solidFill>
                            <a:schemeClr val="bg2"/>
                          </a:solidFill>
                          <a:effectLst/>
                          <a:latin typeface="Aptos Narrow" panose="020B0004020202020204" pitchFamily="34" charset="0"/>
                        </a:rPr>
                        <a:t>Assumptions</a:t>
                      </a:r>
                      <a:endParaRPr lang="de-DE" sz="1100" b="1" i="0" u="none" strike="noStrike" dirty="0">
                        <a:solidFill>
                          <a:schemeClr val="bg2"/>
                        </a:solidFill>
                        <a:effectLst/>
                        <a:latin typeface="Aptos Narrow" panose="020B0004020202020204" pitchFamily="34" charset="0"/>
                      </a:endParaRPr>
                    </a:p>
                  </a:txBody>
                  <a:tcPr marL="4233" marR="4233" marT="4233" marB="0" anchor="ctr"/>
                </a:tc>
                <a:extLst>
                  <a:ext uri="{0D108BD9-81ED-4DB2-BD59-A6C34878D82A}">
                    <a16:rowId xmlns:a16="http://schemas.microsoft.com/office/drawing/2014/main" val="3720040665"/>
                  </a:ext>
                </a:extLst>
              </a:tr>
              <a:tr h="201757">
                <a:tc>
                  <a:txBody>
                    <a:bodyPr/>
                    <a:lstStyle/>
                    <a:p>
                      <a:pPr algn="l" fontAlgn="ctr"/>
                      <a:r>
                        <a:rPr lang="de-DE" sz="1100" b="1" i="0" u="none" strike="noStrike" dirty="0">
                          <a:solidFill>
                            <a:srgbClr val="000000"/>
                          </a:solidFill>
                          <a:effectLst/>
                          <a:latin typeface="Aptos Narrow" panose="020B0004020202020204" pitchFamily="34" charset="0"/>
                        </a:rPr>
                        <a:t>Revenue</a:t>
                      </a:r>
                    </a:p>
                  </a:txBody>
                  <a:tcPr marL="4233" marR="4233" marT="4233" marB="0" anchor="ctr"/>
                </a:tc>
                <a:tc>
                  <a:txBody>
                    <a:bodyPr/>
                    <a:lstStyle/>
                    <a:p>
                      <a:pPr algn="l" fontAlgn="ctr"/>
                      <a:endParaRPr lang="de-DE" sz="1100" b="0" i="0" u="none" strike="noStrike">
                        <a:solidFill>
                          <a:srgbClr val="000000"/>
                        </a:solidFill>
                        <a:effectLst/>
                        <a:latin typeface="Aptos Narrow" panose="020B0004020202020204" pitchFamily="34" charset="0"/>
                      </a:endParaRPr>
                    </a:p>
                  </a:txBody>
                  <a:tcPr marL="4233" marR="4233" marT="4233" marB="0" anchor="ctr"/>
                </a:tc>
                <a:tc>
                  <a:txBody>
                    <a:bodyPr/>
                    <a:lstStyle/>
                    <a:p>
                      <a:pPr algn="l" fontAlgn="ctr"/>
                      <a:endParaRPr lang="de-DE" sz="1100" b="0" i="0" u="none" strike="noStrike">
                        <a:solidFill>
                          <a:srgbClr val="000000"/>
                        </a:solidFill>
                        <a:effectLst/>
                        <a:latin typeface="Aptos Narrow" panose="020B0004020202020204" pitchFamily="34" charset="0"/>
                      </a:endParaRPr>
                    </a:p>
                  </a:txBody>
                  <a:tcPr marL="4233" marR="4233" marT="4233" marB="0" anchor="ct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tc>
                <a:extLst>
                  <a:ext uri="{0D108BD9-81ED-4DB2-BD59-A6C34878D82A}">
                    <a16:rowId xmlns:a16="http://schemas.microsoft.com/office/drawing/2014/main" val="2118982237"/>
                  </a:ext>
                </a:extLst>
              </a:tr>
              <a:tr h="395406">
                <a:tc>
                  <a:txBody>
                    <a:bodyPr/>
                    <a:lstStyle/>
                    <a:p>
                      <a:pPr algn="l" fontAlgn="ctr"/>
                      <a:r>
                        <a:rPr lang="de-DE" sz="1100" b="0" i="0" u="none" strike="noStrike" dirty="0">
                          <a:solidFill>
                            <a:srgbClr val="000000"/>
                          </a:solidFill>
                          <a:effectLst/>
                          <a:latin typeface="Aptos Narrow" panose="020B0004020202020204" pitchFamily="34" charset="0"/>
                        </a:rPr>
                        <a:t>Sales</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€ 50,00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€ 55,00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€ 60,00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€ 70,00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€ 235,00</a:t>
                      </a:r>
                    </a:p>
                  </a:txBody>
                  <a:tcPr marL="4233" marR="4233" marT="4233" marB="0" anchor="ctr">
                    <a:solidFill>
                      <a:schemeClr val="bg1">
                        <a:lumMod val="95000"/>
                      </a:schemeClr>
                    </a:solidFill>
                  </a:tcPr>
                </a:tc>
                <a:tc>
                  <a:txBody>
                    <a:bodyPr/>
                    <a:lstStyle/>
                    <a:p>
                      <a:pPr algn="l" fontAlgn="ctr"/>
                      <a:r>
                        <a:rPr lang="en-US" sz="1100" b="0" i="0" u="none" strike="noStrike" dirty="0">
                          <a:solidFill>
                            <a:srgbClr val="000000"/>
                          </a:solidFill>
                          <a:effectLst/>
                          <a:latin typeface="Aptos Narrow" panose="020B0004020202020204" pitchFamily="34" charset="0"/>
                        </a:rPr>
                        <a:t>Sales are projected to grow each quarter based on increased marketing efforts and demand during Q4 (holiday season).</a:t>
                      </a:r>
                    </a:p>
                  </a:txBody>
                  <a:tcPr marL="4233" marR="4233" marT="4233" marB="0" anchor="ctr">
                    <a:solidFill>
                      <a:schemeClr val="bg1">
                        <a:lumMod val="95000"/>
                      </a:schemeClr>
                    </a:solidFill>
                  </a:tcPr>
                </a:tc>
                <a:extLst>
                  <a:ext uri="{0D108BD9-81ED-4DB2-BD59-A6C34878D82A}">
                    <a16:rowId xmlns:a16="http://schemas.microsoft.com/office/drawing/2014/main" val="3878014004"/>
                  </a:ext>
                </a:extLst>
              </a:tr>
              <a:tr h="201757">
                <a:tc>
                  <a:txBody>
                    <a:bodyPr/>
                    <a:lstStyle/>
                    <a:p>
                      <a:pPr algn="l" fontAlgn="ctr"/>
                      <a:r>
                        <a:rPr lang="de-DE" sz="1100" b="0" i="0" u="none" strike="noStrike">
                          <a:solidFill>
                            <a:srgbClr val="000000"/>
                          </a:solidFill>
                          <a:effectLst/>
                          <a:latin typeface="Aptos Narrow" panose="020B0004020202020204" pitchFamily="34" charset="0"/>
                        </a:rPr>
                        <a:t>Services</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€ 18,00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€ 78,00</a:t>
                      </a:r>
                    </a:p>
                  </a:txBody>
                  <a:tcPr marL="4233" marR="4233" marT="4233" marB="0" anchor="ctr">
                    <a:solidFill>
                      <a:schemeClr val="bg1">
                        <a:lumMod val="95000"/>
                      </a:schemeClr>
                    </a:solidFill>
                  </a:tcPr>
                </a:tc>
                <a:tc>
                  <a:txBody>
                    <a:bodyPr/>
                    <a:lstStyle/>
                    <a:p>
                      <a:pPr algn="l" fontAlgn="ctr"/>
                      <a:r>
                        <a:rPr lang="en-US" sz="1100" b="0" i="0" u="none" strike="noStrike" dirty="0">
                          <a:solidFill>
                            <a:srgbClr val="000000"/>
                          </a:solidFill>
                          <a:effectLst/>
                          <a:latin typeface="Aptos Narrow" panose="020B0004020202020204" pitchFamily="34" charset="0"/>
                        </a:rPr>
                        <a:t>Service contracts vary slightly, with a spike in Q4 due to new service offerings.</a:t>
                      </a:r>
                    </a:p>
                  </a:txBody>
                  <a:tcPr marL="4233" marR="4233" marT="4233" marB="0" anchor="ctr">
                    <a:solidFill>
                      <a:schemeClr val="bg1">
                        <a:lumMod val="95000"/>
                      </a:schemeClr>
                    </a:solidFill>
                  </a:tcPr>
                </a:tc>
                <a:extLst>
                  <a:ext uri="{0D108BD9-81ED-4DB2-BD59-A6C34878D82A}">
                    <a16:rowId xmlns:a16="http://schemas.microsoft.com/office/drawing/2014/main" val="3871846492"/>
                  </a:ext>
                </a:extLst>
              </a:tr>
              <a:tr h="395406">
                <a:tc>
                  <a:txBody>
                    <a:bodyPr/>
                    <a:lstStyle/>
                    <a:p>
                      <a:pPr algn="l" fontAlgn="ctr"/>
                      <a:r>
                        <a:rPr lang="de-DE" sz="1100" b="0" i="0" u="none" strike="noStrike" dirty="0">
                          <a:solidFill>
                            <a:srgbClr val="000000"/>
                          </a:solidFill>
                          <a:effectLst/>
                          <a:latin typeface="Aptos Narrow" panose="020B0004020202020204" pitchFamily="34" charset="0"/>
                        </a:rPr>
                        <a:t>Other Income</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€ 3,00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€ 4,00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€ 6,00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€ 18,00</a:t>
                      </a:r>
                    </a:p>
                  </a:txBody>
                  <a:tcPr marL="4233" marR="4233" marT="4233" marB="0" anchor="ctr">
                    <a:solidFill>
                      <a:schemeClr val="bg1">
                        <a:lumMod val="95000"/>
                      </a:schemeClr>
                    </a:solidFill>
                  </a:tcPr>
                </a:tc>
                <a:tc>
                  <a:txBody>
                    <a:bodyPr/>
                    <a:lstStyle/>
                    <a:p>
                      <a:pPr algn="l" fontAlgn="ctr"/>
                      <a:r>
                        <a:rPr lang="en-US" sz="1100" b="0" i="0" u="none" strike="noStrike" dirty="0">
                          <a:solidFill>
                            <a:srgbClr val="000000"/>
                          </a:solidFill>
                          <a:effectLst/>
                          <a:latin typeface="Aptos Narrow" panose="020B0004020202020204" pitchFamily="34" charset="0"/>
                        </a:rPr>
                        <a:t>Includes one-time consulting fees and miscellaneous project revenue, fluctuating based on client needs.</a:t>
                      </a:r>
                    </a:p>
                  </a:txBody>
                  <a:tcPr marL="4233" marR="4233" marT="4233" marB="0" anchor="ctr">
                    <a:solidFill>
                      <a:schemeClr val="bg1">
                        <a:lumMod val="95000"/>
                      </a:schemeClr>
                    </a:solidFill>
                  </a:tcPr>
                </a:tc>
                <a:extLst>
                  <a:ext uri="{0D108BD9-81ED-4DB2-BD59-A6C34878D82A}">
                    <a16:rowId xmlns:a16="http://schemas.microsoft.com/office/drawing/2014/main" val="1275952810"/>
                  </a:ext>
                </a:extLst>
              </a:tr>
              <a:tr h="201757">
                <a:tc>
                  <a:txBody>
                    <a:bodyPr/>
                    <a:lstStyle/>
                    <a:p>
                      <a:pPr algn="l" fontAlgn="ctr"/>
                      <a:r>
                        <a:rPr lang="de-DE" sz="1100" b="1" i="0" u="none" strike="noStrike" dirty="0">
                          <a:solidFill>
                            <a:srgbClr val="000000"/>
                          </a:solidFill>
                          <a:effectLst/>
                          <a:latin typeface="Aptos Narrow" panose="020B0004020202020204" pitchFamily="34" charset="0"/>
                        </a:rPr>
                        <a:t>Total Revenue</a:t>
                      </a: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€ 70,00</a:t>
                      </a:r>
                    </a:p>
                  </a:txBody>
                  <a:tcPr marL="4233" marR="4233" marT="4233" marB="0" anchor="ctr">
                    <a:solidFill>
                      <a:schemeClr val="bg1">
                        <a:lumMod val="75000"/>
                      </a:schemeClr>
                    </a:solidFill>
                  </a:tcPr>
                </a:tc>
                <a:tc>
                  <a:txBody>
                    <a:bodyPr/>
                    <a:lstStyle/>
                    <a:p>
                      <a:pPr algn="r" fontAlgn="ctr"/>
                      <a:r>
                        <a:rPr lang="de-DE" sz="1100" b="1" i="0" u="none" strike="noStrike" dirty="0">
                          <a:solidFill>
                            <a:srgbClr val="000000"/>
                          </a:solidFill>
                          <a:effectLst/>
                          <a:latin typeface="Aptos Narrow" panose="020B0004020202020204" pitchFamily="34" charset="0"/>
                        </a:rPr>
                        <a:t>€ 78,00</a:t>
                      </a:r>
                    </a:p>
                  </a:txBody>
                  <a:tcPr marL="4233" marR="4233" marT="4233" marB="0" anchor="ctr">
                    <a:solidFill>
                      <a:schemeClr val="bg1">
                        <a:lumMod val="75000"/>
                      </a:schemeClr>
                    </a:solidFill>
                  </a:tcPr>
                </a:tc>
                <a:tc>
                  <a:txBody>
                    <a:bodyPr/>
                    <a:lstStyle/>
                    <a:p>
                      <a:pPr algn="r" fontAlgn="ctr"/>
                      <a:r>
                        <a:rPr lang="de-DE" sz="1100" b="1" i="0" u="none" strike="noStrike" dirty="0">
                          <a:solidFill>
                            <a:srgbClr val="000000"/>
                          </a:solidFill>
                          <a:effectLst/>
                          <a:latin typeface="Aptos Narrow" panose="020B0004020202020204" pitchFamily="34" charset="0"/>
                        </a:rPr>
                        <a:t>€ 82,00</a:t>
                      </a: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€ 101,00</a:t>
                      </a: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€ 331,00</a:t>
                      </a:r>
                    </a:p>
                  </a:txBody>
                  <a:tcPr marL="4233" marR="4233" marT="4233" marB="0" anchor="ctr">
                    <a:solidFill>
                      <a:schemeClr val="bg1">
                        <a:lumMod val="75000"/>
                      </a:schemeClr>
                    </a:solidFill>
                  </a:tcP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75000"/>
                      </a:schemeClr>
                    </a:solidFill>
                  </a:tcPr>
                </a:tc>
                <a:extLst>
                  <a:ext uri="{0D108BD9-81ED-4DB2-BD59-A6C34878D82A}">
                    <a16:rowId xmlns:a16="http://schemas.microsoft.com/office/drawing/2014/main" val="1631733838"/>
                  </a:ext>
                </a:extLst>
              </a:tr>
              <a:tr h="201757">
                <a:tc>
                  <a:txBody>
                    <a:bodyPr/>
                    <a:lstStyle/>
                    <a:p>
                      <a:pPr marL="0" algn="l" defTabSz="914400" rtl="0" eaLnBrk="1" fontAlgn="ctr" latinLnBrk="0" hangingPunct="1"/>
                      <a:r>
                        <a:rPr lang="de-DE" sz="1100" b="1" i="0" u="none" strike="noStrike" kern="1200" dirty="0" err="1">
                          <a:solidFill>
                            <a:srgbClr val="000000"/>
                          </a:solidFill>
                          <a:effectLst/>
                          <a:latin typeface="Aptos Narrow" panose="020B0004020202020204" pitchFamily="34" charset="0"/>
                          <a:ea typeface="+mn-ea"/>
                          <a:cs typeface="+mn-cs"/>
                        </a:rPr>
                        <a:t>Expenses</a:t>
                      </a:r>
                      <a:endParaRPr lang="de-DE" sz="1100" b="1" i="0" u="none" strike="noStrike" kern="1200" dirty="0">
                        <a:solidFill>
                          <a:srgbClr val="000000"/>
                        </a:solidFill>
                        <a:effectLst/>
                        <a:latin typeface="Aptos Narrow" panose="020B0004020202020204" pitchFamily="34" charset="0"/>
                        <a:ea typeface="+mn-ea"/>
                        <a:cs typeface="+mn-cs"/>
                      </a:endParaRPr>
                    </a:p>
                  </a:txBody>
                  <a:tcPr marL="4233" marR="4233" marT="4233" marB="0" anchor="ctr"/>
                </a:tc>
                <a:tc>
                  <a:txBody>
                    <a:bodyPr/>
                    <a:lstStyle/>
                    <a:p>
                      <a:pPr marL="0" algn="l" defTabSz="914400" rtl="0" eaLnBrk="1" fontAlgn="ctr" latinLnBrk="0" hangingPunct="1"/>
                      <a:endParaRPr lang="de-DE" sz="1100" b="1" i="0" u="none" strike="noStrike" kern="1200" dirty="0">
                        <a:solidFill>
                          <a:srgbClr val="000000"/>
                        </a:solidFill>
                        <a:effectLst/>
                        <a:latin typeface="Aptos Narrow" panose="020B0004020202020204" pitchFamily="34" charset="0"/>
                        <a:ea typeface="+mn-ea"/>
                        <a:cs typeface="+mn-cs"/>
                      </a:endParaRPr>
                    </a:p>
                  </a:txBody>
                  <a:tcPr marL="4233" marR="4233" marT="4233" marB="0" anchor="ctr"/>
                </a:tc>
                <a:tc>
                  <a:txBody>
                    <a:bodyPr/>
                    <a:lstStyle/>
                    <a:p>
                      <a:pPr marL="0" algn="l" defTabSz="914400" rtl="0" eaLnBrk="1" fontAlgn="ctr" latinLnBrk="0" hangingPunct="1"/>
                      <a:endParaRPr lang="de-DE" sz="1100" b="1" i="0" u="none" strike="noStrike" kern="1200">
                        <a:solidFill>
                          <a:srgbClr val="000000"/>
                        </a:solidFill>
                        <a:effectLst/>
                        <a:latin typeface="Aptos Narrow" panose="020B0004020202020204" pitchFamily="34" charset="0"/>
                        <a:ea typeface="+mn-ea"/>
                        <a:cs typeface="+mn-cs"/>
                      </a:endParaRPr>
                    </a:p>
                  </a:txBody>
                  <a:tcPr marL="4233" marR="4233" marT="4233" marB="0" anchor="ctr"/>
                </a:tc>
                <a:tc>
                  <a:txBody>
                    <a:bodyPr/>
                    <a:lstStyle/>
                    <a:p>
                      <a:pPr marL="0" algn="l" defTabSz="914400" rtl="0" eaLnBrk="1" fontAlgn="ctr" latinLnBrk="0" hangingPunct="1"/>
                      <a:endParaRPr lang="de-DE" sz="1100" b="1" i="0" u="none" strike="noStrike" kern="1200">
                        <a:solidFill>
                          <a:srgbClr val="000000"/>
                        </a:solidFill>
                        <a:effectLst/>
                        <a:latin typeface="Aptos Narrow" panose="020B0004020202020204" pitchFamily="34" charset="0"/>
                        <a:ea typeface="+mn-ea"/>
                        <a:cs typeface="+mn-cs"/>
                      </a:endParaRPr>
                    </a:p>
                  </a:txBody>
                  <a:tcPr marL="4233" marR="4233" marT="4233" marB="0" anchor="ctr"/>
                </a:tc>
                <a:tc>
                  <a:txBody>
                    <a:bodyPr/>
                    <a:lstStyle/>
                    <a:p>
                      <a:pPr marL="0" algn="l" defTabSz="914400" rtl="0" eaLnBrk="1" fontAlgn="ctr" latinLnBrk="0" hangingPunct="1"/>
                      <a:endParaRPr lang="de-DE" sz="1100" b="1" i="0" u="none" strike="noStrike" kern="1200">
                        <a:solidFill>
                          <a:srgbClr val="000000"/>
                        </a:solidFill>
                        <a:effectLst/>
                        <a:latin typeface="Aptos Narrow" panose="020B0004020202020204" pitchFamily="34" charset="0"/>
                        <a:ea typeface="+mn-ea"/>
                        <a:cs typeface="+mn-cs"/>
                      </a:endParaRPr>
                    </a:p>
                  </a:txBody>
                  <a:tcPr marL="4233" marR="4233" marT="4233" marB="0" anchor="ctr"/>
                </a:tc>
                <a:tc>
                  <a:txBody>
                    <a:bodyPr/>
                    <a:lstStyle/>
                    <a:p>
                      <a:pPr marL="0" algn="l" defTabSz="914400" rtl="0" eaLnBrk="1" fontAlgn="ctr" latinLnBrk="0" hangingPunct="1"/>
                      <a:endParaRPr lang="de-DE" sz="1100" b="1" i="0" u="none" strike="noStrike" kern="1200" dirty="0">
                        <a:solidFill>
                          <a:srgbClr val="000000"/>
                        </a:solidFill>
                        <a:effectLst/>
                        <a:latin typeface="Aptos Narrow" panose="020B0004020202020204" pitchFamily="34" charset="0"/>
                        <a:ea typeface="+mn-ea"/>
                        <a:cs typeface="+mn-cs"/>
                      </a:endParaRPr>
                    </a:p>
                  </a:txBody>
                  <a:tcPr marL="4233" marR="4233" marT="4233" marB="0" anchor="ctr"/>
                </a:tc>
                <a:tc>
                  <a:txBody>
                    <a:bodyPr/>
                    <a:lstStyle/>
                    <a:p>
                      <a:pPr marL="0" algn="l" defTabSz="914400" rtl="0" eaLnBrk="1" fontAlgn="ctr" latinLnBrk="0" hangingPunct="1"/>
                      <a:endParaRPr lang="de-DE" sz="1100" b="1" i="0" u="none" strike="noStrike" kern="1200" dirty="0">
                        <a:solidFill>
                          <a:srgbClr val="000000"/>
                        </a:solidFill>
                        <a:effectLst/>
                        <a:latin typeface="Aptos Narrow" panose="020B0004020202020204" pitchFamily="34" charset="0"/>
                        <a:ea typeface="+mn-ea"/>
                        <a:cs typeface="+mn-cs"/>
                      </a:endParaRPr>
                    </a:p>
                  </a:txBody>
                  <a:tcPr marL="4233" marR="4233" marT="4233" marB="0" anchor="ctr"/>
                </a:tc>
                <a:extLst>
                  <a:ext uri="{0D108BD9-81ED-4DB2-BD59-A6C34878D82A}">
                    <a16:rowId xmlns:a16="http://schemas.microsoft.com/office/drawing/2014/main" val="3902884116"/>
                  </a:ext>
                </a:extLst>
              </a:tr>
              <a:tr h="201757">
                <a:tc>
                  <a:txBody>
                    <a:bodyPr/>
                    <a:lstStyle/>
                    <a:p>
                      <a:pPr algn="l" fontAlgn="ctr"/>
                      <a:r>
                        <a:rPr lang="de-DE" sz="1100" b="0" i="0" u="none" strike="noStrike" dirty="0" err="1">
                          <a:solidFill>
                            <a:srgbClr val="000000"/>
                          </a:solidFill>
                          <a:effectLst/>
                          <a:latin typeface="Aptos Narrow" panose="020B0004020202020204" pitchFamily="34" charset="0"/>
                        </a:rPr>
                        <a:t>Salaries</a:t>
                      </a:r>
                      <a:r>
                        <a:rPr lang="de-DE" sz="1100" b="0" i="0" u="none" strike="noStrike" dirty="0">
                          <a:solidFill>
                            <a:srgbClr val="000000"/>
                          </a:solidFill>
                          <a:effectLst/>
                          <a:latin typeface="Aptos Narrow" panose="020B0004020202020204" pitchFamily="34" charset="0"/>
                        </a:rPr>
                        <a:t> &amp; </a:t>
                      </a:r>
                      <a:r>
                        <a:rPr lang="de-DE" sz="1100" b="0" i="0" u="none" strike="noStrike" dirty="0" err="1">
                          <a:solidFill>
                            <a:srgbClr val="000000"/>
                          </a:solidFill>
                          <a:effectLst/>
                          <a:latin typeface="Aptos Narrow" panose="020B0004020202020204" pitchFamily="34" charset="0"/>
                        </a:rPr>
                        <a:t>Wages</a:t>
                      </a:r>
                      <a:endParaRPr lang="de-DE"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€ 30,00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€ 30,00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€ 32,00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€ 35,00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€ 127,00</a:t>
                      </a:r>
                    </a:p>
                  </a:txBody>
                  <a:tcPr marL="4233" marR="4233" marT="4233" marB="0" anchor="ctr">
                    <a:solidFill>
                      <a:schemeClr val="bg1">
                        <a:lumMod val="95000"/>
                      </a:schemeClr>
                    </a:solidFill>
                  </a:tcPr>
                </a:tc>
                <a:tc>
                  <a:txBody>
                    <a:bodyPr/>
                    <a:lstStyle/>
                    <a:p>
                      <a:pPr algn="l" fontAlgn="ctr"/>
                      <a:r>
                        <a:rPr lang="en-US" sz="1100" b="0" i="0" u="none" strike="noStrike" dirty="0">
                          <a:solidFill>
                            <a:srgbClr val="000000"/>
                          </a:solidFill>
                          <a:effectLst/>
                          <a:latin typeface="Aptos Narrow" panose="020B0004020202020204" pitchFamily="34" charset="0"/>
                        </a:rPr>
                        <a:t>Salary increases in Q3 &amp; Q4 due to staff additions and performance bonuses.</a:t>
                      </a:r>
                    </a:p>
                  </a:txBody>
                  <a:tcPr marL="4233" marR="4233" marT="4233" marB="0" anchor="ctr">
                    <a:solidFill>
                      <a:schemeClr val="bg1">
                        <a:lumMod val="95000"/>
                      </a:schemeClr>
                    </a:solidFill>
                  </a:tcPr>
                </a:tc>
                <a:extLst>
                  <a:ext uri="{0D108BD9-81ED-4DB2-BD59-A6C34878D82A}">
                    <a16:rowId xmlns:a16="http://schemas.microsoft.com/office/drawing/2014/main" val="2354399954"/>
                  </a:ext>
                </a:extLst>
              </a:tr>
              <a:tr h="201757">
                <a:tc>
                  <a:txBody>
                    <a:bodyPr/>
                    <a:lstStyle/>
                    <a:p>
                      <a:pPr algn="l" fontAlgn="ctr"/>
                      <a:r>
                        <a:rPr lang="de-DE" sz="1100" b="0" i="0" u="none" strike="noStrike">
                          <a:solidFill>
                            <a:srgbClr val="000000"/>
                          </a:solidFill>
                          <a:effectLst/>
                          <a:latin typeface="Aptos Narrow" panose="020B0004020202020204" pitchFamily="34" charset="0"/>
                        </a:rPr>
                        <a:t>Rent</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€ 6,00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€ 6,00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€ 6,00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€ 6,00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€ 24,00</a:t>
                      </a:r>
                    </a:p>
                  </a:txBody>
                  <a:tcPr marL="4233" marR="4233" marT="4233" marB="0" anchor="ctr">
                    <a:solidFill>
                      <a:schemeClr val="bg1">
                        <a:lumMod val="95000"/>
                      </a:schemeClr>
                    </a:solidFill>
                  </a:tcPr>
                </a:tc>
                <a:tc>
                  <a:txBody>
                    <a:bodyPr/>
                    <a:lstStyle/>
                    <a:p>
                      <a:pPr algn="l" fontAlgn="ctr"/>
                      <a:r>
                        <a:rPr lang="en-US" sz="1100" b="0" i="0" u="none" strike="noStrike" dirty="0">
                          <a:solidFill>
                            <a:srgbClr val="000000"/>
                          </a:solidFill>
                          <a:effectLst/>
                          <a:latin typeface="Aptos Narrow" panose="020B0004020202020204" pitchFamily="34" charset="0"/>
                        </a:rPr>
                        <a:t>Fixed rental costs for office space remain constant throughout the year.</a:t>
                      </a:r>
                    </a:p>
                  </a:txBody>
                  <a:tcPr marL="4233" marR="4233" marT="4233" marB="0" anchor="ctr">
                    <a:solidFill>
                      <a:schemeClr val="bg1">
                        <a:lumMod val="95000"/>
                      </a:schemeClr>
                    </a:solidFill>
                  </a:tcPr>
                </a:tc>
                <a:extLst>
                  <a:ext uri="{0D108BD9-81ED-4DB2-BD59-A6C34878D82A}">
                    <a16:rowId xmlns:a16="http://schemas.microsoft.com/office/drawing/2014/main" val="595907423"/>
                  </a:ext>
                </a:extLst>
              </a:tr>
              <a:tr h="395406">
                <a:tc>
                  <a:txBody>
                    <a:bodyPr/>
                    <a:lstStyle/>
                    <a:p>
                      <a:pPr algn="l" fontAlgn="ctr"/>
                      <a:r>
                        <a:rPr lang="de-DE" sz="1100" b="0" i="0" u="none" strike="noStrike" dirty="0">
                          <a:solidFill>
                            <a:srgbClr val="000000"/>
                          </a:solidFill>
                          <a:effectLst/>
                          <a:latin typeface="Aptos Narrow" panose="020B0004020202020204" pitchFamily="34" charset="0"/>
                        </a:rPr>
                        <a:t>Marketing</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€ 3,00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€ 4,00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€ 5,00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€ 17,00</a:t>
                      </a:r>
                    </a:p>
                  </a:txBody>
                  <a:tcPr marL="4233" marR="4233" marT="4233" marB="0" anchor="ctr">
                    <a:solidFill>
                      <a:schemeClr val="bg1">
                        <a:lumMod val="95000"/>
                      </a:schemeClr>
                    </a:solidFill>
                  </a:tcPr>
                </a:tc>
                <a:tc>
                  <a:txBody>
                    <a:bodyPr/>
                    <a:lstStyle/>
                    <a:p>
                      <a:pPr algn="l" fontAlgn="ctr"/>
                      <a:r>
                        <a:rPr lang="en-US" sz="1100" b="0" i="0" u="none" strike="noStrike" dirty="0">
                          <a:solidFill>
                            <a:srgbClr val="000000"/>
                          </a:solidFill>
                          <a:effectLst/>
                          <a:latin typeface="Aptos Narrow" panose="020B0004020202020204" pitchFamily="34" charset="0"/>
                        </a:rPr>
                        <a:t>Marketing spend increases, especially in Q3 &amp; Q4 to drive more sales during the busy season.</a:t>
                      </a:r>
                    </a:p>
                  </a:txBody>
                  <a:tcPr marL="4233" marR="4233" marT="4233" marB="0" anchor="ctr">
                    <a:solidFill>
                      <a:schemeClr val="bg1">
                        <a:lumMod val="95000"/>
                      </a:schemeClr>
                    </a:solidFill>
                  </a:tcPr>
                </a:tc>
                <a:extLst>
                  <a:ext uri="{0D108BD9-81ED-4DB2-BD59-A6C34878D82A}">
                    <a16:rowId xmlns:a16="http://schemas.microsoft.com/office/drawing/2014/main" val="2034917165"/>
                  </a:ext>
                </a:extLst>
              </a:tr>
              <a:tr h="201757">
                <a:tc>
                  <a:txBody>
                    <a:bodyPr/>
                    <a:lstStyle/>
                    <a:p>
                      <a:pPr algn="l" fontAlgn="ctr"/>
                      <a:r>
                        <a:rPr lang="de-DE" sz="1100" b="0" i="0" u="none" strike="noStrike">
                          <a:solidFill>
                            <a:srgbClr val="000000"/>
                          </a:solidFill>
                          <a:effectLst/>
                          <a:latin typeface="Aptos Narrow" panose="020B0004020202020204" pitchFamily="34" charset="0"/>
                        </a:rPr>
                        <a:t>Utilities</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€ 8,00</a:t>
                      </a:r>
                    </a:p>
                  </a:txBody>
                  <a:tcPr marL="4233" marR="4233" marT="4233" marB="0" anchor="ctr">
                    <a:solidFill>
                      <a:schemeClr val="bg1">
                        <a:lumMod val="95000"/>
                      </a:schemeClr>
                    </a:solidFill>
                  </a:tcPr>
                </a:tc>
                <a:tc>
                  <a:txBody>
                    <a:bodyPr/>
                    <a:lstStyle/>
                    <a:p>
                      <a:pPr algn="l" fontAlgn="ctr"/>
                      <a:r>
                        <a:rPr lang="en-US" sz="1100" b="0" i="0" u="none" strike="noStrike" dirty="0">
                          <a:solidFill>
                            <a:srgbClr val="000000"/>
                          </a:solidFill>
                          <a:effectLst/>
                          <a:latin typeface="Aptos Narrow" panose="020B0004020202020204" pitchFamily="34" charset="0"/>
                        </a:rPr>
                        <a:t>Constant utility costs based on office size and regular business hours.</a:t>
                      </a:r>
                    </a:p>
                  </a:txBody>
                  <a:tcPr marL="4233" marR="4233" marT="4233" marB="0" anchor="ctr">
                    <a:solidFill>
                      <a:schemeClr val="bg1">
                        <a:lumMod val="95000"/>
                      </a:schemeClr>
                    </a:solidFill>
                  </a:tcPr>
                </a:tc>
                <a:extLst>
                  <a:ext uri="{0D108BD9-81ED-4DB2-BD59-A6C34878D82A}">
                    <a16:rowId xmlns:a16="http://schemas.microsoft.com/office/drawing/2014/main" val="2416991952"/>
                  </a:ext>
                </a:extLst>
              </a:tr>
              <a:tr h="395406">
                <a:tc>
                  <a:txBody>
                    <a:bodyPr/>
                    <a:lstStyle/>
                    <a:p>
                      <a:pPr algn="l" fontAlgn="ctr"/>
                      <a:r>
                        <a:rPr lang="de-DE" sz="1100" b="0" i="0" u="none" strike="noStrike">
                          <a:solidFill>
                            <a:srgbClr val="000000"/>
                          </a:solidFill>
                          <a:effectLst/>
                          <a:latin typeface="Aptos Narrow" panose="020B0004020202020204" pitchFamily="34" charset="0"/>
                        </a:rPr>
                        <a:t>Raw Materials/Supplies</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€ 12,00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€ 13,00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€ 14,00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€ 54,00</a:t>
                      </a:r>
                    </a:p>
                  </a:txBody>
                  <a:tcPr marL="4233" marR="4233" marT="4233" marB="0" anchor="ctr">
                    <a:solidFill>
                      <a:schemeClr val="bg1">
                        <a:lumMod val="95000"/>
                      </a:schemeClr>
                    </a:solidFill>
                  </a:tcPr>
                </a:tc>
                <a:tc>
                  <a:txBody>
                    <a:bodyPr/>
                    <a:lstStyle/>
                    <a:p>
                      <a:pPr algn="l" fontAlgn="ctr"/>
                      <a:r>
                        <a:rPr lang="en-US" sz="1100" b="0" i="0" u="none" strike="noStrike" dirty="0">
                          <a:solidFill>
                            <a:srgbClr val="000000"/>
                          </a:solidFill>
                          <a:effectLst/>
                          <a:latin typeface="Aptos Narrow" panose="020B0004020202020204" pitchFamily="34" charset="0"/>
                        </a:rPr>
                        <a:t>Costs rise slightly in line with increased sales, as more supplies and raw materials are required.</a:t>
                      </a:r>
                    </a:p>
                  </a:txBody>
                  <a:tcPr marL="4233" marR="4233" marT="4233" marB="0" anchor="ctr">
                    <a:solidFill>
                      <a:schemeClr val="bg1">
                        <a:lumMod val="95000"/>
                      </a:schemeClr>
                    </a:solidFill>
                  </a:tcPr>
                </a:tc>
                <a:extLst>
                  <a:ext uri="{0D108BD9-81ED-4DB2-BD59-A6C34878D82A}">
                    <a16:rowId xmlns:a16="http://schemas.microsoft.com/office/drawing/2014/main" val="92493582"/>
                  </a:ext>
                </a:extLst>
              </a:tr>
              <a:tr h="395406">
                <a:tc>
                  <a:txBody>
                    <a:bodyPr/>
                    <a:lstStyle/>
                    <a:p>
                      <a:pPr algn="l" fontAlgn="ctr"/>
                      <a:r>
                        <a:rPr lang="de-DE" sz="1100" b="0" i="0" u="none" strike="noStrike">
                          <a:solidFill>
                            <a:srgbClr val="000000"/>
                          </a:solidFill>
                          <a:effectLst/>
                          <a:latin typeface="Aptos Narrow" panose="020B0004020202020204" pitchFamily="34" charset="0"/>
                        </a:rPr>
                        <a:t>Miscellaneous Expenses</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€ 1,50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€ 5,50</a:t>
                      </a:r>
                    </a:p>
                  </a:txBody>
                  <a:tcPr marL="4233" marR="4233" marT="4233" marB="0" anchor="ctr">
                    <a:solidFill>
                      <a:schemeClr val="bg1">
                        <a:lumMod val="95000"/>
                      </a:schemeClr>
                    </a:solidFill>
                  </a:tcPr>
                </a:tc>
                <a:tc>
                  <a:txBody>
                    <a:bodyPr/>
                    <a:lstStyle/>
                    <a:p>
                      <a:pPr algn="l" fontAlgn="ctr"/>
                      <a:r>
                        <a:rPr lang="en-US" sz="1100" b="0" i="0" u="none" strike="noStrike" dirty="0">
                          <a:solidFill>
                            <a:srgbClr val="000000"/>
                          </a:solidFill>
                          <a:effectLst/>
                          <a:latin typeface="Aptos Narrow" panose="020B0004020202020204" pitchFamily="34" charset="0"/>
                        </a:rPr>
                        <a:t>Includes unexpected costs such as minor repairs and travel. Assumed higher in Q4 due to increased business activity.</a:t>
                      </a:r>
                    </a:p>
                  </a:txBody>
                  <a:tcPr marL="4233" marR="4233" marT="4233" marB="0" anchor="ctr">
                    <a:solidFill>
                      <a:schemeClr val="bg1">
                        <a:lumMod val="95000"/>
                      </a:schemeClr>
                    </a:solidFill>
                  </a:tcPr>
                </a:tc>
                <a:extLst>
                  <a:ext uri="{0D108BD9-81ED-4DB2-BD59-A6C34878D82A}">
                    <a16:rowId xmlns:a16="http://schemas.microsoft.com/office/drawing/2014/main" val="2387103585"/>
                  </a:ext>
                </a:extLst>
              </a:tr>
              <a:tr h="201757">
                <a:tc>
                  <a:txBody>
                    <a:bodyPr/>
                    <a:lstStyle/>
                    <a:p>
                      <a:pPr algn="l" fontAlgn="ctr"/>
                      <a:r>
                        <a:rPr lang="de-DE" sz="1100" b="1" i="0" u="none" strike="noStrike" dirty="0">
                          <a:solidFill>
                            <a:srgbClr val="000000"/>
                          </a:solidFill>
                          <a:effectLst/>
                          <a:latin typeface="Aptos Narrow" panose="020B0004020202020204" pitchFamily="34" charset="0"/>
                        </a:rPr>
                        <a:t>Total </a:t>
                      </a:r>
                      <a:r>
                        <a:rPr lang="de-DE" sz="1100" b="1" i="0" u="none" strike="noStrike" dirty="0" err="1">
                          <a:solidFill>
                            <a:srgbClr val="000000"/>
                          </a:solidFill>
                          <a:effectLst/>
                          <a:latin typeface="Aptos Narrow" panose="020B0004020202020204" pitchFamily="34" charset="0"/>
                        </a:rPr>
                        <a:t>Expenses</a:t>
                      </a:r>
                      <a:endParaRPr lang="de-DE" sz="1100" b="1" i="0" u="none" strike="noStrike" dirty="0">
                        <a:solidFill>
                          <a:srgbClr val="000000"/>
                        </a:solidFill>
                        <a:effectLst/>
                        <a:latin typeface="Aptos Narrow" panose="020B0004020202020204" pitchFamily="34" charset="0"/>
                      </a:endParaRP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€ 54,00</a:t>
                      </a: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€ 56,50</a:t>
                      </a:r>
                    </a:p>
                  </a:txBody>
                  <a:tcPr marL="4233" marR="4233" marT="4233" marB="0" anchor="ctr">
                    <a:solidFill>
                      <a:schemeClr val="bg1">
                        <a:lumMod val="75000"/>
                      </a:schemeClr>
                    </a:solidFill>
                  </a:tcPr>
                </a:tc>
                <a:tc>
                  <a:txBody>
                    <a:bodyPr/>
                    <a:lstStyle/>
                    <a:p>
                      <a:pPr algn="r" fontAlgn="ctr"/>
                      <a:r>
                        <a:rPr lang="de-DE" sz="1100" b="1" i="0" u="none" strike="noStrike" dirty="0">
                          <a:solidFill>
                            <a:srgbClr val="000000"/>
                          </a:solidFill>
                          <a:effectLst/>
                          <a:latin typeface="Aptos Narrow" panose="020B0004020202020204" pitchFamily="34" charset="0"/>
                        </a:rPr>
                        <a:t>€ 60,00</a:t>
                      </a: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€ 65,00</a:t>
                      </a:r>
                    </a:p>
                  </a:txBody>
                  <a:tcPr marL="4233" marR="4233" marT="4233" marB="0" anchor="ctr">
                    <a:solidFill>
                      <a:schemeClr val="bg1">
                        <a:lumMod val="75000"/>
                      </a:schemeClr>
                    </a:solidFill>
                  </a:tcPr>
                </a:tc>
                <a:tc>
                  <a:txBody>
                    <a:bodyPr/>
                    <a:lstStyle/>
                    <a:p>
                      <a:pPr algn="r" fontAlgn="ctr"/>
                      <a:r>
                        <a:rPr lang="de-DE" sz="1100" b="1" i="0" u="none" strike="noStrike" dirty="0">
                          <a:solidFill>
                            <a:srgbClr val="000000"/>
                          </a:solidFill>
                          <a:effectLst/>
                          <a:latin typeface="Aptos Narrow" panose="020B0004020202020204" pitchFamily="34" charset="0"/>
                        </a:rPr>
                        <a:t>€ 235,50</a:t>
                      </a:r>
                    </a:p>
                  </a:txBody>
                  <a:tcPr marL="4233" marR="4233" marT="4233" marB="0" anchor="ctr">
                    <a:solidFill>
                      <a:schemeClr val="bg1">
                        <a:lumMod val="75000"/>
                      </a:schemeClr>
                    </a:solidFill>
                  </a:tcP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75000"/>
                      </a:schemeClr>
                    </a:solidFill>
                  </a:tcPr>
                </a:tc>
                <a:extLst>
                  <a:ext uri="{0D108BD9-81ED-4DB2-BD59-A6C34878D82A}">
                    <a16:rowId xmlns:a16="http://schemas.microsoft.com/office/drawing/2014/main" val="3083623643"/>
                  </a:ext>
                </a:extLst>
              </a:tr>
              <a:tr h="201757">
                <a:tc>
                  <a:txBody>
                    <a:bodyPr/>
                    <a:lstStyle/>
                    <a:p>
                      <a:pPr algn="l" fontAlgn="ctr"/>
                      <a:r>
                        <a:rPr lang="de-DE" sz="1100" b="1" i="0" u="none" strike="noStrike" dirty="0">
                          <a:solidFill>
                            <a:srgbClr val="000000"/>
                          </a:solidFill>
                          <a:effectLst/>
                          <a:latin typeface="Aptos Narrow" panose="020B0004020202020204" pitchFamily="34" charset="0"/>
                        </a:rPr>
                        <a:t>Net Profit (Loss)</a:t>
                      </a:r>
                    </a:p>
                  </a:txBody>
                  <a:tcPr marL="4233" marR="4233" marT="4233" marB="0" anchor="ctr">
                    <a:solidFill>
                      <a:schemeClr val="bg1">
                        <a:lumMod val="50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€ 16,00</a:t>
                      </a:r>
                    </a:p>
                  </a:txBody>
                  <a:tcPr marL="4233" marR="4233" marT="4233" marB="0" anchor="ctr">
                    <a:solidFill>
                      <a:schemeClr val="bg1">
                        <a:lumMod val="50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€ 21,50</a:t>
                      </a:r>
                    </a:p>
                  </a:txBody>
                  <a:tcPr marL="4233" marR="4233" marT="4233" marB="0" anchor="ctr">
                    <a:solidFill>
                      <a:schemeClr val="bg1">
                        <a:lumMod val="50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€ 22,00</a:t>
                      </a:r>
                    </a:p>
                  </a:txBody>
                  <a:tcPr marL="4233" marR="4233" marT="4233" marB="0" anchor="ctr">
                    <a:solidFill>
                      <a:schemeClr val="bg1">
                        <a:lumMod val="50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€ 36,00</a:t>
                      </a:r>
                    </a:p>
                  </a:txBody>
                  <a:tcPr marL="4233" marR="4233" marT="4233" marB="0" anchor="ctr">
                    <a:solidFill>
                      <a:schemeClr val="bg1">
                        <a:lumMod val="50000"/>
                      </a:schemeClr>
                    </a:solidFill>
                  </a:tcPr>
                </a:tc>
                <a:tc>
                  <a:txBody>
                    <a:bodyPr/>
                    <a:lstStyle/>
                    <a:p>
                      <a:pPr algn="r" fontAlgn="ctr"/>
                      <a:r>
                        <a:rPr lang="de-DE" sz="1100" b="1" i="0" u="none" strike="noStrike" dirty="0">
                          <a:solidFill>
                            <a:srgbClr val="000000"/>
                          </a:solidFill>
                          <a:effectLst/>
                          <a:latin typeface="Aptos Narrow" panose="020B0004020202020204" pitchFamily="34" charset="0"/>
                        </a:rPr>
                        <a:t>€ 95,50</a:t>
                      </a:r>
                    </a:p>
                  </a:txBody>
                  <a:tcPr marL="4233" marR="4233" marT="4233" marB="0" anchor="ctr">
                    <a:solidFill>
                      <a:schemeClr val="bg1">
                        <a:lumMod val="50000"/>
                      </a:schemeClr>
                    </a:solidFill>
                  </a:tcPr>
                </a:tc>
                <a:tc>
                  <a:txBody>
                    <a:bodyPr/>
                    <a:lstStyle/>
                    <a:p>
                      <a:pPr algn="l" fontAlgn="ctr"/>
                      <a:r>
                        <a:rPr lang="en-US" sz="1100" b="0" i="0" u="none" strike="noStrike" dirty="0">
                          <a:solidFill>
                            <a:srgbClr val="000000"/>
                          </a:solidFill>
                          <a:effectLst/>
                          <a:latin typeface="Aptos Narrow" panose="020B0004020202020204" pitchFamily="34" charset="0"/>
                        </a:rPr>
                        <a:t>Revenue increases exceed rising expenses, ensuring profitability each quarter.</a:t>
                      </a:r>
                    </a:p>
                  </a:txBody>
                  <a:tcPr marL="4233" marR="4233" marT="4233" marB="0" anchor="ctr">
                    <a:solidFill>
                      <a:schemeClr val="bg1">
                        <a:lumMod val="50000"/>
                      </a:schemeClr>
                    </a:solidFill>
                  </a:tcPr>
                </a:tc>
                <a:extLst>
                  <a:ext uri="{0D108BD9-81ED-4DB2-BD59-A6C34878D82A}">
                    <a16:rowId xmlns:a16="http://schemas.microsoft.com/office/drawing/2014/main" val="548214906"/>
                  </a:ext>
                </a:extLst>
              </a:tr>
              <a:tr h="201757">
                <a:tc>
                  <a:txBody>
                    <a:bodyPr/>
                    <a:lstStyle/>
                    <a:p>
                      <a:pPr algn="l" fontAlgn="ctr"/>
                      <a:r>
                        <a:rPr lang="de-DE" sz="1100" b="1" i="0" u="none" strike="noStrike" dirty="0" err="1">
                          <a:solidFill>
                            <a:schemeClr val="bg2"/>
                          </a:solidFill>
                          <a:effectLst/>
                          <a:latin typeface="Aptos Narrow" panose="020B0004020202020204" pitchFamily="34" charset="0"/>
                        </a:rPr>
                        <a:t>Cumulative</a:t>
                      </a:r>
                      <a:r>
                        <a:rPr lang="de-DE" sz="1100" b="1" i="0" u="none" strike="noStrike" dirty="0">
                          <a:solidFill>
                            <a:schemeClr val="bg2"/>
                          </a:solidFill>
                          <a:effectLst/>
                          <a:latin typeface="Aptos Narrow" panose="020B0004020202020204" pitchFamily="34" charset="0"/>
                        </a:rPr>
                        <a:t> Cash Flow</a:t>
                      </a:r>
                    </a:p>
                  </a:txBody>
                  <a:tcPr marL="4233" marR="4233" marT="4233" marB="0" anchor="ctr">
                    <a:solidFill>
                      <a:schemeClr val="tx1">
                        <a:lumMod val="75000"/>
                      </a:schemeClr>
                    </a:solidFill>
                  </a:tcPr>
                </a:tc>
                <a:tc>
                  <a:txBody>
                    <a:bodyPr/>
                    <a:lstStyle/>
                    <a:p>
                      <a:pPr algn="r" fontAlgn="ctr"/>
                      <a:r>
                        <a:rPr lang="de-DE" sz="1100" b="1" i="0" u="none" strike="noStrike">
                          <a:solidFill>
                            <a:schemeClr val="bg2"/>
                          </a:solidFill>
                          <a:effectLst/>
                          <a:latin typeface="Aptos Narrow" panose="020B0004020202020204" pitchFamily="34" charset="0"/>
                        </a:rPr>
                        <a:t>€ 16,00</a:t>
                      </a:r>
                    </a:p>
                  </a:txBody>
                  <a:tcPr marL="4233" marR="4233" marT="4233" marB="0" anchor="ctr">
                    <a:solidFill>
                      <a:schemeClr val="tx1">
                        <a:lumMod val="75000"/>
                      </a:schemeClr>
                    </a:solidFill>
                  </a:tcPr>
                </a:tc>
                <a:tc>
                  <a:txBody>
                    <a:bodyPr/>
                    <a:lstStyle/>
                    <a:p>
                      <a:pPr algn="r" fontAlgn="ctr"/>
                      <a:r>
                        <a:rPr lang="de-DE" sz="1100" b="1" i="0" u="none" strike="noStrike" dirty="0">
                          <a:solidFill>
                            <a:schemeClr val="bg2"/>
                          </a:solidFill>
                          <a:effectLst/>
                          <a:latin typeface="Aptos Narrow" panose="020B0004020202020204" pitchFamily="34" charset="0"/>
                        </a:rPr>
                        <a:t>€ 37,50</a:t>
                      </a:r>
                    </a:p>
                  </a:txBody>
                  <a:tcPr marL="4233" marR="4233" marT="4233" marB="0" anchor="ctr">
                    <a:solidFill>
                      <a:schemeClr val="tx1">
                        <a:lumMod val="75000"/>
                      </a:schemeClr>
                    </a:solidFill>
                  </a:tcPr>
                </a:tc>
                <a:tc>
                  <a:txBody>
                    <a:bodyPr/>
                    <a:lstStyle/>
                    <a:p>
                      <a:pPr algn="r" fontAlgn="ctr"/>
                      <a:r>
                        <a:rPr lang="de-DE" sz="1100" b="1" i="0" u="none" strike="noStrike">
                          <a:solidFill>
                            <a:schemeClr val="bg2"/>
                          </a:solidFill>
                          <a:effectLst/>
                          <a:latin typeface="Aptos Narrow" panose="020B0004020202020204" pitchFamily="34" charset="0"/>
                        </a:rPr>
                        <a:t>€ 59,50</a:t>
                      </a:r>
                    </a:p>
                  </a:txBody>
                  <a:tcPr marL="4233" marR="4233" marT="4233" marB="0" anchor="ctr">
                    <a:solidFill>
                      <a:schemeClr val="tx1">
                        <a:lumMod val="75000"/>
                      </a:schemeClr>
                    </a:solidFill>
                  </a:tcPr>
                </a:tc>
                <a:tc>
                  <a:txBody>
                    <a:bodyPr/>
                    <a:lstStyle/>
                    <a:p>
                      <a:pPr algn="r" fontAlgn="ctr"/>
                      <a:r>
                        <a:rPr lang="de-DE" sz="1100" b="1" i="0" u="none" strike="noStrike" dirty="0">
                          <a:solidFill>
                            <a:schemeClr val="bg2"/>
                          </a:solidFill>
                          <a:effectLst/>
                          <a:latin typeface="Aptos Narrow" panose="020B0004020202020204" pitchFamily="34" charset="0"/>
                        </a:rPr>
                        <a:t>€ 95,50</a:t>
                      </a:r>
                    </a:p>
                  </a:txBody>
                  <a:tcPr marL="4233" marR="4233" marT="4233" marB="0" anchor="ctr">
                    <a:solidFill>
                      <a:schemeClr val="tx1">
                        <a:lumMod val="75000"/>
                      </a:schemeClr>
                    </a:solidFill>
                  </a:tcPr>
                </a:tc>
                <a:tc>
                  <a:txBody>
                    <a:bodyPr/>
                    <a:lstStyle/>
                    <a:p>
                      <a:pPr algn="r" fontAlgn="ctr"/>
                      <a:r>
                        <a:rPr lang="de-DE" sz="1100" b="1" i="0" u="none" strike="noStrike" dirty="0">
                          <a:solidFill>
                            <a:schemeClr val="bg2"/>
                          </a:solidFill>
                          <a:effectLst/>
                          <a:latin typeface="Aptos Narrow" panose="020B0004020202020204" pitchFamily="34" charset="0"/>
                        </a:rPr>
                        <a:t>€ 95,50</a:t>
                      </a:r>
                    </a:p>
                  </a:txBody>
                  <a:tcPr marL="4233" marR="4233" marT="4233" marB="0" anchor="ctr">
                    <a:solidFill>
                      <a:schemeClr val="tx1">
                        <a:lumMod val="75000"/>
                      </a:schemeClr>
                    </a:solidFill>
                  </a:tcPr>
                </a:tc>
                <a:tc>
                  <a:txBody>
                    <a:bodyPr/>
                    <a:lstStyle/>
                    <a:p>
                      <a:pPr algn="l" fontAlgn="ctr"/>
                      <a:r>
                        <a:rPr lang="en-US" sz="1100" b="0" i="0" u="none" strike="noStrike" dirty="0">
                          <a:solidFill>
                            <a:schemeClr val="bg2"/>
                          </a:solidFill>
                          <a:effectLst/>
                          <a:latin typeface="Aptos Narrow" panose="020B0004020202020204" pitchFamily="34" charset="0"/>
                        </a:rPr>
                        <a:t>Cash flow builds up steadily, with no expected cash shortfalls.</a:t>
                      </a:r>
                    </a:p>
                  </a:txBody>
                  <a:tcPr marL="4233" marR="4233" marT="4233" marB="0" anchor="ctr">
                    <a:solidFill>
                      <a:schemeClr val="tx1">
                        <a:lumMod val="75000"/>
                      </a:schemeClr>
                    </a:solidFill>
                  </a:tcPr>
                </a:tc>
                <a:extLst>
                  <a:ext uri="{0D108BD9-81ED-4DB2-BD59-A6C34878D82A}">
                    <a16:rowId xmlns:a16="http://schemas.microsoft.com/office/drawing/2014/main" val="2097346489"/>
                  </a:ext>
                </a:extLst>
              </a:tr>
            </a:tbl>
          </a:graphicData>
        </a:graphic>
      </p:graphicFrame>
    </p:spTree>
    <p:extLst>
      <p:ext uri="{BB962C8B-B14F-4D97-AF65-F5344CB8AC3E}">
        <p14:creationId xmlns:p14="http://schemas.microsoft.com/office/powerpoint/2010/main" val="3646773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4816BB1-AB5D-24F7-7D83-8A8931EF1313}"/>
              </a:ext>
            </a:extLst>
          </p:cNvPr>
          <p:cNvSpPr>
            <a:spLocks noGrp="1"/>
          </p:cNvSpPr>
          <p:nvPr>
            <p:ph type="body" sz="quarter" idx="16"/>
          </p:nvPr>
        </p:nvSpPr>
        <p:spPr/>
        <p:txBody>
          <a:bodyPr/>
          <a:lstStyle/>
          <a:p>
            <a:r>
              <a:rPr lang="en-US" dirty="0"/>
              <a:t>Accessing Financial Resources and Funding</a:t>
            </a:r>
          </a:p>
          <a:p>
            <a:endParaRPr lang="de-DE" dirty="0"/>
          </a:p>
        </p:txBody>
      </p:sp>
      <p:sp>
        <p:nvSpPr>
          <p:cNvPr id="3" name="Textplatzhalter 2">
            <a:extLst>
              <a:ext uri="{FF2B5EF4-FFF2-40B4-BE49-F238E27FC236}">
                <a16:creationId xmlns:a16="http://schemas.microsoft.com/office/drawing/2014/main" id="{F7647B68-2FDA-9C64-A45A-82498A35C9C0}"/>
              </a:ext>
            </a:extLst>
          </p:cNvPr>
          <p:cNvSpPr>
            <a:spLocks noGrp="1"/>
          </p:cNvSpPr>
          <p:nvPr>
            <p:ph type="body" sz="quarter" idx="17"/>
          </p:nvPr>
        </p:nvSpPr>
        <p:spPr/>
        <p:txBody>
          <a:bodyPr/>
          <a:lstStyle/>
          <a:p>
            <a:r>
              <a:rPr lang="de-DE" dirty="0"/>
              <a:t>03</a:t>
            </a:r>
          </a:p>
        </p:txBody>
      </p:sp>
      <p:sp>
        <p:nvSpPr>
          <p:cNvPr id="5" name="TextBox 4">
            <a:extLst>
              <a:ext uri="{FF2B5EF4-FFF2-40B4-BE49-F238E27FC236}">
                <a16:creationId xmlns:a16="http://schemas.microsoft.com/office/drawing/2014/main" id="{CB0ED890-C8D4-D1B0-FBAF-4B5AC6052E64}"/>
              </a:ext>
            </a:extLst>
          </p:cNvPr>
          <p:cNvSpPr txBox="1"/>
          <p:nvPr/>
        </p:nvSpPr>
        <p:spPr>
          <a:xfrm>
            <a:off x="4620670" y="4364007"/>
            <a:ext cx="6916992" cy="923330"/>
          </a:xfrm>
          <a:prstGeom prst="rect">
            <a:avLst/>
          </a:prstGeom>
          <a:noFill/>
        </p:spPr>
        <p:txBody>
          <a:bodyPr wrap="square">
            <a:spAutoFit/>
          </a:bodyPr>
          <a:lstStyle/>
          <a:p>
            <a:pPr marL="447675" indent="0" algn="ctr">
              <a:lnSpc>
                <a:spcPct val="100000"/>
              </a:lnSpc>
              <a:spcBef>
                <a:spcPts val="0"/>
              </a:spcBef>
              <a:defRPr/>
            </a:pPr>
            <a:r>
              <a:rPr lang="en-US" b="1" dirty="0">
                <a:solidFill>
                  <a:schemeClr val="bg1"/>
                </a:solidFill>
                <a:highlight>
                  <a:srgbClr val="086575"/>
                </a:highlight>
              </a:rPr>
              <a:t>More learning in Module 4, How do I secure funding for my idea and</a:t>
            </a:r>
          </a:p>
          <a:p>
            <a:pPr marL="447675" indent="0" algn="ctr">
              <a:lnSpc>
                <a:spcPct val="100000"/>
              </a:lnSpc>
              <a:spcBef>
                <a:spcPts val="0"/>
              </a:spcBef>
              <a:defRPr/>
            </a:pPr>
            <a:r>
              <a:rPr lang="en-US" b="1" dirty="0">
                <a:solidFill>
                  <a:schemeClr val="bg1"/>
                </a:solidFill>
                <a:highlight>
                  <a:srgbClr val="086575"/>
                </a:highlight>
              </a:rPr>
              <a:t> Module 5, Managing finance and relations with investors</a:t>
            </a:r>
            <a:r>
              <a:rPr lang="en-US" b="1" dirty="0">
                <a:solidFill>
                  <a:srgbClr val="DE0A1D"/>
                </a:solidFill>
                <a:highlight>
                  <a:srgbClr val="086575"/>
                </a:highlight>
              </a:rPr>
              <a:t>.</a:t>
            </a:r>
            <a:endParaRPr lang="en-US" b="1" dirty="0">
              <a:solidFill>
                <a:srgbClr val="DE0A1D"/>
              </a:solidFill>
              <a:highlight>
                <a:srgbClr val="086575"/>
              </a:highlight>
              <a:latin typeface="Calibri" panose="020F0502020204030204"/>
            </a:endParaRPr>
          </a:p>
        </p:txBody>
      </p:sp>
    </p:spTree>
    <p:extLst>
      <p:ext uri="{BB962C8B-B14F-4D97-AF65-F5344CB8AC3E}">
        <p14:creationId xmlns:p14="http://schemas.microsoft.com/office/powerpoint/2010/main" val="533591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B18798A3-CC5B-099A-2C18-3BF16E0C16B8}"/>
              </a:ext>
            </a:extLst>
          </p:cNvPr>
          <p:cNvSpPr>
            <a:spLocks noGrp="1"/>
          </p:cNvSpPr>
          <p:nvPr>
            <p:ph type="body" sz="quarter" idx="18"/>
          </p:nvPr>
        </p:nvSpPr>
        <p:spPr>
          <a:xfrm>
            <a:off x="798068" y="1333747"/>
            <a:ext cx="5646906" cy="3025975"/>
          </a:xfrm>
        </p:spPr>
        <p:txBody>
          <a:bodyPr/>
          <a:lstStyle/>
          <a:p>
            <a:pPr marL="0" indent="0"/>
            <a:r>
              <a:rPr lang="en-US" sz="2200" dirty="0"/>
              <a:t>For under-represented founders, accessing funding can be more challenging due to limited networks, fewer resources, and potential biases. However, many funding opportunities specifically target minority entrepreneurs and those who face these barriers.</a:t>
            </a:r>
          </a:p>
          <a:p>
            <a:pPr marL="285750" indent="-285750">
              <a:buFont typeface="Arial" panose="020B0604020202020204" pitchFamily="34" charset="0"/>
              <a:buChar char="•"/>
            </a:pPr>
            <a:r>
              <a:rPr lang="en-US" sz="2200" b="1" dirty="0"/>
              <a:t>Key Funding Challenges</a:t>
            </a:r>
            <a:r>
              <a:rPr lang="en-US" sz="2200" dirty="0"/>
              <a:t>: Limited access to venture capital, systemic biases, and lack of connections.</a:t>
            </a:r>
          </a:p>
          <a:p>
            <a:pPr marL="285750" indent="-285750">
              <a:buFont typeface="Arial" panose="020B0604020202020204" pitchFamily="34" charset="0"/>
              <a:buChar char="•"/>
            </a:pPr>
            <a:r>
              <a:rPr lang="en-US" sz="2200" b="1" dirty="0"/>
              <a:t>Opportunities Available (examples)</a:t>
            </a:r>
            <a:r>
              <a:rPr lang="en-US" sz="2200" dirty="0"/>
              <a:t>: Grants, microloans, crowdfunding, venture capital, and government initiatives specifically designed to support under-represented founders.</a:t>
            </a:r>
            <a:endParaRPr lang="de-DE" sz="2200" dirty="0"/>
          </a:p>
        </p:txBody>
      </p:sp>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945553" y="585415"/>
            <a:ext cx="4990998" cy="992652"/>
          </a:xfrm>
        </p:spPr>
        <p:txBody>
          <a:bodyPr/>
          <a:lstStyle/>
          <a:p>
            <a:pPr algn="ctr"/>
            <a:r>
              <a:rPr lang="en-US" sz="2000" b="1" i="1" dirty="0"/>
              <a:t>"The best way to predict the future is to create it.“  </a:t>
            </a:r>
            <a:r>
              <a:rPr lang="en-US" sz="2000" i="1" dirty="0"/>
              <a:t>Peter Drucker</a:t>
            </a:r>
            <a:endParaRPr lang="de-DE" sz="2000" i="1" dirty="0"/>
          </a:p>
        </p:txBody>
      </p:sp>
      <p:pic>
        <p:nvPicPr>
          <p:cNvPr id="5" name="Bildplatzhalter 4">
            <a:extLst>
              <a:ext uri="{FF2B5EF4-FFF2-40B4-BE49-F238E27FC236}">
                <a16:creationId xmlns:a16="http://schemas.microsoft.com/office/drawing/2014/main" id="{0EA687AD-AD82-5E66-B5C0-5CAAED01F18F}"/>
              </a:ext>
            </a:extLst>
          </p:cNvPr>
          <p:cNvPicPr>
            <a:picLocks noGrp="1" noChangeAspect="1"/>
          </p:cNvPicPr>
          <p:nvPr>
            <p:ph type="pic" sz="quarter" idx="42"/>
          </p:nvPr>
        </p:nvPicPr>
        <p:blipFill>
          <a:blip r:embed="rId2"/>
          <a:srcRect l="16043" r="16043"/>
          <a:stretch/>
        </p:blipFill>
        <p:spPr/>
      </p:pic>
      <p:sp>
        <p:nvSpPr>
          <p:cNvPr id="6" name="Textfeld 5">
            <a:extLst>
              <a:ext uri="{FF2B5EF4-FFF2-40B4-BE49-F238E27FC236}">
                <a16:creationId xmlns:a16="http://schemas.microsoft.com/office/drawing/2014/main" id="{798AEB45-10CF-7993-33AB-E64381145C1B}"/>
              </a:ext>
            </a:extLst>
          </p:cNvPr>
          <p:cNvSpPr txBox="1"/>
          <p:nvPr/>
        </p:nvSpPr>
        <p:spPr>
          <a:xfrm>
            <a:off x="320540" y="6482045"/>
            <a:ext cx="11578483" cy="230832"/>
          </a:xfrm>
          <a:prstGeom prst="rect">
            <a:avLst/>
          </a:prstGeom>
          <a:noFill/>
        </p:spPr>
        <p:txBody>
          <a:bodyPr wrap="square" rtlCol="0">
            <a:spAutoFit/>
          </a:bodyPr>
          <a:lstStyle/>
          <a:p>
            <a:r>
              <a:rPr lang="de-DE" sz="900" dirty="0"/>
              <a:t>„</a:t>
            </a:r>
            <a:r>
              <a:rPr lang="de-DE" sz="900" dirty="0">
                <a:hlinkClick r:id="rId3"/>
              </a:rPr>
              <a:t>Vorhaben für die Zukunft umsetzen</a:t>
            </a:r>
            <a:r>
              <a:rPr lang="de-DE" sz="900" dirty="0"/>
              <a:t>" von Marco Verch ist lizenziert gemäß </a:t>
            </a:r>
            <a:r>
              <a:rPr lang="de-DE" sz="900" dirty="0">
                <a:hlinkClick r:id="rId4" tooltip="https://creativecommons.org/licenses/by/3.0/"/>
              </a:rPr>
              <a:t>CC BY</a:t>
            </a:r>
            <a:endParaRPr lang="de-DE" sz="900" dirty="0"/>
          </a:p>
        </p:txBody>
      </p:sp>
      <p:sp>
        <p:nvSpPr>
          <p:cNvPr id="2" name="Textplatzhalter 2">
            <a:extLst>
              <a:ext uri="{FF2B5EF4-FFF2-40B4-BE49-F238E27FC236}">
                <a16:creationId xmlns:a16="http://schemas.microsoft.com/office/drawing/2014/main" id="{7CB71E36-7550-CB5F-CBCF-5EB6B815A64E}"/>
              </a:ext>
            </a:extLst>
          </p:cNvPr>
          <p:cNvSpPr txBox="1">
            <a:spLocks/>
          </p:cNvSpPr>
          <p:nvPr/>
        </p:nvSpPr>
        <p:spPr>
          <a:xfrm>
            <a:off x="7025279" y="86276"/>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47B5C8"/>
                </a:solidFill>
              </a:rPr>
              <a:t>Developing Actionable Strategies</a:t>
            </a:r>
            <a:endParaRPr lang="de-DE" dirty="0">
              <a:solidFill>
                <a:srgbClr val="47B5C8"/>
              </a:solidFill>
            </a:endParaRPr>
          </a:p>
        </p:txBody>
      </p:sp>
    </p:spTree>
    <p:extLst>
      <p:ext uri="{BB962C8B-B14F-4D97-AF65-F5344CB8AC3E}">
        <p14:creationId xmlns:p14="http://schemas.microsoft.com/office/powerpoint/2010/main" val="3180954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Incorporating Risk Management into Budgeting</a:t>
            </a:r>
            <a:endParaRPr lang="en-US" dirty="0"/>
          </a:p>
        </p:txBody>
      </p:sp>
      <p:sp>
        <p:nvSpPr>
          <p:cNvPr id="10" name="TextBox 4">
            <a:extLst>
              <a:ext uri="{FF2B5EF4-FFF2-40B4-BE49-F238E27FC236}">
                <a16:creationId xmlns:a16="http://schemas.microsoft.com/office/drawing/2014/main" id="{B3BAC08D-379E-5E5E-6CD6-7F7422970C04}"/>
              </a:ext>
            </a:extLst>
          </p:cNvPr>
          <p:cNvSpPr txBox="1"/>
          <p:nvPr/>
        </p:nvSpPr>
        <p:spPr>
          <a:xfrm>
            <a:off x="581471" y="1565257"/>
            <a:ext cx="10382337" cy="707886"/>
          </a:xfrm>
          <a:prstGeom prst="rect">
            <a:avLst/>
          </a:prstGeom>
          <a:noFill/>
        </p:spPr>
        <p:txBody>
          <a:bodyPr wrap="square">
            <a:spAutoFit/>
          </a:bodyPr>
          <a:lstStyle/>
          <a:p>
            <a:r>
              <a:rPr lang="en-US" sz="2000" dirty="0">
                <a:solidFill>
                  <a:srgbClr val="595959"/>
                </a:solidFill>
              </a:rPr>
              <a:t>Incorporating risk management into your budgeting process helps prepare for uncertainties like economic downturns, supply chain disruptions, or unexpected expenses.</a:t>
            </a:r>
          </a:p>
        </p:txBody>
      </p:sp>
      <p:graphicFrame>
        <p:nvGraphicFramePr>
          <p:cNvPr id="5" name="Diagramm 4">
            <a:extLst>
              <a:ext uri="{FF2B5EF4-FFF2-40B4-BE49-F238E27FC236}">
                <a16:creationId xmlns:a16="http://schemas.microsoft.com/office/drawing/2014/main" id="{5B4570BF-3990-F4E0-1CFC-5D49F27B9A86}"/>
              </a:ext>
            </a:extLst>
          </p:cNvPr>
          <p:cNvGraphicFramePr/>
          <p:nvPr>
            <p:extLst>
              <p:ext uri="{D42A27DB-BD31-4B8C-83A1-F6EECF244321}">
                <p14:modId xmlns:p14="http://schemas.microsoft.com/office/powerpoint/2010/main" val="4164864934"/>
              </p:ext>
            </p:extLst>
          </p:nvPr>
        </p:nvGraphicFramePr>
        <p:xfrm>
          <a:off x="1228191" y="2580920"/>
          <a:ext cx="8655814" cy="3515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828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8C3FC-D445-6D4B-A03E-CD7607918BA1}"/>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A7BD2CA2-D471-3A59-51AB-665F3667CF69}"/>
              </a:ext>
            </a:extLst>
          </p:cNvPr>
          <p:cNvSpPr/>
          <p:nvPr/>
        </p:nvSpPr>
        <p:spPr>
          <a:xfrm>
            <a:off x="0" y="664464"/>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F587C338-06A6-2253-ABA1-E1257C82C06C}"/>
              </a:ext>
            </a:extLst>
          </p:cNvPr>
          <p:cNvSpPr>
            <a:spLocks noGrp="1"/>
          </p:cNvSpPr>
          <p:nvPr>
            <p:ph type="body" sz="quarter" idx="16"/>
          </p:nvPr>
        </p:nvSpPr>
        <p:spPr/>
        <p:txBody>
          <a:bodyPr/>
          <a:lstStyle/>
          <a:p>
            <a:r>
              <a:rPr lang="de-DE" dirty="0">
                <a:solidFill>
                  <a:schemeClr val="bg1"/>
                </a:solidFill>
              </a:rPr>
              <a:t>Choosing the right funding Source</a:t>
            </a:r>
          </a:p>
        </p:txBody>
      </p:sp>
      <p:sp>
        <p:nvSpPr>
          <p:cNvPr id="10" name="TextBox 4">
            <a:extLst>
              <a:ext uri="{FF2B5EF4-FFF2-40B4-BE49-F238E27FC236}">
                <a16:creationId xmlns:a16="http://schemas.microsoft.com/office/drawing/2014/main" id="{7298B8ED-7EBF-EE48-C562-5D5DFBE5B9F1}"/>
              </a:ext>
            </a:extLst>
          </p:cNvPr>
          <p:cNvSpPr txBox="1"/>
          <p:nvPr/>
        </p:nvSpPr>
        <p:spPr>
          <a:xfrm>
            <a:off x="581472" y="1565257"/>
            <a:ext cx="9884004" cy="3416320"/>
          </a:xfrm>
          <a:prstGeom prst="rect">
            <a:avLst/>
          </a:prstGeom>
          <a:noFill/>
        </p:spPr>
        <p:txBody>
          <a:bodyPr wrap="square">
            <a:spAutoFit/>
          </a:bodyPr>
          <a:lstStyle/>
          <a:p>
            <a:pPr marL="0" indent="0"/>
            <a:r>
              <a:rPr lang="en-US" sz="2400" dirty="0">
                <a:solidFill>
                  <a:srgbClr val="595959"/>
                </a:solidFill>
              </a:rPr>
              <a:t>Selecting the right funding source depends on your business stage, growth plans, and the type of support you need. Consider the following factors:</a:t>
            </a:r>
          </a:p>
          <a:p>
            <a:pPr marL="342900" indent="-342900">
              <a:buFont typeface="Arial" panose="020B0604020202020204" pitchFamily="34" charset="0"/>
              <a:buChar char="•"/>
            </a:pPr>
            <a:r>
              <a:rPr lang="en-US" sz="2400" b="1" dirty="0"/>
              <a:t>Business Stage: </a:t>
            </a:r>
            <a:r>
              <a:rPr lang="en-US" sz="2400" dirty="0">
                <a:solidFill>
                  <a:srgbClr val="595959"/>
                </a:solidFill>
              </a:rPr>
              <a:t>Is your business in the idea stage, startup phase, or growing?</a:t>
            </a:r>
          </a:p>
          <a:p>
            <a:pPr marL="342900" indent="-342900">
              <a:buFont typeface="Arial" panose="020B0604020202020204" pitchFamily="34" charset="0"/>
              <a:buChar char="•"/>
            </a:pPr>
            <a:r>
              <a:rPr lang="en-US" sz="2400" b="1" dirty="0"/>
              <a:t>Type of Funding: </a:t>
            </a:r>
            <a:r>
              <a:rPr lang="en-US" sz="2400" dirty="0">
                <a:solidFill>
                  <a:srgbClr val="595959"/>
                </a:solidFill>
              </a:rPr>
              <a:t>Do you need a loan, grant, or investor equity?</a:t>
            </a:r>
          </a:p>
          <a:p>
            <a:pPr marL="342900" indent="-342900">
              <a:buFont typeface="Arial" panose="020B0604020202020204" pitchFamily="34" charset="0"/>
              <a:buChar char="•"/>
            </a:pPr>
            <a:r>
              <a:rPr lang="en-US" sz="2400" b="1" dirty="0"/>
              <a:t>Amount of Funding: </a:t>
            </a:r>
            <a:r>
              <a:rPr lang="en-US" sz="2400" dirty="0">
                <a:solidFill>
                  <a:srgbClr val="595959"/>
                </a:solidFill>
              </a:rPr>
              <a:t>How much funding do you need, and how quickly do you need it?</a:t>
            </a:r>
          </a:p>
          <a:p>
            <a:pPr marL="342900" indent="-342900">
              <a:buFont typeface="Arial" panose="020B0604020202020204" pitchFamily="34" charset="0"/>
              <a:buChar char="•"/>
            </a:pPr>
            <a:r>
              <a:rPr lang="en-US" sz="2400" b="1" dirty="0"/>
              <a:t>Control: </a:t>
            </a:r>
            <a:r>
              <a:rPr lang="en-US" sz="2400" dirty="0">
                <a:solidFill>
                  <a:srgbClr val="595959"/>
                </a:solidFill>
              </a:rPr>
              <a:t>Are you willing to give up partial ownership of your business to investors, or do you want to retain full control?</a:t>
            </a:r>
            <a:endParaRPr lang="de-DE" sz="2400" dirty="0">
              <a:solidFill>
                <a:srgbClr val="595959"/>
              </a:solidFill>
            </a:endParaRPr>
          </a:p>
        </p:txBody>
      </p:sp>
    </p:spTree>
    <p:extLst>
      <p:ext uri="{BB962C8B-B14F-4D97-AF65-F5344CB8AC3E}">
        <p14:creationId xmlns:p14="http://schemas.microsoft.com/office/powerpoint/2010/main" val="122282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2D459-D0EA-BB75-D83F-1D65593600CB}"/>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683F4D4D-0C88-DF0D-A3F5-90C34DD7E8A9}"/>
              </a:ext>
            </a:extLst>
          </p:cNvPr>
          <p:cNvSpPr/>
          <p:nvPr/>
        </p:nvSpPr>
        <p:spPr>
          <a:xfrm>
            <a:off x="0" y="664464"/>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59652C4E-DD48-F37A-FF68-A002B12E64B8}"/>
              </a:ext>
            </a:extLst>
          </p:cNvPr>
          <p:cNvSpPr>
            <a:spLocks noGrp="1"/>
          </p:cNvSpPr>
          <p:nvPr>
            <p:ph type="body" sz="quarter" idx="16"/>
          </p:nvPr>
        </p:nvSpPr>
        <p:spPr/>
        <p:txBody>
          <a:bodyPr/>
          <a:lstStyle/>
          <a:p>
            <a:pPr marL="0" indent="0"/>
            <a:r>
              <a:rPr lang="en-US" sz="3600" b="1" dirty="0">
                <a:solidFill>
                  <a:schemeClr val="bg1"/>
                </a:solidFill>
              </a:rPr>
              <a:t>Examples for the Business Stage</a:t>
            </a:r>
          </a:p>
        </p:txBody>
      </p:sp>
      <p:sp>
        <p:nvSpPr>
          <p:cNvPr id="10" name="TextBox 4">
            <a:extLst>
              <a:ext uri="{FF2B5EF4-FFF2-40B4-BE49-F238E27FC236}">
                <a16:creationId xmlns:a16="http://schemas.microsoft.com/office/drawing/2014/main" id="{FCFEB17B-07F1-DAF7-8141-14F41E7D4B92}"/>
              </a:ext>
            </a:extLst>
          </p:cNvPr>
          <p:cNvSpPr txBox="1"/>
          <p:nvPr/>
        </p:nvSpPr>
        <p:spPr>
          <a:xfrm>
            <a:off x="1543067" y="1814957"/>
            <a:ext cx="3878440" cy="3477875"/>
          </a:xfrm>
          <a:prstGeom prst="rect">
            <a:avLst/>
          </a:prstGeom>
          <a:solidFill>
            <a:srgbClr val="086575"/>
          </a:solidFill>
        </p:spPr>
        <p:txBody>
          <a:bodyPr wrap="square">
            <a:spAutoFit/>
          </a:bodyPr>
          <a:lstStyle/>
          <a:p>
            <a:r>
              <a:rPr lang="en-US" sz="2200" b="1" dirty="0">
                <a:solidFill>
                  <a:schemeClr val="bg1"/>
                </a:solidFill>
              </a:rPr>
              <a:t>Early-Stage Startup: </a:t>
            </a:r>
          </a:p>
          <a:p>
            <a:r>
              <a:rPr lang="en-US" sz="2200" dirty="0">
                <a:solidFill>
                  <a:schemeClr val="bg1"/>
                </a:solidFill>
              </a:rPr>
              <a:t>Microloans, grants, or crowdfunding are ideal for startups in the early stages of development. For example, a tech startup developing a prototype may secure a government innovation grant or launch a crowdfunding campaign to gather support.</a:t>
            </a:r>
          </a:p>
        </p:txBody>
      </p:sp>
      <p:sp>
        <p:nvSpPr>
          <p:cNvPr id="5" name="TextBox 4">
            <a:extLst>
              <a:ext uri="{FF2B5EF4-FFF2-40B4-BE49-F238E27FC236}">
                <a16:creationId xmlns:a16="http://schemas.microsoft.com/office/drawing/2014/main" id="{FF401C25-624C-7C0C-BABF-83B1F4B4559F}"/>
              </a:ext>
            </a:extLst>
          </p:cNvPr>
          <p:cNvSpPr txBox="1"/>
          <p:nvPr/>
        </p:nvSpPr>
        <p:spPr>
          <a:xfrm>
            <a:off x="5771537" y="1824710"/>
            <a:ext cx="3956499" cy="3477875"/>
          </a:xfrm>
          <a:prstGeom prst="rect">
            <a:avLst/>
          </a:prstGeom>
          <a:solidFill>
            <a:srgbClr val="F2A72C"/>
          </a:solidFill>
        </p:spPr>
        <p:txBody>
          <a:bodyPr wrap="square">
            <a:spAutoFit/>
          </a:bodyPr>
          <a:lstStyle/>
          <a:p>
            <a:r>
              <a:rPr lang="en-US" sz="2200" b="1" dirty="0">
                <a:solidFill>
                  <a:srgbClr val="595959"/>
                </a:solidFill>
              </a:rPr>
              <a:t>Growth Stage: </a:t>
            </a:r>
          </a:p>
          <a:p>
            <a:r>
              <a:rPr lang="en-US" sz="2200" dirty="0">
                <a:solidFill>
                  <a:srgbClr val="595959"/>
                </a:solidFill>
              </a:rPr>
              <a:t>Businesses that have already gained traction may seek venture capital or angel investment to scale operations quickly. For instance, an e-commerce business looking to expand into new markets could turn to venture capital to raise the capital needed for expansion.</a:t>
            </a:r>
          </a:p>
        </p:txBody>
      </p:sp>
    </p:spTree>
    <p:extLst>
      <p:ext uri="{BB962C8B-B14F-4D97-AF65-F5344CB8AC3E}">
        <p14:creationId xmlns:p14="http://schemas.microsoft.com/office/powerpoint/2010/main" val="2944544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3EF9B-A186-D660-032D-745EE0361DB4}"/>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FEF43310-BB95-3D44-8728-724F4415199A}"/>
              </a:ext>
            </a:extLst>
          </p:cNvPr>
          <p:cNvSpPr/>
          <p:nvPr/>
        </p:nvSpPr>
        <p:spPr>
          <a:xfrm>
            <a:off x="0" y="587772"/>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16198912-6D39-C6CF-0BA2-84A262D8554A}"/>
              </a:ext>
            </a:extLst>
          </p:cNvPr>
          <p:cNvSpPr>
            <a:spLocks noGrp="1"/>
          </p:cNvSpPr>
          <p:nvPr>
            <p:ph type="body" sz="quarter" idx="16"/>
          </p:nvPr>
        </p:nvSpPr>
        <p:spPr/>
        <p:txBody>
          <a:bodyPr/>
          <a:lstStyle/>
          <a:p>
            <a:pPr marL="0" indent="0"/>
            <a:r>
              <a:rPr lang="en-US" sz="3600" b="1" dirty="0">
                <a:solidFill>
                  <a:schemeClr val="bg1"/>
                </a:solidFill>
              </a:rPr>
              <a:t>Examples for the Type of Funding</a:t>
            </a:r>
          </a:p>
        </p:txBody>
      </p:sp>
      <p:sp>
        <p:nvSpPr>
          <p:cNvPr id="10" name="TextBox 4">
            <a:extLst>
              <a:ext uri="{FF2B5EF4-FFF2-40B4-BE49-F238E27FC236}">
                <a16:creationId xmlns:a16="http://schemas.microsoft.com/office/drawing/2014/main" id="{BEC40AE1-C5B7-BEB8-528A-CC0CAE28991E}"/>
              </a:ext>
            </a:extLst>
          </p:cNvPr>
          <p:cNvSpPr txBox="1"/>
          <p:nvPr/>
        </p:nvSpPr>
        <p:spPr>
          <a:xfrm>
            <a:off x="1055687" y="1585873"/>
            <a:ext cx="4208804" cy="2492990"/>
          </a:xfrm>
          <a:prstGeom prst="rect">
            <a:avLst/>
          </a:prstGeom>
          <a:solidFill>
            <a:srgbClr val="086575"/>
          </a:solidFill>
        </p:spPr>
        <p:txBody>
          <a:bodyPr wrap="square">
            <a:spAutoFit/>
          </a:bodyPr>
          <a:lstStyle/>
          <a:p>
            <a:r>
              <a:rPr lang="en-US" sz="2200" b="1" dirty="0">
                <a:solidFill>
                  <a:schemeClr val="bg1"/>
                </a:solidFill>
              </a:rPr>
              <a:t>Grants: </a:t>
            </a:r>
            <a:r>
              <a:rPr lang="en-US" sz="2200" dirty="0">
                <a:solidFill>
                  <a:schemeClr val="bg1"/>
                </a:solidFill>
              </a:rPr>
              <a:t>Non-repayable funds are excellent for businesses addressing social issues or sustainability goals. For example, a women-led social enterprise that provides clean energy solutions might apply for a sustainability grant</a:t>
            </a:r>
            <a:r>
              <a:rPr lang="en-US" sz="2400" dirty="0">
                <a:solidFill>
                  <a:srgbClr val="595959"/>
                </a:solidFill>
              </a:rPr>
              <a:t>. </a:t>
            </a:r>
          </a:p>
        </p:txBody>
      </p:sp>
      <p:sp>
        <p:nvSpPr>
          <p:cNvPr id="5" name="TextBox 4">
            <a:extLst>
              <a:ext uri="{FF2B5EF4-FFF2-40B4-BE49-F238E27FC236}">
                <a16:creationId xmlns:a16="http://schemas.microsoft.com/office/drawing/2014/main" id="{C66393F7-A56F-81F7-AE86-7F2F03AEEF00}"/>
              </a:ext>
            </a:extLst>
          </p:cNvPr>
          <p:cNvSpPr txBox="1"/>
          <p:nvPr/>
        </p:nvSpPr>
        <p:spPr>
          <a:xfrm>
            <a:off x="1055687" y="4212663"/>
            <a:ext cx="4208804" cy="1569660"/>
          </a:xfrm>
          <a:prstGeom prst="rect">
            <a:avLst/>
          </a:prstGeom>
          <a:solidFill>
            <a:srgbClr val="F2A72C"/>
          </a:solidFill>
        </p:spPr>
        <p:txBody>
          <a:bodyPr wrap="square">
            <a:spAutoFit/>
          </a:bodyPr>
          <a:lstStyle/>
          <a:p>
            <a:r>
              <a:rPr lang="en-US" sz="2400" b="1" dirty="0">
                <a:solidFill>
                  <a:srgbClr val="595959"/>
                </a:solidFill>
              </a:rPr>
              <a:t>Microloans </a:t>
            </a:r>
            <a:r>
              <a:rPr lang="en-US" sz="2400" dirty="0">
                <a:solidFill>
                  <a:srgbClr val="595959"/>
                </a:solidFill>
              </a:rPr>
              <a:t>are ideal for startups needing a small amount of capital without giving up equity.</a:t>
            </a:r>
          </a:p>
        </p:txBody>
      </p:sp>
      <p:sp>
        <p:nvSpPr>
          <p:cNvPr id="6" name="TextBox 5">
            <a:extLst>
              <a:ext uri="{FF2B5EF4-FFF2-40B4-BE49-F238E27FC236}">
                <a16:creationId xmlns:a16="http://schemas.microsoft.com/office/drawing/2014/main" id="{EED12744-733D-0A75-79AB-7D710B2C99EE}"/>
              </a:ext>
            </a:extLst>
          </p:cNvPr>
          <p:cNvSpPr txBox="1"/>
          <p:nvPr/>
        </p:nvSpPr>
        <p:spPr>
          <a:xfrm>
            <a:off x="5468700" y="2002278"/>
            <a:ext cx="4785251" cy="1569660"/>
          </a:xfrm>
          <a:prstGeom prst="rect">
            <a:avLst/>
          </a:prstGeom>
          <a:solidFill>
            <a:srgbClr val="47B5C8"/>
          </a:solidFill>
        </p:spPr>
        <p:txBody>
          <a:bodyPr wrap="square">
            <a:spAutoFit/>
          </a:bodyPr>
          <a:lstStyle/>
          <a:p>
            <a:r>
              <a:rPr lang="en-US" sz="2400" b="1" dirty="0">
                <a:solidFill>
                  <a:schemeClr val="bg1"/>
                </a:solidFill>
              </a:rPr>
              <a:t>Venture Capital </a:t>
            </a:r>
            <a:r>
              <a:rPr lang="en-US" sz="2400" dirty="0">
                <a:solidFill>
                  <a:schemeClr val="bg1"/>
                </a:solidFill>
              </a:rPr>
              <a:t>is suitable for high-growth businesses that need significant investment but are willing to share ownership</a:t>
            </a:r>
            <a:r>
              <a:rPr lang="en-US" sz="2000" dirty="0">
                <a:solidFill>
                  <a:schemeClr val="bg1"/>
                </a:solidFill>
              </a:rPr>
              <a:t>.</a:t>
            </a:r>
          </a:p>
        </p:txBody>
      </p:sp>
      <p:sp>
        <p:nvSpPr>
          <p:cNvPr id="8" name="TextBox 7">
            <a:extLst>
              <a:ext uri="{FF2B5EF4-FFF2-40B4-BE49-F238E27FC236}">
                <a16:creationId xmlns:a16="http://schemas.microsoft.com/office/drawing/2014/main" id="{5EB2A1D3-782B-420D-C403-58862A050FFF}"/>
              </a:ext>
            </a:extLst>
          </p:cNvPr>
          <p:cNvSpPr txBox="1"/>
          <p:nvPr/>
        </p:nvSpPr>
        <p:spPr>
          <a:xfrm>
            <a:off x="5468700" y="3723931"/>
            <a:ext cx="4838347" cy="1785104"/>
          </a:xfrm>
          <a:prstGeom prst="rect">
            <a:avLst/>
          </a:prstGeom>
          <a:solidFill>
            <a:srgbClr val="FDBD22"/>
          </a:solidFill>
        </p:spPr>
        <p:txBody>
          <a:bodyPr wrap="square">
            <a:spAutoFit/>
          </a:bodyPr>
          <a:lstStyle/>
          <a:p>
            <a:r>
              <a:rPr lang="en-US" sz="2200" b="1" dirty="0">
                <a:solidFill>
                  <a:srgbClr val="595959"/>
                </a:solidFill>
              </a:rPr>
              <a:t>Crowdfunding: </a:t>
            </a:r>
            <a:r>
              <a:rPr lang="en-US" sz="2200" dirty="0">
                <a:solidFill>
                  <a:srgbClr val="595959"/>
                </a:solidFill>
              </a:rPr>
              <a:t>Ideal for consumer products or businesses with strong community support. A fashion designer might use c platforms like Kickstarter to raise funds for their next collection</a:t>
            </a:r>
            <a:r>
              <a:rPr lang="en-US" sz="1800" dirty="0">
                <a:solidFill>
                  <a:srgbClr val="595959"/>
                </a:solidFill>
              </a:rPr>
              <a:t>.</a:t>
            </a:r>
            <a:endParaRPr lang="en-GB" sz="1800" dirty="0">
              <a:solidFill>
                <a:srgbClr val="595959"/>
              </a:solidFill>
            </a:endParaRPr>
          </a:p>
        </p:txBody>
      </p:sp>
    </p:spTree>
    <p:extLst>
      <p:ext uri="{BB962C8B-B14F-4D97-AF65-F5344CB8AC3E}">
        <p14:creationId xmlns:p14="http://schemas.microsoft.com/office/powerpoint/2010/main" val="2845840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33199" y="744653"/>
            <a:ext cx="9632553" cy="803654"/>
          </a:xfrm>
        </p:spPr>
        <p:txBody>
          <a:bodyPr/>
          <a:lstStyle/>
          <a:p>
            <a:r>
              <a:rPr lang="en-IE" dirty="0">
                <a:solidFill>
                  <a:schemeClr val="bg1"/>
                </a:solidFill>
              </a:rPr>
              <a:t>Learning Outcomes</a:t>
            </a:r>
            <a:endParaRPr lang="en-US" dirty="0">
              <a:solidFill>
                <a:schemeClr val="bg1"/>
              </a:solidFill>
            </a:endParaRPr>
          </a:p>
          <a:p>
            <a:endParaRPr lang="en-GB" sz="600" b="1" dirty="0"/>
          </a:p>
          <a:p>
            <a:r>
              <a:rPr lang="en-GB" sz="2400" b="1" dirty="0">
                <a:solidFill>
                  <a:srgbClr val="47B5C8"/>
                </a:solidFill>
              </a:rPr>
              <a:t>Skills:</a:t>
            </a:r>
          </a:p>
          <a:p>
            <a:r>
              <a:rPr lang="en-GB" sz="2400" b="1" dirty="0">
                <a:solidFill>
                  <a:srgbClr val="F2A72C"/>
                </a:solidFill>
              </a:rPr>
              <a:t>Creating Financial Plans:</a:t>
            </a:r>
            <a:r>
              <a:rPr lang="en-GB" sz="2400" dirty="0"/>
              <a:t> </a:t>
            </a:r>
            <a:r>
              <a:rPr lang="en-US" sz="2400" dirty="0"/>
              <a:t>Ability to construct a detailed and realistic financial plan that aligns with the business model, including cash flow forecasts and financial goals.</a:t>
            </a:r>
            <a:endParaRPr lang="en-GB" sz="2400" dirty="0"/>
          </a:p>
          <a:p>
            <a:r>
              <a:rPr lang="en-GB" sz="2400" b="1" dirty="0">
                <a:solidFill>
                  <a:srgbClr val="F2A72C"/>
                </a:solidFill>
              </a:rPr>
              <a:t>Identifying Financial Resources: </a:t>
            </a:r>
            <a:r>
              <a:rPr lang="en-US" sz="2400" dirty="0"/>
              <a:t>Ability to navigate available financial aid, such as microloans, public grants, and investor funding, suited to under-represented entrepreneurs.</a:t>
            </a:r>
            <a:endParaRPr lang="en-GB" sz="2400" dirty="0"/>
          </a:p>
          <a:p>
            <a:r>
              <a:rPr lang="en-GB" sz="2400" b="1" dirty="0">
                <a:solidFill>
                  <a:srgbClr val="F2A72C"/>
                </a:solidFill>
              </a:rPr>
              <a:t>Financial Reporting: </a:t>
            </a:r>
            <a:r>
              <a:rPr lang="en-US" sz="2400" dirty="0"/>
              <a:t>Ability to present clear, concise, and transparent financial statements to stakeholders and investors.</a:t>
            </a:r>
          </a:p>
        </p:txBody>
      </p:sp>
    </p:spTree>
    <p:extLst>
      <p:ext uri="{BB962C8B-B14F-4D97-AF65-F5344CB8AC3E}">
        <p14:creationId xmlns:p14="http://schemas.microsoft.com/office/powerpoint/2010/main" val="418121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912C3-8F16-AFD1-008A-4292F8EAEDB2}"/>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C7B03FB7-ABFA-8111-33F1-A6FFCC5F66CC}"/>
              </a:ext>
            </a:extLst>
          </p:cNvPr>
          <p:cNvSpPr/>
          <p:nvPr/>
        </p:nvSpPr>
        <p:spPr>
          <a:xfrm>
            <a:off x="0" y="587772"/>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7A431747-3AEF-94B0-804B-44EFBFFE8D27}"/>
              </a:ext>
            </a:extLst>
          </p:cNvPr>
          <p:cNvSpPr>
            <a:spLocks noGrp="1"/>
          </p:cNvSpPr>
          <p:nvPr>
            <p:ph type="body" sz="quarter" idx="16"/>
          </p:nvPr>
        </p:nvSpPr>
        <p:spPr/>
        <p:txBody>
          <a:bodyPr/>
          <a:lstStyle/>
          <a:p>
            <a:pPr marL="0" indent="0"/>
            <a:r>
              <a:rPr lang="en-US" sz="3600" b="1" dirty="0">
                <a:solidFill>
                  <a:schemeClr val="bg1"/>
                </a:solidFill>
              </a:rPr>
              <a:t>Examples for the Amounts of Funding</a:t>
            </a:r>
          </a:p>
        </p:txBody>
      </p:sp>
      <p:sp>
        <p:nvSpPr>
          <p:cNvPr id="11" name="TextBox 10">
            <a:extLst>
              <a:ext uri="{FF2B5EF4-FFF2-40B4-BE49-F238E27FC236}">
                <a16:creationId xmlns:a16="http://schemas.microsoft.com/office/drawing/2014/main" id="{A3CE6C81-F711-4CE5-A8BF-242E1C2A5297}"/>
              </a:ext>
            </a:extLst>
          </p:cNvPr>
          <p:cNvSpPr txBox="1"/>
          <p:nvPr/>
        </p:nvSpPr>
        <p:spPr>
          <a:xfrm>
            <a:off x="798381" y="1810128"/>
            <a:ext cx="9383905" cy="2677656"/>
          </a:xfrm>
          <a:prstGeom prst="rect">
            <a:avLst/>
          </a:prstGeom>
          <a:noFill/>
        </p:spPr>
        <p:txBody>
          <a:bodyPr wrap="square">
            <a:spAutoFit/>
          </a:bodyPr>
          <a:lstStyle/>
          <a:p>
            <a:pPr marL="177800" indent="-177800">
              <a:buFont typeface="Arial" panose="020B0604020202020204" pitchFamily="34" charset="0"/>
              <a:buChar char="•"/>
            </a:pPr>
            <a:r>
              <a:rPr lang="en-US" sz="2400" b="1" dirty="0">
                <a:solidFill>
                  <a:srgbClr val="595959"/>
                </a:solidFill>
              </a:rPr>
              <a:t>Small Capital Needs: </a:t>
            </a:r>
            <a:r>
              <a:rPr lang="en-US" sz="2400" dirty="0">
                <a:solidFill>
                  <a:srgbClr val="595959"/>
                </a:solidFill>
              </a:rPr>
              <a:t>If you need less than €50,000, microloans or crowdfunding are appropriate. For instance, a small bakery might raise €10,000 through a microloan to open a new location.</a:t>
            </a:r>
          </a:p>
          <a:p>
            <a:pPr marL="177800" indent="-177800">
              <a:buFont typeface="Arial" panose="020B0604020202020204" pitchFamily="34" charset="0"/>
              <a:buChar char="•"/>
            </a:pPr>
            <a:r>
              <a:rPr lang="en-US" sz="2400" b="1" dirty="0">
                <a:solidFill>
                  <a:srgbClr val="595959"/>
                </a:solidFill>
              </a:rPr>
              <a:t>Large Capital Needs:</a:t>
            </a:r>
            <a:r>
              <a:rPr lang="en-US" sz="2400" dirty="0">
                <a:solidFill>
                  <a:srgbClr val="595959"/>
                </a:solidFill>
              </a:rPr>
              <a:t> If you need significant capital for scaling (e.g., €500,000 or more), venture capital may be a better option. A high-tech drone manufacturer seeking to scale production globally might turn to VCs for substantial capital investment.</a:t>
            </a:r>
            <a:endParaRPr lang="en-GB" sz="2400" dirty="0">
              <a:solidFill>
                <a:srgbClr val="595959"/>
              </a:solidFill>
            </a:endParaRPr>
          </a:p>
        </p:txBody>
      </p:sp>
    </p:spTree>
    <p:extLst>
      <p:ext uri="{BB962C8B-B14F-4D97-AF65-F5344CB8AC3E}">
        <p14:creationId xmlns:p14="http://schemas.microsoft.com/office/powerpoint/2010/main" val="2905361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67EFD-458B-52C5-E39E-37B5C95F339D}"/>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B5CE196F-09CD-F953-FD43-CB5FAAA20CAA}"/>
              </a:ext>
            </a:extLst>
          </p:cNvPr>
          <p:cNvSpPr/>
          <p:nvPr/>
        </p:nvSpPr>
        <p:spPr>
          <a:xfrm>
            <a:off x="0" y="587772"/>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C4CB4E4D-F201-F679-F371-E463A58983A7}"/>
              </a:ext>
            </a:extLst>
          </p:cNvPr>
          <p:cNvSpPr>
            <a:spLocks noGrp="1"/>
          </p:cNvSpPr>
          <p:nvPr>
            <p:ph type="body" sz="quarter" idx="16"/>
          </p:nvPr>
        </p:nvSpPr>
        <p:spPr/>
        <p:txBody>
          <a:bodyPr/>
          <a:lstStyle/>
          <a:p>
            <a:pPr marL="0" indent="0"/>
            <a:r>
              <a:rPr lang="en-US" sz="3600" b="1" dirty="0">
                <a:solidFill>
                  <a:schemeClr val="bg1"/>
                </a:solidFill>
              </a:rPr>
              <a:t>Examples for Control</a:t>
            </a:r>
          </a:p>
        </p:txBody>
      </p:sp>
      <p:sp>
        <p:nvSpPr>
          <p:cNvPr id="11" name="TextBox 10">
            <a:extLst>
              <a:ext uri="{FF2B5EF4-FFF2-40B4-BE49-F238E27FC236}">
                <a16:creationId xmlns:a16="http://schemas.microsoft.com/office/drawing/2014/main" id="{3E11C2D0-108F-2EE6-DF40-4F401F164E65}"/>
              </a:ext>
            </a:extLst>
          </p:cNvPr>
          <p:cNvSpPr txBox="1"/>
          <p:nvPr/>
        </p:nvSpPr>
        <p:spPr>
          <a:xfrm>
            <a:off x="798381" y="1810128"/>
            <a:ext cx="9383905" cy="2308324"/>
          </a:xfrm>
          <a:prstGeom prst="rect">
            <a:avLst/>
          </a:prstGeom>
          <a:noFill/>
        </p:spPr>
        <p:txBody>
          <a:bodyPr wrap="square">
            <a:spAutoFit/>
          </a:bodyPr>
          <a:lstStyle/>
          <a:p>
            <a:pPr marL="177800" indent="-177800">
              <a:buFont typeface="Arial" panose="020B0604020202020204" pitchFamily="34" charset="0"/>
              <a:buChar char="•"/>
            </a:pPr>
            <a:r>
              <a:rPr lang="en-US" sz="2400" b="1" dirty="0">
                <a:solidFill>
                  <a:srgbClr val="595959"/>
                </a:solidFill>
              </a:rPr>
              <a:t>Maintaining Ownership: </a:t>
            </a:r>
            <a:r>
              <a:rPr lang="en-US" sz="2400" dirty="0">
                <a:solidFill>
                  <a:srgbClr val="595959"/>
                </a:solidFill>
              </a:rPr>
              <a:t>Grants and microloans allow you to retain full ownership. For example, a minority-owned nonprofit might apply for a grant without giving up any control over the organization.</a:t>
            </a:r>
          </a:p>
          <a:p>
            <a:pPr marL="177800" indent="-177800">
              <a:buFont typeface="Arial" panose="020B0604020202020204" pitchFamily="34" charset="0"/>
              <a:buChar char="•"/>
            </a:pPr>
            <a:r>
              <a:rPr lang="en-US" sz="2400" b="1" dirty="0">
                <a:solidFill>
                  <a:srgbClr val="595959"/>
                </a:solidFill>
              </a:rPr>
              <a:t>Equity-Based Funding: </a:t>
            </a:r>
            <a:r>
              <a:rPr lang="en-US" sz="2400" dirty="0">
                <a:solidFill>
                  <a:srgbClr val="595959"/>
                </a:solidFill>
              </a:rPr>
              <a:t>Venture capital requires giving up a portion of ownership in exchange for funding. A fast-growing fintech company may give up 10-20% equity to secure a significant venture capital round.</a:t>
            </a:r>
            <a:endParaRPr lang="en-GB" sz="2400" dirty="0">
              <a:solidFill>
                <a:srgbClr val="595959"/>
              </a:solidFill>
            </a:endParaRPr>
          </a:p>
        </p:txBody>
      </p:sp>
    </p:spTree>
    <p:extLst>
      <p:ext uri="{BB962C8B-B14F-4D97-AF65-F5344CB8AC3E}">
        <p14:creationId xmlns:p14="http://schemas.microsoft.com/office/powerpoint/2010/main" val="312635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E6738-87DC-CDCF-A039-10D97AE69BD4}"/>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F71A4588-D794-F46E-5E30-459FCE93AE18}"/>
              </a:ext>
            </a:extLst>
          </p:cNvPr>
          <p:cNvSpPr/>
          <p:nvPr/>
        </p:nvSpPr>
        <p:spPr>
          <a:xfrm>
            <a:off x="0" y="587772"/>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F00AE62-EF83-C714-13EC-22A104A56114}"/>
              </a:ext>
            </a:extLst>
          </p:cNvPr>
          <p:cNvSpPr>
            <a:spLocks noGrp="1"/>
          </p:cNvSpPr>
          <p:nvPr>
            <p:ph type="body" sz="quarter" idx="16"/>
          </p:nvPr>
        </p:nvSpPr>
        <p:spPr/>
        <p:txBody>
          <a:bodyPr/>
          <a:lstStyle/>
          <a:p>
            <a:pPr marL="0" indent="0"/>
            <a:r>
              <a:rPr lang="en-US" sz="3600" b="1" dirty="0">
                <a:solidFill>
                  <a:schemeClr val="bg1"/>
                </a:solidFill>
              </a:rPr>
              <a:t>Examples of Funding in Action</a:t>
            </a:r>
          </a:p>
        </p:txBody>
      </p:sp>
      <p:sp>
        <p:nvSpPr>
          <p:cNvPr id="11" name="TextBox 10">
            <a:extLst>
              <a:ext uri="{FF2B5EF4-FFF2-40B4-BE49-F238E27FC236}">
                <a16:creationId xmlns:a16="http://schemas.microsoft.com/office/drawing/2014/main" id="{8DEAA154-2CEC-F562-06C3-46A71D93695B}"/>
              </a:ext>
            </a:extLst>
          </p:cNvPr>
          <p:cNvSpPr txBox="1"/>
          <p:nvPr/>
        </p:nvSpPr>
        <p:spPr>
          <a:xfrm>
            <a:off x="798381" y="1810128"/>
            <a:ext cx="9383905" cy="3785652"/>
          </a:xfrm>
          <a:prstGeom prst="rect">
            <a:avLst/>
          </a:prstGeom>
          <a:noFill/>
        </p:spPr>
        <p:txBody>
          <a:bodyPr wrap="square">
            <a:spAutoFit/>
          </a:bodyPr>
          <a:lstStyle/>
          <a:p>
            <a:pPr marL="177800" indent="-177800">
              <a:buFont typeface="Arial" panose="020B0604020202020204" pitchFamily="34" charset="0"/>
              <a:buChar char="•"/>
            </a:pPr>
            <a:r>
              <a:rPr lang="en-US" sz="2400" b="1" dirty="0">
                <a:solidFill>
                  <a:srgbClr val="086575"/>
                </a:solidFill>
              </a:rPr>
              <a:t>Microloan Example: </a:t>
            </a:r>
            <a:r>
              <a:rPr lang="en-US" sz="2400" dirty="0">
                <a:solidFill>
                  <a:srgbClr val="595959"/>
                </a:solidFill>
              </a:rPr>
              <a:t>A local organic skincare business secures a €25,000 microloan to cover inventory and marketing for its product launch.</a:t>
            </a:r>
          </a:p>
          <a:p>
            <a:pPr marL="177800" indent="-177800">
              <a:buFont typeface="Arial" panose="020B0604020202020204" pitchFamily="34" charset="0"/>
              <a:buChar char="•"/>
            </a:pPr>
            <a:r>
              <a:rPr lang="en-US" sz="2400" b="1" dirty="0">
                <a:solidFill>
                  <a:srgbClr val="DE0A1D"/>
                </a:solidFill>
              </a:rPr>
              <a:t>Grant Example: </a:t>
            </a:r>
            <a:r>
              <a:rPr lang="en-US" sz="2400" dirty="0">
                <a:solidFill>
                  <a:srgbClr val="595959"/>
                </a:solidFill>
              </a:rPr>
              <a:t>A renewable energy startup receives a €100,000 government grant to fund research and development for a solar panel innovation.</a:t>
            </a:r>
          </a:p>
          <a:p>
            <a:pPr marL="177800" indent="-177800">
              <a:buFont typeface="Arial" panose="020B0604020202020204" pitchFamily="34" charset="0"/>
              <a:buChar char="•"/>
            </a:pPr>
            <a:r>
              <a:rPr lang="en-US" sz="2400" b="1" dirty="0">
                <a:solidFill>
                  <a:srgbClr val="F2A72C"/>
                </a:solidFill>
              </a:rPr>
              <a:t>Crowdfunding Example: </a:t>
            </a:r>
            <a:r>
              <a:rPr lang="en-US" sz="2400" dirty="0">
                <a:solidFill>
                  <a:srgbClr val="595959"/>
                </a:solidFill>
              </a:rPr>
              <a:t>A craft beer brewery raises €50,000 from a community crowdfunding campaign to expand its brewing facilities.</a:t>
            </a:r>
          </a:p>
          <a:p>
            <a:pPr marL="177800" indent="-177800">
              <a:buFont typeface="Arial" panose="020B0604020202020204" pitchFamily="34" charset="0"/>
              <a:buChar char="•"/>
            </a:pPr>
            <a:r>
              <a:rPr lang="en-US" sz="2400" b="1" dirty="0">
                <a:solidFill>
                  <a:srgbClr val="47B5C8"/>
                </a:solidFill>
              </a:rPr>
              <a:t>Venture Capital Example: </a:t>
            </a:r>
            <a:r>
              <a:rPr lang="en-US" sz="2400" dirty="0">
                <a:solidFill>
                  <a:srgbClr val="595959"/>
                </a:solidFill>
              </a:rPr>
              <a:t>A SaaS startup specializing in AI-powered analytics secures €1.5 million in venture capital funding to accelerate its development and hire key talent.</a:t>
            </a:r>
            <a:endParaRPr lang="en-GB" sz="2400" dirty="0">
              <a:solidFill>
                <a:srgbClr val="595959"/>
              </a:solidFill>
            </a:endParaRPr>
          </a:p>
        </p:txBody>
      </p:sp>
    </p:spTree>
    <p:extLst>
      <p:ext uri="{BB962C8B-B14F-4D97-AF65-F5344CB8AC3E}">
        <p14:creationId xmlns:p14="http://schemas.microsoft.com/office/powerpoint/2010/main" val="572273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72816" y="1458836"/>
            <a:ext cx="11191076" cy="3440624"/>
          </a:xfrm>
        </p:spPr>
        <p:txBody>
          <a:bodyPr/>
          <a:lstStyle/>
          <a:p>
            <a:pPr marL="0" indent="0"/>
            <a:r>
              <a:rPr lang="en-US" dirty="0"/>
              <a:t>Microloans and public grants are excellent options for under-represented founders who might struggle to secure traditional bank loans or venture capital funding. These financial products are typically easier to access and come with lower interest rates or no repayment obligations in the case of grants.</a:t>
            </a:r>
          </a:p>
          <a:p>
            <a:pPr marL="457200" indent="-457200">
              <a:buFont typeface="+mj-lt"/>
              <a:buAutoNum type="arabicPeriod"/>
            </a:pPr>
            <a:r>
              <a:rPr lang="en-US" b="1" dirty="0"/>
              <a:t>Microloans: </a:t>
            </a:r>
            <a:r>
              <a:rPr lang="en-US" dirty="0"/>
              <a:t>Offered by government programs or nonprofit organizations, microloans provide smaller amounts of funding to startups and small businesses</a:t>
            </a:r>
            <a:br>
              <a:rPr lang="en-US" dirty="0"/>
            </a:br>
            <a:r>
              <a:rPr lang="en-US" dirty="0"/>
              <a:t>- Loan amounts typically range from €500 to €50,000.</a:t>
            </a:r>
            <a:br>
              <a:rPr lang="en-US" dirty="0"/>
            </a:br>
            <a:r>
              <a:rPr lang="en-US" dirty="0"/>
              <a:t>- Often used for working capital, purchasing equipment, or expanding operations.</a:t>
            </a:r>
          </a:p>
          <a:p>
            <a:pPr marL="457200" indent="-457200">
              <a:buFont typeface="+mj-lt"/>
              <a:buAutoNum type="arabicPeriod"/>
            </a:pPr>
            <a:r>
              <a:rPr lang="en-US" b="1" dirty="0"/>
              <a:t>Public Grants: </a:t>
            </a:r>
            <a:r>
              <a:rPr lang="en-US" dirty="0"/>
              <a:t>These are non-repayable funds provided by governments or organizations to support specific types of businesses (e.g., women-owned, green energy, tech startups).</a:t>
            </a:r>
            <a:br>
              <a:rPr lang="en-US" dirty="0"/>
            </a:br>
            <a:r>
              <a:rPr lang="en-US" dirty="0"/>
              <a:t>- Grants often require detailed applications and reporting on how the money is used.</a:t>
            </a:r>
            <a:br>
              <a:rPr lang="en-US" sz="2000" dirty="0"/>
            </a:br>
            <a:endParaRPr lang="en-GB" sz="2000"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The Role of Microloans and Public Grants</a:t>
            </a:r>
          </a:p>
        </p:txBody>
      </p:sp>
    </p:spTree>
    <p:extLst>
      <p:ext uri="{BB962C8B-B14F-4D97-AF65-F5344CB8AC3E}">
        <p14:creationId xmlns:p14="http://schemas.microsoft.com/office/powerpoint/2010/main" val="1540133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p:txBody>
          <a:bodyPr/>
          <a:lstStyle/>
          <a:p>
            <a:r>
              <a:rPr lang="en-US" b="1" dirty="0"/>
              <a:t>Preparing a Financial Pitch for Investors</a:t>
            </a:r>
            <a:endParaRPr lang="de-DE" b="1" dirty="0"/>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798379" y="2045704"/>
            <a:ext cx="6276676"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graphicFrame>
        <p:nvGraphicFramePr>
          <p:cNvPr id="7" name="Diagramm 6">
            <a:extLst>
              <a:ext uri="{FF2B5EF4-FFF2-40B4-BE49-F238E27FC236}">
                <a16:creationId xmlns:a16="http://schemas.microsoft.com/office/drawing/2014/main" id="{8D34C5E1-0110-30EA-349C-7605F32F2BDB}"/>
              </a:ext>
            </a:extLst>
          </p:cNvPr>
          <p:cNvGraphicFramePr/>
          <p:nvPr>
            <p:extLst>
              <p:ext uri="{D42A27DB-BD31-4B8C-83A1-F6EECF244321}">
                <p14:modId xmlns:p14="http://schemas.microsoft.com/office/powerpoint/2010/main" val="3374808291"/>
              </p:ext>
            </p:extLst>
          </p:nvPr>
        </p:nvGraphicFramePr>
        <p:xfrm>
          <a:off x="798380" y="2700866"/>
          <a:ext cx="11057398" cy="3276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4">
            <a:extLst>
              <a:ext uri="{FF2B5EF4-FFF2-40B4-BE49-F238E27FC236}">
                <a16:creationId xmlns:a16="http://schemas.microsoft.com/office/drawing/2014/main" id="{3A67808A-A546-C6DF-42F9-C27DB9E152EF}"/>
              </a:ext>
            </a:extLst>
          </p:cNvPr>
          <p:cNvSpPr txBox="1"/>
          <p:nvPr/>
        </p:nvSpPr>
        <p:spPr>
          <a:xfrm>
            <a:off x="798382" y="1412880"/>
            <a:ext cx="11057396" cy="1200329"/>
          </a:xfrm>
          <a:prstGeom prst="rect">
            <a:avLst/>
          </a:prstGeom>
          <a:noFill/>
        </p:spPr>
        <p:txBody>
          <a:bodyPr wrap="square">
            <a:spAutoFit/>
          </a:bodyPr>
          <a:lstStyle/>
          <a:p>
            <a:r>
              <a:rPr lang="en-US" sz="2400" dirty="0">
                <a:solidFill>
                  <a:srgbClr val="595959"/>
                </a:solidFill>
              </a:rPr>
              <a:t>When seeking investment from venture capitalists or angel investors, it’s essential to present a well-prepared financial pitch that highlights the growth potential of your business. Here are the key components of a strong pitch:</a:t>
            </a:r>
            <a:endParaRPr lang="en-IE" sz="2400" b="1" dirty="0">
              <a:solidFill>
                <a:srgbClr val="595959"/>
              </a:solidFill>
            </a:endParaRPr>
          </a:p>
        </p:txBody>
      </p:sp>
    </p:spTree>
    <p:extLst>
      <p:ext uri="{BB962C8B-B14F-4D97-AF65-F5344CB8AC3E}">
        <p14:creationId xmlns:p14="http://schemas.microsoft.com/office/powerpoint/2010/main" val="2639579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613777" y="1237302"/>
            <a:ext cx="5627384"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b="1" dirty="0">
                <a:solidFill>
                  <a:srgbClr val="595959"/>
                </a:solidFill>
              </a:rPr>
              <a:t>Business Overview: </a:t>
            </a:r>
            <a:r>
              <a:rPr lang="en-US" sz="2000" dirty="0">
                <a:solidFill>
                  <a:srgbClr val="595959"/>
                </a:solidFill>
              </a:rPr>
              <a:t>Have a brief but compelling explanation of your business, product, and market opportunity.</a:t>
            </a:r>
          </a:p>
          <a:p>
            <a:pPr marL="457200" indent="-457200">
              <a:buFont typeface="+mj-lt"/>
              <a:buAutoNum type="arabicPeriod"/>
            </a:pPr>
            <a:r>
              <a:rPr lang="en-US" sz="2000" b="1" dirty="0">
                <a:solidFill>
                  <a:srgbClr val="595959"/>
                </a:solidFill>
              </a:rPr>
              <a:t>Financial Projections: </a:t>
            </a:r>
            <a:r>
              <a:rPr lang="en-US" sz="2000" dirty="0">
                <a:solidFill>
                  <a:srgbClr val="595959"/>
                </a:solidFill>
              </a:rPr>
              <a:t>Prepare a detailed financial projection for the next 3-5 years, including sales forecasts, revenue projections, and cash flow statements.</a:t>
            </a:r>
          </a:p>
          <a:p>
            <a:pPr marL="457200" indent="-457200">
              <a:buFont typeface="+mj-lt"/>
              <a:buAutoNum type="arabicPeriod"/>
            </a:pPr>
            <a:r>
              <a:rPr lang="en-US" sz="2000" b="1" dirty="0">
                <a:solidFill>
                  <a:srgbClr val="595959"/>
                </a:solidFill>
              </a:rPr>
              <a:t>Use of Funds: </a:t>
            </a:r>
            <a:r>
              <a:rPr lang="en-US" sz="2000" dirty="0">
                <a:solidFill>
                  <a:srgbClr val="595959"/>
                </a:solidFill>
              </a:rPr>
              <a:t>Clearly define how much money you're asking for and what it will be used for (e.g., marketing, expansion).</a:t>
            </a:r>
          </a:p>
          <a:p>
            <a:pPr marL="457200" indent="-457200">
              <a:buFont typeface="+mj-lt"/>
              <a:buAutoNum type="arabicPeriod"/>
            </a:pPr>
            <a:r>
              <a:rPr lang="en-US" sz="2000" b="1" dirty="0">
                <a:solidFill>
                  <a:srgbClr val="595959"/>
                </a:solidFill>
              </a:rPr>
              <a:t>Exit Strategy: </a:t>
            </a:r>
            <a:r>
              <a:rPr lang="en-US" sz="2000" dirty="0">
                <a:solidFill>
                  <a:srgbClr val="595959"/>
                </a:solidFill>
              </a:rPr>
              <a:t>Present a plan for how investors can exit the investment and what kind of return they can expect.</a:t>
            </a:r>
          </a:p>
          <a:p>
            <a:pPr marL="457200" indent="-457200">
              <a:buFont typeface="+mj-lt"/>
              <a:buAutoNum type="arabicPeriod"/>
            </a:pPr>
            <a:r>
              <a:rPr lang="en-US" sz="2000" b="1" dirty="0">
                <a:solidFill>
                  <a:srgbClr val="595959"/>
                </a:solidFill>
              </a:rPr>
              <a:t>Risk Management: </a:t>
            </a:r>
            <a:r>
              <a:rPr lang="en-US" sz="2000" dirty="0">
                <a:solidFill>
                  <a:srgbClr val="595959"/>
                </a:solidFill>
              </a:rPr>
              <a:t>Be ready to discuss risks (e.g., market competition, operational challenges) and how you plan to mitigate them.</a:t>
            </a:r>
            <a:endParaRPr lang="en-GB" sz="2000" dirty="0">
              <a:solidFill>
                <a:srgbClr val="595959"/>
              </a:solidFill>
            </a:endParaRPr>
          </a:p>
        </p:txBody>
      </p:sp>
      <p:sp>
        <p:nvSpPr>
          <p:cNvPr id="5" name="Textplatzhalter 1">
            <a:extLst>
              <a:ext uri="{FF2B5EF4-FFF2-40B4-BE49-F238E27FC236}">
                <a16:creationId xmlns:a16="http://schemas.microsoft.com/office/drawing/2014/main" id="{4721AA99-F63B-8CB4-2377-385FA8694F60}"/>
              </a:ext>
            </a:extLst>
          </p:cNvPr>
          <p:cNvSpPr txBox="1">
            <a:spLocks/>
          </p:cNvSpPr>
          <p:nvPr/>
        </p:nvSpPr>
        <p:spPr>
          <a:xfrm>
            <a:off x="1105001" y="2267643"/>
            <a:ext cx="4867011"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Before meeting with investors, ensure that you’ve prepared a comprehensive financial pitch. Use this checklist to guide your preparation:</a:t>
            </a:r>
            <a:endParaRPr lang="de-DE" dirty="0"/>
          </a:p>
        </p:txBody>
      </p:sp>
      <p:sp>
        <p:nvSpPr>
          <p:cNvPr id="8" name="Textplatzhalter 2">
            <a:extLst>
              <a:ext uri="{FF2B5EF4-FFF2-40B4-BE49-F238E27FC236}">
                <a16:creationId xmlns:a16="http://schemas.microsoft.com/office/drawing/2014/main" id="{46C25DFF-29A0-2454-CC18-EB3C4E01B36C}"/>
              </a:ext>
            </a:extLst>
          </p:cNvPr>
          <p:cNvSpPr txBox="1">
            <a:spLocks/>
          </p:cNvSpPr>
          <p:nvPr/>
        </p:nvSpPr>
        <p:spPr>
          <a:xfrm>
            <a:off x="1105002" y="890242"/>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err="1"/>
              <a:t>Preparing</a:t>
            </a:r>
            <a:r>
              <a:rPr lang="de-DE" dirty="0"/>
              <a:t> </a:t>
            </a:r>
            <a:r>
              <a:rPr lang="de-DE" dirty="0" err="1"/>
              <a:t>for</a:t>
            </a:r>
            <a:r>
              <a:rPr lang="de-DE" dirty="0"/>
              <a:t> Investor Meetings</a:t>
            </a:r>
          </a:p>
        </p:txBody>
      </p:sp>
    </p:spTree>
    <p:extLst>
      <p:ext uri="{BB962C8B-B14F-4D97-AF65-F5344CB8AC3E}">
        <p14:creationId xmlns:p14="http://schemas.microsoft.com/office/powerpoint/2010/main" val="3055158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Crowdfunding for Startups</a:t>
            </a:r>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1200329"/>
          </a:xfrm>
          <a:prstGeom prst="rect">
            <a:avLst/>
          </a:prstGeom>
          <a:noFill/>
        </p:spPr>
        <p:txBody>
          <a:bodyPr wrap="square">
            <a:spAutoFit/>
          </a:bodyPr>
          <a:lstStyle/>
          <a:p>
            <a:pPr marL="0" indent="0"/>
            <a:r>
              <a:rPr lang="en-US" sz="2400" dirty="0">
                <a:solidFill>
                  <a:srgbClr val="595959"/>
                </a:solidFill>
              </a:rPr>
              <a:t>Crowdfunding allows businesses to raise small amounts of money from a large number of people, usually through online platforms. It’s particularly useful for consumer-facing products or services with strong community support.</a:t>
            </a:r>
            <a:endParaRPr lang="en-GB" sz="2400" dirty="0">
              <a:solidFill>
                <a:srgbClr val="595959"/>
              </a:solidFill>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1518452967"/>
              </p:ext>
            </p:extLst>
          </p:nvPr>
        </p:nvGraphicFramePr>
        <p:xfrm>
          <a:off x="677332" y="2862725"/>
          <a:ext cx="9906001" cy="285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1879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p:txBody>
          <a:bodyPr/>
          <a:lstStyle/>
          <a:p>
            <a:r>
              <a:rPr lang="de-DE" dirty="0"/>
              <a:t>How to prepare a successful Crowdfunding Campaign</a:t>
            </a:r>
            <a:endParaRPr lang="de-DE" sz="3600" dirty="0"/>
          </a:p>
          <a:p>
            <a:endParaRPr lang="de-DE" dirty="0"/>
          </a:p>
        </p:txBody>
      </p:sp>
      <p:graphicFrame>
        <p:nvGraphicFramePr>
          <p:cNvPr id="4" name="Diagramm 3">
            <a:extLst>
              <a:ext uri="{FF2B5EF4-FFF2-40B4-BE49-F238E27FC236}">
                <a16:creationId xmlns:a16="http://schemas.microsoft.com/office/drawing/2014/main" id="{0A0B3C29-7732-B753-9F84-4E7DDFB3C635}"/>
              </a:ext>
            </a:extLst>
          </p:cNvPr>
          <p:cNvGraphicFramePr/>
          <p:nvPr/>
        </p:nvGraphicFramePr>
        <p:xfrm>
          <a:off x="3370471" y="1565257"/>
          <a:ext cx="4797286" cy="3411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787623B-A319-7422-150F-92CC341D8A60}"/>
              </a:ext>
            </a:extLst>
          </p:cNvPr>
          <p:cNvSpPr txBox="1"/>
          <p:nvPr/>
        </p:nvSpPr>
        <p:spPr>
          <a:xfrm>
            <a:off x="798381" y="2013990"/>
            <a:ext cx="3203128" cy="2677656"/>
          </a:xfrm>
          <a:prstGeom prst="rect">
            <a:avLst/>
          </a:prstGeom>
          <a:noFill/>
        </p:spPr>
        <p:txBody>
          <a:bodyPr wrap="square">
            <a:spAutoFit/>
          </a:bodyPr>
          <a:lstStyle/>
          <a:p>
            <a:r>
              <a:rPr lang="en-US" sz="2400" dirty="0">
                <a:solidFill>
                  <a:srgbClr val="595959"/>
                </a:solidFill>
              </a:rPr>
              <a:t>Creating a successful crowdfunding campaign requires preparation and a compelling story. Follow these steps to increase your chances of success:</a:t>
            </a:r>
            <a:endParaRPr lang="en-IE" dirty="0"/>
          </a:p>
        </p:txBody>
      </p:sp>
    </p:spTree>
    <p:extLst>
      <p:ext uri="{BB962C8B-B14F-4D97-AF65-F5344CB8AC3E}">
        <p14:creationId xmlns:p14="http://schemas.microsoft.com/office/powerpoint/2010/main" val="415058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a:xfrm>
            <a:off x="414922" y="456665"/>
            <a:ext cx="10422192" cy="803654"/>
          </a:xfrm>
        </p:spPr>
        <p:txBody>
          <a:bodyPr/>
          <a:lstStyle/>
          <a:p>
            <a:r>
              <a:rPr lang="de-DE" dirty="0"/>
              <a:t>How to prepare a successful Crowdfunding Campaign</a:t>
            </a:r>
            <a:endParaRPr lang="de-DE" sz="3600" dirty="0"/>
          </a:p>
          <a:p>
            <a:endParaRPr lang="de-DE" dirty="0"/>
          </a:p>
        </p:txBody>
      </p:sp>
      <p:graphicFrame>
        <p:nvGraphicFramePr>
          <p:cNvPr id="4" name="Diagramm 3">
            <a:extLst>
              <a:ext uri="{FF2B5EF4-FFF2-40B4-BE49-F238E27FC236}">
                <a16:creationId xmlns:a16="http://schemas.microsoft.com/office/drawing/2014/main" id="{0A0B3C29-7732-B753-9F84-4E7DDFB3C635}"/>
              </a:ext>
            </a:extLst>
          </p:cNvPr>
          <p:cNvGraphicFramePr/>
          <p:nvPr>
            <p:extLst>
              <p:ext uri="{D42A27DB-BD31-4B8C-83A1-F6EECF244321}">
                <p14:modId xmlns:p14="http://schemas.microsoft.com/office/powerpoint/2010/main" val="3000423009"/>
              </p:ext>
            </p:extLst>
          </p:nvPr>
        </p:nvGraphicFramePr>
        <p:xfrm>
          <a:off x="3329175" y="1348036"/>
          <a:ext cx="4797286" cy="3411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platzhalter 9">
            <a:extLst>
              <a:ext uri="{FF2B5EF4-FFF2-40B4-BE49-F238E27FC236}">
                <a16:creationId xmlns:a16="http://schemas.microsoft.com/office/drawing/2014/main" id="{AA062C78-68A2-2E33-BD03-E070C81743C7}"/>
              </a:ext>
            </a:extLst>
          </p:cNvPr>
          <p:cNvSpPr txBox="1">
            <a:spLocks/>
          </p:cNvSpPr>
          <p:nvPr/>
        </p:nvSpPr>
        <p:spPr>
          <a:xfrm>
            <a:off x="7302413" y="1431113"/>
            <a:ext cx="3437434"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595959"/>
                </a:solidFill>
              </a:rPr>
              <a:t>People invest in businesses they believe in. Share why your business matters and how it will solve a problem or meet a need.</a:t>
            </a:r>
            <a:endParaRPr lang="de-DE" sz="1800" dirty="0">
              <a:solidFill>
                <a:srgbClr val="595959"/>
              </a:solidFill>
            </a:endParaRPr>
          </a:p>
        </p:txBody>
      </p:sp>
      <p:sp>
        <p:nvSpPr>
          <p:cNvPr id="2" name="Textplatzhalter 9">
            <a:extLst>
              <a:ext uri="{FF2B5EF4-FFF2-40B4-BE49-F238E27FC236}">
                <a16:creationId xmlns:a16="http://schemas.microsoft.com/office/drawing/2014/main" id="{D4A96D1A-9F48-1840-9C1D-7D642B8F8E3B}"/>
              </a:ext>
            </a:extLst>
          </p:cNvPr>
          <p:cNvSpPr txBox="1">
            <a:spLocks/>
          </p:cNvSpPr>
          <p:nvPr/>
        </p:nvSpPr>
        <p:spPr>
          <a:xfrm>
            <a:off x="7539479" y="2929308"/>
            <a:ext cx="3014308"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595959"/>
                </a:solidFill>
              </a:rPr>
              <a:t>Calculate how much funding you need to achieve your specific goal (e.g., launching a product, opening a new location).</a:t>
            </a:r>
            <a:endParaRPr lang="de-DE" sz="1800" dirty="0">
              <a:solidFill>
                <a:srgbClr val="595959"/>
              </a:solidFill>
            </a:endParaRPr>
          </a:p>
        </p:txBody>
      </p:sp>
      <p:sp>
        <p:nvSpPr>
          <p:cNvPr id="8" name="Textplatzhalter 9">
            <a:extLst>
              <a:ext uri="{FF2B5EF4-FFF2-40B4-BE49-F238E27FC236}">
                <a16:creationId xmlns:a16="http://schemas.microsoft.com/office/drawing/2014/main" id="{0C8072F4-66D7-1F15-6A77-0067CD31DFD5}"/>
              </a:ext>
            </a:extLst>
          </p:cNvPr>
          <p:cNvSpPr txBox="1">
            <a:spLocks/>
          </p:cNvSpPr>
          <p:nvPr/>
        </p:nvSpPr>
        <p:spPr>
          <a:xfrm>
            <a:off x="3734674" y="4950907"/>
            <a:ext cx="4872485"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595959"/>
                </a:solidFill>
              </a:rPr>
              <a:t>If you are using rewards-based crowdfunding, offer compelling perks such as early access to your product, exclusive discounts, or behind-the-scenes experiences.</a:t>
            </a:r>
            <a:endParaRPr lang="de-DE" sz="1800" dirty="0">
              <a:solidFill>
                <a:srgbClr val="595959"/>
              </a:solidFill>
            </a:endParaRPr>
          </a:p>
        </p:txBody>
      </p:sp>
      <p:sp>
        <p:nvSpPr>
          <p:cNvPr id="9" name="Textplatzhalter 9">
            <a:extLst>
              <a:ext uri="{FF2B5EF4-FFF2-40B4-BE49-F238E27FC236}">
                <a16:creationId xmlns:a16="http://schemas.microsoft.com/office/drawing/2014/main" id="{F645D65A-FDBA-1CED-45CD-9D4DA4E6B81C}"/>
              </a:ext>
            </a:extLst>
          </p:cNvPr>
          <p:cNvSpPr txBox="1">
            <a:spLocks/>
          </p:cNvSpPr>
          <p:nvPr/>
        </p:nvSpPr>
        <p:spPr>
          <a:xfrm>
            <a:off x="1569229" y="3053616"/>
            <a:ext cx="2707397"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595959"/>
                </a:solidFill>
              </a:rPr>
              <a:t>Promote your campaign before launch to build excitement. Use social media, email newsletters, and other platforms to engage your audience.</a:t>
            </a:r>
            <a:endParaRPr lang="de-DE" sz="1800" dirty="0">
              <a:solidFill>
                <a:srgbClr val="595959"/>
              </a:solidFill>
            </a:endParaRPr>
          </a:p>
        </p:txBody>
      </p:sp>
      <p:sp>
        <p:nvSpPr>
          <p:cNvPr id="11" name="Textfeld 10">
            <a:extLst>
              <a:ext uri="{FF2B5EF4-FFF2-40B4-BE49-F238E27FC236}">
                <a16:creationId xmlns:a16="http://schemas.microsoft.com/office/drawing/2014/main" id="{22B36A0D-0697-1188-A51F-F279EB70A150}"/>
              </a:ext>
            </a:extLst>
          </p:cNvPr>
          <p:cNvSpPr txBox="1"/>
          <p:nvPr/>
        </p:nvSpPr>
        <p:spPr>
          <a:xfrm>
            <a:off x="1569229" y="1457589"/>
            <a:ext cx="2946512" cy="1200329"/>
          </a:xfrm>
          <a:prstGeom prst="rect">
            <a:avLst/>
          </a:prstGeom>
          <a:noFill/>
        </p:spPr>
        <p:txBody>
          <a:bodyPr wrap="square">
            <a:spAutoFit/>
          </a:bodyPr>
          <a:lstStyle/>
          <a:p>
            <a:pPr marL="0" indent="0">
              <a:buNone/>
            </a:pPr>
            <a:r>
              <a:rPr lang="en-US" sz="1800" dirty="0">
                <a:solidFill>
                  <a:srgbClr val="595959"/>
                </a:solidFill>
              </a:rPr>
              <a:t>Once launched, monitor progress and engage with backers to maintain momentum</a:t>
            </a:r>
            <a:endParaRPr lang="de-DE" sz="1800" dirty="0">
              <a:solidFill>
                <a:srgbClr val="595959"/>
              </a:solidFill>
            </a:endParaRPr>
          </a:p>
        </p:txBody>
      </p:sp>
    </p:spTree>
    <p:extLst>
      <p:ext uri="{BB962C8B-B14F-4D97-AF65-F5344CB8AC3E}">
        <p14:creationId xmlns:p14="http://schemas.microsoft.com/office/powerpoint/2010/main" val="32066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en-US" b="1" dirty="0">
                <a:solidFill>
                  <a:srgbClr val="47B5C8"/>
                </a:solidFill>
              </a:rPr>
              <a:t>Navigating Investor Rejection</a:t>
            </a:r>
            <a:endParaRPr lang="de-DE"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73333" y="1485744"/>
            <a:ext cx="5125690"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a:buFont typeface="Arial" panose="020B0604020202020204" pitchFamily="34" charset="0"/>
              <a:buChar char="•"/>
            </a:pPr>
            <a:r>
              <a:rPr lang="en-US" sz="1800" b="1" dirty="0">
                <a:solidFill>
                  <a:srgbClr val="595959"/>
                </a:solidFill>
              </a:rPr>
              <a:t>Ask for Feedback: </a:t>
            </a:r>
            <a:r>
              <a:rPr lang="en-US" sz="1800" dirty="0">
                <a:solidFill>
                  <a:srgbClr val="595959"/>
                </a:solidFill>
              </a:rPr>
              <a:t>When an investor rejects your pitch, politely ask for feedback to understand their concerns. This will help you refine your business model or pitch.</a:t>
            </a:r>
          </a:p>
          <a:p>
            <a:pPr marL="177800" indent="-177800">
              <a:buFont typeface="Arial" panose="020B0604020202020204" pitchFamily="34" charset="0"/>
              <a:buChar char="•"/>
            </a:pPr>
            <a:r>
              <a:rPr lang="en-US" sz="1800" b="1" dirty="0">
                <a:solidFill>
                  <a:srgbClr val="595959"/>
                </a:solidFill>
              </a:rPr>
              <a:t>Reevaluate Your Business Plan: </a:t>
            </a:r>
            <a:r>
              <a:rPr lang="en-US" sz="1800" dirty="0">
                <a:solidFill>
                  <a:srgbClr val="595959"/>
                </a:solidFill>
              </a:rPr>
              <a:t>Use the feedback to revisit your financial projections, product-market fit, or business strategy. Make adjustments to strengthen your proposal.</a:t>
            </a:r>
          </a:p>
          <a:p>
            <a:pPr marL="177800" indent="-177800">
              <a:buFont typeface="Arial" panose="020B0604020202020204" pitchFamily="34" charset="0"/>
              <a:buChar char="•"/>
            </a:pPr>
            <a:r>
              <a:rPr lang="en-US" sz="1800" b="1" dirty="0">
                <a:solidFill>
                  <a:srgbClr val="595959"/>
                </a:solidFill>
              </a:rPr>
              <a:t>Look for Alternative Funding Sources: </a:t>
            </a:r>
            <a:r>
              <a:rPr lang="en-US" sz="1800" dirty="0">
                <a:solidFill>
                  <a:srgbClr val="595959"/>
                </a:solidFill>
              </a:rPr>
              <a:t>If traditional investors say no, consider grants, microloans, or crowdfunding as alternatives.</a:t>
            </a:r>
          </a:p>
          <a:p>
            <a:pPr marL="177800" indent="-177800">
              <a:buFont typeface="Arial" panose="020B0604020202020204" pitchFamily="34" charset="0"/>
              <a:buChar char="•"/>
            </a:pPr>
            <a:r>
              <a:rPr lang="en-US" sz="1800" b="1" dirty="0">
                <a:solidFill>
                  <a:srgbClr val="595959"/>
                </a:solidFill>
              </a:rPr>
              <a:t>Stay Resilient: </a:t>
            </a:r>
            <a:r>
              <a:rPr lang="en-US" sz="1800" dirty="0">
                <a:solidFill>
                  <a:srgbClr val="595959"/>
                </a:solidFill>
              </a:rPr>
              <a:t>Don’t be discouraged by rejection. Many successful founders faced multiple rejections before securing funding. Persistence is key.</a:t>
            </a:r>
          </a:p>
          <a:p>
            <a:pPr marL="177800" indent="-177800">
              <a:buFont typeface="Arial" panose="020B0604020202020204" pitchFamily="34" charset="0"/>
              <a:buChar char="•"/>
            </a:pPr>
            <a:endParaRPr lang="en-GB" sz="1800" dirty="0">
              <a:solidFill>
                <a:srgbClr val="595959"/>
              </a:solidFill>
            </a:endParaRP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898357" y="2093345"/>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000" dirty="0"/>
              <a:t>Rejection is a natural part of the funding journey, and many successful entrepreneurs have faced it. </a:t>
            </a:r>
          </a:p>
          <a:p>
            <a:pPr marL="0" indent="0"/>
            <a:r>
              <a:rPr lang="en-US" sz="2000" b="1" dirty="0"/>
              <a:t>Example Airbnb:</a:t>
            </a:r>
          </a:p>
          <a:p>
            <a:pPr marL="0" indent="0"/>
            <a:r>
              <a:rPr lang="en-US" sz="2000" dirty="0"/>
              <a:t>The founders of Airbnb faced numerous rejections from investors early on. Despite this, they persevered, improved their pitch, and eventually secured funding. Today, Airbnb is a global brand valued at billions.</a:t>
            </a:r>
            <a:endParaRPr lang="de-DE" sz="2800" dirty="0"/>
          </a:p>
        </p:txBody>
      </p:sp>
      <p:sp>
        <p:nvSpPr>
          <p:cNvPr id="11" name="Textplatzhalter 2">
            <a:extLst>
              <a:ext uri="{FF2B5EF4-FFF2-40B4-BE49-F238E27FC236}">
                <a16:creationId xmlns:a16="http://schemas.microsoft.com/office/drawing/2014/main" id="{42F16287-C915-4813-1D32-39E5C2858517}"/>
              </a:ext>
            </a:extLst>
          </p:cNvPr>
          <p:cNvSpPr txBox="1">
            <a:spLocks/>
          </p:cNvSpPr>
          <p:nvPr/>
        </p:nvSpPr>
        <p:spPr>
          <a:xfrm>
            <a:off x="898358" y="890242"/>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i="1" dirty="0"/>
              <a:t>"Rejection is not the end of the road. It's an opportunity to find a new path to success."</a:t>
            </a:r>
            <a:br>
              <a:rPr lang="en-US" sz="2000" b="1" i="1" dirty="0"/>
            </a:br>
            <a:r>
              <a:rPr lang="en-US" sz="2000" i="1" dirty="0"/>
              <a:t>Anonymous</a:t>
            </a:r>
            <a:endParaRPr lang="de-DE" sz="2000" i="1" dirty="0"/>
          </a:p>
        </p:txBody>
      </p:sp>
    </p:spTree>
    <p:extLst>
      <p:ext uri="{BB962C8B-B14F-4D97-AF65-F5344CB8AC3E}">
        <p14:creationId xmlns:p14="http://schemas.microsoft.com/office/powerpoint/2010/main" val="2328375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33199" y="744653"/>
            <a:ext cx="9632553" cy="803654"/>
          </a:xfrm>
        </p:spPr>
        <p:txBody>
          <a:bodyPr/>
          <a:lstStyle/>
          <a:p>
            <a:r>
              <a:rPr lang="en-IE" dirty="0">
                <a:solidFill>
                  <a:schemeClr val="bg1"/>
                </a:solidFill>
              </a:rPr>
              <a:t>Learning Outcomes</a:t>
            </a:r>
            <a:endParaRPr lang="en-US" dirty="0">
              <a:solidFill>
                <a:schemeClr val="bg1"/>
              </a:solidFill>
            </a:endParaRPr>
          </a:p>
          <a:p>
            <a:endParaRPr lang="en-GB" sz="600" b="1" dirty="0"/>
          </a:p>
          <a:p>
            <a:r>
              <a:rPr lang="en-GB" sz="2400" b="1" dirty="0">
                <a:solidFill>
                  <a:srgbClr val="47B5C8"/>
                </a:solidFill>
              </a:rPr>
              <a:t>Behaviours:</a:t>
            </a:r>
          </a:p>
          <a:p>
            <a:r>
              <a:rPr lang="en-US" sz="2400" b="1" dirty="0">
                <a:solidFill>
                  <a:srgbClr val="F2A72C"/>
                </a:solidFill>
              </a:rPr>
              <a:t>Proactive Financial Monitoring: </a:t>
            </a:r>
            <a:r>
              <a:rPr lang="en-US" sz="2400" dirty="0"/>
              <a:t>Develop habits of continuous tracking of cash flow, expenses, and income against the plan, and adjusting strategies accordingly.</a:t>
            </a:r>
            <a:endParaRPr lang="en-US" sz="2400" b="1" dirty="0">
              <a:solidFill>
                <a:srgbClr val="F2A72C"/>
              </a:solidFill>
            </a:endParaRPr>
          </a:p>
          <a:p>
            <a:r>
              <a:rPr lang="en-US" sz="2400" b="1" dirty="0">
                <a:solidFill>
                  <a:srgbClr val="F2A72C"/>
                </a:solidFill>
              </a:rPr>
              <a:t>Confidence in Funding Communication: </a:t>
            </a:r>
            <a:r>
              <a:rPr lang="en-US" sz="2400" dirty="0"/>
              <a:t>Building confidence to communicate financial needs and plans to potential investors or funding bodies.</a:t>
            </a:r>
          </a:p>
          <a:p>
            <a:endParaRPr lang="en-US" sz="2400" dirty="0"/>
          </a:p>
        </p:txBody>
      </p:sp>
    </p:spTree>
    <p:extLst>
      <p:ext uri="{BB962C8B-B14F-4D97-AF65-F5344CB8AC3E}">
        <p14:creationId xmlns:p14="http://schemas.microsoft.com/office/powerpoint/2010/main" val="494880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en-US" b="1" dirty="0">
                <a:solidFill>
                  <a:srgbClr val="47B5C8"/>
                </a:solidFill>
              </a:rPr>
              <a:t>The Importance of Networking for Funding</a:t>
            </a:r>
            <a:endParaRPr lang="de-DE"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636706" y="1747830"/>
            <a:ext cx="5555294"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a:buFont typeface="Arial" panose="020B0604020202020204" pitchFamily="34" charset="0"/>
              <a:buChar char="•"/>
            </a:pPr>
            <a:r>
              <a:rPr lang="en-US" sz="2000" b="1" dirty="0">
                <a:solidFill>
                  <a:srgbClr val="595959"/>
                </a:solidFill>
              </a:rPr>
              <a:t>Attend Industry Events: </a:t>
            </a:r>
            <a:r>
              <a:rPr lang="en-US" sz="2000" dirty="0">
                <a:solidFill>
                  <a:srgbClr val="595959"/>
                </a:solidFill>
              </a:rPr>
              <a:t>Conferences, pitch events, and meetups are excellent opportunities to connect with investors and fellow entrepreneurs.</a:t>
            </a:r>
          </a:p>
          <a:p>
            <a:pPr marL="177800" indent="-177800">
              <a:buFont typeface="Arial" panose="020B0604020202020204" pitchFamily="34" charset="0"/>
              <a:buChar char="•"/>
            </a:pPr>
            <a:r>
              <a:rPr lang="en-US" sz="2000" b="1" dirty="0">
                <a:solidFill>
                  <a:srgbClr val="595959"/>
                </a:solidFill>
              </a:rPr>
              <a:t>Leverage Online Platforms: </a:t>
            </a:r>
            <a:r>
              <a:rPr lang="en-US" sz="2000" dirty="0">
                <a:solidFill>
                  <a:srgbClr val="595959"/>
                </a:solidFill>
              </a:rPr>
              <a:t>LinkedIn, AngelList, and crowdfunding platforms are great places to engage with investors and peers.</a:t>
            </a:r>
          </a:p>
          <a:p>
            <a:pPr marL="177800" indent="-177800">
              <a:buFont typeface="Arial" panose="020B0604020202020204" pitchFamily="34" charset="0"/>
              <a:buChar char="•"/>
            </a:pPr>
            <a:r>
              <a:rPr lang="en-US" sz="2000" b="1" dirty="0">
                <a:solidFill>
                  <a:srgbClr val="595959"/>
                </a:solidFill>
              </a:rPr>
              <a:t>Join Accelerator Programs</a:t>
            </a:r>
            <a:r>
              <a:rPr lang="en-US" sz="2000" dirty="0">
                <a:solidFill>
                  <a:srgbClr val="595959"/>
                </a:solidFill>
              </a:rPr>
              <a:t>: Many accelerator and incubator programs offer access to mentors, investors, and industry experts who can open doors to funding.</a:t>
            </a: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898357" y="2093345"/>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000" dirty="0"/>
              <a:t>Networking plays a crucial role in securing funding for your business. A well-connected entrepreneur is more likely to meet potential investors, mentors, and partners who can provide valuable support.</a:t>
            </a:r>
          </a:p>
          <a:p>
            <a:pPr marL="0" indent="0"/>
            <a:r>
              <a:rPr lang="en-US" sz="2000" b="1" dirty="0"/>
              <a:t>Example Dropbox:</a:t>
            </a:r>
          </a:p>
          <a:p>
            <a:pPr marL="0" indent="0"/>
            <a:r>
              <a:rPr lang="en-US" sz="2000" dirty="0"/>
              <a:t>The founders of Dropbox initially struggled to raise venture capital, but through networking at startup events and introductions from mentors, they were able to connect with key investors who helped fund their early growth.</a:t>
            </a:r>
            <a:endParaRPr lang="de-DE" sz="2800" dirty="0"/>
          </a:p>
        </p:txBody>
      </p:sp>
      <p:sp>
        <p:nvSpPr>
          <p:cNvPr id="11" name="Textplatzhalter 2">
            <a:extLst>
              <a:ext uri="{FF2B5EF4-FFF2-40B4-BE49-F238E27FC236}">
                <a16:creationId xmlns:a16="http://schemas.microsoft.com/office/drawing/2014/main" id="{42F16287-C915-4813-1D32-39E5C2858517}"/>
              </a:ext>
            </a:extLst>
          </p:cNvPr>
          <p:cNvSpPr txBox="1">
            <a:spLocks/>
          </p:cNvSpPr>
          <p:nvPr/>
        </p:nvSpPr>
        <p:spPr>
          <a:xfrm>
            <a:off x="898358" y="890242"/>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i="1" dirty="0"/>
              <a:t>"Rejection is not the end of the road. It's an opportunity to find a new path to success."</a:t>
            </a:r>
            <a:br>
              <a:rPr lang="en-US" sz="2000" b="1" i="1" dirty="0"/>
            </a:br>
            <a:r>
              <a:rPr lang="en-US" sz="2000" i="1" dirty="0"/>
              <a:t>Anonymous</a:t>
            </a:r>
            <a:endParaRPr lang="de-DE" sz="2000" i="1" dirty="0"/>
          </a:p>
        </p:txBody>
      </p:sp>
      <p:sp>
        <p:nvSpPr>
          <p:cNvPr id="4" name="TextBox 3">
            <a:extLst>
              <a:ext uri="{FF2B5EF4-FFF2-40B4-BE49-F238E27FC236}">
                <a16:creationId xmlns:a16="http://schemas.microsoft.com/office/drawing/2014/main" id="{738E1865-3879-5803-946E-8D89EA22D66D}"/>
              </a:ext>
            </a:extLst>
          </p:cNvPr>
          <p:cNvSpPr txBox="1"/>
          <p:nvPr/>
        </p:nvSpPr>
        <p:spPr>
          <a:xfrm>
            <a:off x="6102882" y="5279841"/>
            <a:ext cx="6102882" cy="646331"/>
          </a:xfrm>
          <a:prstGeom prst="rect">
            <a:avLst/>
          </a:prstGeom>
          <a:noFill/>
        </p:spPr>
        <p:txBody>
          <a:bodyPr wrap="square">
            <a:spAutoFit/>
          </a:bodyPr>
          <a:lstStyle/>
          <a:p>
            <a:pPr marL="447675" indent="0" algn="ctr">
              <a:lnSpc>
                <a:spcPct val="100000"/>
              </a:lnSpc>
              <a:spcBef>
                <a:spcPts val="0"/>
              </a:spcBef>
              <a:defRPr/>
            </a:pPr>
            <a:r>
              <a:rPr lang="en-US" b="1" dirty="0">
                <a:solidFill>
                  <a:schemeClr val="bg1"/>
                </a:solidFill>
                <a:highlight>
                  <a:srgbClr val="086575"/>
                </a:highlight>
              </a:rPr>
              <a:t>More learning in Module 6 </a:t>
            </a:r>
            <a:r>
              <a:rPr lang="en-GB" b="1" dirty="0">
                <a:solidFill>
                  <a:schemeClr val="bg1"/>
                </a:solidFill>
                <a:highlight>
                  <a:srgbClr val="086575"/>
                </a:highlight>
              </a:rPr>
              <a:t>Networking for</a:t>
            </a:r>
          </a:p>
          <a:p>
            <a:pPr marL="447675" indent="0" algn="ctr">
              <a:lnSpc>
                <a:spcPct val="100000"/>
              </a:lnSpc>
              <a:spcBef>
                <a:spcPts val="0"/>
              </a:spcBef>
              <a:defRPr/>
            </a:pPr>
            <a:r>
              <a:rPr lang="en-GB" b="1" dirty="0">
                <a:solidFill>
                  <a:schemeClr val="bg1"/>
                </a:solidFill>
                <a:highlight>
                  <a:srgbClr val="086575"/>
                </a:highlight>
              </a:rPr>
              <a:t>Under- Represented Founders</a:t>
            </a:r>
            <a:r>
              <a:rPr lang="en-US" b="1" dirty="0">
                <a:solidFill>
                  <a:schemeClr val="bg1"/>
                </a:solidFill>
                <a:highlight>
                  <a:srgbClr val="086575"/>
                </a:highlight>
              </a:rPr>
              <a:t> </a:t>
            </a:r>
            <a:endParaRPr lang="en-US" b="1" dirty="0">
              <a:solidFill>
                <a:srgbClr val="DE0A1D"/>
              </a:solidFill>
              <a:highlight>
                <a:srgbClr val="086575"/>
              </a:highlight>
              <a:latin typeface="Calibri" panose="020F0502020204030204"/>
            </a:endParaRPr>
          </a:p>
        </p:txBody>
      </p:sp>
    </p:spTree>
    <p:extLst>
      <p:ext uri="{BB962C8B-B14F-4D97-AF65-F5344CB8AC3E}">
        <p14:creationId xmlns:p14="http://schemas.microsoft.com/office/powerpoint/2010/main" val="4020101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B4C0506-745E-B91E-2AA9-0FE4427EC856}"/>
              </a:ext>
            </a:extLst>
          </p:cNvPr>
          <p:cNvSpPr>
            <a:spLocks noGrp="1"/>
          </p:cNvSpPr>
          <p:nvPr>
            <p:ph type="body" sz="quarter" idx="18"/>
          </p:nvPr>
        </p:nvSpPr>
        <p:spPr>
          <a:xfrm>
            <a:off x="798380" y="2045704"/>
            <a:ext cx="2114153" cy="3849918"/>
          </a:xfrm>
        </p:spPr>
        <p:txBody>
          <a:bodyPr/>
          <a:lstStyle/>
          <a:p>
            <a:pPr marL="0" indent="0"/>
            <a:r>
              <a:rPr lang="en-US" sz="2000" dirty="0"/>
              <a:t>Receiving funding is just the beginning of the financial journey. After securing investment, it's essential to manage the funds effectively to ensure business sustainability.</a:t>
            </a:r>
            <a:endParaRPr lang="de-DE" sz="2000" dirty="0"/>
          </a:p>
        </p:txBody>
      </p:sp>
      <p:sp>
        <p:nvSpPr>
          <p:cNvPr id="3" name="Textplatzhalter 2">
            <a:extLst>
              <a:ext uri="{FF2B5EF4-FFF2-40B4-BE49-F238E27FC236}">
                <a16:creationId xmlns:a16="http://schemas.microsoft.com/office/drawing/2014/main" id="{027CDD5A-6DA4-3D19-99B8-4B82B02C0625}"/>
              </a:ext>
            </a:extLst>
          </p:cNvPr>
          <p:cNvSpPr>
            <a:spLocks noGrp="1"/>
          </p:cNvSpPr>
          <p:nvPr>
            <p:ph type="body" sz="quarter" idx="16"/>
          </p:nvPr>
        </p:nvSpPr>
        <p:spPr>
          <a:xfrm>
            <a:off x="568306" y="635567"/>
            <a:ext cx="10327802" cy="803654"/>
          </a:xfrm>
        </p:spPr>
        <p:txBody>
          <a:bodyPr/>
          <a:lstStyle/>
          <a:p>
            <a:r>
              <a:rPr lang="en-US" dirty="0"/>
              <a:t>Staying Financially Prepared After Receiving Funding</a:t>
            </a:r>
            <a:endParaRPr lang="de-DE" dirty="0"/>
          </a:p>
        </p:txBody>
      </p:sp>
      <p:graphicFrame>
        <p:nvGraphicFramePr>
          <p:cNvPr id="4" name="Diagramm 3">
            <a:extLst>
              <a:ext uri="{FF2B5EF4-FFF2-40B4-BE49-F238E27FC236}">
                <a16:creationId xmlns:a16="http://schemas.microsoft.com/office/drawing/2014/main" id="{08350AC9-7814-DF32-254B-8055A499F7CC}"/>
              </a:ext>
            </a:extLst>
          </p:cNvPr>
          <p:cNvGraphicFramePr/>
          <p:nvPr>
            <p:extLst>
              <p:ext uri="{D42A27DB-BD31-4B8C-83A1-F6EECF244321}">
                <p14:modId xmlns:p14="http://schemas.microsoft.com/office/powerpoint/2010/main" val="2461856359"/>
              </p:ext>
            </p:extLst>
          </p:nvPr>
        </p:nvGraphicFramePr>
        <p:xfrm>
          <a:off x="3208098" y="1561078"/>
          <a:ext cx="8185521" cy="4259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17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4151981" y="2800399"/>
            <a:ext cx="7109888" cy="3066422"/>
          </a:xfrm>
        </p:spPr>
        <p:txBody>
          <a:bodyPr/>
          <a:lstStyle/>
          <a:p>
            <a:r>
              <a:rPr lang="en-IE" dirty="0"/>
              <a:t>Financial Monitoring and Continuous Improvement</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2921495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B18798A3-CC5B-099A-2C18-3BF16E0C16B8}"/>
              </a:ext>
            </a:extLst>
          </p:cNvPr>
          <p:cNvSpPr>
            <a:spLocks noGrp="1"/>
          </p:cNvSpPr>
          <p:nvPr>
            <p:ph type="body" sz="quarter" idx="18"/>
          </p:nvPr>
        </p:nvSpPr>
        <p:spPr>
          <a:xfrm>
            <a:off x="898357" y="2112463"/>
            <a:ext cx="5197643" cy="3025975"/>
          </a:xfrm>
        </p:spPr>
        <p:txBody>
          <a:bodyPr/>
          <a:lstStyle/>
          <a:p>
            <a:pPr marL="0" indent="0"/>
            <a:r>
              <a:rPr lang="en-US" dirty="0"/>
              <a:t>This section focuses on teaching under-represented founders how to monitor their financial performance regularly and make necessary adjustments for continuous business improvement. The section will cover financial health monitoring tools, key financial ratios, and scenario planning for business growth and risk management.</a:t>
            </a:r>
            <a:endParaRPr lang="de-DE" dirty="0"/>
          </a:p>
        </p:txBody>
      </p:sp>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p:txBody>
          <a:bodyPr/>
          <a:lstStyle/>
          <a:p>
            <a:r>
              <a:rPr lang="en-US" sz="2400" b="1" i="1" dirty="0"/>
              <a:t>“You can’t manage what you don’t measure.“  </a:t>
            </a:r>
            <a:r>
              <a:rPr lang="en-US" sz="2400" i="1" dirty="0"/>
              <a:t>Peter Drucker</a:t>
            </a:r>
            <a:endParaRPr lang="de-DE" sz="2400" i="1" dirty="0"/>
          </a:p>
        </p:txBody>
      </p:sp>
      <p:pic>
        <p:nvPicPr>
          <p:cNvPr id="5" name="Bildplatzhalter 4">
            <a:extLst>
              <a:ext uri="{FF2B5EF4-FFF2-40B4-BE49-F238E27FC236}">
                <a16:creationId xmlns:a16="http://schemas.microsoft.com/office/drawing/2014/main" id="{0EA687AD-AD82-5E66-B5C0-5CAAED01F18F}"/>
              </a:ext>
            </a:extLst>
          </p:cNvPr>
          <p:cNvPicPr>
            <a:picLocks noGrp="1" noChangeAspect="1"/>
          </p:cNvPicPr>
          <p:nvPr>
            <p:ph type="pic" sz="quarter" idx="42"/>
          </p:nvPr>
        </p:nvPicPr>
        <p:blipFill>
          <a:blip r:embed="rId2"/>
          <a:srcRect l="16043" r="16043"/>
          <a:stretch/>
        </p:blipFill>
        <p:spPr/>
      </p:pic>
      <p:sp>
        <p:nvSpPr>
          <p:cNvPr id="6" name="Textfeld 5">
            <a:extLst>
              <a:ext uri="{FF2B5EF4-FFF2-40B4-BE49-F238E27FC236}">
                <a16:creationId xmlns:a16="http://schemas.microsoft.com/office/drawing/2014/main" id="{798AEB45-10CF-7993-33AB-E64381145C1B}"/>
              </a:ext>
            </a:extLst>
          </p:cNvPr>
          <p:cNvSpPr txBox="1"/>
          <p:nvPr/>
        </p:nvSpPr>
        <p:spPr>
          <a:xfrm>
            <a:off x="320540" y="6482045"/>
            <a:ext cx="11578483" cy="230832"/>
          </a:xfrm>
          <a:prstGeom prst="rect">
            <a:avLst/>
          </a:prstGeom>
          <a:noFill/>
        </p:spPr>
        <p:txBody>
          <a:bodyPr wrap="square" rtlCol="0">
            <a:spAutoFit/>
          </a:bodyPr>
          <a:lstStyle/>
          <a:p>
            <a:r>
              <a:rPr lang="de-DE" sz="900" dirty="0"/>
              <a:t>„</a:t>
            </a:r>
            <a:r>
              <a:rPr lang="de-DE" sz="900" dirty="0">
                <a:hlinkClick r:id="rId3"/>
              </a:rPr>
              <a:t>Vorhaben für die Zukunft umsetzen</a:t>
            </a:r>
            <a:r>
              <a:rPr lang="de-DE" sz="900" dirty="0"/>
              <a:t>" von Marco Verch ist lizenziert gemäß </a:t>
            </a:r>
            <a:r>
              <a:rPr lang="de-DE" sz="900" dirty="0">
                <a:hlinkClick r:id="rId4" tooltip="https://creativecommons.org/licenses/by/3.0/"/>
              </a:rPr>
              <a:t>CC BY</a:t>
            </a:r>
            <a:endParaRPr lang="de-DE" sz="900" dirty="0"/>
          </a:p>
        </p:txBody>
      </p:sp>
      <p:sp>
        <p:nvSpPr>
          <p:cNvPr id="2" name="Textplatzhalter 2">
            <a:extLst>
              <a:ext uri="{FF2B5EF4-FFF2-40B4-BE49-F238E27FC236}">
                <a16:creationId xmlns:a16="http://schemas.microsoft.com/office/drawing/2014/main" id="{7CB71E36-7550-CB5F-CBCF-5EB6B815A64E}"/>
              </a:ext>
            </a:extLst>
          </p:cNvPr>
          <p:cNvSpPr txBox="1">
            <a:spLocks/>
          </p:cNvSpPr>
          <p:nvPr/>
        </p:nvSpPr>
        <p:spPr>
          <a:xfrm>
            <a:off x="7025279" y="86276"/>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solidFill>
                <a:srgbClr val="47B5C8"/>
              </a:solidFill>
            </a:endParaRPr>
          </a:p>
        </p:txBody>
      </p:sp>
    </p:spTree>
    <p:extLst>
      <p:ext uri="{BB962C8B-B14F-4D97-AF65-F5344CB8AC3E}">
        <p14:creationId xmlns:p14="http://schemas.microsoft.com/office/powerpoint/2010/main" val="1845247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B4C0506-745E-B91E-2AA9-0FE4427EC856}"/>
              </a:ext>
            </a:extLst>
          </p:cNvPr>
          <p:cNvSpPr>
            <a:spLocks noGrp="1"/>
          </p:cNvSpPr>
          <p:nvPr>
            <p:ph type="body" sz="quarter" idx="18"/>
          </p:nvPr>
        </p:nvSpPr>
        <p:spPr>
          <a:xfrm>
            <a:off x="851474" y="1721239"/>
            <a:ext cx="3319370" cy="3849918"/>
          </a:xfrm>
        </p:spPr>
        <p:txBody>
          <a:bodyPr/>
          <a:lstStyle/>
          <a:p>
            <a:pPr marL="0" indent="0"/>
            <a:r>
              <a:rPr lang="en-US" dirty="0"/>
              <a:t>Financial monitoring helps you stay informed about your business's financial health and ensures that you're on track to meet your goals. Regularly reviewing your financial performance allows you to:</a:t>
            </a:r>
            <a:endParaRPr lang="de-DE" dirty="0"/>
          </a:p>
        </p:txBody>
      </p:sp>
      <p:sp>
        <p:nvSpPr>
          <p:cNvPr id="3" name="Textplatzhalter 2">
            <a:extLst>
              <a:ext uri="{FF2B5EF4-FFF2-40B4-BE49-F238E27FC236}">
                <a16:creationId xmlns:a16="http://schemas.microsoft.com/office/drawing/2014/main" id="{027CDD5A-6DA4-3D19-99B8-4B82B02C0625}"/>
              </a:ext>
            </a:extLst>
          </p:cNvPr>
          <p:cNvSpPr>
            <a:spLocks noGrp="1"/>
          </p:cNvSpPr>
          <p:nvPr>
            <p:ph type="body" sz="quarter" idx="16"/>
          </p:nvPr>
        </p:nvSpPr>
        <p:spPr/>
        <p:txBody>
          <a:bodyPr/>
          <a:lstStyle/>
          <a:p>
            <a:r>
              <a:rPr lang="en-US" dirty="0"/>
              <a:t>Why Financial Monitoring is crucial</a:t>
            </a:r>
            <a:endParaRPr lang="de-DE" dirty="0"/>
          </a:p>
        </p:txBody>
      </p:sp>
      <p:graphicFrame>
        <p:nvGraphicFramePr>
          <p:cNvPr id="4" name="Diagramm 3">
            <a:extLst>
              <a:ext uri="{FF2B5EF4-FFF2-40B4-BE49-F238E27FC236}">
                <a16:creationId xmlns:a16="http://schemas.microsoft.com/office/drawing/2014/main" id="{08350AC9-7814-DF32-254B-8055A499F7CC}"/>
              </a:ext>
            </a:extLst>
          </p:cNvPr>
          <p:cNvGraphicFramePr/>
          <p:nvPr>
            <p:extLst>
              <p:ext uri="{D42A27DB-BD31-4B8C-83A1-F6EECF244321}">
                <p14:modId xmlns:p14="http://schemas.microsoft.com/office/powerpoint/2010/main" val="719966446"/>
              </p:ext>
            </p:extLst>
          </p:nvPr>
        </p:nvGraphicFramePr>
        <p:xfrm>
          <a:off x="3208098" y="1561078"/>
          <a:ext cx="8185521" cy="4259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1000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Monthly Financial Review – What to Look For</a:t>
            </a:r>
            <a:endParaRPr lang="en-US" dirty="0"/>
          </a:p>
        </p:txBody>
      </p:sp>
      <p:sp>
        <p:nvSpPr>
          <p:cNvPr id="10" name="TextBox 4">
            <a:extLst>
              <a:ext uri="{FF2B5EF4-FFF2-40B4-BE49-F238E27FC236}">
                <a16:creationId xmlns:a16="http://schemas.microsoft.com/office/drawing/2014/main" id="{B3BAC08D-379E-5E5E-6CD6-7F7422970C04}"/>
              </a:ext>
            </a:extLst>
          </p:cNvPr>
          <p:cNvSpPr txBox="1"/>
          <p:nvPr/>
        </p:nvSpPr>
        <p:spPr>
          <a:xfrm>
            <a:off x="581471" y="1565257"/>
            <a:ext cx="10361831" cy="707886"/>
          </a:xfrm>
          <a:prstGeom prst="rect">
            <a:avLst/>
          </a:prstGeom>
          <a:noFill/>
        </p:spPr>
        <p:txBody>
          <a:bodyPr wrap="square">
            <a:spAutoFit/>
          </a:bodyPr>
          <a:lstStyle/>
          <a:p>
            <a:r>
              <a:rPr lang="en-US" sz="2000" dirty="0">
                <a:solidFill>
                  <a:srgbClr val="595959"/>
                </a:solidFill>
              </a:rPr>
              <a:t>A monthly financial review helps you keep track of your business’s financial performance and make timely adjustments. Key items to review include:</a:t>
            </a:r>
          </a:p>
        </p:txBody>
      </p:sp>
      <p:graphicFrame>
        <p:nvGraphicFramePr>
          <p:cNvPr id="5" name="Diagramm 4">
            <a:extLst>
              <a:ext uri="{FF2B5EF4-FFF2-40B4-BE49-F238E27FC236}">
                <a16:creationId xmlns:a16="http://schemas.microsoft.com/office/drawing/2014/main" id="{5B4570BF-3990-F4E0-1CFC-5D49F27B9A86}"/>
              </a:ext>
            </a:extLst>
          </p:cNvPr>
          <p:cNvGraphicFramePr/>
          <p:nvPr>
            <p:extLst>
              <p:ext uri="{D42A27DB-BD31-4B8C-83A1-F6EECF244321}">
                <p14:modId xmlns:p14="http://schemas.microsoft.com/office/powerpoint/2010/main" val="1802481233"/>
              </p:ext>
            </p:extLst>
          </p:nvPr>
        </p:nvGraphicFramePr>
        <p:xfrm>
          <a:off x="1228191" y="2580920"/>
          <a:ext cx="8655814" cy="3515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0300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Understanding Key Financial Ratios</a:t>
            </a:r>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pPr marL="0" indent="0"/>
            <a:r>
              <a:rPr lang="en-US" sz="2400" dirty="0">
                <a:solidFill>
                  <a:srgbClr val="595959"/>
                </a:solidFill>
              </a:rPr>
              <a:t>Financial ratios provide a quick snapshot of your business’s financial health. Here are a few key ratios to monitor:</a:t>
            </a:r>
            <a:endParaRPr lang="en-GB" sz="2400" dirty="0">
              <a:solidFill>
                <a:srgbClr val="595959"/>
              </a:solidFill>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4234912563"/>
              </p:ext>
            </p:extLst>
          </p:nvPr>
        </p:nvGraphicFramePr>
        <p:xfrm>
          <a:off x="677332" y="2862725"/>
          <a:ext cx="9906001" cy="285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6100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Understanding Key Financial Ratios (Part 2)</a:t>
            </a:r>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pPr marL="0" indent="0"/>
            <a:r>
              <a:rPr lang="en-US" sz="2400" dirty="0">
                <a:solidFill>
                  <a:srgbClr val="595959"/>
                </a:solidFill>
              </a:rPr>
              <a:t>Financial ratios provide a quick snapshot of your business’s financial health. Here are a few key ratios to monitor:</a:t>
            </a:r>
            <a:endParaRPr lang="en-GB" sz="2400" dirty="0">
              <a:solidFill>
                <a:srgbClr val="595959"/>
              </a:solidFill>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1989868855"/>
              </p:ext>
            </p:extLst>
          </p:nvPr>
        </p:nvGraphicFramePr>
        <p:xfrm>
          <a:off x="677332" y="2862725"/>
          <a:ext cx="9906001" cy="285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8901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Understanding Key Financial Ratios (Part 3)</a:t>
            </a:r>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pPr marL="0" indent="0"/>
            <a:r>
              <a:rPr lang="en-US" sz="2400" dirty="0">
                <a:solidFill>
                  <a:srgbClr val="595959"/>
                </a:solidFill>
              </a:rPr>
              <a:t>Financial ratios provide a quick snapshot of your business’s financial health. Here are a few key ratios to monitor:</a:t>
            </a:r>
            <a:endParaRPr lang="en-GB" sz="2400" dirty="0">
              <a:solidFill>
                <a:srgbClr val="595959"/>
              </a:solidFill>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451567480"/>
              </p:ext>
            </p:extLst>
          </p:nvPr>
        </p:nvGraphicFramePr>
        <p:xfrm>
          <a:off x="677332" y="2862725"/>
          <a:ext cx="9906001" cy="285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8005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Understanding Key Financial Ratios (Part 4)</a:t>
            </a:r>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pPr marL="0" indent="0"/>
            <a:r>
              <a:rPr lang="en-US" sz="2400" dirty="0">
                <a:solidFill>
                  <a:srgbClr val="595959"/>
                </a:solidFill>
              </a:rPr>
              <a:t>Financial ratios provide a quick snapshot of your business’s financial health. Here are a few key ratios to monitor:</a:t>
            </a:r>
            <a:endParaRPr lang="en-GB" sz="2400" dirty="0">
              <a:solidFill>
                <a:srgbClr val="595959"/>
              </a:solidFill>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2013328276"/>
              </p:ext>
            </p:extLst>
          </p:nvPr>
        </p:nvGraphicFramePr>
        <p:xfrm>
          <a:off x="677332" y="2862725"/>
          <a:ext cx="9906001" cy="285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603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33199" y="744653"/>
            <a:ext cx="9632553" cy="803654"/>
          </a:xfrm>
        </p:spPr>
        <p:txBody>
          <a:bodyPr/>
          <a:lstStyle/>
          <a:p>
            <a:r>
              <a:rPr lang="en-IE" dirty="0">
                <a:solidFill>
                  <a:schemeClr val="bg1"/>
                </a:solidFill>
              </a:rPr>
              <a:t>Learning Outcomes</a:t>
            </a:r>
            <a:endParaRPr lang="en-US" dirty="0">
              <a:solidFill>
                <a:schemeClr val="bg1"/>
              </a:solidFill>
            </a:endParaRPr>
          </a:p>
          <a:p>
            <a:endParaRPr lang="en-GB" sz="600" b="1" dirty="0"/>
          </a:p>
          <a:p>
            <a:r>
              <a:rPr lang="en-GB" sz="2400" b="1" dirty="0">
                <a:solidFill>
                  <a:srgbClr val="47B5C8"/>
                </a:solidFill>
              </a:rPr>
              <a:t>Attitudes:</a:t>
            </a:r>
          </a:p>
          <a:p>
            <a:r>
              <a:rPr lang="en-US" sz="2400" b="1" dirty="0">
                <a:solidFill>
                  <a:srgbClr val="F2A72C"/>
                </a:solidFill>
              </a:rPr>
              <a:t>Resilience in Financial Management: </a:t>
            </a:r>
            <a:r>
              <a:rPr lang="en-US" sz="2400" dirty="0"/>
              <a:t>Developing a positive attitude toward managing finances despite financial challenges or lack of resources.</a:t>
            </a:r>
          </a:p>
          <a:p>
            <a:r>
              <a:rPr lang="en-US" sz="2400" b="1" dirty="0">
                <a:solidFill>
                  <a:srgbClr val="F2A72C"/>
                </a:solidFill>
              </a:rPr>
              <a:t>Commitment to Continuous Learning:</a:t>
            </a:r>
            <a:r>
              <a:rPr lang="en-US" sz="2400" dirty="0"/>
              <a:t> Encouraging the founders to stay informed and continuously improve their financial literacy and planning skills.</a:t>
            </a:r>
          </a:p>
        </p:txBody>
      </p:sp>
    </p:spTree>
    <p:extLst>
      <p:ext uri="{BB962C8B-B14F-4D97-AF65-F5344CB8AC3E}">
        <p14:creationId xmlns:p14="http://schemas.microsoft.com/office/powerpoint/2010/main" val="362139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24AA9-D6DF-792B-EEA2-BDCAB55C6433}"/>
              </a:ext>
            </a:extLst>
          </p:cNvPr>
          <p:cNvSpPr>
            <a:spLocks noGrp="1"/>
          </p:cNvSpPr>
          <p:nvPr>
            <p:ph type="body" sz="quarter" idx="18"/>
          </p:nvPr>
        </p:nvSpPr>
        <p:spPr/>
        <p:txBody>
          <a:bodyPr/>
          <a:lstStyle/>
          <a:p>
            <a:endParaRPr lang="de-DE"/>
          </a:p>
        </p:txBody>
      </p:sp>
      <p:sp>
        <p:nvSpPr>
          <p:cNvPr id="3" name="Textplatzhalter 2">
            <a:extLst>
              <a:ext uri="{FF2B5EF4-FFF2-40B4-BE49-F238E27FC236}">
                <a16:creationId xmlns:a16="http://schemas.microsoft.com/office/drawing/2014/main" id="{D5DBECBB-7401-3B4A-49BA-1A3D53E7F52D}"/>
              </a:ext>
            </a:extLst>
          </p:cNvPr>
          <p:cNvSpPr>
            <a:spLocks noGrp="1"/>
          </p:cNvSpPr>
          <p:nvPr>
            <p:ph type="body" sz="quarter" idx="16"/>
          </p:nvPr>
        </p:nvSpPr>
        <p:spPr/>
        <p:txBody>
          <a:bodyPr/>
          <a:lstStyle/>
          <a:p>
            <a:r>
              <a:rPr lang="de-DE" dirty="0" err="1"/>
              <a:t>Example</a:t>
            </a:r>
            <a:r>
              <a:rPr lang="de-DE" dirty="0"/>
              <a:t> of a Financial Business Plan </a:t>
            </a:r>
            <a:r>
              <a:rPr lang="de-DE" dirty="0" err="1"/>
              <a:t>for</a:t>
            </a:r>
            <a:r>
              <a:rPr lang="de-DE" dirty="0"/>
              <a:t> </a:t>
            </a:r>
            <a:r>
              <a:rPr lang="de-DE" dirty="0" err="1"/>
              <a:t>one</a:t>
            </a:r>
            <a:r>
              <a:rPr lang="de-DE" dirty="0"/>
              <a:t> </a:t>
            </a:r>
            <a:r>
              <a:rPr lang="de-DE" dirty="0" err="1"/>
              <a:t>year</a:t>
            </a:r>
            <a:endParaRPr lang="de-DE" dirty="0"/>
          </a:p>
        </p:txBody>
      </p:sp>
      <p:graphicFrame>
        <p:nvGraphicFramePr>
          <p:cNvPr id="2" name="Tabelle 1">
            <a:extLst>
              <a:ext uri="{FF2B5EF4-FFF2-40B4-BE49-F238E27FC236}">
                <a16:creationId xmlns:a16="http://schemas.microsoft.com/office/drawing/2014/main" id="{D17BFADE-1295-7176-51A3-8E8630FFDBE1}"/>
              </a:ext>
            </a:extLst>
          </p:cNvPr>
          <p:cNvGraphicFramePr>
            <a:graphicFrameLocks noGrp="1"/>
          </p:cNvGraphicFramePr>
          <p:nvPr>
            <p:extLst>
              <p:ext uri="{D42A27DB-BD31-4B8C-83A1-F6EECF244321}">
                <p14:modId xmlns:p14="http://schemas.microsoft.com/office/powerpoint/2010/main" val="2983511737"/>
              </p:ext>
            </p:extLst>
          </p:nvPr>
        </p:nvGraphicFramePr>
        <p:xfrm>
          <a:off x="727656" y="1421863"/>
          <a:ext cx="10685411" cy="4760051"/>
        </p:xfrm>
        <a:graphic>
          <a:graphicData uri="http://schemas.openxmlformats.org/drawingml/2006/table">
            <a:tbl>
              <a:tblPr>
                <a:tableStyleId>{5C22544A-7EE6-4342-B048-85BDC9FD1C3A}</a:tableStyleId>
              </a:tblPr>
              <a:tblGrid>
                <a:gridCol w="2247963">
                  <a:extLst>
                    <a:ext uri="{9D8B030D-6E8A-4147-A177-3AD203B41FA5}">
                      <a16:colId xmlns:a16="http://schemas.microsoft.com/office/drawing/2014/main" val="2482782394"/>
                    </a:ext>
                  </a:extLst>
                </a:gridCol>
                <a:gridCol w="1643814">
                  <a:extLst>
                    <a:ext uri="{9D8B030D-6E8A-4147-A177-3AD203B41FA5}">
                      <a16:colId xmlns:a16="http://schemas.microsoft.com/office/drawing/2014/main" val="3026013104"/>
                    </a:ext>
                  </a:extLst>
                </a:gridCol>
                <a:gridCol w="738888">
                  <a:extLst>
                    <a:ext uri="{9D8B030D-6E8A-4147-A177-3AD203B41FA5}">
                      <a16:colId xmlns:a16="http://schemas.microsoft.com/office/drawing/2014/main" val="3670171087"/>
                    </a:ext>
                  </a:extLst>
                </a:gridCol>
                <a:gridCol w="2551334">
                  <a:extLst>
                    <a:ext uri="{9D8B030D-6E8A-4147-A177-3AD203B41FA5}">
                      <a16:colId xmlns:a16="http://schemas.microsoft.com/office/drawing/2014/main" val="3798304631"/>
                    </a:ext>
                  </a:extLst>
                </a:gridCol>
                <a:gridCol w="3503412">
                  <a:extLst>
                    <a:ext uri="{9D8B030D-6E8A-4147-A177-3AD203B41FA5}">
                      <a16:colId xmlns:a16="http://schemas.microsoft.com/office/drawing/2014/main" val="642754181"/>
                    </a:ext>
                  </a:extLst>
                </a:gridCol>
              </a:tblGrid>
              <a:tr h="80146">
                <a:tc>
                  <a:txBody>
                    <a:bodyPr/>
                    <a:lstStyle/>
                    <a:p>
                      <a:pPr marL="0" algn="ctr" defTabSz="914400" rtl="0" eaLnBrk="1" fontAlgn="ctr" latinLnBrk="0" hangingPunct="1"/>
                      <a:r>
                        <a:rPr lang="de-DE" sz="1100" b="1" i="0" u="none" strike="noStrike" kern="1200" dirty="0" err="1">
                          <a:solidFill>
                            <a:schemeClr val="bg2"/>
                          </a:solidFill>
                          <a:effectLst/>
                          <a:latin typeface="Aptos Narrow" panose="020B0004020202020204" pitchFamily="34" charset="0"/>
                          <a:ea typeface="+mn-ea"/>
                          <a:cs typeface="+mn-cs"/>
                        </a:rPr>
                        <a:t>Category</a:t>
                      </a:r>
                      <a:endParaRPr lang="de-DE" sz="1100" b="1" i="0" u="none" strike="noStrike" kern="1200" dirty="0">
                        <a:solidFill>
                          <a:schemeClr val="bg2"/>
                        </a:solidFill>
                        <a:effectLst/>
                        <a:latin typeface="Aptos Narrow" panose="020B0004020202020204" pitchFamily="34" charset="0"/>
                        <a:ea typeface="+mn-ea"/>
                        <a:cs typeface="+mn-cs"/>
                      </a:endParaRPr>
                    </a:p>
                  </a:txBody>
                  <a:tcPr marL="766" marR="766" marT="766" marB="0" anchor="ctr">
                    <a:solidFill>
                      <a:schemeClr val="tx1"/>
                    </a:solidFill>
                  </a:tcPr>
                </a:tc>
                <a:tc>
                  <a:txBody>
                    <a:bodyPr/>
                    <a:lstStyle/>
                    <a:p>
                      <a:pPr marL="0" algn="ctr" defTabSz="914400" rtl="0" eaLnBrk="1" fontAlgn="ctr" latinLnBrk="0" hangingPunct="1"/>
                      <a:r>
                        <a:rPr lang="de-DE" sz="1100" b="1" i="0" u="none" strike="noStrike" kern="1200" dirty="0">
                          <a:solidFill>
                            <a:schemeClr val="bg2"/>
                          </a:solidFill>
                          <a:effectLst/>
                          <a:latin typeface="Aptos Narrow" panose="020B0004020202020204" pitchFamily="34" charset="0"/>
                          <a:ea typeface="+mn-ea"/>
                          <a:cs typeface="+mn-cs"/>
                        </a:rPr>
                        <a:t>Target (Forecast)</a:t>
                      </a:r>
                    </a:p>
                  </a:txBody>
                  <a:tcPr marL="766" marR="766" marT="766" marB="0" anchor="ctr">
                    <a:solidFill>
                      <a:schemeClr val="tx1"/>
                    </a:solidFill>
                  </a:tcPr>
                </a:tc>
                <a:tc>
                  <a:txBody>
                    <a:bodyPr/>
                    <a:lstStyle/>
                    <a:p>
                      <a:pPr marL="0" algn="ctr" defTabSz="914400" rtl="0" eaLnBrk="1" fontAlgn="ctr" latinLnBrk="0" hangingPunct="1"/>
                      <a:r>
                        <a:rPr lang="de-DE" sz="1100" b="1" i="0" u="none" strike="noStrike" kern="1200" dirty="0">
                          <a:solidFill>
                            <a:schemeClr val="bg2"/>
                          </a:solidFill>
                          <a:effectLst/>
                          <a:latin typeface="Aptos Narrow" panose="020B0004020202020204" pitchFamily="34" charset="0"/>
                          <a:ea typeface="+mn-ea"/>
                          <a:cs typeface="+mn-cs"/>
                        </a:rPr>
                        <a:t>Actual</a:t>
                      </a:r>
                    </a:p>
                  </a:txBody>
                  <a:tcPr marL="766" marR="766" marT="766" marB="0" anchor="ctr">
                    <a:solidFill>
                      <a:schemeClr val="tx1"/>
                    </a:solidFill>
                  </a:tcPr>
                </a:tc>
                <a:tc>
                  <a:txBody>
                    <a:bodyPr/>
                    <a:lstStyle/>
                    <a:p>
                      <a:pPr marL="0" algn="ctr" defTabSz="914400" rtl="0" eaLnBrk="1" fontAlgn="ctr" latinLnBrk="0" hangingPunct="1"/>
                      <a:r>
                        <a:rPr lang="de-DE" sz="1100" b="1" i="0" u="none" strike="noStrike" kern="1200" dirty="0" err="1">
                          <a:solidFill>
                            <a:schemeClr val="bg2"/>
                          </a:solidFill>
                          <a:effectLst/>
                          <a:latin typeface="Aptos Narrow" panose="020B0004020202020204" pitchFamily="34" charset="0"/>
                          <a:ea typeface="+mn-ea"/>
                          <a:cs typeface="+mn-cs"/>
                        </a:rPr>
                        <a:t>Variance</a:t>
                      </a:r>
                      <a:r>
                        <a:rPr lang="de-DE" sz="1100" b="1" i="0" u="none" strike="noStrike" kern="1200" dirty="0">
                          <a:solidFill>
                            <a:schemeClr val="bg2"/>
                          </a:solidFill>
                          <a:effectLst/>
                          <a:latin typeface="Aptos Narrow" panose="020B0004020202020204" pitchFamily="34" charset="0"/>
                          <a:ea typeface="+mn-ea"/>
                          <a:cs typeface="+mn-cs"/>
                        </a:rPr>
                        <a:t> (Target </a:t>
                      </a:r>
                      <a:r>
                        <a:rPr lang="de-DE" sz="1100" b="1" i="0" u="none" strike="noStrike" kern="1200" dirty="0" err="1">
                          <a:solidFill>
                            <a:schemeClr val="bg2"/>
                          </a:solidFill>
                          <a:effectLst/>
                          <a:latin typeface="Aptos Narrow" panose="020B0004020202020204" pitchFamily="34" charset="0"/>
                          <a:ea typeface="+mn-ea"/>
                          <a:cs typeface="+mn-cs"/>
                        </a:rPr>
                        <a:t>vs</a:t>
                      </a:r>
                      <a:r>
                        <a:rPr lang="de-DE" sz="1100" b="1" i="0" u="none" strike="noStrike" kern="1200" dirty="0">
                          <a:solidFill>
                            <a:schemeClr val="bg2"/>
                          </a:solidFill>
                          <a:effectLst/>
                          <a:latin typeface="Aptos Narrow" panose="020B0004020202020204" pitchFamily="34" charset="0"/>
                          <a:ea typeface="+mn-ea"/>
                          <a:cs typeface="+mn-cs"/>
                        </a:rPr>
                        <a:t> Actual)</a:t>
                      </a:r>
                    </a:p>
                  </a:txBody>
                  <a:tcPr marL="766" marR="766" marT="766" marB="0" anchor="ctr">
                    <a:solidFill>
                      <a:schemeClr val="tx1"/>
                    </a:solidFill>
                  </a:tcPr>
                </a:tc>
                <a:tc>
                  <a:txBody>
                    <a:bodyPr/>
                    <a:lstStyle/>
                    <a:p>
                      <a:pPr marL="0" algn="ctr" defTabSz="914400" rtl="0" eaLnBrk="1" fontAlgn="ctr" latinLnBrk="0" hangingPunct="1"/>
                      <a:r>
                        <a:rPr lang="de-DE" sz="1100" b="1" i="0" u="none" strike="noStrike" kern="1200" dirty="0">
                          <a:solidFill>
                            <a:schemeClr val="bg2"/>
                          </a:solidFill>
                          <a:effectLst/>
                          <a:latin typeface="Aptos Narrow" panose="020B0004020202020204" pitchFamily="34" charset="0"/>
                          <a:ea typeface="+mn-ea"/>
                          <a:cs typeface="+mn-cs"/>
                        </a:rPr>
                        <a:t>Comments/Actions</a:t>
                      </a:r>
                    </a:p>
                  </a:txBody>
                  <a:tcPr marL="766" marR="766" marT="766" marB="0" anchor="ctr">
                    <a:solidFill>
                      <a:schemeClr val="tx1"/>
                    </a:solidFill>
                  </a:tcPr>
                </a:tc>
                <a:extLst>
                  <a:ext uri="{0D108BD9-81ED-4DB2-BD59-A6C34878D82A}">
                    <a16:rowId xmlns:a16="http://schemas.microsoft.com/office/drawing/2014/main" val="2958332077"/>
                  </a:ext>
                </a:extLst>
              </a:tr>
              <a:tr h="26747">
                <a:tc>
                  <a:txBody>
                    <a:bodyPr/>
                    <a:lstStyle/>
                    <a:p>
                      <a:pPr algn="l" fontAlgn="ctr"/>
                      <a:r>
                        <a:rPr lang="de-DE" sz="1100" b="1" u="none" strike="noStrike" dirty="0">
                          <a:solidFill>
                            <a:srgbClr val="595959"/>
                          </a:solidFill>
                          <a:effectLst/>
                        </a:rPr>
                        <a:t>Revenue</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l"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l"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l"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l"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extLst>
                  <a:ext uri="{0D108BD9-81ED-4DB2-BD59-A6C34878D82A}">
                    <a16:rowId xmlns:a16="http://schemas.microsoft.com/office/drawing/2014/main" val="1842319429"/>
                  </a:ext>
                </a:extLst>
              </a:tr>
              <a:tr h="320585">
                <a:tc>
                  <a:txBody>
                    <a:bodyPr/>
                    <a:lstStyle/>
                    <a:p>
                      <a:pPr algn="l" fontAlgn="ctr"/>
                      <a:r>
                        <a:rPr lang="de-DE" sz="1100" u="none" strike="noStrike">
                          <a:solidFill>
                            <a:srgbClr val="595959"/>
                          </a:solidFill>
                          <a:effectLst/>
                        </a:rPr>
                        <a:t>Sales Revenue</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€ 50,00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€ 48,00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-€ 2,00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u="none" strike="noStrike" dirty="0">
                          <a:solidFill>
                            <a:srgbClr val="595959"/>
                          </a:solidFill>
                          <a:effectLst/>
                        </a:rPr>
                        <a:t>Sales slightly under target. Review marketing strategy.</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1270491135"/>
                  </a:ext>
                </a:extLst>
              </a:tr>
              <a:tr h="187039">
                <a:tc>
                  <a:txBody>
                    <a:bodyPr/>
                    <a:lstStyle/>
                    <a:p>
                      <a:pPr algn="l" fontAlgn="ctr"/>
                      <a:r>
                        <a:rPr lang="de-DE" sz="1100" u="none" strike="noStrike">
                          <a:solidFill>
                            <a:srgbClr val="595959"/>
                          </a:solidFill>
                          <a:effectLst/>
                        </a:rPr>
                        <a:t>Service Revenue</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€ 10,00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€ 12,00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€ 2,00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u="none" strike="noStrike">
                          <a:solidFill>
                            <a:srgbClr val="595959"/>
                          </a:solidFill>
                          <a:effectLst/>
                        </a:rPr>
                        <a:t>Service revenue exceeded expectations due to new contracts.</a:t>
                      </a:r>
                      <a:endParaRPr lang="en-US" sz="1100" b="0" i="0" u="none" strike="noStrike">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224199030"/>
                  </a:ext>
                </a:extLst>
              </a:tr>
              <a:tr h="267185">
                <a:tc>
                  <a:txBody>
                    <a:bodyPr/>
                    <a:lstStyle/>
                    <a:p>
                      <a:pPr algn="l" fontAlgn="ctr"/>
                      <a:r>
                        <a:rPr lang="de-DE" sz="1100" b="1" u="none" strike="noStrike" dirty="0">
                          <a:solidFill>
                            <a:srgbClr val="595959"/>
                          </a:solidFill>
                          <a:effectLst/>
                        </a:rPr>
                        <a:t>Total Revenue</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65000"/>
                      </a:schemeClr>
                    </a:solidFill>
                  </a:tcPr>
                </a:tc>
                <a:tc>
                  <a:txBody>
                    <a:bodyPr/>
                    <a:lstStyle/>
                    <a:p>
                      <a:pPr algn="ctr" fontAlgn="ctr"/>
                      <a:r>
                        <a:rPr lang="de-DE" sz="1100" b="1" u="none" strike="noStrike" dirty="0">
                          <a:solidFill>
                            <a:srgbClr val="595959"/>
                          </a:solidFill>
                          <a:effectLst/>
                        </a:rPr>
                        <a:t>€ 60,00</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65000"/>
                      </a:schemeClr>
                    </a:solidFill>
                  </a:tcPr>
                </a:tc>
                <a:tc>
                  <a:txBody>
                    <a:bodyPr/>
                    <a:lstStyle/>
                    <a:p>
                      <a:pPr algn="ctr" fontAlgn="ctr"/>
                      <a:r>
                        <a:rPr lang="de-DE" sz="1100" b="1" u="none" strike="noStrike" dirty="0">
                          <a:solidFill>
                            <a:srgbClr val="595959"/>
                          </a:solidFill>
                          <a:effectLst/>
                        </a:rPr>
                        <a:t>€ 60,00</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65000"/>
                      </a:schemeClr>
                    </a:solidFill>
                  </a:tcPr>
                </a:tc>
                <a:tc>
                  <a:txBody>
                    <a:bodyPr/>
                    <a:lstStyle/>
                    <a:p>
                      <a:pPr algn="ctr" fontAlgn="ctr"/>
                      <a:r>
                        <a:rPr lang="de-DE" sz="1100" b="1" u="none" strike="noStrike" dirty="0">
                          <a:solidFill>
                            <a:srgbClr val="595959"/>
                          </a:solidFill>
                          <a:effectLst/>
                        </a:rPr>
                        <a:t>€ 0</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65000"/>
                      </a:schemeClr>
                    </a:solidFill>
                  </a:tcPr>
                </a:tc>
                <a:tc>
                  <a:txBody>
                    <a:bodyPr/>
                    <a:lstStyle/>
                    <a:p>
                      <a:pPr algn="l" fontAlgn="ctr"/>
                      <a:r>
                        <a:rPr lang="de-DE" sz="1100" b="1" u="none" strike="noStrike" dirty="0">
                          <a:solidFill>
                            <a:srgbClr val="595959"/>
                          </a:solidFill>
                          <a:effectLst/>
                        </a:rPr>
                        <a:t>On </a:t>
                      </a:r>
                      <a:r>
                        <a:rPr lang="de-DE" sz="1100" b="1" u="none" strike="noStrike" dirty="0" err="1">
                          <a:solidFill>
                            <a:srgbClr val="595959"/>
                          </a:solidFill>
                          <a:effectLst/>
                        </a:rPr>
                        <a:t>target</a:t>
                      </a:r>
                      <a:r>
                        <a:rPr lang="de-DE" sz="1100" b="1" u="none" strike="noStrike" dirty="0">
                          <a:solidFill>
                            <a:srgbClr val="595959"/>
                          </a:solidFill>
                          <a:effectLst/>
                        </a:rPr>
                        <a:t>.</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65000"/>
                      </a:schemeClr>
                    </a:solidFill>
                  </a:tcPr>
                </a:tc>
                <a:extLst>
                  <a:ext uri="{0D108BD9-81ED-4DB2-BD59-A6C34878D82A}">
                    <a16:rowId xmlns:a16="http://schemas.microsoft.com/office/drawing/2014/main" val="4007111499"/>
                  </a:ext>
                </a:extLst>
              </a:tr>
              <a:tr h="53493">
                <a:tc>
                  <a:txBody>
                    <a:bodyPr/>
                    <a:lstStyle/>
                    <a:p>
                      <a:pPr algn="l"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l" fontAlgn="ctr"/>
                      <a:endParaRPr lang="de-DE" sz="1100" b="0" i="0" u="none" strike="noStrike">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1941477392"/>
                  </a:ext>
                </a:extLst>
              </a:tr>
              <a:tr h="26747">
                <a:tc>
                  <a:txBody>
                    <a:bodyPr/>
                    <a:lstStyle/>
                    <a:p>
                      <a:pPr algn="l" fontAlgn="ctr"/>
                      <a:r>
                        <a:rPr lang="de-DE" sz="1100" b="1" u="none" strike="noStrike" dirty="0" err="1">
                          <a:solidFill>
                            <a:srgbClr val="595959"/>
                          </a:solidFill>
                          <a:effectLst/>
                        </a:rPr>
                        <a:t>Expenses</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ctr"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ctr"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ctr"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l"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extLst>
                  <a:ext uri="{0D108BD9-81ED-4DB2-BD59-A6C34878D82A}">
                    <a16:rowId xmlns:a16="http://schemas.microsoft.com/office/drawing/2014/main" val="3003292719"/>
                  </a:ext>
                </a:extLst>
              </a:tr>
              <a:tr h="80146">
                <a:tc>
                  <a:txBody>
                    <a:bodyPr/>
                    <a:lstStyle/>
                    <a:p>
                      <a:pPr algn="l" fontAlgn="ctr"/>
                      <a:r>
                        <a:rPr lang="de-DE" sz="1100" u="none" strike="noStrike">
                          <a:solidFill>
                            <a:srgbClr val="595959"/>
                          </a:solidFill>
                          <a:effectLst/>
                        </a:rPr>
                        <a:t>Salaries</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€ 20,00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€ 21,00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-€ 1,00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u="none" strike="noStrike" dirty="0">
                          <a:solidFill>
                            <a:srgbClr val="595959"/>
                          </a:solidFill>
                          <a:effectLst/>
                        </a:rPr>
                        <a:t>Slightly over due to overtime.</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225322265"/>
                  </a:ext>
                </a:extLst>
              </a:tr>
              <a:tr h="213785">
                <a:tc>
                  <a:txBody>
                    <a:bodyPr/>
                    <a:lstStyle/>
                    <a:p>
                      <a:pPr algn="l" fontAlgn="ctr"/>
                      <a:r>
                        <a:rPr lang="de-DE" sz="1100" u="none" strike="noStrike">
                          <a:solidFill>
                            <a:srgbClr val="595959"/>
                          </a:solidFill>
                          <a:effectLst/>
                        </a:rPr>
                        <a:t>Rent</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€ 5,00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€ 5,00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l" fontAlgn="ctr"/>
                      <a:r>
                        <a:rPr lang="de-DE" sz="1100" u="none" strike="noStrike">
                          <a:solidFill>
                            <a:srgbClr val="595959"/>
                          </a:solidFill>
                          <a:effectLst/>
                        </a:rPr>
                        <a:t>On target.</a:t>
                      </a:r>
                      <a:endParaRPr lang="de-DE" sz="1100" b="0" i="0" u="none" strike="noStrike">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982166619"/>
                  </a:ext>
                </a:extLst>
              </a:tr>
              <a:tr h="187039">
                <a:tc>
                  <a:txBody>
                    <a:bodyPr/>
                    <a:lstStyle/>
                    <a:p>
                      <a:pPr algn="l" fontAlgn="ctr"/>
                      <a:r>
                        <a:rPr lang="de-DE" sz="1100" u="none" strike="noStrike">
                          <a:solidFill>
                            <a:srgbClr val="595959"/>
                          </a:solidFill>
                          <a:effectLst/>
                        </a:rPr>
                        <a:t>Marketing</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€ 3,00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€ 2,50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€ 500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u="none" strike="noStrike" dirty="0">
                          <a:solidFill>
                            <a:srgbClr val="595959"/>
                          </a:solidFill>
                          <a:effectLst/>
                        </a:rPr>
                        <a:t>Marketing costs under budget. Consider reallocating savings.</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2792020097"/>
                  </a:ext>
                </a:extLst>
              </a:tr>
              <a:tr h="240438">
                <a:tc>
                  <a:txBody>
                    <a:bodyPr/>
                    <a:lstStyle/>
                    <a:p>
                      <a:pPr algn="l" fontAlgn="ctr"/>
                      <a:r>
                        <a:rPr lang="de-DE" sz="1100" u="none" strike="noStrike">
                          <a:solidFill>
                            <a:srgbClr val="595959"/>
                          </a:solidFill>
                          <a:effectLst/>
                        </a:rPr>
                        <a:t>Utilities</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€ 1,20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€ 1,50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-€ 300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u="none" strike="noStrike">
                          <a:solidFill>
                            <a:srgbClr val="595959"/>
                          </a:solidFill>
                          <a:effectLst/>
                        </a:rPr>
                        <a:t>Higher due to seasonal increase in energy use.</a:t>
                      </a:r>
                      <a:endParaRPr lang="en-US" sz="1100" b="0" i="0" u="none" strike="noStrike">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1202955348"/>
                  </a:ext>
                </a:extLst>
              </a:tr>
              <a:tr h="187039">
                <a:tc>
                  <a:txBody>
                    <a:bodyPr/>
                    <a:lstStyle/>
                    <a:p>
                      <a:pPr algn="l" fontAlgn="ctr"/>
                      <a:r>
                        <a:rPr lang="de-DE" sz="1100" u="none" strike="noStrike">
                          <a:solidFill>
                            <a:srgbClr val="595959"/>
                          </a:solidFill>
                          <a:effectLst/>
                        </a:rPr>
                        <a:t>Supplies/Materials</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€ 7,00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€ 8,00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-€ 1,00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u="none" strike="noStrike">
                          <a:solidFill>
                            <a:srgbClr val="595959"/>
                          </a:solidFill>
                          <a:effectLst/>
                        </a:rPr>
                        <a:t>Increased material costs due to price changes.</a:t>
                      </a:r>
                      <a:endParaRPr lang="en-US" sz="1100" b="0" i="0" u="none" strike="noStrike">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1318855736"/>
                  </a:ext>
                </a:extLst>
              </a:tr>
              <a:tr h="267185">
                <a:tc>
                  <a:txBody>
                    <a:bodyPr/>
                    <a:lstStyle/>
                    <a:p>
                      <a:pPr algn="l" fontAlgn="ctr"/>
                      <a:r>
                        <a:rPr lang="de-DE" sz="1100" u="none" strike="noStrike">
                          <a:solidFill>
                            <a:srgbClr val="595959"/>
                          </a:solidFill>
                          <a:effectLst/>
                        </a:rPr>
                        <a:t>Total Expenses</a:t>
                      </a:r>
                      <a:endParaRPr lang="de-DE" sz="1100" b="1"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€ 36,20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€ 38,00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-€ 1,80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u="none" strike="noStrike">
                          <a:solidFill>
                            <a:srgbClr val="595959"/>
                          </a:solidFill>
                          <a:effectLst/>
                        </a:rPr>
                        <a:t>Slightly over budget due to increased costs.</a:t>
                      </a:r>
                      <a:endParaRPr lang="en-US" sz="1100" b="0" i="0" u="none" strike="noStrike">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649891404"/>
                  </a:ext>
                </a:extLst>
              </a:tr>
              <a:tr h="320585">
                <a:tc>
                  <a:txBody>
                    <a:bodyPr/>
                    <a:lstStyle/>
                    <a:p>
                      <a:pPr algn="l"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endParaRPr lang="de-DE" sz="1100" b="0" i="0" u="none" strike="noStrike">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2022139482"/>
                  </a:ext>
                </a:extLst>
              </a:tr>
              <a:tr h="160292">
                <a:tc>
                  <a:txBody>
                    <a:bodyPr/>
                    <a:lstStyle/>
                    <a:p>
                      <a:pPr algn="l" fontAlgn="ctr"/>
                      <a:r>
                        <a:rPr lang="de-DE" sz="1100" u="none" strike="noStrike" dirty="0">
                          <a:solidFill>
                            <a:schemeClr val="bg1"/>
                          </a:solidFill>
                          <a:effectLst/>
                        </a:rPr>
                        <a:t>Net Profit</a:t>
                      </a: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r>
                        <a:rPr lang="de-DE" sz="1100" u="none" strike="noStrike" dirty="0">
                          <a:solidFill>
                            <a:schemeClr val="bg1"/>
                          </a:solidFill>
                          <a:effectLst/>
                        </a:rPr>
                        <a:t>€ 23,80</a:t>
                      </a:r>
                      <a:endParaRPr lang="de-DE" sz="1100" b="0"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r>
                        <a:rPr lang="de-DE" sz="1100" u="none" strike="noStrike" dirty="0">
                          <a:solidFill>
                            <a:schemeClr val="bg1"/>
                          </a:solidFill>
                          <a:effectLst/>
                        </a:rPr>
                        <a:t>€ 22,00</a:t>
                      </a:r>
                      <a:endParaRPr lang="de-DE" sz="1100" b="0"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r>
                        <a:rPr lang="de-DE" sz="1100" u="none" strike="noStrike" dirty="0">
                          <a:solidFill>
                            <a:schemeClr val="bg1"/>
                          </a:solidFill>
                          <a:effectLst/>
                        </a:rPr>
                        <a:t>-€ 1,80</a:t>
                      </a:r>
                      <a:endParaRPr lang="de-DE" sz="1100" b="0"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l" fontAlgn="ctr"/>
                      <a:r>
                        <a:rPr lang="en-US" sz="1100" u="none" strike="noStrike" dirty="0">
                          <a:solidFill>
                            <a:schemeClr val="bg1"/>
                          </a:solidFill>
                          <a:effectLst/>
                        </a:rPr>
                        <a:t>Profit impacted by higher costs. Look for cost-saving measures.</a:t>
                      </a:r>
                      <a:endParaRPr lang="en-US" sz="1100" b="0"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extLst>
                  <a:ext uri="{0D108BD9-81ED-4DB2-BD59-A6C34878D82A}">
                    <a16:rowId xmlns:a16="http://schemas.microsoft.com/office/drawing/2014/main" val="2478189942"/>
                  </a:ext>
                </a:extLst>
              </a:tr>
              <a:tr h="26747">
                <a:tc>
                  <a:txBody>
                    <a:bodyPr/>
                    <a:lstStyle/>
                    <a:p>
                      <a:pPr algn="l"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l" fontAlgn="ctr"/>
                      <a:endParaRPr lang="de-DE" sz="1100" b="0" i="0" u="none" strike="noStrike">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597463064"/>
                  </a:ext>
                </a:extLst>
              </a:tr>
              <a:tr h="213785">
                <a:tc>
                  <a:txBody>
                    <a:bodyPr/>
                    <a:lstStyle/>
                    <a:p>
                      <a:pPr algn="l" fontAlgn="ctr"/>
                      <a:r>
                        <a:rPr lang="de-DE" sz="1100" b="1" u="none" strike="noStrike" dirty="0">
                          <a:solidFill>
                            <a:schemeClr val="bg1"/>
                          </a:solidFill>
                          <a:effectLst/>
                        </a:rPr>
                        <a:t>Key Financial </a:t>
                      </a:r>
                      <a:r>
                        <a:rPr lang="de-DE" sz="1100" b="1" u="none" strike="noStrike" dirty="0" err="1">
                          <a:solidFill>
                            <a:schemeClr val="bg1"/>
                          </a:solidFill>
                          <a:effectLst/>
                        </a:rPr>
                        <a:t>Ratios</a:t>
                      </a: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l" fontAlgn="ct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extLst>
                  <a:ext uri="{0D108BD9-81ED-4DB2-BD59-A6C34878D82A}">
                    <a16:rowId xmlns:a16="http://schemas.microsoft.com/office/drawing/2014/main" val="3591186699"/>
                  </a:ext>
                </a:extLst>
              </a:tr>
              <a:tr h="187039">
                <a:tc>
                  <a:txBody>
                    <a:bodyPr/>
                    <a:lstStyle/>
                    <a:p>
                      <a:pPr algn="l" fontAlgn="ctr"/>
                      <a:r>
                        <a:rPr lang="de-DE" sz="1100" b="0" u="none" strike="noStrike" dirty="0" err="1">
                          <a:solidFill>
                            <a:srgbClr val="595959"/>
                          </a:solidFill>
                          <a:effectLst/>
                        </a:rPr>
                        <a:t>Gross</a:t>
                      </a:r>
                      <a:r>
                        <a:rPr lang="de-DE" sz="1100" b="0" u="none" strike="noStrike" dirty="0">
                          <a:solidFill>
                            <a:srgbClr val="595959"/>
                          </a:solidFill>
                          <a:effectLst/>
                        </a:rPr>
                        <a:t> Profit Margin</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60%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a:solidFill>
                            <a:srgbClr val="595959"/>
                          </a:solidFill>
                          <a:effectLst/>
                        </a:rPr>
                        <a:t>58%</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-2%</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b="0" u="none" strike="noStrike" dirty="0">
                          <a:solidFill>
                            <a:srgbClr val="595959"/>
                          </a:solidFill>
                          <a:effectLst/>
                        </a:rPr>
                        <a:t>Lower margin due to higher costs of goods sold.</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409952059"/>
                  </a:ext>
                </a:extLst>
              </a:tr>
              <a:tr h="233932">
                <a:tc>
                  <a:txBody>
                    <a:bodyPr/>
                    <a:lstStyle/>
                    <a:p>
                      <a:pPr algn="l" fontAlgn="ctr"/>
                      <a:r>
                        <a:rPr lang="de-DE" sz="1100" b="0" u="none" strike="noStrike">
                          <a:solidFill>
                            <a:srgbClr val="595959"/>
                          </a:solidFill>
                          <a:effectLst/>
                        </a:rPr>
                        <a:t>Operating Profit Margin</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a:solidFill>
                            <a:srgbClr val="595959"/>
                          </a:solidFill>
                          <a:effectLst/>
                        </a:rPr>
                        <a:t>40%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36%</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-4%</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b="0" u="none" strike="noStrike" dirty="0">
                          <a:solidFill>
                            <a:srgbClr val="595959"/>
                          </a:solidFill>
                          <a:effectLst/>
                        </a:rPr>
                        <a:t>Operating margin lower due to increased salaries and utilities.</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049485218"/>
                  </a:ext>
                </a:extLst>
              </a:tr>
              <a:tr h="160292">
                <a:tc>
                  <a:txBody>
                    <a:bodyPr/>
                    <a:lstStyle/>
                    <a:p>
                      <a:pPr algn="l" fontAlgn="ctr"/>
                      <a:r>
                        <a:rPr lang="de-DE" sz="1100" b="0" u="none" strike="noStrike">
                          <a:solidFill>
                            <a:srgbClr val="595959"/>
                          </a:solidFill>
                          <a:effectLst/>
                        </a:rPr>
                        <a:t>Quick Ratio</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1.8</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1.6</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-0.2</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b="0" u="none" strike="noStrike" dirty="0">
                          <a:solidFill>
                            <a:srgbClr val="595959"/>
                          </a:solidFill>
                          <a:effectLst/>
                        </a:rPr>
                        <a:t>Slight decrease in liquidity. Monitor cash flow closely.</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581419786"/>
                  </a:ext>
                </a:extLst>
              </a:tr>
              <a:tr h="160292">
                <a:tc>
                  <a:txBody>
                    <a:bodyPr/>
                    <a:lstStyle/>
                    <a:p>
                      <a:pPr algn="l" fontAlgn="ctr"/>
                      <a:r>
                        <a:rPr lang="de-DE" sz="1100" b="0" u="none" strike="noStrike">
                          <a:solidFill>
                            <a:srgbClr val="595959"/>
                          </a:solidFill>
                          <a:effectLst/>
                        </a:rPr>
                        <a:t>Debt-to-Equity Ratio</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a:solidFill>
                            <a:srgbClr val="595959"/>
                          </a:solidFill>
                          <a:effectLst/>
                        </a:rPr>
                        <a:t>0.4</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0.5</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+0.1</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b="0" u="none" strike="noStrike" dirty="0">
                          <a:solidFill>
                            <a:srgbClr val="595959"/>
                          </a:solidFill>
                          <a:effectLst/>
                        </a:rPr>
                        <a:t>Slight increase in leverage. Evaluate borrowing strategy.</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310380081"/>
                  </a:ext>
                </a:extLst>
              </a:tr>
            </a:tbl>
          </a:graphicData>
        </a:graphic>
      </p:graphicFrame>
    </p:spTree>
    <p:extLst>
      <p:ext uri="{BB962C8B-B14F-4D97-AF65-F5344CB8AC3E}">
        <p14:creationId xmlns:p14="http://schemas.microsoft.com/office/powerpoint/2010/main" val="3397517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0934BF-424B-4FA3-8D30-C5B156DFBC58}"/>
              </a:ext>
            </a:extLst>
          </p:cNvPr>
          <p:cNvSpPr>
            <a:spLocks noGrp="1"/>
          </p:cNvSpPr>
          <p:nvPr>
            <p:ph type="body" sz="quarter" idx="16"/>
          </p:nvPr>
        </p:nvSpPr>
        <p:spPr/>
        <p:txBody>
          <a:bodyPr/>
          <a:lstStyle/>
          <a:p>
            <a:r>
              <a:rPr lang="de-DE" dirty="0"/>
              <a:t>Liquidity Planning and Spoting Crisis</a:t>
            </a:r>
            <a:endParaRPr lang="en-US" dirty="0"/>
          </a:p>
          <a:p>
            <a:endParaRPr lang="de-DE" dirty="0"/>
          </a:p>
        </p:txBody>
      </p:sp>
      <p:sp>
        <p:nvSpPr>
          <p:cNvPr id="3" name="Textplatzhalter 2">
            <a:extLst>
              <a:ext uri="{FF2B5EF4-FFF2-40B4-BE49-F238E27FC236}">
                <a16:creationId xmlns:a16="http://schemas.microsoft.com/office/drawing/2014/main" id="{A84203EE-FB47-0D9B-D2B5-7B330A4DF836}"/>
              </a:ext>
            </a:extLst>
          </p:cNvPr>
          <p:cNvSpPr>
            <a:spLocks noGrp="1"/>
          </p:cNvSpPr>
          <p:nvPr>
            <p:ph type="body" sz="quarter" idx="17"/>
          </p:nvPr>
        </p:nvSpPr>
        <p:spPr/>
        <p:txBody>
          <a:bodyPr/>
          <a:lstStyle/>
          <a:p>
            <a:r>
              <a:rPr lang="de-DE" dirty="0"/>
              <a:t>05</a:t>
            </a:r>
          </a:p>
        </p:txBody>
      </p:sp>
    </p:spTree>
    <p:extLst>
      <p:ext uri="{BB962C8B-B14F-4D97-AF65-F5344CB8AC3E}">
        <p14:creationId xmlns:p14="http://schemas.microsoft.com/office/powerpoint/2010/main" val="8624163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p:txBody>
          <a:bodyPr/>
          <a:lstStyle/>
          <a:p>
            <a:r>
              <a:rPr lang="de-DE" dirty="0"/>
              <a:t>The typical course of a business crisis</a:t>
            </a:r>
            <a:endParaRPr lang="de-DE" sz="3600" dirty="0"/>
          </a:p>
          <a:p>
            <a:endParaRPr lang="de-DE" dirty="0"/>
          </a:p>
        </p:txBody>
      </p:sp>
      <p:sp>
        <p:nvSpPr>
          <p:cNvPr id="5" name="TextBox 4">
            <a:extLst>
              <a:ext uri="{FF2B5EF4-FFF2-40B4-BE49-F238E27FC236}">
                <a16:creationId xmlns:a16="http://schemas.microsoft.com/office/drawing/2014/main" id="{D787623B-A319-7422-150F-92CC341D8A60}"/>
              </a:ext>
            </a:extLst>
          </p:cNvPr>
          <p:cNvSpPr txBox="1"/>
          <p:nvPr/>
        </p:nvSpPr>
        <p:spPr>
          <a:xfrm>
            <a:off x="708496" y="1551657"/>
            <a:ext cx="2829224" cy="3693319"/>
          </a:xfrm>
          <a:prstGeom prst="rect">
            <a:avLst/>
          </a:prstGeom>
          <a:noFill/>
        </p:spPr>
        <p:txBody>
          <a:bodyPr wrap="square">
            <a:spAutoFit/>
          </a:bodyPr>
          <a:lstStyle/>
          <a:p>
            <a:pPr marL="0" lvl="0" indent="0" algn="l" rtl="0">
              <a:lnSpc>
                <a:spcPct val="100000"/>
              </a:lnSpc>
              <a:spcBef>
                <a:spcPts val="0"/>
              </a:spcBef>
              <a:spcAft>
                <a:spcPts val="0"/>
              </a:spcAft>
              <a:buClr>
                <a:srgbClr val="595A59"/>
              </a:buClr>
              <a:buSzPts val="1800"/>
              <a:buNone/>
            </a:pPr>
            <a:r>
              <a:rPr lang="en-US" dirty="0">
                <a:solidFill>
                  <a:srgbClr val="595959"/>
                </a:solidFill>
              </a:rPr>
              <a:t>As a rule, the more advanced the crisis, the more difficult and expensive it is to resolve. The liquidity crisis manifests itself in the fact that the company's financial reserves decrease significantly, and credit lines are exhausted. In some cases, suppliers demand payment in advance because your credit rating is considered poor.</a:t>
            </a:r>
          </a:p>
        </p:txBody>
      </p:sp>
      <p:sp>
        <p:nvSpPr>
          <p:cNvPr id="2" name="Google Shape;862;p6">
            <a:extLst>
              <a:ext uri="{FF2B5EF4-FFF2-40B4-BE49-F238E27FC236}">
                <a16:creationId xmlns:a16="http://schemas.microsoft.com/office/drawing/2014/main" id="{EAB9FAC5-5473-1F26-5CB9-E167D21FC1F7}"/>
              </a:ext>
            </a:extLst>
          </p:cNvPr>
          <p:cNvSpPr/>
          <p:nvPr/>
        </p:nvSpPr>
        <p:spPr>
          <a:xfrm>
            <a:off x="3752489" y="1986281"/>
            <a:ext cx="6969173" cy="3582458"/>
          </a:xfrm>
          <a:custGeom>
            <a:avLst/>
            <a:gdLst/>
            <a:ahLst/>
            <a:cxnLst/>
            <a:rect l="l" t="t" r="r" b="b"/>
            <a:pathLst>
              <a:path w="7916092" h="3582458" extrusionOk="0">
                <a:moveTo>
                  <a:pt x="0" y="3236"/>
                </a:moveTo>
                <a:cubicBezTo>
                  <a:pt x="304800" y="-1844"/>
                  <a:pt x="609600" y="-6924"/>
                  <a:pt x="1010194" y="38070"/>
                </a:cubicBezTo>
                <a:cubicBezTo>
                  <a:pt x="1410788" y="83064"/>
                  <a:pt x="1988457" y="180310"/>
                  <a:pt x="2403566" y="273201"/>
                </a:cubicBezTo>
                <a:cubicBezTo>
                  <a:pt x="2818675" y="366092"/>
                  <a:pt x="3104606" y="460435"/>
                  <a:pt x="3500846" y="595418"/>
                </a:cubicBezTo>
                <a:cubicBezTo>
                  <a:pt x="3897086" y="730401"/>
                  <a:pt x="4336869" y="865384"/>
                  <a:pt x="4781006" y="1083098"/>
                </a:cubicBezTo>
                <a:cubicBezTo>
                  <a:pt x="5225143" y="1300812"/>
                  <a:pt x="5643155" y="1485144"/>
                  <a:pt x="6165669" y="1901704"/>
                </a:cubicBezTo>
                <a:cubicBezTo>
                  <a:pt x="6688183" y="2318264"/>
                  <a:pt x="7302137" y="2950361"/>
                  <a:pt x="7916092" y="3582458"/>
                </a:cubicBezTo>
              </a:path>
            </a:pathLst>
          </a:custGeom>
          <a:noFill/>
          <a:ln w="38100" cap="flat" cmpd="sng">
            <a:solidFill>
              <a:srgbClr val="EC21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 name="Google Shape;863;p6">
            <a:extLst>
              <a:ext uri="{FF2B5EF4-FFF2-40B4-BE49-F238E27FC236}">
                <a16:creationId xmlns:a16="http://schemas.microsoft.com/office/drawing/2014/main" id="{12C063CB-2ABA-740D-7FDF-4F5DB103A7BE}"/>
              </a:ext>
            </a:extLst>
          </p:cNvPr>
          <p:cNvGrpSpPr/>
          <p:nvPr/>
        </p:nvGrpSpPr>
        <p:grpSpPr>
          <a:xfrm>
            <a:off x="3752489" y="3559321"/>
            <a:ext cx="7284705" cy="544411"/>
            <a:chOff x="2867303" y="3559321"/>
            <a:chExt cx="9247094" cy="544411"/>
          </a:xfrm>
          <a:solidFill>
            <a:schemeClr val="accent5">
              <a:lumMod val="60000"/>
              <a:lumOff val="40000"/>
            </a:schemeClr>
          </a:solidFill>
        </p:grpSpPr>
        <p:sp>
          <p:nvSpPr>
            <p:cNvPr id="7" name="Google Shape;864;p6">
              <a:extLst>
                <a:ext uri="{FF2B5EF4-FFF2-40B4-BE49-F238E27FC236}">
                  <a16:creationId xmlns:a16="http://schemas.microsoft.com/office/drawing/2014/main" id="{7D16ECC9-7206-4888-128A-7586EC5B3417}"/>
                </a:ext>
              </a:extLst>
            </p:cNvPr>
            <p:cNvSpPr/>
            <p:nvPr/>
          </p:nvSpPr>
          <p:spPr>
            <a:xfrm>
              <a:off x="2867303" y="3559321"/>
              <a:ext cx="1520317" cy="532536"/>
            </a:xfrm>
            <a:prstGeom prst="chevron">
              <a:avLst>
                <a:gd name="adj" fmla="val 21186"/>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8" name="Google Shape;865;p6">
              <a:extLst>
                <a:ext uri="{FF2B5EF4-FFF2-40B4-BE49-F238E27FC236}">
                  <a16:creationId xmlns:a16="http://schemas.microsoft.com/office/drawing/2014/main" id="{74CA1BAE-3300-4112-8E3E-7F8D94B4804D}"/>
                </a:ext>
              </a:extLst>
            </p:cNvPr>
            <p:cNvSpPr/>
            <p:nvPr/>
          </p:nvSpPr>
          <p:spPr>
            <a:xfrm>
              <a:off x="4419782" y="3571196"/>
              <a:ext cx="1520317" cy="532536"/>
            </a:xfrm>
            <a:prstGeom prst="chevron">
              <a:avLst>
                <a:gd name="adj" fmla="val 21186"/>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9" name="Google Shape;866;p6">
              <a:extLst>
                <a:ext uri="{FF2B5EF4-FFF2-40B4-BE49-F238E27FC236}">
                  <a16:creationId xmlns:a16="http://schemas.microsoft.com/office/drawing/2014/main" id="{6569B57F-7774-156A-C463-26BDD8E24A15}"/>
                </a:ext>
              </a:extLst>
            </p:cNvPr>
            <p:cNvSpPr/>
            <p:nvPr/>
          </p:nvSpPr>
          <p:spPr>
            <a:xfrm>
              <a:off x="5972263" y="3559321"/>
              <a:ext cx="1520317" cy="532536"/>
            </a:xfrm>
            <a:prstGeom prst="chevron">
              <a:avLst>
                <a:gd name="adj" fmla="val 21186"/>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10" name="Google Shape;867;p6">
              <a:extLst>
                <a:ext uri="{FF2B5EF4-FFF2-40B4-BE49-F238E27FC236}">
                  <a16:creationId xmlns:a16="http://schemas.microsoft.com/office/drawing/2014/main" id="{7ECF2B3F-856A-A1E0-4F22-99AF7F3D50CC}"/>
                </a:ext>
              </a:extLst>
            </p:cNvPr>
            <p:cNvSpPr/>
            <p:nvPr/>
          </p:nvSpPr>
          <p:spPr>
            <a:xfrm>
              <a:off x="7512867" y="3559321"/>
              <a:ext cx="1520317" cy="532536"/>
            </a:xfrm>
            <a:prstGeom prst="chevron">
              <a:avLst>
                <a:gd name="adj" fmla="val 21186"/>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11" name="Google Shape;868;p6">
              <a:extLst>
                <a:ext uri="{FF2B5EF4-FFF2-40B4-BE49-F238E27FC236}">
                  <a16:creationId xmlns:a16="http://schemas.microsoft.com/office/drawing/2014/main" id="{4F3C9704-946C-B2AF-CC3D-F3519AF165FB}"/>
                </a:ext>
              </a:extLst>
            </p:cNvPr>
            <p:cNvSpPr/>
            <p:nvPr/>
          </p:nvSpPr>
          <p:spPr>
            <a:xfrm>
              <a:off x="9053472" y="3559321"/>
              <a:ext cx="1520317" cy="532536"/>
            </a:xfrm>
            <a:prstGeom prst="chevron">
              <a:avLst>
                <a:gd name="adj" fmla="val 21186"/>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12" name="Google Shape;869;p6">
              <a:extLst>
                <a:ext uri="{FF2B5EF4-FFF2-40B4-BE49-F238E27FC236}">
                  <a16:creationId xmlns:a16="http://schemas.microsoft.com/office/drawing/2014/main" id="{4399B2D6-1965-5E98-F6FF-13550FBDAB86}"/>
                </a:ext>
              </a:extLst>
            </p:cNvPr>
            <p:cNvSpPr txBox="1"/>
            <p:nvPr/>
          </p:nvSpPr>
          <p:spPr>
            <a:xfrm>
              <a:off x="3013761" y="3605323"/>
              <a:ext cx="1222490" cy="430847"/>
            </a:xfrm>
            <a:prstGeom prst="rect">
              <a:avLst/>
            </a:prstGeom>
            <a:grp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100" b="1" dirty="0">
                  <a:solidFill>
                    <a:schemeClr val="lt1"/>
                  </a:solidFill>
                  <a:latin typeface="Calibri"/>
                  <a:ea typeface="Calibri"/>
                  <a:cs typeface="Calibri"/>
                  <a:sym typeface="Calibri"/>
                </a:rPr>
                <a:t>Stakeholder</a:t>
              </a:r>
              <a:br>
                <a:rPr lang="de-DE" sz="1100" b="1" dirty="0">
                  <a:solidFill>
                    <a:schemeClr val="lt1"/>
                  </a:solidFill>
                  <a:latin typeface="Calibri"/>
                  <a:ea typeface="Calibri"/>
                  <a:cs typeface="Calibri"/>
                  <a:sym typeface="Calibri"/>
                </a:rPr>
              </a:br>
              <a:r>
                <a:rPr lang="de-DE" sz="1100" b="1" dirty="0">
                  <a:solidFill>
                    <a:schemeClr val="lt1"/>
                  </a:solidFill>
                  <a:latin typeface="Calibri"/>
                  <a:ea typeface="Calibri"/>
                  <a:cs typeface="Calibri"/>
                  <a:sym typeface="Calibri"/>
                </a:rPr>
                <a:t>Crisis</a:t>
              </a:r>
              <a:endParaRPr sz="1400" dirty="0"/>
            </a:p>
          </p:txBody>
        </p:sp>
        <p:sp>
          <p:nvSpPr>
            <p:cNvPr id="13" name="Google Shape;870;p6">
              <a:extLst>
                <a:ext uri="{FF2B5EF4-FFF2-40B4-BE49-F238E27FC236}">
                  <a16:creationId xmlns:a16="http://schemas.microsoft.com/office/drawing/2014/main" id="{00EA0B47-0971-9366-C60C-D00DEA8FAB39}"/>
                </a:ext>
              </a:extLst>
            </p:cNvPr>
            <p:cNvSpPr txBox="1"/>
            <p:nvPr/>
          </p:nvSpPr>
          <p:spPr>
            <a:xfrm>
              <a:off x="4535480" y="3605325"/>
              <a:ext cx="1269307" cy="430847"/>
            </a:xfrm>
            <a:prstGeom prst="rect">
              <a:avLst/>
            </a:prstGeom>
            <a:grp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100" b="1">
                  <a:solidFill>
                    <a:schemeClr val="lt1"/>
                  </a:solidFill>
                  <a:latin typeface="Calibri"/>
                  <a:ea typeface="Calibri"/>
                  <a:cs typeface="Calibri"/>
                  <a:sym typeface="Calibri"/>
                </a:rPr>
                <a:t>Strategy</a:t>
              </a:r>
              <a:br>
                <a:rPr lang="de-DE" sz="1100" b="1">
                  <a:solidFill>
                    <a:schemeClr val="lt1"/>
                  </a:solidFill>
                  <a:latin typeface="Calibri"/>
                  <a:ea typeface="Calibri"/>
                  <a:cs typeface="Calibri"/>
                  <a:sym typeface="Calibri"/>
                </a:rPr>
              </a:br>
              <a:r>
                <a:rPr lang="de-DE" sz="1100" b="1">
                  <a:solidFill>
                    <a:schemeClr val="lt1"/>
                  </a:solidFill>
                  <a:latin typeface="Calibri"/>
                  <a:ea typeface="Calibri"/>
                  <a:cs typeface="Calibri"/>
                  <a:sym typeface="Calibri"/>
                </a:rPr>
                <a:t>Crisis</a:t>
              </a:r>
              <a:endParaRPr sz="1400"/>
            </a:p>
          </p:txBody>
        </p:sp>
        <p:sp>
          <p:nvSpPr>
            <p:cNvPr id="14" name="Google Shape;871;p6">
              <a:extLst>
                <a:ext uri="{FF2B5EF4-FFF2-40B4-BE49-F238E27FC236}">
                  <a16:creationId xmlns:a16="http://schemas.microsoft.com/office/drawing/2014/main" id="{50BE14EB-CAB5-E6A5-263F-6037E3D9E81D}"/>
                </a:ext>
              </a:extLst>
            </p:cNvPr>
            <p:cNvSpPr txBox="1"/>
            <p:nvPr/>
          </p:nvSpPr>
          <p:spPr>
            <a:xfrm>
              <a:off x="6183540" y="3605323"/>
              <a:ext cx="1184016" cy="430847"/>
            </a:xfrm>
            <a:prstGeom prst="rect">
              <a:avLst/>
            </a:prstGeom>
            <a:grp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100" b="1">
                  <a:solidFill>
                    <a:schemeClr val="lt1"/>
                  </a:solidFill>
                  <a:latin typeface="Calibri"/>
                  <a:ea typeface="Calibri"/>
                  <a:cs typeface="Calibri"/>
                  <a:sym typeface="Calibri"/>
                </a:rPr>
                <a:t>Product- / Sales Crisis</a:t>
              </a:r>
              <a:endParaRPr sz="1400"/>
            </a:p>
          </p:txBody>
        </p:sp>
        <p:sp>
          <p:nvSpPr>
            <p:cNvPr id="15" name="Google Shape;872;p6">
              <a:extLst>
                <a:ext uri="{FF2B5EF4-FFF2-40B4-BE49-F238E27FC236}">
                  <a16:creationId xmlns:a16="http://schemas.microsoft.com/office/drawing/2014/main" id="{DBBF1FDF-6AF5-396A-67D9-935CA721C432}"/>
                </a:ext>
              </a:extLst>
            </p:cNvPr>
            <p:cNvSpPr txBox="1"/>
            <p:nvPr/>
          </p:nvSpPr>
          <p:spPr>
            <a:xfrm>
              <a:off x="7795151" y="3605323"/>
              <a:ext cx="904011" cy="430847"/>
            </a:xfrm>
            <a:prstGeom prst="rect">
              <a:avLst/>
            </a:prstGeom>
            <a:grp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100" b="1">
                  <a:solidFill>
                    <a:schemeClr val="lt1"/>
                  </a:solidFill>
                  <a:latin typeface="Calibri"/>
                  <a:ea typeface="Calibri"/>
                  <a:cs typeface="Calibri"/>
                  <a:sym typeface="Calibri"/>
                </a:rPr>
                <a:t>Earnings</a:t>
              </a:r>
              <a:br>
                <a:rPr lang="de-DE" sz="1100" b="1">
                  <a:solidFill>
                    <a:schemeClr val="lt1"/>
                  </a:solidFill>
                  <a:latin typeface="Calibri"/>
                  <a:ea typeface="Calibri"/>
                  <a:cs typeface="Calibri"/>
                  <a:sym typeface="Calibri"/>
                </a:rPr>
              </a:br>
              <a:r>
                <a:rPr lang="de-DE" sz="1100" b="1">
                  <a:solidFill>
                    <a:schemeClr val="lt1"/>
                  </a:solidFill>
                  <a:latin typeface="Calibri"/>
                  <a:ea typeface="Calibri"/>
                  <a:cs typeface="Calibri"/>
                  <a:sym typeface="Calibri"/>
                </a:rPr>
                <a:t>Crisis</a:t>
              </a:r>
              <a:endParaRPr sz="1400"/>
            </a:p>
          </p:txBody>
        </p:sp>
        <p:sp>
          <p:nvSpPr>
            <p:cNvPr id="16" name="Google Shape;873;p6">
              <a:extLst>
                <a:ext uri="{FF2B5EF4-FFF2-40B4-BE49-F238E27FC236}">
                  <a16:creationId xmlns:a16="http://schemas.microsoft.com/office/drawing/2014/main" id="{102FE380-226E-FEC4-F1DB-5D263A926791}"/>
                </a:ext>
              </a:extLst>
            </p:cNvPr>
            <p:cNvSpPr txBox="1"/>
            <p:nvPr/>
          </p:nvSpPr>
          <p:spPr>
            <a:xfrm>
              <a:off x="9214366" y="3605323"/>
              <a:ext cx="1166510" cy="43084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100" b="1" dirty="0" err="1">
                  <a:solidFill>
                    <a:schemeClr val="lt1"/>
                  </a:solidFill>
                  <a:latin typeface="Calibri"/>
                  <a:ea typeface="Calibri"/>
                  <a:cs typeface="Calibri"/>
                  <a:sym typeface="Calibri"/>
                </a:rPr>
                <a:t>Liquidity</a:t>
              </a:r>
              <a:r>
                <a:rPr lang="de-DE" sz="1100" b="1" dirty="0">
                  <a:solidFill>
                    <a:schemeClr val="lt1"/>
                  </a:solidFill>
                  <a:latin typeface="Calibri"/>
                  <a:ea typeface="Calibri"/>
                  <a:cs typeface="Calibri"/>
                  <a:sym typeface="Calibri"/>
                </a:rPr>
                <a:t> </a:t>
              </a:r>
              <a:br>
                <a:rPr lang="de-DE" sz="1100" b="1" dirty="0">
                  <a:solidFill>
                    <a:schemeClr val="lt1"/>
                  </a:solidFill>
                  <a:latin typeface="Calibri"/>
                  <a:ea typeface="Calibri"/>
                  <a:cs typeface="Calibri"/>
                  <a:sym typeface="Calibri"/>
                </a:rPr>
              </a:br>
              <a:r>
                <a:rPr lang="de-DE" sz="1100" b="1" dirty="0">
                  <a:solidFill>
                    <a:schemeClr val="lt1"/>
                  </a:solidFill>
                  <a:latin typeface="Calibri"/>
                  <a:ea typeface="Calibri"/>
                  <a:cs typeface="Calibri"/>
                  <a:sym typeface="Calibri"/>
                </a:rPr>
                <a:t>Crisis</a:t>
              </a:r>
              <a:endParaRPr sz="1400" dirty="0"/>
            </a:p>
          </p:txBody>
        </p:sp>
        <p:sp>
          <p:nvSpPr>
            <p:cNvPr id="17" name="Google Shape;874;p6">
              <a:extLst>
                <a:ext uri="{FF2B5EF4-FFF2-40B4-BE49-F238E27FC236}">
                  <a16:creationId xmlns:a16="http://schemas.microsoft.com/office/drawing/2014/main" id="{0AD8F2D4-BD47-87E3-6A08-DE15157BE2BD}"/>
                </a:ext>
              </a:extLst>
            </p:cNvPr>
            <p:cNvSpPr/>
            <p:nvPr/>
          </p:nvSpPr>
          <p:spPr>
            <a:xfrm>
              <a:off x="10594080" y="3561189"/>
              <a:ext cx="1520317" cy="532536"/>
            </a:xfrm>
            <a:prstGeom prst="chevron">
              <a:avLst>
                <a:gd name="adj" fmla="val 21186"/>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18" name="Google Shape;875;p6">
              <a:extLst>
                <a:ext uri="{FF2B5EF4-FFF2-40B4-BE49-F238E27FC236}">
                  <a16:creationId xmlns:a16="http://schemas.microsoft.com/office/drawing/2014/main" id="{77844C37-54A1-56D8-DFD1-50F735C4CDC8}"/>
                </a:ext>
              </a:extLst>
            </p:cNvPr>
            <p:cNvSpPr txBox="1"/>
            <p:nvPr/>
          </p:nvSpPr>
          <p:spPr>
            <a:xfrm>
              <a:off x="10723841" y="3689961"/>
              <a:ext cx="1204609" cy="261570"/>
            </a:xfrm>
            <a:prstGeom prst="rect">
              <a:avLst/>
            </a:prstGeom>
            <a:grp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100" b="1">
                  <a:solidFill>
                    <a:schemeClr val="lt1"/>
                  </a:solidFill>
                  <a:latin typeface="Calibri"/>
                  <a:ea typeface="Calibri"/>
                  <a:cs typeface="Calibri"/>
                  <a:sym typeface="Calibri"/>
                </a:rPr>
                <a:t>Insolvency</a:t>
              </a:r>
              <a:endParaRPr sz="1400"/>
            </a:p>
          </p:txBody>
        </p:sp>
      </p:grpSp>
      <p:sp>
        <p:nvSpPr>
          <p:cNvPr id="19" name="Google Shape;876;p6">
            <a:extLst>
              <a:ext uri="{FF2B5EF4-FFF2-40B4-BE49-F238E27FC236}">
                <a16:creationId xmlns:a16="http://schemas.microsoft.com/office/drawing/2014/main" id="{E1F69987-09B8-E305-A4BA-73A05BA4D9D2}"/>
              </a:ext>
            </a:extLst>
          </p:cNvPr>
          <p:cNvSpPr/>
          <p:nvPr/>
        </p:nvSpPr>
        <p:spPr>
          <a:xfrm>
            <a:off x="8519740" y="1722738"/>
            <a:ext cx="2492874" cy="1477328"/>
          </a:xfrm>
          <a:prstGeom prst="rect">
            <a:avLst/>
          </a:prstGeom>
          <a:noFill/>
          <a:ln>
            <a:noFill/>
          </a:ln>
        </p:spPr>
        <p:txBody>
          <a:bodyPr spcFirstLastPara="1" wrap="square" lIns="91425" tIns="45700" rIns="91425" bIns="45700" anchor="t" anchorCtr="0">
            <a:spAutoFit/>
          </a:bodyPr>
          <a:lstStyle/>
          <a:p>
            <a:pPr marL="177800" marR="0" lvl="0" indent="-177800" algn="l" rtl="0">
              <a:lnSpc>
                <a:spcPct val="100000"/>
              </a:lnSpc>
              <a:spcBef>
                <a:spcPts val="0"/>
              </a:spcBef>
              <a:spcAft>
                <a:spcPts val="0"/>
              </a:spcAft>
              <a:buClr>
                <a:srgbClr val="79527B"/>
              </a:buClr>
              <a:buSzPts val="1500"/>
              <a:buFont typeface="Arial"/>
              <a:buChar char="•"/>
            </a:pPr>
            <a:r>
              <a:rPr lang="de-DE" sz="1500" dirty="0" err="1">
                <a:solidFill>
                  <a:srgbClr val="F2A72C"/>
                </a:solidFill>
                <a:latin typeface="Calibri"/>
                <a:ea typeface="Calibri"/>
                <a:cs typeface="Calibri"/>
                <a:sym typeface="Calibri"/>
              </a:rPr>
              <a:t>Credit</a:t>
            </a:r>
            <a:r>
              <a:rPr lang="de-DE" sz="1500" dirty="0">
                <a:solidFill>
                  <a:srgbClr val="F2A72C"/>
                </a:solidFill>
                <a:latin typeface="Calibri"/>
                <a:ea typeface="Calibri"/>
                <a:cs typeface="Calibri"/>
                <a:sym typeface="Calibri"/>
              </a:rPr>
              <a:t> </a:t>
            </a:r>
            <a:r>
              <a:rPr lang="de-DE" sz="1500" dirty="0" err="1">
                <a:solidFill>
                  <a:srgbClr val="F2A72C"/>
                </a:solidFill>
                <a:latin typeface="Calibri"/>
                <a:ea typeface="Calibri"/>
                <a:cs typeface="Calibri"/>
                <a:sym typeface="Calibri"/>
              </a:rPr>
              <a:t>lines</a:t>
            </a:r>
            <a:r>
              <a:rPr lang="de-DE" sz="1500" dirty="0">
                <a:solidFill>
                  <a:srgbClr val="F2A72C"/>
                </a:solidFill>
                <a:latin typeface="Calibri"/>
                <a:ea typeface="Calibri"/>
                <a:cs typeface="Calibri"/>
                <a:sym typeface="Calibri"/>
              </a:rPr>
              <a:t> </a:t>
            </a:r>
            <a:r>
              <a:rPr lang="de-DE" sz="1500" dirty="0" err="1">
                <a:solidFill>
                  <a:srgbClr val="F2A72C"/>
                </a:solidFill>
                <a:latin typeface="Calibri"/>
                <a:ea typeface="Calibri"/>
                <a:cs typeface="Calibri"/>
                <a:sym typeface="Calibri"/>
              </a:rPr>
              <a:t>exhausted</a:t>
            </a:r>
            <a:endParaRPr dirty="0">
              <a:solidFill>
                <a:srgbClr val="F2A72C"/>
              </a:solidFill>
            </a:endParaRPr>
          </a:p>
          <a:p>
            <a:pPr marL="177800" marR="0" lvl="0" indent="-177800" algn="l" rtl="0">
              <a:lnSpc>
                <a:spcPct val="100000"/>
              </a:lnSpc>
              <a:spcBef>
                <a:spcPts val="0"/>
              </a:spcBef>
              <a:spcAft>
                <a:spcPts val="0"/>
              </a:spcAft>
              <a:buClr>
                <a:srgbClr val="79527B"/>
              </a:buClr>
              <a:buSzPts val="1500"/>
              <a:buFont typeface="Arial"/>
              <a:buChar char="•"/>
            </a:pPr>
            <a:r>
              <a:rPr lang="de-DE" sz="1500" dirty="0" err="1">
                <a:solidFill>
                  <a:srgbClr val="F2A72C"/>
                </a:solidFill>
                <a:latin typeface="Calibri"/>
                <a:ea typeface="Calibri"/>
                <a:cs typeface="Calibri"/>
                <a:sym typeface="Calibri"/>
              </a:rPr>
              <a:t>Increase</a:t>
            </a:r>
            <a:r>
              <a:rPr lang="de-DE" sz="1500" dirty="0">
                <a:solidFill>
                  <a:srgbClr val="F2A72C"/>
                </a:solidFill>
                <a:latin typeface="Calibri"/>
                <a:ea typeface="Calibri"/>
                <a:cs typeface="Calibri"/>
                <a:sym typeface="Calibri"/>
              </a:rPr>
              <a:t> in </a:t>
            </a:r>
            <a:r>
              <a:rPr lang="de-DE" sz="1500" dirty="0" err="1">
                <a:solidFill>
                  <a:srgbClr val="F2A72C"/>
                </a:solidFill>
                <a:latin typeface="Calibri"/>
                <a:ea typeface="Calibri"/>
                <a:cs typeface="Calibri"/>
                <a:sym typeface="Calibri"/>
              </a:rPr>
              <a:t>liabilities</a:t>
            </a:r>
            <a:endParaRPr dirty="0">
              <a:solidFill>
                <a:srgbClr val="F2A72C"/>
              </a:solidFill>
            </a:endParaRPr>
          </a:p>
          <a:p>
            <a:pPr marL="177800" marR="0" lvl="0" indent="-177800" algn="l" rtl="0">
              <a:lnSpc>
                <a:spcPct val="100000"/>
              </a:lnSpc>
              <a:spcBef>
                <a:spcPts val="0"/>
              </a:spcBef>
              <a:spcAft>
                <a:spcPts val="0"/>
              </a:spcAft>
              <a:buClr>
                <a:srgbClr val="79527B"/>
              </a:buClr>
              <a:buSzPts val="1500"/>
              <a:buFont typeface="Arial"/>
              <a:buChar char="•"/>
            </a:pPr>
            <a:r>
              <a:rPr lang="de-DE" sz="1500" dirty="0">
                <a:solidFill>
                  <a:srgbClr val="F2A72C"/>
                </a:solidFill>
                <a:latin typeface="Calibri"/>
                <a:ea typeface="Calibri"/>
                <a:cs typeface="Calibri"/>
                <a:sym typeface="Calibri"/>
              </a:rPr>
              <a:t>Late </a:t>
            </a:r>
            <a:r>
              <a:rPr lang="de-DE" sz="1500" dirty="0" err="1">
                <a:solidFill>
                  <a:srgbClr val="F2A72C"/>
                </a:solidFill>
                <a:latin typeface="Calibri"/>
                <a:ea typeface="Calibri"/>
                <a:cs typeface="Calibri"/>
                <a:sym typeface="Calibri"/>
              </a:rPr>
              <a:t>payments</a:t>
            </a:r>
            <a:endParaRPr dirty="0">
              <a:solidFill>
                <a:srgbClr val="F2A72C"/>
              </a:solidFill>
            </a:endParaRPr>
          </a:p>
          <a:p>
            <a:pPr marL="177800" marR="0" lvl="0" indent="-177800" algn="l" rtl="0">
              <a:lnSpc>
                <a:spcPct val="100000"/>
              </a:lnSpc>
              <a:spcBef>
                <a:spcPts val="0"/>
              </a:spcBef>
              <a:spcAft>
                <a:spcPts val="0"/>
              </a:spcAft>
              <a:buClr>
                <a:srgbClr val="79527B"/>
              </a:buClr>
              <a:buSzPts val="1500"/>
              <a:buFont typeface="Arial"/>
              <a:buChar char="•"/>
            </a:pPr>
            <a:r>
              <a:rPr lang="de-DE" sz="1500" dirty="0" err="1">
                <a:solidFill>
                  <a:srgbClr val="F2A72C"/>
                </a:solidFill>
                <a:latin typeface="Calibri"/>
                <a:ea typeface="Calibri"/>
                <a:cs typeface="Calibri"/>
                <a:sym typeface="Calibri"/>
              </a:rPr>
              <a:t>Suppliers</a:t>
            </a:r>
            <a:r>
              <a:rPr lang="de-DE" sz="1500" dirty="0">
                <a:solidFill>
                  <a:srgbClr val="F2A72C"/>
                </a:solidFill>
                <a:latin typeface="Calibri"/>
                <a:ea typeface="Calibri"/>
                <a:cs typeface="Calibri"/>
                <a:sym typeface="Calibri"/>
              </a:rPr>
              <a:t> </a:t>
            </a:r>
            <a:r>
              <a:rPr lang="de-DE" sz="1500" dirty="0" err="1">
                <a:solidFill>
                  <a:srgbClr val="F2A72C"/>
                </a:solidFill>
                <a:latin typeface="Calibri"/>
                <a:ea typeface="Calibri"/>
                <a:cs typeface="Calibri"/>
                <a:sym typeface="Calibri"/>
              </a:rPr>
              <a:t>demand</a:t>
            </a:r>
            <a:r>
              <a:rPr lang="de-DE" sz="1500" dirty="0">
                <a:solidFill>
                  <a:srgbClr val="F2A72C"/>
                </a:solidFill>
                <a:latin typeface="Calibri"/>
                <a:ea typeface="Calibri"/>
                <a:cs typeface="Calibri"/>
                <a:sym typeface="Calibri"/>
              </a:rPr>
              <a:t> </a:t>
            </a:r>
            <a:r>
              <a:rPr lang="de-DE" sz="1500" dirty="0" err="1">
                <a:solidFill>
                  <a:srgbClr val="F2A72C"/>
                </a:solidFill>
                <a:latin typeface="Calibri"/>
                <a:ea typeface="Calibri"/>
                <a:cs typeface="Calibri"/>
                <a:sym typeface="Calibri"/>
              </a:rPr>
              <a:t>advance</a:t>
            </a:r>
            <a:r>
              <a:rPr lang="de-DE" sz="1500" dirty="0">
                <a:solidFill>
                  <a:srgbClr val="F2A72C"/>
                </a:solidFill>
                <a:latin typeface="Calibri"/>
                <a:ea typeface="Calibri"/>
                <a:cs typeface="Calibri"/>
                <a:sym typeface="Calibri"/>
              </a:rPr>
              <a:t> </a:t>
            </a:r>
            <a:r>
              <a:rPr lang="de-DE" sz="1500" dirty="0" err="1">
                <a:solidFill>
                  <a:srgbClr val="F2A72C"/>
                </a:solidFill>
                <a:latin typeface="Calibri"/>
                <a:ea typeface="Calibri"/>
                <a:cs typeface="Calibri"/>
                <a:sym typeface="Calibri"/>
              </a:rPr>
              <a:t>payment</a:t>
            </a:r>
            <a:endParaRPr dirty="0">
              <a:solidFill>
                <a:srgbClr val="F2A72C"/>
              </a:solidFill>
            </a:endParaRPr>
          </a:p>
          <a:p>
            <a:pPr marL="177800" marR="0" lvl="0" indent="-177800" algn="l" rtl="0">
              <a:lnSpc>
                <a:spcPct val="100000"/>
              </a:lnSpc>
              <a:spcBef>
                <a:spcPts val="0"/>
              </a:spcBef>
              <a:spcAft>
                <a:spcPts val="0"/>
              </a:spcAft>
              <a:buClr>
                <a:srgbClr val="79527B"/>
              </a:buClr>
              <a:buSzPts val="1500"/>
              <a:buFont typeface="Arial"/>
              <a:buChar char="•"/>
            </a:pPr>
            <a:r>
              <a:rPr lang="de-DE" sz="1500" dirty="0">
                <a:solidFill>
                  <a:srgbClr val="F2A72C"/>
                </a:solidFill>
                <a:latin typeface="Calibri"/>
                <a:ea typeface="Calibri"/>
                <a:cs typeface="Calibri"/>
                <a:sym typeface="Calibri"/>
              </a:rPr>
              <a:t>Supply </a:t>
            </a:r>
            <a:r>
              <a:rPr lang="de-DE" sz="1500" dirty="0" err="1">
                <a:solidFill>
                  <a:srgbClr val="F2A72C"/>
                </a:solidFill>
                <a:latin typeface="Calibri"/>
                <a:ea typeface="Calibri"/>
                <a:cs typeface="Calibri"/>
                <a:sym typeface="Calibri"/>
              </a:rPr>
              <a:t>bottlenecks</a:t>
            </a:r>
            <a:endParaRPr sz="1500" dirty="0">
              <a:solidFill>
                <a:srgbClr val="F2A72C"/>
              </a:solidFill>
              <a:latin typeface="Calibri"/>
              <a:ea typeface="Calibri"/>
              <a:cs typeface="Calibri"/>
              <a:sym typeface="Calibri"/>
            </a:endParaRPr>
          </a:p>
        </p:txBody>
      </p:sp>
      <p:sp>
        <p:nvSpPr>
          <p:cNvPr id="20" name="Google Shape;877;p6">
            <a:extLst>
              <a:ext uri="{FF2B5EF4-FFF2-40B4-BE49-F238E27FC236}">
                <a16:creationId xmlns:a16="http://schemas.microsoft.com/office/drawing/2014/main" id="{B779D385-D5DD-F255-C5C7-6A4B07AD5346}"/>
              </a:ext>
            </a:extLst>
          </p:cNvPr>
          <p:cNvSpPr txBox="1"/>
          <p:nvPr/>
        </p:nvSpPr>
        <p:spPr>
          <a:xfrm>
            <a:off x="3740661" y="2106189"/>
            <a:ext cx="1520317" cy="6973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527B"/>
              </a:buClr>
              <a:buSzPts val="2000"/>
              <a:buFont typeface="Arial"/>
              <a:buNone/>
            </a:pPr>
            <a:r>
              <a:rPr lang="de-DE" sz="2000" dirty="0">
                <a:solidFill>
                  <a:srgbClr val="595959"/>
                </a:solidFill>
                <a:latin typeface="Calibri"/>
                <a:ea typeface="Calibri"/>
                <a:cs typeface="Calibri"/>
                <a:sym typeface="Calibri"/>
              </a:rPr>
              <a:t>Sales / </a:t>
            </a:r>
            <a:br>
              <a:rPr lang="de-DE" sz="2000" dirty="0">
                <a:solidFill>
                  <a:srgbClr val="595959"/>
                </a:solidFill>
                <a:latin typeface="Calibri"/>
                <a:ea typeface="Calibri"/>
                <a:cs typeface="Calibri"/>
                <a:sym typeface="Calibri"/>
              </a:rPr>
            </a:br>
            <a:r>
              <a:rPr lang="de-DE" sz="2000" dirty="0">
                <a:solidFill>
                  <a:srgbClr val="595959"/>
                </a:solidFill>
                <a:latin typeface="Calibri"/>
                <a:ea typeface="Calibri"/>
                <a:cs typeface="Calibri"/>
                <a:sym typeface="Calibri"/>
              </a:rPr>
              <a:t>Profit / </a:t>
            </a:r>
            <a:r>
              <a:rPr lang="de-DE" sz="2000" dirty="0" err="1">
                <a:solidFill>
                  <a:srgbClr val="595959"/>
                </a:solidFill>
                <a:latin typeface="Calibri"/>
                <a:ea typeface="Calibri"/>
                <a:cs typeface="Calibri"/>
                <a:sym typeface="Calibri"/>
              </a:rPr>
              <a:t>Liquidity</a:t>
            </a:r>
            <a:endParaRPr dirty="0">
              <a:solidFill>
                <a:srgbClr val="595959"/>
              </a:solidFill>
            </a:endParaRPr>
          </a:p>
        </p:txBody>
      </p:sp>
      <p:sp>
        <p:nvSpPr>
          <p:cNvPr id="21" name="Google Shape;876;p6">
            <a:extLst>
              <a:ext uri="{FF2B5EF4-FFF2-40B4-BE49-F238E27FC236}">
                <a16:creationId xmlns:a16="http://schemas.microsoft.com/office/drawing/2014/main" id="{3D0FE81F-F531-1ECD-244A-23F09F4D294C}"/>
              </a:ext>
            </a:extLst>
          </p:cNvPr>
          <p:cNvSpPr/>
          <p:nvPr/>
        </p:nvSpPr>
        <p:spPr>
          <a:xfrm>
            <a:off x="5066651" y="4979146"/>
            <a:ext cx="4960148" cy="707846"/>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79527B"/>
              </a:buClr>
              <a:buSzPts val="1500"/>
            </a:pPr>
            <a:r>
              <a:rPr lang="de-DE" sz="2000" b="1" dirty="0">
                <a:solidFill>
                  <a:srgbClr val="595959"/>
                </a:solidFill>
                <a:latin typeface="Calibri"/>
                <a:ea typeface="Calibri"/>
                <a:cs typeface="Calibri"/>
                <a:sym typeface="Calibri"/>
              </a:rPr>
              <a:t>In this course,  we will only focus on the Liquidity Crisis</a:t>
            </a:r>
            <a:endParaRPr sz="2000" b="1"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3378092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Complexity of liquidity planning</a:t>
            </a:r>
          </a:p>
        </p:txBody>
      </p:sp>
      <p:sp>
        <p:nvSpPr>
          <p:cNvPr id="1017" name="Google Shape;1017;p12"/>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8" name="Google Shape;1018;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9" name="Google Shape;1019;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0" name="Google Shape;1020;p12"/>
          <p:cNvSpPr txBox="1"/>
          <p:nvPr/>
        </p:nvSpPr>
        <p:spPr>
          <a:xfrm>
            <a:off x="4233398" y="3615500"/>
            <a:ext cx="754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Prices</a:t>
            </a:r>
            <a:endParaRPr/>
          </a:p>
        </p:txBody>
      </p:sp>
      <p:sp>
        <p:nvSpPr>
          <p:cNvPr id="1021" name="Google Shape;1021;p12"/>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22" name="Google Shape;1022;p12"/>
          <p:cNvSpPr txBox="1"/>
          <p:nvPr/>
        </p:nvSpPr>
        <p:spPr>
          <a:xfrm>
            <a:off x="5458478" y="3348192"/>
            <a:ext cx="3563153" cy="1264408"/>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600" dirty="0">
                <a:solidFill>
                  <a:schemeClr val="lt1"/>
                </a:solidFill>
                <a:latin typeface="Calibri"/>
                <a:ea typeface="Calibri"/>
                <a:cs typeface="Calibri"/>
                <a:sym typeface="Calibri"/>
              </a:rPr>
              <a:t>In </a:t>
            </a:r>
            <a:r>
              <a:rPr lang="de-DE" sz="1600" dirty="0" err="1">
                <a:solidFill>
                  <a:schemeClr val="lt1"/>
                </a:solidFill>
                <a:latin typeface="Calibri"/>
                <a:ea typeface="Calibri"/>
                <a:cs typeface="Calibri"/>
                <a:sym typeface="Calibri"/>
              </a:rPr>
              <a:t>many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areas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for</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example</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hotels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the</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businesses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are</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characterized</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by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highly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fluctuating</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prices</a:t>
            </a:r>
            <a:r>
              <a:rPr lang="de-DE" sz="1600" dirty="0">
                <a:solidFill>
                  <a:schemeClr val="lt1"/>
                </a:solidFill>
                <a:latin typeface="Calibri"/>
                <a:ea typeface="Calibri"/>
                <a:cs typeface="Calibri"/>
                <a:sym typeface="Calibri"/>
              </a:rPr>
              <a:t>. This </a:t>
            </a:r>
            <a:r>
              <a:rPr lang="de-DE" sz="1600" dirty="0" err="1">
                <a:solidFill>
                  <a:schemeClr val="lt1"/>
                </a:solidFill>
                <a:latin typeface="Calibri"/>
                <a:ea typeface="Calibri"/>
                <a:cs typeface="Calibri"/>
                <a:sym typeface="Calibri"/>
              </a:rPr>
              <a:t>is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closely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linked</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to</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seasonality</a:t>
            </a:r>
            <a:r>
              <a:rPr lang="de-DE" sz="1600" dirty="0">
                <a:solidFill>
                  <a:schemeClr val="lt1"/>
                </a:solidFill>
                <a:latin typeface="Calibri"/>
                <a:ea typeface="Calibri"/>
                <a:cs typeface="Calibri"/>
                <a:sym typeface="Calibri"/>
              </a:rPr>
              <a:t>. </a:t>
            </a:r>
            <a:endParaRPr sz="1600" dirty="0">
              <a:solidFill>
                <a:schemeClr val="lt1"/>
              </a:solidFill>
              <a:latin typeface="Calibri"/>
              <a:ea typeface="Calibri"/>
              <a:cs typeface="Calibri"/>
              <a:sym typeface="Calibri"/>
            </a:endParaRPr>
          </a:p>
        </p:txBody>
      </p:sp>
      <p:sp>
        <p:nvSpPr>
          <p:cNvPr id="1023" name="Google Shape;1023;p12"/>
          <p:cNvSpPr/>
          <p:nvPr/>
        </p:nvSpPr>
        <p:spPr>
          <a:xfrm>
            <a:off x="4987598"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4" name="Google Shape;1024;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5" name="Google Shape;1025;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6" name="Google Shape;1026;p12"/>
          <p:cNvSpPr txBox="1"/>
          <p:nvPr/>
        </p:nvSpPr>
        <p:spPr>
          <a:xfrm>
            <a:off x="3990650" y="4846050"/>
            <a:ext cx="11937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Environment</a:t>
            </a:r>
            <a:endParaRPr/>
          </a:p>
        </p:txBody>
      </p:sp>
      <p:sp>
        <p:nvSpPr>
          <p:cNvPr id="1027" name="Google Shape;1027;p12"/>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028" name="Google Shape;1028;p12"/>
          <p:cNvSpPr txBox="1"/>
          <p:nvPr/>
        </p:nvSpPr>
        <p:spPr>
          <a:xfrm>
            <a:off x="5532782" y="4687057"/>
            <a:ext cx="3091287" cy="971379"/>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600" dirty="0">
                <a:solidFill>
                  <a:schemeClr val="lt1"/>
                </a:solidFill>
                <a:latin typeface="Calibri"/>
                <a:ea typeface="Calibri"/>
                <a:cs typeface="Calibri"/>
                <a:sym typeface="Calibri"/>
              </a:rPr>
              <a:t>Many </a:t>
            </a:r>
            <a:r>
              <a:rPr lang="de-DE" sz="1600" dirty="0" err="1">
                <a:solidFill>
                  <a:schemeClr val="lt1"/>
                </a:solidFill>
                <a:latin typeface="Calibri"/>
                <a:ea typeface="Calibri"/>
                <a:cs typeface="Calibri"/>
                <a:sym typeface="Calibri"/>
              </a:rPr>
              <a:t>sectors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are</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influenced</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by</a:t>
            </a:r>
            <a:r>
              <a:rPr lang="de-DE" sz="1600" dirty="0">
                <a:solidFill>
                  <a:schemeClr val="lt1"/>
                </a:solidFill>
                <a:latin typeface="Calibri"/>
                <a:ea typeface="Calibri"/>
                <a:cs typeface="Calibri"/>
                <a:sym typeface="Calibri"/>
              </a:rPr>
              <a:t> external </a:t>
            </a:r>
            <a:r>
              <a:rPr lang="de-DE" sz="1600" dirty="0" err="1">
                <a:solidFill>
                  <a:schemeClr val="lt1"/>
                </a:solidFill>
                <a:latin typeface="Calibri"/>
                <a:ea typeface="Calibri"/>
                <a:cs typeface="Calibri"/>
                <a:sym typeface="Calibri"/>
              </a:rPr>
              <a:t>factors</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that</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are</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difficult</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to</a:t>
            </a:r>
            <a:r>
              <a:rPr lang="de-DE" sz="1600" dirty="0">
                <a:solidFill>
                  <a:schemeClr val="lt1"/>
                </a:solidFill>
                <a:latin typeface="Calibri"/>
                <a:ea typeface="Calibri"/>
                <a:cs typeface="Calibri"/>
                <a:sym typeface="Calibri"/>
              </a:rPr>
              <a:t> plan (e.g. </a:t>
            </a:r>
            <a:r>
              <a:rPr lang="de-DE" sz="1600" dirty="0" err="1">
                <a:solidFill>
                  <a:schemeClr val="lt1"/>
                </a:solidFill>
                <a:latin typeface="Calibri"/>
                <a:ea typeface="Calibri"/>
                <a:cs typeface="Calibri"/>
                <a:sym typeface="Calibri"/>
              </a:rPr>
              <a:t>weather</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pandemic</a:t>
            </a:r>
            <a:r>
              <a:rPr lang="de-DE" sz="1600" dirty="0">
                <a:solidFill>
                  <a:schemeClr val="lt1"/>
                </a:solidFill>
                <a:latin typeface="Calibri"/>
                <a:ea typeface="Calibri"/>
                <a:cs typeface="Calibri"/>
                <a:sym typeface="Calibri"/>
              </a:rPr>
              <a:t>, etc.)</a:t>
            </a:r>
            <a:endParaRPr sz="1600" dirty="0">
              <a:solidFill>
                <a:schemeClr val="lt1"/>
              </a:solidFill>
              <a:latin typeface="Calibri"/>
              <a:ea typeface="Calibri"/>
              <a:cs typeface="Calibri"/>
              <a:sym typeface="Calibri"/>
            </a:endParaRPr>
          </a:p>
        </p:txBody>
      </p:sp>
      <p:sp>
        <p:nvSpPr>
          <p:cNvPr id="1029" name="Google Shape;1029;p12"/>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0" name="Google Shape;1030;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1" name="Google Shape;1031;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2" name="Google Shape;1032;p12"/>
          <p:cNvSpPr txBox="1"/>
          <p:nvPr/>
        </p:nvSpPr>
        <p:spPr>
          <a:xfrm>
            <a:off x="4038350" y="2370175"/>
            <a:ext cx="11460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Seasonality</a:t>
            </a:r>
            <a:endParaRPr/>
          </a:p>
        </p:txBody>
      </p:sp>
      <p:sp>
        <p:nvSpPr>
          <p:cNvPr id="1033" name="Google Shape;1033;p12"/>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01</a:t>
            </a:r>
            <a:endParaRPr/>
          </a:p>
        </p:txBody>
      </p:sp>
      <p:sp>
        <p:nvSpPr>
          <p:cNvPr id="1034" name="Google Shape;1034;p12"/>
          <p:cNvSpPr txBox="1"/>
          <p:nvPr/>
        </p:nvSpPr>
        <p:spPr>
          <a:xfrm>
            <a:off x="5458785" y="2192285"/>
            <a:ext cx="3473135" cy="971379"/>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600" dirty="0">
                <a:solidFill>
                  <a:schemeClr val="lt1"/>
                </a:solidFill>
                <a:latin typeface="Calibri"/>
                <a:ea typeface="Calibri"/>
                <a:cs typeface="Calibri"/>
                <a:sym typeface="Calibri"/>
              </a:rPr>
              <a:t>Many </a:t>
            </a:r>
            <a:r>
              <a:rPr lang="de-DE" sz="1600" dirty="0" err="1">
                <a:solidFill>
                  <a:schemeClr val="lt1"/>
                </a:solidFill>
                <a:latin typeface="Calibri"/>
                <a:ea typeface="Calibri"/>
                <a:cs typeface="Calibri"/>
                <a:sym typeface="Calibri"/>
              </a:rPr>
              <a:t>sectors</a:t>
            </a:r>
            <a:r>
              <a:rPr lang="de-DE" sz="1600" dirty="0">
                <a:solidFill>
                  <a:schemeClr val="lt1"/>
                </a:solidFill>
                <a:latin typeface="Calibri"/>
                <a:ea typeface="Calibri"/>
                <a:cs typeface="Calibri"/>
                <a:sym typeface="Calibri"/>
              </a:rPr>
              <a:t> (e.g. </a:t>
            </a:r>
            <a:r>
              <a:rPr lang="de-DE" sz="1600" dirty="0" err="1">
                <a:solidFill>
                  <a:schemeClr val="lt1"/>
                </a:solidFill>
                <a:latin typeface="Calibri"/>
                <a:ea typeface="Calibri"/>
                <a:cs typeface="Calibri"/>
                <a:sym typeface="Calibri"/>
              </a:rPr>
              <a:t>the</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tourism</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sector</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are</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characterized</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by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highly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fluctuating</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demand</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throughout</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the</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year</a:t>
            </a:r>
            <a:r>
              <a:rPr lang="de-DE" sz="1600" dirty="0">
                <a:solidFill>
                  <a:schemeClr val="lt1"/>
                </a:solidFill>
                <a:latin typeface="Calibri"/>
                <a:ea typeface="Calibri"/>
                <a:cs typeface="Calibri"/>
                <a:sym typeface="Calibri"/>
              </a:rPr>
              <a:t>.</a:t>
            </a:r>
            <a:endParaRPr sz="1600" dirty="0">
              <a:solidFill>
                <a:schemeClr val="lt1"/>
              </a:solidFill>
              <a:latin typeface="Calibri"/>
              <a:ea typeface="Calibri"/>
              <a:cs typeface="Calibri"/>
              <a:sym typeface="Calibri"/>
            </a:endParaRPr>
          </a:p>
        </p:txBody>
      </p:sp>
      <p:sp>
        <p:nvSpPr>
          <p:cNvPr id="2" name="TextBox 4">
            <a:extLst>
              <a:ext uri="{FF2B5EF4-FFF2-40B4-BE49-F238E27FC236}">
                <a16:creationId xmlns:a16="http://schemas.microsoft.com/office/drawing/2014/main" id="{621B375B-8591-4ACB-AAC6-FB5BB15BB5B1}"/>
              </a:ext>
            </a:extLst>
          </p:cNvPr>
          <p:cNvSpPr txBox="1"/>
          <p:nvPr/>
        </p:nvSpPr>
        <p:spPr>
          <a:xfrm>
            <a:off x="807682" y="2134475"/>
            <a:ext cx="2829224" cy="3416320"/>
          </a:xfrm>
          <a:prstGeom prst="rect">
            <a:avLst/>
          </a:prstGeom>
          <a:noFill/>
        </p:spPr>
        <p:txBody>
          <a:bodyPr wrap="square">
            <a:spAutoFit/>
          </a:bodyPr>
          <a:lstStyle/>
          <a:p>
            <a:pPr marL="0" lvl="0" indent="0" algn="l" rtl="0">
              <a:lnSpc>
                <a:spcPct val="100000"/>
              </a:lnSpc>
              <a:spcBef>
                <a:spcPts val="0"/>
              </a:spcBef>
              <a:spcAft>
                <a:spcPts val="0"/>
              </a:spcAft>
              <a:buClr>
                <a:srgbClr val="595A59"/>
              </a:buClr>
              <a:buSzPts val="1800"/>
              <a:buNone/>
            </a:pPr>
            <a:r>
              <a:rPr lang="en-US" sz="2400" dirty="0">
                <a:solidFill>
                  <a:srgbClr val="595959"/>
                </a:solidFill>
              </a:rPr>
              <a:t>Many sectors are characterized by seasonality, dependencies that are difficult to plan, and/or by volatile prices. This makes liquidity planning a highly complex task.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xfrm>
            <a:off x="788656" y="625443"/>
            <a:ext cx="10614687" cy="8036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EXAMPLE: Complexity of Liquidity Planning (Seasonality)</a:t>
            </a:r>
          </a:p>
        </p:txBody>
      </p:sp>
      <p:sp>
        <p:nvSpPr>
          <p:cNvPr id="1017" name="Google Shape;1017;p12"/>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8" name="Google Shape;1018;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9" name="Google Shape;1019;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0" name="Google Shape;1020;p12"/>
          <p:cNvSpPr txBox="1"/>
          <p:nvPr/>
        </p:nvSpPr>
        <p:spPr>
          <a:xfrm>
            <a:off x="4233398" y="3615500"/>
            <a:ext cx="754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Prices</a:t>
            </a:r>
            <a:endParaRPr/>
          </a:p>
        </p:txBody>
      </p:sp>
      <p:sp>
        <p:nvSpPr>
          <p:cNvPr id="1021" name="Google Shape;1021;p12"/>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22" name="Google Shape;1022;p12"/>
          <p:cNvSpPr txBox="1"/>
          <p:nvPr/>
        </p:nvSpPr>
        <p:spPr>
          <a:xfrm>
            <a:off x="5649710" y="3417975"/>
            <a:ext cx="3091287" cy="111770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chemeClr val="lt1"/>
                </a:solidFill>
                <a:latin typeface="Calibri"/>
                <a:ea typeface="Calibri"/>
                <a:cs typeface="Calibri"/>
                <a:sym typeface="Calibri"/>
              </a:rPr>
              <a:t>In </a:t>
            </a:r>
            <a:r>
              <a:rPr lang="de-DE" sz="1400" dirty="0" err="1">
                <a:solidFill>
                  <a:schemeClr val="lt1"/>
                </a:solidFill>
                <a:latin typeface="Calibri"/>
                <a:ea typeface="Calibri"/>
                <a:cs typeface="Calibri"/>
                <a:sym typeface="Calibri"/>
              </a:rPr>
              <a:t>many</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areas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for</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example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hotels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the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businesses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are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characterized</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by</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highly</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fluctuating</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prices</a:t>
            </a:r>
            <a:r>
              <a:rPr lang="de-DE" sz="1400" dirty="0">
                <a:solidFill>
                  <a:schemeClr val="lt1"/>
                </a:solidFill>
                <a:latin typeface="Calibri"/>
                <a:ea typeface="Calibri"/>
                <a:cs typeface="Calibri"/>
                <a:sym typeface="Calibri"/>
              </a:rPr>
              <a:t>. This </a:t>
            </a:r>
            <a:r>
              <a:rPr lang="de-DE" sz="1400" dirty="0" err="1">
                <a:solidFill>
                  <a:schemeClr val="lt1"/>
                </a:solidFill>
                <a:latin typeface="Calibri"/>
                <a:ea typeface="Calibri"/>
                <a:cs typeface="Calibri"/>
                <a:sym typeface="Calibri"/>
              </a:rPr>
              <a:t>is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closely</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linked</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to</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seasonality</a:t>
            </a:r>
            <a:r>
              <a:rPr lang="de-DE" sz="14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023" name="Google Shape;1023;p12"/>
          <p:cNvSpPr/>
          <p:nvPr/>
        </p:nvSpPr>
        <p:spPr>
          <a:xfrm>
            <a:off x="5030623"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4" name="Google Shape;1024;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5" name="Google Shape;1025;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6" name="Google Shape;1026;p12"/>
          <p:cNvSpPr txBox="1"/>
          <p:nvPr/>
        </p:nvSpPr>
        <p:spPr>
          <a:xfrm>
            <a:off x="3990650" y="4846050"/>
            <a:ext cx="11937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Environment</a:t>
            </a:r>
            <a:endParaRPr/>
          </a:p>
        </p:txBody>
      </p:sp>
      <p:sp>
        <p:nvSpPr>
          <p:cNvPr id="1027" name="Google Shape;1027;p12"/>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028" name="Google Shape;1028;p12"/>
          <p:cNvSpPr txBox="1"/>
          <p:nvPr/>
        </p:nvSpPr>
        <p:spPr>
          <a:xfrm>
            <a:off x="5649710" y="4829833"/>
            <a:ext cx="3091287" cy="861349"/>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chemeClr val="lt1"/>
                </a:solidFill>
                <a:latin typeface="Calibri"/>
                <a:ea typeface="Calibri"/>
                <a:cs typeface="Calibri"/>
                <a:sym typeface="Calibri"/>
              </a:rPr>
              <a:t>Many </a:t>
            </a:r>
            <a:r>
              <a:rPr lang="de-DE" sz="1400" dirty="0" err="1">
                <a:solidFill>
                  <a:schemeClr val="lt1"/>
                </a:solidFill>
                <a:latin typeface="Calibri"/>
                <a:ea typeface="Calibri"/>
                <a:cs typeface="Calibri"/>
                <a:sym typeface="Calibri"/>
              </a:rPr>
              <a:t>sectors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are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influenced</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by</a:t>
            </a:r>
            <a:r>
              <a:rPr lang="de-DE" sz="1400" dirty="0">
                <a:solidFill>
                  <a:schemeClr val="lt1"/>
                </a:solidFill>
                <a:latin typeface="Calibri"/>
                <a:ea typeface="Calibri"/>
                <a:cs typeface="Calibri"/>
                <a:sym typeface="Calibri"/>
              </a:rPr>
              <a:t> external </a:t>
            </a:r>
            <a:r>
              <a:rPr lang="de-DE" sz="1400" dirty="0" err="1">
                <a:solidFill>
                  <a:schemeClr val="lt1"/>
                </a:solidFill>
                <a:latin typeface="Calibri"/>
                <a:ea typeface="Calibri"/>
                <a:cs typeface="Calibri"/>
                <a:sym typeface="Calibri"/>
              </a:rPr>
              <a:t>factors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that</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are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difficult</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to</a:t>
            </a:r>
            <a:r>
              <a:rPr lang="de-DE" sz="1400" dirty="0">
                <a:solidFill>
                  <a:schemeClr val="lt1"/>
                </a:solidFill>
                <a:latin typeface="Calibri"/>
                <a:ea typeface="Calibri"/>
                <a:cs typeface="Calibri"/>
                <a:sym typeface="Calibri"/>
              </a:rPr>
              <a:t> plan (e.g. </a:t>
            </a:r>
            <a:r>
              <a:rPr lang="de-DE" sz="1400" dirty="0" err="1">
                <a:solidFill>
                  <a:schemeClr val="lt1"/>
                </a:solidFill>
                <a:latin typeface="Calibri"/>
                <a:ea typeface="Calibri"/>
                <a:cs typeface="Calibri"/>
                <a:sym typeface="Calibri"/>
              </a:rPr>
              <a:t>weather</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pandemic</a:t>
            </a:r>
            <a:r>
              <a:rPr lang="de-DE" sz="1400" dirty="0">
                <a:solidFill>
                  <a:schemeClr val="lt1"/>
                </a:solidFill>
                <a:latin typeface="Calibri"/>
                <a:ea typeface="Calibri"/>
                <a:cs typeface="Calibri"/>
                <a:sym typeface="Calibri"/>
              </a:rPr>
              <a:t>, etc.)</a:t>
            </a:r>
            <a:endParaRPr sz="1400" dirty="0">
              <a:solidFill>
                <a:schemeClr val="lt1"/>
              </a:solidFill>
              <a:latin typeface="Calibri"/>
              <a:ea typeface="Calibri"/>
              <a:cs typeface="Calibri"/>
              <a:sym typeface="Calibri"/>
            </a:endParaRPr>
          </a:p>
        </p:txBody>
      </p:sp>
      <p:sp>
        <p:nvSpPr>
          <p:cNvPr id="1029" name="Google Shape;1029;p12"/>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0" name="Google Shape;1030;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1" name="Google Shape;1031;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2" name="Google Shape;1032;p12"/>
          <p:cNvSpPr txBox="1"/>
          <p:nvPr/>
        </p:nvSpPr>
        <p:spPr>
          <a:xfrm>
            <a:off x="4038350" y="2370175"/>
            <a:ext cx="11460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Seasonality</a:t>
            </a:r>
            <a:endParaRPr/>
          </a:p>
        </p:txBody>
      </p:sp>
      <p:sp>
        <p:nvSpPr>
          <p:cNvPr id="1033" name="Google Shape;1033;p12"/>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01</a:t>
            </a:r>
            <a:endParaRPr/>
          </a:p>
        </p:txBody>
      </p:sp>
      <p:sp>
        <p:nvSpPr>
          <p:cNvPr id="1034" name="Google Shape;1034;p12"/>
          <p:cNvSpPr txBox="1"/>
          <p:nvPr/>
        </p:nvSpPr>
        <p:spPr>
          <a:xfrm>
            <a:off x="5501503" y="2194332"/>
            <a:ext cx="3453718" cy="971379"/>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600" dirty="0">
                <a:solidFill>
                  <a:schemeClr val="lt1"/>
                </a:solidFill>
                <a:latin typeface="Calibri"/>
                <a:ea typeface="Calibri"/>
                <a:cs typeface="Calibri"/>
                <a:sym typeface="Calibri"/>
              </a:rPr>
              <a:t>Many </a:t>
            </a:r>
            <a:r>
              <a:rPr lang="de-DE" sz="1600" dirty="0" err="1">
                <a:solidFill>
                  <a:schemeClr val="lt1"/>
                </a:solidFill>
                <a:latin typeface="Calibri"/>
                <a:ea typeface="Calibri"/>
                <a:cs typeface="Calibri"/>
                <a:sym typeface="Calibri"/>
              </a:rPr>
              <a:t>sectors</a:t>
            </a:r>
            <a:r>
              <a:rPr lang="de-DE" sz="1600" dirty="0">
                <a:solidFill>
                  <a:schemeClr val="lt1"/>
                </a:solidFill>
                <a:latin typeface="Calibri"/>
                <a:ea typeface="Calibri"/>
                <a:cs typeface="Calibri"/>
                <a:sym typeface="Calibri"/>
              </a:rPr>
              <a:t> (e.g. </a:t>
            </a:r>
            <a:r>
              <a:rPr lang="de-DE" sz="1600" dirty="0" err="1">
                <a:solidFill>
                  <a:schemeClr val="lt1"/>
                </a:solidFill>
                <a:latin typeface="Calibri"/>
                <a:ea typeface="Calibri"/>
                <a:cs typeface="Calibri"/>
                <a:sym typeface="Calibri"/>
              </a:rPr>
              <a:t>the</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tourism</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sector</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are</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characterized</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by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highly</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fluctuating</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demand</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throughout</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the</a:t>
            </a:r>
            <a:r>
              <a:rPr lang="de-DE" sz="1600" dirty="0">
                <a:solidFill>
                  <a:schemeClr val="lt1"/>
                </a:solidFill>
                <a:latin typeface="Calibri"/>
                <a:ea typeface="Calibri"/>
                <a:cs typeface="Calibri"/>
                <a:sym typeface="Calibri"/>
              </a:rPr>
              <a:t> </a:t>
            </a:r>
            <a:r>
              <a:rPr lang="de-DE" sz="1600" dirty="0" err="1">
                <a:solidFill>
                  <a:schemeClr val="lt1"/>
                </a:solidFill>
                <a:latin typeface="Calibri"/>
                <a:ea typeface="Calibri"/>
                <a:cs typeface="Calibri"/>
                <a:sym typeface="Calibri"/>
              </a:rPr>
              <a:t>year</a:t>
            </a:r>
            <a:r>
              <a:rPr lang="de-DE" sz="1600" dirty="0">
                <a:solidFill>
                  <a:schemeClr val="lt1"/>
                </a:solidFill>
                <a:latin typeface="Calibri"/>
                <a:ea typeface="Calibri"/>
                <a:cs typeface="Calibri"/>
                <a:sym typeface="Calibri"/>
              </a:rPr>
              <a:t>.</a:t>
            </a:r>
            <a:endParaRPr sz="1600" dirty="0">
              <a:solidFill>
                <a:schemeClr val="lt1"/>
              </a:solidFill>
              <a:latin typeface="Calibri"/>
              <a:ea typeface="Calibri"/>
              <a:cs typeface="Calibri"/>
              <a:sym typeface="Calibri"/>
            </a:endParaRPr>
          </a:p>
        </p:txBody>
      </p:sp>
      <p:sp>
        <p:nvSpPr>
          <p:cNvPr id="2" name="TextBox 4">
            <a:extLst>
              <a:ext uri="{FF2B5EF4-FFF2-40B4-BE49-F238E27FC236}">
                <a16:creationId xmlns:a16="http://schemas.microsoft.com/office/drawing/2014/main" id="{621B375B-8591-4ACB-AAC6-FB5BB15BB5B1}"/>
              </a:ext>
            </a:extLst>
          </p:cNvPr>
          <p:cNvSpPr txBox="1"/>
          <p:nvPr/>
        </p:nvSpPr>
        <p:spPr>
          <a:xfrm>
            <a:off x="798381" y="2013990"/>
            <a:ext cx="2829224" cy="3785652"/>
          </a:xfrm>
          <a:prstGeom prst="rect">
            <a:avLst/>
          </a:prstGeom>
          <a:noFill/>
        </p:spPr>
        <p:txBody>
          <a:bodyPr wrap="square">
            <a:spAutoFit/>
          </a:bodyPr>
          <a:lstStyle/>
          <a:p>
            <a:pPr marL="0" lvl="0" indent="0" algn="l" rtl="0">
              <a:lnSpc>
                <a:spcPct val="100000"/>
              </a:lnSpc>
              <a:spcBef>
                <a:spcPts val="0"/>
              </a:spcBef>
              <a:spcAft>
                <a:spcPts val="0"/>
              </a:spcAft>
              <a:buClr>
                <a:srgbClr val="595A59"/>
              </a:buClr>
              <a:buSzPts val="1800"/>
              <a:buNone/>
            </a:pPr>
            <a:r>
              <a:rPr lang="en-US" sz="2400" dirty="0">
                <a:solidFill>
                  <a:srgbClr val="595959"/>
                </a:solidFill>
              </a:rPr>
              <a:t>If your company is subject to highly fluctuating demand, then you need to build up enough liquidity in the months with strong sales to compensate for the months with weak sales.</a:t>
            </a:r>
          </a:p>
        </p:txBody>
      </p:sp>
      <p:sp>
        <p:nvSpPr>
          <p:cNvPr id="3" name="Google Shape;1044;p13">
            <a:extLst>
              <a:ext uri="{FF2B5EF4-FFF2-40B4-BE49-F238E27FC236}">
                <a16:creationId xmlns:a16="http://schemas.microsoft.com/office/drawing/2014/main" id="{6445B179-2025-3CD2-EF9D-E8EE581FD9A8}"/>
              </a:ext>
            </a:extLst>
          </p:cNvPr>
          <p:cNvSpPr/>
          <p:nvPr/>
        </p:nvSpPr>
        <p:spPr>
          <a:xfrm>
            <a:off x="9082048" y="2142155"/>
            <a:ext cx="509668"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4" name="Google Shape;1045;p13">
            <a:extLst>
              <a:ext uri="{FF2B5EF4-FFF2-40B4-BE49-F238E27FC236}">
                <a16:creationId xmlns:a16="http://schemas.microsoft.com/office/drawing/2014/main" id="{5BB4AF1A-78F2-FF08-BA38-CE9274BAAF51}"/>
              </a:ext>
            </a:extLst>
          </p:cNvPr>
          <p:cNvSpPr txBox="1"/>
          <p:nvPr/>
        </p:nvSpPr>
        <p:spPr>
          <a:xfrm>
            <a:off x="9652132" y="1662952"/>
            <a:ext cx="2267329" cy="4194698"/>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600" dirty="0" err="1">
                <a:solidFill>
                  <a:srgbClr val="595959"/>
                </a:solidFill>
                <a:latin typeface="Calibri"/>
                <a:ea typeface="Calibri"/>
                <a:cs typeface="Calibri"/>
                <a:sym typeface="Calibri"/>
              </a:rPr>
              <a:t>Sufficient</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liquidity</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reserves</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must</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be</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built</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up</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for</a:t>
            </a:r>
            <a:r>
              <a:rPr lang="de-DE" sz="1600" dirty="0">
                <a:solidFill>
                  <a:srgbClr val="595959"/>
                </a:solidFill>
                <a:latin typeface="Calibri"/>
                <a:ea typeface="Calibri"/>
                <a:cs typeface="Calibri"/>
                <a:sym typeface="Calibri"/>
              </a:rPr>
              <a:t> the </a:t>
            </a:r>
            <a:r>
              <a:rPr lang="de-DE" sz="1600" dirty="0" err="1">
                <a:solidFill>
                  <a:srgbClr val="595959"/>
                </a:solidFill>
                <a:latin typeface="Calibri"/>
                <a:ea typeface="Calibri"/>
                <a:cs typeface="Calibri"/>
                <a:sym typeface="Calibri"/>
              </a:rPr>
              <a:t>weaker</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phases</a:t>
            </a:r>
            <a:r>
              <a:rPr lang="de-DE" sz="1600" dirty="0">
                <a:solidFill>
                  <a:srgbClr val="595959"/>
                </a:solidFill>
                <a:latin typeface="Calibri"/>
                <a:ea typeface="Calibri"/>
                <a:cs typeface="Calibri"/>
                <a:sym typeface="Calibri"/>
              </a:rPr>
              <a:t> in </a:t>
            </a:r>
            <a:r>
              <a:rPr lang="de-DE" sz="1600" dirty="0" err="1">
                <a:solidFill>
                  <a:srgbClr val="595959"/>
                </a:solidFill>
                <a:latin typeface="Calibri"/>
                <a:ea typeface="Calibri"/>
                <a:cs typeface="Calibri"/>
                <a:sym typeface="Calibri"/>
              </a:rPr>
              <a:t>order</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to</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be</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able</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to</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compensate</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for</a:t>
            </a:r>
            <a:r>
              <a:rPr lang="de-DE" sz="1600" dirty="0">
                <a:solidFill>
                  <a:srgbClr val="595959"/>
                </a:solidFill>
                <a:latin typeface="Calibri"/>
                <a:ea typeface="Calibri"/>
                <a:cs typeface="Calibri"/>
                <a:sym typeface="Calibri"/>
              </a:rPr>
              <a:t> the </a:t>
            </a:r>
            <a:r>
              <a:rPr lang="de-DE" sz="1600" dirty="0" err="1">
                <a:solidFill>
                  <a:srgbClr val="595959"/>
                </a:solidFill>
                <a:latin typeface="Calibri"/>
                <a:ea typeface="Calibri"/>
                <a:cs typeface="Calibri"/>
                <a:sym typeface="Calibri"/>
              </a:rPr>
              <a:t>fluctuations</a:t>
            </a:r>
            <a:r>
              <a:rPr lang="de-DE" sz="1600" dirty="0">
                <a:solidFill>
                  <a:srgbClr val="595959"/>
                </a:solidFill>
                <a:latin typeface="Calibri"/>
                <a:ea typeface="Calibri"/>
                <a:cs typeface="Calibri"/>
                <a:sym typeface="Calibri"/>
              </a:rPr>
              <a:t> in </a:t>
            </a:r>
            <a:r>
              <a:rPr lang="de-DE" sz="1600" dirty="0" err="1">
                <a:solidFill>
                  <a:srgbClr val="595959"/>
                </a:solidFill>
                <a:latin typeface="Calibri"/>
                <a:ea typeface="Calibri"/>
                <a:cs typeface="Calibri"/>
                <a:sym typeface="Calibri"/>
              </a:rPr>
              <a:t>sales</a:t>
            </a:r>
            <a:r>
              <a:rPr lang="de-DE" sz="1600" dirty="0">
                <a:solidFill>
                  <a:srgbClr val="595959"/>
                </a:solidFill>
                <a:latin typeface="Calibri"/>
                <a:ea typeface="Calibri"/>
                <a:cs typeface="Calibri"/>
                <a:sym typeface="Calibri"/>
              </a:rPr>
              <a:t> and cash </a:t>
            </a:r>
            <a:r>
              <a:rPr lang="de-DE" sz="1600" dirty="0" err="1">
                <a:solidFill>
                  <a:srgbClr val="595959"/>
                </a:solidFill>
                <a:latin typeface="Calibri"/>
                <a:ea typeface="Calibri"/>
                <a:cs typeface="Calibri"/>
                <a:sym typeface="Calibri"/>
              </a:rPr>
              <a:t>inflows</a:t>
            </a:r>
            <a:r>
              <a:rPr lang="de-DE" sz="1600" dirty="0">
                <a:solidFill>
                  <a:srgbClr val="595959"/>
                </a:solidFill>
                <a:latin typeface="Calibri"/>
                <a:ea typeface="Calibri"/>
                <a:cs typeface="Calibri"/>
                <a:sym typeface="Calibri"/>
              </a:rPr>
              <a:t>. </a:t>
            </a:r>
            <a:endParaRPr sz="2000" dirty="0">
              <a:solidFill>
                <a:srgbClr val="595959"/>
              </a:solidFill>
            </a:endParaRPr>
          </a:p>
          <a:p>
            <a:pPr marL="285750" marR="0" lvl="0" indent="-285750" algn="l" rtl="0">
              <a:lnSpc>
                <a:spcPct val="118928"/>
              </a:lnSpc>
              <a:spcBef>
                <a:spcPts val="0"/>
              </a:spcBef>
              <a:spcAft>
                <a:spcPts val="0"/>
              </a:spcAft>
              <a:buClr>
                <a:srgbClr val="79527B"/>
              </a:buClr>
              <a:buSzPts val="1400"/>
              <a:buFont typeface="Wingdings" panose="05000000000000000000" pitchFamily="2" charset="2"/>
              <a:buChar char="à"/>
              <a:tabLst>
                <a:tab pos="176213" algn="l"/>
              </a:tabLst>
            </a:pPr>
            <a:r>
              <a:rPr lang="de-DE" sz="1600" dirty="0">
                <a:solidFill>
                  <a:srgbClr val="595959"/>
                </a:solidFill>
                <a:latin typeface="Calibri"/>
                <a:ea typeface="Calibri"/>
                <a:cs typeface="Calibri"/>
                <a:sym typeface="Calibri"/>
              </a:rPr>
              <a:t>Analysis of fluctuations in recent years is	necessary.</a:t>
            </a:r>
          </a:p>
          <a:p>
            <a:pPr marL="285750" marR="0" lvl="0" indent="-285750" algn="l" rtl="0">
              <a:lnSpc>
                <a:spcPct val="118928"/>
              </a:lnSpc>
              <a:spcBef>
                <a:spcPts val="0"/>
              </a:spcBef>
              <a:spcAft>
                <a:spcPts val="0"/>
              </a:spcAft>
              <a:buClr>
                <a:srgbClr val="79527B"/>
              </a:buClr>
              <a:buSzPts val="1400"/>
              <a:buFont typeface="Wingdings" panose="05000000000000000000" pitchFamily="2" charset="2"/>
              <a:buChar char="à"/>
              <a:tabLst>
                <a:tab pos="176213" algn="l"/>
              </a:tabLst>
            </a:pPr>
            <a:r>
              <a:rPr lang="de-DE" sz="1600" dirty="0" err="1">
                <a:solidFill>
                  <a:srgbClr val="595959"/>
                </a:solidFill>
                <a:latin typeface="Calibri"/>
                <a:ea typeface="Calibri"/>
                <a:cs typeface="Calibri"/>
                <a:sym typeface="Calibri"/>
              </a:rPr>
              <a:t>If</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no</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historical</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data</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is</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available</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assumptions</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must</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be</a:t>
            </a:r>
            <a:r>
              <a:rPr lang="de-DE" sz="1600" dirty="0">
                <a:solidFill>
                  <a:srgbClr val="595959"/>
                </a:solidFill>
                <a:latin typeface="Calibri"/>
                <a:ea typeface="Calibri"/>
                <a:cs typeface="Calibri"/>
                <a:sym typeface="Calibri"/>
              </a:rPr>
              <a:t> </a:t>
            </a:r>
            <a:r>
              <a:rPr lang="de-DE" sz="1600" dirty="0" err="1">
                <a:solidFill>
                  <a:srgbClr val="595959"/>
                </a:solidFill>
                <a:latin typeface="Calibri"/>
                <a:ea typeface="Calibri"/>
                <a:cs typeface="Calibri"/>
                <a:sym typeface="Calibri"/>
              </a:rPr>
              <a:t>made</a:t>
            </a:r>
            <a:r>
              <a:rPr lang="de-DE" sz="1600" dirty="0">
                <a:solidFill>
                  <a:srgbClr val="595959"/>
                </a:solidFill>
                <a:latin typeface="Calibri"/>
                <a:ea typeface="Calibri"/>
                <a:cs typeface="Calibri"/>
                <a:sym typeface="Calibri"/>
              </a:rPr>
              <a:t>. </a:t>
            </a:r>
            <a:endParaRPr sz="1600"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32640562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Complexity of liquidity planning: Prices</a:t>
            </a:r>
          </a:p>
        </p:txBody>
      </p:sp>
      <p:sp>
        <p:nvSpPr>
          <p:cNvPr id="1017" name="Google Shape;1017;p12"/>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8" name="Google Shape;1018;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9" name="Google Shape;1019;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0" name="Google Shape;1020;p12"/>
          <p:cNvSpPr txBox="1"/>
          <p:nvPr/>
        </p:nvSpPr>
        <p:spPr>
          <a:xfrm>
            <a:off x="4233398" y="3615500"/>
            <a:ext cx="754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Prices</a:t>
            </a:r>
            <a:endParaRPr/>
          </a:p>
        </p:txBody>
      </p:sp>
      <p:sp>
        <p:nvSpPr>
          <p:cNvPr id="1021" name="Google Shape;1021;p12"/>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22" name="Google Shape;1022;p12"/>
          <p:cNvSpPr txBox="1"/>
          <p:nvPr/>
        </p:nvSpPr>
        <p:spPr>
          <a:xfrm>
            <a:off x="5649710" y="3417975"/>
            <a:ext cx="3091287" cy="111770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chemeClr val="lt1"/>
                </a:solidFill>
                <a:latin typeface="Calibri"/>
                <a:ea typeface="Calibri"/>
                <a:cs typeface="Calibri"/>
                <a:sym typeface="Calibri"/>
              </a:rPr>
              <a:t>In </a:t>
            </a:r>
            <a:r>
              <a:rPr lang="de-DE" sz="1400" dirty="0" err="1">
                <a:solidFill>
                  <a:schemeClr val="lt1"/>
                </a:solidFill>
                <a:latin typeface="Calibri"/>
                <a:ea typeface="Calibri"/>
                <a:cs typeface="Calibri"/>
                <a:sym typeface="Calibri"/>
              </a:rPr>
              <a:t>many</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areas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for</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example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hotels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the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businesses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are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characterized</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by</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highly</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fluctuating</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prices</a:t>
            </a:r>
            <a:r>
              <a:rPr lang="de-DE" sz="1400" dirty="0">
                <a:solidFill>
                  <a:schemeClr val="lt1"/>
                </a:solidFill>
                <a:latin typeface="Calibri"/>
                <a:ea typeface="Calibri"/>
                <a:cs typeface="Calibri"/>
                <a:sym typeface="Calibri"/>
              </a:rPr>
              <a:t>. This </a:t>
            </a:r>
            <a:r>
              <a:rPr lang="de-DE" sz="1400" dirty="0" err="1">
                <a:solidFill>
                  <a:schemeClr val="lt1"/>
                </a:solidFill>
                <a:latin typeface="Calibri"/>
                <a:ea typeface="Calibri"/>
                <a:cs typeface="Calibri"/>
                <a:sym typeface="Calibri"/>
              </a:rPr>
              <a:t>is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closely</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linked</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to</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seasonality</a:t>
            </a:r>
            <a:r>
              <a:rPr lang="de-DE" sz="14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023" name="Google Shape;1023;p12"/>
          <p:cNvSpPr/>
          <p:nvPr/>
        </p:nvSpPr>
        <p:spPr>
          <a:xfrm>
            <a:off x="5030623"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4" name="Google Shape;1024;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5" name="Google Shape;1025;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6" name="Google Shape;1026;p12"/>
          <p:cNvSpPr txBox="1"/>
          <p:nvPr/>
        </p:nvSpPr>
        <p:spPr>
          <a:xfrm>
            <a:off x="3990650" y="4846050"/>
            <a:ext cx="11937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Environment</a:t>
            </a:r>
            <a:endParaRPr/>
          </a:p>
        </p:txBody>
      </p:sp>
      <p:sp>
        <p:nvSpPr>
          <p:cNvPr id="1027" name="Google Shape;1027;p12"/>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028" name="Google Shape;1028;p12"/>
          <p:cNvSpPr txBox="1"/>
          <p:nvPr/>
        </p:nvSpPr>
        <p:spPr>
          <a:xfrm>
            <a:off x="5649710" y="4829833"/>
            <a:ext cx="3091287" cy="861349"/>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chemeClr val="lt1"/>
                </a:solidFill>
                <a:latin typeface="Calibri"/>
                <a:ea typeface="Calibri"/>
                <a:cs typeface="Calibri"/>
                <a:sym typeface="Calibri"/>
              </a:rPr>
              <a:t>Many </a:t>
            </a:r>
            <a:r>
              <a:rPr lang="de-DE" sz="1400" dirty="0" err="1">
                <a:solidFill>
                  <a:schemeClr val="lt1"/>
                </a:solidFill>
                <a:latin typeface="Calibri"/>
                <a:ea typeface="Calibri"/>
                <a:cs typeface="Calibri"/>
                <a:sym typeface="Calibri"/>
              </a:rPr>
              <a:t>sectors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are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influenced</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by</a:t>
            </a:r>
            <a:r>
              <a:rPr lang="de-DE" sz="1400" dirty="0">
                <a:solidFill>
                  <a:schemeClr val="lt1"/>
                </a:solidFill>
                <a:latin typeface="Calibri"/>
                <a:ea typeface="Calibri"/>
                <a:cs typeface="Calibri"/>
                <a:sym typeface="Calibri"/>
              </a:rPr>
              <a:t> external </a:t>
            </a:r>
            <a:r>
              <a:rPr lang="de-DE" sz="1400" dirty="0" err="1">
                <a:solidFill>
                  <a:schemeClr val="lt1"/>
                </a:solidFill>
                <a:latin typeface="Calibri"/>
                <a:ea typeface="Calibri"/>
                <a:cs typeface="Calibri"/>
                <a:sym typeface="Calibri"/>
              </a:rPr>
              <a:t>factors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that</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are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difficult</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to</a:t>
            </a:r>
            <a:r>
              <a:rPr lang="de-DE" sz="1400" dirty="0">
                <a:solidFill>
                  <a:schemeClr val="lt1"/>
                </a:solidFill>
                <a:latin typeface="Calibri"/>
                <a:ea typeface="Calibri"/>
                <a:cs typeface="Calibri"/>
                <a:sym typeface="Calibri"/>
              </a:rPr>
              <a:t> plan (e.g. </a:t>
            </a:r>
            <a:r>
              <a:rPr lang="de-DE" sz="1400" dirty="0" err="1">
                <a:solidFill>
                  <a:schemeClr val="lt1"/>
                </a:solidFill>
                <a:latin typeface="Calibri"/>
                <a:ea typeface="Calibri"/>
                <a:cs typeface="Calibri"/>
                <a:sym typeface="Calibri"/>
              </a:rPr>
              <a:t>weather</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pandemic</a:t>
            </a:r>
            <a:r>
              <a:rPr lang="de-DE" sz="1400" dirty="0">
                <a:solidFill>
                  <a:schemeClr val="lt1"/>
                </a:solidFill>
                <a:latin typeface="Calibri"/>
                <a:ea typeface="Calibri"/>
                <a:cs typeface="Calibri"/>
                <a:sym typeface="Calibri"/>
              </a:rPr>
              <a:t>, etc.)</a:t>
            </a:r>
            <a:endParaRPr sz="1400" dirty="0">
              <a:solidFill>
                <a:schemeClr val="lt1"/>
              </a:solidFill>
              <a:latin typeface="Calibri"/>
              <a:ea typeface="Calibri"/>
              <a:cs typeface="Calibri"/>
              <a:sym typeface="Calibri"/>
            </a:endParaRPr>
          </a:p>
        </p:txBody>
      </p:sp>
      <p:sp>
        <p:nvSpPr>
          <p:cNvPr id="1029" name="Google Shape;1029;p12"/>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0" name="Google Shape;1030;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1" name="Google Shape;1031;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2" name="Google Shape;1032;p12"/>
          <p:cNvSpPr txBox="1"/>
          <p:nvPr/>
        </p:nvSpPr>
        <p:spPr>
          <a:xfrm>
            <a:off x="4038350" y="2370175"/>
            <a:ext cx="11460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Seasonality</a:t>
            </a:r>
            <a:endParaRPr/>
          </a:p>
        </p:txBody>
      </p:sp>
      <p:sp>
        <p:nvSpPr>
          <p:cNvPr id="1033" name="Google Shape;1033;p12"/>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01</a:t>
            </a:r>
            <a:endParaRPr/>
          </a:p>
        </p:txBody>
      </p:sp>
      <p:sp>
        <p:nvSpPr>
          <p:cNvPr id="1034" name="Google Shape;1034;p12"/>
          <p:cNvSpPr txBox="1"/>
          <p:nvPr/>
        </p:nvSpPr>
        <p:spPr>
          <a:xfrm>
            <a:off x="5649710" y="2320994"/>
            <a:ext cx="3091287" cy="861349"/>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chemeClr val="lt1"/>
                </a:solidFill>
                <a:latin typeface="Calibri"/>
                <a:ea typeface="Calibri"/>
                <a:cs typeface="Calibri"/>
                <a:sym typeface="Calibri"/>
              </a:rPr>
              <a:t>Many </a:t>
            </a:r>
            <a:r>
              <a:rPr lang="de-DE" sz="1400" dirty="0" err="1">
                <a:solidFill>
                  <a:schemeClr val="lt1"/>
                </a:solidFill>
                <a:latin typeface="Calibri"/>
                <a:ea typeface="Calibri"/>
                <a:cs typeface="Calibri"/>
                <a:sym typeface="Calibri"/>
              </a:rPr>
              <a:t>sectors</a:t>
            </a:r>
            <a:r>
              <a:rPr lang="de-DE" sz="1400" dirty="0">
                <a:solidFill>
                  <a:schemeClr val="lt1"/>
                </a:solidFill>
                <a:latin typeface="Calibri"/>
                <a:ea typeface="Calibri"/>
                <a:cs typeface="Calibri"/>
                <a:sym typeface="Calibri"/>
              </a:rPr>
              <a:t> (e.g. </a:t>
            </a:r>
            <a:r>
              <a:rPr lang="de-DE" sz="1400" dirty="0" err="1">
                <a:solidFill>
                  <a:schemeClr val="lt1"/>
                </a:solidFill>
                <a:latin typeface="Calibri"/>
                <a:ea typeface="Calibri"/>
                <a:cs typeface="Calibri"/>
                <a:sym typeface="Calibri"/>
              </a:rPr>
              <a:t>the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tourism</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sector</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are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characterized</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by</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highly</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fluctuating</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demand</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throughout</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the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year</a:t>
            </a:r>
            <a:r>
              <a:rPr lang="de-DE" sz="14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2" name="TextBox 4">
            <a:extLst>
              <a:ext uri="{FF2B5EF4-FFF2-40B4-BE49-F238E27FC236}">
                <a16:creationId xmlns:a16="http://schemas.microsoft.com/office/drawing/2014/main" id="{621B375B-8591-4ACB-AAC6-FB5BB15BB5B1}"/>
              </a:ext>
            </a:extLst>
          </p:cNvPr>
          <p:cNvSpPr txBox="1"/>
          <p:nvPr/>
        </p:nvSpPr>
        <p:spPr>
          <a:xfrm>
            <a:off x="798381" y="2013990"/>
            <a:ext cx="2829224" cy="2308324"/>
          </a:xfrm>
          <a:prstGeom prst="rect">
            <a:avLst/>
          </a:prstGeom>
          <a:noFill/>
        </p:spPr>
        <p:txBody>
          <a:bodyPr wrap="square">
            <a:spAutoFit/>
          </a:bodyPr>
          <a:lstStyle/>
          <a:p>
            <a:pPr marL="0" lvl="0" indent="0" algn="l" rtl="0">
              <a:lnSpc>
                <a:spcPct val="100000"/>
              </a:lnSpc>
              <a:spcBef>
                <a:spcPts val="0"/>
              </a:spcBef>
              <a:spcAft>
                <a:spcPts val="0"/>
              </a:spcAft>
              <a:buClr>
                <a:srgbClr val="595A59"/>
              </a:buClr>
              <a:buSzPts val="1800"/>
              <a:buNone/>
            </a:pPr>
            <a:r>
              <a:rPr lang="en-US" sz="2400" dirty="0">
                <a:solidFill>
                  <a:srgbClr val="595959"/>
                </a:solidFill>
              </a:rPr>
              <a:t>Price fluctuations have a significant impact on liquidity planning - and must be taken into account accordingly.</a:t>
            </a:r>
          </a:p>
        </p:txBody>
      </p:sp>
      <p:sp>
        <p:nvSpPr>
          <p:cNvPr id="3" name="Google Shape;1044;p13">
            <a:extLst>
              <a:ext uri="{FF2B5EF4-FFF2-40B4-BE49-F238E27FC236}">
                <a16:creationId xmlns:a16="http://schemas.microsoft.com/office/drawing/2014/main" id="{6445B179-2025-3CD2-EF9D-E8EE581FD9A8}"/>
              </a:ext>
            </a:extLst>
          </p:cNvPr>
          <p:cNvSpPr/>
          <p:nvPr/>
        </p:nvSpPr>
        <p:spPr>
          <a:xfrm>
            <a:off x="9082048" y="3365642"/>
            <a:ext cx="509668"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4" name="Google Shape;1045;p13">
            <a:extLst>
              <a:ext uri="{FF2B5EF4-FFF2-40B4-BE49-F238E27FC236}">
                <a16:creationId xmlns:a16="http://schemas.microsoft.com/office/drawing/2014/main" id="{5BB4AF1A-78F2-FF08-BA38-CE9274BAAF51}"/>
              </a:ext>
            </a:extLst>
          </p:cNvPr>
          <p:cNvSpPr txBox="1"/>
          <p:nvPr/>
        </p:nvSpPr>
        <p:spPr>
          <a:xfrm>
            <a:off x="9721510" y="2788463"/>
            <a:ext cx="2038690" cy="2399784"/>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en-US" dirty="0">
                <a:solidFill>
                  <a:srgbClr val="595959"/>
                </a:solidFill>
                <a:latin typeface="Calibri"/>
                <a:ea typeface="Calibri"/>
                <a:cs typeface="Calibri"/>
                <a:sym typeface="Calibri"/>
              </a:rPr>
              <a:t>If the business model shows fluctuating prices, these must be taken into account in liquidity planning.</a:t>
            </a:r>
          </a:p>
        </p:txBody>
      </p:sp>
    </p:spTree>
    <p:extLst>
      <p:ext uri="{BB962C8B-B14F-4D97-AF65-F5344CB8AC3E}">
        <p14:creationId xmlns:p14="http://schemas.microsoft.com/office/powerpoint/2010/main" val="16924031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Complexity of liquidity planning: Environment</a:t>
            </a:r>
          </a:p>
        </p:txBody>
      </p:sp>
      <p:sp>
        <p:nvSpPr>
          <p:cNvPr id="1017" name="Google Shape;1017;p12"/>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8" name="Google Shape;1018;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9" name="Google Shape;1019;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0" name="Google Shape;1020;p12"/>
          <p:cNvSpPr txBox="1"/>
          <p:nvPr/>
        </p:nvSpPr>
        <p:spPr>
          <a:xfrm>
            <a:off x="4233398" y="3615500"/>
            <a:ext cx="754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Prices</a:t>
            </a:r>
            <a:endParaRPr/>
          </a:p>
        </p:txBody>
      </p:sp>
      <p:sp>
        <p:nvSpPr>
          <p:cNvPr id="1021" name="Google Shape;1021;p12"/>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22" name="Google Shape;1022;p12"/>
          <p:cNvSpPr txBox="1"/>
          <p:nvPr/>
        </p:nvSpPr>
        <p:spPr>
          <a:xfrm>
            <a:off x="5649710" y="3417975"/>
            <a:ext cx="3091287" cy="111770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chemeClr val="lt1"/>
                </a:solidFill>
                <a:latin typeface="Calibri"/>
                <a:ea typeface="Calibri"/>
                <a:cs typeface="Calibri"/>
                <a:sym typeface="Calibri"/>
              </a:rPr>
              <a:t>In </a:t>
            </a:r>
            <a:r>
              <a:rPr lang="de-DE" sz="1400" dirty="0" err="1">
                <a:solidFill>
                  <a:schemeClr val="lt1"/>
                </a:solidFill>
                <a:latin typeface="Calibri"/>
                <a:ea typeface="Calibri"/>
                <a:cs typeface="Calibri"/>
                <a:sym typeface="Calibri"/>
              </a:rPr>
              <a:t>many</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areas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for</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example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hotels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the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businesses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are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characterized</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by</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highly</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fluctuating</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prices</a:t>
            </a:r>
            <a:r>
              <a:rPr lang="de-DE" sz="1400" dirty="0">
                <a:solidFill>
                  <a:schemeClr val="lt1"/>
                </a:solidFill>
                <a:latin typeface="Calibri"/>
                <a:ea typeface="Calibri"/>
                <a:cs typeface="Calibri"/>
                <a:sym typeface="Calibri"/>
              </a:rPr>
              <a:t>. This </a:t>
            </a:r>
            <a:r>
              <a:rPr lang="de-DE" sz="1400" dirty="0" err="1">
                <a:solidFill>
                  <a:schemeClr val="lt1"/>
                </a:solidFill>
                <a:latin typeface="Calibri"/>
                <a:ea typeface="Calibri"/>
                <a:cs typeface="Calibri"/>
                <a:sym typeface="Calibri"/>
              </a:rPr>
              <a:t>is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closely</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linked</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to</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seasonality</a:t>
            </a:r>
            <a:r>
              <a:rPr lang="de-DE" sz="14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023" name="Google Shape;1023;p12"/>
          <p:cNvSpPr/>
          <p:nvPr/>
        </p:nvSpPr>
        <p:spPr>
          <a:xfrm>
            <a:off x="5030623"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4" name="Google Shape;1024;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5" name="Google Shape;1025;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6" name="Google Shape;1026;p12"/>
          <p:cNvSpPr txBox="1"/>
          <p:nvPr/>
        </p:nvSpPr>
        <p:spPr>
          <a:xfrm>
            <a:off x="3990650" y="4846050"/>
            <a:ext cx="11937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Environment</a:t>
            </a:r>
            <a:endParaRPr/>
          </a:p>
        </p:txBody>
      </p:sp>
      <p:sp>
        <p:nvSpPr>
          <p:cNvPr id="1027" name="Google Shape;1027;p12"/>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028" name="Google Shape;1028;p12"/>
          <p:cNvSpPr txBox="1"/>
          <p:nvPr/>
        </p:nvSpPr>
        <p:spPr>
          <a:xfrm>
            <a:off x="5649710" y="4829833"/>
            <a:ext cx="3091287" cy="861349"/>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chemeClr val="lt1"/>
                </a:solidFill>
                <a:latin typeface="Calibri"/>
                <a:ea typeface="Calibri"/>
                <a:cs typeface="Calibri"/>
                <a:sym typeface="Calibri"/>
              </a:rPr>
              <a:t>Many </a:t>
            </a:r>
            <a:r>
              <a:rPr lang="de-DE" sz="1400" dirty="0" err="1">
                <a:solidFill>
                  <a:schemeClr val="lt1"/>
                </a:solidFill>
                <a:latin typeface="Calibri"/>
                <a:ea typeface="Calibri"/>
                <a:cs typeface="Calibri"/>
                <a:sym typeface="Calibri"/>
              </a:rPr>
              <a:t>sectors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are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influenced</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by</a:t>
            </a:r>
            <a:r>
              <a:rPr lang="de-DE" sz="1400" dirty="0">
                <a:solidFill>
                  <a:schemeClr val="lt1"/>
                </a:solidFill>
                <a:latin typeface="Calibri"/>
                <a:ea typeface="Calibri"/>
                <a:cs typeface="Calibri"/>
                <a:sym typeface="Calibri"/>
              </a:rPr>
              <a:t> external </a:t>
            </a:r>
            <a:r>
              <a:rPr lang="de-DE" sz="1400" dirty="0" err="1">
                <a:solidFill>
                  <a:schemeClr val="lt1"/>
                </a:solidFill>
                <a:latin typeface="Calibri"/>
                <a:ea typeface="Calibri"/>
                <a:cs typeface="Calibri"/>
                <a:sym typeface="Calibri"/>
              </a:rPr>
              <a:t>factors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that</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are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difficult</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to</a:t>
            </a:r>
            <a:r>
              <a:rPr lang="de-DE" sz="1400" dirty="0">
                <a:solidFill>
                  <a:schemeClr val="lt1"/>
                </a:solidFill>
                <a:latin typeface="Calibri"/>
                <a:ea typeface="Calibri"/>
                <a:cs typeface="Calibri"/>
                <a:sym typeface="Calibri"/>
              </a:rPr>
              <a:t> plan (e.g. </a:t>
            </a:r>
            <a:r>
              <a:rPr lang="de-DE" sz="1400" dirty="0" err="1">
                <a:solidFill>
                  <a:schemeClr val="lt1"/>
                </a:solidFill>
                <a:latin typeface="Calibri"/>
                <a:ea typeface="Calibri"/>
                <a:cs typeface="Calibri"/>
                <a:sym typeface="Calibri"/>
              </a:rPr>
              <a:t>weather</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pandemic</a:t>
            </a:r>
            <a:r>
              <a:rPr lang="de-DE" sz="1400" dirty="0">
                <a:solidFill>
                  <a:schemeClr val="lt1"/>
                </a:solidFill>
                <a:latin typeface="Calibri"/>
                <a:ea typeface="Calibri"/>
                <a:cs typeface="Calibri"/>
                <a:sym typeface="Calibri"/>
              </a:rPr>
              <a:t>, etc.)</a:t>
            </a:r>
            <a:endParaRPr sz="1400" dirty="0">
              <a:solidFill>
                <a:schemeClr val="lt1"/>
              </a:solidFill>
              <a:latin typeface="Calibri"/>
              <a:ea typeface="Calibri"/>
              <a:cs typeface="Calibri"/>
              <a:sym typeface="Calibri"/>
            </a:endParaRPr>
          </a:p>
        </p:txBody>
      </p:sp>
      <p:sp>
        <p:nvSpPr>
          <p:cNvPr id="1029" name="Google Shape;1029;p12"/>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0" name="Google Shape;1030;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1" name="Google Shape;1031;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2" name="Google Shape;1032;p12"/>
          <p:cNvSpPr txBox="1"/>
          <p:nvPr/>
        </p:nvSpPr>
        <p:spPr>
          <a:xfrm>
            <a:off x="4038350" y="2370175"/>
            <a:ext cx="11460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Seasonality</a:t>
            </a:r>
            <a:endParaRPr/>
          </a:p>
        </p:txBody>
      </p:sp>
      <p:sp>
        <p:nvSpPr>
          <p:cNvPr id="1033" name="Google Shape;1033;p12"/>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01</a:t>
            </a:r>
            <a:endParaRPr/>
          </a:p>
        </p:txBody>
      </p:sp>
      <p:sp>
        <p:nvSpPr>
          <p:cNvPr id="1034" name="Google Shape;1034;p12"/>
          <p:cNvSpPr txBox="1"/>
          <p:nvPr/>
        </p:nvSpPr>
        <p:spPr>
          <a:xfrm>
            <a:off x="5649710" y="2320994"/>
            <a:ext cx="3091287" cy="861349"/>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chemeClr val="lt1"/>
                </a:solidFill>
                <a:latin typeface="Calibri"/>
                <a:ea typeface="Calibri"/>
                <a:cs typeface="Calibri"/>
                <a:sym typeface="Calibri"/>
              </a:rPr>
              <a:t>Many </a:t>
            </a:r>
            <a:r>
              <a:rPr lang="de-DE" sz="1400" dirty="0" err="1">
                <a:solidFill>
                  <a:schemeClr val="lt1"/>
                </a:solidFill>
                <a:latin typeface="Calibri"/>
                <a:ea typeface="Calibri"/>
                <a:cs typeface="Calibri"/>
                <a:sym typeface="Calibri"/>
              </a:rPr>
              <a:t>sectors</a:t>
            </a:r>
            <a:r>
              <a:rPr lang="de-DE" sz="1400" dirty="0">
                <a:solidFill>
                  <a:schemeClr val="lt1"/>
                </a:solidFill>
                <a:latin typeface="Calibri"/>
                <a:ea typeface="Calibri"/>
                <a:cs typeface="Calibri"/>
                <a:sym typeface="Calibri"/>
              </a:rPr>
              <a:t> (e.g. </a:t>
            </a:r>
            <a:r>
              <a:rPr lang="de-DE" sz="1400" dirty="0" err="1">
                <a:solidFill>
                  <a:schemeClr val="lt1"/>
                </a:solidFill>
                <a:latin typeface="Calibri"/>
                <a:ea typeface="Calibri"/>
                <a:cs typeface="Calibri"/>
                <a:sym typeface="Calibri"/>
              </a:rPr>
              <a:t>the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tourism</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sector</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are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characterized</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by</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highly</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fluctuating</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demand</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throughout</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the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year</a:t>
            </a:r>
            <a:r>
              <a:rPr lang="de-DE" sz="14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2" name="TextBox 4">
            <a:extLst>
              <a:ext uri="{FF2B5EF4-FFF2-40B4-BE49-F238E27FC236}">
                <a16:creationId xmlns:a16="http://schemas.microsoft.com/office/drawing/2014/main" id="{621B375B-8591-4ACB-AAC6-FB5BB15BB5B1}"/>
              </a:ext>
            </a:extLst>
          </p:cNvPr>
          <p:cNvSpPr txBox="1"/>
          <p:nvPr/>
        </p:nvSpPr>
        <p:spPr>
          <a:xfrm>
            <a:off x="798381" y="2013990"/>
            <a:ext cx="2829224" cy="3046988"/>
          </a:xfrm>
          <a:prstGeom prst="rect">
            <a:avLst/>
          </a:prstGeom>
          <a:noFill/>
        </p:spPr>
        <p:txBody>
          <a:bodyPr wrap="square">
            <a:spAutoFit/>
          </a:bodyPr>
          <a:lstStyle/>
          <a:p>
            <a:pPr marL="0" lvl="0" indent="0" algn="l" rtl="0">
              <a:lnSpc>
                <a:spcPct val="100000"/>
              </a:lnSpc>
              <a:spcBef>
                <a:spcPts val="0"/>
              </a:spcBef>
              <a:spcAft>
                <a:spcPts val="0"/>
              </a:spcAft>
              <a:buClr>
                <a:srgbClr val="595A59"/>
              </a:buClr>
              <a:buSzPts val="1800"/>
              <a:buNone/>
            </a:pPr>
            <a:r>
              <a:rPr lang="en-US" sz="2400" dirty="0">
                <a:solidFill>
                  <a:srgbClr val="595959"/>
                </a:solidFill>
              </a:rPr>
              <a:t>Unforeseen events and environmental factors cannot be planned for - accordingly, it is important to build up sufficient liquidity reserves.</a:t>
            </a:r>
          </a:p>
        </p:txBody>
      </p:sp>
      <p:sp>
        <p:nvSpPr>
          <p:cNvPr id="3" name="Google Shape;1044;p13">
            <a:extLst>
              <a:ext uri="{FF2B5EF4-FFF2-40B4-BE49-F238E27FC236}">
                <a16:creationId xmlns:a16="http://schemas.microsoft.com/office/drawing/2014/main" id="{6445B179-2025-3CD2-EF9D-E8EE581FD9A8}"/>
              </a:ext>
            </a:extLst>
          </p:cNvPr>
          <p:cNvSpPr/>
          <p:nvPr/>
        </p:nvSpPr>
        <p:spPr>
          <a:xfrm>
            <a:off x="9082048" y="4589129"/>
            <a:ext cx="509668"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4" name="Google Shape;1045;p13">
            <a:extLst>
              <a:ext uri="{FF2B5EF4-FFF2-40B4-BE49-F238E27FC236}">
                <a16:creationId xmlns:a16="http://schemas.microsoft.com/office/drawing/2014/main" id="{5BB4AF1A-78F2-FF08-BA38-CE9274BAAF51}"/>
              </a:ext>
            </a:extLst>
          </p:cNvPr>
          <p:cNvSpPr txBox="1"/>
          <p:nvPr/>
        </p:nvSpPr>
        <p:spPr>
          <a:xfrm>
            <a:off x="9743757" y="2439479"/>
            <a:ext cx="2038690" cy="3608640"/>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en-US" sz="1600" dirty="0">
                <a:solidFill>
                  <a:srgbClr val="595959"/>
                </a:solidFill>
                <a:latin typeface="Calibri"/>
                <a:ea typeface="Calibri"/>
                <a:cs typeface="Calibri"/>
                <a:sym typeface="Calibri"/>
              </a:rPr>
              <a:t>Due to the dependency of factors that cannot be influenced, a sufficient liquidity reserve must be taken into account. The amount of the liquidity reserve can best be derived from an analysis of several years in the past. </a:t>
            </a:r>
          </a:p>
        </p:txBody>
      </p:sp>
    </p:spTree>
    <p:extLst>
      <p:ext uri="{BB962C8B-B14F-4D97-AF65-F5344CB8AC3E}">
        <p14:creationId xmlns:p14="http://schemas.microsoft.com/office/powerpoint/2010/main" val="526363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Basic structure of liquidity planning</a:t>
            </a:r>
          </a:p>
        </p:txBody>
      </p:sp>
      <p:sp>
        <p:nvSpPr>
          <p:cNvPr id="2" name="TextBox 4">
            <a:extLst>
              <a:ext uri="{FF2B5EF4-FFF2-40B4-BE49-F238E27FC236}">
                <a16:creationId xmlns:a16="http://schemas.microsoft.com/office/drawing/2014/main" id="{621B375B-8591-4ACB-AAC6-FB5BB15BB5B1}"/>
              </a:ext>
            </a:extLst>
          </p:cNvPr>
          <p:cNvSpPr txBox="1"/>
          <p:nvPr/>
        </p:nvSpPr>
        <p:spPr>
          <a:xfrm>
            <a:off x="338231" y="1720024"/>
            <a:ext cx="3414257" cy="4330416"/>
          </a:xfrm>
          <a:prstGeom prst="rect">
            <a:avLst/>
          </a:prstGeom>
          <a:noFill/>
        </p:spPr>
        <p:txBody>
          <a:bodyPr wrap="square">
            <a:spAutoFit/>
          </a:bodyPr>
          <a:lstStyle/>
          <a:p>
            <a:pPr marL="0" lvl="0" indent="0" algn="l" rtl="0">
              <a:lnSpc>
                <a:spcPct val="90000"/>
              </a:lnSpc>
              <a:spcBef>
                <a:spcPts val="0"/>
              </a:spcBef>
              <a:spcAft>
                <a:spcPts val="0"/>
              </a:spcAft>
              <a:buClr>
                <a:srgbClr val="79527B"/>
              </a:buClr>
              <a:buSzPct val="100000"/>
              <a:buNone/>
            </a:pPr>
            <a:r>
              <a:rPr lang="en-US" sz="2400" dirty="0"/>
              <a:t>Liquidity planning is intended to ensure that the company is able to meet its payment obligations at all times and to identify short-term financing requirements.</a:t>
            </a:r>
          </a:p>
          <a:p>
            <a:pPr marL="0" lvl="0" indent="0" algn="l" rtl="0">
              <a:lnSpc>
                <a:spcPct val="90000"/>
              </a:lnSpc>
              <a:spcBef>
                <a:spcPts val="0"/>
              </a:spcBef>
              <a:spcAft>
                <a:spcPts val="0"/>
              </a:spcAft>
              <a:buClr>
                <a:srgbClr val="79527B"/>
              </a:buClr>
              <a:buSzPct val="100000"/>
              <a:buNone/>
            </a:pPr>
            <a:endParaRPr lang="en-US" sz="2400" dirty="0"/>
          </a:p>
          <a:p>
            <a:pPr>
              <a:lnSpc>
                <a:spcPct val="90000"/>
              </a:lnSpc>
              <a:buClr>
                <a:srgbClr val="79527B"/>
              </a:buClr>
              <a:buSzPct val="100000"/>
            </a:pPr>
            <a:r>
              <a:rPr lang="en-US" sz="2400" dirty="0"/>
              <a:t>Liquidity planning considers all cash inflows and outflows in the period under review.</a:t>
            </a:r>
          </a:p>
          <a:p>
            <a:pPr marL="0" lvl="0" indent="0" algn="l" rtl="0">
              <a:lnSpc>
                <a:spcPct val="90000"/>
              </a:lnSpc>
              <a:spcBef>
                <a:spcPts val="0"/>
              </a:spcBef>
              <a:spcAft>
                <a:spcPts val="0"/>
              </a:spcAft>
              <a:buClr>
                <a:srgbClr val="79527B"/>
              </a:buClr>
              <a:buSzPct val="100000"/>
              <a:buNone/>
            </a:pPr>
            <a:endParaRPr lang="en-US" dirty="0"/>
          </a:p>
        </p:txBody>
      </p:sp>
      <p:graphicFrame>
        <p:nvGraphicFramePr>
          <p:cNvPr id="5" name="Google Shape;1131;p16">
            <a:extLst>
              <a:ext uri="{FF2B5EF4-FFF2-40B4-BE49-F238E27FC236}">
                <a16:creationId xmlns:a16="http://schemas.microsoft.com/office/drawing/2014/main" id="{A83AAC6D-EEFF-4C4E-B216-36E607977E65}"/>
              </a:ext>
            </a:extLst>
          </p:cNvPr>
          <p:cNvGraphicFramePr/>
          <p:nvPr>
            <p:extLst>
              <p:ext uri="{D42A27DB-BD31-4B8C-83A1-F6EECF244321}">
                <p14:modId xmlns:p14="http://schemas.microsoft.com/office/powerpoint/2010/main" val="4137325329"/>
              </p:ext>
            </p:extLst>
          </p:nvPr>
        </p:nvGraphicFramePr>
        <p:xfrm>
          <a:off x="3752489" y="1637401"/>
          <a:ext cx="8049550" cy="4348215"/>
        </p:xfrm>
        <a:graphic>
          <a:graphicData uri="http://schemas.openxmlformats.org/drawingml/2006/table">
            <a:tbl>
              <a:tblPr firstRow="1" bandRow="1">
                <a:noFill/>
              </a:tblPr>
              <a:tblGrid>
                <a:gridCol w="4024775">
                  <a:extLst>
                    <a:ext uri="{9D8B030D-6E8A-4147-A177-3AD203B41FA5}">
                      <a16:colId xmlns:a16="http://schemas.microsoft.com/office/drawing/2014/main" val="20000"/>
                    </a:ext>
                  </a:extLst>
                </a:gridCol>
                <a:gridCol w="4024775">
                  <a:extLst>
                    <a:ext uri="{9D8B030D-6E8A-4147-A177-3AD203B41FA5}">
                      <a16:colId xmlns:a16="http://schemas.microsoft.com/office/drawing/2014/main" val="20001"/>
                    </a:ext>
                  </a:extLst>
                </a:gridCol>
              </a:tblGrid>
              <a:tr h="510850">
                <a:tc gridSpan="2">
                  <a:txBody>
                    <a:bodyPr/>
                    <a:lstStyle/>
                    <a:p>
                      <a:pPr marL="0" marR="0" lvl="0" indent="0" algn="ctr" rtl="0">
                        <a:spcBef>
                          <a:spcPts val="0"/>
                        </a:spcBef>
                        <a:spcAft>
                          <a:spcPts val="0"/>
                        </a:spcAft>
                        <a:buNone/>
                      </a:pPr>
                      <a:r>
                        <a:rPr lang="de-DE" sz="2800" u="none" strike="noStrike" cap="none" dirty="0">
                          <a:solidFill>
                            <a:schemeClr val="bg1"/>
                          </a:solidFill>
                        </a:rPr>
                        <a:t>Basic </a:t>
                      </a:r>
                      <a:r>
                        <a:rPr lang="de-DE" sz="2800" u="none" strike="noStrike" cap="none" dirty="0" err="1">
                          <a:solidFill>
                            <a:schemeClr val="bg1"/>
                          </a:solidFill>
                        </a:rPr>
                        <a:t>structure</a:t>
                      </a:r>
                      <a:r>
                        <a:rPr lang="de-DE" sz="2800" u="none" strike="noStrike" cap="none" dirty="0">
                          <a:solidFill>
                            <a:schemeClr val="bg1"/>
                          </a:solidFill>
                        </a:rPr>
                        <a:t> of </a:t>
                      </a:r>
                      <a:r>
                        <a:rPr lang="de-DE" sz="2800" u="none" strike="noStrike" cap="none" dirty="0" err="1">
                          <a:solidFill>
                            <a:schemeClr val="bg1"/>
                          </a:solidFill>
                        </a:rPr>
                        <a:t>liquidity</a:t>
                      </a:r>
                      <a:r>
                        <a:rPr lang="de-DE" sz="2800" u="none" strike="noStrike" cap="none" dirty="0">
                          <a:solidFill>
                            <a:schemeClr val="bg1"/>
                          </a:solidFill>
                        </a:rPr>
                        <a:t> </a:t>
                      </a:r>
                      <a:r>
                        <a:rPr lang="de-DE" sz="2800" u="none" strike="noStrike" cap="none" dirty="0" err="1">
                          <a:solidFill>
                            <a:schemeClr val="bg1"/>
                          </a:solidFill>
                        </a:rPr>
                        <a:t>planning</a:t>
                      </a:r>
                      <a:endParaRPr sz="2800" u="none" strike="noStrike" cap="none" dirty="0">
                        <a:solidFill>
                          <a:schemeClr val="bg1"/>
                        </a:solidFill>
                      </a:endParaRPr>
                    </a:p>
                  </a:txBody>
                  <a:tcPr marL="91450" marR="91450" marT="45725" marB="45725">
                    <a:solidFill>
                      <a:schemeClr val="tx1"/>
                    </a:solidFill>
                  </a:tcPr>
                </a:tc>
                <a:tc hMerge="1">
                  <a:txBody>
                    <a:bodyPr/>
                    <a:lstStyle/>
                    <a:p>
                      <a:endParaRPr lang="en-US"/>
                    </a:p>
                  </a:txBody>
                  <a:tcPr/>
                </a:tc>
                <a:extLst>
                  <a:ext uri="{0D108BD9-81ED-4DB2-BD59-A6C34878D82A}">
                    <a16:rowId xmlns:a16="http://schemas.microsoft.com/office/drawing/2014/main" val="10000"/>
                  </a:ext>
                </a:extLst>
              </a:tr>
              <a:tr h="721075">
                <a:tc>
                  <a:txBody>
                    <a:bodyPr/>
                    <a:lstStyle/>
                    <a:p>
                      <a:pPr marL="0" marR="0" lvl="0" indent="0" algn="ctr" rtl="0">
                        <a:spcBef>
                          <a:spcPts val="0"/>
                        </a:spcBef>
                        <a:spcAft>
                          <a:spcPts val="0"/>
                        </a:spcAft>
                        <a:buNone/>
                      </a:pPr>
                      <a:r>
                        <a:rPr lang="de-DE" sz="1800" b="1" u="none" strike="noStrike" cap="none" dirty="0">
                          <a:solidFill>
                            <a:schemeClr val="tx1"/>
                          </a:solidFill>
                        </a:rPr>
                        <a:t>Total of all </a:t>
                      </a:r>
                      <a:r>
                        <a:rPr lang="de-DE" sz="1800" b="1" u="none" strike="noStrike" cap="none" dirty="0" err="1">
                          <a:solidFill>
                            <a:schemeClr val="tx1"/>
                          </a:solidFill>
                        </a:rPr>
                        <a:t>incoming</a:t>
                      </a:r>
                      <a:r>
                        <a:rPr lang="de-DE" sz="1800" b="1" u="none" strike="noStrike" cap="none" dirty="0">
                          <a:solidFill>
                            <a:schemeClr val="tx1"/>
                          </a:solidFill>
                        </a:rPr>
                        <a:t> </a:t>
                      </a:r>
                      <a:r>
                        <a:rPr lang="de-DE" sz="1800" b="1" u="none" strike="noStrike" cap="none" dirty="0" err="1">
                          <a:solidFill>
                            <a:schemeClr val="tx1"/>
                          </a:solidFill>
                        </a:rPr>
                        <a:t>payments</a:t>
                      </a:r>
                      <a:endParaRPr sz="1800" b="1" dirty="0">
                        <a:solidFill>
                          <a:schemeClr val="tx1"/>
                        </a:solidFill>
                      </a:endParaRPr>
                    </a:p>
                  </a:txBody>
                  <a:tcPr marL="91450" marR="91450" marT="45725" marB="45725">
                    <a:lnR w="12700" cap="flat" cmpd="sng">
                      <a:solidFill>
                        <a:srgbClr val="595A59"/>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r>
                        <a:rPr lang="de-DE" sz="1800" b="1" dirty="0">
                          <a:solidFill>
                            <a:schemeClr val="tx1"/>
                          </a:solidFill>
                        </a:rPr>
                        <a:t>Total of all </a:t>
                      </a:r>
                      <a:r>
                        <a:rPr lang="de-DE" sz="1800" b="1" dirty="0" err="1">
                          <a:solidFill>
                            <a:schemeClr val="tx1"/>
                          </a:solidFill>
                        </a:rPr>
                        <a:t>payouts</a:t>
                      </a:r>
                      <a:endParaRPr sz="1800" b="1" dirty="0">
                        <a:solidFill>
                          <a:schemeClr val="tx1"/>
                        </a:solidFill>
                      </a:endParaRPr>
                    </a:p>
                  </a:txBody>
                  <a:tcPr marL="91450" marR="91450" marT="45725" marB="45725">
                    <a:lnL w="12700" cap="flat" cmpd="sng">
                      <a:solidFill>
                        <a:srgbClr val="595A59"/>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r h="1021675">
                <a:tc>
                  <a:txBody>
                    <a:bodyPr/>
                    <a:lstStyle/>
                    <a:p>
                      <a:pPr marL="0" marR="0" lvl="0" indent="0" algn="l" rtl="0">
                        <a:spcBef>
                          <a:spcPts val="0"/>
                        </a:spcBef>
                        <a:spcAft>
                          <a:spcPts val="0"/>
                        </a:spcAft>
                        <a:buClr>
                          <a:srgbClr val="595A59"/>
                        </a:buClr>
                        <a:buSzPts val="1800"/>
                        <a:buFont typeface="Calibri"/>
                        <a:buNone/>
                      </a:pPr>
                      <a:r>
                        <a:rPr lang="de-DE" sz="1800" dirty="0">
                          <a:solidFill>
                            <a:srgbClr val="595A59"/>
                          </a:solidFill>
                        </a:rPr>
                        <a:t>+ Sales / </a:t>
                      </a:r>
                      <a:r>
                        <a:rPr lang="de-DE" sz="1800" dirty="0" err="1">
                          <a:solidFill>
                            <a:srgbClr val="595A59"/>
                          </a:solidFill>
                        </a:rPr>
                        <a:t>services</a:t>
                      </a:r>
                      <a:endParaRPr dirty="0"/>
                    </a:p>
                    <a:p>
                      <a:pPr marL="0" marR="0" lvl="0" indent="0" algn="l" rtl="0">
                        <a:spcBef>
                          <a:spcPts val="0"/>
                        </a:spcBef>
                        <a:spcAft>
                          <a:spcPts val="0"/>
                        </a:spcAft>
                        <a:buClr>
                          <a:srgbClr val="595A59"/>
                        </a:buClr>
                        <a:buSzPts val="1800"/>
                        <a:buFont typeface="Calibri"/>
                        <a:buNone/>
                      </a:pPr>
                      <a:r>
                        <a:rPr lang="de-DE" sz="1800" dirty="0">
                          <a:solidFill>
                            <a:srgbClr val="595A59"/>
                          </a:solidFill>
                        </a:rPr>
                        <a:t>+ Debt payments</a:t>
                      </a:r>
                      <a:endParaRPr dirty="0"/>
                    </a:p>
                    <a:p>
                      <a:pPr marL="0" marR="0" lvl="0" indent="0" algn="l" rtl="0">
                        <a:spcBef>
                          <a:spcPts val="0"/>
                        </a:spcBef>
                        <a:spcAft>
                          <a:spcPts val="0"/>
                        </a:spcAft>
                        <a:buClr>
                          <a:srgbClr val="595A59"/>
                        </a:buClr>
                        <a:buSzPts val="1800"/>
                        <a:buFont typeface="Calibri"/>
                        <a:buNone/>
                      </a:pPr>
                      <a:r>
                        <a:rPr lang="de-DE" sz="1800" dirty="0">
                          <a:solidFill>
                            <a:srgbClr val="595A59"/>
                          </a:solidFill>
                        </a:rPr>
                        <a:t>+ Other cash </a:t>
                      </a:r>
                      <a:r>
                        <a:rPr lang="de-DE" sz="1800" dirty="0" err="1">
                          <a:solidFill>
                            <a:srgbClr val="595A59"/>
                          </a:solidFill>
                        </a:rPr>
                        <a:t>inflows</a:t>
                      </a:r>
                      <a:r>
                        <a:rPr lang="de-DE" sz="1800" dirty="0">
                          <a:solidFill>
                            <a:srgbClr val="595A59"/>
                          </a:solidFill>
                        </a:rPr>
                        <a:t> (e.g. </a:t>
                      </a:r>
                      <a:r>
                        <a:rPr lang="de-DE" sz="1800" dirty="0" err="1">
                          <a:solidFill>
                            <a:srgbClr val="595A59"/>
                          </a:solidFill>
                        </a:rPr>
                        <a:t>interest</a:t>
                      </a:r>
                      <a:r>
                        <a:rPr lang="de-DE" sz="1800" dirty="0">
                          <a:solidFill>
                            <a:srgbClr val="595A59"/>
                          </a:solidFill>
                        </a:rPr>
                        <a:t>, </a:t>
                      </a:r>
                      <a:r>
                        <a:rPr lang="de-DE" sz="1800" dirty="0" err="1">
                          <a:solidFill>
                            <a:srgbClr val="595A59"/>
                          </a:solidFill>
                        </a:rPr>
                        <a:t>owners</a:t>
                      </a:r>
                      <a:r>
                        <a:rPr lang="de-DE" sz="1800" dirty="0">
                          <a:solidFill>
                            <a:srgbClr val="595A59"/>
                          </a:solidFill>
                        </a:rPr>
                        <a:t>' </a:t>
                      </a:r>
                      <a:r>
                        <a:rPr lang="de-DE" sz="1800" dirty="0" err="1">
                          <a:solidFill>
                            <a:srgbClr val="595A59"/>
                          </a:solidFill>
                        </a:rPr>
                        <a:t>capital</a:t>
                      </a:r>
                      <a:r>
                        <a:rPr lang="de-DE" sz="1800" dirty="0">
                          <a:solidFill>
                            <a:srgbClr val="595A59"/>
                          </a:solidFill>
                        </a:rPr>
                        <a:t> </a:t>
                      </a:r>
                      <a:r>
                        <a:rPr lang="de-DE" sz="1800" dirty="0" err="1">
                          <a:solidFill>
                            <a:srgbClr val="595A59"/>
                          </a:solidFill>
                        </a:rPr>
                        <a:t>contributions</a:t>
                      </a:r>
                      <a:r>
                        <a:rPr lang="de-DE" sz="1800" dirty="0">
                          <a:solidFill>
                            <a:srgbClr val="595A59"/>
                          </a:solidFill>
                        </a:rPr>
                        <a:t>, etc.)</a:t>
                      </a:r>
                      <a:endParaRPr sz="1800" dirty="0">
                        <a:solidFill>
                          <a:srgbClr val="595A59"/>
                        </a:solidFill>
                      </a:endParaRPr>
                    </a:p>
                  </a:txBody>
                  <a:tcPr marL="91450" marR="91450" marT="45725" marB="45725">
                    <a:lnR w="12700" cap="flat" cmpd="sng">
                      <a:solidFill>
                        <a:srgbClr val="595A59"/>
                      </a:solidFill>
                      <a:prstDash val="solid"/>
                      <a:round/>
                      <a:headEnd type="none" w="sm" len="sm"/>
                      <a:tailEnd type="none" w="sm" len="sm"/>
                    </a:lnR>
                    <a:solidFill>
                      <a:schemeClr val="lt1"/>
                    </a:solidFill>
                  </a:tcPr>
                </a:tc>
                <a:tc>
                  <a:txBody>
                    <a:bodyPr/>
                    <a:lstStyle/>
                    <a:p>
                      <a:pPr marL="285750" marR="0" lvl="0" indent="-285750" algn="l" rtl="0">
                        <a:spcBef>
                          <a:spcPts val="0"/>
                        </a:spcBef>
                        <a:spcAft>
                          <a:spcPts val="0"/>
                        </a:spcAft>
                        <a:buClr>
                          <a:srgbClr val="595A59"/>
                        </a:buClr>
                        <a:buSzPts val="1800"/>
                        <a:buFont typeface="Calibri"/>
                        <a:buChar char="-"/>
                      </a:pPr>
                      <a:r>
                        <a:rPr lang="de-DE" sz="1800" dirty="0">
                          <a:solidFill>
                            <a:srgbClr val="595A59"/>
                          </a:solidFill>
                        </a:rPr>
                        <a:t>Payments </a:t>
                      </a:r>
                      <a:r>
                        <a:rPr lang="de-DE" sz="1800" dirty="0" err="1">
                          <a:solidFill>
                            <a:srgbClr val="595A59"/>
                          </a:solidFill>
                        </a:rPr>
                        <a:t>for</a:t>
                      </a:r>
                      <a:r>
                        <a:rPr lang="de-DE" sz="1800" dirty="0">
                          <a:solidFill>
                            <a:srgbClr val="595A59"/>
                          </a:solidFill>
                        </a:rPr>
                        <a:t> </a:t>
                      </a:r>
                      <a:r>
                        <a:rPr lang="de-DE" sz="1800" dirty="0" err="1">
                          <a:solidFill>
                            <a:srgbClr val="595A59"/>
                          </a:solidFill>
                        </a:rPr>
                        <a:t>goods</a:t>
                      </a:r>
                      <a:r>
                        <a:rPr lang="de-DE" sz="1800" dirty="0">
                          <a:solidFill>
                            <a:srgbClr val="595A59"/>
                          </a:solidFill>
                        </a:rPr>
                        <a:t> and </a:t>
                      </a:r>
                      <a:r>
                        <a:rPr lang="de-DE" sz="1800" dirty="0" err="1">
                          <a:solidFill>
                            <a:srgbClr val="595A59"/>
                          </a:solidFill>
                        </a:rPr>
                        <a:t>materials</a:t>
                      </a:r>
                      <a:endParaRPr dirty="0"/>
                    </a:p>
                    <a:p>
                      <a:pPr marL="285750" marR="0" lvl="0" indent="-285750" algn="l" rtl="0">
                        <a:spcBef>
                          <a:spcPts val="0"/>
                        </a:spcBef>
                        <a:spcAft>
                          <a:spcPts val="0"/>
                        </a:spcAft>
                        <a:buClr>
                          <a:srgbClr val="595A59"/>
                        </a:buClr>
                        <a:buSzPts val="1800"/>
                        <a:buFont typeface="Calibri"/>
                        <a:buChar char="-"/>
                      </a:pPr>
                      <a:r>
                        <a:rPr lang="de-DE" sz="1800" dirty="0" err="1">
                          <a:solidFill>
                            <a:srgbClr val="595A59"/>
                          </a:solidFill>
                        </a:rPr>
                        <a:t>Wages</a:t>
                      </a:r>
                      <a:r>
                        <a:rPr lang="de-DE" sz="1800" dirty="0">
                          <a:solidFill>
                            <a:srgbClr val="595A59"/>
                          </a:solidFill>
                        </a:rPr>
                        <a:t>, </a:t>
                      </a:r>
                      <a:r>
                        <a:rPr lang="de-DE" sz="1800" dirty="0" err="1">
                          <a:solidFill>
                            <a:srgbClr val="595A59"/>
                          </a:solidFill>
                        </a:rPr>
                        <a:t>salaries</a:t>
                      </a:r>
                      <a:r>
                        <a:rPr lang="de-DE" sz="1800" dirty="0">
                          <a:solidFill>
                            <a:srgbClr val="595A59"/>
                          </a:solidFill>
                        </a:rPr>
                        <a:t>, social </a:t>
                      </a:r>
                      <a:r>
                        <a:rPr lang="de-DE" sz="1800" dirty="0" err="1">
                          <a:solidFill>
                            <a:srgbClr val="595A59"/>
                          </a:solidFill>
                        </a:rPr>
                        <a:t>benefits</a:t>
                      </a:r>
                      <a:endParaRPr dirty="0"/>
                    </a:p>
                    <a:p>
                      <a:pPr marL="285750" marR="0" lvl="0" indent="-285750" algn="l" rtl="0">
                        <a:spcBef>
                          <a:spcPts val="0"/>
                        </a:spcBef>
                        <a:spcAft>
                          <a:spcPts val="0"/>
                        </a:spcAft>
                        <a:buClr>
                          <a:srgbClr val="595A59"/>
                        </a:buClr>
                        <a:buSzPts val="1800"/>
                        <a:buFont typeface="Calibri"/>
                        <a:buChar char="-"/>
                      </a:pPr>
                      <a:r>
                        <a:rPr lang="de-DE" sz="1800" dirty="0">
                          <a:solidFill>
                            <a:srgbClr val="595A59"/>
                          </a:solidFill>
                        </a:rPr>
                        <a:t>Advertising</a:t>
                      </a:r>
                      <a:endParaRPr dirty="0"/>
                    </a:p>
                    <a:p>
                      <a:pPr marL="285750" marR="0" lvl="0" indent="-285750" algn="l" rtl="0">
                        <a:spcBef>
                          <a:spcPts val="0"/>
                        </a:spcBef>
                        <a:spcAft>
                          <a:spcPts val="0"/>
                        </a:spcAft>
                        <a:buClr>
                          <a:srgbClr val="595A59"/>
                        </a:buClr>
                        <a:buSzPts val="1800"/>
                        <a:buFont typeface="Calibri"/>
                        <a:buChar char="-"/>
                      </a:pPr>
                      <a:r>
                        <a:rPr lang="de-DE" sz="1800" dirty="0" err="1">
                          <a:solidFill>
                            <a:srgbClr val="595A59"/>
                          </a:solidFill>
                        </a:rPr>
                        <a:t>Taxes</a:t>
                      </a:r>
                      <a:r>
                        <a:rPr lang="de-DE" sz="1800" dirty="0">
                          <a:solidFill>
                            <a:srgbClr val="595A59"/>
                          </a:solidFill>
                        </a:rPr>
                        <a:t> such </a:t>
                      </a:r>
                      <a:r>
                        <a:rPr lang="de-DE" sz="1800" dirty="0" err="1">
                          <a:solidFill>
                            <a:srgbClr val="595A59"/>
                          </a:solidFill>
                        </a:rPr>
                        <a:t>as</a:t>
                      </a:r>
                      <a:r>
                        <a:rPr lang="de-DE" sz="1800" dirty="0">
                          <a:solidFill>
                            <a:srgbClr val="595A59"/>
                          </a:solidFill>
                        </a:rPr>
                        <a:t> </a:t>
                      </a:r>
                      <a:r>
                        <a:rPr lang="de-DE" sz="1800" dirty="0" err="1">
                          <a:solidFill>
                            <a:srgbClr val="595A59"/>
                          </a:solidFill>
                        </a:rPr>
                        <a:t>value</a:t>
                      </a:r>
                      <a:r>
                        <a:rPr lang="de-DE" sz="1800" dirty="0">
                          <a:solidFill>
                            <a:srgbClr val="595A59"/>
                          </a:solidFill>
                        </a:rPr>
                        <a:t> </a:t>
                      </a:r>
                      <a:r>
                        <a:rPr lang="de-DE" sz="1800" dirty="0" err="1">
                          <a:solidFill>
                            <a:srgbClr val="595A59"/>
                          </a:solidFill>
                        </a:rPr>
                        <a:t>added</a:t>
                      </a:r>
                      <a:r>
                        <a:rPr lang="de-DE" sz="1800" dirty="0">
                          <a:solidFill>
                            <a:srgbClr val="595A59"/>
                          </a:solidFill>
                        </a:rPr>
                        <a:t> </a:t>
                      </a:r>
                      <a:r>
                        <a:rPr lang="de-DE" sz="1800" dirty="0" err="1">
                          <a:solidFill>
                            <a:srgbClr val="595A59"/>
                          </a:solidFill>
                        </a:rPr>
                        <a:t>tax</a:t>
                      </a:r>
                      <a:endParaRPr dirty="0"/>
                    </a:p>
                    <a:p>
                      <a:pPr marL="285750" marR="0" lvl="0" indent="-285750" algn="l" rtl="0">
                        <a:spcBef>
                          <a:spcPts val="0"/>
                        </a:spcBef>
                        <a:spcAft>
                          <a:spcPts val="0"/>
                        </a:spcAft>
                        <a:buClr>
                          <a:srgbClr val="595A59"/>
                        </a:buClr>
                        <a:buSzPts val="1800"/>
                        <a:buFont typeface="Calibri"/>
                        <a:buChar char="-"/>
                      </a:pPr>
                      <a:r>
                        <a:rPr lang="de-DE" sz="1800" dirty="0">
                          <a:solidFill>
                            <a:srgbClr val="595A59"/>
                          </a:solidFill>
                        </a:rPr>
                        <a:t>Interest on </a:t>
                      </a:r>
                      <a:r>
                        <a:rPr lang="de-DE" sz="1800" dirty="0" err="1">
                          <a:solidFill>
                            <a:srgbClr val="595A59"/>
                          </a:solidFill>
                        </a:rPr>
                        <a:t>capital</a:t>
                      </a:r>
                      <a:endParaRPr dirty="0"/>
                    </a:p>
                    <a:p>
                      <a:pPr marL="285750" marR="0" lvl="0" indent="-285750" algn="l" rtl="0">
                        <a:spcBef>
                          <a:spcPts val="0"/>
                        </a:spcBef>
                        <a:spcAft>
                          <a:spcPts val="0"/>
                        </a:spcAft>
                        <a:buClr>
                          <a:srgbClr val="595A59"/>
                        </a:buClr>
                        <a:buSzPts val="1800"/>
                        <a:buFont typeface="Calibri"/>
                        <a:buChar char="-"/>
                      </a:pPr>
                      <a:r>
                        <a:rPr lang="de-DE" sz="1800" dirty="0">
                          <a:solidFill>
                            <a:srgbClr val="595A59"/>
                          </a:solidFill>
                        </a:rPr>
                        <a:t>Insurance</a:t>
                      </a:r>
                      <a:endParaRPr dirty="0"/>
                    </a:p>
                    <a:p>
                      <a:pPr marL="285750" marR="0" lvl="0" indent="-285750" algn="l" rtl="0">
                        <a:spcBef>
                          <a:spcPts val="0"/>
                        </a:spcBef>
                        <a:spcAft>
                          <a:spcPts val="0"/>
                        </a:spcAft>
                        <a:buClr>
                          <a:srgbClr val="595A59"/>
                        </a:buClr>
                        <a:buSzPts val="1800"/>
                        <a:buFont typeface="Calibri"/>
                        <a:buChar char="-"/>
                      </a:pPr>
                      <a:r>
                        <a:rPr lang="de-DE" sz="1800" dirty="0">
                          <a:solidFill>
                            <a:srgbClr val="595A59"/>
                          </a:solidFill>
                        </a:rPr>
                        <a:t>General </a:t>
                      </a:r>
                      <a:r>
                        <a:rPr lang="de-DE" sz="1800" dirty="0" err="1">
                          <a:solidFill>
                            <a:srgbClr val="595A59"/>
                          </a:solidFill>
                        </a:rPr>
                        <a:t>office</a:t>
                      </a:r>
                      <a:r>
                        <a:rPr lang="de-DE" sz="1800" dirty="0">
                          <a:solidFill>
                            <a:srgbClr val="595A59"/>
                          </a:solidFill>
                        </a:rPr>
                        <a:t> and administrative </a:t>
                      </a:r>
                      <a:r>
                        <a:rPr lang="de-DE" sz="1800" dirty="0" err="1">
                          <a:solidFill>
                            <a:srgbClr val="595A59"/>
                          </a:solidFill>
                        </a:rPr>
                        <a:t>expenses</a:t>
                      </a:r>
                      <a:endParaRPr dirty="0"/>
                    </a:p>
                    <a:p>
                      <a:pPr marL="285750" marR="0" lvl="0" indent="-285750" algn="l" rtl="0">
                        <a:spcBef>
                          <a:spcPts val="0"/>
                        </a:spcBef>
                        <a:spcAft>
                          <a:spcPts val="0"/>
                        </a:spcAft>
                        <a:buClr>
                          <a:srgbClr val="595A59"/>
                        </a:buClr>
                        <a:buSzPts val="1800"/>
                        <a:buFont typeface="Calibri"/>
                        <a:buChar char="-"/>
                      </a:pPr>
                      <a:r>
                        <a:rPr lang="de-DE" sz="1800" dirty="0" err="1">
                          <a:solidFill>
                            <a:srgbClr val="595A59"/>
                          </a:solidFill>
                        </a:rPr>
                        <a:t>Rent</a:t>
                      </a:r>
                      <a:endParaRPr dirty="0"/>
                    </a:p>
                    <a:p>
                      <a:pPr marL="285750" marR="0" lvl="0" indent="-285750" algn="l" rtl="0">
                        <a:spcBef>
                          <a:spcPts val="0"/>
                        </a:spcBef>
                        <a:spcAft>
                          <a:spcPts val="0"/>
                        </a:spcAft>
                        <a:buClr>
                          <a:srgbClr val="595A59"/>
                        </a:buClr>
                        <a:buSzPts val="1800"/>
                        <a:buFont typeface="Calibri"/>
                        <a:buChar char="-"/>
                      </a:pPr>
                      <a:r>
                        <a:rPr lang="de-DE" sz="1800" dirty="0">
                          <a:solidFill>
                            <a:srgbClr val="595A59"/>
                          </a:solidFill>
                        </a:rPr>
                        <a:t>Other </a:t>
                      </a:r>
                      <a:r>
                        <a:rPr lang="de-DE" sz="1800" dirty="0" err="1">
                          <a:solidFill>
                            <a:srgbClr val="595A59"/>
                          </a:solidFill>
                        </a:rPr>
                        <a:t>disbursements</a:t>
                      </a:r>
                      <a:r>
                        <a:rPr lang="de-DE" sz="1800" dirty="0">
                          <a:solidFill>
                            <a:srgbClr val="595A59"/>
                          </a:solidFill>
                        </a:rPr>
                        <a:t> (</a:t>
                      </a:r>
                      <a:r>
                        <a:rPr lang="de-DE" sz="1800" dirty="0" err="1">
                          <a:solidFill>
                            <a:srgbClr val="595A59"/>
                          </a:solidFill>
                        </a:rPr>
                        <a:t>electricity</a:t>
                      </a:r>
                      <a:r>
                        <a:rPr lang="de-DE" sz="1800" dirty="0">
                          <a:solidFill>
                            <a:srgbClr val="595A59"/>
                          </a:solidFill>
                        </a:rPr>
                        <a:t>, </a:t>
                      </a:r>
                      <a:r>
                        <a:rPr lang="de-DE" sz="1800" dirty="0" err="1">
                          <a:solidFill>
                            <a:srgbClr val="595A59"/>
                          </a:solidFill>
                        </a:rPr>
                        <a:t>water</a:t>
                      </a:r>
                      <a:r>
                        <a:rPr lang="de-DE" sz="1800" dirty="0">
                          <a:solidFill>
                            <a:srgbClr val="595A59"/>
                          </a:solidFill>
                        </a:rPr>
                        <a:t>, etc.)</a:t>
                      </a:r>
                      <a:endParaRPr dirty="0"/>
                    </a:p>
                  </a:txBody>
                  <a:tcPr marL="91450" marR="91450" marT="45725" marB="45725">
                    <a:lnL w="12700" cap="flat" cmpd="sng">
                      <a:solidFill>
                        <a:srgbClr val="595A59"/>
                      </a:solidFill>
                      <a:prstDash val="solid"/>
                      <a:round/>
                      <a:headEnd type="none" w="sm" len="sm"/>
                      <a:tailEnd type="none" w="sm" len="sm"/>
                    </a:lnL>
                    <a:solidFill>
                      <a:schemeClr val="lt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386592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Basic structure of liquidity planning (Part 2)</a:t>
            </a:r>
          </a:p>
        </p:txBody>
      </p:sp>
      <p:sp>
        <p:nvSpPr>
          <p:cNvPr id="2" name="TextBox 4">
            <a:extLst>
              <a:ext uri="{FF2B5EF4-FFF2-40B4-BE49-F238E27FC236}">
                <a16:creationId xmlns:a16="http://schemas.microsoft.com/office/drawing/2014/main" id="{621B375B-8591-4ACB-AAC6-FB5BB15BB5B1}"/>
              </a:ext>
            </a:extLst>
          </p:cNvPr>
          <p:cNvSpPr txBox="1"/>
          <p:nvPr/>
        </p:nvSpPr>
        <p:spPr>
          <a:xfrm>
            <a:off x="431800" y="1467642"/>
            <a:ext cx="3320685" cy="4330416"/>
          </a:xfrm>
          <a:prstGeom prst="rect">
            <a:avLst/>
          </a:prstGeom>
          <a:noFill/>
        </p:spPr>
        <p:txBody>
          <a:bodyPr wrap="square">
            <a:spAutoFit/>
          </a:bodyPr>
          <a:lstStyle/>
          <a:p>
            <a:pPr marL="0" lvl="0" indent="0" algn="l" rtl="0">
              <a:lnSpc>
                <a:spcPct val="90000"/>
              </a:lnSpc>
              <a:spcBef>
                <a:spcPts val="0"/>
              </a:spcBef>
              <a:spcAft>
                <a:spcPts val="0"/>
              </a:spcAft>
              <a:buClr>
                <a:srgbClr val="79527B"/>
              </a:buClr>
              <a:buSzPct val="100000"/>
              <a:buNone/>
            </a:pPr>
            <a:r>
              <a:rPr lang="en-US" sz="2400" dirty="0">
                <a:solidFill>
                  <a:srgbClr val="595959"/>
                </a:solidFill>
              </a:rPr>
              <a:t>Liquidity planning comprises the sub-plans "operating activities", "investing activities" and "financing activities".</a:t>
            </a:r>
          </a:p>
          <a:p>
            <a:pPr marL="0" lvl="0" indent="0" algn="l" rtl="0">
              <a:lnSpc>
                <a:spcPct val="90000"/>
              </a:lnSpc>
              <a:spcBef>
                <a:spcPts val="0"/>
              </a:spcBef>
              <a:spcAft>
                <a:spcPts val="0"/>
              </a:spcAft>
              <a:buClr>
                <a:srgbClr val="79527B"/>
              </a:buClr>
              <a:buSzPct val="100000"/>
              <a:buNone/>
            </a:pPr>
            <a:endParaRPr lang="en-US" sz="2400" dirty="0">
              <a:solidFill>
                <a:srgbClr val="595959"/>
              </a:solidFill>
            </a:endParaRPr>
          </a:p>
          <a:p>
            <a:pPr>
              <a:lnSpc>
                <a:spcPct val="90000"/>
              </a:lnSpc>
              <a:buClr>
                <a:srgbClr val="79527B"/>
              </a:buClr>
              <a:buSzPct val="100000"/>
            </a:pPr>
            <a:r>
              <a:rPr lang="en-US" sz="2400" dirty="0">
                <a:solidFill>
                  <a:srgbClr val="595959"/>
                </a:solidFill>
              </a:rPr>
              <a:t>Cash inflows and outflows from operating activities as well as from investing and financing activities must be taken into account.</a:t>
            </a:r>
          </a:p>
          <a:p>
            <a:pPr marL="0" lvl="0" indent="0" algn="l" rtl="0">
              <a:lnSpc>
                <a:spcPct val="90000"/>
              </a:lnSpc>
              <a:spcBef>
                <a:spcPts val="0"/>
              </a:spcBef>
              <a:spcAft>
                <a:spcPts val="0"/>
              </a:spcAft>
              <a:buClr>
                <a:srgbClr val="79527B"/>
              </a:buClr>
              <a:buSzPct val="100000"/>
              <a:buNone/>
            </a:pPr>
            <a:endParaRPr lang="en-US" dirty="0"/>
          </a:p>
        </p:txBody>
      </p:sp>
      <p:sp>
        <p:nvSpPr>
          <p:cNvPr id="3" name="Google Shape;1137;p17">
            <a:extLst>
              <a:ext uri="{FF2B5EF4-FFF2-40B4-BE49-F238E27FC236}">
                <a16:creationId xmlns:a16="http://schemas.microsoft.com/office/drawing/2014/main" id="{BFE35B79-B6DB-D60E-99D6-B62BA27535EA}"/>
              </a:ext>
            </a:extLst>
          </p:cNvPr>
          <p:cNvSpPr txBox="1">
            <a:spLocks/>
          </p:cNvSpPr>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95A59"/>
              </a:buClr>
              <a:buSzPts val="1800"/>
              <a:buFont typeface="Arial" panose="020B0604020202020204" pitchFamily="34" charset="0"/>
              <a:buNone/>
            </a:pPr>
            <a:endParaRPr lang="en-US" dirty="0"/>
          </a:p>
          <a:p>
            <a:pPr marL="0" indent="0">
              <a:buClr>
                <a:srgbClr val="595A59"/>
              </a:buClr>
              <a:buSzPts val="1800"/>
              <a:buFont typeface="Arial" panose="020B0604020202020204" pitchFamily="34" charset="0"/>
              <a:buNone/>
            </a:pPr>
            <a:endParaRPr lang="en-US" dirty="0"/>
          </a:p>
          <a:p>
            <a:pPr marL="0" indent="0">
              <a:buClr>
                <a:srgbClr val="595A59"/>
              </a:buClr>
              <a:buSzPts val="1800"/>
              <a:buFont typeface="Arial" panose="020B0604020202020204" pitchFamily="34" charset="0"/>
              <a:buNone/>
            </a:pPr>
            <a:r>
              <a:rPr lang="en-US" dirty="0">
                <a:solidFill>
                  <a:srgbClr val="595959"/>
                </a:solidFill>
              </a:rPr>
              <a:t>Liquidity Status</a:t>
            </a:r>
          </a:p>
          <a:p>
            <a:pPr marL="0" indent="0">
              <a:buClr>
                <a:srgbClr val="595A59"/>
              </a:buClr>
              <a:buSzPts val="1400"/>
              <a:buFont typeface="Arial" panose="020B0604020202020204" pitchFamily="34" charset="0"/>
              <a:buNone/>
            </a:pPr>
            <a:r>
              <a:rPr lang="en-US" sz="1600" dirty="0">
                <a:solidFill>
                  <a:srgbClr val="595959"/>
                </a:solidFill>
              </a:rPr>
              <a:t> + </a:t>
            </a:r>
            <a:r>
              <a:rPr lang="en-US" sz="1600" b="1" dirty="0">
                <a:solidFill>
                  <a:srgbClr val="595959"/>
                </a:solidFill>
              </a:rPr>
              <a:t>Cash flow from operating activities</a:t>
            </a:r>
            <a:br>
              <a:rPr lang="en-US" sz="1400" b="1" dirty="0">
                <a:solidFill>
                  <a:srgbClr val="595959"/>
                </a:solidFill>
              </a:rPr>
            </a:br>
            <a:endParaRPr lang="en-US" sz="1400" b="1" dirty="0">
              <a:solidFill>
                <a:srgbClr val="595959"/>
              </a:solidFill>
            </a:endParaRPr>
          </a:p>
          <a:p>
            <a:pPr marL="0" indent="0">
              <a:buClr>
                <a:srgbClr val="595A59"/>
              </a:buClr>
              <a:buSzPts val="1400"/>
              <a:buFont typeface="Arial" panose="020B0604020202020204" pitchFamily="34" charset="0"/>
              <a:buNone/>
            </a:pPr>
            <a:r>
              <a:rPr lang="en-US" sz="1600" b="1" dirty="0">
                <a:solidFill>
                  <a:srgbClr val="595959"/>
                </a:solidFill>
              </a:rPr>
              <a:t>+ Cash flow from investing activities</a:t>
            </a:r>
            <a:endParaRPr lang="en-US" sz="3200" b="1" dirty="0">
              <a:solidFill>
                <a:srgbClr val="595959"/>
              </a:solidFill>
            </a:endParaRPr>
          </a:p>
          <a:p>
            <a:pPr marL="0" indent="0">
              <a:buClr>
                <a:srgbClr val="595A59"/>
              </a:buClr>
              <a:buSzPts val="1400"/>
              <a:buFont typeface="Arial" panose="020B0604020202020204" pitchFamily="34" charset="0"/>
              <a:buNone/>
            </a:pPr>
            <a:br>
              <a:rPr lang="en-US" sz="1400" b="1" dirty="0">
                <a:solidFill>
                  <a:srgbClr val="595959"/>
                </a:solidFill>
              </a:rPr>
            </a:br>
            <a:r>
              <a:rPr lang="en-US" sz="1600" b="1" dirty="0">
                <a:solidFill>
                  <a:srgbClr val="595959"/>
                </a:solidFill>
              </a:rPr>
              <a:t>+ Cash flow from financing activities</a:t>
            </a:r>
          </a:p>
          <a:p>
            <a:pPr marL="0" indent="0">
              <a:buClr>
                <a:srgbClr val="595A59"/>
              </a:buClr>
              <a:buSzPts val="1400"/>
              <a:buFont typeface="Arial" panose="020B0604020202020204" pitchFamily="34" charset="0"/>
              <a:buNone/>
            </a:pPr>
            <a:endParaRPr lang="en-US" sz="1400" b="1" dirty="0">
              <a:solidFill>
                <a:srgbClr val="79527B"/>
              </a:solidFill>
            </a:endParaRPr>
          </a:p>
          <a:p>
            <a:pPr marL="0" indent="0">
              <a:buClr>
                <a:srgbClr val="79527B"/>
              </a:buClr>
              <a:buSzPts val="1400"/>
              <a:buFont typeface="Arial" panose="020B0604020202020204" pitchFamily="34" charset="0"/>
              <a:buNone/>
            </a:pPr>
            <a:r>
              <a:rPr lang="en-US" sz="1600" b="1" dirty="0">
                <a:solidFill>
                  <a:schemeClr val="accent5">
                    <a:lumMod val="50000"/>
                  </a:schemeClr>
                </a:solidFill>
              </a:rPr>
              <a:t>= Change in cash and cash equivalents</a:t>
            </a:r>
            <a:br>
              <a:rPr lang="en-US" sz="1600" b="1" dirty="0">
                <a:solidFill>
                  <a:schemeClr val="accent5">
                    <a:lumMod val="50000"/>
                  </a:schemeClr>
                </a:solidFill>
              </a:rPr>
            </a:br>
            <a:r>
              <a:rPr lang="en-US" sz="1600" b="1" dirty="0">
                <a:solidFill>
                  <a:schemeClr val="accent5">
                    <a:lumMod val="50000"/>
                  </a:schemeClr>
                </a:solidFill>
              </a:rPr>
              <a:t> with effect on liquidity</a:t>
            </a:r>
          </a:p>
        </p:txBody>
      </p:sp>
      <p:sp>
        <p:nvSpPr>
          <p:cNvPr id="4" name="Google Shape;1142;p17">
            <a:extLst>
              <a:ext uri="{FF2B5EF4-FFF2-40B4-BE49-F238E27FC236}">
                <a16:creationId xmlns:a16="http://schemas.microsoft.com/office/drawing/2014/main" id="{F29526C7-E0A5-4349-A8AC-EFBD5983E1D8}"/>
              </a:ext>
            </a:extLst>
          </p:cNvPr>
          <p:cNvSpPr/>
          <p:nvPr/>
        </p:nvSpPr>
        <p:spPr>
          <a:xfrm>
            <a:off x="7437120" y="3146306"/>
            <a:ext cx="4323075" cy="522755"/>
          </a:xfrm>
          <a:prstGeom prst="rect">
            <a:avLst/>
          </a:prstGeom>
          <a:solidFill>
            <a:schemeClr val="accent5">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rgbClr val="595959"/>
                </a:solidFill>
                <a:latin typeface="Calibri"/>
                <a:ea typeface="Calibri"/>
                <a:cs typeface="Calibri"/>
                <a:sym typeface="Calibri"/>
              </a:rPr>
              <a:t>Cash </a:t>
            </a:r>
            <a:r>
              <a:rPr lang="de-DE" sz="1600" b="1" dirty="0" err="1">
                <a:solidFill>
                  <a:srgbClr val="595959"/>
                </a:solidFill>
                <a:latin typeface="Calibri"/>
                <a:ea typeface="Calibri"/>
                <a:cs typeface="Calibri"/>
                <a:sym typeface="Calibri"/>
              </a:rPr>
              <a:t>inflows</a:t>
            </a:r>
            <a:r>
              <a:rPr lang="de-DE" sz="1600" b="1" dirty="0">
                <a:solidFill>
                  <a:srgbClr val="595959"/>
                </a:solidFill>
                <a:latin typeface="Calibri"/>
                <a:ea typeface="Calibri"/>
                <a:cs typeface="Calibri"/>
                <a:sym typeface="Calibri"/>
              </a:rPr>
              <a:t> and </a:t>
            </a:r>
            <a:r>
              <a:rPr lang="de-DE" sz="1600" b="1" dirty="0" err="1">
                <a:solidFill>
                  <a:srgbClr val="595959"/>
                </a:solidFill>
                <a:latin typeface="Calibri"/>
                <a:ea typeface="Calibri"/>
                <a:cs typeface="Calibri"/>
                <a:sym typeface="Calibri"/>
              </a:rPr>
              <a:t>outflows</a:t>
            </a:r>
            <a:r>
              <a:rPr lang="de-DE" sz="1600" b="1" dirty="0">
                <a:solidFill>
                  <a:srgbClr val="595959"/>
                </a:solidFill>
                <a:latin typeface="Calibri"/>
                <a:ea typeface="Calibri"/>
                <a:cs typeface="Calibri"/>
                <a:sym typeface="Calibri"/>
              </a:rPr>
              <a:t> </a:t>
            </a:r>
            <a:r>
              <a:rPr lang="de-DE" sz="1600" b="1" dirty="0" err="1">
                <a:solidFill>
                  <a:srgbClr val="595959"/>
                </a:solidFill>
                <a:latin typeface="Calibri"/>
                <a:ea typeface="Calibri"/>
                <a:cs typeface="Calibri"/>
                <a:sym typeface="Calibri"/>
              </a:rPr>
              <a:t>from</a:t>
            </a:r>
            <a:r>
              <a:rPr lang="de-DE" sz="1600" b="1" dirty="0">
                <a:solidFill>
                  <a:srgbClr val="595959"/>
                </a:solidFill>
                <a:latin typeface="Calibri"/>
                <a:ea typeface="Calibri"/>
                <a:cs typeface="Calibri"/>
                <a:sym typeface="Calibri"/>
              </a:rPr>
              <a:t> </a:t>
            </a:r>
            <a:r>
              <a:rPr lang="de-DE" sz="1600" b="1" dirty="0" err="1">
                <a:solidFill>
                  <a:srgbClr val="595959"/>
                </a:solidFill>
                <a:latin typeface="Calibri"/>
                <a:ea typeface="Calibri"/>
                <a:cs typeface="Calibri"/>
                <a:sym typeface="Calibri"/>
              </a:rPr>
              <a:t>operating</a:t>
            </a:r>
            <a:r>
              <a:rPr lang="de-DE" sz="1600" b="1" dirty="0">
                <a:solidFill>
                  <a:srgbClr val="595959"/>
                </a:solidFill>
                <a:latin typeface="Calibri"/>
                <a:ea typeface="Calibri"/>
                <a:cs typeface="Calibri"/>
                <a:sym typeface="Calibri"/>
              </a:rPr>
              <a:t> </a:t>
            </a:r>
            <a:r>
              <a:rPr lang="de-DE" sz="1600" b="1" dirty="0" err="1">
                <a:solidFill>
                  <a:srgbClr val="595959"/>
                </a:solidFill>
                <a:latin typeface="Calibri"/>
                <a:ea typeface="Calibri"/>
                <a:cs typeface="Calibri"/>
                <a:sym typeface="Calibri"/>
              </a:rPr>
              <a:t>activities</a:t>
            </a:r>
            <a:endParaRPr sz="1600" b="1" dirty="0">
              <a:solidFill>
                <a:srgbClr val="595959"/>
              </a:solidFill>
              <a:latin typeface="Calibri"/>
              <a:ea typeface="Calibri"/>
              <a:cs typeface="Calibri"/>
              <a:sym typeface="Calibri"/>
            </a:endParaRPr>
          </a:p>
        </p:txBody>
      </p:sp>
      <p:sp>
        <p:nvSpPr>
          <p:cNvPr id="6" name="Google Shape;1143;p17">
            <a:extLst>
              <a:ext uri="{FF2B5EF4-FFF2-40B4-BE49-F238E27FC236}">
                <a16:creationId xmlns:a16="http://schemas.microsoft.com/office/drawing/2014/main" id="{6DB6C415-DDAD-29F3-7842-4ABCA5842C6D}"/>
              </a:ext>
            </a:extLst>
          </p:cNvPr>
          <p:cNvSpPr/>
          <p:nvPr/>
        </p:nvSpPr>
        <p:spPr>
          <a:xfrm>
            <a:off x="7437119" y="3765688"/>
            <a:ext cx="4323079" cy="365760"/>
          </a:xfrm>
          <a:prstGeom prst="rect">
            <a:avLst/>
          </a:prstGeom>
          <a:solidFill>
            <a:schemeClr val="accent5">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rgbClr val="595959"/>
                </a:solidFill>
                <a:latin typeface="Calibri"/>
                <a:ea typeface="Calibri"/>
                <a:cs typeface="Calibri"/>
                <a:sym typeface="Calibri"/>
              </a:rPr>
              <a:t>Net of investments / divestments</a:t>
            </a:r>
            <a:endParaRPr sz="2000" b="1" dirty="0">
              <a:solidFill>
                <a:srgbClr val="595959"/>
              </a:solidFill>
            </a:endParaRPr>
          </a:p>
        </p:txBody>
      </p:sp>
      <p:sp>
        <p:nvSpPr>
          <p:cNvPr id="7" name="Google Shape;1144;p17">
            <a:extLst>
              <a:ext uri="{FF2B5EF4-FFF2-40B4-BE49-F238E27FC236}">
                <a16:creationId xmlns:a16="http://schemas.microsoft.com/office/drawing/2014/main" id="{21B76794-C74E-E74D-CA38-EC58AA50947A}"/>
              </a:ext>
            </a:extLst>
          </p:cNvPr>
          <p:cNvSpPr/>
          <p:nvPr/>
        </p:nvSpPr>
        <p:spPr>
          <a:xfrm>
            <a:off x="7437118" y="4212312"/>
            <a:ext cx="4323079" cy="365760"/>
          </a:xfrm>
          <a:prstGeom prst="rect">
            <a:avLst/>
          </a:prstGeom>
          <a:solidFill>
            <a:schemeClr val="accent5">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rgbClr val="595959"/>
                </a:solidFill>
                <a:latin typeface="Calibri"/>
                <a:ea typeface="Calibri"/>
                <a:cs typeface="Calibri"/>
                <a:sym typeface="Calibri"/>
              </a:rPr>
              <a:t>Net balance from external financing activities</a:t>
            </a:r>
            <a:endParaRPr sz="1600" b="1" dirty="0">
              <a:solidFill>
                <a:srgbClr val="595959"/>
              </a:solidFill>
              <a:latin typeface="Calibri"/>
              <a:ea typeface="Calibri"/>
              <a:cs typeface="Calibri"/>
              <a:sym typeface="Calibri"/>
            </a:endParaRPr>
          </a:p>
        </p:txBody>
      </p:sp>
      <p:sp>
        <p:nvSpPr>
          <p:cNvPr id="8" name="Google Shape;1145;p17">
            <a:extLst>
              <a:ext uri="{FF2B5EF4-FFF2-40B4-BE49-F238E27FC236}">
                <a16:creationId xmlns:a16="http://schemas.microsoft.com/office/drawing/2014/main" id="{8D10C841-EF5B-74F3-6336-16B7D0443DC3}"/>
              </a:ext>
            </a:extLst>
          </p:cNvPr>
          <p:cNvSpPr/>
          <p:nvPr/>
        </p:nvSpPr>
        <p:spPr>
          <a:xfrm>
            <a:off x="7437117" y="4915031"/>
            <a:ext cx="4323079" cy="365760"/>
          </a:xfrm>
          <a:prstGeom prst="rect">
            <a:avLst/>
          </a:prstGeom>
          <a:solidFill>
            <a:schemeClr val="accent5">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Financial resources = sum of all above items</a:t>
            </a:r>
            <a:endParaRPr sz="1600" b="1" dirty="0">
              <a:solidFill>
                <a:schemeClr val="lt1"/>
              </a:solidFill>
              <a:latin typeface="Calibri"/>
              <a:ea typeface="Calibri"/>
              <a:cs typeface="Calibri"/>
              <a:sym typeface="Calibri"/>
            </a:endParaRPr>
          </a:p>
        </p:txBody>
      </p:sp>
      <p:sp>
        <p:nvSpPr>
          <p:cNvPr id="9" name="Google Shape;1146;p17">
            <a:extLst>
              <a:ext uri="{FF2B5EF4-FFF2-40B4-BE49-F238E27FC236}">
                <a16:creationId xmlns:a16="http://schemas.microsoft.com/office/drawing/2014/main" id="{B707DC9E-9397-F8A9-5254-647B331979AE}"/>
              </a:ext>
            </a:extLst>
          </p:cNvPr>
          <p:cNvSpPr/>
          <p:nvPr/>
        </p:nvSpPr>
        <p:spPr>
          <a:xfrm>
            <a:off x="7437116" y="2699682"/>
            <a:ext cx="4323079" cy="365760"/>
          </a:xfrm>
          <a:prstGeom prst="rect">
            <a:avLst/>
          </a:prstGeom>
          <a:solidFill>
            <a:schemeClr val="accent5">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rgbClr val="595959"/>
                </a:solidFill>
                <a:latin typeface="Calibri"/>
                <a:ea typeface="Calibri"/>
                <a:cs typeface="Calibri"/>
                <a:sym typeface="Calibri"/>
              </a:rPr>
              <a:t>Available Liquidity</a:t>
            </a:r>
            <a:endParaRPr sz="1600" b="1"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23242544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de-DE" dirty="0"/>
              <a:t>Integrated </a:t>
            </a:r>
            <a:r>
              <a:rPr lang="de-DE" dirty="0" err="1"/>
              <a:t>corporate</a:t>
            </a:r>
            <a:r>
              <a:rPr lang="de-DE" dirty="0"/>
              <a:t> </a:t>
            </a:r>
            <a:r>
              <a:rPr lang="de-DE" dirty="0" err="1"/>
              <a:t>planning</a:t>
            </a:r>
            <a:endParaRPr lang="de-DE" dirty="0"/>
          </a:p>
        </p:txBody>
      </p:sp>
      <p:sp>
        <p:nvSpPr>
          <p:cNvPr id="2" name="TextBox 4">
            <a:extLst>
              <a:ext uri="{FF2B5EF4-FFF2-40B4-BE49-F238E27FC236}">
                <a16:creationId xmlns:a16="http://schemas.microsoft.com/office/drawing/2014/main" id="{621B375B-8591-4ACB-AAC6-FB5BB15BB5B1}"/>
              </a:ext>
            </a:extLst>
          </p:cNvPr>
          <p:cNvSpPr txBox="1"/>
          <p:nvPr/>
        </p:nvSpPr>
        <p:spPr>
          <a:xfrm>
            <a:off x="675641" y="1663308"/>
            <a:ext cx="2829224" cy="3582519"/>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en-US" dirty="0">
                <a:solidFill>
                  <a:srgbClr val="595959"/>
                </a:solidFill>
              </a:rPr>
              <a:t>There is a close connection between liquidity planning, profit and loss planning, and balance sheet planning.</a:t>
            </a:r>
          </a:p>
          <a:p>
            <a:pPr marL="0" lvl="0" indent="0" algn="l" rtl="0">
              <a:lnSpc>
                <a:spcPct val="90000"/>
              </a:lnSpc>
              <a:spcBef>
                <a:spcPts val="0"/>
              </a:spcBef>
              <a:spcAft>
                <a:spcPts val="0"/>
              </a:spcAft>
              <a:buClr>
                <a:srgbClr val="79527B"/>
              </a:buClr>
              <a:buSzPts val="2000"/>
              <a:buNone/>
            </a:pPr>
            <a:endParaRPr lang="en-US" dirty="0">
              <a:solidFill>
                <a:srgbClr val="595959"/>
              </a:solidFill>
            </a:endParaRPr>
          </a:p>
          <a:p>
            <a:pPr>
              <a:lnSpc>
                <a:spcPct val="90000"/>
              </a:lnSpc>
              <a:buClr>
                <a:srgbClr val="79527B"/>
              </a:buClr>
              <a:buSzPts val="2000"/>
            </a:pPr>
            <a:r>
              <a:rPr lang="de-DE" dirty="0">
                <a:solidFill>
                  <a:srgbClr val="595959"/>
                </a:solidFill>
              </a:rPr>
              <a:t>Due </a:t>
            </a:r>
            <a:r>
              <a:rPr lang="de-DE" dirty="0" err="1">
                <a:solidFill>
                  <a:srgbClr val="595959"/>
                </a:solidFill>
              </a:rPr>
              <a:t>to</a:t>
            </a:r>
            <a:r>
              <a:rPr lang="de-DE" dirty="0">
                <a:solidFill>
                  <a:srgbClr val="595959"/>
                </a:solidFill>
              </a:rPr>
              <a:t> </a:t>
            </a:r>
            <a:r>
              <a:rPr lang="de-DE" dirty="0" err="1">
                <a:solidFill>
                  <a:srgbClr val="595959"/>
                </a:solidFill>
              </a:rPr>
              <a:t>the</a:t>
            </a:r>
            <a:r>
              <a:rPr lang="de-DE" dirty="0">
                <a:solidFill>
                  <a:srgbClr val="595959"/>
                </a:solidFill>
              </a:rPr>
              <a:t> </a:t>
            </a:r>
            <a:r>
              <a:rPr lang="de-DE" dirty="0" err="1">
                <a:solidFill>
                  <a:srgbClr val="595959"/>
                </a:solidFill>
              </a:rPr>
              <a:t>linking</a:t>
            </a:r>
            <a:r>
              <a:rPr lang="de-DE" dirty="0">
                <a:solidFill>
                  <a:srgbClr val="595959"/>
                </a:solidFill>
              </a:rPr>
              <a:t> of </a:t>
            </a:r>
            <a:r>
              <a:rPr lang="de-DE" dirty="0" err="1">
                <a:solidFill>
                  <a:srgbClr val="595959"/>
                </a:solidFill>
              </a:rPr>
              <a:t>profit</a:t>
            </a:r>
            <a:r>
              <a:rPr lang="de-DE" dirty="0">
                <a:solidFill>
                  <a:srgbClr val="595959"/>
                </a:solidFill>
              </a:rPr>
              <a:t> and </a:t>
            </a:r>
            <a:r>
              <a:rPr lang="de-DE" dirty="0" err="1">
                <a:solidFill>
                  <a:srgbClr val="595959"/>
                </a:solidFill>
              </a:rPr>
              <a:t>loss</a:t>
            </a:r>
            <a:r>
              <a:rPr lang="de-DE" dirty="0">
                <a:solidFill>
                  <a:srgbClr val="595959"/>
                </a:solidFill>
              </a:rPr>
              <a:t> </a:t>
            </a:r>
            <a:r>
              <a:rPr lang="de-DE" dirty="0" err="1">
                <a:solidFill>
                  <a:srgbClr val="595959"/>
                </a:solidFill>
              </a:rPr>
              <a:t>planning</a:t>
            </a:r>
            <a:r>
              <a:rPr lang="de-DE" dirty="0">
                <a:solidFill>
                  <a:srgbClr val="595959"/>
                </a:solidFill>
              </a:rPr>
              <a:t>, </a:t>
            </a:r>
            <a:r>
              <a:rPr lang="de-DE" dirty="0" err="1">
                <a:solidFill>
                  <a:srgbClr val="595959"/>
                </a:solidFill>
              </a:rPr>
              <a:t>liquidity</a:t>
            </a:r>
            <a:r>
              <a:rPr lang="de-DE" dirty="0">
                <a:solidFill>
                  <a:srgbClr val="595959"/>
                </a:solidFill>
              </a:rPr>
              <a:t> </a:t>
            </a:r>
            <a:r>
              <a:rPr lang="de-DE" dirty="0" err="1">
                <a:solidFill>
                  <a:srgbClr val="595959"/>
                </a:solidFill>
              </a:rPr>
              <a:t>planning</a:t>
            </a:r>
            <a:r>
              <a:rPr lang="de-DE" dirty="0">
                <a:solidFill>
                  <a:srgbClr val="595959"/>
                </a:solidFill>
              </a:rPr>
              <a:t> and </a:t>
            </a:r>
            <a:r>
              <a:rPr lang="de-DE" dirty="0" err="1">
                <a:solidFill>
                  <a:srgbClr val="595959"/>
                </a:solidFill>
              </a:rPr>
              <a:t>balance</a:t>
            </a:r>
            <a:r>
              <a:rPr lang="de-DE" dirty="0">
                <a:solidFill>
                  <a:srgbClr val="595959"/>
                </a:solidFill>
              </a:rPr>
              <a:t> </a:t>
            </a:r>
            <a:r>
              <a:rPr lang="de-DE" dirty="0" err="1">
                <a:solidFill>
                  <a:srgbClr val="595959"/>
                </a:solidFill>
              </a:rPr>
              <a:t>sheet</a:t>
            </a:r>
            <a:r>
              <a:rPr lang="de-DE" dirty="0">
                <a:solidFill>
                  <a:srgbClr val="595959"/>
                </a:solidFill>
              </a:rPr>
              <a:t> </a:t>
            </a:r>
            <a:r>
              <a:rPr lang="de-DE" dirty="0" err="1">
                <a:solidFill>
                  <a:srgbClr val="595959"/>
                </a:solidFill>
              </a:rPr>
              <a:t>planning</a:t>
            </a:r>
            <a:r>
              <a:rPr lang="de-DE" dirty="0">
                <a:solidFill>
                  <a:srgbClr val="595959"/>
                </a:solidFill>
              </a:rPr>
              <a:t>, </a:t>
            </a:r>
            <a:r>
              <a:rPr lang="de-DE" dirty="0" err="1">
                <a:solidFill>
                  <a:srgbClr val="595959"/>
                </a:solidFill>
              </a:rPr>
              <a:t>this</a:t>
            </a:r>
            <a:r>
              <a:rPr lang="de-DE" dirty="0">
                <a:solidFill>
                  <a:srgbClr val="595959"/>
                </a:solidFill>
              </a:rPr>
              <a:t> </a:t>
            </a:r>
            <a:r>
              <a:rPr lang="de-DE" dirty="0" err="1">
                <a:solidFill>
                  <a:srgbClr val="595959"/>
                </a:solidFill>
              </a:rPr>
              <a:t>is</a:t>
            </a:r>
            <a:r>
              <a:rPr lang="de-DE" dirty="0">
                <a:solidFill>
                  <a:srgbClr val="595959"/>
                </a:solidFill>
              </a:rPr>
              <a:t> also </a:t>
            </a:r>
            <a:r>
              <a:rPr lang="de-DE" dirty="0" err="1">
                <a:solidFill>
                  <a:srgbClr val="595959"/>
                </a:solidFill>
              </a:rPr>
              <a:t>referred</a:t>
            </a:r>
            <a:r>
              <a:rPr lang="de-DE" dirty="0">
                <a:solidFill>
                  <a:srgbClr val="595959"/>
                </a:solidFill>
              </a:rPr>
              <a:t> </a:t>
            </a:r>
            <a:r>
              <a:rPr lang="de-DE" dirty="0" err="1">
                <a:solidFill>
                  <a:srgbClr val="595959"/>
                </a:solidFill>
              </a:rPr>
              <a:t>to</a:t>
            </a:r>
            <a:r>
              <a:rPr lang="de-DE" dirty="0">
                <a:solidFill>
                  <a:srgbClr val="595959"/>
                </a:solidFill>
              </a:rPr>
              <a:t> </a:t>
            </a:r>
            <a:r>
              <a:rPr lang="de-DE" dirty="0" err="1">
                <a:solidFill>
                  <a:srgbClr val="595959"/>
                </a:solidFill>
              </a:rPr>
              <a:t>as</a:t>
            </a:r>
            <a:r>
              <a:rPr lang="de-DE" dirty="0">
                <a:solidFill>
                  <a:srgbClr val="595959"/>
                </a:solidFill>
              </a:rPr>
              <a:t> "</a:t>
            </a:r>
            <a:r>
              <a:rPr lang="de-DE" dirty="0" err="1">
                <a:solidFill>
                  <a:srgbClr val="595959"/>
                </a:solidFill>
              </a:rPr>
              <a:t>integrated</a:t>
            </a:r>
            <a:r>
              <a:rPr lang="de-DE" dirty="0">
                <a:solidFill>
                  <a:srgbClr val="595959"/>
                </a:solidFill>
              </a:rPr>
              <a:t> </a:t>
            </a:r>
            <a:r>
              <a:rPr lang="de-DE" dirty="0" err="1">
                <a:solidFill>
                  <a:srgbClr val="595959"/>
                </a:solidFill>
              </a:rPr>
              <a:t>planning</a:t>
            </a:r>
            <a:r>
              <a:rPr lang="de-DE" dirty="0">
                <a:solidFill>
                  <a:srgbClr val="595959"/>
                </a:solidFill>
              </a:rPr>
              <a:t>".</a:t>
            </a:r>
          </a:p>
          <a:p>
            <a:pPr marL="0" lvl="0" indent="0" algn="l" rtl="0">
              <a:lnSpc>
                <a:spcPct val="90000"/>
              </a:lnSpc>
              <a:spcBef>
                <a:spcPts val="0"/>
              </a:spcBef>
              <a:spcAft>
                <a:spcPts val="0"/>
              </a:spcAft>
              <a:buClr>
                <a:srgbClr val="79527B"/>
              </a:buClr>
              <a:buSzPts val="2000"/>
              <a:buNone/>
            </a:pPr>
            <a:endParaRPr lang="en-US" dirty="0"/>
          </a:p>
          <a:p>
            <a:pPr marL="0" lvl="0" indent="0" algn="l" rtl="0">
              <a:lnSpc>
                <a:spcPct val="90000"/>
              </a:lnSpc>
              <a:spcBef>
                <a:spcPts val="0"/>
              </a:spcBef>
              <a:spcAft>
                <a:spcPts val="0"/>
              </a:spcAft>
              <a:buClr>
                <a:srgbClr val="79527B"/>
              </a:buClr>
              <a:buSzPts val="2000"/>
              <a:buNone/>
            </a:pPr>
            <a:endParaRPr lang="en-US" dirty="0"/>
          </a:p>
          <a:p>
            <a:pPr marL="0" lvl="0" indent="0" algn="l" rtl="0">
              <a:lnSpc>
                <a:spcPct val="90000"/>
              </a:lnSpc>
              <a:spcBef>
                <a:spcPts val="0"/>
              </a:spcBef>
              <a:spcAft>
                <a:spcPts val="0"/>
              </a:spcAft>
              <a:buClr>
                <a:srgbClr val="79527B"/>
              </a:buClr>
              <a:buSzPts val="2000"/>
              <a:buNone/>
            </a:pPr>
            <a:endParaRPr lang="en-US" dirty="0"/>
          </a:p>
        </p:txBody>
      </p:sp>
      <p:sp>
        <p:nvSpPr>
          <p:cNvPr id="5" name="Textfeld 4">
            <a:extLst>
              <a:ext uri="{FF2B5EF4-FFF2-40B4-BE49-F238E27FC236}">
                <a16:creationId xmlns:a16="http://schemas.microsoft.com/office/drawing/2014/main" id="{7B5619BF-1163-0C09-BF31-8D4D0484CED8}"/>
              </a:ext>
            </a:extLst>
          </p:cNvPr>
          <p:cNvSpPr txBox="1"/>
          <p:nvPr/>
        </p:nvSpPr>
        <p:spPr>
          <a:xfrm>
            <a:off x="715549" y="4635203"/>
            <a:ext cx="2743309" cy="1692771"/>
          </a:xfrm>
          <a:prstGeom prst="rect">
            <a:avLst/>
          </a:prstGeom>
          <a:noFill/>
        </p:spPr>
        <p:txBody>
          <a:bodyPr wrap="square" rtlCol="0">
            <a:spAutoFit/>
          </a:bodyPr>
          <a:lstStyle/>
          <a:p>
            <a:pPr>
              <a:spcBef>
                <a:spcPts val="1200"/>
              </a:spcBef>
            </a:pPr>
            <a:r>
              <a:rPr lang="de-DE" sz="1400" dirty="0">
                <a:solidFill>
                  <a:srgbClr val="595A59"/>
                </a:solidFill>
                <a:latin typeface="Calibri" panose="020F0502020204030204" pitchFamily="34" charset="0"/>
                <a:ea typeface="Calibri" panose="020F0502020204030204" pitchFamily="34" charset="0"/>
                <a:cs typeface="Calibri" panose="020F0502020204030204" pitchFamily="34" charset="0"/>
              </a:rPr>
              <a:t>*EBIT: </a:t>
            </a:r>
            <a:r>
              <a:rPr lang="en-GB" sz="1400" dirty="0">
                <a:solidFill>
                  <a:srgbClr val="595A59"/>
                </a:solidFill>
                <a:latin typeface="Calibri" panose="020F0502020204030204" pitchFamily="34" charset="0"/>
                <a:ea typeface="Calibri" panose="020F0502020204030204" pitchFamily="34" charset="0"/>
                <a:cs typeface="Calibri" panose="020F0502020204030204" pitchFamily="34" charset="0"/>
              </a:rPr>
              <a:t>Earnings before interest and taxes</a:t>
            </a:r>
            <a:r>
              <a:rPr lang="de-DE" sz="1400" dirty="0">
                <a:solidFill>
                  <a:srgbClr val="595A59"/>
                </a:solidFill>
                <a:latin typeface="Calibri" panose="020F0502020204030204" pitchFamily="34" charset="0"/>
                <a:ea typeface="Calibri" panose="020F0502020204030204" pitchFamily="34" charset="0"/>
                <a:cs typeface="Calibri" panose="020F0502020204030204" pitchFamily="34" charset="0"/>
              </a:rPr>
              <a:t> </a:t>
            </a:r>
          </a:p>
          <a:p>
            <a:pPr>
              <a:spcBef>
                <a:spcPts val="1200"/>
              </a:spcBef>
            </a:pPr>
            <a:r>
              <a:rPr lang="de-DE" sz="1400" dirty="0">
                <a:solidFill>
                  <a:srgbClr val="595A59"/>
                </a:solidFill>
                <a:latin typeface="Calibri" panose="020F0502020204030204" pitchFamily="34" charset="0"/>
                <a:ea typeface="Calibri" panose="020F0502020204030204" pitchFamily="34" charset="0"/>
                <a:cs typeface="Calibri" panose="020F0502020204030204" pitchFamily="34" charset="0"/>
              </a:rPr>
              <a:t>**EBITDA: E</a:t>
            </a:r>
            <a:r>
              <a:rPr lang="en-GB" sz="1400" dirty="0">
                <a:solidFill>
                  <a:srgbClr val="595A59"/>
                </a:solidFill>
                <a:latin typeface="Calibri" panose="020F0502020204030204" pitchFamily="34" charset="0"/>
                <a:ea typeface="Calibri" panose="020F0502020204030204" pitchFamily="34" charset="0"/>
                <a:cs typeface="Calibri" panose="020F0502020204030204" pitchFamily="34" charset="0"/>
              </a:rPr>
              <a:t>arnings before interest, taxes, depreciation and amortization</a:t>
            </a:r>
            <a:endParaRPr lang="de-DE" sz="1400" dirty="0">
              <a:solidFill>
                <a:srgbClr val="595A59"/>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1200"/>
              </a:spcBef>
              <a:buFont typeface="Arial" panose="020B0604020202020204" pitchFamily="34" charset="0"/>
              <a:buChar char="•"/>
            </a:pPr>
            <a:endParaRPr lang="en-GB" sz="1400" dirty="0">
              <a:solidFill>
                <a:srgbClr val="595A59"/>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Google Shape;1155;p18">
            <a:extLst>
              <a:ext uri="{FF2B5EF4-FFF2-40B4-BE49-F238E27FC236}">
                <a16:creationId xmlns:a16="http://schemas.microsoft.com/office/drawing/2014/main" id="{43EC04C6-2432-95F4-04D9-1CCF90638298}"/>
              </a:ext>
            </a:extLst>
          </p:cNvPr>
          <p:cNvSpPr/>
          <p:nvPr/>
        </p:nvSpPr>
        <p:spPr>
          <a:xfrm>
            <a:off x="3752491" y="1637400"/>
            <a:ext cx="2465430" cy="679079"/>
          </a:xfrm>
          <a:prstGeom prst="rect">
            <a:avLst/>
          </a:prstGeom>
          <a:solidFill>
            <a:schemeClr val="accent5">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Profit and loss planning</a:t>
            </a:r>
            <a:endParaRPr sz="2000" b="1" dirty="0"/>
          </a:p>
        </p:txBody>
      </p:sp>
      <p:sp>
        <p:nvSpPr>
          <p:cNvPr id="11" name="Google Shape;1156;p18">
            <a:extLst>
              <a:ext uri="{FF2B5EF4-FFF2-40B4-BE49-F238E27FC236}">
                <a16:creationId xmlns:a16="http://schemas.microsoft.com/office/drawing/2014/main" id="{1FDBEEF0-742C-A713-767E-6383D65BD0C4}"/>
              </a:ext>
            </a:extLst>
          </p:cNvPr>
          <p:cNvSpPr/>
          <p:nvPr/>
        </p:nvSpPr>
        <p:spPr>
          <a:xfrm>
            <a:off x="9294769" y="1637401"/>
            <a:ext cx="2465430" cy="679079"/>
          </a:xfrm>
          <a:prstGeom prst="rect">
            <a:avLst/>
          </a:prstGeom>
          <a:solidFill>
            <a:schemeClr val="accent5">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Balance sheet plannin</a:t>
            </a:r>
            <a:r>
              <a:rPr lang="de-DE" sz="1400" dirty="0">
                <a:solidFill>
                  <a:schemeClr val="lt1"/>
                </a:solidFill>
                <a:latin typeface="Calibri"/>
                <a:ea typeface="Calibri"/>
                <a:cs typeface="Calibri"/>
                <a:sym typeface="Calibri"/>
              </a:rPr>
              <a:t>g</a:t>
            </a:r>
            <a:endParaRPr dirty="0"/>
          </a:p>
        </p:txBody>
      </p:sp>
      <p:sp>
        <p:nvSpPr>
          <p:cNvPr id="12" name="Google Shape;1157;p18">
            <a:extLst>
              <a:ext uri="{FF2B5EF4-FFF2-40B4-BE49-F238E27FC236}">
                <a16:creationId xmlns:a16="http://schemas.microsoft.com/office/drawing/2014/main" id="{E6459672-A855-B99B-09E6-3E057269BB65}"/>
              </a:ext>
            </a:extLst>
          </p:cNvPr>
          <p:cNvSpPr/>
          <p:nvPr/>
        </p:nvSpPr>
        <p:spPr>
          <a:xfrm>
            <a:off x="6523630" y="1637401"/>
            <a:ext cx="2465430" cy="679079"/>
          </a:xfrm>
          <a:prstGeom prst="rect">
            <a:avLst/>
          </a:prstGeom>
          <a:solidFill>
            <a:schemeClr val="accent5">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Preparation / coordination of the subplans</a:t>
            </a:r>
            <a:endParaRPr sz="1600" b="1" dirty="0">
              <a:solidFill>
                <a:schemeClr val="lt1"/>
              </a:solidFill>
              <a:latin typeface="Calibri"/>
              <a:ea typeface="Calibri"/>
              <a:cs typeface="Calibri"/>
              <a:sym typeface="Calibri"/>
            </a:endParaRPr>
          </a:p>
        </p:txBody>
      </p:sp>
      <p:sp>
        <p:nvSpPr>
          <p:cNvPr id="13" name="Google Shape;1158;p18">
            <a:extLst>
              <a:ext uri="{FF2B5EF4-FFF2-40B4-BE49-F238E27FC236}">
                <a16:creationId xmlns:a16="http://schemas.microsoft.com/office/drawing/2014/main" id="{1942AC28-1052-68FE-95F8-68CAB17A5B46}"/>
              </a:ext>
            </a:extLst>
          </p:cNvPr>
          <p:cNvSpPr/>
          <p:nvPr/>
        </p:nvSpPr>
        <p:spPr>
          <a:xfrm>
            <a:off x="6518294" y="5046418"/>
            <a:ext cx="2465430" cy="679079"/>
          </a:xfrm>
          <a:prstGeom prst="rect">
            <a:avLst/>
          </a:prstGeom>
          <a:solidFill>
            <a:schemeClr val="accent5">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Liquidity planning</a:t>
            </a:r>
            <a:endParaRPr sz="2000" b="1" dirty="0"/>
          </a:p>
        </p:txBody>
      </p:sp>
      <p:sp>
        <p:nvSpPr>
          <p:cNvPr id="14" name="Google Shape;1159;p18">
            <a:extLst>
              <a:ext uri="{FF2B5EF4-FFF2-40B4-BE49-F238E27FC236}">
                <a16:creationId xmlns:a16="http://schemas.microsoft.com/office/drawing/2014/main" id="{33C9B61D-CC89-EFBD-F10D-5393C4EB8EA7}"/>
              </a:ext>
            </a:extLst>
          </p:cNvPr>
          <p:cNvSpPr/>
          <p:nvPr/>
        </p:nvSpPr>
        <p:spPr>
          <a:xfrm>
            <a:off x="3752489" y="2385309"/>
            <a:ext cx="2465430" cy="3240803"/>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dirty="0">
                <a:solidFill>
                  <a:srgbClr val="595959"/>
                </a:solidFill>
                <a:latin typeface="Calibri"/>
                <a:ea typeface="Calibri"/>
                <a:cs typeface="Calibri"/>
                <a:sym typeface="Calibri"/>
              </a:rPr>
              <a:t>Total </a:t>
            </a:r>
            <a:r>
              <a:rPr lang="de-DE" sz="1400" dirty="0" err="1">
                <a:solidFill>
                  <a:srgbClr val="595959"/>
                </a:solidFill>
                <a:latin typeface="Calibri"/>
                <a:ea typeface="Calibri"/>
                <a:cs typeface="Calibri"/>
                <a:sym typeface="Calibri"/>
              </a:rPr>
              <a:t>output</a:t>
            </a:r>
            <a:br>
              <a:rPr lang="de-DE" sz="1400"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Cost</a:t>
            </a:r>
            <a:r>
              <a:rPr lang="de-DE" sz="1400" dirty="0">
                <a:solidFill>
                  <a:srgbClr val="595959"/>
                </a:solidFill>
                <a:latin typeface="Calibri"/>
                <a:ea typeface="Calibri"/>
                <a:cs typeface="Calibri"/>
                <a:sym typeface="Calibri"/>
              </a:rPr>
              <a:t> of </a:t>
            </a:r>
            <a:r>
              <a:rPr lang="de-DE" sz="1400" dirty="0" err="1">
                <a:solidFill>
                  <a:srgbClr val="595959"/>
                </a:solidFill>
                <a:latin typeface="Calibri"/>
                <a:ea typeface="Calibri"/>
                <a:cs typeface="Calibri"/>
                <a:sym typeface="Calibri"/>
              </a:rPr>
              <a:t>materials</a:t>
            </a:r>
            <a:endParaRPr dirty="0">
              <a:solidFill>
                <a:srgbClr val="595959"/>
              </a:solidFill>
            </a:endParaRPr>
          </a:p>
          <a:p>
            <a:pPr marL="0" marR="0" lvl="0" indent="0" algn="l" rtl="0">
              <a:spcBef>
                <a:spcPts val="0"/>
              </a:spcBef>
              <a:spcAft>
                <a:spcPts val="0"/>
              </a:spcAft>
              <a:buNone/>
            </a:pPr>
            <a:r>
              <a:rPr lang="de-DE" sz="1400" b="1" dirty="0">
                <a:solidFill>
                  <a:srgbClr val="595959"/>
                </a:solidFill>
                <a:latin typeface="Calibri"/>
                <a:ea typeface="Calibri"/>
                <a:cs typeface="Calibri"/>
                <a:sym typeface="Calibri"/>
              </a:rPr>
              <a:t>= </a:t>
            </a:r>
            <a:r>
              <a:rPr lang="de-DE" sz="1400" b="1" dirty="0" err="1">
                <a:solidFill>
                  <a:srgbClr val="595959"/>
                </a:solidFill>
                <a:latin typeface="Calibri"/>
                <a:ea typeface="Calibri"/>
                <a:cs typeface="Calibri"/>
                <a:sym typeface="Calibri"/>
              </a:rPr>
              <a:t>Gross</a:t>
            </a:r>
            <a:r>
              <a:rPr lang="de-DE" sz="1400" b="1" dirty="0">
                <a:solidFill>
                  <a:srgbClr val="595959"/>
                </a:solidFill>
                <a:latin typeface="Calibri"/>
                <a:ea typeface="Calibri"/>
                <a:cs typeface="Calibri"/>
                <a:sym typeface="Calibri"/>
              </a:rPr>
              <a:t> </a:t>
            </a:r>
            <a:r>
              <a:rPr lang="de-DE" sz="1400" b="1" dirty="0" err="1">
                <a:solidFill>
                  <a:srgbClr val="595959"/>
                </a:solidFill>
                <a:latin typeface="Calibri"/>
                <a:ea typeface="Calibri"/>
                <a:cs typeface="Calibri"/>
                <a:sym typeface="Calibri"/>
              </a:rPr>
              <a:t>profit</a:t>
            </a:r>
            <a:br>
              <a:rPr lang="de-DE" sz="1400" b="1"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Personnel</a:t>
            </a: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expenses</a:t>
            </a:r>
            <a:br>
              <a:rPr lang="de-DE" sz="1400"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Other </a:t>
            </a:r>
            <a:r>
              <a:rPr lang="de-DE" sz="1400" dirty="0" err="1">
                <a:solidFill>
                  <a:srgbClr val="595959"/>
                </a:solidFill>
                <a:latin typeface="Calibri"/>
                <a:ea typeface="Calibri"/>
                <a:cs typeface="Calibri"/>
                <a:sym typeface="Calibri"/>
              </a:rPr>
              <a:t>operating</a:t>
            </a: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expenses</a:t>
            </a:r>
            <a:r>
              <a:rPr lang="de-DE" sz="1400" dirty="0">
                <a:solidFill>
                  <a:srgbClr val="595959"/>
                </a:solidFill>
                <a:latin typeface="Calibri"/>
                <a:ea typeface="Calibri"/>
                <a:cs typeface="Calibri"/>
                <a:sym typeface="Calibri"/>
              </a:rPr>
              <a:t> </a:t>
            </a:r>
            <a:br>
              <a:rPr lang="de-DE" sz="1400" dirty="0">
                <a:solidFill>
                  <a:srgbClr val="595959"/>
                </a:solidFill>
                <a:latin typeface="Calibri"/>
                <a:ea typeface="Calibri"/>
                <a:cs typeface="Calibri"/>
                <a:sym typeface="Calibri"/>
              </a:rPr>
            </a:br>
            <a:r>
              <a:rPr lang="de-DE" sz="1400" b="1" dirty="0">
                <a:solidFill>
                  <a:srgbClr val="595959"/>
                </a:solidFill>
                <a:latin typeface="Calibri"/>
                <a:ea typeface="Calibri"/>
                <a:cs typeface="Calibri"/>
                <a:sym typeface="Calibri"/>
              </a:rPr>
              <a:t>= EBITDA**</a:t>
            </a:r>
            <a:br>
              <a:rPr lang="de-DE" sz="1400" b="1"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Depreciation</a:t>
            </a:r>
            <a:r>
              <a:rPr lang="de-DE" sz="1400" dirty="0">
                <a:solidFill>
                  <a:srgbClr val="595959"/>
                </a:solidFill>
                <a:latin typeface="Calibri"/>
                <a:ea typeface="Calibri"/>
                <a:cs typeface="Calibri"/>
                <a:sym typeface="Calibri"/>
              </a:rPr>
              <a:t> and </a:t>
            </a:r>
            <a:r>
              <a:rPr lang="de-DE" sz="1400" dirty="0" err="1">
                <a:solidFill>
                  <a:srgbClr val="595959"/>
                </a:solidFill>
                <a:latin typeface="Calibri"/>
                <a:ea typeface="Calibri"/>
                <a:cs typeface="Calibri"/>
                <a:sym typeface="Calibri"/>
              </a:rPr>
              <a:t>amortization</a:t>
            </a:r>
            <a:br>
              <a:rPr lang="de-DE" sz="1400" dirty="0">
                <a:solidFill>
                  <a:srgbClr val="595959"/>
                </a:solidFill>
                <a:latin typeface="Calibri"/>
                <a:ea typeface="Calibri"/>
                <a:cs typeface="Calibri"/>
                <a:sym typeface="Calibri"/>
              </a:rPr>
            </a:br>
            <a:r>
              <a:rPr lang="de-DE" sz="1400" b="1" dirty="0">
                <a:solidFill>
                  <a:srgbClr val="595959"/>
                </a:solidFill>
                <a:latin typeface="Calibri"/>
                <a:ea typeface="Calibri"/>
                <a:cs typeface="Calibri"/>
                <a:sym typeface="Calibri"/>
              </a:rPr>
              <a:t>= EBIT*</a:t>
            </a:r>
            <a:br>
              <a:rPr lang="de-DE" sz="1400" b="1"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Financial </a:t>
            </a:r>
            <a:r>
              <a:rPr lang="de-DE" sz="1400" dirty="0" err="1">
                <a:solidFill>
                  <a:srgbClr val="595959"/>
                </a:solidFill>
                <a:latin typeface="Calibri"/>
                <a:ea typeface="Calibri"/>
                <a:cs typeface="Calibri"/>
                <a:sym typeface="Calibri"/>
              </a:rPr>
              <a:t>result</a:t>
            </a:r>
            <a:br>
              <a:rPr lang="de-DE" sz="1400" dirty="0">
                <a:solidFill>
                  <a:srgbClr val="595959"/>
                </a:solidFill>
                <a:latin typeface="Calibri"/>
                <a:ea typeface="Calibri"/>
                <a:cs typeface="Calibri"/>
                <a:sym typeface="Calibri"/>
              </a:rPr>
            </a:br>
            <a:r>
              <a:rPr lang="de-DE" sz="1400" b="1" dirty="0">
                <a:solidFill>
                  <a:srgbClr val="595959"/>
                </a:solidFill>
                <a:latin typeface="Calibri"/>
                <a:ea typeface="Calibri"/>
                <a:cs typeface="Calibri"/>
                <a:sym typeface="Calibri"/>
              </a:rPr>
              <a:t>= Operating </a:t>
            </a:r>
            <a:r>
              <a:rPr lang="de-DE" sz="1400" b="1" dirty="0" err="1">
                <a:solidFill>
                  <a:srgbClr val="595959"/>
                </a:solidFill>
                <a:latin typeface="Calibri"/>
                <a:ea typeface="Calibri"/>
                <a:cs typeface="Calibri"/>
                <a:sym typeface="Calibri"/>
              </a:rPr>
              <a:t>result</a:t>
            </a:r>
            <a:br>
              <a:rPr lang="de-DE" sz="1400" b="1"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Non-</a:t>
            </a:r>
            <a:r>
              <a:rPr lang="de-DE" sz="1400" dirty="0" err="1">
                <a:solidFill>
                  <a:srgbClr val="595959"/>
                </a:solidFill>
                <a:latin typeface="Calibri"/>
                <a:ea typeface="Calibri"/>
                <a:cs typeface="Calibri"/>
                <a:sym typeface="Calibri"/>
              </a:rPr>
              <a:t>operating</a:t>
            </a: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result</a:t>
            </a:r>
            <a:br>
              <a:rPr lang="de-DE" sz="1400"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Taxes</a:t>
            </a:r>
            <a:br>
              <a:rPr lang="de-DE" sz="1400" dirty="0">
                <a:solidFill>
                  <a:srgbClr val="595959"/>
                </a:solidFill>
                <a:latin typeface="Calibri"/>
                <a:ea typeface="Calibri"/>
                <a:cs typeface="Calibri"/>
                <a:sym typeface="Calibri"/>
              </a:rPr>
            </a:br>
            <a:r>
              <a:rPr lang="de-DE" sz="1400" b="1" dirty="0">
                <a:solidFill>
                  <a:srgbClr val="595959"/>
                </a:solidFill>
                <a:latin typeface="Calibri"/>
                <a:ea typeface="Calibri"/>
                <a:cs typeface="Calibri"/>
                <a:sym typeface="Calibri"/>
              </a:rPr>
              <a:t>= Net </a:t>
            </a:r>
            <a:r>
              <a:rPr lang="de-DE" sz="1400" b="1" dirty="0" err="1">
                <a:solidFill>
                  <a:srgbClr val="595959"/>
                </a:solidFill>
                <a:latin typeface="Calibri"/>
                <a:ea typeface="Calibri"/>
                <a:cs typeface="Calibri"/>
                <a:sym typeface="Calibri"/>
              </a:rPr>
              <a:t>income</a:t>
            </a:r>
            <a:r>
              <a:rPr lang="de-DE" sz="1400" b="1" dirty="0">
                <a:solidFill>
                  <a:srgbClr val="595959"/>
                </a:solidFill>
                <a:latin typeface="Calibri"/>
                <a:ea typeface="Calibri"/>
                <a:cs typeface="Calibri"/>
                <a:sym typeface="Calibri"/>
              </a:rPr>
              <a:t>/</a:t>
            </a:r>
            <a:r>
              <a:rPr lang="de-DE" sz="1400" b="1" dirty="0" err="1">
                <a:solidFill>
                  <a:srgbClr val="595959"/>
                </a:solidFill>
                <a:latin typeface="Calibri"/>
                <a:ea typeface="Calibri"/>
                <a:cs typeface="Calibri"/>
                <a:sym typeface="Calibri"/>
              </a:rPr>
              <a:t>loss</a:t>
            </a:r>
            <a:r>
              <a:rPr lang="de-DE" sz="1400" b="1" dirty="0">
                <a:solidFill>
                  <a:srgbClr val="595959"/>
                </a:solidFill>
                <a:latin typeface="Calibri"/>
                <a:ea typeface="Calibri"/>
                <a:cs typeface="Calibri"/>
                <a:sym typeface="Calibri"/>
              </a:rPr>
              <a:t> </a:t>
            </a:r>
            <a:r>
              <a:rPr lang="de-DE" sz="1400" b="1" dirty="0" err="1">
                <a:solidFill>
                  <a:srgbClr val="595959"/>
                </a:solidFill>
                <a:latin typeface="Calibri"/>
                <a:ea typeface="Calibri"/>
                <a:cs typeface="Calibri"/>
                <a:sym typeface="Calibri"/>
              </a:rPr>
              <a:t>for</a:t>
            </a:r>
            <a:r>
              <a:rPr lang="de-DE" sz="1400" b="1" dirty="0">
                <a:solidFill>
                  <a:srgbClr val="595959"/>
                </a:solidFill>
                <a:latin typeface="Calibri"/>
                <a:ea typeface="Calibri"/>
                <a:cs typeface="Calibri"/>
                <a:sym typeface="Calibri"/>
              </a:rPr>
              <a:t> the </a:t>
            </a:r>
            <a:r>
              <a:rPr lang="de-DE" sz="1400" b="1" dirty="0" err="1">
                <a:solidFill>
                  <a:srgbClr val="595959"/>
                </a:solidFill>
                <a:latin typeface="Calibri"/>
                <a:ea typeface="Calibri"/>
                <a:cs typeface="Calibri"/>
                <a:sym typeface="Calibri"/>
              </a:rPr>
              <a:t>year</a:t>
            </a:r>
            <a:endParaRPr sz="1400" b="1" dirty="0">
              <a:solidFill>
                <a:srgbClr val="595959"/>
              </a:solidFill>
              <a:latin typeface="Calibri"/>
              <a:ea typeface="Calibri"/>
              <a:cs typeface="Calibri"/>
              <a:sym typeface="Calibri"/>
            </a:endParaRPr>
          </a:p>
        </p:txBody>
      </p:sp>
      <p:sp>
        <p:nvSpPr>
          <p:cNvPr id="15" name="Google Shape;1160;p18">
            <a:extLst>
              <a:ext uri="{FF2B5EF4-FFF2-40B4-BE49-F238E27FC236}">
                <a16:creationId xmlns:a16="http://schemas.microsoft.com/office/drawing/2014/main" id="{8AC8ECA8-A667-58C0-D5EA-B8C41CE62AAD}"/>
              </a:ext>
            </a:extLst>
          </p:cNvPr>
          <p:cNvSpPr/>
          <p:nvPr/>
        </p:nvSpPr>
        <p:spPr>
          <a:xfrm>
            <a:off x="6523627" y="2400549"/>
            <a:ext cx="1736453" cy="31217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a:solidFill>
                  <a:srgbClr val="595959"/>
                </a:solidFill>
                <a:latin typeface="Calibri"/>
                <a:ea typeface="Calibri"/>
                <a:cs typeface="Calibri"/>
                <a:sym typeface="Calibri"/>
              </a:rPr>
              <a:t>Sales planning</a:t>
            </a:r>
            <a:endParaRPr>
              <a:solidFill>
                <a:srgbClr val="595959"/>
              </a:solidFill>
            </a:endParaRPr>
          </a:p>
        </p:txBody>
      </p:sp>
      <p:sp>
        <p:nvSpPr>
          <p:cNvPr id="16" name="Google Shape;1161;p18">
            <a:extLst>
              <a:ext uri="{FF2B5EF4-FFF2-40B4-BE49-F238E27FC236}">
                <a16:creationId xmlns:a16="http://schemas.microsoft.com/office/drawing/2014/main" id="{2519E5B8-F3C6-9ECE-3155-256E8B5578F9}"/>
              </a:ext>
            </a:extLst>
          </p:cNvPr>
          <p:cNvSpPr/>
          <p:nvPr/>
        </p:nvSpPr>
        <p:spPr>
          <a:xfrm>
            <a:off x="6523630" y="2819900"/>
            <a:ext cx="1736453" cy="31217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a:solidFill>
                  <a:srgbClr val="595959"/>
                </a:solidFill>
                <a:latin typeface="Calibri"/>
                <a:ea typeface="Calibri"/>
                <a:cs typeface="Calibri"/>
                <a:sym typeface="Calibri"/>
              </a:rPr>
              <a:t>Procurement</a:t>
            </a:r>
            <a:endParaRPr>
              <a:solidFill>
                <a:srgbClr val="595959"/>
              </a:solidFill>
            </a:endParaRPr>
          </a:p>
        </p:txBody>
      </p:sp>
      <p:sp>
        <p:nvSpPr>
          <p:cNvPr id="17" name="Google Shape;1162;p18">
            <a:extLst>
              <a:ext uri="{FF2B5EF4-FFF2-40B4-BE49-F238E27FC236}">
                <a16:creationId xmlns:a16="http://schemas.microsoft.com/office/drawing/2014/main" id="{CF79BB93-D82C-47A3-1A21-E755F2DFCA68}"/>
              </a:ext>
            </a:extLst>
          </p:cNvPr>
          <p:cNvSpPr/>
          <p:nvPr/>
        </p:nvSpPr>
        <p:spPr>
          <a:xfrm>
            <a:off x="6523626" y="3216140"/>
            <a:ext cx="1736453" cy="31217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a:solidFill>
                  <a:srgbClr val="595959"/>
                </a:solidFill>
                <a:latin typeface="Calibri"/>
                <a:ea typeface="Calibri"/>
                <a:cs typeface="Calibri"/>
                <a:sym typeface="Calibri"/>
              </a:rPr>
              <a:t>Personnel</a:t>
            </a:r>
            <a:endParaRPr>
              <a:solidFill>
                <a:srgbClr val="595959"/>
              </a:solidFill>
            </a:endParaRPr>
          </a:p>
        </p:txBody>
      </p:sp>
      <p:sp>
        <p:nvSpPr>
          <p:cNvPr id="18" name="Google Shape;1163;p18">
            <a:extLst>
              <a:ext uri="{FF2B5EF4-FFF2-40B4-BE49-F238E27FC236}">
                <a16:creationId xmlns:a16="http://schemas.microsoft.com/office/drawing/2014/main" id="{7010DBDF-0F18-333C-118E-0E341B28EB28}"/>
              </a:ext>
            </a:extLst>
          </p:cNvPr>
          <p:cNvSpPr/>
          <p:nvPr/>
        </p:nvSpPr>
        <p:spPr>
          <a:xfrm>
            <a:off x="6523625" y="3593529"/>
            <a:ext cx="1736453" cy="31217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a:solidFill>
                  <a:srgbClr val="595959"/>
                </a:solidFill>
                <a:latin typeface="Calibri"/>
                <a:ea typeface="Calibri"/>
                <a:cs typeface="Calibri"/>
                <a:sym typeface="Calibri"/>
              </a:rPr>
              <a:t>Other expenses</a:t>
            </a:r>
            <a:endParaRPr>
              <a:solidFill>
                <a:srgbClr val="595959"/>
              </a:solidFill>
            </a:endParaRPr>
          </a:p>
        </p:txBody>
      </p:sp>
      <p:sp>
        <p:nvSpPr>
          <p:cNvPr id="19" name="Google Shape;1164;p18">
            <a:extLst>
              <a:ext uri="{FF2B5EF4-FFF2-40B4-BE49-F238E27FC236}">
                <a16:creationId xmlns:a16="http://schemas.microsoft.com/office/drawing/2014/main" id="{FE169C4A-0A88-77D8-A0EE-762E2A4AEB21}"/>
              </a:ext>
            </a:extLst>
          </p:cNvPr>
          <p:cNvSpPr/>
          <p:nvPr/>
        </p:nvSpPr>
        <p:spPr>
          <a:xfrm>
            <a:off x="6523624" y="4051876"/>
            <a:ext cx="1736453" cy="31217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a:solidFill>
                  <a:srgbClr val="595959"/>
                </a:solidFill>
                <a:latin typeface="Calibri"/>
                <a:ea typeface="Calibri"/>
                <a:cs typeface="Calibri"/>
                <a:sym typeface="Calibri"/>
              </a:rPr>
              <a:t>Investments</a:t>
            </a:r>
            <a:endParaRPr>
              <a:solidFill>
                <a:srgbClr val="595959"/>
              </a:solidFill>
            </a:endParaRPr>
          </a:p>
        </p:txBody>
      </p:sp>
      <p:cxnSp>
        <p:nvCxnSpPr>
          <p:cNvPr id="20" name="Google Shape;1165;p18">
            <a:extLst>
              <a:ext uri="{FF2B5EF4-FFF2-40B4-BE49-F238E27FC236}">
                <a16:creationId xmlns:a16="http://schemas.microsoft.com/office/drawing/2014/main" id="{A68BA5CD-CB85-6C16-DDC1-06DA5A3FEC96}"/>
              </a:ext>
            </a:extLst>
          </p:cNvPr>
          <p:cNvCxnSpPr>
            <a:stCxn id="15" idx="1"/>
          </p:cNvCxnSpPr>
          <p:nvPr/>
        </p:nvCxnSpPr>
        <p:spPr>
          <a:xfrm rot="10800000">
            <a:off x="6217927" y="2556635"/>
            <a:ext cx="305700" cy="0"/>
          </a:xfrm>
          <a:prstGeom prst="straightConnector1">
            <a:avLst/>
          </a:prstGeom>
          <a:noFill/>
          <a:ln w="9525" cap="flat" cmpd="sng">
            <a:solidFill>
              <a:schemeClr val="accent5">
                <a:lumMod val="50000"/>
              </a:schemeClr>
            </a:solidFill>
            <a:prstDash val="solid"/>
            <a:miter lim="800000"/>
            <a:headEnd type="none" w="sm" len="sm"/>
            <a:tailEnd type="triangle" w="med" len="med"/>
          </a:ln>
        </p:spPr>
      </p:cxnSp>
      <p:cxnSp>
        <p:nvCxnSpPr>
          <p:cNvPr id="21" name="Google Shape;1166;p18">
            <a:extLst>
              <a:ext uri="{FF2B5EF4-FFF2-40B4-BE49-F238E27FC236}">
                <a16:creationId xmlns:a16="http://schemas.microsoft.com/office/drawing/2014/main" id="{EC9EA270-21FE-EAC9-E0F4-BF8FBD149974}"/>
              </a:ext>
            </a:extLst>
          </p:cNvPr>
          <p:cNvCxnSpPr/>
          <p:nvPr/>
        </p:nvCxnSpPr>
        <p:spPr>
          <a:xfrm rot="10800000">
            <a:off x="6219122" y="2984909"/>
            <a:ext cx="305706" cy="1"/>
          </a:xfrm>
          <a:prstGeom prst="straightConnector1">
            <a:avLst/>
          </a:prstGeom>
          <a:noFill/>
          <a:ln w="9525" cap="flat" cmpd="sng">
            <a:solidFill>
              <a:schemeClr val="accent5">
                <a:lumMod val="50000"/>
              </a:schemeClr>
            </a:solidFill>
            <a:prstDash val="solid"/>
            <a:miter lim="800000"/>
            <a:headEnd type="none" w="sm" len="sm"/>
            <a:tailEnd type="triangle" w="med" len="med"/>
          </a:ln>
        </p:spPr>
      </p:cxnSp>
      <p:cxnSp>
        <p:nvCxnSpPr>
          <p:cNvPr id="22" name="Google Shape;1167;p18">
            <a:extLst>
              <a:ext uri="{FF2B5EF4-FFF2-40B4-BE49-F238E27FC236}">
                <a16:creationId xmlns:a16="http://schemas.microsoft.com/office/drawing/2014/main" id="{809BFF11-C358-A7A1-44C4-6921ACCC1BEB}"/>
              </a:ext>
            </a:extLst>
          </p:cNvPr>
          <p:cNvCxnSpPr/>
          <p:nvPr/>
        </p:nvCxnSpPr>
        <p:spPr>
          <a:xfrm rot="10800000">
            <a:off x="6223258" y="3380744"/>
            <a:ext cx="305706" cy="1"/>
          </a:xfrm>
          <a:prstGeom prst="straightConnector1">
            <a:avLst/>
          </a:prstGeom>
          <a:noFill/>
          <a:ln w="9525" cap="flat" cmpd="sng">
            <a:solidFill>
              <a:schemeClr val="accent5">
                <a:lumMod val="50000"/>
              </a:schemeClr>
            </a:solidFill>
            <a:prstDash val="solid"/>
            <a:miter lim="800000"/>
            <a:headEnd type="none" w="sm" len="sm"/>
            <a:tailEnd type="triangle" w="med" len="med"/>
          </a:ln>
        </p:spPr>
      </p:cxnSp>
      <p:cxnSp>
        <p:nvCxnSpPr>
          <p:cNvPr id="23" name="Google Shape;1168;p18">
            <a:extLst>
              <a:ext uri="{FF2B5EF4-FFF2-40B4-BE49-F238E27FC236}">
                <a16:creationId xmlns:a16="http://schemas.microsoft.com/office/drawing/2014/main" id="{807F41C9-9538-99CC-E91C-5CA09E8DE5CB}"/>
              </a:ext>
            </a:extLst>
          </p:cNvPr>
          <p:cNvCxnSpPr/>
          <p:nvPr/>
        </p:nvCxnSpPr>
        <p:spPr>
          <a:xfrm rot="10800000">
            <a:off x="6223258" y="3741094"/>
            <a:ext cx="305706" cy="1"/>
          </a:xfrm>
          <a:prstGeom prst="straightConnector1">
            <a:avLst/>
          </a:prstGeom>
          <a:noFill/>
          <a:ln w="9525" cap="flat" cmpd="sng">
            <a:solidFill>
              <a:schemeClr val="accent5">
                <a:lumMod val="50000"/>
              </a:schemeClr>
            </a:solidFill>
            <a:prstDash val="solid"/>
            <a:miter lim="800000"/>
            <a:headEnd type="none" w="sm" len="sm"/>
            <a:tailEnd type="triangle" w="med" len="med"/>
          </a:ln>
        </p:spPr>
      </p:cxnSp>
      <p:cxnSp>
        <p:nvCxnSpPr>
          <p:cNvPr id="24" name="Google Shape;1169;p18">
            <a:extLst>
              <a:ext uri="{FF2B5EF4-FFF2-40B4-BE49-F238E27FC236}">
                <a16:creationId xmlns:a16="http://schemas.microsoft.com/office/drawing/2014/main" id="{E89EB1C4-C65F-515B-ACB0-798E086BE574}"/>
              </a:ext>
            </a:extLst>
          </p:cNvPr>
          <p:cNvCxnSpPr/>
          <p:nvPr/>
        </p:nvCxnSpPr>
        <p:spPr>
          <a:xfrm rot="10800000">
            <a:off x="6217918" y="4242956"/>
            <a:ext cx="305706" cy="1"/>
          </a:xfrm>
          <a:prstGeom prst="straightConnector1">
            <a:avLst/>
          </a:prstGeom>
          <a:noFill/>
          <a:ln w="9525" cap="flat" cmpd="sng">
            <a:solidFill>
              <a:schemeClr val="accent5">
                <a:lumMod val="50000"/>
              </a:schemeClr>
            </a:solidFill>
            <a:prstDash val="solid"/>
            <a:miter lim="800000"/>
            <a:headEnd type="none" w="sm" len="sm"/>
            <a:tailEnd type="triangle" w="med" len="med"/>
          </a:ln>
        </p:spPr>
      </p:cxnSp>
      <p:sp>
        <p:nvSpPr>
          <p:cNvPr id="25" name="Google Shape;1170;p18">
            <a:extLst>
              <a:ext uri="{FF2B5EF4-FFF2-40B4-BE49-F238E27FC236}">
                <a16:creationId xmlns:a16="http://schemas.microsoft.com/office/drawing/2014/main" id="{B035EA9E-3FB4-5676-CC33-7C3DC6F2ACC7}"/>
              </a:ext>
            </a:extLst>
          </p:cNvPr>
          <p:cNvSpPr/>
          <p:nvPr/>
        </p:nvSpPr>
        <p:spPr>
          <a:xfrm>
            <a:off x="9290334" y="2385308"/>
            <a:ext cx="2465430" cy="3240803"/>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b="1">
                <a:solidFill>
                  <a:srgbClr val="595959"/>
                </a:solidFill>
                <a:latin typeface="Calibri"/>
                <a:ea typeface="Calibri"/>
                <a:cs typeface="Calibri"/>
                <a:sym typeface="Calibri"/>
              </a:rPr>
              <a:t>Assets</a:t>
            </a:r>
            <a:endParaRPr>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a:solidFill>
                  <a:srgbClr val="595959"/>
                </a:solidFill>
                <a:latin typeface="Calibri"/>
                <a:ea typeface="Calibri"/>
                <a:cs typeface="Calibri"/>
                <a:sym typeface="Calibri"/>
              </a:rPr>
              <a:t>Fixed assets</a:t>
            </a:r>
            <a:endParaRPr>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a:solidFill>
                  <a:srgbClr val="595959"/>
                </a:solidFill>
                <a:latin typeface="Calibri"/>
                <a:ea typeface="Calibri"/>
                <a:cs typeface="Calibri"/>
                <a:sym typeface="Calibri"/>
              </a:rPr>
              <a:t>Current assets (inventories, cash and cash equivalents)</a:t>
            </a:r>
            <a:br>
              <a:rPr lang="de-DE" sz="1400" b="1">
                <a:solidFill>
                  <a:srgbClr val="595959"/>
                </a:solidFill>
                <a:latin typeface="Calibri"/>
                <a:ea typeface="Calibri"/>
                <a:cs typeface="Calibri"/>
                <a:sym typeface="Calibri"/>
              </a:rPr>
            </a:br>
            <a:br>
              <a:rPr lang="de-DE" sz="1400" b="1">
                <a:solidFill>
                  <a:srgbClr val="595959"/>
                </a:solidFill>
                <a:latin typeface="Calibri"/>
                <a:ea typeface="Calibri"/>
                <a:cs typeface="Calibri"/>
                <a:sym typeface="Calibri"/>
              </a:rPr>
            </a:br>
            <a:endParaRPr sz="1400" b="1">
              <a:solidFill>
                <a:srgbClr val="595959"/>
              </a:solidFill>
              <a:latin typeface="Calibri"/>
              <a:ea typeface="Calibri"/>
              <a:cs typeface="Calibri"/>
              <a:sym typeface="Calibri"/>
            </a:endParaRPr>
          </a:p>
          <a:p>
            <a:pPr marL="0" marR="0" lvl="0" indent="0" algn="l" rtl="0">
              <a:spcBef>
                <a:spcPts val="0"/>
              </a:spcBef>
              <a:spcAft>
                <a:spcPts val="0"/>
              </a:spcAft>
              <a:buNone/>
            </a:pPr>
            <a:r>
              <a:rPr lang="de-DE" sz="1400" b="1">
                <a:solidFill>
                  <a:srgbClr val="595959"/>
                </a:solidFill>
                <a:latin typeface="Calibri"/>
                <a:ea typeface="Calibri"/>
                <a:cs typeface="Calibri"/>
                <a:sym typeface="Calibri"/>
              </a:rPr>
              <a:t>Equity and liabilities</a:t>
            </a:r>
            <a:endParaRPr>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a:solidFill>
                  <a:srgbClr val="595959"/>
                </a:solidFill>
                <a:latin typeface="Calibri"/>
                <a:ea typeface="Calibri"/>
                <a:cs typeface="Calibri"/>
                <a:sym typeface="Calibri"/>
              </a:rPr>
              <a:t>Equity</a:t>
            </a:r>
            <a:endParaRPr>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a:solidFill>
                  <a:srgbClr val="595959"/>
                </a:solidFill>
                <a:latin typeface="Calibri"/>
                <a:ea typeface="Calibri"/>
                <a:cs typeface="Calibri"/>
                <a:sym typeface="Calibri"/>
              </a:rPr>
              <a:t>Accruals</a:t>
            </a:r>
            <a:endParaRPr>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a:solidFill>
                  <a:srgbClr val="595959"/>
                </a:solidFill>
                <a:latin typeface="Calibri"/>
                <a:ea typeface="Calibri"/>
                <a:cs typeface="Calibri"/>
                <a:sym typeface="Calibri"/>
              </a:rPr>
              <a:t>Liabilities</a:t>
            </a:r>
            <a:endParaRPr sz="1400">
              <a:solidFill>
                <a:srgbClr val="595959"/>
              </a:solidFill>
              <a:latin typeface="Calibri"/>
              <a:ea typeface="Calibri"/>
              <a:cs typeface="Calibri"/>
              <a:sym typeface="Calibri"/>
            </a:endParaRPr>
          </a:p>
        </p:txBody>
      </p:sp>
      <p:sp>
        <p:nvSpPr>
          <p:cNvPr id="26" name="Google Shape;1171;p18">
            <a:extLst>
              <a:ext uri="{FF2B5EF4-FFF2-40B4-BE49-F238E27FC236}">
                <a16:creationId xmlns:a16="http://schemas.microsoft.com/office/drawing/2014/main" id="{2D9CEDDC-3D87-CB51-7C3B-641EAF57F848}"/>
              </a:ext>
            </a:extLst>
          </p:cNvPr>
          <p:cNvSpPr/>
          <p:nvPr/>
        </p:nvSpPr>
        <p:spPr>
          <a:xfrm>
            <a:off x="6523629" y="5797384"/>
            <a:ext cx="2465430" cy="779272"/>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79527B"/>
              </a:buClr>
              <a:buSzPts val="1400"/>
              <a:buFont typeface="Arial"/>
              <a:buChar char="•"/>
            </a:pPr>
            <a:r>
              <a:rPr lang="de-DE" sz="1400">
                <a:solidFill>
                  <a:srgbClr val="595959"/>
                </a:solidFill>
                <a:latin typeface="Calibri"/>
                <a:ea typeface="Calibri"/>
                <a:cs typeface="Calibri"/>
                <a:sym typeface="Calibri"/>
              </a:rPr>
              <a:t>Cash flow statement</a:t>
            </a:r>
            <a:endParaRPr>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a:solidFill>
                  <a:srgbClr val="595959"/>
                </a:solidFill>
                <a:latin typeface="Calibri"/>
                <a:ea typeface="Calibri"/>
                <a:cs typeface="Calibri"/>
                <a:sym typeface="Calibri"/>
              </a:rPr>
              <a:t>Cash and cash equivalents</a:t>
            </a:r>
            <a:endParaRPr>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a:solidFill>
                  <a:srgbClr val="595959"/>
                </a:solidFill>
                <a:latin typeface="Calibri"/>
                <a:ea typeface="Calibri"/>
                <a:cs typeface="Calibri"/>
                <a:sym typeface="Calibri"/>
              </a:rPr>
              <a:t>Interest income / expense</a:t>
            </a:r>
            <a:endParaRPr sz="1400" b="1">
              <a:solidFill>
                <a:srgbClr val="595959"/>
              </a:solidFill>
              <a:latin typeface="Calibri"/>
              <a:ea typeface="Calibri"/>
              <a:cs typeface="Calibri"/>
              <a:sym typeface="Calibri"/>
            </a:endParaRPr>
          </a:p>
        </p:txBody>
      </p:sp>
      <p:cxnSp>
        <p:nvCxnSpPr>
          <p:cNvPr id="27" name="Google Shape;1172;p18">
            <a:extLst>
              <a:ext uri="{FF2B5EF4-FFF2-40B4-BE49-F238E27FC236}">
                <a16:creationId xmlns:a16="http://schemas.microsoft.com/office/drawing/2014/main" id="{56283EB8-B32B-4380-77A3-75BCCB7A353F}"/>
              </a:ext>
            </a:extLst>
          </p:cNvPr>
          <p:cNvCxnSpPr/>
          <p:nvPr/>
        </p:nvCxnSpPr>
        <p:spPr>
          <a:xfrm>
            <a:off x="6237594" y="4701303"/>
            <a:ext cx="3057175" cy="0"/>
          </a:xfrm>
          <a:prstGeom prst="straightConnector1">
            <a:avLst/>
          </a:prstGeom>
          <a:noFill/>
          <a:ln w="9525" cap="flat" cmpd="sng">
            <a:solidFill>
              <a:schemeClr val="accent5">
                <a:lumMod val="50000"/>
              </a:schemeClr>
            </a:solidFill>
            <a:prstDash val="solid"/>
            <a:miter lim="800000"/>
            <a:headEnd type="none" w="sm" len="sm"/>
            <a:tailEnd type="triangle" w="med" len="med"/>
          </a:ln>
        </p:spPr>
      </p:cxnSp>
      <p:cxnSp>
        <p:nvCxnSpPr>
          <p:cNvPr id="28" name="Google Shape;1173;p18">
            <a:extLst>
              <a:ext uri="{FF2B5EF4-FFF2-40B4-BE49-F238E27FC236}">
                <a16:creationId xmlns:a16="http://schemas.microsoft.com/office/drawing/2014/main" id="{94375846-5E59-6247-A6B4-09A8A3176F77}"/>
              </a:ext>
            </a:extLst>
          </p:cNvPr>
          <p:cNvCxnSpPr>
            <a:stCxn id="25" idx="2"/>
            <a:endCxn id="26" idx="3"/>
          </p:cNvCxnSpPr>
          <p:nvPr/>
        </p:nvCxnSpPr>
        <p:spPr>
          <a:xfrm rot="5400000">
            <a:off x="9475599" y="5139661"/>
            <a:ext cx="561000" cy="1533900"/>
          </a:xfrm>
          <a:prstGeom prst="bentConnector2">
            <a:avLst/>
          </a:prstGeom>
          <a:noFill/>
          <a:ln w="9525" cap="flat" cmpd="sng">
            <a:solidFill>
              <a:schemeClr val="accent5">
                <a:lumMod val="50000"/>
              </a:schemeClr>
            </a:solidFill>
            <a:prstDash val="solid"/>
            <a:miter lim="800000"/>
            <a:headEnd type="triangle" w="med" len="med"/>
            <a:tailEnd type="triangle" w="med" len="med"/>
          </a:ln>
        </p:spPr>
      </p:cxnSp>
      <p:cxnSp>
        <p:nvCxnSpPr>
          <p:cNvPr id="29" name="Google Shape;1174;p18">
            <a:extLst>
              <a:ext uri="{FF2B5EF4-FFF2-40B4-BE49-F238E27FC236}">
                <a16:creationId xmlns:a16="http://schemas.microsoft.com/office/drawing/2014/main" id="{AC755D13-D12B-630A-CF83-9D52B13582EE}"/>
              </a:ext>
            </a:extLst>
          </p:cNvPr>
          <p:cNvCxnSpPr>
            <a:stCxn id="26" idx="1"/>
            <a:endCxn id="14" idx="2"/>
          </p:cNvCxnSpPr>
          <p:nvPr/>
        </p:nvCxnSpPr>
        <p:spPr>
          <a:xfrm rot="10800000">
            <a:off x="4985229" y="5626020"/>
            <a:ext cx="1538400" cy="561000"/>
          </a:xfrm>
          <a:prstGeom prst="bentConnector2">
            <a:avLst/>
          </a:prstGeom>
          <a:noFill/>
          <a:ln w="9525" cap="flat" cmpd="sng">
            <a:solidFill>
              <a:schemeClr val="accent5">
                <a:lumMod val="50000"/>
              </a:schemeClr>
            </a:solidFill>
            <a:prstDash val="solid"/>
            <a:miter lim="800000"/>
            <a:headEnd type="triangle" w="med" len="med"/>
            <a:tailEnd type="triangle" w="med" len="med"/>
          </a:ln>
        </p:spPr>
      </p:cxnSp>
    </p:spTree>
    <p:extLst>
      <p:ext uri="{BB962C8B-B14F-4D97-AF65-F5344CB8AC3E}">
        <p14:creationId xmlns:p14="http://schemas.microsoft.com/office/powerpoint/2010/main" val="216850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4151981" y="2800399"/>
            <a:ext cx="7109888" cy="3066422"/>
          </a:xfrm>
        </p:spPr>
        <p:txBody>
          <a:bodyPr/>
          <a:lstStyle/>
          <a:p>
            <a:r>
              <a:rPr lang="en-GB" dirty="0"/>
              <a:t>Introduction to Financial Literacy</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de-DE" dirty="0" err="1"/>
              <a:t>Structure</a:t>
            </a:r>
            <a:r>
              <a:rPr lang="de-DE" dirty="0"/>
              <a:t> of </a:t>
            </a:r>
            <a:r>
              <a:rPr lang="de-DE" dirty="0" err="1"/>
              <a:t>liquidity</a:t>
            </a:r>
            <a:r>
              <a:rPr lang="de-DE" dirty="0"/>
              <a:t> </a:t>
            </a:r>
            <a:r>
              <a:rPr lang="de-DE" dirty="0" err="1"/>
              <a:t>planning</a:t>
            </a:r>
            <a:endParaRPr lang="de-DE" dirty="0"/>
          </a:p>
        </p:txBody>
      </p:sp>
      <p:sp>
        <p:nvSpPr>
          <p:cNvPr id="2" name="TextBox 4">
            <a:extLst>
              <a:ext uri="{FF2B5EF4-FFF2-40B4-BE49-F238E27FC236}">
                <a16:creationId xmlns:a16="http://schemas.microsoft.com/office/drawing/2014/main" id="{621B375B-8591-4ACB-AAC6-FB5BB15BB5B1}"/>
              </a:ext>
            </a:extLst>
          </p:cNvPr>
          <p:cNvSpPr txBox="1"/>
          <p:nvPr/>
        </p:nvSpPr>
        <p:spPr>
          <a:xfrm>
            <a:off x="702611" y="1726107"/>
            <a:ext cx="2829224" cy="3942618"/>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en-US" sz="2000" dirty="0">
                <a:solidFill>
                  <a:srgbClr val="595959"/>
                </a:solidFill>
              </a:rPr>
              <a:t>Both actual and planned values are considered in liquidity planning.</a:t>
            </a:r>
          </a:p>
          <a:p>
            <a:pPr marL="0" lvl="0" indent="0" algn="l" rtl="0">
              <a:lnSpc>
                <a:spcPct val="90000"/>
              </a:lnSpc>
              <a:spcBef>
                <a:spcPts val="0"/>
              </a:spcBef>
              <a:spcAft>
                <a:spcPts val="0"/>
              </a:spcAft>
              <a:buClr>
                <a:srgbClr val="79527B"/>
              </a:buClr>
              <a:buSzPts val="2000"/>
              <a:buNone/>
            </a:pPr>
            <a:endParaRPr lang="en-US" sz="2000" dirty="0">
              <a:solidFill>
                <a:srgbClr val="595959"/>
              </a:solidFill>
            </a:endParaRPr>
          </a:p>
          <a:p>
            <a:pPr>
              <a:lnSpc>
                <a:spcPct val="90000"/>
              </a:lnSpc>
              <a:buClr>
                <a:srgbClr val="79527B"/>
              </a:buClr>
              <a:buSzPts val="2000"/>
            </a:pPr>
            <a:r>
              <a:rPr lang="en-US" sz="2000" dirty="0">
                <a:solidFill>
                  <a:srgbClr val="595959"/>
                </a:solidFill>
              </a:rPr>
              <a:t>Liquidity planning takes into account all incoming and outgoing payments already booked as well as the planned values. Together with the account balance and the credit line, this results in the available liquidity.</a:t>
            </a:r>
          </a:p>
          <a:p>
            <a:pPr marL="0" lvl="0" indent="0" algn="l" rtl="0">
              <a:lnSpc>
                <a:spcPct val="90000"/>
              </a:lnSpc>
              <a:spcBef>
                <a:spcPts val="0"/>
              </a:spcBef>
              <a:spcAft>
                <a:spcPts val="0"/>
              </a:spcAft>
              <a:buClr>
                <a:srgbClr val="79527B"/>
              </a:buClr>
              <a:buSzPts val="2000"/>
              <a:buNone/>
            </a:pPr>
            <a:endParaRPr lang="en-US" dirty="0"/>
          </a:p>
        </p:txBody>
      </p:sp>
      <p:sp>
        <p:nvSpPr>
          <p:cNvPr id="3" name="Google Shape;1183;p19">
            <a:extLst>
              <a:ext uri="{FF2B5EF4-FFF2-40B4-BE49-F238E27FC236}">
                <a16:creationId xmlns:a16="http://schemas.microsoft.com/office/drawing/2014/main" id="{1B62700E-35F6-FC82-CBC7-ADFF5CFB76D1}"/>
              </a:ext>
            </a:extLst>
          </p:cNvPr>
          <p:cNvSpPr/>
          <p:nvPr/>
        </p:nvSpPr>
        <p:spPr>
          <a:xfrm>
            <a:off x="3749817" y="1418459"/>
            <a:ext cx="2465430" cy="679079"/>
          </a:xfrm>
          <a:prstGeom prst="rect">
            <a:avLst/>
          </a:prstGeom>
          <a:solidFill>
            <a:schemeClr val="accent5">
              <a:lumMod val="50000"/>
            </a:schemeClr>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dirty="0">
                <a:solidFill>
                  <a:schemeClr val="lt1"/>
                </a:solidFill>
                <a:latin typeface="Calibri"/>
                <a:ea typeface="Calibri"/>
                <a:cs typeface="Calibri"/>
                <a:sym typeface="Calibri"/>
              </a:rPr>
              <a:t>PLAN </a:t>
            </a:r>
            <a:r>
              <a:rPr lang="de-DE" sz="1600" dirty="0" err="1">
                <a:solidFill>
                  <a:schemeClr val="lt1"/>
                </a:solidFill>
                <a:latin typeface="Calibri"/>
                <a:ea typeface="Calibri"/>
                <a:cs typeface="Calibri"/>
                <a:sym typeface="Calibri"/>
              </a:rPr>
              <a:t>values</a:t>
            </a:r>
            <a:endParaRPr sz="2000" dirty="0"/>
          </a:p>
        </p:txBody>
      </p:sp>
      <p:sp>
        <p:nvSpPr>
          <p:cNvPr id="4" name="Google Shape;1184;p19">
            <a:extLst>
              <a:ext uri="{FF2B5EF4-FFF2-40B4-BE49-F238E27FC236}">
                <a16:creationId xmlns:a16="http://schemas.microsoft.com/office/drawing/2014/main" id="{91ED1F2A-2C9F-030C-EF8A-02A59A9A5ADF}"/>
              </a:ext>
            </a:extLst>
          </p:cNvPr>
          <p:cNvSpPr/>
          <p:nvPr/>
        </p:nvSpPr>
        <p:spPr>
          <a:xfrm>
            <a:off x="3749815" y="2166368"/>
            <a:ext cx="2465430" cy="161749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ea typeface="Calibri"/>
                <a:cs typeface="Calibri"/>
                <a:sym typeface="Calibri"/>
              </a:rPr>
              <a:t>Sales</a:t>
            </a:r>
            <a:endParaRPr dirty="0">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dirty="0" err="1">
                <a:solidFill>
                  <a:srgbClr val="595959"/>
                </a:solidFill>
                <a:latin typeface="Calibri"/>
                <a:ea typeface="Calibri"/>
                <a:cs typeface="Calibri"/>
                <a:sym typeface="Calibri"/>
              </a:rPr>
              <a:t>Cost</a:t>
            </a:r>
            <a:r>
              <a:rPr lang="de-DE" sz="1400" dirty="0">
                <a:solidFill>
                  <a:srgbClr val="595959"/>
                </a:solidFill>
                <a:latin typeface="Calibri"/>
                <a:ea typeface="Calibri"/>
                <a:cs typeface="Calibri"/>
                <a:sym typeface="Calibri"/>
              </a:rPr>
              <a:t> of </a:t>
            </a:r>
            <a:r>
              <a:rPr lang="de-DE" sz="1400" dirty="0" err="1">
                <a:solidFill>
                  <a:srgbClr val="595959"/>
                </a:solidFill>
                <a:latin typeface="Calibri"/>
                <a:ea typeface="Calibri"/>
                <a:cs typeface="Calibri"/>
                <a:sym typeface="Calibri"/>
              </a:rPr>
              <a:t>materials</a:t>
            </a:r>
            <a:endParaRPr dirty="0">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ea typeface="Calibri"/>
                <a:cs typeface="Calibri"/>
                <a:sym typeface="Calibri"/>
              </a:rPr>
              <a:t>Third-party </a:t>
            </a:r>
            <a:r>
              <a:rPr lang="de-DE" sz="1400" dirty="0" err="1">
                <a:solidFill>
                  <a:srgbClr val="595959"/>
                </a:solidFill>
                <a:latin typeface="Calibri"/>
                <a:ea typeface="Calibri"/>
                <a:cs typeface="Calibri"/>
                <a:sym typeface="Calibri"/>
              </a:rPr>
              <a:t>services</a:t>
            </a:r>
            <a:endParaRPr dirty="0">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ea typeface="Calibri"/>
                <a:cs typeface="Calibri"/>
                <a:sym typeface="Calibri"/>
              </a:rPr>
              <a:t>Other </a:t>
            </a:r>
            <a:r>
              <a:rPr lang="de-DE" sz="1400" dirty="0" err="1">
                <a:solidFill>
                  <a:srgbClr val="595959"/>
                </a:solidFill>
                <a:latin typeface="Calibri"/>
                <a:ea typeface="Calibri"/>
                <a:cs typeface="Calibri"/>
                <a:sym typeface="Calibri"/>
              </a:rPr>
              <a:t>costs</a:t>
            </a:r>
            <a:endParaRPr dirty="0">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ea typeface="Calibri"/>
                <a:cs typeface="Calibri"/>
                <a:sym typeface="Calibri"/>
              </a:rPr>
              <a:t>Interest and </a:t>
            </a:r>
            <a:r>
              <a:rPr lang="de-DE" sz="1400" dirty="0" err="1">
                <a:solidFill>
                  <a:srgbClr val="595959"/>
                </a:solidFill>
                <a:latin typeface="Calibri"/>
                <a:ea typeface="Calibri"/>
                <a:cs typeface="Calibri"/>
                <a:sym typeface="Calibri"/>
              </a:rPr>
              <a:t>amortization</a:t>
            </a:r>
            <a:endParaRPr dirty="0">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ea typeface="Calibri"/>
                <a:cs typeface="Calibri"/>
                <a:sym typeface="Calibri"/>
              </a:rPr>
              <a:t>Investments / </a:t>
            </a:r>
            <a:r>
              <a:rPr lang="de-DE" sz="1400" dirty="0" err="1">
                <a:solidFill>
                  <a:srgbClr val="595959"/>
                </a:solidFill>
                <a:latin typeface="Calibri"/>
                <a:ea typeface="Calibri"/>
                <a:cs typeface="Calibri"/>
                <a:sym typeface="Calibri"/>
              </a:rPr>
              <a:t>divestments</a:t>
            </a:r>
            <a:endParaRPr sz="1400" dirty="0">
              <a:solidFill>
                <a:srgbClr val="595959"/>
              </a:solidFill>
              <a:latin typeface="Calibri"/>
              <a:ea typeface="Calibri"/>
              <a:cs typeface="Calibri"/>
              <a:sym typeface="Calibri"/>
            </a:endParaRPr>
          </a:p>
        </p:txBody>
      </p:sp>
      <p:sp>
        <p:nvSpPr>
          <p:cNvPr id="6" name="Google Shape;1185;p19">
            <a:extLst>
              <a:ext uri="{FF2B5EF4-FFF2-40B4-BE49-F238E27FC236}">
                <a16:creationId xmlns:a16="http://schemas.microsoft.com/office/drawing/2014/main" id="{8BDD0BDE-32EC-F6DC-0952-6B4218F524B8}"/>
              </a:ext>
            </a:extLst>
          </p:cNvPr>
          <p:cNvSpPr/>
          <p:nvPr/>
        </p:nvSpPr>
        <p:spPr>
          <a:xfrm>
            <a:off x="3747146" y="3873904"/>
            <a:ext cx="2465430" cy="679079"/>
          </a:xfrm>
          <a:prstGeom prst="rect">
            <a:avLst/>
          </a:prstGeom>
          <a:solidFill>
            <a:schemeClr val="accent5">
              <a:lumMod val="50000"/>
            </a:schemeClr>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dirty="0">
                <a:solidFill>
                  <a:schemeClr val="lt1"/>
                </a:solidFill>
                <a:latin typeface="Calibri"/>
                <a:ea typeface="Calibri"/>
                <a:cs typeface="Calibri"/>
                <a:sym typeface="Calibri"/>
              </a:rPr>
              <a:t>ACTUAL values</a:t>
            </a:r>
            <a:endParaRPr sz="2000" dirty="0"/>
          </a:p>
        </p:txBody>
      </p:sp>
      <p:sp>
        <p:nvSpPr>
          <p:cNvPr id="7" name="Google Shape;1186;p19">
            <a:extLst>
              <a:ext uri="{FF2B5EF4-FFF2-40B4-BE49-F238E27FC236}">
                <a16:creationId xmlns:a16="http://schemas.microsoft.com/office/drawing/2014/main" id="{033547E9-35ED-3387-0874-4C755852CDB1}"/>
              </a:ext>
            </a:extLst>
          </p:cNvPr>
          <p:cNvSpPr/>
          <p:nvPr/>
        </p:nvSpPr>
        <p:spPr>
          <a:xfrm>
            <a:off x="3747144" y="4621813"/>
            <a:ext cx="2465430" cy="161749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79527B"/>
              </a:buClr>
              <a:buSzPts val="1400"/>
              <a:buFont typeface="Arial"/>
              <a:buChar char="•"/>
            </a:pPr>
            <a:r>
              <a:rPr lang="de-DE" sz="1400">
                <a:solidFill>
                  <a:srgbClr val="595959"/>
                </a:solidFill>
                <a:latin typeface="Calibri"/>
                <a:ea typeface="Calibri"/>
                <a:cs typeface="Calibri"/>
                <a:sym typeface="Calibri"/>
              </a:rPr>
              <a:t>Account balance</a:t>
            </a:r>
            <a:endParaRPr>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a:solidFill>
                  <a:srgbClr val="595959"/>
                </a:solidFill>
                <a:latin typeface="Calibri"/>
                <a:ea typeface="Calibri"/>
                <a:cs typeface="Calibri"/>
                <a:sym typeface="Calibri"/>
              </a:rPr>
              <a:t>Booked accounts receivable </a:t>
            </a:r>
            <a:endParaRPr>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a:solidFill>
                  <a:srgbClr val="595959"/>
                </a:solidFill>
                <a:latin typeface="Calibri"/>
                <a:ea typeface="Calibri"/>
                <a:cs typeface="Calibri"/>
                <a:sym typeface="Calibri"/>
              </a:rPr>
              <a:t>Booked accounts payable</a:t>
            </a:r>
            <a:endParaRPr>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a:solidFill>
                  <a:srgbClr val="595959"/>
                </a:solidFill>
                <a:latin typeface="Calibri"/>
                <a:ea typeface="Calibri"/>
                <a:cs typeface="Calibri"/>
                <a:sym typeface="Calibri"/>
              </a:rPr>
              <a:t>Credit limit</a:t>
            </a:r>
            <a:endParaRPr sz="1400">
              <a:solidFill>
                <a:srgbClr val="595959"/>
              </a:solidFill>
              <a:latin typeface="Calibri"/>
              <a:ea typeface="Calibri"/>
              <a:cs typeface="Calibri"/>
              <a:sym typeface="Calibri"/>
            </a:endParaRPr>
          </a:p>
        </p:txBody>
      </p:sp>
      <p:sp>
        <p:nvSpPr>
          <p:cNvPr id="8" name="Google Shape;1187;p19">
            <a:extLst>
              <a:ext uri="{FF2B5EF4-FFF2-40B4-BE49-F238E27FC236}">
                <a16:creationId xmlns:a16="http://schemas.microsoft.com/office/drawing/2014/main" id="{336E33D5-EFA9-80F8-1237-6ED545FE9E42}"/>
              </a:ext>
            </a:extLst>
          </p:cNvPr>
          <p:cNvSpPr/>
          <p:nvPr/>
        </p:nvSpPr>
        <p:spPr>
          <a:xfrm>
            <a:off x="6629896" y="1418459"/>
            <a:ext cx="2465430" cy="4820845"/>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b="1" dirty="0">
                <a:solidFill>
                  <a:srgbClr val="595959"/>
                </a:solidFill>
                <a:latin typeface="Calibri"/>
                <a:ea typeface="Calibri"/>
                <a:cs typeface="Calibri"/>
                <a:sym typeface="Calibri"/>
              </a:rPr>
              <a:t>Account </a:t>
            </a:r>
            <a:r>
              <a:rPr lang="de-DE" sz="1400" b="1" dirty="0" err="1">
                <a:solidFill>
                  <a:srgbClr val="595959"/>
                </a:solidFill>
                <a:latin typeface="Calibri"/>
                <a:ea typeface="Calibri"/>
                <a:cs typeface="Calibri"/>
                <a:sym typeface="Calibri"/>
              </a:rPr>
              <a:t>balance</a:t>
            </a:r>
            <a:endParaRPr dirty="0">
              <a:solidFill>
                <a:srgbClr val="595959"/>
              </a:solidFill>
            </a:endParaRPr>
          </a:p>
          <a:p>
            <a:pPr marL="0" marR="0" lvl="0" indent="0" algn="l" rtl="0">
              <a:spcBef>
                <a:spcPts val="0"/>
              </a:spcBef>
              <a:spcAft>
                <a:spcPts val="0"/>
              </a:spcAft>
              <a:buNone/>
            </a:pPr>
            <a:r>
              <a:rPr lang="de-DE" sz="1400" dirty="0">
                <a:solidFill>
                  <a:srgbClr val="595959"/>
                </a:solidFill>
                <a:latin typeface="Calibri"/>
                <a:ea typeface="Calibri"/>
                <a:cs typeface="Calibri"/>
                <a:sym typeface="Calibri"/>
              </a:rPr>
              <a:t>+ Accounts </a:t>
            </a:r>
            <a:r>
              <a:rPr lang="de-DE" dirty="0" err="1">
                <a:solidFill>
                  <a:srgbClr val="595959"/>
                </a:solidFill>
                <a:latin typeface="Calibri"/>
                <a:ea typeface="Calibri"/>
                <a:cs typeface="Calibri"/>
                <a:sym typeface="Calibri"/>
              </a:rPr>
              <a:t>r</a:t>
            </a:r>
            <a:r>
              <a:rPr lang="de-DE" sz="1400" dirty="0" err="1">
                <a:solidFill>
                  <a:srgbClr val="595959"/>
                </a:solidFill>
                <a:latin typeface="Calibri"/>
                <a:ea typeface="Calibri"/>
                <a:cs typeface="Calibri"/>
                <a:sym typeface="Calibri"/>
              </a:rPr>
              <a:t>eceivable</a:t>
            </a:r>
            <a:r>
              <a:rPr lang="de-DE" dirty="0">
                <a:solidFill>
                  <a:srgbClr val="595959"/>
                </a:solidFill>
                <a:latin typeface="Calibri"/>
                <a:ea typeface="Calibri"/>
                <a:cs typeface="Calibri"/>
                <a:sym typeface="Calibri"/>
              </a:rPr>
              <a:t> </a:t>
            </a:r>
            <a:endParaRPr dirty="0">
              <a:solidFill>
                <a:srgbClr val="595959"/>
              </a:solidFill>
              <a:latin typeface="Calibri"/>
              <a:ea typeface="Calibri"/>
              <a:cs typeface="Calibri"/>
              <a:sym typeface="Calibri"/>
            </a:endParaRPr>
          </a:p>
          <a:p>
            <a:pPr marL="0" marR="0" lvl="0" indent="0" algn="l" rtl="0">
              <a:spcBef>
                <a:spcPts val="0"/>
              </a:spcBef>
              <a:spcAft>
                <a:spcPts val="0"/>
              </a:spcAft>
              <a:buNone/>
            </a:pPr>
            <a:r>
              <a:rPr lang="de-DE" sz="1400" dirty="0">
                <a:solidFill>
                  <a:srgbClr val="595959"/>
                </a:solidFill>
                <a:latin typeface="Calibri"/>
                <a:ea typeface="Calibri"/>
                <a:cs typeface="Calibri"/>
                <a:sym typeface="Calibri"/>
              </a:rPr>
              <a:t>(</a:t>
            </a:r>
            <a:r>
              <a:rPr lang="de-DE" sz="1400" dirty="0" err="1">
                <a:solidFill>
                  <a:srgbClr val="595959"/>
                </a:solidFill>
                <a:latin typeface="Calibri"/>
                <a:ea typeface="Calibri"/>
                <a:cs typeface="Calibri"/>
                <a:sym typeface="Calibri"/>
              </a:rPr>
              <a:t>booked</a:t>
            </a:r>
            <a:r>
              <a:rPr lang="de-DE" sz="1400" dirty="0">
                <a:solidFill>
                  <a:srgbClr val="595959"/>
                </a:solidFill>
                <a:latin typeface="Calibri"/>
                <a:ea typeface="Calibri"/>
                <a:cs typeface="Calibri"/>
                <a:sym typeface="Calibri"/>
              </a:rPr>
              <a:t>)</a:t>
            </a:r>
            <a:endParaRPr dirty="0">
              <a:solidFill>
                <a:srgbClr val="595959"/>
              </a:solidFill>
            </a:endParaRPr>
          </a:p>
          <a:p>
            <a:pPr marL="0" marR="0" lvl="0" indent="0" algn="l" rtl="0">
              <a:spcBef>
                <a:spcPts val="0"/>
              </a:spcBef>
              <a:spcAft>
                <a:spcPts val="0"/>
              </a:spcAft>
              <a:buNone/>
            </a:pPr>
            <a:r>
              <a:rPr lang="de-DE" sz="1400" dirty="0">
                <a:solidFill>
                  <a:srgbClr val="595959"/>
                </a:solidFill>
                <a:latin typeface="Calibri"/>
                <a:ea typeface="Calibri"/>
                <a:cs typeface="Calibri"/>
                <a:sym typeface="Calibri"/>
              </a:rPr>
              <a:t>+ Turnover</a:t>
            </a:r>
            <a:endParaRPr dirty="0">
              <a:solidFill>
                <a:srgbClr val="595959"/>
              </a:solidFill>
            </a:endParaRPr>
          </a:p>
          <a:p>
            <a:pPr marL="0" marR="0" lvl="0" indent="0" algn="l" rtl="0">
              <a:spcBef>
                <a:spcPts val="0"/>
              </a:spcBef>
              <a:spcAft>
                <a:spcPts val="0"/>
              </a:spcAft>
              <a:buNone/>
            </a:pP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Disinvestments</a:t>
            </a:r>
            <a:br>
              <a:rPr lang="de-DE" sz="1400" b="1" dirty="0">
                <a:solidFill>
                  <a:srgbClr val="595959"/>
                </a:solidFill>
                <a:latin typeface="Calibri"/>
                <a:ea typeface="Calibri"/>
                <a:cs typeface="Calibri"/>
                <a:sym typeface="Calibri"/>
              </a:rPr>
            </a:br>
            <a:br>
              <a:rPr lang="de-DE" sz="1400" b="1" dirty="0">
                <a:solidFill>
                  <a:srgbClr val="595959"/>
                </a:solidFill>
                <a:latin typeface="Calibri"/>
                <a:ea typeface="Calibri"/>
                <a:cs typeface="Calibri"/>
                <a:sym typeface="Calibri"/>
              </a:rPr>
            </a:br>
            <a:r>
              <a:rPr lang="de-DE" sz="1400" b="1" dirty="0">
                <a:solidFill>
                  <a:srgbClr val="595959"/>
                </a:solidFill>
                <a:latin typeface="Calibri"/>
                <a:ea typeface="Calibri"/>
                <a:cs typeface="Calibri"/>
                <a:sym typeface="Calibri"/>
              </a:rPr>
              <a:t>= total </a:t>
            </a:r>
            <a:r>
              <a:rPr lang="de-DE" sz="1400" b="1" dirty="0" err="1">
                <a:solidFill>
                  <a:srgbClr val="595959"/>
                </a:solidFill>
                <a:latin typeface="Calibri"/>
                <a:ea typeface="Calibri"/>
                <a:cs typeface="Calibri"/>
                <a:sym typeface="Calibri"/>
              </a:rPr>
              <a:t>receipts</a:t>
            </a:r>
            <a:endParaRPr dirty="0">
              <a:solidFill>
                <a:srgbClr val="595959"/>
              </a:solidFill>
            </a:endParaRPr>
          </a:p>
          <a:p>
            <a:pPr marL="0" marR="0" lvl="0" indent="0" algn="l" rtl="0">
              <a:spcBef>
                <a:spcPts val="0"/>
              </a:spcBef>
              <a:spcAft>
                <a:spcPts val="0"/>
              </a:spcAft>
              <a:buNone/>
            </a:pPr>
            <a:endParaRPr sz="1400" b="1" dirty="0">
              <a:solidFill>
                <a:srgbClr val="595959"/>
              </a:solidFill>
              <a:latin typeface="Calibri"/>
              <a:ea typeface="Calibri"/>
              <a:cs typeface="Calibri"/>
              <a:sym typeface="Calibri"/>
            </a:endParaRPr>
          </a:p>
          <a:p>
            <a:pPr marL="0" marR="0" lvl="0" indent="0" algn="l" rtl="0">
              <a:spcBef>
                <a:spcPts val="0"/>
              </a:spcBef>
              <a:spcAft>
                <a:spcPts val="0"/>
              </a:spcAft>
              <a:buNone/>
            </a:pPr>
            <a:r>
              <a:rPr lang="de-DE" sz="1400" b="1"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accounts</a:t>
            </a: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payable</a:t>
            </a:r>
            <a:br>
              <a:rPr lang="de-DE" sz="1400"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material </a:t>
            </a:r>
            <a:r>
              <a:rPr lang="de-DE" sz="1400" dirty="0" err="1">
                <a:solidFill>
                  <a:srgbClr val="595959"/>
                </a:solidFill>
                <a:latin typeface="Calibri"/>
                <a:ea typeface="Calibri"/>
                <a:cs typeface="Calibri"/>
                <a:sym typeface="Calibri"/>
              </a:rPr>
              <a:t>costs</a:t>
            </a:r>
            <a:br>
              <a:rPr lang="de-DE" sz="1400"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external </a:t>
            </a:r>
            <a:r>
              <a:rPr lang="de-DE" sz="1400" dirty="0" err="1">
                <a:solidFill>
                  <a:srgbClr val="595959"/>
                </a:solidFill>
                <a:latin typeface="Calibri"/>
                <a:ea typeface="Calibri"/>
                <a:cs typeface="Calibri"/>
                <a:sym typeface="Calibri"/>
              </a:rPr>
              <a:t>services</a:t>
            </a:r>
            <a:br>
              <a:rPr lang="de-DE" sz="1400"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other</a:t>
            </a: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costs</a:t>
            </a:r>
            <a:br>
              <a:rPr lang="de-DE" sz="1400"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interest</a:t>
            </a:r>
            <a:r>
              <a:rPr lang="de-DE" sz="1400" dirty="0">
                <a:solidFill>
                  <a:srgbClr val="595959"/>
                </a:solidFill>
                <a:latin typeface="Calibri"/>
                <a:ea typeface="Calibri"/>
                <a:cs typeface="Calibri"/>
                <a:sym typeface="Calibri"/>
              </a:rPr>
              <a:t> and </a:t>
            </a:r>
            <a:r>
              <a:rPr lang="de-DE" sz="1400" dirty="0" err="1">
                <a:solidFill>
                  <a:srgbClr val="595959"/>
                </a:solidFill>
                <a:latin typeface="Calibri"/>
                <a:ea typeface="Calibri"/>
                <a:cs typeface="Calibri"/>
                <a:sym typeface="Calibri"/>
              </a:rPr>
              <a:t>redemption</a:t>
            </a:r>
            <a:br>
              <a:rPr lang="de-DE" sz="1400" dirty="0">
                <a:solidFill>
                  <a:srgbClr val="595959"/>
                </a:solidFill>
                <a:latin typeface="Calibri"/>
                <a:ea typeface="Calibri"/>
                <a:cs typeface="Calibri"/>
                <a:sym typeface="Calibri"/>
              </a:rPr>
            </a:br>
            <a:br>
              <a:rPr lang="de-DE" sz="1400" b="1" dirty="0">
                <a:solidFill>
                  <a:srgbClr val="595959"/>
                </a:solidFill>
                <a:latin typeface="Calibri"/>
                <a:ea typeface="Calibri"/>
                <a:cs typeface="Calibri"/>
                <a:sym typeface="Calibri"/>
              </a:rPr>
            </a:br>
            <a:r>
              <a:rPr lang="de-DE" sz="1400" b="1" dirty="0">
                <a:solidFill>
                  <a:srgbClr val="595959"/>
                </a:solidFill>
                <a:latin typeface="Calibri"/>
                <a:ea typeface="Calibri"/>
                <a:cs typeface="Calibri"/>
                <a:sym typeface="Calibri"/>
              </a:rPr>
              <a:t>= total </a:t>
            </a:r>
            <a:r>
              <a:rPr lang="de-DE" sz="1400" b="1" dirty="0" err="1">
                <a:solidFill>
                  <a:srgbClr val="595959"/>
                </a:solidFill>
                <a:latin typeface="Calibri"/>
                <a:ea typeface="Calibri"/>
                <a:cs typeface="Calibri"/>
                <a:sym typeface="Calibri"/>
              </a:rPr>
              <a:t>disbursements</a:t>
            </a:r>
            <a:br>
              <a:rPr lang="de-DE" sz="1400" b="1" dirty="0">
                <a:solidFill>
                  <a:srgbClr val="595959"/>
                </a:solidFill>
                <a:latin typeface="Calibri"/>
                <a:ea typeface="Calibri"/>
                <a:cs typeface="Calibri"/>
                <a:sym typeface="Calibri"/>
              </a:rPr>
            </a:br>
            <a:br>
              <a:rPr lang="de-DE" sz="1400" b="1" dirty="0">
                <a:solidFill>
                  <a:srgbClr val="595959"/>
                </a:solidFill>
                <a:latin typeface="Calibri"/>
                <a:ea typeface="Calibri"/>
                <a:cs typeface="Calibri"/>
                <a:sym typeface="Calibri"/>
              </a:rPr>
            </a:br>
            <a:br>
              <a:rPr lang="de-DE" sz="1400" b="1"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available</a:t>
            </a: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credit</a:t>
            </a: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line</a:t>
            </a:r>
            <a:br>
              <a:rPr lang="de-DE" sz="1400" b="1" dirty="0">
                <a:solidFill>
                  <a:srgbClr val="595959"/>
                </a:solidFill>
                <a:latin typeface="Calibri"/>
                <a:ea typeface="Calibri"/>
                <a:cs typeface="Calibri"/>
                <a:sym typeface="Calibri"/>
              </a:rPr>
            </a:br>
            <a:br>
              <a:rPr lang="de-DE" sz="1400" b="1" dirty="0">
                <a:solidFill>
                  <a:srgbClr val="595959"/>
                </a:solidFill>
                <a:latin typeface="Calibri"/>
                <a:ea typeface="Calibri"/>
                <a:cs typeface="Calibri"/>
                <a:sym typeface="Calibri"/>
              </a:rPr>
            </a:br>
            <a:r>
              <a:rPr lang="de-DE" sz="1400" b="1" dirty="0">
                <a:solidFill>
                  <a:srgbClr val="595959"/>
                </a:solidFill>
                <a:latin typeface="Calibri"/>
                <a:ea typeface="Calibri"/>
                <a:cs typeface="Calibri"/>
                <a:sym typeface="Calibri"/>
              </a:rPr>
              <a:t>= </a:t>
            </a:r>
            <a:r>
              <a:rPr lang="de-DE" sz="1400" b="1" dirty="0" err="1">
                <a:solidFill>
                  <a:srgbClr val="595959"/>
                </a:solidFill>
                <a:latin typeface="Calibri"/>
                <a:ea typeface="Calibri"/>
                <a:cs typeface="Calibri"/>
                <a:sym typeface="Calibri"/>
              </a:rPr>
              <a:t>available</a:t>
            </a:r>
            <a:r>
              <a:rPr lang="de-DE" sz="1400" b="1" dirty="0">
                <a:solidFill>
                  <a:srgbClr val="595959"/>
                </a:solidFill>
                <a:latin typeface="Calibri"/>
                <a:ea typeface="Calibri"/>
                <a:cs typeface="Calibri"/>
                <a:sym typeface="Calibri"/>
              </a:rPr>
              <a:t> </a:t>
            </a:r>
            <a:r>
              <a:rPr lang="de-DE" sz="1400" b="1" dirty="0" err="1">
                <a:solidFill>
                  <a:srgbClr val="595959"/>
                </a:solidFill>
                <a:latin typeface="Calibri"/>
                <a:ea typeface="Calibri"/>
                <a:cs typeface="Calibri"/>
                <a:sym typeface="Calibri"/>
              </a:rPr>
              <a:t>liquidity</a:t>
            </a:r>
            <a:endParaRPr dirty="0">
              <a:solidFill>
                <a:srgbClr val="595959"/>
              </a:solidFill>
            </a:endParaRPr>
          </a:p>
        </p:txBody>
      </p:sp>
      <p:cxnSp>
        <p:nvCxnSpPr>
          <p:cNvPr id="9" name="Google Shape;1188;p19">
            <a:extLst>
              <a:ext uri="{FF2B5EF4-FFF2-40B4-BE49-F238E27FC236}">
                <a16:creationId xmlns:a16="http://schemas.microsoft.com/office/drawing/2014/main" id="{0E142800-6BDD-105A-1371-5C334BDC47FE}"/>
              </a:ext>
            </a:extLst>
          </p:cNvPr>
          <p:cNvCxnSpPr>
            <a:stCxn id="4" idx="3"/>
            <a:endCxn id="8" idx="1"/>
          </p:cNvCxnSpPr>
          <p:nvPr/>
        </p:nvCxnSpPr>
        <p:spPr>
          <a:xfrm>
            <a:off x="6215245" y="2975114"/>
            <a:ext cx="414600" cy="853800"/>
          </a:xfrm>
          <a:prstGeom prst="bentConnector3">
            <a:avLst>
              <a:gd name="adj1" fmla="val 50000"/>
            </a:avLst>
          </a:prstGeom>
          <a:noFill/>
          <a:ln w="9525" cap="flat" cmpd="sng">
            <a:solidFill>
              <a:schemeClr val="accent5">
                <a:lumMod val="50000"/>
              </a:schemeClr>
            </a:solidFill>
            <a:prstDash val="solid"/>
            <a:miter lim="800000"/>
            <a:headEnd type="none" w="sm" len="sm"/>
            <a:tailEnd type="triangle" w="med" len="med"/>
          </a:ln>
        </p:spPr>
      </p:cxnSp>
      <p:cxnSp>
        <p:nvCxnSpPr>
          <p:cNvPr id="30" name="Google Shape;1189;p19">
            <a:extLst>
              <a:ext uri="{FF2B5EF4-FFF2-40B4-BE49-F238E27FC236}">
                <a16:creationId xmlns:a16="http://schemas.microsoft.com/office/drawing/2014/main" id="{8B0468E9-7E45-CB47-DBF5-612F114058D3}"/>
              </a:ext>
            </a:extLst>
          </p:cNvPr>
          <p:cNvCxnSpPr>
            <a:stCxn id="7" idx="3"/>
            <a:endCxn id="8" idx="1"/>
          </p:cNvCxnSpPr>
          <p:nvPr/>
        </p:nvCxnSpPr>
        <p:spPr>
          <a:xfrm rot="10800000" flipH="1">
            <a:off x="6212574" y="3828859"/>
            <a:ext cx="417300" cy="1601700"/>
          </a:xfrm>
          <a:prstGeom prst="bentConnector3">
            <a:avLst>
              <a:gd name="adj1" fmla="val 50003"/>
            </a:avLst>
          </a:prstGeom>
          <a:noFill/>
          <a:ln w="9525" cap="flat" cmpd="sng">
            <a:solidFill>
              <a:schemeClr val="accent5">
                <a:lumMod val="50000"/>
              </a:schemeClr>
            </a:solidFill>
            <a:prstDash val="solid"/>
            <a:miter lim="800000"/>
            <a:headEnd type="none" w="sm" len="sm"/>
            <a:tailEnd type="triangle" w="med" len="med"/>
          </a:ln>
        </p:spPr>
      </p:cxnSp>
      <p:sp>
        <p:nvSpPr>
          <p:cNvPr id="31" name="Google Shape;1190;p19">
            <a:extLst>
              <a:ext uri="{FF2B5EF4-FFF2-40B4-BE49-F238E27FC236}">
                <a16:creationId xmlns:a16="http://schemas.microsoft.com/office/drawing/2014/main" id="{6FCE68E7-B26E-C468-44C7-BEA6BB877904}"/>
              </a:ext>
            </a:extLst>
          </p:cNvPr>
          <p:cNvSpPr/>
          <p:nvPr/>
        </p:nvSpPr>
        <p:spPr>
          <a:xfrm>
            <a:off x="9520924" y="1418461"/>
            <a:ext cx="2465430" cy="4820844"/>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79527B"/>
              </a:solidFill>
              <a:latin typeface="Calibri"/>
              <a:ea typeface="Calibri"/>
              <a:cs typeface="Calibri"/>
              <a:sym typeface="Calibri"/>
            </a:endParaRPr>
          </a:p>
        </p:txBody>
      </p:sp>
      <p:grpSp>
        <p:nvGrpSpPr>
          <p:cNvPr id="32" name="Google Shape;1191;p19">
            <a:extLst>
              <a:ext uri="{FF2B5EF4-FFF2-40B4-BE49-F238E27FC236}">
                <a16:creationId xmlns:a16="http://schemas.microsoft.com/office/drawing/2014/main" id="{D29D607B-62CB-3F0A-FC4B-90CBF6AC3125}"/>
              </a:ext>
            </a:extLst>
          </p:cNvPr>
          <p:cNvGrpSpPr/>
          <p:nvPr/>
        </p:nvGrpSpPr>
        <p:grpSpPr>
          <a:xfrm>
            <a:off x="9746148" y="2975114"/>
            <a:ext cx="2240206" cy="1931038"/>
            <a:chOff x="9752076" y="4348991"/>
            <a:chExt cx="2240206" cy="1931038"/>
          </a:xfrm>
        </p:grpSpPr>
        <p:cxnSp>
          <p:nvCxnSpPr>
            <p:cNvPr id="33" name="Google Shape;1192;p19">
              <a:extLst>
                <a:ext uri="{FF2B5EF4-FFF2-40B4-BE49-F238E27FC236}">
                  <a16:creationId xmlns:a16="http://schemas.microsoft.com/office/drawing/2014/main" id="{313107BD-D124-CBD6-5EB4-3BDC64BD3276}"/>
                </a:ext>
              </a:extLst>
            </p:cNvPr>
            <p:cNvCxnSpPr/>
            <p:nvPr/>
          </p:nvCxnSpPr>
          <p:spPr>
            <a:xfrm>
              <a:off x="9752076" y="5989320"/>
              <a:ext cx="2049959" cy="0"/>
            </a:xfrm>
            <a:prstGeom prst="straightConnector1">
              <a:avLst/>
            </a:prstGeom>
            <a:noFill/>
            <a:ln w="9525" cap="flat" cmpd="sng">
              <a:solidFill>
                <a:srgbClr val="79527B"/>
              </a:solidFill>
              <a:prstDash val="solid"/>
              <a:miter lim="800000"/>
              <a:headEnd type="none" w="sm" len="sm"/>
              <a:tailEnd type="triangle" w="med" len="med"/>
            </a:ln>
          </p:spPr>
        </p:cxnSp>
        <p:cxnSp>
          <p:nvCxnSpPr>
            <p:cNvPr id="34" name="Google Shape;1193;p19">
              <a:extLst>
                <a:ext uri="{FF2B5EF4-FFF2-40B4-BE49-F238E27FC236}">
                  <a16:creationId xmlns:a16="http://schemas.microsoft.com/office/drawing/2014/main" id="{7FFDE2D8-5DF0-8B17-F1CE-821ED1909860}"/>
                </a:ext>
              </a:extLst>
            </p:cNvPr>
            <p:cNvCxnSpPr/>
            <p:nvPr/>
          </p:nvCxnSpPr>
          <p:spPr>
            <a:xfrm rot="10800000">
              <a:off x="9752076" y="4430268"/>
              <a:ext cx="0" cy="1559052"/>
            </a:xfrm>
            <a:prstGeom prst="straightConnector1">
              <a:avLst/>
            </a:prstGeom>
            <a:noFill/>
            <a:ln w="9525" cap="flat" cmpd="sng">
              <a:solidFill>
                <a:srgbClr val="79527B"/>
              </a:solidFill>
              <a:prstDash val="solid"/>
              <a:miter lim="800000"/>
              <a:headEnd type="none" w="sm" len="sm"/>
              <a:tailEnd type="triangle" w="med" len="med"/>
            </a:ln>
          </p:spPr>
        </p:cxnSp>
        <p:sp>
          <p:nvSpPr>
            <p:cNvPr id="35" name="Google Shape;1194;p19">
              <a:extLst>
                <a:ext uri="{FF2B5EF4-FFF2-40B4-BE49-F238E27FC236}">
                  <a16:creationId xmlns:a16="http://schemas.microsoft.com/office/drawing/2014/main" id="{13C532AF-A02D-161B-A7FD-6416A665C4BA}"/>
                </a:ext>
              </a:extLst>
            </p:cNvPr>
            <p:cNvSpPr txBox="1"/>
            <p:nvPr/>
          </p:nvSpPr>
          <p:spPr>
            <a:xfrm>
              <a:off x="11372960" y="6018419"/>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Period</a:t>
              </a:r>
              <a:endParaRPr/>
            </a:p>
          </p:txBody>
        </p:sp>
        <p:sp>
          <p:nvSpPr>
            <p:cNvPr id="36" name="Google Shape;1195;p19">
              <a:extLst>
                <a:ext uri="{FF2B5EF4-FFF2-40B4-BE49-F238E27FC236}">
                  <a16:creationId xmlns:a16="http://schemas.microsoft.com/office/drawing/2014/main" id="{555840C3-2DE5-A822-1277-E31C8994A5AE}"/>
                </a:ext>
              </a:extLst>
            </p:cNvPr>
            <p:cNvSpPr txBox="1"/>
            <p:nvPr/>
          </p:nvSpPr>
          <p:spPr>
            <a:xfrm>
              <a:off x="9752076"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t0</a:t>
              </a:r>
              <a:endParaRPr/>
            </a:p>
          </p:txBody>
        </p:sp>
        <p:sp>
          <p:nvSpPr>
            <p:cNvPr id="37" name="Google Shape;1196;p19">
              <a:extLst>
                <a:ext uri="{FF2B5EF4-FFF2-40B4-BE49-F238E27FC236}">
                  <a16:creationId xmlns:a16="http://schemas.microsoft.com/office/drawing/2014/main" id="{6892A1AB-4281-ADEF-93FF-84AF3547CE3F}"/>
                </a:ext>
              </a:extLst>
            </p:cNvPr>
            <p:cNvSpPr txBox="1"/>
            <p:nvPr/>
          </p:nvSpPr>
          <p:spPr>
            <a:xfrm>
              <a:off x="10182695"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t1</a:t>
              </a:r>
              <a:endParaRPr/>
            </a:p>
          </p:txBody>
        </p:sp>
        <p:sp>
          <p:nvSpPr>
            <p:cNvPr id="38" name="Google Shape;1197;p19">
              <a:extLst>
                <a:ext uri="{FF2B5EF4-FFF2-40B4-BE49-F238E27FC236}">
                  <a16:creationId xmlns:a16="http://schemas.microsoft.com/office/drawing/2014/main" id="{BC20EED2-FED6-1BCA-48EB-BBEC4C0A55B1}"/>
                </a:ext>
              </a:extLst>
            </p:cNvPr>
            <p:cNvSpPr txBox="1"/>
            <p:nvPr/>
          </p:nvSpPr>
          <p:spPr>
            <a:xfrm>
              <a:off x="10673146"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t2</a:t>
              </a:r>
              <a:endParaRPr/>
            </a:p>
          </p:txBody>
        </p:sp>
        <p:sp>
          <p:nvSpPr>
            <p:cNvPr id="39" name="Google Shape;1198;p19">
              <a:extLst>
                <a:ext uri="{FF2B5EF4-FFF2-40B4-BE49-F238E27FC236}">
                  <a16:creationId xmlns:a16="http://schemas.microsoft.com/office/drawing/2014/main" id="{E67F6AF9-D1FC-3D65-537A-CA3E9733FA2B}"/>
                </a:ext>
              </a:extLst>
            </p:cNvPr>
            <p:cNvSpPr txBox="1"/>
            <p:nvPr/>
          </p:nvSpPr>
          <p:spPr>
            <a:xfrm>
              <a:off x="9829429" y="4348991"/>
              <a:ext cx="97258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Liquidity</a:t>
              </a:r>
              <a:endParaRPr/>
            </a:p>
          </p:txBody>
        </p:sp>
        <p:sp>
          <p:nvSpPr>
            <p:cNvPr id="40" name="Google Shape;1199;p19">
              <a:extLst>
                <a:ext uri="{FF2B5EF4-FFF2-40B4-BE49-F238E27FC236}">
                  <a16:creationId xmlns:a16="http://schemas.microsoft.com/office/drawing/2014/main" id="{DE50AC4E-7EBD-5CE7-116A-B169ACB32066}"/>
                </a:ext>
              </a:extLst>
            </p:cNvPr>
            <p:cNvSpPr txBox="1"/>
            <p:nvPr/>
          </p:nvSpPr>
          <p:spPr>
            <a:xfrm>
              <a:off x="11128749"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Tn</a:t>
              </a:r>
              <a:endParaRPr/>
            </a:p>
          </p:txBody>
        </p:sp>
        <p:sp>
          <p:nvSpPr>
            <p:cNvPr id="41" name="Google Shape;1200;p19">
              <a:extLst>
                <a:ext uri="{FF2B5EF4-FFF2-40B4-BE49-F238E27FC236}">
                  <a16:creationId xmlns:a16="http://schemas.microsoft.com/office/drawing/2014/main" id="{BB02902E-A7F6-190C-DA22-4E0DDEDB3193}"/>
                </a:ext>
              </a:extLst>
            </p:cNvPr>
            <p:cNvSpPr/>
            <p:nvPr/>
          </p:nvSpPr>
          <p:spPr>
            <a:xfrm>
              <a:off x="9816084" y="4905756"/>
              <a:ext cx="1796796" cy="933451"/>
            </a:xfrm>
            <a:custGeom>
              <a:avLst/>
              <a:gdLst/>
              <a:ahLst/>
              <a:cxnLst/>
              <a:rect l="l" t="t" r="r" b="b"/>
              <a:pathLst>
                <a:path w="1796796" h="933451" extrusionOk="0">
                  <a:moveTo>
                    <a:pt x="0" y="0"/>
                  </a:moveTo>
                  <a:cubicBezTo>
                    <a:pt x="167259" y="291084"/>
                    <a:pt x="334518" y="582168"/>
                    <a:pt x="493776" y="644652"/>
                  </a:cubicBezTo>
                  <a:cubicBezTo>
                    <a:pt x="653034" y="707136"/>
                    <a:pt x="791718" y="339090"/>
                    <a:pt x="955548" y="374904"/>
                  </a:cubicBezTo>
                  <a:cubicBezTo>
                    <a:pt x="1119378" y="410718"/>
                    <a:pt x="1336548" y="768096"/>
                    <a:pt x="1476756" y="859536"/>
                  </a:cubicBezTo>
                  <a:cubicBezTo>
                    <a:pt x="1616964" y="950976"/>
                    <a:pt x="1706880" y="937260"/>
                    <a:pt x="1796796" y="923544"/>
                  </a:cubicBezTo>
                </a:path>
              </a:pathLst>
            </a:cu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42" name="Google Shape;1201;p19">
            <a:extLst>
              <a:ext uri="{FF2B5EF4-FFF2-40B4-BE49-F238E27FC236}">
                <a16:creationId xmlns:a16="http://schemas.microsoft.com/office/drawing/2014/main" id="{35C7BC89-F7FD-4A21-93E9-BF734C3A4D84}"/>
              </a:ext>
            </a:extLst>
          </p:cNvPr>
          <p:cNvCxnSpPr>
            <a:stCxn id="8" idx="3"/>
            <a:endCxn id="31" idx="1"/>
          </p:cNvCxnSpPr>
          <p:nvPr/>
        </p:nvCxnSpPr>
        <p:spPr>
          <a:xfrm>
            <a:off x="9095326" y="3828882"/>
            <a:ext cx="425700" cy="600"/>
          </a:xfrm>
          <a:prstGeom prst="bentConnector3">
            <a:avLst>
              <a:gd name="adj1" fmla="val 50000"/>
            </a:avLst>
          </a:prstGeom>
          <a:noFill/>
          <a:ln w="9525" cap="flat" cmpd="sng">
            <a:solidFill>
              <a:schemeClr val="accent5">
                <a:lumMod val="50000"/>
              </a:schemeClr>
            </a:solidFill>
            <a:prstDash val="solid"/>
            <a:miter lim="800000"/>
            <a:headEnd type="none" w="sm" len="sm"/>
            <a:tailEnd type="triangle" w="med" len="med"/>
          </a:ln>
        </p:spPr>
      </p:cxnSp>
      <p:cxnSp>
        <p:nvCxnSpPr>
          <p:cNvPr id="43" name="Google Shape;1202;p19">
            <a:extLst>
              <a:ext uri="{FF2B5EF4-FFF2-40B4-BE49-F238E27FC236}">
                <a16:creationId xmlns:a16="http://schemas.microsoft.com/office/drawing/2014/main" id="{A14D1DA5-FF5B-B907-21BB-246B1B345AAA}"/>
              </a:ext>
            </a:extLst>
          </p:cNvPr>
          <p:cNvCxnSpPr/>
          <p:nvPr/>
        </p:nvCxnSpPr>
        <p:spPr>
          <a:xfrm>
            <a:off x="6709022" y="2624843"/>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cxnSp>
        <p:nvCxnSpPr>
          <p:cNvPr id="44" name="Google Shape;1203;p19">
            <a:extLst>
              <a:ext uri="{FF2B5EF4-FFF2-40B4-BE49-F238E27FC236}">
                <a16:creationId xmlns:a16="http://schemas.microsoft.com/office/drawing/2014/main" id="{346F8F0C-C89C-B49B-278C-78409D64BDA8}"/>
              </a:ext>
            </a:extLst>
          </p:cNvPr>
          <p:cNvCxnSpPr/>
          <p:nvPr/>
        </p:nvCxnSpPr>
        <p:spPr>
          <a:xfrm>
            <a:off x="6709022" y="3092203"/>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cxnSp>
        <p:nvCxnSpPr>
          <p:cNvPr id="45" name="Google Shape;1204;p19">
            <a:extLst>
              <a:ext uri="{FF2B5EF4-FFF2-40B4-BE49-F238E27FC236}">
                <a16:creationId xmlns:a16="http://schemas.microsoft.com/office/drawing/2014/main" id="{05343A8A-56D1-EC22-992A-6877CA431570}"/>
              </a:ext>
            </a:extLst>
          </p:cNvPr>
          <p:cNvCxnSpPr/>
          <p:nvPr/>
        </p:nvCxnSpPr>
        <p:spPr>
          <a:xfrm>
            <a:off x="6709022" y="4351027"/>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cxnSp>
        <p:nvCxnSpPr>
          <p:cNvPr id="46" name="Google Shape;1205;p19">
            <a:extLst>
              <a:ext uri="{FF2B5EF4-FFF2-40B4-BE49-F238E27FC236}">
                <a16:creationId xmlns:a16="http://schemas.microsoft.com/office/drawing/2014/main" id="{863CC478-B8A0-5A94-E01D-47EBEED0E5E3}"/>
              </a:ext>
            </a:extLst>
          </p:cNvPr>
          <p:cNvCxnSpPr/>
          <p:nvPr/>
        </p:nvCxnSpPr>
        <p:spPr>
          <a:xfrm>
            <a:off x="6709022" y="4793127"/>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cxnSp>
        <p:nvCxnSpPr>
          <p:cNvPr id="47" name="Google Shape;1206;p19">
            <a:extLst>
              <a:ext uri="{FF2B5EF4-FFF2-40B4-BE49-F238E27FC236}">
                <a16:creationId xmlns:a16="http://schemas.microsoft.com/office/drawing/2014/main" id="{ECE6B26A-896E-8E1D-7743-F6E852F26E5F}"/>
              </a:ext>
            </a:extLst>
          </p:cNvPr>
          <p:cNvCxnSpPr/>
          <p:nvPr/>
        </p:nvCxnSpPr>
        <p:spPr>
          <a:xfrm>
            <a:off x="6709022" y="5036967"/>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cxnSp>
        <p:nvCxnSpPr>
          <p:cNvPr id="48" name="Google Shape;1207;p19">
            <a:extLst>
              <a:ext uri="{FF2B5EF4-FFF2-40B4-BE49-F238E27FC236}">
                <a16:creationId xmlns:a16="http://schemas.microsoft.com/office/drawing/2014/main" id="{BDB68AA9-77BD-A7FF-10F7-31BC9DBE3CDA}"/>
              </a:ext>
            </a:extLst>
          </p:cNvPr>
          <p:cNvCxnSpPr/>
          <p:nvPr/>
        </p:nvCxnSpPr>
        <p:spPr>
          <a:xfrm>
            <a:off x="6709022" y="5381391"/>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spTree>
    <p:extLst>
      <p:ext uri="{BB962C8B-B14F-4D97-AF65-F5344CB8AC3E}">
        <p14:creationId xmlns:p14="http://schemas.microsoft.com/office/powerpoint/2010/main" val="1481567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Simplified example of monthly liquidity planning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1294014288"/>
              </p:ext>
            </p:extLst>
          </p:nvPr>
        </p:nvGraphicFramePr>
        <p:xfrm>
          <a:off x="389965" y="1720709"/>
          <a:ext cx="11370225" cy="495130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a:p>
                  </a:txBody>
                  <a:tcPr marL="91450" marR="91450" marT="45725" marB="45725">
                    <a:solidFill>
                      <a:srgbClr val="E7EBEB"/>
                    </a:solidFill>
                  </a:tcPr>
                </a:tc>
                <a:tc>
                  <a:txBody>
                    <a:bodyPr/>
                    <a:lstStyle/>
                    <a:p>
                      <a:pPr marL="0" marR="0" lvl="0" indent="0" algn="l" rtl="0">
                        <a:spcBef>
                          <a:spcPts val="0"/>
                        </a:spcBef>
                        <a:spcAft>
                          <a:spcPts val="0"/>
                        </a:spcAft>
                        <a:buNone/>
                      </a:pPr>
                      <a:endParaRPr/>
                    </a:p>
                  </a:txBody>
                  <a:tcPr marL="91450" marR="91450" marT="45725" marB="45725">
                    <a:solidFill>
                      <a:srgbClr val="E7EBEB"/>
                    </a:solidFill>
                  </a:tcPr>
                </a:tc>
                <a:tc>
                  <a:txBody>
                    <a:bodyPr/>
                    <a:lstStyle/>
                    <a:p>
                      <a:pPr marL="0" marR="0" lvl="0" indent="0" algn="l" rtl="0">
                        <a:spcBef>
                          <a:spcPts val="0"/>
                        </a:spcBef>
                        <a:spcAft>
                          <a:spcPts val="0"/>
                        </a:spcAft>
                        <a:buNone/>
                      </a:pP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dirty="0"/>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023103"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ct val="100000"/>
              <a:buNone/>
            </a:pPr>
            <a:r>
              <a:rPr lang="en-US" dirty="0"/>
              <a:t>This simplified example shows a small, family-run hotel. A liquidity planning for the coming year is to be carried out</a:t>
            </a:r>
          </a:p>
        </p:txBody>
      </p:sp>
    </p:spTree>
    <p:extLst>
      <p:ext uri="{BB962C8B-B14F-4D97-AF65-F5344CB8AC3E}">
        <p14:creationId xmlns:p14="http://schemas.microsoft.com/office/powerpoint/2010/main" val="36309537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Simplified example of monthly liquidity planning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nvGraphicFramePr>
        <p:xfrm>
          <a:off x="389965" y="1720709"/>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023103"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en-US" dirty="0"/>
              <a:t>First the already known information is entered</a:t>
            </a:r>
          </a:p>
        </p:txBody>
      </p:sp>
      <p:sp>
        <p:nvSpPr>
          <p:cNvPr id="11" name="Google Shape;1224;p21">
            <a:extLst>
              <a:ext uri="{FF2B5EF4-FFF2-40B4-BE49-F238E27FC236}">
                <a16:creationId xmlns:a16="http://schemas.microsoft.com/office/drawing/2014/main" id="{BFF75356-5DD5-5917-0A9B-E54C717BFEC6}"/>
              </a:ext>
            </a:extLst>
          </p:cNvPr>
          <p:cNvSpPr/>
          <p:nvPr/>
        </p:nvSpPr>
        <p:spPr>
          <a:xfrm>
            <a:off x="5793729" y="2401723"/>
            <a:ext cx="5778553" cy="2982234"/>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b="1" dirty="0">
                <a:solidFill>
                  <a:srgbClr val="595A59"/>
                </a:solidFill>
                <a:latin typeface="Calibri"/>
                <a:ea typeface="Calibri"/>
                <a:cs typeface="Calibri"/>
                <a:sym typeface="Calibri"/>
              </a:rPr>
              <a:t>Initial </a:t>
            </a:r>
            <a:r>
              <a:rPr lang="de-DE" sz="1800" b="1" dirty="0" err="1">
                <a:solidFill>
                  <a:srgbClr val="595A59"/>
                </a:solidFill>
                <a:latin typeface="Calibri"/>
                <a:ea typeface="Calibri"/>
                <a:cs typeface="Calibri"/>
                <a:sym typeface="Calibri"/>
              </a:rPr>
              <a:t>situation</a:t>
            </a:r>
            <a:r>
              <a:rPr lang="de-DE" sz="1800" b="1" dirty="0">
                <a:solidFill>
                  <a:srgbClr val="595A59"/>
                </a:solidFill>
                <a:latin typeface="Calibri"/>
                <a:ea typeface="Calibri"/>
                <a:cs typeface="Calibri"/>
                <a:sym typeface="Calibri"/>
              </a:rPr>
              <a:t>:</a:t>
            </a:r>
            <a:endParaRPr dirty="0"/>
          </a:p>
          <a:p>
            <a:pPr marL="285750" marR="0" lvl="0" indent="-285750" algn="l" rtl="0">
              <a:spcBef>
                <a:spcPts val="0"/>
              </a:spcBef>
              <a:spcAft>
                <a:spcPts val="0"/>
              </a:spcAft>
              <a:buClr>
                <a:srgbClr val="595A59"/>
              </a:buClr>
              <a:buSzPts val="1800"/>
              <a:buFont typeface="Arial"/>
              <a:buChar char="•"/>
            </a:pPr>
            <a:r>
              <a:rPr lang="de-DE" sz="1800" dirty="0" err="1">
                <a:solidFill>
                  <a:srgbClr val="595A59"/>
                </a:solidFill>
                <a:latin typeface="Calibri"/>
                <a:ea typeface="Calibri"/>
                <a:cs typeface="Calibri"/>
                <a:sym typeface="Calibri"/>
              </a:rPr>
              <a:t>There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is</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currently</a:t>
            </a:r>
            <a:r>
              <a:rPr lang="de-DE" sz="1800" dirty="0">
                <a:solidFill>
                  <a:srgbClr val="595A59"/>
                </a:solidFill>
                <a:latin typeface="Calibri"/>
                <a:ea typeface="Calibri"/>
                <a:cs typeface="Calibri"/>
                <a:sym typeface="Calibri"/>
              </a:rPr>
              <a:t> € 100,000 in the </a:t>
            </a:r>
            <a:r>
              <a:rPr lang="de-DE" sz="1800" dirty="0" err="1">
                <a:solidFill>
                  <a:srgbClr val="595A59"/>
                </a:solidFill>
                <a:latin typeface="Calibri"/>
                <a:ea typeface="Calibri"/>
                <a:cs typeface="Calibri"/>
                <a:sym typeface="Calibri"/>
              </a:rPr>
              <a:t>account</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There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are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no</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other</a:t>
            </a:r>
            <a:r>
              <a:rPr lang="de-DE" sz="1800" dirty="0">
                <a:solidFill>
                  <a:srgbClr val="595A59"/>
                </a:solidFill>
                <a:latin typeface="Calibri"/>
                <a:ea typeface="Calibri"/>
                <a:cs typeface="Calibri"/>
                <a:sym typeface="Calibri"/>
              </a:rPr>
              <a:t> liquid </a:t>
            </a:r>
            <a:r>
              <a:rPr lang="de-DE" sz="1800" dirty="0" err="1">
                <a:solidFill>
                  <a:srgbClr val="595A59"/>
                </a:solidFill>
                <a:latin typeface="Calibri"/>
                <a:ea typeface="Calibri"/>
                <a:cs typeface="Calibri"/>
                <a:sym typeface="Calibri"/>
              </a:rPr>
              <a:t>funds</a:t>
            </a:r>
            <a:r>
              <a:rPr lang="de-DE" sz="1800" dirty="0">
                <a:solidFill>
                  <a:srgbClr val="595A59"/>
                </a:solidFill>
                <a:latin typeface="Calibri"/>
                <a:ea typeface="Calibri"/>
                <a:cs typeface="Calibri"/>
                <a:sym typeface="Calibri"/>
              </a:rPr>
              <a:t>. </a:t>
            </a:r>
            <a:endParaRPr dirty="0"/>
          </a:p>
          <a:p>
            <a:pPr marL="285750" marR="0" lvl="0" indent="-285750" algn="l" rtl="0">
              <a:spcBef>
                <a:spcPts val="0"/>
              </a:spcBef>
              <a:spcAft>
                <a:spcPts val="0"/>
              </a:spcAft>
              <a:buClr>
                <a:srgbClr val="595A59"/>
              </a:buClr>
              <a:buSzPts val="1800"/>
              <a:buFont typeface="Arial"/>
              <a:buChar char="•"/>
            </a:pPr>
            <a:r>
              <a:rPr lang="de-DE" sz="1800" dirty="0" err="1">
                <a:solidFill>
                  <a:srgbClr val="595A59"/>
                </a:solidFill>
                <a:latin typeface="Calibri"/>
                <a:ea typeface="Calibri"/>
                <a:cs typeface="Calibri"/>
                <a:sym typeface="Calibri"/>
              </a:rPr>
              <a:t>There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are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already</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some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bookings</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for</a:t>
            </a:r>
            <a:r>
              <a:rPr lang="de-DE" sz="1800" dirty="0">
                <a:solidFill>
                  <a:srgbClr val="595A59"/>
                </a:solidFill>
                <a:latin typeface="Calibri"/>
                <a:ea typeface="Calibri"/>
                <a:cs typeface="Calibri"/>
                <a:sym typeface="Calibri"/>
              </a:rPr>
              <a:t> the </a:t>
            </a:r>
            <a:r>
              <a:rPr lang="de-DE" sz="1800" dirty="0" err="1">
                <a:solidFill>
                  <a:srgbClr val="595A59"/>
                </a:solidFill>
                <a:latin typeface="Calibri"/>
                <a:ea typeface="Calibri"/>
                <a:cs typeface="Calibri"/>
                <a:sym typeface="Calibri"/>
              </a:rPr>
              <a:t>next</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three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months</a:t>
            </a:r>
            <a:r>
              <a:rPr lang="de-DE" sz="1800" dirty="0">
                <a:solidFill>
                  <a:srgbClr val="595A59"/>
                </a:solidFill>
                <a:latin typeface="Calibri"/>
                <a:ea typeface="Calibri"/>
                <a:cs typeface="Calibri"/>
                <a:sym typeface="Calibri"/>
              </a:rPr>
              <a:t>.</a:t>
            </a:r>
            <a:endParaRPr dirty="0"/>
          </a:p>
          <a:p>
            <a:pPr marL="285750" marR="0" lvl="0" indent="-285750" algn="l" rtl="0">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In </a:t>
            </a:r>
            <a:r>
              <a:rPr lang="de-DE" sz="1800" dirty="0" err="1">
                <a:solidFill>
                  <a:srgbClr val="595A59"/>
                </a:solidFill>
                <a:latin typeface="Calibri"/>
                <a:ea typeface="Calibri"/>
                <a:cs typeface="Calibri"/>
                <a:sym typeface="Calibri"/>
              </a:rPr>
              <a:t>addition</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there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are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already</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posted</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incoming</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invoices</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that</a:t>
            </a:r>
            <a:r>
              <a:rPr lang="de-DE" sz="1800" dirty="0">
                <a:solidFill>
                  <a:srgbClr val="595A59"/>
                </a:solidFill>
                <a:latin typeface="Calibri"/>
                <a:ea typeface="Calibri"/>
                <a:cs typeface="Calibri"/>
                <a:sym typeface="Calibri"/>
              </a:rPr>
              <a:t> will </a:t>
            </a:r>
            <a:r>
              <a:rPr lang="de-DE" sz="1800" dirty="0" err="1">
                <a:solidFill>
                  <a:srgbClr val="595A59"/>
                </a:solidFill>
                <a:latin typeface="Calibri"/>
                <a:ea typeface="Calibri"/>
                <a:cs typeface="Calibri"/>
                <a:sym typeface="Calibri"/>
              </a:rPr>
              <a:t>be</a:t>
            </a:r>
            <a:r>
              <a:rPr lang="de-DE" sz="1800" dirty="0">
                <a:solidFill>
                  <a:srgbClr val="595A59"/>
                </a:solidFill>
                <a:latin typeface="Calibri"/>
                <a:ea typeface="Calibri"/>
                <a:cs typeface="Calibri"/>
                <a:sym typeface="Calibri"/>
              </a:rPr>
              <a:t> due in the </a:t>
            </a:r>
            <a:r>
              <a:rPr lang="de-DE" sz="1800" dirty="0" err="1">
                <a:solidFill>
                  <a:srgbClr val="595A59"/>
                </a:solidFill>
                <a:latin typeface="Calibri"/>
                <a:ea typeface="Calibri"/>
                <a:cs typeface="Calibri"/>
                <a:sym typeface="Calibri"/>
              </a:rPr>
              <a:t>next</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month</a:t>
            </a:r>
            <a:r>
              <a:rPr lang="de-DE" sz="1800" dirty="0">
                <a:solidFill>
                  <a:srgbClr val="595A59"/>
                </a:solidFill>
                <a:latin typeface="Calibri"/>
                <a:ea typeface="Calibri"/>
                <a:cs typeface="Calibri"/>
                <a:sym typeface="Calibri"/>
              </a:rPr>
              <a:t>. </a:t>
            </a:r>
            <a:endParaRPr dirty="0"/>
          </a:p>
          <a:p>
            <a:pPr marL="285750" marR="0" lvl="0" indent="-285750" algn="l" rtl="0">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The </a:t>
            </a:r>
            <a:r>
              <a:rPr lang="de-DE" sz="1800" dirty="0" err="1">
                <a:solidFill>
                  <a:srgbClr val="595A59"/>
                </a:solidFill>
                <a:latin typeface="Calibri"/>
                <a:ea typeface="Calibri"/>
                <a:cs typeface="Calibri"/>
                <a:sym typeface="Calibri"/>
              </a:rPr>
              <a:t>company</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has</a:t>
            </a:r>
            <a:r>
              <a:rPr lang="de-DE" sz="1800" dirty="0">
                <a:solidFill>
                  <a:srgbClr val="595A59"/>
                </a:solidFill>
                <a:latin typeface="Calibri"/>
                <a:ea typeface="Calibri"/>
                <a:cs typeface="Calibri"/>
                <a:sym typeface="Calibri"/>
              </a:rPr>
              <a:t> a </a:t>
            </a:r>
            <a:r>
              <a:rPr lang="de-DE" sz="1800" dirty="0" err="1">
                <a:solidFill>
                  <a:srgbClr val="595A59"/>
                </a:solidFill>
                <a:latin typeface="Calibri"/>
                <a:ea typeface="Calibri"/>
                <a:cs typeface="Calibri"/>
                <a:sym typeface="Calibri"/>
              </a:rPr>
              <a:t>current</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loan</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for</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which</a:t>
            </a:r>
            <a:r>
              <a:rPr lang="de-DE" sz="1800" dirty="0">
                <a:solidFill>
                  <a:srgbClr val="595A59"/>
                </a:solidFill>
                <a:latin typeface="Calibri"/>
                <a:ea typeface="Calibri"/>
                <a:cs typeface="Calibri"/>
                <a:sym typeface="Calibri"/>
              </a:rPr>
              <a:t> € 2,000 </a:t>
            </a:r>
            <a:r>
              <a:rPr lang="de-DE" sz="1800" dirty="0" err="1">
                <a:solidFill>
                  <a:srgbClr val="595A59"/>
                </a:solidFill>
                <a:latin typeface="Calibri"/>
                <a:ea typeface="Calibri"/>
                <a:cs typeface="Calibri"/>
                <a:sym typeface="Calibri"/>
              </a:rPr>
              <a:t>interest</a:t>
            </a:r>
            <a:r>
              <a:rPr lang="de-DE" sz="1800" dirty="0">
                <a:solidFill>
                  <a:srgbClr val="595A59"/>
                </a:solidFill>
                <a:latin typeface="Calibri"/>
                <a:ea typeface="Calibri"/>
                <a:cs typeface="Calibri"/>
                <a:sym typeface="Calibri"/>
              </a:rPr>
              <a:t> and </a:t>
            </a:r>
            <a:r>
              <a:rPr lang="de-DE" sz="1800" dirty="0" err="1">
                <a:solidFill>
                  <a:srgbClr val="595A59"/>
                </a:solidFill>
                <a:latin typeface="Calibri"/>
                <a:ea typeface="Calibri"/>
                <a:cs typeface="Calibri"/>
                <a:sym typeface="Calibri"/>
              </a:rPr>
              <a:t>repayment</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are</a:t>
            </a:r>
            <a:r>
              <a:rPr lang="de-DE" sz="1800" dirty="0">
                <a:solidFill>
                  <a:srgbClr val="595A59"/>
                </a:solidFill>
                <a:latin typeface="Calibri"/>
                <a:ea typeface="Calibri"/>
                <a:cs typeface="Calibri"/>
                <a:sym typeface="Calibri"/>
              </a:rPr>
              <a:t> due </a:t>
            </a:r>
            <a:r>
              <a:rPr lang="de-DE" sz="1800" dirty="0" err="1">
                <a:solidFill>
                  <a:srgbClr val="595A59"/>
                </a:solidFill>
                <a:latin typeface="Calibri"/>
                <a:ea typeface="Calibri"/>
                <a:cs typeface="Calibri"/>
                <a:sym typeface="Calibri"/>
              </a:rPr>
              <a:t>every</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month</a:t>
            </a:r>
            <a:r>
              <a:rPr lang="de-DE" sz="1800" dirty="0">
                <a:solidFill>
                  <a:srgbClr val="595A59"/>
                </a:solidFill>
                <a:latin typeface="Calibri"/>
                <a:ea typeface="Calibri"/>
                <a:cs typeface="Calibri"/>
                <a:sym typeface="Calibri"/>
              </a:rPr>
              <a:t>.</a:t>
            </a:r>
            <a:endParaRPr sz="1400" dirty="0">
              <a:solidFill>
                <a:srgbClr val="595A59"/>
              </a:solidFill>
              <a:latin typeface="Calibri"/>
              <a:ea typeface="Calibri"/>
              <a:cs typeface="Calibri"/>
              <a:sym typeface="Calibri"/>
            </a:endParaRPr>
          </a:p>
        </p:txBody>
      </p:sp>
      <p:cxnSp>
        <p:nvCxnSpPr>
          <p:cNvPr id="12" name="Google Shape;1225;p21">
            <a:extLst>
              <a:ext uri="{FF2B5EF4-FFF2-40B4-BE49-F238E27FC236}">
                <a16:creationId xmlns:a16="http://schemas.microsoft.com/office/drawing/2014/main" id="{2FBDC032-0857-E813-AD0D-E81690E8842A}"/>
              </a:ext>
            </a:extLst>
          </p:cNvPr>
          <p:cNvCxnSpPr/>
          <p:nvPr/>
        </p:nvCxnSpPr>
        <p:spPr>
          <a:xfrm rot="10800000">
            <a:off x="3194709" y="2208219"/>
            <a:ext cx="2720435" cy="607071"/>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3" name="Google Shape;1226;p21">
            <a:extLst>
              <a:ext uri="{FF2B5EF4-FFF2-40B4-BE49-F238E27FC236}">
                <a16:creationId xmlns:a16="http://schemas.microsoft.com/office/drawing/2014/main" id="{BF5A535D-2F9B-C865-BF91-DAD1A8354C43}"/>
              </a:ext>
            </a:extLst>
          </p:cNvPr>
          <p:cNvCxnSpPr/>
          <p:nvPr/>
        </p:nvCxnSpPr>
        <p:spPr>
          <a:xfrm rot="10800000">
            <a:off x="5234152" y="2980337"/>
            <a:ext cx="680992" cy="468582"/>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4" name="Google Shape;1227;p21">
            <a:extLst>
              <a:ext uri="{FF2B5EF4-FFF2-40B4-BE49-F238E27FC236}">
                <a16:creationId xmlns:a16="http://schemas.microsoft.com/office/drawing/2014/main" id="{830C3FE3-DDCF-C211-1FFF-E211121F0E99}"/>
              </a:ext>
            </a:extLst>
          </p:cNvPr>
          <p:cNvCxnSpPr/>
          <p:nvPr/>
        </p:nvCxnSpPr>
        <p:spPr>
          <a:xfrm rot="10800000">
            <a:off x="4450586" y="2908738"/>
            <a:ext cx="1464558" cy="540181"/>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5" name="Google Shape;1228;p21">
            <a:extLst>
              <a:ext uri="{FF2B5EF4-FFF2-40B4-BE49-F238E27FC236}">
                <a16:creationId xmlns:a16="http://schemas.microsoft.com/office/drawing/2014/main" id="{E03C1697-F6F4-3D24-8072-3AB0535DA463}"/>
              </a:ext>
            </a:extLst>
          </p:cNvPr>
          <p:cNvCxnSpPr/>
          <p:nvPr/>
        </p:nvCxnSpPr>
        <p:spPr>
          <a:xfrm rot="10800000">
            <a:off x="3843515" y="2980337"/>
            <a:ext cx="2071629" cy="483760"/>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6" name="Google Shape;1229;p21">
            <a:extLst>
              <a:ext uri="{FF2B5EF4-FFF2-40B4-BE49-F238E27FC236}">
                <a16:creationId xmlns:a16="http://schemas.microsoft.com/office/drawing/2014/main" id="{AEE7CE3A-2BDE-7FC6-CFB2-95CD190AA239}"/>
              </a:ext>
            </a:extLst>
          </p:cNvPr>
          <p:cNvCxnSpPr/>
          <p:nvPr/>
        </p:nvCxnSpPr>
        <p:spPr>
          <a:xfrm flipH="1">
            <a:off x="3684159" y="4526470"/>
            <a:ext cx="2230985" cy="428743"/>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7" name="Google Shape;1230;p21">
            <a:extLst>
              <a:ext uri="{FF2B5EF4-FFF2-40B4-BE49-F238E27FC236}">
                <a16:creationId xmlns:a16="http://schemas.microsoft.com/office/drawing/2014/main" id="{8AFA40F6-44A1-5FB0-3ED7-63FBB54FAC21}"/>
              </a:ext>
            </a:extLst>
          </p:cNvPr>
          <p:cNvCxnSpPr/>
          <p:nvPr/>
        </p:nvCxnSpPr>
        <p:spPr>
          <a:xfrm flipH="1">
            <a:off x="4348143" y="4526470"/>
            <a:ext cx="1567001" cy="428743"/>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8" name="Google Shape;1231;p21">
            <a:extLst>
              <a:ext uri="{FF2B5EF4-FFF2-40B4-BE49-F238E27FC236}">
                <a16:creationId xmlns:a16="http://schemas.microsoft.com/office/drawing/2014/main" id="{3E65B932-0D0C-8D50-DDA1-5A7FE226C298}"/>
              </a:ext>
            </a:extLst>
          </p:cNvPr>
          <p:cNvCxnSpPr/>
          <p:nvPr/>
        </p:nvCxnSpPr>
        <p:spPr>
          <a:xfrm flipH="1">
            <a:off x="5008331" y="4526470"/>
            <a:ext cx="906813" cy="428743"/>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9" name="Google Shape;1232;p21">
            <a:extLst>
              <a:ext uri="{FF2B5EF4-FFF2-40B4-BE49-F238E27FC236}">
                <a16:creationId xmlns:a16="http://schemas.microsoft.com/office/drawing/2014/main" id="{9A003EB9-4D00-C54B-3281-90AC6AE1B638}"/>
              </a:ext>
            </a:extLst>
          </p:cNvPr>
          <p:cNvCxnSpPr/>
          <p:nvPr/>
        </p:nvCxnSpPr>
        <p:spPr>
          <a:xfrm flipH="1">
            <a:off x="3752455" y="3877663"/>
            <a:ext cx="2162689" cy="428743"/>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5270128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Simplified example of monthly liquidity planning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1245817058"/>
              </p:ext>
            </p:extLst>
          </p:nvPr>
        </p:nvGraphicFramePr>
        <p:xfrm>
          <a:off x="389965" y="1720709"/>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30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ct val="100000"/>
              <a:buNone/>
            </a:pPr>
            <a:r>
              <a:rPr lang="en-US" dirty="0"/>
              <a:t>Based on this, the planned values from corporate planning are entered (based on an analysis of previous years)</a:t>
            </a:r>
          </a:p>
        </p:txBody>
      </p:sp>
      <p:sp>
        <p:nvSpPr>
          <p:cNvPr id="2" name="Google Shape;1241;p22">
            <a:extLst>
              <a:ext uri="{FF2B5EF4-FFF2-40B4-BE49-F238E27FC236}">
                <a16:creationId xmlns:a16="http://schemas.microsoft.com/office/drawing/2014/main" id="{9C555953-C27F-3092-B5F7-1C4E1A85E54F}"/>
              </a:ext>
            </a:extLst>
          </p:cNvPr>
          <p:cNvSpPr/>
          <p:nvPr/>
        </p:nvSpPr>
        <p:spPr>
          <a:xfrm>
            <a:off x="3896635" y="3430623"/>
            <a:ext cx="8111980" cy="1827177"/>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b="1">
                <a:solidFill>
                  <a:srgbClr val="595A59"/>
                </a:solidFill>
                <a:latin typeface="Calibri"/>
                <a:ea typeface="Calibri"/>
                <a:cs typeface="Calibri"/>
                <a:sym typeface="Calibri"/>
              </a:rPr>
              <a:t>Revenue planning:</a:t>
            </a:r>
            <a:endParaRPr/>
          </a:p>
          <a:p>
            <a:pPr marL="285750" marR="0" lvl="0" indent="-285750" algn="l" rtl="0">
              <a:spcBef>
                <a:spcPts val="0"/>
              </a:spcBef>
              <a:spcAft>
                <a:spcPts val="0"/>
              </a:spcAft>
              <a:buClr>
                <a:srgbClr val="595A59"/>
              </a:buClr>
              <a:buSzPts val="1800"/>
              <a:buFont typeface="Arial"/>
              <a:buChar char="•"/>
            </a:pPr>
            <a:r>
              <a:rPr lang="de-DE" sz="1800">
                <a:solidFill>
                  <a:srgbClr val="595A59"/>
                </a:solidFill>
                <a:latin typeface="Calibri"/>
                <a:ea typeface="Calibri"/>
                <a:cs typeface="Calibri"/>
                <a:sym typeface="Calibri"/>
              </a:rPr>
              <a:t>The basis for the planning of sales is the previous year, there are no indications that the following year should be different from the previous year</a:t>
            </a:r>
            <a:endParaRPr/>
          </a:p>
          <a:p>
            <a:pPr marL="285750" marR="0" lvl="0" indent="-285750" algn="l" rtl="0">
              <a:spcBef>
                <a:spcPts val="0"/>
              </a:spcBef>
              <a:spcAft>
                <a:spcPts val="0"/>
              </a:spcAft>
              <a:buClr>
                <a:srgbClr val="595A59"/>
              </a:buClr>
              <a:buSzPts val="1800"/>
              <a:buFont typeface="Arial"/>
              <a:buChar char="•"/>
            </a:pPr>
            <a:r>
              <a:rPr lang="de-DE" sz="1800">
                <a:solidFill>
                  <a:srgbClr val="595A59"/>
                </a:solidFill>
                <a:latin typeface="Calibri"/>
                <a:ea typeface="Calibri"/>
                <a:cs typeface="Calibri"/>
                <a:sym typeface="Calibri"/>
              </a:rPr>
              <a:t>It is known from the past that months 4, 5, 6 and 8 are weak months</a:t>
            </a:r>
            <a:endParaRPr/>
          </a:p>
          <a:p>
            <a:pPr marL="285750" marR="0" lvl="0" indent="-285750" algn="l" rtl="0">
              <a:spcBef>
                <a:spcPts val="0"/>
              </a:spcBef>
              <a:spcAft>
                <a:spcPts val="0"/>
              </a:spcAft>
              <a:buClr>
                <a:srgbClr val="595A59"/>
              </a:buClr>
              <a:buSzPts val="1800"/>
              <a:buFont typeface="Arial"/>
              <a:buChar char="•"/>
            </a:pPr>
            <a:r>
              <a:rPr lang="de-DE" sz="1800">
                <a:solidFill>
                  <a:srgbClr val="595A59"/>
                </a:solidFill>
                <a:latin typeface="Calibri"/>
                <a:ea typeface="Calibri"/>
                <a:cs typeface="Calibri"/>
                <a:sym typeface="Calibri"/>
              </a:rPr>
              <a:t>Month 7 is typically a stronger month due to a trade show during this period</a:t>
            </a:r>
            <a:endParaRPr sz="1400">
              <a:solidFill>
                <a:srgbClr val="595A59"/>
              </a:solidFill>
              <a:latin typeface="Calibri"/>
              <a:ea typeface="Calibri"/>
              <a:cs typeface="Calibri"/>
              <a:sym typeface="Calibri"/>
            </a:endParaRPr>
          </a:p>
        </p:txBody>
      </p:sp>
      <p:cxnSp>
        <p:nvCxnSpPr>
          <p:cNvPr id="3" name="Google Shape;1242;p22">
            <a:extLst>
              <a:ext uri="{FF2B5EF4-FFF2-40B4-BE49-F238E27FC236}">
                <a16:creationId xmlns:a16="http://schemas.microsoft.com/office/drawing/2014/main" id="{A5EE27B6-E4D9-075B-CB0A-52D9033AE657}"/>
              </a:ext>
            </a:extLst>
          </p:cNvPr>
          <p:cNvCxnSpPr/>
          <p:nvPr/>
        </p:nvCxnSpPr>
        <p:spPr>
          <a:xfrm rot="10800000">
            <a:off x="3896635" y="3175604"/>
            <a:ext cx="686748" cy="182255"/>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4" name="Google Shape;1243;p22">
            <a:extLst>
              <a:ext uri="{FF2B5EF4-FFF2-40B4-BE49-F238E27FC236}">
                <a16:creationId xmlns:a16="http://schemas.microsoft.com/office/drawing/2014/main" id="{AA87D9EF-2179-B6F5-6D46-E29721D4676D}"/>
              </a:ext>
            </a:extLst>
          </p:cNvPr>
          <p:cNvCxnSpPr/>
          <p:nvPr/>
        </p:nvCxnSpPr>
        <p:spPr>
          <a:xfrm rot="10800000">
            <a:off x="4445876" y="3202284"/>
            <a:ext cx="137507" cy="155575"/>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6" name="Google Shape;1244;p22">
            <a:extLst>
              <a:ext uri="{FF2B5EF4-FFF2-40B4-BE49-F238E27FC236}">
                <a16:creationId xmlns:a16="http://schemas.microsoft.com/office/drawing/2014/main" id="{BAA4458C-075C-BF31-C521-06A6666E2083}"/>
              </a:ext>
            </a:extLst>
          </p:cNvPr>
          <p:cNvCxnSpPr/>
          <p:nvPr/>
        </p:nvCxnSpPr>
        <p:spPr>
          <a:xfrm rot="10800000" flipH="1">
            <a:off x="4583383" y="3175604"/>
            <a:ext cx="345271" cy="182255"/>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3807511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Simplified example of monthly liquidity planning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3722617470"/>
              </p:ext>
            </p:extLst>
          </p:nvPr>
        </p:nvGraphicFramePr>
        <p:xfrm>
          <a:off x="389965" y="1720709"/>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50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latin typeface="Calibri"/>
                          <a:ea typeface="Calibri"/>
                          <a:cs typeface="Calibri"/>
                          <a:sym typeface="Calibri"/>
                        </a:rPr>
                        <a:t>20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en-US" dirty="0"/>
              <a:t>In this example, the costs are made up of a fixed cost block and a percentage of sales</a:t>
            </a:r>
          </a:p>
        </p:txBody>
      </p:sp>
      <p:sp>
        <p:nvSpPr>
          <p:cNvPr id="7" name="Google Shape;1253;p23">
            <a:extLst>
              <a:ext uri="{FF2B5EF4-FFF2-40B4-BE49-F238E27FC236}">
                <a16:creationId xmlns:a16="http://schemas.microsoft.com/office/drawing/2014/main" id="{ADDDDD21-AE8E-DF53-F506-7D4A7EC3EB07}"/>
              </a:ext>
            </a:extLst>
          </p:cNvPr>
          <p:cNvSpPr/>
          <p:nvPr/>
        </p:nvSpPr>
        <p:spPr>
          <a:xfrm>
            <a:off x="3854397" y="3295486"/>
            <a:ext cx="8111980" cy="1226047"/>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dirty="0" err="1">
                <a:solidFill>
                  <a:srgbClr val="595A59"/>
                </a:solidFill>
                <a:latin typeface="Calibri"/>
                <a:ea typeface="Calibri"/>
                <a:cs typeface="Calibri"/>
                <a:sym typeface="Calibri"/>
              </a:rPr>
              <a:t>Cost</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planning</a:t>
            </a:r>
            <a:r>
              <a:rPr lang="de-DE" sz="1800" dirty="0">
                <a:solidFill>
                  <a:srgbClr val="595A59"/>
                </a:solidFill>
                <a:latin typeface="Calibri"/>
                <a:ea typeface="Calibri"/>
                <a:cs typeface="Calibri"/>
                <a:sym typeface="Calibri"/>
              </a:rPr>
              <a:t>:</a:t>
            </a:r>
            <a:endParaRPr dirty="0"/>
          </a:p>
          <a:p>
            <a:pPr marL="285750" marR="0" lvl="0" indent="-285750" algn="l" rtl="0">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The </a:t>
            </a:r>
            <a:r>
              <a:rPr lang="de-DE" sz="1800" dirty="0" err="1">
                <a:solidFill>
                  <a:srgbClr val="595A59"/>
                </a:solidFill>
                <a:latin typeface="Calibri"/>
                <a:ea typeface="Calibri"/>
                <a:cs typeface="Calibri"/>
                <a:sym typeface="Calibri"/>
              </a:rPr>
              <a:t>fixed</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costs</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amount</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to</a:t>
            </a:r>
            <a:r>
              <a:rPr lang="de-DE" sz="1800" dirty="0">
                <a:solidFill>
                  <a:srgbClr val="595A59"/>
                </a:solidFill>
                <a:latin typeface="Calibri"/>
                <a:ea typeface="Calibri"/>
                <a:cs typeface="Calibri"/>
                <a:sym typeface="Calibri"/>
              </a:rPr>
              <a:t> € 15,000 per </a:t>
            </a:r>
            <a:r>
              <a:rPr lang="de-DE" sz="1800" dirty="0" err="1">
                <a:solidFill>
                  <a:srgbClr val="595A59"/>
                </a:solidFill>
                <a:latin typeface="Calibri"/>
                <a:ea typeface="Calibri"/>
                <a:cs typeface="Calibri"/>
                <a:sym typeface="Calibri"/>
              </a:rPr>
              <a:t>month</a:t>
            </a:r>
            <a:endParaRPr dirty="0"/>
          </a:p>
          <a:p>
            <a:pPr marL="285750" marR="0" lvl="0" indent="-285750" algn="l" rtl="0">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The variable </a:t>
            </a:r>
            <a:r>
              <a:rPr lang="de-DE" sz="1800" dirty="0" err="1">
                <a:solidFill>
                  <a:srgbClr val="595A59"/>
                </a:solidFill>
                <a:latin typeface="Calibri"/>
                <a:ea typeface="Calibri"/>
                <a:cs typeface="Calibri"/>
                <a:sym typeface="Calibri"/>
              </a:rPr>
              <a:t>costs</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are</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calculated</a:t>
            </a:r>
            <a:r>
              <a:rPr lang="de-DE" sz="1800" dirty="0">
                <a:solidFill>
                  <a:srgbClr val="595A59"/>
                </a:solidFill>
                <a:latin typeface="Calibri"/>
                <a:ea typeface="Calibri"/>
                <a:cs typeface="Calibri"/>
                <a:sym typeface="Calibri"/>
              </a:rPr>
              <a:t> on the </a:t>
            </a:r>
            <a:r>
              <a:rPr lang="de-DE" sz="1800" dirty="0" err="1">
                <a:solidFill>
                  <a:srgbClr val="595A59"/>
                </a:solidFill>
                <a:latin typeface="Calibri"/>
                <a:ea typeface="Calibri"/>
                <a:cs typeface="Calibri"/>
                <a:sym typeface="Calibri"/>
              </a:rPr>
              <a:t>basis</a:t>
            </a:r>
            <a:r>
              <a:rPr lang="de-DE" sz="1800" dirty="0">
                <a:solidFill>
                  <a:srgbClr val="595A59"/>
                </a:solidFill>
                <a:latin typeface="Calibri"/>
                <a:ea typeface="Calibri"/>
                <a:cs typeface="Calibri"/>
                <a:sym typeface="Calibri"/>
              </a:rPr>
              <a:t> of the </a:t>
            </a:r>
            <a:r>
              <a:rPr lang="de-DE" sz="1800" dirty="0" err="1">
                <a:solidFill>
                  <a:srgbClr val="595A59"/>
                </a:solidFill>
                <a:latin typeface="Calibri"/>
                <a:ea typeface="Calibri"/>
                <a:cs typeface="Calibri"/>
                <a:sym typeface="Calibri"/>
              </a:rPr>
              <a:t>analysis</a:t>
            </a:r>
            <a:r>
              <a:rPr lang="de-DE" sz="1800" dirty="0">
                <a:solidFill>
                  <a:srgbClr val="595A59"/>
                </a:solidFill>
                <a:latin typeface="Calibri"/>
                <a:ea typeface="Calibri"/>
                <a:cs typeface="Calibri"/>
                <a:sym typeface="Calibri"/>
              </a:rPr>
              <a:t> of the </a:t>
            </a:r>
            <a:r>
              <a:rPr lang="de-DE" sz="1800" dirty="0" err="1">
                <a:solidFill>
                  <a:srgbClr val="595A59"/>
                </a:solidFill>
                <a:latin typeface="Calibri"/>
                <a:ea typeface="Calibri"/>
                <a:cs typeface="Calibri"/>
                <a:sym typeface="Calibri"/>
              </a:rPr>
              <a:t>previous</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year's</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values</a:t>
            </a:r>
            <a:r>
              <a:rPr lang="de-DE" sz="1800" dirty="0">
                <a:solidFill>
                  <a:srgbClr val="595A59"/>
                </a:solidFill>
                <a:latin typeface="Calibri"/>
                <a:ea typeface="Calibri"/>
                <a:cs typeface="Calibri"/>
                <a:sym typeface="Calibri"/>
              </a:rPr>
              <a:t> and </a:t>
            </a:r>
            <a:r>
              <a:rPr lang="de-DE" sz="1800" dirty="0" err="1">
                <a:solidFill>
                  <a:srgbClr val="595A59"/>
                </a:solidFill>
                <a:latin typeface="Calibri"/>
                <a:ea typeface="Calibri"/>
                <a:cs typeface="Calibri"/>
                <a:sym typeface="Calibri"/>
              </a:rPr>
              <a:t>amount</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to</a:t>
            </a:r>
            <a:r>
              <a:rPr lang="de-DE" sz="1800" dirty="0">
                <a:solidFill>
                  <a:srgbClr val="595A59"/>
                </a:solidFill>
                <a:latin typeface="Calibri"/>
                <a:ea typeface="Calibri"/>
                <a:cs typeface="Calibri"/>
                <a:sym typeface="Calibri"/>
              </a:rPr>
              <a:t> 50% of the </a:t>
            </a:r>
            <a:r>
              <a:rPr lang="de-DE" sz="1800" dirty="0" err="1">
                <a:solidFill>
                  <a:srgbClr val="595A59"/>
                </a:solidFill>
                <a:latin typeface="Calibri"/>
                <a:ea typeface="Calibri"/>
                <a:cs typeface="Calibri"/>
                <a:sym typeface="Calibri"/>
              </a:rPr>
              <a:t>operating</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turnover</a:t>
            </a:r>
            <a:endParaRPr sz="1400" dirty="0">
              <a:solidFill>
                <a:srgbClr val="595A59"/>
              </a:solidFill>
              <a:latin typeface="Calibri"/>
              <a:ea typeface="Calibri"/>
              <a:cs typeface="Calibri"/>
              <a:sym typeface="Calibri"/>
            </a:endParaRPr>
          </a:p>
        </p:txBody>
      </p:sp>
    </p:spTree>
    <p:extLst>
      <p:ext uri="{BB962C8B-B14F-4D97-AF65-F5344CB8AC3E}">
        <p14:creationId xmlns:p14="http://schemas.microsoft.com/office/powerpoint/2010/main" val="20854678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Simplified example of monthly liquidity planning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3994004031"/>
              </p:ext>
            </p:extLst>
          </p:nvPr>
        </p:nvGraphicFramePr>
        <p:xfrm>
          <a:off x="389965" y="1720709"/>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30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100</a:t>
                      </a:r>
                      <a:endParaRPr dirty="0"/>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en-US" dirty="0"/>
              <a:t>In the months with a low turnover, some rooms are to be renovated. </a:t>
            </a:r>
          </a:p>
        </p:txBody>
      </p:sp>
      <p:sp>
        <p:nvSpPr>
          <p:cNvPr id="2" name="Google Shape;1262;p24">
            <a:extLst>
              <a:ext uri="{FF2B5EF4-FFF2-40B4-BE49-F238E27FC236}">
                <a16:creationId xmlns:a16="http://schemas.microsoft.com/office/drawing/2014/main" id="{B8B837DE-596E-F6EF-B152-82D09EA4BFF5}"/>
              </a:ext>
            </a:extLst>
          </p:cNvPr>
          <p:cNvSpPr/>
          <p:nvPr/>
        </p:nvSpPr>
        <p:spPr>
          <a:xfrm>
            <a:off x="2829720" y="3485720"/>
            <a:ext cx="8111980" cy="994078"/>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Investment </a:t>
            </a:r>
            <a:r>
              <a:rPr lang="de-DE" sz="1800" dirty="0" err="1">
                <a:solidFill>
                  <a:srgbClr val="595A59"/>
                </a:solidFill>
                <a:latin typeface="Calibri"/>
                <a:ea typeface="Calibri"/>
                <a:cs typeface="Calibri"/>
                <a:sym typeface="Calibri"/>
              </a:rPr>
              <a:t>planning</a:t>
            </a:r>
            <a:r>
              <a:rPr lang="de-DE" sz="1800" dirty="0">
                <a:solidFill>
                  <a:srgbClr val="595A59"/>
                </a:solidFill>
                <a:latin typeface="Calibri"/>
                <a:ea typeface="Calibri"/>
                <a:cs typeface="Calibri"/>
                <a:sym typeface="Calibri"/>
              </a:rPr>
              <a:t>:</a:t>
            </a:r>
            <a:endParaRPr dirty="0"/>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In the </a:t>
            </a:r>
            <a:r>
              <a:rPr lang="de-DE" sz="1400" dirty="0" err="1">
                <a:solidFill>
                  <a:srgbClr val="595A59"/>
                </a:solidFill>
                <a:latin typeface="Calibri"/>
                <a:ea typeface="Calibri"/>
                <a:cs typeface="Calibri"/>
                <a:sym typeface="Calibri"/>
              </a:rPr>
              <a:t>low</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turnover</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month</a:t>
            </a:r>
            <a:r>
              <a:rPr lang="de-DE" sz="1400" dirty="0">
                <a:solidFill>
                  <a:srgbClr val="595A59"/>
                </a:solidFill>
                <a:latin typeface="Calibri"/>
                <a:ea typeface="Calibri"/>
                <a:cs typeface="Calibri"/>
                <a:sym typeface="Calibri"/>
              </a:rPr>
              <a:t> 6 </a:t>
            </a:r>
            <a:r>
              <a:rPr lang="de-DE" sz="1400" dirty="0" err="1">
                <a:solidFill>
                  <a:srgbClr val="595A59"/>
                </a:solidFill>
                <a:latin typeface="Calibri"/>
                <a:ea typeface="Calibri"/>
                <a:cs typeface="Calibri"/>
                <a:sym typeface="Calibri"/>
              </a:rPr>
              <a:t>some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rooms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are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to</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be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renovated</a:t>
            </a:r>
            <a:endParaRPr dirty="0"/>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€ 100,000 </a:t>
            </a:r>
            <a:r>
              <a:rPr lang="de-DE" sz="1400" dirty="0" err="1">
                <a:solidFill>
                  <a:srgbClr val="595A59"/>
                </a:solidFill>
                <a:latin typeface="Calibri"/>
                <a:ea typeface="Calibri"/>
                <a:cs typeface="Calibri"/>
                <a:sym typeface="Calibri"/>
              </a:rPr>
              <a:t>are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planned</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for</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renovation</a:t>
            </a:r>
            <a:endParaRPr dirty="0"/>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Old </a:t>
            </a:r>
            <a:r>
              <a:rPr lang="de-DE" sz="1400" dirty="0" err="1">
                <a:solidFill>
                  <a:srgbClr val="595A59"/>
                </a:solidFill>
                <a:latin typeface="Calibri"/>
                <a:ea typeface="Calibri"/>
                <a:cs typeface="Calibri"/>
                <a:sym typeface="Calibri"/>
              </a:rPr>
              <a:t>furniture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is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to</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be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sold</a:t>
            </a:r>
            <a:r>
              <a:rPr lang="de-DE" sz="1400" dirty="0">
                <a:solidFill>
                  <a:srgbClr val="595A59"/>
                </a:solidFill>
                <a:latin typeface="Calibri"/>
                <a:ea typeface="Calibri"/>
                <a:cs typeface="Calibri"/>
                <a:sym typeface="Calibri"/>
              </a:rPr>
              <a:t>. € 10.000 </a:t>
            </a:r>
            <a:r>
              <a:rPr lang="de-DE" sz="1400" dirty="0" err="1">
                <a:solidFill>
                  <a:srgbClr val="595A59"/>
                </a:solidFill>
                <a:latin typeface="Calibri"/>
                <a:ea typeface="Calibri"/>
                <a:cs typeface="Calibri"/>
                <a:sym typeface="Calibri"/>
              </a:rPr>
              <a:t>sales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proceeds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are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planned</a:t>
            </a:r>
            <a:endParaRPr sz="1100" dirty="0">
              <a:solidFill>
                <a:srgbClr val="595A59"/>
              </a:solidFill>
              <a:latin typeface="Calibri"/>
              <a:ea typeface="Calibri"/>
              <a:cs typeface="Calibri"/>
              <a:sym typeface="Calibri"/>
            </a:endParaRPr>
          </a:p>
        </p:txBody>
      </p:sp>
      <p:cxnSp>
        <p:nvCxnSpPr>
          <p:cNvPr id="3" name="Google Shape;1263;p24">
            <a:extLst>
              <a:ext uri="{FF2B5EF4-FFF2-40B4-BE49-F238E27FC236}">
                <a16:creationId xmlns:a16="http://schemas.microsoft.com/office/drawing/2014/main" id="{9033CE2A-2E66-EFEE-102E-EDA93F893FCE}"/>
              </a:ext>
            </a:extLst>
          </p:cNvPr>
          <p:cNvCxnSpPr/>
          <p:nvPr/>
        </p:nvCxnSpPr>
        <p:spPr>
          <a:xfrm>
            <a:off x="6225871" y="4126727"/>
            <a:ext cx="679556" cy="735496"/>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4" name="Google Shape;1264;p24">
            <a:extLst>
              <a:ext uri="{FF2B5EF4-FFF2-40B4-BE49-F238E27FC236}">
                <a16:creationId xmlns:a16="http://schemas.microsoft.com/office/drawing/2014/main" id="{230971E3-9CE0-6363-740E-D418BCEB8569}"/>
              </a:ext>
            </a:extLst>
          </p:cNvPr>
          <p:cNvCxnSpPr/>
          <p:nvPr/>
        </p:nvCxnSpPr>
        <p:spPr>
          <a:xfrm rot="10800000" flipH="1">
            <a:off x="6258910" y="3372280"/>
            <a:ext cx="678603" cy="923823"/>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38196483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Simplified example of monthly liquidity planning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2397459946"/>
              </p:ext>
            </p:extLst>
          </p:nvPr>
        </p:nvGraphicFramePr>
        <p:xfrm>
          <a:off x="389965" y="1720709"/>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50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en-US" dirty="0"/>
              <a:t>The final values of the previous period form the starting point for the following period</a:t>
            </a:r>
          </a:p>
        </p:txBody>
      </p:sp>
      <p:sp>
        <p:nvSpPr>
          <p:cNvPr id="6" name="Google Shape;1273;p25">
            <a:extLst>
              <a:ext uri="{FF2B5EF4-FFF2-40B4-BE49-F238E27FC236}">
                <a16:creationId xmlns:a16="http://schemas.microsoft.com/office/drawing/2014/main" id="{B2A3DC74-F00A-7578-9A5B-906A90BF7B2A}"/>
              </a:ext>
            </a:extLst>
          </p:cNvPr>
          <p:cNvSpPr/>
          <p:nvPr/>
        </p:nvSpPr>
        <p:spPr>
          <a:xfrm>
            <a:off x="4219139" y="3251623"/>
            <a:ext cx="7899507" cy="1225522"/>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a:solidFill>
                  <a:srgbClr val="595A59"/>
                </a:solidFill>
                <a:latin typeface="Calibri"/>
                <a:ea typeface="Calibri"/>
                <a:cs typeface="Calibri"/>
                <a:sym typeface="Calibri"/>
              </a:rPr>
              <a:t>Liquidity planning :</a:t>
            </a:r>
            <a:endParaRPr/>
          </a:p>
          <a:p>
            <a:pPr marL="285750" marR="0" lvl="0" indent="-285750" algn="l" rtl="0">
              <a:spcBef>
                <a:spcPts val="0"/>
              </a:spcBef>
              <a:spcAft>
                <a:spcPts val="0"/>
              </a:spcAft>
              <a:buClr>
                <a:srgbClr val="595A59"/>
              </a:buClr>
              <a:buSzPts val="1400"/>
              <a:buFont typeface="Arial"/>
              <a:buChar char="•"/>
            </a:pPr>
            <a:r>
              <a:rPr lang="de-DE" sz="1400">
                <a:solidFill>
                  <a:srgbClr val="595A59"/>
                </a:solidFill>
                <a:latin typeface="Calibri"/>
                <a:ea typeface="Calibri"/>
                <a:cs typeface="Calibri"/>
                <a:sym typeface="Calibri"/>
              </a:rPr>
              <a:t>The closing balance of the liquidity of the previous period is entered as the opening balance of the following period</a:t>
            </a:r>
            <a:endParaRPr/>
          </a:p>
        </p:txBody>
      </p:sp>
      <p:cxnSp>
        <p:nvCxnSpPr>
          <p:cNvPr id="7" name="Google Shape;1274;p25">
            <a:extLst>
              <a:ext uri="{FF2B5EF4-FFF2-40B4-BE49-F238E27FC236}">
                <a16:creationId xmlns:a16="http://schemas.microsoft.com/office/drawing/2014/main" id="{B265B3E2-6994-3EFD-E5C7-ECB3EEAE677E}"/>
              </a:ext>
            </a:extLst>
          </p:cNvPr>
          <p:cNvCxnSpPr/>
          <p:nvPr/>
        </p:nvCxnSpPr>
        <p:spPr>
          <a:xfrm rot="10800000" flipH="1">
            <a:off x="2970851" y="2337222"/>
            <a:ext cx="523599" cy="3574127"/>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33130614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Simplified example of monthly liquidity planning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nvGraphicFramePr>
        <p:xfrm>
          <a:off x="389965" y="1720709"/>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50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en-US" dirty="0"/>
              <a:t>The planned cash inflows and outflows are totaled</a:t>
            </a:r>
          </a:p>
        </p:txBody>
      </p:sp>
      <p:sp>
        <p:nvSpPr>
          <p:cNvPr id="2" name="Google Shape;1283;p26">
            <a:extLst>
              <a:ext uri="{FF2B5EF4-FFF2-40B4-BE49-F238E27FC236}">
                <a16:creationId xmlns:a16="http://schemas.microsoft.com/office/drawing/2014/main" id="{0F611DB2-4D98-25C3-4A34-01B689A56EA4}"/>
              </a:ext>
            </a:extLst>
          </p:cNvPr>
          <p:cNvSpPr/>
          <p:nvPr/>
        </p:nvSpPr>
        <p:spPr>
          <a:xfrm>
            <a:off x="4109107" y="3938129"/>
            <a:ext cx="7899507" cy="1225522"/>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a:solidFill>
                  <a:srgbClr val="595A59"/>
                </a:solidFill>
                <a:latin typeface="Calibri"/>
                <a:ea typeface="Calibri"/>
                <a:cs typeface="Calibri"/>
                <a:sym typeface="Calibri"/>
              </a:rPr>
              <a:t>Liquidity planning :</a:t>
            </a:r>
            <a:endParaRPr/>
          </a:p>
          <a:p>
            <a:pPr marL="285750" marR="0" lvl="0" indent="-285750" algn="l" rtl="0">
              <a:spcBef>
                <a:spcPts val="0"/>
              </a:spcBef>
              <a:spcAft>
                <a:spcPts val="0"/>
              </a:spcAft>
              <a:buClr>
                <a:srgbClr val="595A59"/>
              </a:buClr>
              <a:buSzPts val="1400"/>
              <a:buFont typeface="Arial"/>
              <a:buChar char="•"/>
            </a:pPr>
            <a:r>
              <a:rPr lang="de-DE" sz="1400">
                <a:solidFill>
                  <a:srgbClr val="595A59"/>
                </a:solidFill>
                <a:latin typeface="Calibri"/>
                <a:ea typeface="Calibri"/>
                <a:cs typeface="Calibri"/>
                <a:sym typeface="Calibri"/>
              </a:rPr>
              <a:t>The planned cash inflows and outflows are totalled</a:t>
            </a:r>
            <a:endParaRPr sz="1400">
              <a:solidFill>
                <a:srgbClr val="595A59"/>
              </a:solidFill>
              <a:latin typeface="Calibri"/>
              <a:ea typeface="Calibri"/>
              <a:cs typeface="Calibri"/>
              <a:sym typeface="Calibri"/>
            </a:endParaRPr>
          </a:p>
        </p:txBody>
      </p:sp>
      <p:cxnSp>
        <p:nvCxnSpPr>
          <p:cNvPr id="3" name="Google Shape;1284;p26">
            <a:extLst>
              <a:ext uri="{FF2B5EF4-FFF2-40B4-BE49-F238E27FC236}">
                <a16:creationId xmlns:a16="http://schemas.microsoft.com/office/drawing/2014/main" id="{6A116022-7AD7-097D-24D6-0FF731F1B3EB}"/>
              </a:ext>
            </a:extLst>
          </p:cNvPr>
          <p:cNvCxnSpPr/>
          <p:nvPr/>
        </p:nvCxnSpPr>
        <p:spPr>
          <a:xfrm>
            <a:off x="3631041" y="2894968"/>
            <a:ext cx="0" cy="633630"/>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4" name="Google Shape;1285;p26">
            <a:extLst>
              <a:ext uri="{FF2B5EF4-FFF2-40B4-BE49-F238E27FC236}">
                <a16:creationId xmlns:a16="http://schemas.microsoft.com/office/drawing/2014/main" id="{C114AF0E-D622-E5B0-C0D7-3134E07FBB73}"/>
              </a:ext>
            </a:extLst>
          </p:cNvPr>
          <p:cNvCxnSpPr/>
          <p:nvPr/>
        </p:nvCxnSpPr>
        <p:spPr>
          <a:xfrm>
            <a:off x="3539980" y="3122619"/>
            <a:ext cx="0" cy="405979"/>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8" name="Google Shape;1286;p26">
            <a:extLst>
              <a:ext uri="{FF2B5EF4-FFF2-40B4-BE49-F238E27FC236}">
                <a16:creationId xmlns:a16="http://schemas.microsoft.com/office/drawing/2014/main" id="{7B811161-AB4E-5A36-F703-BA0468856378}"/>
              </a:ext>
            </a:extLst>
          </p:cNvPr>
          <p:cNvCxnSpPr/>
          <p:nvPr/>
        </p:nvCxnSpPr>
        <p:spPr>
          <a:xfrm>
            <a:off x="3784074" y="4420865"/>
            <a:ext cx="0" cy="815118"/>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9" name="Google Shape;1287;p26">
            <a:extLst>
              <a:ext uri="{FF2B5EF4-FFF2-40B4-BE49-F238E27FC236}">
                <a16:creationId xmlns:a16="http://schemas.microsoft.com/office/drawing/2014/main" id="{093191D0-476A-13B2-FDE6-0569263D3AE1}"/>
              </a:ext>
            </a:extLst>
          </p:cNvPr>
          <p:cNvCxnSpPr/>
          <p:nvPr/>
        </p:nvCxnSpPr>
        <p:spPr>
          <a:xfrm>
            <a:off x="3693013" y="4648516"/>
            <a:ext cx="0" cy="587467"/>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1" name="Google Shape;1288;p26">
            <a:extLst>
              <a:ext uri="{FF2B5EF4-FFF2-40B4-BE49-F238E27FC236}">
                <a16:creationId xmlns:a16="http://schemas.microsoft.com/office/drawing/2014/main" id="{2BBA5E91-72A2-8E25-062E-E9B40EC2376E}"/>
              </a:ext>
            </a:extLst>
          </p:cNvPr>
          <p:cNvCxnSpPr/>
          <p:nvPr/>
        </p:nvCxnSpPr>
        <p:spPr>
          <a:xfrm>
            <a:off x="3589305" y="4989361"/>
            <a:ext cx="0" cy="246622"/>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7426920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Simplified example of monthly liquidity planning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2888043310"/>
              </p:ext>
            </p:extLst>
          </p:nvPr>
        </p:nvGraphicFramePr>
        <p:xfrm>
          <a:off x="389965" y="1720709"/>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en-US" dirty="0"/>
              <a:t>The closing balance of the respective period is calculated from the summed values</a:t>
            </a:r>
          </a:p>
        </p:txBody>
      </p:sp>
      <p:sp>
        <p:nvSpPr>
          <p:cNvPr id="6" name="Google Shape;1297;p27">
            <a:extLst>
              <a:ext uri="{FF2B5EF4-FFF2-40B4-BE49-F238E27FC236}">
                <a16:creationId xmlns:a16="http://schemas.microsoft.com/office/drawing/2014/main" id="{C4366825-5570-479F-14B3-DBB37C124DDF}"/>
              </a:ext>
            </a:extLst>
          </p:cNvPr>
          <p:cNvSpPr/>
          <p:nvPr/>
        </p:nvSpPr>
        <p:spPr>
          <a:xfrm>
            <a:off x="4109107" y="3709333"/>
            <a:ext cx="7899507" cy="1643935"/>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dirty="0" err="1">
                <a:solidFill>
                  <a:srgbClr val="595959"/>
                </a:solidFill>
                <a:latin typeface="Calibri"/>
                <a:ea typeface="Calibri"/>
                <a:cs typeface="Calibri"/>
                <a:sym typeface="Calibri"/>
              </a:rPr>
              <a:t>Liquidity</a:t>
            </a:r>
            <a:r>
              <a:rPr lang="de-DE" sz="1800" dirty="0">
                <a:solidFill>
                  <a:srgbClr val="595959"/>
                </a:solidFill>
                <a:latin typeface="Calibri"/>
                <a:ea typeface="Calibri"/>
                <a:cs typeface="Calibri"/>
                <a:sym typeface="Calibri"/>
              </a:rPr>
              <a:t> </a:t>
            </a:r>
            <a:r>
              <a:rPr lang="de-DE" sz="1800" dirty="0" err="1">
                <a:solidFill>
                  <a:srgbClr val="595959"/>
                </a:solidFill>
                <a:latin typeface="Calibri"/>
                <a:ea typeface="Calibri"/>
                <a:cs typeface="Calibri"/>
                <a:sym typeface="Calibri"/>
              </a:rPr>
              <a:t>planning</a:t>
            </a:r>
            <a:r>
              <a:rPr lang="de-DE" sz="1800" dirty="0">
                <a:solidFill>
                  <a:srgbClr val="595959"/>
                </a:solidFill>
                <a:latin typeface="Calibri"/>
                <a:ea typeface="Calibri"/>
                <a:cs typeface="Calibri"/>
                <a:sym typeface="Calibri"/>
              </a:rPr>
              <a:t> :</a:t>
            </a:r>
            <a:endParaRPr dirty="0">
              <a:solidFill>
                <a:srgbClr val="595959"/>
              </a:solidFill>
            </a:endParaRPr>
          </a:p>
          <a:p>
            <a:pPr marL="285750" marR="0" lvl="0" indent="-285750" algn="l" rtl="0">
              <a:spcBef>
                <a:spcPts val="0"/>
              </a:spcBef>
              <a:spcAft>
                <a:spcPts val="0"/>
              </a:spcAft>
              <a:buClr>
                <a:srgbClr val="595A59"/>
              </a:buClr>
              <a:buSzPts val="1400"/>
              <a:buFont typeface="Arial"/>
              <a:buChar char="•"/>
            </a:pPr>
            <a:r>
              <a:rPr lang="de-DE" sz="1400" dirty="0">
                <a:solidFill>
                  <a:srgbClr val="595959"/>
                </a:solidFill>
                <a:latin typeface="Calibri"/>
                <a:ea typeface="Calibri"/>
                <a:cs typeface="Calibri"/>
                <a:sym typeface="Calibri"/>
              </a:rPr>
              <a:t>Cash and cash </a:t>
            </a:r>
            <a:r>
              <a:rPr lang="de-DE" sz="1400" dirty="0" err="1">
                <a:solidFill>
                  <a:srgbClr val="595959"/>
                </a:solidFill>
                <a:latin typeface="Calibri"/>
                <a:ea typeface="Calibri"/>
                <a:cs typeface="Calibri"/>
                <a:sym typeface="Calibri"/>
              </a:rPr>
              <a:t>equivalents</a:t>
            </a:r>
            <a:r>
              <a:rPr lang="de-DE" sz="1400" dirty="0">
                <a:solidFill>
                  <a:srgbClr val="595959"/>
                </a:solidFill>
                <a:latin typeface="Calibri"/>
                <a:ea typeface="Calibri"/>
                <a:cs typeface="Calibri"/>
                <a:sym typeface="Calibri"/>
              </a:rPr>
              <a:t> at </a:t>
            </a:r>
            <a:r>
              <a:rPr lang="de-DE" sz="1400" dirty="0" err="1">
                <a:solidFill>
                  <a:srgbClr val="595959"/>
                </a:solidFill>
                <a:latin typeface="Calibri"/>
                <a:ea typeface="Calibri"/>
                <a:cs typeface="Calibri"/>
                <a:sym typeface="Calibri"/>
              </a:rPr>
              <a:t>the</a:t>
            </a:r>
            <a:r>
              <a:rPr lang="de-DE" sz="1400" dirty="0">
                <a:solidFill>
                  <a:srgbClr val="595959"/>
                </a:solidFill>
                <a:latin typeface="Calibri"/>
                <a:ea typeface="Calibri"/>
                <a:cs typeface="Calibri"/>
                <a:sym typeface="Calibri"/>
              </a:rPr>
              <a:t> end of </a:t>
            </a:r>
            <a:r>
              <a:rPr lang="de-DE" sz="1400" dirty="0" err="1">
                <a:solidFill>
                  <a:srgbClr val="595959"/>
                </a:solidFill>
                <a:latin typeface="Calibri"/>
                <a:ea typeface="Calibri"/>
                <a:cs typeface="Calibri"/>
                <a:sym typeface="Calibri"/>
              </a:rPr>
              <a:t>the</a:t>
            </a: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period</a:t>
            </a: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are</a:t>
            </a: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calculated</a:t>
            </a: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as</a:t>
            </a: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follows</a:t>
            </a:r>
            <a:endParaRPr dirty="0">
              <a:solidFill>
                <a:srgbClr val="595959"/>
              </a:solidFill>
            </a:endParaRPr>
          </a:p>
          <a:p>
            <a:pPr marL="0" marR="0" lvl="0" indent="0" algn="l" rtl="0">
              <a:spcBef>
                <a:spcPts val="0"/>
              </a:spcBef>
              <a:spcAft>
                <a:spcPts val="0"/>
              </a:spcAft>
              <a:buNone/>
            </a:pPr>
            <a:br>
              <a:rPr lang="de-DE" sz="1400" dirty="0">
                <a:solidFill>
                  <a:srgbClr val="595959"/>
                </a:solidFill>
                <a:latin typeface="Calibri"/>
                <a:ea typeface="Calibri"/>
                <a:cs typeface="Calibri"/>
                <a:sym typeface="Calibri"/>
              </a:rPr>
            </a:br>
            <a:r>
              <a:rPr lang="de-DE" sz="1400" dirty="0" err="1">
                <a:solidFill>
                  <a:srgbClr val="595959"/>
                </a:solidFill>
                <a:latin typeface="Calibri"/>
                <a:ea typeface="Calibri"/>
                <a:cs typeface="Calibri"/>
                <a:sym typeface="Calibri"/>
              </a:rPr>
              <a:t>Beginning</a:t>
            </a: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balance</a:t>
            </a:r>
            <a:br>
              <a:rPr lang="de-DE" sz="1400"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Total cash </a:t>
            </a:r>
            <a:r>
              <a:rPr lang="de-DE" sz="1400" dirty="0" err="1">
                <a:solidFill>
                  <a:srgbClr val="595959"/>
                </a:solidFill>
                <a:latin typeface="Calibri"/>
                <a:ea typeface="Calibri"/>
                <a:cs typeface="Calibri"/>
                <a:sym typeface="Calibri"/>
              </a:rPr>
              <a:t>inflows</a:t>
            </a:r>
            <a:br>
              <a:rPr lang="de-DE" sz="1400"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Total cash </a:t>
            </a:r>
            <a:r>
              <a:rPr lang="de-DE" sz="1400" dirty="0" err="1">
                <a:solidFill>
                  <a:srgbClr val="595959"/>
                </a:solidFill>
                <a:latin typeface="Calibri"/>
                <a:ea typeface="Calibri"/>
                <a:cs typeface="Calibri"/>
                <a:sym typeface="Calibri"/>
              </a:rPr>
              <a:t>outflows</a:t>
            </a:r>
            <a:br>
              <a:rPr lang="de-DE" sz="1400"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Liquidity</a:t>
            </a: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control</a:t>
            </a:r>
            <a:r>
              <a:rPr lang="de-DE" sz="1400" dirty="0">
                <a:solidFill>
                  <a:srgbClr val="595959"/>
                </a:solidFill>
                <a:latin typeface="Calibri"/>
                <a:ea typeface="Calibri"/>
                <a:cs typeface="Calibri"/>
                <a:sym typeface="Calibri"/>
              </a:rPr>
              <a:t> </a:t>
            </a:r>
            <a:r>
              <a:rPr lang="de-DE" sz="1400" dirty="0" err="1">
                <a:solidFill>
                  <a:srgbClr val="595959"/>
                </a:solidFill>
                <a:latin typeface="Calibri"/>
                <a:ea typeface="Calibri"/>
                <a:cs typeface="Calibri"/>
                <a:sym typeface="Calibri"/>
              </a:rPr>
              <a:t>measures</a:t>
            </a:r>
            <a:endParaRPr sz="1400" dirty="0">
              <a:solidFill>
                <a:srgbClr val="595959"/>
              </a:solidFill>
              <a:latin typeface="Calibri"/>
              <a:ea typeface="Calibri"/>
              <a:cs typeface="Calibri"/>
              <a:sym typeface="Calibri"/>
            </a:endParaRPr>
          </a:p>
        </p:txBody>
      </p:sp>
      <p:cxnSp>
        <p:nvCxnSpPr>
          <p:cNvPr id="7" name="Google Shape;1298;p27">
            <a:extLst>
              <a:ext uri="{FF2B5EF4-FFF2-40B4-BE49-F238E27FC236}">
                <a16:creationId xmlns:a16="http://schemas.microsoft.com/office/drawing/2014/main" id="{8AEF409E-39DC-D06B-228D-6424DB089A9F}"/>
              </a:ext>
            </a:extLst>
          </p:cNvPr>
          <p:cNvCxnSpPr/>
          <p:nvPr/>
        </p:nvCxnSpPr>
        <p:spPr>
          <a:xfrm>
            <a:off x="3741072" y="2200631"/>
            <a:ext cx="0" cy="1475940"/>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2" name="Google Shape;1299;p27">
            <a:extLst>
              <a:ext uri="{FF2B5EF4-FFF2-40B4-BE49-F238E27FC236}">
                <a16:creationId xmlns:a16="http://schemas.microsoft.com/office/drawing/2014/main" id="{514C8A58-A70D-AB3F-2119-A2A555968635}"/>
              </a:ext>
            </a:extLst>
          </p:cNvPr>
          <p:cNvCxnSpPr/>
          <p:nvPr/>
        </p:nvCxnSpPr>
        <p:spPr>
          <a:xfrm>
            <a:off x="3741072" y="3862486"/>
            <a:ext cx="0" cy="1479735"/>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3" name="Google Shape;1300;p27">
            <a:extLst>
              <a:ext uri="{FF2B5EF4-FFF2-40B4-BE49-F238E27FC236}">
                <a16:creationId xmlns:a16="http://schemas.microsoft.com/office/drawing/2014/main" id="{84E7EA6C-DA8F-AE50-0FF5-036CE2654320}"/>
              </a:ext>
            </a:extLst>
          </p:cNvPr>
          <p:cNvCxnSpPr/>
          <p:nvPr/>
        </p:nvCxnSpPr>
        <p:spPr>
          <a:xfrm>
            <a:off x="3741072" y="5626112"/>
            <a:ext cx="0" cy="425622"/>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
        <p:nvSpPr>
          <p:cNvPr id="14" name="Google Shape;1301;p27">
            <a:extLst>
              <a:ext uri="{FF2B5EF4-FFF2-40B4-BE49-F238E27FC236}">
                <a16:creationId xmlns:a16="http://schemas.microsoft.com/office/drawing/2014/main" id="{A34AE778-8BFF-BC2C-040F-D842C533A5E3}"/>
              </a:ext>
            </a:extLst>
          </p:cNvPr>
          <p:cNvSpPr txBox="1"/>
          <p:nvPr/>
        </p:nvSpPr>
        <p:spPr>
          <a:xfrm>
            <a:off x="3707717" y="2820209"/>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chemeClr val="accent3">
                    <a:lumMod val="50000"/>
                  </a:schemeClr>
                </a:solidFill>
                <a:latin typeface="Calibri"/>
                <a:ea typeface="Calibri"/>
                <a:cs typeface="Calibri"/>
                <a:sym typeface="Calibri"/>
              </a:rPr>
              <a:t>+</a:t>
            </a:r>
            <a:endParaRPr sz="1400" b="1">
              <a:solidFill>
                <a:schemeClr val="accent3">
                  <a:lumMod val="50000"/>
                </a:schemeClr>
              </a:solidFill>
              <a:latin typeface="Calibri"/>
              <a:ea typeface="Calibri"/>
              <a:cs typeface="Calibri"/>
              <a:sym typeface="Calibri"/>
            </a:endParaRPr>
          </a:p>
        </p:txBody>
      </p:sp>
      <p:sp>
        <p:nvSpPr>
          <p:cNvPr id="15" name="Google Shape;1302;p27">
            <a:extLst>
              <a:ext uri="{FF2B5EF4-FFF2-40B4-BE49-F238E27FC236}">
                <a16:creationId xmlns:a16="http://schemas.microsoft.com/office/drawing/2014/main" id="{1EB30B0D-C869-BDC6-EFF6-21ED0F47C8BE}"/>
              </a:ext>
            </a:extLst>
          </p:cNvPr>
          <p:cNvSpPr txBox="1"/>
          <p:nvPr/>
        </p:nvSpPr>
        <p:spPr>
          <a:xfrm>
            <a:off x="3707717" y="4425462"/>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chemeClr val="accent3">
                    <a:lumMod val="50000"/>
                  </a:schemeClr>
                </a:solidFill>
                <a:latin typeface="Calibri"/>
                <a:ea typeface="Calibri"/>
                <a:cs typeface="Calibri"/>
                <a:sym typeface="Calibri"/>
              </a:rPr>
              <a:t>-</a:t>
            </a:r>
            <a:endParaRPr sz="1400" b="1">
              <a:solidFill>
                <a:schemeClr val="accent3">
                  <a:lumMod val="50000"/>
                </a:schemeClr>
              </a:solidFill>
              <a:latin typeface="Calibri"/>
              <a:ea typeface="Calibri"/>
              <a:cs typeface="Calibri"/>
              <a:sym typeface="Calibri"/>
            </a:endParaRPr>
          </a:p>
        </p:txBody>
      </p:sp>
      <p:sp>
        <p:nvSpPr>
          <p:cNvPr id="16" name="Google Shape;1303;p27">
            <a:extLst>
              <a:ext uri="{FF2B5EF4-FFF2-40B4-BE49-F238E27FC236}">
                <a16:creationId xmlns:a16="http://schemas.microsoft.com/office/drawing/2014/main" id="{9BBC9F2C-59FF-1B58-1B2A-695EA076C3F3}"/>
              </a:ext>
            </a:extLst>
          </p:cNvPr>
          <p:cNvSpPr txBox="1"/>
          <p:nvPr/>
        </p:nvSpPr>
        <p:spPr>
          <a:xfrm>
            <a:off x="3741072" y="5369048"/>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chemeClr val="accent3">
                    <a:lumMod val="50000"/>
                  </a:schemeClr>
                </a:solidFill>
                <a:latin typeface="Calibri"/>
                <a:ea typeface="Calibri"/>
                <a:cs typeface="Calibri"/>
                <a:sym typeface="Calibri"/>
              </a:rPr>
              <a:t>=</a:t>
            </a:r>
            <a:endParaRPr sz="1400" b="1">
              <a:solidFill>
                <a:schemeClr val="accent3">
                  <a:lumMod val="50000"/>
                </a:schemeClr>
              </a:solidFill>
              <a:latin typeface="Calibri"/>
              <a:ea typeface="Calibri"/>
              <a:cs typeface="Calibri"/>
              <a:sym typeface="Calibri"/>
            </a:endParaRPr>
          </a:p>
        </p:txBody>
      </p:sp>
      <p:sp>
        <p:nvSpPr>
          <p:cNvPr id="17" name="Google Shape;1304;p27">
            <a:extLst>
              <a:ext uri="{FF2B5EF4-FFF2-40B4-BE49-F238E27FC236}">
                <a16:creationId xmlns:a16="http://schemas.microsoft.com/office/drawing/2014/main" id="{73E82B92-4613-10C4-6085-1F1CFE273A8E}"/>
              </a:ext>
            </a:extLst>
          </p:cNvPr>
          <p:cNvSpPr txBox="1"/>
          <p:nvPr/>
        </p:nvSpPr>
        <p:spPr>
          <a:xfrm>
            <a:off x="3741072" y="5818742"/>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chemeClr val="accent3">
                    <a:lumMod val="50000"/>
                  </a:schemeClr>
                </a:solidFill>
                <a:latin typeface="Calibri"/>
                <a:ea typeface="Calibri"/>
                <a:cs typeface="Calibri"/>
                <a:sym typeface="Calibri"/>
              </a:rPr>
              <a:t>+/-</a:t>
            </a:r>
            <a:endParaRPr sz="1400" b="1">
              <a:solidFill>
                <a:schemeClr val="accent3">
                  <a:lumMod val="50000"/>
                </a:schemeClr>
              </a:solidFill>
              <a:latin typeface="Calibri"/>
              <a:ea typeface="Calibri"/>
              <a:cs typeface="Calibri"/>
              <a:sym typeface="Calibri"/>
            </a:endParaRPr>
          </a:p>
        </p:txBody>
      </p:sp>
      <p:sp>
        <p:nvSpPr>
          <p:cNvPr id="18" name="Google Shape;1305;p27">
            <a:extLst>
              <a:ext uri="{FF2B5EF4-FFF2-40B4-BE49-F238E27FC236}">
                <a16:creationId xmlns:a16="http://schemas.microsoft.com/office/drawing/2014/main" id="{B7FCFCF4-C52E-BF86-DA65-A26BD36A5586}"/>
              </a:ext>
            </a:extLst>
          </p:cNvPr>
          <p:cNvSpPr txBox="1"/>
          <p:nvPr/>
        </p:nvSpPr>
        <p:spPr>
          <a:xfrm>
            <a:off x="3741071" y="6102880"/>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chemeClr val="accent3">
                    <a:lumMod val="50000"/>
                  </a:schemeClr>
                </a:solidFill>
                <a:latin typeface="Calibri"/>
                <a:ea typeface="Calibri"/>
                <a:cs typeface="Calibri"/>
                <a:sym typeface="Calibri"/>
              </a:rPr>
              <a:t>=</a:t>
            </a:r>
            <a:endParaRPr sz="1400" b="1">
              <a:solidFill>
                <a:schemeClr val="accent3">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42640176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Simplified example of monthly liquidity planning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1127718506"/>
              </p:ext>
            </p:extLst>
          </p:nvPr>
        </p:nvGraphicFramePr>
        <p:xfrm>
          <a:off x="389965" y="1720709"/>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40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latin typeface="Calibri"/>
                          <a:ea typeface="Calibri"/>
                          <a:cs typeface="Calibri"/>
                          <a:sym typeface="Calibri"/>
                        </a:rPr>
                        <a:t>20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en-US" dirty="0"/>
              <a:t>The closing balance of the period in turn forms the starting point for the following period - and so on</a:t>
            </a:r>
          </a:p>
        </p:txBody>
      </p:sp>
      <p:sp>
        <p:nvSpPr>
          <p:cNvPr id="2" name="Google Shape;1314;p28">
            <a:extLst>
              <a:ext uri="{FF2B5EF4-FFF2-40B4-BE49-F238E27FC236}">
                <a16:creationId xmlns:a16="http://schemas.microsoft.com/office/drawing/2014/main" id="{CF62B34F-B43F-F916-0929-3C6396C27407}"/>
              </a:ext>
            </a:extLst>
          </p:cNvPr>
          <p:cNvSpPr/>
          <p:nvPr/>
        </p:nvSpPr>
        <p:spPr>
          <a:xfrm>
            <a:off x="4109107" y="3709333"/>
            <a:ext cx="7899507" cy="1423063"/>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dirty="0" err="1">
                <a:solidFill>
                  <a:srgbClr val="595A59"/>
                </a:solidFill>
                <a:latin typeface="Calibri"/>
                <a:ea typeface="Calibri"/>
                <a:cs typeface="Calibri"/>
                <a:sym typeface="Calibri"/>
              </a:rPr>
              <a:t>Liquidity</a:t>
            </a:r>
            <a:r>
              <a:rPr lang="de-DE" sz="1800" dirty="0">
                <a:solidFill>
                  <a:srgbClr val="595A59"/>
                </a:solidFill>
                <a:latin typeface="Calibri"/>
                <a:ea typeface="Calibri"/>
                <a:cs typeface="Calibri"/>
                <a:sym typeface="Calibri"/>
              </a:rPr>
              <a:t> </a:t>
            </a:r>
            <a:r>
              <a:rPr lang="de-DE" sz="1800" dirty="0" err="1">
                <a:solidFill>
                  <a:srgbClr val="595A59"/>
                </a:solidFill>
                <a:latin typeface="Calibri"/>
                <a:ea typeface="Calibri"/>
                <a:cs typeface="Calibri"/>
                <a:sym typeface="Calibri"/>
              </a:rPr>
              <a:t>planning</a:t>
            </a:r>
            <a:r>
              <a:rPr lang="de-DE" sz="1800" dirty="0">
                <a:solidFill>
                  <a:srgbClr val="595A59"/>
                </a:solidFill>
                <a:latin typeface="Calibri"/>
                <a:ea typeface="Calibri"/>
                <a:cs typeface="Calibri"/>
                <a:sym typeface="Calibri"/>
              </a:rPr>
              <a:t> :</a:t>
            </a:r>
            <a:endParaRPr dirty="0"/>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The cash and cash </a:t>
            </a:r>
            <a:r>
              <a:rPr lang="de-DE" sz="1400" dirty="0" err="1">
                <a:solidFill>
                  <a:srgbClr val="595A59"/>
                </a:solidFill>
                <a:latin typeface="Calibri"/>
                <a:ea typeface="Calibri"/>
                <a:cs typeface="Calibri"/>
                <a:sym typeface="Calibri"/>
              </a:rPr>
              <a:t>equivalents</a:t>
            </a:r>
            <a:r>
              <a:rPr lang="de-DE" sz="1400" dirty="0">
                <a:solidFill>
                  <a:srgbClr val="595A59"/>
                </a:solidFill>
                <a:latin typeface="Calibri"/>
                <a:ea typeface="Calibri"/>
                <a:cs typeface="Calibri"/>
                <a:sym typeface="Calibri"/>
              </a:rPr>
              <a:t> at </a:t>
            </a:r>
            <a:r>
              <a:rPr lang="de-DE" sz="1400" dirty="0" err="1">
                <a:solidFill>
                  <a:srgbClr val="595A59"/>
                </a:solidFill>
                <a:latin typeface="Calibri"/>
                <a:ea typeface="Calibri"/>
                <a:cs typeface="Calibri"/>
                <a:sym typeface="Calibri"/>
              </a:rPr>
              <a:t>the</a:t>
            </a:r>
            <a:r>
              <a:rPr lang="de-DE" sz="1400" dirty="0">
                <a:solidFill>
                  <a:srgbClr val="595A59"/>
                </a:solidFill>
                <a:latin typeface="Calibri"/>
                <a:ea typeface="Calibri"/>
                <a:cs typeface="Calibri"/>
                <a:sym typeface="Calibri"/>
              </a:rPr>
              <a:t> end of </a:t>
            </a:r>
            <a:r>
              <a:rPr lang="de-DE" sz="1400" dirty="0" err="1">
                <a:solidFill>
                  <a:srgbClr val="595A59"/>
                </a:solidFill>
                <a:latin typeface="Calibri"/>
                <a:ea typeface="Calibri"/>
                <a:cs typeface="Calibri"/>
                <a:sym typeface="Calibri"/>
              </a:rPr>
              <a:t>the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period</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are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entered</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as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the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starting</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balance</a:t>
            </a:r>
            <a:r>
              <a:rPr lang="de-DE" sz="1400" dirty="0">
                <a:solidFill>
                  <a:srgbClr val="595A59"/>
                </a:solidFill>
                <a:latin typeface="Calibri"/>
                <a:ea typeface="Calibri"/>
                <a:cs typeface="Calibri"/>
                <a:sym typeface="Calibri"/>
              </a:rPr>
              <a:t> in </a:t>
            </a:r>
            <a:r>
              <a:rPr lang="de-DE" sz="1400" dirty="0" err="1">
                <a:solidFill>
                  <a:srgbClr val="595A59"/>
                </a:solidFill>
                <a:latin typeface="Calibri"/>
                <a:ea typeface="Calibri"/>
                <a:cs typeface="Calibri"/>
                <a:sym typeface="Calibri"/>
              </a:rPr>
              <a:t>the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following</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period</a:t>
            </a:r>
            <a:endParaRPr sz="1400" dirty="0">
              <a:solidFill>
                <a:srgbClr val="595A59"/>
              </a:solidFill>
              <a:latin typeface="Calibri"/>
              <a:ea typeface="Calibri"/>
              <a:cs typeface="Calibri"/>
              <a:sym typeface="Calibri"/>
            </a:endParaRPr>
          </a:p>
        </p:txBody>
      </p:sp>
      <p:cxnSp>
        <p:nvCxnSpPr>
          <p:cNvPr id="3" name="Google Shape;1315;p28">
            <a:extLst>
              <a:ext uri="{FF2B5EF4-FFF2-40B4-BE49-F238E27FC236}">
                <a16:creationId xmlns:a16="http://schemas.microsoft.com/office/drawing/2014/main" id="{8F211E24-EDE5-5448-0BE8-1DFF6A2A2B0F}"/>
              </a:ext>
            </a:extLst>
          </p:cNvPr>
          <p:cNvCxnSpPr/>
          <p:nvPr/>
        </p:nvCxnSpPr>
        <p:spPr>
          <a:xfrm rot="10800000" flipH="1">
            <a:off x="3741072" y="2242367"/>
            <a:ext cx="405979" cy="3779014"/>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156937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descr="Tabellenkalkulation und Taschenrechner">
            <a:extLst>
              <a:ext uri="{FF2B5EF4-FFF2-40B4-BE49-F238E27FC236}">
                <a16:creationId xmlns:a16="http://schemas.microsoft.com/office/drawing/2014/main" id="{00AF08C4-AB3D-1FC9-76FE-1C2979A341E5}"/>
              </a:ext>
            </a:extLst>
          </p:cNvPr>
          <p:cNvPicPr>
            <a:picLocks noGrp="1" noChangeAspect="1"/>
          </p:cNvPicPr>
          <p:nvPr>
            <p:ph type="pic" sz="quarter" idx="42"/>
          </p:nvPr>
        </p:nvPicPr>
        <p:blipFill>
          <a:blip r:embed="rId2"/>
          <a:srcRect t="10185" b="10185"/>
          <a:stretch/>
        </p:blipFill>
        <p:spPr>
          <a:xfrm>
            <a:off x="320540" y="335338"/>
            <a:ext cx="11578483" cy="6146707"/>
          </a:xfrm>
        </p:spPr>
      </p:pic>
      <p:sp>
        <p:nvSpPr>
          <p:cNvPr id="3" name="Textplatzhalter 2">
            <a:extLst>
              <a:ext uri="{FF2B5EF4-FFF2-40B4-BE49-F238E27FC236}">
                <a16:creationId xmlns:a16="http://schemas.microsoft.com/office/drawing/2014/main" id="{554836F5-8A11-4ABA-BDE2-08E2B5F18620}"/>
              </a:ext>
            </a:extLst>
          </p:cNvPr>
          <p:cNvSpPr>
            <a:spLocks noGrp="1"/>
          </p:cNvSpPr>
          <p:nvPr>
            <p:ph type="body" sz="quarter" idx="13"/>
          </p:nvPr>
        </p:nvSpPr>
        <p:spPr/>
        <p:txBody>
          <a:bodyPr/>
          <a:lstStyle/>
          <a:p>
            <a:r>
              <a:rPr lang="en-US" b="1" dirty="0"/>
              <a:t>“An investment in knowledge pays the best interest."</a:t>
            </a:r>
            <a:r>
              <a:rPr lang="en-US" dirty="0"/>
              <a:t> </a:t>
            </a:r>
          </a:p>
          <a:p>
            <a:r>
              <a:rPr lang="en-US" dirty="0"/>
              <a:t> Benjamin Franklin</a:t>
            </a:r>
            <a:endParaRPr lang="de-DE" dirty="0"/>
          </a:p>
        </p:txBody>
      </p:sp>
    </p:spTree>
    <p:extLst>
      <p:ext uri="{BB962C8B-B14F-4D97-AF65-F5344CB8AC3E}">
        <p14:creationId xmlns:p14="http://schemas.microsoft.com/office/powerpoint/2010/main" val="38409295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Simplified example of monthly liquidity planning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2177138913"/>
              </p:ext>
            </p:extLst>
          </p:nvPr>
        </p:nvGraphicFramePr>
        <p:xfrm>
          <a:off x="389965" y="1720709"/>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50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90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47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122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47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32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193</a:t>
                      </a:r>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0</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160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193</a:t>
                      </a:r>
                      <a:endParaRPr dirty="0"/>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en-US" dirty="0"/>
              <a:t>All values are entered in the planning table</a:t>
            </a:r>
          </a:p>
        </p:txBody>
      </p:sp>
      <p:cxnSp>
        <p:nvCxnSpPr>
          <p:cNvPr id="3" name="Google Shape;1315;p28">
            <a:extLst>
              <a:ext uri="{FF2B5EF4-FFF2-40B4-BE49-F238E27FC236}">
                <a16:creationId xmlns:a16="http://schemas.microsoft.com/office/drawing/2014/main" id="{8F211E24-EDE5-5448-0BE8-1DFF6A2A2B0F}"/>
              </a:ext>
            </a:extLst>
          </p:cNvPr>
          <p:cNvCxnSpPr/>
          <p:nvPr/>
        </p:nvCxnSpPr>
        <p:spPr>
          <a:xfrm rot="10800000" flipH="1">
            <a:off x="3741072" y="2242367"/>
            <a:ext cx="405979" cy="3779014"/>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4690670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Simplified example of monthly liquidity planning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1527732636"/>
              </p:ext>
            </p:extLst>
          </p:nvPr>
        </p:nvGraphicFramePr>
        <p:xfrm>
          <a:off x="389965" y="1720709"/>
          <a:ext cx="11370225" cy="197940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90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dirty="0">
                          <a:solidFill>
                            <a:srgbClr val="595A59"/>
                          </a:solidFill>
                        </a:rPr>
                        <a:t>70</a:t>
                      </a:r>
                      <a:endParaRPr dirty="0"/>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dirty="0">
                          <a:solidFill>
                            <a:srgbClr val="595A59"/>
                          </a:solidFill>
                        </a:rPr>
                        <a:t>70</a:t>
                      </a:r>
                      <a:endParaRPr dirty="0"/>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dirty="0">
                          <a:solidFill>
                            <a:srgbClr val="595A59"/>
                          </a:solidFill>
                        </a:rPr>
                        <a:t>100</a:t>
                      </a:r>
                      <a:endParaRPr dirty="0"/>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47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122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47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32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dirty="0">
                          <a:solidFill>
                            <a:srgbClr val="595A59"/>
                          </a:solidFill>
                        </a:rPr>
                        <a:t>67</a:t>
                      </a:r>
                      <a:endParaRPr dirty="0"/>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193</a:t>
                      </a:r>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0</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160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193</a:t>
                      </a:r>
                      <a:endParaRPr dirty="0"/>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en-US" dirty="0"/>
              <a:t>Liquidity is expected to be sufficient to implement the planned renovation measures</a:t>
            </a:r>
          </a:p>
        </p:txBody>
      </p:sp>
      <p:graphicFrame>
        <p:nvGraphicFramePr>
          <p:cNvPr id="2" name="Google Shape;1332;p30">
            <a:extLst>
              <a:ext uri="{FF2B5EF4-FFF2-40B4-BE49-F238E27FC236}">
                <a16:creationId xmlns:a16="http://schemas.microsoft.com/office/drawing/2014/main" id="{829C0A30-6B89-D071-C25B-EAD88C2E0B0E}"/>
              </a:ext>
            </a:extLst>
          </p:cNvPr>
          <p:cNvGraphicFramePr/>
          <p:nvPr>
            <p:extLst>
              <p:ext uri="{D42A27DB-BD31-4B8C-83A1-F6EECF244321}">
                <p14:modId xmlns:p14="http://schemas.microsoft.com/office/powerpoint/2010/main" val="554225694"/>
              </p:ext>
            </p:extLst>
          </p:nvPr>
        </p:nvGraphicFramePr>
        <p:xfrm>
          <a:off x="2223396" y="3686408"/>
          <a:ext cx="9536793" cy="2451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0326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Simplified example of monthly liquidity planning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3279792936"/>
              </p:ext>
            </p:extLst>
          </p:nvPr>
        </p:nvGraphicFramePr>
        <p:xfrm>
          <a:off x="389965" y="1720711"/>
          <a:ext cx="11370225" cy="512145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146821">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err="1">
                          <a:solidFill>
                            <a:schemeClr val="bg1"/>
                          </a:solidFill>
                        </a:rPr>
                        <a:t>Month</a:t>
                      </a:r>
                      <a:r>
                        <a:rPr lang="de-DE" sz="900" dirty="0">
                          <a:solidFill>
                            <a:schemeClr val="bg1"/>
                          </a:solidFill>
                        </a:rPr>
                        <a:t> 2</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err="1">
                          <a:solidFill>
                            <a:schemeClr val="bg1"/>
                          </a:solidFill>
                        </a:rPr>
                        <a:t>Month</a:t>
                      </a:r>
                      <a:r>
                        <a:rPr lang="de-DE" sz="900" dirty="0">
                          <a:solidFill>
                            <a:schemeClr val="bg1"/>
                          </a:solidFill>
                        </a:rPr>
                        <a:t> 3</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34910">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1" i="0" u="none" strike="noStrike" dirty="0">
                          <a:solidFill>
                            <a:srgbClr val="FFFFFF"/>
                          </a:solidFill>
                          <a:latin typeface="Calibri"/>
                          <a:ea typeface="Calibri"/>
                          <a:cs typeface="Calibri"/>
                          <a:sym typeface="Calibri"/>
                        </a:rPr>
                        <a:t>100</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234910">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178891">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dirty="0">
                          <a:solidFill>
                            <a:srgbClr val="000000"/>
                          </a:solidFill>
                          <a:latin typeface="Arial"/>
                          <a:ea typeface="Arial"/>
                          <a:cs typeface="Arial"/>
                          <a:sym typeface="Arial"/>
                        </a:rPr>
                        <a:t> </a:t>
                      </a:r>
                      <a:endParaRPr dirty="0"/>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dirty="0">
                          <a:solidFill>
                            <a:srgbClr val="595A59"/>
                          </a:solidFill>
                          <a:latin typeface="Calibri"/>
                          <a:ea typeface="Calibri"/>
                          <a:cs typeface="Calibri"/>
                          <a:sym typeface="Calibri"/>
                        </a:rPr>
                        <a:t>40</a:t>
                      </a:r>
                      <a:endParaRPr dirty="0"/>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30</a:t>
                      </a:r>
                      <a:endParaRPr/>
                    </a:p>
                  </a:txBody>
                  <a:tcPr marL="4225" marR="4225" marT="4225" marB="0" anchor="ctr">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178891">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4"/>
                  </a:ext>
                </a:extLst>
              </a:tr>
              <a:tr h="178891">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dirty="0">
                          <a:solidFill>
                            <a:srgbClr val="000000"/>
                          </a:solidFill>
                          <a:latin typeface="Arial"/>
                          <a:ea typeface="Arial"/>
                          <a:cs typeface="Arial"/>
                          <a:sym typeface="Arial"/>
                        </a:rPr>
                        <a:t> </a:t>
                      </a:r>
                      <a:endParaRPr dirty="0"/>
                    </a:p>
                  </a:txBody>
                  <a:tcPr marL="4225" marR="4225" marT="4225" marB="0"/>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178891">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dirty="0">
                          <a:solidFill>
                            <a:srgbClr val="000000"/>
                          </a:solidFill>
                          <a:latin typeface="Arial"/>
                          <a:ea typeface="Arial"/>
                          <a:cs typeface="Arial"/>
                          <a:sym typeface="Arial"/>
                        </a:rPr>
                        <a:t> </a:t>
                      </a:r>
                      <a:endParaRPr dirty="0"/>
                    </a:p>
                  </a:txBody>
                  <a:tcPr marL="4225" marR="4225" marT="4225" marB="0">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178891">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60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234910">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dirty="0">
                          <a:solidFill>
                            <a:srgbClr val="000000"/>
                          </a:solidFill>
                          <a:latin typeface="Arial"/>
                          <a:ea typeface="Arial"/>
                          <a:cs typeface="Arial"/>
                          <a:sym typeface="Arial"/>
                        </a:rPr>
                        <a:t> </a:t>
                      </a:r>
                      <a:endParaRPr dirty="0"/>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178891">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178891">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41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10"/>
                  </a:ext>
                </a:extLst>
              </a:tr>
              <a:tr h="178891">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234910">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dirty="0">
                          <a:solidFill>
                            <a:srgbClr val="595A59"/>
                          </a:solidFill>
                          <a:latin typeface="Calibri"/>
                          <a:ea typeface="Calibri"/>
                          <a:cs typeface="Calibri"/>
                          <a:sym typeface="Calibri"/>
                        </a:rPr>
                        <a:t>2</a:t>
                      </a:r>
                      <a:endParaRPr dirty="0"/>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2"/>
                  </a:ext>
                </a:extLst>
              </a:tr>
              <a:tr h="178891">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178891">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 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161</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174</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178891">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dirty="0">
                          <a:solidFill>
                            <a:srgbClr val="595A59"/>
                          </a:solidFill>
                          <a:latin typeface="Calibri"/>
                          <a:ea typeface="Calibri"/>
                          <a:cs typeface="Calibri"/>
                          <a:sym typeface="Calibri"/>
                        </a:rPr>
                        <a:t>0</a:t>
                      </a:r>
                      <a:endParaRPr dirty="0"/>
                    </a:p>
                  </a:txBody>
                  <a:tcPr marL="4225" marR="4225" marT="4225" marB="0" anchor="ctr">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5"/>
                  </a:ext>
                </a:extLst>
              </a:tr>
              <a:tr h="234910">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110</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113</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en-US" dirty="0"/>
              <a:t>After three months, the planning is updated. The actual values are significantly worse than planned.</a:t>
            </a:r>
          </a:p>
        </p:txBody>
      </p:sp>
      <p:sp>
        <p:nvSpPr>
          <p:cNvPr id="2" name="Google Shape;1341;p31">
            <a:extLst>
              <a:ext uri="{FF2B5EF4-FFF2-40B4-BE49-F238E27FC236}">
                <a16:creationId xmlns:a16="http://schemas.microsoft.com/office/drawing/2014/main" id="{CA8444A0-6E87-8CB7-92CF-27B5AE2B6DC4}"/>
              </a:ext>
            </a:extLst>
          </p:cNvPr>
          <p:cNvSpPr/>
          <p:nvPr/>
        </p:nvSpPr>
        <p:spPr>
          <a:xfrm>
            <a:off x="3232184" y="2552496"/>
            <a:ext cx="2156420" cy="832495"/>
          </a:xfrm>
          <a:prstGeom prst="ellipse">
            <a:avLst/>
          </a:prstGeom>
          <a:noFill/>
          <a:ln w="28575"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1342;p31">
            <a:extLst>
              <a:ext uri="{FF2B5EF4-FFF2-40B4-BE49-F238E27FC236}">
                <a16:creationId xmlns:a16="http://schemas.microsoft.com/office/drawing/2014/main" id="{160F81B7-2BCC-02F5-C9B0-B543176C5890}"/>
              </a:ext>
            </a:extLst>
          </p:cNvPr>
          <p:cNvSpPr/>
          <p:nvPr/>
        </p:nvSpPr>
        <p:spPr>
          <a:xfrm>
            <a:off x="5613536" y="2552496"/>
            <a:ext cx="6307893" cy="2896068"/>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r>
              <a:rPr lang="de-DE" sz="2400" dirty="0" err="1">
                <a:solidFill>
                  <a:srgbClr val="595A59"/>
                </a:solidFill>
                <a:latin typeface="Calibri"/>
                <a:cs typeface="Calibri"/>
                <a:sym typeface="Calibri"/>
              </a:rPr>
              <a:t>Planned</a:t>
            </a:r>
            <a:r>
              <a:rPr lang="de-DE" sz="2400" dirty="0">
                <a:solidFill>
                  <a:srgbClr val="595A59"/>
                </a:solidFill>
                <a:latin typeface="Calibri"/>
                <a:cs typeface="Calibri"/>
                <a:sym typeface="Calibri"/>
              </a:rPr>
              <a:t> / </a:t>
            </a:r>
            <a:r>
              <a:rPr lang="de-DE" sz="2400" dirty="0" err="1">
                <a:solidFill>
                  <a:srgbClr val="595A59"/>
                </a:solidFill>
                <a:latin typeface="Calibri"/>
                <a:cs typeface="Calibri"/>
                <a:sym typeface="Calibri"/>
              </a:rPr>
              <a:t>actual</a:t>
            </a:r>
            <a:r>
              <a:rPr lang="de-DE" sz="2400" dirty="0">
                <a:solidFill>
                  <a:srgbClr val="595A59"/>
                </a:solidFill>
                <a:latin typeface="Calibri"/>
                <a:cs typeface="Calibri"/>
                <a:sym typeface="Calibri"/>
              </a:rPr>
              <a:t> </a:t>
            </a:r>
            <a:r>
              <a:rPr lang="de-DE" sz="2400" dirty="0" err="1">
                <a:solidFill>
                  <a:srgbClr val="595A59"/>
                </a:solidFill>
                <a:latin typeface="Calibri"/>
                <a:cs typeface="Calibri"/>
                <a:sym typeface="Calibri"/>
              </a:rPr>
              <a:t>comparison</a:t>
            </a:r>
            <a:r>
              <a:rPr lang="de-DE" sz="2400" dirty="0">
                <a:solidFill>
                  <a:srgbClr val="595A59"/>
                </a:solidFill>
                <a:latin typeface="Calibri"/>
                <a:cs typeface="Calibri"/>
                <a:sym typeface="Calibri"/>
              </a:rPr>
              <a:t>:</a:t>
            </a:r>
            <a:endParaRPr sz="2400" dirty="0">
              <a:solidFill>
                <a:srgbClr val="595A59"/>
              </a:solidFill>
              <a:latin typeface="Calibri"/>
              <a:cs typeface="Calibri"/>
            </a:endParaRPr>
          </a:p>
          <a:p>
            <a:pPr marL="342900" indent="-342900">
              <a:buFont typeface="Arial" panose="020B0604020202020204" pitchFamily="34" charset="0"/>
              <a:buChar char="•"/>
            </a:pPr>
            <a:r>
              <a:rPr lang="de-DE" b="1" dirty="0" err="1">
                <a:solidFill>
                  <a:srgbClr val="595A59"/>
                </a:solidFill>
                <a:latin typeface="Calibri"/>
                <a:cs typeface="Calibri"/>
                <a:sym typeface="Calibri"/>
              </a:rPr>
              <a:t>It</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can</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be</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seen</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that</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the</a:t>
            </a:r>
            <a:r>
              <a:rPr lang="de-DE" b="1" dirty="0">
                <a:solidFill>
                  <a:srgbClr val="595A59"/>
                </a:solidFill>
                <a:latin typeface="Calibri"/>
                <a:cs typeface="Calibri"/>
                <a:sym typeface="Calibri"/>
              </a:rPr>
              <a:t> ACTUAL </a:t>
            </a:r>
            <a:r>
              <a:rPr lang="de-DE" b="1" dirty="0" err="1">
                <a:solidFill>
                  <a:srgbClr val="595A59"/>
                </a:solidFill>
                <a:latin typeface="Calibri"/>
                <a:cs typeface="Calibri"/>
                <a:sym typeface="Calibri"/>
              </a:rPr>
              <a:t>values</a:t>
            </a:r>
            <a:r>
              <a:rPr lang="de-DE" b="1" dirty="0">
                <a:solidFill>
                  <a:srgbClr val="595A59"/>
                </a:solidFill>
                <a:latin typeface="Calibri"/>
                <a:cs typeface="Calibri"/>
                <a:sym typeface="Calibri"/>
              </a:rPr>
              <a:t> of </a:t>
            </a:r>
            <a:r>
              <a:rPr lang="de-DE" b="1" dirty="0" err="1">
                <a:solidFill>
                  <a:srgbClr val="595A59"/>
                </a:solidFill>
                <a:latin typeface="Calibri"/>
                <a:cs typeface="Calibri"/>
                <a:sym typeface="Calibri"/>
              </a:rPr>
              <a:t>sales</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are</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significantly</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lower</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than</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originally</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planned</a:t>
            </a:r>
            <a:r>
              <a:rPr lang="de-DE" b="1" dirty="0">
                <a:solidFill>
                  <a:srgbClr val="595A59"/>
                </a:solidFill>
                <a:latin typeface="Calibri"/>
                <a:cs typeface="Calibri"/>
                <a:sym typeface="Calibri"/>
              </a:rPr>
              <a:t>.</a:t>
            </a:r>
            <a:endParaRPr b="1" dirty="0">
              <a:solidFill>
                <a:srgbClr val="595A59"/>
              </a:solidFill>
              <a:latin typeface="Calibri"/>
              <a:cs typeface="Calibri"/>
            </a:endParaRPr>
          </a:p>
          <a:p>
            <a:pPr marL="342900" indent="-342900">
              <a:buFont typeface="Arial" panose="020B0604020202020204" pitchFamily="34" charset="0"/>
              <a:buChar char="•"/>
            </a:pPr>
            <a:r>
              <a:rPr lang="de-DE" b="1" dirty="0">
                <a:solidFill>
                  <a:srgbClr val="595A59"/>
                </a:solidFill>
                <a:latin typeface="Calibri"/>
                <a:cs typeface="Calibri"/>
                <a:sym typeface="Calibri"/>
              </a:rPr>
              <a:t>Variable </a:t>
            </a:r>
            <a:r>
              <a:rPr lang="de-DE" b="1" dirty="0" err="1">
                <a:solidFill>
                  <a:srgbClr val="595A59"/>
                </a:solidFill>
                <a:latin typeface="Calibri"/>
                <a:cs typeface="Calibri"/>
                <a:sym typeface="Calibri"/>
              </a:rPr>
              <a:t>costs</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are</a:t>
            </a:r>
            <a:r>
              <a:rPr lang="de-DE" b="1" dirty="0">
                <a:solidFill>
                  <a:srgbClr val="595A59"/>
                </a:solidFill>
                <a:latin typeface="Calibri"/>
                <a:cs typeface="Calibri"/>
                <a:sym typeface="Calibri"/>
              </a:rPr>
              <a:t> also </a:t>
            </a:r>
            <a:r>
              <a:rPr lang="de-DE" b="1" dirty="0" err="1">
                <a:solidFill>
                  <a:srgbClr val="595A59"/>
                </a:solidFill>
                <a:latin typeface="Calibri"/>
                <a:cs typeface="Calibri"/>
                <a:sym typeface="Calibri"/>
              </a:rPr>
              <a:t>higher</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than</a:t>
            </a:r>
            <a:r>
              <a:rPr lang="de-DE" b="1" dirty="0">
                <a:solidFill>
                  <a:srgbClr val="595A59"/>
                </a:solidFill>
                <a:latin typeface="Calibri"/>
                <a:cs typeface="Calibri"/>
                <a:sym typeface="Calibri"/>
              </a:rPr>
              <a:t> last </a:t>
            </a:r>
            <a:r>
              <a:rPr lang="de-DE" b="1" dirty="0" err="1">
                <a:solidFill>
                  <a:srgbClr val="595A59"/>
                </a:solidFill>
                <a:latin typeface="Calibri"/>
                <a:cs typeface="Calibri"/>
                <a:sym typeface="Calibri"/>
              </a:rPr>
              <a:t>year</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They</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now</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amount</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to</a:t>
            </a:r>
            <a:r>
              <a:rPr lang="de-DE" b="1" dirty="0">
                <a:solidFill>
                  <a:srgbClr val="595A59"/>
                </a:solidFill>
                <a:latin typeface="Calibri"/>
                <a:cs typeface="Calibri"/>
                <a:sym typeface="Calibri"/>
              </a:rPr>
              <a:t> 60% of </a:t>
            </a:r>
            <a:r>
              <a:rPr lang="de-DE" b="1" dirty="0" err="1">
                <a:solidFill>
                  <a:srgbClr val="595A59"/>
                </a:solidFill>
                <a:latin typeface="Calibri"/>
                <a:cs typeface="Calibri"/>
                <a:sym typeface="Calibri"/>
              </a:rPr>
              <a:t>actual</a:t>
            </a:r>
            <a:r>
              <a:rPr lang="de-DE" b="1" dirty="0">
                <a:solidFill>
                  <a:srgbClr val="595A59"/>
                </a:solidFill>
                <a:latin typeface="Calibri"/>
                <a:cs typeface="Calibri"/>
                <a:sym typeface="Calibri"/>
              </a:rPr>
              <a:t> </a:t>
            </a:r>
            <a:r>
              <a:rPr lang="de-DE" b="1" dirty="0" err="1">
                <a:solidFill>
                  <a:srgbClr val="595A59"/>
                </a:solidFill>
                <a:latin typeface="Calibri"/>
                <a:cs typeface="Calibri"/>
                <a:sym typeface="Calibri"/>
              </a:rPr>
              <a:t>sales</a:t>
            </a:r>
            <a:endParaRPr b="1" dirty="0">
              <a:solidFill>
                <a:srgbClr val="595A59"/>
              </a:solidFill>
              <a:latin typeface="Calibri"/>
              <a:cs typeface="Calibri"/>
              <a:sym typeface="Calibri"/>
            </a:endParaRPr>
          </a:p>
        </p:txBody>
      </p:sp>
      <p:sp>
        <p:nvSpPr>
          <p:cNvPr id="6" name="Google Shape;1343;p31">
            <a:extLst>
              <a:ext uri="{FF2B5EF4-FFF2-40B4-BE49-F238E27FC236}">
                <a16:creationId xmlns:a16="http://schemas.microsoft.com/office/drawing/2014/main" id="{58A78111-86AA-A8F8-6A21-5E18965044CC}"/>
              </a:ext>
            </a:extLst>
          </p:cNvPr>
          <p:cNvSpPr/>
          <p:nvPr/>
        </p:nvSpPr>
        <p:spPr>
          <a:xfrm>
            <a:off x="3295876" y="4407199"/>
            <a:ext cx="2156420" cy="832495"/>
          </a:xfrm>
          <a:prstGeom prst="ellipse">
            <a:avLst/>
          </a:prstGeom>
          <a:noFill/>
          <a:ln w="28575"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058364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Simplified example of monthly liquidity planning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2430233208"/>
              </p:ext>
            </p:extLst>
          </p:nvPr>
        </p:nvGraphicFramePr>
        <p:xfrm>
          <a:off x="389965" y="1720711"/>
          <a:ext cx="11370225" cy="512145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146821">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err="1">
                          <a:solidFill>
                            <a:schemeClr val="bg1"/>
                          </a:solidFill>
                        </a:rPr>
                        <a:t>Month</a:t>
                      </a:r>
                      <a:r>
                        <a:rPr lang="de-DE" sz="900" dirty="0">
                          <a:solidFill>
                            <a:schemeClr val="bg1"/>
                          </a:solidFill>
                        </a:rPr>
                        <a:t> 2</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err="1">
                          <a:solidFill>
                            <a:schemeClr val="bg1"/>
                          </a:solidFill>
                        </a:rPr>
                        <a:t>Month</a:t>
                      </a:r>
                      <a:r>
                        <a:rPr lang="de-DE" sz="900" dirty="0">
                          <a:solidFill>
                            <a:schemeClr val="bg1"/>
                          </a:solidFill>
                        </a:rPr>
                        <a:t> 3</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34910">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1" i="0" u="none" strike="noStrike" dirty="0">
                          <a:solidFill>
                            <a:srgbClr val="FFFFFF"/>
                          </a:solidFill>
                          <a:latin typeface="Calibri"/>
                          <a:ea typeface="Calibri"/>
                          <a:cs typeface="Calibri"/>
                          <a:sym typeface="Calibri"/>
                        </a:rPr>
                        <a:t>100</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113</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87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-16</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-26</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-28</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-25</a:t>
                      </a:r>
                      <a:endParaRPr/>
                    </a:p>
                  </a:txBody>
                  <a:tcPr marL="4225" marR="4225" marT="4225" marB="0" anchor="ctr">
                    <a:solidFill>
                      <a:schemeClr val="accent5">
                        <a:lumMod val="75000"/>
                      </a:schemeClr>
                    </a:solidFill>
                  </a:tcPr>
                </a:tc>
                <a:extLst>
                  <a:ext uri="{0D108BD9-81ED-4DB2-BD59-A6C34878D82A}">
                    <a16:rowId xmlns:a16="http://schemas.microsoft.com/office/drawing/2014/main" val="10001"/>
                  </a:ext>
                </a:extLst>
              </a:tr>
              <a:tr h="234910">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dirty="0">
                          <a:solidFill>
                            <a:srgbClr val="000000"/>
                          </a:solidFill>
                          <a:latin typeface="Arial"/>
                          <a:ea typeface="Arial"/>
                          <a:cs typeface="Arial"/>
                          <a:sym typeface="Arial"/>
                        </a:rPr>
                        <a:t> </a:t>
                      </a:r>
                      <a:endParaRPr dirty="0"/>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extLst>
                  <a:ext uri="{0D108BD9-81ED-4DB2-BD59-A6C34878D82A}">
                    <a16:rowId xmlns:a16="http://schemas.microsoft.com/office/drawing/2014/main" val="10002"/>
                  </a:ext>
                </a:extLst>
              </a:tr>
              <a:tr h="178891">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3"/>
                  </a:ext>
                </a:extLst>
              </a:tr>
              <a:tr h="178891">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rgbClr val="E7EBEB"/>
                    </a:solidFill>
                  </a:tcPr>
                </a:tc>
                <a:extLst>
                  <a:ext uri="{0D108BD9-81ED-4DB2-BD59-A6C34878D82A}">
                    <a16:rowId xmlns:a16="http://schemas.microsoft.com/office/drawing/2014/main" val="10004"/>
                  </a:ext>
                </a:extLst>
              </a:tr>
              <a:tr h="178891">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extLst>
                  <a:ext uri="{0D108BD9-81ED-4DB2-BD59-A6C34878D82A}">
                    <a16:rowId xmlns:a16="http://schemas.microsoft.com/office/drawing/2014/main" val="10005"/>
                  </a:ext>
                </a:extLst>
              </a:tr>
              <a:tr h="178891">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6"/>
                  </a:ext>
                </a:extLst>
              </a:tr>
              <a:tr h="178891">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60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dirty="0">
                          <a:solidFill>
                            <a:srgbClr val="595A59"/>
                          </a:solidFill>
                          <a:latin typeface="Calibri"/>
                          <a:ea typeface="Calibri"/>
                          <a:cs typeface="Calibri"/>
                          <a:sym typeface="Calibri"/>
                        </a:rPr>
                        <a:t>10</a:t>
                      </a:r>
                      <a:endParaRPr dirty="0"/>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chemeClr val="accent5">
                        <a:lumMod val="40000"/>
                        <a:lumOff val="60000"/>
                      </a:schemeClr>
                    </a:solidFill>
                  </a:tcPr>
                </a:tc>
                <a:extLst>
                  <a:ext uri="{0D108BD9-81ED-4DB2-BD59-A6C34878D82A}">
                    <a16:rowId xmlns:a16="http://schemas.microsoft.com/office/drawing/2014/main" val="10007"/>
                  </a:ext>
                </a:extLst>
              </a:tr>
              <a:tr h="234910">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8"/>
                  </a:ext>
                </a:extLst>
              </a:tr>
              <a:tr h="178891">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9"/>
                  </a:ext>
                </a:extLst>
              </a:tr>
              <a:tr h="178891">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27</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57</a:t>
                      </a:r>
                      <a:endParaRPr/>
                    </a:p>
                  </a:txBody>
                  <a:tcPr marL="4225" marR="4225" marT="4225" marB="0" anchor="ctr">
                    <a:solidFill>
                      <a:srgbClr val="E7EBEB"/>
                    </a:solidFill>
                  </a:tcPr>
                </a:tc>
                <a:extLst>
                  <a:ext uri="{0D108BD9-81ED-4DB2-BD59-A6C34878D82A}">
                    <a16:rowId xmlns:a16="http://schemas.microsoft.com/office/drawing/2014/main" val="10010"/>
                  </a:ext>
                </a:extLst>
              </a:tr>
              <a:tr h="178891">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dirty="0">
                          <a:solidFill>
                            <a:srgbClr val="595A59"/>
                          </a:solidFill>
                          <a:latin typeface="Arial"/>
                          <a:ea typeface="Arial"/>
                          <a:cs typeface="Arial"/>
                          <a:sym typeface="Arial"/>
                        </a:rPr>
                        <a:t> </a:t>
                      </a:r>
                      <a:endParaRPr dirty="0"/>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11"/>
                  </a:ext>
                </a:extLst>
              </a:tr>
              <a:tr h="234910">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extLst>
                  <a:ext uri="{0D108BD9-81ED-4DB2-BD59-A6C34878D82A}">
                    <a16:rowId xmlns:a16="http://schemas.microsoft.com/office/drawing/2014/main" val="10012"/>
                  </a:ext>
                </a:extLst>
              </a:tr>
              <a:tr h="178891">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123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29</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59</a:t>
                      </a:r>
                      <a:endParaRPr/>
                    </a:p>
                  </a:txBody>
                  <a:tcPr marL="4225" marR="4225" marT="4225" marB="0" anchor="ctr">
                    <a:solidFill>
                      <a:schemeClr val="accent5">
                        <a:lumMod val="40000"/>
                        <a:lumOff val="60000"/>
                      </a:schemeClr>
                    </a:solidFill>
                  </a:tcPr>
                </a:tc>
                <a:extLst>
                  <a:ext uri="{0D108BD9-81ED-4DB2-BD59-A6C34878D82A}">
                    <a16:rowId xmlns:a16="http://schemas.microsoft.com/office/drawing/2014/main" val="10013"/>
                  </a:ext>
                </a:extLst>
              </a:tr>
              <a:tr h="178891">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87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-16</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-26</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-28</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-25</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-14</a:t>
                      </a:r>
                      <a:endParaRPr/>
                    </a:p>
                  </a:txBody>
                  <a:tcPr marL="4225" marR="4225" marT="4225" marB="0" anchor="ctr">
                    <a:solidFill>
                      <a:schemeClr val="accent5">
                        <a:lumMod val="75000"/>
                      </a:schemeClr>
                    </a:solidFill>
                  </a:tcPr>
                </a:tc>
                <a:extLst>
                  <a:ext uri="{0D108BD9-81ED-4DB2-BD59-A6C34878D82A}">
                    <a16:rowId xmlns:a16="http://schemas.microsoft.com/office/drawing/2014/main" val="10014"/>
                  </a:ext>
                </a:extLst>
              </a:tr>
              <a:tr h="178891">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extLst>
                  <a:ext uri="{0D108BD9-81ED-4DB2-BD59-A6C34878D82A}">
                    <a16:rowId xmlns:a16="http://schemas.microsoft.com/office/drawing/2014/main" val="10015"/>
                  </a:ext>
                </a:extLst>
              </a:tr>
              <a:tr h="234910">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87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-16</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-17</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-26</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-27</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-28</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-25</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-14</a:t>
                      </a:r>
                      <a:endParaRPr dirty="0"/>
                    </a:p>
                  </a:txBody>
                  <a:tcPr marL="4225" marR="4225" marT="4225" marB="0" anchor="ctr">
                    <a:solidFill>
                      <a:srgbClr val="DE0A1D"/>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en-US" dirty="0"/>
              <a:t>After three months, the planning is updated. The actual values are significantly worse than planned.</a:t>
            </a:r>
          </a:p>
        </p:txBody>
      </p:sp>
      <p:sp>
        <p:nvSpPr>
          <p:cNvPr id="3" name="Google Shape;1352;p32">
            <a:extLst>
              <a:ext uri="{FF2B5EF4-FFF2-40B4-BE49-F238E27FC236}">
                <a16:creationId xmlns:a16="http://schemas.microsoft.com/office/drawing/2014/main" id="{2D3656E4-E46F-401C-E453-5D660911A830}"/>
              </a:ext>
            </a:extLst>
          </p:cNvPr>
          <p:cNvSpPr/>
          <p:nvPr/>
        </p:nvSpPr>
        <p:spPr>
          <a:xfrm>
            <a:off x="887422" y="2506595"/>
            <a:ext cx="4748034" cy="2896068"/>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r>
              <a:rPr lang="de-DE" sz="2400" dirty="0">
                <a:solidFill>
                  <a:srgbClr val="595A59"/>
                </a:solidFill>
                <a:latin typeface="Calibri"/>
                <a:cs typeface="Calibri"/>
                <a:sym typeface="Calibri"/>
              </a:rPr>
              <a:t>Adjustment of the </a:t>
            </a:r>
            <a:r>
              <a:rPr lang="de-DE" sz="2400" dirty="0" err="1">
                <a:solidFill>
                  <a:srgbClr val="595A59"/>
                </a:solidFill>
                <a:latin typeface="Calibri"/>
                <a:cs typeface="Calibri"/>
                <a:sym typeface="Calibri"/>
              </a:rPr>
              <a:t>planning</a:t>
            </a:r>
            <a:endParaRPr sz="2400" dirty="0">
              <a:solidFill>
                <a:srgbClr val="595A59"/>
              </a:solidFill>
              <a:latin typeface="Calibri"/>
              <a:cs typeface="Calibri"/>
              <a:sym typeface="Calibri"/>
            </a:endParaRPr>
          </a:p>
          <a:p>
            <a:pPr marL="342900" indent="-342900">
              <a:buFont typeface="Arial" panose="020B0604020202020204" pitchFamily="34" charset="0"/>
              <a:buChar char="•"/>
            </a:pPr>
            <a:r>
              <a:rPr lang="de-DE" sz="1400" b="1" dirty="0">
                <a:solidFill>
                  <a:srgbClr val="595A59"/>
                </a:solidFill>
                <a:latin typeface="Calibri"/>
                <a:cs typeface="Calibri"/>
                <a:sym typeface="Calibri"/>
              </a:rPr>
              <a:t>Due </a:t>
            </a:r>
            <a:r>
              <a:rPr lang="de-DE" sz="1400" b="1" dirty="0" err="1">
                <a:solidFill>
                  <a:srgbClr val="595A59"/>
                </a:solidFill>
                <a:latin typeface="Calibri"/>
                <a:cs typeface="Calibri"/>
                <a:sym typeface="Calibri"/>
              </a:rPr>
              <a:t>to</a:t>
            </a:r>
            <a:r>
              <a:rPr lang="de-DE" sz="1400" b="1" dirty="0">
                <a:solidFill>
                  <a:srgbClr val="595A59"/>
                </a:solidFill>
                <a:latin typeface="Calibri"/>
                <a:cs typeface="Calibri"/>
                <a:sym typeface="Calibri"/>
              </a:rPr>
              <a:t> the </a:t>
            </a:r>
            <a:r>
              <a:rPr lang="de-DE" sz="1400" b="1" dirty="0" err="1">
                <a:solidFill>
                  <a:srgbClr val="595A59"/>
                </a:solidFill>
                <a:latin typeface="Calibri"/>
                <a:cs typeface="Calibri"/>
                <a:sym typeface="Calibri"/>
              </a:rPr>
              <a:t>lower</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values</a:t>
            </a:r>
            <a:r>
              <a:rPr lang="de-DE" sz="1400" b="1" dirty="0">
                <a:solidFill>
                  <a:srgbClr val="595A59"/>
                </a:solidFill>
                <a:latin typeface="Calibri"/>
                <a:cs typeface="Calibri"/>
                <a:sym typeface="Calibri"/>
              </a:rPr>
              <a:t>, the </a:t>
            </a:r>
            <a:r>
              <a:rPr lang="de-DE" sz="1400" b="1" dirty="0" err="1">
                <a:solidFill>
                  <a:srgbClr val="595A59"/>
                </a:solidFill>
                <a:latin typeface="Calibri"/>
                <a:cs typeface="Calibri"/>
                <a:sym typeface="Calibri"/>
              </a:rPr>
              <a:t>future</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planning</a:t>
            </a:r>
            <a:r>
              <a:rPr lang="de-DE" sz="1400" b="1" dirty="0">
                <a:solidFill>
                  <a:srgbClr val="595A59"/>
                </a:solidFill>
                <a:latin typeface="Calibri"/>
                <a:cs typeface="Calibri"/>
                <a:sym typeface="Calibri"/>
              </a:rPr>
              <a:t> will </a:t>
            </a:r>
            <a:r>
              <a:rPr lang="de-DE" sz="1400" b="1" dirty="0" err="1">
                <a:solidFill>
                  <a:srgbClr val="595A59"/>
                </a:solidFill>
                <a:latin typeface="Calibri"/>
                <a:cs typeface="Calibri"/>
                <a:sym typeface="Calibri"/>
              </a:rPr>
              <a:t>have</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to</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be</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adjusted</a:t>
            </a:r>
            <a:r>
              <a:rPr lang="de-DE" sz="1400" b="1" dirty="0">
                <a:solidFill>
                  <a:srgbClr val="595A59"/>
                </a:solidFill>
                <a:latin typeface="Calibri"/>
                <a:cs typeface="Calibri"/>
                <a:sym typeface="Calibri"/>
              </a:rPr>
              <a:t>. </a:t>
            </a:r>
            <a:endParaRPr sz="1400" b="1" dirty="0">
              <a:solidFill>
                <a:srgbClr val="595A59"/>
              </a:solidFill>
              <a:latin typeface="Calibri"/>
              <a:cs typeface="Calibri"/>
            </a:endParaRPr>
          </a:p>
          <a:p>
            <a:pPr marL="342900" indent="-342900">
              <a:buFont typeface="Arial" panose="020B0604020202020204" pitchFamily="34" charset="0"/>
              <a:buChar char="•"/>
            </a:pPr>
            <a:endParaRPr sz="1400" b="1" dirty="0">
              <a:solidFill>
                <a:srgbClr val="595A59"/>
              </a:solidFill>
              <a:latin typeface="Calibri"/>
              <a:cs typeface="Calibri"/>
              <a:sym typeface="Calibri"/>
            </a:endParaRPr>
          </a:p>
          <a:p>
            <a:pPr marL="342900" indent="-342900">
              <a:buFont typeface="Arial" panose="020B0604020202020204" pitchFamily="34" charset="0"/>
              <a:buChar char="•"/>
            </a:pPr>
            <a:r>
              <a:rPr lang="de-DE" sz="1400" b="1" dirty="0" err="1">
                <a:solidFill>
                  <a:srgbClr val="595A59"/>
                </a:solidFill>
                <a:latin typeface="Calibri"/>
                <a:cs typeface="Calibri"/>
                <a:sym typeface="Calibri"/>
              </a:rPr>
              <a:t>For</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reasons</a:t>
            </a:r>
            <a:r>
              <a:rPr lang="de-DE" sz="1400" b="1" dirty="0">
                <a:solidFill>
                  <a:srgbClr val="595A59"/>
                </a:solidFill>
                <a:latin typeface="Calibri"/>
                <a:cs typeface="Calibri"/>
                <a:sym typeface="Calibri"/>
              </a:rPr>
              <a:t> of </a:t>
            </a:r>
            <a:r>
              <a:rPr lang="de-DE" sz="1400" b="1" dirty="0" err="1">
                <a:solidFill>
                  <a:srgbClr val="595A59"/>
                </a:solidFill>
                <a:latin typeface="Calibri"/>
                <a:cs typeface="Calibri"/>
                <a:sym typeface="Calibri"/>
              </a:rPr>
              <a:t>precaution</a:t>
            </a:r>
            <a:r>
              <a:rPr lang="de-DE" sz="1400" b="1" dirty="0">
                <a:solidFill>
                  <a:srgbClr val="595A59"/>
                </a:solidFill>
                <a:latin typeface="Calibri"/>
                <a:cs typeface="Calibri"/>
                <a:sym typeface="Calibri"/>
              </a:rPr>
              <a:t>, the </a:t>
            </a:r>
            <a:r>
              <a:rPr lang="de-DE" sz="1400" b="1" dirty="0" err="1">
                <a:solidFill>
                  <a:srgbClr val="595A59"/>
                </a:solidFill>
                <a:latin typeface="Calibri"/>
                <a:cs typeface="Calibri"/>
                <a:sym typeface="Calibri"/>
              </a:rPr>
              <a:t>sales</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forecast</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is</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reduced</a:t>
            </a:r>
            <a:r>
              <a:rPr lang="de-DE" sz="1400" b="1" dirty="0">
                <a:solidFill>
                  <a:srgbClr val="595A59"/>
                </a:solidFill>
                <a:latin typeface="Calibri"/>
                <a:cs typeface="Calibri"/>
                <a:sym typeface="Calibri"/>
              </a:rPr>
              <a:t>.</a:t>
            </a:r>
            <a:endParaRPr sz="1400" b="1" dirty="0">
              <a:solidFill>
                <a:srgbClr val="595A59"/>
              </a:solidFill>
              <a:latin typeface="Calibri"/>
              <a:cs typeface="Calibri"/>
            </a:endParaRPr>
          </a:p>
          <a:p>
            <a:pPr marL="342900" indent="-342900">
              <a:buFont typeface="Arial" panose="020B0604020202020204" pitchFamily="34" charset="0"/>
              <a:buChar char="•"/>
            </a:pPr>
            <a:endParaRPr sz="1400" b="1" dirty="0">
              <a:solidFill>
                <a:srgbClr val="595A59"/>
              </a:solidFill>
              <a:latin typeface="Calibri"/>
              <a:cs typeface="Calibri"/>
              <a:sym typeface="Calibri"/>
            </a:endParaRPr>
          </a:p>
          <a:p>
            <a:pPr marL="342900" indent="-342900">
              <a:buFont typeface="Arial" panose="020B0604020202020204" pitchFamily="34" charset="0"/>
              <a:buChar char="•"/>
            </a:pPr>
            <a:r>
              <a:rPr lang="de-DE" sz="1400" b="1" dirty="0">
                <a:solidFill>
                  <a:srgbClr val="595A59"/>
                </a:solidFill>
                <a:latin typeface="Calibri"/>
                <a:cs typeface="Calibri"/>
                <a:sym typeface="Calibri"/>
              </a:rPr>
              <a:t>The </a:t>
            </a:r>
            <a:r>
              <a:rPr lang="de-DE" sz="1400" b="1" dirty="0" err="1">
                <a:solidFill>
                  <a:srgbClr val="595A59"/>
                </a:solidFill>
                <a:latin typeface="Calibri"/>
                <a:cs typeface="Calibri"/>
                <a:sym typeface="Calibri"/>
              </a:rPr>
              <a:t>actual</a:t>
            </a:r>
            <a:r>
              <a:rPr lang="de-DE" sz="1400" b="1" dirty="0">
                <a:solidFill>
                  <a:srgbClr val="595A59"/>
                </a:solidFill>
                <a:latin typeface="Calibri"/>
                <a:cs typeface="Calibri"/>
                <a:sym typeface="Calibri"/>
              </a:rPr>
              <a:t> variable </a:t>
            </a:r>
            <a:r>
              <a:rPr lang="de-DE" sz="1400" b="1" dirty="0" err="1">
                <a:solidFill>
                  <a:srgbClr val="595A59"/>
                </a:solidFill>
                <a:latin typeface="Calibri"/>
                <a:cs typeface="Calibri"/>
                <a:sym typeface="Calibri"/>
              </a:rPr>
              <a:t>costs</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are</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taken</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over</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for</a:t>
            </a:r>
            <a:r>
              <a:rPr lang="de-DE" sz="1400" b="1" dirty="0">
                <a:solidFill>
                  <a:srgbClr val="595A59"/>
                </a:solidFill>
                <a:latin typeface="Calibri"/>
                <a:cs typeface="Calibri"/>
                <a:sym typeface="Calibri"/>
              </a:rPr>
              <a:t> the </a:t>
            </a:r>
            <a:r>
              <a:rPr lang="de-DE" sz="1400" b="1" dirty="0" err="1">
                <a:solidFill>
                  <a:srgbClr val="595A59"/>
                </a:solidFill>
                <a:latin typeface="Calibri"/>
                <a:cs typeface="Calibri"/>
                <a:sym typeface="Calibri"/>
              </a:rPr>
              <a:t>future</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values</a:t>
            </a:r>
            <a:r>
              <a:rPr lang="de-DE" sz="1400" b="1" dirty="0">
                <a:solidFill>
                  <a:srgbClr val="595A59"/>
                </a:solidFill>
                <a:latin typeface="Calibri"/>
                <a:cs typeface="Calibri"/>
                <a:sym typeface="Calibri"/>
              </a:rPr>
              <a:t>.</a:t>
            </a:r>
            <a:endParaRPr sz="1400" b="1" dirty="0">
              <a:solidFill>
                <a:srgbClr val="595A59"/>
              </a:solidFill>
              <a:latin typeface="Calibri"/>
              <a:cs typeface="Calibri"/>
            </a:endParaRPr>
          </a:p>
          <a:p>
            <a:pPr marL="342900" indent="-342900">
              <a:buFont typeface="Arial" panose="020B0604020202020204" pitchFamily="34" charset="0"/>
              <a:buChar char="•"/>
            </a:pPr>
            <a:endParaRPr sz="1400" b="1" dirty="0">
              <a:solidFill>
                <a:srgbClr val="595A59"/>
              </a:solidFill>
              <a:latin typeface="Calibri"/>
              <a:cs typeface="Calibri"/>
              <a:sym typeface="Calibri"/>
            </a:endParaRPr>
          </a:p>
          <a:p>
            <a:pPr marL="342900" indent="-342900">
              <a:buFont typeface="Arial" panose="020B0604020202020204" pitchFamily="34" charset="0"/>
              <a:buChar char="•"/>
            </a:pPr>
            <a:r>
              <a:rPr lang="de-DE" sz="1400" b="1" dirty="0">
                <a:solidFill>
                  <a:srgbClr val="595A59"/>
                </a:solidFill>
                <a:latin typeface="Calibri"/>
                <a:cs typeface="Calibri"/>
                <a:sym typeface="Calibri"/>
              </a:rPr>
              <a:t>The </a:t>
            </a:r>
            <a:r>
              <a:rPr lang="de-DE" sz="1400" b="1" dirty="0" err="1">
                <a:solidFill>
                  <a:srgbClr val="595A59"/>
                </a:solidFill>
                <a:latin typeface="Calibri"/>
                <a:cs typeface="Calibri"/>
                <a:sym typeface="Calibri"/>
              </a:rPr>
              <a:t>adjusted</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planning</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shows</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that</a:t>
            </a:r>
            <a:r>
              <a:rPr lang="de-DE" sz="1400" b="1" dirty="0">
                <a:solidFill>
                  <a:srgbClr val="595A59"/>
                </a:solidFill>
                <a:latin typeface="Calibri"/>
                <a:cs typeface="Calibri"/>
                <a:sym typeface="Calibri"/>
              </a:rPr>
              <a:t> the </a:t>
            </a:r>
            <a:r>
              <a:rPr lang="de-DE" sz="1400" b="1" dirty="0" err="1">
                <a:solidFill>
                  <a:srgbClr val="595A59"/>
                </a:solidFill>
                <a:latin typeface="Calibri"/>
                <a:cs typeface="Calibri"/>
                <a:sym typeface="Calibri"/>
              </a:rPr>
              <a:t>planned</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renovation</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cannot</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be</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implemented</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because</a:t>
            </a:r>
            <a:r>
              <a:rPr lang="de-DE" sz="1400" b="1" dirty="0">
                <a:solidFill>
                  <a:srgbClr val="595A59"/>
                </a:solidFill>
                <a:latin typeface="Calibri"/>
                <a:cs typeface="Calibri"/>
                <a:sym typeface="Calibri"/>
              </a:rPr>
              <a:t> the </a:t>
            </a:r>
            <a:r>
              <a:rPr lang="de-DE" sz="1400" b="1" dirty="0" err="1">
                <a:solidFill>
                  <a:srgbClr val="595A59"/>
                </a:solidFill>
                <a:latin typeface="Calibri"/>
                <a:cs typeface="Calibri"/>
                <a:sym typeface="Calibri"/>
              </a:rPr>
              <a:t>liquidity</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would</a:t>
            </a:r>
            <a:r>
              <a:rPr lang="de-DE" sz="1400" b="1" dirty="0">
                <a:solidFill>
                  <a:srgbClr val="595A59"/>
                </a:solidFill>
                <a:latin typeface="Calibri"/>
                <a:cs typeface="Calibri"/>
                <a:sym typeface="Calibri"/>
              </a:rPr>
              <a:t> not </a:t>
            </a:r>
            <a:r>
              <a:rPr lang="de-DE" sz="1400" b="1" dirty="0" err="1">
                <a:solidFill>
                  <a:srgbClr val="595A59"/>
                </a:solidFill>
                <a:latin typeface="Calibri"/>
                <a:cs typeface="Calibri"/>
                <a:sym typeface="Calibri"/>
              </a:rPr>
              <a:t>be</a:t>
            </a:r>
            <a:r>
              <a:rPr lang="de-DE" sz="1400" b="1" dirty="0">
                <a:solidFill>
                  <a:srgbClr val="595A59"/>
                </a:solidFill>
                <a:latin typeface="Calibri"/>
                <a:cs typeface="Calibri"/>
                <a:sym typeface="Calibri"/>
              </a:rPr>
              <a:t> </a:t>
            </a:r>
            <a:r>
              <a:rPr lang="de-DE" sz="1400" b="1" dirty="0" err="1">
                <a:solidFill>
                  <a:srgbClr val="595A59"/>
                </a:solidFill>
                <a:latin typeface="Calibri"/>
                <a:cs typeface="Calibri"/>
                <a:sym typeface="Calibri"/>
              </a:rPr>
              <a:t>sufficient</a:t>
            </a:r>
            <a:r>
              <a:rPr lang="de-DE" sz="1400" b="1" dirty="0">
                <a:solidFill>
                  <a:srgbClr val="595A59"/>
                </a:solidFill>
                <a:latin typeface="Calibri"/>
                <a:cs typeface="Calibri"/>
                <a:sym typeface="Calibri"/>
              </a:rPr>
              <a:t>.</a:t>
            </a:r>
            <a:endParaRPr sz="1400" b="1" dirty="0">
              <a:solidFill>
                <a:srgbClr val="595A59"/>
              </a:solidFill>
              <a:latin typeface="Calibri"/>
              <a:cs typeface="Calibri"/>
            </a:endParaRPr>
          </a:p>
        </p:txBody>
      </p:sp>
    </p:spTree>
    <p:extLst>
      <p:ext uri="{BB962C8B-B14F-4D97-AF65-F5344CB8AC3E}">
        <p14:creationId xmlns:p14="http://schemas.microsoft.com/office/powerpoint/2010/main" val="13312155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a:t>Simplified example of monthly liquidity planning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3918854764"/>
              </p:ext>
            </p:extLst>
          </p:nvPr>
        </p:nvGraphicFramePr>
        <p:xfrm>
          <a:off x="389965" y="1720711"/>
          <a:ext cx="11370225" cy="512145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146821">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err="1">
                          <a:solidFill>
                            <a:schemeClr val="bg1"/>
                          </a:solidFill>
                        </a:rPr>
                        <a:t>Month</a:t>
                      </a:r>
                      <a:r>
                        <a:rPr lang="de-DE" sz="900" dirty="0">
                          <a:solidFill>
                            <a:schemeClr val="bg1"/>
                          </a:solidFill>
                        </a:rPr>
                        <a:t> 2</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err="1">
                          <a:solidFill>
                            <a:schemeClr val="bg1"/>
                          </a:solidFill>
                        </a:rPr>
                        <a:t>Month</a:t>
                      </a:r>
                      <a:r>
                        <a:rPr lang="de-DE" sz="900" dirty="0">
                          <a:solidFill>
                            <a:schemeClr val="bg1"/>
                          </a:solidFill>
                        </a:rPr>
                        <a:t> 3</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34910">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1" i="0" u="none" strike="noStrike" dirty="0">
                          <a:solidFill>
                            <a:srgbClr val="FFFFFF"/>
                          </a:solidFill>
                          <a:latin typeface="Calibri"/>
                          <a:ea typeface="Calibri"/>
                          <a:cs typeface="Calibri"/>
                          <a:sym typeface="Calibri"/>
                        </a:rPr>
                        <a:t>100</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113</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137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32</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29</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18</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15</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12</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13</a:t>
                      </a:r>
                      <a:endParaRPr/>
                    </a:p>
                  </a:txBody>
                  <a:tcPr marL="4225" marR="4225" marT="4225" marB="0" anchor="ctr">
                    <a:solidFill>
                      <a:schemeClr val="accent5">
                        <a:lumMod val="75000"/>
                      </a:schemeClr>
                    </a:solidFill>
                  </a:tcPr>
                </a:tc>
                <a:extLst>
                  <a:ext uri="{0D108BD9-81ED-4DB2-BD59-A6C34878D82A}">
                    <a16:rowId xmlns:a16="http://schemas.microsoft.com/office/drawing/2014/main" val="10001"/>
                  </a:ext>
                </a:extLst>
              </a:tr>
              <a:tr h="234910">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extLst>
                  <a:ext uri="{0D108BD9-81ED-4DB2-BD59-A6C34878D82A}">
                    <a16:rowId xmlns:a16="http://schemas.microsoft.com/office/drawing/2014/main" val="10002"/>
                  </a:ext>
                </a:extLst>
              </a:tr>
              <a:tr h="178891">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3"/>
                  </a:ext>
                </a:extLst>
              </a:tr>
              <a:tr h="178891">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rgbClr val="E7EBEB"/>
                    </a:solidFill>
                  </a:tcPr>
                </a:tc>
                <a:extLst>
                  <a:ext uri="{0D108BD9-81ED-4DB2-BD59-A6C34878D82A}">
                    <a16:rowId xmlns:a16="http://schemas.microsoft.com/office/drawing/2014/main" val="10004"/>
                  </a:ext>
                </a:extLst>
              </a:tr>
              <a:tr h="178891">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dirty="0">
                          <a:solidFill>
                            <a:srgbClr val="595A59"/>
                          </a:solidFill>
                          <a:latin typeface="Arial"/>
                          <a:ea typeface="Arial"/>
                          <a:cs typeface="Arial"/>
                          <a:sym typeface="Arial"/>
                        </a:rPr>
                        <a:t> </a:t>
                      </a:r>
                      <a:endParaRPr dirty="0"/>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extLst>
                  <a:ext uri="{0D108BD9-81ED-4DB2-BD59-A6C34878D82A}">
                    <a16:rowId xmlns:a16="http://schemas.microsoft.com/office/drawing/2014/main" val="10005"/>
                  </a:ext>
                </a:extLst>
              </a:tr>
              <a:tr h="178891">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6"/>
                  </a:ext>
                </a:extLst>
              </a:tr>
              <a:tr h="178891">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60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chemeClr val="accent5">
                        <a:lumMod val="40000"/>
                        <a:lumOff val="60000"/>
                      </a:schemeClr>
                    </a:solidFill>
                  </a:tcPr>
                </a:tc>
                <a:extLst>
                  <a:ext uri="{0D108BD9-81ED-4DB2-BD59-A6C34878D82A}">
                    <a16:rowId xmlns:a16="http://schemas.microsoft.com/office/drawing/2014/main" val="10007"/>
                  </a:ext>
                </a:extLst>
              </a:tr>
              <a:tr h="234910">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8"/>
                  </a:ext>
                </a:extLst>
              </a:tr>
              <a:tr h="178891">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9"/>
                  </a:ext>
                </a:extLst>
              </a:tr>
              <a:tr h="178891">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27</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57</a:t>
                      </a:r>
                      <a:endParaRPr/>
                    </a:p>
                  </a:txBody>
                  <a:tcPr marL="4225" marR="4225" marT="4225" marB="0" anchor="ctr">
                    <a:solidFill>
                      <a:srgbClr val="E7EBEB"/>
                    </a:solidFill>
                  </a:tcPr>
                </a:tc>
                <a:extLst>
                  <a:ext uri="{0D108BD9-81ED-4DB2-BD59-A6C34878D82A}">
                    <a16:rowId xmlns:a16="http://schemas.microsoft.com/office/drawing/2014/main" val="10010"/>
                  </a:ext>
                </a:extLst>
              </a:tr>
              <a:tr h="178891">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11"/>
                  </a:ext>
                </a:extLst>
              </a:tr>
              <a:tr h="234910">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dirty="0">
                          <a:solidFill>
                            <a:srgbClr val="595A59"/>
                          </a:solidFill>
                          <a:latin typeface="Calibri"/>
                          <a:ea typeface="Calibri"/>
                          <a:cs typeface="Calibri"/>
                          <a:sym typeface="Calibri"/>
                        </a:rPr>
                        <a:t>4</a:t>
                      </a:r>
                      <a:endParaRPr dirty="0"/>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extLst>
                  <a:ext uri="{0D108BD9-81ED-4DB2-BD59-A6C34878D82A}">
                    <a16:rowId xmlns:a16="http://schemas.microsoft.com/office/drawing/2014/main" val="10012"/>
                  </a:ext>
                </a:extLst>
              </a:tr>
              <a:tr h="178891">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125</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31</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49</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61</a:t>
                      </a:r>
                      <a:endParaRPr/>
                    </a:p>
                  </a:txBody>
                  <a:tcPr marL="4225" marR="4225" marT="4225" marB="0" anchor="ctr">
                    <a:solidFill>
                      <a:schemeClr val="accent5">
                        <a:lumMod val="40000"/>
                        <a:lumOff val="60000"/>
                      </a:schemeClr>
                    </a:solidFill>
                  </a:tcPr>
                </a:tc>
                <a:extLst>
                  <a:ext uri="{0D108BD9-81ED-4DB2-BD59-A6C34878D82A}">
                    <a16:rowId xmlns:a16="http://schemas.microsoft.com/office/drawing/2014/main" val="10013"/>
                  </a:ext>
                </a:extLst>
              </a:tr>
              <a:tr h="178891">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87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58</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71</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101</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119</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137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160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193</a:t>
                      </a:r>
                      <a:endParaRPr/>
                    </a:p>
                  </a:txBody>
                  <a:tcPr marL="4225" marR="4225" marT="4225" marB="0" anchor="ctr">
                    <a:solidFill>
                      <a:schemeClr val="accent5">
                        <a:lumMod val="75000"/>
                      </a:schemeClr>
                    </a:solidFill>
                  </a:tcPr>
                </a:tc>
                <a:extLst>
                  <a:ext uri="{0D108BD9-81ED-4DB2-BD59-A6C34878D82A}">
                    <a16:rowId xmlns:a16="http://schemas.microsoft.com/office/drawing/2014/main" val="10014"/>
                  </a:ext>
                </a:extLst>
              </a:tr>
              <a:tr h="178891">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extLst>
                  <a:ext uri="{0D108BD9-81ED-4DB2-BD59-A6C34878D82A}">
                    <a16:rowId xmlns:a16="http://schemas.microsoft.com/office/drawing/2014/main" val="10015"/>
                  </a:ext>
                </a:extLst>
              </a:tr>
              <a:tr h="234910">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137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32</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29</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18</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15</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12</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13</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22</a:t>
                      </a:r>
                      <a:endParaRPr dirty="0"/>
                    </a:p>
                  </a:txBody>
                  <a:tcPr marL="4225" marR="4225" marT="4225" marB="0" anchor="ctr">
                    <a:solidFill>
                      <a:srgbClr val="DE0A1D"/>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en-US" dirty="0"/>
              <a:t>Due to the adjusted planning, the family decides to finance the planned renovation through an additional loan</a:t>
            </a:r>
          </a:p>
        </p:txBody>
      </p:sp>
      <p:sp>
        <p:nvSpPr>
          <p:cNvPr id="2" name="Google Shape;1361;p33">
            <a:extLst>
              <a:ext uri="{FF2B5EF4-FFF2-40B4-BE49-F238E27FC236}">
                <a16:creationId xmlns:a16="http://schemas.microsoft.com/office/drawing/2014/main" id="{3FCBE3B0-2E58-8EC9-0811-888A82A0F2A5}"/>
              </a:ext>
            </a:extLst>
          </p:cNvPr>
          <p:cNvSpPr/>
          <p:nvPr/>
        </p:nvSpPr>
        <p:spPr>
          <a:xfrm>
            <a:off x="559031" y="2404056"/>
            <a:ext cx="4748034" cy="1648698"/>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Adaptation of the </a:t>
            </a:r>
            <a:r>
              <a:rPr lang="de-DE" sz="1800" dirty="0" err="1">
                <a:solidFill>
                  <a:srgbClr val="595A59"/>
                </a:solidFill>
                <a:latin typeface="Calibri"/>
                <a:ea typeface="Calibri"/>
                <a:cs typeface="Calibri"/>
                <a:sym typeface="Calibri"/>
              </a:rPr>
              <a:t>planning</a:t>
            </a:r>
            <a:endParaRPr sz="1800" dirty="0">
              <a:solidFill>
                <a:srgbClr val="595A59"/>
              </a:solidFill>
              <a:latin typeface="Calibri"/>
              <a:ea typeface="Calibri"/>
              <a:cs typeface="Calibri"/>
              <a:sym typeface="Calibri"/>
            </a:endParaRPr>
          </a:p>
          <a:p>
            <a:pPr marL="285750" marR="0" lvl="0" indent="-285750" algn="l" rtl="0">
              <a:spcBef>
                <a:spcPts val="0"/>
              </a:spcBef>
              <a:spcAft>
                <a:spcPts val="0"/>
              </a:spcAft>
              <a:buClr>
                <a:srgbClr val="595A59"/>
              </a:buClr>
              <a:buSzPts val="1400"/>
              <a:buFont typeface="Arial"/>
              <a:buChar char="•"/>
            </a:pPr>
            <a:r>
              <a:rPr lang="de-DE" sz="1400" dirty="0" err="1">
                <a:solidFill>
                  <a:srgbClr val="595A59"/>
                </a:solidFill>
                <a:latin typeface="Calibri"/>
                <a:ea typeface="Calibri"/>
                <a:cs typeface="Calibri"/>
                <a:sym typeface="Calibri"/>
              </a:rPr>
              <a:t>Since</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renovation</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is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important</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for</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future</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development</a:t>
            </a:r>
            <a:r>
              <a:rPr lang="de-DE" sz="1400" dirty="0">
                <a:solidFill>
                  <a:srgbClr val="595A59"/>
                </a:solidFill>
                <a:latin typeface="Calibri"/>
                <a:ea typeface="Calibri"/>
                <a:cs typeface="Calibri"/>
                <a:sym typeface="Calibri"/>
              </a:rPr>
              <a:t> of the </a:t>
            </a:r>
            <a:r>
              <a:rPr lang="de-DE" sz="1400" dirty="0" err="1">
                <a:solidFill>
                  <a:srgbClr val="595A59"/>
                </a:solidFill>
                <a:latin typeface="Calibri"/>
                <a:ea typeface="Calibri"/>
                <a:cs typeface="Calibri"/>
                <a:sym typeface="Calibri"/>
              </a:rPr>
              <a:t>hotel</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family</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decides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to</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take</a:t>
            </a:r>
            <a:r>
              <a:rPr lang="de-DE" sz="1400" dirty="0">
                <a:solidFill>
                  <a:srgbClr val="595A59"/>
                </a:solidFill>
                <a:latin typeface="Calibri"/>
                <a:ea typeface="Calibri"/>
                <a:cs typeface="Calibri"/>
                <a:sym typeface="Calibri"/>
              </a:rPr>
              <a:t> out a </a:t>
            </a:r>
            <a:r>
              <a:rPr lang="de-DE" sz="1400" dirty="0" err="1">
                <a:solidFill>
                  <a:srgbClr val="595A59"/>
                </a:solidFill>
                <a:latin typeface="Calibri"/>
                <a:ea typeface="Calibri"/>
                <a:cs typeface="Calibri"/>
                <a:sym typeface="Calibri"/>
              </a:rPr>
              <a:t>loan</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to</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finance</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renovation</a:t>
            </a:r>
            <a:r>
              <a:rPr lang="de-DE" sz="1400" dirty="0">
                <a:solidFill>
                  <a:srgbClr val="595A59"/>
                </a:solidFill>
                <a:latin typeface="Calibri"/>
                <a:ea typeface="Calibri"/>
                <a:cs typeface="Calibri"/>
                <a:sym typeface="Calibri"/>
              </a:rPr>
              <a:t>. </a:t>
            </a:r>
            <a:endParaRPr dirty="0"/>
          </a:p>
          <a:p>
            <a:pPr marL="285750" marR="0" lvl="0" indent="-196850" algn="l" rtl="0">
              <a:spcBef>
                <a:spcPts val="0"/>
              </a:spcBef>
              <a:spcAft>
                <a:spcPts val="0"/>
              </a:spcAft>
              <a:buClr>
                <a:schemeClr val="dk1"/>
              </a:buClr>
              <a:buSzPts val="1400"/>
              <a:buFont typeface="Arial"/>
              <a:buNone/>
            </a:pPr>
            <a:endParaRPr sz="1400" dirty="0">
              <a:solidFill>
                <a:srgbClr val="595A59"/>
              </a:solidFill>
              <a:latin typeface="Calibri"/>
              <a:ea typeface="Calibri"/>
              <a:cs typeface="Calibri"/>
              <a:sym typeface="Calibri"/>
            </a:endParaRPr>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In </a:t>
            </a:r>
            <a:r>
              <a:rPr lang="de-DE" sz="1400" dirty="0" err="1">
                <a:solidFill>
                  <a:srgbClr val="595A59"/>
                </a:solidFill>
                <a:latin typeface="Calibri"/>
                <a:ea typeface="Calibri"/>
                <a:cs typeface="Calibri"/>
                <a:sym typeface="Calibri"/>
              </a:rPr>
              <a:t>order</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to</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have</a:t>
            </a:r>
            <a:r>
              <a:rPr lang="de-DE" sz="1400" dirty="0">
                <a:solidFill>
                  <a:srgbClr val="595A59"/>
                </a:solidFill>
                <a:latin typeface="Calibri"/>
                <a:ea typeface="Calibri"/>
                <a:cs typeface="Calibri"/>
                <a:sym typeface="Calibri"/>
              </a:rPr>
              <a:t> a </a:t>
            </a:r>
            <a:r>
              <a:rPr lang="de-DE" sz="1400" dirty="0" err="1">
                <a:solidFill>
                  <a:srgbClr val="595A59"/>
                </a:solidFill>
                <a:latin typeface="Calibri"/>
                <a:ea typeface="Calibri"/>
                <a:cs typeface="Calibri"/>
                <a:sym typeface="Calibri"/>
              </a:rPr>
              <a:t>liquidity</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buffer</a:t>
            </a:r>
            <a:r>
              <a:rPr lang="de-DE" sz="1400" dirty="0">
                <a:solidFill>
                  <a:srgbClr val="595A59"/>
                </a:solidFill>
                <a:latin typeface="Calibri"/>
                <a:ea typeface="Calibri"/>
                <a:cs typeface="Calibri"/>
                <a:sym typeface="Calibri"/>
              </a:rPr>
              <a:t>, a </a:t>
            </a:r>
            <a:r>
              <a:rPr lang="de-DE" sz="1400" dirty="0" err="1">
                <a:solidFill>
                  <a:srgbClr val="595A59"/>
                </a:solidFill>
                <a:latin typeface="Calibri"/>
                <a:ea typeface="Calibri"/>
                <a:cs typeface="Calibri"/>
                <a:sym typeface="Calibri"/>
              </a:rPr>
              <a:t>loan</a:t>
            </a:r>
            <a:r>
              <a:rPr lang="de-DE" sz="1400" dirty="0">
                <a:solidFill>
                  <a:srgbClr val="595A59"/>
                </a:solidFill>
                <a:latin typeface="Calibri"/>
                <a:ea typeface="Calibri"/>
                <a:cs typeface="Calibri"/>
                <a:sym typeface="Calibri"/>
              </a:rPr>
              <a:t> of € 50,000 </a:t>
            </a:r>
            <a:r>
              <a:rPr lang="de-DE" sz="1400" dirty="0" err="1">
                <a:solidFill>
                  <a:srgbClr val="595A59"/>
                </a:solidFill>
                <a:latin typeface="Calibri"/>
                <a:ea typeface="Calibri"/>
                <a:cs typeface="Calibri"/>
                <a:sym typeface="Calibri"/>
              </a:rPr>
              <a:t>is</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taken</a:t>
            </a:r>
            <a:r>
              <a:rPr lang="de-DE" sz="1400" dirty="0">
                <a:solidFill>
                  <a:srgbClr val="595A59"/>
                </a:solidFill>
                <a:latin typeface="Calibri"/>
                <a:ea typeface="Calibri"/>
                <a:cs typeface="Calibri"/>
                <a:sym typeface="Calibri"/>
              </a:rPr>
              <a:t> out. This </a:t>
            </a:r>
            <a:r>
              <a:rPr lang="de-DE" sz="1400" dirty="0" err="1">
                <a:solidFill>
                  <a:srgbClr val="595A59"/>
                </a:solidFill>
                <a:latin typeface="Calibri"/>
                <a:ea typeface="Calibri"/>
                <a:cs typeface="Calibri"/>
                <a:sym typeface="Calibri"/>
              </a:rPr>
              <a:t>increases</a:t>
            </a:r>
            <a:r>
              <a:rPr lang="de-DE" sz="1400" dirty="0">
                <a:solidFill>
                  <a:srgbClr val="595A59"/>
                </a:solidFill>
                <a:latin typeface="Calibri"/>
                <a:ea typeface="Calibri"/>
                <a:cs typeface="Calibri"/>
                <a:sym typeface="Calibri"/>
              </a:rPr>
              <a:t> the </a:t>
            </a:r>
            <a:r>
              <a:rPr lang="de-DE" sz="1400" dirty="0" err="1">
                <a:solidFill>
                  <a:srgbClr val="595A59"/>
                </a:solidFill>
                <a:latin typeface="Calibri"/>
                <a:ea typeface="Calibri"/>
                <a:cs typeface="Calibri"/>
                <a:sym typeface="Calibri"/>
              </a:rPr>
              <a:t>financing</a:t>
            </a:r>
            <a:r>
              <a:rPr lang="de-DE" sz="1400" dirty="0">
                <a:solidFill>
                  <a:srgbClr val="595A59"/>
                </a:solidFill>
                <a:latin typeface="Calibri"/>
                <a:ea typeface="Calibri"/>
                <a:cs typeface="Calibri"/>
                <a:sym typeface="Calibri"/>
              </a:rPr>
              <a:t> </a:t>
            </a:r>
            <a:r>
              <a:rPr lang="de-DE" sz="1400" dirty="0" err="1">
                <a:solidFill>
                  <a:srgbClr val="595A59"/>
                </a:solidFill>
                <a:latin typeface="Calibri"/>
                <a:ea typeface="Calibri"/>
                <a:cs typeface="Calibri"/>
                <a:sym typeface="Calibri"/>
              </a:rPr>
              <a:t>costs</a:t>
            </a:r>
            <a:endParaRPr sz="1400" dirty="0">
              <a:solidFill>
                <a:srgbClr val="595A59"/>
              </a:solidFill>
              <a:latin typeface="Calibri"/>
              <a:ea typeface="Calibri"/>
              <a:cs typeface="Calibri"/>
              <a:sym typeface="Calibri"/>
            </a:endParaRPr>
          </a:p>
        </p:txBody>
      </p:sp>
      <p:sp>
        <p:nvSpPr>
          <p:cNvPr id="4" name="Google Shape;1362;p33">
            <a:extLst>
              <a:ext uri="{FF2B5EF4-FFF2-40B4-BE49-F238E27FC236}">
                <a16:creationId xmlns:a16="http://schemas.microsoft.com/office/drawing/2014/main" id="{68F26349-EBC7-CE6B-AB0F-712B734B96A8}"/>
              </a:ext>
            </a:extLst>
          </p:cNvPr>
          <p:cNvSpPr/>
          <p:nvPr/>
        </p:nvSpPr>
        <p:spPr>
          <a:xfrm>
            <a:off x="5994943" y="5918160"/>
            <a:ext cx="889951" cy="832495"/>
          </a:xfrm>
          <a:prstGeom prst="ellipse">
            <a:avLst/>
          </a:prstGeom>
          <a:noFill/>
          <a:ln w="28575"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363;p33">
            <a:extLst>
              <a:ext uri="{FF2B5EF4-FFF2-40B4-BE49-F238E27FC236}">
                <a16:creationId xmlns:a16="http://schemas.microsoft.com/office/drawing/2014/main" id="{3697D94F-4811-82A3-0992-75994585CA82}"/>
              </a:ext>
            </a:extLst>
          </p:cNvPr>
          <p:cNvSpPr/>
          <p:nvPr/>
        </p:nvSpPr>
        <p:spPr>
          <a:xfrm>
            <a:off x="6739013" y="5139204"/>
            <a:ext cx="5063022" cy="664786"/>
          </a:xfrm>
          <a:prstGeom prst="ellipse">
            <a:avLst/>
          </a:prstGeom>
          <a:noFill/>
          <a:ln w="28575"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 name="Google Shape;1364;p33">
            <a:extLst>
              <a:ext uri="{FF2B5EF4-FFF2-40B4-BE49-F238E27FC236}">
                <a16:creationId xmlns:a16="http://schemas.microsoft.com/office/drawing/2014/main" id="{8C89358C-FDBC-A744-2E2F-8CD283FF480E}"/>
              </a:ext>
            </a:extLst>
          </p:cNvPr>
          <p:cNvCxnSpPr>
            <a:endCxn id="4" idx="2"/>
          </p:cNvCxnSpPr>
          <p:nvPr/>
        </p:nvCxnSpPr>
        <p:spPr>
          <a:xfrm>
            <a:off x="4164943" y="3806908"/>
            <a:ext cx="1830000" cy="2527500"/>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8" name="Google Shape;1365;p33">
            <a:extLst>
              <a:ext uri="{FF2B5EF4-FFF2-40B4-BE49-F238E27FC236}">
                <a16:creationId xmlns:a16="http://schemas.microsoft.com/office/drawing/2014/main" id="{F63DAE7B-26C3-84F8-0683-6B07C1D7C785}"/>
              </a:ext>
            </a:extLst>
          </p:cNvPr>
          <p:cNvCxnSpPr/>
          <p:nvPr/>
        </p:nvCxnSpPr>
        <p:spPr>
          <a:xfrm>
            <a:off x="4165092" y="3148670"/>
            <a:ext cx="2573921" cy="2270901"/>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34952634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14706" y="145270"/>
            <a:ext cx="5242944" cy="992652"/>
          </a:xfrm>
        </p:spPr>
        <p:txBody>
          <a:bodyPr/>
          <a:lstStyle/>
          <a:p>
            <a:r>
              <a:rPr lang="en-US" b="1" dirty="0">
                <a:solidFill>
                  <a:srgbClr val="47B5C8"/>
                </a:solidFill>
              </a:rPr>
              <a:t>Effects of business transactions on planning</a:t>
            </a: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831960" y="1538838"/>
            <a:ext cx="5125690"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a:solidFill>
                  <a:srgbClr val="595959"/>
                </a:solidFill>
              </a:rPr>
              <a:t>Example 1: </a:t>
            </a:r>
            <a:r>
              <a:rPr lang="en-US" dirty="0">
                <a:solidFill>
                  <a:srgbClr val="595959"/>
                </a:solidFill>
              </a:rPr>
              <a:t>Payment of accounts payable in the amount of € 10,000 (creditors according to the balance sheet as of 31.12.2021) at 100% in January 2022</a:t>
            </a:r>
          </a:p>
          <a:p>
            <a:pPr marL="177800" indent="-177800">
              <a:buFont typeface="Arial" panose="020B0604020202020204" pitchFamily="34" charset="0"/>
              <a:buChar char="•"/>
            </a:pPr>
            <a:endParaRPr lang="en-US" b="1" dirty="0">
              <a:solidFill>
                <a:srgbClr val="595959"/>
              </a:solidFill>
            </a:endParaRPr>
          </a:p>
          <a:p>
            <a:pPr marL="0" indent="0"/>
            <a:r>
              <a:rPr lang="en-US" b="1" dirty="0">
                <a:solidFill>
                  <a:srgbClr val="595959"/>
                </a:solidFill>
              </a:rPr>
              <a:t>Effect: </a:t>
            </a:r>
          </a:p>
          <a:p>
            <a:pPr marL="180975" indent="-177800">
              <a:buFont typeface="Arial" panose="020B0604020202020204" pitchFamily="34" charset="0"/>
              <a:buChar char="•"/>
            </a:pPr>
            <a:r>
              <a:rPr lang="en-US" dirty="0">
                <a:solidFill>
                  <a:srgbClr val="595959"/>
                </a:solidFill>
              </a:rPr>
              <a:t>Liquidity:</a:t>
            </a:r>
          </a:p>
          <a:p>
            <a:pPr marL="180975" indent="-177800">
              <a:buFont typeface="Arial" panose="020B0604020202020204" pitchFamily="34" charset="0"/>
              <a:buChar char="•"/>
            </a:pPr>
            <a:r>
              <a:rPr lang="en-US" dirty="0">
                <a:solidFill>
                  <a:srgbClr val="595959"/>
                </a:solidFill>
              </a:rPr>
              <a:t>Balance Sheet:</a:t>
            </a:r>
          </a:p>
          <a:p>
            <a:pPr marL="180975" indent="-177800">
              <a:buFont typeface="Arial" panose="020B0604020202020204" pitchFamily="34" charset="0"/>
              <a:buChar char="•"/>
            </a:pPr>
            <a:r>
              <a:rPr lang="en-US" dirty="0">
                <a:solidFill>
                  <a:srgbClr val="595959"/>
                </a:solidFill>
              </a:rPr>
              <a:t>Profit and Loss Statement:</a:t>
            </a: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756773" y="1193642"/>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800" dirty="0"/>
              <a:t>Due to the linking of the individual plans in the integrated financial planning, business transactions usually also have an influence on the different sub-plans.</a:t>
            </a:r>
          </a:p>
          <a:p>
            <a:pPr marL="0" indent="0"/>
            <a:r>
              <a:rPr lang="en-US" sz="2800" dirty="0"/>
              <a:t>Consider what influences this exemplary business transaction has on liquidity, the balance sheet and the profit and loss statement.</a:t>
            </a:r>
          </a:p>
          <a:p>
            <a:pPr marL="0" indent="0"/>
            <a:endParaRPr lang="en-US" sz="2000" dirty="0"/>
          </a:p>
        </p:txBody>
      </p:sp>
      <p:sp>
        <p:nvSpPr>
          <p:cNvPr id="2" name="TextBox 1">
            <a:extLst>
              <a:ext uri="{FF2B5EF4-FFF2-40B4-BE49-F238E27FC236}">
                <a16:creationId xmlns:a16="http://schemas.microsoft.com/office/drawing/2014/main" id="{651A1D57-51B0-A7E5-C48A-F616AE3FE402}"/>
              </a:ext>
            </a:extLst>
          </p:cNvPr>
          <p:cNvSpPr txBox="1"/>
          <p:nvPr/>
        </p:nvSpPr>
        <p:spPr>
          <a:xfrm>
            <a:off x="519143" y="336263"/>
            <a:ext cx="1486638" cy="461665"/>
          </a:xfrm>
          <a:prstGeom prst="rect">
            <a:avLst/>
          </a:prstGeom>
          <a:solidFill>
            <a:srgbClr val="DE0A1D"/>
          </a:solidFill>
        </p:spPr>
        <p:txBody>
          <a:bodyPr wrap="square" rtlCol="0">
            <a:spAutoFit/>
          </a:bodyPr>
          <a:lstStyle/>
          <a:p>
            <a:r>
              <a:rPr lang="en-IE" sz="2400" b="1" dirty="0">
                <a:solidFill>
                  <a:schemeClr val="bg1"/>
                </a:solidFill>
              </a:rPr>
              <a:t>EXERCISE</a:t>
            </a:r>
            <a:r>
              <a:rPr lang="en-IE" dirty="0"/>
              <a:t> </a:t>
            </a:r>
          </a:p>
        </p:txBody>
      </p:sp>
    </p:spTree>
    <p:extLst>
      <p:ext uri="{BB962C8B-B14F-4D97-AF65-F5344CB8AC3E}">
        <p14:creationId xmlns:p14="http://schemas.microsoft.com/office/powerpoint/2010/main" val="42335266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en-US" b="1" dirty="0">
                <a:solidFill>
                  <a:srgbClr val="47B5C8"/>
                </a:solidFill>
              </a:rPr>
              <a:t>Effects of business transactions on planning</a:t>
            </a: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73333" y="1338260"/>
            <a:ext cx="5308546"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a:solidFill>
                  <a:srgbClr val="595959"/>
                </a:solidFill>
              </a:rPr>
              <a:t>Example 1: </a:t>
            </a:r>
            <a:r>
              <a:rPr lang="en-US" dirty="0">
                <a:solidFill>
                  <a:srgbClr val="595959"/>
                </a:solidFill>
              </a:rPr>
              <a:t>Payment of accounts payable in the amount of € 10,000 (creditors according to the balance sheet as of 31.12.2021) at 100% in January 2022</a:t>
            </a:r>
          </a:p>
          <a:p>
            <a:pPr marL="0" indent="0"/>
            <a:endParaRPr lang="en-US" sz="600" b="1" dirty="0">
              <a:solidFill>
                <a:srgbClr val="595959"/>
              </a:solidFill>
            </a:endParaRPr>
          </a:p>
          <a:p>
            <a:pPr marL="0" indent="0"/>
            <a:r>
              <a:rPr lang="en-US" b="1" dirty="0">
                <a:solidFill>
                  <a:srgbClr val="595959"/>
                </a:solidFill>
              </a:rPr>
              <a:t>Effect: </a:t>
            </a:r>
          </a:p>
          <a:p>
            <a:pPr marL="285750" indent="-285750">
              <a:buFont typeface="Arial" panose="020B0604020202020204" pitchFamily="34" charset="0"/>
              <a:buChar char="•"/>
            </a:pPr>
            <a:r>
              <a:rPr lang="en-US" dirty="0">
                <a:solidFill>
                  <a:srgbClr val="595959"/>
                </a:solidFill>
              </a:rPr>
              <a:t>Liquidity: Cash outflows from operating activities in the liquidity planning in January 2022 (gross)</a:t>
            </a:r>
          </a:p>
          <a:p>
            <a:pPr marL="285750" indent="-285750">
              <a:buFont typeface="Arial" panose="020B0604020202020204" pitchFamily="34" charset="0"/>
              <a:buChar char="•"/>
            </a:pPr>
            <a:r>
              <a:rPr lang="en-US" dirty="0">
                <a:solidFill>
                  <a:srgbClr val="595959"/>
                </a:solidFill>
              </a:rPr>
              <a:t>Balance Sheet: Reduction of accounts payable in January 2022 by the amount of the outgoing payment</a:t>
            </a:r>
          </a:p>
          <a:p>
            <a:pPr marL="285750" indent="-285750">
              <a:buFont typeface="Arial" panose="020B0604020202020204" pitchFamily="34" charset="0"/>
              <a:buChar char="•"/>
            </a:pPr>
            <a:r>
              <a:rPr lang="en-US" dirty="0">
                <a:solidFill>
                  <a:srgbClr val="595959"/>
                </a:solidFill>
              </a:rPr>
              <a:t>Profit and Loss Statement: No effect</a:t>
            </a: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898357" y="1372730"/>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Due to the linking of the individual plans in the integrated financial planning, business transactions usually also have an influence on the different sub-plans.</a:t>
            </a:r>
          </a:p>
          <a:p>
            <a:pPr marL="0" indent="0"/>
            <a:r>
              <a:rPr lang="en-US" dirty="0"/>
              <a:t>Consider what influences this exemplary business transaction has on liquidity, the balance sheet and the profit and loss statement.</a:t>
            </a:r>
          </a:p>
          <a:p>
            <a:pPr marL="0" indent="0"/>
            <a:endParaRPr lang="en-US" sz="2000" dirty="0"/>
          </a:p>
        </p:txBody>
      </p:sp>
      <p:sp>
        <p:nvSpPr>
          <p:cNvPr id="2" name="TextBox 1">
            <a:extLst>
              <a:ext uri="{FF2B5EF4-FFF2-40B4-BE49-F238E27FC236}">
                <a16:creationId xmlns:a16="http://schemas.microsoft.com/office/drawing/2014/main" id="{C671409A-EA04-2CBD-9CA2-FFA3C86CD530}"/>
              </a:ext>
            </a:extLst>
          </p:cNvPr>
          <p:cNvSpPr txBox="1"/>
          <p:nvPr/>
        </p:nvSpPr>
        <p:spPr>
          <a:xfrm>
            <a:off x="519143" y="336263"/>
            <a:ext cx="1486638" cy="461665"/>
          </a:xfrm>
          <a:prstGeom prst="rect">
            <a:avLst/>
          </a:prstGeom>
          <a:solidFill>
            <a:srgbClr val="DE0A1D"/>
          </a:solidFill>
        </p:spPr>
        <p:txBody>
          <a:bodyPr wrap="square" rtlCol="0">
            <a:spAutoFit/>
          </a:bodyPr>
          <a:lstStyle/>
          <a:p>
            <a:r>
              <a:rPr lang="en-IE" sz="2400" b="1" dirty="0">
                <a:solidFill>
                  <a:schemeClr val="bg1"/>
                </a:solidFill>
              </a:rPr>
              <a:t>EXERCISE</a:t>
            </a:r>
            <a:r>
              <a:rPr lang="en-IE" dirty="0"/>
              <a:t> </a:t>
            </a:r>
          </a:p>
        </p:txBody>
      </p:sp>
    </p:spTree>
    <p:extLst>
      <p:ext uri="{BB962C8B-B14F-4D97-AF65-F5344CB8AC3E}">
        <p14:creationId xmlns:p14="http://schemas.microsoft.com/office/powerpoint/2010/main" val="4418848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en-US" b="1" dirty="0">
                <a:solidFill>
                  <a:srgbClr val="47B5C8"/>
                </a:solidFill>
              </a:rPr>
              <a:t>Effects of business transactions on planning</a:t>
            </a: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73332" y="1220273"/>
            <a:ext cx="5332143"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a:solidFill>
                  <a:srgbClr val="595959"/>
                </a:solidFill>
              </a:rPr>
              <a:t>Example 2: </a:t>
            </a:r>
            <a:r>
              <a:rPr lang="en-US" dirty="0">
                <a:solidFill>
                  <a:srgbClr val="595959"/>
                </a:solidFill>
              </a:rPr>
              <a:t>Revenues of € 10,000 (net) in January 2022 and receipt of payment in February 2022 (sale with payment term)</a:t>
            </a:r>
          </a:p>
          <a:p>
            <a:pPr marL="0" indent="0"/>
            <a:r>
              <a:rPr lang="en-US" b="1" dirty="0">
                <a:solidFill>
                  <a:srgbClr val="595959"/>
                </a:solidFill>
              </a:rPr>
              <a:t>Effect in January: </a:t>
            </a:r>
          </a:p>
          <a:p>
            <a:pPr marL="285750" indent="-285750">
              <a:buFont typeface="Arial" panose="020B0604020202020204" pitchFamily="34" charset="0"/>
              <a:buChar char="•"/>
            </a:pPr>
            <a:r>
              <a:rPr lang="en-US" dirty="0">
                <a:solidFill>
                  <a:srgbClr val="595959"/>
                </a:solidFill>
              </a:rPr>
              <a:t>Profit and Loss Statement: </a:t>
            </a:r>
          </a:p>
          <a:p>
            <a:pPr marL="285750" indent="-285750">
              <a:buFont typeface="Arial" panose="020B0604020202020204" pitchFamily="34" charset="0"/>
              <a:buChar char="•"/>
            </a:pPr>
            <a:r>
              <a:rPr lang="en-US" dirty="0">
                <a:solidFill>
                  <a:srgbClr val="595959"/>
                </a:solidFill>
              </a:rPr>
              <a:t>Balance Sheet:</a:t>
            </a:r>
          </a:p>
          <a:p>
            <a:pPr marL="285750" indent="-285750">
              <a:buFont typeface="Arial" panose="020B0604020202020204" pitchFamily="34" charset="0"/>
              <a:buChar char="•"/>
            </a:pPr>
            <a:r>
              <a:rPr lang="en-US" dirty="0">
                <a:solidFill>
                  <a:srgbClr val="595959"/>
                </a:solidFill>
              </a:rPr>
              <a:t>Balance Sheet:</a:t>
            </a:r>
          </a:p>
          <a:p>
            <a:pPr marL="0" indent="0"/>
            <a:r>
              <a:rPr lang="en-US" b="1" dirty="0">
                <a:solidFill>
                  <a:srgbClr val="595959"/>
                </a:solidFill>
              </a:rPr>
              <a:t>Effect in February: </a:t>
            </a:r>
          </a:p>
          <a:p>
            <a:pPr marL="285750" indent="-285750">
              <a:buFont typeface="Arial" panose="020B0604020202020204" pitchFamily="34" charset="0"/>
              <a:buChar char="•"/>
            </a:pPr>
            <a:r>
              <a:rPr lang="en-US" dirty="0">
                <a:solidFill>
                  <a:srgbClr val="595959"/>
                </a:solidFill>
              </a:rPr>
              <a:t>Liquidity:</a:t>
            </a:r>
          </a:p>
          <a:p>
            <a:pPr marL="285750" indent="-285750">
              <a:buFont typeface="Arial" panose="020B0604020202020204" pitchFamily="34" charset="0"/>
              <a:buChar char="•"/>
            </a:pPr>
            <a:r>
              <a:rPr lang="en-US" dirty="0">
                <a:solidFill>
                  <a:srgbClr val="595959"/>
                </a:solidFill>
              </a:rPr>
              <a:t>Liquidity:</a:t>
            </a:r>
          </a:p>
          <a:p>
            <a:pPr marL="285750" indent="-285750">
              <a:buFont typeface="Arial" panose="020B0604020202020204" pitchFamily="34" charset="0"/>
              <a:buChar char="•"/>
            </a:pPr>
            <a:r>
              <a:rPr lang="en-US" dirty="0">
                <a:solidFill>
                  <a:srgbClr val="595959"/>
                </a:solidFill>
              </a:rPr>
              <a:t>Balance Sheet:</a:t>
            </a: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798068" y="1580102"/>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Due to the linking of the individual plans in the integrated financial planning, business transactions usually also have an influence on the different sub-plans.</a:t>
            </a:r>
          </a:p>
          <a:p>
            <a:pPr marL="0" indent="0"/>
            <a:r>
              <a:rPr lang="en-US" dirty="0"/>
              <a:t>Consider what influences this exemplary business transaction has on liquidity, the balance sheet and the profit and loss statement.</a:t>
            </a:r>
          </a:p>
          <a:p>
            <a:pPr marL="0" indent="0"/>
            <a:endParaRPr lang="en-US" sz="2000" dirty="0"/>
          </a:p>
        </p:txBody>
      </p:sp>
      <p:sp>
        <p:nvSpPr>
          <p:cNvPr id="2" name="TextBox 1">
            <a:extLst>
              <a:ext uri="{FF2B5EF4-FFF2-40B4-BE49-F238E27FC236}">
                <a16:creationId xmlns:a16="http://schemas.microsoft.com/office/drawing/2014/main" id="{0B165856-6D7B-456A-F1E2-5CC998EA81DD}"/>
              </a:ext>
            </a:extLst>
          </p:cNvPr>
          <p:cNvSpPr txBox="1"/>
          <p:nvPr/>
        </p:nvSpPr>
        <p:spPr>
          <a:xfrm>
            <a:off x="519143" y="336263"/>
            <a:ext cx="1486638" cy="461665"/>
          </a:xfrm>
          <a:prstGeom prst="rect">
            <a:avLst/>
          </a:prstGeom>
          <a:solidFill>
            <a:srgbClr val="DE0A1D"/>
          </a:solidFill>
        </p:spPr>
        <p:txBody>
          <a:bodyPr wrap="square" rtlCol="0">
            <a:spAutoFit/>
          </a:bodyPr>
          <a:lstStyle/>
          <a:p>
            <a:r>
              <a:rPr lang="en-IE" sz="2400" b="1" dirty="0">
                <a:solidFill>
                  <a:schemeClr val="bg1"/>
                </a:solidFill>
              </a:rPr>
              <a:t>EXERCISE</a:t>
            </a:r>
            <a:r>
              <a:rPr lang="en-IE" dirty="0"/>
              <a:t> </a:t>
            </a:r>
          </a:p>
        </p:txBody>
      </p:sp>
    </p:spTree>
    <p:extLst>
      <p:ext uri="{BB962C8B-B14F-4D97-AF65-F5344CB8AC3E}">
        <p14:creationId xmlns:p14="http://schemas.microsoft.com/office/powerpoint/2010/main" val="1356031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en-US" b="1" dirty="0">
                <a:solidFill>
                  <a:srgbClr val="47B5C8"/>
                </a:solidFill>
              </a:rPr>
              <a:t>Effects of business transactions on planning</a:t>
            </a: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02541" y="1121956"/>
            <a:ext cx="5408834"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a:solidFill>
                  <a:srgbClr val="595959"/>
                </a:solidFill>
              </a:rPr>
              <a:t>Example 2: </a:t>
            </a:r>
            <a:r>
              <a:rPr lang="en-US" dirty="0">
                <a:solidFill>
                  <a:srgbClr val="595959"/>
                </a:solidFill>
              </a:rPr>
              <a:t>Revenues of € 10,000 (net) in January 2022 and receipt of payment in February 2022 (sale with payment term)</a:t>
            </a:r>
          </a:p>
          <a:p>
            <a:pPr marL="0" indent="0"/>
            <a:r>
              <a:rPr lang="en-US" b="1" dirty="0">
                <a:solidFill>
                  <a:srgbClr val="595959"/>
                </a:solidFill>
              </a:rPr>
              <a:t>Effect in January: </a:t>
            </a:r>
          </a:p>
          <a:p>
            <a:pPr marL="285750" indent="-285750">
              <a:buFont typeface="Arial" panose="020B0604020202020204" pitchFamily="34" charset="0"/>
              <a:buChar char="•"/>
            </a:pPr>
            <a:r>
              <a:rPr lang="en-US" dirty="0">
                <a:solidFill>
                  <a:srgbClr val="595959"/>
                </a:solidFill>
              </a:rPr>
              <a:t>Profit and Loss Statement: Revenue in January 2022 in the amount of € 10,000</a:t>
            </a:r>
          </a:p>
          <a:p>
            <a:pPr marL="285750" indent="-285750">
              <a:buFont typeface="Arial" panose="020B0604020202020204" pitchFamily="34" charset="0"/>
              <a:buChar char="•"/>
            </a:pPr>
            <a:r>
              <a:rPr lang="en-US" dirty="0">
                <a:solidFill>
                  <a:srgbClr val="595959"/>
                </a:solidFill>
              </a:rPr>
              <a:t>Balance Sheet: Accounts receivable from deliveries and services in January 2022 in the amount of € 10,000 plus applicable VAT (gross)</a:t>
            </a:r>
          </a:p>
          <a:p>
            <a:pPr marL="285750" indent="-285750">
              <a:buFont typeface="Arial" panose="020B0604020202020204" pitchFamily="34" charset="0"/>
              <a:buChar char="•"/>
            </a:pPr>
            <a:r>
              <a:rPr lang="en-US" dirty="0">
                <a:solidFill>
                  <a:srgbClr val="595959"/>
                </a:solidFill>
              </a:rPr>
              <a:t>Balance Sheet: VAT liability in January 2022 in the amount of VAT typically payable in the following month</a:t>
            </a:r>
          </a:p>
          <a:p>
            <a:pPr marL="0" indent="0"/>
            <a:r>
              <a:rPr lang="en-US" dirty="0">
                <a:solidFill>
                  <a:srgbClr val="595959"/>
                </a:solidFill>
              </a:rPr>
              <a:t>                                Continued on next slide</a:t>
            </a:r>
          </a:p>
          <a:p>
            <a:pPr marL="285750" indent="-285750">
              <a:buFont typeface="Arial" panose="020B0604020202020204" pitchFamily="34" charset="0"/>
              <a:buChar char="•"/>
            </a:pPr>
            <a:endParaRPr lang="en-US" sz="1800" dirty="0">
              <a:solidFill>
                <a:srgbClr val="595959"/>
              </a:solidFill>
            </a:endParaRP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597490" y="1326429"/>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Due to the linking of the individual plans in the integrated financial planning, business transactions usually also have an influence on the different sub-plans.</a:t>
            </a:r>
          </a:p>
          <a:p>
            <a:pPr marL="0" indent="0"/>
            <a:r>
              <a:rPr lang="en-US" dirty="0"/>
              <a:t>Consider what influences this exemplary business transaction has on liquidity, the balance sheet and the profit and loss statement.</a:t>
            </a:r>
          </a:p>
          <a:p>
            <a:pPr marL="0" indent="0"/>
            <a:endParaRPr lang="en-US" sz="2000" dirty="0"/>
          </a:p>
        </p:txBody>
      </p:sp>
      <p:sp>
        <p:nvSpPr>
          <p:cNvPr id="2" name="TextBox 1">
            <a:extLst>
              <a:ext uri="{FF2B5EF4-FFF2-40B4-BE49-F238E27FC236}">
                <a16:creationId xmlns:a16="http://schemas.microsoft.com/office/drawing/2014/main" id="{ED431CE1-17A3-7240-5AB3-91435354F6E1}"/>
              </a:ext>
            </a:extLst>
          </p:cNvPr>
          <p:cNvSpPr txBox="1"/>
          <p:nvPr/>
        </p:nvSpPr>
        <p:spPr>
          <a:xfrm>
            <a:off x="519143" y="336263"/>
            <a:ext cx="1486638" cy="461665"/>
          </a:xfrm>
          <a:prstGeom prst="rect">
            <a:avLst/>
          </a:prstGeom>
          <a:solidFill>
            <a:srgbClr val="DE0A1D"/>
          </a:solidFill>
        </p:spPr>
        <p:txBody>
          <a:bodyPr wrap="square" rtlCol="0">
            <a:spAutoFit/>
          </a:bodyPr>
          <a:lstStyle/>
          <a:p>
            <a:r>
              <a:rPr lang="en-IE" sz="2400" b="1" dirty="0">
                <a:solidFill>
                  <a:schemeClr val="bg1"/>
                </a:solidFill>
              </a:rPr>
              <a:t>EXERCISE</a:t>
            </a:r>
            <a:r>
              <a:rPr lang="en-IE" dirty="0"/>
              <a:t> </a:t>
            </a:r>
          </a:p>
        </p:txBody>
      </p:sp>
    </p:spTree>
    <p:extLst>
      <p:ext uri="{BB962C8B-B14F-4D97-AF65-F5344CB8AC3E}">
        <p14:creationId xmlns:p14="http://schemas.microsoft.com/office/powerpoint/2010/main" val="24726810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en-US" b="1" dirty="0">
                <a:solidFill>
                  <a:srgbClr val="47B5C8"/>
                </a:solidFill>
              </a:rPr>
              <a:t>Effects of business transactions on planning</a:t>
            </a: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73332" y="1485744"/>
            <a:ext cx="5418667"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a:solidFill>
                  <a:srgbClr val="595959"/>
                </a:solidFill>
              </a:rPr>
              <a:t>Example 2: </a:t>
            </a:r>
            <a:r>
              <a:rPr lang="en-US" dirty="0">
                <a:solidFill>
                  <a:srgbClr val="595959"/>
                </a:solidFill>
              </a:rPr>
              <a:t>Revenues of € 10,000 (net) in January 2022 and receipt of payment in February 2022 (sale with payment term)</a:t>
            </a:r>
          </a:p>
          <a:p>
            <a:pPr marL="0" indent="0"/>
            <a:r>
              <a:rPr lang="en-US" b="1" dirty="0">
                <a:solidFill>
                  <a:srgbClr val="595959"/>
                </a:solidFill>
              </a:rPr>
              <a:t>Effect in February: </a:t>
            </a:r>
          </a:p>
          <a:p>
            <a:pPr marL="285750" indent="-285750">
              <a:buFont typeface="Arial" panose="020B0604020202020204" pitchFamily="34" charset="0"/>
              <a:buChar char="•"/>
            </a:pPr>
            <a:r>
              <a:rPr lang="en-US" dirty="0">
                <a:solidFill>
                  <a:srgbClr val="595959"/>
                </a:solidFill>
              </a:rPr>
              <a:t>Liquidity: Payment from operating business in liquidity planning in February 2022 in the amount of € 10,000 plus VAT</a:t>
            </a:r>
          </a:p>
          <a:p>
            <a:pPr marL="285750" indent="-285750">
              <a:buFont typeface="Arial" panose="020B0604020202020204" pitchFamily="34" charset="0"/>
              <a:buChar char="•"/>
            </a:pPr>
            <a:r>
              <a:rPr lang="en-US" dirty="0">
                <a:solidFill>
                  <a:srgbClr val="595959"/>
                </a:solidFill>
              </a:rPr>
              <a:t>Liquidity: Payment of VAT / VAT balance</a:t>
            </a:r>
          </a:p>
          <a:p>
            <a:pPr marL="285750" indent="-285750">
              <a:buFont typeface="Arial" panose="020B0604020202020204" pitchFamily="34" charset="0"/>
              <a:buChar char="•"/>
            </a:pPr>
            <a:r>
              <a:rPr lang="en-US" dirty="0">
                <a:solidFill>
                  <a:srgbClr val="595959"/>
                </a:solidFill>
              </a:rPr>
              <a:t>Balance Sheet: Reduction of accounts receivable in the amount of the payment of 10,000 plus VAT (gross)</a:t>
            </a: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739075" y="1379523"/>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800" dirty="0"/>
              <a:t>Due to the linking of the individual plans in the integrated financial planning, business transactions usually also have an influence on the different sub-plans.</a:t>
            </a:r>
          </a:p>
          <a:p>
            <a:pPr marL="0" indent="0"/>
            <a:r>
              <a:rPr lang="en-US" sz="2800" dirty="0"/>
              <a:t>Consider what influences this exemplary business transaction has on liquidity, the balance sheet and the profit and loss statement.</a:t>
            </a:r>
          </a:p>
          <a:p>
            <a:pPr marL="0" indent="0"/>
            <a:endParaRPr lang="en-US" sz="2000" dirty="0"/>
          </a:p>
        </p:txBody>
      </p:sp>
    </p:spTree>
    <p:extLst>
      <p:ext uri="{BB962C8B-B14F-4D97-AF65-F5344CB8AC3E}">
        <p14:creationId xmlns:p14="http://schemas.microsoft.com/office/powerpoint/2010/main" val="3925037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845262" y="1530224"/>
            <a:ext cx="4867011" cy="3025975"/>
          </a:xfrm>
        </p:spPr>
        <p:txBody>
          <a:bodyPr/>
          <a:lstStyle/>
          <a:p>
            <a:pPr marL="0" indent="0"/>
            <a:r>
              <a:rPr lang="en-US" dirty="0"/>
              <a:t>Financial literacy is the ability to understand and use various financial skills, including budgeting, investing, and managing finances. For entrepreneurs, financial literacy is essential to make informed decisions, avoid financial pitfalls, and sustain long-term growth. Understanding cash flow, expenses, revenues, and profitability ensures that businesses stay financially healthy.</a:t>
            </a:r>
            <a:endParaRPr lang="de-DE" dirty="0"/>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p:txBody>
          <a:bodyPr/>
          <a:lstStyle/>
          <a:p>
            <a:r>
              <a:rPr lang="de-DE" dirty="0" err="1"/>
              <a:t>What</a:t>
            </a:r>
            <a:r>
              <a:rPr lang="de-DE" dirty="0"/>
              <a:t> </a:t>
            </a:r>
            <a:r>
              <a:rPr lang="de-DE" dirty="0" err="1"/>
              <a:t>is</a:t>
            </a:r>
            <a:r>
              <a:rPr lang="de-DE" dirty="0"/>
              <a:t> Financial </a:t>
            </a:r>
            <a:r>
              <a:rPr lang="de-DE" dirty="0" err="1"/>
              <a:t>Literacy</a:t>
            </a:r>
            <a:endParaRPr lang="de-DE" dirty="0"/>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xfrm>
            <a:off x="6545264" y="1452563"/>
            <a:ext cx="5365534" cy="4656137"/>
          </a:xfrm>
          <a:solidFill>
            <a:schemeClr val="bg1"/>
          </a:solidFill>
        </p:spPr>
        <p:txBody>
          <a:bodyPr/>
          <a:lstStyle/>
          <a:p>
            <a:pPr marL="0" indent="0">
              <a:buNone/>
            </a:pPr>
            <a:r>
              <a:rPr lang="en-US" sz="2400" b="1" dirty="0"/>
              <a:t>Key Takeaways:</a:t>
            </a:r>
          </a:p>
          <a:p>
            <a:pPr marL="0" indent="0">
              <a:buNone/>
            </a:pPr>
            <a:endParaRPr lang="en-US" sz="2400" b="1" dirty="0"/>
          </a:p>
          <a:p>
            <a:r>
              <a:rPr lang="en-US" sz="2400" dirty="0"/>
              <a:t>Financial Literacy enables better decision making</a:t>
            </a:r>
          </a:p>
          <a:p>
            <a:r>
              <a:rPr lang="en-US" sz="2400" dirty="0"/>
              <a:t>It helps entrepreneurs manage resources efficiently</a:t>
            </a:r>
          </a:p>
          <a:p>
            <a:r>
              <a:rPr lang="en-US" sz="2400" dirty="0"/>
              <a:t>Lack of Financial Literacy can lead to poor financial decisions and business failure.</a:t>
            </a:r>
          </a:p>
        </p:txBody>
      </p:sp>
    </p:spTree>
    <p:extLst>
      <p:ext uri="{BB962C8B-B14F-4D97-AF65-F5344CB8AC3E}">
        <p14:creationId xmlns:p14="http://schemas.microsoft.com/office/powerpoint/2010/main" val="18531048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0934BF-424B-4FA3-8D30-C5B156DFBC58}"/>
              </a:ext>
            </a:extLst>
          </p:cNvPr>
          <p:cNvSpPr>
            <a:spLocks noGrp="1"/>
          </p:cNvSpPr>
          <p:nvPr>
            <p:ph type="body" sz="quarter" idx="16"/>
          </p:nvPr>
        </p:nvSpPr>
        <p:spPr/>
        <p:txBody>
          <a:bodyPr/>
          <a:lstStyle/>
          <a:p>
            <a:r>
              <a:rPr lang="de-DE" dirty="0"/>
              <a:t>Self </a:t>
            </a:r>
            <a:r>
              <a:rPr lang="de-DE" dirty="0" err="1"/>
              <a:t>Reflection</a:t>
            </a:r>
            <a:endParaRPr lang="en-US" dirty="0"/>
          </a:p>
          <a:p>
            <a:endParaRPr lang="de-DE" dirty="0"/>
          </a:p>
        </p:txBody>
      </p:sp>
      <p:sp>
        <p:nvSpPr>
          <p:cNvPr id="3" name="Textplatzhalter 2">
            <a:extLst>
              <a:ext uri="{FF2B5EF4-FFF2-40B4-BE49-F238E27FC236}">
                <a16:creationId xmlns:a16="http://schemas.microsoft.com/office/drawing/2014/main" id="{A84203EE-FB47-0D9B-D2B5-7B330A4DF836}"/>
              </a:ext>
            </a:extLst>
          </p:cNvPr>
          <p:cNvSpPr>
            <a:spLocks noGrp="1"/>
          </p:cNvSpPr>
          <p:nvPr>
            <p:ph type="body" sz="quarter" idx="17"/>
          </p:nvPr>
        </p:nvSpPr>
        <p:spPr/>
        <p:txBody>
          <a:bodyPr/>
          <a:lstStyle/>
          <a:p>
            <a:r>
              <a:rPr lang="de-DE" dirty="0"/>
              <a:t>06</a:t>
            </a:r>
          </a:p>
        </p:txBody>
      </p:sp>
    </p:spTree>
    <p:extLst>
      <p:ext uri="{BB962C8B-B14F-4D97-AF65-F5344CB8AC3E}">
        <p14:creationId xmlns:p14="http://schemas.microsoft.com/office/powerpoint/2010/main" val="37357409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744766"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Reflect – Understanding Your Financial Literacy</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1" y="1565257"/>
            <a:ext cx="10491617" cy="4339650"/>
          </a:xfrm>
          <a:prstGeom prst="rect">
            <a:avLst/>
          </a:prstGeom>
          <a:noFill/>
        </p:spPr>
        <p:txBody>
          <a:bodyPr wrap="square">
            <a:spAutoFit/>
          </a:bodyPr>
          <a:lstStyle/>
          <a:p>
            <a:r>
              <a:rPr lang="en-US" sz="2400" b="1" dirty="0">
                <a:solidFill>
                  <a:srgbClr val="595959"/>
                </a:solidFill>
              </a:rPr>
              <a:t>Take a moment to reflect on your current level of financial literacy and how it impacts your business decisions. Consider the following questions:</a:t>
            </a:r>
          </a:p>
          <a:p>
            <a:pPr marL="342900" indent="-342900">
              <a:buFont typeface="+mj-lt"/>
              <a:buAutoNum type="arabicPeriod"/>
            </a:pPr>
            <a:r>
              <a:rPr lang="en-US" sz="2400" dirty="0">
                <a:solidFill>
                  <a:srgbClr val="595959"/>
                </a:solidFill>
              </a:rPr>
              <a:t>Do I understand key financial terms like revenue, expenses, cash flow, and profit?</a:t>
            </a:r>
            <a:br>
              <a:rPr lang="en-US" sz="2400" dirty="0">
                <a:solidFill>
                  <a:srgbClr val="595959"/>
                </a:solidFill>
              </a:rPr>
            </a:br>
            <a:r>
              <a:rPr lang="en-US" sz="2400" dirty="0">
                <a:solidFill>
                  <a:srgbClr val="595959"/>
                </a:solidFill>
              </a:rPr>
              <a:t>- </a:t>
            </a:r>
            <a:r>
              <a:rPr lang="en-US" sz="2400" dirty="0"/>
              <a:t>If yes, how have I applied this knowledge in my business?</a:t>
            </a:r>
            <a:br>
              <a:rPr lang="en-US" sz="2400" dirty="0"/>
            </a:br>
            <a:r>
              <a:rPr lang="en-US" sz="2400" dirty="0"/>
              <a:t>- If no, what resources can I use to improve my understanding?</a:t>
            </a:r>
            <a:br>
              <a:rPr lang="en-US" sz="2400" dirty="0"/>
            </a:br>
            <a:r>
              <a:rPr lang="en-US" sz="2400" dirty="0">
                <a:solidFill>
                  <a:srgbClr val="595959"/>
                </a:solidFill>
              </a:rPr>
              <a:t>Can I create and read basic financial statements (income statement, cash flow, balance sheet)?</a:t>
            </a:r>
          </a:p>
          <a:p>
            <a:pPr marL="342900" indent="-342900">
              <a:buFont typeface="+mj-lt"/>
              <a:buAutoNum type="arabicPeriod"/>
            </a:pPr>
            <a:r>
              <a:rPr lang="en-US" sz="2400" dirty="0">
                <a:solidFill>
                  <a:srgbClr val="595959"/>
                </a:solidFill>
              </a:rPr>
              <a:t>How confident am I in making financial projections for my business?</a:t>
            </a:r>
          </a:p>
          <a:p>
            <a:endParaRPr lang="en-US" sz="1050" dirty="0">
              <a:solidFill>
                <a:srgbClr val="595959"/>
              </a:solidFill>
            </a:endParaRPr>
          </a:p>
          <a:p>
            <a:pPr algn="ctr"/>
            <a:r>
              <a:rPr lang="en-US" sz="2400" b="1" dirty="0">
                <a:solidFill>
                  <a:srgbClr val="595959"/>
                </a:solidFill>
              </a:rPr>
              <a:t>Action Step: </a:t>
            </a:r>
            <a:r>
              <a:rPr lang="en-US" sz="2400" dirty="0">
                <a:solidFill>
                  <a:srgbClr val="595959"/>
                </a:solidFill>
              </a:rPr>
              <a:t>List one financial area you want to improve (e.g., cash flow management, understanding profit margins) and outline steps to work on it.</a:t>
            </a:r>
            <a:endParaRPr lang="en-IE" sz="2400" dirty="0">
              <a:solidFill>
                <a:srgbClr val="595959"/>
              </a:solidFill>
            </a:endParaRPr>
          </a:p>
        </p:txBody>
      </p:sp>
    </p:spTree>
    <p:extLst>
      <p:ext uri="{BB962C8B-B14F-4D97-AF65-F5344CB8AC3E}">
        <p14:creationId xmlns:p14="http://schemas.microsoft.com/office/powerpoint/2010/main" val="19158703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744766"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Reflect – Impacts of Financial Literacy</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34518"/>
            <a:ext cx="10256316" cy="4693593"/>
          </a:xfrm>
          <a:prstGeom prst="rect">
            <a:avLst/>
          </a:prstGeom>
          <a:noFill/>
        </p:spPr>
        <p:txBody>
          <a:bodyPr wrap="square">
            <a:spAutoFit/>
          </a:bodyPr>
          <a:lstStyle/>
          <a:p>
            <a:r>
              <a:rPr lang="en-US" sz="2400" b="1" dirty="0">
                <a:solidFill>
                  <a:srgbClr val="595959"/>
                </a:solidFill>
              </a:rPr>
              <a:t>Financial literacy isn’t just about understanding numbers; it’s about how those numbers guide your decision-making. Reflect on the following:</a:t>
            </a:r>
          </a:p>
          <a:p>
            <a:endParaRPr lang="en-US" sz="800" b="1" dirty="0">
              <a:solidFill>
                <a:srgbClr val="595959"/>
              </a:solidFill>
            </a:endParaRPr>
          </a:p>
          <a:p>
            <a:pPr marL="342900" indent="-342900">
              <a:buFont typeface="+mj-lt"/>
              <a:buAutoNum type="arabicPeriod"/>
            </a:pPr>
            <a:r>
              <a:rPr lang="en-US" sz="2400" dirty="0">
                <a:solidFill>
                  <a:srgbClr val="595959"/>
                </a:solidFill>
              </a:rPr>
              <a:t>Have I integrated my financial projections into my business plan?</a:t>
            </a:r>
            <a:br>
              <a:rPr lang="en-US" sz="2400" dirty="0">
                <a:solidFill>
                  <a:srgbClr val="595959"/>
                </a:solidFill>
              </a:rPr>
            </a:br>
            <a:r>
              <a:rPr lang="en-US" sz="2400" dirty="0"/>
              <a:t>Am I using realistic revenue, expense, and profit projections?</a:t>
            </a:r>
          </a:p>
          <a:p>
            <a:pPr marL="342900" indent="-342900">
              <a:buFont typeface="+mj-lt"/>
              <a:buAutoNum type="arabicPeriod"/>
            </a:pPr>
            <a:r>
              <a:rPr lang="en-US" sz="2400" dirty="0">
                <a:solidFill>
                  <a:srgbClr val="595959"/>
                </a:solidFill>
              </a:rPr>
              <a:t>Do I have a clear break-even point for my business?</a:t>
            </a:r>
            <a:br>
              <a:rPr lang="en-US" sz="2400" dirty="0">
                <a:solidFill>
                  <a:srgbClr val="595959"/>
                </a:solidFill>
              </a:rPr>
            </a:br>
            <a:r>
              <a:rPr lang="en-US" sz="2400" dirty="0"/>
              <a:t>If not, calculate your break-even point based on your current revenue and expenses.</a:t>
            </a:r>
          </a:p>
          <a:p>
            <a:pPr marL="342900" indent="-342900">
              <a:buFont typeface="+mj-lt"/>
              <a:buAutoNum type="arabicPeriod"/>
            </a:pPr>
            <a:r>
              <a:rPr lang="en-US" sz="2400" dirty="0">
                <a:solidFill>
                  <a:srgbClr val="595959"/>
                </a:solidFill>
              </a:rPr>
              <a:t>How do I plan to track my financial performance regularly?</a:t>
            </a:r>
            <a:br>
              <a:rPr lang="en-US" sz="2400" dirty="0">
                <a:solidFill>
                  <a:srgbClr val="595959"/>
                </a:solidFill>
              </a:rPr>
            </a:br>
            <a:endParaRPr lang="en-US" sz="2400" dirty="0">
              <a:solidFill>
                <a:srgbClr val="595959"/>
              </a:solidFill>
            </a:endParaRPr>
          </a:p>
          <a:p>
            <a:pPr algn="ctr"/>
            <a:r>
              <a:rPr lang="en-US" sz="2400" b="1" dirty="0">
                <a:solidFill>
                  <a:srgbClr val="595959"/>
                </a:solidFill>
              </a:rPr>
              <a:t>Action Step: </a:t>
            </a:r>
            <a:r>
              <a:rPr lang="en-US" sz="2400" dirty="0">
                <a:solidFill>
                  <a:srgbClr val="595959"/>
                </a:solidFill>
              </a:rPr>
              <a:t>Identify one section of your business plan where financial literacy can be improved (e.g., more accurate revenue forecasting or budgeting) and make revisions.</a:t>
            </a:r>
            <a:endParaRPr lang="en-IE" sz="2400" dirty="0">
              <a:solidFill>
                <a:srgbClr val="595959"/>
              </a:solidFill>
            </a:endParaRPr>
          </a:p>
        </p:txBody>
      </p:sp>
    </p:spTree>
    <p:extLst>
      <p:ext uri="{BB962C8B-B14F-4D97-AF65-F5344CB8AC3E}">
        <p14:creationId xmlns:p14="http://schemas.microsoft.com/office/powerpoint/2010/main" val="28307789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744766"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Reflect – Investment Readiness</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256316" cy="4154984"/>
          </a:xfrm>
          <a:prstGeom prst="rect">
            <a:avLst/>
          </a:prstGeom>
          <a:noFill/>
        </p:spPr>
        <p:txBody>
          <a:bodyPr wrap="square">
            <a:spAutoFit/>
          </a:bodyPr>
          <a:lstStyle/>
          <a:p>
            <a:r>
              <a:rPr lang="en-US" sz="2400" b="1" dirty="0">
                <a:solidFill>
                  <a:srgbClr val="595959"/>
                </a:solidFill>
              </a:rPr>
              <a:t>Engaging with investors requires more than just presenting financial data; it’s about demonstrating confidence in your business's future. Reflect on your readiness to pitch to investors:</a:t>
            </a:r>
          </a:p>
          <a:p>
            <a:pPr marL="342900" indent="-342900">
              <a:buFont typeface="+mj-lt"/>
              <a:buAutoNum type="arabicPeriod"/>
            </a:pPr>
            <a:r>
              <a:rPr lang="en-US" sz="2400" dirty="0">
                <a:solidFill>
                  <a:srgbClr val="595959"/>
                </a:solidFill>
              </a:rPr>
              <a:t>Do I have a clear financial pitch prepared?</a:t>
            </a:r>
            <a:br>
              <a:rPr lang="en-US" sz="2400" dirty="0">
                <a:solidFill>
                  <a:srgbClr val="595959"/>
                </a:solidFill>
              </a:rPr>
            </a:br>
            <a:r>
              <a:rPr lang="en-US" sz="2400" dirty="0"/>
              <a:t>Have I clearly outlined my funding needs and how the money will be used?</a:t>
            </a:r>
          </a:p>
          <a:p>
            <a:pPr marL="342900" indent="-342900">
              <a:buFont typeface="+mj-lt"/>
              <a:buAutoNum type="arabicPeriod"/>
            </a:pPr>
            <a:r>
              <a:rPr lang="en-US" sz="2400" dirty="0">
                <a:solidFill>
                  <a:srgbClr val="595959"/>
                </a:solidFill>
              </a:rPr>
              <a:t>Am I prepared to answer tough financial questions?</a:t>
            </a:r>
            <a:br>
              <a:rPr lang="en-US" sz="2400" dirty="0">
                <a:solidFill>
                  <a:srgbClr val="595959"/>
                </a:solidFill>
              </a:rPr>
            </a:br>
            <a:r>
              <a:rPr lang="en-US" sz="2400" dirty="0"/>
              <a:t>For example, can I explain my revenue model, profit margins, and cash flow?</a:t>
            </a:r>
            <a:br>
              <a:rPr lang="en-US" sz="2400" dirty="0"/>
            </a:br>
            <a:r>
              <a:rPr lang="en-US" sz="2400" dirty="0">
                <a:solidFill>
                  <a:srgbClr val="595959"/>
                </a:solidFill>
              </a:rPr>
              <a:t>How do I plan to communicate my business's growth potential to investors?</a:t>
            </a:r>
            <a:br>
              <a:rPr lang="en-US" sz="2400" dirty="0">
                <a:solidFill>
                  <a:srgbClr val="595959"/>
                </a:solidFill>
              </a:rPr>
            </a:br>
            <a:endParaRPr lang="en-US" sz="2400" dirty="0">
              <a:solidFill>
                <a:srgbClr val="595959"/>
              </a:solidFill>
            </a:endParaRPr>
          </a:p>
          <a:p>
            <a:pPr algn="ctr"/>
            <a:r>
              <a:rPr lang="en-US" sz="2400" b="1" dirty="0">
                <a:solidFill>
                  <a:srgbClr val="595959"/>
                </a:solidFill>
              </a:rPr>
              <a:t>Action Step: </a:t>
            </a:r>
            <a:r>
              <a:rPr lang="en-US" sz="2400" dirty="0">
                <a:solidFill>
                  <a:srgbClr val="595959"/>
                </a:solidFill>
              </a:rPr>
              <a:t>Create a list of the top five financial questions you expect investors to ask. Draft answers to each question and practice your responses.</a:t>
            </a:r>
            <a:endParaRPr lang="en-IE" sz="2400" dirty="0">
              <a:solidFill>
                <a:srgbClr val="595959"/>
              </a:solidFill>
            </a:endParaRPr>
          </a:p>
        </p:txBody>
      </p:sp>
    </p:spTree>
    <p:extLst>
      <p:ext uri="{BB962C8B-B14F-4D97-AF65-F5344CB8AC3E}">
        <p14:creationId xmlns:p14="http://schemas.microsoft.com/office/powerpoint/2010/main" val="11650838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744766"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Reflect – Financial Decisions</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256316" cy="4154984"/>
          </a:xfrm>
          <a:prstGeom prst="rect">
            <a:avLst/>
          </a:prstGeom>
          <a:noFill/>
        </p:spPr>
        <p:txBody>
          <a:bodyPr wrap="square">
            <a:spAutoFit/>
          </a:bodyPr>
          <a:lstStyle/>
          <a:p>
            <a:r>
              <a:rPr lang="en-US" sz="2400" b="1" dirty="0">
                <a:solidFill>
                  <a:srgbClr val="595959"/>
                </a:solidFill>
              </a:rPr>
              <a:t>Financial literacy directly impacts how you make decisions in your business. Reflect on the following:</a:t>
            </a:r>
          </a:p>
          <a:p>
            <a:endParaRPr lang="en-US" sz="2400" b="1" dirty="0">
              <a:solidFill>
                <a:srgbClr val="595959"/>
              </a:solidFill>
            </a:endParaRPr>
          </a:p>
          <a:p>
            <a:pPr marL="342900" indent="-342900">
              <a:buFont typeface="+mj-lt"/>
              <a:buAutoNum type="arabicPeriod"/>
            </a:pPr>
            <a:r>
              <a:rPr lang="en-US" sz="2400" dirty="0">
                <a:solidFill>
                  <a:srgbClr val="595959"/>
                </a:solidFill>
              </a:rPr>
              <a:t>How do I make financial decisions in my business?</a:t>
            </a:r>
            <a:br>
              <a:rPr lang="en-US" sz="2400" dirty="0">
                <a:solidFill>
                  <a:srgbClr val="595959"/>
                </a:solidFill>
              </a:rPr>
            </a:br>
            <a:r>
              <a:rPr lang="en-US" sz="2400" dirty="0"/>
              <a:t>Are my decisions based on data, or do I rely more on intuition?</a:t>
            </a:r>
          </a:p>
          <a:p>
            <a:pPr marL="342900" indent="-342900">
              <a:buFont typeface="+mj-lt"/>
              <a:buAutoNum type="arabicPeriod"/>
            </a:pPr>
            <a:r>
              <a:rPr lang="en-US" sz="2400" dirty="0">
                <a:solidFill>
                  <a:srgbClr val="595959"/>
                </a:solidFill>
              </a:rPr>
              <a:t>How do I evaluate the financial health of my business on a regular basis?</a:t>
            </a:r>
          </a:p>
          <a:p>
            <a:pPr marL="342900" indent="-342900" algn="ctr">
              <a:buFont typeface="+mj-lt"/>
              <a:buAutoNum type="arabicPeriod"/>
            </a:pPr>
            <a:r>
              <a:rPr lang="en-US" sz="2400" dirty="0">
                <a:solidFill>
                  <a:srgbClr val="595959"/>
                </a:solidFill>
              </a:rPr>
              <a:t>Do I regularly adjust my business strategy based on financial performance?</a:t>
            </a:r>
            <a:br>
              <a:rPr lang="en-US" sz="2400" dirty="0">
                <a:solidFill>
                  <a:srgbClr val="595959"/>
                </a:solidFill>
              </a:rPr>
            </a:br>
            <a:br>
              <a:rPr lang="en-US" sz="2400" dirty="0">
                <a:solidFill>
                  <a:srgbClr val="595959"/>
                </a:solidFill>
              </a:rPr>
            </a:br>
            <a:r>
              <a:rPr lang="en-US" sz="2400" b="1" dirty="0">
                <a:solidFill>
                  <a:srgbClr val="595959"/>
                </a:solidFill>
              </a:rPr>
              <a:t>Action Step: </a:t>
            </a:r>
            <a:r>
              <a:rPr lang="en-US" sz="2400" dirty="0">
                <a:solidFill>
                  <a:srgbClr val="595959"/>
                </a:solidFill>
              </a:rPr>
              <a:t>Identify one recent financial decision you’ve made. Was it based on solid financial data, or was it more of a gut decision? How could you improve your decision-making process in the future?</a:t>
            </a:r>
            <a:endParaRPr lang="en-IE" sz="2400" dirty="0">
              <a:solidFill>
                <a:srgbClr val="595959"/>
              </a:solidFill>
            </a:endParaRPr>
          </a:p>
        </p:txBody>
      </p:sp>
    </p:spTree>
    <p:extLst>
      <p:ext uri="{BB962C8B-B14F-4D97-AF65-F5344CB8AC3E}">
        <p14:creationId xmlns:p14="http://schemas.microsoft.com/office/powerpoint/2010/main" val="4761404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744766"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Reflect – Financial Action Plan</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256316" cy="4524315"/>
          </a:xfrm>
          <a:prstGeom prst="rect">
            <a:avLst/>
          </a:prstGeom>
          <a:noFill/>
        </p:spPr>
        <p:txBody>
          <a:bodyPr wrap="square">
            <a:spAutoFit/>
          </a:bodyPr>
          <a:lstStyle/>
          <a:p>
            <a:r>
              <a:rPr lang="en-US" sz="2400" b="1" dirty="0">
                <a:solidFill>
                  <a:srgbClr val="595959"/>
                </a:solidFill>
              </a:rPr>
              <a:t>Now that you’ve reflected on your financial literacy, it’s time to create an action plan to improve your financial management skills and apply them to your business.</a:t>
            </a:r>
            <a:br>
              <a:rPr lang="en-US" sz="2400" b="1" dirty="0">
                <a:solidFill>
                  <a:srgbClr val="595959"/>
                </a:solidFill>
              </a:rPr>
            </a:br>
            <a:r>
              <a:rPr lang="en-US" sz="2400" dirty="0">
                <a:solidFill>
                  <a:srgbClr val="595959"/>
                </a:solidFill>
              </a:rPr>
              <a:t>1. What is one financial skill I want to develop over the next 3 months?</a:t>
            </a:r>
            <a:br>
              <a:rPr lang="en-US" sz="2400" dirty="0">
                <a:solidFill>
                  <a:srgbClr val="595959"/>
                </a:solidFill>
              </a:rPr>
            </a:br>
            <a:r>
              <a:rPr lang="en-US" sz="2400" dirty="0"/>
              <a:t>Example: Better cash flow management or creating more accurate financial projections.</a:t>
            </a:r>
          </a:p>
          <a:p>
            <a:r>
              <a:rPr lang="en-US" sz="2400" dirty="0">
                <a:solidFill>
                  <a:srgbClr val="595959"/>
                </a:solidFill>
              </a:rPr>
              <a:t>2. How will I track my progress in improving this skill?</a:t>
            </a:r>
          </a:p>
          <a:p>
            <a:r>
              <a:rPr lang="en-US" sz="2400" dirty="0">
                <a:solidFill>
                  <a:srgbClr val="595959"/>
                </a:solidFill>
              </a:rPr>
              <a:t>3. What tools or resources will I use to improve my financial literacy?</a:t>
            </a:r>
          </a:p>
          <a:p>
            <a:pPr algn="ctr"/>
            <a:br>
              <a:rPr lang="en-US" sz="2400" dirty="0">
                <a:solidFill>
                  <a:srgbClr val="595959"/>
                </a:solidFill>
              </a:rPr>
            </a:br>
            <a:r>
              <a:rPr lang="en-US" sz="2400" b="1" dirty="0">
                <a:solidFill>
                  <a:srgbClr val="595959"/>
                </a:solidFill>
              </a:rPr>
              <a:t>Action Step: </a:t>
            </a:r>
            <a:r>
              <a:rPr lang="en-US" sz="2400" dirty="0">
                <a:solidFill>
                  <a:srgbClr val="595959"/>
                </a:solidFill>
              </a:rPr>
              <a:t>Write down specific steps for improving your financial skills. Set a deadline for when you want to achieve these goals and identify any tools or resources that can help you.</a:t>
            </a:r>
            <a:endParaRPr lang="en-IE" sz="2400" dirty="0">
              <a:solidFill>
                <a:srgbClr val="595959"/>
              </a:solidFill>
            </a:endParaRPr>
          </a:p>
        </p:txBody>
      </p:sp>
    </p:spTree>
    <p:extLst>
      <p:ext uri="{BB962C8B-B14F-4D97-AF65-F5344CB8AC3E}">
        <p14:creationId xmlns:p14="http://schemas.microsoft.com/office/powerpoint/2010/main" val="9567071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3BFA2E-31D5-FE15-2615-EB05BE559EDD}"/>
              </a:ext>
            </a:extLst>
          </p:cNvPr>
          <p:cNvSpPr>
            <a:spLocks noGrp="1"/>
          </p:cNvSpPr>
          <p:nvPr>
            <p:ph type="body" sz="quarter" idx="17"/>
          </p:nvPr>
        </p:nvSpPr>
        <p:spPr>
          <a:xfrm>
            <a:off x="201659" y="5058751"/>
            <a:ext cx="4414577" cy="679345"/>
          </a:xfrm>
        </p:spPr>
        <p:txBody>
          <a:bodyPr/>
          <a:lstStyle/>
          <a:p>
            <a:pPr marL="0" indent="0">
              <a:buNone/>
            </a:pPr>
            <a:r>
              <a:rPr lang="en-US" b="1" dirty="0">
                <a:solidFill>
                  <a:schemeClr val="bg1"/>
                </a:solidFill>
              </a:rPr>
              <a:t>www.mosaic4investing.eu</a:t>
            </a:r>
          </a:p>
          <a:p>
            <a:endParaRPr lang="en-US" sz="3200"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a:xfrm>
            <a:off x="721961" y="3349770"/>
            <a:ext cx="6564002" cy="731140"/>
          </a:xfrm>
        </p:spPr>
        <p:txBody>
          <a:bodyPr>
            <a:normAutofit fontScale="92500" lnSpcReduction="20000"/>
          </a:bodyPr>
          <a:lstStyle/>
          <a:p>
            <a:r>
              <a:rPr lang="en-US" dirty="0"/>
              <a:t>Next up, </a:t>
            </a:r>
            <a:r>
              <a:rPr lang="en-US" b="1" dirty="0"/>
              <a:t>Module 4, </a:t>
            </a:r>
            <a:r>
              <a:rPr lang="en-GB" b="1" i="0" dirty="0">
                <a:effectLst/>
                <a:latin typeface="Google Sans"/>
              </a:rPr>
              <a:t>How do I secure funding for my idea?</a:t>
            </a:r>
            <a:endParaRPr lang="en-US" b="1" dirty="0"/>
          </a:p>
        </p:txBody>
      </p:sp>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721961" y="2647162"/>
            <a:ext cx="5625745" cy="837258"/>
          </a:xfrm>
        </p:spPr>
        <p:txBody>
          <a:bodyPr>
            <a:normAutofit fontScale="55000" lnSpcReduction="20000"/>
          </a:bodyPr>
          <a:lstStyle/>
          <a:p>
            <a:r>
              <a:rPr lang="en-US" sz="5400" dirty="0"/>
              <a:t>Well done on completing Module 3</a:t>
            </a:r>
          </a:p>
        </p:txBody>
      </p:sp>
      <p:grpSp>
        <p:nvGrpSpPr>
          <p:cNvPr id="62" name="Graphic 3">
            <a:extLst>
              <a:ext uri="{FF2B5EF4-FFF2-40B4-BE49-F238E27FC236}">
                <a16:creationId xmlns:a16="http://schemas.microsoft.com/office/drawing/2014/main" id="{C56D09F9-0ADB-4B95-1F1A-94019801E93B}"/>
              </a:ext>
            </a:extLst>
          </p:cNvPr>
          <p:cNvGrpSpPr/>
          <p:nvPr/>
        </p:nvGrpSpPr>
        <p:grpSpPr>
          <a:xfrm>
            <a:off x="10130553" y="4266316"/>
            <a:ext cx="545169" cy="545169"/>
            <a:chOff x="1950027" y="2499889"/>
            <a:chExt cx="850463" cy="850463"/>
          </a:xfrm>
        </p:grpSpPr>
        <p:sp>
          <p:nvSpPr>
            <p:cNvPr id="63" name="Freeform 62">
              <a:extLst>
                <a:ext uri="{FF2B5EF4-FFF2-40B4-BE49-F238E27FC236}">
                  <a16:creationId xmlns:a16="http://schemas.microsoft.com/office/drawing/2014/main" id="{AEC66B57-00E9-95B1-B844-4A2E91A0D1E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64" name="Graphic 3">
              <a:extLst>
                <a:ext uri="{FF2B5EF4-FFF2-40B4-BE49-F238E27FC236}">
                  <a16:creationId xmlns:a16="http://schemas.microsoft.com/office/drawing/2014/main" id="{4000CBF1-ECE7-E504-BF16-948130FF4BA6}"/>
                </a:ext>
              </a:extLst>
            </p:cNvPr>
            <p:cNvGrpSpPr/>
            <p:nvPr/>
          </p:nvGrpSpPr>
          <p:grpSpPr>
            <a:xfrm>
              <a:off x="2107521" y="2657382"/>
              <a:ext cx="535476" cy="535477"/>
              <a:chOff x="2107521" y="2657382"/>
              <a:chExt cx="535476" cy="535477"/>
            </a:xfrm>
            <a:solidFill>
              <a:srgbClr val="FFFFFF"/>
            </a:solidFill>
          </p:grpSpPr>
          <p:sp>
            <p:nvSpPr>
              <p:cNvPr id="65" name="Freeform 64">
                <a:extLst>
                  <a:ext uri="{FF2B5EF4-FFF2-40B4-BE49-F238E27FC236}">
                    <a16:creationId xmlns:a16="http://schemas.microsoft.com/office/drawing/2014/main" id="{D1E57DC2-A653-D0D0-6CE6-DF382C505B0F}"/>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FFA48959-59D3-0971-972C-F25DC52B5CF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DEE58745-3A81-E5EA-64BE-8A492B5D7EB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68" name="Graphic 3">
            <a:extLst>
              <a:ext uri="{FF2B5EF4-FFF2-40B4-BE49-F238E27FC236}">
                <a16:creationId xmlns:a16="http://schemas.microsoft.com/office/drawing/2014/main" id="{335CB3CC-9F19-6F85-BF5F-A8CCCEAD044E}"/>
              </a:ext>
            </a:extLst>
          </p:cNvPr>
          <p:cNvGrpSpPr/>
          <p:nvPr/>
        </p:nvGrpSpPr>
        <p:grpSpPr>
          <a:xfrm>
            <a:off x="8785801" y="4266316"/>
            <a:ext cx="545169" cy="545169"/>
            <a:chOff x="-147782" y="2499889"/>
            <a:chExt cx="850463" cy="850463"/>
          </a:xfrm>
        </p:grpSpPr>
        <p:sp>
          <p:nvSpPr>
            <p:cNvPr id="69" name="Freeform 68">
              <a:extLst>
                <a:ext uri="{FF2B5EF4-FFF2-40B4-BE49-F238E27FC236}">
                  <a16:creationId xmlns:a16="http://schemas.microsoft.com/office/drawing/2014/main" id="{2724EFA5-B0B7-E508-6946-C21A47EEAE81}"/>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0C8ACF1C-D28B-7C08-0DFE-A46AC98255A5}"/>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71" name="Graphic 3">
            <a:extLst>
              <a:ext uri="{FF2B5EF4-FFF2-40B4-BE49-F238E27FC236}">
                <a16:creationId xmlns:a16="http://schemas.microsoft.com/office/drawing/2014/main" id="{3CA2C9ED-8297-D574-502D-97ABF5ED9D20}"/>
              </a:ext>
            </a:extLst>
          </p:cNvPr>
          <p:cNvGrpSpPr/>
          <p:nvPr/>
        </p:nvGrpSpPr>
        <p:grpSpPr>
          <a:xfrm>
            <a:off x="10802525" y="4266316"/>
            <a:ext cx="545169" cy="545169"/>
            <a:chOff x="2998302" y="2499889"/>
            <a:chExt cx="850463" cy="850463"/>
          </a:xfrm>
        </p:grpSpPr>
        <p:sp>
          <p:nvSpPr>
            <p:cNvPr id="72" name="Freeform 71">
              <a:extLst>
                <a:ext uri="{FF2B5EF4-FFF2-40B4-BE49-F238E27FC236}">
                  <a16:creationId xmlns:a16="http://schemas.microsoft.com/office/drawing/2014/main" id="{76B425F3-5421-4A38-33A4-6C26870648BD}"/>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3DCEFF72-DD6C-5669-1EF6-53E1CAD4B9C9}"/>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74" name="Graphic 3">
            <a:extLst>
              <a:ext uri="{FF2B5EF4-FFF2-40B4-BE49-F238E27FC236}">
                <a16:creationId xmlns:a16="http://schemas.microsoft.com/office/drawing/2014/main" id="{D8754C26-B03A-E487-5492-5E212A1DFAE2}"/>
              </a:ext>
            </a:extLst>
          </p:cNvPr>
          <p:cNvGrpSpPr/>
          <p:nvPr/>
        </p:nvGrpSpPr>
        <p:grpSpPr>
          <a:xfrm>
            <a:off x="8113831" y="4266316"/>
            <a:ext cx="545169" cy="545573"/>
            <a:chOff x="-1196056" y="2499889"/>
            <a:chExt cx="850463" cy="851093"/>
          </a:xfrm>
        </p:grpSpPr>
        <p:sp>
          <p:nvSpPr>
            <p:cNvPr id="75" name="Freeform 74">
              <a:extLst>
                <a:ext uri="{FF2B5EF4-FFF2-40B4-BE49-F238E27FC236}">
                  <a16:creationId xmlns:a16="http://schemas.microsoft.com/office/drawing/2014/main" id="{791B3C7C-D450-6968-6C26-9A6F963A7821}"/>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D6314C54-AD25-49D4-E254-987A1C313CF7}"/>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77" name="Freeform 76">
            <a:extLst>
              <a:ext uri="{FF2B5EF4-FFF2-40B4-BE49-F238E27FC236}">
                <a16:creationId xmlns:a16="http://schemas.microsoft.com/office/drawing/2014/main" id="{9C3E532C-27B4-C12A-F88D-A3FB1559FEFB}"/>
              </a:ext>
            </a:extLst>
          </p:cNvPr>
          <p:cNvSpPr/>
          <p:nvPr/>
        </p:nvSpPr>
        <p:spPr>
          <a:xfrm>
            <a:off x="9458178" y="4266316"/>
            <a:ext cx="545169" cy="545169"/>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78" name="Graphic 77" descr="World with solid fill">
            <a:extLst>
              <a:ext uri="{FF2B5EF4-FFF2-40B4-BE49-F238E27FC236}">
                <a16:creationId xmlns:a16="http://schemas.microsoft.com/office/drawing/2014/main" id="{358EC4EB-32FC-1ABF-498A-9E7B96B1484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7115" y="4298265"/>
            <a:ext cx="478037" cy="478037"/>
          </a:xfrm>
          <a:prstGeom prst="rect">
            <a:avLst/>
          </a:prstGeom>
        </p:spPr>
      </p:pic>
    </p:spTree>
    <p:extLst>
      <p:ext uri="{BB962C8B-B14F-4D97-AF65-F5344CB8AC3E}">
        <p14:creationId xmlns:p14="http://schemas.microsoft.com/office/powerpoint/2010/main" val="41698255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11929</Words>
  <Application>Microsoft Office PowerPoint</Application>
  <PresentationFormat>Widescreen</PresentationFormat>
  <Paragraphs>2341</Paragraphs>
  <Slides>96</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104" baseType="lpstr">
      <vt:lpstr>Aptos Narrow</vt:lpstr>
      <vt:lpstr>Arial</vt:lpstr>
      <vt:lpstr>Calibri</vt:lpstr>
      <vt:lpstr>Google Sans</vt:lpstr>
      <vt:lpstr>Montserrat Light</vt:lpstr>
      <vt:lpstr>Wingdings</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Lola Gonzalez</cp:lastModifiedBy>
  <cp:revision>217</cp:revision>
  <cp:lastPrinted>2024-09-02T14:18:29Z</cp:lastPrinted>
  <dcterms:created xsi:type="dcterms:W3CDTF">2020-10-14T13:32:04Z</dcterms:created>
  <dcterms:modified xsi:type="dcterms:W3CDTF">2025-01-17T11:29:52Z</dcterms:modified>
</cp:coreProperties>
</file>