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3"/>
  </p:notesMasterIdLst>
  <p:sldIdLst>
    <p:sldId id="4346" r:id="rId2"/>
    <p:sldId id="4306" r:id="rId3"/>
    <p:sldId id="4350" r:id="rId4"/>
    <p:sldId id="4351" r:id="rId5"/>
    <p:sldId id="4352" r:id="rId6"/>
    <p:sldId id="4323" r:id="rId7"/>
    <p:sldId id="4322" r:id="rId8"/>
    <p:sldId id="4465" r:id="rId9"/>
    <p:sldId id="4467" r:id="rId10"/>
    <p:sldId id="4466" r:id="rId11"/>
    <p:sldId id="4455" r:id="rId12"/>
    <p:sldId id="4354" r:id="rId13"/>
    <p:sldId id="4456" r:id="rId14"/>
    <p:sldId id="4457" r:id="rId15"/>
    <p:sldId id="4458" r:id="rId16"/>
    <p:sldId id="4300" r:id="rId17"/>
    <p:sldId id="4472" r:id="rId18"/>
    <p:sldId id="4357" r:id="rId19"/>
    <p:sldId id="4459" r:id="rId20"/>
    <p:sldId id="4460" r:id="rId21"/>
    <p:sldId id="4461" r:id="rId22"/>
    <p:sldId id="4470" r:id="rId23"/>
    <p:sldId id="4471" r:id="rId24"/>
    <p:sldId id="4358" r:id="rId25"/>
    <p:sldId id="4359" r:id="rId26"/>
    <p:sldId id="4462" r:id="rId27"/>
    <p:sldId id="4463" r:id="rId28"/>
    <p:sldId id="4464" r:id="rId29"/>
    <p:sldId id="4387" r:id="rId30"/>
    <p:sldId id="4468" r:id="rId31"/>
    <p:sldId id="4469" r:id="rId32"/>
    <p:sldId id="4319" r:id="rId33"/>
    <p:sldId id="4342" r:id="rId34"/>
    <p:sldId id="4348" r:id="rId35"/>
    <p:sldId id="4473" r:id="rId36"/>
    <p:sldId id="4474" r:id="rId37"/>
    <p:sldId id="4475" r:id="rId38"/>
    <p:sldId id="4347" r:id="rId39"/>
    <p:sldId id="4395" r:id="rId40"/>
    <p:sldId id="4338" r:id="rId41"/>
    <p:sldId id="4405" r:id="rId42"/>
    <p:sldId id="4349" r:id="rId43"/>
    <p:sldId id="4478" r:id="rId44"/>
    <p:sldId id="4479" r:id="rId45"/>
    <p:sldId id="4480" r:id="rId46"/>
    <p:sldId id="4476" r:id="rId47"/>
    <p:sldId id="4483" r:id="rId48"/>
    <p:sldId id="4484" r:id="rId49"/>
    <p:sldId id="4482" r:id="rId50"/>
    <p:sldId id="4481" r:id="rId51"/>
    <p:sldId id="4477" r:id="rId52"/>
    <p:sldId id="4485" r:id="rId53"/>
    <p:sldId id="4486" r:id="rId54"/>
    <p:sldId id="4487" r:id="rId55"/>
    <p:sldId id="4430" r:id="rId56"/>
    <p:sldId id="4454" r:id="rId57"/>
    <p:sldId id="4489" r:id="rId58"/>
    <p:sldId id="4488" r:id="rId59"/>
    <p:sldId id="4490" r:id="rId60"/>
    <p:sldId id="4491" r:id="rId61"/>
    <p:sldId id="4263" r:id="rId6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167868-B4D9-2FF6-E904-A98C4897717E}" name="Denise Callan" initials="DC" userId="S::denise@momentumconsulting.ie::00d439ad-816e-4f74-93c5-c4df3c7a2e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7B5C8"/>
    <a:srgbClr val="FDBD22"/>
    <a:srgbClr val="D9552F"/>
    <a:srgbClr val="086D6E"/>
    <a:srgbClr val="F2A72C"/>
    <a:srgbClr val="93BCE1"/>
    <a:srgbClr val="EEB4A4"/>
    <a:srgbClr val="5796D0"/>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31"/>
    <p:restoredTop sz="95082"/>
  </p:normalViewPr>
  <p:slideViewPr>
    <p:cSldViewPr snapToGrid="0" snapToObjects="1">
      <p:cViewPr varScale="1">
        <p:scale>
          <a:sx n="81" d="100"/>
          <a:sy n="81" d="100"/>
        </p:scale>
        <p:origin x="30" y="14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6B282E-B117-B940-84DA-9267D4C22CBD}" type="datetimeFigureOut">
              <a:rPr lang="en-US" smtClean="0"/>
              <a:t>11/15/2024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16000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38</a:t>
            </a:fld>
            <a:endParaRPr lang="en-US"/>
          </a:p>
        </p:txBody>
      </p:sp>
    </p:spTree>
    <p:extLst>
      <p:ext uri="{BB962C8B-B14F-4D97-AF65-F5344CB8AC3E}">
        <p14:creationId xmlns:p14="http://schemas.microsoft.com/office/powerpoint/2010/main" val="142348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41</a:t>
            </a:fld>
            <a:endParaRPr lang="en-US"/>
          </a:p>
        </p:txBody>
      </p:sp>
    </p:spTree>
    <p:extLst>
      <p:ext uri="{BB962C8B-B14F-4D97-AF65-F5344CB8AC3E}">
        <p14:creationId xmlns:p14="http://schemas.microsoft.com/office/powerpoint/2010/main" val="162558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55</a:t>
            </a:fld>
            <a:endParaRPr lang="en-US"/>
          </a:p>
        </p:txBody>
      </p:sp>
    </p:spTree>
    <p:extLst>
      <p:ext uri="{BB962C8B-B14F-4D97-AF65-F5344CB8AC3E}">
        <p14:creationId xmlns:p14="http://schemas.microsoft.com/office/powerpoint/2010/main" val="408316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61</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Mosaic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696373" y="2952795"/>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705816" y="3646444"/>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336144" y="483860"/>
            <a:ext cx="7563410" cy="4913817"/>
            <a:chOff x="4054160" y="721803"/>
            <a:chExt cx="7563410" cy="3597620"/>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63410" cy="1674487"/>
              <a:chOff x="4061909" y="1565906"/>
              <a:chExt cx="7563410"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77408" y="3448687"/>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grpSp>
      <p:cxnSp>
        <p:nvCxnSpPr>
          <p:cNvPr id="3" name="Straight Connector 2">
            <a:extLst>
              <a:ext uri="{FF2B5EF4-FFF2-40B4-BE49-F238E27FC236}">
                <a16:creationId xmlns:a16="http://schemas.microsoft.com/office/drawing/2014/main" id="{CBC02F7D-793C-EF4E-6EB6-CA643819CA22}"/>
              </a:ext>
            </a:extLst>
          </p:cNvPr>
          <p:cNvCxnSpPr>
            <a:cxnSpLocks/>
          </p:cNvCxnSpPr>
          <p:nvPr userDrawn="1"/>
        </p:nvCxnSpPr>
        <p:spPr>
          <a:xfrm>
            <a:off x="4351643" y="4893359"/>
            <a:ext cx="0" cy="540878"/>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26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50912CE0-BCC5-0DDB-71B2-378E548B72AA}"/>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3178170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1A7A5842-D3E7-C0E3-A994-451C67B9FF70}"/>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61781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7199389"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0" y="1104338"/>
            <a:ext cx="7382793"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47CD64-0EE0-1949-B325-1AC0282897C8}"/>
              </a:ext>
            </a:extLst>
          </p:cNvPr>
          <p:cNvGrpSpPr/>
          <p:nvPr userDrawn="1"/>
        </p:nvGrpSpPr>
        <p:grpSpPr>
          <a:xfrm flipH="1">
            <a:off x="418947" y="2399398"/>
            <a:ext cx="11365744" cy="2982299"/>
            <a:chOff x="-761305" y="3118551"/>
            <a:chExt cx="12551656" cy="3293474"/>
          </a:xfrm>
          <a:solidFill>
            <a:srgbClr val="47B5C8"/>
          </a:solidFill>
        </p:grpSpPr>
        <p:sp>
          <p:nvSpPr>
            <p:cNvPr id="3" name="Freeform 2">
              <a:extLst>
                <a:ext uri="{FF2B5EF4-FFF2-40B4-BE49-F238E27FC236}">
                  <a16:creationId xmlns:a16="http://schemas.microsoft.com/office/drawing/2014/main" id="{A508E773-DD3C-818A-B0FC-B4BE6FCB7A4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5CD87E2C-CBBA-499C-8954-77D98A6EF3F2}"/>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grpSp>
        <p:nvGrpSpPr>
          <p:cNvPr id="14" name="Group 13">
            <a:extLst>
              <a:ext uri="{FF2B5EF4-FFF2-40B4-BE49-F238E27FC236}">
                <a16:creationId xmlns:a16="http://schemas.microsoft.com/office/drawing/2014/main" id="{71E46BAE-F0C2-18A1-3EC7-118015DF5B1B}"/>
              </a:ext>
            </a:extLst>
          </p:cNvPr>
          <p:cNvGrpSpPr/>
          <p:nvPr userDrawn="1"/>
        </p:nvGrpSpPr>
        <p:grpSpPr>
          <a:xfrm flipH="1">
            <a:off x="418947" y="1906465"/>
            <a:ext cx="11365744" cy="2982299"/>
            <a:chOff x="-761305" y="3118551"/>
            <a:chExt cx="12551656" cy="3293474"/>
          </a:xfrm>
          <a:solidFill>
            <a:srgbClr val="47B5C8"/>
          </a:solidFill>
        </p:grpSpPr>
        <p:sp>
          <p:nvSpPr>
            <p:cNvPr id="15" name="Freeform 14">
              <a:extLst>
                <a:ext uri="{FF2B5EF4-FFF2-40B4-BE49-F238E27FC236}">
                  <a16:creationId xmlns:a16="http://schemas.microsoft.com/office/drawing/2014/main" id="{CB810B0D-3EBF-40B5-925C-22EAD0B7BF8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A119E9A9-6401-8A9D-F3CF-3E55C7CC18AF}"/>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5" name="Freeform 4">
            <a:extLst>
              <a:ext uri="{FF2B5EF4-FFF2-40B4-BE49-F238E27FC236}">
                <a16:creationId xmlns:a16="http://schemas.microsoft.com/office/drawing/2014/main" id="{E55AC26C-F446-92EB-66F5-A54F173D924D}"/>
              </a:ext>
            </a:extLst>
          </p:cNvPr>
          <p:cNvSpPr/>
          <p:nvPr userDrawn="1"/>
        </p:nvSpPr>
        <p:spPr>
          <a:xfrm>
            <a:off x="-94694" y="4852493"/>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4D213BE5-E5C0-26F7-D8A1-1B72F8AE771D}"/>
              </a:ext>
            </a:extLst>
          </p:cNvPr>
          <p:cNvSpPr>
            <a:spLocks noGrp="1"/>
          </p:cNvSpPr>
          <p:nvPr>
            <p:ph type="body" sz="quarter" idx="17" hasCustomPrompt="1"/>
          </p:nvPr>
        </p:nvSpPr>
        <p:spPr>
          <a:xfrm>
            <a:off x="454124" y="4987528"/>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41205" y="3600861"/>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41205" y="2791285"/>
            <a:ext cx="3195485" cy="837258"/>
          </a:xfrm>
          <a:prstGeom prst="rect">
            <a:avLst/>
          </a:prstGeo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11" name="Picture 10">
            <a:extLst>
              <a:ext uri="{FF2B5EF4-FFF2-40B4-BE49-F238E27FC236}">
                <a16:creationId xmlns:a16="http://schemas.microsoft.com/office/drawing/2014/main" id="{A2D7F405-AFF6-A1B5-12BB-E18878F26594}"/>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982383" y="-19302"/>
            <a:ext cx="6672147" cy="6672147"/>
          </a:xfrm>
          <a:prstGeom prst="rect">
            <a:avLst/>
          </a:prstGeom>
        </p:spPr>
      </p:pic>
      <p:pic>
        <p:nvPicPr>
          <p:cNvPr id="13" name="Picture 12">
            <a:extLst>
              <a:ext uri="{FF2B5EF4-FFF2-40B4-BE49-F238E27FC236}">
                <a16:creationId xmlns:a16="http://schemas.microsoft.com/office/drawing/2014/main" id="{64D11862-CFAF-B22C-55AE-F5450B9736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8227" y="-368633"/>
            <a:ext cx="5533014" cy="2766507"/>
          </a:xfrm>
          <a:prstGeom prst="rect">
            <a:avLst/>
          </a:prstGeom>
        </p:spPr>
      </p:pic>
      <p:grpSp>
        <p:nvGrpSpPr>
          <p:cNvPr id="7" name="Group 6">
            <a:extLst>
              <a:ext uri="{FF2B5EF4-FFF2-40B4-BE49-F238E27FC236}">
                <a16:creationId xmlns:a16="http://schemas.microsoft.com/office/drawing/2014/main" id="{CCE91B04-02E4-9818-2946-11C6096CA3C9}"/>
              </a:ext>
            </a:extLst>
          </p:cNvPr>
          <p:cNvGrpSpPr/>
          <p:nvPr userDrawn="1"/>
        </p:nvGrpSpPr>
        <p:grpSpPr>
          <a:xfrm>
            <a:off x="4793368" y="5795141"/>
            <a:ext cx="6991323" cy="774150"/>
            <a:chOff x="495027" y="5845887"/>
            <a:chExt cx="6991323" cy="774150"/>
          </a:xfrm>
        </p:grpSpPr>
        <p:grpSp>
          <p:nvGrpSpPr>
            <p:cNvPr id="8" name="Group 7">
              <a:extLst>
                <a:ext uri="{FF2B5EF4-FFF2-40B4-BE49-F238E27FC236}">
                  <a16:creationId xmlns:a16="http://schemas.microsoft.com/office/drawing/2014/main" id="{42E11B8B-22F5-F7F3-3514-F9EC3F948B57}"/>
                </a:ext>
              </a:extLst>
            </p:cNvPr>
            <p:cNvGrpSpPr/>
            <p:nvPr userDrawn="1"/>
          </p:nvGrpSpPr>
          <p:grpSpPr>
            <a:xfrm>
              <a:off x="495027" y="5845887"/>
              <a:ext cx="6991323" cy="774150"/>
              <a:chOff x="495027" y="5845887"/>
              <a:chExt cx="6991323" cy="774150"/>
            </a:xfrm>
          </p:grpSpPr>
          <p:sp>
            <p:nvSpPr>
              <p:cNvPr id="10" name="Rectangle 9">
                <a:extLst>
                  <a:ext uri="{FF2B5EF4-FFF2-40B4-BE49-F238E27FC236}">
                    <a16:creationId xmlns:a16="http://schemas.microsoft.com/office/drawing/2014/main" id="{1BB53C13-3783-66BF-34A4-E451D1175EE2}"/>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2" name="Rectangle 11">
                <a:extLst>
                  <a:ext uri="{FF2B5EF4-FFF2-40B4-BE49-F238E27FC236}">
                    <a16:creationId xmlns:a16="http://schemas.microsoft.com/office/drawing/2014/main" id="{1BEA131D-0421-FE30-8129-AD08F725F6A6}"/>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E4A42C7A-9B41-3E56-FE08-9D7E1AEE3FB1}"/>
                  </a:ext>
                </a:extLst>
              </p:cNvPr>
              <p:cNvPicPr>
                <a:picLocks noChangeAspect="1"/>
              </p:cNvPicPr>
              <p:nvPr userDrawn="1"/>
            </p:nvPicPr>
            <p:blipFill>
              <a:blip r:embed="rId4"/>
              <a:stretch>
                <a:fillRect/>
              </a:stretch>
            </p:blipFill>
            <p:spPr>
              <a:xfrm>
                <a:off x="568863" y="6130899"/>
                <a:ext cx="1244049" cy="433251"/>
              </a:xfrm>
              <a:prstGeom prst="rect">
                <a:avLst/>
              </a:prstGeom>
            </p:spPr>
          </p:pic>
        </p:grpSp>
        <p:pic>
          <p:nvPicPr>
            <p:cNvPr id="9" name="Picture 8" descr="Co-funded by the European Union logo in png for web usage">
              <a:extLst>
                <a:ext uri="{FF2B5EF4-FFF2-40B4-BE49-F238E27FC236}">
                  <a16:creationId xmlns:a16="http://schemas.microsoft.com/office/drawing/2014/main" id="{A0FAB638-6670-483E-E981-A02DC51A83F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30970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74" name="Freeform 73">
            <a:extLst>
              <a:ext uri="{FF2B5EF4-FFF2-40B4-BE49-F238E27FC236}">
                <a16:creationId xmlns:a16="http://schemas.microsoft.com/office/drawing/2014/main" id="{A8633C08-83D6-1A6F-8401-8C2AFAB342FE}"/>
              </a:ext>
            </a:extLst>
          </p:cNvPr>
          <p:cNvSpPr/>
          <p:nvPr userDrawn="1"/>
        </p:nvSpPr>
        <p:spPr>
          <a:xfrm>
            <a:off x="454233"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CF4E39B0-E2CB-8018-448A-5DF13D1CA595}"/>
              </a:ext>
            </a:extLst>
          </p:cNvPr>
          <p:cNvSpPr/>
          <p:nvPr userDrawn="1"/>
        </p:nvSpPr>
        <p:spPr>
          <a:xfrm>
            <a:off x="3307475"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990423" y="3054642"/>
            <a:ext cx="5278651"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990424" y="2431916"/>
            <a:ext cx="5278651"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39" name="Freeform 38">
            <a:extLst>
              <a:ext uri="{FF2B5EF4-FFF2-40B4-BE49-F238E27FC236}">
                <a16:creationId xmlns:a16="http://schemas.microsoft.com/office/drawing/2014/main" id="{40116ABB-45E2-2FFB-CE77-0E389D4442A4}"/>
              </a:ext>
            </a:extLst>
          </p:cNvPr>
          <p:cNvSpPr/>
          <p:nvPr userDrawn="1"/>
        </p:nvSpPr>
        <p:spPr>
          <a:xfrm>
            <a:off x="5352000" y="4094957"/>
            <a:ext cx="684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2A72C"/>
            </a:solidFill>
            <a:prstDash val="solid"/>
            <a:miter/>
          </a:ln>
        </p:spPr>
        <p:txBody>
          <a:bodyPr rtlCol="0" anchor="ctr"/>
          <a:lstStyle/>
          <a:p>
            <a:endParaRPr lang="en-US"/>
          </a:p>
        </p:txBody>
      </p:sp>
      <p:pic>
        <p:nvPicPr>
          <p:cNvPr id="10" name="Picture 9">
            <a:extLst>
              <a:ext uri="{FF2B5EF4-FFF2-40B4-BE49-F238E27FC236}">
                <a16:creationId xmlns:a16="http://schemas.microsoft.com/office/drawing/2014/main" id="{86925E7F-F012-04D4-DB50-53D8F08B9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5883" y="-598417"/>
            <a:ext cx="6248070" cy="3124035"/>
          </a:xfrm>
          <a:prstGeom prst="rect">
            <a:avLst/>
          </a:prstGeom>
        </p:spPr>
      </p:pic>
      <p:grpSp>
        <p:nvGrpSpPr>
          <p:cNvPr id="2" name="Group 1">
            <a:extLst>
              <a:ext uri="{FF2B5EF4-FFF2-40B4-BE49-F238E27FC236}">
                <a16:creationId xmlns:a16="http://schemas.microsoft.com/office/drawing/2014/main" id="{80101561-9642-9344-AEB3-132DA6DA4580}"/>
              </a:ext>
            </a:extLst>
          </p:cNvPr>
          <p:cNvGrpSpPr/>
          <p:nvPr userDrawn="1"/>
        </p:nvGrpSpPr>
        <p:grpSpPr>
          <a:xfrm>
            <a:off x="4705650" y="5776098"/>
            <a:ext cx="6991323" cy="774150"/>
            <a:chOff x="495027" y="5845887"/>
            <a:chExt cx="6991323" cy="774150"/>
          </a:xfrm>
        </p:grpSpPr>
        <p:grpSp>
          <p:nvGrpSpPr>
            <p:cNvPr id="5" name="Group 4">
              <a:extLst>
                <a:ext uri="{FF2B5EF4-FFF2-40B4-BE49-F238E27FC236}">
                  <a16:creationId xmlns:a16="http://schemas.microsoft.com/office/drawing/2014/main" id="{98949295-1317-D2E1-5CAC-13C6FD7F38C6}"/>
                </a:ext>
              </a:extLst>
            </p:cNvPr>
            <p:cNvGrpSpPr/>
            <p:nvPr userDrawn="1"/>
          </p:nvGrpSpPr>
          <p:grpSpPr>
            <a:xfrm>
              <a:off x="495027" y="5845887"/>
              <a:ext cx="6991323" cy="774150"/>
              <a:chOff x="495027" y="5845887"/>
              <a:chExt cx="6991323" cy="774150"/>
            </a:xfrm>
          </p:grpSpPr>
          <p:sp>
            <p:nvSpPr>
              <p:cNvPr id="12" name="Rectangle 11">
                <a:extLst>
                  <a:ext uri="{FF2B5EF4-FFF2-40B4-BE49-F238E27FC236}">
                    <a16:creationId xmlns:a16="http://schemas.microsoft.com/office/drawing/2014/main" id="{0B16C73E-3734-EA79-EC36-048326E38A9B}"/>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3" name="Rectangle 12">
                <a:extLst>
                  <a:ext uri="{FF2B5EF4-FFF2-40B4-BE49-F238E27FC236}">
                    <a16:creationId xmlns:a16="http://schemas.microsoft.com/office/drawing/2014/main" id="{072F022D-23A6-14AE-4724-9C84EC92B0B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D69A747-367A-D5FD-721D-34D04AC7995C}"/>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1" name="Picture 10" descr="Co-funded by the European Union logo in png for web usage">
              <a:extLst>
                <a:ext uri="{FF2B5EF4-FFF2-40B4-BE49-F238E27FC236}">
                  <a16:creationId xmlns:a16="http://schemas.microsoft.com/office/drawing/2014/main" id="{6146136B-F898-76BC-5F72-93498130A3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pic>
        <p:nvPicPr>
          <p:cNvPr id="15" name="Picture 14">
            <a:extLst>
              <a:ext uri="{FF2B5EF4-FFF2-40B4-BE49-F238E27FC236}">
                <a16:creationId xmlns:a16="http://schemas.microsoft.com/office/drawing/2014/main" id="{665C7DFB-6641-4767-F853-F33CBE04518A}"/>
              </a:ext>
            </a:extLst>
          </p:cNvPr>
          <p:cNvPicPr>
            <a:picLocks noChangeAspect="1"/>
          </p:cNvPicPr>
          <p:nvPr userDrawn="1"/>
        </p:nvPicPr>
        <p:blipFill>
          <a:blip r:embed="rId5" cstate="screen">
            <a:alphaModFix amt="24000"/>
            <a:extLst>
              <a:ext uri="{28A0092B-C50C-407E-A947-70E740481C1C}">
                <a14:useLocalDpi xmlns:a14="http://schemas.microsoft.com/office/drawing/2010/main"/>
              </a:ext>
            </a:extLst>
          </a:blip>
          <a:stretch>
            <a:fillRect/>
          </a:stretch>
        </p:blipFill>
        <p:spPr>
          <a:xfrm>
            <a:off x="-1416264" y="-492247"/>
            <a:ext cx="6672147" cy="6672147"/>
          </a:xfrm>
          <a:prstGeom prst="rect">
            <a:avLst/>
          </a:prstGeom>
        </p:spPr>
      </p:pic>
      <p:sp>
        <p:nvSpPr>
          <p:cNvPr id="16" name="Freeform 15">
            <a:extLst>
              <a:ext uri="{FF2B5EF4-FFF2-40B4-BE49-F238E27FC236}">
                <a16:creationId xmlns:a16="http://schemas.microsoft.com/office/drawing/2014/main" id="{8EFFE630-EFEA-3FFE-3301-E27209580E1E}"/>
              </a:ext>
            </a:extLst>
          </p:cNvPr>
          <p:cNvSpPr/>
          <p:nvPr userDrawn="1"/>
        </p:nvSpPr>
        <p:spPr>
          <a:xfrm>
            <a:off x="0" y="4869500"/>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0" name="Text Placeholder 23">
            <a:extLst>
              <a:ext uri="{FF2B5EF4-FFF2-40B4-BE49-F238E27FC236}">
                <a16:creationId xmlns:a16="http://schemas.microsoft.com/office/drawing/2014/main" id="{94636413-4198-153A-338E-76FF3420B89B}"/>
              </a:ext>
            </a:extLst>
          </p:cNvPr>
          <p:cNvSpPr>
            <a:spLocks noGrp="1"/>
          </p:cNvSpPr>
          <p:nvPr>
            <p:ph type="body" sz="quarter" idx="17" hasCustomPrompt="1"/>
          </p:nvPr>
        </p:nvSpPr>
        <p:spPr>
          <a:xfrm>
            <a:off x="558314" y="5036347"/>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ACC7C4-8730-4399-5172-EB393A6E9E89}"/>
              </a:ext>
            </a:extLst>
          </p:cNvPr>
          <p:cNvGrpSpPr/>
          <p:nvPr userDrawn="1"/>
        </p:nvGrpSpPr>
        <p:grpSpPr>
          <a:xfrm flipH="1">
            <a:off x="341785" y="2175165"/>
            <a:ext cx="11365744" cy="3343300"/>
            <a:chOff x="-761305" y="3118551"/>
            <a:chExt cx="12551656" cy="3293474"/>
          </a:xfrm>
          <a:solidFill>
            <a:srgbClr val="47B5C8"/>
          </a:solidFill>
        </p:grpSpPr>
        <p:sp>
          <p:nvSpPr>
            <p:cNvPr id="45" name="Freeform 44">
              <a:extLst>
                <a:ext uri="{FF2B5EF4-FFF2-40B4-BE49-F238E27FC236}">
                  <a16:creationId xmlns:a16="http://schemas.microsoft.com/office/drawing/2014/main" id="{890FFFFA-C8FB-2146-9C31-AA95E5D0DE5D}"/>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B5B2CF2-DB7E-3965-3496-E0AB92A9740B}"/>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58292" y="3606319"/>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58293" y="2983593"/>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44" name="Picture Placeholder 120">
            <a:extLst>
              <a:ext uri="{FF2B5EF4-FFF2-40B4-BE49-F238E27FC236}">
                <a16:creationId xmlns:a16="http://schemas.microsoft.com/office/drawing/2014/main" id="{0184A1A2-CBFE-5947-AB04-F6865104E08B}"/>
              </a:ext>
            </a:extLst>
          </p:cNvPr>
          <p:cNvSpPr>
            <a:spLocks noGrp="1"/>
          </p:cNvSpPr>
          <p:nvPr>
            <p:ph type="pic" sz="quarter" idx="41"/>
          </p:nvPr>
        </p:nvSpPr>
        <p:spPr>
          <a:xfrm>
            <a:off x="6049801" y="1"/>
            <a:ext cx="4661742" cy="551541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pic>
        <p:nvPicPr>
          <p:cNvPr id="5" name="Picture 4">
            <a:extLst>
              <a:ext uri="{FF2B5EF4-FFF2-40B4-BE49-F238E27FC236}">
                <a16:creationId xmlns:a16="http://schemas.microsoft.com/office/drawing/2014/main" id="{D0182AC1-344F-FFBA-C2B2-7461462101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3699" y="-59590"/>
            <a:ext cx="5533014" cy="2766507"/>
          </a:xfrm>
          <a:prstGeom prst="rect">
            <a:avLst/>
          </a:prstGeom>
        </p:spPr>
      </p:pic>
      <p:sp>
        <p:nvSpPr>
          <p:cNvPr id="6" name="Freeform 5">
            <a:extLst>
              <a:ext uri="{FF2B5EF4-FFF2-40B4-BE49-F238E27FC236}">
                <a16:creationId xmlns:a16="http://schemas.microsoft.com/office/drawing/2014/main" id="{256894A9-CCB5-9338-9080-6500A87B357E}"/>
              </a:ext>
            </a:extLst>
          </p:cNvPr>
          <p:cNvSpPr/>
          <p:nvPr userDrawn="1"/>
        </p:nvSpPr>
        <p:spPr>
          <a:xfrm>
            <a:off x="-54506" y="4918965"/>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9" name="Text Placeholder 23">
            <a:extLst>
              <a:ext uri="{FF2B5EF4-FFF2-40B4-BE49-F238E27FC236}">
                <a16:creationId xmlns:a16="http://schemas.microsoft.com/office/drawing/2014/main" id="{7B05F9A5-3621-C756-354D-7506CABFD43B}"/>
              </a:ext>
            </a:extLst>
          </p:cNvPr>
          <p:cNvSpPr>
            <a:spLocks noGrp="1"/>
          </p:cNvSpPr>
          <p:nvPr>
            <p:ph type="body" sz="quarter" idx="17" hasCustomPrompt="1"/>
          </p:nvPr>
        </p:nvSpPr>
        <p:spPr>
          <a:xfrm>
            <a:off x="503808" y="508581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grpSp>
        <p:nvGrpSpPr>
          <p:cNvPr id="2" name="Group 1">
            <a:extLst>
              <a:ext uri="{FF2B5EF4-FFF2-40B4-BE49-F238E27FC236}">
                <a16:creationId xmlns:a16="http://schemas.microsoft.com/office/drawing/2014/main" id="{32315DE4-918D-1532-2675-99E3F91CE1C9}"/>
              </a:ext>
            </a:extLst>
          </p:cNvPr>
          <p:cNvGrpSpPr/>
          <p:nvPr userDrawn="1"/>
        </p:nvGrpSpPr>
        <p:grpSpPr>
          <a:xfrm>
            <a:off x="4766580" y="5791724"/>
            <a:ext cx="6991323" cy="774150"/>
            <a:chOff x="495027" y="5845887"/>
            <a:chExt cx="6991323" cy="774150"/>
          </a:xfrm>
        </p:grpSpPr>
        <p:grpSp>
          <p:nvGrpSpPr>
            <p:cNvPr id="10" name="Group 9">
              <a:extLst>
                <a:ext uri="{FF2B5EF4-FFF2-40B4-BE49-F238E27FC236}">
                  <a16:creationId xmlns:a16="http://schemas.microsoft.com/office/drawing/2014/main" id="{8D0B326B-5474-A843-4802-7569DE9ECD60}"/>
                </a:ext>
              </a:extLst>
            </p:cNvPr>
            <p:cNvGrpSpPr/>
            <p:nvPr userDrawn="1"/>
          </p:nvGrpSpPr>
          <p:grpSpPr>
            <a:xfrm>
              <a:off x="495027" y="5845887"/>
              <a:ext cx="6991323" cy="774150"/>
              <a:chOff x="495027" y="5845887"/>
              <a:chExt cx="6991323" cy="774150"/>
            </a:xfrm>
          </p:grpSpPr>
          <p:sp>
            <p:nvSpPr>
              <p:cNvPr id="15" name="Rectangle 14">
                <a:extLst>
                  <a:ext uri="{FF2B5EF4-FFF2-40B4-BE49-F238E27FC236}">
                    <a16:creationId xmlns:a16="http://schemas.microsoft.com/office/drawing/2014/main" id="{16539BD7-E529-AD47-909A-A658E4A0F51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6" name="Rectangle 15">
                <a:extLst>
                  <a:ext uri="{FF2B5EF4-FFF2-40B4-BE49-F238E27FC236}">
                    <a16:creationId xmlns:a16="http://schemas.microsoft.com/office/drawing/2014/main" id="{F368AFD4-3D6A-AFE6-EA8A-8AA8835E2E5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E30F3D8-C1C6-CDCC-6B34-2566F2A0327A}"/>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4" name="Picture 13" descr="Co-funded by the European Union logo in png for web usage">
              <a:extLst>
                <a:ext uri="{FF2B5EF4-FFF2-40B4-BE49-F238E27FC236}">
                  <a16:creationId xmlns:a16="http://schemas.microsoft.com/office/drawing/2014/main" id="{ECFD4D0D-9BFC-82CD-C642-5EE1D0A4709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193081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AD50608-6941-51D9-90FB-C9C19979971D}"/>
              </a:ext>
            </a:extLst>
          </p:cNvPr>
          <p:cNvSpPr/>
          <p:nvPr userDrawn="1"/>
        </p:nvSpPr>
        <p:spPr>
          <a:xfrm>
            <a:off x="477386" y="748834"/>
            <a:ext cx="6200492" cy="4938629"/>
          </a:xfrm>
          <a:custGeom>
            <a:avLst/>
            <a:gdLst>
              <a:gd name="connsiteX0" fmla="*/ 0 w 6200492"/>
              <a:gd name="connsiteY0" fmla="*/ 0 h 4938629"/>
              <a:gd name="connsiteX1" fmla="*/ 225150 w 6200492"/>
              <a:gd name="connsiteY1" fmla="*/ 0 h 4938629"/>
              <a:gd name="connsiteX2" fmla="*/ 4936311 w 6200492"/>
              <a:gd name="connsiteY2" fmla="*/ 0 h 4938629"/>
              <a:gd name="connsiteX3" fmla="*/ 5161461 w 6200492"/>
              <a:gd name="connsiteY3" fmla="*/ 0 h 4938629"/>
              <a:gd name="connsiteX4" fmla="*/ 6200492 w 6200492"/>
              <a:gd name="connsiteY4" fmla="*/ 956188 h 4938629"/>
              <a:gd name="connsiteX5" fmla="*/ 6200492 w 6200492"/>
              <a:gd name="connsiteY5" fmla="*/ 4938629 h 4938629"/>
              <a:gd name="connsiteX6" fmla="*/ 5975342 w 6200492"/>
              <a:gd name="connsiteY6" fmla="*/ 4938629 h 4938629"/>
              <a:gd name="connsiteX7" fmla="*/ 1750888 w 6200492"/>
              <a:gd name="connsiteY7" fmla="*/ 4938629 h 4938629"/>
              <a:gd name="connsiteX8" fmla="*/ 1525738 w 6200492"/>
              <a:gd name="connsiteY8" fmla="*/ 4938629 h 4938629"/>
              <a:gd name="connsiteX9" fmla="*/ 0 w 6200492"/>
              <a:gd name="connsiteY9" fmla="*/ 3534542 h 493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0492" h="4938629">
                <a:moveTo>
                  <a:pt x="0" y="0"/>
                </a:moveTo>
                <a:lnTo>
                  <a:pt x="225150" y="0"/>
                </a:lnTo>
                <a:lnTo>
                  <a:pt x="4936311" y="0"/>
                </a:lnTo>
                <a:lnTo>
                  <a:pt x="5161461" y="0"/>
                </a:lnTo>
                <a:cubicBezTo>
                  <a:pt x="5735664" y="0"/>
                  <a:pt x="6200492" y="427769"/>
                  <a:pt x="6200492" y="956188"/>
                </a:cubicBezTo>
                <a:lnTo>
                  <a:pt x="6200492" y="4938629"/>
                </a:lnTo>
                <a:lnTo>
                  <a:pt x="5975342" y="4938629"/>
                </a:lnTo>
                <a:lnTo>
                  <a:pt x="1750888" y="4938629"/>
                </a:lnTo>
                <a:lnTo>
                  <a:pt x="1525738" y="4938629"/>
                </a:lnTo>
                <a:cubicBezTo>
                  <a:pt x="683575" y="4938629"/>
                  <a:pt x="0" y="4309558"/>
                  <a:pt x="0" y="3534542"/>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DE0A1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91164" y="121893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26460" y="121893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12867" y="2133922"/>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48163" y="2133922"/>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19446" y="3048909"/>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54742" y="3048909"/>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41149" y="3963897"/>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76445" y="3963897"/>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19446" y="487888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54742" y="487888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86328" y="4732914"/>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86328" y="3843616"/>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86328" y="2962825"/>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86328" y="1984022"/>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CBD74BB-51A0-2AE1-F8FE-EE2A5CBE0B75}"/>
              </a:ext>
            </a:extLst>
          </p:cNvPr>
          <p:cNvGrpSpPr/>
          <p:nvPr userDrawn="1"/>
        </p:nvGrpSpPr>
        <p:grpSpPr>
          <a:xfrm>
            <a:off x="558314" y="5787502"/>
            <a:ext cx="6991323" cy="774150"/>
            <a:chOff x="495027" y="5845887"/>
            <a:chExt cx="6991323" cy="774150"/>
          </a:xfrm>
        </p:grpSpPr>
        <p:grpSp>
          <p:nvGrpSpPr>
            <p:cNvPr id="3" name="Group 2">
              <a:extLst>
                <a:ext uri="{FF2B5EF4-FFF2-40B4-BE49-F238E27FC236}">
                  <a16:creationId xmlns:a16="http://schemas.microsoft.com/office/drawing/2014/main" id="{2C10FCAE-DFB5-38B6-DBBC-A220DB0EFEB9}"/>
                </a:ext>
              </a:extLst>
            </p:cNvPr>
            <p:cNvGrpSpPr/>
            <p:nvPr userDrawn="1"/>
          </p:nvGrpSpPr>
          <p:grpSpPr>
            <a:xfrm>
              <a:off x="495027" y="5845887"/>
              <a:ext cx="6991323" cy="774150"/>
              <a:chOff x="495027" y="5845887"/>
              <a:chExt cx="6991323" cy="774150"/>
            </a:xfrm>
          </p:grpSpPr>
          <p:sp>
            <p:nvSpPr>
              <p:cNvPr id="5" name="Rectangle 4">
                <a:extLst>
                  <a:ext uri="{FF2B5EF4-FFF2-40B4-BE49-F238E27FC236}">
                    <a16:creationId xmlns:a16="http://schemas.microsoft.com/office/drawing/2014/main" id="{0D6E4401-D6F7-2ED4-7FE5-531281EFB3B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6" name="Rectangle 5">
                <a:extLst>
                  <a:ext uri="{FF2B5EF4-FFF2-40B4-BE49-F238E27FC236}">
                    <a16:creationId xmlns:a16="http://schemas.microsoft.com/office/drawing/2014/main" id="{84427A67-7464-7EDB-9F1F-6F0859D45DDF}"/>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1932DF4-5D9D-4F07-71A2-1030C035EBA1}"/>
                  </a:ext>
                </a:extLst>
              </p:cNvPr>
              <p:cNvPicPr>
                <a:picLocks noChangeAspect="1"/>
              </p:cNvPicPr>
              <p:nvPr userDrawn="1"/>
            </p:nvPicPr>
            <p:blipFill>
              <a:blip r:embed="rId2"/>
              <a:stretch>
                <a:fillRect/>
              </a:stretch>
            </p:blipFill>
            <p:spPr>
              <a:xfrm>
                <a:off x="568863" y="6130899"/>
                <a:ext cx="1244049" cy="433251"/>
              </a:xfrm>
              <a:prstGeom prst="rect">
                <a:avLst/>
              </a:prstGeom>
            </p:spPr>
          </p:pic>
        </p:grpSp>
        <p:pic>
          <p:nvPicPr>
            <p:cNvPr id="4" name="Picture 3" descr="Co-funded by the European Union logo in png for web usage">
              <a:extLst>
                <a:ext uri="{FF2B5EF4-FFF2-40B4-BE49-F238E27FC236}">
                  <a16:creationId xmlns:a16="http://schemas.microsoft.com/office/drawing/2014/main" id="{0FB91D32-3A38-9026-57B5-89505476B2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7228DF1A-57C4-3D42-A498-715C5ADA04E5}"/>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FB69E93D-EB65-544F-B082-6BD372E5C86C}"/>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4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3</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054159" y="721803"/>
            <a:ext cx="7578908" cy="5461417"/>
            <a:chOff x="4054159" y="721803"/>
            <a:chExt cx="7578908" cy="5461417"/>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696373" y="2952795"/>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705816" y="3646444"/>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336144" y="483860"/>
            <a:ext cx="7563410" cy="4913817"/>
            <a:chOff x="4054160" y="721803"/>
            <a:chExt cx="7563410" cy="3597620"/>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63410" cy="1674487"/>
              <a:chOff x="4061909" y="1565906"/>
              <a:chExt cx="7563410"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77408" y="3448687"/>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grpSp>
      <p:cxnSp>
        <p:nvCxnSpPr>
          <p:cNvPr id="3" name="Straight Connector 2">
            <a:extLst>
              <a:ext uri="{FF2B5EF4-FFF2-40B4-BE49-F238E27FC236}">
                <a16:creationId xmlns:a16="http://schemas.microsoft.com/office/drawing/2014/main" id="{CBC02F7D-793C-EF4E-6EB6-CA643819CA22}"/>
              </a:ext>
            </a:extLst>
          </p:cNvPr>
          <p:cNvCxnSpPr>
            <a:cxnSpLocks/>
          </p:cNvCxnSpPr>
          <p:nvPr userDrawn="1"/>
        </p:nvCxnSpPr>
        <p:spPr>
          <a:xfrm>
            <a:off x="4351643" y="4893359"/>
            <a:ext cx="0" cy="540878"/>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11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E2EFCFD-3DB9-D994-69B3-BE838FCFBD89}"/>
              </a:ext>
            </a:extLst>
          </p:cNvPr>
          <p:cNvGrpSpPr/>
          <p:nvPr userDrawn="1"/>
        </p:nvGrpSpPr>
        <p:grpSpPr>
          <a:xfrm>
            <a:off x="0" y="6213053"/>
            <a:ext cx="12116938" cy="1289893"/>
            <a:chOff x="3911600" y="5376592"/>
            <a:chExt cx="7103963" cy="756243"/>
          </a:xfrm>
        </p:grpSpPr>
        <p:cxnSp>
          <p:nvCxnSpPr>
            <p:cNvPr id="6" name="Straight Connector 5">
              <a:extLst>
                <a:ext uri="{FF2B5EF4-FFF2-40B4-BE49-F238E27FC236}">
                  <a16:creationId xmlns:a16="http://schemas.microsoft.com/office/drawing/2014/main" id="{4F33D689-3398-E2AC-AF51-1AC4D38A3AC1}"/>
                </a:ext>
              </a:extLst>
            </p:cNvPr>
            <p:cNvCxnSpPr>
              <a:cxnSpLocks/>
            </p:cNvCxnSpPr>
            <p:nvPr userDrawn="1"/>
          </p:nvCxnSpPr>
          <p:spPr>
            <a:xfrm>
              <a:off x="3911600" y="5517665"/>
              <a:ext cx="4416136"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1A7D87F-EB30-7D53-1383-D973F10F31DB}"/>
                </a:ext>
              </a:extLst>
            </p:cNvPr>
            <p:cNvPicPr>
              <a:picLocks noChangeAspect="1"/>
            </p:cNvPicPr>
            <p:nvPr userDrawn="1"/>
          </p:nvPicPr>
          <p:blipFill rotWithShape="1">
            <a:blip r:embed="rId22" cstate="screen">
              <a:duotone>
                <a:prstClr val="black"/>
                <a:srgbClr val="D9C3A5">
                  <a:tint val="50000"/>
                  <a:satMod val="180000"/>
                </a:srgbClr>
              </a:duotone>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8" name="Picture 7">
              <a:extLst>
                <a:ext uri="{FF2B5EF4-FFF2-40B4-BE49-F238E27FC236}">
                  <a16:creationId xmlns:a16="http://schemas.microsoft.com/office/drawing/2014/main" id="{5CB0CC98-FD0A-87E7-81C2-07982FF9AE0E}"/>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81" r:id="rId4"/>
    <p:sldLayoutId id="2147483842" r:id="rId5"/>
    <p:sldLayoutId id="2147483840" r:id="rId6"/>
    <p:sldLayoutId id="2147483880" r:id="rId7"/>
    <p:sldLayoutId id="2147483877" r:id="rId8"/>
    <p:sldLayoutId id="2147483887" r:id="rId9"/>
    <p:sldLayoutId id="2147483888" r:id="rId10"/>
    <p:sldLayoutId id="2147483841" r:id="rId11"/>
    <p:sldLayoutId id="2147483879" r:id="rId12"/>
    <p:sldLayoutId id="2147483878" r:id="rId13"/>
    <p:sldLayoutId id="2147483884" r:id="rId14"/>
    <p:sldLayoutId id="2147483861" r:id="rId15"/>
    <p:sldLayoutId id="2147483885" r:id="rId16"/>
    <p:sldLayoutId id="2147483886" r:id="rId17"/>
    <p:sldLayoutId id="2147483833" r:id="rId18"/>
    <p:sldLayoutId id="2147483847" r:id="rId19"/>
    <p:sldLayoutId id="214748385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xperiencetheblog.com/2019/06/life-or-death-customer-experience.html"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entrepreneur.com/article/227191"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ideo" Target="https://www.youtube.com/embed/q13UX4UCmKY?feature=oembed" TargetMode="External"/><Relationship Id="rId5" Type="http://schemas.openxmlformats.org/officeDocument/2006/relationships/hyperlink" Target="https://youtu.be/q13UX4UCmKY" TargetMode="Externa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ban.org/membership-directory/" TargetMode="Externa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s://www.eban.org/guide-to-finding-an-angel-investment/" TargetMode="External"/><Relationship Id="rId4" Type="http://schemas.openxmlformats.org/officeDocument/2006/relationships/hyperlink" Target="https://www.eban.org/knowledge-center/guides-for-entrepreneur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heupeffect.com/amaella-sustainable-and-ethical-lingerie/" TargetMode="Externa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8.xml"/><Relationship Id="rId1" Type="http://schemas.openxmlformats.org/officeDocument/2006/relationships/video" Target="https://www.youtube.com/embed/UvlRkebn9tM?feature=oembed"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triodos-im.com/knowledge-centre" TargetMode="External"/><Relationship Id="rId2" Type="http://schemas.openxmlformats.org/officeDocument/2006/relationships/hyperlink" Target="https://www.triodos-im.com/" TargetMode="Externa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hyperlink" Target="https://www.linkedin.com/company/phitrust/about/" TargetMode="External"/><Relationship Id="rId2" Type="http://schemas.openxmlformats.org/officeDocument/2006/relationships/hyperlink" Target="https://phitrust.com/en/" TargetMode="Externa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fa-se.de/en/" TargetMode="Externa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s://clear.co/" TargetMode="External"/><Relationship Id="rId2" Type="http://schemas.openxmlformats.org/officeDocument/2006/relationships/hyperlink" Target="https://www.lightercapital.com/" TargetMode="Externa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microfinanceireland.ie/" TargetMode="External"/><Relationship Id="rId2" Type="http://schemas.openxmlformats.org/officeDocument/2006/relationships/slideLayout" Target="../slideLayouts/slideLayout12.xml"/><Relationship Id="rId1" Type="http://schemas.openxmlformats.org/officeDocument/2006/relationships/video" Target="https://www.youtube.com/embed/I76rMe4fu-k?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810524" y="2947275"/>
            <a:ext cx="5089964" cy="1521051"/>
          </a:xfrm>
        </p:spPr>
        <p:txBody>
          <a:bodyPr>
            <a:normAutofit fontScale="92500" lnSpcReduction="10000"/>
          </a:bodyPr>
          <a:lstStyle/>
          <a:p>
            <a:r>
              <a:rPr lang="en-US" b="1" dirty="0"/>
              <a:t>MODULE 4</a:t>
            </a:r>
          </a:p>
          <a:p>
            <a:r>
              <a:rPr lang="en-GB" b="1" i="0" dirty="0">
                <a:effectLst/>
                <a:latin typeface="Google Sans"/>
              </a:rPr>
              <a:t>How do I secure funding for my </a:t>
            </a:r>
            <a:r>
              <a:rPr lang="en-GB" b="1" dirty="0">
                <a:latin typeface="Google Sans"/>
              </a:rPr>
              <a:t>business</a:t>
            </a:r>
            <a:r>
              <a:rPr lang="en-GB" b="1" i="0" dirty="0">
                <a:effectLst/>
                <a:latin typeface="Google Sans"/>
              </a:rPr>
              <a:t>?</a:t>
            </a:r>
            <a:endParaRPr lang="en-US" b="1" dirty="0"/>
          </a:p>
        </p:txBody>
      </p:sp>
      <p:sp>
        <p:nvSpPr>
          <p:cNvPr id="2" name="Text Placeholder 1">
            <a:extLst>
              <a:ext uri="{FF2B5EF4-FFF2-40B4-BE49-F238E27FC236}">
                <a16:creationId xmlns:a16="http://schemas.microsoft.com/office/drawing/2014/main" id="{FA234C8A-2E7F-AD4B-8EF1-4E8ACC53FDBD}"/>
              </a:ext>
            </a:extLst>
          </p:cNvPr>
          <p:cNvSpPr>
            <a:spLocks noGrp="1"/>
          </p:cNvSpPr>
          <p:nvPr>
            <p:ph type="body" sz="quarter" idx="4294967295"/>
          </p:nvPr>
        </p:nvSpPr>
        <p:spPr>
          <a:xfrm>
            <a:off x="607711" y="5033880"/>
            <a:ext cx="4414577" cy="679345"/>
          </a:xfrm>
          <a:prstGeom prst="rect">
            <a:avLst/>
          </a:prstGeom>
        </p:spPr>
        <p:txBody>
          <a:bodyPr/>
          <a:lstStyle/>
          <a:p>
            <a:pPr marL="0" indent="0">
              <a:buNone/>
            </a:pPr>
            <a:r>
              <a:rPr lang="en-US" b="1" dirty="0">
                <a:solidFill>
                  <a:schemeClr val="bg1"/>
                </a:solidFill>
              </a:rPr>
              <a:t>www.mosaic4investing</a:t>
            </a:r>
            <a:r>
              <a:rPr lang="en-US" sz="3200" b="1" dirty="0">
                <a:solidFill>
                  <a:schemeClr val="bg1"/>
                </a:solidFill>
              </a:rPr>
              <a:t>.</a:t>
            </a:r>
            <a:r>
              <a:rPr lang="en-US" b="1" dirty="0">
                <a:solidFill>
                  <a:schemeClr val="bg1"/>
                </a:solidFill>
              </a:rPr>
              <a:t>eu</a:t>
            </a:r>
          </a:p>
        </p:txBody>
      </p:sp>
      <p:pic>
        <p:nvPicPr>
          <p:cNvPr id="3" name="Picture 2">
            <a:extLst>
              <a:ext uri="{FF2B5EF4-FFF2-40B4-BE49-F238E27FC236}">
                <a16:creationId xmlns:a16="http://schemas.microsoft.com/office/drawing/2014/main" id="{5EC5DB28-14FD-EC1D-952C-145E640EB7F8}"/>
              </a:ext>
            </a:extLst>
          </p:cNvPr>
          <p:cNvPicPr>
            <a:picLocks noChangeAspect="1"/>
          </p:cNvPicPr>
          <p:nvPr/>
        </p:nvPicPr>
        <p:blipFill>
          <a:blip r:embed="rId3" cstate="screen">
            <a:alphaModFix amt="24000"/>
            <a:extLst>
              <a:ext uri="{28A0092B-C50C-407E-A947-70E740481C1C}">
                <a14:useLocalDpi xmlns:a14="http://schemas.microsoft.com/office/drawing/2010/main"/>
              </a:ext>
            </a:extLst>
          </a:blip>
          <a:stretch>
            <a:fillRect/>
          </a:stretch>
        </p:blipFill>
        <p:spPr>
          <a:xfrm>
            <a:off x="7652110" y="-2424964"/>
            <a:ext cx="6368247" cy="6368247"/>
          </a:xfrm>
          <a:prstGeom prst="rect">
            <a:avLst/>
          </a:prstGeom>
          <a:ln>
            <a:noFill/>
          </a:ln>
        </p:spPr>
      </p:pic>
      <p:pic>
        <p:nvPicPr>
          <p:cNvPr id="7" name="Picture Placeholder 6" descr="Magnifying glasses on yellow backdrop">
            <a:extLst>
              <a:ext uri="{FF2B5EF4-FFF2-40B4-BE49-F238E27FC236}">
                <a16:creationId xmlns:a16="http://schemas.microsoft.com/office/drawing/2014/main" id="{2029DB91-73F3-CAE0-53A3-F8D349EF6A46}"/>
              </a:ext>
            </a:extLst>
          </p:cNvPr>
          <p:cNvPicPr>
            <a:picLocks noGrp="1" noChangeAspect="1"/>
          </p:cNvPicPr>
          <p:nvPr>
            <p:ph type="pic" sz="quarter" idx="41"/>
          </p:nvPr>
        </p:nvPicPr>
        <p:blipFill>
          <a:blip r:embed="rId4"/>
          <a:srcRect l="21796" r="21796"/>
          <a:stretch>
            <a:fillRect/>
          </a:stretch>
        </p:blipFill>
        <p:spPr/>
      </p:pic>
    </p:spTree>
    <p:extLst>
      <p:ext uri="{BB962C8B-B14F-4D97-AF65-F5344CB8AC3E}">
        <p14:creationId xmlns:p14="http://schemas.microsoft.com/office/powerpoint/2010/main" val="14553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5072" y="1676122"/>
            <a:ext cx="10231036" cy="1681170"/>
          </a:xfrm>
        </p:spPr>
        <p:txBody>
          <a:bodyPr/>
          <a:lstStyle/>
          <a:p>
            <a:pPr marL="0" indent="0"/>
            <a:r>
              <a:rPr lang="en-GB" dirty="0"/>
              <a:t>Loans are funds borrowed from financial institutions, government bodies, or private lenders that must be repaid with interest over a specified period. They are one of the most traditional forms of financing available to businesses.</a:t>
            </a:r>
          </a:p>
          <a:p>
            <a:r>
              <a:rPr lang="en-GB" b="1" dirty="0">
                <a:solidFill>
                  <a:srgbClr val="47B5C8"/>
                </a:solidFill>
              </a:rPr>
              <a:t>Types of Loans</a:t>
            </a:r>
            <a:r>
              <a:rPr lang="en-GB" dirty="0">
                <a:solidFill>
                  <a:srgbClr val="47B5C8"/>
                </a:solidFill>
              </a:rPr>
              <a:t>:</a:t>
            </a:r>
          </a:p>
          <a:p>
            <a:pPr>
              <a:buFont typeface="Arial" panose="020B0604020202020204" pitchFamily="34" charset="0"/>
              <a:buChar char="•"/>
            </a:pPr>
            <a:r>
              <a:rPr lang="en-GB" b="1" dirty="0">
                <a:solidFill>
                  <a:srgbClr val="D9552F"/>
                </a:solidFill>
              </a:rPr>
              <a:t>Term Loans</a:t>
            </a:r>
            <a:r>
              <a:rPr lang="en-GB" dirty="0">
                <a:solidFill>
                  <a:srgbClr val="D9552F"/>
                </a:solidFill>
              </a:rPr>
              <a:t>: </a:t>
            </a:r>
            <a:r>
              <a:rPr lang="en-GB" dirty="0"/>
              <a:t>provided with a fixed repayment schedule and a predetermined interest rate. Term loans are suitable for funding specific investments such as equipment purchases or expansion projects.</a:t>
            </a:r>
          </a:p>
          <a:p>
            <a:pPr>
              <a:buFont typeface="Arial" panose="020B0604020202020204" pitchFamily="34" charset="0"/>
              <a:buChar char="•"/>
            </a:pPr>
            <a:r>
              <a:rPr lang="en-GB" b="1" dirty="0">
                <a:solidFill>
                  <a:srgbClr val="D9552F"/>
                </a:solidFill>
              </a:rPr>
              <a:t>Lines of Credit</a:t>
            </a:r>
            <a:r>
              <a:rPr lang="en-GB" dirty="0">
                <a:solidFill>
                  <a:srgbClr val="D9552F"/>
                </a:solidFill>
              </a:rPr>
              <a:t>: </a:t>
            </a:r>
            <a:r>
              <a:rPr lang="en-GB" dirty="0"/>
              <a:t>Unlike term loans, lines of credit provide businesses with the ability to borrow up to a certain limit as needed, making them ideal for managing cash flow and unexpected expenses. Interest is typically charged only on the amount drawn.</a:t>
            </a:r>
          </a:p>
          <a:p>
            <a:pPr marL="0" indent="0"/>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8795938"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For Large Scale Investment Needs - Loans</a:t>
            </a:r>
            <a:endParaRPr lang="en-US" dirty="0"/>
          </a:p>
        </p:txBody>
      </p:sp>
    </p:spTree>
    <p:extLst>
      <p:ext uri="{BB962C8B-B14F-4D97-AF65-F5344CB8AC3E}">
        <p14:creationId xmlns:p14="http://schemas.microsoft.com/office/powerpoint/2010/main" val="316641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5072" y="1676122"/>
            <a:ext cx="10231036" cy="1681170"/>
          </a:xfrm>
        </p:spPr>
        <p:txBody>
          <a:bodyPr/>
          <a:lstStyle/>
          <a:p>
            <a:pPr marL="342900" indent="-342900">
              <a:buFont typeface="Arial" panose="020B0604020202020204" pitchFamily="34" charset="0"/>
              <a:buChar char="•"/>
            </a:pPr>
            <a:r>
              <a:rPr lang="en-GB" b="1" dirty="0">
                <a:solidFill>
                  <a:srgbClr val="D9552F"/>
                </a:solidFill>
              </a:rPr>
              <a:t>European Investment Bank (EIB) Loans</a:t>
            </a:r>
            <a:r>
              <a:rPr lang="en-GB" dirty="0">
                <a:solidFill>
                  <a:srgbClr val="D9552F"/>
                </a:solidFill>
              </a:rPr>
              <a:t>: </a:t>
            </a:r>
            <a:r>
              <a:rPr lang="en-GB" dirty="0"/>
              <a:t>The EIB provides loans, guarantees, and microfinance options that are suitable for small businesses. These financial products are available through national banks and directly support businesses across various sectors.</a:t>
            </a:r>
          </a:p>
          <a:p>
            <a:pPr marL="342900" indent="-342900">
              <a:buFont typeface="Arial" panose="020B0604020202020204" pitchFamily="34" charset="0"/>
              <a:buChar char="•"/>
            </a:pPr>
            <a:r>
              <a:rPr lang="en-GB" b="1" dirty="0">
                <a:solidFill>
                  <a:srgbClr val="D9552F"/>
                </a:solidFill>
              </a:rPr>
              <a:t>European Investment Fund (EIF):</a:t>
            </a:r>
            <a:r>
              <a:rPr lang="en-GB" dirty="0">
                <a:solidFill>
                  <a:srgbClr val="D9552F"/>
                </a:solidFill>
              </a:rPr>
              <a:t> </a:t>
            </a:r>
            <a:r>
              <a:rPr lang="en-GB" dirty="0"/>
              <a:t>specifically supports small and medium-sized enterprises (SMEs) by helping them to access finance. It does so mainly through venture capital or guarantees to financial intermediaries like banks and non-banking financial institutions that directly lend to small businesses.</a:t>
            </a:r>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Loans</a:t>
            </a:r>
            <a:endParaRPr lang="en-US" dirty="0"/>
          </a:p>
        </p:txBody>
      </p:sp>
    </p:spTree>
    <p:extLst>
      <p:ext uri="{BB962C8B-B14F-4D97-AF65-F5344CB8AC3E}">
        <p14:creationId xmlns:p14="http://schemas.microsoft.com/office/powerpoint/2010/main" val="138822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6908145"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Advantages and Disadvantages</a:t>
            </a:r>
            <a:endParaRPr lang="en-US" dirty="0"/>
          </a:p>
        </p:txBody>
      </p:sp>
      <p:sp>
        <p:nvSpPr>
          <p:cNvPr id="6" name="TextBox 5">
            <a:extLst>
              <a:ext uri="{FF2B5EF4-FFF2-40B4-BE49-F238E27FC236}">
                <a16:creationId xmlns:a16="http://schemas.microsoft.com/office/drawing/2014/main" id="{698AB702-B08C-1D84-F8A6-3197B822A930}"/>
              </a:ext>
            </a:extLst>
          </p:cNvPr>
          <p:cNvSpPr txBox="1"/>
          <p:nvPr/>
        </p:nvSpPr>
        <p:spPr>
          <a:xfrm>
            <a:off x="741764" y="1750161"/>
            <a:ext cx="4738737" cy="3046988"/>
          </a:xfrm>
          <a:prstGeom prst="rect">
            <a:avLst/>
          </a:prstGeom>
          <a:solidFill>
            <a:schemeClr val="accent4">
              <a:lumMod val="20000"/>
              <a:lumOff val="80000"/>
            </a:schemeClr>
          </a:solidFill>
        </p:spPr>
        <p:txBody>
          <a:bodyPr wrap="square" rtlCol="0">
            <a:spAutoFit/>
          </a:bodyPr>
          <a:lstStyle/>
          <a:p>
            <a:r>
              <a:rPr lang="en-GB" sz="2400" b="1" dirty="0"/>
              <a:t>Advantages</a:t>
            </a:r>
            <a:r>
              <a:rPr lang="en-GB" sz="2400" dirty="0"/>
              <a:t>:</a:t>
            </a:r>
          </a:p>
          <a:p>
            <a:r>
              <a:rPr lang="en-GB" sz="2400" dirty="0"/>
              <a:t>Loans can provide an essential lump sum of cash up front, useful for making significant investments in your business’s growth. </a:t>
            </a:r>
          </a:p>
          <a:p>
            <a:r>
              <a:rPr lang="en-GB" sz="2400" dirty="0"/>
              <a:t>They can also build your business credit when repaid on time.</a:t>
            </a:r>
          </a:p>
          <a:p>
            <a:endParaRPr lang="en-GB" sz="2400" dirty="0"/>
          </a:p>
        </p:txBody>
      </p:sp>
      <p:sp>
        <p:nvSpPr>
          <p:cNvPr id="5" name="TextBox 4">
            <a:extLst>
              <a:ext uri="{FF2B5EF4-FFF2-40B4-BE49-F238E27FC236}">
                <a16:creationId xmlns:a16="http://schemas.microsoft.com/office/drawing/2014/main" id="{02A7AF09-D00D-E2AE-6703-DAE82C2D30FC}"/>
              </a:ext>
            </a:extLst>
          </p:cNvPr>
          <p:cNvSpPr txBox="1"/>
          <p:nvPr/>
        </p:nvSpPr>
        <p:spPr>
          <a:xfrm>
            <a:off x="5736139" y="1750161"/>
            <a:ext cx="4738737" cy="3046988"/>
          </a:xfrm>
          <a:prstGeom prst="rect">
            <a:avLst/>
          </a:prstGeom>
          <a:solidFill>
            <a:schemeClr val="accent5">
              <a:lumMod val="20000"/>
              <a:lumOff val="80000"/>
            </a:schemeClr>
          </a:solidFill>
        </p:spPr>
        <p:txBody>
          <a:bodyPr wrap="square">
            <a:spAutoFit/>
          </a:bodyPr>
          <a:lstStyle/>
          <a:p>
            <a:r>
              <a:rPr lang="en-GB" sz="2400" b="1" dirty="0"/>
              <a:t>Disadvantages</a:t>
            </a:r>
            <a:r>
              <a:rPr lang="en-GB" sz="2400" dirty="0"/>
              <a:t>: </a:t>
            </a:r>
          </a:p>
          <a:p>
            <a:r>
              <a:rPr lang="en-GB" sz="2400" dirty="0"/>
              <a:t>Taking on debt involves risks, especially if the business’s cash flow is unstable. </a:t>
            </a:r>
          </a:p>
          <a:p>
            <a:r>
              <a:rPr lang="en-GB" sz="2400" dirty="0"/>
              <a:t>Furthermore, failing to repay a loan can severely impact your credit rating and could result in losing collateralised assets.</a:t>
            </a:r>
          </a:p>
        </p:txBody>
      </p:sp>
    </p:spTree>
    <p:extLst>
      <p:ext uri="{BB962C8B-B14F-4D97-AF65-F5344CB8AC3E}">
        <p14:creationId xmlns:p14="http://schemas.microsoft.com/office/powerpoint/2010/main" val="260096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52983" y="1583661"/>
            <a:ext cx="10396219" cy="1681170"/>
          </a:xfrm>
        </p:spPr>
        <p:txBody>
          <a:bodyPr/>
          <a:lstStyle/>
          <a:p>
            <a:pPr marL="342900" indent="-342900">
              <a:buFont typeface="Arial" panose="020B0604020202020204" pitchFamily="34" charset="0"/>
              <a:buChar char="•"/>
            </a:pPr>
            <a:r>
              <a:rPr lang="en-GB" b="1" dirty="0">
                <a:solidFill>
                  <a:srgbClr val="D9552F"/>
                </a:solidFill>
              </a:rPr>
              <a:t>Eligibility and Requirements: </a:t>
            </a:r>
            <a:r>
              <a:rPr lang="en-GB" dirty="0"/>
              <a:t>Different loans come with various eligibility criteria, which may include business age, credit history, annual revenue, and profitability. </a:t>
            </a:r>
          </a:p>
          <a:p>
            <a:pPr marL="342900" indent="-342900">
              <a:buFont typeface="Arial" panose="020B0604020202020204" pitchFamily="34" charset="0"/>
              <a:buChar char="•"/>
            </a:pPr>
            <a:r>
              <a:rPr lang="en-GB" b="1" dirty="0">
                <a:solidFill>
                  <a:srgbClr val="D9552F"/>
                </a:solidFill>
              </a:rPr>
              <a:t>Interest Rates and Fees: </a:t>
            </a:r>
            <a:r>
              <a:rPr lang="en-GB" dirty="0"/>
              <a:t>Interest rates can vary widely depending on the lender and the type of loan. Some loans may also include additional fees such as origination fees, processing fees, or prepayment penalties.</a:t>
            </a:r>
          </a:p>
          <a:p>
            <a:pPr marL="342900" indent="-342900">
              <a:buFont typeface="Arial" panose="020B0604020202020204" pitchFamily="34" charset="0"/>
              <a:buChar char="•"/>
            </a:pPr>
            <a:r>
              <a:rPr lang="en-GB" b="1" dirty="0">
                <a:solidFill>
                  <a:srgbClr val="D9552F"/>
                </a:solidFill>
              </a:rPr>
              <a:t>Repayment Terms: </a:t>
            </a:r>
            <a:r>
              <a:rPr lang="en-GB" dirty="0"/>
              <a:t>It’s essential to consider the repayment structure, including the loan term and amortization schedule (the schedule provides a clear breakdown of how each payment is divided between principal repayment and interest, and it shows the remaining balance after each payment is made), and the flexibility of repayment terms. Understanding these factors is crucial in managing debt responsibly without straining the business's cash flow.</a:t>
            </a:r>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What you Need to Consider</a:t>
            </a:r>
            <a:endParaRPr lang="en-US" dirty="0"/>
          </a:p>
        </p:txBody>
      </p:sp>
    </p:spTree>
    <p:extLst>
      <p:ext uri="{BB962C8B-B14F-4D97-AF65-F5344CB8AC3E}">
        <p14:creationId xmlns:p14="http://schemas.microsoft.com/office/powerpoint/2010/main" val="210321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64031" y="1264390"/>
            <a:ext cx="10396219" cy="1681170"/>
          </a:xfrm>
        </p:spPr>
        <p:txBody>
          <a:bodyPr/>
          <a:lstStyle/>
          <a:p>
            <a:pPr marL="342900" indent="-342900">
              <a:buFont typeface="Arial" panose="020B0604020202020204" pitchFamily="34" charset="0"/>
              <a:buChar char="•"/>
            </a:pPr>
            <a:r>
              <a:rPr lang="en-GB" b="1" dirty="0">
                <a:solidFill>
                  <a:srgbClr val="D9552F"/>
                </a:solidFill>
              </a:rPr>
              <a:t>Collateral Requirements</a:t>
            </a:r>
            <a:r>
              <a:rPr lang="en-GB" dirty="0"/>
              <a:t>: Some loans may require collateral, such as real estate, inventory, or other assets, which the lender can seize if the loan is not repaid.</a:t>
            </a:r>
          </a:p>
          <a:p>
            <a:pPr marL="342900" indent="-342900">
              <a:buFont typeface="Arial" panose="020B0604020202020204" pitchFamily="34" charset="0"/>
              <a:buChar char="•"/>
            </a:pPr>
            <a:r>
              <a:rPr lang="en-GB" b="1" dirty="0">
                <a:solidFill>
                  <a:srgbClr val="D9552F"/>
                </a:solidFill>
              </a:rPr>
              <a:t>Credit Health</a:t>
            </a:r>
            <a:r>
              <a:rPr lang="en-GB" dirty="0">
                <a:solidFill>
                  <a:srgbClr val="D9552F"/>
                </a:solidFill>
              </a:rPr>
              <a:t>: </a:t>
            </a:r>
            <a:r>
              <a:rPr lang="en-GB" dirty="0"/>
              <a:t>Before applying, check your credit score to ensure there are no surprises. A better credit score can help you get better interest rates </a:t>
            </a:r>
          </a:p>
          <a:p>
            <a:pPr marL="342900" indent="-342900">
              <a:buFont typeface="Arial" panose="020B0604020202020204" pitchFamily="34" charset="0"/>
              <a:buChar char="•"/>
            </a:pPr>
            <a:r>
              <a:rPr lang="en-GB" b="1" dirty="0">
                <a:solidFill>
                  <a:srgbClr val="D9552F"/>
                </a:solidFill>
              </a:rPr>
              <a:t>Assess Your Needs Carefully: </a:t>
            </a:r>
            <a:r>
              <a:rPr lang="en-GB" dirty="0"/>
              <a:t>Clearly define the purpose of the loan. Ensure that the loan is truly necessary and that the funds will be used for a specific, planned purpose, not for general spending.</a:t>
            </a:r>
          </a:p>
          <a:p>
            <a:pPr marL="342900" indent="-342900">
              <a:buFont typeface="Arial" panose="020B0604020202020204" pitchFamily="34" charset="0"/>
              <a:buChar char="•"/>
            </a:pPr>
            <a:r>
              <a:rPr lang="en-GB" b="1" dirty="0">
                <a:solidFill>
                  <a:srgbClr val="D9552F"/>
                </a:solidFill>
              </a:rPr>
              <a:t>Shop Around for the Best Terms: </a:t>
            </a:r>
            <a:r>
              <a:rPr lang="en-GB" dirty="0"/>
              <a:t>Don't settle for the first offer you receive. Compare interest rates, fees, terms, and conditions from various lenders to find the best deal.</a:t>
            </a:r>
          </a:p>
          <a:p>
            <a:pPr marL="342900" indent="-342900">
              <a:buFont typeface="Arial" panose="020B0604020202020204" pitchFamily="34" charset="0"/>
              <a:buChar char="•"/>
            </a:pPr>
            <a:r>
              <a:rPr lang="en-GB" b="1" dirty="0">
                <a:solidFill>
                  <a:srgbClr val="D9552F"/>
                </a:solidFill>
              </a:rPr>
              <a:t>Read the Fine Print. Understand Terms and Conditions</a:t>
            </a:r>
            <a:r>
              <a:rPr lang="en-GB" dirty="0">
                <a:solidFill>
                  <a:srgbClr val="D9552F"/>
                </a:solidFill>
              </a:rPr>
              <a:t>: </a:t>
            </a:r>
            <a:r>
              <a:rPr lang="en-GB" dirty="0"/>
              <a:t>Understand all the terms, conditions, and any potential fees for late payments or early loan payoff.</a:t>
            </a:r>
          </a:p>
          <a:p>
            <a:pPr marL="0" indent="0"/>
            <a:r>
              <a:rPr lang="en-GB" dirty="0"/>
              <a:t> </a:t>
            </a:r>
          </a:p>
          <a:p>
            <a:pPr marL="342900" indent="-342900">
              <a:buFont typeface="Arial" panose="020B0604020202020204" pitchFamily="34" charset="0"/>
              <a:buChar char="•"/>
            </a:pPr>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47195" y="416691"/>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6294" y="513830"/>
            <a:ext cx="9632553" cy="803654"/>
          </a:xfrm>
        </p:spPr>
        <p:txBody>
          <a:bodyPr/>
          <a:lstStyle/>
          <a:p>
            <a:r>
              <a:rPr lang="en-US" dirty="0">
                <a:solidFill>
                  <a:schemeClr val="bg1"/>
                </a:solidFill>
              </a:rPr>
              <a:t>What you Need to Consider</a:t>
            </a:r>
            <a:endParaRPr lang="en-US" dirty="0"/>
          </a:p>
        </p:txBody>
      </p:sp>
    </p:spTree>
    <p:extLst>
      <p:ext uri="{BB962C8B-B14F-4D97-AF65-F5344CB8AC3E}">
        <p14:creationId xmlns:p14="http://schemas.microsoft.com/office/powerpoint/2010/main" val="2503938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6294" y="1264390"/>
            <a:ext cx="10396219" cy="1681170"/>
          </a:xfrm>
        </p:spPr>
        <p:txBody>
          <a:bodyPr/>
          <a:lstStyle/>
          <a:p>
            <a:pPr>
              <a:buFont typeface="Arial" panose="020B0604020202020204" pitchFamily="34" charset="0"/>
              <a:buChar char="•"/>
            </a:pPr>
            <a:r>
              <a:rPr lang="en-GB" b="1" dirty="0">
                <a:solidFill>
                  <a:srgbClr val="D9552F"/>
                </a:solidFill>
              </a:rPr>
              <a:t>Interest and Fees</a:t>
            </a:r>
            <a:r>
              <a:rPr lang="en-GB" dirty="0">
                <a:solidFill>
                  <a:srgbClr val="D9552F"/>
                </a:solidFill>
              </a:rPr>
              <a:t>: </a:t>
            </a:r>
            <a:r>
              <a:rPr lang="en-GB" dirty="0"/>
              <a:t>Calculate the total amount you will pay over the life of the loan, including interest and any applicable fees. This is the true cost of the loan.</a:t>
            </a:r>
          </a:p>
          <a:p>
            <a:pPr>
              <a:buFont typeface="Arial" panose="020B0604020202020204" pitchFamily="34" charset="0"/>
              <a:buChar char="•"/>
            </a:pPr>
            <a:r>
              <a:rPr lang="en-GB" b="1" dirty="0"/>
              <a:t> </a:t>
            </a:r>
            <a:r>
              <a:rPr lang="en-GB" b="1" dirty="0">
                <a:solidFill>
                  <a:srgbClr val="D9552F"/>
                </a:solidFill>
              </a:rPr>
              <a:t>Plan Your Budget + Repayment Plan</a:t>
            </a:r>
            <a:r>
              <a:rPr lang="en-GB" dirty="0">
                <a:solidFill>
                  <a:srgbClr val="D9552F"/>
                </a:solidFill>
              </a:rPr>
              <a:t>: </a:t>
            </a:r>
            <a:r>
              <a:rPr lang="en-GB" dirty="0"/>
              <a:t>Ensure that your budget can handle the regular loan repayments without compromising other financial obligations. Adjust your budget to accommodate the new expense.</a:t>
            </a:r>
          </a:p>
          <a:p>
            <a:pPr>
              <a:buFont typeface="Arial" panose="020B0604020202020204" pitchFamily="34" charset="0"/>
              <a:buChar char="•"/>
            </a:pPr>
            <a:r>
              <a:rPr lang="en-GB" b="1" dirty="0">
                <a:solidFill>
                  <a:srgbClr val="D9552F"/>
                </a:solidFill>
              </a:rPr>
              <a:t>Financial Cushion |Contingency Plan</a:t>
            </a:r>
            <a:r>
              <a:rPr lang="en-GB" dirty="0">
                <a:solidFill>
                  <a:srgbClr val="D9552F"/>
                </a:solidFill>
              </a:rPr>
              <a:t>:</a:t>
            </a:r>
            <a:r>
              <a:rPr lang="en-GB" dirty="0"/>
              <a:t> Have a backup plan for repayment in case of unforeseen financial difficulties. This might include savings or other income sources that can cover payments temporarily.</a:t>
            </a:r>
          </a:p>
          <a:p>
            <a:pPr>
              <a:buFont typeface="Arial" panose="020B0604020202020204" pitchFamily="34" charset="0"/>
              <a:buChar char="•"/>
            </a:pPr>
            <a:r>
              <a:rPr lang="en-GB" b="1" dirty="0">
                <a:solidFill>
                  <a:srgbClr val="D9552F"/>
                </a:solidFill>
              </a:rPr>
              <a:t>Avoid Frequent Borrowing: </a:t>
            </a:r>
            <a:r>
              <a:rPr lang="en-GB" dirty="0"/>
              <a:t>Try to avoid falling into a cycle of debt where you take out additional loans to pay off previous ones. Frequent borrowing can lead to financial instability.</a:t>
            </a:r>
          </a:p>
          <a:p>
            <a:pPr>
              <a:buFont typeface="Arial" panose="020B0604020202020204" pitchFamily="34" charset="0"/>
              <a:buChar char="•"/>
            </a:pPr>
            <a:r>
              <a:rPr lang="en-GB" b="1" dirty="0">
                <a:solidFill>
                  <a:srgbClr val="D9552F"/>
                </a:solidFill>
              </a:rPr>
              <a:t>Professional Advice</a:t>
            </a:r>
            <a:r>
              <a:rPr lang="en-GB" dirty="0">
                <a:solidFill>
                  <a:srgbClr val="D9552F"/>
                </a:solidFill>
              </a:rPr>
              <a:t>: </a:t>
            </a:r>
            <a:r>
              <a:rPr lang="en-GB" dirty="0"/>
              <a:t>If in doubt, speak to an independent financial advisor. </a:t>
            </a:r>
          </a:p>
        </p:txBody>
      </p:sp>
      <p:sp>
        <p:nvSpPr>
          <p:cNvPr id="2" name="Freeform 1">
            <a:extLst>
              <a:ext uri="{FF2B5EF4-FFF2-40B4-BE49-F238E27FC236}">
                <a16:creationId xmlns:a16="http://schemas.microsoft.com/office/drawing/2014/main" id="{7B83FC6B-9FCD-D7A3-CB13-234D96458BFD}"/>
              </a:ext>
            </a:extLst>
          </p:cNvPr>
          <p:cNvSpPr/>
          <p:nvPr/>
        </p:nvSpPr>
        <p:spPr>
          <a:xfrm>
            <a:off x="-47195" y="416691"/>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6294" y="513830"/>
            <a:ext cx="9632553" cy="803654"/>
          </a:xfrm>
        </p:spPr>
        <p:txBody>
          <a:bodyPr/>
          <a:lstStyle/>
          <a:p>
            <a:r>
              <a:rPr lang="en-US" dirty="0">
                <a:solidFill>
                  <a:schemeClr val="bg1"/>
                </a:solidFill>
              </a:rPr>
              <a:t>What you Need to Consider</a:t>
            </a:r>
            <a:endParaRPr lang="en-US" dirty="0"/>
          </a:p>
        </p:txBody>
      </p:sp>
    </p:spTree>
    <p:extLst>
      <p:ext uri="{BB962C8B-B14F-4D97-AF65-F5344CB8AC3E}">
        <p14:creationId xmlns:p14="http://schemas.microsoft.com/office/powerpoint/2010/main" val="2851641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2400" b="1" i="0" dirty="0">
                <a:solidFill>
                  <a:schemeClr val="bg1"/>
                </a:solidFill>
              </a:rPr>
              <a:t>Michele Ruiz</a:t>
            </a:r>
            <a:endParaRPr lang="en-US" sz="2400" b="1" dirty="0">
              <a:solidFill>
                <a:schemeClr val="bg1"/>
              </a:solidFill>
            </a:endParaRPr>
          </a:p>
        </p:txBody>
      </p:sp>
      <p:sp>
        <p:nvSpPr>
          <p:cNvPr id="4" name="Text Placeholder 3">
            <a:extLst>
              <a:ext uri="{FF2B5EF4-FFF2-40B4-BE49-F238E27FC236}">
                <a16:creationId xmlns:a16="http://schemas.microsoft.com/office/drawing/2014/main" id="{A76072B5-76E1-624D-FC74-4C1B52F19CE4}"/>
              </a:ext>
            </a:extLst>
          </p:cNvPr>
          <p:cNvSpPr>
            <a:spLocks noGrp="1"/>
          </p:cNvSpPr>
          <p:nvPr>
            <p:ph type="body" sz="quarter" idx="13"/>
          </p:nvPr>
        </p:nvSpPr>
        <p:spPr>
          <a:xfrm>
            <a:off x="552114" y="722198"/>
            <a:ext cx="6212839" cy="5231223"/>
          </a:xfrm>
        </p:spPr>
        <p:txBody>
          <a:bodyPr>
            <a:normAutofit/>
          </a:bodyPr>
          <a:lstStyle/>
          <a:p>
            <a:pPr algn="l">
              <a:lnSpc>
                <a:spcPct val="100000"/>
              </a:lnSpc>
            </a:pPr>
            <a:r>
              <a:rPr lang="en-GB" sz="3200" dirty="0">
                <a:solidFill>
                  <a:srgbClr val="595959"/>
                </a:solidFill>
              </a:rPr>
              <a:t>Borrowing is not much different from balancing on a tightrope. It's all about having the right support and knowing when to take the next step carefully.</a:t>
            </a:r>
            <a:endParaRPr lang="en-IE" sz="5400" dirty="0">
              <a:solidFill>
                <a:srgbClr val="595959"/>
              </a:solidFill>
            </a:endParaRPr>
          </a:p>
        </p:txBody>
      </p:sp>
      <p:sp>
        <p:nvSpPr>
          <p:cNvPr id="6" name="Freeform 1">
            <a:extLst>
              <a:ext uri="{FF2B5EF4-FFF2-40B4-BE49-F238E27FC236}">
                <a16:creationId xmlns:a16="http://schemas.microsoft.com/office/drawing/2014/main" id="{9AA58773-369F-F5C7-1DF0-64AF3FF03552}"/>
              </a:ext>
            </a:extLst>
          </p:cNvPr>
          <p:cNvSpPr/>
          <p:nvPr/>
        </p:nvSpPr>
        <p:spPr>
          <a:xfrm>
            <a:off x="0" y="263231"/>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1C693211-46AD-C0A0-F596-F06A20848692}"/>
              </a:ext>
            </a:extLst>
          </p:cNvPr>
          <p:cNvSpPr txBox="1">
            <a:spLocks/>
          </p:cNvSpPr>
          <p:nvPr/>
        </p:nvSpPr>
        <p:spPr>
          <a:xfrm>
            <a:off x="460851" y="466545"/>
            <a:ext cx="9632553"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Borrowing </a:t>
            </a:r>
            <a:endParaRPr lang="en-US" dirty="0"/>
          </a:p>
        </p:txBody>
      </p:sp>
      <p:grpSp>
        <p:nvGrpSpPr>
          <p:cNvPr id="9" name="Group 8">
            <a:extLst>
              <a:ext uri="{FF2B5EF4-FFF2-40B4-BE49-F238E27FC236}">
                <a16:creationId xmlns:a16="http://schemas.microsoft.com/office/drawing/2014/main" id="{427795D2-C1D1-403C-7C5F-F70975929169}"/>
              </a:ext>
            </a:extLst>
          </p:cNvPr>
          <p:cNvGrpSpPr/>
          <p:nvPr/>
        </p:nvGrpSpPr>
        <p:grpSpPr>
          <a:xfrm rot="10800000">
            <a:off x="5277127" y="137785"/>
            <a:ext cx="1487826" cy="1083162"/>
            <a:chOff x="3400450" y="986392"/>
            <a:chExt cx="1487826" cy="1083162"/>
          </a:xfrm>
        </p:grpSpPr>
        <p:sp>
          <p:nvSpPr>
            <p:cNvPr id="10" name="Freeform 9">
              <a:extLst>
                <a:ext uri="{FF2B5EF4-FFF2-40B4-BE49-F238E27FC236}">
                  <a16:creationId xmlns:a16="http://schemas.microsoft.com/office/drawing/2014/main" id="{0BDCA838-73D1-AE0A-10E0-965C7FA06CED}"/>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DBD22"/>
            </a:solidFill>
            <a:ln w="897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137F0D5-D279-2DDA-DBA7-2B48E0341871}"/>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0376B"/>
            </a:solidFill>
            <a:ln w="8971" cap="flat">
              <a:noFill/>
              <a:prstDash val="solid"/>
              <a:miter/>
            </a:ln>
          </p:spPr>
          <p:txBody>
            <a:bodyPr rtlCol="0" anchor="ctr"/>
            <a:lstStyle/>
            <a:p>
              <a:endParaRPr lang="en-US"/>
            </a:p>
          </p:txBody>
        </p:sp>
      </p:grpSp>
      <p:pic>
        <p:nvPicPr>
          <p:cNvPr id="3" name="Picture 2" descr="A person walking on a rope&#10;&#10;Description automatically generated">
            <a:extLst>
              <a:ext uri="{FF2B5EF4-FFF2-40B4-BE49-F238E27FC236}">
                <a16:creationId xmlns:a16="http://schemas.microsoft.com/office/drawing/2014/main" id="{7BFA826C-ED4B-5BD4-9861-85A2A5389B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22162" y="1270199"/>
            <a:ext cx="4636765" cy="3477574"/>
          </a:xfrm>
          <a:prstGeom prst="rect">
            <a:avLst/>
          </a:prstGeom>
        </p:spPr>
      </p:pic>
      <p:sp>
        <p:nvSpPr>
          <p:cNvPr id="13" name="TextBox 12">
            <a:extLst>
              <a:ext uri="{FF2B5EF4-FFF2-40B4-BE49-F238E27FC236}">
                <a16:creationId xmlns:a16="http://schemas.microsoft.com/office/drawing/2014/main" id="{34B96EE1-F267-F076-72B1-E5B2CDC6A341}"/>
              </a:ext>
            </a:extLst>
          </p:cNvPr>
          <p:cNvSpPr txBox="1"/>
          <p:nvPr/>
        </p:nvSpPr>
        <p:spPr>
          <a:xfrm>
            <a:off x="445943" y="4944905"/>
            <a:ext cx="11270193" cy="1446550"/>
          </a:xfrm>
          <a:prstGeom prst="rect">
            <a:avLst/>
          </a:prstGeom>
          <a:noFill/>
        </p:spPr>
        <p:txBody>
          <a:bodyPr wrap="square">
            <a:spAutoFit/>
          </a:bodyPr>
          <a:lstStyle/>
          <a:p>
            <a:r>
              <a:rPr lang="en-GB" sz="2200" b="1" dirty="0"/>
              <a:t>Prudent management and strategic planning when engaging in borrowing is essential. It is about balancing the need to be cautious but acknowledging that it can be a necessary step towards achieving your goals. See more about loans in </a:t>
            </a:r>
            <a:r>
              <a:rPr lang="en-GB" sz="2200" b="1" dirty="0">
                <a:solidFill>
                  <a:srgbClr val="F2A72C"/>
                </a:solidFill>
              </a:rPr>
              <a:t>Module 8 Financial Aid for Underrepresented Entrepreneurs</a:t>
            </a:r>
            <a:endParaRPr lang="en-IE" sz="2200" b="1" dirty="0">
              <a:solidFill>
                <a:srgbClr val="F2A72C"/>
              </a:solidFill>
            </a:endParaRPr>
          </a:p>
        </p:txBody>
      </p:sp>
    </p:spTree>
    <p:extLst>
      <p:ext uri="{BB962C8B-B14F-4D97-AF65-F5344CB8AC3E}">
        <p14:creationId xmlns:p14="http://schemas.microsoft.com/office/powerpoint/2010/main" val="90357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33199" y="1220345"/>
            <a:ext cx="10396219" cy="1681170"/>
          </a:xfrm>
        </p:spPr>
        <p:txBody>
          <a:bodyPr/>
          <a:lstStyle/>
          <a:p>
            <a:pPr algn="ctr"/>
            <a:endParaRPr lang="en-US" sz="100" b="1" dirty="0">
              <a:solidFill>
                <a:schemeClr val="bg1"/>
              </a:solidFill>
              <a:highlight>
                <a:srgbClr val="1EB3DD"/>
              </a:highlight>
            </a:endParaRPr>
          </a:p>
          <a:p>
            <a:pPr algn="ctr"/>
            <a:r>
              <a:rPr lang="en-US" sz="2400" b="1" dirty="0">
                <a:solidFill>
                  <a:schemeClr val="bg1"/>
                </a:solidFill>
                <a:highlight>
                  <a:srgbClr val="1EB3DD"/>
                </a:highlight>
              </a:rPr>
              <a:t>DON’T</a:t>
            </a:r>
          </a:p>
          <a:p>
            <a:pPr fontAlgn="base"/>
            <a:r>
              <a:rPr lang="en-IE" sz="2400" b="1" dirty="0">
                <a:solidFill>
                  <a:srgbClr val="1EB3DD"/>
                </a:solidFill>
              </a:rPr>
              <a:t>X  Mix your Business and Personal account. </a:t>
            </a:r>
            <a:r>
              <a:rPr lang="en-IE" sz="2400" dirty="0">
                <a:solidFill>
                  <a:srgbClr val="1E494F"/>
                </a:solidFill>
              </a:rPr>
              <a:t>It's never a good idea to mix your business money with your personal money. You can bank with the same institution if you want, but make sure you open a separate small business bank account. Don't transfer money between the two unless you have an excellent reason, and you keep a paper trail.</a:t>
            </a:r>
          </a:p>
          <a:p>
            <a:pPr fontAlgn="base"/>
            <a:r>
              <a:rPr lang="en-IE" sz="2400" b="1" dirty="0">
                <a:solidFill>
                  <a:srgbClr val="1EB3DD"/>
                </a:solidFill>
              </a:rPr>
              <a:t>X   Make the mistake of applying to only a single type of lender</a:t>
            </a:r>
            <a:r>
              <a:rPr lang="en-IE" sz="2400" dirty="0">
                <a:solidFill>
                  <a:srgbClr val="1EB3DD"/>
                </a:solidFill>
              </a:rPr>
              <a:t>. </a:t>
            </a:r>
            <a:r>
              <a:rPr lang="en-IE" sz="2400" dirty="0">
                <a:solidFill>
                  <a:srgbClr val="1E494F"/>
                </a:solidFill>
              </a:rPr>
              <a:t>Knowing all your options not only makes it easier to decide how to choose an appropriate business loan, but it also increases the chances of getting accepted for a loan.</a:t>
            </a:r>
          </a:p>
          <a:p>
            <a:pPr fontAlgn="base"/>
            <a:r>
              <a:rPr lang="en-IE" sz="2400" b="1" dirty="0">
                <a:solidFill>
                  <a:srgbClr val="1EB3DD"/>
                </a:solidFill>
              </a:rPr>
              <a:t>X   Make the mistake of falling for an unreliable lender.</a:t>
            </a:r>
          </a:p>
          <a:p>
            <a:pPr fontAlgn="base"/>
            <a:endParaRPr lang="en-IE" sz="1050" b="1" dirty="0">
              <a:solidFill>
                <a:srgbClr val="1EB3DD"/>
              </a:solidFill>
            </a:endParaRPr>
          </a:p>
          <a:p>
            <a:pPr algn="r" fontAlgn="base"/>
            <a:r>
              <a:rPr lang="en-IE" sz="2800" b="1" dirty="0">
                <a:solidFill>
                  <a:schemeClr val="bg1"/>
                </a:solidFill>
                <a:highlight>
                  <a:srgbClr val="F26B27"/>
                </a:highlight>
              </a:rPr>
              <a:t>READ</a:t>
            </a:r>
            <a:r>
              <a:rPr lang="en-IE" b="1" dirty="0">
                <a:solidFill>
                  <a:srgbClr val="1E494F"/>
                </a:solidFill>
              </a:rPr>
              <a:t> - </a:t>
            </a:r>
            <a:r>
              <a:rPr lang="en-IE" b="1" dirty="0">
                <a:solidFill>
                  <a:srgbClr val="1E494F"/>
                </a:solidFill>
                <a:hlinkClick r:id="rId2">
                  <a:extLst>
                    <a:ext uri="{A12FA001-AC4F-418D-AE19-62706E023703}">
                      <ahyp:hlinkClr xmlns:ahyp="http://schemas.microsoft.com/office/drawing/2018/hyperlinkcolor" val="tx"/>
                    </a:ext>
                  </a:extLst>
                </a:hlinkClick>
              </a:rPr>
              <a:t>10 questions you should ask</a:t>
            </a:r>
            <a:r>
              <a:rPr lang="en-IE" b="1" dirty="0">
                <a:solidFill>
                  <a:srgbClr val="1E494F"/>
                </a:solidFill>
              </a:rPr>
              <a:t> before applying for a bank loan</a:t>
            </a:r>
          </a:p>
          <a:p>
            <a:pPr algn="ctr"/>
            <a:endParaRPr lang="en-US" sz="2400" b="1" dirty="0">
              <a:solidFill>
                <a:schemeClr val="bg1"/>
              </a:solidFill>
              <a:highlight>
                <a:srgbClr val="1EB3DD"/>
              </a:highlight>
            </a:endParaRPr>
          </a:p>
        </p:txBody>
      </p:sp>
      <p:sp>
        <p:nvSpPr>
          <p:cNvPr id="2" name="Freeform 1">
            <a:extLst>
              <a:ext uri="{FF2B5EF4-FFF2-40B4-BE49-F238E27FC236}">
                <a16:creationId xmlns:a16="http://schemas.microsoft.com/office/drawing/2014/main" id="{7B83FC6B-9FCD-D7A3-CB13-234D96458BFD}"/>
              </a:ext>
            </a:extLst>
          </p:cNvPr>
          <p:cNvSpPr/>
          <p:nvPr/>
        </p:nvSpPr>
        <p:spPr>
          <a:xfrm>
            <a:off x="-47195" y="416691"/>
            <a:ext cx="850097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6294" y="513830"/>
            <a:ext cx="9632553" cy="803654"/>
          </a:xfrm>
        </p:spPr>
        <p:txBody>
          <a:bodyPr/>
          <a:lstStyle/>
          <a:p>
            <a:r>
              <a:rPr lang="en-US" b="1" dirty="0">
                <a:solidFill>
                  <a:schemeClr val="bg1"/>
                </a:solidFill>
              </a:rPr>
              <a:t>What not to do in dealing with a bank</a:t>
            </a:r>
            <a:endParaRPr lang="en-US" sz="3600" b="1" dirty="0">
              <a:solidFill>
                <a:schemeClr val="bg1"/>
              </a:solidFill>
            </a:endParaRPr>
          </a:p>
        </p:txBody>
      </p:sp>
    </p:spTree>
    <p:extLst>
      <p:ext uri="{BB962C8B-B14F-4D97-AF65-F5344CB8AC3E}">
        <p14:creationId xmlns:p14="http://schemas.microsoft.com/office/powerpoint/2010/main" val="226328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Grants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610722" y="1565257"/>
            <a:ext cx="10426971" cy="5262979"/>
          </a:xfrm>
          <a:prstGeom prst="rect">
            <a:avLst/>
          </a:prstGeom>
          <a:noFill/>
        </p:spPr>
        <p:txBody>
          <a:bodyPr wrap="square">
            <a:spAutoFit/>
          </a:bodyPr>
          <a:lstStyle/>
          <a:p>
            <a:r>
              <a:rPr lang="en-GB" sz="2400" dirty="0">
                <a:solidFill>
                  <a:srgbClr val="595959"/>
                </a:solidFill>
              </a:rPr>
              <a:t>Grants are non-repayable funds disbursed or gifted by one party, often a government department, corporation, foundation, or trust, to a recipient. They can be a crucial funding source for underrepresented founders in the EU, providing financial support without the need to repay or relinquish equity. </a:t>
            </a:r>
          </a:p>
          <a:p>
            <a:endParaRPr lang="en-GB" sz="2400" dirty="0">
              <a:solidFill>
                <a:srgbClr val="595959"/>
              </a:solidFill>
            </a:endParaRPr>
          </a:p>
          <a:p>
            <a:r>
              <a:rPr lang="en-GB" sz="2400" dirty="0">
                <a:solidFill>
                  <a:srgbClr val="595959"/>
                </a:solidFill>
              </a:rPr>
              <a:t>As with loans, understanding the different types of grants available is key. </a:t>
            </a:r>
            <a:r>
              <a:rPr lang="en-GB" sz="2400" b="1" dirty="0">
                <a:solidFill>
                  <a:schemeClr val="bg1"/>
                </a:solidFill>
                <a:highlight>
                  <a:srgbClr val="D9552F"/>
                </a:highlight>
              </a:rPr>
              <a:t>NOTE:</a:t>
            </a:r>
          </a:p>
          <a:p>
            <a:r>
              <a:rPr lang="en-GB" sz="2400" dirty="0">
                <a:solidFill>
                  <a:srgbClr val="595959"/>
                </a:solidFill>
              </a:rPr>
              <a:t>Each country has a different approach, but these are the common types of grants:</a:t>
            </a:r>
          </a:p>
          <a:p>
            <a:endParaRPr lang="en-GB" sz="1200" b="1" dirty="0">
              <a:solidFill>
                <a:srgbClr val="595959"/>
              </a:solidFill>
            </a:endParaRPr>
          </a:p>
          <a:p>
            <a:pPr marL="342900" indent="-342900">
              <a:buFont typeface="Arial" panose="020B0604020202020204" pitchFamily="34" charset="0"/>
              <a:buChar char="•"/>
            </a:pPr>
            <a:r>
              <a:rPr lang="en-GB" sz="2400" b="1" dirty="0">
                <a:solidFill>
                  <a:srgbClr val="D9552F"/>
                </a:solidFill>
              </a:rPr>
              <a:t>Capital Grants: </a:t>
            </a:r>
            <a:r>
              <a:rPr lang="en-GB" sz="2400" dirty="0">
                <a:solidFill>
                  <a:srgbClr val="595959"/>
                </a:solidFill>
              </a:rPr>
              <a:t>to fund capital investments in the business, such as purchasing equipment, renovating a work base, or investing in technology. Suitable to businesses needing significant initial capital outlay for setting up or expanding physical infrastructure.</a:t>
            </a:r>
          </a:p>
          <a:p>
            <a:endParaRPr lang="en-GB" sz="2400" dirty="0"/>
          </a:p>
          <a:p>
            <a:endParaRPr lang="en-IE" sz="2400" dirty="0">
              <a:solidFill>
                <a:srgbClr val="595959"/>
              </a:solidFill>
            </a:endParaRPr>
          </a:p>
        </p:txBody>
      </p:sp>
    </p:spTree>
    <p:extLst>
      <p:ext uri="{BB962C8B-B14F-4D97-AF65-F5344CB8AC3E}">
        <p14:creationId xmlns:p14="http://schemas.microsoft.com/office/powerpoint/2010/main" val="27842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Grants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610722" y="1565257"/>
            <a:ext cx="10426971" cy="4524315"/>
          </a:xfrm>
          <a:prstGeom prst="rect">
            <a:avLst/>
          </a:prstGeom>
          <a:noFill/>
        </p:spPr>
        <p:txBody>
          <a:bodyPr wrap="square">
            <a:spAutoFit/>
          </a:bodyPr>
          <a:lstStyle/>
          <a:p>
            <a:pPr marL="342900" indent="-342900">
              <a:buFont typeface="Arial" panose="020B0604020202020204" pitchFamily="34" charset="0"/>
              <a:buChar char="•"/>
            </a:pPr>
            <a:r>
              <a:rPr lang="en-GB" sz="2400" b="1" dirty="0">
                <a:solidFill>
                  <a:srgbClr val="D9552F"/>
                </a:solidFill>
              </a:rPr>
              <a:t>Employment Grants: </a:t>
            </a:r>
            <a:r>
              <a:rPr lang="en-GB" sz="2400" dirty="0">
                <a:solidFill>
                  <a:srgbClr val="595959"/>
                </a:solidFill>
              </a:rPr>
              <a:t>Designed to encourage businesses to hire and train employees, particularly in regions with high unemployment or underemployment. These grants may cover part of the salary of new hires or provide subsidies for creating jobs in specific sectors or demographics, such as young people or long-term unemployed.</a:t>
            </a:r>
          </a:p>
          <a:p>
            <a:endParaRPr lang="en-GB" sz="2400" dirty="0">
              <a:solidFill>
                <a:srgbClr val="595959"/>
              </a:solidFill>
            </a:endParaRPr>
          </a:p>
          <a:p>
            <a:pPr marL="342900" indent="-342900">
              <a:buFont typeface="Arial" panose="020B0604020202020204" pitchFamily="34" charset="0"/>
              <a:buChar char="•"/>
            </a:pPr>
            <a:r>
              <a:rPr lang="en-GB" sz="2400" b="1" dirty="0">
                <a:solidFill>
                  <a:srgbClr val="D9552F"/>
                </a:solidFill>
              </a:rPr>
              <a:t>Research and Development (R&amp;D) or Innovation Grants: </a:t>
            </a:r>
            <a:r>
              <a:rPr lang="en-GB" sz="2400" dirty="0">
                <a:solidFill>
                  <a:srgbClr val="D9552F"/>
                </a:solidFill>
              </a:rPr>
              <a:t> </a:t>
            </a:r>
            <a:r>
              <a:rPr lang="en-GB" sz="2400" dirty="0">
                <a:solidFill>
                  <a:srgbClr val="595959"/>
                </a:solidFill>
              </a:rPr>
              <a:t>To support innovation through research and development activities within businesses, these grants help cover the costs associated with developing new products, services, or processes for companies seeking to innovate and bring new ideas to market.</a:t>
            </a:r>
          </a:p>
          <a:p>
            <a:pPr marL="342900" indent="-342900">
              <a:buFont typeface="Arial" panose="020B0604020202020204" pitchFamily="34" charset="0"/>
              <a:buChar char="•"/>
            </a:pPr>
            <a:endParaRPr lang="en-IE" sz="2400" dirty="0">
              <a:solidFill>
                <a:srgbClr val="595959"/>
              </a:solidFill>
            </a:endParaRPr>
          </a:p>
        </p:txBody>
      </p:sp>
    </p:spTree>
    <p:extLst>
      <p:ext uri="{BB962C8B-B14F-4D97-AF65-F5344CB8AC3E}">
        <p14:creationId xmlns:p14="http://schemas.microsoft.com/office/powerpoint/2010/main" val="267778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en-GB" dirty="0"/>
              <a:t>Understanding Different Types of Funding</a:t>
            </a:r>
            <a:endParaRPr lang="en-US"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857540" y="1202055"/>
            <a:ext cx="4978975" cy="4671588"/>
          </a:xfrm>
        </p:spPr>
        <p:txBody>
          <a:bodyPr/>
          <a:lstStyle/>
          <a:p>
            <a:pPr marL="0" indent="0" rtl="0">
              <a:spcBef>
                <a:spcPts val="1400"/>
              </a:spcBef>
              <a:spcAft>
                <a:spcPts val="1400"/>
              </a:spcAft>
            </a:pPr>
            <a:r>
              <a:rPr lang="en-GB" sz="2100" dirty="0"/>
              <a:t>Module 4 </a:t>
            </a:r>
            <a:r>
              <a:rPr lang="en-GB" sz="2100" b="0" i="0" u="none" strike="noStrike" dirty="0">
                <a:effectLst/>
              </a:rPr>
              <a:t>builds on the various avenues for securing funding, including loans, grants, and the context of venture capital as introduced in Module 3.  It outlines the criteria and requirements for accessing finance and provides learning about microloans, risk management, and strategies to overcome discrimination and bias.  The module also explores non-traditional funding sources such as crowdfunding and impact investing, providing guidance on navigating the funding landscape and securing financial support.</a:t>
            </a:r>
            <a:endParaRPr lang="en-GB" sz="2100" b="0" dirty="0">
              <a:effectLst/>
            </a:endParaRPr>
          </a:p>
          <a:p>
            <a:br>
              <a:rPr lang="en-GB" sz="2100" dirty="0"/>
            </a:br>
            <a:endParaRPr lang="en-US" sz="2100"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r>
              <a:rPr lang="en-GB" dirty="0"/>
              <a:t>Navigating the Criteria for Funding</a:t>
            </a:r>
            <a:endParaRPr lang="en-US"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48163" y="3084240"/>
            <a:ext cx="5437258" cy="689519"/>
          </a:xfrm>
        </p:spPr>
        <p:txBody>
          <a:bodyPr/>
          <a:lstStyle/>
          <a:p>
            <a:r>
              <a:rPr lang="en-GB" dirty="0"/>
              <a:t>Strategies for Overcoming Bias and Discrimination in Funding</a:t>
            </a:r>
            <a:endParaRPr lang="en-US" dirty="0"/>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76445" y="3963897"/>
            <a:ext cx="5073048" cy="689519"/>
          </a:xfrm>
        </p:spPr>
        <p:txBody>
          <a:bodyPr/>
          <a:lstStyle/>
          <a:p>
            <a:r>
              <a:rPr lang="en-IE" dirty="0"/>
              <a:t>Exploring Non-Traditional Funding Sources</a:t>
            </a:r>
            <a:endParaRPr lang="en-US" dirty="0"/>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r>
              <a:rPr lang="en-GB" dirty="0"/>
              <a:t>Risk Management and Financial Planning</a:t>
            </a:r>
            <a:endParaRPr lang="en-IE"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r>
              <a:rPr lang="en-US" dirty="0"/>
              <a:t>Introduction</a:t>
            </a:r>
          </a:p>
        </p:txBody>
      </p:sp>
      <p:sp>
        <p:nvSpPr>
          <p:cNvPr id="3" name="TextBox 2">
            <a:extLst>
              <a:ext uri="{FF2B5EF4-FFF2-40B4-BE49-F238E27FC236}">
                <a16:creationId xmlns:a16="http://schemas.microsoft.com/office/drawing/2014/main" id="{2A991BA8-04EE-BA28-F212-071180BE1E27}"/>
              </a:ext>
            </a:extLst>
          </p:cNvPr>
          <p:cNvSpPr txBox="1"/>
          <p:nvPr/>
        </p:nvSpPr>
        <p:spPr>
          <a:xfrm>
            <a:off x="6746083" y="5573875"/>
            <a:ext cx="6114552" cy="400110"/>
          </a:xfrm>
          <a:prstGeom prst="rect">
            <a:avLst/>
          </a:prstGeom>
          <a:noFill/>
        </p:spPr>
        <p:txBody>
          <a:bodyPr wrap="square">
            <a:spAutoFit/>
          </a:bodyPr>
          <a:lstStyle/>
          <a:p>
            <a:r>
              <a:rPr lang="en-IE" sz="2000" dirty="0"/>
              <a:t>Self-Reflection and References</a:t>
            </a:r>
            <a:endParaRPr lang="en-US" sz="2000"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Grants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28709" y="1561286"/>
            <a:ext cx="10261789" cy="4893647"/>
          </a:xfrm>
          <a:prstGeom prst="rect">
            <a:avLst/>
          </a:prstGeom>
          <a:noFill/>
        </p:spPr>
        <p:txBody>
          <a:bodyPr wrap="square">
            <a:spAutoFit/>
          </a:bodyPr>
          <a:lstStyle/>
          <a:p>
            <a:r>
              <a:rPr lang="en-GB" sz="2400" b="1" dirty="0">
                <a:solidFill>
                  <a:srgbClr val="D9552F"/>
                </a:solidFill>
              </a:rPr>
              <a:t>Training Grants: </a:t>
            </a:r>
            <a:r>
              <a:rPr lang="en-GB" sz="2400" dirty="0">
                <a:solidFill>
                  <a:srgbClr val="595959"/>
                </a:solidFill>
              </a:rPr>
              <a:t>Support the upskilling of the workforce by funding training programs for employees. Typically, any business looking to enhance the skills of its workforce to keep up with new technologies or business practices can apply.</a:t>
            </a:r>
          </a:p>
          <a:p>
            <a:r>
              <a:rPr lang="en-GB" sz="2400" dirty="0">
                <a:solidFill>
                  <a:srgbClr val="595959"/>
                </a:solidFill>
              </a:rPr>
              <a:t>Many national and regional programmes in EU countries provide funding for staff training to enhance competitiveness and productivity.</a:t>
            </a:r>
          </a:p>
          <a:p>
            <a:endParaRPr lang="en-GB" sz="2400" dirty="0">
              <a:solidFill>
                <a:srgbClr val="595959"/>
              </a:solidFill>
            </a:endParaRPr>
          </a:p>
          <a:p>
            <a:r>
              <a:rPr lang="en-GB" sz="2400" b="1" dirty="0">
                <a:solidFill>
                  <a:srgbClr val="D9552F"/>
                </a:solidFill>
              </a:rPr>
              <a:t>Green Grants: </a:t>
            </a:r>
            <a:r>
              <a:rPr lang="en-GB" sz="2400" dirty="0">
                <a:solidFill>
                  <a:srgbClr val="595959"/>
                </a:solidFill>
              </a:rPr>
              <a:t>To promote environmental sustainability, these grants support projects that reduce carbon footprints, enhance energy efficiency, or involve renewable energy sources. Used by businesses implementing eco-friendly practices, upgrading to energy-efficient systems, or developing sustainable products.</a:t>
            </a:r>
          </a:p>
          <a:p>
            <a:endParaRPr lang="en-GB" sz="2400" dirty="0">
              <a:solidFill>
                <a:srgbClr val="595959"/>
              </a:solidFill>
            </a:endParaRPr>
          </a:p>
          <a:p>
            <a:pPr marL="342900" indent="-342900">
              <a:buFont typeface="Arial" panose="020B0604020202020204" pitchFamily="34" charset="0"/>
              <a:buChar char="•"/>
            </a:pPr>
            <a:endParaRPr lang="en-IE" sz="2400" dirty="0">
              <a:solidFill>
                <a:srgbClr val="595959"/>
              </a:solidFill>
            </a:endParaRPr>
          </a:p>
        </p:txBody>
      </p:sp>
    </p:spTree>
    <p:extLst>
      <p:ext uri="{BB962C8B-B14F-4D97-AF65-F5344CB8AC3E}">
        <p14:creationId xmlns:p14="http://schemas.microsoft.com/office/powerpoint/2010/main" val="145942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Grants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28709" y="1561286"/>
            <a:ext cx="10261789" cy="3416320"/>
          </a:xfrm>
          <a:prstGeom prst="rect">
            <a:avLst/>
          </a:prstGeom>
          <a:noFill/>
        </p:spPr>
        <p:txBody>
          <a:bodyPr wrap="square">
            <a:spAutoFit/>
          </a:bodyPr>
          <a:lstStyle/>
          <a:p>
            <a:r>
              <a:rPr lang="en-GB" sz="2400" b="1" dirty="0">
                <a:solidFill>
                  <a:srgbClr val="D9552F"/>
                </a:solidFill>
              </a:rPr>
              <a:t>Export Grants: </a:t>
            </a:r>
            <a:r>
              <a:rPr lang="en-GB" sz="2400" dirty="0">
                <a:solidFill>
                  <a:srgbClr val="595959"/>
                </a:solidFill>
              </a:rPr>
              <a:t>To encourage businesses to expand their markets beyond local or national borders, these grants can cover part of the costs associated with exporting products and services. Typically used for businesses looking to attend international trade shows, set up overseas marketing campaigns, or comply with international regulations.</a:t>
            </a:r>
          </a:p>
          <a:p>
            <a:endParaRPr lang="en-GB" sz="2400" dirty="0">
              <a:solidFill>
                <a:srgbClr val="595959"/>
              </a:solidFill>
            </a:endParaRPr>
          </a:p>
          <a:p>
            <a:endParaRPr lang="en-GB" sz="2400" dirty="0">
              <a:solidFill>
                <a:srgbClr val="595959"/>
              </a:solidFill>
            </a:endParaRPr>
          </a:p>
          <a:p>
            <a:endParaRPr lang="en-GB" sz="2400" dirty="0">
              <a:solidFill>
                <a:srgbClr val="595959"/>
              </a:solidFill>
            </a:endParaRPr>
          </a:p>
          <a:p>
            <a:pPr marL="342900" indent="-342900">
              <a:buFont typeface="Arial" panose="020B0604020202020204" pitchFamily="34" charset="0"/>
              <a:buChar char="•"/>
            </a:pPr>
            <a:endParaRPr lang="en-IE" sz="2400" dirty="0">
              <a:solidFill>
                <a:srgbClr val="595959"/>
              </a:solidFill>
            </a:endParaRPr>
          </a:p>
        </p:txBody>
      </p:sp>
      <p:sp>
        <p:nvSpPr>
          <p:cNvPr id="6" name="TextBox 5">
            <a:extLst>
              <a:ext uri="{FF2B5EF4-FFF2-40B4-BE49-F238E27FC236}">
                <a16:creationId xmlns:a16="http://schemas.microsoft.com/office/drawing/2014/main" id="{246A4526-DBD4-ED59-5B4B-8BCA9653A73F}"/>
              </a:ext>
            </a:extLst>
          </p:cNvPr>
          <p:cNvSpPr txBox="1"/>
          <p:nvPr/>
        </p:nvSpPr>
        <p:spPr>
          <a:xfrm>
            <a:off x="728709" y="3870445"/>
            <a:ext cx="10043513" cy="1569660"/>
          </a:xfrm>
          <a:prstGeom prst="rect">
            <a:avLst/>
          </a:prstGeom>
          <a:solidFill>
            <a:schemeClr val="accent3">
              <a:lumMod val="20000"/>
              <a:lumOff val="80000"/>
            </a:schemeClr>
          </a:solidFill>
        </p:spPr>
        <p:txBody>
          <a:bodyPr wrap="square">
            <a:spAutoFit/>
          </a:bodyPr>
          <a:lstStyle/>
          <a:p>
            <a:r>
              <a:rPr lang="en-GB" sz="2400" dirty="0"/>
              <a:t>Understanding these different types of grants can help founders strategically seek funding that aligns with their specific needs and goals. Each type of grant has its criteria, application process, and intended outcomes, making it essential for applicants to carefully review these aspects before applying.</a:t>
            </a:r>
            <a:endParaRPr lang="en-IE" sz="2400" dirty="0"/>
          </a:p>
        </p:txBody>
      </p:sp>
    </p:spTree>
    <p:extLst>
      <p:ext uri="{BB962C8B-B14F-4D97-AF65-F5344CB8AC3E}">
        <p14:creationId xmlns:p14="http://schemas.microsoft.com/office/powerpoint/2010/main" val="2906819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WATCH</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17226" y="1436001"/>
            <a:ext cx="10261789" cy="1569660"/>
          </a:xfrm>
          <a:prstGeom prst="rect">
            <a:avLst/>
          </a:prstGeom>
          <a:noFill/>
        </p:spPr>
        <p:txBody>
          <a:bodyPr wrap="square">
            <a:spAutoFit/>
          </a:bodyPr>
          <a:lstStyle/>
          <a:p>
            <a:r>
              <a:rPr lang="en-US" sz="2400" dirty="0">
                <a:solidFill>
                  <a:srgbClr val="1E494F"/>
                </a:solidFill>
              </a:rPr>
              <a:t>Interesting video on what a grant does and does not do.</a:t>
            </a:r>
            <a:endParaRPr lang="en-GB" sz="2400" dirty="0">
              <a:solidFill>
                <a:srgbClr val="595959"/>
              </a:solidFill>
            </a:endParaRPr>
          </a:p>
          <a:p>
            <a:endParaRPr lang="en-GB" sz="2400" dirty="0">
              <a:solidFill>
                <a:srgbClr val="595959"/>
              </a:solidFill>
            </a:endParaRPr>
          </a:p>
          <a:p>
            <a:endParaRPr lang="en-GB" sz="2400" dirty="0">
              <a:solidFill>
                <a:srgbClr val="595959"/>
              </a:solidFill>
            </a:endParaRPr>
          </a:p>
          <a:p>
            <a:pPr marL="342900" indent="-342900">
              <a:buFont typeface="Arial" panose="020B0604020202020204" pitchFamily="34" charset="0"/>
              <a:buChar char="•"/>
            </a:pPr>
            <a:endParaRPr lang="en-IE" sz="2400" dirty="0">
              <a:solidFill>
                <a:srgbClr val="595959"/>
              </a:solidFill>
            </a:endParaRPr>
          </a:p>
        </p:txBody>
      </p:sp>
      <p:pic>
        <p:nvPicPr>
          <p:cNvPr id="3" name="Picture 2">
            <a:extLst>
              <a:ext uri="{FF2B5EF4-FFF2-40B4-BE49-F238E27FC236}">
                <a16:creationId xmlns:a16="http://schemas.microsoft.com/office/drawing/2014/main" id="{F2FF880E-58AD-D280-46DC-0DF1A1DD048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76701" y="1994200"/>
            <a:ext cx="5518081" cy="378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nline Media 1" title="What Is A Grant?">
            <a:hlinkClick r:id="" action="ppaction://media"/>
            <a:extLst>
              <a:ext uri="{FF2B5EF4-FFF2-40B4-BE49-F238E27FC236}">
                <a16:creationId xmlns:a16="http://schemas.microsoft.com/office/drawing/2014/main" id="{565ED71D-9722-3D9F-9776-8D42D0E90B0E}"/>
              </a:ext>
            </a:extLst>
          </p:cNvPr>
          <p:cNvPicPr>
            <a:picLocks noRot="1" noChangeAspect="1"/>
          </p:cNvPicPr>
          <p:nvPr>
            <a:videoFile r:link="rId1"/>
          </p:nvPr>
        </p:nvPicPr>
        <p:blipFill>
          <a:blip r:embed="rId4"/>
          <a:stretch>
            <a:fillRect/>
          </a:stretch>
        </p:blipFill>
        <p:spPr>
          <a:xfrm>
            <a:off x="3728704" y="2220831"/>
            <a:ext cx="3815919" cy="2155994"/>
          </a:xfrm>
          <a:prstGeom prst="rect">
            <a:avLst/>
          </a:prstGeom>
        </p:spPr>
      </p:pic>
      <p:sp>
        <p:nvSpPr>
          <p:cNvPr id="10" name="TextBox 9">
            <a:extLst>
              <a:ext uri="{FF2B5EF4-FFF2-40B4-BE49-F238E27FC236}">
                <a16:creationId xmlns:a16="http://schemas.microsoft.com/office/drawing/2014/main" id="{08E819CC-6052-1349-C997-E130DE8828E0}"/>
              </a:ext>
            </a:extLst>
          </p:cNvPr>
          <p:cNvSpPr txBox="1"/>
          <p:nvPr/>
        </p:nvSpPr>
        <p:spPr>
          <a:xfrm>
            <a:off x="4262284" y="5748876"/>
            <a:ext cx="7592468" cy="369332"/>
          </a:xfrm>
          <a:prstGeom prst="rect">
            <a:avLst/>
          </a:prstGeom>
          <a:noFill/>
        </p:spPr>
        <p:txBody>
          <a:bodyPr wrap="square">
            <a:spAutoFit/>
          </a:bodyPr>
          <a:lstStyle/>
          <a:p>
            <a:r>
              <a:rPr lang="en-IE" dirty="0">
                <a:hlinkClick r:id="rId5"/>
              </a:rPr>
              <a:t>https://youtu.be/q13UX4UCmKY</a:t>
            </a:r>
            <a:r>
              <a:rPr lang="en-IE" dirty="0"/>
              <a:t> </a:t>
            </a:r>
          </a:p>
        </p:txBody>
      </p:sp>
    </p:spTree>
    <p:extLst>
      <p:ext uri="{BB962C8B-B14F-4D97-AF65-F5344CB8AC3E}">
        <p14:creationId xmlns:p14="http://schemas.microsoft.com/office/powerpoint/2010/main" val="80309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Grants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28709" y="1561286"/>
            <a:ext cx="10261789" cy="3416320"/>
          </a:xfrm>
          <a:prstGeom prst="rect">
            <a:avLst/>
          </a:prstGeom>
          <a:noFill/>
        </p:spPr>
        <p:txBody>
          <a:bodyPr wrap="square">
            <a:spAutoFit/>
          </a:bodyPr>
          <a:lstStyle/>
          <a:p>
            <a:pPr>
              <a:buClr>
                <a:srgbClr val="EC2179"/>
              </a:buClr>
            </a:pPr>
            <a:r>
              <a:rPr lang="en-US" sz="2400" dirty="0">
                <a:solidFill>
                  <a:srgbClr val="1E494F"/>
                </a:solidFill>
              </a:rPr>
              <a:t>Up to 50% of applications received by funders do not meet their published criteria. As a very basic minimum, you should read the guidelines published by the funder. </a:t>
            </a:r>
          </a:p>
          <a:p>
            <a:pPr>
              <a:buClr>
                <a:srgbClr val="EC2179"/>
              </a:buClr>
            </a:pPr>
            <a:endParaRPr lang="en-US" sz="2400" dirty="0">
              <a:solidFill>
                <a:srgbClr val="1E494F"/>
              </a:solidFill>
            </a:endParaRPr>
          </a:p>
          <a:p>
            <a:pPr>
              <a:buClr>
                <a:srgbClr val="EC2179"/>
              </a:buClr>
            </a:pPr>
            <a:r>
              <a:rPr lang="en-US" sz="2400" dirty="0">
                <a:solidFill>
                  <a:srgbClr val="1E494F"/>
                </a:solidFill>
              </a:rPr>
              <a:t> </a:t>
            </a:r>
            <a:r>
              <a:rPr lang="en-US" sz="2400" b="1" dirty="0">
                <a:solidFill>
                  <a:schemeClr val="bg1"/>
                </a:solidFill>
                <a:highlight>
                  <a:srgbClr val="47B5C8"/>
                </a:highlight>
              </a:rPr>
              <a:t>Consider: </a:t>
            </a:r>
            <a:r>
              <a:rPr lang="en-US" sz="2400" dirty="0">
                <a:solidFill>
                  <a:srgbClr val="1E494F"/>
                </a:solidFill>
              </a:rPr>
              <a:t>the funder’s motivation, the format for applying, the level of funding,  submission deadlines, eligibility and the decision-making process.</a:t>
            </a:r>
          </a:p>
          <a:p>
            <a:r>
              <a:rPr lang="en-GB" sz="2400" dirty="0">
                <a:solidFill>
                  <a:srgbClr val="595959"/>
                </a:solidFill>
              </a:rPr>
              <a:t>products.</a:t>
            </a:r>
          </a:p>
          <a:p>
            <a:endParaRPr lang="en-GB" sz="2400" dirty="0">
              <a:solidFill>
                <a:srgbClr val="595959"/>
              </a:solidFill>
            </a:endParaRPr>
          </a:p>
          <a:p>
            <a:pPr marL="342900" indent="-342900">
              <a:buFont typeface="Arial" panose="020B0604020202020204" pitchFamily="34" charset="0"/>
              <a:buChar char="•"/>
            </a:pPr>
            <a:endParaRPr lang="en-IE" sz="2400" dirty="0">
              <a:solidFill>
                <a:srgbClr val="595959"/>
              </a:solidFill>
            </a:endParaRPr>
          </a:p>
        </p:txBody>
      </p:sp>
    </p:spTree>
    <p:extLst>
      <p:ext uri="{BB962C8B-B14F-4D97-AF65-F5344CB8AC3E}">
        <p14:creationId xmlns:p14="http://schemas.microsoft.com/office/powerpoint/2010/main" val="225301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Venture Capital</a:t>
            </a:r>
            <a:endParaRPr lang="en-US" dirty="0"/>
          </a:p>
        </p:txBody>
      </p:sp>
      <p:sp>
        <p:nvSpPr>
          <p:cNvPr id="6" name="TextBox 5">
            <a:extLst>
              <a:ext uri="{FF2B5EF4-FFF2-40B4-BE49-F238E27FC236}">
                <a16:creationId xmlns:a16="http://schemas.microsoft.com/office/drawing/2014/main" id="{4A9CBE94-F4B1-D7EA-7899-6614A57B8995}"/>
              </a:ext>
            </a:extLst>
          </p:cNvPr>
          <p:cNvSpPr txBox="1"/>
          <p:nvPr/>
        </p:nvSpPr>
        <p:spPr>
          <a:xfrm>
            <a:off x="657778" y="1670796"/>
            <a:ext cx="6380152" cy="2677656"/>
          </a:xfrm>
          <a:prstGeom prst="rect">
            <a:avLst/>
          </a:prstGeom>
          <a:noFill/>
        </p:spPr>
        <p:txBody>
          <a:bodyPr wrap="square">
            <a:spAutoFit/>
          </a:bodyPr>
          <a:lstStyle/>
          <a:p>
            <a:r>
              <a:rPr lang="en-GB" sz="2400" dirty="0">
                <a:solidFill>
                  <a:srgbClr val="595959"/>
                </a:solidFill>
              </a:rPr>
              <a:t>Venture capital is financing provided by investors to startups and small businesses with long-term growth potential in exchange for equity. We go into even more detail on Venture Capital in </a:t>
            </a:r>
          </a:p>
          <a:p>
            <a:pPr algn="ctr"/>
            <a:endParaRPr lang="en-GB" sz="2400" dirty="0">
              <a:solidFill>
                <a:srgbClr val="595959"/>
              </a:solidFill>
            </a:endParaRPr>
          </a:p>
          <a:p>
            <a:pPr algn="ctr"/>
            <a:r>
              <a:rPr lang="en-GB" sz="2400" dirty="0">
                <a:solidFill>
                  <a:schemeClr val="bg1"/>
                </a:solidFill>
                <a:highlight>
                  <a:srgbClr val="D9552F"/>
                </a:highlight>
              </a:rPr>
              <a:t>Module 5: </a:t>
            </a:r>
            <a:r>
              <a:rPr lang="en-GB" sz="2400" b="0" i="0" dirty="0">
                <a:solidFill>
                  <a:schemeClr val="bg1"/>
                </a:solidFill>
                <a:effectLst/>
                <a:highlight>
                  <a:srgbClr val="D9552F"/>
                </a:highlight>
                <a:latin typeface="Google Sans"/>
              </a:rPr>
              <a:t>How do I Manage my Finances and Module 7: </a:t>
            </a:r>
            <a:r>
              <a:rPr lang="en-GB" sz="2400" dirty="0">
                <a:solidFill>
                  <a:schemeClr val="bg1"/>
                </a:solidFill>
                <a:highlight>
                  <a:srgbClr val="D9552F"/>
                </a:highlight>
                <a:latin typeface="Google Sans"/>
              </a:rPr>
              <a:t>Working </a:t>
            </a:r>
            <a:r>
              <a:rPr lang="en-GB" sz="2400" b="0" i="0" dirty="0">
                <a:solidFill>
                  <a:schemeClr val="bg1"/>
                </a:solidFill>
                <a:effectLst/>
                <a:highlight>
                  <a:srgbClr val="D9552F"/>
                </a:highlight>
                <a:latin typeface="Google Sans"/>
              </a:rPr>
              <a:t>with Investors </a:t>
            </a:r>
          </a:p>
        </p:txBody>
      </p:sp>
      <p:pic>
        <p:nvPicPr>
          <p:cNvPr id="8" name="Picture 7" descr="Stacks of gold coins">
            <a:extLst>
              <a:ext uri="{FF2B5EF4-FFF2-40B4-BE49-F238E27FC236}">
                <a16:creationId xmlns:a16="http://schemas.microsoft.com/office/drawing/2014/main" id="{F3007E7D-B224-42F7-AD1E-37B9AA459089}"/>
              </a:ext>
            </a:extLst>
          </p:cNvPr>
          <p:cNvPicPr>
            <a:picLocks noChangeAspect="1"/>
          </p:cNvPicPr>
          <p:nvPr/>
        </p:nvPicPr>
        <p:blipFill>
          <a:blip r:embed="rId2"/>
          <a:stretch>
            <a:fillRect/>
          </a:stretch>
        </p:blipFill>
        <p:spPr>
          <a:xfrm>
            <a:off x="6960993" y="2347942"/>
            <a:ext cx="3906848" cy="2604565"/>
          </a:xfrm>
          <a:prstGeom prst="rect">
            <a:avLst/>
          </a:prstGeom>
        </p:spPr>
      </p:pic>
    </p:spTree>
    <p:extLst>
      <p:ext uri="{BB962C8B-B14F-4D97-AF65-F5344CB8AC3E}">
        <p14:creationId xmlns:p14="http://schemas.microsoft.com/office/powerpoint/2010/main" val="165009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Angel Investment</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920299" y="1565257"/>
            <a:ext cx="9952211" cy="4708981"/>
          </a:xfrm>
          <a:prstGeom prst="rect">
            <a:avLst/>
          </a:prstGeom>
          <a:noFill/>
        </p:spPr>
        <p:txBody>
          <a:bodyPr wrap="square">
            <a:spAutoFit/>
          </a:bodyPr>
          <a:lstStyle/>
          <a:p>
            <a:r>
              <a:rPr lang="en-GB" sz="2400" dirty="0">
                <a:solidFill>
                  <a:srgbClr val="595959"/>
                </a:solidFill>
              </a:rPr>
              <a:t>Angel investors are high-net-worth individuals who provide financial backing for small startups or entrepreneurs, usually in exchange for ownership equity or convertible debt. Unlike venture capitalists, who manage pooled money from many investors in a professionally-managed fund, angel investors are usually investing their own funds.</a:t>
            </a:r>
          </a:p>
          <a:p>
            <a:endParaRPr lang="en-GB" sz="1000" dirty="0">
              <a:solidFill>
                <a:srgbClr val="595959"/>
              </a:solidFill>
            </a:endParaRPr>
          </a:p>
          <a:p>
            <a:endParaRPr lang="en-GB" sz="200" dirty="0"/>
          </a:p>
          <a:p>
            <a:r>
              <a:rPr lang="en-GB" sz="2400" b="1" dirty="0"/>
              <a:t>Key Considerations for Founders</a:t>
            </a:r>
            <a:r>
              <a:rPr lang="en-GB" sz="2400" dirty="0"/>
              <a:t>:</a:t>
            </a:r>
          </a:p>
          <a:p>
            <a:r>
              <a:rPr lang="en-GB" sz="2400" b="1" dirty="0">
                <a:solidFill>
                  <a:srgbClr val="F2A72C"/>
                </a:solidFill>
              </a:rPr>
              <a:t>Investment Scale and Terms</a:t>
            </a:r>
            <a:r>
              <a:rPr lang="en-GB" sz="2400" dirty="0">
                <a:solidFill>
                  <a:srgbClr val="F2A72C"/>
                </a:solidFill>
              </a:rPr>
              <a:t>: </a:t>
            </a:r>
            <a:r>
              <a:rPr lang="en-GB" sz="2400" dirty="0">
                <a:solidFill>
                  <a:srgbClr val="595959"/>
                </a:solidFill>
              </a:rPr>
              <a:t>Angel investments are generally smaller than those made by venture capital firms, ranging anywhere from a few thousand to a few million dollars. The terms of these investments can vary widely. Founders should be prepared to negotiate on valuation, equity stake, and repayment terms.</a:t>
            </a:r>
          </a:p>
          <a:p>
            <a:endParaRPr lang="en-GB" sz="2400" dirty="0">
              <a:solidFill>
                <a:srgbClr val="595959"/>
              </a:solidFill>
            </a:endParaRPr>
          </a:p>
        </p:txBody>
      </p:sp>
    </p:spTree>
    <p:extLst>
      <p:ext uri="{BB962C8B-B14F-4D97-AF65-F5344CB8AC3E}">
        <p14:creationId xmlns:p14="http://schemas.microsoft.com/office/powerpoint/2010/main" val="237680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Angel Investment</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798381" y="1565257"/>
            <a:ext cx="10313687" cy="4708981"/>
          </a:xfrm>
          <a:prstGeom prst="rect">
            <a:avLst/>
          </a:prstGeom>
          <a:noFill/>
        </p:spPr>
        <p:txBody>
          <a:bodyPr wrap="square">
            <a:spAutoFit/>
          </a:bodyPr>
          <a:lstStyle/>
          <a:p>
            <a:r>
              <a:rPr lang="en-GB" sz="2300" b="1" dirty="0">
                <a:solidFill>
                  <a:srgbClr val="F2A72C"/>
                </a:solidFill>
              </a:rPr>
              <a:t>Relationship Dynamics</a:t>
            </a:r>
            <a:r>
              <a:rPr lang="en-GB" sz="2300" dirty="0">
                <a:solidFill>
                  <a:srgbClr val="F2A72C"/>
                </a:solidFill>
              </a:rPr>
              <a:t>: </a:t>
            </a:r>
            <a:r>
              <a:rPr lang="en-GB" sz="2300" dirty="0">
                <a:solidFill>
                  <a:srgbClr val="595959"/>
                </a:solidFill>
              </a:rPr>
              <a:t>A unique aspect of angel investing is the personal relationship between the entrepreneur and the investor. Angel investors also often mentor the entrepreneurs they invest in, sharing their knowledge, experience, and networks. </a:t>
            </a:r>
          </a:p>
          <a:p>
            <a:r>
              <a:rPr lang="en-GB" sz="2300" b="1" dirty="0">
                <a:solidFill>
                  <a:srgbClr val="F2A72C"/>
                </a:solidFill>
              </a:rPr>
              <a:t>Finding the Right Match: </a:t>
            </a:r>
            <a:r>
              <a:rPr lang="en-GB" sz="2300" dirty="0">
                <a:solidFill>
                  <a:srgbClr val="595959"/>
                </a:solidFill>
              </a:rPr>
              <a:t>It’s important for founders to seek out angel investors who bring capital but also align with their business vision and values. Investors who understand the industry and are passionate about the business concept can add immense value beyond just financial input.</a:t>
            </a:r>
          </a:p>
          <a:p>
            <a:r>
              <a:rPr lang="en-GB" sz="2300" b="1" dirty="0">
                <a:solidFill>
                  <a:srgbClr val="F2A72C"/>
                </a:solidFill>
              </a:rPr>
              <a:t>Due Diligence</a:t>
            </a:r>
            <a:r>
              <a:rPr lang="en-GB" sz="2300" dirty="0">
                <a:solidFill>
                  <a:srgbClr val="F2A72C"/>
                </a:solidFill>
              </a:rPr>
              <a:t>:</a:t>
            </a:r>
            <a:r>
              <a:rPr lang="en-GB" sz="2300" dirty="0"/>
              <a:t> </a:t>
            </a:r>
            <a:r>
              <a:rPr lang="en-GB" sz="2300" dirty="0">
                <a:solidFill>
                  <a:srgbClr val="595959"/>
                </a:solidFill>
              </a:rPr>
              <a:t>Just as angel investors will perform due diligence on potential investments, founders should also conduct their own due diligence. Understanding an investor's previous investment history, reputation, and involvement level can provide insights into how they might engage with your startup.</a:t>
            </a:r>
          </a:p>
          <a:p>
            <a:endParaRPr lang="en-GB" sz="2400" dirty="0">
              <a:solidFill>
                <a:srgbClr val="595959"/>
              </a:solidFill>
            </a:endParaRPr>
          </a:p>
        </p:txBody>
      </p:sp>
    </p:spTree>
    <p:extLst>
      <p:ext uri="{BB962C8B-B14F-4D97-AF65-F5344CB8AC3E}">
        <p14:creationId xmlns:p14="http://schemas.microsoft.com/office/powerpoint/2010/main" val="206748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Angel Investment</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798382" y="1565257"/>
            <a:ext cx="10021036" cy="3046988"/>
          </a:xfrm>
          <a:prstGeom prst="rect">
            <a:avLst/>
          </a:prstGeom>
          <a:noFill/>
        </p:spPr>
        <p:txBody>
          <a:bodyPr wrap="square">
            <a:spAutoFit/>
          </a:bodyPr>
          <a:lstStyle/>
          <a:p>
            <a:r>
              <a:rPr lang="en-GB" sz="2400" b="1" dirty="0">
                <a:solidFill>
                  <a:srgbClr val="F2A72C"/>
                </a:solidFill>
              </a:rPr>
              <a:t>Legal and Financial Implications: </a:t>
            </a:r>
            <a:r>
              <a:rPr lang="en-GB" sz="2400" dirty="0">
                <a:solidFill>
                  <a:srgbClr val="595959"/>
                </a:solidFill>
              </a:rPr>
              <a:t>Engaging with angel investors requires careful consideration of legal and financial issues. This includes understanding how equity ownership will be structured, the implications for future funding rounds, and how investor relations will be managed as the company grows.</a:t>
            </a:r>
          </a:p>
          <a:p>
            <a:r>
              <a:rPr lang="en-GB" sz="2400" b="1" dirty="0">
                <a:solidFill>
                  <a:srgbClr val="F2A72C"/>
                </a:solidFill>
              </a:rPr>
              <a:t>Exit Strategies:</a:t>
            </a:r>
            <a:r>
              <a:rPr lang="en-GB" sz="2400" dirty="0">
                <a:solidFill>
                  <a:srgbClr val="595959"/>
                </a:solidFill>
              </a:rPr>
              <a:t> Angel investors typically seek a return on their investment either through a sale of the company or a public offering. Discussing and agreeing on potential exit strategies upfront is important for aligning expectations.</a:t>
            </a:r>
          </a:p>
        </p:txBody>
      </p:sp>
    </p:spTree>
    <p:extLst>
      <p:ext uri="{BB962C8B-B14F-4D97-AF65-F5344CB8AC3E}">
        <p14:creationId xmlns:p14="http://schemas.microsoft.com/office/powerpoint/2010/main" val="2629003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CHECK OUT </a:t>
            </a:r>
            <a:endParaRPr lang="en-US" dirty="0">
              <a:solidFill>
                <a:schemeClr val="bg1"/>
              </a:solidFill>
            </a:endParaRPr>
          </a:p>
        </p:txBody>
      </p:sp>
      <p:sp>
        <p:nvSpPr>
          <p:cNvPr id="3" name="AutoShape 2" descr="EBAN">
            <a:extLst>
              <a:ext uri="{FF2B5EF4-FFF2-40B4-BE49-F238E27FC236}">
                <a16:creationId xmlns:a16="http://schemas.microsoft.com/office/drawing/2014/main" id="{E1EF1E47-7461-AD31-62D8-44CD8B14B83D}"/>
              </a:ext>
            </a:extLst>
          </p:cNvPr>
          <p:cNvSpPr>
            <a:spLocks noChangeAspect="1" noChangeArrowheads="1"/>
          </p:cNvSpPr>
          <p:nvPr/>
        </p:nvSpPr>
        <p:spPr bwMode="auto">
          <a:xfrm>
            <a:off x="5943599" y="1454683"/>
            <a:ext cx="2126717" cy="21267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a:extLst>
              <a:ext uri="{FF2B5EF4-FFF2-40B4-BE49-F238E27FC236}">
                <a16:creationId xmlns:a16="http://schemas.microsoft.com/office/drawing/2014/main" id="{0153ECED-0A64-E398-DBDB-F8CA33BFD300}"/>
              </a:ext>
            </a:extLst>
          </p:cNvPr>
          <p:cNvPicPr>
            <a:picLocks noChangeAspect="1"/>
          </p:cNvPicPr>
          <p:nvPr/>
        </p:nvPicPr>
        <p:blipFill>
          <a:blip r:embed="rId2"/>
          <a:stretch>
            <a:fillRect/>
          </a:stretch>
        </p:blipFill>
        <p:spPr>
          <a:xfrm>
            <a:off x="8279315" y="1992760"/>
            <a:ext cx="2493781" cy="951018"/>
          </a:xfrm>
          <a:prstGeom prst="rect">
            <a:avLst/>
          </a:prstGeom>
        </p:spPr>
      </p:pic>
      <p:sp>
        <p:nvSpPr>
          <p:cNvPr id="9" name="TextBox 8">
            <a:extLst>
              <a:ext uri="{FF2B5EF4-FFF2-40B4-BE49-F238E27FC236}">
                <a16:creationId xmlns:a16="http://schemas.microsoft.com/office/drawing/2014/main" id="{8908DF6A-2707-1C78-00FE-35307A17C511}"/>
              </a:ext>
            </a:extLst>
          </p:cNvPr>
          <p:cNvSpPr txBox="1"/>
          <p:nvPr/>
        </p:nvSpPr>
        <p:spPr>
          <a:xfrm>
            <a:off x="731519" y="1665664"/>
            <a:ext cx="7686859" cy="4154984"/>
          </a:xfrm>
          <a:prstGeom prst="rect">
            <a:avLst/>
          </a:prstGeom>
          <a:noFill/>
        </p:spPr>
        <p:txBody>
          <a:bodyPr wrap="square">
            <a:spAutoFit/>
          </a:bodyPr>
          <a:lstStyle/>
          <a:p>
            <a:r>
              <a:rPr lang="en-GB" sz="2400" dirty="0">
                <a:solidFill>
                  <a:srgbClr val="595959"/>
                </a:solidFill>
              </a:rPr>
              <a:t>EBAN </a:t>
            </a:r>
            <a:r>
              <a:rPr lang="en-GB" sz="2400" b="0" i="0" dirty="0">
                <a:solidFill>
                  <a:srgbClr val="595959"/>
                </a:solidFill>
                <a:effectLst/>
              </a:rPr>
              <a:t>European Business Angels Network is the pan-European representative for the early-stage investor community gathering over 100 member organizations in more than 50 countries.</a:t>
            </a:r>
          </a:p>
          <a:p>
            <a:endParaRPr lang="en-GB" sz="2400" dirty="0">
              <a:solidFill>
                <a:srgbClr val="595959"/>
              </a:solidFill>
            </a:endParaRPr>
          </a:p>
          <a:p>
            <a:r>
              <a:rPr lang="en-GB" sz="2400" dirty="0">
                <a:solidFill>
                  <a:srgbClr val="595959"/>
                </a:solidFill>
              </a:rPr>
              <a:t>CHECK OUT and get in touch with the networks in your country </a:t>
            </a:r>
            <a:r>
              <a:rPr lang="en-IE" sz="2400" dirty="0">
                <a:hlinkClick r:id="rId3"/>
              </a:rPr>
              <a:t>Membership Directory – EBAN</a:t>
            </a:r>
            <a:endParaRPr lang="en-IE" sz="2400" dirty="0"/>
          </a:p>
          <a:p>
            <a:endParaRPr lang="en-IE" sz="2400" dirty="0">
              <a:solidFill>
                <a:srgbClr val="595959"/>
              </a:solidFill>
            </a:endParaRPr>
          </a:p>
          <a:p>
            <a:r>
              <a:rPr lang="en-IE" sz="2400" dirty="0">
                <a:solidFill>
                  <a:srgbClr val="595959"/>
                </a:solidFill>
              </a:rPr>
              <a:t>Their </a:t>
            </a:r>
            <a:r>
              <a:rPr lang="en-IE" sz="2400" dirty="0">
                <a:hlinkClick r:id="rId4"/>
              </a:rPr>
              <a:t>Guides for Entrepreneurs – EBAN</a:t>
            </a:r>
            <a:r>
              <a:rPr lang="en-IE" sz="2400" dirty="0"/>
              <a:t> </a:t>
            </a:r>
            <a:r>
              <a:rPr lang="en-IE" sz="2400" dirty="0">
                <a:solidFill>
                  <a:srgbClr val="595959"/>
                </a:solidFill>
              </a:rPr>
              <a:t>are also a really informative. As an example, while it is old, it is powerful </a:t>
            </a:r>
            <a:r>
              <a:rPr lang="en-GB" sz="2400" dirty="0">
                <a:hlinkClick r:id="rId5"/>
              </a:rPr>
              <a:t>Guide to Finding an Angel Investment - EBAN</a:t>
            </a:r>
            <a:r>
              <a:rPr lang="en-IE" sz="2400" dirty="0"/>
              <a:t> </a:t>
            </a:r>
            <a:endParaRPr lang="en-IE" sz="2400" dirty="0">
              <a:solidFill>
                <a:srgbClr val="595959"/>
              </a:solidFill>
            </a:endParaRPr>
          </a:p>
        </p:txBody>
      </p:sp>
      <p:pic>
        <p:nvPicPr>
          <p:cNvPr id="11" name="Picture 10">
            <a:extLst>
              <a:ext uri="{FF2B5EF4-FFF2-40B4-BE49-F238E27FC236}">
                <a16:creationId xmlns:a16="http://schemas.microsoft.com/office/drawing/2014/main" id="{E05F6037-0CA1-F01B-7387-7B5E14C1C040}"/>
              </a:ext>
            </a:extLst>
          </p:cNvPr>
          <p:cNvPicPr>
            <a:picLocks noChangeAspect="1"/>
          </p:cNvPicPr>
          <p:nvPr/>
        </p:nvPicPr>
        <p:blipFill>
          <a:blip r:embed="rId6"/>
          <a:stretch>
            <a:fillRect/>
          </a:stretch>
        </p:blipFill>
        <p:spPr>
          <a:xfrm>
            <a:off x="8583306" y="3914223"/>
            <a:ext cx="1747351" cy="1774868"/>
          </a:xfrm>
          <a:prstGeom prst="rect">
            <a:avLst/>
          </a:prstGeom>
        </p:spPr>
      </p:pic>
    </p:spTree>
    <p:extLst>
      <p:ext uri="{BB962C8B-B14F-4D97-AF65-F5344CB8AC3E}">
        <p14:creationId xmlns:p14="http://schemas.microsoft.com/office/powerpoint/2010/main" val="2489050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35286" y="1570398"/>
            <a:ext cx="10301829" cy="1681170"/>
          </a:xfrm>
        </p:spPr>
        <p:txBody>
          <a:bodyPr/>
          <a:lstStyle/>
          <a:p>
            <a:pPr marL="0" indent="0"/>
            <a:r>
              <a:rPr lang="en-US" sz="2400" dirty="0">
                <a:solidFill>
                  <a:srgbClr val="1E494F"/>
                </a:solidFill>
              </a:rPr>
              <a:t>Crowdfunding is the financing of a new project by raising many small amounts of money from a large number of people. Crowdfunding is not only to great way to raise money online for a business idea or project but simultaneously build up a community and improve visibility/credibility for you and your business.</a:t>
            </a:r>
          </a:p>
          <a:p>
            <a:endParaRPr lang="en-US" sz="800" dirty="0">
              <a:solidFill>
                <a:srgbClr val="1E494F"/>
              </a:solidFill>
            </a:endParaRPr>
          </a:p>
          <a:p>
            <a:r>
              <a:rPr lang="en-US" sz="2400" b="1" dirty="0">
                <a:solidFill>
                  <a:srgbClr val="F26B27"/>
                </a:solidFill>
              </a:rPr>
              <a:t>Is Crowd Funding right for your Business?</a:t>
            </a:r>
          </a:p>
          <a:p>
            <a:pPr marL="0" indent="0"/>
            <a:r>
              <a:rPr lang="en-US" sz="2400" dirty="0">
                <a:solidFill>
                  <a:srgbClr val="1E494F"/>
                </a:solidFill>
              </a:rPr>
              <a:t>Crowdfunding suits certain types of businesses – usually start-ups or early-stage companies that are looking for relatively small amounts of money.  Crowdfunding has a higher success rate within certain sectors e.g. creative, craft and food.</a:t>
            </a:r>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820600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a:t>
            </a:r>
            <a:endParaRPr lang="en-US" dirty="0"/>
          </a:p>
        </p:txBody>
      </p:sp>
    </p:spTree>
    <p:extLst>
      <p:ext uri="{BB962C8B-B14F-4D97-AF65-F5344CB8AC3E}">
        <p14:creationId xmlns:p14="http://schemas.microsoft.com/office/powerpoint/2010/main" val="180839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323762"/>
            <a:ext cx="10162618" cy="3849918"/>
          </a:xfrm>
        </p:spPr>
        <p:txBody>
          <a:bodyPr/>
          <a:lstStyle/>
          <a:p>
            <a:r>
              <a:rPr lang="en-GB" b="1" dirty="0">
                <a:solidFill>
                  <a:srgbClr val="47B5C8"/>
                </a:solidFill>
              </a:rPr>
              <a:t>Knowledge:</a:t>
            </a:r>
          </a:p>
          <a:p>
            <a:pPr marL="0" indent="0"/>
            <a:r>
              <a:rPr lang="en-GB" dirty="0"/>
              <a:t>Understand the various types of funding available, including loans, grants, venture capital, angel investment, crowdfunding, and impact investing.</a:t>
            </a:r>
          </a:p>
          <a:p>
            <a:pPr marL="0" indent="0"/>
            <a:r>
              <a:rPr lang="en-GB" dirty="0"/>
              <a:t>Gain insight into the specific criteria and eligibility requirements for different funding sources.</a:t>
            </a:r>
          </a:p>
          <a:p>
            <a:pPr marL="0" indent="0"/>
            <a:r>
              <a:rPr lang="en-GB" dirty="0"/>
              <a:t>Learn about the challenges related to bias and discrimination in the funding process and the impact of these on underrepresented entrepreneurs</a:t>
            </a:r>
          </a:p>
        </p:txBody>
      </p:sp>
      <p:sp>
        <p:nvSpPr>
          <p:cNvPr id="2" name="Freeform 1">
            <a:extLst>
              <a:ext uri="{FF2B5EF4-FFF2-40B4-BE49-F238E27FC236}">
                <a16:creationId xmlns:a16="http://schemas.microsoft.com/office/drawing/2014/main" id="{7B83FC6B-9FCD-D7A3-CB13-234D96458BFD}"/>
              </a:ext>
            </a:extLst>
          </p:cNvPr>
          <p:cNvSpPr/>
          <p:nvPr/>
        </p:nvSpPr>
        <p:spPr>
          <a:xfrm>
            <a:off x="0" y="428490"/>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520108"/>
            <a:ext cx="9632553" cy="803654"/>
          </a:xfrm>
        </p:spPr>
        <p:txBody>
          <a:bodyPr/>
          <a:lstStyle/>
          <a:p>
            <a:r>
              <a:rPr lang="en-IE" dirty="0">
                <a:solidFill>
                  <a:schemeClr val="bg1"/>
                </a:solidFill>
              </a:rPr>
              <a:t>Learning Outcomes</a:t>
            </a:r>
            <a:endParaRPr lang="en-US" dirty="0">
              <a:solidFill>
                <a:schemeClr val="bg1"/>
              </a:solidFill>
            </a:endParaRPr>
          </a:p>
          <a:p>
            <a:endParaRPr lang="en-US" dirty="0"/>
          </a:p>
        </p:txBody>
      </p:sp>
    </p:spTree>
    <p:extLst>
      <p:ext uri="{BB962C8B-B14F-4D97-AF65-F5344CB8AC3E}">
        <p14:creationId xmlns:p14="http://schemas.microsoft.com/office/powerpoint/2010/main" val="3233629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35286" y="1570398"/>
            <a:ext cx="10301829" cy="1681170"/>
          </a:xfrm>
        </p:spPr>
        <p:txBody>
          <a:bodyPr/>
          <a:lstStyle/>
          <a:p>
            <a:pPr marL="342900" indent="-342900">
              <a:buFont typeface="Arial" panose="020B0604020202020204" pitchFamily="34" charset="0"/>
              <a:buChar char="•"/>
            </a:pPr>
            <a:r>
              <a:rPr lang="en-US" sz="2400" dirty="0">
                <a:solidFill>
                  <a:srgbClr val="1E494F"/>
                </a:solidFill>
              </a:rPr>
              <a:t>Crowdfunding can take the form of:</a:t>
            </a:r>
          </a:p>
          <a:p>
            <a:pPr marL="342900" indent="-342900">
              <a:buFont typeface="Arial" panose="020B0604020202020204" pitchFamily="34" charset="0"/>
              <a:buChar char="•"/>
            </a:pPr>
            <a:r>
              <a:rPr lang="en-US" sz="2400" b="1" dirty="0">
                <a:solidFill>
                  <a:srgbClr val="F26B27"/>
                </a:solidFill>
              </a:rPr>
              <a:t>Charity</a:t>
            </a:r>
            <a:r>
              <a:rPr lang="en-US" sz="2400" dirty="0"/>
              <a:t> - </a:t>
            </a:r>
            <a:r>
              <a:rPr lang="en-US" sz="2400" dirty="0">
                <a:solidFill>
                  <a:srgbClr val="1E494F"/>
                </a:solidFill>
              </a:rPr>
              <a:t>when people donate to an individual, project or organisation while receiving no financial or material return in exchange</a:t>
            </a:r>
          </a:p>
          <a:p>
            <a:pPr marL="342900" indent="-342900">
              <a:buFont typeface="Arial" panose="020B0604020202020204" pitchFamily="34" charset="0"/>
              <a:buChar char="•"/>
            </a:pPr>
            <a:r>
              <a:rPr lang="en-US" sz="2400" b="1" dirty="0">
                <a:solidFill>
                  <a:srgbClr val="F26B27"/>
                </a:solidFill>
              </a:rPr>
              <a:t>Pre-selling</a:t>
            </a:r>
            <a:r>
              <a:rPr lang="en-US" sz="2400" dirty="0"/>
              <a:t> - </a:t>
            </a:r>
            <a:r>
              <a:rPr lang="en-US" sz="2400" dirty="0">
                <a:solidFill>
                  <a:srgbClr val="1E494F"/>
                </a:solidFill>
              </a:rPr>
              <a:t>when people donate towards the creation of a specific product and they receive the product on release</a:t>
            </a:r>
          </a:p>
          <a:p>
            <a:pPr marL="342900" indent="-342900">
              <a:buFont typeface="Arial" panose="020B0604020202020204" pitchFamily="34" charset="0"/>
              <a:buChar char="•"/>
            </a:pPr>
            <a:r>
              <a:rPr lang="en-US" sz="2400" b="1" dirty="0">
                <a:solidFill>
                  <a:srgbClr val="F26B27"/>
                </a:solidFill>
              </a:rPr>
              <a:t>Peer-to-Peer lending </a:t>
            </a:r>
            <a:r>
              <a:rPr lang="en-US" sz="2400" dirty="0"/>
              <a:t>- </a:t>
            </a:r>
            <a:r>
              <a:rPr lang="en-US" sz="2400" dirty="0">
                <a:solidFill>
                  <a:srgbClr val="1E494F"/>
                </a:solidFill>
              </a:rPr>
              <a:t>where each lender gets financial compensation or a return on their investment</a:t>
            </a:r>
          </a:p>
          <a:p>
            <a:pPr marL="342900" indent="-342900">
              <a:buFont typeface="Arial" panose="020B0604020202020204" pitchFamily="34" charset="0"/>
              <a:buChar char="•"/>
            </a:pPr>
            <a:r>
              <a:rPr lang="en-US" sz="2400" b="1" dirty="0">
                <a:solidFill>
                  <a:srgbClr val="F26B27"/>
                </a:solidFill>
              </a:rPr>
              <a:t>Equity lending </a:t>
            </a:r>
            <a:r>
              <a:rPr lang="en-US" sz="2400" dirty="0"/>
              <a:t>- </a:t>
            </a:r>
            <a:r>
              <a:rPr lang="en-US" sz="2400" dirty="0">
                <a:solidFill>
                  <a:srgbClr val="1E494F"/>
                </a:solidFill>
              </a:rPr>
              <a:t>when people lend money to individuals or organisations in exchange for company shares</a:t>
            </a:r>
          </a:p>
          <a:p>
            <a:pPr algn="r"/>
            <a:r>
              <a:rPr lang="en-US" sz="2400" dirty="0">
                <a:solidFill>
                  <a:srgbClr val="1E494F"/>
                </a:solidFill>
              </a:rPr>
              <a:t>    Different platforms facilitate different fundraising models. Finding the right    funding model is an important step for a successful campaign.</a:t>
            </a:r>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820600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a:t>
            </a:r>
            <a:endParaRPr lang="en-US" dirty="0"/>
          </a:p>
        </p:txBody>
      </p:sp>
    </p:spTree>
    <p:extLst>
      <p:ext uri="{BB962C8B-B14F-4D97-AF65-F5344CB8AC3E}">
        <p14:creationId xmlns:p14="http://schemas.microsoft.com/office/powerpoint/2010/main" val="1465662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35286" y="1570398"/>
            <a:ext cx="10301829" cy="1681170"/>
          </a:xfrm>
        </p:spPr>
        <p:txBody>
          <a:bodyPr/>
          <a:lstStyle/>
          <a:p>
            <a:r>
              <a:rPr lang="en-GB" sz="2400" dirty="0">
                <a:solidFill>
                  <a:srgbClr val="1E494F"/>
                </a:solidFill>
              </a:rPr>
              <a:t>Different platforms apply different charges depending on the model you chose. </a:t>
            </a:r>
          </a:p>
          <a:p>
            <a:pPr marL="342900" indent="-342900">
              <a:buFont typeface="Arial" panose="020B0604020202020204" pitchFamily="34" charset="0"/>
              <a:buChar char="•"/>
            </a:pPr>
            <a:r>
              <a:rPr lang="en-GB" sz="2400" b="1" dirty="0">
                <a:solidFill>
                  <a:srgbClr val="F26B27"/>
                </a:solidFill>
              </a:rPr>
              <a:t>Platform Hosting fee: </a:t>
            </a:r>
            <a:r>
              <a:rPr lang="en-GB" sz="2400" dirty="0">
                <a:solidFill>
                  <a:srgbClr val="1E494F"/>
                </a:solidFill>
              </a:rPr>
              <a:t>Some platforms, although not all, charge an initial cost just for hosting your campaign. Top tip - Make sure to ask platform what fee applies to them before starting the campaign.</a:t>
            </a:r>
          </a:p>
          <a:p>
            <a:pPr marL="342900" indent="-342900">
              <a:buFont typeface="Arial" panose="020B0604020202020204" pitchFamily="34" charset="0"/>
              <a:buChar char="•"/>
            </a:pPr>
            <a:r>
              <a:rPr lang="en-GB" sz="2400" b="1" dirty="0">
                <a:solidFill>
                  <a:srgbClr val="F26B27"/>
                </a:solidFill>
              </a:rPr>
              <a:t>Success fee: </a:t>
            </a:r>
            <a:r>
              <a:rPr lang="en-GB" sz="2400" dirty="0">
                <a:solidFill>
                  <a:srgbClr val="1E494F"/>
                </a:solidFill>
              </a:rPr>
              <a:t>The majority of crowdfunding platforms will take a percentage of the total amount raised. The percentage varies from platform to platform and ranges between 3% and 12% of total raised.</a:t>
            </a:r>
          </a:p>
          <a:p>
            <a:pPr marL="342900" indent="-342900">
              <a:buFont typeface="Arial" panose="020B0604020202020204" pitchFamily="34" charset="0"/>
              <a:buChar char="•"/>
            </a:pPr>
            <a:r>
              <a:rPr lang="en-GB" sz="2400" b="1" dirty="0">
                <a:solidFill>
                  <a:srgbClr val="F26B27"/>
                </a:solidFill>
              </a:rPr>
              <a:t>Payment processing fees: </a:t>
            </a:r>
            <a:r>
              <a:rPr lang="en-GB" sz="2400" dirty="0">
                <a:solidFill>
                  <a:srgbClr val="1E494F"/>
                </a:solidFill>
              </a:rPr>
              <a:t>Look out also for a service fee for every transaction made. Usually this fee is on average 3%. For instance, for every €100 donation/investment, only €97 reaches the campaign. </a:t>
            </a:r>
          </a:p>
          <a:p>
            <a:pPr marL="342900" indent="-342900">
              <a:buFont typeface="Arial" panose="020B0604020202020204" pitchFamily="34" charset="0"/>
              <a:buChar char="•"/>
            </a:pPr>
            <a:endParaRPr lang="en-US" sz="2400" dirty="0">
              <a:solidFill>
                <a:srgbClr val="1E494F"/>
              </a:solidFill>
            </a:endParaRPr>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820600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a:t>
            </a:r>
            <a:endParaRPr lang="en-US" dirty="0"/>
          </a:p>
        </p:txBody>
      </p:sp>
    </p:spTree>
    <p:extLst>
      <p:ext uri="{BB962C8B-B14F-4D97-AF65-F5344CB8AC3E}">
        <p14:creationId xmlns:p14="http://schemas.microsoft.com/office/powerpoint/2010/main" val="1270811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1095914" y="690388"/>
            <a:ext cx="5561437" cy="3025975"/>
          </a:xfrm>
        </p:spPr>
        <p:txBody>
          <a:bodyPr/>
          <a:lstStyle/>
          <a:p>
            <a:pPr marL="0" indent="0"/>
            <a:r>
              <a:rPr lang="en-IE" sz="2400" dirty="0" err="1"/>
              <a:t>AmaElla</a:t>
            </a:r>
            <a:r>
              <a:rPr lang="en-IE" sz="2400" dirty="0"/>
              <a:t> designs and produces beautiful lingerie made from soft organic cotton (GOTS certified) - better for the environment, better for the farmers and better for the skin. All products are ethically produced by women, for women.  </a:t>
            </a:r>
            <a:endParaRPr lang="en-IE" sz="2400" b="1" dirty="0"/>
          </a:p>
          <a:p>
            <a:pPr marL="342900" indent="-342900">
              <a:buFont typeface="Arial" panose="020B0604020202020204" pitchFamily="34" charset="0"/>
              <a:buChar char="•"/>
            </a:pPr>
            <a:r>
              <a:rPr lang="en-IE" sz="2400" b="1" dirty="0"/>
              <a:t>€14,422 raised, surpassing her goal of €11,100 </a:t>
            </a:r>
          </a:p>
          <a:p>
            <a:pPr marL="342900" indent="-342900">
              <a:buFont typeface="Arial" panose="020B0604020202020204" pitchFamily="34" charset="0"/>
              <a:buChar char="•"/>
            </a:pPr>
            <a:r>
              <a:rPr lang="en-IE" sz="2400" b="1" dirty="0"/>
              <a:t>She attracted small investments from 156 backers (and potential customers) </a:t>
            </a:r>
          </a:p>
          <a:p>
            <a:r>
              <a:rPr lang="en-IE" sz="2400" b="1" dirty="0">
                <a:solidFill>
                  <a:schemeClr val="bg1"/>
                </a:solidFill>
                <a:highlight>
                  <a:srgbClr val="C54A9A"/>
                </a:highlight>
              </a:rPr>
              <a:t>READ </a:t>
            </a:r>
            <a:r>
              <a:rPr lang="en-IE" sz="2400" b="1" dirty="0">
                <a:solidFill>
                  <a:srgbClr val="EC2179"/>
                </a:solidFill>
              </a:rPr>
              <a:t> </a:t>
            </a:r>
            <a:r>
              <a:rPr lang="en-IE" dirty="0" err="1">
                <a:hlinkClick r:id="rId2">
                  <a:extLst>
                    <a:ext uri="{A12FA001-AC4F-418D-AE19-62706E023703}">
                      <ahyp:hlinkClr xmlns:ahyp="http://schemas.microsoft.com/office/drawing/2018/hyperlinkcolor" val="tx"/>
                    </a:ext>
                  </a:extLst>
                </a:hlinkClick>
              </a:rPr>
              <a:t>AmaElla</a:t>
            </a:r>
            <a:r>
              <a:rPr lang="en-IE" dirty="0">
                <a:hlinkClick r:id="rId2">
                  <a:extLst>
                    <a:ext uri="{A12FA001-AC4F-418D-AE19-62706E023703}">
                      <ahyp:hlinkClr xmlns:ahyp="http://schemas.microsoft.com/office/drawing/2018/hyperlinkcolor" val="tx"/>
                    </a:ext>
                  </a:extLst>
                </a:hlinkClick>
              </a:rPr>
              <a:t> Sustainable and Ethical Lingerie — </a:t>
            </a:r>
            <a:r>
              <a:rPr lang="en-IE" dirty="0" err="1">
                <a:hlinkClick r:id="rId2">
                  <a:extLst>
                    <a:ext uri="{A12FA001-AC4F-418D-AE19-62706E023703}">
                      <ahyp:hlinkClr xmlns:ahyp="http://schemas.microsoft.com/office/drawing/2018/hyperlinkcolor" val="tx"/>
                    </a:ext>
                  </a:extLst>
                </a:hlinkClick>
              </a:rPr>
              <a:t>UpEffect</a:t>
            </a:r>
            <a:r>
              <a:rPr lang="en-IE" dirty="0">
                <a:hlinkClick r:id="rId2">
                  <a:extLst>
                    <a:ext uri="{A12FA001-AC4F-418D-AE19-62706E023703}">
                      <ahyp:hlinkClr xmlns:ahyp="http://schemas.microsoft.com/office/drawing/2018/hyperlinkcolor" val="tx"/>
                    </a:ext>
                  </a:extLst>
                </a:hlinkClick>
              </a:rPr>
              <a:t> | Social Enterprise Crowdfunding (theupeffect.com)</a:t>
            </a:r>
            <a:endParaRPr lang="en-IE" b="1" dirty="0"/>
          </a:p>
          <a:p>
            <a:r>
              <a:rPr lang="en-US" dirty="0"/>
              <a:t>li</a:t>
            </a:r>
          </a:p>
          <a:p>
            <a:endParaRPr lang="en-US" dirty="0"/>
          </a:p>
        </p:txBody>
      </p:sp>
      <p:pic>
        <p:nvPicPr>
          <p:cNvPr id="10" name="Picture 9">
            <a:extLst>
              <a:ext uri="{FF2B5EF4-FFF2-40B4-BE49-F238E27FC236}">
                <a16:creationId xmlns:a16="http://schemas.microsoft.com/office/drawing/2014/main" id="{3AFFCE50-FBB1-7ACE-B0B9-4456A5AC20EF}"/>
              </a:ext>
            </a:extLst>
          </p:cNvPr>
          <p:cNvPicPr>
            <a:picLocks noChangeAspect="1"/>
          </p:cNvPicPr>
          <p:nvPr/>
        </p:nvPicPr>
        <p:blipFill>
          <a:blip r:embed="rId3" cstate="screen">
            <a:alphaModFix amt="24000"/>
            <a:extLst>
              <a:ext uri="{28A0092B-C50C-407E-A947-70E740481C1C}">
                <a14:useLocalDpi xmlns:a14="http://schemas.microsoft.com/office/drawing/2010/main"/>
              </a:ext>
            </a:extLst>
          </a:blip>
          <a:stretch>
            <a:fillRect/>
          </a:stretch>
        </p:blipFill>
        <p:spPr>
          <a:xfrm>
            <a:off x="9368631" y="749300"/>
            <a:ext cx="6368247" cy="6368247"/>
          </a:xfrm>
          <a:prstGeom prst="rect">
            <a:avLst/>
          </a:prstGeom>
          <a:ln>
            <a:noFill/>
          </a:ln>
        </p:spPr>
      </p:pic>
      <p:sp>
        <p:nvSpPr>
          <p:cNvPr id="8" name="Freeform 1">
            <a:extLst>
              <a:ext uri="{FF2B5EF4-FFF2-40B4-BE49-F238E27FC236}">
                <a16:creationId xmlns:a16="http://schemas.microsoft.com/office/drawing/2014/main" id="{3F081880-E161-84F3-2FC0-F9419700C195}"/>
              </a:ext>
            </a:extLst>
          </p:cNvPr>
          <p:cNvSpPr/>
          <p:nvPr/>
        </p:nvSpPr>
        <p:spPr>
          <a:xfrm>
            <a:off x="6465955" y="291510"/>
            <a:ext cx="5740721" cy="1090586"/>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1" name="Text Placeholder 3">
            <a:extLst>
              <a:ext uri="{FF2B5EF4-FFF2-40B4-BE49-F238E27FC236}">
                <a16:creationId xmlns:a16="http://schemas.microsoft.com/office/drawing/2014/main" id="{E63C2323-B3E4-0D90-665D-9DD7F0A2F3D8}"/>
              </a:ext>
            </a:extLst>
          </p:cNvPr>
          <p:cNvSpPr>
            <a:spLocks noGrp="1"/>
          </p:cNvSpPr>
          <p:nvPr>
            <p:ph type="body" sz="quarter" idx="16"/>
          </p:nvPr>
        </p:nvSpPr>
        <p:spPr>
          <a:xfrm>
            <a:off x="6545263" y="361564"/>
            <a:ext cx="5661413" cy="1408681"/>
          </a:xfrm>
        </p:spPr>
        <p:txBody>
          <a:bodyPr/>
          <a:lstStyle/>
          <a:p>
            <a:r>
              <a:rPr lang="en-US" sz="3500" dirty="0">
                <a:solidFill>
                  <a:schemeClr val="bg1"/>
                </a:solidFill>
              </a:rPr>
              <a:t>Examples of Crowdfunding Campaigns</a:t>
            </a:r>
            <a:endParaRPr lang="en-US" dirty="0"/>
          </a:p>
          <a:p>
            <a:endParaRPr lang="en-US" dirty="0"/>
          </a:p>
        </p:txBody>
      </p:sp>
      <p:pic>
        <p:nvPicPr>
          <p:cNvPr id="2" name="Picture Placeholder 6">
            <a:hlinkClick r:id="rId2"/>
            <a:extLst>
              <a:ext uri="{FF2B5EF4-FFF2-40B4-BE49-F238E27FC236}">
                <a16:creationId xmlns:a16="http://schemas.microsoft.com/office/drawing/2014/main" id="{AAD4528D-FDDC-513F-7AED-533C54CFD0A9}"/>
              </a:ext>
            </a:extLst>
          </p:cNvPr>
          <p:cNvPicPr>
            <a:picLocks noGrp="1" noChangeAspect="1"/>
          </p:cNvPicPr>
          <p:nvPr>
            <p:ph type="pic" sz="quarter" idx="42"/>
          </p:nvPr>
        </p:nvPicPr>
        <p:blipFill>
          <a:blip r:embed="rId4">
            <a:extLst>
              <a:ext uri="{28A0092B-C50C-407E-A947-70E740481C1C}">
                <a14:useLocalDpi xmlns:a14="http://schemas.microsoft.com/office/drawing/2010/main" val="0"/>
              </a:ext>
            </a:extLst>
          </a:blip>
          <a:srcRect l="21758" r="21758"/>
          <a:stretch>
            <a:fillRect/>
          </a:stretch>
        </p:blipFill>
        <p:spPr>
          <a:xfrm>
            <a:off x="6545263" y="1452563"/>
            <a:ext cx="5646737" cy="4656137"/>
          </a:xfrm>
          <a:prstGeom prst="rect">
            <a:avLst/>
          </a:prstGeom>
        </p:spPr>
      </p:pic>
    </p:spTree>
    <p:extLst>
      <p:ext uri="{BB962C8B-B14F-4D97-AF65-F5344CB8AC3E}">
        <p14:creationId xmlns:p14="http://schemas.microsoft.com/office/powerpoint/2010/main" val="1963509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727816"/>
            <a:ext cx="6010480" cy="3066422"/>
          </a:xfrm>
        </p:spPr>
        <p:txBody>
          <a:bodyPr/>
          <a:lstStyle/>
          <a:p>
            <a:r>
              <a:rPr lang="en-GB" dirty="0"/>
              <a:t>Navigating the Criteria for Funding</a:t>
            </a:r>
            <a:endParaRPr lang="en-US" dirty="0"/>
          </a:p>
          <a:p>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r>
              <a:rPr lang="en-GB" dirty="0"/>
              <a:t>Getting a very deep understanding of the criteria of the various funding strands can significantly enhance your chances of successfully securing funding from various sources. To effectively navigate these criteria, make sure to…</a:t>
            </a:r>
          </a:p>
          <a:p>
            <a:pPr marL="0" indent="0"/>
            <a:endParaRPr lang="en-GB" dirty="0"/>
          </a:p>
          <a:p>
            <a:pPr marL="0" indent="0"/>
            <a:endParaRPr lang="en-GB" dirty="0"/>
          </a:p>
          <a:p>
            <a:pPr marL="0" indent="0"/>
            <a:endParaRPr lang="en-GB" dirty="0"/>
          </a:p>
          <a:p>
            <a:endParaRPr lang="en-US" dirty="0"/>
          </a:p>
        </p:txBody>
      </p:sp>
      <p:sp>
        <p:nvSpPr>
          <p:cNvPr id="2" name="Freeform 1">
            <a:extLst>
              <a:ext uri="{FF2B5EF4-FFF2-40B4-BE49-F238E27FC236}">
                <a16:creationId xmlns:a16="http://schemas.microsoft.com/office/drawing/2014/main" id="{7B83FC6B-9FCD-D7A3-CB13-234D96458BFD}"/>
              </a:ext>
            </a:extLst>
          </p:cNvPr>
          <p:cNvSpPr/>
          <p:nvPr/>
        </p:nvSpPr>
        <p:spPr>
          <a:xfrm>
            <a:off x="-19011" y="419100"/>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dirty="0">
                <a:solidFill>
                  <a:schemeClr val="bg1"/>
                </a:solidFill>
              </a:rPr>
              <a:t>Knowledge is Power</a:t>
            </a: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1381470000"/>
              </p:ext>
            </p:extLst>
          </p:nvPr>
        </p:nvGraphicFramePr>
        <p:xfrm>
          <a:off x="909376" y="2352767"/>
          <a:ext cx="9939538" cy="3444240"/>
        </p:xfrm>
        <a:graphic>
          <a:graphicData uri="http://schemas.openxmlformats.org/drawingml/2006/table">
            <a:tbl>
              <a:tblPr firstRow="1" bandRow="1">
                <a:tableStyleId>{5C22544A-7EE6-4342-B048-85BDC9FD1C3A}</a:tableStyleId>
              </a:tblPr>
              <a:tblGrid>
                <a:gridCol w="1904528">
                  <a:extLst>
                    <a:ext uri="{9D8B030D-6E8A-4147-A177-3AD203B41FA5}">
                      <a16:colId xmlns:a16="http://schemas.microsoft.com/office/drawing/2014/main" val="2876781837"/>
                    </a:ext>
                  </a:extLst>
                </a:gridCol>
                <a:gridCol w="8035010">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DO YOUR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Understanding the Lender or Investor’s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86D6E"/>
                          </a:solidFill>
                        </a:rPr>
                        <a:t>DO YOUR RESEARCH</a:t>
                      </a:r>
                    </a:p>
                  </a:txBody>
                  <a:tcPr/>
                </a:tc>
                <a:tc>
                  <a:txBody>
                    <a:bodyPr/>
                    <a:lstStyle/>
                    <a:p>
                      <a:pPr>
                        <a:buFont typeface="Arial" panose="020B0604020202020204" pitchFamily="34" charset="0"/>
                        <a:buNone/>
                      </a:pPr>
                      <a:r>
                        <a:rPr lang="en-GB" sz="2000" b="0" dirty="0">
                          <a:solidFill>
                            <a:srgbClr val="595959"/>
                          </a:solidFill>
                        </a:rPr>
                        <a:t>Each funding source has its own set of criteria, which at a minimum,  includes the business stage, industry, potential for growth, profitability, and the team's background.  For example, venture capitalists might focus heavily on high growth potential and scalable business models, whereas banks may prioritise creditworthiness and solid financial projections.</a:t>
                      </a:r>
                    </a:p>
                    <a:p>
                      <a:pPr>
                        <a:buFont typeface="Arial" panose="020B0604020202020204" pitchFamily="34" charset="0"/>
                        <a:buNone/>
                      </a:pPr>
                      <a:endParaRPr lang="en-GB" sz="2000" b="0" dirty="0">
                        <a:solidFill>
                          <a:srgbClr val="595959"/>
                        </a:solidFill>
                      </a:endParaRPr>
                    </a:p>
                    <a:p>
                      <a:pPr>
                        <a:buFont typeface="Arial" panose="020B0604020202020204" pitchFamily="34" charset="0"/>
                        <a:buNone/>
                      </a:pPr>
                      <a:r>
                        <a:rPr lang="en-GB" sz="2000" b="0" dirty="0">
                          <a:solidFill>
                            <a:srgbClr val="595959"/>
                          </a:solidFill>
                        </a:rPr>
                        <a:t>Prepare to provide comprehensive documentation, including a detailed business plan, financial statements, market analysis including proof of concept, and projections. This data is needed to supports your application and demonstrates your business’s potential and market understanding.</a:t>
                      </a: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1146846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endParaRPr lang="en-GB" dirty="0"/>
          </a:p>
          <a:p>
            <a:pPr marL="0" indent="0"/>
            <a:endParaRPr lang="en-GB" dirty="0"/>
          </a:p>
          <a:p>
            <a:pPr marL="0" indent="0"/>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dirty="0">
                <a:solidFill>
                  <a:schemeClr val="bg1"/>
                </a:solidFill>
              </a:rPr>
              <a:t>Knowledge is Power</a:t>
            </a: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1908322250"/>
              </p:ext>
            </p:extLst>
          </p:nvPr>
        </p:nvGraphicFramePr>
        <p:xfrm>
          <a:off x="895881" y="550749"/>
          <a:ext cx="10061928" cy="5212080"/>
        </p:xfrm>
        <a:graphic>
          <a:graphicData uri="http://schemas.openxmlformats.org/drawingml/2006/table">
            <a:tbl>
              <a:tblPr firstRow="1" bandRow="1">
                <a:tableStyleId>{5C22544A-7EE6-4342-B048-85BDC9FD1C3A}</a:tableStyleId>
              </a:tblPr>
              <a:tblGrid>
                <a:gridCol w="1927979">
                  <a:extLst>
                    <a:ext uri="{9D8B030D-6E8A-4147-A177-3AD203B41FA5}">
                      <a16:colId xmlns:a16="http://schemas.microsoft.com/office/drawing/2014/main" val="2876781837"/>
                    </a:ext>
                  </a:extLst>
                </a:gridCol>
                <a:gridCol w="8133949">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Specific Requirements for Different Funding Types:</a:t>
                      </a:r>
                      <a:endParaRPr lang="en-GB" sz="2400" dirty="0">
                        <a:solidFill>
                          <a:srgbClr val="086D6E"/>
                        </a:solidFill>
                      </a:endParaRPr>
                    </a:p>
                  </a:txBody>
                  <a:tcPr>
                    <a:solidFill>
                      <a:srgbClr val="FDBD22"/>
                    </a:solidFill>
                  </a:tcPr>
                </a:tc>
                <a:tc>
                  <a:txBody>
                    <a:bodyPr/>
                    <a:lstStyle/>
                    <a:p>
                      <a:pPr>
                        <a:buFont typeface="Arial" panose="020B0604020202020204" pitchFamily="34" charset="0"/>
                        <a:buNone/>
                      </a:pPr>
                      <a:r>
                        <a:rPr lang="en-GB" sz="2100" b="1" dirty="0">
                          <a:solidFill>
                            <a:srgbClr val="47B5C8"/>
                          </a:solidFill>
                        </a:rPr>
                        <a:t>Loans</a:t>
                      </a:r>
                      <a:r>
                        <a:rPr lang="en-GB" sz="2100" dirty="0">
                          <a:solidFill>
                            <a:srgbClr val="47B5C8"/>
                          </a:solidFill>
                        </a:rPr>
                        <a:t>: </a:t>
                      </a:r>
                      <a:r>
                        <a:rPr lang="en-GB" sz="2100" b="0" dirty="0">
                          <a:solidFill>
                            <a:srgbClr val="595959"/>
                          </a:solidFill>
                        </a:rPr>
                        <a:t>Banks and other lending institutions typically require detailed information on your business’s financial history, credit reports, collateral (if applicable), and a solid repayment plan.</a:t>
                      </a:r>
                    </a:p>
                    <a:p>
                      <a:pPr>
                        <a:buFont typeface="Arial" panose="020B0604020202020204" pitchFamily="34" charset="0"/>
                        <a:buNone/>
                      </a:pPr>
                      <a:r>
                        <a:rPr lang="en-GB" sz="2100" b="1" dirty="0">
                          <a:solidFill>
                            <a:srgbClr val="47B5C8"/>
                          </a:solidFill>
                        </a:rPr>
                        <a:t>Grants</a:t>
                      </a:r>
                      <a:r>
                        <a:rPr lang="en-GB" sz="2100" dirty="0">
                          <a:solidFill>
                            <a:srgbClr val="47B5C8"/>
                          </a:solidFill>
                        </a:rPr>
                        <a:t>: </a:t>
                      </a:r>
                      <a:r>
                        <a:rPr lang="en-GB" sz="2100" b="0" dirty="0">
                          <a:solidFill>
                            <a:srgbClr val="595959"/>
                          </a:solidFill>
                        </a:rPr>
                        <a:t>Grant providers usually require a detailed proposal that outlines how the funds will be used, the expected outcomes, and how the project contributes to the grantor’s objectives, often focusing on innovation, community impact, or research.</a:t>
                      </a:r>
                    </a:p>
                    <a:p>
                      <a:pPr>
                        <a:buFont typeface="Arial" panose="020B0604020202020204" pitchFamily="34" charset="0"/>
                        <a:buNone/>
                      </a:pPr>
                      <a:r>
                        <a:rPr lang="en-GB" sz="2100" b="1" dirty="0">
                          <a:solidFill>
                            <a:srgbClr val="47B5C8"/>
                          </a:solidFill>
                        </a:rPr>
                        <a:t>Venture Capital and Angel Investors</a:t>
                      </a:r>
                      <a:r>
                        <a:rPr lang="en-GB" sz="2100" dirty="0">
                          <a:solidFill>
                            <a:srgbClr val="47B5C8"/>
                          </a:solidFill>
                        </a:rPr>
                        <a:t>: </a:t>
                      </a:r>
                      <a:r>
                        <a:rPr lang="en-GB" sz="2100" b="0" dirty="0">
                          <a:solidFill>
                            <a:srgbClr val="595959"/>
                          </a:solidFill>
                        </a:rPr>
                        <a:t>These investors look for equity stakes in return for their investment and are interested in your business model’s scalability, your team’s capability, and the exit strategy.</a:t>
                      </a:r>
                    </a:p>
                    <a:p>
                      <a:pPr>
                        <a:buFont typeface="Arial" panose="020B0604020202020204" pitchFamily="34" charset="0"/>
                        <a:buNone/>
                      </a:pPr>
                      <a:r>
                        <a:rPr lang="en-GB" sz="2100" b="1" dirty="0">
                          <a:solidFill>
                            <a:srgbClr val="47B5C8"/>
                          </a:solidFill>
                        </a:rPr>
                        <a:t>Crowdfunding</a:t>
                      </a:r>
                      <a:r>
                        <a:rPr lang="en-GB" sz="2100" dirty="0">
                          <a:solidFill>
                            <a:srgbClr val="47B5C8"/>
                          </a:solidFill>
                        </a:rPr>
                        <a:t>: </a:t>
                      </a:r>
                      <a:r>
                        <a:rPr lang="en-GB" sz="2100" b="0" dirty="0">
                          <a:solidFill>
                            <a:srgbClr val="595959"/>
                          </a:solidFill>
                        </a:rPr>
                        <a:t>This requires attracting a large group of people to fund your project. Success often depends on your ability to market your idea compellingly and provide rewards that resonate with potential backers.</a:t>
                      </a:r>
                    </a:p>
                    <a:p>
                      <a:pPr>
                        <a:buFont typeface="Arial" panose="020B0604020202020204" pitchFamily="34" charset="0"/>
                        <a:buNone/>
                      </a:pPr>
                      <a:r>
                        <a:rPr lang="en-GB" sz="2100" b="1" dirty="0">
                          <a:solidFill>
                            <a:srgbClr val="47B5C8"/>
                          </a:solidFill>
                        </a:rPr>
                        <a:t>Impact Investing</a:t>
                      </a:r>
                      <a:r>
                        <a:rPr lang="en-GB" sz="2100" dirty="0">
                          <a:solidFill>
                            <a:srgbClr val="47B5C8"/>
                          </a:solidFill>
                        </a:rPr>
                        <a:t>: </a:t>
                      </a:r>
                      <a:r>
                        <a:rPr lang="en-GB" sz="2100" b="0" dirty="0">
                          <a:solidFill>
                            <a:srgbClr val="595959"/>
                          </a:solidFill>
                        </a:rPr>
                        <a:t>Investors looking for social or environmental returns alongside financial gains will want to see how your business addresses these issues effectively and measures impact.</a:t>
                      </a: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3582585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endParaRPr lang="en-GB" dirty="0"/>
          </a:p>
          <a:p>
            <a:pPr marL="0" indent="0"/>
            <a:endParaRPr lang="en-GB" dirty="0"/>
          </a:p>
          <a:p>
            <a:pPr marL="0" indent="0"/>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dirty="0">
                <a:solidFill>
                  <a:schemeClr val="bg1"/>
                </a:solidFill>
              </a:rPr>
              <a:t>Knowledge is Power</a:t>
            </a: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2438088786"/>
              </p:ext>
            </p:extLst>
          </p:nvPr>
        </p:nvGraphicFramePr>
        <p:xfrm>
          <a:off x="612867" y="489896"/>
          <a:ext cx="10290242" cy="265176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Tailoring your Pitch and Application </a:t>
                      </a:r>
                      <a:endParaRPr lang="en-GB" sz="2400" dirty="0">
                        <a:solidFill>
                          <a:srgbClr val="086D6E"/>
                        </a:solidFill>
                      </a:endParaRPr>
                    </a:p>
                  </a:txBody>
                  <a:tcPr>
                    <a:solidFill>
                      <a:srgbClr val="47B5C8"/>
                    </a:solidFill>
                  </a:tcPr>
                </a:tc>
                <a:tc>
                  <a:txBody>
                    <a:bodyPr/>
                    <a:lstStyle/>
                    <a:p>
                      <a:pPr>
                        <a:buFont typeface="Arial" panose="020B0604020202020204" pitchFamily="34" charset="0"/>
                        <a:buNone/>
                      </a:pPr>
                      <a:r>
                        <a:rPr lang="en-GB" sz="2400" b="1" dirty="0">
                          <a:solidFill>
                            <a:srgbClr val="D9552F"/>
                          </a:solidFill>
                        </a:rPr>
                        <a:t>Alignment with Funder Goals: </a:t>
                      </a:r>
                      <a:r>
                        <a:rPr lang="en-GB" sz="2400" b="0" dirty="0">
                          <a:solidFill>
                            <a:srgbClr val="595959"/>
                          </a:solidFill>
                        </a:rPr>
                        <a:t>Tailor your applications or pitches to align closely with the goals and interests of the funding source. Highlight aspects of your business that meet the specific criteria of the investor or grant body.</a:t>
                      </a:r>
                    </a:p>
                    <a:p>
                      <a:pPr>
                        <a:buFont typeface="Arial" panose="020B0604020202020204" pitchFamily="34" charset="0"/>
                        <a:buNone/>
                      </a:pPr>
                      <a:r>
                        <a:rPr lang="en-GB" sz="2400" b="1" dirty="0">
                          <a:solidFill>
                            <a:srgbClr val="D9552F"/>
                          </a:solidFill>
                        </a:rPr>
                        <a:t>Clear Value Proposition: </a:t>
                      </a:r>
                      <a:r>
                        <a:rPr lang="en-GB" sz="2400" b="0" dirty="0">
                          <a:solidFill>
                            <a:srgbClr val="595959"/>
                          </a:solidFill>
                        </a:rPr>
                        <a:t>Clearly articulate what sets your business apart and how the funding will help achieve specific, measurable outcomes</a:t>
                      </a:r>
                      <a:r>
                        <a:rPr lang="en-GB" sz="2400" dirty="0"/>
                        <a:t>.</a:t>
                      </a:r>
                      <a:endParaRPr lang="en-GB" sz="2100" b="0" dirty="0">
                        <a:solidFill>
                          <a:srgbClr val="595959"/>
                        </a:solidFill>
                      </a:endParaRPr>
                    </a:p>
                  </a:txBody>
                  <a:tcPr>
                    <a:noFill/>
                  </a:tcPr>
                </a:tc>
                <a:extLst>
                  <a:ext uri="{0D108BD9-81ED-4DB2-BD59-A6C34878D82A}">
                    <a16:rowId xmlns:a16="http://schemas.microsoft.com/office/drawing/2014/main" val="779417398"/>
                  </a:ext>
                </a:extLst>
              </a:tr>
            </a:tbl>
          </a:graphicData>
        </a:graphic>
      </p:graphicFrame>
      <p:graphicFrame>
        <p:nvGraphicFramePr>
          <p:cNvPr id="2" name="Table 1">
            <a:extLst>
              <a:ext uri="{FF2B5EF4-FFF2-40B4-BE49-F238E27FC236}">
                <a16:creationId xmlns:a16="http://schemas.microsoft.com/office/drawing/2014/main" id="{19357771-67ED-D6F3-D084-024860924173}"/>
              </a:ext>
            </a:extLst>
          </p:cNvPr>
          <p:cNvGraphicFramePr>
            <a:graphicFrameLocks noGrp="1"/>
          </p:cNvGraphicFramePr>
          <p:nvPr>
            <p:extLst>
              <p:ext uri="{D42A27DB-BD31-4B8C-83A1-F6EECF244321}">
                <p14:modId xmlns:p14="http://schemas.microsoft.com/office/powerpoint/2010/main" val="996292045"/>
              </p:ext>
            </p:extLst>
          </p:nvPr>
        </p:nvGraphicFramePr>
        <p:xfrm>
          <a:off x="612867" y="3217506"/>
          <a:ext cx="10290242" cy="228600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dirty="0"/>
                        <a:t>Preparing for Due Diligence:</a:t>
                      </a:r>
                      <a:endParaRPr lang="en-GB" sz="2400" dirty="0">
                        <a:solidFill>
                          <a:srgbClr val="086D6E"/>
                        </a:solidFill>
                      </a:endParaRPr>
                    </a:p>
                  </a:txBody>
                  <a:tcPr>
                    <a:solidFill>
                      <a:srgbClr val="D9552F"/>
                    </a:solidFill>
                  </a:tcPr>
                </a:tc>
                <a:tc>
                  <a:txBody>
                    <a:bodyPr/>
                    <a:lstStyle/>
                    <a:p>
                      <a:pPr>
                        <a:buFont typeface="Arial" panose="020B0604020202020204" pitchFamily="34" charset="0"/>
                        <a:buNone/>
                      </a:pPr>
                      <a:r>
                        <a:rPr lang="en-GB" sz="2400" dirty="0">
                          <a:solidFill>
                            <a:srgbClr val="D9552F"/>
                          </a:solidFill>
                        </a:rPr>
                        <a:t>Be prepared for a thorough due diligence process</a:t>
                      </a:r>
                      <a:r>
                        <a:rPr lang="en-GB" sz="2400" dirty="0">
                          <a:solidFill>
                            <a:srgbClr val="595959"/>
                          </a:solidFill>
                        </a:rPr>
                        <a:t>, </a:t>
                      </a:r>
                      <a:r>
                        <a:rPr lang="en-GB" sz="2400" b="0" dirty="0">
                          <a:solidFill>
                            <a:srgbClr val="595959"/>
                          </a:solidFill>
                        </a:rPr>
                        <a:t>especially with equity investors. This can include everything from scrutinizing your financials to assessing your operational processes</a:t>
                      </a:r>
                      <a:r>
                        <a:rPr lang="en-GB" sz="2400" dirty="0">
                          <a:solidFill>
                            <a:srgbClr val="595959"/>
                          </a:solidFill>
                        </a:rPr>
                        <a:t>.</a:t>
                      </a:r>
                    </a:p>
                    <a:p>
                      <a:pPr>
                        <a:buFont typeface="Arial" panose="020B0604020202020204" pitchFamily="34" charset="0"/>
                        <a:buNone/>
                      </a:pPr>
                      <a:r>
                        <a:rPr lang="en-GB" sz="2400" b="1" dirty="0">
                          <a:solidFill>
                            <a:srgbClr val="D9552F"/>
                          </a:solidFill>
                        </a:rPr>
                        <a:t>References and Credibility</a:t>
                      </a:r>
                      <a:r>
                        <a:rPr lang="en-GB" sz="2400" dirty="0">
                          <a:solidFill>
                            <a:srgbClr val="D9552F"/>
                          </a:solidFill>
                        </a:rPr>
                        <a:t>: </a:t>
                      </a:r>
                      <a:r>
                        <a:rPr lang="en-GB" sz="2400" b="0" dirty="0">
                          <a:solidFill>
                            <a:srgbClr val="595959"/>
                          </a:solidFill>
                        </a:rPr>
                        <a:t>Have references ready and ensure all your claims about the business can be substantiated.</a:t>
                      </a:r>
                      <a:endParaRPr lang="en-GB" sz="2100" b="0" dirty="0">
                        <a:solidFill>
                          <a:srgbClr val="595959"/>
                        </a:solidFill>
                      </a:endParaRP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4100538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endParaRPr lang="en-GB" dirty="0"/>
          </a:p>
          <a:p>
            <a:pPr marL="0" indent="0"/>
            <a:endParaRPr lang="en-GB" dirty="0"/>
          </a:p>
          <a:p>
            <a:pPr marL="0" indent="0"/>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dirty="0">
                <a:solidFill>
                  <a:schemeClr val="bg1"/>
                </a:solidFill>
              </a:rPr>
              <a:t>Knowledge is Power</a:t>
            </a: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2255770376"/>
              </p:ext>
            </p:extLst>
          </p:nvPr>
        </p:nvGraphicFramePr>
        <p:xfrm>
          <a:off x="612867" y="489896"/>
          <a:ext cx="10290242" cy="265176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dirty="0"/>
                        <a:t>Legal and Compliance Aspects</a:t>
                      </a:r>
                      <a:endParaRPr lang="en-GB" sz="2400" dirty="0">
                        <a:solidFill>
                          <a:srgbClr val="086D6E"/>
                        </a:solidFill>
                      </a:endParaRPr>
                    </a:p>
                  </a:txBody>
                  <a:tcPr>
                    <a:solidFill>
                      <a:srgbClr val="086D6E"/>
                    </a:solidFill>
                  </a:tcPr>
                </a:tc>
                <a:tc>
                  <a:txBody>
                    <a:bodyPr/>
                    <a:lstStyle/>
                    <a:p>
                      <a:pPr>
                        <a:buFont typeface="Arial" panose="020B0604020202020204" pitchFamily="34" charset="0"/>
                        <a:buNone/>
                      </a:pPr>
                      <a:r>
                        <a:rPr lang="en-GB" sz="2400" b="1" dirty="0">
                          <a:solidFill>
                            <a:srgbClr val="D9552F"/>
                          </a:solidFill>
                        </a:rPr>
                        <a:t>Understanding Legal Obligations</a:t>
                      </a:r>
                      <a:r>
                        <a:rPr lang="en-GB" sz="2400" dirty="0">
                          <a:solidFill>
                            <a:srgbClr val="D9552F"/>
                          </a:solidFill>
                        </a:rPr>
                        <a:t>: </a:t>
                      </a:r>
                      <a:r>
                        <a:rPr lang="en-GB" sz="2400" b="0" dirty="0">
                          <a:solidFill>
                            <a:srgbClr val="595959"/>
                          </a:solidFill>
                        </a:rPr>
                        <a:t>Familiarise yourself with the legal implications of each funding type. Understand the security and legal implications of receiving venture capital or contractual obligations when accepting a grant.</a:t>
                      </a:r>
                    </a:p>
                    <a:p>
                      <a:pPr>
                        <a:buFont typeface="Arial" panose="020B0604020202020204" pitchFamily="34" charset="0"/>
                        <a:buNone/>
                      </a:pPr>
                      <a:r>
                        <a:rPr lang="en-GB" sz="2400" b="1" dirty="0">
                          <a:solidFill>
                            <a:srgbClr val="D9552F"/>
                          </a:solidFill>
                        </a:rPr>
                        <a:t>Compliance</a:t>
                      </a:r>
                      <a:r>
                        <a:rPr lang="en-GB" sz="2400" dirty="0">
                          <a:solidFill>
                            <a:srgbClr val="D9552F"/>
                          </a:solidFill>
                        </a:rPr>
                        <a:t>: </a:t>
                      </a:r>
                      <a:r>
                        <a:rPr lang="en-GB" sz="2400" b="0" dirty="0">
                          <a:solidFill>
                            <a:srgbClr val="595959"/>
                          </a:solidFill>
                        </a:rPr>
                        <a:t>Ensure that your business complies with all relevant laws and regulations, which will be a fundamental requirement from almost all funding sources.</a:t>
                      </a:r>
                      <a:endParaRPr lang="en-GB" sz="2100" b="0" dirty="0">
                        <a:solidFill>
                          <a:srgbClr val="595959"/>
                        </a:solidFill>
                      </a:endParaRPr>
                    </a:p>
                  </a:txBody>
                  <a:tcPr>
                    <a:noFill/>
                  </a:tcPr>
                </a:tc>
                <a:extLst>
                  <a:ext uri="{0D108BD9-81ED-4DB2-BD59-A6C34878D82A}">
                    <a16:rowId xmlns:a16="http://schemas.microsoft.com/office/drawing/2014/main" val="779417398"/>
                  </a:ext>
                </a:extLst>
              </a:tr>
            </a:tbl>
          </a:graphicData>
        </a:graphic>
      </p:graphicFrame>
      <p:graphicFrame>
        <p:nvGraphicFramePr>
          <p:cNvPr id="2" name="Table 1">
            <a:extLst>
              <a:ext uri="{FF2B5EF4-FFF2-40B4-BE49-F238E27FC236}">
                <a16:creationId xmlns:a16="http://schemas.microsoft.com/office/drawing/2014/main" id="{19357771-67ED-D6F3-D084-024860924173}"/>
              </a:ext>
            </a:extLst>
          </p:cNvPr>
          <p:cNvGraphicFramePr>
            <a:graphicFrameLocks noGrp="1"/>
          </p:cNvGraphicFramePr>
          <p:nvPr>
            <p:extLst>
              <p:ext uri="{D42A27DB-BD31-4B8C-83A1-F6EECF244321}">
                <p14:modId xmlns:p14="http://schemas.microsoft.com/office/powerpoint/2010/main" val="3632206449"/>
              </p:ext>
            </p:extLst>
          </p:nvPr>
        </p:nvGraphicFramePr>
        <p:xfrm>
          <a:off x="612867" y="3217506"/>
          <a:ext cx="10290242" cy="228600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dirty="0"/>
                        <a:t>Building Relationships</a:t>
                      </a:r>
                      <a:endParaRPr lang="en-GB" sz="2400" dirty="0">
                        <a:solidFill>
                          <a:srgbClr val="086D6E"/>
                        </a:solidFill>
                      </a:endParaRPr>
                    </a:p>
                  </a:txBody>
                  <a:tcPr>
                    <a:solidFill>
                      <a:srgbClr val="FDBD22"/>
                    </a:solidFill>
                  </a:tcPr>
                </a:tc>
                <a:tc>
                  <a:txBody>
                    <a:bodyPr/>
                    <a:lstStyle/>
                    <a:p>
                      <a:pPr>
                        <a:buFont typeface="Arial" panose="020B0604020202020204" pitchFamily="34" charset="0"/>
                        <a:buNone/>
                      </a:pPr>
                      <a:r>
                        <a:rPr lang="en-GB" sz="2400" b="1" dirty="0">
                          <a:solidFill>
                            <a:srgbClr val="D9552F"/>
                          </a:solidFill>
                        </a:rPr>
                        <a:t>Networking and Relationships</a:t>
                      </a:r>
                      <a:r>
                        <a:rPr lang="en-GB" sz="2400" dirty="0">
                          <a:solidFill>
                            <a:srgbClr val="D9552F"/>
                          </a:solidFill>
                        </a:rPr>
                        <a:t>: </a:t>
                      </a:r>
                      <a:r>
                        <a:rPr lang="en-GB" sz="2400" b="0" dirty="0">
                          <a:solidFill>
                            <a:srgbClr val="595959"/>
                          </a:solidFill>
                        </a:rPr>
                        <a:t>Often, securing some funding types is about whom you know as much as what you know. Building relationships with potential funders and investors, attending industry meetings, and engaging in relevant networks can be crucial.</a:t>
                      </a:r>
                    </a:p>
                    <a:p>
                      <a:pPr>
                        <a:buFont typeface="Arial" panose="020B0604020202020204" pitchFamily="34" charset="0"/>
                        <a:buNone/>
                      </a:pPr>
                      <a:r>
                        <a:rPr lang="en-GB" sz="2400" b="0" dirty="0">
                          <a:solidFill>
                            <a:srgbClr val="595959"/>
                          </a:solidFill>
                        </a:rPr>
                        <a:t>See Module 6: N</a:t>
                      </a:r>
                      <a:r>
                        <a:rPr lang="en-IE" sz="2400" b="0" i="0" kern="1200" dirty="0" err="1">
                          <a:solidFill>
                            <a:srgbClr val="595959"/>
                          </a:solidFill>
                          <a:effectLst/>
                          <a:latin typeface="+mn-lt"/>
                          <a:ea typeface="+mn-ea"/>
                          <a:cs typeface="+mn-cs"/>
                        </a:rPr>
                        <a:t>etworking</a:t>
                      </a:r>
                      <a:r>
                        <a:rPr lang="en-IE" sz="2400" b="0" i="0" kern="1200" dirty="0">
                          <a:solidFill>
                            <a:srgbClr val="595959"/>
                          </a:solidFill>
                          <a:effectLst/>
                          <a:latin typeface="+mn-lt"/>
                          <a:ea typeface="+mn-ea"/>
                          <a:cs typeface="+mn-cs"/>
                        </a:rPr>
                        <a:t> for Underrepresented Entrepreneurs</a:t>
                      </a:r>
                      <a:endParaRPr lang="en-GB" sz="2200" b="0" dirty="0">
                        <a:solidFill>
                          <a:srgbClr val="595959"/>
                        </a:solidFill>
                      </a:endParaRP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1349720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802768"/>
            <a:ext cx="6398580" cy="3066422"/>
          </a:xfrm>
        </p:spPr>
        <p:txBody>
          <a:bodyPr>
            <a:normAutofit/>
          </a:bodyPr>
          <a:lstStyle/>
          <a:p>
            <a:r>
              <a:rPr lang="en-GB" dirty="0"/>
              <a:t>Strategies for Overcoming Bias and Discrimination in Funding</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822393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31344"/>
            <a:ext cx="7846142"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b="1" dirty="0">
                <a:solidFill>
                  <a:schemeClr val="bg1"/>
                </a:solidFill>
              </a:rPr>
              <a:t>What can you do?  Some  ideas</a:t>
            </a:r>
            <a:endParaRPr lang="en-US" b="1" dirty="0">
              <a:solidFill>
                <a:schemeClr val="bg1"/>
              </a:solidFill>
            </a:endParaRPr>
          </a:p>
          <a:p>
            <a:endParaRPr lang="en-GB" sz="600" b="1" dirty="0"/>
          </a:p>
          <a:p>
            <a:endParaRPr lang="en-US" sz="2400" dirty="0"/>
          </a:p>
        </p:txBody>
      </p:sp>
      <p:sp>
        <p:nvSpPr>
          <p:cNvPr id="6" name="TextBox 5">
            <a:extLst>
              <a:ext uri="{FF2B5EF4-FFF2-40B4-BE49-F238E27FC236}">
                <a16:creationId xmlns:a16="http://schemas.microsoft.com/office/drawing/2014/main" id="{8122DFCF-780E-3A57-6745-B16730075FE9}"/>
              </a:ext>
            </a:extLst>
          </p:cNvPr>
          <p:cNvSpPr txBox="1"/>
          <p:nvPr/>
        </p:nvSpPr>
        <p:spPr>
          <a:xfrm>
            <a:off x="-3210946" y="1977733"/>
            <a:ext cx="9942111" cy="646331"/>
          </a:xfrm>
          <a:prstGeom prst="rect">
            <a:avLst/>
          </a:prstGeom>
          <a:noFill/>
        </p:spPr>
        <p:txBody>
          <a:bodyPr wrap="square">
            <a:spAutoFit/>
          </a:bodyPr>
          <a:lstStyle/>
          <a:p>
            <a:pPr algn="l"/>
            <a:endParaRPr lang="en-GB" b="0" i="0" dirty="0">
              <a:solidFill>
                <a:srgbClr val="333333"/>
              </a:solidFill>
              <a:effectLst/>
              <a:latin typeface="McKinsey Sans"/>
            </a:endParaRPr>
          </a:p>
          <a:p>
            <a:endParaRPr lang="en-GB" dirty="0"/>
          </a:p>
        </p:txBody>
      </p:sp>
      <p:sp>
        <p:nvSpPr>
          <p:cNvPr id="5" name="Rectangle 2">
            <a:extLst>
              <a:ext uri="{FF2B5EF4-FFF2-40B4-BE49-F238E27FC236}">
                <a16:creationId xmlns:a16="http://schemas.microsoft.com/office/drawing/2014/main" id="{EEC28920-DB48-2F48-B647-DEF407BF4C25}"/>
              </a:ext>
            </a:extLst>
          </p:cNvPr>
          <p:cNvSpPr>
            <a:spLocks noChangeArrowheads="1"/>
          </p:cNvSpPr>
          <p:nvPr/>
        </p:nvSpPr>
        <p:spPr bwMode="auto">
          <a:xfrm>
            <a:off x="7121250" y="3787381"/>
            <a:ext cx="3779034" cy="2031325"/>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b="1" dirty="0"/>
              <a:t>Diversity Training for Investors</a:t>
            </a:r>
            <a:r>
              <a:rPr lang="en-US" altLang="en-US" dirty="0"/>
              <a:t>:</a:t>
            </a:r>
          </a:p>
          <a:p>
            <a:pPr lvl="0" eaLnBrk="0" fontAlgn="base" hangingPunct="0">
              <a:spcBef>
                <a:spcPct val="0"/>
              </a:spcBef>
              <a:spcAft>
                <a:spcPct val="0"/>
              </a:spcAft>
            </a:pPr>
            <a:r>
              <a:rPr lang="en-US" altLang="en-US" dirty="0"/>
              <a:t>Offer or advocate for diversity and bias training within venture capital firms and angel networks. This can help alter long-standing perceptions and encourage more equitable investment decisions</a:t>
            </a:r>
            <a:r>
              <a:rPr lang="en-US" altLang="en-US" dirty="0">
                <a:latin typeface="Arial" panose="020B0604020202020204" pitchFamily="34" charset="0"/>
              </a:rPr>
              <a:t>. </a:t>
            </a:r>
          </a:p>
        </p:txBody>
      </p:sp>
      <p:sp>
        <p:nvSpPr>
          <p:cNvPr id="8" name="TextBox 7">
            <a:extLst>
              <a:ext uri="{FF2B5EF4-FFF2-40B4-BE49-F238E27FC236}">
                <a16:creationId xmlns:a16="http://schemas.microsoft.com/office/drawing/2014/main" id="{0013D2B5-B67F-AF4D-2007-9C81273BC1D6}"/>
              </a:ext>
            </a:extLst>
          </p:cNvPr>
          <p:cNvSpPr txBox="1"/>
          <p:nvPr/>
        </p:nvSpPr>
        <p:spPr>
          <a:xfrm>
            <a:off x="633199" y="1548307"/>
            <a:ext cx="3692997" cy="2308324"/>
          </a:xfrm>
          <a:prstGeom prst="rect">
            <a:avLst/>
          </a:prstGeom>
          <a:solidFill>
            <a:schemeClr val="accent5">
              <a:lumMod val="20000"/>
              <a:lumOff val="80000"/>
            </a:schemeClr>
          </a:solidFill>
        </p:spPr>
        <p:txBody>
          <a:bodyPr wrap="square">
            <a:spAutoFit/>
          </a:bodyPr>
          <a:lstStyle/>
          <a:p>
            <a:pPr lvl="0" eaLnBrk="0" fontAlgn="base" hangingPunct="0">
              <a:spcBef>
                <a:spcPct val="0"/>
              </a:spcBef>
              <a:spcAft>
                <a:spcPct val="0"/>
              </a:spcAft>
            </a:pPr>
            <a:r>
              <a:rPr lang="en-US" altLang="en-US" b="1" dirty="0"/>
              <a:t>Be open and provide insights</a:t>
            </a:r>
          </a:p>
          <a:p>
            <a:pPr lvl="0" eaLnBrk="0" fontAlgn="base" hangingPunct="0">
              <a:spcBef>
                <a:spcPct val="0"/>
              </a:spcBef>
              <a:spcAft>
                <a:spcPct val="0"/>
              </a:spcAft>
            </a:pPr>
            <a:r>
              <a:rPr lang="en-US" altLang="en-US" dirty="0"/>
              <a:t>In meetings and pitches, be prepared to directly address and question potential biases or vague rejections from investors. Requesting specific feedback can sometimes highlight unconscious biases, providing an opportunity for education</a:t>
            </a:r>
            <a:r>
              <a:rPr lang="en-US" altLang="en-US" dirty="0">
                <a:latin typeface="Arial" panose="020B0604020202020204" pitchFamily="34" charset="0"/>
              </a:rPr>
              <a:t>.</a:t>
            </a:r>
          </a:p>
        </p:txBody>
      </p:sp>
      <p:sp>
        <p:nvSpPr>
          <p:cNvPr id="10" name="TextBox 9">
            <a:extLst>
              <a:ext uri="{FF2B5EF4-FFF2-40B4-BE49-F238E27FC236}">
                <a16:creationId xmlns:a16="http://schemas.microsoft.com/office/drawing/2014/main" id="{C1D81772-272B-1A75-DDA4-95783376962B}"/>
              </a:ext>
            </a:extLst>
          </p:cNvPr>
          <p:cNvSpPr txBox="1"/>
          <p:nvPr/>
        </p:nvSpPr>
        <p:spPr>
          <a:xfrm>
            <a:off x="4477609" y="1548307"/>
            <a:ext cx="2535247" cy="4478149"/>
          </a:xfrm>
          <a:prstGeom prst="rect">
            <a:avLst/>
          </a:prstGeom>
          <a:solidFill>
            <a:schemeClr val="accent3">
              <a:lumMod val="20000"/>
              <a:lumOff val="80000"/>
            </a:schemeClr>
          </a:solidFill>
        </p:spPr>
        <p:txBody>
          <a:bodyPr wrap="square">
            <a:spAutoFit/>
          </a:bodyPr>
          <a:lstStyle/>
          <a:p>
            <a:r>
              <a:rPr lang="en-GB" sz="1900" b="1" dirty="0"/>
              <a:t>Overcoming Bias: </a:t>
            </a:r>
            <a:r>
              <a:rPr lang="en-GB" sz="1900" dirty="0"/>
              <a:t>Create and disseminate detailed case studies of how your business and others have successfully navigated and overcome bias in funding. These case studies can serve as powerful tools for inspiring other underrepresented entrepreneurs and educating the broader community.</a:t>
            </a:r>
          </a:p>
        </p:txBody>
      </p:sp>
      <p:sp>
        <p:nvSpPr>
          <p:cNvPr id="11" name="TextBox 10">
            <a:extLst>
              <a:ext uri="{FF2B5EF4-FFF2-40B4-BE49-F238E27FC236}">
                <a16:creationId xmlns:a16="http://schemas.microsoft.com/office/drawing/2014/main" id="{0E9FC7FA-7DDF-36FD-8B46-7E33610FABF1}"/>
              </a:ext>
            </a:extLst>
          </p:cNvPr>
          <p:cNvSpPr txBox="1"/>
          <p:nvPr/>
        </p:nvSpPr>
        <p:spPr>
          <a:xfrm>
            <a:off x="7121250" y="1564425"/>
            <a:ext cx="3779034" cy="2031325"/>
          </a:xfrm>
          <a:prstGeom prst="rect">
            <a:avLst/>
          </a:prstGeom>
          <a:solidFill>
            <a:schemeClr val="accent5">
              <a:lumMod val="20000"/>
              <a:lumOff val="80000"/>
            </a:schemeClr>
          </a:solidFill>
        </p:spPr>
        <p:txBody>
          <a:bodyPr wrap="square">
            <a:spAutoFit/>
          </a:bodyPr>
          <a:lstStyle/>
          <a:p>
            <a:pPr lvl="0" eaLnBrk="0" fontAlgn="base" hangingPunct="0">
              <a:spcBef>
                <a:spcPct val="0"/>
              </a:spcBef>
              <a:spcAft>
                <a:spcPct val="0"/>
              </a:spcAft>
            </a:pPr>
            <a:r>
              <a:rPr lang="en-GB" b="1" dirty="0"/>
              <a:t>Social Proof and Endorsements</a:t>
            </a:r>
            <a:r>
              <a:rPr lang="en-GB" dirty="0"/>
              <a:t>: Seek endorsements from reputable industry figures who support diversity. These endorsements can be used to counteract negative stereotypes and validate your business in eyes of public and investors. </a:t>
            </a:r>
            <a:endParaRPr lang="en-US" altLang="en-US" dirty="0">
              <a:latin typeface="Arial" panose="020B0604020202020204" pitchFamily="34" charset="0"/>
            </a:endParaRPr>
          </a:p>
        </p:txBody>
      </p:sp>
      <p:sp>
        <p:nvSpPr>
          <p:cNvPr id="17" name="Rectangle 2">
            <a:extLst>
              <a:ext uri="{FF2B5EF4-FFF2-40B4-BE49-F238E27FC236}">
                <a16:creationId xmlns:a16="http://schemas.microsoft.com/office/drawing/2014/main" id="{82C4D3A3-29B1-B2E6-2105-52847EA77D20}"/>
              </a:ext>
            </a:extLst>
          </p:cNvPr>
          <p:cNvSpPr>
            <a:spLocks noChangeArrowheads="1"/>
          </p:cNvSpPr>
          <p:nvPr/>
        </p:nvSpPr>
        <p:spPr bwMode="auto">
          <a:xfrm>
            <a:off x="633199" y="3969940"/>
            <a:ext cx="3692997" cy="2031325"/>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b="1" dirty="0"/>
              <a:t>Create and disseminate detailed case studies</a:t>
            </a:r>
            <a:r>
              <a:rPr lang="en-GB" dirty="0"/>
              <a:t> of how your business and others have successfully navigated and overcome bias in funding. These case studies can serve as powerful tools for inspiring underrepresented entrepreneurs and the community</a:t>
            </a:r>
            <a:endParaRPr lang="en-US" altLang="en-US" dirty="0">
              <a:latin typeface="Arial" panose="020B0604020202020204" pitchFamily="34" charset="0"/>
            </a:endParaRPr>
          </a:p>
        </p:txBody>
      </p:sp>
    </p:spTree>
    <p:extLst>
      <p:ext uri="{BB962C8B-B14F-4D97-AF65-F5344CB8AC3E}">
        <p14:creationId xmlns:p14="http://schemas.microsoft.com/office/powerpoint/2010/main" val="49269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45576" y="833143"/>
            <a:ext cx="9632553" cy="803654"/>
          </a:xfrm>
        </p:spPr>
        <p:txBody>
          <a:bodyPr/>
          <a:lstStyle/>
          <a:p>
            <a:r>
              <a:rPr lang="en-IE" dirty="0">
                <a:solidFill>
                  <a:schemeClr val="bg1"/>
                </a:solidFill>
              </a:rPr>
              <a:t>Learning Outcomes</a:t>
            </a:r>
            <a:endParaRPr lang="en-US" dirty="0">
              <a:solidFill>
                <a:schemeClr val="bg1"/>
              </a:solidFill>
            </a:endParaRPr>
          </a:p>
          <a:p>
            <a:endParaRPr lang="en-GB" sz="600" b="1" dirty="0"/>
          </a:p>
          <a:p>
            <a:r>
              <a:rPr lang="en-GB" sz="2400" b="1" dirty="0">
                <a:solidFill>
                  <a:srgbClr val="47B5C8"/>
                </a:solidFill>
              </a:rPr>
              <a:t>Skills:</a:t>
            </a:r>
          </a:p>
          <a:p>
            <a:r>
              <a:rPr lang="en-GB" sz="2400" dirty="0"/>
              <a:t>Develop the ability to evaluate and select the most suitable funding option based on the specific needs and stage of the business.</a:t>
            </a:r>
          </a:p>
          <a:p>
            <a:r>
              <a:rPr lang="en-GB" sz="2400" dirty="0"/>
              <a:t>Acquire skills in preparing and presenting effective funding proposals that meet the criteria of traditional and non-traditional funding sources.</a:t>
            </a:r>
          </a:p>
          <a:p>
            <a:r>
              <a:rPr lang="en-GB" sz="2400" b="1" dirty="0">
                <a:solidFill>
                  <a:srgbClr val="47B5C8"/>
                </a:solidFill>
              </a:rPr>
              <a:t>Behaviours:</a:t>
            </a:r>
          </a:p>
          <a:p>
            <a:r>
              <a:rPr lang="en-GB" sz="2400" b="1" dirty="0">
                <a:solidFill>
                  <a:srgbClr val="FDBD22"/>
                </a:solidFill>
              </a:rPr>
              <a:t>Exhibit proactive engagement </a:t>
            </a:r>
            <a:r>
              <a:rPr lang="en-GB" sz="2400" dirty="0"/>
              <a:t>with potential investors and funding bodies, demonstrating thorough preparation and strategic thinking.</a:t>
            </a:r>
          </a:p>
          <a:p>
            <a:r>
              <a:rPr lang="en-GB" sz="2400" b="1" dirty="0">
                <a:solidFill>
                  <a:srgbClr val="FDBD22"/>
                </a:solidFill>
              </a:rPr>
              <a:t>Apply strategies to overcome biases and discrimination</a:t>
            </a:r>
            <a:r>
              <a:rPr lang="en-GB" sz="2400" dirty="0"/>
              <a:t>, advocating for fair treatment and equal opportunities in funding.</a:t>
            </a:r>
          </a:p>
          <a:p>
            <a:r>
              <a:rPr lang="en-GB" sz="2400" dirty="0"/>
              <a:t>.</a:t>
            </a:r>
          </a:p>
          <a:p>
            <a:endParaRPr lang="en-US" sz="2400" dirty="0"/>
          </a:p>
        </p:txBody>
      </p:sp>
    </p:spTree>
    <p:extLst>
      <p:ext uri="{BB962C8B-B14F-4D97-AF65-F5344CB8AC3E}">
        <p14:creationId xmlns:p14="http://schemas.microsoft.com/office/powerpoint/2010/main" val="418121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2AB8EBE-F1F1-1188-342A-4122043F08B0}"/>
              </a:ext>
            </a:extLst>
          </p:cNvPr>
          <p:cNvSpPr/>
          <p:nvPr/>
        </p:nvSpPr>
        <p:spPr>
          <a:xfrm>
            <a:off x="0" y="522941"/>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600855" y="1557423"/>
            <a:ext cx="5969897" cy="3291086"/>
          </a:xfrm>
        </p:spPr>
        <p:txBody>
          <a:bodyPr/>
          <a:lstStyle/>
          <a:p>
            <a:pPr marL="0" indent="0"/>
            <a:r>
              <a:rPr lang="en-GB" b="0" i="0" dirty="0">
                <a:solidFill>
                  <a:srgbClr val="FFFFFF"/>
                </a:solidFill>
                <a:effectLst/>
              </a:rPr>
              <a:t>The European Institute of Innovation and Technology is home to a thriving community of women innovators, entrepreneurs and students forging a more inclusive and diverse network of innovation for Europe and beyond. </a:t>
            </a:r>
          </a:p>
          <a:p>
            <a:pPr marL="0" indent="0"/>
            <a:r>
              <a:rPr lang="en-GB" b="0" i="0" dirty="0">
                <a:solidFill>
                  <a:srgbClr val="FFFFFF"/>
                </a:solidFill>
                <a:effectLst/>
              </a:rPr>
              <a:t>It empowers community members to </a:t>
            </a:r>
            <a:r>
              <a:rPr lang="en-GB" b="1" i="0" dirty="0">
                <a:solidFill>
                  <a:srgbClr val="FFFFFF"/>
                </a:solidFill>
                <a:effectLst/>
              </a:rPr>
              <a:t>#BreaktheBias </a:t>
            </a:r>
            <a:r>
              <a:rPr lang="en-GB" b="0" i="0" dirty="0">
                <a:solidFill>
                  <a:srgbClr val="FFFFFF"/>
                </a:solidFill>
                <a:effectLst/>
              </a:rPr>
              <a:t>and take action to accelerate the path towards equality. </a:t>
            </a:r>
          </a:p>
          <a:p>
            <a:pPr marL="0" indent="0"/>
            <a:r>
              <a:rPr lang="en-GB" b="0" i="0" dirty="0">
                <a:solidFill>
                  <a:srgbClr val="FFFFFF"/>
                </a:solidFill>
                <a:effectLst/>
              </a:rPr>
              <a:t> </a:t>
            </a:r>
            <a:endParaRPr lang="en-US" dirty="0"/>
          </a:p>
          <a:p>
            <a:r>
              <a:rPr lang="en-US" dirty="0"/>
              <a:t>https://youtu.be/UvlRkebn9tM</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474152" y="564771"/>
            <a:ext cx="4990998" cy="992652"/>
          </a:xfrm>
        </p:spPr>
        <p:txBody>
          <a:bodyPr/>
          <a:lstStyle/>
          <a:p>
            <a:r>
              <a:rPr lang="en-US" b="1" dirty="0"/>
              <a:t>WATCH </a:t>
            </a:r>
          </a:p>
        </p:txBody>
      </p:sp>
      <p:sp>
        <p:nvSpPr>
          <p:cNvPr id="4" name="Picture Placeholder 3">
            <a:extLst>
              <a:ext uri="{FF2B5EF4-FFF2-40B4-BE49-F238E27FC236}">
                <a16:creationId xmlns:a16="http://schemas.microsoft.com/office/drawing/2014/main" id="{1A1FDF56-5C01-EB1E-33D8-50CA79A0449E}"/>
              </a:ext>
            </a:extLst>
          </p:cNvPr>
          <p:cNvSpPr>
            <a:spLocks noGrp="1"/>
          </p:cNvSpPr>
          <p:nvPr>
            <p:ph type="pic" sz="quarter" idx="10"/>
          </p:nvPr>
        </p:nvSpPr>
        <p:spPr/>
        <p:txBody>
          <a:bodyPr/>
          <a:lstStyle/>
          <a:p>
            <a:endParaRPr lang="en-IE"/>
          </a:p>
        </p:txBody>
      </p:sp>
      <p:pic>
        <p:nvPicPr>
          <p:cNvPr id="3" name="Online Media 2" title="EIT Community #BreakTheBias - International Women's Day 2022">
            <a:hlinkClick r:id="" action="ppaction://media"/>
            <a:extLst>
              <a:ext uri="{FF2B5EF4-FFF2-40B4-BE49-F238E27FC236}">
                <a16:creationId xmlns:a16="http://schemas.microsoft.com/office/drawing/2014/main" id="{0C91B587-6691-79C6-B29D-63ED9CF47765}"/>
              </a:ext>
            </a:extLst>
          </p:cNvPr>
          <p:cNvPicPr>
            <a:picLocks noRot="1" noChangeAspect="1"/>
          </p:cNvPicPr>
          <p:nvPr>
            <a:videoFile r:link="rId1"/>
          </p:nvPr>
        </p:nvPicPr>
        <p:blipFill>
          <a:blip r:embed="rId3"/>
          <a:stretch>
            <a:fillRect/>
          </a:stretch>
        </p:blipFill>
        <p:spPr>
          <a:xfrm>
            <a:off x="7147965" y="1663169"/>
            <a:ext cx="5117777" cy="3427956"/>
          </a:xfrm>
          <a:prstGeom prst="rect">
            <a:avLst/>
          </a:prstGeom>
        </p:spPr>
      </p:pic>
    </p:spTree>
    <p:extLst>
      <p:ext uri="{BB962C8B-B14F-4D97-AF65-F5344CB8AC3E}">
        <p14:creationId xmlns:p14="http://schemas.microsoft.com/office/powerpoint/2010/main" val="21557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en-IE" dirty="0"/>
              <a:t>Exploring Non-Traditional Funding Sources</a:t>
            </a:r>
            <a:endParaRPr lang="en-US" dirty="0"/>
          </a:p>
          <a:p>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524645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6405" y="1574397"/>
            <a:ext cx="9853423" cy="3849918"/>
          </a:xfrm>
        </p:spPr>
        <p:txBody>
          <a:bodyPr/>
          <a:lstStyle/>
          <a:p>
            <a:pPr marL="0" indent="0"/>
            <a:r>
              <a:rPr lang="en-GB" dirty="0"/>
              <a:t>Impact investing is growing rapidly in Europe, with a number of key players dedicated to supporting ventures that generate financial returns AND produce tangible social and environmental benefits. This can be an appealing source of capital for businesses dedicated to solving significant global challenges.</a:t>
            </a:r>
          </a:p>
          <a:p>
            <a:pPr marL="0" indent="0"/>
            <a:r>
              <a:rPr lang="en-GB" b="1" dirty="0"/>
              <a:t>Suggested Strategy</a:t>
            </a:r>
            <a:r>
              <a:rPr lang="en-GB" dirty="0"/>
              <a:t>:</a:t>
            </a:r>
          </a:p>
          <a:p>
            <a:pPr marL="342900" indent="-342900">
              <a:buFont typeface="Arial" panose="020B0604020202020204" pitchFamily="34" charset="0"/>
              <a:buChar char="•"/>
            </a:pPr>
            <a:r>
              <a:rPr lang="en-GB" dirty="0"/>
              <a:t>Clearly document the social or environmental impact of your business. Be prepared with metrics and proof to back up your claims.</a:t>
            </a:r>
          </a:p>
          <a:p>
            <a:pPr marL="342900" indent="-342900">
              <a:buFont typeface="Arial" panose="020B0604020202020204" pitchFamily="34" charset="0"/>
              <a:buChar char="•"/>
            </a:pPr>
            <a:r>
              <a:rPr lang="en-GB" dirty="0"/>
              <a:t>Ensure that your business goals are aligned with the impact criteria of potential investors.</a:t>
            </a:r>
          </a:p>
          <a:p>
            <a:pPr marL="0" indent="0"/>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Impact Investments</a:t>
            </a:r>
          </a:p>
          <a:p>
            <a:endParaRPr lang="en-US" dirty="0"/>
          </a:p>
        </p:txBody>
      </p:sp>
    </p:spTree>
    <p:extLst>
      <p:ext uri="{BB962C8B-B14F-4D97-AF65-F5344CB8AC3E}">
        <p14:creationId xmlns:p14="http://schemas.microsoft.com/office/powerpoint/2010/main" val="3035048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1091159" y="2041884"/>
            <a:ext cx="9415592" cy="3849918"/>
          </a:xfrm>
        </p:spPr>
        <p:txBody>
          <a:bodyPr/>
          <a:lstStyle/>
          <a:p>
            <a:pPr marL="0" indent="0"/>
            <a:endParaRPr lang="en-GB" b="1" dirty="0"/>
          </a:p>
          <a:p>
            <a:pPr marL="0" indent="0"/>
            <a:r>
              <a:rPr lang="en-GB" b="1" dirty="0" err="1"/>
              <a:t>Triodos</a:t>
            </a:r>
            <a:r>
              <a:rPr lang="en-GB" b="1" dirty="0"/>
              <a:t> </a:t>
            </a:r>
            <a:r>
              <a:rPr lang="en-GB" dirty="0"/>
              <a:t>is a globally active impact investor based in the Netherlands, dedicated to sustainable and ethical investments across various sectors. You can learn more about their impact strategies and investment opportunities on their </a:t>
            </a:r>
            <a:r>
              <a:rPr lang="en-GB" dirty="0">
                <a:hlinkClick r:id="rId2"/>
              </a:rPr>
              <a:t>official website</a:t>
            </a:r>
            <a:r>
              <a:rPr lang="en-GB" dirty="0"/>
              <a:t>.</a:t>
            </a:r>
          </a:p>
          <a:p>
            <a:pPr marL="0" indent="0"/>
            <a:r>
              <a:rPr lang="en-GB" dirty="0"/>
              <a:t>They operate the fabulous </a:t>
            </a:r>
            <a:r>
              <a:rPr lang="en-IE" dirty="0" err="1">
                <a:hlinkClick r:id="rId3"/>
              </a:rPr>
              <a:t>Triodos</a:t>
            </a:r>
            <a:r>
              <a:rPr lang="en-IE" dirty="0">
                <a:hlinkClick r:id="rId3"/>
              </a:rPr>
              <a:t> IM Knowledge Centre</a:t>
            </a:r>
            <a:r>
              <a:rPr lang="en-GB" dirty="0">
                <a:solidFill>
                  <a:srgbClr val="00006B"/>
                </a:solidFill>
                <a:latin typeface="Akkurat"/>
              </a:rPr>
              <a:t> </a:t>
            </a:r>
            <a:r>
              <a:rPr lang="en-GB" dirty="0">
                <a:effectLst/>
              </a:rPr>
              <a:t>to boost impact investing knowledge. This is a </a:t>
            </a:r>
            <a:r>
              <a:rPr lang="en-GB" b="0" i="0" dirty="0">
                <a:effectLst/>
                <a:latin typeface="Akkurat"/>
              </a:rPr>
              <a:t>dedicated space for exploring impact investing. Watch expert-led masterclasses, explore impact investing fundamentals and gain insights from their analyses and case studies.</a:t>
            </a:r>
          </a:p>
          <a:p>
            <a:pPr marL="0" indent="0"/>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Check out Impact Investments in the EU</a:t>
            </a:r>
          </a:p>
        </p:txBody>
      </p:sp>
      <p:pic>
        <p:nvPicPr>
          <p:cNvPr id="6" name="Picture 5">
            <a:extLst>
              <a:ext uri="{FF2B5EF4-FFF2-40B4-BE49-F238E27FC236}">
                <a16:creationId xmlns:a16="http://schemas.microsoft.com/office/drawing/2014/main" id="{32B0014A-A819-41F5-6F3B-3E8237B54209}"/>
              </a:ext>
            </a:extLst>
          </p:cNvPr>
          <p:cNvPicPr>
            <a:picLocks noChangeAspect="1"/>
          </p:cNvPicPr>
          <p:nvPr/>
        </p:nvPicPr>
        <p:blipFill>
          <a:blip r:embed="rId4"/>
          <a:stretch>
            <a:fillRect/>
          </a:stretch>
        </p:blipFill>
        <p:spPr>
          <a:xfrm>
            <a:off x="1917067" y="1662397"/>
            <a:ext cx="6972587" cy="708597"/>
          </a:xfrm>
          <a:prstGeom prst="rect">
            <a:avLst/>
          </a:prstGeom>
        </p:spPr>
      </p:pic>
    </p:spTree>
    <p:extLst>
      <p:ext uri="{BB962C8B-B14F-4D97-AF65-F5344CB8AC3E}">
        <p14:creationId xmlns:p14="http://schemas.microsoft.com/office/powerpoint/2010/main" val="1152729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1049864" y="2246479"/>
            <a:ext cx="9415592" cy="3849918"/>
          </a:xfrm>
        </p:spPr>
        <p:txBody>
          <a:bodyPr/>
          <a:lstStyle/>
          <a:p>
            <a:pPr marL="0" indent="0"/>
            <a:endParaRPr lang="en-GB" b="1" dirty="0"/>
          </a:p>
          <a:p>
            <a:r>
              <a:rPr lang="en-GB" b="1" dirty="0" err="1"/>
              <a:t>Phitrust</a:t>
            </a:r>
            <a:r>
              <a:rPr lang="en-GB" b="1" dirty="0"/>
              <a:t> </a:t>
            </a:r>
            <a:r>
              <a:rPr lang="en-IE" dirty="0">
                <a:hlinkClick r:id="rId2"/>
              </a:rPr>
              <a:t>Invest to act | Société de gestion </a:t>
            </a:r>
            <a:r>
              <a:rPr lang="en-IE" dirty="0" err="1">
                <a:hlinkClick r:id="rId2"/>
              </a:rPr>
              <a:t>Phitrust</a:t>
            </a:r>
            <a:endParaRPr lang="en-GB" b="1" dirty="0"/>
          </a:p>
          <a:p>
            <a:pPr marL="0" indent="0"/>
            <a:r>
              <a:rPr lang="en-GB" dirty="0"/>
              <a:t>Based in France, </a:t>
            </a:r>
            <a:r>
              <a:rPr lang="en-GB" dirty="0" err="1"/>
              <a:t>Phitrust</a:t>
            </a:r>
            <a:r>
              <a:rPr lang="en-GB" dirty="0"/>
              <a:t> is an investment company specializing in social impact investing. It provides support to social enterprises that demonstrate a clear social impact along with a sustainable business model, focusing on issues like inclusion, education, and employment.</a:t>
            </a:r>
          </a:p>
          <a:p>
            <a:pPr marL="0" indent="0"/>
            <a:r>
              <a:rPr lang="en-GB" dirty="0">
                <a:hlinkClick r:id="rId3"/>
              </a:rPr>
              <a:t>https://www.linkedin.com/company/phitrust/about/</a:t>
            </a:r>
            <a:r>
              <a:rPr lang="en-GB" dirty="0"/>
              <a:t> </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Check out Impact Investments in the EU</a:t>
            </a:r>
          </a:p>
        </p:txBody>
      </p:sp>
      <p:pic>
        <p:nvPicPr>
          <p:cNvPr id="7" name="Picture 6">
            <a:extLst>
              <a:ext uri="{FF2B5EF4-FFF2-40B4-BE49-F238E27FC236}">
                <a16:creationId xmlns:a16="http://schemas.microsoft.com/office/drawing/2014/main" id="{2EC49BBE-6DEF-2558-26DD-8EABC881EC5E}"/>
              </a:ext>
            </a:extLst>
          </p:cNvPr>
          <p:cNvPicPr>
            <a:picLocks noChangeAspect="1"/>
          </p:cNvPicPr>
          <p:nvPr/>
        </p:nvPicPr>
        <p:blipFill>
          <a:blip r:embed="rId4"/>
          <a:stretch>
            <a:fillRect/>
          </a:stretch>
        </p:blipFill>
        <p:spPr>
          <a:xfrm>
            <a:off x="3799429" y="1745832"/>
            <a:ext cx="3266899" cy="657134"/>
          </a:xfrm>
          <a:prstGeom prst="rect">
            <a:avLst/>
          </a:prstGeom>
        </p:spPr>
      </p:pic>
    </p:spTree>
    <p:extLst>
      <p:ext uri="{BB962C8B-B14F-4D97-AF65-F5344CB8AC3E}">
        <p14:creationId xmlns:p14="http://schemas.microsoft.com/office/powerpoint/2010/main" val="3962969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1002669" y="1800011"/>
            <a:ext cx="5763891" cy="3849918"/>
          </a:xfrm>
        </p:spPr>
        <p:txBody>
          <a:bodyPr/>
          <a:lstStyle/>
          <a:p>
            <a:pPr marL="0" indent="0"/>
            <a:r>
              <a:rPr lang="en-GB" b="1" dirty="0" err="1"/>
              <a:t>Fase</a:t>
            </a:r>
            <a:r>
              <a:rPr lang="en-GB" b="1" dirty="0"/>
              <a:t> - Financing Agency for Social Entrepreneurship  </a:t>
            </a:r>
            <a:r>
              <a:rPr lang="en-IE" dirty="0">
                <a:hlinkClick r:id="rId2"/>
              </a:rPr>
              <a:t>FASE</a:t>
            </a:r>
            <a:endParaRPr lang="en-GB" b="1" dirty="0"/>
          </a:p>
          <a:p>
            <a:pPr marL="0" indent="0"/>
            <a:r>
              <a:rPr lang="en-GB" dirty="0"/>
              <a:t>German-based </a:t>
            </a:r>
            <a:r>
              <a:rPr lang="en-GB" dirty="0" err="1"/>
              <a:t>Fase</a:t>
            </a:r>
            <a:r>
              <a:rPr lang="en-GB" dirty="0"/>
              <a:t> focuses on bridging the gap between social enterprises and impact investors by facilitating tailored financing solutions across Europe, particularly in the German-speaking region.</a:t>
            </a:r>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Check out Impact Investments in the EU</a:t>
            </a:r>
          </a:p>
        </p:txBody>
      </p:sp>
      <p:pic>
        <p:nvPicPr>
          <p:cNvPr id="12290" name="Picture 2" descr="FASE - Financing Agency for Social Entrepreneurship">
            <a:extLst>
              <a:ext uri="{FF2B5EF4-FFF2-40B4-BE49-F238E27FC236}">
                <a16:creationId xmlns:a16="http://schemas.microsoft.com/office/drawing/2014/main" id="{38AEE62D-707B-8218-FA35-F616EC3B3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778" y="1913603"/>
            <a:ext cx="3030794" cy="3030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B4FED56-66FB-7152-E0C2-51AA3EAC1E31}"/>
              </a:ext>
            </a:extLst>
          </p:cNvPr>
          <p:cNvPicPr>
            <a:picLocks noChangeAspect="1"/>
          </p:cNvPicPr>
          <p:nvPr/>
        </p:nvPicPr>
        <p:blipFill>
          <a:blip r:embed="rId4"/>
          <a:stretch>
            <a:fillRect/>
          </a:stretch>
        </p:blipFill>
        <p:spPr>
          <a:xfrm>
            <a:off x="1097417" y="4387487"/>
            <a:ext cx="4581558" cy="1209684"/>
          </a:xfrm>
          <a:prstGeom prst="rect">
            <a:avLst/>
          </a:prstGeom>
        </p:spPr>
      </p:pic>
      <p:cxnSp>
        <p:nvCxnSpPr>
          <p:cNvPr id="9" name="Straight Connector 8">
            <a:extLst>
              <a:ext uri="{FF2B5EF4-FFF2-40B4-BE49-F238E27FC236}">
                <a16:creationId xmlns:a16="http://schemas.microsoft.com/office/drawing/2014/main" id="{736BFBCD-B4A3-BA6C-643F-AF6C8ED84B5F}"/>
              </a:ext>
            </a:extLst>
          </p:cNvPr>
          <p:cNvCxnSpPr/>
          <p:nvPr/>
        </p:nvCxnSpPr>
        <p:spPr>
          <a:xfrm>
            <a:off x="7037930" y="1988083"/>
            <a:ext cx="94390" cy="34157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312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en-GB" dirty="0"/>
              <a:t>Peer-to-Peer (P2P) lending is a method of debt financing that enables individuals to borrow and lend money without the use of an official financial institution as an intermediary. This model has gained popularity as a flexible and accessible alternative to traditional banking, especially for small businesses and individual borrowers.</a:t>
            </a:r>
          </a:p>
          <a:p>
            <a:pPr marL="0" indent="0"/>
            <a:r>
              <a:rPr lang="en-GB" b="1" dirty="0"/>
              <a:t>Suggested Strategy</a:t>
            </a:r>
            <a:r>
              <a:rPr lang="en-GB" dirty="0"/>
              <a:t>:</a:t>
            </a:r>
          </a:p>
          <a:p>
            <a:pPr marL="342900" indent="-342900">
              <a:buFont typeface="Arial" panose="020B0604020202020204" pitchFamily="34" charset="0"/>
              <a:buChar char="•"/>
            </a:pPr>
            <a:r>
              <a:rPr lang="en-GB" dirty="0"/>
              <a:t>Creditworthiness: Even though it’s non-traditional, P2P lending still often requires a demonstration of creditworthiness. Prepare to present a solid business plan and financial records.</a:t>
            </a:r>
          </a:p>
          <a:p>
            <a:pPr marL="342900" indent="-342900">
              <a:buFont typeface="Arial" panose="020B0604020202020204" pitchFamily="34" charset="0"/>
              <a:buChar char="•"/>
            </a:pPr>
            <a:r>
              <a:rPr lang="en-GB" dirty="0"/>
              <a:t>Interest Rates: Shop around to compare interest rates and terms from various P2P platforms to find the best match for your financial needs.</a:t>
            </a:r>
          </a:p>
          <a:p>
            <a:pPr marL="0" indent="0"/>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Lenders</a:t>
            </a:r>
          </a:p>
        </p:txBody>
      </p:sp>
    </p:spTree>
    <p:extLst>
      <p:ext uri="{BB962C8B-B14F-4D97-AF65-F5344CB8AC3E}">
        <p14:creationId xmlns:p14="http://schemas.microsoft.com/office/powerpoint/2010/main" val="2917098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en-GB" dirty="0"/>
              <a:t>P2P lending operates through online platforms that match lenders with borrowers. These platforms handle the matchmaking process, credit checks, loan approval, and payment facilitation, reducing the overhead typically associated with traditional lending.</a:t>
            </a:r>
          </a:p>
          <a:p>
            <a:pPr marL="0" indent="0"/>
            <a:r>
              <a:rPr lang="en-GB" dirty="0"/>
              <a:t>The interest rates can be more competitive than those offered by banks because the operational costs are lower. However, rates can vary widely based on the borrower's creditworthiness and the terms set by the lender.</a:t>
            </a:r>
          </a:p>
          <a:p>
            <a:r>
              <a:rPr lang="en-GB" b="1" dirty="0">
                <a:solidFill>
                  <a:srgbClr val="D9552F"/>
                </a:solidFill>
              </a:rPr>
              <a:t>3 Key Features of P2P Lending</a:t>
            </a:r>
          </a:p>
          <a:p>
            <a:pPr>
              <a:buFont typeface="+mj-lt"/>
              <a:buAutoNum type="arabicPeriod"/>
            </a:pPr>
            <a:r>
              <a:rPr lang="en-GB" b="1" dirty="0">
                <a:solidFill>
                  <a:srgbClr val="FDBD22"/>
                </a:solidFill>
              </a:rPr>
              <a:t>Accessibility</a:t>
            </a:r>
            <a:r>
              <a:rPr lang="en-GB" dirty="0">
                <a:solidFill>
                  <a:srgbClr val="FDBD22"/>
                </a:solidFill>
              </a:rPr>
              <a:t>: </a:t>
            </a:r>
            <a:r>
              <a:rPr lang="en-GB" dirty="0"/>
              <a:t>One of the main attractions of P2P lending is its accessibility. Borrowers who might not qualify for traditional bank loans due to stringent criteria or lower credit scores might find P2P lending a viable alternative.</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Lenders</a:t>
            </a:r>
          </a:p>
        </p:txBody>
      </p:sp>
    </p:spTree>
    <p:extLst>
      <p:ext uri="{BB962C8B-B14F-4D97-AF65-F5344CB8AC3E}">
        <p14:creationId xmlns:p14="http://schemas.microsoft.com/office/powerpoint/2010/main" val="788859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en-GB" b="1" dirty="0">
                <a:solidFill>
                  <a:srgbClr val="FDBD22"/>
                </a:solidFill>
              </a:rPr>
              <a:t>2. Flexible Terms</a:t>
            </a:r>
            <a:r>
              <a:rPr lang="en-GB" dirty="0"/>
              <a:t>: Lenders and borrowers can often find more flexible terms through P2P platforms, including the loan amount, repayment period, and interest rates, tailored to suit the borrower's needs.</a:t>
            </a:r>
          </a:p>
          <a:p>
            <a:pPr marL="0" indent="0"/>
            <a:r>
              <a:rPr lang="en-GB" b="1" dirty="0">
                <a:solidFill>
                  <a:srgbClr val="FDBD22"/>
                </a:solidFill>
              </a:rPr>
              <a:t>3. Diversification for Investors</a:t>
            </a:r>
            <a:r>
              <a:rPr lang="en-GB" dirty="0">
                <a:solidFill>
                  <a:srgbClr val="FDBD22"/>
                </a:solidFill>
              </a:rPr>
              <a:t>: </a:t>
            </a:r>
            <a:r>
              <a:rPr lang="en-GB" dirty="0"/>
              <a:t>For lenders, P2P lending offers an opportunity to diversify their investment portfolios beyond traditional stocks and bonds. Investors can choose whom they lend to and spread their investments across multiple loans to mitigate risk.</a:t>
            </a:r>
          </a:p>
          <a:p>
            <a:pPr marL="0" indent="0"/>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Lenders</a:t>
            </a:r>
          </a:p>
        </p:txBody>
      </p:sp>
    </p:spTree>
    <p:extLst>
      <p:ext uri="{BB962C8B-B14F-4D97-AF65-F5344CB8AC3E}">
        <p14:creationId xmlns:p14="http://schemas.microsoft.com/office/powerpoint/2010/main" val="4003266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731752"/>
            <a:ext cx="10108433" cy="3849918"/>
          </a:xfrm>
        </p:spPr>
        <p:txBody>
          <a:bodyPr/>
          <a:lstStyle/>
          <a:p>
            <a:r>
              <a:rPr lang="en-GB" b="1" dirty="0"/>
              <a:t>Considerations for Borrowers and Lenders</a:t>
            </a:r>
          </a:p>
          <a:p>
            <a:pPr>
              <a:buFont typeface="Arial" panose="020B0604020202020204" pitchFamily="34" charset="0"/>
              <a:buChar char="•"/>
            </a:pPr>
            <a:r>
              <a:rPr lang="en-GB" b="1" dirty="0">
                <a:solidFill>
                  <a:srgbClr val="47B5C8"/>
                </a:solidFill>
              </a:rPr>
              <a:t>Risk Assessment</a:t>
            </a:r>
            <a:r>
              <a:rPr lang="en-GB" dirty="0">
                <a:solidFill>
                  <a:srgbClr val="47B5C8"/>
                </a:solidFill>
              </a:rPr>
              <a:t>: </a:t>
            </a:r>
            <a:r>
              <a:rPr lang="en-GB" dirty="0"/>
              <a:t>While P2P platforms perform credit checks, the risk level can still be higher compared to traditional banking, especially if lending to borrowers with lower credit ratings.</a:t>
            </a:r>
          </a:p>
          <a:p>
            <a:pPr>
              <a:buFont typeface="Arial" panose="020B0604020202020204" pitchFamily="34" charset="0"/>
              <a:buChar char="•"/>
            </a:pPr>
            <a:r>
              <a:rPr lang="en-GB" b="1" dirty="0">
                <a:solidFill>
                  <a:srgbClr val="47B5C8"/>
                </a:solidFill>
              </a:rPr>
              <a:t>Regulation and Security</a:t>
            </a:r>
            <a:r>
              <a:rPr lang="en-GB" dirty="0">
                <a:solidFill>
                  <a:srgbClr val="47B5C8"/>
                </a:solidFill>
              </a:rPr>
              <a:t>: </a:t>
            </a:r>
            <a:r>
              <a:rPr lang="en-GB" dirty="0"/>
              <a:t>Depending on the jurisdiction, P2P lending platforms may or may not be regulated as stringently as traditional banks, which could affect the security of funds and the enforcement of agreements.</a:t>
            </a:r>
          </a:p>
          <a:p>
            <a:pPr>
              <a:buFont typeface="Arial" panose="020B0604020202020204" pitchFamily="34" charset="0"/>
              <a:buChar char="•"/>
            </a:pPr>
            <a:r>
              <a:rPr lang="en-GB" b="1" dirty="0">
                <a:solidFill>
                  <a:srgbClr val="47B5C8"/>
                </a:solidFill>
              </a:rPr>
              <a:t>Returns and Defaults</a:t>
            </a:r>
            <a:r>
              <a:rPr lang="en-GB" dirty="0">
                <a:solidFill>
                  <a:srgbClr val="47B5C8"/>
                </a:solidFill>
              </a:rPr>
              <a:t>: </a:t>
            </a:r>
            <a:r>
              <a:rPr lang="en-GB" dirty="0"/>
              <a:t>Lenders should be aware that the return on investment through P2P lending can vary, and there's a risk of default. It’s essential to assess the platform's default rate and their process for handling late payments or defaults.</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Lenders</a:t>
            </a:r>
          </a:p>
        </p:txBody>
      </p:sp>
    </p:spTree>
    <p:extLst>
      <p:ext uri="{BB962C8B-B14F-4D97-AF65-F5344CB8AC3E}">
        <p14:creationId xmlns:p14="http://schemas.microsoft.com/office/powerpoint/2010/main" val="333626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dirty="0">
                <a:solidFill>
                  <a:schemeClr val="bg1"/>
                </a:solidFill>
              </a:rPr>
              <a:t>Learning Outcomes</a:t>
            </a:r>
            <a:endParaRPr lang="en-US" dirty="0">
              <a:solidFill>
                <a:schemeClr val="bg1"/>
              </a:solidFill>
            </a:endParaRPr>
          </a:p>
          <a:p>
            <a:endParaRPr lang="en-GB" sz="600" b="1" dirty="0"/>
          </a:p>
          <a:p>
            <a:r>
              <a:rPr lang="en-GB" sz="2400" b="1" dirty="0">
                <a:solidFill>
                  <a:srgbClr val="47B5C8"/>
                </a:solidFill>
              </a:rPr>
              <a:t>Attitudes:</a:t>
            </a:r>
          </a:p>
          <a:p>
            <a:r>
              <a:rPr lang="en-GB" sz="2400" b="1" dirty="0">
                <a:solidFill>
                  <a:srgbClr val="FDBD22"/>
                </a:solidFill>
              </a:rPr>
              <a:t>Foster an attitude of resilience and persistence </a:t>
            </a:r>
            <a:r>
              <a:rPr lang="en-GB" sz="2400" dirty="0"/>
              <a:t>in navigating the funding landscape, especially in the face of potential rejection or discrimination.</a:t>
            </a:r>
          </a:p>
          <a:p>
            <a:r>
              <a:rPr lang="en-GB" sz="2400" b="1" dirty="0">
                <a:solidFill>
                  <a:srgbClr val="FDBD22"/>
                </a:solidFill>
              </a:rPr>
              <a:t>Cultivate an ethical approach to funding</a:t>
            </a:r>
            <a:r>
              <a:rPr lang="en-GB" sz="2400" dirty="0"/>
              <a:t>, ensuring transparency, accountability, and integrity in all financial engagements.</a:t>
            </a:r>
          </a:p>
          <a:p>
            <a:r>
              <a:rPr lang="en-GB" sz="2400" b="1" dirty="0">
                <a:solidFill>
                  <a:srgbClr val="FDBD22"/>
                </a:solidFill>
              </a:rPr>
              <a:t>Openness to learning </a:t>
            </a:r>
            <a:r>
              <a:rPr lang="en-GB" sz="2400" dirty="0"/>
              <a:t>and adapting new financial strategies that align with evolving market conditions and investment climates</a:t>
            </a:r>
            <a:endParaRPr lang="en-US" sz="2400" dirty="0"/>
          </a:p>
        </p:txBody>
      </p:sp>
    </p:spTree>
    <p:extLst>
      <p:ext uri="{BB962C8B-B14F-4D97-AF65-F5344CB8AC3E}">
        <p14:creationId xmlns:p14="http://schemas.microsoft.com/office/powerpoint/2010/main" val="362139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731752"/>
            <a:ext cx="10108433" cy="3849918"/>
          </a:xfrm>
        </p:spPr>
        <p:txBody>
          <a:bodyPr/>
          <a:lstStyle/>
          <a:p>
            <a:pPr marL="0" indent="0"/>
            <a:r>
              <a:rPr lang="en-GB" dirty="0"/>
              <a:t>Popular P2P Lending Platforms in Europe</a:t>
            </a:r>
          </a:p>
          <a:p>
            <a:pPr marL="342900" indent="-342900">
              <a:buFont typeface="Arial" panose="020B0604020202020204" pitchFamily="34" charset="0"/>
              <a:buChar char="•"/>
            </a:pPr>
            <a:r>
              <a:rPr lang="en-GB" b="1" dirty="0">
                <a:solidFill>
                  <a:srgbClr val="47B5C8"/>
                </a:solidFill>
              </a:rPr>
              <a:t>Funding Circle: </a:t>
            </a:r>
            <a:r>
              <a:rPr lang="en-GB" dirty="0"/>
              <a:t>Originally started in the UK, it now operates in several European countries, offering loans to small businesses.</a:t>
            </a:r>
          </a:p>
          <a:p>
            <a:pPr marL="342900" indent="-342900">
              <a:buFont typeface="Arial" panose="020B0604020202020204" pitchFamily="34" charset="0"/>
              <a:buChar char="•"/>
            </a:pPr>
            <a:r>
              <a:rPr lang="en-GB" b="1" dirty="0">
                <a:solidFill>
                  <a:srgbClr val="47B5C8"/>
                </a:solidFill>
              </a:rPr>
              <a:t>Zopa: </a:t>
            </a:r>
            <a:r>
              <a:rPr lang="en-GB" dirty="0"/>
              <a:t>One of the oldest P2P lending platforms, based in the UK, providing personal loans directly from lenders to borrowers.</a:t>
            </a:r>
          </a:p>
          <a:p>
            <a:pPr marL="342900" indent="-342900">
              <a:buFont typeface="Arial" panose="020B0604020202020204" pitchFamily="34" charset="0"/>
              <a:buChar char="•"/>
            </a:pPr>
            <a:r>
              <a:rPr lang="en-GB" b="1" dirty="0" err="1">
                <a:solidFill>
                  <a:srgbClr val="47B5C8"/>
                </a:solidFill>
              </a:rPr>
              <a:t>Mintos</a:t>
            </a:r>
            <a:r>
              <a:rPr lang="en-GB" b="1" dirty="0">
                <a:solidFill>
                  <a:srgbClr val="47B5C8"/>
                </a:solidFill>
              </a:rPr>
              <a:t>: </a:t>
            </a:r>
            <a:r>
              <a:rPr lang="en-GB" dirty="0"/>
              <a:t>Based in Latvia, </a:t>
            </a:r>
            <a:r>
              <a:rPr lang="en-GB" dirty="0" err="1"/>
              <a:t>Mintos</a:t>
            </a:r>
            <a:r>
              <a:rPr lang="en-GB" dirty="0"/>
              <a:t> is a large P2P marketplace in Europe that connects investors with borrowers from various countries, offering a wide range of investment products.</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Lenders</a:t>
            </a:r>
          </a:p>
        </p:txBody>
      </p:sp>
    </p:spTree>
    <p:extLst>
      <p:ext uri="{BB962C8B-B14F-4D97-AF65-F5344CB8AC3E}">
        <p14:creationId xmlns:p14="http://schemas.microsoft.com/office/powerpoint/2010/main" val="339017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46451" y="1662397"/>
            <a:ext cx="10461745" cy="3849918"/>
          </a:xfrm>
        </p:spPr>
        <p:txBody>
          <a:bodyPr/>
          <a:lstStyle/>
          <a:p>
            <a:pPr marL="0" indent="0"/>
            <a:r>
              <a:rPr lang="en-GB" dirty="0"/>
              <a:t>Revenue-based financing (RBF) is a type of funding that allows businesses to secure capital by agreeing to repay the investment with a percentage of their ongoing gross revenues. This method of financing is particularly attractive to businesses with strong revenue streams but perhaps not enough hard collateral to secure traditional loans or those not wanting to dilute their equity.</a:t>
            </a:r>
          </a:p>
          <a:p>
            <a:pPr marL="0" indent="0"/>
            <a:r>
              <a:rPr lang="en-GB" b="1" dirty="0"/>
              <a:t>Suggested Strategy</a:t>
            </a:r>
          </a:p>
          <a:p>
            <a:pPr marL="342900" indent="-342900">
              <a:buFont typeface="Arial" panose="020B0604020202020204" pitchFamily="34" charset="0"/>
              <a:buChar char="•"/>
            </a:pPr>
            <a:r>
              <a:rPr lang="en-GB" dirty="0"/>
              <a:t>Revenue Streams: Ensure that you have predictable revenue streams as this will be crucial for securing financing and making repayments.</a:t>
            </a:r>
          </a:p>
          <a:p>
            <a:pPr marL="342900" indent="-342900">
              <a:buFont typeface="Arial" panose="020B0604020202020204" pitchFamily="34" charset="0"/>
              <a:buChar char="•"/>
            </a:pPr>
            <a:r>
              <a:rPr lang="en-GB" dirty="0"/>
              <a:t>Growth Projections: Clearly outline your growth projections to demonstrate how revenue-based financing can be a viable option for both parties.</a:t>
            </a:r>
          </a:p>
          <a:p>
            <a:pPr marL="0" indent="0"/>
            <a:r>
              <a:rPr lang="en-GB" dirty="0"/>
              <a:t> </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b="1" dirty="0">
                <a:solidFill>
                  <a:schemeClr val="bg1"/>
                </a:solidFill>
              </a:rPr>
              <a:t>Revenue-Based Financing</a:t>
            </a:r>
            <a:endParaRPr lang="en-GB" dirty="0">
              <a:solidFill>
                <a:schemeClr val="bg1"/>
              </a:solidFill>
            </a:endParaRPr>
          </a:p>
        </p:txBody>
      </p:sp>
    </p:spTree>
    <p:extLst>
      <p:ext uri="{BB962C8B-B14F-4D97-AF65-F5344CB8AC3E}">
        <p14:creationId xmlns:p14="http://schemas.microsoft.com/office/powerpoint/2010/main" val="136130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17243" y="1468118"/>
            <a:ext cx="10461745" cy="3849918"/>
          </a:xfrm>
        </p:spPr>
        <p:txBody>
          <a:bodyPr/>
          <a:lstStyle/>
          <a:p>
            <a:pPr marL="0" indent="0"/>
            <a:r>
              <a:rPr lang="en-GB" dirty="0"/>
              <a:t>In Revenue-Based Financing (RBF), investors provide upfront capital to a business in exchange for a percentage of the company's future revenues over a specified period. The repayments increase and decrease in direct proportion to the business's income, providing flexibility to the business during periods of varying cash flow.</a:t>
            </a:r>
          </a:p>
          <a:p>
            <a:pPr marL="0" indent="0"/>
            <a:r>
              <a:rPr lang="en-GB" dirty="0"/>
              <a:t>Typically, the total repayment amount is capped at a multiple of the invested capital, ranging from 1.5x to 3x the original amount, depending on the agreement terms and the perceived risk.</a:t>
            </a:r>
          </a:p>
          <a:p>
            <a:r>
              <a:rPr lang="en-GB" b="1" dirty="0">
                <a:solidFill>
                  <a:srgbClr val="D9552F"/>
                </a:solidFill>
              </a:rPr>
              <a:t>3 Key Features of RBF</a:t>
            </a:r>
          </a:p>
          <a:p>
            <a:pPr>
              <a:buFont typeface="+mj-lt"/>
              <a:buAutoNum type="arabicPeriod"/>
            </a:pPr>
            <a:r>
              <a:rPr lang="en-GB" b="1" dirty="0">
                <a:solidFill>
                  <a:srgbClr val="FDBD22"/>
                </a:solidFill>
              </a:rPr>
              <a:t> Flexibility</a:t>
            </a:r>
            <a:r>
              <a:rPr lang="en-GB" dirty="0">
                <a:solidFill>
                  <a:srgbClr val="FDBD22"/>
                </a:solidFill>
              </a:rPr>
              <a:t>: </a:t>
            </a:r>
            <a:r>
              <a:rPr lang="en-GB" dirty="0"/>
              <a:t>One of the most significant advantages is the flexibility in repayment terms, which are tied to the company's revenue performance. This can ease financial pressure during slower business periods.</a:t>
            </a:r>
          </a:p>
          <a:p>
            <a:pPr marL="0" indent="0"/>
            <a:r>
              <a:rPr lang="en-GB" dirty="0"/>
              <a:t> </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b="1" dirty="0">
                <a:solidFill>
                  <a:schemeClr val="bg1"/>
                </a:solidFill>
              </a:rPr>
              <a:t>Revenue-Based Financing</a:t>
            </a:r>
          </a:p>
        </p:txBody>
      </p:sp>
    </p:spTree>
    <p:extLst>
      <p:ext uri="{BB962C8B-B14F-4D97-AF65-F5344CB8AC3E}">
        <p14:creationId xmlns:p14="http://schemas.microsoft.com/office/powerpoint/2010/main" val="3106582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en-GB" b="1" dirty="0">
                <a:solidFill>
                  <a:srgbClr val="FDBD22"/>
                </a:solidFill>
              </a:rPr>
              <a:t>2. Non-dilutive</a:t>
            </a:r>
            <a:r>
              <a:rPr lang="en-GB" dirty="0"/>
              <a:t>: RBF does not require business owners to give up equity, unlike venture capital investments. This feature is particularly appealing to founders who wish to retain control over their company.</a:t>
            </a:r>
          </a:p>
          <a:p>
            <a:pPr marL="0" indent="0"/>
            <a:r>
              <a:rPr lang="en-GB" b="1" dirty="0">
                <a:solidFill>
                  <a:srgbClr val="FDBD22"/>
                </a:solidFill>
              </a:rPr>
              <a:t>3. Speed of Funding: </a:t>
            </a:r>
            <a:r>
              <a:rPr lang="en-GB" dirty="0"/>
              <a:t>The process from application to funding can be quicker than traditional equity financing, as it may involve less due diligence on the part of the investor regarding equity control and board involvement.</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b="1" dirty="0">
                <a:solidFill>
                  <a:schemeClr val="bg1"/>
                </a:solidFill>
              </a:rPr>
              <a:t>Revenue-Based Financing</a:t>
            </a:r>
          </a:p>
        </p:txBody>
      </p:sp>
    </p:spTree>
    <p:extLst>
      <p:ext uri="{BB962C8B-B14F-4D97-AF65-F5344CB8AC3E}">
        <p14:creationId xmlns:p14="http://schemas.microsoft.com/office/powerpoint/2010/main" val="3833412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r>
              <a:rPr lang="en-GB" b="1" dirty="0"/>
              <a:t>Popular Revenue-Based Financing Firms</a:t>
            </a:r>
          </a:p>
          <a:p>
            <a:pPr>
              <a:buFont typeface="Arial" panose="020B0604020202020204" pitchFamily="34" charset="0"/>
              <a:buChar char="•"/>
            </a:pPr>
            <a:r>
              <a:rPr lang="en-GB" b="1" dirty="0">
                <a:solidFill>
                  <a:srgbClr val="47B5C8"/>
                </a:solidFill>
              </a:rPr>
              <a:t>Lighter Capital</a:t>
            </a:r>
            <a:r>
              <a:rPr lang="en-GB" dirty="0">
                <a:solidFill>
                  <a:srgbClr val="47B5C8"/>
                </a:solidFill>
              </a:rPr>
              <a:t>: </a:t>
            </a:r>
            <a:r>
              <a:rPr lang="en-GB" dirty="0">
                <a:hlinkClick r:id="rId2"/>
              </a:rPr>
              <a:t>Startup Capital With Zero Dilution | Lighter Capital</a:t>
            </a:r>
            <a:r>
              <a:rPr lang="en-GB" dirty="0"/>
              <a:t> Specializes in providing RBF to tech startups, particularly SaaS companies, without taking equity or requiring board seats.</a:t>
            </a:r>
          </a:p>
          <a:p>
            <a:pPr>
              <a:buFont typeface="Arial" panose="020B0604020202020204" pitchFamily="34" charset="0"/>
              <a:buChar char="•"/>
            </a:pPr>
            <a:r>
              <a:rPr lang="en-GB" b="1" dirty="0" err="1">
                <a:solidFill>
                  <a:srgbClr val="47B5C8"/>
                </a:solidFill>
              </a:rPr>
              <a:t>Clearbanc</a:t>
            </a:r>
            <a:r>
              <a:rPr lang="en-GB" b="1" dirty="0">
                <a:solidFill>
                  <a:srgbClr val="47B5C8"/>
                </a:solidFill>
              </a:rPr>
              <a:t> (now </a:t>
            </a:r>
            <a:r>
              <a:rPr lang="en-GB" b="1" dirty="0" err="1">
                <a:solidFill>
                  <a:srgbClr val="47B5C8"/>
                </a:solidFill>
              </a:rPr>
              <a:t>Clearco</a:t>
            </a:r>
            <a:r>
              <a:rPr lang="en-GB" b="1" dirty="0">
                <a:solidFill>
                  <a:srgbClr val="47B5C8"/>
                </a:solidFill>
              </a:rPr>
              <a:t>)</a:t>
            </a:r>
            <a:r>
              <a:rPr lang="en-GB" dirty="0">
                <a:solidFill>
                  <a:srgbClr val="47B5C8"/>
                </a:solidFill>
              </a:rPr>
              <a:t>: </a:t>
            </a:r>
            <a:r>
              <a:rPr lang="en-GB" dirty="0"/>
              <a:t>Focuses on online businesses, providing marketing capital for companies that sell products or services through digital channels. </a:t>
            </a:r>
            <a:r>
              <a:rPr lang="en-GB" dirty="0" err="1">
                <a:hlinkClick r:id="rId3"/>
              </a:rPr>
              <a:t>Clearco</a:t>
            </a:r>
            <a:r>
              <a:rPr lang="en-GB" dirty="0">
                <a:hlinkClick r:id="rId3"/>
              </a:rPr>
              <a:t> | Ecommerce Funding For Invoices and Receipts</a:t>
            </a:r>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b="1" dirty="0">
                <a:solidFill>
                  <a:schemeClr val="bg1"/>
                </a:solidFill>
              </a:rPr>
              <a:t>Revenue-Based Financing</a:t>
            </a:r>
          </a:p>
        </p:txBody>
      </p:sp>
    </p:spTree>
    <p:extLst>
      <p:ext uri="{BB962C8B-B14F-4D97-AF65-F5344CB8AC3E}">
        <p14:creationId xmlns:p14="http://schemas.microsoft.com/office/powerpoint/2010/main" val="223097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6730990" cy="3066422"/>
          </a:xfrm>
        </p:spPr>
        <p:txBody>
          <a:bodyPr>
            <a:normAutofit/>
          </a:bodyPr>
          <a:lstStyle/>
          <a:p>
            <a:r>
              <a:rPr lang="en-GB" dirty="0"/>
              <a:t>Risk Management and Planning</a:t>
            </a:r>
          </a:p>
          <a:p>
            <a:r>
              <a:rPr lang="en-GB" sz="2000" b="1" dirty="0"/>
              <a:t>Refer to Module 3 for lots more learning on risk</a:t>
            </a:r>
            <a:endParaRPr lang="en-IE" sz="2000" b="1"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3377713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9" y="1731752"/>
            <a:ext cx="10272276" cy="3849918"/>
          </a:xfrm>
        </p:spPr>
        <p:txBody>
          <a:bodyPr/>
          <a:lstStyle/>
          <a:p>
            <a:pPr marL="0" indent="0"/>
            <a:r>
              <a:rPr lang="en-GB" dirty="0"/>
              <a:t>Maria Gomez, founder of </a:t>
            </a:r>
            <a:r>
              <a:rPr lang="en-GB" dirty="0" err="1"/>
              <a:t>EcoTech</a:t>
            </a:r>
            <a:r>
              <a:rPr lang="en-GB" dirty="0"/>
              <a:t> Solutions, is a trailblazer in the tech industry, bringing a unique perspective as an underrepresented entrepreneur. With a background in environmental engineering and a passion for sustainable development, Maria founded </a:t>
            </a:r>
            <a:r>
              <a:rPr lang="en-GB" dirty="0" err="1"/>
              <a:t>EcoTech</a:t>
            </a:r>
            <a:r>
              <a:rPr lang="en-GB" dirty="0"/>
              <a:t> Solutions with a mission to make renewable energy accessible to communities traditionally underserved by major utility providers.</a:t>
            </a:r>
          </a:p>
          <a:p>
            <a:pPr marL="0" indent="0"/>
            <a:r>
              <a:rPr lang="en-GB" dirty="0" err="1"/>
              <a:t>EcoTech</a:t>
            </a:r>
            <a:r>
              <a:rPr lang="en-GB" dirty="0"/>
              <a:t> Solutions specializes in developing innovative, affordable sustainable energy solutions, focusing on solar and wind energy systems. The company aims to bridge the gap in energy access with environmentally friendly technologies that can be deployed in diverse environments, from urban neighbourhoods to rural areas.</a:t>
            </a:r>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47840" y="761603"/>
            <a:ext cx="10571866" cy="803654"/>
          </a:xfrm>
        </p:spPr>
        <p:txBody>
          <a:bodyPr/>
          <a:lstStyle/>
          <a:p>
            <a:r>
              <a:rPr lang="en-GB" sz="3600" i="0" u="none" strike="noStrike" dirty="0">
                <a:solidFill>
                  <a:schemeClr val="bg1"/>
                </a:solidFill>
                <a:effectLst/>
              </a:rPr>
              <a:t>Case Study – Meet </a:t>
            </a:r>
            <a:r>
              <a:rPr lang="en-GB" dirty="0">
                <a:solidFill>
                  <a:schemeClr val="bg1"/>
                </a:solidFill>
              </a:rPr>
              <a:t>Maria Gomez, </a:t>
            </a:r>
            <a:r>
              <a:rPr lang="en-GB" dirty="0" err="1">
                <a:solidFill>
                  <a:schemeClr val="bg1"/>
                </a:solidFill>
              </a:rPr>
              <a:t>EcoTech</a:t>
            </a:r>
            <a:r>
              <a:rPr lang="en-GB" dirty="0">
                <a:solidFill>
                  <a:schemeClr val="bg1"/>
                </a:solidFill>
              </a:rPr>
              <a:t> Solutions </a:t>
            </a:r>
            <a:endParaRPr lang="en-US" dirty="0">
              <a:solidFill>
                <a:schemeClr val="bg1"/>
              </a:solidFill>
            </a:endParaRPr>
          </a:p>
        </p:txBody>
      </p:sp>
    </p:spTree>
    <p:extLst>
      <p:ext uri="{BB962C8B-B14F-4D97-AF65-F5344CB8AC3E}">
        <p14:creationId xmlns:p14="http://schemas.microsoft.com/office/powerpoint/2010/main" val="289802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62599"/>
            <a:ext cx="10272277" cy="3849918"/>
          </a:xfrm>
        </p:spPr>
        <p:txBody>
          <a:bodyPr/>
          <a:lstStyle/>
          <a:p>
            <a:pPr>
              <a:buFont typeface="Arial" panose="020B0604020202020204" pitchFamily="34" charset="0"/>
              <a:buChar char="•"/>
            </a:pPr>
            <a:r>
              <a:rPr lang="en-GB" b="1" dirty="0"/>
              <a:t>Funding Hurdles</a:t>
            </a:r>
            <a:r>
              <a:rPr lang="en-GB" dirty="0"/>
              <a:t>: As an underrepresented founder in the tech industry, Maria initially struggled to secure traditional venture capital due to investors' hesitation about investing in green technologies perceived as high-risk. Additionally, biases against minority and female entrepreneurs added another layer of difficulty.</a:t>
            </a:r>
          </a:p>
          <a:p>
            <a:pPr>
              <a:buFont typeface="Arial" panose="020B0604020202020204" pitchFamily="34" charset="0"/>
              <a:buChar char="•"/>
            </a:pPr>
            <a:r>
              <a:rPr lang="en-GB" b="1" dirty="0"/>
              <a:t>Innovative Approaches to Funding</a:t>
            </a:r>
            <a:r>
              <a:rPr lang="en-GB" dirty="0"/>
              <a:t>: </a:t>
            </a:r>
            <a:r>
              <a:rPr lang="en-GB" dirty="0" err="1"/>
              <a:t>EcoTech</a:t>
            </a:r>
            <a:r>
              <a:rPr lang="en-GB" dirty="0"/>
              <a:t> successfully applied for several government grants to support renewable energy projects, which helped fund initial product development and testing. Maria turned to a combination of less conventional funding sources to launch her business. This included a small business grant focused on women in climate initiatives, a crowdfunding campaign aimed at the eco-conscious community, and an angel investment from an individual passionate about sustainability and diversity in tech.</a:t>
            </a:r>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47840" y="761603"/>
            <a:ext cx="10571866" cy="803654"/>
          </a:xfrm>
        </p:spPr>
        <p:txBody>
          <a:bodyPr/>
          <a:lstStyle/>
          <a:p>
            <a:r>
              <a:rPr lang="en-GB" dirty="0">
                <a:solidFill>
                  <a:schemeClr val="bg1"/>
                </a:solidFill>
              </a:rPr>
              <a:t>Early Days and Challenges</a:t>
            </a:r>
          </a:p>
        </p:txBody>
      </p:sp>
    </p:spTree>
    <p:extLst>
      <p:ext uri="{BB962C8B-B14F-4D97-AF65-F5344CB8AC3E}">
        <p14:creationId xmlns:p14="http://schemas.microsoft.com/office/powerpoint/2010/main" val="506015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474142"/>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48707" y="773988"/>
            <a:ext cx="10571866" cy="803654"/>
          </a:xfrm>
        </p:spPr>
        <p:txBody>
          <a:bodyPr/>
          <a:lstStyle/>
          <a:p>
            <a:r>
              <a:rPr lang="en-GB" sz="3200" dirty="0">
                <a:solidFill>
                  <a:schemeClr val="bg1"/>
                </a:solidFill>
              </a:rPr>
              <a:t>Current Status and Market Positioning</a:t>
            </a:r>
            <a:endParaRPr lang="en-US" sz="3200" dirty="0">
              <a:solidFill>
                <a:schemeClr val="bg1"/>
              </a:solidFill>
            </a:endParaRPr>
          </a:p>
        </p:txBody>
      </p:sp>
      <p:sp>
        <p:nvSpPr>
          <p:cNvPr id="3" name="Rectangle 1">
            <a:extLst>
              <a:ext uri="{FF2B5EF4-FFF2-40B4-BE49-F238E27FC236}">
                <a16:creationId xmlns:a16="http://schemas.microsoft.com/office/drawing/2014/main" id="{0263DB14-30A3-BB20-7E7E-D43490634BEB}"/>
              </a:ext>
            </a:extLst>
          </p:cNvPr>
          <p:cNvSpPr>
            <a:spLocks noGrp="1" noChangeArrowheads="1"/>
          </p:cNvSpPr>
          <p:nvPr>
            <p:ph type="body" sz="quarter" idx="18"/>
          </p:nvPr>
        </p:nvSpPr>
        <p:spPr bwMode="auto">
          <a:xfrm>
            <a:off x="648707" y="1416748"/>
            <a:ext cx="1019998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Growth and Expansion</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From its humble beginnings, </a:t>
            </a:r>
            <a:r>
              <a:rPr kumimoji="0" lang="en-US" altLang="en-US"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EcoTech</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Solutions has grown into a respected player in the renewable energy sector. It has expanded its product line to include solar panels, small-scale wind turbines and hybrid systems, catering to both residential and commercial clients.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Market Positioning</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Today, </a:t>
            </a:r>
            <a:r>
              <a:rPr kumimoji="0" lang="en-US" altLang="en-US"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EcoTech</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is recognised for its innovative, affordable, and community-focused solutions. It positions itself as a leader in accessible sustainable technology, with a strong emphasis on supporting underserved communities and promoting environmental justice.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Sustainability Commitment</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Maria’s commitment to sustainability </a:t>
            </a:r>
            <a:r>
              <a:rPr lang="en-US" altLang="en-US" dirty="0">
                <a:latin typeface="Calibri" panose="020F0502020204030204" pitchFamily="34" charset="0"/>
                <a:ea typeface="Calibri" panose="020F0502020204030204" pitchFamily="34" charset="0"/>
                <a:cs typeface="Calibri" panose="020F0502020204030204" pitchFamily="34" charset="0"/>
              </a:rPr>
              <a:t>remains steadfast</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US" altLang="en-US"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EcoTech</a:t>
            </a:r>
            <a:r>
              <a:rPr lang="en-US" altLang="en-US" dirty="0">
                <a:latin typeface="Calibri" panose="020F0502020204030204" pitchFamily="34" charset="0"/>
                <a:ea typeface="Calibri" panose="020F0502020204030204" pitchFamily="34" charset="0"/>
                <a:cs typeface="Calibri" panose="020F0502020204030204" pitchFamily="34" charset="0"/>
              </a:rPr>
              <a:t>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actively participates in environmental advocacy and education programmes, reinforcing its brand as an eco-conscious industry leader. </a:t>
            </a:r>
          </a:p>
        </p:txBody>
      </p:sp>
    </p:spTree>
    <p:extLst>
      <p:ext uri="{BB962C8B-B14F-4D97-AF65-F5344CB8AC3E}">
        <p14:creationId xmlns:p14="http://schemas.microsoft.com/office/powerpoint/2010/main" val="2138197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9" y="1704571"/>
            <a:ext cx="9936012" cy="3849918"/>
          </a:xfrm>
        </p:spPr>
        <p:txBody>
          <a:bodyPr/>
          <a:lstStyle/>
          <a:p>
            <a:pPr>
              <a:buFont typeface="Arial" panose="020B0604020202020204" pitchFamily="34" charset="0"/>
              <a:buChar char="•"/>
            </a:pPr>
            <a:r>
              <a:rPr lang="en-GB" b="1" dirty="0"/>
              <a:t>Industry Analysis</a:t>
            </a:r>
            <a:r>
              <a:rPr lang="en-GB" dirty="0"/>
              <a:t>: Maria and her team conducted thorough industry analyses to understand market trends, regulatory impacts, and competitive dynamics. This helped in anticipating shifts in the energy sector and adapting their business strategies accordingly.</a:t>
            </a:r>
          </a:p>
          <a:p>
            <a:pPr>
              <a:buFont typeface="Arial" panose="020B0604020202020204" pitchFamily="34" charset="0"/>
              <a:buChar char="•"/>
            </a:pPr>
            <a:r>
              <a:rPr lang="en-GB" b="1" dirty="0"/>
              <a:t>Customer Feedback</a:t>
            </a:r>
            <a:r>
              <a:rPr lang="en-GB" dirty="0"/>
              <a:t>: Regular feedback from initial users of </a:t>
            </a:r>
            <a:r>
              <a:rPr lang="en-GB" dirty="0" err="1"/>
              <a:t>EcoTech’s</a:t>
            </a:r>
            <a:r>
              <a:rPr lang="en-GB" dirty="0"/>
              <a:t> products provided insights into market needs and potential issues, guiding iterative product developments and enhancements.</a:t>
            </a:r>
          </a:p>
          <a:p>
            <a:pPr>
              <a:buFont typeface="Arial" panose="020B0604020202020204" pitchFamily="34" charset="0"/>
              <a:buChar char="•"/>
            </a:pPr>
            <a:r>
              <a:rPr lang="en-GB" b="1" dirty="0"/>
              <a:t>Scenario Planning</a:t>
            </a:r>
            <a:r>
              <a:rPr lang="en-GB" dirty="0"/>
              <a:t>: </a:t>
            </a:r>
            <a:r>
              <a:rPr lang="en-GB" dirty="0" err="1"/>
              <a:t>EcoTech</a:t>
            </a:r>
            <a:r>
              <a:rPr lang="en-GB" dirty="0"/>
              <a:t> implemented scenario planning to forecast various future situations, such as changes in consumer behaviour, new regulatory policies, or economic downturns, and prepared strategies to address these potentialities.</a:t>
            </a:r>
          </a:p>
          <a:p>
            <a:pPr marL="0" indent="0"/>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48707" y="773988"/>
            <a:ext cx="10571866" cy="803654"/>
          </a:xfrm>
        </p:spPr>
        <p:txBody>
          <a:bodyPr/>
          <a:lstStyle/>
          <a:p>
            <a:r>
              <a:rPr lang="en-IE" dirty="0">
                <a:solidFill>
                  <a:schemeClr val="bg1"/>
                </a:solidFill>
              </a:rPr>
              <a:t>Risk Assessment Techniques</a:t>
            </a:r>
            <a:endParaRPr lang="en-US" dirty="0">
              <a:solidFill>
                <a:schemeClr val="bg1"/>
              </a:solidFill>
            </a:endParaRPr>
          </a:p>
        </p:txBody>
      </p:sp>
    </p:spTree>
    <p:extLst>
      <p:ext uri="{BB962C8B-B14F-4D97-AF65-F5344CB8AC3E}">
        <p14:creationId xmlns:p14="http://schemas.microsoft.com/office/powerpoint/2010/main" val="174783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en-GB" dirty="0"/>
              <a:t>Understanding Different Types of Funding</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0292" y="1577642"/>
            <a:ext cx="9936012" cy="3849918"/>
          </a:xfrm>
        </p:spPr>
        <p:txBody>
          <a:bodyPr/>
          <a:lstStyle/>
          <a:p>
            <a:pPr>
              <a:buFont typeface="Arial" panose="020B0604020202020204" pitchFamily="34" charset="0"/>
              <a:buChar char="•"/>
            </a:pPr>
            <a:r>
              <a:rPr lang="en-GB" b="1" dirty="0"/>
              <a:t>Adaptation to Technological Changes</a:t>
            </a:r>
            <a:r>
              <a:rPr lang="en-GB" dirty="0"/>
              <a:t>: In a field as dynamic as renewable energy, continuous innovation is key. </a:t>
            </a:r>
            <a:r>
              <a:rPr lang="en-GB" dirty="0" err="1"/>
              <a:t>EcoTech</a:t>
            </a:r>
            <a:r>
              <a:rPr lang="en-GB" dirty="0"/>
              <a:t> commits significant resources to R&amp;D to ensure their technologies adapt to new discoveries and efficiency improvements.</a:t>
            </a:r>
          </a:p>
          <a:p>
            <a:pPr>
              <a:buFont typeface="Arial" panose="020B0604020202020204" pitchFamily="34" charset="0"/>
              <a:buChar char="•"/>
            </a:pPr>
            <a:r>
              <a:rPr lang="en-GB" b="1" dirty="0"/>
              <a:t>Market Dynamics</a:t>
            </a:r>
            <a:r>
              <a:rPr lang="en-GB" dirty="0"/>
              <a:t>: The renewable energy market is influenced by global policy shifts, economic changes, and cultural trends towards sustainability. Ongoing monitoring allows </a:t>
            </a:r>
            <a:r>
              <a:rPr lang="en-GB" dirty="0" err="1"/>
              <a:t>EcoTech</a:t>
            </a:r>
            <a:r>
              <a:rPr lang="en-GB" dirty="0"/>
              <a:t> to stay ahead of these trends and align their strategies to leverage emerging opportunities.</a:t>
            </a:r>
          </a:p>
          <a:p>
            <a:pPr>
              <a:buFont typeface="Arial" panose="020B0604020202020204" pitchFamily="34" charset="0"/>
              <a:buChar char="•"/>
            </a:pPr>
            <a:r>
              <a:rPr lang="en-GB" b="1" dirty="0"/>
              <a:t>Risk Management Culture</a:t>
            </a:r>
            <a:r>
              <a:rPr lang="en-GB" dirty="0"/>
              <a:t>: Maria fosters a culture of proactive risk management where all team members are encouraged to identify potential risks and contribute to developing mitigation strategies. This collective vigilance ensures broader coverage and faster response to emerging threats.</a:t>
            </a:r>
          </a:p>
          <a:p>
            <a:pPr marL="0" indent="0"/>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48707" y="773988"/>
            <a:ext cx="10571866" cy="803654"/>
          </a:xfrm>
        </p:spPr>
        <p:txBody>
          <a:bodyPr/>
          <a:lstStyle/>
          <a:p>
            <a:r>
              <a:rPr lang="en-GB" dirty="0">
                <a:solidFill>
                  <a:schemeClr val="bg1"/>
                </a:solidFill>
              </a:rPr>
              <a:t>Importance of Ongoing Risk Monitoring</a:t>
            </a:r>
            <a:endParaRPr lang="en-US" dirty="0">
              <a:solidFill>
                <a:schemeClr val="bg1"/>
              </a:solidFill>
            </a:endParaRPr>
          </a:p>
        </p:txBody>
      </p:sp>
    </p:spTree>
    <p:extLst>
      <p:ext uri="{BB962C8B-B14F-4D97-AF65-F5344CB8AC3E}">
        <p14:creationId xmlns:p14="http://schemas.microsoft.com/office/powerpoint/2010/main" val="582976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3BFA2E-31D5-FE15-2615-EB05BE559EDD}"/>
              </a:ext>
            </a:extLst>
          </p:cNvPr>
          <p:cNvSpPr>
            <a:spLocks noGrp="1"/>
          </p:cNvSpPr>
          <p:nvPr>
            <p:ph type="body" sz="quarter" idx="17"/>
          </p:nvPr>
        </p:nvSpPr>
        <p:spPr>
          <a:xfrm>
            <a:off x="0" y="4930413"/>
            <a:ext cx="4818490" cy="679345"/>
          </a:xfrm>
        </p:spPr>
        <p:txBody>
          <a:bodyPr/>
          <a:lstStyle/>
          <a:p>
            <a:pPr marL="0" indent="0">
              <a:buNone/>
            </a:pPr>
            <a:r>
              <a:rPr lang="en-US" sz="3200" b="1" dirty="0">
                <a:solidFill>
                  <a:schemeClr val="bg1"/>
                </a:solidFill>
              </a:rPr>
              <a:t>www.mosaic4investing</a:t>
            </a:r>
            <a:r>
              <a:rPr lang="en-US" sz="3600" b="1" dirty="0">
                <a:solidFill>
                  <a:schemeClr val="bg1"/>
                </a:solidFill>
              </a:rPr>
              <a:t>.</a:t>
            </a:r>
            <a:r>
              <a:rPr lang="en-US" sz="3200" b="1" dirty="0">
                <a:solidFill>
                  <a:schemeClr val="bg1"/>
                </a:solidFill>
              </a:rPr>
              <a:t>eu</a:t>
            </a:r>
          </a:p>
          <a:p>
            <a:endParaRPr lang="en-US" sz="3200"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721961" y="3301251"/>
            <a:ext cx="7580486" cy="731140"/>
          </a:xfrm>
        </p:spPr>
        <p:txBody>
          <a:bodyPr>
            <a:normAutofit fontScale="92500"/>
          </a:bodyPr>
          <a:lstStyle/>
          <a:p>
            <a:r>
              <a:rPr lang="en-US" dirty="0"/>
              <a:t>Next up, </a:t>
            </a:r>
            <a:r>
              <a:rPr lang="en-US" b="1" dirty="0"/>
              <a:t>Module 5, </a:t>
            </a:r>
            <a:r>
              <a:rPr lang="en-GB" b="1" i="0" dirty="0">
                <a:effectLst/>
                <a:latin typeface="Google Sans"/>
              </a:rPr>
              <a:t>How do I manage </a:t>
            </a:r>
            <a:r>
              <a:rPr lang="en-GB" b="1" i="0">
                <a:effectLst/>
                <a:latin typeface="Google Sans"/>
              </a:rPr>
              <a:t>my finances?</a:t>
            </a:r>
            <a:endParaRPr lang="en-US" b="1" dirty="0"/>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21961" y="2647162"/>
            <a:ext cx="8883215" cy="837258"/>
          </a:xfrm>
        </p:spPr>
        <p:txBody>
          <a:bodyPr>
            <a:normAutofit/>
          </a:bodyPr>
          <a:lstStyle/>
          <a:p>
            <a:r>
              <a:rPr lang="en-US" sz="2800" dirty="0"/>
              <a:t>Well done on completing Module 4</a:t>
            </a:r>
          </a:p>
        </p:txBody>
      </p:sp>
      <p:grpSp>
        <p:nvGrpSpPr>
          <p:cNvPr id="62" name="Graphic 3">
            <a:extLst>
              <a:ext uri="{FF2B5EF4-FFF2-40B4-BE49-F238E27FC236}">
                <a16:creationId xmlns:a16="http://schemas.microsoft.com/office/drawing/2014/main" id="{C56D09F9-0ADB-4B95-1F1A-94019801E93B}"/>
              </a:ext>
            </a:extLst>
          </p:cNvPr>
          <p:cNvGrpSpPr/>
          <p:nvPr/>
        </p:nvGrpSpPr>
        <p:grpSpPr>
          <a:xfrm>
            <a:off x="10130553" y="4266316"/>
            <a:ext cx="545169" cy="545169"/>
            <a:chOff x="1950027" y="2499889"/>
            <a:chExt cx="850463" cy="850463"/>
          </a:xfrm>
        </p:grpSpPr>
        <p:sp>
          <p:nvSpPr>
            <p:cNvPr id="63" name="Freeform 62">
              <a:extLst>
                <a:ext uri="{FF2B5EF4-FFF2-40B4-BE49-F238E27FC236}">
                  <a16:creationId xmlns:a16="http://schemas.microsoft.com/office/drawing/2014/main" id="{AEC66B57-00E9-95B1-B844-4A2E91A0D1E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4" name="Graphic 3">
              <a:extLst>
                <a:ext uri="{FF2B5EF4-FFF2-40B4-BE49-F238E27FC236}">
                  <a16:creationId xmlns:a16="http://schemas.microsoft.com/office/drawing/2014/main" id="{4000CBF1-ECE7-E504-BF16-948130FF4BA6}"/>
                </a:ext>
              </a:extLst>
            </p:cNvPr>
            <p:cNvGrpSpPr/>
            <p:nvPr/>
          </p:nvGrpSpPr>
          <p:grpSpPr>
            <a:xfrm>
              <a:off x="2107521" y="2657382"/>
              <a:ext cx="535476" cy="535477"/>
              <a:chOff x="2107521" y="2657382"/>
              <a:chExt cx="535476" cy="535477"/>
            </a:xfrm>
            <a:solidFill>
              <a:srgbClr val="FFFFFF"/>
            </a:solidFill>
          </p:grpSpPr>
          <p:sp>
            <p:nvSpPr>
              <p:cNvPr id="65" name="Freeform 64">
                <a:extLst>
                  <a:ext uri="{FF2B5EF4-FFF2-40B4-BE49-F238E27FC236}">
                    <a16:creationId xmlns:a16="http://schemas.microsoft.com/office/drawing/2014/main" id="{D1E57DC2-A653-D0D0-6CE6-DF382C505B0F}"/>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FFA48959-59D3-0971-972C-F25DC52B5CF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DEE58745-3A81-E5EA-64BE-8A492B5D7EB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68" name="Graphic 3">
            <a:extLst>
              <a:ext uri="{FF2B5EF4-FFF2-40B4-BE49-F238E27FC236}">
                <a16:creationId xmlns:a16="http://schemas.microsoft.com/office/drawing/2014/main" id="{335CB3CC-9F19-6F85-BF5F-A8CCCEAD044E}"/>
              </a:ext>
            </a:extLst>
          </p:cNvPr>
          <p:cNvGrpSpPr/>
          <p:nvPr/>
        </p:nvGrpSpPr>
        <p:grpSpPr>
          <a:xfrm>
            <a:off x="8785801" y="4266316"/>
            <a:ext cx="545169" cy="545169"/>
            <a:chOff x="-147782" y="2499889"/>
            <a:chExt cx="850463" cy="850463"/>
          </a:xfrm>
        </p:grpSpPr>
        <p:sp>
          <p:nvSpPr>
            <p:cNvPr id="69" name="Freeform 68">
              <a:extLst>
                <a:ext uri="{FF2B5EF4-FFF2-40B4-BE49-F238E27FC236}">
                  <a16:creationId xmlns:a16="http://schemas.microsoft.com/office/drawing/2014/main" id="{2724EFA5-B0B7-E508-6946-C21A47EEAE81}"/>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0C8ACF1C-D28B-7C08-0DFE-A46AC98255A5}"/>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1" name="Graphic 3">
            <a:extLst>
              <a:ext uri="{FF2B5EF4-FFF2-40B4-BE49-F238E27FC236}">
                <a16:creationId xmlns:a16="http://schemas.microsoft.com/office/drawing/2014/main" id="{3CA2C9ED-8297-D574-502D-97ABF5ED9D20}"/>
              </a:ext>
            </a:extLst>
          </p:cNvPr>
          <p:cNvGrpSpPr/>
          <p:nvPr/>
        </p:nvGrpSpPr>
        <p:grpSpPr>
          <a:xfrm>
            <a:off x="10802525" y="4266316"/>
            <a:ext cx="545169" cy="545169"/>
            <a:chOff x="2998302" y="2499889"/>
            <a:chExt cx="850463" cy="850463"/>
          </a:xfrm>
        </p:grpSpPr>
        <p:sp>
          <p:nvSpPr>
            <p:cNvPr id="72" name="Freeform 71">
              <a:extLst>
                <a:ext uri="{FF2B5EF4-FFF2-40B4-BE49-F238E27FC236}">
                  <a16:creationId xmlns:a16="http://schemas.microsoft.com/office/drawing/2014/main" id="{76B425F3-5421-4A38-33A4-6C26870648BD}"/>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3DCEFF72-DD6C-5669-1EF6-53E1CAD4B9C9}"/>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4" name="Graphic 3">
            <a:extLst>
              <a:ext uri="{FF2B5EF4-FFF2-40B4-BE49-F238E27FC236}">
                <a16:creationId xmlns:a16="http://schemas.microsoft.com/office/drawing/2014/main" id="{D8754C26-B03A-E487-5492-5E212A1DFAE2}"/>
              </a:ext>
            </a:extLst>
          </p:cNvPr>
          <p:cNvGrpSpPr/>
          <p:nvPr/>
        </p:nvGrpSpPr>
        <p:grpSpPr>
          <a:xfrm>
            <a:off x="8113831" y="4266316"/>
            <a:ext cx="545169" cy="545573"/>
            <a:chOff x="-1196056" y="2499889"/>
            <a:chExt cx="850463" cy="851093"/>
          </a:xfrm>
        </p:grpSpPr>
        <p:sp>
          <p:nvSpPr>
            <p:cNvPr id="75" name="Freeform 74">
              <a:extLst>
                <a:ext uri="{FF2B5EF4-FFF2-40B4-BE49-F238E27FC236}">
                  <a16:creationId xmlns:a16="http://schemas.microsoft.com/office/drawing/2014/main" id="{791B3C7C-D450-6968-6C26-9A6F963A7821}"/>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D6314C54-AD25-49D4-E254-987A1C313CF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77" name="Freeform 76">
            <a:extLst>
              <a:ext uri="{FF2B5EF4-FFF2-40B4-BE49-F238E27FC236}">
                <a16:creationId xmlns:a16="http://schemas.microsoft.com/office/drawing/2014/main" id="{9C3E532C-27B4-C12A-F88D-A3FB1559FEFB}"/>
              </a:ext>
            </a:extLst>
          </p:cNvPr>
          <p:cNvSpPr/>
          <p:nvPr/>
        </p:nvSpPr>
        <p:spPr>
          <a:xfrm>
            <a:off x="9458178" y="4266316"/>
            <a:ext cx="545169" cy="545169"/>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78" name="Graphic 77" descr="World with solid fill">
            <a:extLst>
              <a:ext uri="{FF2B5EF4-FFF2-40B4-BE49-F238E27FC236}">
                <a16:creationId xmlns:a16="http://schemas.microsoft.com/office/drawing/2014/main" id="{358EC4EB-32FC-1ABF-498A-9E7B96B1484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7115" y="4298265"/>
            <a:ext cx="478037" cy="478037"/>
          </a:xfrm>
          <a:prstGeom prst="rect">
            <a:avLst/>
          </a:prstGeom>
        </p:spPr>
      </p:pic>
    </p:spTree>
    <p:extLst>
      <p:ext uri="{BB962C8B-B14F-4D97-AF65-F5344CB8AC3E}">
        <p14:creationId xmlns:p14="http://schemas.microsoft.com/office/powerpoint/2010/main" val="41698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5072" y="1676122"/>
            <a:ext cx="10231036" cy="1681170"/>
          </a:xfrm>
        </p:spPr>
        <p:txBody>
          <a:bodyPr/>
          <a:lstStyle/>
          <a:p>
            <a:pPr marL="0" indent="0"/>
            <a:r>
              <a:rPr lang="en-GB" sz="2400" dirty="0"/>
              <a:t>The level of complexity of the business idea will mean different levels and approaches for funding support will be pursued. Starting a business represents a significant opportunity for underrepresented entrepreneurs. However, it is known that such founders still rely on personal savings as their main source of business funding.  This is far from ideal.   Really there are two tracks of funding requirements:-</a:t>
            </a:r>
          </a:p>
          <a:p>
            <a:pPr marL="342900" indent="-342900">
              <a:buFont typeface="Arial" panose="020B0604020202020204" pitchFamily="34" charset="0"/>
              <a:buChar char="•"/>
            </a:pPr>
            <a:r>
              <a:rPr lang="en-GB" sz="2400" b="1" dirty="0">
                <a:highlight>
                  <a:srgbClr val="F2A72C"/>
                </a:highlight>
              </a:rPr>
              <a:t>LOW START UP INVESTMENTS: </a:t>
            </a:r>
            <a:r>
              <a:rPr lang="en-GB" sz="2400" dirty="0"/>
              <a:t>The good news for underrepresented entrepreneurs is that there is a range of free and low-cost resources available to help them overcome many of these challenges and succeed in business.</a:t>
            </a:r>
          </a:p>
          <a:p>
            <a:pPr marL="342900" indent="-342900">
              <a:buFont typeface="Arial" panose="020B0604020202020204" pitchFamily="34" charset="0"/>
              <a:buChar char="•"/>
            </a:pPr>
            <a:r>
              <a:rPr lang="en-GB" sz="2400" b="1" dirty="0">
                <a:solidFill>
                  <a:schemeClr val="bg1"/>
                </a:solidFill>
                <a:highlight>
                  <a:srgbClr val="47B5C8"/>
                </a:highlight>
              </a:rPr>
              <a:t>MORE COMPLEX START-UP INVESTMENTS:</a:t>
            </a:r>
            <a:r>
              <a:rPr lang="en-GB" sz="2400" dirty="0">
                <a:solidFill>
                  <a:schemeClr val="bg1"/>
                </a:solidFill>
              </a:rPr>
              <a:t> </a:t>
            </a:r>
            <a:r>
              <a:rPr lang="en-GB" sz="2400" dirty="0"/>
              <a:t>many more options that are available to pursue</a:t>
            </a:r>
          </a:p>
          <a:p>
            <a:pPr marL="0" indent="0"/>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Different Types of Funding</a:t>
            </a:r>
            <a:endParaRPr lang="en-US" dirty="0"/>
          </a:p>
        </p:txBody>
      </p:sp>
    </p:spTree>
    <p:extLst>
      <p:ext uri="{BB962C8B-B14F-4D97-AF65-F5344CB8AC3E}">
        <p14:creationId xmlns:p14="http://schemas.microsoft.com/office/powerpoint/2010/main" val="393356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00178" y="1575834"/>
            <a:ext cx="10354923" cy="1681170"/>
          </a:xfrm>
        </p:spPr>
        <p:txBody>
          <a:bodyPr/>
          <a:lstStyle/>
          <a:p>
            <a:pPr marL="0" indent="0" algn="just"/>
            <a:r>
              <a:rPr lang="en-US" dirty="0"/>
              <a:t>Many underrepresented entrepreneurs start close to home with </a:t>
            </a:r>
            <a:r>
              <a:rPr lang="en-US" b="1" dirty="0">
                <a:solidFill>
                  <a:srgbClr val="FDBD22"/>
                </a:solidFill>
              </a:rPr>
              <a:t>Friends and Family</a:t>
            </a:r>
            <a:r>
              <a:rPr lang="en-US" dirty="0"/>
              <a:t>.  Make sure to keep your personal and professional relationships as separate as possible by getting everything in writing and clearly explaining the risk involved in investing in a start-up - and make sure they understand they could lose their investment. Don't risk losing friends or family over investments.</a:t>
            </a:r>
          </a:p>
          <a:p>
            <a:pPr marL="0" indent="0" algn="just"/>
            <a:r>
              <a:rPr lang="en-US" dirty="0"/>
              <a:t>For those with low start up investment needs, it’s probably best to start close to home.  Meet with other small business owners, your local Chamber of Commerce or the state Business Development Office, who can direct you to… </a:t>
            </a:r>
          </a:p>
          <a:p>
            <a:pPr marL="342900" indent="-342900">
              <a:buFont typeface="Arial" panose="020B0604020202020204" pitchFamily="34" charset="0"/>
              <a:buChar char="•"/>
            </a:pPr>
            <a:r>
              <a:rPr lang="en-US" b="1" dirty="0">
                <a:solidFill>
                  <a:srgbClr val="D9552F"/>
                </a:solidFill>
              </a:rPr>
              <a:t>Microcredit </a:t>
            </a:r>
            <a:r>
              <a:rPr lang="en-US" dirty="0"/>
              <a:t>usually refers to small loans offered, often without collateral,  to an individual or through group lending.</a:t>
            </a:r>
          </a:p>
          <a:p>
            <a:pPr marL="342900" indent="-342900">
              <a:buFont typeface="Arial" panose="020B0604020202020204" pitchFamily="34" charset="0"/>
              <a:buChar char="•"/>
            </a:pPr>
            <a:r>
              <a:rPr lang="en-US" b="1" dirty="0">
                <a:solidFill>
                  <a:srgbClr val="D9552F"/>
                </a:solidFill>
              </a:rPr>
              <a:t>Microfinance</a:t>
            </a:r>
            <a:r>
              <a:rPr lang="en-US" dirty="0">
                <a:solidFill>
                  <a:srgbClr val="D9552F"/>
                </a:solidFill>
              </a:rPr>
              <a:t> </a:t>
            </a:r>
            <a:r>
              <a:rPr lang="en-US" dirty="0"/>
              <a:t>refers to a broader range of financial products and services,  including loans and other financial supports targeted at low-income clients.</a:t>
            </a:r>
          </a:p>
          <a:p>
            <a:pPr marL="0" indent="0" algn="just"/>
            <a:endParaRPr lang="en-US" dirty="0"/>
          </a:p>
          <a:p>
            <a:r>
              <a:rPr lang="en-US" dirty="0"/>
              <a:t>.</a:t>
            </a:r>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8152908"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For Low Investment Need Start ups</a:t>
            </a:r>
            <a:endParaRPr lang="en-US" dirty="0"/>
          </a:p>
        </p:txBody>
      </p:sp>
    </p:spTree>
    <p:extLst>
      <p:ext uri="{BB962C8B-B14F-4D97-AF65-F5344CB8AC3E}">
        <p14:creationId xmlns:p14="http://schemas.microsoft.com/office/powerpoint/2010/main" val="418816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00179" y="1505145"/>
            <a:ext cx="7511434" cy="1681170"/>
          </a:xfrm>
        </p:spPr>
        <p:txBody>
          <a:bodyPr/>
          <a:lstStyle/>
          <a:p>
            <a:r>
              <a:rPr lang="en-US" b="1" dirty="0">
                <a:solidFill>
                  <a:schemeClr val="bg1"/>
                </a:solidFill>
                <a:highlight>
                  <a:srgbClr val="F26B27"/>
                </a:highlight>
              </a:rPr>
              <a:t>EXAMPLE – IRELAND </a:t>
            </a:r>
          </a:p>
          <a:p>
            <a:pPr marL="342900" indent="-342900" algn="l" fontAlgn="base">
              <a:buFont typeface="Arial" panose="020B0604020202020204" pitchFamily="34" charset="0"/>
              <a:buChar char="•"/>
            </a:pPr>
            <a:r>
              <a:rPr lang="en-GB" sz="2300" b="1" i="0" dirty="0">
                <a:solidFill>
                  <a:srgbClr val="1E494F"/>
                </a:solidFill>
                <a:effectLst/>
                <a:hlinkClick r:id="rId3">
                  <a:extLst>
                    <a:ext uri="{A12FA001-AC4F-418D-AE19-62706E023703}">
                      <ahyp:hlinkClr xmlns:ahyp="http://schemas.microsoft.com/office/drawing/2018/hyperlinkcolor" val="tx"/>
                    </a:ext>
                  </a:extLst>
                </a:hlinkClick>
              </a:rPr>
              <a:t>https://microfinanceireland.ie/</a:t>
            </a:r>
            <a:r>
              <a:rPr lang="en-GB" sz="2300" b="1" i="0" dirty="0">
                <a:solidFill>
                  <a:srgbClr val="1E494F"/>
                </a:solidFill>
                <a:effectLst/>
              </a:rPr>
              <a:t> provide small loans through the Government’s Microenterprise Loan Fund. The purpose of the fund is to help startups and established businesses to get the finance they need.</a:t>
            </a:r>
          </a:p>
          <a:p>
            <a:pPr marL="342900" indent="-342900" algn="l" fontAlgn="base">
              <a:buFont typeface="Arial" panose="020B0604020202020204" pitchFamily="34" charset="0"/>
              <a:buChar char="•"/>
            </a:pPr>
            <a:r>
              <a:rPr lang="en-GB" sz="2300" dirty="0">
                <a:solidFill>
                  <a:srgbClr val="1E494F"/>
                </a:solidFill>
              </a:rPr>
              <a:t>M</a:t>
            </a:r>
            <a:r>
              <a:rPr lang="en-GB" sz="2300" b="0" i="0" dirty="0">
                <a:solidFill>
                  <a:srgbClr val="1E494F"/>
                </a:solidFill>
                <a:effectLst/>
              </a:rPr>
              <a:t>icro-enterprise</a:t>
            </a:r>
            <a:r>
              <a:rPr lang="en-GB" sz="2300" dirty="0">
                <a:solidFill>
                  <a:srgbClr val="1E494F"/>
                </a:solidFill>
              </a:rPr>
              <a:t> is </a:t>
            </a:r>
            <a:r>
              <a:rPr lang="en-GB" sz="2300" b="0" i="0" dirty="0">
                <a:solidFill>
                  <a:srgbClr val="1E494F"/>
                </a:solidFill>
                <a:effectLst/>
              </a:rPr>
              <a:t>a small business (including a self-employed person) with fewer than 10 employees and an annual turnover of less than €2m.</a:t>
            </a:r>
          </a:p>
          <a:p>
            <a:pPr marL="342900" indent="-342900" algn="l" fontAlgn="base">
              <a:buFont typeface="Arial" panose="020B0604020202020204" pitchFamily="34" charset="0"/>
              <a:buChar char="•"/>
            </a:pPr>
            <a:r>
              <a:rPr lang="en-GB" sz="2300" b="0" i="0" dirty="0">
                <a:solidFill>
                  <a:srgbClr val="1E494F"/>
                </a:solidFill>
                <a:effectLst/>
              </a:rPr>
              <a:t> They help these businesses by providing unsecured business loans of €2,000 to €25,000 for commercially viable proposals. Sole Traders, Partnerships &amp; Limited Companies are all eligible to apply.</a:t>
            </a:r>
          </a:p>
          <a:p>
            <a:r>
              <a:rPr lang="en-US" dirty="0"/>
              <a:t>.</a:t>
            </a:r>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8152908"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For Low Investment Need Start ups</a:t>
            </a:r>
            <a:endParaRPr lang="en-US" dirty="0"/>
          </a:p>
        </p:txBody>
      </p:sp>
      <p:pic>
        <p:nvPicPr>
          <p:cNvPr id="3" name="Online Media 3" title="Joe's application to Microfinance Ireland">
            <a:hlinkClick r:id="" action="ppaction://media"/>
            <a:extLst>
              <a:ext uri="{FF2B5EF4-FFF2-40B4-BE49-F238E27FC236}">
                <a16:creationId xmlns:a16="http://schemas.microsoft.com/office/drawing/2014/main" id="{AEB6F41D-E4E3-03A1-81A6-888EE63FBC24}"/>
              </a:ext>
            </a:extLst>
          </p:cNvPr>
          <p:cNvPicPr>
            <a:picLocks noRot="1" noChangeAspect="1"/>
          </p:cNvPicPr>
          <p:nvPr>
            <a:videoFile r:link="rId1"/>
          </p:nvPr>
        </p:nvPicPr>
        <p:blipFill>
          <a:blip r:embed="rId4"/>
          <a:stretch>
            <a:fillRect/>
          </a:stretch>
        </p:blipFill>
        <p:spPr>
          <a:xfrm>
            <a:off x="8017223" y="1947003"/>
            <a:ext cx="3975677" cy="2246258"/>
          </a:xfrm>
          <a:prstGeom prst="rect">
            <a:avLst/>
          </a:prstGeom>
        </p:spPr>
      </p:pic>
      <p:sp>
        <p:nvSpPr>
          <p:cNvPr id="7" name="TextBox 6">
            <a:extLst>
              <a:ext uri="{FF2B5EF4-FFF2-40B4-BE49-F238E27FC236}">
                <a16:creationId xmlns:a16="http://schemas.microsoft.com/office/drawing/2014/main" id="{974AB7F8-3394-F6C2-37AC-1752E7616E6C}"/>
              </a:ext>
            </a:extLst>
          </p:cNvPr>
          <p:cNvSpPr txBox="1"/>
          <p:nvPr/>
        </p:nvSpPr>
        <p:spPr>
          <a:xfrm>
            <a:off x="8017223" y="4303768"/>
            <a:ext cx="2755487" cy="1600438"/>
          </a:xfrm>
          <a:prstGeom prst="rect">
            <a:avLst/>
          </a:prstGeom>
          <a:solidFill>
            <a:srgbClr val="FDBD22"/>
          </a:solidFill>
        </p:spPr>
        <p:txBody>
          <a:bodyPr wrap="square">
            <a:spAutoFit/>
          </a:bodyPr>
          <a:lstStyle/>
          <a:p>
            <a:pPr algn="l" fontAlgn="base"/>
            <a:r>
              <a:rPr lang="en-GB" sz="1400" dirty="0">
                <a:solidFill>
                  <a:srgbClr val="1E494F"/>
                </a:solidFill>
              </a:rPr>
              <a:t>MFI </a:t>
            </a:r>
            <a:r>
              <a:rPr lang="en-GB" sz="1400" b="0" i="0" dirty="0">
                <a:solidFill>
                  <a:srgbClr val="1E494F"/>
                </a:solidFill>
                <a:effectLst/>
              </a:rPr>
              <a:t>can consider applications from businesses that may have been declined a loan from their Bank. </a:t>
            </a:r>
            <a:r>
              <a:rPr lang="en-GB" sz="1400" dirty="0">
                <a:solidFill>
                  <a:srgbClr val="1E494F"/>
                </a:solidFill>
              </a:rPr>
              <a:t>They</a:t>
            </a:r>
            <a:r>
              <a:rPr lang="en-GB" sz="1400" b="0" i="0" dirty="0">
                <a:solidFill>
                  <a:srgbClr val="1E494F"/>
                </a:solidFill>
                <a:effectLst/>
              </a:rPr>
              <a:t> look at each application and base </a:t>
            </a:r>
            <a:r>
              <a:rPr lang="en-GB" sz="1400" dirty="0">
                <a:solidFill>
                  <a:srgbClr val="1E494F"/>
                </a:solidFill>
              </a:rPr>
              <a:t>their</a:t>
            </a:r>
            <a:r>
              <a:rPr lang="en-GB" sz="1400" b="0" i="0" dirty="0">
                <a:solidFill>
                  <a:srgbClr val="1E494F"/>
                </a:solidFill>
                <a:effectLst/>
              </a:rPr>
              <a:t> decision on the viability of the business and your ability to repay the loan.</a:t>
            </a:r>
          </a:p>
        </p:txBody>
      </p:sp>
    </p:spTree>
    <p:extLst>
      <p:ext uri="{BB962C8B-B14F-4D97-AF65-F5344CB8AC3E}">
        <p14:creationId xmlns:p14="http://schemas.microsoft.com/office/powerpoint/2010/main" val="371006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5890</Words>
  <Application>Microsoft Office PowerPoint</Application>
  <PresentationFormat>Widescreen</PresentationFormat>
  <Paragraphs>327</Paragraphs>
  <Slides>61</Slides>
  <Notes>8</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Akkurat</vt:lpstr>
      <vt:lpstr>Arial</vt:lpstr>
      <vt:lpstr>Calibri</vt:lpstr>
      <vt:lpstr>Google Sans</vt:lpstr>
      <vt:lpstr>McKinsey Sans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218</cp:revision>
  <dcterms:created xsi:type="dcterms:W3CDTF">2020-10-14T13:32:04Z</dcterms:created>
  <dcterms:modified xsi:type="dcterms:W3CDTF">2024-11-15T15:50:19Z</dcterms:modified>
</cp:coreProperties>
</file>