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4"/>
  </p:notesMasterIdLst>
  <p:sldIdLst>
    <p:sldId id="4346" r:id="rId2"/>
    <p:sldId id="4306" r:id="rId3"/>
    <p:sldId id="4350" r:id="rId4"/>
    <p:sldId id="4351" r:id="rId5"/>
    <p:sldId id="4361" r:id="rId6"/>
    <p:sldId id="4352" r:id="rId7"/>
    <p:sldId id="4323" r:id="rId8"/>
    <p:sldId id="4399" r:id="rId9"/>
    <p:sldId id="4400" r:id="rId10"/>
    <p:sldId id="4322" r:id="rId11"/>
    <p:sldId id="4362" r:id="rId12"/>
    <p:sldId id="4401" r:id="rId13"/>
    <p:sldId id="4402" r:id="rId14"/>
    <p:sldId id="4403" r:id="rId15"/>
    <p:sldId id="4405" r:id="rId16"/>
    <p:sldId id="4406" r:id="rId17"/>
    <p:sldId id="4381" r:id="rId18"/>
    <p:sldId id="4407" r:id="rId19"/>
    <p:sldId id="4371" r:id="rId20"/>
    <p:sldId id="4372" r:id="rId21"/>
    <p:sldId id="4373" r:id="rId22"/>
    <p:sldId id="4375" r:id="rId23"/>
    <p:sldId id="4374" r:id="rId24"/>
    <p:sldId id="4408" r:id="rId25"/>
    <p:sldId id="4409" r:id="rId26"/>
    <p:sldId id="4410" r:id="rId27"/>
    <p:sldId id="4411" r:id="rId28"/>
    <p:sldId id="4376" r:id="rId29"/>
    <p:sldId id="4378" r:id="rId30"/>
    <p:sldId id="4382" r:id="rId31"/>
    <p:sldId id="4364" r:id="rId32"/>
    <p:sldId id="4365" r:id="rId33"/>
    <p:sldId id="4366" r:id="rId34"/>
    <p:sldId id="4367" r:id="rId35"/>
    <p:sldId id="4413" r:id="rId36"/>
    <p:sldId id="4368" r:id="rId37"/>
    <p:sldId id="4369" r:id="rId38"/>
    <p:sldId id="4414" r:id="rId39"/>
    <p:sldId id="4416" r:id="rId40"/>
    <p:sldId id="4417" r:id="rId41"/>
    <p:sldId id="4418" r:id="rId42"/>
    <p:sldId id="4370" r:id="rId43"/>
    <p:sldId id="4415" r:id="rId44"/>
    <p:sldId id="4377" r:id="rId45"/>
    <p:sldId id="4383" r:id="rId46"/>
    <p:sldId id="4385" r:id="rId47"/>
    <p:sldId id="4387" r:id="rId48"/>
    <p:sldId id="4388" r:id="rId49"/>
    <p:sldId id="4390" r:id="rId50"/>
    <p:sldId id="4392" r:id="rId51"/>
    <p:sldId id="4394" r:id="rId52"/>
    <p:sldId id="4393" r:id="rId53"/>
    <p:sldId id="4395" r:id="rId54"/>
    <p:sldId id="4396" r:id="rId55"/>
    <p:sldId id="4397" r:id="rId56"/>
    <p:sldId id="4389" r:id="rId57"/>
    <p:sldId id="4384" r:id="rId58"/>
    <p:sldId id="4379" r:id="rId59"/>
    <p:sldId id="4380" r:id="rId60"/>
    <p:sldId id="4357" r:id="rId61"/>
    <p:sldId id="4419" r:id="rId62"/>
    <p:sldId id="4263" r:id="rId63"/>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86575"/>
    <a:srgbClr val="FFFFFF"/>
    <a:srgbClr val="47B5C8"/>
    <a:srgbClr val="DE0A1D"/>
    <a:srgbClr val="20376B"/>
    <a:srgbClr val="F2A72C"/>
    <a:srgbClr val="D9552F"/>
    <a:srgbClr val="FDBD22"/>
    <a:srgbClr val="FFD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31"/>
    <p:restoredTop sz="95082"/>
  </p:normalViewPr>
  <p:slideViewPr>
    <p:cSldViewPr snapToGrid="0" snapToObjects="1">
      <p:cViewPr varScale="1">
        <p:scale>
          <a:sx n="80" d="100"/>
          <a:sy n="80" d="100"/>
        </p:scale>
        <p:origin x="48"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2504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7ABA2E-6ABA-433E-8B30-F7C26E27DF3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de-DE"/>
        </a:p>
      </dgm:t>
    </dgm:pt>
    <dgm:pt modelId="{9EC495DF-7899-4C87-B945-2AFBBBE02372}">
      <dgm:prSet phldrT="[Text]"/>
      <dgm:spPr/>
      <dgm:t>
        <a:bodyPr/>
        <a:lstStyle/>
        <a:p>
          <a:r>
            <a:rPr lang="de-DE" dirty="0"/>
            <a:t>Reporting</a:t>
          </a:r>
        </a:p>
      </dgm:t>
    </dgm:pt>
    <dgm:pt modelId="{621FB35D-88B3-4E59-99AB-1FA9354ABCF8}" type="parTrans" cxnId="{DE538990-A1F5-4132-830F-F1B41526CBFF}">
      <dgm:prSet/>
      <dgm:spPr/>
      <dgm:t>
        <a:bodyPr/>
        <a:lstStyle/>
        <a:p>
          <a:endParaRPr lang="de-DE"/>
        </a:p>
      </dgm:t>
    </dgm:pt>
    <dgm:pt modelId="{2E63E38D-23B3-4CAC-B34F-6CEF51C2E6FE}" type="sibTrans" cxnId="{DE538990-A1F5-4132-830F-F1B41526CBFF}">
      <dgm:prSet/>
      <dgm:spPr/>
      <dgm:t>
        <a:bodyPr/>
        <a:lstStyle/>
        <a:p>
          <a:endParaRPr lang="de-DE"/>
        </a:p>
      </dgm:t>
    </dgm:pt>
    <dgm:pt modelId="{09C766D6-A956-4E7E-B917-23A5BAE0F4BB}">
      <dgm:prSet phldrT="[Text]" custT="1"/>
      <dgm:spPr/>
      <dgm:t>
        <a:bodyPr/>
        <a:lstStyle/>
        <a:p>
          <a:pPr marL="0" indent="0">
            <a:buNone/>
          </a:pPr>
          <a:r>
            <a:rPr lang="de-DE" sz="1400" b="1" dirty="0" err="1"/>
            <a:t>Insights</a:t>
          </a:r>
          <a:r>
            <a:rPr lang="de-DE" sz="1400" b="1" dirty="0"/>
            <a:t> </a:t>
          </a:r>
          <a:r>
            <a:rPr lang="de-DE" sz="1400" b="1" dirty="0" err="1"/>
            <a:t>to</a:t>
          </a:r>
          <a:r>
            <a:rPr lang="de-DE" sz="1400" b="1" dirty="0"/>
            <a:t> </a:t>
          </a:r>
          <a:r>
            <a:rPr lang="de-DE" sz="1400" b="1" dirty="0" err="1"/>
            <a:t>financial</a:t>
          </a:r>
          <a:r>
            <a:rPr lang="de-DE" sz="1400" b="1" dirty="0"/>
            <a:t> </a:t>
          </a:r>
          <a:r>
            <a:rPr lang="de-DE" sz="1400" b="1" dirty="0" err="1"/>
            <a:t>health</a:t>
          </a:r>
          <a:r>
            <a:rPr lang="de-DE" sz="1400" b="1" dirty="0"/>
            <a:t>, </a:t>
          </a:r>
          <a:r>
            <a:rPr lang="de-DE" sz="1400" b="1" dirty="0" err="1"/>
            <a:t>ensuring</a:t>
          </a:r>
          <a:r>
            <a:rPr lang="de-DE" sz="1400" b="1" dirty="0"/>
            <a:t> </a:t>
          </a:r>
          <a:r>
            <a:rPr lang="de-DE" sz="1400" b="1" dirty="0" err="1"/>
            <a:t>transparency</a:t>
          </a:r>
          <a:r>
            <a:rPr lang="de-DE" sz="1400" b="1" dirty="0"/>
            <a:t> and </a:t>
          </a:r>
          <a:r>
            <a:rPr lang="de-DE" sz="1400" b="1" dirty="0" err="1"/>
            <a:t>accountability</a:t>
          </a:r>
          <a:endParaRPr lang="de-DE" sz="1400" b="1" dirty="0"/>
        </a:p>
      </dgm:t>
    </dgm:pt>
    <dgm:pt modelId="{0A50AEDE-8D15-4EF1-A8FA-4E47344C5B13}" type="parTrans" cxnId="{B0452023-0F14-45D1-B1CB-B309A7C97912}">
      <dgm:prSet/>
      <dgm:spPr/>
      <dgm:t>
        <a:bodyPr/>
        <a:lstStyle/>
        <a:p>
          <a:endParaRPr lang="de-DE"/>
        </a:p>
      </dgm:t>
    </dgm:pt>
    <dgm:pt modelId="{530F15EA-AA29-4C48-A71E-5B86C61B25B2}" type="sibTrans" cxnId="{B0452023-0F14-45D1-B1CB-B309A7C97912}">
      <dgm:prSet/>
      <dgm:spPr/>
      <dgm:t>
        <a:bodyPr/>
        <a:lstStyle/>
        <a:p>
          <a:endParaRPr lang="de-DE"/>
        </a:p>
      </dgm:t>
    </dgm:pt>
    <dgm:pt modelId="{6BEECAC8-5572-46BA-BC64-AFA8D3826BEA}">
      <dgm:prSet phldrT="[Text]"/>
      <dgm:spPr/>
      <dgm:t>
        <a:bodyPr/>
        <a:lstStyle/>
        <a:p>
          <a:r>
            <a:rPr lang="de-DE" dirty="0" err="1"/>
            <a:t>Planning</a:t>
          </a:r>
          <a:endParaRPr lang="de-DE" dirty="0"/>
        </a:p>
      </dgm:t>
    </dgm:pt>
    <dgm:pt modelId="{8B3C169D-9BF3-4E12-8F25-A6D8D56BA7BE}" type="parTrans" cxnId="{7DC21632-87AB-4034-9CA7-31C88917D835}">
      <dgm:prSet/>
      <dgm:spPr/>
      <dgm:t>
        <a:bodyPr/>
        <a:lstStyle/>
        <a:p>
          <a:endParaRPr lang="de-DE"/>
        </a:p>
      </dgm:t>
    </dgm:pt>
    <dgm:pt modelId="{BA56EB5C-D8A5-44C6-9A02-90233F5A035A}" type="sibTrans" cxnId="{7DC21632-87AB-4034-9CA7-31C88917D835}">
      <dgm:prSet/>
      <dgm:spPr/>
      <dgm:t>
        <a:bodyPr/>
        <a:lstStyle/>
        <a:p>
          <a:endParaRPr lang="de-DE"/>
        </a:p>
      </dgm:t>
    </dgm:pt>
    <dgm:pt modelId="{FCA29BB1-4CBA-4178-90F4-A378ADFF7F6C}">
      <dgm:prSet phldrT="[Text]" custT="1"/>
      <dgm:spPr/>
      <dgm:t>
        <a:bodyPr/>
        <a:lstStyle/>
        <a:p>
          <a:pPr marL="84138" indent="0" algn="r">
            <a:buNone/>
            <a:tabLst>
              <a:tab pos="263525" algn="l"/>
            </a:tabLst>
          </a:pPr>
          <a:r>
            <a:rPr lang="de-DE" sz="1400" b="1" dirty="0"/>
            <a:t>Setting </a:t>
          </a:r>
          <a:r>
            <a:rPr lang="de-DE" sz="1400" b="1" dirty="0" err="1"/>
            <a:t>financial</a:t>
          </a:r>
          <a:r>
            <a:rPr lang="de-DE" sz="1400" b="1" dirty="0"/>
            <a:t> </a:t>
          </a:r>
          <a:r>
            <a:rPr lang="de-DE" sz="1400" b="1" dirty="0" err="1"/>
            <a:t>goals</a:t>
          </a:r>
          <a:r>
            <a:rPr lang="de-DE" sz="1400" b="1" dirty="0"/>
            <a:t> and </a:t>
          </a:r>
          <a:r>
            <a:rPr lang="de-DE" sz="1400" b="1" dirty="0" err="1"/>
            <a:t>determining</a:t>
          </a:r>
          <a:r>
            <a:rPr lang="de-DE" sz="1400" b="1" dirty="0"/>
            <a:t> </a:t>
          </a:r>
          <a:r>
            <a:rPr lang="de-DE" sz="1400" b="1" dirty="0" err="1"/>
            <a:t>how</a:t>
          </a:r>
          <a:r>
            <a:rPr lang="de-DE" sz="1400" b="1" dirty="0"/>
            <a:t> </a:t>
          </a:r>
          <a:r>
            <a:rPr lang="de-DE" sz="1400" b="1" dirty="0" err="1"/>
            <a:t>to</a:t>
          </a:r>
          <a:r>
            <a:rPr lang="de-DE" sz="1400" b="1" dirty="0"/>
            <a:t> </a:t>
          </a:r>
          <a:r>
            <a:rPr lang="de-DE" sz="1400" b="1" dirty="0" err="1"/>
            <a:t>achieve</a:t>
          </a:r>
          <a:r>
            <a:rPr lang="de-DE" sz="1400" b="1" dirty="0"/>
            <a:t> </a:t>
          </a:r>
          <a:r>
            <a:rPr lang="de-DE" sz="1400" b="1" dirty="0" err="1"/>
            <a:t>them</a:t>
          </a:r>
          <a:endParaRPr lang="de-DE" sz="1400" b="1" dirty="0"/>
        </a:p>
      </dgm:t>
    </dgm:pt>
    <dgm:pt modelId="{611296E3-078F-4873-A583-54BAF64FDE87}" type="parTrans" cxnId="{4B153223-8F11-4579-82A9-1AD1CCE3C515}">
      <dgm:prSet/>
      <dgm:spPr/>
      <dgm:t>
        <a:bodyPr/>
        <a:lstStyle/>
        <a:p>
          <a:endParaRPr lang="de-DE"/>
        </a:p>
      </dgm:t>
    </dgm:pt>
    <dgm:pt modelId="{9D491FD6-1866-4D3A-8215-298FED4379EC}" type="sibTrans" cxnId="{4B153223-8F11-4579-82A9-1AD1CCE3C515}">
      <dgm:prSet/>
      <dgm:spPr/>
      <dgm:t>
        <a:bodyPr/>
        <a:lstStyle/>
        <a:p>
          <a:endParaRPr lang="de-DE"/>
        </a:p>
      </dgm:t>
    </dgm:pt>
    <dgm:pt modelId="{1A3B025E-B9C2-421C-8255-4BDD653B6DFB}">
      <dgm:prSet phldrT="[Text]"/>
      <dgm:spPr/>
      <dgm:t>
        <a:bodyPr/>
        <a:lstStyle/>
        <a:p>
          <a:r>
            <a:rPr lang="de-DE" dirty="0"/>
            <a:t>Budgeting</a:t>
          </a:r>
        </a:p>
      </dgm:t>
    </dgm:pt>
    <dgm:pt modelId="{078037B5-A4D3-42EB-BCF4-795B1BEEAD96}" type="parTrans" cxnId="{3309823B-8378-4881-B73B-790CC42F3A76}">
      <dgm:prSet/>
      <dgm:spPr/>
      <dgm:t>
        <a:bodyPr/>
        <a:lstStyle/>
        <a:p>
          <a:endParaRPr lang="de-DE"/>
        </a:p>
      </dgm:t>
    </dgm:pt>
    <dgm:pt modelId="{A31A7CDF-0A3F-4657-B105-4490F23F8028}" type="sibTrans" cxnId="{3309823B-8378-4881-B73B-790CC42F3A76}">
      <dgm:prSet/>
      <dgm:spPr/>
      <dgm:t>
        <a:bodyPr/>
        <a:lstStyle/>
        <a:p>
          <a:endParaRPr lang="de-DE"/>
        </a:p>
      </dgm:t>
    </dgm:pt>
    <dgm:pt modelId="{92F697FE-D00C-422D-80DA-50600F5F2186}">
      <dgm:prSet phldrT="[Text]"/>
      <dgm:spPr/>
      <dgm:t>
        <a:bodyPr/>
        <a:lstStyle/>
        <a:p>
          <a:pPr marL="84138" indent="0" algn="r">
            <a:buNone/>
          </a:pPr>
          <a:r>
            <a:rPr lang="de-DE" b="1" dirty="0" err="1"/>
            <a:t>Allocating</a:t>
          </a:r>
          <a:r>
            <a:rPr lang="de-DE" b="1" dirty="0"/>
            <a:t> Resources </a:t>
          </a:r>
          <a:r>
            <a:rPr lang="de-DE" b="1" dirty="0" err="1"/>
            <a:t>to</a:t>
          </a:r>
          <a:r>
            <a:rPr lang="de-DE" b="1" dirty="0"/>
            <a:t> </a:t>
          </a:r>
          <a:r>
            <a:rPr lang="de-DE" b="1" dirty="0" err="1"/>
            <a:t>ensure</a:t>
          </a:r>
          <a:r>
            <a:rPr lang="de-DE" b="1" dirty="0"/>
            <a:t> </a:t>
          </a:r>
          <a:r>
            <a:rPr lang="de-DE" b="1" dirty="0" err="1"/>
            <a:t>the</a:t>
          </a:r>
          <a:r>
            <a:rPr lang="de-DE" b="1" dirty="0"/>
            <a:t> </a:t>
          </a:r>
          <a:r>
            <a:rPr lang="de-DE" b="1" dirty="0" err="1"/>
            <a:t>goals</a:t>
          </a:r>
          <a:r>
            <a:rPr lang="de-DE" b="1" dirty="0"/>
            <a:t> </a:t>
          </a:r>
          <a:r>
            <a:rPr lang="de-DE" b="1" dirty="0" err="1"/>
            <a:t>are</a:t>
          </a:r>
          <a:r>
            <a:rPr lang="de-DE" b="1" dirty="0"/>
            <a:t> </a:t>
          </a:r>
          <a:r>
            <a:rPr lang="de-DE" b="1" dirty="0" err="1"/>
            <a:t>met</a:t>
          </a:r>
          <a:endParaRPr lang="de-DE" b="1" dirty="0"/>
        </a:p>
      </dgm:t>
    </dgm:pt>
    <dgm:pt modelId="{70E72C54-3232-43E2-8935-7BC238401A9C}" type="parTrans" cxnId="{03F2CECE-6B48-4A55-BC60-7A3D1411BCF3}">
      <dgm:prSet/>
      <dgm:spPr/>
      <dgm:t>
        <a:bodyPr/>
        <a:lstStyle/>
        <a:p>
          <a:endParaRPr lang="de-DE"/>
        </a:p>
      </dgm:t>
    </dgm:pt>
    <dgm:pt modelId="{EC30CA6F-7976-4043-99B4-71557ECC4763}" type="sibTrans" cxnId="{03F2CECE-6B48-4A55-BC60-7A3D1411BCF3}">
      <dgm:prSet/>
      <dgm:spPr/>
      <dgm:t>
        <a:bodyPr/>
        <a:lstStyle/>
        <a:p>
          <a:endParaRPr lang="de-DE"/>
        </a:p>
      </dgm:t>
    </dgm:pt>
    <dgm:pt modelId="{5278EC9D-C125-4F82-BC13-C8FBD8DE9B79}">
      <dgm:prSet phldrT="[Text]"/>
      <dgm:spPr/>
      <dgm:t>
        <a:bodyPr/>
        <a:lstStyle/>
        <a:p>
          <a:r>
            <a:rPr lang="de-DE" dirty="0"/>
            <a:t>Monitoring</a:t>
          </a:r>
        </a:p>
      </dgm:t>
    </dgm:pt>
    <dgm:pt modelId="{C589AFB4-961F-47F2-96BE-36D7526F6361}" type="parTrans" cxnId="{240FFE5F-C12E-4AA2-A668-F4799049063F}">
      <dgm:prSet/>
      <dgm:spPr/>
      <dgm:t>
        <a:bodyPr/>
        <a:lstStyle/>
        <a:p>
          <a:endParaRPr lang="de-DE"/>
        </a:p>
      </dgm:t>
    </dgm:pt>
    <dgm:pt modelId="{26B71E37-8906-4704-B385-214DC5012FCD}" type="sibTrans" cxnId="{240FFE5F-C12E-4AA2-A668-F4799049063F}">
      <dgm:prSet/>
      <dgm:spPr/>
      <dgm:t>
        <a:bodyPr/>
        <a:lstStyle/>
        <a:p>
          <a:endParaRPr lang="de-DE"/>
        </a:p>
      </dgm:t>
    </dgm:pt>
    <dgm:pt modelId="{D328812C-DE9C-4DA8-9FEE-800CBB5AE832}">
      <dgm:prSet phldrT="[Text]" custT="1"/>
      <dgm:spPr/>
      <dgm:t>
        <a:bodyPr/>
        <a:lstStyle/>
        <a:p>
          <a:pPr marL="0" indent="0">
            <a:buNone/>
          </a:pPr>
          <a:r>
            <a:rPr lang="de-DE" sz="1400" b="1" dirty="0"/>
            <a:t>Tracking Performance and adjustment if needed</a:t>
          </a:r>
        </a:p>
      </dgm:t>
    </dgm:pt>
    <dgm:pt modelId="{3D7C09E8-A2C6-4A43-ABB7-AD4DCA4896A9}" type="parTrans" cxnId="{E607D236-4F16-431D-9ECE-682C98878B99}">
      <dgm:prSet/>
      <dgm:spPr/>
      <dgm:t>
        <a:bodyPr/>
        <a:lstStyle/>
        <a:p>
          <a:endParaRPr lang="de-DE"/>
        </a:p>
      </dgm:t>
    </dgm:pt>
    <dgm:pt modelId="{3B2556AF-9B89-47DC-858C-B7A7CBE31B4C}" type="sibTrans" cxnId="{E607D236-4F16-431D-9ECE-682C98878B99}">
      <dgm:prSet/>
      <dgm:spPr/>
      <dgm:t>
        <a:bodyPr/>
        <a:lstStyle/>
        <a:p>
          <a:endParaRPr lang="de-DE"/>
        </a:p>
      </dgm:t>
    </dgm:pt>
    <dgm:pt modelId="{40BD9EA8-2BF2-41DF-8E28-A3A29658518D}">
      <dgm:prSet phldrT="[Text]"/>
      <dgm:spPr/>
      <dgm:t>
        <a:bodyPr/>
        <a:lstStyle/>
        <a:p>
          <a:pPr marL="0" indent="0">
            <a:buNone/>
          </a:pPr>
          <a:endParaRPr lang="de-DE" dirty="0"/>
        </a:p>
      </dgm:t>
    </dgm:pt>
    <dgm:pt modelId="{31108663-D026-4722-B5FC-71B26AB032C3}" type="parTrans" cxnId="{7AA5D3FF-D843-4B00-B947-CA05B678C9EC}">
      <dgm:prSet/>
      <dgm:spPr/>
      <dgm:t>
        <a:bodyPr/>
        <a:lstStyle/>
        <a:p>
          <a:endParaRPr lang="de-DE"/>
        </a:p>
      </dgm:t>
    </dgm:pt>
    <dgm:pt modelId="{034F955F-322A-499D-A290-EA349E36CF58}" type="sibTrans" cxnId="{7AA5D3FF-D843-4B00-B947-CA05B678C9EC}">
      <dgm:prSet/>
      <dgm:spPr/>
      <dgm:t>
        <a:bodyPr/>
        <a:lstStyle/>
        <a:p>
          <a:endParaRPr lang="de-DE"/>
        </a:p>
      </dgm:t>
    </dgm:pt>
    <dgm:pt modelId="{FDBB7C19-3C62-4128-93CD-D03F4DD92910}" type="pres">
      <dgm:prSet presAssocID="{487ABA2E-6ABA-433E-8B30-F7C26E27DF34}" presName="cycleMatrixDiagram" presStyleCnt="0">
        <dgm:presLayoutVars>
          <dgm:chMax val="1"/>
          <dgm:dir/>
          <dgm:animLvl val="lvl"/>
          <dgm:resizeHandles val="exact"/>
        </dgm:presLayoutVars>
      </dgm:prSet>
      <dgm:spPr/>
    </dgm:pt>
    <dgm:pt modelId="{D37E7E13-4311-4CFC-AFD1-D57DBCDBACBC}" type="pres">
      <dgm:prSet presAssocID="{487ABA2E-6ABA-433E-8B30-F7C26E27DF34}" presName="children" presStyleCnt="0"/>
      <dgm:spPr/>
    </dgm:pt>
    <dgm:pt modelId="{34530A39-6E17-4B63-B073-9D9245D1CBE1}" type="pres">
      <dgm:prSet presAssocID="{487ABA2E-6ABA-433E-8B30-F7C26E27DF34}" presName="child1group" presStyleCnt="0"/>
      <dgm:spPr/>
    </dgm:pt>
    <dgm:pt modelId="{FC9D0AE1-FE21-4A03-BEE5-2D0D060B9ED8}" type="pres">
      <dgm:prSet presAssocID="{487ABA2E-6ABA-433E-8B30-F7C26E27DF34}" presName="child1" presStyleLbl="bgAcc1" presStyleIdx="0" presStyleCnt="4"/>
      <dgm:spPr/>
    </dgm:pt>
    <dgm:pt modelId="{6601748E-FE42-4106-81F9-21DCC8AEC60E}" type="pres">
      <dgm:prSet presAssocID="{487ABA2E-6ABA-433E-8B30-F7C26E27DF34}" presName="child1Text" presStyleLbl="bgAcc1" presStyleIdx="0" presStyleCnt="4">
        <dgm:presLayoutVars>
          <dgm:bulletEnabled val="1"/>
        </dgm:presLayoutVars>
      </dgm:prSet>
      <dgm:spPr/>
    </dgm:pt>
    <dgm:pt modelId="{4D9E4B7C-4562-4ABA-9690-DB176FDE86BF}" type="pres">
      <dgm:prSet presAssocID="{487ABA2E-6ABA-433E-8B30-F7C26E27DF34}" presName="child2group" presStyleCnt="0"/>
      <dgm:spPr/>
    </dgm:pt>
    <dgm:pt modelId="{09457DAD-DF52-493B-86A5-01E8B9E13F02}" type="pres">
      <dgm:prSet presAssocID="{487ABA2E-6ABA-433E-8B30-F7C26E27DF34}" presName="child2" presStyleLbl="bgAcc1" presStyleIdx="1" presStyleCnt="4"/>
      <dgm:spPr/>
    </dgm:pt>
    <dgm:pt modelId="{3DA3880A-FD30-4718-ACE5-67D0234736F3}" type="pres">
      <dgm:prSet presAssocID="{487ABA2E-6ABA-433E-8B30-F7C26E27DF34}" presName="child2Text" presStyleLbl="bgAcc1" presStyleIdx="1" presStyleCnt="4">
        <dgm:presLayoutVars>
          <dgm:bulletEnabled val="1"/>
        </dgm:presLayoutVars>
      </dgm:prSet>
      <dgm:spPr/>
    </dgm:pt>
    <dgm:pt modelId="{481A0346-AE8C-4654-A0F6-479265E946D1}" type="pres">
      <dgm:prSet presAssocID="{487ABA2E-6ABA-433E-8B30-F7C26E27DF34}" presName="child3group" presStyleCnt="0"/>
      <dgm:spPr/>
    </dgm:pt>
    <dgm:pt modelId="{A226DBA7-386F-433F-B25C-A0289B61AC46}" type="pres">
      <dgm:prSet presAssocID="{487ABA2E-6ABA-433E-8B30-F7C26E27DF34}" presName="child3" presStyleLbl="bgAcc1" presStyleIdx="2" presStyleCnt="4"/>
      <dgm:spPr/>
    </dgm:pt>
    <dgm:pt modelId="{2F56289D-767A-423C-9A77-25BEC0B9FF5C}" type="pres">
      <dgm:prSet presAssocID="{487ABA2E-6ABA-433E-8B30-F7C26E27DF34}" presName="child3Text" presStyleLbl="bgAcc1" presStyleIdx="2" presStyleCnt="4">
        <dgm:presLayoutVars>
          <dgm:bulletEnabled val="1"/>
        </dgm:presLayoutVars>
      </dgm:prSet>
      <dgm:spPr/>
    </dgm:pt>
    <dgm:pt modelId="{C8D7A5C0-6B9A-41FA-A084-ACB95C5457AB}" type="pres">
      <dgm:prSet presAssocID="{487ABA2E-6ABA-433E-8B30-F7C26E27DF34}" presName="child4group" presStyleCnt="0"/>
      <dgm:spPr/>
    </dgm:pt>
    <dgm:pt modelId="{20B2CF31-B5F8-4254-B48E-383080E8C94F}" type="pres">
      <dgm:prSet presAssocID="{487ABA2E-6ABA-433E-8B30-F7C26E27DF34}" presName="child4" presStyleLbl="bgAcc1" presStyleIdx="3" presStyleCnt="4" custLinFactNeighborX="-853" custLinFactNeighborY="-6334"/>
      <dgm:spPr/>
    </dgm:pt>
    <dgm:pt modelId="{501D9EF4-9180-4BA9-822A-8396065A2ABB}" type="pres">
      <dgm:prSet presAssocID="{487ABA2E-6ABA-433E-8B30-F7C26E27DF34}" presName="child4Text" presStyleLbl="bgAcc1" presStyleIdx="3" presStyleCnt="4">
        <dgm:presLayoutVars>
          <dgm:bulletEnabled val="1"/>
        </dgm:presLayoutVars>
      </dgm:prSet>
      <dgm:spPr/>
    </dgm:pt>
    <dgm:pt modelId="{D5F5F1E7-39B7-4B85-BBD7-9574269AAC4D}" type="pres">
      <dgm:prSet presAssocID="{487ABA2E-6ABA-433E-8B30-F7C26E27DF34}" presName="childPlaceholder" presStyleCnt="0"/>
      <dgm:spPr/>
    </dgm:pt>
    <dgm:pt modelId="{0A2FB36D-AA8B-453C-B34D-7D462C237FF0}" type="pres">
      <dgm:prSet presAssocID="{487ABA2E-6ABA-433E-8B30-F7C26E27DF34}" presName="circle" presStyleCnt="0"/>
      <dgm:spPr/>
    </dgm:pt>
    <dgm:pt modelId="{D3D64788-8E6C-4AD2-9F47-82BE9C3EDAD3}" type="pres">
      <dgm:prSet presAssocID="{487ABA2E-6ABA-433E-8B30-F7C26E27DF34}" presName="quadrant1" presStyleLbl="node1" presStyleIdx="0" presStyleCnt="4">
        <dgm:presLayoutVars>
          <dgm:chMax val="1"/>
          <dgm:bulletEnabled val="1"/>
        </dgm:presLayoutVars>
      </dgm:prSet>
      <dgm:spPr/>
    </dgm:pt>
    <dgm:pt modelId="{F262C5B8-E2AB-4E0E-8857-FAC4155D24EA}" type="pres">
      <dgm:prSet presAssocID="{487ABA2E-6ABA-433E-8B30-F7C26E27DF34}" presName="quadrant2" presStyleLbl="node1" presStyleIdx="1" presStyleCnt="4">
        <dgm:presLayoutVars>
          <dgm:chMax val="1"/>
          <dgm:bulletEnabled val="1"/>
        </dgm:presLayoutVars>
      </dgm:prSet>
      <dgm:spPr/>
    </dgm:pt>
    <dgm:pt modelId="{54DB47E1-C276-4B09-8FDE-C3537B6AA74B}" type="pres">
      <dgm:prSet presAssocID="{487ABA2E-6ABA-433E-8B30-F7C26E27DF34}" presName="quadrant3" presStyleLbl="node1" presStyleIdx="2" presStyleCnt="4">
        <dgm:presLayoutVars>
          <dgm:chMax val="1"/>
          <dgm:bulletEnabled val="1"/>
        </dgm:presLayoutVars>
      </dgm:prSet>
      <dgm:spPr/>
    </dgm:pt>
    <dgm:pt modelId="{8FE9928E-0062-439A-9922-54F66ADE950A}" type="pres">
      <dgm:prSet presAssocID="{487ABA2E-6ABA-433E-8B30-F7C26E27DF34}" presName="quadrant4" presStyleLbl="node1" presStyleIdx="3" presStyleCnt="4">
        <dgm:presLayoutVars>
          <dgm:chMax val="1"/>
          <dgm:bulletEnabled val="1"/>
        </dgm:presLayoutVars>
      </dgm:prSet>
      <dgm:spPr/>
    </dgm:pt>
    <dgm:pt modelId="{118F893F-680C-4E4E-BC78-73B841A8944F}" type="pres">
      <dgm:prSet presAssocID="{487ABA2E-6ABA-433E-8B30-F7C26E27DF34}" presName="quadrantPlaceholder" presStyleCnt="0"/>
      <dgm:spPr/>
    </dgm:pt>
    <dgm:pt modelId="{42536B15-99DB-4331-BC68-99A3FA6D73BC}" type="pres">
      <dgm:prSet presAssocID="{487ABA2E-6ABA-433E-8B30-F7C26E27DF34}" presName="center1" presStyleLbl="fgShp" presStyleIdx="0" presStyleCnt="2"/>
      <dgm:spPr/>
    </dgm:pt>
    <dgm:pt modelId="{84B8C17E-A606-45F1-843F-44D96B25DCA1}" type="pres">
      <dgm:prSet presAssocID="{487ABA2E-6ABA-433E-8B30-F7C26E27DF34}" presName="center2" presStyleLbl="fgShp" presStyleIdx="1" presStyleCnt="2"/>
      <dgm:spPr/>
    </dgm:pt>
  </dgm:ptLst>
  <dgm:cxnLst>
    <dgm:cxn modelId="{17160310-DC63-4CE3-AC4C-501F6A381878}" type="presOf" srcId="{D328812C-DE9C-4DA8-9FEE-800CBB5AE832}" destId="{20B2CF31-B5F8-4254-B48E-383080E8C94F}" srcOrd="0" destOrd="0" presId="urn:microsoft.com/office/officeart/2005/8/layout/cycle4"/>
    <dgm:cxn modelId="{B0452023-0F14-45D1-B1CB-B309A7C97912}" srcId="{9EC495DF-7899-4C87-B945-2AFBBBE02372}" destId="{09C766D6-A956-4E7E-B917-23A5BAE0F4BB}" srcOrd="0" destOrd="0" parTransId="{0A50AEDE-8D15-4EF1-A8FA-4E47344C5B13}" sibTransId="{530F15EA-AA29-4C48-A71E-5B86C61B25B2}"/>
    <dgm:cxn modelId="{4B153223-8F11-4579-82A9-1AD1CCE3C515}" srcId="{6BEECAC8-5572-46BA-BC64-AFA8D3826BEA}" destId="{FCA29BB1-4CBA-4178-90F4-A378ADFF7F6C}" srcOrd="0" destOrd="0" parTransId="{611296E3-078F-4873-A583-54BAF64FDE87}" sibTransId="{9D491FD6-1866-4D3A-8215-298FED4379EC}"/>
    <dgm:cxn modelId="{7DC21632-87AB-4034-9CA7-31C88917D835}" srcId="{487ABA2E-6ABA-433E-8B30-F7C26E27DF34}" destId="{6BEECAC8-5572-46BA-BC64-AFA8D3826BEA}" srcOrd="1" destOrd="0" parTransId="{8B3C169D-9BF3-4E12-8F25-A6D8D56BA7BE}" sibTransId="{BA56EB5C-D8A5-44C6-9A02-90233F5A035A}"/>
    <dgm:cxn modelId="{E607D236-4F16-431D-9ECE-682C98878B99}" srcId="{5278EC9D-C125-4F82-BC13-C8FBD8DE9B79}" destId="{D328812C-DE9C-4DA8-9FEE-800CBB5AE832}" srcOrd="0" destOrd="0" parTransId="{3D7C09E8-A2C6-4A43-ABB7-AD4DCA4896A9}" sibTransId="{3B2556AF-9B89-47DC-858C-B7A7CBE31B4C}"/>
    <dgm:cxn modelId="{8B1F6A3A-3539-4AD2-B02B-48D021FFD3A9}" type="presOf" srcId="{487ABA2E-6ABA-433E-8B30-F7C26E27DF34}" destId="{FDBB7C19-3C62-4128-93CD-D03F4DD92910}" srcOrd="0" destOrd="0" presId="urn:microsoft.com/office/officeart/2005/8/layout/cycle4"/>
    <dgm:cxn modelId="{3309823B-8378-4881-B73B-790CC42F3A76}" srcId="{487ABA2E-6ABA-433E-8B30-F7C26E27DF34}" destId="{1A3B025E-B9C2-421C-8255-4BDD653B6DFB}" srcOrd="2" destOrd="0" parTransId="{078037B5-A4D3-42EB-BCF4-795B1BEEAD96}" sibTransId="{A31A7CDF-0A3F-4657-B105-4490F23F8028}"/>
    <dgm:cxn modelId="{824EC65D-7154-4FEC-87A3-A7F6CFDF3CBA}" type="presOf" srcId="{FCA29BB1-4CBA-4178-90F4-A378ADFF7F6C}" destId="{09457DAD-DF52-493B-86A5-01E8B9E13F02}" srcOrd="0" destOrd="0" presId="urn:microsoft.com/office/officeart/2005/8/layout/cycle4"/>
    <dgm:cxn modelId="{240FFE5F-C12E-4AA2-A668-F4799049063F}" srcId="{487ABA2E-6ABA-433E-8B30-F7C26E27DF34}" destId="{5278EC9D-C125-4F82-BC13-C8FBD8DE9B79}" srcOrd="3" destOrd="0" parTransId="{C589AFB4-961F-47F2-96BE-36D7526F6361}" sibTransId="{26B71E37-8906-4704-B385-214DC5012FCD}"/>
    <dgm:cxn modelId="{9EEA2068-BBC1-45F7-AA17-AA98F3A0CB55}" type="presOf" srcId="{9EC495DF-7899-4C87-B945-2AFBBBE02372}" destId="{D3D64788-8E6C-4AD2-9F47-82BE9C3EDAD3}" srcOrd="0" destOrd="0" presId="urn:microsoft.com/office/officeart/2005/8/layout/cycle4"/>
    <dgm:cxn modelId="{86F5F348-70DA-4E6E-AF75-B58FFC8397C8}" type="presOf" srcId="{FCA29BB1-4CBA-4178-90F4-A378ADFF7F6C}" destId="{3DA3880A-FD30-4718-ACE5-67D0234736F3}" srcOrd="1" destOrd="0" presId="urn:microsoft.com/office/officeart/2005/8/layout/cycle4"/>
    <dgm:cxn modelId="{70047475-E066-455B-B385-A7F75FC88511}" type="presOf" srcId="{5278EC9D-C125-4F82-BC13-C8FBD8DE9B79}" destId="{8FE9928E-0062-439A-9922-54F66ADE950A}" srcOrd="0" destOrd="0" presId="urn:microsoft.com/office/officeart/2005/8/layout/cycle4"/>
    <dgm:cxn modelId="{548BE87A-64FC-4CF8-BBCE-09E9A8D75C80}" type="presOf" srcId="{92F697FE-D00C-422D-80DA-50600F5F2186}" destId="{A226DBA7-386F-433F-B25C-A0289B61AC46}" srcOrd="0" destOrd="0" presId="urn:microsoft.com/office/officeart/2005/8/layout/cycle4"/>
    <dgm:cxn modelId="{4D03667F-12AE-4A19-BA1A-FE596573921D}" type="presOf" srcId="{1A3B025E-B9C2-421C-8255-4BDD653B6DFB}" destId="{54DB47E1-C276-4B09-8FDE-C3537B6AA74B}" srcOrd="0" destOrd="0" presId="urn:microsoft.com/office/officeart/2005/8/layout/cycle4"/>
    <dgm:cxn modelId="{85F7A681-F025-474A-8530-1FC28B779CB7}" type="presOf" srcId="{09C766D6-A956-4E7E-B917-23A5BAE0F4BB}" destId="{FC9D0AE1-FE21-4A03-BEE5-2D0D060B9ED8}" srcOrd="0" destOrd="0" presId="urn:microsoft.com/office/officeart/2005/8/layout/cycle4"/>
    <dgm:cxn modelId="{DE538990-A1F5-4132-830F-F1B41526CBFF}" srcId="{487ABA2E-6ABA-433E-8B30-F7C26E27DF34}" destId="{9EC495DF-7899-4C87-B945-2AFBBBE02372}" srcOrd="0" destOrd="0" parTransId="{621FB35D-88B3-4E59-99AB-1FA9354ABCF8}" sibTransId="{2E63E38D-23B3-4CAC-B34F-6CEF51C2E6FE}"/>
    <dgm:cxn modelId="{BBA8BCA9-6BB0-4E09-BB65-69C71F1631E6}" type="presOf" srcId="{6BEECAC8-5572-46BA-BC64-AFA8D3826BEA}" destId="{F262C5B8-E2AB-4E0E-8857-FAC4155D24EA}" srcOrd="0" destOrd="0" presId="urn:microsoft.com/office/officeart/2005/8/layout/cycle4"/>
    <dgm:cxn modelId="{454794C7-2336-41CA-AB00-DD85638DFCD7}" type="presOf" srcId="{D328812C-DE9C-4DA8-9FEE-800CBB5AE832}" destId="{501D9EF4-9180-4BA9-822A-8396065A2ABB}" srcOrd="1" destOrd="0" presId="urn:microsoft.com/office/officeart/2005/8/layout/cycle4"/>
    <dgm:cxn modelId="{03F2CECE-6B48-4A55-BC60-7A3D1411BCF3}" srcId="{1A3B025E-B9C2-421C-8255-4BDD653B6DFB}" destId="{92F697FE-D00C-422D-80DA-50600F5F2186}" srcOrd="0" destOrd="0" parTransId="{70E72C54-3232-43E2-8935-7BC238401A9C}" sibTransId="{EC30CA6F-7976-4043-99B4-71557ECC4763}"/>
    <dgm:cxn modelId="{038BC5FC-6379-472F-8A73-FC74FE8BC3DF}" type="presOf" srcId="{09C766D6-A956-4E7E-B917-23A5BAE0F4BB}" destId="{6601748E-FE42-4106-81F9-21DCC8AEC60E}" srcOrd="1" destOrd="0" presId="urn:microsoft.com/office/officeart/2005/8/layout/cycle4"/>
    <dgm:cxn modelId="{584131FF-1650-4F36-92A9-9431924DA0F7}" type="presOf" srcId="{92F697FE-D00C-422D-80DA-50600F5F2186}" destId="{2F56289D-767A-423C-9A77-25BEC0B9FF5C}" srcOrd="1" destOrd="0" presId="urn:microsoft.com/office/officeart/2005/8/layout/cycle4"/>
    <dgm:cxn modelId="{7AA5D3FF-D843-4B00-B947-CA05B678C9EC}" srcId="{487ABA2E-6ABA-433E-8B30-F7C26E27DF34}" destId="{40BD9EA8-2BF2-41DF-8E28-A3A29658518D}" srcOrd="4" destOrd="0" parTransId="{31108663-D026-4722-B5FC-71B26AB032C3}" sibTransId="{034F955F-322A-499D-A290-EA349E36CF58}"/>
    <dgm:cxn modelId="{8858D06C-8EC5-4DF4-ABDD-ACC78D70BBD7}" type="presParOf" srcId="{FDBB7C19-3C62-4128-93CD-D03F4DD92910}" destId="{D37E7E13-4311-4CFC-AFD1-D57DBCDBACBC}" srcOrd="0" destOrd="0" presId="urn:microsoft.com/office/officeart/2005/8/layout/cycle4"/>
    <dgm:cxn modelId="{86D46E8A-6260-44C9-A0D2-A74AE0D5C18C}" type="presParOf" srcId="{D37E7E13-4311-4CFC-AFD1-D57DBCDBACBC}" destId="{34530A39-6E17-4B63-B073-9D9245D1CBE1}" srcOrd="0" destOrd="0" presId="urn:microsoft.com/office/officeart/2005/8/layout/cycle4"/>
    <dgm:cxn modelId="{E2FCEE79-E4CC-415D-9993-AE64BD2BD079}" type="presParOf" srcId="{34530A39-6E17-4B63-B073-9D9245D1CBE1}" destId="{FC9D0AE1-FE21-4A03-BEE5-2D0D060B9ED8}" srcOrd="0" destOrd="0" presId="urn:microsoft.com/office/officeart/2005/8/layout/cycle4"/>
    <dgm:cxn modelId="{EA8BAF9C-4D9E-4EBD-9358-EEAE0BC9A740}" type="presParOf" srcId="{34530A39-6E17-4B63-B073-9D9245D1CBE1}" destId="{6601748E-FE42-4106-81F9-21DCC8AEC60E}" srcOrd="1" destOrd="0" presId="urn:microsoft.com/office/officeart/2005/8/layout/cycle4"/>
    <dgm:cxn modelId="{B6219A04-3BC0-4371-984B-26DC957F3816}" type="presParOf" srcId="{D37E7E13-4311-4CFC-AFD1-D57DBCDBACBC}" destId="{4D9E4B7C-4562-4ABA-9690-DB176FDE86BF}" srcOrd="1" destOrd="0" presId="urn:microsoft.com/office/officeart/2005/8/layout/cycle4"/>
    <dgm:cxn modelId="{999EC4CE-4506-41F3-AF5F-4675F3F17395}" type="presParOf" srcId="{4D9E4B7C-4562-4ABA-9690-DB176FDE86BF}" destId="{09457DAD-DF52-493B-86A5-01E8B9E13F02}" srcOrd="0" destOrd="0" presId="urn:microsoft.com/office/officeart/2005/8/layout/cycle4"/>
    <dgm:cxn modelId="{64E68AD0-BAE8-4736-819F-3D415834735A}" type="presParOf" srcId="{4D9E4B7C-4562-4ABA-9690-DB176FDE86BF}" destId="{3DA3880A-FD30-4718-ACE5-67D0234736F3}" srcOrd="1" destOrd="0" presId="urn:microsoft.com/office/officeart/2005/8/layout/cycle4"/>
    <dgm:cxn modelId="{792CF74A-85A8-4718-B5DB-815753FA2631}" type="presParOf" srcId="{D37E7E13-4311-4CFC-AFD1-D57DBCDBACBC}" destId="{481A0346-AE8C-4654-A0F6-479265E946D1}" srcOrd="2" destOrd="0" presId="urn:microsoft.com/office/officeart/2005/8/layout/cycle4"/>
    <dgm:cxn modelId="{9649938D-CD87-4B1E-A9C4-EBADC026BC39}" type="presParOf" srcId="{481A0346-AE8C-4654-A0F6-479265E946D1}" destId="{A226DBA7-386F-433F-B25C-A0289B61AC46}" srcOrd="0" destOrd="0" presId="urn:microsoft.com/office/officeart/2005/8/layout/cycle4"/>
    <dgm:cxn modelId="{414B4102-2625-4F60-91C4-C2A0ADE9FCD0}" type="presParOf" srcId="{481A0346-AE8C-4654-A0F6-479265E946D1}" destId="{2F56289D-767A-423C-9A77-25BEC0B9FF5C}" srcOrd="1" destOrd="0" presId="urn:microsoft.com/office/officeart/2005/8/layout/cycle4"/>
    <dgm:cxn modelId="{430D9161-E6FA-4276-9858-81AE75807ACD}" type="presParOf" srcId="{D37E7E13-4311-4CFC-AFD1-D57DBCDBACBC}" destId="{C8D7A5C0-6B9A-41FA-A084-ACB95C5457AB}" srcOrd="3" destOrd="0" presId="urn:microsoft.com/office/officeart/2005/8/layout/cycle4"/>
    <dgm:cxn modelId="{668E4062-9508-4C37-8925-458EDC3A7CC9}" type="presParOf" srcId="{C8D7A5C0-6B9A-41FA-A084-ACB95C5457AB}" destId="{20B2CF31-B5F8-4254-B48E-383080E8C94F}" srcOrd="0" destOrd="0" presId="urn:microsoft.com/office/officeart/2005/8/layout/cycle4"/>
    <dgm:cxn modelId="{EB0EDD8F-95EB-455C-91EB-15C056BA015D}" type="presParOf" srcId="{C8D7A5C0-6B9A-41FA-A084-ACB95C5457AB}" destId="{501D9EF4-9180-4BA9-822A-8396065A2ABB}" srcOrd="1" destOrd="0" presId="urn:microsoft.com/office/officeart/2005/8/layout/cycle4"/>
    <dgm:cxn modelId="{33C8B5A3-78CD-45C3-82AA-0D7EA475CD15}" type="presParOf" srcId="{D37E7E13-4311-4CFC-AFD1-D57DBCDBACBC}" destId="{D5F5F1E7-39B7-4B85-BBD7-9574269AAC4D}" srcOrd="4" destOrd="0" presId="urn:microsoft.com/office/officeart/2005/8/layout/cycle4"/>
    <dgm:cxn modelId="{BAD11FD0-664B-406D-9666-6EA8FBFA55AE}" type="presParOf" srcId="{FDBB7C19-3C62-4128-93CD-D03F4DD92910}" destId="{0A2FB36D-AA8B-453C-B34D-7D462C237FF0}" srcOrd="1" destOrd="0" presId="urn:microsoft.com/office/officeart/2005/8/layout/cycle4"/>
    <dgm:cxn modelId="{4DEE88D7-B5AA-4333-B67D-6DA71C66AC49}" type="presParOf" srcId="{0A2FB36D-AA8B-453C-B34D-7D462C237FF0}" destId="{D3D64788-8E6C-4AD2-9F47-82BE9C3EDAD3}" srcOrd="0" destOrd="0" presId="urn:microsoft.com/office/officeart/2005/8/layout/cycle4"/>
    <dgm:cxn modelId="{5F4AA64A-02B8-426F-AB02-99CE744BAEB8}" type="presParOf" srcId="{0A2FB36D-AA8B-453C-B34D-7D462C237FF0}" destId="{F262C5B8-E2AB-4E0E-8857-FAC4155D24EA}" srcOrd="1" destOrd="0" presId="urn:microsoft.com/office/officeart/2005/8/layout/cycle4"/>
    <dgm:cxn modelId="{D14264C5-7093-449E-B4C6-DEE30C7393B3}" type="presParOf" srcId="{0A2FB36D-AA8B-453C-B34D-7D462C237FF0}" destId="{54DB47E1-C276-4B09-8FDE-C3537B6AA74B}" srcOrd="2" destOrd="0" presId="urn:microsoft.com/office/officeart/2005/8/layout/cycle4"/>
    <dgm:cxn modelId="{B195079F-29D6-403A-AE21-C199003A4902}" type="presParOf" srcId="{0A2FB36D-AA8B-453C-B34D-7D462C237FF0}" destId="{8FE9928E-0062-439A-9922-54F66ADE950A}" srcOrd="3" destOrd="0" presId="urn:microsoft.com/office/officeart/2005/8/layout/cycle4"/>
    <dgm:cxn modelId="{ACEE99F9-CF92-4D10-B806-BAA5193075FC}" type="presParOf" srcId="{0A2FB36D-AA8B-453C-B34D-7D462C237FF0}" destId="{118F893F-680C-4E4E-BC78-73B841A8944F}" srcOrd="4" destOrd="0" presId="urn:microsoft.com/office/officeart/2005/8/layout/cycle4"/>
    <dgm:cxn modelId="{A6A978ED-8F55-4512-AA25-1D01504128EE}" type="presParOf" srcId="{FDBB7C19-3C62-4128-93CD-D03F4DD92910}" destId="{42536B15-99DB-4331-BC68-99A3FA6D73BC}" srcOrd="2" destOrd="0" presId="urn:microsoft.com/office/officeart/2005/8/layout/cycle4"/>
    <dgm:cxn modelId="{DAB863FC-CDB4-4D4E-805F-782C79D2C566}" type="presParOf" srcId="{FDBB7C19-3C62-4128-93CD-D03F4DD92910}" destId="{84B8C17E-A606-45F1-843F-44D96B25DCA1}"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50DDF7E-F579-43B1-9EDE-0A1AA10459A3}" type="doc">
      <dgm:prSet loTypeId="urn:microsoft.com/office/officeart/2005/8/layout/cycle8" loCatId="cycle" qsTypeId="urn:microsoft.com/office/officeart/2005/8/quickstyle/simple1" qsCatId="simple" csTypeId="urn:microsoft.com/office/officeart/2005/8/colors/accent1_2" csCatId="accent1" phldr="1"/>
      <dgm:spPr/>
    </dgm:pt>
    <dgm:pt modelId="{71CCB85B-8CB3-4DC2-A3FD-868C72CB095B}">
      <dgm:prSet phldrT="[Text]"/>
      <dgm:spPr/>
      <dgm:t>
        <a:bodyPr/>
        <a:lstStyle/>
        <a:p>
          <a:r>
            <a:rPr lang="de-DE" dirty="0"/>
            <a:t>Cash Flow Statement</a:t>
          </a:r>
        </a:p>
      </dgm:t>
    </dgm:pt>
    <dgm:pt modelId="{767C06B1-C6CE-438E-A066-A43E02D56DAD}" type="parTrans" cxnId="{DC095E6C-135A-4C43-8EE4-B19921B6103A}">
      <dgm:prSet/>
      <dgm:spPr/>
      <dgm:t>
        <a:bodyPr/>
        <a:lstStyle/>
        <a:p>
          <a:endParaRPr lang="de-DE"/>
        </a:p>
      </dgm:t>
    </dgm:pt>
    <dgm:pt modelId="{ADCB6CBE-5C27-4721-863E-14EE00D2CFD3}" type="sibTrans" cxnId="{DC095E6C-135A-4C43-8EE4-B19921B6103A}">
      <dgm:prSet/>
      <dgm:spPr/>
      <dgm:t>
        <a:bodyPr/>
        <a:lstStyle/>
        <a:p>
          <a:endParaRPr lang="de-DE"/>
        </a:p>
      </dgm:t>
    </dgm:pt>
    <dgm:pt modelId="{8B77932A-2E73-4DE8-9F76-2A99C4855AC4}">
      <dgm:prSet phldrT="[Text]"/>
      <dgm:spPr/>
      <dgm:t>
        <a:bodyPr/>
        <a:lstStyle/>
        <a:p>
          <a:r>
            <a:rPr lang="de-DE" dirty="0"/>
            <a:t>Balance Sheet</a:t>
          </a:r>
        </a:p>
      </dgm:t>
    </dgm:pt>
    <dgm:pt modelId="{E34DCAF5-B9E1-474E-8B81-863C357C258F}" type="parTrans" cxnId="{BF4762CE-FFDF-4EA6-918A-A53A3031C3A5}">
      <dgm:prSet/>
      <dgm:spPr/>
      <dgm:t>
        <a:bodyPr/>
        <a:lstStyle/>
        <a:p>
          <a:endParaRPr lang="de-DE"/>
        </a:p>
      </dgm:t>
    </dgm:pt>
    <dgm:pt modelId="{D8F805BC-5F3F-4CE8-A536-772CE9DF396B}" type="sibTrans" cxnId="{BF4762CE-FFDF-4EA6-918A-A53A3031C3A5}">
      <dgm:prSet/>
      <dgm:spPr/>
      <dgm:t>
        <a:bodyPr/>
        <a:lstStyle/>
        <a:p>
          <a:endParaRPr lang="de-DE"/>
        </a:p>
      </dgm:t>
    </dgm:pt>
    <dgm:pt modelId="{9E641F75-36BD-4F12-A2E3-C9DFD17C2F14}">
      <dgm:prSet phldrT="[Text]"/>
      <dgm:spPr/>
      <dgm:t>
        <a:bodyPr/>
        <a:lstStyle/>
        <a:p>
          <a:r>
            <a:rPr lang="de-DE" dirty="0"/>
            <a:t>Income Statement</a:t>
          </a:r>
        </a:p>
      </dgm:t>
    </dgm:pt>
    <dgm:pt modelId="{F41CED30-C255-4326-852E-5EAEE6033F56}" type="parTrans" cxnId="{F5C55CE0-228D-44D4-9F3D-3A8B4518A348}">
      <dgm:prSet/>
      <dgm:spPr/>
      <dgm:t>
        <a:bodyPr/>
        <a:lstStyle/>
        <a:p>
          <a:endParaRPr lang="de-DE"/>
        </a:p>
      </dgm:t>
    </dgm:pt>
    <dgm:pt modelId="{493DB521-C684-499E-9232-DDB0DE3767CA}" type="sibTrans" cxnId="{F5C55CE0-228D-44D4-9F3D-3A8B4518A348}">
      <dgm:prSet/>
      <dgm:spPr/>
      <dgm:t>
        <a:bodyPr/>
        <a:lstStyle/>
        <a:p>
          <a:endParaRPr lang="de-DE"/>
        </a:p>
      </dgm:t>
    </dgm:pt>
    <dgm:pt modelId="{DD2A55A9-187D-4C6B-82B7-E6F86F9FFA82}" type="pres">
      <dgm:prSet presAssocID="{A50DDF7E-F579-43B1-9EDE-0A1AA10459A3}" presName="compositeShape" presStyleCnt="0">
        <dgm:presLayoutVars>
          <dgm:chMax val="7"/>
          <dgm:dir/>
          <dgm:resizeHandles val="exact"/>
        </dgm:presLayoutVars>
      </dgm:prSet>
      <dgm:spPr/>
    </dgm:pt>
    <dgm:pt modelId="{A72E4D25-32A5-4DDD-86ED-03FFA194EC17}" type="pres">
      <dgm:prSet presAssocID="{A50DDF7E-F579-43B1-9EDE-0A1AA10459A3}" presName="wedge1" presStyleLbl="node1" presStyleIdx="0" presStyleCnt="3"/>
      <dgm:spPr/>
    </dgm:pt>
    <dgm:pt modelId="{60E1EBDB-B5DD-4EB2-8FEF-CA82144C3BD6}" type="pres">
      <dgm:prSet presAssocID="{A50DDF7E-F579-43B1-9EDE-0A1AA10459A3}" presName="dummy1a" presStyleCnt="0"/>
      <dgm:spPr/>
    </dgm:pt>
    <dgm:pt modelId="{C0A29215-866B-4492-A614-1D45BB86C326}" type="pres">
      <dgm:prSet presAssocID="{A50DDF7E-F579-43B1-9EDE-0A1AA10459A3}" presName="dummy1b" presStyleCnt="0"/>
      <dgm:spPr/>
    </dgm:pt>
    <dgm:pt modelId="{B709AFB9-1D30-4550-B170-F45D4056B9CF}" type="pres">
      <dgm:prSet presAssocID="{A50DDF7E-F579-43B1-9EDE-0A1AA10459A3}" presName="wedge1Tx" presStyleLbl="node1" presStyleIdx="0" presStyleCnt="3">
        <dgm:presLayoutVars>
          <dgm:chMax val="0"/>
          <dgm:chPref val="0"/>
          <dgm:bulletEnabled val="1"/>
        </dgm:presLayoutVars>
      </dgm:prSet>
      <dgm:spPr/>
    </dgm:pt>
    <dgm:pt modelId="{D8C25A20-B62E-428C-8119-3AD6E83FEB05}" type="pres">
      <dgm:prSet presAssocID="{A50DDF7E-F579-43B1-9EDE-0A1AA10459A3}" presName="wedge2" presStyleLbl="node1" presStyleIdx="1" presStyleCnt="3"/>
      <dgm:spPr/>
    </dgm:pt>
    <dgm:pt modelId="{12A4109E-6DB4-4D21-BEF4-0B81EDA98AFD}" type="pres">
      <dgm:prSet presAssocID="{A50DDF7E-F579-43B1-9EDE-0A1AA10459A3}" presName="dummy2a" presStyleCnt="0"/>
      <dgm:spPr/>
    </dgm:pt>
    <dgm:pt modelId="{BAD206F3-2A9F-4EEB-9A08-07DDFECC0BD0}" type="pres">
      <dgm:prSet presAssocID="{A50DDF7E-F579-43B1-9EDE-0A1AA10459A3}" presName="dummy2b" presStyleCnt="0"/>
      <dgm:spPr/>
    </dgm:pt>
    <dgm:pt modelId="{92D71FAD-A616-4792-BF2F-AB77F98EE87A}" type="pres">
      <dgm:prSet presAssocID="{A50DDF7E-F579-43B1-9EDE-0A1AA10459A3}" presName="wedge2Tx" presStyleLbl="node1" presStyleIdx="1" presStyleCnt="3">
        <dgm:presLayoutVars>
          <dgm:chMax val="0"/>
          <dgm:chPref val="0"/>
          <dgm:bulletEnabled val="1"/>
        </dgm:presLayoutVars>
      </dgm:prSet>
      <dgm:spPr/>
    </dgm:pt>
    <dgm:pt modelId="{D2D8E9DC-515D-4742-BA68-DE3D3AF3E0F1}" type="pres">
      <dgm:prSet presAssocID="{A50DDF7E-F579-43B1-9EDE-0A1AA10459A3}" presName="wedge3" presStyleLbl="node1" presStyleIdx="2" presStyleCnt="3"/>
      <dgm:spPr/>
    </dgm:pt>
    <dgm:pt modelId="{E03D3CDE-3F31-4A01-910D-04463DFA704F}" type="pres">
      <dgm:prSet presAssocID="{A50DDF7E-F579-43B1-9EDE-0A1AA10459A3}" presName="dummy3a" presStyleCnt="0"/>
      <dgm:spPr/>
    </dgm:pt>
    <dgm:pt modelId="{BC2B0E96-AFA7-4B03-8215-72C5675CDBB4}" type="pres">
      <dgm:prSet presAssocID="{A50DDF7E-F579-43B1-9EDE-0A1AA10459A3}" presName="dummy3b" presStyleCnt="0"/>
      <dgm:spPr/>
    </dgm:pt>
    <dgm:pt modelId="{6FFC9598-6EAA-4767-A536-AA9AE9C573AC}" type="pres">
      <dgm:prSet presAssocID="{A50DDF7E-F579-43B1-9EDE-0A1AA10459A3}" presName="wedge3Tx" presStyleLbl="node1" presStyleIdx="2" presStyleCnt="3">
        <dgm:presLayoutVars>
          <dgm:chMax val="0"/>
          <dgm:chPref val="0"/>
          <dgm:bulletEnabled val="1"/>
        </dgm:presLayoutVars>
      </dgm:prSet>
      <dgm:spPr/>
    </dgm:pt>
    <dgm:pt modelId="{CD85E126-A86B-44BD-B7CA-64F371B5559B}" type="pres">
      <dgm:prSet presAssocID="{ADCB6CBE-5C27-4721-863E-14EE00D2CFD3}" presName="arrowWedge1" presStyleLbl="fgSibTrans2D1" presStyleIdx="0" presStyleCnt="3"/>
      <dgm:spPr/>
    </dgm:pt>
    <dgm:pt modelId="{8D1B2621-CEC3-4CF4-ADF4-E5865A3F4AB3}" type="pres">
      <dgm:prSet presAssocID="{D8F805BC-5F3F-4CE8-A536-772CE9DF396B}" presName="arrowWedge2" presStyleLbl="fgSibTrans2D1" presStyleIdx="1" presStyleCnt="3"/>
      <dgm:spPr/>
    </dgm:pt>
    <dgm:pt modelId="{B52FAB56-34C7-42C4-A104-43B56C1E48BD}" type="pres">
      <dgm:prSet presAssocID="{493DB521-C684-499E-9232-DDB0DE3767CA}" presName="arrowWedge3" presStyleLbl="fgSibTrans2D1" presStyleIdx="2" presStyleCnt="3"/>
      <dgm:spPr/>
    </dgm:pt>
  </dgm:ptLst>
  <dgm:cxnLst>
    <dgm:cxn modelId="{C9A0B11F-25EE-4DFC-BE32-6861968C3645}" type="presOf" srcId="{8B77932A-2E73-4DE8-9F76-2A99C4855AC4}" destId="{92D71FAD-A616-4792-BF2F-AB77F98EE87A}" srcOrd="1" destOrd="0" presId="urn:microsoft.com/office/officeart/2005/8/layout/cycle8"/>
    <dgm:cxn modelId="{AA8CAE2A-ECC9-45B8-B21D-0244EE0ED208}" type="presOf" srcId="{71CCB85B-8CB3-4DC2-A3FD-868C72CB095B}" destId="{B709AFB9-1D30-4550-B170-F45D4056B9CF}" srcOrd="1" destOrd="0" presId="urn:microsoft.com/office/officeart/2005/8/layout/cycle8"/>
    <dgm:cxn modelId="{19145A3A-5C0B-46E6-82E2-65235A32870D}" type="presOf" srcId="{9E641F75-36BD-4F12-A2E3-C9DFD17C2F14}" destId="{6FFC9598-6EAA-4767-A536-AA9AE9C573AC}" srcOrd="1" destOrd="0" presId="urn:microsoft.com/office/officeart/2005/8/layout/cycle8"/>
    <dgm:cxn modelId="{2540643B-7DB2-4156-8ACC-B99D592943B3}" type="presOf" srcId="{9E641F75-36BD-4F12-A2E3-C9DFD17C2F14}" destId="{D2D8E9DC-515D-4742-BA68-DE3D3AF3E0F1}" srcOrd="0" destOrd="0" presId="urn:microsoft.com/office/officeart/2005/8/layout/cycle8"/>
    <dgm:cxn modelId="{58956045-0CF5-48FD-A546-BB850FB4DDAE}" type="presOf" srcId="{71CCB85B-8CB3-4DC2-A3FD-868C72CB095B}" destId="{A72E4D25-32A5-4DDD-86ED-03FFA194EC17}" srcOrd="0" destOrd="0" presId="urn:microsoft.com/office/officeart/2005/8/layout/cycle8"/>
    <dgm:cxn modelId="{DC095E6C-135A-4C43-8EE4-B19921B6103A}" srcId="{A50DDF7E-F579-43B1-9EDE-0A1AA10459A3}" destId="{71CCB85B-8CB3-4DC2-A3FD-868C72CB095B}" srcOrd="0" destOrd="0" parTransId="{767C06B1-C6CE-438E-A066-A43E02D56DAD}" sibTransId="{ADCB6CBE-5C27-4721-863E-14EE00D2CFD3}"/>
    <dgm:cxn modelId="{BF4762CE-FFDF-4EA6-918A-A53A3031C3A5}" srcId="{A50DDF7E-F579-43B1-9EDE-0A1AA10459A3}" destId="{8B77932A-2E73-4DE8-9F76-2A99C4855AC4}" srcOrd="1" destOrd="0" parTransId="{E34DCAF5-B9E1-474E-8B81-863C357C258F}" sibTransId="{D8F805BC-5F3F-4CE8-A536-772CE9DF396B}"/>
    <dgm:cxn modelId="{F5C55CE0-228D-44D4-9F3D-3A8B4518A348}" srcId="{A50DDF7E-F579-43B1-9EDE-0A1AA10459A3}" destId="{9E641F75-36BD-4F12-A2E3-C9DFD17C2F14}" srcOrd="2" destOrd="0" parTransId="{F41CED30-C255-4326-852E-5EAEE6033F56}" sibTransId="{493DB521-C684-499E-9232-DDB0DE3767CA}"/>
    <dgm:cxn modelId="{81F9D2F1-99A5-4D7E-BEDF-4F09186EF012}" type="presOf" srcId="{A50DDF7E-F579-43B1-9EDE-0A1AA10459A3}" destId="{DD2A55A9-187D-4C6B-82B7-E6F86F9FFA82}" srcOrd="0" destOrd="0" presId="urn:microsoft.com/office/officeart/2005/8/layout/cycle8"/>
    <dgm:cxn modelId="{BFD559F2-8173-4F36-BE88-F48F06127835}" type="presOf" srcId="{8B77932A-2E73-4DE8-9F76-2A99C4855AC4}" destId="{D8C25A20-B62E-428C-8119-3AD6E83FEB05}" srcOrd="0" destOrd="0" presId="urn:microsoft.com/office/officeart/2005/8/layout/cycle8"/>
    <dgm:cxn modelId="{3DBB4085-DBC2-4B41-AE89-F7FBE9291284}" type="presParOf" srcId="{DD2A55A9-187D-4C6B-82B7-E6F86F9FFA82}" destId="{A72E4D25-32A5-4DDD-86ED-03FFA194EC17}" srcOrd="0" destOrd="0" presId="urn:microsoft.com/office/officeart/2005/8/layout/cycle8"/>
    <dgm:cxn modelId="{4C61BB38-D21F-4F91-9BB7-BB514904E966}" type="presParOf" srcId="{DD2A55A9-187D-4C6B-82B7-E6F86F9FFA82}" destId="{60E1EBDB-B5DD-4EB2-8FEF-CA82144C3BD6}" srcOrd="1" destOrd="0" presId="urn:microsoft.com/office/officeart/2005/8/layout/cycle8"/>
    <dgm:cxn modelId="{0DD5EAB6-944E-42D1-A252-8888C615FF2A}" type="presParOf" srcId="{DD2A55A9-187D-4C6B-82B7-E6F86F9FFA82}" destId="{C0A29215-866B-4492-A614-1D45BB86C326}" srcOrd="2" destOrd="0" presId="urn:microsoft.com/office/officeart/2005/8/layout/cycle8"/>
    <dgm:cxn modelId="{96034F38-C859-4A90-A2D2-7ADBC2903072}" type="presParOf" srcId="{DD2A55A9-187D-4C6B-82B7-E6F86F9FFA82}" destId="{B709AFB9-1D30-4550-B170-F45D4056B9CF}" srcOrd="3" destOrd="0" presId="urn:microsoft.com/office/officeart/2005/8/layout/cycle8"/>
    <dgm:cxn modelId="{E93074FB-9036-4CF6-AC3A-EE262D4EE117}" type="presParOf" srcId="{DD2A55A9-187D-4C6B-82B7-E6F86F9FFA82}" destId="{D8C25A20-B62E-428C-8119-3AD6E83FEB05}" srcOrd="4" destOrd="0" presId="urn:microsoft.com/office/officeart/2005/8/layout/cycle8"/>
    <dgm:cxn modelId="{93987F83-D6BD-4D4B-A753-F7B2FCC7D278}" type="presParOf" srcId="{DD2A55A9-187D-4C6B-82B7-E6F86F9FFA82}" destId="{12A4109E-6DB4-4D21-BEF4-0B81EDA98AFD}" srcOrd="5" destOrd="0" presId="urn:microsoft.com/office/officeart/2005/8/layout/cycle8"/>
    <dgm:cxn modelId="{D14C6DA5-E4F9-484D-ACD3-32010FADFBB7}" type="presParOf" srcId="{DD2A55A9-187D-4C6B-82B7-E6F86F9FFA82}" destId="{BAD206F3-2A9F-4EEB-9A08-07DDFECC0BD0}" srcOrd="6" destOrd="0" presId="urn:microsoft.com/office/officeart/2005/8/layout/cycle8"/>
    <dgm:cxn modelId="{8A898F0B-6A00-4CDE-94F1-2D5E94ACF476}" type="presParOf" srcId="{DD2A55A9-187D-4C6B-82B7-E6F86F9FFA82}" destId="{92D71FAD-A616-4792-BF2F-AB77F98EE87A}" srcOrd="7" destOrd="0" presId="urn:microsoft.com/office/officeart/2005/8/layout/cycle8"/>
    <dgm:cxn modelId="{6834AFFE-114F-493A-AEBE-7FCDD0B2912D}" type="presParOf" srcId="{DD2A55A9-187D-4C6B-82B7-E6F86F9FFA82}" destId="{D2D8E9DC-515D-4742-BA68-DE3D3AF3E0F1}" srcOrd="8" destOrd="0" presId="urn:microsoft.com/office/officeart/2005/8/layout/cycle8"/>
    <dgm:cxn modelId="{23708EA9-F12C-42F3-B116-D58A54C6061B}" type="presParOf" srcId="{DD2A55A9-187D-4C6B-82B7-E6F86F9FFA82}" destId="{E03D3CDE-3F31-4A01-910D-04463DFA704F}" srcOrd="9" destOrd="0" presId="urn:microsoft.com/office/officeart/2005/8/layout/cycle8"/>
    <dgm:cxn modelId="{D035E627-9548-4C42-931F-C2921F6876CF}" type="presParOf" srcId="{DD2A55A9-187D-4C6B-82B7-E6F86F9FFA82}" destId="{BC2B0E96-AFA7-4B03-8215-72C5675CDBB4}" srcOrd="10" destOrd="0" presId="urn:microsoft.com/office/officeart/2005/8/layout/cycle8"/>
    <dgm:cxn modelId="{C5E7D366-FAC4-4FAC-B50A-2BCE6B4D4165}" type="presParOf" srcId="{DD2A55A9-187D-4C6B-82B7-E6F86F9FFA82}" destId="{6FFC9598-6EAA-4767-A536-AA9AE9C573AC}" srcOrd="11" destOrd="0" presId="urn:microsoft.com/office/officeart/2005/8/layout/cycle8"/>
    <dgm:cxn modelId="{A08F750F-80D4-402B-82B5-29C35F52FABC}" type="presParOf" srcId="{DD2A55A9-187D-4C6B-82B7-E6F86F9FFA82}" destId="{CD85E126-A86B-44BD-B7CA-64F371B5559B}" srcOrd="12" destOrd="0" presId="urn:microsoft.com/office/officeart/2005/8/layout/cycle8"/>
    <dgm:cxn modelId="{D91DA9EC-2AE2-4AE9-9966-A9082D7DB3EE}" type="presParOf" srcId="{DD2A55A9-187D-4C6B-82B7-E6F86F9FFA82}" destId="{8D1B2621-CEC3-4CF4-ADF4-E5865A3F4AB3}" srcOrd="13" destOrd="0" presId="urn:microsoft.com/office/officeart/2005/8/layout/cycle8"/>
    <dgm:cxn modelId="{87BDC978-D528-40FB-914C-354402B2F7D2}" type="presParOf" srcId="{DD2A55A9-187D-4C6B-82B7-E6F86F9FFA82}" destId="{B52FAB56-34C7-42C4-A104-43B56C1E48BD}"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0DDF7E-F579-43B1-9EDE-0A1AA10459A3}" type="doc">
      <dgm:prSet loTypeId="urn:microsoft.com/office/officeart/2005/8/layout/cycle8" loCatId="cycle" qsTypeId="urn:microsoft.com/office/officeart/2005/8/quickstyle/simple1" qsCatId="simple" csTypeId="urn:microsoft.com/office/officeart/2005/8/colors/accent1_2" csCatId="accent1" phldr="1"/>
      <dgm:spPr/>
    </dgm:pt>
    <dgm:pt modelId="{71CCB85B-8CB3-4DC2-A3FD-868C72CB095B}">
      <dgm:prSet phldrT="[Text]"/>
      <dgm:spPr/>
      <dgm:t>
        <a:bodyPr/>
        <a:lstStyle/>
        <a:p>
          <a:r>
            <a:rPr lang="de-DE" dirty="0"/>
            <a:t>Cash Flow Statement</a:t>
          </a:r>
        </a:p>
      </dgm:t>
    </dgm:pt>
    <dgm:pt modelId="{767C06B1-C6CE-438E-A066-A43E02D56DAD}" type="parTrans" cxnId="{DC095E6C-135A-4C43-8EE4-B19921B6103A}">
      <dgm:prSet/>
      <dgm:spPr/>
      <dgm:t>
        <a:bodyPr/>
        <a:lstStyle/>
        <a:p>
          <a:endParaRPr lang="de-DE"/>
        </a:p>
      </dgm:t>
    </dgm:pt>
    <dgm:pt modelId="{ADCB6CBE-5C27-4721-863E-14EE00D2CFD3}" type="sibTrans" cxnId="{DC095E6C-135A-4C43-8EE4-B19921B6103A}">
      <dgm:prSet/>
      <dgm:spPr/>
      <dgm:t>
        <a:bodyPr/>
        <a:lstStyle/>
        <a:p>
          <a:endParaRPr lang="de-DE"/>
        </a:p>
      </dgm:t>
    </dgm:pt>
    <dgm:pt modelId="{8B77932A-2E73-4DE8-9F76-2A99C4855AC4}">
      <dgm:prSet phldrT="[Text]"/>
      <dgm:spPr/>
      <dgm:t>
        <a:bodyPr/>
        <a:lstStyle/>
        <a:p>
          <a:r>
            <a:rPr lang="de-DE" dirty="0"/>
            <a:t>Balance Sheet</a:t>
          </a:r>
        </a:p>
      </dgm:t>
    </dgm:pt>
    <dgm:pt modelId="{E34DCAF5-B9E1-474E-8B81-863C357C258F}" type="parTrans" cxnId="{BF4762CE-FFDF-4EA6-918A-A53A3031C3A5}">
      <dgm:prSet/>
      <dgm:spPr/>
      <dgm:t>
        <a:bodyPr/>
        <a:lstStyle/>
        <a:p>
          <a:endParaRPr lang="de-DE"/>
        </a:p>
      </dgm:t>
    </dgm:pt>
    <dgm:pt modelId="{D8F805BC-5F3F-4CE8-A536-772CE9DF396B}" type="sibTrans" cxnId="{BF4762CE-FFDF-4EA6-918A-A53A3031C3A5}">
      <dgm:prSet/>
      <dgm:spPr/>
      <dgm:t>
        <a:bodyPr/>
        <a:lstStyle/>
        <a:p>
          <a:endParaRPr lang="de-DE"/>
        </a:p>
      </dgm:t>
    </dgm:pt>
    <dgm:pt modelId="{9E641F75-36BD-4F12-A2E3-C9DFD17C2F14}">
      <dgm:prSet phldrT="[Text]"/>
      <dgm:spPr/>
      <dgm:t>
        <a:bodyPr/>
        <a:lstStyle/>
        <a:p>
          <a:r>
            <a:rPr lang="de-DE" dirty="0"/>
            <a:t>Income Statement</a:t>
          </a:r>
        </a:p>
      </dgm:t>
    </dgm:pt>
    <dgm:pt modelId="{F41CED30-C255-4326-852E-5EAEE6033F56}" type="parTrans" cxnId="{F5C55CE0-228D-44D4-9F3D-3A8B4518A348}">
      <dgm:prSet/>
      <dgm:spPr/>
      <dgm:t>
        <a:bodyPr/>
        <a:lstStyle/>
        <a:p>
          <a:endParaRPr lang="de-DE"/>
        </a:p>
      </dgm:t>
    </dgm:pt>
    <dgm:pt modelId="{493DB521-C684-499E-9232-DDB0DE3767CA}" type="sibTrans" cxnId="{F5C55CE0-228D-44D4-9F3D-3A8B4518A348}">
      <dgm:prSet/>
      <dgm:spPr/>
      <dgm:t>
        <a:bodyPr/>
        <a:lstStyle/>
        <a:p>
          <a:endParaRPr lang="de-DE"/>
        </a:p>
      </dgm:t>
    </dgm:pt>
    <dgm:pt modelId="{DD2A55A9-187D-4C6B-82B7-E6F86F9FFA82}" type="pres">
      <dgm:prSet presAssocID="{A50DDF7E-F579-43B1-9EDE-0A1AA10459A3}" presName="compositeShape" presStyleCnt="0">
        <dgm:presLayoutVars>
          <dgm:chMax val="7"/>
          <dgm:dir/>
          <dgm:resizeHandles val="exact"/>
        </dgm:presLayoutVars>
      </dgm:prSet>
      <dgm:spPr/>
    </dgm:pt>
    <dgm:pt modelId="{A72E4D25-32A5-4DDD-86ED-03FFA194EC17}" type="pres">
      <dgm:prSet presAssocID="{A50DDF7E-F579-43B1-9EDE-0A1AA10459A3}" presName="wedge1" presStyleLbl="node1" presStyleIdx="0" presStyleCnt="3"/>
      <dgm:spPr/>
    </dgm:pt>
    <dgm:pt modelId="{60E1EBDB-B5DD-4EB2-8FEF-CA82144C3BD6}" type="pres">
      <dgm:prSet presAssocID="{A50DDF7E-F579-43B1-9EDE-0A1AA10459A3}" presName="dummy1a" presStyleCnt="0"/>
      <dgm:spPr/>
    </dgm:pt>
    <dgm:pt modelId="{C0A29215-866B-4492-A614-1D45BB86C326}" type="pres">
      <dgm:prSet presAssocID="{A50DDF7E-F579-43B1-9EDE-0A1AA10459A3}" presName="dummy1b" presStyleCnt="0"/>
      <dgm:spPr/>
    </dgm:pt>
    <dgm:pt modelId="{B709AFB9-1D30-4550-B170-F45D4056B9CF}" type="pres">
      <dgm:prSet presAssocID="{A50DDF7E-F579-43B1-9EDE-0A1AA10459A3}" presName="wedge1Tx" presStyleLbl="node1" presStyleIdx="0" presStyleCnt="3">
        <dgm:presLayoutVars>
          <dgm:chMax val="0"/>
          <dgm:chPref val="0"/>
          <dgm:bulletEnabled val="1"/>
        </dgm:presLayoutVars>
      </dgm:prSet>
      <dgm:spPr/>
    </dgm:pt>
    <dgm:pt modelId="{D8C25A20-B62E-428C-8119-3AD6E83FEB05}" type="pres">
      <dgm:prSet presAssocID="{A50DDF7E-F579-43B1-9EDE-0A1AA10459A3}" presName="wedge2" presStyleLbl="node1" presStyleIdx="1" presStyleCnt="3"/>
      <dgm:spPr/>
    </dgm:pt>
    <dgm:pt modelId="{12A4109E-6DB4-4D21-BEF4-0B81EDA98AFD}" type="pres">
      <dgm:prSet presAssocID="{A50DDF7E-F579-43B1-9EDE-0A1AA10459A3}" presName="dummy2a" presStyleCnt="0"/>
      <dgm:spPr/>
    </dgm:pt>
    <dgm:pt modelId="{BAD206F3-2A9F-4EEB-9A08-07DDFECC0BD0}" type="pres">
      <dgm:prSet presAssocID="{A50DDF7E-F579-43B1-9EDE-0A1AA10459A3}" presName="dummy2b" presStyleCnt="0"/>
      <dgm:spPr/>
    </dgm:pt>
    <dgm:pt modelId="{92D71FAD-A616-4792-BF2F-AB77F98EE87A}" type="pres">
      <dgm:prSet presAssocID="{A50DDF7E-F579-43B1-9EDE-0A1AA10459A3}" presName="wedge2Tx" presStyleLbl="node1" presStyleIdx="1" presStyleCnt="3">
        <dgm:presLayoutVars>
          <dgm:chMax val="0"/>
          <dgm:chPref val="0"/>
          <dgm:bulletEnabled val="1"/>
        </dgm:presLayoutVars>
      </dgm:prSet>
      <dgm:spPr/>
    </dgm:pt>
    <dgm:pt modelId="{D2D8E9DC-515D-4742-BA68-DE3D3AF3E0F1}" type="pres">
      <dgm:prSet presAssocID="{A50DDF7E-F579-43B1-9EDE-0A1AA10459A3}" presName="wedge3" presStyleLbl="node1" presStyleIdx="2" presStyleCnt="3"/>
      <dgm:spPr/>
    </dgm:pt>
    <dgm:pt modelId="{E03D3CDE-3F31-4A01-910D-04463DFA704F}" type="pres">
      <dgm:prSet presAssocID="{A50DDF7E-F579-43B1-9EDE-0A1AA10459A3}" presName="dummy3a" presStyleCnt="0"/>
      <dgm:spPr/>
    </dgm:pt>
    <dgm:pt modelId="{BC2B0E96-AFA7-4B03-8215-72C5675CDBB4}" type="pres">
      <dgm:prSet presAssocID="{A50DDF7E-F579-43B1-9EDE-0A1AA10459A3}" presName="dummy3b" presStyleCnt="0"/>
      <dgm:spPr/>
    </dgm:pt>
    <dgm:pt modelId="{6FFC9598-6EAA-4767-A536-AA9AE9C573AC}" type="pres">
      <dgm:prSet presAssocID="{A50DDF7E-F579-43B1-9EDE-0A1AA10459A3}" presName="wedge3Tx" presStyleLbl="node1" presStyleIdx="2" presStyleCnt="3">
        <dgm:presLayoutVars>
          <dgm:chMax val="0"/>
          <dgm:chPref val="0"/>
          <dgm:bulletEnabled val="1"/>
        </dgm:presLayoutVars>
      </dgm:prSet>
      <dgm:spPr/>
    </dgm:pt>
    <dgm:pt modelId="{CD85E126-A86B-44BD-B7CA-64F371B5559B}" type="pres">
      <dgm:prSet presAssocID="{ADCB6CBE-5C27-4721-863E-14EE00D2CFD3}" presName="arrowWedge1" presStyleLbl="fgSibTrans2D1" presStyleIdx="0" presStyleCnt="3"/>
      <dgm:spPr/>
    </dgm:pt>
    <dgm:pt modelId="{8D1B2621-CEC3-4CF4-ADF4-E5865A3F4AB3}" type="pres">
      <dgm:prSet presAssocID="{D8F805BC-5F3F-4CE8-A536-772CE9DF396B}" presName="arrowWedge2" presStyleLbl="fgSibTrans2D1" presStyleIdx="1" presStyleCnt="3"/>
      <dgm:spPr/>
    </dgm:pt>
    <dgm:pt modelId="{B52FAB56-34C7-42C4-A104-43B56C1E48BD}" type="pres">
      <dgm:prSet presAssocID="{493DB521-C684-499E-9232-DDB0DE3767CA}" presName="arrowWedge3" presStyleLbl="fgSibTrans2D1" presStyleIdx="2" presStyleCnt="3"/>
      <dgm:spPr/>
    </dgm:pt>
  </dgm:ptLst>
  <dgm:cxnLst>
    <dgm:cxn modelId="{C9A0B11F-25EE-4DFC-BE32-6861968C3645}" type="presOf" srcId="{8B77932A-2E73-4DE8-9F76-2A99C4855AC4}" destId="{92D71FAD-A616-4792-BF2F-AB77F98EE87A}" srcOrd="1" destOrd="0" presId="urn:microsoft.com/office/officeart/2005/8/layout/cycle8"/>
    <dgm:cxn modelId="{AA8CAE2A-ECC9-45B8-B21D-0244EE0ED208}" type="presOf" srcId="{71CCB85B-8CB3-4DC2-A3FD-868C72CB095B}" destId="{B709AFB9-1D30-4550-B170-F45D4056B9CF}" srcOrd="1" destOrd="0" presId="urn:microsoft.com/office/officeart/2005/8/layout/cycle8"/>
    <dgm:cxn modelId="{19145A3A-5C0B-46E6-82E2-65235A32870D}" type="presOf" srcId="{9E641F75-36BD-4F12-A2E3-C9DFD17C2F14}" destId="{6FFC9598-6EAA-4767-A536-AA9AE9C573AC}" srcOrd="1" destOrd="0" presId="urn:microsoft.com/office/officeart/2005/8/layout/cycle8"/>
    <dgm:cxn modelId="{2540643B-7DB2-4156-8ACC-B99D592943B3}" type="presOf" srcId="{9E641F75-36BD-4F12-A2E3-C9DFD17C2F14}" destId="{D2D8E9DC-515D-4742-BA68-DE3D3AF3E0F1}" srcOrd="0" destOrd="0" presId="urn:microsoft.com/office/officeart/2005/8/layout/cycle8"/>
    <dgm:cxn modelId="{58956045-0CF5-48FD-A546-BB850FB4DDAE}" type="presOf" srcId="{71CCB85B-8CB3-4DC2-A3FD-868C72CB095B}" destId="{A72E4D25-32A5-4DDD-86ED-03FFA194EC17}" srcOrd="0" destOrd="0" presId="urn:microsoft.com/office/officeart/2005/8/layout/cycle8"/>
    <dgm:cxn modelId="{DC095E6C-135A-4C43-8EE4-B19921B6103A}" srcId="{A50DDF7E-F579-43B1-9EDE-0A1AA10459A3}" destId="{71CCB85B-8CB3-4DC2-A3FD-868C72CB095B}" srcOrd="0" destOrd="0" parTransId="{767C06B1-C6CE-438E-A066-A43E02D56DAD}" sibTransId="{ADCB6CBE-5C27-4721-863E-14EE00D2CFD3}"/>
    <dgm:cxn modelId="{BF4762CE-FFDF-4EA6-918A-A53A3031C3A5}" srcId="{A50DDF7E-F579-43B1-9EDE-0A1AA10459A3}" destId="{8B77932A-2E73-4DE8-9F76-2A99C4855AC4}" srcOrd="1" destOrd="0" parTransId="{E34DCAF5-B9E1-474E-8B81-863C357C258F}" sibTransId="{D8F805BC-5F3F-4CE8-A536-772CE9DF396B}"/>
    <dgm:cxn modelId="{F5C55CE0-228D-44D4-9F3D-3A8B4518A348}" srcId="{A50DDF7E-F579-43B1-9EDE-0A1AA10459A3}" destId="{9E641F75-36BD-4F12-A2E3-C9DFD17C2F14}" srcOrd="2" destOrd="0" parTransId="{F41CED30-C255-4326-852E-5EAEE6033F56}" sibTransId="{493DB521-C684-499E-9232-DDB0DE3767CA}"/>
    <dgm:cxn modelId="{81F9D2F1-99A5-4D7E-BEDF-4F09186EF012}" type="presOf" srcId="{A50DDF7E-F579-43B1-9EDE-0A1AA10459A3}" destId="{DD2A55A9-187D-4C6B-82B7-E6F86F9FFA82}" srcOrd="0" destOrd="0" presId="urn:microsoft.com/office/officeart/2005/8/layout/cycle8"/>
    <dgm:cxn modelId="{BFD559F2-8173-4F36-BE88-F48F06127835}" type="presOf" srcId="{8B77932A-2E73-4DE8-9F76-2A99C4855AC4}" destId="{D8C25A20-B62E-428C-8119-3AD6E83FEB05}" srcOrd="0" destOrd="0" presId="urn:microsoft.com/office/officeart/2005/8/layout/cycle8"/>
    <dgm:cxn modelId="{3DBB4085-DBC2-4B41-AE89-F7FBE9291284}" type="presParOf" srcId="{DD2A55A9-187D-4C6B-82B7-E6F86F9FFA82}" destId="{A72E4D25-32A5-4DDD-86ED-03FFA194EC17}" srcOrd="0" destOrd="0" presId="urn:microsoft.com/office/officeart/2005/8/layout/cycle8"/>
    <dgm:cxn modelId="{4C61BB38-D21F-4F91-9BB7-BB514904E966}" type="presParOf" srcId="{DD2A55A9-187D-4C6B-82B7-E6F86F9FFA82}" destId="{60E1EBDB-B5DD-4EB2-8FEF-CA82144C3BD6}" srcOrd="1" destOrd="0" presId="urn:microsoft.com/office/officeart/2005/8/layout/cycle8"/>
    <dgm:cxn modelId="{0DD5EAB6-944E-42D1-A252-8888C615FF2A}" type="presParOf" srcId="{DD2A55A9-187D-4C6B-82B7-E6F86F9FFA82}" destId="{C0A29215-866B-4492-A614-1D45BB86C326}" srcOrd="2" destOrd="0" presId="urn:microsoft.com/office/officeart/2005/8/layout/cycle8"/>
    <dgm:cxn modelId="{96034F38-C859-4A90-A2D2-7ADBC2903072}" type="presParOf" srcId="{DD2A55A9-187D-4C6B-82B7-E6F86F9FFA82}" destId="{B709AFB9-1D30-4550-B170-F45D4056B9CF}" srcOrd="3" destOrd="0" presId="urn:microsoft.com/office/officeart/2005/8/layout/cycle8"/>
    <dgm:cxn modelId="{E93074FB-9036-4CF6-AC3A-EE262D4EE117}" type="presParOf" srcId="{DD2A55A9-187D-4C6B-82B7-E6F86F9FFA82}" destId="{D8C25A20-B62E-428C-8119-3AD6E83FEB05}" srcOrd="4" destOrd="0" presId="urn:microsoft.com/office/officeart/2005/8/layout/cycle8"/>
    <dgm:cxn modelId="{93987F83-D6BD-4D4B-A753-F7B2FCC7D278}" type="presParOf" srcId="{DD2A55A9-187D-4C6B-82B7-E6F86F9FFA82}" destId="{12A4109E-6DB4-4D21-BEF4-0B81EDA98AFD}" srcOrd="5" destOrd="0" presId="urn:microsoft.com/office/officeart/2005/8/layout/cycle8"/>
    <dgm:cxn modelId="{D14C6DA5-E4F9-484D-ACD3-32010FADFBB7}" type="presParOf" srcId="{DD2A55A9-187D-4C6B-82B7-E6F86F9FFA82}" destId="{BAD206F3-2A9F-4EEB-9A08-07DDFECC0BD0}" srcOrd="6" destOrd="0" presId="urn:microsoft.com/office/officeart/2005/8/layout/cycle8"/>
    <dgm:cxn modelId="{8A898F0B-6A00-4CDE-94F1-2D5E94ACF476}" type="presParOf" srcId="{DD2A55A9-187D-4C6B-82B7-E6F86F9FFA82}" destId="{92D71FAD-A616-4792-BF2F-AB77F98EE87A}" srcOrd="7" destOrd="0" presId="urn:microsoft.com/office/officeart/2005/8/layout/cycle8"/>
    <dgm:cxn modelId="{6834AFFE-114F-493A-AEBE-7FCDD0B2912D}" type="presParOf" srcId="{DD2A55A9-187D-4C6B-82B7-E6F86F9FFA82}" destId="{D2D8E9DC-515D-4742-BA68-DE3D3AF3E0F1}" srcOrd="8" destOrd="0" presId="urn:microsoft.com/office/officeart/2005/8/layout/cycle8"/>
    <dgm:cxn modelId="{23708EA9-F12C-42F3-B116-D58A54C6061B}" type="presParOf" srcId="{DD2A55A9-187D-4C6B-82B7-E6F86F9FFA82}" destId="{E03D3CDE-3F31-4A01-910D-04463DFA704F}" srcOrd="9" destOrd="0" presId="urn:microsoft.com/office/officeart/2005/8/layout/cycle8"/>
    <dgm:cxn modelId="{D035E627-9548-4C42-931F-C2921F6876CF}" type="presParOf" srcId="{DD2A55A9-187D-4C6B-82B7-E6F86F9FFA82}" destId="{BC2B0E96-AFA7-4B03-8215-72C5675CDBB4}" srcOrd="10" destOrd="0" presId="urn:microsoft.com/office/officeart/2005/8/layout/cycle8"/>
    <dgm:cxn modelId="{C5E7D366-FAC4-4FAC-B50A-2BCE6B4D4165}" type="presParOf" srcId="{DD2A55A9-187D-4C6B-82B7-E6F86F9FFA82}" destId="{6FFC9598-6EAA-4767-A536-AA9AE9C573AC}" srcOrd="11" destOrd="0" presId="urn:microsoft.com/office/officeart/2005/8/layout/cycle8"/>
    <dgm:cxn modelId="{A08F750F-80D4-402B-82B5-29C35F52FABC}" type="presParOf" srcId="{DD2A55A9-187D-4C6B-82B7-E6F86F9FFA82}" destId="{CD85E126-A86B-44BD-B7CA-64F371B5559B}" srcOrd="12" destOrd="0" presId="urn:microsoft.com/office/officeart/2005/8/layout/cycle8"/>
    <dgm:cxn modelId="{D91DA9EC-2AE2-4AE9-9966-A9082D7DB3EE}" type="presParOf" srcId="{DD2A55A9-187D-4C6B-82B7-E6F86F9FFA82}" destId="{8D1B2621-CEC3-4CF4-ADF4-E5865A3F4AB3}" srcOrd="13" destOrd="0" presId="urn:microsoft.com/office/officeart/2005/8/layout/cycle8"/>
    <dgm:cxn modelId="{87BDC978-D528-40FB-914C-354402B2F7D2}" type="presParOf" srcId="{DD2A55A9-187D-4C6B-82B7-E6F86F9FFA82}" destId="{B52FAB56-34C7-42C4-A104-43B56C1E48BD}"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34B20D-4A90-4AF1-A4F8-8FE0A23215B8}" type="doc">
      <dgm:prSet loTypeId="urn:microsoft.com/office/officeart/2005/8/layout/pyramid2" loCatId="pyramid" qsTypeId="urn:microsoft.com/office/officeart/2005/8/quickstyle/simple1" qsCatId="simple" csTypeId="urn:microsoft.com/office/officeart/2005/8/colors/colorful5" csCatId="colorful" phldr="1"/>
      <dgm:spPr/>
    </dgm:pt>
    <dgm:pt modelId="{02A2B232-980E-475B-AF5F-88AEF6961F6A}">
      <dgm:prSet phldrT="[Text]" custT="1"/>
      <dgm:spPr/>
      <dgm:t>
        <a:bodyPr/>
        <a:lstStyle/>
        <a:p>
          <a:pPr>
            <a:buNone/>
          </a:pPr>
          <a:r>
            <a:rPr lang="de-DE" sz="2000" b="1" dirty="0"/>
            <a:t>Business Goals - </a:t>
          </a:r>
          <a:r>
            <a:rPr lang="de-DE" sz="1400" b="1" dirty="0"/>
            <a:t>Define clear objectives for your business, such as increasing revenue or expanding into new markets</a:t>
          </a:r>
          <a:endParaRPr lang="de-DE" sz="2000" b="1" dirty="0"/>
        </a:p>
      </dgm:t>
    </dgm:pt>
    <dgm:pt modelId="{E43FDF7B-E9E4-4D78-9B95-B0DD202AC8A0}" type="parTrans" cxnId="{05E6445A-FA50-4D21-BE88-594336E5D14C}">
      <dgm:prSet/>
      <dgm:spPr/>
      <dgm:t>
        <a:bodyPr/>
        <a:lstStyle/>
        <a:p>
          <a:endParaRPr lang="de-DE"/>
        </a:p>
      </dgm:t>
    </dgm:pt>
    <dgm:pt modelId="{1964AC54-2874-4292-ABA2-09B0CE9B382D}" type="sibTrans" cxnId="{05E6445A-FA50-4D21-BE88-594336E5D14C}">
      <dgm:prSet/>
      <dgm:spPr/>
      <dgm:t>
        <a:bodyPr/>
        <a:lstStyle/>
        <a:p>
          <a:endParaRPr lang="de-DE"/>
        </a:p>
      </dgm:t>
    </dgm:pt>
    <dgm:pt modelId="{C9704094-1578-4CC3-A3B3-9856A267F8F2}">
      <dgm:prSet phldrT="[Text]" custT="1"/>
      <dgm:spPr/>
      <dgm:t>
        <a:bodyPr/>
        <a:lstStyle/>
        <a:p>
          <a:pPr>
            <a:buNone/>
          </a:pPr>
          <a:r>
            <a:rPr lang="de-DE" sz="2000" b="1" dirty="0"/>
            <a:t>Financial Strategy -  </a:t>
          </a:r>
          <a:r>
            <a:rPr lang="de-DE" sz="1400" b="1" dirty="0"/>
            <a:t>Develop a comprehensive plan for managing your money, including saving, investing, and managing risks to achieve your business goals</a:t>
          </a:r>
          <a:endParaRPr lang="de-DE" sz="2000" b="1" dirty="0"/>
        </a:p>
      </dgm:t>
    </dgm:pt>
    <dgm:pt modelId="{B7F1EEC5-9E21-4990-B1EE-E485E7771E2A}" type="parTrans" cxnId="{1F3685BD-D42F-43F9-8A8C-38EDFFB1F0D6}">
      <dgm:prSet/>
      <dgm:spPr/>
      <dgm:t>
        <a:bodyPr/>
        <a:lstStyle/>
        <a:p>
          <a:endParaRPr lang="de-DE"/>
        </a:p>
      </dgm:t>
    </dgm:pt>
    <dgm:pt modelId="{103307EF-648E-4070-ABE3-F1423E87B225}" type="sibTrans" cxnId="{1F3685BD-D42F-43F9-8A8C-38EDFFB1F0D6}">
      <dgm:prSet/>
      <dgm:spPr/>
      <dgm:t>
        <a:bodyPr/>
        <a:lstStyle/>
        <a:p>
          <a:endParaRPr lang="de-DE"/>
        </a:p>
      </dgm:t>
    </dgm:pt>
    <dgm:pt modelId="{0599082C-6CBF-484A-8F42-33001608736B}">
      <dgm:prSet phldrT="[Text]" custT="1"/>
      <dgm:spPr/>
      <dgm:t>
        <a:bodyPr/>
        <a:lstStyle/>
        <a:p>
          <a:pPr>
            <a:buNone/>
          </a:pPr>
          <a:r>
            <a:rPr lang="de-DE" sz="2000" b="1" dirty="0"/>
            <a:t>Budgeting</a:t>
          </a:r>
          <a:r>
            <a:rPr lang="de-DE" sz="1600" dirty="0"/>
            <a:t> - </a:t>
          </a:r>
          <a:r>
            <a:rPr lang="de-DE" sz="1400" b="1" dirty="0"/>
            <a:t>Create a detailed budget that allocates income and expenses in line with your financial strategy.</a:t>
          </a:r>
        </a:p>
      </dgm:t>
    </dgm:pt>
    <dgm:pt modelId="{CA3F67E4-26D7-45F0-A968-5C2047C04BE7}" type="parTrans" cxnId="{10246FC8-CA1C-4345-973F-0CDA62C97127}">
      <dgm:prSet/>
      <dgm:spPr/>
      <dgm:t>
        <a:bodyPr/>
        <a:lstStyle/>
        <a:p>
          <a:endParaRPr lang="de-DE"/>
        </a:p>
      </dgm:t>
    </dgm:pt>
    <dgm:pt modelId="{8065B9DE-B67A-4795-BBD1-4964D7C2595B}" type="sibTrans" cxnId="{10246FC8-CA1C-4345-973F-0CDA62C97127}">
      <dgm:prSet/>
      <dgm:spPr/>
      <dgm:t>
        <a:bodyPr/>
        <a:lstStyle/>
        <a:p>
          <a:endParaRPr lang="de-DE"/>
        </a:p>
      </dgm:t>
    </dgm:pt>
    <dgm:pt modelId="{0D832165-6546-4BE4-A5B8-AF2F3B402A27}">
      <dgm:prSet phldrT="[Text]" custT="1"/>
      <dgm:spPr/>
      <dgm:t>
        <a:bodyPr/>
        <a:lstStyle/>
        <a:p>
          <a:pPr>
            <a:buNone/>
          </a:pPr>
          <a:r>
            <a:rPr lang="de-DE" sz="2000" b="1" dirty="0"/>
            <a:t>Monitoring and Adjusting </a:t>
          </a:r>
          <a:r>
            <a:rPr lang="de-DE" sz="1600" dirty="0"/>
            <a:t>- </a:t>
          </a:r>
          <a:r>
            <a:rPr lang="de-DE" sz="1400" b="1" dirty="0"/>
            <a:t>Regularly review and adjust your budget and strategy to ensure you stay on track</a:t>
          </a:r>
        </a:p>
      </dgm:t>
    </dgm:pt>
    <dgm:pt modelId="{63C63B91-A9BA-4EB0-A2C2-886A6E86DDAD}" type="parTrans" cxnId="{86458E46-7660-4FBE-B06D-4BE4781BD978}">
      <dgm:prSet/>
      <dgm:spPr/>
      <dgm:t>
        <a:bodyPr/>
        <a:lstStyle/>
        <a:p>
          <a:endParaRPr lang="de-DE"/>
        </a:p>
      </dgm:t>
    </dgm:pt>
    <dgm:pt modelId="{7A4FB591-5F54-4F5F-A51A-4BD461126ECF}" type="sibTrans" cxnId="{86458E46-7660-4FBE-B06D-4BE4781BD978}">
      <dgm:prSet/>
      <dgm:spPr/>
      <dgm:t>
        <a:bodyPr/>
        <a:lstStyle/>
        <a:p>
          <a:endParaRPr lang="de-DE"/>
        </a:p>
      </dgm:t>
    </dgm:pt>
    <dgm:pt modelId="{C8BA28CA-08C5-48E3-831E-AD75DB7202D8}">
      <dgm:prSet phldrT="[Text]" custT="1"/>
      <dgm:spPr/>
      <dgm:t>
        <a:bodyPr/>
        <a:lstStyle/>
        <a:p>
          <a:pPr>
            <a:buNone/>
          </a:pPr>
          <a:r>
            <a:rPr lang="de-DE" sz="2000" b="1" dirty="0"/>
            <a:t>Implementation</a:t>
          </a:r>
          <a:r>
            <a:rPr lang="de-DE" sz="1600" b="1" dirty="0"/>
            <a:t> - </a:t>
          </a:r>
          <a:r>
            <a:rPr lang="de-DE" sz="1400" b="1" dirty="0"/>
            <a:t>Put your budget and financial strategy into action, guiding your daily financial decisions and long-term investments.</a:t>
          </a:r>
        </a:p>
      </dgm:t>
    </dgm:pt>
    <dgm:pt modelId="{659CD8B6-5E50-46E7-8D42-B43D14F37CCB}" type="parTrans" cxnId="{AA560C72-9E6E-42DC-BFF1-468350DE092D}">
      <dgm:prSet/>
      <dgm:spPr/>
      <dgm:t>
        <a:bodyPr/>
        <a:lstStyle/>
        <a:p>
          <a:endParaRPr lang="de-DE"/>
        </a:p>
      </dgm:t>
    </dgm:pt>
    <dgm:pt modelId="{1520D2FF-CCA4-47B8-8826-FD00D509FF6C}" type="sibTrans" cxnId="{AA560C72-9E6E-42DC-BFF1-468350DE092D}">
      <dgm:prSet/>
      <dgm:spPr/>
      <dgm:t>
        <a:bodyPr/>
        <a:lstStyle/>
        <a:p>
          <a:endParaRPr lang="de-DE"/>
        </a:p>
      </dgm:t>
    </dgm:pt>
    <dgm:pt modelId="{21135D6E-7AD9-47C0-9B31-23B117BEAC4D}" type="pres">
      <dgm:prSet presAssocID="{6734B20D-4A90-4AF1-A4F8-8FE0A23215B8}" presName="compositeShape" presStyleCnt="0">
        <dgm:presLayoutVars>
          <dgm:dir/>
          <dgm:resizeHandles/>
        </dgm:presLayoutVars>
      </dgm:prSet>
      <dgm:spPr/>
    </dgm:pt>
    <dgm:pt modelId="{4754ED7A-6485-44E5-8E64-94F7D0308781}" type="pres">
      <dgm:prSet presAssocID="{6734B20D-4A90-4AF1-A4F8-8FE0A23215B8}" presName="pyramid" presStyleLbl="node1" presStyleIdx="0" presStyleCnt="1"/>
      <dgm:spPr/>
    </dgm:pt>
    <dgm:pt modelId="{184E8613-1482-44B1-B6BB-0E54942C1197}" type="pres">
      <dgm:prSet presAssocID="{6734B20D-4A90-4AF1-A4F8-8FE0A23215B8}" presName="theList" presStyleCnt="0"/>
      <dgm:spPr/>
    </dgm:pt>
    <dgm:pt modelId="{838D3734-6A82-4091-AA53-2B0D7465261D}" type="pres">
      <dgm:prSet presAssocID="{02A2B232-980E-475B-AF5F-88AEF6961F6A}" presName="aNode" presStyleLbl="fgAcc1" presStyleIdx="0" presStyleCnt="5" custScaleX="341264">
        <dgm:presLayoutVars>
          <dgm:bulletEnabled val="1"/>
        </dgm:presLayoutVars>
      </dgm:prSet>
      <dgm:spPr/>
    </dgm:pt>
    <dgm:pt modelId="{1BCFB639-20BE-4D3B-B991-D8E83CCB8EB5}" type="pres">
      <dgm:prSet presAssocID="{02A2B232-980E-475B-AF5F-88AEF6961F6A}" presName="aSpace" presStyleCnt="0"/>
      <dgm:spPr/>
    </dgm:pt>
    <dgm:pt modelId="{469D8B71-326C-40E7-89A5-05E261871688}" type="pres">
      <dgm:prSet presAssocID="{C9704094-1578-4CC3-A3B3-9856A267F8F2}" presName="aNode" presStyleLbl="fgAcc1" presStyleIdx="1" presStyleCnt="5" custScaleX="341264">
        <dgm:presLayoutVars>
          <dgm:bulletEnabled val="1"/>
        </dgm:presLayoutVars>
      </dgm:prSet>
      <dgm:spPr/>
    </dgm:pt>
    <dgm:pt modelId="{7A548F3D-49C9-47DB-B36C-D9DD98C93135}" type="pres">
      <dgm:prSet presAssocID="{C9704094-1578-4CC3-A3B3-9856A267F8F2}" presName="aSpace" presStyleCnt="0"/>
      <dgm:spPr/>
    </dgm:pt>
    <dgm:pt modelId="{AB4C2CFC-A748-424C-90E1-AE29777EC955}" type="pres">
      <dgm:prSet presAssocID="{0599082C-6CBF-484A-8F42-33001608736B}" presName="aNode" presStyleLbl="fgAcc1" presStyleIdx="2" presStyleCnt="5" custScaleX="341264">
        <dgm:presLayoutVars>
          <dgm:bulletEnabled val="1"/>
        </dgm:presLayoutVars>
      </dgm:prSet>
      <dgm:spPr/>
    </dgm:pt>
    <dgm:pt modelId="{FABF4CEB-FAFE-4BEA-A887-274D4D6A76C9}" type="pres">
      <dgm:prSet presAssocID="{0599082C-6CBF-484A-8F42-33001608736B}" presName="aSpace" presStyleCnt="0"/>
      <dgm:spPr/>
    </dgm:pt>
    <dgm:pt modelId="{DA1D8428-B96D-46B3-9434-35CC0E00B921}" type="pres">
      <dgm:prSet presAssocID="{0D832165-6546-4BE4-A5B8-AF2F3B402A27}" presName="aNode" presStyleLbl="fgAcc1" presStyleIdx="3" presStyleCnt="5" custScaleX="341264">
        <dgm:presLayoutVars>
          <dgm:bulletEnabled val="1"/>
        </dgm:presLayoutVars>
      </dgm:prSet>
      <dgm:spPr/>
    </dgm:pt>
    <dgm:pt modelId="{DFFF6EF3-D270-455F-919D-BD7764E31B9B}" type="pres">
      <dgm:prSet presAssocID="{0D832165-6546-4BE4-A5B8-AF2F3B402A27}" presName="aSpace" presStyleCnt="0"/>
      <dgm:spPr/>
    </dgm:pt>
    <dgm:pt modelId="{54AC36D2-AB9B-4285-ACBB-E445B1422C6B}" type="pres">
      <dgm:prSet presAssocID="{C8BA28CA-08C5-48E3-831E-AD75DB7202D8}" presName="aNode" presStyleLbl="fgAcc1" presStyleIdx="4" presStyleCnt="5" custScaleX="341264">
        <dgm:presLayoutVars>
          <dgm:bulletEnabled val="1"/>
        </dgm:presLayoutVars>
      </dgm:prSet>
      <dgm:spPr/>
    </dgm:pt>
    <dgm:pt modelId="{BD8309C6-E095-443A-B23C-60EBFB962865}" type="pres">
      <dgm:prSet presAssocID="{C8BA28CA-08C5-48E3-831E-AD75DB7202D8}" presName="aSpace" presStyleCnt="0"/>
      <dgm:spPr/>
    </dgm:pt>
  </dgm:ptLst>
  <dgm:cxnLst>
    <dgm:cxn modelId="{6D1FE102-F649-4A2F-A191-881DC1CFAE72}" type="presOf" srcId="{0599082C-6CBF-484A-8F42-33001608736B}" destId="{AB4C2CFC-A748-424C-90E1-AE29777EC955}" srcOrd="0" destOrd="0" presId="urn:microsoft.com/office/officeart/2005/8/layout/pyramid2"/>
    <dgm:cxn modelId="{86458E46-7660-4FBE-B06D-4BE4781BD978}" srcId="{6734B20D-4A90-4AF1-A4F8-8FE0A23215B8}" destId="{0D832165-6546-4BE4-A5B8-AF2F3B402A27}" srcOrd="3" destOrd="0" parTransId="{63C63B91-A9BA-4EB0-A2C2-886A6E86DDAD}" sibTransId="{7A4FB591-5F54-4F5F-A51A-4BD461126ECF}"/>
    <dgm:cxn modelId="{5E508671-E2EE-479E-8E59-53D25F6CA42B}" type="presOf" srcId="{C8BA28CA-08C5-48E3-831E-AD75DB7202D8}" destId="{54AC36D2-AB9B-4285-ACBB-E445B1422C6B}" srcOrd="0" destOrd="0" presId="urn:microsoft.com/office/officeart/2005/8/layout/pyramid2"/>
    <dgm:cxn modelId="{AA560C72-9E6E-42DC-BFF1-468350DE092D}" srcId="{6734B20D-4A90-4AF1-A4F8-8FE0A23215B8}" destId="{C8BA28CA-08C5-48E3-831E-AD75DB7202D8}" srcOrd="4" destOrd="0" parTransId="{659CD8B6-5E50-46E7-8D42-B43D14F37CCB}" sibTransId="{1520D2FF-CCA4-47B8-8826-FD00D509FF6C}"/>
    <dgm:cxn modelId="{05E6445A-FA50-4D21-BE88-594336E5D14C}" srcId="{6734B20D-4A90-4AF1-A4F8-8FE0A23215B8}" destId="{02A2B232-980E-475B-AF5F-88AEF6961F6A}" srcOrd="0" destOrd="0" parTransId="{E43FDF7B-E9E4-4D78-9B95-B0DD202AC8A0}" sibTransId="{1964AC54-2874-4292-ABA2-09B0CE9B382D}"/>
    <dgm:cxn modelId="{2B52CA94-6B10-427B-A1D9-1A9825E8D38E}" type="presOf" srcId="{0D832165-6546-4BE4-A5B8-AF2F3B402A27}" destId="{DA1D8428-B96D-46B3-9434-35CC0E00B921}" srcOrd="0" destOrd="0" presId="urn:microsoft.com/office/officeart/2005/8/layout/pyramid2"/>
    <dgm:cxn modelId="{F6B461AE-6F13-4126-92C5-4B2229966D81}" type="presOf" srcId="{6734B20D-4A90-4AF1-A4F8-8FE0A23215B8}" destId="{21135D6E-7AD9-47C0-9B31-23B117BEAC4D}" srcOrd="0" destOrd="0" presId="urn:microsoft.com/office/officeart/2005/8/layout/pyramid2"/>
    <dgm:cxn modelId="{1F3685BD-D42F-43F9-8A8C-38EDFFB1F0D6}" srcId="{6734B20D-4A90-4AF1-A4F8-8FE0A23215B8}" destId="{C9704094-1578-4CC3-A3B3-9856A267F8F2}" srcOrd="1" destOrd="0" parTransId="{B7F1EEC5-9E21-4990-B1EE-E485E7771E2A}" sibTransId="{103307EF-648E-4070-ABE3-F1423E87B225}"/>
    <dgm:cxn modelId="{10246FC8-CA1C-4345-973F-0CDA62C97127}" srcId="{6734B20D-4A90-4AF1-A4F8-8FE0A23215B8}" destId="{0599082C-6CBF-484A-8F42-33001608736B}" srcOrd="2" destOrd="0" parTransId="{CA3F67E4-26D7-45F0-A968-5C2047C04BE7}" sibTransId="{8065B9DE-B67A-4795-BBD1-4964D7C2595B}"/>
    <dgm:cxn modelId="{7CB6E6D8-2367-4826-9F22-0B28675BC769}" type="presOf" srcId="{C9704094-1578-4CC3-A3B3-9856A267F8F2}" destId="{469D8B71-326C-40E7-89A5-05E261871688}" srcOrd="0" destOrd="0" presId="urn:microsoft.com/office/officeart/2005/8/layout/pyramid2"/>
    <dgm:cxn modelId="{BBD066F8-0BCC-4666-A537-6F537468F589}" type="presOf" srcId="{02A2B232-980E-475B-AF5F-88AEF6961F6A}" destId="{838D3734-6A82-4091-AA53-2B0D7465261D}" srcOrd="0" destOrd="0" presId="urn:microsoft.com/office/officeart/2005/8/layout/pyramid2"/>
    <dgm:cxn modelId="{573B1659-0FC0-40DA-B91E-9E64B3AA9741}" type="presParOf" srcId="{21135D6E-7AD9-47C0-9B31-23B117BEAC4D}" destId="{4754ED7A-6485-44E5-8E64-94F7D0308781}" srcOrd="0" destOrd="0" presId="urn:microsoft.com/office/officeart/2005/8/layout/pyramid2"/>
    <dgm:cxn modelId="{764099DB-6CD5-437D-99A0-44DC0561E447}" type="presParOf" srcId="{21135D6E-7AD9-47C0-9B31-23B117BEAC4D}" destId="{184E8613-1482-44B1-B6BB-0E54942C1197}" srcOrd="1" destOrd="0" presId="urn:microsoft.com/office/officeart/2005/8/layout/pyramid2"/>
    <dgm:cxn modelId="{1CC47DB6-FE1C-4A30-BC60-FB3B4D2F5A85}" type="presParOf" srcId="{184E8613-1482-44B1-B6BB-0E54942C1197}" destId="{838D3734-6A82-4091-AA53-2B0D7465261D}" srcOrd="0" destOrd="0" presId="urn:microsoft.com/office/officeart/2005/8/layout/pyramid2"/>
    <dgm:cxn modelId="{B829C161-8612-4484-B011-91D4F8C00A13}" type="presParOf" srcId="{184E8613-1482-44B1-B6BB-0E54942C1197}" destId="{1BCFB639-20BE-4D3B-B991-D8E83CCB8EB5}" srcOrd="1" destOrd="0" presId="urn:microsoft.com/office/officeart/2005/8/layout/pyramid2"/>
    <dgm:cxn modelId="{4529A24D-1AF9-47AE-86BB-1183C7EB9A9D}" type="presParOf" srcId="{184E8613-1482-44B1-B6BB-0E54942C1197}" destId="{469D8B71-326C-40E7-89A5-05E261871688}" srcOrd="2" destOrd="0" presId="urn:microsoft.com/office/officeart/2005/8/layout/pyramid2"/>
    <dgm:cxn modelId="{1E6319F2-C3A8-45E1-B583-0A5571806B64}" type="presParOf" srcId="{184E8613-1482-44B1-B6BB-0E54942C1197}" destId="{7A548F3D-49C9-47DB-B36C-D9DD98C93135}" srcOrd="3" destOrd="0" presId="urn:microsoft.com/office/officeart/2005/8/layout/pyramid2"/>
    <dgm:cxn modelId="{D3EEAA0D-A347-4F9B-9ACF-2017FCFAB726}" type="presParOf" srcId="{184E8613-1482-44B1-B6BB-0E54942C1197}" destId="{AB4C2CFC-A748-424C-90E1-AE29777EC955}" srcOrd="4" destOrd="0" presId="urn:microsoft.com/office/officeart/2005/8/layout/pyramid2"/>
    <dgm:cxn modelId="{16CC6C52-64D4-4D57-B51D-81B2C38FBA3C}" type="presParOf" srcId="{184E8613-1482-44B1-B6BB-0E54942C1197}" destId="{FABF4CEB-FAFE-4BEA-A887-274D4D6A76C9}" srcOrd="5" destOrd="0" presId="urn:microsoft.com/office/officeart/2005/8/layout/pyramid2"/>
    <dgm:cxn modelId="{8C48193B-00A7-40BA-A03D-BAFEA1D1F469}" type="presParOf" srcId="{184E8613-1482-44B1-B6BB-0E54942C1197}" destId="{DA1D8428-B96D-46B3-9434-35CC0E00B921}" srcOrd="6" destOrd="0" presId="urn:microsoft.com/office/officeart/2005/8/layout/pyramid2"/>
    <dgm:cxn modelId="{4CC69372-6C44-4B4E-9F9C-C3A90940642F}" type="presParOf" srcId="{184E8613-1482-44B1-B6BB-0E54942C1197}" destId="{DFFF6EF3-D270-455F-919D-BD7764E31B9B}" srcOrd="7" destOrd="0" presId="urn:microsoft.com/office/officeart/2005/8/layout/pyramid2"/>
    <dgm:cxn modelId="{6A8D68E7-89DE-45B7-B938-FE5091D04919}" type="presParOf" srcId="{184E8613-1482-44B1-B6BB-0E54942C1197}" destId="{54AC36D2-AB9B-4285-ACBB-E445B1422C6B}" srcOrd="8" destOrd="0" presId="urn:microsoft.com/office/officeart/2005/8/layout/pyramid2"/>
    <dgm:cxn modelId="{FDF43263-FBBC-4073-B6E7-D808D052215C}" type="presParOf" srcId="{184E8613-1482-44B1-B6BB-0E54942C1197}" destId="{BD8309C6-E095-443A-B23C-60EBFB962865}"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7ABA2E-6ABA-433E-8B30-F7C26E27DF34}" type="doc">
      <dgm:prSet loTypeId="urn:microsoft.com/office/officeart/2005/8/layout/cycle4" loCatId="cycle" qsTypeId="urn:microsoft.com/office/officeart/2005/8/quickstyle/simple1" qsCatId="simple" csTypeId="urn:microsoft.com/office/officeart/2005/8/colors/colorful1" csCatId="colorful" phldr="1"/>
      <dgm:spPr/>
      <dgm:t>
        <a:bodyPr/>
        <a:lstStyle/>
        <a:p>
          <a:endParaRPr lang="de-DE"/>
        </a:p>
      </dgm:t>
    </dgm:pt>
    <dgm:pt modelId="{9EC495DF-7899-4C87-B945-2AFBBBE02372}">
      <dgm:prSet phldrT="[Text]"/>
      <dgm:spPr/>
      <dgm:t>
        <a:bodyPr/>
        <a:lstStyle/>
        <a:p>
          <a:r>
            <a:rPr lang="de-DE" dirty="0"/>
            <a:t>Be </a:t>
          </a:r>
          <a:r>
            <a:rPr lang="de-DE" dirty="0" err="1"/>
            <a:t>Specific</a:t>
          </a:r>
          <a:endParaRPr lang="de-DE" dirty="0"/>
        </a:p>
      </dgm:t>
    </dgm:pt>
    <dgm:pt modelId="{621FB35D-88B3-4E59-99AB-1FA9354ABCF8}" type="parTrans" cxnId="{DE538990-A1F5-4132-830F-F1B41526CBFF}">
      <dgm:prSet/>
      <dgm:spPr/>
      <dgm:t>
        <a:bodyPr/>
        <a:lstStyle/>
        <a:p>
          <a:endParaRPr lang="de-DE"/>
        </a:p>
      </dgm:t>
    </dgm:pt>
    <dgm:pt modelId="{2E63E38D-23B3-4CAC-B34F-6CEF51C2E6FE}" type="sibTrans" cxnId="{DE538990-A1F5-4132-830F-F1B41526CBFF}">
      <dgm:prSet/>
      <dgm:spPr/>
      <dgm:t>
        <a:bodyPr/>
        <a:lstStyle/>
        <a:p>
          <a:endParaRPr lang="de-DE"/>
        </a:p>
      </dgm:t>
    </dgm:pt>
    <dgm:pt modelId="{09C766D6-A956-4E7E-B917-23A5BAE0F4BB}">
      <dgm:prSet phldrT="[Text]"/>
      <dgm:spPr/>
      <dgm:t>
        <a:bodyPr/>
        <a:lstStyle/>
        <a:p>
          <a:pPr marL="0" indent="0">
            <a:buNone/>
          </a:pPr>
          <a:r>
            <a:rPr lang="de-DE" b="1" dirty="0" err="1"/>
            <a:t>Clearly</a:t>
          </a:r>
          <a:r>
            <a:rPr lang="de-DE" b="1" dirty="0"/>
            <a:t> </a:t>
          </a:r>
          <a:r>
            <a:rPr lang="de-DE" b="1" dirty="0" err="1"/>
            <a:t>define</a:t>
          </a:r>
          <a:r>
            <a:rPr lang="de-DE" b="1" dirty="0"/>
            <a:t> </a:t>
          </a:r>
          <a:r>
            <a:rPr lang="de-DE" b="1" dirty="0" err="1"/>
            <a:t>what</a:t>
          </a:r>
          <a:r>
            <a:rPr lang="de-DE" b="1" dirty="0"/>
            <a:t> </a:t>
          </a:r>
          <a:r>
            <a:rPr lang="de-DE" b="1" dirty="0" err="1"/>
            <a:t>you</a:t>
          </a:r>
          <a:r>
            <a:rPr lang="de-DE" b="1" dirty="0"/>
            <a:t> </a:t>
          </a:r>
          <a:r>
            <a:rPr lang="de-DE" b="1" dirty="0" err="1"/>
            <a:t>want</a:t>
          </a:r>
          <a:r>
            <a:rPr lang="de-DE" b="1" dirty="0"/>
            <a:t> </a:t>
          </a:r>
          <a:r>
            <a:rPr lang="de-DE" b="1" dirty="0" err="1"/>
            <a:t>to</a:t>
          </a:r>
          <a:r>
            <a:rPr lang="de-DE" b="1" dirty="0"/>
            <a:t> </a:t>
          </a:r>
          <a:r>
            <a:rPr lang="de-DE" b="1" dirty="0" err="1"/>
            <a:t>achieve</a:t>
          </a:r>
          <a:r>
            <a:rPr lang="de-DE" b="1" dirty="0"/>
            <a:t>, like </a:t>
          </a:r>
          <a:r>
            <a:rPr lang="de-DE" b="1" dirty="0" err="1"/>
            <a:t>increasing</a:t>
          </a:r>
          <a:r>
            <a:rPr lang="de-DE" b="1" dirty="0"/>
            <a:t> </a:t>
          </a:r>
          <a:r>
            <a:rPr lang="de-DE" b="1" dirty="0" err="1"/>
            <a:t>sales</a:t>
          </a:r>
          <a:r>
            <a:rPr lang="de-DE" b="1" dirty="0"/>
            <a:t> </a:t>
          </a:r>
          <a:r>
            <a:rPr lang="de-DE" b="1" dirty="0" err="1"/>
            <a:t>by</a:t>
          </a:r>
          <a:r>
            <a:rPr lang="de-DE" b="1" dirty="0"/>
            <a:t> 20% </a:t>
          </a:r>
          <a:r>
            <a:rPr lang="de-DE" b="1" dirty="0" err="1"/>
            <a:t>or</a:t>
          </a:r>
          <a:r>
            <a:rPr lang="de-DE" b="1" dirty="0"/>
            <a:t> </a:t>
          </a:r>
          <a:r>
            <a:rPr lang="de-DE" b="1" dirty="0" err="1"/>
            <a:t>reducing</a:t>
          </a:r>
          <a:r>
            <a:rPr lang="de-DE" b="1" dirty="0"/>
            <a:t> </a:t>
          </a:r>
          <a:r>
            <a:rPr lang="de-DE" b="1" dirty="0" err="1"/>
            <a:t>costs</a:t>
          </a:r>
          <a:r>
            <a:rPr lang="de-DE" b="1" dirty="0"/>
            <a:t> </a:t>
          </a:r>
          <a:r>
            <a:rPr lang="de-DE" b="1" dirty="0" err="1"/>
            <a:t>by</a:t>
          </a:r>
          <a:r>
            <a:rPr lang="de-DE" b="1" dirty="0"/>
            <a:t> € 10.000</a:t>
          </a:r>
        </a:p>
      </dgm:t>
    </dgm:pt>
    <dgm:pt modelId="{0A50AEDE-8D15-4EF1-A8FA-4E47344C5B13}" type="parTrans" cxnId="{B0452023-0F14-45D1-B1CB-B309A7C97912}">
      <dgm:prSet/>
      <dgm:spPr/>
      <dgm:t>
        <a:bodyPr/>
        <a:lstStyle/>
        <a:p>
          <a:endParaRPr lang="de-DE"/>
        </a:p>
      </dgm:t>
    </dgm:pt>
    <dgm:pt modelId="{530F15EA-AA29-4C48-A71E-5B86C61B25B2}" type="sibTrans" cxnId="{B0452023-0F14-45D1-B1CB-B309A7C97912}">
      <dgm:prSet/>
      <dgm:spPr/>
      <dgm:t>
        <a:bodyPr/>
        <a:lstStyle/>
        <a:p>
          <a:endParaRPr lang="de-DE"/>
        </a:p>
      </dgm:t>
    </dgm:pt>
    <dgm:pt modelId="{6BEECAC8-5572-46BA-BC64-AFA8D3826BEA}">
      <dgm:prSet phldrT="[Text]"/>
      <dgm:spPr/>
      <dgm:t>
        <a:bodyPr/>
        <a:lstStyle/>
        <a:p>
          <a:r>
            <a:rPr lang="de-DE" dirty="0" err="1"/>
            <a:t>Make</a:t>
          </a:r>
          <a:r>
            <a:rPr lang="de-DE" dirty="0"/>
            <a:t> </a:t>
          </a:r>
          <a:r>
            <a:rPr lang="de-DE" dirty="0" err="1"/>
            <a:t>them</a:t>
          </a:r>
          <a:r>
            <a:rPr lang="de-DE" dirty="0"/>
            <a:t> </a:t>
          </a:r>
          <a:r>
            <a:rPr lang="de-DE" dirty="0" err="1"/>
            <a:t>Measurable</a:t>
          </a:r>
          <a:endParaRPr lang="de-DE" dirty="0"/>
        </a:p>
      </dgm:t>
    </dgm:pt>
    <dgm:pt modelId="{8B3C169D-9BF3-4E12-8F25-A6D8D56BA7BE}" type="parTrans" cxnId="{7DC21632-87AB-4034-9CA7-31C88917D835}">
      <dgm:prSet/>
      <dgm:spPr/>
      <dgm:t>
        <a:bodyPr/>
        <a:lstStyle/>
        <a:p>
          <a:endParaRPr lang="de-DE"/>
        </a:p>
      </dgm:t>
    </dgm:pt>
    <dgm:pt modelId="{BA56EB5C-D8A5-44C6-9A02-90233F5A035A}" type="sibTrans" cxnId="{7DC21632-87AB-4034-9CA7-31C88917D835}">
      <dgm:prSet/>
      <dgm:spPr/>
      <dgm:t>
        <a:bodyPr/>
        <a:lstStyle/>
        <a:p>
          <a:endParaRPr lang="de-DE"/>
        </a:p>
      </dgm:t>
    </dgm:pt>
    <dgm:pt modelId="{FCA29BB1-4CBA-4178-90F4-A378ADFF7F6C}">
      <dgm:prSet phldrT="[Text]"/>
      <dgm:spPr/>
      <dgm:t>
        <a:bodyPr/>
        <a:lstStyle/>
        <a:p>
          <a:pPr marL="84138" indent="0" algn="r">
            <a:buNone/>
            <a:tabLst>
              <a:tab pos="263525" algn="l"/>
            </a:tabLst>
          </a:pPr>
          <a:r>
            <a:rPr lang="de-DE" b="1" dirty="0" err="1"/>
            <a:t>Ensure</a:t>
          </a:r>
          <a:r>
            <a:rPr lang="de-DE" b="1" dirty="0"/>
            <a:t> </a:t>
          </a:r>
          <a:r>
            <a:rPr lang="de-DE" b="1" dirty="0" err="1"/>
            <a:t>you</a:t>
          </a:r>
          <a:r>
            <a:rPr lang="de-DE" b="1" dirty="0"/>
            <a:t> </a:t>
          </a:r>
          <a:r>
            <a:rPr lang="de-DE" b="1" dirty="0" err="1"/>
            <a:t>can</a:t>
          </a:r>
          <a:r>
            <a:rPr lang="de-DE" b="1" dirty="0"/>
            <a:t> track </a:t>
          </a:r>
          <a:r>
            <a:rPr lang="de-DE" b="1" dirty="0" err="1"/>
            <a:t>your</a:t>
          </a:r>
          <a:r>
            <a:rPr lang="de-DE" b="1" dirty="0"/>
            <a:t> </a:t>
          </a:r>
          <a:r>
            <a:rPr lang="de-DE" b="1" dirty="0" err="1"/>
            <a:t>progress</a:t>
          </a:r>
          <a:r>
            <a:rPr lang="de-DE" b="1" dirty="0"/>
            <a:t>, such </a:t>
          </a:r>
          <a:r>
            <a:rPr lang="de-DE" b="1" dirty="0" err="1"/>
            <a:t>as</a:t>
          </a:r>
          <a:r>
            <a:rPr lang="de-DE" b="1" dirty="0"/>
            <a:t> </a:t>
          </a:r>
          <a:r>
            <a:rPr lang="de-DE" b="1" dirty="0" err="1"/>
            <a:t>setting</a:t>
          </a:r>
          <a:r>
            <a:rPr lang="de-DE" b="1" dirty="0"/>
            <a:t> a </a:t>
          </a:r>
          <a:r>
            <a:rPr lang="de-DE" b="1" dirty="0" err="1"/>
            <a:t>target</a:t>
          </a:r>
          <a:r>
            <a:rPr lang="de-DE" b="1" dirty="0"/>
            <a:t> </a:t>
          </a:r>
          <a:r>
            <a:rPr lang="de-DE" b="1" dirty="0" err="1"/>
            <a:t>amount</a:t>
          </a:r>
          <a:r>
            <a:rPr lang="de-DE" b="1" dirty="0"/>
            <a:t> </a:t>
          </a:r>
          <a:r>
            <a:rPr lang="de-DE" b="1" dirty="0" err="1"/>
            <a:t>or</a:t>
          </a:r>
          <a:r>
            <a:rPr lang="de-DE" b="1" dirty="0"/>
            <a:t> a </a:t>
          </a:r>
          <a:r>
            <a:rPr lang="de-DE" b="1" dirty="0" err="1"/>
            <a:t>percentage</a:t>
          </a:r>
          <a:endParaRPr lang="de-DE" b="1" dirty="0"/>
        </a:p>
      </dgm:t>
    </dgm:pt>
    <dgm:pt modelId="{611296E3-078F-4873-A583-54BAF64FDE87}" type="parTrans" cxnId="{4B153223-8F11-4579-82A9-1AD1CCE3C515}">
      <dgm:prSet/>
      <dgm:spPr/>
      <dgm:t>
        <a:bodyPr/>
        <a:lstStyle/>
        <a:p>
          <a:endParaRPr lang="de-DE"/>
        </a:p>
      </dgm:t>
    </dgm:pt>
    <dgm:pt modelId="{9D491FD6-1866-4D3A-8215-298FED4379EC}" type="sibTrans" cxnId="{4B153223-8F11-4579-82A9-1AD1CCE3C515}">
      <dgm:prSet/>
      <dgm:spPr/>
      <dgm:t>
        <a:bodyPr/>
        <a:lstStyle/>
        <a:p>
          <a:endParaRPr lang="de-DE"/>
        </a:p>
      </dgm:t>
    </dgm:pt>
    <dgm:pt modelId="{1A3B025E-B9C2-421C-8255-4BDD653B6DFB}">
      <dgm:prSet phldrT="[Text]"/>
      <dgm:spPr/>
      <dgm:t>
        <a:bodyPr/>
        <a:lstStyle/>
        <a:p>
          <a:r>
            <a:rPr lang="de-DE" dirty="0"/>
            <a:t>Set a </a:t>
          </a:r>
          <a:r>
            <a:rPr lang="de-DE" dirty="0" err="1"/>
            <a:t>Timeframe</a:t>
          </a:r>
          <a:endParaRPr lang="de-DE" dirty="0"/>
        </a:p>
      </dgm:t>
    </dgm:pt>
    <dgm:pt modelId="{078037B5-A4D3-42EB-BCF4-795B1BEEAD96}" type="parTrans" cxnId="{3309823B-8378-4881-B73B-790CC42F3A76}">
      <dgm:prSet/>
      <dgm:spPr/>
      <dgm:t>
        <a:bodyPr/>
        <a:lstStyle/>
        <a:p>
          <a:endParaRPr lang="de-DE"/>
        </a:p>
      </dgm:t>
    </dgm:pt>
    <dgm:pt modelId="{A31A7CDF-0A3F-4657-B105-4490F23F8028}" type="sibTrans" cxnId="{3309823B-8378-4881-B73B-790CC42F3A76}">
      <dgm:prSet/>
      <dgm:spPr/>
      <dgm:t>
        <a:bodyPr/>
        <a:lstStyle/>
        <a:p>
          <a:endParaRPr lang="de-DE"/>
        </a:p>
      </dgm:t>
    </dgm:pt>
    <dgm:pt modelId="{92F697FE-D00C-422D-80DA-50600F5F2186}">
      <dgm:prSet phldrT="[Text]"/>
      <dgm:spPr/>
      <dgm:t>
        <a:bodyPr/>
        <a:lstStyle/>
        <a:p>
          <a:pPr marL="84138" indent="0" algn="r">
            <a:buNone/>
          </a:pPr>
          <a:r>
            <a:rPr lang="de-DE" b="1" dirty="0"/>
            <a:t>Decice when you want to achieve your goals, e.g. in </a:t>
          </a:r>
          <a:r>
            <a:rPr lang="de-DE" b="1" dirty="0" err="1"/>
            <a:t>six</a:t>
          </a:r>
          <a:r>
            <a:rPr lang="de-DE" b="1" dirty="0"/>
            <a:t> </a:t>
          </a:r>
          <a:r>
            <a:rPr lang="de-DE" b="1" dirty="0" err="1"/>
            <a:t>months</a:t>
          </a:r>
          <a:r>
            <a:rPr lang="de-DE" b="1" dirty="0"/>
            <a:t> </a:t>
          </a:r>
          <a:r>
            <a:rPr lang="de-DE" b="1" dirty="0" err="1"/>
            <a:t>or</a:t>
          </a:r>
          <a:r>
            <a:rPr lang="de-DE" b="1" dirty="0"/>
            <a:t> </a:t>
          </a:r>
          <a:r>
            <a:rPr lang="de-DE" b="1" dirty="0" err="1"/>
            <a:t>by</a:t>
          </a:r>
          <a:r>
            <a:rPr lang="de-DE" b="1" dirty="0"/>
            <a:t> </a:t>
          </a:r>
          <a:r>
            <a:rPr lang="de-DE" b="1" dirty="0" err="1"/>
            <a:t>the</a:t>
          </a:r>
          <a:r>
            <a:rPr lang="de-DE" b="1" dirty="0"/>
            <a:t> end of </a:t>
          </a:r>
          <a:r>
            <a:rPr lang="de-DE" b="1" dirty="0" err="1"/>
            <a:t>the</a:t>
          </a:r>
          <a:r>
            <a:rPr lang="de-DE" b="1" dirty="0"/>
            <a:t> </a:t>
          </a:r>
          <a:r>
            <a:rPr lang="de-DE" b="1" dirty="0" err="1"/>
            <a:t>year</a:t>
          </a:r>
          <a:endParaRPr lang="de-DE" b="1" dirty="0"/>
        </a:p>
      </dgm:t>
    </dgm:pt>
    <dgm:pt modelId="{70E72C54-3232-43E2-8935-7BC238401A9C}" type="parTrans" cxnId="{03F2CECE-6B48-4A55-BC60-7A3D1411BCF3}">
      <dgm:prSet/>
      <dgm:spPr/>
      <dgm:t>
        <a:bodyPr/>
        <a:lstStyle/>
        <a:p>
          <a:endParaRPr lang="de-DE"/>
        </a:p>
      </dgm:t>
    </dgm:pt>
    <dgm:pt modelId="{EC30CA6F-7976-4043-99B4-71557ECC4763}" type="sibTrans" cxnId="{03F2CECE-6B48-4A55-BC60-7A3D1411BCF3}">
      <dgm:prSet/>
      <dgm:spPr/>
      <dgm:t>
        <a:bodyPr/>
        <a:lstStyle/>
        <a:p>
          <a:endParaRPr lang="de-DE"/>
        </a:p>
      </dgm:t>
    </dgm:pt>
    <dgm:pt modelId="{5278EC9D-C125-4F82-BC13-C8FBD8DE9B79}">
      <dgm:prSet phldrT="[Text]"/>
      <dgm:spPr/>
      <dgm:t>
        <a:bodyPr/>
        <a:lstStyle/>
        <a:p>
          <a:r>
            <a:rPr lang="de-DE" dirty="0" err="1"/>
            <a:t>Align</a:t>
          </a:r>
          <a:r>
            <a:rPr lang="de-DE" dirty="0"/>
            <a:t> </a:t>
          </a:r>
          <a:r>
            <a:rPr lang="de-DE" dirty="0" err="1"/>
            <a:t>with</a:t>
          </a:r>
          <a:r>
            <a:rPr lang="de-DE" dirty="0"/>
            <a:t> </a:t>
          </a:r>
          <a:r>
            <a:rPr lang="de-DE" dirty="0" err="1"/>
            <a:t>your</a:t>
          </a:r>
          <a:r>
            <a:rPr lang="de-DE" dirty="0"/>
            <a:t> </a:t>
          </a:r>
          <a:r>
            <a:rPr lang="de-DE" dirty="0" err="1"/>
            <a:t>budget</a:t>
          </a:r>
          <a:endParaRPr lang="de-DE" dirty="0"/>
        </a:p>
      </dgm:t>
    </dgm:pt>
    <dgm:pt modelId="{C589AFB4-961F-47F2-96BE-36D7526F6361}" type="parTrans" cxnId="{240FFE5F-C12E-4AA2-A668-F4799049063F}">
      <dgm:prSet/>
      <dgm:spPr/>
      <dgm:t>
        <a:bodyPr/>
        <a:lstStyle/>
        <a:p>
          <a:endParaRPr lang="de-DE"/>
        </a:p>
      </dgm:t>
    </dgm:pt>
    <dgm:pt modelId="{26B71E37-8906-4704-B385-214DC5012FCD}" type="sibTrans" cxnId="{240FFE5F-C12E-4AA2-A668-F4799049063F}">
      <dgm:prSet/>
      <dgm:spPr/>
      <dgm:t>
        <a:bodyPr/>
        <a:lstStyle/>
        <a:p>
          <a:endParaRPr lang="de-DE"/>
        </a:p>
      </dgm:t>
    </dgm:pt>
    <dgm:pt modelId="{D328812C-DE9C-4DA8-9FEE-800CBB5AE832}">
      <dgm:prSet phldrT="[Text]"/>
      <dgm:spPr/>
      <dgm:t>
        <a:bodyPr/>
        <a:lstStyle/>
        <a:p>
          <a:pPr marL="0" indent="0">
            <a:buNone/>
          </a:pPr>
          <a:r>
            <a:rPr lang="de-DE" b="1" dirty="0" err="1"/>
            <a:t>Make</a:t>
          </a:r>
          <a:r>
            <a:rPr lang="de-DE" b="1" dirty="0"/>
            <a:t> </a:t>
          </a:r>
          <a:r>
            <a:rPr lang="de-DE" b="1" dirty="0" err="1"/>
            <a:t>sure</a:t>
          </a:r>
          <a:r>
            <a:rPr lang="de-DE" b="1" dirty="0"/>
            <a:t> </a:t>
          </a:r>
          <a:r>
            <a:rPr lang="de-DE" b="1" dirty="0" err="1"/>
            <a:t>your</a:t>
          </a:r>
          <a:r>
            <a:rPr lang="de-DE" b="1" dirty="0"/>
            <a:t> </a:t>
          </a:r>
          <a:r>
            <a:rPr lang="de-DE" b="1" dirty="0" err="1"/>
            <a:t>financial</a:t>
          </a:r>
          <a:r>
            <a:rPr lang="de-DE" b="1" dirty="0"/>
            <a:t> </a:t>
          </a:r>
          <a:r>
            <a:rPr lang="de-DE" b="1" dirty="0" err="1"/>
            <a:t>goals</a:t>
          </a:r>
          <a:r>
            <a:rPr lang="de-DE" b="1" dirty="0"/>
            <a:t> fit </a:t>
          </a:r>
          <a:r>
            <a:rPr lang="de-DE" b="1" dirty="0" err="1"/>
            <a:t>within</a:t>
          </a:r>
          <a:r>
            <a:rPr lang="de-DE" b="1" dirty="0"/>
            <a:t> </a:t>
          </a:r>
          <a:r>
            <a:rPr lang="de-DE" b="1" dirty="0" err="1"/>
            <a:t>your</a:t>
          </a:r>
          <a:r>
            <a:rPr lang="de-DE" b="1" dirty="0"/>
            <a:t> </a:t>
          </a:r>
          <a:r>
            <a:rPr lang="de-DE" b="1" dirty="0" err="1"/>
            <a:t>budget</a:t>
          </a:r>
          <a:r>
            <a:rPr lang="de-DE" b="1" dirty="0"/>
            <a:t> and </a:t>
          </a:r>
          <a:r>
            <a:rPr lang="de-DE" b="1" dirty="0" err="1"/>
            <a:t>financial</a:t>
          </a:r>
          <a:r>
            <a:rPr lang="de-DE" b="1" dirty="0"/>
            <a:t> </a:t>
          </a:r>
          <a:r>
            <a:rPr lang="de-DE" b="1" dirty="0" err="1"/>
            <a:t>strategy</a:t>
          </a:r>
          <a:endParaRPr lang="de-DE" b="1" dirty="0"/>
        </a:p>
      </dgm:t>
    </dgm:pt>
    <dgm:pt modelId="{3D7C09E8-A2C6-4A43-ABB7-AD4DCA4896A9}" type="parTrans" cxnId="{E607D236-4F16-431D-9ECE-682C98878B99}">
      <dgm:prSet/>
      <dgm:spPr/>
      <dgm:t>
        <a:bodyPr/>
        <a:lstStyle/>
        <a:p>
          <a:endParaRPr lang="de-DE"/>
        </a:p>
      </dgm:t>
    </dgm:pt>
    <dgm:pt modelId="{3B2556AF-9B89-47DC-858C-B7A7CBE31B4C}" type="sibTrans" cxnId="{E607D236-4F16-431D-9ECE-682C98878B99}">
      <dgm:prSet/>
      <dgm:spPr/>
      <dgm:t>
        <a:bodyPr/>
        <a:lstStyle/>
        <a:p>
          <a:endParaRPr lang="de-DE"/>
        </a:p>
      </dgm:t>
    </dgm:pt>
    <dgm:pt modelId="{40BD9EA8-2BF2-41DF-8E28-A3A29658518D}">
      <dgm:prSet phldrT="[Text]"/>
      <dgm:spPr/>
      <dgm:t>
        <a:bodyPr/>
        <a:lstStyle/>
        <a:p>
          <a:pPr marL="0" indent="0">
            <a:buNone/>
          </a:pPr>
          <a:endParaRPr lang="de-DE" dirty="0"/>
        </a:p>
      </dgm:t>
    </dgm:pt>
    <dgm:pt modelId="{31108663-D026-4722-B5FC-71B26AB032C3}" type="parTrans" cxnId="{7AA5D3FF-D843-4B00-B947-CA05B678C9EC}">
      <dgm:prSet/>
      <dgm:spPr/>
      <dgm:t>
        <a:bodyPr/>
        <a:lstStyle/>
        <a:p>
          <a:endParaRPr lang="de-DE"/>
        </a:p>
      </dgm:t>
    </dgm:pt>
    <dgm:pt modelId="{034F955F-322A-499D-A290-EA349E36CF58}" type="sibTrans" cxnId="{7AA5D3FF-D843-4B00-B947-CA05B678C9EC}">
      <dgm:prSet/>
      <dgm:spPr/>
      <dgm:t>
        <a:bodyPr/>
        <a:lstStyle/>
        <a:p>
          <a:endParaRPr lang="de-DE"/>
        </a:p>
      </dgm:t>
    </dgm:pt>
    <dgm:pt modelId="{FDBB7C19-3C62-4128-93CD-D03F4DD92910}" type="pres">
      <dgm:prSet presAssocID="{487ABA2E-6ABA-433E-8B30-F7C26E27DF34}" presName="cycleMatrixDiagram" presStyleCnt="0">
        <dgm:presLayoutVars>
          <dgm:chMax val="1"/>
          <dgm:dir/>
          <dgm:animLvl val="lvl"/>
          <dgm:resizeHandles val="exact"/>
        </dgm:presLayoutVars>
      </dgm:prSet>
      <dgm:spPr/>
    </dgm:pt>
    <dgm:pt modelId="{D37E7E13-4311-4CFC-AFD1-D57DBCDBACBC}" type="pres">
      <dgm:prSet presAssocID="{487ABA2E-6ABA-433E-8B30-F7C26E27DF34}" presName="children" presStyleCnt="0"/>
      <dgm:spPr/>
    </dgm:pt>
    <dgm:pt modelId="{34530A39-6E17-4B63-B073-9D9245D1CBE1}" type="pres">
      <dgm:prSet presAssocID="{487ABA2E-6ABA-433E-8B30-F7C26E27DF34}" presName="child1group" presStyleCnt="0"/>
      <dgm:spPr/>
    </dgm:pt>
    <dgm:pt modelId="{FC9D0AE1-FE21-4A03-BEE5-2D0D060B9ED8}" type="pres">
      <dgm:prSet presAssocID="{487ABA2E-6ABA-433E-8B30-F7C26E27DF34}" presName="child1" presStyleLbl="bgAcc1" presStyleIdx="0" presStyleCnt="4"/>
      <dgm:spPr/>
    </dgm:pt>
    <dgm:pt modelId="{6601748E-FE42-4106-81F9-21DCC8AEC60E}" type="pres">
      <dgm:prSet presAssocID="{487ABA2E-6ABA-433E-8B30-F7C26E27DF34}" presName="child1Text" presStyleLbl="bgAcc1" presStyleIdx="0" presStyleCnt="4">
        <dgm:presLayoutVars>
          <dgm:bulletEnabled val="1"/>
        </dgm:presLayoutVars>
      </dgm:prSet>
      <dgm:spPr/>
    </dgm:pt>
    <dgm:pt modelId="{4D9E4B7C-4562-4ABA-9690-DB176FDE86BF}" type="pres">
      <dgm:prSet presAssocID="{487ABA2E-6ABA-433E-8B30-F7C26E27DF34}" presName="child2group" presStyleCnt="0"/>
      <dgm:spPr/>
    </dgm:pt>
    <dgm:pt modelId="{09457DAD-DF52-493B-86A5-01E8B9E13F02}" type="pres">
      <dgm:prSet presAssocID="{487ABA2E-6ABA-433E-8B30-F7C26E27DF34}" presName="child2" presStyleLbl="bgAcc1" presStyleIdx="1" presStyleCnt="4"/>
      <dgm:spPr/>
    </dgm:pt>
    <dgm:pt modelId="{3DA3880A-FD30-4718-ACE5-67D0234736F3}" type="pres">
      <dgm:prSet presAssocID="{487ABA2E-6ABA-433E-8B30-F7C26E27DF34}" presName="child2Text" presStyleLbl="bgAcc1" presStyleIdx="1" presStyleCnt="4">
        <dgm:presLayoutVars>
          <dgm:bulletEnabled val="1"/>
        </dgm:presLayoutVars>
      </dgm:prSet>
      <dgm:spPr/>
    </dgm:pt>
    <dgm:pt modelId="{481A0346-AE8C-4654-A0F6-479265E946D1}" type="pres">
      <dgm:prSet presAssocID="{487ABA2E-6ABA-433E-8B30-F7C26E27DF34}" presName="child3group" presStyleCnt="0"/>
      <dgm:spPr/>
    </dgm:pt>
    <dgm:pt modelId="{A226DBA7-386F-433F-B25C-A0289B61AC46}" type="pres">
      <dgm:prSet presAssocID="{487ABA2E-6ABA-433E-8B30-F7C26E27DF34}" presName="child3" presStyleLbl="bgAcc1" presStyleIdx="2" presStyleCnt="4"/>
      <dgm:spPr/>
    </dgm:pt>
    <dgm:pt modelId="{2F56289D-767A-423C-9A77-25BEC0B9FF5C}" type="pres">
      <dgm:prSet presAssocID="{487ABA2E-6ABA-433E-8B30-F7C26E27DF34}" presName="child3Text" presStyleLbl="bgAcc1" presStyleIdx="2" presStyleCnt="4">
        <dgm:presLayoutVars>
          <dgm:bulletEnabled val="1"/>
        </dgm:presLayoutVars>
      </dgm:prSet>
      <dgm:spPr/>
    </dgm:pt>
    <dgm:pt modelId="{C8D7A5C0-6B9A-41FA-A084-ACB95C5457AB}" type="pres">
      <dgm:prSet presAssocID="{487ABA2E-6ABA-433E-8B30-F7C26E27DF34}" presName="child4group" presStyleCnt="0"/>
      <dgm:spPr/>
    </dgm:pt>
    <dgm:pt modelId="{20B2CF31-B5F8-4254-B48E-383080E8C94F}" type="pres">
      <dgm:prSet presAssocID="{487ABA2E-6ABA-433E-8B30-F7C26E27DF34}" presName="child4" presStyleLbl="bgAcc1" presStyleIdx="3" presStyleCnt="4"/>
      <dgm:spPr/>
    </dgm:pt>
    <dgm:pt modelId="{501D9EF4-9180-4BA9-822A-8396065A2ABB}" type="pres">
      <dgm:prSet presAssocID="{487ABA2E-6ABA-433E-8B30-F7C26E27DF34}" presName="child4Text" presStyleLbl="bgAcc1" presStyleIdx="3" presStyleCnt="4">
        <dgm:presLayoutVars>
          <dgm:bulletEnabled val="1"/>
        </dgm:presLayoutVars>
      </dgm:prSet>
      <dgm:spPr/>
    </dgm:pt>
    <dgm:pt modelId="{D5F5F1E7-39B7-4B85-BBD7-9574269AAC4D}" type="pres">
      <dgm:prSet presAssocID="{487ABA2E-6ABA-433E-8B30-F7C26E27DF34}" presName="childPlaceholder" presStyleCnt="0"/>
      <dgm:spPr/>
    </dgm:pt>
    <dgm:pt modelId="{0A2FB36D-AA8B-453C-B34D-7D462C237FF0}" type="pres">
      <dgm:prSet presAssocID="{487ABA2E-6ABA-433E-8B30-F7C26E27DF34}" presName="circle" presStyleCnt="0"/>
      <dgm:spPr/>
    </dgm:pt>
    <dgm:pt modelId="{D3D64788-8E6C-4AD2-9F47-82BE9C3EDAD3}" type="pres">
      <dgm:prSet presAssocID="{487ABA2E-6ABA-433E-8B30-F7C26E27DF34}" presName="quadrant1" presStyleLbl="node1" presStyleIdx="0" presStyleCnt="4">
        <dgm:presLayoutVars>
          <dgm:chMax val="1"/>
          <dgm:bulletEnabled val="1"/>
        </dgm:presLayoutVars>
      </dgm:prSet>
      <dgm:spPr/>
    </dgm:pt>
    <dgm:pt modelId="{F262C5B8-E2AB-4E0E-8857-FAC4155D24EA}" type="pres">
      <dgm:prSet presAssocID="{487ABA2E-6ABA-433E-8B30-F7C26E27DF34}" presName="quadrant2" presStyleLbl="node1" presStyleIdx="1" presStyleCnt="4">
        <dgm:presLayoutVars>
          <dgm:chMax val="1"/>
          <dgm:bulletEnabled val="1"/>
        </dgm:presLayoutVars>
      </dgm:prSet>
      <dgm:spPr/>
    </dgm:pt>
    <dgm:pt modelId="{54DB47E1-C276-4B09-8FDE-C3537B6AA74B}" type="pres">
      <dgm:prSet presAssocID="{487ABA2E-6ABA-433E-8B30-F7C26E27DF34}" presName="quadrant3" presStyleLbl="node1" presStyleIdx="2" presStyleCnt="4">
        <dgm:presLayoutVars>
          <dgm:chMax val="1"/>
          <dgm:bulletEnabled val="1"/>
        </dgm:presLayoutVars>
      </dgm:prSet>
      <dgm:spPr/>
    </dgm:pt>
    <dgm:pt modelId="{8FE9928E-0062-439A-9922-54F66ADE950A}" type="pres">
      <dgm:prSet presAssocID="{487ABA2E-6ABA-433E-8B30-F7C26E27DF34}" presName="quadrant4" presStyleLbl="node1" presStyleIdx="3" presStyleCnt="4">
        <dgm:presLayoutVars>
          <dgm:chMax val="1"/>
          <dgm:bulletEnabled val="1"/>
        </dgm:presLayoutVars>
      </dgm:prSet>
      <dgm:spPr/>
    </dgm:pt>
    <dgm:pt modelId="{118F893F-680C-4E4E-BC78-73B841A8944F}" type="pres">
      <dgm:prSet presAssocID="{487ABA2E-6ABA-433E-8B30-F7C26E27DF34}" presName="quadrantPlaceholder" presStyleCnt="0"/>
      <dgm:spPr/>
    </dgm:pt>
    <dgm:pt modelId="{42536B15-99DB-4331-BC68-99A3FA6D73BC}" type="pres">
      <dgm:prSet presAssocID="{487ABA2E-6ABA-433E-8B30-F7C26E27DF34}" presName="center1" presStyleLbl="fgShp" presStyleIdx="0" presStyleCnt="2"/>
      <dgm:spPr/>
    </dgm:pt>
    <dgm:pt modelId="{84B8C17E-A606-45F1-843F-44D96B25DCA1}" type="pres">
      <dgm:prSet presAssocID="{487ABA2E-6ABA-433E-8B30-F7C26E27DF34}" presName="center2" presStyleLbl="fgShp" presStyleIdx="1" presStyleCnt="2"/>
      <dgm:spPr/>
    </dgm:pt>
  </dgm:ptLst>
  <dgm:cxnLst>
    <dgm:cxn modelId="{17160310-DC63-4CE3-AC4C-501F6A381878}" type="presOf" srcId="{D328812C-DE9C-4DA8-9FEE-800CBB5AE832}" destId="{20B2CF31-B5F8-4254-B48E-383080E8C94F}" srcOrd="0" destOrd="0" presId="urn:microsoft.com/office/officeart/2005/8/layout/cycle4"/>
    <dgm:cxn modelId="{B0452023-0F14-45D1-B1CB-B309A7C97912}" srcId="{9EC495DF-7899-4C87-B945-2AFBBBE02372}" destId="{09C766D6-A956-4E7E-B917-23A5BAE0F4BB}" srcOrd="0" destOrd="0" parTransId="{0A50AEDE-8D15-4EF1-A8FA-4E47344C5B13}" sibTransId="{530F15EA-AA29-4C48-A71E-5B86C61B25B2}"/>
    <dgm:cxn modelId="{4B153223-8F11-4579-82A9-1AD1CCE3C515}" srcId="{6BEECAC8-5572-46BA-BC64-AFA8D3826BEA}" destId="{FCA29BB1-4CBA-4178-90F4-A378ADFF7F6C}" srcOrd="0" destOrd="0" parTransId="{611296E3-078F-4873-A583-54BAF64FDE87}" sibTransId="{9D491FD6-1866-4D3A-8215-298FED4379EC}"/>
    <dgm:cxn modelId="{7DC21632-87AB-4034-9CA7-31C88917D835}" srcId="{487ABA2E-6ABA-433E-8B30-F7C26E27DF34}" destId="{6BEECAC8-5572-46BA-BC64-AFA8D3826BEA}" srcOrd="1" destOrd="0" parTransId="{8B3C169D-9BF3-4E12-8F25-A6D8D56BA7BE}" sibTransId="{BA56EB5C-D8A5-44C6-9A02-90233F5A035A}"/>
    <dgm:cxn modelId="{E607D236-4F16-431D-9ECE-682C98878B99}" srcId="{5278EC9D-C125-4F82-BC13-C8FBD8DE9B79}" destId="{D328812C-DE9C-4DA8-9FEE-800CBB5AE832}" srcOrd="0" destOrd="0" parTransId="{3D7C09E8-A2C6-4A43-ABB7-AD4DCA4896A9}" sibTransId="{3B2556AF-9B89-47DC-858C-B7A7CBE31B4C}"/>
    <dgm:cxn modelId="{8B1F6A3A-3539-4AD2-B02B-48D021FFD3A9}" type="presOf" srcId="{487ABA2E-6ABA-433E-8B30-F7C26E27DF34}" destId="{FDBB7C19-3C62-4128-93CD-D03F4DD92910}" srcOrd="0" destOrd="0" presId="urn:microsoft.com/office/officeart/2005/8/layout/cycle4"/>
    <dgm:cxn modelId="{3309823B-8378-4881-B73B-790CC42F3A76}" srcId="{487ABA2E-6ABA-433E-8B30-F7C26E27DF34}" destId="{1A3B025E-B9C2-421C-8255-4BDD653B6DFB}" srcOrd="2" destOrd="0" parTransId="{078037B5-A4D3-42EB-BCF4-795B1BEEAD96}" sibTransId="{A31A7CDF-0A3F-4657-B105-4490F23F8028}"/>
    <dgm:cxn modelId="{824EC65D-7154-4FEC-87A3-A7F6CFDF3CBA}" type="presOf" srcId="{FCA29BB1-4CBA-4178-90F4-A378ADFF7F6C}" destId="{09457DAD-DF52-493B-86A5-01E8B9E13F02}" srcOrd="0" destOrd="0" presId="urn:microsoft.com/office/officeart/2005/8/layout/cycle4"/>
    <dgm:cxn modelId="{240FFE5F-C12E-4AA2-A668-F4799049063F}" srcId="{487ABA2E-6ABA-433E-8B30-F7C26E27DF34}" destId="{5278EC9D-C125-4F82-BC13-C8FBD8DE9B79}" srcOrd="3" destOrd="0" parTransId="{C589AFB4-961F-47F2-96BE-36D7526F6361}" sibTransId="{26B71E37-8906-4704-B385-214DC5012FCD}"/>
    <dgm:cxn modelId="{9EEA2068-BBC1-45F7-AA17-AA98F3A0CB55}" type="presOf" srcId="{9EC495DF-7899-4C87-B945-2AFBBBE02372}" destId="{D3D64788-8E6C-4AD2-9F47-82BE9C3EDAD3}" srcOrd="0" destOrd="0" presId="urn:microsoft.com/office/officeart/2005/8/layout/cycle4"/>
    <dgm:cxn modelId="{86F5F348-70DA-4E6E-AF75-B58FFC8397C8}" type="presOf" srcId="{FCA29BB1-4CBA-4178-90F4-A378ADFF7F6C}" destId="{3DA3880A-FD30-4718-ACE5-67D0234736F3}" srcOrd="1" destOrd="0" presId="urn:microsoft.com/office/officeart/2005/8/layout/cycle4"/>
    <dgm:cxn modelId="{70047475-E066-455B-B385-A7F75FC88511}" type="presOf" srcId="{5278EC9D-C125-4F82-BC13-C8FBD8DE9B79}" destId="{8FE9928E-0062-439A-9922-54F66ADE950A}" srcOrd="0" destOrd="0" presId="urn:microsoft.com/office/officeart/2005/8/layout/cycle4"/>
    <dgm:cxn modelId="{548BE87A-64FC-4CF8-BBCE-09E9A8D75C80}" type="presOf" srcId="{92F697FE-D00C-422D-80DA-50600F5F2186}" destId="{A226DBA7-386F-433F-B25C-A0289B61AC46}" srcOrd="0" destOrd="0" presId="urn:microsoft.com/office/officeart/2005/8/layout/cycle4"/>
    <dgm:cxn modelId="{4D03667F-12AE-4A19-BA1A-FE596573921D}" type="presOf" srcId="{1A3B025E-B9C2-421C-8255-4BDD653B6DFB}" destId="{54DB47E1-C276-4B09-8FDE-C3537B6AA74B}" srcOrd="0" destOrd="0" presId="urn:microsoft.com/office/officeart/2005/8/layout/cycle4"/>
    <dgm:cxn modelId="{85F7A681-F025-474A-8530-1FC28B779CB7}" type="presOf" srcId="{09C766D6-A956-4E7E-B917-23A5BAE0F4BB}" destId="{FC9D0AE1-FE21-4A03-BEE5-2D0D060B9ED8}" srcOrd="0" destOrd="0" presId="urn:microsoft.com/office/officeart/2005/8/layout/cycle4"/>
    <dgm:cxn modelId="{DE538990-A1F5-4132-830F-F1B41526CBFF}" srcId="{487ABA2E-6ABA-433E-8B30-F7C26E27DF34}" destId="{9EC495DF-7899-4C87-B945-2AFBBBE02372}" srcOrd="0" destOrd="0" parTransId="{621FB35D-88B3-4E59-99AB-1FA9354ABCF8}" sibTransId="{2E63E38D-23B3-4CAC-B34F-6CEF51C2E6FE}"/>
    <dgm:cxn modelId="{BBA8BCA9-6BB0-4E09-BB65-69C71F1631E6}" type="presOf" srcId="{6BEECAC8-5572-46BA-BC64-AFA8D3826BEA}" destId="{F262C5B8-E2AB-4E0E-8857-FAC4155D24EA}" srcOrd="0" destOrd="0" presId="urn:microsoft.com/office/officeart/2005/8/layout/cycle4"/>
    <dgm:cxn modelId="{454794C7-2336-41CA-AB00-DD85638DFCD7}" type="presOf" srcId="{D328812C-DE9C-4DA8-9FEE-800CBB5AE832}" destId="{501D9EF4-9180-4BA9-822A-8396065A2ABB}" srcOrd="1" destOrd="0" presId="urn:microsoft.com/office/officeart/2005/8/layout/cycle4"/>
    <dgm:cxn modelId="{03F2CECE-6B48-4A55-BC60-7A3D1411BCF3}" srcId="{1A3B025E-B9C2-421C-8255-4BDD653B6DFB}" destId="{92F697FE-D00C-422D-80DA-50600F5F2186}" srcOrd="0" destOrd="0" parTransId="{70E72C54-3232-43E2-8935-7BC238401A9C}" sibTransId="{EC30CA6F-7976-4043-99B4-71557ECC4763}"/>
    <dgm:cxn modelId="{038BC5FC-6379-472F-8A73-FC74FE8BC3DF}" type="presOf" srcId="{09C766D6-A956-4E7E-B917-23A5BAE0F4BB}" destId="{6601748E-FE42-4106-81F9-21DCC8AEC60E}" srcOrd="1" destOrd="0" presId="urn:microsoft.com/office/officeart/2005/8/layout/cycle4"/>
    <dgm:cxn modelId="{584131FF-1650-4F36-92A9-9431924DA0F7}" type="presOf" srcId="{92F697FE-D00C-422D-80DA-50600F5F2186}" destId="{2F56289D-767A-423C-9A77-25BEC0B9FF5C}" srcOrd="1" destOrd="0" presId="urn:microsoft.com/office/officeart/2005/8/layout/cycle4"/>
    <dgm:cxn modelId="{7AA5D3FF-D843-4B00-B947-CA05B678C9EC}" srcId="{487ABA2E-6ABA-433E-8B30-F7C26E27DF34}" destId="{40BD9EA8-2BF2-41DF-8E28-A3A29658518D}" srcOrd="4" destOrd="0" parTransId="{31108663-D026-4722-B5FC-71B26AB032C3}" sibTransId="{034F955F-322A-499D-A290-EA349E36CF58}"/>
    <dgm:cxn modelId="{8858D06C-8EC5-4DF4-ABDD-ACC78D70BBD7}" type="presParOf" srcId="{FDBB7C19-3C62-4128-93CD-D03F4DD92910}" destId="{D37E7E13-4311-4CFC-AFD1-D57DBCDBACBC}" srcOrd="0" destOrd="0" presId="urn:microsoft.com/office/officeart/2005/8/layout/cycle4"/>
    <dgm:cxn modelId="{86D46E8A-6260-44C9-A0D2-A74AE0D5C18C}" type="presParOf" srcId="{D37E7E13-4311-4CFC-AFD1-D57DBCDBACBC}" destId="{34530A39-6E17-4B63-B073-9D9245D1CBE1}" srcOrd="0" destOrd="0" presId="urn:microsoft.com/office/officeart/2005/8/layout/cycle4"/>
    <dgm:cxn modelId="{E2FCEE79-E4CC-415D-9993-AE64BD2BD079}" type="presParOf" srcId="{34530A39-6E17-4B63-B073-9D9245D1CBE1}" destId="{FC9D0AE1-FE21-4A03-BEE5-2D0D060B9ED8}" srcOrd="0" destOrd="0" presId="urn:microsoft.com/office/officeart/2005/8/layout/cycle4"/>
    <dgm:cxn modelId="{EA8BAF9C-4D9E-4EBD-9358-EEAE0BC9A740}" type="presParOf" srcId="{34530A39-6E17-4B63-B073-9D9245D1CBE1}" destId="{6601748E-FE42-4106-81F9-21DCC8AEC60E}" srcOrd="1" destOrd="0" presId="urn:microsoft.com/office/officeart/2005/8/layout/cycle4"/>
    <dgm:cxn modelId="{B6219A04-3BC0-4371-984B-26DC957F3816}" type="presParOf" srcId="{D37E7E13-4311-4CFC-AFD1-D57DBCDBACBC}" destId="{4D9E4B7C-4562-4ABA-9690-DB176FDE86BF}" srcOrd="1" destOrd="0" presId="urn:microsoft.com/office/officeart/2005/8/layout/cycle4"/>
    <dgm:cxn modelId="{999EC4CE-4506-41F3-AF5F-4675F3F17395}" type="presParOf" srcId="{4D9E4B7C-4562-4ABA-9690-DB176FDE86BF}" destId="{09457DAD-DF52-493B-86A5-01E8B9E13F02}" srcOrd="0" destOrd="0" presId="urn:microsoft.com/office/officeart/2005/8/layout/cycle4"/>
    <dgm:cxn modelId="{64E68AD0-BAE8-4736-819F-3D415834735A}" type="presParOf" srcId="{4D9E4B7C-4562-4ABA-9690-DB176FDE86BF}" destId="{3DA3880A-FD30-4718-ACE5-67D0234736F3}" srcOrd="1" destOrd="0" presId="urn:microsoft.com/office/officeart/2005/8/layout/cycle4"/>
    <dgm:cxn modelId="{792CF74A-85A8-4718-B5DB-815753FA2631}" type="presParOf" srcId="{D37E7E13-4311-4CFC-AFD1-D57DBCDBACBC}" destId="{481A0346-AE8C-4654-A0F6-479265E946D1}" srcOrd="2" destOrd="0" presId="urn:microsoft.com/office/officeart/2005/8/layout/cycle4"/>
    <dgm:cxn modelId="{9649938D-CD87-4B1E-A9C4-EBADC026BC39}" type="presParOf" srcId="{481A0346-AE8C-4654-A0F6-479265E946D1}" destId="{A226DBA7-386F-433F-B25C-A0289B61AC46}" srcOrd="0" destOrd="0" presId="urn:microsoft.com/office/officeart/2005/8/layout/cycle4"/>
    <dgm:cxn modelId="{414B4102-2625-4F60-91C4-C2A0ADE9FCD0}" type="presParOf" srcId="{481A0346-AE8C-4654-A0F6-479265E946D1}" destId="{2F56289D-767A-423C-9A77-25BEC0B9FF5C}" srcOrd="1" destOrd="0" presId="urn:microsoft.com/office/officeart/2005/8/layout/cycle4"/>
    <dgm:cxn modelId="{430D9161-E6FA-4276-9858-81AE75807ACD}" type="presParOf" srcId="{D37E7E13-4311-4CFC-AFD1-D57DBCDBACBC}" destId="{C8D7A5C0-6B9A-41FA-A084-ACB95C5457AB}" srcOrd="3" destOrd="0" presId="urn:microsoft.com/office/officeart/2005/8/layout/cycle4"/>
    <dgm:cxn modelId="{668E4062-9508-4C37-8925-458EDC3A7CC9}" type="presParOf" srcId="{C8D7A5C0-6B9A-41FA-A084-ACB95C5457AB}" destId="{20B2CF31-B5F8-4254-B48E-383080E8C94F}" srcOrd="0" destOrd="0" presId="urn:microsoft.com/office/officeart/2005/8/layout/cycle4"/>
    <dgm:cxn modelId="{EB0EDD8F-95EB-455C-91EB-15C056BA015D}" type="presParOf" srcId="{C8D7A5C0-6B9A-41FA-A084-ACB95C5457AB}" destId="{501D9EF4-9180-4BA9-822A-8396065A2ABB}" srcOrd="1" destOrd="0" presId="urn:microsoft.com/office/officeart/2005/8/layout/cycle4"/>
    <dgm:cxn modelId="{33C8B5A3-78CD-45C3-82AA-0D7EA475CD15}" type="presParOf" srcId="{D37E7E13-4311-4CFC-AFD1-D57DBCDBACBC}" destId="{D5F5F1E7-39B7-4B85-BBD7-9574269AAC4D}" srcOrd="4" destOrd="0" presId="urn:microsoft.com/office/officeart/2005/8/layout/cycle4"/>
    <dgm:cxn modelId="{BAD11FD0-664B-406D-9666-6EA8FBFA55AE}" type="presParOf" srcId="{FDBB7C19-3C62-4128-93CD-D03F4DD92910}" destId="{0A2FB36D-AA8B-453C-B34D-7D462C237FF0}" srcOrd="1" destOrd="0" presId="urn:microsoft.com/office/officeart/2005/8/layout/cycle4"/>
    <dgm:cxn modelId="{4DEE88D7-B5AA-4333-B67D-6DA71C66AC49}" type="presParOf" srcId="{0A2FB36D-AA8B-453C-B34D-7D462C237FF0}" destId="{D3D64788-8E6C-4AD2-9F47-82BE9C3EDAD3}" srcOrd="0" destOrd="0" presId="urn:microsoft.com/office/officeart/2005/8/layout/cycle4"/>
    <dgm:cxn modelId="{5F4AA64A-02B8-426F-AB02-99CE744BAEB8}" type="presParOf" srcId="{0A2FB36D-AA8B-453C-B34D-7D462C237FF0}" destId="{F262C5B8-E2AB-4E0E-8857-FAC4155D24EA}" srcOrd="1" destOrd="0" presId="urn:microsoft.com/office/officeart/2005/8/layout/cycle4"/>
    <dgm:cxn modelId="{D14264C5-7093-449E-B4C6-DEE30C7393B3}" type="presParOf" srcId="{0A2FB36D-AA8B-453C-B34D-7D462C237FF0}" destId="{54DB47E1-C276-4B09-8FDE-C3537B6AA74B}" srcOrd="2" destOrd="0" presId="urn:microsoft.com/office/officeart/2005/8/layout/cycle4"/>
    <dgm:cxn modelId="{B195079F-29D6-403A-AE21-C199003A4902}" type="presParOf" srcId="{0A2FB36D-AA8B-453C-B34D-7D462C237FF0}" destId="{8FE9928E-0062-439A-9922-54F66ADE950A}" srcOrd="3" destOrd="0" presId="urn:microsoft.com/office/officeart/2005/8/layout/cycle4"/>
    <dgm:cxn modelId="{ACEE99F9-CF92-4D10-B806-BAA5193075FC}" type="presParOf" srcId="{0A2FB36D-AA8B-453C-B34D-7D462C237FF0}" destId="{118F893F-680C-4E4E-BC78-73B841A8944F}" srcOrd="4" destOrd="0" presId="urn:microsoft.com/office/officeart/2005/8/layout/cycle4"/>
    <dgm:cxn modelId="{A6A978ED-8F55-4512-AA25-1D01504128EE}" type="presParOf" srcId="{FDBB7C19-3C62-4128-93CD-D03F4DD92910}" destId="{42536B15-99DB-4331-BC68-99A3FA6D73BC}" srcOrd="2" destOrd="0" presId="urn:microsoft.com/office/officeart/2005/8/layout/cycle4"/>
    <dgm:cxn modelId="{DAB863FC-CDB4-4D4E-805F-782C79D2C566}" type="presParOf" srcId="{FDBB7C19-3C62-4128-93CD-D03F4DD92910}" destId="{84B8C17E-A606-45F1-843F-44D96B25DCA1}"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96BE89-20D1-4E67-AF8E-A8CA9001E9A5}" type="doc">
      <dgm:prSet loTypeId="urn:microsoft.com/office/officeart/2005/8/layout/hProcess10" loCatId="process" qsTypeId="urn:microsoft.com/office/officeart/2005/8/quickstyle/simple1" qsCatId="simple" csTypeId="urn:microsoft.com/office/officeart/2005/8/colors/colorful1" csCatId="colorful" phldr="1"/>
      <dgm:spPr/>
      <dgm:t>
        <a:bodyPr/>
        <a:lstStyle/>
        <a:p>
          <a:endParaRPr lang="de-DE"/>
        </a:p>
      </dgm:t>
    </dgm:pt>
    <dgm:pt modelId="{6318715F-2CA1-4599-82C5-D469A5715D28}">
      <dgm:prSet phldrT="[Text]"/>
      <dgm:spPr/>
      <dgm:t>
        <a:bodyPr/>
        <a:lstStyle/>
        <a:p>
          <a:r>
            <a:rPr lang="de-DE" b="1" dirty="0"/>
            <a:t>Analyise your current financial Situation              </a:t>
          </a:r>
          <a:r>
            <a:rPr lang="de-DE" dirty="0"/>
            <a:t>Look at your income, expenses, debts, and assets to understand where you stand</a:t>
          </a:r>
          <a:endParaRPr lang="de-DE" b="1" dirty="0"/>
        </a:p>
      </dgm:t>
    </dgm:pt>
    <dgm:pt modelId="{FBD404E0-285B-41F2-B233-C96632ED63D5}" type="parTrans" cxnId="{2B7E48AC-4FEC-4803-BF63-49A3B29C989F}">
      <dgm:prSet/>
      <dgm:spPr/>
      <dgm:t>
        <a:bodyPr/>
        <a:lstStyle/>
        <a:p>
          <a:endParaRPr lang="de-DE"/>
        </a:p>
      </dgm:t>
    </dgm:pt>
    <dgm:pt modelId="{4220200C-2A63-4AF1-8E9F-1A107961E909}" type="sibTrans" cxnId="{2B7E48AC-4FEC-4803-BF63-49A3B29C989F}">
      <dgm:prSet/>
      <dgm:spPr/>
      <dgm:t>
        <a:bodyPr/>
        <a:lstStyle/>
        <a:p>
          <a:endParaRPr lang="de-DE"/>
        </a:p>
      </dgm:t>
    </dgm:pt>
    <dgm:pt modelId="{73B6F786-0DBC-49D5-A95F-AB6D6A2FBEA6}">
      <dgm:prSet phldrT="[Text]"/>
      <dgm:spPr/>
      <dgm:t>
        <a:bodyPr/>
        <a:lstStyle/>
        <a:p>
          <a:r>
            <a:rPr lang="de-DE" b="1" dirty="0"/>
            <a:t>Set Clear Financial Goals                               </a:t>
          </a:r>
          <a:r>
            <a:rPr lang="de-DE" dirty="0"/>
            <a:t>Define what you want to achieve, such as increasing savings or reducing debt.</a:t>
          </a:r>
          <a:endParaRPr lang="de-DE" b="1" dirty="0"/>
        </a:p>
      </dgm:t>
    </dgm:pt>
    <dgm:pt modelId="{2684748E-B74F-44FC-B35E-D097DA997E1B}" type="parTrans" cxnId="{B20B8947-7858-4499-9733-177BCC5FB386}">
      <dgm:prSet/>
      <dgm:spPr/>
      <dgm:t>
        <a:bodyPr/>
        <a:lstStyle/>
        <a:p>
          <a:endParaRPr lang="de-DE"/>
        </a:p>
      </dgm:t>
    </dgm:pt>
    <dgm:pt modelId="{85AC4AF1-4E82-400B-B69D-63195D23EDE2}" type="sibTrans" cxnId="{B20B8947-7858-4499-9733-177BCC5FB386}">
      <dgm:prSet/>
      <dgm:spPr/>
      <dgm:t>
        <a:bodyPr/>
        <a:lstStyle/>
        <a:p>
          <a:endParaRPr lang="de-DE"/>
        </a:p>
      </dgm:t>
    </dgm:pt>
    <dgm:pt modelId="{1EF8EA57-25C6-40D9-8993-9801D558F93B}">
      <dgm:prSet phldrT="[Text]"/>
      <dgm:spPr/>
      <dgm:t>
        <a:bodyPr/>
        <a:lstStyle/>
        <a:p>
          <a:r>
            <a:rPr lang="de-DE" b="1" dirty="0"/>
            <a:t>Develop a Plan                    </a:t>
          </a:r>
          <a:r>
            <a:rPr lang="de-DE" dirty="0"/>
            <a:t>Create a detailed plan that outlines how you will achieve your financial goals, including budgeting, investing, and managing risks</a:t>
          </a:r>
          <a:endParaRPr lang="de-DE" b="1" dirty="0"/>
        </a:p>
      </dgm:t>
    </dgm:pt>
    <dgm:pt modelId="{C828967D-8C6A-4DC5-A1B1-7E0B0FFF201B}" type="parTrans" cxnId="{8621DF82-A566-404D-9DC9-A7724454A4BE}">
      <dgm:prSet/>
      <dgm:spPr/>
      <dgm:t>
        <a:bodyPr/>
        <a:lstStyle/>
        <a:p>
          <a:endParaRPr lang="de-DE"/>
        </a:p>
      </dgm:t>
    </dgm:pt>
    <dgm:pt modelId="{F44B4F57-34BB-426E-B8D6-6F51D3A69943}" type="sibTrans" cxnId="{8621DF82-A566-404D-9DC9-A7724454A4BE}">
      <dgm:prSet/>
      <dgm:spPr/>
      <dgm:t>
        <a:bodyPr/>
        <a:lstStyle/>
        <a:p>
          <a:endParaRPr lang="de-DE"/>
        </a:p>
      </dgm:t>
    </dgm:pt>
    <dgm:pt modelId="{961817E4-6D88-4EC9-82EB-58433B8EA4BD}">
      <dgm:prSet phldrT="[Text]"/>
      <dgm:spPr/>
      <dgm:t>
        <a:bodyPr/>
        <a:lstStyle/>
        <a:p>
          <a:r>
            <a:rPr lang="de-DE" b="1" dirty="0"/>
            <a:t>Monitor and Adjust            </a:t>
          </a:r>
          <a:r>
            <a:rPr lang="de-DE" dirty="0"/>
            <a:t>Regularly check your progress and make changes to your strategy if needed to stay on track</a:t>
          </a:r>
          <a:endParaRPr lang="de-DE" b="1" dirty="0"/>
        </a:p>
      </dgm:t>
    </dgm:pt>
    <dgm:pt modelId="{9BE1722C-AF37-4969-8313-408AD7E64470}" type="parTrans" cxnId="{6E7DDE29-4A0A-4A54-BBB4-90F7122492A8}">
      <dgm:prSet/>
      <dgm:spPr/>
      <dgm:t>
        <a:bodyPr/>
        <a:lstStyle/>
        <a:p>
          <a:endParaRPr lang="de-DE"/>
        </a:p>
      </dgm:t>
    </dgm:pt>
    <dgm:pt modelId="{A5C546CD-C372-4E02-A081-A1BEF14A1194}" type="sibTrans" cxnId="{6E7DDE29-4A0A-4A54-BBB4-90F7122492A8}">
      <dgm:prSet/>
      <dgm:spPr/>
      <dgm:t>
        <a:bodyPr/>
        <a:lstStyle/>
        <a:p>
          <a:endParaRPr lang="de-DE"/>
        </a:p>
      </dgm:t>
    </dgm:pt>
    <dgm:pt modelId="{2D2CD671-4478-4ED0-9F1C-9AAA557913A0}" type="pres">
      <dgm:prSet presAssocID="{B396BE89-20D1-4E67-AF8E-A8CA9001E9A5}" presName="Name0" presStyleCnt="0">
        <dgm:presLayoutVars>
          <dgm:dir/>
          <dgm:resizeHandles val="exact"/>
        </dgm:presLayoutVars>
      </dgm:prSet>
      <dgm:spPr/>
    </dgm:pt>
    <dgm:pt modelId="{8E13A3BB-11A1-4C3E-A9A7-5E036358002C}" type="pres">
      <dgm:prSet presAssocID="{6318715F-2CA1-4599-82C5-D469A5715D28}" presName="composite" presStyleCnt="0"/>
      <dgm:spPr/>
    </dgm:pt>
    <dgm:pt modelId="{E3B42597-8F98-4119-989E-0B467207AA16}" type="pres">
      <dgm:prSet presAssocID="{6318715F-2CA1-4599-82C5-D469A5715D28}" presName="imagSh" presStyleLbl="bgImgPlace1" presStyleIdx="0" presStyleCnt="4" custLinFactNeighborX="-4268" custLinFactNeighborY="-2428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echerche mit einfarbiger Füllung"/>
        </a:ext>
      </dgm:extLst>
    </dgm:pt>
    <dgm:pt modelId="{BE64DE3C-629A-4B02-B92A-DCBA67D1E366}" type="pres">
      <dgm:prSet presAssocID="{6318715F-2CA1-4599-82C5-D469A5715D28}" presName="txNode" presStyleLbl="node1" presStyleIdx="0" presStyleCnt="4">
        <dgm:presLayoutVars>
          <dgm:bulletEnabled val="1"/>
        </dgm:presLayoutVars>
      </dgm:prSet>
      <dgm:spPr/>
    </dgm:pt>
    <dgm:pt modelId="{BF38485F-14A1-45A0-AF04-214C426DF15F}" type="pres">
      <dgm:prSet presAssocID="{4220200C-2A63-4AF1-8E9F-1A107961E909}" presName="sibTrans" presStyleLbl="sibTrans2D1" presStyleIdx="0" presStyleCnt="3"/>
      <dgm:spPr/>
    </dgm:pt>
    <dgm:pt modelId="{3A746206-0836-4F0B-95F6-F9B2DC400F35}" type="pres">
      <dgm:prSet presAssocID="{4220200C-2A63-4AF1-8E9F-1A107961E909}" presName="connTx" presStyleLbl="sibTrans2D1" presStyleIdx="0" presStyleCnt="3"/>
      <dgm:spPr/>
    </dgm:pt>
    <dgm:pt modelId="{83B10631-F681-45F1-82C8-816C4ACFE961}" type="pres">
      <dgm:prSet presAssocID="{73B6F786-0DBC-49D5-A95F-AB6D6A2FBEA6}" presName="composite" presStyleCnt="0"/>
      <dgm:spPr/>
    </dgm:pt>
    <dgm:pt modelId="{C444C60C-5555-4D50-AD19-71010C288EFD}" type="pres">
      <dgm:prSet presAssocID="{73B6F786-0DBC-49D5-A95F-AB6D6A2FBEA6}" presName="imagSh" presStyleLbl="bgImgPlace1" presStyleIdx="1" presStyleCnt="4" custLinFactNeighborX="2667" custLinFactNeighborY="-24289"/>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Volltreffer mit einfarbiger Füllung"/>
        </a:ext>
      </dgm:extLst>
    </dgm:pt>
    <dgm:pt modelId="{117BF1B0-263D-488C-8E1A-90A0D4B5DA85}" type="pres">
      <dgm:prSet presAssocID="{73B6F786-0DBC-49D5-A95F-AB6D6A2FBEA6}" presName="txNode" presStyleLbl="node1" presStyleIdx="1" presStyleCnt="4">
        <dgm:presLayoutVars>
          <dgm:bulletEnabled val="1"/>
        </dgm:presLayoutVars>
      </dgm:prSet>
      <dgm:spPr/>
    </dgm:pt>
    <dgm:pt modelId="{A3947C40-FF92-4CA3-9BAF-9ED1D89948D6}" type="pres">
      <dgm:prSet presAssocID="{85AC4AF1-4E82-400B-B69D-63195D23EDE2}" presName="sibTrans" presStyleLbl="sibTrans2D1" presStyleIdx="1" presStyleCnt="3"/>
      <dgm:spPr/>
    </dgm:pt>
    <dgm:pt modelId="{E8B5999D-0BFE-4182-AE4E-1F1B7783D0FF}" type="pres">
      <dgm:prSet presAssocID="{85AC4AF1-4E82-400B-B69D-63195D23EDE2}" presName="connTx" presStyleLbl="sibTrans2D1" presStyleIdx="1" presStyleCnt="3"/>
      <dgm:spPr/>
    </dgm:pt>
    <dgm:pt modelId="{3B2AD778-2C81-41F6-BD24-82EAE2241D52}" type="pres">
      <dgm:prSet presAssocID="{1EF8EA57-25C6-40D9-8993-9801D558F93B}" presName="composite" presStyleCnt="0"/>
      <dgm:spPr/>
    </dgm:pt>
    <dgm:pt modelId="{CBCCC2ED-D022-43F2-A744-EA294B82759A}" type="pres">
      <dgm:prSet presAssocID="{1EF8EA57-25C6-40D9-8993-9801D558F93B}" presName="imagSh" presStyleLbl="bgImgPlace1" presStyleIdx="2" presStyleCnt="4" custLinFactNeighborX="4998" custLinFactNeighborY="-24289"/>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laybook mit einfarbiger Füllung"/>
        </a:ext>
      </dgm:extLst>
    </dgm:pt>
    <dgm:pt modelId="{EA9089F8-0C26-4055-9E40-10B0B858ECBB}" type="pres">
      <dgm:prSet presAssocID="{1EF8EA57-25C6-40D9-8993-9801D558F93B}" presName="txNode" presStyleLbl="node1" presStyleIdx="2" presStyleCnt="4">
        <dgm:presLayoutVars>
          <dgm:bulletEnabled val="1"/>
        </dgm:presLayoutVars>
      </dgm:prSet>
      <dgm:spPr/>
    </dgm:pt>
    <dgm:pt modelId="{46EFD687-3F1B-4BB1-A08F-841BFBA7A9D5}" type="pres">
      <dgm:prSet presAssocID="{F44B4F57-34BB-426E-B8D6-6F51D3A69943}" presName="sibTrans" presStyleLbl="sibTrans2D1" presStyleIdx="2" presStyleCnt="3"/>
      <dgm:spPr/>
    </dgm:pt>
    <dgm:pt modelId="{3B33B66B-6C3E-41FF-ACE5-82AA2D33B6CA}" type="pres">
      <dgm:prSet presAssocID="{F44B4F57-34BB-426E-B8D6-6F51D3A69943}" presName="connTx" presStyleLbl="sibTrans2D1" presStyleIdx="2" presStyleCnt="3"/>
      <dgm:spPr/>
    </dgm:pt>
    <dgm:pt modelId="{76DC5F05-94EF-46BA-B8EB-9760DA8135FB}" type="pres">
      <dgm:prSet presAssocID="{961817E4-6D88-4EC9-82EB-58433B8EA4BD}" presName="composite" presStyleCnt="0"/>
      <dgm:spPr/>
    </dgm:pt>
    <dgm:pt modelId="{A10EDD77-AF94-41B1-84C5-22B297BD9964}" type="pres">
      <dgm:prSet presAssocID="{961817E4-6D88-4EC9-82EB-58433B8EA4BD}" presName="imagSh" presStyleLbl="bgImgPlace1" presStyleIdx="3" presStyleCnt="4" custLinFactNeighborY="-2428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Klemmbrett abgehakt mit einfarbiger Füllung"/>
        </a:ext>
      </dgm:extLst>
    </dgm:pt>
    <dgm:pt modelId="{C945506D-AADA-4AFE-AD95-A89879B2B54B}" type="pres">
      <dgm:prSet presAssocID="{961817E4-6D88-4EC9-82EB-58433B8EA4BD}" presName="txNode" presStyleLbl="node1" presStyleIdx="3" presStyleCnt="4">
        <dgm:presLayoutVars>
          <dgm:bulletEnabled val="1"/>
        </dgm:presLayoutVars>
      </dgm:prSet>
      <dgm:spPr/>
    </dgm:pt>
  </dgm:ptLst>
  <dgm:cxnLst>
    <dgm:cxn modelId="{3AD87702-E8FC-485E-9373-4EF1AD200776}" type="presOf" srcId="{B396BE89-20D1-4E67-AF8E-A8CA9001E9A5}" destId="{2D2CD671-4478-4ED0-9F1C-9AAA557913A0}" srcOrd="0" destOrd="0" presId="urn:microsoft.com/office/officeart/2005/8/layout/hProcess10"/>
    <dgm:cxn modelId="{E6193A0D-146A-410A-9633-29D0F037FD9C}" type="presOf" srcId="{4220200C-2A63-4AF1-8E9F-1A107961E909}" destId="{BF38485F-14A1-45A0-AF04-214C426DF15F}" srcOrd="0" destOrd="0" presId="urn:microsoft.com/office/officeart/2005/8/layout/hProcess10"/>
    <dgm:cxn modelId="{0C5D4B24-78F3-43FA-A962-E7B6BFBF1DFF}" type="presOf" srcId="{85AC4AF1-4E82-400B-B69D-63195D23EDE2}" destId="{E8B5999D-0BFE-4182-AE4E-1F1B7783D0FF}" srcOrd="1" destOrd="0" presId="urn:microsoft.com/office/officeart/2005/8/layout/hProcess10"/>
    <dgm:cxn modelId="{6E7DDE29-4A0A-4A54-BBB4-90F7122492A8}" srcId="{B396BE89-20D1-4E67-AF8E-A8CA9001E9A5}" destId="{961817E4-6D88-4EC9-82EB-58433B8EA4BD}" srcOrd="3" destOrd="0" parTransId="{9BE1722C-AF37-4969-8313-408AD7E64470}" sibTransId="{A5C546CD-C372-4E02-A081-A1BEF14A1194}"/>
    <dgm:cxn modelId="{D17D8635-0E68-45F4-B88E-916A15F9EC6F}" type="presOf" srcId="{1EF8EA57-25C6-40D9-8993-9801D558F93B}" destId="{EA9089F8-0C26-4055-9E40-10B0B858ECBB}" srcOrd="0" destOrd="0" presId="urn:microsoft.com/office/officeart/2005/8/layout/hProcess10"/>
    <dgm:cxn modelId="{F923B25D-6CE1-44C1-89C9-0F3CB8FA0102}" type="presOf" srcId="{6318715F-2CA1-4599-82C5-D469A5715D28}" destId="{BE64DE3C-629A-4B02-B92A-DCBA67D1E366}" srcOrd="0" destOrd="0" presId="urn:microsoft.com/office/officeart/2005/8/layout/hProcess10"/>
    <dgm:cxn modelId="{33BC8D66-BF9F-40E7-886A-B3699D2A5E9B}" type="presOf" srcId="{F44B4F57-34BB-426E-B8D6-6F51D3A69943}" destId="{46EFD687-3F1B-4BB1-A08F-841BFBA7A9D5}" srcOrd="0" destOrd="0" presId="urn:microsoft.com/office/officeart/2005/8/layout/hProcess10"/>
    <dgm:cxn modelId="{B20B8947-7858-4499-9733-177BCC5FB386}" srcId="{B396BE89-20D1-4E67-AF8E-A8CA9001E9A5}" destId="{73B6F786-0DBC-49D5-A95F-AB6D6A2FBEA6}" srcOrd="1" destOrd="0" parTransId="{2684748E-B74F-44FC-B35E-D097DA997E1B}" sibTransId="{85AC4AF1-4E82-400B-B69D-63195D23EDE2}"/>
    <dgm:cxn modelId="{1853095A-5A4C-401C-9B14-E7CFCBC7FE1E}" type="presOf" srcId="{961817E4-6D88-4EC9-82EB-58433B8EA4BD}" destId="{C945506D-AADA-4AFE-AD95-A89879B2B54B}" srcOrd="0" destOrd="0" presId="urn:microsoft.com/office/officeart/2005/8/layout/hProcess10"/>
    <dgm:cxn modelId="{8621DF82-A566-404D-9DC9-A7724454A4BE}" srcId="{B396BE89-20D1-4E67-AF8E-A8CA9001E9A5}" destId="{1EF8EA57-25C6-40D9-8993-9801D558F93B}" srcOrd="2" destOrd="0" parTransId="{C828967D-8C6A-4DC5-A1B1-7E0B0FFF201B}" sibTransId="{F44B4F57-34BB-426E-B8D6-6F51D3A69943}"/>
    <dgm:cxn modelId="{B920D59E-DB90-4B9B-ACD9-541C93C18D1A}" type="presOf" srcId="{85AC4AF1-4E82-400B-B69D-63195D23EDE2}" destId="{A3947C40-FF92-4CA3-9BAF-9ED1D89948D6}" srcOrd="0" destOrd="0" presId="urn:microsoft.com/office/officeart/2005/8/layout/hProcess10"/>
    <dgm:cxn modelId="{2B7E48AC-4FEC-4803-BF63-49A3B29C989F}" srcId="{B396BE89-20D1-4E67-AF8E-A8CA9001E9A5}" destId="{6318715F-2CA1-4599-82C5-D469A5715D28}" srcOrd="0" destOrd="0" parTransId="{FBD404E0-285B-41F2-B233-C96632ED63D5}" sibTransId="{4220200C-2A63-4AF1-8E9F-1A107961E909}"/>
    <dgm:cxn modelId="{187513EA-83EE-4390-B1EA-92C6EE98EB3F}" type="presOf" srcId="{F44B4F57-34BB-426E-B8D6-6F51D3A69943}" destId="{3B33B66B-6C3E-41FF-ACE5-82AA2D33B6CA}" srcOrd="1" destOrd="0" presId="urn:microsoft.com/office/officeart/2005/8/layout/hProcess10"/>
    <dgm:cxn modelId="{56892DEE-39EF-4181-B5C8-A7669E1F1957}" type="presOf" srcId="{4220200C-2A63-4AF1-8E9F-1A107961E909}" destId="{3A746206-0836-4F0B-95F6-F9B2DC400F35}" srcOrd="1" destOrd="0" presId="urn:microsoft.com/office/officeart/2005/8/layout/hProcess10"/>
    <dgm:cxn modelId="{F6DB5AF7-5375-4C33-A4C1-4AA7EE27AD24}" type="presOf" srcId="{73B6F786-0DBC-49D5-A95F-AB6D6A2FBEA6}" destId="{117BF1B0-263D-488C-8E1A-90A0D4B5DA85}" srcOrd="0" destOrd="0" presId="urn:microsoft.com/office/officeart/2005/8/layout/hProcess10"/>
    <dgm:cxn modelId="{85A58F10-5CE7-4A34-8D9D-7ACC5025C85E}" type="presParOf" srcId="{2D2CD671-4478-4ED0-9F1C-9AAA557913A0}" destId="{8E13A3BB-11A1-4C3E-A9A7-5E036358002C}" srcOrd="0" destOrd="0" presId="urn:microsoft.com/office/officeart/2005/8/layout/hProcess10"/>
    <dgm:cxn modelId="{BC160A38-354B-4A57-9D8A-4DFF63217316}" type="presParOf" srcId="{8E13A3BB-11A1-4C3E-A9A7-5E036358002C}" destId="{E3B42597-8F98-4119-989E-0B467207AA16}" srcOrd="0" destOrd="0" presId="urn:microsoft.com/office/officeart/2005/8/layout/hProcess10"/>
    <dgm:cxn modelId="{106EE29A-CB98-4AC7-8EE0-5C284F055800}" type="presParOf" srcId="{8E13A3BB-11A1-4C3E-A9A7-5E036358002C}" destId="{BE64DE3C-629A-4B02-B92A-DCBA67D1E366}" srcOrd="1" destOrd="0" presId="urn:microsoft.com/office/officeart/2005/8/layout/hProcess10"/>
    <dgm:cxn modelId="{7F2240F1-0437-464B-A9E6-2A03821D7B37}" type="presParOf" srcId="{2D2CD671-4478-4ED0-9F1C-9AAA557913A0}" destId="{BF38485F-14A1-45A0-AF04-214C426DF15F}" srcOrd="1" destOrd="0" presId="urn:microsoft.com/office/officeart/2005/8/layout/hProcess10"/>
    <dgm:cxn modelId="{8F32BE3A-2BCC-46A5-933F-18CE8B6E7A1C}" type="presParOf" srcId="{BF38485F-14A1-45A0-AF04-214C426DF15F}" destId="{3A746206-0836-4F0B-95F6-F9B2DC400F35}" srcOrd="0" destOrd="0" presId="urn:microsoft.com/office/officeart/2005/8/layout/hProcess10"/>
    <dgm:cxn modelId="{093A8C23-2423-4557-BBB9-4E30991740AD}" type="presParOf" srcId="{2D2CD671-4478-4ED0-9F1C-9AAA557913A0}" destId="{83B10631-F681-45F1-82C8-816C4ACFE961}" srcOrd="2" destOrd="0" presId="urn:microsoft.com/office/officeart/2005/8/layout/hProcess10"/>
    <dgm:cxn modelId="{89DE3950-A1DA-466E-86A1-AABA391997CD}" type="presParOf" srcId="{83B10631-F681-45F1-82C8-816C4ACFE961}" destId="{C444C60C-5555-4D50-AD19-71010C288EFD}" srcOrd="0" destOrd="0" presId="urn:microsoft.com/office/officeart/2005/8/layout/hProcess10"/>
    <dgm:cxn modelId="{353C2CD3-9F10-48D2-89D1-CC0BB8D8FEEE}" type="presParOf" srcId="{83B10631-F681-45F1-82C8-816C4ACFE961}" destId="{117BF1B0-263D-488C-8E1A-90A0D4B5DA85}" srcOrd="1" destOrd="0" presId="urn:microsoft.com/office/officeart/2005/8/layout/hProcess10"/>
    <dgm:cxn modelId="{F17E6F91-E9A8-4AA7-A01F-A73BBAEB2ACA}" type="presParOf" srcId="{2D2CD671-4478-4ED0-9F1C-9AAA557913A0}" destId="{A3947C40-FF92-4CA3-9BAF-9ED1D89948D6}" srcOrd="3" destOrd="0" presId="urn:microsoft.com/office/officeart/2005/8/layout/hProcess10"/>
    <dgm:cxn modelId="{26B5D1D2-5284-4366-8FB7-A53421D75380}" type="presParOf" srcId="{A3947C40-FF92-4CA3-9BAF-9ED1D89948D6}" destId="{E8B5999D-0BFE-4182-AE4E-1F1B7783D0FF}" srcOrd="0" destOrd="0" presId="urn:microsoft.com/office/officeart/2005/8/layout/hProcess10"/>
    <dgm:cxn modelId="{DDB272C0-2803-449C-B3E0-A71FA98ED36A}" type="presParOf" srcId="{2D2CD671-4478-4ED0-9F1C-9AAA557913A0}" destId="{3B2AD778-2C81-41F6-BD24-82EAE2241D52}" srcOrd="4" destOrd="0" presId="urn:microsoft.com/office/officeart/2005/8/layout/hProcess10"/>
    <dgm:cxn modelId="{C120B589-3D61-4609-8899-F537F1433C32}" type="presParOf" srcId="{3B2AD778-2C81-41F6-BD24-82EAE2241D52}" destId="{CBCCC2ED-D022-43F2-A744-EA294B82759A}" srcOrd="0" destOrd="0" presId="urn:microsoft.com/office/officeart/2005/8/layout/hProcess10"/>
    <dgm:cxn modelId="{BDB61673-52AE-4692-82B1-ACE4B80C6AAB}" type="presParOf" srcId="{3B2AD778-2C81-41F6-BD24-82EAE2241D52}" destId="{EA9089F8-0C26-4055-9E40-10B0B858ECBB}" srcOrd="1" destOrd="0" presId="urn:microsoft.com/office/officeart/2005/8/layout/hProcess10"/>
    <dgm:cxn modelId="{9EA3474F-9493-4405-922E-7B59F9057282}" type="presParOf" srcId="{2D2CD671-4478-4ED0-9F1C-9AAA557913A0}" destId="{46EFD687-3F1B-4BB1-A08F-841BFBA7A9D5}" srcOrd="5" destOrd="0" presId="urn:microsoft.com/office/officeart/2005/8/layout/hProcess10"/>
    <dgm:cxn modelId="{ED0115B9-EE1A-4776-9853-87E3E771A714}" type="presParOf" srcId="{46EFD687-3F1B-4BB1-A08F-841BFBA7A9D5}" destId="{3B33B66B-6C3E-41FF-ACE5-82AA2D33B6CA}" srcOrd="0" destOrd="0" presId="urn:microsoft.com/office/officeart/2005/8/layout/hProcess10"/>
    <dgm:cxn modelId="{178B3FBE-43F9-42C6-90AA-B6FAB5D2A298}" type="presParOf" srcId="{2D2CD671-4478-4ED0-9F1C-9AAA557913A0}" destId="{76DC5F05-94EF-46BA-B8EB-9760DA8135FB}" srcOrd="6" destOrd="0" presId="urn:microsoft.com/office/officeart/2005/8/layout/hProcess10"/>
    <dgm:cxn modelId="{D077879D-85D1-420E-982C-56BF4EB6F650}" type="presParOf" srcId="{76DC5F05-94EF-46BA-B8EB-9760DA8135FB}" destId="{A10EDD77-AF94-41B1-84C5-22B297BD9964}" srcOrd="0" destOrd="0" presId="urn:microsoft.com/office/officeart/2005/8/layout/hProcess10"/>
    <dgm:cxn modelId="{D081FC46-F455-4911-AA2D-1C5245CA2348}" type="presParOf" srcId="{76DC5F05-94EF-46BA-B8EB-9760DA8135FB}" destId="{C945506D-AADA-4AFE-AD95-A89879B2B54B}" srcOrd="1" destOrd="0" presId="urn:microsoft.com/office/officeart/2005/8/layout/hProcess10"/>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DA26AF-6D04-4513-8E78-645D618DEED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e-DE"/>
        </a:p>
      </dgm:t>
    </dgm:pt>
    <dgm:pt modelId="{59593240-BFD0-4855-931C-827172A02F1A}">
      <dgm:prSet phldrT="[Text]"/>
      <dgm:spPr/>
      <dgm:t>
        <a:bodyPr/>
        <a:lstStyle/>
        <a:p>
          <a:r>
            <a:rPr lang="de-DE" dirty="0" err="1"/>
            <a:t>Overspending</a:t>
          </a:r>
          <a:endParaRPr lang="de-DE" dirty="0"/>
        </a:p>
      </dgm:t>
    </dgm:pt>
    <dgm:pt modelId="{4A1A3F72-6F7D-4733-B3FB-391C08529480}" type="parTrans" cxnId="{9F0F1380-60E7-44EE-BFDD-EA5E6DCBE5FB}">
      <dgm:prSet/>
      <dgm:spPr/>
      <dgm:t>
        <a:bodyPr/>
        <a:lstStyle/>
        <a:p>
          <a:endParaRPr lang="de-DE"/>
        </a:p>
      </dgm:t>
    </dgm:pt>
    <dgm:pt modelId="{A4F4DDA3-6DAA-4052-930E-7F4F4CB719FD}" type="sibTrans" cxnId="{9F0F1380-60E7-44EE-BFDD-EA5E6DCBE5FB}">
      <dgm:prSet/>
      <dgm:spPr/>
      <dgm:t>
        <a:bodyPr/>
        <a:lstStyle/>
        <a:p>
          <a:endParaRPr lang="de-DE"/>
        </a:p>
      </dgm:t>
    </dgm:pt>
    <dgm:pt modelId="{03EB7FDF-9822-4BF0-8DE8-0E72F40A5221}">
      <dgm:prSet phldrT="[Text]"/>
      <dgm:spPr/>
      <dgm:t>
        <a:bodyPr/>
        <a:lstStyle/>
        <a:p>
          <a:r>
            <a:rPr lang="de-DE" dirty="0"/>
            <a:t>Spending </a:t>
          </a:r>
          <a:r>
            <a:rPr lang="de-DE" dirty="0" err="1"/>
            <a:t>more</a:t>
          </a:r>
          <a:r>
            <a:rPr lang="de-DE" dirty="0"/>
            <a:t> </a:t>
          </a:r>
          <a:r>
            <a:rPr lang="de-DE" dirty="0" err="1"/>
            <a:t>money</a:t>
          </a:r>
          <a:r>
            <a:rPr lang="de-DE" dirty="0"/>
            <a:t> </a:t>
          </a:r>
          <a:r>
            <a:rPr lang="de-DE" dirty="0" err="1"/>
            <a:t>than</a:t>
          </a:r>
          <a:r>
            <a:rPr lang="de-DE" dirty="0"/>
            <a:t> </a:t>
          </a:r>
          <a:r>
            <a:rPr lang="de-DE" dirty="0" err="1"/>
            <a:t>you</a:t>
          </a:r>
          <a:r>
            <a:rPr lang="de-DE" dirty="0"/>
            <a:t> </a:t>
          </a:r>
          <a:r>
            <a:rPr lang="de-DE" dirty="0" err="1"/>
            <a:t>earn</a:t>
          </a:r>
          <a:r>
            <a:rPr lang="de-DE" dirty="0"/>
            <a:t> </a:t>
          </a:r>
          <a:r>
            <a:rPr lang="de-DE" dirty="0" err="1"/>
            <a:t>can</a:t>
          </a:r>
          <a:r>
            <a:rPr lang="de-DE" dirty="0"/>
            <a:t> </a:t>
          </a:r>
          <a:r>
            <a:rPr lang="de-DE" dirty="0" err="1"/>
            <a:t>quicly</a:t>
          </a:r>
          <a:r>
            <a:rPr lang="de-DE" dirty="0"/>
            <a:t> </a:t>
          </a:r>
          <a:r>
            <a:rPr lang="de-DE" dirty="0" err="1"/>
            <a:t>lead</a:t>
          </a:r>
          <a:r>
            <a:rPr lang="de-DE" dirty="0"/>
            <a:t> </a:t>
          </a:r>
          <a:r>
            <a:rPr lang="de-DE" dirty="0" err="1"/>
            <a:t>to</a:t>
          </a:r>
          <a:r>
            <a:rPr lang="de-DE" dirty="0"/>
            <a:t> </a:t>
          </a:r>
          <a:r>
            <a:rPr lang="de-DE" dirty="0" err="1"/>
            <a:t>financial</a:t>
          </a:r>
          <a:r>
            <a:rPr lang="de-DE" dirty="0"/>
            <a:t> </a:t>
          </a:r>
          <a:r>
            <a:rPr lang="de-DE" dirty="0" err="1"/>
            <a:t>distress</a:t>
          </a:r>
          <a:endParaRPr lang="de-DE" dirty="0"/>
        </a:p>
      </dgm:t>
    </dgm:pt>
    <dgm:pt modelId="{17E4BCAA-BA23-4FF6-8A18-763C2172039F}" type="parTrans" cxnId="{9FE422A3-1E03-476B-8A50-3E3F5773BEA1}">
      <dgm:prSet/>
      <dgm:spPr/>
      <dgm:t>
        <a:bodyPr/>
        <a:lstStyle/>
        <a:p>
          <a:endParaRPr lang="de-DE"/>
        </a:p>
      </dgm:t>
    </dgm:pt>
    <dgm:pt modelId="{BD062C2B-529D-46FA-94C2-EAF266C864F7}" type="sibTrans" cxnId="{9FE422A3-1E03-476B-8A50-3E3F5773BEA1}">
      <dgm:prSet/>
      <dgm:spPr/>
      <dgm:t>
        <a:bodyPr/>
        <a:lstStyle/>
        <a:p>
          <a:endParaRPr lang="de-DE"/>
        </a:p>
      </dgm:t>
    </dgm:pt>
    <dgm:pt modelId="{CEAFC4FC-C82B-4ED0-8DED-DC29537D0381}">
      <dgm:prSet phldrT="[Text]"/>
      <dgm:spPr/>
      <dgm:t>
        <a:bodyPr/>
        <a:lstStyle/>
        <a:p>
          <a:r>
            <a:rPr lang="de-DE" dirty="0" err="1"/>
            <a:t>Ignoring</a:t>
          </a:r>
          <a:r>
            <a:rPr lang="de-DE" dirty="0"/>
            <a:t> </a:t>
          </a:r>
          <a:r>
            <a:rPr lang="de-DE" dirty="0" err="1"/>
            <a:t>the</a:t>
          </a:r>
          <a:r>
            <a:rPr lang="de-DE" dirty="0"/>
            <a:t> Budget</a:t>
          </a:r>
        </a:p>
      </dgm:t>
    </dgm:pt>
    <dgm:pt modelId="{868627E9-AC05-4D87-98EF-53647C288BD3}" type="parTrans" cxnId="{5373F320-EF02-46EE-95EB-DCC0D59EAC82}">
      <dgm:prSet/>
      <dgm:spPr/>
      <dgm:t>
        <a:bodyPr/>
        <a:lstStyle/>
        <a:p>
          <a:endParaRPr lang="de-DE"/>
        </a:p>
      </dgm:t>
    </dgm:pt>
    <dgm:pt modelId="{0740EA26-C1F7-4D45-8166-E55972FF4861}" type="sibTrans" cxnId="{5373F320-EF02-46EE-95EB-DCC0D59EAC82}">
      <dgm:prSet/>
      <dgm:spPr/>
      <dgm:t>
        <a:bodyPr/>
        <a:lstStyle/>
        <a:p>
          <a:endParaRPr lang="de-DE"/>
        </a:p>
      </dgm:t>
    </dgm:pt>
    <dgm:pt modelId="{A3942203-1DC8-4233-B288-AE3A8115B523}">
      <dgm:prSet phldrT="[Text]"/>
      <dgm:spPr/>
      <dgm:t>
        <a:bodyPr/>
        <a:lstStyle/>
        <a:p>
          <a:r>
            <a:rPr lang="de-DE" dirty="0"/>
            <a:t>Not </a:t>
          </a:r>
          <a:r>
            <a:rPr lang="de-DE" dirty="0" err="1"/>
            <a:t>sticking</a:t>
          </a:r>
          <a:r>
            <a:rPr lang="de-DE" dirty="0"/>
            <a:t> </a:t>
          </a:r>
          <a:r>
            <a:rPr lang="de-DE" dirty="0" err="1"/>
            <a:t>to</a:t>
          </a:r>
          <a:r>
            <a:rPr lang="de-DE" dirty="0"/>
            <a:t> </a:t>
          </a:r>
          <a:r>
            <a:rPr lang="de-DE" dirty="0" err="1"/>
            <a:t>your</a:t>
          </a:r>
          <a:r>
            <a:rPr lang="de-DE" dirty="0"/>
            <a:t> </a:t>
          </a:r>
          <a:r>
            <a:rPr lang="de-DE" dirty="0" err="1"/>
            <a:t>budget</a:t>
          </a:r>
          <a:r>
            <a:rPr lang="de-DE" dirty="0"/>
            <a:t> </a:t>
          </a:r>
          <a:r>
            <a:rPr lang="de-DE" dirty="0" err="1"/>
            <a:t>can</a:t>
          </a:r>
          <a:r>
            <a:rPr lang="de-DE" dirty="0"/>
            <a:t> </a:t>
          </a:r>
          <a:r>
            <a:rPr lang="de-DE" dirty="0" err="1"/>
            <a:t>cause</a:t>
          </a:r>
          <a:r>
            <a:rPr lang="de-DE" dirty="0"/>
            <a:t> </a:t>
          </a:r>
          <a:r>
            <a:rPr lang="de-DE" dirty="0" err="1"/>
            <a:t>unexpected</a:t>
          </a:r>
          <a:r>
            <a:rPr lang="de-DE" dirty="0"/>
            <a:t> </a:t>
          </a:r>
          <a:r>
            <a:rPr lang="de-DE" dirty="0" err="1"/>
            <a:t>expenses</a:t>
          </a:r>
          <a:r>
            <a:rPr lang="de-DE" dirty="0"/>
            <a:t> </a:t>
          </a:r>
          <a:r>
            <a:rPr lang="de-DE" dirty="0" err="1"/>
            <a:t>to</a:t>
          </a:r>
          <a:r>
            <a:rPr lang="de-DE" dirty="0"/>
            <a:t> </a:t>
          </a:r>
          <a:r>
            <a:rPr lang="de-DE" dirty="0" err="1"/>
            <a:t>pile</a:t>
          </a:r>
          <a:r>
            <a:rPr lang="de-DE" dirty="0"/>
            <a:t> </a:t>
          </a:r>
          <a:r>
            <a:rPr lang="de-DE" dirty="0" err="1"/>
            <a:t>up</a:t>
          </a:r>
          <a:endParaRPr lang="de-DE" dirty="0"/>
        </a:p>
      </dgm:t>
    </dgm:pt>
    <dgm:pt modelId="{E6B83FCD-7000-4CC7-9A22-1A848154D175}" type="parTrans" cxnId="{15EE3B4B-CAC2-4C95-85D6-F22A85237E8D}">
      <dgm:prSet/>
      <dgm:spPr/>
      <dgm:t>
        <a:bodyPr/>
        <a:lstStyle/>
        <a:p>
          <a:endParaRPr lang="de-DE"/>
        </a:p>
      </dgm:t>
    </dgm:pt>
    <dgm:pt modelId="{87413455-8D34-4257-AEBE-B5B527CB63F9}" type="sibTrans" cxnId="{15EE3B4B-CAC2-4C95-85D6-F22A85237E8D}">
      <dgm:prSet/>
      <dgm:spPr/>
      <dgm:t>
        <a:bodyPr/>
        <a:lstStyle/>
        <a:p>
          <a:endParaRPr lang="de-DE"/>
        </a:p>
      </dgm:t>
    </dgm:pt>
    <dgm:pt modelId="{9701525E-AFF5-4977-AE82-506C232B024A}">
      <dgm:prSet phldrT="[Text]"/>
      <dgm:spPr/>
      <dgm:t>
        <a:bodyPr/>
        <a:lstStyle/>
        <a:p>
          <a:r>
            <a:rPr lang="de-DE" dirty="0"/>
            <a:t>Lack of </a:t>
          </a:r>
          <a:r>
            <a:rPr lang="de-DE" dirty="0" err="1"/>
            <a:t>Savings</a:t>
          </a:r>
          <a:endParaRPr lang="de-DE" dirty="0"/>
        </a:p>
      </dgm:t>
    </dgm:pt>
    <dgm:pt modelId="{FC56D01D-5D28-4480-9075-78EBD1EF8C2E}" type="parTrans" cxnId="{F8B9356D-4004-4C1F-9DEB-0B7F4114D881}">
      <dgm:prSet/>
      <dgm:spPr/>
      <dgm:t>
        <a:bodyPr/>
        <a:lstStyle/>
        <a:p>
          <a:endParaRPr lang="de-DE"/>
        </a:p>
      </dgm:t>
    </dgm:pt>
    <dgm:pt modelId="{1D84AEE8-F26A-430D-8A90-7B1936551648}" type="sibTrans" cxnId="{F8B9356D-4004-4C1F-9DEB-0B7F4114D881}">
      <dgm:prSet/>
      <dgm:spPr/>
      <dgm:t>
        <a:bodyPr/>
        <a:lstStyle/>
        <a:p>
          <a:endParaRPr lang="de-DE"/>
        </a:p>
      </dgm:t>
    </dgm:pt>
    <dgm:pt modelId="{35841D10-708C-4778-89BD-6EE520B37792}">
      <dgm:prSet phldrT="[Text]"/>
      <dgm:spPr/>
      <dgm:t>
        <a:bodyPr/>
        <a:lstStyle/>
        <a:p>
          <a:r>
            <a:rPr lang="de-DE" dirty="0" err="1"/>
            <a:t>Failing</a:t>
          </a:r>
          <a:r>
            <a:rPr lang="de-DE" dirty="0"/>
            <a:t> </a:t>
          </a:r>
          <a:r>
            <a:rPr lang="de-DE" dirty="0" err="1"/>
            <a:t>to</a:t>
          </a:r>
          <a:r>
            <a:rPr lang="de-DE" dirty="0"/>
            <a:t> save </a:t>
          </a:r>
          <a:r>
            <a:rPr lang="de-DE" dirty="0" err="1"/>
            <a:t>for</a:t>
          </a:r>
          <a:r>
            <a:rPr lang="de-DE" dirty="0"/>
            <a:t> </a:t>
          </a:r>
          <a:r>
            <a:rPr lang="de-DE" dirty="0" err="1"/>
            <a:t>emergencies</a:t>
          </a:r>
          <a:r>
            <a:rPr lang="de-DE" dirty="0"/>
            <a:t> </a:t>
          </a:r>
          <a:r>
            <a:rPr lang="de-DE" dirty="0" err="1"/>
            <a:t>or</a:t>
          </a:r>
          <a:r>
            <a:rPr lang="de-DE" dirty="0"/>
            <a:t> </a:t>
          </a:r>
          <a:r>
            <a:rPr lang="de-DE" dirty="0" err="1"/>
            <a:t>future</a:t>
          </a:r>
          <a:r>
            <a:rPr lang="de-DE" dirty="0"/>
            <a:t> </a:t>
          </a:r>
          <a:r>
            <a:rPr lang="de-DE" dirty="0" err="1"/>
            <a:t>needs</a:t>
          </a:r>
          <a:r>
            <a:rPr lang="de-DE" dirty="0"/>
            <a:t> </a:t>
          </a:r>
          <a:r>
            <a:rPr lang="de-DE" dirty="0" err="1"/>
            <a:t>can</a:t>
          </a:r>
          <a:r>
            <a:rPr lang="de-DE" dirty="0"/>
            <a:t> </a:t>
          </a:r>
          <a:r>
            <a:rPr lang="de-DE" dirty="0" err="1"/>
            <a:t>leave</a:t>
          </a:r>
          <a:r>
            <a:rPr lang="de-DE" dirty="0"/>
            <a:t> </a:t>
          </a:r>
          <a:r>
            <a:rPr lang="de-DE" dirty="0" err="1"/>
            <a:t>you</a:t>
          </a:r>
          <a:r>
            <a:rPr lang="de-DE" dirty="0"/>
            <a:t> </a:t>
          </a:r>
          <a:r>
            <a:rPr lang="de-DE" dirty="0" err="1"/>
            <a:t>unprepared</a:t>
          </a:r>
          <a:endParaRPr lang="de-DE" dirty="0"/>
        </a:p>
      </dgm:t>
    </dgm:pt>
    <dgm:pt modelId="{62E4EB8D-3D60-4510-972C-0F4A32D50076}" type="parTrans" cxnId="{ACE7E7B2-6F98-4BD1-9D10-0E69228E221E}">
      <dgm:prSet/>
      <dgm:spPr/>
      <dgm:t>
        <a:bodyPr/>
        <a:lstStyle/>
        <a:p>
          <a:endParaRPr lang="de-DE"/>
        </a:p>
      </dgm:t>
    </dgm:pt>
    <dgm:pt modelId="{0C1E951E-8A4E-495D-9975-56E2AE87CB34}" type="sibTrans" cxnId="{ACE7E7B2-6F98-4BD1-9D10-0E69228E221E}">
      <dgm:prSet/>
      <dgm:spPr/>
      <dgm:t>
        <a:bodyPr/>
        <a:lstStyle/>
        <a:p>
          <a:endParaRPr lang="de-DE"/>
        </a:p>
      </dgm:t>
    </dgm:pt>
    <dgm:pt modelId="{3C753D20-CF21-4FF0-9515-6A367ED859FB}">
      <dgm:prSet/>
      <dgm:spPr/>
      <dgm:t>
        <a:bodyPr/>
        <a:lstStyle/>
        <a:p>
          <a:r>
            <a:rPr lang="de-DE" dirty="0"/>
            <a:t>Poor </a:t>
          </a:r>
          <a:r>
            <a:rPr lang="de-DE" dirty="0" err="1"/>
            <a:t>Record</a:t>
          </a:r>
          <a:r>
            <a:rPr lang="de-DE" dirty="0"/>
            <a:t> Keeping</a:t>
          </a:r>
        </a:p>
      </dgm:t>
    </dgm:pt>
    <dgm:pt modelId="{988E9B40-3CD7-430A-9157-DE75CB27FE7C}" type="parTrans" cxnId="{BEC1DD68-E5A2-433A-AF0E-20BE1EA2EAC4}">
      <dgm:prSet/>
      <dgm:spPr/>
      <dgm:t>
        <a:bodyPr/>
        <a:lstStyle/>
        <a:p>
          <a:endParaRPr lang="de-DE"/>
        </a:p>
      </dgm:t>
    </dgm:pt>
    <dgm:pt modelId="{9E0C77E1-2D9E-41B1-BBD1-69529E582EAC}" type="sibTrans" cxnId="{BEC1DD68-E5A2-433A-AF0E-20BE1EA2EAC4}">
      <dgm:prSet/>
      <dgm:spPr/>
      <dgm:t>
        <a:bodyPr/>
        <a:lstStyle/>
        <a:p>
          <a:endParaRPr lang="de-DE"/>
        </a:p>
      </dgm:t>
    </dgm:pt>
    <dgm:pt modelId="{951A1268-1071-497F-9904-C9B5F72DDF26}">
      <dgm:prSet/>
      <dgm:spPr/>
      <dgm:t>
        <a:bodyPr/>
        <a:lstStyle/>
        <a:p>
          <a:r>
            <a:rPr lang="de-DE" dirty="0"/>
            <a:t>Not </a:t>
          </a:r>
          <a:r>
            <a:rPr lang="de-DE" dirty="0" err="1"/>
            <a:t>tracking</a:t>
          </a:r>
          <a:r>
            <a:rPr lang="de-DE" dirty="0"/>
            <a:t> </a:t>
          </a:r>
          <a:r>
            <a:rPr lang="de-DE" dirty="0" err="1"/>
            <a:t>your</a:t>
          </a:r>
          <a:r>
            <a:rPr lang="de-DE" dirty="0"/>
            <a:t> </a:t>
          </a:r>
          <a:r>
            <a:rPr lang="de-DE" dirty="0" err="1"/>
            <a:t>income</a:t>
          </a:r>
          <a:r>
            <a:rPr lang="de-DE" dirty="0"/>
            <a:t> and </a:t>
          </a:r>
          <a:r>
            <a:rPr lang="de-DE" dirty="0" err="1"/>
            <a:t>expenses</a:t>
          </a:r>
          <a:r>
            <a:rPr lang="de-DE" dirty="0"/>
            <a:t> </a:t>
          </a:r>
          <a:r>
            <a:rPr lang="de-DE" dirty="0" err="1"/>
            <a:t>can</a:t>
          </a:r>
          <a:r>
            <a:rPr lang="de-DE" dirty="0"/>
            <a:t> </a:t>
          </a:r>
          <a:r>
            <a:rPr lang="de-DE" dirty="0" err="1"/>
            <a:t>lead</a:t>
          </a:r>
          <a:r>
            <a:rPr lang="de-DE" dirty="0"/>
            <a:t> </a:t>
          </a:r>
          <a:r>
            <a:rPr lang="de-DE" dirty="0" err="1"/>
            <a:t>to</a:t>
          </a:r>
          <a:r>
            <a:rPr lang="de-DE" dirty="0"/>
            <a:t> </a:t>
          </a:r>
          <a:r>
            <a:rPr lang="de-DE" dirty="0" err="1"/>
            <a:t>confusion</a:t>
          </a:r>
          <a:r>
            <a:rPr lang="de-DE" dirty="0"/>
            <a:t> and </a:t>
          </a:r>
          <a:r>
            <a:rPr lang="de-DE" dirty="0" err="1"/>
            <a:t>mistakes</a:t>
          </a:r>
          <a:endParaRPr lang="de-DE" dirty="0"/>
        </a:p>
      </dgm:t>
    </dgm:pt>
    <dgm:pt modelId="{82C49B41-D58A-4742-8AE8-DDCC38319D2D}" type="parTrans" cxnId="{D0CF8AF6-D991-42D0-B358-9BD31BB6F75F}">
      <dgm:prSet/>
      <dgm:spPr/>
      <dgm:t>
        <a:bodyPr/>
        <a:lstStyle/>
        <a:p>
          <a:endParaRPr lang="de-DE"/>
        </a:p>
      </dgm:t>
    </dgm:pt>
    <dgm:pt modelId="{AB4AA1F6-E906-4A2A-A9C9-77B2B4C049A3}" type="sibTrans" cxnId="{D0CF8AF6-D991-42D0-B358-9BD31BB6F75F}">
      <dgm:prSet/>
      <dgm:spPr/>
      <dgm:t>
        <a:bodyPr/>
        <a:lstStyle/>
        <a:p>
          <a:endParaRPr lang="de-DE"/>
        </a:p>
      </dgm:t>
    </dgm:pt>
    <dgm:pt modelId="{07C12AA5-FD94-4635-9F13-2BF8D547E242}" type="pres">
      <dgm:prSet presAssocID="{F4DA26AF-6D04-4513-8E78-645D618DEED3}" presName="linear" presStyleCnt="0">
        <dgm:presLayoutVars>
          <dgm:dir/>
          <dgm:resizeHandles val="exact"/>
        </dgm:presLayoutVars>
      </dgm:prSet>
      <dgm:spPr/>
    </dgm:pt>
    <dgm:pt modelId="{ACCCBFDF-52D3-4987-B31B-B83C5AC7C30D}" type="pres">
      <dgm:prSet presAssocID="{59593240-BFD0-4855-931C-827172A02F1A}" presName="comp" presStyleCnt="0"/>
      <dgm:spPr/>
    </dgm:pt>
    <dgm:pt modelId="{534FAE04-D9A7-4D87-A73A-227BCB5F6E31}" type="pres">
      <dgm:prSet presAssocID="{59593240-BFD0-4855-931C-827172A02F1A}" presName="box" presStyleLbl="node1" presStyleIdx="0" presStyleCnt="4"/>
      <dgm:spPr/>
    </dgm:pt>
    <dgm:pt modelId="{CD82EEA8-A00E-47B0-9F46-C948C4E8F281}" type="pres">
      <dgm:prSet presAssocID="{59593240-BFD0-4855-931C-827172A02F1A}" presName="img" presStyleLbl="fgImgPlac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3273" t="-12500" r="12387" b="-7930"/>
          </a:stretch>
        </a:blipFill>
      </dgm:spPr>
      <dgm:extLst>
        <a:ext uri="{E40237B7-FDA0-4F09-8148-C483321AD2D9}">
          <dgm14:cNvPr xmlns:dgm14="http://schemas.microsoft.com/office/drawing/2010/diagram" id="0" name="" descr="Geld Silhouette"/>
        </a:ext>
      </dgm:extLst>
    </dgm:pt>
    <dgm:pt modelId="{2FC0CBC5-08A6-444A-81F2-2CE1C2C76881}" type="pres">
      <dgm:prSet presAssocID="{59593240-BFD0-4855-931C-827172A02F1A}" presName="text" presStyleLbl="node1" presStyleIdx="0" presStyleCnt="4">
        <dgm:presLayoutVars>
          <dgm:bulletEnabled val="1"/>
        </dgm:presLayoutVars>
      </dgm:prSet>
      <dgm:spPr/>
    </dgm:pt>
    <dgm:pt modelId="{2EDC17E2-5093-4F0E-824A-C3BDFA1FC115}" type="pres">
      <dgm:prSet presAssocID="{A4F4DDA3-6DAA-4052-930E-7F4F4CB719FD}" presName="spacer" presStyleCnt="0"/>
      <dgm:spPr/>
    </dgm:pt>
    <dgm:pt modelId="{E8BFA51A-F81F-4894-A890-8B942FBB1AAC}" type="pres">
      <dgm:prSet presAssocID="{CEAFC4FC-C82B-4ED0-8DED-DC29537D0381}" presName="comp" presStyleCnt="0"/>
      <dgm:spPr/>
    </dgm:pt>
    <dgm:pt modelId="{03FA8524-89D7-4F8E-AF62-9D719B38618D}" type="pres">
      <dgm:prSet presAssocID="{CEAFC4FC-C82B-4ED0-8DED-DC29537D0381}" presName="box" presStyleLbl="node1" presStyleIdx="1" presStyleCnt="4"/>
      <dgm:spPr/>
    </dgm:pt>
    <dgm:pt modelId="{B700B18E-7840-413C-B532-24BA1CF16527}" type="pres">
      <dgm:prSet presAssocID="{CEAFC4FC-C82B-4ED0-8DED-DC29537D0381}" presName="img" presStyleLbl="fgImgPlac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6237" t="1528" r="19925" b="-4945"/>
          </a:stretch>
        </a:blipFill>
      </dgm:spPr>
      <dgm:extLst>
        <a:ext uri="{E40237B7-FDA0-4F09-8148-C483321AD2D9}">
          <dgm14:cNvPr xmlns:dgm14="http://schemas.microsoft.com/office/drawing/2010/diagram" id="0" name="" descr="Angebot und Nachfrage mit einfarbiger Füllung"/>
        </a:ext>
      </dgm:extLst>
    </dgm:pt>
    <dgm:pt modelId="{66450284-2593-4B34-AB3D-B190AF3FE26B}" type="pres">
      <dgm:prSet presAssocID="{CEAFC4FC-C82B-4ED0-8DED-DC29537D0381}" presName="text" presStyleLbl="node1" presStyleIdx="1" presStyleCnt="4">
        <dgm:presLayoutVars>
          <dgm:bulletEnabled val="1"/>
        </dgm:presLayoutVars>
      </dgm:prSet>
      <dgm:spPr/>
    </dgm:pt>
    <dgm:pt modelId="{ACFC63BE-86CB-4BDE-8407-7B0DF6A74A1A}" type="pres">
      <dgm:prSet presAssocID="{0740EA26-C1F7-4D45-8166-E55972FF4861}" presName="spacer" presStyleCnt="0"/>
      <dgm:spPr/>
    </dgm:pt>
    <dgm:pt modelId="{02BB0122-3480-4128-9E84-73702D7B7CDD}" type="pres">
      <dgm:prSet presAssocID="{9701525E-AFF5-4977-AE82-506C232B024A}" presName="comp" presStyleCnt="0"/>
      <dgm:spPr/>
    </dgm:pt>
    <dgm:pt modelId="{724F03AE-417D-4501-8584-67B806C49C62}" type="pres">
      <dgm:prSet presAssocID="{9701525E-AFF5-4977-AE82-506C232B024A}" presName="box" presStyleLbl="node1" presStyleIdx="2" presStyleCnt="4"/>
      <dgm:spPr/>
    </dgm:pt>
    <dgm:pt modelId="{C24BF769-AB94-4FF8-B4BA-760E63A486BD}" type="pres">
      <dgm:prSet presAssocID="{9701525E-AFF5-4977-AE82-506C232B024A}" presName="img" presStyleLbl="fgImgPlac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2178" t="-8035" r="14126" b="-11351"/>
          </a:stretch>
        </a:blipFill>
      </dgm:spPr>
      <dgm:extLst>
        <a:ext uri="{E40237B7-FDA0-4F09-8148-C483321AD2D9}">
          <dgm14:cNvPr xmlns:dgm14="http://schemas.microsoft.com/office/drawing/2010/diagram" id="0" name="" descr="Sparschwein Silhouette"/>
        </a:ext>
      </dgm:extLst>
    </dgm:pt>
    <dgm:pt modelId="{B3AE379F-AC8E-42E9-AB60-9B6C10CE18C0}" type="pres">
      <dgm:prSet presAssocID="{9701525E-AFF5-4977-AE82-506C232B024A}" presName="text" presStyleLbl="node1" presStyleIdx="2" presStyleCnt="4">
        <dgm:presLayoutVars>
          <dgm:bulletEnabled val="1"/>
        </dgm:presLayoutVars>
      </dgm:prSet>
      <dgm:spPr/>
    </dgm:pt>
    <dgm:pt modelId="{276EA72D-3D3F-444D-B068-DBAD9882CEDF}" type="pres">
      <dgm:prSet presAssocID="{1D84AEE8-F26A-430D-8A90-7B1936551648}" presName="spacer" presStyleCnt="0"/>
      <dgm:spPr/>
    </dgm:pt>
    <dgm:pt modelId="{A6DEE4EF-F97E-40C0-99E5-8A65EB6A4717}" type="pres">
      <dgm:prSet presAssocID="{3C753D20-CF21-4FF0-9515-6A367ED859FB}" presName="comp" presStyleCnt="0"/>
      <dgm:spPr/>
    </dgm:pt>
    <dgm:pt modelId="{A9F93098-DAC3-4343-858E-8850963FFFE0}" type="pres">
      <dgm:prSet presAssocID="{3C753D20-CF21-4FF0-9515-6A367ED859FB}" presName="box" presStyleLbl="node1" presStyleIdx="3" presStyleCnt="4"/>
      <dgm:spPr/>
    </dgm:pt>
    <dgm:pt modelId="{0BD3A7A4-E5FC-4161-8542-FFFD88AFC8F4}" type="pres">
      <dgm:prSet presAssocID="{3C753D20-CF21-4FF0-9515-6A367ED859FB}" presName="img" presStyleLbl="fgImgPlac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8555" t="-1294" r="21085" b="3511"/>
          </a:stretch>
        </a:blipFill>
      </dgm:spPr>
      <dgm:extLst>
        <a:ext uri="{E40237B7-FDA0-4F09-8148-C483321AD2D9}">
          <dgm14:cNvPr xmlns:dgm14="http://schemas.microsoft.com/office/drawing/2010/diagram" id="0" name="" descr="Klemmbrett abgehakt Silhouette"/>
        </a:ext>
      </dgm:extLst>
    </dgm:pt>
    <dgm:pt modelId="{17CD6C02-0BE9-49F1-BEC2-00A06305E5BC}" type="pres">
      <dgm:prSet presAssocID="{3C753D20-CF21-4FF0-9515-6A367ED859FB}" presName="text" presStyleLbl="node1" presStyleIdx="3" presStyleCnt="4">
        <dgm:presLayoutVars>
          <dgm:bulletEnabled val="1"/>
        </dgm:presLayoutVars>
      </dgm:prSet>
      <dgm:spPr/>
    </dgm:pt>
  </dgm:ptLst>
  <dgm:cxnLst>
    <dgm:cxn modelId="{89ADB307-2DC6-47A6-9536-C1F3BA56FC44}" type="presOf" srcId="{951A1268-1071-497F-9904-C9B5F72DDF26}" destId="{17CD6C02-0BE9-49F1-BEC2-00A06305E5BC}" srcOrd="1" destOrd="1" presId="urn:microsoft.com/office/officeart/2005/8/layout/vList4"/>
    <dgm:cxn modelId="{5373F320-EF02-46EE-95EB-DCC0D59EAC82}" srcId="{F4DA26AF-6D04-4513-8E78-645D618DEED3}" destId="{CEAFC4FC-C82B-4ED0-8DED-DC29537D0381}" srcOrd="1" destOrd="0" parTransId="{868627E9-AC05-4D87-98EF-53647C288BD3}" sibTransId="{0740EA26-C1F7-4D45-8166-E55972FF4861}"/>
    <dgm:cxn modelId="{7D39312F-6EC6-446A-9469-50363297D88C}" type="presOf" srcId="{A3942203-1DC8-4233-B288-AE3A8115B523}" destId="{66450284-2593-4B34-AB3D-B190AF3FE26B}" srcOrd="1" destOrd="1" presId="urn:microsoft.com/office/officeart/2005/8/layout/vList4"/>
    <dgm:cxn modelId="{BEC1DD68-E5A2-433A-AF0E-20BE1EA2EAC4}" srcId="{F4DA26AF-6D04-4513-8E78-645D618DEED3}" destId="{3C753D20-CF21-4FF0-9515-6A367ED859FB}" srcOrd="3" destOrd="0" parTransId="{988E9B40-3CD7-430A-9157-DE75CB27FE7C}" sibTransId="{9E0C77E1-2D9E-41B1-BBD1-69529E582EAC}"/>
    <dgm:cxn modelId="{15EE3B4B-CAC2-4C95-85D6-F22A85237E8D}" srcId="{CEAFC4FC-C82B-4ED0-8DED-DC29537D0381}" destId="{A3942203-1DC8-4233-B288-AE3A8115B523}" srcOrd="0" destOrd="0" parTransId="{E6B83FCD-7000-4CC7-9A22-1A848154D175}" sibTransId="{87413455-8D34-4257-AEBE-B5B527CB63F9}"/>
    <dgm:cxn modelId="{F8B9356D-4004-4C1F-9DEB-0B7F4114D881}" srcId="{F4DA26AF-6D04-4513-8E78-645D618DEED3}" destId="{9701525E-AFF5-4977-AE82-506C232B024A}" srcOrd="2" destOrd="0" parTransId="{FC56D01D-5D28-4480-9075-78EBD1EF8C2E}" sibTransId="{1D84AEE8-F26A-430D-8A90-7B1936551648}"/>
    <dgm:cxn modelId="{606E2C6E-AB59-4BF0-823A-A7A446C521DC}" type="presOf" srcId="{CEAFC4FC-C82B-4ED0-8DED-DC29537D0381}" destId="{03FA8524-89D7-4F8E-AF62-9D719B38618D}" srcOrd="0" destOrd="0" presId="urn:microsoft.com/office/officeart/2005/8/layout/vList4"/>
    <dgm:cxn modelId="{A2F75F71-F789-43E4-9E40-7EFB9E919034}" type="presOf" srcId="{35841D10-708C-4778-89BD-6EE520B37792}" destId="{724F03AE-417D-4501-8584-67B806C49C62}" srcOrd="0" destOrd="1" presId="urn:microsoft.com/office/officeart/2005/8/layout/vList4"/>
    <dgm:cxn modelId="{9F0F1380-60E7-44EE-BFDD-EA5E6DCBE5FB}" srcId="{F4DA26AF-6D04-4513-8E78-645D618DEED3}" destId="{59593240-BFD0-4855-931C-827172A02F1A}" srcOrd="0" destOrd="0" parTransId="{4A1A3F72-6F7D-4733-B3FB-391C08529480}" sibTransId="{A4F4DDA3-6DAA-4052-930E-7F4F4CB719FD}"/>
    <dgm:cxn modelId="{CDF3F285-E7B2-4DF8-95F2-DB8BECE9E967}" type="presOf" srcId="{59593240-BFD0-4855-931C-827172A02F1A}" destId="{2FC0CBC5-08A6-444A-81F2-2CE1C2C76881}" srcOrd="1" destOrd="0" presId="urn:microsoft.com/office/officeart/2005/8/layout/vList4"/>
    <dgm:cxn modelId="{3C3EAA8D-DAF1-4C5C-BDB6-192F38DD1072}" type="presOf" srcId="{03EB7FDF-9822-4BF0-8DE8-0E72F40A5221}" destId="{2FC0CBC5-08A6-444A-81F2-2CE1C2C76881}" srcOrd="1" destOrd="1" presId="urn:microsoft.com/office/officeart/2005/8/layout/vList4"/>
    <dgm:cxn modelId="{6325A3A2-1602-4611-A12F-2833705DA716}" type="presOf" srcId="{9701525E-AFF5-4977-AE82-506C232B024A}" destId="{B3AE379F-AC8E-42E9-AB60-9B6C10CE18C0}" srcOrd="1" destOrd="0" presId="urn:microsoft.com/office/officeart/2005/8/layout/vList4"/>
    <dgm:cxn modelId="{9FE422A3-1E03-476B-8A50-3E3F5773BEA1}" srcId="{59593240-BFD0-4855-931C-827172A02F1A}" destId="{03EB7FDF-9822-4BF0-8DE8-0E72F40A5221}" srcOrd="0" destOrd="0" parTransId="{17E4BCAA-BA23-4FF6-8A18-763C2172039F}" sibTransId="{BD062C2B-529D-46FA-94C2-EAF266C864F7}"/>
    <dgm:cxn modelId="{D74112AE-258D-47C9-AFC8-44DE36C68BC0}" type="presOf" srcId="{35841D10-708C-4778-89BD-6EE520B37792}" destId="{B3AE379F-AC8E-42E9-AB60-9B6C10CE18C0}" srcOrd="1" destOrd="1" presId="urn:microsoft.com/office/officeart/2005/8/layout/vList4"/>
    <dgm:cxn modelId="{99F38DB1-87BE-4D65-A6CE-75DBAE6FF59C}" type="presOf" srcId="{3C753D20-CF21-4FF0-9515-6A367ED859FB}" destId="{17CD6C02-0BE9-49F1-BEC2-00A06305E5BC}" srcOrd="1" destOrd="0" presId="urn:microsoft.com/office/officeart/2005/8/layout/vList4"/>
    <dgm:cxn modelId="{82E5F3B1-036A-4546-90B0-2412D80A5ECA}" type="presOf" srcId="{F4DA26AF-6D04-4513-8E78-645D618DEED3}" destId="{07C12AA5-FD94-4635-9F13-2BF8D547E242}" srcOrd="0" destOrd="0" presId="urn:microsoft.com/office/officeart/2005/8/layout/vList4"/>
    <dgm:cxn modelId="{ACE7E7B2-6F98-4BD1-9D10-0E69228E221E}" srcId="{9701525E-AFF5-4977-AE82-506C232B024A}" destId="{35841D10-708C-4778-89BD-6EE520B37792}" srcOrd="0" destOrd="0" parTransId="{62E4EB8D-3D60-4510-972C-0F4A32D50076}" sibTransId="{0C1E951E-8A4E-495D-9975-56E2AE87CB34}"/>
    <dgm:cxn modelId="{C4F8E2C7-491A-48B7-B4F4-8D2D19F8472C}" type="presOf" srcId="{9701525E-AFF5-4977-AE82-506C232B024A}" destId="{724F03AE-417D-4501-8584-67B806C49C62}" srcOrd="0" destOrd="0" presId="urn:microsoft.com/office/officeart/2005/8/layout/vList4"/>
    <dgm:cxn modelId="{6113B8CD-94E1-428A-ADC1-6B060230A16F}" type="presOf" srcId="{3C753D20-CF21-4FF0-9515-6A367ED859FB}" destId="{A9F93098-DAC3-4343-858E-8850963FFFE0}" srcOrd="0" destOrd="0" presId="urn:microsoft.com/office/officeart/2005/8/layout/vList4"/>
    <dgm:cxn modelId="{6D2A8CD4-E62E-4F24-B9F7-07F519A23FE1}" type="presOf" srcId="{59593240-BFD0-4855-931C-827172A02F1A}" destId="{534FAE04-D9A7-4D87-A73A-227BCB5F6E31}" srcOrd="0" destOrd="0" presId="urn:microsoft.com/office/officeart/2005/8/layout/vList4"/>
    <dgm:cxn modelId="{DA5CEDD7-5F4C-4B75-9E41-2FBCB2265E2D}" type="presOf" srcId="{CEAFC4FC-C82B-4ED0-8DED-DC29537D0381}" destId="{66450284-2593-4B34-AB3D-B190AF3FE26B}" srcOrd="1" destOrd="0" presId="urn:microsoft.com/office/officeart/2005/8/layout/vList4"/>
    <dgm:cxn modelId="{A7CA8EE4-71D3-4C63-8EFC-75C2D88FC16F}" type="presOf" srcId="{951A1268-1071-497F-9904-C9B5F72DDF26}" destId="{A9F93098-DAC3-4343-858E-8850963FFFE0}" srcOrd="0" destOrd="1" presId="urn:microsoft.com/office/officeart/2005/8/layout/vList4"/>
    <dgm:cxn modelId="{555708EC-CA26-40E7-9EF6-DAB3D8295305}" type="presOf" srcId="{A3942203-1DC8-4233-B288-AE3A8115B523}" destId="{03FA8524-89D7-4F8E-AF62-9D719B38618D}" srcOrd="0" destOrd="1" presId="urn:microsoft.com/office/officeart/2005/8/layout/vList4"/>
    <dgm:cxn modelId="{D0CF8AF6-D991-42D0-B358-9BD31BB6F75F}" srcId="{3C753D20-CF21-4FF0-9515-6A367ED859FB}" destId="{951A1268-1071-497F-9904-C9B5F72DDF26}" srcOrd="0" destOrd="0" parTransId="{82C49B41-D58A-4742-8AE8-DDCC38319D2D}" sibTransId="{AB4AA1F6-E906-4A2A-A9C9-77B2B4C049A3}"/>
    <dgm:cxn modelId="{5DBF4AFE-BEB5-469C-866D-E2D0434E8725}" type="presOf" srcId="{03EB7FDF-9822-4BF0-8DE8-0E72F40A5221}" destId="{534FAE04-D9A7-4D87-A73A-227BCB5F6E31}" srcOrd="0" destOrd="1" presId="urn:microsoft.com/office/officeart/2005/8/layout/vList4"/>
    <dgm:cxn modelId="{9FC65869-45FE-4E2C-8A9A-FED4447727FD}" type="presParOf" srcId="{07C12AA5-FD94-4635-9F13-2BF8D547E242}" destId="{ACCCBFDF-52D3-4987-B31B-B83C5AC7C30D}" srcOrd="0" destOrd="0" presId="urn:microsoft.com/office/officeart/2005/8/layout/vList4"/>
    <dgm:cxn modelId="{3E9CC611-6E04-47C8-B6E8-FEF66A5C2A76}" type="presParOf" srcId="{ACCCBFDF-52D3-4987-B31B-B83C5AC7C30D}" destId="{534FAE04-D9A7-4D87-A73A-227BCB5F6E31}" srcOrd="0" destOrd="0" presId="urn:microsoft.com/office/officeart/2005/8/layout/vList4"/>
    <dgm:cxn modelId="{4997330F-D69B-4615-A2A4-569C7ACC9121}" type="presParOf" srcId="{ACCCBFDF-52D3-4987-B31B-B83C5AC7C30D}" destId="{CD82EEA8-A00E-47B0-9F46-C948C4E8F281}" srcOrd="1" destOrd="0" presId="urn:microsoft.com/office/officeart/2005/8/layout/vList4"/>
    <dgm:cxn modelId="{438A7657-B872-41C0-A098-0C701AF7C71C}" type="presParOf" srcId="{ACCCBFDF-52D3-4987-B31B-B83C5AC7C30D}" destId="{2FC0CBC5-08A6-444A-81F2-2CE1C2C76881}" srcOrd="2" destOrd="0" presId="urn:microsoft.com/office/officeart/2005/8/layout/vList4"/>
    <dgm:cxn modelId="{F832E4B9-EBC1-4FFC-8E2C-4AD0D8AD66F6}" type="presParOf" srcId="{07C12AA5-FD94-4635-9F13-2BF8D547E242}" destId="{2EDC17E2-5093-4F0E-824A-C3BDFA1FC115}" srcOrd="1" destOrd="0" presId="urn:microsoft.com/office/officeart/2005/8/layout/vList4"/>
    <dgm:cxn modelId="{AAD1E406-CDC1-4014-9118-AC766C7ED6D1}" type="presParOf" srcId="{07C12AA5-FD94-4635-9F13-2BF8D547E242}" destId="{E8BFA51A-F81F-4894-A890-8B942FBB1AAC}" srcOrd="2" destOrd="0" presId="urn:microsoft.com/office/officeart/2005/8/layout/vList4"/>
    <dgm:cxn modelId="{E3E44104-9997-46AD-92A8-B7EBC13040A6}" type="presParOf" srcId="{E8BFA51A-F81F-4894-A890-8B942FBB1AAC}" destId="{03FA8524-89D7-4F8E-AF62-9D719B38618D}" srcOrd="0" destOrd="0" presId="urn:microsoft.com/office/officeart/2005/8/layout/vList4"/>
    <dgm:cxn modelId="{3ECBF0BD-FEB6-4BC0-9BD5-26D03D2E202F}" type="presParOf" srcId="{E8BFA51A-F81F-4894-A890-8B942FBB1AAC}" destId="{B700B18E-7840-413C-B532-24BA1CF16527}" srcOrd="1" destOrd="0" presId="urn:microsoft.com/office/officeart/2005/8/layout/vList4"/>
    <dgm:cxn modelId="{5B6F9768-9D2F-4F91-8753-9A12203336F9}" type="presParOf" srcId="{E8BFA51A-F81F-4894-A890-8B942FBB1AAC}" destId="{66450284-2593-4B34-AB3D-B190AF3FE26B}" srcOrd="2" destOrd="0" presId="urn:microsoft.com/office/officeart/2005/8/layout/vList4"/>
    <dgm:cxn modelId="{08FEAA32-CDA0-4EEA-AFA4-A2F364D912B2}" type="presParOf" srcId="{07C12AA5-FD94-4635-9F13-2BF8D547E242}" destId="{ACFC63BE-86CB-4BDE-8407-7B0DF6A74A1A}" srcOrd="3" destOrd="0" presId="urn:microsoft.com/office/officeart/2005/8/layout/vList4"/>
    <dgm:cxn modelId="{E8B78523-4638-432F-AACB-FFEDDBC07C38}" type="presParOf" srcId="{07C12AA5-FD94-4635-9F13-2BF8D547E242}" destId="{02BB0122-3480-4128-9E84-73702D7B7CDD}" srcOrd="4" destOrd="0" presId="urn:microsoft.com/office/officeart/2005/8/layout/vList4"/>
    <dgm:cxn modelId="{13174CB0-AA0B-4DD7-B1D9-A8F5D917595B}" type="presParOf" srcId="{02BB0122-3480-4128-9E84-73702D7B7CDD}" destId="{724F03AE-417D-4501-8584-67B806C49C62}" srcOrd="0" destOrd="0" presId="urn:microsoft.com/office/officeart/2005/8/layout/vList4"/>
    <dgm:cxn modelId="{8CAC034C-710C-4F0D-8FA8-F19E227E94AE}" type="presParOf" srcId="{02BB0122-3480-4128-9E84-73702D7B7CDD}" destId="{C24BF769-AB94-4FF8-B4BA-760E63A486BD}" srcOrd="1" destOrd="0" presId="urn:microsoft.com/office/officeart/2005/8/layout/vList4"/>
    <dgm:cxn modelId="{20EA36AB-F669-46B5-83C6-D7C5DE4CE639}" type="presParOf" srcId="{02BB0122-3480-4128-9E84-73702D7B7CDD}" destId="{B3AE379F-AC8E-42E9-AB60-9B6C10CE18C0}" srcOrd="2" destOrd="0" presId="urn:microsoft.com/office/officeart/2005/8/layout/vList4"/>
    <dgm:cxn modelId="{64CB1632-43CC-4A92-988B-ECA0FED82063}" type="presParOf" srcId="{07C12AA5-FD94-4635-9F13-2BF8D547E242}" destId="{276EA72D-3D3F-444D-B068-DBAD9882CEDF}" srcOrd="5" destOrd="0" presId="urn:microsoft.com/office/officeart/2005/8/layout/vList4"/>
    <dgm:cxn modelId="{756FE857-356A-4755-A356-6F9291EED2D9}" type="presParOf" srcId="{07C12AA5-FD94-4635-9F13-2BF8D547E242}" destId="{A6DEE4EF-F97E-40C0-99E5-8A65EB6A4717}" srcOrd="6" destOrd="0" presId="urn:microsoft.com/office/officeart/2005/8/layout/vList4"/>
    <dgm:cxn modelId="{B8D0F5C2-CED6-44B3-91FB-2F75BD7CBA55}" type="presParOf" srcId="{A6DEE4EF-F97E-40C0-99E5-8A65EB6A4717}" destId="{A9F93098-DAC3-4343-858E-8850963FFFE0}" srcOrd="0" destOrd="0" presId="urn:microsoft.com/office/officeart/2005/8/layout/vList4"/>
    <dgm:cxn modelId="{36D0BF56-DFE6-484A-8FED-B36C560AD904}" type="presParOf" srcId="{A6DEE4EF-F97E-40C0-99E5-8A65EB6A4717}" destId="{0BD3A7A4-E5FC-4161-8542-FFFD88AFC8F4}" srcOrd="1" destOrd="0" presId="urn:microsoft.com/office/officeart/2005/8/layout/vList4"/>
    <dgm:cxn modelId="{2B8B70E3-E61E-4C90-91FE-86BA61379CC7}" type="presParOf" srcId="{A6DEE4EF-F97E-40C0-99E5-8A65EB6A4717}" destId="{17CD6C02-0BE9-49F1-BEC2-00A06305E5BC}"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9086BA-41B6-4350-8A42-3C039CE89F99}" type="doc">
      <dgm:prSet loTypeId="urn:microsoft.com/office/officeart/2005/8/layout/cycle2" loCatId="cycle" qsTypeId="urn:microsoft.com/office/officeart/2005/8/quickstyle/simple1" qsCatId="simple" csTypeId="urn:microsoft.com/office/officeart/2005/8/colors/accent5_2" csCatId="accent5" phldr="1"/>
      <dgm:spPr/>
      <dgm:t>
        <a:bodyPr/>
        <a:lstStyle/>
        <a:p>
          <a:endParaRPr lang="de-DE"/>
        </a:p>
      </dgm:t>
    </dgm:pt>
    <dgm:pt modelId="{3D7DB51B-CF9E-48AC-AFFD-480548FB7F87}">
      <dgm:prSet phldrT="[Text]" custT="1"/>
      <dgm:spPr/>
      <dgm:t>
        <a:bodyPr/>
        <a:lstStyle/>
        <a:p>
          <a:r>
            <a:rPr lang="de-DE" sz="1400" b="1" dirty="0" err="1"/>
            <a:t>Define</a:t>
          </a:r>
          <a:r>
            <a:rPr lang="de-DE" sz="1400" b="1" dirty="0"/>
            <a:t> </a:t>
          </a:r>
          <a:r>
            <a:rPr lang="de-DE" sz="1400" b="1" dirty="0" err="1"/>
            <a:t>the</a:t>
          </a:r>
          <a:r>
            <a:rPr lang="de-DE" sz="1400" b="1" dirty="0"/>
            <a:t> </a:t>
          </a:r>
          <a:r>
            <a:rPr lang="de-DE" sz="1400" b="1" dirty="0" err="1"/>
            <a:t>Scope</a:t>
          </a:r>
          <a:endParaRPr lang="de-DE" sz="1400" b="1" dirty="0"/>
        </a:p>
      </dgm:t>
    </dgm:pt>
    <dgm:pt modelId="{84D6F1D1-5C0F-44AD-B52C-1B204192A44C}" type="parTrans" cxnId="{AD8B17A3-B078-4DCC-8203-100164808793}">
      <dgm:prSet/>
      <dgm:spPr/>
      <dgm:t>
        <a:bodyPr/>
        <a:lstStyle/>
        <a:p>
          <a:endParaRPr lang="de-DE"/>
        </a:p>
      </dgm:t>
    </dgm:pt>
    <dgm:pt modelId="{AE6DD46A-5367-4737-8743-64161F19219C}" type="sibTrans" cxnId="{AD8B17A3-B078-4DCC-8203-100164808793}">
      <dgm:prSet/>
      <dgm:spPr/>
      <dgm:t>
        <a:bodyPr/>
        <a:lstStyle/>
        <a:p>
          <a:endParaRPr lang="de-DE"/>
        </a:p>
      </dgm:t>
    </dgm:pt>
    <dgm:pt modelId="{1D7C25EB-CDCA-45DD-B0E1-DB2A14EAD85F}">
      <dgm:prSet phldrT="[Text]" custT="1"/>
      <dgm:spPr/>
      <dgm:t>
        <a:bodyPr/>
        <a:lstStyle/>
        <a:p>
          <a:r>
            <a:rPr lang="de-DE" sz="1400" b="1" dirty="0" err="1"/>
            <a:t>Idenitfy</a:t>
          </a:r>
          <a:r>
            <a:rPr lang="de-DE" sz="1400" b="1" dirty="0"/>
            <a:t> </a:t>
          </a:r>
          <a:r>
            <a:rPr lang="de-DE" sz="1400" b="1" dirty="0" err="1"/>
            <a:t>the</a:t>
          </a:r>
          <a:r>
            <a:rPr lang="de-DE" sz="1400" b="1" dirty="0"/>
            <a:t> </a:t>
          </a:r>
          <a:r>
            <a:rPr lang="de-DE" sz="1400" b="1" dirty="0" err="1"/>
            <a:t>driving</a:t>
          </a:r>
          <a:r>
            <a:rPr lang="de-DE" sz="1400" b="1" dirty="0"/>
            <a:t> </a:t>
          </a:r>
          <a:r>
            <a:rPr lang="de-DE" sz="1400" b="1" dirty="0" err="1"/>
            <a:t>forces</a:t>
          </a:r>
          <a:endParaRPr lang="de-DE" sz="1400" b="1" dirty="0"/>
        </a:p>
      </dgm:t>
    </dgm:pt>
    <dgm:pt modelId="{4AA7382C-16FB-4E3A-9EBC-7EA2ABFB5070}" type="parTrans" cxnId="{5AB148A3-8554-4B2A-B86A-78D850A61B44}">
      <dgm:prSet/>
      <dgm:spPr/>
      <dgm:t>
        <a:bodyPr/>
        <a:lstStyle/>
        <a:p>
          <a:endParaRPr lang="de-DE"/>
        </a:p>
      </dgm:t>
    </dgm:pt>
    <dgm:pt modelId="{BA3B5F80-F0FE-4BFC-A03F-4F894B20074B}" type="sibTrans" cxnId="{5AB148A3-8554-4B2A-B86A-78D850A61B44}">
      <dgm:prSet/>
      <dgm:spPr/>
      <dgm:t>
        <a:bodyPr/>
        <a:lstStyle/>
        <a:p>
          <a:endParaRPr lang="de-DE"/>
        </a:p>
      </dgm:t>
    </dgm:pt>
    <dgm:pt modelId="{9139223B-9DB5-409B-B04D-0B5E150C8287}">
      <dgm:prSet phldrT="[Text]" custT="1"/>
      <dgm:spPr/>
      <dgm:t>
        <a:bodyPr/>
        <a:lstStyle/>
        <a:p>
          <a:r>
            <a:rPr lang="de-DE" sz="1400" b="1" dirty="0" err="1"/>
            <a:t>Develop</a:t>
          </a:r>
          <a:r>
            <a:rPr lang="de-DE" sz="1400" b="1" dirty="0"/>
            <a:t> </a:t>
          </a:r>
          <a:r>
            <a:rPr lang="de-DE" sz="1400" b="1" dirty="0" err="1"/>
            <a:t>scenarios</a:t>
          </a:r>
          <a:endParaRPr lang="de-DE" sz="1400" b="1" dirty="0"/>
        </a:p>
      </dgm:t>
    </dgm:pt>
    <dgm:pt modelId="{4C246B97-4301-4236-8C35-CCD4998F9DCF}" type="parTrans" cxnId="{183AC939-5332-44E5-919E-54C6D2673FDF}">
      <dgm:prSet/>
      <dgm:spPr/>
      <dgm:t>
        <a:bodyPr/>
        <a:lstStyle/>
        <a:p>
          <a:endParaRPr lang="de-DE"/>
        </a:p>
      </dgm:t>
    </dgm:pt>
    <dgm:pt modelId="{904B243E-0FA0-49BD-8FAF-FBB2BFDAD87B}" type="sibTrans" cxnId="{183AC939-5332-44E5-919E-54C6D2673FDF}">
      <dgm:prSet/>
      <dgm:spPr/>
      <dgm:t>
        <a:bodyPr/>
        <a:lstStyle/>
        <a:p>
          <a:endParaRPr lang="de-DE"/>
        </a:p>
      </dgm:t>
    </dgm:pt>
    <dgm:pt modelId="{2BF3EC07-3A28-4DF6-AC68-6CAAF1F93E1D}">
      <dgm:prSet phldrT="[Text]" custT="1"/>
      <dgm:spPr/>
      <dgm:t>
        <a:bodyPr/>
        <a:lstStyle/>
        <a:p>
          <a:r>
            <a:rPr lang="de-DE" sz="1400" b="1" dirty="0"/>
            <a:t>Analyze </a:t>
          </a:r>
          <a:r>
            <a:rPr lang="de-DE" sz="1400" b="1" dirty="0" err="1"/>
            <a:t>the</a:t>
          </a:r>
          <a:r>
            <a:rPr lang="de-DE" sz="1400" b="1" dirty="0"/>
            <a:t> </a:t>
          </a:r>
          <a:r>
            <a:rPr lang="de-DE" sz="1400" b="1" dirty="0" err="1"/>
            <a:t>scenarios</a:t>
          </a:r>
          <a:endParaRPr lang="de-DE" sz="1400" b="1" dirty="0"/>
        </a:p>
      </dgm:t>
    </dgm:pt>
    <dgm:pt modelId="{CF6197AE-FFE4-454F-B7B9-1FCB0030D43E}" type="parTrans" cxnId="{B31D3F57-4A35-4A5B-B189-8C35C1115081}">
      <dgm:prSet/>
      <dgm:spPr/>
      <dgm:t>
        <a:bodyPr/>
        <a:lstStyle/>
        <a:p>
          <a:endParaRPr lang="de-DE"/>
        </a:p>
      </dgm:t>
    </dgm:pt>
    <dgm:pt modelId="{AAA326CA-12C4-475C-89DC-C10334E35CA5}" type="sibTrans" cxnId="{B31D3F57-4A35-4A5B-B189-8C35C1115081}">
      <dgm:prSet/>
      <dgm:spPr/>
      <dgm:t>
        <a:bodyPr/>
        <a:lstStyle/>
        <a:p>
          <a:endParaRPr lang="de-DE"/>
        </a:p>
      </dgm:t>
    </dgm:pt>
    <dgm:pt modelId="{07ED57FC-54F0-41B1-A588-35D46403E6CC}">
      <dgm:prSet phldrT="[Text]" custT="1"/>
      <dgm:spPr/>
      <dgm:t>
        <a:bodyPr/>
        <a:lstStyle/>
        <a:p>
          <a:r>
            <a:rPr lang="de-DE" sz="1400" b="1" dirty="0"/>
            <a:t>Select </a:t>
          </a:r>
          <a:r>
            <a:rPr lang="de-DE" sz="1400" b="1" dirty="0" err="1"/>
            <a:t>the</a:t>
          </a:r>
          <a:r>
            <a:rPr lang="de-DE" sz="1400" b="1" dirty="0"/>
            <a:t> </a:t>
          </a:r>
          <a:r>
            <a:rPr lang="de-DE" sz="1400" b="1" dirty="0" err="1"/>
            <a:t>preferred</a:t>
          </a:r>
          <a:r>
            <a:rPr lang="de-DE" sz="1400" b="1" dirty="0"/>
            <a:t> </a:t>
          </a:r>
          <a:r>
            <a:rPr lang="de-DE" sz="1400" b="1" dirty="0" err="1"/>
            <a:t>scenario</a:t>
          </a:r>
          <a:endParaRPr lang="de-DE" sz="1400" b="1" dirty="0"/>
        </a:p>
      </dgm:t>
    </dgm:pt>
    <dgm:pt modelId="{3711FC13-0735-45AD-847F-B8DB97981571}" type="parTrans" cxnId="{2009693B-FC46-4E87-99EA-1FAD1095DB74}">
      <dgm:prSet/>
      <dgm:spPr/>
      <dgm:t>
        <a:bodyPr/>
        <a:lstStyle/>
        <a:p>
          <a:endParaRPr lang="de-DE"/>
        </a:p>
      </dgm:t>
    </dgm:pt>
    <dgm:pt modelId="{5B716929-9933-442D-B1C7-D76F2C724319}" type="sibTrans" cxnId="{2009693B-FC46-4E87-99EA-1FAD1095DB74}">
      <dgm:prSet/>
      <dgm:spPr/>
      <dgm:t>
        <a:bodyPr/>
        <a:lstStyle/>
        <a:p>
          <a:endParaRPr lang="de-DE"/>
        </a:p>
      </dgm:t>
    </dgm:pt>
    <dgm:pt modelId="{81C5B4BF-F272-4644-8C7F-0AB2A0080202}">
      <dgm:prSet phldrT="[Text]" custT="1"/>
      <dgm:spPr/>
      <dgm:t>
        <a:bodyPr/>
        <a:lstStyle/>
        <a:p>
          <a:r>
            <a:rPr lang="de-DE" sz="1400" b="1" dirty="0" err="1"/>
            <a:t>Develop</a:t>
          </a:r>
          <a:r>
            <a:rPr lang="de-DE" sz="1400" b="1" dirty="0"/>
            <a:t> an </a:t>
          </a:r>
          <a:r>
            <a:rPr lang="de-DE" sz="1400" b="1" dirty="0" err="1"/>
            <a:t>action</a:t>
          </a:r>
          <a:r>
            <a:rPr lang="de-DE" sz="1400" b="1" dirty="0"/>
            <a:t> plan</a:t>
          </a:r>
        </a:p>
      </dgm:t>
    </dgm:pt>
    <dgm:pt modelId="{210E32E6-FC4B-47B7-86D5-8A6BC2BFFDF9}" type="parTrans" cxnId="{157AB70D-C905-4F4C-99D0-99F901BBDAC6}">
      <dgm:prSet/>
      <dgm:spPr/>
      <dgm:t>
        <a:bodyPr/>
        <a:lstStyle/>
        <a:p>
          <a:endParaRPr lang="de-DE"/>
        </a:p>
      </dgm:t>
    </dgm:pt>
    <dgm:pt modelId="{6EAFD86F-446D-4CE1-9136-C54F0E6F2DDB}" type="sibTrans" cxnId="{157AB70D-C905-4F4C-99D0-99F901BBDAC6}">
      <dgm:prSet/>
      <dgm:spPr/>
      <dgm:t>
        <a:bodyPr/>
        <a:lstStyle/>
        <a:p>
          <a:endParaRPr lang="de-DE"/>
        </a:p>
      </dgm:t>
    </dgm:pt>
    <dgm:pt modelId="{E7C957C5-E357-4734-8772-A2B23F115A50}">
      <dgm:prSet phldrT="[Text]" custT="1"/>
      <dgm:spPr/>
      <dgm:t>
        <a:bodyPr/>
        <a:lstStyle/>
        <a:p>
          <a:r>
            <a:rPr lang="de-DE" sz="1400" b="1" dirty="0"/>
            <a:t>Monitor and update </a:t>
          </a:r>
          <a:r>
            <a:rPr lang="de-DE" sz="1400" b="1" dirty="0" err="1"/>
            <a:t>the</a:t>
          </a:r>
          <a:r>
            <a:rPr lang="de-DE" sz="1400" b="1" dirty="0"/>
            <a:t> </a:t>
          </a:r>
          <a:r>
            <a:rPr lang="de-DE" sz="1400" b="1" dirty="0" err="1"/>
            <a:t>scenarios</a:t>
          </a:r>
          <a:endParaRPr lang="de-DE" sz="1400" b="1" dirty="0"/>
        </a:p>
      </dgm:t>
    </dgm:pt>
    <dgm:pt modelId="{71419A8D-26AF-44F8-805E-F52937DFB814}" type="parTrans" cxnId="{6D282112-8AB9-46D9-B26A-E48ACC0254AF}">
      <dgm:prSet/>
      <dgm:spPr/>
      <dgm:t>
        <a:bodyPr/>
        <a:lstStyle/>
        <a:p>
          <a:endParaRPr lang="de-DE"/>
        </a:p>
      </dgm:t>
    </dgm:pt>
    <dgm:pt modelId="{9FAF146F-AFB1-4837-9FE3-AE6813BAA011}" type="sibTrans" cxnId="{6D282112-8AB9-46D9-B26A-E48ACC0254AF}">
      <dgm:prSet/>
      <dgm:spPr/>
      <dgm:t>
        <a:bodyPr/>
        <a:lstStyle/>
        <a:p>
          <a:endParaRPr lang="de-DE"/>
        </a:p>
      </dgm:t>
    </dgm:pt>
    <dgm:pt modelId="{EC1860F8-02C5-45F4-9F6B-7E4C67A8212D}" type="pres">
      <dgm:prSet presAssocID="{8B9086BA-41B6-4350-8A42-3C039CE89F99}" presName="cycle" presStyleCnt="0">
        <dgm:presLayoutVars>
          <dgm:dir/>
          <dgm:resizeHandles val="exact"/>
        </dgm:presLayoutVars>
      </dgm:prSet>
      <dgm:spPr/>
    </dgm:pt>
    <dgm:pt modelId="{63DC8265-BC53-46DB-A891-8DA1517B7CB3}" type="pres">
      <dgm:prSet presAssocID="{3D7DB51B-CF9E-48AC-AFFD-480548FB7F87}" presName="node" presStyleLbl="node1" presStyleIdx="0" presStyleCnt="7">
        <dgm:presLayoutVars>
          <dgm:bulletEnabled val="1"/>
        </dgm:presLayoutVars>
      </dgm:prSet>
      <dgm:spPr/>
    </dgm:pt>
    <dgm:pt modelId="{8D76975E-EA61-40EB-B9EB-0D0D746C33A3}" type="pres">
      <dgm:prSet presAssocID="{AE6DD46A-5367-4737-8743-64161F19219C}" presName="sibTrans" presStyleLbl="sibTrans2D1" presStyleIdx="0" presStyleCnt="7"/>
      <dgm:spPr/>
    </dgm:pt>
    <dgm:pt modelId="{76319F5B-0EE6-421A-86C1-C6753AD95C45}" type="pres">
      <dgm:prSet presAssocID="{AE6DD46A-5367-4737-8743-64161F19219C}" presName="connectorText" presStyleLbl="sibTrans2D1" presStyleIdx="0" presStyleCnt="7"/>
      <dgm:spPr/>
    </dgm:pt>
    <dgm:pt modelId="{8D5BED4B-2309-46B3-A651-5F514140F46A}" type="pres">
      <dgm:prSet presAssocID="{1D7C25EB-CDCA-45DD-B0E1-DB2A14EAD85F}" presName="node" presStyleLbl="node1" presStyleIdx="1" presStyleCnt="7">
        <dgm:presLayoutVars>
          <dgm:bulletEnabled val="1"/>
        </dgm:presLayoutVars>
      </dgm:prSet>
      <dgm:spPr/>
    </dgm:pt>
    <dgm:pt modelId="{C2864169-9AD3-4D78-BFF8-D318CA5DD90A}" type="pres">
      <dgm:prSet presAssocID="{BA3B5F80-F0FE-4BFC-A03F-4F894B20074B}" presName="sibTrans" presStyleLbl="sibTrans2D1" presStyleIdx="1" presStyleCnt="7"/>
      <dgm:spPr/>
    </dgm:pt>
    <dgm:pt modelId="{B4315502-6832-4DA7-9ACB-AB21054B8D1F}" type="pres">
      <dgm:prSet presAssocID="{BA3B5F80-F0FE-4BFC-A03F-4F894B20074B}" presName="connectorText" presStyleLbl="sibTrans2D1" presStyleIdx="1" presStyleCnt="7"/>
      <dgm:spPr/>
    </dgm:pt>
    <dgm:pt modelId="{DEBE1718-0207-4411-B9A9-43509201DD44}" type="pres">
      <dgm:prSet presAssocID="{9139223B-9DB5-409B-B04D-0B5E150C8287}" presName="node" presStyleLbl="node1" presStyleIdx="2" presStyleCnt="7" custScaleX="108007">
        <dgm:presLayoutVars>
          <dgm:bulletEnabled val="1"/>
        </dgm:presLayoutVars>
      </dgm:prSet>
      <dgm:spPr/>
    </dgm:pt>
    <dgm:pt modelId="{945AEA8C-30B8-4D9E-8626-F48924BECC0F}" type="pres">
      <dgm:prSet presAssocID="{904B243E-0FA0-49BD-8FAF-FBB2BFDAD87B}" presName="sibTrans" presStyleLbl="sibTrans2D1" presStyleIdx="2" presStyleCnt="7"/>
      <dgm:spPr/>
    </dgm:pt>
    <dgm:pt modelId="{EFFC4F6C-6C70-49F2-A401-BA1C0A9CB8B1}" type="pres">
      <dgm:prSet presAssocID="{904B243E-0FA0-49BD-8FAF-FBB2BFDAD87B}" presName="connectorText" presStyleLbl="sibTrans2D1" presStyleIdx="2" presStyleCnt="7"/>
      <dgm:spPr/>
    </dgm:pt>
    <dgm:pt modelId="{7821B054-6232-4707-B056-736ABC056F84}" type="pres">
      <dgm:prSet presAssocID="{2BF3EC07-3A28-4DF6-AC68-6CAAF1F93E1D}" presName="node" presStyleLbl="node1" presStyleIdx="3" presStyleCnt="7" custScaleX="107448">
        <dgm:presLayoutVars>
          <dgm:bulletEnabled val="1"/>
        </dgm:presLayoutVars>
      </dgm:prSet>
      <dgm:spPr/>
    </dgm:pt>
    <dgm:pt modelId="{0001FFFA-D494-45BA-980E-D497D4AFDCD8}" type="pres">
      <dgm:prSet presAssocID="{AAA326CA-12C4-475C-89DC-C10334E35CA5}" presName="sibTrans" presStyleLbl="sibTrans2D1" presStyleIdx="3" presStyleCnt="7"/>
      <dgm:spPr/>
    </dgm:pt>
    <dgm:pt modelId="{5BB80F11-F8CD-4695-8796-B4CA29F2F1B3}" type="pres">
      <dgm:prSet presAssocID="{AAA326CA-12C4-475C-89DC-C10334E35CA5}" presName="connectorText" presStyleLbl="sibTrans2D1" presStyleIdx="3" presStyleCnt="7"/>
      <dgm:spPr/>
    </dgm:pt>
    <dgm:pt modelId="{D7FC67BE-26C5-4586-9DF5-1176D7BD61B7}" type="pres">
      <dgm:prSet presAssocID="{07ED57FC-54F0-41B1-A588-35D46403E6CC}" presName="node" presStyleLbl="node1" presStyleIdx="4" presStyleCnt="7" custScaleX="127898" custRadScaleRad="104165" custRadScaleInc="16716">
        <dgm:presLayoutVars>
          <dgm:bulletEnabled val="1"/>
        </dgm:presLayoutVars>
      </dgm:prSet>
      <dgm:spPr/>
    </dgm:pt>
    <dgm:pt modelId="{529339EF-BD35-4ED4-9763-196C81AF7E61}" type="pres">
      <dgm:prSet presAssocID="{5B716929-9933-442D-B1C7-D76F2C724319}" presName="sibTrans" presStyleLbl="sibTrans2D1" presStyleIdx="4" presStyleCnt="7"/>
      <dgm:spPr/>
    </dgm:pt>
    <dgm:pt modelId="{6E2CE28A-5D60-4695-BE87-5111A4D57B76}" type="pres">
      <dgm:prSet presAssocID="{5B716929-9933-442D-B1C7-D76F2C724319}" presName="connectorText" presStyleLbl="sibTrans2D1" presStyleIdx="4" presStyleCnt="7"/>
      <dgm:spPr/>
    </dgm:pt>
    <dgm:pt modelId="{17F9588B-7BEA-45EF-82C2-990B68BFBAE9}" type="pres">
      <dgm:prSet presAssocID="{81C5B4BF-F272-4644-8C7F-0AB2A0080202}" presName="node" presStyleLbl="node1" presStyleIdx="5" presStyleCnt="7">
        <dgm:presLayoutVars>
          <dgm:bulletEnabled val="1"/>
        </dgm:presLayoutVars>
      </dgm:prSet>
      <dgm:spPr/>
    </dgm:pt>
    <dgm:pt modelId="{1D5C6439-8AC1-4805-9395-4189BDDAC381}" type="pres">
      <dgm:prSet presAssocID="{6EAFD86F-446D-4CE1-9136-C54F0E6F2DDB}" presName="sibTrans" presStyleLbl="sibTrans2D1" presStyleIdx="5" presStyleCnt="7"/>
      <dgm:spPr/>
    </dgm:pt>
    <dgm:pt modelId="{AAA04E3A-1E74-4BC1-87FF-0420CDF26025}" type="pres">
      <dgm:prSet presAssocID="{6EAFD86F-446D-4CE1-9136-C54F0E6F2DDB}" presName="connectorText" presStyleLbl="sibTrans2D1" presStyleIdx="5" presStyleCnt="7"/>
      <dgm:spPr/>
    </dgm:pt>
    <dgm:pt modelId="{798C846E-6742-48C8-B5AA-07779E6F14B2}" type="pres">
      <dgm:prSet presAssocID="{E7C957C5-E357-4734-8772-A2B23F115A50}" presName="node" presStyleLbl="node1" presStyleIdx="6" presStyleCnt="7" custScaleX="132903" custScaleY="111052">
        <dgm:presLayoutVars>
          <dgm:bulletEnabled val="1"/>
        </dgm:presLayoutVars>
      </dgm:prSet>
      <dgm:spPr/>
    </dgm:pt>
    <dgm:pt modelId="{854B5550-1395-4C93-A6E3-E7538F8F7518}" type="pres">
      <dgm:prSet presAssocID="{9FAF146F-AFB1-4837-9FE3-AE6813BAA011}" presName="sibTrans" presStyleLbl="sibTrans2D1" presStyleIdx="6" presStyleCnt="7"/>
      <dgm:spPr/>
    </dgm:pt>
    <dgm:pt modelId="{548DEE15-B0F3-49A5-8387-D38926E045E3}" type="pres">
      <dgm:prSet presAssocID="{9FAF146F-AFB1-4837-9FE3-AE6813BAA011}" presName="connectorText" presStyleLbl="sibTrans2D1" presStyleIdx="6" presStyleCnt="7"/>
      <dgm:spPr/>
    </dgm:pt>
  </dgm:ptLst>
  <dgm:cxnLst>
    <dgm:cxn modelId="{157AB70D-C905-4F4C-99D0-99F901BBDAC6}" srcId="{8B9086BA-41B6-4350-8A42-3C039CE89F99}" destId="{81C5B4BF-F272-4644-8C7F-0AB2A0080202}" srcOrd="5" destOrd="0" parTransId="{210E32E6-FC4B-47B7-86D5-8A6BC2BFFDF9}" sibTransId="{6EAFD86F-446D-4CE1-9136-C54F0E6F2DDB}"/>
    <dgm:cxn modelId="{6D282112-8AB9-46D9-B26A-E48ACC0254AF}" srcId="{8B9086BA-41B6-4350-8A42-3C039CE89F99}" destId="{E7C957C5-E357-4734-8772-A2B23F115A50}" srcOrd="6" destOrd="0" parTransId="{71419A8D-26AF-44F8-805E-F52937DFB814}" sibTransId="{9FAF146F-AFB1-4837-9FE3-AE6813BAA011}"/>
    <dgm:cxn modelId="{23CD782F-E94E-41CD-B5F8-F6F13D835B8D}" type="presOf" srcId="{AAA326CA-12C4-475C-89DC-C10334E35CA5}" destId="{5BB80F11-F8CD-4695-8796-B4CA29F2F1B3}" srcOrd="1" destOrd="0" presId="urn:microsoft.com/office/officeart/2005/8/layout/cycle2"/>
    <dgm:cxn modelId="{183AC939-5332-44E5-919E-54C6D2673FDF}" srcId="{8B9086BA-41B6-4350-8A42-3C039CE89F99}" destId="{9139223B-9DB5-409B-B04D-0B5E150C8287}" srcOrd="2" destOrd="0" parTransId="{4C246B97-4301-4236-8C35-CCD4998F9DCF}" sibTransId="{904B243E-0FA0-49BD-8FAF-FBB2BFDAD87B}"/>
    <dgm:cxn modelId="{E6DE433A-6273-448D-83A3-A596BA490BB3}" type="presOf" srcId="{904B243E-0FA0-49BD-8FAF-FBB2BFDAD87B}" destId="{945AEA8C-30B8-4D9E-8626-F48924BECC0F}" srcOrd="0" destOrd="0" presId="urn:microsoft.com/office/officeart/2005/8/layout/cycle2"/>
    <dgm:cxn modelId="{2009693B-FC46-4E87-99EA-1FAD1095DB74}" srcId="{8B9086BA-41B6-4350-8A42-3C039CE89F99}" destId="{07ED57FC-54F0-41B1-A588-35D46403E6CC}" srcOrd="4" destOrd="0" parTransId="{3711FC13-0735-45AD-847F-B8DB97981571}" sibTransId="{5B716929-9933-442D-B1C7-D76F2C724319}"/>
    <dgm:cxn modelId="{DE00523C-199A-46C8-A92C-CA7F1B6F04F7}" type="presOf" srcId="{81C5B4BF-F272-4644-8C7F-0AB2A0080202}" destId="{17F9588B-7BEA-45EF-82C2-990B68BFBAE9}" srcOrd="0" destOrd="0" presId="urn:microsoft.com/office/officeart/2005/8/layout/cycle2"/>
    <dgm:cxn modelId="{6AE33560-DDA0-4A88-908C-02DA443AA02D}" type="presOf" srcId="{6EAFD86F-446D-4CE1-9136-C54F0E6F2DDB}" destId="{AAA04E3A-1E74-4BC1-87FF-0420CDF26025}" srcOrd="1" destOrd="0" presId="urn:microsoft.com/office/officeart/2005/8/layout/cycle2"/>
    <dgm:cxn modelId="{890C3A61-5AFA-4F0B-BF88-1F35B3BF7CE9}" type="presOf" srcId="{3D7DB51B-CF9E-48AC-AFFD-480548FB7F87}" destId="{63DC8265-BC53-46DB-A891-8DA1517B7CB3}" srcOrd="0" destOrd="0" presId="urn:microsoft.com/office/officeart/2005/8/layout/cycle2"/>
    <dgm:cxn modelId="{95E6D541-3BD1-4638-990F-18D724D1F404}" type="presOf" srcId="{5B716929-9933-442D-B1C7-D76F2C724319}" destId="{6E2CE28A-5D60-4695-BE87-5111A4D57B76}" srcOrd="1" destOrd="0" presId="urn:microsoft.com/office/officeart/2005/8/layout/cycle2"/>
    <dgm:cxn modelId="{74005A65-3140-4777-921C-DA4A7F3B0D97}" type="presOf" srcId="{E7C957C5-E357-4734-8772-A2B23F115A50}" destId="{798C846E-6742-48C8-B5AA-07779E6F14B2}" srcOrd="0" destOrd="0" presId="urn:microsoft.com/office/officeart/2005/8/layout/cycle2"/>
    <dgm:cxn modelId="{D1810768-D1E2-4D28-97C8-93AB43A25B94}" type="presOf" srcId="{AAA326CA-12C4-475C-89DC-C10334E35CA5}" destId="{0001FFFA-D494-45BA-980E-D497D4AFDCD8}" srcOrd="0" destOrd="0" presId="urn:microsoft.com/office/officeart/2005/8/layout/cycle2"/>
    <dgm:cxn modelId="{845B6868-4E33-42EE-AFD3-6E264B2F8B93}" type="presOf" srcId="{9FAF146F-AFB1-4837-9FE3-AE6813BAA011}" destId="{854B5550-1395-4C93-A6E3-E7538F8F7518}" srcOrd="0" destOrd="0" presId="urn:microsoft.com/office/officeart/2005/8/layout/cycle2"/>
    <dgm:cxn modelId="{A1C02C69-179A-4C51-A5A0-EC5073406152}" type="presOf" srcId="{AE6DD46A-5367-4737-8743-64161F19219C}" destId="{76319F5B-0EE6-421A-86C1-C6753AD95C45}" srcOrd="1" destOrd="0" presId="urn:microsoft.com/office/officeart/2005/8/layout/cycle2"/>
    <dgm:cxn modelId="{E878686A-BE17-4EC9-B2A9-EA4DE6263B1B}" type="presOf" srcId="{2BF3EC07-3A28-4DF6-AC68-6CAAF1F93E1D}" destId="{7821B054-6232-4707-B056-736ABC056F84}" srcOrd="0" destOrd="0" presId="urn:microsoft.com/office/officeart/2005/8/layout/cycle2"/>
    <dgm:cxn modelId="{8399F56A-20A3-452A-AC45-512EA1EEE14C}" type="presOf" srcId="{BA3B5F80-F0FE-4BFC-A03F-4F894B20074B}" destId="{C2864169-9AD3-4D78-BFF8-D318CA5DD90A}" srcOrd="0" destOrd="0" presId="urn:microsoft.com/office/officeart/2005/8/layout/cycle2"/>
    <dgm:cxn modelId="{B31D3F57-4A35-4A5B-B189-8C35C1115081}" srcId="{8B9086BA-41B6-4350-8A42-3C039CE89F99}" destId="{2BF3EC07-3A28-4DF6-AC68-6CAAF1F93E1D}" srcOrd="3" destOrd="0" parTransId="{CF6197AE-FFE4-454F-B7B9-1FCB0030D43E}" sibTransId="{AAA326CA-12C4-475C-89DC-C10334E35CA5}"/>
    <dgm:cxn modelId="{A2EFD07D-C0AA-4518-B108-EDF1AC8F7285}" type="presOf" srcId="{8B9086BA-41B6-4350-8A42-3C039CE89F99}" destId="{EC1860F8-02C5-45F4-9F6B-7E4C67A8212D}" srcOrd="0" destOrd="0" presId="urn:microsoft.com/office/officeart/2005/8/layout/cycle2"/>
    <dgm:cxn modelId="{187FFB84-69C7-4D47-B6B1-2BBB72946171}" type="presOf" srcId="{9139223B-9DB5-409B-B04D-0B5E150C8287}" destId="{DEBE1718-0207-4411-B9A9-43509201DD44}" srcOrd="0" destOrd="0" presId="urn:microsoft.com/office/officeart/2005/8/layout/cycle2"/>
    <dgm:cxn modelId="{27B4F288-E0E9-4A15-AAE6-357872A5C096}" type="presOf" srcId="{07ED57FC-54F0-41B1-A588-35D46403E6CC}" destId="{D7FC67BE-26C5-4586-9DF5-1176D7BD61B7}" srcOrd="0" destOrd="0" presId="urn:microsoft.com/office/officeart/2005/8/layout/cycle2"/>
    <dgm:cxn modelId="{AD8B17A3-B078-4DCC-8203-100164808793}" srcId="{8B9086BA-41B6-4350-8A42-3C039CE89F99}" destId="{3D7DB51B-CF9E-48AC-AFFD-480548FB7F87}" srcOrd="0" destOrd="0" parTransId="{84D6F1D1-5C0F-44AD-B52C-1B204192A44C}" sibTransId="{AE6DD46A-5367-4737-8743-64161F19219C}"/>
    <dgm:cxn modelId="{5AB148A3-8554-4B2A-B86A-78D850A61B44}" srcId="{8B9086BA-41B6-4350-8A42-3C039CE89F99}" destId="{1D7C25EB-CDCA-45DD-B0E1-DB2A14EAD85F}" srcOrd="1" destOrd="0" parTransId="{4AA7382C-16FB-4E3A-9EBC-7EA2ABFB5070}" sibTransId="{BA3B5F80-F0FE-4BFC-A03F-4F894B20074B}"/>
    <dgm:cxn modelId="{D45F11AB-BC14-4EA1-98FB-84D79B1BD695}" type="presOf" srcId="{1D7C25EB-CDCA-45DD-B0E1-DB2A14EAD85F}" destId="{8D5BED4B-2309-46B3-A651-5F514140F46A}" srcOrd="0" destOrd="0" presId="urn:microsoft.com/office/officeart/2005/8/layout/cycle2"/>
    <dgm:cxn modelId="{8F82E7AC-7D36-4343-A23A-312996F66D0A}" type="presOf" srcId="{6EAFD86F-446D-4CE1-9136-C54F0E6F2DDB}" destId="{1D5C6439-8AC1-4805-9395-4189BDDAC381}" srcOrd="0" destOrd="0" presId="urn:microsoft.com/office/officeart/2005/8/layout/cycle2"/>
    <dgm:cxn modelId="{EFF6E0C0-3CC1-43A5-8475-13B9A88EAA0F}" type="presOf" srcId="{BA3B5F80-F0FE-4BFC-A03F-4F894B20074B}" destId="{B4315502-6832-4DA7-9ACB-AB21054B8D1F}" srcOrd="1" destOrd="0" presId="urn:microsoft.com/office/officeart/2005/8/layout/cycle2"/>
    <dgm:cxn modelId="{511402D5-7676-4EEC-94E4-0DD6E04B26D5}" type="presOf" srcId="{904B243E-0FA0-49BD-8FAF-FBB2BFDAD87B}" destId="{EFFC4F6C-6C70-49F2-A401-BA1C0A9CB8B1}" srcOrd="1" destOrd="0" presId="urn:microsoft.com/office/officeart/2005/8/layout/cycle2"/>
    <dgm:cxn modelId="{D5C19BD5-3305-44C3-93E3-423F4F3F4472}" type="presOf" srcId="{5B716929-9933-442D-B1C7-D76F2C724319}" destId="{529339EF-BD35-4ED4-9763-196C81AF7E61}" srcOrd="0" destOrd="0" presId="urn:microsoft.com/office/officeart/2005/8/layout/cycle2"/>
    <dgm:cxn modelId="{D7E489DA-317D-45A2-A1B1-72DCBA49D468}" type="presOf" srcId="{AE6DD46A-5367-4737-8743-64161F19219C}" destId="{8D76975E-EA61-40EB-B9EB-0D0D746C33A3}" srcOrd="0" destOrd="0" presId="urn:microsoft.com/office/officeart/2005/8/layout/cycle2"/>
    <dgm:cxn modelId="{3E5E7DEF-A036-4526-A517-238B10D0D81A}" type="presOf" srcId="{9FAF146F-AFB1-4837-9FE3-AE6813BAA011}" destId="{548DEE15-B0F3-49A5-8387-D38926E045E3}" srcOrd="1" destOrd="0" presId="urn:microsoft.com/office/officeart/2005/8/layout/cycle2"/>
    <dgm:cxn modelId="{31DBB9FA-4F6A-4A13-9CB5-800755CCB116}" type="presParOf" srcId="{EC1860F8-02C5-45F4-9F6B-7E4C67A8212D}" destId="{63DC8265-BC53-46DB-A891-8DA1517B7CB3}" srcOrd="0" destOrd="0" presId="urn:microsoft.com/office/officeart/2005/8/layout/cycle2"/>
    <dgm:cxn modelId="{90EAC3EB-6D30-4C97-9C2D-88DFD2B55E61}" type="presParOf" srcId="{EC1860F8-02C5-45F4-9F6B-7E4C67A8212D}" destId="{8D76975E-EA61-40EB-B9EB-0D0D746C33A3}" srcOrd="1" destOrd="0" presId="urn:microsoft.com/office/officeart/2005/8/layout/cycle2"/>
    <dgm:cxn modelId="{63C8AB03-60B5-4C40-B929-338FAB764D01}" type="presParOf" srcId="{8D76975E-EA61-40EB-B9EB-0D0D746C33A3}" destId="{76319F5B-0EE6-421A-86C1-C6753AD95C45}" srcOrd="0" destOrd="0" presId="urn:microsoft.com/office/officeart/2005/8/layout/cycle2"/>
    <dgm:cxn modelId="{866894F0-9CD9-4C97-B157-A29E9298EBF0}" type="presParOf" srcId="{EC1860F8-02C5-45F4-9F6B-7E4C67A8212D}" destId="{8D5BED4B-2309-46B3-A651-5F514140F46A}" srcOrd="2" destOrd="0" presId="urn:microsoft.com/office/officeart/2005/8/layout/cycle2"/>
    <dgm:cxn modelId="{0870CB48-7AE1-4C9F-9C71-F73A22CD53CE}" type="presParOf" srcId="{EC1860F8-02C5-45F4-9F6B-7E4C67A8212D}" destId="{C2864169-9AD3-4D78-BFF8-D318CA5DD90A}" srcOrd="3" destOrd="0" presId="urn:microsoft.com/office/officeart/2005/8/layout/cycle2"/>
    <dgm:cxn modelId="{EE7362A9-040F-4C0A-B7AD-A3685BA3823F}" type="presParOf" srcId="{C2864169-9AD3-4D78-BFF8-D318CA5DD90A}" destId="{B4315502-6832-4DA7-9ACB-AB21054B8D1F}" srcOrd="0" destOrd="0" presId="urn:microsoft.com/office/officeart/2005/8/layout/cycle2"/>
    <dgm:cxn modelId="{CB312AC9-D75C-41BA-93B1-0448D18B40F5}" type="presParOf" srcId="{EC1860F8-02C5-45F4-9F6B-7E4C67A8212D}" destId="{DEBE1718-0207-4411-B9A9-43509201DD44}" srcOrd="4" destOrd="0" presId="urn:microsoft.com/office/officeart/2005/8/layout/cycle2"/>
    <dgm:cxn modelId="{B8E182A2-7BEE-42A9-BAFD-B511631B8573}" type="presParOf" srcId="{EC1860F8-02C5-45F4-9F6B-7E4C67A8212D}" destId="{945AEA8C-30B8-4D9E-8626-F48924BECC0F}" srcOrd="5" destOrd="0" presId="urn:microsoft.com/office/officeart/2005/8/layout/cycle2"/>
    <dgm:cxn modelId="{137F7E63-D2C7-47EC-8D10-2945DDA4F97B}" type="presParOf" srcId="{945AEA8C-30B8-4D9E-8626-F48924BECC0F}" destId="{EFFC4F6C-6C70-49F2-A401-BA1C0A9CB8B1}" srcOrd="0" destOrd="0" presId="urn:microsoft.com/office/officeart/2005/8/layout/cycle2"/>
    <dgm:cxn modelId="{4BCDBAEF-4BFA-4EBD-9881-2CF66BE2E714}" type="presParOf" srcId="{EC1860F8-02C5-45F4-9F6B-7E4C67A8212D}" destId="{7821B054-6232-4707-B056-736ABC056F84}" srcOrd="6" destOrd="0" presId="urn:microsoft.com/office/officeart/2005/8/layout/cycle2"/>
    <dgm:cxn modelId="{9F63DAB9-89A6-4C58-BFBF-9D989CB9ACB1}" type="presParOf" srcId="{EC1860F8-02C5-45F4-9F6B-7E4C67A8212D}" destId="{0001FFFA-D494-45BA-980E-D497D4AFDCD8}" srcOrd="7" destOrd="0" presId="urn:microsoft.com/office/officeart/2005/8/layout/cycle2"/>
    <dgm:cxn modelId="{5D1E7890-4072-4D31-AF74-8DEF3EE9B3B7}" type="presParOf" srcId="{0001FFFA-D494-45BA-980E-D497D4AFDCD8}" destId="{5BB80F11-F8CD-4695-8796-B4CA29F2F1B3}" srcOrd="0" destOrd="0" presId="urn:microsoft.com/office/officeart/2005/8/layout/cycle2"/>
    <dgm:cxn modelId="{54A3E94D-F8E6-491B-A5A7-80859A62FBE0}" type="presParOf" srcId="{EC1860F8-02C5-45F4-9F6B-7E4C67A8212D}" destId="{D7FC67BE-26C5-4586-9DF5-1176D7BD61B7}" srcOrd="8" destOrd="0" presId="urn:microsoft.com/office/officeart/2005/8/layout/cycle2"/>
    <dgm:cxn modelId="{099F7A23-ABC2-4318-9713-40EF16788C60}" type="presParOf" srcId="{EC1860F8-02C5-45F4-9F6B-7E4C67A8212D}" destId="{529339EF-BD35-4ED4-9763-196C81AF7E61}" srcOrd="9" destOrd="0" presId="urn:microsoft.com/office/officeart/2005/8/layout/cycle2"/>
    <dgm:cxn modelId="{88A89C32-336E-49AE-A548-E4665C3E019C}" type="presParOf" srcId="{529339EF-BD35-4ED4-9763-196C81AF7E61}" destId="{6E2CE28A-5D60-4695-BE87-5111A4D57B76}" srcOrd="0" destOrd="0" presId="urn:microsoft.com/office/officeart/2005/8/layout/cycle2"/>
    <dgm:cxn modelId="{9501F850-F904-45BE-8848-6DE865826A32}" type="presParOf" srcId="{EC1860F8-02C5-45F4-9F6B-7E4C67A8212D}" destId="{17F9588B-7BEA-45EF-82C2-990B68BFBAE9}" srcOrd="10" destOrd="0" presId="urn:microsoft.com/office/officeart/2005/8/layout/cycle2"/>
    <dgm:cxn modelId="{E8017E1A-C943-494A-A93C-C2D3006AAACC}" type="presParOf" srcId="{EC1860F8-02C5-45F4-9F6B-7E4C67A8212D}" destId="{1D5C6439-8AC1-4805-9395-4189BDDAC381}" srcOrd="11" destOrd="0" presId="urn:microsoft.com/office/officeart/2005/8/layout/cycle2"/>
    <dgm:cxn modelId="{F4B47396-C8AA-438A-99C6-7A2E190BD270}" type="presParOf" srcId="{1D5C6439-8AC1-4805-9395-4189BDDAC381}" destId="{AAA04E3A-1E74-4BC1-87FF-0420CDF26025}" srcOrd="0" destOrd="0" presId="urn:microsoft.com/office/officeart/2005/8/layout/cycle2"/>
    <dgm:cxn modelId="{BED26A18-D0F0-46EF-8097-C28446B5A930}" type="presParOf" srcId="{EC1860F8-02C5-45F4-9F6B-7E4C67A8212D}" destId="{798C846E-6742-48C8-B5AA-07779E6F14B2}" srcOrd="12" destOrd="0" presId="urn:microsoft.com/office/officeart/2005/8/layout/cycle2"/>
    <dgm:cxn modelId="{BD9FD26F-E76E-42C4-8784-518D17F7A667}" type="presParOf" srcId="{EC1860F8-02C5-45F4-9F6B-7E4C67A8212D}" destId="{854B5550-1395-4C93-A6E3-E7538F8F7518}" srcOrd="13" destOrd="0" presId="urn:microsoft.com/office/officeart/2005/8/layout/cycle2"/>
    <dgm:cxn modelId="{5BA138E6-F488-47FB-8841-55139461734C}" type="presParOf" srcId="{854B5550-1395-4C93-A6E3-E7538F8F7518}" destId="{548DEE15-B0F3-49A5-8387-D38926E045E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086F760-137D-41A4-B618-D2D71D706ECE}"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de-DE"/>
        </a:p>
      </dgm:t>
    </dgm:pt>
    <dgm:pt modelId="{60F45C68-2BF1-4650-AC3E-924B1407DEF2}">
      <dgm:prSet phldrT="[Text]" custT="1"/>
      <dgm:spPr/>
      <dgm:t>
        <a:bodyPr/>
        <a:lstStyle/>
        <a:p>
          <a:r>
            <a:rPr lang="de-DE" sz="1800" b="1" dirty="0"/>
            <a:t>Risk Buffer:  </a:t>
          </a:r>
          <a:r>
            <a:rPr lang="de-DE" sz="1800" dirty="0"/>
            <a:t>Set aside a portion of your budget for contingencies.</a:t>
          </a:r>
        </a:p>
      </dgm:t>
    </dgm:pt>
    <dgm:pt modelId="{D65C419B-ABC1-48B1-AD61-82D3BF20B011}" type="parTrans" cxnId="{AF86CB1E-F9CC-45C3-BB92-6E94519604F1}">
      <dgm:prSet/>
      <dgm:spPr/>
      <dgm:t>
        <a:bodyPr/>
        <a:lstStyle/>
        <a:p>
          <a:endParaRPr lang="de-DE"/>
        </a:p>
      </dgm:t>
    </dgm:pt>
    <dgm:pt modelId="{5A68F9AE-7A10-4B06-831E-0E0AB6873F65}" type="sibTrans" cxnId="{AF86CB1E-F9CC-45C3-BB92-6E94519604F1}">
      <dgm:prSet/>
      <dgm:spPr/>
      <dgm:t>
        <a:bodyPr/>
        <a:lstStyle/>
        <a:p>
          <a:endParaRPr lang="de-DE"/>
        </a:p>
      </dgm:t>
    </dgm:pt>
    <dgm:pt modelId="{B70C87C5-A6A2-48F9-8CAF-97DC8256BC80}">
      <dgm:prSet phldrT="[Text]" custT="1"/>
      <dgm:spPr/>
      <dgm:t>
        <a:bodyPr/>
        <a:lstStyle/>
        <a:p>
          <a:r>
            <a:rPr lang="de-DE" sz="1800" b="1" dirty="0"/>
            <a:t>Diversification:  </a:t>
          </a:r>
          <a:r>
            <a:rPr lang="de-DE" sz="1800" dirty="0"/>
            <a:t>Avoid relying too heavily on one income stream or one major client.</a:t>
          </a:r>
        </a:p>
      </dgm:t>
    </dgm:pt>
    <dgm:pt modelId="{66EA6026-5C34-4537-BF39-51205D6432C6}" type="parTrans" cxnId="{58F91D04-6391-475D-A744-C3DC22C61ED7}">
      <dgm:prSet/>
      <dgm:spPr/>
      <dgm:t>
        <a:bodyPr/>
        <a:lstStyle/>
        <a:p>
          <a:endParaRPr lang="de-DE"/>
        </a:p>
      </dgm:t>
    </dgm:pt>
    <dgm:pt modelId="{72FEFDB8-F826-4804-80E3-3EF615B5FADA}" type="sibTrans" cxnId="{58F91D04-6391-475D-A744-C3DC22C61ED7}">
      <dgm:prSet/>
      <dgm:spPr/>
      <dgm:t>
        <a:bodyPr/>
        <a:lstStyle/>
        <a:p>
          <a:endParaRPr lang="de-DE"/>
        </a:p>
      </dgm:t>
    </dgm:pt>
    <dgm:pt modelId="{90048E02-D336-4332-AE85-0687978B6595}">
      <dgm:prSet phldrT="[Text]" custT="1"/>
      <dgm:spPr/>
      <dgm:t>
        <a:bodyPr/>
        <a:lstStyle/>
        <a:p>
          <a:r>
            <a:rPr lang="de-DE" sz="1800" b="1" dirty="0"/>
            <a:t>Regular Monitoring: </a:t>
          </a:r>
          <a:r>
            <a:rPr lang="de-DE" sz="1800" dirty="0"/>
            <a:t>Review your financial risks regularly and update your budget as needed.</a:t>
          </a:r>
        </a:p>
      </dgm:t>
    </dgm:pt>
    <dgm:pt modelId="{BB873574-9129-4C62-A75D-34A40550DE1F}" type="parTrans" cxnId="{5A4EDAF2-D74B-4413-A649-A70CE634DB79}">
      <dgm:prSet/>
      <dgm:spPr/>
      <dgm:t>
        <a:bodyPr/>
        <a:lstStyle/>
        <a:p>
          <a:endParaRPr lang="de-DE"/>
        </a:p>
      </dgm:t>
    </dgm:pt>
    <dgm:pt modelId="{25E7CB50-865E-4E1B-A2BC-1BB7BB5828E7}" type="sibTrans" cxnId="{5A4EDAF2-D74B-4413-A649-A70CE634DB79}">
      <dgm:prSet/>
      <dgm:spPr/>
      <dgm:t>
        <a:bodyPr/>
        <a:lstStyle/>
        <a:p>
          <a:endParaRPr lang="de-DE"/>
        </a:p>
      </dgm:t>
    </dgm:pt>
    <dgm:pt modelId="{E8FE1ED5-98AE-4010-B94E-9AC2A68594A5}" type="pres">
      <dgm:prSet presAssocID="{D086F760-137D-41A4-B618-D2D71D706ECE}" presName="linear" presStyleCnt="0">
        <dgm:presLayoutVars>
          <dgm:dir/>
          <dgm:animLvl val="lvl"/>
          <dgm:resizeHandles val="exact"/>
        </dgm:presLayoutVars>
      </dgm:prSet>
      <dgm:spPr/>
    </dgm:pt>
    <dgm:pt modelId="{CBC35D3F-1CB7-48CE-BDC6-2DFD22FD70DD}" type="pres">
      <dgm:prSet presAssocID="{60F45C68-2BF1-4650-AC3E-924B1407DEF2}" presName="parentLin" presStyleCnt="0"/>
      <dgm:spPr/>
    </dgm:pt>
    <dgm:pt modelId="{900B54AB-9921-4AFD-87B3-58EF81A5B6F3}" type="pres">
      <dgm:prSet presAssocID="{60F45C68-2BF1-4650-AC3E-924B1407DEF2}" presName="parentLeftMargin" presStyleLbl="node1" presStyleIdx="0" presStyleCnt="3"/>
      <dgm:spPr/>
    </dgm:pt>
    <dgm:pt modelId="{2E7D2BCB-884E-4E68-8918-4041975A0C3A}" type="pres">
      <dgm:prSet presAssocID="{60F45C68-2BF1-4650-AC3E-924B1407DEF2}" presName="parentText" presStyleLbl="node1" presStyleIdx="0" presStyleCnt="3" custScaleX="142857" custScaleY="177122">
        <dgm:presLayoutVars>
          <dgm:chMax val="0"/>
          <dgm:bulletEnabled val="1"/>
        </dgm:presLayoutVars>
      </dgm:prSet>
      <dgm:spPr/>
    </dgm:pt>
    <dgm:pt modelId="{7F5179F0-4430-4FDE-8FA4-61830E045124}" type="pres">
      <dgm:prSet presAssocID="{60F45C68-2BF1-4650-AC3E-924B1407DEF2}" presName="negativeSpace" presStyleCnt="0"/>
      <dgm:spPr/>
    </dgm:pt>
    <dgm:pt modelId="{3F4A65BD-1826-4202-ACC0-11EDC9451E3F}" type="pres">
      <dgm:prSet presAssocID="{60F45C68-2BF1-4650-AC3E-924B1407DEF2}" presName="childText" presStyleLbl="conFgAcc1" presStyleIdx="0" presStyleCnt="3">
        <dgm:presLayoutVars>
          <dgm:bulletEnabled val="1"/>
        </dgm:presLayoutVars>
      </dgm:prSet>
      <dgm:spPr/>
    </dgm:pt>
    <dgm:pt modelId="{51BE72FD-91C3-4BB4-B624-CFE19436B89F}" type="pres">
      <dgm:prSet presAssocID="{5A68F9AE-7A10-4B06-831E-0E0AB6873F65}" presName="spaceBetweenRectangles" presStyleCnt="0"/>
      <dgm:spPr/>
    </dgm:pt>
    <dgm:pt modelId="{7FF3B696-1B07-4EDE-BDE6-69454E7D25D2}" type="pres">
      <dgm:prSet presAssocID="{B70C87C5-A6A2-48F9-8CAF-97DC8256BC80}" presName="parentLin" presStyleCnt="0"/>
      <dgm:spPr/>
    </dgm:pt>
    <dgm:pt modelId="{041A0B8C-BC13-469B-B412-6DAF13A8C772}" type="pres">
      <dgm:prSet presAssocID="{B70C87C5-A6A2-48F9-8CAF-97DC8256BC80}" presName="parentLeftMargin" presStyleLbl="node1" presStyleIdx="0" presStyleCnt="3"/>
      <dgm:spPr/>
    </dgm:pt>
    <dgm:pt modelId="{77BCE901-0080-4296-80DA-A335403222B7}" type="pres">
      <dgm:prSet presAssocID="{B70C87C5-A6A2-48F9-8CAF-97DC8256BC80}" presName="parentText" presStyleLbl="node1" presStyleIdx="1" presStyleCnt="3" custScaleX="142857" custScaleY="177122" custLinFactNeighborX="515" custLinFactNeighborY="-13989">
        <dgm:presLayoutVars>
          <dgm:chMax val="0"/>
          <dgm:bulletEnabled val="1"/>
        </dgm:presLayoutVars>
      </dgm:prSet>
      <dgm:spPr/>
    </dgm:pt>
    <dgm:pt modelId="{9B422A8A-162A-48E8-8508-BE642319C01C}" type="pres">
      <dgm:prSet presAssocID="{B70C87C5-A6A2-48F9-8CAF-97DC8256BC80}" presName="negativeSpace" presStyleCnt="0"/>
      <dgm:spPr/>
    </dgm:pt>
    <dgm:pt modelId="{0510DBFE-D870-4657-A3D0-4C9BE44E7238}" type="pres">
      <dgm:prSet presAssocID="{B70C87C5-A6A2-48F9-8CAF-97DC8256BC80}" presName="childText" presStyleLbl="conFgAcc1" presStyleIdx="1" presStyleCnt="3">
        <dgm:presLayoutVars>
          <dgm:bulletEnabled val="1"/>
        </dgm:presLayoutVars>
      </dgm:prSet>
      <dgm:spPr/>
    </dgm:pt>
    <dgm:pt modelId="{7F680967-45BF-4392-9E00-042AFFA7D086}" type="pres">
      <dgm:prSet presAssocID="{72FEFDB8-F826-4804-80E3-3EF615B5FADA}" presName="spaceBetweenRectangles" presStyleCnt="0"/>
      <dgm:spPr/>
    </dgm:pt>
    <dgm:pt modelId="{5E604861-4716-4893-B21E-88BF55BAF48D}" type="pres">
      <dgm:prSet presAssocID="{90048E02-D336-4332-AE85-0687978B6595}" presName="parentLin" presStyleCnt="0"/>
      <dgm:spPr/>
    </dgm:pt>
    <dgm:pt modelId="{18FE851B-CC7C-48C7-93C0-501114B1CE5A}" type="pres">
      <dgm:prSet presAssocID="{90048E02-D336-4332-AE85-0687978B6595}" presName="parentLeftMargin" presStyleLbl="node1" presStyleIdx="1" presStyleCnt="3"/>
      <dgm:spPr/>
    </dgm:pt>
    <dgm:pt modelId="{0CF3D325-4459-481B-83AB-D26D36AAF946}" type="pres">
      <dgm:prSet presAssocID="{90048E02-D336-4332-AE85-0687978B6595}" presName="parentText" presStyleLbl="node1" presStyleIdx="2" presStyleCnt="3" custScaleX="142857" custScaleY="177122">
        <dgm:presLayoutVars>
          <dgm:chMax val="0"/>
          <dgm:bulletEnabled val="1"/>
        </dgm:presLayoutVars>
      </dgm:prSet>
      <dgm:spPr/>
    </dgm:pt>
    <dgm:pt modelId="{5B9A709A-F6B1-49DA-95F3-B144EB8F82B5}" type="pres">
      <dgm:prSet presAssocID="{90048E02-D336-4332-AE85-0687978B6595}" presName="negativeSpace" presStyleCnt="0"/>
      <dgm:spPr/>
    </dgm:pt>
    <dgm:pt modelId="{0BA66C95-35CB-4C69-8A84-938F6E4EB67B}" type="pres">
      <dgm:prSet presAssocID="{90048E02-D336-4332-AE85-0687978B6595}" presName="childText" presStyleLbl="conFgAcc1" presStyleIdx="2" presStyleCnt="3">
        <dgm:presLayoutVars>
          <dgm:bulletEnabled val="1"/>
        </dgm:presLayoutVars>
      </dgm:prSet>
      <dgm:spPr/>
    </dgm:pt>
  </dgm:ptLst>
  <dgm:cxnLst>
    <dgm:cxn modelId="{58F91D04-6391-475D-A744-C3DC22C61ED7}" srcId="{D086F760-137D-41A4-B618-D2D71D706ECE}" destId="{B70C87C5-A6A2-48F9-8CAF-97DC8256BC80}" srcOrd="1" destOrd="0" parTransId="{66EA6026-5C34-4537-BF39-51205D6432C6}" sibTransId="{72FEFDB8-F826-4804-80E3-3EF615B5FADA}"/>
    <dgm:cxn modelId="{F955451A-FBE5-4319-8732-D237DF36A6CE}" type="presOf" srcId="{90048E02-D336-4332-AE85-0687978B6595}" destId="{0CF3D325-4459-481B-83AB-D26D36AAF946}" srcOrd="1" destOrd="0" presId="urn:microsoft.com/office/officeart/2005/8/layout/list1"/>
    <dgm:cxn modelId="{AF86CB1E-F9CC-45C3-BB92-6E94519604F1}" srcId="{D086F760-137D-41A4-B618-D2D71D706ECE}" destId="{60F45C68-2BF1-4650-AC3E-924B1407DEF2}" srcOrd="0" destOrd="0" parTransId="{D65C419B-ABC1-48B1-AD61-82D3BF20B011}" sibTransId="{5A68F9AE-7A10-4B06-831E-0E0AB6873F65}"/>
    <dgm:cxn modelId="{093CD720-5034-47E5-B142-A6216EEB1FBB}" type="presOf" srcId="{90048E02-D336-4332-AE85-0687978B6595}" destId="{18FE851B-CC7C-48C7-93C0-501114B1CE5A}" srcOrd="0" destOrd="0" presId="urn:microsoft.com/office/officeart/2005/8/layout/list1"/>
    <dgm:cxn modelId="{0EA4EE24-B8F1-4F45-8405-7C7902F833FB}" type="presOf" srcId="{D086F760-137D-41A4-B618-D2D71D706ECE}" destId="{E8FE1ED5-98AE-4010-B94E-9AC2A68594A5}" srcOrd="0" destOrd="0" presId="urn:microsoft.com/office/officeart/2005/8/layout/list1"/>
    <dgm:cxn modelId="{53447A75-2666-49D4-81DF-CB44447E2529}" type="presOf" srcId="{B70C87C5-A6A2-48F9-8CAF-97DC8256BC80}" destId="{041A0B8C-BC13-469B-B412-6DAF13A8C772}" srcOrd="0" destOrd="0" presId="urn:microsoft.com/office/officeart/2005/8/layout/list1"/>
    <dgm:cxn modelId="{405AE68D-DF84-43F9-97D9-759957FC0847}" type="presOf" srcId="{60F45C68-2BF1-4650-AC3E-924B1407DEF2}" destId="{2E7D2BCB-884E-4E68-8918-4041975A0C3A}" srcOrd="1" destOrd="0" presId="urn:microsoft.com/office/officeart/2005/8/layout/list1"/>
    <dgm:cxn modelId="{3782BF95-2703-4BB1-9C18-3EF1351E7D1C}" type="presOf" srcId="{B70C87C5-A6A2-48F9-8CAF-97DC8256BC80}" destId="{77BCE901-0080-4296-80DA-A335403222B7}" srcOrd="1" destOrd="0" presId="urn:microsoft.com/office/officeart/2005/8/layout/list1"/>
    <dgm:cxn modelId="{99F508DD-F561-4C47-A724-C6F0A2F08D66}" type="presOf" srcId="{60F45C68-2BF1-4650-AC3E-924B1407DEF2}" destId="{900B54AB-9921-4AFD-87B3-58EF81A5B6F3}" srcOrd="0" destOrd="0" presId="urn:microsoft.com/office/officeart/2005/8/layout/list1"/>
    <dgm:cxn modelId="{5A4EDAF2-D74B-4413-A649-A70CE634DB79}" srcId="{D086F760-137D-41A4-B618-D2D71D706ECE}" destId="{90048E02-D336-4332-AE85-0687978B6595}" srcOrd="2" destOrd="0" parTransId="{BB873574-9129-4C62-A75D-34A40550DE1F}" sibTransId="{25E7CB50-865E-4E1B-A2BC-1BB7BB5828E7}"/>
    <dgm:cxn modelId="{B1C61DB9-59BB-42E9-BE75-088F350E6E5E}" type="presParOf" srcId="{E8FE1ED5-98AE-4010-B94E-9AC2A68594A5}" destId="{CBC35D3F-1CB7-48CE-BDC6-2DFD22FD70DD}" srcOrd="0" destOrd="0" presId="urn:microsoft.com/office/officeart/2005/8/layout/list1"/>
    <dgm:cxn modelId="{DFD0B330-3ABC-4ED7-83DA-B7B3D27BFEEB}" type="presParOf" srcId="{CBC35D3F-1CB7-48CE-BDC6-2DFD22FD70DD}" destId="{900B54AB-9921-4AFD-87B3-58EF81A5B6F3}" srcOrd="0" destOrd="0" presId="urn:microsoft.com/office/officeart/2005/8/layout/list1"/>
    <dgm:cxn modelId="{4AC0F723-1685-40C0-B46E-BE5E5A1124BD}" type="presParOf" srcId="{CBC35D3F-1CB7-48CE-BDC6-2DFD22FD70DD}" destId="{2E7D2BCB-884E-4E68-8918-4041975A0C3A}" srcOrd="1" destOrd="0" presId="urn:microsoft.com/office/officeart/2005/8/layout/list1"/>
    <dgm:cxn modelId="{2520DF5A-7D72-464B-BA74-156FFB98DE3A}" type="presParOf" srcId="{E8FE1ED5-98AE-4010-B94E-9AC2A68594A5}" destId="{7F5179F0-4430-4FDE-8FA4-61830E045124}" srcOrd="1" destOrd="0" presId="urn:microsoft.com/office/officeart/2005/8/layout/list1"/>
    <dgm:cxn modelId="{8274286E-FDA0-4AAA-801F-8890BA9EB58F}" type="presParOf" srcId="{E8FE1ED5-98AE-4010-B94E-9AC2A68594A5}" destId="{3F4A65BD-1826-4202-ACC0-11EDC9451E3F}" srcOrd="2" destOrd="0" presId="urn:microsoft.com/office/officeart/2005/8/layout/list1"/>
    <dgm:cxn modelId="{48483375-42AA-462F-A302-8BD871CB57FB}" type="presParOf" srcId="{E8FE1ED5-98AE-4010-B94E-9AC2A68594A5}" destId="{51BE72FD-91C3-4BB4-B624-CFE19436B89F}" srcOrd="3" destOrd="0" presId="urn:microsoft.com/office/officeart/2005/8/layout/list1"/>
    <dgm:cxn modelId="{2EEDE020-A998-47FE-B50A-AB07B5F0B5A1}" type="presParOf" srcId="{E8FE1ED5-98AE-4010-B94E-9AC2A68594A5}" destId="{7FF3B696-1B07-4EDE-BDE6-69454E7D25D2}" srcOrd="4" destOrd="0" presId="urn:microsoft.com/office/officeart/2005/8/layout/list1"/>
    <dgm:cxn modelId="{1F09B1DD-451A-4B2D-A8BF-EE7356D018FC}" type="presParOf" srcId="{7FF3B696-1B07-4EDE-BDE6-69454E7D25D2}" destId="{041A0B8C-BC13-469B-B412-6DAF13A8C772}" srcOrd="0" destOrd="0" presId="urn:microsoft.com/office/officeart/2005/8/layout/list1"/>
    <dgm:cxn modelId="{767A64FE-1500-4AD1-A71B-3FF075991412}" type="presParOf" srcId="{7FF3B696-1B07-4EDE-BDE6-69454E7D25D2}" destId="{77BCE901-0080-4296-80DA-A335403222B7}" srcOrd="1" destOrd="0" presId="urn:microsoft.com/office/officeart/2005/8/layout/list1"/>
    <dgm:cxn modelId="{61FE3112-FB4B-4638-91C5-DB3EC04EB970}" type="presParOf" srcId="{E8FE1ED5-98AE-4010-B94E-9AC2A68594A5}" destId="{9B422A8A-162A-48E8-8508-BE642319C01C}" srcOrd="5" destOrd="0" presId="urn:microsoft.com/office/officeart/2005/8/layout/list1"/>
    <dgm:cxn modelId="{E32CEDF2-2967-4535-A514-23ADB542D9FB}" type="presParOf" srcId="{E8FE1ED5-98AE-4010-B94E-9AC2A68594A5}" destId="{0510DBFE-D870-4657-A3D0-4C9BE44E7238}" srcOrd="6" destOrd="0" presId="urn:microsoft.com/office/officeart/2005/8/layout/list1"/>
    <dgm:cxn modelId="{095E2900-0A1E-46AD-9AC5-741F6AE9155C}" type="presParOf" srcId="{E8FE1ED5-98AE-4010-B94E-9AC2A68594A5}" destId="{7F680967-45BF-4392-9E00-042AFFA7D086}" srcOrd="7" destOrd="0" presId="urn:microsoft.com/office/officeart/2005/8/layout/list1"/>
    <dgm:cxn modelId="{899E0A7F-7313-414F-9E0E-A947D6AAB9E4}" type="presParOf" srcId="{E8FE1ED5-98AE-4010-B94E-9AC2A68594A5}" destId="{5E604861-4716-4893-B21E-88BF55BAF48D}" srcOrd="8" destOrd="0" presId="urn:microsoft.com/office/officeart/2005/8/layout/list1"/>
    <dgm:cxn modelId="{E4759AB8-0529-4F09-AF49-18BE0885962D}" type="presParOf" srcId="{5E604861-4716-4893-B21E-88BF55BAF48D}" destId="{18FE851B-CC7C-48C7-93C0-501114B1CE5A}" srcOrd="0" destOrd="0" presId="urn:microsoft.com/office/officeart/2005/8/layout/list1"/>
    <dgm:cxn modelId="{41C7839B-6D3B-4A0B-A007-1E08391EC957}" type="presParOf" srcId="{5E604861-4716-4893-B21E-88BF55BAF48D}" destId="{0CF3D325-4459-481B-83AB-D26D36AAF946}" srcOrd="1" destOrd="0" presId="urn:microsoft.com/office/officeart/2005/8/layout/list1"/>
    <dgm:cxn modelId="{168BAFC0-CA8C-4B8E-89A5-26E9A6121C7C}" type="presParOf" srcId="{E8FE1ED5-98AE-4010-B94E-9AC2A68594A5}" destId="{5B9A709A-F6B1-49DA-95F3-B144EB8F82B5}" srcOrd="9" destOrd="0" presId="urn:microsoft.com/office/officeart/2005/8/layout/list1"/>
    <dgm:cxn modelId="{FBDE31C9-E33F-4D19-BB27-4F260AFB7AD8}" type="presParOf" srcId="{E8FE1ED5-98AE-4010-B94E-9AC2A68594A5}" destId="{0BA66C95-35CB-4C69-8A84-938F6E4EB67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223291-334B-4F40-BB2E-1D06F97F54C3}"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de-DE"/>
        </a:p>
      </dgm:t>
    </dgm:pt>
    <dgm:pt modelId="{769B0C17-EF09-4574-9F94-09592A7C476F}">
      <dgm:prSet phldrT="[Text]" custT="1"/>
      <dgm:spPr/>
      <dgm:t>
        <a:bodyPr/>
        <a:lstStyle/>
        <a:p>
          <a:r>
            <a:rPr lang="de-DE" sz="2800" b="1" dirty="0" err="1"/>
            <a:t>Planning</a:t>
          </a:r>
          <a:endParaRPr lang="de-DE" sz="2800" b="1" dirty="0"/>
        </a:p>
      </dgm:t>
    </dgm:pt>
    <dgm:pt modelId="{10CA52B4-ACF0-4488-A369-D613F1AAC472}" type="parTrans" cxnId="{2A7B50DF-68B4-4F9C-BBBA-474EFFD8560B}">
      <dgm:prSet/>
      <dgm:spPr/>
      <dgm:t>
        <a:bodyPr/>
        <a:lstStyle/>
        <a:p>
          <a:endParaRPr lang="de-DE"/>
        </a:p>
      </dgm:t>
    </dgm:pt>
    <dgm:pt modelId="{85401BA0-0DEF-4A0C-BCF3-4BD7177E3292}" type="sibTrans" cxnId="{2A7B50DF-68B4-4F9C-BBBA-474EFFD8560B}">
      <dgm:prSet/>
      <dgm:spPr/>
      <dgm:t>
        <a:bodyPr/>
        <a:lstStyle/>
        <a:p>
          <a:endParaRPr lang="de-DE"/>
        </a:p>
      </dgm:t>
    </dgm:pt>
    <dgm:pt modelId="{934A31AB-B83F-4FB3-BCD2-CF7A0BC55F42}">
      <dgm:prSet phldrT="[Text]"/>
      <dgm:spPr/>
      <dgm:t>
        <a:bodyPr/>
        <a:lstStyle/>
        <a:p>
          <a:pPr marL="0" indent="0">
            <a:buNone/>
          </a:pPr>
          <a:r>
            <a:rPr lang="de-DE" dirty="0">
              <a:solidFill>
                <a:srgbClr val="595959"/>
              </a:solidFill>
            </a:rPr>
            <a:t>Plan </a:t>
          </a:r>
          <a:r>
            <a:rPr lang="de-DE" dirty="0" err="1">
              <a:solidFill>
                <a:srgbClr val="595959"/>
              </a:solidFill>
            </a:rPr>
            <a:t>ahead</a:t>
          </a:r>
          <a:r>
            <a:rPr lang="de-DE" dirty="0">
              <a:solidFill>
                <a:srgbClr val="595959"/>
              </a:solidFill>
            </a:rPr>
            <a:t> </a:t>
          </a:r>
          <a:r>
            <a:rPr lang="de-DE" dirty="0" err="1">
              <a:solidFill>
                <a:srgbClr val="595959"/>
              </a:solidFill>
            </a:rPr>
            <a:t>by</a:t>
          </a:r>
          <a:r>
            <a:rPr lang="de-DE" dirty="0">
              <a:solidFill>
                <a:srgbClr val="595959"/>
              </a:solidFill>
            </a:rPr>
            <a:t> </a:t>
          </a:r>
          <a:r>
            <a:rPr lang="de-DE" dirty="0" err="1">
              <a:solidFill>
                <a:srgbClr val="595959"/>
              </a:solidFill>
            </a:rPr>
            <a:t>setting</a:t>
          </a:r>
          <a:r>
            <a:rPr lang="de-DE" dirty="0">
              <a:solidFill>
                <a:srgbClr val="595959"/>
              </a:solidFill>
            </a:rPr>
            <a:t> </a:t>
          </a:r>
          <a:r>
            <a:rPr lang="de-DE" dirty="0" err="1">
              <a:solidFill>
                <a:srgbClr val="595959"/>
              </a:solidFill>
            </a:rPr>
            <a:t>aside</a:t>
          </a:r>
          <a:r>
            <a:rPr lang="de-DE" dirty="0">
              <a:solidFill>
                <a:srgbClr val="595959"/>
              </a:solidFill>
            </a:rPr>
            <a:t> </a:t>
          </a:r>
          <a:r>
            <a:rPr lang="de-DE" dirty="0" err="1">
              <a:solidFill>
                <a:srgbClr val="595959"/>
              </a:solidFill>
            </a:rPr>
            <a:t>resources</a:t>
          </a:r>
          <a:r>
            <a:rPr lang="de-DE" dirty="0">
              <a:solidFill>
                <a:srgbClr val="595959"/>
              </a:solidFill>
            </a:rPr>
            <a:t> </a:t>
          </a:r>
          <a:r>
            <a:rPr lang="de-DE" dirty="0" err="1">
              <a:solidFill>
                <a:srgbClr val="595959"/>
              </a:solidFill>
            </a:rPr>
            <a:t>for</a:t>
          </a:r>
          <a:r>
            <a:rPr lang="de-DE" dirty="0">
              <a:solidFill>
                <a:srgbClr val="595959"/>
              </a:solidFill>
            </a:rPr>
            <a:t> </a:t>
          </a:r>
          <a:r>
            <a:rPr lang="de-DE" dirty="0" err="1">
              <a:solidFill>
                <a:srgbClr val="595959"/>
              </a:solidFill>
            </a:rPr>
            <a:t>growth</a:t>
          </a:r>
          <a:r>
            <a:rPr lang="de-DE" dirty="0">
              <a:solidFill>
                <a:srgbClr val="595959"/>
              </a:solidFill>
            </a:rPr>
            <a:t> initiatives, </a:t>
          </a:r>
          <a:r>
            <a:rPr lang="de-DE" dirty="0" err="1">
              <a:solidFill>
                <a:srgbClr val="595959"/>
              </a:solidFill>
            </a:rPr>
            <a:t>ensuring</a:t>
          </a:r>
          <a:r>
            <a:rPr lang="de-DE" dirty="0">
              <a:solidFill>
                <a:srgbClr val="595959"/>
              </a:solidFill>
            </a:rPr>
            <a:t> </a:t>
          </a:r>
          <a:r>
            <a:rPr lang="de-DE" dirty="0" err="1">
              <a:solidFill>
                <a:srgbClr val="595959"/>
              </a:solidFill>
            </a:rPr>
            <a:t>that</a:t>
          </a:r>
          <a:r>
            <a:rPr lang="de-DE" dirty="0">
              <a:solidFill>
                <a:srgbClr val="595959"/>
              </a:solidFill>
            </a:rPr>
            <a:t> </a:t>
          </a:r>
          <a:r>
            <a:rPr lang="de-DE" dirty="0" err="1">
              <a:solidFill>
                <a:srgbClr val="595959"/>
              </a:solidFill>
            </a:rPr>
            <a:t>expansion</a:t>
          </a:r>
          <a:r>
            <a:rPr lang="de-DE" dirty="0">
              <a:solidFill>
                <a:srgbClr val="595959"/>
              </a:solidFill>
            </a:rPr>
            <a:t> </a:t>
          </a:r>
          <a:r>
            <a:rPr lang="de-DE" dirty="0" err="1">
              <a:solidFill>
                <a:srgbClr val="595959"/>
              </a:solidFill>
            </a:rPr>
            <a:t>does</a:t>
          </a:r>
          <a:r>
            <a:rPr lang="de-DE" dirty="0">
              <a:solidFill>
                <a:srgbClr val="595959"/>
              </a:solidFill>
            </a:rPr>
            <a:t> not </a:t>
          </a:r>
          <a:r>
            <a:rPr lang="de-DE" dirty="0" err="1">
              <a:solidFill>
                <a:srgbClr val="595959"/>
              </a:solidFill>
            </a:rPr>
            <a:t>lead</a:t>
          </a:r>
          <a:r>
            <a:rPr lang="de-DE" dirty="0">
              <a:solidFill>
                <a:srgbClr val="595959"/>
              </a:solidFill>
            </a:rPr>
            <a:t> </a:t>
          </a:r>
          <a:r>
            <a:rPr lang="de-DE" dirty="0" err="1">
              <a:solidFill>
                <a:srgbClr val="595959"/>
              </a:solidFill>
            </a:rPr>
            <a:t>to</a:t>
          </a:r>
          <a:r>
            <a:rPr lang="de-DE" dirty="0">
              <a:solidFill>
                <a:srgbClr val="595959"/>
              </a:solidFill>
            </a:rPr>
            <a:t> cash </a:t>
          </a:r>
          <a:r>
            <a:rPr lang="de-DE" dirty="0" err="1">
              <a:solidFill>
                <a:srgbClr val="595959"/>
              </a:solidFill>
            </a:rPr>
            <a:t>flow</a:t>
          </a:r>
          <a:r>
            <a:rPr lang="de-DE" dirty="0">
              <a:solidFill>
                <a:srgbClr val="595959"/>
              </a:solidFill>
            </a:rPr>
            <a:t> </a:t>
          </a:r>
          <a:r>
            <a:rPr lang="de-DE" dirty="0" err="1">
              <a:solidFill>
                <a:srgbClr val="595959"/>
              </a:solidFill>
            </a:rPr>
            <a:t>problems</a:t>
          </a:r>
          <a:endParaRPr lang="de-DE" dirty="0">
            <a:solidFill>
              <a:srgbClr val="595959"/>
            </a:solidFill>
          </a:endParaRPr>
        </a:p>
      </dgm:t>
    </dgm:pt>
    <dgm:pt modelId="{D59EBDB8-E0C0-4A9A-B607-7717903316D7}" type="parTrans" cxnId="{B77F1117-DDC8-46DF-8D64-0BCE1BADDA18}">
      <dgm:prSet/>
      <dgm:spPr/>
      <dgm:t>
        <a:bodyPr/>
        <a:lstStyle/>
        <a:p>
          <a:endParaRPr lang="de-DE"/>
        </a:p>
      </dgm:t>
    </dgm:pt>
    <dgm:pt modelId="{3541B25B-9D0D-4151-B019-DEC23883DBBD}" type="sibTrans" cxnId="{B77F1117-DDC8-46DF-8D64-0BCE1BADDA18}">
      <dgm:prSet/>
      <dgm:spPr/>
      <dgm:t>
        <a:bodyPr/>
        <a:lstStyle/>
        <a:p>
          <a:endParaRPr lang="de-DE"/>
        </a:p>
      </dgm:t>
    </dgm:pt>
    <dgm:pt modelId="{3A81E653-BDB4-439F-8558-A1744ED182CD}">
      <dgm:prSet phldrT="[Text]" custT="1"/>
      <dgm:spPr/>
      <dgm:t>
        <a:bodyPr/>
        <a:lstStyle/>
        <a:p>
          <a:r>
            <a:rPr lang="de-DE" sz="2800" b="1" dirty="0" err="1"/>
            <a:t>Flexibility</a:t>
          </a:r>
          <a:endParaRPr lang="de-DE" sz="2800" b="1" dirty="0"/>
        </a:p>
      </dgm:t>
    </dgm:pt>
    <dgm:pt modelId="{6C0F4323-7CD5-46D0-A5ED-32DC89AE6E55}" type="parTrans" cxnId="{13D157F8-E706-4013-9BC4-C5BFE76183B7}">
      <dgm:prSet/>
      <dgm:spPr/>
      <dgm:t>
        <a:bodyPr/>
        <a:lstStyle/>
        <a:p>
          <a:endParaRPr lang="de-DE"/>
        </a:p>
      </dgm:t>
    </dgm:pt>
    <dgm:pt modelId="{ACFD1C88-2AC7-4ED7-B2F3-C13E80D356B9}" type="sibTrans" cxnId="{13D157F8-E706-4013-9BC4-C5BFE76183B7}">
      <dgm:prSet/>
      <dgm:spPr/>
      <dgm:t>
        <a:bodyPr/>
        <a:lstStyle/>
        <a:p>
          <a:endParaRPr lang="de-DE"/>
        </a:p>
      </dgm:t>
    </dgm:pt>
    <dgm:pt modelId="{F119D0C2-3294-49BC-A015-4340A6F54721}">
      <dgm:prSet phldrT="[Text]"/>
      <dgm:spPr/>
      <dgm:t>
        <a:bodyPr/>
        <a:lstStyle/>
        <a:p>
          <a:pPr marL="0" indent="0">
            <a:buNone/>
          </a:pPr>
          <a:r>
            <a:rPr lang="de-DE" dirty="0">
              <a:solidFill>
                <a:srgbClr val="595959"/>
              </a:solidFill>
            </a:rPr>
            <a:t>Growth </a:t>
          </a:r>
          <a:r>
            <a:rPr lang="de-DE" dirty="0" err="1">
              <a:solidFill>
                <a:srgbClr val="595959"/>
              </a:solidFill>
            </a:rPr>
            <a:t>requires</a:t>
          </a:r>
          <a:r>
            <a:rPr lang="de-DE" dirty="0">
              <a:solidFill>
                <a:srgbClr val="595959"/>
              </a:solidFill>
            </a:rPr>
            <a:t> </a:t>
          </a:r>
          <a:r>
            <a:rPr lang="de-DE" dirty="0" err="1">
              <a:solidFill>
                <a:srgbClr val="595959"/>
              </a:solidFill>
            </a:rPr>
            <a:t>flexibility</a:t>
          </a:r>
          <a:r>
            <a:rPr lang="de-DE" dirty="0">
              <a:solidFill>
                <a:srgbClr val="595959"/>
              </a:solidFill>
            </a:rPr>
            <a:t>, so </a:t>
          </a:r>
          <a:r>
            <a:rPr lang="de-DE" dirty="0" err="1">
              <a:solidFill>
                <a:srgbClr val="595959"/>
              </a:solidFill>
            </a:rPr>
            <a:t>regularly</a:t>
          </a:r>
          <a:r>
            <a:rPr lang="de-DE" dirty="0">
              <a:solidFill>
                <a:srgbClr val="595959"/>
              </a:solidFill>
            </a:rPr>
            <a:t> </a:t>
          </a:r>
          <a:r>
            <a:rPr lang="de-DE" dirty="0" err="1">
              <a:solidFill>
                <a:srgbClr val="595959"/>
              </a:solidFill>
            </a:rPr>
            <a:t>adjust</a:t>
          </a:r>
          <a:r>
            <a:rPr lang="de-DE" dirty="0">
              <a:solidFill>
                <a:srgbClr val="595959"/>
              </a:solidFill>
            </a:rPr>
            <a:t> </a:t>
          </a:r>
          <a:r>
            <a:rPr lang="de-DE" dirty="0" err="1">
              <a:solidFill>
                <a:srgbClr val="595959"/>
              </a:solidFill>
            </a:rPr>
            <a:t>your</a:t>
          </a:r>
          <a:r>
            <a:rPr lang="de-DE" dirty="0">
              <a:solidFill>
                <a:srgbClr val="595959"/>
              </a:solidFill>
            </a:rPr>
            <a:t> </a:t>
          </a:r>
          <a:r>
            <a:rPr lang="de-DE" dirty="0" err="1">
              <a:solidFill>
                <a:srgbClr val="595959"/>
              </a:solidFill>
            </a:rPr>
            <a:t>budget</a:t>
          </a:r>
          <a:r>
            <a:rPr lang="de-DE" dirty="0">
              <a:solidFill>
                <a:srgbClr val="595959"/>
              </a:solidFill>
            </a:rPr>
            <a:t> </a:t>
          </a:r>
          <a:r>
            <a:rPr lang="de-DE" dirty="0" err="1">
              <a:solidFill>
                <a:srgbClr val="595959"/>
              </a:solidFill>
            </a:rPr>
            <a:t>as</a:t>
          </a:r>
          <a:r>
            <a:rPr lang="de-DE" dirty="0">
              <a:solidFill>
                <a:srgbClr val="595959"/>
              </a:solidFill>
            </a:rPr>
            <a:t> </a:t>
          </a:r>
          <a:r>
            <a:rPr lang="de-DE" dirty="0" err="1">
              <a:solidFill>
                <a:srgbClr val="595959"/>
              </a:solidFill>
            </a:rPr>
            <a:t>your</a:t>
          </a:r>
          <a:r>
            <a:rPr lang="de-DE" dirty="0">
              <a:solidFill>
                <a:srgbClr val="595959"/>
              </a:solidFill>
            </a:rPr>
            <a:t> </a:t>
          </a:r>
          <a:r>
            <a:rPr lang="de-DE" dirty="0" err="1">
              <a:solidFill>
                <a:srgbClr val="595959"/>
              </a:solidFill>
            </a:rPr>
            <a:t>business</a:t>
          </a:r>
          <a:r>
            <a:rPr lang="de-DE" dirty="0">
              <a:solidFill>
                <a:srgbClr val="595959"/>
              </a:solidFill>
            </a:rPr>
            <a:t> </a:t>
          </a:r>
          <a:r>
            <a:rPr lang="de-DE" dirty="0" err="1">
              <a:solidFill>
                <a:srgbClr val="595959"/>
              </a:solidFill>
            </a:rPr>
            <a:t>scales</a:t>
          </a:r>
          <a:r>
            <a:rPr lang="de-DE" dirty="0">
              <a:solidFill>
                <a:srgbClr val="595959"/>
              </a:solidFill>
            </a:rPr>
            <a:t>. </a:t>
          </a:r>
        </a:p>
      </dgm:t>
    </dgm:pt>
    <dgm:pt modelId="{C052E6DC-CFAF-463D-B699-9137D1A90CCB}" type="parTrans" cxnId="{AF26DCD6-1973-4745-835B-59A1162A80EC}">
      <dgm:prSet/>
      <dgm:spPr/>
      <dgm:t>
        <a:bodyPr/>
        <a:lstStyle/>
        <a:p>
          <a:endParaRPr lang="de-DE"/>
        </a:p>
      </dgm:t>
    </dgm:pt>
    <dgm:pt modelId="{C08AED1D-5698-4901-9B72-0E1AF11B3EC3}" type="sibTrans" cxnId="{AF26DCD6-1973-4745-835B-59A1162A80EC}">
      <dgm:prSet/>
      <dgm:spPr/>
      <dgm:t>
        <a:bodyPr/>
        <a:lstStyle/>
        <a:p>
          <a:endParaRPr lang="de-DE"/>
        </a:p>
      </dgm:t>
    </dgm:pt>
    <dgm:pt modelId="{3AC9FD12-9EB0-400C-AA22-0B430032B668}" type="pres">
      <dgm:prSet presAssocID="{F4223291-334B-4F40-BB2E-1D06F97F54C3}" presName="Name0" presStyleCnt="0">
        <dgm:presLayoutVars>
          <dgm:dir/>
          <dgm:animLvl val="lvl"/>
          <dgm:resizeHandles val="exact"/>
        </dgm:presLayoutVars>
      </dgm:prSet>
      <dgm:spPr/>
    </dgm:pt>
    <dgm:pt modelId="{5BD845CD-ABCC-436E-9A5D-2EA429493464}" type="pres">
      <dgm:prSet presAssocID="{769B0C17-EF09-4574-9F94-09592A7C476F}" presName="composite" presStyleCnt="0"/>
      <dgm:spPr/>
    </dgm:pt>
    <dgm:pt modelId="{B8267859-9325-4486-B8F8-CB2B2E2EA79A}" type="pres">
      <dgm:prSet presAssocID="{769B0C17-EF09-4574-9F94-09592A7C476F}" presName="parTx" presStyleLbl="alignNode1" presStyleIdx="0" presStyleCnt="2">
        <dgm:presLayoutVars>
          <dgm:chMax val="0"/>
          <dgm:chPref val="0"/>
          <dgm:bulletEnabled val="1"/>
        </dgm:presLayoutVars>
      </dgm:prSet>
      <dgm:spPr/>
    </dgm:pt>
    <dgm:pt modelId="{DA0F05C3-5D98-4D28-AA8D-930FA1D88EC2}" type="pres">
      <dgm:prSet presAssocID="{769B0C17-EF09-4574-9F94-09592A7C476F}" presName="desTx" presStyleLbl="alignAccFollowNode1" presStyleIdx="0" presStyleCnt="2">
        <dgm:presLayoutVars>
          <dgm:bulletEnabled val="1"/>
        </dgm:presLayoutVars>
      </dgm:prSet>
      <dgm:spPr/>
    </dgm:pt>
    <dgm:pt modelId="{034777C9-240B-4B28-A327-41719B9AF843}" type="pres">
      <dgm:prSet presAssocID="{85401BA0-0DEF-4A0C-BCF3-4BD7177E3292}" presName="space" presStyleCnt="0"/>
      <dgm:spPr/>
    </dgm:pt>
    <dgm:pt modelId="{32D6CC55-FB85-4715-B2A3-5784791C8864}" type="pres">
      <dgm:prSet presAssocID="{3A81E653-BDB4-439F-8558-A1744ED182CD}" presName="composite" presStyleCnt="0"/>
      <dgm:spPr/>
    </dgm:pt>
    <dgm:pt modelId="{A4209023-4C65-436A-BD0C-A862B4AF7D9D}" type="pres">
      <dgm:prSet presAssocID="{3A81E653-BDB4-439F-8558-A1744ED182CD}" presName="parTx" presStyleLbl="alignNode1" presStyleIdx="1" presStyleCnt="2">
        <dgm:presLayoutVars>
          <dgm:chMax val="0"/>
          <dgm:chPref val="0"/>
          <dgm:bulletEnabled val="1"/>
        </dgm:presLayoutVars>
      </dgm:prSet>
      <dgm:spPr/>
    </dgm:pt>
    <dgm:pt modelId="{663AA321-843D-4D42-8091-F46FA19DC9B8}" type="pres">
      <dgm:prSet presAssocID="{3A81E653-BDB4-439F-8558-A1744ED182CD}" presName="desTx" presStyleLbl="alignAccFollowNode1" presStyleIdx="1" presStyleCnt="2">
        <dgm:presLayoutVars>
          <dgm:bulletEnabled val="1"/>
        </dgm:presLayoutVars>
      </dgm:prSet>
      <dgm:spPr/>
    </dgm:pt>
  </dgm:ptLst>
  <dgm:cxnLst>
    <dgm:cxn modelId="{B77F1117-DDC8-46DF-8D64-0BCE1BADDA18}" srcId="{769B0C17-EF09-4574-9F94-09592A7C476F}" destId="{934A31AB-B83F-4FB3-BCD2-CF7A0BC55F42}" srcOrd="0" destOrd="0" parTransId="{D59EBDB8-E0C0-4A9A-B607-7717903316D7}" sibTransId="{3541B25B-9D0D-4151-B019-DEC23883DBBD}"/>
    <dgm:cxn modelId="{DC372031-C253-4DC9-94CC-0C705670F5BA}" type="presOf" srcId="{3A81E653-BDB4-439F-8558-A1744ED182CD}" destId="{A4209023-4C65-436A-BD0C-A862B4AF7D9D}" srcOrd="0" destOrd="0" presId="urn:microsoft.com/office/officeart/2005/8/layout/hList1"/>
    <dgm:cxn modelId="{69F6B5D1-85A6-4112-B172-7F4A46F69457}" type="presOf" srcId="{934A31AB-B83F-4FB3-BCD2-CF7A0BC55F42}" destId="{DA0F05C3-5D98-4D28-AA8D-930FA1D88EC2}" srcOrd="0" destOrd="0" presId="urn:microsoft.com/office/officeart/2005/8/layout/hList1"/>
    <dgm:cxn modelId="{AF26DCD6-1973-4745-835B-59A1162A80EC}" srcId="{3A81E653-BDB4-439F-8558-A1744ED182CD}" destId="{F119D0C2-3294-49BC-A015-4340A6F54721}" srcOrd="0" destOrd="0" parTransId="{C052E6DC-CFAF-463D-B699-9137D1A90CCB}" sibTransId="{C08AED1D-5698-4901-9B72-0E1AF11B3EC3}"/>
    <dgm:cxn modelId="{03203FDD-FDCB-4652-B9C2-C049912B3502}" type="presOf" srcId="{769B0C17-EF09-4574-9F94-09592A7C476F}" destId="{B8267859-9325-4486-B8F8-CB2B2E2EA79A}" srcOrd="0" destOrd="0" presId="urn:microsoft.com/office/officeart/2005/8/layout/hList1"/>
    <dgm:cxn modelId="{2A7B50DF-68B4-4F9C-BBBA-474EFFD8560B}" srcId="{F4223291-334B-4F40-BB2E-1D06F97F54C3}" destId="{769B0C17-EF09-4574-9F94-09592A7C476F}" srcOrd="0" destOrd="0" parTransId="{10CA52B4-ACF0-4488-A369-D613F1AAC472}" sibTransId="{85401BA0-0DEF-4A0C-BCF3-4BD7177E3292}"/>
    <dgm:cxn modelId="{5F7352DF-F8E3-45A7-A43B-2553F2848F70}" type="presOf" srcId="{F4223291-334B-4F40-BB2E-1D06F97F54C3}" destId="{3AC9FD12-9EB0-400C-AA22-0B430032B668}" srcOrd="0" destOrd="0" presId="urn:microsoft.com/office/officeart/2005/8/layout/hList1"/>
    <dgm:cxn modelId="{A36177F4-6BB8-440D-B728-CCDA0A7BB811}" type="presOf" srcId="{F119D0C2-3294-49BC-A015-4340A6F54721}" destId="{663AA321-843D-4D42-8091-F46FA19DC9B8}" srcOrd="0" destOrd="0" presId="urn:microsoft.com/office/officeart/2005/8/layout/hList1"/>
    <dgm:cxn modelId="{13D157F8-E706-4013-9BC4-C5BFE76183B7}" srcId="{F4223291-334B-4F40-BB2E-1D06F97F54C3}" destId="{3A81E653-BDB4-439F-8558-A1744ED182CD}" srcOrd="1" destOrd="0" parTransId="{6C0F4323-7CD5-46D0-A5ED-32DC89AE6E55}" sibTransId="{ACFD1C88-2AC7-4ED7-B2F3-C13E80D356B9}"/>
    <dgm:cxn modelId="{5E8A4F0C-DFE8-452F-A364-64ACC9BCD963}" type="presParOf" srcId="{3AC9FD12-9EB0-400C-AA22-0B430032B668}" destId="{5BD845CD-ABCC-436E-9A5D-2EA429493464}" srcOrd="0" destOrd="0" presId="urn:microsoft.com/office/officeart/2005/8/layout/hList1"/>
    <dgm:cxn modelId="{D2C4588D-0751-486A-8723-65940006549D}" type="presParOf" srcId="{5BD845CD-ABCC-436E-9A5D-2EA429493464}" destId="{B8267859-9325-4486-B8F8-CB2B2E2EA79A}" srcOrd="0" destOrd="0" presId="urn:microsoft.com/office/officeart/2005/8/layout/hList1"/>
    <dgm:cxn modelId="{32E26A3A-450C-4B51-8A1A-A0938D40D372}" type="presParOf" srcId="{5BD845CD-ABCC-436E-9A5D-2EA429493464}" destId="{DA0F05C3-5D98-4D28-AA8D-930FA1D88EC2}" srcOrd="1" destOrd="0" presId="urn:microsoft.com/office/officeart/2005/8/layout/hList1"/>
    <dgm:cxn modelId="{22EFE4E7-29A9-45A1-AAFB-BDEA0FDDC161}" type="presParOf" srcId="{3AC9FD12-9EB0-400C-AA22-0B430032B668}" destId="{034777C9-240B-4B28-A327-41719B9AF843}" srcOrd="1" destOrd="0" presId="urn:microsoft.com/office/officeart/2005/8/layout/hList1"/>
    <dgm:cxn modelId="{224CFA2E-9416-4B6F-B09A-53F225C7DB87}" type="presParOf" srcId="{3AC9FD12-9EB0-400C-AA22-0B430032B668}" destId="{32D6CC55-FB85-4715-B2A3-5784791C8864}" srcOrd="2" destOrd="0" presId="urn:microsoft.com/office/officeart/2005/8/layout/hList1"/>
    <dgm:cxn modelId="{B2147EFC-EA58-4228-89E3-B72FBBAB098E}" type="presParOf" srcId="{32D6CC55-FB85-4715-B2A3-5784791C8864}" destId="{A4209023-4C65-436A-BD0C-A862B4AF7D9D}" srcOrd="0" destOrd="0" presId="urn:microsoft.com/office/officeart/2005/8/layout/hList1"/>
    <dgm:cxn modelId="{17A58F99-1D7E-4EDB-9107-87A4849877CC}" type="presParOf" srcId="{32D6CC55-FB85-4715-B2A3-5784791C8864}" destId="{663AA321-843D-4D42-8091-F46FA19DC9B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6DBA7-386F-433F-B25C-A0289B61AC46}">
      <dsp:nvSpPr>
        <dsp:cNvPr id="0" name=""/>
        <dsp:cNvSpPr/>
      </dsp:nvSpPr>
      <dsp:spPr>
        <a:xfrm>
          <a:off x="3887405" y="2896479"/>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84138" lvl="1" indent="0" algn="r" defTabSz="622300">
            <a:lnSpc>
              <a:spcPct val="90000"/>
            </a:lnSpc>
            <a:spcBef>
              <a:spcPct val="0"/>
            </a:spcBef>
            <a:spcAft>
              <a:spcPct val="15000"/>
            </a:spcAft>
            <a:buNone/>
          </a:pPr>
          <a:r>
            <a:rPr lang="de-DE" sz="1400" b="1" kern="1200" dirty="0" err="1"/>
            <a:t>Allocating</a:t>
          </a:r>
          <a:r>
            <a:rPr lang="de-DE" sz="1400" b="1" kern="1200" dirty="0"/>
            <a:t> Resources </a:t>
          </a:r>
          <a:r>
            <a:rPr lang="de-DE" sz="1400" b="1" kern="1200" dirty="0" err="1"/>
            <a:t>to</a:t>
          </a:r>
          <a:r>
            <a:rPr lang="de-DE" sz="1400" b="1" kern="1200" dirty="0"/>
            <a:t> </a:t>
          </a:r>
          <a:r>
            <a:rPr lang="de-DE" sz="1400" b="1" kern="1200" dirty="0" err="1"/>
            <a:t>ensure</a:t>
          </a:r>
          <a:r>
            <a:rPr lang="de-DE" sz="1400" b="1" kern="1200" dirty="0"/>
            <a:t> </a:t>
          </a:r>
          <a:r>
            <a:rPr lang="de-DE" sz="1400" b="1" kern="1200" dirty="0" err="1"/>
            <a:t>the</a:t>
          </a:r>
          <a:r>
            <a:rPr lang="de-DE" sz="1400" b="1" kern="1200" dirty="0"/>
            <a:t> </a:t>
          </a:r>
          <a:r>
            <a:rPr lang="de-DE" sz="1400" b="1" kern="1200" dirty="0" err="1"/>
            <a:t>goals</a:t>
          </a:r>
          <a:r>
            <a:rPr lang="de-DE" sz="1400" b="1" kern="1200" dirty="0"/>
            <a:t> </a:t>
          </a:r>
          <a:r>
            <a:rPr lang="de-DE" sz="1400" b="1" kern="1200" dirty="0" err="1"/>
            <a:t>are</a:t>
          </a:r>
          <a:r>
            <a:rPr lang="de-DE" sz="1400" b="1" kern="1200" dirty="0"/>
            <a:t> </a:t>
          </a:r>
          <a:r>
            <a:rPr lang="de-DE" sz="1400" b="1" kern="1200" dirty="0" err="1"/>
            <a:t>met</a:t>
          </a:r>
          <a:endParaRPr lang="de-DE" sz="1400" b="1" kern="1200" dirty="0"/>
        </a:p>
      </dsp:txBody>
      <dsp:txXfrm>
        <a:off x="4548609" y="3267183"/>
        <a:ext cx="1413060" cy="962402"/>
      </dsp:txXfrm>
    </dsp:sp>
    <dsp:sp modelId="{20B2CF31-B5F8-4254-B48E-383080E8C94F}">
      <dsp:nvSpPr>
        <dsp:cNvPr id="0" name=""/>
        <dsp:cNvSpPr/>
      </dsp:nvSpPr>
      <dsp:spPr>
        <a:xfrm>
          <a:off x="436277" y="2810143"/>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1" indent="0" algn="l" defTabSz="622300">
            <a:lnSpc>
              <a:spcPct val="90000"/>
            </a:lnSpc>
            <a:spcBef>
              <a:spcPct val="0"/>
            </a:spcBef>
            <a:spcAft>
              <a:spcPct val="15000"/>
            </a:spcAft>
            <a:buNone/>
          </a:pPr>
          <a:r>
            <a:rPr lang="de-DE" sz="1400" b="1" kern="1200" dirty="0"/>
            <a:t>Tracking Performance and adjustment if needed</a:t>
          </a:r>
        </a:p>
      </dsp:txBody>
      <dsp:txXfrm>
        <a:off x="466219" y="3180847"/>
        <a:ext cx="1413060" cy="962402"/>
      </dsp:txXfrm>
    </dsp:sp>
    <dsp:sp modelId="{09457DAD-DF52-493B-86A5-01E8B9E13F02}">
      <dsp:nvSpPr>
        <dsp:cNvPr id="0" name=""/>
        <dsp:cNvSpPr/>
      </dsp:nvSpPr>
      <dsp:spPr>
        <a:xfrm>
          <a:off x="3887405" y="0"/>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84138" lvl="1" indent="0" algn="r" defTabSz="622300">
            <a:lnSpc>
              <a:spcPct val="90000"/>
            </a:lnSpc>
            <a:spcBef>
              <a:spcPct val="0"/>
            </a:spcBef>
            <a:spcAft>
              <a:spcPct val="15000"/>
            </a:spcAft>
            <a:buNone/>
            <a:tabLst>
              <a:tab pos="263525" algn="l"/>
            </a:tabLst>
          </a:pPr>
          <a:r>
            <a:rPr lang="de-DE" sz="1400" b="1" kern="1200" dirty="0"/>
            <a:t>Setting </a:t>
          </a:r>
          <a:r>
            <a:rPr lang="de-DE" sz="1400" b="1" kern="1200" dirty="0" err="1"/>
            <a:t>financial</a:t>
          </a:r>
          <a:r>
            <a:rPr lang="de-DE" sz="1400" b="1" kern="1200" dirty="0"/>
            <a:t> </a:t>
          </a:r>
          <a:r>
            <a:rPr lang="de-DE" sz="1400" b="1" kern="1200" dirty="0" err="1"/>
            <a:t>goals</a:t>
          </a:r>
          <a:r>
            <a:rPr lang="de-DE" sz="1400" b="1" kern="1200" dirty="0"/>
            <a:t> and </a:t>
          </a:r>
          <a:r>
            <a:rPr lang="de-DE" sz="1400" b="1" kern="1200" dirty="0" err="1"/>
            <a:t>determining</a:t>
          </a:r>
          <a:r>
            <a:rPr lang="de-DE" sz="1400" b="1" kern="1200" dirty="0"/>
            <a:t> </a:t>
          </a:r>
          <a:r>
            <a:rPr lang="de-DE" sz="1400" b="1" kern="1200" dirty="0" err="1"/>
            <a:t>how</a:t>
          </a:r>
          <a:r>
            <a:rPr lang="de-DE" sz="1400" b="1" kern="1200" dirty="0"/>
            <a:t> </a:t>
          </a:r>
          <a:r>
            <a:rPr lang="de-DE" sz="1400" b="1" kern="1200" dirty="0" err="1"/>
            <a:t>to</a:t>
          </a:r>
          <a:r>
            <a:rPr lang="de-DE" sz="1400" b="1" kern="1200" dirty="0"/>
            <a:t> </a:t>
          </a:r>
          <a:r>
            <a:rPr lang="de-DE" sz="1400" b="1" kern="1200" dirty="0" err="1"/>
            <a:t>achieve</a:t>
          </a:r>
          <a:r>
            <a:rPr lang="de-DE" sz="1400" b="1" kern="1200" dirty="0"/>
            <a:t> </a:t>
          </a:r>
          <a:r>
            <a:rPr lang="de-DE" sz="1400" b="1" kern="1200" dirty="0" err="1"/>
            <a:t>them</a:t>
          </a:r>
          <a:endParaRPr lang="de-DE" sz="1400" b="1" kern="1200" dirty="0"/>
        </a:p>
      </dsp:txBody>
      <dsp:txXfrm>
        <a:off x="4548609" y="29942"/>
        <a:ext cx="1413060" cy="962402"/>
      </dsp:txXfrm>
    </dsp:sp>
    <dsp:sp modelId="{FC9D0AE1-FE21-4A03-BEE5-2D0D060B9ED8}">
      <dsp:nvSpPr>
        <dsp:cNvPr id="0" name=""/>
        <dsp:cNvSpPr/>
      </dsp:nvSpPr>
      <dsp:spPr>
        <a:xfrm>
          <a:off x="454226" y="0"/>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1" indent="0" algn="l" defTabSz="622300">
            <a:lnSpc>
              <a:spcPct val="90000"/>
            </a:lnSpc>
            <a:spcBef>
              <a:spcPct val="0"/>
            </a:spcBef>
            <a:spcAft>
              <a:spcPct val="15000"/>
            </a:spcAft>
            <a:buNone/>
          </a:pPr>
          <a:r>
            <a:rPr lang="de-DE" sz="1400" b="1" kern="1200" dirty="0" err="1"/>
            <a:t>Insights</a:t>
          </a:r>
          <a:r>
            <a:rPr lang="de-DE" sz="1400" b="1" kern="1200" dirty="0"/>
            <a:t> </a:t>
          </a:r>
          <a:r>
            <a:rPr lang="de-DE" sz="1400" b="1" kern="1200" dirty="0" err="1"/>
            <a:t>to</a:t>
          </a:r>
          <a:r>
            <a:rPr lang="de-DE" sz="1400" b="1" kern="1200" dirty="0"/>
            <a:t> </a:t>
          </a:r>
          <a:r>
            <a:rPr lang="de-DE" sz="1400" b="1" kern="1200" dirty="0" err="1"/>
            <a:t>financial</a:t>
          </a:r>
          <a:r>
            <a:rPr lang="de-DE" sz="1400" b="1" kern="1200" dirty="0"/>
            <a:t> </a:t>
          </a:r>
          <a:r>
            <a:rPr lang="de-DE" sz="1400" b="1" kern="1200" dirty="0" err="1"/>
            <a:t>health</a:t>
          </a:r>
          <a:r>
            <a:rPr lang="de-DE" sz="1400" b="1" kern="1200" dirty="0"/>
            <a:t>, </a:t>
          </a:r>
          <a:r>
            <a:rPr lang="de-DE" sz="1400" b="1" kern="1200" dirty="0" err="1"/>
            <a:t>ensuring</a:t>
          </a:r>
          <a:r>
            <a:rPr lang="de-DE" sz="1400" b="1" kern="1200" dirty="0"/>
            <a:t> </a:t>
          </a:r>
          <a:r>
            <a:rPr lang="de-DE" sz="1400" b="1" kern="1200" dirty="0" err="1"/>
            <a:t>transparency</a:t>
          </a:r>
          <a:r>
            <a:rPr lang="de-DE" sz="1400" b="1" kern="1200" dirty="0"/>
            <a:t> and </a:t>
          </a:r>
          <a:r>
            <a:rPr lang="de-DE" sz="1400" b="1" kern="1200" dirty="0" err="1"/>
            <a:t>accountability</a:t>
          </a:r>
          <a:endParaRPr lang="de-DE" sz="1400" b="1" kern="1200" dirty="0"/>
        </a:p>
      </dsp:txBody>
      <dsp:txXfrm>
        <a:off x="484168" y="29942"/>
        <a:ext cx="1413060" cy="962402"/>
      </dsp:txXfrm>
    </dsp:sp>
    <dsp:sp modelId="{D3D64788-8E6C-4AD2-9F47-82BE9C3EDAD3}">
      <dsp:nvSpPr>
        <dsp:cNvPr id="0" name=""/>
        <dsp:cNvSpPr/>
      </dsp:nvSpPr>
      <dsp:spPr>
        <a:xfrm>
          <a:off x="1335948" y="242793"/>
          <a:ext cx="1844375" cy="184437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t>Reporting</a:t>
          </a:r>
        </a:p>
      </dsp:txBody>
      <dsp:txXfrm>
        <a:off x="1876153" y="782998"/>
        <a:ext cx="1304170" cy="1304170"/>
      </dsp:txXfrm>
    </dsp:sp>
    <dsp:sp modelId="{F262C5B8-E2AB-4E0E-8857-FAC4155D24EA}">
      <dsp:nvSpPr>
        <dsp:cNvPr id="0" name=""/>
        <dsp:cNvSpPr/>
      </dsp:nvSpPr>
      <dsp:spPr>
        <a:xfrm rot="5400000">
          <a:off x="3265514" y="242793"/>
          <a:ext cx="1844375" cy="184437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err="1"/>
            <a:t>Planning</a:t>
          </a:r>
          <a:endParaRPr lang="de-DE" sz="1800" kern="1200" dirty="0"/>
        </a:p>
      </dsp:txBody>
      <dsp:txXfrm rot="-5400000">
        <a:off x="3265514" y="782998"/>
        <a:ext cx="1304170" cy="1304170"/>
      </dsp:txXfrm>
    </dsp:sp>
    <dsp:sp modelId="{54DB47E1-C276-4B09-8FDE-C3537B6AA74B}">
      <dsp:nvSpPr>
        <dsp:cNvPr id="0" name=""/>
        <dsp:cNvSpPr/>
      </dsp:nvSpPr>
      <dsp:spPr>
        <a:xfrm rot="10800000">
          <a:off x="3265514" y="2172359"/>
          <a:ext cx="1844375" cy="184437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t>Budgeting</a:t>
          </a:r>
        </a:p>
      </dsp:txBody>
      <dsp:txXfrm rot="10800000">
        <a:off x="3265514" y="2172359"/>
        <a:ext cx="1304170" cy="1304170"/>
      </dsp:txXfrm>
    </dsp:sp>
    <dsp:sp modelId="{8FE9928E-0062-439A-9922-54F66ADE950A}">
      <dsp:nvSpPr>
        <dsp:cNvPr id="0" name=""/>
        <dsp:cNvSpPr/>
      </dsp:nvSpPr>
      <dsp:spPr>
        <a:xfrm rot="16200000">
          <a:off x="1335948" y="2172359"/>
          <a:ext cx="1844375" cy="184437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t>Monitoring</a:t>
          </a:r>
        </a:p>
      </dsp:txBody>
      <dsp:txXfrm rot="5400000">
        <a:off x="1876153" y="2172359"/>
        <a:ext cx="1304170" cy="1304170"/>
      </dsp:txXfrm>
    </dsp:sp>
    <dsp:sp modelId="{42536B15-99DB-4331-BC68-99A3FA6D73BC}">
      <dsp:nvSpPr>
        <dsp:cNvPr id="0" name=""/>
        <dsp:cNvSpPr/>
      </dsp:nvSpPr>
      <dsp:spPr>
        <a:xfrm>
          <a:off x="2904519" y="1746406"/>
          <a:ext cx="636799" cy="55373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B8C17E-A606-45F1-843F-44D96B25DCA1}">
      <dsp:nvSpPr>
        <dsp:cNvPr id="0" name=""/>
        <dsp:cNvSpPr/>
      </dsp:nvSpPr>
      <dsp:spPr>
        <a:xfrm rot="10800000">
          <a:off x="2904519" y="1959382"/>
          <a:ext cx="636799" cy="55373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E4D25-32A5-4DDD-86ED-03FFA194EC17}">
      <dsp:nvSpPr>
        <dsp:cNvPr id="0" name=""/>
        <dsp:cNvSpPr/>
      </dsp:nvSpPr>
      <dsp:spPr>
        <a:xfrm>
          <a:off x="1024969" y="221725"/>
          <a:ext cx="2865373" cy="2865373"/>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Cash Flow Statement</a:t>
          </a:r>
        </a:p>
      </dsp:txBody>
      <dsp:txXfrm>
        <a:off x="2535089" y="828911"/>
        <a:ext cx="1023347" cy="852789"/>
      </dsp:txXfrm>
    </dsp:sp>
    <dsp:sp modelId="{D8C25A20-B62E-428C-8119-3AD6E83FEB05}">
      <dsp:nvSpPr>
        <dsp:cNvPr id="0" name=""/>
        <dsp:cNvSpPr/>
      </dsp:nvSpPr>
      <dsp:spPr>
        <a:xfrm>
          <a:off x="965956" y="324060"/>
          <a:ext cx="2865373" cy="2865373"/>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Balance Sheet</a:t>
          </a:r>
        </a:p>
      </dsp:txBody>
      <dsp:txXfrm>
        <a:off x="1648188" y="2183141"/>
        <a:ext cx="1535021" cy="750454"/>
      </dsp:txXfrm>
    </dsp:sp>
    <dsp:sp modelId="{D2D8E9DC-515D-4742-BA68-DE3D3AF3E0F1}">
      <dsp:nvSpPr>
        <dsp:cNvPr id="0" name=""/>
        <dsp:cNvSpPr/>
      </dsp:nvSpPr>
      <dsp:spPr>
        <a:xfrm>
          <a:off x="906943" y="221725"/>
          <a:ext cx="2865373" cy="2865373"/>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Income Statement</a:t>
          </a:r>
        </a:p>
      </dsp:txBody>
      <dsp:txXfrm>
        <a:off x="1238848" y="828911"/>
        <a:ext cx="1023347" cy="852789"/>
      </dsp:txXfrm>
    </dsp:sp>
    <dsp:sp modelId="{CD85E126-A86B-44BD-B7CA-64F371B5559B}">
      <dsp:nvSpPr>
        <dsp:cNvPr id="0" name=""/>
        <dsp:cNvSpPr/>
      </dsp:nvSpPr>
      <dsp:spPr>
        <a:xfrm>
          <a:off x="847825" y="44345"/>
          <a:ext cx="3220134" cy="3220134"/>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1B2621-CEC3-4CF4-ADF4-E5865A3F4AB3}">
      <dsp:nvSpPr>
        <dsp:cNvPr id="0" name=""/>
        <dsp:cNvSpPr/>
      </dsp:nvSpPr>
      <dsp:spPr>
        <a:xfrm>
          <a:off x="788575" y="146498"/>
          <a:ext cx="3220134" cy="3220134"/>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2FAB56-34C7-42C4-A104-43B56C1E48BD}">
      <dsp:nvSpPr>
        <dsp:cNvPr id="0" name=""/>
        <dsp:cNvSpPr/>
      </dsp:nvSpPr>
      <dsp:spPr>
        <a:xfrm>
          <a:off x="729326" y="44345"/>
          <a:ext cx="3220134" cy="3220134"/>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E4D25-32A5-4DDD-86ED-03FFA194EC17}">
      <dsp:nvSpPr>
        <dsp:cNvPr id="0" name=""/>
        <dsp:cNvSpPr/>
      </dsp:nvSpPr>
      <dsp:spPr>
        <a:xfrm>
          <a:off x="1024969" y="221725"/>
          <a:ext cx="2865373" cy="2865373"/>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Cash Flow Statement</a:t>
          </a:r>
        </a:p>
      </dsp:txBody>
      <dsp:txXfrm>
        <a:off x="2535089" y="828911"/>
        <a:ext cx="1023347" cy="852789"/>
      </dsp:txXfrm>
    </dsp:sp>
    <dsp:sp modelId="{D8C25A20-B62E-428C-8119-3AD6E83FEB05}">
      <dsp:nvSpPr>
        <dsp:cNvPr id="0" name=""/>
        <dsp:cNvSpPr/>
      </dsp:nvSpPr>
      <dsp:spPr>
        <a:xfrm>
          <a:off x="965956" y="324060"/>
          <a:ext cx="2865373" cy="2865373"/>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Balance Sheet</a:t>
          </a:r>
        </a:p>
      </dsp:txBody>
      <dsp:txXfrm>
        <a:off x="1648188" y="2183141"/>
        <a:ext cx="1535021" cy="750454"/>
      </dsp:txXfrm>
    </dsp:sp>
    <dsp:sp modelId="{D2D8E9DC-515D-4742-BA68-DE3D3AF3E0F1}">
      <dsp:nvSpPr>
        <dsp:cNvPr id="0" name=""/>
        <dsp:cNvSpPr/>
      </dsp:nvSpPr>
      <dsp:spPr>
        <a:xfrm>
          <a:off x="906943" y="221725"/>
          <a:ext cx="2865373" cy="2865373"/>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Income Statement</a:t>
          </a:r>
        </a:p>
      </dsp:txBody>
      <dsp:txXfrm>
        <a:off x="1238848" y="828911"/>
        <a:ext cx="1023347" cy="852789"/>
      </dsp:txXfrm>
    </dsp:sp>
    <dsp:sp modelId="{CD85E126-A86B-44BD-B7CA-64F371B5559B}">
      <dsp:nvSpPr>
        <dsp:cNvPr id="0" name=""/>
        <dsp:cNvSpPr/>
      </dsp:nvSpPr>
      <dsp:spPr>
        <a:xfrm>
          <a:off x="847825" y="44345"/>
          <a:ext cx="3220134" cy="3220134"/>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1B2621-CEC3-4CF4-ADF4-E5865A3F4AB3}">
      <dsp:nvSpPr>
        <dsp:cNvPr id="0" name=""/>
        <dsp:cNvSpPr/>
      </dsp:nvSpPr>
      <dsp:spPr>
        <a:xfrm>
          <a:off x="788575" y="146498"/>
          <a:ext cx="3220134" cy="3220134"/>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2FAB56-34C7-42C4-A104-43B56C1E48BD}">
      <dsp:nvSpPr>
        <dsp:cNvPr id="0" name=""/>
        <dsp:cNvSpPr/>
      </dsp:nvSpPr>
      <dsp:spPr>
        <a:xfrm>
          <a:off x="729326" y="44345"/>
          <a:ext cx="3220134" cy="3220134"/>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4ED7A-6485-44E5-8E64-94F7D0308781}">
      <dsp:nvSpPr>
        <dsp:cNvPr id="0" name=""/>
        <dsp:cNvSpPr/>
      </dsp:nvSpPr>
      <dsp:spPr>
        <a:xfrm>
          <a:off x="1233731" y="0"/>
          <a:ext cx="4342478" cy="4342478"/>
        </a:xfrm>
        <a:prstGeom prst="triangl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8D3734-6A82-4091-AA53-2B0D7465261D}">
      <dsp:nvSpPr>
        <dsp:cNvPr id="0" name=""/>
        <dsp:cNvSpPr/>
      </dsp:nvSpPr>
      <dsp:spPr>
        <a:xfrm>
          <a:off x="-1" y="436367"/>
          <a:ext cx="9632554" cy="616843"/>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Business Goals - </a:t>
          </a:r>
          <a:r>
            <a:rPr lang="de-DE" sz="1400" b="1" kern="1200" dirty="0"/>
            <a:t>Define clear objectives for your business, such as increasing revenue or expanding into new markets</a:t>
          </a:r>
          <a:endParaRPr lang="de-DE" sz="2000" b="1" kern="1200" dirty="0"/>
        </a:p>
      </dsp:txBody>
      <dsp:txXfrm>
        <a:off x="30111" y="466479"/>
        <a:ext cx="9572330" cy="556619"/>
      </dsp:txXfrm>
    </dsp:sp>
    <dsp:sp modelId="{469D8B71-326C-40E7-89A5-05E261871688}">
      <dsp:nvSpPr>
        <dsp:cNvPr id="0" name=""/>
        <dsp:cNvSpPr/>
      </dsp:nvSpPr>
      <dsp:spPr>
        <a:xfrm>
          <a:off x="-1" y="1130316"/>
          <a:ext cx="9632554" cy="616843"/>
        </a:xfrm>
        <a:prstGeom prst="roundRect">
          <a:avLst/>
        </a:prstGeom>
        <a:solidFill>
          <a:schemeClr val="lt1">
            <a:alpha val="90000"/>
            <a:hueOff val="0"/>
            <a:satOff val="0"/>
            <a:lumOff val="0"/>
            <a:alphaOff val="0"/>
          </a:schemeClr>
        </a:solidFill>
        <a:ln w="12700" cap="flat" cmpd="sng" algn="ctr">
          <a:solidFill>
            <a:schemeClr val="accent5">
              <a:hueOff val="162568"/>
              <a:satOff val="-2397"/>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Financial Strategy -  </a:t>
          </a:r>
          <a:r>
            <a:rPr lang="de-DE" sz="1400" b="1" kern="1200" dirty="0"/>
            <a:t>Develop a comprehensive plan for managing your money, including saving, investing, and managing risks to achieve your business goals</a:t>
          </a:r>
          <a:endParaRPr lang="de-DE" sz="2000" b="1" kern="1200" dirty="0"/>
        </a:p>
      </dsp:txBody>
      <dsp:txXfrm>
        <a:off x="30111" y="1160428"/>
        <a:ext cx="9572330" cy="556619"/>
      </dsp:txXfrm>
    </dsp:sp>
    <dsp:sp modelId="{AB4C2CFC-A748-424C-90E1-AE29777EC955}">
      <dsp:nvSpPr>
        <dsp:cNvPr id="0" name=""/>
        <dsp:cNvSpPr/>
      </dsp:nvSpPr>
      <dsp:spPr>
        <a:xfrm>
          <a:off x="-1" y="1824264"/>
          <a:ext cx="9632554" cy="616843"/>
        </a:xfrm>
        <a:prstGeom prst="roundRect">
          <a:avLst/>
        </a:prstGeom>
        <a:solidFill>
          <a:schemeClr val="lt1">
            <a:alpha val="90000"/>
            <a:hueOff val="0"/>
            <a:satOff val="0"/>
            <a:lumOff val="0"/>
            <a:alphaOff val="0"/>
          </a:schemeClr>
        </a:solidFill>
        <a:ln w="12700" cap="flat" cmpd="sng" algn="ctr">
          <a:solidFill>
            <a:schemeClr val="accent5">
              <a:hueOff val="325136"/>
              <a:satOff val="-4795"/>
              <a:lumOff val="58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Budgeting</a:t>
          </a:r>
          <a:r>
            <a:rPr lang="de-DE" sz="1600" kern="1200" dirty="0"/>
            <a:t> - </a:t>
          </a:r>
          <a:r>
            <a:rPr lang="de-DE" sz="1400" b="1" kern="1200" dirty="0"/>
            <a:t>Create a detailed budget that allocates income and expenses in line with your financial strategy.</a:t>
          </a:r>
        </a:p>
      </dsp:txBody>
      <dsp:txXfrm>
        <a:off x="30111" y="1854376"/>
        <a:ext cx="9572330" cy="556619"/>
      </dsp:txXfrm>
    </dsp:sp>
    <dsp:sp modelId="{DA1D8428-B96D-46B3-9434-35CC0E00B921}">
      <dsp:nvSpPr>
        <dsp:cNvPr id="0" name=""/>
        <dsp:cNvSpPr/>
      </dsp:nvSpPr>
      <dsp:spPr>
        <a:xfrm>
          <a:off x="-1" y="2518213"/>
          <a:ext cx="9632554" cy="616843"/>
        </a:xfrm>
        <a:prstGeom prst="roundRect">
          <a:avLst/>
        </a:prstGeom>
        <a:solidFill>
          <a:schemeClr val="lt1">
            <a:alpha val="90000"/>
            <a:hueOff val="0"/>
            <a:satOff val="0"/>
            <a:lumOff val="0"/>
            <a:alphaOff val="0"/>
          </a:schemeClr>
        </a:solidFill>
        <a:ln w="12700" cap="flat" cmpd="sng" algn="ctr">
          <a:solidFill>
            <a:schemeClr val="accent5">
              <a:hueOff val="487704"/>
              <a:satOff val="-7192"/>
              <a:lumOff val="88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Monitoring and Adjusting </a:t>
          </a:r>
          <a:r>
            <a:rPr lang="de-DE" sz="1600" kern="1200" dirty="0"/>
            <a:t>- </a:t>
          </a:r>
          <a:r>
            <a:rPr lang="de-DE" sz="1400" b="1" kern="1200" dirty="0"/>
            <a:t>Regularly review and adjust your budget and strategy to ensure you stay on track</a:t>
          </a:r>
        </a:p>
      </dsp:txBody>
      <dsp:txXfrm>
        <a:off x="30111" y="2548325"/>
        <a:ext cx="9572330" cy="556619"/>
      </dsp:txXfrm>
    </dsp:sp>
    <dsp:sp modelId="{54AC36D2-AB9B-4285-ACBB-E445B1422C6B}">
      <dsp:nvSpPr>
        <dsp:cNvPr id="0" name=""/>
        <dsp:cNvSpPr/>
      </dsp:nvSpPr>
      <dsp:spPr>
        <a:xfrm>
          <a:off x="-1" y="3212161"/>
          <a:ext cx="9632554" cy="616843"/>
        </a:xfrm>
        <a:prstGeom prst="roundRect">
          <a:avLst/>
        </a:prstGeom>
        <a:solidFill>
          <a:schemeClr val="lt1">
            <a:alpha val="90000"/>
            <a:hueOff val="0"/>
            <a:satOff val="0"/>
            <a:lumOff val="0"/>
            <a:alphaOff val="0"/>
          </a:schemeClr>
        </a:solidFill>
        <a:ln w="12700" cap="flat" cmpd="sng" algn="ctr">
          <a:solidFill>
            <a:schemeClr val="accent5">
              <a:hueOff val="650272"/>
              <a:satOff val="-9590"/>
              <a:lumOff val="117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Implementation</a:t>
          </a:r>
          <a:r>
            <a:rPr lang="de-DE" sz="1600" b="1" kern="1200" dirty="0"/>
            <a:t> - </a:t>
          </a:r>
          <a:r>
            <a:rPr lang="de-DE" sz="1400" b="1" kern="1200" dirty="0"/>
            <a:t>Put your budget and financial strategy into action, guiding your daily financial decisions and long-term investments.</a:t>
          </a:r>
        </a:p>
      </dsp:txBody>
      <dsp:txXfrm>
        <a:off x="30111" y="3242273"/>
        <a:ext cx="9572330" cy="5566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6DBA7-386F-433F-B25C-A0289B61AC46}">
      <dsp:nvSpPr>
        <dsp:cNvPr id="0" name=""/>
        <dsp:cNvSpPr/>
      </dsp:nvSpPr>
      <dsp:spPr>
        <a:xfrm>
          <a:off x="3887405" y="2896479"/>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84138" lvl="1" indent="0" algn="r" defTabSz="488950">
            <a:lnSpc>
              <a:spcPct val="90000"/>
            </a:lnSpc>
            <a:spcBef>
              <a:spcPct val="0"/>
            </a:spcBef>
            <a:spcAft>
              <a:spcPct val="15000"/>
            </a:spcAft>
            <a:buNone/>
          </a:pPr>
          <a:r>
            <a:rPr lang="de-DE" sz="1100" b="1" kern="1200" dirty="0"/>
            <a:t>Decice when you want to achieve your goals, e.g. in </a:t>
          </a:r>
          <a:r>
            <a:rPr lang="de-DE" sz="1100" b="1" kern="1200" dirty="0" err="1"/>
            <a:t>six</a:t>
          </a:r>
          <a:r>
            <a:rPr lang="de-DE" sz="1100" b="1" kern="1200" dirty="0"/>
            <a:t> </a:t>
          </a:r>
          <a:r>
            <a:rPr lang="de-DE" sz="1100" b="1" kern="1200" dirty="0" err="1"/>
            <a:t>months</a:t>
          </a:r>
          <a:r>
            <a:rPr lang="de-DE" sz="1100" b="1" kern="1200" dirty="0"/>
            <a:t> </a:t>
          </a:r>
          <a:r>
            <a:rPr lang="de-DE" sz="1100" b="1" kern="1200" dirty="0" err="1"/>
            <a:t>or</a:t>
          </a:r>
          <a:r>
            <a:rPr lang="de-DE" sz="1100" b="1" kern="1200" dirty="0"/>
            <a:t> </a:t>
          </a:r>
          <a:r>
            <a:rPr lang="de-DE" sz="1100" b="1" kern="1200" dirty="0" err="1"/>
            <a:t>by</a:t>
          </a:r>
          <a:r>
            <a:rPr lang="de-DE" sz="1100" b="1" kern="1200" dirty="0"/>
            <a:t> </a:t>
          </a:r>
          <a:r>
            <a:rPr lang="de-DE" sz="1100" b="1" kern="1200" dirty="0" err="1"/>
            <a:t>the</a:t>
          </a:r>
          <a:r>
            <a:rPr lang="de-DE" sz="1100" b="1" kern="1200" dirty="0"/>
            <a:t> end of </a:t>
          </a:r>
          <a:r>
            <a:rPr lang="de-DE" sz="1100" b="1" kern="1200" dirty="0" err="1"/>
            <a:t>the</a:t>
          </a:r>
          <a:r>
            <a:rPr lang="de-DE" sz="1100" b="1" kern="1200" dirty="0"/>
            <a:t> </a:t>
          </a:r>
          <a:r>
            <a:rPr lang="de-DE" sz="1100" b="1" kern="1200" dirty="0" err="1"/>
            <a:t>year</a:t>
          </a:r>
          <a:endParaRPr lang="de-DE" sz="1100" b="1" kern="1200" dirty="0"/>
        </a:p>
      </dsp:txBody>
      <dsp:txXfrm>
        <a:off x="4548609" y="3267183"/>
        <a:ext cx="1413060" cy="962402"/>
      </dsp:txXfrm>
    </dsp:sp>
    <dsp:sp modelId="{20B2CF31-B5F8-4254-B48E-383080E8C94F}">
      <dsp:nvSpPr>
        <dsp:cNvPr id="0" name=""/>
        <dsp:cNvSpPr/>
      </dsp:nvSpPr>
      <dsp:spPr>
        <a:xfrm>
          <a:off x="454226" y="2896479"/>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1" indent="0" algn="l" defTabSz="488950">
            <a:lnSpc>
              <a:spcPct val="90000"/>
            </a:lnSpc>
            <a:spcBef>
              <a:spcPct val="0"/>
            </a:spcBef>
            <a:spcAft>
              <a:spcPct val="15000"/>
            </a:spcAft>
            <a:buNone/>
          </a:pPr>
          <a:r>
            <a:rPr lang="de-DE" sz="1100" b="1" kern="1200" dirty="0" err="1"/>
            <a:t>Make</a:t>
          </a:r>
          <a:r>
            <a:rPr lang="de-DE" sz="1100" b="1" kern="1200" dirty="0"/>
            <a:t> </a:t>
          </a:r>
          <a:r>
            <a:rPr lang="de-DE" sz="1100" b="1" kern="1200" dirty="0" err="1"/>
            <a:t>sure</a:t>
          </a:r>
          <a:r>
            <a:rPr lang="de-DE" sz="1100" b="1" kern="1200" dirty="0"/>
            <a:t> </a:t>
          </a:r>
          <a:r>
            <a:rPr lang="de-DE" sz="1100" b="1" kern="1200" dirty="0" err="1"/>
            <a:t>your</a:t>
          </a:r>
          <a:r>
            <a:rPr lang="de-DE" sz="1100" b="1" kern="1200" dirty="0"/>
            <a:t> </a:t>
          </a:r>
          <a:r>
            <a:rPr lang="de-DE" sz="1100" b="1" kern="1200" dirty="0" err="1"/>
            <a:t>financial</a:t>
          </a:r>
          <a:r>
            <a:rPr lang="de-DE" sz="1100" b="1" kern="1200" dirty="0"/>
            <a:t> </a:t>
          </a:r>
          <a:r>
            <a:rPr lang="de-DE" sz="1100" b="1" kern="1200" dirty="0" err="1"/>
            <a:t>goals</a:t>
          </a:r>
          <a:r>
            <a:rPr lang="de-DE" sz="1100" b="1" kern="1200" dirty="0"/>
            <a:t> fit </a:t>
          </a:r>
          <a:r>
            <a:rPr lang="de-DE" sz="1100" b="1" kern="1200" dirty="0" err="1"/>
            <a:t>within</a:t>
          </a:r>
          <a:r>
            <a:rPr lang="de-DE" sz="1100" b="1" kern="1200" dirty="0"/>
            <a:t> </a:t>
          </a:r>
          <a:r>
            <a:rPr lang="de-DE" sz="1100" b="1" kern="1200" dirty="0" err="1"/>
            <a:t>your</a:t>
          </a:r>
          <a:r>
            <a:rPr lang="de-DE" sz="1100" b="1" kern="1200" dirty="0"/>
            <a:t> </a:t>
          </a:r>
          <a:r>
            <a:rPr lang="de-DE" sz="1100" b="1" kern="1200" dirty="0" err="1"/>
            <a:t>budget</a:t>
          </a:r>
          <a:r>
            <a:rPr lang="de-DE" sz="1100" b="1" kern="1200" dirty="0"/>
            <a:t> and </a:t>
          </a:r>
          <a:r>
            <a:rPr lang="de-DE" sz="1100" b="1" kern="1200" dirty="0" err="1"/>
            <a:t>financial</a:t>
          </a:r>
          <a:r>
            <a:rPr lang="de-DE" sz="1100" b="1" kern="1200" dirty="0"/>
            <a:t> </a:t>
          </a:r>
          <a:r>
            <a:rPr lang="de-DE" sz="1100" b="1" kern="1200" dirty="0" err="1"/>
            <a:t>strategy</a:t>
          </a:r>
          <a:endParaRPr lang="de-DE" sz="1100" b="1" kern="1200" dirty="0"/>
        </a:p>
      </dsp:txBody>
      <dsp:txXfrm>
        <a:off x="484168" y="3267183"/>
        <a:ext cx="1413060" cy="962402"/>
      </dsp:txXfrm>
    </dsp:sp>
    <dsp:sp modelId="{09457DAD-DF52-493B-86A5-01E8B9E13F02}">
      <dsp:nvSpPr>
        <dsp:cNvPr id="0" name=""/>
        <dsp:cNvSpPr/>
      </dsp:nvSpPr>
      <dsp:spPr>
        <a:xfrm>
          <a:off x="3887405" y="0"/>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84138" lvl="1" indent="0" algn="r" defTabSz="488950">
            <a:lnSpc>
              <a:spcPct val="90000"/>
            </a:lnSpc>
            <a:spcBef>
              <a:spcPct val="0"/>
            </a:spcBef>
            <a:spcAft>
              <a:spcPct val="15000"/>
            </a:spcAft>
            <a:buNone/>
            <a:tabLst>
              <a:tab pos="263525" algn="l"/>
            </a:tabLst>
          </a:pPr>
          <a:r>
            <a:rPr lang="de-DE" sz="1100" b="1" kern="1200" dirty="0" err="1"/>
            <a:t>Ensure</a:t>
          </a:r>
          <a:r>
            <a:rPr lang="de-DE" sz="1100" b="1" kern="1200" dirty="0"/>
            <a:t> </a:t>
          </a:r>
          <a:r>
            <a:rPr lang="de-DE" sz="1100" b="1" kern="1200" dirty="0" err="1"/>
            <a:t>you</a:t>
          </a:r>
          <a:r>
            <a:rPr lang="de-DE" sz="1100" b="1" kern="1200" dirty="0"/>
            <a:t> </a:t>
          </a:r>
          <a:r>
            <a:rPr lang="de-DE" sz="1100" b="1" kern="1200" dirty="0" err="1"/>
            <a:t>can</a:t>
          </a:r>
          <a:r>
            <a:rPr lang="de-DE" sz="1100" b="1" kern="1200" dirty="0"/>
            <a:t> track </a:t>
          </a:r>
          <a:r>
            <a:rPr lang="de-DE" sz="1100" b="1" kern="1200" dirty="0" err="1"/>
            <a:t>your</a:t>
          </a:r>
          <a:r>
            <a:rPr lang="de-DE" sz="1100" b="1" kern="1200" dirty="0"/>
            <a:t> </a:t>
          </a:r>
          <a:r>
            <a:rPr lang="de-DE" sz="1100" b="1" kern="1200" dirty="0" err="1"/>
            <a:t>progress</a:t>
          </a:r>
          <a:r>
            <a:rPr lang="de-DE" sz="1100" b="1" kern="1200" dirty="0"/>
            <a:t>, such </a:t>
          </a:r>
          <a:r>
            <a:rPr lang="de-DE" sz="1100" b="1" kern="1200" dirty="0" err="1"/>
            <a:t>as</a:t>
          </a:r>
          <a:r>
            <a:rPr lang="de-DE" sz="1100" b="1" kern="1200" dirty="0"/>
            <a:t> </a:t>
          </a:r>
          <a:r>
            <a:rPr lang="de-DE" sz="1100" b="1" kern="1200" dirty="0" err="1"/>
            <a:t>setting</a:t>
          </a:r>
          <a:r>
            <a:rPr lang="de-DE" sz="1100" b="1" kern="1200" dirty="0"/>
            <a:t> a </a:t>
          </a:r>
          <a:r>
            <a:rPr lang="de-DE" sz="1100" b="1" kern="1200" dirty="0" err="1"/>
            <a:t>target</a:t>
          </a:r>
          <a:r>
            <a:rPr lang="de-DE" sz="1100" b="1" kern="1200" dirty="0"/>
            <a:t> </a:t>
          </a:r>
          <a:r>
            <a:rPr lang="de-DE" sz="1100" b="1" kern="1200" dirty="0" err="1"/>
            <a:t>amount</a:t>
          </a:r>
          <a:r>
            <a:rPr lang="de-DE" sz="1100" b="1" kern="1200" dirty="0"/>
            <a:t> </a:t>
          </a:r>
          <a:r>
            <a:rPr lang="de-DE" sz="1100" b="1" kern="1200" dirty="0" err="1"/>
            <a:t>or</a:t>
          </a:r>
          <a:r>
            <a:rPr lang="de-DE" sz="1100" b="1" kern="1200" dirty="0"/>
            <a:t> a </a:t>
          </a:r>
          <a:r>
            <a:rPr lang="de-DE" sz="1100" b="1" kern="1200" dirty="0" err="1"/>
            <a:t>percentage</a:t>
          </a:r>
          <a:endParaRPr lang="de-DE" sz="1100" b="1" kern="1200" dirty="0"/>
        </a:p>
      </dsp:txBody>
      <dsp:txXfrm>
        <a:off x="4548609" y="29942"/>
        <a:ext cx="1413060" cy="962402"/>
      </dsp:txXfrm>
    </dsp:sp>
    <dsp:sp modelId="{FC9D0AE1-FE21-4A03-BEE5-2D0D060B9ED8}">
      <dsp:nvSpPr>
        <dsp:cNvPr id="0" name=""/>
        <dsp:cNvSpPr/>
      </dsp:nvSpPr>
      <dsp:spPr>
        <a:xfrm>
          <a:off x="454226" y="0"/>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1" indent="0" algn="l" defTabSz="488950">
            <a:lnSpc>
              <a:spcPct val="90000"/>
            </a:lnSpc>
            <a:spcBef>
              <a:spcPct val="0"/>
            </a:spcBef>
            <a:spcAft>
              <a:spcPct val="15000"/>
            </a:spcAft>
            <a:buNone/>
          </a:pPr>
          <a:r>
            <a:rPr lang="de-DE" sz="1100" b="1" kern="1200" dirty="0" err="1"/>
            <a:t>Clearly</a:t>
          </a:r>
          <a:r>
            <a:rPr lang="de-DE" sz="1100" b="1" kern="1200" dirty="0"/>
            <a:t> </a:t>
          </a:r>
          <a:r>
            <a:rPr lang="de-DE" sz="1100" b="1" kern="1200" dirty="0" err="1"/>
            <a:t>define</a:t>
          </a:r>
          <a:r>
            <a:rPr lang="de-DE" sz="1100" b="1" kern="1200" dirty="0"/>
            <a:t> </a:t>
          </a:r>
          <a:r>
            <a:rPr lang="de-DE" sz="1100" b="1" kern="1200" dirty="0" err="1"/>
            <a:t>what</a:t>
          </a:r>
          <a:r>
            <a:rPr lang="de-DE" sz="1100" b="1" kern="1200" dirty="0"/>
            <a:t> </a:t>
          </a:r>
          <a:r>
            <a:rPr lang="de-DE" sz="1100" b="1" kern="1200" dirty="0" err="1"/>
            <a:t>you</a:t>
          </a:r>
          <a:r>
            <a:rPr lang="de-DE" sz="1100" b="1" kern="1200" dirty="0"/>
            <a:t> </a:t>
          </a:r>
          <a:r>
            <a:rPr lang="de-DE" sz="1100" b="1" kern="1200" dirty="0" err="1"/>
            <a:t>want</a:t>
          </a:r>
          <a:r>
            <a:rPr lang="de-DE" sz="1100" b="1" kern="1200" dirty="0"/>
            <a:t> </a:t>
          </a:r>
          <a:r>
            <a:rPr lang="de-DE" sz="1100" b="1" kern="1200" dirty="0" err="1"/>
            <a:t>to</a:t>
          </a:r>
          <a:r>
            <a:rPr lang="de-DE" sz="1100" b="1" kern="1200" dirty="0"/>
            <a:t> </a:t>
          </a:r>
          <a:r>
            <a:rPr lang="de-DE" sz="1100" b="1" kern="1200" dirty="0" err="1"/>
            <a:t>achieve</a:t>
          </a:r>
          <a:r>
            <a:rPr lang="de-DE" sz="1100" b="1" kern="1200" dirty="0"/>
            <a:t>, like </a:t>
          </a:r>
          <a:r>
            <a:rPr lang="de-DE" sz="1100" b="1" kern="1200" dirty="0" err="1"/>
            <a:t>increasing</a:t>
          </a:r>
          <a:r>
            <a:rPr lang="de-DE" sz="1100" b="1" kern="1200" dirty="0"/>
            <a:t> </a:t>
          </a:r>
          <a:r>
            <a:rPr lang="de-DE" sz="1100" b="1" kern="1200" dirty="0" err="1"/>
            <a:t>sales</a:t>
          </a:r>
          <a:r>
            <a:rPr lang="de-DE" sz="1100" b="1" kern="1200" dirty="0"/>
            <a:t> </a:t>
          </a:r>
          <a:r>
            <a:rPr lang="de-DE" sz="1100" b="1" kern="1200" dirty="0" err="1"/>
            <a:t>by</a:t>
          </a:r>
          <a:r>
            <a:rPr lang="de-DE" sz="1100" b="1" kern="1200" dirty="0"/>
            <a:t> 20% </a:t>
          </a:r>
          <a:r>
            <a:rPr lang="de-DE" sz="1100" b="1" kern="1200" dirty="0" err="1"/>
            <a:t>or</a:t>
          </a:r>
          <a:r>
            <a:rPr lang="de-DE" sz="1100" b="1" kern="1200" dirty="0"/>
            <a:t> </a:t>
          </a:r>
          <a:r>
            <a:rPr lang="de-DE" sz="1100" b="1" kern="1200" dirty="0" err="1"/>
            <a:t>reducing</a:t>
          </a:r>
          <a:r>
            <a:rPr lang="de-DE" sz="1100" b="1" kern="1200" dirty="0"/>
            <a:t> </a:t>
          </a:r>
          <a:r>
            <a:rPr lang="de-DE" sz="1100" b="1" kern="1200" dirty="0" err="1"/>
            <a:t>costs</a:t>
          </a:r>
          <a:r>
            <a:rPr lang="de-DE" sz="1100" b="1" kern="1200" dirty="0"/>
            <a:t> </a:t>
          </a:r>
          <a:r>
            <a:rPr lang="de-DE" sz="1100" b="1" kern="1200" dirty="0" err="1"/>
            <a:t>by</a:t>
          </a:r>
          <a:r>
            <a:rPr lang="de-DE" sz="1100" b="1" kern="1200" dirty="0"/>
            <a:t> € 10.000</a:t>
          </a:r>
        </a:p>
      </dsp:txBody>
      <dsp:txXfrm>
        <a:off x="484168" y="29942"/>
        <a:ext cx="1413060" cy="962402"/>
      </dsp:txXfrm>
    </dsp:sp>
    <dsp:sp modelId="{D3D64788-8E6C-4AD2-9F47-82BE9C3EDAD3}">
      <dsp:nvSpPr>
        <dsp:cNvPr id="0" name=""/>
        <dsp:cNvSpPr/>
      </dsp:nvSpPr>
      <dsp:spPr>
        <a:xfrm>
          <a:off x="1335948" y="242793"/>
          <a:ext cx="1844375" cy="1844375"/>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Be </a:t>
          </a:r>
          <a:r>
            <a:rPr lang="de-DE" sz="1700" kern="1200" dirty="0" err="1"/>
            <a:t>Specific</a:t>
          </a:r>
          <a:endParaRPr lang="de-DE" sz="1700" kern="1200" dirty="0"/>
        </a:p>
      </dsp:txBody>
      <dsp:txXfrm>
        <a:off x="1876153" y="782998"/>
        <a:ext cx="1304170" cy="1304170"/>
      </dsp:txXfrm>
    </dsp:sp>
    <dsp:sp modelId="{F262C5B8-E2AB-4E0E-8857-FAC4155D24EA}">
      <dsp:nvSpPr>
        <dsp:cNvPr id="0" name=""/>
        <dsp:cNvSpPr/>
      </dsp:nvSpPr>
      <dsp:spPr>
        <a:xfrm rot="5400000">
          <a:off x="3265514" y="242793"/>
          <a:ext cx="1844375" cy="1844375"/>
        </a:xfrm>
        <a:prstGeom prst="pieWedg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err="1"/>
            <a:t>Make</a:t>
          </a:r>
          <a:r>
            <a:rPr lang="de-DE" sz="1700" kern="1200" dirty="0"/>
            <a:t> </a:t>
          </a:r>
          <a:r>
            <a:rPr lang="de-DE" sz="1700" kern="1200" dirty="0" err="1"/>
            <a:t>them</a:t>
          </a:r>
          <a:r>
            <a:rPr lang="de-DE" sz="1700" kern="1200" dirty="0"/>
            <a:t> </a:t>
          </a:r>
          <a:r>
            <a:rPr lang="de-DE" sz="1700" kern="1200" dirty="0" err="1"/>
            <a:t>Measurable</a:t>
          </a:r>
          <a:endParaRPr lang="de-DE" sz="1700" kern="1200" dirty="0"/>
        </a:p>
      </dsp:txBody>
      <dsp:txXfrm rot="-5400000">
        <a:off x="3265514" y="782998"/>
        <a:ext cx="1304170" cy="1304170"/>
      </dsp:txXfrm>
    </dsp:sp>
    <dsp:sp modelId="{54DB47E1-C276-4B09-8FDE-C3537B6AA74B}">
      <dsp:nvSpPr>
        <dsp:cNvPr id="0" name=""/>
        <dsp:cNvSpPr/>
      </dsp:nvSpPr>
      <dsp:spPr>
        <a:xfrm rot="10800000">
          <a:off x="3265514" y="2172359"/>
          <a:ext cx="1844375" cy="1844375"/>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Set a </a:t>
          </a:r>
          <a:r>
            <a:rPr lang="de-DE" sz="1700" kern="1200" dirty="0" err="1"/>
            <a:t>Timeframe</a:t>
          </a:r>
          <a:endParaRPr lang="de-DE" sz="1700" kern="1200" dirty="0"/>
        </a:p>
      </dsp:txBody>
      <dsp:txXfrm rot="10800000">
        <a:off x="3265514" y="2172359"/>
        <a:ext cx="1304170" cy="1304170"/>
      </dsp:txXfrm>
    </dsp:sp>
    <dsp:sp modelId="{8FE9928E-0062-439A-9922-54F66ADE950A}">
      <dsp:nvSpPr>
        <dsp:cNvPr id="0" name=""/>
        <dsp:cNvSpPr/>
      </dsp:nvSpPr>
      <dsp:spPr>
        <a:xfrm rot="16200000">
          <a:off x="1335948" y="2172359"/>
          <a:ext cx="1844375" cy="1844375"/>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err="1"/>
            <a:t>Align</a:t>
          </a:r>
          <a:r>
            <a:rPr lang="de-DE" sz="1700" kern="1200" dirty="0"/>
            <a:t> </a:t>
          </a:r>
          <a:r>
            <a:rPr lang="de-DE" sz="1700" kern="1200" dirty="0" err="1"/>
            <a:t>with</a:t>
          </a:r>
          <a:r>
            <a:rPr lang="de-DE" sz="1700" kern="1200" dirty="0"/>
            <a:t> </a:t>
          </a:r>
          <a:r>
            <a:rPr lang="de-DE" sz="1700" kern="1200" dirty="0" err="1"/>
            <a:t>your</a:t>
          </a:r>
          <a:r>
            <a:rPr lang="de-DE" sz="1700" kern="1200" dirty="0"/>
            <a:t> </a:t>
          </a:r>
          <a:r>
            <a:rPr lang="de-DE" sz="1700" kern="1200" dirty="0" err="1"/>
            <a:t>budget</a:t>
          </a:r>
          <a:endParaRPr lang="de-DE" sz="1700" kern="1200" dirty="0"/>
        </a:p>
      </dsp:txBody>
      <dsp:txXfrm rot="5400000">
        <a:off x="1876153" y="2172359"/>
        <a:ext cx="1304170" cy="1304170"/>
      </dsp:txXfrm>
    </dsp:sp>
    <dsp:sp modelId="{42536B15-99DB-4331-BC68-99A3FA6D73BC}">
      <dsp:nvSpPr>
        <dsp:cNvPr id="0" name=""/>
        <dsp:cNvSpPr/>
      </dsp:nvSpPr>
      <dsp:spPr>
        <a:xfrm>
          <a:off x="2904519" y="1746406"/>
          <a:ext cx="636799" cy="553738"/>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B8C17E-A606-45F1-843F-44D96B25DCA1}">
      <dsp:nvSpPr>
        <dsp:cNvPr id="0" name=""/>
        <dsp:cNvSpPr/>
      </dsp:nvSpPr>
      <dsp:spPr>
        <a:xfrm rot="10800000">
          <a:off x="2904519" y="1959382"/>
          <a:ext cx="636799" cy="553738"/>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42597-8F98-4119-989E-0B467207AA16}">
      <dsp:nvSpPr>
        <dsp:cNvPr id="0" name=""/>
        <dsp:cNvSpPr/>
      </dsp:nvSpPr>
      <dsp:spPr>
        <a:xfrm>
          <a:off x="0" y="845595"/>
          <a:ext cx="1766983" cy="1766983"/>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64DE3C-629A-4B02-B92A-DCBA67D1E366}">
      <dsp:nvSpPr>
        <dsp:cNvPr id="0" name=""/>
        <dsp:cNvSpPr/>
      </dsp:nvSpPr>
      <dsp:spPr>
        <a:xfrm>
          <a:off x="289005" y="2334968"/>
          <a:ext cx="1766983" cy="17669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DE" sz="1300" b="1" kern="1200" dirty="0"/>
            <a:t>Analyise your current financial Situation              </a:t>
          </a:r>
          <a:r>
            <a:rPr lang="de-DE" sz="1300" kern="1200" dirty="0"/>
            <a:t>Look at your income, expenses, debts, and assets to understand where you stand</a:t>
          </a:r>
          <a:endParaRPr lang="de-DE" sz="1300" b="1" kern="1200" dirty="0"/>
        </a:p>
      </dsp:txBody>
      <dsp:txXfrm>
        <a:off x="340758" y="2386721"/>
        <a:ext cx="1663477" cy="1663477"/>
      </dsp:txXfrm>
    </dsp:sp>
    <dsp:sp modelId="{BF38485F-14A1-45A0-AF04-214C426DF15F}">
      <dsp:nvSpPr>
        <dsp:cNvPr id="0" name=""/>
        <dsp:cNvSpPr/>
      </dsp:nvSpPr>
      <dsp:spPr>
        <a:xfrm>
          <a:off x="2124312" y="1516796"/>
          <a:ext cx="357329" cy="42458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2124312" y="1601712"/>
        <a:ext cx="250130" cy="254749"/>
      </dsp:txXfrm>
    </dsp:sp>
    <dsp:sp modelId="{C444C60C-5555-4D50-AD19-71010C288EFD}">
      <dsp:nvSpPr>
        <dsp:cNvPr id="0" name=""/>
        <dsp:cNvSpPr/>
      </dsp:nvSpPr>
      <dsp:spPr>
        <a:xfrm>
          <a:off x="2787924" y="845595"/>
          <a:ext cx="1766983" cy="1766983"/>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BF1B0-263D-488C-8E1A-90A0D4B5DA85}">
      <dsp:nvSpPr>
        <dsp:cNvPr id="0" name=""/>
        <dsp:cNvSpPr/>
      </dsp:nvSpPr>
      <dsp:spPr>
        <a:xfrm>
          <a:off x="3028447" y="2334968"/>
          <a:ext cx="1766983" cy="176698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DE" sz="1300" b="1" kern="1200" dirty="0"/>
            <a:t>Set Clear Financial Goals                               </a:t>
          </a:r>
          <a:r>
            <a:rPr lang="de-DE" sz="1300" kern="1200" dirty="0"/>
            <a:t>Define what you want to achieve, such as increasing savings or reducing debt.</a:t>
          </a:r>
          <a:endParaRPr lang="de-DE" sz="1300" b="1" kern="1200" dirty="0"/>
        </a:p>
      </dsp:txBody>
      <dsp:txXfrm>
        <a:off x="3080200" y="2386721"/>
        <a:ext cx="1663477" cy="1663477"/>
      </dsp:txXfrm>
    </dsp:sp>
    <dsp:sp modelId="{A3947C40-FF92-4CA3-9BAF-9ED1D89948D6}">
      <dsp:nvSpPr>
        <dsp:cNvPr id="0" name=""/>
        <dsp:cNvSpPr/>
      </dsp:nvSpPr>
      <dsp:spPr>
        <a:xfrm>
          <a:off x="4909683" y="1516796"/>
          <a:ext cx="354776" cy="42458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4909683" y="1601712"/>
        <a:ext cx="248343" cy="254749"/>
      </dsp:txXfrm>
    </dsp:sp>
    <dsp:sp modelId="{CBCCC2ED-D022-43F2-A744-EA294B82759A}">
      <dsp:nvSpPr>
        <dsp:cNvPr id="0" name=""/>
        <dsp:cNvSpPr/>
      </dsp:nvSpPr>
      <dsp:spPr>
        <a:xfrm>
          <a:off x="5568553" y="845595"/>
          <a:ext cx="1766983" cy="1766983"/>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9089F8-0C26-4055-9E40-10B0B858ECBB}">
      <dsp:nvSpPr>
        <dsp:cNvPr id="0" name=""/>
        <dsp:cNvSpPr/>
      </dsp:nvSpPr>
      <dsp:spPr>
        <a:xfrm>
          <a:off x="5767888" y="2334968"/>
          <a:ext cx="1766983" cy="176698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DE" sz="1300" b="1" kern="1200" dirty="0"/>
            <a:t>Develop a Plan                    </a:t>
          </a:r>
          <a:r>
            <a:rPr lang="de-DE" sz="1300" kern="1200" dirty="0"/>
            <a:t>Create a detailed plan that outlines how you will achieve your financial goals, including budgeting, investing, and managing risks</a:t>
          </a:r>
          <a:endParaRPr lang="de-DE" sz="1300" b="1" kern="1200" dirty="0"/>
        </a:p>
      </dsp:txBody>
      <dsp:txXfrm>
        <a:off x="5819641" y="2386721"/>
        <a:ext cx="1663477" cy="1663477"/>
      </dsp:txXfrm>
    </dsp:sp>
    <dsp:sp modelId="{46EFD687-3F1B-4BB1-A08F-841BFBA7A9D5}">
      <dsp:nvSpPr>
        <dsp:cNvPr id="0" name=""/>
        <dsp:cNvSpPr/>
      </dsp:nvSpPr>
      <dsp:spPr>
        <a:xfrm>
          <a:off x="7644988" y="1516796"/>
          <a:ext cx="309450" cy="42458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7644988" y="1601712"/>
        <a:ext cx="216615" cy="254749"/>
      </dsp:txXfrm>
    </dsp:sp>
    <dsp:sp modelId="{A10EDD77-AF94-41B1-84C5-22B297BD9964}">
      <dsp:nvSpPr>
        <dsp:cNvPr id="0" name=""/>
        <dsp:cNvSpPr/>
      </dsp:nvSpPr>
      <dsp:spPr>
        <a:xfrm>
          <a:off x="8219681" y="845595"/>
          <a:ext cx="1766983" cy="1766983"/>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45506D-AADA-4AFE-AD95-A89879B2B54B}">
      <dsp:nvSpPr>
        <dsp:cNvPr id="0" name=""/>
        <dsp:cNvSpPr/>
      </dsp:nvSpPr>
      <dsp:spPr>
        <a:xfrm>
          <a:off x="8507329" y="2334968"/>
          <a:ext cx="1766983" cy="176698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DE" sz="1300" b="1" kern="1200" dirty="0"/>
            <a:t>Monitor and Adjust            </a:t>
          </a:r>
          <a:r>
            <a:rPr lang="de-DE" sz="1300" kern="1200" dirty="0"/>
            <a:t>Regularly check your progress and make changes to your strategy if needed to stay on track</a:t>
          </a:r>
          <a:endParaRPr lang="de-DE" sz="1300" b="1" kern="1200" dirty="0"/>
        </a:p>
      </dsp:txBody>
      <dsp:txXfrm>
        <a:off x="8559082" y="2386721"/>
        <a:ext cx="1663477" cy="16634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FAE04-D9A7-4D87-A73A-227BCB5F6E31}">
      <dsp:nvSpPr>
        <dsp:cNvPr id="0" name=""/>
        <dsp:cNvSpPr/>
      </dsp:nvSpPr>
      <dsp:spPr>
        <a:xfrm>
          <a:off x="0" y="0"/>
          <a:ext cx="5750350" cy="98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e-DE" sz="2000" kern="1200" dirty="0" err="1"/>
            <a:t>Overspending</a:t>
          </a:r>
          <a:endParaRPr lang="de-DE" sz="2000" kern="1200" dirty="0"/>
        </a:p>
        <a:p>
          <a:pPr marL="171450" lvl="1" indent="-171450" algn="l" defTabSz="711200">
            <a:lnSpc>
              <a:spcPct val="90000"/>
            </a:lnSpc>
            <a:spcBef>
              <a:spcPct val="0"/>
            </a:spcBef>
            <a:spcAft>
              <a:spcPct val="15000"/>
            </a:spcAft>
            <a:buChar char="•"/>
          </a:pPr>
          <a:r>
            <a:rPr lang="de-DE" sz="1600" kern="1200" dirty="0"/>
            <a:t>Spending </a:t>
          </a:r>
          <a:r>
            <a:rPr lang="de-DE" sz="1600" kern="1200" dirty="0" err="1"/>
            <a:t>more</a:t>
          </a:r>
          <a:r>
            <a:rPr lang="de-DE" sz="1600" kern="1200" dirty="0"/>
            <a:t> </a:t>
          </a:r>
          <a:r>
            <a:rPr lang="de-DE" sz="1600" kern="1200" dirty="0" err="1"/>
            <a:t>money</a:t>
          </a:r>
          <a:r>
            <a:rPr lang="de-DE" sz="1600" kern="1200" dirty="0"/>
            <a:t> </a:t>
          </a:r>
          <a:r>
            <a:rPr lang="de-DE" sz="1600" kern="1200" dirty="0" err="1"/>
            <a:t>than</a:t>
          </a:r>
          <a:r>
            <a:rPr lang="de-DE" sz="1600" kern="1200" dirty="0"/>
            <a:t> </a:t>
          </a:r>
          <a:r>
            <a:rPr lang="de-DE" sz="1600" kern="1200" dirty="0" err="1"/>
            <a:t>you</a:t>
          </a:r>
          <a:r>
            <a:rPr lang="de-DE" sz="1600" kern="1200" dirty="0"/>
            <a:t> </a:t>
          </a:r>
          <a:r>
            <a:rPr lang="de-DE" sz="1600" kern="1200" dirty="0" err="1"/>
            <a:t>earn</a:t>
          </a:r>
          <a:r>
            <a:rPr lang="de-DE" sz="1600" kern="1200" dirty="0"/>
            <a:t> </a:t>
          </a:r>
          <a:r>
            <a:rPr lang="de-DE" sz="1600" kern="1200" dirty="0" err="1"/>
            <a:t>can</a:t>
          </a:r>
          <a:r>
            <a:rPr lang="de-DE" sz="1600" kern="1200" dirty="0"/>
            <a:t> </a:t>
          </a:r>
          <a:r>
            <a:rPr lang="de-DE" sz="1600" kern="1200" dirty="0" err="1"/>
            <a:t>quicly</a:t>
          </a:r>
          <a:r>
            <a:rPr lang="de-DE" sz="1600" kern="1200" dirty="0"/>
            <a:t> </a:t>
          </a:r>
          <a:r>
            <a:rPr lang="de-DE" sz="1600" kern="1200" dirty="0" err="1"/>
            <a:t>lead</a:t>
          </a:r>
          <a:r>
            <a:rPr lang="de-DE" sz="1600" kern="1200" dirty="0"/>
            <a:t> </a:t>
          </a:r>
          <a:r>
            <a:rPr lang="de-DE" sz="1600" kern="1200" dirty="0" err="1"/>
            <a:t>to</a:t>
          </a:r>
          <a:r>
            <a:rPr lang="de-DE" sz="1600" kern="1200" dirty="0"/>
            <a:t> </a:t>
          </a:r>
          <a:r>
            <a:rPr lang="de-DE" sz="1600" kern="1200" dirty="0" err="1"/>
            <a:t>financial</a:t>
          </a:r>
          <a:r>
            <a:rPr lang="de-DE" sz="1600" kern="1200" dirty="0"/>
            <a:t> </a:t>
          </a:r>
          <a:r>
            <a:rPr lang="de-DE" sz="1600" kern="1200" dirty="0" err="1"/>
            <a:t>distress</a:t>
          </a:r>
          <a:endParaRPr lang="de-DE" sz="1600" kern="1200" dirty="0"/>
        </a:p>
      </dsp:txBody>
      <dsp:txXfrm>
        <a:off x="1248807" y="0"/>
        <a:ext cx="4501542" cy="987376"/>
      </dsp:txXfrm>
    </dsp:sp>
    <dsp:sp modelId="{CD82EEA8-A00E-47B0-9F46-C948C4E8F281}">
      <dsp:nvSpPr>
        <dsp:cNvPr id="0" name=""/>
        <dsp:cNvSpPr/>
      </dsp:nvSpPr>
      <dsp:spPr>
        <a:xfrm>
          <a:off x="98737" y="98737"/>
          <a:ext cx="1150070" cy="789901"/>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3273" t="-12500" r="12387" b="-79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FA8524-89D7-4F8E-AF62-9D719B38618D}">
      <dsp:nvSpPr>
        <dsp:cNvPr id="0" name=""/>
        <dsp:cNvSpPr/>
      </dsp:nvSpPr>
      <dsp:spPr>
        <a:xfrm>
          <a:off x="0" y="1086114"/>
          <a:ext cx="5750350" cy="98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e-DE" sz="2000" kern="1200" dirty="0" err="1"/>
            <a:t>Ignoring</a:t>
          </a:r>
          <a:r>
            <a:rPr lang="de-DE" sz="2000" kern="1200" dirty="0"/>
            <a:t> </a:t>
          </a:r>
          <a:r>
            <a:rPr lang="de-DE" sz="2000" kern="1200" dirty="0" err="1"/>
            <a:t>the</a:t>
          </a:r>
          <a:r>
            <a:rPr lang="de-DE" sz="2000" kern="1200" dirty="0"/>
            <a:t> Budget</a:t>
          </a:r>
        </a:p>
        <a:p>
          <a:pPr marL="171450" lvl="1" indent="-171450" algn="l" defTabSz="711200">
            <a:lnSpc>
              <a:spcPct val="90000"/>
            </a:lnSpc>
            <a:spcBef>
              <a:spcPct val="0"/>
            </a:spcBef>
            <a:spcAft>
              <a:spcPct val="15000"/>
            </a:spcAft>
            <a:buChar char="•"/>
          </a:pPr>
          <a:r>
            <a:rPr lang="de-DE" sz="1600" kern="1200" dirty="0"/>
            <a:t>Not </a:t>
          </a:r>
          <a:r>
            <a:rPr lang="de-DE" sz="1600" kern="1200" dirty="0" err="1"/>
            <a:t>sticking</a:t>
          </a:r>
          <a:r>
            <a:rPr lang="de-DE" sz="1600" kern="1200" dirty="0"/>
            <a:t> </a:t>
          </a:r>
          <a:r>
            <a:rPr lang="de-DE" sz="1600" kern="1200" dirty="0" err="1"/>
            <a:t>to</a:t>
          </a:r>
          <a:r>
            <a:rPr lang="de-DE" sz="1600" kern="1200" dirty="0"/>
            <a:t> </a:t>
          </a:r>
          <a:r>
            <a:rPr lang="de-DE" sz="1600" kern="1200" dirty="0" err="1"/>
            <a:t>your</a:t>
          </a:r>
          <a:r>
            <a:rPr lang="de-DE" sz="1600" kern="1200" dirty="0"/>
            <a:t> </a:t>
          </a:r>
          <a:r>
            <a:rPr lang="de-DE" sz="1600" kern="1200" dirty="0" err="1"/>
            <a:t>budget</a:t>
          </a:r>
          <a:r>
            <a:rPr lang="de-DE" sz="1600" kern="1200" dirty="0"/>
            <a:t> </a:t>
          </a:r>
          <a:r>
            <a:rPr lang="de-DE" sz="1600" kern="1200" dirty="0" err="1"/>
            <a:t>can</a:t>
          </a:r>
          <a:r>
            <a:rPr lang="de-DE" sz="1600" kern="1200" dirty="0"/>
            <a:t> </a:t>
          </a:r>
          <a:r>
            <a:rPr lang="de-DE" sz="1600" kern="1200" dirty="0" err="1"/>
            <a:t>cause</a:t>
          </a:r>
          <a:r>
            <a:rPr lang="de-DE" sz="1600" kern="1200" dirty="0"/>
            <a:t> </a:t>
          </a:r>
          <a:r>
            <a:rPr lang="de-DE" sz="1600" kern="1200" dirty="0" err="1"/>
            <a:t>unexpected</a:t>
          </a:r>
          <a:r>
            <a:rPr lang="de-DE" sz="1600" kern="1200" dirty="0"/>
            <a:t> </a:t>
          </a:r>
          <a:r>
            <a:rPr lang="de-DE" sz="1600" kern="1200" dirty="0" err="1"/>
            <a:t>expenses</a:t>
          </a:r>
          <a:r>
            <a:rPr lang="de-DE" sz="1600" kern="1200" dirty="0"/>
            <a:t> </a:t>
          </a:r>
          <a:r>
            <a:rPr lang="de-DE" sz="1600" kern="1200" dirty="0" err="1"/>
            <a:t>to</a:t>
          </a:r>
          <a:r>
            <a:rPr lang="de-DE" sz="1600" kern="1200" dirty="0"/>
            <a:t> </a:t>
          </a:r>
          <a:r>
            <a:rPr lang="de-DE" sz="1600" kern="1200" dirty="0" err="1"/>
            <a:t>pile</a:t>
          </a:r>
          <a:r>
            <a:rPr lang="de-DE" sz="1600" kern="1200" dirty="0"/>
            <a:t> </a:t>
          </a:r>
          <a:r>
            <a:rPr lang="de-DE" sz="1600" kern="1200" dirty="0" err="1"/>
            <a:t>up</a:t>
          </a:r>
          <a:endParaRPr lang="de-DE" sz="1600" kern="1200" dirty="0"/>
        </a:p>
      </dsp:txBody>
      <dsp:txXfrm>
        <a:off x="1248807" y="1086114"/>
        <a:ext cx="4501542" cy="987376"/>
      </dsp:txXfrm>
    </dsp:sp>
    <dsp:sp modelId="{B700B18E-7840-413C-B532-24BA1CF16527}">
      <dsp:nvSpPr>
        <dsp:cNvPr id="0" name=""/>
        <dsp:cNvSpPr/>
      </dsp:nvSpPr>
      <dsp:spPr>
        <a:xfrm>
          <a:off x="98737" y="1184852"/>
          <a:ext cx="1150070" cy="789901"/>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6237" t="1528" r="19925" b="-494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4F03AE-417D-4501-8584-67B806C49C62}">
      <dsp:nvSpPr>
        <dsp:cNvPr id="0" name=""/>
        <dsp:cNvSpPr/>
      </dsp:nvSpPr>
      <dsp:spPr>
        <a:xfrm>
          <a:off x="0" y="2172229"/>
          <a:ext cx="5750350" cy="98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e-DE" sz="2000" kern="1200" dirty="0"/>
            <a:t>Lack of </a:t>
          </a:r>
          <a:r>
            <a:rPr lang="de-DE" sz="2000" kern="1200" dirty="0" err="1"/>
            <a:t>Savings</a:t>
          </a:r>
          <a:endParaRPr lang="de-DE" sz="2000" kern="1200" dirty="0"/>
        </a:p>
        <a:p>
          <a:pPr marL="171450" lvl="1" indent="-171450" algn="l" defTabSz="711200">
            <a:lnSpc>
              <a:spcPct val="90000"/>
            </a:lnSpc>
            <a:spcBef>
              <a:spcPct val="0"/>
            </a:spcBef>
            <a:spcAft>
              <a:spcPct val="15000"/>
            </a:spcAft>
            <a:buChar char="•"/>
          </a:pPr>
          <a:r>
            <a:rPr lang="de-DE" sz="1600" kern="1200" dirty="0" err="1"/>
            <a:t>Failing</a:t>
          </a:r>
          <a:r>
            <a:rPr lang="de-DE" sz="1600" kern="1200" dirty="0"/>
            <a:t> </a:t>
          </a:r>
          <a:r>
            <a:rPr lang="de-DE" sz="1600" kern="1200" dirty="0" err="1"/>
            <a:t>to</a:t>
          </a:r>
          <a:r>
            <a:rPr lang="de-DE" sz="1600" kern="1200" dirty="0"/>
            <a:t> save </a:t>
          </a:r>
          <a:r>
            <a:rPr lang="de-DE" sz="1600" kern="1200" dirty="0" err="1"/>
            <a:t>for</a:t>
          </a:r>
          <a:r>
            <a:rPr lang="de-DE" sz="1600" kern="1200" dirty="0"/>
            <a:t> </a:t>
          </a:r>
          <a:r>
            <a:rPr lang="de-DE" sz="1600" kern="1200" dirty="0" err="1"/>
            <a:t>emergencies</a:t>
          </a:r>
          <a:r>
            <a:rPr lang="de-DE" sz="1600" kern="1200" dirty="0"/>
            <a:t> </a:t>
          </a:r>
          <a:r>
            <a:rPr lang="de-DE" sz="1600" kern="1200" dirty="0" err="1"/>
            <a:t>or</a:t>
          </a:r>
          <a:r>
            <a:rPr lang="de-DE" sz="1600" kern="1200" dirty="0"/>
            <a:t> </a:t>
          </a:r>
          <a:r>
            <a:rPr lang="de-DE" sz="1600" kern="1200" dirty="0" err="1"/>
            <a:t>future</a:t>
          </a:r>
          <a:r>
            <a:rPr lang="de-DE" sz="1600" kern="1200" dirty="0"/>
            <a:t> </a:t>
          </a:r>
          <a:r>
            <a:rPr lang="de-DE" sz="1600" kern="1200" dirty="0" err="1"/>
            <a:t>needs</a:t>
          </a:r>
          <a:r>
            <a:rPr lang="de-DE" sz="1600" kern="1200" dirty="0"/>
            <a:t> </a:t>
          </a:r>
          <a:r>
            <a:rPr lang="de-DE" sz="1600" kern="1200" dirty="0" err="1"/>
            <a:t>can</a:t>
          </a:r>
          <a:r>
            <a:rPr lang="de-DE" sz="1600" kern="1200" dirty="0"/>
            <a:t> </a:t>
          </a:r>
          <a:r>
            <a:rPr lang="de-DE" sz="1600" kern="1200" dirty="0" err="1"/>
            <a:t>leave</a:t>
          </a:r>
          <a:r>
            <a:rPr lang="de-DE" sz="1600" kern="1200" dirty="0"/>
            <a:t> </a:t>
          </a:r>
          <a:r>
            <a:rPr lang="de-DE" sz="1600" kern="1200" dirty="0" err="1"/>
            <a:t>you</a:t>
          </a:r>
          <a:r>
            <a:rPr lang="de-DE" sz="1600" kern="1200" dirty="0"/>
            <a:t> </a:t>
          </a:r>
          <a:r>
            <a:rPr lang="de-DE" sz="1600" kern="1200" dirty="0" err="1"/>
            <a:t>unprepared</a:t>
          </a:r>
          <a:endParaRPr lang="de-DE" sz="1600" kern="1200" dirty="0"/>
        </a:p>
      </dsp:txBody>
      <dsp:txXfrm>
        <a:off x="1248807" y="2172229"/>
        <a:ext cx="4501542" cy="987376"/>
      </dsp:txXfrm>
    </dsp:sp>
    <dsp:sp modelId="{C24BF769-AB94-4FF8-B4BA-760E63A486BD}">
      <dsp:nvSpPr>
        <dsp:cNvPr id="0" name=""/>
        <dsp:cNvSpPr/>
      </dsp:nvSpPr>
      <dsp:spPr>
        <a:xfrm>
          <a:off x="98737" y="2270966"/>
          <a:ext cx="1150070" cy="789901"/>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2178" t="-8035" r="14126" b="-1135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F93098-DAC3-4343-858E-8850963FFFE0}">
      <dsp:nvSpPr>
        <dsp:cNvPr id="0" name=""/>
        <dsp:cNvSpPr/>
      </dsp:nvSpPr>
      <dsp:spPr>
        <a:xfrm>
          <a:off x="0" y="3258343"/>
          <a:ext cx="5750350" cy="98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e-DE" sz="2000" kern="1200" dirty="0"/>
            <a:t>Poor </a:t>
          </a:r>
          <a:r>
            <a:rPr lang="de-DE" sz="2000" kern="1200" dirty="0" err="1"/>
            <a:t>Record</a:t>
          </a:r>
          <a:r>
            <a:rPr lang="de-DE" sz="2000" kern="1200" dirty="0"/>
            <a:t> Keeping</a:t>
          </a:r>
        </a:p>
        <a:p>
          <a:pPr marL="171450" lvl="1" indent="-171450" algn="l" defTabSz="711200">
            <a:lnSpc>
              <a:spcPct val="90000"/>
            </a:lnSpc>
            <a:spcBef>
              <a:spcPct val="0"/>
            </a:spcBef>
            <a:spcAft>
              <a:spcPct val="15000"/>
            </a:spcAft>
            <a:buChar char="•"/>
          </a:pPr>
          <a:r>
            <a:rPr lang="de-DE" sz="1600" kern="1200" dirty="0"/>
            <a:t>Not </a:t>
          </a:r>
          <a:r>
            <a:rPr lang="de-DE" sz="1600" kern="1200" dirty="0" err="1"/>
            <a:t>tracking</a:t>
          </a:r>
          <a:r>
            <a:rPr lang="de-DE" sz="1600" kern="1200" dirty="0"/>
            <a:t> </a:t>
          </a:r>
          <a:r>
            <a:rPr lang="de-DE" sz="1600" kern="1200" dirty="0" err="1"/>
            <a:t>your</a:t>
          </a:r>
          <a:r>
            <a:rPr lang="de-DE" sz="1600" kern="1200" dirty="0"/>
            <a:t> </a:t>
          </a:r>
          <a:r>
            <a:rPr lang="de-DE" sz="1600" kern="1200" dirty="0" err="1"/>
            <a:t>income</a:t>
          </a:r>
          <a:r>
            <a:rPr lang="de-DE" sz="1600" kern="1200" dirty="0"/>
            <a:t> and </a:t>
          </a:r>
          <a:r>
            <a:rPr lang="de-DE" sz="1600" kern="1200" dirty="0" err="1"/>
            <a:t>expenses</a:t>
          </a:r>
          <a:r>
            <a:rPr lang="de-DE" sz="1600" kern="1200" dirty="0"/>
            <a:t> </a:t>
          </a:r>
          <a:r>
            <a:rPr lang="de-DE" sz="1600" kern="1200" dirty="0" err="1"/>
            <a:t>can</a:t>
          </a:r>
          <a:r>
            <a:rPr lang="de-DE" sz="1600" kern="1200" dirty="0"/>
            <a:t> </a:t>
          </a:r>
          <a:r>
            <a:rPr lang="de-DE" sz="1600" kern="1200" dirty="0" err="1"/>
            <a:t>lead</a:t>
          </a:r>
          <a:r>
            <a:rPr lang="de-DE" sz="1600" kern="1200" dirty="0"/>
            <a:t> </a:t>
          </a:r>
          <a:r>
            <a:rPr lang="de-DE" sz="1600" kern="1200" dirty="0" err="1"/>
            <a:t>to</a:t>
          </a:r>
          <a:r>
            <a:rPr lang="de-DE" sz="1600" kern="1200" dirty="0"/>
            <a:t> </a:t>
          </a:r>
          <a:r>
            <a:rPr lang="de-DE" sz="1600" kern="1200" dirty="0" err="1"/>
            <a:t>confusion</a:t>
          </a:r>
          <a:r>
            <a:rPr lang="de-DE" sz="1600" kern="1200" dirty="0"/>
            <a:t> and </a:t>
          </a:r>
          <a:r>
            <a:rPr lang="de-DE" sz="1600" kern="1200" dirty="0" err="1"/>
            <a:t>mistakes</a:t>
          </a:r>
          <a:endParaRPr lang="de-DE" sz="1600" kern="1200" dirty="0"/>
        </a:p>
      </dsp:txBody>
      <dsp:txXfrm>
        <a:off x="1248807" y="3258343"/>
        <a:ext cx="4501542" cy="987376"/>
      </dsp:txXfrm>
    </dsp:sp>
    <dsp:sp modelId="{0BD3A7A4-E5FC-4161-8542-FFFD88AFC8F4}">
      <dsp:nvSpPr>
        <dsp:cNvPr id="0" name=""/>
        <dsp:cNvSpPr/>
      </dsp:nvSpPr>
      <dsp:spPr>
        <a:xfrm>
          <a:off x="98737" y="3357081"/>
          <a:ext cx="1150070" cy="789901"/>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8555" t="-1294" r="21085" b="351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C8265-BC53-46DB-A891-8DA1517B7CB3}">
      <dsp:nvSpPr>
        <dsp:cNvPr id="0" name=""/>
        <dsp:cNvSpPr/>
      </dsp:nvSpPr>
      <dsp:spPr>
        <a:xfrm>
          <a:off x="2645644" y="1705"/>
          <a:ext cx="977992"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err="1"/>
            <a:t>Define</a:t>
          </a:r>
          <a:r>
            <a:rPr lang="de-DE" sz="1400" b="1" kern="1200" dirty="0"/>
            <a:t> </a:t>
          </a:r>
          <a:r>
            <a:rPr lang="de-DE" sz="1400" b="1" kern="1200" dirty="0" err="1"/>
            <a:t>the</a:t>
          </a:r>
          <a:r>
            <a:rPr lang="de-DE" sz="1400" b="1" kern="1200" dirty="0"/>
            <a:t> </a:t>
          </a:r>
          <a:r>
            <a:rPr lang="de-DE" sz="1400" b="1" kern="1200" dirty="0" err="1"/>
            <a:t>Scope</a:t>
          </a:r>
          <a:endParaRPr lang="de-DE" sz="1400" b="1" kern="1200" dirty="0"/>
        </a:p>
      </dsp:txBody>
      <dsp:txXfrm>
        <a:off x="2788868" y="144929"/>
        <a:ext cx="691544" cy="691544"/>
      </dsp:txXfrm>
    </dsp:sp>
    <dsp:sp modelId="{8D76975E-EA61-40EB-B9EB-0D0D746C33A3}">
      <dsp:nvSpPr>
        <dsp:cNvPr id="0" name=""/>
        <dsp:cNvSpPr/>
      </dsp:nvSpPr>
      <dsp:spPr>
        <a:xfrm rot="1542857">
          <a:off x="3659590" y="641084"/>
          <a:ext cx="260049"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3663453" y="690173"/>
        <a:ext cx="182034" cy="198044"/>
      </dsp:txXfrm>
    </dsp:sp>
    <dsp:sp modelId="{8D5BED4B-2309-46B3-A651-5F514140F46A}">
      <dsp:nvSpPr>
        <dsp:cNvPr id="0" name=""/>
        <dsp:cNvSpPr/>
      </dsp:nvSpPr>
      <dsp:spPr>
        <a:xfrm>
          <a:off x="3968854" y="638930"/>
          <a:ext cx="977992"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err="1"/>
            <a:t>Idenitfy</a:t>
          </a:r>
          <a:r>
            <a:rPr lang="de-DE" sz="1400" b="1" kern="1200" dirty="0"/>
            <a:t> </a:t>
          </a:r>
          <a:r>
            <a:rPr lang="de-DE" sz="1400" b="1" kern="1200" dirty="0" err="1"/>
            <a:t>the</a:t>
          </a:r>
          <a:r>
            <a:rPr lang="de-DE" sz="1400" b="1" kern="1200" dirty="0"/>
            <a:t> </a:t>
          </a:r>
          <a:r>
            <a:rPr lang="de-DE" sz="1400" b="1" kern="1200" dirty="0" err="1"/>
            <a:t>driving</a:t>
          </a:r>
          <a:r>
            <a:rPr lang="de-DE" sz="1400" b="1" kern="1200" dirty="0"/>
            <a:t> </a:t>
          </a:r>
          <a:r>
            <a:rPr lang="de-DE" sz="1400" b="1" kern="1200" dirty="0" err="1"/>
            <a:t>forces</a:t>
          </a:r>
          <a:endParaRPr lang="de-DE" sz="1400" b="1" kern="1200" dirty="0"/>
        </a:p>
      </dsp:txBody>
      <dsp:txXfrm>
        <a:off x="4112078" y="782154"/>
        <a:ext cx="691544" cy="691544"/>
      </dsp:txXfrm>
    </dsp:sp>
    <dsp:sp modelId="{C2864169-9AD3-4D78-BFF8-D318CA5DD90A}">
      <dsp:nvSpPr>
        <dsp:cNvPr id="0" name=""/>
        <dsp:cNvSpPr/>
      </dsp:nvSpPr>
      <dsp:spPr>
        <a:xfrm rot="4628571">
          <a:off x="4489864" y="1670808"/>
          <a:ext cx="259128"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4520084" y="1698928"/>
        <a:ext cx="181390" cy="198044"/>
      </dsp:txXfrm>
    </dsp:sp>
    <dsp:sp modelId="{DEBE1718-0207-4411-B9A9-43509201DD44}">
      <dsp:nvSpPr>
        <dsp:cNvPr id="0" name=""/>
        <dsp:cNvSpPr/>
      </dsp:nvSpPr>
      <dsp:spPr>
        <a:xfrm>
          <a:off x="4256506" y="2070760"/>
          <a:ext cx="1056300"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err="1"/>
            <a:t>Develop</a:t>
          </a:r>
          <a:r>
            <a:rPr lang="de-DE" sz="1400" b="1" kern="1200" dirty="0"/>
            <a:t> </a:t>
          </a:r>
          <a:r>
            <a:rPr lang="de-DE" sz="1400" b="1" kern="1200" dirty="0" err="1"/>
            <a:t>scenarios</a:t>
          </a:r>
          <a:endParaRPr lang="de-DE" sz="1400" b="1" kern="1200" dirty="0"/>
        </a:p>
      </dsp:txBody>
      <dsp:txXfrm>
        <a:off x="4411198" y="2213984"/>
        <a:ext cx="746916" cy="691544"/>
      </dsp:txXfrm>
    </dsp:sp>
    <dsp:sp modelId="{945AEA8C-30B8-4D9E-8626-F48924BECC0F}">
      <dsp:nvSpPr>
        <dsp:cNvPr id="0" name=""/>
        <dsp:cNvSpPr/>
      </dsp:nvSpPr>
      <dsp:spPr>
        <a:xfrm rot="7714286">
          <a:off x="4208093" y="2963767"/>
          <a:ext cx="245527"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10800000">
        <a:off x="4267885" y="3000987"/>
        <a:ext cx="171869" cy="198044"/>
      </dsp:txXfrm>
    </dsp:sp>
    <dsp:sp modelId="{7821B054-6232-4707-B056-736ABC056F84}">
      <dsp:nvSpPr>
        <dsp:cNvPr id="0" name=""/>
        <dsp:cNvSpPr/>
      </dsp:nvSpPr>
      <dsp:spPr>
        <a:xfrm>
          <a:off x="3343550" y="3218998"/>
          <a:ext cx="1050833"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Analyze </a:t>
          </a:r>
          <a:r>
            <a:rPr lang="de-DE" sz="1400" b="1" kern="1200" dirty="0" err="1"/>
            <a:t>the</a:t>
          </a:r>
          <a:r>
            <a:rPr lang="de-DE" sz="1400" b="1" kern="1200" dirty="0"/>
            <a:t> </a:t>
          </a:r>
          <a:r>
            <a:rPr lang="de-DE" sz="1400" b="1" kern="1200" dirty="0" err="1"/>
            <a:t>scenarios</a:t>
          </a:r>
          <a:endParaRPr lang="de-DE" sz="1400" b="1" kern="1200" dirty="0"/>
        </a:p>
      </dsp:txBody>
      <dsp:txXfrm>
        <a:off x="3497441" y="3362222"/>
        <a:ext cx="743051" cy="691544"/>
      </dsp:txXfrm>
    </dsp:sp>
    <dsp:sp modelId="{0001FFFA-D494-45BA-980E-D497D4AFDCD8}">
      <dsp:nvSpPr>
        <dsp:cNvPr id="0" name=""/>
        <dsp:cNvSpPr/>
      </dsp:nvSpPr>
      <dsp:spPr>
        <a:xfrm rot="10796371">
          <a:off x="2994574" y="3543751"/>
          <a:ext cx="246610"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10800000">
        <a:off x="3068557" y="3609726"/>
        <a:ext cx="172627" cy="198044"/>
      </dsp:txXfrm>
    </dsp:sp>
    <dsp:sp modelId="{D7FC67BE-26C5-4586-9DF5-1176D7BD61B7}">
      <dsp:nvSpPr>
        <dsp:cNvPr id="0" name=""/>
        <dsp:cNvSpPr/>
      </dsp:nvSpPr>
      <dsp:spPr>
        <a:xfrm>
          <a:off x="1627416" y="3220704"/>
          <a:ext cx="1250832"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Select </a:t>
          </a:r>
          <a:r>
            <a:rPr lang="de-DE" sz="1400" b="1" kern="1200" dirty="0" err="1"/>
            <a:t>the</a:t>
          </a:r>
          <a:r>
            <a:rPr lang="de-DE" sz="1400" b="1" kern="1200" dirty="0"/>
            <a:t> </a:t>
          </a:r>
          <a:r>
            <a:rPr lang="de-DE" sz="1400" b="1" kern="1200" dirty="0" err="1"/>
            <a:t>preferred</a:t>
          </a:r>
          <a:r>
            <a:rPr lang="de-DE" sz="1400" b="1" kern="1200" dirty="0"/>
            <a:t> </a:t>
          </a:r>
          <a:r>
            <a:rPr lang="de-DE" sz="1400" b="1" kern="1200" dirty="0" err="1"/>
            <a:t>scenario</a:t>
          </a:r>
          <a:endParaRPr lang="de-DE" sz="1400" b="1" kern="1200" dirty="0"/>
        </a:p>
      </dsp:txBody>
      <dsp:txXfrm>
        <a:off x="1810596" y="3363928"/>
        <a:ext cx="884472" cy="691544"/>
      </dsp:txXfrm>
    </dsp:sp>
    <dsp:sp modelId="{529339EF-BD35-4ED4-9763-196C81AF7E61}">
      <dsp:nvSpPr>
        <dsp:cNvPr id="0" name=""/>
        <dsp:cNvSpPr/>
      </dsp:nvSpPr>
      <dsp:spPr>
        <a:xfrm rot="14175331">
          <a:off x="1764113" y="2960930"/>
          <a:ext cx="197525"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10800000">
        <a:off x="1810200" y="3051581"/>
        <a:ext cx="138268" cy="198044"/>
      </dsp:txXfrm>
    </dsp:sp>
    <dsp:sp modelId="{17F9588B-7BEA-45EF-82C2-990B68BFBAE9}">
      <dsp:nvSpPr>
        <dsp:cNvPr id="0" name=""/>
        <dsp:cNvSpPr/>
      </dsp:nvSpPr>
      <dsp:spPr>
        <a:xfrm>
          <a:off x="995629" y="2070760"/>
          <a:ext cx="977992"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err="1"/>
            <a:t>Develop</a:t>
          </a:r>
          <a:r>
            <a:rPr lang="de-DE" sz="1400" b="1" kern="1200" dirty="0"/>
            <a:t> an </a:t>
          </a:r>
          <a:r>
            <a:rPr lang="de-DE" sz="1400" b="1" kern="1200" dirty="0" err="1"/>
            <a:t>action</a:t>
          </a:r>
          <a:r>
            <a:rPr lang="de-DE" sz="1400" b="1" kern="1200" dirty="0"/>
            <a:t> plan</a:t>
          </a:r>
        </a:p>
      </dsp:txBody>
      <dsp:txXfrm>
        <a:off x="1138853" y="2213984"/>
        <a:ext cx="691544" cy="691544"/>
      </dsp:txXfrm>
    </dsp:sp>
    <dsp:sp modelId="{1D5C6439-8AC1-4805-9395-4189BDDAC381}">
      <dsp:nvSpPr>
        <dsp:cNvPr id="0" name=""/>
        <dsp:cNvSpPr/>
      </dsp:nvSpPr>
      <dsp:spPr>
        <a:xfrm rot="16971429">
          <a:off x="1525499" y="1713474"/>
          <a:ext cx="229231"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1552232" y="1813010"/>
        <a:ext cx="160462" cy="198044"/>
      </dsp:txXfrm>
    </dsp:sp>
    <dsp:sp modelId="{798C846E-6742-48C8-B5AA-07779E6F14B2}">
      <dsp:nvSpPr>
        <dsp:cNvPr id="0" name=""/>
        <dsp:cNvSpPr/>
      </dsp:nvSpPr>
      <dsp:spPr>
        <a:xfrm>
          <a:off x="1161540" y="584886"/>
          <a:ext cx="1299781" cy="108608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Monitor and update </a:t>
          </a:r>
          <a:r>
            <a:rPr lang="de-DE" sz="1400" b="1" kern="1200" dirty="0" err="1"/>
            <a:t>the</a:t>
          </a:r>
          <a:r>
            <a:rPr lang="de-DE" sz="1400" b="1" kern="1200" dirty="0"/>
            <a:t> </a:t>
          </a:r>
          <a:r>
            <a:rPr lang="de-DE" sz="1400" b="1" kern="1200" dirty="0" err="1"/>
            <a:t>scenarios</a:t>
          </a:r>
          <a:endParaRPr lang="de-DE" sz="1400" b="1" kern="1200" dirty="0"/>
        </a:p>
      </dsp:txBody>
      <dsp:txXfrm>
        <a:off x="1351889" y="743939"/>
        <a:ext cx="919083" cy="767974"/>
      </dsp:txXfrm>
    </dsp:sp>
    <dsp:sp modelId="{854B5550-1395-4C93-A6E3-E7538F8F7518}">
      <dsp:nvSpPr>
        <dsp:cNvPr id="0" name=""/>
        <dsp:cNvSpPr/>
      </dsp:nvSpPr>
      <dsp:spPr>
        <a:xfrm rot="20057143">
          <a:off x="2435498" y="617090"/>
          <a:ext cx="187988"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2438290" y="695339"/>
        <a:ext cx="131592" cy="1980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A65BD-1826-4202-ACC0-11EDC9451E3F}">
      <dsp:nvSpPr>
        <dsp:cNvPr id="0" name=""/>
        <dsp:cNvSpPr/>
      </dsp:nvSpPr>
      <dsp:spPr>
        <a:xfrm>
          <a:off x="0" y="781561"/>
          <a:ext cx="8583561" cy="504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D2BCB-884E-4E68-8918-4041975A0C3A}">
      <dsp:nvSpPr>
        <dsp:cNvPr id="0" name=""/>
        <dsp:cNvSpPr/>
      </dsp:nvSpPr>
      <dsp:spPr>
        <a:xfrm>
          <a:off x="408641" y="31033"/>
          <a:ext cx="8172816" cy="104572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107" tIns="0" rIns="227107" bIns="0" numCol="1" spcCol="1270" anchor="ctr" anchorCtr="0">
          <a:noAutofit/>
        </a:bodyPr>
        <a:lstStyle/>
        <a:p>
          <a:pPr marL="0" lvl="0" indent="0" algn="l" defTabSz="800100">
            <a:lnSpc>
              <a:spcPct val="90000"/>
            </a:lnSpc>
            <a:spcBef>
              <a:spcPct val="0"/>
            </a:spcBef>
            <a:spcAft>
              <a:spcPct val="35000"/>
            </a:spcAft>
            <a:buNone/>
          </a:pPr>
          <a:r>
            <a:rPr lang="de-DE" sz="1800" b="1" kern="1200" dirty="0"/>
            <a:t>Risk Buffer:  </a:t>
          </a:r>
          <a:r>
            <a:rPr lang="de-DE" sz="1800" kern="1200" dirty="0"/>
            <a:t>Set aside a portion of your budget for contingencies.</a:t>
          </a:r>
        </a:p>
      </dsp:txBody>
      <dsp:txXfrm>
        <a:off x="459689" y="82081"/>
        <a:ext cx="8070720" cy="943632"/>
      </dsp:txXfrm>
    </dsp:sp>
    <dsp:sp modelId="{0510DBFE-D870-4657-A3D0-4C9BE44E7238}">
      <dsp:nvSpPr>
        <dsp:cNvPr id="0" name=""/>
        <dsp:cNvSpPr/>
      </dsp:nvSpPr>
      <dsp:spPr>
        <a:xfrm>
          <a:off x="0" y="2144089"/>
          <a:ext cx="8583561" cy="504000"/>
        </a:xfrm>
        <a:prstGeom prst="rect">
          <a:avLst/>
        </a:prstGeom>
        <a:solidFill>
          <a:schemeClr val="lt1">
            <a:alpha val="90000"/>
            <a:hueOff val="0"/>
            <a:satOff val="0"/>
            <a:lumOff val="0"/>
            <a:alphaOff val="0"/>
          </a:schemeClr>
        </a:solidFill>
        <a:ln w="12700" cap="flat" cmpd="sng" algn="ctr">
          <a:solidFill>
            <a:schemeClr val="accent4">
              <a:hueOff val="-1462417"/>
              <a:satOff val="30191"/>
              <a:lumOff val="-32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BCE901-0080-4296-80DA-A335403222B7}">
      <dsp:nvSpPr>
        <dsp:cNvPr id="0" name=""/>
        <dsp:cNvSpPr/>
      </dsp:nvSpPr>
      <dsp:spPr>
        <a:xfrm>
          <a:off x="410744" y="1310970"/>
          <a:ext cx="8172816" cy="1045728"/>
        </a:xfrm>
        <a:prstGeom prst="roundRect">
          <a:avLst/>
        </a:prstGeom>
        <a:solidFill>
          <a:schemeClr val="accent4">
            <a:hueOff val="-1462417"/>
            <a:satOff val="30191"/>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107" tIns="0" rIns="227107" bIns="0" numCol="1" spcCol="1270" anchor="ctr" anchorCtr="0">
          <a:noAutofit/>
        </a:bodyPr>
        <a:lstStyle/>
        <a:p>
          <a:pPr marL="0" lvl="0" indent="0" algn="l" defTabSz="800100">
            <a:lnSpc>
              <a:spcPct val="90000"/>
            </a:lnSpc>
            <a:spcBef>
              <a:spcPct val="0"/>
            </a:spcBef>
            <a:spcAft>
              <a:spcPct val="35000"/>
            </a:spcAft>
            <a:buNone/>
          </a:pPr>
          <a:r>
            <a:rPr lang="de-DE" sz="1800" b="1" kern="1200" dirty="0"/>
            <a:t>Diversification:  </a:t>
          </a:r>
          <a:r>
            <a:rPr lang="de-DE" sz="1800" kern="1200" dirty="0"/>
            <a:t>Avoid relying too heavily on one income stream or one major client.</a:t>
          </a:r>
        </a:p>
      </dsp:txBody>
      <dsp:txXfrm>
        <a:off x="461792" y="1362018"/>
        <a:ext cx="8070720" cy="943632"/>
      </dsp:txXfrm>
    </dsp:sp>
    <dsp:sp modelId="{0BA66C95-35CB-4C69-8A84-938F6E4EB67B}">
      <dsp:nvSpPr>
        <dsp:cNvPr id="0" name=""/>
        <dsp:cNvSpPr/>
      </dsp:nvSpPr>
      <dsp:spPr>
        <a:xfrm>
          <a:off x="0" y="3506617"/>
          <a:ext cx="8583561" cy="504000"/>
        </a:xfrm>
        <a:prstGeom prst="rect">
          <a:avLst/>
        </a:prstGeom>
        <a:solidFill>
          <a:schemeClr val="lt1">
            <a:alpha val="90000"/>
            <a:hueOff val="0"/>
            <a:satOff val="0"/>
            <a:lumOff val="0"/>
            <a:alphaOff val="0"/>
          </a:schemeClr>
        </a:solidFill>
        <a:ln w="12700" cap="flat" cmpd="sng" algn="ctr">
          <a:solidFill>
            <a:schemeClr val="accent4">
              <a:hueOff val="-2924835"/>
              <a:satOff val="60382"/>
              <a:lumOff val="-64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F3D325-4459-481B-83AB-D26D36AAF946}">
      <dsp:nvSpPr>
        <dsp:cNvPr id="0" name=""/>
        <dsp:cNvSpPr/>
      </dsp:nvSpPr>
      <dsp:spPr>
        <a:xfrm>
          <a:off x="408641" y="2756089"/>
          <a:ext cx="8172816" cy="1045728"/>
        </a:xfrm>
        <a:prstGeom prst="roundRect">
          <a:avLst/>
        </a:prstGeom>
        <a:solidFill>
          <a:schemeClr val="accent4">
            <a:hueOff val="-2924835"/>
            <a:satOff val="60382"/>
            <a:lumOff val="-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107" tIns="0" rIns="227107" bIns="0" numCol="1" spcCol="1270" anchor="ctr" anchorCtr="0">
          <a:noAutofit/>
        </a:bodyPr>
        <a:lstStyle/>
        <a:p>
          <a:pPr marL="0" lvl="0" indent="0" algn="l" defTabSz="800100">
            <a:lnSpc>
              <a:spcPct val="90000"/>
            </a:lnSpc>
            <a:spcBef>
              <a:spcPct val="0"/>
            </a:spcBef>
            <a:spcAft>
              <a:spcPct val="35000"/>
            </a:spcAft>
            <a:buNone/>
          </a:pPr>
          <a:r>
            <a:rPr lang="de-DE" sz="1800" b="1" kern="1200" dirty="0"/>
            <a:t>Regular Monitoring: </a:t>
          </a:r>
          <a:r>
            <a:rPr lang="de-DE" sz="1800" kern="1200" dirty="0"/>
            <a:t>Review your financial risks regularly and update your budget as needed.</a:t>
          </a:r>
        </a:p>
      </dsp:txBody>
      <dsp:txXfrm>
        <a:off x="459689" y="2807137"/>
        <a:ext cx="8070720" cy="9436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67859-9325-4486-B8F8-CB2B2E2EA79A}">
      <dsp:nvSpPr>
        <dsp:cNvPr id="0" name=""/>
        <dsp:cNvSpPr/>
      </dsp:nvSpPr>
      <dsp:spPr>
        <a:xfrm>
          <a:off x="39" y="105996"/>
          <a:ext cx="3734792" cy="6912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b="1" kern="1200" dirty="0" err="1"/>
            <a:t>Planning</a:t>
          </a:r>
          <a:endParaRPr lang="de-DE" sz="2800" b="1" kern="1200" dirty="0"/>
        </a:p>
      </dsp:txBody>
      <dsp:txXfrm>
        <a:off x="39" y="105996"/>
        <a:ext cx="3734792" cy="691200"/>
      </dsp:txXfrm>
    </dsp:sp>
    <dsp:sp modelId="{DA0F05C3-5D98-4D28-AA8D-930FA1D88EC2}">
      <dsp:nvSpPr>
        <dsp:cNvPr id="0" name=""/>
        <dsp:cNvSpPr/>
      </dsp:nvSpPr>
      <dsp:spPr>
        <a:xfrm>
          <a:off x="39" y="797196"/>
          <a:ext cx="3734792" cy="200934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0" lvl="1" indent="0" algn="l" defTabSz="1066800">
            <a:lnSpc>
              <a:spcPct val="90000"/>
            </a:lnSpc>
            <a:spcBef>
              <a:spcPct val="0"/>
            </a:spcBef>
            <a:spcAft>
              <a:spcPct val="15000"/>
            </a:spcAft>
            <a:buNone/>
          </a:pPr>
          <a:r>
            <a:rPr lang="de-DE" sz="2400" kern="1200" dirty="0">
              <a:solidFill>
                <a:srgbClr val="595959"/>
              </a:solidFill>
            </a:rPr>
            <a:t>Plan </a:t>
          </a:r>
          <a:r>
            <a:rPr lang="de-DE" sz="2400" kern="1200" dirty="0" err="1">
              <a:solidFill>
                <a:srgbClr val="595959"/>
              </a:solidFill>
            </a:rPr>
            <a:t>ahead</a:t>
          </a:r>
          <a:r>
            <a:rPr lang="de-DE" sz="2400" kern="1200" dirty="0">
              <a:solidFill>
                <a:srgbClr val="595959"/>
              </a:solidFill>
            </a:rPr>
            <a:t> </a:t>
          </a:r>
          <a:r>
            <a:rPr lang="de-DE" sz="2400" kern="1200" dirty="0" err="1">
              <a:solidFill>
                <a:srgbClr val="595959"/>
              </a:solidFill>
            </a:rPr>
            <a:t>by</a:t>
          </a:r>
          <a:r>
            <a:rPr lang="de-DE" sz="2400" kern="1200" dirty="0">
              <a:solidFill>
                <a:srgbClr val="595959"/>
              </a:solidFill>
            </a:rPr>
            <a:t> </a:t>
          </a:r>
          <a:r>
            <a:rPr lang="de-DE" sz="2400" kern="1200" dirty="0" err="1">
              <a:solidFill>
                <a:srgbClr val="595959"/>
              </a:solidFill>
            </a:rPr>
            <a:t>setting</a:t>
          </a:r>
          <a:r>
            <a:rPr lang="de-DE" sz="2400" kern="1200" dirty="0">
              <a:solidFill>
                <a:srgbClr val="595959"/>
              </a:solidFill>
            </a:rPr>
            <a:t> </a:t>
          </a:r>
          <a:r>
            <a:rPr lang="de-DE" sz="2400" kern="1200" dirty="0" err="1">
              <a:solidFill>
                <a:srgbClr val="595959"/>
              </a:solidFill>
            </a:rPr>
            <a:t>aside</a:t>
          </a:r>
          <a:r>
            <a:rPr lang="de-DE" sz="2400" kern="1200" dirty="0">
              <a:solidFill>
                <a:srgbClr val="595959"/>
              </a:solidFill>
            </a:rPr>
            <a:t> </a:t>
          </a:r>
          <a:r>
            <a:rPr lang="de-DE" sz="2400" kern="1200" dirty="0" err="1">
              <a:solidFill>
                <a:srgbClr val="595959"/>
              </a:solidFill>
            </a:rPr>
            <a:t>resources</a:t>
          </a:r>
          <a:r>
            <a:rPr lang="de-DE" sz="2400" kern="1200" dirty="0">
              <a:solidFill>
                <a:srgbClr val="595959"/>
              </a:solidFill>
            </a:rPr>
            <a:t> </a:t>
          </a:r>
          <a:r>
            <a:rPr lang="de-DE" sz="2400" kern="1200" dirty="0" err="1">
              <a:solidFill>
                <a:srgbClr val="595959"/>
              </a:solidFill>
            </a:rPr>
            <a:t>for</a:t>
          </a:r>
          <a:r>
            <a:rPr lang="de-DE" sz="2400" kern="1200" dirty="0">
              <a:solidFill>
                <a:srgbClr val="595959"/>
              </a:solidFill>
            </a:rPr>
            <a:t> </a:t>
          </a:r>
          <a:r>
            <a:rPr lang="de-DE" sz="2400" kern="1200" dirty="0" err="1">
              <a:solidFill>
                <a:srgbClr val="595959"/>
              </a:solidFill>
            </a:rPr>
            <a:t>growth</a:t>
          </a:r>
          <a:r>
            <a:rPr lang="de-DE" sz="2400" kern="1200" dirty="0">
              <a:solidFill>
                <a:srgbClr val="595959"/>
              </a:solidFill>
            </a:rPr>
            <a:t> initiatives, </a:t>
          </a:r>
          <a:r>
            <a:rPr lang="de-DE" sz="2400" kern="1200" dirty="0" err="1">
              <a:solidFill>
                <a:srgbClr val="595959"/>
              </a:solidFill>
            </a:rPr>
            <a:t>ensuring</a:t>
          </a:r>
          <a:r>
            <a:rPr lang="de-DE" sz="2400" kern="1200" dirty="0">
              <a:solidFill>
                <a:srgbClr val="595959"/>
              </a:solidFill>
            </a:rPr>
            <a:t> </a:t>
          </a:r>
          <a:r>
            <a:rPr lang="de-DE" sz="2400" kern="1200" dirty="0" err="1">
              <a:solidFill>
                <a:srgbClr val="595959"/>
              </a:solidFill>
            </a:rPr>
            <a:t>that</a:t>
          </a:r>
          <a:r>
            <a:rPr lang="de-DE" sz="2400" kern="1200" dirty="0">
              <a:solidFill>
                <a:srgbClr val="595959"/>
              </a:solidFill>
            </a:rPr>
            <a:t> </a:t>
          </a:r>
          <a:r>
            <a:rPr lang="de-DE" sz="2400" kern="1200" dirty="0" err="1">
              <a:solidFill>
                <a:srgbClr val="595959"/>
              </a:solidFill>
            </a:rPr>
            <a:t>expansion</a:t>
          </a:r>
          <a:r>
            <a:rPr lang="de-DE" sz="2400" kern="1200" dirty="0">
              <a:solidFill>
                <a:srgbClr val="595959"/>
              </a:solidFill>
            </a:rPr>
            <a:t> </a:t>
          </a:r>
          <a:r>
            <a:rPr lang="de-DE" sz="2400" kern="1200" dirty="0" err="1">
              <a:solidFill>
                <a:srgbClr val="595959"/>
              </a:solidFill>
            </a:rPr>
            <a:t>does</a:t>
          </a:r>
          <a:r>
            <a:rPr lang="de-DE" sz="2400" kern="1200" dirty="0">
              <a:solidFill>
                <a:srgbClr val="595959"/>
              </a:solidFill>
            </a:rPr>
            <a:t> not </a:t>
          </a:r>
          <a:r>
            <a:rPr lang="de-DE" sz="2400" kern="1200" dirty="0" err="1">
              <a:solidFill>
                <a:srgbClr val="595959"/>
              </a:solidFill>
            </a:rPr>
            <a:t>lead</a:t>
          </a:r>
          <a:r>
            <a:rPr lang="de-DE" sz="2400" kern="1200" dirty="0">
              <a:solidFill>
                <a:srgbClr val="595959"/>
              </a:solidFill>
            </a:rPr>
            <a:t> </a:t>
          </a:r>
          <a:r>
            <a:rPr lang="de-DE" sz="2400" kern="1200" dirty="0" err="1">
              <a:solidFill>
                <a:srgbClr val="595959"/>
              </a:solidFill>
            </a:rPr>
            <a:t>to</a:t>
          </a:r>
          <a:r>
            <a:rPr lang="de-DE" sz="2400" kern="1200" dirty="0">
              <a:solidFill>
                <a:srgbClr val="595959"/>
              </a:solidFill>
            </a:rPr>
            <a:t> cash </a:t>
          </a:r>
          <a:r>
            <a:rPr lang="de-DE" sz="2400" kern="1200" dirty="0" err="1">
              <a:solidFill>
                <a:srgbClr val="595959"/>
              </a:solidFill>
            </a:rPr>
            <a:t>flow</a:t>
          </a:r>
          <a:r>
            <a:rPr lang="de-DE" sz="2400" kern="1200" dirty="0">
              <a:solidFill>
                <a:srgbClr val="595959"/>
              </a:solidFill>
            </a:rPr>
            <a:t> </a:t>
          </a:r>
          <a:r>
            <a:rPr lang="de-DE" sz="2400" kern="1200" dirty="0" err="1">
              <a:solidFill>
                <a:srgbClr val="595959"/>
              </a:solidFill>
            </a:rPr>
            <a:t>problems</a:t>
          </a:r>
          <a:endParaRPr lang="de-DE" sz="2400" kern="1200" dirty="0">
            <a:solidFill>
              <a:srgbClr val="595959"/>
            </a:solidFill>
          </a:endParaRPr>
        </a:p>
      </dsp:txBody>
      <dsp:txXfrm>
        <a:off x="39" y="797196"/>
        <a:ext cx="3734792" cy="2009340"/>
      </dsp:txXfrm>
    </dsp:sp>
    <dsp:sp modelId="{A4209023-4C65-436A-BD0C-A862B4AF7D9D}">
      <dsp:nvSpPr>
        <dsp:cNvPr id="0" name=""/>
        <dsp:cNvSpPr/>
      </dsp:nvSpPr>
      <dsp:spPr>
        <a:xfrm>
          <a:off x="4257701" y="105996"/>
          <a:ext cx="3734792" cy="691200"/>
        </a:xfrm>
        <a:prstGeom prst="rect">
          <a:avLst/>
        </a:prstGeom>
        <a:solidFill>
          <a:schemeClr val="accent4">
            <a:hueOff val="-2924835"/>
            <a:satOff val="60382"/>
            <a:lumOff val="-6470"/>
            <a:alphaOff val="0"/>
          </a:schemeClr>
        </a:solidFill>
        <a:ln w="12700" cap="flat" cmpd="sng" algn="ctr">
          <a:solidFill>
            <a:schemeClr val="accent4">
              <a:hueOff val="-2924835"/>
              <a:satOff val="60382"/>
              <a:lumOff val="-64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b="1" kern="1200" dirty="0" err="1"/>
            <a:t>Flexibility</a:t>
          </a:r>
          <a:endParaRPr lang="de-DE" sz="2800" b="1" kern="1200" dirty="0"/>
        </a:p>
      </dsp:txBody>
      <dsp:txXfrm>
        <a:off x="4257701" y="105996"/>
        <a:ext cx="3734792" cy="691200"/>
      </dsp:txXfrm>
    </dsp:sp>
    <dsp:sp modelId="{663AA321-843D-4D42-8091-F46FA19DC9B8}">
      <dsp:nvSpPr>
        <dsp:cNvPr id="0" name=""/>
        <dsp:cNvSpPr/>
      </dsp:nvSpPr>
      <dsp:spPr>
        <a:xfrm>
          <a:off x="4257701" y="797196"/>
          <a:ext cx="3734792" cy="2009340"/>
        </a:xfrm>
        <a:prstGeom prst="rect">
          <a:avLst/>
        </a:prstGeom>
        <a:solidFill>
          <a:schemeClr val="accent4">
            <a:tint val="40000"/>
            <a:alpha val="90000"/>
            <a:hueOff val="-3430818"/>
            <a:satOff val="57920"/>
            <a:lumOff val="421"/>
            <a:alphaOff val="0"/>
          </a:schemeClr>
        </a:solidFill>
        <a:ln w="12700" cap="flat" cmpd="sng" algn="ctr">
          <a:solidFill>
            <a:schemeClr val="accent4">
              <a:tint val="40000"/>
              <a:alpha val="90000"/>
              <a:hueOff val="-3430818"/>
              <a:satOff val="57920"/>
              <a:lumOff val="4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0" lvl="1" indent="0" algn="l" defTabSz="1066800">
            <a:lnSpc>
              <a:spcPct val="90000"/>
            </a:lnSpc>
            <a:spcBef>
              <a:spcPct val="0"/>
            </a:spcBef>
            <a:spcAft>
              <a:spcPct val="15000"/>
            </a:spcAft>
            <a:buNone/>
          </a:pPr>
          <a:r>
            <a:rPr lang="de-DE" sz="2400" kern="1200" dirty="0">
              <a:solidFill>
                <a:srgbClr val="595959"/>
              </a:solidFill>
            </a:rPr>
            <a:t>Growth </a:t>
          </a:r>
          <a:r>
            <a:rPr lang="de-DE" sz="2400" kern="1200" dirty="0" err="1">
              <a:solidFill>
                <a:srgbClr val="595959"/>
              </a:solidFill>
            </a:rPr>
            <a:t>requires</a:t>
          </a:r>
          <a:r>
            <a:rPr lang="de-DE" sz="2400" kern="1200" dirty="0">
              <a:solidFill>
                <a:srgbClr val="595959"/>
              </a:solidFill>
            </a:rPr>
            <a:t> </a:t>
          </a:r>
          <a:r>
            <a:rPr lang="de-DE" sz="2400" kern="1200" dirty="0" err="1">
              <a:solidFill>
                <a:srgbClr val="595959"/>
              </a:solidFill>
            </a:rPr>
            <a:t>flexibility</a:t>
          </a:r>
          <a:r>
            <a:rPr lang="de-DE" sz="2400" kern="1200" dirty="0">
              <a:solidFill>
                <a:srgbClr val="595959"/>
              </a:solidFill>
            </a:rPr>
            <a:t>, so </a:t>
          </a:r>
          <a:r>
            <a:rPr lang="de-DE" sz="2400" kern="1200" dirty="0" err="1">
              <a:solidFill>
                <a:srgbClr val="595959"/>
              </a:solidFill>
            </a:rPr>
            <a:t>regularly</a:t>
          </a:r>
          <a:r>
            <a:rPr lang="de-DE" sz="2400" kern="1200" dirty="0">
              <a:solidFill>
                <a:srgbClr val="595959"/>
              </a:solidFill>
            </a:rPr>
            <a:t> </a:t>
          </a:r>
          <a:r>
            <a:rPr lang="de-DE" sz="2400" kern="1200" dirty="0" err="1">
              <a:solidFill>
                <a:srgbClr val="595959"/>
              </a:solidFill>
            </a:rPr>
            <a:t>adjust</a:t>
          </a:r>
          <a:r>
            <a:rPr lang="de-DE" sz="2400" kern="1200" dirty="0">
              <a:solidFill>
                <a:srgbClr val="595959"/>
              </a:solidFill>
            </a:rPr>
            <a:t> </a:t>
          </a:r>
          <a:r>
            <a:rPr lang="de-DE" sz="2400" kern="1200" dirty="0" err="1">
              <a:solidFill>
                <a:srgbClr val="595959"/>
              </a:solidFill>
            </a:rPr>
            <a:t>your</a:t>
          </a:r>
          <a:r>
            <a:rPr lang="de-DE" sz="2400" kern="1200" dirty="0">
              <a:solidFill>
                <a:srgbClr val="595959"/>
              </a:solidFill>
            </a:rPr>
            <a:t> </a:t>
          </a:r>
          <a:r>
            <a:rPr lang="de-DE" sz="2400" kern="1200" dirty="0" err="1">
              <a:solidFill>
                <a:srgbClr val="595959"/>
              </a:solidFill>
            </a:rPr>
            <a:t>budget</a:t>
          </a:r>
          <a:r>
            <a:rPr lang="de-DE" sz="2400" kern="1200" dirty="0">
              <a:solidFill>
                <a:srgbClr val="595959"/>
              </a:solidFill>
            </a:rPr>
            <a:t> </a:t>
          </a:r>
          <a:r>
            <a:rPr lang="de-DE" sz="2400" kern="1200" dirty="0" err="1">
              <a:solidFill>
                <a:srgbClr val="595959"/>
              </a:solidFill>
            </a:rPr>
            <a:t>as</a:t>
          </a:r>
          <a:r>
            <a:rPr lang="de-DE" sz="2400" kern="1200" dirty="0">
              <a:solidFill>
                <a:srgbClr val="595959"/>
              </a:solidFill>
            </a:rPr>
            <a:t> </a:t>
          </a:r>
          <a:r>
            <a:rPr lang="de-DE" sz="2400" kern="1200" dirty="0" err="1">
              <a:solidFill>
                <a:srgbClr val="595959"/>
              </a:solidFill>
            </a:rPr>
            <a:t>your</a:t>
          </a:r>
          <a:r>
            <a:rPr lang="de-DE" sz="2400" kern="1200" dirty="0">
              <a:solidFill>
                <a:srgbClr val="595959"/>
              </a:solidFill>
            </a:rPr>
            <a:t> </a:t>
          </a:r>
          <a:r>
            <a:rPr lang="de-DE" sz="2400" kern="1200" dirty="0" err="1">
              <a:solidFill>
                <a:srgbClr val="595959"/>
              </a:solidFill>
            </a:rPr>
            <a:t>business</a:t>
          </a:r>
          <a:r>
            <a:rPr lang="de-DE" sz="2400" kern="1200" dirty="0">
              <a:solidFill>
                <a:srgbClr val="595959"/>
              </a:solidFill>
            </a:rPr>
            <a:t> </a:t>
          </a:r>
          <a:r>
            <a:rPr lang="de-DE" sz="2400" kern="1200" dirty="0" err="1">
              <a:solidFill>
                <a:srgbClr val="595959"/>
              </a:solidFill>
            </a:rPr>
            <a:t>scales</a:t>
          </a:r>
          <a:r>
            <a:rPr lang="de-DE" sz="2400" kern="1200" dirty="0">
              <a:solidFill>
                <a:srgbClr val="595959"/>
              </a:solidFill>
            </a:rPr>
            <a:t>. </a:t>
          </a:r>
        </a:p>
      </dsp:txBody>
      <dsp:txXfrm>
        <a:off x="4257701" y="797196"/>
        <a:ext cx="3734792" cy="2009340"/>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62</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57E78D3-3F74-675D-ADCF-5530A280D7BB}"/>
              </a:ext>
            </a:extLst>
          </p:cNvPr>
          <p:cNvGraphicFramePr>
            <a:graphicFrameLocks noChangeAspect="1"/>
          </p:cNvGraphicFramePr>
          <p:nvPr userDrawn="1">
            <p:custDataLst>
              <p:tags r:id="rId20"/>
            </p:custDataLst>
            <p:extLst>
              <p:ext uri="{D42A27DB-BD31-4B8C-83A1-F6EECF244321}">
                <p14:modId xmlns:p14="http://schemas.microsoft.com/office/powerpoint/2010/main" val="1053184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1" imgW="538" imgH="540" progId="TCLayout.ActiveDocument.1">
                  <p:embed/>
                </p:oleObj>
              </mc:Choice>
              <mc:Fallback>
                <p:oleObj name="think-cell Folie" r:id="rId21" imgW="538" imgH="540" progId="TCLayout.ActiveDocument.1">
                  <p:embed/>
                  <p:pic>
                    <p:nvPicPr>
                      <p:cNvPr id="0" name=""/>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3"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41" r:id="rId9"/>
    <p:sldLayoutId id="2147483879" r:id="rId10"/>
    <p:sldLayoutId id="2147483878" r:id="rId11"/>
    <p:sldLayoutId id="2147483884" r:id="rId12"/>
    <p:sldLayoutId id="2147483861" r:id="rId13"/>
    <p:sldLayoutId id="2147483885" r:id="rId14"/>
    <p:sldLayoutId id="2147483886" r:id="rId15"/>
    <p:sldLayoutId id="2147483833" r:id="rId16"/>
    <p:sldLayoutId id="2147483847"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hyperlink" Target="https://foto.wuestenigel.com/vorhaben-fur-die-zukunft-umsetzen/" TargetMode="External"/><Relationship Id="rId2" Type="http://schemas.openxmlformats.org/officeDocument/2006/relationships/image" Target="../media/image16.jpeg"/><Relationship Id="rId1" Type="http://schemas.openxmlformats.org/officeDocument/2006/relationships/slideLayout" Target="../slideLayouts/slideLayout9.xml"/><Relationship Id="rId5" Type="http://schemas.openxmlformats.org/officeDocument/2006/relationships/hyperlink" Target="https://creativecommons.org/licenses/by/3.0/" TargetMode="External"/><Relationship Id="rId4"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pngall.com/strategy-png/download/68382/" TargetMode="External"/><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hyperlink" Target="https://www.publicdomainpictures.net/view-image.php?image=3413&amp;picture=goals"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 Id="rId2" Type="http://schemas.openxmlformats.org/officeDocument/2006/relationships/image" Target="../media/image20.jpeg"/><Relationship Id="rId1" Type="http://schemas.openxmlformats.org/officeDocument/2006/relationships/slideLayout" Target="../slideLayouts/slideLayout9.xml"/><Relationship Id="rId4" Type="http://schemas.openxmlformats.org/officeDocument/2006/relationships/hyperlink" Target="https://creativecommons.org/licenses/by/3.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oleObject" Target="../embeddings/oleObject2.bin"/><Relationship Id="rId7" Type="http://schemas.openxmlformats.org/officeDocument/2006/relationships/diagramQuickStyle" Target="../diagrams/quickStyle5.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emf"/><Relationship Id="rId9" Type="http://schemas.microsoft.com/office/2007/relationships/diagramDrawing" Target="../diagrams/drawing5.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oleObject" Target="../embeddings/oleObject2.bin"/><Relationship Id="rId7" Type="http://schemas.openxmlformats.org/officeDocument/2006/relationships/diagramQuickStyle" Target="../diagrams/quickStyle6.xml"/><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emf"/><Relationship Id="rId9" Type="http://schemas.microsoft.com/office/2007/relationships/diagramDrawing" Target="../diagrams/drawing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3" Type="http://schemas.openxmlformats.org/officeDocument/2006/relationships/hyperlink" Target="https://pixabay.com/en/accounting-bill-billing-finance-57284/" TargetMode="External"/><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hyperlink" Target="https://quickbooks.intuit.com/eu/" TargetMode="External"/><Relationship Id="rId2" Type="http://schemas.openxmlformats.org/officeDocument/2006/relationships/hyperlink" Target="https://www.ynab.com/" TargetMode="External"/><Relationship Id="rId1" Type="http://schemas.openxmlformats.org/officeDocument/2006/relationships/slideLayout" Target="../slideLayouts/slideLayout8.xml"/><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10524" y="2947275"/>
            <a:ext cx="5089964" cy="1521051"/>
          </a:xfrm>
        </p:spPr>
        <p:txBody>
          <a:bodyPr>
            <a:normAutofit fontScale="62500" lnSpcReduction="20000"/>
          </a:bodyPr>
          <a:lstStyle/>
          <a:p>
            <a:r>
              <a:rPr lang="en-US" sz="5100" b="1" dirty="0"/>
              <a:t>MODULE 5</a:t>
            </a:r>
          </a:p>
          <a:p>
            <a:pPr>
              <a:lnSpc>
                <a:spcPct val="120000"/>
              </a:lnSpc>
            </a:pPr>
            <a:r>
              <a:rPr lang="en-US" sz="4600" b="1" dirty="0"/>
              <a:t>How do I Manage my Finances?</a:t>
            </a:r>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7711" y="5033880"/>
            <a:ext cx="4414577" cy="679345"/>
          </a:xfrm>
          <a:prstGeom prst="rect">
            <a:avLst/>
          </a:prstGeom>
        </p:spPr>
        <p:txBody>
          <a:bodyPr/>
          <a:lstStyle/>
          <a:p>
            <a:pPr marL="0" indent="0">
              <a:buNone/>
            </a:pPr>
            <a:r>
              <a:rPr lang="en-US" b="1" dirty="0">
                <a:solidFill>
                  <a:schemeClr val="bg1"/>
                </a:solidFill>
              </a:rPr>
              <a:t>www.mosaic4investing</a:t>
            </a:r>
            <a:r>
              <a:rPr lang="en-US" sz="3200" b="1" dirty="0">
                <a:solidFill>
                  <a:schemeClr val="bg1"/>
                </a:solidFill>
              </a:rPr>
              <a:t>.</a:t>
            </a:r>
            <a:r>
              <a:rPr lang="en-US" b="1" dirty="0">
                <a:solidFill>
                  <a:schemeClr val="bg1"/>
                </a:solidFill>
              </a:rPr>
              <a:t>eu</a:t>
            </a:r>
          </a:p>
        </p:txBody>
      </p:sp>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pic>
        <p:nvPicPr>
          <p:cNvPr id="10" name="Picture Placeholder 9" descr="Person assisting customer">
            <a:extLst>
              <a:ext uri="{FF2B5EF4-FFF2-40B4-BE49-F238E27FC236}">
                <a16:creationId xmlns:a16="http://schemas.microsoft.com/office/drawing/2014/main" id="{4C73F917-BF58-4D94-BFA9-556B95D90DE8}"/>
              </a:ext>
            </a:extLst>
          </p:cNvPr>
          <p:cNvPicPr>
            <a:picLocks noGrp="1" noChangeAspect="1"/>
          </p:cNvPicPr>
          <p:nvPr>
            <p:ph type="pic" sz="quarter" idx="41"/>
          </p:nvPr>
        </p:nvPicPr>
        <p:blipFill>
          <a:blip r:embed="rId4"/>
          <a:srcRect l="21829" r="21829"/>
          <a:stretch>
            <a:fillRect/>
          </a:stretch>
        </p:blipFill>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565257"/>
            <a:ext cx="9632553" cy="1681170"/>
          </a:xfrm>
        </p:spPr>
        <p:txBody>
          <a:bodyPr/>
          <a:lstStyle/>
          <a:p>
            <a:pPr marL="0" indent="0"/>
            <a:r>
              <a:rPr lang="en-GB" dirty="0"/>
              <a:t>In simple words, Financial Management is how you control and plan the money in your business. It helps you make sure your business has enough money to run and grow. </a:t>
            </a:r>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What is Financial Management?</a:t>
            </a:r>
            <a:endParaRPr lang="en-US" dirty="0"/>
          </a:p>
        </p:txBody>
      </p:sp>
      <p:sp>
        <p:nvSpPr>
          <p:cNvPr id="6" name="TextBox 5">
            <a:extLst>
              <a:ext uri="{FF2B5EF4-FFF2-40B4-BE49-F238E27FC236}">
                <a16:creationId xmlns:a16="http://schemas.microsoft.com/office/drawing/2014/main" id="{698AB702-B08C-1D84-F8A6-3197B822A930}"/>
              </a:ext>
            </a:extLst>
          </p:cNvPr>
          <p:cNvSpPr txBox="1"/>
          <p:nvPr/>
        </p:nvSpPr>
        <p:spPr>
          <a:xfrm>
            <a:off x="859749" y="2581720"/>
            <a:ext cx="9334335" cy="2954655"/>
          </a:xfrm>
          <a:prstGeom prst="rect">
            <a:avLst/>
          </a:prstGeom>
          <a:noFill/>
        </p:spPr>
        <p:txBody>
          <a:bodyPr wrap="square" rtlCol="0">
            <a:spAutoFit/>
          </a:bodyPr>
          <a:lstStyle/>
          <a:p>
            <a:r>
              <a:rPr lang="en-GB" sz="2400" b="1" dirty="0"/>
              <a:t>Why is this important?</a:t>
            </a:r>
          </a:p>
          <a:p>
            <a:pPr marL="342900" indent="-342900">
              <a:buFontTx/>
              <a:buChar char="-"/>
            </a:pPr>
            <a:r>
              <a:rPr lang="en-GB" sz="2400" dirty="0"/>
              <a:t>Good financial management helps you avoid running out of money</a:t>
            </a:r>
          </a:p>
          <a:p>
            <a:pPr marL="342900" indent="-342900">
              <a:buFontTx/>
              <a:buChar char="-"/>
            </a:pPr>
            <a:r>
              <a:rPr lang="en-GB" sz="2400" dirty="0"/>
              <a:t>It helps you plan for the future, like buying new equipment or hiring staff</a:t>
            </a:r>
          </a:p>
          <a:p>
            <a:pPr marL="342900" indent="-342900">
              <a:buFontTx/>
              <a:buChar char="-"/>
            </a:pPr>
            <a:r>
              <a:rPr lang="en-GB" sz="2400" dirty="0"/>
              <a:t>It makes it easier to get loans or investments because you can show that you manage your financials well</a:t>
            </a:r>
          </a:p>
          <a:p>
            <a:endParaRPr lang="en-GB" sz="2400" b="1" dirty="0"/>
          </a:p>
          <a:p>
            <a:endParaRPr lang="en-IE" dirty="0"/>
          </a:p>
        </p:txBody>
      </p:sp>
    </p:spTree>
    <p:extLst>
      <p:ext uri="{BB962C8B-B14F-4D97-AF65-F5344CB8AC3E}">
        <p14:creationId xmlns:p14="http://schemas.microsoft.com/office/powerpoint/2010/main" val="3933563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565257"/>
            <a:ext cx="9632553" cy="1681170"/>
          </a:xfrm>
        </p:spPr>
        <p:txBody>
          <a:bodyPr/>
          <a:lstStyle/>
          <a:p>
            <a:pPr marL="0" indent="0"/>
            <a:r>
              <a:rPr lang="en-GB" dirty="0"/>
              <a:t>Key Areas we will focus on in this Module: </a:t>
            </a:r>
          </a:p>
          <a:p>
            <a:pPr marL="342900" indent="-342900">
              <a:lnSpc>
                <a:spcPct val="100000"/>
              </a:lnSpc>
              <a:spcBef>
                <a:spcPts val="0"/>
              </a:spcBef>
              <a:buFontTx/>
              <a:buChar char="-"/>
              <a:defRPr/>
            </a:pPr>
            <a:r>
              <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rPr>
              <a:t>Financial Strategy: </a:t>
            </a:r>
            <a:r>
              <a:rPr lang="en-US" dirty="0"/>
              <a:t>A financial strategy is a plan for managing your money to achieve your business goals. It includes making decisions about how to spend, save, and invest money to grow your business over time.</a:t>
            </a:r>
            <a:endPar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rPr>
              <a:t>Budgeting: </a:t>
            </a:r>
            <a:r>
              <a:rPr lang="en-US" dirty="0"/>
              <a:t>Budgeting is the process of planning how much money you will earn and how much you will spend. It helps you decide where your money goes, so you don’t run out and can save for important things.</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GB" b="1" dirty="0">
                <a:solidFill>
                  <a:srgbClr val="086D6E"/>
                </a:solidFill>
                <a:latin typeface="Calibri" panose="020F0502020204030204"/>
              </a:rPr>
              <a:t>Cash-Flow: </a:t>
            </a:r>
            <a:r>
              <a:rPr lang="en-US" dirty="0"/>
              <a:t>Cash flow is the movement of money in and out of your business. It’s important to make sure you have more money coming in (from sales) than going out (to pay bills) so your business stays healthy.</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lang="en-GB" b="1" dirty="0">
              <a:solidFill>
                <a:srgbClr val="086D6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endParaRPr lang="en-GB" dirty="0"/>
          </a:p>
          <a:p>
            <a:pPr marL="0" indent="0"/>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Key Definitions you should know</a:t>
            </a:r>
            <a:endParaRPr lang="en-US" dirty="0"/>
          </a:p>
        </p:txBody>
      </p:sp>
    </p:spTree>
    <p:extLst>
      <p:ext uri="{BB962C8B-B14F-4D97-AF65-F5344CB8AC3E}">
        <p14:creationId xmlns:p14="http://schemas.microsoft.com/office/powerpoint/2010/main" val="1003586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4C0506-745E-B91E-2AA9-0FE4427EC856}"/>
              </a:ext>
            </a:extLst>
          </p:cNvPr>
          <p:cNvSpPr>
            <a:spLocks noGrp="1"/>
          </p:cNvSpPr>
          <p:nvPr>
            <p:ph type="body" sz="quarter" idx="18"/>
          </p:nvPr>
        </p:nvSpPr>
        <p:spPr>
          <a:xfrm>
            <a:off x="757086" y="1037993"/>
            <a:ext cx="4351755" cy="3849918"/>
          </a:xfrm>
        </p:spPr>
        <p:txBody>
          <a:bodyPr/>
          <a:lstStyle/>
          <a:p>
            <a:pPr marL="0" indent="0"/>
            <a:r>
              <a:rPr lang="en-US" b="1" dirty="0">
                <a:solidFill>
                  <a:srgbClr val="47B5C8"/>
                </a:solidFill>
              </a:rPr>
              <a:t>1. Planning</a:t>
            </a:r>
            <a:r>
              <a:rPr lang="en-US" dirty="0">
                <a:solidFill>
                  <a:srgbClr val="47B5C8"/>
                </a:solidFill>
              </a:rPr>
              <a:t> </a:t>
            </a:r>
            <a:r>
              <a:rPr lang="en-US" dirty="0"/>
              <a:t>involves setting financial goals and determining how to achieve them. </a:t>
            </a:r>
          </a:p>
          <a:p>
            <a:pPr marL="0" indent="0"/>
            <a:r>
              <a:rPr lang="en-US" b="1" dirty="0">
                <a:solidFill>
                  <a:srgbClr val="D9552F"/>
                </a:solidFill>
              </a:rPr>
              <a:t>2. Budgeting</a:t>
            </a:r>
            <a:r>
              <a:rPr lang="en-US" dirty="0">
                <a:solidFill>
                  <a:srgbClr val="D9552F"/>
                </a:solidFill>
              </a:rPr>
              <a:t> </a:t>
            </a:r>
            <a:r>
              <a:rPr lang="en-US" dirty="0"/>
              <a:t>allocates resources to ensure that these goals are met. </a:t>
            </a:r>
          </a:p>
          <a:p>
            <a:pPr marL="0" indent="0"/>
            <a:r>
              <a:rPr lang="en-US" b="1" dirty="0">
                <a:solidFill>
                  <a:srgbClr val="F2A72C"/>
                </a:solidFill>
              </a:rPr>
              <a:t>3. Monitoring</a:t>
            </a:r>
            <a:r>
              <a:rPr lang="en-US" dirty="0">
                <a:solidFill>
                  <a:srgbClr val="F2A72C"/>
                </a:solidFill>
              </a:rPr>
              <a:t> </a:t>
            </a:r>
            <a:r>
              <a:rPr lang="en-US" dirty="0"/>
              <a:t>tracks financial performance against the plan, allowing for adjustments as needed. </a:t>
            </a:r>
          </a:p>
          <a:p>
            <a:pPr marL="0" indent="0"/>
            <a:r>
              <a:rPr lang="en-US" b="1" dirty="0">
                <a:solidFill>
                  <a:srgbClr val="086575"/>
                </a:solidFill>
              </a:rPr>
              <a:t>4. Reporting</a:t>
            </a:r>
            <a:r>
              <a:rPr lang="en-US" dirty="0">
                <a:solidFill>
                  <a:srgbClr val="086575"/>
                </a:solidFill>
              </a:rPr>
              <a:t> </a:t>
            </a:r>
            <a:r>
              <a:rPr lang="en-US" dirty="0"/>
              <a:t>provides insights into financial health, ensuring transparency and accountability.</a:t>
            </a:r>
            <a:endParaRPr lang="de-DE" dirty="0"/>
          </a:p>
        </p:txBody>
      </p:sp>
      <p:sp>
        <p:nvSpPr>
          <p:cNvPr id="3" name="Textplatzhalter 2">
            <a:extLst>
              <a:ext uri="{FF2B5EF4-FFF2-40B4-BE49-F238E27FC236}">
                <a16:creationId xmlns:a16="http://schemas.microsoft.com/office/drawing/2014/main" id="{027CDD5A-6DA4-3D19-99B8-4B82B02C0625}"/>
              </a:ext>
            </a:extLst>
          </p:cNvPr>
          <p:cNvSpPr>
            <a:spLocks noGrp="1"/>
          </p:cNvSpPr>
          <p:nvPr>
            <p:ph type="body" sz="quarter" idx="16"/>
          </p:nvPr>
        </p:nvSpPr>
        <p:spPr>
          <a:xfrm>
            <a:off x="757086" y="443037"/>
            <a:ext cx="9632553" cy="803654"/>
          </a:xfrm>
        </p:spPr>
        <p:txBody>
          <a:bodyPr/>
          <a:lstStyle/>
          <a:p>
            <a:r>
              <a:rPr lang="en-US" dirty="0"/>
              <a:t>4 Key Elements of Financial Management</a:t>
            </a:r>
            <a:endParaRPr lang="de-DE" dirty="0"/>
          </a:p>
        </p:txBody>
      </p:sp>
      <p:graphicFrame>
        <p:nvGraphicFramePr>
          <p:cNvPr id="4" name="Diagramm 3">
            <a:extLst>
              <a:ext uri="{FF2B5EF4-FFF2-40B4-BE49-F238E27FC236}">
                <a16:creationId xmlns:a16="http://schemas.microsoft.com/office/drawing/2014/main" id="{08350AC9-7814-DF32-254B-8055A499F7CC}"/>
              </a:ext>
            </a:extLst>
          </p:cNvPr>
          <p:cNvGraphicFramePr/>
          <p:nvPr>
            <p:extLst>
              <p:ext uri="{D42A27DB-BD31-4B8C-83A1-F6EECF244321}">
                <p14:modId xmlns:p14="http://schemas.microsoft.com/office/powerpoint/2010/main" val="2089762086"/>
              </p:ext>
            </p:extLst>
          </p:nvPr>
        </p:nvGraphicFramePr>
        <p:xfrm>
          <a:off x="4607612" y="1646821"/>
          <a:ext cx="6445839" cy="4259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917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a:xfrm>
            <a:off x="1004547" y="1681809"/>
            <a:ext cx="4867011" cy="3025975"/>
          </a:xfrm>
        </p:spPr>
        <p:txBody>
          <a:bodyPr/>
          <a:lstStyle/>
          <a:p>
            <a:pPr marL="0" indent="0"/>
            <a:r>
              <a:rPr lang="en-US" dirty="0"/>
              <a:t>Financial planning sets the roadmap for achieving your business goals, while forecasting helps predict future financial outcomes based on historical data and market trends. Together, they guide decision-making, helping businesses prepare for uncertainties and capitalize on opportunities. Effective forecasting allows businesses to anticipate cash flow needs, allocate resources efficiently, and plan for growth.</a:t>
            </a:r>
            <a:endParaRPr lang="de-DE" dirty="0"/>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1004547" y="512555"/>
            <a:ext cx="5183876" cy="992652"/>
          </a:xfrm>
        </p:spPr>
        <p:txBody>
          <a:bodyPr/>
          <a:lstStyle/>
          <a:p>
            <a:r>
              <a:rPr lang="en-US" sz="2400" b="1" dirty="0"/>
              <a:t>"Forecasting is the art of saying what will happen and then explaining why it didn’t.”    </a:t>
            </a:r>
            <a:r>
              <a:rPr lang="en-US" sz="2400" dirty="0"/>
              <a:t>Anonymous</a:t>
            </a:r>
            <a:endParaRPr lang="de-DE" sz="2400" dirty="0"/>
          </a:p>
        </p:txBody>
      </p:sp>
      <p:pic>
        <p:nvPicPr>
          <p:cNvPr id="5" name="Bildplatzhalter 4" descr="Ein Bild, das Person, Kleidung, Kamera, optisches Instrument enthält.&#10;&#10;Automatisch generierte Beschreibung">
            <a:extLst>
              <a:ext uri="{FF2B5EF4-FFF2-40B4-BE49-F238E27FC236}">
                <a16:creationId xmlns:a16="http://schemas.microsoft.com/office/drawing/2014/main" id="{0EA687AD-AD82-5E66-B5C0-5CAAED01F18F}"/>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9555" r="9555"/>
          <a:stretch/>
        </p:blipFill>
        <p:spPr/>
      </p:pic>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4"/>
              </a:rPr>
              <a:t>Vorhaben für die Zukunft umsetzen</a:t>
            </a:r>
            <a:r>
              <a:rPr lang="de-DE" sz="900" dirty="0"/>
              <a:t>" von Marco Verch ist lizenziert gemäß </a:t>
            </a:r>
            <a:r>
              <a:rPr lang="de-DE" sz="900" dirty="0">
                <a:hlinkClick r:id="rId5" tooltip="https://creativecommons.org/licenses/by/3.0/"/>
              </a:rPr>
              <a:t>CC BY</a:t>
            </a:r>
            <a:endParaRPr lang="de-DE" sz="900" dirty="0"/>
          </a:p>
        </p:txBody>
      </p:sp>
    </p:spTree>
    <p:extLst>
      <p:ext uri="{BB962C8B-B14F-4D97-AF65-F5344CB8AC3E}">
        <p14:creationId xmlns:p14="http://schemas.microsoft.com/office/powerpoint/2010/main" val="4025738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4C0506-745E-B91E-2AA9-0FE4427EC856}"/>
              </a:ext>
            </a:extLst>
          </p:cNvPr>
          <p:cNvSpPr>
            <a:spLocks noGrp="1"/>
          </p:cNvSpPr>
          <p:nvPr>
            <p:ph type="body" sz="quarter" idx="18"/>
          </p:nvPr>
        </p:nvSpPr>
        <p:spPr>
          <a:xfrm>
            <a:off x="721689" y="1679944"/>
            <a:ext cx="4357656" cy="3849918"/>
          </a:xfrm>
        </p:spPr>
        <p:txBody>
          <a:bodyPr/>
          <a:lstStyle/>
          <a:p>
            <a:pPr marL="0" indent="0"/>
            <a:r>
              <a:rPr lang="en-US" b="1" dirty="0"/>
              <a:t>Cash flow management </a:t>
            </a:r>
            <a:r>
              <a:rPr lang="en-US" dirty="0"/>
              <a:t>is crucial for ensuring that your business has enough cash to meet its obligations. Positive cash flow means more money is coming in than going out, allowing you to pay bills, invest in growth, and stay prepared for unexpected expenses. Without proper cash flow management, even profitable businesses can face financial difficulties.</a:t>
            </a:r>
            <a:endParaRPr lang="de-DE" dirty="0"/>
          </a:p>
        </p:txBody>
      </p:sp>
      <p:sp>
        <p:nvSpPr>
          <p:cNvPr id="3" name="Textplatzhalter 2">
            <a:extLst>
              <a:ext uri="{FF2B5EF4-FFF2-40B4-BE49-F238E27FC236}">
                <a16:creationId xmlns:a16="http://schemas.microsoft.com/office/drawing/2014/main" id="{027CDD5A-6DA4-3D19-99B8-4B82B02C0625}"/>
              </a:ext>
            </a:extLst>
          </p:cNvPr>
          <p:cNvSpPr>
            <a:spLocks noGrp="1"/>
          </p:cNvSpPr>
          <p:nvPr>
            <p:ph type="body" sz="quarter" idx="16"/>
          </p:nvPr>
        </p:nvSpPr>
        <p:spPr/>
        <p:txBody>
          <a:bodyPr/>
          <a:lstStyle/>
          <a:p>
            <a:r>
              <a:rPr lang="en-US" dirty="0"/>
              <a:t>The Importance of Cash Flow Management</a:t>
            </a:r>
            <a:endParaRPr lang="de-DE" dirty="0"/>
          </a:p>
        </p:txBody>
      </p:sp>
      <p:pic>
        <p:nvPicPr>
          <p:cNvPr id="6" name="Grafik 5" descr="Ein Bild, das Büroausstattung, Buch, Stift, Schreibwaren enthält.&#10;&#10;Automatisch generierte Beschreibung">
            <a:extLst>
              <a:ext uri="{FF2B5EF4-FFF2-40B4-BE49-F238E27FC236}">
                <a16:creationId xmlns:a16="http://schemas.microsoft.com/office/drawing/2014/main" id="{96CD2C1A-5F49-A798-EEC4-ABF13EC81748}"/>
              </a:ext>
            </a:extLst>
          </p:cNvPr>
          <p:cNvPicPr>
            <a:picLocks noChangeAspect="1"/>
          </p:cNvPicPr>
          <p:nvPr/>
        </p:nvPicPr>
        <p:blipFill>
          <a:blip r:embed="rId2"/>
          <a:stretch>
            <a:fillRect/>
          </a:stretch>
        </p:blipFill>
        <p:spPr>
          <a:xfrm>
            <a:off x="5129260" y="1983409"/>
            <a:ext cx="5485730" cy="3662017"/>
          </a:xfrm>
          <a:prstGeom prst="rect">
            <a:avLst/>
          </a:prstGeom>
        </p:spPr>
      </p:pic>
    </p:spTree>
    <p:extLst>
      <p:ext uri="{BB962C8B-B14F-4D97-AF65-F5344CB8AC3E}">
        <p14:creationId xmlns:p14="http://schemas.microsoft.com/office/powerpoint/2010/main" val="1045097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a:xfrm>
            <a:off x="898357" y="1227559"/>
            <a:ext cx="4867011" cy="3025975"/>
          </a:xfrm>
        </p:spPr>
        <p:txBody>
          <a:bodyPr/>
          <a:lstStyle/>
          <a:p>
            <a:pPr marL="0" indent="0" algn="ctr"/>
            <a:r>
              <a:rPr lang="en-US" b="1" dirty="0"/>
              <a:t>It is no coincidence our MOSAIC course includes training in risk across many Modules. </a:t>
            </a:r>
          </a:p>
          <a:p>
            <a:pPr marL="0" indent="0" algn="ctr"/>
            <a:endParaRPr lang="en-US" b="1" dirty="0"/>
          </a:p>
          <a:p>
            <a:pPr marL="0" indent="0" algn="ctr"/>
            <a:r>
              <a:rPr lang="en-US" sz="3000" b="1" i="1" dirty="0"/>
              <a:t>"Risk comes from not knowing what you're doing." </a:t>
            </a:r>
          </a:p>
          <a:p>
            <a:pPr marL="0" indent="0" algn="ctr"/>
            <a:r>
              <a:rPr lang="en-US" sz="3000" i="1" dirty="0"/>
              <a:t>Warren Buffett</a:t>
            </a:r>
            <a:endParaRPr lang="de-DE" sz="3000" i="1" dirty="0"/>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7025279" y="86276"/>
            <a:ext cx="4990998" cy="992652"/>
          </a:xfrm>
        </p:spPr>
        <p:txBody>
          <a:bodyPr/>
          <a:lstStyle/>
          <a:p>
            <a:r>
              <a:rPr lang="en-US" b="1" dirty="0">
                <a:solidFill>
                  <a:srgbClr val="47B5C8"/>
                </a:solidFill>
              </a:rPr>
              <a:t>Risk Management in Financial Planning</a:t>
            </a:r>
            <a:endParaRPr lang="de-DE" dirty="0">
              <a:solidFill>
                <a:srgbClr val="47B5C8"/>
              </a:solidFill>
            </a:endParaRPr>
          </a:p>
        </p:txBody>
      </p:sp>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2"/>
              </a:rPr>
              <a:t>Vorhaben für die Zukunft umsetzen</a:t>
            </a:r>
            <a:r>
              <a:rPr lang="de-DE" sz="900" dirty="0"/>
              <a:t>" von Marco Verch ist lizenziert gemäß </a:t>
            </a:r>
            <a:r>
              <a:rPr lang="de-DE" sz="900" dirty="0">
                <a:hlinkClick r:id="rId3" tooltip="https://creativecommons.org/licenses/by/3.0/"/>
              </a:rPr>
              <a:t>CC BY</a:t>
            </a:r>
            <a:endParaRPr lang="de-DE" sz="900" dirty="0"/>
          </a:p>
        </p:txBody>
      </p:sp>
      <p:sp>
        <p:nvSpPr>
          <p:cNvPr id="9" name="Text Placeholder 4">
            <a:extLst>
              <a:ext uri="{FF2B5EF4-FFF2-40B4-BE49-F238E27FC236}">
                <a16:creationId xmlns:a16="http://schemas.microsoft.com/office/drawing/2014/main" id="{08658D99-F9B4-35C2-CB24-1CA5155E4114}"/>
              </a:ext>
            </a:extLst>
          </p:cNvPr>
          <p:cNvSpPr txBox="1">
            <a:spLocks/>
          </p:cNvSpPr>
          <p:nvPr/>
        </p:nvSpPr>
        <p:spPr>
          <a:xfrm>
            <a:off x="6961809" y="1485744"/>
            <a:ext cx="4937214" cy="1681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solidFill>
                  <a:srgbClr val="595959"/>
                </a:solidFill>
              </a:rPr>
              <a:t>Effective financial management involves </a:t>
            </a:r>
            <a:r>
              <a:rPr lang="en-US" b="1" dirty="0">
                <a:solidFill>
                  <a:srgbClr val="595959"/>
                </a:solidFill>
              </a:rPr>
              <a:t>identifying potential risks </a:t>
            </a:r>
            <a:r>
              <a:rPr lang="en-US" dirty="0">
                <a:solidFill>
                  <a:srgbClr val="595959"/>
                </a:solidFill>
              </a:rPr>
              <a:t>and </a:t>
            </a:r>
            <a:r>
              <a:rPr lang="en-US" b="1" dirty="0">
                <a:solidFill>
                  <a:srgbClr val="595959"/>
                </a:solidFill>
              </a:rPr>
              <a:t>developing strategies to mitigate </a:t>
            </a:r>
            <a:r>
              <a:rPr lang="en-US" dirty="0">
                <a:solidFill>
                  <a:srgbClr val="595959"/>
                </a:solidFill>
              </a:rPr>
              <a:t>them. </a:t>
            </a:r>
          </a:p>
          <a:p>
            <a:pPr marL="0" indent="0"/>
            <a:r>
              <a:rPr lang="en-US" dirty="0">
                <a:solidFill>
                  <a:srgbClr val="595959"/>
                </a:solidFill>
              </a:rPr>
              <a:t>Common risks include </a:t>
            </a:r>
          </a:p>
          <a:p>
            <a:pPr marL="342900" indent="-342900">
              <a:buFont typeface="Arial" panose="020B0604020202020204" pitchFamily="34" charset="0"/>
              <a:buChar char="•"/>
            </a:pPr>
            <a:r>
              <a:rPr lang="en-US" dirty="0">
                <a:solidFill>
                  <a:srgbClr val="595959"/>
                </a:solidFill>
              </a:rPr>
              <a:t>cash flow shortages, </a:t>
            </a:r>
          </a:p>
          <a:p>
            <a:pPr marL="342900" indent="-342900">
              <a:buFont typeface="Arial" panose="020B0604020202020204" pitchFamily="34" charset="0"/>
              <a:buChar char="•"/>
            </a:pPr>
            <a:r>
              <a:rPr lang="en-US" dirty="0">
                <a:solidFill>
                  <a:srgbClr val="595959"/>
                </a:solidFill>
              </a:rPr>
              <a:t>unexpected expenses, and </a:t>
            </a:r>
          </a:p>
          <a:p>
            <a:pPr marL="342900" indent="-342900">
              <a:buFont typeface="Arial" panose="020B0604020202020204" pitchFamily="34" charset="0"/>
              <a:buChar char="•"/>
            </a:pPr>
            <a:r>
              <a:rPr lang="en-US" dirty="0">
                <a:solidFill>
                  <a:srgbClr val="595959"/>
                </a:solidFill>
              </a:rPr>
              <a:t>market fluctuations. </a:t>
            </a:r>
          </a:p>
          <a:p>
            <a:pPr marL="0" indent="0"/>
            <a:r>
              <a:rPr lang="en-US" dirty="0">
                <a:solidFill>
                  <a:srgbClr val="595959"/>
                </a:solidFill>
              </a:rPr>
              <a:t>By planning for these risks, businesses can protect themselves from financial setbacks and ensure long-term stability and growth.</a:t>
            </a:r>
            <a:endParaRPr lang="en-GB" dirty="0">
              <a:solidFill>
                <a:srgbClr val="595959"/>
              </a:solidFill>
            </a:endParaRPr>
          </a:p>
        </p:txBody>
      </p:sp>
    </p:spTree>
    <p:extLst>
      <p:ext uri="{BB962C8B-B14F-4D97-AF65-F5344CB8AC3E}">
        <p14:creationId xmlns:p14="http://schemas.microsoft.com/office/powerpoint/2010/main" val="578664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4C0506-745E-B91E-2AA9-0FE4427EC856}"/>
              </a:ext>
            </a:extLst>
          </p:cNvPr>
          <p:cNvSpPr>
            <a:spLocks noGrp="1"/>
          </p:cNvSpPr>
          <p:nvPr>
            <p:ph type="body" sz="quarter" idx="18"/>
          </p:nvPr>
        </p:nvSpPr>
        <p:spPr>
          <a:xfrm>
            <a:off x="998958" y="1397797"/>
            <a:ext cx="5879690" cy="4062405"/>
          </a:xfrm>
        </p:spPr>
        <p:txBody>
          <a:bodyPr/>
          <a:lstStyle/>
          <a:p>
            <a:pPr marL="0" indent="0"/>
            <a:r>
              <a:rPr lang="en-US" b="1" dirty="0"/>
              <a:t>Financial reports </a:t>
            </a:r>
            <a:r>
              <a:rPr lang="en-US" dirty="0"/>
              <a:t>provide essential information that helps business owners and managers make informed decisions. These reports include</a:t>
            </a:r>
          </a:p>
          <a:p>
            <a:pPr marL="342900" indent="-342900">
              <a:buFont typeface="Arial" panose="020B0604020202020204" pitchFamily="34" charset="0"/>
              <a:buChar char="•"/>
            </a:pPr>
            <a:r>
              <a:rPr lang="en-US" b="1" dirty="0"/>
              <a:t>income statements</a:t>
            </a:r>
            <a:r>
              <a:rPr lang="en-US" dirty="0"/>
              <a:t>, </a:t>
            </a:r>
          </a:p>
          <a:p>
            <a:pPr marL="342900" indent="-342900">
              <a:buFont typeface="Arial" panose="020B0604020202020204" pitchFamily="34" charset="0"/>
              <a:buChar char="•"/>
            </a:pPr>
            <a:r>
              <a:rPr lang="en-US" b="1" dirty="0"/>
              <a:t>balance sheets</a:t>
            </a:r>
            <a:r>
              <a:rPr lang="en-US" dirty="0"/>
              <a:t>, and</a:t>
            </a:r>
          </a:p>
          <a:p>
            <a:pPr marL="342900" indent="-342900">
              <a:buFont typeface="Arial" panose="020B0604020202020204" pitchFamily="34" charset="0"/>
              <a:buChar char="•"/>
            </a:pPr>
            <a:r>
              <a:rPr lang="en-US" b="1" dirty="0"/>
              <a:t>cash flow statements</a:t>
            </a:r>
            <a:r>
              <a:rPr lang="en-US" dirty="0"/>
              <a:t>.</a:t>
            </a:r>
          </a:p>
          <a:p>
            <a:pPr marL="0" indent="0"/>
            <a:r>
              <a:rPr lang="en-US" dirty="0"/>
              <a:t>Together they paint a comprehensive picture of the business’s financial health. Accurate and timely financial reporting is key to making strategic decisions that drive growth and profitability.</a:t>
            </a:r>
            <a:endParaRPr lang="de-DE" dirty="0"/>
          </a:p>
        </p:txBody>
      </p:sp>
      <p:sp>
        <p:nvSpPr>
          <p:cNvPr id="3" name="Textplatzhalter 2">
            <a:extLst>
              <a:ext uri="{FF2B5EF4-FFF2-40B4-BE49-F238E27FC236}">
                <a16:creationId xmlns:a16="http://schemas.microsoft.com/office/drawing/2014/main" id="{027CDD5A-6DA4-3D19-99B8-4B82B02C0625}"/>
              </a:ext>
            </a:extLst>
          </p:cNvPr>
          <p:cNvSpPr>
            <a:spLocks noGrp="1"/>
          </p:cNvSpPr>
          <p:nvPr>
            <p:ph type="body" sz="quarter" idx="16"/>
          </p:nvPr>
        </p:nvSpPr>
        <p:spPr>
          <a:xfrm>
            <a:off x="957663" y="761603"/>
            <a:ext cx="9632553" cy="803654"/>
          </a:xfrm>
        </p:spPr>
        <p:txBody>
          <a:bodyPr/>
          <a:lstStyle/>
          <a:p>
            <a:r>
              <a:rPr lang="de-DE" dirty="0"/>
              <a:t>Financial Reporting </a:t>
            </a:r>
            <a:r>
              <a:rPr lang="de-DE" dirty="0" err="1"/>
              <a:t>for</a:t>
            </a:r>
            <a:r>
              <a:rPr lang="de-DE" dirty="0"/>
              <a:t> </a:t>
            </a:r>
            <a:r>
              <a:rPr lang="de-DE" dirty="0" err="1"/>
              <a:t>Decision</a:t>
            </a:r>
            <a:r>
              <a:rPr lang="de-DE" dirty="0"/>
              <a:t>-Making</a:t>
            </a:r>
          </a:p>
        </p:txBody>
      </p:sp>
      <p:graphicFrame>
        <p:nvGraphicFramePr>
          <p:cNvPr id="4" name="Diagramm 3">
            <a:extLst>
              <a:ext uri="{FF2B5EF4-FFF2-40B4-BE49-F238E27FC236}">
                <a16:creationId xmlns:a16="http://schemas.microsoft.com/office/drawing/2014/main" id="{035287E1-9706-DCDB-8D32-5B88F7B15EA3}"/>
              </a:ext>
            </a:extLst>
          </p:cNvPr>
          <p:cNvGraphicFramePr/>
          <p:nvPr>
            <p:extLst>
              <p:ext uri="{D42A27DB-BD31-4B8C-83A1-F6EECF244321}">
                <p14:modId xmlns:p14="http://schemas.microsoft.com/office/powerpoint/2010/main" val="2096602795"/>
              </p:ext>
            </p:extLst>
          </p:nvPr>
        </p:nvGraphicFramePr>
        <p:xfrm>
          <a:off x="6096000" y="1923066"/>
          <a:ext cx="4797286" cy="3411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3891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20934BF-424B-4FA3-8D30-C5B156DFBC58}"/>
              </a:ext>
            </a:extLst>
          </p:cNvPr>
          <p:cNvSpPr>
            <a:spLocks noGrp="1"/>
          </p:cNvSpPr>
          <p:nvPr>
            <p:ph type="body" sz="quarter" idx="16"/>
          </p:nvPr>
        </p:nvSpPr>
        <p:spPr/>
        <p:txBody>
          <a:bodyPr/>
          <a:lstStyle/>
          <a:p>
            <a:r>
              <a:rPr lang="de-DE" dirty="0" err="1"/>
              <a:t>Developing</a:t>
            </a:r>
            <a:r>
              <a:rPr lang="de-DE" dirty="0"/>
              <a:t> a Financial </a:t>
            </a:r>
            <a:r>
              <a:rPr lang="de-DE" dirty="0" err="1"/>
              <a:t>Strategy</a:t>
            </a:r>
            <a:endParaRPr lang="en-US" dirty="0"/>
          </a:p>
          <a:p>
            <a:endParaRPr lang="de-DE" dirty="0"/>
          </a:p>
        </p:txBody>
      </p:sp>
      <p:sp>
        <p:nvSpPr>
          <p:cNvPr id="3" name="Textplatzhalter 2">
            <a:extLst>
              <a:ext uri="{FF2B5EF4-FFF2-40B4-BE49-F238E27FC236}">
                <a16:creationId xmlns:a16="http://schemas.microsoft.com/office/drawing/2014/main" id="{A84203EE-FB47-0D9B-D2B5-7B330A4DF836}"/>
              </a:ext>
            </a:extLst>
          </p:cNvPr>
          <p:cNvSpPr>
            <a:spLocks noGrp="1"/>
          </p:cNvSpPr>
          <p:nvPr>
            <p:ph type="body" sz="quarter" idx="17"/>
          </p:nvPr>
        </p:nvSpPr>
        <p:spPr/>
        <p:txBody>
          <a:bodyPr/>
          <a:lstStyle/>
          <a:p>
            <a:r>
              <a:rPr lang="de-DE" dirty="0"/>
              <a:t>02</a:t>
            </a:r>
          </a:p>
        </p:txBody>
      </p:sp>
    </p:spTree>
    <p:extLst>
      <p:ext uri="{BB962C8B-B14F-4D97-AF65-F5344CB8AC3E}">
        <p14:creationId xmlns:p14="http://schemas.microsoft.com/office/powerpoint/2010/main" val="855778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p:txBody>
          <a:bodyPr/>
          <a:lstStyle/>
          <a:p>
            <a:pPr marL="0" indent="0" algn="ctr"/>
            <a:r>
              <a:rPr lang="en-US" sz="3000" b="1" i="1" dirty="0"/>
              <a:t>"Know where you stand today, so you can plan where you want to go tomorrow.“</a:t>
            </a:r>
          </a:p>
          <a:p>
            <a:pPr marL="0" indent="0" algn="ctr"/>
            <a:r>
              <a:rPr lang="en-US" sz="3000" i="1" dirty="0"/>
              <a:t>Anonymous</a:t>
            </a:r>
            <a:endParaRPr lang="de-DE" sz="3000" i="1" dirty="0"/>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7025279" y="86276"/>
            <a:ext cx="4990998" cy="992652"/>
          </a:xfrm>
        </p:spPr>
        <p:txBody>
          <a:bodyPr/>
          <a:lstStyle/>
          <a:p>
            <a:r>
              <a:rPr lang="en-US" b="1" dirty="0">
                <a:solidFill>
                  <a:srgbClr val="47B5C8"/>
                </a:solidFill>
              </a:rPr>
              <a:t>Understanding your Financial Situation</a:t>
            </a:r>
            <a:endParaRPr lang="de-DE" dirty="0">
              <a:solidFill>
                <a:srgbClr val="47B5C8"/>
              </a:solidFill>
            </a:endParaRPr>
          </a:p>
        </p:txBody>
      </p:sp>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2"/>
              </a:rPr>
              <a:t>Vorhaben für die Zukunft umsetzen</a:t>
            </a:r>
            <a:r>
              <a:rPr lang="de-DE" sz="900" dirty="0"/>
              <a:t>" von Marco Verch ist lizenziert gemäß </a:t>
            </a:r>
            <a:r>
              <a:rPr lang="de-DE" sz="900" dirty="0">
                <a:hlinkClick r:id="rId3" tooltip="https://creativecommons.org/licenses/by/3.0/"/>
              </a:rPr>
              <a:t>CC BY</a:t>
            </a:r>
            <a:endParaRPr lang="de-DE" sz="900" dirty="0"/>
          </a:p>
        </p:txBody>
      </p:sp>
      <p:sp>
        <p:nvSpPr>
          <p:cNvPr id="9" name="Text Placeholder 4">
            <a:extLst>
              <a:ext uri="{FF2B5EF4-FFF2-40B4-BE49-F238E27FC236}">
                <a16:creationId xmlns:a16="http://schemas.microsoft.com/office/drawing/2014/main" id="{08658D99-F9B4-35C2-CB24-1CA5155E4114}"/>
              </a:ext>
            </a:extLst>
          </p:cNvPr>
          <p:cNvSpPr txBox="1">
            <a:spLocks/>
          </p:cNvSpPr>
          <p:nvPr/>
        </p:nvSpPr>
        <p:spPr>
          <a:xfrm>
            <a:off x="6624975" y="1485744"/>
            <a:ext cx="5274048" cy="1681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solidFill>
                  <a:srgbClr val="595959"/>
                </a:solidFill>
              </a:rPr>
              <a:t>Before developing a financial strategy, it is crucial to assess where your business currently stands financially.</a:t>
            </a:r>
          </a:p>
          <a:p>
            <a:pPr marL="342900" indent="-342900">
              <a:buFont typeface="Arial" panose="020B0604020202020204" pitchFamily="34" charset="0"/>
              <a:buChar char="•"/>
            </a:pPr>
            <a:r>
              <a:rPr lang="en-US" dirty="0">
                <a:solidFill>
                  <a:srgbClr val="595959"/>
                </a:solidFill>
              </a:rPr>
              <a:t>Review your financial statements (Income Statement, Balance Sheet, and Cash Flow Statement) to understand your revenue, expenses, debts, and assets.</a:t>
            </a:r>
          </a:p>
          <a:p>
            <a:pPr marL="342900" indent="-342900">
              <a:buFont typeface="Arial" panose="020B0604020202020204" pitchFamily="34" charset="0"/>
              <a:buChar char="•"/>
            </a:pPr>
            <a:r>
              <a:rPr lang="en-US" dirty="0">
                <a:solidFill>
                  <a:srgbClr val="595959"/>
                </a:solidFill>
              </a:rPr>
              <a:t>Identifying strengths and weaknesses in your current financial position helps you create a strategy that addresses challenges and leverages opportunities.</a:t>
            </a:r>
            <a:endParaRPr lang="en-GB" dirty="0">
              <a:solidFill>
                <a:srgbClr val="595959"/>
              </a:solidFill>
            </a:endParaRPr>
          </a:p>
        </p:txBody>
      </p:sp>
    </p:spTree>
    <p:extLst>
      <p:ext uri="{BB962C8B-B14F-4D97-AF65-F5344CB8AC3E}">
        <p14:creationId xmlns:p14="http://schemas.microsoft.com/office/powerpoint/2010/main" val="1947720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565257"/>
            <a:ext cx="9632553" cy="1681170"/>
          </a:xfrm>
        </p:spPr>
        <p:txBody>
          <a:bodyPr/>
          <a:lstStyle/>
          <a:p>
            <a:pPr marL="0" indent="0"/>
            <a:r>
              <a:rPr lang="en-GB" dirty="0"/>
              <a:t>A Financial Strategy is a plan for how you will manage money to reach your business goals. It helps you decide where to spend, where to save, and how to grow your business.</a:t>
            </a:r>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What is a Financial Strategy?</a:t>
            </a:r>
            <a:endParaRPr lang="en-US" dirty="0"/>
          </a:p>
        </p:txBody>
      </p:sp>
      <p:sp>
        <p:nvSpPr>
          <p:cNvPr id="6" name="TextBox 5">
            <a:extLst>
              <a:ext uri="{FF2B5EF4-FFF2-40B4-BE49-F238E27FC236}">
                <a16:creationId xmlns:a16="http://schemas.microsoft.com/office/drawing/2014/main" id="{698AB702-B08C-1D84-F8A6-3197B822A930}"/>
              </a:ext>
            </a:extLst>
          </p:cNvPr>
          <p:cNvSpPr txBox="1"/>
          <p:nvPr/>
        </p:nvSpPr>
        <p:spPr>
          <a:xfrm>
            <a:off x="859750" y="2690336"/>
            <a:ext cx="9735978" cy="3323987"/>
          </a:xfrm>
          <a:prstGeom prst="rect">
            <a:avLst/>
          </a:prstGeom>
          <a:noFill/>
        </p:spPr>
        <p:txBody>
          <a:bodyPr wrap="square" rtlCol="0">
            <a:spAutoFit/>
          </a:bodyPr>
          <a:lstStyle/>
          <a:p>
            <a:r>
              <a:rPr lang="en-GB" sz="2400" b="1" dirty="0"/>
              <a:t>Why do you need a Financial Strategy?</a:t>
            </a:r>
          </a:p>
          <a:p>
            <a:pPr marL="342900" indent="-342900">
              <a:buFontTx/>
              <a:buChar char="-"/>
            </a:pPr>
            <a:r>
              <a:rPr lang="en-GB" sz="2400" b="1" dirty="0"/>
              <a:t>Guide to your decision: </a:t>
            </a:r>
            <a:r>
              <a:rPr lang="en-US" sz="2400" dirty="0"/>
              <a:t>A financial strategy helps you make smart and guided financial decisions.</a:t>
            </a:r>
          </a:p>
          <a:p>
            <a:pPr marL="342900" indent="-342900">
              <a:buFontTx/>
              <a:buChar char="-"/>
            </a:pPr>
            <a:r>
              <a:rPr lang="en-US" sz="2400" b="1" dirty="0"/>
              <a:t>Prepare for the Future: </a:t>
            </a:r>
            <a:r>
              <a:rPr lang="en-US" sz="2400" dirty="0"/>
              <a:t>It helps you plan for business growth, like expanding to new markets or buying new equipment to new markets or buying new equipment.</a:t>
            </a:r>
          </a:p>
          <a:p>
            <a:pPr marL="342900" indent="-342900">
              <a:buFontTx/>
              <a:buChar char="-"/>
            </a:pPr>
            <a:r>
              <a:rPr lang="en-GB" sz="2400" b="1" dirty="0"/>
              <a:t>Stay on Track: </a:t>
            </a:r>
            <a:r>
              <a:rPr lang="en-GB" sz="2400" dirty="0"/>
              <a:t>It keeps you focused on your goals, even when challenges come up. </a:t>
            </a:r>
            <a:endParaRPr lang="en-GB" sz="2400" b="1" dirty="0"/>
          </a:p>
          <a:p>
            <a:endParaRPr lang="en-IE" dirty="0"/>
          </a:p>
        </p:txBody>
      </p:sp>
    </p:spTree>
    <p:extLst>
      <p:ext uri="{BB962C8B-B14F-4D97-AF65-F5344CB8AC3E}">
        <p14:creationId xmlns:p14="http://schemas.microsoft.com/office/powerpoint/2010/main" val="2676112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GB" dirty="0"/>
              <a:t>Introduction to Financial Management</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979124" y="1519186"/>
            <a:ext cx="4436432" cy="4671588"/>
          </a:xfrm>
        </p:spPr>
        <p:txBody>
          <a:bodyPr/>
          <a:lstStyle/>
          <a:p>
            <a:pPr marL="0" indent="0"/>
            <a:r>
              <a:rPr lang="en-US" dirty="0">
                <a:latin typeface="Calibri" panose="020F0502020204030204" pitchFamily="34" charset="0"/>
                <a:ea typeface="Calibri" panose="020F0502020204030204" pitchFamily="34" charset="0"/>
                <a:cs typeface="Calibri" panose="020F0502020204030204" pitchFamily="34" charset="0"/>
              </a:rPr>
              <a:t>Module 5 focuses on effective financial management. This module covers essential topics such as financial management principles, budgeting techniques, cash flow management, and strategies for clear and effective financial management.</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912867" y="1973505"/>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748163" y="1975702"/>
            <a:ext cx="4608000" cy="689519"/>
          </a:xfrm>
        </p:spPr>
        <p:txBody>
          <a:bodyPr/>
          <a:lstStyle/>
          <a:p>
            <a:r>
              <a:rPr lang="de-DE" dirty="0" err="1"/>
              <a:t>Developing</a:t>
            </a:r>
            <a:r>
              <a:rPr lang="de-DE" dirty="0"/>
              <a:t> a Financial </a:t>
            </a:r>
            <a:r>
              <a:rPr lang="de-DE" dirty="0" err="1"/>
              <a:t>Strategy</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919446" y="2728076"/>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754742" y="2732470"/>
            <a:ext cx="4608000" cy="689519"/>
          </a:xfrm>
        </p:spPr>
        <p:txBody>
          <a:bodyPr/>
          <a:lstStyle/>
          <a:p>
            <a:r>
              <a:rPr lang="de-DE" dirty="0"/>
              <a:t>Budgeting</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941149" y="3482647"/>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76445" y="3489238"/>
            <a:ext cx="4608000" cy="689519"/>
          </a:xfrm>
        </p:spPr>
        <p:txBody>
          <a:bodyPr/>
          <a:lstStyle/>
          <a:p>
            <a:r>
              <a:rPr lang="en-US" dirty="0"/>
              <a:t>Financial Statements and Cash Flow Management</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941149" y="4237218"/>
            <a:ext cx="700387" cy="689518"/>
          </a:xfrm>
        </p:spPr>
        <p:txBody>
          <a:bodyPr/>
          <a:lstStyle/>
          <a:p>
            <a:r>
              <a:rPr lang="en-US" dirty="0"/>
              <a:t>05</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a:t>Introduction</a:t>
            </a:r>
          </a:p>
        </p:txBody>
      </p:sp>
      <p:sp>
        <p:nvSpPr>
          <p:cNvPr id="3" name="Text Placeholder 25">
            <a:extLst>
              <a:ext uri="{FF2B5EF4-FFF2-40B4-BE49-F238E27FC236}">
                <a16:creationId xmlns:a16="http://schemas.microsoft.com/office/drawing/2014/main" id="{BA142BAE-3617-B6A4-DFBB-59F2B8EF7847}"/>
              </a:ext>
            </a:extLst>
          </p:cNvPr>
          <p:cNvSpPr txBox="1">
            <a:spLocks/>
          </p:cNvSpPr>
          <p:nvPr/>
        </p:nvSpPr>
        <p:spPr>
          <a:xfrm>
            <a:off x="6754742" y="4312667"/>
            <a:ext cx="4608000"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Self-Reflection and References</a:t>
            </a:r>
            <a:endParaRPr lang="en-US" dirty="0"/>
          </a:p>
        </p:txBody>
      </p:sp>
      <p:cxnSp>
        <p:nvCxnSpPr>
          <p:cNvPr id="4" name="Straight Connector 33">
            <a:extLst>
              <a:ext uri="{FF2B5EF4-FFF2-40B4-BE49-F238E27FC236}">
                <a16:creationId xmlns:a16="http://schemas.microsoft.com/office/drawing/2014/main" id="{9E69BF29-8802-AC17-01E8-1A09F3937D5E}"/>
              </a:ext>
            </a:extLst>
          </p:cNvPr>
          <p:cNvCxnSpPr>
            <a:cxnSpLocks/>
          </p:cNvCxnSpPr>
          <p:nvPr/>
        </p:nvCxnSpPr>
        <p:spPr>
          <a:xfrm flipH="1">
            <a:off x="5686328" y="193543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5" name="Straight Connector 33">
            <a:extLst>
              <a:ext uri="{FF2B5EF4-FFF2-40B4-BE49-F238E27FC236}">
                <a16:creationId xmlns:a16="http://schemas.microsoft.com/office/drawing/2014/main" id="{65C78392-D2B7-9ACD-C157-C3964F92898E}"/>
              </a:ext>
            </a:extLst>
          </p:cNvPr>
          <p:cNvCxnSpPr>
            <a:cxnSpLocks/>
          </p:cNvCxnSpPr>
          <p:nvPr/>
        </p:nvCxnSpPr>
        <p:spPr>
          <a:xfrm flipH="1">
            <a:off x="5686328" y="2665221"/>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6" name="Straight Connector 33">
            <a:extLst>
              <a:ext uri="{FF2B5EF4-FFF2-40B4-BE49-F238E27FC236}">
                <a16:creationId xmlns:a16="http://schemas.microsoft.com/office/drawing/2014/main" id="{72438DED-2C66-785B-3BAE-259E5A0CF28D}"/>
              </a:ext>
            </a:extLst>
          </p:cNvPr>
          <p:cNvCxnSpPr>
            <a:cxnSpLocks/>
          </p:cNvCxnSpPr>
          <p:nvPr/>
        </p:nvCxnSpPr>
        <p:spPr>
          <a:xfrm flipH="1">
            <a:off x="5686328" y="341759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7" name="Straight Connector 33">
            <a:extLst>
              <a:ext uri="{FF2B5EF4-FFF2-40B4-BE49-F238E27FC236}">
                <a16:creationId xmlns:a16="http://schemas.microsoft.com/office/drawing/2014/main" id="{D00BA0D9-0C87-97D8-7779-47F0CCFDE0B7}"/>
              </a:ext>
            </a:extLst>
          </p:cNvPr>
          <p:cNvCxnSpPr>
            <a:cxnSpLocks/>
          </p:cNvCxnSpPr>
          <p:nvPr/>
        </p:nvCxnSpPr>
        <p:spPr>
          <a:xfrm flipH="1">
            <a:off x="5686328" y="424600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8" name="Straight Connector 33">
            <a:extLst>
              <a:ext uri="{FF2B5EF4-FFF2-40B4-BE49-F238E27FC236}">
                <a16:creationId xmlns:a16="http://schemas.microsoft.com/office/drawing/2014/main" id="{B5927760-6F72-1F16-9332-C5063C522F11}"/>
              </a:ext>
            </a:extLst>
          </p:cNvPr>
          <p:cNvCxnSpPr>
            <a:cxnSpLocks/>
          </p:cNvCxnSpPr>
          <p:nvPr/>
        </p:nvCxnSpPr>
        <p:spPr>
          <a:xfrm flipH="1">
            <a:off x="5686328" y="4991787"/>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676123"/>
            <a:ext cx="6172279" cy="168117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rPr>
              <a:t>What is the link between Budgeting and Financial Strategy?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Your budget is part of your financial strategy. It shows your income and expenses, helping you stick to your plan.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good strategy includes your budget and plans for growth, investments, and handling risks.</a:t>
            </a:r>
            <a:endParaRPr lang="en-IE" dirty="0"/>
          </a:p>
          <a:p>
            <a:pPr marL="0" indent="0"/>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What is a Financial Strategy?</a:t>
            </a:r>
            <a:endParaRPr lang="en-US" dirty="0"/>
          </a:p>
        </p:txBody>
      </p:sp>
      <p:pic>
        <p:nvPicPr>
          <p:cNvPr id="9" name="Picture 8">
            <a:extLst>
              <a:ext uri="{FF2B5EF4-FFF2-40B4-BE49-F238E27FC236}">
                <a16:creationId xmlns:a16="http://schemas.microsoft.com/office/drawing/2014/main" id="{95945470-3C74-E69F-0A9F-E63BBC5198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94031" y="2453545"/>
            <a:ext cx="3308386" cy="3642852"/>
          </a:xfrm>
          <a:prstGeom prst="rect">
            <a:avLst/>
          </a:prstGeom>
        </p:spPr>
      </p:pic>
    </p:spTree>
    <p:extLst>
      <p:ext uri="{BB962C8B-B14F-4D97-AF65-F5344CB8AC3E}">
        <p14:creationId xmlns:p14="http://schemas.microsoft.com/office/powerpoint/2010/main" val="275288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What is a Financial Strategy?</a:t>
            </a:r>
            <a:endParaRPr lang="en-US" dirty="0"/>
          </a:p>
        </p:txBody>
      </p:sp>
      <p:graphicFrame>
        <p:nvGraphicFramePr>
          <p:cNvPr id="3" name="Diagramm 2">
            <a:extLst>
              <a:ext uri="{FF2B5EF4-FFF2-40B4-BE49-F238E27FC236}">
                <a16:creationId xmlns:a16="http://schemas.microsoft.com/office/drawing/2014/main" id="{28E0653E-F0B9-A6D7-04EE-8F6FCE13B788}"/>
              </a:ext>
            </a:extLst>
          </p:cNvPr>
          <p:cNvGraphicFramePr/>
          <p:nvPr>
            <p:extLst>
              <p:ext uri="{D42A27DB-BD31-4B8C-83A1-F6EECF244321}">
                <p14:modId xmlns:p14="http://schemas.microsoft.com/office/powerpoint/2010/main" val="4215152307"/>
              </p:ext>
            </p:extLst>
          </p:nvPr>
        </p:nvGraphicFramePr>
        <p:xfrm>
          <a:off x="798382" y="1337297"/>
          <a:ext cx="9632552" cy="4342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371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Ein Bild, das Text, Tafel, Handschrift, Schrift enthält.&#10;&#10;Automatisch generierte Beschreibung">
            <a:extLst>
              <a:ext uri="{FF2B5EF4-FFF2-40B4-BE49-F238E27FC236}">
                <a16:creationId xmlns:a16="http://schemas.microsoft.com/office/drawing/2014/main" id="{00AF08C4-AB3D-1FC9-76FE-1C2979A341E5}"/>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80272" t="7683" r="6337" b="3329"/>
          <a:stretch/>
        </p:blipFill>
        <p:spPr>
          <a:xfrm>
            <a:off x="320540" y="335338"/>
            <a:ext cx="11578483" cy="6146707"/>
          </a:xfrm>
        </p:spPr>
      </p:pic>
      <p:sp>
        <p:nvSpPr>
          <p:cNvPr id="3" name="Textplatzhalter 2">
            <a:extLst>
              <a:ext uri="{FF2B5EF4-FFF2-40B4-BE49-F238E27FC236}">
                <a16:creationId xmlns:a16="http://schemas.microsoft.com/office/drawing/2014/main" id="{554836F5-8A11-4ABA-BDE2-08E2B5F18620}"/>
              </a:ext>
            </a:extLst>
          </p:cNvPr>
          <p:cNvSpPr>
            <a:spLocks noGrp="1"/>
          </p:cNvSpPr>
          <p:nvPr>
            <p:ph type="body" sz="quarter" idx="13"/>
          </p:nvPr>
        </p:nvSpPr>
        <p:spPr/>
        <p:txBody>
          <a:bodyPr/>
          <a:lstStyle/>
          <a:p>
            <a:r>
              <a:rPr lang="de-DE" dirty="0"/>
              <a:t>„Setting goals is the first step in turning the invisible into the visible“</a:t>
            </a:r>
          </a:p>
          <a:p>
            <a:r>
              <a:rPr lang="de-DE" dirty="0"/>
              <a:t>Tony Robins</a:t>
            </a:r>
          </a:p>
        </p:txBody>
      </p:sp>
    </p:spTree>
    <p:extLst>
      <p:ext uri="{BB962C8B-B14F-4D97-AF65-F5344CB8AC3E}">
        <p14:creationId xmlns:p14="http://schemas.microsoft.com/office/powerpoint/2010/main" val="2849344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Setting Financial Goals</a:t>
            </a:r>
            <a:endParaRPr lang="en-US" dirty="0"/>
          </a:p>
        </p:txBody>
      </p:sp>
      <p:graphicFrame>
        <p:nvGraphicFramePr>
          <p:cNvPr id="3" name="Diagramm 2">
            <a:extLst>
              <a:ext uri="{FF2B5EF4-FFF2-40B4-BE49-F238E27FC236}">
                <a16:creationId xmlns:a16="http://schemas.microsoft.com/office/drawing/2014/main" id="{2D6B2521-85F4-2ABB-3B5B-F30F66B97C01}"/>
              </a:ext>
            </a:extLst>
          </p:cNvPr>
          <p:cNvGraphicFramePr/>
          <p:nvPr>
            <p:extLst>
              <p:ext uri="{D42A27DB-BD31-4B8C-83A1-F6EECF244321}">
                <p14:modId xmlns:p14="http://schemas.microsoft.com/office/powerpoint/2010/main" val="3855868433"/>
              </p:ext>
            </p:extLst>
          </p:nvPr>
        </p:nvGraphicFramePr>
        <p:xfrm>
          <a:off x="4607612" y="1646821"/>
          <a:ext cx="6445839" cy="4259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llipse 5">
            <a:extLst>
              <a:ext uri="{FF2B5EF4-FFF2-40B4-BE49-F238E27FC236}">
                <a16:creationId xmlns:a16="http://schemas.microsoft.com/office/drawing/2014/main" id="{A2D6DD0C-E71C-8DD8-3446-AA22CA4259CF}"/>
              </a:ext>
            </a:extLst>
          </p:cNvPr>
          <p:cNvSpPr/>
          <p:nvPr/>
        </p:nvSpPr>
        <p:spPr>
          <a:xfrm>
            <a:off x="7013543" y="2605966"/>
            <a:ext cx="180000" cy="18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1</a:t>
            </a:r>
          </a:p>
        </p:txBody>
      </p:sp>
      <p:sp>
        <p:nvSpPr>
          <p:cNvPr id="7" name="Ellipse 6">
            <a:extLst>
              <a:ext uri="{FF2B5EF4-FFF2-40B4-BE49-F238E27FC236}">
                <a16:creationId xmlns:a16="http://schemas.microsoft.com/office/drawing/2014/main" id="{4840D949-8987-E0AA-05C0-B75D74B32DAD}"/>
              </a:ext>
            </a:extLst>
          </p:cNvPr>
          <p:cNvSpPr/>
          <p:nvPr/>
        </p:nvSpPr>
        <p:spPr>
          <a:xfrm>
            <a:off x="8467523" y="2605966"/>
            <a:ext cx="180000" cy="18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2</a:t>
            </a:r>
          </a:p>
        </p:txBody>
      </p:sp>
      <p:sp>
        <p:nvSpPr>
          <p:cNvPr id="8" name="Ellipse 7">
            <a:extLst>
              <a:ext uri="{FF2B5EF4-FFF2-40B4-BE49-F238E27FC236}">
                <a16:creationId xmlns:a16="http://schemas.microsoft.com/office/drawing/2014/main" id="{6A1F4BEA-2E1B-6EAA-E6E0-F6B4143A3DEF}"/>
              </a:ext>
            </a:extLst>
          </p:cNvPr>
          <p:cNvSpPr/>
          <p:nvPr/>
        </p:nvSpPr>
        <p:spPr>
          <a:xfrm>
            <a:off x="7013543" y="4898250"/>
            <a:ext cx="180000" cy="18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4</a:t>
            </a:r>
          </a:p>
        </p:txBody>
      </p:sp>
      <p:sp>
        <p:nvSpPr>
          <p:cNvPr id="9" name="Ellipse 8">
            <a:extLst>
              <a:ext uri="{FF2B5EF4-FFF2-40B4-BE49-F238E27FC236}">
                <a16:creationId xmlns:a16="http://schemas.microsoft.com/office/drawing/2014/main" id="{62479953-6C85-AE75-E39E-8180911DB267}"/>
              </a:ext>
            </a:extLst>
          </p:cNvPr>
          <p:cNvSpPr/>
          <p:nvPr/>
        </p:nvSpPr>
        <p:spPr>
          <a:xfrm>
            <a:off x="8467523" y="4898250"/>
            <a:ext cx="180000" cy="18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3</a:t>
            </a:r>
          </a:p>
        </p:txBody>
      </p:sp>
      <p:sp>
        <p:nvSpPr>
          <p:cNvPr id="10" name="TextBox 4">
            <a:extLst>
              <a:ext uri="{FF2B5EF4-FFF2-40B4-BE49-F238E27FC236}">
                <a16:creationId xmlns:a16="http://schemas.microsoft.com/office/drawing/2014/main" id="{B3BAC08D-379E-5E5E-6CD6-7F7422970C04}"/>
              </a:ext>
            </a:extLst>
          </p:cNvPr>
          <p:cNvSpPr txBox="1"/>
          <p:nvPr/>
        </p:nvSpPr>
        <p:spPr>
          <a:xfrm>
            <a:off x="351397" y="1565257"/>
            <a:ext cx="4596986" cy="4154984"/>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595959"/>
                </a:solidFill>
              </a:rPr>
              <a:t>Financial goals provide direction &amp; motivation for your business.</a:t>
            </a:r>
          </a:p>
          <a:p>
            <a:pPr marL="342900" indent="-342900">
              <a:buFont typeface="Arial" panose="020B0604020202020204" pitchFamily="34" charset="0"/>
              <a:buChar char="•"/>
            </a:pPr>
            <a:r>
              <a:rPr lang="en-US" sz="2400" dirty="0">
                <a:solidFill>
                  <a:srgbClr val="595959"/>
                </a:solidFill>
              </a:rPr>
              <a:t>Goals should be Specific, Measurable, Achievable, Relevant, and Time-bound (SMART).</a:t>
            </a:r>
          </a:p>
          <a:p>
            <a:pPr marL="342900" indent="-342900">
              <a:buFont typeface="Arial" panose="020B0604020202020204" pitchFamily="34" charset="0"/>
              <a:buChar char="•"/>
            </a:pPr>
            <a:r>
              <a:rPr lang="en-US" sz="2400" dirty="0">
                <a:solidFill>
                  <a:srgbClr val="595959"/>
                </a:solidFill>
              </a:rPr>
              <a:t>Whether your goal is to increase revenue, reduce costs, or save for a future investment, clear goals are the foundation of a successful financial strategy.</a:t>
            </a:r>
            <a:endParaRPr lang="en-IE" sz="2400" dirty="0"/>
          </a:p>
        </p:txBody>
      </p:sp>
    </p:spTree>
    <p:extLst>
      <p:ext uri="{BB962C8B-B14F-4D97-AF65-F5344CB8AC3E}">
        <p14:creationId xmlns:p14="http://schemas.microsoft.com/office/powerpoint/2010/main" val="2331807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p:txBody>
          <a:bodyPr/>
          <a:lstStyle/>
          <a:p>
            <a:pPr marL="0" indent="0" algn="ctr"/>
            <a:r>
              <a:rPr lang="en-US" sz="3000" b="1" i="1" dirty="0"/>
              <a:t>"The key is not to prioritize what’s on your schedule, but to schedule your priorities.“</a:t>
            </a:r>
          </a:p>
          <a:p>
            <a:pPr marL="0" indent="0" algn="ctr"/>
            <a:r>
              <a:rPr lang="en-US" sz="3000" i="1" dirty="0"/>
              <a:t>Stephen Covey</a:t>
            </a:r>
            <a:endParaRPr lang="de-DE" sz="3000" i="1" dirty="0"/>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7025279" y="86276"/>
            <a:ext cx="4990998" cy="992652"/>
          </a:xfrm>
        </p:spPr>
        <p:txBody>
          <a:bodyPr/>
          <a:lstStyle/>
          <a:p>
            <a:r>
              <a:rPr lang="en-US" b="1" dirty="0">
                <a:solidFill>
                  <a:srgbClr val="47B5C8"/>
                </a:solidFill>
              </a:rPr>
              <a:t>Prioritizing Your Financial Goals</a:t>
            </a:r>
            <a:endParaRPr lang="de-DE" dirty="0">
              <a:solidFill>
                <a:srgbClr val="47B5C8"/>
              </a:solidFill>
            </a:endParaRPr>
          </a:p>
        </p:txBody>
      </p:sp>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2"/>
              </a:rPr>
              <a:t>Vorhaben für die Zukunft umsetzen</a:t>
            </a:r>
            <a:r>
              <a:rPr lang="de-DE" sz="900" dirty="0"/>
              <a:t>" von Marco Verch ist lizenziert gemäß </a:t>
            </a:r>
            <a:r>
              <a:rPr lang="de-DE" sz="900" dirty="0">
                <a:hlinkClick r:id="rId3" tooltip="https://creativecommons.org/licenses/by/3.0/"/>
              </a:rPr>
              <a:t>CC BY</a:t>
            </a:r>
            <a:endParaRPr lang="de-DE" sz="900" dirty="0"/>
          </a:p>
        </p:txBody>
      </p:sp>
      <p:sp>
        <p:nvSpPr>
          <p:cNvPr id="9" name="Text Placeholder 4">
            <a:extLst>
              <a:ext uri="{FF2B5EF4-FFF2-40B4-BE49-F238E27FC236}">
                <a16:creationId xmlns:a16="http://schemas.microsoft.com/office/drawing/2014/main" id="{08658D99-F9B4-35C2-CB24-1CA5155E4114}"/>
              </a:ext>
            </a:extLst>
          </p:cNvPr>
          <p:cNvSpPr txBox="1">
            <a:spLocks/>
          </p:cNvSpPr>
          <p:nvPr/>
        </p:nvSpPr>
        <p:spPr>
          <a:xfrm>
            <a:off x="6961809" y="1485744"/>
            <a:ext cx="4937214" cy="1681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solidFill>
                  <a:srgbClr val="595959"/>
                </a:solidFill>
              </a:rPr>
              <a:t>Not all financial goals can be achieved at once. It’s essential to prioritize based on urgency and impact.</a:t>
            </a:r>
          </a:p>
          <a:p>
            <a:pPr marL="342900" indent="-342900">
              <a:buFont typeface="Arial" panose="020B0604020202020204" pitchFamily="34" charset="0"/>
              <a:buChar char="•"/>
            </a:pPr>
            <a:r>
              <a:rPr lang="en-US" dirty="0">
                <a:solidFill>
                  <a:srgbClr val="595959"/>
                </a:solidFill>
              </a:rPr>
              <a:t>Short-term goals might focus on immediate needs like managing cash flow, while long-term goals could involve saving for expansion or reducing debt.</a:t>
            </a:r>
          </a:p>
          <a:p>
            <a:pPr marL="342900" indent="-342900">
              <a:buFont typeface="Arial" panose="020B0604020202020204" pitchFamily="34" charset="0"/>
              <a:buChar char="•"/>
            </a:pPr>
            <a:r>
              <a:rPr lang="en-US" dirty="0">
                <a:solidFill>
                  <a:srgbClr val="595959"/>
                </a:solidFill>
              </a:rPr>
              <a:t>Align your priorities with your overall business strategy to ensure resources are allocated effectively.</a:t>
            </a:r>
            <a:endParaRPr lang="en-GB" dirty="0">
              <a:solidFill>
                <a:srgbClr val="595959"/>
              </a:solidFill>
            </a:endParaRPr>
          </a:p>
        </p:txBody>
      </p:sp>
    </p:spTree>
    <p:extLst>
      <p:ext uri="{BB962C8B-B14F-4D97-AF65-F5344CB8AC3E}">
        <p14:creationId xmlns:p14="http://schemas.microsoft.com/office/powerpoint/2010/main" val="3351379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a:xfrm>
            <a:off x="744808" y="1756410"/>
            <a:ext cx="5646737" cy="3025975"/>
          </a:xfrm>
        </p:spPr>
        <p:txBody>
          <a:bodyPr/>
          <a:lstStyle/>
          <a:p>
            <a:pPr marL="342900" indent="-342900">
              <a:buFont typeface="Arial" panose="020B0604020202020204" pitchFamily="34" charset="0"/>
              <a:buChar char="•"/>
            </a:pPr>
            <a:r>
              <a:rPr lang="en-US" dirty="0"/>
              <a:t>Once goals are set, you need to develop actionable strategies to achieve them. </a:t>
            </a:r>
          </a:p>
          <a:p>
            <a:pPr marL="342900" indent="-342900">
              <a:buFont typeface="Arial" panose="020B0604020202020204" pitchFamily="34" charset="0"/>
              <a:buChar char="•"/>
            </a:pPr>
            <a:r>
              <a:rPr lang="en-US" dirty="0"/>
              <a:t>This might involve cutting costs, increasing sales, or seeking additional funding.</a:t>
            </a:r>
          </a:p>
          <a:p>
            <a:pPr marL="342900" indent="-342900">
              <a:buFont typeface="Arial" panose="020B0604020202020204" pitchFamily="34" charset="0"/>
              <a:buChar char="•"/>
            </a:pPr>
            <a:r>
              <a:rPr lang="en-US" dirty="0"/>
              <a:t>Each strategy should have a clear plan of action, responsible parties, and a timeline.</a:t>
            </a:r>
          </a:p>
          <a:p>
            <a:pPr marL="342900" indent="-342900">
              <a:buFont typeface="Arial" panose="020B0604020202020204" pitchFamily="34" charset="0"/>
              <a:buChar char="•"/>
            </a:pPr>
            <a:r>
              <a:rPr lang="en-US" dirty="0"/>
              <a:t>Regularly review and adjust your strategies to stay on track as your business and external conditions evolve.</a:t>
            </a:r>
            <a:endParaRPr lang="de-DE" dirty="0"/>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951453" y="659604"/>
            <a:ext cx="4990998" cy="992652"/>
          </a:xfrm>
        </p:spPr>
        <p:txBody>
          <a:bodyPr/>
          <a:lstStyle/>
          <a:p>
            <a:r>
              <a:rPr lang="en-US" sz="2000" b="1" i="1" dirty="0"/>
              <a:t>"Strategy without tactics is the slowest route to victory. Tactics without strategy is the noise before defeat.“ </a:t>
            </a:r>
            <a:r>
              <a:rPr lang="en-US" sz="2000" i="1" dirty="0"/>
              <a:t>Sun Tzu</a:t>
            </a:r>
            <a:endParaRPr lang="de-DE" sz="2000" i="1" dirty="0"/>
          </a:p>
        </p:txBody>
      </p:sp>
      <p:pic>
        <p:nvPicPr>
          <p:cNvPr id="5" name="Bildplatzhalter 4">
            <a:extLst>
              <a:ext uri="{FF2B5EF4-FFF2-40B4-BE49-F238E27FC236}">
                <a16:creationId xmlns:a16="http://schemas.microsoft.com/office/drawing/2014/main" id="{0EA687AD-AD82-5E66-B5C0-5CAAED01F18F}"/>
              </a:ext>
            </a:extLst>
          </p:cNvPr>
          <p:cNvPicPr>
            <a:picLocks noGrp="1" noChangeAspect="1"/>
          </p:cNvPicPr>
          <p:nvPr>
            <p:ph type="pic" sz="quarter" idx="42"/>
          </p:nvPr>
        </p:nvPicPr>
        <p:blipFill>
          <a:blip r:embed="rId2"/>
          <a:srcRect l="16043" r="16043"/>
          <a:stretch/>
        </p:blipFill>
        <p:spPr/>
      </p:pic>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3"/>
              </a:rPr>
              <a:t>Vorhaben für die Zukunft umsetzen</a:t>
            </a:r>
            <a:r>
              <a:rPr lang="de-DE" sz="900" dirty="0"/>
              <a:t>" von Marco Verch ist lizenziert gemäß </a:t>
            </a:r>
            <a:r>
              <a:rPr lang="de-DE" sz="900" dirty="0">
                <a:hlinkClick r:id="rId4" tooltip="https://creativecommons.org/licenses/by/3.0/"/>
              </a:rPr>
              <a:t>CC BY</a:t>
            </a:r>
            <a:endParaRPr lang="de-DE" sz="900" dirty="0"/>
          </a:p>
        </p:txBody>
      </p:sp>
      <p:sp>
        <p:nvSpPr>
          <p:cNvPr id="2" name="Textplatzhalter 2">
            <a:extLst>
              <a:ext uri="{FF2B5EF4-FFF2-40B4-BE49-F238E27FC236}">
                <a16:creationId xmlns:a16="http://schemas.microsoft.com/office/drawing/2014/main" id="{7CB71E36-7550-CB5F-CBCF-5EB6B815A64E}"/>
              </a:ext>
            </a:extLst>
          </p:cNvPr>
          <p:cNvSpPr txBox="1">
            <a:spLocks/>
          </p:cNvSpPr>
          <p:nvPr/>
        </p:nvSpPr>
        <p:spPr>
          <a:xfrm>
            <a:off x="7025279" y="86276"/>
            <a:ext cx="4990998" cy="9926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47B5C8"/>
                </a:solidFill>
              </a:rPr>
              <a:t>Developing Actionable Strategies</a:t>
            </a:r>
            <a:endParaRPr lang="de-DE" dirty="0">
              <a:solidFill>
                <a:srgbClr val="47B5C8"/>
              </a:solidFill>
            </a:endParaRPr>
          </a:p>
        </p:txBody>
      </p:sp>
    </p:spTree>
    <p:extLst>
      <p:ext uri="{BB962C8B-B14F-4D97-AF65-F5344CB8AC3E}">
        <p14:creationId xmlns:p14="http://schemas.microsoft.com/office/powerpoint/2010/main" val="1747892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830027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Risk Management in Financial Strategy</a:t>
            </a:r>
            <a:endParaRPr lang="en-US" dirty="0"/>
          </a:p>
        </p:txBody>
      </p:sp>
      <p:sp>
        <p:nvSpPr>
          <p:cNvPr id="10" name="TextBox 4">
            <a:extLst>
              <a:ext uri="{FF2B5EF4-FFF2-40B4-BE49-F238E27FC236}">
                <a16:creationId xmlns:a16="http://schemas.microsoft.com/office/drawing/2014/main" id="{B3BAC08D-379E-5E5E-6CD6-7F7422970C04}"/>
              </a:ext>
            </a:extLst>
          </p:cNvPr>
          <p:cNvSpPr txBox="1"/>
          <p:nvPr/>
        </p:nvSpPr>
        <p:spPr>
          <a:xfrm>
            <a:off x="714146" y="1518062"/>
            <a:ext cx="4900511" cy="4524315"/>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595959"/>
                </a:solidFill>
              </a:rPr>
              <a:t>A robust financial strategy includes plans for managing risks that could impact your business.</a:t>
            </a:r>
          </a:p>
          <a:p>
            <a:pPr marL="342900" indent="-342900">
              <a:buFont typeface="Arial" panose="020B0604020202020204" pitchFamily="34" charset="0"/>
              <a:buChar char="•"/>
            </a:pPr>
            <a:r>
              <a:rPr lang="en-US" sz="2400" dirty="0">
                <a:solidFill>
                  <a:srgbClr val="595959"/>
                </a:solidFill>
              </a:rPr>
              <a:t>Identify potential risks such as market fluctuations, economic downturns, or unexpected expenses.</a:t>
            </a:r>
          </a:p>
          <a:p>
            <a:pPr marL="342900" indent="-342900">
              <a:buFont typeface="Arial" panose="020B0604020202020204" pitchFamily="34" charset="0"/>
              <a:buChar char="•"/>
            </a:pPr>
            <a:r>
              <a:rPr lang="en-US" sz="2400" dirty="0">
                <a:solidFill>
                  <a:srgbClr val="595959"/>
                </a:solidFill>
              </a:rPr>
              <a:t>Categorize and prioritize the risk according to likelihood and impact. </a:t>
            </a:r>
          </a:p>
          <a:p>
            <a:pPr marL="342900" indent="-342900">
              <a:buFont typeface="Arial" panose="020B0604020202020204" pitchFamily="34" charset="0"/>
              <a:buChar char="•"/>
            </a:pPr>
            <a:r>
              <a:rPr lang="en-US" sz="2400" dirty="0">
                <a:solidFill>
                  <a:srgbClr val="595959"/>
                </a:solidFill>
              </a:rPr>
              <a:t>Develop contingency plans and set aside reserves to protect your business from these risks.</a:t>
            </a:r>
            <a:endParaRPr lang="en-IE" sz="2400" dirty="0"/>
          </a:p>
        </p:txBody>
      </p:sp>
      <p:pic>
        <p:nvPicPr>
          <p:cNvPr id="11" name="Grafik 10" descr="Ein Bild, das Büroausstattung, Schreibwaren, Stift, Handschrift enthält.&#10;&#10;Automatisch generierte Beschreibung">
            <a:extLst>
              <a:ext uri="{FF2B5EF4-FFF2-40B4-BE49-F238E27FC236}">
                <a16:creationId xmlns:a16="http://schemas.microsoft.com/office/drawing/2014/main" id="{26230B21-6818-886A-3ADA-25C493BF134C}"/>
              </a:ext>
            </a:extLst>
          </p:cNvPr>
          <p:cNvPicPr>
            <a:picLocks noChangeAspect="1"/>
          </p:cNvPicPr>
          <p:nvPr/>
        </p:nvPicPr>
        <p:blipFill>
          <a:blip r:embed="rId2"/>
          <a:stretch>
            <a:fillRect/>
          </a:stretch>
        </p:blipFill>
        <p:spPr>
          <a:xfrm>
            <a:off x="5747241" y="1662396"/>
            <a:ext cx="6656793" cy="4440336"/>
          </a:xfrm>
          <a:prstGeom prst="rect">
            <a:avLst/>
          </a:prstGeom>
        </p:spPr>
      </p:pic>
    </p:spTree>
    <p:extLst>
      <p:ext uri="{BB962C8B-B14F-4D97-AF65-F5344CB8AC3E}">
        <p14:creationId xmlns:p14="http://schemas.microsoft.com/office/powerpoint/2010/main" val="1933063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4C0506-745E-B91E-2AA9-0FE4427EC856}"/>
              </a:ext>
            </a:extLst>
          </p:cNvPr>
          <p:cNvSpPr>
            <a:spLocks noGrp="1"/>
          </p:cNvSpPr>
          <p:nvPr>
            <p:ph type="body" sz="quarter" idx="18"/>
          </p:nvPr>
        </p:nvSpPr>
        <p:spPr>
          <a:xfrm>
            <a:off x="798379" y="1833217"/>
            <a:ext cx="9586907" cy="4062405"/>
          </a:xfrm>
        </p:spPr>
        <p:txBody>
          <a:bodyPr/>
          <a:lstStyle/>
          <a:p>
            <a:pPr marL="342900" indent="-342900">
              <a:buFont typeface="Arial" panose="020B0604020202020204" pitchFamily="34" charset="0"/>
              <a:buChar char="•"/>
            </a:pPr>
            <a:r>
              <a:rPr lang="en-US" dirty="0"/>
              <a:t>Financial strategies are not static; they need regular review and adjustment to remain effective.</a:t>
            </a:r>
          </a:p>
          <a:p>
            <a:pPr marL="342900" indent="-342900">
              <a:buFont typeface="Arial" panose="020B0604020202020204" pitchFamily="34" charset="0"/>
              <a:buChar char="•"/>
            </a:pPr>
            <a:r>
              <a:rPr lang="en-US" dirty="0"/>
              <a:t>Set up periodic reviews to assess progress towards your goals and make necessary adjustments.</a:t>
            </a:r>
          </a:p>
          <a:p>
            <a:pPr marL="342900" indent="-342900">
              <a:buFont typeface="Arial" panose="020B0604020202020204" pitchFamily="34" charset="0"/>
              <a:buChar char="•"/>
            </a:pPr>
            <a:r>
              <a:rPr lang="en-US" dirty="0"/>
              <a:t>Be flexible and open to changing your strategy in response to new opportunities or challenges.</a:t>
            </a:r>
            <a:endParaRPr lang="de-DE" dirty="0"/>
          </a:p>
        </p:txBody>
      </p:sp>
      <p:sp>
        <p:nvSpPr>
          <p:cNvPr id="3" name="Textplatzhalter 2">
            <a:extLst>
              <a:ext uri="{FF2B5EF4-FFF2-40B4-BE49-F238E27FC236}">
                <a16:creationId xmlns:a16="http://schemas.microsoft.com/office/drawing/2014/main" id="{027CDD5A-6DA4-3D19-99B8-4B82B02C0625}"/>
              </a:ext>
            </a:extLst>
          </p:cNvPr>
          <p:cNvSpPr>
            <a:spLocks noGrp="1"/>
          </p:cNvSpPr>
          <p:nvPr>
            <p:ph type="body" sz="quarter" idx="16"/>
          </p:nvPr>
        </p:nvSpPr>
        <p:spPr/>
        <p:txBody>
          <a:bodyPr/>
          <a:lstStyle/>
          <a:p>
            <a:r>
              <a:rPr lang="en-US" dirty="0"/>
              <a:t>Monitoring and Adjusting Your Financial Strategy</a:t>
            </a:r>
            <a:endParaRPr lang="de-DE" dirty="0"/>
          </a:p>
        </p:txBody>
      </p:sp>
    </p:spTree>
    <p:extLst>
      <p:ext uri="{BB962C8B-B14F-4D97-AF65-F5344CB8AC3E}">
        <p14:creationId xmlns:p14="http://schemas.microsoft.com/office/powerpoint/2010/main" val="3648645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706A5E66-C8EF-EBE7-0E00-D094905B2938}"/>
              </a:ext>
            </a:extLst>
          </p:cNvPr>
          <p:cNvGraphicFramePr>
            <a:graphicFrameLocks noChangeAspect="1"/>
          </p:cNvGraphicFramePr>
          <p:nvPr>
            <p:custDataLst>
              <p:tags r:id="rId1"/>
            </p:custDataLst>
            <p:extLst>
              <p:ext uri="{D42A27DB-BD31-4B8C-83A1-F6EECF244321}">
                <p14:modId xmlns:p14="http://schemas.microsoft.com/office/powerpoint/2010/main" val="23844780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Building a Financial Strategy</a:t>
            </a:r>
            <a:endParaRPr lang="en-US" dirty="0"/>
          </a:p>
        </p:txBody>
      </p:sp>
      <p:graphicFrame>
        <p:nvGraphicFramePr>
          <p:cNvPr id="5" name="Diagramm 4">
            <a:extLst>
              <a:ext uri="{FF2B5EF4-FFF2-40B4-BE49-F238E27FC236}">
                <a16:creationId xmlns:a16="http://schemas.microsoft.com/office/drawing/2014/main" id="{8013FB84-4FEA-D943-781D-0FE0F8F968B8}"/>
              </a:ext>
            </a:extLst>
          </p:cNvPr>
          <p:cNvGraphicFramePr/>
          <p:nvPr>
            <p:extLst>
              <p:ext uri="{D42A27DB-BD31-4B8C-83A1-F6EECF244321}">
                <p14:modId xmlns:p14="http://schemas.microsoft.com/office/powerpoint/2010/main" val="409480540"/>
              </p:ext>
            </p:extLst>
          </p:nvPr>
        </p:nvGraphicFramePr>
        <p:xfrm>
          <a:off x="527447" y="719666"/>
          <a:ext cx="10275671" cy="53767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4">
            <a:extLst>
              <a:ext uri="{FF2B5EF4-FFF2-40B4-BE49-F238E27FC236}">
                <a16:creationId xmlns:a16="http://schemas.microsoft.com/office/drawing/2014/main" id="{B3BAC08D-379E-5E5E-6CD6-7F7422970C04}"/>
              </a:ext>
            </a:extLst>
          </p:cNvPr>
          <p:cNvSpPr txBox="1"/>
          <p:nvPr/>
        </p:nvSpPr>
        <p:spPr>
          <a:xfrm>
            <a:off x="798381" y="5011341"/>
            <a:ext cx="10004737" cy="707886"/>
          </a:xfrm>
          <a:prstGeom prst="rect">
            <a:avLst/>
          </a:prstGeom>
          <a:noFill/>
        </p:spPr>
        <p:txBody>
          <a:bodyPr wrap="square">
            <a:spAutoFit/>
          </a:bodyPr>
          <a:lstStyle/>
          <a:p>
            <a:r>
              <a:rPr lang="en-GB" sz="2000" b="1" dirty="0"/>
              <a:t>Example: </a:t>
            </a:r>
            <a:r>
              <a:rPr lang="en-US" sz="2000" dirty="0">
                <a:solidFill>
                  <a:srgbClr val="595959"/>
                </a:solidFill>
              </a:rPr>
              <a:t>A business that plans to expand might set a goal to save €20,000 over the next year. The financial strategy would include steps like cutting unnecessary costs and increasing sales.</a:t>
            </a:r>
            <a:endParaRPr lang="en-IE" sz="2000" dirty="0">
              <a:solidFill>
                <a:srgbClr val="595959"/>
              </a:solidFill>
            </a:endParaRPr>
          </a:p>
        </p:txBody>
      </p:sp>
    </p:spTree>
    <p:extLst>
      <p:ext uri="{BB962C8B-B14F-4D97-AF65-F5344CB8AC3E}">
        <p14:creationId xmlns:p14="http://schemas.microsoft.com/office/powerpoint/2010/main" val="212994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706A5E66-C8EF-EBE7-0E00-D094905B29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11" name="think-cell data - do not delete" hidden="1">
                        <a:extLst>
                          <a:ext uri="{FF2B5EF4-FFF2-40B4-BE49-F238E27FC236}">
                            <a16:creationId xmlns:a16="http://schemas.microsoft.com/office/drawing/2014/main" id="{706A5E66-C8EF-EBE7-0E00-D094905B29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reeform 1">
            <a:extLst>
              <a:ext uri="{FF2B5EF4-FFF2-40B4-BE49-F238E27FC236}">
                <a16:creationId xmlns:a16="http://schemas.microsoft.com/office/drawing/2014/main" id="{7B83FC6B-9FCD-D7A3-CB13-234D96458BFD}"/>
              </a:ext>
            </a:extLst>
          </p:cNvPr>
          <p:cNvSpPr/>
          <p:nvPr/>
        </p:nvSpPr>
        <p:spPr>
          <a:xfrm>
            <a:off x="-1" y="664464"/>
            <a:ext cx="720311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Common Financial Mistakes</a:t>
            </a:r>
            <a:endParaRPr lang="en-US" dirty="0"/>
          </a:p>
        </p:txBody>
      </p:sp>
      <p:sp>
        <p:nvSpPr>
          <p:cNvPr id="10" name="TextBox 4">
            <a:extLst>
              <a:ext uri="{FF2B5EF4-FFF2-40B4-BE49-F238E27FC236}">
                <a16:creationId xmlns:a16="http://schemas.microsoft.com/office/drawing/2014/main" id="{B3BAC08D-379E-5E5E-6CD6-7F7422970C04}"/>
              </a:ext>
            </a:extLst>
          </p:cNvPr>
          <p:cNvSpPr txBox="1"/>
          <p:nvPr/>
        </p:nvSpPr>
        <p:spPr>
          <a:xfrm>
            <a:off x="7418896" y="900409"/>
            <a:ext cx="3549869" cy="4893647"/>
          </a:xfrm>
          <a:prstGeom prst="rect">
            <a:avLst/>
          </a:prstGeom>
          <a:noFill/>
        </p:spPr>
        <p:txBody>
          <a:bodyPr wrap="square">
            <a:spAutoFit/>
          </a:bodyPr>
          <a:lstStyle/>
          <a:p>
            <a:pPr marL="285750" indent="-285750">
              <a:buFont typeface="Wingdings" panose="05000000000000000000" pitchFamily="2" charset="2"/>
              <a:buChar char="ü"/>
            </a:pPr>
            <a:r>
              <a:rPr lang="de-DE" sz="2400" b="1" dirty="0"/>
              <a:t>Stick </a:t>
            </a:r>
            <a:r>
              <a:rPr lang="de-DE" sz="2400" b="1" dirty="0" err="1"/>
              <a:t>to</a:t>
            </a:r>
            <a:r>
              <a:rPr lang="de-DE" sz="2400" b="1" dirty="0"/>
              <a:t> </a:t>
            </a:r>
            <a:r>
              <a:rPr lang="de-DE" sz="2400" b="1" dirty="0" err="1"/>
              <a:t>your</a:t>
            </a:r>
            <a:r>
              <a:rPr lang="de-DE" sz="2400" b="1" dirty="0"/>
              <a:t> Budget: </a:t>
            </a:r>
            <a:r>
              <a:rPr lang="de-DE" sz="2400" dirty="0">
                <a:solidFill>
                  <a:srgbClr val="595959"/>
                </a:solidFill>
              </a:rPr>
              <a:t>Follow </a:t>
            </a:r>
            <a:r>
              <a:rPr lang="de-DE" sz="2400" dirty="0" err="1">
                <a:solidFill>
                  <a:srgbClr val="595959"/>
                </a:solidFill>
              </a:rPr>
              <a:t>your</a:t>
            </a:r>
            <a:r>
              <a:rPr lang="de-DE" sz="2400" dirty="0">
                <a:solidFill>
                  <a:srgbClr val="595959"/>
                </a:solidFill>
              </a:rPr>
              <a:t> </a:t>
            </a:r>
            <a:r>
              <a:rPr lang="de-DE" sz="2400" dirty="0" err="1">
                <a:solidFill>
                  <a:srgbClr val="595959"/>
                </a:solidFill>
              </a:rPr>
              <a:t>budget</a:t>
            </a:r>
            <a:r>
              <a:rPr lang="de-DE" sz="2400" dirty="0">
                <a:solidFill>
                  <a:srgbClr val="595959"/>
                </a:solidFill>
              </a:rPr>
              <a:t> </a:t>
            </a:r>
            <a:r>
              <a:rPr lang="de-DE" sz="2400" dirty="0" err="1">
                <a:solidFill>
                  <a:srgbClr val="595959"/>
                </a:solidFill>
              </a:rPr>
              <a:t>closely</a:t>
            </a:r>
            <a:r>
              <a:rPr lang="de-DE" sz="2400" dirty="0">
                <a:solidFill>
                  <a:srgbClr val="595959"/>
                </a:solidFill>
              </a:rPr>
              <a:t> </a:t>
            </a:r>
            <a:r>
              <a:rPr lang="de-DE" sz="2400" dirty="0" err="1">
                <a:solidFill>
                  <a:srgbClr val="595959"/>
                </a:solidFill>
              </a:rPr>
              <a:t>to</a:t>
            </a:r>
            <a:r>
              <a:rPr lang="de-DE" sz="2400" dirty="0">
                <a:solidFill>
                  <a:srgbClr val="595959"/>
                </a:solidFill>
              </a:rPr>
              <a:t> </a:t>
            </a:r>
            <a:r>
              <a:rPr lang="de-DE" sz="2400" dirty="0" err="1">
                <a:solidFill>
                  <a:srgbClr val="595959"/>
                </a:solidFill>
              </a:rPr>
              <a:t>control</a:t>
            </a:r>
            <a:r>
              <a:rPr lang="de-DE" sz="2400" dirty="0">
                <a:solidFill>
                  <a:srgbClr val="595959"/>
                </a:solidFill>
              </a:rPr>
              <a:t> spending</a:t>
            </a:r>
          </a:p>
          <a:p>
            <a:pPr marL="285750" indent="-285750">
              <a:buFont typeface="Wingdings" panose="05000000000000000000" pitchFamily="2" charset="2"/>
              <a:buChar char="ü"/>
            </a:pPr>
            <a:r>
              <a:rPr lang="de-DE" sz="2400" b="1" dirty="0"/>
              <a:t>Save Regularly: </a:t>
            </a:r>
            <a:r>
              <a:rPr lang="de-DE" sz="2400" dirty="0">
                <a:solidFill>
                  <a:srgbClr val="595959"/>
                </a:solidFill>
              </a:rPr>
              <a:t>Make saving a habit, even if it‘s just a small amount each month</a:t>
            </a:r>
          </a:p>
          <a:p>
            <a:pPr marL="285750" indent="-285750">
              <a:buFont typeface="Wingdings" panose="05000000000000000000" pitchFamily="2" charset="2"/>
              <a:buChar char="ü"/>
            </a:pPr>
            <a:r>
              <a:rPr lang="de-DE" sz="2400" b="1" dirty="0"/>
              <a:t>Keep Good Records: </a:t>
            </a:r>
            <a:r>
              <a:rPr lang="de-DE" sz="2400" dirty="0">
                <a:solidFill>
                  <a:srgbClr val="595959"/>
                </a:solidFill>
              </a:rPr>
              <a:t>Regularly update and review your financial records to stay on top of your finances</a:t>
            </a:r>
            <a:endParaRPr lang="en-IE" sz="2400" b="1" dirty="0">
              <a:solidFill>
                <a:srgbClr val="595959"/>
              </a:solidFill>
            </a:endParaRPr>
          </a:p>
        </p:txBody>
      </p:sp>
      <p:graphicFrame>
        <p:nvGraphicFramePr>
          <p:cNvPr id="3" name="Diagramm 2">
            <a:extLst>
              <a:ext uri="{FF2B5EF4-FFF2-40B4-BE49-F238E27FC236}">
                <a16:creationId xmlns:a16="http://schemas.microsoft.com/office/drawing/2014/main" id="{5B2AD8DE-5FA9-2F53-D970-7901B528F25A}"/>
              </a:ext>
            </a:extLst>
          </p:cNvPr>
          <p:cNvGraphicFramePr/>
          <p:nvPr>
            <p:extLst>
              <p:ext uri="{D42A27DB-BD31-4B8C-83A1-F6EECF244321}">
                <p14:modId xmlns:p14="http://schemas.microsoft.com/office/powerpoint/2010/main" val="4072106590"/>
              </p:ext>
            </p:extLst>
          </p:nvPr>
        </p:nvGraphicFramePr>
        <p:xfrm>
          <a:off x="1140644" y="1662397"/>
          <a:ext cx="5750350" cy="42482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Gleichschenkliges Dreieck 5">
            <a:extLst>
              <a:ext uri="{FF2B5EF4-FFF2-40B4-BE49-F238E27FC236}">
                <a16:creationId xmlns:a16="http://schemas.microsoft.com/office/drawing/2014/main" id="{6BADD483-FF95-CC74-6B15-A9754117195E}"/>
              </a:ext>
            </a:extLst>
          </p:cNvPr>
          <p:cNvSpPr/>
          <p:nvPr/>
        </p:nvSpPr>
        <p:spPr>
          <a:xfrm rot="5400000">
            <a:off x="6825007" y="2036190"/>
            <a:ext cx="659876" cy="2356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Gleichschenkliges Dreieck 6">
            <a:extLst>
              <a:ext uri="{FF2B5EF4-FFF2-40B4-BE49-F238E27FC236}">
                <a16:creationId xmlns:a16="http://schemas.microsoft.com/office/drawing/2014/main" id="{5D44AE71-B4A5-3D03-9222-F00260D1BFE5}"/>
              </a:ext>
            </a:extLst>
          </p:cNvPr>
          <p:cNvSpPr/>
          <p:nvPr/>
        </p:nvSpPr>
        <p:spPr>
          <a:xfrm rot="5400000">
            <a:off x="6825007" y="3131271"/>
            <a:ext cx="659876" cy="2356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Gleichschenkliges Dreieck 7">
            <a:extLst>
              <a:ext uri="{FF2B5EF4-FFF2-40B4-BE49-F238E27FC236}">
                <a16:creationId xmlns:a16="http://schemas.microsoft.com/office/drawing/2014/main" id="{605D8524-D5DF-5CEA-8338-845450A347C0}"/>
              </a:ext>
            </a:extLst>
          </p:cNvPr>
          <p:cNvSpPr/>
          <p:nvPr/>
        </p:nvSpPr>
        <p:spPr>
          <a:xfrm rot="5400000">
            <a:off x="6825007" y="4226352"/>
            <a:ext cx="659876" cy="2356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Gleichschenkliges Dreieck 8">
            <a:extLst>
              <a:ext uri="{FF2B5EF4-FFF2-40B4-BE49-F238E27FC236}">
                <a16:creationId xmlns:a16="http://schemas.microsoft.com/office/drawing/2014/main" id="{E2DF7F0D-A33F-DFE6-FD6C-619487E5D7D6}"/>
              </a:ext>
            </a:extLst>
          </p:cNvPr>
          <p:cNvSpPr/>
          <p:nvPr/>
        </p:nvSpPr>
        <p:spPr>
          <a:xfrm rot="5400000">
            <a:off x="6836790" y="5321433"/>
            <a:ext cx="659876" cy="2356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48439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472530"/>
            <a:ext cx="10162618" cy="3849918"/>
          </a:xfrm>
        </p:spPr>
        <p:txBody>
          <a:bodyPr/>
          <a:lstStyle/>
          <a:p>
            <a:r>
              <a:rPr lang="en-GB" b="1" dirty="0">
                <a:solidFill>
                  <a:srgbClr val="47B5C8"/>
                </a:solidFill>
              </a:rPr>
              <a:t>Knowledge:</a:t>
            </a:r>
          </a:p>
          <a:p>
            <a:pPr marL="0" indent="0"/>
            <a:r>
              <a:rPr lang="en-GB" b="1" dirty="0">
                <a:solidFill>
                  <a:srgbClr val="F2A72C"/>
                </a:solidFill>
              </a:rPr>
              <a:t>Understanding Basic Financial Concepts</a:t>
            </a:r>
            <a:r>
              <a:rPr lang="en-GB" dirty="0">
                <a:solidFill>
                  <a:srgbClr val="F2A72C"/>
                </a:solidFill>
              </a:rPr>
              <a:t>: </a:t>
            </a:r>
          </a:p>
          <a:p>
            <a:pPr marL="0" indent="0"/>
            <a:r>
              <a:rPr lang="de-DE" dirty="0"/>
              <a:t>Understanding </a:t>
            </a:r>
            <a:r>
              <a:rPr lang="de-DE" dirty="0" err="1"/>
              <a:t>key</a:t>
            </a:r>
            <a:r>
              <a:rPr lang="de-DE" dirty="0"/>
              <a:t> </a:t>
            </a:r>
            <a:r>
              <a:rPr lang="de-DE" dirty="0" err="1"/>
              <a:t>terms</a:t>
            </a:r>
            <a:r>
              <a:rPr lang="de-DE" dirty="0"/>
              <a:t> and </a:t>
            </a:r>
            <a:r>
              <a:rPr lang="de-DE" dirty="0" err="1"/>
              <a:t>concepts</a:t>
            </a:r>
            <a:r>
              <a:rPr lang="de-DE" dirty="0"/>
              <a:t> in </a:t>
            </a:r>
            <a:r>
              <a:rPr lang="de-DE" dirty="0" err="1"/>
              <a:t>financial</a:t>
            </a:r>
            <a:r>
              <a:rPr lang="de-DE" dirty="0"/>
              <a:t> </a:t>
            </a:r>
            <a:r>
              <a:rPr lang="de-DE" dirty="0" err="1"/>
              <a:t>management</a:t>
            </a:r>
            <a:r>
              <a:rPr lang="de-DE" dirty="0"/>
              <a:t>, such </a:t>
            </a:r>
            <a:r>
              <a:rPr lang="de-DE" dirty="0" err="1"/>
              <a:t>as</a:t>
            </a:r>
            <a:r>
              <a:rPr lang="de-DE" dirty="0"/>
              <a:t> </a:t>
            </a:r>
            <a:r>
              <a:rPr lang="de-DE" dirty="0" err="1"/>
              <a:t>budgeting</a:t>
            </a:r>
            <a:r>
              <a:rPr lang="de-DE" dirty="0"/>
              <a:t>, cash </a:t>
            </a:r>
            <a:r>
              <a:rPr lang="de-DE" dirty="0" err="1"/>
              <a:t>flow</a:t>
            </a:r>
            <a:r>
              <a:rPr lang="de-DE" dirty="0"/>
              <a:t>, </a:t>
            </a:r>
            <a:r>
              <a:rPr lang="de-DE" dirty="0" err="1"/>
              <a:t>revenue</a:t>
            </a:r>
            <a:r>
              <a:rPr lang="de-DE" dirty="0"/>
              <a:t>, </a:t>
            </a:r>
            <a:r>
              <a:rPr lang="de-DE" dirty="0" err="1"/>
              <a:t>expences</a:t>
            </a:r>
            <a:r>
              <a:rPr lang="de-DE" dirty="0"/>
              <a:t> and </a:t>
            </a:r>
            <a:r>
              <a:rPr lang="de-DE" dirty="0" err="1"/>
              <a:t>financial</a:t>
            </a:r>
            <a:r>
              <a:rPr lang="de-DE" dirty="0"/>
              <a:t> </a:t>
            </a:r>
            <a:r>
              <a:rPr lang="de-DE" dirty="0" err="1"/>
              <a:t>statements</a:t>
            </a:r>
            <a:r>
              <a:rPr lang="de-DE" dirty="0"/>
              <a:t>. </a:t>
            </a:r>
          </a:p>
          <a:p>
            <a:pPr marL="0" indent="0"/>
            <a:r>
              <a:rPr lang="en-GB" b="1" dirty="0">
                <a:solidFill>
                  <a:srgbClr val="F2A72C"/>
                </a:solidFill>
              </a:rPr>
              <a:t>Importance of Budgeting</a:t>
            </a:r>
            <a:r>
              <a:rPr lang="en-GB" dirty="0">
                <a:solidFill>
                  <a:srgbClr val="F2A72C"/>
                </a:solidFill>
              </a:rPr>
              <a:t>: </a:t>
            </a:r>
          </a:p>
          <a:p>
            <a:pPr marL="0" indent="0"/>
            <a:r>
              <a:rPr lang="en-GB" dirty="0"/>
              <a:t>Learn why budgeting is important for managing a business and </a:t>
            </a:r>
            <a:r>
              <a:rPr lang="en-US" dirty="0"/>
              <a:t>how it helps in planning and controlling finances.</a:t>
            </a:r>
          </a:p>
          <a:p>
            <a:pPr marL="0" indent="0"/>
            <a:r>
              <a:rPr lang="en-GB" b="1" dirty="0">
                <a:solidFill>
                  <a:srgbClr val="F2A72C"/>
                </a:solidFill>
              </a:rPr>
              <a:t>Investor Expectations</a:t>
            </a:r>
            <a:r>
              <a:rPr lang="en-GB" dirty="0">
                <a:solidFill>
                  <a:srgbClr val="F2A72C"/>
                </a:solidFill>
              </a:rPr>
              <a:t>: </a:t>
            </a:r>
          </a:p>
          <a:p>
            <a:pPr marL="0" indent="0"/>
            <a:r>
              <a:rPr lang="en-US" dirty="0"/>
              <a:t>Being aware of what investors look for in financial reports and why clear financial communication is important.</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56082"/>
            <a:ext cx="9632553" cy="803654"/>
          </a:xfrm>
        </p:spPr>
        <p:txBody>
          <a:bodyPr/>
          <a:lstStyle/>
          <a:p>
            <a:r>
              <a:rPr lang="en-IE" dirty="0">
                <a:solidFill>
                  <a:schemeClr val="bg1"/>
                </a:solidFill>
              </a:rPr>
              <a:t>Learning Outcomes</a:t>
            </a:r>
            <a:endParaRPr lang="en-US" dirty="0">
              <a:solidFill>
                <a:schemeClr val="bg1"/>
              </a:solidFill>
            </a:endParaRPr>
          </a:p>
          <a:p>
            <a:endParaRPr lang="en-US" dirty="0"/>
          </a:p>
        </p:txBody>
      </p:sp>
    </p:spTree>
    <p:extLst>
      <p:ext uri="{BB962C8B-B14F-4D97-AF65-F5344CB8AC3E}">
        <p14:creationId xmlns:p14="http://schemas.microsoft.com/office/powerpoint/2010/main" val="323362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6AE76A8-35D0-AC81-74C4-621F3118ED70}"/>
              </a:ext>
            </a:extLst>
          </p:cNvPr>
          <p:cNvSpPr>
            <a:spLocks noGrp="1"/>
          </p:cNvSpPr>
          <p:nvPr>
            <p:ph type="body" sz="quarter" idx="16"/>
          </p:nvPr>
        </p:nvSpPr>
        <p:spPr/>
        <p:txBody>
          <a:bodyPr/>
          <a:lstStyle/>
          <a:p>
            <a:r>
              <a:rPr lang="de-DE" dirty="0"/>
              <a:t>Budgeting</a:t>
            </a:r>
          </a:p>
        </p:txBody>
      </p:sp>
      <p:sp>
        <p:nvSpPr>
          <p:cNvPr id="3" name="Textplatzhalter 2">
            <a:extLst>
              <a:ext uri="{FF2B5EF4-FFF2-40B4-BE49-F238E27FC236}">
                <a16:creationId xmlns:a16="http://schemas.microsoft.com/office/drawing/2014/main" id="{66B0F730-A2AC-3C94-0844-4362B99A12A7}"/>
              </a:ext>
            </a:extLst>
          </p:cNvPr>
          <p:cNvSpPr>
            <a:spLocks noGrp="1"/>
          </p:cNvSpPr>
          <p:nvPr>
            <p:ph type="body" sz="quarter" idx="17"/>
          </p:nvPr>
        </p:nvSpPr>
        <p:spPr/>
        <p:txBody>
          <a:bodyPr/>
          <a:lstStyle/>
          <a:p>
            <a:r>
              <a:rPr lang="de-DE" dirty="0"/>
              <a:t>03</a:t>
            </a:r>
          </a:p>
        </p:txBody>
      </p:sp>
    </p:spTree>
    <p:extLst>
      <p:ext uri="{BB962C8B-B14F-4D97-AF65-F5344CB8AC3E}">
        <p14:creationId xmlns:p14="http://schemas.microsoft.com/office/powerpoint/2010/main" val="1089173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825EA3-8B5F-BA7B-8BCD-F8836C48BCCA}"/>
              </a:ext>
            </a:extLst>
          </p:cNvPr>
          <p:cNvPicPr>
            <a:picLocks noChangeAspect="1"/>
          </p:cNvPicPr>
          <p:nvPr/>
        </p:nvPicPr>
        <p:blipFill>
          <a:blip r:embed="rId2"/>
          <a:srcRect t="5623" r="-1" b="-1"/>
          <a:stretch/>
        </p:blipFill>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noFill/>
          <a:ln>
            <a:noFill/>
          </a:ln>
        </p:spPr>
      </p:pic>
      <p:sp>
        <p:nvSpPr>
          <p:cNvPr id="3" name="Textplatzhalter 2">
            <a:extLst>
              <a:ext uri="{FF2B5EF4-FFF2-40B4-BE49-F238E27FC236}">
                <a16:creationId xmlns:a16="http://schemas.microsoft.com/office/drawing/2014/main" id="{0E67CB83-18A0-1020-5135-8AA9182066FE}"/>
              </a:ext>
            </a:extLst>
          </p:cNvPr>
          <p:cNvSpPr>
            <a:spLocks noGrp="1"/>
          </p:cNvSpPr>
          <p:nvPr>
            <p:ph type="body" sz="quarter" idx="13"/>
          </p:nvPr>
        </p:nvSpPr>
        <p:spPr>
          <a:xfrm>
            <a:off x="427670" y="1504602"/>
            <a:ext cx="5055171" cy="3808175"/>
          </a:xfrm>
        </p:spPr>
        <p:txBody>
          <a:bodyPr anchor="ctr">
            <a:normAutofit/>
          </a:bodyPr>
          <a:lstStyle/>
          <a:p>
            <a:r>
              <a:rPr lang="en-US" dirty="0"/>
              <a:t>"A budget is telling your money where to go, instead of wondering where it went." </a:t>
            </a:r>
          </a:p>
          <a:p>
            <a:r>
              <a:rPr lang="en-US" dirty="0"/>
              <a:t>John Maxwell</a:t>
            </a:r>
            <a:endParaRPr lang="de-DE" dirty="0"/>
          </a:p>
        </p:txBody>
      </p:sp>
    </p:spTree>
    <p:extLst>
      <p:ext uri="{BB962C8B-B14F-4D97-AF65-F5344CB8AC3E}">
        <p14:creationId xmlns:p14="http://schemas.microsoft.com/office/powerpoint/2010/main" val="466899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0795701-452E-6DCF-513C-EE0373F51505}"/>
              </a:ext>
            </a:extLst>
          </p:cNvPr>
          <p:cNvSpPr>
            <a:spLocks noGrp="1"/>
          </p:cNvSpPr>
          <p:nvPr>
            <p:ph type="body" sz="quarter" idx="35"/>
          </p:nvPr>
        </p:nvSpPr>
        <p:spPr/>
        <p:txBody>
          <a:bodyPr/>
          <a:lstStyle/>
          <a:p>
            <a:r>
              <a:rPr lang="de-DE" dirty="0" err="1"/>
              <a:t>What</a:t>
            </a:r>
            <a:r>
              <a:rPr lang="de-DE" dirty="0"/>
              <a:t> </a:t>
            </a:r>
            <a:r>
              <a:rPr lang="de-DE" dirty="0" err="1"/>
              <a:t>is</a:t>
            </a:r>
            <a:r>
              <a:rPr lang="de-DE" dirty="0"/>
              <a:t> a </a:t>
            </a:r>
            <a:r>
              <a:rPr lang="de-DE" dirty="0" err="1"/>
              <a:t>budget</a:t>
            </a:r>
            <a:r>
              <a:rPr lang="de-DE" dirty="0"/>
              <a:t>?</a:t>
            </a:r>
          </a:p>
        </p:txBody>
      </p:sp>
      <p:sp>
        <p:nvSpPr>
          <p:cNvPr id="3" name="Textplatzhalter 2">
            <a:extLst>
              <a:ext uri="{FF2B5EF4-FFF2-40B4-BE49-F238E27FC236}">
                <a16:creationId xmlns:a16="http://schemas.microsoft.com/office/drawing/2014/main" id="{B31D2BDD-6ECA-84A9-45B3-8326B4D5FB79}"/>
              </a:ext>
            </a:extLst>
          </p:cNvPr>
          <p:cNvSpPr>
            <a:spLocks noGrp="1"/>
          </p:cNvSpPr>
          <p:nvPr>
            <p:ph type="body" sz="quarter" idx="36"/>
          </p:nvPr>
        </p:nvSpPr>
        <p:spPr/>
        <p:txBody>
          <a:bodyPr>
            <a:noAutofit/>
          </a:bodyPr>
          <a:lstStyle/>
          <a:p>
            <a:r>
              <a:rPr lang="en-US" dirty="0"/>
              <a:t>A budget is a simple plan that shows how much money you will earn and how much you will spend.</a:t>
            </a:r>
            <a:endParaRPr lang="de-DE" dirty="0"/>
          </a:p>
        </p:txBody>
      </p:sp>
      <p:sp>
        <p:nvSpPr>
          <p:cNvPr id="4" name="Textplatzhalter 3">
            <a:extLst>
              <a:ext uri="{FF2B5EF4-FFF2-40B4-BE49-F238E27FC236}">
                <a16:creationId xmlns:a16="http://schemas.microsoft.com/office/drawing/2014/main" id="{AC3511F0-0B49-4DD3-90F0-E0556B849770}"/>
              </a:ext>
            </a:extLst>
          </p:cNvPr>
          <p:cNvSpPr>
            <a:spLocks noGrp="1"/>
          </p:cNvSpPr>
          <p:nvPr>
            <p:ph type="body" sz="quarter" idx="37"/>
          </p:nvPr>
        </p:nvSpPr>
        <p:spPr/>
        <p:txBody>
          <a:bodyPr/>
          <a:lstStyle/>
          <a:p>
            <a:endParaRPr lang="de-DE"/>
          </a:p>
        </p:txBody>
      </p:sp>
      <p:pic>
        <p:nvPicPr>
          <p:cNvPr id="13" name="Picture Placeholder 12" descr="Person doing calculations illustration">
            <a:extLst>
              <a:ext uri="{FF2B5EF4-FFF2-40B4-BE49-F238E27FC236}">
                <a16:creationId xmlns:a16="http://schemas.microsoft.com/office/drawing/2014/main" id="{775E5CA0-4995-01FE-60C6-5505BF481CFD}"/>
              </a:ext>
            </a:extLst>
          </p:cNvPr>
          <p:cNvPicPr>
            <a:picLocks noGrp="1" noChangeAspect="1"/>
          </p:cNvPicPr>
          <p:nvPr>
            <p:ph type="pic" sz="quarter" idx="41"/>
          </p:nvPr>
        </p:nvPicPr>
        <p:blipFill>
          <a:blip r:embed="rId2"/>
          <a:srcRect l="7365" r="7365"/>
          <a:stretch>
            <a:fillRect/>
          </a:stretch>
        </p:blipFill>
        <p:spPr/>
      </p:pic>
      <p:sp>
        <p:nvSpPr>
          <p:cNvPr id="6" name="Textplatzhalter 5">
            <a:extLst>
              <a:ext uri="{FF2B5EF4-FFF2-40B4-BE49-F238E27FC236}">
                <a16:creationId xmlns:a16="http://schemas.microsoft.com/office/drawing/2014/main" id="{CE3BB474-2B72-2395-AC17-875521B7B857}"/>
              </a:ext>
            </a:extLst>
          </p:cNvPr>
          <p:cNvSpPr>
            <a:spLocks noGrp="1"/>
          </p:cNvSpPr>
          <p:nvPr>
            <p:ph type="body" sz="quarter" idx="42"/>
          </p:nvPr>
        </p:nvSpPr>
        <p:spPr/>
        <p:txBody>
          <a:bodyPr/>
          <a:lstStyle/>
          <a:p>
            <a:r>
              <a:rPr lang="de-DE" dirty="0" err="1"/>
              <a:t>How</a:t>
            </a:r>
            <a:r>
              <a:rPr lang="de-DE" dirty="0"/>
              <a:t> </a:t>
            </a:r>
            <a:r>
              <a:rPr lang="de-DE" dirty="0" err="1"/>
              <a:t>does</a:t>
            </a:r>
            <a:r>
              <a:rPr lang="de-DE" dirty="0"/>
              <a:t> </a:t>
            </a:r>
            <a:r>
              <a:rPr lang="de-DE" dirty="0" err="1"/>
              <a:t>it</a:t>
            </a:r>
            <a:r>
              <a:rPr lang="de-DE" dirty="0"/>
              <a:t> </a:t>
            </a:r>
            <a:r>
              <a:rPr lang="de-DE" dirty="0" err="1"/>
              <a:t>help</a:t>
            </a:r>
            <a:r>
              <a:rPr lang="de-DE" dirty="0"/>
              <a:t>?</a:t>
            </a:r>
          </a:p>
        </p:txBody>
      </p:sp>
      <p:sp>
        <p:nvSpPr>
          <p:cNvPr id="7" name="Textplatzhalter 6">
            <a:extLst>
              <a:ext uri="{FF2B5EF4-FFF2-40B4-BE49-F238E27FC236}">
                <a16:creationId xmlns:a16="http://schemas.microsoft.com/office/drawing/2014/main" id="{01B97309-D2BD-AAC8-39BF-99AFCDF1648F}"/>
              </a:ext>
            </a:extLst>
          </p:cNvPr>
          <p:cNvSpPr>
            <a:spLocks noGrp="1"/>
          </p:cNvSpPr>
          <p:nvPr>
            <p:ph type="body" sz="quarter" idx="43"/>
          </p:nvPr>
        </p:nvSpPr>
        <p:spPr/>
        <p:txBody>
          <a:bodyPr/>
          <a:lstStyle/>
          <a:p>
            <a:r>
              <a:rPr lang="en-US" dirty="0"/>
              <a:t>It helps you make sure you have enough money to cover your business needs and save for the future.</a:t>
            </a:r>
            <a:endParaRPr lang="de-DE" dirty="0"/>
          </a:p>
        </p:txBody>
      </p:sp>
      <p:sp>
        <p:nvSpPr>
          <p:cNvPr id="8" name="Textplatzhalter 7">
            <a:extLst>
              <a:ext uri="{FF2B5EF4-FFF2-40B4-BE49-F238E27FC236}">
                <a16:creationId xmlns:a16="http://schemas.microsoft.com/office/drawing/2014/main" id="{F08A053B-596E-4B4E-68C5-08D4241166B4}"/>
              </a:ext>
            </a:extLst>
          </p:cNvPr>
          <p:cNvSpPr>
            <a:spLocks noGrp="1"/>
          </p:cNvSpPr>
          <p:nvPr>
            <p:ph type="body" sz="quarter" idx="44"/>
          </p:nvPr>
        </p:nvSpPr>
        <p:spPr/>
        <p:txBody>
          <a:bodyPr/>
          <a:lstStyle/>
          <a:p>
            <a:endParaRPr lang="de-DE"/>
          </a:p>
        </p:txBody>
      </p:sp>
      <p:sp>
        <p:nvSpPr>
          <p:cNvPr id="9" name="Textplatzhalter 8">
            <a:extLst>
              <a:ext uri="{FF2B5EF4-FFF2-40B4-BE49-F238E27FC236}">
                <a16:creationId xmlns:a16="http://schemas.microsoft.com/office/drawing/2014/main" id="{6A570C78-C9D2-0210-B324-9ABC6B7C7A0F}"/>
              </a:ext>
            </a:extLst>
          </p:cNvPr>
          <p:cNvSpPr>
            <a:spLocks noGrp="1"/>
          </p:cNvSpPr>
          <p:nvPr>
            <p:ph type="body" sz="quarter" idx="45"/>
          </p:nvPr>
        </p:nvSpPr>
        <p:spPr/>
        <p:txBody>
          <a:bodyPr/>
          <a:lstStyle/>
          <a:p>
            <a:r>
              <a:rPr lang="de-DE" dirty="0" err="1"/>
              <a:t>Why</a:t>
            </a:r>
            <a:r>
              <a:rPr lang="de-DE" dirty="0"/>
              <a:t> </a:t>
            </a:r>
            <a:r>
              <a:rPr lang="de-DE" dirty="0" err="1"/>
              <a:t>is</a:t>
            </a:r>
            <a:r>
              <a:rPr lang="de-DE" dirty="0"/>
              <a:t> Budgeting </a:t>
            </a:r>
            <a:r>
              <a:rPr lang="de-DE" dirty="0" err="1"/>
              <a:t>important</a:t>
            </a:r>
            <a:r>
              <a:rPr lang="de-DE" dirty="0"/>
              <a:t>?</a:t>
            </a:r>
          </a:p>
        </p:txBody>
      </p:sp>
      <p:sp>
        <p:nvSpPr>
          <p:cNvPr id="10" name="Textplatzhalter 9">
            <a:extLst>
              <a:ext uri="{FF2B5EF4-FFF2-40B4-BE49-F238E27FC236}">
                <a16:creationId xmlns:a16="http://schemas.microsoft.com/office/drawing/2014/main" id="{1F628289-1370-5F25-AE0B-4DF1FA21D739}"/>
              </a:ext>
            </a:extLst>
          </p:cNvPr>
          <p:cNvSpPr>
            <a:spLocks noGrp="1"/>
          </p:cNvSpPr>
          <p:nvPr>
            <p:ph type="body" sz="quarter" idx="46"/>
          </p:nvPr>
        </p:nvSpPr>
        <p:spPr>
          <a:xfrm>
            <a:off x="4937233" y="5041318"/>
            <a:ext cx="6553234" cy="999383"/>
          </a:xfrm>
        </p:spPr>
        <p:txBody>
          <a:bodyPr/>
          <a:lstStyle/>
          <a:p>
            <a:r>
              <a:rPr lang="de-DE" dirty="0"/>
              <a:t>1. </a:t>
            </a:r>
            <a:r>
              <a:rPr lang="de-DE" dirty="0" err="1"/>
              <a:t>To</a:t>
            </a:r>
            <a:r>
              <a:rPr lang="de-DE" dirty="0"/>
              <a:t> </a:t>
            </a:r>
            <a:r>
              <a:rPr lang="de-DE" b="1" dirty="0" err="1">
                <a:solidFill>
                  <a:srgbClr val="F2A72C"/>
                </a:solidFill>
              </a:rPr>
              <a:t>control</a:t>
            </a:r>
            <a:r>
              <a:rPr lang="de-DE" dirty="0"/>
              <a:t> </a:t>
            </a:r>
            <a:r>
              <a:rPr lang="de-DE" dirty="0" err="1"/>
              <a:t>your</a:t>
            </a:r>
            <a:r>
              <a:rPr lang="de-DE" dirty="0"/>
              <a:t> </a:t>
            </a:r>
            <a:r>
              <a:rPr lang="de-DE" dirty="0" err="1"/>
              <a:t>finances</a:t>
            </a:r>
            <a:br>
              <a:rPr lang="de-DE" dirty="0"/>
            </a:br>
            <a:r>
              <a:rPr lang="de-DE" dirty="0"/>
              <a:t>2. </a:t>
            </a:r>
            <a:r>
              <a:rPr lang="de-DE" dirty="0" err="1"/>
              <a:t>To</a:t>
            </a:r>
            <a:r>
              <a:rPr lang="de-DE" dirty="0"/>
              <a:t> </a:t>
            </a:r>
            <a:r>
              <a:rPr lang="de-DE" b="1" dirty="0">
                <a:solidFill>
                  <a:srgbClr val="F2A72C"/>
                </a:solidFill>
              </a:rPr>
              <a:t>plan</a:t>
            </a:r>
            <a:r>
              <a:rPr lang="de-DE" dirty="0"/>
              <a:t> </a:t>
            </a:r>
            <a:r>
              <a:rPr lang="de-DE" dirty="0" err="1"/>
              <a:t>for</a:t>
            </a:r>
            <a:r>
              <a:rPr lang="de-DE" dirty="0"/>
              <a:t> </a:t>
            </a:r>
            <a:r>
              <a:rPr lang="de-DE" dirty="0" err="1"/>
              <a:t>the</a:t>
            </a:r>
            <a:r>
              <a:rPr lang="de-DE" dirty="0"/>
              <a:t> </a:t>
            </a:r>
            <a:r>
              <a:rPr lang="de-DE" dirty="0" err="1"/>
              <a:t>future</a:t>
            </a:r>
            <a:br>
              <a:rPr lang="de-DE" dirty="0"/>
            </a:br>
            <a:r>
              <a:rPr lang="de-DE" dirty="0"/>
              <a:t>3. </a:t>
            </a:r>
            <a:r>
              <a:rPr lang="de-DE" dirty="0" err="1"/>
              <a:t>To</a:t>
            </a:r>
            <a:r>
              <a:rPr lang="de-DE" dirty="0"/>
              <a:t> </a:t>
            </a:r>
            <a:r>
              <a:rPr lang="de-DE" b="1" dirty="0" err="1">
                <a:solidFill>
                  <a:srgbClr val="F2A72C"/>
                </a:solidFill>
              </a:rPr>
              <a:t>avoid</a:t>
            </a:r>
            <a:r>
              <a:rPr lang="de-DE" dirty="0"/>
              <a:t> </a:t>
            </a:r>
            <a:r>
              <a:rPr lang="de-DE" dirty="0" err="1"/>
              <a:t>surprises</a:t>
            </a:r>
            <a:endParaRPr lang="de-DE" dirty="0"/>
          </a:p>
        </p:txBody>
      </p:sp>
      <p:sp>
        <p:nvSpPr>
          <p:cNvPr id="11" name="Textplatzhalter 10">
            <a:extLst>
              <a:ext uri="{FF2B5EF4-FFF2-40B4-BE49-F238E27FC236}">
                <a16:creationId xmlns:a16="http://schemas.microsoft.com/office/drawing/2014/main" id="{F03DE06A-BD40-AE08-632D-3A33D7FD1C65}"/>
              </a:ext>
            </a:extLst>
          </p:cNvPr>
          <p:cNvSpPr>
            <a:spLocks noGrp="1"/>
          </p:cNvSpPr>
          <p:nvPr>
            <p:ph type="body" sz="quarter" idx="47"/>
          </p:nvPr>
        </p:nvSpPr>
        <p:spPr/>
        <p:txBody>
          <a:bodyPr/>
          <a:lstStyle/>
          <a:p>
            <a:endParaRPr lang="de-DE"/>
          </a:p>
        </p:txBody>
      </p:sp>
    </p:spTree>
    <p:extLst>
      <p:ext uri="{BB962C8B-B14F-4D97-AF65-F5344CB8AC3E}">
        <p14:creationId xmlns:p14="http://schemas.microsoft.com/office/powerpoint/2010/main" val="3894578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3B7129-98E9-6ED0-FD69-42F6BEB7B326}"/>
              </a:ext>
            </a:extLst>
          </p:cNvPr>
          <p:cNvSpPr>
            <a:spLocks noGrp="1"/>
          </p:cNvSpPr>
          <p:nvPr>
            <p:ph type="body" sz="quarter" idx="18"/>
          </p:nvPr>
        </p:nvSpPr>
        <p:spPr>
          <a:xfrm>
            <a:off x="898358" y="1967324"/>
            <a:ext cx="4867011" cy="3025975"/>
          </a:xfrm>
        </p:spPr>
        <p:txBody>
          <a:bodyPr/>
          <a:lstStyle/>
          <a:p>
            <a:pPr marL="457200" indent="-457200">
              <a:buAutoNum type="arabicParenR"/>
            </a:pPr>
            <a:r>
              <a:rPr lang="en-US" dirty="0"/>
              <a:t>If you want to take control of the cash in your business, there’s only one answer: </a:t>
            </a:r>
            <a:r>
              <a:rPr lang="en-US" b="1" dirty="0">
                <a:solidFill>
                  <a:srgbClr val="20376B"/>
                </a:solidFill>
              </a:rPr>
              <a:t>Make a budget. </a:t>
            </a:r>
          </a:p>
          <a:p>
            <a:pPr marL="457200" indent="-457200">
              <a:buFont typeface="Arial" panose="020B0604020202020204" pitchFamily="34" charset="0"/>
              <a:buAutoNum type="arabicParenR"/>
            </a:pPr>
            <a:r>
              <a:rPr lang="en-US" dirty="0"/>
              <a:t>In order for the budget to work, you have to live according to your numbers.</a:t>
            </a:r>
          </a:p>
          <a:p>
            <a:pPr marL="457200" indent="-457200">
              <a:buFont typeface="Arial" panose="020B0604020202020204" pitchFamily="34" charset="0"/>
              <a:buAutoNum type="arabicParenR"/>
            </a:pPr>
            <a:r>
              <a:rPr lang="en-US" dirty="0"/>
              <a:t>You should not spend anything except what’s written down without coming back and adjusting the budget</a:t>
            </a:r>
            <a:endParaRPr lang="de-DE" dirty="0"/>
          </a:p>
          <a:p>
            <a:pPr marL="457200" indent="-457200">
              <a:buAutoNum type="arabicParenR"/>
            </a:pPr>
            <a:endParaRPr lang="en-US" sz="2000" dirty="0"/>
          </a:p>
          <a:p>
            <a:pPr marL="457200" indent="-457200">
              <a:buAutoNum type="arabicParenR"/>
            </a:pPr>
            <a:endParaRPr lang="de-DE" sz="2000" dirty="0"/>
          </a:p>
        </p:txBody>
      </p:sp>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p:txBody>
          <a:bodyPr/>
          <a:lstStyle/>
          <a:p>
            <a:r>
              <a:rPr lang="de-DE" dirty="0"/>
              <a:t>Simple </a:t>
            </a:r>
            <a:r>
              <a:rPr lang="de-DE" dirty="0" err="1"/>
              <a:t>rules</a:t>
            </a:r>
            <a:r>
              <a:rPr lang="de-DE" dirty="0"/>
              <a:t> of Budgeting:</a:t>
            </a:r>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545263" y="1452563"/>
            <a:ext cx="5212151" cy="4656137"/>
          </a:xfrm>
        </p:spPr>
        <p:txBody>
          <a:bodyPr/>
          <a:lstStyle/>
          <a:p>
            <a:r>
              <a:rPr lang="en-US" sz="2400" b="1" dirty="0">
                <a:solidFill>
                  <a:srgbClr val="47B5C8"/>
                </a:solidFill>
              </a:rPr>
              <a:t>Control: </a:t>
            </a:r>
            <a:r>
              <a:rPr lang="en-US" sz="2400" dirty="0">
                <a:solidFill>
                  <a:srgbClr val="595959"/>
                </a:solidFill>
              </a:rPr>
              <a:t>If you don’t have a plan, you’re just hoping that everything will work out – but you do not have control. This will not work out in the long term. </a:t>
            </a:r>
          </a:p>
          <a:p>
            <a:r>
              <a:rPr lang="en-US" sz="2400" b="1" dirty="0">
                <a:solidFill>
                  <a:srgbClr val="086575"/>
                </a:solidFill>
              </a:rPr>
              <a:t>Plan: </a:t>
            </a:r>
            <a:r>
              <a:rPr lang="en-US" sz="2400" dirty="0">
                <a:solidFill>
                  <a:srgbClr val="595959"/>
                </a:solidFill>
              </a:rPr>
              <a:t>A budget allows you to save money for important things, like buying new equipment.</a:t>
            </a:r>
          </a:p>
          <a:p>
            <a:r>
              <a:rPr lang="en-US" sz="2400" b="1" dirty="0">
                <a:solidFill>
                  <a:srgbClr val="D9552F"/>
                </a:solidFill>
              </a:rPr>
              <a:t>Avoid: </a:t>
            </a:r>
            <a:r>
              <a:rPr lang="en-US" sz="2400" dirty="0">
                <a:solidFill>
                  <a:srgbClr val="595959"/>
                </a:solidFill>
              </a:rPr>
              <a:t>With a budget, you can see problems before they happen, like running out of money.</a:t>
            </a:r>
          </a:p>
        </p:txBody>
      </p:sp>
    </p:spTree>
    <p:extLst>
      <p:ext uri="{BB962C8B-B14F-4D97-AF65-F5344CB8AC3E}">
        <p14:creationId xmlns:p14="http://schemas.microsoft.com/office/powerpoint/2010/main" val="2333113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1BC864B-308E-AE27-AA63-F3C52A11F488}"/>
              </a:ext>
            </a:extLst>
          </p:cNvPr>
          <p:cNvSpPr>
            <a:spLocks noGrp="1"/>
          </p:cNvSpPr>
          <p:nvPr>
            <p:ph type="body" sz="quarter" idx="18"/>
          </p:nvPr>
        </p:nvSpPr>
        <p:spPr>
          <a:xfrm>
            <a:off x="914399" y="1597526"/>
            <a:ext cx="11149781" cy="3440624"/>
          </a:xfrm>
        </p:spPr>
        <p:txBody>
          <a:bodyPr/>
          <a:lstStyle/>
          <a:p>
            <a:r>
              <a:rPr lang="en-US" sz="1800" b="1" dirty="0">
                <a:solidFill>
                  <a:srgbClr val="F2A72C"/>
                </a:solidFill>
              </a:rPr>
              <a:t>1</a:t>
            </a:r>
            <a:r>
              <a:rPr lang="en-US" b="1" dirty="0">
                <a:solidFill>
                  <a:srgbClr val="F2A72C"/>
                </a:solidFill>
              </a:rPr>
              <a:t>. Operational Budget </a:t>
            </a:r>
            <a:r>
              <a:rPr lang="en-US" b="1" dirty="0"/>
              <a:t>- </a:t>
            </a:r>
            <a:r>
              <a:rPr lang="en-US" dirty="0"/>
              <a:t>the budget you use for your daily business activities.</a:t>
            </a:r>
          </a:p>
          <a:p>
            <a:pPr marL="0" indent="0"/>
            <a:r>
              <a:rPr lang="en-US" b="1" dirty="0"/>
              <a:t>Why it matters</a:t>
            </a:r>
            <a:r>
              <a:rPr lang="en-US" dirty="0"/>
              <a:t>: It helps you manage the costs of running your business, like paying for supplies, rent, and salaries.</a:t>
            </a:r>
          </a:p>
          <a:p>
            <a:pPr marL="0" indent="0"/>
            <a:endParaRPr lang="en-US" sz="100" dirty="0"/>
          </a:p>
          <a:p>
            <a:r>
              <a:rPr lang="en-US" b="1" dirty="0">
                <a:solidFill>
                  <a:srgbClr val="F2A72C"/>
                </a:solidFill>
              </a:rPr>
              <a:t>2. Capital Budget </a:t>
            </a:r>
            <a:r>
              <a:rPr lang="en-US" b="1" dirty="0"/>
              <a:t>– </a:t>
            </a:r>
            <a:r>
              <a:rPr lang="en-US" dirty="0"/>
              <a:t>the</a:t>
            </a:r>
            <a:r>
              <a:rPr lang="en-US" b="1" dirty="0"/>
              <a:t> </a:t>
            </a:r>
            <a:r>
              <a:rPr lang="en-US" dirty="0"/>
              <a:t>budget for big expenses e.g. new equipment or business expansion </a:t>
            </a:r>
          </a:p>
          <a:p>
            <a:pPr marL="0" indent="0"/>
            <a:r>
              <a:rPr lang="en-US" b="1" dirty="0"/>
              <a:t>Why it matters</a:t>
            </a:r>
            <a:r>
              <a:rPr lang="en-US" dirty="0"/>
              <a:t>: Planning for these costs helps you avoid taking on too much debt.</a:t>
            </a:r>
          </a:p>
          <a:p>
            <a:pPr marL="0" indent="0"/>
            <a:endParaRPr lang="en-US" sz="100" dirty="0"/>
          </a:p>
          <a:p>
            <a:r>
              <a:rPr lang="en-US" b="1" dirty="0">
                <a:solidFill>
                  <a:srgbClr val="F2A72C"/>
                </a:solidFill>
              </a:rPr>
              <a:t>3. Cash Flow Budget - </a:t>
            </a:r>
            <a:r>
              <a:rPr lang="en-US" dirty="0"/>
              <a:t>the budget tracks money coming in and going out</a:t>
            </a:r>
          </a:p>
          <a:p>
            <a:pPr>
              <a:buFont typeface="Arial" panose="020B0604020202020204" pitchFamily="34" charset="0"/>
              <a:buChar char="•"/>
            </a:pPr>
            <a:r>
              <a:rPr lang="en-US" b="1" dirty="0"/>
              <a:t>Why it matters</a:t>
            </a:r>
            <a:r>
              <a:rPr lang="en-US" dirty="0"/>
              <a:t>: It helps you make sure you always have enough cash to pay your bills on time</a:t>
            </a:r>
            <a:r>
              <a:rPr lang="en-US" sz="1800" dirty="0"/>
              <a:t>.</a:t>
            </a:r>
          </a:p>
          <a:p>
            <a:endParaRPr lang="de-DE" sz="1800" dirty="0"/>
          </a:p>
        </p:txBody>
      </p:sp>
      <p:sp>
        <p:nvSpPr>
          <p:cNvPr id="3" name="Textplatzhalter 2">
            <a:extLst>
              <a:ext uri="{FF2B5EF4-FFF2-40B4-BE49-F238E27FC236}">
                <a16:creationId xmlns:a16="http://schemas.microsoft.com/office/drawing/2014/main" id="{4FFA22B6-C3CB-82D8-C39B-E82EAC7F9074}"/>
              </a:ext>
            </a:extLst>
          </p:cNvPr>
          <p:cNvSpPr>
            <a:spLocks noGrp="1"/>
          </p:cNvSpPr>
          <p:nvPr>
            <p:ph type="body" sz="quarter" idx="16"/>
          </p:nvPr>
        </p:nvSpPr>
        <p:spPr/>
        <p:txBody>
          <a:bodyPr/>
          <a:lstStyle/>
          <a:p>
            <a:r>
              <a:rPr lang="de-DE" dirty="0" err="1"/>
              <a:t>There</a:t>
            </a:r>
            <a:r>
              <a:rPr lang="de-DE" dirty="0"/>
              <a:t> </a:t>
            </a:r>
            <a:r>
              <a:rPr lang="de-DE" dirty="0" err="1"/>
              <a:t>are</a:t>
            </a:r>
            <a:r>
              <a:rPr lang="de-DE" dirty="0"/>
              <a:t> different </a:t>
            </a:r>
            <a:r>
              <a:rPr lang="de-DE" dirty="0" err="1"/>
              <a:t>types</a:t>
            </a:r>
            <a:r>
              <a:rPr lang="de-DE" dirty="0"/>
              <a:t> of Budgets:</a:t>
            </a:r>
          </a:p>
        </p:txBody>
      </p:sp>
    </p:spTree>
    <p:extLst>
      <p:ext uri="{BB962C8B-B14F-4D97-AF65-F5344CB8AC3E}">
        <p14:creationId xmlns:p14="http://schemas.microsoft.com/office/powerpoint/2010/main" val="4112972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p:txBody>
          <a:bodyPr/>
          <a:lstStyle/>
          <a:p>
            <a:r>
              <a:rPr lang="de-DE" dirty="0" err="1"/>
              <a:t>Connecting</a:t>
            </a:r>
            <a:r>
              <a:rPr lang="de-DE" dirty="0"/>
              <a:t> Financial </a:t>
            </a:r>
            <a:r>
              <a:rPr lang="de-DE" dirty="0" err="1"/>
              <a:t>Strategy</a:t>
            </a:r>
            <a:r>
              <a:rPr lang="de-DE" dirty="0"/>
              <a:t> </a:t>
            </a:r>
            <a:r>
              <a:rPr lang="de-DE" dirty="0" err="1"/>
              <a:t>to</a:t>
            </a:r>
            <a:r>
              <a:rPr lang="de-DE" dirty="0"/>
              <a:t> Budgeting</a:t>
            </a:r>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545264" y="1452563"/>
            <a:ext cx="5524816" cy="4656137"/>
          </a:xfrm>
        </p:spPr>
        <p:txBody>
          <a:bodyPr/>
          <a:lstStyle/>
          <a:p>
            <a:r>
              <a:rPr lang="en-US" sz="2200" b="1" dirty="0">
                <a:solidFill>
                  <a:srgbClr val="47B5C8"/>
                </a:solidFill>
              </a:rPr>
              <a:t>Your Financial Strategy </a:t>
            </a:r>
            <a:r>
              <a:rPr lang="en-US" sz="2200" dirty="0">
                <a:solidFill>
                  <a:srgbClr val="595959"/>
                </a:solidFill>
              </a:rPr>
              <a:t>sets long-term goals for your business, such as growing revenue, reducing costs, or expanding into new markets.</a:t>
            </a:r>
          </a:p>
          <a:p>
            <a:r>
              <a:rPr lang="en-US" sz="2200" b="1" dirty="0">
                <a:solidFill>
                  <a:srgbClr val="DE0A1D"/>
                </a:solidFill>
              </a:rPr>
              <a:t>Budgeting</a:t>
            </a:r>
            <a:r>
              <a:rPr lang="en-US" sz="2200" dirty="0">
                <a:solidFill>
                  <a:srgbClr val="DE0A1D"/>
                </a:solidFill>
              </a:rPr>
              <a:t> </a:t>
            </a:r>
            <a:r>
              <a:rPr lang="en-US" sz="2200" dirty="0">
                <a:solidFill>
                  <a:srgbClr val="595959"/>
                </a:solidFill>
              </a:rPr>
              <a:t>is the detailed plan that allocates your resources in line with these goals. It serves as the roadmap for day-to-day decision-making to ensure that your actions align with your broader strategy</a:t>
            </a:r>
          </a:p>
          <a:p>
            <a:pPr marL="268288" indent="-268288">
              <a:buNone/>
            </a:pPr>
            <a:r>
              <a:rPr lang="en-US" sz="2200" b="1" dirty="0">
                <a:solidFill>
                  <a:srgbClr val="595959"/>
                </a:solidFill>
                <a:sym typeface="Wingdings" panose="05000000000000000000" pitchFamily="2" charset="2"/>
              </a:rPr>
              <a:t> </a:t>
            </a:r>
            <a:r>
              <a:rPr lang="en-US" sz="2200" b="1" dirty="0">
                <a:solidFill>
                  <a:srgbClr val="086575"/>
                </a:solidFill>
                <a:sym typeface="Wingdings" panose="05000000000000000000" pitchFamily="2" charset="2"/>
              </a:rPr>
              <a:t>Effective Budgeting</a:t>
            </a:r>
            <a:r>
              <a:rPr lang="en-US" sz="2200" dirty="0">
                <a:solidFill>
                  <a:srgbClr val="086575"/>
                </a:solidFill>
                <a:sym typeface="Wingdings" panose="05000000000000000000" pitchFamily="2" charset="2"/>
              </a:rPr>
              <a:t> </a:t>
            </a:r>
            <a:r>
              <a:rPr lang="en-US" sz="2200" dirty="0">
                <a:solidFill>
                  <a:srgbClr val="595959"/>
                </a:solidFill>
                <a:sym typeface="Wingdings" panose="05000000000000000000" pitchFamily="2" charset="2"/>
              </a:rPr>
              <a:t>allows you to control costs, prioritize spending, and make informed financial decisions that support your overall goals. </a:t>
            </a:r>
            <a:endParaRPr lang="en-US" sz="2200" b="1" dirty="0">
              <a:solidFill>
                <a:srgbClr val="595959"/>
              </a:solidFill>
            </a:endParaRPr>
          </a:p>
        </p:txBody>
      </p:sp>
      <p:sp>
        <p:nvSpPr>
          <p:cNvPr id="7" name="Rechteck 6">
            <a:extLst>
              <a:ext uri="{FF2B5EF4-FFF2-40B4-BE49-F238E27FC236}">
                <a16:creationId xmlns:a16="http://schemas.microsoft.com/office/drawing/2014/main" id="{019F5D07-B9E1-9CFE-39A8-AFC7C6E43A1E}"/>
              </a:ext>
            </a:extLst>
          </p:cNvPr>
          <p:cNvSpPr/>
          <p:nvPr/>
        </p:nvSpPr>
        <p:spPr>
          <a:xfrm>
            <a:off x="1874981" y="2324347"/>
            <a:ext cx="3222061" cy="110465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dirty="0">
                <a:solidFill>
                  <a:srgbClr val="595959"/>
                </a:solidFill>
              </a:rPr>
              <a:t>Financial </a:t>
            </a:r>
            <a:r>
              <a:rPr lang="de-DE" sz="3200" dirty="0" err="1">
                <a:solidFill>
                  <a:srgbClr val="595959"/>
                </a:solidFill>
              </a:rPr>
              <a:t>Strategy</a:t>
            </a:r>
            <a:r>
              <a:rPr lang="de-DE" sz="3200" dirty="0">
                <a:solidFill>
                  <a:srgbClr val="595959"/>
                </a:solidFill>
              </a:rPr>
              <a:t> </a:t>
            </a:r>
            <a:r>
              <a:rPr lang="de-DE" sz="3200" dirty="0" err="1">
                <a:solidFill>
                  <a:srgbClr val="595959"/>
                </a:solidFill>
              </a:rPr>
              <a:t>is</a:t>
            </a:r>
            <a:r>
              <a:rPr lang="de-DE" sz="3200" dirty="0">
                <a:solidFill>
                  <a:srgbClr val="595959"/>
                </a:solidFill>
              </a:rPr>
              <a:t> </a:t>
            </a:r>
            <a:r>
              <a:rPr lang="de-DE" sz="3200" dirty="0" err="1">
                <a:solidFill>
                  <a:srgbClr val="595959"/>
                </a:solidFill>
              </a:rPr>
              <a:t>the</a:t>
            </a:r>
            <a:r>
              <a:rPr lang="de-DE" sz="3200" dirty="0">
                <a:solidFill>
                  <a:srgbClr val="595959"/>
                </a:solidFill>
              </a:rPr>
              <a:t> </a:t>
            </a:r>
            <a:r>
              <a:rPr lang="de-DE" sz="3200" b="1" dirty="0" err="1">
                <a:solidFill>
                  <a:srgbClr val="595959"/>
                </a:solidFill>
              </a:rPr>
              <a:t>big</a:t>
            </a:r>
            <a:r>
              <a:rPr lang="de-DE" sz="3200" b="1" dirty="0">
                <a:solidFill>
                  <a:srgbClr val="595959"/>
                </a:solidFill>
              </a:rPr>
              <a:t> </a:t>
            </a:r>
            <a:r>
              <a:rPr lang="de-DE" sz="3200" b="1" dirty="0" err="1">
                <a:solidFill>
                  <a:srgbClr val="595959"/>
                </a:solidFill>
              </a:rPr>
              <a:t>picture</a:t>
            </a:r>
            <a:endParaRPr lang="de-DE" sz="3200" b="1" dirty="0">
              <a:solidFill>
                <a:srgbClr val="595959"/>
              </a:solidFill>
            </a:endParaRPr>
          </a:p>
        </p:txBody>
      </p:sp>
      <p:sp>
        <p:nvSpPr>
          <p:cNvPr id="8" name="Rechteck 7">
            <a:extLst>
              <a:ext uri="{FF2B5EF4-FFF2-40B4-BE49-F238E27FC236}">
                <a16:creationId xmlns:a16="http://schemas.microsoft.com/office/drawing/2014/main" id="{C94B42D6-7F5D-7192-6DD0-C1DBFC015BFD}"/>
              </a:ext>
            </a:extLst>
          </p:cNvPr>
          <p:cNvSpPr/>
          <p:nvPr/>
        </p:nvSpPr>
        <p:spPr>
          <a:xfrm>
            <a:off x="1874982" y="4265234"/>
            <a:ext cx="3351846" cy="1350951"/>
          </a:xfrm>
          <a:prstGeom prst="rect">
            <a:avLst/>
          </a:prstGeom>
          <a:solidFill>
            <a:srgbClr val="2037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The Budget </a:t>
            </a:r>
            <a:r>
              <a:rPr lang="de-DE" sz="2400" dirty="0" err="1">
                <a:solidFill>
                  <a:schemeClr val="bg1"/>
                </a:solidFill>
              </a:rPr>
              <a:t>translates</a:t>
            </a:r>
            <a:r>
              <a:rPr lang="de-DE" sz="2400" dirty="0">
                <a:solidFill>
                  <a:schemeClr val="bg1"/>
                </a:solidFill>
              </a:rPr>
              <a:t> </a:t>
            </a:r>
            <a:r>
              <a:rPr lang="de-DE" sz="2400" dirty="0" err="1">
                <a:solidFill>
                  <a:schemeClr val="bg1"/>
                </a:solidFill>
              </a:rPr>
              <a:t>the</a:t>
            </a:r>
            <a:r>
              <a:rPr lang="de-DE" sz="2400" dirty="0">
                <a:solidFill>
                  <a:schemeClr val="bg1"/>
                </a:solidFill>
              </a:rPr>
              <a:t> </a:t>
            </a:r>
            <a:r>
              <a:rPr lang="de-DE" sz="2400" dirty="0" err="1">
                <a:solidFill>
                  <a:schemeClr val="bg1"/>
                </a:solidFill>
              </a:rPr>
              <a:t>big</a:t>
            </a:r>
            <a:r>
              <a:rPr lang="de-DE" sz="2400" dirty="0">
                <a:solidFill>
                  <a:schemeClr val="bg1"/>
                </a:solidFill>
              </a:rPr>
              <a:t> </a:t>
            </a:r>
            <a:r>
              <a:rPr lang="de-DE" sz="2400" dirty="0" err="1">
                <a:solidFill>
                  <a:schemeClr val="bg1"/>
                </a:solidFill>
              </a:rPr>
              <a:t>picture</a:t>
            </a:r>
            <a:r>
              <a:rPr lang="de-DE" sz="2400" dirty="0">
                <a:solidFill>
                  <a:schemeClr val="bg1"/>
                </a:solidFill>
              </a:rPr>
              <a:t> </a:t>
            </a:r>
            <a:r>
              <a:rPr lang="de-DE" sz="2400" dirty="0" err="1">
                <a:solidFill>
                  <a:schemeClr val="bg1"/>
                </a:solidFill>
              </a:rPr>
              <a:t>into</a:t>
            </a:r>
            <a:r>
              <a:rPr lang="de-DE" sz="2400" dirty="0">
                <a:solidFill>
                  <a:schemeClr val="bg1"/>
                </a:solidFill>
              </a:rPr>
              <a:t> a </a:t>
            </a:r>
            <a:r>
              <a:rPr lang="de-DE" sz="2400" b="1" dirty="0" err="1">
                <a:solidFill>
                  <a:schemeClr val="bg1"/>
                </a:solidFill>
              </a:rPr>
              <a:t>detailed</a:t>
            </a:r>
            <a:r>
              <a:rPr lang="de-DE" sz="2400" b="1" dirty="0">
                <a:solidFill>
                  <a:schemeClr val="bg1"/>
                </a:solidFill>
              </a:rPr>
              <a:t> plan</a:t>
            </a:r>
          </a:p>
        </p:txBody>
      </p:sp>
      <p:cxnSp>
        <p:nvCxnSpPr>
          <p:cNvPr id="10" name="Gerade Verbindung mit Pfeil 9">
            <a:extLst>
              <a:ext uri="{FF2B5EF4-FFF2-40B4-BE49-F238E27FC236}">
                <a16:creationId xmlns:a16="http://schemas.microsoft.com/office/drawing/2014/main" id="{ED275B2A-3CBB-A41A-0DE7-37C1AAB940C1}"/>
              </a:ext>
            </a:extLst>
          </p:cNvPr>
          <p:cNvCxnSpPr>
            <a:cxnSpLocks/>
          </p:cNvCxnSpPr>
          <p:nvPr/>
        </p:nvCxnSpPr>
        <p:spPr>
          <a:xfrm>
            <a:off x="3421118" y="3452337"/>
            <a:ext cx="0" cy="836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C12E12C-D0B7-47F0-A89C-0FF72D2E0E51}"/>
              </a:ext>
            </a:extLst>
          </p:cNvPr>
          <p:cNvSpPr txBox="1"/>
          <p:nvPr/>
        </p:nvSpPr>
        <p:spPr>
          <a:xfrm>
            <a:off x="6791633" y="309092"/>
            <a:ext cx="5278447" cy="830997"/>
          </a:xfrm>
          <a:prstGeom prst="rect">
            <a:avLst/>
          </a:prstGeom>
          <a:noFill/>
        </p:spPr>
        <p:txBody>
          <a:bodyPr wrap="square">
            <a:spAutoFit/>
          </a:bodyPr>
          <a:lstStyle/>
          <a:p>
            <a:pPr marL="0" indent="0" algn="r">
              <a:buNone/>
            </a:pPr>
            <a:r>
              <a:rPr lang="en-US" sz="2400" b="1" dirty="0"/>
              <a:t>How Budgeting Implements your Financial Strategy</a:t>
            </a:r>
          </a:p>
        </p:txBody>
      </p:sp>
    </p:spTree>
    <p:extLst>
      <p:ext uri="{BB962C8B-B14F-4D97-AF65-F5344CB8AC3E}">
        <p14:creationId xmlns:p14="http://schemas.microsoft.com/office/powerpoint/2010/main" val="449013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a:xfrm>
            <a:off x="798380" y="1557986"/>
            <a:ext cx="9979741" cy="3849918"/>
          </a:xfrm>
        </p:spPr>
        <p:txBody>
          <a:bodyPr/>
          <a:lstStyle/>
          <a:p>
            <a:pPr marL="457200" indent="-457200">
              <a:buFont typeface="+mj-lt"/>
              <a:buAutoNum type="arabicPeriod"/>
            </a:pPr>
            <a:r>
              <a:rPr lang="de-DE" b="1" dirty="0"/>
              <a:t>Create a Table</a:t>
            </a:r>
            <a:r>
              <a:rPr lang="de-DE" dirty="0"/>
              <a:t>: </a:t>
            </a:r>
            <a:r>
              <a:rPr lang="en-US" dirty="0"/>
              <a:t>The columns represent the planning periods (typically months), and the income and expenses in the respective periods are entered in the rows.</a:t>
            </a:r>
          </a:p>
          <a:p>
            <a:pPr marL="457200" indent="-457200">
              <a:buFont typeface="+mj-lt"/>
              <a:buAutoNum type="arabicPeriod"/>
            </a:pPr>
            <a:r>
              <a:rPr lang="en-US" b="1" dirty="0"/>
              <a:t>List all Income: </a:t>
            </a:r>
            <a:r>
              <a:rPr lang="en-US" dirty="0"/>
              <a:t>Write down all the money your business earns each month (sales, services, etc.).</a:t>
            </a:r>
          </a:p>
          <a:p>
            <a:pPr marL="457200" indent="-457200">
              <a:buFont typeface="+mj-lt"/>
              <a:buAutoNum type="arabicPeriod"/>
            </a:pPr>
            <a:r>
              <a:rPr lang="de-DE" b="1" dirty="0"/>
              <a:t>List all the Expenses: </a:t>
            </a:r>
            <a:r>
              <a:rPr lang="en-US" dirty="0"/>
              <a:t>Note down everything your business spends money on, like rent, supplies, and salaries.</a:t>
            </a:r>
            <a:endParaRPr lang="de-DE" dirty="0"/>
          </a:p>
          <a:p>
            <a:pPr marL="457200" indent="-457200">
              <a:buFont typeface="+mj-lt"/>
              <a:buAutoNum type="arabicPeriod"/>
            </a:pPr>
            <a:r>
              <a:rPr lang="de-DE" b="1" dirty="0"/>
              <a:t>Calculate the Differences: </a:t>
            </a:r>
            <a:r>
              <a:rPr lang="en-US" dirty="0"/>
              <a:t>Subtract your total expenses from your total income. This shows you how much money you have left for the period.</a:t>
            </a:r>
            <a:endParaRPr lang="en-US" b="1" dirty="0"/>
          </a:p>
          <a:p>
            <a:pPr marL="457200" indent="-457200">
              <a:buFont typeface="+mj-lt"/>
              <a:buAutoNum type="arabicPeriod"/>
            </a:pPr>
            <a:r>
              <a:rPr lang="en-US" b="1" dirty="0"/>
              <a:t>Adjust if needed: </a:t>
            </a:r>
            <a:r>
              <a:rPr lang="en-US" dirty="0"/>
              <a:t>If your expenses are more than your income, look for ways to reduce costs or increase earnings.</a:t>
            </a:r>
          </a:p>
          <a:p>
            <a:pPr marL="457200" indent="-457200">
              <a:buFont typeface="+mj-lt"/>
              <a:buAutoNum type="arabicPeriod"/>
            </a:pPr>
            <a:endParaRPr lang="de-DE" sz="2000" b="1"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de-DE" dirty="0"/>
              <a:t>How to Create a Budget</a:t>
            </a:r>
          </a:p>
        </p:txBody>
      </p:sp>
    </p:spTree>
    <p:extLst>
      <p:ext uri="{BB962C8B-B14F-4D97-AF65-F5344CB8AC3E}">
        <p14:creationId xmlns:p14="http://schemas.microsoft.com/office/powerpoint/2010/main" val="2066326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p:txBody>
          <a:bodyPr/>
          <a:lstStyle/>
          <a:p>
            <a:pPr marL="0" indent="0"/>
            <a:endParaRPr lang="de-DE" sz="2000" b="1"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de-DE" dirty="0"/>
              <a:t>Simple Budget </a:t>
            </a:r>
            <a:r>
              <a:rPr lang="de-DE" dirty="0" err="1"/>
              <a:t>Example</a:t>
            </a:r>
            <a:endParaRPr lang="de-DE" dirty="0"/>
          </a:p>
        </p:txBody>
      </p:sp>
      <p:graphicFrame>
        <p:nvGraphicFramePr>
          <p:cNvPr id="4" name="Tabelle 3">
            <a:extLst>
              <a:ext uri="{FF2B5EF4-FFF2-40B4-BE49-F238E27FC236}">
                <a16:creationId xmlns:a16="http://schemas.microsoft.com/office/drawing/2014/main" id="{5F411B2E-DE15-1385-64D6-C64A5CD591A3}"/>
              </a:ext>
            </a:extLst>
          </p:cNvPr>
          <p:cNvGraphicFramePr>
            <a:graphicFrameLocks noGrp="1"/>
          </p:cNvGraphicFramePr>
          <p:nvPr>
            <p:extLst>
              <p:ext uri="{D42A27DB-BD31-4B8C-83A1-F6EECF244321}">
                <p14:modId xmlns:p14="http://schemas.microsoft.com/office/powerpoint/2010/main" val="1508001617"/>
              </p:ext>
            </p:extLst>
          </p:nvPr>
        </p:nvGraphicFramePr>
        <p:xfrm>
          <a:off x="537328" y="1699260"/>
          <a:ext cx="10369476" cy="3418840"/>
        </p:xfrm>
        <a:graphic>
          <a:graphicData uri="http://schemas.openxmlformats.org/drawingml/2006/table">
            <a:tbl>
              <a:tblPr firstRow="1" bandRow="1">
                <a:tableStyleId>{5C22544A-7EE6-4342-B048-85BDC9FD1C3A}</a:tableStyleId>
              </a:tblPr>
              <a:tblGrid>
                <a:gridCol w="797652">
                  <a:extLst>
                    <a:ext uri="{9D8B030D-6E8A-4147-A177-3AD203B41FA5}">
                      <a16:colId xmlns:a16="http://schemas.microsoft.com/office/drawing/2014/main" val="510015756"/>
                    </a:ext>
                  </a:extLst>
                </a:gridCol>
                <a:gridCol w="797652">
                  <a:extLst>
                    <a:ext uri="{9D8B030D-6E8A-4147-A177-3AD203B41FA5}">
                      <a16:colId xmlns:a16="http://schemas.microsoft.com/office/drawing/2014/main" val="2793802648"/>
                    </a:ext>
                  </a:extLst>
                </a:gridCol>
                <a:gridCol w="797652">
                  <a:extLst>
                    <a:ext uri="{9D8B030D-6E8A-4147-A177-3AD203B41FA5}">
                      <a16:colId xmlns:a16="http://schemas.microsoft.com/office/drawing/2014/main" val="2873209400"/>
                    </a:ext>
                  </a:extLst>
                </a:gridCol>
                <a:gridCol w="797652">
                  <a:extLst>
                    <a:ext uri="{9D8B030D-6E8A-4147-A177-3AD203B41FA5}">
                      <a16:colId xmlns:a16="http://schemas.microsoft.com/office/drawing/2014/main" val="3834439737"/>
                    </a:ext>
                  </a:extLst>
                </a:gridCol>
                <a:gridCol w="797652">
                  <a:extLst>
                    <a:ext uri="{9D8B030D-6E8A-4147-A177-3AD203B41FA5}">
                      <a16:colId xmlns:a16="http://schemas.microsoft.com/office/drawing/2014/main" val="1640375804"/>
                    </a:ext>
                  </a:extLst>
                </a:gridCol>
                <a:gridCol w="797652">
                  <a:extLst>
                    <a:ext uri="{9D8B030D-6E8A-4147-A177-3AD203B41FA5}">
                      <a16:colId xmlns:a16="http://schemas.microsoft.com/office/drawing/2014/main" val="57593198"/>
                    </a:ext>
                  </a:extLst>
                </a:gridCol>
                <a:gridCol w="797652">
                  <a:extLst>
                    <a:ext uri="{9D8B030D-6E8A-4147-A177-3AD203B41FA5}">
                      <a16:colId xmlns:a16="http://schemas.microsoft.com/office/drawing/2014/main" val="2024712465"/>
                    </a:ext>
                  </a:extLst>
                </a:gridCol>
                <a:gridCol w="797652">
                  <a:extLst>
                    <a:ext uri="{9D8B030D-6E8A-4147-A177-3AD203B41FA5}">
                      <a16:colId xmlns:a16="http://schemas.microsoft.com/office/drawing/2014/main" val="2452689295"/>
                    </a:ext>
                  </a:extLst>
                </a:gridCol>
                <a:gridCol w="797652">
                  <a:extLst>
                    <a:ext uri="{9D8B030D-6E8A-4147-A177-3AD203B41FA5}">
                      <a16:colId xmlns:a16="http://schemas.microsoft.com/office/drawing/2014/main" val="3790727192"/>
                    </a:ext>
                  </a:extLst>
                </a:gridCol>
                <a:gridCol w="797652">
                  <a:extLst>
                    <a:ext uri="{9D8B030D-6E8A-4147-A177-3AD203B41FA5}">
                      <a16:colId xmlns:a16="http://schemas.microsoft.com/office/drawing/2014/main" val="2075580306"/>
                    </a:ext>
                  </a:extLst>
                </a:gridCol>
                <a:gridCol w="797652">
                  <a:extLst>
                    <a:ext uri="{9D8B030D-6E8A-4147-A177-3AD203B41FA5}">
                      <a16:colId xmlns:a16="http://schemas.microsoft.com/office/drawing/2014/main" val="2233044690"/>
                    </a:ext>
                  </a:extLst>
                </a:gridCol>
                <a:gridCol w="797652">
                  <a:extLst>
                    <a:ext uri="{9D8B030D-6E8A-4147-A177-3AD203B41FA5}">
                      <a16:colId xmlns:a16="http://schemas.microsoft.com/office/drawing/2014/main" val="2558258628"/>
                    </a:ext>
                  </a:extLst>
                </a:gridCol>
                <a:gridCol w="797652">
                  <a:extLst>
                    <a:ext uri="{9D8B030D-6E8A-4147-A177-3AD203B41FA5}">
                      <a16:colId xmlns:a16="http://schemas.microsoft.com/office/drawing/2014/main" val="293919400"/>
                    </a:ext>
                  </a:extLst>
                </a:gridCol>
              </a:tblGrid>
              <a:tr h="370840">
                <a:tc>
                  <a:txBody>
                    <a:bodyPr/>
                    <a:lstStyle/>
                    <a:p>
                      <a:r>
                        <a:rPr lang="de-DE" sz="1050" b="1" dirty="0"/>
                        <a:t>Item</a:t>
                      </a:r>
                      <a:endParaRPr lang="de-DE" sz="1050" dirty="0"/>
                    </a:p>
                  </a:txBody>
                  <a:tcPr anchor="ctr"/>
                </a:tc>
                <a:tc>
                  <a:txBody>
                    <a:bodyPr/>
                    <a:lstStyle/>
                    <a:p>
                      <a:r>
                        <a:rPr lang="de-DE" sz="1050" b="1"/>
                        <a:t>January</a:t>
                      </a:r>
                      <a:endParaRPr lang="de-DE" sz="1050"/>
                    </a:p>
                  </a:txBody>
                  <a:tcPr anchor="ctr"/>
                </a:tc>
                <a:tc>
                  <a:txBody>
                    <a:bodyPr/>
                    <a:lstStyle/>
                    <a:p>
                      <a:r>
                        <a:rPr lang="de-DE" sz="1050" b="1"/>
                        <a:t>February</a:t>
                      </a:r>
                      <a:endParaRPr lang="de-DE" sz="1050"/>
                    </a:p>
                  </a:txBody>
                  <a:tcPr anchor="ctr"/>
                </a:tc>
                <a:tc>
                  <a:txBody>
                    <a:bodyPr/>
                    <a:lstStyle/>
                    <a:p>
                      <a:r>
                        <a:rPr lang="de-DE" sz="1050" b="1"/>
                        <a:t>March</a:t>
                      </a:r>
                      <a:endParaRPr lang="de-DE" sz="1050"/>
                    </a:p>
                  </a:txBody>
                  <a:tcPr anchor="ctr"/>
                </a:tc>
                <a:tc>
                  <a:txBody>
                    <a:bodyPr/>
                    <a:lstStyle/>
                    <a:p>
                      <a:r>
                        <a:rPr lang="de-DE" sz="1050" b="1"/>
                        <a:t>April</a:t>
                      </a:r>
                      <a:endParaRPr lang="de-DE" sz="1050"/>
                    </a:p>
                  </a:txBody>
                  <a:tcPr anchor="ctr"/>
                </a:tc>
                <a:tc>
                  <a:txBody>
                    <a:bodyPr/>
                    <a:lstStyle/>
                    <a:p>
                      <a:r>
                        <a:rPr lang="de-DE" sz="1050" b="1"/>
                        <a:t>May</a:t>
                      </a:r>
                      <a:endParaRPr lang="de-DE" sz="1050"/>
                    </a:p>
                  </a:txBody>
                  <a:tcPr anchor="ctr"/>
                </a:tc>
                <a:tc>
                  <a:txBody>
                    <a:bodyPr/>
                    <a:lstStyle/>
                    <a:p>
                      <a:r>
                        <a:rPr lang="de-DE" sz="1050" b="1"/>
                        <a:t>June</a:t>
                      </a:r>
                      <a:endParaRPr lang="de-DE" sz="1050"/>
                    </a:p>
                  </a:txBody>
                  <a:tcPr anchor="ctr"/>
                </a:tc>
                <a:tc>
                  <a:txBody>
                    <a:bodyPr/>
                    <a:lstStyle/>
                    <a:p>
                      <a:r>
                        <a:rPr lang="de-DE" sz="1050" b="1"/>
                        <a:t>July</a:t>
                      </a:r>
                      <a:endParaRPr lang="de-DE" sz="1050"/>
                    </a:p>
                  </a:txBody>
                  <a:tcPr anchor="ctr"/>
                </a:tc>
                <a:tc>
                  <a:txBody>
                    <a:bodyPr/>
                    <a:lstStyle/>
                    <a:p>
                      <a:r>
                        <a:rPr lang="de-DE" sz="1050" b="1"/>
                        <a:t>August</a:t>
                      </a:r>
                      <a:endParaRPr lang="de-DE" sz="1050"/>
                    </a:p>
                  </a:txBody>
                  <a:tcPr anchor="ctr"/>
                </a:tc>
                <a:tc>
                  <a:txBody>
                    <a:bodyPr/>
                    <a:lstStyle/>
                    <a:p>
                      <a:r>
                        <a:rPr lang="de-DE" sz="1050" b="1"/>
                        <a:t>September</a:t>
                      </a:r>
                      <a:endParaRPr lang="de-DE" sz="1050"/>
                    </a:p>
                  </a:txBody>
                  <a:tcPr anchor="ctr"/>
                </a:tc>
                <a:tc>
                  <a:txBody>
                    <a:bodyPr/>
                    <a:lstStyle/>
                    <a:p>
                      <a:r>
                        <a:rPr lang="de-DE" sz="1050" b="1"/>
                        <a:t>October</a:t>
                      </a:r>
                      <a:endParaRPr lang="de-DE" sz="1050"/>
                    </a:p>
                  </a:txBody>
                  <a:tcPr anchor="ctr"/>
                </a:tc>
                <a:tc>
                  <a:txBody>
                    <a:bodyPr/>
                    <a:lstStyle/>
                    <a:p>
                      <a:r>
                        <a:rPr lang="de-DE" sz="1050" b="1"/>
                        <a:t>November</a:t>
                      </a:r>
                      <a:endParaRPr lang="de-DE" sz="1050"/>
                    </a:p>
                  </a:txBody>
                  <a:tcPr anchor="ctr"/>
                </a:tc>
                <a:tc>
                  <a:txBody>
                    <a:bodyPr/>
                    <a:lstStyle/>
                    <a:p>
                      <a:r>
                        <a:rPr lang="de-DE" sz="1050" b="1"/>
                        <a:t>December</a:t>
                      </a:r>
                      <a:endParaRPr lang="de-DE" sz="1050"/>
                    </a:p>
                  </a:txBody>
                  <a:tcPr anchor="ctr"/>
                </a:tc>
                <a:extLst>
                  <a:ext uri="{0D108BD9-81ED-4DB2-BD59-A6C34878D82A}">
                    <a16:rowId xmlns:a16="http://schemas.microsoft.com/office/drawing/2014/main" val="3720040665"/>
                  </a:ext>
                </a:extLst>
              </a:tr>
              <a:tr h="370840">
                <a:tc>
                  <a:txBody>
                    <a:bodyPr/>
                    <a:lstStyle/>
                    <a:p>
                      <a:r>
                        <a:rPr lang="de-DE" sz="1050" b="1" dirty="0">
                          <a:solidFill>
                            <a:schemeClr val="bg1"/>
                          </a:solidFill>
                        </a:rPr>
                        <a:t>Income</a:t>
                      </a:r>
                      <a:endParaRPr lang="de-DE" sz="1050" dirty="0">
                        <a:solidFill>
                          <a:schemeClr val="bg1"/>
                        </a:solidFill>
                      </a:endParaRPr>
                    </a:p>
                  </a:txBody>
                  <a:tcPr anchor="ctr">
                    <a:solidFill>
                      <a:schemeClr val="bg1">
                        <a:lumMod val="50000"/>
                      </a:schemeClr>
                    </a:solidFill>
                  </a:tcPr>
                </a:tc>
                <a:tc>
                  <a:txBody>
                    <a:bodyPr/>
                    <a:lstStyle/>
                    <a:p>
                      <a:r>
                        <a:rPr lang="de-DE" sz="1050" dirty="0">
                          <a:solidFill>
                            <a:schemeClr val="bg1"/>
                          </a:solidFill>
                        </a:rPr>
                        <a:t>€5,000</a:t>
                      </a:r>
                    </a:p>
                  </a:txBody>
                  <a:tcPr anchor="ctr">
                    <a:solidFill>
                      <a:schemeClr val="bg1">
                        <a:lumMod val="50000"/>
                      </a:schemeClr>
                    </a:solidFill>
                  </a:tcPr>
                </a:tc>
                <a:tc>
                  <a:txBody>
                    <a:bodyPr/>
                    <a:lstStyle/>
                    <a:p>
                      <a:r>
                        <a:rPr lang="de-DE" sz="1050" dirty="0">
                          <a:solidFill>
                            <a:schemeClr val="bg1"/>
                          </a:solidFill>
                        </a:rPr>
                        <a:t>€5,500</a:t>
                      </a:r>
                    </a:p>
                  </a:txBody>
                  <a:tcPr anchor="ctr">
                    <a:solidFill>
                      <a:schemeClr val="bg1">
                        <a:lumMod val="50000"/>
                      </a:schemeClr>
                    </a:solidFill>
                  </a:tcPr>
                </a:tc>
                <a:tc>
                  <a:txBody>
                    <a:bodyPr/>
                    <a:lstStyle/>
                    <a:p>
                      <a:r>
                        <a:rPr lang="de-DE" sz="1050" dirty="0">
                          <a:solidFill>
                            <a:schemeClr val="bg1"/>
                          </a:solidFill>
                        </a:rPr>
                        <a:t>€5,200</a:t>
                      </a:r>
                    </a:p>
                  </a:txBody>
                  <a:tcPr anchor="ctr">
                    <a:solidFill>
                      <a:schemeClr val="bg1">
                        <a:lumMod val="50000"/>
                      </a:schemeClr>
                    </a:solidFill>
                  </a:tcPr>
                </a:tc>
                <a:tc>
                  <a:txBody>
                    <a:bodyPr/>
                    <a:lstStyle/>
                    <a:p>
                      <a:r>
                        <a:rPr lang="de-DE" sz="1050" dirty="0">
                          <a:solidFill>
                            <a:schemeClr val="bg1"/>
                          </a:solidFill>
                        </a:rPr>
                        <a:t>€5,800</a:t>
                      </a:r>
                    </a:p>
                  </a:txBody>
                  <a:tcPr anchor="ctr">
                    <a:solidFill>
                      <a:schemeClr val="bg1">
                        <a:lumMod val="50000"/>
                      </a:schemeClr>
                    </a:solidFill>
                  </a:tcPr>
                </a:tc>
                <a:tc>
                  <a:txBody>
                    <a:bodyPr/>
                    <a:lstStyle/>
                    <a:p>
                      <a:r>
                        <a:rPr lang="de-DE" sz="1050" dirty="0">
                          <a:solidFill>
                            <a:schemeClr val="bg1"/>
                          </a:solidFill>
                        </a:rPr>
                        <a:t>€6,000</a:t>
                      </a:r>
                    </a:p>
                  </a:txBody>
                  <a:tcPr anchor="ctr">
                    <a:solidFill>
                      <a:schemeClr val="bg1">
                        <a:lumMod val="50000"/>
                      </a:schemeClr>
                    </a:solidFill>
                  </a:tcPr>
                </a:tc>
                <a:tc>
                  <a:txBody>
                    <a:bodyPr/>
                    <a:lstStyle/>
                    <a:p>
                      <a:r>
                        <a:rPr lang="de-DE" sz="1050" dirty="0">
                          <a:solidFill>
                            <a:schemeClr val="bg1"/>
                          </a:solidFill>
                        </a:rPr>
                        <a:t>€5,300</a:t>
                      </a:r>
                    </a:p>
                  </a:txBody>
                  <a:tcPr anchor="ctr">
                    <a:solidFill>
                      <a:schemeClr val="bg1">
                        <a:lumMod val="50000"/>
                      </a:schemeClr>
                    </a:solidFill>
                  </a:tcPr>
                </a:tc>
                <a:tc>
                  <a:txBody>
                    <a:bodyPr/>
                    <a:lstStyle/>
                    <a:p>
                      <a:r>
                        <a:rPr lang="de-DE" sz="1050" dirty="0">
                          <a:solidFill>
                            <a:schemeClr val="bg1"/>
                          </a:solidFill>
                        </a:rPr>
                        <a:t>€6,200</a:t>
                      </a:r>
                    </a:p>
                  </a:txBody>
                  <a:tcPr anchor="ctr">
                    <a:solidFill>
                      <a:schemeClr val="bg1">
                        <a:lumMod val="50000"/>
                      </a:schemeClr>
                    </a:solidFill>
                  </a:tcPr>
                </a:tc>
                <a:tc>
                  <a:txBody>
                    <a:bodyPr/>
                    <a:lstStyle/>
                    <a:p>
                      <a:r>
                        <a:rPr lang="de-DE" sz="1050" dirty="0">
                          <a:solidFill>
                            <a:schemeClr val="bg1"/>
                          </a:solidFill>
                        </a:rPr>
                        <a:t>€5,400</a:t>
                      </a:r>
                    </a:p>
                  </a:txBody>
                  <a:tcPr anchor="ctr">
                    <a:solidFill>
                      <a:schemeClr val="bg1">
                        <a:lumMod val="50000"/>
                      </a:schemeClr>
                    </a:solidFill>
                  </a:tcPr>
                </a:tc>
                <a:tc>
                  <a:txBody>
                    <a:bodyPr/>
                    <a:lstStyle/>
                    <a:p>
                      <a:r>
                        <a:rPr lang="de-DE" sz="1050" dirty="0">
                          <a:solidFill>
                            <a:schemeClr val="bg1"/>
                          </a:solidFill>
                        </a:rPr>
                        <a:t>€5,700</a:t>
                      </a:r>
                    </a:p>
                  </a:txBody>
                  <a:tcPr anchor="ctr">
                    <a:solidFill>
                      <a:schemeClr val="bg1">
                        <a:lumMod val="50000"/>
                      </a:schemeClr>
                    </a:solidFill>
                  </a:tcPr>
                </a:tc>
                <a:tc>
                  <a:txBody>
                    <a:bodyPr/>
                    <a:lstStyle/>
                    <a:p>
                      <a:r>
                        <a:rPr lang="de-DE" sz="1050" dirty="0">
                          <a:solidFill>
                            <a:schemeClr val="bg1"/>
                          </a:solidFill>
                        </a:rPr>
                        <a:t>€5,600</a:t>
                      </a:r>
                    </a:p>
                  </a:txBody>
                  <a:tcPr anchor="ctr">
                    <a:solidFill>
                      <a:schemeClr val="bg1">
                        <a:lumMod val="50000"/>
                      </a:schemeClr>
                    </a:solidFill>
                  </a:tcPr>
                </a:tc>
                <a:tc>
                  <a:txBody>
                    <a:bodyPr/>
                    <a:lstStyle/>
                    <a:p>
                      <a:r>
                        <a:rPr lang="de-DE" sz="1050" dirty="0">
                          <a:solidFill>
                            <a:schemeClr val="bg1"/>
                          </a:solidFill>
                        </a:rPr>
                        <a:t>€6,100</a:t>
                      </a:r>
                    </a:p>
                  </a:txBody>
                  <a:tcPr anchor="ctr">
                    <a:solidFill>
                      <a:schemeClr val="bg1">
                        <a:lumMod val="50000"/>
                      </a:schemeClr>
                    </a:solidFill>
                  </a:tcPr>
                </a:tc>
                <a:tc>
                  <a:txBody>
                    <a:bodyPr/>
                    <a:lstStyle/>
                    <a:p>
                      <a:r>
                        <a:rPr lang="de-DE" sz="1050" dirty="0">
                          <a:solidFill>
                            <a:schemeClr val="bg1"/>
                          </a:solidFill>
                        </a:rPr>
                        <a:t>€5,800</a:t>
                      </a:r>
                    </a:p>
                  </a:txBody>
                  <a:tcPr anchor="ctr">
                    <a:solidFill>
                      <a:schemeClr val="bg1">
                        <a:lumMod val="50000"/>
                      </a:schemeClr>
                    </a:solidFill>
                  </a:tcPr>
                </a:tc>
                <a:extLst>
                  <a:ext uri="{0D108BD9-81ED-4DB2-BD59-A6C34878D82A}">
                    <a16:rowId xmlns:a16="http://schemas.microsoft.com/office/drawing/2014/main" val="2034917165"/>
                  </a:ext>
                </a:extLst>
              </a:tr>
              <a:tr h="370840">
                <a:tc>
                  <a:txBody>
                    <a:bodyPr/>
                    <a:lstStyle/>
                    <a:p>
                      <a:r>
                        <a:rPr lang="de-DE" sz="1050" b="1" dirty="0" err="1"/>
                        <a:t>Rent</a:t>
                      </a:r>
                      <a:endParaRPr lang="de-DE" sz="1050" dirty="0"/>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extLst>
                  <a:ext uri="{0D108BD9-81ED-4DB2-BD59-A6C34878D82A}">
                    <a16:rowId xmlns:a16="http://schemas.microsoft.com/office/drawing/2014/main" val="2416991952"/>
                  </a:ext>
                </a:extLst>
              </a:tr>
              <a:tr h="370840">
                <a:tc>
                  <a:txBody>
                    <a:bodyPr/>
                    <a:lstStyle/>
                    <a:p>
                      <a:r>
                        <a:rPr lang="de-DE" sz="1050" b="1"/>
                        <a:t>Supplies</a:t>
                      </a:r>
                      <a:endParaRPr lang="de-DE" sz="1050"/>
                    </a:p>
                  </a:txBody>
                  <a:tcPr anchor="ctr"/>
                </a:tc>
                <a:tc>
                  <a:txBody>
                    <a:bodyPr/>
                    <a:lstStyle/>
                    <a:p>
                      <a:r>
                        <a:rPr lang="de-DE" sz="1050" dirty="0"/>
                        <a:t>€500</a:t>
                      </a:r>
                    </a:p>
                  </a:txBody>
                  <a:tcPr anchor="ctr"/>
                </a:tc>
                <a:tc>
                  <a:txBody>
                    <a:bodyPr/>
                    <a:lstStyle/>
                    <a:p>
                      <a:r>
                        <a:rPr lang="de-DE" sz="1050" dirty="0"/>
                        <a:t>€500</a:t>
                      </a:r>
                    </a:p>
                  </a:txBody>
                  <a:tcPr anchor="ctr"/>
                </a:tc>
                <a:tc>
                  <a:txBody>
                    <a:bodyPr/>
                    <a:lstStyle/>
                    <a:p>
                      <a:r>
                        <a:rPr lang="de-DE" sz="1050" dirty="0"/>
                        <a:t>€550</a:t>
                      </a:r>
                    </a:p>
                  </a:txBody>
                  <a:tcPr anchor="ctr"/>
                </a:tc>
                <a:tc>
                  <a:txBody>
                    <a:bodyPr/>
                    <a:lstStyle/>
                    <a:p>
                      <a:r>
                        <a:rPr lang="de-DE" sz="1050" dirty="0"/>
                        <a:t>€600</a:t>
                      </a:r>
                    </a:p>
                  </a:txBody>
                  <a:tcPr anchor="ctr"/>
                </a:tc>
                <a:tc>
                  <a:txBody>
                    <a:bodyPr/>
                    <a:lstStyle/>
                    <a:p>
                      <a:r>
                        <a:rPr lang="de-DE" sz="1050" dirty="0"/>
                        <a:t>€600</a:t>
                      </a:r>
                    </a:p>
                  </a:txBody>
                  <a:tcPr anchor="ctr"/>
                </a:tc>
                <a:tc>
                  <a:txBody>
                    <a:bodyPr/>
                    <a:lstStyle/>
                    <a:p>
                      <a:r>
                        <a:rPr lang="de-DE" sz="1050" dirty="0"/>
                        <a:t>€550</a:t>
                      </a:r>
                    </a:p>
                  </a:txBody>
                  <a:tcPr anchor="ctr"/>
                </a:tc>
                <a:tc>
                  <a:txBody>
                    <a:bodyPr/>
                    <a:lstStyle/>
                    <a:p>
                      <a:r>
                        <a:rPr lang="de-DE" sz="1050" dirty="0"/>
                        <a:t>€600</a:t>
                      </a:r>
                    </a:p>
                  </a:txBody>
                  <a:tcPr anchor="ctr"/>
                </a:tc>
                <a:tc>
                  <a:txBody>
                    <a:bodyPr/>
                    <a:lstStyle/>
                    <a:p>
                      <a:r>
                        <a:rPr lang="de-DE" sz="1050" dirty="0"/>
                        <a:t>€500</a:t>
                      </a:r>
                    </a:p>
                  </a:txBody>
                  <a:tcPr anchor="ctr"/>
                </a:tc>
                <a:tc>
                  <a:txBody>
                    <a:bodyPr/>
                    <a:lstStyle/>
                    <a:p>
                      <a:r>
                        <a:rPr lang="de-DE" sz="1050" dirty="0"/>
                        <a:t>€550</a:t>
                      </a:r>
                    </a:p>
                  </a:txBody>
                  <a:tcPr anchor="ctr"/>
                </a:tc>
                <a:tc>
                  <a:txBody>
                    <a:bodyPr/>
                    <a:lstStyle/>
                    <a:p>
                      <a:r>
                        <a:rPr lang="de-DE" sz="1050" dirty="0"/>
                        <a:t>€500</a:t>
                      </a:r>
                    </a:p>
                  </a:txBody>
                  <a:tcPr anchor="ctr"/>
                </a:tc>
                <a:tc>
                  <a:txBody>
                    <a:bodyPr/>
                    <a:lstStyle/>
                    <a:p>
                      <a:r>
                        <a:rPr lang="de-DE" sz="1050" dirty="0"/>
                        <a:t>€600</a:t>
                      </a:r>
                    </a:p>
                  </a:txBody>
                  <a:tcPr anchor="ctr"/>
                </a:tc>
                <a:tc>
                  <a:txBody>
                    <a:bodyPr/>
                    <a:lstStyle/>
                    <a:p>
                      <a:r>
                        <a:rPr lang="de-DE" sz="1050" dirty="0"/>
                        <a:t>€600</a:t>
                      </a:r>
                    </a:p>
                  </a:txBody>
                  <a:tcPr anchor="ctr"/>
                </a:tc>
                <a:extLst>
                  <a:ext uri="{0D108BD9-81ED-4DB2-BD59-A6C34878D82A}">
                    <a16:rowId xmlns:a16="http://schemas.microsoft.com/office/drawing/2014/main" val="92493582"/>
                  </a:ext>
                </a:extLst>
              </a:tr>
              <a:tr h="370840">
                <a:tc>
                  <a:txBody>
                    <a:bodyPr/>
                    <a:lstStyle/>
                    <a:p>
                      <a:r>
                        <a:rPr lang="de-DE" sz="1050" b="1"/>
                        <a:t>Salaries</a:t>
                      </a:r>
                      <a:endParaRPr lang="de-DE" sz="1050"/>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extLst>
                  <a:ext uri="{0D108BD9-81ED-4DB2-BD59-A6C34878D82A}">
                    <a16:rowId xmlns:a16="http://schemas.microsoft.com/office/drawing/2014/main" val="2387103585"/>
                  </a:ext>
                </a:extLst>
              </a:tr>
              <a:tr h="370840">
                <a:tc>
                  <a:txBody>
                    <a:bodyPr/>
                    <a:lstStyle/>
                    <a:p>
                      <a:r>
                        <a:rPr lang="de-DE" sz="1050" b="1"/>
                        <a:t>Marketing</a:t>
                      </a:r>
                      <a:endParaRPr lang="de-DE" sz="1050"/>
                    </a:p>
                  </a:txBody>
                  <a:tcPr anchor="ctr"/>
                </a:tc>
                <a:tc>
                  <a:txBody>
                    <a:bodyPr/>
                    <a:lstStyle/>
                    <a:p>
                      <a:r>
                        <a:rPr lang="de-DE" sz="1050" dirty="0"/>
                        <a:t>€300</a:t>
                      </a:r>
                    </a:p>
                  </a:txBody>
                  <a:tcPr anchor="ctr"/>
                </a:tc>
                <a:tc>
                  <a:txBody>
                    <a:bodyPr/>
                    <a:lstStyle/>
                    <a:p>
                      <a:r>
                        <a:rPr lang="de-DE" sz="1050" dirty="0"/>
                        <a:t>€400</a:t>
                      </a:r>
                    </a:p>
                  </a:txBody>
                  <a:tcPr anchor="ctr"/>
                </a:tc>
                <a:tc>
                  <a:txBody>
                    <a:bodyPr/>
                    <a:lstStyle/>
                    <a:p>
                      <a:r>
                        <a:rPr lang="de-DE" sz="1050" dirty="0"/>
                        <a:t>€350</a:t>
                      </a:r>
                    </a:p>
                  </a:txBody>
                  <a:tcPr anchor="ctr"/>
                </a:tc>
                <a:tc>
                  <a:txBody>
                    <a:bodyPr/>
                    <a:lstStyle/>
                    <a:p>
                      <a:r>
                        <a:rPr lang="de-DE" sz="1050" dirty="0"/>
                        <a:t>€300</a:t>
                      </a:r>
                    </a:p>
                  </a:txBody>
                  <a:tcPr anchor="ctr"/>
                </a:tc>
                <a:tc>
                  <a:txBody>
                    <a:bodyPr/>
                    <a:lstStyle/>
                    <a:p>
                      <a:r>
                        <a:rPr lang="de-DE" sz="1050" dirty="0"/>
                        <a:t>€400</a:t>
                      </a:r>
                    </a:p>
                  </a:txBody>
                  <a:tcPr anchor="ctr"/>
                </a:tc>
                <a:tc>
                  <a:txBody>
                    <a:bodyPr/>
                    <a:lstStyle/>
                    <a:p>
                      <a:r>
                        <a:rPr lang="de-DE" sz="1050" dirty="0"/>
                        <a:t>€350</a:t>
                      </a:r>
                    </a:p>
                  </a:txBody>
                  <a:tcPr anchor="ctr"/>
                </a:tc>
                <a:tc>
                  <a:txBody>
                    <a:bodyPr/>
                    <a:lstStyle/>
                    <a:p>
                      <a:r>
                        <a:rPr lang="de-DE" sz="1050" dirty="0"/>
                        <a:t>€400</a:t>
                      </a:r>
                    </a:p>
                  </a:txBody>
                  <a:tcPr anchor="ctr"/>
                </a:tc>
                <a:tc>
                  <a:txBody>
                    <a:bodyPr/>
                    <a:lstStyle/>
                    <a:p>
                      <a:r>
                        <a:rPr lang="de-DE" sz="1050" dirty="0"/>
                        <a:t>€300</a:t>
                      </a:r>
                    </a:p>
                  </a:txBody>
                  <a:tcPr anchor="ctr"/>
                </a:tc>
                <a:tc>
                  <a:txBody>
                    <a:bodyPr/>
                    <a:lstStyle/>
                    <a:p>
                      <a:r>
                        <a:rPr lang="de-DE" sz="1050" dirty="0"/>
                        <a:t>€400</a:t>
                      </a:r>
                    </a:p>
                  </a:txBody>
                  <a:tcPr anchor="ctr"/>
                </a:tc>
                <a:tc>
                  <a:txBody>
                    <a:bodyPr/>
                    <a:lstStyle/>
                    <a:p>
                      <a:r>
                        <a:rPr lang="de-DE" sz="1050" dirty="0"/>
                        <a:t>€300</a:t>
                      </a:r>
                    </a:p>
                  </a:txBody>
                  <a:tcPr anchor="ctr"/>
                </a:tc>
                <a:tc>
                  <a:txBody>
                    <a:bodyPr/>
                    <a:lstStyle/>
                    <a:p>
                      <a:r>
                        <a:rPr lang="de-DE" sz="1050" dirty="0"/>
                        <a:t>€400</a:t>
                      </a:r>
                    </a:p>
                  </a:txBody>
                  <a:tcPr anchor="ctr"/>
                </a:tc>
                <a:tc>
                  <a:txBody>
                    <a:bodyPr/>
                    <a:lstStyle/>
                    <a:p>
                      <a:r>
                        <a:rPr lang="de-DE" sz="1050" dirty="0"/>
                        <a:t>€350</a:t>
                      </a:r>
                    </a:p>
                  </a:txBody>
                  <a:tcPr anchor="ctr"/>
                </a:tc>
                <a:extLst>
                  <a:ext uri="{0D108BD9-81ED-4DB2-BD59-A6C34878D82A}">
                    <a16:rowId xmlns:a16="http://schemas.microsoft.com/office/drawing/2014/main" val="3083623643"/>
                  </a:ext>
                </a:extLst>
              </a:tr>
              <a:tr h="370840">
                <a:tc>
                  <a:txBody>
                    <a:bodyPr/>
                    <a:lstStyle/>
                    <a:p>
                      <a:r>
                        <a:rPr lang="de-DE" sz="1050" b="1"/>
                        <a:t>Utilities</a:t>
                      </a:r>
                      <a:endParaRPr lang="de-DE" sz="1050"/>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extLst>
                  <a:ext uri="{0D108BD9-81ED-4DB2-BD59-A6C34878D82A}">
                    <a16:rowId xmlns:a16="http://schemas.microsoft.com/office/drawing/2014/main" val="1457271438"/>
                  </a:ext>
                </a:extLst>
              </a:tr>
              <a:tr h="370840">
                <a:tc>
                  <a:txBody>
                    <a:bodyPr/>
                    <a:lstStyle/>
                    <a:p>
                      <a:r>
                        <a:rPr lang="de-DE" sz="1050" b="1" dirty="0">
                          <a:solidFill>
                            <a:schemeClr val="bg1"/>
                          </a:solidFill>
                        </a:rPr>
                        <a:t>Total </a:t>
                      </a:r>
                      <a:r>
                        <a:rPr lang="de-DE" sz="1050" b="1" dirty="0" err="1">
                          <a:solidFill>
                            <a:schemeClr val="bg1"/>
                          </a:solidFill>
                        </a:rPr>
                        <a:t>Expenses</a:t>
                      </a:r>
                      <a:endParaRPr lang="de-DE" sz="1050" b="1" dirty="0">
                        <a:solidFill>
                          <a:schemeClr val="bg1"/>
                        </a:solidFill>
                      </a:endParaRPr>
                    </a:p>
                  </a:txBody>
                  <a:tcPr anchor="ctr">
                    <a:solidFill>
                      <a:schemeClr val="bg1">
                        <a:lumMod val="50000"/>
                      </a:schemeClr>
                    </a:solidFill>
                  </a:tcPr>
                </a:tc>
                <a:tc>
                  <a:txBody>
                    <a:bodyPr/>
                    <a:lstStyle/>
                    <a:p>
                      <a:r>
                        <a:rPr lang="de-DE" sz="1050" b="1" dirty="0">
                          <a:solidFill>
                            <a:schemeClr val="bg1"/>
                          </a:solidFill>
                        </a:rPr>
                        <a:t>€4,000</a:t>
                      </a:r>
                    </a:p>
                  </a:txBody>
                  <a:tcPr anchor="ctr">
                    <a:solidFill>
                      <a:schemeClr val="bg1">
                        <a:lumMod val="50000"/>
                      </a:schemeClr>
                    </a:solidFill>
                  </a:tcPr>
                </a:tc>
                <a:tc>
                  <a:txBody>
                    <a:bodyPr/>
                    <a:lstStyle/>
                    <a:p>
                      <a:r>
                        <a:rPr lang="de-DE" sz="1050" b="1" dirty="0">
                          <a:solidFill>
                            <a:schemeClr val="bg1"/>
                          </a:solidFill>
                        </a:rPr>
                        <a:t>€4,100</a:t>
                      </a:r>
                    </a:p>
                  </a:txBody>
                  <a:tcPr anchor="ctr">
                    <a:solidFill>
                      <a:schemeClr val="bg1">
                        <a:lumMod val="50000"/>
                      </a:schemeClr>
                    </a:solidFill>
                  </a:tcPr>
                </a:tc>
                <a:tc>
                  <a:txBody>
                    <a:bodyPr/>
                    <a:lstStyle/>
                    <a:p>
                      <a:r>
                        <a:rPr lang="de-DE" sz="1050" b="1" dirty="0">
                          <a:solidFill>
                            <a:schemeClr val="bg1"/>
                          </a:solidFill>
                        </a:rPr>
                        <a:t>€4,100</a:t>
                      </a:r>
                    </a:p>
                  </a:txBody>
                  <a:tcPr anchor="ctr">
                    <a:solidFill>
                      <a:schemeClr val="bg1">
                        <a:lumMod val="50000"/>
                      </a:schemeClr>
                    </a:solidFill>
                  </a:tcPr>
                </a:tc>
                <a:tc>
                  <a:txBody>
                    <a:bodyPr/>
                    <a:lstStyle/>
                    <a:p>
                      <a:r>
                        <a:rPr lang="de-DE" sz="1050" b="1" dirty="0">
                          <a:solidFill>
                            <a:schemeClr val="bg1"/>
                          </a:solidFill>
                        </a:rPr>
                        <a:t>€4,100</a:t>
                      </a:r>
                    </a:p>
                  </a:txBody>
                  <a:tcPr anchor="ctr">
                    <a:solidFill>
                      <a:schemeClr val="bg1">
                        <a:lumMod val="50000"/>
                      </a:schemeClr>
                    </a:solidFill>
                  </a:tcPr>
                </a:tc>
                <a:tc>
                  <a:txBody>
                    <a:bodyPr/>
                    <a:lstStyle/>
                    <a:p>
                      <a:r>
                        <a:rPr lang="de-DE" sz="1050" b="1" dirty="0">
                          <a:solidFill>
                            <a:schemeClr val="bg1"/>
                          </a:solidFill>
                        </a:rPr>
                        <a:t>€4,200</a:t>
                      </a:r>
                    </a:p>
                  </a:txBody>
                  <a:tcPr anchor="ctr">
                    <a:solidFill>
                      <a:schemeClr val="bg1">
                        <a:lumMod val="50000"/>
                      </a:schemeClr>
                    </a:solidFill>
                  </a:tcPr>
                </a:tc>
                <a:tc>
                  <a:txBody>
                    <a:bodyPr/>
                    <a:lstStyle/>
                    <a:p>
                      <a:r>
                        <a:rPr lang="de-DE" sz="1050" b="1" dirty="0">
                          <a:solidFill>
                            <a:schemeClr val="bg1"/>
                          </a:solidFill>
                        </a:rPr>
                        <a:t>€4,100</a:t>
                      </a:r>
                    </a:p>
                  </a:txBody>
                  <a:tcPr anchor="ctr">
                    <a:solidFill>
                      <a:schemeClr val="bg1">
                        <a:lumMod val="50000"/>
                      </a:schemeClr>
                    </a:solidFill>
                  </a:tcPr>
                </a:tc>
                <a:tc>
                  <a:txBody>
                    <a:bodyPr/>
                    <a:lstStyle/>
                    <a:p>
                      <a:r>
                        <a:rPr lang="de-DE" sz="1050" b="1" dirty="0">
                          <a:solidFill>
                            <a:schemeClr val="bg1"/>
                          </a:solidFill>
                        </a:rPr>
                        <a:t>€4,200</a:t>
                      </a:r>
                    </a:p>
                  </a:txBody>
                  <a:tcPr anchor="ctr">
                    <a:solidFill>
                      <a:schemeClr val="bg1">
                        <a:lumMod val="50000"/>
                      </a:schemeClr>
                    </a:solidFill>
                  </a:tcPr>
                </a:tc>
                <a:tc>
                  <a:txBody>
                    <a:bodyPr/>
                    <a:lstStyle/>
                    <a:p>
                      <a:r>
                        <a:rPr lang="de-DE" sz="1050" b="1" dirty="0">
                          <a:solidFill>
                            <a:schemeClr val="bg1"/>
                          </a:solidFill>
                        </a:rPr>
                        <a:t>€4,000</a:t>
                      </a:r>
                    </a:p>
                  </a:txBody>
                  <a:tcPr anchor="ctr">
                    <a:solidFill>
                      <a:schemeClr val="bg1">
                        <a:lumMod val="50000"/>
                      </a:schemeClr>
                    </a:solidFill>
                  </a:tcPr>
                </a:tc>
                <a:tc>
                  <a:txBody>
                    <a:bodyPr/>
                    <a:lstStyle/>
                    <a:p>
                      <a:r>
                        <a:rPr lang="de-DE" sz="1050" b="1" dirty="0">
                          <a:solidFill>
                            <a:schemeClr val="bg1"/>
                          </a:solidFill>
                        </a:rPr>
                        <a:t>€4,150</a:t>
                      </a:r>
                    </a:p>
                  </a:txBody>
                  <a:tcPr anchor="ctr">
                    <a:solidFill>
                      <a:schemeClr val="bg1">
                        <a:lumMod val="50000"/>
                      </a:schemeClr>
                    </a:solidFill>
                  </a:tcPr>
                </a:tc>
                <a:tc>
                  <a:txBody>
                    <a:bodyPr/>
                    <a:lstStyle/>
                    <a:p>
                      <a:r>
                        <a:rPr lang="de-DE" sz="1050" b="1" dirty="0">
                          <a:solidFill>
                            <a:schemeClr val="bg1"/>
                          </a:solidFill>
                        </a:rPr>
                        <a:t>€4,000</a:t>
                      </a:r>
                    </a:p>
                  </a:txBody>
                  <a:tcPr anchor="ctr">
                    <a:solidFill>
                      <a:schemeClr val="bg1">
                        <a:lumMod val="50000"/>
                      </a:schemeClr>
                    </a:solidFill>
                  </a:tcPr>
                </a:tc>
                <a:tc>
                  <a:txBody>
                    <a:bodyPr/>
                    <a:lstStyle/>
                    <a:p>
                      <a:r>
                        <a:rPr lang="de-DE" sz="1050" b="1" dirty="0">
                          <a:solidFill>
                            <a:schemeClr val="bg1"/>
                          </a:solidFill>
                        </a:rPr>
                        <a:t>€4,200</a:t>
                      </a:r>
                    </a:p>
                  </a:txBody>
                  <a:tcPr anchor="ctr">
                    <a:solidFill>
                      <a:schemeClr val="bg1">
                        <a:lumMod val="50000"/>
                      </a:schemeClr>
                    </a:solidFill>
                  </a:tcPr>
                </a:tc>
                <a:tc>
                  <a:txBody>
                    <a:bodyPr/>
                    <a:lstStyle/>
                    <a:p>
                      <a:r>
                        <a:rPr lang="de-DE" sz="1050" b="1" dirty="0">
                          <a:solidFill>
                            <a:schemeClr val="bg1"/>
                          </a:solidFill>
                        </a:rPr>
                        <a:t>€4,150</a:t>
                      </a:r>
                    </a:p>
                  </a:txBody>
                  <a:tcPr anchor="ctr">
                    <a:solidFill>
                      <a:schemeClr val="bg1">
                        <a:lumMod val="50000"/>
                      </a:schemeClr>
                    </a:solidFill>
                  </a:tcPr>
                </a:tc>
                <a:extLst>
                  <a:ext uri="{0D108BD9-81ED-4DB2-BD59-A6C34878D82A}">
                    <a16:rowId xmlns:a16="http://schemas.microsoft.com/office/drawing/2014/main" val="548214906"/>
                  </a:ext>
                </a:extLst>
              </a:tr>
              <a:tr h="370840">
                <a:tc>
                  <a:txBody>
                    <a:bodyPr/>
                    <a:lstStyle/>
                    <a:p>
                      <a:r>
                        <a:rPr lang="de-DE" sz="1050" b="1" dirty="0">
                          <a:solidFill>
                            <a:schemeClr val="bg1"/>
                          </a:solidFill>
                        </a:rPr>
                        <a:t>Net Income</a:t>
                      </a:r>
                    </a:p>
                  </a:txBody>
                  <a:tcPr anchor="ctr">
                    <a:solidFill>
                      <a:schemeClr val="tx1">
                        <a:lumMod val="75000"/>
                      </a:schemeClr>
                    </a:solidFill>
                  </a:tcPr>
                </a:tc>
                <a:tc>
                  <a:txBody>
                    <a:bodyPr/>
                    <a:lstStyle/>
                    <a:p>
                      <a:r>
                        <a:rPr lang="de-DE" sz="1050" b="1" dirty="0">
                          <a:solidFill>
                            <a:schemeClr val="bg1"/>
                          </a:solidFill>
                        </a:rPr>
                        <a:t>€1,000</a:t>
                      </a:r>
                    </a:p>
                  </a:txBody>
                  <a:tcPr anchor="ctr">
                    <a:solidFill>
                      <a:schemeClr val="tx1">
                        <a:lumMod val="75000"/>
                      </a:schemeClr>
                    </a:solidFill>
                  </a:tcPr>
                </a:tc>
                <a:tc>
                  <a:txBody>
                    <a:bodyPr/>
                    <a:lstStyle/>
                    <a:p>
                      <a:r>
                        <a:rPr lang="de-DE" sz="1050" b="1" dirty="0">
                          <a:solidFill>
                            <a:schemeClr val="bg1"/>
                          </a:solidFill>
                        </a:rPr>
                        <a:t>€1,400</a:t>
                      </a:r>
                    </a:p>
                  </a:txBody>
                  <a:tcPr anchor="ctr">
                    <a:solidFill>
                      <a:schemeClr val="tx1">
                        <a:lumMod val="75000"/>
                      </a:schemeClr>
                    </a:solidFill>
                  </a:tcPr>
                </a:tc>
                <a:tc>
                  <a:txBody>
                    <a:bodyPr/>
                    <a:lstStyle/>
                    <a:p>
                      <a:r>
                        <a:rPr lang="de-DE" sz="1050" b="1" dirty="0">
                          <a:solidFill>
                            <a:schemeClr val="bg1"/>
                          </a:solidFill>
                        </a:rPr>
                        <a:t>€1,100</a:t>
                      </a:r>
                    </a:p>
                  </a:txBody>
                  <a:tcPr anchor="ctr">
                    <a:solidFill>
                      <a:schemeClr val="tx1">
                        <a:lumMod val="75000"/>
                      </a:schemeClr>
                    </a:solidFill>
                  </a:tcPr>
                </a:tc>
                <a:tc>
                  <a:txBody>
                    <a:bodyPr/>
                    <a:lstStyle/>
                    <a:p>
                      <a:r>
                        <a:rPr lang="de-DE" sz="1050" b="1" dirty="0">
                          <a:solidFill>
                            <a:schemeClr val="bg1"/>
                          </a:solidFill>
                        </a:rPr>
                        <a:t>€1,700</a:t>
                      </a:r>
                    </a:p>
                  </a:txBody>
                  <a:tcPr anchor="ctr">
                    <a:solidFill>
                      <a:schemeClr val="tx1">
                        <a:lumMod val="75000"/>
                      </a:schemeClr>
                    </a:solidFill>
                  </a:tcPr>
                </a:tc>
                <a:tc>
                  <a:txBody>
                    <a:bodyPr/>
                    <a:lstStyle/>
                    <a:p>
                      <a:r>
                        <a:rPr lang="de-DE" sz="1050" b="1" dirty="0">
                          <a:solidFill>
                            <a:schemeClr val="bg1"/>
                          </a:solidFill>
                        </a:rPr>
                        <a:t>€1,800</a:t>
                      </a:r>
                    </a:p>
                  </a:txBody>
                  <a:tcPr anchor="ctr">
                    <a:solidFill>
                      <a:schemeClr val="tx1">
                        <a:lumMod val="75000"/>
                      </a:schemeClr>
                    </a:solidFill>
                  </a:tcPr>
                </a:tc>
                <a:tc>
                  <a:txBody>
                    <a:bodyPr/>
                    <a:lstStyle/>
                    <a:p>
                      <a:r>
                        <a:rPr lang="de-DE" sz="1050" b="1" dirty="0">
                          <a:solidFill>
                            <a:schemeClr val="bg1"/>
                          </a:solidFill>
                        </a:rPr>
                        <a:t>€1,200</a:t>
                      </a:r>
                    </a:p>
                  </a:txBody>
                  <a:tcPr anchor="ctr">
                    <a:solidFill>
                      <a:schemeClr val="tx1">
                        <a:lumMod val="75000"/>
                      </a:schemeClr>
                    </a:solidFill>
                  </a:tcPr>
                </a:tc>
                <a:tc>
                  <a:txBody>
                    <a:bodyPr/>
                    <a:lstStyle/>
                    <a:p>
                      <a:r>
                        <a:rPr lang="de-DE" sz="1050" b="1" dirty="0">
                          <a:solidFill>
                            <a:schemeClr val="bg1"/>
                          </a:solidFill>
                        </a:rPr>
                        <a:t>€2,000</a:t>
                      </a:r>
                    </a:p>
                  </a:txBody>
                  <a:tcPr anchor="ctr">
                    <a:solidFill>
                      <a:schemeClr val="tx1">
                        <a:lumMod val="75000"/>
                      </a:schemeClr>
                    </a:solidFill>
                  </a:tcPr>
                </a:tc>
                <a:tc>
                  <a:txBody>
                    <a:bodyPr/>
                    <a:lstStyle/>
                    <a:p>
                      <a:r>
                        <a:rPr lang="de-DE" sz="1050" b="1" dirty="0">
                          <a:solidFill>
                            <a:schemeClr val="bg1"/>
                          </a:solidFill>
                        </a:rPr>
                        <a:t>€1,400</a:t>
                      </a:r>
                    </a:p>
                  </a:txBody>
                  <a:tcPr anchor="ctr">
                    <a:solidFill>
                      <a:schemeClr val="tx1">
                        <a:lumMod val="75000"/>
                      </a:schemeClr>
                    </a:solidFill>
                  </a:tcPr>
                </a:tc>
                <a:tc>
                  <a:txBody>
                    <a:bodyPr/>
                    <a:lstStyle/>
                    <a:p>
                      <a:r>
                        <a:rPr lang="de-DE" sz="1050" b="1" dirty="0">
                          <a:solidFill>
                            <a:schemeClr val="bg1"/>
                          </a:solidFill>
                        </a:rPr>
                        <a:t>€1,550</a:t>
                      </a:r>
                    </a:p>
                  </a:txBody>
                  <a:tcPr anchor="ctr">
                    <a:solidFill>
                      <a:schemeClr val="tx1">
                        <a:lumMod val="75000"/>
                      </a:schemeClr>
                    </a:solidFill>
                  </a:tcPr>
                </a:tc>
                <a:tc>
                  <a:txBody>
                    <a:bodyPr/>
                    <a:lstStyle/>
                    <a:p>
                      <a:r>
                        <a:rPr lang="de-DE" sz="1050" b="1" dirty="0">
                          <a:solidFill>
                            <a:schemeClr val="bg1"/>
                          </a:solidFill>
                        </a:rPr>
                        <a:t>€1,600</a:t>
                      </a:r>
                    </a:p>
                  </a:txBody>
                  <a:tcPr anchor="ctr">
                    <a:solidFill>
                      <a:schemeClr val="tx1">
                        <a:lumMod val="75000"/>
                      </a:schemeClr>
                    </a:solidFill>
                  </a:tcPr>
                </a:tc>
                <a:tc>
                  <a:txBody>
                    <a:bodyPr/>
                    <a:lstStyle/>
                    <a:p>
                      <a:r>
                        <a:rPr lang="de-DE" sz="1050" b="1" dirty="0">
                          <a:solidFill>
                            <a:schemeClr val="bg1"/>
                          </a:solidFill>
                        </a:rPr>
                        <a:t>€1,900</a:t>
                      </a:r>
                    </a:p>
                  </a:txBody>
                  <a:tcPr anchor="ctr">
                    <a:solidFill>
                      <a:schemeClr val="tx1">
                        <a:lumMod val="75000"/>
                      </a:schemeClr>
                    </a:solidFill>
                  </a:tcPr>
                </a:tc>
                <a:tc>
                  <a:txBody>
                    <a:bodyPr/>
                    <a:lstStyle/>
                    <a:p>
                      <a:r>
                        <a:rPr lang="de-DE" sz="1050" b="1" dirty="0">
                          <a:solidFill>
                            <a:schemeClr val="bg1"/>
                          </a:solidFill>
                        </a:rPr>
                        <a:t>€1,650</a:t>
                      </a:r>
                    </a:p>
                  </a:txBody>
                  <a:tcPr anchor="ctr">
                    <a:solidFill>
                      <a:schemeClr val="tx1">
                        <a:lumMod val="75000"/>
                      </a:schemeClr>
                    </a:solidFill>
                  </a:tcPr>
                </a:tc>
                <a:extLst>
                  <a:ext uri="{0D108BD9-81ED-4DB2-BD59-A6C34878D82A}">
                    <a16:rowId xmlns:a16="http://schemas.microsoft.com/office/drawing/2014/main" val="2097346489"/>
                  </a:ext>
                </a:extLst>
              </a:tr>
            </a:tbl>
          </a:graphicData>
        </a:graphic>
      </p:graphicFrame>
    </p:spTree>
    <p:extLst>
      <p:ext uri="{BB962C8B-B14F-4D97-AF65-F5344CB8AC3E}">
        <p14:creationId xmlns:p14="http://schemas.microsoft.com/office/powerpoint/2010/main" val="66211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a:xfrm>
            <a:off x="751185" y="1504041"/>
            <a:ext cx="6086167" cy="3849918"/>
          </a:xfrm>
        </p:spPr>
        <p:txBody>
          <a:bodyPr/>
          <a:lstStyle/>
          <a:p>
            <a:pPr marL="457200" indent="-457200">
              <a:buFont typeface="+mj-lt"/>
              <a:buAutoNum type="arabicPeriod"/>
            </a:pPr>
            <a:r>
              <a:rPr lang="de-DE" dirty="0"/>
              <a:t>A </a:t>
            </a:r>
            <a:r>
              <a:rPr lang="de-DE" dirty="0" err="1"/>
              <a:t>budget</a:t>
            </a:r>
            <a:r>
              <a:rPr lang="de-DE" dirty="0"/>
              <a:t> </a:t>
            </a:r>
            <a:r>
              <a:rPr lang="de-DE" dirty="0" err="1"/>
              <a:t>is</a:t>
            </a:r>
            <a:r>
              <a:rPr lang="de-DE" dirty="0"/>
              <a:t> not </a:t>
            </a:r>
            <a:r>
              <a:rPr lang="de-DE" dirty="0" err="1"/>
              <a:t>set</a:t>
            </a:r>
            <a:r>
              <a:rPr lang="de-DE" dirty="0"/>
              <a:t> in </a:t>
            </a:r>
            <a:r>
              <a:rPr lang="de-DE" dirty="0" err="1"/>
              <a:t>stone</a:t>
            </a:r>
            <a:r>
              <a:rPr lang="de-DE" dirty="0"/>
              <a:t>; </a:t>
            </a:r>
            <a:r>
              <a:rPr lang="de-DE" dirty="0" err="1"/>
              <a:t>it</a:t>
            </a:r>
            <a:r>
              <a:rPr lang="de-DE" dirty="0"/>
              <a:t> </a:t>
            </a:r>
            <a:r>
              <a:rPr lang="de-DE" dirty="0" err="1"/>
              <a:t>should</a:t>
            </a:r>
            <a:r>
              <a:rPr lang="de-DE" dirty="0"/>
              <a:t> </a:t>
            </a:r>
            <a:r>
              <a:rPr lang="de-DE" dirty="0" err="1"/>
              <a:t>be</a:t>
            </a:r>
            <a:r>
              <a:rPr lang="de-DE" dirty="0"/>
              <a:t> </a:t>
            </a:r>
            <a:r>
              <a:rPr lang="de-DE" dirty="0" err="1"/>
              <a:t>reviewed</a:t>
            </a:r>
            <a:r>
              <a:rPr lang="de-DE" dirty="0"/>
              <a:t> </a:t>
            </a:r>
            <a:r>
              <a:rPr lang="de-DE" dirty="0" err="1"/>
              <a:t>regularly</a:t>
            </a:r>
            <a:r>
              <a:rPr lang="de-DE" dirty="0"/>
              <a:t> </a:t>
            </a:r>
            <a:r>
              <a:rPr lang="de-DE" dirty="0" err="1"/>
              <a:t>to</a:t>
            </a:r>
            <a:r>
              <a:rPr lang="de-DE" dirty="0"/>
              <a:t> </a:t>
            </a:r>
            <a:r>
              <a:rPr lang="de-DE" dirty="0" err="1"/>
              <a:t>reflect</a:t>
            </a:r>
            <a:r>
              <a:rPr lang="de-DE" dirty="0"/>
              <a:t> </a:t>
            </a:r>
            <a:r>
              <a:rPr lang="de-DE" dirty="0" err="1"/>
              <a:t>actual</a:t>
            </a:r>
            <a:r>
              <a:rPr lang="de-DE" dirty="0"/>
              <a:t> </a:t>
            </a:r>
            <a:r>
              <a:rPr lang="de-DE" dirty="0" err="1"/>
              <a:t>performance</a:t>
            </a:r>
            <a:endParaRPr lang="de-DE" dirty="0"/>
          </a:p>
          <a:p>
            <a:pPr marL="457200" indent="-457200">
              <a:buFont typeface="+mj-lt"/>
              <a:buAutoNum type="arabicPeriod"/>
            </a:pPr>
            <a:r>
              <a:rPr lang="de-DE" b="1" dirty="0" err="1"/>
              <a:t>Variance</a:t>
            </a:r>
            <a:r>
              <a:rPr lang="de-DE" b="1" dirty="0"/>
              <a:t> Analysis: </a:t>
            </a:r>
            <a:r>
              <a:rPr lang="de-DE" dirty="0" err="1"/>
              <a:t>Compare</a:t>
            </a:r>
            <a:r>
              <a:rPr lang="de-DE" dirty="0"/>
              <a:t> </a:t>
            </a:r>
            <a:r>
              <a:rPr lang="de-DE" dirty="0" err="1"/>
              <a:t>actual</a:t>
            </a:r>
            <a:r>
              <a:rPr lang="de-DE" dirty="0"/>
              <a:t> </a:t>
            </a:r>
            <a:r>
              <a:rPr lang="de-DE" dirty="0" err="1"/>
              <a:t>results</a:t>
            </a:r>
            <a:r>
              <a:rPr lang="de-DE" dirty="0"/>
              <a:t> </a:t>
            </a:r>
            <a:r>
              <a:rPr lang="de-DE" dirty="0" err="1"/>
              <a:t>to</a:t>
            </a:r>
            <a:r>
              <a:rPr lang="de-DE" dirty="0"/>
              <a:t> </a:t>
            </a:r>
            <a:r>
              <a:rPr lang="de-DE" dirty="0" err="1"/>
              <a:t>your</a:t>
            </a:r>
            <a:r>
              <a:rPr lang="de-DE" dirty="0"/>
              <a:t> </a:t>
            </a:r>
            <a:r>
              <a:rPr lang="de-DE" dirty="0" err="1"/>
              <a:t>budget</a:t>
            </a:r>
            <a:r>
              <a:rPr lang="de-DE" dirty="0"/>
              <a:t> </a:t>
            </a:r>
            <a:r>
              <a:rPr lang="de-DE" dirty="0" err="1"/>
              <a:t>to</a:t>
            </a:r>
            <a:r>
              <a:rPr lang="de-DE" dirty="0"/>
              <a:t> </a:t>
            </a:r>
            <a:r>
              <a:rPr lang="de-DE" dirty="0" err="1"/>
              <a:t>see</a:t>
            </a:r>
            <a:r>
              <a:rPr lang="de-DE" dirty="0"/>
              <a:t> </a:t>
            </a:r>
            <a:r>
              <a:rPr lang="de-DE" dirty="0" err="1"/>
              <a:t>where</a:t>
            </a:r>
            <a:r>
              <a:rPr lang="de-DE" dirty="0"/>
              <a:t> </a:t>
            </a:r>
            <a:r>
              <a:rPr lang="de-DE" dirty="0" err="1"/>
              <a:t>your</a:t>
            </a:r>
            <a:r>
              <a:rPr lang="de-DE" dirty="0"/>
              <a:t> spending and </a:t>
            </a:r>
            <a:r>
              <a:rPr lang="de-DE" dirty="0" err="1"/>
              <a:t>revenue</a:t>
            </a:r>
            <a:r>
              <a:rPr lang="de-DE" dirty="0"/>
              <a:t> </a:t>
            </a:r>
            <a:r>
              <a:rPr lang="de-DE" dirty="0" err="1"/>
              <a:t>differ</a:t>
            </a:r>
            <a:r>
              <a:rPr lang="de-DE" dirty="0"/>
              <a:t> </a:t>
            </a:r>
            <a:r>
              <a:rPr lang="de-DE" dirty="0" err="1"/>
              <a:t>from</a:t>
            </a:r>
            <a:r>
              <a:rPr lang="de-DE" dirty="0"/>
              <a:t> </a:t>
            </a:r>
            <a:r>
              <a:rPr lang="de-DE" dirty="0" err="1"/>
              <a:t>your</a:t>
            </a:r>
            <a:r>
              <a:rPr lang="de-DE" dirty="0"/>
              <a:t> </a:t>
            </a:r>
            <a:r>
              <a:rPr lang="de-DE" dirty="0" err="1"/>
              <a:t>projections</a:t>
            </a:r>
            <a:r>
              <a:rPr lang="de-DE" dirty="0"/>
              <a:t>. </a:t>
            </a:r>
          </a:p>
          <a:p>
            <a:pPr marL="457200" indent="-457200">
              <a:buFont typeface="+mj-lt"/>
              <a:buAutoNum type="arabicPeriod"/>
            </a:pPr>
            <a:r>
              <a:rPr lang="de-DE" b="1" dirty="0" err="1"/>
              <a:t>Adjust</a:t>
            </a:r>
            <a:r>
              <a:rPr lang="de-DE" b="1" dirty="0"/>
              <a:t> </a:t>
            </a:r>
            <a:r>
              <a:rPr lang="de-DE" b="1" dirty="0" err="1"/>
              <a:t>your</a:t>
            </a:r>
            <a:r>
              <a:rPr lang="de-DE" b="1" dirty="0"/>
              <a:t> </a:t>
            </a:r>
            <a:r>
              <a:rPr lang="de-DE" b="1" dirty="0" err="1"/>
              <a:t>budget</a:t>
            </a:r>
            <a:r>
              <a:rPr lang="de-DE" dirty="0"/>
              <a:t> </a:t>
            </a:r>
            <a:r>
              <a:rPr lang="de-DE" dirty="0" err="1"/>
              <a:t>based</a:t>
            </a:r>
            <a:r>
              <a:rPr lang="de-DE" dirty="0"/>
              <a:t> on </a:t>
            </a:r>
            <a:r>
              <a:rPr lang="de-DE" dirty="0" err="1"/>
              <a:t>these</a:t>
            </a:r>
            <a:r>
              <a:rPr lang="de-DE" dirty="0"/>
              <a:t> </a:t>
            </a:r>
            <a:r>
              <a:rPr lang="de-DE" dirty="0" err="1"/>
              <a:t>insights</a:t>
            </a:r>
            <a:r>
              <a:rPr lang="de-DE" dirty="0"/>
              <a:t> </a:t>
            </a:r>
            <a:r>
              <a:rPr lang="de-DE" dirty="0" err="1"/>
              <a:t>to</a:t>
            </a:r>
            <a:r>
              <a:rPr lang="de-DE" dirty="0"/>
              <a:t> </a:t>
            </a:r>
            <a:r>
              <a:rPr lang="de-DE" dirty="0" err="1"/>
              <a:t>stay</a:t>
            </a:r>
            <a:r>
              <a:rPr lang="de-DE" dirty="0"/>
              <a:t> on tack </a:t>
            </a:r>
            <a:r>
              <a:rPr lang="de-DE" dirty="0" err="1"/>
              <a:t>with</a:t>
            </a:r>
            <a:r>
              <a:rPr lang="de-DE" dirty="0"/>
              <a:t> </a:t>
            </a:r>
            <a:r>
              <a:rPr lang="de-DE" dirty="0" err="1"/>
              <a:t>your</a:t>
            </a:r>
            <a:r>
              <a:rPr lang="de-DE" dirty="0"/>
              <a:t> </a:t>
            </a:r>
            <a:r>
              <a:rPr lang="de-DE" dirty="0" err="1"/>
              <a:t>financial</a:t>
            </a:r>
            <a:r>
              <a:rPr lang="de-DE" dirty="0"/>
              <a:t> </a:t>
            </a:r>
            <a:r>
              <a:rPr lang="de-DE" dirty="0" err="1"/>
              <a:t>goals</a:t>
            </a:r>
            <a:r>
              <a:rPr lang="de-DE" dirty="0"/>
              <a:t>.</a:t>
            </a:r>
          </a:p>
          <a:p>
            <a:pPr marL="457200" indent="-457200">
              <a:buFont typeface="+mj-lt"/>
              <a:buAutoNum type="arabicPeriod"/>
            </a:pPr>
            <a:r>
              <a:rPr lang="de-DE" dirty="0"/>
              <a:t>Common </a:t>
            </a:r>
            <a:r>
              <a:rPr lang="de-DE" dirty="0" err="1"/>
              <a:t>reasons</a:t>
            </a:r>
            <a:r>
              <a:rPr lang="de-DE" dirty="0"/>
              <a:t> </a:t>
            </a:r>
            <a:r>
              <a:rPr lang="de-DE" dirty="0" err="1"/>
              <a:t>for</a:t>
            </a:r>
            <a:r>
              <a:rPr lang="de-DE" dirty="0"/>
              <a:t> </a:t>
            </a:r>
            <a:r>
              <a:rPr lang="de-DE" dirty="0" err="1"/>
              <a:t>adjustment</a:t>
            </a:r>
            <a:r>
              <a:rPr lang="de-DE" dirty="0"/>
              <a:t> </a:t>
            </a:r>
            <a:r>
              <a:rPr lang="de-DE" dirty="0" err="1"/>
              <a:t>include</a:t>
            </a:r>
            <a:r>
              <a:rPr lang="de-DE" dirty="0"/>
              <a:t> </a:t>
            </a:r>
            <a:r>
              <a:rPr lang="de-DE" dirty="0" err="1"/>
              <a:t>unexpected</a:t>
            </a:r>
            <a:r>
              <a:rPr lang="de-DE" dirty="0"/>
              <a:t> </a:t>
            </a:r>
            <a:r>
              <a:rPr lang="de-DE" dirty="0" err="1"/>
              <a:t>expenses</a:t>
            </a:r>
            <a:r>
              <a:rPr lang="de-DE" dirty="0"/>
              <a:t>, </a:t>
            </a:r>
            <a:r>
              <a:rPr lang="de-DE" dirty="0" err="1"/>
              <a:t>market</a:t>
            </a:r>
            <a:r>
              <a:rPr lang="de-DE" dirty="0"/>
              <a:t> </a:t>
            </a:r>
            <a:r>
              <a:rPr lang="de-DE" dirty="0" err="1"/>
              <a:t>changes</a:t>
            </a:r>
            <a:r>
              <a:rPr lang="de-DE" dirty="0"/>
              <a:t>, </a:t>
            </a:r>
            <a:r>
              <a:rPr lang="de-DE" dirty="0" err="1"/>
              <a:t>or</a:t>
            </a:r>
            <a:r>
              <a:rPr lang="de-DE" dirty="0"/>
              <a:t> </a:t>
            </a:r>
            <a:r>
              <a:rPr lang="de-DE" dirty="0" err="1"/>
              <a:t>new</a:t>
            </a:r>
            <a:r>
              <a:rPr lang="de-DE" dirty="0"/>
              <a:t> </a:t>
            </a:r>
            <a:r>
              <a:rPr lang="de-DE" dirty="0" err="1"/>
              <a:t>opporutnities</a:t>
            </a:r>
            <a:endParaRPr lang="en-US" dirty="0"/>
          </a:p>
          <a:p>
            <a:pPr marL="457200" indent="-457200">
              <a:buFont typeface="+mj-lt"/>
              <a:buAutoNum type="arabicPeriod"/>
            </a:pPr>
            <a:endParaRPr lang="de-DE" sz="2000" b="1"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de-DE" dirty="0" err="1"/>
              <a:t>Reviewing</a:t>
            </a:r>
            <a:r>
              <a:rPr lang="de-DE" dirty="0"/>
              <a:t> and </a:t>
            </a:r>
            <a:r>
              <a:rPr lang="de-DE" dirty="0" err="1"/>
              <a:t>Adjusting</a:t>
            </a:r>
            <a:r>
              <a:rPr lang="de-DE" dirty="0"/>
              <a:t> </a:t>
            </a:r>
            <a:r>
              <a:rPr lang="de-DE" dirty="0" err="1"/>
              <a:t>Your</a:t>
            </a:r>
            <a:r>
              <a:rPr lang="de-DE" dirty="0"/>
              <a:t> Budget</a:t>
            </a:r>
          </a:p>
        </p:txBody>
      </p:sp>
      <p:pic>
        <p:nvPicPr>
          <p:cNvPr id="6" name="Grafik 5">
            <a:extLst>
              <a:ext uri="{FF2B5EF4-FFF2-40B4-BE49-F238E27FC236}">
                <a16:creationId xmlns:a16="http://schemas.microsoft.com/office/drawing/2014/main" id="{CE1AF978-8439-79E1-908F-5934F8557C06}"/>
              </a:ext>
            </a:extLst>
          </p:cNvPr>
          <p:cNvPicPr>
            <a:picLocks noChangeAspect="1"/>
          </p:cNvPicPr>
          <p:nvPr/>
        </p:nvPicPr>
        <p:blipFill>
          <a:blip r:embed="rId2"/>
          <a:stretch>
            <a:fillRect/>
          </a:stretch>
        </p:blipFill>
        <p:spPr>
          <a:xfrm>
            <a:off x="7273726" y="1927717"/>
            <a:ext cx="3546764" cy="3546764"/>
          </a:xfrm>
          <a:prstGeom prst="rect">
            <a:avLst/>
          </a:prstGeom>
        </p:spPr>
      </p:pic>
    </p:spTree>
    <p:extLst>
      <p:ext uri="{BB962C8B-B14F-4D97-AF65-F5344CB8AC3E}">
        <p14:creationId xmlns:p14="http://schemas.microsoft.com/office/powerpoint/2010/main" val="2077461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a:xfrm>
            <a:off x="1030418" y="1708688"/>
            <a:ext cx="5181600" cy="3440624"/>
          </a:xfrm>
        </p:spPr>
        <p:txBody>
          <a:bodyPr/>
          <a:lstStyle/>
          <a:p>
            <a:pPr marL="457200" indent="-457200">
              <a:buFont typeface="+mj-lt"/>
              <a:buAutoNum type="arabicPeriod"/>
            </a:pPr>
            <a:r>
              <a:rPr lang="en-US" dirty="0"/>
              <a:t>Scenarios such as sudden market changes, unplanned expenses, or new growth opportunities can impact your budget</a:t>
            </a:r>
          </a:p>
          <a:p>
            <a:pPr marL="457200" indent="-457200">
              <a:buFont typeface="+mj-lt"/>
              <a:buAutoNum type="arabicPeriod"/>
            </a:pPr>
            <a:r>
              <a:rPr lang="en-US" dirty="0"/>
              <a:t>Use scenario-based budgeting to create different versions of your budget based on best-case, worst-case, and expected outcomes.</a:t>
            </a:r>
          </a:p>
          <a:p>
            <a:pPr marL="457200" indent="-457200">
              <a:buFont typeface="+mj-lt"/>
              <a:buAutoNum type="arabicPeriod"/>
            </a:pPr>
            <a:r>
              <a:rPr lang="en-US" dirty="0"/>
              <a:t>This flexibility helps you prepare for changes and adjust quickly to minimize financial risk</a:t>
            </a:r>
            <a:endParaRPr lang="de-DE" b="1"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de-DE" dirty="0"/>
              <a:t>Scenario based Budgeting</a:t>
            </a:r>
          </a:p>
        </p:txBody>
      </p:sp>
      <p:graphicFrame>
        <p:nvGraphicFramePr>
          <p:cNvPr id="5" name="Diagramm 4">
            <a:extLst>
              <a:ext uri="{FF2B5EF4-FFF2-40B4-BE49-F238E27FC236}">
                <a16:creationId xmlns:a16="http://schemas.microsoft.com/office/drawing/2014/main" id="{B60B8749-FCF2-56B1-BD98-DCE8216D11A2}"/>
              </a:ext>
            </a:extLst>
          </p:cNvPr>
          <p:cNvGraphicFramePr/>
          <p:nvPr>
            <p:extLst>
              <p:ext uri="{D42A27DB-BD31-4B8C-83A1-F6EECF244321}">
                <p14:modId xmlns:p14="http://schemas.microsoft.com/office/powerpoint/2010/main" val="3283864480"/>
              </p:ext>
            </p:extLst>
          </p:nvPr>
        </p:nvGraphicFramePr>
        <p:xfrm>
          <a:off x="5964883" y="1580179"/>
          <a:ext cx="6308436" cy="4198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114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dirty="0">
                <a:solidFill>
                  <a:schemeClr val="bg1"/>
                </a:solidFill>
              </a:rPr>
              <a:t>Learning Outcomes</a:t>
            </a:r>
            <a:endParaRPr lang="en-US" dirty="0">
              <a:solidFill>
                <a:schemeClr val="bg1"/>
              </a:solidFill>
            </a:endParaRPr>
          </a:p>
          <a:p>
            <a:endParaRPr lang="en-GB" sz="600" b="1" dirty="0"/>
          </a:p>
          <a:p>
            <a:r>
              <a:rPr lang="en-GB" sz="2400" b="1" dirty="0">
                <a:solidFill>
                  <a:srgbClr val="47B5C8"/>
                </a:solidFill>
              </a:rPr>
              <a:t>Skills:</a:t>
            </a:r>
          </a:p>
          <a:p>
            <a:r>
              <a:rPr lang="en-GB" sz="2400" b="1" dirty="0">
                <a:solidFill>
                  <a:srgbClr val="F2A72C"/>
                </a:solidFill>
              </a:rPr>
              <a:t>Budgeting:</a:t>
            </a:r>
            <a:r>
              <a:rPr lang="en-GB" sz="2400" dirty="0"/>
              <a:t> Creating a basic budget that reflects business incomes and expenses.</a:t>
            </a:r>
          </a:p>
          <a:p>
            <a:endParaRPr lang="en-GB" sz="2400" dirty="0"/>
          </a:p>
          <a:p>
            <a:r>
              <a:rPr lang="en-GB" sz="2400" b="1" dirty="0">
                <a:solidFill>
                  <a:srgbClr val="F2A72C"/>
                </a:solidFill>
              </a:rPr>
              <a:t>Financial Statements: </a:t>
            </a:r>
            <a:r>
              <a:rPr lang="en-GB" sz="2400" dirty="0"/>
              <a:t>Reading and understanding financial statements like income statements and balance sheets.</a:t>
            </a:r>
          </a:p>
          <a:p>
            <a:endParaRPr lang="en-GB" sz="2400" dirty="0"/>
          </a:p>
          <a:p>
            <a:r>
              <a:rPr lang="en-GB" sz="2400" b="1" dirty="0">
                <a:solidFill>
                  <a:srgbClr val="F2A72C"/>
                </a:solidFill>
              </a:rPr>
              <a:t>Communicating Financial Information: </a:t>
            </a:r>
            <a:r>
              <a:rPr lang="en-GB" sz="2400" dirty="0"/>
              <a:t>Explaining the financial situation to investors in a clear and simple way.</a:t>
            </a:r>
          </a:p>
          <a:p>
            <a:endParaRPr lang="en-US" sz="2400" dirty="0"/>
          </a:p>
        </p:txBody>
      </p:sp>
    </p:spTree>
    <p:extLst>
      <p:ext uri="{BB962C8B-B14F-4D97-AF65-F5344CB8AC3E}">
        <p14:creationId xmlns:p14="http://schemas.microsoft.com/office/powerpoint/2010/main" val="418121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988400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Incorporating Risk Management into Budgeting</a:t>
            </a:r>
            <a:endParaRPr lang="en-US" dirty="0"/>
          </a:p>
        </p:txBody>
      </p:sp>
      <p:sp>
        <p:nvSpPr>
          <p:cNvPr id="10" name="TextBox 4">
            <a:extLst>
              <a:ext uri="{FF2B5EF4-FFF2-40B4-BE49-F238E27FC236}">
                <a16:creationId xmlns:a16="http://schemas.microsoft.com/office/drawing/2014/main" id="{B3BAC08D-379E-5E5E-6CD6-7F7422970C04}"/>
              </a:ext>
            </a:extLst>
          </p:cNvPr>
          <p:cNvSpPr txBox="1"/>
          <p:nvPr/>
        </p:nvSpPr>
        <p:spPr>
          <a:xfrm>
            <a:off x="735731" y="1674593"/>
            <a:ext cx="2663173" cy="3985706"/>
          </a:xfrm>
          <a:prstGeom prst="rect">
            <a:avLst/>
          </a:prstGeom>
          <a:noFill/>
        </p:spPr>
        <p:txBody>
          <a:bodyPr wrap="square">
            <a:spAutoFit/>
          </a:bodyPr>
          <a:lstStyle/>
          <a:p>
            <a:r>
              <a:rPr lang="en-US" sz="2300" dirty="0">
                <a:solidFill>
                  <a:srgbClr val="595959"/>
                </a:solidFill>
              </a:rPr>
              <a:t>Incorporating risk management into your budgeting process helps prepare for uncertainties -economic downturns, supply chain disruptions, or unexpected expenses.</a:t>
            </a:r>
          </a:p>
        </p:txBody>
      </p:sp>
      <p:graphicFrame>
        <p:nvGraphicFramePr>
          <p:cNvPr id="5" name="Diagramm 4">
            <a:extLst>
              <a:ext uri="{FF2B5EF4-FFF2-40B4-BE49-F238E27FC236}">
                <a16:creationId xmlns:a16="http://schemas.microsoft.com/office/drawing/2014/main" id="{5B4570BF-3990-F4E0-1CFC-5D49F27B9A86}"/>
              </a:ext>
            </a:extLst>
          </p:cNvPr>
          <p:cNvGraphicFramePr/>
          <p:nvPr>
            <p:extLst>
              <p:ext uri="{D42A27DB-BD31-4B8C-83A1-F6EECF244321}">
                <p14:modId xmlns:p14="http://schemas.microsoft.com/office/powerpoint/2010/main" val="4049929128"/>
              </p:ext>
            </p:extLst>
          </p:nvPr>
        </p:nvGraphicFramePr>
        <p:xfrm>
          <a:off x="3398904" y="1769804"/>
          <a:ext cx="8583561" cy="4041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8828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988400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Budgeting for Growth and Expansion</a:t>
            </a:r>
            <a:endParaRPr lang="en-US" dirty="0"/>
          </a:p>
        </p:txBody>
      </p:sp>
      <p:sp>
        <p:nvSpPr>
          <p:cNvPr id="10" name="TextBox 4">
            <a:extLst>
              <a:ext uri="{FF2B5EF4-FFF2-40B4-BE49-F238E27FC236}">
                <a16:creationId xmlns:a16="http://schemas.microsoft.com/office/drawing/2014/main" id="{B3BAC08D-379E-5E5E-6CD6-7F7422970C04}"/>
              </a:ext>
            </a:extLst>
          </p:cNvPr>
          <p:cNvSpPr txBox="1"/>
          <p:nvPr/>
        </p:nvSpPr>
        <p:spPr>
          <a:xfrm>
            <a:off x="581472" y="1565257"/>
            <a:ext cx="9302532" cy="830997"/>
          </a:xfrm>
          <a:prstGeom prst="rect">
            <a:avLst/>
          </a:prstGeom>
          <a:noFill/>
        </p:spPr>
        <p:txBody>
          <a:bodyPr wrap="square">
            <a:spAutoFit/>
          </a:bodyPr>
          <a:lstStyle/>
          <a:p>
            <a:r>
              <a:rPr lang="en-US" sz="2400" dirty="0">
                <a:solidFill>
                  <a:srgbClr val="595959"/>
                </a:solidFill>
              </a:rPr>
              <a:t>As your business grows, your budget needs to reflect increased expenses such as hiring, marketing, and new product development.</a:t>
            </a:r>
          </a:p>
        </p:txBody>
      </p:sp>
      <p:graphicFrame>
        <p:nvGraphicFramePr>
          <p:cNvPr id="3" name="Diagramm 2">
            <a:extLst>
              <a:ext uri="{FF2B5EF4-FFF2-40B4-BE49-F238E27FC236}">
                <a16:creationId xmlns:a16="http://schemas.microsoft.com/office/drawing/2014/main" id="{CCB7187F-51EC-6360-305E-B3B605801502}"/>
              </a:ext>
            </a:extLst>
          </p:cNvPr>
          <p:cNvGraphicFramePr/>
          <p:nvPr>
            <p:extLst>
              <p:ext uri="{D42A27DB-BD31-4B8C-83A1-F6EECF244321}">
                <p14:modId xmlns:p14="http://schemas.microsoft.com/office/powerpoint/2010/main" val="1646540128"/>
              </p:ext>
            </p:extLst>
          </p:nvPr>
        </p:nvGraphicFramePr>
        <p:xfrm>
          <a:off x="1346200" y="2556934"/>
          <a:ext cx="7992533" cy="2912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2603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79647D2-FD12-4CCB-A0B3-9BA7D4F29E44}"/>
              </a:ext>
            </a:extLst>
          </p:cNvPr>
          <p:cNvSpPr>
            <a:spLocks noGrp="1"/>
          </p:cNvSpPr>
          <p:nvPr>
            <p:ph type="body" sz="quarter" idx="18"/>
          </p:nvPr>
        </p:nvSpPr>
        <p:spPr>
          <a:xfrm>
            <a:off x="898357" y="2112463"/>
            <a:ext cx="4867011" cy="3025975"/>
          </a:xfrm>
        </p:spPr>
        <p:txBody>
          <a:bodyPr/>
          <a:lstStyle/>
          <a:p>
            <a:pPr marL="0" indent="0"/>
            <a:r>
              <a:rPr lang="de-DE" dirty="0"/>
              <a:t>Create a 12 Month budget for your business</a:t>
            </a:r>
            <a:br>
              <a:rPr lang="de-DE" dirty="0"/>
            </a:br>
            <a:br>
              <a:rPr lang="de-DE" dirty="0"/>
            </a:br>
            <a:r>
              <a:rPr lang="de-DE" dirty="0"/>
              <a:t>Take your time and reflect all incomes and expenses in a 12 Month period.</a:t>
            </a:r>
          </a:p>
          <a:p>
            <a:pPr marL="0" indent="0"/>
            <a:endParaRPr lang="de-DE" dirty="0"/>
          </a:p>
          <a:p>
            <a:pPr marL="0" indent="0"/>
            <a:r>
              <a:rPr lang="de-DE" dirty="0"/>
              <a:t> Try to be as precise as possible.</a:t>
            </a:r>
          </a:p>
        </p:txBody>
      </p:sp>
      <p:sp>
        <p:nvSpPr>
          <p:cNvPr id="3" name="Textplatzhalter 2">
            <a:extLst>
              <a:ext uri="{FF2B5EF4-FFF2-40B4-BE49-F238E27FC236}">
                <a16:creationId xmlns:a16="http://schemas.microsoft.com/office/drawing/2014/main" id="{98F94F35-4A80-1647-5BF9-6D2DAA1404A5}"/>
              </a:ext>
            </a:extLst>
          </p:cNvPr>
          <p:cNvSpPr>
            <a:spLocks noGrp="1"/>
          </p:cNvSpPr>
          <p:nvPr>
            <p:ph type="body" sz="quarter" idx="16"/>
          </p:nvPr>
        </p:nvSpPr>
        <p:spPr/>
        <p:txBody>
          <a:bodyPr/>
          <a:lstStyle/>
          <a:p>
            <a:r>
              <a:rPr lang="de-DE" dirty="0"/>
              <a:t>Budget Exercize</a:t>
            </a:r>
          </a:p>
        </p:txBody>
      </p:sp>
      <p:pic>
        <p:nvPicPr>
          <p:cNvPr id="6" name="Bildplatzhalter 5" descr="Ein Bild, das Text, Büroausstattung, Stift, Schreibwaren enthält.&#10;&#10;Automatisch generierte Beschreibung">
            <a:extLst>
              <a:ext uri="{FF2B5EF4-FFF2-40B4-BE49-F238E27FC236}">
                <a16:creationId xmlns:a16="http://schemas.microsoft.com/office/drawing/2014/main" id="{746095A5-5DF0-8F08-F0C7-A9CAEFD753A1}"/>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9543" r="9543"/>
          <a:stretch>
            <a:fillRect/>
          </a:stretch>
        </p:blipFill>
        <p:spPr/>
      </p:pic>
    </p:spTree>
    <p:extLst>
      <p:ext uri="{BB962C8B-B14F-4D97-AF65-F5344CB8AC3E}">
        <p14:creationId xmlns:p14="http://schemas.microsoft.com/office/powerpoint/2010/main" val="1291935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1BC864B-308E-AE27-AA63-F3C52A11F488}"/>
              </a:ext>
            </a:extLst>
          </p:cNvPr>
          <p:cNvSpPr>
            <a:spLocks noGrp="1"/>
          </p:cNvSpPr>
          <p:nvPr>
            <p:ph type="body" sz="quarter" idx="18"/>
          </p:nvPr>
        </p:nvSpPr>
        <p:spPr>
          <a:xfrm>
            <a:off x="1030417" y="1708688"/>
            <a:ext cx="6054707" cy="3440624"/>
          </a:xfrm>
        </p:spPr>
        <p:txBody>
          <a:bodyPr/>
          <a:lstStyle/>
          <a:p>
            <a:pPr marL="342900" indent="-342900">
              <a:buAutoNum type="arabicPeriod"/>
            </a:pPr>
            <a:r>
              <a:rPr lang="en-US" b="1" dirty="0"/>
              <a:t>Overestimating Revenue: </a:t>
            </a:r>
            <a:r>
              <a:rPr lang="en-US" dirty="0"/>
              <a:t>Be realistic about your sales projects to avoid overspending</a:t>
            </a:r>
          </a:p>
          <a:p>
            <a:pPr marL="342900" indent="-342900">
              <a:buAutoNum type="arabicPeriod"/>
            </a:pPr>
            <a:r>
              <a:rPr lang="en-US" b="1" dirty="0"/>
              <a:t>Underestimating Costs: </a:t>
            </a:r>
            <a:r>
              <a:rPr lang="en-US" dirty="0"/>
              <a:t>Ensure that you include all expenses, including unexpected or variable costs.</a:t>
            </a:r>
          </a:p>
          <a:p>
            <a:pPr marL="342900" indent="-342900">
              <a:buAutoNum type="arabicPeriod"/>
            </a:pPr>
            <a:r>
              <a:rPr lang="en-US" b="1" dirty="0"/>
              <a:t>Failing to Review: </a:t>
            </a:r>
            <a:r>
              <a:rPr lang="en-US" dirty="0"/>
              <a:t>Regularly check your budget to stay on track.</a:t>
            </a:r>
          </a:p>
          <a:p>
            <a:pPr marL="342900" indent="-342900">
              <a:buAutoNum type="arabicPeriod"/>
            </a:pPr>
            <a:r>
              <a:rPr lang="en-US" b="1" dirty="0"/>
              <a:t>Not planning for Growth: </a:t>
            </a:r>
            <a:r>
              <a:rPr lang="en-US" dirty="0"/>
              <a:t>Budget for future growth by setting aside resources for expansion or new opportunities. </a:t>
            </a:r>
            <a:endParaRPr lang="en-US" b="1" dirty="0"/>
          </a:p>
          <a:p>
            <a:endParaRPr lang="de-DE" sz="1800" dirty="0"/>
          </a:p>
        </p:txBody>
      </p:sp>
      <p:sp>
        <p:nvSpPr>
          <p:cNvPr id="3" name="Textplatzhalter 2">
            <a:extLst>
              <a:ext uri="{FF2B5EF4-FFF2-40B4-BE49-F238E27FC236}">
                <a16:creationId xmlns:a16="http://schemas.microsoft.com/office/drawing/2014/main" id="{4FFA22B6-C3CB-82D8-C39B-E82EAC7F9074}"/>
              </a:ext>
            </a:extLst>
          </p:cNvPr>
          <p:cNvSpPr>
            <a:spLocks noGrp="1"/>
          </p:cNvSpPr>
          <p:nvPr>
            <p:ph type="body" sz="quarter" idx="16"/>
          </p:nvPr>
        </p:nvSpPr>
        <p:spPr/>
        <p:txBody>
          <a:bodyPr/>
          <a:lstStyle/>
          <a:p>
            <a:r>
              <a:rPr lang="de-DE" dirty="0"/>
              <a:t>Common Budgeting </a:t>
            </a:r>
            <a:r>
              <a:rPr lang="de-DE" dirty="0" err="1"/>
              <a:t>Mistakes</a:t>
            </a:r>
            <a:endParaRPr lang="de-DE" dirty="0"/>
          </a:p>
        </p:txBody>
      </p:sp>
      <p:sp>
        <p:nvSpPr>
          <p:cNvPr id="5" name="Textplatzhalter 2">
            <a:extLst>
              <a:ext uri="{FF2B5EF4-FFF2-40B4-BE49-F238E27FC236}">
                <a16:creationId xmlns:a16="http://schemas.microsoft.com/office/drawing/2014/main" id="{D23351FF-967D-B07F-BA38-327052435BFC}"/>
              </a:ext>
            </a:extLst>
          </p:cNvPr>
          <p:cNvSpPr txBox="1">
            <a:spLocks/>
          </p:cNvSpPr>
          <p:nvPr/>
        </p:nvSpPr>
        <p:spPr>
          <a:xfrm>
            <a:off x="7580671" y="1985987"/>
            <a:ext cx="4210606" cy="380817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solidFill>
                  <a:schemeClr val="bg1"/>
                </a:solidFill>
              </a:rPr>
              <a:t>"A budget is more than just a series of numbers on a page; it is an embodiment of our values." </a:t>
            </a:r>
          </a:p>
          <a:p>
            <a:pPr marL="0" indent="0" algn="ctr">
              <a:buNone/>
            </a:pPr>
            <a:r>
              <a:rPr lang="en-US" dirty="0">
                <a:solidFill>
                  <a:schemeClr val="bg1"/>
                </a:solidFill>
              </a:rPr>
              <a:t>Barack Obama</a:t>
            </a:r>
            <a:endParaRPr lang="de-DE" dirty="0">
              <a:solidFill>
                <a:schemeClr val="bg1"/>
              </a:solidFill>
            </a:endParaRPr>
          </a:p>
        </p:txBody>
      </p:sp>
    </p:spTree>
    <p:extLst>
      <p:ext uri="{BB962C8B-B14F-4D97-AF65-F5344CB8AC3E}">
        <p14:creationId xmlns:p14="http://schemas.microsoft.com/office/powerpoint/2010/main" val="565427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sp>
        <p:nvSpPr>
          <p:cNvPr id="11" name="TextBox 10">
            <a:extLst>
              <a:ext uri="{FF2B5EF4-FFF2-40B4-BE49-F238E27FC236}">
                <a16:creationId xmlns:a16="http://schemas.microsoft.com/office/drawing/2014/main" id="{3B472642-306C-3629-EB97-0DCBBA1CB24B}"/>
              </a:ext>
            </a:extLst>
          </p:cNvPr>
          <p:cNvSpPr txBox="1"/>
          <p:nvPr/>
        </p:nvSpPr>
        <p:spPr>
          <a:xfrm>
            <a:off x="4449261" y="745962"/>
            <a:ext cx="7180189" cy="5401479"/>
          </a:xfrm>
          <a:prstGeom prst="rect">
            <a:avLst/>
          </a:prstGeom>
          <a:noFill/>
        </p:spPr>
        <p:txBody>
          <a:bodyPr wrap="square" rtlCol="0">
            <a:spAutoFit/>
          </a:bodyPr>
          <a:lstStyle/>
          <a:p>
            <a:r>
              <a:rPr lang="en-GB" sz="2400" b="1" i="1" dirty="0">
                <a:solidFill>
                  <a:srgbClr val="DE0A1D"/>
                </a:solidFill>
              </a:rPr>
              <a:t>Spreadsheets: </a:t>
            </a:r>
            <a:r>
              <a:rPr lang="en-GB" sz="2400" i="1" dirty="0">
                <a:solidFill>
                  <a:srgbClr val="595959"/>
                </a:solidFill>
              </a:rPr>
              <a:t>use simple spreadsheet software (like Excel or Google Sheets) to track your income, expenses and budgets.</a:t>
            </a:r>
          </a:p>
          <a:p>
            <a:endParaRPr lang="en-GB" sz="2100" b="1" i="1" dirty="0">
              <a:solidFill>
                <a:srgbClr val="595959"/>
              </a:solidFill>
            </a:endParaRPr>
          </a:p>
          <a:p>
            <a:endParaRPr lang="en-GB" sz="2100" b="1" i="1" dirty="0">
              <a:solidFill>
                <a:srgbClr val="595959"/>
              </a:solidFill>
            </a:endParaRPr>
          </a:p>
          <a:p>
            <a:endParaRPr lang="en-GB" sz="2100" b="1" i="1" dirty="0">
              <a:solidFill>
                <a:srgbClr val="595959"/>
              </a:solidFill>
            </a:endParaRPr>
          </a:p>
          <a:p>
            <a:r>
              <a:rPr lang="en-GB" sz="2400" b="1" i="1" dirty="0">
                <a:solidFill>
                  <a:srgbClr val="47B5C8"/>
                </a:solidFill>
              </a:rPr>
              <a:t>Budgeting Apps: </a:t>
            </a:r>
            <a:r>
              <a:rPr lang="en-GB" sz="2400" i="1" dirty="0">
                <a:solidFill>
                  <a:srgbClr val="595959"/>
                </a:solidFill>
              </a:rPr>
              <a:t>Consider using apps designed to help with budgeting and financial planning, such YNAP (You need a budget: </a:t>
            </a:r>
            <a:r>
              <a:rPr lang="de-DE" sz="2400" dirty="0">
                <a:hlinkClick r:id="rId2"/>
              </a:rPr>
              <a:t>YNAB</a:t>
            </a:r>
            <a:r>
              <a:rPr lang="en-GB" sz="2400" i="1" dirty="0">
                <a:solidFill>
                  <a:srgbClr val="595959"/>
                </a:solidFill>
              </a:rPr>
              <a:t>)</a:t>
            </a:r>
          </a:p>
          <a:p>
            <a:endParaRPr lang="en-GB" sz="2100" b="1" i="1" dirty="0">
              <a:solidFill>
                <a:srgbClr val="595959"/>
              </a:solidFill>
            </a:endParaRPr>
          </a:p>
          <a:p>
            <a:endParaRPr lang="en-GB" sz="2100" b="1" i="1" dirty="0">
              <a:solidFill>
                <a:srgbClr val="595959"/>
              </a:solidFill>
            </a:endParaRPr>
          </a:p>
          <a:p>
            <a:r>
              <a:rPr lang="en-GB" sz="2400" b="1" i="1" dirty="0">
                <a:solidFill>
                  <a:srgbClr val="086575"/>
                </a:solidFill>
              </a:rPr>
              <a:t>Financial Software: </a:t>
            </a:r>
            <a:r>
              <a:rPr lang="en-GB" sz="2400" i="1" dirty="0">
                <a:solidFill>
                  <a:srgbClr val="595959"/>
                </a:solidFill>
              </a:rPr>
              <a:t>Explore financial management tools like QuickBooks for more advanced tracking and planning: </a:t>
            </a:r>
            <a:r>
              <a:rPr lang="en-US" sz="2400" dirty="0">
                <a:hlinkClick r:id="rId3"/>
              </a:rPr>
              <a:t>Accounting Software for Small Business | QuickBooks Europe (intuit.com)</a:t>
            </a:r>
            <a:endParaRPr lang="en-IE" sz="2400" b="1" i="1" dirty="0">
              <a:solidFill>
                <a:srgbClr val="595959"/>
              </a:solidFill>
            </a:endParaRPr>
          </a:p>
        </p:txBody>
      </p:sp>
      <p:pic>
        <p:nvPicPr>
          <p:cNvPr id="44" name="Picture Placeholder 43" descr="Smiling businesswoman with digital tablet looking out office window">
            <a:extLst>
              <a:ext uri="{FF2B5EF4-FFF2-40B4-BE49-F238E27FC236}">
                <a16:creationId xmlns:a16="http://schemas.microsoft.com/office/drawing/2014/main" id="{54856037-ED41-4BFE-099D-2C4D5419C950}"/>
              </a:ext>
            </a:extLst>
          </p:cNvPr>
          <p:cNvPicPr>
            <a:picLocks noGrp="1" noChangeAspect="1"/>
          </p:cNvPicPr>
          <p:nvPr>
            <p:ph type="pic" sz="quarter" idx="41"/>
          </p:nvPr>
        </p:nvPicPr>
        <p:blipFill>
          <a:blip r:embed="rId4"/>
          <a:srcRect l="31127" r="31127"/>
          <a:stretch>
            <a:fillRect/>
          </a:stretch>
        </p:blipFill>
        <p:spPr/>
      </p:pic>
      <p:sp>
        <p:nvSpPr>
          <p:cNvPr id="2" name="Text Placeholder 3">
            <a:extLst>
              <a:ext uri="{FF2B5EF4-FFF2-40B4-BE49-F238E27FC236}">
                <a16:creationId xmlns:a16="http://schemas.microsoft.com/office/drawing/2014/main" id="{DEDB86A8-88F6-357E-2E05-D8CD952DB708}"/>
              </a:ext>
            </a:extLst>
          </p:cNvPr>
          <p:cNvSpPr txBox="1">
            <a:spLocks/>
          </p:cNvSpPr>
          <p:nvPr/>
        </p:nvSpPr>
        <p:spPr>
          <a:xfrm>
            <a:off x="4336141" y="186212"/>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t>Tools and Resources</a:t>
            </a:r>
          </a:p>
        </p:txBody>
      </p:sp>
    </p:spTree>
    <p:extLst>
      <p:ext uri="{BB962C8B-B14F-4D97-AF65-F5344CB8AC3E}">
        <p14:creationId xmlns:p14="http://schemas.microsoft.com/office/powerpoint/2010/main" val="2477793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4816BB1-AB5D-24F7-7D83-8A8931EF1313}"/>
              </a:ext>
            </a:extLst>
          </p:cNvPr>
          <p:cNvSpPr>
            <a:spLocks noGrp="1"/>
          </p:cNvSpPr>
          <p:nvPr>
            <p:ph type="body" sz="quarter" idx="16"/>
          </p:nvPr>
        </p:nvSpPr>
        <p:spPr/>
        <p:txBody>
          <a:bodyPr/>
          <a:lstStyle/>
          <a:p>
            <a:r>
              <a:rPr lang="en-US" dirty="0"/>
              <a:t>Financial Statements and Cash Flow Management</a:t>
            </a:r>
          </a:p>
          <a:p>
            <a:endParaRPr lang="de-DE" dirty="0"/>
          </a:p>
        </p:txBody>
      </p:sp>
      <p:sp>
        <p:nvSpPr>
          <p:cNvPr id="3" name="Textplatzhalter 2">
            <a:extLst>
              <a:ext uri="{FF2B5EF4-FFF2-40B4-BE49-F238E27FC236}">
                <a16:creationId xmlns:a16="http://schemas.microsoft.com/office/drawing/2014/main" id="{F7647B68-2FDA-9C64-A45A-82498A35C9C0}"/>
              </a:ext>
            </a:extLst>
          </p:cNvPr>
          <p:cNvSpPr>
            <a:spLocks noGrp="1"/>
          </p:cNvSpPr>
          <p:nvPr>
            <p:ph type="body" sz="quarter" idx="17"/>
          </p:nvPr>
        </p:nvSpPr>
        <p:spPr/>
        <p:txBody>
          <a:bodyPr/>
          <a:lstStyle/>
          <a:p>
            <a:r>
              <a:rPr lang="de-DE" dirty="0"/>
              <a:t>04</a:t>
            </a:r>
          </a:p>
        </p:txBody>
      </p:sp>
    </p:spTree>
    <p:extLst>
      <p:ext uri="{BB962C8B-B14F-4D97-AF65-F5344CB8AC3E}">
        <p14:creationId xmlns:p14="http://schemas.microsoft.com/office/powerpoint/2010/main" val="533591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6E1DE77-E746-6D7A-EF0E-AAD45EE71627}"/>
              </a:ext>
            </a:extLst>
          </p:cNvPr>
          <p:cNvSpPr>
            <a:spLocks noGrp="1"/>
          </p:cNvSpPr>
          <p:nvPr>
            <p:ph type="body" sz="quarter" idx="18"/>
          </p:nvPr>
        </p:nvSpPr>
        <p:spPr>
          <a:xfrm>
            <a:off x="798380" y="1162638"/>
            <a:ext cx="4905075" cy="3849918"/>
          </a:xfrm>
        </p:spPr>
        <p:txBody>
          <a:bodyPr/>
          <a:lstStyle/>
          <a:p>
            <a:r>
              <a:rPr lang="en-US" b="1" dirty="0">
                <a:solidFill>
                  <a:srgbClr val="00B0F0"/>
                </a:solidFill>
              </a:rPr>
              <a:t>What are Financial Statements?</a:t>
            </a:r>
          </a:p>
          <a:p>
            <a:pPr marL="342900" indent="-342900">
              <a:buFont typeface="Arial" panose="020B0604020202020204" pitchFamily="34" charset="0"/>
              <a:buChar char="•"/>
            </a:pPr>
            <a:r>
              <a:rPr lang="en-US" dirty="0"/>
              <a:t>Financial statements are reports that show the financial health of your business.</a:t>
            </a:r>
          </a:p>
          <a:p>
            <a:pPr marL="342900" indent="-342900">
              <a:buFont typeface="Arial" panose="020B0604020202020204" pitchFamily="34" charset="0"/>
              <a:buChar char="•"/>
            </a:pPr>
            <a:r>
              <a:rPr lang="en-US" dirty="0"/>
              <a:t>They help you understand how much money your business is making, where it’s being spent, and what you own or owe.</a:t>
            </a:r>
          </a:p>
          <a:p>
            <a:pPr marL="342900" indent="-342900">
              <a:buFont typeface="Arial" panose="020B0604020202020204" pitchFamily="34" charset="0"/>
              <a:buChar char="•"/>
            </a:pPr>
            <a:r>
              <a:rPr lang="en-US" dirty="0"/>
              <a:t>The three main financial statements are: </a:t>
            </a:r>
            <a:r>
              <a:rPr lang="en-US" b="1" dirty="0">
                <a:solidFill>
                  <a:srgbClr val="FFC000"/>
                </a:solidFill>
              </a:rPr>
              <a:t>Income Statement</a:t>
            </a:r>
            <a:r>
              <a:rPr lang="en-US" b="1" dirty="0"/>
              <a:t>, </a:t>
            </a:r>
            <a:r>
              <a:rPr lang="en-US" b="1" dirty="0">
                <a:solidFill>
                  <a:srgbClr val="FFC000"/>
                </a:solidFill>
              </a:rPr>
              <a:t>Balance Sheet</a:t>
            </a:r>
            <a:r>
              <a:rPr lang="en-US" b="1" dirty="0"/>
              <a:t>, </a:t>
            </a:r>
            <a:r>
              <a:rPr lang="en-US" dirty="0"/>
              <a:t>and</a:t>
            </a:r>
            <a:r>
              <a:rPr lang="en-US" b="1" dirty="0"/>
              <a:t> </a:t>
            </a:r>
            <a:r>
              <a:rPr lang="en-US" b="1" dirty="0">
                <a:solidFill>
                  <a:srgbClr val="FFC000"/>
                </a:solidFill>
              </a:rPr>
              <a:t>Cash Flow Statement</a:t>
            </a:r>
            <a:r>
              <a:rPr lang="en-US" dirty="0"/>
              <a:t>.</a:t>
            </a:r>
            <a:endParaRPr lang="de-DE" dirty="0"/>
          </a:p>
        </p:txBody>
      </p:sp>
      <p:sp>
        <p:nvSpPr>
          <p:cNvPr id="3" name="Textplatzhalter 2">
            <a:extLst>
              <a:ext uri="{FF2B5EF4-FFF2-40B4-BE49-F238E27FC236}">
                <a16:creationId xmlns:a16="http://schemas.microsoft.com/office/drawing/2014/main" id="{BFF87BDC-6ECD-6021-C25B-99F5735069C0}"/>
              </a:ext>
            </a:extLst>
          </p:cNvPr>
          <p:cNvSpPr>
            <a:spLocks noGrp="1"/>
          </p:cNvSpPr>
          <p:nvPr>
            <p:ph type="body" sz="quarter" idx="16"/>
          </p:nvPr>
        </p:nvSpPr>
        <p:spPr>
          <a:xfrm>
            <a:off x="798381" y="431239"/>
            <a:ext cx="9632553" cy="803654"/>
          </a:xfrm>
        </p:spPr>
        <p:txBody>
          <a:bodyPr/>
          <a:lstStyle/>
          <a:p>
            <a:r>
              <a:rPr lang="de-DE" dirty="0"/>
              <a:t>Introduction to Financial Statements</a:t>
            </a:r>
          </a:p>
        </p:txBody>
      </p:sp>
      <p:sp>
        <p:nvSpPr>
          <p:cNvPr id="5" name="Textplatzhalter 1">
            <a:extLst>
              <a:ext uri="{FF2B5EF4-FFF2-40B4-BE49-F238E27FC236}">
                <a16:creationId xmlns:a16="http://schemas.microsoft.com/office/drawing/2014/main" id="{29567742-85EC-F4CF-2D85-807C8A7A0824}"/>
              </a:ext>
            </a:extLst>
          </p:cNvPr>
          <p:cNvSpPr txBox="1">
            <a:spLocks/>
          </p:cNvSpPr>
          <p:nvPr/>
        </p:nvSpPr>
        <p:spPr>
          <a:xfrm>
            <a:off x="5887587" y="1234893"/>
            <a:ext cx="4905075"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B0F0"/>
                </a:solidFill>
              </a:rPr>
              <a:t>Why Are They Important?</a:t>
            </a:r>
          </a:p>
          <a:p>
            <a:pPr marL="342900" indent="-342900">
              <a:buFont typeface="Arial" panose="020B0604020202020204" pitchFamily="34" charset="0"/>
              <a:buChar char="•"/>
            </a:pPr>
            <a:r>
              <a:rPr lang="en-US" b="1" dirty="0"/>
              <a:t>Track Performance: </a:t>
            </a:r>
            <a:r>
              <a:rPr lang="en-US" dirty="0"/>
              <a:t>Financial statements help you see how well your business is doing over time.</a:t>
            </a:r>
          </a:p>
          <a:p>
            <a:pPr marL="342900" indent="-342900">
              <a:buFont typeface="Arial" panose="020B0604020202020204" pitchFamily="34" charset="0"/>
              <a:buChar char="•"/>
            </a:pPr>
            <a:r>
              <a:rPr lang="en-US" b="1" dirty="0"/>
              <a:t>Make Informed Decisions</a:t>
            </a:r>
            <a:r>
              <a:rPr lang="en-US" dirty="0"/>
              <a:t>: They provide the data you need to make smart business choices.</a:t>
            </a:r>
          </a:p>
          <a:p>
            <a:pPr marL="342900" indent="-342900">
              <a:buFont typeface="Arial" panose="020B0604020202020204" pitchFamily="34" charset="0"/>
              <a:buChar char="•"/>
            </a:pPr>
            <a:r>
              <a:rPr lang="en-US" b="1" dirty="0"/>
              <a:t>Build Trust with Investors: </a:t>
            </a:r>
            <a:r>
              <a:rPr lang="en-US" dirty="0"/>
              <a:t>Clear financial statements show investors that your business is well-managed and trustworthy. </a:t>
            </a:r>
          </a:p>
        </p:txBody>
      </p:sp>
    </p:spTree>
    <p:extLst>
      <p:ext uri="{BB962C8B-B14F-4D97-AF65-F5344CB8AC3E}">
        <p14:creationId xmlns:p14="http://schemas.microsoft.com/office/powerpoint/2010/main" val="4169038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a:t>The </a:t>
            </a:r>
            <a:r>
              <a:rPr lang="de-DE" dirty="0"/>
              <a:t>3</a:t>
            </a:r>
            <a:r>
              <a:rPr lang="de-DE" sz="3600" dirty="0"/>
              <a:t> </a:t>
            </a:r>
            <a:r>
              <a:rPr lang="de-DE" dirty="0"/>
              <a:t>M</a:t>
            </a:r>
            <a:r>
              <a:rPr lang="de-DE" sz="3600" dirty="0"/>
              <a:t>ain </a:t>
            </a:r>
            <a:r>
              <a:rPr lang="de-DE" dirty="0"/>
              <a:t>F</a:t>
            </a:r>
            <a:r>
              <a:rPr lang="de-DE" sz="3600" dirty="0"/>
              <a:t>inancial </a:t>
            </a:r>
            <a:r>
              <a:rPr lang="de-DE" dirty="0"/>
              <a:t>S</a:t>
            </a:r>
            <a:r>
              <a:rPr lang="de-DE" sz="3600" dirty="0"/>
              <a:t>tatements: </a:t>
            </a:r>
          </a:p>
          <a:p>
            <a:endParaRPr lang="de-DE" dirty="0"/>
          </a:p>
        </p:txBody>
      </p:sp>
      <p:graphicFrame>
        <p:nvGraphicFramePr>
          <p:cNvPr id="4" name="Diagramm 3">
            <a:extLst>
              <a:ext uri="{FF2B5EF4-FFF2-40B4-BE49-F238E27FC236}">
                <a16:creationId xmlns:a16="http://schemas.microsoft.com/office/drawing/2014/main" id="{0A0B3C29-7732-B753-9F84-4E7DDFB3C635}"/>
              </a:ext>
            </a:extLst>
          </p:cNvPr>
          <p:cNvGraphicFramePr/>
          <p:nvPr>
            <p:extLst>
              <p:ext uri="{D42A27DB-BD31-4B8C-83A1-F6EECF244321}">
                <p14:modId xmlns:p14="http://schemas.microsoft.com/office/powerpoint/2010/main" val="504553406"/>
              </p:ext>
            </p:extLst>
          </p:nvPr>
        </p:nvGraphicFramePr>
        <p:xfrm>
          <a:off x="3370471" y="1565257"/>
          <a:ext cx="4797286" cy="3411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1140541" y="1620950"/>
            <a:ext cx="3109689"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1800" dirty="0"/>
              <a:t>Shows how much money your business made and spent over a period of time.</a:t>
            </a:r>
          </a:p>
          <a:p>
            <a:pPr marL="342900" indent="-342900"/>
            <a:r>
              <a:rPr lang="en-US" sz="1800" b="1" dirty="0"/>
              <a:t>Key components: </a:t>
            </a:r>
            <a:r>
              <a:rPr lang="en-US" sz="1800" dirty="0"/>
              <a:t>Revenue, Expenses, and Net Profit.</a:t>
            </a:r>
            <a:endParaRPr lang="de-DE" sz="1800" dirty="0"/>
          </a:p>
        </p:txBody>
      </p:sp>
      <p:sp>
        <p:nvSpPr>
          <p:cNvPr id="6" name="Textplatzhalter 6">
            <a:extLst>
              <a:ext uri="{FF2B5EF4-FFF2-40B4-BE49-F238E27FC236}">
                <a16:creationId xmlns:a16="http://schemas.microsoft.com/office/drawing/2014/main" id="{51B53DA2-4F15-9C16-2BF0-10D4E2FBB26E}"/>
              </a:ext>
            </a:extLst>
          </p:cNvPr>
          <p:cNvSpPr txBox="1">
            <a:spLocks/>
          </p:cNvSpPr>
          <p:nvPr/>
        </p:nvSpPr>
        <p:spPr>
          <a:xfrm>
            <a:off x="3221534" y="4850503"/>
            <a:ext cx="5095160"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1800" dirty="0"/>
              <a:t>Provides a snapshot of what your business owns (assets) and owes (liabilities) at a specific point in time.</a:t>
            </a:r>
          </a:p>
          <a:p>
            <a:pPr marL="342900" indent="-342900"/>
            <a:r>
              <a:rPr lang="en-US" sz="1800" b="1" dirty="0"/>
              <a:t>Key components: </a:t>
            </a:r>
            <a:r>
              <a:rPr lang="en-US" sz="1800" dirty="0"/>
              <a:t>Assets, Liabilities, and Equity.</a:t>
            </a:r>
            <a:endParaRPr lang="de-DE" sz="1800" dirty="0"/>
          </a:p>
        </p:txBody>
      </p:sp>
      <p:sp>
        <p:nvSpPr>
          <p:cNvPr id="7" name="Textplatzhalter 9">
            <a:extLst>
              <a:ext uri="{FF2B5EF4-FFF2-40B4-BE49-F238E27FC236}">
                <a16:creationId xmlns:a16="http://schemas.microsoft.com/office/drawing/2014/main" id="{AA062C78-68A2-2E33-BD03-E070C81743C7}"/>
              </a:ext>
            </a:extLst>
          </p:cNvPr>
          <p:cNvSpPr txBox="1">
            <a:spLocks/>
          </p:cNvSpPr>
          <p:nvPr/>
        </p:nvSpPr>
        <p:spPr>
          <a:xfrm>
            <a:off x="7222007" y="1563885"/>
            <a:ext cx="2707397"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1800" dirty="0">
                <a:solidFill>
                  <a:srgbClr val="086575"/>
                </a:solidFill>
              </a:rPr>
              <a:t>Tracks the flow of cash in and out of your business over a period of time.</a:t>
            </a:r>
          </a:p>
          <a:p>
            <a:pPr marL="342900" indent="-342900"/>
            <a:r>
              <a:rPr lang="en-US" sz="1800" b="1" dirty="0">
                <a:solidFill>
                  <a:srgbClr val="086575"/>
                </a:solidFill>
              </a:rPr>
              <a:t>Key components</a:t>
            </a:r>
            <a:r>
              <a:rPr lang="en-US" sz="1800" dirty="0">
                <a:solidFill>
                  <a:srgbClr val="086575"/>
                </a:solidFill>
              </a:rPr>
              <a:t>: Operating, Investing, and Financing Activities.</a:t>
            </a:r>
            <a:endParaRPr lang="de-DE" sz="1800" dirty="0">
              <a:solidFill>
                <a:srgbClr val="086575"/>
              </a:solidFill>
            </a:endParaRPr>
          </a:p>
        </p:txBody>
      </p:sp>
    </p:spTree>
    <p:extLst>
      <p:ext uri="{BB962C8B-B14F-4D97-AF65-F5344CB8AC3E}">
        <p14:creationId xmlns:p14="http://schemas.microsoft.com/office/powerpoint/2010/main" val="3216182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a:t> Going into Detail: The Income Statement</a:t>
            </a:r>
          </a:p>
          <a:p>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Cash Flow Statement</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Balance Sheet</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Income Statement</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916983" y="1432403"/>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95959"/>
                </a:solidFill>
              </a:rPr>
              <a:t>The income statement, also known as the profit and loss statement, is a financial report that shows how much money your business earned and spent over a specific period, like a month or a year. </a:t>
            </a:r>
          </a:p>
          <a:p>
            <a:pPr marL="0" indent="0">
              <a:buNone/>
            </a:pPr>
            <a:r>
              <a:rPr lang="en-US" sz="2400" dirty="0">
                <a:solidFill>
                  <a:srgbClr val="595959"/>
                </a:solidFill>
              </a:rPr>
              <a:t>It lists all your revenues (the money you make) and expenses (the money you spend) and calculates your net profit or loss (how much money is left after all expenses are paid). </a:t>
            </a:r>
          </a:p>
          <a:p>
            <a:pPr marL="0" indent="0">
              <a:buNone/>
            </a:pPr>
            <a:r>
              <a:rPr lang="en-US" sz="2400" dirty="0">
                <a:solidFill>
                  <a:srgbClr val="595959"/>
                </a:solidFill>
              </a:rPr>
              <a:t>This statement helps you understand if your business is making money or losing money and where improvements can be made.</a:t>
            </a:r>
            <a:endParaRPr lang="de-DE" sz="2400" dirty="0">
              <a:solidFill>
                <a:srgbClr val="595959"/>
              </a:solidFill>
            </a:endParaRPr>
          </a:p>
        </p:txBody>
      </p:sp>
    </p:spTree>
    <p:extLst>
      <p:ext uri="{BB962C8B-B14F-4D97-AF65-F5344CB8AC3E}">
        <p14:creationId xmlns:p14="http://schemas.microsoft.com/office/powerpoint/2010/main" val="2094825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a:xfrm>
            <a:off x="798381" y="601090"/>
            <a:ext cx="9632553" cy="803654"/>
          </a:xfrm>
        </p:spPr>
        <p:txBody>
          <a:bodyPr/>
          <a:lstStyle/>
          <a:p>
            <a:r>
              <a:rPr lang="de-DE" sz="3600" dirty="0" err="1"/>
              <a:t>Going</a:t>
            </a:r>
            <a:r>
              <a:rPr lang="de-DE" sz="3600" dirty="0"/>
              <a:t> </a:t>
            </a:r>
            <a:r>
              <a:rPr lang="de-DE" sz="3600" dirty="0" err="1"/>
              <a:t>into</a:t>
            </a:r>
            <a:r>
              <a:rPr lang="de-DE" sz="3600" dirty="0"/>
              <a:t> Detail: The Income Statement</a:t>
            </a:r>
          </a:p>
          <a:p>
            <a:endParaRPr lang="de-DE" dirty="0"/>
          </a:p>
        </p:txBody>
      </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98379" y="2045704"/>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2400" dirty="0"/>
          </a:p>
        </p:txBody>
      </p:sp>
      <p:graphicFrame>
        <p:nvGraphicFramePr>
          <p:cNvPr id="4" name="Tabelle 3">
            <a:extLst>
              <a:ext uri="{FF2B5EF4-FFF2-40B4-BE49-F238E27FC236}">
                <a16:creationId xmlns:a16="http://schemas.microsoft.com/office/drawing/2014/main" id="{D12A0D11-AC82-01F1-4F53-D4831367A017}"/>
              </a:ext>
            </a:extLst>
          </p:cNvPr>
          <p:cNvGraphicFramePr>
            <a:graphicFrameLocks noGrp="1"/>
          </p:cNvGraphicFramePr>
          <p:nvPr>
            <p:extLst>
              <p:ext uri="{D42A27DB-BD31-4B8C-83A1-F6EECF244321}">
                <p14:modId xmlns:p14="http://schemas.microsoft.com/office/powerpoint/2010/main" val="2250926834"/>
              </p:ext>
            </p:extLst>
          </p:nvPr>
        </p:nvGraphicFramePr>
        <p:xfrm>
          <a:off x="1024835" y="1410057"/>
          <a:ext cx="9590156" cy="4297680"/>
        </p:xfrm>
        <a:graphic>
          <a:graphicData uri="http://schemas.openxmlformats.org/drawingml/2006/table">
            <a:tbl>
              <a:tblPr firstRow="1" bandRow="1">
                <a:tableStyleId>{5C22544A-7EE6-4342-B048-85BDC9FD1C3A}</a:tableStyleId>
              </a:tblPr>
              <a:tblGrid>
                <a:gridCol w="535175">
                  <a:extLst>
                    <a:ext uri="{9D8B030D-6E8A-4147-A177-3AD203B41FA5}">
                      <a16:colId xmlns:a16="http://schemas.microsoft.com/office/drawing/2014/main" val="3468761493"/>
                    </a:ext>
                  </a:extLst>
                </a:gridCol>
                <a:gridCol w="2638671">
                  <a:extLst>
                    <a:ext uri="{9D8B030D-6E8A-4147-A177-3AD203B41FA5}">
                      <a16:colId xmlns:a16="http://schemas.microsoft.com/office/drawing/2014/main" val="1149576112"/>
                    </a:ext>
                  </a:extLst>
                </a:gridCol>
                <a:gridCol w="6416310">
                  <a:extLst>
                    <a:ext uri="{9D8B030D-6E8A-4147-A177-3AD203B41FA5}">
                      <a16:colId xmlns:a16="http://schemas.microsoft.com/office/drawing/2014/main" val="3536308078"/>
                    </a:ext>
                  </a:extLst>
                </a:gridCol>
              </a:tblGrid>
              <a:tr h="234913">
                <a:tc>
                  <a:txBody>
                    <a:bodyPr/>
                    <a:lstStyle/>
                    <a:p>
                      <a:endParaRPr lang="de-DE" sz="1400" dirty="0"/>
                    </a:p>
                  </a:txBody>
                  <a:tcPr anchor="ctr"/>
                </a:tc>
                <a:tc>
                  <a:txBody>
                    <a:bodyPr/>
                    <a:lstStyle/>
                    <a:p>
                      <a:r>
                        <a:rPr lang="de-DE" sz="1400" b="1" dirty="0" err="1"/>
                        <a:t>Section</a:t>
                      </a:r>
                      <a:endParaRPr lang="de-DE" sz="1400" dirty="0"/>
                    </a:p>
                  </a:txBody>
                  <a:tcPr anchor="ctr"/>
                </a:tc>
                <a:tc>
                  <a:txBody>
                    <a:bodyPr/>
                    <a:lstStyle/>
                    <a:p>
                      <a:r>
                        <a:rPr lang="de-DE" sz="1400" b="1"/>
                        <a:t>Description</a:t>
                      </a:r>
                      <a:endParaRPr lang="de-DE" sz="1400"/>
                    </a:p>
                  </a:txBody>
                  <a:tcPr anchor="ctr"/>
                </a:tc>
                <a:extLst>
                  <a:ext uri="{0D108BD9-81ED-4DB2-BD59-A6C34878D82A}">
                    <a16:rowId xmlns:a16="http://schemas.microsoft.com/office/drawing/2014/main" val="2597552663"/>
                  </a:ext>
                </a:extLst>
              </a:tr>
              <a:tr h="234913">
                <a:tc>
                  <a:txBody>
                    <a:bodyPr/>
                    <a:lstStyle/>
                    <a:p>
                      <a:endParaRPr lang="de-DE" sz="1400" dirty="0"/>
                    </a:p>
                  </a:txBody>
                  <a:tcPr anchor="ctr"/>
                </a:tc>
                <a:tc>
                  <a:txBody>
                    <a:bodyPr/>
                    <a:lstStyle/>
                    <a:p>
                      <a:r>
                        <a:rPr lang="de-DE" sz="1400" dirty="0"/>
                        <a:t>Revenue (Sales)</a:t>
                      </a:r>
                    </a:p>
                  </a:txBody>
                  <a:tcPr anchor="ctr"/>
                </a:tc>
                <a:tc>
                  <a:txBody>
                    <a:bodyPr/>
                    <a:lstStyle/>
                    <a:p>
                      <a:r>
                        <a:rPr lang="en-US" sz="1400" dirty="0"/>
                        <a:t>The total money earned from selling products or services.</a:t>
                      </a:r>
                      <a:endParaRPr lang="de-DE" sz="1400" dirty="0"/>
                    </a:p>
                  </a:txBody>
                  <a:tcPr anchor="ctr"/>
                </a:tc>
                <a:extLst>
                  <a:ext uri="{0D108BD9-81ED-4DB2-BD59-A6C34878D82A}">
                    <a16:rowId xmlns:a16="http://schemas.microsoft.com/office/drawing/2014/main" val="2260899553"/>
                  </a:ext>
                </a:extLst>
              </a:tr>
              <a:tr h="253174">
                <a:tc>
                  <a:txBody>
                    <a:bodyPr/>
                    <a:lstStyle/>
                    <a:p>
                      <a:r>
                        <a:rPr lang="de-DE" sz="1400" dirty="0"/>
                        <a:t>-</a:t>
                      </a:r>
                    </a:p>
                  </a:txBody>
                  <a:tcPr anchor="ctr"/>
                </a:tc>
                <a:tc>
                  <a:txBody>
                    <a:bodyPr/>
                    <a:lstStyle/>
                    <a:p>
                      <a:r>
                        <a:rPr lang="en-US" sz="1400" dirty="0"/>
                        <a:t>Cost of Goods Sold (COGS)</a:t>
                      </a:r>
                      <a:endParaRPr lang="de-DE" sz="1400" dirty="0"/>
                    </a:p>
                  </a:txBody>
                  <a:tcPr anchor="ctr"/>
                </a:tc>
                <a:tc>
                  <a:txBody>
                    <a:bodyPr/>
                    <a:lstStyle/>
                    <a:p>
                      <a:r>
                        <a:rPr lang="en-US" sz="1400" dirty="0"/>
                        <a:t>Direct costs of producing the goods or services sold by the business.</a:t>
                      </a:r>
                      <a:endParaRPr lang="de-DE" sz="1400" dirty="0"/>
                    </a:p>
                  </a:txBody>
                  <a:tcPr anchor="ctr"/>
                </a:tc>
                <a:extLst>
                  <a:ext uri="{0D108BD9-81ED-4DB2-BD59-A6C34878D82A}">
                    <a16:rowId xmlns:a16="http://schemas.microsoft.com/office/drawing/2014/main" val="3805797529"/>
                  </a:ext>
                </a:extLst>
              </a:tr>
              <a:tr h="253174">
                <a:tc>
                  <a:txBody>
                    <a:bodyPr/>
                    <a:lstStyle/>
                    <a:p>
                      <a:r>
                        <a:rPr lang="de-DE" sz="1400" b="1" dirty="0"/>
                        <a:t>=</a:t>
                      </a:r>
                    </a:p>
                  </a:txBody>
                  <a:tcPr anchor="ctr">
                    <a:solidFill>
                      <a:schemeClr val="bg1">
                        <a:lumMod val="65000"/>
                      </a:schemeClr>
                    </a:solidFill>
                  </a:tcPr>
                </a:tc>
                <a:tc>
                  <a:txBody>
                    <a:bodyPr/>
                    <a:lstStyle/>
                    <a:p>
                      <a:r>
                        <a:rPr lang="de-DE" sz="1400" b="1" dirty="0" err="1"/>
                        <a:t>Gross</a:t>
                      </a:r>
                      <a:r>
                        <a:rPr lang="de-DE" sz="1400" b="1" dirty="0"/>
                        <a:t> Profit</a:t>
                      </a:r>
                    </a:p>
                  </a:txBody>
                  <a:tcPr anchor="ctr">
                    <a:solidFill>
                      <a:schemeClr val="bg1">
                        <a:lumMod val="65000"/>
                      </a:schemeClr>
                    </a:solidFill>
                  </a:tcPr>
                </a:tc>
                <a:tc>
                  <a:txBody>
                    <a:bodyPr/>
                    <a:lstStyle/>
                    <a:p>
                      <a:r>
                        <a:rPr lang="en-US" sz="1400" b="1" dirty="0"/>
                        <a:t>Revenue minus COGS, showing the profit before operating expenses.</a:t>
                      </a:r>
                      <a:endParaRPr lang="de-DE" sz="1400" b="1" dirty="0"/>
                    </a:p>
                  </a:txBody>
                  <a:tcPr anchor="ctr">
                    <a:solidFill>
                      <a:schemeClr val="bg1">
                        <a:lumMod val="65000"/>
                      </a:schemeClr>
                    </a:solidFill>
                  </a:tcPr>
                </a:tc>
                <a:extLst>
                  <a:ext uri="{0D108BD9-81ED-4DB2-BD59-A6C34878D82A}">
                    <a16:rowId xmlns:a16="http://schemas.microsoft.com/office/drawing/2014/main" val="4160650021"/>
                  </a:ext>
                </a:extLst>
              </a:tr>
              <a:tr h="253174">
                <a:tc>
                  <a:txBody>
                    <a:bodyPr/>
                    <a:lstStyle/>
                    <a:p>
                      <a:r>
                        <a:rPr lang="de-DE" sz="1400" dirty="0"/>
                        <a:t>-</a:t>
                      </a:r>
                    </a:p>
                  </a:txBody>
                  <a:tcPr anchor="ctr"/>
                </a:tc>
                <a:tc>
                  <a:txBody>
                    <a:bodyPr/>
                    <a:lstStyle/>
                    <a:p>
                      <a:r>
                        <a:rPr lang="de-DE" sz="1400" dirty="0"/>
                        <a:t>Operating </a:t>
                      </a:r>
                      <a:r>
                        <a:rPr lang="de-DE" sz="1400" dirty="0" err="1"/>
                        <a:t>Expenses</a:t>
                      </a:r>
                      <a:endParaRPr lang="de-DE" sz="1400" dirty="0"/>
                    </a:p>
                  </a:txBody>
                  <a:tcPr anchor="ctr"/>
                </a:tc>
                <a:tc>
                  <a:txBody>
                    <a:bodyPr/>
                    <a:lstStyle/>
                    <a:p>
                      <a:r>
                        <a:rPr lang="en-US" sz="1400" dirty="0"/>
                        <a:t>Costs related to running the business, such as rent, salaries, and utilities.</a:t>
                      </a:r>
                      <a:endParaRPr lang="de-DE" sz="1400" dirty="0"/>
                    </a:p>
                  </a:txBody>
                  <a:tcPr anchor="ctr"/>
                </a:tc>
                <a:extLst>
                  <a:ext uri="{0D108BD9-81ED-4DB2-BD59-A6C34878D82A}">
                    <a16:rowId xmlns:a16="http://schemas.microsoft.com/office/drawing/2014/main" val="2920028593"/>
                  </a:ext>
                </a:extLst>
              </a:tr>
              <a:tr h="563792">
                <a:tc>
                  <a:txBody>
                    <a:bodyPr/>
                    <a:lstStyle/>
                    <a:p>
                      <a:r>
                        <a:rPr lang="de-DE" sz="1400" b="1" dirty="0"/>
                        <a:t>=</a:t>
                      </a:r>
                    </a:p>
                  </a:txBody>
                  <a:tcPr anchor="ctr">
                    <a:solidFill>
                      <a:schemeClr val="bg1">
                        <a:lumMod val="65000"/>
                      </a:schemeClr>
                    </a:solidFill>
                  </a:tcPr>
                </a:tc>
                <a:tc>
                  <a:txBody>
                    <a:bodyPr/>
                    <a:lstStyle/>
                    <a:p>
                      <a:r>
                        <a:rPr lang="en-US" sz="1400" b="1" dirty="0"/>
                        <a:t>Earnings Before Interest, Taxes, Depreciation, and Amortization (EBITDA)</a:t>
                      </a:r>
                      <a:endParaRPr lang="de-DE" sz="1400" b="1" dirty="0"/>
                    </a:p>
                  </a:txBody>
                  <a:tcPr anchor="ctr">
                    <a:solidFill>
                      <a:schemeClr val="bg1">
                        <a:lumMod val="65000"/>
                      </a:schemeClr>
                    </a:solidFill>
                  </a:tcPr>
                </a:tc>
                <a:tc>
                  <a:txBody>
                    <a:bodyPr/>
                    <a:lstStyle/>
                    <a:p>
                      <a:r>
                        <a:rPr lang="en-US" sz="1400" b="1" dirty="0"/>
                        <a:t>Gross Profit minus Operating Expenses, before subtracting interest, taxes, depreciation, and amortization.</a:t>
                      </a:r>
                      <a:endParaRPr lang="de-DE" sz="1400" b="1" dirty="0"/>
                    </a:p>
                  </a:txBody>
                  <a:tcPr anchor="ctr">
                    <a:solidFill>
                      <a:schemeClr val="bg1">
                        <a:lumMod val="65000"/>
                      </a:schemeClr>
                    </a:solidFill>
                  </a:tcPr>
                </a:tc>
                <a:extLst>
                  <a:ext uri="{0D108BD9-81ED-4DB2-BD59-A6C34878D82A}">
                    <a16:rowId xmlns:a16="http://schemas.microsoft.com/office/drawing/2014/main" val="1749548333"/>
                  </a:ext>
                </a:extLst>
              </a:tr>
              <a:tr h="253174">
                <a:tc>
                  <a:txBody>
                    <a:bodyPr/>
                    <a:lstStyle/>
                    <a:p>
                      <a:r>
                        <a:rPr lang="de-DE" sz="1400" dirty="0"/>
                        <a:t>-</a:t>
                      </a:r>
                    </a:p>
                  </a:txBody>
                  <a:tcPr anchor="ctr"/>
                </a:tc>
                <a:tc>
                  <a:txBody>
                    <a:bodyPr/>
                    <a:lstStyle/>
                    <a:p>
                      <a:r>
                        <a:rPr lang="de-DE" sz="1400" dirty="0" err="1"/>
                        <a:t>Depreciation</a:t>
                      </a:r>
                      <a:r>
                        <a:rPr lang="de-DE" sz="1400" dirty="0"/>
                        <a:t> &amp; </a:t>
                      </a:r>
                      <a:r>
                        <a:rPr lang="de-DE" sz="1400" dirty="0" err="1"/>
                        <a:t>Amortization</a:t>
                      </a:r>
                      <a:endParaRPr lang="de-DE" sz="1400" dirty="0"/>
                    </a:p>
                  </a:txBody>
                  <a:tcPr anchor="ctr"/>
                </a:tc>
                <a:tc>
                  <a:txBody>
                    <a:bodyPr/>
                    <a:lstStyle/>
                    <a:p>
                      <a:r>
                        <a:rPr lang="en-US" sz="1400" dirty="0"/>
                        <a:t>Non-cash expenses that reduce the value of assets over time.</a:t>
                      </a:r>
                      <a:endParaRPr lang="de-DE" sz="1400" dirty="0"/>
                    </a:p>
                  </a:txBody>
                  <a:tcPr anchor="ctr"/>
                </a:tc>
                <a:extLst>
                  <a:ext uri="{0D108BD9-81ED-4DB2-BD59-A6C34878D82A}">
                    <a16:rowId xmlns:a16="http://schemas.microsoft.com/office/drawing/2014/main" val="1967751208"/>
                  </a:ext>
                </a:extLst>
              </a:tr>
              <a:tr h="399353">
                <a:tc>
                  <a:txBody>
                    <a:bodyPr/>
                    <a:lstStyle/>
                    <a:p>
                      <a:r>
                        <a:rPr lang="de-DE" sz="1400" b="1" dirty="0"/>
                        <a:t>=</a:t>
                      </a:r>
                    </a:p>
                  </a:txBody>
                  <a:tcPr anchor="ctr">
                    <a:solidFill>
                      <a:schemeClr val="bg1">
                        <a:lumMod val="65000"/>
                      </a:schemeClr>
                    </a:solidFill>
                  </a:tcPr>
                </a:tc>
                <a:tc>
                  <a:txBody>
                    <a:bodyPr/>
                    <a:lstStyle/>
                    <a:p>
                      <a:r>
                        <a:rPr lang="en-US" sz="1400" b="1" dirty="0"/>
                        <a:t>Earnings Before Interest and Taxes (EBIT)</a:t>
                      </a:r>
                      <a:endParaRPr lang="de-DE" sz="1400" b="1" dirty="0"/>
                    </a:p>
                  </a:txBody>
                  <a:tcPr anchor="ctr">
                    <a:solidFill>
                      <a:schemeClr val="bg1">
                        <a:lumMod val="65000"/>
                      </a:schemeClr>
                    </a:solidFill>
                  </a:tcPr>
                </a:tc>
                <a:tc>
                  <a:txBody>
                    <a:bodyPr/>
                    <a:lstStyle/>
                    <a:p>
                      <a:r>
                        <a:rPr lang="en-US" sz="1400" b="1" dirty="0"/>
                        <a:t>EBITDA minus Depreciation and Amortization, showing profit from core operations before interest and taxes.</a:t>
                      </a:r>
                      <a:endParaRPr lang="de-DE" sz="1400" b="1" dirty="0"/>
                    </a:p>
                  </a:txBody>
                  <a:tcPr anchor="ctr">
                    <a:solidFill>
                      <a:schemeClr val="bg1">
                        <a:lumMod val="65000"/>
                      </a:schemeClr>
                    </a:solidFill>
                  </a:tcPr>
                </a:tc>
                <a:extLst>
                  <a:ext uri="{0D108BD9-81ED-4DB2-BD59-A6C34878D82A}">
                    <a16:rowId xmlns:a16="http://schemas.microsoft.com/office/drawing/2014/main" val="1983126914"/>
                  </a:ext>
                </a:extLst>
              </a:tr>
              <a:tr h="253174">
                <a:tc>
                  <a:txBody>
                    <a:bodyPr/>
                    <a:lstStyle/>
                    <a:p>
                      <a:r>
                        <a:rPr lang="de-DE" sz="1400" dirty="0"/>
                        <a:t>+/-</a:t>
                      </a:r>
                    </a:p>
                  </a:txBody>
                  <a:tcPr anchor="ctr"/>
                </a:tc>
                <a:tc>
                  <a:txBody>
                    <a:bodyPr/>
                    <a:lstStyle/>
                    <a:p>
                      <a:r>
                        <a:rPr lang="de-DE" sz="1400" dirty="0"/>
                        <a:t>Interest </a:t>
                      </a:r>
                      <a:r>
                        <a:rPr lang="de-DE" sz="1400" dirty="0" err="1"/>
                        <a:t>Earnings</a:t>
                      </a:r>
                      <a:r>
                        <a:rPr lang="de-DE" sz="1400" dirty="0"/>
                        <a:t> (+) / </a:t>
                      </a:r>
                      <a:r>
                        <a:rPr lang="de-DE" sz="1400" dirty="0" err="1"/>
                        <a:t>Expense</a:t>
                      </a:r>
                      <a:r>
                        <a:rPr lang="de-DE" sz="1400" dirty="0"/>
                        <a:t> (-)</a:t>
                      </a:r>
                    </a:p>
                  </a:txBody>
                  <a:tcPr anchor="ctr"/>
                </a:tc>
                <a:tc>
                  <a:txBody>
                    <a:bodyPr/>
                    <a:lstStyle/>
                    <a:p>
                      <a:r>
                        <a:rPr lang="en-US" sz="1400" dirty="0"/>
                        <a:t>The cost of borrowing money, subtracted from EBIT to find earnings before taxes.</a:t>
                      </a:r>
                      <a:endParaRPr lang="de-DE" sz="1400" dirty="0"/>
                    </a:p>
                  </a:txBody>
                  <a:tcPr anchor="ctr"/>
                </a:tc>
                <a:extLst>
                  <a:ext uri="{0D108BD9-81ED-4DB2-BD59-A6C34878D82A}">
                    <a16:rowId xmlns:a16="http://schemas.microsoft.com/office/drawing/2014/main" val="3452631266"/>
                  </a:ext>
                </a:extLst>
              </a:tr>
              <a:tr h="253174">
                <a:tc>
                  <a:txBody>
                    <a:bodyPr/>
                    <a:lstStyle/>
                    <a:p>
                      <a:r>
                        <a:rPr lang="de-DE" sz="1400" b="1" dirty="0"/>
                        <a:t>=</a:t>
                      </a:r>
                    </a:p>
                  </a:txBody>
                  <a:tcPr anchor="ctr">
                    <a:solidFill>
                      <a:schemeClr val="bg1">
                        <a:lumMod val="65000"/>
                      </a:schemeClr>
                    </a:solidFill>
                  </a:tcPr>
                </a:tc>
                <a:tc>
                  <a:txBody>
                    <a:bodyPr/>
                    <a:lstStyle/>
                    <a:p>
                      <a:r>
                        <a:rPr lang="de-DE" sz="1400" b="1" dirty="0" err="1"/>
                        <a:t>Earnings</a:t>
                      </a:r>
                      <a:r>
                        <a:rPr lang="de-DE" sz="1400" b="1" dirty="0"/>
                        <a:t> </a:t>
                      </a:r>
                      <a:r>
                        <a:rPr lang="de-DE" sz="1400" b="1" dirty="0" err="1"/>
                        <a:t>Before</a:t>
                      </a:r>
                      <a:r>
                        <a:rPr lang="de-DE" sz="1400" b="1" dirty="0"/>
                        <a:t> </a:t>
                      </a:r>
                      <a:r>
                        <a:rPr lang="de-DE" sz="1400" b="1" dirty="0" err="1"/>
                        <a:t>Taxes</a:t>
                      </a:r>
                      <a:r>
                        <a:rPr lang="de-DE" sz="1400" b="1" dirty="0"/>
                        <a:t> (EBT)</a:t>
                      </a:r>
                    </a:p>
                  </a:txBody>
                  <a:tcPr anchor="ctr">
                    <a:solidFill>
                      <a:schemeClr val="bg1">
                        <a:lumMod val="65000"/>
                      </a:schemeClr>
                    </a:solidFill>
                  </a:tcPr>
                </a:tc>
                <a:tc>
                  <a:txBody>
                    <a:bodyPr/>
                    <a:lstStyle/>
                    <a:p>
                      <a:r>
                        <a:rPr lang="de-DE" sz="1400" b="1" dirty="0"/>
                        <a:t>EBIT minus Interest </a:t>
                      </a:r>
                      <a:r>
                        <a:rPr lang="de-DE" sz="1400" b="1" dirty="0" err="1"/>
                        <a:t>Expense</a:t>
                      </a:r>
                      <a:r>
                        <a:rPr lang="de-DE" sz="1400" b="1" dirty="0"/>
                        <a:t>, </a:t>
                      </a:r>
                      <a:r>
                        <a:rPr lang="de-DE" sz="1400" b="1" dirty="0" err="1"/>
                        <a:t>representing</a:t>
                      </a:r>
                      <a:r>
                        <a:rPr lang="de-DE" sz="1400" b="1" dirty="0"/>
                        <a:t> </a:t>
                      </a:r>
                      <a:r>
                        <a:rPr lang="de-DE" sz="1400" b="1" dirty="0" err="1"/>
                        <a:t>profit</a:t>
                      </a:r>
                      <a:r>
                        <a:rPr lang="de-DE" sz="1400" b="1" dirty="0"/>
                        <a:t> </a:t>
                      </a:r>
                      <a:r>
                        <a:rPr lang="de-DE" sz="1400" b="1" dirty="0" err="1"/>
                        <a:t>before</a:t>
                      </a:r>
                      <a:r>
                        <a:rPr lang="de-DE" sz="1400" b="1" dirty="0"/>
                        <a:t> </a:t>
                      </a:r>
                      <a:r>
                        <a:rPr lang="de-DE" sz="1400" b="1" dirty="0" err="1"/>
                        <a:t>tax</a:t>
                      </a:r>
                      <a:r>
                        <a:rPr lang="de-DE" sz="1400" b="1" dirty="0"/>
                        <a:t> </a:t>
                      </a:r>
                      <a:r>
                        <a:rPr lang="de-DE" sz="1400" b="1" dirty="0" err="1"/>
                        <a:t>obligations</a:t>
                      </a:r>
                      <a:r>
                        <a:rPr lang="de-DE" sz="1400" b="1" dirty="0"/>
                        <a:t>.</a:t>
                      </a:r>
                    </a:p>
                  </a:txBody>
                  <a:tcPr anchor="ctr">
                    <a:solidFill>
                      <a:schemeClr val="bg1">
                        <a:lumMod val="65000"/>
                      </a:schemeClr>
                    </a:solidFill>
                  </a:tcPr>
                </a:tc>
                <a:extLst>
                  <a:ext uri="{0D108BD9-81ED-4DB2-BD59-A6C34878D82A}">
                    <a16:rowId xmlns:a16="http://schemas.microsoft.com/office/drawing/2014/main" val="2973015487"/>
                  </a:ext>
                </a:extLst>
              </a:tr>
              <a:tr h="253174">
                <a:tc>
                  <a:txBody>
                    <a:bodyPr/>
                    <a:lstStyle/>
                    <a:p>
                      <a:r>
                        <a:rPr lang="de-DE" sz="1400" dirty="0"/>
                        <a:t>+/-</a:t>
                      </a:r>
                    </a:p>
                  </a:txBody>
                  <a:tcPr anchor="ctr"/>
                </a:tc>
                <a:tc>
                  <a:txBody>
                    <a:bodyPr/>
                    <a:lstStyle/>
                    <a:p>
                      <a:r>
                        <a:rPr lang="de-DE" sz="1400" dirty="0" err="1"/>
                        <a:t>Taxes</a:t>
                      </a:r>
                      <a:endParaRPr lang="de-DE" sz="1400" dirty="0"/>
                    </a:p>
                  </a:txBody>
                  <a:tcPr anchor="ctr"/>
                </a:tc>
                <a:tc>
                  <a:txBody>
                    <a:bodyPr/>
                    <a:lstStyle/>
                    <a:p>
                      <a:r>
                        <a:rPr lang="en-US" sz="1400" dirty="0"/>
                        <a:t>The amount owed in taxes, subtracted from EBT to determine net profit.</a:t>
                      </a:r>
                      <a:endParaRPr lang="de-DE" sz="1400" dirty="0"/>
                    </a:p>
                  </a:txBody>
                  <a:tcPr anchor="ctr"/>
                </a:tc>
                <a:extLst>
                  <a:ext uri="{0D108BD9-81ED-4DB2-BD59-A6C34878D82A}">
                    <a16:rowId xmlns:a16="http://schemas.microsoft.com/office/drawing/2014/main" val="1532651863"/>
                  </a:ext>
                </a:extLst>
              </a:tr>
              <a:tr h="253174">
                <a:tc>
                  <a:txBody>
                    <a:bodyPr/>
                    <a:lstStyle/>
                    <a:p>
                      <a:endParaRPr lang="de-DE" sz="1400" b="1" dirty="0">
                        <a:solidFill>
                          <a:schemeClr val="bg1"/>
                        </a:solidFill>
                      </a:endParaRPr>
                    </a:p>
                  </a:txBody>
                  <a:tcPr anchor="ctr">
                    <a:solidFill>
                      <a:schemeClr val="bg1">
                        <a:lumMod val="50000"/>
                      </a:schemeClr>
                    </a:solidFill>
                  </a:tcPr>
                </a:tc>
                <a:tc>
                  <a:txBody>
                    <a:bodyPr/>
                    <a:lstStyle/>
                    <a:p>
                      <a:r>
                        <a:rPr lang="de-DE" sz="1400" b="1" dirty="0">
                          <a:solidFill>
                            <a:schemeClr val="bg1"/>
                          </a:solidFill>
                        </a:rPr>
                        <a:t>Net Profit (Net Income)</a:t>
                      </a:r>
                    </a:p>
                  </a:txBody>
                  <a:tcPr anchor="ctr">
                    <a:solidFill>
                      <a:schemeClr val="bg1">
                        <a:lumMod val="50000"/>
                      </a:schemeClr>
                    </a:solidFill>
                  </a:tcPr>
                </a:tc>
                <a:tc>
                  <a:txBody>
                    <a:bodyPr/>
                    <a:lstStyle/>
                    <a:p>
                      <a:r>
                        <a:rPr lang="en-US" sz="1400" b="1" dirty="0">
                          <a:solidFill>
                            <a:schemeClr val="bg1"/>
                          </a:solidFill>
                        </a:rPr>
                        <a:t>The final profit after all expenses, including taxes, are subtracted.</a:t>
                      </a:r>
                      <a:endParaRPr lang="de-DE" sz="1400" b="1" dirty="0">
                        <a:solidFill>
                          <a:schemeClr val="bg1"/>
                        </a:solidFill>
                      </a:endParaRPr>
                    </a:p>
                  </a:txBody>
                  <a:tcPr anchor="ctr">
                    <a:solidFill>
                      <a:schemeClr val="bg1">
                        <a:lumMod val="50000"/>
                      </a:schemeClr>
                    </a:solidFill>
                  </a:tcPr>
                </a:tc>
                <a:extLst>
                  <a:ext uri="{0D108BD9-81ED-4DB2-BD59-A6C34878D82A}">
                    <a16:rowId xmlns:a16="http://schemas.microsoft.com/office/drawing/2014/main" val="1412480380"/>
                  </a:ext>
                </a:extLst>
              </a:tr>
            </a:tbl>
          </a:graphicData>
        </a:graphic>
      </p:graphicFrame>
    </p:spTree>
    <p:extLst>
      <p:ext uri="{BB962C8B-B14F-4D97-AF65-F5344CB8AC3E}">
        <p14:creationId xmlns:p14="http://schemas.microsoft.com/office/powerpoint/2010/main" val="2874619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dirty="0">
                <a:solidFill>
                  <a:schemeClr val="bg1"/>
                </a:solidFill>
              </a:rPr>
              <a:t>Learning Outcomes</a:t>
            </a:r>
            <a:endParaRPr lang="en-US" dirty="0">
              <a:solidFill>
                <a:schemeClr val="bg1"/>
              </a:solidFill>
            </a:endParaRPr>
          </a:p>
          <a:p>
            <a:endParaRPr lang="en-GB" sz="600" b="1" dirty="0"/>
          </a:p>
          <a:p>
            <a:r>
              <a:rPr lang="en-GB" sz="2400" b="1" dirty="0">
                <a:solidFill>
                  <a:srgbClr val="47B5C8"/>
                </a:solidFill>
              </a:rPr>
              <a:t>Behaviours:</a:t>
            </a:r>
          </a:p>
          <a:p>
            <a:r>
              <a:rPr lang="en-US" sz="2400" b="1" dirty="0">
                <a:solidFill>
                  <a:srgbClr val="F2A72C"/>
                </a:solidFill>
              </a:rPr>
              <a:t>Regular Financial Monitoring: </a:t>
            </a:r>
            <a:r>
              <a:rPr lang="en-US" sz="2400" dirty="0"/>
              <a:t>Learners will develop the habit of regularly reviewing their finances to ensure their business stays on track.</a:t>
            </a:r>
          </a:p>
          <a:p>
            <a:endParaRPr lang="en-US" sz="2400" b="1" dirty="0">
              <a:solidFill>
                <a:srgbClr val="F2A72C"/>
              </a:solidFill>
            </a:endParaRPr>
          </a:p>
          <a:p>
            <a:r>
              <a:rPr lang="en-US" sz="2400" b="1" dirty="0">
                <a:solidFill>
                  <a:srgbClr val="F2A72C"/>
                </a:solidFill>
              </a:rPr>
              <a:t>Transparency with Investors: </a:t>
            </a:r>
            <a:r>
              <a:rPr lang="en-US" sz="2400" dirty="0"/>
              <a:t>Importance of consistently providing clear and honest information to investors, building trust and credibility.</a:t>
            </a:r>
          </a:p>
          <a:p>
            <a:endParaRPr lang="en-US" sz="2400" dirty="0"/>
          </a:p>
          <a:p>
            <a:r>
              <a:rPr lang="en-US" sz="2400" b="1" dirty="0">
                <a:solidFill>
                  <a:srgbClr val="F2A72C"/>
                </a:solidFill>
              </a:rPr>
              <a:t>Adaptability in Financial Management: </a:t>
            </a:r>
            <a:r>
              <a:rPr lang="en-US" sz="2400" dirty="0"/>
              <a:t>Openness to adjusting budgets and financial strategies as business changes.</a:t>
            </a:r>
            <a:endParaRPr lang="en-GB" sz="2400" dirty="0"/>
          </a:p>
          <a:p>
            <a:endParaRPr lang="en-US" sz="2400" dirty="0"/>
          </a:p>
        </p:txBody>
      </p:sp>
    </p:spTree>
    <p:extLst>
      <p:ext uri="{BB962C8B-B14F-4D97-AF65-F5344CB8AC3E}">
        <p14:creationId xmlns:p14="http://schemas.microsoft.com/office/powerpoint/2010/main" val="494880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err="1"/>
              <a:t>Going</a:t>
            </a:r>
            <a:r>
              <a:rPr lang="de-DE" sz="3600" dirty="0"/>
              <a:t> </a:t>
            </a:r>
            <a:r>
              <a:rPr lang="de-DE" sz="3600" dirty="0" err="1"/>
              <a:t>into</a:t>
            </a:r>
            <a:r>
              <a:rPr lang="de-DE" sz="3600" dirty="0"/>
              <a:t> Detail: The Cash Flow Statement</a:t>
            </a:r>
          </a:p>
          <a:p>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Cash Flow Statement</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Balance Sheet</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Income Statement</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98378" y="2045704"/>
            <a:ext cx="6737691"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95959"/>
                </a:solidFill>
              </a:rPr>
              <a:t>The Cash Flow Statement is a crucial financial document that tracks the flow of cash in and out of your business over a specific period, such as a month or a year. </a:t>
            </a:r>
          </a:p>
          <a:p>
            <a:pPr marL="0" indent="0">
              <a:buNone/>
            </a:pPr>
            <a:r>
              <a:rPr lang="en-US" sz="2400" dirty="0">
                <a:solidFill>
                  <a:srgbClr val="595959"/>
                </a:solidFill>
              </a:rPr>
              <a:t>Unlike the income statement, which shows profitability, the cash flow statement focuses solely on cash transactions, providing insights into your business’s liquidity and financial health.</a:t>
            </a:r>
          </a:p>
          <a:p>
            <a:pPr marL="0" indent="0">
              <a:buNone/>
            </a:pPr>
            <a:endParaRPr lang="en-US" sz="2000" dirty="0"/>
          </a:p>
          <a:p>
            <a:pPr marL="0" indent="0">
              <a:buNone/>
            </a:pPr>
            <a:endParaRPr lang="de-DE" sz="2000" dirty="0"/>
          </a:p>
        </p:txBody>
      </p:sp>
    </p:spTree>
    <p:extLst>
      <p:ext uri="{BB962C8B-B14F-4D97-AF65-F5344CB8AC3E}">
        <p14:creationId xmlns:p14="http://schemas.microsoft.com/office/powerpoint/2010/main" val="2504471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err="1"/>
              <a:t>Going</a:t>
            </a:r>
            <a:r>
              <a:rPr lang="de-DE" sz="3600" dirty="0"/>
              <a:t> </a:t>
            </a:r>
            <a:r>
              <a:rPr lang="de-DE" sz="3600" dirty="0" err="1"/>
              <a:t>into</a:t>
            </a:r>
            <a:r>
              <a:rPr lang="de-DE" sz="3600" dirty="0"/>
              <a:t> Detail: The Cash Flow Statement</a:t>
            </a:r>
          </a:p>
          <a:p>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Cash Flow Statement</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Balance Sheet</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Income Statement</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880839" y="1432403"/>
            <a:ext cx="6737691"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95959"/>
                </a:solidFill>
              </a:rPr>
              <a:t>Understanding your cash flow is vital because it ensures that your business has enough cash to cover its expenses, invest in growth, and navigate financial challenges. </a:t>
            </a:r>
          </a:p>
          <a:p>
            <a:pPr marL="0" indent="0">
              <a:buNone/>
            </a:pPr>
            <a:r>
              <a:rPr lang="en-US" sz="2400" dirty="0">
                <a:solidFill>
                  <a:srgbClr val="595959"/>
                </a:solidFill>
              </a:rPr>
              <a:t>A positive cash flow indicates that your business is generating enough cash to sustain itself, while a negative cash flow might signal the need for adjustments or additional funding. </a:t>
            </a:r>
          </a:p>
          <a:p>
            <a:pPr marL="0" indent="0">
              <a:buNone/>
            </a:pPr>
            <a:r>
              <a:rPr lang="en-US" sz="2400" dirty="0">
                <a:solidFill>
                  <a:srgbClr val="595959"/>
                </a:solidFill>
              </a:rPr>
              <a:t>The cash flow statement, therefore, complements the income statement and balance sheet, giving you a complete picture of your business’s financial position.</a:t>
            </a:r>
            <a:endParaRPr lang="de-DE" sz="2400" dirty="0">
              <a:solidFill>
                <a:srgbClr val="595959"/>
              </a:solidFill>
            </a:endParaRPr>
          </a:p>
        </p:txBody>
      </p:sp>
    </p:spTree>
    <p:extLst>
      <p:ext uri="{BB962C8B-B14F-4D97-AF65-F5344CB8AC3E}">
        <p14:creationId xmlns:p14="http://schemas.microsoft.com/office/powerpoint/2010/main" val="3709737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err="1"/>
              <a:t>Going</a:t>
            </a:r>
            <a:r>
              <a:rPr lang="de-DE" sz="3600" dirty="0"/>
              <a:t> </a:t>
            </a:r>
            <a:r>
              <a:rPr lang="de-DE" sz="3600" dirty="0" err="1"/>
              <a:t>into</a:t>
            </a:r>
            <a:r>
              <a:rPr lang="de-DE" sz="3600" dirty="0"/>
              <a:t> Detail: The Cash Flow Statement</a:t>
            </a:r>
          </a:p>
          <a:p>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Cash Flow Statement</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Balance Sheet</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Income Statement</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98381" y="1587482"/>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95959"/>
                </a:solidFill>
              </a:rPr>
              <a:t>3 Main Sections of the Cash Flow Statement:</a:t>
            </a:r>
          </a:p>
          <a:p>
            <a:r>
              <a:rPr lang="en-US" sz="2400" b="1" dirty="0">
                <a:solidFill>
                  <a:srgbClr val="595959"/>
                </a:solidFill>
              </a:rPr>
              <a:t>Operating Activities: </a:t>
            </a:r>
            <a:r>
              <a:rPr lang="en-US" sz="2400" dirty="0">
                <a:solidFill>
                  <a:srgbClr val="595959"/>
                </a:solidFill>
              </a:rPr>
              <a:t>Shows cash generated from your core business operations, like sales and expenses.</a:t>
            </a:r>
          </a:p>
          <a:p>
            <a:r>
              <a:rPr lang="en-US" sz="2400" b="1" dirty="0">
                <a:solidFill>
                  <a:srgbClr val="595959"/>
                </a:solidFill>
              </a:rPr>
              <a:t>Investing Activities: </a:t>
            </a:r>
            <a:r>
              <a:rPr lang="en-US" sz="2400" dirty="0">
                <a:solidFill>
                  <a:srgbClr val="595959"/>
                </a:solidFill>
              </a:rPr>
              <a:t>Reflects cash spent on or received from buying and selling long-term assets, such as equipment or property.</a:t>
            </a:r>
          </a:p>
          <a:p>
            <a:r>
              <a:rPr lang="en-US" sz="2400" b="1" dirty="0">
                <a:solidFill>
                  <a:srgbClr val="595959"/>
                </a:solidFill>
              </a:rPr>
              <a:t>Financing Activities: </a:t>
            </a:r>
            <a:r>
              <a:rPr lang="en-US" sz="2400" dirty="0">
                <a:solidFill>
                  <a:srgbClr val="595959"/>
                </a:solidFill>
              </a:rPr>
              <a:t>Tracks cash flows related to borrowing money, repaying loans, and issuing or buying back shares.</a:t>
            </a:r>
          </a:p>
        </p:txBody>
      </p:sp>
    </p:spTree>
    <p:extLst>
      <p:ext uri="{BB962C8B-B14F-4D97-AF65-F5344CB8AC3E}">
        <p14:creationId xmlns:p14="http://schemas.microsoft.com/office/powerpoint/2010/main" val="4181499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platzhalter 30">
            <a:extLst>
              <a:ext uri="{FF2B5EF4-FFF2-40B4-BE49-F238E27FC236}">
                <a16:creationId xmlns:a16="http://schemas.microsoft.com/office/drawing/2014/main" id="{865D734B-373D-5478-E2CC-C2F145BB1B61}"/>
              </a:ext>
            </a:extLst>
          </p:cNvPr>
          <p:cNvSpPr>
            <a:spLocks noGrp="1"/>
          </p:cNvSpPr>
          <p:nvPr>
            <p:ph type="body" sz="quarter" idx="18"/>
          </p:nvPr>
        </p:nvSpPr>
        <p:spPr/>
        <p:txBody>
          <a:bodyPr/>
          <a:lstStyle/>
          <a:p>
            <a:endParaRPr lang="de-DE"/>
          </a:p>
        </p:txBody>
      </p:sp>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err="1"/>
              <a:t>Going</a:t>
            </a:r>
            <a:r>
              <a:rPr lang="de-DE" sz="3600" dirty="0"/>
              <a:t> </a:t>
            </a:r>
            <a:r>
              <a:rPr lang="de-DE" sz="3600" dirty="0" err="1"/>
              <a:t>into</a:t>
            </a:r>
            <a:r>
              <a:rPr lang="de-DE" sz="3600" dirty="0"/>
              <a:t> Detail: The Cash Flow Statement</a:t>
            </a:r>
          </a:p>
          <a:p>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Cash Flow Statement</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Balance Sheet</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Income Statement</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graphicFrame>
        <p:nvGraphicFramePr>
          <p:cNvPr id="30" name="Tabelle 29">
            <a:extLst>
              <a:ext uri="{FF2B5EF4-FFF2-40B4-BE49-F238E27FC236}">
                <a16:creationId xmlns:a16="http://schemas.microsoft.com/office/drawing/2014/main" id="{8FF7DAFD-F0D7-FDED-7BE0-CB92F260B8C0}"/>
              </a:ext>
            </a:extLst>
          </p:cNvPr>
          <p:cNvGraphicFramePr>
            <a:graphicFrameLocks noGrp="1"/>
          </p:cNvGraphicFramePr>
          <p:nvPr>
            <p:extLst>
              <p:ext uri="{D42A27DB-BD31-4B8C-83A1-F6EECF244321}">
                <p14:modId xmlns:p14="http://schemas.microsoft.com/office/powerpoint/2010/main" val="3627792230"/>
              </p:ext>
            </p:extLst>
          </p:nvPr>
        </p:nvGraphicFramePr>
        <p:xfrm>
          <a:off x="834887" y="1262477"/>
          <a:ext cx="10558731" cy="4922520"/>
        </p:xfrm>
        <a:graphic>
          <a:graphicData uri="http://schemas.openxmlformats.org/drawingml/2006/table">
            <a:tbl>
              <a:tblPr firstRow="1" bandRow="1">
                <a:tableStyleId>{5C22544A-7EE6-4342-B048-85BDC9FD1C3A}</a:tableStyleId>
              </a:tblPr>
              <a:tblGrid>
                <a:gridCol w="2943535">
                  <a:extLst>
                    <a:ext uri="{9D8B030D-6E8A-4147-A177-3AD203B41FA5}">
                      <a16:colId xmlns:a16="http://schemas.microsoft.com/office/drawing/2014/main" val="3186122039"/>
                    </a:ext>
                  </a:extLst>
                </a:gridCol>
                <a:gridCol w="6378733">
                  <a:extLst>
                    <a:ext uri="{9D8B030D-6E8A-4147-A177-3AD203B41FA5}">
                      <a16:colId xmlns:a16="http://schemas.microsoft.com/office/drawing/2014/main" val="3140089134"/>
                    </a:ext>
                  </a:extLst>
                </a:gridCol>
                <a:gridCol w="1236463">
                  <a:extLst>
                    <a:ext uri="{9D8B030D-6E8A-4147-A177-3AD203B41FA5}">
                      <a16:colId xmlns:a16="http://schemas.microsoft.com/office/drawing/2014/main" val="3025578635"/>
                    </a:ext>
                  </a:extLst>
                </a:gridCol>
              </a:tblGrid>
              <a:tr h="243144">
                <a:tc>
                  <a:txBody>
                    <a:bodyPr/>
                    <a:lstStyle/>
                    <a:p>
                      <a:r>
                        <a:rPr lang="de-DE" sz="1100" b="1" dirty="0" err="1"/>
                        <a:t>Section</a:t>
                      </a:r>
                      <a:endParaRPr lang="de-DE" sz="1100" dirty="0"/>
                    </a:p>
                  </a:txBody>
                  <a:tcPr anchor="ctr"/>
                </a:tc>
                <a:tc>
                  <a:txBody>
                    <a:bodyPr/>
                    <a:lstStyle/>
                    <a:p>
                      <a:r>
                        <a:rPr lang="de-DE" sz="1100" b="1"/>
                        <a:t>Description</a:t>
                      </a:r>
                      <a:endParaRPr lang="de-DE" sz="1100"/>
                    </a:p>
                  </a:txBody>
                  <a:tcPr anchor="ctr"/>
                </a:tc>
                <a:tc>
                  <a:txBody>
                    <a:bodyPr/>
                    <a:lstStyle/>
                    <a:p>
                      <a:r>
                        <a:rPr lang="de-DE" sz="1100" b="1" dirty="0" err="1"/>
                        <a:t>Example</a:t>
                      </a:r>
                      <a:endParaRPr lang="de-DE" sz="1100" dirty="0"/>
                    </a:p>
                  </a:txBody>
                  <a:tcPr anchor="ctr"/>
                </a:tc>
                <a:extLst>
                  <a:ext uri="{0D108BD9-81ED-4DB2-BD59-A6C34878D82A}">
                    <a16:rowId xmlns:a16="http://schemas.microsoft.com/office/drawing/2014/main" val="2497367909"/>
                  </a:ext>
                </a:extLst>
              </a:tr>
              <a:tr h="243144">
                <a:tc gridSpan="3">
                  <a:txBody>
                    <a:bodyPr/>
                    <a:lstStyle/>
                    <a:p>
                      <a:r>
                        <a:rPr lang="de-DE" sz="1100" b="1" dirty="0"/>
                        <a:t>Operating </a:t>
                      </a:r>
                      <a:r>
                        <a:rPr lang="de-DE" sz="1100" b="1" dirty="0" err="1"/>
                        <a:t>Activities</a:t>
                      </a:r>
                      <a:endParaRPr lang="de-DE" sz="1100" b="1"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746016280"/>
                  </a:ext>
                </a:extLst>
              </a:tr>
              <a:tr h="243144">
                <a:tc>
                  <a:txBody>
                    <a:bodyPr/>
                    <a:lstStyle/>
                    <a:p>
                      <a:r>
                        <a:rPr lang="de-DE" sz="1100" dirty="0"/>
                        <a:t>Net Income</a:t>
                      </a:r>
                    </a:p>
                  </a:txBody>
                  <a:tcPr anchor="ctr"/>
                </a:tc>
                <a:tc>
                  <a:txBody>
                    <a:bodyPr/>
                    <a:lstStyle/>
                    <a:p>
                      <a:r>
                        <a:rPr lang="de-DE" sz="1100" dirty="0"/>
                        <a:t>Profit </a:t>
                      </a:r>
                      <a:r>
                        <a:rPr lang="de-DE" sz="1100" dirty="0" err="1"/>
                        <a:t>from</a:t>
                      </a:r>
                      <a:r>
                        <a:rPr lang="de-DE" sz="1100" dirty="0"/>
                        <a:t> </a:t>
                      </a:r>
                      <a:r>
                        <a:rPr lang="de-DE" sz="1100" dirty="0" err="1"/>
                        <a:t>the</a:t>
                      </a:r>
                      <a:r>
                        <a:rPr lang="de-DE" sz="1100" dirty="0"/>
                        <a:t> </a:t>
                      </a:r>
                      <a:r>
                        <a:rPr lang="de-DE" sz="1100" dirty="0" err="1"/>
                        <a:t>income</a:t>
                      </a:r>
                      <a:r>
                        <a:rPr lang="de-DE" sz="1100" dirty="0"/>
                        <a:t> Statement</a:t>
                      </a:r>
                    </a:p>
                  </a:txBody>
                  <a:tcPr/>
                </a:tc>
                <a:tc>
                  <a:txBody>
                    <a:bodyPr/>
                    <a:lstStyle/>
                    <a:p>
                      <a:r>
                        <a:rPr lang="de-DE" sz="1100" dirty="0"/>
                        <a:t>€ 10,000</a:t>
                      </a:r>
                    </a:p>
                  </a:txBody>
                  <a:tcPr/>
                </a:tc>
                <a:extLst>
                  <a:ext uri="{0D108BD9-81ED-4DB2-BD59-A6C34878D82A}">
                    <a16:rowId xmlns:a16="http://schemas.microsoft.com/office/drawing/2014/main" val="3254733756"/>
                  </a:ext>
                </a:extLst>
              </a:tr>
              <a:tr h="243144">
                <a:tc>
                  <a:txBody>
                    <a:bodyPr/>
                    <a:lstStyle/>
                    <a:p>
                      <a:r>
                        <a:rPr lang="de-DE" sz="1100" dirty="0"/>
                        <a:t>+ </a:t>
                      </a:r>
                      <a:r>
                        <a:rPr lang="de-DE" sz="1100" dirty="0" err="1"/>
                        <a:t>Depration</a:t>
                      </a:r>
                      <a:r>
                        <a:rPr lang="de-DE" sz="1100" dirty="0"/>
                        <a:t> / </a:t>
                      </a:r>
                      <a:r>
                        <a:rPr lang="de-DE" sz="1100" dirty="0" err="1"/>
                        <a:t>Amortization</a:t>
                      </a:r>
                      <a:endParaRPr lang="de-DE" sz="1100" dirty="0"/>
                    </a:p>
                  </a:txBody>
                  <a:tcPr/>
                </a:tc>
                <a:tc>
                  <a:txBody>
                    <a:bodyPr/>
                    <a:lstStyle/>
                    <a:p>
                      <a:r>
                        <a:rPr lang="de-DE" sz="1100" dirty="0"/>
                        <a:t>Add back non-cash </a:t>
                      </a:r>
                      <a:r>
                        <a:rPr lang="de-DE" sz="1100" dirty="0" err="1"/>
                        <a:t>expenses</a:t>
                      </a:r>
                      <a:endParaRPr lang="de-DE" sz="1100" dirty="0"/>
                    </a:p>
                  </a:txBody>
                  <a:tcPr/>
                </a:tc>
                <a:tc>
                  <a:txBody>
                    <a:bodyPr/>
                    <a:lstStyle/>
                    <a:p>
                      <a:r>
                        <a:rPr lang="de-DE" sz="1100" dirty="0"/>
                        <a:t>€ 2,000</a:t>
                      </a:r>
                    </a:p>
                  </a:txBody>
                  <a:tcPr/>
                </a:tc>
                <a:extLst>
                  <a:ext uri="{0D108BD9-81ED-4DB2-BD59-A6C34878D82A}">
                    <a16:rowId xmlns:a16="http://schemas.microsoft.com/office/drawing/2014/main" val="2020572906"/>
                  </a:ext>
                </a:extLst>
              </a:tr>
              <a:tr h="243144">
                <a:tc>
                  <a:txBody>
                    <a:bodyPr/>
                    <a:lstStyle/>
                    <a:p>
                      <a:r>
                        <a:rPr lang="de-DE" sz="1100" dirty="0"/>
                        <a:t>+ / - </a:t>
                      </a:r>
                      <a:r>
                        <a:rPr lang="de-DE" sz="1100" dirty="0" err="1"/>
                        <a:t>Changes</a:t>
                      </a:r>
                      <a:r>
                        <a:rPr lang="de-DE" sz="1100" dirty="0"/>
                        <a:t> in Working Capital</a:t>
                      </a:r>
                    </a:p>
                  </a:txBody>
                  <a:tcPr/>
                </a:tc>
                <a:tc>
                  <a:txBody>
                    <a:bodyPr/>
                    <a:lstStyle/>
                    <a:p>
                      <a:r>
                        <a:rPr lang="de-DE" sz="1100" dirty="0"/>
                        <a:t>Adjustments </a:t>
                      </a:r>
                      <a:r>
                        <a:rPr lang="de-DE" sz="1100" dirty="0" err="1"/>
                        <a:t>for</a:t>
                      </a:r>
                      <a:r>
                        <a:rPr lang="de-DE" sz="1100" dirty="0"/>
                        <a:t> </a:t>
                      </a:r>
                      <a:r>
                        <a:rPr lang="de-DE" sz="1100" dirty="0" err="1"/>
                        <a:t>changes</a:t>
                      </a:r>
                      <a:r>
                        <a:rPr lang="de-DE" sz="1100" dirty="0"/>
                        <a:t> in </a:t>
                      </a:r>
                      <a:r>
                        <a:rPr lang="de-DE" sz="1100" dirty="0" err="1"/>
                        <a:t>accounts</a:t>
                      </a:r>
                      <a:r>
                        <a:rPr lang="de-DE" sz="1100" dirty="0"/>
                        <a:t> </a:t>
                      </a:r>
                      <a:r>
                        <a:rPr lang="de-DE" sz="1100" dirty="0" err="1"/>
                        <a:t>receivable</a:t>
                      </a:r>
                      <a:r>
                        <a:rPr lang="de-DE" sz="1100" dirty="0"/>
                        <a:t>, and </a:t>
                      </a:r>
                      <a:r>
                        <a:rPr lang="de-DE" sz="1100" dirty="0" err="1"/>
                        <a:t>payables</a:t>
                      </a:r>
                      <a:endParaRPr lang="de-DE" sz="1100" dirty="0"/>
                    </a:p>
                  </a:txBody>
                  <a:tcPr/>
                </a:tc>
                <a:tc>
                  <a:txBody>
                    <a:bodyPr/>
                    <a:lstStyle/>
                    <a:p>
                      <a:r>
                        <a:rPr lang="de-DE" sz="1100" dirty="0"/>
                        <a:t>- €1,500</a:t>
                      </a:r>
                    </a:p>
                  </a:txBody>
                  <a:tcPr/>
                </a:tc>
                <a:extLst>
                  <a:ext uri="{0D108BD9-81ED-4DB2-BD59-A6C34878D82A}">
                    <a16:rowId xmlns:a16="http://schemas.microsoft.com/office/drawing/2014/main" val="205454445"/>
                  </a:ext>
                </a:extLst>
              </a:tr>
              <a:tr h="243144">
                <a:tc>
                  <a:txBody>
                    <a:bodyPr/>
                    <a:lstStyle/>
                    <a:p>
                      <a:r>
                        <a:rPr lang="de-DE" sz="1100" b="1" dirty="0"/>
                        <a:t>Net Cash </a:t>
                      </a:r>
                      <a:r>
                        <a:rPr lang="de-DE" sz="1100" b="1" dirty="0" err="1"/>
                        <a:t>from</a:t>
                      </a:r>
                      <a:r>
                        <a:rPr lang="de-DE" sz="1100" b="1" dirty="0"/>
                        <a:t> Operating </a:t>
                      </a:r>
                      <a:r>
                        <a:rPr lang="de-DE" sz="1100" b="1" dirty="0" err="1"/>
                        <a:t>activities</a:t>
                      </a:r>
                      <a:endParaRPr lang="de-DE" sz="1100" b="1" dirty="0"/>
                    </a:p>
                  </a:txBody>
                  <a:tcPr>
                    <a:solidFill>
                      <a:schemeClr val="bg1">
                        <a:lumMod val="65000"/>
                      </a:schemeClr>
                    </a:solidFill>
                  </a:tcPr>
                </a:tc>
                <a:tc>
                  <a:txBody>
                    <a:bodyPr/>
                    <a:lstStyle/>
                    <a:p>
                      <a:r>
                        <a:rPr lang="de-DE" sz="1100" b="1" dirty="0" err="1"/>
                        <a:t>Sum</a:t>
                      </a:r>
                      <a:r>
                        <a:rPr lang="de-DE" sz="1100" b="1" dirty="0"/>
                        <a:t> of </a:t>
                      </a:r>
                      <a:r>
                        <a:rPr lang="de-DE" sz="1100" b="1" dirty="0" err="1"/>
                        <a:t>above</a:t>
                      </a:r>
                      <a:r>
                        <a:rPr lang="de-DE" sz="1100" b="1" dirty="0"/>
                        <a:t> </a:t>
                      </a:r>
                      <a:r>
                        <a:rPr lang="de-DE" sz="1100" b="1" dirty="0" err="1"/>
                        <a:t>items</a:t>
                      </a:r>
                      <a:endParaRPr lang="de-DE" sz="1100" b="1" dirty="0"/>
                    </a:p>
                  </a:txBody>
                  <a:tcPr>
                    <a:solidFill>
                      <a:schemeClr val="bg1">
                        <a:lumMod val="65000"/>
                      </a:schemeClr>
                    </a:solidFill>
                  </a:tcPr>
                </a:tc>
                <a:tc>
                  <a:txBody>
                    <a:bodyPr/>
                    <a:lstStyle/>
                    <a:p>
                      <a:r>
                        <a:rPr lang="de-DE" sz="1100" b="1" dirty="0"/>
                        <a:t>€ 10,500</a:t>
                      </a:r>
                    </a:p>
                  </a:txBody>
                  <a:tcPr>
                    <a:solidFill>
                      <a:schemeClr val="bg1">
                        <a:lumMod val="65000"/>
                      </a:schemeClr>
                    </a:solidFill>
                  </a:tcPr>
                </a:tc>
                <a:extLst>
                  <a:ext uri="{0D108BD9-81ED-4DB2-BD59-A6C34878D82A}">
                    <a16:rowId xmlns:a16="http://schemas.microsoft.com/office/drawing/2014/main" val="2535291309"/>
                  </a:ext>
                </a:extLst>
              </a:tr>
              <a:tr h="243144">
                <a:tc gridSpan="3">
                  <a:txBody>
                    <a:bodyPr/>
                    <a:lstStyle/>
                    <a:p>
                      <a:r>
                        <a:rPr lang="de-DE" sz="1100" b="1" dirty="0" err="1"/>
                        <a:t>Investing</a:t>
                      </a:r>
                      <a:r>
                        <a:rPr lang="de-DE" sz="1100" b="1" dirty="0"/>
                        <a:t> </a:t>
                      </a:r>
                      <a:r>
                        <a:rPr lang="de-DE" sz="1100" b="1" dirty="0" err="1"/>
                        <a:t>Activties</a:t>
                      </a:r>
                      <a:endParaRPr lang="de-DE" sz="1100" b="1"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3625335626"/>
                  </a:ext>
                </a:extLst>
              </a:tr>
              <a:tr h="243144">
                <a:tc>
                  <a:txBody>
                    <a:bodyPr/>
                    <a:lstStyle/>
                    <a:p>
                      <a:r>
                        <a:rPr lang="de-DE" sz="1100" dirty="0"/>
                        <a:t>- Capital </a:t>
                      </a:r>
                      <a:r>
                        <a:rPr lang="de-DE" sz="1100" dirty="0" err="1"/>
                        <a:t>Expenditures</a:t>
                      </a:r>
                      <a:endParaRPr lang="de-DE" sz="1100" dirty="0"/>
                    </a:p>
                  </a:txBody>
                  <a:tcPr/>
                </a:tc>
                <a:tc>
                  <a:txBody>
                    <a:bodyPr/>
                    <a:lstStyle/>
                    <a:p>
                      <a:r>
                        <a:rPr lang="de-DE" sz="1100" dirty="0"/>
                        <a:t>Cash </a:t>
                      </a:r>
                      <a:r>
                        <a:rPr lang="de-DE" sz="1100" dirty="0" err="1"/>
                        <a:t>spent</a:t>
                      </a:r>
                      <a:r>
                        <a:rPr lang="de-DE" sz="1100" dirty="0"/>
                        <a:t> on </a:t>
                      </a:r>
                      <a:r>
                        <a:rPr lang="de-DE" sz="1100" dirty="0" err="1"/>
                        <a:t>purchasing</a:t>
                      </a:r>
                      <a:r>
                        <a:rPr lang="de-DE" sz="1100" dirty="0"/>
                        <a:t> </a:t>
                      </a:r>
                      <a:r>
                        <a:rPr lang="de-DE" sz="1100" dirty="0" err="1"/>
                        <a:t>equiptment</a:t>
                      </a:r>
                      <a:r>
                        <a:rPr lang="de-DE" sz="1100" dirty="0"/>
                        <a:t> of </a:t>
                      </a:r>
                      <a:r>
                        <a:rPr lang="de-DE" sz="1100" dirty="0" err="1"/>
                        <a:t>asets</a:t>
                      </a:r>
                      <a:endParaRPr lang="de-DE" sz="1100" dirty="0"/>
                    </a:p>
                  </a:txBody>
                  <a:tcPr/>
                </a:tc>
                <a:tc>
                  <a:txBody>
                    <a:bodyPr/>
                    <a:lstStyle/>
                    <a:p>
                      <a:r>
                        <a:rPr lang="de-DE" sz="1100" dirty="0"/>
                        <a:t>- € 5,000</a:t>
                      </a:r>
                    </a:p>
                  </a:txBody>
                  <a:tcPr/>
                </a:tc>
                <a:extLst>
                  <a:ext uri="{0D108BD9-81ED-4DB2-BD59-A6C34878D82A}">
                    <a16:rowId xmlns:a16="http://schemas.microsoft.com/office/drawing/2014/main" val="2778692812"/>
                  </a:ext>
                </a:extLst>
              </a:tr>
              <a:tr h="243144">
                <a:tc>
                  <a:txBody>
                    <a:bodyPr/>
                    <a:lstStyle/>
                    <a:p>
                      <a:r>
                        <a:rPr lang="de-DE" sz="1100" dirty="0"/>
                        <a:t>+ Sale of Equipment</a:t>
                      </a:r>
                    </a:p>
                  </a:txBody>
                  <a:tcPr/>
                </a:tc>
                <a:tc>
                  <a:txBody>
                    <a:bodyPr/>
                    <a:lstStyle/>
                    <a:p>
                      <a:r>
                        <a:rPr lang="de-DE" sz="1100" dirty="0"/>
                        <a:t>Cash </a:t>
                      </a:r>
                      <a:r>
                        <a:rPr lang="de-DE" sz="1100" dirty="0" err="1"/>
                        <a:t>received</a:t>
                      </a:r>
                      <a:r>
                        <a:rPr lang="de-DE" sz="1100" dirty="0"/>
                        <a:t> </a:t>
                      </a:r>
                      <a:r>
                        <a:rPr lang="de-DE" sz="1100" dirty="0" err="1"/>
                        <a:t>from</a:t>
                      </a:r>
                      <a:r>
                        <a:rPr lang="de-DE" sz="1100" dirty="0"/>
                        <a:t> </a:t>
                      </a:r>
                      <a:r>
                        <a:rPr lang="de-DE" sz="1100" dirty="0" err="1"/>
                        <a:t>selling</a:t>
                      </a:r>
                      <a:r>
                        <a:rPr lang="de-DE" sz="1100" dirty="0"/>
                        <a:t> </a:t>
                      </a:r>
                      <a:r>
                        <a:rPr lang="de-DE" sz="1100" dirty="0" err="1"/>
                        <a:t>equiptment</a:t>
                      </a:r>
                      <a:endParaRPr lang="de-DE" sz="1100" dirty="0"/>
                    </a:p>
                  </a:txBody>
                  <a:tcPr/>
                </a:tc>
                <a:tc>
                  <a:txBody>
                    <a:bodyPr/>
                    <a:lstStyle/>
                    <a:p>
                      <a:r>
                        <a:rPr lang="de-DE" sz="1100" dirty="0"/>
                        <a:t>€ 1,000</a:t>
                      </a:r>
                    </a:p>
                  </a:txBody>
                  <a:tcPr/>
                </a:tc>
                <a:extLst>
                  <a:ext uri="{0D108BD9-81ED-4DB2-BD59-A6C34878D82A}">
                    <a16:rowId xmlns:a16="http://schemas.microsoft.com/office/drawing/2014/main" val="1359331891"/>
                  </a:ext>
                </a:extLst>
              </a:tr>
              <a:tr h="243144">
                <a:tc>
                  <a:txBody>
                    <a:bodyPr/>
                    <a:lstStyle/>
                    <a:p>
                      <a:r>
                        <a:rPr lang="de-DE" sz="1100" b="1" dirty="0"/>
                        <a:t>Net Cash </a:t>
                      </a:r>
                      <a:r>
                        <a:rPr lang="de-DE" sz="1100" b="1" dirty="0" err="1"/>
                        <a:t>from</a:t>
                      </a:r>
                      <a:r>
                        <a:rPr lang="de-DE" sz="1100" b="1" dirty="0"/>
                        <a:t> </a:t>
                      </a:r>
                      <a:r>
                        <a:rPr lang="de-DE" sz="1100" b="1" dirty="0" err="1"/>
                        <a:t>Investing</a:t>
                      </a:r>
                      <a:r>
                        <a:rPr lang="de-DE" sz="1100" b="1" dirty="0"/>
                        <a:t> </a:t>
                      </a:r>
                      <a:r>
                        <a:rPr lang="de-DE" sz="1100" b="1" dirty="0" err="1"/>
                        <a:t>Activties</a:t>
                      </a:r>
                      <a:endParaRPr lang="de-DE" sz="1100" b="1" dirty="0"/>
                    </a:p>
                  </a:txBody>
                  <a:tcPr>
                    <a:solidFill>
                      <a:schemeClr val="bg1">
                        <a:lumMod val="65000"/>
                      </a:schemeClr>
                    </a:solidFill>
                  </a:tcPr>
                </a:tc>
                <a:tc>
                  <a:txBody>
                    <a:bodyPr/>
                    <a:lstStyle/>
                    <a:p>
                      <a:r>
                        <a:rPr lang="de-DE" sz="1100" b="1" dirty="0" err="1"/>
                        <a:t>Sum</a:t>
                      </a:r>
                      <a:r>
                        <a:rPr lang="de-DE" sz="1100" b="1" dirty="0"/>
                        <a:t> of </a:t>
                      </a:r>
                      <a:r>
                        <a:rPr lang="de-DE" sz="1100" b="1" dirty="0" err="1"/>
                        <a:t>above</a:t>
                      </a:r>
                      <a:r>
                        <a:rPr lang="de-DE" sz="1100" b="1" dirty="0"/>
                        <a:t> </a:t>
                      </a:r>
                      <a:r>
                        <a:rPr lang="de-DE" sz="1100" b="1" dirty="0" err="1"/>
                        <a:t>items</a:t>
                      </a:r>
                      <a:endParaRPr lang="de-DE" sz="1100" b="1" dirty="0"/>
                    </a:p>
                  </a:txBody>
                  <a:tcPr>
                    <a:solidFill>
                      <a:schemeClr val="bg1">
                        <a:lumMod val="65000"/>
                      </a:schemeClr>
                    </a:solidFill>
                  </a:tcPr>
                </a:tc>
                <a:tc>
                  <a:txBody>
                    <a:bodyPr/>
                    <a:lstStyle/>
                    <a:p>
                      <a:r>
                        <a:rPr lang="de-DE" sz="1100" b="1" dirty="0"/>
                        <a:t>- € 4,000</a:t>
                      </a:r>
                    </a:p>
                  </a:txBody>
                  <a:tcPr>
                    <a:solidFill>
                      <a:schemeClr val="bg1">
                        <a:lumMod val="65000"/>
                      </a:schemeClr>
                    </a:solidFill>
                  </a:tcPr>
                </a:tc>
                <a:extLst>
                  <a:ext uri="{0D108BD9-81ED-4DB2-BD59-A6C34878D82A}">
                    <a16:rowId xmlns:a16="http://schemas.microsoft.com/office/drawing/2014/main" val="1678652991"/>
                  </a:ext>
                </a:extLst>
              </a:tr>
              <a:tr h="243144">
                <a:tc gridSpan="3">
                  <a:txBody>
                    <a:bodyPr/>
                    <a:lstStyle/>
                    <a:p>
                      <a:r>
                        <a:rPr lang="de-DE" sz="1100" b="1" dirty="0"/>
                        <a:t>Financing </a:t>
                      </a:r>
                      <a:r>
                        <a:rPr lang="de-DE" sz="1100" b="1" dirty="0" err="1"/>
                        <a:t>activities</a:t>
                      </a:r>
                      <a:endParaRPr lang="de-DE" sz="1100" b="1"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3549004638"/>
                  </a:ext>
                </a:extLst>
              </a:tr>
              <a:tr h="243144">
                <a:tc>
                  <a:txBody>
                    <a:bodyPr/>
                    <a:lstStyle/>
                    <a:p>
                      <a:r>
                        <a:rPr lang="de-DE" sz="1100" dirty="0"/>
                        <a:t>+ </a:t>
                      </a:r>
                      <a:r>
                        <a:rPr lang="de-DE" sz="1100" dirty="0" err="1"/>
                        <a:t>Proceeds</a:t>
                      </a:r>
                      <a:r>
                        <a:rPr lang="de-DE" sz="1100" dirty="0"/>
                        <a:t> </a:t>
                      </a:r>
                      <a:r>
                        <a:rPr lang="de-DE" sz="1100" dirty="0" err="1"/>
                        <a:t>from</a:t>
                      </a:r>
                      <a:r>
                        <a:rPr lang="de-DE" sz="1100" dirty="0"/>
                        <a:t> </a:t>
                      </a:r>
                      <a:r>
                        <a:rPr lang="de-DE" sz="1100" dirty="0" err="1"/>
                        <a:t>Loan</a:t>
                      </a:r>
                      <a:endParaRPr lang="de-DE" sz="1100" dirty="0"/>
                    </a:p>
                  </a:txBody>
                  <a:tcPr/>
                </a:tc>
                <a:tc>
                  <a:txBody>
                    <a:bodyPr/>
                    <a:lstStyle/>
                    <a:p>
                      <a:r>
                        <a:rPr lang="de-DE" sz="1100" dirty="0"/>
                        <a:t>Cash </a:t>
                      </a:r>
                      <a:r>
                        <a:rPr lang="de-DE" sz="1100" dirty="0" err="1"/>
                        <a:t>received</a:t>
                      </a:r>
                      <a:r>
                        <a:rPr lang="de-DE" sz="1100" dirty="0"/>
                        <a:t> </a:t>
                      </a:r>
                      <a:r>
                        <a:rPr lang="de-DE" sz="1100" dirty="0" err="1"/>
                        <a:t>from</a:t>
                      </a:r>
                      <a:r>
                        <a:rPr lang="de-DE" sz="1100" dirty="0"/>
                        <a:t> </a:t>
                      </a:r>
                      <a:r>
                        <a:rPr lang="de-DE" sz="1100" dirty="0" err="1"/>
                        <a:t>new</a:t>
                      </a:r>
                      <a:r>
                        <a:rPr lang="de-DE" sz="1100" dirty="0"/>
                        <a:t> </a:t>
                      </a:r>
                      <a:r>
                        <a:rPr lang="de-DE" sz="1100" dirty="0" err="1"/>
                        <a:t>loans</a:t>
                      </a:r>
                      <a:endParaRPr lang="de-DE" sz="1100" dirty="0"/>
                    </a:p>
                  </a:txBody>
                  <a:tcPr/>
                </a:tc>
                <a:tc>
                  <a:txBody>
                    <a:bodyPr/>
                    <a:lstStyle/>
                    <a:p>
                      <a:r>
                        <a:rPr lang="de-DE" sz="1100" dirty="0"/>
                        <a:t>€ 3,000</a:t>
                      </a:r>
                    </a:p>
                  </a:txBody>
                  <a:tcPr/>
                </a:tc>
                <a:extLst>
                  <a:ext uri="{0D108BD9-81ED-4DB2-BD59-A6C34878D82A}">
                    <a16:rowId xmlns:a16="http://schemas.microsoft.com/office/drawing/2014/main" val="2994254384"/>
                  </a:ext>
                </a:extLst>
              </a:tr>
              <a:tr h="243144">
                <a:tc>
                  <a:txBody>
                    <a:bodyPr/>
                    <a:lstStyle/>
                    <a:p>
                      <a:r>
                        <a:rPr lang="de-DE" sz="1100" dirty="0"/>
                        <a:t>- </a:t>
                      </a:r>
                      <a:r>
                        <a:rPr lang="de-DE" sz="1100" dirty="0" err="1"/>
                        <a:t>Loan</a:t>
                      </a:r>
                      <a:r>
                        <a:rPr lang="de-DE" sz="1100" dirty="0"/>
                        <a:t> </a:t>
                      </a:r>
                      <a:r>
                        <a:rPr lang="de-DE" sz="1100" dirty="0" err="1"/>
                        <a:t>Repayment</a:t>
                      </a:r>
                      <a:endParaRPr lang="de-DE" sz="1100" dirty="0"/>
                    </a:p>
                  </a:txBody>
                  <a:tcPr/>
                </a:tc>
                <a:tc>
                  <a:txBody>
                    <a:bodyPr/>
                    <a:lstStyle/>
                    <a:p>
                      <a:r>
                        <a:rPr lang="de-DE" sz="1100" dirty="0"/>
                        <a:t>Cash </a:t>
                      </a:r>
                      <a:r>
                        <a:rPr lang="de-DE" sz="1100" dirty="0" err="1"/>
                        <a:t>used</a:t>
                      </a:r>
                      <a:r>
                        <a:rPr lang="de-DE" sz="1100" dirty="0"/>
                        <a:t> </a:t>
                      </a:r>
                      <a:r>
                        <a:rPr lang="de-DE" sz="1100" dirty="0" err="1"/>
                        <a:t>to</a:t>
                      </a:r>
                      <a:r>
                        <a:rPr lang="de-DE" sz="1100" dirty="0"/>
                        <a:t> </a:t>
                      </a:r>
                      <a:r>
                        <a:rPr lang="de-DE" sz="1100" dirty="0" err="1"/>
                        <a:t>repay</a:t>
                      </a:r>
                      <a:r>
                        <a:rPr lang="de-DE" sz="1100" dirty="0"/>
                        <a:t> </a:t>
                      </a:r>
                      <a:r>
                        <a:rPr lang="de-DE" sz="1100" dirty="0" err="1"/>
                        <a:t>loans</a:t>
                      </a:r>
                      <a:endParaRPr lang="de-DE" sz="1100" dirty="0"/>
                    </a:p>
                  </a:txBody>
                  <a:tcPr/>
                </a:tc>
                <a:tc>
                  <a:txBody>
                    <a:bodyPr/>
                    <a:lstStyle/>
                    <a:p>
                      <a:r>
                        <a:rPr lang="de-DE" sz="1100" dirty="0"/>
                        <a:t>- € 1,500</a:t>
                      </a:r>
                    </a:p>
                  </a:txBody>
                  <a:tcPr/>
                </a:tc>
                <a:extLst>
                  <a:ext uri="{0D108BD9-81ED-4DB2-BD59-A6C34878D82A}">
                    <a16:rowId xmlns:a16="http://schemas.microsoft.com/office/drawing/2014/main" val="913908810"/>
                  </a:ext>
                </a:extLst>
              </a:tr>
              <a:tr h="243144">
                <a:tc>
                  <a:txBody>
                    <a:bodyPr/>
                    <a:lstStyle/>
                    <a:p>
                      <a:r>
                        <a:rPr lang="de-DE" sz="1100" dirty="0"/>
                        <a:t>+ </a:t>
                      </a:r>
                      <a:r>
                        <a:rPr lang="de-DE" sz="1100" dirty="0" err="1"/>
                        <a:t>Issuance</a:t>
                      </a:r>
                      <a:r>
                        <a:rPr lang="de-DE" sz="1100" dirty="0"/>
                        <a:t> of Shares</a:t>
                      </a:r>
                    </a:p>
                  </a:txBody>
                  <a:tcPr/>
                </a:tc>
                <a:tc>
                  <a:txBody>
                    <a:bodyPr/>
                    <a:lstStyle/>
                    <a:p>
                      <a:r>
                        <a:rPr lang="de-DE" sz="1100" dirty="0"/>
                        <a:t>Cash </a:t>
                      </a:r>
                      <a:r>
                        <a:rPr lang="de-DE" sz="1100" dirty="0" err="1"/>
                        <a:t>received</a:t>
                      </a:r>
                      <a:r>
                        <a:rPr lang="de-DE" sz="1100" dirty="0"/>
                        <a:t> </a:t>
                      </a:r>
                      <a:r>
                        <a:rPr lang="de-DE" sz="1100" dirty="0" err="1"/>
                        <a:t>from</a:t>
                      </a:r>
                      <a:r>
                        <a:rPr lang="de-DE" sz="1100" dirty="0"/>
                        <a:t> </a:t>
                      </a:r>
                      <a:r>
                        <a:rPr lang="de-DE" sz="1100" dirty="0" err="1"/>
                        <a:t>issuing</a:t>
                      </a:r>
                      <a:r>
                        <a:rPr lang="de-DE" sz="1100" dirty="0"/>
                        <a:t> </a:t>
                      </a:r>
                      <a:r>
                        <a:rPr lang="de-DE" sz="1100" dirty="0" err="1"/>
                        <a:t>new</a:t>
                      </a:r>
                      <a:r>
                        <a:rPr lang="de-DE" sz="1100" dirty="0"/>
                        <a:t> </a:t>
                      </a:r>
                      <a:r>
                        <a:rPr lang="de-DE" sz="1100" dirty="0" err="1"/>
                        <a:t>shares</a:t>
                      </a:r>
                      <a:endParaRPr lang="de-DE" sz="1100" dirty="0"/>
                    </a:p>
                  </a:txBody>
                  <a:tcPr/>
                </a:tc>
                <a:tc>
                  <a:txBody>
                    <a:bodyPr/>
                    <a:lstStyle/>
                    <a:p>
                      <a:r>
                        <a:rPr lang="de-DE" sz="1100" dirty="0"/>
                        <a:t>€ 2,500</a:t>
                      </a:r>
                    </a:p>
                  </a:txBody>
                  <a:tcPr/>
                </a:tc>
                <a:extLst>
                  <a:ext uri="{0D108BD9-81ED-4DB2-BD59-A6C34878D82A}">
                    <a16:rowId xmlns:a16="http://schemas.microsoft.com/office/drawing/2014/main" val="1060232467"/>
                  </a:ext>
                </a:extLst>
              </a:tr>
              <a:tr h="243144">
                <a:tc>
                  <a:txBody>
                    <a:bodyPr/>
                    <a:lstStyle/>
                    <a:p>
                      <a:r>
                        <a:rPr lang="de-DE" sz="1100" dirty="0"/>
                        <a:t>- </a:t>
                      </a:r>
                      <a:r>
                        <a:rPr lang="de-DE" sz="1100" dirty="0" err="1"/>
                        <a:t>Dividends</a:t>
                      </a:r>
                      <a:r>
                        <a:rPr lang="de-DE" sz="1100" dirty="0"/>
                        <a:t> Paid</a:t>
                      </a:r>
                    </a:p>
                  </a:txBody>
                  <a:tcPr/>
                </a:tc>
                <a:tc>
                  <a:txBody>
                    <a:bodyPr/>
                    <a:lstStyle/>
                    <a:p>
                      <a:r>
                        <a:rPr lang="de-DE" sz="1100" dirty="0"/>
                        <a:t>Cash </a:t>
                      </a:r>
                      <a:r>
                        <a:rPr lang="de-DE" sz="1100" dirty="0" err="1"/>
                        <a:t>paid</a:t>
                      </a:r>
                      <a:r>
                        <a:rPr lang="de-DE" sz="1100" dirty="0"/>
                        <a:t> out </a:t>
                      </a:r>
                      <a:r>
                        <a:rPr lang="de-DE" sz="1100" dirty="0" err="1"/>
                        <a:t>as</a:t>
                      </a:r>
                      <a:r>
                        <a:rPr lang="de-DE" sz="1100" dirty="0"/>
                        <a:t> </a:t>
                      </a:r>
                      <a:r>
                        <a:rPr lang="de-DE" sz="1100" dirty="0" err="1"/>
                        <a:t>dividends</a:t>
                      </a:r>
                      <a:endParaRPr lang="de-DE" sz="1100" dirty="0"/>
                    </a:p>
                  </a:txBody>
                  <a:tcPr/>
                </a:tc>
                <a:tc>
                  <a:txBody>
                    <a:bodyPr/>
                    <a:lstStyle/>
                    <a:p>
                      <a:r>
                        <a:rPr lang="de-DE" sz="1100" dirty="0"/>
                        <a:t>- € 1,000</a:t>
                      </a:r>
                    </a:p>
                  </a:txBody>
                  <a:tcPr/>
                </a:tc>
                <a:extLst>
                  <a:ext uri="{0D108BD9-81ED-4DB2-BD59-A6C34878D82A}">
                    <a16:rowId xmlns:a16="http://schemas.microsoft.com/office/drawing/2014/main" val="182163539"/>
                  </a:ext>
                </a:extLst>
              </a:tr>
              <a:tr h="243144">
                <a:tc>
                  <a:txBody>
                    <a:bodyPr/>
                    <a:lstStyle/>
                    <a:p>
                      <a:r>
                        <a:rPr lang="de-DE" sz="1100" b="1" dirty="0"/>
                        <a:t>Net Cash </a:t>
                      </a:r>
                      <a:r>
                        <a:rPr lang="de-DE" sz="1100" b="1" dirty="0" err="1"/>
                        <a:t>from</a:t>
                      </a:r>
                      <a:r>
                        <a:rPr lang="de-DE" sz="1100" b="1" dirty="0"/>
                        <a:t> Financing </a:t>
                      </a:r>
                      <a:r>
                        <a:rPr lang="de-DE" sz="1100" b="1" dirty="0" err="1"/>
                        <a:t>Activites</a:t>
                      </a:r>
                      <a:endParaRPr lang="de-DE" sz="1100" b="1" dirty="0"/>
                    </a:p>
                  </a:txBody>
                  <a:tcPr>
                    <a:solidFill>
                      <a:schemeClr val="bg1">
                        <a:lumMod val="65000"/>
                      </a:schemeClr>
                    </a:solidFill>
                  </a:tcPr>
                </a:tc>
                <a:tc>
                  <a:txBody>
                    <a:bodyPr/>
                    <a:lstStyle/>
                    <a:p>
                      <a:r>
                        <a:rPr lang="de-DE" sz="1100" b="1" dirty="0" err="1"/>
                        <a:t>Sum</a:t>
                      </a:r>
                      <a:r>
                        <a:rPr lang="de-DE" sz="1100" b="1" dirty="0"/>
                        <a:t> of </a:t>
                      </a:r>
                      <a:r>
                        <a:rPr lang="de-DE" sz="1100" b="1" dirty="0" err="1"/>
                        <a:t>above</a:t>
                      </a:r>
                      <a:r>
                        <a:rPr lang="de-DE" sz="1100" b="1" dirty="0"/>
                        <a:t> </a:t>
                      </a:r>
                      <a:r>
                        <a:rPr lang="de-DE" sz="1100" b="1" dirty="0" err="1"/>
                        <a:t>items</a:t>
                      </a:r>
                      <a:endParaRPr lang="de-DE" sz="1100" b="1" dirty="0"/>
                    </a:p>
                  </a:txBody>
                  <a:tcPr>
                    <a:solidFill>
                      <a:schemeClr val="bg1">
                        <a:lumMod val="65000"/>
                      </a:schemeClr>
                    </a:solidFill>
                  </a:tcPr>
                </a:tc>
                <a:tc>
                  <a:txBody>
                    <a:bodyPr/>
                    <a:lstStyle/>
                    <a:p>
                      <a:r>
                        <a:rPr lang="de-DE" sz="1100" b="1" dirty="0"/>
                        <a:t>€ 3,000</a:t>
                      </a:r>
                    </a:p>
                  </a:txBody>
                  <a:tcPr>
                    <a:solidFill>
                      <a:schemeClr val="bg1">
                        <a:lumMod val="65000"/>
                      </a:schemeClr>
                    </a:solidFill>
                  </a:tcPr>
                </a:tc>
                <a:extLst>
                  <a:ext uri="{0D108BD9-81ED-4DB2-BD59-A6C34878D82A}">
                    <a16:rowId xmlns:a16="http://schemas.microsoft.com/office/drawing/2014/main" val="1620592615"/>
                  </a:ext>
                </a:extLst>
              </a:tr>
              <a:tr h="243144">
                <a:tc>
                  <a:txBody>
                    <a:bodyPr/>
                    <a:lstStyle/>
                    <a:p>
                      <a:r>
                        <a:rPr lang="de-DE" sz="1100" dirty="0"/>
                        <a:t>Net </a:t>
                      </a:r>
                      <a:r>
                        <a:rPr lang="de-DE" sz="1100" dirty="0" err="1"/>
                        <a:t>Increase</a:t>
                      </a:r>
                      <a:r>
                        <a:rPr lang="de-DE" sz="1100" dirty="0"/>
                        <a:t> in Cash</a:t>
                      </a:r>
                    </a:p>
                  </a:txBody>
                  <a:tcPr/>
                </a:tc>
                <a:tc>
                  <a:txBody>
                    <a:bodyPr/>
                    <a:lstStyle/>
                    <a:p>
                      <a:r>
                        <a:rPr lang="de-DE" sz="1100" dirty="0"/>
                        <a:t>Total of all </a:t>
                      </a:r>
                      <a:r>
                        <a:rPr lang="de-DE" sz="1100" dirty="0" err="1"/>
                        <a:t>net</a:t>
                      </a:r>
                      <a:r>
                        <a:rPr lang="de-DE" sz="1100" dirty="0"/>
                        <a:t> cash </a:t>
                      </a:r>
                      <a:r>
                        <a:rPr lang="de-DE" sz="1100" dirty="0" err="1"/>
                        <a:t>flrows</a:t>
                      </a:r>
                      <a:r>
                        <a:rPr lang="de-DE" sz="1100" dirty="0"/>
                        <a:t> </a:t>
                      </a:r>
                      <a:r>
                        <a:rPr lang="de-DE" sz="1100" dirty="0" err="1"/>
                        <a:t>from</a:t>
                      </a:r>
                      <a:r>
                        <a:rPr lang="de-DE" sz="1100" dirty="0"/>
                        <a:t> </a:t>
                      </a:r>
                      <a:r>
                        <a:rPr lang="de-DE" sz="1100" dirty="0" err="1"/>
                        <a:t>the</a:t>
                      </a:r>
                      <a:r>
                        <a:rPr lang="de-DE" sz="1100" dirty="0"/>
                        <a:t> </a:t>
                      </a:r>
                      <a:r>
                        <a:rPr lang="de-DE" sz="1100" dirty="0" err="1"/>
                        <a:t>three</a:t>
                      </a:r>
                      <a:r>
                        <a:rPr lang="de-DE" sz="1100" dirty="0"/>
                        <a:t> </a:t>
                      </a:r>
                      <a:r>
                        <a:rPr lang="de-DE" sz="1100" dirty="0" err="1"/>
                        <a:t>sections</a:t>
                      </a:r>
                      <a:endParaRPr lang="de-DE" sz="1100" dirty="0"/>
                    </a:p>
                  </a:txBody>
                  <a:tcPr/>
                </a:tc>
                <a:tc>
                  <a:txBody>
                    <a:bodyPr/>
                    <a:lstStyle/>
                    <a:p>
                      <a:r>
                        <a:rPr lang="de-DE" sz="1100" dirty="0"/>
                        <a:t>€ 9,500</a:t>
                      </a:r>
                    </a:p>
                  </a:txBody>
                  <a:tcPr/>
                </a:tc>
                <a:extLst>
                  <a:ext uri="{0D108BD9-81ED-4DB2-BD59-A6C34878D82A}">
                    <a16:rowId xmlns:a16="http://schemas.microsoft.com/office/drawing/2014/main" val="560695063"/>
                  </a:ext>
                </a:extLst>
              </a:tr>
              <a:tr h="243144">
                <a:tc>
                  <a:txBody>
                    <a:bodyPr/>
                    <a:lstStyle/>
                    <a:p>
                      <a:r>
                        <a:rPr lang="de-DE" sz="1100" dirty="0" err="1"/>
                        <a:t>Beginning</a:t>
                      </a:r>
                      <a:r>
                        <a:rPr lang="de-DE" sz="1100" dirty="0"/>
                        <a:t> Cash Balance</a:t>
                      </a:r>
                    </a:p>
                  </a:txBody>
                  <a:tcPr/>
                </a:tc>
                <a:tc>
                  <a:txBody>
                    <a:bodyPr/>
                    <a:lstStyle/>
                    <a:p>
                      <a:r>
                        <a:rPr lang="de-DE" sz="1100" dirty="0"/>
                        <a:t>Cash </a:t>
                      </a:r>
                      <a:r>
                        <a:rPr lang="de-DE" sz="1100" dirty="0" err="1"/>
                        <a:t>Availabel</a:t>
                      </a:r>
                      <a:r>
                        <a:rPr lang="de-DE" sz="1100" dirty="0"/>
                        <a:t> at </a:t>
                      </a:r>
                      <a:r>
                        <a:rPr lang="de-DE" sz="1100" dirty="0" err="1"/>
                        <a:t>the</a:t>
                      </a:r>
                      <a:r>
                        <a:rPr lang="de-DE" sz="1100" dirty="0"/>
                        <a:t> </a:t>
                      </a:r>
                      <a:r>
                        <a:rPr lang="de-DE" sz="1100" dirty="0" err="1"/>
                        <a:t>start</a:t>
                      </a:r>
                      <a:r>
                        <a:rPr lang="de-DE" sz="1100" dirty="0"/>
                        <a:t> of </a:t>
                      </a:r>
                      <a:r>
                        <a:rPr lang="de-DE" sz="1100" dirty="0" err="1"/>
                        <a:t>the</a:t>
                      </a:r>
                      <a:r>
                        <a:rPr lang="de-DE" sz="1100" dirty="0"/>
                        <a:t> </a:t>
                      </a:r>
                      <a:r>
                        <a:rPr lang="de-DE" sz="1100" dirty="0" err="1"/>
                        <a:t>period</a:t>
                      </a:r>
                      <a:endParaRPr lang="de-DE" sz="1100" dirty="0"/>
                    </a:p>
                  </a:txBody>
                  <a:tcPr/>
                </a:tc>
                <a:tc>
                  <a:txBody>
                    <a:bodyPr/>
                    <a:lstStyle/>
                    <a:p>
                      <a:r>
                        <a:rPr lang="de-DE" sz="1100" dirty="0"/>
                        <a:t>€ 5,000</a:t>
                      </a:r>
                    </a:p>
                  </a:txBody>
                  <a:tcPr/>
                </a:tc>
                <a:extLst>
                  <a:ext uri="{0D108BD9-81ED-4DB2-BD59-A6C34878D82A}">
                    <a16:rowId xmlns:a16="http://schemas.microsoft.com/office/drawing/2014/main" val="4129631217"/>
                  </a:ext>
                </a:extLst>
              </a:tr>
              <a:tr h="243144">
                <a:tc>
                  <a:txBody>
                    <a:bodyPr/>
                    <a:lstStyle/>
                    <a:p>
                      <a:r>
                        <a:rPr lang="de-DE" sz="1100" dirty="0" err="1">
                          <a:solidFill>
                            <a:schemeClr val="bg1"/>
                          </a:solidFill>
                        </a:rPr>
                        <a:t>Ending</a:t>
                      </a:r>
                      <a:r>
                        <a:rPr lang="de-DE" sz="1100" dirty="0">
                          <a:solidFill>
                            <a:schemeClr val="bg1"/>
                          </a:solidFill>
                        </a:rPr>
                        <a:t> Cash Balance</a:t>
                      </a:r>
                    </a:p>
                  </a:txBody>
                  <a:tcPr>
                    <a:solidFill>
                      <a:schemeClr val="bg1">
                        <a:lumMod val="50000"/>
                      </a:schemeClr>
                    </a:solidFill>
                  </a:tcPr>
                </a:tc>
                <a:tc>
                  <a:txBody>
                    <a:bodyPr/>
                    <a:lstStyle/>
                    <a:p>
                      <a:r>
                        <a:rPr lang="de-DE" sz="1100" dirty="0">
                          <a:solidFill>
                            <a:schemeClr val="bg1"/>
                          </a:solidFill>
                        </a:rPr>
                        <a:t>Cash </a:t>
                      </a:r>
                      <a:r>
                        <a:rPr lang="de-DE" sz="1100" dirty="0" err="1">
                          <a:solidFill>
                            <a:schemeClr val="bg1"/>
                          </a:solidFill>
                        </a:rPr>
                        <a:t>available</a:t>
                      </a:r>
                      <a:r>
                        <a:rPr lang="de-DE" sz="1100" dirty="0">
                          <a:solidFill>
                            <a:schemeClr val="bg1"/>
                          </a:solidFill>
                        </a:rPr>
                        <a:t> at </a:t>
                      </a:r>
                      <a:r>
                        <a:rPr lang="de-DE" sz="1100" dirty="0" err="1">
                          <a:solidFill>
                            <a:schemeClr val="bg1"/>
                          </a:solidFill>
                        </a:rPr>
                        <a:t>hte</a:t>
                      </a:r>
                      <a:r>
                        <a:rPr lang="de-DE" sz="1100" dirty="0">
                          <a:solidFill>
                            <a:schemeClr val="bg1"/>
                          </a:solidFill>
                        </a:rPr>
                        <a:t> end of </a:t>
                      </a:r>
                      <a:r>
                        <a:rPr lang="de-DE" sz="1100" dirty="0" err="1">
                          <a:solidFill>
                            <a:schemeClr val="bg1"/>
                          </a:solidFill>
                        </a:rPr>
                        <a:t>the</a:t>
                      </a:r>
                      <a:r>
                        <a:rPr lang="de-DE" sz="1100" dirty="0">
                          <a:solidFill>
                            <a:schemeClr val="bg1"/>
                          </a:solidFill>
                        </a:rPr>
                        <a:t> </a:t>
                      </a:r>
                      <a:r>
                        <a:rPr lang="de-DE" sz="1100" dirty="0" err="1">
                          <a:solidFill>
                            <a:schemeClr val="bg1"/>
                          </a:solidFill>
                        </a:rPr>
                        <a:t>period</a:t>
                      </a:r>
                      <a:endParaRPr lang="de-DE" sz="1100" dirty="0">
                        <a:solidFill>
                          <a:schemeClr val="bg1"/>
                        </a:solidFill>
                      </a:endParaRPr>
                    </a:p>
                  </a:txBody>
                  <a:tcPr>
                    <a:solidFill>
                      <a:schemeClr val="bg1">
                        <a:lumMod val="50000"/>
                      </a:schemeClr>
                    </a:solidFill>
                  </a:tcPr>
                </a:tc>
                <a:tc>
                  <a:txBody>
                    <a:bodyPr/>
                    <a:lstStyle/>
                    <a:p>
                      <a:r>
                        <a:rPr lang="de-DE" sz="1100" dirty="0">
                          <a:solidFill>
                            <a:schemeClr val="bg1"/>
                          </a:solidFill>
                        </a:rPr>
                        <a:t>€ 14,5000</a:t>
                      </a:r>
                    </a:p>
                  </a:txBody>
                  <a:tcPr>
                    <a:solidFill>
                      <a:schemeClr val="bg1">
                        <a:lumMod val="50000"/>
                      </a:schemeClr>
                    </a:solidFill>
                  </a:tcPr>
                </a:tc>
                <a:extLst>
                  <a:ext uri="{0D108BD9-81ED-4DB2-BD59-A6C34878D82A}">
                    <a16:rowId xmlns:a16="http://schemas.microsoft.com/office/drawing/2014/main" val="2277308372"/>
                  </a:ext>
                </a:extLst>
              </a:tr>
            </a:tbl>
          </a:graphicData>
        </a:graphic>
      </p:graphicFrame>
    </p:spTree>
    <p:extLst>
      <p:ext uri="{BB962C8B-B14F-4D97-AF65-F5344CB8AC3E}">
        <p14:creationId xmlns:p14="http://schemas.microsoft.com/office/powerpoint/2010/main" val="3883170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err="1"/>
              <a:t>Going</a:t>
            </a:r>
            <a:r>
              <a:rPr lang="de-DE" sz="3600" dirty="0"/>
              <a:t> </a:t>
            </a:r>
            <a:r>
              <a:rPr lang="de-DE" sz="3600" dirty="0" err="1"/>
              <a:t>into</a:t>
            </a:r>
            <a:r>
              <a:rPr lang="de-DE" sz="3600" dirty="0"/>
              <a:t> Detail: The Balance Sheet</a:t>
            </a:r>
          </a:p>
          <a:p>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Cash Flow Statement</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Balance Sheet</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Income Statement</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74378" y="1349960"/>
            <a:ext cx="6987351"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95959"/>
                </a:solidFill>
              </a:rPr>
              <a:t>The balance sheet is a financial statement that provides a snapshot of your business’s financial position at a specific point in time. It shows what your business owns (assets), what it owes (liabilities), and the value that is left over for the owners (equity).</a:t>
            </a:r>
          </a:p>
          <a:p>
            <a:pPr marL="0" indent="0">
              <a:buNone/>
            </a:pPr>
            <a:r>
              <a:rPr lang="en-US" sz="2400" dirty="0">
                <a:solidFill>
                  <a:srgbClr val="595959"/>
                </a:solidFill>
              </a:rPr>
              <a:t>The balance sheet is divided into three main sections:</a:t>
            </a:r>
          </a:p>
          <a:p>
            <a:pPr>
              <a:buFontTx/>
              <a:buChar char="-"/>
            </a:pPr>
            <a:r>
              <a:rPr lang="en-US" sz="2400" b="1" dirty="0">
                <a:solidFill>
                  <a:srgbClr val="595959"/>
                </a:solidFill>
              </a:rPr>
              <a:t>Assets: </a:t>
            </a:r>
            <a:r>
              <a:rPr lang="en-US" sz="2400" dirty="0">
                <a:solidFill>
                  <a:srgbClr val="595959"/>
                </a:solidFill>
              </a:rPr>
              <a:t>Everything the business owns, such as cash, equipment, and inventory.</a:t>
            </a:r>
          </a:p>
          <a:p>
            <a:pPr>
              <a:buFontTx/>
              <a:buChar char="-"/>
            </a:pPr>
            <a:r>
              <a:rPr lang="en-US" sz="2400" b="1" dirty="0">
                <a:solidFill>
                  <a:srgbClr val="595959"/>
                </a:solidFill>
              </a:rPr>
              <a:t>Liabilities:</a:t>
            </a:r>
            <a:r>
              <a:rPr lang="en-US" sz="2400" dirty="0">
                <a:solidFill>
                  <a:srgbClr val="595959"/>
                </a:solidFill>
              </a:rPr>
              <a:t> What the business owes, including loans and accounts payable.</a:t>
            </a:r>
          </a:p>
          <a:p>
            <a:pPr>
              <a:buFontTx/>
              <a:buChar char="-"/>
            </a:pPr>
            <a:r>
              <a:rPr lang="en-US" sz="2400" b="1" dirty="0">
                <a:solidFill>
                  <a:srgbClr val="595959"/>
                </a:solidFill>
              </a:rPr>
              <a:t>Equity:</a:t>
            </a:r>
            <a:r>
              <a:rPr lang="en-US" sz="2400" dirty="0">
                <a:solidFill>
                  <a:srgbClr val="595959"/>
                </a:solidFill>
              </a:rPr>
              <a:t> The owner’s stake in the business, calculated as assets minus liabilities.</a:t>
            </a:r>
          </a:p>
        </p:txBody>
      </p:sp>
    </p:spTree>
    <p:extLst>
      <p:ext uri="{BB962C8B-B14F-4D97-AF65-F5344CB8AC3E}">
        <p14:creationId xmlns:p14="http://schemas.microsoft.com/office/powerpoint/2010/main" val="37886828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6DB937E4-DB3A-B229-89FB-A0CB01D6B12F}"/>
              </a:ext>
            </a:extLst>
          </p:cNvPr>
          <p:cNvSpPr>
            <a:spLocks noGrp="1"/>
          </p:cNvSpPr>
          <p:nvPr>
            <p:ph type="body" sz="quarter" idx="18"/>
          </p:nvPr>
        </p:nvSpPr>
        <p:spPr/>
        <p:txBody>
          <a:bodyPr/>
          <a:lstStyle/>
          <a:p>
            <a:endParaRPr lang="de-DE"/>
          </a:p>
        </p:txBody>
      </p:sp>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err="1"/>
              <a:t>Going</a:t>
            </a:r>
            <a:r>
              <a:rPr lang="de-DE" sz="3600" dirty="0"/>
              <a:t> </a:t>
            </a:r>
            <a:r>
              <a:rPr lang="de-DE" sz="3600" dirty="0" err="1"/>
              <a:t>into</a:t>
            </a:r>
            <a:r>
              <a:rPr lang="de-DE" sz="3600" dirty="0"/>
              <a:t> Detail: The Balance Sheet (</a:t>
            </a:r>
            <a:r>
              <a:rPr lang="de-DE" sz="3600" dirty="0" err="1"/>
              <a:t>Example</a:t>
            </a:r>
            <a:r>
              <a:rPr lang="de-DE" sz="3600"/>
              <a:t>)</a:t>
            </a:r>
            <a:endParaRPr lang="de-DE" sz="3600" dirty="0"/>
          </a:p>
          <a:p>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Cash Flow Statement</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Balance Sheet</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Income Statement</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98379" y="2045704"/>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p:txBody>
      </p:sp>
      <p:graphicFrame>
        <p:nvGraphicFramePr>
          <p:cNvPr id="4" name="Tabelle 3">
            <a:extLst>
              <a:ext uri="{FF2B5EF4-FFF2-40B4-BE49-F238E27FC236}">
                <a16:creationId xmlns:a16="http://schemas.microsoft.com/office/drawing/2014/main" id="{EE3AD48F-C0D6-6B41-E857-9348D6FE2B1B}"/>
              </a:ext>
            </a:extLst>
          </p:cNvPr>
          <p:cNvGraphicFramePr>
            <a:graphicFrameLocks noGrp="1"/>
          </p:cNvGraphicFramePr>
          <p:nvPr>
            <p:extLst>
              <p:ext uri="{D42A27DB-BD31-4B8C-83A1-F6EECF244321}">
                <p14:modId xmlns:p14="http://schemas.microsoft.com/office/powerpoint/2010/main" val="587310233"/>
              </p:ext>
            </p:extLst>
          </p:nvPr>
        </p:nvGraphicFramePr>
        <p:xfrm>
          <a:off x="701964" y="1486286"/>
          <a:ext cx="10711104" cy="4572000"/>
        </p:xfrm>
        <a:graphic>
          <a:graphicData uri="http://schemas.openxmlformats.org/drawingml/2006/table">
            <a:tbl>
              <a:tblPr firstRow="1" bandRow="1">
                <a:tableStyleId>{5C22544A-7EE6-4342-B048-85BDC9FD1C3A}</a:tableStyleId>
              </a:tblPr>
              <a:tblGrid>
                <a:gridCol w="3481306">
                  <a:extLst>
                    <a:ext uri="{9D8B030D-6E8A-4147-A177-3AD203B41FA5}">
                      <a16:colId xmlns:a16="http://schemas.microsoft.com/office/drawing/2014/main" val="451374694"/>
                    </a:ext>
                  </a:extLst>
                </a:gridCol>
                <a:gridCol w="1943652">
                  <a:extLst>
                    <a:ext uri="{9D8B030D-6E8A-4147-A177-3AD203B41FA5}">
                      <a16:colId xmlns:a16="http://schemas.microsoft.com/office/drawing/2014/main" val="1051635517"/>
                    </a:ext>
                  </a:extLst>
                </a:gridCol>
                <a:gridCol w="5286146">
                  <a:extLst>
                    <a:ext uri="{9D8B030D-6E8A-4147-A177-3AD203B41FA5}">
                      <a16:colId xmlns:a16="http://schemas.microsoft.com/office/drawing/2014/main" val="1624546034"/>
                    </a:ext>
                  </a:extLst>
                </a:gridCol>
              </a:tblGrid>
              <a:tr h="163054">
                <a:tc>
                  <a:txBody>
                    <a:bodyPr/>
                    <a:lstStyle/>
                    <a:p>
                      <a:r>
                        <a:rPr lang="de-DE" sz="1400" b="1" dirty="0"/>
                        <a:t>Balance Sheet</a:t>
                      </a:r>
                      <a:endParaRPr lang="de-DE" sz="1400" dirty="0"/>
                    </a:p>
                  </a:txBody>
                  <a:tcPr anchor="ctr"/>
                </a:tc>
                <a:tc>
                  <a:txBody>
                    <a:bodyPr/>
                    <a:lstStyle/>
                    <a:p>
                      <a:r>
                        <a:rPr lang="de-DE" sz="1400" b="1" dirty="0" err="1"/>
                        <a:t>Amount</a:t>
                      </a:r>
                      <a:endParaRPr lang="de-DE" sz="1400" dirty="0"/>
                    </a:p>
                  </a:txBody>
                  <a:tcPr anchor="ctr"/>
                </a:tc>
                <a:tc>
                  <a:txBody>
                    <a:bodyPr/>
                    <a:lstStyle/>
                    <a:p>
                      <a:r>
                        <a:rPr lang="de-DE" sz="1400" b="1"/>
                        <a:t>Explanation</a:t>
                      </a:r>
                      <a:endParaRPr lang="de-DE" sz="1400"/>
                    </a:p>
                  </a:txBody>
                  <a:tcPr anchor="ctr"/>
                </a:tc>
                <a:extLst>
                  <a:ext uri="{0D108BD9-81ED-4DB2-BD59-A6C34878D82A}">
                    <a16:rowId xmlns:a16="http://schemas.microsoft.com/office/drawing/2014/main" val="1598296273"/>
                  </a:ext>
                </a:extLst>
              </a:tr>
              <a:tr h="163054">
                <a:tc>
                  <a:txBody>
                    <a:bodyPr/>
                    <a:lstStyle/>
                    <a:p>
                      <a:r>
                        <a:rPr lang="de-DE" sz="1400" b="1"/>
                        <a:t>Assets</a:t>
                      </a:r>
                      <a:endParaRPr lang="de-DE" sz="1400"/>
                    </a:p>
                  </a:txBody>
                  <a:tcPr anchor="ctr"/>
                </a:tc>
                <a:tc>
                  <a:txBody>
                    <a:bodyPr/>
                    <a:lstStyle/>
                    <a:p>
                      <a:endParaRPr lang="de-DE" sz="1400"/>
                    </a:p>
                  </a:txBody>
                  <a:tcPr anchor="ctr"/>
                </a:tc>
                <a:tc>
                  <a:txBody>
                    <a:bodyPr/>
                    <a:lstStyle/>
                    <a:p>
                      <a:r>
                        <a:rPr lang="en-US" sz="1400"/>
                        <a:t>Assets are everything your business owns.</a:t>
                      </a:r>
                    </a:p>
                  </a:txBody>
                  <a:tcPr anchor="ctr"/>
                </a:tc>
                <a:extLst>
                  <a:ext uri="{0D108BD9-81ED-4DB2-BD59-A6C34878D82A}">
                    <a16:rowId xmlns:a16="http://schemas.microsoft.com/office/drawing/2014/main" val="2268502579"/>
                  </a:ext>
                </a:extLst>
              </a:tr>
              <a:tr h="163054">
                <a:tc>
                  <a:txBody>
                    <a:bodyPr/>
                    <a:lstStyle/>
                    <a:p>
                      <a:r>
                        <a:rPr lang="de-DE" sz="1400" dirty="0"/>
                        <a:t>Cash</a:t>
                      </a:r>
                    </a:p>
                  </a:txBody>
                  <a:tcPr anchor="ctr"/>
                </a:tc>
                <a:tc>
                  <a:txBody>
                    <a:bodyPr/>
                    <a:lstStyle/>
                    <a:p>
                      <a:r>
                        <a:rPr lang="de-DE" sz="1400" dirty="0"/>
                        <a:t>€ 10,000</a:t>
                      </a:r>
                    </a:p>
                  </a:txBody>
                  <a:tcPr anchor="ctr"/>
                </a:tc>
                <a:tc>
                  <a:txBody>
                    <a:bodyPr/>
                    <a:lstStyle/>
                    <a:p>
                      <a:r>
                        <a:rPr lang="en-US" sz="1400"/>
                        <a:t>Money in the bank or on hand.</a:t>
                      </a:r>
                    </a:p>
                  </a:txBody>
                  <a:tcPr anchor="ctr"/>
                </a:tc>
                <a:extLst>
                  <a:ext uri="{0D108BD9-81ED-4DB2-BD59-A6C34878D82A}">
                    <a16:rowId xmlns:a16="http://schemas.microsoft.com/office/drawing/2014/main" val="1555303989"/>
                  </a:ext>
                </a:extLst>
              </a:tr>
              <a:tr h="163054">
                <a:tc>
                  <a:txBody>
                    <a:bodyPr/>
                    <a:lstStyle/>
                    <a:p>
                      <a:r>
                        <a:rPr lang="de-DE" sz="1400" dirty="0"/>
                        <a:t>Accounts </a:t>
                      </a:r>
                      <a:r>
                        <a:rPr lang="de-DE" sz="1400" dirty="0" err="1"/>
                        <a:t>Receivable</a:t>
                      </a:r>
                      <a:endParaRPr lang="de-DE" sz="1400" dirty="0"/>
                    </a:p>
                  </a:txBody>
                  <a:tcPr anchor="ctr"/>
                </a:tc>
                <a:tc>
                  <a:txBody>
                    <a:bodyPr/>
                    <a:lstStyle/>
                    <a:p>
                      <a:r>
                        <a:rPr lang="de-DE" sz="1400" dirty="0"/>
                        <a:t>€ 5,000</a:t>
                      </a:r>
                    </a:p>
                  </a:txBody>
                  <a:tcPr anchor="ctr"/>
                </a:tc>
                <a:tc>
                  <a:txBody>
                    <a:bodyPr/>
                    <a:lstStyle/>
                    <a:p>
                      <a:r>
                        <a:rPr lang="en-US" sz="1400"/>
                        <a:t>Money owed to you by customers.</a:t>
                      </a:r>
                    </a:p>
                  </a:txBody>
                  <a:tcPr anchor="ctr"/>
                </a:tc>
                <a:extLst>
                  <a:ext uri="{0D108BD9-81ED-4DB2-BD59-A6C34878D82A}">
                    <a16:rowId xmlns:a16="http://schemas.microsoft.com/office/drawing/2014/main" val="2146243534"/>
                  </a:ext>
                </a:extLst>
              </a:tr>
              <a:tr h="222285">
                <a:tc>
                  <a:txBody>
                    <a:bodyPr/>
                    <a:lstStyle/>
                    <a:p>
                      <a:r>
                        <a:rPr lang="de-DE" sz="1400" dirty="0" err="1"/>
                        <a:t>Inventory</a:t>
                      </a:r>
                      <a:endParaRPr lang="de-DE" sz="1400" dirty="0"/>
                    </a:p>
                  </a:txBody>
                  <a:tcPr anchor="ctr"/>
                </a:tc>
                <a:tc>
                  <a:txBody>
                    <a:bodyPr/>
                    <a:lstStyle/>
                    <a:p>
                      <a:r>
                        <a:rPr lang="de-DE" sz="1400" dirty="0"/>
                        <a:t>€ 8,000</a:t>
                      </a:r>
                    </a:p>
                  </a:txBody>
                  <a:tcPr anchor="ctr"/>
                </a:tc>
                <a:tc>
                  <a:txBody>
                    <a:bodyPr/>
                    <a:lstStyle/>
                    <a:p>
                      <a:r>
                        <a:rPr lang="en-US" sz="1400"/>
                        <a:t>Products or materials your business has on hand to sell.</a:t>
                      </a:r>
                    </a:p>
                  </a:txBody>
                  <a:tcPr anchor="ctr"/>
                </a:tc>
                <a:extLst>
                  <a:ext uri="{0D108BD9-81ED-4DB2-BD59-A6C34878D82A}">
                    <a16:rowId xmlns:a16="http://schemas.microsoft.com/office/drawing/2014/main" val="3577495743"/>
                  </a:ext>
                </a:extLst>
              </a:tr>
              <a:tr h="222285">
                <a:tc>
                  <a:txBody>
                    <a:bodyPr/>
                    <a:lstStyle/>
                    <a:p>
                      <a:r>
                        <a:rPr lang="de-DE" sz="1400" dirty="0"/>
                        <a:t>Equipment</a:t>
                      </a:r>
                    </a:p>
                  </a:txBody>
                  <a:tcPr anchor="ctr"/>
                </a:tc>
                <a:tc>
                  <a:txBody>
                    <a:bodyPr/>
                    <a:lstStyle/>
                    <a:p>
                      <a:r>
                        <a:rPr lang="de-DE" sz="1400" dirty="0"/>
                        <a:t>€ 15,000</a:t>
                      </a:r>
                    </a:p>
                  </a:txBody>
                  <a:tcPr anchor="ctr"/>
                </a:tc>
                <a:tc>
                  <a:txBody>
                    <a:bodyPr/>
                    <a:lstStyle/>
                    <a:p>
                      <a:r>
                        <a:rPr lang="en-US" sz="1400"/>
                        <a:t>Value of machinery, computers, or other equipment.</a:t>
                      </a:r>
                    </a:p>
                  </a:txBody>
                  <a:tcPr anchor="ctr"/>
                </a:tc>
                <a:extLst>
                  <a:ext uri="{0D108BD9-81ED-4DB2-BD59-A6C34878D82A}">
                    <a16:rowId xmlns:a16="http://schemas.microsoft.com/office/drawing/2014/main" val="4156077314"/>
                  </a:ext>
                </a:extLst>
              </a:tr>
              <a:tr h="163054">
                <a:tc>
                  <a:txBody>
                    <a:bodyPr/>
                    <a:lstStyle/>
                    <a:p>
                      <a:r>
                        <a:rPr lang="de-DE" sz="1400" b="1" dirty="0">
                          <a:solidFill>
                            <a:schemeClr val="bg1"/>
                          </a:solidFill>
                        </a:rPr>
                        <a:t>Total Assets</a:t>
                      </a:r>
                      <a:endParaRPr lang="de-DE" sz="1400" dirty="0">
                        <a:solidFill>
                          <a:schemeClr val="bg1"/>
                        </a:solidFill>
                      </a:endParaRPr>
                    </a:p>
                  </a:txBody>
                  <a:tcPr anchor="ctr">
                    <a:solidFill>
                      <a:schemeClr val="bg1">
                        <a:lumMod val="50000"/>
                      </a:schemeClr>
                    </a:solidFill>
                  </a:tcPr>
                </a:tc>
                <a:tc>
                  <a:txBody>
                    <a:bodyPr/>
                    <a:lstStyle/>
                    <a:p>
                      <a:r>
                        <a:rPr lang="de-DE" sz="1400" b="1" dirty="0">
                          <a:solidFill>
                            <a:schemeClr val="bg1"/>
                          </a:solidFill>
                        </a:rPr>
                        <a:t>€ 38,000</a:t>
                      </a:r>
                      <a:endParaRPr lang="de-DE" sz="1400" dirty="0">
                        <a:solidFill>
                          <a:schemeClr val="bg1"/>
                        </a:solidFill>
                      </a:endParaRPr>
                    </a:p>
                  </a:txBody>
                  <a:tcPr anchor="ctr">
                    <a:solidFill>
                      <a:schemeClr val="bg1">
                        <a:lumMod val="50000"/>
                      </a:schemeClr>
                    </a:solidFill>
                  </a:tcPr>
                </a:tc>
                <a:tc>
                  <a:txBody>
                    <a:bodyPr/>
                    <a:lstStyle/>
                    <a:p>
                      <a:r>
                        <a:rPr lang="en-US" sz="1400" dirty="0">
                          <a:solidFill>
                            <a:schemeClr val="bg1"/>
                          </a:solidFill>
                        </a:rPr>
                        <a:t>The sum of all assets your business owns.</a:t>
                      </a:r>
                    </a:p>
                  </a:txBody>
                  <a:tcPr anchor="ctr">
                    <a:solidFill>
                      <a:schemeClr val="bg1">
                        <a:lumMod val="50000"/>
                      </a:schemeClr>
                    </a:solidFill>
                  </a:tcPr>
                </a:tc>
                <a:extLst>
                  <a:ext uri="{0D108BD9-81ED-4DB2-BD59-A6C34878D82A}">
                    <a16:rowId xmlns:a16="http://schemas.microsoft.com/office/drawing/2014/main" val="2155941271"/>
                  </a:ext>
                </a:extLst>
              </a:tr>
              <a:tr h="222285">
                <a:tc>
                  <a:txBody>
                    <a:bodyPr/>
                    <a:lstStyle/>
                    <a:p>
                      <a:r>
                        <a:rPr lang="de-DE" sz="1400" b="1" dirty="0" err="1"/>
                        <a:t>Liabilities</a:t>
                      </a:r>
                      <a:endParaRPr lang="de-DE" sz="1400" dirty="0"/>
                    </a:p>
                  </a:txBody>
                  <a:tcPr anchor="ctr"/>
                </a:tc>
                <a:tc>
                  <a:txBody>
                    <a:bodyPr/>
                    <a:lstStyle/>
                    <a:p>
                      <a:endParaRPr lang="de-DE" sz="1400" dirty="0"/>
                    </a:p>
                  </a:txBody>
                  <a:tcPr anchor="ctr"/>
                </a:tc>
                <a:tc>
                  <a:txBody>
                    <a:bodyPr/>
                    <a:lstStyle/>
                    <a:p>
                      <a:r>
                        <a:rPr lang="en-US" sz="1400" dirty="0"/>
                        <a:t>Liabilities are debts or obligations your business owes.</a:t>
                      </a:r>
                    </a:p>
                  </a:txBody>
                  <a:tcPr anchor="ctr"/>
                </a:tc>
                <a:extLst>
                  <a:ext uri="{0D108BD9-81ED-4DB2-BD59-A6C34878D82A}">
                    <a16:rowId xmlns:a16="http://schemas.microsoft.com/office/drawing/2014/main" val="4257885759"/>
                  </a:ext>
                </a:extLst>
              </a:tr>
              <a:tr h="163054">
                <a:tc>
                  <a:txBody>
                    <a:bodyPr/>
                    <a:lstStyle/>
                    <a:p>
                      <a:r>
                        <a:rPr lang="de-DE" sz="1400" dirty="0"/>
                        <a:t>Accounts </a:t>
                      </a:r>
                      <a:r>
                        <a:rPr lang="de-DE" sz="1400" dirty="0" err="1"/>
                        <a:t>Payable</a:t>
                      </a:r>
                      <a:endParaRPr lang="de-DE" sz="1400" dirty="0"/>
                    </a:p>
                  </a:txBody>
                  <a:tcPr anchor="ctr"/>
                </a:tc>
                <a:tc>
                  <a:txBody>
                    <a:bodyPr/>
                    <a:lstStyle/>
                    <a:p>
                      <a:r>
                        <a:rPr lang="de-DE" sz="1400" dirty="0"/>
                        <a:t>€ 3,000</a:t>
                      </a:r>
                    </a:p>
                  </a:txBody>
                  <a:tcPr anchor="ctr"/>
                </a:tc>
                <a:tc>
                  <a:txBody>
                    <a:bodyPr/>
                    <a:lstStyle/>
                    <a:p>
                      <a:r>
                        <a:rPr lang="en-US" sz="1400" dirty="0"/>
                        <a:t>Money your business owes to suppliers.</a:t>
                      </a:r>
                    </a:p>
                  </a:txBody>
                  <a:tcPr anchor="ctr"/>
                </a:tc>
                <a:extLst>
                  <a:ext uri="{0D108BD9-81ED-4DB2-BD59-A6C34878D82A}">
                    <a16:rowId xmlns:a16="http://schemas.microsoft.com/office/drawing/2014/main" val="2380796701"/>
                  </a:ext>
                </a:extLst>
              </a:tr>
              <a:tr h="163054">
                <a:tc>
                  <a:txBody>
                    <a:bodyPr/>
                    <a:lstStyle/>
                    <a:p>
                      <a:r>
                        <a:rPr lang="de-DE" sz="1400" dirty="0"/>
                        <a:t>Short-term </a:t>
                      </a:r>
                      <a:r>
                        <a:rPr lang="de-DE" sz="1400" dirty="0" err="1"/>
                        <a:t>Loans</a:t>
                      </a:r>
                      <a:endParaRPr lang="de-DE" sz="1400" dirty="0"/>
                    </a:p>
                  </a:txBody>
                  <a:tcPr anchor="ctr"/>
                </a:tc>
                <a:tc>
                  <a:txBody>
                    <a:bodyPr/>
                    <a:lstStyle/>
                    <a:p>
                      <a:r>
                        <a:rPr lang="de-DE" sz="1400" dirty="0"/>
                        <a:t>€ 4,000</a:t>
                      </a:r>
                    </a:p>
                  </a:txBody>
                  <a:tcPr anchor="ctr"/>
                </a:tc>
                <a:tc>
                  <a:txBody>
                    <a:bodyPr/>
                    <a:lstStyle/>
                    <a:p>
                      <a:r>
                        <a:rPr lang="en-US" sz="1400"/>
                        <a:t>Loans that must be repaid within the year.</a:t>
                      </a:r>
                    </a:p>
                  </a:txBody>
                  <a:tcPr anchor="ctr"/>
                </a:tc>
                <a:extLst>
                  <a:ext uri="{0D108BD9-81ED-4DB2-BD59-A6C34878D82A}">
                    <a16:rowId xmlns:a16="http://schemas.microsoft.com/office/drawing/2014/main" val="1808846201"/>
                  </a:ext>
                </a:extLst>
              </a:tr>
              <a:tr h="163054">
                <a:tc>
                  <a:txBody>
                    <a:bodyPr/>
                    <a:lstStyle/>
                    <a:p>
                      <a:r>
                        <a:rPr lang="de-DE" sz="1400" dirty="0"/>
                        <a:t>Long-term </a:t>
                      </a:r>
                      <a:r>
                        <a:rPr lang="de-DE" sz="1400" dirty="0" err="1"/>
                        <a:t>Loans</a:t>
                      </a:r>
                      <a:endParaRPr lang="de-DE" sz="1400" dirty="0"/>
                    </a:p>
                  </a:txBody>
                  <a:tcPr anchor="ctr"/>
                </a:tc>
                <a:tc>
                  <a:txBody>
                    <a:bodyPr/>
                    <a:lstStyle/>
                    <a:p>
                      <a:r>
                        <a:rPr lang="de-DE" sz="1400" dirty="0"/>
                        <a:t>€ 10,000</a:t>
                      </a:r>
                    </a:p>
                  </a:txBody>
                  <a:tcPr anchor="ctr"/>
                </a:tc>
                <a:tc>
                  <a:txBody>
                    <a:bodyPr/>
                    <a:lstStyle/>
                    <a:p>
                      <a:r>
                        <a:rPr lang="en-US" sz="1400"/>
                        <a:t>Loans that extend beyond a year.</a:t>
                      </a:r>
                    </a:p>
                  </a:txBody>
                  <a:tcPr anchor="ctr"/>
                </a:tc>
                <a:extLst>
                  <a:ext uri="{0D108BD9-81ED-4DB2-BD59-A6C34878D82A}">
                    <a16:rowId xmlns:a16="http://schemas.microsoft.com/office/drawing/2014/main" val="2484965495"/>
                  </a:ext>
                </a:extLst>
              </a:tr>
              <a:tr h="222285">
                <a:tc>
                  <a:txBody>
                    <a:bodyPr/>
                    <a:lstStyle/>
                    <a:p>
                      <a:r>
                        <a:rPr lang="de-DE" sz="1400" b="1" dirty="0"/>
                        <a:t>Total </a:t>
                      </a:r>
                      <a:r>
                        <a:rPr lang="de-DE" sz="1400" b="1" dirty="0" err="1"/>
                        <a:t>Liabilities</a:t>
                      </a:r>
                      <a:endParaRPr lang="de-DE" sz="1400" dirty="0"/>
                    </a:p>
                  </a:txBody>
                  <a:tcPr anchor="ctr"/>
                </a:tc>
                <a:tc>
                  <a:txBody>
                    <a:bodyPr/>
                    <a:lstStyle/>
                    <a:p>
                      <a:r>
                        <a:rPr lang="de-DE" sz="1400" b="1" dirty="0"/>
                        <a:t>€ 17,000</a:t>
                      </a:r>
                      <a:endParaRPr lang="de-DE" sz="1400" dirty="0"/>
                    </a:p>
                  </a:txBody>
                  <a:tcPr anchor="ctr"/>
                </a:tc>
                <a:tc>
                  <a:txBody>
                    <a:bodyPr/>
                    <a:lstStyle/>
                    <a:p>
                      <a:r>
                        <a:rPr lang="en-US" sz="1400"/>
                        <a:t>The sum of all debts and obligations your business has.</a:t>
                      </a:r>
                    </a:p>
                  </a:txBody>
                  <a:tcPr anchor="ctr"/>
                </a:tc>
                <a:extLst>
                  <a:ext uri="{0D108BD9-81ED-4DB2-BD59-A6C34878D82A}">
                    <a16:rowId xmlns:a16="http://schemas.microsoft.com/office/drawing/2014/main" val="651510439"/>
                  </a:ext>
                </a:extLst>
              </a:tr>
              <a:tr h="222285">
                <a:tc>
                  <a:txBody>
                    <a:bodyPr/>
                    <a:lstStyle/>
                    <a:p>
                      <a:r>
                        <a:rPr lang="de-DE" sz="1400" b="1" dirty="0"/>
                        <a:t>Equity</a:t>
                      </a:r>
                      <a:endParaRPr lang="de-DE" sz="1400" dirty="0"/>
                    </a:p>
                  </a:txBody>
                  <a:tcPr anchor="ctr"/>
                </a:tc>
                <a:tc>
                  <a:txBody>
                    <a:bodyPr/>
                    <a:lstStyle/>
                    <a:p>
                      <a:endParaRPr lang="de-DE" sz="1400" dirty="0"/>
                    </a:p>
                  </a:txBody>
                  <a:tcPr anchor="ctr"/>
                </a:tc>
                <a:tc>
                  <a:txBody>
                    <a:bodyPr/>
                    <a:lstStyle/>
                    <a:p>
                      <a:r>
                        <a:rPr lang="en-US" sz="1400"/>
                        <a:t>Equity represents the owner’s stake in the business.</a:t>
                      </a:r>
                    </a:p>
                  </a:txBody>
                  <a:tcPr anchor="ctr"/>
                </a:tc>
                <a:extLst>
                  <a:ext uri="{0D108BD9-81ED-4DB2-BD59-A6C34878D82A}">
                    <a16:rowId xmlns:a16="http://schemas.microsoft.com/office/drawing/2014/main" val="2591050568"/>
                  </a:ext>
                </a:extLst>
              </a:tr>
              <a:tr h="222285">
                <a:tc>
                  <a:txBody>
                    <a:bodyPr/>
                    <a:lstStyle/>
                    <a:p>
                      <a:r>
                        <a:rPr lang="de-DE" sz="1400" dirty="0" err="1"/>
                        <a:t>Owner's</a:t>
                      </a:r>
                      <a:r>
                        <a:rPr lang="de-DE" sz="1400" dirty="0"/>
                        <a:t> Equity</a:t>
                      </a:r>
                    </a:p>
                  </a:txBody>
                  <a:tcPr anchor="ctr"/>
                </a:tc>
                <a:tc>
                  <a:txBody>
                    <a:bodyPr/>
                    <a:lstStyle/>
                    <a:p>
                      <a:r>
                        <a:rPr lang="de-DE" sz="1400" dirty="0"/>
                        <a:t>€ 21,000</a:t>
                      </a:r>
                    </a:p>
                  </a:txBody>
                  <a:tcPr anchor="ctr"/>
                </a:tc>
                <a:tc>
                  <a:txBody>
                    <a:bodyPr/>
                    <a:lstStyle/>
                    <a:p>
                      <a:r>
                        <a:rPr lang="en-US" sz="1400"/>
                        <a:t>The residual interest in the assets after liabilities are deducted.</a:t>
                      </a:r>
                    </a:p>
                  </a:txBody>
                  <a:tcPr anchor="ctr"/>
                </a:tc>
                <a:extLst>
                  <a:ext uri="{0D108BD9-81ED-4DB2-BD59-A6C34878D82A}">
                    <a16:rowId xmlns:a16="http://schemas.microsoft.com/office/drawing/2014/main" val="2889306365"/>
                  </a:ext>
                </a:extLst>
              </a:tr>
              <a:tr h="0">
                <a:tc>
                  <a:txBody>
                    <a:bodyPr/>
                    <a:lstStyle/>
                    <a:p>
                      <a:r>
                        <a:rPr lang="de-DE" sz="1400" b="1" dirty="0">
                          <a:solidFill>
                            <a:schemeClr val="bg1"/>
                          </a:solidFill>
                        </a:rPr>
                        <a:t>Total </a:t>
                      </a:r>
                      <a:r>
                        <a:rPr lang="de-DE" sz="1400" b="1" dirty="0" err="1">
                          <a:solidFill>
                            <a:schemeClr val="bg1"/>
                          </a:solidFill>
                        </a:rPr>
                        <a:t>Liabilities</a:t>
                      </a:r>
                      <a:r>
                        <a:rPr lang="de-DE" sz="1400" b="1" dirty="0">
                          <a:solidFill>
                            <a:schemeClr val="bg1"/>
                          </a:solidFill>
                        </a:rPr>
                        <a:t> + Equity</a:t>
                      </a:r>
                      <a:endParaRPr lang="de-DE" sz="1400" dirty="0">
                        <a:solidFill>
                          <a:schemeClr val="bg1"/>
                        </a:solidFill>
                      </a:endParaRPr>
                    </a:p>
                  </a:txBody>
                  <a:tcPr anchor="ctr">
                    <a:solidFill>
                      <a:schemeClr val="bg1">
                        <a:lumMod val="50000"/>
                      </a:schemeClr>
                    </a:solidFill>
                  </a:tcPr>
                </a:tc>
                <a:tc>
                  <a:txBody>
                    <a:bodyPr/>
                    <a:lstStyle/>
                    <a:p>
                      <a:r>
                        <a:rPr lang="de-DE" sz="1400" b="1" dirty="0">
                          <a:solidFill>
                            <a:schemeClr val="bg1"/>
                          </a:solidFill>
                        </a:rPr>
                        <a:t>€ 38,000</a:t>
                      </a:r>
                      <a:endParaRPr lang="de-DE" sz="1400" dirty="0">
                        <a:solidFill>
                          <a:schemeClr val="bg1"/>
                        </a:solidFill>
                      </a:endParaRPr>
                    </a:p>
                  </a:txBody>
                  <a:tcPr anchor="ctr">
                    <a:solidFill>
                      <a:schemeClr val="bg1">
                        <a:lumMod val="50000"/>
                      </a:schemeClr>
                    </a:solidFill>
                  </a:tcPr>
                </a:tc>
                <a:tc>
                  <a:txBody>
                    <a:bodyPr/>
                    <a:lstStyle/>
                    <a:p>
                      <a:r>
                        <a:rPr lang="en-US" sz="1400" dirty="0">
                          <a:solidFill>
                            <a:schemeClr val="bg1"/>
                          </a:solidFill>
                        </a:rPr>
                        <a:t>Must equal the Total Assets, ensuring the balance sheet balances.</a:t>
                      </a:r>
                    </a:p>
                  </a:txBody>
                  <a:tcPr anchor="ctr">
                    <a:solidFill>
                      <a:schemeClr val="bg1">
                        <a:lumMod val="50000"/>
                      </a:schemeClr>
                    </a:solidFill>
                  </a:tcPr>
                </a:tc>
                <a:extLst>
                  <a:ext uri="{0D108BD9-81ED-4DB2-BD59-A6C34878D82A}">
                    <a16:rowId xmlns:a16="http://schemas.microsoft.com/office/drawing/2014/main" val="4042895818"/>
                  </a:ext>
                </a:extLst>
              </a:tr>
            </a:tbl>
          </a:graphicData>
        </a:graphic>
      </p:graphicFrame>
    </p:spTree>
    <p:extLst>
      <p:ext uri="{BB962C8B-B14F-4D97-AF65-F5344CB8AC3E}">
        <p14:creationId xmlns:p14="http://schemas.microsoft.com/office/powerpoint/2010/main" val="213073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a:xfrm>
            <a:off x="839677" y="602950"/>
            <a:ext cx="9632553" cy="803654"/>
          </a:xfrm>
        </p:spPr>
        <p:txBody>
          <a:bodyPr/>
          <a:lstStyle/>
          <a:p>
            <a:r>
              <a:rPr lang="de-DE" sz="3600" dirty="0"/>
              <a:t>Accounting Principle</a:t>
            </a:r>
          </a:p>
          <a:p>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Cash Flow Statement</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Balance Sheet</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Income Statement</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74271" y="1349960"/>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dirty="0">
                <a:solidFill>
                  <a:srgbClr val="595959"/>
                </a:solidFill>
              </a:rPr>
              <a:t>The income statement is not prepared on a cash basis – that means accounting principles such as revenue recognition, matching, and accruals can make the income statement very different from the cash flow statement of the business.  If a company prepared its income statement entirely on a cash basis (i.e., no accounts receivable, nothing capitalized, etc.) it would have no balance sheet other than shareholders’ equity and cash.</a:t>
            </a:r>
          </a:p>
          <a:p>
            <a:pPr marL="342900" indent="-342900"/>
            <a:r>
              <a:rPr lang="en-US" sz="2400" dirty="0">
                <a:solidFill>
                  <a:srgbClr val="595959"/>
                </a:solidFill>
              </a:rPr>
              <a:t>It’s the creation of the balance sheet through accounting principles that leads to the rise of the cash flow statement.</a:t>
            </a:r>
            <a:endParaRPr lang="de-DE" sz="2400" dirty="0">
              <a:solidFill>
                <a:srgbClr val="595959"/>
              </a:solidFill>
            </a:endParaRPr>
          </a:p>
        </p:txBody>
      </p:sp>
    </p:spTree>
    <p:extLst>
      <p:ext uri="{BB962C8B-B14F-4D97-AF65-F5344CB8AC3E}">
        <p14:creationId xmlns:p14="http://schemas.microsoft.com/office/powerpoint/2010/main" val="3943680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20934BF-424B-4FA3-8D30-C5B156DFBC58}"/>
              </a:ext>
            </a:extLst>
          </p:cNvPr>
          <p:cNvSpPr>
            <a:spLocks noGrp="1"/>
          </p:cNvSpPr>
          <p:nvPr>
            <p:ph type="body" sz="quarter" idx="16"/>
          </p:nvPr>
        </p:nvSpPr>
        <p:spPr/>
        <p:txBody>
          <a:bodyPr/>
          <a:lstStyle/>
          <a:p>
            <a:r>
              <a:rPr lang="de-DE" dirty="0"/>
              <a:t>Self </a:t>
            </a:r>
            <a:r>
              <a:rPr lang="de-DE" dirty="0" err="1"/>
              <a:t>Reflection</a:t>
            </a:r>
            <a:endParaRPr lang="en-US" dirty="0"/>
          </a:p>
          <a:p>
            <a:endParaRPr lang="de-DE" dirty="0"/>
          </a:p>
        </p:txBody>
      </p:sp>
      <p:sp>
        <p:nvSpPr>
          <p:cNvPr id="3" name="Textplatzhalter 2">
            <a:extLst>
              <a:ext uri="{FF2B5EF4-FFF2-40B4-BE49-F238E27FC236}">
                <a16:creationId xmlns:a16="http://schemas.microsoft.com/office/drawing/2014/main" id="{A84203EE-FB47-0D9B-D2B5-7B330A4DF836}"/>
              </a:ext>
            </a:extLst>
          </p:cNvPr>
          <p:cNvSpPr>
            <a:spLocks noGrp="1"/>
          </p:cNvSpPr>
          <p:nvPr>
            <p:ph type="body" sz="quarter" idx="17"/>
          </p:nvPr>
        </p:nvSpPr>
        <p:spPr/>
        <p:txBody>
          <a:bodyPr/>
          <a:lstStyle/>
          <a:p>
            <a:r>
              <a:rPr lang="de-DE" dirty="0"/>
              <a:t>05</a:t>
            </a:r>
          </a:p>
        </p:txBody>
      </p:sp>
    </p:spTree>
    <p:extLst>
      <p:ext uri="{BB962C8B-B14F-4D97-AF65-F5344CB8AC3E}">
        <p14:creationId xmlns:p14="http://schemas.microsoft.com/office/powerpoint/2010/main" val="3735740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a:xfrm>
            <a:off x="798381" y="1581583"/>
            <a:ext cx="9632553" cy="3849918"/>
          </a:xfrm>
        </p:spPr>
        <p:txBody>
          <a:bodyPr/>
          <a:lstStyle/>
          <a:p>
            <a:pPr marL="457200" indent="-457200">
              <a:buFont typeface="+mj-lt"/>
              <a:buAutoNum type="arabicPeriod"/>
            </a:pPr>
            <a:r>
              <a:rPr lang="de-DE" b="1" dirty="0"/>
              <a:t>Budgeting: </a:t>
            </a:r>
            <a:r>
              <a:rPr lang="de-DE" dirty="0" err="1"/>
              <a:t>Helps</a:t>
            </a:r>
            <a:r>
              <a:rPr lang="de-DE" dirty="0"/>
              <a:t> </a:t>
            </a:r>
            <a:r>
              <a:rPr lang="de-DE" dirty="0" err="1"/>
              <a:t>you</a:t>
            </a:r>
            <a:r>
              <a:rPr lang="de-DE" dirty="0"/>
              <a:t> </a:t>
            </a:r>
            <a:r>
              <a:rPr lang="de-DE" dirty="0" err="1"/>
              <a:t>control</a:t>
            </a:r>
            <a:r>
              <a:rPr lang="de-DE" dirty="0"/>
              <a:t> spending and plan </a:t>
            </a:r>
            <a:r>
              <a:rPr lang="de-DE" dirty="0" err="1"/>
              <a:t>for</a:t>
            </a:r>
            <a:r>
              <a:rPr lang="de-DE" dirty="0"/>
              <a:t> </a:t>
            </a:r>
            <a:r>
              <a:rPr lang="de-DE" dirty="0" err="1"/>
              <a:t>the</a:t>
            </a:r>
            <a:r>
              <a:rPr lang="de-DE" dirty="0"/>
              <a:t> </a:t>
            </a:r>
            <a:r>
              <a:rPr lang="de-DE" dirty="0" err="1"/>
              <a:t>future</a:t>
            </a:r>
            <a:endParaRPr lang="de-DE" dirty="0"/>
          </a:p>
          <a:p>
            <a:pPr marL="457200" indent="-457200">
              <a:buFont typeface="+mj-lt"/>
              <a:buAutoNum type="arabicPeriod"/>
            </a:pPr>
            <a:r>
              <a:rPr lang="de-DE" b="1" dirty="0"/>
              <a:t>Financial </a:t>
            </a:r>
            <a:r>
              <a:rPr lang="de-DE" b="1" dirty="0" err="1"/>
              <a:t>Strategy</a:t>
            </a:r>
            <a:r>
              <a:rPr lang="de-DE" b="1" dirty="0"/>
              <a:t>: </a:t>
            </a:r>
            <a:r>
              <a:rPr lang="de-DE" dirty="0"/>
              <a:t>Guides </a:t>
            </a:r>
            <a:r>
              <a:rPr lang="de-DE" dirty="0" err="1"/>
              <a:t>your</a:t>
            </a:r>
            <a:r>
              <a:rPr lang="de-DE" dirty="0"/>
              <a:t> </a:t>
            </a:r>
            <a:r>
              <a:rPr lang="de-DE" dirty="0" err="1"/>
              <a:t>financial</a:t>
            </a:r>
            <a:r>
              <a:rPr lang="de-DE" dirty="0"/>
              <a:t> </a:t>
            </a:r>
            <a:r>
              <a:rPr lang="de-DE" dirty="0" err="1"/>
              <a:t>decisions</a:t>
            </a:r>
            <a:r>
              <a:rPr lang="de-DE" dirty="0"/>
              <a:t> </a:t>
            </a:r>
            <a:r>
              <a:rPr lang="de-DE" dirty="0" err="1"/>
              <a:t>to</a:t>
            </a:r>
            <a:r>
              <a:rPr lang="de-DE" dirty="0"/>
              <a:t> </a:t>
            </a:r>
            <a:r>
              <a:rPr lang="de-DE" dirty="0" err="1"/>
              <a:t>achieve</a:t>
            </a:r>
            <a:r>
              <a:rPr lang="de-DE" dirty="0"/>
              <a:t> </a:t>
            </a:r>
            <a:r>
              <a:rPr lang="de-DE" dirty="0" err="1"/>
              <a:t>your</a:t>
            </a:r>
            <a:r>
              <a:rPr lang="de-DE" dirty="0"/>
              <a:t> </a:t>
            </a:r>
            <a:r>
              <a:rPr lang="de-DE" dirty="0" err="1"/>
              <a:t>business</a:t>
            </a:r>
            <a:r>
              <a:rPr lang="de-DE" dirty="0"/>
              <a:t> </a:t>
            </a:r>
            <a:r>
              <a:rPr lang="de-DE" dirty="0" err="1"/>
              <a:t>goals</a:t>
            </a:r>
            <a:endParaRPr lang="de-DE" dirty="0"/>
          </a:p>
          <a:p>
            <a:pPr marL="457200" indent="-457200">
              <a:buFont typeface="+mj-lt"/>
              <a:buAutoNum type="arabicPeriod"/>
            </a:pPr>
            <a:r>
              <a:rPr lang="de-DE" b="1" dirty="0"/>
              <a:t>Monitoring: </a:t>
            </a:r>
            <a:r>
              <a:rPr lang="de-DE" dirty="0" err="1"/>
              <a:t>Regularly</a:t>
            </a:r>
            <a:r>
              <a:rPr lang="de-DE" dirty="0"/>
              <a:t> check </a:t>
            </a:r>
            <a:r>
              <a:rPr lang="de-DE" dirty="0" err="1"/>
              <a:t>your</a:t>
            </a:r>
            <a:r>
              <a:rPr lang="de-DE" dirty="0"/>
              <a:t> </a:t>
            </a:r>
            <a:r>
              <a:rPr lang="de-DE" dirty="0" err="1"/>
              <a:t>budget</a:t>
            </a:r>
            <a:r>
              <a:rPr lang="de-DE" dirty="0"/>
              <a:t> and </a:t>
            </a:r>
            <a:r>
              <a:rPr lang="de-DE" dirty="0" err="1"/>
              <a:t>strategy</a:t>
            </a:r>
            <a:r>
              <a:rPr lang="de-DE" dirty="0"/>
              <a:t> </a:t>
            </a:r>
            <a:r>
              <a:rPr lang="de-DE" dirty="0" err="1"/>
              <a:t>to</a:t>
            </a:r>
            <a:r>
              <a:rPr lang="de-DE" dirty="0"/>
              <a:t> </a:t>
            </a:r>
            <a:r>
              <a:rPr lang="de-DE" dirty="0" err="1"/>
              <a:t>stay</a:t>
            </a:r>
            <a:r>
              <a:rPr lang="de-DE" dirty="0"/>
              <a:t> on track</a:t>
            </a:r>
          </a:p>
          <a:p>
            <a:pPr marL="457200" indent="-457200">
              <a:buFont typeface="+mj-lt"/>
              <a:buAutoNum type="arabicPeriod"/>
            </a:pPr>
            <a:r>
              <a:rPr lang="de-DE" b="1" dirty="0" err="1"/>
              <a:t>Adjusting</a:t>
            </a:r>
            <a:r>
              <a:rPr lang="de-DE" b="1" dirty="0"/>
              <a:t>: </a:t>
            </a:r>
            <a:r>
              <a:rPr lang="de-DE" dirty="0"/>
              <a:t>Be flexible and </a:t>
            </a:r>
            <a:r>
              <a:rPr lang="de-DE" dirty="0" err="1"/>
              <a:t>adjust</a:t>
            </a:r>
            <a:r>
              <a:rPr lang="de-DE" dirty="0"/>
              <a:t> </a:t>
            </a:r>
            <a:r>
              <a:rPr lang="de-DE" dirty="0" err="1"/>
              <a:t>your</a:t>
            </a:r>
            <a:r>
              <a:rPr lang="de-DE" dirty="0"/>
              <a:t> </a:t>
            </a:r>
            <a:r>
              <a:rPr lang="de-DE" dirty="0" err="1"/>
              <a:t>plans</a:t>
            </a:r>
            <a:r>
              <a:rPr lang="de-DE" dirty="0"/>
              <a:t> </a:t>
            </a:r>
            <a:r>
              <a:rPr lang="de-DE" dirty="0" err="1"/>
              <a:t>as</a:t>
            </a:r>
            <a:r>
              <a:rPr lang="de-DE" dirty="0"/>
              <a:t> </a:t>
            </a:r>
            <a:r>
              <a:rPr lang="de-DE" dirty="0" err="1"/>
              <a:t>needed</a:t>
            </a:r>
            <a:r>
              <a:rPr lang="de-DE" dirty="0"/>
              <a:t> </a:t>
            </a:r>
            <a:r>
              <a:rPr lang="de-DE" dirty="0" err="1"/>
              <a:t>to</a:t>
            </a:r>
            <a:r>
              <a:rPr lang="de-DE" dirty="0"/>
              <a:t> </a:t>
            </a:r>
            <a:r>
              <a:rPr lang="de-DE" dirty="0" err="1"/>
              <a:t>meet</a:t>
            </a:r>
            <a:r>
              <a:rPr lang="de-DE" dirty="0"/>
              <a:t> </a:t>
            </a:r>
            <a:r>
              <a:rPr lang="de-DE" dirty="0" err="1"/>
              <a:t>your</a:t>
            </a:r>
            <a:r>
              <a:rPr lang="de-DE" dirty="0"/>
              <a:t> </a:t>
            </a:r>
            <a:r>
              <a:rPr lang="de-DE" dirty="0" err="1"/>
              <a:t>goals</a:t>
            </a:r>
            <a:endParaRPr lang="de-DE" dirty="0"/>
          </a:p>
          <a:p>
            <a:pPr marL="457200" indent="-457200">
              <a:buFont typeface="+mj-lt"/>
              <a:buAutoNum type="arabicPeriod"/>
            </a:pPr>
            <a:r>
              <a:rPr lang="de-DE" b="1" dirty="0"/>
              <a:t>Tools and Resources: </a:t>
            </a:r>
            <a:r>
              <a:rPr lang="de-DE" dirty="0" err="1"/>
              <a:t>use</a:t>
            </a:r>
            <a:r>
              <a:rPr lang="de-DE" dirty="0"/>
              <a:t> </a:t>
            </a:r>
            <a:r>
              <a:rPr lang="de-DE" dirty="0" err="1"/>
              <a:t>tools</a:t>
            </a:r>
            <a:r>
              <a:rPr lang="de-DE" dirty="0"/>
              <a:t> like </a:t>
            </a:r>
            <a:r>
              <a:rPr lang="de-DE" dirty="0" err="1"/>
              <a:t>spreadsheets</a:t>
            </a:r>
            <a:r>
              <a:rPr lang="de-DE" dirty="0"/>
              <a:t>, </a:t>
            </a:r>
            <a:r>
              <a:rPr lang="de-DE" dirty="0" err="1"/>
              <a:t>apps</a:t>
            </a:r>
            <a:r>
              <a:rPr lang="de-DE" dirty="0"/>
              <a:t>, and </a:t>
            </a:r>
            <a:r>
              <a:rPr lang="de-DE" dirty="0" err="1"/>
              <a:t>financial</a:t>
            </a:r>
            <a:r>
              <a:rPr lang="de-DE" dirty="0"/>
              <a:t> </a:t>
            </a:r>
            <a:r>
              <a:rPr lang="de-DE" dirty="0" err="1"/>
              <a:t>advisors</a:t>
            </a:r>
            <a:r>
              <a:rPr lang="de-DE" dirty="0"/>
              <a:t> </a:t>
            </a:r>
            <a:r>
              <a:rPr lang="de-DE" dirty="0" err="1"/>
              <a:t>to</a:t>
            </a:r>
            <a:r>
              <a:rPr lang="de-DE" dirty="0"/>
              <a:t> manage </a:t>
            </a:r>
            <a:r>
              <a:rPr lang="de-DE" dirty="0" err="1"/>
              <a:t>your</a:t>
            </a:r>
            <a:r>
              <a:rPr lang="de-DE" dirty="0"/>
              <a:t> </a:t>
            </a:r>
            <a:r>
              <a:rPr lang="de-DE" dirty="0" err="1"/>
              <a:t>finances</a:t>
            </a:r>
            <a:r>
              <a:rPr lang="de-DE" dirty="0"/>
              <a:t> </a:t>
            </a:r>
            <a:r>
              <a:rPr lang="de-DE" dirty="0" err="1"/>
              <a:t>effectively</a:t>
            </a:r>
            <a:endParaRPr lang="en-US" b="1" dirty="0"/>
          </a:p>
          <a:p>
            <a:pPr marL="457200" indent="-457200">
              <a:buFont typeface="+mj-lt"/>
              <a:buAutoNum type="arabicPeriod"/>
            </a:pPr>
            <a:endParaRPr lang="de-DE" sz="2000" b="1"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de-DE" dirty="0"/>
              <a:t>Summary and Key Takeaways</a:t>
            </a:r>
          </a:p>
        </p:txBody>
      </p:sp>
    </p:spTree>
    <p:extLst>
      <p:ext uri="{BB962C8B-B14F-4D97-AF65-F5344CB8AC3E}">
        <p14:creationId xmlns:p14="http://schemas.microsoft.com/office/powerpoint/2010/main" val="351687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Reflect – Your comfort level with finances </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628667" y="1468118"/>
            <a:ext cx="10256316" cy="5447645"/>
          </a:xfrm>
          <a:prstGeom prst="rect">
            <a:avLst/>
          </a:prstGeom>
          <a:noFill/>
        </p:spPr>
        <p:txBody>
          <a:bodyPr wrap="square">
            <a:spAutoFit/>
          </a:bodyPr>
          <a:lstStyle/>
          <a:p>
            <a:r>
              <a:rPr lang="en-GB" sz="2400" b="1" dirty="0">
                <a:solidFill>
                  <a:srgbClr val="595959"/>
                </a:solidFill>
              </a:rPr>
              <a:t>Initial Thoughts:</a:t>
            </a:r>
            <a:endParaRPr lang="en-GB" sz="2400" dirty="0">
              <a:solidFill>
                <a:srgbClr val="595959"/>
              </a:solidFill>
            </a:endParaRPr>
          </a:p>
          <a:p>
            <a:r>
              <a:rPr lang="en-GB" sz="2400" dirty="0">
                <a:solidFill>
                  <a:srgbClr val="595959"/>
                </a:solidFill>
              </a:rPr>
              <a:t>Reflect on your current comfort level with budgeting and financial planning. </a:t>
            </a:r>
            <a:r>
              <a:rPr lang="en-GB" sz="2400" dirty="0">
                <a:solidFill>
                  <a:srgbClr val="00B0F0"/>
                </a:solidFill>
              </a:rPr>
              <a:t>Write down your </a:t>
            </a:r>
            <a:r>
              <a:rPr lang="en-GB" sz="2400" dirty="0">
                <a:solidFill>
                  <a:srgbClr val="595959"/>
                </a:solidFill>
              </a:rPr>
              <a:t>answers to the following questions: </a:t>
            </a:r>
          </a:p>
          <a:p>
            <a:pPr marL="457200" indent="-457200">
              <a:buAutoNum type="arabicPeriod"/>
            </a:pPr>
            <a:r>
              <a:rPr lang="en-US" sz="2400" dirty="0">
                <a:solidFill>
                  <a:srgbClr val="595959"/>
                </a:solidFill>
              </a:rPr>
              <a:t>How confident do I feel about managing my business finances? Reflect on your current comfort level with budgeting and financial planning.</a:t>
            </a:r>
          </a:p>
          <a:p>
            <a:pPr marL="457200" indent="-457200">
              <a:buAutoNum type="arabicPeriod"/>
            </a:pPr>
            <a:r>
              <a:rPr lang="en-US" sz="2400" dirty="0">
                <a:solidFill>
                  <a:srgbClr val="595959"/>
                </a:solidFill>
              </a:rPr>
              <a:t>What are my biggest challenges when it comes to budgeting? Identify specific areas where you struggle with creating or sticking to a budget.</a:t>
            </a:r>
          </a:p>
          <a:p>
            <a:pPr marL="457200" indent="-457200">
              <a:buAutoNum type="arabicPeriod"/>
            </a:pPr>
            <a:r>
              <a:rPr lang="en-US" sz="2400" dirty="0">
                <a:solidFill>
                  <a:srgbClr val="595959"/>
                </a:solidFill>
              </a:rPr>
              <a:t>How often do I review and adjust my budget? Consider whether you regularly monitor your budget or if this is an area for improvement.</a:t>
            </a:r>
          </a:p>
          <a:p>
            <a:pPr marL="457200" indent="-457200">
              <a:buAutoNum type="arabicPeriod"/>
            </a:pPr>
            <a:r>
              <a:rPr lang="en-US" sz="2400" dirty="0">
                <a:solidFill>
                  <a:srgbClr val="595959"/>
                </a:solidFill>
              </a:rPr>
              <a:t>Do I have clear financial goals for my business? Think about whether your financial goals are well-defined and if they align with your overall business strategy.</a:t>
            </a:r>
          </a:p>
          <a:p>
            <a:pPr marL="457200" indent="-457200">
              <a:buAutoNum type="arabicPeriod"/>
            </a:pPr>
            <a:endParaRPr lang="en-GB" sz="2400" dirty="0">
              <a:solidFill>
                <a:srgbClr val="595959"/>
              </a:solidFill>
            </a:endParaRPr>
          </a:p>
          <a:p>
            <a:pPr marL="457200" indent="-457200">
              <a:buFont typeface="+mj-lt"/>
              <a:buAutoNum type="arabicPeriod"/>
            </a:pPr>
            <a:endParaRPr lang="en-GB" dirty="0"/>
          </a:p>
          <a:p>
            <a:endParaRPr lang="en-IE" dirty="0"/>
          </a:p>
        </p:txBody>
      </p:sp>
    </p:spTree>
    <p:extLst>
      <p:ext uri="{BB962C8B-B14F-4D97-AF65-F5344CB8AC3E}">
        <p14:creationId xmlns:p14="http://schemas.microsoft.com/office/powerpoint/2010/main" val="191587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dirty="0">
                <a:solidFill>
                  <a:schemeClr val="bg1"/>
                </a:solidFill>
              </a:rPr>
              <a:t>Learning Outcomes</a:t>
            </a:r>
            <a:endParaRPr lang="en-US" dirty="0">
              <a:solidFill>
                <a:schemeClr val="bg1"/>
              </a:solidFill>
            </a:endParaRPr>
          </a:p>
          <a:p>
            <a:endParaRPr lang="en-GB" sz="600" b="1" dirty="0"/>
          </a:p>
          <a:p>
            <a:r>
              <a:rPr lang="en-GB" sz="2400" b="1" dirty="0">
                <a:solidFill>
                  <a:srgbClr val="47B5C8"/>
                </a:solidFill>
              </a:rPr>
              <a:t>Attitudes:</a:t>
            </a:r>
          </a:p>
          <a:p>
            <a:r>
              <a:rPr lang="en-US" sz="2400" b="1" dirty="0">
                <a:solidFill>
                  <a:srgbClr val="F2A72C"/>
                </a:solidFill>
              </a:rPr>
              <a:t>Confidence in Managing Finances: </a:t>
            </a:r>
            <a:r>
              <a:rPr lang="en-US" sz="2400" dirty="0"/>
              <a:t>Learners will feel more confident in handling their business finances, knowing that they have the tools and knowledge to do so effectively.</a:t>
            </a:r>
          </a:p>
          <a:p>
            <a:r>
              <a:rPr lang="en-US" sz="2400" b="1" dirty="0">
                <a:solidFill>
                  <a:srgbClr val="F2A72C"/>
                </a:solidFill>
              </a:rPr>
              <a:t>Proactive Approach to Investor Relations:</a:t>
            </a:r>
            <a:r>
              <a:rPr lang="en-US" sz="2400" dirty="0"/>
              <a:t> Adopting a proactive attitude toward managing relationships with investors, understanding the value of open communication.</a:t>
            </a:r>
          </a:p>
          <a:p>
            <a:r>
              <a:rPr lang="en-US" sz="2400" b="1" dirty="0">
                <a:solidFill>
                  <a:srgbClr val="F2A72C"/>
                </a:solidFill>
              </a:rPr>
              <a:t>Commitment to Learning: </a:t>
            </a:r>
            <a:r>
              <a:rPr lang="en-US" sz="2400" dirty="0"/>
              <a:t>Learners will recognize the importance of continuous learning in financial management and investor relations, staying committed to improving these skills over time.</a:t>
            </a:r>
          </a:p>
        </p:txBody>
      </p:sp>
    </p:spTree>
    <p:extLst>
      <p:ext uri="{BB962C8B-B14F-4D97-AF65-F5344CB8AC3E}">
        <p14:creationId xmlns:p14="http://schemas.microsoft.com/office/powerpoint/2010/main" val="362139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Reflect – Your comfort level with finances </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581472" y="1565257"/>
            <a:ext cx="10256316" cy="2308324"/>
          </a:xfrm>
          <a:prstGeom prst="rect">
            <a:avLst/>
          </a:prstGeom>
          <a:noFill/>
        </p:spPr>
        <p:txBody>
          <a:bodyPr wrap="square">
            <a:spAutoFit/>
          </a:bodyPr>
          <a:lstStyle/>
          <a:p>
            <a:pPr marL="457200" indent="-457200">
              <a:buFont typeface="+mj-lt"/>
              <a:buAutoNum type="arabicPeriod" startAt="5"/>
            </a:pPr>
            <a:r>
              <a:rPr lang="en-US" sz="2400" dirty="0">
                <a:solidFill>
                  <a:srgbClr val="595959"/>
                </a:solidFill>
              </a:rPr>
              <a:t>How do I handle unexpected expenses in my business? Reflect on your preparedness for financial surprises and how you can improve in this area.</a:t>
            </a:r>
          </a:p>
          <a:p>
            <a:pPr marL="457200" indent="-457200">
              <a:buFont typeface="+mj-lt"/>
              <a:buAutoNum type="arabicPeriod" startAt="5"/>
            </a:pPr>
            <a:r>
              <a:rPr lang="en-US" sz="2400" dirty="0">
                <a:solidFill>
                  <a:srgbClr val="595959"/>
                </a:solidFill>
              </a:rPr>
              <a:t>What tools or resources could help me better manage my finances? Consider what tools you currently use and whether there are additional resources that could support your financial management.</a:t>
            </a:r>
          </a:p>
          <a:p>
            <a:pPr marL="457200" indent="-457200">
              <a:buFont typeface="+mj-lt"/>
              <a:buAutoNum type="arabicPeriod" startAt="5"/>
            </a:pPr>
            <a:endParaRPr lang="en-IE" sz="2400" dirty="0">
              <a:solidFill>
                <a:srgbClr val="595959"/>
              </a:solidFill>
            </a:endParaRPr>
          </a:p>
        </p:txBody>
      </p:sp>
    </p:spTree>
    <p:extLst>
      <p:ext uri="{BB962C8B-B14F-4D97-AF65-F5344CB8AC3E}">
        <p14:creationId xmlns:p14="http://schemas.microsoft.com/office/powerpoint/2010/main" val="2784260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Reflect – How Do I Budget</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581472" y="1565257"/>
            <a:ext cx="10256316" cy="2308324"/>
          </a:xfrm>
          <a:prstGeom prst="rect">
            <a:avLst/>
          </a:prstGeom>
          <a:noFill/>
        </p:spPr>
        <p:txBody>
          <a:bodyPr wrap="square">
            <a:spAutoFit/>
          </a:bodyPr>
          <a:lstStyle/>
          <a:p>
            <a:pPr marL="457200" indent="-457200">
              <a:buFont typeface="+mj-lt"/>
              <a:buAutoNum type="arabicPeriod"/>
            </a:pPr>
            <a:r>
              <a:rPr lang="en-US" sz="2400" dirty="0">
                <a:solidFill>
                  <a:srgbClr val="595959"/>
                </a:solidFill>
              </a:rPr>
              <a:t>How often do I review my budget? Is it aligned with my business goals?</a:t>
            </a:r>
          </a:p>
          <a:p>
            <a:pPr marL="457200" indent="-457200">
              <a:buFont typeface="+mj-lt"/>
              <a:buAutoNum type="arabicPeriod"/>
            </a:pPr>
            <a:r>
              <a:rPr lang="en-US" sz="2400" dirty="0">
                <a:solidFill>
                  <a:srgbClr val="595959"/>
                </a:solidFill>
              </a:rPr>
              <a:t>Am I being realistic with my revenue projections and expense estimates?</a:t>
            </a:r>
          </a:p>
          <a:p>
            <a:pPr marL="457200" indent="-457200">
              <a:buFont typeface="+mj-lt"/>
              <a:buAutoNum type="arabicPeriod"/>
            </a:pPr>
            <a:r>
              <a:rPr lang="en-US" sz="2400" dirty="0">
                <a:solidFill>
                  <a:srgbClr val="595959"/>
                </a:solidFill>
              </a:rPr>
              <a:t>Do I plan for unexpected events and leave room for contingencies?</a:t>
            </a:r>
          </a:p>
          <a:p>
            <a:pPr marL="457200" indent="-457200">
              <a:buFont typeface="+mj-lt"/>
              <a:buAutoNum type="arabicPeriod"/>
            </a:pPr>
            <a:r>
              <a:rPr lang="en-US" sz="2400" dirty="0">
                <a:solidFill>
                  <a:srgbClr val="595959"/>
                </a:solidFill>
              </a:rPr>
              <a:t>How can I improve my budgeting process to better support my financial strategy?</a:t>
            </a:r>
          </a:p>
          <a:p>
            <a:pPr marL="457200" indent="-457200">
              <a:buFont typeface="+mj-lt"/>
              <a:buAutoNum type="arabicPeriod"/>
            </a:pPr>
            <a:endParaRPr lang="en-IE" sz="2400" dirty="0">
              <a:solidFill>
                <a:srgbClr val="595959"/>
              </a:solidFill>
            </a:endParaRPr>
          </a:p>
        </p:txBody>
      </p:sp>
    </p:spTree>
    <p:extLst>
      <p:ext uri="{BB962C8B-B14F-4D97-AF65-F5344CB8AC3E}">
        <p14:creationId xmlns:p14="http://schemas.microsoft.com/office/powerpoint/2010/main" val="3402105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
        <p:nvSpPr>
          <p:cNvPr id="7" name="Text Placeholder 18">
            <a:extLst>
              <a:ext uri="{FF2B5EF4-FFF2-40B4-BE49-F238E27FC236}">
                <a16:creationId xmlns:a16="http://schemas.microsoft.com/office/drawing/2014/main" id="{76E7983B-8106-C21C-5C99-C7FE96178220}"/>
              </a:ext>
            </a:extLst>
          </p:cNvPr>
          <p:cNvSpPr>
            <a:spLocks noGrp="1"/>
          </p:cNvSpPr>
          <p:nvPr>
            <p:ph type="body" sz="quarter" idx="19"/>
          </p:nvPr>
        </p:nvSpPr>
        <p:spPr>
          <a:xfrm>
            <a:off x="816091" y="2859574"/>
            <a:ext cx="8076320" cy="1608252"/>
          </a:xfrm>
        </p:spPr>
        <p:txBody>
          <a:bodyPr>
            <a:normAutofit fontScale="70000" lnSpcReduction="20000"/>
          </a:bodyPr>
          <a:lstStyle/>
          <a:p>
            <a:pPr>
              <a:lnSpc>
                <a:spcPct val="120000"/>
              </a:lnSpc>
              <a:spcAft>
                <a:spcPts val="800"/>
              </a:spcAft>
            </a:pPr>
            <a:r>
              <a:rPr lang="en-US" sz="4000" dirty="0"/>
              <a:t>Well done on completing Module 5</a:t>
            </a:r>
          </a:p>
          <a:p>
            <a:pPr>
              <a:lnSpc>
                <a:spcPct val="120000"/>
              </a:lnSpc>
              <a:spcAft>
                <a:spcPts val="800"/>
              </a:spcAft>
            </a:pPr>
            <a:r>
              <a:rPr lang="en-US" sz="3400" dirty="0"/>
              <a:t>Next up is Module 6 Networking for Under-represented Founders </a:t>
            </a:r>
          </a:p>
          <a:p>
            <a:pPr rtl="0">
              <a:lnSpc>
                <a:spcPct val="120000"/>
              </a:lnSpc>
              <a:spcAft>
                <a:spcPts val="800"/>
              </a:spcAft>
            </a:pPr>
            <a:endParaRPr lang="en-GB" sz="2400" dirty="0"/>
          </a:p>
        </p:txBody>
      </p:sp>
      <p:sp>
        <p:nvSpPr>
          <p:cNvPr id="8" name="Text Placeholder 1">
            <a:extLst>
              <a:ext uri="{FF2B5EF4-FFF2-40B4-BE49-F238E27FC236}">
                <a16:creationId xmlns:a16="http://schemas.microsoft.com/office/drawing/2014/main" id="{A97F8EFC-2E48-F25C-FDAF-568F17DD1207}"/>
              </a:ext>
            </a:extLst>
          </p:cNvPr>
          <p:cNvSpPr txBox="1">
            <a:spLocks/>
          </p:cNvSpPr>
          <p:nvPr/>
        </p:nvSpPr>
        <p:spPr>
          <a:xfrm>
            <a:off x="278284" y="4981386"/>
            <a:ext cx="4414577" cy="679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rPr>
              <a:t>www.mosaic4investing</a:t>
            </a:r>
            <a:r>
              <a:rPr lang="en-US" sz="3200" b="1" dirty="0">
                <a:solidFill>
                  <a:schemeClr val="bg1"/>
                </a:solidFill>
              </a:rPr>
              <a:t>.</a:t>
            </a:r>
            <a:r>
              <a:rPr lang="en-US" b="1" dirty="0">
                <a:solidFill>
                  <a:schemeClr val="bg1"/>
                </a:solidFill>
              </a:rPr>
              <a:t>eu</a:t>
            </a:r>
          </a:p>
        </p:txBody>
      </p:sp>
    </p:spTree>
    <p:extLst>
      <p:ext uri="{BB962C8B-B14F-4D97-AF65-F5344CB8AC3E}">
        <p14:creationId xmlns:p14="http://schemas.microsoft.com/office/powerpoint/2010/main" val="416982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en-GB" dirty="0"/>
              <a:t>Introduction to Financial Management</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Tabellenkalkulation und Taschenrechner">
            <a:extLst>
              <a:ext uri="{FF2B5EF4-FFF2-40B4-BE49-F238E27FC236}">
                <a16:creationId xmlns:a16="http://schemas.microsoft.com/office/drawing/2014/main" id="{00AF08C4-AB3D-1FC9-76FE-1C2979A341E5}"/>
              </a:ext>
            </a:extLst>
          </p:cNvPr>
          <p:cNvPicPr>
            <a:picLocks noGrp="1" noChangeAspect="1"/>
          </p:cNvPicPr>
          <p:nvPr>
            <p:ph type="pic" sz="quarter" idx="42"/>
          </p:nvPr>
        </p:nvPicPr>
        <p:blipFill>
          <a:blip r:embed="rId2"/>
          <a:srcRect t="10185" b="10185"/>
          <a:stretch/>
        </p:blipFill>
        <p:spPr>
          <a:xfrm>
            <a:off x="320540" y="335338"/>
            <a:ext cx="11578483" cy="6146707"/>
          </a:xfrm>
        </p:spPr>
      </p:pic>
      <p:sp>
        <p:nvSpPr>
          <p:cNvPr id="3" name="Textplatzhalter 2">
            <a:extLst>
              <a:ext uri="{FF2B5EF4-FFF2-40B4-BE49-F238E27FC236}">
                <a16:creationId xmlns:a16="http://schemas.microsoft.com/office/drawing/2014/main" id="{554836F5-8A11-4ABA-BDE2-08E2B5F18620}"/>
              </a:ext>
            </a:extLst>
          </p:cNvPr>
          <p:cNvSpPr>
            <a:spLocks noGrp="1"/>
          </p:cNvSpPr>
          <p:nvPr>
            <p:ph type="body" sz="quarter" idx="13"/>
          </p:nvPr>
        </p:nvSpPr>
        <p:spPr/>
        <p:txBody>
          <a:bodyPr/>
          <a:lstStyle/>
          <a:p>
            <a:r>
              <a:rPr lang="en-US" b="1" dirty="0"/>
              <a:t>"In business, financial management is not just about numbers; it's about making the right decisions to ensure sustainability and growth."</a:t>
            </a:r>
            <a:r>
              <a:rPr lang="en-US" dirty="0"/>
              <a:t> </a:t>
            </a:r>
          </a:p>
          <a:p>
            <a:r>
              <a:rPr lang="en-US" dirty="0"/>
              <a:t> Warren Buffett</a:t>
            </a:r>
            <a:endParaRPr lang="de-DE" dirty="0"/>
          </a:p>
        </p:txBody>
      </p:sp>
    </p:spTree>
    <p:extLst>
      <p:ext uri="{BB962C8B-B14F-4D97-AF65-F5344CB8AC3E}">
        <p14:creationId xmlns:p14="http://schemas.microsoft.com/office/powerpoint/2010/main" val="384092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D graph graphic">
            <a:extLst>
              <a:ext uri="{FF2B5EF4-FFF2-40B4-BE49-F238E27FC236}">
                <a16:creationId xmlns:a16="http://schemas.microsoft.com/office/drawing/2014/main" id="{F17AB5DB-E02F-10BD-051A-0E434CE4F142}"/>
              </a:ext>
            </a:extLst>
          </p:cNvPr>
          <p:cNvPicPr>
            <a:picLocks noChangeAspect="1"/>
          </p:cNvPicPr>
          <p:nvPr/>
        </p:nvPicPr>
        <p:blipFill>
          <a:blip r:embed="rId2"/>
          <a:srcRect l="36864" r="25518" b="-2"/>
          <a:stretch/>
        </p:blipFill>
        <p:spPr>
          <a:xfrm>
            <a:off x="8912202" y="1246695"/>
            <a:ext cx="2444127" cy="4336988"/>
          </a:xfrm>
          <a:prstGeom prst="rect">
            <a:avLst/>
          </a:prstGeom>
          <a:noFill/>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8357" y="1947642"/>
            <a:ext cx="7199389" cy="3291086"/>
          </a:xfrm>
        </p:spPr>
        <p:txBody>
          <a:bodyPr>
            <a:normAutofit/>
          </a:bodyPr>
          <a:lstStyle/>
          <a:p>
            <a:pPr marL="0" indent="0"/>
            <a:r>
              <a:rPr lang="en-US" dirty="0"/>
              <a:t>Financial management is the backbone of any successful business. It involves planning, organizing, controlling, and monitoring financial resources to achieve business goals. </a:t>
            </a:r>
          </a:p>
          <a:p>
            <a:pPr marL="0" indent="0"/>
            <a:r>
              <a:rPr lang="en-US" dirty="0"/>
              <a:t>By effectively managing finances, businesses can make informed decisions, avoid risks, and seize growth opportunities. Financial management ensures that the business remains profitable, stable, and ready for expansion, even in challenging economic times.</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35670" y="750369"/>
            <a:ext cx="7382793" cy="992652"/>
          </a:xfrm>
        </p:spPr>
        <p:txBody>
          <a:bodyPr>
            <a:normAutofit/>
          </a:bodyPr>
          <a:lstStyle/>
          <a:p>
            <a:r>
              <a:rPr lang="en-US" sz="3100" dirty="0"/>
              <a:t>The Role of Financial Management in Business Success</a:t>
            </a:r>
          </a:p>
        </p:txBody>
      </p:sp>
    </p:spTree>
    <p:extLst>
      <p:ext uri="{BB962C8B-B14F-4D97-AF65-F5344CB8AC3E}">
        <p14:creationId xmlns:p14="http://schemas.microsoft.com/office/powerpoint/2010/main" val="33049941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5312</Words>
  <Application>Microsoft Office PowerPoint</Application>
  <PresentationFormat>Widescreen</PresentationFormat>
  <Paragraphs>629</Paragraphs>
  <Slides>62</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8" baseType="lpstr">
      <vt:lpstr>Arial</vt:lpstr>
      <vt:lpstr>Calibri</vt:lpstr>
      <vt:lpstr>Montserrat Light</vt:lpstr>
      <vt:lpstr>Wingdings</vt:lpstr>
      <vt:lpstr>Office Theme</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Lola Gonzalez</cp:lastModifiedBy>
  <cp:revision>215</cp:revision>
  <cp:lastPrinted>2024-09-02T14:18:29Z</cp:lastPrinted>
  <dcterms:created xsi:type="dcterms:W3CDTF">2020-10-14T13:32:04Z</dcterms:created>
  <dcterms:modified xsi:type="dcterms:W3CDTF">2025-01-17T11:56:55Z</dcterms:modified>
</cp:coreProperties>
</file>