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92"/>
  </p:notesMasterIdLst>
  <p:sldIdLst>
    <p:sldId id="4346" r:id="rId2"/>
    <p:sldId id="4306" r:id="rId3"/>
    <p:sldId id="4322" r:id="rId4"/>
    <p:sldId id="4360" r:id="rId5"/>
    <p:sldId id="4361" r:id="rId6"/>
    <p:sldId id="4362" r:id="rId7"/>
    <p:sldId id="4363" r:id="rId8"/>
    <p:sldId id="4323" r:id="rId9"/>
    <p:sldId id="4300" r:id="rId10"/>
    <p:sldId id="4350" r:id="rId11"/>
    <p:sldId id="4364" r:id="rId12"/>
    <p:sldId id="4365" r:id="rId13"/>
    <p:sldId id="4366" r:id="rId14"/>
    <p:sldId id="4367" r:id="rId15"/>
    <p:sldId id="4358" r:id="rId16"/>
    <p:sldId id="4368" r:id="rId17"/>
    <p:sldId id="4373" r:id="rId18"/>
    <p:sldId id="4371" r:id="rId19"/>
    <p:sldId id="4447" r:id="rId20"/>
    <p:sldId id="4446" r:id="rId21"/>
    <p:sldId id="4369" r:id="rId22"/>
    <p:sldId id="4370" r:id="rId23"/>
    <p:sldId id="4372" r:id="rId24"/>
    <p:sldId id="4374" r:id="rId25"/>
    <p:sldId id="4376" r:id="rId26"/>
    <p:sldId id="4375" r:id="rId27"/>
    <p:sldId id="4377" r:id="rId28"/>
    <p:sldId id="4343" r:id="rId29"/>
    <p:sldId id="4378" r:id="rId30"/>
    <p:sldId id="4342" r:id="rId31"/>
    <p:sldId id="4379" r:id="rId32"/>
    <p:sldId id="4381" r:id="rId33"/>
    <p:sldId id="4395" r:id="rId34"/>
    <p:sldId id="4396" r:id="rId35"/>
    <p:sldId id="4397" r:id="rId36"/>
    <p:sldId id="4398" r:id="rId37"/>
    <p:sldId id="4399" r:id="rId38"/>
    <p:sldId id="4402" r:id="rId39"/>
    <p:sldId id="4382" r:id="rId40"/>
    <p:sldId id="4400" r:id="rId41"/>
    <p:sldId id="4401" r:id="rId42"/>
    <p:sldId id="4403" r:id="rId43"/>
    <p:sldId id="4404" r:id="rId44"/>
    <p:sldId id="4406" r:id="rId45"/>
    <p:sldId id="4405" r:id="rId46"/>
    <p:sldId id="4383" r:id="rId47"/>
    <p:sldId id="4412" r:id="rId48"/>
    <p:sldId id="4413" r:id="rId49"/>
    <p:sldId id="4414" r:id="rId50"/>
    <p:sldId id="4415" r:id="rId51"/>
    <p:sldId id="4407" r:id="rId52"/>
    <p:sldId id="4409" r:id="rId53"/>
    <p:sldId id="4408" r:id="rId54"/>
    <p:sldId id="4419" r:id="rId55"/>
    <p:sldId id="4416" r:id="rId56"/>
    <p:sldId id="4417" r:id="rId57"/>
    <p:sldId id="4418" r:id="rId58"/>
    <p:sldId id="4420" r:id="rId59"/>
    <p:sldId id="4421" r:id="rId60"/>
    <p:sldId id="4422" r:id="rId61"/>
    <p:sldId id="4410" r:id="rId62"/>
    <p:sldId id="4427" r:id="rId63"/>
    <p:sldId id="4428" r:id="rId64"/>
    <p:sldId id="4429" r:id="rId65"/>
    <p:sldId id="4356" r:id="rId66"/>
    <p:sldId id="4430" r:id="rId67"/>
    <p:sldId id="4411" r:id="rId68"/>
    <p:sldId id="4431" r:id="rId69"/>
    <p:sldId id="4432" r:id="rId70"/>
    <p:sldId id="4424" r:id="rId71"/>
    <p:sldId id="4433" r:id="rId72"/>
    <p:sldId id="4425" r:id="rId73"/>
    <p:sldId id="4434" r:id="rId74"/>
    <p:sldId id="4435" r:id="rId75"/>
    <p:sldId id="4437" r:id="rId76"/>
    <p:sldId id="4436" r:id="rId77"/>
    <p:sldId id="4426" r:id="rId78"/>
    <p:sldId id="4448" r:id="rId79"/>
    <p:sldId id="4438" r:id="rId80"/>
    <p:sldId id="4439" r:id="rId81"/>
    <p:sldId id="4355" r:id="rId82"/>
    <p:sldId id="4384" r:id="rId83"/>
    <p:sldId id="4445" r:id="rId84"/>
    <p:sldId id="4340" r:id="rId85"/>
    <p:sldId id="4440" r:id="rId86"/>
    <p:sldId id="4385" r:id="rId87"/>
    <p:sldId id="4441" r:id="rId88"/>
    <p:sldId id="4442" r:id="rId89"/>
    <p:sldId id="4443" r:id="rId90"/>
    <p:sldId id="4263"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D34787-44E8-4688-160F-BAEBDF5D76C9}" name="Iyad Kallas" initials="IK" userId="57e69762d59c601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6575"/>
    <a:srgbClr val="F2A72C"/>
    <a:srgbClr val="47B5C8"/>
    <a:srgbClr val="595959"/>
    <a:srgbClr val="D9552F"/>
    <a:srgbClr val="FDBD22"/>
    <a:srgbClr val="000000"/>
    <a:srgbClr val="333333"/>
    <a:srgbClr val="20376B"/>
    <a:srgbClr val="DE0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31"/>
    <p:restoredTop sz="95082"/>
  </p:normalViewPr>
  <p:slideViewPr>
    <p:cSldViewPr snapToGrid="0" snapToObjects="1">
      <p:cViewPr varScale="1">
        <p:scale>
          <a:sx n="78" d="100"/>
          <a:sy n="78" d="100"/>
        </p:scale>
        <p:origin x="130" y="91"/>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microsoft.com/office/2018/10/relationships/authors" Targe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presProps" Target="pres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ata3.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ata4.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ata5.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39.png"/><Relationship Id="rId7" Type="http://schemas.openxmlformats.org/officeDocument/2006/relationships/image" Target="../media/image57.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40.svg"/></Relationships>
</file>

<file path=ppt/diagrams/_rels/data6.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diagrams/_rels/drawing2.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4.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rawing5.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39.png"/><Relationship Id="rId7" Type="http://schemas.openxmlformats.org/officeDocument/2006/relationships/image" Target="../media/image57.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40.svg"/></Relationships>
</file>

<file path=ppt/diagrams/_rels/drawing6.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452FAD-DBEA-4E8E-99CA-639B3226D342}" type="doc">
      <dgm:prSet loTypeId="urn:microsoft.com/office/officeart/2005/8/layout/hProcess4" loCatId="process" qsTypeId="urn:microsoft.com/office/officeart/2005/8/quickstyle/simple1" qsCatId="simple" csTypeId="urn:microsoft.com/office/officeart/2005/8/colors/colorful1" csCatId="colorful" phldr="1"/>
      <dgm:spPr/>
    </dgm:pt>
    <dgm:pt modelId="{CD3042C0-668E-4D89-B5BB-F4143E4A5B59}">
      <dgm:prSet phldrT="[Text]" custT="1"/>
      <dgm:spPr/>
      <dgm:t>
        <a:bodyPr/>
        <a:lstStyle/>
        <a:p>
          <a:r>
            <a:rPr lang="en-US" sz="2200" b="1" i="0" u="none" dirty="0"/>
            <a:t>Regular </a:t>
          </a:r>
          <a:br>
            <a:rPr lang="en-US" sz="2200" b="1" i="0" u="none" dirty="0"/>
          </a:br>
          <a:r>
            <a:rPr lang="en-US" sz="2200" b="1" i="0" u="none" dirty="0"/>
            <a:t>follow-ups</a:t>
          </a:r>
          <a:endParaRPr lang="en-US" sz="2200" dirty="0"/>
        </a:p>
      </dgm:t>
    </dgm:pt>
    <dgm:pt modelId="{B186CE8F-F63A-49E5-A080-477AEC25CF65}" type="parTrans" cxnId="{078F59B1-6D45-4622-B602-72C95ECD0F68}">
      <dgm:prSet/>
      <dgm:spPr/>
      <dgm:t>
        <a:bodyPr/>
        <a:lstStyle/>
        <a:p>
          <a:endParaRPr lang="en-US"/>
        </a:p>
      </dgm:t>
    </dgm:pt>
    <dgm:pt modelId="{50AFC7CF-2A3D-460D-A1FB-3BF7A0A8443D}" type="sibTrans" cxnId="{078F59B1-6D45-4622-B602-72C95ECD0F68}">
      <dgm:prSet/>
      <dgm:spPr/>
      <dgm:t>
        <a:bodyPr/>
        <a:lstStyle/>
        <a:p>
          <a:endParaRPr lang="en-US"/>
        </a:p>
      </dgm:t>
    </dgm:pt>
    <dgm:pt modelId="{4EC1892E-D26A-406E-AF96-664D348A968C}">
      <dgm:prSet phldrT="[Text]" custT="1"/>
      <dgm:spPr/>
      <dgm:t>
        <a:bodyPr/>
        <a:lstStyle/>
        <a:p>
          <a:r>
            <a:rPr lang="en-US" sz="2200" b="1" i="0" u="none" dirty="0"/>
            <a:t>Provide </a:t>
          </a:r>
          <a:br>
            <a:rPr lang="en-US" sz="2200" b="1" i="0" u="none" dirty="0"/>
          </a:br>
          <a:r>
            <a:rPr lang="en-US" sz="2200" b="1" i="0" u="none" dirty="0"/>
            <a:t>value</a:t>
          </a:r>
          <a:endParaRPr lang="en-US" sz="2200" dirty="0"/>
        </a:p>
      </dgm:t>
    </dgm:pt>
    <dgm:pt modelId="{381DE694-F2FC-4E71-B61B-81A822FE0398}" type="parTrans" cxnId="{D5483244-42AD-4A7F-891F-7209DA0AB973}">
      <dgm:prSet/>
      <dgm:spPr/>
      <dgm:t>
        <a:bodyPr/>
        <a:lstStyle/>
        <a:p>
          <a:endParaRPr lang="en-US"/>
        </a:p>
      </dgm:t>
    </dgm:pt>
    <dgm:pt modelId="{0B1AD3C9-BAE2-421A-AD46-19D087F82FD6}" type="sibTrans" cxnId="{D5483244-42AD-4A7F-891F-7209DA0AB973}">
      <dgm:prSet/>
      <dgm:spPr/>
      <dgm:t>
        <a:bodyPr/>
        <a:lstStyle/>
        <a:p>
          <a:endParaRPr lang="en-US"/>
        </a:p>
      </dgm:t>
    </dgm:pt>
    <dgm:pt modelId="{DE6BCDCD-C671-43E3-A92A-D6F740B0E451}">
      <dgm:prSet phldrT="[Text]" custT="1"/>
      <dgm:spPr/>
      <dgm:t>
        <a:bodyPr/>
        <a:lstStyle/>
        <a:p>
          <a:r>
            <a:rPr lang="en-US" sz="2200" b="1" i="0" u="none" dirty="0"/>
            <a:t>Stay </a:t>
          </a:r>
          <a:br>
            <a:rPr lang="en-US" sz="2200" b="1" i="0" u="none" dirty="0"/>
          </a:br>
          <a:r>
            <a:rPr lang="en-US" sz="2200" b="1" i="0" u="none" dirty="0"/>
            <a:t>engaged</a:t>
          </a:r>
          <a:endParaRPr lang="en-US" sz="2200" dirty="0"/>
        </a:p>
      </dgm:t>
    </dgm:pt>
    <dgm:pt modelId="{2B8506E3-4BD9-4D01-8357-6AA6CB525114}" type="parTrans" cxnId="{18E9B51F-D1D3-467F-8FC1-BA66D5BC39E3}">
      <dgm:prSet/>
      <dgm:spPr/>
      <dgm:t>
        <a:bodyPr/>
        <a:lstStyle/>
        <a:p>
          <a:endParaRPr lang="en-US"/>
        </a:p>
      </dgm:t>
    </dgm:pt>
    <dgm:pt modelId="{691F7D57-AAC1-40B9-99B8-CA6D4AB587C3}" type="sibTrans" cxnId="{18E9B51F-D1D3-467F-8FC1-BA66D5BC39E3}">
      <dgm:prSet/>
      <dgm:spPr/>
      <dgm:t>
        <a:bodyPr/>
        <a:lstStyle/>
        <a:p>
          <a:endParaRPr lang="en-US"/>
        </a:p>
      </dgm:t>
    </dgm:pt>
    <dgm:pt modelId="{2DD9D3F0-7993-4F68-B39D-4F3EEBA5EF7D}" type="pres">
      <dgm:prSet presAssocID="{C3452FAD-DBEA-4E8E-99CA-639B3226D342}" presName="Name0" presStyleCnt="0">
        <dgm:presLayoutVars>
          <dgm:dir/>
          <dgm:animLvl val="lvl"/>
          <dgm:resizeHandles val="exact"/>
        </dgm:presLayoutVars>
      </dgm:prSet>
      <dgm:spPr/>
    </dgm:pt>
    <dgm:pt modelId="{5E625823-630C-478C-8D43-18ADB268F35B}" type="pres">
      <dgm:prSet presAssocID="{C3452FAD-DBEA-4E8E-99CA-639B3226D342}" presName="tSp" presStyleCnt="0"/>
      <dgm:spPr/>
    </dgm:pt>
    <dgm:pt modelId="{520EBF37-8B0E-4F3B-8C6E-D7FC1B056DAF}" type="pres">
      <dgm:prSet presAssocID="{C3452FAD-DBEA-4E8E-99CA-639B3226D342}" presName="bSp" presStyleCnt="0"/>
      <dgm:spPr/>
    </dgm:pt>
    <dgm:pt modelId="{5463E2C9-572E-4EC0-8380-51D19F5390E1}" type="pres">
      <dgm:prSet presAssocID="{C3452FAD-DBEA-4E8E-99CA-639B3226D342}" presName="process" presStyleCnt="0"/>
      <dgm:spPr/>
    </dgm:pt>
    <dgm:pt modelId="{FDC5BF48-B8D8-47E0-A38E-C19165F569C2}" type="pres">
      <dgm:prSet presAssocID="{CD3042C0-668E-4D89-B5BB-F4143E4A5B59}" presName="composite1" presStyleCnt="0"/>
      <dgm:spPr/>
    </dgm:pt>
    <dgm:pt modelId="{AAF994BF-DDC0-4B91-A82C-28303340EB24}" type="pres">
      <dgm:prSet presAssocID="{CD3042C0-668E-4D89-B5BB-F4143E4A5B59}" presName="dummyNode1" presStyleLbl="node1" presStyleIdx="0" presStyleCnt="3"/>
      <dgm:spPr/>
    </dgm:pt>
    <dgm:pt modelId="{01B62AFF-8149-4D37-A311-EB385C341F7D}" type="pres">
      <dgm:prSet presAssocID="{CD3042C0-668E-4D89-B5BB-F4143E4A5B59}" presName="childNode1" presStyleLbl="bgAcc1" presStyleIdx="0" presStyleCnt="3" custScaleX="166643" custScaleY="132312">
        <dgm:presLayoutVars>
          <dgm:bulletEnabled val="1"/>
        </dgm:presLayoutVars>
      </dgm:prSet>
      <dgm:spPr/>
    </dgm:pt>
    <dgm:pt modelId="{89D1FD90-F4D3-471B-BA13-59F5BA7C8E7E}" type="pres">
      <dgm:prSet presAssocID="{CD3042C0-668E-4D89-B5BB-F4143E4A5B59}" presName="childNode1tx" presStyleLbl="bgAcc1" presStyleIdx="0" presStyleCnt="3">
        <dgm:presLayoutVars>
          <dgm:bulletEnabled val="1"/>
        </dgm:presLayoutVars>
      </dgm:prSet>
      <dgm:spPr/>
    </dgm:pt>
    <dgm:pt modelId="{FC2936DE-F045-4BD4-8B9A-CE800F972CF5}" type="pres">
      <dgm:prSet presAssocID="{CD3042C0-668E-4D89-B5BB-F4143E4A5B59}" presName="parentNode1" presStyleLbl="node1" presStyleIdx="0" presStyleCnt="3" custScaleX="129351" custScaleY="150183">
        <dgm:presLayoutVars>
          <dgm:chMax val="1"/>
          <dgm:bulletEnabled val="1"/>
        </dgm:presLayoutVars>
      </dgm:prSet>
      <dgm:spPr/>
    </dgm:pt>
    <dgm:pt modelId="{B4120DF5-18D5-4467-9C81-C6827AA99270}" type="pres">
      <dgm:prSet presAssocID="{CD3042C0-668E-4D89-B5BB-F4143E4A5B59}" presName="connSite1" presStyleCnt="0"/>
      <dgm:spPr/>
    </dgm:pt>
    <dgm:pt modelId="{7AB9598B-03F7-4A77-B499-421345B9BDA7}" type="pres">
      <dgm:prSet presAssocID="{50AFC7CF-2A3D-460D-A1FB-3BF7A0A8443D}" presName="Name9" presStyleLbl="sibTrans2D1" presStyleIdx="0" presStyleCnt="2"/>
      <dgm:spPr/>
    </dgm:pt>
    <dgm:pt modelId="{EC6795FB-8442-4E9A-9573-3734C1B79276}" type="pres">
      <dgm:prSet presAssocID="{4EC1892E-D26A-406E-AF96-664D348A968C}" presName="composite2" presStyleCnt="0"/>
      <dgm:spPr/>
    </dgm:pt>
    <dgm:pt modelId="{9D6775DE-6EA0-4F46-AEA0-54B13D8AD8D5}" type="pres">
      <dgm:prSet presAssocID="{4EC1892E-D26A-406E-AF96-664D348A968C}" presName="dummyNode2" presStyleLbl="node1" presStyleIdx="0" presStyleCnt="3"/>
      <dgm:spPr/>
    </dgm:pt>
    <dgm:pt modelId="{5A3D2246-A780-4FFC-81BC-5DA8EB5671A3}" type="pres">
      <dgm:prSet presAssocID="{4EC1892E-D26A-406E-AF96-664D348A968C}" presName="childNode2" presStyleLbl="bgAcc1" presStyleIdx="1" presStyleCnt="3" custScaleX="134023" custScaleY="134023">
        <dgm:presLayoutVars>
          <dgm:bulletEnabled val="1"/>
        </dgm:presLayoutVars>
      </dgm:prSet>
      <dgm:spPr/>
    </dgm:pt>
    <dgm:pt modelId="{F571C928-11D8-4837-BB60-D46F6AC7F065}" type="pres">
      <dgm:prSet presAssocID="{4EC1892E-D26A-406E-AF96-664D348A968C}" presName="childNode2tx" presStyleLbl="bgAcc1" presStyleIdx="1" presStyleCnt="3">
        <dgm:presLayoutVars>
          <dgm:bulletEnabled val="1"/>
        </dgm:presLayoutVars>
      </dgm:prSet>
      <dgm:spPr/>
    </dgm:pt>
    <dgm:pt modelId="{2C71E6B0-6AFD-4290-95CB-015B216B13DD}" type="pres">
      <dgm:prSet presAssocID="{4EC1892E-D26A-406E-AF96-664D348A968C}" presName="parentNode2" presStyleLbl="node1" presStyleIdx="1" presStyleCnt="3" custScaleX="132070" custScaleY="143956">
        <dgm:presLayoutVars>
          <dgm:chMax val="0"/>
          <dgm:bulletEnabled val="1"/>
        </dgm:presLayoutVars>
      </dgm:prSet>
      <dgm:spPr/>
    </dgm:pt>
    <dgm:pt modelId="{A52C44B6-C96E-4D2A-993B-707F972631AD}" type="pres">
      <dgm:prSet presAssocID="{4EC1892E-D26A-406E-AF96-664D348A968C}" presName="connSite2" presStyleCnt="0"/>
      <dgm:spPr/>
    </dgm:pt>
    <dgm:pt modelId="{2616B926-FF1D-4F6D-B076-48149F279DBE}" type="pres">
      <dgm:prSet presAssocID="{0B1AD3C9-BAE2-421A-AD46-19D087F82FD6}" presName="Name18" presStyleLbl="sibTrans2D1" presStyleIdx="1" presStyleCnt="2"/>
      <dgm:spPr/>
    </dgm:pt>
    <dgm:pt modelId="{8B1B2992-F638-47CD-937E-A35A99CCEB5A}" type="pres">
      <dgm:prSet presAssocID="{DE6BCDCD-C671-43E3-A92A-D6F740B0E451}" presName="composite1" presStyleCnt="0"/>
      <dgm:spPr/>
    </dgm:pt>
    <dgm:pt modelId="{20642E68-C445-49EC-AD6B-0D5655EAE244}" type="pres">
      <dgm:prSet presAssocID="{DE6BCDCD-C671-43E3-A92A-D6F740B0E451}" presName="dummyNode1" presStyleLbl="node1" presStyleIdx="1" presStyleCnt="3"/>
      <dgm:spPr/>
    </dgm:pt>
    <dgm:pt modelId="{E162DCAF-2A7B-42A1-B324-D02FAC62170C}" type="pres">
      <dgm:prSet presAssocID="{DE6BCDCD-C671-43E3-A92A-D6F740B0E451}" presName="childNode1" presStyleLbl="bgAcc1" presStyleIdx="2" presStyleCnt="3" custScaleX="131335" custScaleY="131335">
        <dgm:presLayoutVars>
          <dgm:bulletEnabled val="1"/>
        </dgm:presLayoutVars>
      </dgm:prSet>
      <dgm:spPr/>
    </dgm:pt>
    <dgm:pt modelId="{612E4306-E0FA-4A8A-8D68-6CC394AAC36F}" type="pres">
      <dgm:prSet presAssocID="{DE6BCDCD-C671-43E3-A92A-D6F740B0E451}" presName="childNode1tx" presStyleLbl="bgAcc1" presStyleIdx="2" presStyleCnt="3">
        <dgm:presLayoutVars>
          <dgm:bulletEnabled val="1"/>
        </dgm:presLayoutVars>
      </dgm:prSet>
      <dgm:spPr/>
    </dgm:pt>
    <dgm:pt modelId="{1B0CCEB6-D6AB-4C5A-86C8-DEB587C754A6}" type="pres">
      <dgm:prSet presAssocID="{DE6BCDCD-C671-43E3-A92A-D6F740B0E451}" presName="parentNode1" presStyleLbl="node1" presStyleIdx="2" presStyleCnt="3" custScaleX="127139" custScaleY="156960">
        <dgm:presLayoutVars>
          <dgm:chMax val="1"/>
          <dgm:bulletEnabled val="1"/>
        </dgm:presLayoutVars>
      </dgm:prSet>
      <dgm:spPr/>
    </dgm:pt>
    <dgm:pt modelId="{5038D041-1E91-4A4B-9ABE-027F5B402EB6}" type="pres">
      <dgm:prSet presAssocID="{DE6BCDCD-C671-43E3-A92A-D6F740B0E451}" presName="connSite1" presStyleCnt="0"/>
      <dgm:spPr/>
    </dgm:pt>
  </dgm:ptLst>
  <dgm:cxnLst>
    <dgm:cxn modelId="{DD5CE807-6E26-4232-85EF-CDC98EEEDC80}" type="presOf" srcId="{4EC1892E-D26A-406E-AF96-664D348A968C}" destId="{2C71E6B0-6AFD-4290-95CB-015B216B13DD}" srcOrd="0" destOrd="0" presId="urn:microsoft.com/office/officeart/2005/8/layout/hProcess4"/>
    <dgm:cxn modelId="{18E9B51F-D1D3-467F-8FC1-BA66D5BC39E3}" srcId="{C3452FAD-DBEA-4E8E-99CA-639B3226D342}" destId="{DE6BCDCD-C671-43E3-A92A-D6F740B0E451}" srcOrd="2" destOrd="0" parTransId="{2B8506E3-4BD9-4D01-8357-6AA6CB525114}" sibTransId="{691F7D57-AAC1-40B9-99B8-CA6D4AB587C3}"/>
    <dgm:cxn modelId="{AD28D95F-CCB7-4211-ADAB-57AE2A5F8FD4}" type="presOf" srcId="{50AFC7CF-2A3D-460D-A1FB-3BF7A0A8443D}" destId="{7AB9598B-03F7-4A77-B499-421345B9BDA7}" srcOrd="0" destOrd="0" presId="urn:microsoft.com/office/officeart/2005/8/layout/hProcess4"/>
    <dgm:cxn modelId="{778F4B43-1CDD-4863-9127-050AEC1387E9}" type="presOf" srcId="{0B1AD3C9-BAE2-421A-AD46-19D087F82FD6}" destId="{2616B926-FF1D-4F6D-B076-48149F279DBE}" srcOrd="0" destOrd="0" presId="urn:microsoft.com/office/officeart/2005/8/layout/hProcess4"/>
    <dgm:cxn modelId="{D5483244-42AD-4A7F-891F-7209DA0AB973}" srcId="{C3452FAD-DBEA-4E8E-99CA-639B3226D342}" destId="{4EC1892E-D26A-406E-AF96-664D348A968C}" srcOrd="1" destOrd="0" parTransId="{381DE694-F2FC-4E71-B61B-81A822FE0398}" sibTransId="{0B1AD3C9-BAE2-421A-AD46-19D087F82FD6}"/>
    <dgm:cxn modelId="{A6A7AB76-BC5E-4892-837E-25C618051961}" type="presOf" srcId="{C3452FAD-DBEA-4E8E-99CA-639B3226D342}" destId="{2DD9D3F0-7993-4F68-B39D-4F3EEBA5EF7D}" srcOrd="0" destOrd="0" presId="urn:microsoft.com/office/officeart/2005/8/layout/hProcess4"/>
    <dgm:cxn modelId="{078F59B1-6D45-4622-B602-72C95ECD0F68}" srcId="{C3452FAD-DBEA-4E8E-99CA-639B3226D342}" destId="{CD3042C0-668E-4D89-B5BB-F4143E4A5B59}" srcOrd="0" destOrd="0" parTransId="{B186CE8F-F63A-49E5-A080-477AEC25CF65}" sibTransId="{50AFC7CF-2A3D-460D-A1FB-3BF7A0A8443D}"/>
    <dgm:cxn modelId="{5ECFECC5-34D1-4599-B774-3E8D5DFD7D68}" type="presOf" srcId="{DE6BCDCD-C671-43E3-A92A-D6F740B0E451}" destId="{1B0CCEB6-D6AB-4C5A-86C8-DEB587C754A6}" srcOrd="0" destOrd="0" presId="urn:microsoft.com/office/officeart/2005/8/layout/hProcess4"/>
    <dgm:cxn modelId="{9F5CC1F4-F1DE-471F-9DB2-01799388A9C8}" type="presOf" srcId="{CD3042C0-668E-4D89-B5BB-F4143E4A5B59}" destId="{FC2936DE-F045-4BD4-8B9A-CE800F972CF5}" srcOrd="0" destOrd="0" presId="urn:microsoft.com/office/officeart/2005/8/layout/hProcess4"/>
    <dgm:cxn modelId="{092BCC76-A783-4336-AB6F-C53ACBECBEDB}" type="presParOf" srcId="{2DD9D3F0-7993-4F68-B39D-4F3EEBA5EF7D}" destId="{5E625823-630C-478C-8D43-18ADB268F35B}" srcOrd="0" destOrd="0" presId="urn:microsoft.com/office/officeart/2005/8/layout/hProcess4"/>
    <dgm:cxn modelId="{67CD437A-CB18-44AB-A62A-63E800EBC8DF}" type="presParOf" srcId="{2DD9D3F0-7993-4F68-B39D-4F3EEBA5EF7D}" destId="{520EBF37-8B0E-4F3B-8C6E-D7FC1B056DAF}" srcOrd="1" destOrd="0" presId="urn:microsoft.com/office/officeart/2005/8/layout/hProcess4"/>
    <dgm:cxn modelId="{344BF604-D20A-43EE-81EC-051374788A7E}" type="presParOf" srcId="{2DD9D3F0-7993-4F68-B39D-4F3EEBA5EF7D}" destId="{5463E2C9-572E-4EC0-8380-51D19F5390E1}" srcOrd="2" destOrd="0" presId="urn:microsoft.com/office/officeart/2005/8/layout/hProcess4"/>
    <dgm:cxn modelId="{10758EAB-DDF7-4C2F-8079-0094D604C196}" type="presParOf" srcId="{5463E2C9-572E-4EC0-8380-51D19F5390E1}" destId="{FDC5BF48-B8D8-47E0-A38E-C19165F569C2}" srcOrd="0" destOrd="0" presId="urn:microsoft.com/office/officeart/2005/8/layout/hProcess4"/>
    <dgm:cxn modelId="{0A7B2DBA-56FB-4476-A3AD-A9E60512FF17}" type="presParOf" srcId="{FDC5BF48-B8D8-47E0-A38E-C19165F569C2}" destId="{AAF994BF-DDC0-4B91-A82C-28303340EB24}" srcOrd="0" destOrd="0" presId="urn:microsoft.com/office/officeart/2005/8/layout/hProcess4"/>
    <dgm:cxn modelId="{E50BA46B-A043-4F05-A888-701CA8E98E96}" type="presParOf" srcId="{FDC5BF48-B8D8-47E0-A38E-C19165F569C2}" destId="{01B62AFF-8149-4D37-A311-EB385C341F7D}" srcOrd="1" destOrd="0" presId="urn:microsoft.com/office/officeart/2005/8/layout/hProcess4"/>
    <dgm:cxn modelId="{7A9EDD40-6FBB-42AB-99A0-E854905B9D84}" type="presParOf" srcId="{FDC5BF48-B8D8-47E0-A38E-C19165F569C2}" destId="{89D1FD90-F4D3-471B-BA13-59F5BA7C8E7E}" srcOrd="2" destOrd="0" presId="urn:microsoft.com/office/officeart/2005/8/layout/hProcess4"/>
    <dgm:cxn modelId="{6B961E3E-C42F-48DC-9C2A-56DDFB26CB4F}" type="presParOf" srcId="{FDC5BF48-B8D8-47E0-A38E-C19165F569C2}" destId="{FC2936DE-F045-4BD4-8B9A-CE800F972CF5}" srcOrd="3" destOrd="0" presId="urn:microsoft.com/office/officeart/2005/8/layout/hProcess4"/>
    <dgm:cxn modelId="{B3FC0DB7-6561-48F0-9858-9551779F9A56}" type="presParOf" srcId="{FDC5BF48-B8D8-47E0-A38E-C19165F569C2}" destId="{B4120DF5-18D5-4467-9C81-C6827AA99270}" srcOrd="4" destOrd="0" presId="urn:microsoft.com/office/officeart/2005/8/layout/hProcess4"/>
    <dgm:cxn modelId="{4D7BC7B6-8E99-4277-8BAD-78E36C16101C}" type="presParOf" srcId="{5463E2C9-572E-4EC0-8380-51D19F5390E1}" destId="{7AB9598B-03F7-4A77-B499-421345B9BDA7}" srcOrd="1" destOrd="0" presId="urn:microsoft.com/office/officeart/2005/8/layout/hProcess4"/>
    <dgm:cxn modelId="{8DE9BF95-D6AE-4B9C-8C7B-50AA57DBE093}" type="presParOf" srcId="{5463E2C9-572E-4EC0-8380-51D19F5390E1}" destId="{EC6795FB-8442-4E9A-9573-3734C1B79276}" srcOrd="2" destOrd="0" presId="urn:microsoft.com/office/officeart/2005/8/layout/hProcess4"/>
    <dgm:cxn modelId="{0C4A9B98-C67B-4254-884B-6EB1A2A26971}" type="presParOf" srcId="{EC6795FB-8442-4E9A-9573-3734C1B79276}" destId="{9D6775DE-6EA0-4F46-AEA0-54B13D8AD8D5}" srcOrd="0" destOrd="0" presId="urn:microsoft.com/office/officeart/2005/8/layout/hProcess4"/>
    <dgm:cxn modelId="{B796F1D7-1168-479B-93AB-A8070B13512E}" type="presParOf" srcId="{EC6795FB-8442-4E9A-9573-3734C1B79276}" destId="{5A3D2246-A780-4FFC-81BC-5DA8EB5671A3}" srcOrd="1" destOrd="0" presId="urn:microsoft.com/office/officeart/2005/8/layout/hProcess4"/>
    <dgm:cxn modelId="{1B4C9022-0B9A-497B-B7F0-90B3D3029F23}" type="presParOf" srcId="{EC6795FB-8442-4E9A-9573-3734C1B79276}" destId="{F571C928-11D8-4837-BB60-D46F6AC7F065}" srcOrd="2" destOrd="0" presId="urn:microsoft.com/office/officeart/2005/8/layout/hProcess4"/>
    <dgm:cxn modelId="{6AA888AC-7276-493D-B58C-0B50E77F3DF5}" type="presParOf" srcId="{EC6795FB-8442-4E9A-9573-3734C1B79276}" destId="{2C71E6B0-6AFD-4290-95CB-015B216B13DD}" srcOrd="3" destOrd="0" presId="urn:microsoft.com/office/officeart/2005/8/layout/hProcess4"/>
    <dgm:cxn modelId="{1D8A16DF-45A2-4F5D-8DD0-DBD9D9C574CA}" type="presParOf" srcId="{EC6795FB-8442-4E9A-9573-3734C1B79276}" destId="{A52C44B6-C96E-4D2A-993B-707F972631AD}" srcOrd="4" destOrd="0" presId="urn:microsoft.com/office/officeart/2005/8/layout/hProcess4"/>
    <dgm:cxn modelId="{5C1392EE-0B9E-4C9A-8A10-51B654AD15CF}" type="presParOf" srcId="{5463E2C9-572E-4EC0-8380-51D19F5390E1}" destId="{2616B926-FF1D-4F6D-B076-48149F279DBE}" srcOrd="3" destOrd="0" presId="urn:microsoft.com/office/officeart/2005/8/layout/hProcess4"/>
    <dgm:cxn modelId="{9DED9CA3-2953-41E9-A8A9-F718298C8388}" type="presParOf" srcId="{5463E2C9-572E-4EC0-8380-51D19F5390E1}" destId="{8B1B2992-F638-47CD-937E-A35A99CCEB5A}" srcOrd="4" destOrd="0" presId="urn:microsoft.com/office/officeart/2005/8/layout/hProcess4"/>
    <dgm:cxn modelId="{189D465B-E8BA-40F1-8A2B-B51F4D2765F3}" type="presParOf" srcId="{8B1B2992-F638-47CD-937E-A35A99CCEB5A}" destId="{20642E68-C445-49EC-AD6B-0D5655EAE244}" srcOrd="0" destOrd="0" presId="urn:microsoft.com/office/officeart/2005/8/layout/hProcess4"/>
    <dgm:cxn modelId="{6288460A-5FD8-436C-B30A-6840882ADD22}" type="presParOf" srcId="{8B1B2992-F638-47CD-937E-A35A99CCEB5A}" destId="{E162DCAF-2A7B-42A1-B324-D02FAC62170C}" srcOrd="1" destOrd="0" presId="urn:microsoft.com/office/officeart/2005/8/layout/hProcess4"/>
    <dgm:cxn modelId="{E797416C-EA63-4718-8AC3-B245168CAC7B}" type="presParOf" srcId="{8B1B2992-F638-47CD-937E-A35A99CCEB5A}" destId="{612E4306-E0FA-4A8A-8D68-6CC394AAC36F}" srcOrd="2" destOrd="0" presId="urn:microsoft.com/office/officeart/2005/8/layout/hProcess4"/>
    <dgm:cxn modelId="{EFA5FCF1-C5DB-45B4-9A59-44E523D57EE1}" type="presParOf" srcId="{8B1B2992-F638-47CD-937E-A35A99CCEB5A}" destId="{1B0CCEB6-D6AB-4C5A-86C8-DEB587C754A6}" srcOrd="3" destOrd="0" presId="urn:microsoft.com/office/officeart/2005/8/layout/hProcess4"/>
    <dgm:cxn modelId="{05F7EC0C-D3A2-4459-AE78-6E3EB40D04C0}" type="presParOf" srcId="{8B1B2992-F638-47CD-937E-A35A99CCEB5A}" destId="{5038D041-1E91-4A4B-9ABE-027F5B402EB6}"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942A27-022C-496D-868C-11E5FA7F008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0AE6909-1B7D-488F-A9E9-C4B3AA48C5B9}">
      <dgm:prSet custT="1"/>
      <dgm:spPr/>
      <dgm:t>
        <a:bodyPr/>
        <a:lstStyle/>
        <a:p>
          <a:r>
            <a:rPr lang="en-US" sz="1800" dirty="0">
              <a:solidFill>
                <a:srgbClr val="333333"/>
              </a:solidFill>
            </a:rPr>
            <a:t>Mentorship: Industry experts guide entrepreneurs through early business challenges and help refine business strategies.</a:t>
          </a:r>
        </a:p>
      </dgm:t>
    </dgm:pt>
    <dgm:pt modelId="{970B43E7-C786-4EFC-BECB-1FF80760A276}" type="parTrans" cxnId="{57E507F6-2BD6-4A99-AD7D-D50DAC4A770B}">
      <dgm:prSet/>
      <dgm:spPr/>
      <dgm:t>
        <a:bodyPr/>
        <a:lstStyle/>
        <a:p>
          <a:endParaRPr lang="en-US"/>
        </a:p>
      </dgm:t>
    </dgm:pt>
    <dgm:pt modelId="{A3A8A11A-BE81-49EB-A490-210C93AD4BF2}" type="sibTrans" cxnId="{57E507F6-2BD6-4A99-AD7D-D50DAC4A770B}">
      <dgm:prSet/>
      <dgm:spPr/>
      <dgm:t>
        <a:bodyPr/>
        <a:lstStyle/>
        <a:p>
          <a:endParaRPr lang="en-US"/>
        </a:p>
      </dgm:t>
    </dgm:pt>
    <dgm:pt modelId="{6AA97D52-1F8D-40AE-BA49-D4CE058EA94C}">
      <dgm:prSet custT="1"/>
      <dgm:spPr/>
      <dgm:t>
        <a:bodyPr/>
        <a:lstStyle/>
        <a:p>
          <a:r>
            <a:rPr lang="en-US" sz="1800" dirty="0">
              <a:solidFill>
                <a:srgbClr val="333333"/>
              </a:solidFill>
            </a:rPr>
            <a:t>Funding opportunities: Incubators often connect entrepreneurs with investors or provide seed funding to help startups grow.</a:t>
          </a:r>
        </a:p>
      </dgm:t>
    </dgm:pt>
    <dgm:pt modelId="{C5954210-6E81-4F69-949C-6318959DD41D}" type="parTrans" cxnId="{53BAD583-6D18-4872-A439-A2E068322275}">
      <dgm:prSet/>
      <dgm:spPr/>
      <dgm:t>
        <a:bodyPr/>
        <a:lstStyle/>
        <a:p>
          <a:endParaRPr lang="en-US"/>
        </a:p>
      </dgm:t>
    </dgm:pt>
    <dgm:pt modelId="{D9440B32-F4D2-4160-A5A2-6B0D8CDB73E3}" type="sibTrans" cxnId="{53BAD583-6D18-4872-A439-A2E068322275}">
      <dgm:prSet/>
      <dgm:spPr/>
      <dgm:t>
        <a:bodyPr/>
        <a:lstStyle/>
        <a:p>
          <a:endParaRPr lang="en-US"/>
        </a:p>
      </dgm:t>
    </dgm:pt>
    <dgm:pt modelId="{0E27416F-A3DF-47DE-9843-96404556AF34}">
      <dgm:prSet custT="1"/>
      <dgm:spPr/>
      <dgm:t>
        <a:bodyPr/>
        <a:lstStyle/>
        <a:p>
          <a:r>
            <a:rPr lang="en-US" sz="1800" dirty="0">
              <a:solidFill>
                <a:srgbClr val="333333"/>
              </a:solidFill>
            </a:rPr>
            <a:t>Workspace: Many incubators offer physical office space and resources like meeting rooms, equipment, and infrastructure.</a:t>
          </a:r>
        </a:p>
      </dgm:t>
    </dgm:pt>
    <dgm:pt modelId="{8DCC536A-ED77-4AD4-9009-35FFFC292EF1}" type="parTrans" cxnId="{074ECC3B-1736-45F2-8698-284AECE89F9B}">
      <dgm:prSet/>
      <dgm:spPr/>
      <dgm:t>
        <a:bodyPr/>
        <a:lstStyle/>
        <a:p>
          <a:endParaRPr lang="en-US"/>
        </a:p>
      </dgm:t>
    </dgm:pt>
    <dgm:pt modelId="{315AC73A-958A-435C-9BB1-89F0BCC53A4E}" type="sibTrans" cxnId="{074ECC3B-1736-45F2-8698-284AECE89F9B}">
      <dgm:prSet/>
      <dgm:spPr/>
      <dgm:t>
        <a:bodyPr/>
        <a:lstStyle/>
        <a:p>
          <a:endParaRPr lang="en-US"/>
        </a:p>
      </dgm:t>
    </dgm:pt>
    <dgm:pt modelId="{4BB899D8-80A0-457A-B5D1-73E1D3165382}">
      <dgm:prSet custT="1"/>
      <dgm:spPr/>
      <dgm:t>
        <a:bodyPr/>
        <a:lstStyle/>
        <a:p>
          <a:r>
            <a:rPr lang="en-US" sz="1800" dirty="0">
              <a:solidFill>
                <a:srgbClr val="333333"/>
              </a:solidFill>
            </a:rPr>
            <a:t>Networking: Incubators create environments that encourage collaboration, partnerships, and opportunities to meet stakeholders.</a:t>
          </a:r>
        </a:p>
      </dgm:t>
    </dgm:pt>
    <dgm:pt modelId="{C9FB72AB-3E58-4B27-BAED-14E3408CF35B}" type="parTrans" cxnId="{0BDE357D-D171-46AC-842D-3919EE6B4D45}">
      <dgm:prSet/>
      <dgm:spPr/>
      <dgm:t>
        <a:bodyPr/>
        <a:lstStyle/>
        <a:p>
          <a:endParaRPr lang="en-US"/>
        </a:p>
      </dgm:t>
    </dgm:pt>
    <dgm:pt modelId="{62C1E571-7306-4EBA-BD6E-C1A2913DF221}" type="sibTrans" cxnId="{0BDE357D-D171-46AC-842D-3919EE6B4D45}">
      <dgm:prSet/>
      <dgm:spPr/>
      <dgm:t>
        <a:bodyPr/>
        <a:lstStyle/>
        <a:p>
          <a:endParaRPr lang="en-US"/>
        </a:p>
      </dgm:t>
    </dgm:pt>
    <dgm:pt modelId="{103B9EBD-61A9-46AC-9995-D4AC84E355CA}" type="pres">
      <dgm:prSet presAssocID="{AB942A27-022C-496D-868C-11E5FA7F0084}" presName="root" presStyleCnt="0">
        <dgm:presLayoutVars>
          <dgm:dir/>
          <dgm:resizeHandles val="exact"/>
        </dgm:presLayoutVars>
      </dgm:prSet>
      <dgm:spPr/>
    </dgm:pt>
    <dgm:pt modelId="{8AD6BFBD-D9BD-491A-A5E5-268D41E4CAF4}" type="pres">
      <dgm:prSet presAssocID="{20AE6909-1B7D-488F-A9E9-C4B3AA48C5B9}" presName="compNode" presStyleCnt="0"/>
      <dgm:spPr/>
    </dgm:pt>
    <dgm:pt modelId="{986BA037-657B-4B88-A319-53215DD015E3}" type="pres">
      <dgm:prSet presAssocID="{20AE6909-1B7D-488F-A9E9-C4B3AA48C5B9}" presName="bgRect" presStyleLbl="bgShp" presStyleIdx="0" presStyleCnt="4" custScaleY="134135"/>
      <dgm:spPr/>
    </dgm:pt>
    <dgm:pt modelId="{6C7BC685-0810-446B-BFB8-4606ACBACA36}" type="pres">
      <dgm:prSet presAssocID="{20AE6909-1B7D-488F-A9E9-C4B3AA48C5B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siness Growth"/>
        </a:ext>
      </dgm:extLst>
    </dgm:pt>
    <dgm:pt modelId="{37127402-AF86-4FDD-8DE7-9F2A401653E9}" type="pres">
      <dgm:prSet presAssocID="{20AE6909-1B7D-488F-A9E9-C4B3AA48C5B9}" presName="spaceRect" presStyleCnt="0"/>
      <dgm:spPr/>
    </dgm:pt>
    <dgm:pt modelId="{B28206AD-ABC2-4868-B6BB-5ACCAA30651A}" type="pres">
      <dgm:prSet presAssocID="{20AE6909-1B7D-488F-A9E9-C4B3AA48C5B9}" presName="parTx" presStyleLbl="revTx" presStyleIdx="0" presStyleCnt="4">
        <dgm:presLayoutVars>
          <dgm:chMax val="0"/>
          <dgm:chPref val="0"/>
        </dgm:presLayoutVars>
      </dgm:prSet>
      <dgm:spPr/>
    </dgm:pt>
    <dgm:pt modelId="{86919852-4D5F-4DF6-BBFC-3E10862B054B}" type="pres">
      <dgm:prSet presAssocID="{A3A8A11A-BE81-49EB-A490-210C93AD4BF2}" presName="sibTrans" presStyleCnt="0"/>
      <dgm:spPr/>
    </dgm:pt>
    <dgm:pt modelId="{651AAC4D-9060-4067-9DFC-20A14B92D734}" type="pres">
      <dgm:prSet presAssocID="{6AA97D52-1F8D-40AE-BA49-D4CE058EA94C}" presName="compNode" presStyleCnt="0"/>
      <dgm:spPr/>
    </dgm:pt>
    <dgm:pt modelId="{6E6293AD-2773-495E-A45E-591825B7861F}" type="pres">
      <dgm:prSet presAssocID="{6AA97D52-1F8D-40AE-BA49-D4CE058EA94C}" presName="bgRect" presStyleLbl="bgShp" presStyleIdx="1" presStyleCnt="4" custScaleY="124792"/>
      <dgm:spPr/>
    </dgm:pt>
    <dgm:pt modelId="{45D78C7E-C8DA-49B4-BC33-41A1EDB74684}" type="pres">
      <dgm:prSet presAssocID="{6AA97D52-1F8D-40AE-BA49-D4CE058EA94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eeds"/>
        </a:ext>
      </dgm:extLst>
    </dgm:pt>
    <dgm:pt modelId="{C1E6AD7D-2804-4EC3-A3B2-3496088C47F4}" type="pres">
      <dgm:prSet presAssocID="{6AA97D52-1F8D-40AE-BA49-D4CE058EA94C}" presName="spaceRect" presStyleCnt="0"/>
      <dgm:spPr/>
    </dgm:pt>
    <dgm:pt modelId="{8CAD5A58-F249-41CF-B592-01B1C55524F3}" type="pres">
      <dgm:prSet presAssocID="{6AA97D52-1F8D-40AE-BA49-D4CE058EA94C}" presName="parTx" presStyleLbl="revTx" presStyleIdx="1" presStyleCnt="4">
        <dgm:presLayoutVars>
          <dgm:chMax val="0"/>
          <dgm:chPref val="0"/>
        </dgm:presLayoutVars>
      </dgm:prSet>
      <dgm:spPr/>
    </dgm:pt>
    <dgm:pt modelId="{01B0A7DF-27B2-41F2-94D8-C089327FDC09}" type="pres">
      <dgm:prSet presAssocID="{D9440B32-F4D2-4160-A5A2-6B0D8CDB73E3}" presName="sibTrans" presStyleCnt="0"/>
      <dgm:spPr/>
    </dgm:pt>
    <dgm:pt modelId="{194D441E-430D-4E8E-B3BE-DFB0AF755A9E}" type="pres">
      <dgm:prSet presAssocID="{0E27416F-A3DF-47DE-9843-96404556AF34}" presName="compNode" presStyleCnt="0"/>
      <dgm:spPr/>
    </dgm:pt>
    <dgm:pt modelId="{BD51DF93-B2D4-478A-8908-9B243EB7B7EE}" type="pres">
      <dgm:prSet presAssocID="{0E27416F-A3DF-47DE-9843-96404556AF34}" presName="bgRect" presStyleLbl="bgShp" presStyleIdx="2" presStyleCnt="4" custScaleY="131917"/>
      <dgm:spPr/>
    </dgm:pt>
    <dgm:pt modelId="{DF617592-D052-47C5-BCF6-B2A3576D6D4F}" type="pres">
      <dgm:prSet presAssocID="{0E27416F-A3DF-47DE-9843-96404556AF3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choolhouse"/>
        </a:ext>
      </dgm:extLst>
    </dgm:pt>
    <dgm:pt modelId="{9816DC31-5E32-4BA5-A81F-B7E201BC1125}" type="pres">
      <dgm:prSet presAssocID="{0E27416F-A3DF-47DE-9843-96404556AF34}" presName="spaceRect" presStyleCnt="0"/>
      <dgm:spPr/>
    </dgm:pt>
    <dgm:pt modelId="{6A0D7F48-7541-4B3B-A06D-EB71925FCD85}" type="pres">
      <dgm:prSet presAssocID="{0E27416F-A3DF-47DE-9843-96404556AF34}" presName="parTx" presStyleLbl="revTx" presStyleIdx="2" presStyleCnt="4">
        <dgm:presLayoutVars>
          <dgm:chMax val="0"/>
          <dgm:chPref val="0"/>
        </dgm:presLayoutVars>
      </dgm:prSet>
      <dgm:spPr/>
    </dgm:pt>
    <dgm:pt modelId="{202A943B-3805-442D-AE42-B1D98FE719B3}" type="pres">
      <dgm:prSet presAssocID="{315AC73A-958A-435C-9BB1-89F0BCC53A4E}" presName="sibTrans" presStyleCnt="0"/>
      <dgm:spPr/>
    </dgm:pt>
    <dgm:pt modelId="{BEDA625D-D7CA-41D3-9EFD-4C9EEC76E916}" type="pres">
      <dgm:prSet presAssocID="{4BB899D8-80A0-457A-B5D1-73E1D3165382}" presName="compNode" presStyleCnt="0"/>
      <dgm:spPr/>
    </dgm:pt>
    <dgm:pt modelId="{57E8C378-58F9-496A-83C1-BF9AECE1AA0A}" type="pres">
      <dgm:prSet presAssocID="{4BB899D8-80A0-457A-B5D1-73E1D3165382}" presName="bgRect" presStyleLbl="bgShp" presStyleIdx="3" presStyleCnt="4" custScaleY="156868"/>
      <dgm:spPr/>
    </dgm:pt>
    <dgm:pt modelId="{ABF9CCC2-FACD-4C85-B51B-7BFB6109ACFF}" type="pres">
      <dgm:prSet presAssocID="{4BB899D8-80A0-457A-B5D1-73E1D316538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andshake"/>
        </a:ext>
      </dgm:extLst>
    </dgm:pt>
    <dgm:pt modelId="{D0652CBC-206E-40BE-9EE7-51B36B1CF454}" type="pres">
      <dgm:prSet presAssocID="{4BB899D8-80A0-457A-B5D1-73E1D3165382}" presName="spaceRect" presStyleCnt="0"/>
      <dgm:spPr/>
    </dgm:pt>
    <dgm:pt modelId="{EA7BB25F-006D-42B7-B222-9E19A4606A06}" type="pres">
      <dgm:prSet presAssocID="{4BB899D8-80A0-457A-B5D1-73E1D3165382}" presName="parTx" presStyleLbl="revTx" presStyleIdx="3" presStyleCnt="4">
        <dgm:presLayoutVars>
          <dgm:chMax val="0"/>
          <dgm:chPref val="0"/>
        </dgm:presLayoutVars>
      </dgm:prSet>
      <dgm:spPr/>
    </dgm:pt>
  </dgm:ptLst>
  <dgm:cxnLst>
    <dgm:cxn modelId="{C5E1D916-D9FC-418D-A643-51F320D9E013}" type="presOf" srcId="{0E27416F-A3DF-47DE-9843-96404556AF34}" destId="{6A0D7F48-7541-4B3B-A06D-EB71925FCD85}" srcOrd="0" destOrd="0" presId="urn:microsoft.com/office/officeart/2018/2/layout/IconVerticalSolidList"/>
    <dgm:cxn modelId="{074ECC3B-1736-45F2-8698-284AECE89F9B}" srcId="{AB942A27-022C-496D-868C-11E5FA7F0084}" destId="{0E27416F-A3DF-47DE-9843-96404556AF34}" srcOrd="2" destOrd="0" parTransId="{8DCC536A-ED77-4AD4-9009-35FFFC292EF1}" sibTransId="{315AC73A-958A-435C-9BB1-89F0BCC53A4E}"/>
    <dgm:cxn modelId="{A6966863-FEFF-45FA-989A-B3C877B61CAB}" type="presOf" srcId="{20AE6909-1B7D-488F-A9E9-C4B3AA48C5B9}" destId="{B28206AD-ABC2-4868-B6BB-5ACCAA30651A}" srcOrd="0" destOrd="0" presId="urn:microsoft.com/office/officeart/2018/2/layout/IconVerticalSolidList"/>
    <dgm:cxn modelId="{0BDE357D-D171-46AC-842D-3919EE6B4D45}" srcId="{AB942A27-022C-496D-868C-11E5FA7F0084}" destId="{4BB899D8-80A0-457A-B5D1-73E1D3165382}" srcOrd="3" destOrd="0" parTransId="{C9FB72AB-3E58-4B27-BAED-14E3408CF35B}" sibTransId="{62C1E571-7306-4EBA-BD6E-C1A2913DF221}"/>
    <dgm:cxn modelId="{53BAD583-6D18-4872-A439-A2E068322275}" srcId="{AB942A27-022C-496D-868C-11E5FA7F0084}" destId="{6AA97D52-1F8D-40AE-BA49-D4CE058EA94C}" srcOrd="1" destOrd="0" parTransId="{C5954210-6E81-4F69-949C-6318959DD41D}" sibTransId="{D9440B32-F4D2-4160-A5A2-6B0D8CDB73E3}"/>
    <dgm:cxn modelId="{22EC9AAF-D61D-49C8-850F-A288DA7F3EF5}" type="presOf" srcId="{AB942A27-022C-496D-868C-11E5FA7F0084}" destId="{103B9EBD-61A9-46AC-9995-D4AC84E355CA}" srcOrd="0" destOrd="0" presId="urn:microsoft.com/office/officeart/2018/2/layout/IconVerticalSolidList"/>
    <dgm:cxn modelId="{A6ABCCD5-3CAE-4D4C-A510-9448A8C9C501}" type="presOf" srcId="{6AA97D52-1F8D-40AE-BA49-D4CE058EA94C}" destId="{8CAD5A58-F249-41CF-B592-01B1C55524F3}" srcOrd="0" destOrd="0" presId="urn:microsoft.com/office/officeart/2018/2/layout/IconVerticalSolidList"/>
    <dgm:cxn modelId="{EC5048DE-3EA7-4FFD-A157-239A8E21038E}" type="presOf" srcId="{4BB899D8-80A0-457A-B5D1-73E1D3165382}" destId="{EA7BB25F-006D-42B7-B222-9E19A4606A06}" srcOrd="0" destOrd="0" presId="urn:microsoft.com/office/officeart/2018/2/layout/IconVerticalSolidList"/>
    <dgm:cxn modelId="{57E507F6-2BD6-4A99-AD7D-D50DAC4A770B}" srcId="{AB942A27-022C-496D-868C-11E5FA7F0084}" destId="{20AE6909-1B7D-488F-A9E9-C4B3AA48C5B9}" srcOrd="0" destOrd="0" parTransId="{970B43E7-C786-4EFC-BECB-1FF80760A276}" sibTransId="{A3A8A11A-BE81-49EB-A490-210C93AD4BF2}"/>
    <dgm:cxn modelId="{3E4EEA4A-2DE5-45A9-B937-31FC1763F0F3}" type="presParOf" srcId="{103B9EBD-61A9-46AC-9995-D4AC84E355CA}" destId="{8AD6BFBD-D9BD-491A-A5E5-268D41E4CAF4}" srcOrd="0" destOrd="0" presId="urn:microsoft.com/office/officeart/2018/2/layout/IconVerticalSolidList"/>
    <dgm:cxn modelId="{A5EBD130-BF58-46F9-8FDE-8F90CD90F439}" type="presParOf" srcId="{8AD6BFBD-D9BD-491A-A5E5-268D41E4CAF4}" destId="{986BA037-657B-4B88-A319-53215DD015E3}" srcOrd="0" destOrd="0" presId="urn:microsoft.com/office/officeart/2018/2/layout/IconVerticalSolidList"/>
    <dgm:cxn modelId="{C7246A9E-96AF-4F9F-874E-7BBF5F962F51}" type="presParOf" srcId="{8AD6BFBD-D9BD-491A-A5E5-268D41E4CAF4}" destId="{6C7BC685-0810-446B-BFB8-4606ACBACA36}" srcOrd="1" destOrd="0" presId="urn:microsoft.com/office/officeart/2018/2/layout/IconVerticalSolidList"/>
    <dgm:cxn modelId="{2B4471CD-F372-42B9-B11E-E9404AB1E602}" type="presParOf" srcId="{8AD6BFBD-D9BD-491A-A5E5-268D41E4CAF4}" destId="{37127402-AF86-4FDD-8DE7-9F2A401653E9}" srcOrd="2" destOrd="0" presId="urn:microsoft.com/office/officeart/2018/2/layout/IconVerticalSolidList"/>
    <dgm:cxn modelId="{F0DD43B9-99BA-4262-A01B-7C4148BD0AE0}" type="presParOf" srcId="{8AD6BFBD-D9BD-491A-A5E5-268D41E4CAF4}" destId="{B28206AD-ABC2-4868-B6BB-5ACCAA30651A}" srcOrd="3" destOrd="0" presId="urn:microsoft.com/office/officeart/2018/2/layout/IconVerticalSolidList"/>
    <dgm:cxn modelId="{322E7575-3BFC-4E32-BCA5-56624C0B1774}" type="presParOf" srcId="{103B9EBD-61A9-46AC-9995-D4AC84E355CA}" destId="{86919852-4D5F-4DF6-BBFC-3E10862B054B}" srcOrd="1" destOrd="0" presId="urn:microsoft.com/office/officeart/2018/2/layout/IconVerticalSolidList"/>
    <dgm:cxn modelId="{015BE2E3-D54B-42AB-9B5C-F45C6B3809DC}" type="presParOf" srcId="{103B9EBD-61A9-46AC-9995-D4AC84E355CA}" destId="{651AAC4D-9060-4067-9DFC-20A14B92D734}" srcOrd="2" destOrd="0" presId="urn:microsoft.com/office/officeart/2018/2/layout/IconVerticalSolidList"/>
    <dgm:cxn modelId="{BF5F03EC-EF6A-4A64-A283-A02EF041B5D7}" type="presParOf" srcId="{651AAC4D-9060-4067-9DFC-20A14B92D734}" destId="{6E6293AD-2773-495E-A45E-591825B7861F}" srcOrd="0" destOrd="0" presId="urn:microsoft.com/office/officeart/2018/2/layout/IconVerticalSolidList"/>
    <dgm:cxn modelId="{F79CAF56-A785-491F-8351-0D327ECA536C}" type="presParOf" srcId="{651AAC4D-9060-4067-9DFC-20A14B92D734}" destId="{45D78C7E-C8DA-49B4-BC33-41A1EDB74684}" srcOrd="1" destOrd="0" presId="urn:microsoft.com/office/officeart/2018/2/layout/IconVerticalSolidList"/>
    <dgm:cxn modelId="{E36597D8-9B32-49D8-9522-9CFC623C3ECE}" type="presParOf" srcId="{651AAC4D-9060-4067-9DFC-20A14B92D734}" destId="{C1E6AD7D-2804-4EC3-A3B2-3496088C47F4}" srcOrd="2" destOrd="0" presId="urn:microsoft.com/office/officeart/2018/2/layout/IconVerticalSolidList"/>
    <dgm:cxn modelId="{261BB5CB-A7DE-4071-855D-63A86AD10321}" type="presParOf" srcId="{651AAC4D-9060-4067-9DFC-20A14B92D734}" destId="{8CAD5A58-F249-41CF-B592-01B1C55524F3}" srcOrd="3" destOrd="0" presId="urn:microsoft.com/office/officeart/2018/2/layout/IconVerticalSolidList"/>
    <dgm:cxn modelId="{70CA0F08-094D-4064-B7C5-6366BFCCC528}" type="presParOf" srcId="{103B9EBD-61A9-46AC-9995-D4AC84E355CA}" destId="{01B0A7DF-27B2-41F2-94D8-C089327FDC09}" srcOrd="3" destOrd="0" presId="urn:microsoft.com/office/officeart/2018/2/layout/IconVerticalSolidList"/>
    <dgm:cxn modelId="{A7EF3260-636C-429D-9F1D-4999F67319E6}" type="presParOf" srcId="{103B9EBD-61A9-46AC-9995-D4AC84E355CA}" destId="{194D441E-430D-4E8E-B3BE-DFB0AF755A9E}" srcOrd="4" destOrd="0" presId="urn:microsoft.com/office/officeart/2018/2/layout/IconVerticalSolidList"/>
    <dgm:cxn modelId="{AC126A24-F330-4B2D-8565-6DE427C24DE3}" type="presParOf" srcId="{194D441E-430D-4E8E-B3BE-DFB0AF755A9E}" destId="{BD51DF93-B2D4-478A-8908-9B243EB7B7EE}" srcOrd="0" destOrd="0" presId="urn:microsoft.com/office/officeart/2018/2/layout/IconVerticalSolidList"/>
    <dgm:cxn modelId="{9E946219-7503-431F-90EB-FF6307B99D19}" type="presParOf" srcId="{194D441E-430D-4E8E-B3BE-DFB0AF755A9E}" destId="{DF617592-D052-47C5-BCF6-B2A3576D6D4F}" srcOrd="1" destOrd="0" presId="urn:microsoft.com/office/officeart/2018/2/layout/IconVerticalSolidList"/>
    <dgm:cxn modelId="{692FEADB-7A23-43C1-8E63-0C9933A91141}" type="presParOf" srcId="{194D441E-430D-4E8E-B3BE-DFB0AF755A9E}" destId="{9816DC31-5E32-4BA5-A81F-B7E201BC1125}" srcOrd="2" destOrd="0" presId="urn:microsoft.com/office/officeart/2018/2/layout/IconVerticalSolidList"/>
    <dgm:cxn modelId="{0E681E3E-7772-433C-B54B-BF145DDF7B4D}" type="presParOf" srcId="{194D441E-430D-4E8E-B3BE-DFB0AF755A9E}" destId="{6A0D7F48-7541-4B3B-A06D-EB71925FCD85}" srcOrd="3" destOrd="0" presId="urn:microsoft.com/office/officeart/2018/2/layout/IconVerticalSolidList"/>
    <dgm:cxn modelId="{D436F4BE-1158-4305-864E-0A620C4BC34A}" type="presParOf" srcId="{103B9EBD-61A9-46AC-9995-D4AC84E355CA}" destId="{202A943B-3805-442D-AE42-B1D98FE719B3}" srcOrd="5" destOrd="0" presId="urn:microsoft.com/office/officeart/2018/2/layout/IconVerticalSolidList"/>
    <dgm:cxn modelId="{C8BA320D-7940-43BC-A75C-093129C5F87C}" type="presParOf" srcId="{103B9EBD-61A9-46AC-9995-D4AC84E355CA}" destId="{BEDA625D-D7CA-41D3-9EFD-4C9EEC76E916}" srcOrd="6" destOrd="0" presId="urn:microsoft.com/office/officeart/2018/2/layout/IconVerticalSolidList"/>
    <dgm:cxn modelId="{BD36C3B4-C645-4119-8629-0519F2FB416B}" type="presParOf" srcId="{BEDA625D-D7CA-41D3-9EFD-4C9EEC76E916}" destId="{57E8C378-58F9-496A-83C1-BF9AECE1AA0A}" srcOrd="0" destOrd="0" presId="urn:microsoft.com/office/officeart/2018/2/layout/IconVerticalSolidList"/>
    <dgm:cxn modelId="{8E92286E-5ADA-487A-BE34-6F1635CD45E5}" type="presParOf" srcId="{BEDA625D-D7CA-41D3-9EFD-4C9EEC76E916}" destId="{ABF9CCC2-FACD-4C85-B51B-7BFB6109ACFF}" srcOrd="1" destOrd="0" presId="urn:microsoft.com/office/officeart/2018/2/layout/IconVerticalSolidList"/>
    <dgm:cxn modelId="{5254D981-A47A-46CC-AD42-D5E4BDA61791}" type="presParOf" srcId="{BEDA625D-D7CA-41D3-9EFD-4C9EEC76E916}" destId="{D0652CBC-206E-40BE-9EE7-51B36B1CF454}" srcOrd="2" destOrd="0" presId="urn:microsoft.com/office/officeart/2018/2/layout/IconVerticalSolidList"/>
    <dgm:cxn modelId="{8735890D-0BF2-40B2-B014-1765840883A1}" type="presParOf" srcId="{BEDA625D-D7CA-41D3-9EFD-4C9EEC76E916}" destId="{EA7BB25F-006D-42B7-B222-9E19A4606A0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E18629-714C-4175-9BB2-8351E6387DB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A240D12C-9FE8-414F-B4EA-73964228F0E8}">
      <dgm:prSet custT="1"/>
      <dgm:spPr/>
      <dgm:t>
        <a:bodyPr/>
        <a:lstStyle/>
        <a:p>
          <a:pPr>
            <a:lnSpc>
              <a:spcPct val="100000"/>
            </a:lnSpc>
          </a:pPr>
          <a:r>
            <a:rPr lang="en-US" sz="1800" b="1" dirty="0">
              <a:solidFill>
                <a:schemeClr val="tx2">
                  <a:lumMod val="50000"/>
                </a:schemeClr>
              </a:solidFill>
            </a:rPr>
            <a:t>Learn what incubators are: Understand the core functions of business incubators and accelerators and how they support early-stage businesses.</a:t>
          </a:r>
        </a:p>
      </dgm:t>
    </dgm:pt>
    <dgm:pt modelId="{2923EA9E-EEB8-442E-9C08-CA43D0DF5211}" type="parTrans" cxnId="{0EC7A3BF-3A1B-43AC-AEAA-532B8B83FA27}">
      <dgm:prSet/>
      <dgm:spPr/>
      <dgm:t>
        <a:bodyPr/>
        <a:lstStyle/>
        <a:p>
          <a:endParaRPr lang="en-US"/>
        </a:p>
      </dgm:t>
    </dgm:pt>
    <dgm:pt modelId="{6B0CBB82-E75D-4A8B-A2CF-AD6B439ECDD7}" type="sibTrans" cxnId="{0EC7A3BF-3A1B-43AC-AEAA-532B8B83FA27}">
      <dgm:prSet/>
      <dgm:spPr/>
      <dgm:t>
        <a:bodyPr/>
        <a:lstStyle/>
        <a:p>
          <a:pPr>
            <a:lnSpc>
              <a:spcPct val="100000"/>
            </a:lnSpc>
          </a:pPr>
          <a:endParaRPr lang="en-US"/>
        </a:p>
      </dgm:t>
    </dgm:pt>
    <dgm:pt modelId="{2BE503AF-8004-4AA6-BBE7-44BFCDC970B6}">
      <dgm:prSet custT="1"/>
      <dgm:spPr/>
      <dgm:t>
        <a:bodyPr/>
        <a:lstStyle/>
        <a:p>
          <a:pPr>
            <a:lnSpc>
              <a:spcPct val="100000"/>
            </a:lnSpc>
          </a:pPr>
          <a:r>
            <a:rPr lang="en-US" sz="1800" b="1" dirty="0" err="1">
              <a:solidFill>
                <a:schemeClr val="bg2">
                  <a:lumMod val="50000"/>
                </a:schemeClr>
              </a:solidFill>
            </a:rPr>
            <a:t>Recognise</a:t>
          </a:r>
          <a:r>
            <a:rPr lang="en-US" sz="1800" b="1" dirty="0">
              <a:solidFill>
                <a:schemeClr val="bg2">
                  <a:lumMod val="50000"/>
                </a:schemeClr>
              </a:solidFill>
            </a:rPr>
            <a:t> the benefits: Understand the structured support, funding access, and networking opportunities incubators provide.</a:t>
          </a:r>
        </a:p>
      </dgm:t>
    </dgm:pt>
    <dgm:pt modelId="{CF9C86FA-5A89-4F0F-9C61-15E0A99CB0AC}" type="parTrans" cxnId="{1D121847-31AC-408A-8EFB-F9EE069294B4}">
      <dgm:prSet/>
      <dgm:spPr/>
      <dgm:t>
        <a:bodyPr/>
        <a:lstStyle/>
        <a:p>
          <a:endParaRPr lang="en-US"/>
        </a:p>
      </dgm:t>
    </dgm:pt>
    <dgm:pt modelId="{8CDED65D-6EA2-49B0-A239-05E4EF09254C}" type="sibTrans" cxnId="{1D121847-31AC-408A-8EFB-F9EE069294B4}">
      <dgm:prSet/>
      <dgm:spPr/>
      <dgm:t>
        <a:bodyPr/>
        <a:lstStyle/>
        <a:p>
          <a:pPr>
            <a:lnSpc>
              <a:spcPct val="100000"/>
            </a:lnSpc>
          </a:pPr>
          <a:endParaRPr lang="en-US"/>
        </a:p>
      </dgm:t>
    </dgm:pt>
    <dgm:pt modelId="{2335EF79-2893-4D15-AF1C-D6FAF946B837}">
      <dgm:prSet custT="1"/>
      <dgm:spPr/>
      <dgm:t>
        <a:bodyPr/>
        <a:lstStyle/>
        <a:p>
          <a:pPr>
            <a:lnSpc>
              <a:spcPct val="100000"/>
            </a:lnSpc>
          </a:pPr>
          <a:r>
            <a:rPr lang="en-US" sz="1800" b="1" dirty="0">
              <a:solidFill>
                <a:schemeClr val="bg2">
                  <a:lumMod val="50000"/>
                </a:schemeClr>
              </a:solidFill>
            </a:rPr>
            <a:t>Identify relevant incubators: Learn how to find incubators that are the best fit for your business based on industry focus, program offerings, and location.</a:t>
          </a:r>
        </a:p>
      </dgm:t>
    </dgm:pt>
    <dgm:pt modelId="{1D80745C-61E0-4CB7-8FF9-502B07B73592}" type="parTrans" cxnId="{AB113679-A533-4C4B-A962-3B894ED467E9}">
      <dgm:prSet/>
      <dgm:spPr/>
      <dgm:t>
        <a:bodyPr/>
        <a:lstStyle/>
        <a:p>
          <a:endParaRPr lang="en-US"/>
        </a:p>
      </dgm:t>
    </dgm:pt>
    <dgm:pt modelId="{C87725A2-4C32-4EC0-B673-C13667322305}" type="sibTrans" cxnId="{AB113679-A533-4C4B-A962-3B894ED467E9}">
      <dgm:prSet/>
      <dgm:spPr/>
      <dgm:t>
        <a:bodyPr/>
        <a:lstStyle/>
        <a:p>
          <a:pPr>
            <a:lnSpc>
              <a:spcPct val="100000"/>
            </a:lnSpc>
          </a:pPr>
          <a:endParaRPr lang="en-US"/>
        </a:p>
      </dgm:t>
    </dgm:pt>
    <dgm:pt modelId="{BC736584-8BF8-4476-BA72-6F09819F148F}">
      <dgm:prSet custT="1"/>
      <dgm:spPr/>
      <dgm:t>
        <a:bodyPr/>
        <a:lstStyle/>
        <a:p>
          <a:pPr>
            <a:lnSpc>
              <a:spcPct val="100000"/>
            </a:lnSpc>
          </a:pPr>
          <a:r>
            <a:rPr lang="en-US" sz="1800" b="1" dirty="0">
              <a:solidFill>
                <a:schemeClr val="bg2">
                  <a:lumMod val="50000"/>
                </a:schemeClr>
              </a:solidFill>
            </a:rPr>
            <a:t>Maximise business event opportunities: Learn strategies for networking, pitching, and follow-up during business events to secure funding or partnerships.</a:t>
          </a:r>
        </a:p>
      </dgm:t>
    </dgm:pt>
    <dgm:pt modelId="{6068E963-4078-4176-977D-7B6BAFB741DE}" type="parTrans" cxnId="{9201396F-6849-4116-BE39-8B453D71D42F}">
      <dgm:prSet/>
      <dgm:spPr/>
      <dgm:t>
        <a:bodyPr/>
        <a:lstStyle/>
        <a:p>
          <a:endParaRPr lang="en-US"/>
        </a:p>
      </dgm:t>
    </dgm:pt>
    <dgm:pt modelId="{B4A7933E-F09A-4DCE-8ECA-2FCDAA5F9ADB}" type="sibTrans" cxnId="{9201396F-6849-4116-BE39-8B453D71D42F}">
      <dgm:prSet/>
      <dgm:spPr/>
      <dgm:t>
        <a:bodyPr/>
        <a:lstStyle/>
        <a:p>
          <a:endParaRPr lang="en-US"/>
        </a:p>
      </dgm:t>
    </dgm:pt>
    <dgm:pt modelId="{1DF5FCED-FCFB-4EF6-895D-CAA8CD2C98CE}" type="pres">
      <dgm:prSet presAssocID="{4DE18629-714C-4175-9BB2-8351E6387DBB}" presName="root" presStyleCnt="0">
        <dgm:presLayoutVars>
          <dgm:dir/>
          <dgm:resizeHandles val="exact"/>
        </dgm:presLayoutVars>
      </dgm:prSet>
      <dgm:spPr/>
    </dgm:pt>
    <dgm:pt modelId="{7764E39F-8D27-4F91-89C2-0F0AC693AF81}" type="pres">
      <dgm:prSet presAssocID="{4DE18629-714C-4175-9BB2-8351E6387DBB}" presName="container" presStyleCnt="0">
        <dgm:presLayoutVars>
          <dgm:dir/>
          <dgm:resizeHandles val="exact"/>
        </dgm:presLayoutVars>
      </dgm:prSet>
      <dgm:spPr/>
    </dgm:pt>
    <dgm:pt modelId="{52A1C4BF-BB16-4CF5-8310-401689D8B972}" type="pres">
      <dgm:prSet presAssocID="{A240D12C-9FE8-414F-B4EA-73964228F0E8}" presName="compNode" presStyleCnt="0"/>
      <dgm:spPr/>
    </dgm:pt>
    <dgm:pt modelId="{3BDF6228-17F2-4DFA-8823-2194B1029292}" type="pres">
      <dgm:prSet presAssocID="{A240D12C-9FE8-414F-B4EA-73964228F0E8}" presName="iconBgRect" presStyleLbl="bgShp" presStyleIdx="0" presStyleCnt="4"/>
      <dgm:spPr/>
    </dgm:pt>
    <dgm:pt modelId="{47759484-7D94-4EEF-AE7C-349CC36D5721}" type="pres">
      <dgm:prSet presAssocID="{A240D12C-9FE8-414F-B4EA-73964228F0E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88C12EFF-A8E2-4EBF-BEA4-6208445BA429}" type="pres">
      <dgm:prSet presAssocID="{A240D12C-9FE8-414F-B4EA-73964228F0E8}" presName="spaceRect" presStyleCnt="0"/>
      <dgm:spPr/>
    </dgm:pt>
    <dgm:pt modelId="{16773148-DDDA-4A4C-9BC8-05F4F706CD63}" type="pres">
      <dgm:prSet presAssocID="{A240D12C-9FE8-414F-B4EA-73964228F0E8}" presName="textRect" presStyleLbl="revTx" presStyleIdx="0" presStyleCnt="4">
        <dgm:presLayoutVars>
          <dgm:chMax val="1"/>
          <dgm:chPref val="1"/>
        </dgm:presLayoutVars>
      </dgm:prSet>
      <dgm:spPr/>
    </dgm:pt>
    <dgm:pt modelId="{CD08E656-9BCC-4AA9-8576-8E32D69B62E6}" type="pres">
      <dgm:prSet presAssocID="{6B0CBB82-E75D-4A8B-A2CF-AD6B439ECDD7}" presName="sibTrans" presStyleLbl="sibTrans2D1" presStyleIdx="0" presStyleCnt="0"/>
      <dgm:spPr/>
    </dgm:pt>
    <dgm:pt modelId="{08171CD7-E119-4484-B219-7D86F73527E6}" type="pres">
      <dgm:prSet presAssocID="{2BE503AF-8004-4AA6-BBE7-44BFCDC970B6}" presName="compNode" presStyleCnt="0"/>
      <dgm:spPr/>
    </dgm:pt>
    <dgm:pt modelId="{8362E4EA-18C8-4E08-AF2B-45B5BE997648}" type="pres">
      <dgm:prSet presAssocID="{2BE503AF-8004-4AA6-BBE7-44BFCDC970B6}" presName="iconBgRect" presStyleLbl="bgShp" presStyleIdx="1" presStyleCnt="4"/>
      <dgm:spPr/>
    </dgm:pt>
    <dgm:pt modelId="{4E368E08-C306-4EB1-9419-E4E468B72719}" type="pres">
      <dgm:prSet presAssocID="{2BE503AF-8004-4AA6-BBE7-44BFCDC970B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nections"/>
        </a:ext>
      </dgm:extLst>
    </dgm:pt>
    <dgm:pt modelId="{7881F9DB-C1DC-4BED-857B-C294F6583FD0}" type="pres">
      <dgm:prSet presAssocID="{2BE503AF-8004-4AA6-BBE7-44BFCDC970B6}" presName="spaceRect" presStyleCnt="0"/>
      <dgm:spPr/>
    </dgm:pt>
    <dgm:pt modelId="{46332CA9-8D43-41AC-BEFA-1C1BFA87C76C}" type="pres">
      <dgm:prSet presAssocID="{2BE503AF-8004-4AA6-BBE7-44BFCDC970B6}" presName="textRect" presStyleLbl="revTx" presStyleIdx="1" presStyleCnt="4">
        <dgm:presLayoutVars>
          <dgm:chMax val="1"/>
          <dgm:chPref val="1"/>
        </dgm:presLayoutVars>
      </dgm:prSet>
      <dgm:spPr/>
    </dgm:pt>
    <dgm:pt modelId="{BEA4C105-F3B5-46E9-9B87-C1647665BA4E}" type="pres">
      <dgm:prSet presAssocID="{8CDED65D-6EA2-49B0-A239-05E4EF09254C}" presName="sibTrans" presStyleLbl="sibTrans2D1" presStyleIdx="0" presStyleCnt="0"/>
      <dgm:spPr/>
    </dgm:pt>
    <dgm:pt modelId="{15FE9655-6850-4E49-910B-842F75999AE3}" type="pres">
      <dgm:prSet presAssocID="{2335EF79-2893-4D15-AF1C-D6FAF946B837}" presName="compNode" presStyleCnt="0"/>
      <dgm:spPr/>
    </dgm:pt>
    <dgm:pt modelId="{F987C22B-8C67-42FD-8D17-9CECA483D45B}" type="pres">
      <dgm:prSet presAssocID="{2335EF79-2893-4D15-AF1C-D6FAF946B837}" presName="iconBgRect" presStyleLbl="bgShp" presStyleIdx="2" presStyleCnt="4"/>
      <dgm:spPr/>
    </dgm:pt>
    <dgm:pt modelId="{B90E124F-D384-43C4-98DE-B9428ABC4FE9}" type="pres">
      <dgm:prSet presAssocID="{2335EF79-2893-4D15-AF1C-D6FAF946B83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ullseye"/>
        </a:ext>
      </dgm:extLst>
    </dgm:pt>
    <dgm:pt modelId="{5A818A9C-798A-482D-845D-883131A08535}" type="pres">
      <dgm:prSet presAssocID="{2335EF79-2893-4D15-AF1C-D6FAF946B837}" presName="spaceRect" presStyleCnt="0"/>
      <dgm:spPr/>
    </dgm:pt>
    <dgm:pt modelId="{CCDD0BCC-6358-496B-811B-BB7D00EA9693}" type="pres">
      <dgm:prSet presAssocID="{2335EF79-2893-4D15-AF1C-D6FAF946B837}" presName="textRect" presStyleLbl="revTx" presStyleIdx="2" presStyleCnt="4">
        <dgm:presLayoutVars>
          <dgm:chMax val="1"/>
          <dgm:chPref val="1"/>
        </dgm:presLayoutVars>
      </dgm:prSet>
      <dgm:spPr/>
    </dgm:pt>
    <dgm:pt modelId="{6ABC2BCD-098F-42F8-A235-635A01AA985F}" type="pres">
      <dgm:prSet presAssocID="{C87725A2-4C32-4EC0-B673-C13667322305}" presName="sibTrans" presStyleLbl="sibTrans2D1" presStyleIdx="0" presStyleCnt="0"/>
      <dgm:spPr/>
    </dgm:pt>
    <dgm:pt modelId="{FF8E1E4A-D7E9-46ED-84E1-834248445D26}" type="pres">
      <dgm:prSet presAssocID="{BC736584-8BF8-4476-BA72-6F09819F148F}" presName="compNode" presStyleCnt="0"/>
      <dgm:spPr/>
    </dgm:pt>
    <dgm:pt modelId="{405A35E1-9F45-4C10-8FAE-027DA071ACC2}" type="pres">
      <dgm:prSet presAssocID="{BC736584-8BF8-4476-BA72-6F09819F148F}" presName="iconBgRect" presStyleLbl="bgShp" presStyleIdx="3" presStyleCnt="4"/>
      <dgm:spPr/>
    </dgm:pt>
    <dgm:pt modelId="{5C1D1762-10C9-400B-91A2-CE723C62CA34}" type="pres">
      <dgm:prSet presAssocID="{BC736584-8BF8-4476-BA72-6F09819F148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aseball bat and ball"/>
        </a:ext>
      </dgm:extLst>
    </dgm:pt>
    <dgm:pt modelId="{C2CA456F-9D5F-4678-8471-41EC4798B8D3}" type="pres">
      <dgm:prSet presAssocID="{BC736584-8BF8-4476-BA72-6F09819F148F}" presName="spaceRect" presStyleCnt="0"/>
      <dgm:spPr/>
    </dgm:pt>
    <dgm:pt modelId="{D6DCA485-13A5-497F-86E6-5CEEE4B7A6B9}" type="pres">
      <dgm:prSet presAssocID="{BC736584-8BF8-4476-BA72-6F09819F148F}" presName="textRect" presStyleLbl="revTx" presStyleIdx="3" presStyleCnt="4">
        <dgm:presLayoutVars>
          <dgm:chMax val="1"/>
          <dgm:chPref val="1"/>
        </dgm:presLayoutVars>
      </dgm:prSet>
      <dgm:spPr/>
    </dgm:pt>
  </dgm:ptLst>
  <dgm:cxnLst>
    <dgm:cxn modelId="{CA112617-5923-46EC-9DD4-40E4A4C410F8}" type="presOf" srcId="{2BE503AF-8004-4AA6-BBE7-44BFCDC970B6}" destId="{46332CA9-8D43-41AC-BEFA-1C1BFA87C76C}" srcOrd="0" destOrd="0" presId="urn:microsoft.com/office/officeart/2018/2/layout/IconCircleList"/>
    <dgm:cxn modelId="{0291F12D-4F73-44A2-9A30-889D1B7D618D}" type="presOf" srcId="{A240D12C-9FE8-414F-B4EA-73964228F0E8}" destId="{16773148-DDDA-4A4C-9BC8-05F4F706CD63}" srcOrd="0" destOrd="0" presId="urn:microsoft.com/office/officeart/2018/2/layout/IconCircleList"/>
    <dgm:cxn modelId="{8045AA31-E220-427E-962B-A77802C45898}" type="presOf" srcId="{2335EF79-2893-4D15-AF1C-D6FAF946B837}" destId="{CCDD0BCC-6358-496B-811B-BB7D00EA9693}" srcOrd="0" destOrd="0" presId="urn:microsoft.com/office/officeart/2018/2/layout/IconCircleList"/>
    <dgm:cxn modelId="{EA50DA31-693D-483F-AA60-9154730FD5B3}" type="presOf" srcId="{C87725A2-4C32-4EC0-B673-C13667322305}" destId="{6ABC2BCD-098F-42F8-A235-635A01AA985F}" srcOrd="0" destOrd="0" presId="urn:microsoft.com/office/officeart/2018/2/layout/IconCircleList"/>
    <dgm:cxn modelId="{1D121847-31AC-408A-8EFB-F9EE069294B4}" srcId="{4DE18629-714C-4175-9BB2-8351E6387DBB}" destId="{2BE503AF-8004-4AA6-BBE7-44BFCDC970B6}" srcOrd="1" destOrd="0" parTransId="{CF9C86FA-5A89-4F0F-9C61-15E0A99CB0AC}" sibTransId="{8CDED65D-6EA2-49B0-A239-05E4EF09254C}"/>
    <dgm:cxn modelId="{9201396F-6849-4116-BE39-8B453D71D42F}" srcId="{4DE18629-714C-4175-9BB2-8351E6387DBB}" destId="{BC736584-8BF8-4476-BA72-6F09819F148F}" srcOrd="3" destOrd="0" parTransId="{6068E963-4078-4176-977D-7B6BAFB741DE}" sibTransId="{B4A7933E-F09A-4DCE-8ECA-2FCDAA5F9ADB}"/>
    <dgm:cxn modelId="{FC6D394F-EAC3-404C-B872-35CEB83668CC}" type="presOf" srcId="{6B0CBB82-E75D-4A8B-A2CF-AD6B439ECDD7}" destId="{CD08E656-9BCC-4AA9-8576-8E32D69B62E6}" srcOrd="0" destOrd="0" presId="urn:microsoft.com/office/officeart/2018/2/layout/IconCircleList"/>
    <dgm:cxn modelId="{AB113679-A533-4C4B-A962-3B894ED467E9}" srcId="{4DE18629-714C-4175-9BB2-8351E6387DBB}" destId="{2335EF79-2893-4D15-AF1C-D6FAF946B837}" srcOrd="2" destOrd="0" parTransId="{1D80745C-61E0-4CB7-8FF9-502B07B73592}" sibTransId="{C87725A2-4C32-4EC0-B673-C13667322305}"/>
    <dgm:cxn modelId="{30B3FCAD-96BC-4492-8C22-B31076E033CA}" type="presOf" srcId="{4DE18629-714C-4175-9BB2-8351E6387DBB}" destId="{1DF5FCED-FCFB-4EF6-895D-CAA8CD2C98CE}" srcOrd="0" destOrd="0" presId="urn:microsoft.com/office/officeart/2018/2/layout/IconCircleList"/>
    <dgm:cxn modelId="{0EC7A3BF-3A1B-43AC-AEAA-532B8B83FA27}" srcId="{4DE18629-714C-4175-9BB2-8351E6387DBB}" destId="{A240D12C-9FE8-414F-B4EA-73964228F0E8}" srcOrd="0" destOrd="0" parTransId="{2923EA9E-EEB8-442E-9C08-CA43D0DF5211}" sibTransId="{6B0CBB82-E75D-4A8B-A2CF-AD6B439ECDD7}"/>
    <dgm:cxn modelId="{CB9417C9-146E-4737-AAF7-8496D86131D3}" type="presOf" srcId="{8CDED65D-6EA2-49B0-A239-05E4EF09254C}" destId="{BEA4C105-F3B5-46E9-9B87-C1647665BA4E}" srcOrd="0" destOrd="0" presId="urn:microsoft.com/office/officeart/2018/2/layout/IconCircleList"/>
    <dgm:cxn modelId="{57DF6FEE-D20E-49C9-A996-01724F997D79}" type="presOf" srcId="{BC736584-8BF8-4476-BA72-6F09819F148F}" destId="{D6DCA485-13A5-497F-86E6-5CEEE4B7A6B9}" srcOrd="0" destOrd="0" presId="urn:microsoft.com/office/officeart/2018/2/layout/IconCircleList"/>
    <dgm:cxn modelId="{C286044C-DDB2-47ED-A59C-0DD57D2AF33A}" type="presParOf" srcId="{1DF5FCED-FCFB-4EF6-895D-CAA8CD2C98CE}" destId="{7764E39F-8D27-4F91-89C2-0F0AC693AF81}" srcOrd="0" destOrd="0" presId="urn:microsoft.com/office/officeart/2018/2/layout/IconCircleList"/>
    <dgm:cxn modelId="{6AFA8B55-FD74-41E8-95CF-4607D5D10FAF}" type="presParOf" srcId="{7764E39F-8D27-4F91-89C2-0F0AC693AF81}" destId="{52A1C4BF-BB16-4CF5-8310-401689D8B972}" srcOrd="0" destOrd="0" presId="urn:microsoft.com/office/officeart/2018/2/layout/IconCircleList"/>
    <dgm:cxn modelId="{CF8B3F66-0305-4E16-BDB8-CE6A225D744A}" type="presParOf" srcId="{52A1C4BF-BB16-4CF5-8310-401689D8B972}" destId="{3BDF6228-17F2-4DFA-8823-2194B1029292}" srcOrd="0" destOrd="0" presId="urn:microsoft.com/office/officeart/2018/2/layout/IconCircleList"/>
    <dgm:cxn modelId="{97680E5E-94A2-4319-9975-CD4A41D10D48}" type="presParOf" srcId="{52A1C4BF-BB16-4CF5-8310-401689D8B972}" destId="{47759484-7D94-4EEF-AE7C-349CC36D5721}" srcOrd="1" destOrd="0" presId="urn:microsoft.com/office/officeart/2018/2/layout/IconCircleList"/>
    <dgm:cxn modelId="{595F2305-8753-4D31-977F-FFA51B5CEBE5}" type="presParOf" srcId="{52A1C4BF-BB16-4CF5-8310-401689D8B972}" destId="{88C12EFF-A8E2-4EBF-BEA4-6208445BA429}" srcOrd="2" destOrd="0" presId="urn:microsoft.com/office/officeart/2018/2/layout/IconCircleList"/>
    <dgm:cxn modelId="{7322569D-148C-4DF3-A095-0B26B6687187}" type="presParOf" srcId="{52A1C4BF-BB16-4CF5-8310-401689D8B972}" destId="{16773148-DDDA-4A4C-9BC8-05F4F706CD63}" srcOrd="3" destOrd="0" presId="urn:microsoft.com/office/officeart/2018/2/layout/IconCircleList"/>
    <dgm:cxn modelId="{C2CCA572-5017-49D2-8F3C-2E8B791DFD1C}" type="presParOf" srcId="{7764E39F-8D27-4F91-89C2-0F0AC693AF81}" destId="{CD08E656-9BCC-4AA9-8576-8E32D69B62E6}" srcOrd="1" destOrd="0" presId="urn:microsoft.com/office/officeart/2018/2/layout/IconCircleList"/>
    <dgm:cxn modelId="{5A70CAC0-C6AD-4C19-99FE-06DD339D0C01}" type="presParOf" srcId="{7764E39F-8D27-4F91-89C2-0F0AC693AF81}" destId="{08171CD7-E119-4484-B219-7D86F73527E6}" srcOrd="2" destOrd="0" presId="urn:microsoft.com/office/officeart/2018/2/layout/IconCircleList"/>
    <dgm:cxn modelId="{7402694D-A4C8-4494-84A4-83553A496DE7}" type="presParOf" srcId="{08171CD7-E119-4484-B219-7D86F73527E6}" destId="{8362E4EA-18C8-4E08-AF2B-45B5BE997648}" srcOrd="0" destOrd="0" presId="urn:microsoft.com/office/officeart/2018/2/layout/IconCircleList"/>
    <dgm:cxn modelId="{CFE398B5-0D35-4A03-8BF7-DB2AD560B69D}" type="presParOf" srcId="{08171CD7-E119-4484-B219-7D86F73527E6}" destId="{4E368E08-C306-4EB1-9419-E4E468B72719}" srcOrd="1" destOrd="0" presId="urn:microsoft.com/office/officeart/2018/2/layout/IconCircleList"/>
    <dgm:cxn modelId="{AF574D43-564A-44C1-A512-7203C01BC674}" type="presParOf" srcId="{08171CD7-E119-4484-B219-7D86F73527E6}" destId="{7881F9DB-C1DC-4BED-857B-C294F6583FD0}" srcOrd="2" destOrd="0" presId="urn:microsoft.com/office/officeart/2018/2/layout/IconCircleList"/>
    <dgm:cxn modelId="{E1AEE023-E82C-4D2F-8A57-C80579A35016}" type="presParOf" srcId="{08171CD7-E119-4484-B219-7D86F73527E6}" destId="{46332CA9-8D43-41AC-BEFA-1C1BFA87C76C}" srcOrd="3" destOrd="0" presId="urn:microsoft.com/office/officeart/2018/2/layout/IconCircleList"/>
    <dgm:cxn modelId="{BC438786-8C0A-4BD8-B863-33AED8986F26}" type="presParOf" srcId="{7764E39F-8D27-4F91-89C2-0F0AC693AF81}" destId="{BEA4C105-F3B5-46E9-9B87-C1647665BA4E}" srcOrd="3" destOrd="0" presId="urn:microsoft.com/office/officeart/2018/2/layout/IconCircleList"/>
    <dgm:cxn modelId="{9659A5C1-C96A-4A6D-8434-BB422DDCDD55}" type="presParOf" srcId="{7764E39F-8D27-4F91-89C2-0F0AC693AF81}" destId="{15FE9655-6850-4E49-910B-842F75999AE3}" srcOrd="4" destOrd="0" presId="urn:microsoft.com/office/officeart/2018/2/layout/IconCircleList"/>
    <dgm:cxn modelId="{34FE1AEB-5902-471F-A619-1BD9FED07785}" type="presParOf" srcId="{15FE9655-6850-4E49-910B-842F75999AE3}" destId="{F987C22B-8C67-42FD-8D17-9CECA483D45B}" srcOrd="0" destOrd="0" presId="urn:microsoft.com/office/officeart/2018/2/layout/IconCircleList"/>
    <dgm:cxn modelId="{9EBCD732-907A-40BD-98D3-18479079E84E}" type="presParOf" srcId="{15FE9655-6850-4E49-910B-842F75999AE3}" destId="{B90E124F-D384-43C4-98DE-B9428ABC4FE9}" srcOrd="1" destOrd="0" presId="urn:microsoft.com/office/officeart/2018/2/layout/IconCircleList"/>
    <dgm:cxn modelId="{94D0E4D6-7D46-427B-805E-41CECA57CDF8}" type="presParOf" srcId="{15FE9655-6850-4E49-910B-842F75999AE3}" destId="{5A818A9C-798A-482D-845D-883131A08535}" srcOrd="2" destOrd="0" presId="urn:microsoft.com/office/officeart/2018/2/layout/IconCircleList"/>
    <dgm:cxn modelId="{9341874D-528D-4FE8-BF3A-4B6A02C96497}" type="presParOf" srcId="{15FE9655-6850-4E49-910B-842F75999AE3}" destId="{CCDD0BCC-6358-496B-811B-BB7D00EA9693}" srcOrd="3" destOrd="0" presId="urn:microsoft.com/office/officeart/2018/2/layout/IconCircleList"/>
    <dgm:cxn modelId="{69E4A467-853D-488A-BDE5-2E547DD02A97}" type="presParOf" srcId="{7764E39F-8D27-4F91-89C2-0F0AC693AF81}" destId="{6ABC2BCD-098F-42F8-A235-635A01AA985F}" srcOrd="5" destOrd="0" presId="urn:microsoft.com/office/officeart/2018/2/layout/IconCircleList"/>
    <dgm:cxn modelId="{3BF1C47C-074B-4A0E-A752-D762F74E1E1F}" type="presParOf" srcId="{7764E39F-8D27-4F91-89C2-0F0AC693AF81}" destId="{FF8E1E4A-D7E9-46ED-84E1-834248445D26}" srcOrd="6" destOrd="0" presId="urn:microsoft.com/office/officeart/2018/2/layout/IconCircleList"/>
    <dgm:cxn modelId="{822FAAD7-05B6-431F-8C0B-14C942BE669D}" type="presParOf" srcId="{FF8E1E4A-D7E9-46ED-84E1-834248445D26}" destId="{405A35E1-9F45-4C10-8FAE-027DA071ACC2}" srcOrd="0" destOrd="0" presId="urn:microsoft.com/office/officeart/2018/2/layout/IconCircleList"/>
    <dgm:cxn modelId="{C3B86680-9898-4166-A1E4-036183A29556}" type="presParOf" srcId="{FF8E1E4A-D7E9-46ED-84E1-834248445D26}" destId="{5C1D1762-10C9-400B-91A2-CE723C62CA34}" srcOrd="1" destOrd="0" presId="urn:microsoft.com/office/officeart/2018/2/layout/IconCircleList"/>
    <dgm:cxn modelId="{BCFE0223-4951-477B-BA76-63B47515076E}" type="presParOf" srcId="{FF8E1E4A-D7E9-46ED-84E1-834248445D26}" destId="{C2CA456F-9D5F-4678-8471-41EC4798B8D3}" srcOrd="2" destOrd="0" presId="urn:microsoft.com/office/officeart/2018/2/layout/IconCircleList"/>
    <dgm:cxn modelId="{987D2ADF-54A8-400B-B9C3-A8DCFD489136}" type="presParOf" srcId="{FF8E1E4A-D7E9-46ED-84E1-834248445D26}" destId="{D6DCA485-13A5-497F-86E6-5CEEE4B7A6B9}"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D9179F0-4760-44BB-A2FD-5479E5CB11A9}"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834A81F5-973D-41F3-9211-180CFC351C21}">
      <dgm:prSet custT="1"/>
      <dgm:spPr/>
      <dgm:t>
        <a:bodyPr/>
        <a:lstStyle/>
        <a:p>
          <a:pPr>
            <a:lnSpc>
              <a:spcPct val="100000"/>
            </a:lnSpc>
            <a:defRPr cap="all"/>
          </a:pPr>
          <a:r>
            <a:rPr lang="en-US" sz="2000" b="1" cap="none" dirty="0">
              <a:solidFill>
                <a:srgbClr val="086575"/>
              </a:solidFill>
            </a:rPr>
            <a:t>Structured Support</a:t>
          </a:r>
          <a:r>
            <a:rPr lang="en-US" sz="2000" cap="none" dirty="0">
              <a:solidFill>
                <a:srgbClr val="086575"/>
              </a:solidFill>
            </a:rPr>
            <a:t>: startups receive access to resources like mentors, experts, and legal assistance, providing a solid foundation.</a:t>
          </a:r>
        </a:p>
      </dgm:t>
    </dgm:pt>
    <dgm:pt modelId="{B745F45E-8CAA-4493-84F6-716A561C7E4A}" type="parTrans" cxnId="{8DFA8C14-0793-4255-A24F-9552EB9D55F5}">
      <dgm:prSet/>
      <dgm:spPr/>
      <dgm:t>
        <a:bodyPr/>
        <a:lstStyle/>
        <a:p>
          <a:endParaRPr lang="en-US"/>
        </a:p>
      </dgm:t>
    </dgm:pt>
    <dgm:pt modelId="{BBF998E7-3AE1-47ED-B26D-9351E2D9B8A8}" type="sibTrans" cxnId="{8DFA8C14-0793-4255-A24F-9552EB9D55F5}">
      <dgm:prSet/>
      <dgm:spPr/>
      <dgm:t>
        <a:bodyPr/>
        <a:lstStyle/>
        <a:p>
          <a:endParaRPr lang="en-US"/>
        </a:p>
      </dgm:t>
    </dgm:pt>
    <dgm:pt modelId="{B38F5B59-B426-4C57-A2A0-485E9945A168}">
      <dgm:prSet custT="1"/>
      <dgm:spPr/>
      <dgm:t>
        <a:bodyPr/>
        <a:lstStyle/>
        <a:p>
          <a:pPr>
            <a:lnSpc>
              <a:spcPct val="100000"/>
            </a:lnSpc>
            <a:defRPr cap="all"/>
          </a:pPr>
          <a:r>
            <a:rPr lang="en-US" sz="2000" b="1" cap="none" dirty="0">
              <a:solidFill>
                <a:srgbClr val="F2A72C"/>
              </a:solidFill>
            </a:rPr>
            <a:t>Access to Investors:  </a:t>
          </a:r>
          <a:r>
            <a:rPr lang="en-US" sz="2000" cap="none" dirty="0">
              <a:solidFill>
                <a:srgbClr val="F2A72C"/>
              </a:solidFill>
            </a:rPr>
            <a:t>many incubators have established networks of angel investors and venture capitalists that startups can pitch to directly.</a:t>
          </a:r>
        </a:p>
      </dgm:t>
    </dgm:pt>
    <dgm:pt modelId="{8B9133B5-F7FF-4EB3-8057-3A657F094E09}" type="parTrans" cxnId="{9D48C390-766C-4609-9115-B49BB92632D3}">
      <dgm:prSet/>
      <dgm:spPr/>
      <dgm:t>
        <a:bodyPr/>
        <a:lstStyle/>
        <a:p>
          <a:endParaRPr lang="en-US"/>
        </a:p>
      </dgm:t>
    </dgm:pt>
    <dgm:pt modelId="{57A23487-B559-4140-96DF-BBB7CF6830AE}" type="sibTrans" cxnId="{9D48C390-766C-4609-9115-B49BB92632D3}">
      <dgm:prSet/>
      <dgm:spPr/>
      <dgm:t>
        <a:bodyPr/>
        <a:lstStyle/>
        <a:p>
          <a:endParaRPr lang="en-US"/>
        </a:p>
      </dgm:t>
    </dgm:pt>
    <dgm:pt modelId="{32010ED7-B959-4824-9FCA-6B82A95BE796}">
      <dgm:prSet custT="1"/>
      <dgm:spPr/>
      <dgm:t>
        <a:bodyPr/>
        <a:lstStyle/>
        <a:p>
          <a:pPr>
            <a:lnSpc>
              <a:spcPct val="100000"/>
            </a:lnSpc>
            <a:defRPr cap="all"/>
          </a:pPr>
          <a:r>
            <a:rPr lang="en-US" sz="2000" b="1" cap="none" dirty="0">
              <a:solidFill>
                <a:srgbClr val="D9552F"/>
              </a:solidFill>
            </a:rPr>
            <a:t>Exposure to Industry Networks: </a:t>
          </a:r>
        </a:p>
        <a:p>
          <a:pPr>
            <a:lnSpc>
              <a:spcPct val="100000"/>
            </a:lnSpc>
            <a:defRPr cap="all"/>
          </a:pPr>
          <a:r>
            <a:rPr lang="en-US" sz="2000" cap="none" dirty="0">
              <a:solidFill>
                <a:srgbClr val="D9552F"/>
              </a:solidFill>
            </a:rPr>
            <a:t>incubators provide connections to other entrepreneurs, potential partners, and customers, expanding your market access.</a:t>
          </a:r>
        </a:p>
      </dgm:t>
    </dgm:pt>
    <dgm:pt modelId="{176C24CA-CAD2-40C2-922F-8B4311681ABC}" type="parTrans" cxnId="{0E4C2901-5304-4D1E-965D-3FF14A7B902F}">
      <dgm:prSet/>
      <dgm:spPr/>
      <dgm:t>
        <a:bodyPr/>
        <a:lstStyle/>
        <a:p>
          <a:endParaRPr lang="en-US"/>
        </a:p>
      </dgm:t>
    </dgm:pt>
    <dgm:pt modelId="{93A26502-E000-4422-947E-A33AE9DCC553}" type="sibTrans" cxnId="{0E4C2901-5304-4D1E-965D-3FF14A7B902F}">
      <dgm:prSet/>
      <dgm:spPr/>
      <dgm:t>
        <a:bodyPr/>
        <a:lstStyle/>
        <a:p>
          <a:endParaRPr lang="en-US"/>
        </a:p>
      </dgm:t>
    </dgm:pt>
    <dgm:pt modelId="{93CCC33F-79C1-46FC-A6CB-1FDD170F869C}">
      <dgm:prSet custT="1"/>
      <dgm:spPr/>
      <dgm:t>
        <a:bodyPr/>
        <a:lstStyle/>
        <a:p>
          <a:pPr>
            <a:lnSpc>
              <a:spcPct val="100000"/>
            </a:lnSpc>
            <a:defRPr cap="all"/>
          </a:pPr>
          <a:r>
            <a:rPr lang="en-US" sz="2000" b="1" cap="none" dirty="0">
              <a:solidFill>
                <a:srgbClr val="47B5C8"/>
              </a:solidFill>
            </a:rPr>
            <a:t>Accountability and Goal-Setting: R</a:t>
          </a:r>
          <a:r>
            <a:rPr lang="en-US" sz="2000" cap="none" dirty="0">
              <a:solidFill>
                <a:srgbClr val="47B5C8"/>
              </a:solidFill>
            </a:rPr>
            <a:t>egular check-ins and milestones help startups stay focused and on track for growth.</a:t>
          </a:r>
        </a:p>
      </dgm:t>
    </dgm:pt>
    <dgm:pt modelId="{B91BDBC2-999C-42D7-A1A0-0A759DCADB3D}" type="parTrans" cxnId="{319D697B-831D-4425-8243-156D837FCC63}">
      <dgm:prSet/>
      <dgm:spPr/>
      <dgm:t>
        <a:bodyPr/>
        <a:lstStyle/>
        <a:p>
          <a:endParaRPr lang="en-US"/>
        </a:p>
      </dgm:t>
    </dgm:pt>
    <dgm:pt modelId="{97C45F37-0C61-431E-B029-C0F86CF7EFD9}" type="sibTrans" cxnId="{319D697B-831D-4425-8243-156D837FCC63}">
      <dgm:prSet/>
      <dgm:spPr/>
      <dgm:t>
        <a:bodyPr/>
        <a:lstStyle/>
        <a:p>
          <a:endParaRPr lang="en-US"/>
        </a:p>
      </dgm:t>
    </dgm:pt>
    <dgm:pt modelId="{06AAEA0C-764B-4D58-8818-6AF1421AF51B}" type="pres">
      <dgm:prSet presAssocID="{3D9179F0-4760-44BB-A2FD-5479E5CB11A9}" presName="root" presStyleCnt="0">
        <dgm:presLayoutVars>
          <dgm:dir/>
          <dgm:resizeHandles val="exact"/>
        </dgm:presLayoutVars>
      </dgm:prSet>
      <dgm:spPr/>
    </dgm:pt>
    <dgm:pt modelId="{8B141E62-A6C4-4701-BC4F-7E9D14E04366}" type="pres">
      <dgm:prSet presAssocID="{834A81F5-973D-41F3-9211-180CFC351C21}" presName="compNode" presStyleCnt="0"/>
      <dgm:spPr/>
    </dgm:pt>
    <dgm:pt modelId="{B2D806CA-E3AB-4B3A-A2F9-6D9D20DF7966}" type="pres">
      <dgm:prSet presAssocID="{834A81F5-973D-41F3-9211-180CFC351C21}" presName="iconBgRect" presStyleLbl="bgShp" presStyleIdx="0" presStyleCnt="4"/>
      <dgm:spPr/>
    </dgm:pt>
    <dgm:pt modelId="{F63564EA-D2A4-4EFC-8874-EDC7853A1D28}" type="pres">
      <dgm:prSet presAssocID="{834A81F5-973D-41F3-9211-180CFC351C21}" presName="iconRect" presStyleLbl="node1" presStyleIdx="0" presStyleCnt="4" custScaleX="218846" custScaleY="21884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AE280AF9-D6BE-4C22-B636-FFFCF9F60E7C}" type="pres">
      <dgm:prSet presAssocID="{834A81F5-973D-41F3-9211-180CFC351C21}" presName="spaceRect" presStyleCnt="0"/>
      <dgm:spPr/>
    </dgm:pt>
    <dgm:pt modelId="{B9634FFA-0A91-4484-B35E-CCE7F973CE4A}" type="pres">
      <dgm:prSet presAssocID="{834A81F5-973D-41F3-9211-180CFC351C21}" presName="textRect" presStyleLbl="revTx" presStyleIdx="0" presStyleCnt="4" custScaleX="171893" custScaleY="91304" custLinFactNeighborY="-8660">
        <dgm:presLayoutVars>
          <dgm:chMax val="1"/>
          <dgm:chPref val="1"/>
        </dgm:presLayoutVars>
      </dgm:prSet>
      <dgm:spPr/>
    </dgm:pt>
    <dgm:pt modelId="{DF23C20D-5304-4B8B-9194-E1278F5BBE9D}" type="pres">
      <dgm:prSet presAssocID="{BBF998E7-3AE1-47ED-B26D-9351E2D9B8A8}" presName="sibTrans" presStyleCnt="0"/>
      <dgm:spPr/>
    </dgm:pt>
    <dgm:pt modelId="{8C4EECB4-52E6-4D1F-8FE4-3E76D8672E27}" type="pres">
      <dgm:prSet presAssocID="{B38F5B59-B426-4C57-A2A0-485E9945A168}" presName="compNode" presStyleCnt="0"/>
      <dgm:spPr/>
    </dgm:pt>
    <dgm:pt modelId="{D2BBA109-293D-44B0-830D-FDBA20B86865}" type="pres">
      <dgm:prSet presAssocID="{B38F5B59-B426-4C57-A2A0-485E9945A168}" presName="iconBgRect" presStyleLbl="bgShp" presStyleIdx="1" presStyleCnt="4"/>
      <dgm:spPr/>
    </dgm:pt>
    <dgm:pt modelId="{07A4B83A-2EA0-4AF6-8106-B80C4CBFC5AF}" type="pres">
      <dgm:prSet presAssocID="{B38F5B59-B426-4C57-A2A0-485E9945A168}" presName="iconRect" presStyleLbl="node1" presStyleIdx="1" presStyleCnt="4" custScaleX="218878" custScaleY="21887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andshake"/>
        </a:ext>
      </dgm:extLst>
    </dgm:pt>
    <dgm:pt modelId="{EEAEE6E3-6E78-4B03-8CC1-645FA5F8A210}" type="pres">
      <dgm:prSet presAssocID="{B38F5B59-B426-4C57-A2A0-485E9945A168}" presName="spaceRect" presStyleCnt="0"/>
      <dgm:spPr/>
    </dgm:pt>
    <dgm:pt modelId="{482270AE-6317-4770-A4CB-39B29BAA3C86}" type="pres">
      <dgm:prSet presAssocID="{B38F5B59-B426-4C57-A2A0-485E9945A168}" presName="textRect" presStyleLbl="revTx" presStyleIdx="1" presStyleCnt="4" custScaleX="187729" custScaleY="100116">
        <dgm:presLayoutVars>
          <dgm:chMax val="1"/>
          <dgm:chPref val="1"/>
        </dgm:presLayoutVars>
      </dgm:prSet>
      <dgm:spPr/>
    </dgm:pt>
    <dgm:pt modelId="{D1BDF7D1-6E97-476C-BEEA-AD28AFAD4028}" type="pres">
      <dgm:prSet presAssocID="{57A23487-B559-4140-96DF-BBB7CF6830AE}" presName="sibTrans" presStyleCnt="0"/>
      <dgm:spPr/>
    </dgm:pt>
    <dgm:pt modelId="{C0C10379-2589-42F9-8DCD-965A7F39CBEE}" type="pres">
      <dgm:prSet presAssocID="{32010ED7-B959-4824-9FCA-6B82A95BE796}" presName="compNode" presStyleCnt="0"/>
      <dgm:spPr/>
    </dgm:pt>
    <dgm:pt modelId="{0BF1E0E4-512D-4DB5-B8D2-6B172844481C}" type="pres">
      <dgm:prSet presAssocID="{32010ED7-B959-4824-9FCA-6B82A95BE796}" presName="iconBgRect" presStyleLbl="bgShp" presStyleIdx="2" presStyleCnt="4"/>
      <dgm:spPr/>
    </dgm:pt>
    <dgm:pt modelId="{9C105F80-CB80-4602-86D9-8E3AF497DA4C}" type="pres">
      <dgm:prSet presAssocID="{32010ED7-B959-4824-9FCA-6B82A95BE796}" presName="iconRect" presStyleLbl="node1" presStyleIdx="2" presStyleCnt="4" custScaleX="205074" custScaleY="20507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onnections"/>
        </a:ext>
      </dgm:extLst>
    </dgm:pt>
    <dgm:pt modelId="{A6A108BF-7C3A-4934-AB16-ECD0FAA56324}" type="pres">
      <dgm:prSet presAssocID="{32010ED7-B959-4824-9FCA-6B82A95BE796}" presName="spaceRect" presStyleCnt="0"/>
      <dgm:spPr/>
    </dgm:pt>
    <dgm:pt modelId="{12BD0E8F-48D1-4376-8AE8-CF28B08D409D}" type="pres">
      <dgm:prSet presAssocID="{32010ED7-B959-4824-9FCA-6B82A95BE796}" presName="textRect" presStyleLbl="revTx" presStyleIdx="2" presStyleCnt="4" custScaleX="185189">
        <dgm:presLayoutVars>
          <dgm:chMax val="1"/>
          <dgm:chPref val="1"/>
        </dgm:presLayoutVars>
      </dgm:prSet>
      <dgm:spPr/>
    </dgm:pt>
    <dgm:pt modelId="{9B4AF963-2004-4BB4-A14A-37E35CA20C56}" type="pres">
      <dgm:prSet presAssocID="{93A26502-E000-4422-947E-A33AE9DCC553}" presName="sibTrans" presStyleCnt="0"/>
      <dgm:spPr/>
    </dgm:pt>
    <dgm:pt modelId="{78C0671A-881E-4465-A492-F2E454CF3B57}" type="pres">
      <dgm:prSet presAssocID="{93CCC33F-79C1-46FC-A6CB-1FDD170F869C}" presName="compNode" presStyleCnt="0"/>
      <dgm:spPr/>
    </dgm:pt>
    <dgm:pt modelId="{F0204BF4-7E01-487E-8510-64C8F0EAA4AA}" type="pres">
      <dgm:prSet presAssocID="{93CCC33F-79C1-46FC-A6CB-1FDD170F869C}" presName="iconBgRect" presStyleLbl="bgShp" presStyleIdx="3" presStyleCnt="4"/>
      <dgm:spPr/>
    </dgm:pt>
    <dgm:pt modelId="{8487362F-09A1-4D47-94AB-FA0C89BB1D09}" type="pres">
      <dgm:prSet presAssocID="{93CCC33F-79C1-46FC-A6CB-1FDD170F869C}" presName="iconRect" presStyleLbl="node1" presStyleIdx="3" presStyleCnt="4" custScaleX="213964" custScaleY="21396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ullseye"/>
        </a:ext>
      </dgm:extLst>
    </dgm:pt>
    <dgm:pt modelId="{4C44B152-84D8-4088-AA93-081ABC19CC80}" type="pres">
      <dgm:prSet presAssocID="{93CCC33F-79C1-46FC-A6CB-1FDD170F869C}" presName="spaceRect" presStyleCnt="0"/>
      <dgm:spPr/>
    </dgm:pt>
    <dgm:pt modelId="{46505BBA-E43F-412C-A7A2-EAC5CF704582}" type="pres">
      <dgm:prSet presAssocID="{93CCC33F-79C1-46FC-A6CB-1FDD170F869C}" presName="textRect" presStyleLbl="revTx" presStyleIdx="3" presStyleCnt="4" custScaleX="162817">
        <dgm:presLayoutVars>
          <dgm:chMax val="1"/>
          <dgm:chPref val="1"/>
        </dgm:presLayoutVars>
      </dgm:prSet>
      <dgm:spPr/>
    </dgm:pt>
  </dgm:ptLst>
  <dgm:cxnLst>
    <dgm:cxn modelId="{0E4C2901-5304-4D1E-965D-3FF14A7B902F}" srcId="{3D9179F0-4760-44BB-A2FD-5479E5CB11A9}" destId="{32010ED7-B959-4824-9FCA-6B82A95BE796}" srcOrd="2" destOrd="0" parTransId="{176C24CA-CAD2-40C2-922F-8B4311681ABC}" sibTransId="{93A26502-E000-4422-947E-A33AE9DCC553}"/>
    <dgm:cxn modelId="{8DFA8C14-0793-4255-A24F-9552EB9D55F5}" srcId="{3D9179F0-4760-44BB-A2FD-5479E5CB11A9}" destId="{834A81F5-973D-41F3-9211-180CFC351C21}" srcOrd="0" destOrd="0" parTransId="{B745F45E-8CAA-4493-84F6-716A561C7E4A}" sibTransId="{BBF998E7-3AE1-47ED-B26D-9351E2D9B8A8}"/>
    <dgm:cxn modelId="{8BA88B26-D638-46A8-A797-2DF12C89C6F0}" type="presOf" srcId="{834A81F5-973D-41F3-9211-180CFC351C21}" destId="{B9634FFA-0A91-4484-B35E-CCE7F973CE4A}" srcOrd="0" destOrd="0" presId="urn:microsoft.com/office/officeart/2018/5/layout/IconCircleLabelList"/>
    <dgm:cxn modelId="{D56F7D63-6531-459A-89E5-FDA55E14D202}" type="presOf" srcId="{3D9179F0-4760-44BB-A2FD-5479E5CB11A9}" destId="{06AAEA0C-764B-4D58-8818-6AF1421AF51B}" srcOrd="0" destOrd="0" presId="urn:microsoft.com/office/officeart/2018/5/layout/IconCircleLabelList"/>
    <dgm:cxn modelId="{77B19D64-2881-4148-92F4-3A98CC0BDF4E}" type="presOf" srcId="{32010ED7-B959-4824-9FCA-6B82A95BE796}" destId="{12BD0E8F-48D1-4376-8AE8-CF28B08D409D}" srcOrd="0" destOrd="0" presId="urn:microsoft.com/office/officeart/2018/5/layout/IconCircleLabelList"/>
    <dgm:cxn modelId="{319D697B-831D-4425-8243-156D837FCC63}" srcId="{3D9179F0-4760-44BB-A2FD-5479E5CB11A9}" destId="{93CCC33F-79C1-46FC-A6CB-1FDD170F869C}" srcOrd="3" destOrd="0" parTransId="{B91BDBC2-999C-42D7-A1A0-0A759DCADB3D}" sibTransId="{97C45F37-0C61-431E-B029-C0F86CF7EFD9}"/>
    <dgm:cxn modelId="{B5A17F85-427C-4C77-8258-FEA873DBA67F}" type="presOf" srcId="{93CCC33F-79C1-46FC-A6CB-1FDD170F869C}" destId="{46505BBA-E43F-412C-A7A2-EAC5CF704582}" srcOrd="0" destOrd="0" presId="urn:microsoft.com/office/officeart/2018/5/layout/IconCircleLabelList"/>
    <dgm:cxn modelId="{9D48C390-766C-4609-9115-B49BB92632D3}" srcId="{3D9179F0-4760-44BB-A2FD-5479E5CB11A9}" destId="{B38F5B59-B426-4C57-A2A0-485E9945A168}" srcOrd="1" destOrd="0" parTransId="{8B9133B5-F7FF-4EB3-8057-3A657F094E09}" sibTransId="{57A23487-B559-4140-96DF-BBB7CF6830AE}"/>
    <dgm:cxn modelId="{677CBEA9-E6E3-4530-AFF4-B457C4118ADE}" type="presOf" srcId="{B38F5B59-B426-4C57-A2A0-485E9945A168}" destId="{482270AE-6317-4770-A4CB-39B29BAA3C86}" srcOrd="0" destOrd="0" presId="urn:microsoft.com/office/officeart/2018/5/layout/IconCircleLabelList"/>
    <dgm:cxn modelId="{C02660CB-3012-4440-A924-63CD445B64AF}" type="presParOf" srcId="{06AAEA0C-764B-4D58-8818-6AF1421AF51B}" destId="{8B141E62-A6C4-4701-BC4F-7E9D14E04366}" srcOrd="0" destOrd="0" presId="urn:microsoft.com/office/officeart/2018/5/layout/IconCircleLabelList"/>
    <dgm:cxn modelId="{46A02E90-DEF3-48BB-A704-644BB5B332AE}" type="presParOf" srcId="{8B141E62-A6C4-4701-BC4F-7E9D14E04366}" destId="{B2D806CA-E3AB-4B3A-A2F9-6D9D20DF7966}" srcOrd="0" destOrd="0" presId="urn:microsoft.com/office/officeart/2018/5/layout/IconCircleLabelList"/>
    <dgm:cxn modelId="{E3DB32A2-4B9C-4D4B-81D6-64FB349BDB21}" type="presParOf" srcId="{8B141E62-A6C4-4701-BC4F-7E9D14E04366}" destId="{F63564EA-D2A4-4EFC-8874-EDC7853A1D28}" srcOrd="1" destOrd="0" presId="urn:microsoft.com/office/officeart/2018/5/layout/IconCircleLabelList"/>
    <dgm:cxn modelId="{2BBCAB12-0F83-4719-BB55-DF63ED18E10D}" type="presParOf" srcId="{8B141E62-A6C4-4701-BC4F-7E9D14E04366}" destId="{AE280AF9-D6BE-4C22-B636-FFFCF9F60E7C}" srcOrd="2" destOrd="0" presId="urn:microsoft.com/office/officeart/2018/5/layout/IconCircleLabelList"/>
    <dgm:cxn modelId="{C4214779-01A7-4367-8181-6620931357B0}" type="presParOf" srcId="{8B141E62-A6C4-4701-BC4F-7E9D14E04366}" destId="{B9634FFA-0A91-4484-B35E-CCE7F973CE4A}" srcOrd="3" destOrd="0" presId="urn:microsoft.com/office/officeart/2018/5/layout/IconCircleLabelList"/>
    <dgm:cxn modelId="{7824F1EE-213D-4837-BF15-A6F244CF588B}" type="presParOf" srcId="{06AAEA0C-764B-4D58-8818-6AF1421AF51B}" destId="{DF23C20D-5304-4B8B-9194-E1278F5BBE9D}" srcOrd="1" destOrd="0" presId="urn:microsoft.com/office/officeart/2018/5/layout/IconCircleLabelList"/>
    <dgm:cxn modelId="{CC6B12F8-4792-445F-901D-B7044F842E14}" type="presParOf" srcId="{06AAEA0C-764B-4D58-8818-6AF1421AF51B}" destId="{8C4EECB4-52E6-4D1F-8FE4-3E76D8672E27}" srcOrd="2" destOrd="0" presId="urn:microsoft.com/office/officeart/2018/5/layout/IconCircleLabelList"/>
    <dgm:cxn modelId="{E0309ECA-327A-4814-92EC-B56EF941C0BA}" type="presParOf" srcId="{8C4EECB4-52E6-4D1F-8FE4-3E76D8672E27}" destId="{D2BBA109-293D-44B0-830D-FDBA20B86865}" srcOrd="0" destOrd="0" presId="urn:microsoft.com/office/officeart/2018/5/layout/IconCircleLabelList"/>
    <dgm:cxn modelId="{DCDE1014-F90E-4E6A-9756-AFF045D5492D}" type="presParOf" srcId="{8C4EECB4-52E6-4D1F-8FE4-3E76D8672E27}" destId="{07A4B83A-2EA0-4AF6-8106-B80C4CBFC5AF}" srcOrd="1" destOrd="0" presId="urn:microsoft.com/office/officeart/2018/5/layout/IconCircleLabelList"/>
    <dgm:cxn modelId="{1BE534DB-ACAF-4B55-BE48-0016178EE8D5}" type="presParOf" srcId="{8C4EECB4-52E6-4D1F-8FE4-3E76D8672E27}" destId="{EEAEE6E3-6E78-4B03-8CC1-645FA5F8A210}" srcOrd="2" destOrd="0" presId="urn:microsoft.com/office/officeart/2018/5/layout/IconCircleLabelList"/>
    <dgm:cxn modelId="{D1040430-244A-4FD8-8D07-FA936883F103}" type="presParOf" srcId="{8C4EECB4-52E6-4D1F-8FE4-3E76D8672E27}" destId="{482270AE-6317-4770-A4CB-39B29BAA3C86}" srcOrd="3" destOrd="0" presId="urn:microsoft.com/office/officeart/2018/5/layout/IconCircleLabelList"/>
    <dgm:cxn modelId="{100C37F6-4902-498F-9230-339D835267F6}" type="presParOf" srcId="{06AAEA0C-764B-4D58-8818-6AF1421AF51B}" destId="{D1BDF7D1-6E97-476C-BEEA-AD28AFAD4028}" srcOrd="3" destOrd="0" presId="urn:microsoft.com/office/officeart/2018/5/layout/IconCircleLabelList"/>
    <dgm:cxn modelId="{5EE00E33-9ECC-4ABD-86B8-564EE3D0B00D}" type="presParOf" srcId="{06AAEA0C-764B-4D58-8818-6AF1421AF51B}" destId="{C0C10379-2589-42F9-8DCD-965A7F39CBEE}" srcOrd="4" destOrd="0" presId="urn:microsoft.com/office/officeart/2018/5/layout/IconCircleLabelList"/>
    <dgm:cxn modelId="{7BE72966-CFE6-4968-9A6D-51791F533D14}" type="presParOf" srcId="{C0C10379-2589-42F9-8DCD-965A7F39CBEE}" destId="{0BF1E0E4-512D-4DB5-B8D2-6B172844481C}" srcOrd="0" destOrd="0" presId="urn:microsoft.com/office/officeart/2018/5/layout/IconCircleLabelList"/>
    <dgm:cxn modelId="{1A6C6700-18EB-4719-8ED3-2B599683876A}" type="presParOf" srcId="{C0C10379-2589-42F9-8DCD-965A7F39CBEE}" destId="{9C105F80-CB80-4602-86D9-8E3AF497DA4C}" srcOrd="1" destOrd="0" presId="urn:microsoft.com/office/officeart/2018/5/layout/IconCircleLabelList"/>
    <dgm:cxn modelId="{BC1DD616-70D9-4ABB-88E0-A60804FF6D79}" type="presParOf" srcId="{C0C10379-2589-42F9-8DCD-965A7F39CBEE}" destId="{A6A108BF-7C3A-4934-AB16-ECD0FAA56324}" srcOrd="2" destOrd="0" presId="urn:microsoft.com/office/officeart/2018/5/layout/IconCircleLabelList"/>
    <dgm:cxn modelId="{65841277-72A8-49A8-ADF8-32A477A27D4A}" type="presParOf" srcId="{C0C10379-2589-42F9-8DCD-965A7F39CBEE}" destId="{12BD0E8F-48D1-4376-8AE8-CF28B08D409D}" srcOrd="3" destOrd="0" presId="urn:microsoft.com/office/officeart/2018/5/layout/IconCircleLabelList"/>
    <dgm:cxn modelId="{FB4E28ED-A81C-4A57-8A76-C0C5A4215AF2}" type="presParOf" srcId="{06AAEA0C-764B-4D58-8818-6AF1421AF51B}" destId="{9B4AF963-2004-4BB4-A14A-37E35CA20C56}" srcOrd="5" destOrd="0" presId="urn:microsoft.com/office/officeart/2018/5/layout/IconCircleLabelList"/>
    <dgm:cxn modelId="{6D0C2ABE-0C94-49FF-8D7C-99B48E9A0C39}" type="presParOf" srcId="{06AAEA0C-764B-4D58-8818-6AF1421AF51B}" destId="{78C0671A-881E-4465-A492-F2E454CF3B57}" srcOrd="6" destOrd="0" presId="urn:microsoft.com/office/officeart/2018/5/layout/IconCircleLabelList"/>
    <dgm:cxn modelId="{D72FE3CE-2568-4D84-9306-1A7DD07B3409}" type="presParOf" srcId="{78C0671A-881E-4465-A492-F2E454CF3B57}" destId="{F0204BF4-7E01-487E-8510-64C8F0EAA4AA}" srcOrd="0" destOrd="0" presId="urn:microsoft.com/office/officeart/2018/5/layout/IconCircleLabelList"/>
    <dgm:cxn modelId="{E9D6F558-213F-4C03-98A9-73B102AA5DE6}" type="presParOf" srcId="{78C0671A-881E-4465-A492-F2E454CF3B57}" destId="{8487362F-09A1-4D47-94AB-FA0C89BB1D09}" srcOrd="1" destOrd="0" presId="urn:microsoft.com/office/officeart/2018/5/layout/IconCircleLabelList"/>
    <dgm:cxn modelId="{31EEAF02-B826-404E-AA4D-48819EBC14A9}" type="presParOf" srcId="{78C0671A-881E-4465-A492-F2E454CF3B57}" destId="{4C44B152-84D8-4088-AA93-081ABC19CC80}" srcOrd="2" destOrd="0" presId="urn:microsoft.com/office/officeart/2018/5/layout/IconCircleLabelList"/>
    <dgm:cxn modelId="{E7C73D59-F79B-47F7-8BBF-D187C4C23D42}" type="presParOf" srcId="{78C0671A-881E-4465-A492-F2E454CF3B57}" destId="{46505BBA-E43F-412C-A7A2-EAC5CF70458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E18629-714C-4175-9BB2-8351E6387DB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A240D12C-9FE8-414F-B4EA-73964228F0E8}">
      <dgm:prSet custT="1"/>
      <dgm:spPr/>
      <dgm:t>
        <a:bodyPr/>
        <a:lstStyle/>
        <a:p>
          <a:pPr>
            <a:lnSpc>
              <a:spcPct val="100000"/>
            </a:lnSpc>
          </a:pPr>
          <a:r>
            <a:rPr lang="en-US" sz="1800" dirty="0">
              <a:solidFill>
                <a:srgbClr val="000000"/>
              </a:solidFill>
            </a:rPr>
            <a:t>Learn how to find the right mentor, and understand how to identify, research, and approach those who can provide the guidance you need.</a:t>
          </a:r>
        </a:p>
      </dgm:t>
    </dgm:pt>
    <dgm:pt modelId="{2923EA9E-EEB8-442E-9C08-CA43D0DF5211}" type="parTrans" cxnId="{0EC7A3BF-3A1B-43AC-AEAA-532B8B83FA27}">
      <dgm:prSet/>
      <dgm:spPr/>
      <dgm:t>
        <a:bodyPr/>
        <a:lstStyle/>
        <a:p>
          <a:endParaRPr lang="en-US"/>
        </a:p>
      </dgm:t>
    </dgm:pt>
    <dgm:pt modelId="{6B0CBB82-E75D-4A8B-A2CF-AD6B439ECDD7}" type="sibTrans" cxnId="{0EC7A3BF-3A1B-43AC-AEAA-532B8B83FA27}">
      <dgm:prSet/>
      <dgm:spPr/>
      <dgm:t>
        <a:bodyPr/>
        <a:lstStyle/>
        <a:p>
          <a:pPr>
            <a:lnSpc>
              <a:spcPct val="100000"/>
            </a:lnSpc>
          </a:pPr>
          <a:endParaRPr lang="en-US"/>
        </a:p>
      </dgm:t>
    </dgm:pt>
    <dgm:pt modelId="{2BE503AF-8004-4AA6-BBE7-44BFCDC970B6}">
      <dgm:prSet custT="1"/>
      <dgm:spPr/>
      <dgm:t>
        <a:bodyPr/>
        <a:lstStyle/>
        <a:p>
          <a:pPr>
            <a:lnSpc>
              <a:spcPct val="100000"/>
            </a:lnSpc>
          </a:pPr>
          <a:r>
            <a:rPr lang="en-US" sz="1800" b="0" i="0" u="none" dirty="0">
              <a:solidFill>
                <a:srgbClr val="000000"/>
              </a:solidFill>
            </a:rPr>
            <a:t>Learn how to use mentorship to gain new insights, build networks, and accelerate personal &amp; business development.</a:t>
          </a:r>
          <a:endParaRPr lang="en-US" sz="1800" b="0" dirty="0">
            <a:solidFill>
              <a:srgbClr val="000000"/>
            </a:solidFill>
          </a:endParaRPr>
        </a:p>
      </dgm:t>
    </dgm:pt>
    <dgm:pt modelId="{CF9C86FA-5A89-4F0F-9C61-15E0A99CB0AC}" type="parTrans" cxnId="{1D121847-31AC-408A-8EFB-F9EE069294B4}">
      <dgm:prSet/>
      <dgm:spPr/>
      <dgm:t>
        <a:bodyPr/>
        <a:lstStyle/>
        <a:p>
          <a:endParaRPr lang="en-US"/>
        </a:p>
      </dgm:t>
    </dgm:pt>
    <dgm:pt modelId="{8CDED65D-6EA2-49B0-A239-05E4EF09254C}" type="sibTrans" cxnId="{1D121847-31AC-408A-8EFB-F9EE069294B4}">
      <dgm:prSet/>
      <dgm:spPr/>
      <dgm:t>
        <a:bodyPr/>
        <a:lstStyle/>
        <a:p>
          <a:pPr>
            <a:lnSpc>
              <a:spcPct val="100000"/>
            </a:lnSpc>
          </a:pPr>
          <a:endParaRPr lang="en-US"/>
        </a:p>
      </dgm:t>
    </dgm:pt>
    <dgm:pt modelId="{2335EF79-2893-4D15-AF1C-D6FAF946B837}">
      <dgm:prSet custT="1"/>
      <dgm:spPr/>
      <dgm:t>
        <a:bodyPr/>
        <a:lstStyle/>
        <a:p>
          <a:pPr>
            <a:lnSpc>
              <a:spcPct val="100000"/>
            </a:lnSpc>
          </a:pPr>
          <a:r>
            <a:rPr lang="en-US" sz="1800" b="0" i="0" u="none" dirty="0">
              <a:solidFill>
                <a:srgbClr val="000000"/>
              </a:solidFill>
            </a:rPr>
            <a:t>Learn how to establish clear goals, maintain effective communication, and ensure productive long-term support, and benefit for both parties.</a:t>
          </a:r>
          <a:endParaRPr lang="en-US" sz="1800" b="0" dirty="0">
            <a:solidFill>
              <a:srgbClr val="000000"/>
            </a:solidFill>
          </a:endParaRPr>
        </a:p>
      </dgm:t>
    </dgm:pt>
    <dgm:pt modelId="{1D80745C-61E0-4CB7-8FF9-502B07B73592}" type="parTrans" cxnId="{AB113679-A533-4C4B-A962-3B894ED467E9}">
      <dgm:prSet/>
      <dgm:spPr/>
      <dgm:t>
        <a:bodyPr/>
        <a:lstStyle/>
        <a:p>
          <a:endParaRPr lang="en-US"/>
        </a:p>
      </dgm:t>
    </dgm:pt>
    <dgm:pt modelId="{C87725A2-4C32-4EC0-B673-C13667322305}" type="sibTrans" cxnId="{AB113679-A533-4C4B-A962-3B894ED467E9}">
      <dgm:prSet/>
      <dgm:spPr/>
      <dgm:t>
        <a:bodyPr/>
        <a:lstStyle/>
        <a:p>
          <a:pPr>
            <a:lnSpc>
              <a:spcPct val="100000"/>
            </a:lnSpc>
          </a:pPr>
          <a:endParaRPr lang="en-US"/>
        </a:p>
      </dgm:t>
    </dgm:pt>
    <dgm:pt modelId="{BC736584-8BF8-4476-BA72-6F09819F148F}">
      <dgm:prSet custT="1"/>
      <dgm:spPr/>
      <dgm:t>
        <a:bodyPr/>
        <a:lstStyle/>
        <a:p>
          <a:pPr>
            <a:lnSpc>
              <a:spcPct val="100000"/>
            </a:lnSpc>
          </a:pPr>
          <a:r>
            <a:rPr lang="en-US" sz="1800" b="0" i="0" u="none" dirty="0">
              <a:solidFill>
                <a:srgbClr val="000000"/>
              </a:solidFill>
            </a:rPr>
            <a:t>Overcome challenges by learning strategies to handle common mentorship issues, like managing expectations and maintaining communication.</a:t>
          </a:r>
          <a:endParaRPr lang="en-US" sz="1800" b="0" dirty="0">
            <a:solidFill>
              <a:srgbClr val="000000"/>
            </a:solidFill>
          </a:endParaRPr>
        </a:p>
      </dgm:t>
    </dgm:pt>
    <dgm:pt modelId="{6068E963-4078-4176-977D-7B6BAFB741DE}" type="parTrans" cxnId="{9201396F-6849-4116-BE39-8B453D71D42F}">
      <dgm:prSet/>
      <dgm:spPr/>
      <dgm:t>
        <a:bodyPr/>
        <a:lstStyle/>
        <a:p>
          <a:endParaRPr lang="en-US"/>
        </a:p>
      </dgm:t>
    </dgm:pt>
    <dgm:pt modelId="{B4A7933E-F09A-4DCE-8ECA-2FCDAA5F9ADB}" type="sibTrans" cxnId="{9201396F-6849-4116-BE39-8B453D71D42F}">
      <dgm:prSet/>
      <dgm:spPr/>
      <dgm:t>
        <a:bodyPr/>
        <a:lstStyle/>
        <a:p>
          <a:endParaRPr lang="en-US"/>
        </a:p>
      </dgm:t>
    </dgm:pt>
    <dgm:pt modelId="{1DF5FCED-FCFB-4EF6-895D-CAA8CD2C98CE}" type="pres">
      <dgm:prSet presAssocID="{4DE18629-714C-4175-9BB2-8351E6387DBB}" presName="root" presStyleCnt="0">
        <dgm:presLayoutVars>
          <dgm:dir/>
          <dgm:resizeHandles val="exact"/>
        </dgm:presLayoutVars>
      </dgm:prSet>
      <dgm:spPr/>
    </dgm:pt>
    <dgm:pt modelId="{7764E39F-8D27-4F91-89C2-0F0AC693AF81}" type="pres">
      <dgm:prSet presAssocID="{4DE18629-714C-4175-9BB2-8351E6387DBB}" presName="container" presStyleCnt="0">
        <dgm:presLayoutVars>
          <dgm:dir/>
          <dgm:resizeHandles val="exact"/>
        </dgm:presLayoutVars>
      </dgm:prSet>
      <dgm:spPr/>
    </dgm:pt>
    <dgm:pt modelId="{52A1C4BF-BB16-4CF5-8310-401689D8B972}" type="pres">
      <dgm:prSet presAssocID="{A240D12C-9FE8-414F-B4EA-73964228F0E8}" presName="compNode" presStyleCnt="0"/>
      <dgm:spPr/>
    </dgm:pt>
    <dgm:pt modelId="{3BDF6228-17F2-4DFA-8823-2194B1029292}" type="pres">
      <dgm:prSet presAssocID="{A240D12C-9FE8-414F-B4EA-73964228F0E8}" presName="iconBgRect" presStyleLbl="bgShp" presStyleIdx="0" presStyleCnt="4"/>
      <dgm:spPr/>
    </dgm:pt>
    <dgm:pt modelId="{47759484-7D94-4EEF-AE7C-349CC36D5721}" type="pres">
      <dgm:prSet presAssocID="{A240D12C-9FE8-414F-B4EA-73964228F0E8}"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oardroom with solid fill"/>
        </a:ext>
      </dgm:extLst>
    </dgm:pt>
    <dgm:pt modelId="{88C12EFF-A8E2-4EBF-BEA4-6208445BA429}" type="pres">
      <dgm:prSet presAssocID="{A240D12C-9FE8-414F-B4EA-73964228F0E8}" presName="spaceRect" presStyleCnt="0"/>
      <dgm:spPr/>
    </dgm:pt>
    <dgm:pt modelId="{16773148-DDDA-4A4C-9BC8-05F4F706CD63}" type="pres">
      <dgm:prSet presAssocID="{A240D12C-9FE8-414F-B4EA-73964228F0E8}" presName="textRect" presStyleLbl="revTx" presStyleIdx="0" presStyleCnt="4">
        <dgm:presLayoutVars>
          <dgm:chMax val="1"/>
          <dgm:chPref val="1"/>
        </dgm:presLayoutVars>
      </dgm:prSet>
      <dgm:spPr/>
    </dgm:pt>
    <dgm:pt modelId="{CD08E656-9BCC-4AA9-8576-8E32D69B62E6}" type="pres">
      <dgm:prSet presAssocID="{6B0CBB82-E75D-4A8B-A2CF-AD6B439ECDD7}" presName="sibTrans" presStyleLbl="sibTrans2D1" presStyleIdx="0" presStyleCnt="0"/>
      <dgm:spPr/>
    </dgm:pt>
    <dgm:pt modelId="{08171CD7-E119-4484-B219-7D86F73527E6}" type="pres">
      <dgm:prSet presAssocID="{2BE503AF-8004-4AA6-BBE7-44BFCDC970B6}" presName="compNode" presStyleCnt="0"/>
      <dgm:spPr/>
    </dgm:pt>
    <dgm:pt modelId="{8362E4EA-18C8-4E08-AF2B-45B5BE997648}" type="pres">
      <dgm:prSet presAssocID="{2BE503AF-8004-4AA6-BBE7-44BFCDC970B6}" presName="iconBgRect" presStyleLbl="bgShp" presStyleIdx="1" presStyleCnt="4"/>
      <dgm:spPr/>
    </dgm:pt>
    <dgm:pt modelId="{4E368E08-C306-4EB1-9419-E4E468B72719}" type="pres">
      <dgm:prSet presAssocID="{2BE503AF-8004-4AA6-BBE7-44BFCDC970B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nections"/>
        </a:ext>
      </dgm:extLst>
    </dgm:pt>
    <dgm:pt modelId="{7881F9DB-C1DC-4BED-857B-C294F6583FD0}" type="pres">
      <dgm:prSet presAssocID="{2BE503AF-8004-4AA6-BBE7-44BFCDC970B6}" presName="spaceRect" presStyleCnt="0"/>
      <dgm:spPr/>
    </dgm:pt>
    <dgm:pt modelId="{46332CA9-8D43-41AC-BEFA-1C1BFA87C76C}" type="pres">
      <dgm:prSet presAssocID="{2BE503AF-8004-4AA6-BBE7-44BFCDC970B6}" presName="textRect" presStyleLbl="revTx" presStyleIdx="1" presStyleCnt="4">
        <dgm:presLayoutVars>
          <dgm:chMax val="1"/>
          <dgm:chPref val="1"/>
        </dgm:presLayoutVars>
      </dgm:prSet>
      <dgm:spPr/>
    </dgm:pt>
    <dgm:pt modelId="{BEA4C105-F3B5-46E9-9B87-C1647665BA4E}" type="pres">
      <dgm:prSet presAssocID="{8CDED65D-6EA2-49B0-A239-05E4EF09254C}" presName="sibTrans" presStyleLbl="sibTrans2D1" presStyleIdx="0" presStyleCnt="0"/>
      <dgm:spPr/>
    </dgm:pt>
    <dgm:pt modelId="{15FE9655-6850-4E49-910B-842F75999AE3}" type="pres">
      <dgm:prSet presAssocID="{2335EF79-2893-4D15-AF1C-D6FAF946B837}" presName="compNode" presStyleCnt="0"/>
      <dgm:spPr/>
    </dgm:pt>
    <dgm:pt modelId="{F987C22B-8C67-42FD-8D17-9CECA483D45B}" type="pres">
      <dgm:prSet presAssocID="{2335EF79-2893-4D15-AF1C-D6FAF946B837}" presName="iconBgRect" presStyleLbl="bgShp" presStyleIdx="2" presStyleCnt="4"/>
      <dgm:spPr/>
    </dgm:pt>
    <dgm:pt modelId="{B90E124F-D384-43C4-98DE-B9428ABC4FE9}" type="pres">
      <dgm:prSet presAssocID="{2335EF79-2893-4D15-AF1C-D6FAF946B837}"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Alterations &amp; Tailoring with solid fill"/>
        </a:ext>
      </dgm:extLst>
    </dgm:pt>
    <dgm:pt modelId="{5A818A9C-798A-482D-845D-883131A08535}" type="pres">
      <dgm:prSet presAssocID="{2335EF79-2893-4D15-AF1C-D6FAF946B837}" presName="spaceRect" presStyleCnt="0"/>
      <dgm:spPr/>
    </dgm:pt>
    <dgm:pt modelId="{CCDD0BCC-6358-496B-811B-BB7D00EA9693}" type="pres">
      <dgm:prSet presAssocID="{2335EF79-2893-4D15-AF1C-D6FAF946B837}" presName="textRect" presStyleLbl="revTx" presStyleIdx="2" presStyleCnt="4">
        <dgm:presLayoutVars>
          <dgm:chMax val="1"/>
          <dgm:chPref val="1"/>
        </dgm:presLayoutVars>
      </dgm:prSet>
      <dgm:spPr/>
    </dgm:pt>
    <dgm:pt modelId="{6ABC2BCD-098F-42F8-A235-635A01AA985F}" type="pres">
      <dgm:prSet presAssocID="{C87725A2-4C32-4EC0-B673-C13667322305}" presName="sibTrans" presStyleLbl="sibTrans2D1" presStyleIdx="0" presStyleCnt="0"/>
      <dgm:spPr/>
    </dgm:pt>
    <dgm:pt modelId="{FF8E1E4A-D7E9-46ED-84E1-834248445D26}" type="pres">
      <dgm:prSet presAssocID="{BC736584-8BF8-4476-BA72-6F09819F148F}" presName="compNode" presStyleCnt="0"/>
      <dgm:spPr/>
    </dgm:pt>
    <dgm:pt modelId="{405A35E1-9F45-4C10-8FAE-027DA071ACC2}" type="pres">
      <dgm:prSet presAssocID="{BC736584-8BF8-4476-BA72-6F09819F148F}" presName="iconBgRect" presStyleLbl="bgShp" presStyleIdx="3" presStyleCnt="4"/>
      <dgm:spPr/>
    </dgm:pt>
    <dgm:pt modelId="{5C1D1762-10C9-400B-91A2-CE723C62CA34}" type="pres">
      <dgm:prSet presAssocID="{BC736584-8BF8-4476-BA72-6F09819F148F}"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Muscular arm with solid fill"/>
        </a:ext>
      </dgm:extLst>
    </dgm:pt>
    <dgm:pt modelId="{C2CA456F-9D5F-4678-8471-41EC4798B8D3}" type="pres">
      <dgm:prSet presAssocID="{BC736584-8BF8-4476-BA72-6F09819F148F}" presName="spaceRect" presStyleCnt="0"/>
      <dgm:spPr/>
    </dgm:pt>
    <dgm:pt modelId="{D6DCA485-13A5-497F-86E6-5CEEE4B7A6B9}" type="pres">
      <dgm:prSet presAssocID="{BC736584-8BF8-4476-BA72-6F09819F148F}" presName="textRect" presStyleLbl="revTx" presStyleIdx="3" presStyleCnt="4">
        <dgm:presLayoutVars>
          <dgm:chMax val="1"/>
          <dgm:chPref val="1"/>
        </dgm:presLayoutVars>
      </dgm:prSet>
      <dgm:spPr/>
    </dgm:pt>
  </dgm:ptLst>
  <dgm:cxnLst>
    <dgm:cxn modelId="{CA112617-5923-46EC-9DD4-40E4A4C410F8}" type="presOf" srcId="{2BE503AF-8004-4AA6-BBE7-44BFCDC970B6}" destId="{46332CA9-8D43-41AC-BEFA-1C1BFA87C76C}" srcOrd="0" destOrd="0" presId="urn:microsoft.com/office/officeart/2018/2/layout/IconCircleList"/>
    <dgm:cxn modelId="{0291F12D-4F73-44A2-9A30-889D1B7D618D}" type="presOf" srcId="{A240D12C-9FE8-414F-B4EA-73964228F0E8}" destId="{16773148-DDDA-4A4C-9BC8-05F4F706CD63}" srcOrd="0" destOrd="0" presId="urn:microsoft.com/office/officeart/2018/2/layout/IconCircleList"/>
    <dgm:cxn modelId="{8045AA31-E220-427E-962B-A77802C45898}" type="presOf" srcId="{2335EF79-2893-4D15-AF1C-D6FAF946B837}" destId="{CCDD0BCC-6358-496B-811B-BB7D00EA9693}" srcOrd="0" destOrd="0" presId="urn:microsoft.com/office/officeart/2018/2/layout/IconCircleList"/>
    <dgm:cxn modelId="{EA50DA31-693D-483F-AA60-9154730FD5B3}" type="presOf" srcId="{C87725A2-4C32-4EC0-B673-C13667322305}" destId="{6ABC2BCD-098F-42F8-A235-635A01AA985F}" srcOrd="0" destOrd="0" presId="urn:microsoft.com/office/officeart/2018/2/layout/IconCircleList"/>
    <dgm:cxn modelId="{1D121847-31AC-408A-8EFB-F9EE069294B4}" srcId="{4DE18629-714C-4175-9BB2-8351E6387DBB}" destId="{2BE503AF-8004-4AA6-BBE7-44BFCDC970B6}" srcOrd="1" destOrd="0" parTransId="{CF9C86FA-5A89-4F0F-9C61-15E0A99CB0AC}" sibTransId="{8CDED65D-6EA2-49B0-A239-05E4EF09254C}"/>
    <dgm:cxn modelId="{9201396F-6849-4116-BE39-8B453D71D42F}" srcId="{4DE18629-714C-4175-9BB2-8351E6387DBB}" destId="{BC736584-8BF8-4476-BA72-6F09819F148F}" srcOrd="3" destOrd="0" parTransId="{6068E963-4078-4176-977D-7B6BAFB741DE}" sibTransId="{B4A7933E-F09A-4DCE-8ECA-2FCDAA5F9ADB}"/>
    <dgm:cxn modelId="{FC6D394F-EAC3-404C-B872-35CEB83668CC}" type="presOf" srcId="{6B0CBB82-E75D-4A8B-A2CF-AD6B439ECDD7}" destId="{CD08E656-9BCC-4AA9-8576-8E32D69B62E6}" srcOrd="0" destOrd="0" presId="urn:microsoft.com/office/officeart/2018/2/layout/IconCircleList"/>
    <dgm:cxn modelId="{AB113679-A533-4C4B-A962-3B894ED467E9}" srcId="{4DE18629-714C-4175-9BB2-8351E6387DBB}" destId="{2335EF79-2893-4D15-AF1C-D6FAF946B837}" srcOrd="2" destOrd="0" parTransId="{1D80745C-61E0-4CB7-8FF9-502B07B73592}" sibTransId="{C87725A2-4C32-4EC0-B673-C13667322305}"/>
    <dgm:cxn modelId="{30B3FCAD-96BC-4492-8C22-B31076E033CA}" type="presOf" srcId="{4DE18629-714C-4175-9BB2-8351E6387DBB}" destId="{1DF5FCED-FCFB-4EF6-895D-CAA8CD2C98CE}" srcOrd="0" destOrd="0" presId="urn:microsoft.com/office/officeart/2018/2/layout/IconCircleList"/>
    <dgm:cxn modelId="{0EC7A3BF-3A1B-43AC-AEAA-532B8B83FA27}" srcId="{4DE18629-714C-4175-9BB2-8351E6387DBB}" destId="{A240D12C-9FE8-414F-B4EA-73964228F0E8}" srcOrd="0" destOrd="0" parTransId="{2923EA9E-EEB8-442E-9C08-CA43D0DF5211}" sibTransId="{6B0CBB82-E75D-4A8B-A2CF-AD6B439ECDD7}"/>
    <dgm:cxn modelId="{CB9417C9-146E-4737-AAF7-8496D86131D3}" type="presOf" srcId="{8CDED65D-6EA2-49B0-A239-05E4EF09254C}" destId="{BEA4C105-F3B5-46E9-9B87-C1647665BA4E}" srcOrd="0" destOrd="0" presId="urn:microsoft.com/office/officeart/2018/2/layout/IconCircleList"/>
    <dgm:cxn modelId="{57DF6FEE-D20E-49C9-A996-01724F997D79}" type="presOf" srcId="{BC736584-8BF8-4476-BA72-6F09819F148F}" destId="{D6DCA485-13A5-497F-86E6-5CEEE4B7A6B9}" srcOrd="0" destOrd="0" presId="urn:microsoft.com/office/officeart/2018/2/layout/IconCircleList"/>
    <dgm:cxn modelId="{C286044C-DDB2-47ED-A59C-0DD57D2AF33A}" type="presParOf" srcId="{1DF5FCED-FCFB-4EF6-895D-CAA8CD2C98CE}" destId="{7764E39F-8D27-4F91-89C2-0F0AC693AF81}" srcOrd="0" destOrd="0" presId="urn:microsoft.com/office/officeart/2018/2/layout/IconCircleList"/>
    <dgm:cxn modelId="{6AFA8B55-FD74-41E8-95CF-4607D5D10FAF}" type="presParOf" srcId="{7764E39F-8D27-4F91-89C2-0F0AC693AF81}" destId="{52A1C4BF-BB16-4CF5-8310-401689D8B972}" srcOrd="0" destOrd="0" presId="urn:microsoft.com/office/officeart/2018/2/layout/IconCircleList"/>
    <dgm:cxn modelId="{CF8B3F66-0305-4E16-BDB8-CE6A225D744A}" type="presParOf" srcId="{52A1C4BF-BB16-4CF5-8310-401689D8B972}" destId="{3BDF6228-17F2-4DFA-8823-2194B1029292}" srcOrd="0" destOrd="0" presId="urn:microsoft.com/office/officeart/2018/2/layout/IconCircleList"/>
    <dgm:cxn modelId="{97680E5E-94A2-4319-9975-CD4A41D10D48}" type="presParOf" srcId="{52A1C4BF-BB16-4CF5-8310-401689D8B972}" destId="{47759484-7D94-4EEF-AE7C-349CC36D5721}" srcOrd="1" destOrd="0" presId="urn:microsoft.com/office/officeart/2018/2/layout/IconCircleList"/>
    <dgm:cxn modelId="{595F2305-8753-4D31-977F-FFA51B5CEBE5}" type="presParOf" srcId="{52A1C4BF-BB16-4CF5-8310-401689D8B972}" destId="{88C12EFF-A8E2-4EBF-BEA4-6208445BA429}" srcOrd="2" destOrd="0" presId="urn:microsoft.com/office/officeart/2018/2/layout/IconCircleList"/>
    <dgm:cxn modelId="{7322569D-148C-4DF3-A095-0B26B6687187}" type="presParOf" srcId="{52A1C4BF-BB16-4CF5-8310-401689D8B972}" destId="{16773148-DDDA-4A4C-9BC8-05F4F706CD63}" srcOrd="3" destOrd="0" presId="urn:microsoft.com/office/officeart/2018/2/layout/IconCircleList"/>
    <dgm:cxn modelId="{C2CCA572-5017-49D2-8F3C-2E8B791DFD1C}" type="presParOf" srcId="{7764E39F-8D27-4F91-89C2-0F0AC693AF81}" destId="{CD08E656-9BCC-4AA9-8576-8E32D69B62E6}" srcOrd="1" destOrd="0" presId="urn:microsoft.com/office/officeart/2018/2/layout/IconCircleList"/>
    <dgm:cxn modelId="{5A70CAC0-C6AD-4C19-99FE-06DD339D0C01}" type="presParOf" srcId="{7764E39F-8D27-4F91-89C2-0F0AC693AF81}" destId="{08171CD7-E119-4484-B219-7D86F73527E6}" srcOrd="2" destOrd="0" presId="urn:microsoft.com/office/officeart/2018/2/layout/IconCircleList"/>
    <dgm:cxn modelId="{7402694D-A4C8-4494-84A4-83553A496DE7}" type="presParOf" srcId="{08171CD7-E119-4484-B219-7D86F73527E6}" destId="{8362E4EA-18C8-4E08-AF2B-45B5BE997648}" srcOrd="0" destOrd="0" presId="urn:microsoft.com/office/officeart/2018/2/layout/IconCircleList"/>
    <dgm:cxn modelId="{CFE398B5-0D35-4A03-8BF7-DB2AD560B69D}" type="presParOf" srcId="{08171CD7-E119-4484-B219-7D86F73527E6}" destId="{4E368E08-C306-4EB1-9419-E4E468B72719}" srcOrd="1" destOrd="0" presId="urn:microsoft.com/office/officeart/2018/2/layout/IconCircleList"/>
    <dgm:cxn modelId="{AF574D43-564A-44C1-A512-7203C01BC674}" type="presParOf" srcId="{08171CD7-E119-4484-B219-7D86F73527E6}" destId="{7881F9DB-C1DC-4BED-857B-C294F6583FD0}" srcOrd="2" destOrd="0" presId="urn:microsoft.com/office/officeart/2018/2/layout/IconCircleList"/>
    <dgm:cxn modelId="{E1AEE023-E82C-4D2F-8A57-C80579A35016}" type="presParOf" srcId="{08171CD7-E119-4484-B219-7D86F73527E6}" destId="{46332CA9-8D43-41AC-BEFA-1C1BFA87C76C}" srcOrd="3" destOrd="0" presId="urn:microsoft.com/office/officeart/2018/2/layout/IconCircleList"/>
    <dgm:cxn modelId="{BC438786-8C0A-4BD8-B863-33AED8986F26}" type="presParOf" srcId="{7764E39F-8D27-4F91-89C2-0F0AC693AF81}" destId="{BEA4C105-F3B5-46E9-9B87-C1647665BA4E}" srcOrd="3" destOrd="0" presId="urn:microsoft.com/office/officeart/2018/2/layout/IconCircleList"/>
    <dgm:cxn modelId="{9659A5C1-C96A-4A6D-8434-BB422DDCDD55}" type="presParOf" srcId="{7764E39F-8D27-4F91-89C2-0F0AC693AF81}" destId="{15FE9655-6850-4E49-910B-842F75999AE3}" srcOrd="4" destOrd="0" presId="urn:microsoft.com/office/officeart/2018/2/layout/IconCircleList"/>
    <dgm:cxn modelId="{34FE1AEB-5902-471F-A619-1BD9FED07785}" type="presParOf" srcId="{15FE9655-6850-4E49-910B-842F75999AE3}" destId="{F987C22B-8C67-42FD-8D17-9CECA483D45B}" srcOrd="0" destOrd="0" presId="urn:microsoft.com/office/officeart/2018/2/layout/IconCircleList"/>
    <dgm:cxn modelId="{9EBCD732-907A-40BD-98D3-18479079E84E}" type="presParOf" srcId="{15FE9655-6850-4E49-910B-842F75999AE3}" destId="{B90E124F-D384-43C4-98DE-B9428ABC4FE9}" srcOrd="1" destOrd="0" presId="urn:microsoft.com/office/officeart/2018/2/layout/IconCircleList"/>
    <dgm:cxn modelId="{94D0E4D6-7D46-427B-805E-41CECA57CDF8}" type="presParOf" srcId="{15FE9655-6850-4E49-910B-842F75999AE3}" destId="{5A818A9C-798A-482D-845D-883131A08535}" srcOrd="2" destOrd="0" presId="urn:microsoft.com/office/officeart/2018/2/layout/IconCircleList"/>
    <dgm:cxn modelId="{9341874D-528D-4FE8-BF3A-4B6A02C96497}" type="presParOf" srcId="{15FE9655-6850-4E49-910B-842F75999AE3}" destId="{CCDD0BCC-6358-496B-811B-BB7D00EA9693}" srcOrd="3" destOrd="0" presId="urn:microsoft.com/office/officeart/2018/2/layout/IconCircleList"/>
    <dgm:cxn modelId="{69E4A467-853D-488A-BDE5-2E547DD02A97}" type="presParOf" srcId="{7764E39F-8D27-4F91-89C2-0F0AC693AF81}" destId="{6ABC2BCD-098F-42F8-A235-635A01AA985F}" srcOrd="5" destOrd="0" presId="urn:microsoft.com/office/officeart/2018/2/layout/IconCircleList"/>
    <dgm:cxn modelId="{3BF1C47C-074B-4A0E-A752-D762F74E1E1F}" type="presParOf" srcId="{7764E39F-8D27-4F91-89C2-0F0AC693AF81}" destId="{FF8E1E4A-D7E9-46ED-84E1-834248445D26}" srcOrd="6" destOrd="0" presId="urn:microsoft.com/office/officeart/2018/2/layout/IconCircleList"/>
    <dgm:cxn modelId="{822FAAD7-05B6-431F-8C0B-14C942BE669D}" type="presParOf" srcId="{FF8E1E4A-D7E9-46ED-84E1-834248445D26}" destId="{405A35E1-9F45-4C10-8FAE-027DA071ACC2}" srcOrd="0" destOrd="0" presId="urn:microsoft.com/office/officeart/2018/2/layout/IconCircleList"/>
    <dgm:cxn modelId="{C3B86680-9898-4166-A1E4-036183A29556}" type="presParOf" srcId="{FF8E1E4A-D7E9-46ED-84E1-834248445D26}" destId="{5C1D1762-10C9-400B-91A2-CE723C62CA34}" srcOrd="1" destOrd="0" presId="urn:microsoft.com/office/officeart/2018/2/layout/IconCircleList"/>
    <dgm:cxn modelId="{BCFE0223-4951-477B-BA76-63B47515076E}" type="presParOf" srcId="{FF8E1E4A-D7E9-46ED-84E1-834248445D26}" destId="{C2CA456F-9D5F-4678-8471-41EC4798B8D3}" srcOrd="2" destOrd="0" presId="urn:microsoft.com/office/officeart/2018/2/layout/IconCircleList"/>
    <dgm:cxn modelId="{987D2ADF-54A8-400B-B9C3-A8DCFD489136}" type="presParOf" srcId="{FF8E1E4A-D7E9-46ED-84E1-834248445D26}" destId="{D6DCA485-13A5-497F-86E6-5CEEE4B7A6B9}"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D9179F0-4760-44BB-A2FD-5479E5CB11A9}"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834A81F5-973D-41F3-9211-180CFC351C21}">
      <dgm:prSet custT="1"/>
      <dgm:spPr/>
      <dgm:t>
        <a:bodyPr/>
        <a:lstStyle/>
        <a:p>
          <a:pPr>
            <a:lnSpc>
              <a:spcPct val="100000"/>
            </a:lnSpc>
            <a:defRPr cap="all"/>
          </a:pPr>
          <a:r>
            <a:rPr lang="en-US" sz="1800" b="1" i="0" u="none" dirty="0">
              <a:solidFill>
                <a:srgbClr val="000000"/>
              </a:solidFill>
            </a:rPr>
            <a:t>Networks</a:t>
          </a:r>
          <a:r>
            <a:rPr lang="en-US" sz="1800" b="0" i="0" u="none" dirty="0">
              <a:solidFill>
                <a:srgbClr val="000000"/>
              </a:solidFill>
            </a:rPr>
            <a:t>: </a:t>
          </a:r>
          <a:br>
            <a:rPr lang="en-US" sz="1800" b="0" i="0" u="none" dirty="0">
              <a:solidFill>
                <a:srgbClr val="000000"/>
              </a:solidFill>
            </a:rPr>
          </a:br>
          <a:r>
            <a:rPr lang="en-US" sz="1800" b="0" i="0" u="none" cap="none" dirty="0">
              <a:solidFill>
                <a:srgbClr val="000000"/>
              </a:solidFill>
            </a:rPr>
            <a:t>mentors can introduce you to key industry contacts, potential investors, and other valuable connections.</a:t>
          </a:r>
          <a:endParaRPr lang="en-US" sz="1800" dirty="0">
            <a:solidFill>
              <a:srgbClr val="000000"/>
            </a:solidFill>
          </a:endParaRPr>
        </a:p>
      </dgm:t>
    </dgm:pt>
    <dgm:pt modelId="{B745F45E-8CAA-4493-84F6-716A561C7E4A}" type="parTrans" cxnId="{8DFA8C14-0793-4255-A24F-9552EB9D55F5}">
      <dgm:prSet/>
      <dgm:spPr/>
      <dgm:t>
        <a:bodyPr/>
        <a:lstStyle/>
        <a:p>
          <a:endParaRPr lang="en-US"/>
        </a:p>
      </dgm:t>
    </dgm:pt>
    <dgm:pt modelId="{BBF998E7-3AE1-47ED-B26D-9351E2D9B8A8}" type="sibTrans" cxnId="{8DFA8C14-0793-4255-A24F-9552EB9D55F5}">
      <dgm:prSet/>
      <dgm:spPr/>
      <dgm:t>
        <a:bodyPr/>
        <a:lstStyle/>
        <a:p>
          <a:endParaRPr lang="en-US"/>
        </a:p>
      </dgm:t>
    </dgm:pt>
    <dgm:pt modelId="{B38F5B59-B426-4C57-A2A0-485E9945A168}">
      <dgm:prSet custT="1"/>
      <dgm:spPr/>
      <dgm:t>
        <a:bodyPr/>
        <a:lstStyle/>
        <a:p>
          <a:pPr>
            <a:lnSpc>
              <a:spcPct val="100000"/>
            </a:lnSpc>
            <a:defRPr cap="all"/>
          </a:pPr>
          <a:r>
            <a:rPr lang="en-US" sz="1800" b="1" i="0" u="none" dirty="0">
              <a:solidFill>
                <a:srgbClr val="000000"/>
              </a:solidFill>
            </a:rPr>
            <a:t>Resources</a:t>
          </a:r>
          <a:r>
            <a:rPr lang="en-US" sz="1800" b="0" i="0" u="none" dirty="0">
              <a:solidFill>
                <a:srgbClr val="000000"/>
              </a:solidFill>
            </a:rPr>
            <a:t>: </a:t>
          </a:r>
          <a:br>
            <a:rPr lang="en-US" sz="1800" b="0" i="0" u="none" dirty="0">
              <a:solidFill>
                <a:srgbClr val="000000"/>
              </a:solidFill>
            </a:rPr>
          </a:br>
          <a:r>
            <a:rPr lang="en-US" sz="1800" b="0" i="0" u="none" cap="none" dirty="0">
              <a:solidFill>
                <a:srgbClr val="000000"/>
              </a:solidFill>
            </a:rPr>
            <a:t>they may offer access to tools, knowledge, and experiences that are critical for growth.</a:t>
          </a:r>
          <a:endParaRPr lang="en-US" sz="1800" dirty="0">
            <a:solidFill>
              <a:srgbClr val="000000"/>
            </a:solidFill>
          </a:endParaRPr>
        </a:p>
      </dgm:t>
    </dgm:pt>
    <dgm:pt modelId="{8B9133B5-F7FF-4EB3-8057-3A657F094E09}" type="parTrans" cxnId="{9D48C390-766C-4609-9115-B49BB92632D3}">
      <dgm:prSet/>
      <dgm:spPr/>
      <dgm:t>
        <a:bodyPr/>
        <a:lstStyle/>
        <a:p>
          <a:endParaRPr lang="en-US"/>
        </a:p>
      </dgm:t>
    </dgm:pt>
    <dgm:pt modelId="{57A23487-B559-4140-96DF-BBB7CF6830AE}" type="sibTrans" cxnId="{9D48C390-766C-4609-9115-B49BB92632D3}">
      <dgm:prSet/>
      <dgm:spPr/>
      <dgm:t>
        <a:bodyPr/>
        <a:lstStyle/>
        <a:p>
          <a:endParaRPr lang="en-US"/>
        </a:p>
      </dgm:t>
    </dgm:pt>
    <dgm:pt modelId="{32010ED7-B959-4824-9FCA-6B82A95BE796}">
      <dgm:prSet custT="1"/>
      <dgm:spPr/>
      <dgm:t>
        <a:bodyPr/>
        <a:lstStyle/>
        <a:p>
          <a:pPr>
            <a:lnSpc>
              <a:spcPct val="100000"/>
            </a:lnSpc>
            <a:defRPr cap="all"/>
          </a:pPr>
          <a:r>
            <a:rPr lang="en-US" sz="1800" b="1" i="0" u="none" dirty="0">
              <a:solidFill>
                <a:srgbClr val="000000"/>
              </a:solidFill>
            </a:rPr>
            <a:t>Guidance</a:t>
          </a:r>
          <a:r>
            <a:rPr lang="en-US" sz="1800" b="0" i="0" u="none" dirty="0">
              <a:solidFill>
                <a:srgbClr val="000000"/>
              </a:solidFill>
            </a:rPr>
            <a:t>:</a:t>
          </a:r>
          <a:br>
            <a:rPr lang="en-US" sz="1800" b="0" i="0" u="none" dirty="0">
              <a:solidFill>
                <a:srgbClr val="000000"/>
              </a:solidFill>
            </a:rPr>
          </a:br>
          <a:r>
            <a:rPr lang="en-US" sz="1800" b="0" i="0" u="none" cap="none" dirty="0">
              <a:solidFill>
                <a:srgbClr val="000000"/>
              </a:solidFill>
            </a:rPr>
            <a:t>mentors provide feedback on business strategy, help solve problems, and offer new perspectives that can prevent costly mistakes.</a:t>
          </a:r>
          <a:endParaRPr lang="en-US" sz="1800" dirty="0">
            <a:solidFill>
              <a:srgbClr val="000000"/>
            </a:solidFill>
          </a:endParaRPr>
        </a:p>
      </dgm:t>
    </dgm:pt>
    <dgm:pt modelId="{176C24CA-CAD2-40C2-922F-8B4311681ABC}" type="parTrans" cxnId="{0E4C2901-5304-4D1E-965D-3FF14A7B902F}">
      <dgm:prSet/>
      <dgm:spPr/>
      <dgm:t>
        <a:bodyPr/>
        <a:lstStyle/>
        <a:p>
          <a:endParaRPr lang="en-US"/>
        </a:p>
      </dgm:t>
    </dgm:pt>
    <dgm:pt modelId="{93A26502-E000-4422-947E-A33AE9DCC553}" type="sibTrans" cxnId="{0E4C2901-5304-4D1E-965D-3FF14A7B902F}">
      <dgm:prSet/>
      <dgm:spPr/>
      <dgm:t>
        <a:bodyPr/>
        <a:lstStyle/>
        <a:p>
          <a:endParaRPr lang="en-US"/>
        </a:p>
      </dgm:t>
    </dgm:pt>
    <dgm:pt modelId="{93CCC33F-79C1-46FC-A6CB-1FDD170F869C}">
      <dgm:prSet custT="1"/>
      <dgm:spPr/>
      <dgm:t>
        <a:bodyPr/>
        <a:lstStyle/>
        <a:p>
          <a:pPr>
            <a:lnSpc>
              <a:spcPct val="100000"/>
            </a:lnSpc>
            <a:defRPr cap="all"/>
          </a:pPr>
          <a:r>
            <a:rPr lang="en-US" sz="1800" b="1" i="0" u="none" dirty="0">
              <a:solidFill>
                <a:srgbClr val="000000"/>
              </a:solidFill>
            </a:rPr>
            <a:t>Confidence</a:t>
          </a:r>
          <a:r>
            <a:rPr lang="en-US" sz="1800" b="0" i="0" u="none" dirty="0">
              <a:solidFill>
                <a:srgbClr val="000000"/>
              </a:solidFill>
            </a:rPr>
            <a:t>: </a:t>
          </a:r>
          <a:br>
            <a:rPr lang="en-US" sz="1800" b="0" i="0" u="none" dirty="0">
              <a:solidFill>
                <a:srgbClr val="000000"/>
              </a:solidFill>
            </a:rPr>
          </a:br>
          <a:r>
            <a:rPr lang="en-US" sz="1800" b="0" i="0" u="none" cap="none" dirty="0">
              <a:solidFill>
                <a:srgbClr val="000000"/>
              </a:solidFill>
            </a:rPr>
            <a:t>having an experienced guide can boost your confidence, knowing you have someone supporting your entrepreneurial journey.</a:t>
          </a:r>
          <a:endParaRPr lang="en-US" sz="1800" dirty="0">
            <a:solidFill>
              <a:srgbClr val="000000"/>
            </a:solidFill>
          </a:endParaRPr>
        </a:p>
      </dgm:t>
    </dgm:pt>
    <dgm:pt modelId="{B91BDBC2-999C-42D7-A1A0-0A759DCADB3D}" type="parTrans" cxnId="{319D697B-831D-4425-8243-156D837FCC63}">
      <dgm:prSet/>
      <dgm:spPr/>
      <dgm:t>
        <a:bodyPr/>
        <a:lstStyle/>
        <a:p>
          <a:endParaRPr lang="en-US"/>
        </a:p>
      </dgm:t>
    </dgm:pt>
    <dgm:pt modelId="{97C45F37-0C61-431E-B029-C0F86CF7EFD9}" type="sibTrans" cxnId="{319D697B-831D-4425-8243-156D837FCC63}">
      <dgm:prSet/>
      <dgm:spPr/>
      <dgm:t>
        <a:bodyPr/>
        <a:lstStyle/>
        <a:p>
          <a:endParaRPr lang="en-US"/>
        </a:p>
      </dgm:t>
    </dgm:pt>
    <dgm:pt modelId="{06AAEA0C-764B-4D58-8818-6AF1421AF51B}" type="pres">
      <dgm:prSet presAssocID="{3D9179F0-4760-44BB-A2FD-5479E5CB11A9}" presName="root" presStyleCnt="0">
        <dgm:presLayoutVars>
          <dgm:dir/>
          <dgm:resizeHandles val="exact"/>
        </dgm:presLayoutVars>
      </dgm:prSet>
      <dgm:spPr/>
    </dgm:pt>
    <dgm:pt modelId="{8B141E62-A6C4-4701-BC4F-7E9D14E04366}" type="pres">
      <dgm:prSet presAssocID="{834A81F5-973D-41F3-9211-180CFC351C21}" presName="compNode" presStyleCnt="0"/>
      <dgm:spPr/>
    </dgm:pt>
    <dgm:pt modelId="{B2D806CA-E3AB-4B3A-A2F9-6D9D20DF7966}" type="pres">
      <dgm:prSet presAssocID="{834A81F5-973D-41F3-9211-180CFC351C21}" presName="iconBgRect" presStyleLbl="bgShp" presStyleIdx="0" presStyleCnt="4"/>
      <dgm:spPr/>
    </dgm:pt>
    <dgm:pt modelId="{F63564EA-D2A4-4EFC-8874-EDC7853A1D28}" type="pres">
      <dgm:prSet presAssocID="{834A81F5-973D-41F3-9211-180CFC351C21}" presName="iconRect" presStyleLbl="node1" presStyleIdx="0" presStyleCnt="4" custScaleX="204287" custScaleY="20428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User network with solid fill"/>
        </a:ext>
      </dgm:extLst>
    </dgm:pt>
    <dgm:pt modelId="{AE280AF9-D6BE-4C22-B636-FFFCF9F60E7C}" type="pres">
      <dgm:prSet presAssocID="{834A81F5-973D-41F3-9211-180CFC351C21}" presName="spaceRect" presStyleCnt="0"/>
      <dgm:spPr/>
    </dgm:pt>
    <dgm:pt modelId="{B9634FFA-0A91-4484-B35E-CCE7F973CE4A}" type="pres">
      <dgm:prSet presAssocID="{834A81F5-973D-41F3-9211-180CFC351C21}" presName="textRect" presStyleLbl="revTx" presStyleIdx="0" presStyleCnt="4" custScaleX="171893" custScaleY="91304" custLinFactNeighborY="-8660">
        <dgm:presLayoutVars>
          <dgm:chMax val="1"/>
          <dgm:chPref val="1"/>
        </dgm:presLayoutVars>
      </dgm:prSet>
      <dgm:spPr/>
    </dgm:pt>
    <dgm:pt modelId="{DF23C20D-5304-4B8B-9194-E1278F5BBE9D}" type="pres">
      <dgm:prSet presAssocID="{BBF998E7-3AE1-47ED-B26D-9351E2D9B8A8}" presName="sibTrans" presStyleCnt="0"/>
      <dgm:spPr/>
    </dgm:pt>
    <dgm:pt modelId="{8C4EECB4-52E6-4D1F-8FE4-3E76D8672E27}" type="pres">
      <dgm:prSet presAssocID="{B38F5B59-B426-4C57-A2A0-485E9945A168}" presName="compNode" presStyleCnt="0"/>
      <dgm:spPr/>
    </dgm:pt>
    <dgm:pt modelId="{D2BBA109-293D-44B0-830D-FDBA20B86865}" type="pres">
      <dgm:prSet presAssocID="{B38F5B59-B426-4C57-A2A0-485E9945A168}" presName="iconBgRect" presStyleLbl="bgShp" presStyleIdx="1" presStyleCnt="4"/>
      <dgm:spPr/>
    </dgm:pt>
    <dgm:pt modelId="{07A4B83A-2EA0-4AF6-8106-B80C4CBFC5AF}" type="pres">
      <dgm:prSet presAssocID="{B38F5B59-B426-4C57-A2A0-485E9945A168}" presName="iconRect" presStyleLbl="node1" presStyleIdx="1" presStyleCnt="4" custScaleX="258617" custScaleY="258617"/>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ompost with solid fill"/>
        </a:ext>
      </dgm:extLst>
    </dgm:pt>
    <dgm:pt modelId="{EEAEE6E3-6E78-4B03-8CC1-645FA5F8A210}" type="pres">
      <dgm:prSet presAssocID="{B38F5B59-B426-4C57-A2A0-485E9945A168}" presName="spaceRect" presStyleCnt="0"/>
      <dgm:spPr/>
    </dgm:pt>
    <dgm:pt modelId="{482270AE-6317-4770-A4CB-39B29BAA3C86}" type="pres">
      <dgm:prSet presAssocID="{B38F5B59-B426-4C57-A2A0-485E9945A168}" presName="textRect" presStyleLbl="revTx" presStyleIdx="1" presStyleCnt="4" custScaleX="135727" custScaleY="100116">
        <dgm:presLayoutVars>
          <dgm:chMax val="1"/>
          <dgm:chPref val="1"/>
        </dgm:presLayoutVars>
      </dgm:prSet>
      <dgm:spPr/>
    </dgm:pt>
    <dgm:pt modelId="{D1BDF7D1-6E97-476C-BEEA-AD28AFAD4028}" type="pres">
      <dgm:prSet presAssocID="{57A23487-B559-4140-96DF-BBB7CF6830AE}" presName="sibTrans" presStyleCnt="0"/>
      <dgm:spPr/>
    </dgm:pt>
    <dgm:pt modelId="{C0C10379-2589-42F9-8DCD-965A7F39CBEE}" type="pres">
      <dgm:prSet presAssocID="{32010ED7-B959-4824-9FCA-6B82A95BE796}" presName="compNode" presStyleCnt="0"/>
      <dgm:spPr/>
    </dgm:pt>
    <dgm:pt modelId="{0BF1E0E4-512D-4DB5-B8D2-6B172844481C}" type="pres">
      <dgm:prSet presAssocID="{32010ED7-B959-4824-9FCA-6B82A95BE796}" presName="iconBgRect" presStyleLbl="bgShp" presStyleIdx="2" presStyleCnt="4"/>
      <dgm:spPr/>
    </dgm:pt>
    <dgm:pt modelId="{9C105F80-CB80-4602-86D9-8E3AF497DA4C}" type="pres">
      <dgm:prSet presAssocID="{32010ED7-B959-4824-9FCA-6B82A95BE796}" presName="iconRect" presStyleLbl="node1" presStyleIdx="2" presStyleCnt="4" custScaleX="219632" custScaleY="219632"/>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ompass with solid fill"/>
        </a:ext>
      </dgm:extLst>
    </dgm:pt>
    <dgm:pt modelId="{A6A108BF-7C3A-4934-AB16-ECD0FAA56324}" type="pres">
      <dgm:prSet presAssocID="{32010ED7-B959-4824-9FCA-6B82A95BE796}" presName="spaceRect" presStyleCnt="0"/>
      <dgm:spPr/>
    </dgm:pt>
    <dgm:pt modelId="{12BD0E8F-48D1-4376-8AE8-CF28B08D409D}" type="pres">
      <dgm:prSet presAssocID="{32010ED7-B959-4824-9FCA-6B82A95BE796}" presName="textRect" presStyleLbl="revTx" presStyleIdx="2" presStyleCnt="4" custScaleX="185189">
        <dgm:presLayoutVars>
          <dgm:chMax val="1"/>
          <dgm:chPref val="1"/>
        </dgm:presLayoutVars>
      </dgm:prSet>
      <dgm:spPr/>
    </dgm:pt>
    <dgm:pt modelId="{9B4AF963-2004-4BB4-A14A-37E35CA20C56}" type="pres">
      <dgm:prSet presAssocID="{93A26502-E000-4422-947E-A33AE9DCC553}" presName="sibTrans" presStyleCnt="0"/>
      <dgm:spPr/>
    </dgm:pt>
    <dgm:pt modelId="{78C0671A-881E-4465-A492-F2E454CF3B57}" type="pres">
      <dgm:prSet presAssocID="{93CCC33F-79C1-46FC-A6CB-1FDD170F869C}" presName="compNode" presStyleCnt="0"/>
      <dgm:spPr/>
    </dgm:pt>
    <dgm:pt modelId="{F0204BF4-7E01-487E-8510-64C8F0EAA4AA}" type="pres">
      <dgm:prSet presAssocID="{93CCC33F-79C1-46FC-A6CB-1FDD170F869C}" presName="iconBgRect" presStyleLbl="bgShp" presStyleIdx="3" presStyleCnt="4"/>
      <dgm:spPr/>
    </dgm:pt>
    <dgm:pt modelId="{8487362F-09A1-4D47-94AB-FA0C89BB1D09}" type="pres">
      <dgm:prSet presAssocID="{93CCC33F-79C1-46FC-A6CB-1FDD170F869C}" presName="iconRect" presStyleLbl="node1" presStyleIdx="3" presStyleCnt="4" custScaleX="218816" custScaleY="21881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dge Tick with solid fill"/>
        </a:ext>
      </dgm:extLst>
    </dgm:pt>
    <dgm:pt modelId="{4C44B152-84D8-4088-AA93-081ABC19CC80}" type="pres">
      <dgm:prSet presAssocID="{93CCC33F-79C1-46FC-A6CB-1FDD170F869C}" presName="spaceRect" presStyleCnt="0"/>
      <dgm:spPr/>
    </dgm:pt>
    <dgm:pt modelId="{46505BBA-E43F-412C-A7A2-EAC5CF704582}" type="pres">
      <dgm:prSet presAssocID="{93CCC33F-79C1-46FC-A6CB-1FDD170F869C}" presName="textRect" presStyleLbl="revTx" presStyleIdx="3" presStyleCnt="4" custScaleX="184542">
        <dgm:presLayoutVars>
          <dgm:chMax val="1"/>
          <dgm:chPref val="1"/>
        </dgm:presLayoutVars>
      </dgm:prSet>
      <dgm:spPr/>
    </dgm:pt>
  </dgm:ptLst>
  <dgm:cxnLst>
    <dgm:cxn modelId="{0E4C2901-5304-4D1E-965D-3FF14A7B902F}" srcId="{3D9179F0-4760-44BB-A2FD-5479E5CB11A9}" destId="{32010ED7-B959-4824-9FCA-6B82A95BE796}" srcOrd="2" destOrd="0" parTransId="{176C24CA-CAD2-40C2-922F-8B4311681ABC}" sibTransId="{93A26502-E000-4422-947E-A33AE9DCC553}"/>
    <dgm:cxn modelId="{8DFA8C14-0793-4255-A24F-9552EB9D55F5}" srcId="{3D9179F0-4760-44BB-A2FD-5479E5CB11A9}" destId="{834A81F5-973D-41F3-9211-180CFC351C21}" srcOrd="0" destOrd="0" parTransId="{B745F45E-8CAA-4493-84F6-716A561C7E4A}" sibTransId="{BBF998E7-3AE1-47ED-B26D-9351E2D9B8A8}"/>
    <dgm:cxn modelId="{8BA88B26-D638-46A8-A797-2DF12C89C6F0}" type="presOf" srcId="{834A81F5-973D-41F3-9211-180CFC351C21}" destId="{B9634FFA-0A91-4484-B35E-CCE7F973CE4A}" srcOrd="0" destOrd="0" presId="urn:microsoft.com/office/officeart/2018/5/layout/IconCircleLabelList"/>
    <dgm:cxn modelId="{D56F7D63-6531-459A-89E5-FDA55E14D202}" type="presOf" srcId="{3D9179F0-4760-44BB-A2FD-5479E5CB11A9}" destId="{06AAEA0C-764B-4D58-8818-6AF1421AF51B}" srcOrd="0" destOrd="0" presId="urn:microsoft.com/office/officeart/2018/5/layout/IconCircleLabelList"/>
    <dgm:cxn modelId="{77B19D64-2881-4148-92F4-3A98CC0BDF4E}" type="presOf" srcId="{32010ED7-B959-4824-9FCA-6B82A95BE796}" destId="{12BD0E8F-48D1-4376-8AE8-CF28B08D409D}" srcOrd="0" destOrd="0" presId="urn:microsoft.com/office/officeart/2018/5/layout/IconCircleLabelList"/>
    <dgm:cxn modelId="{319D697B-831D-4425-8243-156D837FCC63}" srcId="{3D9179F0-4760-44BB-A2FD-5479E5CB11A9}" destId="{93CCC33F-79C1-46FC-A6CB-1FDD170F869C}" srcOrd="3" destOrd="0" parTransId="{B91BDBC2-999C-42D7-A1A0-0A759DCADB3D}" sibTransId="{97C45F37-0C61-431E-B029-C0F86CF7EFD9}"/>
    <dgm:cxn modelId="{B5A17F85-427C-4C77-8258-FEA873DBA67F}" type="presOf" srcId="{93CCC33F-79C1-46FC-A6CB-1FDD170F869C}" destId="{46505BBA-E43F-412C-A7A2-EAC5CF704582}" srcOrd="0" destOrd="0" presId="urn:microsoft.com/office/officeart/2018/5/layout/IconCircleLabelList"/>
    <dgm:cxn modelId="{9D48C390-766C-4609-9115-B49BB92632D3}" srcId="{3D9179F0-4760-44BB-A2FD-5479E5CB11A9}" destId="{B38F5B59-B426-4C57-A2A0-485E9945A168}" srcOrd="1" destOrd="0" parTransId="{8B9133B5-F7FF-4EB3-8057-3A657F094E09}" sibTransId="{57A23487-B559-4140-96DF-BBB7CF6830AE}"/>
    <dgm:cxn modelId="{677CBEA9-E6E3-4530-AFF4-B457C4118ADE}" type="presOf" srcId="{B38F5B59-B426-4C57-A2A0-485E9945A168}" destId="{482270AE-6317-4770-A4CB-39B29BAA3C86}" srcOrd="0" destOrd="0" presId="urn:microsoft.com/office/officeart/2018/5/layout/IconCircleLabelList"/>
    <dgm:cxn modelId="{C02660CB-3012-4440-A924-63CD445B64AF}" type="presParOf" srcId="{06AAEA0C-764B-4D58-8818-6AF1421AF51B}" destId="{8B141E62-A6C4-4701-BC4F-7E9D14E04366}" srcOrd="0" destOrd="0" presId="urn:microsoft.com/office/officeart/2018/5/layout/IconCircleLabelList"/>
    <dgm:cxn modelId="{46A02E90-DEF3-48BB-A704-644BB5B332AE}" type="presParOf" srcId="{8B141E62-A6C4-4701-BC4F-7E9D14E04366}" destId="{B2D806CA-E3AB-4B3A-A2F9-6D9D20DF7966}" srcOrd="0" destOrd="0" presId="urn:microsoft.com/office/officeart/2018/5/layout/IconCircleLabelList"/>
    <dgm:cxn modelId="{E3DB32A2-4B9C-4D4B-81D6-64FB349BDB21}" type="presParOf" srcId="{8B141E62-A6C4-4701-BC4F-7E9D14E04366}" destId="{F63564EA-D2A4-4EFC-8874-EDC7853A1D28}" srcOrd="1" destOrd="0" presId="urn:microsoft.com/office/officeart/2018/5/layout/IconCircleLabelList"/>
    <dgm:cxn modelId="{2BBCAB12-0F83-4719-BB55-DF63ED18E10D}" type="presParOf" srcId="{8B141E62-A6C4-4701-BC4F-7E9D14E04366}" destId="{AE280AF9-D6BE-4C22-B636-FFFCF9F60E7C}" srcOrd="2" destOrd="0" presId="urn:microsoft.com/office/officeart/2018/5/layout/IconCircleLabelList"/>
    <dgm:cxn modelId="{C4214779-01A7-4367-8181-6620931357B0}" type="presParOf" srcId="{8B141E62-A6C4-4701-BC4F-7E9D14E04366}" destId="{B9634FFA-0A91-4484-B35E-CCE7F973CE4A}" srcOrd="3" destOrd="0" presId="urn:microsoft.com/office/officeart/2018/5/layout/IconCircleLabelList"/>
    <dgm:cxn modelId="{7824F1EE-213D-4837-BF15-A6F244CF588B}" type="presParOf" srcId="{06AAEA0C-764B-4D58-8818-6AF1421AF51B}" destId="{DF23C20D-5304-4B8B-9194-E1278F5BBE9D}" srcOrd="1" destOrd="0" presId="urn:microsoft.com/office/officeart/2018/5/layout/IconCircleLabelList"/>
    <dgm:cxn modelId="{CC6B12F8-4792-445F-901D-B7044F842E14}" type="presParOf" srcId="{06AAEA0C-764B-4D58-8818-6AF1421AF51B}" destId="{8C4EECB4-52E6-4D1F-8FE4-3E76D8672E27}" srcOrd="2" destOrd="0" presId="urn:microsoft.com/office/officeart/2018/5/layout/IconCircleLabelList"/>
    <dgm:cxn modelId="{E0309ECA-327A-4814-92EC-B56EF941C0BA}" type="presParOf" srcId="{8C4EECB4-52E6-4D1F-8FE4-3E76D8672E27}" destId="{D2BBA109-293D-44B0-830D-FDBA20B86865}" srcOrd="0" destOrd="0" presId="urn:microsoft.com/office/officeart/2018/5/layout/IconCircleLabelList"/>
    <dgm:cxn modelId="{DCDE1014-F90E-4E6A-9756-AFF045D5492D}" type="presParOf" srcId="{8C4EECB4-52E6-4D1F-8FE4-3E76D8672E27}" destId="{07A4B83A-2EA0-4AF6-8106-B80C4CBFC5AF}" srcOrd="1" destOrd="0" presId="urn:microsoft.com/office/officeart/2018/5/layout/IconCircleLabelList"/>
    <dgm:cxn modelId="{1BE534DB-ACAF-4B55-BE48-0016178EE8D5}" type="presParOf" srcId="{8C4EECB4-52E6-4D1F-8FE4-3E76D8672E27}" destId="{EEAEE6E3-6E78-4B03-8CC1-645FA5F8A210}" srcOrd="2" destOrd="0" presId="urn:microsoft.com/office/officeart/2018/5/layout/IconCircleLabelList"/>
    <dgm:cxn modelId="{D1040430-244A-4FD8-8D07-FA936883F103}" type="presParOf" srcId="{8C4EECB4-52E6-4D1F-8FE4-3E76D8672E27}" destId="{482270AE-6317-4770-A4CB-39B29BAA3C86}" srcOrd="3" destOrd="0" presId="urn:microsoft.com/office/officeart/2018/5/layout/IconCircleLabelList"/>
    <dgm:cxn modelId="{100C37F6-4902-498F-9230-339D835267F6}" type="presParOf" srcId="{06AAEA0C-764B-4D58-8818-6AF1421AF51B}" destId="{D1BDF7D1-6E97-476C-BEEA-AD28AFAD4028}" srcOrd="3" destOrd="0" presId="urn:microsoft.com/office/officeart/2018/5/layout/IconCircleLabelList"/>
    <dgm:cxn modelId="{5EE00E33-9ECC-4ABD-86B8-564EE3D0B00D}" type="presParOf" srcId="{06AAEA0C-764B-4D58-8818-6AF1421AF51B}" destId="{C0C10379-2589-42F9-8DCD-965A7F39CBEE}" srcOrd="4" destOrd="0" presId="urn:microsoft.com/office/officeart/2018/5/layout/IconCircleLabelList"/>
    <dgm:cxn modelId="{7BE72966-CFE6-4968-9A6D-51791F533D14}" type="presParOf" srcId="{C0C10379-2589-42F9-8DCD-965A7F39CBEE}" destId="{0BF1E0E4-512D-4DB5-B8D2-6B172844481C}" srcOrd="0" destOrd="0" presId="urn:microsoft.com/office/officeart/2018/5/layout/IconCircleLabelList"/>
    <dgm:cxn modelId="{1A6C6700-18EB-4719-8ED3-2B599683876A}" type="presParOf" srcId="{C0C10379-2589-42F9-8DCD-965A7F39CBEE}" destId="{9C105F80-CB80-4602-86D9-8E3AF497DA4C}" srcOrd="1" destOrd="0" presId="urn:microsoft.com/office/officeart/2018/5/layout/IconCircleLabelList"/>
    <dgm:cxn modelId="{BC1DD616-70D9-4ABB-88E0-A60804FF6D79}" type="presParOf" srcId="{C0C10379-2589-42F9-8DCD-965A7F39CBEE}" destId="{A6A108BF-7C3A-4934-AB16-ECD0FAA56324}" srcOrd="2" destOrd="0" presId="urn:microsoft.com/office/officeart/2018/5/layout/IconCircleLabelList"/>
    <dgm:cxn modelId="{65841277-72A8-49A8-ADF8-32A477A27D4A}" type="presParOf" srcId="{C0C10379-2589-42F9-8DCD-965A7F39CBEE}" destId="{12BD0E8F-48D1-4376-8AE8-CF28B08D409D}" srcOrd="3" destOrd="0" presId="urn:microsoft.com/office/officeart/2018/5/layout/IconCircleLabelList"/>
    <dgm:cxn modelId="{FB4E28ED-A81C-4A57-8A76-C0C5A4215AF2}" type="presParOf" srcId="{06AAEA0C-764B-4D58-8818-6AF1421AF51B}" destId="{9B4AF963-2004-4BB4-A14A-37E35CA20C56}" srcOrd="5" destOrd="0" presId="urn:microsoft.com/office/officeart/2018/5/layout/IconCircleLabelList"/>
    <dgm:cxn modelId="{6D0C2ABE-0C94-49FF-8D7C-99B48E9A0C39}" type="presParOf" srcId="{06AAEA0C-764B-4D58-8818-6AF1421AF51B}" destId="{78C0671A-881E-4465-A492-F2E454CF3B57}" srcOrd="6" destOrd="0" presId="urn:microsoft.com/office/officeart/2018/5/layout/IconCircleLabelList"/>
    <dgm:cxn modelId="{D72FE3CE-2568-4D84-9306-1A7DD07B3409}" type="presParOf" srcId="{78C0671A-881E-4465-A492-F2E454CF3B57}" destId="{F0204BF4-7E01-487E-8510-64C8F0EAA4AA}" srcOrd="0" destOrd="0" presId="urn:microsoft.com/office/officeart/2018/5/layout/IconCircleLabelList"/>
    <dgm:cxn modelId="{E9D6F558-213F-4C03-98A9-73B102AA5DE6}" type="presParOf" srcId="{78C0671A-881E-4465-A492-F2E454CF3B57}" destId="{8487362F-09A1-4D47-94AB-FA0C89BB1D09}" srcOrd="1" destOrd="0" presId="urn:microsoft.com/office/officeart/2018/5/layout/IconCircleLabelList"/>
    <dgm:cxn modelId="{31EEAF02-B826-404E-AA4D-48819EBC14A9}" type="presParOf" srcId="{78C0671A-881E-4465-A492-F2E454CF3B57}" destId="{4C44B152-84D8-4088-AA93-081ABC19CC80}" srcOrd="2" destOrd="0" presId="urn:microsoft.com/office/officeart/2018/5/layout/IconCircleLabelList"/>
    <dgm:cxn modelId="{E7C73D59-F79B-47F7-8BBF-D187C4C23D42}" type="presParOf" srcId="{78C0671A-881E-4465-A492-F2E454CF3B57}" destId="{46505BBA-E43F-412C-A7A2-EAC5CF70458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62AFF-8149-4D37-A311-EB385C341F7D}">
      <dsp:nvSpPr>
        <dsp:cNvPr id="0" name=""/>
        <dsp:cNvSpPr/>
      </dsp:nvSpPr>
      <dsp:spPr>
        <a:xfrm>
          <a:off x="524219" y="424698"/>
          <a:ext cx="2802009" cy="183495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B9598B-03F7-4A77-B499-421345B9BDA7}">
      <dsp:nvSpPr>
        <dsp:cNvPr id="0" name=""/>
        <dsp:cNvSpPr/>
      </dsp:nvSpPr>
      <dsp:spPr>
        <a:xfrm>
          <a:off x="1917436" y="341930"/>
          <a:ext cx="2930670" cy="2930670"/>
        </a:xfrm>
        <a:prstGeom prst="leftCircularArrow">
          <a:avLst>
            <a:gd name="adj1" fmla="val 3415"/>
            <a:gd name="adj2" fmla="val 422890"/>
            <a:gd name="adj3" fmla="val 2185045"/>
            <a:gd name="adj4" fmla="val 9011134"/>
            <a:gd name="adj5" fmla="val 398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2936DE-F045-4BD4-8B9A-CE800F972CF5}">
      <dsp:nvSpPr>
        <dsp:cNvPr id="0" name=""/>
        <dsp:cNvSpPr/>
      </dsp:nvSpPr>
      <dsp:spPr>
        <a:xfrm>
          <a:off x="1238813" y="1589282"/>
          <a:ext cx="1933302" cy="89262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b="1" i="0" u="none" kern="1200" dirty="0"/>
            <a:t>Regular </a:t>
          </a:r>
          <a:br>
            <a:rPr lang="en-US" sz="2200" b="1" i="0" u="none" kern="1200" dirty="0"/>
          </a:br>
          <a:r>
            <a:rPr lang="en-US" sz="2200" b="1" i="0" u="none" kern="1200" dirty="0"/>
            <a:t>follow-ups</a:t>
          </a:r>
          <a:endParaRPr lang="en-US" sz="2200" kern="1200" dirty="0"/>
        </a:p>
      </dsp:txBody>
      <dsp:txXfrm>
        <a:off x="1264957" y="1615426"/>
        <a:ext cx="1881014" cy="840339"/>
      </dsp:txXfrm>
    </dsp:sp>
    <dsp:sp modelId="{5A3D2246-A780-4FFC-81BC-5DA8EB5671A3}">
      <dsp:nvSpPr>
        <dsp:cNvPr id="0" name=""/>
        <dsp:cNvSpPr/>
      </dsp:nvSpPr>
      <dsp:spPr>
        <a:xfrm>
          <a:off x="3802837" y="549429"/>
          <a:ext cx="2253522" cy="1858684"/>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16B926-FF1D-4F6D-B076-48149F279DBE}">
      <dsp:nvSpPr>
        <dsp:cNvPr id="0" name=""/>
        <dsp:cNvSpPr/>
      </dsp:nvSpPr>
      <dsp:spPr>
        <a:xfrm>
          <a:off x="4927546" y="-456218"/>
          <a:ext cx="2965739" cy="2965739"/>
        </a:xfrm>
        <a:prstGeom prst="circularArrow">
          <a:avLst>
            <a:gd name="adj1" fmla="val 3375"/>
            <a:gd name="adj2" fmla="val 417488"/>
            <a:gd name="adj3" fmla="val 19379403"/>
            <a:gd name="adj4" fmla="val 12547912"/>
            <a:gd name="adj5" fmla="val 393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71E6B0-6AFD-4290-95CB-015B216B13DD}">
      <dsp:nvSpPr>
        <dsp:cNvPr id="0" name=""/>
        <dsp:cNvSpPr/>
      </dsp:nvSpPr>
      <dsp:spPr>
        <a:xfrm>
          <a:off x="4222868" y="357543"/>
          <a:ext cx="1973941" cy="85561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b="1" i="0" u="none" kern="1200" dirty="0"/>
            <a:t>Provide </a:t>
          </a:r>
          <a:br>
            <a:rPr lang="en-US" sz="2200" b="1" i="0" u="none" kern="1200" dirty="0"/>
          </a:br>
          <a:r>
            <a:rPr lang="en-US" sz="2200" b="1" i="0" u="none" kern="1200" dirty="0"/>
            <a:t>value</a:t>
          </a:r>
          <a:endParaRPr lang="en-US" sz="2200" kern="1200" dirty="0"/>
        </a:p>
      </dsp:txBody>
      <dsp:txXfrm>
        <a:off x="4247928" y="382603"/>
        <a:ext cx="1923821" cy="805496"/>
      </dsp:txXfrm>
    </dsp:sp>
    <dsp:sp modelId="{E162DCAF-2A7B-42A1-B324-D02FAC62170C}">
      <dsp:nvSpPr>
        <dsp:cNvPr id="0" name=""/>
        <dsp:cNvSpPr/>
      </dsp:nvSpPr>
      <dsp:spPr>
        <a:xfrm>
          <a:off x="6673418" y="421354"/>
          <a:ext cx="2208325" cy="1821406"/>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0CCEB6-D6AB-4C5A-86C8-DEB587C754A6}">
      <dsp:nvSpPr>
        <dsp:cNvPr id="0" name=""/>
        <dsp:cNvSpPr/>
      </dsp:nvSpPr>
      <dsp:spPr>
        <a:xfrm>
          <a:off x="7107700" y="1559024"/>
          <a:ext cx="1900241" cy="93290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b="1" i="0" u="none" kern="1200" dirty="0"/>
            <a:t>Stay </a:t>
          </a:r>
          <a:br>
            <a:rPr lang="en-US" sz="2200" b="1" i="0" u="none" kern="1200" dirty="0"/>
          </a:br>
          <a:r>
            <a:rPr lang="en-US" sz="2200" b="1" i="0" u="none" kern="1200" dirty="0"/>
            <a:t>engaged</a:t>
          </a:r>
          <a:endParaRPr lang="en-US" sz="2200" kern="1200" dirty="0"/>
        </a:p>
      </dsp:txBody>
      <dsp:txXfrm>
        <a:off x="7135024" y="1586348"/>
        <a:ext cx="1845593" cy="878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6BA037-657B-4B88-A319-53215DD015E3}">
      <dsp:nvSpPr>
        <dsp:cNvPr id="0" name=""/>
        <dsp:cNvSpPr/>
      </dsp:nvSpPr>
      <dsp:spPr>
        <a:xfrm>
          <a:off x="0" y="174586"/>
          <a:ext cx="9217585" cy="67659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7BC685-0810-446B-BFB8-4606ACBACA36}">
      <dsp:nvSpPr>
        <dsp:cNvPr id="0" name=""/>
        <dsp:cNvSpPr/>
      </dsp:nvSpPr>
      <dsp:spPr>
        <a:xfrm>
          <a:off x="152584" y="374169"/>
          <a:ext cx="277697" cy="2774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8206AD-ABC2-4868-B6BB-5ACCAA30651A}">
      <dsp:nvSpPr>
        <dsp:cNvPr id="0" name=""/>
        <dsp:cNvSpPr/>
      </dsp:nvSpPr>
      <dsp:spPr>
        <a:xfrm>
          <a:off x="582865" y="260676"/>
          <a:ext cx="8599709" cy="56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56" tIns="60056" rIns="60056" bIns="60056"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333333"/>
              </a:solidFill>
            </a:rPr>
            <a:t>Mentorship: Industry experts guide entrepreneurs through early business challenges and help refine business strategies.</a:t>
          </a:r>
        </a:p>
      </dsp:txBody>
      <dsp:txXfrm>
        <a:off x="582865" y="260676"/>
        <a:ext cx="8599709" cy="567462"/>
      </dsp:txXfrm>
    </dsp:sp>
    <dsp:sp modelId="{6E6293AD-2773-495E-A45E-591825B7861F}">
      <dsp:nvSpPr>
        <dsp:cNvPr id="0" name=""/>
        <dsp:cNvSpPr/>
      </dsp:nvSpPr>
      <dsp:spPr>
        <a:xfrm>
          <a:off x="0" y="993043"/>
          <a:ext cx="9217585" cy="6294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D78C7E-C8DA-49B4-BC33-41A1EDB74684}">
      <dsp:nvSpPr>
        <dsp:cNvPr id="0" name=""/>
        <dsp:cNvSpPr/>
      </dsp:nvSpPr>
      <dsp:spPr>
        <a:xfrm>
          <a:off x="152584" y="1169062"/>
          <a:ext cx="277697" cy="2774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D5A58-F249-41CF-B592-01B1C55524F3}">
      <dsp:nvSpPr>
        <dsp:cNvPr id="0" name=""/>
        <dsp:cNvSpPr/>
      </dsp:nvSpPr>
      <dsp:spPr>
        <a:xfrm>
          <a:off x="582865" y="1055569"/>
          <a:ext cx="8599709" cy="56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56" tIns="60056" rIns="60056" bIns="60056"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333333"/>
              </a:solidFill>
            </a:rPr>
            <a:t>Funding opportunities: Incubators often connect entrepreneurs with investors or provide seed funding to help startups grow.</a:t>
          </a:r>
        </a:p>
      </dsp:txBody>
      <dsp:txXfrm>
        <a:off x="582865" y="1055569"/>
        <a:ext cx="8599709" cy="567462"/>
      </dsp:txXfrm>
    </dsp:sp>
    <dsp:sp modelId="{BD51DF93-B2D4-478A-8908-9B243EB7B7EE}">
      <dsp:nvSpPr>
        <dsp:cNvPr id="0" name=""/>
        <dsp:cNvSpPr/>
      </dsp:nvSpPr>
      <dsp:spPr>
        <a:xfrm>
          <a:off x="0" y="1764897"/>
          <a:ext cx="9217585" cy="66540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617592-D052-47C5-BCF6-B2A3576D6D4F}">
      <dsp:nvSpPr>
        <dsp:cNvPr id="0" name=""/>
        <dsp:cNvSpPr/>
      </dsp:nvSpPr>
      <dsp:spPr>
        <a:xfrm>
          <a:off x="152584" y="1958886"/>
          <a:ext cx="277697" cy="2774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0D7F48-7541-4B3B-A06D-EB71925FCD85}">
      <dsp:nvSpPr>
        <dsp:cNvPr id="0" name=""/>
        <dsp:cNvSpPr/>
      </dsp:nvSpPr>
      <dsp:spPr>
        <a:xfrm>
          <a:off x="582865" y="1845393"/>
          <a:ext cx="8599709" cy="56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56" tIns="60056" rIns="60056" bIns="60056"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333333"/>
              </a:solidFill>
            </a:rPr>
            <a:t>Workspace: Many incubators offer physical office space and resources like meeting rooms, equipment, and infrastructure.</a:t>
          </a:r>
        </a:p>
      </dsp:txBody>
      <dsp:txXfrm>
        <a:off x="582865" y="1845393"/>
        <a:ext cx="8599709" cy="567462"/>
      </dsp:txXfrm>
    </dsp:sp>
    <dsp:sp modelId="{57E8C378-58F9-496A-83C1-BF9AECE1AA0A}">
      <dsp:nvSpPr>
        <dsp:cNvPr id="0" name=""/>
        <dsp:cNvSpPr/>
      </dsp:nvSpPr>
      <dsp:spPr>
        <a:xfrm>
          <a:off x="0" y="2572166"/>
          <a:ext cx="9217585" cy="7912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F9CCC2-FACD-4C85-B51B-7BFB6109ACFF}">
      <dsp:nvSpPr>
        <dsp:cNvPr id="0" name=""/>
        <dsp:cNvSpPr/>
      </dsp:nvSpPr>
      <dsp:spPr>
        <a:xfrm>
          <a:off x="152584" y="2829083"/>
          <a:ext cx="277697" cy="27742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7BB25F-006D-42B7-B222-9E19A4606A06}">
      <dsp:nvSpPr>
        <dsp:cNvPr id="0" name=""/>
        <dsp:cNvSpPr/>
      </dsp:nvSpPr>
      <dsp:spPr>
        <a:xfrm>
          <a:off x="582865" y="2715590"/>
          <a:ext cx="8599709" cy="56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56" tIns="60056" rIns="60056" bIns="60056"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333333"/>
              </a:solidFill>
            </a:rPr>
            <a:t>Networking: Incubators create environments that encourage collaboration, partnerships, and opportunities to meet stakeholders.</a:t>
          </a:r>
        </a:p>
      </dsp:txBody>
      <dsp:txXfrm>
        <a:off x="582865" y="2715590"/>
        <a:ext cx="8599709" cy="5674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DF6228-17F2-4DFA-8823-2194B1029292}">
      <dsp:nvSpPr>
        <dsp:cNvPr id="0" name=""/>
        <dsp:cNvSpPr/>
      </dsp:nvSpPr>
      <dsp:spPr>
        <a:xfrm>
          <a:off x="62631" y="471387"/>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759484-7D94-4EEF-AE7C-349CC36D5721}">
      <dsp:nvSpPr>
        <dsp:cNvPr id="0" name=""/>
        <dsp:cNvSpPr/>
      </dsp:nvSpPr>
      <dsp:spPr>
        <a:xfrm>
          <a:off x="326947" y="735704"/>
          <a:ext cx="730016" cy="7300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773148-DDDA-4A4C-9BC8-05F4F706CD63}">
      <dsp:nvSpPr>
        <dsp:cNvPr id="0" name=""/>
        <dsp:cNvSpPr/>
      </dsp:nvSpPr>
      <dsp:spPr>
        <a:xfrm>
          <a:off x="1590990" y="471387"/>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b="1" kern="1200" dirty="0">
              <a:solidFill>
                <a:schemeClr val="tx2">
                  <a:lumMod val="50000"/>
                </a:schemeClr>
              </a:solidFill>
            </a:rPr>
            <a:t>Learn what incubators are: Understand the core functions of business incubators and accelerators and how they support early-stage businesses.</a:t>
          </a:r>
        </a:p>
      </dsp:txBody>
      <dsp:txXfrm>
        <a:off x="1590990" y="471387"/>
        <a:ext cx="2966814" cy="1258648"/>
      </dsp:txXfrm>
    </dsp:sp>
    <dsp:sp modelId="{8362E4EA-18C8-4E08-AF2B-45B5BE997648}">
      <dsp:nvSpPr>
        <dsp:cNvPr id="0" name=""/>
        <dsp:cNvSpPr/>
      </dsp:nvSpPr>
      <dsp:spPr>
        <a:xfrm>
          <a:off x="5074748" y="471387"/>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368E08-C306-4EB1-9419-E4E468B72719}">
      <dsp:nvSpPr>
        <dsp:cNvPr id="0" name=""/>
        <dsp:cNvSpPr/>
      </dsp:nvSpPr>
      <dsp:spPr>
        <a:xfrm>
          <a:off x="5339065" y="735704"/>
          <a:ext cx="730016" cy="7300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332CA9-8D43-41AC-BEFA-1C1BFA87C76C}">
      <dsp:nvSpPr>
        <dsp:cNvPr id="0" name=""/>
        <dsp:cNvSpPr/>
      </dsp:nvSpPr>
      <dsp:spPr>
        <a:xfrm>
          <a:off x="6603107" y="471387"/>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b="1" kern="1200" dirty="0" err="1">
              <a:solidFill>
                <a:schemeClr val="bg2">
                  <a:lumMod val="50000"/>
                </a:schemeClr>
              </a:solidFill>
            </a:rPr>
            <a:t>Recognise</a:t>
          </a:r>
          <a:r>
            <a:rPr lang="en-US" sz="1800" b="1" kern="1200" dirty="0">
              <a:solidFill>
                <a:schemeClr val="bg2">
                  <a:lumMod val="50000"/>
                </a:schemeClr>
              </a:solidFill>
            </a:rPr>
            <a:t> the benefits: Understand the structured support, funding access, and networking opportunities incubators provide.</a:t>
          </a:r>
        </a:p>
      </dsp:txBody>
      <dsp:txXfrm>
        <a:off x="6603107" y="471387"/>
        <a:ext cx="2966814" cy="1258648"/>
      </dsp:txXfrm>
    </dsp:sp>
    <dsp:sp modelId="{F987C22B-8C67-42FD-8D17-9CECA483D45B}">
      <dsp:nvSpPr>
        <dsp:cNvPr id="0" name=""/>
        <dsp:cNvSpPr/>
      </dsp:nvSpPr>
      <dsp:spPr>
        <a:xfrm>
          <a:off x="62631" y="2438725"/>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0E124F-D384-43C4-98DE-B9428ABC4FE9}">
      <dsp:nvSpPr>
        <dsp:cNvPr id="0" name=""/>
        <dsp:cNvSpPr/>
      </dsp:nvSpPr>
      <dsp:spPr>
        <a:xfrm>
          <a:off x="326947" y="2703041"/>
          <a:ext cx="730016" cy="7300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DD0BCC-6358-496B-811B-BB7D00EA9693}">
      <dsp:nvSpPr>
        <dsp:cNvPr id="0" name=""/>
        <dsp:cNvSpPr/>
      </dsp:nvSpPr>
      <dsp:spPr>
        <a:xfrm>
          <a:off x="1590990" y="2438725"/>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b="1" kern="1200" dirty="0">
              <a:solidFill>
                <a:schemeClr val="bg2">
                  <a:lumMod val="50000"/>
                </a:schemeClr>
              </a:solidFill>
            </a:rPr>
            <a:t>Identify relevant incubators: Learn how to find incubators that are the best fit for your business based on industry focus, program offerings, and location.</a:t>
          </a:r>
        </a:p>
      </dsp:txBody>
      <dsp:txXfrm>
        <a:off x="1590990" y="2438725"/>
        <a:ext cx="2966814" cy="1258648"/>
      </dsp:txXfrm>
    </dsp:sp>
    <dsp:sp modelId="{405A35E1-9F45-4C10-8FAE-027DA071ACC2}">
      <dsp:nvSpPr>
        <dsp:cNvPr id="0" name=""/>
        <dsp:cNvSpPr/>
      </dsp:nvSpPr>
      <dsp:spPr>
        <a:xfrm>
          <a:off x="5074748" y="2438725"/>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1D1762-10C9-400B-91A2-CE723C62CA34}">
      <dsp:nvSpPr>
        <dsp:cNvPr id="0" name=""/>
        <dsp:cNvSpPr/>
      </dsp:nvSpPr>
      <dsp:spPr>
        <a:xfrm>
          <a:off x="5339065" y="2703041"/>
          <a:ext cx="730016" cy="7300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DCA485-13A5-497F-86E6-5CEEE4B7A6B9}">
      <dsp:nvSpPr>
        <dsp:cNvPr id="0" name=""/>
        <dsp:cNvSpPr/>
      </dsp:nvSpPr>
      <dsp:spPr>
        <a:xfrm>
          <a:off x="6603107" y="2438725"/>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b="1" kern="1200" dirty="0">
              <a:solidFill>
                <a:schemeClr val="bg2">
                  <a:lumMod val="50000"/>
                </a:schemeClr>
              </a:solidFill>
            </a:rPr>
            <a:t>Maximise business event opportunities: Learn strategies for networking, pitching, and follow-up during business events to secure funding or partnerships.</a:t>
          </a:r>
        </a:p>
      </dsp:txBody>
      <dsp:txXfrm>
        <a:off x="6603107" y="2438725"/>
        <a:ext cx="2966814" cy="12586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806CA-E3AB-4B3A-A2F9-6D9D20DF7966}">
      <dsp:nvSpPr>
        <dsp:cNvPr id="0" name=""/>
        <dsp:cNvSpPr/>
      </dsp:nvSpPr>
      <dsp:spPr>
        <a:xfrm>
          <a:off x="721822" y="650160"/>
          <a:ext cx="791332" cy="79133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3564EA-D2A4-4EFC-8874-EDC7853A1D28}">
      <dsp:nvSpPr>
        <dsp:cNvPr id="0" name=""/>
        <dsp:cNvSpPr/>
      </dsp:nvSpPr>
      <dsp:spPr>
        <a:xfrm>
          <a:off x="620660" y="548998"/>
          <a:ext cx="993654" cy="9936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634FFA-0A91-4484-B35E-CCE7F973CE4A}">
      <dsp:nvSpPr>
        <dsp:cNvPr id="0" name=""/>
        <dsp:cNvSpPr/>
      </dsp:nvSpPr>
      <dsp:spPr>
        <a:xfrm>
          <a:off x="2533" y="1662556"/>
          <a:ext cx="2229908" cy="538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b="1" kern="1200" cap="none" dirty="0">
              <a:solidFill>
                <a:srgbClr val="086575"/>
              </a:solidFill>
            </a:rPr>
            <a:t>Structured Support</a:t>
          </a:r>
          <a:r>
            <a:rPr lang="en-US" sz="2000" kern="1200" cap="none" dirty="0">
              <a:solidFill>
                <a:srgbClr val="086575"/>
              </a:solidFill>
            </a:rPr>
            <a:t>: startups receive access to resources like mentors, experts, and legal assistance, providing a solid foundation.</a:t>
          </a:r>
        </a:p>
      </dsp:txBody>
      <dsp:txXfrm>
        <a:off x="2533" y="1662556"/>
        <a:ext cx="2229908" cy="538167"/>
      </dsp:txXfrm>
    </dsp:sp>
    <dsp:sp modelId="{D2BBA109-293D-44B0-830D-FDBA20B86865}">
      <dsp:nvSpPr>
        <dsp:cNvPr id="0" name=""/>
        <dsp:cNvSpPr/>
      </dsp:nvSpPr>
      <dsp:spPr>
        <a:xfrm>
          <a:off x="3281470" y="636869"/>
          <a:ext cx="791332" cy="79133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A4B83A-2EA0-4AF6-8106-B80C4CBFC5AF}">
      <dsp:nvSpPr>
        <dsp:cNvPr id="0" name=""/>
        <dsp:cNvSpPr/>
      </dsp:nvSpPr>
      <dsp:spPr>
        <a:xfrm>
          <a:off x="3180235" y="535635"/>
          <a:ext cx="993800" cy="993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2270AE-6317-4770-A4CB-39B29BAA3C86}">
      <dsp:nvSpPr>
        <dsp:cNvPr id="0" name=""/>
        <dsp:cNvSpPr/>
      </dsp:nvSpPr>
      <dsp:spPr>
        <a:xfrm>
          <a:off x="2459464" y="1674339"/>
          <a:ext cx="2435343" cy="590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b="1" kern="1200" cap="none" dirty="0">
              <a:solidFill>
                <a:srgbClr val="F2A72C"/>
              </a:solidFill>
            </a:rPr>
            <a:t>Access to Investors:  </a:t>
          </a:r>
          <a:r>
            <a:rPr lang="en-US" sz="2000" kern="1200" cap="none" dirty="0">
              <a:solidFill>
                <a:srgbClr val="F2A72C"/>
              </a:solidFill>
            </a:rPr>
            <a:t>many incubators have established networks of angel investors and venture capitalists that startups can pitch to directly.</a:t>
          </a:r>
        </a:p>
      </dsp:txBody>
      <dsp:txXfrm>
        <a:off x="2459464" y="1674339"/>
        <a:ext cx="2435343" cy="590792"/>
      </dsp:txXfrm>
    </dsp:sp>
    <dsp:sp modelId="{0BF1E0E4-512D-4DB5-B8D2-6B172844481C}">
      <dsp:nvSpPr>
        <dsp:cNvPr id="0" name=""/>
        <dsp:cNvSpPr/>
      </dsp:nvSpPr>
      <dsp:spPr>
        <a:xfrm>
          <a:off x="5927360" y="621586"/>
          <a:ext cx="791332" cy="79098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105F80-CB80-4602-86D9-8E3AF497DA4C}">
      <dsp:nvSpPr>
        <dsp:cNvPr id="0" name=""/>
        <dsp:cNvSpPr/>
      </dsp:nvSpPr>
      <dsp:spPr>
        <a:xfrm>
          <a:off x="5857464" y="551721"/>
          <a:ext cx="931124" cy="93071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BD0E8F-48D1-4376-8AE8-CF28B08D409D}">
      <dsp:nvSpPr>
        <dsp:cNvPr id="0" name=""/>
        <dsp:cNvSpPr/>
      </dsp:nvSpPr>
      <dsp:spPr>
        <a:xfrm>
          <a:off x="5121829" y="1658937"/>
          <a:ext cx="2402393" cy="590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b="1" kern="1200" cap="none" dirty="0">
              <a:solidFill>
                <a:srgbClr val="D9552F"/>
              </a:solidFill>
            </a:rPr>
            <a:t>Exposure to Industry Networks: </a:t>
          </a:r>
        </a:p>
        <a:p>
          <a:pPr marL="0" lvl="0" indent="0" algn="ctr" defTabSz="889000">
            <a:lnSpc>
              <a:spcPct val="100000"/>
            </a:lnSpc>
            <a:spcBef>
              <a:spcPct val="0"/>
            </a:spcBef>
            <a:spcAft>
              <a:spcPct val="35000"/>
            </a:spcAft>
            <a:buNone/>
            <a:defRPr cap="all"/>
          </a:pPr>
          <a:r>
            <a:rPr lang="en-US" sz="2000" kern="1200" cap="none" dirty="0">
              <a:solidFill>
                <a:srgbClr val="D9552F"/>
              </a:solidFill>
            </a:rPr>
            <a:t>incubators provide connections to other entrepreneurs, potential partners, and customers, expanding your market access.</a:t>
          </a:r>
        </a:p>
      </dsp:txBody>
      <dsp:txXfrm>
        <a:off x="5121829" y="1658937"/>
        <a:ext cx="2402393" cy="590107"/>
      </dsp:txXfrm>
    </dsp:sp>
    <dsp:sp modelId="{F0204BF4-7E01-487E-8510-64C8F0EAA4AA}">
      <dsp:nvSpPr>
        <dsp:cNvPr id="0" name=""/>
        <dsp:cNvSpPr/>
      </dsp:nvSpPr>
      <dsp:spPr>
        <a:xfrm>
          <a:off x="8411662" y="631592"/>
          <a:ext cx="791332" cy="7911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87362F-09A1-4D47-94AB-FA0C89BB1D09}">
      <dsp:nvSpPr>
        <dsp:cNvPr id="0" name=""/>
        <dsp:cNvSpPr/>
      </dsp:nvSpPr>
      <dsp:spPr>
        <a:xfrm>
          <a:off x="8321584" y="541538"/>
          <a:ext cx="971488" cy="97122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505BBA-E43F-412C-A7A2-EAC5CF704582}">
      <dsp:nvSpPr>
        <dsp:cNvPr id="0" name=""/>
        <dsp:cNvSpPr/>
      </dsp:nvSpPr>
      <dsp:spPr>
        <a:xfrm>
          <a:off x="7751244" y="1669120"/>
          <a:ext cx="2112168" cy="590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b="1" kern="1200" cap="none" dirty="0">
              <a:solidFill>
                <a:srgbClr val="47B5C8"/>
              </a:solidFill>
            </a:rPr>
            <a:t>Accountability and Goal-Setting: R</a:t>
          </a:r>
          <a:r>
            <a:rPr lang="en-US" sz="2000" kern="1200" cap="none" dirty="0">
              <a:solidFill>
                <a:srgbClr val="47B5C8"/>
              </a:solidFill>
            </a:rPr>
            <a:t>egular check-ins and milestones help startups stay focused and on track for growth.</a:t>
          </a:r>
        </a:p>
      </dsp:txBody>
      <dsp:txXfrm>
        <a:off x="7751244" y="1669120"/>
        <a:ext cx="2112168" cy="5901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DF6228-17F2-4DFA-8823-2194B1029292}">
      <dsp:nvSpPr>
        <dsp:cNvPr id="0" name=""/>
        <dsp:cNvSpPr/>
      </dsp:nvSpPr>
      <dsp:spPr>
        <a:xfrm>
          <a:off x="62631" y="471387"/>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759484-7D94-4EEF-AE7C-349CC36D5721}">
      <dsp:nvSpPr>
        <dsp:cNvPr id="0" name=""/>
        <dsp:cNvSpPr/>
      </dsp:nvSpPr>
      <dsp:spPr>
        <a:xfrm>
          <a:off x="326947" y="735704"/>
          <a:ext cx="730016" cy="73001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773148-DDDA-4A4C-9BC8-05F4F706CD63}">
      <dsp:nvSpPr>
        <dsp:cNvPr id="0" name=""/>
        <dsp:cNvSpPr/>
      </dsp:nvSpPr>
      <dsp:spPr>
        <a:xfrm>
          <a:off x="1590990" y="471387"/>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solidFill>
                <a:srgbClr val="000000"/>
              </a:solidFill>
            </a:rPr>
            <a:t>Learn how to find the right mentor, and understand how to identify, research, and approach those who can provide the guidance you need.</a:t>
          </a:r>
        </a:p>
      </dsp:txBody>
      <dsp:txXfrm>
        <a:off x="1590990" y="471387"/>
        <a:ext cx="2966814" cy="1258648"/>
      </dsp:txXfrm>
    </dsp:sp>
    <dsp:sp modelId="{8362E4EA-18C8-4E08-AF2B-45B5BE997648}">
      <dsp:nvSpPr>
        <dsp:cNvPr id="0" name=""/>
        <dsp:cNvSpPr/>
      </dsp:nvSpPr>
      <dsp:spPr>
        <a:xfrm>
          <a:off x="5074748" y="471387"/>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368E08-C306-4EB1-9419-E4E468B72719}">
      <dsp:nvSpPr>
        <dsp:cNvPr id="0" name=""/>
        <dsp:cNvSpPr/>
      </dsp:nvSpPr>
      <dsp:spPr>
        <a:xfrm>
          <a:off x="5339065" y="735704"/>
          <a:ext cx="730016" cy="7300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332CA9-8D43-41AC-BEFA-1C1BFA87C76C}">
      <dsp:nvSpPr>
        <dsp:cNvPr id="0" name=""/>
        <dsp:cNvSpPr/>
      </dsp:nvSpPr>
      <dsp:spPr>
        <a:xfrm>
          <a:off x="6603107" y="471387"/>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b="0" i="0" u="none" kern="1200" dirty="0">
              <a:solidFill>
                <a:srgbClr val="000000"/>
              </a:solidFill>
            </a:rPr>
            <a:t>Learn how to use mentorship to gain new insights, build networks, and accelerate personal &amp; business development.</a:t>
          </a:r>
          <a:endParaRPr lang="en-US" sz="1800" b="0" kern="1200" dirty="0">
            <a:solidFill>
              <a:srgbClr val="000000"/>
            </a:solidFill>
          </a:endParaRPr>
        </a:p>
      </dsp:txBody>
      <dsp:txXfrm>
        <a:off x="6603107" y="471387"/>
        <a:ext cx="2966814" cy="1258648"/>
      </dsp:txXfrm>
    </dsp:sp>
    <dsp:sp modelId="{F987C22B-8C67-42FD-8D17-9CECA483D45B}">
      <dsp:nvSpPr>
        <dsp:cNvPr id="0" name=""/>
        <dsp:cNvSpPr/>
      </dsp:nvSpPr>
      <dsp:spPr>
        <a:xfrm>
          <a:off x="62631" y="2438725"/>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0E124F-D384-43C4-98DE-B9428ABC4FE9}">
      <dsp:nvSpPr>
        <dsp:cNvPr id="0" name=""/>
        <dsp:cNvSpPr/>
      </dsp:nvSpPr>
      <dsp:spPr>
        <a:xfrm>
          <a:off x="326947" y="2703041"/>
          <a:ext cx="730016" cy="730016"/>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DD0BCC-6358-496B-811B-BB7D00EA9693}">
      <dsp:nvSpPr>
        <dsp:cNvPr id="0" name=""/>
        <dsp:cNvSpPr/>
      </dsp:nvSpPr>
      <dsp:spPr>
        <a:xfrm>
          <a:off x="1590990" y="2438725"/>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b="0" i="0" u="none" kern="1200" dirty="0">
              <a:solidFill>
                <a:srgbClr val="000000"/>
              </a:solidFill>
            </a:rPr>
            <a:t>Learn how to establish clear goals, maintain effective communication, and ensure productive long-term support, and benefit for both parties.</a:t>
          </a:r>
          <a:endParaRPr lang="en-US" sz="1800" b="0" kern="1200" dirty="0">
            <a:solidFill>
              <a:srgbClr val="000000"/>
            </a:solidFill>
          </a:endParaRPr>
        </a:p>
      </dsp:txBody>
      <dsp:txXfrm>
        <a:off x="1590990" y="2438725"/>
        <a:ext cx="2966814" cy="1258648"/>
      </dsp:txXfrm>
    </dsp:sp>
    <dsp:sp modelId="{405A35E1-9F45-4C10-8FAE-027DA071ACC2}">
      <dsp:nvSpPr>
        <dsp:cNvPr id="0" name=""/>
        <dsp:cNvSpPr/>
      </dsp:nvSpPr>
      <dsp:spPr>
        <a:xfrm>
          <a:off x="5074748" y="2438725"/>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1D1762-10C9-400B-91A2-CE723C62CA34}">
      <dsp:nvSpPr>
        <dsp:cNvPr id="0" name=""/>
        <dsp:cNvSpPr/>
      </dsp:nvSpPr>
      <dsp:spPr>
        <a:xfrm>
          <a:off x="5339065" y="2703041"/>
          <a:ext cx="730016" cy="730016"/>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DCA485-13A5-497F-86E6-5CEEE4B7A6B9}">
      <dsp:nvSpPr>
        <dsp:cNvPr id="0" name=""/>
        <dsp:cNvSpPr/>
      </dsp:nvSpPr>
      <dsp:spPr>
        <a:xfrm>
          <a:off x="6603107" y="2438725"/>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b="0" i="0" u="none" kern="1200" dirty="0">
              <a:solidFill>
                <a:srgbClr val="000000"/>
              </a:solidFill>
            </a:rPr>
            <a:t>Overcome challenges by learning strategies to handle common mentorship issues, like managing expectations and maintaining communication.</a:t>
          </a:r>
          <a:endParaRPr lang="en-US" sz="1800" b="0" kern="1200" dirty="0">
            <a:solidFill>
              <a:srgbClr val="000000"/>
            </a:solidFill>
          </a:endParaRPr>
        </a:p>
      </dsp:txBody>
      <dsp:txXfrm>
        <a:off x="6603107" y="2438725"/>
        <a:ext cx="2966814" cy="12586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806CA-E3AB-4B3A-A2F9-6D9D20DF7966}">
      <dsp:nvSpPr>
        <dsp:cNvPr id="0" name=""/>
        <dsp:cNvSpPr/>
      </dsp:nvSpPr>
      <dsp:spPr>
        <a:xfrm>
          <a:off x="749566" y="601426"/>
          <a:ext cx="824572" cy="82457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3564EA-D2A4-4EFC-8874-EDC7853A1D28}">
      <dsp:nvSpPr>
        <dsp:cNvPr id="0" name=""/>
        <dsp:cNvSpPr/>
      </dsp:nvSpPr>
      <dsp:spPr>
        <a:xfrm>
          <a:off x="678596" y="530456"/>
          <a:ext cx="966512" cy="96651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634FFA-0A91-4484-B35E-CCE7F973CE4A}">
      <dsp:nvSpPr>
        <dsp:cNvPr id="0" name=""/>
        <dsp:cNvSpPr/>
      </dsp:nvSpPr>
      <dsp:spPr>
        <a:xfrm>
          <a:off x="64" y="1656349"/>
          <a:ext cx="2323577" cy="5607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i="0" u="none" kern="1200" dirty="0">
              <a:solidFill>
                <a:srgbClr val="000000"/>
              </a:solidFill>
            </a:rPr>
            <a:t>Networks</a:t>
          </a:r>
          <a:r>
            <a:rPr lang="en-US" sz="1800" b="0" i="0" u="none" kern="1200" dirty="0">
              <a:solidFill>
                <a:srgbClr val="000000"/>
              </a:solidFill>
            </a:rPr>
            <a:t>: </a:t>
          </a:r>
          <a:br>
            <a:rPr lang="en-US" sz="1800" b="0" i="0" u="none" kern="1200" dirty="0">
              <a:solidFill>
                <a:srgbClr val="000000"/>
              </a:solidFill>
            </a:rPr>
          </a:br>
          <a:r>
            <a:rPr lang="en-US" sz="1800" b="0" i="0" u="none" kern="1200" cap="none" dirty="0">
              <a:solidFill>
                <a:srgbClr val="000000"/>
              </a:solidFill>
            </a:rPr>
            <a:t>mentors can introduce you to key industry contacts, potential investors, and other valuable connections.</a:t>
          </a:r>
          <a:endParaRPr lang="en-US" sz="1800" kern="1200" dirty="0">
            <a:solidFill>
              <a:srgbClr val="000000"/>
            </a:solidFill>
          </a:endParaRPr>
        </a:p>
      </dsp:txBody>
      <dsp:txXfrm>
        <a:off x="64" y="1656349"/>
        <a:ext cx="2323577" cy="560773"/>
      </dsp:txXfrm>
    </dsp:sp>
    <dsp:sp modelId="{D2BBA109-293D-44B0-830D-FDBA20B86865}">
      <dsp:nvSpPr>
        <dsp:cNvPr id="0" name=""/>
        <dsp:cNvSpPr/>
      </dsp:nvSpPr>
      <dsp:spPr>
        <a:xfrm>
          <a:off x="3065263" y="651800"/>
          <a:ext cx="824572" cy="82457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A4B83A-2EA0-4AF6-8106-B80C4CBFC5AF}">
      <dsp:nvSpPr>
        <dsp:cNvPr id="0" name=""/>
        <dsp:cNvSpPr/>
      </dsp:nvSpPr>
      <dsp:spPr>
        <a:xfrm>
          <a:off x="2865771" y="452308"/>
          <a:ext cx="1223556" cy="1223556"/>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2270AE-6317-4770-A4CB-39B29BAA3C86}">
      <dsp:nvSpPr>
        <dsp:cNvPr id="0" name=""/>
        <dsp:cNvSpPr/>
      </dsp:nvSpPr>
      <dsp:spPr>
        <a:xfrm>
          <a:off x="2560199" y="1732850"/>
          <a:ext cx="1834700" cy="6156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i="0" u="none" kern="1200" dirty="0">
              <a:solidFill>
                <a:srgbClr val="000000"/>
              </a:solidFill>
            </a:rPr>
            <a:t>Resources</a:t>
          </a:r>
          <a:r>
            <a:rPr lang="en-US" sz="1800" b="0" i="0" u="none" kern="1200" dirty="0">
              <a:solidFill>
                <a:srgbClr val="000000"/>
              </a:solidFill>
            </a:rPr>
            <a:t>: </a:t>
          </a:r>
          <a:br>
            <a:rPr lang="en-US" sz="1800" b="0" i="0" u="none" kern="1200" dirty="0">
              <a:solidFill>
                <a:srgbClr val="000000"/>
              </a:solidFill>
            </a:rPr>
          </a:br>
          <a:r>
            <a:rPr lang="en-US" sz="1800" b="0" i="0" u="none" kern="1200" cap="none" dirty="0">
              <a:solidFill>
                <a:srgbClr val="000000"/>
              </a:solidFill>
            </a:rPr>
            <a:t>they may offer access to tools, knowledge, and experiences that are critical for growth.</a:t>
          </a:r>
          <a:endParaRPr lang="en-US" sz="1800" kern="1200" dirty="0">
            <a:solidFill>
              <a:srgbClr val="000000"/>
            </a:solidFill>
          </a:endParaRPr>
        </a:p>
      </dsp:txBody>
      <dsp:txXfrm>
        <a:off x="2560199" y="1732850"/>
        <a:ext cx="1834700" cy="615608"/>
      </dsp:txXfrm>
    </dsp:sp>
    <dsp:sp modelId="{0BF1E0E4-512D-4DB5-B8D2-6B172844481C}">
      <dsp:nvSpPr>
        <dsp:cNvPr id="0" name=""/>
        <dsp:cNvSpPr/>
      </dsp:nvSpPr>
      <dsp:spPr>
        <a:xfrm>
          <a:off x="5470824" y="606084"/>
          <a:ext cx="824572" cy="82420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105F80-CB80-4602-86D9-8E3AF497DA4C}">
      <dsp:nvSpPr>
        <dsp:cNvPr id="0" name=""/>
        <dsp:cNvSpPr/>
      </dsp:nvSpPr>
      <dsp:spPr>
        <a:xfrm>
          <a:off x="5363554" y="498861"/>
          <a:ext cx="1039112" cy="1038650"/>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BD0E8F-48D1-4376-8AE8-CF28B08D409D}">
      <dsp:nvSpPr>
        <dsp:cNvPr id="0" name=""/>
        <dsp:cNvSpPr/>
      </dsp:nvSpPr>
      <dsp:spPr>
        <a:xfrm>
          <a:off x="4631457" y="1687009"/>
          <a:ext cx="2503306" cy="614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i="0" u="none" kern="1200" dirty="0">
              <a:solidFill>
                <a:srgbClr val="000000"/>
              </a:solidFill>
            </a:rPr>
            <a:t>Guidance</a:t>
          </a:r>
          <a:r>
            <a:rPr lang="en-US" sz="1800" b="0" i="0" u="none" kern="1200" dirty="0">
              <a:solidFill>
                <a:srgbClr val="000000"/>
              </a:solidFill>
            </a:rPr>
            <a:t>:</a:t>
          </a:r>
          <a:br>
            <a:rPr lang="en-US" sz="1800" b="0" i="0" u="none" kern="1200" dirty="0">
              <a:solidFill>
                <a:srgbClr val="000000"/>
              </a:solidFill>
            </a:rPr>
          </a:br>
          <a:r>
            <a:rPr lang="en-US" sz="1800" b="0" i="0" u="none" kern="1200" cap="none" dirty="0">
              <a:solidFill>
                <a:srgbClr val="000000"/>
              </a:solidFill>
            </a:rPr>
            <a:t>mentors provide feedback on business strategy, help solve problems, and offer new perspectives that can prevent costly mistakes.</a:t>
          </a:r>
          <a:endParaRPr lang="en-US" sz="1800" kern="1200" dirty="0">
            <a:solidFill>
              <a:srgbClr val="000000"/>
            </a:solidFill>
          </a:endParaRPr>
        </a:p>
      </dsp:txBody>
      <dsp:txXfrm>
        <a:off x="4631457" y="1687009"/>
        <a:ext cx="2503306" cy="614895"/>
      </dsp:txXfrm>
    </dsp:sp>
    <dsp:sp modelId="{F0204BF4-7E01-487E-8510-64C8F0EAA4AA}">
      <dsp:nvSpPr>
        <dsp:cNvPr id="0" name=""/>
        <dsp:cNvSpPr/>
      </dsp:nvSpPr>
      <dsp:spPr>
        <a:xfrm>
          <a:off x="8206315" y="605036"/>
          <a:ext cx="824572" cy="8243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87362F-09A1-4D47-94AB-FA0C89BB1D09}">
      <dsp:nvSpPr>
        <dsp:cNvPr id="0" name=""/>
        <dsp:cNvSpPr/>
      </dsp:nvSpPr>
      <dsp:spPr>
        <a:xfrm>
          <a:off x="8100976" y="499725"/>
          <a:ext cx="1035251" cy="1034968"/>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505BBA-E43F-412C-A7A2-EAC5CF704582}">
      <dsp:nvSpPr>
        <dsp:cNvPr id="0" name=""/>
        <dsp:cNvSpPr/>
      </dsp:nvSpPr>
      <dsp:spPr>
        <a:xfrm>
          <a:off x="7371321" y="1686146"/>
          <a:ext cx="2494560" cy="614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i="0" u="none" kern="1200" dirty="0">
              <a:solidFill>
                <a:srgbClr val="000000"/>
              </a:solidFill>
            </a:rPr>
            <a:t>Confidence</a:t>
          </a:r>
          <a:r>
            <a:rPr lang="en-US" sz="1800" b="0" i="0" u="none" kern="1200" dirty="0">
              <a:solidFill>
                <a:srgbClr val="000000"/>
              </a:solidFill>
            </a:rPr>
            <a:t>: </a:t>
          </a:r>
          <a:br>
            <a:rPr lang="en-US" sz="1800" b="0" i="0" u="none" kern="1200" dirty="0">
              <a:solidFill>
                <a:srgbClr val="000000"/>
              </a:solidFill>
            </a:rPr>
          </a:br>
          <a:r>
            <a:rPr lang="en-US" sz="1800" b="0" i="0" u="none" kern="1200" cap="none" dirty="0">
              <a:solidFill>
                <a:srgbClr val="000000"/>
              </a:solidFill>
            </a:rPr>
            <a:t>having an experienced guide can boost your confidence, knowing you have someone supporting your entrepreneurial journey.</a:t>
          </a:r>
          <a:endParaRPr lang="en-US" sz="1800" kern="1200" dirty="0">
            <a:solidFill>
              <a:srgbClr val="000000"/>
            </a:solidFill>
          </a:endParaRPr>
        </a:p>
      </dsp:txBody>
      <dsp:txXfrm>
        <a:off x="7371321" y="1686146"/>
        <a:ext cx="2494560" cy="61489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dirty="0"/>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dirty="0"/>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dirty="0"/>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30</a:t>
            </a:fld>
            <a:endParaRPr lang="en-US" dirty="0"/>
          </a:p>
        </p:txBody>
      </p:sp>
    </p:spTree>
    <p:extLst>
      <p:ext uri="{BB962C8B-B14F-4D97-AF65-F5344CB8AC3E}">
        <p14:creationId xmlns:p14="http://schemas.microsoft.com/office/powerpoint/2010/main" val="1725568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49</a:t>
            </a:fld>
            <a:endParaRPr lang="en-US" dirty="0"/>
          </a:p>
        </p:txBody>
      </p:sp>
    </p:spTree>
    <p:extLst>
      <p:ext uri="{BB962C8B-B14F-4D97-AF65-F5344CB8AC3E}">
        <p14:creationId xmlns:p14="http://schemas.microsoft.com/office/powerpoint/2010/main" val="2888391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65</a:t>
            </a:fld>
            <a:endParaRPr lang="en-US" dirty="0"/>
          </a:p>
        </p:txBody>
      </p:sp>
    </p:spTree>
    <p:extLst>
      <p:ext uri="{BB962C8B-B14F-4D97-AF65-F5344CB8AC3E}">
        <p14:creationId xmlns:p14="http://schemas.microsoft.com/office/powerpoint/2010/main" val="2183831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81</a:t>
            </a:fld>
            <a:endParaRPr lang="en-US" dirty="0"/>
          </a:p>
        </p:txBody>
      </p:sp>
    </p:spTree>
    <p:extLst>
      <p:ext uri="{BB962C8B-B14F-4D97-AF65-F5344CB8AC3E}">
        <p14:creationId xmlns:p14="http://schemas.microsoft.com/office/powerpoint/2010/main" val="436909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https://sites.google.com/singa.io/singas-knowledge-base/accueil/communaut%C3%A9</a:t>
            </a:r>
          </a:p>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83</a:t>
            </a:fld>
            <a:endParaRPr lang="en-US" dirty="0"/>
          </a:p>
        </p:txBody>
      </p:sp>
    </p:spTree>
    <p:extLst>
      <p:ext uri="{BB962C8B-B14F-4D97-AF65-F5344CB8AC3E}">
        <p14:creationId xmlns:p14="http://schemas.microsoft.com/office/powerpoint/2010/main" val="4006874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90</a:t>
            </a:fld>
            <a:endParaRPr lang="en-US" dirty="0"/>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22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dirty="0"/>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dirty="0"/>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dirty="0"/>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dirty="0"/>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dirty="0"/>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dirty="0"/>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dirty="0"/>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7218626" cy="80004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dirty="0"/>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9769598"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dirty="0"/>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0"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hyperlink" Target="https://www.pngall.com/statistics-png/download/78476" TargetMode="External"/><Relationship Id="rId2" Type="http://schemas.openxmlformats.org/officeDocument/2006/relationships/image" Target="../media/image16.pn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10.xml"/><Relationship Id="rId1" Type="http://schemas.openxmlformats.org/officeDocument/2006/relationships/video" Target="https://www.youtube.com/embed/-WI7SV92nrU?feature=oembed" TargetMode="External"/><Relationship Id="rId4" Type="http://schemas.openxmlformats.org/officeDocument/2006/relationships/hyperlink" Target="https://www.youtube.com/watch?v=-WI7SV92nrU"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jpeg"/><Relationship Id="rId1" Type="http://schemas.openxmlformats.org/officeDocument/2006/relationships/slideLayout" Target="../slideLayouts/slideLayout8.xml"/><Relationship Id="rId4" Type="http://schemas.openxmlformats.org/officeDocument/2006/relationships/image" Target="../media/image22.jp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jp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0.xml"/><Relationship Id="rId1" Type="http://schemas.openxmlformats.org/officeDocument/2006/relationships/video" Target="https://www.youtube.com/embed/kCKBGlgHuHE?feature=oembed" TargetMode="External"/><Relationship Id="rId4" Type="http://schemas.openxmlformats.org/officeDocument/2006/relationships/hyperlink" Target="https://www.youtube.com/watch?v=kCKBGlgHuHE"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s://www.facebook.com/watch/?v=196673219980830" TargetMode="Externa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9.jp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0.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5.jp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hyperlink" Target="https://singafrance.com/en/entrepreneurship-projects/accelerate/accelerees-list/" TargetMode="External"/><Relationship Id="rId1" Type="http://schemas.openxmlformats.org/officeDocument/2006/relationships/slideLayout" Target="../slideLayouts/slideLayout10.xml"/><Relationship Id="rId4" Type="http://schemas.openxmlformats.org/officeDocument/2006/relationships/hyperlink" Target="https://singafrance.com/histoires/singa-paris-lance-sa-11eme-promo-et-a-besoin-de-vous/"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10.xml"/><Relationship Id="rId1" Type="http://schemas.openxmlformats.org/officeDocument/2006/relationships/video" Target="https://www.youtube.com/embed/Yjp4yoaH58I?feature=oembed" TargetMode="External"/><Relationship Id="rId4" Type="http://schemas.openxmlformats.org/officeDocument/2006/relationships/hyperlink" Target="https://www.youtube.com/watch?v=Yjp4yoaH58I"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1.jp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2.jp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hyperlink" Target="https://www.youtube.com/watch?v=7Ct7r3M6fwg" TargetMode="External"/><Relationship Id="rId2" Type="http://schemas.openxmlformats.org/officeDocument/2006/relationships/slideLayout" Target="../slideLayouts/slideLayout10.xml"/><Relationship Id="rId1" Type="http://schemas.openxmlformats.org/officeDocument/2006/relationships/video" Target="https://www.youtube.com/embed/7Ct7r3M6fwg?feature=oembed" TargetMode="External"/><Relationship Id="rId4" Type="http://schemas.openxmlformats.org/officeDocument/2006/relationships/image" Target="../media/image67.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hyperlink" Target="https://thecreativeparty.com/how-i-really-feel-about-mentorship/" TargetMode="External"/><Relationship Id="rId2" Type="http://schemas.openxmlformats.org/officeDocument/2006/relationships/image" Target="../media/image68.jp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74.xml.rels><?xml version="1.0" encoding="UTF-8" standalone="yes"?>
<Relationships xmlns="http://schemas.openxmlformats.org/package/2006/relationships"><Relationship Id="rId3" Type="http://schemas.openxmlformats.org/officeDocument/2006/relationships/hyperlink" Target="https://smartenergyconsulting.blogspot.com/2018/01/el-sector-energetico-se-reune-puerta.html" TargetMode="External"/><Relationship Id="rId2" Type="http://schemas.openxmlformats.org/officeDocument/2006/relationships/image" Target="../media/image69.jp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3" Type="http://schemas.openxmlformats.org/officeDocument/2006/relationships/hyperlink" Target="https://www.flickr.com/photos/nordicinnovation/16796793214" TargetMode="External"/><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3" Type="http://schemas.openxmlformats.org/officeDocument/2006/relationships/hyperlink" Target="https://www.bundabergnow.com/2019/08/14/students-and-seniors-team-up-for-technology-talks/" TargetMode="External"/><Relationship Id="rId2" Type="http://schemas.openxmlformats.org/officeDocument/2006/relationships/image" Target="../media/image71.jp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7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669454" y="2505025"/>
            <a:ext cx="5240839" cy="749292"/>
          </a:xfrm>
        </p:spPr>
        <p:txBody>
          <a:bodyPr>
            <a:noAutofit/>
          </a:bodyPr>
          <a:lstStyle/>
          <a:p>
            <a:r>
              <a:rPr lang="en-US" b="1" dirty="0"/>
              <a:t>Module 6</a:t>
            </a:r>
          </a:p>
          <a:p>
            <a:r>
              <a:rPr lang="en-US" dirty="0"/>
              <a:t>Networking for Under-represented Founders </a:t>
            </a:r>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1812" y="5086974"/>
            <a:ext cx="4414577" cy="679345"/>
          </a:xfrm>
          <a:prstGeom prst="rect">
            <a:avLst/>
          </a:prstGeom>
        </p:spPr>
        <p:txBody>
          <a:bodyPr/>
          <a:lstStyle/>
          <a:p>
            <a:pPr marL="0" indent="0">
              <a:buNone/>
            </a:pPr>
            <a:r>
              <a:rPr lang="en-GB" b="1" dirty="0">
                <a:solidFill>
                  <a:schemeClr val="bg1"/>
                </a:solidFill>
              </a:rPr>
              <a:t>www.mosaic4investing.eu</a:t>
            </a:r>
            <a:endParaRPr lang="en-US" sz="4000" b="1" dirty="0">
              <a:solidFill>
                <a:schemeClr val="bg1"/>
              </a:solidFill>
            </a:endParaRPr>
          </a:p>
        </p:txBody>
      </p:sp>
      <p:pic>
        <p:nvPicPr>
          <p:cNvPr id="6" name="Picture Placeholder 5" descr="Business people meeting at whiteboard">
            <a:extLst>
              <a:ext uri="{FF2B5EF4-FFF2-40B4-BE49-F238E27FC236}">
                <a16:creationId xmlns:a16="http://schemas.microsoft.com/office/drawing/2014/main" id="{012FBC63-3120-3EA7-467B-248367637266}"/>
              </a:ext>
            </a:extLst>
          </p:cNvPr>
          <p:cNvPicPr>
            <a:picLocks noGrp="1" noChangeAspect="1"/>
          </p:cNvPicPr>
          <p:nvPr>
            <p:ph type="pic" sz="quarter" idx="41"/>
          </p:nvPr>
        </p:nvPicPr>
        <p:blipFill>
          <a:blip r:embed="rId3"/>
          <a:srcRect l="21967" r="21967"/>
          <a:stretch/>
        </p:blipFill>
        <p:spPr>
          <a:xfrm>
            <a:off x="6049801" y="1"/>
            <a:ext cx="4661742" cy="5541817"/>
          </a:xfrm>
        </p:spPr>
      </p:pic>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1490" y="1629970"/>
            <a:ext cx="10083586" cy="4168762"/>
          </a:xfrm>
        </p:spPr>
        <p:txBody>
          <a:bodyPr/>
          <a:lstStyle/>
          <a:p>
            <a:pPr marL="0" indent="0"/>
            <a:r>
              <a:rPr lang="en-US" dirty="0"/>
              <a:t>Building and leveraging professional relationships can provide you with the support, resources, and opportunities necessary for success. </a:t>
            </a:r>
          </a:p>
          <a:p>
            <a:pPr marL="0" indent="0"/>
            <a:r>
              <a:rPr lang="en-US" dirty="0"/>
              <a:t>This is especially important for </a:t>
            </a:r>
            <a:r>
              <a:rPr lang="en-US" b="1" dirty="0"/>
              <a:t>under-represented founders</a:t>
            </a:r>
            <a:r>
              <a:rPr lang="en-US" dirty="0"/>
              <a:t>, who may face unique barriers in accessing traditional networks, for the following reasons:</a:t>
            </a:r>
          </a:p>
          <a:p>
            <a:pPr marL="457200" indent="-457200">
              <a:buFont typeface="Arial" panose="020B0604020202020204" pitchFamily="34" charset="0"/>
              <a:buChar char="•"/>
            </a:pPr>
            <a:r>
              <a:rPr lang="en-US" b="1" dirty="0"/>
              <a:t>Networking is critical:</a:t>
            </a:r>
            <a:r>
              <a:rPr lang="en-US" dirty="0"/>
              <a:t> It is more than meeting people; </a:t>
            </a:r>
            <a:br>
              <a:rPr lang="en-US" dirty="0"/>
            </a:br>
            <a:r>
              <a:rPr lang="en-US" dirty="0"/>
              <a:t>it is about fostering relationships that can help your business thrive.</a:t>
            </a:r>
          </a:p>
          <a:p>
            <a:pPr marL="457200" indent="-457200">
              <a:buFont typeface="Arial" panose="020B0604020202020204" pitchFamily="34" charset="0"/>
              <a:buChar char="•"/>
            </a:pPr>
            <a:r>
              <a:rPr lang="en-US" b="1" dirty="0"/>
              <a:t>Social capital: </a:t>
            </a:r>
            <a:r>
              <a:rPr lang="en-US" dirty="0"/>
              <a:t>Relationships themselves can be seen as assets, unlocking new opportunities and resources.</a:t>
            </a:r>
          </a:p>
          <a:p>
            <a:pPr marL="457200" indent="-457200">
              <a:buFont typeface="Arial" panose="020B0604020202020204" pitchFamily="34" charset="0"/>
              <a:buChar char="•"/>
            </a:pPr>
            <a:r>
              <a:rPr lang="en-US" b="1" dirty="0"/>
              <a:t>Strategies for building professional networks:</a:t>
            </a:r>
            <a:r>
              <a:rPr lang="en-US" dirty="0"/>
              <a:t> You should be in control of building step-by-step guides and actionable tools for growing your network, including how to use online platforms and in-person events.</a:t>
            </a:r>
          </a:p>
          <a:p>
            <a:pPr marL="0" indent="0"/>
            <a:endParaRPr lang="en-US" sz="2200" dirty="0"/>
          </a:p>
          <a:p>
            <a:pPr marL="0" indent="0"/>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946738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Why is Networking So Important?</a:t>
            </a:r>
            <a:endParaRPr lang="en-US" dirty="0"/>
          </a:p>
        </p:txBody>
      </p:sp>
    </p:spTree>
    <p:extLst>
      <p:ext uri="{BB962C8B-B14F-4D97-AF65-F5344CB8AC3E}">
        <p14:creationId xmlns:p14="http://schemas.microsoft.com/office/powerpoint/2010/main" val="916438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You and Your Network</a:t>
            </a:r>
            <a:endParaRPr lang="en-US" dirty="0"/>
          </a:p>
        </p:txBody>
      </p:sp>
      <p:grpSp>
        <p:nvGrpSpPr>
          <p:cNvPr id="7" name="Group 6">
            <a:extLst>
              <a:ext uri="{FF2B5EF4-FFF2-40B4-BE49-F238E27FC236}">
                <a16:creationId xmlns:a16="http://schemas.microsoft.com/office/drawing/2014/main" id="{E5810621-BFBC-C32D-366D-E4F8693A3345}"/>
              </a:ext>
            </a:extLst>
          </p:cNvPr>
          <p:cNvGrpSpPr/>
          <p:nvPr/>
        </p:nvGrpSpPr>
        <p:grpSpPr>
          <a:xfrm>
            <a:off x="6432790" y="1693929"/>
            <a:ext cx="3953470" cy="4010968"/>
            <a:chOff x="976592" y="1914366"/>
            <a:chExt cx="3953470" cy="4010968"/>
          </a:xfrm>
        </p:grpSpPr>
        <p:grpSp>
          <p:nvGrpSpPr>
            <p:cNvPr id="8" name="Group 7">
              <a:extLst>
                <a:ext uri="{FF2B5EF4-FFF2-40B4-BE49-F238E27FC236}">
                  <a16:creationId xmlns:a16="http://schemas.microsoft.com/office/drawing/2014/main" id="{3726AFAE-3B53-1949-1535-210388456727}"/>
                </a:ext>
              </a:extLst>
            </p:cNvPr>
            <p:cNvGrpSpPr/>
            <p:nvPr/>
          </p:nvGrpSpPr>
          <p:grpSpPr>
            <a:xfrm>
              <a:off x="976592" y="1914366"/>
              <a:ext cx="3953470" cy="4010968"/>
              <a:chOff x="-11113" y="658813"/>
              <a:chExt cx="5457826" cy="5537201"/>
            </a:xfrm>
          </p:grpSpPr>
          <p:grpSp>
            <p:nvGrpSpPr>
              <p:cNvPr id="13" name="Group 12">
                <a:extLst>
                  <a:ext uri="{FF2B5EF4-FFF2-40B4-BE49-F238E27FC236}">
                    <a16:creationId xmlns:a16="http://schemas.microsoft.com/office/drawing/2014/main" id="{EA75A419-CE13-CC35-A85E-F6F0964E17A1}"/>
                  </a:ext>
                </a:extLst>
              </p:cNvPr>
              <p:cNvGrpSpPr/>
              <p:nvPr/>
            </p:nvGrpSpPr>
            <p:grpSpPr>
              <a:xfrm>
                <a:off x="3622675" y="1292226"/>
                <a:ext cx="1824038" cy="2035175"/>
                <a:chOff x="3622675" y="1292226"/>
                <a:chExt cx="1824038" cy="2035175"/>
              </a:xfrm>
            </p:grpSpPr>
            <p:sp>
              <p:nvSpPr>
                <p:cNvPr id="29" name="Freeform 6">
                  <a:extLst>
                    <a:ext uri="{FF2B5EF4-FFF2-40B4-BE49-F238E27FC236}">
                      <a16:creationId xmlns:a16="http://schemas.microsoft.com/office/drawing/2014/main" id="{AECC787C-9138-6021-52F2-04A0FB154748}"/>
                    </a:ext>
                  </a:extLst>
                </p:cNvPr>
                <p:cNvSpPr>
                  <a:spLocks/>
                </p:cNvSpPr>
                <p:nvPr/>
              </p:nvSpPr>
              <p:spPr bwMode="auto">
                <a:xfrm>
                  <a:off x="3984625" y="2063751"/>
                  <a:ext cx="1462088" cy="1263650"/>
                </a:xfrm>
                <a:custGeom>
                  <a:avLst/>
                  <a:gdLst>
                    <a:gd name="T0" fmla="*/ 47 w 522"/>
                    <a:gd name="T1" fmla="*/ 346 h 451"/>
                    <a:gd name="T2" fmla="*/ 188 w 522"/>
                    <a:gd name="T3" fmla="*/ 451 h 451"/>
                    <a:gd name="T4" fmla="*/ 370 w 522"/>
                    <a:gd name="T5" fmla="*/ 451 h 451"/>
                    <a:gd name="T6" fmla="*/ 484 w 522"/>
                    <a:gd name="T7" fmla="*/ 397 h 451"/>
                    <a:gd name="T8" fmla="*/ 513 w 522"/>
                    <a:gd name="T9" fmla="*/ 272 h 451"/>
                    <a:gd name="T10" fmla="*/ 408 w 522"/>
                    <a:gd name="T11" fmla="*/ 0 h 451"/>
                    <a:gd name="T12" fmla="*/ 0 w 522"/>
                    <a:gd name="T13" fmla="*/ 232 h 451"/>
                    <a:gd name="T14" fmla="*/ 47 w 522"/>
                    <a:gd name="T15" fmla="*/ 346 h 4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2" h="451">
                      <a:moveTo>
                        <a:pt x="47" y="346"/>
                      </a:moveTo>
                      <a:cubicBezTo>
                        <a:pt x="65" y="408"/>
                        <a:pt x="122" y="451"/>
                        <a:pt x="188" y="451"/>
                      </a:cubicBezTo>
                      <a:cubicBezTo>
                        <a:pt x="370" y="451"/>
                        <a:pt x="370" y="451"/>
                        <a:pt x="370" y="451"/>
                      </a:cubicBezTo>
                      <a:cubicBezTo>
                        <a:pt x="414" y="451"/>
                        <a:pt x="456" y="431"/>
                        <a:pt x="484" y="397"/>
                      </a:cubicBezTo>
                      <a:cubicBezTo>
                        <a:pt x="512" y="362"/>
                        <a:pt x="522" y="316"/>
                        <a:pt x="513" y="272"/>
                      </a:cubicBezTo>
                      <a:cubicBezTo>
                        <a:pt x="491" y="176"/>
                        <a:pt x="456" y="85"/>
                        <a:pt x="408" y="0"/>
                      </a:cubicBezTo>
                      <a:cubicBezTo>
                        <a:pt x="0" y="232"/>
                        <a:pt x="0" y="232"/>
                        <a:pt x="0" y="232"/>
                      </a:cubicBezTo>
                      <a:cubicBezTo>
                        <a:pt x="20" y="268"/>
                        <a:pt x="36" y="306"/>
                        <a:pt x="47" y="346"/>
                      </a:cubicBez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0" name="Freeform 7">
                  <a:extLst>
                    <a:ext uri="{FF2B5EF4-FFF2-40B4-BE49-F238E27FC236}">
                      <a16:creationId xmlns:a16="http://schemas.microsoft.com/office/drawing/2014/main" id="{3BE7A73C-325A-14EE-6178-914BDCC597C6}"/>
                    </a:ext>
                  </a:extLst>
                </p:cNvPr>
                <p:cNvSpPr>
                  <a:spLocks/>
                </p:cNvSpPr>
                <p:nvPr/>
              </p:nvSpPr>
              <p:spPr bwMode="auto">
                <a:xfrm>
                  <a:off x="3622675" y="1292226"/>
                  <a:ext cx="1519238" cy="1436688"/>
                </a:xfrm>
                <a:custGeom>
                  <a:avLst/>
                  <a:gdLst>
                    <a:gd name="T0" fmla="*/ 349 w 542"/>
                    <a:gd name="T1" fmla="*/ 38 h 512"/>
                    <a:gd name="T2" fmla="*/ 251 w 542"/>
                    <a:gd name="T3" fmla="*/ 0 h 512"/>
                    <a:gd name="T4" fmla="*/ 229 w 542"/>
                    <a:gd name="T5" fmla="*/ 2 h 512"/>
                    <a:gd name="T6" fmla="*/ 124 w 542"/>
                    <a:gd name="T7" fmla="*/ 74 h 512"/>
                    <a:gd name="T8" fmla="*/ 33 w 542"/>
                    <a:gd name="T9" fmla="*/ 231 h 512"/>
                    <a:gd name="T10" fmla="*/ 55 w 542"/>
                    <a:gd name="T11" fmla="*/ 407 h 512"/>
                    <a:gd name="T12" fmla="*/ 133 w 542"/>
                    <a:gd name="T13" fmla="*/ 512 h 512"/>
                    <a:gd name="T14" fmla="*/ 542 w 542"/>
                    <a:gd name="T15" fmla="*/ 280 h 512"/>
                    <a:gd name="T16" fmla="*/ 349 w 542"/>
                    <a:gd name="T17" fmla="*/ 3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2" h="512">
                      <a:moveTo>
                        <a:pt x="349" y="38"/>
                      </a:moveTo>
                      <a:cubicBezTo>
                        <a:pt x="322" y="13"/>
                        <a:pt x="287" y="0"/>
                        <a:pt x="251" y="0"/>
                      </a:cubicBezTo>
                      <a:cubicBezTo>
                        <a:pt x="244" y="0"/>
                        <a:pt x="236" y="1"/>
                        <a:pt x="229" y="2"/>
                      </a:cubicBezTo>
                      <a:cubicBezTo>
                        <a:pt x="184" y="9"/>
                        <a:pt x="146" y="35"/>
                        <a:pt x="124" y="74"/>
                      </a:cubicBezTo>
                      <a:cubicBezTo>
                        <a:pt x="33" y="231"/>
                        <a:pt x="33" y="231"/>
                        <a:pt x="33" y="231"/>
                      </a:cubicBezTo>
                      <a:cubicBezTo>
                        <a:pt x="0" y="287"/>
                        <a:pt x="10" y="360"/>
                        <a:pt x="55" y="407"/>
                      </a:cubicBezTo>
                      <a:cubicBezTo>
                        <a:pt x="86" y="439"/>
                        <a:pt x="112" y="474"/>
                        <a:pt x="133" y="512"/>
                      </a:cubicBezTo>
                      <a:cubicBezTo>
                        <a:pt x="542" y="280"/>
                        <a:pt x="542" y="280"/>
                        <a:pt x="542" y="280"/>
                      </a:cubicBezTo>
                      <a:cubicBezTo>
                        <a:pt x="492" y="191"/>
                        <a:pt x="427" y="109"/>
                        <a:pt x="349" y="38"/>
                      </a:cubicBezTo>
                      <a:close/>
                    </a:path>
                  </a:pathLst>
                </a:custGeom>
                <a:solidFill>
                  <a:srgbClr val="92DD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4" name="Group 13">
                <a:extLst>
                  <a:ext uri="{FF2B5EF4-FFF2-40B4-BE49-F238E27FC236}">
                    <a16:creationId xmlns:a16="http://schemas.microsoft.com/office/drawing/2014/main" id="{15F73B8A-65FE-74DB-1306-158E34C0BF3D}"/>
                  </a:ext>
                </a:extLst>
              </p:cNvPr>
              <p:cNvGrpSpPr/>
              <p:nvPr/>
            </p:nvGrpSpPr>
            <p:grpSpPr>
              <a:xfrm>
                <a:off x="-11113" y="3527426"/>
                <a:ext cx="1839913" cy="2049895"/>
                <a:chOff x="-11113" y="3527426"/>
                <a:chExt cx="1839913" cy="2049895"/>
              </a:xfrm>
            </p:grpSpPr>
            <p:sp>
              <p:nvSpPr>
                <p:cNvPr id="27" name="Freeform 9">
                  <a:extLst>
                    <a:ext uri="{FF2B5EF4-FFF2-40B4-BE49-F238E27FC236}">
                      <a16:creationId xmlns:a16="http://schemas.microsoft.com/office/drawing/2014/main" id="{7FC1FA7E-7014-1DB0-A753-D7C0E0CF636D}"/>
                    </a:ext>
                  </a:extLst>
                </p:cNvPr>
                <p:cNvSpPr>
                  <a:spLocks/>
                </p:cNvSpPr>
                <p:nvPr/>
              </p:nvSpPr>
              <p:spPr bwMode="auto">
                <a:xfrm>
                  <a:off x="311150" y="4129521"/>
                  <a:ext cx="1517650" cy="1447800"/>
                </a:xfrm>
                <a:custGeom>
                  <a:avLst/>
                  <a:gdLst>
                    <a:gd name="T0" fmla="*/ 193 w 541"/>
                    <a:gd name="T1" fmla="*/ 473 h 516"/>
                    <a:gd name="T2" fmla="*/ 313 w 541"/>
                    <a:gd name="T3" fmla="*/ 509 h 516"/>
                    <a:gd name="T4" fmla="*/ 418 w 541"/>
                    <a:gd name="T5" fmla="*/ 438 h 516"/>
                    <a:gd name="T6" fmla="*/ 509 w 541"/>
                    <a:gd name="T7" fmla="*/ 280 h 516"/>
                    <a:gd name="T8" fmla="*/ 486 w 541"/>
                    <a:gd name="T9" fmla="*/ 104 h 516"/>
                    <a:gd name="T10" fmla="*/ 408 w 541"/>
                    <a:gd name="T11" fmla="*/ 0 h 516"/>
                    <a:gd name="T12" fmla="*/ 0 w 541"/>
                    <a:gd name="T13" fmla="*/ 232 h 516"/>
                    <a:gd name="T14" fmla="*/ 193 w 541"/>
                    <a:gd name="T15" fmla="*/ 473 h 5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1" h="516">
                      <a:moveTo>
                        <a:pt x="193" y="473"/>
                      </a:moveTo>
                      <a:cubicBezTo>
                        <a:pt x="225" y="503"/>
                        <a:pt x="269" y="516"/>
                        <a:pt x="313" y="509"/>
                      </a:cubicBezTo>
                      <a:cubicBezTo>
                        <a:pt x="357" y="503"/>
                        <a:pt x="396" y="476"/>
                        <a:pt x="418" y="438"/>
                      </a:cubicBezTo>
                      <a:cubicBezTo>
                        <a:pt x="509" y="280"/>
                        <a:pt x="509" y="280"/>
                        <a:pt x="509" y="280"/>
                      </a:cubicBezTo>
                      <a:cubicBezTo>
                        <a:pt x="541" y="224"/>
                        <a:pt x="532" y="152"/>
                        <a:pt x="486" y="104"/>
                      </a:cubicBezTo>
                      <a:cubicBezTo>
                        <a:pt x="456" y="73"/>
                        <a:pt x="430" y="38"/>
                        <a:pt x="408" y="0"/>
                      </a:cubicBezTo>
                      <a:cubicBezTo>
                        <a:pt x="0" y="232"/>
                        <a:pt x="0" y="232"/>
                        <a:pt x="0" y="232"/>
                      </a:cubicBezTo>
                      <a:cubicBezTo>
                        <a:pt x="50" y="321"/>
                        <a:pt x="115" y="402"/>
                        <a:pt x="193" y="473"/>
                      </a:cubicBezTo>
                      <a:close/>
                    </a:path>
                  </a:pathLst>
                </a:custGeom>
                <a:solidFill>
                  <a:srgbClr val="F27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Freeform 10">
                  <a:extLst>
                    <a:ext uri="{FF2B5EF4-FFF2-40B4-BE49-F238E27FC236}">
                      <a16:creationId xmlns:a16="http://schemas.microsoft.com/office/drawing/2014/main" id="{E1AAEBDC-658C-553F-DD2E-9C9ABF44E98C}"/>
                    </a:ext>
                  </a:extLst>
                </p:cNvPr>
                <p:cNvSpPr>
                  <a:spLocks/>
                </p:cNvSpPr>
                <p:nvPr/>
              </p:nvSpPr>
              <p:spPr bwMode="auto">
                <a:xfrm>
                  <a:off x="-11113" y="3527426"/>
                  <a:ext cx="1466850" cy="1266825"/>
                </a:xfrm>
                <a:custGeom>
                  <a:avLst/>
                  <a:gdLst>
                    <a:gd name="T0" fmla="*/ 335 w 523"/>
                    <a:gd name="T1" fmla="*/ 0 h 452"/>
                    <a:gd name="T2" fmla="*/ 153 w 523"/>
                    <a:gd name="T3" fmla="*/ 0 h 452"/>
                    <a:gd name="T4" fmla="*/ 39 w 523"/>
                    <a:gd name="T5" fmla="*/ 55 h 452"/>
                    <a:gd name="T6" fmla="*/ 10 w 523"/>
                    <a:gd name="T7" fmla="*/ 179 h 452"/>
                    <a:gd name="T8" fmla="*/ 115 w 523"/>
                    <a:gd name="T9" fmla="*/ 452 h 452"/>
                    <a:gd name="T10" fmla="*/ 523 w 523"/>
                    <a:gd name="T11" fmla="*/ 220 h 452"/>
                    <a:gd name="T12" fmla="*/ 475 w 523"/>
                    <a:gd name="T13" fmla="*/ 105 h 452"/>
                    <a:gd name="T14" fmla="*/ 335 w 523"/>
                    <a:gd name="T15" fmla="*/ 0 h 4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3" h="452">
                      <a:moveTo>
                        <a:pt x="335" y="0"/>
                      </a:moveTo>
                      <a:cubicBezTo>
                        <a:pt x="153" y="0"/>
                        <a:pt x="153" y="0"/>
                        <a:pt x="153" y="0"/>
                      </a:cubicBezTo>
                      <a:cubicBezTo>
                        <a:pt x="108" y="0"/>
                        <a:pt x="67" y="20"/>
                        <a:pt x="39" y="55"/>
                      </a:cubicBezTo>
                      <a:cubicBezTo>
                        <a:pt x="11" y="90"/>
                        <a:pt x="0" y="135"/>
                        <a:pt x="10" y="179"/>
                      </a:cubicBezTo>
                      <a:cubicBezTo>
                        <a:pt x="31" y="275"/>
                        <a:pt x="67" y="367"/>
                        <a:pt x="115" y="452"/>
                      </a:cubicBezTo>
                      <a:cubicBezTo>
                        <a:pt x="523" y="220"/>
                        <a:pt x="523" y="220"/>
                        <a:pt x="523" y="220"/>
                      </a:cubicBezTo>
                      <a:cubicBezTo>
                        <a:pt x="503" y="184"/>
                        <a:pt x="487" y="145"/>
                        <a:pt x="475" y="105"/>
                      </a:cubicBezTo>
                      <a:cubicBezTo>
                        <a:pt x="458" y="43"/>
                        <a:pt x="400" y="0"/>
                        <a:pt x="335" y="0"/>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5" name="Group 14">
                <a:extLst>
                  <a:ext uri="{FF2B5EF4-FFF2-40B4-BE49-F238E27FC236}">
                    <a16:creationId xmlns:a16="http://schemas.microsoft.com/office/drawing/2014/main" id="{C729EA30-53B8-3FFC-8FCE-E3489325FE01}"/>
                  </a:ext>
                </a:extLst>
              </p:cNvPr>
              <p:cNvGrpSpPr/>
              <p:nvPr/>
            </p:nvGrpSpPr>
            <p:grpSpPr>
              <a:xfrm>
                <a:off x="3608388" y="3541713"/>
                <a:ext cx="1825625" cy="2049463"/>
                <a:chOff x="3608388" y="3541713"/>
                <a:chExt cx="1825625" cy="2049463"/>
              </a:xfrm>
            </p:grpSpPr>
            <p:sp>
              <p:nvSpPr>
                <p:cNvPr id="25" name="Freeform 11">
                  <a:extLst>
                    <a:ext uri="{FF2B5EF4-FFF2-40B4-BE49-F238E27FC236}">
                      <a16:creationId xmlns:a16="http://schemas.microsoft.com/office/drawing/2014/main" id="{432998C6-DBFF-B0A7-87ED-58E01675F92A}"/>
                    </a:ext>
                  </a:extLst>
                </p:cNvPr>
                <p:cNvSpPr>
                  <a:spLocks/>
                </p:cNvSpPr>
                <p:nvPr/>
              </p:nvSpPr>
              <p:spPr bwMode="auto">
                <a:xfrm>
                  <a:off x="3608388" y="4152901"/>
                  <a:ext cx="1511300" cy="1438275"/>
                </a:xfrm>
                <a:custGeom>
                  <a:avLst/>
                  <a:gdLst>
                    <a:gd name="T0" fmla="*/ 131 w 539"/>
                    <a:gd name="T1" fmla="*/ 0 h 513"/>
                    <a:gd name="T2" fmla="*/ 55 w 539"/>
                    <a:gd name="T3" fmla="*/ 101 h 513"/>
                    <a:gd name="T4" fmla="*/ 33 w 539"/>
                    <a:gd name="T5" fmla="*/ 277 h 513"/>
                    <a:gd name="T6" fmla="*/ 124 w 539"/>
                    <a:gd name="T7" fmla="*/ 435 h 513"/>
                    <a:gd name="T8" fmla="*/ 228 w 539"/>
                    <a:gd name="T9" fmla="*/ 506 h 513"/>
                    <a:gd name="T10" fmla="*/ 349 w 539"/>
                    <a:gd name="T11" fmla="*/ 470 h 513"/>
                    <a:gd name="T12" fmla="*/ 539 w 539"/>
                    <a:gd name="T13" fmla="*/ 234 h 513"/>
                    <a:gd name="T14" fmla="*/ 131 w 539"/>
                    <a:gd name="T15" fmla="*/ 0 h 5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9" h="513">
                      <a:moveTo>
                        <a:pt x="131" y="0"/>
                      </a:moveTo>
                      <a:cubicBezTo>
                        <a:pt x="110" y="37"/>
                        <a:pt x="85" y="71"/>
                        <a:pt x="55" y="101"/>
                      </a:cubicBezTo>
                      <a:cubicBezTo>
                        <a:pt x="9" y="149"/>
                        <a:pt x="0" y="221"/>
                        <a:pt x="33" y="277"/>
                      </a:cubicBezTo>
                      <a:cubicBezTo>
                        <a:pt x="124" y="435"/>
                        <a:pt x="124" y="435"/>
                        <a:pt x="124" y="435"/>
                      </a:cubicBezTo>
                      <a:cubicBezTo>
                        <a:pt x="146" y="473"/>
                        <a:pt x="184" y="500"/>
                        <a:pt x="228" y="506"/>
                      </a:cubicBezTo>
                      <a:cubicBezTo>
                        <a:pt x="272" y="513"/>
                        <a:pt x="316" y="500"/>
                        <a:pt x="349" y="470"/>
                      </a:cubicBezTo>
                      <a:cubicBezTo>
                        <a:pt x="425" y="401"/>
                        <a:pt x="488" y="321"/>
                        <a:pt x="539" y="234"/>
                      </a:cubicBezTo>
                      <a:lnTo>
                        <a:pt x="131"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Freeform 12">
                  <a:extLst>
                    <a:ext uri="{FF2B5EF4-FFF2-40B4-BE49-F238E27FC236}">
                      <a16:creationId xmlns:a16="http://schemas.microsoft.com/office/drawing/2014/main" id="{11D9A30E-2ACF-EB6A-7C82-CEE72EABD029}"/>
                    </a:ext>
                  </a:extLst>
                </p:cNvPr>
                <p:cNvSpPr>
                  <a:spLocks/>
                </p:cNvSpPr>
                <p:nvPr/>
              </p:nvSpPr>
              <p:spPr bwMode="auto">
                <a:xfrm>
                  <a:off x="3963988" y="3541713"/>
                  <a:ext cx="1470025" cy="1281113"/>
                </a:xfrm>
                <a:custGeom>
                  <a:avLst/>
                  <a:gdLst>
                    <a:gd name="T0" fmla="*/ 515 w 524"/>
                    <a:gd name="T1" fmla="*/ 179 h 457"/>
                    <a:gd name="T2" fmla="*/ 486 w 524"/>
                    <a:gd name="T3" fmla="*/ 55 h 457"/>
                    <a:gd name="T4" fmla="*/ 372 w 524"/>
                    <a:gd name="T5" fmla="*/ 0 h 457"/>
                    <a:gd name="T6" fmla="*/ 190 w 524"/>
                    <a:gd name="T7" fmla="*/ 0 h 457"/>
                    <a:gd name="T8" fmla="*/ 49 w 524"/>
                    <a:gd name="T9" fmla="*/ 105 h 457"/>
                    <a:gd name="T10" fmla="*/ 0 w 524"/>
                    <a:gd name="T11" fmla="*/ 223 h 457"/>
                    <a:gd name="T12" fmla="*/ 407 w 524"/>
                    <a:gd name="T13" fmla="*/ 457 h 457"/>
                    <a:gd name="T14" fmla="*/ 515 w 524"/>
                    <a:gd name="T15" fmla="*/ 179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4" h="457">
                      <a:moveTo>
                        <a:pt x="515" y="179"/>
                      </a:moveTo>
                      <a:cubicBezTo>
                        <a:pt x="524" y="135"/>
                        <a:pt x="514" y="90"/>
                        <a:pt x="486" y="55"/>
                      </a:cubicBezTo>
                      <a:cubicBezTo>
                        <a:pt x="458" y="20"/>
                        <a:pt x="416" y="0"/>
                        <a:pt x="372" y="0"/>
                      </a:cubicBezTo>
                      <a:cubicBezTo>
                        <a:pt x="190" y="0"/>
                        <a:pt x="190" y="0"/>
                        <a:pt x="190" y="0"/>
                      </a:cubicBezTo>
                      <a:cubicBezTo>
                        <a:pt x="124" y="0"/>
                        <a:pt x="67" y="43"/>
                        <a:pt x="49" y="105"/>
                      </a:cubicBezTo>
                      <a:cubicBezTo>
                        <a:pt x="38" y="146"/>
                        <a:pt x="21" y="186"/>
                        <a:pt x="0" y="223"/>
                      </a:cubicBezTo>
                      <a:cubicBezTo>
                        <a:pt x="407" y="457"/>
                        <a:pt x="407" y="457"/>
                        <a:pt x="407" y="457"/>
                      </a:cubicBezTo>
                      <a:cubicBezTo>
                        <a:pt x="456" y="371"/>
                        <a:pt x="493" y="277"/>
                        <a:pt x="515" y="179"/>
                      </a:cubicBezTo>
                      <a:close/>
                    </a:path>
                  </a:pathLst>
                </a:custGeom>
                <a:solidFill>
                  <a:srgbClr val="A3E8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6" name="Group 15">
                <a:extLst>
                  <a:ext uri="{FF2B5EF4-FFF2-40B4-BE49-F238E27FC236}">
                    <a16:creationId xmlns:a16="http://schemas.microsoft.com/office/drawing/2014/main" id="{EBF0361B-5790-9187-13F2-7D937D81E223}"/>
                  </a:ext>
                </a:extLst>
              </p:cNvPr>
              <p:cNvGrpSpPr/>
              <p:nvPr/>
            </p:nvGrpSpPr>
            <p:grpSpPr>
              <a:xfrm>
                <a:off x="1581150" y="4791076"/>
                <a:ext cx="2276476" cy="1404938"/>
                <a:chOff x="1581150" y="4791076"/>
                <a:chExt cx="2276476" cy="1404938"/>
              </a:xfrm>
            </p:grpSpPr>
            <p:sp>
              <p:nvSpPr>
                <p:cNvPr id="23" name="Freeform 13">
                  <a:extLst>
                    <a:ext uri="{FF2B5EF4-FFF2-40B4-BE49-F238E27FC236}">
                      <a16:creationId xmlns:a16="http://schemas.microsoft.com/office/drawing/2014/main" id="{17239D9F-036C-26E6-9F8D-DF5E6915D9F7}"/>
                    </a:ext>
                  </a:extLst>
                </p:cNvPr>
                <p:cNvSpPr>
                  <a:spLocks/>
                </p:cNvSpPr>
                <p:nvPr/>
              </p:nvSpPr>
              <p:spPr bwMode="auto">
                <a:xfrm>
                  <a:off x="1581150" y="4824413"/>
                  <a:ext cx="1138238" cy="1371600"/>
                </a:xfrm>
                <a:custGeom>
                  <a:avLst/>
                  <a:gdLst>
                    <a:gd name="T0" fmla="*/ 281 w 406"/>
                    <a:gd name="T1" fmla="*/ 4 h 489"/>
                    <a:gd name="T2" fmla="*/ 245 w 406"/>
                    <a:gd name="T3" fmla="*/ 0 h 489"/>
                    <a:gd name="T4" fmla="*/ 117 w 406"/>
                    <a:gd name="T5" fmla="*/ 73 h 489"/>
                    <a:gd name="T6" fmla="*/ 26 w 406"/>
                    <a:gd name="T7" fmla="*/ 230 h 489"/>
                    <a:gd name="T8" fmla="*/ 16 w 406"/>
                    <a:gd name="T9" fmla="*/ 357 h 489"/>
                    <a:gd name="T10" fmla="*/ 107 w 406"/>
                    <a:gd name="T11" fmla="*/ 443 h 489"/>
                    <a:gd name="T12" fmla="*/ 406 w 406"/>
                    <a:gd name="T13" fmla="*/ 489 h 489"/>
                    <a:gd name="T14" fmla="*/ 406 w 406"/>
                    <a:gd name="T15" fmla="*/ 19 h 489"/>
                    <a:gd name="T16" fmla="*/ 281 w 406"/>
                    <a:gd name="T17" fmla="*/ 4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 h="489">
                      <a:moveTo>
                        <a:pt x="281" y="4"/>
                      </a:moveTo>
                      <a:cubicBezTo>
                        <a:pt x="269" y="1"/>
                        <a:pt x="257" y="0"/>
                        <a:pt x="245" y="0"/>
                      </a:cubicBezTo>
                      <a:cubicBezTo>
                        <a:pt x="193" y="0"/>
                        <a:pt x="143" y="27"/>
                        <a:pt x="117" y="73"/>
                      </a:cubicBezTo>
                      <a:cubicBezTo>
                        <a:pt x="26" y="230"/>
                        <a:pt x="26" y="230"/>
                        <a:pt x="26" y="230"/>
                      </a:cubicBezTo>
                      <a:cubicBezTo>
                        <a:pt x="3" y="269"/>
                        <a:pt x="0" y="315"/>
                        <a:pt x="16" y="357"/>
                      </a:cubicBezTo>
                      <a:cubicBezTo>
                        <a:pt x="32" y="398"/>
                        <a:pt x="65" y="430"/>
                        <a:pt x="107" y="443"/>
                      </a:cubicBezTo>
                      <a:cubicBezTo>
                        <a:pt x="204" y="473"/>
                        <a:pt x="304" y="489"/>
                        <a:pt x="406" y="489"/>
                      </a:cubicBezTo>
                      <a:cubicBezTo>
                        <a:pt x="406" y="19"/>
                        <a:pt x="406" y="19"/>
                        <a:pt x="406" y="19"/>
                      </a:cubicBezTo>
                      <a:cubicBezTo>
                        <a:pt x="364" y="19"/>
                        <a:pt x="321" y="14"/>
                        <a:pt x="281" y="4"/>
                      </a:cubicBez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14">
                  <a:extLst>
                    <a:ext uri="{FF2B5EF4-FFF2-40B4-BE49-F238E27FC236}">
                      <a16:creationId xmlns:a16="http://schemas.microsoft.com/office/drawing/2014/main" id="{E426290A-859E-35C0-FEB7-06B7071210AA}"/>
                    </a:ext>
                  </a:extLst>
                </p:cNvPr>
                <p:cNvSpPr>
                  <a:spLocks/>
                </p:cNvSpPr>
                <p:nvPr/>
              </p:nvSpPr>
              <p:spPr bwMode="auto">
                <a:xfrm>
                  <a:off x="2719388" y="4791076"/>
                  <a:ext cx="1138238" cy="1404938"/>
                </a:xfrm>
                <a:custGeom>
                  <a:avLst/>
                  <a:gdLst>
                    <a:gd name="T0" fmla="*/ 0 w 406"/>
                    <a:gd name="T1" fmla="*/ 501 h 501"/>
                    <a:gd name="T2" fmla="*/ 298 w 406"/>
                    <a:gd name="T3" fmla="*/ 455 h 501"/>
                    <a:gd name="T4" fmla="*/ 389 w 406"/>
                    <a:gd name="T5" fmla="*/ 369 h 501"/>
                    <a:gd name="T6" fmla="*/ 380 w 406"/>
                    <a:gd name="T7" fmla="*/ 242 h 501"/>
                    <a:gd name="T8" fmla="*/ 289 w 406"/>
                    <a:gd name="T9" fmla="*/ 85 h 501"/>
                    <a:gd name="T10" fmla="*/ 125 w 406"/>
                    <a:gd name="T11" fmla="*/ 16 h 501"/>
                    <a:gd name="T12" fmla="*/ 0 w 406"/>
                    <a:gd name="T13" fmla="*/ 31 h 501"/>
                    <a:gd name="T14" fmla="*/ 0 w 406"/>
                    <a:gd name="T15" fmla="*/ 501 h 5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6" h="501">
                      <a:moveTo>
                        <a:pt x="0" y="501"/>
                      </a:moveTo>
                      <a:cubicBezTo>
                        <a:pt x="102" y="501"/>
                        <a:pt x="202" y="485"/>
                        <a:pt x="298" y="455"/>
                      </a:cubicBezTo>
                      <a:cubicBezTo>
                        <a:pt x="340" y="442"/>
                        <a:pt x="373" y="410"/>
                        <a:pt x="389" y="369"/>
                      </a:cubicBezTo>
                      <a:cubicBezTo>
                        <a:pt x="406" y="327"/>
                        <a:pt x="402" y="281"/>
                        <a:pt x="380" y="242"/>
                      </a:cubicBezTo>
                      <a:cubicBezTo>
                        <a:pt x="289" y="85"/>
                        <a:pt x="289" y="85"/>
                        <a:pt x="289" y="85"/>
                      </a:cubicBezTo>
                      <a:cubicBezTo>
                        <a:pt x="256" y="28"/>
                        <a:pt x="189" y="0"/>
                        <a:pt x="125" y="16"/>
                      </a:cubicBezTo>
                      <a:cubicBezTo>
                        <a:pt x="84" y="26"/>
                        <a:pt x="42" y="31"/>
                        <a:pt x="0" y="31"/>
                      </a:cubicBezTo>
                      <a:cubicBezTo>
                        <a:pt x="0" y="501"/>
                        <a:pt x="0" y="501"/>
                        <a:pt x="0" y="501"/>
                      </a:cubicBezTo>
                      <a:close/>
                    </a:path>
                  </a:pathLst>
                </a:custGeom>
                <a:solidFill>
                  <a:srgbClr val="F9E6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7" name="Group 16">
                <a:extLst>
                  <a:ext uri="{FF2B5EF4-FFF2-40B4-BE49-F238E27FC236}">
                    <a16:creationId xmlns:a16="http://schemas.microsoft.com/office/drawing/2014/main" id="{994BF468-5DDE-53C9-3ED0-303A053B7A16}"/>
                  </a:ext>
                </a:extLst>
              </p:cNvPr>
              <p:cNvGrpSpPr/>
              <p:nvPr/>
            </p:nvGrpSpPr>
            <p:grpSpPr>
              <a:xfrm>
                <a:off x="2742" y="1279526"/>
                <a:ext cx="1826058" cy="2034020"/>
                <a:chOff x="2742" y="1279526"/>
                <a:chExt cx="1826058" cy="2034020"/>
              </a:xfrm>
            </p:grpSpPr>
            <p:sp>
              <p:nvSpPr>
                <p:cNvPr id="21" name="Freeform 5">
                  <a:extLst>
                    <a:ext uri="{FF2B5EF4-FFF2-40B4-BE49-F238E27FC236}">
                      <a16:creationId xmlns:a16="http://schemas.microsoft.com/office/drawing/2014/main" id="{C9ED5889-EACE-4BEE-54FB-EF0E5E60A120}"/>
                    </a:ext>
                  </a:extLst>
                </p:cNvPr>
                <p:cNvSpPr>
                  <a:spLocks/>
                </p:cNvSpPr>
                <p:nvPr/>
              </p:nvSpPr>
              <p:spPr bwMode="auto">
                <a:xfrm>
                  <a:off x="2742" y="2041958"/>
                  <a:ext cx="1470025" cy="1271588"/>
                </a:xfrm>
                <a:custGeom>
                  <a:avLst/>
                  <a:gdLst>
                    <a:gd name="T0" fmla="*/ 10 w 524"/>
                    <a:gd name="T1" fmla="*/ 275 h 454"/>
                    <a:gd name="T2" fmla="*/ 39 w 524"/>
                    <a:gd name="T3" fmla="*/ 400 h 454"/>
                    <a:gd name="T4" fmla="*/ 153 w 524"/>
                    <a:gd name="T5" fmla="*/ 454 h 454"/>
                    <a:gd name="T6" fmla="*/ 335 w 524"/>
                    <a:gd name="T7" fmla="*/ 454 h 454"/>
                    <a:gd name="T8" fmla="*/ 475 w 524"/>
                    <a:gd name="T9" fmla="*/ 349 h 454"/>
                    <a:gd name="T10" fmla="*/ 524 w 524"/>
                    <a:gd name="T11" fmla="*/ 233 h 454"/>
                    <a:gd name="T12" fmla="*/ 116 w 524"/>
                    <a:gd name="T13" fmla="*/ 0 h 454"/>
                    <a:gd name="T14" fmla="*/ 10 w 524"/>
                    <a:gd name="T15" fmla="*/ 275 h 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4" h="454">
                      <a:moveTo>
                        <a:pt x="10" y="275"/>
                      </a:moveTo>
                      <a:cubicBezTo>
                        <a:pt x="0" y="319"/>
                        <a:pt x="11" y="365"/>
                        <a:pt x="39" y="400"/>
                      </a:cubicBezTo>
                      <a:cubicBezTo>
                        <a:pt x="67" y="434"/>
                        <a:pt x="108" y="454"/>
                        <a:pt x="153" y="454"/>
                      </a:cubicBezTo>
                      <a:cubicBezTo>
                        <a:pt x="335" y="454"/>
                        <a:pt x="335" y="454"/>
                        <a:pt x="335" y="454"/>
                      </a:cubicBezTo>
                      <a:cubicBezTo>
                        <a:pt x="400" y="454"/>
                        <a:pt x="458" y="411"/>
                        <a:pt x="475" y="349"/>
                      </a:cubicBezTo>
                      <a:cubicBezTo>
                        <a:pt x="487" y="309"/>
                        <a:pt x="503" y="270"/>
                        <a:pt x="524" y="233"/>
                      </a:cubicBezTo>
                      <a:cubicBezTo>
                        <a:pt x="116" y="0"/>
                        <a:pt x="116" y="0"/>
                        <a:pt x="116" y="0"/>
                      </a:cubicBezTo>
                      <a:cubicBezTo>
                        <a:pt x="67" y="85"/>
                        <a:pt x="31" y="178"/>
                        <a:pt x="10" y="275"/>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5">
                  <a:extLst>
                    <a:ext uri="{FF2B5EF4-FFF2-40B4-BE49-F238E27FC236}">
                      <a16:creationId xmlns:a16="http://schemas.microsoft.com/office/drawing/2014/main" id="{0E218130-0320-915A-D9C3-BC2E541C4B7D}"/>
                    </a:ext>
                  </a:extLst>
                </p:cNvPr>
                <p:cNvSpPr>
                  <a:spLocks/>
                </p:cNvSpPr>
                <p:nvPr/>
              </p:nvSpPr>
              <p:spPr bwMode="auto">
                <a:xfrm>
                  <a:off x="314325" y="1279526"/>
                  <a:ext cx="1514475" cy="1428750"/>
                </a:xfrm>
                <a:custGeom>
                  <a:avLst/>
                  <a:gdLst>
                    <a:gd name="T0" fmla="*/ 508 w 540"/>
                    <a:gd name="T1" fmla="*/ 231 h 510"/>
                    <a:gd name="T2" fmla="*/ 417 w 540"/>
                    <a:gd name="T3" fmla="*/ 74 h 510"/>
                    <a:gd name="T4" fmla="*/ 312 w 540"/>
                    <a:gd name="T5" fmla="*/ 2 h 510"/>
                    <a:gd name="T6" fmla="*/ 289 w 540"/>
                    <a:gd name="T7" fmla="*/ 0 h 510"/>
                    <a:gd name="T8" fmla="*/ 192 w 540"/>
                    <a:gd name="T9" fmla="*/ 38 h 510"/>
                    <a:gd name="T10" fmla="*/ 0 w 540"/>
                    <a:gd name="T11" fmla="*/ 277 h 510"/>
                    <a:gd name="T12" fmla="*/ 408 w 540"/>
                    <a:gd name="T13" fmla="*/ 510 h 510"/>
                    <a:gd name="T14" fmla="*/ 485 w 540"/>
                    <a:gd name="T15" fmla="*/ 407 h 510"/>
                    <a:gd name="T16" fmla="*/ 508 w 540"/>
                    <a:gd name="T17" fmla="*/ 231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0" h="510">
                      <a:moveTo>
                        <a:pt x="508" y="231"/>
                      </a:moveTo>
                      <a:cubicBezTo>
                        <a:pt x="417" y="74"/>
                        <a:pt x="417" y="74"/>
                        <a:pt x="417" y="74"/>
                      </a:cubicBezTo>
                      <a:cubicBezTo>
                        <a:pt x="395" y="35"/>
                        <a:pt x="356" y="9"/>
                        <a:pt x="312" y="2"/>
                      </a:cubicBezTo>
                      <a:cubicBezTo>
                        <a:pt x="304" y="1"/>
                        <a:pt x="297" y="0"/>
                        <a:pt x="289" y="0"/>
                      </a:cubicBezTo>
                      <a:cubicBezTo>
                        <a:pt x="253" y="0"/>
                        <a:pt x="219" y="13"/>
                        <a:pt x="192" y="38"/>
                      </a:cubicBezTo>
                      <a:cubicBezTo>
                        <a:pt x="115" y="108"/>
                        <a:pt x="51" y="189"/>
                        <a:pt x="0" y="277"/>
                      </a:cubicBezTo>
                      <a:cubicBezTo>
                        <a:pt x="408" y="510"/>
                        <a:pt x="408" y="510"/>
                        <a:pt x="408" y="510"/>
                      </a:cubicBezTo>
                      <a:cubicBezTo>
                        <a:pt x="429" y="473"/>
                        <a:pt x="455" y="438"/>
                        <a:pt x="485" y="407"/>
                      </a:cubicBezTo>
                      <a:cubicBezTo>
                        <a:pt x="531" y="360"/>
                        <a:pt x="540" y="287"/>
                        <a:pt x="508" y="231"/>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8" name="Group 17">
                <a:extLst>
                  <a:ext uri="{FF2B5EF4-FFF2-40B4-BE49-F238E27FC236}">
                    <a16:creationId xmlns:a16="http://schemas.microsoft.com/office/drawing/2014/main" id="{79CB0E83-8E25-2DDA-16A7-A10E28C62B2B}"/>
                  </a:ext>
                </a:extLst>
              </p:cNvPr>
              <p:cNvGrpSpPr/>
              <p:nvPr/>
            </p:nvGrpSpPr>
            <p:grpSpPr>
              <a:xfrm>
                <a:off x="1581150" y="658813"/>
                <a:ext cx="2276476" cy="1404938"/>
                <a:chOff x="1581150" y="658813"/>
                <a:chExt cx="2276476" cy="1404938"/>
              </a:xfrm>
            </p:grpSpPr>
            <p:sp>
              <p:nvSpPr>
                <p:cNvPr id="19" name="Freeform 8">
                  <a:extLst>
                    <a:ext uri="{FF2B5EF4-FFF2-40B4-BE49-F238E27FC236}">
                      <a16:creationId xmlns:a16="http://schemas.microsoft.com/office/drawing/2014/main" id="{21A5A5CD-6866-90E7-82A7-ABA13F550AC2}"/>
                    </a:ext>
                  </a:extLst>
                </p:cNvPr>
                <p:cNvSpPr>
                  <a:spLocks/>
                </p:cNvSpPr>
                <p:nvPr/>
              </p:nvSpPr>
              <p:spPr bwMode="auto">
                <a:xfrm>
                  <a:off x="2719388" y="658813"/>
                  <a:ext cx="1138238" cy="1404938"/>
                </a:xfrm>
                <a:custGeom>
                  <a:avLst/>
                  <a:gdLst>
                    <a:gd name="T0" fmla="*/ 0 w 406"/>
                    <a:gd name="T1" fmla="*/ 470 h 501"/>
                    <a:gd name="T2" fmla="*/ 125 w 406"/>
                    <a:gd name="T3" fmla="*/ 485 h 501"/>
                    <a:gd name="T4" fmla="*/ 289 w 406"/>
                    <a:gd name="T5" fmla="*/ 417 h 501"/>
                    <a:gd name="T6" fmla="*/ 380 w 406"/>
                    <a:gd name="T7" fmla="*/ 259 h 501"/>
                    <a:gd name="T8" fmla="*/ 389 w 406"/>
                    <a:gd name="T9" fmla="*/ 132 h 501"/>
                    <a:gd name="T10" fmla="*/ 298 w 406"/>
                    <a:gd name="T11" fmla="*/ 46 h 501"/>
                    <a:gd name="T12" fmla="*/ 0 w 406"/>
                    <a:gd name="T13" fmla="*/ 0 h 501"/>
                    <a:gd name="T14" fmla="*/ 0 w 406"/>
                    <a:gd name="T15" fmla="*/ 0 h 501"/>
                    <a:gd name="T16" fmla="*/ 0 w 406"/>
                    <a:gd name="T17" fmla="*/ 470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 h="501">
                      <a:moveTo>
                        <a:pt x="0" y="470"/>
                      </a:moveTo>
                      <a:cubicBezTo>
                        <a:pt x="42" y="470"/>
                        <a:pt x="84" y="475"/>
                        <a:pt x="125" y="485"/>
                      </a:cubicBezTo>
                      <a:cubicBezTo>
                        <a:pt x="189" y="501"/>
                        <a:pt x="256" y="473"/>
                        <a:pt x="289" y="417"/>
                      </a:cubicBezTo>
                      <a:cubicBezTo>
                        <a:pt x="380" y="259"/>
                        <a:pt x="380" y="259"/>
                        <a:pt x="380" y="259"/>
                      </a:cubicBezTo>
                      <a:cubicBezTo>
                        <a:pt x="402" y="220"/>
                        <a:pt x="406" y="174"/>
                        <a:pt x="389" y="132"/>
                      </a:cubicBezTo>
                      <a:cubicBezTo>
                        <a:pt x="373" y="91"/>
                        <a:pt x="340" y="60"/>
                        <a:pt x="298" y="46"/>
                      </a:cubicBezTo>
                      <a:cubicBezTo>
                        <a:pt x="202" y="16"/>
                        <a:pt x="102" y="0"/>
                        <a:pt x="0" y="0"/>
                      </a:cubicBezTo>
                      <a:cubicBezTo>
                        <a:pt x="0" y="0"/>
                        <a:pt x="0" y="0"/>
                        <a:pt x="0" y="0"/>
                      </a:cubicBezTo>
                      <a:cubicBezTo>
                        <a:pt x="0" y="470"/>
                        <a:pt x="0" y="470"/>
                        <a:pt x="0" y="470"/>
                      </a:cubicBez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6">
                  <a:extLst>
                    <a:ext uri="{FF2B5EF4-FFF2-40B4-BE49-F238E27FC236}">
                      <a16:creationId xmlns:a16="http://schemas.microsoft.com/office/drawing/2014/main" id="{A9136A06-3A82-21AA-68A1-AB951AC97350}"/>
                    </a:ext>
                  </a:extLst>
                </p:cNvPr>
                <p:cNvSpPr>
                  <a:spLocks/>
                </p:cNvSpPr>
                <p:nvPr/>
              </p:nvSpPr>
              <p:spPr bwMode="auto">
                <a:xfrm>
                  <a:off x="1581150" y="658813"/>
                  <a:ext cx="1138238" cy="1404938"/>
                </a:xfrm>
                <a:custGeom>
                  <a:avLst/>
                  <a:gdLst>
                    <a:gd name="T0" fmla="*/ 16 w 406"/>
                    <a:gd name="T1" fmla="*/ 132 h 501"/>
                    <a:gd name="T2" fmla="*/ 26 w 406"/>
                    <a:gd name="T3" fmla="*/ 259 h 501"/>
                    <a:gd name="T4" fmla="*/ 117 w 406"/>
                    <a:gd name="T5" fmla="*/ 417 h 501"/>
                    <a:gd name="T6" fmla="*/ 281 w 406"/>
                    <a:gd name="T7" fmla="*/ 485 h 501"/>
                    <a:gd name="T8" fmla="*/ 406 w 406"/>
                    <a:gd name="T9" fmla="*/ 470 h 501"/>
                    <a:gd name="T10" fmla="*/ 406 w 406"/>
                    <a:gd name="T11" fmla="*/ 0 h 501"/>
                    <a:gd name="T12" fmla="*/ 107 w 406"/>
                    <a:gd name="T13" fmla="*/ 46 h 501"/>
                    <a:gd name="T14" fmla="*/ 16 w 406"/>
                    <a:gd name="T15" fmla="*/ 132 h 5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6" h="501">
                      <a:moveTo>
                        <a:pt x="16" y="132"/>
                      </a:moveTo>
                      <a:cubicBezTo>
                        <a:pt x="0" y="174"/>
                        <a:pt x="3" y="220"/>
                        <a:pt x="26" y="259"/>
                      </a:cubicBezTo>
                      <a:cubicBezTo>
                        <a:pt x="117" y="417"/>
                        <a:pt x="117" y="417"/>
                        <a:pt x="117" y="417"/>
                      </a:cubicBezTo>
                      <a:cubicBezTo>
                        <a:pt x="149" y="473"/>
                        <a:pt x="217" y="501"/>
                        <a:pt x="281" y="485"/>
                      </a:cubicBezTo>
                      <a:cubicBezTo>
                        <a:pt x="321" y="475"/>
                        <a:pt x="363" y="470"/>
                        <a:pt x="406" y="470"/>
                      </a:cubicBezTo>
                      <a:cubicBezTo>
                        <a:pt x="406" y="0"/>
                        <a:pt x="406" y="0"/>
                        <a:pt x="406" y="0"/>
                      </a:cubicBezTo>
                      <a:cubicBezTo>
                        <a:pt x="304" y="0"/>
                        <a:pt x="204" y="16"/>
                        <a:pt x="107" y="46"/>
                      </a:cubicBezTo>
                      <a:cubicBezTo>
                        <a:pt x="65" y="60"/>
                        <a:pt x="32" y="91"/>
                        <a:pt x="16" y="132"/>
                      </a:cubicBezTo>
                      <a:close/>
                    </a:path>
                  </a:pathLst>
                </a:custGeom>
                <a:solidFill>
                  <a:srgbClr val="3DA0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9" name="Group 8">
              <a:extLst>
                <a:ext uri="{FF2B5EF4-FFF2-40B4-BE49-F238E27FC236}">
                  <a16:creationId xmlns:a16="http://schemas.microsoft.com/office/drawing/2014/main" id="{845C8232-E3A3-38AB-4323-4E10CD0E7B7B}"/>
                </a:ext>
              </a:extLst>
            </p:cNvPr>
            <p:cNvGrpSpPr/>
            <p:nvPr/>
          </p:nvGrpSpPr>
          <p:grpSpPr>
            <a:xfrm>
              <a:off x="2427321" y="2998343"/>
              <a:ext cx="1052012" cy="1082743"/>
              <a:chOff x="9223375" y="1969023"/>
              <a:chExt cx="285750" cy="294096"/>
            </a:xfrm>
            <a:solidFill>
              <a:schemeClr val="accent4"/>
            </a:solidFill>
          </p:grpSpPr>
          <p:sp>
            <p:nvSpPr>
              <p:cNvPr id="10" name="Freeform 175">
                <a:extLst>
                  <a:ext uri="{FF2B5EF4-FFF2-40B4-BE49-F238E27FC236}">
                    <a16:creationId xmlns:a16="http://schemas.microsoft.com/office/drawing/2014/main" id="{D25F9964-EDBE-38C3-E03F-0DE5113275BE}"/>
                  </a:ext>
                </a:extLst>
              </p:cNvPr>
              <p:cNvSpPr>
                <a:spLocks noEditPoints="1"/>
              </p:cNvSpPr>
              <p:nvPr/>
            </p:nvSpPr>
            <p:spPr bwMode="auto">
              <a:xfrm>
                <a:off x="9332913" y="2061100"/>
                <a:ext cx="65087" cy="65088"/>
              </a:xfrm>
              <a:custGeom>
                <a:avLst/>
                <a:gdLst>
                  <a:gd name="T0" fmla="*/ 20 w 20"/>
                  <a:gd name="T1" fmla="*/ 10 h 20"/>
                  <a:gd name="T2" fmla="*/ 10 w 20"/>
                  <a:gd name="T3" fmla="*/ 0 h 20"/>
                  <a:gd name="T4" fmla="*/ 0 w 20"/>
                  <a:gd name="T5" fmla="*/ 10 h 20"/>
                  <a:gd name="T6" fmla="*/ 10 w 20"/>
                  <a:gd name="T7" fmla="*/ 20 h 20"/>
                  <a:gd name="T8" fmla="*/ 20 w 20"/>
                  <a:gd name="T9" fmla="*/ 10 h 20"/>
                  <a:gd name="T10" fmla="*/ 20 w 20"/>
                  <a:gd name="T11" fmla="*/ 10 h 20"/>
                  <a:gd name="T12" fmla="*/ 20 w 20"/>
                  <a:gd name="T13" fmla="*/ 10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20" y="10"/>
                    </a:moveTo>
                    <a:cubicBezTo>
                      <a:pt x="20" y="4"/>
                      <a:pt x="16" y="0"/>
                      <a:pt x="10" y="0"/>
                    </a:cubicBezTo>
                    <a:cubicBezTo>
                      <a:pt x="5" y="0"/>
                      <a:pt x="0" y="4"/>
                      <a:pt x="0" y="10"/>
                    </a:cubicBezTo>
                    <a:cubicBezTo>
                      <a:pt x="0" y="15"/>
                      <a:pt x="5" y="20"/>
                      <a:pt x="10" y="20"/>
                    </a:cubicBezTo>
                    <a:cubicBezTo>
                      <a:pt x="16" y="20"/>
                      <a:pt x="20" y="15"/>
                      <a:pt x="20" y="10"/>
                    </a:cubicBezTo>
                    <a:close/>
                    <a:moveTo>
                      <a:pt x="20" y="10"/>
                    </a:moveTo>
                    <a:cubicBezTo>
                      <a:pt x="20" y="10"/>
                      <a:pt x="20" y="10"/>
                      <a:pt x="20"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76">
                <a:extLst>
                  <a:ext uri="{FF2B5EF4-FFF2-40B4-BE49-F238E27FC236}">
                    <a16:creationId xmlns:a16="http://schemas.microsoft.com/office/drawing/2014/main" id="{E9D31245-0456-E3D2-01A8-69873404E105}"/>
                  </a:ext>
                </a:extLst>
              </p:cNvPr>
              <p:cNvSpPr>
                <a:spLocks noEditPoints="1"/>
              </p:cNvSpPr>
              <p:nvPr/>
            </p:nvSpPr>
            <p:spPr bwMode="auto">
              <a:xfrm>
                <a:off x="9223375" y="1969023"/>
                <a:ext cx="285750" cy="266700"/>
              </a:xfrm>
              <a:custGeom>
                <a:avLst/>
                <a:gdLst>
                  <a:gd name="T0" fmla="*/ 85 w 88"/>
                  <a:gd name="T1" fmla="*/ 33 h 82"/>
                  <a:gd name="T2" fmla="*/ 78 w 88"/>
                  <a:gd name="T3" fmla="*/ 33 h 82"/>
                  <a:gd name="T4" fmla="*/ 76 w 88"/>
                  <a:gd name="T5" fmla="*/ 28 h 82"/>
                  <a:gd name="T6" fmla="*/ 81 w 88"/>
                  <a:gd name="T7" fmla="*/ 23 h 82"/>
                  <a:gd name="T8" fmla="*/ 81 w 88"/>
                  <a:gd name="T9" fmla="*/ 19 h 82"/>
                  <a:gd name="T10" fmla="*/ 69 w 88"/>
                  <a:gd name="T11" fmla="*/ 7 h 82"/>
                  <a:gd name="T12" fmla="*/ 65 w 88"/>
                  <a:gd name="T13" fmla="*/ 7 h 82"/>
                  <a:gd name="T14" fmla="*/ 60 w 88"/>
                  <a:gd name="T15" fmla="*/ 12 h 82"/>
                  <a:gd name="T16" fmla="*/ 55 w 88"/>
                  <a:gd name="T17" fmla="*/ 10 h 82"/>
                  <a:gd name="T18" fmla="*/ 55 w 88"/>
                  <a:gd name="T19" fmla="*/ 3 h 82"/>
                  <a:gd name="T20" fmla="*/ 52 w 88"/>
                  <a:gd name="T21" fmla="*/ 0 h 82"/>
                  <a:gd name="T22" fmla="*/ 36 w 88"/>
                  <a:gd name="T23" fmla="*/ 0 h 82"/>
                  <a:gd name="T24" fmla="*/ 33 w 88"/>
                  <a:gd name="T25" fmla="*/ 3 h 82"/>
                  <a:gd name="T26" fmla="*/ 33 w 88"/>
                  <a:gd name="T27" fmla="*/ 10 h 82"/>
                  <a:gd name="T28" fmla="*/ 28 w 88"/>
                  <a:gd name="T29" fmla="*/ 12 h 82"/>
                  <a:gd name="T30" fmla="*/ 23 w 88"/>
                  <a:gd name="T31" fmla="*/ 7 h 82"/>
                  <a:gd name="T32" fmla="*/ 19 w 88"/>
                  <a:gd name="T33" fmla="*/ 7 h 82"/>
                  <a:gd name="T34" fmla="*/ 7 w 88"/>
                  <a:gd name="T35" fmla="*/ 19 h 82"/>
                  <a:gd name="T36" fmla="*/ 6 w 88"/>
                  <a:gd name="T37" fmla="*/ 21 h 82"/>
                  <a:gd name="T38" fmla="*/ 7 w 88"/>
                  <a:gd name="T39" fmla="*/ 23 h 82"/>
                  <a:gd name="T40" fmla="*/ 12 w 88"/>
                  <a:gd name="T41" fmla="*/ 28 h 82"/>
                  <a:gd name="T42" fmla="*/ 10 w 88"/>
                  <a:gd name="T43" fmla="*/ 33 h 82"/>
                  <a:gd name="T44" fmla="*/ 3 w 88"/>
                  <a:gd name="T45" fmla="*/ 33 h 82"/>
                  <a:gd name="T46" fmla="*/ 0 w 88"/>
                  <a:gd name="T47" fmla="*/ 36 h 82"/>
                  <a:gd name="T48" fmla="*/ 0 w 88"/>
                  <a:gd name="T49" fmla="*/ 52 h 82"/>
                  <a:gd name="T50" fmla="*/ 3 w 88"/>
                  <a:gd name="T51" fmla="*/ 56 h 82"/>
                  <a:gd name="T52" fmla="*/ 10 w 88"/>
                  <a:gd name="T53" fmla="*/ 56 h 82"/>
                  <a:gd name="T54" fmla="*/ 12 w 88"/>
                  <a:gd name="T55" fmla="*/ 60 h 82"/>
                  <a:gd name="T56" fmla="*/ 7 w 88"/>
                  <a:gd name="T57" fmla="*/ 65 h 82"/>
                  <a:gd name="T58" fmla="*/ 6 w 88"/>
                  <a:gd name="T59" fmla="*/ 67 h 82"/>
                  <a:gd name="T60" fmla="*/ 7 w 88"/>
                  <a:gd name="T61" fmla="*/ 70 h 82"/>
                  <a:gd name="T62" fmla="*/ 19 w 88"/>
                  <a:gd name="T63" fmla="*/ 81 h 82"/>
                  <a:gd name="T64" fmla="*/ 23 w 88"/>
                  <a:gd name="T65" fmla="*/ 81 h 82"/>
                  <a:gd name="T66" fmla="*/ 24 w 88"/>
                  <a:gd name="T67" fmla="*/ 81 h 82"/>
                  <a:gd name="T68" fmla="*/ 24 w 88"/>
                  <a:gd name="T69" fmla="*/ 81 h 82"/>
                  <a:gd name="T70" fmla="*/ 23 w 88"/>
                  <a:gd name="T71" fmla="*/ 77 h 82"/>
                  <a:gd name="T72" fmla="*/ 23 w 88"/>
                  <a:gd name="T73" fmla="*/ 60 h 82"/>
                  <a:gd name="T74" fmla="*/ 25 w 88"/>
                  <a:gd name="T75" fmla="*/ 53 h 82"/>
                  <a:gd name="T76" fmla="*/ 23 w 88"/>
                  <a:gd name="T77" fmla="*/ 44 h 82"/>
                  <a:gd name="T78" fmla="*/ 44 w 88"/>
                  <a:gd name="T79" fmla="*/ 23 h 82"/>
                  <a:gd name="T80" fmla="*/ 65 w 88"/>
                  <a:gd name="T81" fmla="*/ 44 h 82"/>
                  <a:gd name="T82" fmla="*/ 63 w 88"/>
                  <a:gd name="T83" fmla="*/ 53 h 82"/>
                  <a:gd name="T84" fmla="*/ 66 w 88"/>
                  <a:gd name="T85" fmla="*/ 60 h 82"/>
                  <a:gd name="T86" fmla="*/ 66 w 88"/>
                  <a:gd name="T87" fmla="*/ 77 h 82"/>
                  <a:gd name="T88" fmla="*/ 65 w 88"/>
                  <a:gd name="T89" fmla="*/ 81 h 82"/>
                  <a:gd name="T90" fmla="*/ 65 w 88"/>
                  <a:gd name="T91" fmla="*/ 81 h 82"/>
                  <a:gd name="T92" fmla="*/ 65 w 88"/>
                  <a:gd name="T93" fmla="*/ 81 h 82"/>
                  <a:gd name="T94" fmla="*/ 69 w 88"/>
                  <a:gd name="T95" fmla="*/ 81 h 82"/>
                  <a:gd name="T96" fmla="*/ 81 w 88"/>
                  <a:gd name="T97" fmla="*/ 70 h 82"/>
                  <a:gd name="T98" fmla="*/ 82 w 88"/>
                  <a:gd name="T99" fmla="*/ 67 h 82"/>
                  <a:gd name="T100" fmla="*/ 81 w 88"/>
                  <a:gd name="T101" fmla="*/ 65 h 82"/>
                  <a:gd name="T102" fmla="*/ 76 w 88"/>
                  <a:gd name="T103" fmla="*/ 60 h 82"/>
                  <a:gd name="T104" fmla="*/ 78 w 88"/>
                  <a:gd name="T105" fmla="*/ 56 h 82"/>
                  <a:gd name="T106" fmla="*/ 85 w 88"/>
                  <a:gd name="T107" fmla="*/ 56 h 82"/>
                  <a:gd name="T108" fmla="*/ 88 w 88"/>
                  <a:gd name="T109" fmla="*/ 52 h 82"/>
                  <a:gd name="T110" fmla="*/ 88 w 88"/>
                  <a:gd name="T111" fmla="*/ 36 h 82"/>
                  <a:gd name="T112" fmla="*/ 85 w 88"/>
                  <a:gd name="T113" fmla="*/ 33 h 82"/>
                  <a:gd name="T114" fmla="*/ 85 w 88"/>
                  <a:gd name="T115" fmla="*/ 33 h 82"/>
                  <a:gd name="T116" fmla="*/ 85 w 88"/>
                  <a:gd name="T117" fmla="*/ 33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8" h="82">
                    <a:moveTo>
                      <a:pt x="85" y="33"/>
                    </a:moveTo>
                    <a:cubicBezTo>
                      <a:pt x="78" y="33"/>
                      <a:pt x="78" y="33"/>
                      <a:pt x="78" y="33"/>
                    </a:cubicBezTo>
                    <a:cubicBezTo>
                      <a:pt x="78" y="31"/>
                      <a:pt x="77" y="30"/>
                      <a:pt x="76" y="28"/>
                    </a:cubicBezTo>
                    <a:cubicBezTo>
                      <a:pt x="81" y="23"/>
                      <a:pt x="81" y="23"/>
                      <a:pt x="81" y="23"/>
                    </a:cubicBezTo>
                    <a:cubicBezTo>
                      <a:pt x="82" y="22"/>
                      <a:pt x="82" y="20"/>
                      <a:pt x="81" y="19"/>
                    </a:cubicBezTo>
                    <a:cubicBezTo>
                      <a:pt x="69" y="7"/>
                      <a:pt x="69" y="7"/>
                      <a:pt x="69" y="7"/>
                    </a:cubicBezTo>
                    <a:cubicBezTo>
                      <a:pt x="68" y="6"/>
                      <a:pt x="66" y="6"/>
                      <a:pt x="65" y="7"/>
                    </a:cubicBezTo>
                    <a:cubicBezTo>
                      <a:pt x="60" y="12"/>
                      <a:pt x="60" y="12"/>
                      <a:pt x="60" y="12"/>
                    </a:cubicBezTo>
                    <a:cubicBezTo>
                      <a:pt x="59" y="11"/>
                      <a:pt x="57" y="11"/>
                      <a:pt x="55" y="10"/>
                    </a:cubicBezTo>
                    <a:cubicBezTo>
                      <a:pt x="55" y="3"/>
                      <a:pt x="55" y="3"/>
                      <a:pt x="55" y="3"/>
                    </a:cubicBezTo>
                    <a:cubicBezTo>
                      <a:pt x="55" y="2"/>
                      <a:pt x="54" y="0"/>
                      <a:pt x="52" y="0"/>
                    </a:cubicBezTo>
                    <a:cubicBezTo>
                      <a:pt x="36" y="0"/>
                      <a:pt x="36" y="0"/>
                      <a:pt x="36" y="0"/>
                    </a:cubicBezTo>
                    <a:cubicBezTo>
                      <a:pt x="34" y="0"/>
                      <a:pt x="33" y="2"/>
                      <a:pt x="33" y="3"/>
                    </a:cubicBezTo>
                    <a:cubicBezTo>
                      <a:pt x="33" y="10"/>
                      <a:pt x="33" y="10"/>
                      <a:pt x="33" y="10"/>
                    </a:cubicBezTo>
                    <a:cubicBezTo>
                      <a:pt x="31" y="11"/>
                      <a:pt x="30" y="11"/>
                      <a:pt x="28" y="12"/>
                    </a:cubicBezTo>
                    <a:cubicBezTo>
                      <a:pt x="23" y="7"/>
                      <a:pt x="23" y="7"/>
                      <a:pt x="23" y="7"/>
                    </a:cubicBezTo>
                    <a:cubicBezTo>
                      <a:pt x="22" y="6"/>
                      <a:pt x="20" y="6"/>
                      <a:pt x="19" y="7"/>
                    </a:cubicBezTo>
                    <a:cubicBezTo>
                      <a:pt x="7" y="19"/>
                      <a:pt x="7" y="19"/>
                      <a:pt x="7" y="19"/>
                    </a:cubicBezTo>
                    <a:cubicBezTo>
                      <a:pt x="7" y="19"/>
                      <a:pt x="6" y="20"/>
                      <a:pt x="6" y="21"/>
                    </a:cubicBezTo>
                    <a:cubicBezTo>
                      <a:pt x="6" y="22"/>
                      <a:pt x="7" y="23"/>
                      <a:pt x="7" y="23"/>
                    </a:cubicBezTo>
                    <a:cubicBezTo>
                      <a:pt x="12" y="28"/>
                      <a:pt x="12" y="28"/>
                      <a:pt x="12" y="28"/>
                    </a:cubicBezTo>
                    <a:cubicBezTo>
                      <a:pt x="11" y="30"/>
                      <a:pt x="11" y="31"/>
                      <a:pt x="10" y="33"/>
                    </a:cubicBezTo>
                    <a:cubicBezTo>
                      <a:pt x="3" y="33"/>
                      <a:pt x="3" y="33"/>
                      <a:pt x="3" y="33"/>
                    </a:cubicBezTo>
                    <a:cubicBezTo>
                      <a:pt x="2" y="33"/>
                      <a:pt x="0" y="34"/>
                      <a:pt x="0" y="36"/>
                    </a:cubicBezTo>
                    <a:cubicBezTo>
                      <a:pt x="0" y="52"/>
                      <a:pt x="0" y="52"/>
                      <a:pt x="0" y="52"/>
                    </a:cubicBezTo>
                    <a:cubicBezTo>
                      <a:pt x="0" y="54"/>
                      <a:pt x="2" y="56"/>
                      <a:pt x="3" y="56"/>
                    </a:cubicBezTo>
                    <a:cubicBezTo>
                      <a:pt x="10" y="56"/>
                      <a:pt x="10" y="56"/>
                      <a:pt x="10" y="56"/>
                    </a:cubicBezTo>
                    <a:cubicBezTo>
                      <a:pt x="11" y="57"/>
                      <a:pt x="11" y="59"/>
                      <a:pt x="12" y="60"/>
                    </a:cubicBezTo>
                    <a:cubicBezTo>
                      <a:pt x="7" y="65"/>
                      <a:pt x="7" y="65"/>
                      <a:pt x="7" y="65"/>
                    </a:cubicBezTo>
                    <a:cubicBezTo>
                      <a:pt x="7" y="66"/>
                      <a:pt x="6" y="66"/>
                      <a:pt x="6" y="67"/>
                    </a:cubicBezTo>
                    <a:cubicBezTo>
                      <a:pt x="6" y="68"/>
                      <a:pt x="7" y="69"/>
                      <a:pt x="7" y="70"/>
                    </a:cubicBezTo>
                    <a:cubicBezTo>
                      <a:pt x="19" y="81"/>
                      <a:pt x="19" y="81"/>
                      <a:pt x="19" y="81"/>
                    </a:cubicBezTo>
                    <a:cubicBezTo>
                      <a:pt x="20" y="82"/>
                      <a:pt x="22" y="82"/>
                      <a:pt x="23" y="81"/>
                    </a:cubicBezTo>
                    <a:cubicBezTo>
                      <a:pt x="24" y="81"/>
                      <a:pt x="24" y="81"/>
                      <a:pt x="24" y="81"/>
                    </a:cubicBezTo>
                    <a:cubicBezTo>
                      <a:pt x="24" y="81"/>
                      <a:pt x="24" y="81"/>
                      <a:pt x="24" y="81"/>
                    </a:cubicBezTo>
                    <a:cubicBezTo>
                      <a:pt x="23" y="80"/>
                      <a:pt x="23" y="79"/>
                      <a:pt x="23" y="77"/>
                    </a:cubicBezTo>
                    <a:cubicBezTo>
                      <a:pt x="23" y="60"/>
                      <a:pt x="23" y="60"/>
                      <a:pt x="23" y="60"/>
                    </a:cubicBezTo>
                    <a:cubicBezTo>
                      <a:pt x="23" y="58"/>
                      <a:pt x="24" y="55"/>
                      <a:pt x="25" y="53"/>
                    </a:cubicBezTo>
                    <a:cubicBezTo>
                      <a:pt x="24" y="50"/>
                      <a:pt x="23" y="47"/>
                      <a:pt x="23" y="44"/>
                    </a:cubicBezTo>
                    <a:cubicBezTo>
                      <a:pt x="23" y="33"/>
                      <a:pt x="33" y="23"/>
                      <a:pt x="44" y="23"/>
                    </a:cubicBezTo>
                    <a:cubicBezTo>
                      <a:pt x="56" y="23"/>
                      <a:pt x="65" y="33"/>
                      <a:pt x="65" y="44"/>
                    </a:cubicBezTo>
                    <a:cubicBezTo>
                      <a:pt x="65" y="47"/>
                      <a:pt x="64" y="50"/>
                      <a:pt x="63" y="53"/>
                    </a:cubicBezTo>
                    <a:cubicBezTo>
                      <a:pt x="65" y="55"/>
                      <a:pt x="66" y="58"/>
                      <a:pt x="66" y="60"/>
                    </a:cubicBezTo>
                    <a:cubicBezTo>
                      <a:pt x="66" y="77"/>
                      <a:pt x="66" y="77"/>
                      <a:pt x="66" y="77"/>
                    </a:cubicBezTo>
                    <a:cubicBezTo>
                      <a:pt x="66" y="79"/>
                      <a:pt x="65" y="80"/>
                      <a:pt x="65" y="81"/>
                    </a:cubicBezTo>
                    <a:cubicBezTo>
                      <a:pt x="65" y="81"/>
                      <a:pt x="65" y="81"/>
                      <a:pt x="65" y="81"/>
                    </a:cubicBezTo>
                    <a:cubicBezTo>
                      <a:pt x="65" y="81"/>
                      <a:pt x="65" y="81"/>
                      <a:pt x="65" y="81"/>
                    </a:cubicBezTo>
                    <a:cubicBezTo>
                      <a:pt x="66" y="82"/>
                      <a:pt x="68" y="82"/>
                      <a:pt x="69" y="81"/>
                    </a:cubicBezTo>
                    <a:cubicBezTo>
                      <a:pt x="81" y="70"/>
                      <a:pt x="81" y="70"/>
                      <a:pt x="81" y="70"/>
                    </a:cubicBezTo>
                    <a:cubicBezTo>
                      <a:pt x="82" y="69"/>
                      <a:pt x="82" y="68"/>
                      <a:pt x="82" y="67"/>
                    </a:cubicBezTo>
                    <a:cubicBezTo>
                      <a:pt x="82" y="66"/>
                      <a:pt x="82" y="66"/>
                      <a:pt x="81" y="65"/>
                    </a:cubicBezTo>
                    <a:cubicBezTo>
                      <a:pt x="76" y="60"/>
                      <a:pt x="76" y="60"/>
                      <a:pt x="76" y="60"/>
                    </a:cubicBezTo>
                    <a:cubicBezTo>
                      <a:pt x="77" y="59"/>
                      <a:pt x="78" y="57"/>
                      <a:pt x="78" y="56"/>
                    </a:cubicBezTo>
                    <a:cubicBezTo>
                      <a:pt x="85" y="56"/>
                      <a:pt x="85" y="56"/>
                      <a:pt x="85" y="56"/>
                    </a:cubicBezTo>
                    <a:cubicBezTo>
                      <a:pt x="87" y="56"/>
                      <a:pt x="88" y="54"/>
                      <a:pt x="88" y="52"/>
                    </a:cubicBezTo>
                    <a:cubicBezTo>
                      <a:pt x="88" y="36"/>
                      <a:pt x="88" y="36"/>
                      <a:pt x="88" y="36"/>
                    </a:cubicBezTo>
                    <a:cubicBezTo>
                      <a:pt x="88" y="34"/>
                      <a:pt x="87" y="33"/>
                      <a:pt x="85" y="33"/>
                    </a:cubicBezTo>
                    <a:close/>
                    <a:moveTo>
                      <a:pt x="85" y="33"/>
                    </a:moveTo>
                    <a:cubicBezTo>
                      <a:pt x="85" y="33"/>
                      <a:pt x="85" y="33"/>
                      <a:pt x="85" y="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77">
                <a:extLst>
                  <a:ext uri="{FF2B5EF4-FFF2-40B4-BE49-F238E27FC236}">
                    <a16:creationId xmlns:a16="http://schemas.microsoft.com/office/drawing/2014/main" id="{08F639A0-9D50-1AD4-0C57-9DBDD25F0631}"/>
                  </a:ext>
                </a:extLst>
              </p:cNvPr>
              <p:cNvSpPr>
                <a:spLocks noEditPoints="1"/>
              </p:cNvSpPr>
              <p:nvPr/>
            </p:nvSpPr>
            <p:spPr bwMode="auto">
              <a:xfrm>
                <a:off x="9313863" y="2119271"/>
                <a:ext cx="107950" cy="143848"/>
              </a:xfrm>
              <a:custGeom>
                <a:avLst/>
                <a:gdLst>
                  <a:gd name="T0" fmla="*/ 27 w 33"/>
                  <a:gd name="T1" fmla="*/ 1 h 61"/>
                  <a:gd name="T2" fmla="*/ 27 w 33"/>
                  <a:gd name="T3" fmla="*/ 1 h 61"/>
                  <a:gd name="T4" fmla="*/ 24 w 33"/>
                  <a:gd name="T5" fmla="*/ 0 h 61"/>
                  <a:gd name="T6" fmla="*/ 23 w 33"/>
                  <a:gd name="T7" fmla="*/ 1 h 61"/>
                  <a:gd name="T8" fmla="*/ 17 w 33"/>
                  <a:gd name="T9" fmla="*/ 10 h 61"/>
                  <a:gd name="T10" fmla="*/ 15 w 33"/>
                  <a:gd name="T11" fmla="*/ 10 h 61"/>
                  <a:gd name="T12" fmla="*/ 9 w 33"/>
                  <a:gd name="T13" fmla="*/ 1 h 61"/>
                  <a:gd name="T14" fmla="*/ 9 w 33"/>
                  <a:gd name="T15" fmla="*/ 0 h 61"/>
                  <a:gd name="T16" fmla="*/ 5 w 33"/>
                  <a:gd name="T17" fmla="*/ 1 h 61"/>
                  <a:gd name="T18" fmla="*/ 0 w 33"/>
                  <a:gd name="T19" fmla="*/ 9 h 61"/>
                  <a:gd name="T20" fmla="*/ 0 w 33"/>
                  <a:gd name="T21" fmla="*/ 26 h 61"/>
                  <a:gd name="T22" fmla="*/ 0 w 33"/>
                  <a:gd name="T23" fmla="*/ 27 h 61"/>
                  <a:gd name="T24" fmla="*/ 6 w 33"/>
                  <a:gd name="T25" fmla="*/ 36 h 61"/>
                  <a:gd name="T26" fmla="*/ 6 w 33"/>
                  <a:gd name="T27" fmla="*/ 60 h 61"/>
                  <a:gd name="T28" fmla="*/ 7 w 33"/>
                  <a:gd name="T29" fmla="*/ 61 h 61"/>
                  <a:gd name="T30" fmla="*/ 26 w 33"/>
                  <a:gd name="T31" fmla="*/ 61 h 61"/>
                  <a:gd name="T32" fmla="*/ 27 w 33"/>
                  <a:gd name="T33" fmla="*/ 60 h 61"/>
                  <a:gd name="T34" fmla="*/ 27 w 33"/>
                  <a:gd name="T35" fmla="*/ 36 h 61"/>
                  <a:gd name="T36" fmla="*/ 33 w 33"/>
                  <a:gd name="T37" fmla="*/ 27 h 61"/>
                  <a:gd name="T38" fmla="*/ 33 w 33"/>
                  <a:gd name="T39" fmla="*/ 26 h 61"/>
                  <a:gd name="T40" fmla="*/ 33 w 33"/>
                  <a:gd name="T41" fmla="*/ 9 h 61"/>
                  <a:gd name="T42" fmla="*/ 27 w 33"/>
                  <a:gd name="T43" fmla="*/ 1 h 61"/>
                  <a:gd name="T44" fmla="*/ 27 w 33"/>
                  <a:gd name="T45" fmla="*/ 1 h 61"/>
                  <a:gd name="T46" fmla="*/ 27 w 33"/>
                  <a:gd name="T47" fmla="*/ 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 h="61">
                    <a:moveTo>
                      <a:pt x="27" y="1"/>
                    </a:moveTo>
                    <a:cubicBezTo>
                      <a:pt x="27" y="1"/>
                      <a:pt x="27" y="1"/>
                      <a:pt x="27" y="1"/>
                    </a:cubicBezTo>
                    <a:cubicBezTo>
                      <a:pt x="24" y="0"/>
                      <a:pt x="24" y="0"/>
                      <a:pt x="24" y="0"/>
                    </a:cubicBezTo>
                    <a:cubicBezTo>
                      <a:pt x="24" y="0"/>
                      <a:pt x="23" y="0"/>
                      <a:pt x="23" y="1"/>
                    </a:cubicBezTo>
                    <a:cubicBezTo>
                      <a:pt x="22" y="3"/>
                      <a:pt x="19" y="8"/>
                      <a:pt x="17" y="10"/>
                    </a:cubicBezTo>
                    <a:cubicBezTo>
                      <a:pt x="17" y="11"/>
                      <a:pt x="16" y="11"/>
                      <a:pt x="15" y="10"/>
                    </a:cubicBezTo>
                    <a:cubicBezTo>
                      <a:pt x="13" y="8"/>
                      <a:pt x="11" y="3"/>
                      <a:pt x="9" y="1"/>
                    </a:cubicBezTo>
                    <a:cubicBezTo>
                      <a:pt x="9" y="1"/>
                      <a:pt x="9" y="0"/>
                      <a:pt x="9" y="0"/>
                    </a:cubicBezTo>
                    <a:cubicBezTo>
                      <a:pt x="8" y="0"/>
                      <a:pt x="5" y="1"/>
                      <a:pt x="5" y="1"/>
                    </a:cubicBezTo>
                    <a:cubicBezTo>
                      <a:pt x="2" y="2"/>
                      <a:pt x="0" y="6"/>
                      <a:pt x="0" y="9"/>
                    </a:cubicBezTo>
                    <a:cubicBezTo>
                      <a:pt x="0" y="26"/>
                      <a:pt x="0" y="26"/>
                      <a:pt x="0" y="26"/>
                    </a:cubicBezTo>
                    <a:cubicBezTo>
                      <a:pt x="0" y="27"/>
                      <a:pt x="0" y="27"/>
                      <a:pt x="0" y="27"/>
                    </a:cubicBezTo>
                    <a:cubicBezTo>
                      <a:pt x="6" y="36"/>
                      <a:pt x="6" y="36"/>
                      <a:pt x="6" y="36"/>
                    </a:cubicBezTo>
                    <a:cubicBezTo>
                      <a:pt x="6" y="60"/>
                      <a:pt x="6" y="60"/>
                      <a:pt x="6" y="60"/>
                    </a:cubicBezTo>
                    <a:cubicBezTo>
                      <a:pt x="6" y="60"/>
                      <a:pt x="6" y="61"/>
                      <a:pt x="7" y="61"/>
                    </a:cubicBezTo>
                    <a:cubicBezTo>
                      <a:pt x="26" y="61"/>
                      <a:pt x="26" y="61"/>
                      <a:pt x="26" y="61"/>
                    </a:cubicBezTo>
                    <a:cubicBezTo>
                      <a:pt x="26" y="61"/>
                      <a:pt x="27" y="60"/>
                      <a:pt x="27" y="60"/>
                    </a:cubicBezTo>
                    <a:cubicBezTo>
                      <a:pt x="27" y="36"/>
                      <a:pt x="27" y="36"/>
                      <a:pt x="27" y="36"/>
                    </a:cubicBezTo>
                    <a:cubicBezTo>
                      <a:pt x="33" y="27"/>
                      <a:pt x="33" y="27"/>
                      <a:pt x="33" y="27"/>
                    </a:cubicBezTo>
                    <a:cubicBezTo>
                      <a:pt x="33" y="27"/>
                      <a:pt x="33" y="27"/>
                      <a:pt x="33" y="26"/>
                    </a:cubicBezTo>
                    <a:cubicBezTo>
                      <a:pt x="33" y="9"/>
                      <a:pt x="33" y="9"/>
                      <a:pt x="33" y="9"/>
                    </a:cubicBezTo>
                    <a:cubicBezTo>
                      <a:pt x="33" y="6"/>
                      <a:pt x="30" y="2"/>
                      <a:pt x="27" y="1"/>
                    </a:cubicBezTo>
                    <a:close/>
                    <a:moveTo>
                      <a:pt x="27" y="1"/>
                    </a:moveTo>
                    <a:cubicBezTo>
                      <a:pt x="27" y="1"/>
                      <a:pt x="27" y="1"/>
                      <a:pt x="2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31" name="Rectangle: Rounded Corners 30">
            <a:extLst>
              <a:ext uri="{FF2B5EF4-FFF2-40B4-BE49-F238E27FC236}">
                <a16:creationId xmlns:a16="http://schemas.microsoft.com/office/drawing/2014/main" id="{270D1A5F-D6C8-8DCC-C6A7-7869F6BF192F}"/>
              </a:ext>
            </a:extLst>
          </p:cNvPr>
          <p:cNvSpPr/>
          <p:nvPr/>
        </p:nvSpPr>
        <p:spPr>
          <a:xfrm>
            <a:off x="7772851" y="1909771"/>
            <a:ext cx="1410210"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000000"/>
                </a:solidFill>
                <a:effectLst>
                  <a:outerShdw blurRad="101600" dist="25400" dir="5400000" algn="ctr" rotWithShape="0">
                    <a:schemeClr val="bg1">
                      <a:alpha val="63000"/>
                    </a:schemeClr>
                  </a:outerShdw>
                </a:effectLst>
              </a:rPr>
              <a:t>Peers</a:t>
            </a:r>
          </a:p>
        </p:txBody>
      </p:sp>
      <p:sp>
        <p:nvSpPr>
          <p:cNvPr id="32" name="Rectangle: Rounded Corners 31">
            <a:extLst>
              <a:ext uri="{FF2B5EF4-FFF2-40B4-BE49-F238E27FC236}">
                <a16:creationId xmlns:a16="http://schemas.microsoft.com/office/drawing/2014/main" id="{0105DE17-F76B-0813-8D5F-B4AA09A34D5B}"/>
              </a:ext>
            </a:extLst>
          </p:cNvPr>
          <p:cNvSpPr/>
          <p:nvPr/>
        </p:nvSpPr>
        <p:spPr>
          <a:xfrm>
            <a:off x="7746172" y="4982321"/>
            <a:ext cx="1410210"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000000"/>
                </a:solidFill>
                <a:effectLst>
                  <a:outerShdw blurRad="101600" dist="25400" dir="5400000" algn="ctr" rotWithShape="0">
                    <a:schemeClr val="bg1">
                      <a:alpha val="63000"/>
                    </a:schemeClr>
                  </a:outerShdw>
                </a:effectLst>
              </a:rPr>
              <a:t>Clients</a:t>
            </a:r>
          </a:p>
        </p:txBody>
      </p:sp>
      <p:sp>
        <p:nvSpPr>
          <p:cNvPr id="33" name="Rectangle: Rounded Corners 32">
            <a:extLst>
              <a:ext uri="{FF2B5EF4-FFF2-40B4-BE49-F238E27FC236}">
                <a16:creationId xmlns:a16="http://schemas.microsoft.com/office/drawing/2014/main" id="{7F35AAFF-3770-3936-AE53-52AD22A31631}"/>
              </a:ext>
            </a:extLst>
          </p:cNvPr>
          <p:cNvSpPr/>
          <p:nvPr/>
        </p:nvSpPr>
        <p:spPr>
          <a:xfrm rot="3570919">
            <a:off x="6318632" y="4243608"/>
            <a:ext cx="1579675"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000000"/>
                </a:solidFill>
                <a:effectLst>
                  <a:outerShdw blurRad="101600" dist="25400" dir="5400000" algn="ctr" rotWithShape="0">
                    <a:schemeClr val="bg1">
                      <a:alpha val="63000"/>
                    </a:schemeClr>
                  </a:outerShdw>
                </a:effectLst>
              </a:rPr>
              <a:t>Incubators</a:t>
            </a:r>
          </a:p>
        </p:txBody>
      </p:sp>
      <p:sp>
        <p:nvSpPr>
          <p:cNvPr id="34" name="Rectangle: Rounded Corners 33">
            <a:extLst>
              <a:ext uri="{FF2B5EF4-FFF2-40B4-BE49-F238E27FC236}">
                <a16:creationId xmlns:a16="http://schemas.microsoft.com/office/drawing/2014/main" id="{80267BFE-F066-3061-5A0D-C045CE842473}"/>
              </a:ext>
            </a:extLst>
          </p:cNvPr>
          <p:cNvSpPr/>
          <p:nvPr/>
        </p:nvSpPr>
        <p:spPr>
          <a:xfrm rot="17989282">
            <a:off x="6424372" y="2692570"/>
            <a:ext cx="1410210"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000000"/>
                </a:solidFill>
                <a:effectLst>
                  <a:outerShdw blurRad="101600" dist="25400" dir="5400000" algn="ctr" rotWithShape="0">
                    <a:schemeClr val="bg1">
                      <a:alpha val="63000"/>
                    </a:schemeClr>
                  </a:outerShdw>
                </a:effectLst>
              </a:rPr>
              <a:t>Mentors</a:t>
            </a:r>
          </a:p>
        </p:txBody>
      </p:sp>
      <p:sp>
        <p:nvSpPr>
          <p:cNvPr id="35" name="Rectangle: Rounded Corners 34">
            <a:extLst>
              <a:ext uri="{FF2B5EF4-FFF2-40B4-BE49-F238E27FC236}">
                <a16:creationId xmlns:a16="http://schemas.microsoft.com/office/drawing/2014/main" id="{3C98004B-5A83-5E3D-5238-439B6A1F3809}"/>
              </a:ext>
            </a:extLst>
          </p:cNvPr>
          <p:cNvSpPr/>
          <p:nvPr/>
        </p:nvSpPr>
        <p:spPr>
          <a:xfrm rot="3547908">
            <a:off x="9097385" y="2702703"/>
            <a:ext cx="1410210"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000000"/>
                </a:solidFill>
                <a:effectLst>
                  <a:outerShdw blurRad="101600" dist="25400" dir="5400000" algn="ctr" rotWithShape="0">
                    <a:schemeClr val="bg1">
                      <a:alpha val="63000"/>
                    </a:schemeClr>
                  </a:outerShdw>
                </a:effectLst>
              </a:rPr>
              <a:t>Partners</a:t>
            </a:r>
          </a:p>
        </p:txBody>
      </p:sp>
      <p:sp>
        <p:nvSpPr>
          <p:cNvPr id="36" name="Rectangle: Rounded Corners 35">
            <a:extLst>
              <a:ext uri="{FF2B5EF4-FFF2-40B4-BE49-F238E27FC236}">
                <a16:creationId xmlns:a16="http://schemas.microsoft.com/office/drawing/2014/main" id="{E95F4826-7C5E-9DCB-6A50-C6BD3982AE05}"/>
              </a:ext>
            </a:extLst>
          </p:cNvPr>
          <p:cNvSpPr/>
          <p:nvPr/>
        </p:nvSpPr>
        <p:spPr>
          <a:xfrm rot="18120618">
            <a:off x="9088003" y="4248952"/>
            <a:ext cx="1410210"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000000"/>
                </a:solidFill>
                <a:effectLst>
                  <a:outerShdw blurRad="101600" dist="25400" dir="5400000" algn="ctr" rotWithShape="0">
                    <a:schemeClr val="bg1">
                      <a:alpha val="63000"/>
                    </a:schemeClr>
                  </a:outerShdw>
                </a:effectLst>
              </a:rPr>
              <a:t>investors</a:t>
            </a:r>
          </a:p>
        </p:txBody>
      </p:sp>
      <p:sp>
        <p:nvSpPr>
          <p:cNvPr id="37" name="Rectangle: Rounded Corners 36">
            <a:extLst>
              <a:ext uri="{FF2B5EF4-FFF2-40B4-BE49-F238E27FC236}">
                <a16:creationId xmlns:a16="http://schemas.microsoft.com/office/drawing/2014/main" id="{9A019192-FAEA-55F5-CB9A-0E1C3F65085C}"/>
              </a:ext>
            </a:extLst>
          </p:cNvPr>
          <p:cNvSpPr/>
          <p:nvPr/>
        </p:nvSpPr>
        <p:spPr>
          <a:xfrm>
            <a:off x="7507344" y="3771403"/>
            <a:ext cx="1908798" cy="517470"/>
          </a:xfrm>
          <a:prstGeom prst="roundRect">
            <a:avLst>
              <a:gd name="adj" fmla="val 500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000000"/>
                </a:solidFill>
              </a:rPr>
              <a:t>Entrepreneur</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13585" y="1515094"/>
            <a:ext cx="5883686" cy="4168762"/>
          </a:xfrm>
        </p:spPr>
        <p:txBody>
          <a:bodyPr/>
          <a:lstStyle/>
          <a:p>
            <a:pPr marL="342900" indent="-342900">
              <a:buFont typeface="Arial" panose="020B0604020202020204" pitchFamily="34" charset="0"/>
              <a:buChar char="•"/>
            </a:pPr>
            <a:r>
              <a:rPr lang="en-US" b="1" dirty="0"/>
              <a:t>Peers:  </a:t>
            </a:r>
            <a:r>
              <a:rPr lang="en-US" dirty="0"/>
              <a:t>Equals sharing similar roles/status.</a:t>
            </a:r>
          </a:p>
          <a:p>
            <a:pPr marL="342900" indent="-342900">
              <a:buFont typeface="Arial" panose="020B0604020202020204" pitchFamily="34" charset="0"/>
              <a:buChar char="•"/>
            </a:pPr>
            <a:r>
              <a:rPr lang="en-US" b="1" dirty="0"/>
              <a:t>Mentors:  </a:t>
            </a:r>
            <a:r>
              <a:rPr lang="en-US" dirty="0"/>
              <a:t>Guides providing advice and support.</a:t>
            </a:r>
          </a:p>
          <a:p>
            <a:pPr marL="342900" indent="-342900">
              <a:buFont typeface="Arial" panose="020B0604020202020204" pitchFamily="34" charset="0"/>
              <a:buChar char="•"/>
            </a:pPr>
            <a:r>
              <a:rPr lang="en-US" b="1" dirty="0"/>
              <a:t>Investors:  </a:t>
            </a:r>
            <a:r>
              <a:rPr lang="en-US" dirty="0"/>
              <a:t>Provide financial support for growth.</a:t>
            </a:r>
          </a:p>
          <a:p>
            <a:pPr marL="342900" indent="-342900">
              <a:buFont typeface="Arial" panose="020B0604020202020204" pitchFamily="34" charset="0"/>
              <a:buChar char="•"/>
            </a:pPr>
            <a:r>
              <a:rPr lang="en-US" b="1" dirty="0"/>
              <a:t>Incubators:  </a:t>
            </a:r>
            <a:r>
              <a:rPr lang="en-US" dirty="0"/>
              <a:t>Nurture entrepreneurs with resources.</a:t>
            </a:r>
          </a:p>
          <a:p>
            <a:pPr marL="342900" indent="-342900">
              <a:buFont typeface="Arial" panose="020B0604020202020204" pitchFamily="34" charset="0"/>
              <a:buChar char="•"/>
            </a:pPr>
            <a:r>
              <a:rPr lang="en-US" b="1" dirty="0"/>
              <a:t>Partners: </a:t>
            </a:r>
            <a:r>
              <a:rPr lang="en-US" dirty="0"/>
              <a:t>Collaborate to achieve mutual goals.</a:t>
            </a:r>
          </a:p>
          <a:p>
            <a:pPr marL="342900" indent="-342900">
              <a:buFont typeface="Arial" panose="020B0604020202020204" pitchFamily="34" charset="0"/>
              <a:buChar char="•"/>
            </a:pPr>
            <a:r>
              <a:rPr lang="en-US" b="1" dirty="0"/>
              <a:t>Clients:  </a:t>
            </a:r>
            <a:r>
              <a:rPr lang="en-US" dirty="0"/>
              <a:t>Who purchase products or services.</a:t>
            </a:r>
          </a:p>
        </p:txBody>
      </p:sp>
    </p:spTree>
    <p:extLst>
      <p:ext uri="{BB962C8B-B14F-4D97-AF65-F5344CB8AC3E}">
        <p14:creationId xmlns:p14="http://schemas.microsoft.com/office/powerpoint/2010/main" val="279896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1490" y="1510756"/>
            <a:ext cx="10180476" cy="4168762"/>
          </a:xfrm>
        </p:spPr>
        <p:txBody>
          <a:bodyPr/>
          <a:lstStyle/>
          <a:p>
            <a:pPr marL="0" indent="0"/>
            <a:r>
              <a:rPr lang="en-US" b="1" dirty="0"/>
              <a:t>Networking</a:t>
            </a:r>
            <a:r>
              <a:rPr lang="en-US" dirty="0"/>
              <a:t> is the process of building professional relationships that offer mutual benefit. These relationships can provide advice, resources, mentorship, and opportunities. The scope of networking includes:</a:t>
            </a:r>
          </a:p>
          <a:p>
            <a:pPr marL="342900" indent="-342900">
              <a:buFont typeface="Arial" panose="020B0604020202020204" pitchFamily="34" charset="0"/>
              <a:buChar char="•"/>
            </a:pPr>
            <a:r>
              <a:rPr lang="en-US" b="1" dirty="0">
                <a:solidFill>
                  <a:srgbClr val="FDBD22"/>
                </a:solidFill>
              </a:rPr>
              <a:t>Professional relationships</a:t>
            </a:r>
            <a:r>
              <a:rPr lang="en-US" dirty="0"/>
              <a:t>: Long-term connections that foster mutual support and growth.</a:t>
            </a:r>
          </a:p>
          <a:p>
            <a:pPr marL="342900" indent="-342900">
              <a:buFont typeface="Arial" panose="020B0604020202020204" pitchFamily="34" charset="0"/>
              <a:buChar char="•"/>
            </a:pPr>
            <a:r>
              <a:rPr lang="en-US" b="1" dirty="0">
                <a:solidFill>
                  <a:srgbClr val="086575"/>
                </a:solidFill>
              </a:rPr>
              <a:t>Community building</a:t>
            </a:r>
            <a:r>
              <a:rPr lang="en-US" dirty="0">
                <a:solidFill>
                  <a:srgbClr val="086575"/>
                </a:solidFill>
              </a:rPr>
              <a:t>: </a:t>
            </a:r>
            <a:r>
              <a:rPr lang="en-US" dirty="0"/>
              <a:t>Networks create a sense of belonging and shared purpose, essential for entrepreneurship, especially for the underrepresented.</a:t>
            </a:r>
          </a:p>
          <a:p>
            <a:pPr marL="342900" indent="-342900">
              <a:buFont typeface="Arial" panose="020B0604020202020204" pitchFamily="34" charset="0"/>
              <a:buChar char="•"/>
            </a:pPr>
            <a:r>
              <a:rPr lang="en-US" b="1" dirty="0">
                <a:solidFill>
                  <a:srgbClr val="47B5C8"/>
                </a:solidFill>
              </a:rPr>
              <a:t>Two-way value</a:t>
            </a:r>
            <a:r>
              <a:rPr lang="en-US" dirty="0">
                <a:solidFill>
                  <a:srgbClr val="47B5C8"/>
                </a:solidFill>
              </a:rPr>
              <a:t>: </a:t>
            </a:r>
            <a:r>
              <a:rPr lang="en-US" dirty="0"/>
              <a:t>Successful networking isn’t just about receiving help but also about offering value in return.</a:t>
            </a:r>
          </a:p>
          <a:p>
            <a:pPr marL="0" indent="0"/>
            <a:r>
              <a:rPr lang="en-US" dirty="0"/>
              <a:t>Networking goes beyond exchanging business cards; it’s about </a:t>
            </a:r>
            <a:r>
              <a:rPr lang="en-US" b="1" dirty="0"/>
              <a:t>creating sustainable connections </a:t>
            </a:r>
            <a:r>
              <a:rPr lang="en-US" dirty="0"/>
              <a:t>that can help your business over the long term.</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20537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Networking: Definition and Scope</a:t>
            </a:r>
          </a:p>
        </p:txBody>
      </p:sp>
    </p:spTree>
    <p:extLst>
      <p:ext uri="{BB962C8B-B14F-4D97-AF65-F5344CB8AC3E}">
        <p14:creationId xmlns:p14="http://schemas.microsoft.com/office/powerpoint/2010/main" val="3191367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9727" y="1381131"/>
            <a:ext cx="4867011" cy="3591582"/>
          </a:xfrm>
        </p:spPr>
        <p:txBody>
          <a:bodyPr/>
          <a:lstStyle/>
          <a:p>
            <a:pPr indent="-3175"/>
            <a:r>
              <a:rPr lang="en-US" dirty="0"/>
              <a:t>Consider an entrepreneur who attends an industry event and meets an investor who becomes interested in their business. </a:t>
            </a:r>
          </a:p>
          <a:p>
            <a:pPr indent="-3175"/>
            <a:r>
              <a:rPr lang="en-US" dirty="0"/>
              <a:t>Over time, this investor can provide funding but can also connects the entrepreneur with other industry players, amplifying their network exponentially.</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249071" y="355920"/>
            <a:ext cx="4990998" cy="992652"/>
          </a:xfrm>
        </p:spPr>
        <p:txBody>
          <a:bodyPr/>
          <a:lstStyle/>
          <a:p>
            <a:r>
              <a:rPr lang="en-US" b="1" dirty="0">
                <a:solidFill>
                  <a:srgbClr val="47B5C8"/>
                </a:solidFill>
              </a:rPr>
              <a:t>Example</a:t>
            </a:r>
          </a:p>
          <a:p>
            <a:endParaRPr lang="en-US" dirty="0"/>
          </a:p>
        </p:txBody>
      </p:sp>
      <p:pic>
        <p:nvPicPr>
          <p:cNvPr id="9" name="Picture Placeholder 8" descr="Hands holding each other">
            <a:extLst>
              <a:ext uri="{FF2B5EF4-FFF2-40B4-BE49-F238E27FC236}">
                <a16:creationId xmlns:a16="http://schemas.microsoft.com/office/drawing/2014/main" id="{DFBC256D-6EC1-AAEE-EA00-81984ADFF405}"/>
              </a:ext>
            </a:extLst>
          </p:cNvPr>
          <p:cNvPicPr>
            <a:picLocks noGrp="1" noChangeAspect="1"/>
          </p:cNvPicPr>
          <p:nvPr>
            <p:ph type="pic" sz="quarter" idx="42"/>
          </p:nvPr>
        </p:nvPicPr>
        <p:blipFill>
          <a:blip r:embed="rId2"/>
          <a:srcRect l="9575" r="9575"/>
          <a:stretch/>
        </p:blipFill>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2471740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726860"/>
            <a:ext cx="10071474" cy="4168762"/>
          </a:xfrm>
        </p:spPr>
        <p:txBody>
          <a:bodyPr/>
          <a:lstStyle/>
          <a:p>
            <a:pPr marL="0" indent="0"/>
            <a:r>
              <a:rPr lang="en-US" dirty="0"/>
              <a:t>Networking, </a:t>
            </a:r>
            <a:r>
              <a:rPr lang="en-US" b="1" dirty="0"/>
              <a:t>especially for underrepresented entrepreneurs, </a:t>
            </a:r>
            <a:r>
              <a:rPr lang="en-US" dirty="0"/>
              <a:t>plays a crucial role in overcoming barriers to funding, resources, and mentorship. </a:t>
            </a:r>
          </a:p>
          <a:p>
            <a:pPr marL="0" indent="0"/>
            <a:r>
              <a:rPr lang="en-US" dirty="0"/>
              <a:t>Due to systemic challenges, underrepresented groups may not have access to traditional business networks. Networking allows them to:</a:t>
            </a:r>
          </a:p>
          <a:p>
            <a:pPr marL="342900" indent="-342900">
              <a:buFont typeface="Arial" panose="020B0604020202020204" pitchFamily="34" charset="0"/>
              <a:buChar char="•"/>
            </a:pPr>
            <a:r>
              <a:rPr lang="en-US" b="1" dirty="0">
                <a:solidFill>
                  <a:srgbClr val="FDBD22"/>
                </a:solidFill>
              </a:rPr>
              <a:t>Break down barriers</a:t>
            </a:r>
            <a:r>
              <a:rPr lang="en-US" dirty="0">
                <a:solidFill>
                  <a:srgbClr val="FDBD22"/>
                </a:solidFill>
              </a:rPr>
              <a:t>: </a:t>
            </a:r>
            <a:r>
              <a:rPr lang="en-US" dirty="0"/>
              <a:t>By forming strategic relationships with mentors, investors, and peers.</a:t>
            </a:r>
          </a:p>
          <a:p>
            <a:pPr marL="342900" indent="-342900">
              <a:buFont typeface="Arial" panose="020B0604020202020204" pitchFamily="34" charset="0"/>
              <a:buChar char="•"/>
            </a:pPr>
            <a:r>
              <a:rPr lang="en-US" b="1" dirty="0">
                <a:solidFill>
                  <a:srgbClr val="086575"/>
                </a:solidFill>
              </a:rPr>
              <a:t>Gain visibility</a:t>
            </a:r>
            <a:r>
              <a:rPr lang="en-US" dirty="0">
                <a:solidFill>
                  <a:srgbClr val="086575"/>
                </a:solidFill>
              </a:rPr>
              <a:t>: </a:t>
            </a:r>
            <a:r>
              <a:rPr lang="en-US" dirty="0"/>
              <a:t>Expanding their influence and demonstrating their business’s value within a broader community.</a:t>
            </a:r>
          </a:p>
          <a:p>
            <a:pPr marL="342900" indent="-342900">
              <a:buFont typeface="Arial" panose="020B0604020202020204" pitchFamily="34" charset="0"/>
              <a:buChar char="•"/>
            </a:pPr>
            <a:r>
              <a:rPr lang="en-US" b="1" dirty="0">
                <a:solidFill>
                  <a:srgbClr val="47B5C8"/>
                </a:solidFill>
              </a:rPr>
              <a:t>Access opportunities</a:t>
            </a:r>
            <a:r>
              <a:rPr lang="en-US" dirty="0">
                <a:solidFill>
                  <a:srgbClr val="47B5C8"/>
                </a:solidFill>
              </a:rPr>
              <a:t>: </a:t>
            </a:r>
            <a:r>
              <a:rPr lang="en-US" dirty="0"/>
              <a:t>That may not otherwise be available, such as speaking engagements, funding, and new customers.</a:t>
            </a:r>
          </a:p>
          <a:p>
            <a:pPr marL="0" indent="0"/>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Importance of Networking</a:t>
            </a:r>
          </a:p>
        </p:txBody>
      </p:sp>
    </p:spTree>
    <p:extLst>
      <p:ext uri="{BB962C8B-B14F-4D97-AF65-F5344CB8AC3E}">
        <p14:creationId xmlns:p14="http://schemas.microsoft.com/office/powerpoint/2010/main" val="3227400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9658" y="1755083"/>
            <a:ext cx="5504448" cy="3849918"/>
          </a:xfrm>
        </p:spPr>
        <p:txBody>
          <a:bodyPr/>
          <a:lstStyle/>
          <a:p>
            <a:pPr marL="0" indent="0"/>
            <a:r>
              <a:rPr lang="en-US" dirty="0"/>
              <a:t>Layal, an entrepreneur in the field of sports &amp; well-being, and a newcomer to Europe.</a:t>
            </a:r>
          </a:p>
          <a:p>
            <a:pPr marL="0" indent="0"/>
            <a:r>
              <a:rPr lang="en-US" dirty="0"/>
              <a:t>She faced challenges testing her coaching offer with people from outside her networks. Through networking at events and engaging with different communities, she expanded her visibility, ultimately ensuring a variety of individuals and groups knew about her activity through her network's support.</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a:p>
            <a:endParaRPr lang="en-US" dirty="0"/>
          </a:p>
        </p:txBody>
      </p:sp>
      <p:pic>
        <p:nvPicPr>
          <p:cNvPr id="2050" name="Picture 2">
            <a:extLst>
              <a:ext uri="{FF2B5EF4-FFF2-40B4-BE49-F238E27FC236}">
                <a16:creationId xmlns:a16="http://schemas.microsoft.com/office/drawing/2014/main" id="{3DEF7CA7-90B2-EBB4-C610-3B2C3EEBF9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314"/>
          <a:stretch/>
        </p:blipFill>
        <p:spPr bwMode="auto">
          <a:xfrm>
            <a:off x="6564576" y="1468118"/>
            <a:ext cx="4429996" cy="4629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0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6712" y="1344619"/>
            <a:ext cx="10132030" cy="4168762"/>
          </a:xfrm>
        </p:spPr>
        <p:txBody>
          <a:bodyPr/>
          <a:lstStyle/>
          <a:p>
            <a:pPr marL="0" indent="0"/>
            <a:r>
              <a:rPr lang="en-US" b="1" dirty="0"/>
              <a:t>Social capital </a:t>
            </a:r>
            <a:r>
              <a:rPr lang="en-US" dirty="0"/>
              <a:t>is the secret weapon, and the </a:t>
            </a:r>
            <a:r>
              <a:rPr lang="en-US" b="1" dirty="0"/>
              <a:t>value</a:t>
            </a:r>
            <a:r>
              <a:rPr lang="en-US" dirty="0"/>
              <a:t> derived from an entrepreneur’s relationships, and it is a powerful resource for </a:t>
            </a:r>
            <a:r>
              <a:rPr lang="en-US" b="1" dirty="0"/>
              <a:t>gaining access to information</a:t>
            </a:r>
            <a:r>
              <a:rPr lang="en-US" dirty="0"/>
              <a:t>, funding, mentorship, and opportunities. Social capital enables entrepreneurs to:</a:t>
            </a:r>
          </a:p>
          <a:p>
            <a:pPr marL="342900" indent="-342900">
              <a:buFont typeface="Arial" panose="020B0604020202020204" pitchFamily="34" charset="0"/>
              <a:buChar char="•"/>
            </a:pPr>
            <a:r>
              <a:rPr lang="en-US" b="1" dirty="0">
                <a:solidFill>
                  <a:srgbClr val="FDBD22"/>
                </a:solidFill>
              </a:rPr>
              <a:t>Build trust and credibility: </a:t>
            </a:r>
            <a:r>
              <a:rPr lang="en-US" dirty="0"/>
              <a:t>Relationships with respected individuals in the industry can enhance your reputation.</a:t>
            </a:r>
          </a:p>
          <a:p>
            <a:pPr marL="342900" indent="-342900">
              <a:buFont typeface="Arial" panose="020B0604020202020204" pitchFamily="34" charset="0"/>
              <a:buChar char="•"/>
            </a:pPr>
            <a:r>
              <a:rPr lang="en-US" b="1" dirty="0">
                <a:solidFill>
                  <a:srgbClr val="086575"/>
                </a:solidFill>
              </a:rPr>
              <a:t>Access resources: </a:t>
            </a:r>
            <a:r>
              <a:rPr lang="en-US" dirty="0"/>
              <a:t>Knowledge, introductions, and opportunities often come through personal connections.</a:t>
            </a:r>
          </a:p>
          <a:p>
            <a:pPr marL="342900" indent="-342900">
              <a:buFont typeface="Arial" panose="020B0604020202020204" pitchFamily="34" charset="0"/>
              <a:buChar char="•"/>
            </a:pPr>
            <a:r>
              <a:rPr lang="en-US" b="1" dirty="0">
                <a:solidFill>
                  <a:srgbClr val="47B5C8"/>
                </a:solidFill>
              </a:rPr>
              <a:t>Grow influence: </a:t>
            </a:r>
            <a:r>
              <a:rPr lang="en-US" dirty="0"/>
              <a:t>As your social capital grows, so does your influence within the community, opening more doors.</a:t>
            </a:r>
          </a:p>
          <a:p>
            <a:pPr marL="342900" indent="-342900">
              <a:buFont typeface="Arial" panose="020B0604020202020204" pitchFamily="34" charset="0"/>
              <a:buChar char="•"/>
            </a:pPr>
            <a:r>
              <a:rPr lang="en-US" b="1" dirty="0">
                <a:solidFill>
                  <a:srgbClr val="D9552F"/>
                </a:solidFill>
              </a:rPr>
              <a:t>Cultivating relationships: </a:t>
            </a:r>
            <a:r>
              <a:rPr lang="en-US" dirty="0"/>
              <a:t>with industry mentors and peers to receive valuable introductions to investors and access valuable insider knowledge. </a:t>
            </a:r>
          </a:p>
        </p:txBody>
      </p:sp>
      <p:sp>
        <p:nvSpPr>
          <p:cNvPr id="2" name="Freeform 1">
            <a:extLst>
              <a:ext uri="{FF2B5EF4-FFF2-40B4-BE49-F238E27FC236}">
                <a16:creationId xmlns:a16="http://schemas.microsoft.com/office/drawing/2014/main" id="{7B83FC6B-9FCD-D7A3-CB13-234D96458BFD}"/>
              </a:ext>
            </a:extLst>
          </p:cNvPr>
          <p:cNvSpPr/>
          <p:nvPr/>
        </p:nvSpPr>
        <p:spPr>
          <a:xfrm>
            <a:off x="0" y="436496"/>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8099"/>
            <a:ext cx="9632553" cy="803654"/>
          </a:xfrm>
        </p:spPr>
        <p:txBody>
          <a:bodyPr/>
          <a:lstStyle/>
          <a:p>
            <a:r>
              <a:rPr lang="en-US" dirty="0">
                <a:solidFill>
                  <a:schemeClr val="bg1"/>
                </a:solidFill>
              </a:rPr>
              <a:t>Social Capital</a:t>
            </a:r>
          </a:p>
        </p:txBody>
      </p:sp>
    </p:spTree>
    <p:extLst>
      <p:ext uri="{BB962C8B-B14F-4D97-AF65-F5344CB8AC3E}">
        <p14:creationId xmlns:p14="http://schemas.microsoft.com/office/powerpoint/2010/main" val="715371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id="{13528AC7-E750-212D-9CA8-2FD76F7C8C8C}"/>
              </a:ext>
            </a:extLst>
          </p:cNvPr>
          <p:cNvSpPr/>
          <p:nvPr/>
        </p:nvSpPr>
        <p:spPr>
          <a:xfrm>
            <a:off x="178677" y="3075542"/>
            <a:ext cx="4887310" cy="1298189"/>
          </a:xfrm>
          <a:prstGeom prst="roundRect">
            <a:avLst>
              <a:gd name="adj" fmla="val 40909"/>
            </a:avLst>
          </a:prstGeom>
          <a:ln w="57150">
            <a:solidFill>
              <a:schemeClr val="accent4">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46847" y="170839"/>
            <a:ext cx="1022566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66145" y="28771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Tool: Monthly Networking Action Plan Template</a:t>
            </a:r>
          </a:p>
        </p:txBody>
      </p:sp>
      <p:sp>
        <p:nvSpPr>
          <p:cNvPr id="11" name="Rectangle: Rounded Corners 10">
            <a:extLst>
              <a:ext uri="{FF2B5EF4-FFF2-40B4-BE49-F238E27FC236}">
                <a16:creationId xmlns:a16="http://schemas.microsoft.com/office/drawing/2014/main" id="{217FFCF6-1CB6-F1FB-F01F-ACC75FC2BE63}"/>
              </a:ext>
            </a:extLst>
          </p:cNvPr>
          <p:cNvSpPr/>
          <p:nvPr/>
        </p:nvSpPr>
        <p:spPr>
          <a:xfrm>
            <a:off x="2816773" y="1713496"/>
            <a:ext cx="8576848" cy="963788"/>
          </a:xfrm>
          <a:prstGeom prst="roundRect">
            <a:avLst>
              <a:gd name="adj" fmla="val 40909"/>
            </a:avLst>
          </a:prstGeom>
          <a:ln w="57150">
            <a:solidFill>
              <a:srgbClr val="086575"/>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53A0FAAB-6EAB-F7D6-1BE3-D8EBF2182136}"/>
              </a:ext>
            </a:extLst>
          </p:cNvPr>
          <p:cNvSpPr/>
          <p:nvPr/>
        </p:nvSpPr>
        <p:spPr>
          <a:xfrm>
            <a:off x="798379" y="1713496"/>
            <a:ext cx="1797675" cy="963788"/>
          </a:xfrm>
          <a:prstGeom prst="roundRect">
            <a:avLst>
              <a:gd name="adj" fmla="val 40909"/>
            </a:avLst>
          </a:prstGeom>
          <a:ln w="57150">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A1182EA7-E9D3-2DD5-84C5-01FEF2BD14F3}"/>
              </a:ext>
            </a:extLst>
          </p:cNvPr>
          <p:cNvSpPr/>
          <p:nvPr/>
        </p:nvSpPr>
        <p:spPr>
          <a:xfrm>
            <a:off x="1019097" y="1488168"/>
            <a:ext cx="1103991" cy="4506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Month</a:t>
            </a:r>
          </a:p>
        </p:txBody>
      </p:sp>
      <p:sp>
        <p:nvSpPr>
          <p:cNvPr id="18" name="Rectangle 17">
            <a:extLst>
              <a:ext uri="{FF2B5EF4-FFF2-40B4-BE49-F238E27FC236}">
                <a16:creationId xmlns:a16="http://schemas.microsoft.com/office/drawing/2014/main" id="{78108899-FEA2-BB31-C2C1-4FA4000692A6}"/>
              </a:ext>
            </a:extLst>
          </p:cNvPr>
          <p:cNvSpPr/>
          <p:nvPr/>
        </p:nvSpPr>
        <p:spPr>
          <a:xfrm>
            <a:off x="3211155" y="1481177"/>
            <a:ext cx="3342535" cy="4506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Planned Networking Goals</a:t>
            </a:r>
          </a:p>
        </p:txBody>
      </p:sp>
      <p:sp>
        <p:nvSpPr>
          <p:cNvPr id="19" name="Rectangle: Rounded Corners 18">
            <a:extLst>
              <a:ext uri="{FF2B5EF4-FFF2-40B4-BE49-F238E27FC236}">
                <a16:creationId xmlns:a16="http://schemas.microsoft.com/office/drawing/2014/main" id="{8D13335F-CD16-BD94-524A-AFA67EAAC4C8}"/>
              </a:ext>
            </a:extLst>
          </p:cNvPr>
          <p:cNvSpPr/>
          <p:nvPr/>
        </p:nvSpPr>
        <p:spPr>
          <a:xfrm>
            <a:off x="425668" y="4662188"/>
            <a:ext cx="11083159" cy="1440418"/>
          </a:xfrm>
          <a:prstGeom prst="roundRect">
            <a:avLst>
              <a:gd name="adj" fmla="val 40909"/>
            </a:avLst>
          </a:prstGeom>
          <a:ln w="57150">
            <a:solidFill>
              <a:schemeClr val="tx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4" name="TextBox 23">
            <a:extLst>
              <a:ext uri="{FF2B5EF4-FFF2-40B4-BE49-F238E27FC236}">
                <a16:creationId xmlns:a16="http://schemas.microsoft.com/office/drawing/2014/main" id="{C3296059-17E0-C020-03A4-3DA2EB1B34AF}"/>
              </a:ext>
            </a:extLst>
          </p:cNvPr>
          <p:cNvSpPr txBox="1"/>
          <p:nvPr/>
        </p:nvSpPr>
        <p:spPr>
          <a:xfrm>
            <a:off x="6490629" y="2424128"/>
            <a:ext cx="6153806" cy="261610"/>
          </a:xfrm>
          <a:prstGeom prst="rect">
            <a:avLst/>
          </a:prstGeom>
          <a:noFill/>
        </p:spPr>
        <p:txBody>
          <a:bodyPr wrap="square">
            <a:spAutoFit/>
          </a:bodyPr>
          <a:lstStyle/>
          <a:p>
            <a:pPr algn="ctr"/>
            <a:r>
              <a:rPr lang="en-US" sz="1100" b="0" i="0" u="none" strike="noStrike" dirty="0">
                <a:solidFill>
                  <a:schemeClr val="bg1">
                    <a:lumMod val="65000"/>
                  </a:schemeClr>
                </a:solidFill>
                <a:effectLst/>
              </a:rPr>
              <a:t>Define what you hope to achieve through networking</a:t>
            </a:r>
            <a:endParaRPr lang="en-US" sz="1100" dirty="0">
              <a:solidFill>
                <a:schemeClr val="bg1">
                  <a:lumMod val="65000"/>
                </a:schemeClr>
              </a:solidFill>
            </a:endParaRPr>
          </a:p>
        </p:txBody>
      </p:sp>
      <p:sp>
        <p:nvSpPr>
          <p:cNvPr id="29" name="Rectangle 28">
            <a:extLst>
              <a:ext uri="{FF2B5EF4-FFF2-40B4-BE49-F238E27FC236}">
                <a16:creationId xmlns:a16="http://schemas.microsoft.com/office/drawing/2014/main" id="{8300EA38-B047-11D9-885B-E351B043CD34}"/>
              </a:ext>
            </a:extLst>
          </p:cNvPr>
          <p:cNvSpPr/>
          <p:nvPr/>
        </p:nvSpPr>
        <p:spPr>
          <a:xfrm>
            <a:off x="581705" y="2917870"/>
            <a:ext cx="3931072" cy="4179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Planned Connections to Contact</a:t>
            </a:r>
          </a:p>
        </p:txBody>
      </p:sp>
      <p:sp>
        <p:nvSpPr>
          <p:cNvPr id="32" name="Rectangle: Rounded Corners 31">
            <a:extLst>
              <a:ext uri="{FF2B5EF4-FFF2-40B4-BE49-F238E27FC236}">
                <a16:creationId xmlns:a16="http://schemas.microsoft.com/office/drawing/2014/main" id="{69608F07-758D-B107-FCB4-E8B5B2E92596}"/>
              </a:ext>
            </a:extLst>
          </p:cNvPr>
          <p:cNvSpPr/>
          <p:nvPr/>
        </p:nvSpPr>
        <p:spPr>
          <a:xfrm>
            <a:off x="5169878" y="3064575"/>
            <a:ext cx="3280439" cy="1298189"/>
          </a:xfrm>
          <a:prstGeom prst="roundRect">
            <a:avLst>
              <a:gd name="adj" fmla="val 40909"/>
            </a:avLst>
          </a:prstGeom>
          <a:ln w="57150">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EAA50D3C-3E8C-A74B-865D-2470938A9E90}"/>
              </a:ext>
            </a:extLst>
          </p:cNvPr>
          <p:cNvSpPr/>
          <p:nvPr/>
        </p:nvSpPr>
        <p:spPr>
          <a:xfrm>
            <a:off x="5487107" y="2873506"/>
            <a:ext cx="2645980" cy="436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Follow-Ups to Nudge</a:t>
            </a:r>
          </a:p>
        </p:txBody>
      </p:sp>
      <p:sp>
        <p:nvSpPr>
          <p:cNvPr id="34" name="Rectangle: Rounded Corners 33">
            <a:extLst>
              <a:ext uri="{FF2B5EF4-FFF2-40B4-BE49-F238E27FC236}">
                <a16:creationId xmlns:a16="http://schemas.microsoft.com/office/drawing/2014/main" id="{FC63507B-C03E-278D-5E47-DB932D94B01D}"/>
              </a:ext>
            </a:extLst>
          </p:cNvPr>
          <p:cNvSpPr/>
          <p:nvPr/>
        </p:nvSpPr>
        <p:spPr>
          <a:xfrm>
            <a:off x="8554209" y="3064574"/>
            <a:ext cx="3459114" cy="1298189"/>
          </a:xfrm>
          <a:prstGeom prst="roundRect">
            <a:avLst>
              <a:gd name="adj" fmla="val 40909"/>
            </a:avLst>
          </a:prstGeom>
          <a:ln w="571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B36DE30F-5CB2-597A-6A4B-E65D4CF84642}"/>
              </a:ext>
            </a:extLst>
          </p:cNvPr>
          <p:cNvSpPr/>
          <p:nvPr/>
        </p:nvSpPr>
        <p:spPr>
          <a:xfrm>
            <a:off x="8871439" y="2919485"/>
            <a:ext cx="2816064" cy="3623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Identify New Contacts</a:t>
            </a:r>
          </a:p>
        </p:txBody>
      </p:sp>
      <p:sp>
        <p:nvSpPr>
          <p:cNvPr id="36" name="Rectangle 35">
            <a:extLst>
              <a:ext uri="{FF2B5EF4-FFF2-40B4-BE49-F238E27FC236}">
                <a16:creationId xmlns:a16="http://schemas.microsoft.com/office/drawing/2014/main" id="{A3818BD1-54F7-E1D0-9B04-930FF3BB3A1E}"/>
              </a:ext>
            </a:extLst>
          </p:cNvPr>
          <p:cNvSpPr/>
          <p:nvPr/>
        </p:nvSpPr>
        <p:spPr>
          <a:xfrm>
            <a:off x="735318" y="4546574"/>
            <a:ext cx="5413235" cy="2849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Events Timeline &amp; Platforms Participations</a:t>
            </a:r>
          </a:p>
        </p:txBody>
      </p:sp>
      <p:sp>
        <p:nvSpPr>
          <p:cNvPr id="39" name="TextBox 38">
            <a:extLst>
              <a:ext uri="{FF2B5EF4-FFF2-40B4-BE49-F238E27FC236}">
                <a16:creationId xmlns:a16="http://schemas.microsoft.com/office/drawing/2014/main" id="{328C9035-8D5F-3160-3E17-FE9653244546}"/>
              </a:ext>
            </a:extLst>
          </p:cNvPr>
          <p:cNvSpPr txBox="1"/>
          <p:nvPr/>
        </p:nvSpPr>
        <p:spPr>
          <a:xfrm>
            <a:off x="5864772" y="5826870"/>
            <a:ext cx="5644055" cy="261610"/>
          </a:xfrm>
          <a:prstGeom prst="rect">
            <a:avLst/>
          </a:prstGeom>
          <a:noFill/>
        </p:spPr>
        <p:txBody>
          <a:bodyPr wrap="square">
            <a:spAutoFit/>
          </a:bodyPr>
          <a:lstStyle/>
          <a:p>
            <a:pPr algn="ctr"/>
            <a:r>
              <a:rPr lang="en-US" sz="1100" b="0" i="0" u="none" strike="noStrike" dirty="0">
                <a:solidFill>
                  <a:schemeClr val="bg1">
                    <a:lumMod val="65000"/>
                  </a:schemeClr>
                </a:solidFill>
                <a:effectLst/>
              </a:rPr>
              <a:t>Set a timeline or an agenda to participate in events and contribute to online platforms</a:t>
            </a:r>
            <a:endParaRPr lang="en-US" sz="1100" dirty="0">
              <a:solidFill>
                <a:schemeClr val="bg1">
                  <a:lumMod val="65000"/>
                </a:schemeClr>
              </a:solidFill>
            </a:endParaRPr>
          </a:p>
        </p:txBody>
      </p:sp>
      <p:cxnSp>
        <p:nvCxnSpPr>
          <p:cNvPr id="41" name="Straight Arrow Connector 40">
            <a:extLst>
              <a:ext uri="{FF2B5EF4-FFF2-40B4-BE49-F238E27FC236}">
                <a16:creationId xmlns:a16="http://schemas.microsoft.com/office/drawing/2014/main" id="{93C0165C-D474-4A02-993B-36946AA392DC}"/>
              </a:ext>
            </a:extLst>
          </p:cNvPr>
          <p:cNvCxnSpPr/>
          <p:nvPr/>
        </p:nvCxnSpPr>
        <p:spPr>
          <a:xfrm>
            <a:off x="798381" y="5412827"/>
            <a:ext cx="10258097" cy="0"/>
          </a:xfrm>
          <a:prstGeom prst="straightConnector1">
            <a:avLst/>
          </a:prstGeom>
          <a:ln w="19050">
            <a:solidFill>
              <a:schemeClr val="accent2">
                <a:lumMod val="75000"/>
              </a:schemeClr>
            </a:solidFill>
            <a:prstDash val="lgDashDot"/>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F35A7296-6428-7FDE-9725-A45C0DB8CD54}"/>
              </a:ext>
            </a:extLst>
          </p:cNvPr>
          <p:cNvSpPr txBox="1"/>
          <p:nvPr/>
        </p:nvSpPr>
        <p:spPr>
          <a:xfrm>
            <a:off x="8871439" y="4101153"/>
            <a:ext cx="2816064" cy="261610"/>
          </a:xfrm>
          <a:prstGeom prst="rect">
            <a:avLst/>
          </a:prstGeom>
          <a:noFill/>
        </p:spPr>
        <p:txBody>
          <a:bodyPr wrap="square">
            <a:spAutoFit/>
          </a:bodyPr>
          <a:lstStyle/>
          <a:p>
            <a:pPr algn="ctr"/>
            <a:r>
              <a:rPr lang="en-US" sz="1100" dirty="0">
                <a:solidFill>
                  <a:schemeClr val="bg1">
                    <a:lumMod val="65000"/>
                  </a:schemeClr>
                </a:solidFill>
              </a:rPr>
              <a:t>3 new prospects and potential contributors</a:t>
            </a:r>
          </a:p>
        </p:txBody>
      </p:sp>
      <p:sp>
        <p:nvSpPr>
          <p:cNvPr id="43" name="TextBox 42">
            <a:extLst>
              <a:ext uri="{FF2B5EF4-FFF2-40B4-BE49-F238E27FC236}">
                <a16:creationId xmlns:a16="http://schemas.microsoft.com/office/drawing/2014/main" id="{47789152-27F8-7BD6-0028-AD46BE9E72C7}"/>
              </a:ext>
            </a:extLst>
          </p:cNvPr>
          <p:cNvSpPr txBox="1"/>
          <p:nvPr/>
        </p:nvSpPr>
        <p:spPr>
          <a:xfrm>
            <a:off x="5438954" y="4077943"/>
            <a:ext cx="2816064" cy="261610"/>
          </a:xfrm>
          <a:prstGeom prst="rect">
            <a:avLst/>
          </a:prstGeom>
          <a:noFill/>
        </p:spPr>
        <p:txBody>
          <a:bodyPr wrap="square">
            <a:spAutoFit/>
          </a:bodyPr>
          <a:lstStyle/>
          <a:p>
            <a:pPr algn="ctr"/>
            <a:r>
              <a:rPr lang="en-US" sz="1100" dirty="0">
                <a:solidFill>
                  <a:schemeClr val="bg1">
                    <a:lumMod val="65000"/>
                  </a:schemeClr>
                </a:solidFill>
              </a:rPr>
              <a:t>3 potentials with no response after 1</a:t>
            </a:r>
            <a:r>
              <a:rPr lang="en-US" sz="1100" baseline="30000" dirty="0">
                <a:solidFill>
                  <a:schemeClr val="bg1">
                    <a:lumMod val="65000"/>
                  </a:schemeClr>
                </a:solidFill>
              </a:rPr>
              <a:t>st</a:t>
            </a:r>
            <a:r>
              <a:rPr lang="en-US" sz="1100" dirty="0">
                <a:solidFill>
                  <a:schemeClr val="bg1">
                    <a:lumMod val="65000"/>
                  </a:schemeClr>
                </a:solidFill>
              </a:rPr>
              <a:t> contact</a:t>
            </a:r>
          </a:p>
        </p:txBody>
      </p:sp>
      <p:sp>
        <p:nvSpPr>
          <p:cNvPr id="44" name="TextBox 43">
            <a:extLst>
              <a:ext uri="{FF2B5EF4-FFF2-40B4-BE49-F238E27FC236}">
                <a16:creationId xmlns:a16="http://schemas.microsoft.com/office/drawing/2014/main" id="{3A9D1BD3-E5C8-5DAE-8361-5D30E6CEB0D2}"/>
              </a:ext>
            </a:extLst>
          </p:cNvPr>
          <p:cNvSpPr txBox="1"/>
          <p:nvPr/>
        </p:nvSpPr>
        <p:spPr>
          <a:xfrm>
            <a:off x="1214300" y="4086414"/>
            <a:ext cx="2816064" cy="261610"/>
          </a:xfrm>
          <a:prstGeom prst="rect">
            <a:avLst/>
          </a:prstGeom>
          <a:noFill/>
        </p:spPr>
        <p:txBody>
          <a:bodyPr wrap="square">
            <a:spAutoFit/>
          </a:bodyPr>
          <a:lstStyle/>
          <a:p>
            <a:pPr algn="ctr"/>
            <a:r>
              <a:rPr lang="en-US" sz="1100" dirty="0">
                <a:solidFill>
                  <a:schemeClr val="bg1">
                    <a:lumMod val="65000"/>
                  </a:schemeClr>
                </a:solidFill>
              </a:rPr>
              <a:t>3 Newly-identified individuals or organizations</a:t>
            </a:r>
          </a:p>
        </p:txBody>
      </p:sp>
      <p:sp>
        <p:nvSpPr>
          <p:cNvPr id="3" name="TextBox 2">
            <a:extLst>
              <a:ext uri="{FF2B5EF4-FFF2-40B4-BE49-F238E27FC236}">
                <a16:creationId xmlns:a16="http://schemas.microsoft.com/office/drawing/2014/main" id="{96BA62F4-6001-EE41-F66C-ECEABE2FDAEE}"/>
              </a:ext>
            </a:extLst>
          </p:cNvPr>
          <p:cNvSpPr txBox="1"/>
          <p:nvPr/>
        </p:nvSpPr>
        <p:spPr>
          <a:xfrm>
            <a:off x="178677" y="1017346"/>
            <a:ext cx="11072682" cy="400110"/>
          </a:xfrm>
          <a:prstGeom prst="rect">
            <a:avLst/>
          </a:prstGeom>
          <a:noFill/>
        </p:spPr>
        <p:txBody>
          <a:bodyPr wrap="square" rtlCol="0">
            <a:spAutoFit/>
          </a:bodyPr>
          <a:lstStyle/>
          <a:p>
            <a:r>
              <a:rPr lang="en-IE" sz="2000" b="1" dirty="0"/>
              <a:t>For maximum impact, networking should be carefully planned with clear goals and an action plan. </a:t>
            </a:r>
          </a:p>
        </p:txBody>
      </p:sp>
    </p:spTree>
    <p:extLst>
      <p:ext uri="{BB962C8B-B14F-4D97-AF65-F5344CB8AC3E}">
        <p14:creationId xmlns:p14="http://schemas.microsoft.com/office/powerpoint/2010/main" val="307550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28986" y="1416771"/>
            <a:ext cx="10495368" cy="4168762"/>
          </a:xfrm>
        </p:spPr>
        <p:txBody>
          <a:bodyPr/>
          <a:lstStyle/>
          <a:p>
            <a:pPr marL="55563" indent="6350"/>
            <a:r>
              <a:rPr lang="en-US" dirty="0"/>
              <a:t>Biases based on gender and race present significant barriers for underrepresented entrepreneurs, limiting access to social capital and opportunities critical for growth. Research shows that </a:t>
            </a:r>
            <a:r>
              <a:rPr lang="en-US" b="1" dirty="0"/>
              <a:t>entrepreneurs from underrepresented backgrounds</a:t>
            </a:r>
            <a:r>
              <a:rPr lang="en-US" dirty="0"/>
              <a:t> often face </a:t>
            </a:r>
            <a:r>
              <a:rPr lang="en-US" b="1" dirty="0"/>
              <a:t>discrimination</a:t>
            </a:r>
            <a:r>
              <a:rPr lang="en-US" dirty="0"/>
              <a:t> when trying to access networks, capital, and mentorship, which are foundational to business success. This includes:</a:t>
            </a:r>
          </a:p>
          <a:p>
            <a:pPr marL="623888">
              <a:buFont typeface="+mj-lt"/>
              <a:buAutoNum type="arabicPeriod"/>
            </a:pPr>
            <a:r>
              <a:rPr lang="en-US" b="1" dirty="0">
                <a:solidFill>
                  <a:srgbClr val="FDBD22"/>
                </a:solidFill>
              </a:rPr>
              <a:t>Barriers to Entry</a:t>
            </a:r>
            <a:r>
              <a:rPr lang="en-US" dirty="0">
                <a:solidFill>
                  <a:srgbClr val="FDBD22"/>
                </a:solidFill>
              </a:rPr>
              <a:t>: </a:t>
            </a:r>
            <a:r>
              <a:rPr lang="en-US" dirty="0"/>
              <a:t>Systemic biases mean fewer invitations to exclusive events, lower levels of engagement from investors, and reduced access to networks.</a:t>
            </a:r>
          </a:p>
          <a:p>
            <a:pPr marL="623888">
              <a:buFont typeface="+mj-lt"/>
              <a:buAutoNum type="arabicPeriod"/>
            </a:pPr>
            <a:r>
              <a:rPr lang="en-US" b="1" dirty="0">
                <a:solidFill>
                  <a:srgbClr val="086575"/>
                </a:solidFill>
              </a:rPr>
              <a:t>Impact on Social Capital</a:t>
            </a:r>
            <a:r>
              <a:rPr lang="en-US" dirty="0">
                <a:solidFill>
                  <a:srgbClr val="086575"/>
                </a:solidFill>
              </a:rPr>
              <a:t>: </a:t>
            </a:r>
            <a:r>
              <a:rPr lang="en-US" dirty="0"/>
              <a:t>Without equal networking opportunities, underrepresented entrepreneurs miss out on essential relationships and resources that could accelerate success.</a:t>
            </a:r>
          </a:p>
          <a:p>
            <a:pPr marL="623888">
              <a:buFont typeface="+mj-lt"/>
              <a:buAutoNum type="arabicPeriod"/>
            </a:pPr>
            <a:r>
              <a:rPr lang="en-US" b="1" dirty="0">
                <a:solidFill>
                  <a:srgbClr val="47B5C8"/>
                </a:solidFill>
              </a:rPr>
              <a:t>Wider Implications</a:t>
            </a:r>
            <a:r>
              <a:rPr lang="en-US" dirty="0">
                <a:solidFill>
                  <a:srgbClr val="47B5C8"/>
                </a:solidFill>
              </a:rPr>
              <a:t>: </a:t>
            </a:r>
            <a:r>
              <a:rPr lang="en-US" dirty="0"/>
              <a:t>Biases reduce diversity in entrepreneurial ecosystems, stifling innovation and limiting the impact of diverse perspectives in business.</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56413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Social Capital Bias in Entrepreneurship </a:t>
            </a:r>
          </a:p>
        </p:txBody>
      </p:sp>
    </p:spTree>
    <p:extLst>
      <p:ext uri="{BB962C8B-B14F-4D97-AF65-F5344CB8AC3E}">
        <p14:creationId xmlns:p14="http://schemas.microsoft.com/office/powerpoint/2010/main" val="778887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438128" y="662729"/>
            <a:ext cx="5999006" cy="4042844"/>
          </a:xfrm>
        </p:spPr>
        <p:txBody>
          <a:bodyPr/>
          <a:lstStyle/>
          <a:p>
            <a:pPr indent="-3175"/>
            <a:r>
              <a:rPr lang="en-US" sz="2200" b="1" dirty="0"/>
              <a:t>Funding Disparities: </a:t>
            </a:r>
            <a:r>
              <a:rPr lang="en-US" sz="2200" dirty="0"/>
              <a:t>Research from Crunchbase shows that only 2.3% of venture capital funding went to female-founded startups in 2020. Black and Latinx founders also receive significantly less funding compared to White counterparts.</a:t>
            </a:r>
          </a:p>
          <a:p>
            <a:pPr indent="-3175"/>
            <a:r>
              <a:rPr lang="en-US" sz="2200" b="1" dirty="0"/>
              <a:t>Network Exclusion: </a:t>
            </a:r>
            <a:r>
              <a:rPr lang="en-US" sz="2200" dirty="0"/>
              <a:t>A study by Harvard Business Review found that minority entrepreneurs are less likely to be invited to networking events and often have fewer high-level connections in business.</a:t>
            </a:r>
          </a:p>
          <a:p>
            <a:pPr indent="-3175"/>
            <a:r>
              <a:rPr lang="en-US" sz="2200" b="1" dirty="0"/>
              <a:t>Perceptions of Competence: </a:t>
            </a:r>
            <a:r>
              <a:rPr lang="en-US" sz="2200" dirty="0"/>
              <a:t>Studies from Stanford indicate that entrepreneurs from under-represented groups are often seen as less competent due to unconscious biases, which 	affects their ability to form essential 	professional relationships.</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545263" y="381569"/>
            <a:ext cx="4990998" cy="562321"/>
          </a:xfrm>
        </p:spPr>
        <p:txBody>
          <a:bodyPr/>
          <a:lstStyle/>
          <a:p>
            <a:r>
              <a:rPr lang="en-US" b="1" dirty="0">
                <a:solidFill>
                  <a:srgbClr val="FDBD22"/>
                </a:solidFill>
              </a:rPr>
              <a:t>Data says:</a:t>
            </a:r>
          </a:p>
        </p:txBody>
      </p:sp>
      <p:pic>
        <p:nvPicPr>
          <p:cNvPr id="9" name="Picture Placeholder 8">
            <a:extLst>
              <a:ext uri="{FF2B5EF4-FFF2-40B4-BE49-F238E27FC236}">
                <a16:creationId xmlns:a16="http://schemas.microsoft.com/office/drawing/2014/main" id="{DFBC256D-6EC1-AAEE-EA00-81984ADFF405}"/>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t="13712" b="13712"/>
          <a:stretch/>
        </p:blipFill>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1578065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US" dirty="0"/>
              <a:t>Introduction to Networking for Under-represented Founders </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807554" y="1227885"/>
            <a:ext cx="4756905" cy="4671588"/>
          </a:xfrm>
        </p:spPr>
        <p:txBody>
          <a:bodyPr/>
          <a:lstStyle/>
          <a:p>
            <a:endParaRPr lang="en-GB" dirty="0"/>
          </a:p>
          <a:p>
            <a:pPr marL="0" marR="0" lvl="0" indent="0" algn="l" rtl="0">
              <a:spcBef>
                <a:spcPts val="0"/>
              </a:spcBef>
              <a:spcAft>
                <a:spcPts val="0"/>
              </a:spcAft>
              <a:buNone/>
            </a:pPr>
            <a:r>
              <a:rPr lang="en-GB" b="0" i="0" u="none" strike="noStrike" dirty="0">
                <a:ea typeface="Century Gothic"/>
                <a:cs typeface="Century Gothic"/>
                <a:sym typeface="Century Gothic"/>
              </a:rPr>
              <a:t>Welcome to this module on building essential relationships. It </a:t>
            </a:r>
            <a:r>
              <a:rPr lang="en-GB" dirty="0">
                <a:ea typeface="Century Gothic"/>
                <a:cs typeface="Century Gothic"/>
                <a:sym typeface="Century Gothic"/>
              </a:rPr>
              <a:t>is a </a:t>
            </a:r>
            <a:r>
              <a:rPr lang="en-GB" b="0" i="0" u="none" strike="noStrike" dirty="0">
                <a:ea typeface="Century Gothic"/>
                <a:cs typeface="Century Gothic"/>
                <a:sym typeface="Century Gothic"/>
              </a:rPr>
              <a:t> comprehensive learning exploration designed to empower under-represented entrepreneurs in their journey, with focus on networking, investor relations, leveraging incubators and events, as well as mentorship. All vital areas for relational success.</a:t>
            </a:r>
            <a:endParaRPr lang="en-GB" b="0" dirty="0">
              <a:ea typeface="Calibri"/>
              <a:cs typeface="Calibri"/>
              <a:sym typeface="Calibri"/>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en-US" dirty="0"/>
              <a:t>Building Investor Relationships</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US" dirty="0"/>
              <a:t>Leveraging Incubators and Business Events</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r>
              <a:rPr lang="en-US" dirty="0"/>
              <a:t>Mentorship for Under-represented Entrepreneurs</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en-US" dirty="0"/>
              <a:t>Reflection and Self Assessment</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a:xfrm>
            <a:off x="789607" y="383586"/>
            <a:ext cx="9769598" cy="720752"/>
          </a:xfrm>
        </p:spPr>
        <p:txBody>
          <a:bodyPr/>
          <a:lstStyle/>
          <a:p>
            <a:r>
              <a:rPr lang="en-US" dirty="0"/>
              <a:t>Introduction</a:t>
            </a:r>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6711" y="1496746"/>
            <a:ext cx="10295533" cy="4168762"/>
          </a:xfrm>
        </p:spPr>
        <p:txBody>
          <a:bodyPr/>
          <a:lstStyle/>
          <a:p>
            <a:pPr marL="0" indent="0"/>
            <a:r>
              <a:rPr lang="en-US" dirty="0"/>
              <a:t>To address and overcome these biases, entrepreneurs and their supporters can take specific actions to build more inclusive &amp; effective networking opportunities:</a:t>
            </a:r>
          </a:p>
          <a:p>
            <a:pPr marL="630238" indent="-363538">
              <a:buFont typeface="+mj-lt"/>
              <a:buAutoNum type="arabicPeriod"/>
            </a:pPr>
            <a:r>
              <a:rPr lang="en-US" b="1" dirty="0">
                <a:solidFill>
                  <a:srgbClr val="FDBD22"/>
                </a:solidFill>
              </a:rPr>
              <a:t>Diversify Your Network</a:t>
            </a:r>
            <a:r>
              <a:rPr lang="en-US" dirty="0">
                <a:solidFill>
                  <a:srgbClr val="FDBD22"/>
                </a:solidFill>
              </a:rPr>
              <a:t>: </a:t>
            </a:r>
            <a:r>
              <a:rPr lang="en-US" dirty="0"/>
              <a:t>Seek out inclusive networks or create your own groups that bring together diverse entrepreneurs, mentors, and investors.</a:t>
            </a:r>
          </a:p>
          <a:p>
            <a:pPr marL="630238" indent="-363538">
              <a:buFont typeface="+mj-lt"/>
              <a:buAutoNum type="arabicPeriod"/>
            </a:pPr>
            <a:r>
              <a:rPr lang="en-US" b="1" dirty="0">
                <a:solidFill>
                  <a:srgbClr val="086575"/>
                </a:solidFill>
              </a:rPr>
              <a:t>Engage Allies</a:t>
            </a:r>
            <a:r>
              <a:rPr lang="en-US" dirty="0">
                <a:solidFill>
                  <a:srgbClr val="086575"/>
                </a:solidFill>
              </a:rPr>
              <a:t>: </a:t>
            </a:r>
            <a:r>
              <a:rPr lang="en-US" dirty="0"/>
              <a:t>Work with allies who are committed to addressing bias, such as industry leaders or investor groups focused on underrepresented founders.</a:t>
            </a:r>
          </a:p>
          <a:p>
            <a:pPr marL="630238" indent="-363538">
              <a:buFont typeface="+mj-lt"/>
              <a:buAutoNum type="arabicPeriod"/>
            </a:pPr>
            <a:r>
              <a:rPr lang="en-US" b="1" dirty="0">
                <a:solidFill>
                  <a:srgbClr val="47B5C8"/>
                </a:solidFill>
              </a:rPr>
              <a:t>Use Digital Platforms for Visibility</a:t>
            </a:r>
            <a:r>
              <a:rPr lang="en-US" dirty="0">
                <a:solidFill>
                  <a:srgbClr val="47B5C8"/>
                </a:solidFill>
              </a:rPr>
              <a:t>: </a:t>
            </a:r>
            <a:r>
              <a:rPr lang="en-US" dirty="0"/>
              <a:t>Leverage online networking platforms, such as LinkedIn, to connect with broader, diverse communities outside traditional networks.</a:t>
            </a:r>
          </a:p>
          <a:p>
            <a:pPr marL="630238" indent="-363538">
              <a:buFont typeface="+mj-lt"/>
              <a:buAutoNum type="arabicPeriod"/>
            </a:pPr>
            <a:r>
              <a:rPr lang="en-US" b="1" dirty="0">
                <a:solidFill>
                  <a:srgbClr val="D9552F"/>
                </a:solidFill>
              </a:rPr>
              <a:t>Bias Awareness Training for Investors and Networks</a:t>
            </a:r>
            <a:r>
              <a:rPr lang="en-US" dirty="0">
                <a:solidFill>
                  <a:srgbClr val="D9552F"/>
                </a:solidFill>
              </a:rPr>
              <a:t>: </a:t>
            </a:r>
            <a:r>
              <a:rPr lang="en-US" dirty="0"/>
              <a:t>Advocate for and participate in training that helps recognize and mitigate unconscious bias.</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56413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Recommendations to Overcome Bias</a:t>
            </a:r>
          </a:p>
        </p:txBody>
      </p:sp>
    </p:spTree>
    <p:extLst>
      <p:ext uri="{BB962C8B-B14F-4D97-AF65-F5344CB8AC3E}">
        <p14:creationId xmlns:p14="http://schemas.microsoft.com/office/powerpoint/2010/main" val="741026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6088" y="1602550"/>
            <a:ext cx="9632553" cy="4168762"/>
          </a:xfrm>
        </p:spPr>
        <p:txBody>
          <a:bodyPr/>
          <a:lstStyle/>
          <a:p>
            <a:pPr marL="0" indent="0"/>
            <a:r>
              <a:rPr lang="en-US" dirty="0"/>
              <a:t>Trust is the cornerstone of any successful network. Without it, relationships remain transactional and superficial.  Entrepreneurs can </a:t>
            </a:r>
            <a:r>
              <a:rPr lang="en-US" b="1" dirty="0"/>
              <a:t>build trust </a:t>
            </a:r>
            <a:r>
              <a:rPr lang="en-US" dirty="0"/>
              <a:t>by:</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Building Trust</a:t>
            </a:r>
          </a:p>
        </p:txBody>
      </p:sp>
      <p:grpSp>
        <p:nvGrpSpPr>
          <p:cNvPr id="31" name="Group 30">
            <a:extLst>
              <a:ext uri="{FF2B5EF4-FFF2-40B4-BE49-F238E27FC236}">
                <a16:creationId xmlns:a16="http://schemas.microsoft.com/office/drawing/2014/main" id="{E6B9F800-F0C9-1B53-4EDA-05B0A8FB336A}"/>
              </a:ext>
            </a:extLst>
          </p:cNvPr>
          <p:cNvGrpSpPr/>
          <p:nvPr/>
        </p:nvGrpSpPr>
        <p:grpSpPr>
          <a:xfrm>
            <a:off x="4555243" y="3377637"/>
            <a:ext cx="2722865" cy="2600748"/>
            <a:chOff x="3923865" y="2105891"/>
            <a:chExt cx="4344270" cy="4149436"/>
          </a:xfrm>
        </p:grpSpPr>
        <p:pic>
          <p:nvPicPr>
            <p:cNvPr id="32" name="Picture 31">
              <a:extLst>
                <a:ext uri="{FF2B5EF4-FFF2-40B4-BE49-F238E27FC236}">
                  <a16:creationId xmlns:a16="http://schemas.microsoft.com/office/drawing/2014/main" id="{AB182AF9-9CAF-7782-8B95-6E631E552620}"/>
                </a:ext>
              </a:extLst>
            </p:cNvPr>
            <p:cNvPicPr>
              <a:picLocks noChangeAspect="1"/>
            </p:cNvPicPr>
            <p:nvPr/>
          </p:nvPicPr>
          <p:blipFill>
            <a:blip r:embed="rId2"/>
            <a:stretch>
              <a:fillRect/>
            </a:stretch>
          </p:blipFill>
          <p:spPr>
            <a:xfrm>
              <a:off x="3923865" y="2105891"/>
              <a:ext cx="4344270" cy="4149436"/>
            </a:xfrm>
            <a:prstGeom prst="rect">
              <a:avLst/>
            </a:prstGeom>
          </p:spPr>
        </p:pic>
        <p:grpSp>
          <p:nvGrpSpPr>
            <p:cNvPr id="33" name="Group 156">
              <a:extLst>
                <a:ext uri="{FF2B5EF4-FFF2-40B4-BE49-F238E27FC236}">
                  <a16:creationId xmlns:a16="http://schemas.microsoft.com/office/drawing/2014/main" id="{7A31039E-1404-2B27-6FE7-9D6517397F51}"/>
                </a:ext>
              </a:extLst>
            </p:cNvPr>
            <p:cNvGrpSpPr>
              <a:grpSpLocks noChangeAspect="1"/>
            </p:cNvGrpSpPr>
            <p:nvPr/>
          </p:nvGrpSpPr>
          <p:grpSpPr bwMode="auto">
            <a:xfrm>
              <a:off x="4616789" y="4685446"/>
              <a:ext cx="888338" cy="890622"/>
              <a:chOff x="4164" y="2091"/>
              <a:chExt cx="3115" cy="3123"/>
            </a:xfrm>
            <a:solidFill>
              <a:schemeClr val="accent5"/>
            </a:solidFill>
          </p:grpSpPr>
          <p:sp>
            <p:nvSpPr>
              <p:cNvPr id="48" name="Freeform 158">
                <a:extLst>
                  <a:ext uri="{FF2B5EF4-FFF2-40B4-BE49-F238E27FC236}">
                    <a16:creationId xmlns:a16="http://schemas.microsoft.com/office/drawing/2014/main" id="{A8EC7AD1-F640-D670-ABD3-BF897DC3E98E}"/>
                  </a:ext>
                </a:extLst>
              </p:cNvPr>
              <p:cNvSpPr>
                <a:spLocks/>
              </p:cNvSpPr>
              <p:nvPr/>
            </p:nvSpPr>
            <p:spPr bwMode="auto">
              <a:xfrm>
                <a:off x="5395" y="3715"/>
                <a:ext cx="1880" cy="1499"/>
              </a:xfrm>
              <a:custGeom>
                <a:avLst/>
                <a:gdLst>
                  <a:gd name="T0" fmla="*/ 1347 w 3761"/>
                  <a:gd name="T1" fmla="*/ 120 h 2999"/>
                  <a:gd name="T2" fmla="*/ 1353 w 3761"/>
                  <a:gd name="T3" fmla="*/ 401 h 2999"/>
                  <a:gd name="T4" fmla="*/ 1514 w 3761"/>
                  <a:gd name="T5" fmla="*/ 644 h 2999"/>
                  <a:gd name="T6" fmla="*/ 1796 w 3761"/>
                  <a:gd name="T7" fmla="*/ 772 h 2999"/>
                  <a:gd name="T8" fmla="*/ 2064 w 3761"/>
                  <a:gd name="T9" fmla="*/ 753 h 2999"/>
                  <a:gd name="T10" fmla="*/ 2318 w 3761"/>
                  <a:gd name="T11" fmla="*/ 593 h 2999"/>
                  <a:gd name="T12" fmla="*/ 2442 w 3761"/>
                  <a:gd name="T13" fmla="*/ 325 h 2999"/>
                  <a:gd name="T14" fmla="*/ 2415 w 3761"/>
                  <a:gd name="T15" fmla="*/ 59 h 2999"/>
                  <a:gd name="T16" fmla="*/ 2828 w 3761"/>
                  <a:gd name="T17" fmla="*/ 21 h 2999"/>
                  <a:gd name="T18" fmla="*/ 2968 w 3761"/>
                  <a:gd name="T19" fmla="*/ 161 h 2999"/>
                  <a:gd name="T20" fmla="*/ 2993 w 3761"/>
                  <a:gd name="T21" fmla="*/ 791 h 2999"/>
                  <a:gd name="T22" fmla="*/ 3060 w 3761"/>
                  <a:gd name="T23" fmla="*/ 913 h 2999"/>
                  <a:gd name="T24" fmla="*/ 3176 w 3761"/>
                  <a:gd name="T25" fmla="*/ 935 h 2999"/>
                  <a:gd name="T26" fmla="*/ 3311 w 3761"/>
                  <a:gd name="T27" fmla="*/ 854 h 2999"/>
                  <a:gd name="T28" fmla="*/ 3493 w 3761"/>
                  <a:gd name="T29" fmla="*/ 802 h 2999"/>
                  <a:gd name="T30" fmla="*/ 3658 w 3761"/>
                  <a:gd name="T31" fmla="*/ 871 h 2999"/>
                  <a:gd name="T32" fmla="*/ 3755 w 3761"/>
                  <a:gd name="T33" fmla="*/ 1051 h 2999"/>
                  <a:gd name="T34" fmla="*/ 3719 w 3761"/>
                  <a:gd name="T35" fmla="*/ 1280 h 2999"/>
                  <a:gd name="T36" fmla="*/ 3580 w 3761"/>
                  <a:gd name="T37" fmla="*/ 1405 h 2999"/>
                  <a:gd name="T38" fmla="*/ 3402 w 3761"/>
                  <a:gd name="T39" fmla="*/ 1413 h 2999"/>
                  <a:gd name="T40" fmla="*/ 3240 w 3761"/>
                  <a:gd name="T41" fmla="*/ 1318 h 2999"/>
                  <a:gd name="T42" fmla="*/ 3117 w 3761"/>
                  <a:gd name="T43" fmla="*/ 1291 h 2999"/>
                  <a:gd name="T44" fmla="*/ 3020 w 3761"/>
                  <a:gd name="T45" fmla="*/ 1361 h 2999"/>
                  <a:gd name="T46" fmla="*/ 2991 w 3761"/>
                  <a:gd name="T47" fmla="*/ 1959 h 2999"/>
                  <a:gd name="T48" fmla="*/ 2915 w 3761"/>
                  <a:gd name="T49" fmla="*/ 2141 h 2999"/>
                  <a:gd name="T50" fmla="*/ 2733 w 3761"/>
                  <a:gd name="T51" fmla="*/ 2217 h 2999"/>
                  <a:gd name="T52" fmla="*/ 2134 w 3761"/>
                  <a:gd name="T53" fmla="*/ 2246 h 2999"/>
                  <a:gd name="T54" fmla="*/ 2062 w 3761"/>
                  <a:gd name="T55" fmla="*/ 2345 h 2999"/>
                  <a:gd name="T56" fmla="*/ 2090 w 3761"/>
                  <a:gd name="T57" fmla="*/ 2472 h 2999"/>
                  <a:gd name="T58" fmla="*/ 2185 w 3761"/>
                  <a:gd name="T59" fmla="*/ 2634 h 2999"/>
                  <a:gd name="T60" fmla="*/ 2176 w 3761"/>
                  <a:gd name="T61" fmla="*/ 2816 h 2999"/>
                  <a:gd name="T62" fmla="*/ 2050 w 3761"/>
                  <a:gd name="T63" fmla="*/ 2955 h 2999"/>
                  <a:gd name="T64" fmla="*/ 1822 w 3761"/>
                  <a:gd name="T65" fmla="*/ 2991 h 2999"/>
                  <a:gd name="T66" fmla="*/ 1642 w 3761"/>
                  <a:gd name="T67" fmla="*/ 2894 h 2999"/>
                  <a:gd name="T68" fmla="*/ 1573 w 3761"/>
                  <a:gd name="T69" fmla="*/ 2727 h 2999"/>
                  <a:gd name="T70" fmla="*/ 1625 w 3761"/>
                  <a:gd name="T71" fmla="*/ 2544 h 2999"/>
                  <a:gd name="T72" fmla="*/ 1706 w 3761"/>
                  <a:gd name="T73" fmla="*/ 2407 h 2999"/>
                  <a:gd name="T74" fmla="*/ 1684 w 3761"/>
                  <a:gd name="T75" fmla="*/ 2290 h 2999"/>
                  <a:gd name="T76" fmla="*/ 1562 w 3761"/>
                  <a:gd name="T77" fmla="*/ 2221 h 2999"/>
                  <a:gd name="T78" fmla="*/ 933 w 3761"/>
                  <a:gd name="T79" fmla="*/ 2198 h 2999"/>
                  <a:gd name="T80" fmla="*/ 796 w 3761"/>
                  <a:gd name="T81" fmla="*/ 2059 h 2999"/>
                  <a:gd name="T82" fmla="*/ 771 w 3761"/>
                  <a:gd name="T83" fmla="*/ 1437 h 2999"/>
                  <a:gd name="T84" fmla="*/ 703 w 3761"/>
                  <a:gd name="T85" fmla="*/ 1314 h 2999"/>
                  <a:gd name="T86" fmla="*/ 585 w 3761"/>
                  <a:gd name="T87" fmla="*/ 1293 h 2999"/>
                  <a:gd name="T88" fmla="*/ 450 w 3761"/>
                  <a:gd name="T89" fmla="*/ 1375 h 2999"/>
                  <a:gd name="T90" fmla="*/ 268 w 3761"/>
                  <a:gd name="T91" fmla="*/ 1424 h 2999"/>
                  <a:gd name="T92" fmla="*/ 102 w 3761"/>
                  <a:gd name="T93" fmla="*/ 1358 h 2999"/>
                  <a:gd name="T94" fmla="*/ 5 w 3761"/>
                  <a:gd name="T95" fmla="*/ 1177 h 2999"/>
                  <a:gd name="T96" fmla="*/ 41 w 3761"/>
                  <a:gd name="T97" fmla="*/ 947 h 2999"/>
                  <a:gd name="T98" fmla="*/ 180 w 3761"/>
                  <a:gd name="T99" fmla="*/ 823 h 2999"/>
                  <a:gd name="T100" fmla="*/ 361 w 3761"/>
                  <a:gd name="T101" fmla="*/ 814 h 2999"/>
                  <a:gd name="T102" fmla="*/ 522 w 3761"/>
                  <a:gd name="T103" fmla="*/ 909 h 2999"/>
                  <a:gd name="T104" fmla="*/ 648 w 3761"/>
                  <a:gd name="T105" fmla="*/ 935 h 2999"/>
                  <a:gd name="T106" fmla="*/ 746 w 3761"/>
                  <a:gd name="T107" fmla="*/ 865 h 2999"/>
                  <a:gd name="T108" fmla="*/ 775 w 3761"/>
                  <a:gd name="T109" fmla="*/ 258 h 2999"/>
                  <a:gd name="T110" fmla="*/ 851 w 3761"/>
                  <a:gd name="T111" fmla="*/ 76 h 2999"/>
                  <a:gd name="T112" fmla="*/ 1033 w 3761"/>
                  <a:gd name="T113" fmla="*/ 0 h 2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61" h="2999">
                    <a:moveTo>
                      <a:pt x="1033" y="0"/>
                    </a:moveTo>
                    <a:lnTo>
                      <a:pt x="1391" y="0"/>
                    </a:lnTo>
                    <a:lnTo>
                      <a:pt x="1366" y="59"/>
                    </a:lnTo>
                    <a:lnTo>
                      <a:pt x="1347" y="120"/>
                    </a:lnTo>
                    <a:lnTo>
                      <a:pt x="1336" y="182"/>
                    </a:lnTo>
                    <a:lnTo>
                      <a:pt x="1332" y="247"/>
                    </a:lnTo>
                    <a:lnTo>
                      <a:pt x="1338" y="325"/>
                    </a:lnTo>
                    <a:lnTo>
                      <a:pt x="1353" y="401"/>
                    </a:lnTo>
                    <a:lnTo>
                      <a:pt x="1379" y="469"/>
                    </a:lnTo>
                    <a:lnTo>
                      <a:pt x="1416" y="534"/>
                    </a:lnTo>
                    <a:lnTo>
                      <a:pt x="1461" y="593"/>
                    </a:lnTo>
                    <a:lnTo>
                      <a:pt x="1514" y="644"/>
                    </a:lnTo>
                    <a:lnTo>
                      <a:pt x="1575" y="688"/>
                    </a:lnTo>
                    <a:lnTo>
                      <a:pt x="1642" y="724"/>
                    </a:lnTo>
                    <a:lnTo>
                      <a:pt x="1716" y="753"/>
                    </a:lnTo>
                    <a:lnTo>
                      <a:pt x="1796" y="772"/>
                    </a:lnTo>
                    <a:lnTo>
                      <a:pt x="1879" y="779"/>
                    </a:lnTo>
                    <a:lnTo>
                      <a:pt x="1900" y="779"/>
                    </a:lnTo>
                    <a:lnTo>
                      <a:pt x="1984" y="772"/>
                    </a:lnTo>
                    <a:lnTo>
                      <a:pt x="2064" y="753"/>
                    </a:lnTo>
                    <a:lnTo>
                      <a:pt x="2138" y="724"/>
                    </a:lnTo>
                    <a:lnTo>
                      <a:pt x="2204" y="688"/>
                    </a:lnTo>
                    <a:lnTo>
                      <a:pt x="2265" y="644"/>
                    </a:lnTo>
                    <a:lnTo>
                      <a:pt x="2318" y="593"/>
                    </a:lnTo>
                    <a:lnTo>
                      <a:pt x="2364" y="534"/>
                    </a:lnTo>
                    <a:lnTo>
                      <a:pt x="2400" y="469"/>
                    </a:lnTo>
                    <a:lnTo>
                      <a:pt x="2427" y="401"/>
                    </a:lnTo>
                    <a:lnTo>
                      <a:pt x="2442" y="325"/>
                    </a:lnTo>
                    <a:lnTo>
                      <a:pt x="2448" y="247"/>
                    </a:lnTo>
                    <a:lnTo>
                      <a:pt x="2444" y="184"/>
                    </a:lnTo>
                    <a:lnTo>
                      <a:pt x="2432" y="121"/>
                    </a:lnTo>
                    <a:lnTo>
                      <a:pt x="2415" y="59"/>
                    </a:lnTo>
                    <a:lnTo>
                      <a:pt x="2389" y="0"/>
                    </a:lnTo>
                    <a:lnTo>
                      <a:pt x="2725" y="0"/>
                    </a:lnTo>
                    <a:lnTo>
                      <a:pt x="2778" y="5"/>
                    </a:lnTo>
                    <a:lnTo>
                      <a:pt x="2828" y="21"/>
                    </a:lnTo>
                    <a:lnTo>
                      <a:pt x="2873" y="45"/>
                    </a:lnTo>
                    <a:lnTo>
                      <a:pt x="2911" y="78"/>
                    </a:lnTo>
                    <a:lnTo>
                      <a:pt x="2944" y="116"/>
                    </a:lnTo>
                    <a:lnTo>
                      <a:pt x="2968" y="161"/>
                    </a:lnTo>
                    <a:lnTo>
                      <a:pt x="2984" y="211"/>
                    </a:lnTo>
                    <a:lnTo>
                      <a:pt x="2989" y="264"/>
                    </a:lnTo>
                    <a:lnTo>
                      <a:pt x="2989" y="743"/>
                    </a:lnTo>
                    <a:lnTo>
                      <a:pt x="2993" y="791"/>
                    </a:lnTo>
                    <a:lnTo>
                      <a:pt x="3003" y="831"/>
                    </a:lnTo>
                    <a:lnTo>
                      <a:pt x="3016" y="865"/>
                    </a:lnTo>
                    <a:lnTo>
                      <a:pt x="3037" y="892"/>
                    </a:lnTo>
                    <a:lnTo>
                      <a:pt x="3060" y="913"/>
                    </a:lnTo>
                    <a:lnTo>
                      <a:pt x="3086" y="928"/>
                    </a:lnTo>
                    <a:lnTo>
                      <a:pt x="3115" y="937"/>
                    </a:lnTo>
                    <a:lnTo>
                      <a:pt x="3145" y="939"/>
                    </a:lnTo>
                    <a:lnTo>
                      <a:pt x="3176" y="935"/>
                    </a:lnTo>
                    <a:lnTo>
                      <a:pt x="3208" y="924"/>
                    </a:lnTo>
                    <a:lnTo>
                      <a:pt x="3238" y="909"/>
                    </a:lnTo>
                    <a:lnTo>
                      <a:pt x="3269" y="886"/>
                    </a:lnTo>
                    <a:lnTo>
                      <a:pt x="3311" y="854"/>
                    </a:lnTo>
                    <a:lnTo>
                      <a:pt x="3354" y="829"/>
                    </a:lnTo>
                    <a:lnTo>
                      <a:pt x="3402" y="814"/>
                    </a:lnTo>
                    <a:lnTo>
                      <a:pt x="3447" y="804"/>
                    </a:lnTo>
                    <a:lnTo>
                      <a:pt x="3493" y="802"/>
                    </a:lnTo>
                    <a:lnTo>
                      <a:pt x="3539" y="808"/>
                    </a:lnTo>
                    <a:lnTo>
                      <a:pt x="3582" y="823"/>
                    </a:lnTo>
                    <a:lnTo>
                      <a:pt x="3622" y="842"/>
                    </a:lnTo>
                    <a:lnTo>
                      <a:pt x="3658" y="871"/>
                    </a:lnTo>
                    <a:lnTo>
                      <a:pt x="3691" y="905"/>
                    </a:lnTo>
                    <a:lnTo>
                      <a:pt x="3719" y="947"/>
                    </a:lnTo>
                    <a:lnTo>
                      <a:pt x="3740" y="996"/>
                    </a:lnTo>
                    <a:lnTo>
                      <a:pt x="3755" y="1051"/>
                    </a:lnTo>
                    <a:lnTo>
                      <a:pt x="3761" y="1114"/>
                    </a:lnTo>
                    <a:lnTo>
                      <a:pt x="3755" y="1177"/>
                    </a:lnTo>
                    <a:lnTo>
                      <a:pt x="3740" y="1232"/>
                    </a:lnTo>
                    <a:lnTo>
                      <a:pt x="3719" y="1280"/>
                    </a:lnTo>
                    <a:lnTo>
                      <a:pt x="3691" y="1321"/>
                    </a:lnTo>
                    <a:lnTo>
                      <a:pt x="3658" y="1356"/>
                    </a:lnTo>
                    <a:lnTo>
                      <a:pt x="3622" y="1384"/>
                    </a:lnTo>
                    <a:lnTo>
                      <a:pt x="3580" y="1405"/>
                    </a:lnTo>
                    <a:lnTo>
                      <a:pt x="3539" y="1418"/>
                    </a:lnTo>
                    <a:lnTo>
                      <a:pt x="3493" y="1424"/>
                    </a:lnTo>
                    <a:lnTo>
                      <a:pt x="3447" y="1422"/>
                    </a:lnTo>
                    <a:lnTo>
                      <a:pt x="3402" y="1413"/>
                    </a:lnTo>
                    <a:lnTo>
                      <a:pt x="3356" y="1398"/>
                    </a:lnTo>
                    <a:lnTo>
                      <a:pt x="3312" y="1373"/>
                    </a:lnTo>
                    <a:lnTo>
                      <a:pt x="3271" y="1340"/>
                    </a:lnTo>
                    <a:lnTo>
                      <a:pt x="3240" y="1318"/>
                    </a:lnTo>
                    <a:lnTo>
                      <a:pt x="3210" y="1302"/>
                    </a:lnTo>
                    <a:lnTo>
                      <a:pt x="3177" y="1293"/>
                    </a:lnTo>
                    <a:lnTo>
                      <a:pt x="3147" y="1289"/>
                    </a:lnTo>
                    <a:lnTo>
                      <a:pt x="3117" y="1291"/>
                    </a:lnTo>
                    <a:lnTo>
                      <a:pt x="3088" y="1299"/>
                    </a:lnTo>
                    <a:lnTo>
                      <a:pt x="3062" y="1314"/>
                    </a:lnTo>
                    <a:lnTo>
                      <a:pt x="3039" y="1335"/>
                    </a:lnTo>
                    <a:lnTo>
                      <a:pt x="3020" y="1361"/>
                    </a:lnTo>
                    <a:lnTo>
                      <a:pt x="3005" y="1396"/>
                    </a:lnTo>
                    <a:lnTo>
                      <a:pt x="2995" y="1436"/>
                    </a:lnTo>
                    <a:lnTo>
                      <a:pt x="2991" y="1483"/>
                    </a:lnTo>
                    <a:lnTo>
                      <a:pt x="2991" y="1959"/>
                    </a:lnTo>
                    <a:lnTo>
                      <a:pt x="2987" y="2010"/>
                    </a:lnTo>
                    <a:lnTo>
                      <a:pt x="2972" y="2059"/>
                    </a:lnTo>
                    <a:lnTo>
                      <a:pt x="2947" y="2103"/>
                    </a:lnTo>
                    <a:lnTo>
                      <a:pt x="2915" y="2141"/>
                    </a:lnTo>
                    <a:lnTo>
                      <a:pt x="2877" y="2173"/>
                    </a:lnTo>
                    <a:lnTo>
                      <a:pt x="2833" y="2196"/>
                    </a:lnTo>
                    <a:lnTo>
                      <a:pt x="2786" y="2212"/>
                    </a:lnTo>
                    <a:lnTo>
                      <a:pt x="2733" y="2217"/>
                    </a:lnTo>
                    <a:lnTo>
                      <a:pt x="2254" y="2217"/>
                    </a:lnTo>
                    <a:lnTo>
                      <a:pt x="2208" y="2221"/>
                    </a:lnTo>
                    <a:lnTo>
                      <a:pt x="2168" y="2231"/>
                    </a:lnTo>
                    <a:lnTo>
                      <a:pt x="2134" y="2246"/>
                    </a:lnTo>
                    <a:lnTo>
                      <a:pt x="2105" y="2265"/>
                    </a:lnTo>
                    <a:lnTo>
                      <a:pt x="2085" y="2290"/>
                    </a:lnTo>
                    <a:lnTo>
                      <a:pt x="2069" y="2316"/>
                    </a:lnTo>
                    <a:lnTo>
                      <a:pt x="2062" y="2345"/>
                    </a:lnTo>
                    <a:lnTo>
                      <a:pt x="2060" y="2377"/>
                    </a:lnTo>
                    <a:lnTo>
                      <a:pt x="2064" y="2407"/>
                    </a:lnTo>
                    <a:lnTo>
                      <a:pt x="2073" y="2440"/>
                    </a:lnTo>
                    <a:lnTo>
                      <a:pt x="2090" y="2472"/>
                    </a:lnTo>
                    <a:lnTo>
                      <a:pt x="2113" y="2501"/>
                    </a:lnTo>
                    <a:lnTo>
                      <a:pt x="2145" y="2544"/>
                    </a:lnTo>
                    <a:lnTo>
                      <a:pt x="2168" y="2588"/>
                    </a:lnTo>
                    <a:lnTo>
                      <a:pt x="2185" y="2634"/>
                    </a:lnTo>
                    <a:lnTo>
                      <a:pt x="2195" y="2681"/>
                    </a:lnTo>
                    <a:lnTo>
                      <a:pt x="2195" y="2727"/>
                    </a:lnTo>
                    <a:lnTo>
                      <a:pt x="2189" y="2773"/>
                    </a:lnTo>
                    <a:lnTo>
                      <a:pt x="2176" y="2816"/>
                    </a:lnTo>
                    <a:lnTo>
                      <a:pt x="2155" y="2856"/>
                    </a:lnTo>
                    <a:lnTo>
                      <a:pt x="2128" y="2894"/>
                    </a:lnTo>
                    <a:lnTo>
                      <a:pt x="2092" y="2927"/>
                    </a:lnTo>
                    <a:lnTo>
                      <a:pt x="2050" y="2955"/>
                    </a:lnTo>
                    <a:lnTo>
                      <a:pt x="2003" y="2976"/>
                    </a:lnTo>
                    <a:lnTo>
                      <a:pt x="1948" y="2991"/>
                    </a:lnTo>
                    <a:lnTo>
                      <a:pt x="1885" y="2999"/>
                    </a:lnTo>
                    <a:lnTo>
                      <a:pt x="1822" y="2991"/>
                    </a:lnTo>
                    <a:lnTo>
                      <a:pt x="1767" y="2976"/>
                    </a:lnTo>
                    <a:lnTo>
                      <a:pt x="1718" y="2955"/>
                    </a:lnTo>
                    <a:lnTo>
                      <a:pt x="1676" y="2927"/>
                    </a:lnTo>
                    <a:lnTo>
                      <a:pt x="1642" y="2894"/>
                    </a:lnTo>
                    <a:lnTo>
                      <a:pt x="1613" y="2856"/>
                    </a:lnTo>
                    <a:lnTo>
                      <a:pt x="1592" y="2816"/>
                    </a:lnTo>
                    <a:lnTo>
                      <a:pt x="1579" y="2773"/>
                    </a:lnTo>
                    <a:lnTo>
                      <a:pt x="1573" y="2727"/>
                    </a:lnTo>
                    <a:lnTo>
                      <a:pt x="1575" y="2681"/>
                    </a:lnTo>
                    <a:lnTo>
                      <a:pt x="1585" y="2634"/>
                    </a:lnTo>
                    <a:lnTo>
                      <a:pt x="1600" y="2588"/>
                    </a:lnTo>
                    <a:lnTo>
                      <a:pt x="1625" y="2544"/>
                    </a:lnTo>
                    <a:lnTo>
                      <a:pt x="1657" y="2501"/>
                    </a:lnTo>
                    <a:lnTo>
                      <a:pt x="1680" y="2472"/>
                    </a:lnTo>
                    <a:lnTo>
                      <a:pt x="1695" y="2440"/>
                    </a:lnTo>
                    <a:lnTo>
                      <a:pt x="1706" y="2407"/>
                    </a:lnTo>
                    <a:lnTo>
                      <a:pt x="1710" y="2377"/>
                    </a:lnTo>
                    <a:lnTo>
                      <a:pt x="1706" y="2347"/>
                    </a:lnTo>
                    <a:lnTo>
                      <a:pt x="1699" y="2316"/>
                    </a:lnTo>
                    <a:lnTo>
                      <a:pt x="1684" y="2290"/>
                    </a:lnTo>
                    <a:lnTo>
                      <a:pt x="1663" y="2267"/>
                    </a:lnTo>
                    <a:lnTo>
                      <a:pt x="1636" y="2246"/>
                    </a:lnTo>
                    <a:lnTo>
                      <a:pt x="1602" y="2231"/>
                    </a:lnTo>
                    <a:lnTo>
                      <a:pt x="1562" y="2221"/>
                    </a:lnTo>
                    <a:lnTo>
                      <a:pt x="1514" y="2217"/>
                    </a:lnTo>
                    <a:lnTo>
                      <a:pt x="1033" y="2217"/>
                    </a:lnTo>
                    <a:lnTo>
                      <a:pt x="980" y="2213"/>
                    </a:lnTo>
                    <a:lnTo>
                      <a:pt x="933" y="2198"/>
                    </a:lnTo>
                    <a:lnTo>
                      <a:pt x="889" y="2173"/>
                    </a:lnTo>
                    <a:lnTo>
                      <a:pt x="851" y="2141"/>
                    </a:lnTo>
                    <a:lnTo>
                      <a:pt x="819" y="2103"/>
                    </a:lnTo>
                    <a:lnTo>
                      <a:pt x="796" y="2059"/>
                    </a:lnTo>
                    <a:lnTo>
                      <a:pt x="781" y="2012"/>
                    </a:lnTo>
                    <a:lnTo>
                      <a:pt x="775" y="1959"/>
                    </a:lnTo>
                    <a:lnTo>
                      <a:pt x="775" y="1485"/>
                    </a:lnTo>
                    <a:lnTo>
                      <a:pt x="771" y="1437"/>
                    </a:lnTo>
                    <a:lnTo>
                      <a:pt x="762" y="1398"/>
                    </a:lnTo>
                    <a:lnTo>
                      <a:pt x="746" y="1363"/>
                    </a:lnTo>
                    <a:lnTo>
                      <a:pt x="727" y="1337"/>
                    </a:lnTo>
                    <a:lnTo>
                      <a:pt x="703" y="1314"/>
                    </a:lnTo>
                    <a:lnTo>
                      <a:pt x="676" y="1301"/>
                    </a:lnTo>
                    <a:lnTo>
                      <a:pt x="648" y="1291"/>
                    </a:lnTo>
                    <a:lnTo>
                      <a:pt x="617" y="1289"/>
                    </a:lnTo>
                    <a:lnTo>
                      <a:pt x="585" y="1293"/>
                    </a:lnTo>
                    <a:lnTo>
                      <a:pt x="553" y="1302"/>
                    </a:lnTo>
                    <a:lnTo>
                      <a:pt x="522" y="1320"/>
                    </a:lnTo>
                    <a:lnTo>
                      <a:pt x="492" y="1342"/>
                    </a:lnTo>
                    <a:lnTo>
                      <a:pt x="450" y="1375"/>
                    </a:lnTo>
                    <a:lnTo>
                      <a:pt x="406" y="1398"/>
                    </a:lnTo>
                    <a:lnTo>
                      <a:pt x="361" y="1415"/>
                    </a:lnTo>
                    <a:lnTo>
                      <a:pt x="313" y="1424"/>
                    </a:lnTo>
                    <a:lnTo>
                      <a:pt x="268" y="1424"/>
                    </a:lnTo>
                    <a:lnTo>
                      <a:pt x="222" y="1418"/>
                    </a:lnTo>
                    <a:lnTo>
                      <a:pt x="180" y="1405"/>
                    </a:lnTo>
                    <a:lnTo>
                      <a:pt x="138" y="1384"/>
                    </a:lnTo>
                    <a:lnTo>
                      <a:pt x="102" y="1358"/>
                    </a:lnTo>
                    <a:lnTo>
                      <a:pt x="70" y="1323"/>
                    </a:lnTo>
                    <a:lnTo>
                      <a:pt x="41" y="1280"/>
                    </a:lnTo>
                    <a:lnTo>
                      <a:pt x="20" y="1232"/>
                    </a:lnTo>
                    <a:lnTo>
                      <a:pt x="5" y="1177"/>
                    </a:lnTo>
                    <a:lnTo>
                      <a:pt x="0" y="1114"/>
                    </a:lnTo>
                    <a:lnTo>
                      <a:pt x="5" y="1051"/>
                    </a:lnTo>
                    <a:lnTo>
                      <a:pt x="20" y="996"/>
                    </a:lnTo>
                    <a:lnTo>
                      <a:pt x="41" y="947"/>
                    </a:lnTo>
                    <a:lnTo>
                      <a:pt x="70" y="905"/>
                    </a:lnTo>
                    <a:lnTo>
                      <a:pt x="102" y="871"/>
                    </a:lnTo>
                    <a:lnTo>
                      <a:pt x="138" y="842"/>
                    </a:lnTo>
                    <a:lnTo>
                      <a:pt x="180" y="823"/>
                    </a:lnTo>
                    <a:lnTo>
                      <a:pt x="222" y="808"/>
                    </a:lnTo>
                    <a:lnTo>
                      <a:pt x="268" y="802"/>
                    </a:lnTo>
                    <a:lnTo>
                      <a:pt x="315" y="804"/>
                    </a:lnTo>
                    <a:lnTo>
                      <a:pt x="361" y="814"/>
                    </a:lnTo>
                    <a:lnTo>
                      <a:pt x="406" y="829"/>
                    </a:lnTo>
                    <a:lnTo>
                      <a:pt x="452" y="854"/>
                    </a:lnTo>
                    <a:lnTo>
                      <a:pt x="494" y="886"/>
                    </a:lnTo>
                    <a:lnTo>
                      <a:pt x="522" y="909"/>
                    </a:lnTo>
                    <a:lnTo>
                      <a:pt x="555" y="924"/>
                    </a:lnTo>
                    <a:lnTo>
                      <a:pt x="587" y="935"/>
                    </a:lnTo>
                    <a:lnTo>
                      <a:pt x="617" y="939"/>
                    </a:lnTo>
                    <a:lnTo>
                      <a:pt x="648" y="935"/>
                    </a:lnTo>
                    <a:lnTo>
                      <a:pt x="678" y="928"/>
                    </a:lnTo>
                    <a:lnTo>
                      <a:pt x="705" y="913"/>
                    </a:lnTo>
                    <a:lnTo>
                      <a:pt x="727" y="892"/>
                    </a:lnTo>
                    <a:lnTo>
                      <a:pt x="746" y="865"/>
                    </a:lnTo>
                    <a:lnTo>
                      <a:pt x="762" y="831"/>
                    </a:lnTo>
                    <a:lnTo>
                      <a:pt x="771" y="791"/>
                    </a:lnTo>
                    <a:lnTo>
                      <a:pt x="775" y="743"/>
                    </a:lnTo>
                    <a:lnTo>
                      <a:pt x="775" y="258"/>
                    </a:lnTo>
                    <a:lnTo>
                      <a:pt x="781" y="207"/>
                    </a:lnTo>
                    <a:lnTo>
                      <a:pt x="796" y="158"/>
                    </a:lnTo>
                    <a:lnTo>
                      <a:pt x="819" y="114"/>
                    </a:lnTo>
                    <a:lnTo>
                      <a:pt x="851" y="76"/>
                    </a:lnTo>
                    <a:lnTo>
                      <a:pt x="889" y="43"/>
                    </a:lnTo>
                    <a:lnTo>
                      <a:pt x="933" y="21"/>
                    </a:lnTo>
                    <a:lnTo>
                      <a:pt x="982" y="5"/>
                    </a:lnTo>
                    <a:lnTo>
                      <a:pt x="10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159">
                <a:extLst>
                  <a:ext uri="{FF2B5EF4-FFF2-40B4-BE49-F238E27FC236}">
                    <a16:creationId xmlns:a16="http://schemas.microsoft.com/office/drawing/2014/main" id="{8247EEF1-4DBC-A68C-CA6C-241AB49E710D}"/>
                  </a:ext>
                </a:extLst>
              </p:cNvPr>
              <p:cNvSpPr>
                <a:spLocks/>
              </p:cNvSpPr>
              <p:nvPr/>
            </p:nvSpPr>
            <p:spPr bwMode="auto">
              <a:xfrm>
                <a:off x="5780" y="2094"/>
                <a:ext cx="1499" cy="1882"/>
              </a:xfrm>
              <a:custGeom>
                <a:avLst/>
                <a:gdLst>
                  <a:gd name="T0" fmla="*/ 1281 w 3000"/>
                  <a:gd name="T1" fmla="*/ 44 h 3766"/>
                  <a:gd name="T2" fmla="*/ 1407 w 3000"/>
                  <a:gd name="T3" fmla="*/ 181 h 3766"/>
                  <a:gd name="T4" fmla="*/ 1414 w 3000"/>
                  <a:gd name="T5" fmla="*/ 363 h 3766"/>
                  <a:gd name="T6" fmla="*/ 1319 w 3000"/>
                  <a:gd name="T7" fmla="*/ 525 h 3766"/>
                  <a:gd name="T8" fmla="*/ 1293 w 3000"/>
                  <a:gd name="T9" fmla="*/ 649 h 3766"/>
                  <a:gd name="T10" fmla="*/ 1363 w 3000"/>
                  <a:gd name="T11" fmla="*/ 746 h 3766"/>
                  <a:gd name="T12" fmla="*/ 1960 w 3000"/>
                  <a:gd name="T13" fmla="*/ 774 h 3766"/>
                  <a:gd name="T14" fmla="*/ 2142 w 3000"/>
                  <a:gd name="T15" fmla="*/ 850 h 3766"/>
                  <a:gd name="T16" fmla="*/ 2218 w 3000"/>
                  <a:gd name="T17" fmla="*/ 1033 h 3766"/>
                  <a:gd name="T18" fmla="*/ 2247 w 3000"/>
                  <a:gd name="T19" fmla="*/ 1630 h 3766"/>
                  <a:gd name="T20" fmla="*/ 2346 w 3000"/>
                  <a:gd name="T21" fmla="*/ 1702 h 3766"/>
                  <a:gd name="T22" fmla="*/ 2473 w 3000"/>
                  <a:gd name="T23" fmla="*/ 1674 h 3766"/>
                  <a:gd name="T24" fmla="*/ 2635 w 3000"/>
                  <a:gd name="T25" fmla="*/ 1579 h 3766"/>
                  <a:gd name="T26" fmla="*/ 2817 w 3000"/>
                  <a:gd name="T27" fmla="*/ 1586 h 3766"/>
                  <a:gd name="T28" fmla="*/ 2956 w 3000"/>
                  <a:gd name="T29" fmla="*/ 1712 h 3766"/>
                  <a:gd name="T30" fmla="*/ 2992 w 3000"/>
                  <a:gd name="T31" fmla="*/ 1940 h 3766"/>
                  <a:gd name="T32" fmla="*/ 2895 w 3000"/>
                  <a:gd name="T33" fmla="*/ 2123 h 3766"/>
                  <a:gd name="T34" fmla="*/ 2728 w 3000"/>
                  <a:gd name="T35" fmla="*/ 2189 h 3766"/>
                  <a:gd name="T36" fmla="*/ 2543 w 3000"/>
                  <a:gd name="T37" fmla="*/ 2138 h 3766"/>
                  <a:gd name="T38" fmla="*/ 2408 w 3000"/>
                  <a:gd name="T39" fmla="*/ 2058 h 3766"/>
                  <a:gd name="T40" fmla="*/ 2291 w 3000"/>
                  <a:gd name="T41" fmla="*/ 2079 h 3766"/>
                  <a:gd name="T42" fmla="*/ 2222 w 3000"/>
                  <a:gd name="T43" fmla="*/ 2202 h 3766"/>
                  <a:gd name="T44" fmla="*/ 2199 w 3000"/>
                  <a:gd name="T45" fmla="*/ 2832 h 3766"/>
                  <a:gd name="T46" fmla="*/ 2061 w 3000"/>
                  <a:gd name="T47" fmla="*/ 2969 h 3766"/>
                  <a:gd name="T48" fmla="*/ 1439 w 3000"/>
                  <a:gd name="T49" fmla="*/ 2992 h 3766"/>
                  <a:gd name="T50" fmla="*/ 1316 w 3000"/>
                  <a:gd name="T51" fmla="*/ 3060 h 3766"/>
                  <a:gd name="T52" fmla="*/ 1295 w 3000"/>
                  <a:gd name="T53" fmla="*/ 3180 h 3766"/>
                  <a:gd name="T54" fmla="*/ 1376 w 3000"/>
                  <a:gd name="T55" fmla="*/ 3315 h 3766"/>
                  <a:gd name="T56" fmla="*/ 1426 w 3000"/>
                  <a:gd name="T57" fmla="*/ 3498 h 3766"/>
                  <a:gd name="T58" fmla="*/ 1359 w 3000"/>
                  <a:gd name="T59" fmla="*/ 3663 h 3766"/>
                  <a:gd name="T60" fmla="*/ 1179 w 3000"/>
                  <a:gd name="T61" fmla="*/ 3758 h 3766"/>
                  <a:gd name="T62" fmla="*/ 949 w 3000"/>
                  <a:gd name="T63" fmla="*/ 3722 h 3766"/>
                  <a:gd name="T64" fmla="*/ 823 w 3000"/>
                  <a:gd name="T65" fmla="*/ 3585 h 3766"/>
                  <a:gd name="T66" fmla="*/ 816 w 3000"/>
                  <a:gd name="T67" fmla="*/ 3404 h 3766"/>
                  <a:gd name="T68" fmla="*/ 911 w 3000"/>
                  <a:gd name="T69" fmla="*/ 3241 h 3766"/>
                  <a:gd name="T70" fmla="*/ 937 w 3000"/>
                  <a:gd name="T71" fmla="*/ 3115 h 3766"/>
                  <a:gd name="T72" fmla="*/ 867 w 3000"/>
                  <a:gd name="T73" fmla="*/ 3016 h 3766"/>
                  <a:gd name="T74" fmla="*/ 261 w 3000"/>
                  <a:gd name="T75" fmla="*/ 2990 h 3766"/>
                  <a:gd name="T76" fmla="*/ 78 w 3000"/>
                  <a:gd name="T77" fmla="*/ 2914 h 3766"/>
                  <a:gd name="T78" fmla="*/ 2 w 3000"/>
                  <a:gd name="T79" fmla="*/ 2731 h 3766"/>
                  <a:gd name="T80" fmla="*/ 185 w 3000"/>
                  <a:gd name="T81" fmla="*/ 2429 h 3766"/>
                  <a:gd name="T82" fmla="*/ 472 w 3000"/>
                  <a:gd name="T83" fmla="*/ 2383 h 3766"/>
                  <a:gd name="T84" fmla="*/ 690 w 3000"/>
                  <a:gd name="T85" fmla="*/ 2189 h 3766"/>
                  <a:gd name="T86" fmla="*/ 781 w 3000"/>
                  <a:gd name="T87" fmla="*/ 1883 h 3766"/>
                  <a:gd name="T88" fmla="*/ 726 w 3000"/>
                  <a:gd name="T89" fmla="*/ 1626 h 3766"/>
                  <a:gd name="T90" fmla="*/ 536 w 3000"/>
                  <a:gd name="T91" fmla="*/ 1400 h 3766"/>
                  <a:gd name="T92" fmla="*/ 247 w 3000"/>
                  <a:gd name="T93" fmla="*/ 1314 h 3766"/>
                  <a:gd name="T94" fmla="*/ 0 w 3000"/>
                  <a:gd name="T95" fmla="*/ 1373 h 3766"/>
                  <a:gd name="T96" fmla="*/ 46 w 3000"/>
                  <a:gd name="T97" fmla="*/ 890 h 3766"/>
                  <a:gd name="T98" fmla="*/ 211 w 3000"/>
                  <a:gd name="T99" fmla="*/ 778 h 3766"/>
                  <a:gd name="T100" fmla="*/ 831 w 3000"/>
                  <a:gd name="T101" fmla="*/ 761 h 3766"/>
                  <a:gd name="T102" fmla="*/ 930 w 3000"/>
                  <a:gd name="T103" fmla="*/ 677 h 3766"/>
                  <a:gd name="T104" fmla="*/ 926 w 3000"/>
                  <a:gd name="T105" fmla="*/ 555 h 3766"/>
                  <a:gd name="T106" fmla="*/ 831 w 3000"/>
                  <a:gd name="T107" fmla="*/ 407 h 3766"/>
                  <a:gd name="T108" fmla="*/ 810 w 3000"/>
                  <a:gd name="T109" fmla="*/ 225 h 3766"/>
                  <a:gd name="T110" fmla="*/ 907 w 3000"/>
                  <a:gd name="T111" fmla="*/ 70 h 3766"/>
                  <a:gd name="T112" fmla="*/ 1114 w 3000"/>
                  <a:gd name="T113" fmla="*/ 0 h 3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0" h="3766">
                    <a:moveTo>
                      <a:pt x="1114" y="0"/>
                    </a:moveTo>
                    <a:lnTo>
                      <a:pt x="1177" y="8"/>
                    </a:lnTo>
                    <a:lnTo>
                      <a:pt x="1232" y="23"/>
                    </a:lnTo>
                    <a:lnTo>
                      <a:pt x="1281" y="44"/>
                    </a:lnTo>
                    <a:lnTo>
                      <a:pt x="1323" y="70"/>
                    </a:lnTo>
                    <a:lnTo>
                      <a:pt x="1357" y="105"/>
                    </a:lnTo>
                    <a:lnTo>
                      <a:pt x="1386" y="141"/>
                    </a:lnTo>
                    <a:lnTo>
                      <a:pt x="1407" y="181"/>
                    </a:lnTo>
                    <a:lnTo>
                      <a:pt x="1420" y="225"/>
                    </a:lnTo>
                    <a:lnTo>
                      <a:pt x="1426" y="270"/>
                    </a:lnTo>
                    <a:lnTo>
                      <a:pt x="1424" y="316"/>
                    </a:lnTo>
                    <a:lnTo>
                      <a:pt x="1414" y="363"/>
                    </a:lnTo>
                    <a:lnTo>
                      <a:pt x="1399" y="409"/>
                    </a:lnTo>
                    <a:lnTo>
                      <a:pt x="1374" y="453"/>
                    </a:lnTo>
                    <a:lnTo>
                      <a:pt x="1342" y="495"/>
                    </a:lnTo>
                    <a:lnTo>
                      <a:pt x="1319" y="525"/>
                    </a:lnTo>
                    <a:lnTo>
                      <a:pt x="1304" y="555"/>
                    </a:lnTo>
                    <a:lnTo>
                      <a:pt x="1295" y="588"/>
                    </a:lnTo>
                    <a:lnTo>
                      <a:pt x="1289" y="618"/>
                    </a:lnTo>
                    <a:lnTo>
                      <a:pt x="1293" y="649"/>
                    </a:lnTo>
                    <a:lnTo>
                      <a:pt x="1300" y="677"/>
                    </a:lnTo>
                    <a:lnTo>
                      <a:pt x="1316" y="704"/>
                    </a:lnTo>
                    <a:lnTo>
                      <a:pt x="1336" y="727"/>
                    </a:lnTo>
                    <a:lnTo>
                      <a:pt x="1363" y="746"/>
                    </a:lnTo>
                    <a:lnTo>
                      <a:pt x="1397" y="761"/>
                    </a:lnTo>
                    <a:lnTo>
                      <a:pt x="1437" y="770"/>
                    </a:lnTo>
                    <a:lnTo>
                      <a:pt x="1485" y="774"/>
                    </a:lnTo>
                    <a:lnTo>
                      <a:pt x="1960" y="774"/>
                    </a:lnTo>
                    <a:lnTo>
                      <a:pt x="2011" y="778"/>
                    </a:lnTo>
                    <a:lnTo>
                      <a:pt x="2061" y="793"/>
                    </a:lnTo>
                    <a:lnTo>
                      <a:pt x="2104" y="818"/>
                    </a:lnTo>
                    <a:lnTo>
                      <a:pt x="2142" y="850"/>
                    </a:lnTo>
                    <a:lnTo>
                      <a:pt x="2175" y="888"/>
                    </a:lnTo>
                    <a:lnTo>
                      <a:pt x="2198" y="932"/>
                    </a:lnTo>
                    <a:lnTo>
                      <a:pt x="2213" y="980"/>
                    </a:lnTo>
                    <a:lnTo>
                      <a:pt x="2218" y="1033"/>
                    </a:lnTo>
                    <a:lnTo>
                      <a:pt x="2218" y="1508"/>
                    </a:lnTo>
                    <a:lnTo>
                      <a:pt x="2220" y="1556"/>
                    </a:lnTo>
                    <a:lnTo>
                      <a:pt x="2232" y="1596"/>
                    </a:lnTo>
                    <a:lnTo>
                      <a:pt x="2247" y="1630"/>
                    </a:lnTo>
                    <a:lnTo>
                      <a:pt x="2266" y="1657"/>
                    </a:lnTo>
                    <a:lnTo>
                      <a:pt x="2291" y="1678"/>
                    </a:lnTo>
                    <a:lnTo>
                      <a:pt x="2317" y="1693"/>
                    </a:lnTo>
                    <a:lnTo>
                      <a:pt x="2346" y="1702"/>
                    </a:lnTo>
                    <a:lnTo>
                      <a:pt x="2378" y="1704"/>
                    </a:lnTo>
                    <a:lnTo>
                      <a:pt x="2408" y="1700"/>
                    </a:lnTo>
                    <a:lnTo>
                      <a:pt x="2441" y="1689"/>
                    </a:lnTo>
                    <a:lnTo>
                      <a:pt x="2473" y="1674"/>
                    </a:lnTo>
                    <a:lnTo>
                      <a:pt x="2502" y="1651"/>
                    </a:lnTo>
                    <a:lnTo>
                      <a:pt x="2543" y="1619"/>
                    </a:lnTo>
                    <a:lnTo>
                      <a:pt x="2589" y="1594"/>
                    </a:lnTo>
                    <a:lnTo>
                      <a:pt x="2635" y="1579"/>
                    </a:lnTo>
                    <a:lnTo>
                      <a:pt x="2682" y="1569"/>
                    </a:lnTo>
                    <a:lnTo>
                      <a:pt x="2728" y="1567"/>
                    </a:lnTo>
                    <a:lnTo>
                      <a:pt x="2773" y="1573"/>
                    </a:lnTo>
                    <a:lnTo>
                      <a:pt x="2817" y="1586"/>
                    </a:lnTo>
                    <a:lnTo>
                      <a:pt x="2857" y="1607"/>
                    </a:lnTo>
                    <a:lnTo>
                      <a:pt x="2895" y="1636"/>
                    </a:lnTo>
                    <a:lnTo>
                      <a:pt x="2927" y="1670"/>
                    </a:lnTo>
                    <a:lnTo>
                      <a:pt x="2956" y="1712"/>
                    </a:lnTo>
                    <a:lnTo>
                      <a:pt x="2977" y="1761"/>
                    </a:lnTo>
                    <a:lnTo>
                      <a:pt x="2992" y="1816"/>
                    </a:lnTo>
                    <a:lnTo>
                      <a:pt x="3000" y="1879"/>
                    </a:lnTo>
                    <a:lnTo>
                      <a:pt x="2992" y="1940"/>
                    </a:lnTo>
                    <a:lnTo>
                      <a:pt x="2977" y="1997"/>
                    </a:lnTo>
                    <a:lnTo>
                      <a:pt x="2956" y="2045"/>
                    </a:lnTo>
                    <a:lnTo>
                      <a:pt x="2927" y="2086"/>
                    </a:lnTo>
                    <a:lnTo>
                      <a:pt x="2895" y="2123"/>
                    </a:lnTo>
                    <a:lnTo>
                      <a:pt x="2857" y="2149"/>
                    </a:lnTo>
                    <a:lnTo>
                      <a:pt x="2817" y="2170"/>
                    </a:lnTo>
                    <a:lnTo>
                      <a:pt x="2773" y="2183"/>
                    </a:lnTo>
                    <a:lnTo>
                      <a:pt x="2728" y="2189"/>
                    </a:lnTo>
                    <a:lnTo>
                      <a:pt x="2682" y="2189"/>
                    </a:lnTo>
                    <a:lnTo>
                      <a:pt x="2635" y="2180"/>
                    </a:lnTo>
                    <a:lnTo>
                      <a:pt x="2589" y="2162"/>
                    </a:lnTo>
                    <a:lnTo>
                      <a:pt x="2543" y="2138"/>
                    </a:lnTo>
                    <a:lnTo>
                      <a:pt x="2502" y="2107"/>
                    </a:lnTo>
                    <a:lnTo>
                      <a:pt x="2473" y="2085"/>
                    </a:lnTo>
                    <a:lnTo>
                      <a:pt x="2441" y="2067"/>
                    </a:lnTo>
                    <a:lnTo>
                      <a:pt x="2408" y="2058"/>
                    </a:lnTo>
                    <a:lnTo>
                      <a:pt x="2378" y="2054"/>
                    </a:lnTo>
                    <a:lnTo>
                      <a:pt x="2346" y="2056"/>
                    </a:lnTo>
                    <a:lnTo>
                      <a:pt x="2317" y="2065"/>
                    </a:lnTo>
                    <a:lnTo>
                      <a:pt x="2291" y="2079"/>
                    </a:lnTo>
                    <a:lnTo>
                      <a:pt x="2266" y="2100"/>
                    </a:lnTo>
                    <a:lnTo>
                      <a:pt x="2247" y="2128"/>
                    </a:lnTo>
                    <a:lnTo>
                      <a:pt x="2232" y="2162"/>
                    </a:lnTo>
                    <a:lnTo>
                      <a:pt x="2222" y="2202"/>
                    </a:lnTo>
                    <a:lnTo>
                      <a:pt x="2218" y="2248"/>
                    </a:lnTo>
                    <a:lnTo>
                      <a:pt x="2218" y="2731"/>
                    </a:lnTo>
                    <a:lnTo>
                      <a:pt x="2215" y="2782"/>
                    </a:lnTo>
                    <a:lnTo>
                      <a:pt x="2199" y="2832"/>
                    </a:lnTo>
                    <a:lnTo>
                      <a:pt x="2175" y="2876"/>
                    </a:lnTo>
                    <a:lnTo>
                      <a:pt x="2142" y="2914"/>
                    </a:lnTo>
                    <a:lnTo>
                      <a:pt x="2104" y="2944"/>
                    </a:lnTo>
                    <a:lnTo>
                      <a:pt x="2061" y="2969"/>
                    </a:lnTo>
                    <a:lnTo>
                      <a:pt x="2013" y="2984"/>
                    </a:lnTo>
                    <a:lnTo>
                      <a:pt x="1960" y="2990"/>
                    </a:lnTo>
                    <a:lnTo>
                      <a:pt x="1485" y="2990"/>
                    </a:lnTo>
                    <a:lnTo>
                      <a:pt x="1439" y="2992"/>
                    </a:lnTo>
                    <a:lnTo>
                      <a:pt x="1399" y="3001"/>
                    </a:lnTo>
                    <a:lnTo>
                      <a:pt x="1365" y="3016"/>
                    </a:lnTo>
                    <a:lnTo>
                      <a:pt x="1336" y="3037"/>
                    </a:lnTo>
                    <a:lnTo>
                      <a:pt x="1316" y="3060"/>
                    </a:lnTo>
                    <a:lnTo>
                      <a:pt x="1300" y="3087"/>
                    </a:lnTo>
                    <a:lnTo>
                      <a:pt x="1293" y="3117"/>
                    </a:lnTo>
                    <a:lnTo>
                      <a:pt x="1291" y="3148"/>
                    </a:lnTo>
                    <a:lnTo>
                      <a:pt x="1295" y="3180"/>
                    </a:lnTo>
                    <a:lnTo>
                      <a:pt x="1304" y="3210"/>
                    </a:lnTo>
                    <a:lnTo>
                      <a:pt x="1321" y="3243"/>
                    </a:lnTo>
                    <a:lnTo>
                      <a:pt x="1344" y="3271"/>
                    </a:lnTo>
                    <a:lnTo>
                      <a:pt x="1376" y="3315"/>
                    </a:lnTo>
                    <a:lnTo>
                      <a:pt x="1399" y="3359"/>
                    </a:lnTo>
                    <a:lnTo>
                      <a:pt x="1416" y="3404"/>
                    </a:lnTo>
                    <a:lnTo>
                      <a:pt x="1426" y="3450"/>
                    </a:lnTo>
                    <a:lnTo>
                      <a:pt x="1426" y="3498"/>
                    </a:lnTo>
                    <a:lnTo>
                      <a:pt x="1420" y="3541"/>
                    </a:lnTo>
                    <a:lnTo>
                      <a:pt x="1407" y="3585"/>
                    </a:lnTo>
                    <a:lnTo>
                      <a:pt x="1386" y="3625"/>
                    </a:lnTo>
                    <a:lnTo>
                      <a:pt x="1359" y="3663"/>
                    </a:lnTo>
                    <a:lnTo>
                      <a:pt x="1323" y="3695"/>
                    </a:lnTo>
                    <a:lnTo>
                      <a:pt x="1281" y="3722"/>
                    </a:lnTo>
                    <a:lnTo>
                      <a:pt x="1234" y="3745"/>
                    </a:lnTo>
                    <a:lnTo>
                      <a:pt x="1179" y="3758"/>
                    </a:lnTo>
                    <a:lnTo>
                      <a:pt x="1116" y="3766"/>
                    </a:lnTo>
                    <a:lnTo>
                      <a:pt x="1053" y="3758"/>
                    </a:lnTo>
                    <a:lnTo>
                      <a:pt x="998" y="3745"/>
                    </a:lnTo>
                    <a:lnTo>
                      <a:pt x="949" y="3722"/>
                    </a:lnTo>
                    <a:lnTo>
                      <a:pt x="907" y="3695"/>
                    </a:lnTo>
                    <a:lnTo>
                      <a:pt x="873" y="3663"/>
                    </a:lnTo>
                    <a:lnTo>
                      <a:pt x="844" y="3625"/>
                    </a:lnTo>
                    <a:lnTo>
                      <a:pt x="823" y="3585"/>
                    </a:lnTo>
                    <a:lnTo>
                      <a:pt x="810" y="3541"/>
                    </a:lnTo>
                    <a:lnTo>
                      <a:pt x="804" y="3496"/>
                    </a:lnTo>
                    <a:lnTo>
                      <a:pt x="806" y="3450"/>
                    </a:lnTo>
                    <a:lnTo>
                      <a:pt x="816" y="3404"/>
                    </a:lnTo>
                    <a:lnTo>
                      <a:pt x="831" y="3357"/>
                    </a:lnTo>
                    <a:lnTo>
                      <a:pt x="856" y="3313"/>
                    </a:lnTo>
                    <a:lnTo>
                      <a:pt x="888" y="3271"/>
                    </a:lnTo>
                    <a:lnTo>
                      <a:pt x="911" y="3241"/>
                    </a:lnTo>
                    <a:lnTo>
                      <a:pt x="926" y="3210"/>
                    </a:lnTo>
                    <a:lnTo>
                      <a:pt x="937" y="3178"/>
                    </a:lnTo>
                    <a:lnTo>
                      <a:pt x="941" y="3146"/>
                    </a:lnTo>
                    <a:lnTo>
                      <a:pt x="937" y="3115"/>
                    </a:lnTo>
                    <a:lnTo>
                      <a:pt x="930" y="3087"/>
                    </a:lnTo>
                    <a:lnTo>
                      <a:pt x="915" y="3060"/>
                    </a:lnTo>
                    <a:lnTo>
                      <a:pt x="894" y="3037"/>
                    </a:lnTo>
                    <a:lnTo>
                      <a:pt x="867" y="3016"/>
                    </a:lnTo>
                    <a:lnTo>
                      <a:pt x="833" y="3001"/>
                    </a:lnTo>
                    <a:lnTo>
                      <a:pt x="793" y="2992"/>
                    </a:lnTo>
                    <a:lnTo>
                      <a:pt x="745" y="2990"/>
                    </a:lnTo>
                    <a:lnTo>
                      <a:pt x="261" y="2990"/>
                    </a:lnTo>
                    <a:lnTo>
                      <a:pt x="207" y="2984"/>
                    </a:lnTo>
                    <a:lnTo>
                      <a:pt x="160" y="2969"/>
                    </a:lnTo>
                    <a:lnTo>
                      <a:pt x="116" y="2944"/>
                    </a:lnTo>
                    <a:lnTo>
                      <a:pt x="78" y="2914"/>
                    </a:lnTo>
                    <a:lnTo>
                      <a:pt x="46" y="2876"/>
                    </a:lnTo>
                    <a:lnTo>
                      <a:pt x="23" y="2830"/>
                    </a:lnTo>
                    <a:lnTo>
                      <a:pt x="8" y="2782"/>
                    </a:lnTo>
                    <a:lnTo>
                      <a:pt x="2" y="2731"/>
                    </a:lnTo>
                    <a:lnTo>
                      <a:pt x="2" y="2374"/>
                    </a:lnTo>
                    <a:lnTo>
                      <a:pt x="61" y="2398"/>
                    </a:lnTo>
                    <a:lnTo>
                      <a:pt x="122" y="2417"/>
                    </a:lnTo>
                    <a:lnTo>
                      <a:pt x="185" y="2429"/>
                    </a:lnTo>
                    <a:lnTo>
                      <a:pt x="249" y="2433"/>
                    </a:lnTo>
                    <a:lnTo>
                      <a:pt x="327" y="2427"/>
                    </a:lnTo>
                    <a:lnTo>
                      <a:pt x="403" y="2410"/>
                    </a:lnTo>
                    <a:lnTo>
                      <a:pt x="472" y="2383"/>
                    </a:lnTo>
                    <a:lnTo>
                      <a:pt x="536" y="2347"/>
                    </a:lnTo>
                    <a:lnTo>
                      <a:pt x="595" y="2303"/>
                    </a:lnTo>
                    <a:lnTo>
                      <a:pt x="647" y="2250"/>
                    </a:lnTo>
                    <a:lnTo>
                      <a:pt x="690" y="2189"/>
                    </a:lnTo>
                    <a:lnTo>
                      <a:pt x="726" y="2121"/>
                    </a:lnTo>
                    <a:lnTo>
                      <a:pt x="755" y="2048"/>
                    </a:lnTo>
                    <a:lnTo>
                      <a:pt x="774" y="1968"/>
                    </a:lnTo>
                    <a:lnTo>
                      <a:pt x="781" y="1883"/>
                    </a:lnTo>
                    <a:lnTo>
                      <a:pt x="781" y="1864"/>
                    </a:lnTo>
                    <a:lnTo>
                      <a:pt x="774" y="1778"/>
                    </a:lnTo>
                    <a:lnTo>
                      <a:pt x="755" y="1700"/>
                    </a:lnTo>
                    <a:lnTo>
                      <a:pt x="726" y="1626"/>
                    </a:lnTo>
                    <a:lnTo>
                      <a:pt x="690" y="1558"/>
                    </a:lnTo>
                    <a:lnTo>
                      <a:pt x="647" y="1497"/>
                    </a:lnTo>
                    <a:lnTo>
                      <a:pt x="595" y="1444"/>
                    </a:lnTo>
                    <a:lnTo>
                      <a:pt x="536" y="1400"/>
                    </a:lnTo>
                    <a:lnTo>
                      <a:pt x="472" y="1364"/>
                    </a:lnTo>
                    <a:lnTo>
                      <a:pt x="401" y="1337"/>
                    </a:lnTo>
                    <a:lnTo>
                      <a:pt x="327" y="1320"/>
                    </a:lnTo>
                    <a:lnTo>
                      <a:pt x="247" y="1314"/>
                    </a:lnTo>
                    <a:lnTo>
                      <a:pt x="185" y="1318"/>
                    </a:lnTo>
                    <a:lnTo>
                      <a:pt x="122" y="1329"/>
                    </a:lnTo>
                    <a:lnTo>
                      <a:pt x="61" y="1349"/>
                    </a:lnTo>
                    <a:lnTo>
                      <a:pt x="0" y="1373"/>
                    </a:lnTo>
                    <a:lnTo>
                      <a:pt x="0" y="1037"/>
                    </a:lnTo>
                    <a:lnTo>
                      <a:pt x="6" y="983"/>
                    </a:lnTo>
                    <a:lnTo>
                      <a:pt x="21" y="934"/>
                    </a:lnTo>
                    <a:lnTo>
                      <a:pt x="46" y="890"/>
                    </a:lnTo>
                    <a:lnTo>
                      <a:pt x="78" y="850"/>
                    </a:lnTo>
                    <a:lnTo>
                      <a:pt x="118" y="818"/>
                    </a:lnTo>
                    <a:lnTo>
                      <a:pt x="162" y="795"/>
                    </a:lnTo>
                    <a:lnTo>
                      <a:pt x="211" y="778"/>
                    </a:lnTo>
                    <a:lnTo>
                      <a:pt x="264" y="774"/>
                    </a:lnTo>
                    <a:lnTo>
                      <a:pt x="745" y="774"/>
                    </a:lnTo>
                    <a:lnTo>
                      <a:pt x="791" y="770"/>
                    </a:lnTo>
                    <a:lnTo>
                      <a:pt x="831" y="761"/>
                    </a:lnTo>
                    <a:lnTo>
                      <a:pt x="865" y="746"/>
                    </a:lnTo>
                    <a:lnTo>
                      <a:pt x="894" y="727"/>
                    </a:lnTo>
                    <a:lnTo>
                      <a:pt x="915" y="704"/>
                    </a:lnTo>
                    <a:lnTo>
                      <a:pt x="930" y="677"/>
                    </a:lnTo>
                    <a:lnTo>
                      <a:pt x="937" y="649"/>
                    </a:lnTo>
                    <a:lnTo>
                      <a:pt x="939" y="618"/>
                    </a:lnTo>
                    <a:lnTo>
                      <a:pt x="935" y="586"/>
                    </a:lnTo>
                    <a:lnTo>
                      <a:pt x="926" y="555"/>
                    </a:lnTo>
                    <a:lnTo>
                      <a:pt x="909" y="523"/>
                    </a:lnTo>
                    <a:lnTo>
                      <a:pt x="886" y="495"/>
                    </a:lnTo>
                    <a:lnTo>
                      <a:pt x="854" y="451"/>
                    </a:lnTo>
                    <a:lnTo>
                      <a:pt x="831" y="407"/>
                    </a:lnTo>
                    <a:lnTo>
                      <a:pt x="814" y="361"/>
                    </a:lnTo>
                    <a:lnTo>
                      <a:pt x="804" y="316"/>
                    </a:lnTo>
                    <a:lnTo>
                      <a:pt x="804" y="268"/>
                    </a:lnTo>
                    <a:lnTo>
                      <a:pt x="810" y="225"/>
                    </a:lnTo>
                    <a:lnTo>
                      <a:pt x="823" y="181"/>
                    </a:lnTo>
                    <a:lnTo>
                      <a:pt x="844" y="141"/>
                    </a:lnTo>
                    <a:lnTo>
                      <a:pt x="871" y="103"/>
                    </a:lnTo>
                    <a:lnTo>
                      <a:pt x="907" y="70"/>
                    </a:lnTo>
                    <a:lnTo>
                      <a:pt x="949" y="44"/>
                    </a:lnTo>
                    <a:lnTo>
                      <a:pt x="996" y="23"/>
                    </a:lnTo>
                    <a:lnTo>
                      <a:pt x="1051" y="8"/>
                    </a:lnTo>
                    <a:lnTo>
                      <a:pt x="11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0" name="Freeform 160">
                <a:extLst>
                  <a:ext uri="{FF2B5EF4-FFF2-40B4-BE49-F238E27FC236}">
                    <a16:creationId xmlns:a16="http://schemas.microsoft.com/office/drawing/2014/main" id="{6F53013F-14E5-EDAE-3EC8-C97D0F6F1A40}"/>
                  </a:ext>
                </a:extLst>
              </p:cNvPr>
              <p:cNvSpPr>
                <a:spLocks/>
              </p:cNvSpPr>
              <p:nvPr/>
            </p:nvSpPr>
            <p:spPr bwMode="auto">
              <a:xfrm>
                <a:off x="4164" y="3325"/>
                <a:ext cx="1499" cy="1882"/>
              </a:xfrm>
              <a:custGeom>
                <a:avLst/>
                <a:gdLst>
                  <a:gd name="T0" fmla="*/ 2051 w 2998"/>
                  <a:gd name="T1" fmla="*/ 42 h 3764"/>
                  <a:gd name="T2" fmla="*/ 2175 w 2998"/>
                  <a:gd name="T3" fmla="*/ 181 h 3764"/>
                  <a:gd name="T4" fmla="*/ 2184 w 2998"/>
                  <a:gd name="T5" fmla="*/ 361 h 3764"/>
                  <a:gd name="T6" fmla="*/ 2089 w 2998"/>
                  <a:gd name="T7" fmla="*/ 523 h 3764"/>
                  <a:gd name="T8" fmla="*/ 2062 w 2998"/>
                  <a:gd name="T9" fmla="*/ 648 h 3764"/>
                  <a:gd name="T10" fmla="*/ 2133 w 2998"/>
                  <a:gd name="T11" fmla="*/ 747 h 3764"/>
                  <a:gd name="T12" fmla="*/ 2739 w 2998"/>
                  <a:gd name="T13" fmla="*/ 776 h 3764"/>
                  <a:gd name="T14" fmla="*/ 2921 w 2998"/>
                  <a:gd name="T15" fmla="*/ 852 h 3764"/>
                  <a:gd name="T16" fmla="*/ 2998 w 2998"/>
                  <a:gd name="T17" fmla="*/ 1035 h 3764"/>
                  <a:gd name="T18" fmla="*/ 2815 w 2998"/>
                  <a:gd name="T19" fmla="*/ 1337 h 3764"/>
                  <a:gd name="T20" fmla="*/ 2528 w 2998"/>
                  <a:gd name="T21" fmla="*/ 1381 h 3764"/>
                  <a:gd name="T22" fmla="*/ 2309 w 2998"/>
                  <a:gd name="T23" fmla="*/ 1577 h 3764"/>
                  <a:gd name="T24" fmla="*/ 2218 w 2998"/>
                  <a:gd name="T25" fmla="*/ 1881 h 3764"/>
                  <a:gd name="T26" fmla="*/ 2273 w 2998"/>
                  <a:gd name="T27" fmla="*/ 2140 h 3764"/>
                  <a:gd name="T28" fmla="*/ 2463 w 2998"/>
                  <a:gd name="T29" fmla="*/ 2366 h 3764"/>
                  <a:gd name="T30" fmla="*/ 2750 w 2998"/>
                  <a:gd name="T31" fmla="*/ 2450 h 3764"/>
                  <a:gd name="T32" fmla="*/ 2998 w 2998"/>
                  <a:gd name="T33" fmla="*/ 2391 h 3764"/>
                  <a:gd name="T34" fmla="*/ 2952 w 2998"/>
                  <a:gd name="T35" fmla="*/ 2876 h 3764"/>
                  <a:gd name="T36" fmla="*/ 2787 w 2998"/>
                  <a:gd name="T37" fmla="*/ 2986 h 3764"/>
                  <a:gd name="T38" fmla="*/ 2167 w 2998"/>
                  <a:gd name="T39" fmla="*/ 3005 h 3764"/>
                  <a:gd name="T40" fmla="*/ 2070 w 2998"/>
                  <a:gd name="T41" fmla="*/ 3089 h 3764"/>
                  <a:gd name="T42" fmla="*/ 2074 w 2998"/>
                  <a:gd name="T43" fmla="*/ 3210 h 3764"/>
                  <a:gd name="T44" fmla="*/ 2169 w 2998"/>
                  <a:gd name="T45" fmla="*/ 3357 h 3764"/>
                  <a:gd name="T46" fmla="*/ 2190 w 2998"/>
                  <a:gd name="T47" fmla="*/ 3541 h 3764"/>
                  <a:gd name="T48" fmla="*/ 2093 w 2998"/>
                  <a:gd name="T49" fmla="*/ 3693 h 3764"/>
                  <a:gd name="T50" fmla="*/ 1884 w 2998"/>
                  <a:gd name="T51" fmla="*/ 3764 h 3764"/>
                  <a:gd name="T52" fmla="*/ 1677 w 2998"/>
                  <a:gd name="T53" fmla="*/ 3693 h 3764"/>
                  <a:gd name="T54" fmla="*/ 1580 w 2998"/>
                  <a:gd name="T55" fmla="*/ 3541 h 3764"/>
                  <a:gd name="T56" fmla="*/ 1600 w 2998"/>
                  <a:gd name="T57" fmla="*/ 3357 h 3764"/>
                  <a:gd name="T58" fmla="*/ 1694 w 2998"/>
                  <a:gd name="T59" fmla="*/ 3208 h 3764"/>
                  <a:gd name="T60" fmla="*/ 1697 w 2998"/>
                  <a:gd name="T61" fmla="*/ 3087 h 3764"/>
                  <a:gd name="T62" fmla="*/ 1600 w 2998"/>
                  <a:gd name="T63" fmla="*/ 3005 h 3764"/>
                  <a:gd name="T64" fmla="*/ 987 w 2998"/>
                  <a:gd name="T65" fmla="*/ 2986 h 3764"/>
                  <a:gd name="T66" fmla="*/ 825 w 2998"/>
                  <a:gd name="T67" fmla="*/ 2877 h 3764"/>
                  <a:gd name="T68" fmla="*/ 781 w 2998"/>
                  <a:gd name="T69" fmla="*/ 2254 h 3764"/>
                  <a:gd name="T70" fmla="*/ 732 w 2998"/>
                  <a:gd name="T71" fmla="*/ 2105 h 3764"/>
                  <a:gd name="T72" fmla="*/ 622 w 2998"/>
                  <a:gd name="T73" fmla="*/ 2058 h 3764"/>
                  <a:gd name="T74" fmla="*/ 496 w 2998"/>
                  <a:gd name="T75" fmla="*/ 2111 h 3764"/>
                  <a:gd name="T76" fmla="*/ 329 w 2998"/>
                  <a:gd name="T77" fmla="*/ 2193 h 3764"/>
                  <a:gd name="T78" fmla="*/ 162 w 2998"/>
                  <a:gd name="T79" fmla="*/ 2168 h 3764"/>
                  <a:gd name="T80" fmla="*/ 38 w 2998"/>
                  <a:gd name="T81" fmla="*/ 2043 h 3764"/>
                  <a:gd name="T82" fmla="*/ 8 w 2998"/>
                  <a:gd name="T83" fmla="*/ 1824 h 3764"/>
                  <a:gd name="T84" fmla="*/ 105 w 2998"/>
                  <a:gd name="T85" fmla="*/ 1643 h 3764"/>
                  <a:gd name="T86" fmla="*/ 272 w 2998"/>
                  <a:gd name="T87" fmla="*/ 1575 h 3764"/>
                  <a:gd name="T88" fmla="*/ 454 w 2998"/>
                  <a:gd name="T89" fmla="*/ 1626 h 3764"/>
                  <a:gd name="T90" fmla="*/ 591 w 2998"/>
                  <a:gd name="T91" fmla="*/ 1708 h 3764"/>
                  <a:gd name="T92" fmla="*/ 709 w 2998"/>
                  <a:gd name="T93" fmla="*/ 1685 h 3764"/>
                  <a:gd name="T94" fmla="*/ 777 w 2998"/>
                  <a:gd name="T95" fmla="*/ 1563 h 3764"/>
                  <a:gd name="T96" fmla="*/ 800 w 2998"/>
                  <a:gd name="T97" fmla="*/ 934 h 3764"/>
                  <a:gd name="T98" fmla="*/ 939 w 2998"/>
                  <a:gd name="T99" fmla="*/ 797 h 3764"/>
                  <a:gd name="T100" fmla="*/ 1561 w 2998"/>
                  <a:gd name="T101" fmla="*/ 772 h 3764"/>
                  <a:gd name="T102" fmla="*/ 1684 w 2998"/>
                  <a:gd name="T103" fmla="*/ 704 h 3764"/>
                  <a:gd name="T104" fmla="*/ 1705 w 2998"/>
                  <a:gd name="T105" fmla="*/ 586 h 3764"/>
                  <a:gd name="T106" fmla="*/ 1623 w 2998"/>
                  <a:gd name="T107" fmla="*/ 451 h 3764"/>
                  <a:gd name="T108" fmla="*/ 1574 w 2998"/>
                  <a:gd name="T109" fmla="*/ 268 h 3764"/>
                  <a:gd name="T110" fmla="*/ 1640 w 2998"/>
                  <a:gd name="T111" fmla="*/ 103 h 3764"/>
                  <a:gd name="T112" fmla="*/ 1821 w 2998"/>
                  <a:gd name="T113" fmla="*/ 6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98" h="3764">
                    <a:moveTo>
                      <a:pt x="1884" y="0"/>
                    </a:moveTo>
                    <a:lnTo>
                      <a:pt x="1946" y="6"/>
                    </a:lnTo>
                    <a:lnTo>
                      <a:pt x="2002" y="21"/>
                    </a:lnTo>
                    <a:lnTo>
                      <a:pt x="2051" y="42"/>
                    </a:lnTo>
                    <a:lnTo>
                      <a:pt x="2093" y="70"/>
                    </a:lnTo>
                    <a:lnTo>
                      <a:pt x="2127" y="103"/>
                    </a:lnTo>
                    <a:lnTo>
                      <a:pt x="2155" y="139"/>
                    </a:lnTo>
                    <a:lnTo>
                      <a:pt x="2175" y="181"/>
                    </a:lnTo>
                    <a:lnTo>
                      <a:pt x="2190" y="222"/>
                    </a:lnTo>
                    <a:lnTo>
                      <a:pt x="2195" y="268"/>
                    </a:lnTo>
                    <a:lnTo>
                      <a:pt x="2194" y="316"/>
                    </a:lnTo>
                    <a:lnTo>
                      <a:pt x="2184" y="361"/>
                    </a:lnTo>
                    <a:lnTo>
                      <a:pt x="2169" y="407"/>
                    </a:lnTo>
                    <a:lnTo>
                      <a:pt x="2144" y="453"/>
                    </a:lnTo>
                    <a:lnTo>
                      <a:pt x="2112" y="494"/>
                    </a:lnTo>
                    <a:lnTo>
                      <a:pt x="2089" y="523"/>
                    </a:lnTo>
                    <a:lnTo>
                      <a:pt x="2074" y="555"/>
                    </a:lnTo>
                    <a:lnTo>
                      <a:pt x="2062" y="588"/>
                    </a:lnTo>
                    <a:lnTo>
                      <a:pt x="2059" y="618"/>
                    </a:lnTo>
                    <a:lnTo>
                      <a:pt x="2062" y="648"/>
                    </a:lnTo>
                    <a:lnTo>
                      <a:pt x="2070" y="679"/>
                    </a:lnTo>
                    <a:lnTo>
                      <a:pt x="2085" y="706"/>
                    </a:lnTo>
                    <a:lnTo>
                      <a:pt x="2106" y="728"/>
                    </a:lnTo>
                    <a:lnTo>
                      <a:pt x="2133" y="747"/>
                    </a:lnTo>
                    <a:lnTo>
                      <a:pt x="2167" y="763"/>
                    </a:lnTo>
                    <a:lnTo>
                      <a:pt x="2207" y="772"/>
                    </a:lnTo>
                    <a:lnTo>
                      <a:pt x="2254" y="776"/>
                    </a:lnTo>
                    <a:lnTo>
                      <a:pt x="2739" y="776"/>
                    </a:lnTo>
                    <a:lnTo>
                      <a:pt x="2790" y="782"/>
                    </a:lnTo>
                    <a:lnTo>
                      <a:pt x="2840" y="797"/>
                    </a:lnTo>
                    <a:lnTo>
                      <a:pt x="2883" y="820"/>
                    </a:lnTo>
                    <a:lnTo>
                      <a:pt x="2921" y="852"/>
                    </a:lnTo>
                    <a:lnTo>
                      <a:pt x="2954" y="890"/>
                    </a:lnTo>
                    <a:lnTo>
                      <a:pt x="2977" y="934"/>
                    </a:lnTo>
                    <a:lnTo>
                      <a:pt x="2992" y="983"/>
                    </a:lnTo>
                    <a:lnTo>
                      <a:pt x="2998" y="1035"/>
                    </a:lnTo>
                    <a:lnTo>
                      <a:pt x="2998" y="1392"/>
                    </a:lnTo>
                    <a:lnTo>
                      <a:pt x="2939" y="1367"/>
                    </a:lnTo>
                    <a:lnTo>
                      <a:pt x="2878" y="1348"/>
                    </a:lnTo>
                    <a:lnTo>
                      <a:pt x="2815" y="1337"/>
                    </a:lnTo>
                    <a:lnTo>
                      <a:pt x="2750" y="1333"/>
                    </a:lnTo>
                    <a:lnTo>
                      <a:pt x="2672" y="1339"/>
                    </a:lnTo>
                    <a:lnTo>
                      <a:pt x="2596" y="1356"/>
                    </a:lnTo>
                    <a:lnTo>
                      <a:pt x="2528" y="1381"/>
                    </a:lnTo>
                    <a:lnTo>
                      <a:pt x="2463" y="1417"/>
                    </a:lnTo>
                    <a:lnTo>
                      <a:pt x="2404" y="1462"/>
                    </a:lnTo>
                    <a:lnTo>
                      <a:pt x="2353" y="1516"/>
                    </a:lnTo>
                    <a:lnTo>
                      <a:pt x="2309" y="1577"/>
                    </a:lnTo>
                    <a:lnTo>
                      <a:pt x="2273" y="1643"/>
                    </a:lnTo>
                    <a:lnTo>
                      <a:pt x="2245" y="1717"/>
                    </a:lnTo>
                    <a:lnTo>
                      <a:pt x="2226" y="1797"/>
                    </a:lnTo>
                    <a:lnTo>
                      <a:pt x="2218" y="1881"/>
                    </a:lnTo>
                    <a:lnTo>
                      <a:pt x="2218" y="1902"/>
                    </a:lnTo>
                    <a:lnTo>
                      <a:pt x="2226" y="1985"/>
                    </a:lnTo>
                    <a:lnTo>
                      <a:pt x="2245" y="2065"/>
                    </a:lnTo>
                    <a:lnTo>
                      <a:pt x="2273" y="2140"/>
                    </a:lnTo>
                    <a:lnTo>
                      <a:pt x="2309" y="2206"/>
                    </a:lnTo>
                    <a:lnTo>
                      <a:pt x="2353" y="2267"/>
                    </a:lnTo>
                    <a:lnTo>
                      <a:pt x="2404" y="2320"/>
                    </a:lnTo>
                    <a:lnTo>
                      <a:pt x="2463" y="2366"/>
                    </a:lnTo>
                    <a:lnTo>
                      <a:pt x="2528" y="2402"/>
                    </a:lnTo>
                    <a:lnTo>
                      <a:pt x="2596" y="2429"/>
                    </a:lnTo>
                    <a:lnTo>
                      <a:pt x="2672" y="2444"/>
                    </a:lnTo>
                    <a:lnTo>
                      <a:pt x="2750" y="2450"/>
                    </a:lnTo>
                    <a:lnTo>
                      <a:pt x="2813" y="2446"/>
                    </a:lnTo>
                    <a:lnTo>
                      <a:pt x="2876" y="2434"/>
                    </a:lnTo>
                    <a:lnTo>
                      <a:pt x="2939" y="2417"/>
                    </a:lnTo>
                    <a:lnTo>
                      <a:pt x="2998" y="2391"/>
                    </a:lnTo>
                    <a:lnTo>
                      <a:pt x="2998" y="2727"/>
                    </a:lnTo>
                    <a:lnTo>
                      <a:pt x="2992" y="2780"/>
                    </a:lnTo>
                    <a:lnTo>
                      <a:pt x="2977" y="2830"/>
                    </a:lnTo>
                    <a:lnTo>
                      <a:pt x="2952" y="2876"/>
                    </a:lnTo>
                    <a:lnTo>
                      <a:pt x="2920" y="2914"/>
                    </a:lnTo>
                    <a:lnTo>
                      <a:pt x="2882" y="2946"/>
                    </a:lnTo>
                    <a:lnTo>
                      <a:pt x="2836" y="2971"/>
                    </a:lnTo>
                    <a:lnTo>
                      <a:pt x="2787" y="2986"/>
                    </a:lnTo>
                    <a:lnTo>
                      <a:pt x="2733" y="2992"/>
                    </a:lnTo>
                    <a:lnTo>
                      <a:pt x="2254" y="2992"/>
                    </a:lnTo>
                    <a:lnTo>
                      <a:pt x="2207" y="2995"/>
                    </a:lnTo>
                    <a:lnTo>
                      <a:pt x="2167" y="3005"/>
                    </a:lnTo>
                    <a:lnTo>
                      <a:pt x="2133" y="3018"/>
                    </a:lnTo>
                    <a:lnTo>
                      <a:pt x="2106" y="3039"/>
                    </a:lnTo>
                    <a:lnTo>
                      <a:pt x="2085" y="3062"/>
                    </a:lnTo>
                    <a:lnTo>
                      <a:pt x="2070" y="3089"/>
                    </a:lnTo>
                    <a:lnTo>
                      <a:pt x="2060" y="3117"/>
                    </a:lnTo>
                    <a:lnTo>
                      <a:pt x="2059" y="3147"/>
                    </a:lnTo>
                    <a:lnTo>
                      <a:pt x="2062" y="3178"/>
                    </a:lnTo>
                    <a:lnTo>
                      <a:pt x="2074" y="3210"/>
                    </a:lnTo>
                    <a:lnTo>
                      <a:pt x="2089" y="3241"/>
                    </a:lnTo>
                    <a:lnTo>
                      <a:pt x="2112" y="3271"/>
                    </a:lnTo>
                    <a:lnTo>
                      <a:pt x="2144" y="3313"/>
                    </a:lnTo>
                    <a:lnTo>
                      <a:pt x="2169" y="3357"/>
                    </a:lnTo>
                    <a:lnTo>
                      <a:pt x="2184" y="3404"/>
                    </a:lnTo>
                    <a:lnTo>
                      <a:pt x="2194" y="3450"/>
                    </a:lnTo>
                    <a:lnTo>
                      <a:pt x="2195" y="3496"/>
                    </a:lnTo>
                    <a:lnTo>
                      <a:pt x="2190" y="3541"/>
                    </a:lnTo>
                    <a:lnTo>
                      <a:pt x="2175" y="3585"/>
                    </a:lnTo>
                    <a:lnTo>
                      <a:pt x="2155" y="3625"/>
                    </a:lnTo>
                    <a:lnTo>
                      <a:pt x="2127" y="3661"/>
                    </a:lnTo>
                    <a:lnTo>
                      <a:pt x="2093" y="3693"/>
                    </a:lnTo>
                    <a:lnTo>
                      <a:pt x="2051" y="3722"/>
                    </a:lnTo>
                    <a:lnTo>
                      <a:pt x="2002" y="3743"/>
                    </a:lnTo>
                    <a:lnTo>
                      <a:pt x="1946" y="3758"/>
                    </a:lnTo>
                    <a:lnTo>
                      <a:pt x="1884" y="3764"/>
                    </a:lnTo>
                    <a:lnTo>
                      <a:pt x="1821" y="3758"/>
                    </a:lnTo>
                    <a:lnTo>
                      <a:pt x="1766" y="3743"/>
                    </a:lnTo>
                    <a:lnTo>
                      <a:pt x="1718" y="3722"/>
                    </a:lnTo>
                    <a:lnTo>
                      <a:pt x="1677" y="3693"/>
                    </a:lnTo>
                    <a:lnTo>
                      <a:pt x="1640" y="3661"/>
                    </a:lnTo>
                    <a:lnTo>
                      <a:pt x="1614" y="3625"/>
                    </a:lnTo>
                    <a:lnTo>
                      <a:pt x="1593" y="3583"/>
                    </a:lnTo>
                    <a:lnTo>
                      <a:pt x="1580" y="3541"/>
                    </a:lnTo>
                    <a:lnTo>
                      <a:pt x="1574" y="3496"/>
                    </a:lnTo>
                    <a:lnTo>
                      <a:pt x="1574" y="3448"/>
                    </a:lnTo>
                    <a:lnTo>
                      <a:pt x="1583" y="3402"/>
                    </a:lnTo>
                    <a:lnTo>
                      <a:pt x="1600" y="3357"/>
                    </a:lnTo>
                    <a:lnTo>
                      <a:pt x="1623" y="3311"/>
                    </a:lnTo>
                    <a:lnTo>
                      <a:pt x="1656" y="3269"/>
                    </a:lnTo>
                    <a:lnTo>
                      <a:pt x="1678" y="3241"/>
                    </a:lnTo>
                    <a:lnTo>
                      <a:pt x="1694" y="3208"/>
                    </a:lnTo>
                    <a:lnTo>
                      <a:pt x="1705" y="3178"/>
                    </a:lnTo>
                    <a:lnTo>
                      <a:pt x="1709" y="3146"/>
                    </a:lnTo>
                    <a:lnTo>
                      <a:pt x="1707" y="3115"/>
                    </a:lnTo>
                    <a:lnTo>
                      <a:pt x="1697" y="3087"/>
                    </a:lnTo>
                    <a:lnTo>
                      <a:pt x="1682" y="3062"/>
                    </a:lnTo>
                    <a:lnTo>
                      <a:pt x="1661" y="3037"/>
                    </a:lnTo>
                    <a:lnTo>
                      <a:pt x="1635" y="3018"/>
                    </a:lnTo>
                    <a:lnTo>
                      <a:pt x="1600" y="3005"/>
                    </a:lnTo>
                    <a:lnTo>
                      <a:pt x="1561" y="2995"/>
                    </a:lnTo>
                    <a:lnTo>
                      <a:pt x="1513" y="2992"/>
                    </a:lnTo>
                    <a:lnTo>
                      <a:pt x="1040" y="2992"/>
                    </a:lnTo>
                    <a:lnTo>
                      <a:pt x="987" y="2986"/>
                    </a:lnTo>
                    <a:lnTo>
                      <a:pt x="939" y="2971"/>
                    </a:lnTo>
                    <a:lnTo>
                      <a:pt x="893" y="2948"/>
                    </a:lnTo>
                    <a:lnTo>
                      <a:pt x="855" y="2915"/>
                    </a:lnTo>
                    <a:lnTo>
                      <a:pt x="825" y="2877"/>
                    </a:lnTo>
                    <a:lnTo>
                      <a:pt x="800" y="2834"/>
                    </a:lnTo>
                    <a:lnTo>
                      <a:pt x="785" y="2784"/>
                    </a:lnTo>
                    <a:lnTo>
                      <a:pt x="781" y="2733"/>
                    </a:lnTo>
                    <a:lnTo>
                      <a:pt x="781" y="2254"/>
                    </a:lnTo>
                    <a:lnTo>
                      <a:pt x="777" y="2208"/>
                    </a:lnTo>
                    <a:lnTo>
                      <a:pt x="768" y="2166"/>
                    </a:lnTo>
                    <a:lnTo>
                      <a:pt x="753" y="2134"/>
                    </a:lnTo>
                    <a:lnTo>
                      <a:pt x="732" y="2105"/>
                    </a:lnTo>
                    <a:lnTo>
                      <a:pt x="709" y="2084"/>
                    </a:lnTo>
                    <a:lnTo>
                      <a:pt x="682" y="2069"/>
                    </a:lnTo>
                    <a:lnTo>
                      <a:pt x="652" y="2062"/>
                    </a:lnTo>
                    <a:lnTo>
                      <a:pt x="622" y="2058"/>
                    </a:lnTo>
                    <a:lnTo>
                      <a:pt x="589" y="2063"/>
                    </a:lnTo>
                    <a:lnTo>
                      <a:pt x="557" y="2073"/>
                    </a:lnTo>
                    <a:lnTo>
                      <a:pt x="527" y="2090"/>
                    </a:lnTo>
                    <a:lnTo>
                      <a:pt x="496" y="2111"/>
                    </a:lnTo>
                    <a:lnTo>
                      <a:pt x="456" y="2141"/>
                    </a:lnTo>
                    <a:lnTo>
                      <a:pt x="416" y="2166"/>
                    </a:lnTo>
                    <a:lnTo>
                      <a:pt x="373" y="2181"/>
                    </a:lnTo>
                    <a:lnTo>
                      <a:pt x="329" y="2193"/>
                    </a:lnTo>
                    <a:lnTo>
                      <a:pt x="287" y="2195"/>
                    </a:lnTo>
                    <a:lnTo>
                      <a:pt x="243" y="2193"/>
                    </a:lnTo>
                    <a:lnTo>
                      <a:pt x="202" y="2183"/>
                    </a:lnTo>
                    <a:lnTo>
                      <a:pt x="162" y="2168"/>
                    </a:lnTo>
                    <a:lnTo>
                      <a:pt x="126" y="2145"/>
                    </a:lnTo>
                    <a:lnTo>
                      <a:pt x="93" y="2117"/>
                    </a:lnTo>
                    <a:lnTo>
                      <a:pt x="63" y="2082"/>
                    </a:lnTo>
                    <a:lnTo>
                      <a:pt x="38" y="2043"/>
                    </a:lnTo>
                    <a:lnTo>
                      <a:pt x="19" y="1997"/>
                    </a:lnTo>
                    <a:lnTo>
                      <a:pt x="8" y="1944"/>
                    </a:lnTo>
                    <a:lnTo>
                      <a:pt x="0" y="1887"/>
                    </a:lnTo>
                    <a:lnTo>
                      <a:pt x="8" y="1824"/>
                    </a:lnTo>
                    <a:lnTo>
                      <a:pt x="23" y="1769"/>
                    </a:lnTo>
                    <a:lnTo>
                      <a:pt x="44" y="1719"/>
                    </a:lnTo>
                    <a:lnTo>
                      <a:pt x="72" y="1677"/>
                    </a:lnTo>
                    <a:lnTo>
                      <a:pt x="105" y="1643"/>
                    </a:lnTo>
                    <a:lnTo>
                      <a:pt x="143" y="1615"/>
                    </a:lnTo>
                    <a:lnTo>
                      <a:pt x="183" y="1594"/>
                    </a:lnTo>
                    <a:lnTo>
                      <a:pt x="226" y="1580"/>
                    </a:lnTo>
                    <a:lnTo>
                      <a:pt x="272" y="1575"/>
                    </a:lnTo>
                    <a:lnTo>
                      <a:pt x="318" y="1577"/>
                    </a:lnTo>
                    <a:lnTo>
                      <a:pt x="365" y="1586"/>
                    </a:lnTo>
                    <a:lnTo>
                      <a:pt x="411" y="1601"/>
                    </a:lnTo>
                    <a:lnTo>
                      <a:pt x="454" y="1626"/>
                    </a:lnTo>
                    <a:lnTo>
                      <a:pt x="498" y="1658"/>
                    </a:lnTo>
                    <a:lnTo>
                      <a:pt x="527" y="1681"/>
                    </a:lnTo>
                    <a:lnTo>
                      <a:pt x="559" y="1696"/>
                    </a:lnTo>
                    <a:lnTo>
                      <a:pt x="591" y="1708"/>
                    </a:lnTo>
                    <a:lnTo>
                      <a:pt x="622" y="1712"/>
                    </a:lnTo>
                    <a:lnTo>
                      <a:pt x="652" y="1708"/>
                    </a:lnTo>
                    <a:lnTo>
                      <a:pt x="682" y="1700"/>
                    </a:lnTo>
                    <a:lnTo>
                      <a:pt x="709" y="1685"/>
                    </a:lnTo>
                    <a:lnTo>
                      <a:pt x="732" y="1664"/>
                    </a:lnTo>
                    <a:lnTo>
                      <a:pt x="753" y="1637"/>
                    </a:lnTo>
                    <a:lnTo>
                      <a:pt x="768" y="1603"/>
                    </a:lnTo>
                    <a:lnTo>
                      <a:pt x="777" y="1563"/>
                    </a:lnTo>
                    <a:lnTo>
                      <a:pt x="781" y="1516"/>
                    </a:lnTo>
                    <a:lnTo>
                      <a:pt x="781" y="1035"/>
                    </a:lnTo>
                    <a:lnTo>
                      <a:pt x="785" y="983"/>
                    </a:lnTo>
                    <a:lnTo>
                      <a:pt x="800" y="934"/>
                    </a:lnTo>
                    <a:lnTo>
                      <a:pt x="825" y="890"/>
                    </a:lnTo>
                    <a:lnTo>
                      <a:pt x="857" y="852"/>
                    </a:lnTo>
                    <a:lnTo>
                      <a:pt x="895" y="820"/>
                    </a:lnTo>
                    <a:lnTo>
                      <a:pt x="939" y="797"/>
                    </a:lnTo>
                    <a:lnTo>
                      <a:pt x="987" y="782"/>
                    </a:lnTo>
                    <a:lnTo>
                      <a:pt x="1040" y="776"/>
                    </a:lnTo>
                    <a:lnTo>
                      <a:pt x="1513" y="776"/>
                    </a:lnTo>
                    <a:lnTo>
                      <a:pt x="1561" y="772"/>
                    </a:lnTo>
                    <a:lnTo>
                      <a:pt x="1600" y="763"/>
                    </a:lnTo>
                    <a:lnTo>
                      <a:pt x="1635" y="747"/>
                    </a:lnTo>
                    <a:lnTo>
                      <a:pt x="1663" y="728"/>
                    </a:lnTo>
                    <a:lnTo>
                      <a:pt x="1684" y="704"/>
                    </a:lnTo>
                    <a:lnTo>
                      <a:pt x="1697" y="677"/>
                    </a:lnTo>
                    <a:lnTo>
                      <a:pt x="1707" y="648"/>
                    </a:lnTo>
                    <a:lnTo>
                      <a:pt x="1709" y="618"/>
                    </a:lnTo>
                    <a:lnTo>
                      <a:pt x="1705" y="586"/>
                    </a:lnTo>
                    <a:lnTo>
                      <a:pt x="1696" y="553"/>
                    </a:lnTo>
                    <a:lnTo>
                      <a:pt x="1678" y="523"/>
                    </a:lnTo>
                    <a:lnTo>
                      <a:pt x="1656" y="493"/>
                    </a:lnTo>
                    <a:lnTo>
                      <a:pt x="1623" y="451"/>
                    </a:lnTo>
                    <a:lnTo>
                      <a:pt x="1600" y="407"/>
                    </a:lnTo>
                    <a:lnTo>
                      <a:pt x="1583" y="361"/>
                    </a:lnTo>
                    <a:lnTo>
                      <a:pt x="1574" y="314"/>
                    </a:lnTo>
                    <a:lnTo>
                      <a:pt x="1574" y="268"/>
                    </a:lnTo>
                    <a:lnTo>
                      <a:pt x="1580" y="222"/>
                    </a:lnTo>
                    <a:lnTo>
                      <a:pt x="1593" y="181"/>
                    </a:lnTo>
                    <a:lnTo>
                      <a:pt x="1614" y="139"/>
                    </a:lnTo>
                    <a:lnTo>
                      <a:pt x="1640" y="103"/>
                    </a:lnTo>
                    <a:lnTo>
                      <a:pt x="1677" y="70"/>
                    </a:lnTo>
                    <a:lnTo>
                      <a:pt x="1718" y="42"/>
                    </a:lnTo>
                    <a:lnTo>
                      <a:pt x="1766" y="21"/>
                    </a:lnTo>
                    <a:lnTo>
                      <a:pt x="1821" y="6"/>
                    </a:lnTo>
                    <a:lnTo>
                      <a:pt x="18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1" name="Freeform 161">
                <a:extLst>
                  <a:ext uri="{FF2B5EF4-FFF2-40B4-BE49-F238E27FC236}">
                    <a16:creationId xmlns:a16="http://schemas.microsoft.com/office/drawing/2014/main" id="{57A97878-9699-F009-1FE2-BAA1DD75198F}"/>
                  </a:ext>
                </a:extLst>
              </p:cNvPr>
              <p:cNvSpPr>
                <a:spLocks/>
              </p:cNvSpPr>
              <p:nvPr/>
            </p:nvSpPr>
            <p:spPr bwMode="auto">
              <a:xfrm>
                <a:off x="4168" y="2091"/>
                <a:ext cx="1881" cy="1498"/>
              </a:xfrm>
              <a:custGeom>
                <a:avLst/>
                <a:gdLst>
                  <a:gd name="T0" fmla="*/ 2043 w 3761"/>
                  <a:gd name="T1" fmla="*/ 44 h 2998"/>
                  <a:gd name="T2" fmla="*/ 2167 w 3761"/>
                  <a:gd name="T3" fmla="*/ 183 h 2998"/>
                  <a:gd name="T4" fmla="*/ 2176 w 3761"/>
                  <a:gd name="T5" fmla="*/ 364 h 2998"/>
                  <a:gd name="T6" fmla="*/ 2081 w 3761"/>
                  <a:gd name="T7" fmla="*/ 527 h 2998"/>
                  <a:gd name="T8" fmla="*/ 2054 w 3761"/>
                  <a:gd name="T9" fmla="*/ 653 h 2998"/>
                  <a:gd name="T10" fmla="*/ 2125 w 3761"/>
                  <a:gd name="T11" fmla="*/ 752 h 2998"/>
                  <a:gd name="T12" fmla="*/ 2727 w 3761"/>
                  <a:gd name="T13" fmla="*/ 780 h 2998"/>
                  <a:gd name="T14" fmla="*/ 2910 w 3761"/>
                  <a:gd name="T15" fmla="*/ 856 h 2998"/>
                  <a:gd name="T16" fmla="*/ 2986 w 3761"/>
                  <a:gd name="T17" fmla="*/ 1039 h 2998"/>
                  <a:gd name="T18" fmla="*/ 3014 w 3761"/>
                  <a:gd name="T19" fmla="*/ 1634 h 2998"/>
                  <a:gd name="T20" fmla="*/ 3113 w 3761"/>
                  <a:gd name="T21" fmla="*/ 1706 h 2998"/>
                  <a:gd name="T22" fmla="*/ 3238 w 3761"/>
                  <a:gd name="T23" fmla="*/ 1678 h 2998"/>
                  <a:gd name="T24" fmla="*/ 3400 w 3761"/>
                  <a:gd name="T25" fmla="*/ 1583 h 2998"/>
                  <a:gd name="T26" fmla="*/ 3581 w 3761"/>
                  <a:gd name="T27" fmla="*/ 1592 h 2998"/>
                  <a:gd name="T28" fmla="*/ 3719 w 3761"/>
                  <a:gd name="T29" fmla="*/ 1716 h 2998"/>
                  <a:gd name="T30" fmla="*/ 3755 w 3761"/>
                  <a:gd name="T31" fmla="*/ 1946 h 2998"/>
                  <a:gd name="T32" fmla="*/ 3659 w 3761"/>
                  <a:gd name="T33" fmla="*/ 2127 h 2998"/>
                  <a:gd name="T34" fmla="*/ 3493 w 3761"/>
                  <a:gd name="T35" fmla="*/ 2195 h 2998"/>
                  <a:gd name="T36" fmla="*/ 3309 w 3761"/>
                  <a:gd name="T37" fmla="*/ 2144 h 2998"/>
                  <a:gd name="T38" fmla="*/ 3174 w 3761"/>
                  <a:gd name="T39" fmla="*/ 2062 h 2998"/>
                  <a:gd name="T40" fmla="*/ 3056 w 3761"/>
                  <a:gd name="T41" fmla="*/ 2085 h 2998"/>
                  <a:gd name="T42" fmla="*/ 2990 w 3761"/>
                  <a:gd name="T43" fmla="*/ 2207 h 2998"/>
                  <a:gd name="T44" fmla="*/ 2965 w 3761"/>
                  <a:gd name="T45" fmla="*/ 2840 h 2998"/>
                  <a:gd name="T46" fmla="*/ 2828 w 3761"/>
                  <a:gd name="T47" fmla="*/ 2977 h 2998"/>
                  <a:gd name="T48" fmla="*/ 2395 w 3761"/>
                  <a:gd name="T49" fmla="*/ 2939 h 2998"/>
                  <a:gd name="T50" fmla="*/ 2423 w 3761"/>
                  <a:gd name="T51" fmla="*/ 2672 h 2998"/>
                  <a:gd name="T52" fmla="*/ 2300 w 3761"/>
                  <a:gd name="T53" fmla="*/ 2404 h 2998"/>
                  <a:gd name="T54" fmla="*/ 2045 w 3761"/>
                  <a:gd name="T55" fmla="*/ 2245 h 2998"/>
                  <a:gd name="T56" fmla="*/ 1777 w 3761"/>
                  <a:gd name="T57" fmla="*/ 2226 h 2998"/>
                  <a:gd name="T58" fmla="*/ 1496 w 3761"/>
                  <a:gd name="T59" fmla="*/ 2353 h 2998"/>
                  <a:gd name="T60" fmla="*/ 1334 w 3761"/>
                  <a:gd name="T61" fmla="*/ 2596 h 2998"/>
                  <a:gd name="T62" fmla="*/ 1328 w 3761"/>
                  <a:gd name="T63" fmla="*/ 2876 h 2998"/>
                  <a:gd name="T64" fmla="*/ 982 w 3761"/>
                  <a:gd name="T65" fmla="*/ 2992 h 2998"/>
                  <a:gd name="T66" fmla="*/ 817 w 3761"/>
                  <a:gd name="T67" fmla="*/ 2882 h 2998"/>
                  <a:gd name="T68" fmla="*/ 771 w 3761"/>
                  <a:gd name="T69" fmla="*/ 2254 h 2998"/>
                  <a:gd name="T70" fmla="*/ 724 w 3761"/>
                  <a:gd name="T71" fmla="*/ 2106 h 2998"/>
                  <a:gd name="T72" fmla="*/ 616 w 3761"/>
                  <a:gd name="T73" fmla="*/ 2058 h 2998"/>
                  <a:gd name="T74" fmla="*/ 492 w 3761"/>
                  <a:gd name="T75" fmla="*/ 2111 h 2998"/>
                  <a:gd name="T76" fmla="*/ 313 w 3761"/>
                  <a:gd name="T77" fmla="*/ 2193 h 2998"/>
                  <a:gd name="T78" fmla="*/ 138 w 3761"/>
                  <a:gd name="T79" fmla="*/ 2155 h 2998"/>
                  <a:gd name="T80" fmla="*/ 21 w 3761"/>
                  <a:gd name="T81" fmla="*/ 2003 h 2998"/>
                  <a:gd name="T82" fmla="*/ 21 w 3761"/>
                  <a:gd name="T83" fmla="*/ 1767 h 2998"/>
                  <a:gd name="T84" fmla="*/ 138 w 3761"/>
                  <a:gd name="T85" fmla="*/ 1615 h 2998"/>
                  <a:gd name="T86" fmla="*/ 313 w 3761"/>
                  <a:gd name="T87" fmla="*/ 1577 h 2998"/>
                  <a:gd name="T88" fmla="*/ 494 w 3761"/>
                  <a:gd name="T89" fmla="*/ 1659 h 2998"/>
                  <a:gd name="T90" fmla="*/ 617 w 3761"/>
                  <a:gd name="T91" fmla="*/ 1710 h 2998"/>
                  <a:gd name="T92" fmla="*/ 724 w 3761"/>
                  <a:gd name="T93" fmla="*/ 1665 h 2998"/>
                  <a:gd name="T94" fmla="*/ 771 w 3761"/>
                  <a:gd name="T95" fmla="*/ 1516 h 2998"/>
                  <a:gd name="T96" fmla="*/ 815 w 3761"/>
                  <a:gd name="T97" fmla="*/ 896 h 2998"/>
                  <a:gd name="T98" fmla="*/ 979 w 3761"/>
                  <a:gd name="T99" fmla="*/ 788 h 2998"/>
                  <a:gd name="T100" fmla="*/ 1592 w 3761"/>
                  <a:gd name="T101" fmla="*/ 769 h 2998"/>
                  <a:gd name="T102" fmla="*/ 1689 w 3761"/>
                  <a:gd name="T103" fmla="*/ 683 h 2998"/>
                  <a:gd name="T104" fmla="*/ 1688 w 3761"/>
                  <a:gd name="T105" fmla="*/ 558 h 2998"/>
                  <a:gd name="T106" fmla="*/ 1592 w 3761"/>
                  <a:gd name="T107" fmla="*/ 411 h 2998"/>
                  <a:gd name="T108" fmla="*/ 1572 w 3761"/>
                  <a:gd name="T109" fmla="*/ 227 h 2998"/>
                  <a:gd name="T110" fmla="*/ 1669 w 3761"/>
                  <a:gd name="T111" fmla="*/ 71 h 2998"/>
                  <a:gd name="T112" fmla="*/ 1876 w 3761"/>
                  <a:gd name="T113" fmla="*/ 0 h 2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61" h="2998">
                    <a:moveTo>
                      <a:pt x="1876" y="0"/>
                    </a:moveTo>
                    <a:lnTo>
                      <a:pt x="1938" y="8"/>
                    </a:lnTo>
                    <a:lnTo>
                      <a:pt x="1994" y="21"/>
                    </a:lnTo>
                    <a:lnTo>
                      <a:pt x="2043" y="44"/>
                    </a:lnTo>
                    <a:lnTo>
                      <a:pt x="2085" y="71"/>
                    </a:lnTo>
                    <a:lnTo>
                      <a:pt x="2119" y="105"/>
                    </a:lnTo>
                    <a:lnTo>
                      <a:pt x="2147" y="141"/>
                    </a:lnTo>
                    <a:lnTo>
                      <a:pt x="2167" y="183"/>
                    </a:lnTo>
                    <a:lnTo>
                      <a:pt x="2182" y="227"/>
                    </a:lnTo>
                    <a:lnTo>
                      <a:pt x="2187" y="270"/>
                    </a:lnTo>
                    <a:lnTo>
                      <a:pt x="2186" y="318"/>
                    </a:lnTo>
                    <a:lnTo>
                      <a:pt x="2176" y="364"/>
                    </a:lnTo>
                    <a:lnTo>
                      <a:pt x="2161" y="411"/>
                    </a:lnTo>
                    <a:lnTo>
                      <a:pt x="2136" y="455"/>
                    </a:lnTo>
                    <a:lnTo>
                      <a:pt x="2104" y="497"/>
                    </a:lnTo>
                    <a:lnTo>
                      <a:pt x="2081" y="527"/>
                    </a:lnTo>
                    <a:lnTo>
                      <a:pt x="2066" y="558"/>
                    </a:lnTo>
                    <a:lnTo>
                      <a:pt x="2054" y="590"/>
                    </a:lnTo>
                    <a:lnTo>
                      <a:pt x="2051" y="622"/>
                    </a:lnTo>
                    <a:lnTo>
                      <a:pt x="2054" y="653"/>
                    </a:lnTo>
                    <a:lnTo>
                      <a:pt x="2062" y="683"/>
                    </a:lnTo>
                    <a:lnTo>
                      <a:pt x="2077" y="710"/>
                    </a:lnTo>
                    <a:lnTo>
                      <a:pt x="2098" y="733"/>
                    </a:lnTo>
                    <a:lnTo>
                      <a:pt x="2125" y="752"/>
                    </a:lnTo>
                    <a:lnTo>
                      <a:pt x="2159" y="767"/>
                    </a:lnTo>
                    <a:lnTo>
                      <a:pt x="2199" y="776"/>
                    </a:lnTo>
                    <a:lnTo>
                      <a:pt x="2246" y="780"/>
                    </a:lnTo>
                    <a:lnTo>
                      <a:pt x="2727" y="780"/>
                    </a:lnTo>
                    <a:lnTo>
                      <a:pt x="2779" y="786"/>
                    </a:lnTo>
                    <a:lnTo>
                      <a:pt x="2828" y="801"/>
                    </a:lnTo>
                    <a:lnTo>
                      <a:pt x="2872" y="826"/>
                    </a:lnTo>
                    <a:lnTo>
                      <a:pt x="2910" y="856"/>
                    </a:lnTo>
                    <a:lnTo>
                      <a:pt x="2942" y="894"/>
                    </a:lnTo>
                    <a:lnTo>
                      <a:pt x="2965" y="938"/>
                    </a:lnTo>
                    <a:lnTo>
                      <a:pt x="2980" y="987"/>
                    </a:lnTo>
                    <a:lnTo>
                      <a:pt x="2986" y="1039"/>
                    </a:lnTo>
                    <a:lnTo>
                      <a:pt x="2986" y="1512"/>
                    </a:lnTo>
                    <a:lnTo>
                      <a:pt x="2990" y="1560"/>
                    </a:lnTo>
                    <a:lnTo>
                      <a:pt x="2999" y="1600"/>
                    </a:lnTo>
                    <a:lnTo>
                      <a:pt x="3014" y="1634"/>
                    </a:lnTo>
                    <a:lnTo>
                      <a:pt x="3033" y="1661"/>
                    </a:lnTo>
                    <a:lnTo>
                      <a:pt x="3058" y="1684"/>
                    </a:lnTo>
                    <a:lnTo>
                      <a:pt x="3085" y="1697"/>
                    </a:lnTo>
                    <a:lnTo>
                      <a:pt x="3113" y="1706"/>
                    </a:lnTo>
                    <a:lnTo>
                      <a:pt x="3143" y="1708"/>
                    </a:lnTo>
                    <a:lnTo>
                      <a:pt x="3176" y="1704"/>
                    </a:lnTo>
                    <a:lnTo>
                      <a:pt x="3208" y="1695"/>
                    </a:lnTo>
                    <a:lnTo>
                      <a:pt x="3238" y="1678"/>
                    </a:lnTo>
                    <a:lnTo>
                      <a:pt x="3269" y="1655"/>
                    </a:lnTo>
                    <a:lnTo>
                      <a:pt x="3311" y="1623"/>
                    </a:lnTo>
                    <a:lnTo>
                      <a:pt x="3354" y="1600"/>
                    </a:lnTo>
                    <a:lnTo>
                      <a:pt x="3400" y="1583"/>
                    </a:lnTo>
                    <a:lnTo>
                      <a:pt x="3448" y="1573"/>
                    </a:lnTo>
                    <a:lnTo>
                      <a:pt x="3493" y="1571"/>
                    </a:lnTo>
                    <a:lnTo>
                      <a:pt x="3539" y="1579"/>
                    </a:lnTo>
                    <a:lnTo>
                      <a:pt x="3581" y="1592"/>
                    </a:lnTo>
                    <a:lnTo>
                      <a:pt x="3622" y="1613"/>
                    </a:lnTo>
                    <a:lnTo>
                      <a:pt x="3659" y="1640"/>
                    </a:lnTo>
                    <a:lnTo>
                      <a:pt x="3691" y="1674"/>
                    </a:lnTo>
                    <a:lnTo>
                      <a:pt x="3719" y="1716"/>
                    </a:lnTo>
                    <a:lnTo>
                      <a:pt x="3740" y="1765"/>
                    </a:lnTo>
                    <a:lnTo>
                      <a:pt x="3755" y="1820"/>
                    </a:lnTo>
                    <a:lnTo>
                      <a:pt x="3761" y="1883"/>
                    </a:lnTo>
                    <a:lnTo>
                      <a:pt x="3755" y="1946"/>
                    </a:lnTo>
                    <a:lnTo>
                      <a:pt x="3740" y="2001"/>
                    </a:lnTo>
                    <a:lnTo>
                      <a:pt x="3719" y="2051"/>
                    </a:lnTo>
                    <a:lnTo>
                      <a:pt x="3691" y="2092"/>
                    </a:lnTo>
                    <a:lnTo>
                      <a:pt x="3659" y="2127"/>
                    </a:lnTo>
                    <a:lnTo>
                      <a:pt x="3622" y="2155"/>
                    </a:lnTo>
                    <a:lnTo>
                      <a:pt x="3581" y="2174"/>
                    </a:lnTo>
                    <a:lnTo>
                      <a:pt x="3537" y="2188"/>
                    </a:lnTo>
                    <a:lnTo>
                      <a:pt x="3493" y="2195"/>
                    </a:lnTo>
                    <a:lnTo>
                      <a:pt x="3446" y="2193"/>
                    </a:lnTo>
                    <a:lnTo>
                      <a:pt x="3400" y="2184"/>
                    </a:lnTo>
                    <a:lnTo>
                      <a:pt x="3354" y="2168"/>
                    </a:lnTo>
                    <a:lnTo>
                      <a:pt x="3309" y="2144"/>
                    </a:lnTo>
                    <a:lnTo>
                      <a:pt x="3267" y="2111"/>
                    </a:lnTo>
                    <a:lnTo>
                      <a:pt x="3238" y="2089"/>
                    </a:lnTo>
                    <a:lnTo>
                      <a:pt x="3206" y="2073"/>
                    </a:lnTo>
                    <a:lnTo>
                      <a:pt x="3174" y="2062"/>
                    </a:lnTo>
                    <a:lnTo>
                      <a:pt x="3143" y="2058"/>
                    </a:lnTo>
                    <a:lnTo>
                      <a:pt x="3111" y="2062"/>
                    </a:lnTo>
                    <a:lnTo>
                      <a:pt x="3083" y="2070"/>
                    </a:lnTo>
                    <a:lnTo>
                      <a:pt x="3056" y="2085"/>
                    </a:lnTo>
                    <a:lnTo>
                      <a:pt x="3033" y="2106"/>
                    </a:lnTo>
                    <a:lnTo>
                      <a:pt x="3014" y="2132"/>
                    </a:lnTo>
                    <a:lnTo>
                      <a:pt x="2999" y="2167"/>
                    </a:lnTo>
                    <a:lnTo>
                      <a:pt x="2990" y="2207"/>
                    </a:lnTo>
                    <a:lnTo>
                      <a:pt x="2986" y="2254"/>
                    </a:lnTo>
                    <a:lnTo>
                      <a:pt x="2986" y="2739"/>
                    </a:lnTo>
                    <a:lnTo>
                      <a:pt x="2980" y="2790"/>
                    </a:lnTo>
                    <a:lnTo>
                      <a:pt x="2965" y="2840"/>
                    </a:lnTo>
                    <a:lnTo>
                      <a:pt x="2942" y="2884"/>
                    </a:lnTo>
                    <a:lnTo>
                      <a:pt x="2910" y="2922"/>
                    </a:lnTo>
                    <a:lnTo>
                      <a:pt x="2872" y="2954"/>
                    </a:lnTo>
                    <a:lnTo>
                      <a:pt x="2828" y="2977"/>
                    </a:lnTo>
                    <a:lnTo>
                      <a:pt x="2779" y="2992"/>
                    </a:lnTo>
                    <a:lnTo>
                      <a:pt x="2727" y="2998"/>
                    </a:lnTo>
                    <a:lnTo>
                      <a:pt x="2370" y="2998"/>
                    </a:lnTo>
                    <a:lnTo>
                      <a:pt x="2395" y="2939"/>
                    </a:lnTo>
                    <a:lnTo>
                      <a:pt x="2414" y="2878"/>
                    </a:lnTo>
                    <a:lnTo>
                      <a:pt x="2425" y="2815"/>
                    </a:lnTo>
                    <a:lnTo>
                      <a:pt x="2429" y="2750"/>
                    </a:lnTo>
                    <a:lnTo>
                      <a:pt x="2423" y="2672"/>
                    </a:lnTo>
                    <a:lnTo>
                      <a:pt x="2406" y="2596"/>
                    </a:lnTo>
                    <a:lnTo>
                      <a:pt x="2379" y="2528"/>
                    </a:lnTo>
                    <a:lnTo>
                      <a:pt x="2345" y="2463"/>
                    </a:lnTo>
                    <a:lnTo>
                      <a:pt x="2300" y="2404"/>
                    </a:lnTo>
                    <a:lnTo>
                      <a:pt x="2246" y="2353"/>
                    </a:lnTo>
                    <a:lnTo>
                      <a:pt x="2186" y="2309"/>
                    </a:lnTo>
                    <a:lnTo>
                      <a:pt x="2119" y="2273"/>
                    </a:lnTo>
                    <a:lnTo>
                      <a:pt x="2045" y="2245"/>
                    </a:lnTo>
                    <a:lnTo>
                      <a:pt x="1965" y="2226"/>
                    </a:lnTo>
                    <a:lnTo>
                      <a:pt x="1881" y="2218"/>
                    </a:lnTo>
                    <a:lnTo>
                      <a:pt x="1860" y="2218"/>
                    </a:lnTo>
                    <a:lnTo>
                      <a:pt x="1777" y="2226"/>
                    </a:lnTo>
                    <a:lnTo>
                      <a:pt x="1697" y="2245"/>
                    </a:lnTo>
                    <a:lnTo>
                      <a:pt x="1623" y="2273"/>
                    </a:lnTo>
                    <a:lnTo>
                      <a:pt x="1556" y="2309"/>
                    </a:lnTo>
                    <a:lnTo>
                      <a:pt x="1496" y="2353"/>
                    </a:lnTo>
                    <a:lnTo>
                      <a:pt x="1442" y="2404"/>
                    </a:lnTo>
                    <a:lnTo>
                      <a:pt x="1397" y="2463"/>
                    </a:lnTo>
                    <a:lnTo>
                      <a:pt x="1361" y="2528"/>
                    </a:lnTo>
                    <a:lnTo>
                      <a:pt x="1334" y="2596"/>
                    </a:lnTo>
                    <a:lnTo>
                      <a:pt x="1319" y="2672"/>
                    </a:lnTo>
                    <a:lnTo>
                      <a:pt x="1313" y="2750"/>
                    </a:lnTo>
                    <a:lnTo>
                      <a:pt x="1317" y="2813"/>
                    </a:lnTo>
                    <a:lnTo>
                      <a:pt x="1328" y="2876"/>
                    </a:lnTo>
                    <a:lnTo>
                      <a:pt x="1345" y="2939"/>
                    </a:lnTo>
                    <a:lnTo>
                      <a:pt x="1372" y="2998"/>
                    </a:lnTo>
                    <a:lnTo>
                      <a:pt x="1036" y="2998"/>
                    </a:lnTo>
                    <a:lnTo>
                      <a:pt x="982" y="2992"/>
                    </a:lnTo>
                    <a:lnTo>
                      <a:pt x="933" y="2977"/>
                    </a:lnTo>
                    <a:lnTo>
                      <a:pt x="887" y="2952"/>
                    </a:lnTo>
                    <a:lnTo>
                      <a:pt x="849" y="2920"/>
                    </a:lnTo>
                    <a:lnTo>
                      <a:pt x="817" y="2882"/>
                    </a:lnTo>
                    <a:lnTo>
                      <a:pt x="792" y="2836"/>
                    </a:lnTo>
                    <a:lnTo>
                      <a:pt x="777" y="2787"/>
                    </a:lnTo>
                    <a:lnTo>
                      <a:pt x="771" y="2733"/>
                    </a:lnTo>
                    <a:lnTo>
                      <a:pt x="771" y="2254"/>
                    </a:lnTo>
                    <a:lnTo>
                      <a:pt x="768" y="2207"/>
                    </a:lnTo>
                    <a:lnTo>
                      <a:pt x="758" y="2167"/>
                    </a:lnTo>
                    <a:lnTo>
                      <a:pt x="743" y="2132"/>
                    </a:lnTo>
                    <a:lnTo>
                      <a:pt x="724" y="2106"/>
                    </a:lnTo>
                    <a:lnTo>
                      <a:pt x="701" y="2085"/>
                    </a:lnTo>
                    <a:lnTo>
                      <a:pt x="674" y="2070"/>
                    </a:lnTo>
                    <a:lnTo>
                      <a:pt x="646" y="2060"/>
                    </a:lnTo>
                    <a:lnTo>
                      <a:pt x="616" y="2058"/>
                    </a:lnTo>
                    <a:lnTo>
                      <a:pt x="585" y="2062"/>
                    </a:lnTo>
                    <a:lnTo>
                      <a:pt x="553" y="2071"/>
                    </a:lnTo>
                    <a:lnTo>
                      <a:pt x="522" y="2089"/>
                    </a:lnTo>
                    <a:lnTo>
                      <a:pt x="492" y="2111"/>
                    </a:lnTo>
                    <a:lnTo>
                      <a:pt x="450" y="2144"/>
                    </a:lnTo>
                    <a:lnTo>
                      <a:pt x="405" y="2168"/>
                    </a:lnTo>
                    <a:lnTo>
                      <a:pt x="359" y="2184"/>
                    </a:lnTo>
                    <a:lnTo>
                      <a:pt x="313" y="2193"/>
                    </a:lnTo>
                    <a:lnTo>
                      <a:pt x="268" y="2195"/>
                    </a:lnTo>
                    <a:lnTo>
                      <a:pt x="222" y="2189"/>
                    </a:lnTo>
                    <a:lnTo>
                      <a:pt x="178" y="2176"/>
                    </a:lnTo>
                    <a:lnTo>
                      <a:pt x="138" y="2155"/>
                    </a:lnTo>
                    <a:lnTo>
                      <a:pt x="102" y="2127"/>
                    </a:lnTo>
                    <a:lnTo>
                      <a:pt x="70" y="2092"/>
                    </a:lnTo>
                    <a:lnTo>
                      <a:pt x="42" y="2051"/>
                    </a:lnTo>
                    <a:lnTo>
                      <a:pt x="21" y="2003"/>
                    </a:lnTo>
                    <a:lnTo>
                      <a:pt x="5" y="1948"/>
                    </a:lnTo>
                    <a:lnTo>
                      <a:pt x="0" y="1885"/>
                    </a:lnTo>
                    <a:lnTo>
                      <a:pt x="5" y="1824"/>
                    </a:lnTo>
                    <a:lnTo>
                      <a:pt x="21" y="1767"/>
                    </a:lnTo>
                    <a:lnTo>
                      <a:pt x="42" y="1720"/>
                    </a:lnTo>
                    <a:lnTo>
                      <a:pt x="70" y="1678"/>
                    </a:lnTo>
                    <a:lnTo>
                      <a:pt x="102" y="1644"/>
                    </a:lnTo>
                    <a:lnTo>
                      <a:pt x="138" y="1615"/>
                    </a:lnTo>
                    <a:lnTo>
                      <a:pt x="180" y="1594"/>
                    </a:lnTo>
                    <a:lnTo>
                      <a:pt x="222" y="1581"/>
                    </a:lnTo>
                    <a:lnTo>
                      <a:pt x="268" y="1575"/>
                    </a:lnTo>
                    <a:lnTo>
                      <a:pt x="313" y="1577"/>
                    </a:lnTo>
                    <a:lnTo>
                      <a:pt x="361" y="1585"/>
                    </a:lnTo>
                    <a:lnTo>
                      <a:pt x="406" y="1602"/>
                    </a:lnTo>
                    <a:lnTo>
                      <a:pt x="452" y="1626"/>
                    </a:lnTo>
                    <a:lnTo>
                      <a:pt x="494" y="1659"/>
                    </a:lnTo>
                    <a:lnTo>
                      <a:pt x="522" y="1680"/>
                    </a:lnTo>
                    <a:lnTo>
                      <a:pt x="555" y="1697"/>
                    </a:lnTo>
                    <a:lnTo>
                      <a:pt x="585" y="1706"/>
                    </a:lnTo>
                    <a:lnTo>
                      <a:pt x="617" y="1710"/>
                    </a:lnTo>
                    <a:lnTo>
                      <a:pt x="648" y="1708"/>
                    </a:lnTo>
                    <a:lnTo>
                      <a:pt x="676" y="1701"/>
                    </a:lnTo>
                    <a:lnTo>
                      <a:pt x="701" y="1685"/>
                    </a:lnTo>
                    <a:lnTo>
                      <a:pt x="724" y="1665"/>
                    </a:lnTo>
                    <a:lnTo>
                      <a:pt x="745" y="1636"/>
                    </a:lnTo>
                    <a:lnTo>
                      <a:pt x="758" y="1604"/>
                    </a:lnTo>
                    <a:lnTo>
                      <a:pt x="768" y="1562"/>
                    </a:lnTo>
                    <a:lnTo>
                      <a:pt x="771" y="1516"/>
                    </a:lnTo>
                    <a:lnTo>
                      <a:pt x="771" y="1041"/>
                    </a:lnTo>
                    <a:lnTo>
                      <a:pt x="777" y="987"/>
                    </a:lnTo>
                    <a:lnTo>
                      <a:pt x="792" y="940"/>
                    </a:lnTo>
                    <a:lnTo>
                      <a:pt x="815" y="896"/>
                    </a:lnTo>
                    <a:lnTo>
                      <a:pt x="847" y="858"/>
                    </a:lnTo>
                    <a:lnTo>
                      <a:pt x="885" y="826"/>
                    </a:lnTo>
                    <a:lnTo>
                      <a:pt x="929" y="803"/>
                    </a:lnTo>
                    <a:lnTo>
                      <a:pt x="979" y="788"/>
                    </a:lnTo>
                    <a:lnTo>
                      <a:pt x="1030" y="782"/>
                    </a:lnTo>
                    <a:lnTo>
                      <a:pt x="1505" y="782"/>
                    </a:lnTo>
                    <a:lnTo>
                      <a:pt x="1553" y="778"/>
                    </a:lnTo>
                    <a:lnTo>
                      <a:pt x="1592" y="769"/>
                    </a:lnTo>
                    <a:lnTo>
                      <a:pt x="1627" y="754"/>
                    </a:lnTo>
                    <a:lnTo>
                      <a:pt x="1655" y="735"/>
                    </a:lnTo>
                    <a:lnTo>
                      <a:pt x="1676" y="710"/>
                    </a:lnTo>
                    <a:lnTo>
                      <a:pt x="1689" y="683"/>
                    </a:lnTo>
                    <a:lnTo>
                      <a:pt x="1699" y="653"/>
                    </a:lnTo>
                    <a:lnTo>
                      <a:pt x="1701" y="622"/>
                    </a:lnTo>
                    <a:lnTo>
                      <a:pt x="1697" y="590"/>
                    </a:lnTo>
                    <a:lnTo>
                      <a:pt x="1688" y="558"/>
                    </a:lnTo>
                    <a:lnTo>
                      <a:pt x="1670" y="527"/>
                    </a:lnTo>
                    <a:lnTo>
                      <a:pt x="1648" y="497"/>
                    </a:lnTo>
                    <a:lnTo>
                      <a:pt x="1615" y="455"/>
                    </a:lnTo>
                    <a:lnTo>
                      <a:pt x="1592" y="411"/>
                    </a:lnTo>
                    <a:lnTo>
                      <a:pt x="1575" y="364"/>
                    </a:lnTo>
                    <a:lnTo>
                      <a:pt x="1566" y="318"/>
                    </a:lnTo>
                    <a:lnTo>
                      <a:pt x="1566" y="270"/>
                    </a:lnTo>
                    <a:lnTo>
                      <a:pt x="1572" y="227"/>
                    </a:lnTo>
                    <a:lnTo>
                      <a:pt x="1585" y="183"/>
                    </a:lnTo>
                    <a:lnTo>
                      <a:pt x="1606" y="141"/>
                    </a:lnTo>
                    <a:lnTo>
                      <a:pt x="1632" y="105"/>
                    </a:lnTo>
                    <a:lnTo>
                      <a:pt x="1669" y="71"/>
                    </a:lnTo>
                    <a:lnTo>
                      <a:pt x="1710" y="44"/>
                    </a:lnTo>
                    <a:lnTo>
                      <a:pt x="1758" y="21"/>
                    </a:lnTo>
                    <a:lnTo>
                      <a:pt x="1813" y="8"/>
                    </a:lnTo>
                    <a:lnTo>
                      <a:pt x="187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34" name="Group 4">
              <a:extLst>
                <a:ext uri="{FF2B5EF4-FFF2-40B4-BE49-F238E27FC236}">
                  <a16:creationId xmlns:a16="http://schemas.microsoft.com/office/drawing/2014/main" id="{F4956580-C0FA-7C6B-E5A9-944DC41B348D}"/>
                </a:ext>
              </a:extLst>
            </p:cNvPr>
            <p:cNvGrpSpPr>
              <a:grpSpLocks noChangeAspect="1"/>
            </p:cNvGrpSpPr>
            <p:nvPr/>
          </p:nvGrpSpPr>
          <p:grpSpPr bwMode="auto">
            <a:xfrm>
              <a:off x="6880653" y="4835912"/>
              <a:ext cx="607628" cy="607790"/>
              <a:chOff x="1947" y="269"/>
              <a:chExt cx="3783" cy="3784"/>
            </a:xfrm>
            <a:solidFill>
              <a:schemeClr val="accent3"/>
            </a:solidFill>
          </p:grpSpPr>
          <p:sp>
            <p:nvSpPr>
              <p:cNvPr id="43" name="Freeform 6">
                <a:extLst>
                  <a:ext uri="{FF2B5EF4-FFF2-40B4-BE49-F238E27FC236}">
                    <a16:creationId xmlns:a16="http://schemas.microsoft.com/office/drawing/2014/main" id="{612FBB2A-A68A-126F-B5F2-6403D48757C4}"/>
                  </a:ext>
                </a:extLst>
              </p:cNvPr>
              <p:cNvSpPr>
                <a:spLocks/>
              </p:cNvSpPr>
              <p:nvPr/>
            </p:nvSpPr>
            <p:spPr bwMode="auto">
              <a:xfrm>
                <a:off x="1947" y="1420"/>
                <a:ext cx="3783" cy="1688"/>
              </a:xfrm>
              <a:custGeom>
                <a:avLst/>
                <a:gdLst>
                  <a:gd name="T0" fmla="*/ 0 w 3783"/>
                  <a:gd name="T1" fmla="*/ 0 h 1688"/>
                  <a:gd name="T2" fmla="*/ 1224 w 3783"/>
                  <a:gd name="T3" fmla="*/ 653 h 1688"/>
                  <a:gd name="T4" fmla="*/ 1241 w 3783"/>
                  <a:gd name="T5" fmla="*/ 662 h 1688"/>
                  <a:gd name="T6" fmla="*/ 1734 w 3783"/>
                  <a:gd name="T7" fmla="*/ 662 h 1688"/>
                  <a:gd name="T8" fmla="*/ 1734 w 3783"/>
                  <a:gd name="T9" fmla="*/ 820 h 1688"/>
                  <a:gd name="T10" fmla="*/ 2049 w 3783"/>
                  <a:gd name="T11" fmla="*/ 820 h 1688"/>
                  <a:gd name="T12" fmla="*/ 2049 w 3783"/>
                  <a:gd name="T13" fmla="*/ 662 h 1688"/>
                  <a:gd name="T14" fmla="*/ 2541 w 3783"/>
                  <a:gd name="T15" fmla="*/ 662 h 1688"/>
                  <a:gd name="T16" fmla="*/ 3783 w 3783"/>
                  <a:gd name="T17" fmla="*/ 0 h 1688"/>
                  <a:gd name="T18" fmla="*/ 3783 w 3783"/>
                  <a:gd name="T19" fmla="*/ 1688 h 1688"/>
                  <a:gd name="T20" fmla="*/ 0 w 3783"/>
                  <a:gd name="T21" fmla="*/ 1688 h 1688"/>
                  <a:gd name="T22" fmla="*/ 0 w 3783"/>
                  <a:gd name="T23" fmla="*/ 0 h 1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83" h="1688">
                    <a:moveTo>
                      <a:pt x="0" y="0"/>
                    </a:moveTo>
                    <a:lnTo>
                      <a:pt x="1224" y="653"/>
                    </a:lnTo>
                    <a:lnTo>
                      <a:pt x="1241" y="662"/>
                    </a:lnTo>
                    <a:lnTo>
                      <a:pt x="1734" y="662"/>
                    </a:lnTo>
                    <a:lnTo>
                      <a:pt x="1734" y="820"/>
                    </a:lnTo>
                    <a:lnTo>
                      <a:pt x="2049" y="820"/>
                    </a:lnTo>
                    <a:lnTo>
                      <a:pt x="2049" y="662"/>
                    </a:lnTo>
                    <a:lnTo>
                      <a:pt x="2541" y="662"/>
                    </a:lnTo>
                    <a:lnTo>
                      <a:pt x="3783" y="0"/>
                    </a:lnTo>
                    <a:lnTo>
                      <a:pt x="3783" y="1688"/>
                    </a:lnTo>
                    <a:lnTo>
                      <a:pt x="0" y="168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4" name="Freeform 7">
                <a:extLst>
                  <a:ext uri="{FF2B5EF4-FFF2-40B4-BE49-F238E27FC236}">
                    <a16:creationId xmlns:a16="http://schemas.microsoft.com/office/drawing/2014/main" id="{D4BBF125-8141-265D-D5CD-16D0250F349C}"/>
                  </a:ext>
                </a:extLst>
              </p:cNvPr>
              <p:cNvSpPr>
                <a:spLocks noEditPoints="1"/>
              </p:cNvSpPr>
              <p:nvPr/>
            </p:nvSpPr>
            <p:spPr bwMode="auto">
              <a:xfrm>
                <a:off x="1947" y="269"/>
                <a:ext cx="3783" cy="1656"/>
              </a:xfrm>
              <a:custGeom>
                <a:avLst/>
                <a:gdLst>
                  <a:gd name="T0" fmla="*/ 1397 w 3783"/>
                  <a:gd name="T1" fmla="*/ 161 h 1656"/>
                  <a:gd name="T2" fmla="*/ 1363 w 3783"/>
                  <a:gd name="T3" fmla="*/ 182 h 1656"/>
                  <a:gd name="T4" fmla="*/ 1342 w 3783"/>
                  <a:gd name="T5" fmla="*/ 216 h 1656"/>
                  <a:gd name="T6" fmla="*/ 1340 w 3783"/>
                  <a:gd name="T7" fmla="*/ 395 h 1656"/>
                  <a:gd name="T8" fmla="*/ 2444 w 3783"/>
                  <a:gd name="T9" fmla="*/ 238 h 1656"/>
                  <a:gd name="T10" fmla="*/ 2432 w 3783"/>
                  <a:gd name="T11" fmla="*/ 198 h 1656"/>
                  <a:gd name="T12" fmla="*/ 2404 w 3783"/>
                  <a:gd name="T13" fmla="*/ 169 h 1656"/>
                  <a:gd name="T14" fmla="*/ 2365 w 3783"/>
                  <a:gd name="T15" fmla="*/ 159 h 1656"/>
                  <a:gd name="T16" fmla="*/ 1418 w 3783"/>
                  <a:gd name="T17" fmla="*/ 0 h 1656"/>
                  <a:gd name="T18" fmla="*/ 2402 w 3783"/>
                  <a:gd name="T19" fmla="*/ 4 h 1656"/>
                  <a:gd name="T20" fmla="*/ 2472 w 3783"/>
                  <a:gd name="T21" fmla="*/ 27 h 1656"/>
                  <a:gd name="T22" fmla="*/ 2531 w 3783"/>
                  <a:gd name="T23" fmla="*/ 70 h 1656"/>
                  <a:gd name="T24" fmla="*/ 2574 w 3783"/>
                  <a:gd name="T25" fmla="*/ 129 h 1656"/>
                  <a:gd name="T26" fmla="*/ 2597 w 3783"/>
                  <a:gd name="T27" fmla="*/ 199 h 1656"/>
                  <a:gd name="T28" fmla="*/ 2601 w 3783"/>
                  <a:gd name="T29" fmla="*/ 395 h 1656"/>
                  <a:gd name="T30" fmla="*/ 3783 w 3783"/>
                  <a:gd name="T31" fmla="*/ 973 h 1656"/>
                  <a:gd name="T32" fmla="*/ 2049 w 3783"/>
                  <a:gd name="T33" fmla="*/ 1656 h 1656"/>
                  <a:gd name="T34" fmla="*/ 2036 w 3783"/>
                  <a:gd name="T35" fmla="*/ 1595 h 1656"/>
                  <a:gd name="T36" fmla="*/ 2003 w 3783"/>
                  <a:gd name="T37" fmla="*/ 1545 h 1656"/>
                  <a:gd name="T38" fmla="*/ 1953 w 3783"/>
                  <a:gd name="T39" fmla="*/ 1510 h 1656"/>
                  <a:gd name="T40" fmla="*/ 1892 w 3783"/>
                  <a:gd name="T41" fmla="*/ 1499 h 1656"/>
                  <a:gd name="T42" fmla="*/ 1830 w 3783"/>
                  <a:gd name="T43" fmla="*/ 1510 h 1656"/>
                  <a:gd name="T44" fmla="*/ 1781 w 3783"/>
                  <a:gd name="T45" fmla="*/ 1545 h 1656"/>
                  <a:gd name="T46" fmla="*/ 1746 w 3783"/>
                  <a:gd name="T47" fmla="*/ 1595 h 1656"/>
                  <a:gd name="T48" fmla="*/ 1734 w 3783"/>
                  <a:gd name="T49" fmla="*/ 1656 h 1656"/>
                  <a:gd name="T50" fmla="*/ 0 w 3783"/>
                  <a:gd name="T51" fmla="*/ 973 h 1656"/>
                  <a:gd name="T52" fmla="*/ 1182 w 3783"/>
                  <a:gd name="T53" fmla="*/ 395 h 1656"/>
                  <a:gd name="T54" fmla="*/ 1185 w 3783"/>
                  <a:gd name="T55" fmla="*/ 199 h 1656"/>
                  <a:gd name="T56" fmla="*/ 1208 w 3783"/>
                  <a:gd name="T57" fmla="*/ 129 h 1656"/>
                  <a:gd name="T58" fmla="*/ 1252 w 3783"/>
                  <a:gd name="T59" fmla="*/ 70 h 1656"/>
                  <a:gd name="T60" fmla="*/ 1310 w 3783"/>
                  <a:gd name="T61" fmla="*/ 27 h 1656"/>
                  <a:gd name="T62" fmla="*/ 1380 w 3783"/>
                  <a:gd name="T63" fmla="*/ 4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83" h="1656">
                    <a:moveTo>
                      <a:pt x="1418" y="159"/>
                    </a:moveTo>
                    <a:lnTo>
                      <a:pt x="1397" y="161"/>
                    </a:lnTo>
                    <a:lnTo>
                      <a:pt x="1379" y="169"/>
                    </a:lnTo>
                    <a:lnTo>
                      <a:pt x="1363" y="182"/>
                    </a:lnTo>
                    <a:lnTo>
                      <a:pt x="1350" y="198"/>
                    </a:lnTo>
                    <a:lnTo>
                      <a:pt x="1342" y="216"/>
                    </a:lnTo>
                    <a:lnTo>
                      <a:pt x="1340" y="238"/>
                    </a:lnTo>
                    <a:lnTo>
                      <a:pt x="1340" y="395"/>
                    </a:lnTo>
                    <a:lnTo>
                      <a:pt x="2444" y="395"/>
                    </a:lnTo>
                    <a:lnTo>
                      <a:pt x="2444" y="238"/>
                    </a:lnTo>
                    <a:lnTo>
                      <a:pt x="2440" y="216"/>
                    </a:lnTo>
                    <a:lnTo>
                      <a:pt x="2432" y="198"/>
                    </a:lnTo>
                    <a:lnTo>
                      <a:pt x="2420" y="182"/>
                    </a:lnTo>
                    <a:lnTo>
                      <a:pt x="2404" y="169"/>
                    </a:lnTo>
                    <a:lnTo>
                      <a:pt x="2385" y="161"/>
                    </a:lnTo>
                    <a:lnTo>
                      <a:pt x="2365" y="159"/>
                    </a:lnTo>
                    <a:lnTo>
                      <a:pt x="1418" y="159"/>
                    </a:lnTo>
                    <a:close/>
                    <a:moveTo>
                      <a:pt x="1418" y="0"/>
                    </a:moveTo>
                    <a:lnTo>
                      <a:pt x="2365" y="0"/>
                    </a:lnTo>
                    <a:lnTo>
                      <a:pt x="2402" y="4"/>
                    </a:lnTo>
                    <a:lnTo>
                      <a:pt x="2439" y="13"/>
                    </a:lnTo>
                    <a:lnTo>
                      <a:pt x="2472" y="27"/>
                    </a:lnTo>
                    <a:lnTo>
                      <a:pt x="2503" y="46"/>
                    </a:lnTo>
                    <a:lnTo>
                      <a:pt x="2531" y="70"/>
                    </a:lnTo>
                    <a:lnTo>
                      <a:pt x="2555" y="98"/>
                    </a:lnTo>
                    <a:lnTo>
                      <a:pt x="2574" y="129"/>
                    </a:lnTo>
                    <a:lnTo>
                      <a:pt x="2588" y="162"/>
                    </a:lnTo>
                    <a:lnTo>
                      <a:pt x="2597" y="199"/>
                    </a:lnTo>
                    <a:lnTo>
                      <a:pt x="2601" y="238"/>
                    </a:lnTo>
                    <a:lnTo>
                      <a:pt x="2601" y="395"/>
                    </a:lnTo>
                    <a:lnTo>
                      <a:pt x="3783" y="395"/>
                    </a:lnTo>
                    <a:lnTo>
                      <a:pt x="3783" y="973"/>
                    </a:lnTo>
                    <a:lnTo>
                      <a:pt x="2502" y="1656"/>
                    </a:lnTo>
                    <a:lnTo>
                      <a:pt x="2049" y="1656"/>
                    </a:lnTo>
                    <a:lnTo>
                      <a:pt x="2046" y="1624"/>
                    </a:lnTo>
                    <a:lnTo>
                      <a:pt x="2036" y="1595"/>
                    </a:lnTo>
                    <a:lnTo>
                      <a:pt x="2023" y="1567"/>
                    </a:lnTo>
                    <a:lnTo>
                      <a:pt x="2003" y="1545"/>
                    </a:lnTo>
                    <a:lnTo>
                      <a:pt x="1979" y="1525"/>
                    </a:lnTo>
                    <a:lnTo>
                      <a:pt x="1953" y="1510"/>
                    </a:lnTo>
                    <a:lnTo>
                      <a:pt x="1923" y="1501"/>
                    </a:lnTo>
                    <a:lnTo>
                      <a:pt x="1892" y="1499"/>
                    </a:lnTo>
                    <a:lnTo>
                      <a:pt x="1860" y="1501"/>
                    </a:lnTo>
                    <a:lnTo>
                      <a:pt x="1830" y="1510"/>
                    </a:lnTo>
                    <a:lnTo>
                      <a:pt x="1804" y="1525"/>
                    </a:lnTo>
                    <a:lnTo>
                      <a:pt x="1781" y="1545"/>
                    </a:lnTo>
                    <a:lnTo>
                      <a:pt x="1761" y="1567"/>
                    </a:lnTo>
                    <a:lnTo>
                      <a:pt x="1746" y="1595"/>
                    </a:lnTo>
                    <a:lnTo>
                      <a:pt x="1737" y="1624"/>
                    </a:lnTo>
                    <a:lnTo>
                      <a:pt x="1734" y="1656"/>
                    </a:lnTo>
                    <a:lnTo>
                      <a:pt x="1280" y="1656"/>
                    </a:lnTo>
                    <a:lnTo>
                      <a:pt x="0" y="973"/>
                    </a:lnTo>
                    <a:lnTo>
                      <a:pt x="0" y="395"/>
                    </a:lnTo>
                    <a:lnTo>
                      <a:pt x="1182" y="395"/>
                    </a:lnTo>
                    <a:lnTo>
                      <a:pt x="1182" y="238"/>
                    </a:lnTo>
                    <a:lnTo>
                      <a:pt x="1185" y="199"/>
                    </a:lnTo>
                    <a:lnTo>
                      <a:pt x="1194" y="162"/>
                    </a:lnTo>
                    <a:lnTo>
                      <a:pt x="1208" y="129"/>
                    </a:lnTo>
                    <a:lnTo>
                      <a:pt x="1228" y="98"/>
                    </a:lnTo>
                    <a:lnTo>
                      <a:pt x="1252" y="70"/>
                    </a:lnTo>
                    <a:lnTo>
                      <a:pt x="1279" y="46"/>
                    </a:lnTo>
                    <a:lnTo>
                      <a:pt x="1310" y="27"/>
                    </a:lnTo>
                    <a:lnTo>
                      <a:pt x="1343" y="13"/>
                    </a:lnTo>
                    <a:lnTo>
                      <a:pt x="1380" y="4"/>
                    </a:lnTo>
                    <a:lnTo>
                      <a:pt x="14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5" name="Freeform 8">
                <a:extLst>
                  <a:ext uri="{FF2B5EF4-FFF2-40B4-BE49-F238E27FC236}">
                    <a16:creationId xmlns:a16="http://schemas.microsoft.com/office/drawing/2014/main" id="{DD5350A8-B496-63E3-05F6-85872001B70F}"/>
                  </a:ext>
                </a:extLst>
              </p:cNvPr>
              <p:cNvSpPr>
                <a:spLocks/>
              </p:cNvSpPr>
              <p:nvPr/>
            </p:nvSpPr>
            <p:spPr bwMode="auto">
              <a:xfrm>
                <a:off x="5019" y="3344"/>
                <a:ext cx="711" cy="709"/>
              </a:xfrm>
              <a:custGeom>
                <a:avLst/>
                <a:gdLst>
                  <a:gd name="T0" fmla="*/ 0 w 711"/>
                  <a:gd name="T1" fmla="*/ 0 h 709"/>
                  <a:gd name="T2" fmla="*/ 306 w 711"/>
                  <a:gd name="T3" fmla="*/ 0 h 709"/>
                  <a:gd name="T4" fmla="*/ 711 w 711"/>
                  <a:gd name="T5" fmla="*/ 354 h 709"/>
                  <a:gd name="T6" fmla="*/ 306 w 711"/>
                  <a:gd name="T7" fmla="*/ 709 h 709"/>
                  <a:gd name="T8" fmla="*/ 0 w 711"/>
                  <a:gd name="T9" fmla="*/ 709 h 709"/>
                  <a:gd name="T10" fmla="*/ 0 w 711"/>
                  <a:gd name="T11" fmla="*/ 0 h 709"/>
                </a:gdLst>
                <a:ahLst/>
                <a:cxnLst>
                  <a:cxn ang="0">
                    <a:pos x="T0" y="T1"/>
                  </a:cxn>
                  <a:cxn ang="0">
                    <a:pos x="T2" y="T3"/>
                  </a:cxn>
                  <a:cxn ang="0">
                    <a:pos x="T4" y="T5"/>
                  </a:cxn>
                  <a:cxn ang="0">
                    <a:pos x="T6" y="T7"/>
                  </a:cxn>
                  <a:cxn ang="0">
                    <a:pos x="T8" y="T9"/>
                  </a:cxn>
                  <a:cxn ang="0">
                    <a:pos x="T10" y="T11"/>
                  </a:cxn>
                </a:cxnLst>
                <a:rect l="0" t="0" r="r" b="b"/>
                <a:pathLst>
                  <a:path w="711" h="709">
                    <a:moveTo>
                      <a:pt x="0" y="0"/>
                    </a:moveTo>
                    <a:lnTo>
                      <a:pt x="306" y="0"/>
                    </a:lnTo>
                    <a:lnTo>
                      <a:pt x="711" y="354"/>
                    </a:lnTo>
                    <a:lnTo>
                      <a:pt x="306" y="709"/>
                    </a:lnTo>
                    <a:lnTo>
                      <a:pt x="0" y="709"/>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6" name="Rectangle 9">
                <a:extLst>
                  <a:ext uri="{FF2B5EF4-FFF2-40B4-BE49-F238E27FC236}">
                    <a16:creationId xmlns:a16="http://schemas.microsoft.com/office/drawing/2014/main" id="{DC37C4F3-9789-89A0-B483-36586BB6F156}"/>
                  </a:ext>
                </a:extLst>
              </p:cNvPr>
              <p:cNvSpPr>
                <a:spLocks noChangeArrowheads="1"/>
              </p:cNvSpPr>
              <p:nvPr/>
            </p:nvSpPr>
            <p:spPr bwMode="auto">
              <a:xfrm>
                <a:off x="2891" y="3344"/>
                <a:ext cx="1970" cy="709"/>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Freeform 10">
                <a:extLst>
                  <a:ext uri="{FF2B5EF4-FFF2-40B4-BE49-F238E27FC236}">
                    <a16:creationId xmlns:a16="http://schemas.microsoft.com/office/drawing/2014/main" id="{7FAF942E-7059-4E98-7955-7794A731680E}"/>
                  </a:ext>
                </a:extLst>
              </p:cNvPr>
              <p:cNvSpPr>
                <a:spLocks/>
              </p:cNvSpPr>
              <p:nvPr/>
            </p:nvSpPr>
            <p:spPr bwMode="auto">
              <a:xfrm>
                <a:off x="1985" y="3344"/>
                <a:ext cx="749" cy="709"/>
              </a:xfrm>
              <a:custGeom>
                <a:avLst/>
                <a:gdLst>
                  <a:gd name="T0" fmla="*/ 354 w 749"/>
                  <a:gd name="T1" fmla="*/ 0 h 709"/>
                  <a:gd name="T2" fmla="*/ 749 w 749"/>
                  <a:gd name="T3" fmla="*/ 0 h 709"/>
                  <a:gd name="T4" fmla="*/ 749 w 749"/>
                  <a:gd name="T5" fmla="*/ 709 h 709"/>
                  <a:gd name="T6" fmla="*/ 354 w 749"/>
                  <a:gd name="T7" fmla="*/ 709 h 709"/>
                  <a:gd name="T8" fmla="*/ 306 w 749"/>
                  <a:gd name="T9" fmla="*/ 706 h 709"/>
                  <a:gd name="T10" fmla="*/ 260 w 749"/>
                  <a:gd name="T11" fmla="*/ 696 h 709"/>
                  <a:gd name="T12" fmla="*/ 217 w 749"/>
                  <a:gd name="T13" fmla="*/ 681 h 709"/>
                  <a:gd name="T14" fmla="*/ 175 w 749"/>
                  <a:gd name="T15" fmla="*/ 661 h 709"/>
                  <a:gd name="T16" fmla="*/ 138 w 749"/>
                  <a:gd name="T17" fmla="*/ 634 h 709"/>
                  <a:gd name="T18" fmla="*/ 104 w 749"/>
                  <a:gd name="T19" fmla="*/ 605 h 709"/>
                  <a:gd name="T20" fmla="*/ 73 w 749"/>
                  <a:gd name="T21" fmla="*/ 571 h 709"/>
                  <a:gd name="T22" fmla="*/ 48 w 749"/>
                  <a:gd name="T23" fmla="*/ 533 h 709"/>
                  <a:gd name="T24" fmla="*/ 27 w 749"/>
                  <a:gd name="T25" fmla="*/ 492 h 709"/>
                  <a:gd name="T26" fmla="*/ 12 w 749"/>
                  <a:gd name="T27" fmla="*/ 449 h 709"/>
                  <a:gd name="T28" fmla="*/ 3 w 749"/>
                  <a:gd name="T29" fmla="*/ 403 h 709"/>
                  <a:gd name="T30" fmla="*/ 0 w 749"/>
                  <a:gd name="T31" fmla="*/ 354 h 709"/>
                  <a:gd name="T32" fmla="*/ 3 w 749"/>
                  <a:gd name="T33" fmla="*/ 306 h 709"/>
                  <a:gd name="T34" fmla="*/ 12 w 749"/>
                  <a:gd name="T35" fmla="*/ 260 h 709"/>
                  <a:gd name="T36" fmla="*/ 27 w 749"/>
                  <a:gd name="T37" fmla="*/ 217 h 709"/>
                  <a:gd name="T38" fmla="*/ 48 w 749"/>
                  <a:gd name="T39" fmla="*/ 176 h 709"/>
                  <a:gd name="T40" fmla="*/ 73 w 749"/>
                  <a:gd name="T41" fmla="*/ 138 h 709"/>
                  <a:gd name="T42" fmla="*/ 104 w 749"/>
                  <a:gd name="T43" fmla="*/ 103 h 709"/>
                  <a:gd name="T44" fmla="*/ 138 w 749"/>
                  <a:gd name="T45" fmla="*/ 73 h 709"/>
                  <a:gd name="T46" fmla="*/ 175 w 749"/>
                  <a:gd name="T47" fmla="*/ 48 h 709"/>
                  <a:gd name="T48" fmla="*/ 217 w 749"/>
                  <a:gd name="T49" fmla="*/ 28 h 709"/>
                  <a:gd name="T50" fmla="*/ 260 w 749"/>
                  <a:gd name="T51" fmla="*/ 13 h 709"/>
                  <a:gd name="T52" fmla="*/ 306 w 749"/>
                  <a:gd name="T53" fmla="*/ 3 h 709"/>
                  <a:gd name="T54" fmla="*/ 354 w 749"/>
                  <a:gd name="T55" fmla="*/ 0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9" h="709">
                    <a:moveTo>
                      <a:pt x="354" y="0"/>
                    </a:moveTo>
                    <a:lnTo>
                      <a:pt x="749" y="0"/>
                    </a:lnTo>
                    <a:lnTo>
                      <a:pt x="749" y="709"/>
                    </a:lnTo>
                    <a:lnTo>
                      <a:pt x="354" y="709"/>
                    </a:lnTo>
                    <a:lnTo>
                      <a:pt x="306" y="706"/>
                    </a:lnTo>
                    <a:lnTo>
                      <a:pt x="260" y="696"/>
                    </a:lnTo>
                    <a:lnTo>
                      <a:pt x="217" y="681"/>
                    </a:lnTo>
                    <a:lnTo>
                      <a:pt x="175" y="661"/>
                    </a:lnTo>
                    <a:lnTo>
                      <a:pt x="138" y="634"/>
                    </a:lnTo>
                    <a:lnTo>
                      <a:pt x="104" y="605"/>
                    </a:lnTo>
                    <a:lnTo>
                      <a:pt x="73" y="571"/>
                    </a:lnTo>
                    <a:lnTo>
                      <a:pt x="48" y="533"/>
                    </a:lnTo>
                    <a:lnTo>
                      <a:pt x="27" y="492"/>
                    </a:lnTo>
                    <a:lnTo>
                      <a:pt x="12" y="449"/>
                    </a:lnTo>
                    <a:lnTo>
                      <a:pt x="3" y="403"/>
                    </a:lnTo>
                    <a:lnTo>
                      <a:pt x="0" y="354"/>
                    </a:lnTo>
                    <a:lnTo>
                      <a:pt x="3" y="306"/>
                    </a:lnTo>
                    <a:lnTo>
                      <a:pt x="12" y="260"/>
                    </a:lnTo>
                    <a:lnTo>
                      <a:pt x="27" y="217"/>
                    </a:lnTo>
                    <a:lnTo>
                      <a:pt x="48" y="176"/>
                    </a:lnTo>
                    <a:lnTo>
                      <a:pt x="73" y="138"/>
                    </a:lnTo>
                    <a:lnTo>
                      <a:pt x="104" y="103"/>
                    </a:lnTo>
                    <a:lnTo>
                      <a:pt x="138" y="73"/>
                    </a:lnTo>
                    <a:lnTo>
                      <a:pt x="175" y="48"/>
                    </a:lnTo>
                    <a:lnTo>
                      <a:pt x="217" y="28"/>
                    </a:lnTo>
                    <a:lnTo>
                      <a:pt x="260" y="13"/>
                    </a:lnTo>
                    <a:lnTo>
                      <a:pt x="306" y="3"/>
                    </a:lnTo>
                    <a:lnTo>
                      <a:pt x="3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35" name="Group 34">
              <a:extLst>
                <a:ext uri="{FF2B5EF4-FFF2-40B4-BE49-F238E27FC236}">
                  <a16:creationId xmlns:a16="http://schemas.microsoft.com/office/drawing/2014/main" id="{E7BB4E51-5E6F-B1AD-3375-761908DE5CA1}"/>
                </a:ext>
              </a:extLst>
            </p:cNvPr>
            <p:cNvGrpSpPr>
              <a:grpSpLocks noChangeAspect="1"/>
            </p:cNvGrpSpPr>
            <p:nvPr/>
          </p:nvGrpSpPr>
          <p:grpSpPr bwMode="auto">
            <a:xfrm>
              <a:off x="5749635" y="2815766"/>
              <a:ext cx="692730" cy="689434"/>
              <a:chOff x="285" y="355"/>
              <a:chExt cx="3783" cy="3765"/>
            </a:xfrm>
            <a:solidFill>
              <a:schemeClr val="accent1"/>
            </a:solidFill>
          </p:grpSpPr>
          <p:sp>
            <p:nvSpPr>
              <p:cNvPr id="36" name="Freeform 36">
                <a:extLst>
                  <a:ext uri="{FF2B5EF4-FFF2-40B4-BE49-F238E27FC236}">
                    <a16:creationId xmlns:a16="http://schemas.microsoft.com/office/drawing/2014/main" id="{4CE10A32-9FF4-DC65-46DA-1ADE42EBC549}"/>
                  </a:ext>
                </a:extLst>
              </p:cNvPr>
              <p:cNvSpPr>
                <a:spLocks/>
              </p:cNvSpPr>
              <p:nvPr/>
            </p:nvSpPr>
            <p:spPr bwMode="auto">
              <a:xfrm>
                <a:off x="285" y="1957"/>
                <a:ext cx="1376" cy="2048"/>
              </a:xfrm>
              <a:custGeom>
                <a:avLst/>
                <a:gdLst>
                  <a:gd name="T0" fmla="*/ 0 w 1376"/>
                  <a:gd name="T1" fmla="*/ 0 h 2048"/>
                  <a:gd name="T2" fmla="*/ 1376 w 1376"/>
                  <a:gd name="T3" fmla="*/ 867 h 2048"/>
                  <a:gd name="T4" fmla="*/ 0 w 1376"/>
                  <a:gd name="T5" fmla="*/ 2048 h 2048"/>
                  <a:gd name="T6" fmla="*/ 0 w 1376"/>
                  <a:gd name="T7" fmla="*/ 0 h 2048"/>
                </a:gdLst>
                <a:ahLst/>
                <a:cxnLst>
                  <a:cxn ang="0">
                    <a:pos x="T0" y="T1"/>
                  </a:cxn>
                  <a:cxn ang="0">
                    <a:pos x="T2" y="T3"/>
                  </a:cxn>
                  <a:cxn ang="0">
                    <a:pos x="T4" y="T5"/>
                  </a:cxn>
                  <a:cxn ang="0">
                    <a:pos x="T6" y="T7"/>
                  </a:cxn>
                </a:cxnLst>
                <a:rect l="0" t="0" r="r" b="b"/>
                <a:pathLst>
                  <a:path w="1376" h="2048">
                    <a:moveTo>
                      <a:pt x="0" y="0"/>
                    </a:moveTo>
                    <a:lnTo>
                      <a:pt x="1376" y="867"/>
                    </a:lnTo>
                    <a:lnTo>
                      <a:pt x="0" y="204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7" name="Freeform 37">
                <a:extLst>
                  <a:ext uri="{FF2B5EF4-FFF2-40B4-BE49-F238E27FC236}">
                    <a16:creationId xmlns:a16="http://schemas.microsoft.com/office/drawing/2014/main" id="{0C4B0998-618D-0056-639E-843594BA5D99}"/>
                  </a:ext>
                </a:extLst>
              </p:cNvPr>
              <p:cNvSpPr>
                <a:spLocks/>
              </p:cNvSpPr>
              <p:nvPr/>
            </p:nvSpPr>
            <p:spPr bwMode="auto">
              <a:xfrm>
                <a:off x="393" y="2913"/>
                <a:ext cx="3567" cy="1207"/>
              </a:xfrm>
              <a:custGeom>
                <a:avLst/>
                <a:gdLst>
                  <a:gd name="T0" fmla="*/ 1406 w 3567"/>
                  <a:gd name="T1" fmla="*/ 0 h 1207"/>
                  <a:gd name="T2" fmla="*/ 1784 w 3567"/>
                  <a:gd name="T3" fmla="*/ 237 h 1207"/>
                  <a:gd name="T4" fmla="*/ 2160 w 3567"/>
                  <a:gd name="T5" fmla="*/ 0 h 1207"/>
                  <a:gd name="T6" fmla="*/ 3567 w 3567"/>
                  <a:gd name="T7" fmla="*/ 1207 h 1207"/>
                  <a:gd name="T8" fmla="*/ 0 w 3567"/>
                  <a:gd name="T9" fmla="*/ 1207 h 1207"/>
                  <a:gd name="T10" fmla="*/ 1406 w 3567"/>
                  <a:gd name="T11" fmla="*/ 0 h 1207"/>
                </a:gdLst>
                <a:ahLst/>
                <a:cxnLst>
                  <a:cxn ang="0">
                    <a:pos x="T0" y="T1"/>
                  </a:cxn>
                  <a:cxn ang="0">
                    <a:pos x="T2" y="T3"/>
                  </a:cxn>
                  <a:cxn ang="0">
                    <a:pos x="T4" y="T5"/>
                  </a:cxn>
                  <a:cxn ang="0">
                    <a:pos x="T6" y="T7"/>
                  </a:cxn>
                  <a:cxn ang="0">
                    <a:pos x="T8" y="T9"/>
                  </a:cxn>
                  <a:cxn ang="0">
                    <a:pos x="T10" y="T11"/>
                  </a:cxn>
                </a:cxnLst>
                <a:rect l="0" t="0" r="r" b="b"/>
                <a:pathLst>
                  <a:path w="3567" h="1207">
                    <a:moveTo>
                      <a:pt x="1406" y="0"/>
                    </a:moveTo>
                    <a:lnTo>
                      <a:pt x="1784" y="237"/>
                    </a:lnTo>
                    <a:lnTo>
                      <a:pt x="2160" y="0"/>
                    </a:lnTo>
                    <a:lnTo>
                      <a:pt x="3567" y="1207"/>
                    </a:lnTo>
                    <a:lnTo>
                      <a:pt x="0" y="1207"/>
                    </a:lnTo>
                    <a:lnTo>
                      <a:pt x="14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8" name="Freeform 38">
                <a:extLst>
                  <a:ext uri="{FF2B5EF4-FFF2-40B4-BE49-F238E27FC236}">
                    <a16:creationId xmlns:a16="http://schemas.microsoft.com/office/drawing/2014/main" id="{1248AA48-0CCE-0856-F465-ADDBEEC98B2A}"/>
                  </a:ext>
                </a:extLst>
              </p:cNvPr>
              <p:cNvSpPr>
                <a:spLocks/>
              </p:cNvSpPr>
              <p:nvPr/>
            </p:nvSpPr>
            <p:spPr bwMode="auto">
              <a:xfrm>
                <a:off x="2693" y="1957"/>
                <a:ext cx="1375" cy="2048"/>
              </a:xfrm>
              <a:custGeom>
                <a:avLst/>
                <a:gdLst>
                  <a:gd name="T0" fmla="*/ 1375 w 1375"/>
                  <a:gd name="T1" fmla="*/ 0 h 2048"/>
                  <a:gd name="T2" fmla="*/ 1375 w 1375"/>
                  <a:gd name="T3" fmla="*/ 2048 h 2048"/>
                  <a:gd name="T4" fmla="*/ 0 w 1375"/>
                  <a:gd name="T5" fmla="*/ 867 h 2048"/>
                  <a:gd name="T6" fmla="*/ 1375 w 1375"/>
                  <a:gd name="T7" fmla="*/ 0 h 2048"/>
                </a:gdLst>
                <a:ahLst/>
                <a:cxnLst>
                  <a:cxn ang="0">
                    <a:pos x="T0" y="T1"/>
                  </a:cxn>
                  <a:cxn ang="0">
                    <a:pos x="T2" y="T3"/>
                  </a:cxn>
                  <a:cxn ang="0">
                    <a:pos x="T4" y="T5"/>
                  </a:cxn>
                  <a:cxn ang="0">
                    <a:pos x="T6" y="T7"/>
                  </a:cxn>
                </a:cxnLst>
                <a:rect l="0" t="0" r="r" b="b"/>
                <a:pathLst>
                  <a:path w="1375" h="2048">
                    <a:moveTo>
                      <a:pt x="1375" y="0"/>
                    </a:moveTo>
                    <a:lnTo>
                      <a:pt x="1375" y="2048"/>
                    </a:lnTo>
                    <a:lnTo>
                      <a:pt x="0" y="867"/>
                    </a:lnTo>
                    <a:lnTo>
                      <a:pt x="137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39">
                <a:extLst>
                  <a:ext uri="{FF2B5EF4-FFF2-40B4-BE49-F238E27FC236}">
                    <a16:creationId xmlns:a16="http://schemas.microsoft.com/office/drawing/2014/main" id="{60E0048D-4BCD-17E3-5DC3-EA027BE2EE13}"/>
                  </a:ext>
                </a:extLst>
              </p:cNvPr>
              <p:cNvSpPr>
                <a:spLocks/>
              </p:cNvSpPr>
              <p:nvPr/>
            </p:nvSpPr>
            <p:spPr bwMode="auto">
              <a:xfrm>
                <a:off x="358" y="355"/>
                <a:ext cx="3634" cy="1864"/>
              </a:xfrm>
              <a:custGeom>
                <a:avLst/>
                <a:gdLst>
                  <a:gd name="T0" fmla="*/ 1819 w 3634"/>
                  <a:gd name="T1" fmla="*/ 0 h 1864"/>
                  <a:gd name="T2" fmla="*/ 2384 w 3634"/>
                  <a:gd name="T3" fmla="*/ 457 h 1864"/>
                  <a:gd name="T4" fmla="*/ 3158 w 3634"/>
                  <a:gd name="T5" fmla="*/ 457 h 1864"/>
                  <a:gd name="T6" fmla="*/ 3158 w 3634"/>
                  <a:gd name="T7" fmla="*/ 1081 h 1864"/>
                  <a:gd name="T8" fmla="*/ 3634 w 3634"/>
                  <a:gd name="T9" fmla="*/ 1464 h 1864"/>
                  <a:gd name="T10" fmla="*/ 3158 w 3634"/>
                  <a:gd name="T11" fmla="*/ 1764 h 1864"/>
                  <a:gd name="T12" fmla="*/ 3001 w 3634"/>
                  <a:gd name="T13" fmla="*/ 1864 h 1864"/>
                  <a:gd name="T14" fmla="*/ 3001 w 3634"/>
                  <a:gd name="T15" fmla="*/ 614 h 1864"/>
                  <a:gd name="T16" fmla="*/ 636 w 3634"/>
                  <a:gd name="T17" fmla="*/ 614 h 1864"/>
                  <a:gd name="T18" fmla="*/ 636 w 3634"/>
                  <a:gd name="T19" fmla="*/ 1864 h 1864"/>
                  <a:gd name="T20" fmla="*/ 479 w 3634"/>
                  <a:gd name="T21" fmla="*/ 1764 h 1864"/>
                  <a:gd name="T22" fmla="*/ 0 w 3634"/>
                  <a:gd name="T23" fmla="*/ 1462 h 1864"/>
                  <a:gd name="T24" fmla="*/ 479 w 3634"/>
                  <a:gd name="T25" fmla="*/ 1078 h 1864"/>
                  <a:gd name="T26" fmla="*/ 479 w 3634"/>
                  <a:gd name="T27" fmla="*/ 457 h 1864"/>
                  <a:gd name="T28" fmla="*/ 1252 w 3634"/>
                  <a:gd name="T29" fmla="*/ 457 h 1864"/>
                  <a:gd name="T30" fmla="*/ 1819 w 3634"/>
                  <a:gd name="T31" fmla="*/ 0 h 1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34" h="1864">
                    <a:moveTo>
                      <a:pt x="1819" y="0"/>
                    </a:moveTo>
                    <a:lnTo>
                      <a:pt x="2384" y="457"/>
                    </a:lnTo>
                    <a:lnTo>
                      <a:pt x="3158" y="457"/>
                    </a:lnTo>
                    <a:lnTo>
                      <a:pt x="3158" y="1081"/>
                    </a:lnTo>
                    <a:lnTo>
                      <a:pt x="3634" y="1464"/>
                    </a:lnTo>
                    <a:lnTo>
                      <a:pt x="3158" y="1764"/>
                    </a:lnTo>
                    <a:lnTo>
                      <a:pt x="3001" y="1864"/>
                    </a:lnTo>
                    <a:lnTo>
                      <a:pt x="3001" y="614"/>
                    </a:lnTo>
                    <a:lnTo>
                      <a:pt x="636" y="614"/>
                    </a:lnTo>
                    <a:lnTo>
                      <a:pt x="636" y="1864"/>
                    </a:lnTo>
                    <a:lnTo>
                      <a:pt x="479" y="1764"/>
                    </a:lnTo>
                    <a:lnTo>
                      <a:pt x="0" y="1462"/>
                    </a:lnTo>
                    <a:lnTo>
                      <a:pt x="479" y="1078"/>
                    </a:lnTo>
                    <a:lnTo>
                      <a:pt x="479" y="457"/>
                    </a:lnTo>
                    <a:lnTo>
                      <a:pt x="1252" y="457"/>
                    </a:lnTo>
                    <a:lnTo>
                      <a:pt x="181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0" name="Rectangle 40">
                <a:extLst>
                  <a:ext uri="{FF2B5EF4-FFF2-40B4-BE49-F238E27FC236}">
                    <a16:creationId xmlns:a16="http://schemas.microsoft.com/office/drawing/2014/main" id="{9E824756-9F25-FD1B-CACA-3BEFE2B31167}"/>
                  </a:ext>
                </a:extLst>
              </p:cNvPr>
              <p:cNvSpPr>
                <a:spLocks noChangeArrowheads="1"/>
              </p:cNvSpPr>
              <p:nvPr/>
            </p:nvSpPr>
            <p:spPr bwMode="auto">
              <a:xfrm>
                <a:off x="2570" y="1127"/>
                <a:ext cx="473" cy="1181"/>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Rectangle 41">
                <a:extLst>
                  <a:ext uri="{FF2B5EF4-FFF2-40B4-BE49-F238E27FC236}">
                    <a16:creationId xmlns:a16="http://schemas.microsoft.com/office/drawing/2014/main" id="{7447BF3F-57E7-52F3-2C0A-9CF301A94FCB}"/>
                  </a:ext>
                </a:extLst>
              </p:cNvPr>
              <p:cNvSpPr>
                <a:spLocks noChangeArrowheads="1"/>
              </p:cNvSpPr>
              <p:nvPr/>
            </p:nvSpPr>
            <p:spPr bwMode="auto">
              <a:xfrm>
                <a:off x="1941" y="1346"/>
                <a:ext cx="472" cy="962"/>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2" name="Rectangle 42">
                <a:extLst>
                  <a:ext uri="{FF2B5EF4-FFF2-40B4-BE49-F238E27FC236}">
                    <a16:creationId xmlns:a16="http://schemas.microsoft.com/office/drawing/2014/main" id="{1DA1C67A-2D71-19E2-3874-616DF320CE52}"/>
                  </a:ext>
                </a:extLst>
              </p:cNvPr>
              <p:cNvSpPr>
                <a:spLocks noChangeArrowheads="1"/>
              </p:cNvSpPr>
              <p:nvPr/>
            </p:nvSpPr>
            <p:spPr bwMode="auto">
              <a:xfrm>
                <a:off x="1310" y="1639"/>
                <a:ext cx="472" cy="669"/>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sp>
        <p:nvSpPr>
          <p:cNvPr id="59" name="TextBox 58">
            <a:extLst>
              <a:ext uri="{FF2B5EF4-FFF2-40B4-BE49-F238E27FC236}">
                <a16:creationId xmlns:a16="http://schemas.microsoft.com/office/drawing/2014/main" id="{C2D7830F-725B-955D-0494-8BC4EE0DD96E}"/>
              </a:ext>
            </a:extLst>
          </p:cNvPr>
          <p:cNvSpPr txBox="1"/>
          <p:nvPr/>
        </p:nvSpPr>
        <p:spPr>
          <a:xfrm>
            <a:off x="1188516" y="2669981"/>
            <a:ext cx="9470571" cy="769441"/>
          </a:xfrm>
          <a:prstGeom prst="rect">
            <a:avLst/>
          </a:prstGeom>
          <a:noFill/>
        </p:spPr>
        <p:txBody>
          <a:bodyPr wrap="square">
            <a:spAutoFit/>
          </a:bodyPr>
          <a:lstStyle/>
          <a:p>
            <a:pPr algn="ctr" rtl="0" fontAlgn="base">
              <a:spcBef>
                <a:spcPts val="1200"/>
              </a:spcBef>
              <a:spcAft>
                <a:spcPts val="1200"/>
              </a:spcAft>
            </a:pPr>
            <a:r>
              <a:rPr lang="en-US" sz="2200" b="1" dirty="0">
                <a:solidFill>
                  <a:srgbClr val="D9552F"/>
                </a:solidFill>
              </a:rPr>
              <a:t>Offering value: </a:t>
            </a:r>
            <a:br>
              <a:rPr lang="en-US" sz="2200" b="1" dirty="0">
                <a:solidFill>
                  <a:srgbClr val="595959"/>
                </a:solidFill>
              </a:rPr>
            </a:br>
            <a:r>
              <a:rPr lang="en-US" sz="2200" dirty="0">
                <a:solidFill>
                  <a:srgbClr val="595959"/>
                </a:solidFill>
              </a:rPr>
              <a:t>Instead of just asking for help, always look for ways to provide support to others.</a:t>
            </a:r>
          </a:p>
        </p:txBody>
      </p:sp>
      <p:sp>
        <p:nvSpPr>
          <p:cNvPr id="60" name="TextBox 59">
            <a:extLst>
              <a:ext uri="{FF2B5EF4-FFF2-40B4-BE49-F238E27FC236}">
                <a16:creationId xmlns:a16="http://schemas.microsoft.com/office/drawing/2014/main" id="{9AE2DF20-10F0-3BC9-DD57-2C096316D3B0}"/>
              </a:ext>
            </a:extLst>
          </p:cNvPr>
          <p:cNvSpPr txBox="1"/>
          <p:nvPr/>
        </p:nvSpPr>
        <p:spPr>
          <a:xfrm>
            <a:off x="874258" y="4539922"/>
            <a:ext cx="3605108" cy="1446550"/>
          </a:xfrm>
          <a:prstGeom prst="rect">
            <a:avLst/>
          </a:prstGeom>
          <a:noFill/>
        </p:spPr>
        <p:txBody>
          <a:bodyPr wrap="square">
            <a:spAutoFit/>
          </a:bodyPr>
          <a:lstStyle/>
          <a:p>
            <a:pPr algn="r" rtl="0" fontAlgn="base">
              <a:spcBef>
                <a:spcPts val="1200"/>
              </a:spcBef>
              <a:spcAft>
                <a:spcPts val="1200"/>
              </a:spcAft>
            </a:pPr>
            <a:r>
              <a:rPr lang="en-US" sz="2200" b="1" dirty="0">
                <a:solidFill>
                  <a:srgbClr val="47B5C8"/>
                </a:solidFill>
              </a:rPr>
              <a:t>Being authentic: </a:t>
            </a:r>
            <a:br>
              <a:rPr lang="en-US" sz="2200" b="1" dirty="0">
                <a:solidFill>
                  <a:srgbClr val="595959"/>
                </a:solidFill>
              </a:rPr>
            </a:br>
            <a:r>
              <a:rPr lang="en-US" sz="2200" dirty="0">
                <a:solidFill>
                  <a:srgbClr val="595959"/>
                </a:solidFill>
              </a:rPr>
              <a:t>Demonstrate your real values, and don’t try to be someone you’re not</a:t>
            </a:r>
          </a:p>
        </p:txBody>
      </p:sp>
      <p:sp>
        <p:nvSpPr>
          <p:cNvPr id="61" name="TextBox 60">
            <a:extLst>
              <a:ext uri="{FF2B5EF4-FFF2-40B4-BE49-F238E27FC236}">
                <a16:creationId xmlns:a16="http://schemas.microsoft.com/office/drawing/2014/main" id="{7B0C53E4-1054-BD94-C0BD-3C22563A1120}"/>
              </a:ext>
            </a:extLst>
          </p:cNvPr>
          <p:cNvSpPr txBox="1"/>
          <p:nvPr/>
        </p:nvSpPr>
        <p:spPr>
          <a:xfrm>
            <a:off x="7336990" y="4539922"/>
            <a:ext cx="3382078" cy="1446550"/>
          </a:xfrm>
          <a:prstGeom prst="rect">
            <a:avLst/>
          </a:prstGeom>
          <a:noFill/>
        </p:spPr>
        <p:txBody>
          <a:bodyPr wrap="square">
            <a:spAutoFit/>
          </a:bodyPr>
          <a:lstStyle/>
          <a:p>
            <a:pPr rtl="0" fontAlgn="base">
              <a:spcBef>
                <a:spcPts val="1200"/>
              </a:spcBef>
              <a:spcAft>
                <a:spcPts val="1200"/>
              </a:spcAft>
            </a:pPr>
            <a:r>
              <a:rPr lang="en-US" sz="2200" b="1" dirty="0">
                <a:solidFill>
                  <a:srgbClr val="086575"/>
                </a:solidFill>
              </a:rPr>
              <a:t>Delivering on promises: </a:t>
            </a:r>
            <a:br>
              <a:rPr lang="en-US" sz="2200" b="1" dirty="0">
                <a:solidFill>
                  <a:srgbClr val="086575"/>
                </a:solidFill>
              </a:rPr>
            </a:br>
            <a:r>
              <a:rPr lang="en-US" sz="2200" dirty="0">
                <a:solidFill>
                  <a:srgbClr val="595959"/>
                </a:solidFill>
              </a:rPr>
              <a:t>Consistency in your actions helps solidify trust with those in your network</a:t>
            </a:r>
          </a:p>
        </p:txBody>
      </p:sp>
    </p:spTree>
    <p:extLst>
      <p:ext uri="{BB962C8B-B14F-4D97-AF65-F5344CB8AC3E}">
        <p14:creationId xmlns:p14="http://schemas.microsoft.com/office/powerpoint/2010/main" val="376929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711017"/>
            <a:ext cx="6484162" cy="3849918"/>
          </a:xfrm>
        </p:spPr>
        <p:txBody>
          <a:bodyPr/>
          <a:lstStyle/>
          <a:p>
            <a:pPr marL="0" indent="0"/>
            <a:r>
              <a:rPr lang="en-US" dirty="0"/>
              <a:t>Watch this YouTube video showcasing  tested real-life success stories. The video covers:</a:t>
            </a:r>
          </a:p>
          <a:p>
            <a:pPr marL="342900" indent="-342900">
              <a:buFont typeface="Arial" panose="020B0604020202020204" pitchFamily="34" charset="0"/>
              <a:buChar char="•"/>
            </a:pPr>
            <a:r>
              <a:rPr lang="en-US" dirty="0"/>
              <a:t>The role of mentorship in business growth.</a:t>
            </a:r>
          </a:p>
          <a:p>
            <a:pPr marL="342900" indent="-342900">
              <a:buFont typeface="Arial" panose="020B0604020202020204" pitchFamily="34" charset="0"/>
              <a:buChar char="•"/>
            </a:pPr>
            <a:r>
              <a:rPr lang="en-US" dirty="0"/>
              <a:t>How networking helped these entrepreneurs secure funding and partnerships.</a:t>
            </a:r>
          </a:p>
          <a:p>
            <a:pPr marL="342900" indent="-342900">
              <a:buFont typeface="Arial" panose="020B0604020202020204" pitchFamily="34" charset="0"/>
              <a:buChar char="•"/>
            </a:pPr>
            <a:r>
              <a:rPr lang="en-US" dirty="0"/>
              <a:t>The challenges they faced in building their networks and the strategies they used to overcome them.</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a:p>
            <a:endParaRPr lang="en-US" dirty="0"/>
          </a:p>
        </p:txBody>
      </p:sp>
      <p:pic>
        <p:nvPicPr>
          <p:cNvPr id="7" name="Online Media 6" title="The Importance of Networking for Entrepreneurs">
            <a:hlinkClick r:id="" action="ppaction://media"/>
            <a:extLst>
              <a:ext uri="{FF2B5EF4-FFF2-40B4-BE49-F238E27FC236}">
                <a16:creationId xmlns:a16="http://schemas.microsoft.com/office/drawing/2014/main" id="{8512CC98-08F8-9B78-AB04-E375670C0F1A}"/>
              </a:ext>
            </a:extLst>
          </p:cNvPr>
          <p:cNvPicPr>
            <a:picLocks noRot="1" noChangeAspect="1"/>
          </p:cNvPicPr>
          <p:nvPr>
            <a:videoFile r:link="rId1"/>
          </p:nvPr>
        </p:nvPicPr>
        <p:blipFill>
          <a:blip r:embed="rId3"/>
          <a:stretch>
            <a:fillRect/>
          </a:stretch>
        </p:blipFill>
        <p:spPr>
          <a:xfrm>
            <a:off x="7674428" y="2315722"/>
            <a:ext cx="3044371" cy="1720070"/>
          </a:xfrm>
          <a:prstGeom prst="rect">
            <a:avLst/>
          </a:prstGeom>
        </p:spPr>
      </p:pic>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
        <p:nvSpPr>
          <p:cNvPr id="6" name="TextBox 5">
            <a:extLst>
              <a:ext uri="{FF2B5EF4-FFF2-40B4-BE49-F238E27FC236}">
                <a16:creationId xmlns:a16="http://schemas.microsoft.com/office/drawing/2014/main" id="{C5E91A67-0A01-02CD-7C0E-AFFAC9DB1968}"/>
              </a:ext>
            </a:extLst>
          </p:cNvPr>
          <p:cNvSpPr txBox="1"/>
          <p:nvPr/>
        </p:nvSpPr>
        <p:spPr>
          <a:xfrm>
            <a:off x="1324050" y="4961136"/>
            <a:ext cx="9016647" cy="830997"/>
          </a:xfrm>
          <a:prstGeom prst="rect">
            <a:avLst/>
          </a:prstGeom>
          <a:noFill/>
        </p:spPr>
        <p:txBody>
          <a:bodyPr wrap="square">
            <a:spAutoFit/>
          </a:bodyPr>
          <a:lstStyle/>
          <a:p>
            <a:pPr marL="0" indent="0"/>
            <a:r>
              <a:rPr lang="en-US" sz="2400" b="1" dirty="0">
                <a:solidFill>
                  <a:srgbClr val="086575"/>
                </a:solidFill>
              </a:rPr>
              <a:t>Reflection Question: </a:t>
            </a:r>
            <a:r>
              <a:rPr lang="en-US" sz="2400" dirty="0"/>
              <a:t>After watching, think about how the strategies in the video could apply to your own networking efforts.</a:t>
            </a:r>
          </a:p>
        </p:txBody>
      </p:sp>
    </p:spTree>
    <p:extLst>
      <p:ext uri="{BB962C8B-B14F-4D97-AF65-F5344CB8AC3E}">
        <p14:creationId xmlns:p14="http://schemas.microsoft.com/office/powerpoint/2010/main" val="455117122"/>
      </p:ext>
    </p:extLst>
  </p:cSld>
  <p:clrMapOvr>
    <a:masterClrMapping/>
  </p:clrMapOvr>
  <p:timing>
    <p:tnLst>
      <p:par>
        <p:cTn id="1" dur="indefinite" restart="never" nodeType="tmRoot">
          <p:childTnLst>
            <p:video>
              <p:cMediaNode vol="80000">
                <p:cTn id="2" fill="hold" display="0">
                  <p:stCondLst>
                    <p:cond delay="indefinite"/>
                  </p:stCondLst>
                </p:cTn>
                <p:tgtEl>
                  <p:spTgt spid="7"/>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4430" y="1477639"/>
            <a:ext cx="9880506" cy="4168762"/>
          </a:xfrm>
        </p:spPr>
        <p:txBody>
          <a:bodyPr/>
          <a:lstStyle/>
          <a:p>
            <a:pPr marL="0" indent="0"/>
            <a:r>
              <a:rPr lang="en-US" dirty="0"/>
              <a:t>Entrepreneurs must learn how to </a:t>
            </a:r>
            <a:r>
              <a:rPr lang="en-US" b="1" dirty="0"/>
              <a:t>expand their network beyond immediate contacts </a:t>
            </a:r>
            <a:r>
              <a:rPr lang="en-US" dirty="0"/>
              <a:t>to build a more robust professional circle, which includes the following:</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Expanding Your Network</a:t>
            </a:r>
          </a:p>
        </p:txBody>
      </p:sp>
      <p:grpSp>
        <p:nvGrpSpPr>
          <p:cNvPr id="3" name="Group 2">
            <a:extLst>
              <a:ext uri="{FF2B5EF4-FFF2-40B4-BE49-F238E27FC236}">
                <a16:creationId xmlns:a16="http://schemas.microsoft.com/office/drawing/2014/main" id="{14EE5F37-36B2-60E3-38DA-B8EF85983272}"/>
              </a:ext>
            </a:extLst>
          </p:cNvPr>
          <p:cNvGrpSpPr/>
          <p:nvPr/>
        </p:nvGrpSpPr>
        <p:grpSpPr>
          <a:xfrm>
            <a:off x="4597925" y="2560624"/>
            <a:ext cx="2583332" cy="2457690"/>
            <a:chOff x="6096000" y="1616797"/>
            <a:chExt cx="4830762" cy="4595813"/>
          </a:xfrm>
        </p:grpSpPr>
        <p:grpSp>
          <p:nvGrpSpPr>
            <p:cNvPr id="6" name="Group 5">
              <a:extLst>
                <a:ext uri="{FF2B5EF4-FFF2-40B4-BE49-F238E27FC236}">
                  <a16:creationId xmlns:a16="http://schemas.microsoft.com/office/drawing/2014/main" id="{9017305F-8FD7-E3DF-863B-2926BDE838AC}"/>
                </a:ext>
              </a:extLst>
            </p:cNvPr>
            <p:cNvGrpSpPr/>
            <p:nvPr/>
          </p:nvGrpSpPr>
          <p:grpSpPr>
            <a:xfrm>
              <a:off x="7702550" y="2889972"/>
              <a:ext cx="1616075" cy="1612900"/>
              <a:chOff x="2284413" y="2889972"/>
              <a:chExt cx="1616075" cy="1612900"/>
            </a:xfrm>
          </p:grpSpPr>
          <p:sp>
            <p:nvSpPr>
              <p:cNvPr id="13" name="Freeform 8">
                <a:extLst>
                  <a:ext uri="{FF2B5EF4-FFF2-40B4-BE49-F238E27FC236}">
                    <a16:creationId xmlns:a16="http://schemas.microsoft.com/office/drawing/2014/main" id="{9FF9DAA7-2F32-E960-215F-FA73A3DFA1FD}"/>
                  </a:ext>
                </a:extLst>
              </p:cNvPr>
              <p:cNvSpPr>
                <a:spLocks/>
              </p:cNvSpPr>
              <p:nvPr/>
            </p:nvSpPr>
            <p:spPr bwMode="auto">
              <a:xfrm>
                <a:off x="2284413" y="2891559"/>
                <a:ext cx="809625" cy="1397000"/>
              </a:xfrm>
              <a:custGeom>
                <a:avLst/>
                <a:gdLst>
                  <a:gd name="T0" fmla="*/ 370 w 370"/>
                  <a:gd name="T1" fmla="*/ 0 h 639"/>
                  <a:gd name="T2" fmla="*/ 286 w 370"/>
                  <a:gd name="T3" fmla="*/ 9 h 639"/>
                  <a:gd name="T4" fmla="*/ 0 w 370"/>
                  <a:gd name="T5" fmla="*/ 368 h 639"/>
                  <a:gd name="T6" fmla="*/ 21 w 370"/>
                  <a:gd name="T7" fmla="*/ 489 h 639"/>
                  <a:gd name="T8" fmla="*/ 83 w 370"/>
                  <a:gd name="T9" fmla="*/ 601 h 639"/>
                  <a:gd name="T10" fmla="*/ 119 w 370"/>
                  <a:gd name="T11" fmla="*/ 639 h 639"/>
                  <a:gd name="T12" fmla="*/ 370 w 370"/>
                  <a:gd name="T13" fmla="*/ 388 h 639"/>
                  <a:gd name="T14" fmla="*/ 370 w 370"/>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0" h="639">
                    <a:moveTo>
                      <a:pt x="370" y="0"/>
                    </a:moveTo>
                    <a:cubicBezTo>
                      <a:pt x="341" y="1"/>
                      <a:pt x="313" y="4"/>
                      <a:pt x="286" y="9"/>
                    </a:cubicBezTo>
                    <a:cubicBezTo>
                      <a:pt x="122" y="47"/>
                      <a:pt x="0" y="193"/>
                      <a:pt x="0" y="368"/>
                    </a:cubicBezTo>
                    <a:cubicBezTo>
                      <a:pt x="0" y="411"/>
                      <a:pt x="8" y="451"/>
                      <a:pt x="21" y="489"/>
                    </a:cubicBezTo>
                    <a:cubicBezTo>
                      <a:pt x="38" y="528"/>
                      <a:pt x="59" y="565"/>
                      <a:pt x="83" y="601"/>
                    </a:cubicBezTo>
                    <a:cubicBezTo>
                      <a:pt x="94" y="614"/>
                      <a:pt x="106" y="627"/>
                      <a:pt x="119" y="639"/>
                    </a:cubicBezTo>
                    <a:cubicBezTo>
                      <a:pt x="370" y="388"/>
                      <a:pt x="370" y="388"/>
                      <a:pt x="370" y="388"/>
                    </a:cubicBezTo>
                    <a:lnTo>
                      <a:pt x="370" y="0"/>
                    </a:lnTo>
                    <a:close/>
                  </a:path>
                </a:pathLst>
              </a:custGeom>
              <a:solidFill>
                <a:srgbClr val="9F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9">
                <a:extLst>
                  <a:ext uri="{FF2B5EF4-FFF2-40B4-BE49-F238E27FC236}">
                    <a16:creationId xmlns:a16="http://schemas.microsoft.com/office/drawing/2014/main" id="{93996E4B-6CEA-CF72-5560-026EC709281C}"/>
                  </a:ext>
                </a:extLst>
              </p:cNvPr>
              <p:cNvSpPr>
                <a:spLocks/>
              </p:cNvSpPr>
              <p:nvPr/>
            </p:nvSpPr>
            <p:spPr bwMode="auto">
              <a:xfrm>
                <a:off x="3094038" y="2889972"/>
                <a:ext cx="806450" cy="1612900"/>
              </a:xfrm>
              <a:custGeom>
                <a:avLst/>
                <a:gdLst>
                  <a:gd name="T0" fmla="*/ 14 w 369"/>
                  <a:gd name="T1" fmla="*/ 0 h 738"/>
                  <a:gd name="T2" fmla="*/ 0 w 369"/>
                  <a:gd name="T3" fmla="*/ 1 h 738"/>
                  <a:gd name="T4" fmla="*/ 0 w 369"/>
                  <a:gd name="T5" fmla="*/ 389 h 738"/>
                  <a:gd name="T6" fmla="*/ 0 w 369"/>
                  <a:gd name="T7" fmla="*/ 738 h 738"/>
                  <a:gd name="T8" fmla="*/ 286 w 369"/>
                  <a:gd name="T9" fmla="*/ 602 h 738"/>
                  <a:gd name="T10" fmla="*/ 348 w 369"/>
                  <a:gd name="T11" fmla="*/ 490 h 738"/>
                  <a:gd name="T12" fmla="*/ 369 w 369"/>
                  <a:gd name="T13" fmla="*/ 369 h 738"/>
                  <a:gd name="T14" fmla="*/ 14 w 369"/>
                  <a:gd name="T15" fmla="*/ 0 h 7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9" h="738">
                    <a:moveTo>
                      <a:pt x="14" y="0"/>
                    </a:moveTo>
                    <a:cubicBezTo>
                      <a:pt x="9" y="1"/>
                      <a:pt x="5" y="1"/>
                      <a:pt x="0" y="1"/>
                    </a:cubicBezTo>
                    <a:cubicBezTo>
                      <a:pt x="0" y="389"/>
                      <a:pt x="0" y="389"/>
                      <a:pt x="0" y="389"/>
                    </a:cubicBezTo>
                    <a:cubicBezTo>
                      <a:pt x="0" y="738"/>
                      <a:pt x="0" y="738"/>
                      <a:pt x="0" y="738"/>
                    </a:cubicBezTo>
                    <a:cubicBezTo>
                      <a:pt x="115" y="738"/>
                      <a:pt x="219" y="685"/>
                      <a:pt x="286" y="602"/>
                    </a:cubicBezTo>
                    <a:cubicBezTo>
                      <a:pt x="310" y="566"/>
                      <a:pt x="331" y="529"/>
                      <a:pt x="348" y="490"/>
                    </a:cubicBezTo>
                    <a:cubicBezTo>
                      <a:pt x="361" y="452"/>
                      <a:pt x="369" y="412"/>
                      <a:pt x="369" y="369"/>
                    </a:cubicBezTo>
                    <a:cubicBezTo>
                      <a:pt x="369" y="170"/>
                      <a:pt x="211" y="8"/>
                      <a:pt x="14" y="0"/>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10">
                <a:extLst>
                  <a:ext uri="{FF2B5EF4-FFF2-40B4-BE49-F238E27FC236}">
                    <a16:creationId xmlns:a16="http://schemas.microsoft.com/office/drawing/2014/main" id="{083DCEC4-91D6-2F6F-40F7-CAA13663D7D4}"/>
                  </a:ext>
                </a:extLst>
              </p:cNvPr>
              <p:cNvSpPr>
                <a:spLocks/>
              </p:cNvSpPr>
              <p:nvPr/>
            </p:nvSpPr>
            <p:spPr bwMode="auto">
              <a:xfrm>
                <a:off x="2544763" y="3740872"/>
                <a:ext cx="549275" cy="762000"/>
              </a:xfrm>
              <a:custGeom>
                <a:avLst/>
                <a:gdLst>
                  <a:gd name="T0" fmla="*/ 0 w 251"/>
                  <a:gd name="T1" fmla="*/ 251 h 349"/>
                  <a:gd name="T2" fmla="*/ 251 w 251"/>
                  <a:gd name="T3" fmla="*/ 349 h 349"/>
                  <a:gd name="T4" fmla="*/ 251 w 251"/>
                  <a:gd name="T5" fmla="*/ 0 h 349"/>
                  <a:gd name="T6" fmla="*/ 0 w 251"/>
                  <a:gd name="T7" fmla="*/ 251 h 349"/>
                </a:gdLst>
                <a:ahLst/>
                <a:cxnLst>
                  <a:cxn ang="0">
                    <a:pos x="T0" y="T1"/>
                  </a:cxn>
                  <a:cxn ang="0">
                    <a:pos x="T2" y="T3"/>
                  </a:cxn>
                  <a:cxn ang="0">
                    <a:pos x="T4" y="T5"/>
                  </a:cxn>
                  <a:cxn ang="0">
                    <a:pos x="T6" y="T7"/>
                  </a:cxn>
                </a:cxnLst>
                <a:rect l="0" t="0" r="r" b="b"/>
                <a:pathLst>
                  <a:path w="251" h="349">
                    <a:moveTo>
                      <a:pt x="0" y="251"/>
                    </a:moveTo>
                    <a:cubicBezTo>
                      <a:pt x="66" y="312"/>
                      <a:pt x="154" y="349"/>
                      <a:pt x="251" y="349"/>
                    </a:cubicBezTo>
                    <a:cubicBezTo>
                      <a:pt x="251" y="0"/>
                      <a:pt x="251" y="0"/>
                      <a:pt x="251" y="0"/>
                    </a:cubicBezTo>
                    <a:lnTo>
                      <a:pt x="0" y="251"/>
                    </a:lnTo>
                    <a:close/>
                  </a:path>
                </a:pathLst>
              </a:custGeom>
              <a:solidFill>
                <a:srgbClr val="ADAD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Oval 11">
                <a:extLst>
                  <a:ext uri="{FF2B5EF4-FFF2-40B4-BE49-F238E27FC236}">
                    <a16:creationId xmlns:a16="http://schemas.microsoft.com/office/drawing/2014/main" id="{CA485345-7B61-D038-33F6-445EAA302C1E}"/>
                  </a:ext>
                </a:extLst>
              </p:cNvPr>
              <p:cNvSpPr>
                <a:spLocks noChangeArrowheads="1"/>
              </p:cNvSpPr>
              <p:nvPr/>
            </p:nvSpPr>
            <p:spPr bwMode="auto">
              <a:xfrm>
                <a:off x="2403475" y="3007447"/>
                <a:ext cx="1379538" cy="1379538"/>
              </a:xfrm>
              <a:prstGeom prst="ellipse">
                <a:avLst/>
              </a:pr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7" name="Freeform 7">
              <a:extLst>
                <a:ext uri="{FF2B5EF4-FFF2-40B4-BE49-F238E27FC236}">
                  <a16:creationId xmlns:a16="http://schemas.microsoft.com/office/drawing/2014/main" id="{B8D82514-8863-BA68-59BE-9C05843C8081}"/>
                </a:ext>
              </a:extLst>
            </p:cNvPr>
            <p:cNvSpPr>
              <a:spLocks/>
            </p:cNvSpPr>
            <p:nvPr/>
          </p:nvSpPr>
          <p:spPr bwMode="auto">
            <a:xfrm>
              <a:off x="7885112" y="1616797"/>
              <a:ext cx="3041650" cy="3324225"/>
            </a:xfrm>
            <a:custGeom>
              <a:avLst/>
              <a:gdLst>
                <a:gd name="T0" fmla="*/ 631 w 1391"/>
                <a:gd name="T1" fmla="*/ 0 h 1520"/>
                <a:gd name="T2" fmla="*/ 287 w 1391"/>
                <a:gd name="T3" fmla="*/ 82 h 1520"/>
                <a:gd name="T4" fmla="*/ 698 w 1391"/>
                <a:gd name="T5" fmla="*/ 680 h 1520"/>
                <a:gd name="T6" fmla="*/ 702 w 1391"/>
                <a:gd name="T7" fmla="*/ 760 h 1520"/>
                <a:gd name="T8" fmla="*/ 635 w 1391"/>
                <a:gd name="T9" fmla="*/ 1073 h 1520"/>
                <a:gd name="T10" fmla="*/ 629 w 1391"/>
                <a:gd name="T11" fmla="*/ 1086 h 1520"/>
                <a:gd name="T12" fmla="*/ 628 w 1391"/>
                <a:gd name="T13" fmla="*/ 1087 h 1520"/>
                <a:gd name="T14" fmla="*/ 615 w 1391"/>
                <a:gd name="T15" fmla="*/ 1115 h 1520"/>
                <a:gd name="T16" fmla="*/ 613 w 1391"/>
                <a:gd name="T17" fmla="*/ 1118 h 1520"/>
                <a:gd name="T18" fmla="*/ 608 w 1391"/>
                <a:gd name="T19" fmla="*/ 1128 h 1520"/>
                <a:gd name="T20" fmla="*/ 605 w 1391"/>
                <a:gd name="T21" fmla="*/ 1132 h 1520"/>
                <a:gd name="T22" fmla="*/ 600 w 1391"/>
                <a:gd name="T23" fmla="*/ 1141 h 1520"/>
                <a:gd name="T24" fmla="*/ 597 w 1391"/>
                <a:gd name="T25" fmla="*/ 1146 h 1520"/>
                <a:gd name="T26" fmla="*/ 592 w 1391"/>
                <a:gd name="T27" fmla="*/ 1154 h 1520"/>
                <a:gd name="T28" fmla="*/ 590 w 1391"/>
                <a:gd name="T29" fmla="*/ 1158 h 1520"/>
                <a:gd name="T30" fmla="*/ 584 w 1391"/>
                <a:gd name="T31" fmla="*/ 1167 h 1520"/>
                <a:gd name="T32" fmla="*/ 582 w 1391"/>
                <a:gd name="T33" fmla="*/ 1171 h 1520"/>
                <a:gd name="T34" fmla="*/ 573 w 1391"/>
                <a:gd name="T35" fmla="*/ 1184 h 1520"/>
                <a:gd name="T36" fmla="*/ 287 w 1391"/>
                <a:gd name="T37" fmla="*/ 1320 h 1520"/>
                <a:gd name="T38" fmla="*/ 0 w 1391"/>
                <a:gd name="T39" fmla="*/ 1184 h 1520"/>
                <a:gd name="T40" fmla="*/ 287 w 1391"/>
                <a:gd name="T41" fmla="*/ 1438 h 1520"/>
                <a:gd name="T42" fmla="*/ 631 w 1391"/>
                <a:gd name="T43" fmla="*/ 1520 h 1520"/>
                <a:gd name="T44" fmla="*/ 1084 w 1391"/>
                <a:gd name="T45" fmla="*/ 1371 h 1520"/>
                <a:gd name="T46" fmla="*/ 1391 w 1391"/>
                <a:gd name="T47" fmla="*/ 760 h 1520"/>
                <a:gd name="T48" fmla="*/ 631 w 1391"/>
                <a:gd name="T49" fmla="*/ 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1" h="1520">
                  <a:moveTo>
                    <a:pt x="631" y="0"/>
                  </a:moveTo>
                  <a:cubicBezTo>
                    <a:pt x="507" y="0"/>
                    <a:pt x="390" y="30"/>
                    <a:pt x="287" y="82"/>
                  </a:cubicBezTo>
                  <a:cubicBezTo>
                    <a:pt x="511" y="196"/>
                    <a:pt x="671" y="419"/>
                    <a:pt x="698" y="680"/>
                  </a:cubicBezTo>
                  <a:cubicBezTo>
                    <a:pt x="701" y="706"/>
                    <a:pt x="702" y="733"/>
                    <a:pt x="702" y="760"/>
                  </a:cubicBezTo>
                  <a:cubicBezTo>
                    <a:pt x="702" y="872"/>
                    <a:pt x="678" y="978"/>
                    <a:pt x="635" y="1073"/>
                  </a:cubicBezTo>
                  <a:cubicBezTo>
                    <a:pt x="633" y="1078"/>
                    <a:pt x="631" y="1082"/>
                    <a:pt x="629" y="1086"/>
                  </a:cubicBezTo>
                  <a:cubicBezTo>
                    <a:pt x="629" y="1086"/>
                    <a:pt x="629" y="1087"/>
                    <a:pt x="628" y="1087"/>
                  </a:cubicBezTo>
                  <a:cubicBezTo>
                    <a:pt x="624" y="1096"/>
                    <a:pt x="619" y="1106"/>
                    <a:pt x="615" y="1115"/>
                  </a:cubicBezTo>
                  <a:cubicBezTo>
                    <a:pt x="614" y="1116"/>
                    <a:pt x="613" y="1117"/>
                    <a:pt x="613" y="1118"/>
                  </a:cubicBezTo>
                  <a:cubicBezTo>
                    <a:pt x="611" y="1121"/>
                    <a:pt x="609" y="1125"/>
                    <a:pt x="608" y="1128"/>
                  </a:cubicBezTo>
                  <a:cubicBezTo>
                    <a:pt x="607" y="1129"/>
                    <a:pt x="606" y="1131"/>
                    <a:pt x="605" y="1132"/>
                  </a:cubicBezTo>
                  <a:cubicBezTo>
                    <a:pt x="603" y="1135"/>
                    <a:pt x="602" y="1138"/>
                    <a:pt x="600" y="1141"/>
                  </a:cubicBezTo>
                  <a:cubicBezTo>
                    <a:pt x="599" y="1142"/>
                    <a:pt x="598" y="1144"/>
                    <a:pt x="597" y="1146"/>
                  </a:cubicBezTo>
                  <a:cubicBezTo>
                    <a:pt x="596" y="1148"/>
                    <a:pt x="594" y="1151"/>
                    <a:pt x="592" y="1154"/>
                  </a:cubicBezTo>
                  <a:cubicBezTo>
                    <a:pt x="591" y="1155"/>
                    <a:pt x="590" y="1157"/>
                    <a:pt x="590" y="1158"/>
                  </a:cubicBezTo>
                  <a:cubicBezTo>
                    <a:pt x="588" y="1161"/>
                    <a:pt x="586" y="1164"/>
                    <a:pt x="584" y="1167"/>
                  </a:cubicBezTo>
                  <a:cubicBezTo>
                    <a:pt x="583" y="1168"/>
                    <a:pt x="582" y="1170"/>
                    <a:pt x="582" y="1171"/>
                  </a:cubicBezTo>
                  <a:cubicBezTo>
                    <a:pt x="579" y="1175"/>
                    <a:pt x="576" y="1179"/>
                    <a:pt x="573" y="1184"/>
                  </a:cubicBezTo>
                  <a:cubicBezTo>
                    <a:pt x="506" y="1267"/>
                    <a:pt x="402" y="1320"/>
                    <a:pt x="287" y="1320"/>
                  </a:cubicBezTo>
                  <a:cubicBezTo>
                    <a:pt x="171" y="1320"/>
                    <a:pt x="67" y="1267"/>
                    <a:pt x="0" y="1184"/>
                  </a:cubicBezTo>
                  <a:cubicBezTo>
                    <a:pt x="72" y="1291"/>
                    <a:pt x="171" y="1379"/>
                    <a:pt x="287" y="1438"/>
                  </a:cubicBezTo>
                  <a:cubicBezTo>
                    <a:pt x="390" y="1490"/>
                    <a:pt x="507" y="1520"/>
                    <a:pt x="631" y="1520"/>
                  </a:cubicBezTo>
                  <a:cubicBezTo>
                    <a:pt x="801" y="1520"/>
                    <a:pt x="957" y="1464"/>
                    <a:pt x="1084" y="1371"/>
                  </a:cubicBezTo>
                  <a:cubicBezTo>
                    <a:pt x="1270" y="1232"/>
                    <a:pt x="1391" y="1010"/>
                    <a:pt x="1391" y="760"/>
                  </a:cubicBezTo>
                  <a:cubicBezTo>
                    <a:pt x="1391" y="340"/>
                    <a:pt x="1051" y="0"/>
                    <a:pt x="631"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8" name="Freeform 5">
              <a:extLst>
                <a:ext uri="{FF2B5EF4-FFF2-40B4-BE49-F238E27FC236}">
                  <a16:creationId xmlns:a16="http://schemas.microsoft.com/office/drawing/2014/main" id="{995FA194-37C6-2D3E-F167-9F5AF584F79D}"/>
                </a:ext>
              </a:extLst>
            </p:cNvPr>
            <p:cNvSpPr>
              <a:spLocks/>
            </p:cNvSpPr>
            <p:nvPr/>
          </p:nvSpPr>
          <p:spPr bwMode="auto">
            <a:xfrm>
              <a:off x="6096000" y="1616797"/>
              <a:ext cx="3324225" cy="3109913"/>
            </a:xfrm>
            <a:custGeom>
              <a:avLst/>
              <a:gdLst>
                <a:gd name="T0" fmla="*/ 1520 w 1520"/>
                <a:gd name="T1" fmla="*/ 760 h 1422"/>
                <a:gd name="T2" fmla="*/ 1516 w 1520"/>
                <a:gd name="T3" fmla="*/ 680 h 1422"/>
                <a:gd name="T4" fmla="*/ 1105 w 1520"/>
                <a:gd name="T5" fmla="*/ 82 h 1422"/>
                <a:gd name="T6" fmla="*/ 760 w 1520"/>
                <a:gd name="T7" fmla="*/ 0 h 1422"/>
                <a:gd name="T8" fmla="*/ 0 w 1520"/>
                <a:gd name="T9" fmla="*/ 760 h 1422"/>
                <a:gd name="T10" fmla="*/ 386 w 1520"/>
                <a:gd name="T11" fmla="*/ 1422 h 1422"/>
                <a:gd name="T12" fmla="*/ 382 w 1520"/>
                <a:gd name="T13" fmla="*/ 1342 h 1422"/>
                <a:gd name="T14" fmla="*/ 689 w 1520"/>
                <a:gd name="T15" fmla="*/ 732 h 1422"/>
                <a:gd name="T16" fmla="*/ 1021 w 1520"/>
                <a:gd name="T17" fmla="*/ 592 h 1422"/>
                <a:gd name="T18" fmla="*/ 1069 w 1520"/>
                <a:gd name="T19" fmla="*/ 585 h 1422"/>
                <a:gd name="T20" fmla="*/ 1070 w 1520"/>
                <a:gd name="T21" fmla="*/ 585 h 1422"/>
                <a:gd name="T22" fmla="*/ 1119 w 1520"/>
                <a:gd name="T23" fmla="*/ 582 h 1422"/>
                <a:gd name="T24" fmla="*/ 1119 w 1520"/>
                <a:gd name="T25" fmla="*/ 582 h 1422"/>
                <a:gd name="T26" fmla="*/ 1142 w 1520"/>
                <a:gd name="T27" fmla="*/ 582 h 1422"/>
                <a:gd name="T28" fmla="*/ 1119 w 1520"/>
                <a:gd name="T29" fmla="*/ 582 h 1422"/>
                <a:gd name="T30" fmla="*/ 1474 w 1520"/>
                <a:gd name="T31" fmla="*/ 951 h 1422"/>
                <a:gd name="T32" fmla="*/ 1453 w 1520"/>
                <a:gd name="T33" fmla="*/ 1072 h 1422"/>
                <a:gd name="T34" fmla="*/ 1520 w 1520"/>
                <a:gd name="T35" fmla="*/ 760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20" h="1422">
                  <a:moveTo>
                    <a:pt x="1520" y="760"/>
                  </a:moveTo>
                  <a:cubicBezTo>
                    <a:pt x="1520" y="733"/>
                    <a:pt x="1519" y="706"/>
                    <a:pt x="1516" y="680"/>
                  </a:cubicBezTo>
                  <a:cubicBezTo>
                    <a:pt x="1489" y="419"/>
                    <a:pt x="1329" y="196"/>
                    <a:pt x="1105" y="82"/>
                  </a:cubicBezTo>
                  <a:cubicBezTo>
                    <a:pt x="1001" y="30"/>
                    <a:pt x="884" y="0"/>
                    <a:pt x="760" y="0"/>
                  </a:cubicBezTo>
                  <a:cubicBezTo>
                    <a:pt x="340" y="0"/>
                    <a:pt x="0" y="340"/>
                    <a:pt x="0" y="760"/>
                  </a:cubicBezTo>
                  <a:cubicBezTo>
                    <a:pt x="0" y="1044"/>
                    <a:pt x="156" y="1291"/>
                    <a:pt x="386" y="1422"/>
                  </a:cubicBezTo>
                  <a:cubicBezTo>
                    <a:pt x="384" y="1396"/>
                    <a:pt x="382" y="1369"/>
                    <a:pt x="382" y="1342"/>
                  </a:cubicBezTo>
                  <a:cubicBezTo>
                    <a:pt x="382" y="1092"/>
                    <a:pt x="503" y="870"/>
                    <a:pt x="689" y="732"/>
                  </a:cubicBezTo>
                  <a:cubicBezTo>
                    <a:pt x="785" y="661"/>
                    <a:pt x="898" y="611"/>
                    <a:pt x="1021" y="592"/>
                  </a:cubicBezTo>
                  <a:cubicBezTo>
                    <a:pt x="1037" y="589"/>
                    <a:pt x="1053" y="587"/>
                    <a:pt x="1069" y="585"/>
                  </a:cubicBezTo>
                  <a:cubicBezTo>
                    <a:pt x="1069" y="585"/>
                    <a:pt x="1070" y="585"/>
                    <a:pt x="1070" y="585"/>
                  </a:cubicBezTo>
                  <a:cubicBezTo>
                    <a:pt x="1086" y="584"/>
                    <a:pt x="1103" y="583"/>
                    <a:pt x="1119" y="582"/>
                  </a:cubicBezTo>
                  <a:cubicBezTo>
                    <a:pt x="1119" y="582"/>
                    <a:pt x="1119" y="582"/>
                    <a:pt x="1119" y="582"/>
                  </a:cubicBezTo>
                  <a:cubicBezTo>
                    <a:pt x="1127" y="582"/>
                    <a:pt x="1135" y="582"/>
                    <a:pt x="1142" y="582"/>
                  </a:cubicBezTo>
                  <a:cubicBezTo>
                    <a:pt x="1135" y="582"/>
                    <a:pt x="1127" y="582"/>
                    <a:pt x="1119" y="582"/>
                  </a:cubicBezTo>
                  <a:cubicBezTo>
                    <a:pt x="1316" y="590"/>
                    <a:pt x="1474" y="752"/>
                    <a:pt x="1474" y="951"/>
                  </a:cubicBezTo>
                  <a:cubicBezTo>
                    <a:pt x="1474" y="994"/>
                    <a:pt x="1466" y="1034"/>
                    <a:pt x="1453" y="1072"/>
                  </a:cubicBezTo>
                  <a:cubicBezTo>
                    <a:pt x="1496" y="977"/>
                    <a:pt x="1520" y="871"/>
                    <a:pt x="1520" y="76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Freeform 6">
              <a:extLst>
                <a:ext uri="{FF2B5EF4-FFF2-40B4-BE49-F238E27FC236}">
                  <a16:creationId xmlns:a16="http://schemas.microsoft.com/office/drawing/2014/main" id="{6378CD6D-603A-AFEF-BBD1-2CD79CCC0CFB}"/>
                </a:ext>
              </a:extLst>
            </p:cNvPr>
            <p:cNvSpPr>
              <a:spLocks/>
            </p:cNvSpPr>
            <p:nvPr/>
          </p:nvSpPr>
          <p:spPr bwMode="auto">
            <a:xfrm>
              <a:off x="6931025" y="2912197"/>
              <a:ext cx="3324225" cy="3300413"/>
            </a:xfrm>
            <a:custGeom>
              <a:avLst/>
              <a:gdLst>
                <a:gd name="T0" fmla="*/ 1067 w 1520"/>
                <a:gd name="T1" fmla="*/ 928 h 1510"/>
                <a:gd name="T2" fmla="*/ 723 w 1520"/>
                <a:gd name="T3" fmla="*/ 846 h 1510"/>
                <a:gd name="T4" fmla="*/ 431 w 1520"/>
                <a:gd name="T5" fmla="*/ 585 h 1510"/>
                <a:gd name="T6" fmla="*/ 428 w 1520"/>
                <a:gd name="T7" fmla="*/ 579 h 1510"/>
                <a:gd name="T8" fmla="*/ 422 w 1520"/>
                <a:gd name="T9" fmla="*/ 571 h 1510"/>
                <a:gd name="T10" fmla="*/ 419 w 1520"/>
                <a:gd name="T11" fmla="*/ 566 h 1510"/>
                <a:gd name="T12" fmla="*/ 414 w 1520"/>
                <a:gd name="T13" fmla="*/ 557 h 1510"/>
                <a:gd name="T14" fmla="*/ 411 w 1520"/>
                <a:gd name="T15" fmla="*/ 552 h 1510"/>
                <a:gd name="T16" fmla="*/ 406 w 1520"/>
                <a:gd name="T17" fmla="*/ 543 h 1510"/>
                <a:gd name="T18" fmla="*/ 403 w 1520"/>
                <a:gd name="T19" fmla="*/ 538 h 1510"/>
                <a:gd name="T20" fmla="*/ 398 w 1520"/>
                <a:gd name="T21" fmla="*/ 529 h 1510"/>
                <a:gd name="T22" fmla="*/ 395 w 1520"/>
                <a:gd name="T23" fmla="*/ 524 h 1510"/>
                <a:gd name="T24" fmla="*/ 390 w 1520"/>
                <a:gd name="T25" fmla="*/ 514 h 1510"/>
                <a:gd name="T26" fmla="*/ 388 w 1520"/>
                <a:gd name="T27" fmla="*/ 510 h 1510"/>
                <a:gd name="T28" fmla="*/ 383 w 1520"/>
                <a:gd name="T29" fmla="*/ 499 h 1510"/>
                <a:gd name="T30" fmla="*/ 381 w 1520"/>
                <a:gd name="T31" fmla="*/ 495 h 1510"/>
                <a:gd name="T32" fmla="*/ 374 w 1520"/>
                <a:gd name="T33" fmla="*/ 481 h 1510"/>
                <a:gd name="T34" fmla="*/ 374 w 1520"/>
                <a:gd name="T35" fmla="*/ 480 h 1510"/>
                <a:gd name="T36" fmla="*/ 374 w 1520"/>
                <a:gd name="T37" fmla="*/ 480 h 1510"/>
                <a:gd name="T38" fmla="*/ 374 w 1520"/>
                <a:gd name="T39" fmla="*/ 480 h 1510"/>
                <a:gd name="T40" fmla="*/ 353 w 1520"/>
                <a:gd name="T41" fmla="*/ 359 h 1510"/>
                <a:gd name="T42" fmla="*/ 639 w 1520"/>
                <a:gd name="T43" fmla="*/ 0 h 1510"/>
                <a:gd name="T44" fmla="*/ 307 w 1520"/>
                <a:gd name="T45" fmla="*/ 140 h 1510"/>
                <a:gd name="T46" fmla="*/ 0 w 1520"/>
                <a:gd name="T47" fmla="*/ 750 h 1510"/>
                <a:gd name="T48" fmla="*/ 4 w 1520"/>
                <a:gd name="T49" fmla="*/ 830 h 1510"/>
                <a:gd name="T50" fmla="*/ 760 w 1520"/>
                <a:gd name="T51" fmla="*/ 1510 h 1510"/>
                <a:gd name="T52" fmla="*/ 1520 w 1520"/>
                <a:gd name="T53" fmla="*/ 779 h 1510"/>
                <a:gd name="T54" fmla="*/ 1067 w 1520"/>
                <a:gd name="T55" fmla="*/ 928 h 1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20" h="1510">
                  <a:moveTo>
                    <a:pt x="1067" y="928"/>
                  </a:moveTo>
                  <a:cubicBezTo>
                    <a:pt x="943" y="928"/>
                    <a:pt x="826" y="898"/>
                    <a:pt x="723" y="846"/>
                  </a:cubicBezTo>
                  <a:cubicBezTo>
                    <a:pt x="604" y="785"/>
                    <a:pt x="504" y="695"/>
                    <a:pt x="431" y="585"/>
                  </a:cubicBezTo>
                  <a:cubicBezTo>
                    <a:pt x="430" y="583"/>
                    <a:pt x="429" y="581"/>
                    <a:pt x="428" y="579"/>
                  </a:cubicBezTo>
                  <a:cubicBezTo>
                    <a:pt x="426" y="576"/>
                    <a:pt x="424" y="574"/>
                    <a:pt x="422" y="571"/>
                  </a:cubicBezTo>
                  <a:cubicBezTo>
                    <a:pt x="421" y="569"/>
                    <a:pt x="420" y="567"/>
                    <a:pt x="419" y="566"/>
                  </a:cubicBezTo>
                  <a:cubicBezTo>
                    <a:pt x="417" y="563"/>
                    <a:pt x="416" y="560"/>
                    <a:pt x="414" y="557"/>
                  </a:cubicBezTo>
                  <a:cubicBezTo>
                    <a:pt x="413" y="555"/>
                    <a:pt x="412" y="554"/>
                    <a:pt x="411" y="552"/>
                  </a:cubicBezTo>
                  <a:cubicBezTo>
                    <a:pt x="409" y="549"/>
                    <a:pt x="407" y="546"/>
                    <a:pt x="406" y="543"/>
                  </a:cubicBezTo>
                  <a:cubicBezTo>
                    <a:pt x="405" y="541"/>
                    <a:pt x="404" y="540"/>
                    <a:pt x="403" y="538"/>
                  </a:cubicBezTo>
                  <a:cubicBezTo>
                    <a:pt x="401" y="535"/>
                    <a:pt x="399" y="532"/>
                    <a:pt x="398" y="529"/>
                  </a:cubicBezTo>
                  <a:cubicBezTo>
                    <a:pt x="397" y="527"/>
                    <a:pt x="396" y="525"/>
                    <a:pt x="395" y="524"/>
                  </a:cubicBezTo>
                  <a:cubicBezTo>
                    <a:pt x="393" y="521"/>
                    <a:pt x="392" y="518"/>
                    <a:pt x="390" y="514"/>
                  </a:cubicBezTo>
                  <a:cubicBezTo>
                    <a:pt x="389" y="513"/>
                    <a:pt x="389" y="511"/>
                    <a:pt x="388" y="510"/>
                  </a:cubicBezTo>
                  <a:cubicBezTo>
                    <a:pt x="386" y="506"/>
                    <a:pt x="384" y="503"/>
                    <a:pt x="383" y="499"/>
                  </a:cubicBezTo>
                  <a:cubicBezTo>
                    <a:pt x="382" y="498"/>
                    <a:pt x="381" y="496"/>
                    <a:pt x="381" y="495"/>
                  </a:cubicBezTo>
                  <a:cubicBezTo>
                    <a:pt x="378" y="490"/>
                    <a:pt x="376" y="485"/>
                    <a:pt x="374" y="481"/>
                  </a:cubicBezTo>
                  <a:cubicBezTo>
                    <a:pt x="374" y="481"/>
                    <a:pt x="374" y="480"/>
                    <a:pt x="374" y="480"/>
                  </a:cubicBezTo>
                  <a:cubicBezTo>
                    <a:pt x="374" y="480"/>
                    <a:pt x="374" y="480"/>
                    <a:pt x="374" y="480"/>
                  </a:cubicBezTo>
                  <a:cubicBezTo>
                    <a:pt x="374" y="480"/>
                    <a:pt x="374" y="480"/>
                    <a:pt x="374" y="480"/>
                  </a:cubicBezTo>
                  <a:cubicBezTo>
                    <a:pt x="361" y="442"/>
                    <a:pt x="353" y="402"/>
                    <a:pt x="353" y="359"/>
                  </a:cubicBezTo>
                  <a:cubicBezTo>
                    <a:pt x="353" y="184"/>
                    <a:pt x="475" y="38"/>
                    <a:pt x="639" y="0"/>
                  </a:cubicBezTo>
                  <a:cubicBezTo>
                    <a:pt x="516" y="19"/>
                    <a:pt x="403" y="69"/>
                    <a:pt x="307" y="140"/>
                  </a:cubicBezTo>
                  <a:cubicBezTo>
                    <a:pt x="121" y="278"/>
                    <a:pt x="0" y="500"/>
                    <a:pt x="0" y="750"/>
                  </a:cubicBezTo>
                  <a:cubicBezTo>
                    <a:pt x="0" y="777"/>
                    <a:pt x="2" y="804"/>
                    <a:pt x="4" y="830"/>
                  </a:cubicBezTo>
                  <a:cubicBezTo>
                    <a:pt x="44" y="1212"/>
                    <a:pt x="367" y="1510"/>
                    <a:pt x="760" y="1510"/>
                  </a:cubicBezTo>
                  <a:cubicBezTo>
                    <a:pt x="1170" y="1510"/>
                    <a:pt x="1505" y="1185"/>
                    <a:pt x="1520" y="779"/>
                  </a:cubicBezTo>
                  <a:cubicBezTo>
                    <a:pt x="1393" y="872"/>
                    <a:pt x="1237" y="928"/>
                    <a:pt x="1067" y="92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dirty="0"/>
            </a:p>
          </p:txBody>
        </p:sp>
      </p:grpSp>
      <p:sp>
        <p:nvSpPr>
          <p:cNvPr id="20" name="TextBox 19">
            <a:extLst>
              <a:ext uri="{FF2B5EF4-FFF2-40B4-BE49-F238E27FC236}">
                <a16:creationId xmlns:a16="http://schemas.microsoft.com/office/drawing/2014/main" id="{0020FE15-43D0-73FF-1991-AB79E119A214}"/>
              </a:ext>
            </a:extLst>
          </p:cNvPr>
          <p:cNvSpPr txBox="1"/>
          <p:nvPr/>
        </p:nvSpPr>
        <p:spPr>
          <a:xfrm>
            <a:off x="1198026" y="5079239"/>
            <a:ext cx="9470571" cy="769441"/>
          </a:xfrm>
          <a:prstGeom prst="rect">
            <a:avLst/>
          </a:prstGeom>
          <a:noFill/>
        </p:spPr>
        <p:txBody>
          <a:bodyPr wrap="square">
            <a:spAutoFit/>
          </a:bodyPr>
          <a:lstStyle/>
          <a:p>
            <a:pPr algn="ctr" rtl="0" fontAlgn="base">
              <a:spcBef>
                <a:spcPts val="1200"/>
              </a:spcBef>
              <a:spcAft>
                <a:spcPts val="1200"/>
              </a:spcAft>
            </a:pPr>
            <a:r>
              <a:rPr lang="en-US" sz="2200" b="1" dirty="0">
                <a:solidFill>
                  <a:srgbClr val="47B5C8"/>
                </a:solidFill>
              </a:rPr>
              <a:t>Joining relevant communities:</a:t>
            </a:r>
            <a:br>
              <a:rPr lang="en-US" sz="2200" b="1" dirty="0">
                <a:solidFill>
                  <a:srgbClr val="47B5C8"/>
                </a:solidFill>
              </a:rPr>
            </a:br>
            <a:r>
              <a:rPr lang="en-US" sz="2200" dirty="0">
                <a:solidFill>
                  <a:srgbClr val="595959"/>
                </a:solidFill>
              </a:rPr>
              <a:t>Local or online incubators &amp; forums that are relevant to your industry or business.</a:t>
            </a:r>
          </a:p>
        </p:txBody>
      </p:sp>
      <p:sp>
        <p:nvSpPr>
          <p:cNvPr id="21" name="TextBox 20">
            <a:extLst>
              <a:ext uri="{FF2B5EF4-FFF2-40B4-BE49-F238E27FC236}">
                <a16:creationId xmlns:a16="http://schemas.microsoft.com/office/drawing/2014/main" id="{F3602FFB-5781-6ACB-DA08-BF55597F3E37}"/>
              </a:ext>
            </a:extLst>
          </p:cNvPr>
          <p:cNvSpPr txBox="1"/>
          <p:nvPr/>
        </p:nvSpPr>
        <p:spPr>
          <a:xfrm>
            <a:off x="751118" y="2669468"/>
            <a:ext cx="3803053" cy="1785104"/>
          </a:xfrm>
          <a:prstGeom prst="rect">
            <a:avLst/>
          </a:prstGeom>
          <a:noFill/>
        </p:spPr>
        <p:txBody>
          <a:bodyPr wrap="square">
            <a:spAutoFit/>
          </a:bodyPr>
          <a:lstStyle/>
          <a:p>
            <a:pPr algn="r" rtl="0" fontAlgn="base">
              <a:spcBef>
                <a:spcPts val="1200"/>
              </a:spcBef>
              <a:spcAft>
                <a:spcPts val="1200"/>
              </a:spcAft>
            </a:pPr>
            <a:r>
              <a:rPr lang="en-US" sz="2200" b="1" dirty="0">
                <a:solidFill>
                  <a:srgbClr val="086575"/>
                </a:solidFill>
              </a:rPr>
              <a:t>Approaching new connections:</a:t>
            </a:r>
            <a:br>
              <a:rPr lang="en-US" sz="2200" b="1" dirty="0">
                <a:solidFill>
                  <a:srgbClr val="086575"/>
                </a:solidFill>
              </a:rPr>
            </a:br>
            <a:r>
              <a:rPr lang="en-US" sz="2200" b="1" dirty="0">
                <a:solidFill>
                  <a:srgbClr val="595959"/>
                </a:solidFill>
              </a:rPr>
              <a:t> </a:t>
            </a:r>
            <a:r>
              <a:rPr lang="en-US" sz="2200" dirty="0">
                <a:solidFill>
                  <a:srgbClr val="595959"/>
                </a:solidFill>
              </a:rPr>
              <a:t>Engaging with professionals outside of your usual circles at industry events or through mutual introductions.</a:t>
            </a:r>
          </a:p>
        </p:txBody>
      </p:sp>
      <p:sp>
        <p:nvSpPr>
          <p:cNvPr id="22" name="TextBox 21">
            <a:extLst>
              <a:ext uri="{FF2B5EF4-FFF2-40B4-BE49-F238E27FC236}">
                <a16:creationId xmlns:a16="http://schemas.microsoft.com/office/drawing/2014/main" id="{00105C76-2824-EE78-742E-08416E278156}"/>
              </a:ext>
            </a:extLst>
          </p:cNvPr>
          <p:cNvSpPr txBox="1"/>
          <p:nvPr/>
        </p:nvSpPr>
        <p:spPr>
          <a:xfrm>
            <a:off x="7234740" y="2639756"/>
            <a:ext cx="3683865" cy="1785104"/>
          </a:xfrm>
          <a:prstGeom prst="rect">
            <a:avLst/>
          </a:prstGeom>
          <a:noFill/>
        </p:spPr>
        <p:txBody>
          <a:bodyPr wrap="square">
            <a:spAutoFit/>
          </a:bodyPr>
          <a:lstStyle/>
          <a:p>
            <a:pPr rtl="0" fontAlgn="base">
              <a:spcBef>
                <a:spcPts val="1200"/>
              </a:spcBef>
              <a:spcAft>
                <a:spcPts val="1200"/>
              </a:spcAft>
            </a:pPr>
            <a:r>
              <a:rPr lang="en-US" sz="2200" b="1" dirty="0">
                <a:solidFill>
                  <a:srgbClr val="D9552F"/>
                </a:solidFill>
              </a:rPr>
              <a:t>Fully using social media: </a:t>
            </a:r>
            <a:r>
              <a:rPr lang="en-US" sz="2200" dirty="0">
                <a:solidFill>
                  <a:srgbClr val="595959"/>
                </a:solidFill>
              </a:rPr>
              <a:t>Platforms like LinkedIn, AngelList, and Twitter are excellent for building relationships in the digital age.</a:t>
            </a:r>
          </a:p>
        </p:txBody>
      </p:sp>
    </p:spTree>
    <p:extLst>
      <p:ext uri="{BB962C8B-B14F-4D97-AF65-F5344CB8AC3E}">
        <p14:creationId xmlns:p14="http://schemas.microsoft.com/office/powerpoint/2010/main" val="2572680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White origami unicorn">
            <a:extLst>
              <a:ext uri="{FF2B5EF4-FFF2-40B4-BE49-F238E27FC236}">
                <a16:creationId xmlns:a16="http://schemas.microsoft.com/office/drawing/2014/main" id="{26EC4ECA-0EC1-7DBB-98F8-37CBFFC642E6}"/>
              </a:ext>
            </a:extLst>
          </p:cNvPr>
          <p:cNvPicPr>
            <a:picLocks noChangeAspect="1"/>
          </p:cNvPicPr>
          <p:nvPr/>
        </p:nvPicPr>
        <p:blipFill rotWithShape="1">
          <a:blip r:embed="rId2"/>
          <a:srcRect l="256" t="257" r="25509" b="-257"/>
          <a:stretch/>
        </p:blipFill>
        <p:spPr>
          <a:xfrm>
            <a:off x="6562096" y="1403654"/>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242845"/>
            <a:ext cx="73932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158777" y="362192"/>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Tool: Practice Telling Your Story</a:t>
            </a:r>
          </a:p>
        </p:txBody>
      </p:sp>
      <p:grpSp>
        <p:nvGrpSpPr>
          <p:cNvPr id="3" name="Group 2">
            <a:extLst>
              <a:ext uri="{FF2B5EF4-FFF2-40B4-BE49-F238E27FC236}">
                <a16:creationId xmlns:a16="http://schemas.microsoft.com/office/drawing/2014/main" id="{67037EEF-2871-7722-B9A4-72E07FDD088C}"/>
              </a:ext>
            </a:extLst>
          </p:cNvPr>
          <p:cNvGrpSpPr/>
          <p:nvPr/>
        </p:nvGrpSpPr>
        <p:grpSpPr>
          <a:xfrm>
            <a:off x="130865" y="1525040"/>
            <a:ext cx="6198321" cy="5042681"/>
            <a:chOff x="2058988" y="280988"/>
            <a:chExt cx="8080375" cy="6573837"/>
          </a:xfrm>
        </p:grpSpPr>
        <p:grpSp>
          <p:nvGrpSpPr>
            <p:cNvPr id="5" name="Group 4">
              <a:extLst>
                <a:ext uri="{FF2B5EF4-FFF2-40B4-BE49-F238E27FC236}">
                  <a16:creationId xmlns:a16="http://schemas.microsoft.com/office/drawing/2014/main" id="{F5E86B5E-29B8-30A2-4B1A-3DFD3BEFCAE0}"/>
                </a:ext>
              </a:extLst>
            </p:cNvPr>
            <p:cNvGrpSpPr/>
            <p:nvPr/>
          </p:nvGrpSpPr>
          <p:grpSpPr>
            <a:xfrm>
              <a:off x="6594249" y="781050"/>
              <a:ext cx="3530600" cy="1228725"/>
              <a:chOff x="6594249" y="781050"/>
              <a:chExt cx="3530600" cy="1228725"/>
            </a:xfrm>
          </p:grpSpPr>
          <p:sp>
            <p:nvSpPr>
              <p:cNvPr id="53" name="Freeform 11">
                <a:extLst>
                  <a:ext uri="{FF2B5EF4-FFF2-40B4-BE49-F238E27FC236}">
                    <a16:creationId xmlns:a16="http://schemas.microsoft.com/office/drawing/2014/main" id="{E218C15C-C7E3-6EBB-8774-240DFBE324EC}"/>
                  </a:ext>
                </a:extLst>
              </p:cNvPr>
              <p:cNvSpPr>
                <a:spLocks/>
              </p:cNvSpPr>
              <p:nvPr/>
            </p:nvSpPr>
            <p:spPr bwMode="auto">
              <a:xfrm>
                <a:off x="6608763" y="792163"/>
                <a:ext cx="674688" cy="1217612"/>
              </a:xfrm>
              <a:custGeom>
                <a:avLst/>
                <a:gdLst>
                  <a:gd name="T0" fmla="*/ 0 w 425"/>
                  <a:gd name="T1" fmla="*/ 767 h 767"/>
                  <a:gd name="T2" fmla="*/ 425 w 425"/>
                  <a:gd name="T3" fmla="*/ 767 h 767"/>
                  <a:gd name="T4" fmla="*/ 0 w 425"/>
                  <a:gd name="T5" fmla="*/ 0 h 767"/>
                  <a:gd name="T6" fmla="*/ 0 w 425"/>
                  <a:gd name="T7" fmla="*/ 767 h 767"/>
                </a:gdLst>
                <a:ahLst/>
                <a:cxnLst>
                  <a:cxn ang="0">
                    <a:pos x="T0" y="T1"/>
                  </a:cxn>
                  <a:cxn ang="0">
                    <a:pos x="T2" y="T3"/>
                  </a:cxn>
                  <a:cxn ang="0">
                    <a:pos x="T4" y="T5"/>
                  </a:cxn>
                  <a:cxn ang="0">
                    <a:pos x="T6" y="T7"/>
                  </a:cxn>
                </a:cxnLst>
                <a:rect l="0" t="0" r="r" b="b"/>
                <a:pathLst>
                  <a:path w="425" h="767">
                    <a:moveTo>
                      <a:pt x="0" y="767"/>
                    </a:moveTo>
                    <a:lnTo>
                      <a:pt x="425" y="767"/>
                    </a:lnTo>
                    <a:lnTo>
                      <a:pt x="0" y="0"/>
                    </a:lnTo>
                    <a:lnTo>
                      <a:pt x="0" y="767"/>
                    </a:lnTo>
                    <a:close/>
                  </a:path>
                </a:pathLst>
              </a:custGeom>
              <a:solidFill>
                <a:srgbClr val="48A8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4" name="Freeform 12">
                <a:extLst>
                  <a:ext uri="{FF2B5EF4-FFF2-40B4-BE49-F238E27FC236}">
                    <a16:creationId xmlns:a16="http://schemas.microsoft.com/office/drawing/2014/main" id="{230975DB-6C0C-E4CF-84DF-712D224B298A}"/>
                  </a:ext>
                </a:extLst>
              </p:cNvPr>
              <p:cNvSpPr>
                <a:spLocks/>
              </p:cNvSpPr>
              <p:nvPr/>
            </p:nvSpPr>
            <p:spPr bwMode="auto">
              <a:xfrm>
                <a:off x="6608763" y="792163"/>
                <a:ext cx="2720975" cy="1217612"/>
              </a:xfrm>
              <a:custGeom>
                <a:avLst/>
                <a:gdLst>
                  <a:gd name="T0" fmla="*/ 425 w 1714"/>
                  <a:gd name="T1" fmla="*/ 767 h 767"/>
                  <a:gd name="T2" fmla="*/ 1714 w 1714"/>
                  <a:gd name="T3" fmla="*/ 767 h 767"/>
                  <a:gd name="T4" fmla="*/ 0 w 1714"/>
                  <a:gd name="T5" fmla="*/ 0 h 767"/>
                  <a:gd name="T6" fmla="*/ 425 w 1714"/>
                  <a:gd name="T7" fmla="*/ 767 h 767"/>
                </a:gdLst>
                <a:ahLst/>
                <a:cxnLst>
                  <a:cxn ang="0">
                    <a:pos x="T0" y="T1"/>
                  </a:cxn>
                  <a:cxn ang="0">
                    <a:pos x="T2" y="T3"/>
                  </a:cxn>
                  <a:cxn ang="0">
                    <a:pos x="T4" y="T5"/>
                  </a:cxn>
                  <a:cxn ang="0">
                    <a:pos x="T6" y="T7"/>
                  </a:cxn>
                </a:cxnLst>
                <a:rect l="0" t="0" r="r" b="b"/>
                <a:pathLst>
                  <a:path w="1714" h="767">
                    <a:moveTo>
                      <a:pt x="425" y="767"/>
                    </a:moveTo>
                    <a:lnTo>
                      <a:pt x="1714" y="767"/>
                    </a:lnTo>
                    <a:lnTo>
                      <a:pt x="0" y="0"/>
                    </a:lnTo>
                    <a:lnTo>
                      <a:pt x="425" y="767"/>
                    </a:lnTo>
                    <a:close/>
                  </a:path>
                </a:pathLst>
              </a:custGeom>
              <a:solidFill>
                <a:srgbClr val="359B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5" name="Freeform 13">
                <a:extLst>
                  <a:ext uri="{FF2B5EF4-FFF2-40B4-BE49-F238E27FC236}">
                    <a16:creationId xmlns:a16="http://schemas.microsoft.com/office/drawing/2014/main" id="{8B18E4BD-8759-3FA2-90A2-C5C5D507B2BF}"/>
                  </a:ext>
                </a:extLst>
              </p:cNvPr>
              <p:cNvSpPr>
                <a:spLocks/>
              </p:cNvSpPr>
              <p:nvPr/>
            </p:nvSpPr>
            <p:spPr bwMode="auto">
              <a:xfrm>
                <a:off x="6594249" y="781050"/>
                <a:ext cx="3530600" cy="1228725"/>
              </a:xfrm>
              <a:custGeom>
                <a:avLst/>
                <a:gdLst>
                  <a:gd name="T0" fmla="*/ 1067 w 1291"/>
                  <a:gd name="T1" fmla="*/ 0 h 449"/>
                  <a:gd name="T2" fmla="*/ 0 w 1291"/>
                  <a:gd name="T3" fmla="*/ 0 h 449"/>
                  <a:gd name="T4" fmla="*/ 0 w 1291"/>
                  <a:gd name="T5" fmla="*/ 4 h 449"/>
                  <a:gd name="T6" fmla="*/ 995 w 1291"/>
                  <a:gd name="T7" fmla="*/ 449 h 449"/>
                  <a:gd name="T8" fmla="*/ 1067 w 1291"/>
                  <a:gd name="T9" fmla="*/ 449 h 449"/>
                  <a:gd name="T10" fmla="*/ 1291 w 1291"/>
                  <a:gd name="T11" fmla="*/ 224 h 449"/>
                  <a:gd name="T12" fmla="*/ 1291 w 1291"/>
                  <a:gd name="T13" fmla="*/ 224 h 449"/>
                  <a:gd name="T14" fmla="*/ 1067 w 1291"/>
                  <a:gd name="T15" fmla="*/ 0 h 4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1" h="449">
                    <a:moveTo>
                      <a:pt x="1067" y="0"/>
                    </a:moveTo>
                    <a:cubicBezTo>
                      <a:pt x="0" y="0"/>
                      <a:pt x="0" y="0"/>
                      <a:pt x="0" y="0"/>
                    </a:cubicBezTo>
                    <a:cubicBezTo>
                      <a:pt x="0" y="4"/>
                      <a:pt x="0" y="4"/>
                      <a:pt x="0" y="4"/>
                    </a:cubicBezTo>
                    <a:cubicBezTo>
                      <a:pt x="995" y="449"/>
                      <a:pt x="995" y="449"/>
                      <a:pt x="995" y="449"/>
                    </a:cubicBezTo>
                    <a:cubicBezTo>
                      <a:pt x="1067" y="449"/>
                      <a:pt x="1067" y="449"/>
                      <a:pt x="1067" y="449"/>
                    </a:cubicBezTo>
                    <a:cubicBezTo>
                      <a:pt x="1190" y="449"/>
                      <a:pt x="1291" y="348"/>
                      <a:pt x="1291" y="224"/>
                    </a:cubicBezTo>
                    <a:cubicBezTo>
                      <a:pt x="1291" y="224"/>
                      <a:pt x="1291" y="224"/>
                      <a:pt x="1291" y="224"/>
                    </a:cubicBezTo>
                    <a:cubicBezTo>
                      <a:pt x="1291" y="101"/>
                      <a:pt x="1190" y="0"/>
                      <a:pt x="1067" y="0"/>
                    </a:cubicBez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6" name="Group 5">
              <a:extLst>
                <a:ext uri="{FF2B5EF4-FFF2-40B4-BE49-F238E27FC236}">
                  <a16:creationId xmlns:a16="http://schemas.microsoft.com/office/drawing/2014/main" id="{EDFEEBB9-B8B9-B1EE-D10C-BD49567E0CD8}"/>
                </a:ext>
              </a:extLst>
            </p:cNvPr>
            <p:cNvGrpSpPr/>
            <p:nvPr/>
          </p:nvGrpSpPr>
          <p:grpSpPr>
            <a:xfrm>
              <a:off x="2058988" y="2009775"/>
              <a:ext cx="3527425" cy="1223962"/>
              <a:chOff x="2058988" y="2009775"/>
              <a:chExt cx="3527425" cy="1223962"/>
            </a:xfrm>
          </p:grpSpPr>
          <p:sp>
            <p:nvSpPr>
              <p:cNvPr id="50" name="Freeform 17">
                <a:extLst>
                  <a:ext uri="{FF2B5EF4-FFF2-40B4-BE49-F238E27FC236}">
                    <a16:creationId xmlns:a16="http://schemas.microsoft.com/office/drawing/2014/main" id="{C92B29E3-36ED-31DA-5371-44410E467D68}"/>
                  </a:ext>
                </a:extLst>
              </p:cNvPr>
              <p:cNvSpPr>
                <a:spLocks/>
              </p:cNvSpPr>
              <p:nvPr/>
            </p:nvSpPr>
            <p:spPr bwMode="auto">
              <a:xfrm>
                <a:off x="4913313" y="2019300"/>
                <a:ext cx="673100" cy="1214437"/>
              </a:xfrm>
              <a:custGeom>
                <a:avLst/>
                <a:gdLst>
                  <a:gd name="T0" fmla="*/ 424 w 424"/>
                  <a:gd name="T1" fmla="*/ 765 h 765"/>
                  <a:gd name="T2" fmla="*/ 0 w 424"/>
                  <a:gd name="T3" fmla="*/ 765 h 765"/>
                  <a:gd name="T4" fmla="*/ 424 w 424"/>
                  <a:gd name="T5" fmla="*/ 0 h 765"/>
                  <a:gd name="T6" fmla="*/ 424 w 424"/>
                  <a:gd name="T7" fmla="*/ 765 h 765"/>
                </a:gdLst>
                <a:ahLst/>
                <a:cxnLst>
                  <a:cxn ang="0">
                    <a:pos x="T0" y="T1"/>
                  </a:cxn>
                  <a:cxn ang="0">
                    <a:pos x="T2" y="T3"/>
                  </a:cxn>
                  <a:cxn ang="0">
                    <a:pos x="T4" y="T5"/>
                  </a:cxn>
                  <a:cxn ang="0">
                    <a:pos x="T6" y="T7"/>
                  </a:cxn>
                </a:cxnLst>
                <a:rect l="0" t="0" r="r" b="b"/>
                <a:pathLst>
                  <a:path w="424" h="765">
                    <a:moveTo>
                      <a:pt x="424" y="765"/>
                    </a:moveTo>
                    <a:lnTo>
                      <a:pt x="0" y="765"/>
                    </a:lnTo>
                    <a:lnTo>
                      <a:pt x="424" y="0"/>
                    </a:lnTo>
                    <a:lnTo>
                      <a:pt x="424" y="765"/>
                    </a:lnTo>
                    <a:close/>
                  </a:path>
                </a:pathLst>
              </a:custGeom>
              <a:solidFill>
                <a:srgbClr val="9FED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1" name="Freeform 18">
                <a:extLst>
                  <a:ext uri="{FF2B5EF4-FFF2-40B4-BE49-F238E27FC236}">
                    <a16:creationId xmlns:a16="http://schemas.microsoft.com/office/drawing/2014/main" id="{97E9CC54-C44D-EDB7-6614-8DB8338CC6D7}"/>
                  </a:ext>
                </a:extLst>
              </p:cNvPr>
              <p:cNvSpPr>
                <a:spLocks/>
              </p:cNvSpPr>
              <p:nvPr/>
            </p:nvSpPr>
            <p:spPr bwMode="auto">
              <a:xfrm>
                <a:off x="2868613" y="2019300"/>
                <a:ext cx="2717800" cy="1214437"/>
              </a:xfrm>
              <a:custGeom>
                <a:avLst/>
                <a:gdLst>
                  <a:gd name="T0" fmla="*/ 1288 w 1712"/>
                  <a:gd name="T1" fmla="*/ 765 h 765"/>
                  <a:gd name="T2" fmla="*/ 0 w 1712"/>
                  <a:gd name="T3" fmla="*/ 765 h 765"/>
                  <a:gd name="T4" fmla="*/ 1712 w 1712"/>
                  <a:gd name="T5" fmla="*/ 0 h 765"/>
                  <a:gd name="T6" fmla="*/ 1288 w 1712"/>
                  <a:gd name="T7" fmla="*/ 765 h 765"/>
                </a:gdLst>
                <a:ahLst/>
                <a:cxnLst>
                  <a:cxn ang="0">
                    <a:pos x="T0" y="T1"/>
                  </a:cxn>
                  <a:cxn ang="0">
                    <a:pos x="T2" y="T3"/>
                  </a:cxn>
                  <a:cxn ang="0">
                    <a:pos x="T4" y="T5"/>
                  </a:cxn>
                  <a:cxn ang="0">
                    <a:pos x="T6" y="T7"/>
                  </a:cxn>
                </a:cxnLst>
                <a:rect l="0" t="0" r="r" b="b"/>
                <a:pathLst>
                  <a:path w="1712" h="765">
                    <a:moveTo>
                      <a:pt x="1288" y="765"/>
                    </a:moveTo>
                    <a:lnTo>
                      <a:pt x="0" y="765"/>
                    </a:lnTo>
                    <a:lnTo>
                      <a:pt x="1712" y="0"/>
                    </a:lnTo>
                    <a:lnTo>
                      <a:pt x="1288" y="765"/>
                    </a:lnTo>
                    <a:close/>
                  </a:path>
                </a:pathLst>
              </a:custGeom>
              <a:solidFill>
                <a:srgbClr val="8AE2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2" name="Freeform 19">
                <a:extLst>
                  <a:ext uri="{FF2B5EF4-FFF2-40B4-BE49-F238E27FC236}">
                    <a16:creationId xmlns:a16="http://schemas.microsoft.com/office/drawing/2014/main" id="{EB1DF50E-8F0A-0790-1567-5EB88135E3AC}"/>
                  </a:ext>
                </a:extLst>
              </p:cNvPr>
              <p:cNvSpPr>
                <a:spLocks/>
              </p:cNvSpPr>
              <p:nvPr/>
            </p:nvSpPr>
            <p:spPr bwMode="auto">
              <a:xfrm>
                <a:off x="2058988" y="2009775"/>
                <a:ext cx="3527425" cy="1223962"/>
              </a:xfrm>
              <a:custGeom>
                <a:avLst/>
                <a:gdLst>
                  <a:gd name="T0" fmla="*/ 224 w 1290"/>
                  <a:gd name="T1" fmla="*/ 0 h 448"/>
                  <a:gd name="T2" fmla="*/ 1290 w 1290"/>
                  <a:gd name="T3" fmla="*/ 0 h 448"/>
                  <a:gd name="T4" fmla="*/ 1290 w 1290"/>
                  <a:gd name="T5" fmla="*/ 4 h 448"/>
                  <a:gd name="T6" fmla="*/ 296 w 1290"/>
                  <a:gd name="T7" fmla="*/ 448 h 448"/>
                  <a:gd name="T8" fmla="*/ 224 w 1290"/>
                  <a:gd name="T9" fmla="*/ 448 h 448"/>
                  <a:gd name="T10" fmla="*/ 0 w 1290"/>
                  <a:gd name="T11" fmla="*/ 224 h 448"/>
                  <a:gd name="T12" fmla="*/ 0 w 1290"/>
                  <a:gd name="T13" fmla="*/ 224 h 448"/>
                  <a:gd name="T14" fmla="*/ 224 w 1290"/>
                  <a:gd name="T15" fmla="*/ 0 h 4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0" h="448">
                    <a:moveTo>
                      <a:pt x="224" y="0"/>
                    </a:moveTo>
                    <a:cubicBezTo>
                      <a:pt x="1290" y="0"/>
                      <a:pt x="1290" y="0"/>
                      <a:pt x="1290" y="0"/>
                    </a:cubicBezTo>
                    <a:cubicBezTo>
                      <a:pt x="1290" y="4"/>
                      <a:pt x="1290" y="4"/>
                      <a:pt x="1290" y="4"/>
                    </a:cubicBezTo>
                    <a:cubicBezTo>
                      <a:pt x="296" y="448"/>
                      <a:pt x="296" y="448"/>
                      <a:pt x="296" y="448"/>
                    </a:cubicBezTo>
                    <a:cubicBezTo>
                      <a:pt x="224" y="448"/>
                      <a:pt x="224" y="448"/>
                      <a:pt x="224" y="448"/>
                    </a:cubicBezTo>
                    <a:cubicBezTo>
                      <a:pt x="101" y="448"/>
                      <a:pt x="0" y="347"/>
                      <a:pt x="0" y="224"/>
                    </a:cubicBezTo>
                    <a:cubicBezTo>
                      <a:pt x="0" y="224"/>
                      <a:pt x="0" y="224"/>
                      <a:pt x="0" y="224"/>
                    </a:cubicBezTo>
                    <a:cubicBezTo>
                      <a:pt x="0" y="101"/>
                      <a:pt x="101" y="0"/>
                      <a:pt x="224" y="0"/>
                    </a:cubicBez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7" name="Group 6">
              <a:extLst>
                <a:ext uri="{FF2B5EF4-FFF2-40B4-BE49-F238E27FC236}">
                  <a16:creationId xmlns:a16="http://schemas.microsoft.com/office/drawing/2014/main" id="{698D970A-E13B-8807-FF33-A37380CB306E}"/>
                </a:ext>
              </a:extLst>
            </p:cNvPr>
            <p:cNvGrpSpPr/>
            <p:nvPr/>
          </p:nvGrpSpPr>
          <p:grpSpPr>
            <a:xfrm>
              <a:off x="2073502" y="4462463"/>
              <a:ext cx="3527425" cy="1225550"/>
              <a:chOff x="2073502" y="4462463"/>
              <a:chExt cx="3527425" cy="1225550"/>
            </a:xfrm>
          </p:grpSpPr>
          <p:sp>
            <p:nvSpPr>
              <p:cNvPr id="47" name="Freeform 23">
                <a:extLst>
                  <a:ext uri="{FF2B5EF4-FFF2-40B4-BE49-F238E27FC236}">
                    <a16:creationId xmlns:a16="http://schemas.microsoft.com/office/drawing/2014/main" id="{6A6A3D6D-5B9B-224D-14A1-7F800DDE1F5C}"/>
                  </a:ext>
                </a:extLst>
              </p:cNvPr>
              <p:cNvSpPr>
                <a:spLocks/>
              </p:cNvSpPr>
              <p:nvPr/>
            </p:nvSpPr>
            <p:spPr bwMode="auto">
              <a:xfrm>
                <a:off x="4913313" y="4473575"/>
                <a:ext cx="673100" cy="1214437"/>
              </a:xfrm>
              <a:custGeom>
                <a:avLst/>
                <a:gdLst>
                  <a:gd name="T0" fmla="*/ 424 w 424"/>
                  <a:gd name="T1" fmla="*/ 765 h 765"/>
                  <a:gd name="T2" fmla="*/ 0 w 424"/>
                  <a:gd name="T3" fmla="*/ 765 h 765"/>
                  <a:gd name="T4" fmla="*/ 424 w 424"/>
                  <a:gd name="T5" fmla="*/ 0 h 765"/>
                  <a:gd name="T6" fmla="*/ 424 w 424"/>
                  <a:gd name="T7" fmla="*/ 765 h 765"/>
                </a:gdLst>
                <a:ahLst/>
                <a:cxnLst>
                  <a:cxn ang="0">
                    <a:pos x="T0" y="T1"/>
                  </a:cxn>
                  <a:cxn ang="0">
                    <a:pos x="T2" y="T3"/>
                  </a:cxn>
                  <a:cxn ang="0">
                    <a:pos x="T4" y="T5"/>
                  </a:cxn>
                  <a:cxn ang="0">
                    <a:pos x="T6" y="T7"/>
                  </a:cxn>
                </a:cxnLst>
                <a:rect l="0" t="0" r="r" b="b"/>
                <a:pathLst>
                  <a:path w="424" h="765">
                    <a:moveTo>
                      <a:pt x="424" y="765"/>
                    </a:moveTo>
                    <a:lnTo>
                      <a:pt x="0" y="765"/>
                    </a:lnTo>
                    <a:lnTo>
                      <a:pt x="424" y="0"/>
                    </a:lnTo>
                    <a:lnTo>
                      <a:pt x="424" y="765"/>
                    </a:lnTo>
                    <a:close/>
                  </a:path>
                </a:pathLst>
              </a:custGeom>
              <a:solidFill>
                <a:srgbClr val="FF94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8" name="Freeform 24">
                <a:extLst>
                  <a:ext uri="{FF2B5EF4-FFF2-40B4-BE49-F238E27FC236}">
                    <a16:creationId xmlns:a16="http://schemas.microsoft.com/office/drawing/2014/main" id="{9B0016B0-14F3-54CD-0803-7D24755A7A36}"/>
                  </a:ext>
                </a:extLst>
              </p:cNvPr>
              <p:cNvSpPr>
                <a:spLocks/>
              </p:cNvSpPr>
              <p:nvPr/>
            </p:nvSpPr>
            <p:spPr bwMode="auto">
              <a:xfrm>
                <a:off x="2868613" y="4473575"/>
                <a:ext cx="2717800" cy="1214437"/>
              </a:xfrm>
              <a:custGeom>
                <a:avLst/>
                <a:gdLst>
                  <a:gd name="T0" fmla="*/ 1288 w 1712"/>
                  <a:gd name="T1" fmla="*/ 765 h 765"/>
                  <a:gd name="T2" fmla="*/ 0 w 1712"/>
                  <a:gd name="T3" fmla="*/ 765 h 765"/>
                  <a:gd name="T4" fmla="*/ 1712 w 1712"/>
                  <a:gd name="T5" fmla="*/ 0 h 765"/>
                  <a:gd name="T6" fmla="*/ 1288 w 1712"/>
                  <a:gd name="T7" fmla="*/ 765 h 765"/>
                </a:gdLst>
                <a:ahLst/>
                <a:cxnLst>
                  <a:cxn ang="0">
                    <a:pos x="T0" y="T1"/>
                  </a:cxn>
                  <a:cxn ang="0">
                    <a:pos x="T2" y="T3"/>
                  </a:cxn>
                  <a:cxn ang="0">
                    <a:pos x="T4" y="T5"/>
                  </a:cxn>
                  <a:cxn ang="0">
                    <a:pos x="T6" y="T7"/>
                  </a:cxn>
                </a:cxnLst>
                <a:rect l="0" t="0" r="r" b="b"/>
                <a:pathLst>
                  <a:path w="1712" h="765">
                    <a:moveTo>
                      <a:pt x="1288" y="765"/>
                    </a:moveTo>
                    <a:lnTo>
                      <a:pt x="0" y="765"/>
                    </a:lnTo>
                    <a:lnTo>
                      <a:pt x="1712" y="0"/>
                    </a:lnTo>
                    <a:lnTo>
                      <a:pt x="1288" y="765"/>
                    </a:lnTo>
                    <a:close/>
                  </a:path>
                </a:pathLst>
              </a:custGeom>
              <a:solidFill>
                <a:srgbClr val="F97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9" name="Freeform 25">
                <a:extLst>
                  <a:ext uri="{FF2B5EF4-FFF2-40B4-BE49-F238E27FC236}">
                    <a16:creationId xmlns:a16="http://schemas.microsoft.com/office/drawing/2014/main" id="{E91E8D34-CC2B-87A9-2F31-FF0B12A4194C}"/>
                  </a:ext>
                </a:extLst>
              </p:cNvPr>
              <p:cNvSpPr>
                <a:spLocks/>
              </p:cNvSpPr>
              <p:nvPr/>
            </p:nvSpPr>
            <p:spPr bwMode="auto">
              <a:xfrm>
                <a:off x="2073502" y="4462463"/>
                <a:ext cx="3527425" cy="1225550"/>
              </a:xfrm>
              <a:custGeom>
                <a:avLst/>
                <a:gdLst>
                  <a:gd name="T0" fmla="*/ 224 w 1290"/>
                  <a:gd name="T1" fmla="*/ 0 h 448"/>
                  <a:gd name="T2" fmla="*/ 1290 w 1290"/>
                  <a:gd name="T3" fmla="*/ 0 h 448"/>
                  <a:gd name="T4" fmla="*/ 1290 w 1290"/>
                  <a:gd name="T5" fmla="*/ 4 h 448"/>
                  <a:gd name="T6" fmla="*/ 296 w 1290"/>
                  <a:gd name="T7" fmla="*/ 448 h 448"/>
                  <a:gd name="T8" fmla="*/ 224 w 1290"/>
                  <a:gd name="T9" fmla="*/ 448 h 448"/>
                  <a:gd name="T10" fmla="*/ 0 w 1290"/>
                  <a:gd name="T11" fmla="*/ 224 h 448"/>
                  <a:gd name="T12" fmla="*/ 0 w 1290"/>
                  <a:gd name="T13" fmla="*/ 224 h 448"/>
                  <a:gd name="T14" fmla="*/ 224 w 1290"/>
                  <a:gd name="T15" fmla="*/ 0 h 4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0" h="448">
                    <a:moveTo>
                      <a:pt x="224" y="0"/>
                    </a:moveTo>
                    <a:cubicBezTo>
                      <a:pt x="1290" y="0"/>
                      <a:pt x="1290" y="0"/>
                      <a:pt x="1290" y="0"/>
                    </a:cubicBezTo>
                    <a:cubicBezTo>
                      <a:pt x="1290" y="4"/>
                      <a:pt x="1290" y="4"/>
                      <a:pt x="1290" y="4"/>
                    </a:cubicBezTo>
                    <a:cubicBezTo>
                      <a:pt x="296" y="448"/>
                      <a:pt x="296" y="448"/>
                      <a:pt x="296" y="448"/>
                    </a:cubicBezTo>
                    <a:cubicBezTo>
                      <a:pt x="224" y="448"/>
                      <a:pt x="224" y="448"/>
                      <a:pt x="224" y="448"/>
                    </a:cubicBezTo>
                    <a:cubicBezTo>
                      <a:pt x="101" y="448"/>
                      <a:pt x="0" y="347"/>
                      <a:pt x="0" y="224"/>
                    </a:cubicBezTo>
                    <a:cubicBezTo>
                      <a:pt x="0" y="224"/>
                      <a:pt x="0" y="224"/>
                      <a:pt x="0" y="224"/>
                    </a:cubicBezTo>
                    <a:cubicBezTo>
                      <a:pt x="0" y="101"/>
                      <a:pt x="101" y="0"/>
                      <a:pt x="224" y="0"/>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8" name="Group 7">
              <a:extLst>
                <a:ext uri="{FF2B5EF4-FFF2-40B4-BE49-F238E27FC236}">
                  <a16:creationId xmlns:a16="http://schemas.microsoft.com/office/drawing/2014/main" id="{EC855BD6-AC8F-D056-0152-1172F645BB11}"/>
                </a:ext>
              </a:extLst>
            </p:cNvPr>
            <p:cNvGrpSpPr/>
            <p:nvPr/>
          </p:nvGrpSpPr>
          <p:grpSpPr>
            <a:xfrm>
              <a:off x="5586413" y="280988"/>
              <a:ext cx="1022350" cy="6573837"/>
              <a:chOff x="5586413" y="280988"/>
              <a:chExt cx="1022350" cy="6573837"/>
            </a:xfrm>
          </p:grpSpPr>
          <p:sp>
            <p:nvSpPr>
              <p:cNvPr id="16" name="Freeform 5">
                <a:extLst>
                  <a:ext uri="{FF2B5EF4-FFF2-40B4-BE49-F238E27FC236}">
                    <a16:creationId xmlns:a16="http://schemas.microsoft.com/office/drawing/2014/main" id="{1C4316E4-2ADA-6A36-B4A0-163F5C8B2C58}"/>
                  </a:ext>
                </a:extLst>
              </p:cNvPr>
              <p:cNvSpPr>
                <a:spLocks/>
              </p:cNvSpPr>
              <p:nvPr/>
            </p:nvSpPr>
            <p:spPr bwMode="auto">
              <a:xfrm>
                <a:off x="5911851" y="6351588"/>
                <a:ext cx="374650" cy="503237"/>
              </a:xfrm>
              <a:custGeom>
                <a:avLst/>
                <a:gdLst>
                  <a:gd name="T0" fmla="*/ 0 w 137"/>
                  <a:gd name="T1" fmla="*/ 30 h 184"/>
                  <a:gd name="T2" fmla="*/ 68 w 137"/>
                  <a:gd name="T3" fmla="*/ 184 h 184"/>
                  <a:gd name="T4" fmla="*/ 137 w 137"/>
                  <a:gd name="T5" fmla="*/ 30 h 184"/>
                  <a:gd name="T6" fmla="*/ 0 w 137"/>
                  <a:gd name="T7" fmla="*/ 30 h 184"/>
                </a:gdLst>
                <a:ahLst/>
                <a:cxnLst>
                  <a:cxn ang="0">
                    <a:pos x="T0" y="T1"/>
                  </a:cxn>
                  <a:cxn ang="0">
                    <a:pos x="T2" y="T3"/>
                  </a:cxn>
                  <a:cxn ang="0">
                    <a:pos x="T4" y="T5"/>
                  </a:cxn>
                  <a:cxn ang="0">
                    <a:pos x="T6" y="T7"/>
                  </a:cxn>
                </a:cxnLst>
                <a:rect l="0" t="0" r="r" b="b"/>
                <a:pathLst>
                  <a:path w="137" h="184">
                    <a:moveTo>
                      <a:pt x="0" y="30"/>
                    </a:moveTo>
                    <a:cubicBezTo>
                      <a:pt x="68" y="184"/>
                      <a:pt x="68" y="184"/>
                      <a:pt x="68" y="184"/>
                    </a:cubicBezTo>
                    <a:cubicBezTo>
                      <a:pt x="137" y="30"/>
                      <a:pt x="137" y="30"/>
                      <a:pt x="137" y="30"/>
                    </a:cubicBezTo>
                    <a:cubicBezTo>
                      <a:pt x="92" y="0"/>
                      <a:pt x="46" y="0"/>
                      <a:pt x="0" y="30"/>
                    </a:cubicBezTo>
                    <a:close/>
                  </a:path>
                </a:pathLst>
              </a:custGeom>
              <a:solidFill>
                <a:srgbClr val="5454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6">
                <a:extLst>
                  <a:ext uri="{FF2B5EF4-FFF2-40B4-BE49-F238E27FC236}">
                    <a16:creationId xmlns:a16="http://schemas.microsoft.com/office/drawing/2014/main" id="{FADB8CC2-DCCC-1EA2-0EA1-3FCBA60B9BCC}"/>
                  </a:ext>
                </a:extLst>
              </p:cNvPr>
              <p:cNvSpPr>
                <a:spLocks/>
              </p:cNvSpPr>
              <p:nvPr/>
            </p:nvSpPr>
            <p:spPr bwMode="auto">
              <a:xfrm>
                <a:off x="5586413" y="5695950"/>
                <a:ext cx="1022350" cy="738187"/>
              </a:xfrm>
              <a:custGeom>
                <a:avLst/>
                <a:gdLst>
                  <a:gd name="T0" fmla="*/ 0 w 374"/>
                  <a:gd name="T1" fmla="*/ 0 h 270"/>
                  <a:gd name="T2" fmla="*/ 119 w 374"/>
                  <a:gd name="T3" fmla="*/ 270 h 270"/>
                  <a:gd name="T4" fmla="*/ 256 w 374"/>
                  <a:gd name="T5" fmla="*/ 270 h 270"/>
                  <a:gd name="T6" fmla="*/ 374 w 374"/>
                  <a:gd name="T7" fmla="*/ 0 h 270"/>
                  <a:gd name="T8" fmla="*/ 0 w 374"/>
                  <a:gd name="T9" fmla="*/ 0 h 270"/>
                </a:gdLst>
                <a:ahLst/>
                <a:cxnLst>
                  <a:cxn ang="0">
                    <a:pos x="T0" y="T1"/>
                  </a:cxn>
                  <a:cxn ang="0">
                    <a:pos x="T2" y="T3"/>
                  </a:cxn>
                  <a:cxn ang="0">
                    <a:pos x="T4" y="T5"/>
                  </a:cxn>
                  <a:cxn ang="0">
                    <a:pos x="T6" y="T7"/>
                  </a:cxn>
                  <a:cxn ang="0">
                    <a:pos x="T8" y="T9"/>
                  </a:cxn>
                </a:cxnLst>
                <a:rect l="0" t="0" r="r" b="b"/>
                <a:pathLst>
                  <a:path w="374" h="270">
                    <a:moveTo>
                      <a:pt x="0" y="0"/>
                    </a:moveTo>
                    <a:cubicBezTo>
                      <a:pt x="119" y="270"/>
                      <a:pt x="119" y="270"/>
                      <a:pt x="119" y="270"/>
                    </a:cubicBezTo>
                    <a:cubicBezTo>
                      <a:pt x="165" y="240"/>
                      <a:pt x="211" y="240"/>
                      <a:pt x="256" y="270"/>
                    </a:cubicBezTo>
                    <a:cubicBezTo>
                      <a:pt x="374" y="0"/>
                      <a:pt x="374" y="0"/>
                      <a:pt x="374" y="0"/>
                    </a:cubicBezTo>
                    <a:lnTo>
                      <a:pt x="0" y="0"/>
                    </a:lnTo>
                    <a:close/>
                  </a:path>
                </a:pathLst>
              </a:custGeom>
              <a:solidFill>
                <a:srgbClr val="FFE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7">
                <a:extLst>
                  <a:ext uri="{FF2B5EF4-FFF2-40B4-BE49-F238E27FC236}">
                    <a16:creationId xmlns:a16="http://schemas.microsoft.com/office/drawing/2014/main" id="{A8369FFC-F05A-0926-2D87-D8B60BD35E96}"/>
                  </a:ext>
                </a:extLst>
              </p:cNvPr>
              <p:cNvSpPr>
                <a:spLocks/>
              </p:cNvSpPr>
              <p:nvPr/>
            </p:nvSpPr>
            <p:spPr bwMode="auto">
              <a:xfrm>
                <a:off x="5586413" y="280988"/>
                <a:ext cx="1022350" cy="511175"/>
              </a:xfrm>
              <a:custGeom>
                <a:avLst/>
                <a:gdLst>
                  <a:gd name="T0" fmla="*/ 187 w 374"/>
                  <a:gd name="T1" fmla="*/ 0 h 187"/>
                  <a:gd name="T2" fmla="*/ 0 w 374"/>
                  <a:gd name="T3" fmla="*/ 187 h 187"/>
                  <a:gd name="T4" fmla="*/ 374 w 374"/>
                  <a:gd name="T5" fmla="*/ 187 h 187"/>
                  <a:gd name="T6" fmla="*/ 187 w 374"/>
                  <a:gd name="T7" fmla="*/ 0 h 187"/>
                </a:gdLst>
                <a:ahLst/>
                <a:cxnLst>
                  <a:cxn ang="0">
                    <a:pos x="T0" y="T1"/>
                  </a:cxn>
                  <a:cxn ang="0">
                    <a:pos x="T2" y="T3"/>
                  </a:cxn>
                  <a:cxn ang="0">
                    <a:pos x="T4" y="T5"/>
                  </a:cxn>
                  <a:cxn ang="0">
                    <a:pos x="T6" y="T7"/>
                  </a:cxn>
                </a:cxnLst>
                <a:rect l="0" t="0" r="r" b="b"/>
                <a:pathLst>
                  <a:path w="374" h="187">
                    <a:moveTo>
                      <a:pt x="187" y="0"/>
                    </a:moveTo>
                    <a:cubicBezTo>
                      <a:pt x="84" y="0"/>
                      <a:pt x="0" y="84"/>
                      <a:pt x="0" y="187"/>
                    </a:cubicBezTo>
                    <a:cubicBezTo>
                      <a:pt x="374" y="187"/>
                      <a:pt x="374" y="187"/>
                      <a:pt x="374" y="187"/>
                    </a:cubicBezTo>
                    <a:cubicBezTo>
                      <a:pt x="374" y="84"/>
                      <a:pt x="291" y="0"/>
                      <a:pt x="187" y="0"/>
                    </a:cubicBezTo>
                    <a:close/>
                  </a:path>
                </a:pathLst>
              </a:custGeom>
              <a:solidFill>
                <a:srgbClr val="FFE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Rectangle 8">
                <a:extLst>
                  <a:ext uri="{FF2B5EF4-FFF2-40B4-BE49-F238E27FC236}">
                    <a16:creationId xmlns:a16="http://schemas.microsoft.com/office/drawing/2014/main" id="{E631AE40-1E5D-D092-A0AD-9FAD1922E42E}"/>
                  </a:ext>
                </a:extLst>
              </p:cNvPr>
              <p:cNvSpPr>
                <a:spLocks noChangeArrowheads="1"/>
              </p:cNvSpPr>
              <p:nvPr/>
            </p:nvSpPr>
            <p:spPr bwMode="auto">
              <a:xfrm>
                <a:off x="5586413" y="781050"/>
                <a:ext cx="341313" cy="1228725"/>
              </a:xfrm>
              <a:prstGeom prst="rect">
                <a:avLst/>
              </a:prstGeom>
              <a:solidFill>
                <a:srgbClr val="288D8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Rectangle 9">
                <a:extLst>
                  <a:ext uri="{FF2B5EF4-FFF2-40B4-BE49-F238E27FC236}">
                    <a16:creationId xmlns:a16="http://schemas.microsoft.com/office/drawing/2014/main" id="{7DD08BAB-D52D-371B-874A-0354239104A4}"/>
                  </a:ext>
                </a:extLst>
              </p:cNvPr>
              <p:cNvSpPr>
                <a:spLocks noChangeArrowheads="1"/>
              </p:cNvSpPr>
              <p:nvPr/>
            </p:nvSpPr>
            <p:spPr bwMode="auto">
              <a:xfrm>
                <a:off x="5927726" y="781050"/>
                <a:ext cx="341313" cy="1228725"/>
              </a:xfrm>
              <a:prstGeom prst="rect">
                <a:avLst/>
              </a:prstGeom>
              <a:solidFill>
                <a:srgbClr val="359B9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Rectangle 10">
                <a:extLst>
                  <a:ext uri="{FF2B5EF4-FFF2-40B4-BE49-F238E27FC236}">
                    <a16:creationId xmlns:a16="http://schemas.microsoft.com/office/drawing/2014/main" id="{23D96B56-BC29-D200-6285-79D601BAFC15}"/>
                  </a:ext>
                </a:extLst>
              </p:cNvPr>
              <p:cNvSpPr>
                <a:spLocks noChangeArrowheads="1"/>
              </p:cNvSpPr>
              <p:nvPr/>
            </p:nvSpPr>
            <p:spPr bwMode="auto">
              <a:xfrm>
                <a:off x="6269038" y="781050"/>
                <a:ext cx="339725" cy="1228725"/>
              </a:xfrm>
              <a:prstGeom prst="rect">
                <a:avLst/>
              </a:prstGeom>
              <a:solidFill>
                <a:srgbClr val="48A8A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Rectangle 14">
                <a:extLst>
                  <a:ext uri="{FF2B5EF4-FFF2-40B4-BE49-F238E27FC236}">
                    <a16:creationId xmlns:a16="http://schemas.microsoft.com/office/drawing/2014/main" id="{B5352BB1-A425-6712-75CB-BE17F0D90138}"/>
                  </a:ext>
                </a:extLst>
              </p:cNvPr>
              <p:cNvSpPr>
                <a:spLocks noChangeArrowheads="1"/>
              </p:cNvSpPr>
              <p:nvPr/>
            </p:nvSpPr>
            <p:spPr bwMode="auto">
              <a:xfrm>
                <a:off x="6269038" y="2009775"/>
                <a:ext cx="339725" cy="1223962"/>
              </a:xfrm>
              <a:prstGeom prst="rect">
                <a:avLst/>
              </a:prstGeom>
              <a:solidFill>
                <a:srgbClr val="7CD3D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 name="Rectangle 15">
                <a:extLst>
                  <a:ext uri="{FF2B5EF4-FFF2-40B4-BE49-F238E27FC236}">
                    <a16:creationId xmlns:a16="http://schemas.microsoft.com/office/drawing/2014/main" id="{FF413948-B9A0-F217-7E8D-E421775C9F0B}"/>
                  </a:ext>
                </a:extLst>
              </p:cNvPr>
              <p:cNvSpPr>
                <a:spLocks noChangeArrowheads="1"/>
              </p:cNvSpPr>
              <p:nvPr/>
            </p:nvSpPr>
            <p:spPr bwMode="auto">
              <a:xfrm>
                <a:off x="5927726" y="2009775"/>
                <a:ext cx="341313" cy="1223962"/>
              </a:xfrm>
              <a:prstGeom prst="rect">
                <a:avLst/>
              </a:prstGeom>
              <a:solidFill>
                <a:srgbClr val="8AE2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Rectangle 16">
                <a:extLst>
                  <a:ext uri="{FF2B5EF4-FFF2-40B4-BE49-F238E27FC236}">
                    <a16:creationId xmlns:a16="http://schemas.microsoft.com/office/drawing/2014/main" id="{ABADA3D0-CB2D-73AE-E1E6-229C80C9E322}"/>
                  </a:ext>
                </a:extLst>
              </p:cNvPr>
              <p:cNvSpPr>
                <a:spLocks noChangeArrowheads="1"/>
              </p:cNvSpPr>
              <p:nvPr/>
            </p:nvSpPr>
            <p:spPr bwMode="auto">
              <a:xfrm>
                <a:off x="5586413" y="2009775"/>
                <a:ext cx="341313" cy="1223962"/>
              </a:xfrm>
              <a:prstGeom prst="rect">
                <a:avLst/>
              </a:prstGeom>
              <a:solidFill>
                <a:srgbClr val="9F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0" name="Freeform 20">
                <a:extLst>
                  <a:ext uri="{FF2B5EF4-FFF2-40B4-BE49-F238E27FC236}">
                    <a16:creationId xmlns:a16="http://schemas.microsoft.com/office/drawing/2014/main" id="{9573ED27-8FD5-02C3-0415-A513CF1F988D}"/>
                  </a:ext>
                </a:extLst>
              </p:cNvPr>
              <p:cNvSpPr>
                <a:spLocks/>
              </p:cNvSpPr>
              <p:nvPr/>
            </p:nvSpPr>
            <p:spPr bwMode="auto">
              <a:xfrm>
                <a:off x="6269038" y="4462463"/>
                <a:ext cx="339725" cy="1295400"/>
              </a:xfrm>
              <a:custGeom>
                <a:avLst/>
                <a:gdLst>
                  <a:gd name="T0" fmla="*/ 0 w 124"/>
                  <a:gd name="T1" fmla="*/ 0 h 474"/>
                  <a:gd name="T2" fmla="*/ 124 w 124"/>
                  <a:gd name="T3" fmla="*/ 0 h 474"/>
                  <a:gd name="T4" fmla="*/ 124 w 124"/>
                  <a:gd name="T5" fmla="*/ 448 h 474"/>
                  <a:gd name="T6" fmla="*/ 0 w 124"/>
                  <a:gd name="T7" fmla="*/ 448 h 474"/>
                  <a:gd name="T8" fmla="*/ 0 w 124"/>
                  <a:gd name="T9" fmla="*/ 0 h 474"/>
                </a:gdLst>
                <a:ahLst/>
                <a:cxnLst>
                  <a:cxn ang="0">
                    <a:pos x="T0" y="T1"/>
                  </a:cxn>
                  <a:cxn ang="0">
                    <a:pos x="T2" y="T3"/>
                  </a:cxn>
                  <a:cxn ang="0">
                    <a:pos x="T4" y="T5"/>
                  </a:cxn>
                  <a:cxn ang="0">
                    <a:pos x="T6" y="T7"/>
                  </a:cxn>
                  <a:cxn ang="0">
                    <a:pos x="T8" y="T9"/>
                  </a:cxn>
                </a:cxnLst>
                <a:rect l="0" t="0" r="r" b="b"/>
                <a:pathLst>
                  <a:path w="124" h="474">
                    <a:moveTo>
                      <a:pt x="0" y="0"/>
                    </a:moveTo>
                    <a:cubicBezTo>
                      <a:pt x="124" y="0"/>
                      <a:pt x="124" y="0"/>
                      <a:pt x="124" y="0"/>
                    </a:cubicBezTo>
                    <a:cubicBezTo>
                      <a:pt x="124" y="448"/>
                      <a:pt x="124" y="448"/>
                      <a:pt x="124" y="448"/>
                    </a:cubicBezTo>
                    <a:cubicBezTo>
                      <a:pt x="83" y="474"/>
                      <a:pt x="41" y="474"/>
                      <a:pt x="0" y="448"/>
                    </a:cubicBezTo>
                    <a:lnTo>
                      <a:pt x="0" y="0"/>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7" name="Freeform 21">
                <a:extLst>
                  <a:ext uri="{FF2B5EF4-FFF2-40B4-BE49-F238E27FC236}">
                    <a16:creationId xmlns:a16="http://schemas.microsoft.com/office/drawing/2014/main" id="{AB2BD4DF-851D-7AE0-EB70-2A5F87C56370}"/>
                  </a:ext>
                </a:extLst>
              </p:cNvPr>
              <p:cNvSpPr>
                <a:spLocks/>
              </p:cNvSpPr>
              <p:nvPr/>
            </p:nvSpPr>
            <p:spPr bwMode="auto">
              <a:xfrm>
                <a:off x="5927726" y="4462463"/>
                <a:ext cx="341313" cy="1295400"/>
              </a:xfrm>
              <a:custGeom>
                <a:avLst/>
                <a:gdLst>
                  <a:gd name="T0" fmla="*/ 125 w 125"/>
                  <a:gd name="T1" fmla="*/ 448 h 474"/>
                  <a:gd name="T2" fmla="*/ 0 w 125"/>
                  <a:gd name="T3" fmla="*/ 448 h 474"/>
                  <a:gd name="T4" fmla="*/ 0 w 125"/>
                  <a:gd name="T5" fmla="*/ 0 h 474"/>
                  <a:gd name="T6" fmla="*/ 125 w 125"/>
                  <a:gd name="T7" fmla="*/ 0 h 474"/>
                  <a:gd name="T8" fmla="*/ 125 w 125"/>
                  <a:gd name="T9" fmla="*/ 448 h 474"/>
                </a:gdLst>
                <a:ahLst/>
                <a:cxnLst>
                  <a:cxn ang="0">
                    <a:pos x="T0" y="T1"/>
                  </a:cxn>
                  <a:cxn ang="0">
                    <a:pos x="T2" y="T3"/>
                  </a:cxn>
                  <a:cxn ang="0">
                    <a:pos x="T4" y="T5"/>
                  </a:cxn>
                  <a:cxn ang="0">
                    <a:pos x="T6" y="T7"/>
                  </a:cxn>
                  <a:cxn ang="0">
                    <a:pos x="T8" y="T9"/>
                  </a:cxn>
                </a:cxnLst>
                <a:rect l="0" t="0" r="r" b="b"/>
                <a:pathLst>
                  <a:path w="125" h="474">
                    <a:moveTo>
                      <a:pt x="125" y="448"/>
                    </a:moveTo>
                    <a:cubicBezTo>
                      <a:pt x="83" y="474"/>
                      <a:pt x="42" y="474"/>
                      <a:pt x="0" y="448"/>
                    </a:cubicBezTo>
                    <a:cubicBezTo>
                      <a:pt x="0" y="0"/>
                      <a:pt x="0" y="0"/>
                      <a:pt x="0" y="0"/>
                    </a:cubicBezTo>
                    <a:cubicBezTo>
                      <a:pt x="125" y="0"/>
                      <a:pt x="125" y="0"/>
                      <a:pt x="125" y="0"/>
                    </a:cubicBezTo>
                    <a:lnTo>
                      <a:pt x="125" y="448"/>
                    </a:lnTo>
                    <a:close/>
                  </a:path>
                </a:pathLst>
              </a:custGeom>
              <a:solidFill>
                <a:srgbClr val="F97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8" name="Freeform 22">
                <a:extLst>
                  <a:ext uri="{FF2B5EF4-FFF2-40B4-BE49-F238E27FC236}">
                    <a16:creationId xmlns:a16="http://schemas.microsoft.com/office/drawing/2014/main" id="{65ECDFEB-C9D7-A0FE-E9E1-B1D6A934483A}"/>
                  </a:ext>
                </a:extLst>
              </p:cNvPr>
              <p:cNvSpPr>
                <a:spLocks/>
              </p:cNvSpPr>
              <p:nvPr/>
            </p:nvSpPr>
            <p:spPr bwMode="auto">
              <a:xfrm>
                <a:off x="5586413" y="4462463"/>
                <a:ext cx="341313" cy="1295400"/>
              </a:xfrm>
              <a:custGeom>
                <a:avLst/>
                <a:gdLst>
                  <a:gd name="T0" fmla="*/ 125 w 125"/>
                  <a:gd name="T1" fmla="*/ 0 h 474"/>
                  <a:gd name="T2" fmla="*/ 125 w 125"/>
                  <a:gd name="T3" fmla="*/ 448 h 474"/>
                  <a:gd name="T4" fmla="*/ 0 w 125"/>
                  <a:gd name="T5" fmla="*/ 448 h 474"/>
                  <a:gd name="T6" fmla="*/ 0 w 125"/>
                  <a:gd name="T7" fmla="*/ 0 h 474"/>
                  <a:gd name="T8" fmla="*/ 125 w 125"/>
                  <a:gd name="T9" fmla="*/ 0 h 474"/>
                </a:gdLst>
                <a:ahLst/>
                <a:cxnLst>
                  <a:cxn ang="0">
                    <a:pos x="T0" y="T1"/>
                  </a:cxn>
                  <a:cxn ang="0">
                    <a:pos x="T2" y="T3"/>
                  </a:cxn>
                  <a:cxn ang="0">
                    <a:pos x="T4" y="T5"/>
                  </a:cxn>
                  <a:cxn ang="0">
                    <a:pos x="T6" y="T7"/>
                  </a:cxn>
                  <a:cxn ang="0">
                    <a:pos x="T8" y="T9"/>
                  </a:cxn>
                </a:cxnLst>
                <a:rect l="0" t="0" r="r" b="b"/>
                <a:pathLst>
                  <a:path w="125" h="474">
                    <a:moveTo>
                      <a:pt x="125" y="0"/>
                    </a:moveTo>
                    <a:cubicBezTo>
                      <a:pt x="125" y="448"/>
                      <a:pt x="125" y="448"/>
                      <a:pt x="125" y="448"/>
                    </a:cubicBezTo>
                    <a:cubicBezTo>
                      <a:pt x="84" y="474"/>
                      <a:pt x="42" y="474"/>
                      <a:pt x="0" y="448"/>
                    </a:cubicBezTo>
                    <a:cubicBezTo>
                      <a:pt x="0" y="0"/>
                      <a:pt x="0" y="0"/>
                      <a:pt x="0" y="0"/>
                    </a:cubicBezTo>
                    <a:lnTo>
                      <a:pt x="125" y="0"/>
                    </a:lnTo>
                    <a:close/>
                  </a:path>
                </a:pathLst>
              </a:custGeom>
              <a:solidFill>
                <a:srgbClr val="FF94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 name="Rectangle 26">
                <a:extLst>
                  <a:ext uri="{FF2B5EF4-FFF2-40B4-BE49-F238E27FC236}">
                    <a16:creationId xmlns:a16="http://schemas.microsoft.com/office/drawing/2014/main" id="{36EDF5F6-18A3-8168-0DAD-65F728D9D7A7}"/>
                  </a:ext>
                </a:extLst>
              </p:cNvPr>
              <p:cNvSpPr>
                <a:spLocks noChangeArrowheads="1"/>
              </p:cNvSpPr>
              <p:nvPr/>
            </p:nvSpPr>
            <p:spPr bwMode="auto">
              <a:xfrm>
                <a:off x="5586413" y="3233738"/>
                <a:ext cx="341313" cy="1228725"/>
              </a:xfrm>
              <a:prstGeom prst="rect">
                <a:avLst/>
              </a:prstGeom>
              <a:solidFill>
                <a:srgbClr val="FBE7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5" name="Rectangle 27">
                <a:extLst>
                  <a:ext uri="{FF2B5EF4-FFF2-40B4-BE49-F238E27FC236}">
                    <a16:creationId xmlns:a16="http://schemas.microsoft.com/office/drawing/2014/main" id="{1097B19B-DFC8-A484-22E6-261EF07A927C}"/>
                  </a:ext>
                </a:extLst>
              </p:cNvPr>
              <p:cNvSpPr>
                <a:spLocks noChangeArrowheads="1"/>
              </p:cNvSpPr>
              <p:nvPr/>
            </p:nvSpPr>
            <p:spPr bwMode="auto">
              <a:xfrm>
                <a:off x="5927726" y="3233738"/>
                <a:ext cx="341313" cy="1228725"/>
              </a:xfrm>
              <a:prstGeom prst="rect">
                <a:avLst/>
              </a:prstGeom>
              <a:solidFill>
                <a:srgbClr val="F9E4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6" name="Rectangle 28">
                <a:extLst>
                  <a:ext uri="{FF2B5EF4-FFF2-40B4-BE49-F238E27FC236}">
                    <a16:creationId xmlns:a16="http://schemas.microsoft.com/office/drawing/2014/main" id="{53D10DAF-9C15-0F8A-C8DF-A9E5D066E5E6}"/>
                  </a:ext>
                </a:extLst>
              </p:cNvPr>
              <p:cNvSpPr>
                <a:spLocks noChangeArrowheads="1"/>
              </p:cNvSpPr>
              <p:nvPr/>
            </p:nvSpPr>
            <p:spPr bwMode="auto">
              <a:xfrm>
                <a:off x="6269038" y="3233738"/>
                <a:ext cx="339725" cy="1228725"/>
              </a:xfrm>
              <a:prstGeom prst="rect">
                <a:avLst/>
              </a:prstGeom>
              <a:solidFill>
                <a:srgbClr val="FFEF9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9" name="Group 8">
              <a:extLst>
                <a:ext uri="{FF2B5EF4-FFF2-40B4-BE49-F238E27FC236}">
                  <a16:creationId xmlns:a16="http://schemas.microsoft.com/office/drawing/2014/main" id="{42C3A416-3C19-5630-0DD5-8C8050BC0882}"/>
                </a:ext>
              </a:extLst>
            </p:cNvPr>
            <p:cNvGrpSpPr/>
            <p:nvPr/>
          </p:nvGrpSpPr>
          <p:grpSpPr>
            <a:xfrm>
              <a:off x="6608763" y="3233738"/>
              <a:ext cx="3530600" cy="1228725"/>
              <a:chOff x="6608763" y="3233738"/>
              <a:chExt cx="3530600" cy="1228725"/>
            </a:xfrm>
          </p:grpSpPr>
          <p:sp>
            <p:nvSpPr>
              <p:cNvPr id="13" name="Freeform 29">
                <a:extLst>
                  <a:ext uri="{FF2B5EF4-FFF2-40B4-BE49-F238E27FC236}">
                    <a16:creationId xmlns:a16="http://schemas.microsoft.com/office/drawing/2014/main" id="{FDE905C1-0841-343D-A824-AE053C135169}"/>
                  </a:ext>
                </a:extLst>
              </p:cNvPr>
              <p:cNvSpPr>
                <a:spLocks/>
              </p:cNvSpPr>
              <p:nvPr/>
            </p:nvSpPr>
            <p:spPr bwMode="auto">
              <a:xfrm>
                <a:off x="6608763" y="3244850"/>
                <a:ext cx="674688" cy="1217612"/>
              </a:xfrm>
              <a:custGeom>
                <a:avLst/>
                <a:gdLst>
                  <a:gd name="T0" fmla="*/ 0 w 425"/>
                  <a:gd name="T1" fmla="*/ 767 h 767"/>
                  <a:gd name="T2" fmla="*/ 425 w 425"/>
                  <a:gd name="T3" fmla="*/ 767 h 767"/>
                  <a:gd name="T4" fmla="*/ 0 w 425"/>
                  <a:gd name="T5" fmla="*/ 0 h 767"/>
                  <a:gd name="T6" fmla="*/ 0 w 425"/>
                  <a:gd name="T7" fmla="*/ 767 h 767"/>
                </a:gdLst>
                <a:ahLst/>
                <a:cxnLst>
                  <a:cxn ang="0">
                    <a:pos x="T0" y="T1"/>
                  </a:cxn>
                  <a:cxn ang="0">
                    <a:pos x="T2" y="T3"/>
                  </a:cxn>
                  <a:cxn ang="0">
                    <a:pos x="T4" y="T5"/>
                  </a:cxn>
                  <a:cxn ang="0">
                    <a:pos x="T6" y="T7"/>
                  </a:cxn>
                </a:cxnLst>
                <a:rect l="0" t="0" r="r" b="b"/>
                <a:pathLst>
                  <a:path w="425" h="767">
                    <a:moveTo>
                      <a:pt x="0" y="767"/>
                    </a:moveTo>
                    <a:lnTo>
                      <a:pt x="425" y="767"/>
                    </a:lnTo>
                    <a:lnTo>
                      <a:pt x="0" y="0"/>
                    </a:lnTo>
                    <a:lnTo>
                      <a:pt x="0" y="767"/>
                    </a:lnTo>
                    <a:close/>
                  </a:path>
                </a:pathLst>
              </a:custGeom>
              <a:solidFill>
                <a:srgbClr val="FFEF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30">
                <a:extLst>
                  <a:ext uri="{FF2B5EF4-FFF2-40B4-BE49-F238E27FC236}">
                    <a16:creationId xmlns:a16="http://schemas.microsoft.com/office/drawing/2014/main" id="{23D94F51-F603-EB85-EF7B-0D284761D8F2}"/>
                  </a:ext>
                </a:extLst>
              </p:cNvPr>
              <p:cNvSpPr>
                <a:spLocks/>
              </p:cNvSpPr>
              <p:nvPr/>
            </p:nvSpPr>
            <p:spPr bwMode="auto">
              <a:xfrm>
                <a:off x="6608763" y="3244850"/>
                <a:ext cx="2720975" cy="1217612"/>
              </a:xfrm>
              <a:custGeom>
                <a:avLst/>
                <a:gdLst>
                  <a:gd name="T0" fmla="*/ 425 w 1714"/>
                  <a:gd name="T1" fmla="*/ 767 h 767"/>
                  <a:gd name="T2" fmla="*/ 1714 w 1714"/>
                  <a:gd name="T3" fmla="*/ 767 h 767"/>
                  <a:gd name="T4" fmla="*/ 0 w 1714"/>
                  <a:gd name="T5" fmla="*/ 0 h 767"/>
                  <a:gd name="T6" fmla="*/ 425 w 1714"/>
                  <a:gd name="T7" fmla="*/ 767 h 767"/>
                </a:gdLst>
                <a:ahLst/>
                <a:cxnLst>
                  <a:cxn ang="0">
                    <a:pos x="T0" y="T1"/>
                  </a:cxn>
                  <a:cxn ang="0">
                    <a:pos x="T2" y="T3"/>
                  </a:cxn>
                  <a:cxn ang="0">
                    <a:pos x="T4" y="T5"/>
                  </a:cxn>
                  <a:cxn ang="0">
                    <a:pos x="T6" y="T7"/>
                  </a:cxn>
                </a:cxnLst>
                <a:rect l="0" t="0" r="r" b="b"/>
                <a:pathLst>
                  <a:path w="1714" h="767">
                    <a:moveTo>
                      <a:pt x="425" y="767"/>
                    </a:moveTo>
                    <a:lnTo>
                      <a:pt x="1714" y="767"/>
                    </a:lnTo>
                    <a:lnTo>
                      <a:pt x="0" y="0"/>
                    </a:lnTo>
                    <a:lnTo>
                      <a:pt x="425" y="767"/>
                    </a:lnTo>
                    <a:close/>
                  </a:path>
                </a:pathLst>
              </a:custGeom>
              <a:solidFill>
                <a:srgbClr val="F9E4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31">
                <a:extLst>
                  <a:ext uri="{FF2B5EF4-FFF2-40B4-BE49-F238E27FC236}">
                    <a16:creationId xmlns:a16="http://schemas.microsoft.com/office/drawing/2014/main" id="{2C17B2CB-0A47-23EB-6533-A038C62375C2}"/>
                  </a:ext>
                </a:extLst>
              </p:cNvPr>
              <p:cNvSpPr>
                <a:spLocks/>
              </p:cNvSpPr>
              <p:nvPr/>
            </p:nvSpPr>
            <p:spPr bwMode="auto">
              <a:xfrm>
                <a:off x="6608763" y="3233738"/>
                <a:ext cx="3530600" cy="1228725"/>
              </a:xfrm>
              <a:custGeom>
                <a:avLst/>
                <a:gdLst>
                  <a:gd name="T0" fmla="*/ 1067 w 1291"/>
                  <a:gd name="T1" fmla="*/ 0 h 449"/>
                  <a:gd name="T2" fmla="*/ 0 w 1291"/>
                  <a:gd name="T3" fmla="*/ 0 h 449"/>
                  <a:gd name="T4" fmla="*/ 0 w 1291"/>
                  <a:gd name="T5" fmla="*/ 4 h 449"/>
                  <a:gd name="T6" fmla="*/ 995 w 1291"/>
                  <a:gd name="T7" fmla="*/ 449 h 449"/>
                  <a:gd name="T8" fmla="*/ 1067 w 1291"/>
                  <a:gd name="T9" fmla="*/ 449 h 449"/>
                  <a:gd name="T10" fmla="*/ 1291 w 1291"/>
                  <a:gd name="T11" fmla="*/ 225 h 449"/>
                  <a:gd name="T12" fmla="*/ 1291 w 1291"/>
                  <a:gd name="T13" fmla="*/ 225 h 449"/>
                  <a:gd name="T14" fmla="*/ 1067 w 1291"/>
                  <a:gd name="T15" fmla="*/ 0 h 4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1" h="449">
                    <a:moveTo>
                      <a:pt x="1067" y="0"/>
                    </a:moveTo>
                    <a:cubicBezTo>
                      <a:pt x="0" y="0"/>
                      <a:pt x="0" y="0"/>
                      <a:pt x="0" y="0"/>
                    </a:cubicBezTo>
                    <a:cubicBezTo>
                      <a:pt x="0" y="4"/>
                      <a:pt x="0" y="4"/>
                      <a:pt x="0" y="4"/>
                    </a:cubicBezTo>
                    <a:cubicBezTo>
                      <a:pt x="995" y="449"/>
                      <a:pt x="995" y="449"/>
                      <a:pt x="995" y="449"/>
                    </a:cubicBezTo>
                    <a:cubicBezTo>
                      <a:pt x="1067" y="449"/>
                      <a:pt x="1067" y="449"/>
                      <a:pt x="1067" y="449"/>
                    </a:cubicBezTo>
                    <a:cubicBezTo>
                      <a:pt x="1190" y="449"/>
                      <a:pt x="1291" y="348"/>
                      <a:pt x="1291" y="225"/>
                    </a:cubicBezTo>
                    <a:cubicBezTo>
                      <a:pt x="1291" y="225"/>
                      <a:pt x="1291" y="225"/>
                      <a:pt x="1291" y="225"/>
                    </a:cubicBezTo>
                    <a:cubicBezTo>
                      <a:pt x="1291" y="101"/>
                      <a:pt x="1190" y="0"/>
                      <a:pt x="1067" y="0"/>
                    </a:cubicBez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56" name="Group 55">
            <a:extLst>
              <a:ext uri="{FF2B5EF4-FFF2-40B4-BE49-F238E27FC236}">
                <a16:creationId xmlns:a16="http://schemas.microsoft.com/office/drawing/2014/main" id="{66795CA2-B859-F337-FAF0-995B7A361932}"/>
              </a:ext>
            </a:extLst>
          </p:cNvPr>
          <p:cNvGrpSpPr/>
          <p:nvPr/>
        </p:nvGrpSpPr>
        <p:grpSpPr>
          <a:xfrm>
            <a:off x="301526" y="2958936"/>
            <a:ext cx="723336" cy="723336"/>
            <a:chOff x="3032814" y="4760242"/>
            <a:chExt cx="704724" cy="704724"/>
          </a:xfrm>
        </p:grpSpPr>
        <p:sp>
          <p:nvSpPr>
            <p:cNvPr id="57" name="Oval 10">
              <a:extLst>
                <a:ext uri="{FF2B5EF4-FFF2-40B4-BE49-F238E27FC236}">
                  <a16:creationId xmlns:a16="http://schemas.microsoft.com/office/drawing/2014/main" id="{3ED9F927-7B00-DFAA-4128-A396D3B70D61}"/>
                </a:ext>
              </a:extLst>
            </p:cNvPr>
            <p:cNvSpPr>
              <a:spLocks noChangeArrowheads="1"/>
            </p:cNvSpPr>
            <p:nvPr/>
          </p:nvSpPr>
          <p:spPr bwMode="auto">
            <a:xfrm>
              <a:off x="3032814" y="4760242"/>
              <a:ext cx="704724" cy="704724"/>
            </a:xfrm>
            <a:prstGeom prst="ellipse">
              <a:avLst/>
            </a:prstGeom>
            <a:solidFill>
              <a:srgbClr val="E5E5E5"/>
            </a:solidFill>
            <a:ln w="2857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58" name="Group 57">
              <a:extLst>
                <a:ext uri="{FF2B5EF4-FFF2-40B4-BE49-F238E27FC236}">
                  <a16:creationId xmlns:a16="http://schemas.microsoft.com/office/drawing/2014/main" id="{98CF0AEA-BE57-074C-3C26-520570C1E239}"/>
                </a:ext>
              </a:extLst>
            </p:cNvPr>
            <p:cNvGrpSpPr/>
            <p:nvPr/>
          </p:nvGrpSpPr>
          <p:grpSpPr>
            <a:xfrm>
              <a:off x="3262639" y="4983883"/>
              <a:ext cx="245075" cy="257442"/>
              <a:chOff x="3078163" y="744538"/>
              <a:chExt cx="346074" cy="363538"/>
            </a:xfrm>
            <a:solidFill>
              <a:schemeClr val="accent5"/>
            </a:solidFill>
          </p:grpSpPr>
          <p:sp>
            <p:nvSpPr>
              <p:cNvPr id="59" name="Freeform 328">
                <a:extLst>
                  <a:ext uri="{FF2B5EF4-FFF2-40B4-BE49-F238E27FC236}">
                    <a16:creationId xmlns:a16="http://schemas.microsoft.com/office/drawing/2014/main" id="{279A5229-7AFE-E067-D9DD-ABE66BAA3900}"/>
                  </a:ext>
                </a:extLst>
              </p:cNvPr>
              <p:cNvSpPr>
                <a:spLocks noEditPoints="1"/>
              </p:cNvSpPr>
              <p:nvPr/>
            </p:nvSpPr>
            <p:spPr bwMode="auto">
              <a:xfrm>
                <a:off x="3221038" y="744538"/>
                <a:ext cx="60325" cy="61913"/>
              </a:xfrm>
              <a:custGeom>
                <a:avLst/>
                <a:gdLst>
                  <a:gd name="T0" fmla="*/ 9 w 19"/>
                  <a:gd name="T1" fmla="*/ 19 h 19"/>
                  <a:gd name="T2" fmla="*/ 19 w 19"/>
                  <a:gd name="T3" fmla="*/ 10 h 19"/>
                  <a:gd name="T4" fmla="*/ 9 w 19"/>
                  <a:gd name="T5" fmla="*/ 0 h 19"/>
                  <a:gd name="T6" fmla="*/ 0 w 19"/>
                  <a:gd name="T7" fmla="*/ 10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5" y="19"/>
                      <a:pt x="19" y="15"/>
                      <a:pt x="19" y="10"/>
                    </a:cubicBezTo>
                    <a:cubicBezTo>
                      <a:pt x="19" y="4"/>
                      <a:pt x="15" y="0"/>
                      <a:pt x="9" y="0"/>
                    </a:cubicBezTo>
                    <a:cubicBezTo>
                      <a:pt x="4" y="0"/>
                      <a:pt x="0" y="4"/>
                      <a:pt x="0" y="10"/>
                    </a:cubicBezTo>
                    <a:cubicBezTo>
                      <a:pt x="0" y="15"/>
                      <a:pt x="4" y="19"/>
                      <a:pt x="9" y="19"/>
                    </a:cubicBezTo>
                    <a:close/>
                    <a:moveTo>
                      <a:pt x="9" y="19"/>
                    </a:moveTo>
                    <a:cubicBezTo>
                      <a:pt x="9" y="19"/>
                      <a:pt x="9" y="19"/>
                      <a:pt x="9"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60" name="Group 59">
                <a:extLst>
                  <a:ext uri="{FF2B5EF4-FFF2-40B4-BE49-F238E27FC236}">
                    <a16:creationId xmlns:a16="http://schemas.microsoft.com/office/drawing/2014/main" id="{57FD63A1-59D7-8BDB-D9E4-95CA20E08B81}"/>
                  </a:ext>
                </a:extLst>
              </p:cNvPr>
              <p:cNvGrpSpPr/>
              <p:nvPr/>
            </p:nvGrpSpPr>
            <p:grpSpPr>
              <a:xfrm>
                <a:off x="3078163" y="809625"/>
                <a:ext cx="346074" cy="298451"/>
                <a:chOff x="3078163" y="809625"/>
                <a:chExt cx="346074" cy="298451"/>
              </a:xfrm>
              <a:grpFill/>
            </p:grpSpPr>
            <p:sp>
              <p:nvSpPr>
                <p:cNvPr id="61" name="Freeform 329">
                  <a:extLst>
                    <a:ext uri="{FF2B5EF4-FFF2-40B4-BE49-F238E27FC236}">
                      <a16:creationId xmlns:a16="http://schemas.microsoft.com/office/drawing/2014/main" id="{436090D4-1218-F473-2AD0-8087E34D7F95}"/>
                    </a:ext>
                  </a:extLst>
                </p:cNvPr>
                <p:cNvSpPr>
                  <a:spLocks noEditPoints="1"/>
                </p:cNvSpPr>
                <p:nvPr/>
              </p:nvSpPr>
              <p:spPr bwMode="auto">
                <a:xfrm>
                  <a:off x="3197225" y="812800"/>
                  <a:ext cx="104775" cy="80963"/>
                </a:xfrm>
                <a:custGeom>
                  <a:avLst/>
                  <a:gdLst>
                    <a:gd name="T0" fmla="*/ 26 w 32"/>
                    <a:gd name="T1" fmla="*/ 1 h 25"/>
                    <a:gd name="T2" fmla="*/ 24 w 32"/>
                    <a:gd name="T3" fmla="*/ 0 h 25"/>
                    <a:gd name="T4" fmla="*/ 22 w 32"/>
                    <a:gd name="T5" fmla="*/ 0 h 25"/>
                    <a:gd name="T6" fmla="*/ 16 w 32"/>
                    <a:gd name="T7" fmla="*/ 3 h 25"/>
                    <a:gd name="T8" fmla="*/ 11 w 32"/>
                    <a:gd name="T9" fmla="*/ 0 h 25"/>
                    <a:gd name="T10" fmla="*/ 9 w 32"/>
                    <a:gd name="T11" fmla="*/ 0 h 25"/>
                    <a:gd name="T12" fmla="*/ 7 w 32"/>
                    <a:gd name="T13" fmla="*/ 1 h 25"/>
                    <a:gd name="T14" fmla="*/ 0 w 32"/>
                    <a:gd name="T15" fmla="*/ 10 h 25"/>
                    <a:gd name="T16" fmla="*/ 0 w 32"/>
                    <a:gd name="T17" fmla="*/ 23 h 25"/>
                    <a:gd name="T18" fmla="*/ 3 w 32"/>
                    <a:gd name="T19" fmla="*/ 25 h 25"/>
                    <a:gd name="T20" fmla="*/ 30 w 32"/>
                    <a:gd name="T21" fmla="*/ 25 h 25"/>
                    <a:gd name="T22" fmla="*/ 32 w 32"/>
                    <a:gd name="T23" fmla="*/ 23 h 25"/>
                    <a:gd name="T24" fmla="*/ 32 w 32"/>
                    <a:gd name="T25" fmla="*/ 10 h 25"/>
                    <a:gd name="T26" fmla="*/ 26 w 32"/>
                    <a:gd name="T27" fmla="*/ 1 h 25"/>
                    <a:gd name="T28" fmla="*/ 26 w 32"/>
                    <a:gd name="T29" fmla="*/ 1 h 25"/>
                    <a:gd name="T30" fmla="*/ 26 w 32"/>
                    <a:gd name="T31"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25">
                      <a:moveTo>
                        <a:pt x="26" y="1"/>
                      </a:moveTo>
                      <a:cubicBezTo>
                        <a:pt x="26" y="1"/>
                        <a:pt x="24" y="0"/>
                        <a:pt x="24" y="0"/>
                      </a:cubicBezTo>
                      <a:cubicBezTo>
                        <a:pt x="23" y="0"/>
                        <a:pt x="22" y="0"/>
                        <a:pt x="22" y="0"/>
                      </a:cubicBezTo>
                      <a:cubicBezTo>
                        <a:pt x="16" y="3"/>
                        <a:pt x="16" y="3"/>
                        <a:pt x="16" y="3"/>
                      </a:cubicBezTo>
                      <a:cubicBezTo>
                        <a:pt x="11" y="0"/>
                        <a:pt x="11" y="0"/>
                        <a:pt x="11" y="0"/>
                      </a:cubicBezTo>
                      <a:cubicBezTo>
                        <a:pt x="10" y="0"/>
                        <a:pt x="10" y="0"/>
                        <a:pt x="9" y="0"/>
                      </a:cubicBezTo>
                      <a:cubicBezTo>
                        <a:pt x="9" y="0"/>
                        <a:pt x="7" y="1"/>
                        <a:pt x="7" y="1"/>
                      </a:cubicBezTo>
                      <a:cubicBezTo>
                        <a:pt x="3" y="2"/>
                        <a:pt x="0" y="6"/>
                        <a:pt x="0" y="10"/>
                      </a:cubicBezTo>
                      <a:cubicBezTo>
                        <a:pt x="0" y="23"/>
                        <a:pt x="0" y="23"/>
                        <a:pt x="0" y="23"/>
                      </a:cubicBezTo>
                      <a:cubicBezTo>
                        <a:pt x="0" y="24"/>
                        <a:pt x="1" y="25"/>
                        <a:pt x="3" y="25"/>
                      </a:cubicBezTo>
                      <a:cubicBezTo>
                        <a:pt x="30" y="25"/>
                        <a:pt x="30" y="25"/>
                        <a:pt x="30" y="25"/>
                      </a:cubicBezTo>
                      <a:cubicBezTo>
                        <a:pt x="31" y="25"/>
                        <a:pt x="32" y="24"/>
                        <a:pt x="32" y="23"/>
                      </a:cubicBezTo>
                      <a:cubicBezTo>
                        <a:pt x="32" y="10"/>
                        <a:pt x="32" y="10"/>
                        <a:pt x="32" y="10"/>
                      </a:cubicBezTo>
                      <a:cubicBezTo>
                        <a:pt x="32" y="6"/>
                        <a:pt x="30" y="2"/>
                        <a:pt x="26" y="1"/>
                      </a:cubicBezTo>
                      <a:close/>
                      <a:moveTo>
                        <a:pt x="26" y="1"/>
                      </a:moveTo>
                      <a:cubicBezTo>
                        <a:pt x="26" y="1"/>
                        <a:pt x="26" y="1"/>
                        <a:pt x="2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330">
                  <a:extLst>
                    <a:ext uri="{FF2B5EF4-FFF2-40B4-BE49-F238E27FC236}">
                      <a16:creationId xmlns:a16="http://schemas.microsoft.com/office/drawing/2014/main" id="{AB3D4A36-A4E3-DCF3-ACFD-81ED39F2ABFA}"/>
                    </a:ext>
                  </a:extLst>
                </p:cNvPr>
                <p:cNvSpPr>
                  <a:spLocks noEditPoints="1"/>
                </p:cNvSpPr>
                <p:nvPr/>
              </p:nvSpPr>
              <p:spPr bwMode="auto">
                <a:xfrm>
                  <a:off x="3197225" y="912813"/>
                  <a:ext cx="104775" cy="195263"/>
                </a:xfrm>
                <a:custGeom>
                  <a:avLst/>
                  <a:gdLst>
                    <a:gd name="T0" fmla="*/ 30 w 32"/>
                    <a:gd name="T1" fmla="*/ 0 h 60"/>
                    <a:gd name="T2" fmla="*/ 3 w 32"/>
                    <a:gd name="T3" fmla="*/ 0 h 60"/>
                    <a:gd name="T4" fmla="*/ 0 w 32"/>
                    <a:gd name="T5" fmla="*/ 3 h 60"/>
                    <a:gd name="T6" fmla="*/ 0 w 32"/>
                    <a:gd name="T7" fmla="*/ 57 h 60"/>
                    <a:gd name="T8" fmla="*/ 3 w 32"/>
                    <a:gd name="T9" fmla="*/ 60 h 60"/>
                    <a:gd name="T10" fmla="*/ 30 w 32"/>
                    <a:gd name="T11" fmla="*/ 60 h 60"/>
                    <a:gd name="T12" fmla="*/ 32 w 32"/>
                    <a:gd name="T13" fmla="*/ 57 h 60"/>
                    <a:gd name="T14" fmla="*/ 32 w 32"/>
                    <a:gd name="T15" fmla="*/ 3 h 60"/>
                    <a:gd name="T16" fmla="*/ 30 w 32"/>
                    <a:gd name="T17" fmla="*/ 0 h 60"/>
                    <a:gd name="T18" fmla="*/ 30 w 32"/>
                    <a:gd name="T19" fmla="*/ 0 h 60"/>
                    <a:gd name="T20" fmla="*/ 30 w 32"/>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60">
                      <a:moveTo>
                        <a:pt x="30" y="0"/>
                      </a:moveTo>
                      <a:cubicBezTo>
                        <a:pt x="3" y="0"/>
                        <a:pt x="3" y="0"/>
                        <a:pt x="3" y="0"/>
                      </a:cubicBezTo>
                      <a:cubicBezTo>
                        <a:pt x="1" y="0"/>
                        <a:pt x="0" y="1"/>
                        <a:pt x="0" y="3"/>
                      </a:cubicBezTo>
                      <a:cubicBezTo>
                        <a:pt x="0" y="57"/>
                        <a:pt x="0" y="57"/>
                        <a:pt x="0" y="57"/>
                      </a:cubicBezTo>
                      <a:cubicBezTo>
                        <a:pt x="0" y="58"/>
                        <a:pt x="1" y="60"/>
                        <a:pt x="3" y="60"/>
                      </a:cubicBezTo>
                      <a:cubicBezTo>
                        <a:pt x="30" y="60"/>
                        <a:pt x="30" y="60"/>
                        <a:pt x="30" y="60"/>
                      </a:cubicBezTo>
                      <a:cubicBezTo>
                        <a:pt x="31" y="60"/>
                        <a:pt x="32" y="58"/>
                        <a:pt x="32" y="57"/>
                      </a:cubicBezTo>
                      <a:cubicBezTo>
                        <a:pt x="32" y="3"/>
                        <a:pt x="32" y="3"/>
                        <a:pt x="32" y="3"/>
                      </a:cubicBezTo>
                      <a:cubicBezTo>
                        <a:pt x="32" y="1"/>
                        <a:pt x="31" y="0"/>
                        <a:pt x="30" y="0"/>
                      </a:cubicBezTo>
                      <a:close/>
                      <a:moveTo>
                        <a:pt x="30" y="0"/>
                      </a:moveTo>
                      <a:cubicBezTo>
                        <a:pt x="30" y="0"/>
                        <a:pt x="30" y="0"/>
                        <a:pt x="3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331">
                  <a:extLst>
                    <a:ext uri="{FF2B5EF4-FFF2-40B4-BE49-F238E27FC236}">
                      <a16:creationId xmlns:a16="http://schemas.microsoft.com/office/drawing/2014/main" id="{2015ED07-7BD2-E299-DA75-F91E82F72A72}"/>
                    </a:ext>
                  </a:extLst>
                </p:cNvPr>
                <p:cNvSpPr>
                  <a:spLocks noEditPoints="1"/>
                </p:cNvSpPr>
                <p:nvPr/>
              </p:nvSpPr>
              <p:spPr bwMode="auto">
                <a:xfrm>
                  <a:off x="3340100" y="809625"/>
                  <a:ext cx="61912" cy="61913"/>
                </a:xfrm>
                <a:custGeom>
                  <a:avLst/>
                  <a:gdLst>
                    <a:gd name="T0" fmla="*/ 9 w 19"/>
                    <a:gd name="T1" fmla="*/ 19 h 19"/>
                    <a:gd name="T2" fmla="*/ 19 w 19"/>
                    <a:gd name="T3" fmla="*/ 9 h 19"/>
                    <a:gd name="T4" fmla="*/ 9 w 19"/>
                    <a:gd name="T5" fmla="*/ 0 h 19"/>
                    <a:gd name="T6" fmla="*/ 0 w 19"/>
                    <a:gd name="T7" fmla="*/ 9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5" y="19"/>
                        <a:pt x="19" y="14"/>
                        <a:pt x="19" y="9"/>
                      </a:cubicBezTo>
                      <a:cubicBezTo>
                        <a:pt x="19" y="4"/>
                        <a:pt x="15" y="0"/>
                        <a:pt x="9" y="0"/>
                      </a:cubicBezTo>
                      <a:cubicBezTo>
                        <a:pt x="4" y="0"/>
                        <a:pt x="0" y="4"/>
                        <a:pt x="0" y="9"/>
                      </a:cubicBezTo>
                      <a:cubicBezTo>
                        <a:pt x="0" y="14"/>
                        <a:pt x="4" y="19"/>
                        <a:pt x="9" y="19"/>
                      </a:cubicBezTo>
                      <a:close/>
                      <a:moveTo>
                        <a:pt x="9" y="19"/>
                      </a:moveTo>
                      <a:cubicBezTo>
                        <a:pt x="9" y="19"/>
                        <a:pt x="9" y="19"/>
                        <a:pt x="9"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332">
                  <a:extLst>
                    <a:ext uri="{FF2B5EF4-FFF2-40B4-BE49-F238E27FC236}">
                      <a16:creationId xmlns:a16="http://schemas.microsoft.com/office/drawing/2014/main" id="{39B321D7-840A-4CE0-9687-03D28F1E0D6F}"/>
                    </a:ext>
                  </a:extLst>
                </p:cNvPr>
                <p:cNvSpPr>
                  <a:spLocks noEditPoints="1"/>
                </p:cNvSpPr>
                <p:nvPr/>
              </p:nvSpPr>
              <p:spPr bwMode="auto">
                <a:xfrm>
                  <a:off x="3317875" y="874713"/>
                  <a:ext cx="106362" cy="84138"/>
                </a:xfrm>
                <a:custGeom>
                  <a:avLst/>
                  <a:gdLst>
                    <a:gd name="T0" fmla="*/ 26 w 33"/>
                    <a:gd name="T1" fmla="*/ 1 h 26"/>
                    <a:gd name="T2" fmla="*/ 24 w 33"/>
                    <a:gd name="T3" fmla="*/ 1 h 26"/>
                    <a:gd name="T4" fmla="*/ 22 w 33"/>
                    <a:gd name="T5" fmla="*/ 1 h 26"/>
                    <a:gd name="T6" fmla="*/ 16 w 33"/>
                    <a:gd name="T7" fmla="*/ 3 h 26"/>
                    <a:gd name="T8" fmla="*/ 11 w 33"/>
                    <a:gd name="T9" fmla="*/ 1 h 26"/>
                    <a:gd name="T10" fmla="*/ 9 w 33"/>
                    <a:gd name="T11" fmla="*/ 1 h 26"/>
                    <a:gd name="T12" fmla="*/ 7 w 33"/>
                    <a:gd name="T13" fmla="*/ 1 h 26"/>
                    <a:gd name="T14" fmla="*/ 0 w 33"/>
                    <a:gd name="T15" fmla="*/ 10 h 26"/>
                    <a:gd name="T16" fmla="*/ 0 w 33"/>
                    <a:gd name="T17" fmla="*/ 23 h 26"/>
                    <a:gd name="T18" fmla="*/ 3 w 33"/>
                    <a:gd name="T19" fmla="*/ 26 h 26"/>
                    <a:gd name="T20" fmla="*/ 30 w 33"/>
                    <a:gd name="T21" fmla="*/ 26 h 26"/>
                    <a:gd name="T22" fmla="*/ 33 w 33"/>
                    <a:gd name="T23" fmla="*/ 23 h 26"/>
                    <a:gd name="T24" fmla="*/ 33 w 33"/>
                    <a:gd name="T25" fmla="*/ 10 h 26"/>
                    <a:gd name="T26" fmla="*/ 26 w 33"/>
                    <a:gd name="T27" fmla="*/ 1 h 26"/>
                    <a:gd name="T28" fmla="*/ 26 w 33"/>
                    <a:gd name="T29" fmla="*/ 1 h 26"/>
                    <a:gd name="T30" fmla="*/ 26 w 33"/>
                    <a:gd name="T31"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26">
                      <a:moveTo>
                        <a:pt x="26" y="1"/>
                      </a:moveTo>
                      <a:cubicBezTo>
                        <a:pt x="26" y="1"/>
                        <a:pt x="24" y="1"/>
                        <a:pt x="24" y="1"/>
                      </a:cubicBezTo>
                      <a:cubicBezTo>
                        <a:pt x="23" y="0"/>
                        <a:pt x="23" y="0"/>
                        <a:pt x="22" y="1"/>
                      </a:cubicBezTo>
                      <a:cubicBezTo>
                        <a:pt x="16" y="3"/>
                        <a:pt x="16" y="3"/>
                        <a:pt x="16" y="3"/>
                      </a:cubicBezTo>
                      <a:cubicBezTo>
                        <a:pt x="11" y="1"/>
                        <a:pt x="11" y="1"/>
                        <a:pt x="11" y="1"/>
                      </a:cubicBezTo>
                      <a:cubicBezTo>
                        <a:pt x="10" y="0"/>
                        <a:pt x="10" y="0"/>
                        <a:pt x="9" y="1"/>
                      </a:cubicBezTo>
                      <a:cubicBezTo>
                        <a:pt x="9" y="1"/>
                        <a:pt x="7" y="1"/>
                        <a:pt x="7" y="1"/>
                      </a:cubicBezTo>
                      <a:cubicBezTo>
                        <a:pt x="3" y="3"/>
                        <a:pt x="0" y="6"/>
                        <a:pt x="0" y="10"/>
                      </a:cubicBezTo>
                      <a:cubicBezTo>
                        <a:pt x="0" y="23"/>
                        <a:pt x="0" y="23"/>
                        <a:pt x="0" y="23"/>
                      </a:cubicBezTo>
                      <a:cubicBezTo>
                        <a:pt x="0" y="25"/>
                        <a:pt x="2" y="26"/>
                        <a:pt x="3" y="26"/>
                      </a:cubicBezTo>
                      <a:cubicBezTo>
                        <a:pt x="30" y="26"/>
                        <a:pt x="30" y="26"/>
                        <a:pt x="30" y="26"/>
                      </a:cubicBezTo>
                      <a:cubicBezTo>
                        <a:pt x="31" y="26"/>
                        <a:pt x="33" y="25"/>
                        <a:pt x="33" y="23"/>
                      </a:cubicBezTo>
                      <a:cubicBezTo>
                        <a:pt x="33" y="10"/>
                        <a:pt x="33" y="10"/>
                        <a:pt x="33" y="10"/>
                      </a:cubicBezTo>
                      <a:cubicBezTo>
                        <a:pt x="33" y="6"/>
                        <a:pt x="30" y="3"/>
                        <a:pt x="26" y="1"/>
                      </a:cubicBezTo>
                      <a:close/>
                      <a:moveTo>
                        <a:pt x="26" y="1"/>
                      </a:moveTo>
                      <a:cubicBezTo>
                        <a:pt x="26" y="1"/>
                        <a:pt x="26" y="1"/>
                        <a:pt x="2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333">
                  <a:extLst>
                    <a:ext uri="{FF2B5EF4-FFF2-40B4-BE49-F238E27FC236}">
                      <a16:creationId xmlns:a16="http://schemas.microsoft.com/office/drawing/2014/main" id="{9D21657A-3913-C719-D89D-048923B7A7B7}"/>
                    </a:ext>
                  </a:extLst>
                </p:cNvPr>
                <p:cNvSpPr>
                  <a:spLocks noEditPoints="1"/>
                </p:cNvSpPr>
                <p:nvPr/>
              </p:nvSpPr>
              <p:spPr bwMode="auto">
                <a:xfrm>
                  <a:off x="3317875" y="977900"/>
                  <a:ext cx="106362" cy="130175"/>
                </a:xfrm>
                <a:custGeom>
                  <a:avLst/>
                  <a:gdLst>
                    <a:gd name="T0" fmla="*/ 30 w 33"/>
                    <a:gd name="T1" fmla="*/ 0 h 40"/>
                    <a:gd name="T2" fmla="*/ 3 w 33"/>
                    <a:gd name="T3" fmla="*/ 0 h 40"/>
                    <a:gd name="T4" fmla="*/ 0 w 33"/>
                    <a:gd name="T5" fmla="*/ 2 h 40"/>
                    <a:gd name="T6" fmla="*/ 0 w 33"/>
                    <a:gd name="T7" fmla="*/ 37 h 40"/>
                    <a:gd name="T8" fmla="*/ 3 w 33"/>
                    <a:gd name="T9" fmla="*/ 40 h 40"/>
                    <a:gd name="T10" fmla="*/ 30 w 33"/>
                    <a:gd name="T11" fmla="*/ 40 h 40"/>
                    <a:gd name="T12" fmla="*/ 33 w 33"/>
                    <a:gd name="T13" fmla="*/ 37 h 40"/>
                    <a:gd name="T14" fmla="*/ 33 w 33"/>
                    <a:gd name="T15" fmla="*/ 2 h 40"/>
                    <a:gd name="T16" fmla="*/ 30 w 33"/>
                    <a:gd name="T17" fmla="*/ 0 h 40"/>
                    <a:gd name="T18" fmla="*/ 30 w 33"/>
                    <a:gd name="T19" fmla="*/ 0 h 40"/>
                    <a:gd name="T20" fmla="*/ 30 w 33"/>
                    <a:gd name="T2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40">
                      <a:moveTo>
                        <a:pt x="30" y="0"/>
                      </a:moveTo>
                      <a:cubicBezTo>
                        <a:pt x="3" y="0"/>
                        <a:pt x="3" y="0"/>
                        <a:pt x="3" y="0"/>
                      </a:cubicBezTo>
                      <a:cubicBezTo>
                        <a:pt x="2" y="0"/>
                        <a:pt x="0" y="1"/>
                        <a:pt x="0" y="2"/>
                      </a:cubicBezTo>
                      <a:cubicBezTo>
                        <a:pt x="0" y="37"/>
                        <a:pt x="0" y="37"/>
                        <a:pt x="0" y="37"/>
                      </a:cubicBezTo>
                      <a:cubicBezTo>
                        <a:pt x="0" y="38"/>
                        <a:pt x="2" y="40"/>
                        <a:pt x="3" y="40"/>
                      </a:cubicBezTo>
                      <a:cubicBezTo>
                        <a:pt x="30" y="40"/>
                        <a:pt x="30" y="40"/>
                        <a:pt x="30" y="40"/>
                      </a:cubicBezTo>
                      <a:cubicBezTo>
                        <a:pt x="31" y="40"/>
                        <a:pt x="33" y="38"/>
                        <a:pt x="33" y="37"/>
                      </a:cubicBezTo>
                      <a:cubicBezTo>
                        <a:pt x="33" y="2"/>
                        <a:pt x="33" y="2"/>
                        <a:pt x="33" y="2"/>
                      </a:cubicBezTo>
                      <a:cubicBezTo>
                        <a:pt x="33" y="1"/>
                        <a:pt x="31" y="0"/>
                        <a:pt x="30" y="0"/>
                      </a:cubicBezTo>
                      <a:close/>
                      <a:moveTo>
                        <a:pt x="30" y="0"/>
                      </a:moveTo>
                      <a:cubicBezTo>
                        <a:pt x="30" y="0"/>
                        <a:pt x="30" y="0"/>
                        <a:pt x="3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334">
                  <a:extLst>
                    <a:ext uri="{FF2B5EF4-FFF2-40B4-BE49-F238E27FC236}">
                      <a16:creationId xmlns:a16="http://schemas.microsoft.com/office/drawing/2014/main" id="{4588BA6F-FC19-2F98-DA8C-93982E52EF66}"/>
                    </a:ext>
                  </a:extLst>
                </p:cNvPr>
                <p:cNvSpPr>
                  <a:spLocks noEditPoints="1"/>
                </p:cNvSpPr>
                <p:nvPr/>
              </p:nvSpPr>
              <p:spPr bwMode="auto">
                <a:xfrm>
                  <a:off x="3100388" y="868363"/>
                  <a:ext cx="61912" cy="60325"/>
                </a:xfrm>
                <a:custGeom>
                  <a:avLst/>
                  <a:gdLst>
                    <a:gd name="T0" fmla="*/ 9 w 19"/>
                    <a:gd name="T1" fmla="*/ 19 h 19"/>
                    <a:gd name="T2" fmla="*/ 19 w 19"/>
                    <a:gd name="T3" fmla="*/ 9 h 19"/>
                    <a:gd name="T4" fmla="*/ 9 w 19"/>
                    <a:gd name="T5" fmla="*/ 0 h 19"/>
                    <a:gd name="T6" fmla="*/ 0 w 19"/>
                    <a:gd name="T7" fmla="*/ 9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4" y="19"/>
                        <a:pt x="19" y="15"/>
                        <a:pt x="19" y="9"/>
                      </a:cubicBezTo>
                      <a:cubicBezTo>
                        <a:pt x="19" y="4"/>
                        <a:pt x="14" y="0"/>
                        <a:pt x="9" y="0"/>
                      </a:cubicBezTo>
                      <a:cubicBezTo>
                        <a:pt x="4" y="0"/>
                        <a:pt x="0" y="4"/>
                        <a:pt x="0" y="9"/>
                      </a:cubicBezTo>
                      <a:cubicBezTo>
                        <a:pt x="0" y="15"/>
                        <a:pt x="4" y="19"/>
                        <a:pt x="9" y="19"/>
                      </a:cubicBezTo>
                      <a:close/>
                      <a:moveTo>
                        <a:pt x="9" y="19"/>
                      </a:moveTo>
                      <a:cubicBezTo>
                        <a:pt x="9" y="19"/>
                        <a:pt x="9" y="19"/>
                        <a:pt x="9"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335">
                  <a:extLst>
                    <a:ext uri="{FF2B5EF4-FFF2-40B4-BE49-F238E27FC236}">
                      <a16:creationId xmlns:a16="http://schemas.microsoft.com/office/drawing/2014/main" id="{B89FDB6C-6AFD-E470-D914-1F82E2877777}"/>
                    </a:ext>
                  </a:extLst>
                </p:cNvPr>
                <p:cNvSpPr>
                  <a:spLocks noEditPoints="1"/>
                </p:cNvSpPr>
                <p:nvPr/>
              </p:nvSpPr>
              <p:spPr bwMode="auto">
                <a:xfrm>
                  <a:off x="3078163" y="935038"/>
                  <a:ext cx="103187" cy="82550"/>
                </a:xfrm>
                <a:custGeom>
                  <a:avLst/>
                  <a:gdLst>
                    <a:gd name="T0" fmla="*/ 26 w 32"/>
                    <a:gd name="T1" fmla="*/ 1 h 25"/>
                    <a:gd name="T2" fmla="*/ 24 w 32"/>
                    <a:gd name="T3" fmla="*/ 0 h 25"/>
                    <a:gd name="T4" fmla="*/ 22 w 32"/>
                    <a:gd name="T5" fmla="*/ 0 h 25"/>
                    <a:gd name="T6" fmla="*/ 16 w 32"/>
                    <a:gd name="T7" fmla="*/ 2 h 25"/>
                    <a:gd name="T8" fmla="*/ 11 w 32"/>
                    <a:gd name="T9" fmla="*/ 0 h 25"/>
                    <a:gd name="T10" fmla="*/ 9 w 32"/>
                    <a:gd name="T11" fmla="*/ 0 h 25"/>
                    <a:gd name="T12" fmla="*/ 7 w 32"/>
                    <a:gd name="T13" fmla="*/ 1 h 25"/>
                    <a:gd name="T14" fmla="*/ 0 w 32"/>
                    <a:gd name="T15" fmla="*/ 10 h 25"/>
                    <a:gd name="T16" fmla="*/ 0 w 32"/>
                    <a:gd name="T17" fmla="*/ 23 h 25"/>
                    <a:gd name="T18" fmla="*/ 3 w 32"/>
                    <a:gd name="T19" fmla="*/ 25 h 25"/>
                    <a:gd name="T20" fmla="*/ 30 w 32"/>
                    <a:gd name="T21" fmla="*/ 25 h 25"/>
                    <a:gd name="T22" fmla="*/ 32 w 32"/>
                    <a:gd name="T23" fmla="*/ 23 h 25"/>
                    <a:gd name="T24" fmla="*/ 32 w 32"/>
                    <a:gd name="T25" fmla="*/ 10 h 25"/>
                    <a:gd name="T26" fmla="*/ 26 w 32"/>
                    <a:gd name="T27" fmla="*/ 1 h 25"/>
                    <a:gd name="T28" fmla="*/ 26 w 32"/>
                    <a:gd name="T29" fmla="*/ 1 h 25"/>
                    <a:gd name="T30" fmla="*/ 26 w 32"/>
                    <a:gd name="T31"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25">
                      <a:moveTo>
                        <a:pt x="26" y="1"/>
                      </a:moveTo>
                      <a:cubicBezTo>
                        <a:pt x="26" y="1"/>
                        <a:pt x="24" y="0"/>
                        <a:pt x="24" y="0"/>
                      </a:cubicBezTo>
                      <a:cubicBezTo>
                        <a:pt x="23" y="0"/>
                        <a:pt x="22" y="0"/>
                        <a:pt x="22" y="0"/>
                      </a:cubicBezTo>
                      <a:cubicBezTo>
                        <a:pt x="16" y="2"/>
                        <a:pt x="16" y="2"/>
                        <a:pt x="16" y="2"/>
                      </a:cubicBezTo>
                      <a:cubicBezTo>
                        <a:pt x="11" y="0"/>
                        <a:pt x="11" y="0"/>
                        <a:pt x="11" y="0"/>
                      </a:cubicBezTo>
                      <a:cubicBezTo>
                        <a:pt x="10" y="0"/>
                        <a:pt x="10" y="0"/>
                        <a:pt x="9" y="0"/>
                      </a:cubicBezTo>
                      <a:cubicBezTo>
                        <a:pt x="9" y="0"/>
                        <a:pt x="7" y="1"/>
                        <a:pt x="7" y="1"/>
                      </a:cubicBezTo>
                      <a:cubicBezTo>
                        <a:pt x="3" y="2"/>
                        <a:pt x="0" y="5"/>
                        <a:pt x="0" y="10"/>
                      </a:cubicBezTo>
                      <a:cubicBezTo>
                        <a:pt x="0" y="23"/>
                        <a:pt x="0" y="23"/>
                        <a:pt x="0" y="23"/>
                      </a:cubicBezTo>
                      <a:cubicBezTo>
                        <a:pt x="0" y="24"/>
                        <a:pt x="1" y="25"/>
                        <a:pt x="3" y="25"/>
                      </a:cubicBezTo>
                      <a:cubicBezTo>
                        <a:pt x="30" y="25"/>
                        <a:pt x="30" y="25"/>
                        <a:pt x="30" y="25"/>
                      </a:cubicBezTo>
                      <a:cubicBezTo>
                        <a:pt x="31" y="25"/>
                        <a:pt x="32" y="24"/>
                        <a:pt x="32" y="23"/>
                      </a:cubicBezTo>
                      <a:cubicBezTo>
                        <a:pt x="32" y="10"/>
                        <a:pt x="32" y="10"/>
                        <a:pt x="32" y="10"/>
                      </a:cubicBezTo>
                      <a:cubicBezTo>
                        <a:pt x="32" y="5"/>
                        <a:pt x="30" y="2"/>
                        <a:pt x="26" y="1"/>
                      </a:cubicBezTo>
                      <a:close/>
                      <a:moveTo>
                        <a:pt x="26" y="1"/>
                      </a:moveTo>
                      <a:cubicBezTo>
                        <a:pt x="26" y="1"/>
                        <a:pt x="26" y="1"/>
                        <a:pt x="2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336">
                  <a:extLst>
                    <a:ext uri="{FF2B5EF4-FFF2-40B4-BE49-F238E27FC236}">
                      <a16:creationId xmlns:a16="http://schemas.microsoft.com/office/drawing/2014/main" id="{FCFB77B1-6DB1-180D-288F-22EB144205DF}"/>
                    </a:ext>
                  </a:extLst>
                </p:cNvPr>
                <p:cNvSpPr>
                  <a:spLocks noEditPoints="1"/>
                </p:cNvSpPr>
                <p:nvPr/>
              </p:nvSpPr>
              <p:spPr bwMode="auto">
                <a:xfrm>
                  <a:off x="3078163" y="1036638"/>
                  <a:ext cx="103187" cy="71438"/>
                </a:xfrm>
                <a:custGeom>
                  <a:avLst/>
                  <a:gdLst>
                    <a:gd name="T0" fmla="*/ 30 w 32"/>
                    <a:gd name="T1" fmla="*/ 0 h 22"/>
                    <a:gd name="T2" fmla="*/ 3 w 32"/>
                    <a:gd name="T3" fmla="*/ 0 h 22"/>
                    <a:gd name="T4" fmla="*/ 0 w 32"/>
                    <a:gd name="T5" fmla="*/ 2 h 22"/>
                    <a:gd name="T6" fmla="*/ 0 w 32"/>
                    <a:gd name="T7" fmla="*/ 19 h 22"/>
                    <a:gd name="T8" fmla="*/ 3 w 32"/>
                    <a:gd name="T9" fmla="*/ 22 h 22"/>
                    <a:gd name="T10" fmla="*/ 30 w 32"/>
                    <a:gd name="T11" fmla="*/ 22 h 22"/>
                    <a:gd name="T12" fmla="*/ 32 w 32"/>
                    <a:gd name="T13" fmla="*/ 19 h 22"/>
                    <a:gd name="T14" fmla="*/ 32 w 32"/>
                    <a:gd name="T15" fmla="*/ 2 h 22"/>
                    <a:gd name="T16" fmla="*/ 30 w 32"/>
                    <a:gd name="T17" fmla="*/ 0 h 22"/>
                    <a:gd name="T18" fmla="*/ 30 w 32"/>
                    <a:gd name="T19" fmla="*/ 0 h 22"/>
                    <a:gd name="T20" fmla="*/ 30 w 32"/>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22">
                      <a:moveTo>
                        <a:pt x="30" y="0"/>
                      </a:moveTo>
                      <a:cubicBezTo>
                        <a:pt x="3" y="0"/>
                        <a:pt x="3" y="0"/>
                        <a:pt x="3" y="0"/>
                      </a:cubicBezTo>
                      <a:cubicBezTo>
                        <a:pt x="1" y="0"/>
                        <a:pt x="0" y="1"/>
                        <a:pt x="0" y="2"/>
                      </a:cubicBezTo>
                      <a:cubicBezTo>
                        <a:pt x="0" y="19"/>
                        <a:pt x="0" y="19"/>
                        <a:pt x="0" y="19"/>
                      </a:cubicBezTo>
                      <a:cubicBezTo>
                        <a:pt x="0" y="20"/>
                        <a:pt x="1" y="22"/>
                        <a:pt x="3" y="22"/>
                      </a:cubicBezTo>
                      <a:cubicBezTo>
                        <a:pt x="30" y="22"/>
                        <a:pt x="30" y="22"/>
                        <a:pt x="30" y="22"/>
                      </a:cubicBezTo>
                      <a:cubicBezTo>
                        <a:pt x="31" y="22"/>
                        <a:pt x="32" y="20"/>
                        <a:pt x="32" y="19"/>
                      </a:cubicBezTo>
                      <a:cubicBezTo>
                        <a:pt x="32" y="2"/>
                        <a:pt x="32" y="2"/>
                        <a:pt x="32" y="2"/>
                      </a:cubicBezTo>
                      <a:cubicBezTo>
                        <a:pt x="32" y="1"/>
                        <a:pt x="31" y="0"/>
                        <a:pt x="30" y="0"/>
                      </a:cubicBezTo>
                      <a:close/>
                      <a:moveTo>
                        <a:pt x="30" y="0"/>
                      </a:moveTo>
                      <a:cubicBezTo>
                        <a:pt x="30" y="0"/>
                        <a:pt x="30" y="0"/>
                        <a:pt x="3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69" name="Group 68">
            <a:extLst>
              <a:ext uri="{FF2B5EF4-FFF2-40B4-BE49-F238E27FC236}">
                <a16:creationId xmlns:a16="http://schemas.microsoft.com/office/drawing/2014/main" id="{E84839AA-2BD8-8306-3B80-C9AEF6CB044F}"/>
              </a:ext>
            </a:extLst>
          </p:cNvPr>
          <p:cNvGrpSpPr/>
          <p:nvPr/>
        </p:nvGrpSpPr>
        <p:grpSpPr>
          <a:xfrm>
            <a:off x="259338" y="4840961"/>
            <a:ext cx="723336" cy="723336"/>
            <a:chOff x="1828623" y="5359532"/>
            <a:chExt cx="589406" cy="589406"/>
          </a:xfrm>
        </p:grpSpPr>
        <p:sp>
          <p:nvSpPr>
            <p:cNvPr id="70" name="Oval 10">
              <a:extLst>
                <a:ext uri="{FF2B5EF4-FFF2-40B4-BE49-F238E27FC236}">
                  <a16:creationId xmlns:a16="http://schemas.microsoft.com/office/drawing/2014/main" id="{E55A9D46-2C51-8FF8-3229-A38E02ADBB89}"/>
                </a:ext>
              </a:extLst>
            </p:cNvPr>
            <p:cNvSpPr>
              <a:spLocks noChangeArrowheads="1"/>
            </p:cNvSpPr>
            <p:nvPr/>
          </p:nvSpPr>
          <p:spPr bwMode="auto">
            <a:xfrm>
              <a:off x="1828623" y="5359532"/>
              <a:ext cx="589406" cy="589406"/>
            </a:xfrm>
            <a:prstGeom prst="ellipse">
              <a:avLst/>
            </a:prstGeom>
            <a:solidFill>
              <a:srgbClr val="E5E5E5"/>
            </a:solidFill>
            <a:ln w="2857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71" name="Group 185">
              <a:extLst>
                <a:ext uri="{FF2B5EF4-FFF2-40B4-BE49-F238E27FC236}">
                  <a16:creationId xmlns:a16="http://schemas.microsoft.com/office/drawing/2014/main" id="{276E93A3-2C36-1003-302C-91D0A989FE72}"/>
                </a:ext>
              </a:extLst>
            </p:cNvPr>
            <p:cNvGrpSpPr>
              <a:grpSpLocks noChangeAspect="1"/>
            </p:cNvGrpSpPr>
            <p:nvPr/>
          </p:nvGrpSpPr>
          <p:grpSpPr bwMode="auto">
            <a:xfrm>
              <a:off x="2020271" y="5564922"/>
              <a:ext cx="208580" cy="177514"/>
              <a:chOff x="3912" y="2397"/>
              <a:chExt cx="3122" cy="2657"/>
            </a:xfrm>
            <a:solidFill>
              <a:schemeClr val="accent5"/>
            </a:solidFill>
          </p:grpSpPr>
          <p:sp>
            <p:nvSpPr>
              <p:cNvPr id="72" name="Freeform 187">
                <a:extLst>
                  <a:ext uri="{FF2B5EF4-FFF2-40B4-BE49-F238E27FC236}">
                    <a16:creationId xmlns:a16="http://schemas.microsoft.com/office/drawing/2014/main" id="{ED3AE36E-7AD9-2563-EC3F-429A9236AACE}"/>
                  </a:ext>
                </a:extLst>
              </p:cNvPr>
              <p:cNvSpPr>
                <a:spLocks/>
              </p:cNvSpPr>
              <p:nvPr/>
            </p:nvSpPr>
            <p:spPr bwMode="auto">
              <a:xfrm>
                <a:off x="5780" y="2397"/>
                <a:ext cx="552" cy="325"/>
              </a:xfrm>
              <a:custGeom>
                <a:avLst/>
                <a:gdLst>
                  <a:gd name="T0" fmla="*/ 563 w 1105"/>
                  <a:gd name="T1" fmla="*/ 0 h 650"/>
                  <a:gd name="T2" fmla="*/ 637 w 1105"/>
                  <a:gd name="T3" fmla="*/ 4 h 650"/>
                  <a:gd name="T4" fmla="*/ 709 w 1105"/>
                  <a:gd name="T5" fmla="*/ 16 h 650"/>
                  <a:gd name="T6" fmla="*/ 777 w 1105"/>
                  <a:gd name="T7" fmla="*/ 35 h 650"/>
                  <a:gd name="T8" fmla="*/ 841 w 1105"/>
                  <a:gd name="T9" fmla="*/ 59 h 650"/>
                  <a:gd name="T10" fmla="*/ 900 w 1105"/>
                  <a:gd name="T11" fmla="*/ 90 h 650"/>
                  <a:gd name="T12" fmla="*/ 951 w 1105"/>
                  <a:gd name="T13" fmla="*/ 127 h 650"/>
                  <a:gd name="T14" fmla="*/ 997 w 1105"/>
                  <a:gd name="T15" fmla="*/ 167 h 650"/>
                  <a:gd name="T16" fmla="*/ 1033 w 1105"/>
                  <a:gd name="T17" fmla="*/ 213 h 650"/>
                  <a:gd name="T18" fmla="*/ 1061 w 1105"/>
                  <a:gd name="T19" fmla="*/ 262 h 650"/>
                  <a:gd name="T20" fmla="*/ 1080 w 1105"/>
                  <a:gd name="T21" fmla="*/ 315 h 650"/>
                  <a:gd name="T22" fmla="*/ 1089 w 1105"/>
                  <a:gd name="T23" fmla="*/ 370 h 650"/>
                  <a:gd name="T24" fmla="*/ 1105 w 1105"/>
                  <a:gd name="T25" fmla="*/ 493 h 650"/>
                  <a:gd name="T26" fmla="*/ 1103 w 1105"/>
                  <a:gd name="T27" fmla="*/ 518 h 650"/>
                  <a:gd name="T28" fmla="*/ 1093 w 1105"/>
                  <a:gd name="T29" fmla="*/ 539 h 650"/>
                  <a:gd name="T30" fmla="*/ 1074 w 1105"/>
                  <a:gd name="T31" fmla="*/ 554 h 650"/>
                  <a:gd name="T32" fmla="*/ 1053 w 1105"/>
                  <a:gd name="T33" fmla="*/ 563 h 650"/>
                  <a:gd name="T34" fmla="*/ 1027 w 1105"/>
                  <a:gd name="T35" fmla="*/ 561 h 650"/>
                  <a:gd name="T36" fmla="*/ 919 w 1105"/>
                  <a:gd name="T37" fmla="*/ 539 h 650"/>
                  <a:gd name="T38" fmla="*/ 807 w 1105"/>
                  <a:gd name="T39" fmla="*/ 525 h 650"/>
                  <a:gd name="T40" fmla="*/ 692 w 1105"/>
                  <a:gd name="T41" fmla="*/ 520 h 650"/>
                  <a:gd name="T42" fmla="*/ 568 w 1105"/>
                  <a:gd name="T43" fmla="*/ 525 h 650"/>
                  <a:gd name="T44" fmla="*/ 447 w 1105"/>
                  <a:gd name="T45" fmla="*/ 541 h 650"/>
                  <a:gd name="T46" fmla="*/ 328 w 1105"/>
                  <a:gd name="T47" fmla="*/ 567 h 650"/>
                  <a:gd name="T48" fmla="*/ 212 w 1105"/>
                  <a:gd name="T49" fmla="*/ 601 h 650"/>
                  <a:gd name="T50" fmla="*/ 100 w 1105"/>
                  <a:gd name="T51" fmla="*/ 647 h 650"/>
                  <a:gd name="T52" fmla="*/ 76 w 1105"/>
                  <a:gd name="T53" fmla="*/ 650 h 650"/>
                  <a:gd name="T54" fmla="*/ 53 w 1105"/>
                  <a:gd name="T55" fmla="*/ 647 h 650"/>
                  <a:gd name="T56" fmla="*/ 34 w 1105"/>
                  <a:gd name="T57" fmla="*/ 635 h 650"/>
                  <a:gd name="T58" fmla="*/ 19 w 1105"/>
                  <a:gd name="T59" fmla="*/ 616 h 650"/>
                  <a:gd name="T60" fmla="*/ 11 w 1105"/>
                  <a:gd name="T61" fmla="*/ 592 h 650"/>
                  <a:gd name="T62" fmla="*/ 0 w 1105"/>
                  <a:gd name="T63" fmla="*/ 387 h 650"/>
                  <a:gd name="T64" fmla="*/ 6 w 1105"/>
                  <a:gd name="T65" fmla="*/ 334 h 650"/>
                  <a:gd name="T66" fmla="*/ 21 w 1105"/>
                  <a:gd name="T67" fmla="*/ 283 h 650"/>
                  <a:gd name="T68" fmla="*/ 47 w 1105"/>
                  <a:gd name="T69" fmla="*/ 235 h 650"/>
                  <a:gd name="T70" fmla="*/ 82 w 1105"/>
                  <a:gd name="T71" fmla="*/ 192 h 650"/>
                  <a:gd name="T72" fmla="*/ 123 w 1105"/>
                  <a:gd name="T73" fmla="*/ 150 h 650"/>
                  <a:gd name="T74" fmla="*/ 172 w 1105"/>
                  <a:gd name="T75" fmla="*/ 112 h 650"/>
                  <a:gd name="T76" fmla="*/ 227 w 1105"/>
                  <a:gd name="T77" fmla="*/ 80 h 650"/>
                  <a:gd name="T78" fmla="*/ 288 w 1105"/>
                  <a:gd name="T79" fmla="*/ 52 h 650"/>
                  <a:gd name="T80" fmla="*/ 352 w 1105"/>
                  <a:gd name="T81" fmla="*/ 31 h 650"/>
                  <a:gd name="T82" fmla="*/ 421 w 1105"/>
                  <a:gd name="T83" fmla="*/ 14 h 650"/>
                  <a:gd name="T84" fmla="*/ 491 w 1105"/>
                  <a:gd name="T85" fmla="*/ 2 h 650"/>
                  <a:gd name="T86" fmla="*/ 563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63" y="0"/>
                    </a:moveTo>
                    <a:lnTo>
                      <a:pt x="637" y="4"/>
                    </a:lnTo>
                    <a:lnTo>
                      <a:pt x="709" y="16"/>
                    </a:lnTo>
                    <a:lnTo>
                      <a:pt x="777" y="35"/>
                    </a:lnTo>
                    <a:lnTo>
                      <a:pt x="841" y="59"/>
                    </a:lnTo>
                    <a:lnTo>
                      <a:pt x="900" y="90"/>
                    </a:lnTo>
                    <a:lnTo>
                      <a:pt x="951" y="127"/>
                    </a:lnTo>
                    <a:lnTo>
                      <a:pt x="997" y="167"/>
                    </a:lnTo>
                    <a:lnTo>
                      <a:pt x="1033" y="213"/>
                    </a:lnTo>
                    <a:lnTo>
                      <a:pt x="1061" y="262"/>
                    </a:lnTo>
                    <a:lnTo>
                      <a:pt x="1080" y="315"/>
                    </a:lnTo>
                    <a:lnTo>
                      <a:pt x="1089" y="370"/>
                    </a:lnTo>
                    <a:lnTo>
                      <a:pt x="1105" y="493"/>
                    </a:lnTo>
                    <a:lnTo>
                      <a:pt x="1103" y="518"/>
                    </a:lnTo>
                    <a:lnTo>
                      <a:pt x="1093" y="539"/>
                    </a:lnTo>
                    <a:lnTo>
                      <a:pt x="1074" y="554"/>
                    </a:lnTo>
                    <a:lnTo>
                      <a:pt x="1053" y="563"/>
                    </a:lnTo>
                    <a:lnTo>
                      <a:pt x="1027" y="561"/>
                    </a:lnTo>
                    <a:lnTo>
                      <a:pt x="919" y="539"/>
                    </a:lnTo>
                    <a:lnTo>
                      <a:pt x="807" y="525"/>
                    </a:lnTo>
                    <a:lnTo>
                      <a:pt x="692" y="520"/>
                    </a:lnTo>
                    <a:lnTo>
                      <a:pt x="568" y="525"/>
                    </a:lnTo>
                    <a:lnTo>
                      <a:pt x="447" y="541"/>
                    </a:lnTo>
                    <a:lnTo>
                      <a:pt x="328" y="567"/>
                    </a:lnTo>
                    <a:lnTo>
                      <a:pt x="212" y="601"/>
                    </a:lnTo>
                    <a:lnTo>
                      <a:pt x="100" y="647"/>
                    </a:lnTo>
                    <a:lnTo>
                      <a:pt x="76" y="650"/>
                    </a:lnTo>
                    <a:lnTo>
                      <a:pt x="53" y="647"/>
                    </a:lnTo>
                    <a:lnTo>
                      <a:pt x="34" y="635"/>
                    </a:lnTo>
                    <a:lnTo>
                      <a:pt x="19" y="616"/>
                    </a:lnTo>
                    <a:lnTo>
                      <a:pt x="11" y="592"/>
                    </a:lnTo>
                    <a:lnTo>
                      <a:pt x="0" y="387"/>
                    </a:lnTo>
                    <a:lnTo>
                      <a:pt x="6" y="334"/>
                    </a:lnTo>
                    <a:lnTo>
                      <a:pt x="21" y="283"/>
                    </a:lnTo>
                    <a:lnTo>
                      <a:pt x="47" y="235"/>
                    </a:lnTo>
                    <a:lnTo>
                      <a:pt x="82" y="192"/>
                    </a:lnTo>
                    <a:lnTo>
                      <a:pt x="123" y="150"/>
                    </a:lnTo>
                    <a:lnTo>
                      <a:pt x="172" y="112"/>
                    </a:lnTo>
                    <a:lnTo>
                      <a:pt x="227" y="80"/>
                    </a:lnTo>
                    <a:lnTo>
                      <a:pt x="288" y="52"/>
                    </a:lnTo>
                    <a:lnTo>
                      <a:pt x="352" y="31"/>
                    </a:lnTo>
                    <a:lnTo>
                      <a:pt x="421" y="14"/>
                    </a:lnTo>
                    <a:lnTo>
                      <a:pt x="491" y="2"/>
                    </a:lnTo>
                    <a:lnTo>
                      <a:pt x="5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3" name="Freeform 188">
                <a:extLst>
                  <a:ext uri="{FF2B5EF4-FFF2-40B4-BE49-F238E27FC236}">
                    <a16:creationId xmlns:a16="http://schemas.microsoft.com/office/drawing/2014/main" id="{53DA3A27-2CEE-60AD-20F2-A34A47AFC61F}"/>
                  </a:ext>
                </a:extLst>
              </p:cNvPr>
              <p:cNvSpPr>
                <a:spLocks noEditPoints="1"/>
              </p:cNvSpPr>
              <p:nvPr/>
            </p:nvSpPr>
            <p:spPr bwMode="auto">
              <a:xfrm>
                <a:off x="3912" y="2747"/>
                <a:ext cx="3122" cy="2307"/>
              </a:xfrm>
              <a:custGeom>
                <a:avLst/>
                <a:gdLst>
                  <a:gd name="T0" fmla="*/ 4429 w 6244"/>
                  <a:gd name="T1" fmla="*/ 3011 h 4614"/>
                  <a:gd name="T2" fmla="*/ 4035 w 6244"/>
                  <a:gd name="T3" fmla="*/ 3310 h 4614"/>
                  <a:gd name="T4" fmla="*/ 3975 w 6244"/>
                  <a:gd name="T5" fmla="*/ 3729 h 4614"/>
                  <a:gd name="T6" fmla="*/ 4312 w 6244"/>
                  <a:gd name="T7" fmla="*/ 4095 h 4614"/>
                  <a:gd name="T8" fmla="*/ 4909 w 6244"/>
                  <a:gd name="T9" fmla="*/ 4242 h 4614"/>
                  <a:gd name="T10" fmla="*/ 5506 w 6244"/>
                  <a:gd name="T11" fmla="*/ 4095 h 4614"/>
                  <a:gd name="T12" fmla="*/ 5845 w 6244"/>
                  <a:gd name="T13" fmla="*/ 3729 h 4614"/>
                  <a:gd name="T14" fmla="*/ 5771 w 6244"/>
                  <a:gd name="T15" fmla="*/ 3293 h 4614"/>
                  <a:gd name="T16" fmla="*/ 5327 w 6244"/>
                  <a:gd name="T17" fmla="*/ 2988 h 4614"/>
                  <a:gd name="T18" fmla="*/ 1230 w 6244"/>
                  <a:gd name="T19" fmla="*/ 2922 h 4614"/>
                  <a:gd name="T20" fmla="*/ 693 w 6244"/>
                  <a:gd name="T21" fmla="*/ 3090 h 4614"/>
                  <a:gd name="T22" fmla="*/ 394 w 6244"/>
                  <a:gd name="T23" fmla="*/ 3441 h 4614"/>
                  <a:gd name="T24" fmla="*/ 472 w 6244"/>
                  <a:gd name="T25" fmla="*/ 3867 h 4614"/>
                  <a:gd name="T26" fmla="*/ 915 w 6244"/>
                  <a:gd name="T27" fmla="*/ 4172 h 4614"/>
                  <a:gd name="T28" fmla="*/ 1550 w 6244"/>
                  <a:gd name="T29" fmla="*/ 4223 h 4614"/>
                  <a:gd name="T30" fmla="*/ 2080 w 6244"/>
                  <a:gd name="T31" fmla="*/ 3990 h 4614"/>
                  <a:gd name="T32" fmla="*/ 2294 w 6244"/>
                  <a:gd name="T33" fmla="*/ 3579 h 4614"/>
                  <a:gd name="T34" fmla="*/ 2080 w 6244"/>
                  <a:gd name="T35" fmla="*/ 3170 h 4614"/>
                  <a:gd name="T36" fmla="*/ 1550 w 6244"/>
                  <a:gd name="T37" fmla="*/ 2937 h 4614"/>
                  <a:gd name="T38" fmla="*/ 2940 w 6244"/>
                  <a:gd name="T39" fmla="*/ 2353 h 4614"/>
                  <a:gd name="T40" fmla="*/ 2732 w 6244"/>
                  <a:gd name="T41" fmla="*/ 2554 h 4614"/>
                  <a:gd name="T42" fmla="*/ 2842 w 6244"/>
                  <a:gd name="T43" fmla="*/ 2795 h 4614"/>
                  <a:gd name="T44" fmla="*/ 3187 w 6244"/>
                  <a:gd name="T45" fmla="*/ 2872 h 4614"/>
                  <a:gd name="T46" fmla="*/ 3475 w 6244"/>
                  <a:gd name="T47" fmla="*/ 2726 h 4614"/>
                  <a:gd name="T48" fmla="*/ 3475 w 6244"/>
                  <a:gd name="T49" fmla="*/ 2473 h 4614"/>
                  <a:gd name="T50" fmla="*/ 3187 w 6244"/>
                  <a:gd name="T51" fmla="*/ 2327 h 4614"/>
                  <a:gd name="T52" fmla="*/ 2203 w 6244"/>
                  <a:gd name="T53" fmla="*/ 58 h 4614"/>
                  <a:gd name="T54" fmla="*/ 2654 w 6244"/>
                  <a:gd name="T55" fmla="*/ 333 h 4614"/>
                  <a:gd name="T56" fmla="*/ 2794 w 6244"/>
                  <a:gd name="T57" fmla="*/ 701 h 4614"/>
                  <a:gd name="T58" fmla="*/ 3122 w 6244"/>
                  <a:gd name="T59" fmla="*/ 765 h 4614"/>
                  <a:gd name="T60" fmla="*/ 3446 w 6244"/>
                  <a:gd name="T61" fmla="*/ 699 h 4614"/>
                  <a:gd name="T62" fmla="*/ 3588 w 6244"/>
                  <a:gd name="T63" fmla="*/ 331 h 4614"/>
                  <a:gd name="T64" fmla="*/ 4039 w 6244"/>
                  <a:gd name="T65" fmla="*/ 58 h 4614"/>
                  <a:gd name="T66" fmla="*/ 4636 w 6244"/>
                  <a:gd name="T67" fmla="*/ 17 h 4614"/>
                  <a:gd name="T68" fmla="*/ 5146 w 6244"/>
                  <a:gd name="T69" fmla="*/ 252 h 4614"/>
                  <a:gd name="T70" fmla="*/ 5350 w 6244"/>
                  <a:gd name="T71" fmla="*/ 672 h 4614"/>
                  <a:gd name="T72" fmla="*/ 5824 w 6244"/>
                  <a:gd name="T73" fmla="*/ 1834 h 4614"/>
                  <a:gd name="T74" fmla="*/ 6225 w 6244"/>
                  <a:gd name="T75" fmla="*/ 3418 h 4614"/>
                  <a:gd name="T76" fmla="*/ 6237 w 6244"/>
                  <a:gd name="T77" fmla="*/ 3680 h 4614"/>
                  <a:gd name="T78" fmla="*/ 5972 w 6244"/>
                  <a:gd name="T79" fmla="*/ 4206 h 4614"/>
                  <a:gd name="T80" fmla="*/ 5401 w 6244"/>
                  <a:gd name="T81" fmla="*/ 4542 h 4614"/>
                  <a:gd name="T82" fmla="*/ 4657 w 6244"/>
                  <a:gd name="T83" fmla="*/ 4595 h 4614"/>
                  <a:gd name="T84" fmla="*/ 4013 w 6244"/>
                  <a:gd name="T85" fmla="*/ 4343 h 4614"/>
                  <a:gd name="T86" fmla="*/ 3632 w 6244"/>
                  <a:gd name="T87" fmla="*/ 3871 h 4614"/>
                  <a:gd name="T88" fmla="*/ 3408 w 6244"/>
                  <a:gd name="T89" fmla="*/ 3168 h 4614"/>
                  <a:gd name="T90" fmla="*/ 2836 w 6244"/>
                  <a:gd name="T91" fmla="*/ 3166 h 4614"/>
                  <a:gd name="T92" fmla="*/ 2613 w 6244"/>
                  <a:gd name="T93" fmla="*/ 3871 h 4614"/>
                  <a:gd name="T94" fmla="*/ 2232 w 6244"/>
                  <a:gd name="T95" fmla="*/ 4343 h 4614"/>
                  <a:gd name="T96" fmla="*/ 1586 w 6244"/>
                  <a:gd name="T97" fmla="*/ 4595 h 4614"/>
                  <a:gd name="T98" fmla="*/ 843 w 6244"/>
                  <a:gd name="T99" fmla="*/ 4542 h 4614"/>
                  <a:gd name="T100" fmla="*/ 271 w 6244"/>
                  <a:gd name="T101" fmla="*/ 4206 h 4614"/>
                  <a:gd name="T102" fmla="*/ 6 w 6244"/>
                  <a:gd name="T103" fmla="*/ 3680 h 4614"/>
                  <a:gd name="T104" fmla="*/ 17 w 6244"/>
                  <a:gd name="T105" fmla="*/ 3418 h 4614"/>
                  <a:gd name="T106" fmla="*/ 419 w 6244"/>
                  <a:gd name="T107" fmla="*/ 1834 h 4614"/>
                  <a:gd name="T108" fmla="*/ 892 w 6244"/>
                  <a:gd name="T109" fmla="*/ 672 h 4614"/>
                  <a:gd name="T110" fmla="*/ 1097 w 6244"/>
                  <a:gd name="T111" fmla="*/ 252 h 4614"/>
                  <a:gd name="T112" fmla="*/ 1607 w 6244"/>
                  <a:gd name="T113" fmla="*/ 17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44" h="4614">
                    <a:moveTo>
                      <a:pt x="4909" y="2918"/>
                    </a:moveTo>
                    <a:lnTo>
                      <a:pt x="4806" y="2922"/>
                    </a:lnTo>
                    <a:lnTo>
                      <a:pt x="4706" y="2935"/>
                    </a:lnTo>
                    <a:lnTo>
                      <a:pt x="4609" y="2952"/>
                    </a:lnTo>
                    <a:lnTo>
                      <a:pt x="4517" y="2978"/>
                    </a:lnTo>
                    <a:lnTo>
                      <a:pt x="4429" y="3011"/>
                    </a:lnTo>
                    <a:lnTo>
                      <a:pt x="4346" y="3049"/>
                    </a:lnTo>
                    <a:lnTo>
                      <a:pt x="4270" y="3090"/>
                    </a:lnTo>
                    <a:lnTo>
                      <a:pt x="4200" y="3140"/>
                    </a:lnTo>
                    <a:lnTo>
                      <a:pt x="4138" y="3193"/>
                    </a:lnTo>
                    <a:lnTo>
                      <a:pt x="4083" y="3249"/>
                    </a:lnTo>
                    <a:lnTo>
                      <a:pt x="4035" y="3310"/>
                    </a:lnTo>
                    <a:lnTo>
                      <a:pt x="3999" y="3373"/>
                    </a:lnTo>
                    <a:lnTo>
                      <a:pt x="3971" y="3441"/>
                    </a:lnTo>
                    <a:lnTo>
                      <a:pt x="3954" y="3509"/>
                    </a:lnTo>
                    <a:lnTo>
                      <a:pt x="3948" y="3579"/>
                    </a:lnTo>
                    <a:lnTo>
                      <a:pt x="3956" y="3657"/>
                    </a:lnTo>
                    <a:lnTo>
                      <a:pt x="3975" y="3729"/>
                    </a:lnTo>
                    <a:lnTo>
                      <a:pt x="4005" y="3801"/>
                    </a:lnTo>
                    <a:lnTo>
                      <a:pt x="4049" y="3867"/>
                    </a:lnTo>
                    <a:lnTo>
                      <a:pt x="4102" y="3932"/>
                    </a:lnTo>
                    <a:lnTo>
                      <a:pt x="4162" y="3990"/>
                    </a:lnTo>
                    <a:lnTo>
                      <a:pt x="4234" y="4045"/>
                    </a:lnTo>
                    <a:lnTo>
                      <a:pt x="4312" y="4095"/>
                    </a:lnTo>
                    <a:lnTo>
                      <a:pt x="4399" y="4136"/>
                    </a:lnTo>
                    <a:lnTo>
                      <a:pt x="4492" y="4172"/>
                    </a:lnTo>
                    <a:lnTo>
                      <a:pt x="4589" y="4203"/>
                    </a:lnTo>
                    <a:lnTo>
                      <a:pt x="4693" y="4223"/>
                    </a:lnTo>
                    <a:lnTo>
                      <a:pt x="4799" y="4237"/>
                    </a:lnTo>
                    <a:lnTo>
                      <a:pt x="4909" y="4242"/>
                    </a:lnTo>
                    <a:lnTo>
                      <a:pt x="5021" y="4237"/>
                    </a:lnTo>
                    <a:lnTo>
                      <a:pt x="5127" y="4223"/>
                    </a:lnTo>
                    <a:lnTo>
                      <a:pt x="5229" y="4203"/>
                    </a:lnTo>
                    <a:lnTo>
                      <a:pt x="5327" y="4172"/>
                    </a:lnTo>
                    <a:lnTo>
                      <a:pt x="5420" y="4136"/>
                    </a:lnTo>
                    <a:lnTo>
                      <a:pt x="5506" y="4095"/>
                    </a:lnTo>
                    <a:lnTo>
                      <a:pt x="5585" y="4045"/>
                    </a:lnTo>
                    <a:lnTo>
                      <a:pt x="5655" y="3990"/>
                    </a:lnTo>
                    <a:lnTo>
                      <a:pt x="5718" y="3932"/>
                    </a:lnTo>
                    <a:lnTo>
                      <a:pt x="5771" y="3867"/>
                    </a:lnTo>
                    <a:lnTo>
                      <a:pt x="5812" y="3801"/>
                    </a:lnTo>
                    <a:lnTo>
                      <a:pt x="5845" y="3729"/>
                    </a:lnTo>
                    <a:lnTo>
                      <a:pt x="5864" y="3657"/>
                    </a:lnTo>
                    <a:lnTo>
                      <a:pt x="5869" y="3579"/>
                    </a:lnTo>
                    <a:lnTo>
                      <a:pt x="5864" y="3503"/>
                    </a:lnTo>
                    <a:lnTo>
                      <a:pt x="5845" y="3431"/>
                    </a:lnTo>
                    <a:lnTo>
                      <a:pt x="5812" y="3359"/>
                    </a:lnTo>
                    <a:lnTo>
                      <a:pt x="5771" y="3293"/>
                    </a:lnTo>
                    <a:lnTo>
                      <a:pt x="5718" y="3229"/>
                    </a:lnTo>
                    <a:lnTo>
                      <a:pt x="5655" y="3170"/>
                    </a:lnTo>
                    <a:lnTo>
                      <a:pt x="5585" y="3115"/>
                    </a:lnTo>
                    <a:lnTo>
                      <a:pt x="5506" y="3066"/>
                    </a:lnTo>
                    <a:lnTo>
                      <a:pt x="5420" y="3024"/>
                    </a:lnTo>
                    <a:lnTo>
                      <a:pt x="5327" y="2988"/>
                    </a:lnTo>
                    <a:lnTo>
                      <a:pt x="5229" y="2958"/>
                    </a:lnTo>
                    <a:lnTo>
                      <a:pt x="5127" y="2937"/>
                    </a:lnTo>
                    <a:lnTo>
                      <a:pt x="5021" y="2924"/>
                    </a:lnTo>
                    <a:lnTo>
                      <a:pt x="4909" y="2918"/>
                    </a:lnTo>
                    <a:close/>
                    <a:moveTo>
                      <a:pt x="1334" y="2918"/>
                    </a:moveTo>
                    <a:lnTo>
                      <a:pt x="1230" y="2922"/>
                    </a:lnTo>
                    <a:lnTo>
                      <a:pt x="1129" y="2935"/>
                    </a:lnTo>
                    <a:lnTo>
                      <a:pt x="1033" y="2952"/>
                    </a:lnTo>
                    <a:lnTo>
                      <a:pt x="940" y="2978"/>
                    </a:lnTo>
                    <a:lnTo>
                      <a:pt x="853" y="3011"/>
                    </a:lnTo>
                    <a:lnTo>
                      <a:pt x="769" y="3049"/>
                    </a:lnTo>
                    <a:lnTo>
                      <a:pt x="693" y="3090"/>
                    </a:lnTo>
                    <a:lnTo>
                      <a:pt x="623" y="3140"/>
                    </a:lnTo>
                    <a:lnTo>
                      <a:pt x="561" y="3193"/>
                    </a:lnTo>
                    <a:lnTo>
                      <a:pt x="506" y="3249"/>
                    </a:lnTo>
                    <a:lnTo>
                      <a:pt x="458" y="3310"/>
                    </a:lnTo>
                    <a:lnTo>
                      <a:pt x="422" y="3373"/>
                    </a:lnTo>
                    <a:lnTo>
                      <a:pt x="394" y="3441"/>
                    </a:lnTo>
                    <a:lnTo>
                      <a:pt x="379" y="3509"/>
                    </a:lnTo>
                    <a:lnTo>
                      <a:pt x="371" y="3579"/>
                    </a:lnTo>
                    <a:lnTo>
                      <a:pt x="379" y="3657"/>
                    </a:lnTo>
                    <a:lnTo>
                      <a:pt x="398" y="3729"/>
                    </a:lnTo>
                    <a:lnTo>
                      <a:pt x="430" y="3801"/>
                    </a:lnTo>
                    <a:lnTo>
                      <a:pt x="472" y="3867"/>
                    </a:lnTo>
                    <a:lnTo>
                      <a:pt x="525" y="3932"/>
                    </a:lnTo>
                    <a:lnTo>
                      <a:pt x="587" y="3990"/>
                    </a:lnTo>
                    <a:lnTo>
                      <a:pt x="657" y="4045"/>
                    </a:lnTo>
                    <a:lnTo>
                      <a:pt x="737" y="4095"/>
                    </a:lnTo>
                    <a:lnTo>
                      <a:pt x="822" y="4136"/>
                    </a:lnTo>
                    <a:lnTo>
                      <a:pt x="915" y="4172"/>
                    </a:lnTo>
                    <a:lnTo>
                      <a:pt x="1014" y="4203"/>
                    </a:lnTo>
                    <a:lnTo>
                      <a:pt x="1116" y="4223"/>
                    </a:lnTo>
                    <a:lnTo>
                      <a:pt x="1222" y="4237"/>
                    </a:lnTo>
                    <a:lnTo>
                      <a:pt x="1334" y="4242"/>
                    </a:lnTo>
                    <a:lnTo>
                      <a:pt x="1444" y="4237"/>
                    </a:lnTo>
                    <a:lnTo>
                      <a:pt x="1550" y="4223"/>
                    </a:lnTo>
                    <a:lnTo>
                      <a:pt x="1652" y="4203"/>
                    </a:lnTo>
                    <a:lnTo>
                      <a:pt x="1751" y="4172"/>
                    </a:lnTo>
                    <a:lnTo>
                      <a:pt x="1843" y="4136"/>
                    </a:lnTo>
                    <a:lnTo>
                      <a:pt x="1931" y="4095"/>
                    </a:lnTo>
                    <a:lnTo>
                      <a:pt x="2008" y="4045"/>
                    </a:lnTo>
                    <a:lnTo>
                      <a:pt x="2080" y="3990"/>
                    </a:lnTo>
                    <a:lnTo>
                      <a:pt x="2141" y="3932"/>
                    </a:lnTo>
                    <a:lnTo>
                      <a:pt x="2194" y="3867"/>
                    </a:lnTo>
                    <a:lnTo>
                      <a:pt x="2236" y="3801"/>
                    </a:lnTo>
                    <a:lnTo>
                      <a:pt x="2268" y="3729"/>
                    </a:lnTo>
                    <a:lnTo>
                      <a:pt x="2287" y="3657"/>
                    </a:lnTo>
                    <a:lnTo>
                      <a:pt x="2294" y="3579"/>
                    </a:lnTo>
                    <a:lnTo>
                      <a:pt x="2287" y="3503"/>
                    </a:lnTo>
                    <a:lnTo>
                      <a:pt x="2268" y="3431"/>
                    </a:lnTo>
                    <a:lnTo>
                      <a:pt x="2236" y="3359"/>
                    </a:lnTo>
                    <a:lnTo>
                      <a:pt x="2194" y="3293"/>
                    </a:lnTo>
                    <a:lnTo>
                      <a:pt x="2141" y="3229"/>
                    </a:lnTo>
                    <a:lnTo>
                      <a:pt x="2080" y="3170"/>
                    </a:lnTo>
                    <a:lnTo>
                      <a:pt x="2008" y="3115"/>
                    </a:lnTo>
                    <a:lnTo>
                      <a:pt x="1931" y="3066"/>
                    </a:lnTo>
                    <a:lnTo>
                      <a:pt x="1843" y="3024"/>
                    </a:lnTo>
                    <a:lnTo>
                      <a:pt x="1751" y="2988"/>
                    </a:lnTo>
                    <a:lnTo>
                      <a:pt x="1652" y="2958"/>
                    </a:lnTo>
                    <a:lnTo>
                      <a:pt x="1550" y="2937"/>
                    </a:lnTo>
                    <a:lnTo>
                      <a:pt x="1444" y="2924"/>
                    </a:lnTo>
                    <a:lnTo>
                      <a:pt x="1334" y="2918"/>
                    </a:lnTo>
                    <a:close/>
                    <a:moveTo>
                      <a:pt x="3122" y="2323"/>
                    </a:moveTo>
                    <a:lnTo>
                      <a:pt x="3058" y="2327"/>
                    </a:lnTo>
                    <a:lnTo>
                      <a:pt x="2997" y="2336"/>
                    </a:lnTo>
                    <a:lnTo>
                      <a:pt x="2940" y="2353"/>
                    </a:lnTo>
                    <a:lnTo>
                      <a:pt x="2889" y="2376"/>
                    </a:lnTo>
                    <a:lnTo>
                      <a:pt x="2842" y="2404"/>
                    </a:lnTo>
                    <a:lnTo>
                      <a:pt x="2802" y="2437"/>
                    </a:lnTo>
                    <a:lnTo>
                      <a:pt x="2770" y="2473"/>
                    </a:lnTo>
                    <a:lnTo>
                      <a:pt x="2747" y="2512"/>
                    </a:lnTo>
                    <a:lnTo>
                      <a:pt x="2732" y="2554"/>
                    </a:lnTo>
                    <a:lnTo>
                      <a:pt x="2726" y="2599"/>
                    </a:lnTo>
                    <a:lnTo>
                      <a:pt x="2732" y="2643"/>
                    </a:lnTo>
                    <a:lnTo>
                      <a:pt x="2747" y="2687"/>
                    </a:lnTo>
                    <a:lnTo>
                      <a:pt x="2770" y="2726"/>
                    </a:lnTo>
                    <a:lnTo>
                      <a:pt x="2802" y="2762"/>
                    </a:lnTo>
                    <a:lnTo>
                      <a:pt x="2842" y="2795"/>
                    </a:lnTo>
                    <a:lnTo>
                      <a:pt x="2889" y="2821"/>
                    </a:lnTo>
                    <a:lnTo>
                      <a:pt x="2940" y="2844"/>
                    </a:lnTo>
                    <a:lnTo>
                      <a:pt x="2997" y="2861"/>
                    </a:lnTo>
                    <a:lnTo>
                      <a:pt x="3058" y="2872"/>
                    </a:lnTo>
                    <a:lnTo>
                      <a:pt x="3122" y="2874"/>
                    </a:lnTo>
                    <a:lnTo>
                      <a:pt x="3187" y="2872"/>
                    </a:lnTo>
                    <a:lnTo>
                      <a:pt x="3247" y="2861"/>
                    </a:lnTo>
                    <a:lnTo>
                      <a:pt x="3304" y="2844"/>
                    </a:lnTo>
                    <a:lnTo>
                      <a:pt x="3357" y="2821"/>
                    </a:lnTo>
                    <a:lnTo>
                      <a:pt x="3403" y="2795"/>
                    </a:lnTo>
                    <a:lnTo>
                      <a:pt x="3442" y="2762"/>
                    </a:lnTo>
                    <a:lnTo>
                      <a:pt x="3475" y="2726"/>
                    </a:lnTo>
                    <a:lnTo>
                      <a:pt x="3499" y="2687"/>
                    </a:lnTo>
                    <a:lnTo>
                      <a:pt x="3514" y="2643"/>
                    </a:lnTo>
                    <a:lnTo>
                      <a:pt x="3518" y="2599"/>
                    </a:lnTo>
                    <a:lnTo>
                      <a:pt x="3514" y="2554"/>
                    </a:lnTo>
                    <a:lnTo>
                      <a:pt x="3499" y="2512"/>
                    </a:lnTo>
                    <a:lnTo>
                      <a:pt x="3475" y="2473"/>
                    </a:lnTo>
                    <a:lnTo>
                      <a:pt x="3442" y="2437"/>
                    </a:lnTo>
                    <a:lnTo>
                      <a:pt x="3403" y="2404"/>
                    </a:lnTo>
                    <a:lnTo>
                      <a:pt x="3357" y="2376"/>
                    </a:lnTo>
                    <a:lnTo>
                      <a:pt x="3304" y="2353"/>
                    </a:lnTo>
                    <a:lnTo>
                      <a:pt x="3247" y="2336"/>
                    </a:lnTo>
                    <a:lnTo>
                      <a:pt x="3187" y="2327"/>
                    </a:lnTo>
                    <a:lnTo>
                      <a:pt x="3122" y="2323"/>
                    </a:lnTo>
                    <a:close/>
                    <a:moveTo>
                      <a:pt x="1815" y="0"/>
                    </a:moveTo>
                    <a:lnTo>
                      <a:pt x="1915" y="3"/>
                    </a:lnTo>
                    <a:lnTo>
                      <a:pt x="2014" y="15"/>
                    </a:lnTo>
                    <a:lnTo>
                      <a:pt x="2111" y="34"/>
                    </a:lnTo>
                    <a:lnTo>
                      <a:pt x="2203" y="58"/>
                    </a:lnTo>
                    <a:lnTo>
                      <a:pt x="2292" y="91"/>
                    </a:lnTo>
                    <a:lnTo>
                      <a:pt x="2378" y="128"/>
                    </a:lnTo>
                    <a:lnTo>
                      <a:pt x="2457" y="172"/>
                    </a:lnTo>
                    <a:lnTo>
                      <a:pt x="2529" y="221"/>
                    </a:lnTo>
                    <a:lnTo>
                      <a:pt x="2596" y="274"/>
                    </a:lnTo>
                    <a:lnTo>
                      <a:pt x="2654" y="333"/>
                    </a:lnTo>
                    <a:lnTo>
                      <a:pt x="2704" y="394"/>
                    </a:lnTo>
                    <a:lnTo>
                      <a:pt x="2743" y="460"/>
                    </a:lnTo>
                    <a:lnTo>
                      <a:pt x="2772" y="528"/>
                    </a:lnTo>
                    <a:lnTo>
                      <a:pt x="2791" y="598"/>
                    </a:lnTo>
                    <a:lnTo>
                      <a:pt x="2796" y="672"/>
                    </a:lnTo>
                    <a:lnTo>
                      <a:pt x="2794" y="701"/>
                    </a:lnTo>
                    <a:lnTo>
                      <a:pt x="2793" y="727"/>
                    </a:lnTo>
                    <a:lnTo>
                      <a:pt x="2787" y="822"/>
                    </a:lnTo>
                    <a:lnTo>
                      <a:pt x="2865" y="797"/>
                    </a:lnTo>
                    <a:lnTo>
                      <a:pt x="2946" y="780"/>
                    </a:lnTo>
                    <a:lnTo>
                      <a:pt x="3033" y="769"/>
                    </a:lnTo>
                    <a:lnTo>
                      <a:pt x="3122" y="765"/>
                    </a:lnTo>
                    <a:lnTo>
                      <a:pt x="3211" y="769"/>
                    </a:lnTo>
                    <a:lnTo>
                      <a:pt x="3297" y="780"/>
                    </a:lnTo>
                    <a:lnTo>
                      <a:pt x="3380" y="797"/>
                    </a:lnTo>
                    <a:lnTo>
                      <a:pt x="3456" y="822"/>
                    </a:lnTo>
                    <a:lnTo>
                      <a:pt x="3450" y="727"/>
                    </a:lnTo>
                    <a:lnTo>
                      <a:pt x="3446" y="699"/>
                    </a:lnTo>
                    <a:lnTo>
                      <a:pt x="3446" y="672"/>
                    </a:lnTo>
                    <a:lnTo>
                      <a:pt x="3452" y="598"/>
                    </a:lnTo>
                    <a:lnTo>
                      <a:pt x="3471" y="526"/>
                    </a:lnTo>
                    <a:lnTo>
                      <a:pt x="3499" y="458"/>
                    </a:lnTo>
                    <a:lnTo>
                      <a:pt x="3539" y="394"/>
                    </a:lnTo>
                    <a:lnTo>
                      <a:pt x="3588" y="331"/>
                    </a:lnTo>
                    <a:lnTo>
                      <a:pt x="3647" y="274"/>
                    </a:lnTo>
                    <a:lnTo>
                      <a:pt x="3713" y="221"/>
                    </a:lnTo>
                    <a:lnTo>
                      <a:pt x="3785" y="172"/>
                    </a:lnTo>
                    <a:lnTo>
                      <a:pt x="3865" y="128"/>
                    </a:lnTo>
                    <a:lnTo>
                      <a:pt x="3950" y="91"/>
                    </a:lnTo>
                    <a:lnTo>
                      <a:pt x="4039" y="58"/>
                    </a:lnTo>
                    <a:lnTo>
                      <a:pt x="4132" y="34"/>
                    </a:lnTo>
                    <a:lnTo>
                      <a:pt x="4229" y="15"/>
                    </a:lnTo>
                    <a:lnTo>
                      <a:pt x="4327" y="3"/>
                    </a:lnTo>
                    <a:lnTo>
                      <a:pt x="4428" y="0"/>
                    </a:lnTo>
                    <a:lnTo>
                      <a:pt x="4534" y="3"/>
                    </a:lnTo>
                    <a:lnTo>
                      <a:pt x="4636" y="17"/>
                    </a:lnTo>
                    <a:lnTo>
                      <a:pt x="4736" y="38"/>
                    </a:lnTo>
                    <a:lnTo>
                      <a:pt x="4829" y="68"/>
                    </a:lnTo>
                    <a:lnTo>
                      <a:pt x="4918" y="104"/>
                    </a:lnTo>
                    <a:lnTo>
                      <a:pt x="5002" y="147"/>
                    </a:lnTo>
                    <a:lnTo>
                      <a:pt x="5077" y="197"/>
                    </a:lnTo>
                    <a:lnTo>
                      <a:pt x="5146" y="252"/>
                    </a:lnTo>
                    <a:lnTo>
                      <a:pt x="5204" y="312"/>
                    </a:lnTo>
                    <a:lnTo>
                      <a:pt x="5255" y="377"/>
                    </a:lnTo>
                    <a:lnTo>
                      <a:pt x="5295" y="447"/>
                    </a:lnTo>
                    <a:lnTo>
                      <a:pt x="5326" y="519"/>
                    </a:lnTo>
                    <a:lnTo>
                      <a:pt x="5343" y="595"/>
                    </a:lnTo>
                    <a:lnTo>
                      <a:pt x="5350" y="672"/>
                    </a:lnTo>
                    <a:lnTo>
                      <a:pt x="5462" y="1548"/>
                    </a:lnTo>
                    <a:lnTo>
                      <a:pt x="5547" y="1595"/>
                    </a:lnTo>
                    <a:lnTo>
                      <a:pt x="5627" y="1648"/>
                    </a:lnTo>
                    <a:lnTo>
                      <a:pt x="5701" y="1705"/>
                    </a:lnTo>
                    <a:lnTo>
                      <a:pt x="5765" y="1768"/>
                    </a:lnTo>
                    <a:lnTo>
                      <a:pt x="5824" y="1834"/>
                    </a:lnTo>
                    <a:lnTo>
                      <a:pt x="5875" y="1904"/>
                    </a:lnTo>
                    <a:lnTo>
                      <a:pt x="5917" y="1978"/>
                    </a:lnTo>
                    <a:lnTo>
                      <a:pt x="5951" y="2054"/>
                    </a:lnTo>
                    <a:lnTo>
                      <a:pt x="5975" y="2133"/>
                    </a:lnTo>
                    <a:lnTo>
                      <a:pt x="5989" y="2217"/>
                    </a:lnTo>
                    <a:lnTo>
                      <a:pt x="6225" y="3418"/>
                    </a:lnTo>
                    <a:lnTo>
                      <a:pt x="6225" y="3422"/>
                    </a:lnTo>
                    <a:lnTo>
                      <a:pt x="6227" y="3426"/>
                    </a:lnTo>
                    <a:lnTo>
                      <a:pt x="6233" y="3464"/>
                    </a:lnTo>
                    <a:lnTo>
                      <a:pt x="6241" y="3520"/>
                    </a:lnTo>
                    <a:lnTo>
                      <a:pt x="6244" y="3579"/>
                    </a:lnTo>
                    <a:lnTo>
                      <a:pt x="6237" y="3680"/>
                    </a:lnTo>
                    <a:lnTo>
                      <a:pt x="6220" y="3776"/>
                    </a:lnTo>
                    <a:lnTo>
                      <a:pt x="6189" y="3871"/>
                    </a:lnTo>
                    <a:lnTo>
                      <a:pt x="6150" y="3960"/>
                    </a:lnTo>
                    <a:lnTo>
                      <a:pt x="6100" y="4047"/>
                    </a:lnTo>
                    <a:lnTo>
                      <a:pt x="6040" y="4129"/>
                    </a:lnTo>
                    <a:lnTo>
                      <a:pt x="5972" y="4206"/>
                    </a:lnTo>
                    <a:lnTo>
                      <a:pt x="5894" y="4277"/>
                    </a:lnTo>
                    <a:lnTo>
                      <a:pt x="5809" y="4343"/>
                    </a:lnTo>
                    <a:lnTo>
                      <a:pt x="5716" y="4403"/>
                    </a:lnTo>
                    <a:lnTo>
                      <a:pt x="5617" y="4457"/>
                    </a:lnTo>
                    <a:lnTo>
                      <a:pt x="5511" y="4502"/>
                    </a:lnTo>
                    <a:lnTo>
                      <a:pt x="5401" y="4542"/>
                    </a:lnTo>
                    <a:lnTo>
                      <a:pt x="5284" y="4572"/>
                    </a:lnTo>
                    <a:lnTo>
                      <a:pt x="5163" y="4595"/>
                    </a:lnTo>
                    <a:lnTo>
                      <a:pt x="5039" y="4610"/>
                    </a:lnTo>
                    <a:lnTo>
                      <a:pt x="4911" y="4614"/>
                    </a:lnTo>
                    <a:lnTo>
                      <a:pt x="4782" y="4610"/>
                    </a:lnTo>
                    <a:lnTo>
                      <a:pt x="4657" y="4595"/>
                    </a:lnTo>
                    <a:lnTo>
                      <a:pt x="4537" y="4572"/>
                    </a:lnTo>
                    <a:lnTo>
                      <a:pt x="4420" y="4542"/>
                    </a:lnTo>
                    <a:lnTo>
                      <a:pt x="4310" y="4502"/>
                    </a:lnTo>
                    <a:lnTo>
                      <a:pt x="4204" y="4457"/>
                    </a:lnTo>
                    <a:lnTo>
                      <a:pt x="4105" y="4403"/>
                    </a:lnTo>
                    <a:lnTo>
                      <a:pt x="4013" y="4343"/>
                    </a:lnTo>
                    <a:lnTo>
                      <a:pt x="3927" y="4277"/>
                    </a:lnTo>
                    <a:lnTo>
                      <a:pt x="3850" y="4206"/>
                    </a:lnTo>
                    <a:lnTo>
                      <a:pt x="3782" y="4129"/>
                    </a:lnTo>
                    <a:lnTo>
                      <a:pt x="3721" y="4047"/>
                    </a:lnTo>
                    <a:lnTo>
                      <a:pt x="3672" y="3960"/>
                    </a:lnTo>
                    <a:lnTo>
                      <a:pt x="3632" y="3871"/>
                    </a:lnTo>
                    <a:lnTo>
                      <a:pt x="3602" y="3776"/>
                    </a:lnTo>
                    <a:lnTo>
                      <a:pt x="3584" y="3680"/>
                    </a:lnTo>
                    <a:lnTo>
                      <a:pt x="3579" y="3579"/>
                    </a:lnTo>
                    <a:lnTo>
                      <a:pt x="3579" y="3107"/>
                    </a:lnTo>
                    <a:lnTo>
                      <a:pt x="3495" y="3141"/>
                    </a:lnTo>
                    <a:lnTo>
                      <a:pt x="3408" y="3168"/>
                    </a:lnTo>
                    <a:lnTo>
                      <a:pt x="3317" y="3187"/>
                    </a:lnTo>
                    <a:lnTo>
                      <a:pt x="3221" y="3198"/>
                    </a:lnTo>
                    <a:lnTo>
                      <a:pt x="3122" y="3202"/>
                    </a:lnTo>
                    <a:lnTo>
                      <a:pt x="3024" y="3198"/>
                    </a:lnTo>
                    <a:lnTo>
                      <a:pt x="2927" y="3187"/>
                    </a:lnTo>
                    <a:lnTo>
                      <a:pt x="2836" y="3166"/>
                    </a:lnTo>
                    <a:lnTo>
                      <a:pt x="2747" y="3140"/>
                    </a:lnTo>
                    <a:lnTo>
                      <a:pt x="2666" y="3107"/>
                    </a:lnTo>
                    <a:lnTo>
                      <a:pt x="2666" y="3579"/>
                    </a:lnTo>
                    <a:lnTo>
                      <a:pt x="2660" y="3680"/>
                    </a:lnTo>
                    <a:lnTo>
                      <a:pt x="2641" y="3776"/>
                    </a:lnTo>
                    <a:lnTo>
                      <a:pt x="2613" y="3871"/>
                    </a:lnTo>
                    <a:lnTo>
                      <a:pt x="2573" y="3960"/>
                    </a:lnTo>
                    <a:lnTo>
                      <a:pt x="2522" y="4047"/>
                    </a:lnTo>
                    <a:lnTo>
                      <a:pt x="2463" y="4129"/>
                    </a:lnTo>
                    <a:lnTo>
                      <a:pt x="2395" y="4206"/>
                    </a:lnTo>
                    <a:lnTo>
                      <a:pt x="2317" y="4277"/>
                    </a:lnTo>
                    <a:lnTo>
                      <a:pt x="2232" y="4343"/>
                    </a:lnTo>
                    <a:lnTo>
                      <a:pt x="2139" y="4403"/>
                    </a:lnTo>
                    <a:lnTo>
                      <a:pt x="2040" y="4457"/>
                    </a:lnTo>
                    <a:lnTo>
                      <a:pt x="1934" y="4502"/>
                    </a:lnTo>
                    <a:lnTo>
                      <a:pt x="1823" y="4542"/>
                    </a:lnTo>
                    <a:lnTo>
                      <a:pt x="1707" y="4572"/>
                    </a:lnTo>
                    <a:lnTo>
                      <a:pt x="1586" y="4595"/>
                    </a:lnTo>
                    <a:lnTo>
                      <a:pt x="1461" y="4610"/>
                    </a:lnTo>
                    <a:lnTo>
                      <a:pt x="1334" y="4614"/>
                    </a:lnTo>
                    <a:lnTo>
                      <a:pt x="1205" y="4610"/>
                    </a:lnTo>
                    <a:lnTo>
                      <a:pt x="1080" y="4595"/>
                    </a:lnTo>
                    <a:lnTo>
                      <a:pt x="959" y="4572"/>
                    </a:lnTo>
                    <a:lnTo>
                      <a:pt x="843" y="4542"/>
                    </a:lnTo>
                    <a:lnTo>
                      <a:pt x="731" y="4502"/>
                    </a:lnTo>
                    <a:lnTo>
                      <a:pt x="625" y="4457"/>
                    </a:lnTo>
                    <a:lnTo>
                      <a:pt x="527" y="4403"/>
                    </a:lnTo>
                    <a:lnTo>
                      <a:pt x="434" y="4343"/>
                    </a:lnTo>
                    <a:lnTo>
                      <a:pt x="349" y="4277"/>
                    </a:lnTo>
                    <a:lnTo>
                      <a:pt x="271" y="4206"/>
                    </a:lnTo>
                    <a:lnTo>
                      <a:pt x="203" y="4129"/>
                    </a:lnTo>
                    <a:lnTo>
                      <a:pt x="144" y="4047"/>
                    </a:lnTo>
                    <a:lnTo>
                      <a:pt x="93" y="3960"/>
                    </a:lnTo>
                    <a:lnTo>
                      <a:pt x="53" y="3871"/>
                    </a:lnTo>
                    <a:lnTo>
                      <a:pt x="25" y="3776"/>
                    </a:lnTo>
                    <a:lnTo>
                      <a:pt x="6" y="3680"/>
                    </a:lnTo>
                    <a:lnTo>
                      <a:pt x="0" y="3579"/>
                    </a:lnTo>
                    <a:lnTo>
                      <a:pt x="2" y="3520"/>
                    </a:lnTo>
                    <a:lnTo>
                      <a:pt x="9" y="3464"/>
                    </a:lnTo>
                    <a:lnTo>
                      <a:pt x="15" y="3426"/>
                    </a:lnTo>
                    <a:lnTo>
                      <a:pt x="15" y="3422"/>
                    </a:lnTo>
                    <a:lnTo>
                      <a:pt x="17" y="3418"/>
                    </a:lnTo>
                    <a:lnTo>
                      <a:pt x="254" y="2217"/>
                    </a:lnTo>
                    <a:lnTo>
                      <a:pt x="267" y="2133"/>
                    </a:lnTo>
                    <a:lnTo>
                      <a:pt x="292" y="2054"/>
                    </a:lnTo>
                    <a:lnTo>
                      <a:pt x="326" y="1978"/>
                    </a:lnTo>
                    <a:lnTo>
                      <a:pt x="368" y="1904"/>
                    </a:lnTo>
                    <a:lnTo>
                      <a:pt x="419" y="1834"/>
                    </a:lnTo>
                    <a:lnTo>
                      <a:pt x="477" y="1768"/>
                    </a:lnTo>
                    <a:lnTo>
                      <a:pt x="542" y="1705"/>
                    </a:lnTo>
                    <a:lnTo>
                      <a:pt x="616" y="1646"/>
                    </a:lnTo>
                    <a:lnTo>
                      <a:pt x="695" y="1595"/>
                    </a:lnTo>
                    <a:lnTo>
                      <a:pt x="781" y="1548"/>
                    </a:lnTo>
                    <a:lnTo>
                      <a:pt x="892" y="672"/>
                    </a:lnTo>
                    <a:lnTo>
                      <a:pt x="900" y="595"/>
                    </a:lnTo>
                    <a:lnTo>
                      <a:pt x="917" y="519"/>
                    </a:lnTo>
                    <a:lnTo>
                      <a:pt x="947" y="447"/>
                    </a:lnTo>
                    <a:lnTo>
                      <a:pt x="987" y="377"/>
                    </a:lnTo>
                    <a:lnTo>
                      <a:pt x="1038" y="312"/>
                    </a:lnTo>
                    <a:lnTo>
                      <a:pt x="1097" y="252"/>
                    </a:lnTo>
                    <a:lnTo>
                      <a:pt x="1165" y="197"/>
                    </a:lnTo>
                    <a:lnTo>
                      <a:pt x="1241" y="147"/>
                    </a:lnTo>
                    <a:lnTo>
                      <a:pt x="1324" y="104"/>
                    </a:lnTo>
                    <a:lnTo>
                      <a:pt x="1413" y="68"/>
                    </a:lnTo>
                    <a:lnTo>
                      <a:pt x="1506" y="38"/>
                    </a:lnTo>
                    <a:lnTo>
                      <a:pt x="1607" y="17"/>
                    </a:lnTo>
                    <a:lnTo>
                      <a:pt x="1709" y="3"/>
                    </a:lnTo>
                    <a:lnTo>
                      <a:pt x="18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4" name="Freeform 189">
                <a:extLst>
                  <a:ext uri="{FF2B5EF4-FFF2-40B4-BE49-F238E27FC236}">
                    <a16:creationId xmlns:a16="http://schemas.microsoft.com/office/drawing/2014/main" id="{48DCEEB0-354A-0B28-A42A-B8987B09C939}"/>
                  </a:ext>
                </a:extLst>
              </p:cNvPr>
              <p:cNvSpPr>
                <a:spLocks/>
              </p:cNvSpPr>
              <p:nvPr/>
            </p:nvSpPr>
            <p:spPr bwMode="auto">
              <a:xfrm>
                <a:off x="4612" y="2397"/>
                <a:ext cx="552" cy="325"/>
              </a:xfrm>
              <a:custGeom>
                <a:avLst/>
                <a:gdLst>
                  <a:gd name="T0" fmla="*/ 542 w 1105"/>
                  <a:gd name="T1" fmla="*/ 0 h 650"/>
                  <a:gd name="T2" fmla="*/ 614 w 1105"/>
                  <a:gd name="T3" fmla="*/ 4 h 650"/>
                  <a:gd name="T4" fmla="*/ 684 w 1105"/>
                  <a:gd name="T5" fmla="*/ 16 h 650"/>
                  <a:gd name="T6" fmla="*/ 750 w 1105"/>
                  <a:gd name="T7" fmla="*/ 31 h 650"/>
                  <a:gd name="T8" fmla="*/ 815 w 1105"/>
                  <a:gd name="T9" fmla="*/ 54 h 650"/>
                  <a:gd name="T10" fmla="*/ 875 w 1105"/>
                  <a:gd name="T11" fmla="*/ 82 h 650"/>
                  <a:gd name="T12" fmla="*/ 930 w 1105"/>
                  <a:gd name="T13" fmla="*/ 114 h 650"/>
                  <a:gd name="T14" fmla="*/ 980 w 1105"/>
                  <a:gd name="T15" fmla="*/ 152 h 650"/>
                  <a:gd name="T16" fmla="*/ 1023 w 1105"/>
                  <a:gd name="T17" fmla="*/ 192 h 650"/>
                  <a:gd name="T18" fmla="*/ 1057 w 1105"/>
                  <a:gd name="T19" fmla="*/ 237 h 650"/>
                  <a:gd name="T20" fmla="*/ 1084 w 1105"/>
                  <a:gd name="T21" fmla="*/ 285 h 650"/>
                  <a:gd name="T22" fmla="*/ 1099 w 1105"/>
                  <a:gd name="T23" fmla="*/ 334 h 650"/>
                  <a:gd name="T24" fmla="*/ 1105 w 1105"/>
                  <a:gd name="T25" fmla="*/ 387 h 650"/>
                  <a:gd name="T26" fmla="*/ 1091 w 1105"/>
                  <a:gd name="T27" fmla="*/ 592 h 650"/>
                  <a:gd name="T28" fmla="*/ 1086 w 1105"/>
                  <a:gd name="T29" fmla="*/ 616 h 650"/>
                  <a:gd name="T30" fmla="*/ 1072 w 1105"/>
                  <a:gd name="T31" fmla="*/ 635 h 650"/>
                  <a:gd name="T32" fmla="*/ 1052 w 1105"/>
                  <a:gd name="T33" fmla="*/ 647 h 650"/>
                  <a:gd name="T34" fmla="*/ 1029 w 1105"/>
                  <a:gd name="T35" fmla="*/ 650 h 650"/>
                  <a:gd name="T36" fmla="*/ 1004 w 1105"/>
                  <a:gd name="T37" fmla="*/ 647 h 650"/>
                  <a:gd name="T38" fmla="*/ 894 w 1105"/>
                  <a:gd name="T39" fmla="*/ 601 h 650"/>
                  <a:gd name="T40" fmla="*/ 777 w 1105"/>
                  <a:gd name="T41" fmla="*/ 567 h 650"/>
                  <a:gd name="T42" fmla="*/ 657 w 1105"/>
                  <a:gd name="T43" fmla="*/ 541 h 650"/>
                  <a:gd name="T44" fmla="*/ 536 w 1105"/>
                  <a:gd name="T45" fmla="*/ 525 h 650"/>
                  <a:gd name="T46" fmla="*/ 413 w 1105"/>
                  <a:gd name="T47" fmla="*/ 520 h 650"/>
                  <a:gd name="T48" fmla="*/ 299 w 1105"/>
                  <a:gd name="T49" fmla="*/ 525 h 650"/>
                  <a:gd name="T50" fmla="*/ 186 w 1105"/>
                  <a:gd name="T51" fmla="*/ 539 h 650"/>
                  <a:gd name="T52" fmla="*/ 78 w 1105"/>
                  <a:gd name="T53" fmla="*/ 561 h 650"/>
                  <a:gd name="T54" fmla="*/ 51 w 1105"/>
                  <a:gd name="T55" fmla="*/ 563 h 650"/>
                  <a:gd name="T56" fmla="*/ 30 w 1105"/>
                  <a:gd name="T57" fmla="*/ 554 h 650"/>
                  <a:gd name="T58" fmla="*/ 11 w 1105"/>
                  <a:gd name="T59" fmla="*/ 539 h 650"/>
                  <a:gd name="T60" fmla="*/ 2 w 1105"/>
                  <a:gd name="T61" fmla="*/ 518 h 650"/>
                  <a:gd name="T62" fmla="*/ 0 w 1105"/>
                  <a:gd name="T63" fmla="*/ 493 h 650"/>
                  <a:gd name="T64" fmla="*/ 15 w 1105"/>
                  <a:gd name="T65" fmla="*/ 370 h 650"/>
                  <a:gd name="T66" fmla="*/ 25 w 1105"/>
                  <a:gd name="T67" fmla="*/ 317 h 650"/>
                  <a:gd name="T68" fmla="*/ 44 w 1105"/>
                  <a:gd name="T69" fmla="*/ 264 h 650"/>
                  <a:gd name="T70" fmla="*/ 72 w 1105"/>
                  <a:gd name="T71" fmla="*/ 215 h 650"/>
                  <a:gd name="T72" fmla="*/ 108 w 1105"/>
                  <a:gd name="T73" fmla="*/ 169 h 650"/>
                  <a:gd name="T74" fmla="*/ 154 w 1105"/>
                  <a:gd name="T75" fmla="*/ 127 h 650"/>
                  <a:gd name="T76" fmla="*/ 205 w 1105"/>
                  <a:gd name="T77" fmla="*/ 91 h 650"/>
                  <a:gd name="T78" fmla="*/ 263 w 1105"/>
                  <a:gd name="T79" fmla="*/ 61 h 650"/>
                  <a:gd name="T80" fmla="*/ 326 w 1105"/>
                  <a:gd name="T81" fmla="*/ 35 h 650"/>
                  <a:gd name="T82" fmla="*/ 394 w 1105"/>
                  <a:gd name="T83" fmla="*/ 16 h 650"/>
                  <a:gd name="T84" fmla="*/ 466 w 1105"/>
                  <a:gd name="T85" fmla="*/ 4 h 650"/>
                  <a:gd name="T86" fmla="*/ 542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42" y="0"/>
                    </a:moveTo>
                    <a:lnTo>
                      <a:pt x="614" y="4"/>
                    </a:lnTo>
                    <a:lnTo>
                      <a:pt x="684" y="16"/>
                    </a:lnTo>
                    <a:lnTo>
                      <a:pt x="750" y="31"/>
                    </a:lnTo>
                    <a:lnTo>
                      <a:pt x="815" y="54"/>
                    </a:lnTo>
                    <a:lnTo>
                      <a:pt x="875" y="82"/>
                    </a:lnTo>
                    <a:lnTo>
                      <a:pt x="930" y="114"/>
                    </a:lnTo>
                    <a:lnTo>
                      <a:pt x="980" y="152"/>
                    </a:lnTo>
                    <a:lnTo>
                      <a:pt x="1023" y="192"/>
                    </a:lnTo>
                    <a:lnTo>
                      <a:pt x="1057" y="237"/>
                    </a:lnTo>
                    <a:lnTo>
                      <a:pt x="1084" y="285"/>
                    </a:lnTo>
                    <a:lnTo>
                      <a:pt x="1099" y="334"/>
                    </a:lnTo>
                    <a:lnTo>
                      <a:pt x="1105" y="387"/>
                    </a:lnTo>
                    <a:lnTo>
                      <a:pt x="1091" y="592"/>
                    </a:lnTo>
                    <a:lnTo>
                      <a:pt x="1086" y="616"/>
                    </a:lnTo>
                    <a:lnTo>
                      <a:pt x="1072" y="635"/>
                    </a:lnTo>
                    <a:lnTo>
                      <a:pt x="1052" y="647"/>
                    </a:lnTo>
                    <a:lnTo>
                      <a:pt x="1029" y="650"/>
                    </a:lnTo>
                    <a:lnTo>
                      <a:pt x="1004" y="647"/>
                    </a:lnTo>
                    <a:lnTo>
                      <a:pt x="894" y="601"/>
                    </a:lnTo>
                    <a:lnTo>
                      <a:pt x="777" y="567"/>
                    </a:lnTo>
                    <a:lnTo>
                      <a:pt x="657" y="541"/>
                    </a:lnTo>
                    <a:lnTo>
                      <a:pt x="536" y="525"/>
                    </a:lnTo>
                    <a:lnTo>
                      <a:pt x="413" y="520"/>
                    </a:lnTo>
                    <a:lnTo>
                      <a:pt x="299" y="525"/>
                    </a:lnTo>
                    <a:lnTo>
                      <a:pt x="186" y="539"/>
                    </a:lnTo>
                    <a:lnTo>
                      <a:pt x="78" y="561"/>
                    </a:lnTo>
                    <a:lnTo>
                      <a:pt x="51" y="563"/>
                    </a:lnTo>
                    <a:lnTo>
                      <a:pt x="30" y="554"/>
                    </a:lnTo>
                    <a:lnTo>
                      <a:pt x="11" y="539"/>
                    </a:lnTo>
                    <a:lnTo>
                      <a:pt x="2" y="518"/>
                    </a:lnTo>
                    <a:lnTo>
                      <a:pt x="0" y="493"/>
                    </a:lnTo>
                    <a:lnTo>
                      <a:pt x="15" y="370"/>
                    </a:lnTo>
                    <a:lnTo>
                      <a:pt x="25" y="317"/>
                    </a:lnTo>
                    <a:lnTo>
                      <a:pt x="44" y="264"/>
                    </a:lnTo>
                    <a:lnTo>
                      <a:pt x="72" y="215"/>
                    </a:lnTo>
                    <a:lnTo>
                      <a:pt x="108" y="169"/>
                    </a:lnTo>
                    <a:lnTo>
                      <a:pt x="154" y="127"/>
                    </a:lnTo>
                    <a:lnTo>
                      <a:pt x="205" y="91"/>
                    </a:lnTo>
                    <a:lnTo>
                      <a:pt x="263" y="61"/>
                    </a:lnTo>
                    <a:lnTo>
                      <a:pt x="326" y="35"/>
                    </a:lnTo>
                    <a:lnTo>
                      <a:pt x="394" y="16"/>
                    </a:lnTo>
                    <a:lnTo>
                      <a:pt x="466" y="4"/>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75" name="Group 74">
            <a:extLst>
              <a:ext uri="{FF2B5EF4-FFF2-40B4-BE49-F238E27FC236}">
                <a16:creationId xmlns:a16="http://schemas.microsoft.com/office/drawing/2014/main" id="{5C2175F0-720F-F49D-23F0-40EFF270D15F}"/>
              </a:ext>
            </a:extLst>
          </p:cNvPr>
          <p:cNvGrpSpPr/>
          <p:nvPr/>
        </p:nvGrpSpPr>
        <p:grpSpPr>
          <a:xfrm>
            <a:off x="5450052" y="3930695"/>
            <a:ext cx="660412" cy="661234"/>
            <a:chOff x="4250281" y="4393464"/>
            <a:chExt cx="793518" cy="794506"/>
          </a:xfrm>
        </p:grpSpPr>
        <p:sp>
          <p:nvSpPr>
            <p:cNvPr id="76" name="Oval 14">
              <a:extLst>
                <a:ext uri="{FF2B5EF4-FFF2-40B4-BE49-F238E27FC236}">
                  <a16:creationId xmlns:a16="http://schemas.microsoft.com/office/drawing/2014/main" id="{EA1F80CC-2CAA-42A9-E77F-3A5D66A08883}"/>
                </a:ext>
              </a:extLst>
            </p:cNvPr>
            <p:cNvSpPr>
              <a:spLocks noChangeArrowheads="1"/>
            </p:cNvSpPr>
            <p:nvPr/>
          </p:nvSpPr>
          <p:spPr bwMode="auto">
            <a:xfrm>
              <a:off x="4250281" y="4393464"/>
              <a:ext cx="793518" cy="794506"/>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77" name="Group 76">
              <a:extLst>
                <a:ext uri="{FF2B5EF4-FFF2-40B4-BE49-F238E27FC236}">
                  <a16:creationId xmlns:a16="http://schemas.microsoft.com/office/drawing/2014/main" id="{38865C9B-4C9A-1BC8-BCA5-A9C791B3ACF9}"/>
                </a:ext>
              </a:extLst>
            </p:cNvPr>
            <p:cNvGrpSpPr/>
            <p:nvPr/>
          </p:nvGrpSpPr>
          <p:grpSpPr>
            <a:xfrm>
              <a:off x="4429980" y="4587618"/>
              <a:ext cx="434120" cy="406198"/>
              <a:chOff x="6167438" y="2114550"/>
              <a:chExt cx="493713" cy="461963"/>
            </a:xfrm>
            <a:solidFill>
              <a:schemeClr val="accent1"/>
            </a:solidFill>
          </p:grpSpPr>
          <p:sp>
            <p:nvSpPr>
              <p:cNvPr id="78" name="Freeform 190">
                <a:extLst>
                  <a:ext uri="{FF2B5EF4-FFF2-40B4-BE49-F238E27FC236}">
                    <a16:creationId xmlns:a16="http://schemas.microsoft.com/office/drawing/2014/main" id="{64377F8E-CBE0-B304-8EF8-9A853A344C65}"/>
                  </a:ext>
                </a:extLst>
              </p:cNvPr>
              <p:cNvSpPr>
                <a:spLocks/>
              </p:cNvSpPr>
              <p:nvPr/>
            </p:nvSpPr>
            <p:spPr bwMode="auto">
              <a:xfrm>
                <a:off x="6457951" y="2146300"/>
                <a:ext cx="127000" cy="179388"/>
              </a:xfrm>
              <a:custGeom>
                <a:avLst/>
                <a:gdLst>
                  <a:gd name="T0" fmla="*/ 87 w 880"/>
                  <a:gd name="T1" fmla="*/ 0 h 1234"/>
                  <a:gd name="T2" fmla="*/ 181 w 880"/>
                  <a:gd name="T3" fmla="*/ 14 h 1234"/>
                  <a:gd name="T4" fmla="*/ 272 w 880"/>
                  <a:gd name="T5" fmla="*/ 33 h 1234"/>
                  <a:gd name="T6" fmla="*/ 362 w 880"/>
                  <a:gd name="T7" fmla="*/ 58 h 1234"/>
                  <a:gd name="T8" fmla="*/ 450 w 880"/>
                  <a:gd name="T9" fmla="*/ 89 h 1234"/>
                  <a:gd name="T10" fmla="*/ 535 w 880"/>
                  <a:gd name="T11" fmla="*/ 124 h 1234"/>
                  <a:gd name="T12" fmla="*/ 618 w 880"/>
                  <a:gd name="T13" fmla="*/ 166 h 1234"/>
                  <a:gd name="T14" fmla="*/ 700 w 880"/>
                  <a:gd name="T15" fmla="*/ 212 h 1234"/>
                  <a:gd name="T16" fmla="*/ 778 w 880"/>
                  <a:gd name="T17" fmla="*/ 263 h 1234"/>
                  <a:gd name="T18" fmla="*/ 852 w 880"/>
                  <a:gd name="T19" fmla="*/ 320 h 1234"/>
                  <a:gd name="T20" fmla="*/ 866 w 880"/>
                  <a:gd name="T21" fmla="*/ 335 h 1234"/>
                  <a:gd name="T22" fmla="*/ 875 w 880"/>
                  <a:gd name="T23" fmla="*/ 350 h 1234"/>
                  <a:gd name="T24" fmla="*/ 880 w 880"/>
                  <a:gd name="T25" fmla="*/ 368 h 1234"/>
                  <a:gd name="T26" fmla="*/ 880 w 880"/>
                  <a:gd name="T27" fmla="*/ 387 h 1234"/>
                  <a:gd name="T28" fmla="*/ 877 w 880"/>
                  <a:gd name="T29" fmla="*/ 404 h 1234"/>
                  <a:gd name="T30" fmla="*/ 870 w 880"/>
                  <a:gd name="T31" fmla="*/ 422 h 1234"/>
                  <a:gd name="T32" fmla="*/ 858 w 880"/>
                  <a:gd name="T33" fmla="*/ 437 h 1234"/>
                  <a:gd name="T34" fmla="*/ 72 w 880"/>
                  <a:gd name="T35" fmla="*/ 1222 h 1234"/>
                  <a:gd name="T36" fmla="*/ 61 w 880"/>
                  <a:gd name="T37" fmla="*/ 1230 h 1234"/>
                  <a:gd name="T38" fmla="*/ 51 w 880"/>
                  <a:gd name="T39" fmla="*/ 1233 h 1234"/>
                  <a:gd name="T40" fmla="*/ 40 w 880"/>
                  <a:gd name="T41" fmla="*/ 1234 h 1234"/>
                  <a:gd name="T42" fmla="*/ 32 w 880"/>
                  <a:gd name="T43" fmla="*/ 1233 h 1234"/>
                  <a:gd name="T44" fmla="*/ 26 w 880"/>
                  <a:gd name="T45" fmla="*/ 1231 h 1234"/>
                  <a:gd name="T46" fmla="*/ 20 w 880"/>
                  <a:gd name="T47" fmla="*/ 1228 h 1234"/>
                  <a:gd name="T48" fmla="*/ 13 w 880"/>
                  <a:gd name="T49" fmla="*/ 1223 h 1234"/>
                  <a:gd name="T50" fmla="*/ 7 w 880"/>
                  <a:gd name="T51" fmla="*/ 1216 h 1234"/>
                  <a:gd name="T52" fmla="*/ 2 w 880"/>
                  <a:gd name="T53" fmla="*/ 1205 h 1234"/>
                  <a:gd name="T54" fmla="*/ 0 w 880"/>
                  <a:gd name="T55" fmla="*/ 1192 h 1234"/>
                  <a:gd name="T56" fmla="*/ 0 w 880"/>
                  <a:gd name="T57" fmla="*/ 78 h 1234"/>
                  <a:gd name="T58" fmla="*/ 2 w 880"/>
                  <a:gd name="T59" fmla="*/ 59 h 1234"/>
                  <a:gd name="T60" fmla="*/ 9 w 880"/>
                  <a:gd name="T61" fmla="*/ 41 h 1234"/>
                  <a:gd name="T62" fmla="*/ 19 w 880"/>
                  <a:gd name="T63" fmla="*/ 26 h 1234"/>
                  <a:gd name="T64" fmla="*/ 33 w 880"/>
                  <a:gd name="T65" fmla="*/ 14 h 1234"/>
                  <a:gd name="T66" fmla="*/ 50 w 880"/>
                  <a:gd name="T67" fmla="*/ 5 h 1234"/>
                  <a:gd name="T68" fmla="*/ 67 w 880"/>
                  <a:gd name="T69" fmla="*/ 0 h 1234"/>
                  <a:gd name="T70" fmla="*/ 87 w 880"/>
                  <a:gd name="T71" fmla="*/ 0 h 1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0" h="1234">
                    <a:moveTo>
                      <a:pt x="87" y="0"/>
                    </a:moveTo>
                    <a:lnTo>
                      <a:pt x="181" y="14"/>
                    </a:lnTo>
                    <a:lnTo>
                      <a:pt x="272" y="33"/>
                    </a:lnTo>
                    <a:lnTo>
                      <a:pt x="362" y="58"/>
                    </a:lnTo>
                    <a:lnTo>
                      <a:pt x="450" y="89"/>
                    </a:lnTo>
                    <a:lnTo>
                      <a:pt x="535" y="124"/>
                    </a:lnTo>
                    <a:lnTo>
                      <a:pt x="618" y="166"/>
                    </a:lnTo>
                    <a:lnTo>
                      <a:pt x="700" y="212"/>
                    </a:lnTo>
                    <a:lnTo>
                      <a:pt x="778" y="263"/>
                    </a:lnTo>
                    <a:lnTo>
                      <a:pt x="852" y="320"/>
                    </a:lnTo>
                    <a:lnTo>
                      <a:pt x="866" y="335"/>
                    </a:lnTo>
                    <a:lnTo>
                      <a:pt x="875" y="350"/>
                    </a:lnTo>
                    <a:lnTo>
                      <a:pt x="880" y="368"/>
                    </a:lnTo>
                    <a:lnTo>
                      <a:pt x="880" y="387"/>
                    </a:lnTo>
                    <a:lnTo>
                      <a:pt x="877" y="404"/>
                    </a:lnTo>
                    <a:lnTo>
                      <a:pt x="870" y="422"/>
                    </a:lnTo>
                    <a:lnTo>
                      <a:pt x="858" y="437"/>
                    </a:lnTo>
                    <a:lnTo>
                      <a:pt x="72" y="1222"/>
                    </a:lnTo>
                    <a:lnTo>
                      <a:pt x="61" y="1230"/>
                    </a:lnTo>
                    <a:lnTo>
                      <a:pt x="51" y="1233"/>
                    </a:lnTo>
                    <a:lnTo>
                      <a:pt x="40" y="1234"/>
                    </a:lnTo>
                    <a:lnTo>
                      <a:pt x="32" y="1233"/>
                    </a:lnTo>
                    <a:lnTo>
                      <a:pt x="26" y="1231"/>
                    </a:lnTo>
                    <a:lnTo>
                      <a:pt x="20" y="1228"/>
                    </a:lnTo>
                    <a:lnTo>
                      <a:pt x="13" y="1223"/>
                    </a:lnTo>
                    <a:lnTo>
                      <a:pt x="7" y="1216"/>
                    </a:lnTo>
                    <a:lnTo>
                      <a:pt x="2" y="1205"/>
                    </a:lnTo>
                    <a:lnTo>
                      <a:pt x="0" y="1192"/>
                    </a:lnTo>
                    <a:lnTo>
                      <a:pt x="0" y="78"/>
                    </a:lnTo>
                    <a:lnTo>
                      <a:pt x="2" y="59"/>
                    </a:lnTo>
                    <a:lnTo>
                      <a:pt x="9" y="41"/>
                    </a:lnTo>
                    <a:lnTo>
                      <a:pt x="19" y="26"/>
                    </a:lnTo>
                    <a:lnTo>
                      <a:pt x="33" y="14"/>
                    </a:lnTo>
                    <a:lnTo>
                      <a:pt x="50" y="5"/>
                    </a:lnTo>
                    <a:lnTo>
                      <a:pt x="67" y="0"/>
                    </a:lnTo>
                    <a:lnTo>
                      <a:pt x="8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9" name="Freeform 191">
                <a:extLst>
                  <a:ext uri="{FF2B5EF4-FFF2-40B4-BE49-F238E27FC236}">
                    <a16:creationId xmlns:a16="http://schemas.microsoft.com/office/drawing/2014/main" id="{2E31B900-C023-97C5-917C-705213F98721}"/>
                  </a:ext>
                </a:extLst>
              </p:cNvPr>
              <p:cNvSpPr>
                <a:spLocks/>
              </p:cNvSpPr>
              <p:nvPr/>
            </p:nvSpPr>
            <p:spPr bwMode="auto">
              <a:xfrm>
                <a:off x="6310313" y="2225675"/>
                <a:ext cx="350838" cy="350838"/>
              </a:xfrm>
              <a:custGeom>
                <a:avLst/>
                <a:gdLst>
                  <a:gd name="T0" fmla="*/ 2077 w 2434"/>
                  <a:gd name="T1" fmla="*/ 1 h 2430"/>
                  <a:gd name="T2" fmla="*/ 2111 w 2434"/>
                  <a:gd name="T3" fmla="*/ 16 h 2430"/>
                  <a:gd name="T4" fmla="*/ 2177 w 2434"/>
                  <a:gd name="T5" fmla="*/ 102 h 2430"/>
                  <a:gd name="T6" fmla="*/ 2268 w 2434"/>
                  <a:gd name="T7" fmla="*/ 254 h 2430"/>
                  <a:gd name="T8" fmla="*/ 2340 w 2434"/>
                  <a:gd name="T9" fmla="*/ 415 h 2430"/>
                  <a:gd name="T10" fmla="*/ 2392 w 2434"/>
                  <a:gd name="T11" fmla="*/ 584 h 2430"/>
                  <a:gd name="T12" fmla="*/ 2423 w 2434"/>
                  <a:gd name="T13" fmla="*/ 759 h 2430"/>
                  <a:gd name="T14" fmla="*/ 2434 w 2434"/>
                  <a:gd name="T15" fmla="*/ 939 h 2430"/>
                  <a:gd name="T16" fmla="*/ 2421 w 2434"/>
                  <a:gd name="T17" fmla="*/ 1133 h 2430"/>
                  <a:gd name="T18" fmla="*/ 2385 w 2434"/>
                  <a:gd name="T19" fmla="*/ 1320 h 2430"/>
                  <a:gd name="T20" fmla="*/ 2326 w 2434"/>
                  <a:gd name="T21" fmla="*/ 1498 h 2430"/>
                  <a:gd name="T22" fmla="*/ 2246 w 2434"/>
                  <a:gd name="T23" fmla="*/ 1665 h 2430"/>
                  <a:gd name="T24" fmla="*/ 2146 w 2434"/>
                  <a:gd name="T25" fmla="*/ 1820 h 2430"/>
                  <a:gd name="T26" fmla="*/ 2028 w 2434"/>
                  <a:gd name="T27" fmla="*/ 1960 h 2430"/>
                  <a:gd name="T28" fmla="*/ 1895 w 2434"/>
                  <a:gd name="T29" fmla="*/ 2086 h 2430"/>
                  <a:gd name="T30" fmla="*/ 1746 w 2434"/>
                  <a:gd name="T31" fmla="*/ 2195 h 2430"/>
                  <a:gd name="T32" fmla="*/ 1585 w 2434"/>
                  <a:gd name="T33" fmla="*/ 2285 h 2430"/>
                  <a:gd name="T34" fmla="*/ 1412 w 2434"/>
                  <a:gd name="T35" fmla="*/ 2355 h 2430"/>
                  <a:gd name="T36" fmla="*/ 1229 w 2434"/>
                  <a:gd name="T37" fmla="*/ 2402 h 2430"/>
                  <a:gd name="T38" fmla="*/ 1038 w 2434"/>
                  <a:gd name="T39" fmla="*/ 2427 h 2430"/>
                  <a:gd name="T40" fmla="*/ 936 w 2434"/>
                  <a:gd name="T41" fmla="*/ 2430 h 2430"/>
                  <a:gd name="T42" fmla="*/ 757 w 2434"/>
                  <a:gd name="T43" fmla="*/ 2419 h 2430"/>
                  <a:gd name="T44" fmla="*/ 584 w 2434"/>
                  <a:gd name="T45" fmla="*/ 2388 h 2430"/>
                  <a:gd name="T46" fmla="*/ 415 w 2434"/>
                  <a:gd name="T47" fmla="*/ 2336 h 2430"/>
                  <a:gd name="T48" fmla="*/ 254 w 2434"/>
                  <a:gd name="T49" fmla="*/ 2264 h 2430"/>
                  <a:gd name="T50" fmla="*/ 103 w 2434"/>
                  <a:gd name="T51" fmla="*/ 2174 h 2430"/>
                  <a:gd name="T52" fmla="*/ 17 w 2434"/>
                  <a:gd name="T53" fmla="*/ 2107 h 2430"/>
                  <a:gd name="T54" fmla="*/ 1 w 2434"/>
                  <a:gd name="T55" fmla="*/ 2074 h 2430"/>
                  <a:gd name="T56" fmla="*/ 3 w 2434"/>
                  <a:gd name="T57" fmla="*/ 2037 h 2430"/>
                  <a:gd name="T58" fmla="*/ 23 w 2434"/>
                  <a:gd name="T59" fmla="*/ 2004 h 2430"/>
                  <a:gd name="T60" fmla="*/ 2023 w 2434"/>
                  <a:gd name="T61" fmla="*/ 10 h 2430"/>
                  <a:gd name="T62" fmla="*/ 2058 w 2434"/>
                  <a:gd name="T63" fmla="*/ 0 h 2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34" h="2430">
                    <a:moveTo>
                      <a:pt x="2058" y="0"/>
                    </a:moveTo>
                    <a:lnTo>
                      <a:pt x="2077" y="1"/>
                    </a:lnTo>
                    <a:lnTo>
                      <a:pt x="2095" y="6"/>
                    </a:lnTo>
                    <a:lnTo>
                      <a:pt x="2111" y="16"/>
                    </a:lnTo>
                    <a:lnTo>
                      <a:pt x="2125" y="30"/>
                    </a:lnTo>
                    <a:lnTo>
                      <a:pt x="2177" y="102"/>
                    </a:lnTo>
                    <a:lnTo>
                      <a:pt x="2225" y="177"/>
                    </a:lnTo>
                    <a:lnTo>
                      <a:pt x="2268" y="254"/>
                    </a:lnTo>
                    <a:lnTo>
                      <a:pt x="2307" y="334"/>
                    </a:lnTo>
                    <a:lnTo>
                      <a:pt x="2340" y="415"/>
                    </a:lnTo>
                    <a:lnTo>
                      <a:pt x="2368" y="499"/>
                    </a:lnTo>
                    <a:lnTo>
                      <a:pt x="2392" y="584"/>
                    </a:lnTo>
                    <a:lnTo>
                      <a:pt x="2410" y="672"/>
                    </a:lnTo>
                    <a:lnTo>
                      <a:pt x="2423" y="759"/>
                    </a:lnTo>
                    <a:lnTo>
                      <a:pt x="2432" y="848"/>
                    </a:lnTo>
                    <a:lnTo>
                      <a:pt x="2434" y="939"/>
                    </a:lnTo>
                    <a:lnTo>
                      <a:pt x="2431" y="1037"/>
                    </a:lnTo>
                    <a:lnTo>
                      <a:pt x="2421" y="1133"/>
                    </a:lnTo>
                    <a:lnTo>
                      <a:pt x="2407" y="1228"/>
                    </a:lnTo>
                    <a:lnTo>
                      <a:pt x="2385" y="1320"/>
                    </a:lnTo>
                    <a:lnTo>
                      <a:pt x="2358" y="1410"/>
                    </a:lnTo>
                    <a:lnTo>
                      <a:pt x="2326" y="1498"/>
                    </a:lnTo>
                    <a:lnTo>
                      <a:pt x="2288" y="1583"/>
                    </a:lnTo>
                    <a:lnTo>
                      <a:pt x="2246" y="1665"/>
                    </a:lnTo>
                    <a:lnTo>
                      <a:pt x="2198" y="1744"/>
                    </a:lnTo>
                    <a:lnTo>
                      <a:pt x="2146" y="1820"/>
                    </a:lnTo>
                    <a:lnTo>
                      <a:pt x="2090" y="1891"/>
                    </a:lnTo>
                    <a:lnTo>
                      <a:pt x="2028" y="1960"/>
                    </a:lnTo>
                    <a:lnTo>
                      <a:pt x="1964" y="2025"/>
                    </a:lnTo>
                    <a:lnTo>
                      <a:pt x="1895" y="2086"/>
                    </a:lnTo>
                    <a:lnTo>
                      <a:pt x="1822" y="2143"/>
                    </a:lnTo>
                    <a:lnTo>
                      <a:pt x="1746" y="2195"/>
                    </a:lnTo>
                    <a:lnTo>
                      <a:pt x="1667" y="2242"/>
                    </a:lnTo>
                    <a:lnTo>
                      <a:pt x="1585" y="2285"/>
                    </a:lnTo>
                    <a:lnTo>
                      <a:pt x="1500" y="2322"/>
                    </a:lnTo>
                    <a:lnTo>
                      <a:pt x="1412" y="2355"/>
                    </a:lnTo>
                    <a:lnTo>
                      <a:pt x="1322" y="2382"/>
                    </a:lnTo>
                    <a:lnTo>
                      <a:pt x="1229" y="2402"/>
                    </a:lnTo>
                    <a:lnTo>
                      <a:pt x="1135" y="2418"/>
                    </a:lnTo>
                    <a:lnTo>
                      <a:pt x="1038" y="2427"/>
                    </a:lnTo>
                    <a:lnTo>
                      <a:pt x="940" y="2430"/>
                    </a:lnTo>
                    <a:lnTo>
                      <a:pt x="936" y="2430"/>
                    </a:lnTo>
                    <a:lnTo>
                      <a:pt x="847" y="2427"/>
                    </a:lnTo>
                    <a:lnTo>
                      <a:pt x="757" y="2419"/>
                    </a:lnTo>
                    <a:lnTo>
                      <a:pt x="670" y="2407"/>
                    </a:lnTo>
                    <a:lnTo>
                      <a:pt x="584" y="2388"/>
                    </a:lnTo>
                    <a:lnTo>
                      <a:pt x="498" y="2364"/>
                    </a:lnTo>
                    <a:lnTo>
                      <a:pt x="415" y="2336"/>
                    </a:lnTo>
                    <a:lnTo>
                      <a:pt x="334" y="2303"/>
                    </a:lnTo>
                    <a:lnTo>
                      <a:pt x="254" y="2264"/>
                    </a:lnTo>
                    <a:lnTo>
                      <a:pt x="177" y="2222"/>
                    </a:lnTo>
                    <a:lnTo>
                      <a:pt x="103" y="2174"/>
                    </a:lnTo>
                    <a:lnTo>
                      <a:pt x="30" y="2122"/>
                    </a:lnTo>
                    <a:lnTo>
                      <a:pt x="17" y="2107"/>
                    </a:lnTo>
                    <a:lnTo>
                      <a:pt x="7" y="2092"/>
                    </a:lnTo>
                    <a:lnTo>
                      <a:pt x="1" y="2074"/>
                    </a:lnTo>
                    <a:lnTo>
                      <a:pt x="0" y="2055"/>
                    </a:lnTo>
                    <a:lnTo>
                      <a:pt x="3" y="2037"/>
                    </a:lnTo>
                    <a:lnTo>
                      <a:pt x="12" y="2019"/>
                    </a:lnTo>
                    <a:lnTo>
                      <a:pt x="23" y="2004"/>
                    </a:lnTo>
                    <a:lnTo>
                      <a:pt x="2007" y="22"/>
                    </a:lnTo>
                    <a:lnTo>
                      <a:pt x="2023" y="10"/>
                    </a:lnTo>
                    <a:lnTo>
                      <a:pt x="2040" y="3"/>
                    </a:lnTo>
                    <a:lnTo>
                      <a:pt x="2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0" name="Freeform 192">
                <a:extLst>
                  <a:ext uri="{FF2B5EF4-FFF2-40B4-BE49-F238E27FC236}">
                    <a16:creationId xmlns:a16="http://schemas.microsoft.com/office/drawing/2014/main" id="{3DA22949-E962-D1B1-4566-C6CF000E987D}"/>
                  </a:ext>
                </a:extLst>
              </p:cNvPr>
              <p:cNvSpPr>
                <a:spLocks/>
              </p:cNvSpPr>
              <p:nvPr/>
            </p:nvSpPr>
            <p:spPr bwMode="auto">
              <a:xfrm>
                <a:off x="6178551" y="2395538"/>
                <a:ext cx="60325" cy="74613"/>
              </a:xfrm>
              <a:custGeom>
                <a:avLst/>
                <a:gdLst>
                  <a:gd name="T0" fmla="*/ 0 w 416"/>
                  <a:gd name="T1" fmla="*/ 0 h 519"/>
                  <a:gd name="T2" fmla="*/ 416 w 416"/>
                  <a:gd name="T3" fmla="*/ 410 h 519"/>
                  <a:gd name="T4" fmla="*/ 307 w 416"/>
                  <a:gd name="T5" fmla="*/ 519 h 519"/>
                  <a:gd name="T6" fmla="*/ 250 w 416"/>
                  <a:gd name="T7" fmla="*/ 453 h 519"/>
                  <a:gd name="T8" fmla="*/ 196 w 416"/>
                  <a:gd name="T9" fmla="*/ 383 h 519"/>
                  <a:gd name="T10" fmla="*/ 148 w 416"/>
                  <a:gd name="T11" fmla="*/ 310 h 519"/>
                  <a:gd name="T12" fmla="*/ 104 w 416"/>
                  <a:gd name="T13" fmla="*/ 237 h 519"/>
                  <a:gd name="T14" fmla="*/ 64 w 416"/>
                  <a:gd name="T15" fmla="*/ 160 h 519"/>
                  <a:gd name="T16" fmla="*/ 30 w 416"/>
                  <a:gd name="T17" fmla="*/ 80 h 519"/>
                  <a:gd name="T18" fmla="*/ 0 w 416"/>
                  <a:gd name="T19" fmla="*/ 0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6" h="519">
                    <a:moveTo>
                      <a:pt x="0" y="0"/>
                    </a:moveTo>
                    <a:lnTo>
                      <a:pt x="416" y="410"/>
                    </a:lnTo>
                    <a:lnTo>
                      <a:pt x="307" y="519"/>
                    </a:lnTo>
                    <a:lnTo>
                      <a:pt x="250" y="453"/>
                    </a:lnTo>
                    <a:lnTo>
                      <a:pt x="196" y="383"/>
                    </a:lnTo>
                    <a:lnTo>
                      <a:pt x="148" y="310"/>
                    </a:lnTo>
                    <a:lnTo>
                      <a:pt x="104" y="237"/>
                    </a:lnTo>
                    <a:lnTo>
                      <a:pt x="64" y="160"/>
                    </a:lnTo>
                    <a:lnTo>
                      <a:pt x="30" y="8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1" name="Freeform 193">
                <a:extLst>
                  <a:ext uri="{FF2B5EF4-FFF2-40B4-BE49-F238E27FC236}">
                    <a16:creationId xmlns:a16="http://schemas.microsoft.com/office/drawing/2014/main" id="{56CD8CC8-2FEC-2AF8-E3CA-86BBDFB4B3A5}"/>
                  </a:ext>
                </a:extLst>
              </p:cNvPr>
              <p:cNvSpPr>
                <a:spLocks/>
              </p:cNvSpPr>
              <p:nvPr/>
            </p:nvSpPr>
            <p:spPr bwMode="auto">
              <a:xfrm>
                <a:off x="6167438" y="2257425"/>
                <a:ext cx="141288" cy="174625"/>
              </a:xfrm>
              <a:custGeom>
                <a:avLst/>
                <a:gdLst>
                  <a:gd name="T0" fmla="*/ 84 w 979"/>
                  <a:gd name="T1" fmla="*/ 0 h 1208"/>
                  <a:gd name="T2" fmla="*/ 979 w 979"/>
                  <a:gd name="T3" fmla="*/ 886 h 1208"/>
                  <a:gd name="T4" fmla="*/ 656 w 979"/>
                  <a:gd name="T5" fmla="*/ 1208 h 1208"/>
                  <a:gd name="T6" fmla="*/ 2 w 979"/>
                  <a:gd name="T7" fmla="*/ 560 h 1208"/>
                  <a:gd name="T8" fmla="*/ 0 w 979"/>
                  <a:gd name="T9" fmla="*/ 491 h 1208"/>
                  <a:gd name="T10" fmla="*/ 2 w 979"/>
                  <a:gd name="T11" fmla="*/ 406 h 1208"/>
                  <a:gd name="T12" fmla="*/ 9 w 979"/>
                  <a:gd name="T13" fmla="*/ 321 h 1208"/>
                  <a:gd name="T14" fmla="*/ 22 w 979"/>
                  <a:gd name="T15" fmla="*/ 239 h 1208"/>
                  <a:gd name="T16" fmla="*/ 38 w 979"/>
                  <a:gd name="T17" fmla="*/ 157 h 1208"/>
                  <a:gd name="T18" fmla="*/ 59 w 979"/>
                  <a:gd name="T19" fmla="*/ 78 h 1208"/>
                  <a:gd name="T20" fmla="*/ 84 w 979"/>
                  <a:gd name="T21"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9" h="1208">
                    <a:moveTo>
                      <a:pt x="84" y="0"/>
                    </a:moveTo>
                    <a:lnTo>
                      <a:pt x="979" y="886"/>
                    </a:lnTo>
                    <a:lnTo>
                      <a:pt x="656" y="1208"/>
                    </a:lnTo>
                    <a:lnTo>
                      <a:pt x="2" y="560"/>
                    </a:lnTo>
                    <a:lnTo>
                      <a:pt x="0" y="491"/>
                    </a:lnTo>
                    <a:lnTo>
                      <a:pt x="2" y="406"/>
                    </a:lnTo>
                    <a:lnTo>
                      <a:pt x="9" y="321"/>
                    </a:lnTo>
                    <a:lnTo>
                      <a:pt x="22" y="239"/>
                    </a:lnTo>
                    <a:lnTo>
                      <a:pt x="38" y="157"/>
                    </a:lnTo>
                    <a:lnTo>
                      <a:pt x="59" y="78"/>
                    </a:lnTo>
                    <a:lnTo>
                      <a:pt x="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2" name="Freeform 194">
                <a:extLst>
                  <a:ext uri="{FF2B5EF4-FFF2-40B4-BE49-F238E27FC236}">
                    <a16:creationId xmlns:a16="http://schemas.microsoft.com/office/drawing/2014/main" id="{3BDB91A6-6CED-97AB-5BF7-4DA04D4F044A}"/>
                  </a:ext>
                </a:extLst>
              </p:cNvPr>
              <p:cNvSpPr>
                <a:spLocks/>
              </p:cNvSpPr>
              <p:nvPr/>
            </p:nvSpPr>
            <p:spPr bwMode="auto">
              <a:xfrm>
                <a:off x="6338888" y="2114550"/>
                <a:ext cx="28575" cy="31750"/>
              </a:xfrm>
              <a:custGeom>
                <a:avLst/>
                <a:gdLst>
                  <a:gd name="T0" fmla="*/ 194 w 194"/>
                  <a:gd name="T1" fmla="*/ 0 h 220"/>
                  <a:gd name="T2" fmla="*/ 194 w 194"/>
                  <a:gd name="T3" fmla="*/ 220 h 220"/>
                  <a:gd name="T4" fmla="*/ 0 w 194"/>
                  <a:gd name="T5" fmla="*/ 26 h 220"/>
                  <a:gd name="T6" fmla="*/ 64 w 194"/>
                  <a:gd name="T7" fmla="*/ 15 h 220"/>
                  <a:gd name="T8" fmla="*/ 129 w 194"/>
                  <a:gd name="T9" fmla="*/ 6 h 220"/>
                  <a:gd name="T10" fmla="*/ 194 w 194"/>
                  <a:gd name="T11" fmla="*/ 0 h 220"/>
                </a:gdLst>
                <a:ahLst/>
                <a:cxnLst>
                  <a:cxn ang="0">
                    <a:pos x="T0" y="T1"/>
                  </a:cxn>
                  <a:cxn ang="0">
                    <a:pos x="T2" y="T3"/>
                  </a:cxn>
                  <a:cxn ang="0">
                    <a:pos x="T4" y="T5"/>
                  </a:cxn>
                  <a:cxn ang="0">
                    <a:pos x="T6" y="T7"/>
                  </a:cxn>
                  <a:cxn ang="0">
                    <a:pos x="T8" y="T9"/>
                  </a:cxn>
                  <a:cxn ang="0">
                    <a:pos x="T10" y="T11"/>
                  </a:cxn>
                </a:cxnLst>
                <a:rect l="0" t="0" r="r" b="b"/>
                <a:pathLst>
                  <a:path w="194" h="220">
                    <a:moveTo>
                      <a:pt x="194" y="0"/>
                    </a:moveTo>
                    <a:lnTo>
                      <a:pt x="194" y="220"/>
                    </a:lnTo>
                    <a:lnTo>
                      <a:pt x="0" y="26"/>
                    </a:lnTo>
                    <a:lnTo>
                      <a:pt x="64" y="15"/>
                    </a:lnTo>
                    <a:lnTo>
                      <a:pt x="129" y="6"/>
                    </a:lnTo>
                    <a:lnTo>
                      <a:pt x="19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3" name="Freeform 195">
                <a:extLst>
                  <a:ext uri="{FF2B5EF4-FFF2-40B4-BE49-F238E27FC236}">
                    <a16:creationId xmlns:a16="http://schemas.microsoft.com/office/drawing/2014/main" id="{6613CA19-CC1F-0FCD-0732-763D5B0DA656}"/>
                  </a:ext>
                </a:extLst>
              </p:cNvPr>
              <p:cNvSpPr>
                <a:spLocks/>
              </p:cNvSpPr>
              <p:nvPr/>
            </p:nvSpPr>
            <p:spPr bwMode="auto">
              <a:xfrm>
                <a:off x="6254751" y="2130425"/>
                <a:ext cx="112713" cy="138113"/>
              </a:xfrm>
              <a:custGeom>
                <a:avLst/>
                <a:gdLst>
                  <a:gd name="T0" fmla="*/ 331 w 779"/>
                  <a:gd name="T1" fmla="*/ 0 h 956"/>
                  <a:gd name="T2" fmla="*/ 779 w 779"/>
                  <a:gd name="T3" fmla="*/ 449 h 956"/>
                  <a:gd name="T4" fmla="*/ 779 w 779"/>
                  <a:gd name="T5" fmla="*/ 956 h 956"/>
                  <a:gd name="T6" fmla="*/ 0 w 779"/>
                  <a:gd name="T7" fmla="*/ 183 h 956"/>
                  <a:gd name="T8" fmla="*/ 63 w 779"/>
                  <a:gd name="T9" fmla="*/ 139 h 956"/>
                  <a:gd name="T10" fmla="*/ 126 w 779"/>
                  <a:gd name="T11" fmla="*/ 100 h 956"/>
                  <a:gd name="T12" fmla="*/ 193 w 779"/>
                  <a:gd name="T13" fmla="*/ 63 h 956"/>
                  <a:gd name="T14" fmla="*/ 260 w 779"/>
                  <a:gd name="T15" fmla="*/ 30 h 956"/>
                  <a:gd name="T16" fmla="*/ 331 w 779"/>
                  <a:gd name="T17" fmla="*/ 0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9" h="956">
                    <a:moveTo>
                      <a:pt x="331" y="0"/>
                    </a:moveTo>
                    <a:lnTo>
                      <a:pt x="779" y="449"/>
                    </a:lnTo>
                    <a:lnTo>
                      <a:pt x="779" y="956"/>
                    </a:lnTo>
                    <a:lnTo>
                      <a:pt x="0" y="183"/>
                    </a:lnTo>
                    <a:lnTo>
                      <a:pt x="63" y="139"/>
                    </a:lnTo>
                    <a:lnTo>
                      <a:pt x="126" y="100"/>
                    </a:lnTo>
                    <a:lnTo>
                      <a:pt x="193" y="63"/>
                    </a:lnTo>
                    <a:lnTo>
                      <a:pt x="260" y="30"/>
                    </a:lnTo>
                    <a:lnTo>
                      <a:pt x="3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4" name="Freeform 196">
                <a:extLst>
                  <a:ext uri="{FF2B5EF4-FFF2-40B4-BE49-F238E27FC236}">
                    <a16:creationId xmlns:a16="http://schemas.microsoft.com/office/drawing/2014/main" id="{848F27E6-36F2-BAF8-75CF-638453240586}"/>
                  </a:ext>
                </a:extLst>
              </p:cNvPr>
              <p:cNvSpPr>
                <a:spLocks/>
              </p:cNvSpPr>
              <p:nvPr/>
            </p:nvSpPr>
            <p:spPr bwMode="auto">
              <a:xfrm>
                <a:off x="6194426" y="2178050"/>
                <a:ext cx="173038" cy="182563"/>
              </a:xfrm>
              <a:custGeom>
                <a:avLst/>
                <a:gdLst>
                  <a:gd name="T0" fmla="*/ 240 w 1196"/>
                  <a:gd name="T1" fmla="*/ 0 h 1268"/>
                  <a:gd name="T2" fmla="*/ 1196 w 1196"/>
                  <a:gd name="T3" fmla="*/ 947 h 1268"/>
                  <a:gd name="T4" fmla="*/ 1191 w 1196"/>
                  <a:gd name="T5" fmla="*/ 981 h 1268"/>
                  <a:gd name="T6" fmla="*/ 1181 w 1196"/>
                  <a:gd name="T7" fmla="*/ 1013 h 1268"/>
                  <a:gd name="T8" fmla="*/ 1167 w 1196"/>
                  <a:gd name="T9" fmla="*/ 1043 h 1268"/>
                  <a:gd name="T10" fmla="*/ 1148 w 1196"/>
                  <a:gd name="T11" fmla="*/ 1073 h 1268"/>
                  <a:gd name="T12" fmla="*/ 1125 w 1196"/>
                  <a:gd name="T13" fmla="*/ 1099 h 1268"/>
                  <a:gd name="T14" fmla="*/ 956 w 1196"/>
                  <a:gd name="T15" fmla="*/ 1268 h 1268"/>
                  <a:gd name="T16" fmla="*/ 0 w 1196"/>
                  <a:gd name="T17" fmla="*/ 319 h 1268"/>
                  <a:gd name="T18" fmla="*/ 41 w 1196"/>
                  <a:gd name="T19" fmla="*/ 251 h 1268"/>
                  <a:gd name="T20" fmla="*/ 87 w 1196"/>
                  <a:gd name="T21" fmla="*/ 184 h 1268"/>
                  <a:gd name="T22" fmla="*/ 134 w 1196"/>
                  <a:gd name="T23" fmla="*/ 120 h 1268"/>
                  <a:gd name="T24" fmla="*/ 186 w 1196"/>
                  <a:gd name="T25" fmla="*/ 59 h 1268"/>
                  <a:gd name="T26" fmla="*/ 240 w 1196"/>
                  <a:gd name="T27" fmla="*/ 0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6" h="1268">
                    <a:moveTo>
                      <a:pt x="240" y="0"/>
                    </a:moveTo>
                    <a:lnTo>
                      <a:pt x="1196" y="947"/>
                    </a:lnTo>
                    <a:lnTo>
                      <a:pt x="1191" y="981"/>
                    </a:lnTo>
                    <a:lnTo>
                      <a:pt x="1181" y="1013"/>
                    </a:lnTo>
                    <a:lnTo>
                      <a:pt x="1167" y="1043"/>
                    </a:lnTo>
                    <a:lnTo>
                      <a:pt x="1148" y="1073"/>
                    </a:lnTo>
                    <a:lnTo>
                      <a:pt x="1125" y="1099"/>
                    </a:lnTo>
                    <a:lnTo>
                      <a:pt x="956" y="1268"/>
                    </a:lnTo>
                    <a:lnTo>
                      <a:pt x="0" y="319"/>
                    </a:lnTo>
                    <a:lnTo>
                      <a:pt x="41" y="251"/>
                    </a:lnTo>
                    <a:lnTo>
                      <a:pt x="87" y="184"/>
                    </a:lnTo>
                    <a:lnTo>
                      <a:pt x="134" y="120"/>
                    </a:lnTo>
                    <a:lnTo>
                      <a:pt x="186" y="59"/>
                    </a:lnTo>
                    <a:lnTo>
                      <a:pt x="24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85" name="Group 84">
            <a:extLst>
              <a:ext uri="{FF2B5EF4-FFF2-40B4-BE49-F238E27FC236}">
                <a16:creationId xmlns:a16="http://schemas.microsoft.com/office/drawing/2014/main" id="{0B340365-5D0D-B124-0DB9-7F5AB5993C94}"/>
              </a:ext>
            </a:extLst>
          </p:cNvPr>
          <p:cNvGrpSpPr/>
          <p:nvPr/>
        </p:nvGrpSpPr>
        <p:grpSpPr>
          <a:xfrm>
            <a:off x="5438325" y="2028627"/>
            <a:ext cx="683866" cy="683866"/>
            <a:chOff x="7891463" y="1932565"/>
            <a:chExt cx="1277938" cy="1277938"/>
          </a:xfrm>
        </p:grpSpPr>
        <p:sp>
          <p:nvSpPr>
            <p:cNvPr id="86" name="Oval 13">
              <a:extLst>
                <a:ext uri="{FF2B5EF4-FFF2-40B4-BE49-F238E27FC236}">
                  <a16:creationId xmlns:a16="http://schemas.microsoft.com/office/drawing/2014/main" id="{B49C7C38-F136-353B-562E-8749C3C7CBC7}"/>
                </a:ext>
              </a:extLst>
            </p:cNvPr>
            <p:cNvSpPr>
              <a:spLocks noChangeArrowheads="1"/>
            </p:cNvSpPr>
            <p:nvPr/>
          </p:nvSpPr>
          <p:spPr bwMode="auto">
            <a:xfrm>
              <a:off x="7891463" y="1932565"/>
              <a:ext cx="1277938" cy="1277938"/>
            </a:xfrm>
            <a:prstGeom prst="ellipse">
              <a:avLst/>
            </a:prstGeom>
            <a:solidFill>
              <a:srgbClr val="E5E5E5"/>
            </a:solidFill>
            <a:ln w="2857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87" name="Group 86">
              <a:extLst>
                <a:ext uri="{FF2B5EF4-FFF2-40B4-BE49-F238E27FC236}">
                  <a16:creationId xmlns:a16="http://schemas.microsoft.com/office/drawing/2014/main" id="{F0540008-2E6E-3C82-234E-68583E752CB2}"/>
                </a:ext>
              </a:extLst>
            </p:cNvPr>
            <p:cNvGrpSpPr/>
            <p:nvPr/>
          </p:nvGrpSpPr>
          <p:grpSpPr>
            <a:xfrm>
              <a:off x="8337648" y="2358314"/>
              <a:ext cx="385569" cy="426441"/>
              <a:chOff x="4706938" y="2084388"/>
              <a:chExt cx="449263" cy="496888"/>
            </a:xfrm>
            <a:solidFill>
              <a:schemeClr val="accent2">
                <a:lumMod val="75000"/>
              </a:schemeClr>
            </a:solidFill>
          </p:grpSpPr>
          <p:sp>
            <p:nvSpPr>
              <p:cNvPr id="88" name="Freeform 168">
                <a:extLst>
                  <a:ext uri="{FF2B5EF4-FFF2-40B4-BE49-F238E27FC236}">
                    <a16:creationId xmlns:a16="http://schemas.microsoft.com/office/drawing/2014/main" id="{EA322166-58D8-55A2-8118-8C38CDE3BFD6}"/>
                  </a:ext>
                </a:extLst>
              </p:cNvPr>
              <p:cNvSpPr>
                <a:spLocks/>
              </p:cNvSpPr>
              <p:nvPr/>
            </p:nvSpPr>
            <p:spPr bwMode="auto">
              <a:xfrm>
                <a:off x="4748213" y="2084388"/>
                <a:ext cx="114300" cy="115888"/>
              </a:xfrm>
              <a:custGeom>
                <a:avLst/>
                <a:gdLst>
                  <a:gd name="T0" fmla="*/ 398 w 797"/>
                  <a:gd name="T1" fmla="*/ 0 h 801"/>
                  <a:gd name="T2" fmla="*/ 448 w 797"/>
                  <a:gd name="T3" fmla="*/ 3 h 801"/>
                  <a:gd name="T4" fmla="*/ 497 w 797"/>
                  <a:gd name="T5" fmla="*/ 12 h 801"/>
                  <a:gd name="T6" fmla="*/ 543 w 797"/>
                  <a:gd name="T7" fmla="*/ 26 h 801"/>
                  <a:gd name="T8" fmla="*/ 586 w 797"/>
                  <a:gd name="T9" fmla="*/ 46 h 801"/>
                  <a:gd name="T10" fmla="*/ 626 w 797"/>
                  <a:gd name="T11" fmla="*/ 71 h 801"/>
                  <a:gd name="T12" fmla="*/ 664 w 797"/>
                  <a:gd name="T13" fmla="*/ 101 h 801"/>
                  <a:gd name="T14" fmla="*/ 697 w 797"/>
                  <a:gd name="T15" fmla="*/ 134 h 801"/>
                  <a:gd name="T16" fmla="*/ 726 w 797"/>
                  <a:gd name="T17" fmla="*/ 172 h 801"/>
                  <a:gd name="T18" fmla="*/ 750 w 797"/>
                  <a:gd name="T19" fmla="*/ 213 h 801"/>
                  <a:gd name="T20" fmla="*/ 770 w 797"/>
                  <a:gd name="T21" fmla="*/ 256 h 801"/>
                  <a:gd name="T22" fmla="*/ 786 w 797"/>
                  <a:gd name="T23" fmla="*/ 302 h 801"/>
                  <a:gd name="T24" fmla="*/ 794 w 797"/>
                  <a:gd name="T25" fmla="*/ 350 h 801"/>
                  <a:gd name="T26" fmla="*/ 797 w 797"/>
                  <a:gd name="T27" fmla="*/ 400 h 801"/>
                  <a:gd name="T28" fmla="*/ 794 w 797"/>
                  <a:gd name="T29" fmla="*/ 450 h 801"/>
                  <a:gd name="T30" fmla="*/ 786 w 797"/>
                  <a:gd name="T31" fmla="*/ 499 h 801"/>
                  <a:gd name="T32" fmla="*/ 770 w 797"/>
                  <a:gd name="T33" fmla="*/ 546 h 801"/>
                  <a:gd name="T34" fmla="*/ 750 w 797"/>
                  <a:gd name="T35" fmla="*/ 588 h 801"/>
                  <a:gd name="T36" fmla="*/ 726 w 797"/>
                  <a:gd name="T37" fmla="*/ 629 h 801"/>
                  <a:gd name="T38" fmla="*/ 697 w 797"/>
                  <a:gd name="T39" fmla="*/ 667 h 801"/>
                  <a:gd name="T40" fmla="*/ 664 w 797"/>
                  <a:gd name="T41" fmla="*/ 700 h 801"/>
                  <a:gd name="T42" fmla="*/ 626 w 797"/>
                  <a:gd name="T43" fmla="*/ 730 h 801"/>
                  <a:gd name="T44" fmla="*/ 586 w 797"/>
                  <a:gd name="T45" fmla="*/ 754 h 801"/>
                  <a:gd name="T46" fmla="*/ 543 w 797"/>
                  <a:gd name="T47" fmla="*/ 774 h 801"/>
                  <a:gd name="T48" fmla="*/ 497 w 797"/>
                  <a:gd name="T49" fmla="*/ 789 h 801"/>
                  <a:gd name="T50" fmla="*/ 448 w 797"/>
                  <a:gd name="T51" fmla="*/ 798 h 801"/>
                  <a:gd name="T52" fmla="*/ 398 w 797"/>
                  <a:gd name="T53" fmla="*/ 801 h 801"/>
                  <a:gd name="T54" fmla="*/ 348 w 797"/>
                  <a:gd name="T55" fmla="*/ 798 h 801"/>
                  <a:gd name="T56" fmla="*/ 300 w 797"/>
                  <a:gd name="T57" fmla="*/ 789 h 801"/>
                  <a:gd name="T58" fmla="*/ 254 w 797"/>
                  <a:gd name="T59" fmla="*/ 774 h 801"/>
                  <a:gd name="T60" fmla="*/ 211 w 797"/>
                  <a:gd name="T61" fmla="*/ 754 h 801"/>
                  <a:gd name="T62" fmla="*/ 171 w 797"/>
                  <a:gd name="T63" fmla="*/ 730 h 801"/>
                  <a:gd name="T64" fmla="*/ 133 w 797"/>
                  <a:gd name="T65" fmla="*/ 700 h 801"/>
                  <a:gd name="T66" fmla="*/ 100 w 797"/>
                  <a:gd name="T67" fmla="*/ 667 h 801"/>
                  <a:gd name="T68" fmla="*/ 70 w 797"/>
                  <a:gd name="T69" fmla="*/ 629 h 801"/>
                  <a:gd name="T70" fmla="*/ 46 w 797"/>
                  <a:gd name="T71" fmla="*/ 588 h 801"/>
                  <a:gd name="T72" fmla="*/ 26 w 797"/>
                  <a:gd name="T73" fmla="*/ 546 h 801"/>
                  <a:gd name="T74" fmla="*/ 11 w 797"/>
                  <a:gd name="T75" fmla="*/ 499 h 801"/>
                  <a:gd name="T76" fmla="*/ 3 w 797"/>
                  <a:gd name="T77" fmla="*/ 450 h 801"/>
                  <a:gd name="T78" fmla="*/ 0 w 797"/>
                  <a:gd name="T79" fmla="*/ 400 h 801"/>
                  <a:gd name="T80" fmla="*/ 3 w 797"/>
                  <a:gd name="T81" fmla="*/ 350 h 801"/>
                  <a:gd name="T82" fmla="*/ 11 w 797"/>
                  <a:gd name="T83" fmla="*/ 302 h 801"/>
                  <a:gd name="T84" fmla="*/ 26 w 797"/>
                  <a:gd name="T85" fmla="*/ 256 h 801"/>
                  <a:gd name="T86" fmla="*/ 46 w 797"/>
                  <a:gd name="T87" fmla="*/ 213 h 801"/>
                  <a:gd name="T88" fmla="*/ 70 w 797"/>
                  <a:gd name="T89" fmla="*/ 172 h 801"/>
                  <a:gd name="T90" fmla="*/ 100 w 797"/>
                  <a:gd name="T91" fmla="*/ 134 h 801"/>
                  <a:gd name="T92" fmla="*/ 133 w 797"/>
                  <a:gd name="T93" fmla="*/ 101 h 801"/>
                  <a:gd name="T94" fmla="*/ 171 w 797"/>
                  <a:gd name="T95" fmla="*/ 71 h 801"/>
                  <a:gd name="T96" fmla="*/ 211 w 797"/>
                  <a:gd name="T97" fmla="*/ 46 h 801"/>
                  <a:gd name="T98" fmla="*/ 254 w 797"/>
                  <a:gd name="T99" fmla="*/ 26 h 801"/>
                  <a:gd name="T100" fmla="*/ 300 w 797"/>
                  <a:gd name="T101" fmla="*/ 12 h 801"/>
                  <a:gd name="T102" fmla="*/ 348 w 797"/>
                  <a:gd name="T103" fmla="*/ 3 h 801"/>
                  <a:gd name="T104" fmla="*/ 398 w 797"/>
                  <a:gd name="T105" fmla="*/ 0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7" h="801">
                    <a:moveTo>
                      <a:pt x="398" y="0"/>
                    </a:moveTo>
                    <a:lnTo>
                      <a:pt x="448" y="3"/>
                    </a:lnTo>
                    <a:lnTo>
                      <a:pt x="497" y="12"/>
                    </a:lnTo>
                    <a:lnTo>
                      <a:pt x="543" y="26"/>
                    </a:lnTo>
                    <a:lnTo>
                      <a:pt x="586" y="46"/>
                    </a:lnTo>
                    <a:lnTo>
                      <a:pt x="626" y="71"/>
                    </a:lnTo>
                    <a:lnTo>
                      <a:pt x="664" y="101"/>
                    </a:lnTo>
                    <a:lnTo>
                      <a:pt x="697" y="134"/>
                    </a:lnTo>
                    <a:lnTo>
                      <a:pt x="726" y="172"/>
                    </a:lnTo>
                    <a:lnTo>
                      <a:pt x="750" y="213"/>
                    </a:lnTo>
                    <a:lnTo>
                      <a:pt x="770" y="256"/>
                    </a:lnTo>
                    <a:lnTo>
                      <a:pt x="786" y="302"/>
                    </a:lnTo>
                    <a:lnTo>
                      <a:pt x="794" y="350"/>
                    </a:lnTo>
                    <a:lnTo>
                      <a:pt x="797" y="400"/>
                    </a:lnTo>
                    <a:lnTo>
                      <a:pt x="794" y="450"/>
                    </a:lnTo>
                    <a:lnTo>
                      <a:pt x="786" y="499"/>
                    </a:lnTo>
                    <a:lnTo>
                      <a:pt x="770" y="546"/>
                    </a:lnTo>
                    <a:lnTo>
                      <a:pt x="750" y="588"/>
                    </a:lnTo>
                    <a:lnTo>
                      <a:pt x="726" y="629"/>
                    </a:lnTo>
                    <a:lnTo>
                      <a:pt x="697" y="667"/>
                    </a:lnTo>
                    <a:lnTo>
                      <a:pt x="664" y="700"/>
                    </a:lnTo>
                    <a:lnTo>
                      <a:pt x="626" y="730"/>
                    </a:lnTo>
                    <a:lnTo>
                      <a:pt x="586" y="754"/>
                    </a:lnTo>
                    <a:lnTo>
                      <a:pt x="543" y="774"/>
                    </a:lnTo>
                    <a:lnTo>
                      <a:pt x="497" y="789"/>
                    </a:lnTo>
                    <a:lnTo>
                      <a:pt x="448" y="798"/>
                    </a:lnTo>
                    <a:lnTo>
                      <a:pt x="398" y="801"/>
                    </a:lnTo>
                    <a:lnTo>
                      <a:pt x="348" y="798"/>
                    </a:lnTo>
                    <a:lnTo>
                      <a:pt x="300" y="789"/>
                    </a:lnTo>
                    <a:lnTo>
                      <a:pt x="254" y="774"/>
                    </a:lnTo>
                    <a:lnTo>
                      <a:pt x="211" y="754"/>
                    </a:lnTo>
                    <a:lnTo>
                      <a:pt x="171" y="730"/>
                    </a:lnTo>
                    <a:lnTo>
                      <a:pt x="133" y="700"/>
                    </a:lnTo>
                    <a:lnTo>
                      <a:pt x="100" y="667"/>
                    </a:lnTo>
                    <a:lnTo>
                      <a:pt x="70" y="629"/>
                    </a:lnTo>
                    <a:lnTo>
                      <a:pt x="46" y="588"/>
                    </a:lnTo>
                    <a:lnTo>
                      <a:pt x="26" y="546"/>
                    </a:lnTo>
                    <a:lnTo>
                      <a:pt x="11" y="499"/>
                    </a:lnTo>
                    <a:lnTo>
                      <a:pt x="3" y="450"/>
                    </a:lnTo>
                    <a:lnTo>
                      <a:pt x="0" y="400"/>
                    </a:lnTo>
                    <a:lnTo>
                      <a:pt x="3" y="350"/>
                    </a:lnTo>
                    <a:lnTo>
                      <a:pt x="11" y="302"/>
                    </a:lnTo>
                    <a:lnTo>
                      <a:pt x="26" y="256"/>
                    </a:lnTo>
                    <a:lnTo>
                      <a:pt x="46" y="213"/>
                    </a:lnTo>
                    <a:lnTo>
                      <a:pt x="70" y="172"/>
                    </a:lnTo>
                    <a:lnTo>
                      <a:pt x="100" y="134"/>
                    </a:lnTo>
                    <a:lnTo>
                      <a:pt x="133" y="101"/>
                    </a:lnTo>
                    <a:lnTo>
                      <a:pt x="171" y="71"/>
                    </a:lnTo>
                    <a:lnTo>
                      <a:pt x="211" y="46"/>
                    </a:lnTo>
                    <a:lnTo>
                      <a:pt x="254" y="26"/>
                    </a:lnTo>
                    <a:lnTo>
                      <a:pt x="300" y="12"/>
                    </a:lnTo>
                    <a:lnTo>
                      <a:pt x="348" y="3"/>
                    </a:lnTo>
                    <a:lnTo>
                      <a:pt x="39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9" name="Freeform 169">
                <a:extLst>
                  <a:ext uri="{FF2B5EF4-FFF2-40B4-BE49-F238E27FC236}">
                    <a16:creationId xmlns:a16="http://schemas.microsoft.com/office/drawing/2014/main" id="{8D31B548-7E76-A2EA-662B-FAEF535C8185}"/>
                  </a:ext>
                </a:extLst>
              </p:cNvPr>
              <p:cNvSpPr>
                <a:spLocks/>
              </p:cNvSpPr>
              <p:nvPr/>
            </p:nvSpPr>
            <p:spPr bwMode="auto">
              <a:xfrm>
                <a:off x="4706938" y="2224088"/>
                <a:ext cx="196850" cy="357188"/>
              </a:xfrm>
              <a:custGeom>
                <a:avLst/>
                <a:gdLst>
                  <a:gd name="T0" fmla="*/ 377 w 1361"/>
                  <a:gd name="T1" fmla="*/ 1 h 2474"/>
                  <a:gd name="T2" fmla="*/ 395 w 1361"/>
                  <a:gd name="T3" fmla="*/ 14 h 2474"/>
                  <a:gd name="T4" fmla="*/ 639 w 1361"/>
                  <a:gd name="T5" fmla="*/ 682 h 2474"/>
                  <a:gd name="T6" fmla="*/ 656 w 1361"/>
                  <a:gd name="T7" fmla="*/ 704 h 2474"/>
                  <a:gd name="T8" fmla="*/ 680 w 1361"/>
                  <a:gd name="T9" fmla="*/ 712 h 2474"/>
                  <a:gd name="T10" fmla="*/ 705 w 1361"/>
                  <a:gd name="T11" fmla="*/ 704 h 2474"/>
                  <a:gd name="T12" fmla="*/ 721 w 1361"/>
                  <a:gd name="T13" fmla="*/ 682 h 2474"/>
                  <a:gd name="T14" fmla="*/ 968 w 1361"/>
                  <a:gd name="T15" fmla="*/ 11 h 2474"/>
                  <a:gd name="T16" fmla="*/ 991 w 1361"/>
                  <a:gd name="T17" fmla="*/ 0 h 2474"/>
                  <a:gd name="T18" fmla="*/ 1118 w 1361"/>
                  <a:gd name="T19" fmla="*/ 37 h 2474"/>
                  <a:gd name="T20" fmla="*/ 1161 w 1361"/>
                  <a:gd name="T21" fmla="*/ 53 h 2474"/>
                  <a:gd name="T22" fmla="*/ 1235 w 1361"/>
                  <a:gd name="T23" fmla="*/ 100 h 2474"/>
                  <a:gd name="T24" fmla="*/ 1294 w 1361"/>
                  <a:gd name="T25" fmla="*/ 164 h 2474"/>
                  <a:gd name="T26" fmla="*/ 1336 w 1361"/>
                  <a:gd name="T27" fmla="*/ 241 h 2474"/>
                  <a:gd name="T28" fmla="*/ 1358 w 1361"/>
                  <a:gd name="T29" fmla="*/ 327 h 2474"/>
                  <a:gd name="T30" fmla="*/ 1361 w 1361"/>
                  <a:gd name="T31" fmla="*/ 1072 h 2474"/>
                  <a:gd name="T32" fmla="*/ 1354 w 1361"/>
                  <a:gd name="T33" fmla="*/ 1091 h 2474"/>
                  <a:gd name="T34" fmla="*/ 1105 w 1361"/>
                  <a:gd name="T35" fmla="*/ 2439 h 2474"/>
                  <a:gd name="T36" fmla="*/ 1095 w 1361"/>
                  <a:gd name="T37" fmla="*/ 2464 h 2474"/>
                  <a:gd name="T38" fmla="*/ 1070 w 1361"/>
                  <a:gd name="T39" fmla="*/ 2474 h 2474"/>
                  <a:gd name="T40" fmla="*/ 277 w 1361"/>
                  <a:gd name="T41" fmla="*/ 2472 h 2474"/>
                  <a:gd name="T42" fmla="*/ 259 w 1361"/>
                  <a:gd name="T43" fmla="*/ 2452 h 2474"/>
                  <a:gd name="T44" fmla="*/ 255 w 1361"/>
                  <a:gd name="T45" fmla="*/ 1473 h 2474"/>
                  <a:gd name="T46" fmla="*/ 1 w 1361"/>
                  <a:gd name="T47" fmla="*/ 1081 h 2474"/>
                  <a:gd name="T48" fmla="*/ 0 w 1361"/>
                  <a:gd name="T49" fmla="*/ 374 h 2474"/>
                  <a:gd name="T50" fmla="*/ 11 w 1361"/>
                  <a:gd name="T51" fmla="*/ 285 h 2474"/>
                  <a:gd name="T52" fmla="*/ 44 w 1361"/>
                  <a:gd name="T53" fmla="*/ 202 h 2474"/>
                  <a:gd name="T54" fmla="*/ 94 w 1361"/>
                  <a:gd name="T55" fmla="*/ 132 h 2474"/>
                  <a:gd name="T56" fmla="*/ 162 w 1361"/>
                  <a:gd name="T57" fmla="*/ 75 h 2474"/>
                  <a:gd name="T58" fmla="*/ 243 w 1361"/>
                  <a:gd name="T59" fmla="*/ 37 h 2474"/>
                  <a:gd name="T60" fmla="*/ 253 w 1361"/>
                  <a:gd name="T61" fmla="*/ 32 h 2474"/>
                  <a:gd name="T62" fmla="*/ 279 w 1361"/>
                  <a:gd name="T63" fmla="*/ 25 h 2474"/>
                  <a:gd name="T64" fmla="*/ 312 w 1361"/>
                  <a:gd name="T65" fmla="*/ 16 h 2474"/>
                  <a:gd name="T66" fmla="*/ 343 w 1361"/>
                  <a:gd name="T67" fmla="*/ 6 h 2474"/>
                  <a:gd name="T68" fmla="*/ 363 w 1361"/>
                  <a:gd name="T69" fmla="*/ 0 h 2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1" h="2474">
                    <a:moveTo>
                      <a:pt x="367" y="0"/>
                    </a:moveTo>
                    <a:lnTo>
                      <a:pt x="377" y="1"/>
                    </a:lnTo>
                    <a:lnTo>
                      <a:pt x="387" y="6"/>
                    </a:lnTo>
                    <a:lnTo>
                      <a:pt x="395" y="14"/>
                    </a:lnTo>
                    <a:lnTo>
                      <a:pt x="400" y="23"/>
                    </a:lnTo>
                    <a:lnTo>
                      <a:pt x="639" y="682"/>
                    </a:lnTo>
                    <a:lnTo>
                      <a:pt x="646" y="695"/>
                    </a:lnTo>
                    <a:lnTo>
                      <a:pt x="656" y="704"/>
                    </a:lnTo>
                    <a:lnTo>
                      <a:pt x="667" y="710"/>
                    </a:lnTo>
                    <a:lnTo>
                      <a:pt x="680" y="712"/>
                    </a:lnTo>
                    <a:lnTo>
                      <a:pt x="692" y="710"/>
                    </a:lnTo>
                    <a:lnTo>
                      <a:pt x="705" y="704"/>
                    </a:lnTo>
                    <a:lnTo>
                      <a:pt x="714" y="695"/>
                    </a:lnTo>
                    <a:lnTo>
                      <a:pt x="721" y="682"/>
                    </a:lnTo>
                    <a:lnTo>
                      <a:pt x="960" y="23"/>
                    </a:lnTo>
                    <a:lnTo>
                      <a:pt x="968" y="11"/>
                    </a:lnTo>
                    <a:lnTo>
                      <a:pt x="978" y="3"/>
                    </a:lnTo>
                    <a:lnTo>
                      <a:pt x="991" y="0"/>
                    </a:lnTo>
                    <a:lnTo>
                      <a:pt x="1004" y="1"/>
                    </a:lnTo>
                    <a:lnTo>
                      <a:pt x="1118" y="37"/>
                    </a:lnTo>
                    <a:lnTo>
                      <a:pt x="1119" y="37"/>
                    </a:lnTo>
                    <a:lnTo>
                      <a:pt x="1161" y="53"/>
                    </a:lnTo>
                    <a:lnTo>
                      <a:pt x="1199" y="75"/>
                    </a:lnTo>
                    <a:lnTo>
                      <a:pt x="1235" y="100"/>
                    </a:lnTo>
                    <a:lnTo>
                      <a:pt x="1266" y="131"/>
                    </a:lnTo>
                    <a:lnTo>
                      <a:pt x="1294" y="164"/>
                    </a:lnTo>
                    <a:lnTo>
                      <a:pt x="1317" y="201"/>
                    </a:lnTo>
                    <a:lnTo>
                      <a:pt x="1336" y="241"/>
                    </a:lnTo>
                    <a:lnTo>
                      <a:pt x="1349" y="283"/>
                    </a:lnTo>
                    <a:lnTo>
                      <a:pt x="1358" y="327"/>
                    </a:lnTo>
                    <a:lnTo>
                      <a:pt x="1361" y="372"/>
                    </a:lnTo>
                    <a:lnTo>
                      <a:pt x="1361" y="1072"/>
                    </a:lnTo>
                    <a:lnTo>
                      <a:pt x="1360" y="1081"/>
                    </a:lnTo>
                    <a:lnTo>
                      <a:pt x="1354" y="1091"/>
                    </a:lnTo>
                    <a:lnTo>
                      <a:pt x="1105" y="1473"/>
                    </a:lnTo>
                    <a:lnTo>
                      <a:pt x="1105" y="2439"/>
                    </a:lnTo>
                    <a:lnTo>
                      <a:pt x="1102" y="2452"/>
                    </a:lnTo>
                    <a:lnTo>
                      <a:pt x="1095" y="2464"/>
                    </a:lnTo>
                    <a:lnTo>
                      <a:pt x="1083" y="2472"/>
                    </a:lnTo>
                    <a:lnTo>
                      <a:pt x="1070" y="2474"/>
                    </a:lnTo>
                    <a:lnTo>
                      <a:pt x="291" y="2474"/>
                    </a:lnTo>
                    <a:lnTo>
                      <a:pt x="277" y="2472"/>
                    </a:lnTo>
                    <a:lnTo>
                      <a:pt x="266" y="2464"/>
                    </a:lnTo>
                    <a:lnTo>
                      <a:pt x="259" y="2452"/>
                    </a:lnTo>
                    <a:lnTo>
                      <a:pt x="255" y="2439"/>
                    </a:lnTo>
                    <a:lnTo>
                      <a:pt x="255" y="1473"/>
                    </a:lnTo>
                    <a:lnTo>
                      <a:pt x="5" y="1091"/>
                    </a:lnTo>
                    <a:lnTo>
                      <a:pt x="1" y="1081"/>
                    </a:lnTo>
                    <a:lnTo>
                      <a:pt x="0" y="1072"/>
                    </a:lnTo>
                    <a:lnTo>
                      <a:pt x="0" y="374"/>
                    </a:lnTo>
                    <a:lnTo>
                      <a:pt x="3" y="328"/>
                    </a:lnTo>
                    <a:lnTo>
                      <a:pt x="11" y="285"/>
                    </a:lnTo>
                    <a:lnTo>
                      <a:pt x="25" y="242"/>
                    </a:lnTo>
                    <a:lnTo>
                      <a:pt x="44" y="202"/>
                    </a:lnTo>
                    <a:lnTo>
                      <a:pt x="67" y="165"/>
                    </a:lnTo>
                    <a:lnTo>
                      <a:pt x="94" y="132"/>
                    </a:lnTo>
                    <a:lnTo>
                      <a:pt x="126" y="102"/>
                    </a:lnTo>
                    <a:lnTo>
                      <a:pt x="162" y="75"/>
                    </a:lnTo>
                    <a:lnTo>
                      <a:pt x="200" y="53"/>
                    </a:lnTo>
                    <a:lnTo>
                      <a:pt x="243" y="37"/>
                    </a:lnTo>
                    <a:lnTo>
                      <a:pt x="245" y="36"/>
                    </a:lnTo>
                    <a:lnTo>
                      <a:pt x="253" y="32"/>
                    </a:lnTo>
                    <a:lnTo>
                      <a:pt x="265" y="29"/>
                    </a:lnTo>
                    <a:lnTo>
                      <a:pt x="279" y="25"/>
                    </a:lnTo>
                    <a:lnTo>
                      <a:pt x="295" y="20"/>
                    </a:lnTo>
                    <a:lnTo>
                      <a:pt x="312" y="16"/>
                    </a:lnTo>
                    <a:lnTo>
                      <a:pt x="328" y="10"/>
                    </a:lnTo>
                    <a:lnTo>
                      <a:pt x="343" y="6"/>
                    </a:lnTo>
                    <a:lnTo>
                      <a:pt x="355" y="3"/>
                    </a:lnTo>
                    <a:lnTo>
                      <a:pt x="363" y="0"/>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0" name="Freeform 170">
                <a:extLst>
                  <a:ext uri="{FF2B5EF4-FFF2-40B4-BE49-F238E27FC236}">
                    <a16:creationId xmlns:a16="http://schemas.microsoft.com/office/drawing/2014/main" id="{7C550DEB-8985-5CC1-6E6F-0996B2FDF18E}"/>
                  </a:ext>
                </a:extLst>
              </p:cNvPr>
              <p:cNvSpPr>
                <a:spLocks/>
              </p:cNvSpPr>
              <p:nvPr/>
            </p:nvSpPr>
            <p:spPr bwMode="auto">
              <a:xfrm>
                <a:off x="4910138" y="2133601"/>
                <a:ext cx="190500" cy="130175"/>
              </a:xfrm>
              <a:custGeom>
                <a:avLst/>
                <a:gdLst>
                  <a:gd name="T0" fmla="*/ 699 w 1325"/>
                  <a:gd name="T1" fmla="*/ 0 h 905"/>
                  <a:gd name="T2" fmla="*/ 773 w 1325"/>
                  <a:gd name="T3" fmla="*/ 5 h 905"/>
                  <a:gd name="T4" fmla="*/ 847 w 1325"/>
                  <a:gd name="T5" fmla="*/ 16 h 905"/>
                  <a:gd name="T6" fmla="*/ 920 w 1325"/>
                  <a:gd name="T7" fmla="*/ 32 h 905"/>
                  <a:gd name="T8" fmla="*/ 992 w 1325"/>
                  <a:gd name="T9" fmla="*/ 53 h 905"/>
                  <a:gd name="T10" fmla="*/ 1063 w 1325"/>
                  <a:gd name="T11" fmla="*/ 79 h 905"/>
                  <a:gd name="T12" fmla="*/ 1132 w 1325"/>
                  <a:gd name="T13" fmla="*/ 110 h 905"/>
                  <a:gd name="T14" fmla="*/ 1199 w 1325"/>
                  <a:gd name="T15" fmla="*/ 147 h 905"/>
                  <a:gd name="T16" fmla="*/ 1263 w 1325"/>
                  <a:gd name="T17" fmla="*/ 190 h 905"/>
                  <a:gd name="T18" fmla="*/ 1325 w 1325"/>
                  <a:gd name="T19" fmla="*/ 237 h 905"/>
                  <a:gd name="T20" fmla="*/ 661 w 1325"/>
                  <a:gd name="T21" fmla="*/ 905 h 905"/>
                  <a:gd name="T22" fmla="*/ 0 w 1325"/>
                  <a:gd name="T23" fmla="*/ 241 h 905"/>
                  <a:gd name="T24" fmla="*/ 62 w 1325"/>
                  <a:gd name="T25" fmla="*/ 194 h 905"/>
                  <a:gd name="T26" fmla="*/ 127 w 1325"/>
                  <a:gd name="T27" fmla="*/ 151 h 905"/>
                  <a:gd name="T28" fmla="*/ 194 w 1325"/>
                  <a:gd name="T29" fmla="*/ 113 h 905"/>
                  <a:gd name="T30" fmla="*/ 262 w 1325"/>
                  <a:gd name="T31" fmla="*/ 81 h 905"/>
                  <a:gd name="T32" fmla="*/ 332 w 1325"/>
                  <a:gd name="T33" fmla="*/ 55 h 905"/>
                  <a:gd name="T34" fmla="*/ 404 w 1325"/>
                  <a:gd name="T35" fmla="*/ 33 h 905"/>
                  <a:gd name="T36" fmla="*/ 477 w 1325"/>
                  <a:gd name="T37" fmla="*/ 17 h 905"/>
                  <a:gd name="T38" fmla="*/ 551 w 1325"/>
                  <a:gd name="T39" fmla="*/ 5 h 905"/>
                  <a:gd name="T40" fmla="*/ 625 w 1325"/>
                  <a:gd name="T41" fmla="*/ 0 h 905"/>
                  <a:gd name="T42" fmla="*/ 699 w 1325"/>
                  <a:gd name="T43" fmla="*/ 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25" h="905">
                    <a:moveTo>
                      <a:pt x="699" y="0"/>
                    </a:moveTo>
                    <a:lnTo>
                      <a:pt x="773" y="5"/>
                    </a:lnTo>
                    <a:lnTo>
                      <a:pt x="847" y="16"/>
                    </a:lnTo>
                    <a:lnTo>
                      <a:pt x="920" y="32"/>
                    </a:lnTo>
                    <a:lnTo>
                      <a:pt x="992" y="53"/>
                    </a:lnTo>
                    <a:lnTo>
                      <a:pt x="1063" y="79"/>
                    </a:lnTo>
                    <a:lnTo>
                      <a:pt x="1132" y="110"/>
                    </a:lnTo>
                    <a:lnTo>
                      <a:pt x="1199" y="147"/>
                    </a:lnTo>
                    <a:lnTo>
                      <a:pt x="1263" y="190"/>
                    </a:lnTo>
                    <a:lnTo>
                      <a:pt x="1325" y="237"/>
                    </a:lnTo>
                    <a:lnTo>
                      <a:pt x="661" y="905"/>
                    </a:lnTo>
                    <a:lnTo>
                      <a:pt x="0" y="241"/>
                    </a:lnTo>
                    <a:lnTo>
                      <a:pt x="62" y="194"/>
                    </a:lnTo>
                    <a:lnTo>
                      <a:pt x="127" y="151"/>
                    </a:lnTo>
                    <a:lnTo>
                      <a:pt x="194" y="113"/>
                    </a:lnTo>
                    <a:lnTo>
                      <a:pt x="262" y="81"/>
                    </a:lnTo>
                    <a:lnTo>
                      <a:pt x="332" y="55"/>
                    </a:lnTo>
                    <a:lnTo>
                      <a:pt x="404" y="33"/>
                    </a:lnTo>
                    <a:lnTo>
                      <a:pt x="477" y="17"/>
                    </a:lnTo>
                    <a:lnTo>
                      <a:pt x="551" y="5"/>
                    </a:lnTo>
                    <a:lnTo>
                      <a:pt x="625" y="0"/>
                    </a:lnTo>
                    <a:lnTo>
                      <a:pt x="6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1" name="Freeform 171">
                <a:extLst>
                  <a:ext uri="{FF2B5EF4-FFF2-40B4-BE49-F238E27FC236}">
                    <a16:creationId xmlns:a16="http://schemas.microsoft.com/office/drawing/2014/main" id="{1B969AB2-EBCF-0A97-D958-E4189FD8C660}"/>
                  </a:ext>
                </a:extLst>
              </p:cNvPr>
              <p:cNvSpPr>
                <a:spLocks/>
              </p:cNvSpPr>
              <p:nvPr/>
            </p:nvSpPr>
            <p:spPr bwMode="auto">
              <a:xfrm>
                <a:off x="5035551" y="2189163"/>
                <a:ext cx="120650" cy="117475"/>
              </a:xfrm>
              <a:custGeom>
                <a:avLst/>
                <a:gdLst>
                  <a:gd name="T0" fmla="*/ 608 w 840"/>
                  <a:gd name="T1" fmla="*/ 0 h 818"/>
                  <a:gd name="T2" fmla="*/ 653 w 840"/>
                  <a:gd name="T3" fmla="*/ 60 h 818"/>
                  <a:gd name="T4" fmla="*/ 693 w 840"/>
                  <a:gd name="T5" fmla="*/ 123 h 818"/>
                  <a:gd name="T6" fmla="*/ 728 w 840"/>
                  <a:gd name="T7" fmla="*/ 188 h 818"/>
                  <a:gd name="T8" fmla="*/ 759 w 840"/>
                  <a:gd name="T9" fmla="*/ 254 h 818"/>
                  <a:gd name="T10" fmla="*/ 784 w 840"/>
                  <a:gd name="T11" fmla="*/ 322 h 818"/>
                  <a:gd name="T12" fmla="*/ 805 w 840"/>
                  <a:gd name="T13" fmla="*/ 391 h 818"/>
                  <a:gd name="T14" fmla="*/ 821 w 840"/>
                  <a:gd name="T15" fmla="*/ 461 h 818"/>
                  <a:gd name="T16" fmla="*/ 832 w 840"/>
                  <a:gd name="T17" fmla="*/ 532 h 818"/>
                  <a:gd name="T18" fmla="*/ 837 w 840"/>
                  <a:gd name="T19" fmla="*/ 603 h 818"/>
                  <a:gd name="T20" fmla="*/ 840 w 840"/>
                  <a:gd name="T21" fmla="*/ 675 h 818"/>
                  <a:gd name="T22" fmla="*/ 835 w 840"/>
                  <a:gd name="T23" fmla="*/ 747 h 818"/>
                  <a:gd name="T24" fmla="*/ 827 w 840"/>
                  <a:gd name="T25" fmla="*/ 818 h 818"/>
                  <a:gd name="T26" fmla="*/ 0 w 840"/>
                  <a:gd name="T27" fmla="*/ 611 h 818"/>
                  <a:gd name="T28" fmla="*/ 608 w 840"/>
                  <a:gd name="T29"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0" h="818">
                    <a:moveTo>
                      <a:pt x="608" y="0"/>
                    </a:moveTo>
                    <a:lnTo>
                      <a:pt x="653" y="60"/>
                    </a:lnTo>
                    <a:lnTo>
                      <a:pt x="693" y="123"/>
                    </a:lnTo>
                    <a:lnTo>
                      <a:pt x="728" y="188"/>
                    </a:lnTo>
                    <a:lnTo>
                      <a:pt x="759" y="254"/>
                    </a:lnTo>
                    <a:lnTo>
                      <a:pt x="784" y="322"/>
                    </a:lnTo>
                    <a:lnTo>
                      <a:pt x="805" y="391"/>
                    </a:lnTo>
                    <a:lnTo>
                      <a:pt x="821" y="461"/>
                    </a:lnTo>
                    <a:lnTo>
                      <a:pt x="832" y="532"/>
                    </a:lnTo>
                    <a:lnTo>
                      <a:pt x="837" y="603"/>
                    </a:lnTo>
                    <a:lnTo>
                      <a:pt x="840" y="675"/>
                    </a:lnTo>
                    <a:lnTo>
                      <a:pt x="835" y="747"/>
                    </a:lnTo>
                    <a:lnTo>
                      <a:pt x="827" y="818"/>
                    </a:lnTo>
                    <a:lnTo>
                      <a:pt x="0" y="611"/>
                    </a:lnTo>
                    <a:lnTo>
                      <a:pt x="6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2" name="Freeform 172">
                <a:extLst>
                  <a:ext uri="{FF2B5EF4-FFF2-40B4-BE49-F238E27FC236}">
                    <a16:creationId xmlns:a16="http://schemas.microsoft.com/office/drawing/2014/main" id="{29C7B75F-E247-0792-1FDE-3D1B990C08D1}"/>
                  </a:ext>
                </a:extLst>
              </p:cNvPr>
              <p:cNvSpPr>
                <a:spLocks/>
              </p:cNvSpPr>
              <p:nvPr/>
            </p:nvSpPr>
            <p:spPr bwMode="auto">
              <a:xfrm>
                <a:off x="4873626" y="2190751"/>
                <a:ext cx="273050" cy="244475"/>
              </a:xfrm>
              <a:custGeom>
                <a:avLst/>
                <a:gdLst>
                  <a:gd name="T0" fmla="*/ 104 w 1889"/>
                  <a:gd name="T1" fmla="*/ 0 h 1694"/>
                  <a:gd name="T2" fmla="*/ 840 w 1889"/>
                  <a:gd name="T3" fmla="*/ 728 h 1694"/>
                  <a:gd name="T4" fmla="*/ 854 w 1889"/>
                  <a:gd name="T5" fmla="*/ 741 h 1694"/>
                  <a:gd name="T6" fmla="*/ 871 w 1889"/>
                  <a:gd name="T7" fmla="*/ 750 h 1694"/>
                  <a:gd name="T8" fmla="*/ 890 w 1889"/>
                  <a:gd name="T9" fmla="*/ 756 h 1694"/>
                  <a:gd name="T10" fmla="*/ 1889 w 1889"/>
                  <a:gd name="T11" fmla="*/ 1015 h 1694"/>
                  <a:gd name="T12" fmla="*/ 1862 w 1889"/>
                  <a:gd name="T13" fmla="*/ 1082 h 1694"/>
                  <a:gd name="T14" fmla="*/ 1829 w 1889"/>
                  <a:gd name="T15" fmla="*/ 1148 h 1694"/>
                  <a:gd name="T16" fmla="*/ 1792 w 1889"/>
                  <a:gd name="T17" fmla="*/ 1212 h 1694"/>
                  <a:gd name="T18" fmla="*/ 1749 w 1889"/>
                  <a:gd name="T19" fmla="*/ 1273 h 1694"/>
                  <a:gd name="T20" fmla="*/ 1702 w 1889"/>
                  <a:gd name="T21" fmla="*/ 1332 h 1694"/>
                  <a:gd name="T22" fmla="*/ 1650 w 1889"/>
                  <a:gd name="T23" fmla="*/ 1389 h 1694"/>
                  <a:gd name="T24" fmla="*/ 1594 w 1889"/>
                  <a:gd name="T25" fmla="*/ 1441 h 1694"/>
                  <a:gd name="T26" fmla="*/ 1535 w 1889"/>
                  <a:gd name="T27" fmla="*/ 1489 h 1694"/>
                  <a:gd name="T28" fmla="*/ 1474 w 1889"/>
                  <a:gd name="T29" fmla="*/ 1531 h 1694"/>
                  <a:gd name="T30" fmla="*/ 1410 w 1889"/>
                  <a:gd name="T31" fmla="*/ 1569 h 1694"/>
                  <a:gd name="T32" fmla="*/ 1345 w 1889"/>
                  <a:gd name="T33" fmla="*/ 1601 h 1694"/>
                  <a:gd name="T34" fmla="*/ 1277 w 1889"/>
                  <a:gd name="T35" fmla="*/ 1629 h 1694"/>
                  <a:gd name="T36" fmla="*/ 1208 w 1889"/>
                  <a:gd name="T37" fmla="*/ 1652 h 1694"/>
                  <a:gd name="T38" fmla="*/ 1138 w 1889"/>
                  <a:gd name="T39" fmla="*/ 1670 h 1694"/>
                  <a:gd name="T40" fmla="*/ 1068 w 1889"/>
                  <a:gd name="T41" fmla="*/ 1683 h 1694"/>
                  <a:gd name="T42" fmla="*/ 996 w 1889"/>
                  <a:gd name="T43" fmla="*/ 1691 h 1694"/>
                  <a:gd name="T44" fmla="*/ 925 w 1889"/>
                  <a:gd name="T45" fmla="*/ 1694 h 1694"/>
                  <a:gd name="T46" fmla="*/ 853 w 1889"/>
                  <a:gd name="T47" fmla="*/ 1692 h 1694"/>
                  <a:gd name="T48" fmla="*/ 781 w 1889"/>
                  <a:gd name="T49" fmla="*/ 1686 h 1694"/>
                  <a:gd name="T50" fmla="*/ 712 w 1889"/>
                  <a:gd name="T51" fmla="*/ 1673 h 1694"/>
                  <a:gd name="T52" fmla="*/ 641 w 1889"/>
                  <a:gd name="T53" fmla="*/ 1658 h 1694"/>
                  <a:gd name="T54" fmla="*/ 572 w 1889"/>
                  <a:gd name="T55" fmla="*/ 1636 h 1694"/>
                  <a:gd name="T56" fmla="*/ 504 w 1889"/>
                  <a:gd name="T57" fmla="*/ 1609 h 1694"/>
                  <a:gd name="T58" fmla="*/ 438 w 1889"/>
                  <a:gd name="T59" fmla="*/ 1578 h 1694"/>
                  <a:gd name="T60" fmla="*/ 374 w 1889"/>
                  <a:gd name="T61" fmla="*/ 1541 h 1694"/>
                  <a:gd name="T62" fmla="*/ 312 w 1889"/>
                  <a:gd name="T63" fmla="*/ 1501 h 1694"/>
                  <a:gd name="T64" fmla="*/ 253 w 1889"/>
                  <a:gd name="T65" fmla="*/ 1453 h 1694"/>
                  <a:gd name="T66" fmla="*/ 296 w 1889"/>
                  <a:gd name="T67" fmla="*/ 1388 h 1694"/>
                  <a:gd name="T68" fmla="*/ 309 w 1889"/>
                  <a:gd name="T69" fmla="*/ 1361 h 1694"/>
                  <a:gd name="T70" fmla="*/ 317 w 1889"/>
                  <a:gd name="T71" fmla="*/ 1333 h 1694"/>
                  <a:gd name="T72" fmla="*/ 321 w 1889"/>
                  <a:gd name="T73" fmla="*/ 1304 h 1694"/>
                  <a:gd name="T74" fmla="*/ 321 w 1889"/>
                  <a:gd name="T75" fmla="*/ 604 h 1694"/>
                  <a:gd name="T76" fmla="*/ 318 w 1889"/>
                  <a:gd name="T77" fmla="*/ 553 h 1694"/>
                  <a:gd name="T78" fmla="*/ 310 w 1889"/>
                  <a:gd name="T79" fmla="*/ 504 h 1694"/>
                  <a:gd name="T80" fmla="*/ 298 w 1889"/>
                  <a:gd name="T81" fmla="*/ 457 h 1694"/>
                  <a:gd name="T82" fmla="*/ 280 w 1889"/>
                  <a:gd name="T83" fmla="*/ 412 h 1694"/>
                  <a:gd name="T84" fmla="*/ 258 w 1889"/>
                  <a:gd name="T85" fmla="*/ 369 h 1694"/>
                  <a:gd name="T86" fmla="*/ 233 w 1889"/>
                  <a:gd name="T87" fmla="*/ 328 h 1694"/>
                  <a:gd name="T88" fmla="*/ 203 w 1889"/>
                  <a:gd name="T89" fmla="*/ 291 h 1694"/>
                  <a:gd name="T90" fmla="*/ 168 w 1889"/>
                  <a:gd name="T91" fmla="*/ 256 h 1694"/>
                  <a:gd name="T92" fmla="*/ 132 w 1889"/>
                  <a:gd name="T93" fmla="*/ 226 h 1694"/>
                  <a:gd name="T94" fmla="*/ 91 w 1889"/>
                  <a:gd name="T95" fmla="*/ 198 h 1694"/>
                  <a:gd name="T96" fmla="*/ 47 w 1889"/>
                  <a:gd name="T97" fmla="*/ 175 h 1694"/>
                  <a:gd name="T98" fmla="*/ 0 w 1889"/>
                  <a:gd name="T99" fmla="*/ 157 h 1694"/>
                  <a:gd name="T100" fmla="*/ 32 w 1889"/>
                  <a:gd name="T101" fmla="*/ 103 h 1694"/>
                  <a:gd name="T102" fmla="*/ 66 w 1889"/>
                  <a:gd name="T103" fmla="*/ 51 h 1694"/>
                  <a:gd name="T104" fmla="*/ 104 w 1889"/>
                  <a:gd name="T10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89" h="1694">
                    <a:moveTo>
                      <a:pt x="104" y="0"/>
                    </a:moveTo>
                    <a:lnTo>
                      <a:pt x="840" y="728"/>
                    </a:lnTo>
                    <a:lnTo>
                      <a:pt x="854" y="741"/>
                    </a:lnTo>
                    <a:lnTo>
                      <a:pt x="871" y="750"/>
                    </a:lnTo>
                    <a:lnTo>
                      <a:pt x="890" y="756"/>
                    </a:lnTo>
                    <a:lnTo>
                      <a:pt x="1889" y="1015"/>
                    </a:lnTo>
                    <a:lnTo>
                      <a:pt x="1862" y="1082"/>
                    </a:lnTo>
                    <a:lnTo>
                      <a:pt x="1829" y="1148"/>
                    </a:lnTo>
                    <a:lnTo>
                      <a:pt x="1792" y="1212"/>
                    </a:lnTo>
                    <a:lnTo>
                      <a:pt x="1749" y="1273"/>
                    </a:lnTo>
                    <a:lnTo>
                      <a:pt x="1702" y="1332"/>
                    </a:lnTo>
                    <a:lnTo>
                      <a:pt x="1650" y="1389"/>
                    </a:lnTo>
                    <a:lnTo>
                      <a:pt x="1594" y="1441"/>
                    </a:lnTo>
                    <a:lnTo>
                      <a:pt x="1535" y="1489"/>
                    </a:lnTo>
                    <a:lnTo>
                      <a:pt x="1474" y="1531"/>
                    </a:lnTo>
                    <a:lnTo>
                      <a:pt x="1410" y="1569"/>
                    </a:lnTo>
                    <a:lnTo>
                      <a:pt x="1345" y="1601"/>
                    </a:lnTo>
                    <a:lnTo>
                      <a:pt x="1277" y="1629"/>
                    </a:lnTo>
                    <a:lnTo>
                      <a:pt x="1208" y="1652"/>
                    </a:lnTo>
                    <a:lnTo>
                      <a:pt x="1138" y="1670"/>
                    </a:lnTo>
                    <a:lnTo>
                      <a:pt x="1068" y="1683"/>
                    </a:lnTo>
                    <a:lnTo>
                      <a:pt x="996" y="1691"/>
                    </a:lnTo>
                    <a:lnTo>
                      <a:pt x="925" y="1694"/>
                    </a:lnTo>
                    <a:lnTo>
                      <a:pt x="853" y="1692"/>
                    </a:lnTo>
                    <a:lnTo>
                      <a:pt x="781" y="1686"/>
                    </a:lnTo>
                    <a:lnTo>
                      <a:pt x="712" y="1673"/>
                    </a:lnTo>
                    <a:lnTo>
                      <a:pt x="641" y="1658"/>
                    </a:lnTo>
                    <a:lnTo>
                      <a:pt x="572" y="1636"/>
                    </a:lnTo>
                    <a:lnTo>
                      <a:pt x="504" y="1609"/>
                    </a:lnTo>
                    <a:lnTo>
                      <a:pt x="438" y="1578"/>
                    </a:lnTo>
                    <a:lnTo>
                      <a:pt x="374" y="1541"/>
                    </a:lnTo>
                    <a:lnTo>
                      <a:pt x="312" y="1501"/>
                    </a:lnTo>
                    <a:lnTo>
                      <a:pt x="253" y="1453"/>
                    </a:lnTo>
                    <a:lnTo>
                      <a:pt x="296" y="1388"/>
                    </a:lnTo>
                    <a:lnTo>
                      <a:pt x="309" y="1361"/>
                    </a:lnTo>
                    <a:lnTo>
                      <a:pt x="317" y="1333"/>
                    </a:lnTo>
                    <a:lnTo>
                      <a:pt x="321" y="1304"/>
                    </a:lnTo>
                    <a:lnTo>
                      <a:pt x="321" y="604"/>
                    </a:lnTo>
                    <a:lnTo>
                      <a:pt x="318" y="553"/>
                    </a:lnTo>
                    <a:lnTo>
                      <a:pt x="310" y="504"/>
                    </a:lnTo>
                    <a:lnTo>
                      <a:pt x="298" y="457"/>
                    </a:lnTo>
                    <a:lnTo>
                      <a:pt x="280" y="412"/>
                    </a:lnTo>
                    <a:lnTo>
                      <a:pt x="258" y="369"/>
                    </a:lnTo>
                    <a:lnTo>
                      <a:pt x="233" y="328"/>
                    </a:lnTo>
                    <a:lnTo>
                      <a:pt x="203" y="291"/>
                    </a:lnTo>
                    <a:lnTo>
                      <a:pt x="168" y="256"/>
                    </a:lnTo>
                    <a:lnTo>
                      <a:pt x="132" y="226"/>
                    </a:lnTo>
                    <a:lnTo>
                      <a:pt x="91" y="198"/>
                    </a:lnTo>
                    <a:lnTo>
                      <a:pt x="47" y="175"/>
                    </a:lnTo>
                    <a:lnTo>
                      <a:pt x="0" y="157"/>
                    </a:lnTo>
                    <a:lnTo>
                      <a:pt x="32" y="103"/>
                    </a:lnTo>
                    <a:lnTo>
                      <a:pt x="66" y="51"/>
                    </a:lnTo>
                    <a:lnTo>
                      <a:pt x="10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3" name="Freeform 173">
                <a:extLst>
                  <a:ext uri="{FF2B5EF4-FFF2-40B4-BE49-F238E27FC236}">
                    <a16:creationId xmlns:a16="http://schemas.microsoft.com/office/drawing/2014/main" id="{669D01E6-7F2B-6ED9-204F-FB5087018327}"/>
                  </a:ext>
                </a:extLst>
              </p:cNvPr>
              <p:cNvSpPr>
                <a:spLocks/>
              </p:cNvSpPr>
              <p:nvPr/>
            </p:nvSpPr>
            <p:spPr bwMode="auto">
              <a:xfrm>
                <a:off x="4789488" y="2216151"/>
                <a:ext cx="31750" cy="80963"/>
              </a:xfrm>
              <a:custGeom>
                <a:avLst/>
                <a:gdLst>
                  <a:gd name="T0" fmla="*/ 54 w 218"/>
                  <a:gd name="T1" fmla="*/ 0 h 561"/>
                  <a:gd name="T2" fmla="*/ 165 w 218"/>
                  <a:gd name="T3" fmla="*/ 0 h 561"/>
                  <a:gd name="T4" fmla="*/ 180 w 218"/>
                  <a:gd name="T5" fmla="*/ 2 h 561"/>
                  <a:gd name="T6" fmla="*/ 193 w 218"/>
                  <a:gd name="T7" fmla="*/ 7 h 561"/>
                  <a:gd name="T8" fmla="*/ 205 w 218"/>
                  <a:gd name="T9" fmla="*/ 17 h 561"/>
                  <a:gd name="T10" fmla="*/ 214 w 218"/>
                  <a:gd name="T11" fmla="*/ 31 h 561"/>
                  <a:gd name="T12" fmla="*/ 218 w 218"/>
                  <a:gd name="T13" fmla="*/ 47 h 561"/>
                  <a:gd name="T14" fmla="*/ 217 w 218"/>
                  <a:gd name="T15" fmla="*/ 63 h 561"/>
                  <a:gd name="T16" fmla="*/ 212 w 218"/>
                  <a:gd name="T17" fmla="*/ 78 h 561"/>
                  <a:gd name="T18" fmla="*/ 152 w 218"/>
                  <a:gd name="T19" fmla="*/ 168 h 561"/>
                  <a:gd name="T20" fmla="*/ 180 w 218"/>
                  <a:gd name="T21" fmla="*/ 404 h 561"/>
                  <a:gd name="T22" fmla="*/ 126 w 218"/>
                  <a:gd name="T23" fmla="*/ 550 h 561"/>
                  <a:gd name="T24" fmla="*/ 120 w 218"/>
                  <a:gd name="T25" fmla="*/ 558 h 561"/>
                  <a:gd name="T26" fmla="*/ 113 w 218"/>
                  <a:gd name="T27" fmla="*/ 561 h 561"/>
                  <a:gd name="T28" fmla="*/ 106 w 218"/>
                  <a:gd name="T29" fmla="*/ 561 h 561"/>
                  <a:gd name="T30" fmla="*/ 98 w 218"/>
                  <a:gd name="T31" fmla="*/ 558 h 561"/>
                  <a:gd name="T32" fmla="*/ 93 w 218"/>
                  <a:gd name="T33" fmla="*/ 550 h 561"/>
                  <a:gd name="T34" fmla="*/ 39 w 218"/>
                  <a:gd name="T35" fmla="*/ 404 h 561"/>
                  <a:gd name="T36" fmla="*/ 67 w 218"/>
                  <a:gd name="T37" fmla="*/ 168 h 561"/>
                  <a:gd name="T38" fmla="*/ 7 w 218"/>
                  <a:gd name="T39" fmla="*/ 78 h 561"/>
                  <a:gd name="T40" fmla="*/ 1 w 218"/>
                  <a:gd name="T41" fmla="*/ 63 h 561"/>
                  <a:gd name="T42" fmla="*/ 0 w 218"/>
                  <a:gd name="T43" fmla="*/ 47 h 561"/>
                  <a:gd name="T44" fmla="*/ 5 w 218"/>
                  <a:gd name="T45" fmla="*/ 31 h 561"/>
                  <a:gd name="T46" fmla="*/ 14 w 218"/>
                  <a:gd name="T47" fmla="*/ 17 h 561"/>
                  <a:gd name="T48" fmla="*/ 25 w 218"/>
                  <a:gd name="T49" fmla="*/ 7 h 561"/>
                  <a:gd name="T50" fmla="*/ 39 w 218"/>
                  <a:gd name="T51" fmla="*/ 2 h 561"/>
                  <a:gd name="T52" fmla="*/ 54 w 218"/>
                  <a:gd name="T53"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8" h="561">
                    <a:moveTo>
                      <a:pt x="54" y="0"/>
                    </a:moveTo>
                    <a:lnTo>
                      <a:pt x="165" y="0"/>
                    </a:lnTo>
                    <a:lnTo>
                      <a:pt x="180" y="2"/>
                    </a:lnTo>
                    <a:lnTo>
                      <a:pt x="193" y="7"/>
                    </a:lnTo>
                    <a:lnTo>
                      <a:pt x="205" y="17"/>
                    </a:lnTo>
                    <a:lnTo>
                      <a:pt x="214" y="31"/>
                    </a:lnTo>
                    <a:lnTo>
                      <a:pt x="218" y="47"/>
                    </a:lnTo>
                    <a:lnTo>
                      <a:pt x="217" y="63"/>
                    </a:lnTo>
                    <a:lnTo>
                      <a:pt x="212" y="78"/>
                    </a:lnTo>
                    <a:lnTo>
                      <a:pt x="152" y="168"/>
                    </a:lnTo>
                    <a:lnTo>
                      <a:pt x="180" y="404"/>
                    </a:lnTo>
                    <a:lnTo>
                      <a:pt x="126" y="550"/>
                    </a:lnTo>
                    <a:lnTo>
                      <a:pt x="120" y="558"/>
                    </a:lnTo>
                    <a:lnTo>
                      <a:pt x="113" y="561"/>
                    </a:lnTo>
                    <a:lnTo>
                      <a:pt x="106" y="561"/>
                    </a:lnTo>
                    <a:lnTo>
                      <a:pt x="98" y="558"/>
                    </a:lnTo>
                    <a:lnTo>
                      <a:pt x="93" y="550"/>
                    </a:lnTo>
                    <a:lnTo>
                      <a:pt x="39" y="404"/>
                    </a:lnTo>
                    <a:lnTo>
                      <a:pt x="67" y="168"/>
                    </a:lnTo>
                    <a:lnTo>
                      <a:pt x="7" y="78"/>
                    </a:lnTo>
                    <a:lnTo>
                      <a:pt x="1" y="63"/>
                    </a:lnTo>
                    <a:lnTo>
                      <a:pt x="0" y="47"/>
                    </a:lnTo>
                    <a:lnTo>
                      <a:pt x="5" y="31"/>
                    </a:lnTo>
                    <a:lnTo>
                      <a:pt x="14" y="17"/>
                    </a:lnTo>
                    <a:lnTo>
                      <a:pt x="25" y="7"/>
                    </a:lnTo>
                    <a:lnTo>
                      <a:pt x="39" y="2"/>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sp>
        <p:nvSpPr>
          <p:cNvPr id="94" name="TextBox 93">
            <a:extLst>
              <a:ext uri="{FF2B5EF4-FFF2-40B4-BE49-F238E27FC236}">
                <a16:creationId xmlns:a16="http://schemas.microsoft.com/office/drawing/2014/main" id="{00F58529-F53E-3061-6507-5D672BAB3660}"/>
              </a:ext>
            </a:extLst>
          </p:cNvPr>
          <p:cNvSpPr txBox="1"/>
          <p:nvPr/>
        </p:nvSpPr>
        <p:spPr>
          <a:xfrm>
            <a:off x="2834670" y="2112853"/>
            <a:ext cx="2573398" cy="430887"/>
          </a:xfrm>
          <a:prstGeom prst="rect">
            <a:avLst/>
          </a:prstGeom>
          <a:noFill/>
        </p:spPr>
        <p:txBody>
          <a:bodyPr wrap="square" rtlCol="0">
            <a:spAutoFit/>
          </a:bodyPr>
          <a:lstStyle/>
          <a:p>
            <a:pPr algn="r"/>
            <a:r>
              <a:rPr lang="en-GB" sz="2200" dirty="0">
                <a:solidFill>
                  <a:schemeClr val="bg1"/>
                </a:solidFill>
              </a:rPr>
              <a:t>Introduction &amp; Hook</a:t>
            </a:r>
          </a:p>
        </p:txBody>
      </p:sp>
      <p:sp>
        <p:nvSpPr>
          <p:cNvPr id="95" name="TextBox 94">
            <a:extLst>
              <a:ext uri="{FF2B5EF4-FFF2-40B4-BE49-F238E27FC236}">
                <a16:creationId xmlns:a16="http://schemas.microsoft.com/office/drawing/2014/main" id="{1F227F6E-60BB-0CEB-4AD7-0DF7BEC6782A}"/>
              </a:ext>
            </a:extLst>
          </p:cNvPr>
          <p:cNvSpPr txBox="1"/>
          <p:nvPr/>
        </p:nvSpPr>
        <p:spPr>
          <a:xfrm>
            <a:off x="3263515" y="4048907"/>
            <a:ext cx="2039261" cy="430887"/>
          </a:xfrm>
          <a:prstGeom prst="rect">
            <a:avLst/>
          </a:prstGeom>
          <a:noFill/>
        </p:spPr>
        <p:txBody>
          <a:bodyPr wrap="square" rtlCol="0">
            <a:spAutoFit/>
          </a:bodyPr>
          <a:lstStyle/>
          <a:p>
            <a:pPr algn="r"/>
            <a:r>
              <a:rPr lang="en-GB" sz="2200" dirty="0">
                <a:solidFill>
                  <a:srgbClr val="000000"/>
                </a:solidFill>
              </a:rPr>
              <a:t>What you seek</a:t>
            </a:r>
          </a:p>
        </p:txBody>
      </p:sp>
      <p:sp>
        <p:nvSpPr>
          <p:cNvPr id="96" name="TextBox 95">
            <a:extLst>
              <a:ext uri="{FF2B5EF4-FFF2-40B4-BE49-F238E27FC236}">
                <a16:creationId xmlns:a16="http://schemas.microsoft.com/office/drawing/2014/main" id="{DE077BB5-CCDF-C3B6-6937-23D358306401}"/>
              </a:ext>
            </a:extLst>
          </p:cNvPr>
          <p:cNvSpPr txBox="1"/>
          <p:nvPr/>
        </p:nvSpPr>
        <p:spPr>
          <a:xfrm>
            <a:off x="1051354" y="3082636"/>
            <a:ext cx="2039261" cy="430887"/>
          </a:xfrm>
          <a:prstGeom prst="rect">
            <a:avLst/>
          </a:prstGeom>
          <a:noFill/>
        </p:spPr>
        <p:txBody>
          <a:bodyPr wrap="square" rtlCol="0">
            <a:spAutoFit/>
          </a:bodyPr>
          <a:lstStyle/>
          <a:p>
            <a:r>
              <a:rPr lang="en-GB" sz="2200" dirty="0">
                <a:solidFill>
                  <a:srgbClr val="000000"/>
                </a:solidFill>
              </a:rPr>
              <a:t>Your Project</a:t>
            </a:r>
          </a:p>
        </p:txBody>
      </p:sp>
      <p:sp>
        <p:nvSpPr>
          <p:cNvPr id="97" name="TextBox 96">
            <a:extLst>
              <a:ext uri="{FF2B5EF4-FFF2-40B4-BE49-F238E27FC236}">
                <a16:creationId xmlns:a16="http://schemas.microsoft.com/office/drawing/2014/main" id="{9703C6C5-66BA-E7D3-F6FC-D2847EDD0594}"/>
              </a:ext>
            </a:extLst>
          </p:cNvPr>
          <p:cNvSpPr txBox="1"/>
          <p:nvPr/>
        </p:nvSpPr>
        <p:spPr>
          <a:xfrm>
            <a:off x="936924" y="4985681"/>
            <a:ext cx="2520819" cy="430887"/>
          </a:xfrm>
          <a:prstGeom prst="rect">
            <a:avLst/>
          </a:prstGeom>
          <a:noFill/>
        </p:spPr>
        <p:txBody>
          <a:bodyPr wrap="square" rtlCol="0">
            <a:spAutoFit/>
          </a:bodyPr>
          <a:lstStyle/>
          <a:p>
            <a:r>
              <a:rPr lang="en-GB" sz="2200" dirty="0">
                <a:solidFill>
                  <a:schemeClr val="bg1"/>
                </a:solidFill>
              </a:rPr>
              <a:t>Potential &amp; Results</a:t>
            </a:r>
          </a:p>
        </p:txBody>
      </p:sp>
      <p:sp>
        <p:nvSpPr>
          <p:cNvPr id="98" name="Rectangle 97">
            <a:extLst>
              <a:ext uri="{FF2B5EF4-FFF2-40B4-BE49-F238E27FC236}">
                <a16:creationId xmlns:a16="http://schemas.microsoft.com/office/drawing/2014/main" id="{096CDD7E-8991-434F-FC5D-A7E86A649819}"/>
              </a:ext>
            </a:extLst>
          </p:cNvPr>
          <p:cNvSpPr/>
          <p:nvPr/>
        </p:nvSpPr>
        <p:spPr>
          <a:xfrm>
            <a:off x="-1" y="3982244"/>
            <a:ext cx="2647683" cy="738664"/>
          </a:xfrm>
          <a:prstGeom prst="rect">
            <a:avLst/>
          </a:prstGeom>
        </p:spPr>
        <p:txBody>
          <a:bodyPr wrap="square">
            <a:spAutoFit/>
          </a:bodyPr>
          <a:lstStyle/>
          <a:p>
            <a:pPr algn="r"/>
            <a:r>
              <a:rPr lang="en-US" sz="1400" b="1" dirty="0">
                <a:solidFill>
                  <a:schemeClr val="bg2">
                    <a:lumMod val="50000"/>
                  </a:schemeClr>
                </a:solidFill>
              </a:rPr>
              <a:t>Are you looking for a mentor, investment, or partnership? Why are you networking?</a:t>
            </a:r>
          </a:p>
        </p:txBody>
      </p:sp>
      <p:sp>
        <p:nvSpPr>
          <p:cNvPr id="99" name="Rectangle 98">
            <a:extLst>
              <a:ext uri="{FF2B5EF4-FFF2-40B4-BE49-F238E27FC236}">
                <a16:creationId xmlns:a16="http://schemas.microsoft.com/office/drawing/2014/main" id="{C668B4AC-9961-E5CD-9305-25DC1A0169BA}"/>
              </a:ext>
            </a:extLst>
          </p:cNvPr>
          <p:cNvSpPr/>
          <p:nvPr/>
        </p:nvSpPr>
        <p:spPr>
          <a:xfrm>
            <a:off x="3685638" y="2878418"/>
            <a:ext cx="2578830" cy="830997"/>
          </a:xfrm>
          <a:prstGeom prst="rect">
            <a:avLst/>
          </a:prstGeom>
        </p:spPr>
        <p:txBody>
          <a:bodyPr wrap="square">
            <a:spAutoFit/>
          </a:bodyPr>
          <a:lstStyle/>
          <a:p>
            <a:r>
              <a:rPr lang="en-US" sz="1600" b="1" dirty="0">
                <a:solidFill>
                  <a:schemeClr val="bg2">
                    <a:lumMod val="50000"/>
                  </a:schemeClr>
                </a:solidFill>
              </a:rPr>
              <a:t>Explain your business or value proposition in a few sentences.</a:t>
            </a:r>
          </a:p>
        </p:txBody>
      </p:sp>
      <p:sp>
        <p:nvSpPr>
          <p:cNvPr id="100" name="Rectangle 99">
            <a:extLst>
              <a:ext uri="{FF2B5EF4-FFF2-40B4-BE49-F238E27FC236}">
                <a16:creationId xmlns:a16="http://schemas.microsoft.com/office/drawing/2014/main" id="{A4DFD37C-9FE5-A5F2-3B20-3558A59F8FC1}"/>
              </a:ext>
            </a:extLst>
          </p:cNvPr>
          <p:cNvSpPr/>
          <p:nvPr/>
        </p:nvSpPr>
        <p:spPr>
          <a:xfrm>
            <a:off x="3793972" y="4998241"/>
            <a:ext cx="2860138" cy="738664"/>
          </a:xfrm>
          <a:prstGeom prst="rect">
            <a:avLst/>
          </a:prstGeom>
        </p:spPr>
        <p:txBody>
          <a:bodyPr wrap="square">
            <a:spAutoFit/>
          </a:bodyPr>
          <a:lstStyle/>
          <a:p>
            <a:r>
              <a:rPr lang="en-US" sz="1400" b="1" dirty="0">
                <a:solidFill>
                  <a:schemeClr val="bg2">
                    <a:lumMod val="50000"/>
                  </a:schemeClr>
                </a:solidFill>
              </a:rPr>
              <a:t>What value would  this collaboration lead to? What is in it for the new contact and yourself?</a:t>
            </a:r>
          </a:p>
        </p:txBody>
      </p:sp>
      <p:sp>
        <p:nvSpPr>
          <p:cNvPr id="101" name="Rectangle 100">
            <a:extLst>
              <a:ext uri="{FF2B5EF4-FFF2-40B4-BE49-F238E27FC236}">
                <a16:creationId xmlns:a16="http://schemas.microsoft.com/office/drawing/2014/main" id="{1EED91C2-E53E-8AE2-EE1E-C69F79F434A7}"/>
              </a:ext>
            </a:extLst>
          </p:cNvPr>
          <p:cNvSpPr/>
          <p:nvPr/>
        </p:nvSpPr>
        <p:spPr>
          <a:xfrm>
            <a:off x="96135" y="1908084"/>
            <a:ext cx="2647683" cy="830997"/>
          </a:xfrm>
          <a:prstGeom prst="rect">
            <a:avLst/>
          </a:prstGeom>
        </p:spPr>
        <p:txBody>
          <a:bodyPr wrap="square">
            <a:spAutoFit/>
          </a:bodyPr>
          <a:lstStyle/>
          <a:p>
            <a:pPr algn="r"/>
            <a:r>
              <a:rPr lang="en-US" sz="1600" b="1" dirty="0">
                <a:solidFill>
                  <a:schemeClr val="bg2">
                    <a:lumMod val="50000"/>
                  </a:schemeClr>
                </a:solidFill>
              </a:rPr>
              <a:t>Who are you? </a:t>
            </a:r>
            <a:r>
              <a:rPr lang="en-US" sz="1600" b="1" dirty="0" err="1">
                <a:solidFill>
                  <a:schemeClr val="bg2">
                    <a:lumMod val="50000"/>
                  </a:schemeClr>
                </a:solidFill>
              </a:rPr>
              <a:t>Humanise</a:t>
            </a:r>
            <a:r>
              <a:rPr lang="en-US" sz="1600" b="1" dirty="0">
                <a:solidFill>
                  <a:schemeClr val="bg2">
                    <a:lumMod val="50000"/>
                  </a:schemeClr>
                </a:solidFill>
              </a:rPr>
              <a:t> your personal story through anecdotes &amp; interesting tales</a:t>
            </a:r>
          </a:p>
        </p:txBody>
      </p:sp>
      <p:sp>
        <p:nvSpPr>
          <p:cNvPr id="105" name="TextBox 104">
            <a:extLst>
              <a:ext uri="{FF2B5EF4-FFF2-40B4-BE49-F238E27FC236}">
                <a16:creationId xmlns:a16="http://schemas.microsoft.com/office/drawing/2014/main" id="{495712D1-7337-6CE7-3519-42AAFFCF5A38}"/>
              </a:ext>
            </a:extLst>
          </p:cNvPr>
          <p:cNvSpPr txBox="1"/>
          <p:nvPr/>
        </p:nvSpPr>
        <p:spPr>
          <a:xfrm>
            <a:off x="9338423" y="2276558"/>
            <a:ext cx="3075412" cy="3200876"/>
          </a:xfrm>
          <a:prstGeom prst="rect">
            <a:avLst/>
          </a:prstGeom>
          <a:noFill/>
        </p:spPr>
        <p:txBody>
          <a:bodyPr wrap="square">
            <a:spAutoFit/>
          </a:bodyPr>
          <a:lstStyle/>
          <a:p>
            <a:pPr algn="ctr"/>
            <a:r>
              <a:rPr lang="en-US" sz="3000" dirty="0">
                <a:solidFill>
                  <a:schemeClr val="bg1"/>
                </a:solidFill>
              </a:rPr>
              <a:t>Your </a:t>
            </a:r>
          </a:p>
          <a:p>
            <a:pPr algn="ctr"/>
            <a:r>
              <a:rPr lang="en-US" sz="3000" dirty="0">
                <a:solidFill>
                  <a:schemeClr val="bg1"/>
                </a:solidFill>
              </a:rPr>
              <a:t>Elevator</a:t>
            </a:r>
          </a:p>
          <a:p>
            <a:pPr algn="ctr"/>
            <a:r>
              <a:rPr lang="en-US" sz="3000" dirty="0">
                <a:solidFill>
                  <a:schemeClr val="bg1"/>
                </a:solidFill>
              </a:rPr>
              <a:t>Pitch</a:t>
            </a:r>
          </a:p>
          <a:p>
            <a:pPr algn="ctr"/>
            <a:r>
              <a:rPr lang="en-US" sz="3000" dirty="0">
                <a:solidFill>
                  <a:schemeClr val="bg1"/>
                </a:solidFill>
              </a:rPr>
              <a:t>In </a:t>
            </a:r>
          </a:p>
          <a:p>
            <a:pPr algn="ctr"/>
            <a:r>
              <a:rPr lang="en-US" sz="3000" dirty="0">
                <a:solidFill>
                  <a:schemeClr val="bg1"/>
                </a:solidFill>
              </a:rPr>
              <a:t>4 Steps</a:t>
            </a:r>
          </a:p>
          <a:p>
            <a:pPr algn="ctr"/>
            <a:endParaRPr lang="en-US" sz="3000" dirty="0">
              <a:solidFill>
                <a:schemeClr val="bg1"/>
              </a:solidFill>
            </a:endParaRPr>
          </a:p>
          <a:p>
            <a:pPr algn="ctr"/>
            <a:r>
              <a:rPr lang="en-US" sz="1100" dirty="0">
                <a:solidFill>
                  <a:schemeClr val="bg1"/>
                </a:solidFill>
              </a:rPr>
              <a:t>Practice with </a:t>
            </a:r>
            <a:br>
              <a:rPr lang="en-US" sz="1100" dirty="0">
                <a:solidFill>
                  <a:schemeClr val="bg1"/>
                </a:solidFill>
              </a:rPr>
            </a:br>
            <a:r>
              <a:rPr lang="en-US" sz="1100" dirty="0">
                <a:solidFill>
                  <a:schemeClr val="bg1"/>
                </a:solidFill>
              </a:rPr>
              <a:t>your friends and family</a:t>
            </a:r>
          </a:p>
        </p:txBody>
      </p:sp>
    </p:spTree>
    <p:extLst>
      <p:ext uri="{BB962C8B-B14F-4D97-AF65-F5344CB8AC3E}">
        <p14:creationId xmlns:p14="http://schemas.microsoft.com/office/powerpoint/2010/main" val="2186032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500" fill="hold"/>
                                        <p:tgtEl>
                                          <p:spTgt spid="85"/>
                                        </p:tgtEl>
                                        <p:attrNameLst>
                                          <p:attrName>ppt_w</p:attrName>
                                        </p:attrNameLst>
                                      </p:cBhvr>
                                      <p:tavLst>
                                        <p:tav tm="0">
                                          <p:val>
                                            <p:fltVal val="0"/>
                                          </p:val>
                                        </p:tav>
                                        <p:tav tm="100000">
                                          <p:val>
                                            <p:strVal val="#ppt_w"/>
                                          </p:val>
                                        </p:tav>
                                      </p:tavLst>
                                    </p:anim>
                                    <p:anim calcmode="lin" valueType="num">
                                      <p:cBhvr>
                                        <p:cTn id="12" dur="500" fill="hold"/>
                                        <p:tgtEl>
                                          <p:spTgt spid="85"/>
                                        </p:tgtEl>
                                        <p:attrNameLst>
                                          <p:attrName>ppt_h</p:attrName>
                                        </p:attrNameLst>
                                      </p:cBhvr>
                                      <p:tavLst>
                                        <p:tav tm="0">
                                          <p:val>
                                            <p:fltVal val="0"/>
                                          </p:val>
                                        </p:tav>
                                        <p:tav tm="100000">
                                          <p:val>
                                            <p:strVal val="#ppt_h"/>
                                          </p:val>
                                        </p:tav>
                                      </p:tavLst>
                                    </p:anim>
                                    <p:animEffect transition="in" filter="fade">
                                      <p:cBhvr>
                                        <p:cTn id="13" dur="500"/>
                                        <p:tgtEl>
                                          <p:spTgt spid="85"/>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94"/>
                                        </p:tgtEl>
                                        <p:attrNameLst>
                                          <p:attrName>style.visibility</p:attrName>
                                        </p:attrNameLst>
                                      </p:cBhvr>
                                      <p:to>
                                        <p:strVal val="visible"/>
                                      </p:to>
                                    </p:set>
                                    <p:animEffect transition="in" filter="wipe(down)">
                                      <p:cBhvr>
                                        <p:cTn id="17" dur="500"/>
                                        <p:tgtEl>
                                          <p:spTgt spid="94"/>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101"/>
                                        </p:tgtEl>
                                        <p:attrNameLst>
                                          <p:attrName>style.visibility</p:attrName>
                                        </p:attrNameLst>
                                      </p:cBhvr>
                                      <p:to>
                                        <p:strVal val="visible"/>
                                      </p:to>
                                    </p:set>
                                    <p:animEffect transition="in" filter="fade">
                                      <p:cBhvr>
                                        <p:cTn id="21" dur="500"/>
                                        <p:tgtEl>
                                          <p:spTgt spid="101"/>
                                        </p:tgtEl>
                                      </p:cBhvr>
                                    </p:animEffect>
                                    <p:anim calcmode="lin" valueType="num">
                                      <p:cBhvr>
                                        <p:cTn id="22" dur="500" fill="hold"/>
                                        <p:tgtEl>
                                          <p:spTgt spid="101"/>
                                        </p:tgtEl>
                                        <p:attrNameLst>
                                          <p:attrName>ppt_x</p:attrName>
                                        </p:attrNameLst>
                                      </p:cBhvr>
                                      <p:tavLst>
                                        <p:tav tm="0">
                                          <p:val>
                                            <p:strVal val="#ppt_x"/>
                                          </p:val>
                                        </p:tav>
                                        <p:tav tm="100000">
                                          <p:val>
                                            <p:strVal val="#ppt_x"/>
                                          </p:val>
                                        </p:tav>
                                      </p:tavLst>
                                    </p:anim>
                                    <p:anim calcmode="lin" valueType="num">
                                      <p:cBhvr>
                                        <p:cTn id="23" dur="500" fill="hold"/>
                                        <p:tgtEl>
                                          <p:spTgt spid="101"/>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56"/>
                                        </p:tgtEl>
                                        <p:attrNameLst>
                                          <p:attrName>style.visibility</p:attrName>
                                        </p:attrNameLst>
                                      </p:cBhvr>
                                      <p:to>
                                        <p:strVal val="visible"/>
                                      </p:to>
                                    </p:set>
                                    <p:anim calcmode="lin" valueType="num">
                                      <p:cBhvr>
                                        <p:cTn id="27" dur="500" fill="hold"/>
                                        <p:tgtEl>
                                          <p:spTgt spid="56"/>
                                        </p:tgtEl>
                                        <p:attrNameLst>
                                          <p:attrName>ppt_w</p:attrName>
                                        </p:attrNameLst>
                                      </p:cBhvr>
                                      <p:tavLst>
                                        <p:tav tm="0">
                                          <p:val>
                                            <p:fltVal val="0"/>
                                          </p:val>
                                        </p:tav>
                                        <p:tav tm="100000">
                                          <p:val>
                                            <p:strVal val="#ppt_w"/>
                                          </p:val>
                                        </p:tav>
                                      </p:tavLst>
                                    </p:anim>
                                    <p:anim calcmode="lin" valueType="num">
                                      <p:cBhvr>
                                        <p:cTn id="28" dur="500" fill="hold"/>
                                        <p:tgtEl>
                                          <p:spTgt spid="56"/>
                                        </p:tgtEl>
                                        <p:attrNameLst>
                                          <p:attrName>ppt_h</p:attrName>
                                        </p:attrNameLst>
                                      </p:cBhvr>
                                      <p:tavLst>
                                        <p:tav tm="0">
                                          <p:val>
                                            <p:fltVal val="0"/>
                                          </p:val>
                                        </p:tav>
                                        <p:tav tm="100000">
                                          <p:val>
                                            <p:strVal val="#ppt_h"/>
                                          </p:val>
                                        </p:tav>
                                      </p:tavLst>
                                    </p:anim>
                                    <p:animEffect transition="in" filter="fade">
                                      <p:cBhvr>
                                        <p:cTn id="29" dur="500"/>
                                        <p:tgtEl>
                                          <p:spTgt spid="5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96"/>
                                        </p:tgtEl>
                                        <p:attrNameLst>
                                          <p:attrName>style.visibility</p:attrName>
                                        </p:attrNameLst>
                                      </p:cBhvr>
                                      <p:to>
                                        <p:strVal val="visible"/>
                                      </p:to>
                                    </p:set>
                                    <p:animEffect transition="in" filter="wipe(left)">
                                      <p:cBhvr>
                                        <p:cTn id="33" dur="500"/>
                                        <p:tgtEl>
                                          <p:spTgt spid="96"/>
                                        </p:tgtEl>
                                      </p:cBhvr>
                                    </p:animEffect>
                                  </p:childTnLst>
                                </p:cTn>
                              </p:par>
                            </p:childTnLst>
                          </p:cTn>
                        </p:par>
                        <p:par>
                          <p:cTn id="34" fill="hold">
                            <p:stCondLst>
                              <p:cond delay="3000"/>
                            </p:stCondLst>
                            <p:childTnLst>
                              <p:par>
                                <p:cTn id="35" presetID="42" presetClass="entr" presetSubtype="0" fill="hold" grpId="0" nodeType="afterEffect">
                                  <p:stCondLst>
                                    <p:cond delay="0"/>
                                  </p:stCondLst>
                                  <p:childTnLst>
                                    <p:set>
                                      <p:cBhvr>
                                        <p:cTn id="36" dur="1" fill="hold">
                                          <p:stCondLst>
                                            <p:cond delay="0"/>
                                          </p:stCondLst>
                                        </p:cTn>
                                        <p:tgtEl>
                                          <p:spTgt spid="99"/>
                                        </p:tgtEl>
                                        <p:attrNameLst>
                                          <p:attrName>style.visibility</p:attrName>
                                        </p:attrNameLst>
                                      </p:cBhvr>
                                      <p:to>
                                        <p:strVal val="visible"/>
                                      </p:to>
                                    </p:set>
                                    <p:animEffect transition="in" filter="fade">
                                      <p:cBhvr>
                                        <p:cTn id="37" dur="500"/>
                                        <p:tgtEl>
                                          <p:spTgt spid="99"/>
                                        </p:tgtEl>
                                      </p:cBhvr>
                                    </p:animEffect>
                                    <p:anim calcmode="lin" valueType="num">
                                      <p:cBhvr>
                                        <p:cTn id="38" dur="500" fill="hold"/>
                                        <p:tgtEl>
                                          <p:spTgt spid="99"/>
                                        </p:tgtEl>
                                        <p:attrNameLst>
                                          <p:attrName>ppt_x</p:attrName>
                                        </p:attrNameLst>
                                      </p:cBhvr>
                                      <p:tavLst>
                                        <p:tav tm="0">
                                          <p:val>
                                            <p:strVal val="#ppt_x"/>
                                          </p:val>
                                        </p:tav>
                                        <p:tav tm="100000">
                                          <p:val>
                                            <p:strVal val="#ppt_x"/>
                                          </p:val>
                                        </p:tav>
                                      </p:tavLst>
                                    </p:anim>
                                    <p:anim calcmode="lin" valueType="num">
                                      <p:cBhvr>
                                        <p:cTn id="39" dur="500" fill="hold"/>
                                        <p:tgtEl>
                                          <p:spTgt spid="99"/>
                                        </p:tgtEl>
                                        <p:attrNameLst>
                                          <p:attrName>ppt_y</p:attrName>
                                        </p:attrNameLst>
                                      </p:cBhvr>
                                      <p:tavLst>
                                        <p:tav tm="0">
                                          <p:val>
                                            <p:strVal val="#ppt_y+.1"/>
                                          </p:val>
                                        </p:tav>
                                        <p:tav tm="100000">
                                          <p:val>
                                            <p:strVal val="#ppt_y"/>
                                          </p:val>
                                        </p:tav>
                                      </p:tavLst>
                                    </p:anim>
                                  </p:childTnLst>
                                </p:cTn>
                              </p:par>
                            </p:childTnLst>
                          </p:cTn>
                        </p:par>
                        <p:par>
                          <p:cTn id="40" fill="hold">
                            <p:stCondLst>
                              <p:cond delay="3500"/>
                            </p:stCondLst>
                            <p:childTnLst>
                              <p:par>
                                <p:cTn id="41" presetID="53" presetClass="entr" presetSubtype="16" fill="hold" nodeType="afterEffect">
                                  <p:stCondLst>
                                    <p:cond delay="0"/>
                                  </p:stCondLst>
                                  <p:childTnLst>
                                    <p:set>
                                      <p:cBhvr>
                                        <p:cTn id="42" dur="1" fill="hold">
                                          <p:stCondLst>
                                            <p:cond delay="0"/>
                                          </p:stCondLst>
                                        </p:cTn>
                                        <p:tgtEl>
                                          <p:spTgt spid="75"/>
                                        </p:tgtEl>
                                        <p:attrNameLst>
                                          <p:attrName>style.visibility</p:attrName>
                                        </p:attrNameLst>
                                      </p:cBhvr>
                                      <p:to>
                                        <p:strVal val="visible"/>
                                      </p:to>
                                    </p:set>
                                    <p:anim calcmode="lin" valueType="num">
                                      <p:cBhvr>
                                        <p:cTn id="43" dur="500" fill="hold"/>
                                        <p:tgtEl>
                                          <p:spTgt spid="75"/>
                                        </p:tgtEl>
                                        <p:attrNameLst>
                                          <p:attrName>ppt_w</p:attrName>
                                        </p:attrNameLst>
                                      </p:cBhvr>
                                      <p:tavLst>
                                        <p:tav tm="0">
                                          <p:val>
                                            <p:fltVal val="0"/>
                                          </p:val>
                                        </p:tav>
                                        <p:tav tm="100000">
                                          <p:val>
                                            <p:strVal val="#ppt_w"/>
                                          </p:val>
                                        </p:tav>
                                      </p:tavLst>
                                    </p:anim>
                                    <p:anim calcmode="lin" valueType="num">
                                      <p:cBhvr>
                                        <p:cTn id="44" dur="500" fill="hold"/>
                                        <p:tgtEl>
                                          <p:spTgt spid="75"/>
                                        </p:tgtEl>
                                        <p:attrNameLst>
                                          <p:attrName>ppt_h</p:attrName>
                                        </p:attrNameLst>
                                      </p:cBhvr>
                                      <p:tavLst>
                                        <p:tav tm="0">
                                          <p:val>
                                            <p:fltVal val="0"/>
                                          </p:val>
                                        </p:tav>
                                        <p:tav tm="100000">
                                          <p:val>
                                            <p:strVal val="#ppt_h"/>
                                          </p:val>
                                        </p:tav>
                                      </p:tavLst>
                                    </p:anim>
                                    <p:animEffect transition="in" filter="fade">
                                      <p:cBhvr>
                                        <p:cTn id="45" dur="500"/>
                                        <p:tgtEl>
                                          <p:spTgt spid="75"/>
                                        </p:tgtEl>
                                      </p:cBhvr>
                                    </p:animEffect>
                                  </p:childTnLst>
                                </p:cTn>
                              </p:par>
                            </p:childTnLst>
                          </p:cTn>
                        </p:par>
                        <p:par>
                          <p:cTn id="46" fill="hold">
                            <p:stCondLst>
                              <p:cond delay="4000"/>
                            </p:stCondLst>
                            <p:childTnLst>
                              <p:par>
                                <p:cTn id="47" presetID="22" presetClass="entr" presetSubtype="2" fill="hold" grpId="0" nodeType="afterEffect">
                                  <p:stCondLst>
                                    <p:cond delay="0"/>
                                  </p:stCondLst>
                                  <p:childTnLst>
                                    <p:set>
                                      <p:cBhvr>
                                        <p:cTn id="48" dur="1" fill="hold">
                                          <p:stCondLst>
                                            <p:cond delay="0"/>
                                          </p:stCondLst>
                                        </p:cTn>
                                        <p:tgtEl>
                                          <p:spTgt spid="95"/>
                                        </p:tgtEl>
                                        <p:attrNameLst>
                                          <p:attrName>style.visibility</p:attrName>
                                        </p:attrNameLst>
                                      </p:cBhvr>
                                      <p:to>
                                        <p:strVal val="visible"/>
                                      </p:to>
                                    </p:set>
                                    <p:animEffect transition="in" filter="wipe(right)">
                                      <p:cBhvr>
                                        <p:cTn id="49" dur="500"/>
                                        <p:tgtEl>
                                          <p:spTgt spid="95"/>
                                        </p:tgtEl>
                                      </p:cBhvr>
                                    </p:animEffect>
                                  </p:childTnLst>
                                </p:cTn>
                              </p:par>
                            </p:childTnLst>
                          </p:cTn>
                        </p:par>
                        <p:par>
                          <p:cTn id="50" fill="hold">
                            <p:stCondLst>
                              <p:cond delay="4500"/>
                            </p:stCondLst>
                            <p:childTnLst>
                              <p:par>
                                <p:cTn id="51" presetID="42" presetClass="entr" presetSubtype="0" fill="hold" grpId="0" nodeType="afterEffect">
                                  <p:stCondLst>
                                    <p:cond delay="0"/>
                                  </p:stCondLst>
                                  <p:childTnLst>
                                    <p:set>
                                      <p:cBhvr>
                                        <p:cTn id="52" dur="1" fill="hold">
                                          <p:stCondLst>
                                            <p:cond delay="0"/>
                                          </p:stCondLst>
                                        </p:cTn>
                                        <p:tgtEl>
                                          <p:spTgt spid="98"/>
                                        </p:tgtEl>
                                        <p:attrNameLst>
                                          <p:attrName>style.visibility</p:attrName>
                                        </p:attrNameLst>
                                      </p:cBhvr>
                                      <p:to>
                                        <p:strVal val="visible"/>
                                      </p:to>
                                    </p:set>
                                    <p:animEffect transition="in" filter="fade">
                                      <p:cBhvr>
                                        <p:cTn id="53" dur="500"/>
                                        <p:tgtEl>
                                          <p:spTgt spid="98"/>
                                        </p:tgtEl>
                                      </p:cBhvr>
                                    </p:animEffect>
                                    <p:anim calcmode="lin" valueType="num">
                                      <p:cBhvr>
                                        <p:cTn id="54" dur="500" fill="hold"/>
                                        <p:tgtEl>
                                          <p:spTgt spid="98"/>
                                        </p:tgtEl>
                                        <p:attrNameLst>
                                          <p:attrName>ppt_x</p:attrName>
                                        </p:attrNameLst>
                                      </p:cBhvr>
                                      <p:tavLst>
                                        <p:tav tm="0">
                                          <p:val>
                                            <p:strVal val="#ppt_x"/>
                                          </p:val>
                                        </p:tav>
                                        <p:tav tm="100000">
                                          <p:val>
                                            <p:strVal val="#ppt_x"/>
                                          </p:val>
                                        </p:tav>
                                      </p:tavLst>
                                    </p:anim>
                                    <p:anim calcmode="lin" valueType="num">
                                      <p:cBhvr>
                                        <p:cTn id="55" dur="500" fill="hold"/>
                                        <p:tgtEl>
                                          <p:spTgt spid="98"/>
                                        </p:tgtEl>
                                        <p:attrNameLst>
                                          <p:attrName>ppt_y</p:attrName>
                                        </p:attrNameLst>
                                      </p:cBhvr>
                                      <p:tavLst>
                                        <p:tav tm="0">
                                          <p:val>
                                            <p:strVal val="#ppt_y+.1"/>
                                          </p:val>
                                        </p:tav>
                                        <p:tav tm="100000">
                                          <p:val>
                                            <p:strVal val="#ppt_y"/>
                                          </p:val>
                                        </p:tav>
                                      </p:tavLst>
                                    </p:anim>
                                  </p:childTnLst>
                                </p:cTn>
                              </p:par>
                            </p:childTnLst>
                          </p:cTn>
                        </p:par>
                        <p:par>
                          <p:cTn id="56" fill="hold">
                            <p:stCondLst>
                              <p:cond delay="5000"/>
                            </p:stCondLst>
                            <p:childTnLst>
                              <p:par>
                                <p:cTn id="57" presetID="53" presetClass="entr" presetSubtype="16" fill="hold" nodeType="afterEffect">
                                  <p:stCondLst>
                                    <p:cond delay="0"/>
                                  </p:stCondLst>
                                  <p:childTnLst>
                                    <p:set>
                                      <p:cBhvr>
                                        <p:cTn id="58" dur="1" fill="hold">
                                          <p:stCondLst>
                                            <p:cond delay="0"/>
                                          </p:stCondLst>
                                        </p:cTn>
                                        <p:tgtEl>
                                          <p:spTgt spid="69"/>
                                        </p:tgtEl>
                                        <p:attrNameLst>
                                          <p:attrName>style.visibility</p:attrName>
                                        </p:attrNameLst>
                                      </p:cBhvr>
                                      <p:to>
                                        <p:strVal val="visible"/>
                                      </p:to>
                                    </p:set>
                                    <p:anim calcmode="lin" valueType="num">
                                      <p:cBhvr>
                                        <p:cTn id="59" dur="500" fill="hold"/>
                                        <p:tgtEl>
                                          <p:spTgt spid="69"/>
                                        </p:tgtEl>
                                        <p:attrNameLst>
                                          <p:attrName>ppt_w</p:attrName>
                                        </p:attrNameLst>
                                      </p:cBhvr>
                                      <p:tavLst>
                                        <p:tav tm="0">
                                          <p:val>
                                            <p:fltVal val="0"/>
                                          </p:val>
                                        </p:tav>
                                        <p:tav tm="100000">
                                          <p:val>
                                            <p:strVal val="#ppt_w"/>
                                          </p:val>
                                        </p:tav>
                                      </p:tavLst>
                                    </p:anim>
                                    <p:anim calcmode="lin" valueType="num">
                                      <p:cBhvr>
                                        <p:cTn id="60" dur="500" fill="hold"/>
                                        <p:tgtEl>
                                          <p:spTgt spid="69"/>
                                        </p:tgtEl>
                                        <p:attrNameLst>
                                          <p:attrName>ppt_h</p:attrName>
                                        </p:attrNameLst>
                                      </p:cBhvr>
                                      <p:tavLst>
                                        <p:tav tm="0">
                                          <p:val>
                                            <p:fltVal val="0"/>
                                          </p:val>
                                        </p:tav>
                                        <p:tav tm="100000">
                                          <p:val>
                                            <p:strVal val="#ppt_h"/>
                                          </p:val>
                                        </p:tav>
                                      </p:tavLst>
                                    </p:anim>
                                    <p:animEffect transition="in" filter="fade">
                                      <p:cBhvr>
                                        <p:cTn id="61" dur="500"/>
                                        <p:tgtEl>
                                          <p:spTgt spid="69"/>
                                        </p:tgtEl>
                                      </p:cBhvr>
                                    </p:animEffect>
                                  </p:childTnLst>
                                </p:cTn>
                              </p:par>
                            </p:childTnLst>
                          </p:cTn>
                        </p:par>
                        <p:par>
                          <p:cTn id="62" fill="hold">
                            <p:stCondLst>
                              <p:cond delay="5500"/>
                            </p:stCondLst>
                            <p:childTnLst>
                              <p:par>
                                <p:cTn id="63" presetID="22" presetClass="entr" presetSubtype="8" fill="hold" grpId="0" nodeType="afterEffect">
                                  <p:stCondLst>
                                    <p:cond delay="0"/>
                                  </p:stCondLst>
                                  <p:childTnLst>
                                    <p:set>
                                      <p:cBhvr>
                                        <p:cTn id="64" dur="1" fill="hold">
                                          <p:stCondLst>
                                            <p:cond delay="0"/>
                                          </p:stCondLst>
                                        </p:cTn>
                                        <p:tgtEl>
                                          <p:spTgt spid="97"/>
                                        </p:tgtEl>
                                        <p:attrNameLst>
                                          <p:attrName>style.visibility</p:attrName>
                                        </p:attrNameLst>
                                      </p:cBhvr>
                                      <p:to>
                                        <p:strVal val="visible"/>
                                      </p:to>
                                    </p:set>
                                    <p:animEffect transition="in" filter="wipe(left)">
                                      <p:cBhvr>
                                        <p:cTn id="65" dur="500"/>
                                        <p:tgtEl>
                                          <p:spTgt spid="97"/>
                                        </p:tgtEl>
                                      </p:cBhvr>
                                    </p:animEffect>
                                  </p:childTnLst>
                                </p:cTn>
                              </p:par>
                            </p:childTnLst>
                          </p:cTn>
                        </p:par>
                        <p:par>
                          <p:cTn id="66" fill="hold">
                            <p:stCondLst>
                              <p:cond delay="6000"/>
                            </p:stCondLst>
                            <p:childTnLst>
                              <p:par>
                                <p:cTn id="67" presetID="42" presetClass="entr" presetSubtype="0" fill="hold" grpId="0" nodeType="afterEffect">
                                  <p:stCondLst>
                                    <p:cond delay="0"/>
                                  </p:stCondLst>
                                  <p:childTnLst>
                                    <p:set>
                                      <p:cBhvr>
                                        <p:cTn id="68" dur="1" fill="hold">
                                          <p:stCondLst>
                                            <p:cond delay="0"/>
                                          </p:stCondLst>
                                        </p:cTn>
                                        <p:tgtEl>
                                          <p:spTgt spid="100"/>
                                        </p:tgtEl>
                                        <p:attrNameLst>
                                          <p:attrName>style.visibility</p:attrName>
                                        </p:attrNameLst>
                                      </p:cBhvr>
                                      <p:to>
                                        <p:strVal val="visible"/>
                                      </p:to>
                                    </p:set>
                                    <p:animEffect transition="in" filter="fade">
                                      <p:cBhvr>
                                        <p:cTn id="69" dur="500"/>
                                        <p:tgtEl>
                                          <p:spTgt spid="100"/>
                                        </p:tgtEl>
                                      </p:cBhvr>
                                    </p:animEffect>
                                    <p:anim calcmode="lin" valueType="num">
                                      <p:cBhvr>
                                        <p:cTn id="70" dur="500" fill="hold"/>
                                        <p:tgtEl>
                                          <p:spTgt spid="100"/>
                                        </p:tgtEl>
                                        <p:attrNameLst>
                                          <p:attrName>ppt_x</p:attrName>
                                        </p:attrNameLst>
                                      </p:cBhvr>
                                      <p:tavLst>
                                        <p:tav tm="0">
                                          <p:val>
                                            <p:strVal val="#ppt_x"/>
                                          </p:val>
                                        </p:tav>
                                        <p:tav tm="100000">
                                          <p:val>
                                            <p:strVal val="#ppt_x"/>
                                          </p:val>
                                        </p:tav>
                                      </p:tavLst>
                                    </p:anim>
                                    <p:anim calcmode="lin" valueType="num">
                                      <p:cBhvr>
                                        <p:cTn id="71" dur="500" fill="hold"/>
                                        <p:tgtEl>
                                          <p:spTgt spid="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95" grpId="0"/>
      <p:bldP spid="96" grpId="0"/>
      <p:bldP spid="97" grpId="0"/>
      <p:bldP spid="98" grpId="0"/>
      <p:bldP spid="99" grpId="0"/>
      <p:bldP spid="100" grpId="0"/>
      <p:bldP spid="10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a:extLst>
              <a:ext uri="{FF2B5EF4-FFF2-40B4-BE49-F238E27FC236}">
                <a16:creationId xmlns:a16="http://schemas.microsoft.com/office/drawing/2014/main" id="{26EC4ECA-0EC1-7DBB-98F8-37CBFFC642E6}"/>
              </a:ext>
            </a:extLst>
          </p:cNvPr>
          <p:cNvPicPr>
            <a:picLocks noChangeAspect="1"/>
          </p:cNvPicPr>
          <p:nvPr/>
        </p:nvPicPr>
        <p:blipFill>
          <a:blip r:embed="rId2"/>
          <a:srcRect l="12816" r="12816"/>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129856"/>
            <a:ext cx="90547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125855" y="208868"/>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Activity : Speed Networking Simulation</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199900" y="1251615"/>
            <a:ext cx="6032938"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333333"/>
                </a:solidFill>
              </a:rPr>
              <a:t>This speed networking simulation provides an opportunity for participants to practise their elevator pitches in a fast-paced environment. Each person has 2 minutes to introduce themselves, deliver their pitch, and exchange contact information before rotating to the next person, across the room, and focus on those who do not know each other.</a:t>
            </a:r>
          </a:p>
          <a:p>
            <a:pPr marL="0" indent="0">
              <a:buNone/>
            </a:pPr>
            <a:endParaRPr lang="en-US" sz="500" dirty="0">
              <a:solidFill>
                <a:srgbClr val="333333"/>
              </a:solidFill>
            </a:endParaRPr>
          </a:p>
          <a:p>
            <a:pPr marL="0" indent="0">
              <a:buNone/>
            </a:pPr>
            <a:r>
              <a:rPr lang="en-US" sz="2400" b="1" dirty="0">
                <a:solidFill>
                  <a:srgbClr val="47B5C8"/>
                </a:solidFill>
              </a:rPr>
              <a:t>Key Learning Outcomes:</a:t>
            </a:r>
          </a:p>
          <a:p>
            <a:r>
              <a:rPr lang="en-US" sz="2400" dirty="0">
                <a:solidFill>
                  <a:srgbClr val="333333"/>
                </a:solidFill>
              </a:rPr>
              <a:t>Communicating succinctly: Learn to deliver a focused, impactful pitch.</a:t>
            </a:r>
          </a:p>
          <a:p>
            <a:r>
              <a:rPr lang="en-US" sz="2400" dirty="0">
                <a:solidFill>
                  <a:srgbClr val="333333"/>
                </a:solidFill>
              </a:rPr>
              <a:t>Building first impressions: Understand how to make memorable connections quickly.</a:t>
            </a:r>
          </a:p>
        </p:txBody>
      </p:sp>
    </p:spTree>
    <p:extLst>
      <p:ext uri="{BB962C8B-B14F-4D97-AF65-F5344CB8AC3E}">
        <p14:creationId xmlns:p14="http://schemas.microsoft.com/office/powerpoint/2010/main" val="1713932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57253" y="1503333"/>
            <a:ext cx="10516708" cy="803654"/>
          </a:xfrm>
        </p:spPr>
        <p:txBody>
          <a:bodyPr/>
          <a:lstStyle/>
          <a:p>
            <a:pPr marL="0" indent="0"/>
            <a:r>
              <a:rPr lang="en-US" dirty="0"/>
              <a:t>Building a network is only the first step—maintaining those professional relationships is equally important. Here’s how you can do it:</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Maintaining Relationships</a:t>
            </a:r>
          </a:p>
        </p:txBody>
      </p:sp>
      <p:graphicFrame>
        <p:nvGraphicFramePr>
          <p:cNvPr id="10" name="Diagram 9">
            <a:extLst>
              <a:ext uri="{FF2B5EF4-FFF2-40B4-BE49-F238E27FC236}">
                <a16:creationId xmlns:a16="http://schemas.microsoft.com/office/drawing/2014/main" id="{CBC124F6-F492-563F-CF65-E69338CBFF86}"/>
              </a:ext>
            </a:extLst>
          </p:cNvPr>
          <p:cNvGraphicFramePr/>
          <p:nvPr>
            <p:extLst>
              <p:ext uri="{D42A27DB-BD31-4B8C-83A1-F6EECF244321}">
                <p14:modId xmlns:p14="http://schemas.microsoft.com/office/powerpoint/2010/main" val="3475547699"/>
              </p:ext>
            </p:extLst>
          </p:nvPr>
        </p:nvGraphicFramePr>
        <p:xfrm>
          <a:off x="798380" y="2677887"/>
          <a:ext cx="9532162" cy="28302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71591E6B-D3F9-A015-25DF-6163968850BC}"/>
              </a:ext>
            </a:extLst>
          </p:cNvPr>
          <p:cNvSpPr txBox="1"/>
          <p:nvPr/>
        </p:nvSpPr>
        <p:spPr>
          <a:xfrm>
            <a:off x="1325337" y="3093501"/>
            <a:ext cx="2800350" cy="1200329"/>
          </a:xfrm>
          <a:prstGeom prst="rect">
            <a:avLst/>
          </a:prstGeom>
          <a:noFill/>
        </p:spPr>
        <p:txBody>
          <a:bodyPr wrap="square">
            <a:spAutoFit/>
          </a:bodyPr>
          <a:lstStyle/>
          <a:p>
            <a:pPr algn="ctr"/>
            <a:r>
              <a:rPr lang="en-US" dirty="0">
                <a:solidFill>
                  <a:srgbClr val="595959"/>
                </a:solidFill>
              </a:rPr>
              <a:t>After meeting someone, send a follow-up email or message to keep the conversation going</a:t>
            </a:r>
          </a:p>
        </p:txBody>
      </p:sp>
      <p:sp>
        <p:nvSpPr>
          <p:cNvPr id="17" name="TextBox 16">
            <a:extLst>
              <a:ext uri="{FF2B5EF4-FFF2-40B4-BE49-F238E27FC236}">
                <a16:creationId xmlns:a16="http://schemas.microsoft.com/office/drawing/2014/main" id="{7A2C3AD0-BDCC-F98F-2972-57CCCCE1F508}"/>
              </a:ext>
            </a:extLst>
          </p:cNvPr>
          <p:cNvSpPr txBox="1"/>
          <p:nvPr/>
        </p:nvSpPr>
        <p:spPr>
          <a:xfrm>
            <a:off x="4652644" y="3871245"/>
            <a:ext cx="2125926" cy="1200329"/>
          </a:xfrm>
          <a:prstGeom prst="rect">
            <a:avLst/>
          </a:prstGeom>
          <a:noFill/>
        </p:spPr>
        <p:txBody>
          <a:bodyPr wrap="square">
            <a:spAutoFit/>
          </a:bodyPr>
          <a:lstStyle/>
          <a:p>
            <a:pPr algn="ctr"/>
            <a:r>
              <a:rPr lang="en-US" dirty="0">
                <a:solidFill>
                  <a:srgbClr val="595959"/>
                </a:solidFill>
              </a:rPr>
              <a:t>Offer insights, articles, or resources that may benefit your contacts</a:t>
            </a:r>
          </a:p>
        </p:txBody>
      </p:sp>
      <p:sp>
        <p:nvSpPr>
          <p:cNvPr id="18" name="TextBox 17">
            <a:extLst>
              <a:ext uri="{FF2B5EF4-FFF2-40B4-BE49-F238E27FC236}">
                <a16:creationId xmlns:a16="http://schemas.microsoft.com/office/drawing/2014/main" id="{B6DF313E-2B3C-036B-1AF3-98AF0C982CD0}"/>
              </a:ext>
            </a:extLst>
          </p:cNvPr>
          <p:cNvSpPr txBox="1"/>
          <p:nvPr/>
        </p:nvSpPr>
        <p:spPr>
          <a:xfrm>
            <a:off x="7405132" y="3093500"/>
            <a:ext cx="2125926" cy="1200329"/>
          </a:xfrm>
          <a:prstGeom prst="rect">
            <a:avLst/>
          </a:prstGeom>
          <a:noFill/>
        </p:spPr>
        <p:txBody>
          <a:bodyPr wrap="square">
            <a:spAutoFit/>
          </a:bodyPr>
          <a:lstStyle/>
          <a:p>
            <a:pPr algn="ctr"/>
            <a:r>
              <a:rPr lang="en-US" dirty="0">
                <a:solidFill>
                  <a:srgbClr val="595959"/>
                </a:solidFill>
              </a:rPr>
              <a:t>Attend events, join discussions, and check in to maintain relationships</a:t>
            </a:r>
          </a:p>
        </p:txBody>
      </p:sp>
    </p:spTree>
    <p:extLst>
      <p:ext uri="{BB962C8B-B14F-4D97-AF65-F5344CB8AC3E}">
        <p14:creationId xmlns:p14="http://schemas.microsoft.com/office/powerpoint/2010/main" val="40312240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78374"/>
            <a:ext cx="9632553" cy="4168762"/>
          </a:xfrm>
        </p:spPr>
        <p:txBody>
          <a:bodyPr/>
          <a:lstStyle/>
          <a:p>
            <a:pPr marL="0" indent="0"/>
            <a:r>
              <a:rPr lang="en-US" dirty="0"/>
              <a:t>While networking, there are </a:t>
            </a:r>
            <a:r>
              <a:rPr lang="en-US" b="1" dirty="0"/>
              <a:t>common mistakes </a:t>
            </a:r>
            <a:r>
              <a:rPr lang="en-US" dirty="0"/>
              <a:t>that can damage relationships or limit growth opportunities. Avoid these pitfalls:</a:t>
            </a:r>
          </a:p>
          <a:p>
            <a:pPr marL="0" indent="0"/>
            <a:endParaRPr lang="en-US" dirty="0"/>
          </a:p>
          <a:p>
            <a:pPr marL="457200" indent="-457200">
              <a:buFont typeface="+mj-lt"/>
              <a:buAutoNum type="arabicPeriod"/>
            </a:pPr>
            <a:r>
              <a:rPr lang="en-US" b="1" dirty="0">
                <a:solidFill>
                  <a:srgbClr val="47B5C8"/>
                </a:solidFill>
              </a:rPr>
              <a:t>Not following up: </a:t>
            </a:r>
            <a:r>
              <a:rPr lang="en-US" dirty="0"/>
              <a:t>A failure to follow up can leave connections stagnant.</a:t>
            </a:r>
          </a:p>
          <a:p>
            <a:pPr marL="457200" indent="-457200">
              <a:buFont typeface="+mj-lt"/>
              <a:buAutoNum type="arabicPeriod"/>
            </a:pPr>
            <a:r>
              <a:rPr lang="en-US" b="1" dirty="0">
                <a:solidFill>
                  <a:srgbClr val="47B5C8"/>
                </a:solidFill>
              </a:rPr>
              <a:t>Being too transactional: </a:t>
            </a:r>
            <a:r>
              <a:rPr lang="en-US" dirty="0"/>
              <a:t>Focusing solely on what you can gain, without offering value in return.</a:t>
            </a:r>
          </a:p>
          <a:p>
            <a:pPr marL="457200" indent="-457200">
              <a:buFont typeface="+mj-lt"/>
              <a:buAutoNum type="arabicPeriod"/>
            </a:pPr>
            <a:r>
              <a:rPr lang="en-US" b="1" dirty="0">
                <a:solidFill>
                  <a:srgbClr val="47B5C8"/>
                </a:solidFill>
              </a:rPr>
              <a:t>Ignoring long-term relationships: </a:t>
            </a:r>
            <a:r>
              <a:rPr lang="en-US" dirty="0"/>
              <a:t>Treating networking as a one-time event rather than an ongoing process.</a:t>
            </a:r>
          </a:p>
          <a:p>
            <a:pPr marL="457200" indent="-457200">
              <a:buFont typeface="+mj-lt"/>
              <a:buAutoNum type="arabicPeriod"/>
            </a:pPr>
            <a:r>
              <a:rPr lang="en-US" b="1" dirty="0">
                <a:solidFill>
                  <a:srgbClr val="47B5C8"/>
                </a:solidFill>
              </a:rPr>
              <a:t>Being absent</a:t>
            </a:r>
            <a:r>
              <a:rPr lang="en-US" dirty="0">
                <a:solidFill>
                  <a:srgbClr val="47B5C8"/>
                </a:solidFill>
              </a:rPr>
              <a:t>: </a:t>
            </a:r>
            <a:r>
              <a:rPr lang="en-US" dirty="0"/>
              <a:t>It’s essential to have an online presence and a periodic participation in events within the ecosystem</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Networking Pitfalls</a:t>
            </a:r>
          </a:p>
        </p:txBody>
      </p:sp>
    </p:spTree>
    <p:extLst>
      <p:ext uri="{BB962C8B-B14F-4D97-AF65-F5344CB8AC3E}">
        <p14:creationId xmlns:p14="http://schemas.microsoft.com/office/powerpoint/2010/main" val="4074264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Social Capital</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66658" y="1345616"/>
            <a:ext cx="6698870" cy="999383"/>
          </a:xfrm>
        </p:spPr>
        <p:txBody>
          <a:bodyPr/>
          <a:lstStyle/>
          <a:p>
            <a:r>
              <a:rPr lang="en-US" dirty="0"/>
              <a:t>It is a powerful tool for underrepresented entrepreneurs to access resources, mentorship, and opportunities</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a:solidFill>
                  <a:srgbClr val="47B5C8"/>
                </a:solidFill>
              </a:rPr>
              <a:t>Expanding Network and Building Trust</a:t>
            </a:r>
          </a:p>
          <a:p>
            <a:endParaRPr lang="en-US" dirty="0">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en-US" dirty="0"/>
              <a:t>Engaging with key players and using online/offline presence to reach beyond your immediate circle is essential for creating lasting professional relationships</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a:solidFill>
                  <a:srgbClr val="47B5C8"/>
                </a:solidFill>
              </a:rPr>
              <a:t>Marinating Relationships</a:t>
            </a:r>
          </a:p>
          <a:p>
            <a:endParaRPr lang="en-US" dirty="0">
              <a:solidFill>
                <a:srgbClr val="47B5C8"/>
              </a:solidFill>
            </a:endParaRP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782155" y="5132546"/>
            <a:ext cx="6698870" cy="999383"/>
          </a:xfrm>
        </p:spPr>
        <p:txBody>
          <a:bodyPr/>
          <a:lstStyle/>
          <a:p>
            <a:r>
              <a:rPr lang="en-US" dirty="0"/>
              <a:t>by following up, offering value, and staying engaged over the long term beyond the transactional connections</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l="47114" t="32" r="17084" b="335"/>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pic>
        <p:nvPicPr>
          <p:cNvPr id="11" name="Picture 10" descr="Busy crowd">
            <a:extLst>
              <a:ext uri="{FF2B5EF4-FFF2-40B4-BE49-F238E27FC236}">
                <a16:creationId xmlns:a16="http://schemas.microsoft.com/office/drawing/2014/main" id="{9F7D2C1D-EB6D-8816-EB7D-C720225ED96D}"/>
              </a:ext>
            </a:extLst>
          </p:cNvPr>
          <p:cNvPicPr>
            <a:picLocks noChangeAspect="1"/>
          </p:cNvPicPr>
          <p:nvPr/>
        </p:nvPicPr>
        <p:blipFill rotWithShape="1">
          <a:blip r:embed="rId4"/>
          <a:srcRect l="335" t="4950" r="-335" b="10119"/>
          <a:stretch/>
        </p:blipFill>
        <p:spPr>
          <a:xfrm rot="16200000">
            <a:off x="-1266163" y="1462174"/>
            <a:ext cx="5923857" cy="3354095"/>
          </a:xfrm>
          <a:prstGeom prst="rect">
            <a:avLst/>
          </a:prstGeom>
        </p:spPr>
      </p:pic>
    </p:spTree>
    <p:extLst>
      <p:ext uri="{BB962C8B-B14F-4D97-AF65-F5344CB8AC3E}">
        <p14:creationId xmlns:p14="http://schemas.microsoft.com/office/powerpoint/2010/main" val="1614880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Further Reading</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6" y="712965"/>
            <a:ext cx="4630044" cy="5068952"/>
          </a:xfrm>
          <a:prstGeom prst="rect">
            <a:avLst/>
          </a:prstGeom>
          <a:noFill/>
        </p:spPr>
        <p:txBody>
          <a:bodyPr wrap="square">
            <a:spAutoFit/>
          </a:bodyPr>
          <a:lstStyle/>
          <a:p>
            <a:pPr marL="457200" indent="-457200" algn="l" rtl="0" fontAlgn="base">
              <a:lnSpc>
                <a:spcPct val="110000"/>
              </a:lnSpc>
              <a:spcBef>
                <a:spcPts val="600"/>
              </a:spcBef>
              <a:spcAft>
                <a:spcPts val="0"/>
              </a:spcAft>
              <a:buFont typeface="+mj-lt"/>
              <a:buAutoNum type="arabicPeriod"/>
            </a:pPr>
            <a:r>
              <a:rPr lang="en-US" sz="2200" b="0" i="0" u="none" strike="noStrike" dirty="0">
                <a:solidFill>
                  <a:schemeClr val="bg1"/>
                </a:solidFill>
                <a:effectLst/>
              </a:rPr>
              <a:t>Never Eat Alone by Keith Ferrazzi: A comprehensive guide on the power of building meaningful professional relationships.</a:t>
            </a:r>
          </a:p>
          <a:p>
            <a:pPr marL="457200" indent="-457200" algn="l" rtl="0" fontAlgn="base">
              <a:lnSpc>
                <a:spcPct val="110000"/>
              </a:lnSpc>
              <a:spcBef>
                <a:spcPts val="600"/>
              </a:spcBef>
              <a:spcAft>
                <a:spcPts val="0"/>
              </a:spcAft>
              <a:buFont typeface="+mj-lt"/>
              <a:buAutoNum type="arabicPeriod"/>
            </a:pPr>
            <a:r>
              <a:rPr lang="en-US" sz="2200" b="0" i="0" u="none" strike="noStrike" dirty="0">
                <a:solidFill>
                  <a:schemeClr val="bg1"/>
                </a:solidFill>
                <a:effectLst/>
              </a:rPr>
              <a:t>How to Win Friends and Influence People by Dale Carnegie: A classic on human relations that offers timeless strategies for connecting with others.</a:t>
            </a:r>
          </a:p>
          <a:p>
            <a:pPr marL="457200" indent="-457200" algn="l" rtl="0" fontAlgn="base">
              <a:lnSpc>
                <a:spcPct val="110000"/>
              </a:lnSpc>
              <a:spcBef>
                <a:spcPts val="600"/>
              </a:spcBef>
              <a:spcAft>
                <a:spcPts val="1200"/>
              </a:spcAft>
              <a:buFont typeface="+mj-lt"/>
              <a:buAutoNum type="arabicPeriod"/>
            </a:pPr>
            <a:r>
              <a:rPr lang="en-US" sz="2200" b="0" i="0" u="none" strike="noStrike" dirty="0">
                <a:solidFill>
                  <a:schemeClr val="bg1"/>
                </a:solidFill>
                <a:effectLst/>
              </a:rPr>
              <a:t>The Art of Networking by Susan RoAne: Practical tips on how to make the most of networking events and opportunities.</a:t>
            </a:r>
          </a:p>
        </p:txBody>
      </p:sp>
    </p:spTree>
    <p:extLst>
      <p:ext uri="{BB962C8B-B14F-4D97-AF65-F5344CB8AC3E}">
        <p14:creationId xmlns:p14="http://schemas.microsoft.com/office/powerpoint/2010/main" val="4033329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0131" y="1562355"/>
            <a:ext cx="10221277" cy="3849918"/>
          </a:xfrm>
        </p:spPr>
        <p:txBody>
          <a:bodyPr/>
          <a:lstStyle/>
          <a:p>
            <a:r>
              <a:rPr lang="en-GB" b="1" dirty="0"/>
              <a:t>General</a:t>
            </a:r>
          </a:p>
          <a:p>
            <a:pPr marL="457200" indent="-457200">
              <a:buFont typeface="+mj-lt"/>
              <a:buAutoNum type="arabicPeriod"/>
            </a:pPr>
            <a:r>
              <a:rPr lang="en-GB" b="1" dirty="0"/>
              <a:t>Networking: </a:t>
            </a:r>
            <a:r>
              <a:rPr lang="en-GB" dirty="0"/>
              <a:t>How to build and expand your professional network for business growth.</a:t>
            </a:r>
          </a:p>
          <a:p>
            <a:pPr marL="457200" indent="-457200">
              <a:buFont typeface="+mj-lt"/>
              <a:buAutoNum type="arabicPeriod"/>
            </a:pPr>
            <a:r>
              <a:rPr lang="en-GB" b="1" dirty="0"/>
              <a:t>Investor Relationships: </a:t>
            </a:r>
            <a:r>
              <a:rPr lang="en-GB" dirty="0"/>
              <a:t>The importance of aligning with investors and fostering long-term partnerships.</a:t>
            </a:r>
          </a:p>
          <a:p>
            <a:pPr marL="457200" indent="-457200">
              <a:buFont typeface="+mj-lt"/>
              <a:buAutoNum type="arabicPeriod"/>
            </a:pPr>
            <a:r>
              <a:rPr lang="en-GB" b="1" dirty="0"/>
              <a:t>Leveraging Incubators and Events: </a:t>
            </a:r>
            <a:r>
              <a:rPr lang="en-GB" dirty="0"/>
              <a:t>How to take advantage of incubators and business events for funding, mentorship, and networking opportunities.</a:t>
            </a:r>
          </a:p>
          <a:p>
            <a:pPr marL="457200" indent="-457200">
              <a:buFont typeface="+mj-lt"/>
              <a:buAutoNum type="arabicPeriod"/>
            </a:pPr>
            <a:r>
              <a:rPr lang="en-GB" b="1" dirty="0"/>
              <a:t>Mentorship: </a:t>
            </a:r>
            <a:r>
              <a:rPr lang="en-GB" dirty="0"/>
              <a:t>How to find the right mentor, build a productive relationship, and overcome challenges.</a:t>
            </a:r>
          </a:p>
          <a:p>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Learning Outcomes </a:t>
            </a:r>
          </a:p>
          <a:p>
            <a:endParaRPr lang="en-US" dirty="0"/>
          </a:p>
        </p:txBody>
      </p:sp>
    </p:spTree>
    <p:extLst>
      <p:ext uri="{BB962C8B-B14F-4D97-AF65-F5344CB8AC3E}">
        <p14:creationId xmlns:p14="http://schemas.microsoft.com/office/powerpoint/2010/main" val="3933563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Building Investor Relationships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15668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dirty="0"/>
              <a:t>Investors are looking for entrepreneurs who are not just dreamers, but doers.</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Guy Kawasaki</a:t>
            </a:r>
            <a:endParaRPr lang="en-US" sz="2400" b="1" dirty="0">
              <a:solidFill>
                <a:schemeClr val="bg1"/>
              </a:solidFill>
            </a:endParaRPr>
          </a:p>
        </p:txBody>
      </p:sp>
      <p:pic>
        <p:nvPicPr>
          <p:cNvPr id="7" name="Picture Placeholder 6" descr="Chart displayed on screen">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dirty="0"/>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21596250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3971" y="1565257"/>
            <a:ext cx="10360662" cy="4168762"/>
          </a:xfrm>
        </p:spPr>
        <p:txBody>
          <a:bodyPr/>
          <a:lstStyle/>
          <a:p>
            <a:pPr marL="0" indent="0"/>
            <a:r>
              <a:rPr lang="en-US" dirty="0"/>
              <a:t>Building </a:t>
            </a:r>
            <a:r>
              <a:rPr lang="en-US" b="1" dirty="0"/>
              <a:t>strong relationships with investors </a:t>
            </a:r>
            <a:r>
              <a:rPr lang="en-US" dirty="0"/>
              <a:t>is a key factor in </a:t>
            </a:r>
            <a:r>
              <a:rPr lang="en-US" b="1" dirty="0"/>
              <a:t>securing funding, </a:t>
            </a:r>
            <a:r>
              <a:rPr lang="en-US" dirty="0"/>
              <a:t>gaining valuable mentorship, and ensuring long-term support for your business. </a:t>
            </a:r>
            <a:br>
              <a:rPr lang="en-US" dirty="0"/>
            </a:br>
            <a:r>
              <a:rPr lang="en-US" dirty="0"/>
              <a:t>This is particularly </a:t>
            </a:r>
            <a:r>
              <a:rPr lang="en-US" b="1" dirty="0"/>
              <a:t>important for underrepresented entrepreneurs</a:t>
            </a:r>
            <a:r>
              <a:rPr lang="en-US" dirty="0"/>
              <a:t>, who may face additional challenges in accessing traditional funding sources.</a:t>
            </a:r>
          </a:p>
          <a:p>
            <a:pPr marL="0" indent="0"/>
            <a:r>
              <a:rPr lang="en-US" dirty="0"/>
              <a:t>In this block we will work on the </a:t>
            </a:r>
            <a:r>
              <a:rPr lang="en-US" b="1" dirty="0"/>
              <a:t>following questions</a:t>
            </a:r>
            <a:r>
              <a:rPr lang="en-US" dirty="0"/>
              <a:t>:</a:t>
            </a:r>
          </a:p>
          <a:p>
            <a:pPr marL="342900" indent="-342900">
              <a:buFont typeface="Arial" panose="020B0604020202020204" pitchFamily="34" charset="0"/>
              <a:buChar char="•"/>
            </a:pPr>
            <a:r>
              <a:rPr lang="en-US" b="1" dirty="0">
                <a:solidFill>
                  <a:srgbClr val="FDBD22"/>
                </a:solidFill>
              </a:rPr>
              <a:t>Why investor relationships matter</a:t>
            </a:r>
            <a:r>
              <a:rPr lang="en-US" dirty="0">
                <a:solidFill>
                  <a:srgbClr val="FDBD22"/>
                </a:solidFill>
              </a:rPr>
              <a:t>: </a:t>
            </a:r>
            <a:r>
              <a:rPr lang="en-US" dirty="0"/>
              <a:t>Investors can provide not only capital but also strategic guidance and industry connections.</a:t>
            </a:r>
          </a:p>
          <a:p>
            <a:pPr marL="342900" indent="-342900">
              <a:buFont typeface="Arial" panose="020B0604020202020204" pitchFamily="34" charset="0"/>
              <a:buChar char="•"/>
            </a:pPr>
            <a:r>
              <a:rPr lang="en-US" b="1" dirty="0">
                <a:solidFill>
                  <a:srgbClr val="D9552F"/>
                </a:solidFill>
              </a:rPr>
              <a:t>Investor expectations</a:t>
            </a:r>
            <a:r>
              <a:rPr lang="en-US" dirty="0">
                <a:solidFill>
                  <a:srgbClr val="D9552F"/>
                </a:solidFill>
              </a:rPr>
              <a:t>: </a:t>
            </a:r>
            <a:r>
              <a:rPr lang="en-US" dirty="0"/>
              <a:t>Understanding what investors look for in an entrepreneur and how you can meet those expectations.</a:t>
            </a:r>
          </a:p>
          <a:p>
            <a:pPr marL="342900" indent="-342900">
              <a:buFont typeface="Arial" panose="020B0604020202020204" pitchFamily="34" charset="0"/>
              <a:buChar char="•"/>
            </a:pPr>
            <a:r>
              <a:rPr lang="en-US" b="1" dirty="0">
                <a:solidFill>
                  <a:srgbClr val="47B5C8"/>
                </a:solidFill>
              </a:rPr>
              <a:t>Fostering long-term relationships</a:t>
            </a:r>
            <a:r>
              <a:rPr lang="en-US" dirty="0"/>
              <a:t>: It's not just about getting investment; it's about maintaining a productive relationship that benefits both parties in time.</a:t>
            </a:r>
          </a:p>
          <a:p>
            <a:pPr marL="0" indent="0"/>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35226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Introduction to Investor Relationships</a:t>
            </a:r>
          </a:p>
        </p:txBody>
      </p:sp>
    </p:spTree>
    <p:extLst>
      <p:ext uri="{BB962C8B-B14F-4D97-AF65-F5344CB8AC3E}">
        <p14:creationId xmlns:p14="http://schemas.microsoft.com/office/powerpoint/2010/main" val="4170355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78316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Entrepreneur – Investor Lifecycle</a:t>
            </a:r>
          </a:p>
        </p:txBody>
      </p:sp>
      <p:grpSp>
        <p:nvGrpSpPr>
          <p:cNvPr id="7" name="Group 6">
            <a:extLst>
              <a:ext uri="{FF2B5EF4-FFF2-40B4-BE49-F238E27FC236}">
                <a16:creationId xmlns:a16="http://schemas.microsoft.com/office/drawing/2014/main" id="{9ED0A7B6-A52C-CEB5-613D-EC7D0726E72F}"/>
              </a:ext>
            </a:extLst>
          </p:cNvPr>
          <p:cNvGrpSpPr/>
          <p:nvPr/>
        </p:nvGrpSpPr>
        <p:grpSpPr>
          <a:xfrm>
            <a:off x="1593490" y="2523067"/>
            <a:ext cx="8333624" cy="2617860"/>
            <a:chOff x="622300" y="1709738"/>
            <a:chExt cx="10941050" cy="3436938"/>
          </a:xfrm>
        </p:grpSpPr>
        <p:sp>
          <p:nvSpPr>
            <p:cNvPr id="8" name="Freeform 23">
              <a:extLst>
                <a:ext uri="{FF2B5EF4-FFF2-40B4-BE49-F238E27FC236}">
                  <a16:creationId xmlns:a16="http://schemas.microsoft.com/office/drawing/2014/main" id="{84CBBA01-86C7-0A94-620E-B91F9FF03A12}"/>
                </a:ext>
              </a:extLst>
            </p:cNvPr>
            <p:cNvSpPr>
              <a:spLocks/>
            </p:cNvSpPr>
            <p:nvPr/>
          </p:nvSpPr>
          <p:spPr bwMode="auto">
            <a:xfrm>
              <a:off x="622300" y="1709738"/>
              <a:ext cx="10817225" cy="2174875"/>
            </a:xfrm>
            <a:custGeom>
              <a:avLst/>
              <a:gdLst>
                <a:gd name="T0" fmla="*/ 17 w 4529"/>
                <a:gd name="T1" fmla="*/ 909 h 909"/>
                <a:gd name="T2" fmla="*/ 786 w 4529"/>
                <a:gd name="T3" fmla="*/ 139 h 909"/>
                <a:gd name="T4" fmla="*/ 926 w 4529"/>
                <a:gd name="T5" fmla="*/ 81 h 909"/>
                <a:gd name="T6" fmla="*/ 1066 w 4529"/>
                <a:gd name="T7" fmla="*/ 139 h 909"/>
                <a:gd name="T8" fmla="*/ 1320 w 4529"/>
                <a:gd name="T9" fmla="*/ 393 h 909"/>
                <a:gd name="T10" fmla="*/ 1436 w 4529"/>
                <a:gd name="T11" fmla="*/ 441 h 909"/>
                <a:gd name="T12" fmla="*/ 1551 w 4529"/>
                <a:gd name="T13" fmla="*/ 393 h 909"/>
                <a:gd name="T14" fmla="*/ 1818 w 4529"/>
                <a:gd name="T15" fmla="*/ 126 h 909"/>
                <a:gd name="T16" fmla="*/ 1958 w 4529"/>
                <a:gd name="T17" fmla="*/ 68 h 909"/>
                <a:gd name="T18" fmla="*/ 2098 w 4529"/>
                <a:gd name="T19" fmla="*/ 126 h 909"/>
                <a:gd name="T20" fmla="*/ 2341 w 4529"/>
                <a:gd name="T21" fmla="*/ 368 h 909"/>
                <a:gd name="T22" fmla="*/ 2456 w 4529"/>
                <a:gd name="T23" fmla="*/ 416 h 909"/>
                <a:gd name="T24" fmla="*/ 2571 w 4529"/>
                <a:gd name="T25" fmla="*/ 368 h 909"/>
                <a:gd name="T26" fmla="*/ 2819 w 4529"/>
                <a:gd name="T27" fmla="*/ 121 h 909"/>
                <a:gd name="T28" fmla="*/ 2959 w 4529"/>
                <a:gd name="T29" fmla="*/ 63 h 909"/>
                <a:gd name="T30" fmla="*/ 3099 w 4529"/>
                <a:gd name="T31" fmla="*/ 121 h 909"/>
                <a:gd name="T32" fmla="*/ 3337 w 4529"/>
                <a:gd name="T33" fmla="*/ 359 h 909"/>
                <a:gd name="T34" fmla="*/ 3452 w 4529"/>
                <a:gd name="T35" fmla="*/ 406 h 909"/>
                <a:gd name="T36" fmla="*/ 3567 w 4529"/>
                <a:gd name="T37" fmla="*/ 359 h 909"/>
                <a:gd name="T38" fmla="*/ 3844 w 4529"/>
                <a:gd name="T39" fmla="*/ 82 h 909"/>
                <a:gd name="T40" fmla="*/ 3984 w 4529"/>
                <a:gd name="T41" fmla="*/ 24 h 909"/>
                <a:gd name="T42" fmla="*/ 4124 w 4529"/>
                <a:gd name="T43" fmla="*/ 82 h 909"/>
                <a:gd name="T44" fmla="*/ 4263 w 4529"/>
                <a:gd name="T45" fmla="*/ 221 h 909"/>
                <a:gd name="T46" fmla="*/ 4378 w 4529"/>
                <a:gd name="T47" fmla="*/ 268 h 909"/>
                <a:gd name="T48" fmla="*/ 4494 w 4529"/>
                <a:gd name="T49" fmla="*/ 221 h 909"/>
                <a:gd name="T50" fmla="*/ 4529 w 4529"/>
                <a:gd name="T51" fmla="*/ 186 h 909"/>
                <a:gd name="T52" fmla="*/ 4512 w 4529"/>
                <a:gd name="T53" fmla="*/ 169 h 909"/>
                <a:gd name="T54" fmla="*/ 4477 w 4529"/>
                <a:gd name="T55" fmla="*/ 204 h 909"/>
                <a:gd name="T56" fmla="*/ 4378 w 4529"/>
                <a:gd name="T57" fmla="*/ 244 h 909"/>
                <a:gd name="T58" fmla="*/ 4280 w 4529"/>
                <a:gd name="T59" fmla="*/ 204 h 909"/>
                <a:gd name="T60" fmla="*/ 4141 w 4529"/>
                <a:gd name="T61" fmla="*/ 65 h 909"/>
                <a:gd name="T62" fmla="*/ 3984 w 4529"/>
                <a:gd name="T63" fmla="*/ 0 h 909"/>
                <a:gd name="T64" fmla="*/ 3827 w 4529"/>
                <a:gd name="T65" fmla="*/ 65 h 909"/>
                <a:gd name="T66" fmla="*/ 3550 w 4529"/>
                <a:gd name="T67" fmla="*/ 342 h 909"/>
                <a:gd name="T68" fmla="*/ 3452 w 4529"/>
                <a:gd name="T69" fmla="*/ 382 h 909"/>
                <a:gd name="T70" fmla="*/ 3354 w 4529"/>
                <a:gd name="T71" fmla="*/ 342 h 909"/>
                <a:gd name="T72" fmla="*/ 3116 w 4529"/>
                <a:gd name="T73" fmla="*/ 104 h 909"/>
                <a:gd name="T74" fmla="*/ 2959 w 4529"/>
                <a:gd name="T75" fmla="*/ 39 h 909"/>
                <a:gd name="T76" fmla="*/ 2802 w 4529"/>
                <a:gd name="T77" fmla="*/ 104 h 909"/>
                <a:gd name="T78" fmla="*/ 2555 w 4529"/>
                <a:gd name="T79" fmla="*/ 351 h 909"/>
                <a:gd name="T80" fmla="*/ 2456 w 4529"/>
                <a:gd name="T81" fmla="*/ 392 h 909"/>
                <a:gd name="T82" fmla="*/ 2358 w 4529"/>
                <a:gd name="T83" fmla="*/ 351 h 909"/>
                <a:gd name="T84" fmla="*/ 2115 w 4529"/>
                <a:gd name="T85" fmla="*/ 109 h 909"/>
                <a:gd name="T86" fmla="*/ 1958 w 4529"/>
                <a:gd name="T87" fmla="*/ 44 h 909"/>
                <a:gd name="T88" fmla="*/ 1801 w 4529"/>
                <a:gd name="T89" fmla="*/ 109 h 909"/>
                <a:gd name="T90" fmla="*/ 1534 w 4529"/>
                <a:gd name="T91" fmla="*/ 376 h 909"/>
                <a:gd name="T92" fmla="*/ 1436 w 4529"/>
                <a:gd name="T93" fmla="*/ 417 h 909"/>
                <a:gd name="T94" fmla="*/ 1337 w 4529"/>
                <a:gd name="T95" fmla="*/ 376 h 909"/>
                <a:gd name="T96" fmla="*/ 1083 w 4529"/>
                <a:gd name="T97" fmla="*/ 122 h 909"/>
                <a:gd name="T98" fmla="*/ 926 w 4529"/>
                <a:gd name="T99" fmla="*/ 57 h 909"/>
                <a:gd name="T100" fmla="*/ 769 w 4529"/>
                <a:gd name="T101" fmla="*/ 122 h 909"/>
                <a:gd name="T102" fmla="*/ 0 w 4529"/>
                <a:gd name="T103" fmla="*/ 892 h 909"/>
                <a:gd name="T104" fmla="*/ 17 w 4529"/>
                <a:gd name="T105" fmla="*/ 909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29" h="909">
                  <a:moveTo>
                    <a:pt x="17" y="909"/>
                  </a:moveTo>
                  <a:cubicBezTo>
                    <a:pt x="786" y="139"/>
                    <a:pt x="786" y="139"/>
                    <a:pt x="786" y="139"/>
                  </a:cubicBezTo>
                  <a:cubicBezTo>
                    <a:pt x="825" y="101"/>
                    <a:pt x="876" y="81"/>
                    <a:pt x="926" y="81"/>
                  </a:cubicBezTo>
                  <a:cubicBezTo>
                    <a:pt x="977" y="81"/>
                    <a:pt x="1028" y="101"/>
                    <a:pt x="1066" y="139"/>
                  </a:cubicBezTo>
                  <a:cubicBezTo>
                    <a:pt x="1320" y="393"/>
                    <a:pt x="1320" y="393"/>
                    <a:pt x="1320" y="393"/>
                  </a:cubicBezTo>
                  <a:cubicBezTo>
                    <a:pt x="1352" y="425"/>
                    <a:pt x="1394" y="441"/>
                    <a:pt x="1436" y="441"/>
                  </a:cubicBezTo>
                  <a:cubicBezTo>
                    <a:pt x="1477" y="441"/>
                    <a:pt x="1519" y="425"/>
                    <a:pt x="1551" y="393"/>
                  </a:cubicBezTo>
                  <a:cubicBezTo>
                    <a:pt x="1818" y="126"/>
                    <a:pt x="1818" y="126"/>
                    <a:pt x="1818" y="126"/>
                  </a:cubicBezTo>
                  <a:cubicBezTo>
                    <a:pt x="1857" y="87"/>
                    <a:pt x="1908" y="68"/>
                    <a:pt x="1958" y="68"/>
                  </a:cubicBezTo>
                  <a:cubicBezTo>
                    <a:pt x="2009" y="68"/>
                    <a:pt x="2060" y="87"/>
                    <a:pt x="2098" y="126"/>
                  </a:cubicBezTo>
                  <a:cubicBezTo>
                    <a:pt x="2341" y="368"/>
                    <a:pt x="2341" y="368"/>
                    <a:pt x="2341" y="368"/>
                  </a:cubicBezTo>
                  <a:cubicBezTo>
                    <a:pt x="2373" y="400"/>
                    <a:pt x="2415" y="416"/>
                    <a:pt x="2456" y="416"/>
                  </a:cubicBezTo>
                  <a:cubicBezTo>
                    <a:pt x="2498" y="416"/>
                    <a:pt x="2540" y="400"/>
                    <a:pt x="2571" y="368"/>
                  </a:cubicBezTo>
                  <a:cubicBezTo>
                    <a:pt x="2819" y="121"/>
                    <a:pt x="2819" y="121"/>
                    <a:pt x="2819" y="121"/>
                  </a:cubicBezTo>
                  <a:cubicBezTo>
                    <a:pt x="2858" y="82"/>
                    <a:pt x="2908" y="63"/>
                    <a:pt x="2959" y="63"/>
                  </a:cubicBezTo>
                  <a:cubicBezTo>
                    <a:pt x="3010" y="63"/>
                    <a:pt x="3060" y="82"/>
                    <a:pt x="3099" y="121"/>
                  </a:cubicBezTo>
                  <a:cubicBezTo>
                    <a:pt x="3337" y="359"/>
                    <a:pt x="3337" y="359"/>
                    <a:pt x="3337" y="359"/>
                  </a:cubicBezTo>
                  <a:cubicBezTo>
                    <a:pt x="3369" y="390"/>
                    <a:pt x="3410" y="406"/>
                    <a:pt x="3452" y="406"/>
                  </a:cubicBezTo>
                  <a:cubicBezTo>
                    <a:pt x="3494" y="406"/>
                    <a:pt x="3536" y="390"/>
                    <a:pt x="3567" y="359"/>
                  </a:cubicBezTo>
                  <a:cubicBezTo>
                    <a:pt x="3844" y="82"/>
                    <a:pt x="3844" y="82"/>
                    <a:pt x="3844" y="82"/>
                  </a:cubicBezTo>
                  <a:cubicBezTo>
                    <a:pt x="3883" y="43"/>
                    <a:pt x="3933" y="24"/>
                    <a:pt x="3984" y="24"/>
                  </a:cubicBezTo>
                  <a:cubicBezTo>
                    <a:pt x="4035" y="24"/>
                    <a:pt x="4086" y="43"/>
                    <a:pt x="4124" y="82"/>
                  </a:cubicBezTo>
                  <a:cubicBezTo>
                    <a:pt x="4263" y="221"/>
                    <a:pt x="4263" y="221"/>
                    <a:pt x="4263" y="221"/>
                  </a:cubicBezTo>
                  <a:cubicBezTo>
                    <a:pt x="4295" y="253"/>
                    <a:pt x="4337" y="269"/>
                    <a:pt x="4378" y="268"/>
                  </a:cubicBezTo>
                  <a:cubicBezTo>
                    <a:pt x="4420" y="269"/>
                    <a:pt x="4462" y="253"/>
                    <a:pt x="4494" y="221"/>
                  </a:cubicBezTo>
                  <a:cubicBezTo>
                    <a:pt x="4529" y="186"/>
                    <a:pt x="4529" y="186"/>
                    <a:pt x="4529" y="186"/>
                  </a:cubicBezTo>
                  <a:cubicBezTo>
                    <a:pt x="4512" y="169"/>
                    <a:pt x="4512" y="169"/>
                    <a:pt x="4512" y="169"/>
                  </a:cubicBezTo>
                  <a:cubicBezTo>
                    <a:pt x="4477" y="204"/>
                    <a:pt x="4477" y="204"/>
                    <a:pt x="4477" y="204"/>
                  </a:cubicBezTo>
                  <a:cubicBezTo>
                    <a:pt x="4449" y="231"/>
                    <a:pt x="4414" y="244"/>
                    <a:pt x="4378" y="244"/>
                  </a:cubicBezTo>
                  <a:cubicBezTo>
                    <a:pt x="4343" y="244"/>
                    <a:pt x="4307" y="231"/>
                    <a:pt x="4280" y="204"/>
                  </a:cubicBezTo>
                  <a:cubicBezTo>
                    <a:pt x="4141" y="65"/>
                    <a:pt x="4141" y="65"/>
                    <a:pt x="4141" y="65"/>
                  </a:cubicBezTo>
                  <a:cubicBezTo>
                    <a:pt x="4098" y="22"/>
                    <a:pt x="4041" y="0"/>
                    <a:pt x="3984" y="0"/>
                  </a:cubicBezTo>
                  <a:cubicBezTo>
                    <a:pt x="3927" y="0"/>
                    <a:pt x="3870" y="22"/>
                    <a:pt x="3827" y="65"/>
                  </a:cubicBezTo>
                  <a:cubicBezTo>
                    <a:pt x="3550" y="342"/>
                    <a:pt x="3550" y="342"/>
                    <a:pt x="3550" y="342"/>
                  </a:cubicBezTo>
                  <a:cubicBezTo>
                    <a:pt x="3523" y="369"/>
                    <a:pt x="3488" y="382"/>
                    <a:pt x="3452" y="382"/>
                  </a:cubicBezTo>
                  <a:cubicBezTo>
                    <a:pt x="3416" y="382"/>
                    <a:pt x="3381" y="369"/>
                    <a:pt x="3354" y="342"/>
                  </a:cubicBezTo>
                  <a:cubicBezTo>
                    <a:pt x="3116" y="104"/>
                    <a:pt x="3116" y="104"/>
                    <a:pt x="3116" y="104"/>
                  </a:cubicBezTo>
                  <a:cubicBezTo>
                    <a:pt x="3073" y="61"/>
                    <a:pt x="3016" y="39"/>
                    <a:pt x="2959" y="39"/>
                  </a:cubicBezTo>
                  <a:cubicBezTo>
                    <a:pt x="2902" y="39"/>
                    <a:pt x="2845" y="61"/>
                    <a:pt x="2802" y="104"/>
                  </a:cubicBezTo>
                  <a:cubicBezTo>
                    <a:pt x="2555" y="351"/>
                    <a:pt x="2555" y="351"/>
                    <a:pt x="2555" y="351"/>
                  </a:cubicBezTo>
                  <a:cubicBezTo>
                    <a:pt x="2527" y="378"/>
                    <a:pt x="2492" y="392"/>
                    <a:pt x="2456" y="392"/>
                  </a:cubicBezTo>
                  <a:cubicBezTo>
                    <a:pt x="2421" y="392"/>
                    <a:pt x="2385" y="378"/>
                    <a:pt x="2358" y="351"/>
                  </a:cubicBezTo>
                  <a:cubicBezTo>
                    <a:pt x="2115" y="109"/>
                    <a:pt x="2115" y="109"/>
                    <a:pt x="2115" y="109"/>
                  </a:cubicBezTo>
                  <a:cubicBezTo>
                    <a:pt x="2072" y="65"/>
                    <a:pt x="2015" y="44"/>
                    <a:pt x="1958" y="44"/>
                  </a:cubicBezTo>
                  <a:cubicBezTo>
                    <a:pt x="1902" y="44"/>
                    <a:pt x="1845" y="65"/>
                    <a:pt x="1801" y="109"/>
                  </a:cubicBezTo>
                  <a:cubicBezTo>
                    <a:pt x="1534" y="376"/>
                    <a:pt x="1534" y="376"/>
                    <a:pt x="1534" y="376"/>
                  </a:cubicBezTo>
                  <a:cubicBezTo>
                    <a:pt x="1507" y="403"/>
                    <a:pt x="1471" y="417"/>
                    <a:pt x="1436" y="417"/>
                  </a:cubicBezTo>
                  <a:cubicBezTo>
                    <a:pt x="1400" y="417"/>
                    <a:pt x="1364" y="403"/>
                    <a:pt x="1337" y="376"/>
                  </a:cubicBezTo>
                  <a:cubicBezTo>
                    <a:pt x="1083" y="122"/>
                    <a:pt x="1083" y="122"/>
                    <a:pt x="1083" y="122"/>
                  </a:cubicBezTo>
                  <a:cubicBezTo>
                    <a:pt x="1040" y="79"/>
                    <a:pt x="983" y="57"/>
                    <a:pt x="926" y="57"/>
                  </a:cubicBezTo>
                  <a:cubicBezTo>
                    <a:pt x="870" y="57"/>
                    <a:pt x="813" y="79"/>
                    <a:pt x="769" y="122"/>
                  </a:cubicBezTo>
                  <a:cubicBezTo>
                    <a:pt x="0" y="892"/>
                    <a:pt x="0" y="892"/>
                    <a:pt x="0" y="892"/>
                  </a:cubicBezTo>
                  <a:cubicBezTo>
                    <a:pt x="17" y="909"/>
                    <a:pt x="17" y="909"/>
                    <a:pt x="17" y="909"/>
                  </a:cubicBez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9" name="Group 8">
              <a:extLst>
                <a:ext uri="{FF2B5EF4-FFF2-40B4-BE49-F238E27FC236}">
                  <a16:creationId xmlns:a16="http://schemas.microsoft.com/office/drawing/2014/main" id="{EF4BE080-876A-4D84-F457-10AED94FEA94}"/>
                </a:ext>
              </a:extLst>
            </p:cNvPr>
            <p:cNvGrpSpPr/>
            <p:nvPr/>
          </p:nvGrpSpPr>
          <p:grpSpPr>
            <a:xfrm>
              <a:off x="742950" y="1987551"/>
              <a:ext cx="10820400" cy="3159125"/>
              <a:chOff x="742950" y="1987551"/>
              <a:chExt cx="10820400" cy="3159125"/>
            </a:xfrm>
          </p:grpSpPr>
          <p:sp>
            <p:nvSpPr>
              <p:cNvPr id="10" name="Freeform 5">
                <a:extLst>
                  <a:ext uri="{FF2B5EF4-FFF2-40B4-BE49-F238E27FC236}">
                    <a16:creationId xmlns:a16="http://schemas.microsoft.com/office/drawing/2014/main" id="{FE00DE90-A569-DE06-A01E-B1C1C55B2C11}"/>
                  </a:ext>
                </a:extLst>
              </p:cNvPr>
              <p:cNvSpPr>
                <a:spLocks/>
              </p:cNvSpPr>
              <p:nvPr/>
            </p:nvSpPr>
            <p:spPr bwMode="auto">
              <a:xfrm>
                <a:off x="2300288" y="2497138"/>
                <a:ext cx="1663700" cy="1668463"/>
              </a:xfrm>
              <a:custGeom>
                <a:avLst/>
                <a:gdLst>
                  <a:gd name="T0" fmla="*/ 365 w 1048"/>
                  <a:gd name="T1" fmla="*/ 1051 h 1051"/>
                  <a:gd name="T2" fmla="*/ 1048 w 1048"/>
                  <a:gd name="T3" fmla="*/ 368 h 1051"/>
                  <a:gd name="T4" fmla="*/ 681 w 1048"/>
                  <a:gd name="T5" fmla="*/ 0 h 1051"/>
                  <a:gd name="T6" fmla="*/ 0 w 1048"/>
                  <a:gd name="T7" fmla="*/ 684 h 1051"/>
                  <a:gd name="T8" fmla="*/ 365 w 1048"/>
                  <a:gd name="T9" fmla="*/ 1051 h 1051"/>
                </a:gdLst>
                <a:ahLst/>
                <a:cxnLst>
                  <a:cxn ang="0">
                    <a:pos x="T0" y="T1"/>
                  </a:cxn>
                  <a:cxn ang="0">
                    <a:pos x="T2" y="T3"/>
                  </a:cxn>
                  <a:cxn ang="0">
                    <a:pos x="T4" y="T5"/>
                  </a:cxn>
                  <a:cxn ang="0">
                    <a:pos x="T6" y="T7"/>
                  </a:cxn>
                  <a:cxn ang="0">
                    <a:pos x="T8" y="T9"/>
                  </a:cxn>
                </a:cxnLst>
                <a:rect l="0" t="0" r="r" b="b"/>
                <a:pathLst>
                  <a:path w="1048" h="1051">
                    <a:moveTo>
                      <a:pt x="365" y="1051"/>
                    </a:moveTo>
                    <a:lnTo>
                      <a:pt x="1048" y="368"/>
                    </a:lnTo>
                    <a:lnTo>
                      <a:pt x="681" y="0"/>
                    </a:lnTo>
                    <a:lnTo>
                      <a:pt x="0" y="684"/>
                    </a:lnTo>
                    <a:lnTo>
                      <a:pt x="365" y="1051"/>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6">
                <a:extLst>
                  <a:ext uri="{FF2B5EF4-FFF2-40B4-BE49-F238E27FC236}">
                    <a16:creationId xmlns:a16="http://schemas.microsoft.com/office/drawing/2014/main" id="{52F9ABB3-E0A4-8A4E-27DF-CD0B18E19D71}"/>
                  </a:ext>
                </a:extLst>
              </p:cNvPr>
              <p:cNvSpPr>
                <a:spLocks/>
              </p:cNvSpPr>
              <p:nvPr/>
            </p:nvSpPr>
            <p:spPr bwMode="auto">
              <a:xfrm>
                <a:off x="2300288" y="2497138"/>
                <a:ext cx="1663700" cy="1668463"/>
              </a:xfrm>
              <a:custGeom>
                <a:avLst/>
                <a:gdLst>
                  <a:gd name="T0" fmla="*/ 365 w 1048"/>
                  <a:gd name="T1" fmla="*/ 1051 h 1051"/>
                  <a:gd name="T2" fmla="*/ 1048 w 1048"/>
                  <a:gd name="T3" fmla="*/ 368 h 1051"/>
                  <a:gd name="T4" fmla="*/ 681 w 1048"/>
                  <a:gd name="T5" fmla="*/ 0 h 1051"/>
                  <a:gd name="T6" fmla="*/ 0 w 1048"/>
                  <a:gd name="T7" fmla="*/ 684 h 1051"/>
                  <a:gd name="T8" fmla="*/ 365 w 1048"/>
                  <a:gd name="T9" fmla="*/ 1051 h 1051"/>
                </a:gdLst>
                <a:ahLst/>
                <a:cxnLst>
                  <a:cxn ang="0">
                    <a:pos x="T0" y="T1"/>
                  </a:cxn>
                  <a:cxn ang="0">
                    <a:pos x="T2" y="T3"/>
                  </a:cxn>
                  <a:cxn ang="0">
                    <a:pos x="T4" y="T5"/>
                  </a:cxn>
                  <a:cxn ang="0">
                    <a:pos x="T6" y="T7"/>
                  </a:cxn>
                  <a:cxn ang="0">
                    <a:pos x="T8" y="T9"/>
                  </a:cxn>
                </a:cxnLst>
                <a:rect l="0" t="0" r="r" b="b"/>
                <a:pathLst>
                  <a:path w="1048" h="1051">
                    <a:moveTo>
                      <a:pt x="365" y="1051"/>
                    </a:moveTo>
                    <a:lnTo>
                      <a:pt x="1048" y="368"/>
                    </a:lnTo>
                    <a:lnTo>
                      <a:pt x="681" y="0"/>
                    </a:lnTo>
                    <a:lnTo>
                      <a:pt x="0" y="684"/>
                    </a:lnTo>
                    <a:lnTo>
                      <a:pt x="365" y="105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7">
                <a:extLst>
                  <a:ext uri="{FF2B5EF4-FFF2-40B4-BE49-F238E27FC236}">
                    <a16:creationId xmlns:a16="http://schemas.microsoft.com/office/drawing/2014/main" id="{A0904E7E-F84C-64E1-32BF-D0EA75A5742D}"/>
                  </a:ext>
                </a:extLst>
              </p:cNvPr>
              <p:cNvSpPr>
                <a:spLocks/>
              </p:cNvSpPr>
              <p:nvPr/>
            </p:nvSpPr>
            <p:spPr bwMode="auto">
              <a:xfrm>
                <a:off x="1795463" y="2182813"/>
                <a:ext cx="1585913" cy="1400175"/>
              </a:xfrm>
              <a:custGeom>
                <a:avLst/>
                <a:gdLst>
                  <a:gd name="T0" fmla="*/ 454 w 664"/>
                  <a:gd name="T1" fmla="*/ 0 h 585"/>
                  <a:gd name="T2" fmla="*/ 318 w 664"/>
                  <a:gd name="T3" fmla="*/ 57 h 585"/>
                  <a:gd name="T4" fmla="*/ 0 w 664"/>
                  <a:gd name="T5" fmla="*/ 375 h 585"/>
                  <a:gd name="T6" fmla="*/ 211 w 664"/>
                  <a:gd name="T7" fmla="*/ 585 h 585"/>
                  <a:gd name="T8" fmla="*/ 664 w 664"/>
                  <a:gd name="T9" fmla="*/ 131 h 585"/>
                  <a:gd name="T10" fmla="*/ 589 w 664"/>
                  <a:gd name="T11" fmla="*/ 57 h 585"/>
                  <a:gd name="T12" fmla="*/ 454 w 664"/>
                  <a:gd name="T13" fmla="*/ 0 h 585"/>
                </a:gdLst>
                <a:ahLst/>
                <a:cxnLst>
                  <a:cxn ang="0">
                    <a:pos x="T0" y="T1"/>
                  </a:cxn>
                  <a:cxn ang="0">
                    <a:pos x="T2" y="T3"/>
                  </a:cxn>
                  <a:cxn ang="0">
                    <a:pos x="T4" y="T5"/>
                  </a:cxn>
                  <a:cxn ang="0">
                    <a:pos x="T6" y="T7"/>
                  </a:cxn>
                  <a:cxn ang="0">
                    <a:pos x="T8" y="T9"/>
                  </a:cxn>
                  <a:cxn ang="0">
                    <a:pos x="T10" y="T11"/>
                  </a:cxn>
                  <a:cxn ang="0">
                    <a:pos x="T12" y="T13"/>
                  </a:cxn>
                </a:cxnLst>
                <a:rect l="0" t="0" r="r" b="b"/>
                <a:pathLst>
                  <a:path w="664" h="585">
                    <a:moveTo>
                      <a:pt x="454" y="0"/>
                    </a:moveTo>
                    <a:cubicBezTo>
                      <a:pt x="405" y="0"/>
                      <a:pt x="356" y="19"/>
                      <a:pt x="318" y="57"/>
                    </a:cubicBezTo>
                    <a:cubicBezTo>
                      <a:pt x="0" y="375"/>
                      <a:pt x="0" y="375"/>
                      <a:pt x="0" y="375"/>
                    </a:cubicBezTo>
                    <a:cubicBezTo>
                      <a:pt x="211" y="585"/>
                      <a:pt x="211" y="585"/>
                      <a:pt x="211" y="585"/>
                    </a:cubicBezTo>
                    <a:cubicBezTo>
                      <a:pt x="664" y="131"/>
                      <a:pt x="664" y="131"/>
                      <a:pt x="664" y="131"/>
                    </a:cubicBezTo>
                    <a:cubicBezTo>
                      <a:pt x="589" y="57"/>
                      <a:pt x="589" y="57"/>
                      <a:pt x="589" y="57"/>
                    </a:cubicBezTo>
                    <a:cubicBezTo>
                      <a:pt x="552" y="19"/>
                      <a:pt x="503" y="0"/>
                      <a:pt x="454" y="0"/>
                    </a:cubicBezTo>
                  </a:path>
                </a:pathLst>
              </a:custGeom>
              <a:solidFill>
                <a:srgbClr val="50A2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eeform 8">
                <a:extLst>
                  <a:ext uri="{FF2B5EF4-FFF2-40B4-BE49-F238E27FC236}">
                    <a16:creationId xmlns:a16="http://schemas.microsoft.com/office/drawing/2014/main" id="{44E4F15E-61AB-79C7-5DA6-9E851BCC86E7}"/>
                  </a:ext>
                </a:extLst>
              </p:cNvPr>
              <p:cNvSpPr>
                <a:spLocks/>
              </p:cNvSpPr>
              <p:nvPr/>
            </p:nvSpPr>
            <p:spPr bwMode="auto">
              <a:xfrm>
                <a:off x="1117600" y="3681413"/>
                <a:ext cx="1665288" cy="1465263"/>
              </a:xfrm>
              <a:custGeom>
                <a:avLst/>
                <a:gdLst>
                  <a:gd name="T0" fmla="*/ 453 w 697"/>
                  <a:gd name="T1" fmla="*/ 0 h 612"/>
                  <a:gd name="T2" fmla="*/ 0 w 697"/>
                  <a:gd name="T3" fmla="*/ 454 h 612"/>
                  <a:gd name="T4" fmla="*/ 97 w 697"/>
                  <a:gd name="T5" fmla="*/ 552 h 612"/>
                  <a:gd name="T6" fmla="*/ 243 w 697"/>
                  <a:gd name="T7" fmla="*/ 612 h 612"/>
                  <a:gd name="T8" fmla="*/ 389 w 697"/>
                  <a:gd name="T9" fmla="*/ 552 h 612"/>
                  <a:gd name="T10" fmla="*/ 697 w 697"/>
                  <a:gd name="T11" fmla="*/ 244 h 612"/>
                  <a:gd name="T12" fmla="*/ 453 w 697"/>
                  <a:gd name="T13" fmla="*/ 0 h 612"/>
                </a:gdLst>
                <a:ahLst/>
                <a:cxnLst>
                  <a:cxn ang="0">
                    <a:pos x="T0" y="T1"/>
                  </a:cxn>
                  <a:cxn ang="0">
                    <a:pos x="T2" y="T3"/>
                  </a:cxn>
                  <a:cxn ang="0">
                    <a:pos x="T4" y="T5"/>
                  </a:cxn>
                  <a:cxn ang="0">
                    <a:pos x="T6" y="T7"/>
                  </a:cxn>
                  <a:cxn ang="0">
                    <a:pos x="T8" y="T9"/>
                  </a:cxn>
                  <a:cxn ang="0">
                    <a:pos x="T10" y="T11"/>
                  </a:cxn>
                  <a:cxn ang="0">
                    <a:pos x="T12" y="T13"/>
                  </a:cxn>
                </a:cxnLst>
                <a:rect l="0" t="0" r="r" b="b"/>
                <a:pathLst>
                  <a:path w="697" h="612">
                    <a:moveTo>
                      <a:pt x="453" y="0"/>
                    </a:moveTo>
                    <a:cubicBezTo>
                      <a:pt x="0" y="454"/>
                      <a:pt x="0" y="454"/>
                      <a:pt x="0" y="454"/>
                    </a:cubicBezTo>
                    <a:cubicBezTo>
                      <a:pt x="97" y="552"/>
                      <a:pt x="97" y="552"/>
                      <a:pt x="97" y="552"/>
                    </a:cubicBezTo>
                    <a:cubicBezTo>
                      <a:pt x="138" y="592"/>
                      <a:pt x="190" y="612"/>
                      <a:pt x="243" y="612"/>
                    </a:cubicBezTo>
                    <a:cubicBezTo>
                      <a:pt x="296" y="612"/>
                      <a:pt x="348" y="592"/>
                      <a:pt x="389" y="552"/>
                    </a:cubicBezTo>
                    <a:cubicBezTo>
                      <a:pt x="697" y="244"/>
                      <a:pt x="697" y="244"/>
                      <a:pt x="697" y="244"/>
                    </a:cubicBezTo>
                    <a:cubicBezTo>
                      <a:pt x="453" y="0"/>
                      <a:pt x="453" y="0"/>
                      <a:pt x="453" y="0"/>
                    </a:cubicBezTo>
                  </a:path>
                </a:pathLst>
              </a:custGeom>
              <a:solidFill>
                <a:srgbClr val="50A2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9">
                <a:extLst>
                  <a:ext uri="{FF2B5EF4-FFF2-40B4-BE49-F238E27FC236}">
                    <a16:creationId xmlns:a16="http://schemas.microsoft.com/office/drawing/2014/main" id="{3EF491DB-D604-B7CE-00CA-E4440AF388DA}"/>
                  </a:ext>
                </a:extLst>
              </p:cNvPr>
              <p:cNvSpPr>
                <a:spLocks/>
              </p:cNvSpPr>
              <p:nvPr/>
            </p:nvSpPr>
            <p:spPr bwMode="auto">
              <a:xfrm>
                <a:off x="742950" y="3178176"/>
                <a:ext cx="1455738" cy="1589088"/>
              </a:xfrm>
              <a:custGeom>
                <a:avLst/>
                <a:gdLst>
                  <a:gd name="T0" fmla="*/ 66 w 610"/>
                  <a:gd name="T1" fmla="*/ 334 h 664"/>
                  <a:gd name="T2" fmla="*/ 66 w 610"/>
                  <a:gd name="T3" fmla="*/ 573 h 664"/>
                  <a:gd name="T4" fmla="*/ 157 w 610"/>
                  <a:gd name="T5" fmla="*/ 664 h 664"/>
                  <a:gd name="T6" fmla="*/ 610 w 610"/>
                  <a:gd name="T7" fmla="*/ 210 h 664"/>
                  <a:gd name="T8" fmla="*/ 400 w 610"/>
                  <a:gd name="T9" fmla="*/ 0 h 664"/>
                  <a:gd name="T10" fmla="*/ 66 w 610"/>
                  <a:gd name="T11" fmla="*/ 334 h 664"/>
                </a:gdLst>
                <a:ahLst/>
                <a:cxnLst>
                  <a:cxn ang="0">
                    <a:pos x="T0" y="T1"/>
                  </a:cxn>
                  <a:cxn ang="0">
                    <a:pos x="T2" y="T3"/>
                  </a:cxn>
                  <a:cxn ang="0">
                    <a:pos x="T4" y="T5"/>
                  </a:cxn>
                  <a:cxn ang="0">
                    <a:pos x="T6" y="T7"/>
                  </a:cxn>
                  <a:cxn ang="0">
                    <a:pos x="T8" y="T9"/>
                  </a:cxn>
                  <a:cxn ang="0">
                    <a:pos x="T10" y="T11"/>
                  </a:cxn>
                </a:cxnLst>
                <a:rect l="0" t="0" r="r" b="b"/>
                <a:pathLst>
                  <a:path w="610" h="664">
                    <a:moveTo>
                      <a:pt x="66" y="334"/>
                    </a:moveTo>
                    <a:cubicBezTo>
                      <a:pt x="0" y="400"/>
                      <a:pt x="0" y="507"/>
                      <a:pt x="66" y="573"/>
                    </a:cubicBezTo>
                    <a:cubicBezTo>
                      <a:pt x="157" y="664"/>
                      <a:pt x="157" y="664"/>
                      <a:pt x="157" y="664"/>
                    </a:cubicBezTo>
                    <a:cubicBezTo>
                      <a:pt x="610" y="210"/>
                      <a:pt x="610" y="210"/>
                      <a:pt x="610" y="210"/>
                    </a:cubicBezTo>
                    <a:cubicBezTo>
                      <a:pt x="400" y="0"/>
                      <a:pt x="400" y="0"/>
                      <a:pt x="400" y="0"/>
                    </a:cubicBezTo>
                    <a:lnTo>
                      <a:pt x="66" y="334"/>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10">
                <a:extLst>
                  <a:ext uri="{FF2B5EF4-FFF2-40B4-BE49-F238E27FC236}">
                    <a16:creationId xmlns:a16="http://schemas.microsoft.com/office/drawing/2014/main" id="{29CC757F-03FC-4E8E-8085-BA5CAC79E634}"/>
                  </a:ext>
                </a:extLst>
              </p:cNvPr>
              <p:cNvSpPr>
                <a:spLocks/>
              </p:cNvSpPr>
              <p:nvPr/>
            </p:nvSpPr>
            <p:spPr bwMode="auto">
              <a:xfrm>
                <a:off x="4222750" y="2125663"/>
                <a:ext cx="1604963" cy="1419225"/>
              </a:xfrm>
              <a:custGeom>
                <a:avLst/>
                <a:gdLst>
                  <a:gd name="T0" fmla="*/ 453 w 672"/>
                  <a:gd name="T1" fmla="*/ 0 h 593"/>
                  <a:gd name="T2" fmla="*/ 318 w 672"/>
                  <a:gd name="T3" fmla="*/ 57 h 593"/>
                  <a:gd name="T4" fmla="*/ 0 w 672"/>
                  <a:gd name="T5" fmla="*/ 375 h 593"/>
                  <a:gd name="T6" fmla="*/ 219 w 672"/>
                  <a:gd name="T7" fmla="*/ 593 h 593"/>
                  <a:gd name="T8" fmla="*/ 672 w 672"/>
                  <a:gd name="T9" fmla="*/ 140 h 593"/>
                  <a:gd name="T10" fmla="*/ 589 w 672"/>
                  <a:gd name="T11" fmla="*/ 57 h 593"/>
                  <a:gd name="T12" fmla="*/ 453 w 672"/>
                  <a:gd name="T13" fmla="*/ 0 h 593"/>
                </a:gdLst>
                <a:ahLst/>
                <a:cxnLst>
                  <a:cxn ang="0">
                    <a:pos x="T0" y="T1"/>
                  </a:cxn>
                  <a:cxn ang="0">
                    <a:pos x="T2" y="T3"/>
                  </a:cxn>
                  <a:cxn ang="0">
                    <a:pos x="T4" y="T5"/>
                  </a:cxn>
                  <a:cxn ang="0">
                    <a:pos x="T6" y="T7"/>
                  </a:cxn>
                  <a:cxn ang="0">
                    <a:pos x="T8" y="T9"/>
                  </a:cxn>
                  <a:cxn ang="0">
                    <a:pos x="T10" y="T11"/>
                  </a:cxn>
                  <a:cxn ang="0">
                    <a:pos x="T12" y="T13"/>
                  </a:cxn>
                </a:cxnLst>
                <a:rect l="0" t="0" r="r" b="b"/>
                <a:pathLst>
                  <a:path w="672" h="593">
                    <a:moveTo>
                      <a:pt x="453" y="0"/>
                    </a:moveTo>
                    <a:cubicBezTo>
                      <a:pt x="404" y="0"/>
                      <a:pt x="355" y="19"/>
                      <a:pt x="318" y="57"/>
                    </a:cubicBezTo>
                    <a:cubicBezTo>
                      <a:pt x="0" y="375"/>
                      <a:pt x="0" y="375"/>
                      <a:pt x="0" y="375"/>
                    </a:cubicBezTo>
                    <a:cubicBezTo>
                      <a:pt x="219" y="593"/>
                      <a:pt x="219" y="593"/>
                      <a:pt x="219" y="593"/>
                    </a:cubicBezTo>
                    <a:cubicBezTo>
                      <a:pt x="672" y="140"/>
                      <a:pt x="672" y="140"/>
                      <a:pt x="672" y="140"/>
                    </a:cubicBezTo>
                    <a:cubicBezTo>
                      <a:pt x="589" y="57"/>
                      <a:pt x="589" y="57"/>
                      <a:pt x="589" y="57"/>
                    </a:cubicBezTo>
                    <a:cubicBezTo>
                      <a:pt x="552" y="19"/>
                      <a:pt x="502" y="0"/>
                      <a:pt x="453" y="0"/>
                    </a:cubicBezTo>
                  </a:path>
                </a:pathLst>
              </a:custGeom>
              <a:solidFill>
                <a:srgbClr val="95DB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11">
                <a:extLst>
                  <a:ext uri="{FF2B5EF4-FFF2-40B4-BE49-F238E27FC236}">
                    <a16:creationId xmlns:a16="http://schemas.microsoft.com/office/drawing/2014/main" id="{BC0C3D8D-F4FC-F512-FD77-27EC7CDAAEFF}"/>
                  </a:ext>
                </a:extLst>
              </p:cNvPr>
              <p:cNvSpPr>
                <a:spLocks/>
              </p:cNvSpPr>
              <p:nvPr/>
            </p:nvSpPr>
            <p:spPr bwMode="auto">
              <a:xfrm>
                <a:off x="4745038" y="2460626"/>
                <a:ext cx="1643063" cy="1646238"/>
              </a:xfrm>
              <a:custGeom>
                <a:avLst/>
                <a:gdLst>
                  <a:gd name="T0" fmla="*/ 1035 w 1035"/>
                  <a:gd name="T1" fmla="*/ 354 h 1037"/>
                  <a:gd name="T2" fmla="*/ 682 w 1035"/>
                  <a:gd name="T3" fmla="*/ 0 h 1037"/>
                  <a:gd name="T4" fmla="*/ 0 w 1035"/>
                  <a:gd name="T5" fmla="*/ 683 h 1037"/>
                  <a:gd name="T6" fmla="*/ 352 w 1035"/>
                  <a:gd name="T7" fmla="*/ 1037 h 1037"/>
                  <a:gd name="T8" fmla="*/ 1035 w 1035"/>
                  <a:gd name="T9" fmla="*/ 354 h 1037"/>
                </a:gdLst>
                <a:ahLst/>
                <a:cxnLst>
                  <a:cxn ang="0">
                    <a:pos x="T0" y="T1"/>
                  </a:cxn>
                  <a:cxn ang="0">
                    <a:pos x="T2" y="T3"/>
                  </a:cxn>
                  <a:cxn ang="0">
                    <a:pos x="T4" y="T5"/>
                  </a:cxn>
                  <a:cxn ang="0">
                    <a:pos x="T6" y="T7"/>
                  </a:cxn>
                  <a:cxn ang="0">
                    <a:pos x="T8" y="T9"/>
                  </a:cxn>
                </a:cxnLst>
                <a:rect l="0" t="0" r="r" b="b"/>
                <a:pathLst>
                  <a:path w="1035" h="1037">
                    <a:moveTo>
                      <a:pt x="1035" y="354"/>
                    </a:moveTo>
                    <a:lnTo>
                      <a:pt x="682" y="0"/>
                    </a:lnTo>
                    <a:lnTo>
                      <a:pt x="0" y="683"/>
                    </a:lnTo>
                    <a:lnTo>
                      <a:pt x="352" y="1037"/>
                    </a:lnTo>
                    <a:lnTo>
                      <a:pt x="1035" y="354"/>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 name="Freeform 12">
                <a:extLst>
                  <a:ext uri="{FF2B5EF4-FFF2-40B4-BE49-F238E27FC236}">
                    <a16:creationId xmlns:a16="http://schemas.microsoft.com/office/drawing/2014/main" id="{23C93206-960D-4F6B-5276-A13C2F374F2F}"/>
                  </a:ext>
                </a:extLst>
              </p:cNvPr>
              <p:cNvSpPr>
                <a:spLocks/>
              </p:cNvSpPr>
              <p:nvPr/>
            </p:nvSpPr>
            <p:spPr bwMode="auto">
              <a:xfrm>
                <a:off x="3562350" y="3644901"/>
                <a:ext cx="1644650" cy="1443038"/>
              </a:xfrm>
              <a:custGeom>
                <a:avLst/>
                <a:gdLst>
                  <a:gd name="T0" fmla="*/ 453 w 688"/>
                  <a:gd name="T1" fmla="*/ 0 h 603"/>
                  <a:gd name="T2" fmla="*/ 0 w 688"/>
                  <a:gd name="T3" fmla="*/ 453 h 603"/>
                  <a:gd name="T4" fmla="*/ 89 w 688"/>
                  <a:gd name="T5" fmla="*/ 543 h 603"/>
                  <a:gd name="T6" fmla="*/ 234 w 688"/>
                  <a:gd name="T7" fmla="*/ 603 h 603"/>
                  <a:gd name="T8" fmla="*/ 380 w 688"/>
                  <a:gd name="T9" fmla="*/ 543 h 603"/>
                  <a:gd name="T10" fmla="*/ 688 w 688"/>
                  <a:gd name="T11" fmla="*/ 235 h 603"/>
                  <a:gd name="T12" fmla="*/ 453 w 688"/>
                  <a:gd name="T13" fmla="*/ 0 h 603"/>
                </a:gdLst>
                <a:ahLst/>
                <a:cxnLst>
                  <a:cxn ang="0">
                    <a:pos x="T0" y="T1"/>
                  </a:cxn>
                  <a:cxn ang="0">
                    <a:pos x="T2" y="T3"/>
                  </a:cxn>
                  <a:cxn ang="0">
                    <a:pos x="T4" y="T5"/>
                  </a:cxn>
                  <a:cxn ang="0">
                    <a:pos x="T6" y="T7"/>
                  </a:cxn>
                  <a:cxn ang="0">
                    <a:pos x="T8" y="T9"/>
                  </a:cxn>
                  <a:cxn ang="0">
                    <a:pos x="T10" y="T11"/>
                  </a:cxn>
                  <a:cxn ang="0">
                    <a:pos x="T12" y="T13"/>
                  </a:cxn>
                </a:cxnLst>
                <a:rect l="0" t="0" r="r" b="b"/>
                <a:pathLst>
                  <a:path w="688" h="603">
                    <a:moveTo>
                      <a:pt x="453" y="0"/>
                    </a:moveTo>
                    <a:cubicBezTo>
                      <a:pt x="0" y="453"/>
                      <a:pt x="0" y="453"/>
                      <a:pt x="0" y="453"/>
                    </a:cubicBezTo>
                    <a:cubicBezTo>
                      <a:pt x="89" y="543"/>
                      <a:pt x="89" y="543"/>
                      <a:pt x="89" y="543"/>
                    </a:cubicBezTo>
                    <a:cubicBezTo>
                      <a:pt x="129" y="583"/>
                      <a:pt x="182" y="603"/>
                      <a:pt x="234" y="603"/>
                    </a:cubicBezTo>
                    <a:cubicBezTo>
                      <a:pt x="287" y="603"/>
                      <a:pt x="340" y="583"/>
                      <a:pt x="380" y="543"/>
                    </a:cubicBezTo>
                    <a:cubicBezTo>
                      <a:pt x="688" y="235"/>
                      <a:pt x="688" y="235"/>
                      <a:pt x="688" y="235"/>
                    </a:cubicBezTo>
                    <a:cubicBezTo>
                      <a:pt x="453" y="0"/>
                      <a:pt x="453" y="0"/>
                      <a:pt x="453" y="0"/>
                    </a:cubicBezTo>
                  </a:path>
                </a:pathLst>
              </a:custGeom>
              <a:solidFill>
                <a:srgbClr val="95DB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8" name="Freeform 13">
                <a:extLst>
                  <a:ext uri="{FF2B5EF4-FFF2-40B4-BE49-F238E27FC236}">
                    <a16:creationId xmlns:a16="http://schemas.microsoft.com/office/drawing/2014/main" id="{91C1A87A-E8E8-3EA3-F4D4-2477EA6BC1DE}"/>
                  </a:ext>
                </a:extLst>
              </p:cNvPr>
              <p:cNvSpPr>
                <a:spLocks/>
              </p:cNvSpPr>
              <p:nvPr/>
            </p:nvSpPr>
            <p:spPr bwMode="auto">
              <a:xfrm>
                <a:off x="3040063" y="3121026"/>
                <a:ext cx="1604963" cy="1608138"/>
              </a:xfrm>
              <a:custGeom>
                <a:avLst/>
                <a:gdLst>
                  <a:gd name="T0" fmla="*/ 682 w 1011"/>
                  <a:gd name="T1" fmla="*/ 0 h 1013"/>
                  <a:gd name="T2" fmla="*/ 0 w 1011"/>
                  <a:gd name="T3" fmla="*/ 685 h 1013"/>
                  <a:gd name="T4" fmla="*/ 329 w 1011"/>
                  <a:gd name="T5" fmla="*/ 1013 h 1013"/>
                  <a:gd name="T6" fmla="*/ 1011 w 1011"/>
                  <a:gd name="T7" fmla="*/ 330 h 1013"/>
                  <a:gd name="T8" fmla="*/ 682 w 1011"/>
                  <a:gd name="T9" fmla="*/ 0 h 1013"/>
                </a:gdLst>
                <a:ahLst/>
                <a:cxnLst>
                  <a:cxn ang="0">
                    <a:pos x="T0" y="T1"/>
                  </a:cxn>
                  <a:cxn ang="0">
                    <a:pos x="T2" y="T3"/>
                  </a:cxn>
                  <a:cxn ang="0">
                    <a:pos x="T4" y="T5"/>
                  </a:cxn>
                  <a:cxn ang="0">
                    <a:pos x="T6" y="T7"/>
                  </a:cxn>
                  <a:cxn ang="0">
                    <a:pos x="T8" y="T9"/>
                  </a:cxn>
                </a:cxnLst>
                <a:rect l="0" t="0" r="r" b="b"/>
                <a:pathLst>
                  <a:path w="1011" h="1013">
                    <a:moveTo>
                      <a:pt x="682" y="0"/>
                    </a:moveTo>
                    <a:lnTo>
                      <a:pt x="0" y="685"/>
                    </a:lnTo>
                    <a:lnTo>
                      <a:pt x="329" y="1013"/>
                    </a:lnTo>
                    <a:lnTo>
                      <a:pt x="1011" y="330"/>
                    </a:lnTo>
                    <a:lnTo>
                      <a:pt x="682"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14">
                <a:extLst>
                  <a:ext uri="{FF2B5EF4-FFF2-40B4-BE49-F238E27FC236}">
                    <a16:creationId xmlns:a16="http://schemas.microsoft.com/office/drawing/2014/main" id="{C324F086-3BE8-DD5C-6C4D-54198B5AD112}"/>
                  </a:ext>
                </a:extLst>
              </p:cNvPr>
              <p:cNvSpPr>
                <a:spLocks/>
              </p:cNvSpPr>
              <p:nvPr/>
            </p:nvSpPr>
            <p:spPr bwMode="auto">
              <a:xfrm>
                <a:off x="7159625" y="2393951"/>
                <a:ext cx="1652588" cy="1655763"/>
              </a:xfrm>
              <a:custGeom>
                <a:avLst/>
                <a:gdLst>
                  <a:gd name="T0" fmla="*/ 360 w 1041"/>
                  <a:gd name="T1" fmla="*/ 1043 h 1043"/>
                  <a:gd name="T2" fmla="*/ 1041 w 1041"/>
                  <a:gd name="T3" fmla="*/ 360 h 1043"/>
                  <a:gd name="T4" fmla="*/ 683 w 1041"/>
                  <a:gd name="T5" fmla="*/ 0 h 1043"/>
                  <a:gd name="T6" fmla="*/ 0 w 1041"/>
                  <a:gd name="T7" fmla="*/ 683 h 1043"/>
                  <a:gd name="T8" fmla="*/ 360 w 1041"/>
                  <a:gd name="T9" fmla="*/ 1043 h 1043"/>
                </a:gdLst>
                <a:ahLst/>
                <a:cxnLst>
                  <a:cxn ang="0">
                    <a:pos x="T0" y="T1"/>
                  </a:cxn>
                  <a:cxn ang="0">
                    <a:pos x="T2" y="T3"/>
                  </a:cxn>
                  <a:cxn ang="0">
                    <a:pos x="T4" y="T5"/>
                  </a:cxn>
                  <a:cxn ang="0">
                    <a:pos x="T6" y="T7"/>
                  </a:cxn>
                  <a:cxn ang="0">
                    <a:pos x="T8" y="T9"/>
                  </a:cxn>
                </a:cxnLst>
                <a:rect l="0" t="0" r="r" b="b"/>
                <a:pathLst>
                  <a:path w="1041" h="1043">
                    <a:moveTo>
                      <a:pt x="360" y="1043"/>
                    </a:moveTo>
                    <a:lnTo>
                      <a:pt x="1041" y="360"/>
                    </a:lnTo>
                    <a:lnTo>
                      <a:pt x="683" y="0"/>
                    </a:lnTo>
                    <a:lnTo>
                      <a:pt x="0" y="683"/>
                    </a:lnTo>
                    <a:lnTo>
                      <a:pt x="360" y="1043"/>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5">
                <a:extLst>
                  <a:ext uri="{FF2B5EF4-FFF2-40B4-BE49-F238E27FC236}">
                    <a16:creationId xmlns:a16="http://schemas.microsoft.com/office/drawing/2014/main" id="{71380423-F8E3-B85D-812E-20761348FAB3}"/>
                  </a:ext>
                </a:extLst>
              </p:cNvPr>
              <p:cNvSpPr>
                <a:spLocks/>
              </p:cNvSpPr>
              <p:nvPr/>
            </p:nvSpPr>
            <p:spPr bwMode="auto">
              <a:xfrm>
                <a:off x="7159625" y="2393951"/>
                <a:ext cx="1652588" cy="1655763"/>
              </a:xfrm>
              <a:custGeom>
                <a:avLst/>
                <a:gdLst>
                  <a:gd name="T0" fmla="*/ 360 w 1041"/>
                  <a:gd name="T1" fmla="*/ 1043 h 1043"/>
                  <a:gd name="T2" fmla="*/ 1041 w 1041"/>
                  <a:gd name="T3" fmla="*/ 360 h 1043"/>
                  <a:gd name="T4" fmla="*/ 683 w 1041"/>
                  <a:gd name="T5" fmla="*/ 0 h 1043"/>
                  <a:gd name="T6" fmla="*/ 0 w 1041"/>
                  <a:gd name="T7" fmla="*/ 683 h 1043"/>
                  <a:gd name="T8" fmla="*/ 360 w 1041"/>
                  <a:gd name="T9" fmla="*/ 1043 h 1043"/>
                </a:gdLst>
                <a:ahLst/>
                <a:cxnLst>
                  <a:cxn ang="0">
                    <a:pos x="T0" y="T1"/>
                  </a:cxn>
                  <a:cxn ang="0">
                    <a:pos x="T2" y="T3"/>
                  </a:cxn>
                  <a:cxn ang="0">
                    <a:pos x="T4" y="T5"/>
                  </a:cxn>
                  <a:cxn ang="0">
                    <a:pos x="T6" y="T7"/>
                  </a:cxn>
                  <a:cxn ang="0">
                    <a:pos x="T8" y="T9"/>
                  </a:cxn>
                </a:cxnLst>
                <a:rect l="0" t="0" r="r" b="b"/>
                <a:pathLst>
                  <a:path w="1041" h="1043">
                    <a:moveTo>
                      <a:pt x="360" y="1043"/>
                    </a:moveTo>
                    <a:lnTo>
                      <a:pt x="1041" y="360"/>
                    </a:lnTo>
                    <a:lnTo>
                      <a:pt x="683" y="0"/>
                    </a:lnTo>
                    <a:lnTo>
                      <a:pt x="0" y="683"/>
                    </a:lnTo>
                    <a:lnTo>
                      <a:pt x="360" y="10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16">
                <a:extLst>
                  <a:ext uri="{FF2B5EF4-FFF2-40B4-BE49-F238E27FC236}">
                    <a16:creationId xmlns:a16="http://schemas.microsoft.com/office/drawing/2014/main" id="{ED407CFE-B8C1-A836-EA6B-456D081C191D}"/>
                  </a:ext>
                </a:extLst>
              </p:cNvPr>
              <p:cNvSpPr>
                <a:spLocks/>
              </p:cNvSpPr>
              <p:nvPr/>
            </p:nvSpPr>
            <p:spPr bwMode="auto">
              <a:xfrm>
                <a:off x="6646863" y="2068513"/>
                <a:ext cx="1597025" cy="1409700"/>
              </a:xfrm>
              <a:custGeom>
                <a:avLst/>
                <a:gdLst>
                  <a:gd name="T0" fmla="*/ 454 w 669"/>
                  <a:gd name="T1" fmla="*/ 0 h 589"/>
                  <a:gd name="T2" fmla="*/ 318 w 669"/>
                  <a:gd name="T3" fmla="*/ 57 h 589"/>
                  <a:gd name="T4" fmla="*/ 0 w 669"/>
                  <a:gd name="T5" fmla="*/ 375 h 589"/>
                  <a:gd name="T6" fmla="*/ 215 w 669"/>
                  <a:gd name="T7" fmla="*/ 589 h 589"/>
                  <a:gd name="T8" fmla="*/ 669 w 669"/>
                  <a:gd name="T9" fmla="*/ 136 h 589"/>
                  <a:gd name="T10" fmla="*/ 589 w 669"/>
                  <a:gd name="T11" fmla="*/ 57 h 589"/>
                  <a:gd name="T12" fmla="*/ 454 w 669"/>
                  <a:gd name="T13" fmla="*/ 0 h 589"/>
                </a:gdLst>
                <a:ahLst/>
                <a:cxnLst>
                  <a:cxn ang="0">
                    <a:pos x="T0" y="T1"/>
                  </a:cxn>
                  <a:cxn ang="0">
                    <a:pos x="T2" y="T3"/>
                  </a:cxn>
                  <a:cxn ang="0">
                    <a:pos x="T4" y="T5"/>
                  </a:cxn>
                  <a:cxn ang="0">
                    <a:pos x="T6" y="T7"/>
                  </a:cxn>
                  <a:cxn ang="0">
                    <a:pos x="T8" y="T9"/>
                  </a:cxn>
                  <a:cxn ang="0">
                    <a:pos x="T10" y="T11"/>
                  </a:cxn>
                  <a:cxn ang="0">
                    <a:pos x="T12" y="T13"/>
                  </a:cxn>
                </a:cxnLst>
                <a:rect l="0" t="0" r="r" b="b"/>
                <a:pathLst>
                  <a:path w="669" h="589">
                    <a:moveTo>
                      <a:pt x="454" y="0"/>
                    </a:moveTo>
                    <a:cubicBezTo>
                      <a:pt x="405" y="0"/>
                      <a:pt x="356" y="19"/>
                      <a:pt x="318" y="57"/>
                    </a:cubicBezTo>
                    <a:cubicBezTo>
                      <a:pt x="0" y="375"/>
                      <a:pt x="0" y="375"/>
                      <a:pt x="0" y="375"/>
                    </a:cubicBezTo>
                    <a:cubicBezTo>
                      <a:pt x="215" y="589"/>
                      <a:pt x="215" y="589"/>
                      <a:pt x="215" y="589"/>
                    </a:cubicBezTo>
                    <a:cubicBezTo>
                      <a:pt x="669" y="136"/>
                      <a:pt x="669" y="136"/>
                      <a:pt x="669" y="136"/>
                    </a:cubicBezTo>
                    <a:cubicBezTo>
                      <a:pt x="589" y="57"/>
                      <a:pt x="589" y="57"/>
                      <a:pt x="589" y="57"/>
                    </a:cubicBezTo>
                    <a:cubicBezTo>
                      <a:pt x="552" y="19"/>
                      <a:pt x="503" y="0"/>
                      <a:pt x="454" y="0"/>
                    </a:cubicBezTo>
                  </a:path>
                </a:pathLst>
              </a:custGeom>
              <a:solidFill>
                <a:srgbClr val="A6E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7">
                <a:extLst>
                  <a:ext uri="{FF2B5EF4-FFF2-40B4-BE49-F238E27FC236}">
                    <a16:creationId xmlns:a16="http://schemas.microsoft.com/office/drawing/2014/main" id="{51DC2EBF-3107-8B5C-EFE1-B1CAF6A1E1D9}"/>
                  </a:ext>
                </a:extLst>
              </p:cNvPr>
              <p:cNvSpPr>
                <a:spLocks/>
              </p:cNvSpPr>
              <p:nvPr/>
            </p:nvSpPr>
            <p:spPr bwMode="auto">
              <a:xfrm>
                <a:off x="5976938" y="3578226"/>
                <a:ext cx="1654175" cy="1452563"/>
              </a:xfrm>
              <a:custGeom>
                <a:avLst/>
                <a:gdLst>
                  <a:gd name="T0" fmla="*/ 454 w 692"/>
                  <a:gd name="T1" fmla="*/ 0 h 607"/>
                  <a:gd name="T2" fmla="*/ 0 w 692"/>
                  <a:gd name="T3" fmla="*/ 453 h 607"/>
                  <a:gd name="T4" fmla="*/ 93 w 692"/>
                  <a:gd name="T5" fmla="*/ 547 h 607"/>
                  <a:gd name="T6" fmla="*/ 239 w 692"/>
                  <a:gd name="T7" fmla="*/ 607 h 607"/>
                  <a:gd name="T8" fmla="*/ 384 w 692"/>
                  <a:gd name="T9" fmla="*/ 547 h 607"/>
                  <a:gd name="T10" fmla="*/ 692 w 692"/>
                  <a:gd name="T11" fmla="*/ 239 h 607"/>
                  <a:gd name="T12" fmla="*/ 454 w 692"/>
                  <a:gd name="T13" fmla="*/ 0 h 607"/>
                </a:gdLst>
                <a:ahLst/>
                <a:cxnLst>
                  <a:cxn ang="0">
                    <a:pos x="T0" y="T1"/>
                  </a:cxn>
                  <a:cxn ang="0">
                    <a:pos x="T2" y="T3"/>
                  </a:cxn>
                  <a:cxn ang="0">
                    <a:pos x="T4" y="T5"/>
                  </a:cxn>
                  <a:cxn ang="0">
                    <a:pos x="T6" y="T7"/>
                  </a:cxn>
                  <a:cxn ang="0">
                    <a:pos x="T8" y="T9"/>
                  </a:cxn>
                  <a:cxn ang="0">
                    <a:pos x="T10" y="T11"/>
                  </a:cxn>
                  <a:cxn ang="0">
                    <a:pos x="T12" y="T13"/>
                  </a:cxn>
                </a:cxnLst>
                <a:rect l="0" t="0" r="r" b="b"/>
                <a:pathLst>
                  <a:path w="692" h="607">
                    <a:moveTo>
                      <a:pt x="454" y="0"/>
                    </a:moveTo>
                    <a:cubicBezTo>
                      <a:pt x="0" y="453"/>
                      <a:pt x="0" y="453"/>
                      <a:pt x="0" y="453"/>
                    </a:cubicBezTo>
                    <a:cubicBezTo>
                      <a:pt x="93" y="547"/>
                      <a:pt x="93" y="547"/>
                      <a:pt x="93" y="547"/>
                    </a:cubicBezTo>
                    <a:cubicBezTo>
                      <a:pt x="134" y="587"/>
                      <a:pt x="186" y="607"/>
                      <a:pt x="239" y="607"/>
                    </a:cubicBezTo>
                    <a:cubicBezTo>
                      <a:pt x="292" y="607"/>
                      <a:pt x="344" y="587"/>
                      <a:pt x="384" y="547"/>
                    </a:cubicBezTo>
                    <a:cubicBezTo>
                      <a:pt x="692" y="239"/>
                      <a:pt x="692" y="239"/>
                      <a:pt x="692" y="239"/>
                    </a:cubicBezTo>
                    <a:cubicBezTo>
                      <a:pt x="454" y="0"/>
                      <a:pt x="454" y="0"/>
                      <a:pt x="454" y="0"/>
                    </a:cubicBezTo>
                  </a:path>
                </a:pathLst>
              </a:custGeom>
              <a:solidFill>
                <a:srgbClr val="A6E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18">
                <a:extLst>
                  <a:ext uri="{FF2B5EF4-FFF2-40B4-BE49-F238E27FC236}">
                    <a16:creationId xmlns:a16="http://schemas.microsoft.com/office/drawing/2014/main" id="{757BA751-E6FC-7E47-68A7-1E17DD546AB8}"/>
                  </a:ext>
                </a:extLst>
              </p:cNvPr>
              <p:cNvSpPr>
                <a:spLocks/>
              </p:cNvSpPr>
              <p:nvPr/>
            </p:nvSpPr>
            <p:spPr bwMode="auto">
              <a:xfrm>
                <a:off x="5464175" y="3063876"/>
                <a:ext cx="1598613" cy="1598613"/>
              </a:xfrm>
              <a:custGeom>
                <a:avLst/>
                <a:gdLst>
                  <a:gd name="T0" fmla="*/ 0 w 1007"/>
                  <a:gd name="T1" fmla="*/ 684 h 1007"/>
                  <a:gd name="T2" fmla="*/ 323 w 1007"/>
                  <a:gd name="T3" fmla="*/ 1007 h 1007"/>
                  <a:gd name="T4" fmla="*/ 1007 w 1007"/>
                  <a:gd name="T5" fmla="*/ 324 h 1007"/>
                  <a:gd name="T6" fmla="*/ 683 w 1007"/>
                  <a:gd name="T7" fmla="*/ 0 h 1007"/>
                  <a:gd name="T8" fmla="*/ 0 w 1007"/>
                  <a:gd name="T9" fmla="*/ 684 h 1007"/>
                </a:gdLst>
                <a:ahLst/>
                <a:cxnLst>
                  <a:cxn ang="0">
                    <a:pos x="T0" y="T1"/>
                  </a:cxn>
                  <a:cxn ang="0">
                    <a:pos x="T2" y="T3"/>
                  </a:cxn>
                  <a:cxn ang="0">
                    <a:pos x="T4" y="T5"/>
                  </a:cxn>
                  <a:cxn ang="0">
                    <a:pos x="T6" y="T7"/>
                  </a:cxn>
                  <a:cxn ang="0">
                    <a:pos x="T8" y="T9"/>
                  </a:cxn>
                </a:cxnLst>
                <a:rect l="0" t="0" r="r" b="b"/>
                <a:pathLst>
                  <a:path w="1007" h="1007">
                    <a:moveTo>
                      <a:pt x="0" y="684"/>
                    </a:moveTo>
                    <a:lnTo>
                      <a:pt x="323" y="1007"/>
                    </a:lnTo>
                    <a:lnTo>
                      <a:pt x="1007" y="324"/>
                    </a:lnTo>
                    <a:lnTo>
                      <a:pt x="683" y="0"/>
                    </a:lnTo>
                    <a:lnTo>
                      <a:pt x="0" y="684"/>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19">
                <a:extLst>
                  <a:ext uri="{FF2B5EF4-FFF2-40B4-BE49-F238E27FC236}">
                    <a16:creationId xmlns:a16="http://schemas.microsoft.com/office/drawing/2014/main" id="{E9A8AA0E-05AF-C100-B242-E75ED2E8BBA8}"/>
                  </a:ext>
                </a:extLst>
              </p:cNvPr>
              <p:cNvSpPr>
                <a:spLocks/>
              </p:cNvSpPr>
              <p:nvPr/>
            </p:nvSpPr>
            <p:spPr bwMode="auto">
              <a:xfrm>
                <a:off x="9072563" y="2011363"/>
                <a:ext cx="1589088" cy="1401763"/>
              </a:xfrm>
              <a:custGeom>
                <a:avLst/>
                <a:gdLst>
                  <a:gd name="T0" fmla="*/ 453 w 665"/>
                  <a:gd name="T1" fmla="*/ 0 h 586"/>
                  <a:gd name="T2" fmla="*/ 318 w 665"/>
                  <a:gd name="T3" fmla="*/ 57 h 586"/>
                  <a:gd name="T4" fmla="*/ 0 w 665"/>
                  <a:gd name="T5" fmla="*/ 375 h 586"/>
                  <a:gd name="T6" fmla="*/ 211 w 665"/>
                  <a:gd name="T7" fmla="*/ 586 h 586"/>
                  <a:gd name="T8" fmla="*/ 665 w 665"/>
                  <a:gd name="T9" fmla="*/ 132 h 586"/>
                  <a:gd name="T10" fmla="*/ 589 w 665"/>
                  <a:gd name="T11" fmla="*/ 57 h 586"/>
                  <a:gd name="T12" fmla="*/ 453 w 665"/>
                  <a:gd name="T13" fmla="*/ 0 h 586"/>
                </a:gdLst>
                <a:ahLst/>
                <a:cxnLst>
                  <a:cxn ang="0">
                    <a:pos x="T0" y="T1"/>
                  </a:cxn>
                  <a:cxn ang="0">
                    <a:pos x="T2" y="T3"/>
                  </a:cxn>
                  <a:cxn ang="0">
                    <a:pos x="T4" y="T5"/>
                  </a:cxn>
                  <a:cxn ang="0">
                    <a:pos x="T6" y="T7"/>
                  </a:cxn>
                  <a:cxn ang="0">
                    <a:pos x="T8" y="T9"/>
                  </a:cxn>
                  <a:cxn ang="0">
                    <a:pos x="T10" y="T11"/>
                  </a:cxn>
                  <a:cxn ang="0">
                    <a:pos x="T12" y="T13"/>
                  </a:cxn>
                </a:cxnLst>
                <a:rect l="0" t="0" r="r" b="b"/>
                <a:pathLst>
                  <a:path w="665" h="586">
                    <a:moveTo>
                      <a:pt x="453" y="0"/>
                    </a:moveTo>
                    <a:cubicBezTo>
                      <a:pt x="404" y="0"/>
                      <a:pt x="355" y="19"/>
                      <a:pt x="318" y="57"/>
                    </a:cubicBezTo>
                    <a:cubicBezTo>
                      <a:pt x="0" y="375"/>
                      <a:pt x="0" y="375"/>
                      <a:pt x="0" y="375"/>
                    </a:cubicBezTo>
                    <a:cubicBezTo>
                      <a:pt x="211" y="586"/>
                      <a:pt x="211" y="586"/>
                      <a:pt x="211" y="586"/>
                    </a:cubicBezTo>
                    <a:cubicBezTo>
                      <a:pt x="665" y="132"/>
                      <a:pt x="665" y="132"/>
                      <a:pt x="665" y="132"/>
                    </a:cubicBezTo>
                    <a:cubicBezTo>
                      <a:pt x="589" y="57"/>
                      <a:pt x="589" y="57"/>
                      <a:pt x="589" y="57"/>
                    </a:cubicBezTo>
                    <a:cubicBezTo>
                      <a:pt x="551" y="19"/>
                      <a:pt x="502" y="0"/>
                      <a:pt x="453" y="0"/>
                    </a:cubicBezTo>
                  </a:path>
                </a:pathLst>
              </a:custGeom>
              <a:solidFill>
                <a:srgbClr val="F18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Freeform 20">
                <a:extLst>
                  <a:ext uri="{FF2B5EF4-FFF2-40B4-BE49-F238E27FC236}">
                    <a16:creationId xmlns:a16="http://schemas.microsoft.com/office/drawing/2014/main" id="{01357A7E-D02F-6636-C096-E7AA63CA97D8}"/>
                  </a:ext>
                </a:extLst>
              </p:cNvPr>
              <p:cNvSpPr>
                <a:spLocks/>
              </p:cNvSpPr>
              <p:nvPr/>
            </p:nvSpPr>
            <p:spPr bwMode="auto">
              <a:xfrm>
                <a:off x="9577388" y="2327276"/>
                <a:ext cx="1549400" cy="1665288"/>
              </a:xfrm>
              <a:custGeom>
                <a:avLst/>
                <a:gdLst>
                  <a:gd name="T0" fmla="*/ 591 w 649"/>
                  <a:gd name="T1" fmla="*/ 138 h 696"/>
                  <a:gd name="T2" fmla="*/ 454 w 649"/>
                  <a:gd name="T3" fmla="*/ 0 h 696"/>
                  <a:gd name="T4" fmla="*/ 0 w 649"/>
                  <a:gd name="T5" fmla="*/ 454 h 696"/>
                  <a:gd name="T6" fmla="*/ 242 w 649"/>
                  <a:gd name="T7" fmla="*/ 696 h 696"/>
                  <a:gd name="T8" fmla="*/ 591 w 649"/>
                  <a:gd name="T9" fmla="*/ 347 h 696"/>
                  <a:gd name="T10" fmla="*/ 591 w 649"/>
                  <a:gd name="T11" fmla="*/ 138 h 696"/>
                </a:gdLst>
                <a:ahLst/>
                <a:cxnLst>
                  <a:cxn ang="0">
                    <a:pos x="T0" y="T1"/>
                  </a:cxn>
                  <a:cxn ang="0">
                    <a:pos x="T2" y="T3"/>
                  </a:cxn>
                  <a:cxn ang="0">
                    <a:pos x="T4" y="T5"/>
                  </a:cxn>
                  <a:cxn ang="0">
                    <a:pos x="T6" y="T7"/>
                  </a:cxn>
                  <a:cxn ang="0">
                    <a:pos x="T8" y="T9"/>
                  </a:cxn>
                  <a:cxn ang="0">
                    <a:pos x="T10" y="T11"/>
                  </a:cxn>
                </a:cxnLst>
                <a:rect l="0" t="0" r="r" b="b"/>
                <a:pathLst>
                  <a:path w="649" h="696">
                    <a:moveTo>
                      <a:pt x="591" y="138"/>
                    </a:moveTo>
                    <a:cubicBezTo>
                      <a:pt x="454" y="0"/>
                      <a:pt x="454" y="0"/>
                      <a:pt x="454" y="0"/>
                    </a:cubicBezTo>
                    <a:cubicBezTo>
                      <a:pt x="0" y="454"/>
                      <a:pt x="0" y="454"/>
                      <a:pt x="0" y="454"/>
                    </a:cubicBezTo>
                    <a:cubicBezTo>
                      <a:pt x="242" y="696"/>
                      <a:pt x="242" y="696"/>
                      <a:pt x="242" y="696"/>
                    </a:cubicBezTo>
                    <a:cubicBezTo>
                      <a:pt x="591" y="347"/>
                      <a:pt x="591" y="347"/>
                      <a:pt x="591" y="347"/>
                    </a:cubicBezTo>
                    <a:cubicBezTo>
                      <a:pt x="649" y="289"/>
                      <a:pt x="649" y="196"/>
                      <a:pt x="591" y="138"/>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Freeform 21">
                <a:extLst>
                  <a:ext uri="{FF2B5EF4-FFF2-40B4-BE49-F238E27FC236}">
                    <a16:creationId xmlns:a16="http://schemas.microsoft.com/office/drawing/2014/main" id="{159C1583-37E3-99EC-B5A8-51275DEFE0B1}"/>
                  </a:ext>
                </a:extLst>
              </p:cNvPr>
              <p:cNvSpPr>
                <a:spLocks/>
              </p:cNvSpPr>
              <p:nvPr/>
            </p:nvSpPr>
            <p:spPr bwMode="auto">
              <a:xfrm>
                <a:off x="8394700" y="3511551"/>
                <a:ext cx="1662113" cy="1462088"/>
              </a:xfrm>
              <a:custGeom>
                <a:avLst/>
                <a:gdLst>
                  <a:gd name="T0" fmla="*/ 454 w 696"/>
                  <a:gd name="T1" fmla="*/ 0 h 611"/>
                  <a:gd name="T2" fmla="*/ 0 w 696"/>
                  <a:gd name="T3" fmla="*/ 454 h 611"/>
                  <a:gd name="T4" fmla="*/ 97 w 696"/>
                  <a:gd name="T5" fmla="*/ 551 h 611"/>
                  <a:gd name="T6" fmla="*/ 242 w 696"/>
                  <a:gd name="T7" fmla="*/ 611 h 611"/>
                  <a:gd name="T8" fmla="*/ 388 w 696"/>
                  <a:gd name="T9" fmla="*/ 551 h 611"/>
                  <a:gd name="T10" fmla="*/ 696 w 696"/>
                  <a:gd name="T11" fmla="*/ 243 h 611"/>
                  <a:gd name="T12" fmla="*/ 454 w 696"/>
                  <a:gd name="T13" fmla="*/ 0 h 611"/>
                </a:gdLst>
                <a:ahLst/>
                <a:cxnLst>
                  <a:cxn ang="0">
                    <a:pos x="T0" y="T1"/>
                  </a:cxn>
                  <a:cxn ang="0">
                    <a:pos x="T2" y="T3"/>
                  </a:cxn>
                  <a:cxn ang="0">
                    <a:pos x="T4" y="T5"/>
                  </a:cxn>
                  <a:cxn ang="0">
                    <a:pos x="T6" y="T7"/>
                  </a:cxn>
                  <a:cxn ang="0">
                    <a:pos x="T8" y="T9"/>
                  </a:cxn>
                  <a:cxn ang="0">
                    <a:pos x="T10" y="T11"/>
                  </a:cxn>
                  <a:cxn ang="0">
                    <a:pos x="T12" y="T13"/>
                  </a:cxn>
                </a:cxnLst>
                <a:rect l="0" t="0" r="r" b="b"/>
                <a:pathLst>
                  <a:path w="696" h="611">
                    <a:moveTo>
                      <a:pt x="454" y="0"/>
                    </a:moveTo>
                    <a:cubicBezTo>
                      <a:pt x="0" y="454"/>
                      <a:pt x="0" y="454"/>
                      <a:pt x="0" y="454"/>
                    </a:cubicBezTo>
                    <a:cubicBezTo>
                      <a:pt x="97" y="551"/>
                      <a:pt x="97" y="551"/>
                      <a:pt x="97" y="551"/>
                    </a:cubicBezTo>
                    <a:cubicBezTo>
                      <a:pt x="137" y="591"/>
                      <a:pt x="190" y="611"/>
                      <a:pt x="242" y="611"/>
                    </a:cubicBezTo>
                    <a:cubicBezTo>
                      <a:pt x="295" y="611"/>
                      <a:pt x="348" y="591"/>
                      <a:pt x="388" y="551"/>
                    </a:cubicBezTo>
                    <a:cubicBezTo>
                      <a:pt x="696" y="243"/>
                      <a:pt x="696" y="243"/>
                      <a:pt x="696" y="243"/>
                    </a:cubicBezTo>
                    <a:cubicBezTo>
                      <a:pt x="454" y="0"/>
                      <a:pt x="454" y="0"/>
                      <a:pt x="454" y="0"/>
                    </a:cubicBezTo>
                  </a:path>
                </a:pathLst>
              </a:custGeom>
              <a:solidFill>
                <a:srgbClr val="F18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 name="Freeform 22">
                <a:extLst>
                  <a:ext uri="{FF2B5EF4-FFF2-40B4-BE49-F238E27FC236}">
                    <a16:creationId xmlns:a16="http://schemas.microsoft.com/office/drawing/2014/main" id="{F95EE5A6-F14D-8C7E-2956-5FE97FB19FF2}"/>
                  </a:ext>
                </a:extLst>
              </p:cNvPr>
              <p:cNvSpPr>
                <a:spLocks/>
              </p:cNvSpPr>
              <p:nvPr/>
            </p:nvSpPr>
            <p:spPr bwMode="auto">
              <a:xfrm>
                <a:off x="7891463" y="3006726"/>
                <a:ext cx="1587500" cy="1590675"/>
              </a:xfrm>
              <a:custGeom>
                <a:avLst/>
                <a:gdLst>
                  <a:gd name="T0" fmla="*/ 0 w 1000"/>
                  <a:gd name="T1" fmla="*/ 684 h 1002"/>
                  <a:gd name="T2" fmla="*/ 317 w 1000"/>
                  <a:gd name="T3" fmla="*/ 1002 h 1002"/>
                  <a:gd name="T4" fmla="*/ 1000 w 1000"/>
                  <a:gd name="T5" fmla="*/ 318 h 1002"/>
                  <a:gd name="T6" fmla="*/ 681 w 1000"/>
                  <a:gd name="T7" fmla="*/ 0 h 1002"/>
                  <a:gd name="T8" fmla="*/ 0 w 1000"/>
                  <a:gd name="T9" fmla="*/ 684 h 1002"/>
                </a:gdLst>
                <a:ahLst/>
                <a:cxnLst>
                  <a:cxn ang="0">
                    <a:pos x="T0" y="T1"/>
                  </a:cxn>
                  <a:cxn ang="0">
                    <a:pos x="T2" y="T3"/>
                  </a:cxn>
                  <a:cxn ang="0">
                    <a:pos x="T4" y="T5"/>
                  </a:cxn>
                  <a:cxn ang="0">
                    <a:pos x="T6" y="T7"/>
                  </a:cxn>
                  <a:cxn ang="0">
                    <a:pos x="T8" y="T9"/>
                  </a:cxn>
                </a:cxnLst>
                <a:rect l="0" t="0" r="r" b="b"/>
                <a:pathLst>
                  <a:path w="1000" h="1002">
                    <a:moveTo>
                      <a:pt x="0" y="684"/>
                    </a:moveTo>
                    <a:lnTo>
                      <a:pt x="317" y="1002"/>
                    </a:lnTo>
                    <a:lnTo>
                      <a:pt x="1000" y="318"/>
                    </a:lnTo>
                    <a:lnTo>
                      <a:pt x="681" y="0"/>
                    </a:lnTo>
                    <a:lnTo>
                      <a:pt x="0" y="684"/>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Freeform 24">
                <a:extLst>
                  <a:ext uri="{FF2B5EF4-FFF2-40B4-BE49-F238E27FC236}">
                    <a16:creationId xmlns:a16="http://schemas.microsoft.com/office/drawing/2014/main" id="{25013EBA-7F80-D2C6-836E-22B350DCE1FB}"/>
                  </a:ext>
                </a:extLst>
              </p:cNvPr>
              <p:cNvSpPr>
                <a:spLocks/>
              </p:cNvSpPr>
              <p:nvPr/>
            </p:nvSpPr>
            <p:spPr bwMode="auto">
              <a:xfrm>
                <a:off x="11287125" y="1987551"/>
                <a:ext cx="276225" cy="277813"/>
              </a:xfrm>
              <a:custGeom>
                <a:avLst/>
                <a:gdLst>
                  <a:gd name="T0" fmla="*/ 128 w 174"/>
                  <a:gd name="T1" fmla="*/ 175 h 175"/>
                  <a:gd name="T2" fmla="*/ 174 w 174"/>
                  <a:gd name="T3" fmla="*/ 0 h 175"/>
                  <a:gd name="T4" fmla="*/ 0 w 174"/>
                  <a:gd name="T5" fmla="*/ 47 h 175"/>
                  <a:gd name="T6" fmla="*/ 128 w 174"/>
                  <a:gd name="T7" fmla="*/ 175 h 175"/>
                </a:gdLst>
                <a:ahLst/>
                <a:cxnLst>
                  <a:cxn ang="0">
                    <a:pos x="T0" y="T1"/>
                  </a:cxn>
                  <a:cxn ang="0">
                    <a:pos x="T2" y="T3"/>
                  </a:cxn>
                  <a:cxn ang="0">
                    <a:pos x="T4" y="T5"/>
                  </a:cxn>
                  <a:cxn ang="0">
                    <a:pos x="T6" y="T7"/>
                  </a:cxn>
                </a:cxnLst>
                <a:rect l="0" t="0" r="r" b="b"/>
                <a:pathLst>
                  <a:path w="174" h="175">
                    <a:moveTo>
                      <a:pt x="128" y="175"/>
                    </a:moveTo>
                    <a:lnTo>
                      <a:pt x="174" y="0"/>
                    </a:lnTo>
                    <a:lnTo>
                      <a:pt x="0" y="47"/>
                    </a:lnTo>
                    <a:lnTo>
                      <a:pt x="128" y="175"/>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sp>
        <p:nvSpPr>
          <p:cNvPr id="29" name="TextBox 28">
            <a:extLst>
              <a:ext uri="{FF2B5EF4-FFF2-40B4-BE49-F238E27FC236}">
                <a16:creationId xmlns:a16="http://schemas.microsoft.com/office/drawing/2014/main" id="{BECCBA9A-6A0D-7BDD-303E-A2CCD0DC7B79}"/>
              </a:ext>
            </a:extLst>
          </p:cNvPr>
          <p:cNvSpPr txBox="1"/>
          <p:nvPr/>
        </p:nvSpPr>
        <p:spPr>
          <a:xfrm>
            <a:off x="6182305" y="1759067"/>
            <a:ext cx="1753300" cy="769441"/>
          </a:xfrm>
          <a:prstGeom prst="rect">
            <a:avLst/>
          </a:prstGeom>
          <a:noFill/>
        </p:spPr>
        <p:txBody>
          <a:bodyPr wrap="square" rtlCol="0">
            <a:spAutoFit/>
          </a:bodyPr>
          <a:lstStyle/>
          <a:p>
            <a:pPr algn="ctr"/>
            <a:r>
              <a:rPr lang="en-GB" sz="2200" b="1" dirty="0">
                <a:solidFill>
                  <a:srgbClr val="000000"/>
                </a:solidFill>
              </a:rPr>
              <a:t>Engagement &amp; Investment</a:t>
            </a:r>
          </a:p>
        </p:txBody>
      </p:sp>
      <p:sp>
        <p:nvSpPr>
          <p:cNvPr id="30" name="TextBox 29">
            <a:extLst>
              <a:ext uri="{FF2B5EF4-FFF2-40B4-BE49-F238E27FC236}">
                <a16:creationId xmlns:a16="http://schemas.microsoft.com/office/drawing/2014/main" id="{036CB540-1AF4-D5A8-A30F-EBBFCE3A91C6}"/>
              </a:ext>
            </a:extLst>
          </p:cNvPr>
          <p:cNvSpPr txBox="1"/>
          <p:nvPr/>
        </p:nvSpPr>
        <p:spPr>
          <a:xfrm>
            <a:off x="4322673" y="1759067"/>
            <a:ext cx="1586201" cy="769441"/>
          </a:xfrm>
          <a:prstGeom prst="rect">
            <a:avLst/>
          </a:prstGeom>
          <a:noFill/>
        </p:spPr>
        <p:txBody>
          <a:bodyPr wrap="square" rtlCol="0">
            <a:spAutoFit/>
          </a:bodyPr>
          <a:lstStyle/>
          <a:p>
            <a:pPr algn="ctr"/>
            <a:r>
              <a:rPr lang="en-GB" sz="2200" b="1" dirty="0">
                <a:solidFill>
                  <a:srgbClr val="000000"/>
                </a:solidFill>
              </a:rPr>
              <a:t>Due Diligence</a:t>
            </a:r>
          </a:p>
        </p:txBody>
      </p:sp>
      <p:sp>
        <p:nvSpPr>
          <p:cNvPr id="31" name="TextBox 30">
            <a:extLst>
              <a:ext uri="{FF2B5EF4-FFF2-40B4-BE49-F238E27FC236}">
                <a16:creationId xmlns:a16="http://schemas.microsoft.com/office/drawing/2014/main" id="{9AD2DDFA-A1C1-4AB6-B8D5-F5910C808532}"/>
              </a:ext>
            </a:extLst>
          </p:cNvPr>
          <p:cNvSpPr txBox="1"/>
          <p:nvPr/>
        </p:nvSpPr>
        <p:spPr>
          <a:xfrm>
            <a:off x="2375135" y="1748003"/>
            <a:ext cx="1803419" cy="830997"/>
          </a:xfrm>
          <a:prstGeom prst="rect">
            <a:avLst/>
          </a:prstGeom>
          <a:noFill/>
        </p:spPr>
        <p:txBody>
          <a:bodyPr wrap="square" rtlCol="0">
            <a:spAutoFit/>
          </a:bodyPr>
          <a:lstStyle/>
          <a:p>
            <a:pPr algn="ctr"/>
            <a:r>
              <a:rPr lang="en-GB" sz="2400" b="1" dirty="0">
                <a:solidFill>
                  <a:srgbClr val="000000"/>
                </a:solidFill>
              </a:rPr>
              <a:t>Initial </a:t>
            </a:r>
            <a:br>
              <a:rPr lang="en-GB" sz="2400" b="1" dirty="0">
                <a:solidFill>
                  <a:srgbClr val="000000"/>
                </a:solidFill>
              </a:rPr>
            </a:br>
            <a:r>
              <a:rPr lang="en-GB" sz="2400" b="1" dirty="0">
                <a:solidFill>
                  <a:srgbClr val="000000"/>
                </a:solidFill>
              </a:rPr>
              <a:t>Contact</a:t>
            </a:r>
          </a:p>
        </p:txBody>
      </p:sp>
      <p:sp>
        <p:nvSpPr>
          <p:cNvPr id="32" name="TextBox 31">
            <a:extLst>
              <a:ext uri="{FF2B5EF4-FFF2-40B4-BE49-F238E27FC236}">
                <a16:creationId xmlns:a16="http://schemas.microsoft.com/office/drawing/2014/main" id="{F5C4F8BA-73B3-DE16-4093-DF6611C92DDA}"/>
              </a:ext>
            </a:extLst>
          </p:cNvPr>
          <p:cNvSpPr txBox="1"/>
          <p:nvPr/>
        </p:nvSpPr>
        <p:spPr>
          <a:xfrm>
            <a:off x="8102478" y="1759067"/>
            <a:ext cx="1586201" cy="769441"/>
          </a:xfrm>
          <a:prstGeom prst="rect">
            <a:avLst/>
          </a:prstGeom>
          <a:noFill/>
        </p:spPr>
        <p:txBody>
          <a:bodyPr wrap="square" rtlCol="0">
            <a:spAutoFit/>
          </a:bodyPr>
          <a:lstStyle/>
          <a:p>
            <a:pPr algn="ctr"/>
            <a:r>
              <a:rPr lang="en-GB" sz="2200" b="1" dirty="0">
                <a:solidFill>
                  <a:srgbClr val="000000"/>
                </a:solidFill>
              </a:rPr>
              <a:t>Growth &amp; Returns</a:t>
            </a:r>
          </a:p>
        </p:txBody>
      </p:sp>
      <p:sp>
        <p:nvSpPr>
          <p:cNvPr id="33" name="TextBox 32">
            <a:extLst>
              <a:ext uri="{FF2B5EF4-FFF2-40B4-BE49-F238E27FC236}">
                <a16:creationId xmlns:a16="http://schemas.microsoft.com/office/drawing/2014/main" id="{29EA3469-4E65-22BD-E74D-649ABE828FC8}"/>
              </a:ext>
            </a:extLst>
          </p:cNvPr>
          <p:cNvSpPr txBox="1"/>
          <p:nvPr/>
        </p:nvSpPr>
        <p:spPr>
          <a:xfrm>
            <a:off x="5267015" y="5181736"/>
            <a:ext cx="1911092" cy="954107"/>
          </a:xfrm>
          <a:prstGeom prst="rect">
            <a:avLst/>
          </a:prstGeom>
          <a:noFill/>
        </p:spPr>
        <p:txBody>
          <a:bodyPr wrap="square" rtlCol="0">
            <a:spAutoFit/>
          </a:bodyPr>
          <a:lstStyle/>
          <a:p>
            <a:pPr algn="ctr"/>
            <a:r>
              <a:rPr lang="en-GB" sz="1400" b="1" dirty="0">
                <a:solidFill>
                  <a:srgbClr val="000000"/>
                </a:solidFill>
              </a:rPr>
              <a:t>Investor committing funds to the venture after signing agreements</a:t>
            </a:r>
          </a:p>
        </p:txBody>
      </p:sp>
      <p:sp>
        <p:nvSpPr>
          <p:cNvPr id="34" name="TextBox 33">
            <a:extLst>
              <a:ext uri="{FF2B5EF4-FFF2-40B4-BE49-F238E27FC236}">
                <a16:creationId xmlns:a16="http://schemas.microsoft.com/office/drawing/2014/main" id="{0B6C2B78-0AA7-DE60-9519-2800963B6A32}"/>
              </a:ext>
            </a:extLst>
          </p:cNvPr>
          <p:cNvSpPr txBox="1"/>
          <p:nvPr/>
        </p:nvSpPr>
        <p:spPr>
          <a:xfrm>
            <a:off x="3276844" y="5169674"/>
            <a:ext cx="1911092" cy="954107"/>
          </a:xfrm>
          <a:prstGeom prst="rect">
            <a:avLst/>
          </a:prstGeom>
          <a:noFill/>
        </p:spPr>
        <p:txBody>
          <a:bodyPr wrap="square" rtlCol="0">
            <a:spAutoFit/>
          </a:bodyPr>
          <a:lstStyle/>
          <a:p>
            <a:pPr algn="ctr"/>
            <a:r>
              <a:rPr lang="en-GB" sz="1400" b="1" dirty="0">
                <a:solidFill>
                  <a:srgbClr val="000000"/>
                </a:solidFill>
              </a:rPr>
              <a:t>Investor makes sure the entrepreneur is a doer with valid credentials</a:t>
            </a:r>
          </a:p>
        </p:txBody>
      </p:sp>
      <p:sp>
        <p:nvSpPr>
          <p:cNvPr id="35" name="TextBox 34">
            <a:extLst>
              <a:ext uri="{FF2B5EF4-FFF2-40B4-BE49-F238E27FC236}">
                <a16:creationId xmlns:a16="http://schemas.microsoft.com/office/drawing/2014/main" id="{A2AEC3F5-B794-3BC4-2584-210335FBBDB0}"/>
              </a:ext>
            </a:extLst>
          </p:cNvPr>
          <p:cNvSpPr txBox="1"/>
          <p:nvPr/>
        </p:nvSpPr>
        <p:spPr>
          <a:xfrm>
            <a:off x="1352079" y="5213244"/>
            <a:ext cx="1870603" cy="738664"/>
          </a:xfrm>
          <a:prstGeom prst="rect">
            <a:avLst/>
          </a:prstGeom>
          <a:noFill/>
        </p:spPr>
        <p:txBody>
          <a:bodyPr wrap="square" rtlCol="0">
            <a:spAutoFit/>
          </a:bodyPr>
          <a:lstStyle/>
          <a:p>
            <a:pPr algn="ctr"/>
            <a:r>
              <a:rPr lang="en-GB" sz="1400" b="1" dirty="0">
                <a:solidFill>
                  <a:srgbClr val="000000"/>
                </a:solidFill>
              </a:rPr>
              <a:t>Reaching out, making connections, and pitching ideas</a:t>
            </a:r>
          </a:p>
        </p:txBody>
      </p:sp>
      <p:sp>
        <p:nvSpPr>
          <p:cNvPr id="36" name="TextBox 35">
            <a:extLst>
              <a:ext uri="{FF2B5EF4-FFF2-40B4-BE49-F238E27FC236}">
                <a16:creationId xmlns:a16="http://schemas.microsoft.com/office/drawing/2014/main" id="{AB1ABC57-E33C-08AD-0F83-8B835DDE9103}"/>
              </a:ext>
            </a:extLst>
          </p:cNvPr>
          <p:cNvSpPr txBox="1"/>
          <p:nvPr/>
        </p:nvSpPr>
        <p:spPr>
          <a:xfrm>
            <a:off x="7257187" y="5144348"/>
            <a:ext cx="1586201" cy="954107"/>
          </a:xfrm>
          <a:prstGeom prst="rect">
            <a:avLst/>
          </a:prstGeom>
          <a:noFill/>
        </p:spPr>
        <p:txBody>
          <a:bodyPr wrap="square" rtlCol="0">
            <a:spAutoFit/>
          </a:bodyPr>
          <a:lstStyle/>
          <a:p>
            <a:pPr algn="ctr"/>
            <a:r>
              <a:rPr lang="en-GB" sz="1400" b="1" dirty="0">
                <a:solidFill>
                  <a:srgbClr val="000000"/>
                </a:solidFill>
              </a:rPr>
              <a:t>Entrepreneur uses resources for the common shared vision</a:t>
            </a:r>
          </a:p>
        </p:txBody>
      </p:sp>
    </p:spTree>
    <p:extLst>
      <p:ext uri="{BB962C8B-B14F-4D97-AF65-F5344CB8AC3E}">
        <p14:creationId xmlns:p14="http://schemas.microsoft.com/office/powerpoint/2010/main" val="321122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barn(outVertical)">
                                      <p:cBhvr>
                                        <p:cTn id="11" dur="500"/>
                                        <p:tgtEl>
                                          <p:spTgt spid="31"/>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outVertical)">
                                      <p:cBhvr>
                                        <p:cTn id="15" dur="500"/>
                                        <p:tgtEl>
                                          <p:spTgt spid="35"/>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outVertical)">
                                      <p:cBhvr>
                                        <p:cTn id="19" dur="500"/>
                                        <p:tgtEl>
                                          <p:spTgt spid="30"/>
                                        </p:tgtEl>
                                      </p:cBhvr>
                                    </p:animEffect>
                                  </p:childTnLst>
                                </p:cTn>
                              </p:par>
                            </p:childTnLst>
                          </p:cTn>
                        </p:par>
                        <p:par>
                          <p:cTn id="20" fill="hold">
                            <p:stCondLst>
                              <p:cond delay="2000"/>
                            </p:stCondLst>
                            <p:childTnLst>
                              <p:par>
                                <p:cTn id="21" presetID="16" presetClass="entr" presetSubtype="37"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barn(outVertical)">
                                      <p:cBhvr>
                                        <p:cTn id="23" dur="500"/>
                                        <p:tgtEl>
                                          <p:spTgt spid="34"/>
                                        </p:tgtEl>
                                      </p:cBhvr>
                                    </p:animEffect>
                                  </p:childTnLst>
                                </p:cTn>
                              </p:par>
                            </p:childTnLst>
                          </p:cTn>
                        </p:par>
                        <p:par>
                          <p:cTn id="24" fill="hold">
                            <p:stCondLst>
                              <p:cond delay="2500"/>
                            </p:stCondLst>
                            <p:childTnLst>
                              <p:par>
                                <p:cTn id="25" presetID="16" presetClass="entr" presetSubtype="37"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outVertical)">
                                      <p:cBhvr>
                                        <p:cTn id="27" dur="500"/>
                                        <p:tgtEl>
                                          <p:spTgt spid="29"/>
                                        </p:tgtEl>
                                      </p:cBhvr>
                                    </p:animEffect>
                                  </p:childTnLst>
                                </p:cTn>
                              </p:par>
                            </p:childTnLst>
                          </p:cTn>
                        </p:par>
                        <p:par>
                          <p:cTn id="28" fill="hold">
                            <p:stCondLst>
                              <p:cond delay="3000"/>
                            </p:stCondLst>
                            <p:childTnLst>
                              <p:par>
                                <p:cTn id="29" presetID="16" presetClass="entr" presetSubtype="37"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arn(outVertical)">
                                      <p:cBhvr>
                                        <p:cTn id="31" dur="500"/>
                                        <p:tgtEl>
                                          <p:spTgt spid="33"/>
                                        </p:tgtEl>
                                      </p:cBhvr>
                                    </p:animEffect>
                                  </p:childTnLst>
                                </p:cTn>
                              </p:par>
                            </p:childTnLst>
                          </p:cTn>
                        </p:par>
                        <p:par>
                          <p:cTn id="32" fill="hold">
                            <p:stCondLst>
                              <p:cond delay="3500"/>
                            </p:stCondLst>
                            <p:childTnLst>
                              <p:par>
                                <p:cTn id="33" presetID="16" presetClass="entr" presetSubtype="37" fill="hold" grpId="0"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barn(outVertical)">
                                      <p:cBhvr>
                                        <p:cTn id="35" dur="500"/>
                                        <p:tgtEl>
                                          <p:spTgt spid="32"/>
                                        </p:tgtEl>
                                      </p:cBhvr>
                                    </p:animEffect>
                                  </p:childTnLst>
                                </p:cTn>
                              </p:par>
                            </p:childTnLst>
                          </p:cTn>
                        </p:par>
                        <p:par>
                          <p:cTn id="36" fill="hold">
                            <p:stCondLst>
                              <p:cond delay="4000"/>
                            </p:stCondLst>
                            <p:childTnLst>
                              <p:par>
                                <p:cTn id="37" presetID="16" presetClass="entr" presetSubtype="37" fill="hold" grpId="0"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barn(outVertical)">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4" grpId="0"/>
      <p:bldP spid="35" grpId="0"/>
      <p:bldP spid="3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4414" y="1480478"/>
            <a:ext cx="10288664" cy="4168762"/>
          </a:xfrm>
        </p:spPr>
        <p:txBody>
          <a:bodyPr/>
          <a:lstStyle/>
          <a:p>
            <a:pPr marL="0" indent="0"/>
            <a:r>
              <a:rPr lang="en-US" dirty="0"/>
              <a:t>In order for the founder entrepreneur, especially from under-represented backgrounds, to build credible relationships with investors, the entrepreneur should learn these skills: </a:t>
            </a:r>
          </a:p>
          <a:p>
            <a:pPr marL="342900" indent="-342900">
              <a:buFont typeface="Arial" panose="020B0604020202020204" pitchFamily="34" charset="0"/>
              <a:buChar char="•"/>
            </a:pPr>
            <a:r>
              <a:rPr lang="en-US" b="1" dirty="0">
                <a:solidFill>
                  <a:srgbClr val="D9552F"/>
                </a:solidFill>
              </a:rPr>
              <a:t>Master investor communication</a:t>
            </a:r>
            <a:r>
              <a:rPr lang="en-US" dirty="0"/>
              <a:t>: Learn how to clearly communicate your business model, financials, and growth plan.</a:t>
            </a:r>
          </a:p>
          <a:p>
            <a:pPr marL="342900" indent="-342900">
              <a:buFont typeface="Arial" panose="020B0604020202020204" pitchFamily="34" charset="0"/>
              <a:buChar char="•"/>
            </a:pPr>
            <a:r>
              <a:rPr lang="en-US" b="1" dirty="0">
                <a:solidFill>
                  <a:srgbClr val="47B5C8"/>
                </a:solidFill>
              </a:rPr>
              <a:t>Understand cultural nuances</a:t>
            </a:r>
            <a:r>
              <a:rPr lang="en-US" dirty="0"/>
              <a:t>: Recognise how cultural backgrounds can shape investor relationships and learn how to navigate these differences effectively.</a:t>
            </a:r>
          </a:p>
          <a:p>
            <a:pPr marL="342900" indent="-342900">
              <a:buFont typeface="Arial" panose="020B0604020202020204" pitchFamily="34" charset="0"/>
              <a:buChar char="•"/>
            </a:pPr>
            <a:r>
              <a:rPr lang="en-US" b="1" dirty="0">
                <a:solidFill>
                  <a:srgbClr val="FDBD22"/>
                </a:solidFill>
              </a:rPr>
              <a:t>Align business goals with investor expectations</a:t>
            </a:r>
            <a:r>
              <a:rPr lang="en-US" dirty="0"/>
              <a:t>: Ensure that your vision &amp; values align with those of potential investors, leading to more supportive relationships.</a:t>
            </a:r>
          </a:p>
          <a:p>
            <a:pPr marL="342900" indent="-342900">
              <a:buFont typeface="Arial" panose="020B0604020202020204" pitchFamily="34" charset="0"/>
              <a:buChar char="•"/>
            </a:pPr>
            <a:r>
              <a:rPr lang="en-US" b="1" dirty="0">
                <a:solidFill>
                  <a:srgbClr val="086575"/>
                </a:solidFill>
              </a:rPr>
              <a:t>Handle investor concerns</a:t>
            </a:r>
            <a:r>
              <a:rPr lang="en-US" dirty="0"/>
              <a:t>: Gain skills to address investor concerns and demonstrate resilience in the face of challenges.</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Required Skills</a:t>
            </a:r>
          </a:p>
        </p:txBody>
      </p:sp>
    </p:spTree>
    <p:extLst>
      <p:ext uri="{BB962C8B-B14F-4D97-AF65-F5344CB8AC3E}">
        <p14:creationId xmlns:p14="http://schemas.microsoft.com/office/powerpoint/2010/main" val="880456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87318" y="1610313"/>
            <a:ext cx="10054677" cy="4168762"/>
          </a:xfrm>
        </p:spPr>
        <p:txBody>
          <a:bodyPr/>
          <a:lstStyle/>
          <a:p>
            <a:pPr marL="0" indent="0"/>
            <a:r>
              <a:rPr lang="en-US" dirty="0"/>
              <a:t>Investors are looking for </a:t>
            </a:r>
            <a:r>
              <a:rPr lang="en-US" b="1" dirty="0"/>
              <a:t>specific traits and metrics </a:t>
            </a:r>
            <a:r>
              <a:rPr lang="en-US" dirty="0"/>
              <a:t>that indicate whether an entrepreneur and their business are </a:t>
            </a:r>
            <a:r>
              <a:rPr lang="en-US" b="1" dirty="0"/>
              <a:t>worth investing in</a:t>
            </a:r>
            <a:r>
              <a:rPr lang="en-US" dirty="0"/>
              <a:t>. Some include:</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Investors’ Criteria</a:t>
            </a:r>
          </a:p>
        </p:txBody>
      </p:sp>
      <p:grpSp>
        <p:nvGrpSpPr>
          <p:cNvPr id="105" name="Group 104">
            <a:extLst>
              <a:ext uri="{FF2B5EF4-FFF2-40B4-BE49-F238E27FC236}">
                <a16:creationId xmlns:a16="http://schemas.microsoft.com/office/drawing/2014/main" id="{93567350-A57A-CC9C-8A3C-2EE7AA3F033A}"/>
              </a:ext>
            </a:extLst>
          </p:cNvPr>
          <p:cNvGrpSpPr/>
          <p:nvPr/>
        </p:nvGrpSpPr>
        <p:grpSpPr>
          <a:xfrm rot="1019629">
            <a:off x="8411685" y="2915688"/>
            <a:ext cx="2511425" cy="2586038"/>
            <a:chOff x="8824913" y="1505527"/>
            <a:chExt cx="2511425" cy="2586038"/>
          </a:xfrm>
        </p:grpSpPr>
        <p:sp>
          <p:nvSpPr>
            <p:cNvPr id="106" name="Freeform 5">
              <a:extLst>
                <a:ext uri="{FF2B5EF4-FFF2-40B4-BE49-F238E27FC236}">
                  <a16:creationId xmlns:a16="http://schemas.microsoft.com/office/drawing/2014/main" id="{99B62C4C-5BC8-EC82-550D-76386990D378}"/>
                </a:ext>
              </a:extLst>
            </p:cNvPr>
            <p:cNvSpPr>
              <a:spLocks/>
            </p:cNvSpPr>
            <p:nvPr/>
          </p:nvSpPr>
          <p:spPr bwMode="auto">
            <a:xfrm>
              <a:off x="8824913" y="1592840"/>
              <a:ext cx="2511425" cy="2498725"/>
            </a:xfrm>
            <a:custGeom>
              <a:avLst/>
              <a:gdLst>
                <a:gd name="T0" fmla="*/ 1405 w 1582"/>
                <a:gd name="T1" fmla="*/ 142 h 1574"/>
                <a:gd name="T2" fmla="*/ 1402 w 1582"/>
                <a:gd name="T3" fmla="*/ 125 h 1574"/>
                <a:gd name="T4" fmla="*/ 1395 w 1582"/>
                <a:gd name="T5" fmla="*/ 78 h 1574"/>
                <a:gd name="T6" fmla="*/ 172 w 1582"/>
                <a:gd name="T7" fmla="*/ 0 h 1574"/>
                <a:gd name="T8" fmla="*/ 225 w 1582"/>
                <a:gd name="T9" fmla="*/ 346 h 1574"/>
                <a:gd name="T10" fmla="*/ 849 w 1582"/>
                <a:gd name="T11" fmla="*/ 385 h 1574"/>
                <a:gd name="T12" fmla="*/ 0 w 1582"/>
                <a:gd name="T13" fmla="*/ 1313 h 1574"/>
                <a:gd name="T14" fmla="*/ 284 w 1582"/>
                <a:gd name="T15" fmla="*/ 1574 h 1574"/>
                <a:gd name="T16" fmla="*/ 1137 w 1582"/>
                <a:gd name="T17" fmla="*/ 640 h 1574"/>
                <a:gd name="T18" fmla="*/ 1234 w 1582"/>
                <a:gd name="T19" fmla="*/ 1269 h 1574"/>
                <a:gd name="T20" fmla="*/ 1582 w 1582"/>
                <a:gd name="T21" fmla="*/ 1291 h 1574"/>
                <a:gd name="T22" fmla="*/ 1405 w 1582"/>
                <a:gd name="T23" fmla="*/ 142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4">
                  <a:moveTo>
                    <a:pt x="1405" y="142"/>
                  </a:moveTo>
                  <a:lnTo>
                    <a:pt x="1402" y="125"/>
                  </a:lnTo>
                  <a:lnTo>
                    <a:pt x="1395" y="78"/>
                  </a:lnTo>
                  <a:lnTo>
                    <a:pt x="172" y="0"/>
                  </a:lnTo>
                  <a:lnTo>
                    <a:pt x="225" y="346"/>
                  </a:lnTo>
                  <a:lnTo>
                    <a:pt x="849" y="385"/>
                  </a:lnTo>
                  <a:lnTo>
                    <a:pt x="0" y="1313"/>
                  </a:lnTo>
                  <a:lnTo>
                    <a:pt x="284" y="1574"/>
                  </a:lnTo>
                  <a:lnTo>
                    <a:pt x="1137" y="640"/>
                  </a:lnTo>
                  <a:lnTo>
                    <a:pt x="1234" y="1269"/>
                  </a:lnTo>
                  <a:lnTo>
                    <a:pt x="1582" y="1291"/>
                  </a:lnTo>
                  <a:lnTo>
                    <a:pt x="1405" y="142"/>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07" name="Group 106">
              <a:extLst>
                <a:ext uri="{FF2B5EF4-FFF2-40B4-BE49-F238E27FC236}">
                  <a16:creationId xmlns:a16="http://schemas.microsoft.com/office/drawing/2014/main" id="{37084AEF-57DD-842F-E66E-538B5E27DE2A}"/>
                </a:ext>
              </a:extLst>
            </p:cNvPr>
            <p:cNvGrpSpPr/>
            <p:nvPr/>
          </p:nvGrpSpPr>
          <p:grpSpPr>
            <a:xfrm>
              <a:off x="9923463" y="1505527"/>
              <a:ext cx="1274763" cy="1276350"/>
              <a:chOff x="9923463" y="1505527"/>
              <a:chExt cx="1274763" cy="1276350"/>
            </a:xfrm>
          </p:grpSpPr>
          <p:sp>
            <p:nvSpPr>
              <p:cNvPr id="108" name="Oval 14">
                <a:extLst>
                  <a:ext uri="{FF2B5EF4-FFF2-40B4-BE49-F238E27FC236}">
                    <a16:creationId xmlns:a16="http://schemas.microsoft.com/office/drawing/2014/main" id="{1B0675A9-580F-DFCC-E0BA-AC539144AF41}"/>
                  </a:ext>
                </a:extLst>
              </p:cNvPr>
              <p:cNvSpPr>
                <a:spLocks noChangeArrowheads="1"/>
              </p:cNvSpPr>
              <p:nvPr/>
            </p:nvSpPr>
            <p:spPr bwMode="auto">
              <a:xfrm>
                <a:off x="9923463" y="1505527"/>
                <a:ext cx="1274763" cy="1276350"/>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09" name="Group 108">
                <a:extLst>
                  <a:ext uri="{FF2B5EF4-FFF2-40B4-BE49-F238E27FC236}">
                    <a16:creationId xmlns:a16="http://schemas.microsoft.com/office/drawing/2014/main" id="{9DE1EE97-5A39-5D33-087E-59F87FF13E06}"/>
                  </a:ext>
                </a:extLst>
              </p:cNvPr>
              <p:cNvGrpSpPr/>
              <p:nvPr/>
            </p:nvGrpSpPr>
            <p:grpSpPr>
              <a:xfrm>
                <a:off x="10348987" y="1945469"/>
                <a:ext cx="423715" cy="396466"/>
                <a:chOff x="6167438" y="2114550"/>
                <a:chExt cx="493713" cy="461963"/>
              </a:xfrm>
              <a:solidFill>
                <a:schemeClr val="accent1"/>
              </a:solidFill>
            </p:grpSpPr>
            <p:sp>
              <p:nvSpPr>
                <p:cNvPr id="110" name="Freeform 190">
                  <a:extLst>
                    <a:ext uri="{FF2B5EF4-FFF2-40B4-BE49-F238E27FC236}">
                      <a16:creationId xmlns:a16="http://schemas.microsoft.com/office/drawing/2014/main" id="{EB9B39E2-B6EB-4010-2938-79B9E143E3A8}"/>
                    </a:ext>
                  </a:extLst>
                </p:cNvPr>
                <p:cNvSpPr>
                  <a:spLocks/>
                </p:cNvSpPr>
                <p:nvPr/>
              </p:nvSpPr>
              <p:spPr bwMode="auto">
                <a:xfrm>
                  <a:off x="6457951" y="2146300"/>
                  <a:ext cx="127000" cy="179388"/>
                </a:xfrm>
                <a:custGeom>
                  <a:avLst/>
                  <a:gdLst>
                    <a:gd name="T0" fmla="*/ 87 w 880"/>
                    <a:gd name="T1" fmla="*/ 0 h 1234"/>
                    <a:gd name="T2" fmla="*/ 181 w 880"/>
                    <a:gd name="T3" fmla="*/ 14 h 1234"/>
                    <a:gd name="T4" fmla="*/ 272 w 880"/>
                    <a:gd name="T5" fmla="*/ 33 h 1234"/>
                    <a:gd name="T6" fmla="*/ 362 w 880"/>
                    <a:gd name="T7" fmla="*/ 58 h 1234"/>
                    <a:gd name="T8" fmla="*/ 450 w 880"/>
                    <a:gd name="T9" fmla="*/ 89 h 1234"/>
                    <a:gd name="T10" fmla="*/ 535 w 880"/>
                    <a:gd name="T11" fmla="*/ 124 h 1234"/>
                    <a:gd name="T12" fmla="*/ 618 w 880"/>
                    <a:gd name="T13" fmla="*/ 166 h 1234"/>
                    <a:gd name="T14" fmla="*/ 700 w 880"/>
                    <a:gd name="T15" fmla="*/ 212 h 1234"/>
                    <a:gd name="T16" fmla="*/ 778 w 880"/>
                    <a:gd name="T17" fmla="*/ 263 h 1234"/>
                    <a:gd name="T18" fmla="*/ 852 w 880"/>
                    <a:gd name="T19" fmla="*/ 320 h 1234"/>
                    <a:gd name="T20" fmla="*/ 866 w 880"/>
                    <a:gd name="T21" fmla="*/ 335 h 1234"/>
                    <a:gd name="T22" fmla="*/ 875 w 880"/>
                    <a:gd name="T23" fmla="*/ 350 h 1234"/>
                    <a:gd name="T24" fmla="*/ 880 w 880"/>
                    <a:gd name="T25" fmla="*/ 368 h 1234"/>
                    <a:gd name="T26" fmla="*/ 880 w 880"/>
                    <a:gd name="T27" fmla="*/ 387 h 1234"/>
                    <a:gd name="T28" fmla="*/ 877 w 880"/>
                    <a:gd name="T29" fmla="*/ 404 h 1234"/>
                    <a:gd name="T30" fmla="*/ 870 w 880"/>
                    <a:gd name="T31" fmla="*/ 422 h 1234"/>
                    <a:gd name="T32" fmla="*/ 858 w 880"/>
                    <a:gd name="T33" fmla="*/ 437 h 1234"/>
                    <a:gd name="T34" fmla="*/ 72 w 880"/>
                    <a:gd name="T35" fmla="*/ 1222 h 1234"/>
                    <a:gd name="T36" fmla="*/ 61 w 880"/>
                    <a:gd name="T37" fmla="*/ 1230 h 1234"/>
                    <a:gd name="T38" fmla="*/ 51 w 880"/>
                    <a:gd name="T39" fmla="*/ 1233 h 1234"/>
                    <a:gd name="T40" fmla="*/ 40 w 880"/>
                    <a:gd name="T41" fmla="*/ 1234 h 1234"/>
                    <a:gd name="T42" fmla="*/ 32 w 880"/>
                    <a:gd name="T43" fmla="*/ 1233 h 1234"/>
                    <a:gd name="T44" fmla="*/ 26 w 880"/>
                    <a:gd name="T45" fmla="*/ 1231 h 1234"/>
                    <a:gd name="T46" fmla="*/ 20 w 880"/>
                    <a:gd name="T47" fmla="*/ 1228 h 1234"/>
                    <a:gd name="T48" fmla="*/ 13 w 880"/>
                    <a:gd name="T49" fmla="*/ 1223 h 1234"/>
                    <a:gd name="T50" fmla="*/ 7 w 880"/>
                    <a:gd name="T51" fmla="*/ 1216 h 1234"/>
                    <a:gd name="T52" fmla="*/ 2 w 880"/>
                    <a:gd name="T53" fmla="*/ 1205 h 1234"/>
                    <a:gd name="T54" fmla="*/ 0 w 880"/>
                    <a:gd name="T55" fmla="*/ 1192 h 1234"/>
                    <a:gd name="T56" fmla="*/ 0 w 880"/>
                    <a:gd name="T57" fmla="*/ 78 h 1234"/>
                    <a:gd name="T58" fmla="*/ 2 w 880"/>
                    <a:gd name="T59" fmla="*/ 59 h 1234"/>
                    <a:gd name="T60" fmla="*/ 9 w 880"/>
                    <a:gd name="T61" fmla="*/ 41 h 1234"/>
                    <a:gd name="T62" fmla="*/ 19 w 880"/>
                    <a:gd name="T63" fmla="*/ 26 h 1234"/>
                    <a:gd name="T64" fmla="*/ 33 w 880"/>
                    <a:gd name="T65" fmla="*/ 14 h 1234"/>
                    <a:gd name="T66" fmla="*/ 50 w 880"/>
                    <a:gd name="T67" fmla="*/ 5 h 1234"/>
                    <a:gd name="T68" fmla="*/ 67 w 880"/>
                    <a:gd name="T69" fmla="*/ 0 h 1234"/>
                    <a:gd name="T70" fmla="*/ 87 w 880"/>
                    <a:gd name="T71" fmla="*/ 0 h 1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0" h="1234">
                      <a:moveTo>
                        <a:pt x="87" y="0"/>
                      </a:moveTo>
                      <a:lnTo>
                        <a:pt x="181" y="14"/>
                      </a:lnTo>
                      <a:lnTo>
                        <a:pt x="272" y="33"/>
                      </a:lnTo>
                      <a:lnTo>
                        <a:pt x="362" y="58"/>
                      </a:lnTo>
                      <a:lnTo>
                        <a:pt x="450" y="89"/>
                      </a:lnTo>
                      <a:lnTo>
                        <a:pt x="535" y="124"/>
                      </a:lnTo>
                      <a:lnTo>
                        <a:pt x="618" y="166"/>
                      </a:lnTo>
                      <a:lnTo>
                        <a:pt x="700" y="212"/>
                      </a:lnTo>
                      <a:lnTo>
                        <a:pt x="778" y="263"/>
                      </a:lnTo>
                      <a:lnTo>
                        <a:pt x="852" y="320"/>
                      </a:lnTo>
                      <a:lnTo>
                        <a:pt x="866" y="335"/>
                      </a:lnTo>
                      <a:lnTo>
                        <a:pt x="875" y="350"/>
                      </a:lnTo>
                      <a:lnTo>
                        <a:pt x="880" y="368"/>
                      </a:lnTo>
                      <a:lnTo>
                        <a:pt x="880" y="387"/>
                      </a:lnTo>
                      <a:lnTo>
                        <a:pt x="877" y="404"/>
                      </a:lnTo>
                      <a:lnTo>
                        <a:pt x="870" y="422"/>
                      </a:lnTo>
                      <a:lnTo>
                        <a:pt x="858" y="437"/>
                      </a:lnTo>
                      <a:lnTo>
                        <a:pt x="72" y="1222"/>
                      </a:lnTo>
                      <a:lnTo>
                        <a:pt x="61" y="1230"/>
                      </a:lnTo>
                      <a:lnTo>
                        <a:pt x="51" y="1233"/>
                      </a:lnTo>
                      <a:lnTo>
                        <a:pt x="40" y="1234"/>
                      </a:lnTo>
                      <a:lnTo>
                        <a:pt x="32" y="1233"/>
                      </a:lnTo>
                      <a:lnTo>
                        <a:pt x="26" y="1231"/>
                      </a:lnTo>
                      <a:lnTo>
                        <a:pt x="20" y="1228"/>
                      </a:lnTo>
                      <a:lnTo>
                        <a:pt x="13" y="1223"/>
                      </a:lnTo>
                      <a:lnTo>
                        <a:pt x="7" y="1216"/>
                      </a:lnTo>
                      <a:lnTo>
                        <a:pt x="2" y="1205"/>
                      </a:lnTo>
                      <a:lnTo>
                        <a:pt x="0" y="1192"/>
                      </a:lnTo>
                      <a:lnTo>
                        <a:pt x="0" y="78"/>
                      </a:lnTo>
                      <a:lnTo>
                        <a:pt x="2" y="59"/>
                      </a:lnTo>
                      <a:lnTo>
                        <a:pt x="9" y="41"/>
                      </a:lnTo>
                      <a:lnTo>
                        <a:pt x="19" y="26"/>
                      </a:lnTo>
                      <a:lnTo>
                        <a:pt x="33" y="14"/>
                      </a:lnTo>
                      <a:lnTo>
                        <a:pt x="50" y="5"/>
                      </a:lnTo>
                      <a:lnTo>
                        <a:pt x="67" y="0"/>
                      </a:lnTo>
                      <a:lnTo>
                        <a:pt x="8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1" name="Freeform 191">
                  <a:extLst>
                    <a:ext uri="{FF2B5EF4-FFF2-40B4-BE49-F238E27FC236}">
                      <a16:creationId xmlns:a16="http://schemas.microsoft.com/office/drawing/2014/main" id="{7B986038-A2F0-BB32-79F4-7E29CF699A5C}"/>
                    </a:ext>
                  </a:extLst>
                </p:cNvPr>
                <p:cNvSpPr>
                  <a:spLocks/>
                </p:cNvSpPr>
                <p:nvPr/>
              </p:nvSpPr>
              <p:spPr bwMode="auto">
                <a:xfrm>
                  <a:off x="6310313" y="2225675"/>
                  <a:ext cx="350838" cy="350838"/>
                </a:xfrm>
                <a:custGeom>
                  <a:avLst/>
                  <a:gdLst>
                    <a:gd name="T0" fmla="*/ 2077 w 2434"/>
                    <a:gd name="T1" fmla="*/ 1 h 2430"/>
                    <a:gd name="T2" fmla="*/ 2111 w 2434"/>
                    <a:gd name="T3" fmla="*/ 16 h 2430"/>
                    <a:gd name="T4" fmla="*/ 2177 w 2434"/>
                    <a:gd name="T5" fmla="*/ 102 h 2430"/>
                    <a:gd name="T6" fmla="*/ 2268 w 2434"/>
                    <a:gd name="T7" fmla="*/ 254 h 2430"/>
                    <a:gd name="T8" fmla="*/ 2340 w 2434"/>
                    <a:gd name="T9" fmla="*/ 415 h 2430"/>
                    <a:gd name="T10" fmla="*/ 2392 w 2434"/>
                    <a:gd name="T11" fmla="*/ 584 h 2430"/>
                    <a:gd name="T12" fmla="*/ 2423 w 2434"/>
                    <a:gd name="T13" fmla="*/ 759 h 2430"/>
                    <a:gd name="T14" fmla="*/ 2434 w 2434"/>
                    <a:gd name="T15" fmla="*/ 939 h 2430"/>
                    <a:gd name="T16" fmla="*/ 2421 w 2434"/>
                    <a:gd name="T17" fmla="*/ 1133 h 2430"/>
                    <a:gd name="T18" fmla="*/ 2385 w 2434"/>
                    <a:gd name="T19" fmla="*/ 1320 h 2430"/>
                    <a:gd name="T20" fmla="*/ 2326 w 2434"/>
                    <a:gd name="T21" fmla="*/ 1498 h 2430"/>
                    <a:gd name="T22" fmla="*/ 2246 w 2434"/>
                    <a:gd name="T23" fmla="*/ 1665 h 2430"/>
                    <a:gd name="T24" fmla="*/ 2146 w 2434"/>
                    <a:gd name="T25" fmla="*/ 1820 h 2430"/>
                    <a:gd name="T26" fmla="*/ 2028 w 2434"/>
                    <a:gd name="T27" fmla="*/ 1960 h 2430"/>
                    <a:gd name="T28" fmla="*/ 1895 w 2434"/>
                    <a:gd name="T29" fmla="*/ 2086 h 2430"/>
                    <a:gd name="T30" fmla="*/ 1746 w 2434"/>
                    <a:gd name="T31" fmla="*/ 2195 h 2430"/>
                    <a:gd name="T32" fmla="*/ 1585 w 2434"/>
                    <a:gd name="T33" fmla="*/ 2285 h 2430"/>
                    <a:gd name="T34" fmla="*/ 1412 w 2434"/>
                    <a:gd name="T35" fmla="*/ 2355 h 2430"/>
                    <a:gd name="T36" fmla="*/ 1229 w 2434"/>
                    <a:gd name="T37" fmla="*/ 2402 h 2430"/>
                    <a:gd name="T38" fmla="*/ 1038 w 2434"/>
                    <a:gd name="T39" fmla="*/ 2427 h 2430"/>
                    <a:gd name="T40" fmla="*/ 936 w 2434"/>
                    <a:gd name="T41" fmla="*/ 2430 h 2430"/>
                    <a:gd name="T42" fmla="*/ 757 w 2434"/>
                    <a:gd name="T43" fmla="*/ 2419 h 2430"/>
                    <a:gd name="T44" fmla="*/ 584 w 2434"/>
                    <a:gd name="T45" fmla="*/ 2388 h 2430"/>
                    <a:gd name="T46" fmla="*/ 415 w 2434"/>
                    <a:gd name="T47" fmla="*/ 2336 h 2430"/>
                    <a:gd name="T48" fmla="*/ 254 w 2434"/>
                    <a:gd name="T49" fmla="*/ 2264 h 2430"/>
                    <a:gd name="T50" fmla="*/ 103 w 2434"/>
                    <a:gd name="T51" fmla="*/ 2174 h 2430"/>
                    <a:gd name="T52" fmla="*/ 17 w 2434"/>
                    <a:gd name="T53" fmla="*/ 2107 h 2430"/>
                    <a:gd name="T54" fmla="*/ 1 w 2434"/>
                    <a:gd name="T55" fmla="*/ 2074 h 2430"/>
                    <a:gd name="T56" fmla="*/ 3 w 2434"/>
                    <a:gd name="T57" fmla="*/ 2037 h 2430"/>
                    <a:gd name="T58" fmla="*/ 23 w 2434"/>
                    <a:gd name="T59" fmla="*/ 2004 h 2430"/>
                    <a:gd name="T60" fmla="*/ 2023 w 2434"/>
                    <a:gd name="T61" fmla="*/ 10 h 2430"/>
                    <a:gd name="T62" fmla="*/ 2058 w 2434"/>
                    <a:gd name="T63" fmla="*/ 0 h 2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34" h="2430">
                      <a:moveTo>
                        <a:pt x="2058" y="0"/>
                      </a:moveTo>
                      <a:lnTo>
                        <a:pt x="2077" y="1"/>
                      </a:lnTo>
                      <a:lnTo>
                        <a:pt x="2095" y="6"/>
                      </a:lnTo>
                      <a:lnTo>
                        <a:pt x="2111" y="16"/>
                      </a:lnTo>
                      <a:lnTo>
                        <a:pt x="2125" y="30"/>
                      </a:lnTo>
                      <a:lnTo>
                        <a:pt x="2177" y="102"/>
                      </a:lnTo>
                      <a:lnTo>
                        <a:pt x="2225" y="177"/>
                      </a:lnTo>
                      <a:lnTo>
                        <a:pt x="2268" y="254"/>
                      </a:lnTo>
                      <a:lnTo>
                        <a:pt x="2307" y="334"/>
                      </a:lnTo>
                      <a:lnTo>
                        <a:pt x="2340" y="415"/>
                      </a:lnTo>
                      <a:lnTo>
                        <a:pt x="2368" y="499"/>
                      </a:lnTo>
                      <a:lnTo>
                        <a:pt x="2392" y="584"/>
                      </a:lnTo>
                      <a:lnTo>
                        <a:pt x="2410" y="672"/>
                      </a:lnTo>
                      <a:lnTo>
                        <a:pt x="2423" y="759"/>
                      </a:lnTo>
                      <a:lnTo>
                        <a:pt x="2432" y="848"/>
                      </a:lnTo>
                      <a:lnTo>
                        <a:pt x="2434" y="939"/>
                      </a:lnTo>
                      <a:lnTo>
                        <a:pt x="2431" y="1037"/>
                      </a:lnTo>
                      <a:lnTo>
                        <a:pt x="2421" y="1133"/>
                      </a:lnTo>
                      <a:lnTo>
                        <a:pt x="2407" y="1228"/>
                      </a:lnTo>
                      <a:lnTo>
                        <a:pt x="2385" y="1320"/>
                      </a:lnTo>
                      <a:lnTo>
                        <a:pt x="2358" y="1410"/>
                      </a:lnTo>
                      <a:lnTo>
                        <a:pt x="2326" y="1498"/>
                      </a:lnTo>
                      <a:lnTo>
                        <a:pt x="2288" y="1583"/>
                      </a:lnTo>
                      <a:lnTo>
                        <a:pt x="2246" y="1665"/>
                      </a:lnTo>
                      <a:lnTo>
                        <a:pt x="2198" y="1744"/>
                      </a:lnTo>
                      <a:lnTo>
                        <a:pt x="2146" y="1820"/>
                      </a:lnTo>
                      <a:lnTo>
                        <a:pt x="2090" y="1891"/>
                      </a:lnTo>
                      <a:lnTo>
                        <a:pt x="2028" y="1960"/>
                      </a:lnTo>
                      <a:lnTo>
                        <a:pt x="1964" y="2025"/>
                      </a:lnTo>
                      <a:lnTo>
                        <a:pt x="1895" y="2086"/>
                      </a:lnTo>
                      <a:lnTo>
                        <a:pt x="1822" y="2143"/>
                      </a:lnTo>
                      <a:lnTo>
                        <a:pt x="1746" y="2195"/>
                      </a:lnTo>
                      <a:lnTo>
                        <a:pt x="1667" y="2242"/>
                      </a:lnTo>
                      <a:lnTo>
                        <a:pt x="1585" y="2285"/>
                      </a:lnTo>
                      <a:lnTo>
                        <a:pt x="1500" y="2322"/>
                      </a:lnTo>
                      <a:lnTo>
                        <a:pt x="1412" y="2355"/>
                      </a:lnTo>
                      <a:lnTo>
                        <a:pt x="1322" y="2382"/>
                      </a:lnTo>
                      <a:lnTo>
                        <a:pt x="1229" y="2402"/>
                      </a:lnTo>
                      <a:lnTo>
                        <a:pt x="1135" y="2418"/>
                      </a:lnTo>
                      <a:lnTo>
                        <a:pt x="1038" y="2427"/>
                      </a:lnTo>
                      <a:lnTo>
                        <a:pt x="940" y="2430"/>
                      </a:lnTo>
                      <a:lnTo>
                        <a:pt x="936" y="2430"/>
                      </a:lnTo>
                      <a:lnTo>
                        <a:pt x="847" y="2427"/>
                      </a:lnTo>
                      <a:lnTo>
                        <a:pt x="757" y="2419"/>
                      </a:lnTo>
                      <a:lnTo>
                        <a:pt x="670" y="2407"/>
                      </a:lnTo>
                      <a:lnTo>
                        <a:pt x="584" y="2388"/>
                      </a:lnTo>
                      <a:lnTo>
                        <a:pt x="498" y="2364"/>
                      </a:lnTo>
                      <a:lnTo>
                        <a:pt x="415" y="2336"/>
                      </a:lnTo>
                      <a:lnTo>
                        <a:pt x="334" y="2303"/>
                      </a:lnTo>
                      <a:lnTo>
                        <a:pt x="254" y="2264"/>
                      </a:lnTo>
                      <a:lnTo>
                        <a:pt x="177" y="2222"/>
                      </a:lnTo>
                      <a:lnTo>
                        <a:pt x="103" y="2174"/>
                      </a:lnTo>
                      <a:lnTo>
                        <a:pt x="30" y="2122"/>
                      </a:lnTo>
                      <a:lnTo>
                        <a:pt x="17" y="2107"/>
                      </a:lnTo>
                      <a:lnTo>
                        <a:pt x="7" y="2092"/>
                      </a:lnTo>
                      <a:lnTo>
                        <a:pt x="1" y="2074"/>
                      </a:lnTo>
                      <a:lnTo>
                        <a:pt x="0" y="2055"/>
                      </a:lnTo>
                      <a:lnTo>
                        <a:pt x="3" y="2037"/>
                      </a:lnTo>
                      <a:lnTo>
                        <a:pt x="12" y="2019"/>
                      </a:lnTo>
                      <a:lnTo>
                        <a:pt x="23" y="2004"/>
                      </a:lnTo>
                      <a:lnTo>
                        <a:pt x="2007" y="22"/>
                      </a:lnTo>
                      <a:lnTo>
                        <a:pt x="2023" y="10"/>
                      </a:lnTo>
                      <a:lnTo>
                        <a:pt x="2040" y="3"/>
                      </a:lnTo>
                      <a:lnTo>
                        <a:pt x="2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2" name="Freeform 192">
                  <a:extLst>
                    <a:ext uri="{FF2B5EF4-FFF2-40B4-BE49-F238E27FC236}">
                      <a16:creationId xmlns:a16="http://schemas.microsoft.com/office/drawing/2014/main" id="{5A1095B8-B9F8-FEC7-29E4-0E27C54DC3C3}"/>
                    </a:ext>
                  </a:extLst>
                </p:cNvPr>
                <p:cNvSpPr>
                  <a:spLocks/>
                </p:cNvSpPr>
                <p:nvPr/>
              </p:nvSpPr>
              <p:spPr bwMode="auto">
                <a:xfrm>
                  <a:off x="6178551" y="2395538"/>
                  <a:ext cx="60325" cy="74613"/>
                </a:xfrm>
                <a:custGeom>
                  <a:avLst/>
                  <a:gdLst>
                    <a:gd name="T0" fmla="*/ 0 w 416"/>
                    <a:gd name="T1" fmla="*/ 0 h 519"/>
                    <a:gd name="T2" fmla="*/ 416 w 416"/>
                    <a:gd name="T3" fmla="*/ 410 h 519"/>
                    <a:gd name="T4" fmla="*/ 307 w 416"/>
                    <a:gd name="T5" fmla="*/ 519 h 519"/>
                    <a:gd name="T6" fmla="*/ 250 w 416"/>
                    <a:gd name="T7" fmla="*/ 453 h 519"/>
                    <a:gd name="T8" fmla="*/ 196 w 416"/>
                    <a:gd name="T9" fmla="*/ 383 h 519"/>
                    <a:gd name="T10" fmla="*/ 148 w 416"/>
                    <a:gd name="T11" fmla="*/ 310 h 519"/>
                    <a:gd name="T12" fmla="*/ 104 w 416"/>
                    <a:gd name="T13" fmla="*/ 237 h 519"/>
                    <a:gd name="T14" fmla="*/ 64 w 416"/>
                    <a:gd name="T15" fmla="*/ 160 h 519"/>
                    <a:gd name="T16" fmla="*/ 30 w 416"/>
                    <a:gd name="T17" fmla="*/ 80 h 519"/>
                    <a:gd name="T18" fmla="*/ 0 w 416"/>
                    <a:gd name="T19" fmla="*/ 0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6" h="519">
                      <a:moveTo>
                        <a:pt x="0" y="0"/>
                      </a:moveTo>
                      <a:lnTo>
                        <a:pt x="416" y="410"/>
                      </a:lnTo>
                      <a:lnTo>
                        <a:pt x="307" y="519"/>
                      </a:lnTo>
                      <a:lnTo>
                        <a:pt x="250" y="453"/>
                      </a:lnTo>
                      <a:lnTo>
                        <a:pt x="196" y="383"/>
                      </a:lnTo>
                      <a:lnTo>
                        <a:pt x="148" y="310"/>
                      </a:lnTo>
                      <a:lnTo>
                        <a:pt x="104" y="237"/>
                      </a:lnTo>
                      <a:lnTo>
                        <a:pt x="64" y="160"/>
                      </a:lnTo>
                      <a:lnTo>
                        <a:pt x="30" y="8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3" name="Freeform 193">
                  <a:extLst>
                    <a:ext uri="{FF2B5EF4-FFF2-40B4-BE49-F238E27FC236}">
                      <a16:creationId xmlns:a16="http://schemas.microsoft.com/office/drawing/2014/main" id="{E37C610E-1F23-4F45-77AF-DDA7007403CD}"/>
                    </a:ext>
                  </a:extLst>
                </p:cNvPr>
                <p:cNvSpPr>
                  <a:spLocks/>
                </p:cNvSpPr>
                <p:nvPr/>
              </p:nvSpPr>
              <p:spPr bwMode="auto">
                <a:xfrm>
                  <a:off x="6167438" y="2257425"/>
                  <a:ext cx="141288" cy="174625"/>
                </a:xfrm>
                <a:custGeom>
                  <a:avLst/>
                  <a:gdLst>
                    <a:gd name="T0" fmla="*/ 84 w 979"/>
                    <a:gd name="T1" fmla="*/ 0 h 1208"/>
                    <a:gd name="T2" fmla="*/ 979 w 979"/>
                    <a:gd name="T3" fmla="*/ 886 h 1208"/>
                    <a:gd name="T4" fmla="*/ 656 w 979"/>
                    <a:gd name="T5" fmla="*/ 1208 h 1208"/>
                    <a:gd name="T6" fmla="*/ 2 w 979"/>
                    <a:gd name="T7" fmla="*/ 560 h 1208"/>
                    <a:gd name="T8" fmla="*/ 0 w 979"/>
                    <a:gd name="T9" fmla="*/ 491 h 1208"/>
                    <a:gd name="T10" fmla="*/ 2 w 979"/>
                    <a:gd name="T11" fmla="*/ 406 h 1208"/>
                    <a:gd name="T12" fmla="*/ 9 w 979"/>
                    <a:gd name="T13" fmla="*/ 321 h 1208"/>
                    <a:gd name="T14" fmla="*/ 22 w 979"/>
                    <a:gd name="T15" fmla="*/ 239 h 1208"/>
                    <a:gd name="T16" fmla="*/ 38 w 979"/>
                    <a:gd name="T17" fmla="*/ 157 h 1208"/>
                    <a:gd name="T18" fmla="*/ 59 w 979"/>
                    <a:gd name="T19" fmla="*/ 78 h 1208"/>
                    <a:gd name="T20" fmla="*/ 84 w 979"/>
                    <a:gd name="T21"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9" h="1208">
                      <a:moveTo>
                        <a:pt x="84" y="0"/>
                      </a:moveTo>
                      <a:lnTo>
                        <a:pt x="979" y="886"/>
                      </a:lnTo>
                      <a:lnTo>
                        <a:pt x="656" y="1208"/>
                      </a:lnTo>
                      <a:lnTo>
                        <a:pt x="2" y="560"/>
                      </a:lnTo>
                      <a:lnTo>
                        <a:pt x="0" y="491"/>
                      </a:lnTo>
                      <a:lnTo>
                        <a:pt x="2" y="406"/>
                      </a:lnTo>
                      <a:lnTo>
                        <a:pt x="9" y="321"/>
                      </a:lnTo>
                      <a:lnTo>
                        <a:pt x="22" y="239"/>
                      </a:lnTo>
                      <a:lnTo>
                        <a:pt x="38" y="157"/>
                      </a:lnTo>
                      <a:lnTo>
                        <a:pt x="59" y="78"/>
                      </a:lnTo>
                      <a:lnTo>
                        <a:pt x="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4" name="Freeform 194">
                  <a:extLst>
                    <a:ext uri="{FF2B5EF4-FFF2-40B4-BE49-F238E27FC236}">
                      <a16:creationId xmlns:a16="http://schemas.microsoft.com/office/drawing/2014/main" id="{39A2E204-F9F3-0CC4-8A61-B6C05D048A4B}"/>
                    </a:ext>
                  </a:extLst>
                </p:cNvPr>
                <p:cNvSpPr>
                  <a:spLocks/>
                </p:cNvSpPr>
                <p:nvPr/>
              </p:nvSpPr>
              <p:spPr bwMode="auto">
                <a:xfrm>
                  <a:off x="6338888" y="2114550"/>
                  <a:ext cx="28575" cy="31750"/>
                </a:xfrm>
                <a:custGeom>
                  <a:avLst/>
                  <a:gdLst>
                    <a:gd name="T0" fmla="*/ 194 w 194"/>
                    <a:gd name="T1" fmla="*/ 0 h 220"/>
                    <a:gd name="T2" fmla="*/ 194 w 194"/>
                    <a:gd name="T3" fmla="*/ 220 h 220"/>
                    <a:gd name="T4" fmla="*/ 0 w 194"/>
                    <a:gd name="T5" fmla="*/ 26 h 220"/>
                    <a:gd name="T6" fmla="*/ 64 w 194"/>
                    <a:gd name="T7" fmla="*/ 15 h 220"/>
                    <a:gd name="T8" fmla="*/ 129 w 194"/>
                    <a:gd name="T9" fmla="*/ 6 h 220"/>
                    <a:gd name="T10" fmla="*/ 194 w 194"/>
                    <a:gd name="T11" fmla="*/ 0 h 220"/>
                  </a:gdLst>
                  <a:ahLst/>
                  <a:cxnLst>
                    <a:cxn ang="0">
                      <a:pos x="T0" y="T1"/>
                    </a:cxn>
                    <a:cxn ang="0">
                      <a:pos x="T2" y="T3"/>
                    </a:cxn>
                    <a:cxn ang="0">
                      <a:pos x="T4" y="T5"/>
                    </a:cxn>
                    <a:cxn ang="0">
                      <a:pos x="T6" y="T7"/>
                    </a:cxn>
                    <a:cxn ang="0">
                      <a:pos x="T8" y="T9"/>
                    </a:cxn>
                    <a:cxn ang="0">
                      <a:pos x="T10" y="T11"/>
                    </a:cxn>
                  </a:cxnLst>
                  <a:rect l="0" t="0" r="r" b="b"/>
                  <a:pathLst>
                    <a:path w="194" h="220">
                      <a:moveTo>
                        <a:pt x="194" y="0"/>
                      </a:moveTo>
                      <a:lnTo>
                        <a:pt x="194" y="220"/>
                      </a:lnTo>
                      <a:lnTo>
                        <a:pt x="0" y="26"/>
                      </a:lnTo>
                      <a:lnTo>
                        <a:pt x="64" y="15"/>
                      </a:lnTo>
                      <a:lnTo>
                        <a:pt x="129" y="6"/>
                      </a:lnTo>
                      <a:lnTo>
                        <a:pt x="19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5" name="Freeform 195">
                  <a:extLst>
                    <a:ext uri="{FF2B5EF4-FFF2-40B4-BE49-F238E27FC236}">
                      <a16:creationId xmlns:a16="http://schemas.microsoft.com/office/drawing/2014/main" id="{19B95125-546B-B984-59A5-22C1C2A88DD7}"/>
                    </a:ext>
                  </a:extLst>
                </p:cNvPr>
                <p:cNvSpPr>
                  <a:spLocks/>
                </p:cNvSpPr>
                <p:nvPr/>
              </p:nvSpPr>
              <p:spPr bwMode="auto">
                <a:xfrm>
                  <a:off x="6254751" y="2130425"/>
                  <a:ext cx="112713" cy="138113"/>
                </a:xfrm>
                <a:custGeom>
                  <a:avLst/>
                  <a:gdLst>
                    <a:gd name="T0" fmla="*/ 331 w 779"/>
                    <a:gd name="T1" fmla="*/ 0 h 956"/>
                    <a:gd name="T2" fmla="*/ 779 w 779"/>
                    <a:gd name="T3" fmla="*/ 449 h 956"/>
                    <a:gd name="T4" fmla="*/ 779 w 779"/>
                    <a:gd name="T5" fmla="*/ 956 h 956"/>
                    <a:gd name="T6" fmla="*/ 0 w 779"/>
                    <a:gd name="T7" fmla="*/ 183 h 956"/>
                    <a:gd name="T8" fmla="*/ 63 w 779"/>
                    <a:gd name="T9" fmla="*/ 139 h 956"/>
                    <a:gd name="T10" fmla="*/ 126 w 779"/>
                    <a:gd name="T11" fmla="*/ 100 h 956"/>
                    <a:gd name="T12" fmla="*/ 193 w 779"/>
                    <a:gd name="T13" fmla="*/ 63 h 956"/>
                    <a:gd name="T14" fmla="*/ 260 w 779"/>
                    <a:gd name="T15" fmla="*/ 30 h 956"/>
                    <a:gd name="T16" fmla="*/ 331 w 779"/>
                    <a:gd name="T17" fmla="*/ 0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9" h="956">
                      <a:moveTo>
                        <a:pt x="331" y="0"/>
                      </a:moveTo>
                      <a:lnTo>
                        <a:pt x="779" y="449"/>
                      </a:lnTo>
                      <a:lnTo>
                        <a:pt x="779" y="956"/>
                      </a:lnTo>
                      <a:lnTo>
                        <a:pt x="0" y="183"/>
                      </a:lnTo>
                      <a:lnTo>
                        <a:pt x="63" y="139"/>
                      </a:lnTo>
                      <a:lnTo>
                        <a:pt x="126" y="100"/>
                      </a:lnTo>
                      <a:lnTo>
                        <a:pt x="193" y="63"/>
                      </a:lnTo>
                      <a:lnTo>
                        <a:pt x="260" y="30"/>
                      </a:lnTo>
                      <a:lnTo>
                        <a:pt x="3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6" name="Freeform 196">
                  <a:extLst>
                    <a:ext uri="{FF2B5EF4-FFF2-40B4-BE49-F238E27FC236}">
                      <a16:creationId xmlns:a16="http://schemas.microsoft.com/office/drawing/2014/main" id="{9E325777-4743-D81D-5C11-756CDFECAD5B}"/>
                    </a:ext>
                  </a:extLst>
                </p:cNvPr>
                <p:cNvSpPr>
                  <a:spLocks/>
                </p:cNvSpPr>
                <p:nvPr/>
              </p:nvSpPr>
              <p:spPr bwMode="auto">
                <a:xfrm>
                  <a:off x="6194426" y="2178050"/>
                  <a:ext cx="173038" cy="182563"/>
                </a:xfrm>
                <a:custGeom>
                  <a:avLst/>
                  <a:gdLst>
                    <a:gd name="T0" fmla="*/ 240 w 1196"/>
                    <a:gd name="T1" fmla="*/ 0 h 1268"/>
                    <a:gd name="T2" fmla="*/ 1196 w 1196"/>
                    <a:gd name="T3" fmla="*/ 947 h 1268"/>
                    <a:gd name="T4" fmla="*/ 1191 w 1196"/>
                    <a:gd name="T5" fmla="*/ 981 h 1268"/>
                    <a:gd name="T6" fmla="*/ 1181 w 1196"/>
                    <a:gd name="T7" fmla="*/ 1013 h 1268"/>
                    <a:gd name="T8" fmla="*/ 1167 w 1196"/>
                    <a:gd name="T9" fmla="*/ 1043 h 1268"/>
                    <a:gd name="T10" fmla="*/ 1148 w 1196"/>
                    <a:gd name="T11" fmla="*/ 1073 h 1268"/>
                    <a:gd name="T12" fmla="*/ 1125 w 1196"/>
                    <a:gd name="T13" fmla="*/ 1099 h 1268"/>
                    <a:gd name="T14" fmla="*/ 956 w 1196"/>
                    <a:gd name="T15" fmla="*/ 1268 h 1268"/>
                    <a:gd name="T16" fmla="*/ 0 w 1196"/>
                    <a:gd name="T17" fmla="*/ 319 h 1268"/>
                    <a:gd name="T18" fmla="*/ 41 w 1196"/>
                    <a:gd name="T19" fmla="*/ 251 h 1268"/>
                    <a:gd name="T20" fmla="*/ 87 w 1196"/>
                    <a:gd name="T21" fmla="*/ 184 h 1268"/>
                    <a:gd name="T22" fmla="*/ 134 w 1196"/>
                    <a:gd name="T23" fmla="*/ 120 h 1268"/>
                    <a:gd name="T24" fmla="*/ 186 w 1196"/>
                    <a:gd name="T25" fmla="*/ 59 h 1268"/>
                    <a:gd name="T26" fmla="*/ 240 w 1196"/>
                    <a:gd name="T27" fmla="*/ 0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6" h="1268">
                      <a:moveTo>
                        <a:pt x="240" y="0"/>
                      </a:moveTo>
                      <a:lnTo>
                        <a:pt x="1196" y="947"/>
                      </a:lnTo>
                      <a:lnTo>
                        <a:pt x="1191" y="981"/>
                      </a:lnTo>
                      <a:lnTo>
                        <a:pt x="1181" y="1013"/>
                      </a:lnTo>
                      <a:lnTo>
                        <a:pt x="1167" y="1043"/>
                      </a:lnTo>
                      <a:lnTo>
                        <a:pt x="1148" y="1073"/>
                      </a:lnTo>
                      <a:lnTo>
                        <a:pt x="1125" y="1099"/>
                      </a:lnTo>
                      <a:lnTo>
                        <a:pt x="956" y="1268"/>
                      </a:lnTo>
                      <a:lnTo>
                        <a:pt x="0" y="319"/>
                      </a:lnTo>
                      <a:lnTo>
                        <a:pt x="41" y="251"/>
                      </a:lnTo>
                      <a:lnTo>
                        <a:pt x="87" y="184"/>
                      </a:lnTo>
                      <a:lnTo>
                        <a:pt x="134" y="120"/>
                      </a:lnTo>
                      <a:lnTo>
                        <a:pt x="186" y="59"/>
                      </a:lnTo>
                      <a:lnTo>
                        <a:pt x="24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17" name="Group 116">
            <a:extLst>
              <a:ext uri="{FF2B5EF4-FFF2-40B4-BE49-F238E27FC236}">
                <a16:creationId xmlns:a16="http://schemas.microsoft.com/office/drawing/2014/main" id="{4F000B00-2BBE-BB52-8AF2-C0065204F3D4}"/>
              </a:ext>
            </a:extLst>
          </p:cNvPr>
          <p:cNvGrpSpPr/>
          <p:nvPr/>
        </p:nvGrpSpPr>
        <p:grpSpPr>
          <a:xfrm rot="1019629">
            <a:off x="6357460" y="2802894"/>
            <a:ext cx="2513013" cy="2601912"/>
            <a:chOff x="6770688" y="1932565"/>
            <a:chExt cx="2513013" cy="2601912"/>
          </a:xfrm>
        </p:grpSpPr>
        <p:sp>
          <p:nvSpPr>
            <p:cNvPr id="118" name="Freeform 6">
              <a:extLst>
                <a:ext uri="{FF2B5EF4-FFF2-40B4-BE49-F238E27FC236}">
                  <a16:creationId xmlns:a16="http://schemas.microsoft.com/office/drawing/2014/main" id="{40FE4896-F138-A35F-BFA5-FFB15897DB21}"/>
                </a:ext>
              </a:extLst>
            </p:cNvPr>
            <p:cNvSpPr>
              <a:spLocks/>
            </p:cNvSpPr>
            <p:nvPr/>
          </p:nvSpPr>
          <p:spPr bwMode="auto">
            <a:xfrm>
              <a:off x="6770688" y="2035752"/>
              <a:ext cx="2513013" cy="2498725"/>
            </a:xfrm>
            <a:custGeom>
              <a:avLst/>
              <a:gdLst>
                <a:gd name="T0" fmla="*/ 1405 w 1583"/>
                <a:gd name="T1" fmla="*/ 142 h 1574"/>
                <a:gd name="T2" fmla="*/ 1402 w 1583"/>
                <a:gd name="T3" fmla="*/ 125 h 1574"/>
                <a:gd name="T4" fmla="*/ 1395 w 1583"/>
                <a:gd name="T5" fmla="*/ 78 h 1574"/>
                <a:gd name="T6" fmla="*/ 172 w 1583"/>
                <a:gd name="T7" fmla="*/ 0 h 1574"/>
                <a:gd name="T8" fmla="*/ 225 w 1583"/>
                <a:gd name="T9" fmla="*/ 346 h 1574"/>
                <a:gd name="T10" fmla="*/ 848 w 1583"/>
                <a:gd name="T11" fmla="*/ 385 h 1574"/>
                <a:gd name="T12" fmla="*/ 0 w 1583"/>
                <a:gd name="T13" fmla="*/ 1313 h 1574"/>
                <a:gd name="T14" fmla="*/ 285 w 1583"/>
                <a:gd name="T15" fmla="*/ 1574 h 1574"/>
                <a:gd name="T16" fmla="*/ 1137 w 1583"/>
                <a:gd name="T17" fmla="*/ 640 h 1574"/>
                <a:gd name="T18" fmla="*/ 1235 w 1583"/>
                <a:gd name="T19" fmla="*/ 1269 h 1574"/>
                <a:gd name="T20" fmla="*/ 1583 w 1583"/>
                <a:gd name="T21" fmla="*/ 1291 h 1574"/>
                <a:gd name="T22" fmla="*/ 1405 w 1583"/>
                <a:gd name="T23" fmla="*/ 142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3" h="1574">
                  <a:moveTo>
                    <a:pt x="1405" y="142"/>
                  </a:moveTo>
                  <a:lnTo>
                    <a:pt x="1402" y="125"/>
                  </a:lnTo>
                  <a:lnTo>
                    <a:pt x="1395" y="78"/>
                  </a:lnTo>
                  <a:lnTo>
                    <a:pt x="172" y="0"/>
                  </a:lnTo>
                  <a:lnTo>
                    <a:pt x="225" y="346"/>
                  </a:lnTo>
                  <a:lnTo>
                    <a:pt x="848" y="385"/>
                  </a:lnTo>
                  <a:lnTo>
                    <a:pt x="0" y="1313"/>
                  </a:lnTo>
                  <a:lnTo>
                    <a:pt x="285" y="1574"/>
                  </a:lnTo>
                  <a:lnTo>
                    <a:pt x="1137" y="640"/>
                  </a:lnTo>
                  <a:lnTo>
                    <a:pt x="1235" y="1269"/>
                  </a:lnTo>
                  <a:lnTo>
                    <a:pt x="1583" y="1291"/>
                  </a:lnTo>
                  <a:lnTo>
                    <a:pt x="1405" y="142"/>
                  </a:ln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19" name="Group 118">
              <a:extLst>
                <a:ext uri="{FF2B5EF4-FFF2-40B4-BE49-F238E27FC236}">
                  <a16:creationId xmlns:a16="http://schemas.microsoft.com/office/drawing/2014/main" id="{FFE6D0CF-7D66-D9AD-B7FA-B9A360C9FECA}"/>
                </a:ext>
              </a:extLst>
            </p:cNvPr>
            <p:cNvGrpSpPr/>
            <p:nvPr/>
          </p:nvGrpSpPr>
          <p:grpSpPr>
            <a:xfrm>
              <a:off x="7891463" y="1932565"/>
              <a:ext cx="1277938" cy="1277938"/>
              <a:chOff x="7891463" y="1932565"/>
              <a:chExt cx="1277938" cy="1277938"/>
            </a:xfrm>
          </p:grpSpPr>
          <p:sp>
            <p:nvSpPr>
              <p:cNvPr id="120" name="Oval 13">
                <a:extLst>
                  <a:ext uri="{FF2B5EF4-FFF2-40B4-BE49-F238E27FC236}">
                    <a16:creationId xmlns:a16="http://schemas.microsoft.com/office/drawing/2014/main" id="{3B337A95-6A59-5D4E-65B9-1C46AF833711}"/>
                  </a:ext>
                </a:extLst>
              </p:cNvPr>
              <p:cNvSpPr>
                <a:spLocks noChangeArrowheads="1"/>
              </p:cNvSpPr>
              <p:nvPr/>
            </p:nvSpPr>
            <p:spPr bwMode="auto">
              <a:xfrm>
                <a:off x="7891463" y="1932565"/>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21" name="Group 120">
                <a:extLst>
                  <a:ext uri="{FF2B5EF4-FFF2-40B4-BE49-F238E27FC236}">
                    <a16:creationId xmlns:a16="http://schemas.microsoft.com/office/drawing/2014/main" id="{4B37D91D-18B9-B4C6-73E2-C24EA4BBEC90}"/>
                  </a:ext>
                </a:extLst>
              </p:cNvPr>
              <p:cNvGrpSpPr/>
              <p:nvPr/>
            </p:nvGrpSpPr>
            <p:grpSpPr>
              <a:xfrm>
                <a:off x="8337648" y="2358314"/>
                <a:ext cx="385569" cy="426441"/>
                <a:chOff x="4706938" y="2084388"/>
                <a:chExt cx="449263" cy="496888"/>
              </a:xfrm>
              <a:solidFill>
                <a:schemeClr val="accent2">
                  <a:lumMod val="75000"/>
                </a:schemeClr>
              </a:solidFill>
            </p:grpSpPr>
            <p:sp>
              <p:nvSpPr>
                <p:cNvPr id="122" name="Freeform 168">
                  <a:extLst>
                    <a:ext uri="{FF2B5EF4-FFF2-40B4-BE49-F238E27FC236}">
                      <a16:creationId xmlns:a16="http://schemas.microsoft.com/office/drawing/2014/main" id="{79573BFA-0D4E-2A1A-6CFF-986450A8FAD7}"/>
                    </a:ext>
                  </a:extLst>
                </p:cNvPr>
                <p:cNvSpPr>
                  <a:spLocks/>
                </p:cNvSpPr>
                <p:nvPr/>
              </p:nvSpPr>
              <p:spPr bwMode="auto">
                <a:xfrm>
                  <a:off x="4748213" y="2084388"/>
                  <a:ext cx="114300" cy="115888"/>
                </a:xfrm>
                <a:custGeom>
                  <a:avLst/>
                  <a:gdLst>
                    <a:gd name="T0" fmla="*/ 398 w 797"/>
                    <a:gd name="T1" fmla="*/ 0 h 801"/>
                    <a:gd name="T2" fmla="*/ 448 w 797"/>
                    <a:gd name="T3" fmla="*/ 3 h 801"/>
                    <a:gd name="T4" fmla="*/ 497 w 797"/>
                    <a:gd name="T5" fmla="*/ 12 h 801"/>
                    <a:gd name="T6" fmla="*/ 543 w 797"/>
                    <a:gd name="T7" fmla="*/ 26 h 801"/>
                    <a:gd name="T8" fmla="*/ 586 w 797"/>
                    <a:gd name="T9" fmla="*/ 46 h 801"/>
                    <a:gd name="T10" fmla="*/ 626 w 797"/>
                    <a:gd name="T11" fmla="*/ 71 h 801"/>
                    <a:gd name="T12" fmla="*/ 664 w 797"/>
                    <a:gd name="T13" fmla="*/ 101 h 801"/>
                    <a:gd name="T14" fmla="*/ 697 w 797"/>
                    <a:gd name="T15" fmla="*/ 134 h 801"/>
                    <a:gd name="T16" fmla="*/ 726 w 797"/>
                    <a:gd name="T17" fmla="*/ 172 h 801"/>
                    <a:gd name="T18" fmla="*/ 750 w 797"/>
                    <a:gd name="T19" fmla="*/ 213 h 801"/>
                    <a:gd name="T20" fmla="*/ 770 w 797"/>
                    <a:gd name="T21" fmla="*/ 256 h 801"/>
                    <a:gd name="T22" fmla="*/ 786 w 797"/>
                    <a:gd name="T23" fmla="*/ 302 h 801"/>
                    <a:gd name="T24" fmla="*/ 794 w 797"/>
                    <a:gd name="T25" fmla="*/ 350 h 801"/>
                    <a:gd name="T26" fmla="*/ 797 w 797"/>
                    <a:gd name="T27" fmla="*/ 400 h 801"/>
                    <a:gd name="T28" fmla="*/ 794 w 797"/>
                    <a:gd name="T29" fmla="*/ 450 h 801"/>
                    <a:gd name="T30" fmla="*/ 786 w 797"/>
                    <a:gd name="T31" fmla="*/ 499 h 801"/>
                    <a:gd name="T32" fmla="*/ 770 w 797"/>
                    <a:gd name="T33" fmla="*/ 546 h 801"/>
                    <a:gd name="T34" fmla="*/ 750 w 797"/>
                    <a:gd name="T35" fmla="*/ 588 h 801"/>
                    <a:gd name="T36" fmla="*/ 726 w 797"/>
                    <a:gd name="T37" fmla="*/ 629 h 801"/>
                    <a:gd name="T38" fmla="*/ 697 w 797"/>
                    <a:gd name="T39" fmla="*/ 667 h 801"/>
                    <a:gd name="T40" fmla="*/ 664 w 797"/>
                    <a:gd name="T41" fmla="*/ 700 h 801"/>
                    <a:gd name="T42" fmla="*/ 626 w 797"/>
                    <a:gd name="T43" fmla="*/ 730 h 801"/>
                    <a:gd name="T44" fmla="*/ 586 w 797"/>
                    <a:gd name="T45" fmla="*/ 754 h 801"/>
                    <a:gd name="T46" fmla="*/ 543 w 797"/>
                    <a:gd name="T47" fmla="*/ 774 h 801"/>
                    <a:gd name="T48" fmla="*/ 497 w 797"/>
                    <a:gd name="T49" fmla="*/ 789 h 801"/>
                    <a:gd name="T50" fmla="*/ 448 w 797"/>
                    <a:gd name="T51" fmla="*/ 798 h 801"/>
                    <a:gd name="T52" fmla="*/ 398 w 797"/>
                    <a:gd name="T53" fmla="*/ 801 h 801"/>
                    <a:gd name="T54" fmla="*/ 348 w 797"/>
                    <a:gd name="T55" fmla="*/ 798 h 801"/>
                    <a:gd name="T56" fmla="*/ 300 w 797"/>
                    <a:gd name="T57" fmla="*/ 789 h 801"/>
                    <a:gd name="T58" fmla="*/ 254 w 797"/>
                    <a:gd name="T59" fmla="*/ 774 h 801"/>
                    <a:gd name="T60" fmla="*/ 211 w 797"/>
                    <a:gd name="T61" fmla="*/ 754 h 801"/>
                    <a:gd name="T62" fmla="*/ 171 w 797"/>
                    <a:gd name="T63" fmla="*/ 730 h 801"/>
                    <a:gd name="T64" fmla="*/ 133 w 797"/>
                    <a:gd name="T65" fmla="*/ 700 h 801"/>
                    <a:gd name="T66" fmla="*/ 100 w 797"/>
                    <a:gd name="T67" fmla="*/ 667 h 801"/>
                    <a:gd name="T68" fmla="*/ 70 w 797"/>
                    <a:gd name="T69" fmla="*/ 629 h 801"/>
                    <a:gd name="T70" fmla="*/ 46 w 797"/>
                    <a:gd name="T71" fmla="*/ 588 h 801"/>
                    <a:gd name="T72" fmla="*/ 26 w 797"/>
                    <a:gd name="T73" fmla="*/ 546 h 801"/>
                    <a:gd name="T74" fmla="*/ 11 w 797"/>
                    <a:gd name="T75" fmla="*/ 499 h 801"/>
                    <a:gd name="T76" fmla="*/ 3 w 797"/>
                    <a:gd name="T77" fmla="*/ 450 h 801"/>
                    <a:gd name="T78" fmla="*/ 0 w 797"/>
                    <a:gd name="T79" fmla="*/ 400 h 801"/>
                    <a:gd name="T80" fmla="*/ 3 w 797"/>
                    <a:gd name="T81" fmla="*/ 350 h 801"/>
                    <a:gd name="T82" fmla="*/ 11 w 797"/>
                    <a:gd name="T83" fmla="*/ 302 h 801"/>
                    <a:gd name="T84" fmla="*/ 26 w 797"/>
                    <a:gd name="T85" fmla="*/ 256 h 801"/>
                    <a:gd name="T86" fmla="*/ 46 w 797"/>
                    <a:gd name="T87" fmla="*/ 213 h 801"/>
                    <a:gd name="T88" fmla="*/ 70 w 797"/>
                    <a:gd name="T89" fmla="*/ 172 h 801"/>
                    <a:gd name="T90" fmla="*/ 100 w 797"/>
                    <a:gd name="T91" fmla="*/ 134 h 801"/>
                    <a:gd name="T92" fmla="*/ 133 w 797"/>
                    <a:gd name="T93" fmla="*/ 101 h 801"/>
                    <a:gd name="T94" fmla="*/ 171 w 797"/>
                    <a:gd name="T95" fmla="*/ 71 h 801"/>
                    <a:gd name="T96" fmla="*/ 211 w 797"/>
                    <a:gd name="T97" fmla="*/ 46 h 801"/>
                    <a:gd name="T98" fmla="*/ 254 w 797"/>
                    <a:gd name="T99" fmla="*/ 26 h 801"/>
                    <a:gd name="T100" fmla="*/ 300 w 797"/>
                    <a:gd name="T101" fmla="*/ 12 h 801"/>
                    <a:gd name="T102" fmla="*/ 348 w 797"/>
                    <a:gd name="T103" fmla="*/ 3 h 801"/>
                    <a:gd name="T104" fmla="*/ 398 w 797"/>
                    <a:gd name="T105" fmla="*/ 0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7" h="801">
                      <a:moveTo>
                        <a:pt x="398" y="0"/>
                      </a:moveTo>
                      <a:lnTo>
                        <a:pt x="448" y="3"/>
                      </a:lnTo>
                      <a:lnTo>
                        <a:pt x="497" y="12"/>
                      </a:lnTo>
                      <a:lnTo>
                        <a:pt x="543" y="26"/>
                      </a:lnTo>
                      <a:lnTo>
                        <a:pt x="586" y="46"/>
                      </a:lnTo>
                      <a:lnTo>
                        <a:pt x="626" y="71"/>
                      </a:lnTo>
                      <a:lnTo>
                        <a:pt x="664" y="101"/>
                      </a:lnTo>
                      <a:lnTo>
                        <a:pt x="697" y="134"/>
                      </a:lnTo>
                      <a:lnTo>
                        <a:pt x="726" y="172"/>
                      </a:lnTo>
                      <a:lnTo>
                        <a:pt x="750" y="213"/>
                      </a:lnTo>
                      <a:lnTo>
                        <a:pt x="770" y="256"/>
                      </a:lnTo>
                      <a:lnTo>
                        <a:pt x="786" y="302"/>
                      </a:lnTo>
                      <a:lnTo>
                        <a:pt x="794" y="350"/>
                      </a:lnTo>
                      <a:lnTo>
                        <a:pt x="797" y="400"/>
                      </a:lnTo>
                      <a:lnTo>
                        <a:pt x="794" y="450"/>
                      </a:lnTo>
                      <a:lnTo>
                        <a:pt x="786" y="499"/>
                      </a:lnTo>
                      <a:lnTo>
                        <a:pt x="770" y="546"/>
                      </a:lnTo>
                      <a:lnTo>
                        <a:pt x="750" y="588"/>
                      </a:lnTo>
                      <a:lnTo>
                        <a:pt x="726" y="629"/>
                      </a:lnTo>
                      <a:lnTo>
                        <a:pt x="697" y="667"/>
                      </a:lnTo>
                      <a:lnTo>
                        <a:pt x="664" y="700"/>
                      </a:lnTo>
                      <a:lnTo>
                        <a:pt x="626" y="730"/>
                      </a:lnTo>
                      <a:lnTo>
                        <a:pt x="586" y="754"/>
                      </a:lnTo>
                      <a:lnTo>
                        <a:pt x="543" y="774"/>
                      </a:lnTo>
                      <a:lnTo>
                        <a:pt x="497" y="789"/>
                      </a:lnTo>
                      <a:lnTo>
                        <a:pt x="448" y="798"/>
                      </a:lnTo>
                      <a:lnTo>
                        <a:pt x="398" y="801"/>
                      </a:lnTo>
                      <a:lnTo>
                        <a:pt x="348" y="798"/>
                      </a:lnTo>
                      <a:lnTo>
                        <a:pt x="300" y="789"/>
                      </a:lnTo>
                      <a:lnTo>
                        <a:pt x="254" y="774"/>
                      </a:lnTo>
                      <a:lnTo>
                        <a:pt x="211" y="754"/>
                      </a:lnTo>
                      <a:lnTo>
                        <a:pt x="171" y="730"/>
                      </a:lnTo>
                      <a:lnTo>
                        <a:pt x="133" y="700"/>
                      </a:lnTo>
                      <a:lnTo>
                        <a:pt x="100" y="667"/>
                      </a:lnTo>
                      <a:lnTo>
                        <a:pt x="70" y="629"/>
                      </a:lnTo>
                      <a:lnTo>
                        <a:pt x="46" y="588"/>
                      </a:lnTo>
                      <a:lnTo>
                        <a:pt x="26" y="546"/>
                      </a:lnTo>
                      <a:lnTo>
                        <a:pt x="11" y="499"/>
                      </a:lnTo>
                      <a:lnTo>
                        <a:pt x="3" y="450"/>
                      </a:lnTo>
                      <a:lnTo>
                        <a:pt x="0" y="400"/>
                      </a:lnTo>
                      <a:lnTo>
                        <a:pt x="3" y="350"/>
                      </a:lnTo>
                      <a:lnTo>
                        <a:pt x="11" y="302"/>
                      </a:lnTo>
                      <a:lnTo>
                        <a:pt x="26" y="256"/>
                      </a:lnTo>
                      <a:lnTo>
                        <a:pt x="46" y="213"/>
                      </a:lnTo>
                      <a:lnTo>
                        <a:pt x="70" y="172"/>
                      </a:lnTo>
                      <a:lnTo>
                        <a:pt x="100" y="134"/>
                      </a:lnTo>
                      <a:lnTo>
                        <a:pt x="133" y="101"/>
                      </a:lnTo>
                      <a:lnTo>
                        <a:pt x="171" y="71"/>
                      </a:lnTo>
                      <a:lnTo>
                        <a:pt x="211" y="46"/>
                      </a:lnTo>
                      <a:lnTo>
                        <a:pt x="254" y="26"/>
                      </a:lnTo>
                      <a:lnTo>
                        <a:pt x="300" y="12"/>
                      </a:lnTo>
                      <a:lnTo>
                        <a:pt x="348" y="3"/>
                      </a:lnTo>
                      <a:lnTo>
                        <a:pt x="39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169">
                  <a:extLst>
                    <a:ext uri="{FF2B5EF4-FFF2-40B4-BE49-F238E27FC236}">
                      <a16:creationId xmlns:a16="http://schemas.microsoft.com/office/drawing/2014/main" id="{8646B81C-D1E1-9C8A-EEEF-5CE88455CC7B}"/>
                    </a:ext>
                  </a:extLst>
                </p:cNvPr>
                <p:cNvSpPr>
                  <a:spLocks/>
                </p:cNvSpPr>
                <p:nvPr/>
              </p:nvSpPr>
              <p:spPr bwMode="auto">
                <a:xfrm>
                  <a:off x="4706938" y="2224088"/>
                  <a:ext cx="196850" cy="357188"/>
                </a:xfrm>
                <a:custGeom>
                  <a:avLst/>
                  <a:gdLst>
                    <a:gd name="T0" fmla="*/ 377 w 1361"/>
                    <a:gd name="T1" fmla="*/ 1 h 2474"/>
                    <a:gd name="T2" fmla="*/ 395 w 1361"/>
                    <a:gd name="T3" fmla="*/ 14 h 2474"/>
                    <a:gd name="T4" fmla="*/ 639 w 1361"/>
                    <a:gd name="T5" fmla="*/ 682 h 2474"/>
                    <a:gd name="T6" fmla="*/ 656 w 1361"/>
                    <a:gd name="T7" fmla="*/ 704 h 2474"/>
                    <a:gd name="T8" fmla="*/ 680 w 1361"/>
                    <a:gd name="T9" fmla="*/ 712 h 2474"/>
                    <a:gd name="T10" fmla="*/ 705 w 1361"/>
                    <a:gd name="T11" fmla="*/ 704 h 2474"/>
                    <a:gd name="T12" fmla="*/ 721 w 1361"/>
                    <a:gd name="T13" fmla="*/ 682 h 2474"/>
                    <a:gd name="T14" fmla="*/ 968 w 1361"/>
                    <a:gd name="T15" fmla="*/ 11 h 2474"/>
                    <a:gd name="T16" fmla="*/ 991 w 1361"/>
                    <a:gd name="T17" fmla="*/ 0 h 2474"/>
                    <a:gd name="T18" fmla="*/ 1118 w 1361"/>
                    <a:gd name="T19" fmla="*/ 37 h 2474"/>
                    <a:gd name="T20" fmla="*/ 1161 w 1361"/>
                    <a:gd name="T21" fmla="*/ 53 h 2474"/>
                    <a:gd name="T22" fmla="*/ 1235 w 1361"/>
                    <a:gd name="T23" fmla="*/ 100 h 2474"/>
                    <a:gd name="T24" fmla="*/ 1294 w 1361"/>
                    <a:gd name="T25" fmla="*/ 164 h 2474"/>
                    <a:gd name="T26" fmla="*/ 1336 w 1361"/>
                    <a:gd name="T27" fmla="*/ 241 h 2474"/>
                    <a:gd name="T28" fmla="*/ 1358 w 1361"/>
                    <a:gd name="T29" fmla="*/ 327 h 2474"/>
                    <a:gd name="T30" fmla="*/ 1361 w 1361"/>
                    <a:gd name="T31" fmla="*/ 1072 h 2474"/>
                    <a:gd name="T32" fmla="*/ 1354 w 1361"/>
                    <a:gd name="T33" fmla="*/ 1091 h 2474"/>
                    <a:gd name="T34" fmla="*/ 1105 w 1361"/>
                    <a:gd name="T35" fmla="*/ 2439 h 2474"/>
                    <a:gd name="T36" fmla="*/ 1095 w 1361"/>
                    <a:gd name="T37" fmla="*/ 2464 h 2474"/>
                    <a:gd name="T38" fmla="*/ 1070 w 1361"/>
                    <a:gd name="T39" fmla="*/ 2474 h 2474"/>
                    <a:gd name="T40" fmla="*/ 277 w 1361"/>
                    <a:gd name="T41" fmla="*/ 2472 h 2474"/>
                    <a:gd name="T42" fmla="*/ 259 w 1361"/>
                    <a:gd name="T43" fmla="*/ 2452 h 2474"/>
                    <a:gd name="T44" fmla="*/ 255 w 1361"/>
                    <a:gd name="T45" fmla="*/ 1473 h 2474"/>
                    <a:gd name="T46" fmla="*/ 1 w 1361"/>
                    <a:gd name="T47" fmla="*/ 1081 h 2474"/>
                    <a:gd name="T48" fmla="*/ 0 w 1361"/>
                    <a:gd name="T49" fmla="*/ 374 h 2474"/>
                    <a:gd name="T50" fmla="*/ 11 w 1361"/>
                    <a:gd name="T51" fmla="*/ 285 h 2474"/>
                    <a:gd name="T52" fmla="*/ 44 w 1361"/>
                    <a:gd name="T53" fmla="*/ 202 h 2474"/>
                    <a:gd name="T54" fmla="*/ 94 w 1361"/>
                    <a:gd name="T55" fmla="*/ 132 h 2474"/>
                    <a:gd name="T56" fmla="*/ 162 w 1361"/>
                    <a:gd name="T57" fmla="*/ 75 h 2474"/>
                    <a:gd name="T58" fmla="*/ 243 w 1361"/>
                    <a:gd name="T59" fmla="*/ 37 h 2474"/>
                    <a:gd name="T60" fmla="*/ 253 w 1361"/>
                    <a:gd name="T61" fmla="*/ 32 h 2474"/>
                    <a:gd name="T62" fmla="*/ 279 w 1361"/>
                    <a:gd name="T63" fmla="*/ 25 h 2474"/>
                    <a:gd name="T64" fmla="*/ 312 w 1361"/>
                    <a:gd name="T65" fmla="*/ 16 h 2474"/>
                    <a:gd name="T66" fmla="*/ 343 w 1361"/>
                    <a:gd name="T67" fmla="*/ 6 h 2474"/>
                    <a:gd name="T68" fmla="*/ 363 w 1361"/>
                    <a:gd name="T69" fmla="*/ 0 h 2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1" h="2474">
                      <a:moveTo>
                        <a:pt x="367" y="0"/>
                      </a:moveTo>
                      <a:lnTo>
                        <a:pt x="377" y="1"/>
                      </a:lnTo>
                      <a:lnTo>
                        <a:pt x="387" y="6"/>
                      </a:lnTo>
                      <a:lnTo>
                        <a:pt x="395" y="14"/>
                      </a:lnTo>
                      <a:lnTo>
                        <a:pt x="400" y="23"/>
                      </a:lnTo>
                      <a:lnTo>
                        <a:pt x="639" y="682"/>
                      </a:lnTo>
                      <a:lnTo>
                        <a:pt x="646" y="695"/>
                      </a:lnTo>
                      <a:lnTo>
                        <a:pt x="656" y="704"/>
                      </a:lnTo>
                      <a:lnTo>
                        <a:pt x="667" y="710"/>
                      </a:lnTo>
                      <a:lnTo>
                        <a:pt x="680" y="712"/>
                      </a:lnTo>
                      <a:lnTo>
                        <a:pt x="692" y="710"/>
                      </a:lnTo>
                      <a:lnTo>
                        <a:pt x="705" y="704"/>
                      </a:lnTo>
                      <a:lnTo>
                        <a:pt x="714" y="695"/>
                      </a:lnTo>
                      <a:lnTo>
                        <a:pt x="721" y="682"/>
                      </a:lnTo>
                      <a:lnTo>
                        <a:pt x="960" y="23"/>
                      </a:lnTo>
                      <a:lnTo>
                        <a:pt x="968" y="11"/>
                      </a:lnTo>
                      <a:lnTo>
                        <a:pt x="978" y="3"/>
                      </a:lnTo>
                      <a:lnTo>
                        <a:pt x="991" y="0"/>
                      </a:lnTo>
                      <a:lnTo>
                        <a:pt x="1004" y="1"/>
                      </a:lnTo>
                      <a:lnTo>
                        <a:pt x="1118" y="37"/>
                      </a:lnTo>
                      <a:lnTo>
                        <a:pt x="1119" y="37"/>
                      </a:lnTo>
                      <a:lnTo>
                        <a:pt x="1161" y="53"/>
                      </a:lnTo>
                      <a:lnTo>
                        <a:pt x="1199" y="75"/>
                      </a:lnTo>
                      <a:lnTo>
                        <a:pt x="1235" y="100"/>
                      </a:lnTo>
                      <a:lnTo>
                        <a:pt x="1266" y="131"/>
                      </a:lnTo>
                      <a:lnTo>
                        <a:pt x="1294" y="164"/>
                      </a:lnTo>
                      <a:lnTo>
                        <a:pt x="1317" y="201"/>
                      </a:lnTo>
                      <a:lnTo>
                        <a:pt x="1336" y="241"/>
                      </a:lnTo>
                      <a:lnTo>
                        <a:pt x="1349" y="283"/>
                      </a:lnTo>
                      <a:lnTo>
                        <a:pt x="1358" y="327"/>
                      </a:lnTo>
                      <a:lnTo>
                        <a:pt x="1361" y="372"/>
                      </a:lnTo>
                      <a:lnTo>
                        <a:pt x="1361" y="1072"/>
                      </a:lnTo>
                      <a:lnTo>
                        <a:pt x="1360" y="1081"/>
                      </a:lnTo>
                      <a:lnTo>
                        <a:pt x="1354" y="1091"/>
                      </a:lnTo>
                      <a:lnTo>
                        <a:pt x="1105" y="1473"/>
                      </a:lnTo>
                      <a:lnTo>
                        <a:pt x="1105" y="2439"/>
                      </a:lnTo>
                      <a:lnTo>
                        <a:pt x="1102" y="2452"/>
                      </a:lnTo>
                      <a:lnTo>
                        <a:pt x="1095" y="2464"/>
                      </a:lnTo>
                      <a:lnTo>
                        <a:pt x="1083" y="2472"/>
                      </a:lnTo>
                      <a:lnTo>
                        <a:pt x="1070" y="2474"/>
                      </a:lnTo>
                      <a:lnTo>
                        <a:pt x="291" y="2474"/>
                      </a:lnTo>
                      <a:lnTo>
                        <a:pt x="277" y="2472"/>
                      </a:lnTo>
                      <a:lnTo>
                        <a:pt x="266" y="2464"/>
                      </a:lnTo>
                      <a:lnTo>
                        <a:pt x="259" y="2452"/>
                      </a:lnTo>
                      <a:lnTo>
                        <a:pt x="255" y="2439"/>
                      </a:lnTo>
                      <a:lnTo>
                        <a:pt x="255" y="1473"/>
                      </a:lnTo>
                      <a:lnTo>
                        <a:pt x="5" y="1091"/>
                      </a:lnTo>
                      <a:lnTo>
                        <a:pt x="1" y="1081"/>
                      </a:lnTo>
                      <a:lnTo>
                        <a:pt x="0" y="1072"/>
                      </a:lnTo>
                      <a:lnTo>
                        <a:pt x="0" y="374"/>
                      </a:lnTo>
                      <a:lnTo>
                        <a:pt x="3" y="328"/>
                      </a:lnTo>
                      <a:lnTo>
                        <a:pt x="11" y="285"/>
                      </a:lnTo>
                      <a:lnTo>
                        <a:pt x="25" y="242"/>
                      </a:lnTo>
                      <a:lnTo>
                        <a:pt x="44" y="202"/>
                      </a:lnTo>
                      <a:lnTo>
                        <a:pt x="67" y="165"/>
                      </a:lnTo>
                      <a:lnTo>
                        <a:pt x="94" y="132"/>
                      </a:lnTo>
                      <a:lnTo>
                        <a:pt x="126" y="102"/>
                      </a:lnTo>
                      <a:lnTo>
                        <a:pt x="162" y="75"/>
                      </a:lnTo>
                      <a:lnTo>
                        <a:pt x="200" y="53"/>
                      </a:lnTo>
                      <a:lnTo>
                        <a:pt x="243" y="37"/>
                      </a:lnTo>
                      <a:lnTo>
                        <a:pt x="245" y="36"/>
                      </a:lnTo>
                      <a:lnTo>
                        <a:pt x="253" y="32"/>
                      </a:lnTo>
                      <a:lnTo>
                        <a:pt x="265" y="29"/>
                      </a:lnTo>
                      <a:lnTo>
                        <a:pt x="279" y="25"/>
                      </a:lnTo>
                      <a:lnTo>
                        <a:pt x="295" y="20"/>
                      </a:lnTo>
                      <a:lnTo>
                        <a:pt x="312" y="16"/>
                      </a:lnTo>
                      <a:lnTo>
                        <a:pt x="328" y="10"/>
                      </a:lnTo>
                      <a:lnTo>
                        <a:pt x="343" y="6"/>
                      </a:lnTo>
                      <a:lnTo>
                        <a:pt x="355" y="3"/>
                      </a:lnTo>
                      <a:lnTo>
                        <a:pt x="363" y="0"/>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4" name="Freeform 170">
                  <a:extLst>
                    <a:ext uri="{FF2B5EF4-FFF2-40B4-BE49-F238E27FC236}">
                      <a16:creationId xmlns:a16="http://schemas.microsoft.com/office/drawing/2014/main" id="{7E88B50D-13EB-2693-48F7-0E34D35BD8CF}"/>
                    </a:ext>
                  </a:extLst>
                </p:cNvPr>
                <p:cNvSpPr>
                  <a:spLocks/>
                </p:cNvSpPr>
                <p:nvPr/>
              </p:nvSpPr>
              <p:spPr bwMode="auto">
                <a:xfrm>
                  <a:off x="4910138" y="2133601"/>
                  <a:ext cx="190500" cy="130175"/>
                </a:xfrm>
                <a:custGeom>
                  <a:avLst/>
                  <a:gdLst>
                    <a:gd name="T0" fmla="*/ 699 w 1325"/>
                    <a:gd name="T1" fmla="*/ 0 h 905"/>
                    <a:gd name="T2" fmla="*/ 773 w 1325"/>
                    <a:gd name="T3" fmla="*/ 5 h 905"/>
                    <a:gd name="T4" fmla="*/ 847 w 1325"/>
                    <a:gd name="T5" fmla="*/ 16 h 905"/>
                    <a:gd name="T6" fmla="*/ 920 w 1325"/>
                    <a:gd name="T7" fmla="*/ 32 h 905"/>
                    <a:gd name="T8" fmla="*/ 992 w 1325"/>
                    <a:gd name="T9" fmla="*/ 53 h 905"/>
                    <a:gd name="T10" fmla="*/ 1063 w 1325"/>
                    <a:gd name="T11" fmla="*/ 79 h 905"/>
                    <a:gd name="T12" fmla="*/ 1132 w 1325"/>
                    <a:gd name="T13" fmla="*/ 110 h 905"/>
                    <a:gd name="T14" fmla="*/ 1199 w 1325"/>
                    <a:gd name="T15" fmla="*/ 147 h 905"/>
                    <a:gd name="T16" fmla="*/ 1263 w 1325"/>
                    <a:gd name="T17" fmla="*/ 190 h 905"/>
                    <a:gd name="T18" fmla="*/ 1325 w 1325"/>
                    <a:gd name="T19" fmla="*/ 237 h 905"/>
                    <a:gd name="T20" fmla="*/ 661 w 1325"/>
                    <a:gd name="T21" fmla="*/ 905 h 905"/>
                    <a:gd name="T22" fmla="*/ 0 w 1325"/>
                    <a:gd name="T23" fmla="*/ 241 h 905"/>
                    <a:gd name="T24" fmla="*/ 62 w 1325"/>
                    <a:gd name="T25" fmla="*/ 194 h 905"/>
                    <a:gd name="T26" fmla="*/ 127 w 1325"/>
                    <a:gd name="T27" fmla="*/ 151 h 905"/>
                    <a:gd name="T28" fmla="*/ 194 w 1325"/>
                    <a:gd name="T29" fmla="*/ 113 h 905"/>
                    <a:gd name="T30" fmla="*/ 262 w 1325"/>
                    <a:gd name="T31" fmla="*/ 81 h 905"/>
                    <a:gd name="T32" fmla="*/ 332 w 1325"/>
                    <a:gd name="T33" fmla="*/ 55 h 905"/>
                    <a:gd name="T34" fmla="*/ 404 w 1325"/>
                    <a:gd name="T35" fmla="*/ 33 h 905"/>
                    <a:gd name="T36" fmla="*/ 477 w 1325"/>
                    <a:gd name="T37" fmla="*/ 17 h 905"/>
                    <a:gd name="T38" fmla="*/ 551 w 1325"/>
                    <a:gd name="T39" fmla="*/ 5 h 905"/>
                    <a:gd name="T40" fmla="*/ 625 w 1325"/>
                    <a:gd name="T41" fmla="*/ 0 h 905"/>
                    <a:gd name="T42" fmla="*/ 699 w 1325"/>
                    <a:gd name="T43" fmla="*/ 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25" h="905">
                      <a:moveTo>
                        <a:pt x="699" y="0"/>
                      </a:moveTo>
                      <a:lnTo>
                        <a:pt x="773" y="5"/>
                      </a:lnTo>
                      <a:lnTo>
                        <a:pt x="847" y="16"/>
                      </a:lnTo>
                      <a:lnTo>
                        <a:pt x="920" y="32"/>
                      </a:lnTo>
                      <a:lnTo>
                        <a:pt x="992" y="53"/>
                      </a:lnTo>
                      <a:lnTo>
                        <a:pt x="1063" y="79"/>
                      </a:lnTo>
                      <a:lnTo>
                        <a:pt x="1132" y="110"/>
                      </a:lnTo>
                      <a:lnTo>
                        <a:pt x="1199" y="147"/>
                      </a:lnTo>
                      <a:lnTo>
                        <a:pt x="1263" y="190"/>
                      </a:lnTo>
                      <a:lnTo>
                        <a:pt x="1325" y="237"/>
                      </a:lnTo>
                      <a:lnTo>
                        <a:pt x="661" y="905"/>
                      </a:lnTo>
                      <a:lnTo>
                        <a:pt x="0" y="241"/>
                      </a:lnTo>
                      <a:lnTo>
                        <a:pt x="62" y="194"/>
                      </a:lnTo>
                      <a:lnTo>
                        <a:pt x="127" y="151"/>
                      </a:lnTo>
                      <a:lnTo>
                        <a:pt x="194" y="113"/>
                      </a:lnTo>
                      <a:lnTo>
                        <a:pt x="262" y="81"/>
                      </a:lnTo>
                      <a:lnTo>
                        <a:pt x="332" y="55"/>
                      </a:lnTo>
                      <a:lnTo>
                        <a:pt x="404" y="33"/>
                      </a:lnTo>
                      <a:lnTo>
                        <a:pt x="477" y="17"/>
                      </a:lnTo>
                      <a:lnTo>
                        <a:pt x="551" y="5"/>
                      </a:lnTo>
                      <a:lnTo>
                        <a:pt x="625" y="0"/>
                      </a:lnTo>
                      <a:lnTo>
                        <a:pt x="6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171">
                  <a:extLst>
                    <a:ext uri="{FF2B5EF4-FFF2-40B4-BE49-F238E27FC236}">
                      <a16:creationId xmlns:a16="http://schemas.microsoft.com/office/drawing/2014/main" id="{54F19850-6DDF-988A-AB60-3FEFE1DAC0DE}"/>
                    </a:ext>
                  </a:extLst>
                </p:cNvPr>
                <p:cNvSpPr>
                  <a:spLocks/>
                </p:cNvSpPr>
                <p:nvPr/>
              </p:nvSpPr>
              <p:spPr bwMode="auto">
                <a:xfrm>
                  <a:off x="5035551" y="2189163"/>
                  <a:ext cx="120650" cy="117475"/>
                </a:xfrm>
                <a:custGeom>
                  <a:avLst/>
                  <a:gdLst>
                    <a:gd name="T0" fmla="*/ 608 w 840"/>
                    <a:gd name="T1" fmla="*/ 0 h 818"/>
                    <a:gd name="T2" fmla="*/ 653 w 840"/>
                    <a:gd name="T3" fmla="*/ 60 h 818"/>
                    <a:gd name="T4" fmla="*/ 693 w 840"/>
                    <a:gd name="T5" fmla="*/ 123 h 818"/>
                    <a:gd name="T6" fmla="*/ 728 w 840"/>
                    <a:gd name="T7" fmla="*/ 188 h 818"/>
                    <a:gd name="T8" fmla="*/ 759 w 840"/>
                    <a:gd name="T9" fmla="*/ 254 h 818"/>
                    <a:gd name="T10" fmla="*/ 784 w 840"/>
                    <a:gd name="T11" fmla="*/ 322 h 818"/>
                    <a:gd name="T12" fmla="*/ 805 w 840"/>
                    <a:gd name="T13" fmla="*/ 391 h 818"/>
                    <a:gd name="T14" fmla="*/ 821 w 840"/>
                    <a:gd name="T15" fmla="*/ 461 h 818"/>
                    <a:gd name="T16" fmla="*/ 832 w 840"/>
                    <a:gd name="T17" fmla="*/ 532 h 818"/>
                    <a:gd name="T18" fmla="*/ 837 w 840"/>
                    <a:gd name="T19" fmla="*/ 603 h 818"/>
                    <a:gd name="T20" fmla="*/ 840 w 840"/>
                    <a:gd name="T21" fmla="*/ 675 h 818"/>
                    <a:gd name="T22" fmla="*/ 835 w 840"/>
                    <a:gd name="T23" fmla="*/ 747 h 818"/>
                    <a:gd name="T24" fmla="*/ 827 w 840"/>
                    <a:gd name="T25" fmla="*/ 818 h 818"/>
                    <a:gd name="T26" fmla="*/ 0 w 840"/>
                    <a:gd name="T27" fmla="*/ 611 h 818"/>
                    <a:gd name="T28" fmla="*/ 608 w 840"/>
                    <a:gd name="T29"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0" h="818">
                      <a:moveTo>
                        <a:pt x="608" y="0"/>
                      </a:moveTo>
                      <a:lnTo>
                        <a:pt x="653" y="60"/>
                      </a:lnTo>
                      <a:lnTo>
                        <a:pt x="693" y="123"/>
                      </a:lnTo>
                      <a:lnTo>
                        <a:pt x="728" y="188"/>
                      </a:lnTo>
                      <a:lnTo>
                        <a:pt x="759" y="254"/>
                      </a:lnTo>
                      <a:lnTo>
                        <a:pt x="784" y="322"/>
                      </a:lnTo>
                      <a:lnTo>
                        <a:pt x="805" y="391"/>
                      </a:lnTo>
                      <a:lnTo>
                        <a:pt x="821" y="461"/>
                      </a:lnTo>
                      <a:lnTo>
                        <a:pt x="832" y="532"/>
                      </a:lnTo>
                      <a:lnTo>
                        <a:pt x="837" y="603"/>
                      </a:lnTo>
                      <a:lnTo>
                        <a:pt x="840" y="675"/>
                      </a:lnTo>
                      <a:lnTo>
                        <a:pt x="835" y="747"/>
                      </a:lnTo>
                      <a:lnTo>
                        <a:pt x="827" y="818"/>
                      </a:lnTo>
                      <a:lnTo>
                        <a:pt x="0" y="611"/>
                      </a:lnTo>
                      <a:lnTo>
                        <a:pt x="6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6" name="Freeform 172">
                  <a:extLst>
                    <a:ext uri="{FF2B5EF4-FFF2-40B4-BE49-F238E27FC236}">
                      <a16:creationId xmlns:a16="http://schemas.microsoft.com/office/drawing/2014/main" id="{6FA1F939-0BA0-C87A-7383-688C079C474F}"/>
                    </a:ext>
                  </a:extLst>
                </p:cNvPr>
                <p:cNvSpPr>
                  <a:spLocks/>
                </p:cNvSpPr>
                <p:nvPr/>
              </p:nvSpPr>
              <p:spPr bwMode="auto">
                <a:xfrm>
                  <a:off x="4873626" y="2190751"/>
                  <a:ext cx="273050" cy="244475"/>
                </a:xfrm>
                <a:custGeom>
                  <a:avLst/>
                  <a:gdLst>
                    <a:gd name="T0" fmla="*/ 104 w 1889"/>
                    <a:gd name="T1" fmla="*/ 0 h 1694"/>
                    <a:gd name="T2" fmla="*/ 840 w 1889"/>
                    <a:gd name="T3" fmla="*/ 728 h 1694"/>
                    <a:gd name="T4" fmla="*/ 854 w 1889"/>
                    <a:gd name="T5" fmla="*/ 741 h 1694"/>
                    <a:gd name="T6" fmla="*/ 871 w 1889"/>
                    <a:gd name="T7" fmla="*/ 750 h 1694"/>
                    <a:gd name="T8" fmla="*/ 890 w 1889"/>
                    <a:gd name="T9" fmla="*/ 756 h 1694"/>
                    <a:gd name="T10" fmla="*/ 1889 w 1889"/>
                    <a:gd name="T11" fmla="*/ 1015 h 1694"/>
                    <a:gd name="T12" fmla="*/ 1862 w 1889"/>
                    <a:gd name="T13" fmla="*/ 1082 h 1694"/>
                    <a:gd name="T14" fmla="*/ 1829 w 1889"/>
                    <a:gd name="T15" fmla="*/ 1148 h 1694"/>
                    <a:gd name="T16" fmla="*/ 1792 w 1889"/>
                    <a:gd name="T17" fmla="*/ 1212 h 1694"/>
                    <a:gd name="T18" fmla="*/ 1749 w 1889"/>
                    <a:gd name="T19" fmla="*/ 1273 h 1694"/>
                    <a:gd name="T20" fmla="*/ 1702 w 1889"/>
                    <a:gd name="T21" fmla="*/ 1332 h 1694"/>
                    <a:gd name="T22" fmla="*/ 1650 w 1889"/>
                    <a:gd name="T23" fmla="*/ 1389 h 1694"/>
                    <a:gd name="T24" fmla="*/ 1594 w 1889"/>
                    <a:gd name="T25" fmla="*/ 1441 h 1694"/>
                    <a:gd name="T26" fmla="*/ 1535 w 1889"/>
                    <a:gd name="T27" fmla="*/ 1489 h 1694"/>
                    <a:gd name="T28" fmla="*/ 1474 w 1889"/>
                    <a:gd name="T29" fmla="*/ 1531 h 1694"/>
                    <a:gd name="T30" fmla="*/ 1410 w 1889"/>
                    <a:gd name="T31" fmla="*/ 1569 h 1694"/>
                    <a:gd name="T32" fmla="*/ 1345 w 1889"/>
                    <a:gd name="T33" fmla="*/ 1601 h 1694"/>
                    <a:gd name="T34" fmla="*/ 1277 w 1889"/>
                    <a:gd name="T35" fmla="*/ 1629 h 1694"/>
                    <a:gd name="T36" fmla="*/ 1208 w 1889"/>
                    <a:gd name="T37" fmla="*/ 1652 h 1694"/>
                    <a:gd name="T38" fmla="*/ 1138 w 1889"/>
                    <a:gd name="T39" fmla="*/ 1670 h 1694"/>
                    <a:gd name="T40" fmla="*/ 1068 w 1889"/>
                    <a:gd name="T41" fmla="*/ 1683 h 1694"/>
                    <a:gd name="T42" fmla="*/ 996 w 1889"/>
                    <a:gd name="T43" fmla="*/ 1691 h 1694"/>
                    <a:gd name="T44" fmla="*/ 925 w 1889"/>
                    <a:gd name="T45" fmla="*/ 1694 h 1694"/>
                    <a:gd name="T46" fmla="*/ 853 w 1889"/>
                    <a:gd name="T47" fmla="*/ 1692 h 1694"/>
                    <a:gd name="T48" fmla="*/ 781 w 1889"/>
                    <a:gd name="T49" fmla="*/ 1686 h 1694"/>
                    <a:gd name="T50" fmla="*/ 712 w 1889"/>
                    <a:gd name="T51" fmla="*/ 1673 h 1694"/>
                    <a:gd name="T52" fmla="*/ 641 w 1889"/>
                    <a:gd name="T53" fmla="*/ 1658 h 1694"/>
                    <a:gd name="T54" fmla="*/ 572 w 1889"/>
                    <a:gd name="T55" fmla="*/ 1636 h 1694"/>
                    <a:gd name="T56" fmla="*/ 504 w 1889"/>
                    <a:gd name="T57" fmla="*/ 1609 h 1694"/>
                    <a:gd name="T58" fmla="*/ 438 w 1889"/>
                    <a:gd name="T59" fmla="*/ 1578 h 1694"/>
                    <a:gd name="T60" fmla="*/ 374 w 1889"/>
                    <a:gd name="T61" fmla="*/ 1541 h 1694"/>
                    <a:gd name="T62" fmla="*/ 312 w 1889"/>
                    <a:gd name="T63" fmla="*/ 1501 h 1694"/>
                    <a:gd name="T64" fmla="*/ 253 w 1889"/>
                    <a:gd name="T65" fmla="*/ 1453 h 1694"/>
                    <a:gd name="T66" fmla="*/ 296 w 1889"/>
                    <a:gd name="T67" fmla="*/ 1388 h 1694"/>
                    <a:gd name="T68" fmla="*/ 309 w 1889"/>
                    <a:gd name="T69" fmla="*/ 1361 h 1694"/>
                    <a:gd name="T70" fmla="*/ 317 w 1889"/>
                    <a:gd name="T71" fmla="*/ 1333 h 1694"/>
                    <a:gd name="T72" fmla="*/ 321 w 1889"/>
                    <a:gd name="T73" fmla="*/ 1304 h 1694"/>
                    <a:gd name="T74" fmla="*/ 321 w 1889"/>
                    <a:gd name="T75" fmla="*/ 604 h 1694"/>
                    <a:gd name="T76" fmla="*/ 318 w 1889"/>
                    <a:gd name="T77" fmla="*/ 553 h 1694"/>
                    <a:gd name="T78" fmla="*/ 310 w 1889"/>
                    <a:gd name="T79" fmla="*/ 504 h 1694"/>
                    <a:gd name="T80" fmla="*/ 298 w 1889"/>
                    <a:gd name="T81" fmla="*/ 457 h 1694"/>
                    <a:gd name="T82" fmla="*/ 280 w 1889"/>
                    <a:gd name="T83" fmla="*/ 412 h 1694"/>
                    <a:gd name="T84" fmla="*/ 258 w 1889"/>
                    <a:gd name="T85" fmla="*/ 369 h 1694"/>
                    <a:gd name="T86" fmla="*/ 233 w 1889"/>
                    <a:gd name="T87" fmla="*/ 328 h 1694"/>
                    <a:gd name="T88" fmla="*/ 203 w 1889"/>
                    <a:gd name="T89" fmla="*/ 291 h 1694"/>
                    <a:gd name="T90" fmla="*/ 168 w 1889"/>
                    <a:gd name="T91" fmla="*/ 256 h 1694"/>
                    <a:gd name="T92" fmla="*/ 132 w 1889"/>
                    <a:gd name="T93" fmla="*/ 226 h 1694"/>
                    <a:gd name="T94" fmla="*/ 91 w 1889"/>
                    <a:gd name="T95" fmla="*/ 198 h 1694"/>
                    <a:gd name="T96" fmla="*/ 47 w 1889"/>
                    <a:gd name="T97" fmla="*/ 175 h 1694"/>
                    <a:gd name="T98" fmla="*/ 0 w 1889"/>
                    <a:gd name="T99" fmla="*/ 157 h 1694"/>
                    <a:gd name="T100" fmla="*/ 32 w 1889"/>
                    <a:gd name="T101" fmla="*/ 103 h 1694"/>
                    <a:gd name="T102" fmla="*/ 66 w 1889"/>
                    <a:gd name="T103" fmla="*/ 51 h 1694"/>
                    <a:gd name="T104" fmla="*/ 104 w 1889"/>
                    <a:gd name="T10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89" h="1694">
                      <a:moveTo>
                        <a:pt x="104" y="0"/>
                      </a:moveTo>
                      <a:lnTo>
                        <a:pt x="840" y="728"/>
                      </a:lnTo>
                      <a:lnTo>
                        <a:pt x="854" y="741"/>
                      </a:lnTo>
                      <a:lnTo>
                        <a:pt x="871" y="750"/>
                      </a:lnTo>
                      <a:lnTo>
                        <a:pt x="890" y="756"/>
                      </a:lnTo>
                      <a:lnTo>
                        <a:pt x="1889" y="1015"/>
                      </a:lnTo>
                      <a:lnTo>
                        <a:pt x="1862" y="1082"/>
                      </a:lnTo>
                      <a:lnTo>
                        <a:pt x="1829" y="1148"/>
                      </a:lnTo>
                      <a:lnTo>
                        <a:pt x="1792" y="1212"/>
                      </a:lnTo>
                      <a:lnTo>
                        <a:pt x="1749" y="1273"/>
                      </a:lnTo>
                      <a:lnTo>
                        <a:pt x="1702" y="1332"/>
                      </a:lnTo>
                      <a:lnTo>
                        <a:pt x="1650" y="1389"/>
                      </a:lnTo>
                      <a:lnTo>
                        <a:pt x="1594" y="1441"/>
                      </a:lnTo>
                      <a:lnTo>
                        <a:pt x="1535" y="1489"/>
                      </a:lnTo>
                      <a:lnTo>
                        <a:pt x="1474" y="1531"/>
                      </a:lnTo>
                      <a:lnTo>
                        <a:pt x="1410" y="1569"/>
                      </a:lnTo>
                      <a:lnTo>
                        <a:pt x="1345" y="1601"/>
                      </a:lnTo>
                      <a:lnTo>
                        <a:pt x="1277" y="1629"/>
                      </a:lnTo>
                      <a:lnTo>
                        <a:pt x="1208" y="1652"/>
                      </a:lnTo>
                      <a:lnTo>
                        <a:pt x="1138" y="1670"/>
                      </a:lnTo>
                      <a:lnTo>
                        <a:pt x="1068" y="1683"/>
                      </a:lnTo>
                      <a:lnTo>
                        <a:pt x="996" y="1691"/>
                      </a:lnTo>
                      <a:lnTo>
                        <a:pt x="925" y="1694"/>
                      </a:lnTo>
                      <a:lnTo>
                        <a:pt x="853" y="1692"/>
                      </a:lnTo>
                      <a:lnTo>
                        <a:pt x="781" y="1686"/>
                      </a:lnTo>
                      <a:lnTo>
                        <a:pt x="712" y="1673"/>
                      </a:lnTo>
                      <a:lnTo>
                        <a:pt x="641" y="1658"/>
                      </a:lnTo>
                      <a:lnTo>
                        <a:pt x="572" y="1636"/>
                      </a:lnTo>
                      <a:lnTo>
                        <a:pt x="504" y="1609"/>
                      </a:lnTo>
                      <a:lnTo>
                        <a:pt x="438" y="1578"/>
                      </a:lnTo>
                      <a:lnTo>
                        <a:pt x="374" y="1541"/>
                      </a:lnTo>
                      <a:lnTo>
                        <a:pt x="312" y="1501"/>
                      </a:lnTo>
                      <a:lnTo>
                        <a:pt x="253" y="1453"/>
                      </a:lnTo>
                      <a:lnTo>
                        <a:pt x="296" y="1388"/>
                      </a:lnTo>
                      <a:lnTo>
                        <a:pt x="309" y="1361"/>
                      </a:lnTo>
                      <a:lnTo>
                        <a:pt x="317" y="1333"/>
                      </a:lnTo>
                      <a:lnTo>
                        <a:pt x="321" y="1304"/>
                      </a:lnTo>
                      <a:lnTo>
                        <a:pt x="321" y="604"/>
                      </a:lnTo>
                      <a:lnTo>
                        <a:pt x="318" y="553"/>
                      </a:lnTo>
                      <a:lnTo>
                        <a:pt x="310" y="504"/>
                      </a:lnTo>
                      <a:lnTo>
                        <a:pt x="298" y="457"/>
                      </a:lnTo>
                      <a:lnTo>
                        <a:pt x="280" y="412"/>
                      </a:lnTo>
                      <a:lnTo>
                        <a:pt x="258" y="369"/>
                      </a:lnTo>
                      <a:lnTo>
                        <a:pt x="233" y="328"/>
                      </a:lnTo>
                      <a:lnTo>
                        <a:pt x="203" y="291"/>
                      </a:lnTo>
                      <a:lnTo>
                        <a:pt x="168" y="256"/>
                      </a:lnTo>
                      <a:lnTo>
                        <a:pt x="132" y="226"/>
                      </a:lnTo>
                      <a:lnTo>
                        <a:pt x="91" y="198"/>
                      </a:lnTo>
                      <a:lnTo>
                        <a:pt x="47" y="175"/>
                      </a:lnTo>
                      <a:lnTo>
                        <a:pt x="0" y="157"/>
                      </a:lnTo>
                      <a:lnTo>
                        <a:pt x="32" y="103"/>
                      </a:lnTo>
                      <a:lnTo>
                        <a:pt x="66" y="51"/>
                      </a:lnTo>
                      <a:lnTo>
                        <a:pt x="10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7" name="Freeform 173">
                  <a:extLst>
                    <a:ext uri="{FF2B5EF4-FFF2-40B4-BE49-F238E27FC236}">
                      <a16:creationId xmlns:a16="http://schemas.microsoft.com/office/drawing/2014/main" id="{255F20E8-4D5A-DF25-F1B8-DAD85B7E826B}"/>
                    </a:ext>
                  </a:extLst>
                </p:cNvPr>
                <p:cNvSpPr>
                  <a:spLocks/>
                </p:cNvSpPr>
                <p:nvPr/>
              </p:nvSpPr>
              <p:spPr bwMode="auto">
                <a:xfrm>
                  <a:off x="4789488" y="2216151"/>
                  <a:ext cx="31750" cy="80963"/>
                </a:xfrm>
                <a:custGeom>
                  <a:avLst/>
                  <a:gdLst>
                    <a:gd name="T0" fmla="*/ 54 w 218"/>
                    <a:gd name="T1" fmla="*/ 0 h 561"/>
                    <a:gd name="T2" fmla="*/ 165 w 218"/>
                    <a:gd name="T3" fmla="*/ 0 h 561"/>
                    <a:gd name="T4" fmla="*/ 180 w 218"/>
                    <a:gd name="T5" fmla="*/ 2 h 561"/>
                    <a:gd name="T6" fmla="*/ 193 w 218"/>
                    <a:gd name="T7" fmla="*/ 7 h 561"/>
                    <a:gd name="T8" fmla="*/ 205 w 218"/>
                    <a:gd name="T9" fmla="*/ 17 h 561"/>
                    <a:gd name="T10" fmla="*/ 214 w 218"/>
                    <a:gd name="T11" fmla="*/ 31 h 561"/>
                    <a:gd name="T12" fmla="*/ 218 w 218"/>
                    <a:gd name="T13" fmla="*/ 47 h 561"/>
                    <a:gd name="T14" fmla="*/ 217 w 218"/>
                    <a:gd name="T15" fmla="*/ 63 h 561"/>
                    <a:gd name="T16" fmla="*/ 212 w 218"/>
                    <a:gd name="T17" fmla="*/ 78 h 561"/>
                    <a:gd name="T18" fmla="*/ 152 w 218"/>
                    <a:gd name="T19" fmla="*/ 168 h 561"/>
                    <a:gd name="T20" fmla="*/ 180 w 218"/>
                    <a:gd name="T21" fmla="*/ 404 h 561"/>
                    <a:gd name="T22" fmla="*/ 126 w 218"/>
                    <a:gd name="T23" fmla="*/ 550 h 561"/>
                    <a:gd name="T24" fmla="*/ 120 w 218"/>
                    <a:gd name="T25" fmla="*/ 558 h 561"/>
                    <a:gd name="T26" fmla="*/ 113 w 218"/>
                    <a:gd name="T27" fmla="*/ 561 h 561"/>
                    <a:gd name="T28" fmla="*/ 106 w 218"/>
                    <a:gd name="T29" fmla="*/ 561 h 561"/>
                    <a:gd name="T30" fmla="*/ 98 w 218"/>
                    <a:gd name="T31" fmla="*/ 558 h 561"/>
                    <a:gd name="T32" fmla="*/ 93 w 218"/>
                    <a:gd name="T33" fmla="*/ 550 h 561"/>
                    <a:gd name="T34" fmla="*/ 39 w 218"/>
                    <a:gd name="T35" fmla="*/ 404 h 561"/>
                    <a:gd name="T36" fmla="*/ 67 w 218"/>
                    <a:gd name="T37" fmla="*/ 168 h 561"/>
                    <a:gd name="T38" fmla="*/ 7 w 218"/>
                    <a:gd name="T39" fmla="*/ 78 h 561"/>
                    <a:gd name="T40" fmla="*/ 1 w 218"/>
                    <a:gd name="T41" fmla="*/ 63 h 561"/>
                    <a:gd name="T42" fmla="*/ 0 w 218"/>
                    <a:gd name="T43" fmla="*/ 47 h 561"/>
                    <a:gd name="T44" fmla="*/ 5 w 218"/>
                    <a:gd name="T45" fmla="*/ 31 h 561"/>
                    <a:gd name="T46" fmla="*/ 14 w 218"/>
                    <a:gd name="T47" fmla="*/ 17 h 561"/>
                    <a:gd name="T48" fmla="*/ 25 w 218"/>
                    <a:gd name="T49" fmla="*/ 7 h 561"/>
                    <a:gd name="T50" fmla="*/ 39 w 218"/>
                    <a:gd name="T51" fmla="*/ 2 h 561"/>
                    <a:gd name="T52" fmla="*/ 54 w 218"/>
                    <a:gd name="T53"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8" h="561">
                      <a:moveTo>
                        <a:pt x="54" y="0"/>
                      </a:moveTo>
                      <a:lnTo>
                        <a:pt x="165" y="0"/>
                      </a:lnTo>
                      <a:lnTo>
                        <a:pt x="180" y="2"/>
                      </a:lnTo>
                      <a:lnTo>
                        <a:pt x="193" y="7"/>
                      </a:lnTo>
                      <a:lnTo>
                        <a:pt x="205" y="17"/>
                      </a:lnTo>
                      <a:lnTo>
                        <a:pt x="214" y="31"/>
                      </a:lnTo>
                      <a:lnTo>
                        <a:pt x="218" y="47"/>
                      </a:lnTo>
                      <a:lnTo>
                        <a:pt x="217" y="63"/>
                      </a:lnTo>
                      <a:lnTo>
                        <a:pt x="212" y="78"/>
                      </a:lnTo>
                      <a:lnTo>
                        <a:pt x="152" y="168"/>
                      </a:lnTo>
                      <a:lnTo>
                        <a:pt x="180" y="404"/>
                      </a:lnTo>
                      <a:lnTo>
                        <a:pt x="126" y="550"/>
                      </a:lnTo>
                      <a:lnTo>
                        <a:pt x="120" y="558"/>
                      </a:lnTo>
                      <a:lnTo>
                        <a:pt x="113" y="561"/>
                      </a:lnTo>
                      <a:lnTo>
                        <a:pt x="106" y="561"/>
                      </a:lnTo>
                      <a:lnTo>
                        <a:pt x="98" y="558"/>
                      </a:lnTo>
                      <a:lnTo>
                        <a:pt x="93" y="550"/>
                      </a:lnTo>
                      <a:lnTo>
                        <a:pt x="39" y="404"/>
                      </a:lnTo>
                      <a:lnTo>
                        <a:pt x="67" y="168"/>
                      </a:lnTo>
                      <a:lnTo>
                        <a:pt x="7" y="78"/>
                      </a:lnTo>
                      <a:lnTo>
                        <a:pt x="1" y="63"/>
                      </a:lnTo>
                      <a:lnTo>
                        <a:pt x="0" y="47"/>
                      </a:lnTo>
                      <a:lnTo>
                        <a:pt x="5" y="31"/>
                      </a:lnTo>
                      <a:lnTo>
                        <a:pt x="14" y="17"/>
                      </a:lnTo>
                      <a:lnTo>
                        <a:pt x="25" y="7"/>
                      </a:lnTo>
                      <a:lnTo>
                        <a:pt x="39" y="2"/>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28" name="Group 127">
            <a:extLst>
              <a:ext uri="{FF2B5EF4-FFF2-40B4-BE49-F238E27FC236}">
                <a16:creationId xmlns:a16="http://schemas.microsoft.com/office/drawing/2014/main" id="{5C952DBF-A43E-0995-C324-548EFE45DB63}"/>
              </a:ext>
            </a:extLst>
          </p:cNvPr>
          <p:cNvGrpSpPr/>
          <p:nvPr/>
        </p:nvGrpSpPr>
        <p:grpSpPr>
          <a:xfrm rot="1019629">
            <a:off x="4304822" y="2772273"/>
            <a:ext cx="2511425" cy="2578101"/>
            <a:chOff x="4718050" y="2397702"/>
            <a:chExt cx="2511425" cy="2578101"/>
          </a:xfrm>
        </p:grpSpPr>
        <p:sp>
          <p:nvSpPr>
            <p:cNvPr id="129" name="Freeform 7">
              <a:extLst>
                <a:ext uri="{FF2B5EF4-FFF2-40B4-BE49-F238E27FC236}">
                  <a16:creationId xmlns:a16="http://schemas.microsoft.com/office/drawing/2014/main" id="{33ADBE05-8FC7-5872-45B9-A4B7381C77EC}"/>
                </a:ext>
              </a:extLst>
            </p:cNvPr>
            <p:cNvSpPr>
              <a:spLocks/>
            </p:cNvSpPr>
            <p:nvPr/>
          </p:nvSpPr>
          <p:spPr bwMode="auto">
            <a:xfrm>
              <a:off x="4718050" y="2478665"/>
              <a:ext cx="2511425" cy="2497138"/>
            </a:xfrm>
            <a:custGeom>
              <a:avLst/>
              <a:gdLst>
                <a:gd name="T0" fmla="*/ 1403 w 1582"/>
                <a:gd name="T1" fmla="*/ 142 h 1573"/>
                <a:gd name="T2" fmla="*/ 1402 w 1582"/>
                <a:gd name="T3" fmla="*/ 125 h 1573"/>
                <a:gd name="T4" fmla="*/ 1395 w 1582"/>
                <a:gd name="T5" fmla="*/ 78 h 1573"/>
                <a:gd name="T6" fmla="*/ 170 w 1582"/>
                <a:gd name="T7" fmla="*/ 0 h 1573"/>
                <a:gd name="T8" fmla="*/ 224 w 1582"/>
                <a:gd name="T9" fmla="*/ 346 h 1573"/>
                <a:gd name="T10" fmla="*/ 847 w 1582"/>
                <a:gd name="T11" fmla="*/ 385 h 1573"/>
                <a:gd name="T12" fmla="*/ 0 w 1582"/>
                <a:gd name="T13" fmla="*/ 1313 h 1573"/>
                <a:gd name="T14" fmla="*/ 284 w 1582"/>
                <a:gd name="T15" fmla="*/ 1573 h 1573"/>
                <a:gd name="T16" fmla="*/ 1135 w 1582"/>
                <a:gd name="T17" fmla="*/ 640 h 1573"/>
                <a:gd name="T18" fmla="*/ 1232 w 1582"/>
                <a:gd name="T19" fmla="*/ 1269 h 1573"/>
                <a:gd name="T20" fmla="*/ 1582 w 1582"/>
                <a:gd name="T21" fmla="*/ 1291 h 1573"/>
                <a:gd name="T22" fmla="*/ 1403 w 1582"/>
                <a:gd name="T23" fmla="*/ 142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3">
                  <a:moveTo>
                    <a:pt x="1403" y="142"/>
                  </a:moveTo>
                  <a:lnTo>
                    <a:pt x="1402" y="125"/>
                  </a:lnTo>
                  <a:lnTo>
                    <a:pt x="1395" y="78"/>
                  </a:lnTo>
                  <a:lnTo>
                    <a:pt x="170" y="0"/>
                  </a:lnTo>
                  <a:lnTo>
                    <a:pt x="224" y="346"/>
                  </a:lnTo>
                  <a:lnTo>
                    <a:pt x="847" y="385"/>
                  </a:lnTo>
                  <a:lnTo>
                    <a:pt x="0" y="1313"/>
                  </a:lnTo>
                  <a:lnTo>
                    <a:pt x="284" y="1573"/>
                  </a:lnTo>
                  <a:lnTo>
                    <a:pt x="1135" y="640"/>
                  </a:lnTo>
                  <a:lnTo>
                    <a:pt x="1232" y="1269"/>
                  </a:lnTo>
                  <a:lnTo>
                    <a:pt x="1582" y="1291"/>
                  </a:lnTo>
                  <a:lnTo>
                    <a:pt x="1403" y="142"/>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30" name="Group 129">
              <a:extLst>
                <a:ext uri="{FF2B5EF4-FFF2-40B4-BE49-F238E27FC236}">
                  <a16:creationId xmlns:a16="http://schemas.microsoft.com/office/drawing/2014/main" id="{6D7FC292-74CC-B146-E4BE-75150147B6B1}"/>
                </a:ext>
              </a:extLst>
            </p:cNvPr>
            <p:cNvGrpSpPr/>
            <p:nvPr/>
          </p:nvGrpSpPr>
          <p:grpSpPr>
            <a:xfrm>
              <a:off x="5859463" y="2397702"/>
              <a:ext cx="1277938" cy="1277938"/>
              <a:chOff x="5859463" y="2397702"/>
              <a:chExt cx="1277938" cy="1277938"/>
            </a:xfrm>
          </p:grpSpPr>
          <p:sp>
            <p:nvSpPr>
              <p:cNvPr id="131" name="Oval 12">
                <a:extLst>
                  <a:ext uri="{FF2B5EF4-FFF2-40B4-BE49-F238E27FC236}">
                    <a16:creationId xmlns:a16="http://schemas.microsoft.com/office/drawing/2014/main" id="{51043F76-EC06-F904-FB35-929E5F277B69}"/>
                  </a:ext>
                </a:extLst>
              </p:cNvPr>
              <p:cNvSpPr>
                <a:spLocks noChangeArrowheads="1"/>
              </p:cNvSpPr>
              <p:nvPr/>
            </p:nvSpPr>
            <p:spPr bwMode="auto">
              <a:xfrm>
                <a:off x="5859463" y="2397702"/>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32" name="Group 131">
                <a:extLst>
                  <a:ext uri="{FF2B5EF4-FFF2-40B4-BE49-F238E27FC236}">
                    <a16:creationId xmlns:a16="http://schemas.microsoft.com/office/drawing/2014/main" id="{81963604-DFE5-3DCE-9DA9-5E0DFBC28CED}"/>
                  </a:ext>
                </a:extLst>
              </p:cNvPr>
              <p:cNvGrpSpPr/>
              <p:nvPr/>
            </p:nvGrpSpPr>
            <p:grpSpPr>
              <a:xfrm flipH="1">
                <a:off x="6283784" y="2823440"/>
                <a:ext cx="429296" cy="426462"/>
                <a:chOff x="5978525" y="5013326"/>
                <a:chExt cx="481013" cy="477838"/>
              </a:xfrm>
              <a:solidFill>
                <a:schemeClr val="accent3"/>
              </a:solidFill>
            </p:grpSpPr>
            <p:sp>
              <p:nvSpPr>
                <p:cNvPr id="133" name="Freeform 121">
                  <a:extLst>
                    <a:ext uri="{FF2B5EF4-FFF2-40B4-BE49-F238E27FC236}">
                      <a16:creationId xmlns:a16="http://schemas.microsoft.com/office/drawing/2014/main" id="{1A632636-964B-D241-7811-C4C608ED76FD}"/>
                    </a:ext>
                  </a:extLst>
                </p:cNvPr>
                <p:cNvSpPr>
                  <a:spLocks/>
                </p:cNvSpPr>
                <p:nvPr/>
              </p:nvSpPr>
              <p:spPr bwMode="auto">
                <a:xfrm>
                  <a:off x="5978525" y="5208588"/>
                  <a:ext cx="96838" cy="282575"/>
                </a:xfrm>
                <a:custGeom>
                  <a:avLst/>
                  <a:gdLst>
                    <a:gd name="T0" fmla="*/ 152 w 674"/>
                    <a:gd name="T1" fmla="*/ 0 h 1956"/>
                    <a:gd name="T2" fmla="*/ 522 w 674"/>
                    <a:gd name="T3" fmla="*/ 0 h 1956"/>
                    <a:gd name="T4" fmla="*/ 553 w 674"/>
                    <a:gd name="T5" fmla="*/ 4 h 1956"/>
                    <a:gd name="T6" fmla="*/ 582 w 674"/>
                    <a:gd name="T7" fmla="*/ 13 h 1956"/>
                    <a:gd name="T8" fmla="*/ 607 w 674"/>
                    <a:gd name="T9" fmla="*/ 26 h 1956"/>
                    <a:gd name="T10" fmla="*/ 629 w 674"/>
                    <a:gd name="T11" fmla="*/ 45 h 1956"/>
                    <a:gd name="T12" fmla="*/ 648 w 674"/>
                    <a:gd name="T13" fmla="*/ 67 h 1956"/>
                    <a:gd name="T14" fmla="*/ 662 w 674"/>
                    <a:gd name="T15" fmla="*/ 93 h 1956"/>
                    <a:gd name="T16" fmla="*/ 671 w 674"/>
                    <a:gd name="T17" fmla="*/ 121 h 1956"/>
                    <a:gd name="T18" fmla="*/ 674 w 674"/>
                    <a:gd name="T19" fmla="*/ 151 h 1956"/>
                    <a:gd name="T20" fmla="*/ 674 w 674"/>
                    <a:gd name="T21" fmla="*/ 1806 h 1956"/>
                    <a:gd name="T22" fmla="*/ 671 w 674"/>
                    <a:gd name="T23" fmla="*/ 1836 h 1956"/>
                    <a:gd name="T24" fmla="*/ 662 w 674"/>
                    <a:gd name="T25" fmla="*/ 1864 h 1956"/>
                    <a:gd name="T26" fmla="*/ 648 w 674"/>
                    <a:gd name="T27" fmla="*/ 1890 h 1956"/>
                    <a:gd name="T28" fmla="*/ 629 w 674"/>
                    <a:gd name="T29" fmla="*/ 1912 h 1956"/>
                    <a:gd name="T30" fmla="*/ 607 w 674"/>
                    <a:gd name="T31" fmla="*/ 1931 h 1956"/>
                    <a:gd name="T32" fmla="*/ 582 w 674"/>
                    <a:gd name="T33" fmla="*/ 1944 h 1956"/>
                    <a:gd name="T34" fmla="*/ 553 w 674"/>
                    <a:gd name="T35" fmla="*/ 1952 h 1956"/>
                    <a:gd name="T36" fmla="*/ 522 w 674"/>
                    <a:gd name="T37" fmla="*/ 1956 h 1956"/>
                    <a:gd name="T38" fmla="*/ 152 w 674"/>
                    <a:gd name="T39" fmla="*/ 1956 h 1956"/>
                    <a:gd name="T40" fmla="*/ 121 w 674"/>
                    <a:gd name="T41" fmla="*/ 1952 h 1956"/>
                    <a:gd name="T42" fmla="*/ 93 w 674"/>
                    <a:gd name="T43" fmla="*/ 1944 h 1956"/>
                    <a:gd name="T44" fmla="*/ 67 w 674"/>
                    <a:gd name="T45" fmla="*/ 1931 h 1956"/>
                    <a:gd name="T46" fmla="*/ 45 w 674"/>
                    <a:gd name="T47" fmla="*/ 1912 h 1956"/>
                    <a:gd name="T48" fmla="*/ 26 w 674"/>
                    <a:gd name="T49" fmla="*/ 1890 h 1956"/>
                    <a:gd name="T50" fmla="*/ 13 w 674"/>
                    <a:gd name="T51" fmla="*/ 1864 h 1956"/>
                    <a:gd name="T52" fmla="*/ 3 w 674"/>
                    <a:gd name="T53" fmla="*/ 1836 h 1956"/>
                    <a:gd name="T54" fmla="*/ 0 w 674"/>
                    <a:gd name="T55" fmla="*/ 1806 h 1956"/>
                    <a:gd name="T56" fmla="*/ 0 w 674"/>
                    <a:gd name="T57" fmla="*/ 151 h 1956"/>
                    <a:gd name="T58" fmla="*/ 3 w 674"/>
                    <a:gd name="T59" fmla="*/ 121 h 1956"/>
                    <a:gd name="T60" fmla="*/ 13 w 674"/>
                    <a:gd name="T61" fmla="*/ 93 h 1956"/>
                    <a:gd name="T62" fmla="*/ 26 w 674"/>
                    <a:gd name="T63" fmla="*/ 67 h 1956"/>
                    <a:gd name="T64" fmla="*/ 45 w 674"/>
                    <a:gd name="T65" fmla="*/ 45 h 1956"/>
                    <a:gd name="T66" fmla="*/ 67 w 674"/>
                    <a:gd name="T67" fmla="*/ 26 h 1956"/>
                    <a:gd name="T68" fmla="*/ 93 w 674"/>
                    <a:gd name="T69" fmla="*/ 13 h 1956"/>
                    <a:gd name="T70" fmla="*/ 121 w 674"/>
                    <a:gd name="T71" fmla="*/ 4 h 1956"/>
                    <a:gd name="T72" fmla="*/ 152 w 674"/>
                    <a:gd name="T73" fmla="*/ 0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956">
                      <a:moveTo>
                        <a:pt x="152" y="0"/>
                      </a:moveTo>
                      <a:lnTo>
                        <a:pt x="522" y="0"/>
                      </a:lnTo>
                      <a:lnTo>
                        <a:pt x="553" y="4"/>
                      </a:lnTo>
                      <a:lnTo>
                        <a:pt x="582" y="13"/>
                      </a:lnTo>
                      <a:lnTo>
                        <a:pt x="607" y="26"/>
                      </a:lnTo>
                      <a:lnTo>
                        <a:pt x="629" y="45"/>
                      </a:lnTo>
                      <a:lnTo>
                        <a:pt x="648" y="67"/>
                      </a:lnTo>
                      <a:lnTo>
                        <a:pt x="662" y="93"/>
                      </a:lnTo>
                      <a:lnTo>
                        <a:pt x="671" y="121"/>
                      </a:lnTo>
                      <a:lnTo>
                        <a:pt x="674" y="151"/>
                      </a:lnTo>
                      <a:lnTo>
                        <a:pt x="674" y="1806"/>
                      </a:lnTo>
                      <a:lnTo>
                        <a:pt x="671" y="1836"/>
                      </a:lnTo>
                      <a:lnTo>
                        <a:pt x="662" y="1864"/>
                      </a:lnTo>
                      <a:lnTo>
                        <a:pt x="648" y="1890"/>
                      </a:lnTo>
                      <a:lnTo>
                        <a:pt x="629" y="1912"/>
                      </a:lnTo>
                      <a:lnTo>
                        <a:pt x="607" y="1931"/>
                      </a:lnTo>
                      <a:lnTo>
                        <a:pt x="582" y="1944"/>
                      </a:lnTo>
                      <a:lnTo>
                        <a:pt x="553" y="1952"/>
                      </a:lnTo>
                      <a:lnTo>
                        <a:pt x="522" y="1956"/>
                      </a:lnTo>
                      <a:lnTo>
                        <a:pt x="152" y="1956"/>
                      </a:lnTo>
                      <a:lnTo>
                        <a:pt x="121" y="1952"/>
                      </a:lnTo>
                      <a:lnTo>
                        <a:pt x="93" y="1944"/>
                      </a:lnTo>
                      <a:lnTo>
                        <a:pt x="67" y="1931"/>
                      </a:lnTo>
                      <a:lnTo>
                        <a:pt x="45" y="1912"/>
                      </a:lnTo>
                      <a:lnTo>
                        <a:pt x="26" y="1890"/>
                      </a:lnTo>
                      <a:lnTo>
                        <a:pt x="13" y="1864"/>
                      </a:lnTo>
                      <a:lnTo>
                        <a:pt x="3" y="1836"/>
                      </a:lnTo>
                      <a:lnTo>
                        <a:pt x="0" y="1806"/>
                      </a:lnTo>
                      <a:lnTo>
                        <a:pt x="0" y="151"/>
                      </a:lnTo>
                      <a:lnTo>
                        <a:pt x="3" y="121"/>
                      </a:lnTo>
                      <a:lnTo>
                        <a:pt x="13" y="93"/>
                      </a:lnTo>
                      <a:lnTo>
                        <a:pt x="26" y="67"/>
                      </a:lnTo>
                      <a:lnTo>
                        <a:pt x="45" y="45"/>
                      </a:lnTo>
                      <a:lnTo>
                        <a:pt x="67" y="26"/>
                      </a:lnTo>
                      <a:lnTo>
                        <a:pt x="93" y="13"/>
                      </a:lnTo>
                      <a:lnTo>
                        <a:pt x="121" y="4"/>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4" name="Freeform 122">
                  <a:extLst>
                    <a:ext uri="{FF2B5EF4-FFF2-40B4-BE49-F238E27FC236}">
                      <a16:creationId xmlns:a16="http://schemas.microsoft.com/office/drawing/2014/main" id="{1345DBEE-54FC-BF23-EE4D-5FDB53D8E0CF}"/>
                    </a:ext>
                  </a:extLst>
                </p:cNvPr>
                <p:cNvSpPr>
                  <a:spLocks/>
                </p:cNvSpPr>
                <p:nvPr/>
              </p:nvSpPr>
              <p:spPr bwMode="auto">
                <a:xfrm>
                  <a:off x="6105525" y="5273676"/>
                  <a:ext cx="98425" cy="217488"/>
                </a:xfrm>
                <a:custGeom>
                  <a:avLst/>
                  <a:gdLst>
                    <a:gd name="T0" fmla="*/ 151 w 674"/>
                    <a:gd name="T1" fmla="*/ 0 h 1504"/>
                    <a:gd name="T2" fmla="*/ 522 w 674"/>
                    <a:gd name="T3" fmla="*/ 0 h 1504"/>
                    <a:gd name="T4" fmla="*/ 552 w 674"/>
                    <a:gd name="T5" fmla="*/ 3 h 1504"/>
                    <a:gd name="T6" fmla="*/ 582 w 674"/>
                    <a:gd name="T7" fmla="*/ 12 h 1504"/>
                    <a:gd name="T8" fmla="*/ 607 w 674"/>
                    <a:gd name="T9" fmla="*/ 26 h 1504"/>
                    <a:gd name="T10" fmla="*/ 630 w 674"/>
                    <a:gd name="T11" fmla="*/ 44 h 1504"/>
                    <a:gd name="T12" fmla="*/ 648 w 674"/>
                    <a:gd name="T13" fmla="*/ 66 h 1504"/>
                    <a:gd name="T14" fmla="*/ 662 w 674"/>
                    <a:gd name="T15" fmla="*/ 92 h 1504"/>
                    <a:gd name="T16" fmla="*/ 671 w 674"/>
                    <a:gd name="T17" fmla="*/ 120 h 1504"/>
                    <a:gd name="T18" fmla="*/ 674 w 674"/>
                    <a:gd name="T19" fmla="*/ 151 h 1504"/>
                    <a:gd name="T20" fmla="*/ 674 w 674"/>
                    <a:gd name="T21" fmla="*/ 1354 h 1504"/>
                    <a:gd name="T22" fmla="*/ 671 w 674"/>
                    <a:gd name="T23" fmla="*/ 1384 h 1504"/>
                    <a:gd name="T24" fmla="*/ 662 w 674"/>
                    <a:gd name="T25" fmla="*/ 1412 h 1504"/>
                    <a:gd name="T26" fmla="*/ 648 w 674"/>
                    <a:gd name="T27" fmla="*/ 1438 h 1504"/>
                    <a:gd name="T28" fmla="*/ 630 w 674"/>
                    <a:gd name="T29" fmla="*/ 1460 h 1504"/>
                    <a:gd name="T30" fmla="*/ 607 w 674"/>
                    <a:gd name="T31" fmla="*/ 1479 h 1504"/>
                    <a:gd name="T32" fmla="*/ 582 w 674"/>
                    <a:gd name="T33" fmla="*/ 1492 h 1504"/>
                    <a:gd name="T34" fmla="*/ 552 w 674"/>
                    <a:gd name="T35" fmla="*/ 1500 h 1504"/>
                    <a:gd name="T36" fmla="*/ 522 w 674"/>
                    <a:gd name="T37" fmla="*/ 1504 h 1504"/>
                    <a:gd name="T38" fmla="*/ 151 w 674"/>
                    <a:gd name="T39" fmla="*/ 1504 h 1504"/>
                    <a:gd name="T40" fmla="*/ 121 w 674"/>
                    <a:gd name="T41" fmla="*/ 1500 h 1504"/>
                    <a:gd name="T42" fmla="*/ 93 w 674"/>
                    <a:gd name="T43" fmla="*/ 1492 h 1504"/>
                    <a:gd name="T44" fmla="*/ 67 w 674"/>
                    <a:gd name="T45" fmla="*/ 1479 h 1504"/>
                    <a:gd name="T46" fmla="*/ 45 w 674"/>
                    <a:gd name="T47" fmla="*/ 1460 h 1504"/>
                    <a:gd name="T48" fmla="*/ 26 w 674"/>
                    <a:gd name="T49" fmla="*/ 1438 h 1504"/>
                    <a:gd name="T50" fmla="*/ 12 w 674"/>
                    <a:gd name="T51" fmla="*/ 1412 h 1504"/>
                    <a:gd name="T52" fmla="*/ 3 w 674"/>
                    <a:gd name="T53" fmla="*/ 1384 h 1504"/>
                    <a:gd name="T54" fmla="*/ 0 w 674"/>
                    <a:gd name="T55" fmla="*/ 1354 h 1504"/>
                    <a:gd name="T56" fmla="*/ 0 w 674"/>
                    <a:gd name="T57" fmla="*/ 151 h 1504"/>
                    <a:gd name="T58" fmla="*/ 3 w 674"/>
                    <a:gd name="T59" fmla="*/ 120 h 1504"/>
                    <a:gd name="T60" fmla="*/ 12 w 674"/>
                    <a:gd name="T61" fmla="*/ 92 h 1504"/>
                    <a:gd name="T62" fmla="*/ 26 w 674"/>
                    <a:gd name="T63" fmla="*/ 66 h 1504"/>
                    <a:gd name="T64" fmla="*/ 45 w 674"/>
                    <a:gd name="T65" fmla="*/ 44 h 1504"/>
                    <a:gd name="T66" fmla="*/ 67 w 674"/>
                    <a:gd name="T67" fmla="*/ 26 h 1504"/>
                    <a:gd name="T68" fmla="*/ 93 w 674"/>
                    <a:gd name="T69" fmla="*/ 12 h 1504"/>
                    <a:gd name="T70" fmla="*/ 121 w 674"/>
                    <a:gd name="T71" fmla="*/ 3 h 1504"/>
                    <a:gd name="T72" fmla="*/ 151 w 674"/>
                    <a:gd name="T73" fmla="*/ 0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504">
                      <a:moveTo>
                        <a:pt x="151" y="0"/>
                      </a:moveTo>
                      <a:lnTo>
                        <a:pt x="522" y="0"/>
                      </a:lnTo>
                      <a:lnTo>
                        <a:pt x="552" y="3"/>
                      </a:lnTo>
                      <a:lnTo>
                        <a:pt x="582" y="12"/>
                      </a:lnTo>
                      <a:lnTo>
                        <a:pt x="607" y="26"/>
                      </a:lnTo>
                      <a:lnTo>
                        <a:pt x="630" y="44"/>
                      </a:lnTo>
                      <a:lnTo>
                        <a:pt x="648" y="66"/>
                      </a:lnTo>
                      <a:lnTo>
                        <a:pt x="662" y="92"/>
                      </a:lnTo>
                      <a:lnTo>
                        <a:pt x="671" y="120"/>
                      </a:lnTo>
                      <a:lnTo>
                        <a:pt x="674" y="151"/>
                      </a:lnTo>
                      <a:lnTo>
                        <a:pt x="674" y="1354"/>
                      </a:lnTo>
                      <a:lnTo>
                        <a:pt x="671" y="1384"/>
                      </a:lnTo>
                      <a:lnTo>
                        <a:pt x="662" y="1412"/>
                      </a:lnTo>
                      <a:lnTo>
                        <a:pt x="648" y="1438"/>
                      </a:lnTo>
                      <a:lnTo>
                        <a:pt x="630" y="1460"/>
                      </a:lnTo>
                      <a:lnTo>
                        <a:pt x="607" y="1479"/>
                      </a:lnTo>
                      <a:lnTo>
                        <a:pt x="582" y="1492"/>
                      </a:lnTo>
                      <a:lnTo>
                        <a:pt x="552" y="1500"/>
                      </a:lnTo>
                      <a:lnTo>
                        <a:pt x="522" y="1504"/>
                      </a:lnTo>
                      <a:lnTo>
                        <a:pt x="151" y="1504"/>
                      </a:lnTo>
                      <a:lnTo>
                        <a:pt x="121" y="1500"/>
                      </a:lnTo>
                      <a:lnTo>
                        <a:pt x="93" y="1492"/>
                      </a:lnTo>
                      <a:lnTo>
                        <a:pt x="67" y="1479"/>
                      </a:lnTo>
                      <a:lnTo>
                        <a:pt x="45" y="1460"/>
                      </a:lnTo>
                      <a:lnTo>
                        <a:pt x="26" y="1438"/>
                      </a:lnTo>
                      <a:lnTo>
                        <a:pt x="12" y="1412"/>
                      </a:lnTo>
                      <a:lnTo>
                        <a:pt x="3" y="1384"/>
                      </a:lnTo>
                      <a:lnTo>
                        <a:pt x="0" y="1354"/>
                      </a:lnTo>
                      <a:lnTo>
                        <a:pt x="0" y="151"/>
                      </a:lnTo>
                      <a:lnTo>
                        <a:pt x="3" y="120"/>
                      </a:lnTo>
                      <a:lnTo>
                        <a:pt x="12" y="92"/>
                      </a:lnTo>
                      <a:lnTo>
                        <a:pt x="26" y="66"/>
                      </a:lnTo>
                      <a:lnTo>
                        <a:pt x="45" y="44"/>
                      </a:lnTo>
                      <a:lnTo>
                        <a:pt x="67" y="26"/>
                      </a:lnTo>
                      <a:lnTo>
                        <a:pt x="93" y="12"/>
                      </a:lnTo>
                      <a:lnTo>
                        <a:pt x="121" y="3"/>
                      </a:lnTo>
                      <a:lnTo>
                        <a:pt x="1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123">
                  <a:extLst>
                    <a:ext uri="{FF2B5EF4-FFF2-40B4-BE49-F238E27FC236}">
                      <a16:creationId xmlns:a16="http://schemas.microsoft.com/office/drawing/2014/main" id="{3A043033-4B5F-5699-9993-9C6982939956}"/>
                    </a:ext>
                  </a:extLst>
                </p:cNvPr>
                <p:cNvSpPr>
                  <a:spLocks/>
                </p:cNvSpPr>
                <p:nvPr/>
              </p:nvSpPr>
              <p:spPr bwMode="auto">
                <a:xfrm>
                  <a:off x="6234113" y="5273676"/>
                  <a:ext cx="96838" cy="217488"/>
                </a:xfrm>
                <a:custGeom>
                  <a:avLst/>
                  <a:gdLst>
                    <a:gd name="T0" fmla="*/ 152 w 675"/>
                    <a:gd name="T1" fmla="*/ 0 h 1504"/>
                    <a:gd name="T2" fmla="*/ 523 w 675"/>
                    <a:gd name="T3" fmla="*/ 0 h 1504"/>
                    <a:gd name="T4" fmla="*/ 553 w 675"/>
                    <a:gd name="T5" fmla="*/ 3 h 1504"/>
                    <a:gd name="T6" fmla="*/ 581 w 675"/>
                    <a:gd name="T7" fmla="*/ 12 h 1504"/>
                    <a:gd name="T8" fmla="*/ 608 w 675"/>
                    <a:gd name="T9" fmla="*/ 26 h 1504"/>
                    <a:gd name="T10" fmla="*/ 630 w 675"/>
                    <a:gd name="T11" fmla="*/ 44 h 1504"/>
                    <a:gd name="T12" fmla="*/ 648 w 675"/>
                    <a:gd name="T13" fmla="*/ 66 h 1504"/>
                    <a:gd name="T14" fmla="*/ 662 w 675"/>
                    <a:gd name="T15" fmla="*/ 92 h 1504"/>
                    <a:gd name="T16" fmla="*/ 672 w 675"/>
                    <a:gd name="T17" fmla="*/ 120 h 1504"/>
                    <a:gd name="T18" fmla="*/ 675 w 675"/>
                    <a:gd name="T19" fmla="*/ 151 h 1504"/>
                    <a:gd name="T20" fmla="*/ 675 w 675"/>
                    <a:gd name="T21" fmla="*/ 1354 h 1504"/>
                    <a:gd name="T22" fmla="*/ 672 w 675"/>
                    <a:gd name="T23" fmla="*/ 1384 h 1504"/>
                    <a:gd name="T24" fmla="*/ 662 w 675"/>
                    <a:gd name="T25" fmla="*/ 1412 h 1504"/>
                    <a:gd name="T26" fmla="*/ 648 w 675"/>
                    <a:gd name="T27" fmla="*/ 1438 h 1504"/>
                    <a:gd name="T28" fmla="*/ 630 w 675"/>
                    <a:gd name="T29" fmla="*/ 1460 h 1504"/>
                    <a:gd name="T30" fmla="*/ 608 w 675"/>
                    <a:gd name="T31" fmla="*/ 1479 h 1504"/>
                    <a:gd name="T32" fmla="*/ 581 w 675"/>
                    <a:gd name="T33" fmla="*/ 1492 h 1504"/>
                    <a:gd name="T34" fmla="*/ 553 w 675"/>
                    <a:gd name="T35" fmla="*/ 1500 h 1504"/>
                    <a:gd name="T36" fmla="*/ 523 w 675"/>
                    <a:gd name="T37" fmla="*/ 1504 h 1504"/>
                    <a:gd name="T38" fmla="*/ 152 w 675"/>
                    <a:gd name="T39" fmla="*/ 1504 h 1504"/>
                    <a:gd name="T40" fmla="*/ 122 w 675"/>
                    <a:gd name="T41" fmla="*/ 1500 h 1504"/>
                    <a:gd name="T42" fmla="*/ 94 w 675"/>
                    <a:gd name="T43" fmla="*/ 1492 h 1504"/>
                    <a:gd name="T44" fmla="*/ 67 w 675"/>
                    <a:gd name="T45" fmla="*/ 1479 h 1504"/>
                    <a:gd name="T46" fmla="*/ 45 w 675"/>
                    <a:gd name="T47" fmla="*/ 1460 h 1504"/>
                    <a:gd name="T48" fmla="*/ 27 w 675"/>
                    <a:gd name="T49" fmla="*/ 1438 h 1504"/>
                    <a:gd name="T50" fmla="*/ 13 w 675"/>
                    <a:gd name="T51" fmla="*/ 1412 h 1504"/>
                    <a:gd name="T52" fmla="*/ 4 w 675"/>
                    <a:gd name="T53" fmla="*/ 1384 h 1504"/>
                    <a:gd name="T54" fmla="*/ 0 w 675"/>
                    <a:gd name="T55" fmla="*/ 1354 h 1504"/>
                    <a:gd name="T56" fmla="*/ 0 w 675"/>
                    <a:gd name="T57" fmla="*/ 151 h 1504"/>
                    <a:gd name="T58" fmla="*/ 4 w 675"/>
                    <a:gd name="T59" fmla="*/ 120 h 1504"/>
                    <a:gd name="T60" fmla="*/ 13 w 675"/>
                    <a:gd name="T61" fmla="*/ 92 h 1504"/>
                    <a:gd name="T62" fmla="*/ 27 w 675"/>
                    <a:gd name="T63" fmla="*/ 66 h 1504"/>
                    <a:gd name="T64" fmla="*/ 45 w 675"/>
                    <a:gd name="T65" fmla="*/ 44 h 1504"/>
                    <a:gd name="T66" fmla="*/ 67 w 675"/>
                    <a:gd name="T67" fmla="*/ 26 h 1504"/>
                    <a:gd name="T68" fmla="*/ 94 w 675"/>
                    <a:gd name="T69" fmla="*/ 12 h 1504"/>
                    <a:gd name="T70" fmla="*/ 122 w 675"/>
                    <a:gd name="T71" fmla="*/ 3 h 1504"/>
                    <a:gd name="T72" fmla="*/ 152 w 675"/>
                    <a:gd name="T73" fmla="*/ 0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5" h="1504">
                      <a:moveTo>
                        <a:pt x="152" y="0"/>
                      </a:moveTo>
                      <a:lnTo>
                        <a:pt x="523" y="0"/>
                      </a:lnTo>
                      <a:lnTo>
                        <a:pt x="553" y="3"/>
                      </a:lnTo>
                      <a:lnTo>
                        <a:pt x="581" y="12"/>
                      </a:lnTo>
                      <a:lnTo>
                        <a:pt x="608" y="26"/>
                      </a:lnTo>
                      <a:lnTo>
                        <a:pt x="630" y="44"/>
                      </a:lnTo>
                      <a:lnTo>
                        <a:pt x="648" y="66"/>
                      </a:lnTo>
                      <a:lnTo>
                        <a:pt x="662" y="92"/>
                      </a:lnTo>
                      <a:lnTo>
                        <a:pt x="672" y="120"/>
                      </a:lnTo>
                      <a:lnTo>
                        <a:pt x="675" y="151"/>
                      </a:lnTo>
                      <a:lnTo>
                        <a:pt x="675" y="1354"/>
                      </a:lnTo>
                      <a:lnTo>
                        <a:pt x="672" y="1384"/>
                      </a:lnTo>
                      <a:lnTo>
                        <a:pt x="662" y="1412"/>
                      </a:lnTo>
                      <a:lnTo>
                        <a:pt x="648" y="1438"/>
                      </a:lnTo>
                      <a:lnTo>
                        <a:pt x="630" y="1460"/>
                      </a:lnTo>
                      <a:lnTo>
                        <a:pt x="608" y="1479"/>
                      </a:lnTo>
                      <a:lnTo>
                        <a:pt x="581" y="1492"/>
                      </a:lnTo>
                      <a:lnTo>
                        <a:pt x="553" y="1500"/>
                      </a:lnTo>
                      <a:lnTo>
                        <a:pt x="523" y="1504"/>
                      </a:lnTo>
                      <a:lnTo>
                        <a:pt x="152" y="1504"/>
                      </a:lnTo>
                      <a:lnTo>
                        <a:pt x="122" y="1500"/>
                      </a:lnTo>
                      <a:lnTo>
                        <a:pt x="94" y="1492"/>
                      </a:lnTo>
                      <a:lnTo>
                        <a:pt x="67" y="1479"/>
                      </a:lnTo>
                      <a:lnTo>
                        <a:pt x="45" y="1460"/>
                      </a:lnTo>
                      <a:lnTo>
                        <a:pt x="27" y="1438"/>
                      </a:lnTo>
                      <a:lnTo>
                        <a:pt x="13" y="1412"/>
                      </a:lnTo>
                      <a:lnTo>
                        <a:pt x="4" y="1384"/>
                      </a:lnTo>
                      <a:lnTo>
                        <a:pt x="0" y="1354"/>
                      </a:lnTo>
                      <a:lnTo>
                        <a:pt x="0" y="151"/>
                      </a:lnTo>
                      <a:lnTo>
                        <a:pt x="4" y="120"/>
                      </a:lnTo>
                      <a:lnTo>
                        <a:pt x="13" y="92"/>
                      </a:lnTo>
                      <a:lnTo>
                        <a:pt x="27" y="66"/>
                      </a:lnTo>
                      <a:lnTo>
                        <a:pt x="45" y="44"/>
                      </a:lnTo>
                      <a:lnTo>
                        <a:pt x="67" y="26"/>
                      </a:lnTo>
                      <a:lnTo>
                        <a:pt x="94" y="12"/>
                      </a:lnTo>
                      <a:lnTo>
                        <a:pt x="122" y="3"/>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6" name="Freeform 124">
                  <a:extLst>
                    <a:ext uri="{FF2B5EF4-FFF2-40B4-BE49-F238E27FC236}">
                      <a16:creationId xmlns:a16="http://schemas.microsoft.com/office/drawing/2014/main" id="{1A52D04F-024B-41DE-8FD0-684DB86A1530}"/>
                    </a:ext>
                  </a:extLst>
                </p:cNvPr>
                <p:cNvSpPr>
                  <a:spLocks/>
                </p:cNvSpPr>
                <p:nvPr/>
              </p:nvSpPr>
              <p:spPr bwMode="auto">
                <a:xfrm>
                  <a:off x="6361113" y="5208588"/>
                  <a:ext cx="98425" cy="282575"/>
                </a:xfrm>
                <a:custGeom>
                  <a:avLst/>
                  <a:gdLst>
                    <a:gd name="T0" fmla="*/ 152 w 674"/>
                    <a:gd name="T1" fmla="*/ 0 h 1956"/>
                    <a:gd name="T2" fmla="*/ 523 w 674"/>
                    <a:gd name="T3" fmla="*/ 0 h 1956"/>
                    <a:gd name="T4" fmla="*/ 553 w 674"/>
                    <a:gd name="T5" fmla="*/ 4 h 1956"/>
                    <a:gd name="T6" fmla="*/ 582 w 674"/>
                    <a:gd name="T7" fmla="*/ 13 h 1956"/>
                    <a:gd name="T8" fmla="*/ 607 w 674"/>
                    <a:gd name="T9" fmla="*/ 26 h 1956"/>
                    <a:gd name="T10" fmla="*/ 630 w 674"/>
                    <a:gd name="T11" fmla="*/ 45 h 1956"/>
                    <a:gd name="T12" fmla="*/ 648 w 674"/>
                    <a:gd name="T13" fmla="*/ 67 h 1956"/>
                    <a:gd name="T14" fmla="*/ 663 w 674"/>
                    <a:gd name="T15" fmla="*/ 93 h 1956"/>
                    <a:gd name="T16" fmla="*/ 671 w 674"/>
                    <a:gd name="T17" fmla="*/ 121 h 1956"/>
                    <a:gd name="T18" fmla="*/ 674 w 674"/>
                    <a:gd name="T19" fmla="*/ 151 h 1956"/>
                    <a:gd name="T20" fmla="*/ 674 w 674"/>
                    <a:gd name="T21" fmla="*/ 1806 h 1956"/>
                    <a:gd name="T22" fmla="*/ 671 w 674"/>
                    <a:gd name="T23" fmla="*/ 1836 h 1956"/>
                    <a:gd name="T24" fmla="*/ 663 w 674"/>
                    <a:gd name="T25" fmla="*/ 1864 h 1956"/>
                    <a:gd name="T26" fmla="*/ 648 w 674"/>
                    <a:gd name="T27" fmla="*/ 1890 h 1956"/>
                    <a:gd name="T28" fmla="*/ 630 w 674"/>
                    <a:gd name="T29" fmla="*/ 1912 h 1956"/>
                    <a:gd name="T30" fmla="*/ 607 w 674"/>
                    <a:gd name="T31" fmla="*/ 1931 h 1956"/>
                    <a:gd name="T32" fmla="*/ 582 w 674"/>
                    <a:gd name="T33" fmla="*/ 1944 h 1956"/>
                    <a:gd name="T34" fmla="*/ 553 w 674"/>
                    <a:gd name="T35" fmla="*/ 1952 h 1956"/>
                    <a:gd name="T36" fmla="*/ 523 w 674"/>
                    <a:gd name="T37" fmla="*/ 1956 h 1956"/>
                    <a:gd name="T38" fmla="*/ 152 w 674"/>
                    <a:gd name="T39" fmla="*/ 1956 h 1956"/>
                    <a:gd name="T40" fmla="*/ 122 w 674"/>
                    <a:gd name="T41" fmla="*/ 1952 h 1956"/>
                    <a:gd name="T42" fmla="*/ 93 w 674"/>
                    <a:gd name="T43" fmla="*/ 1944 h 1956"/>
                    <a:gd name="T44" fmla="*/ 67 w 674"/>
                    <a:gd name="T45" fmla="*/ 1931 h 1956"/>
                    <a:gd name="T46" fmla="*/ 45 w 674"/>
                    <a:gd name="T47" fmla="*/ 1912 h 1956"/>
                    <a:gd name="T48" fmla="*/ 26 w 674"/>
                    <a:gd name="T49" fmla="*/ 1890 h 1956"/>
                    <a:gd name="T50" fmla="*/ 13 w 674"/>
                    <a:gd name="T51" fmla="*/ 1864 h 1956"/>
                    <a:gd name="T52" fmla="*/ 3 w 674"/>
                    <a:gd name="T53" fmla="*/ 1836 h 1956"/>
                    <a:gd name="T54" fmla="*/ 0 w 674"/>
                    <a:gd name="T55" fmla="*/ 1806 h 1956"/>
                    <a:gd name="T56" fmla="*/ 0 w 674"/>
                    <a:gd name="T57" fmla="*/ 151 h 1956"/>
                    <a:gd name="T58" fmla="*/ 3 w 674"/>
                    <a:gd name="T59" fmla="*/ 121 h 1956"/>
                    <a:gd name="T60" fmla="*/ 13 w 674"/>
                    <a:gd name="T61" fmla="*/ 93 h 1956"/>
                    <a:gd name="T62" fmla="*/ 26 w 674"/>
                    <a:gd name="T63" fmla="*/ 67 h 1956"/>
                    <a:gd name="T64" fmla="*/ 45 w 674"/>
                    <a:gd name="T65" fmla="*/ 45 h 1956"/>
                    <a:gd name="T66" fmla="*/ 67 w 674"/>
                    <a:gd name="T67" fmla="*/ 26 h 1956"/>
                    <a:gd name="T68" fmla="*/ 93 w 674"/>
                    <a:gd name="T69" fmla="*/ 13 h 1956"/>
                    <a:gd name="T70" fmla="*/ 122 w 674"/>
                    <a:gd name="T71" fmla="*/ 4 h 1956"/>
                    <a:gd name="T72" fmla="*/ 152 w 674"/>
                    <a:gd name="T73" fmla="*/ 0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956">
                      <a:moveTo>
                        <a:pt x="152" y="0"/>
                      </a:moveTo>
                      <a:lnTo>
                        <a:pt x="523" y="0"/>
                      </a:lnTo>
                      <a:lnTo>
                        <a:pt x="553" y="4"/>
                      </a:lnTo>
                      <a:lnTo>
                        <a:pt x="582" y="13"/>
                      </a:lnTo>
                      <a:lnTo>
                        <a:pt x="607" y="26"/>
                      </a:lnTo>
                      <a:lnTo>
                        <a:pt x="630" y="45"/>
                      </a:lnTo>
                      <a:lnTo>
                        <a:pt x="648" y="67"/>
                      </a:lnTo>
                      <a:lnTo>
                        <a:pt x="663" y="93"/>
                      </a:lnTo>
                      <a:lnTo>
                        <a:pt x="671" y="121"/>
                      </a:lnTo>
                      <a:lnTo>
                        <a:pt x="674" y="151"/>
                      </a:lnTo>
                      <a:lnTo>
                        <a:pt x="674" y="1806"/>
                      </a:lnTo>
                      <a:lnTo>
                        <a:pt x="671" y="1836"/>
                      </a:lnTo>
                      <a:lnTo>
                        <a:pt x="663" y="1864"/>
                      </a:lnTo>
                      <a:lnTo>
                        <a:pt x="648" y="1890"/>
                      </a:lnTo>
                      <a:lnTo>
                        <a:pt x="630" y="1912"/>
                      </a:lnTo>
                      <a:lnTo>
                        <a:pt x="607" y="1931"/>
                      </a:lnTo>
                      <a:lnTo>
                        <a:pt x="582" y="1944"/>
                      </a:lnTo>
                      <a:lnTo>
                        <a:pt x="553" y="1952"/>
                      </a:lnTo>
                      <a:lnTo>
                        <a:pt x="523" y="1956"/>
                      </a:lnTo>
                      <a:lnTo>
                        <a:pt x="152" y="1956"/>
                      </a:lnTo>
                      <a:lnTo>
                        <a:pt x="122" y="1952"/>
                      </a:lnTo>
                      <a:lnTo>
                        <a:pt x="93" y="1944"/>
                      </a:lnTo>
                      <a:lnTo>
                        <a:pt x="67" y="1931"/>
                      </a:lnTo>
                      <a:lnTo>
                        <a:pt x="45" y="1912"/>
                      </a:lnTo>
                      <a:lnTo>
                        <a:pt x="26" y="1890"/>
                      </a:lnTo>
                      <a:lnTo>
                        <a:pt x="13" y="1864"/>
                      </a:lnTo>
                      <a:lnTo>
                        <a:pt x="3" y="1836"/>
                      </a:lnTo>
                      <a:lnTo>
                        <a:pt x="0" y="1806"/>
                      </a:lnTo>
                      <a:lnTo>
                        <a:pt x="0" y="151"/>
                      </a:lnTo>
                      <a:lnTo>
                        <a:pt x="3" y="121"/>
                      </a:lnTo>
                      <a:lnTo>
                        <a:pt x="13" y="93"/>
                      </a:lnTo>
                      <a:lnTo>
                        <a:pt x="26" y="67"/>
                      </a:lnTo>
                      <a:lnTo>
                        <a:pt x="45" y="45"/>
                      </a:lnTo>
                      <a:lnTo>
                        <a:pt x="67" y="26"/>
                      </a:lnTo>
                      <a:lnTo>
                        <a:pt x="93" y="13"/>
                      </a:lnTo>
                      <a:lnTo>
                        <a:pt x="122" y="4"/>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125">
                  <a:extLst>
                    <a:ext uri="{FF2B5EF4-FFF2-40B4-BE49-F238E27FC236}">
                      <a16:creationId xmlns:a16="http://schemas.microsoft.com/office/drawing/2014/main" id="{E4AD159C-B223-CBED-1CAD-E2159B6CC62E}"/>
                    </a:ext>
                  </a:extLst>
                </p:cNvPr>
                <p:cNvSpPr>
                  <a:spLocks/>
                </p:cNvSpPr>
                <p:nvPr/>
              </p:nvSpPr>
              <p:spPr bwMode="auto">
                <a:xfrm>
                  <a:off x="6224588" y="5145088"/>
                  <a:ext cx="25400" cy="38100"/>
                </a:xfrm>
                <a:custGeom>
                  <a:avLst/>
                  <a:gdLst>
                    <a:gd name="T0" fmla="*/ 0 w 169"/>
                    <a:gd name="T1" fmla="*/ 0 h 271"/>
                    <a:gd name="T2" fmla="*/ 21 w 169"/>
                    <a:gd name="T3" fmla="*/ 5 h 271"/>
                    <a:gd name="T4" fmla="*/ 42 w 169"/>
                    <a:gd name="T5" fmla="*/ 11 h 271"/>
                    <a:gd name="T6" fmla="*/ 62 w 169"/>
                    <a:gd name="T7" fmla="*/ 17 h 271"/>
                    <a:gd name="T8" fmla="*/ 83 w 169"/>
                    <a:gd name="T9" fmla="*/ 25 h 271"/>
                    <a:gd name="T10" fmla="*/ 103 w 169"/>
                    <a:gd name="T11" fmla="*/ 35 h 271"/>
                    <a:gd name="T12" fmla="*/ 121 w 169"/>
                    <a:gd name="T13" fmla="*/ 46 h 271"/>
                    <a:gd name="T14" fmla="*/ 137 w 169"/>
                    <a:gd name="T15" fmla="*/ 58 h 271"/>
                    <a:gd name="T16" fmla="*/ 150 w 169"/>
                    <a:gd name="T17" fmla="*/ 74 h 271"/>
                    <a:gd name="T18" fmla="*/ 161 w 169"/>
                    <a:gd name="T19" fmla="*/ 93 h 271"/>
                    <a:gd name="T20" fmla="*/ 167 w 169"/>
                    <a:gd name="T21" fmla="*/ 114 h 271"/>
                    <a:gd name="T22" fmla="*/ 169 w 169"/>
                    <a:gd name="T23" fmla="*/ 136 h 271"/>
                    <a:gd name="T24" fmla="*/ 167 w 169"/>
                    <a:gd name="T25" fmla="*/ 160 h 271"/>
                    <a:gd name="T26" fmla="*/ 161 w 169"/>
                    <a:gd name="T27" fmla="*/ 181 h 271"/>
                    <a:gd name="T28" fmla="*/ 151 w 169"/>
                    <a:gd name="T29" fmla="*/ 200 h 271"/>
                    <a:gd name="T30" fmla="*/ 139 w 169"/>
                    <a:gd name="T31" fmla="*/ 215 h 271"/>
                    <a:gd name="T32" fmla="*/ 124 w 169"/>
                    <a:gd name="T33" fmla="*/ 230 h 271"/>
                    <a:gd name="T34" fmla="*/ 106 w 169"/>
                    <a:gd name="T35" fmla="*/ 241 h 271"/>
                    <a:gd name="T36" fmla="*/ 88 w 169"/>
                    <a:gd name="T37" fmla="*/ 251 h 271"/>
                    <a:gd name="T38" fmla="*/ 67 w 169"/>
                    <a:gd name="T39" fmla="*/ 259 h 271"/>
                    <a:gd name="T40" fmla="*/ 45 w 169"/>
                    <a:gd name="T41" fmla="*/ 264 h 271"/>
                    <a:gd name="T42" fmla="*/ 23 w 169"/>
                    <a:gd name="T43" fmla="*/ 269 h 271"/>
                    <a:gd name="T44" fmla="*/ 0 w 169"/>
                    <a:gd name="T45" fmla="*/ 271 h 271"/>
                    <a:gd name="T46" fmla="*/ 0 w 169"/>
                    <a:gd name="T4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9" h="271">
                      <a:moveTo>
                        <a:pt x="0" y="0"/>
                      </a:moveTo>
                      <a:lnTo>
                        <a:pt x="21" y="5"/>
                      </a:lnTo>
                      <a:lnTo>
                        <a:pt x="42" y="11"/>
                      </a:lnTo>
                      <a:lnTo>
                        <a:pt x="62" y="17"/>
                      </a:lnTo>
                      <a:lnTo>
                        <a:pt x="83" y="25"/>
                      </a:lnTo>
                      <a:lnTo>
                        <a:pt x="103" y="35"/>
                      </a:lnTo>
                      <a:lnTo>
                        <a:pt x="121" y="46"/>
                      </a:lnTo>
                      <a:lnTo>
                        <a:pt x="137" y="58"/>
                      </a:lnTo>
                      <a:lnTo>
                        <a:pt x="150" y="74"/>
                      </a:lnTo>
                      <a:lnTo>
                        <a:pt x="161" y="93"/>
                      </a:lnTo>
                      <a:lnTo>
                        <a:pt x="167" y="114"/>
                      </a:lnTo>
                      <a:lnTo>
                        <a:pt x="169" y="136"/>
                      </a:lnTo>
                      <a:lnTo>
                        <a:pt x="167" y="160"/>
                      </a:lnTo>
                      <a:lnTo>
                        <a:pt x="161" y="181"/>
                      </a:lnTo>
                      <a:lnTo>
                        <a:pt x="151" y="200"/>
                      </a:lnTo>
                      <a:lnTo>
                        <a:pt x="139" y="215"/>
                      </a:lnTo>
                      <a:lnTo>
                        <a:pt x="124" y="230"/>
                      </a:lnTo>
                      <a:lnTo>
                        <a:pt x="106" y="241"/>
                      </a:lnTo>
                      <a:lnTo>
                        <a:pt x="88" y="251"/>
                      </a:lnTo>
                      <a:lnTo>
                        <a:pt x="67" y="259"/>
                      </a:lnTo>
                      <a:lnTo>
                        <a:pt x="45" y="264"/>
                      </a:lnTo>
                      <a:lnTo>
                        <a:pt x="23" y="269"/>
                      </a:lnTo>
                      <a:lnTo>
                        <a:pt x="0" y="27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8" name="Freeform 126">
                  <a:extLst>
                    <a:ext uri="{FF2B5EF4-FFF2-40B4-BE49-F238E27FC236}">
                      <a16:creationId xmlns:a16="http://schemas.microsoft.com/office/drawing/2014/main" id="{EF7A54F9-786F-821D-1D18-28AAB11D9887}"/>
                    </a:ext>
                  </a:extLst>
                </p:cNvPr>
                <p:cNvSpPr>
                  <a:spLocks/>
                </p:cNvSpPr>
                <p:nvPr/>
              </p:nvSpPr>
              <p:spPr bwMode="auto">
                <a:xfrm>
                  <a:off x="6191250" y="5080001"/>
                  <a:ext cx="22225" cy="36513"/>
                </a:xfrm>
                <a:custGeom>
                  <a:avLst/>
                  <a:gdLst>
                    <a:gd name="T0" fmla="*/ 154 w 154"/>
                    <a:gd name="T1" fmla="*/ 0 h 246"/>
                    <a:gd name="T2" fmla="*/ 154 w 154"/>
                    <a:gd name="T3" fmla="*/ 246 h 246"/>
                    <a:gd name="T4" fmla="*/ 118 w 154"/>
                    <a:gd name="T5" fmla="*/ 237 h 246"/>
                    <a:gd name="T6" fmla="*/ 87 w 154"/>
                    <a:gd name="T7" fmla="*/ 227 h 246"/>
                    <a:gd name="T8" fmla="*/ 60 w 154"/>
                    <a:gd name="T9" fmla="*/ 214 h 246"/>
                    <a:gd name="T10" fmla="*/ 39 w 154"/>
                    <a:gd name="T11" fmla="*/ 200 h 246"/>
                    <a:gd name="T12" fmla="*/ 21 w 154"/>
                    <a:gd name="T13" fmla="*/ 182 h 246"/>
                    <a:gd name="T14" fmla="*/ 9 w 154"/>
                    <a:gd name="T15" fmla="*/ 164 h 246"/>
                    <a:gd name="T16" fmla="*/ 2 w 154"/>
                    <a:gd name="T17" fmla="*/ 142 h 246"/>
                    <a:gd name="T18" fmla="*/ 0 w 154"/>
                    <a:gd name="T19" fmla="*/ 117 h 246"/>
                    <a:gd name="T20" fmla="*/ 2 w 154"/>
                    <a:gd name="T21" fmla="*/ 96 h 246"/>
                    <a:gd name="T22" fmla="*/ 11 w 154"/>
                    <a:gd name="T23" fmla="*/ 75 h 246"/>
                    <a:gd name="T24" fmla="*/ 24 w 154"/>
                    <a:gd name="T25" fmla="*/ 55 h 246"/>
                    <a:gd name="T26" fmla="*/ 42 w 154"/>
                    <a:gd name="T27" fmla="*/ 38 h 246"/>
                    <a:gd name="T28" fmla="*/ 64 w 154"/>
                    <a:gd name="T29" fmla="*/ 23 h 246"/>
                    <a:gd name="T30" fmla="*/ 91 w 154"/>
                    <a:gd name="T31" fmla="*/ 12 h 246"/>
                    <a:gd name="T32" fmla="*/ 120 w 154"/>
                    <a:gd name="T33" fmla="*/ 4 h 246"/>
                    <a:gd name="T34" fmla="*/ 154 w 154"/>
                    <a:gd name="T35"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 h="246">
                      <a:moveTo>
                        <a:pt x="154" y="0"/>
                      </a:moveTo>
                      <a:lnTo>
                        <a:pt x="154" y="246"/>
                      </a:lnTo>
                      <a:lnTo>
                        <a:pt x="118" y="237"/>
                      </a:lnTo>
                      <a:lnTo>
                        <a:pt x="87" y="227"/>
                      </a:lnTo>
                      <a:lnTo>
                        <a:pt x="60" y="214"/>
                      </a:lnTo>
                      <a:lnTo>
                        <a:pt x="39" y="200"/>
                      </a:lnTo>
                      <a:lnTo>
                        <a:pt x="21" y="182"/>
                      </a:lnTo>
                      <a:lnTo>
                        <a:pt x="9" y="164"/>
                      </a:lnTo>
                      <a:lnTo>
                        <a:pt x="2" y="142"/>
                      </a:lnTo>
                      <a:lnTo>
                        <a:pt x="0" y="117"/>
                      </a:lnTo>
                      <a:lnTo>
                        <a:pt x="2" y="96"/>
                      </a:lnTo>
                      <a:lnTo>
                        <a:pt x="11" y="75"/>
                      </a:lnTo>
                      <a:lnTo>
                        <a:pt x="24" y="55"/>
                      </a:lnTo>
                      <a:lnTo>
                        <a:pt x="42" y="38"/>
                      </a:lnTo>
                      <a:lnTo>
                        <a:pt x="64" y="23"/>
                      </a:lnTo>
                      <a:lnTo>
                        <a:pt x="91" y="12"/>
                      </a:lnTo>
                      <a:lnTo>
                        <a:pt x="120" y="4"/>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127">
                  <a:extLst>
                    <a:ext uri="{FF2B5EF4-FFF2-40B4-BE49-F238E27FC236}">
                      <a16:creationId xmlns:a16="http://schemas.microsoft.com/office/drawing/2014/main" id="{7A3FEBEA-9A3C-A746-19C7-0DEA38E1DFF2}"/>
                    </a:ext>
                  </a:extLst>
                </p:cNvPr>
                <p:cNvSpPr>
                  <a:spLocks noEditPoints="1"/>
                </p:cNvSpPr>
                <p:nvPr/>
              </p:nvSpPr>
              <p:spPr bwMode="auto">
                <a:xfrm>
                  <a:off x="6099175" y="5013326"/>
                  <a:ext cx="239713" cy="239713"/>
                </a:xfrm>
                <a:custGeom>
                  <a:avLst/>
                  <a:gdLst>
                    <a:gd name="T0" fmla="*/ 802 w 1665"/>
                    <a:gd name="T1" fmla="*/ 227 h 1654"/>
                    <a:gd name="T2" fmla="*/ 758 w 1665"/>
                    <a:gd name="T3" fmla="*/ 329 h 1654"/>
                    <a:gd name="T4" fmla="*/ 622 w 1665"/>
                    <a:gd name="T5" fmla="*/ 366 h 1654"/>
                    <a:gd name="T6" fmla="*/ 520 w 1665"/>
                    <a:gd name="T7" fmla="*/ 449 h 1654"/>
                    <a:gd name="T8" fmla="*/ 469 w 1665"/>
                    <a:gd name="T9" fmla="*/ 575 h 1654"/>
                    <a:gd name="T10" fmla="*/ 489 w 1665"/>
                    <a:gd name="T11" fmla="*/ 716 h 1654"/>
                    <a:gd name="T12" fmla="*/ 585 w 1665"/>
                    <a:gd name="T13" fmla="*/ 817 h 1654"/>
                    <a:gd name="T14" fmla="*/ 745 w 1665"/>
                    <a:gd name="T15" fmla="*/ 881 h 1654"/>
                    <a:gd name="T16" fmla="*/ 735 w 1665"/>
                    <a:gd name="T17" fmla="*/ 1169 h 1654"/>
                    <a:gd name="T18" fmla="*/ 665 w 1665"/>
                    <a:gd name="T19" fmla="*/ 1130 h 1654"/>
                    <a:gd name="T20" fmla="*/ 635 w 1665"/>
                    <a:gd name="T21" fmla="*/ 1075 h 1654"/>
                    <a:gd name="T22" fmla="*/ 613 w 1665"/>
                    <a:gd name="T23" fmla="*/ 1020 h 1654"/>
                    <a:gd name="T24" fmla="*/ 570 w 1665"/>
                    <a:gd name="T25" fmla="*/ 984 h 1654"/>
                    <a:gd name="T26" fmla="*/ 491 w 1665"/>
                    <a:gd name="T27" fmla="*/ 986 h 1654"/>
                    <a:gd name="T28" fmla="*/ 448 w 1665"/>
                    <a:gd name="T29" fmla="*/ 1042 h 1654"/>
                    <a:gd name="T30" fmla="*/ 462 w 1665"/>
                    <a:gd name="T31" fmla="*/ 1137 h 1654"/>
                    <a:gd name="T32" fmla="*/ 533 w 1665"/>
                    <a:gd name="T33" fmla="*/ 1229 h 1654"/>
                    <a:gd name="T34" fmla="*/ 661 w 1665"/>
                    <a:gd name="T35" fmla="*/ 1296 h 1654"/>
                    <a:gd name="T36" fmla="*/ 794 w 1665"/>
                    <a:gd name="T37" fmla="*/ 1401 h 1654"/>
                    <a:gd name="T38" fmla="*/ 822 w 1665"/>
                    <a:gd name="T39" fmla="*/ 1445 h 1654"/>
                    <a:gd name="T40" fmla="*/ 869 w 1665"/>
                    <a:gd name="T41" fmla="*/ 1428 h 1654"/>
                    <a:gd name="T42" fmla="*/ 923 w 1665"/>
                    <a:gd name="T43" fmla="*/ 1312 h 1654"/>
                    <a:gd name="T44" fmla="*/ 1080 w 1665"/>
                    <a:gd name="T45" fmla="*/ 1266 h 1654"/>
                    <a:gd name="T46" fmla="*/ 1182 w 1665"/>
                    <a:gd name="T47" fmla="*/ 1171 h 1654"/>
                    <a:gd name="T48" fmla="*/ 1220 w 1665"/>
                    <a:gd name="T49" fmla="*/ 1028 h 1654"/>
                    <a:gd name="T50" fmla="*/ 1192 w 1665"/>
                    <a:gd name="T51" fmla="*/ 897 h 1654"/>
                    <a:gd name="T52" fmla="*/ 1116 w 1665"/>
                    <a:gd name="T53" fmla="*/ 813 h 1654"/>
                    <a:gd name="T54" fmla="*/ 1008 w 1665"/>
                    <a:gd name="T55" fmla="*/ 760 h 1654"/>
                    <a:gd name="T56" fmla="*/ 877 w 1665"/>
                    <a:gd name="T57" fmla="*/ 725 h 1654"/>
                    <a:gd name="T58" fmla="*/ 952 w 1665"/>
                    <a:gd name="T59" fmla="*/ 483 h 1654"/>
                    <a:gd name="T60" fmla="*/ 1015 w 1665"/>
                    <a:gd name="T61" fmla="*/ 534 h 1654"/>
                    <a:gd name="T62" fmla="*/ 1061 w 1665"/>
                    <a:gd name="T63" fmla="*/ 589 h 1654"/>
                    <a:gd name="T64" fmla="*/ 1117 w 1665"/>
                    <a:gd name="T65" fmla="*/ 615 h 1654"/>
                    <a:gd name="T66" fmla="*/ 1186 w 1665"/>
                    <a:gd name="T67" fmla="*/ 586 h 1654"/>
                    <a:gd name="T68" fmla="*/ 1201 w 1665"/>
                    <a:gd name="T69" fmla="*/ 505 h 1654"/>
                    <a:gd name="T70" fmla="*/ 1144 w 1665"/>
                    <a:gd name="T71" fmla="*/ 418 h 1654"/>
                    <a:gd name="T72" fmla="*/ 1039 w 1665"/>
                    <a:gd name="T73" fmla="*/ 361 h 1654"/>
                    <a:gd name="T74" fmla="*/ 925 w 1665"/>
                    <a:gd name="T75" fmla="*/ 331 h 1654"/>
                    <a:gd name="T76" fmla="*/ 875 w 1665"/>
                    <a:gd name="T77" fmla="*/ 240 h 1654"/>
                    <a:gd name="T78" fmla="*/ 835 w 1665"/>
                    <a:gd name="T79" fmla="*/ 207 h 1654"/>
                    <a:gd name="T80" fmla="*/ 1043 w 1665"/>
                    <a:gd name="T81" fmla="*/ 27 h 1654"/>
                    <a:gd name="T82" fmla="*/ 1291 w 1665"/>
                    <a:gd name="T83" fmla="*/ 138 h 1654"/>
                    <a:gd name="T84" fmla="*/ 1488 w 1665"/>
                    <a:gd name="T85" fmla="*/ 318 h 1654"/>
                    <a:gd name="T86" fmla="*/ 1619 w 1665"/>
                    <a:gd name="T87" fmla="*/ 554 h 1654"/>
                    <a:gd name="T88" fmla="*/ 1665 w 1665"/>
                    <a:gd name="T89" fmla="*/ 827 h 1654"/>
                    <a:gd name="T90" fmla="*/ 1619 w 1665"/>
                    <a:gd name="T91" fmla="*/ 1102 h 1654"/>
                    <a:gd name="T92" fmla="*/ 1488 w 1665"/>
                    <a:gd name="T93" fmla="*/ 1337 h 1654"/>
                    <a:gd name="T94" fmla="*/ 1291 w 1665"/>
                    <a:gd name="T95" fmla="*/ 1518 h 1654"/>
                    <a:gd name="T96" fmla="*/ 1043 w 1665"/>
                    <a:gd name="T97" fmla="*/ 1628 h 1654"/>
                    <a:gd name="T98" fmla="*/ 761 w 1665"/>
                    <a:gd name="T99" fmla="*/ 1652 h 1654"/>
                    <a:gd name="T100" fmla="*/ 493 w 1665"/>
                    <a:gd name="T101" fmla="*/ 1582 h 1654"/>
                    <a:gd name="T102" fmla="*/ 268 w 1665"/>
                    <a:gd name="T103" fmla="*/ 1435 h 1654"/>
                    <a:gd name="T104" fmla="*/ 103 w 1665"/>
                    <a:gd name="T105" fmla="*/ 1224 h 1654"/>
                    <a:gd name="T106" fmla="*/ 12 w 1665"/>
                    <a:gd name="T107" fmla="*/ 969 h 1654"/>
                    <a:gd name="T108" fmla="*/ 12 w 1665"/>
                    <a:gd name="T109" fmla="*/ 687 h 1654"/>
                    <a:gd name="T110" fmla="*/ 103 w 1665"/>
                    <a:gd name="T111" fmla="*/ 430 h 1654"/>
                    <a:gd name="T112" fmla="*/ 268 w 1665"/>
                    <a:gd name="T113" fmla="*/ 220 h 1654"/>
                    <a:gd name="T114" fmla="*/ 493 w 1665"/>
                    <a:gd name="T115" fmla="*/ 72 h 1654"/>
                    <a:gd name="T116" fmla="*/ 761 w 1665"/>
                    <a:gd name="T117" fmla="*/ 3 h 1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5" h="1654">
                      <a:moveTo>
                        <a:pt x="835" y="207"/>
                      </a:moveTo>
                      <a:lnTo>
                        <a:pt x="822" y="209"/>
                      </a:lnTo>
                      <a:lnTo>
                        <a:pt x="811" y="217"/>
                      </a:lnTo>
                      <a:lnTo>
                        <a:pt x="802" y="227"/>
                      </a:lnTo>
                      <a:lnTo>
                        <a:pt x="796" y="240"/>
                      </a:lnTo>
                      <a:lnTo>
                        <a:pt x="794" y="254"/>
                      </a:lnTo>
                      <a:lnTo>
                        <a:pt x="794" y="327"/>
                      </a:lnTo>
                      <a:lnTo>
                        <a:pt x="758" y="329"/>
                      </a:lnTo>
                      <a:lnTo>
                        <a:pt x="722" y="334"/>
                      </a:lnTo>
                      <a:lnTo>
                        <a:pt x="687" y="343"/>
                      </a:lnTo>
                      <a:lnTo>
                        <a:pt x="655" y="353"/>
                      </a:lnTo>
                      <a:lnTo>
                        <a:pt x="622" y="366"/>
                      </a:lnTo>
                      <a:lnTo>
                        <a:pt x="593" y="383"/>
                      </a:lnTo>
                      <a:lnTo>
                        <a:pt x="566" y="402"/>
                      </a:lnTo>
                      <a:lnTo>
                        <a:pt x="542" y="424"/>
                      </a:lnTo>
                      <a:lnTo>
                        <a:pt x="520" y="449"/>
                      </a:lnTo>
                      <a:lnTo>
                        <a:pt x="502" y="477"/>
                      </a:lnTo>
                      <a:lnTo>
                        <a:pt x="487" y="507"/>
                      </a:lnTo>
                      <a:lnTo>
                        <a:pt x="476" y="539"/>
                      </a:lnTo>
                      <a:lnTo>
                        <a:pt x="469" y="575"/>
                      </a:lnTo>
                      <a:lnTo>
                        <a:pt x="466" y="614"/>
                      </a:lnTo>
                      <a:lnTo>
                        <a:pt x="469" y="650"/>
                      </a:lnTo>
                      <a:lnTo>
                        <a:pt x="477" y="685"/>
                      </a:lnTo>
                      <a:lnTo>
                        <a:pt x="489" y="716"/>
                      </a:lnTo>
                      <a:lnTo>
                        <a:pt x="506" y="745"/>
                      </a:lnTo>
                      <a:lnTo>
                        <a:pt x="528" y="771"/>
                      </a:lnTo>
                      <a:lnTo>
                        <a:pt x="554" y="796"/>
                      </a:lnTo>
                      <a:lnTo>
                        <a:pt x="585" y="817"/>
                      </a:lnTo>
                      <a:lnTo>
                        <a:pt x="619" y="837"/>
                      </a:lnTo>
                      <a:lnTo>
                        <a:pt x="657" y="853"/>
                      </a:lnTo>
                      <a:lnTo>
                        <a:pt x="700" y="869"/>
                      </a:lnTo>
                      <a:lnTo>
                        <a:pt x="745" y="881"/>
                      </a:lnTo>
                      <a:lnTo>
                        <a:pt x="794" y="892"/>
                      </a:lnTo>
                      <a:lnTo>
                        <a:pt x="794" y="1177"/>
                      </a:lnTo>
                      <a:lnTo>
                        <a:pt x="763" y="1175"/>
                      </a:lnTo>
                      <a:lnTo>
                        <a:pt x="735" y="1169"/>
                      </a:lnTo>
                      <a:lnTo>
                        <a:pt x="712" y="1162"/>
                      </a:lnTo>
                      <a:lnTo>
                        <a:pt x="693" y="1153"/>
                      </a:lnTo>
                      <a:lnTo>
                        <a:pt x="679" y="1142"/>
                      </a:lnTo>
                      <a:lnTo>
                        <a:pt x="665" y="1130"/>
                      </a:lnTo>
                      <a:lnTo>
                        <a:pt x="656" y="1116"/>
                      </a:lnTo>
                      <a:lnTo>
                        <a:pt x="647" y="1103"/>
                      </a:lnTo>
                      <a:lnTo>
                        <a:pt x="640" y="1088"/>
                      </a:lnTo>
                      <a:lnTo>
                        <a:pt x="635" y="1075"/>
                      </a:lnTo>
                      <a:lnTo>
                        <a:pt x="630" y="1060"/>
                      </a:lnTo>
                      <a:lnTo>
                        <a:pt x="624" y="1046"/>
                      </a:lnTo>
                      <a:lnTo>
                        <a:pt x="619" y="1032"/>
                      </a:lnTo>
                      <a:lnTo>
                        <a:pt x="613" y="1020"/>
                      </a:lnTo>
                      <a:lnTo>
                        <a:pt x="605" y="1008"/>
                      </a:lnTo>
                      <a:lnTo>
                        <a:pt x="596" y="999"/>
                      </a:lnTo>
                      <a:lnTo>
                        <a:pt x="585" y="990"/>
                      </a:lnTo>
                      <a:lnTo>
                        <a:pt x="570" y="984"/>
                      </a:lnTo>
                      <a:lnTo>
                        <a:pt x="552" y="980"/>
                      </a:lnTo>
                      <a:lnTo>
                        <a:pt x="531" y="979"/>
                      </a:lnTo>
                      <a:lnTo>
                        <a:pt x="510" y="980"/>
                      </a:lnTo>
                      <a:lnTo>
                        <a:pt x="491" y="986"/>
                      </a:lnTo>
                      <a:lnTo>
                        <a:pt x="476" y="996"/>
                      </a:lnTo>
                      <a:lnTo>
                        <a:pt x="463" y="1008"/>
                      </a:lnTo>
                      <a:lnTo>
                        <a:pt x="454" y="1024"/>
                      </a:lnTo>
                      <a:lnTo>
                        <a:pt x="448" y="1042"/>
                      </a:lnTo>
                      <a:lnTo>
                        <a:pt x="446" y="1065"/>
                      </a:lnTo>
                      <a:lnTo>
                        <a:pt x="447" y="1088"/>
                      </a:lnTo>
                      <a:lnTo>
                        <a:pt x="453" y="1112"/>
                      </a:lnTo>
                      <a:lnTo>
                        <a:pt x="462" y="1137"/>
                      </a:lnTo>
                      <a:lnTo>
                        <a:pt x="475" y="1161"/>
                      </a:lnTo>
                      <a:lnTo>
                        <a:pt x="490" y="1185"/>
                      </a:lnTo>
                      <a:lnTo>
                        <a:pt x="510" y="1208"/>
                      </a:lnTo>
                      <a:lnTo>
                        <a:pt x="533" y="1229"/>
                      </a:lnTo>
                      <a:lnTo>
                        <a:pt x="559" y="1249"/>
                      </a:lnTo>
                      <a:lnTo>
                        <a:pt x="590" y="1267"/>
                      </a:lnTo>
                      <a:lnTo>
                        <a:pt x="623" y="1283"/>
                      </a:lnTo>
                      <a:lnTo>
                        <a:pt x="661" y="1296"/>
                      </a:lnTo>
                      <a:lnTo>
                        <a:pt x="702" y="1307"/>
                      </a:lnTo>
                      <a:lnTo>
                        <a:pt x="746" y="1313"/>
                      </a:lnTo>
                      <a:lnTo>
                        <a:pt x="794" y="1317"/>
                      </a:lnTo>
                      <a:lnTo>
                        <a:pt x="794" y="1401"/>
                      </a:lnTo>
                      <a:lnTo>
                        <a:pt x="796" y="1415"/>
                      </a:lnTo>
                      <a:lnTo>
                        <a:pt x="802" y="1428"/>
                      </a:lnTo>
                      <a:lnTo>
                        <a:pt x="811" y="1439"/>
                      </a:lnTo>
                      <a:lnTo>
                        <a:pt x="822" y="1445"/>
                      </a:lnTo>
                      <a:lnTo>
                        <a:pt x="835" y="1448"/>
                      </a:lnTo>
                      <a:lnTo>
                        <a:pt x="848" y="1445"/>
                      </a:lnTo>
                      <a:lnTo>
                        <a:pt x="860" y="1439"/>
                      </a:lnTo>
                      <a:lnTo>
                        <a:pt x="869" y="1428"/>
                      </a:lnTo>
                      <a:lnTo>
                        <a:pt x="875" y="1415"/>
                      </a:lnTo>
                      <a:lnTo>
                        <a:pt x="877" y="1401"/>
                      </a:lnTo>
                      <a:lnTo>
                        <a:pt x="877" y="1317"/>
                      </a:lnTo>
                      <a:lnTo>
                        <a:pt x="923" y="1312"/>
                      </a:lnTo>
                      <a:lnTo>
                        <a:pt x="967" y="1305"/>
                      </a:lnTo>
                      <a:lnTo>
                        <a:pt x="1008" y="1295"/>
                      </a:lnTo>
                      <a:lnTo>
                        <a:pt x="1045" y="1282"/>
                      </a:lnTo>
                      <a:lnTo>
                        <a:pt x="1080" y="1266"/>
                      </a:lnTo>
                      <a:lnTo>
                        <a:pt x="1111" y="1247"/>
                      </a:lnTo>
                      <a:lnTo>
                        <a:pt x="1138" y="1225"/>
                      </a:lnTo>
                      <a:lnTo>
                        <a:pt x="1162" y="1199"/>
                      </a:lnTo>
                      <a:lnTo>
                        <a:pt x="1182" y="1171"/>
                      </a:lnTo>
                      <a:lnTo>
                        <a:pt x="1198" y="1140"/>
                      </a:lnTo>
                      <a:lnTo>
                        <a:pt x="1211" y="1106"/>
                      </a:lnTo>
                      <a:lnTo>
                        <a:pt x="1217" y="1068"/>
                      </a:lnTo>
                      <a:lnTo>
                        <a:pt x="1220" y="1028"/>
                      </a:lnTo>
                      <a:lnTo>
                        <a:pt x="1218" y="990"/>
                      </a:lnTo>
                      <a:lnTo>
                        <a:pt x="1213" y="956"/>
                      </a:lnTo>
                      <a:lnTo>
                        <a:pt x="1203" y="925"/>
                      </a:lnTo>
                      <a:lnTo>
                        <a:pt x="1192" y="897"/>
                      </a:lnTo>
                      <a:lnTo>
                        <a:pt x="1177" y="872"/>
                      </a:lnTo>
                      <a:lnTo>
                        <a:pt x="1159" y="850"/>
                      </a:lnTo>
                      <a:lnTo>
                        <a:pt x="1139" y="830"/>
                      </a:lnTo>
                      <a:lnTo>
                        <a:pt x="1116" y="813"/>
                      </a:lnTo>
                      <a:lnTo>
                        <a:pt x="1091" y="797"/>
                      </a:lnTo>
                      <a:lnTo>
                        <a:pt x="1065" y="782"/>
                      </a:lnTo>
                      <a:lnTo>
                        <a:pt x="1037" y="770"/>
                      </a:lnTo>
                      <a:lnTo>
                        <a:pt x="1008" y="760"/>
                      </a:lnTo>
                      <a:lnTo>
                        <a:pt x="976" y="750"/>
                      </a:lnTo>
                      <a:lnTo>
                        <a:pt x="944" y="741"/>
                      </a:lnTo>
                      <a:lnTo>
                        <a:pt x="910" y="733"/>
                      </a:lnTo>
                      <a:lnTo>
                        <a:pt x="877" y="725"/>
                      </a:lnTo>
                      <a:lnTo>
                        <a:pt x="877" y="466"/>
                      </a:lnTo>
                      <a:lnTo>
                        <a:pt x="905" y="468"/>
                      </a:lnTo>
                      <a:lnTo>
                        <a:pt x="930" y="475"/>
                      </a:lnTo>
                      <a:lnTo>
                        <a:pt x="952" y="483"/>
                      </a:lnTo>
                      <a:lnTo>
                        <a:pt x="971" y="493"/>
                      </a:lnTo>
                      <a:lnTo>
                        <a:pt x="988" y="506"/>
                      </a:lnTo>
                      <a:lnTo>
                        <a:pt x="1001" y="519"/>
                      </a:lnTo>
                      <a:lnTo>
                        <a:pt x="1015" y="534"/>
                      </a:lnTo>
                      <a:lnTo>
                        <a:pt x="1026" y="548"/>
                      </a:lnTo>
                      <a:lnTo>
                        <a:pt x="1038" y="563"/>
                      </a:lnTo>
                      <a:lnTo>
                        <a:pt x="1049" y="577"/>
                      </a:lnTo>
                      <a:lnTo>
                        <a:pt x="1061" y="589"/>
                      </a:lnTo>
                      <a:lnTo>
                        <a:pt x="1072" y="599"/>
                      </a:lnTo>
                      <a:lnTo>
                        <a:pt x="1086" y="608"/>
                      </a:lnTo>
                      <a:lnTo>
                        <a:pt x="1101" y="613"/>
                      </a:lnTo>
                      <a:lnTo>
                        <a:pt x="1117" y="615"/>
                      </a:lnTo>
                      <a:lnTo>
                        <a:pt x="1137" y="613"/>
                      </a:lnTo>
                      <a:lnTo>
                        <a:pt x="1155" y="608"/>
                      </a:lnTo>
                      <a:lnTo>
                        <a:pt x="1172" y="598"/>
                      </a:lnTo>
                      <a:lnTo>
                        <a:pt x="1186" y="586"/>
                      </a:lnTo>
                      <a:lnTo>
                        <a:pt x="1195" y="570"/>
                      </a:lnTo>
                      <a:lnTo>
                        <a:pt x="1202" y="552"/>
                      </a:lnTo>
                      <a:lnTo>
                        <a:pt x="1204" y="531"/>
                      </a:lnTo>
                      <a:lnTo>
                        <a:pt x="1201" y="505"/>
                      </a:lnTo>
                      <a:lnTo>
                        <a:pt x="1194" y="480"/>
                      </a:lnTo>
                      <a:lnTo>
                        <a:pt x="1180" y="458"/>
                      </a:lnTo>
                      <a:lnTo>
                        <a:pt x="1164" y="437"/>
                      </a:lnTo>
                      <a:lnTo>
                        <a:pt x="1144" y="418"/>
                      </a:lnTo>
                      <a:lnTo>
                        <a:pt x="1120" y="402"/>
                      </a:lnTo>
                      <a:lnTo>
                        <a:pt x="1094" y="386"/>
                      </a:lnTo>
                      <a:lnTo>
                        <a:pt x="1067" y="373"/>
                      </a:lnTo>
                      <a:lnTo>
                        <a:pt x="1039" y="361"/>
                      </a:lnTo>
                      <a:lnTo>
                        <a:pt x="1010" y="351"/>
                      </a:lnTo>
                      <a:lnTo>
                        <a:pt x="980" y="343"/>
                      </a:lnTo>
                      <a:lnTo>
                        <a:pt x="952" y="336"/>
                      </a:lnTo>
                      <a:lnTo>
                        <a:pt x="925" y="331"/>
                      </a:lnTo>
                      <a:lnTo>
                        <a:pt x="900" y="328"/>
                      </a:lnTo>
                      <a:lnTo>
                        <a:pt x="877" y="327"/>
                      </a:lnTo>
                      <a:lnTo>
                        <a:pt x="877" y="254"/>
                      </a:lnTo>
                      <a:lnTo>
                        <a:pt x="875" y="240"/>
                      </a:lnTo>
                      <a:lnTo>
                        <a:pt x="869" y="227"/>
                      </a:lnTo>
                      <a:lnTo>
                        <a:pt x="860" y="217"/>
                      </a:lnTo>
                      <a:lnTo>
                        <a:pt x="848" y="209"/>
                      </a:lnTo>
                      <a:lnTo>
                        <a:pt x="835" y="207"/>
                      </a:lnTo>
                      <a:close/>
                      <a:moveTo>
                        <a:pt x="833" y="0"/>
                      </a:moveTo>
                      <a:lnTo>
                        <a:pt x="905" y="3"/>
                      </a:lnTo>
                      <a:lnTo>
                        <a:pt x="975" y="12"/>
                      </a:lnTo>
                      <a:lnTo>
                        <a:pt x="1043" y="27"/>
                      </a:lnTo>
                      <a:lnTo>
                        <a:pt x="1109" y="47"/>
                      </a:lnTo>
                      <a:lnTo>
                        <a:pt x="1172" y="72"/>
                      </a:lnTo>
                      <a:lnTo>
                        <a:pt x="1233" y="102"/>
                      </a:lnTo>
                      <a:lnTo>
                        <a:pt x="1291" y="138"/>
                      </a:lnTo>
                      <a:lnTo>
                        <a:pt x="1346" y="176"/>
                      </a:lnTo>
                      <a:lnTo>
                        <a:pt x="1397" y="220"/>
                      </a:lnTo>
                      <a:lnTo>
                        <a:pt x="1445" y="267"/>
                      </a:lnTo>
                      <a:lnTo>
                        <a:pt x="1488" y="318"/>
                      </a:lnTo>
                      <a:lnTo>
                        <a:pt x="1528" y="373"/>
                      </a:lnTo>
                      <a:lnTo>
                        <a:pt x="1562" y="430"/>
                      </a:lnTo>
                      <a:lnTo>
                        <a:pt x="1593" y="490"/>
                      </a:lnTo>
                      <a:lnTo>
                        <a:pt x="1619" y="554"/>
                      </a:lnTo>
                      <a:lnTo>
                        <a:pt x="1639" y="619"/>
                      </a:lnTo>
                      <a:lnTo>
                        <a:pt x="1654" y="687"/>
                      </a:lnTo>
                      <a:lnTo>
                        <a:pt x="1662" y="756"/>
                      </a:lnTo>
                      <a:lnTo>
                        <a:pt x="1665" y="827"/>
                      </a:lnTo>
                      <a:lnTo>
                        <a:pt x="1662" y="899"/>
                      </a:lnTo>
                      <a:lnTo>
                        <a:pt x="1654" y="969"/>
                      </a:lnTo>
                      <a:lnTo>
                        <a:pt x="1639" y="1036"/>
                      </a:lnTo>
                      <a:lnTo>
                        <a:pt x="1619" y="1102"/>
                      </a:lnTo>
                      <a:lnTo>
                        <a:pt x="1593" y="1164"/>
                      </a:lnTo>
                      <a:lnTo>
                        <a:pt x="1562" y="1224"/>
                      </a:lnTo>
                      <a:lnTo>
                        <a:pt x="1528" y="1283"/>
                      </a:lnTo>
                      <a:lnTo>
                        <a:pt x="1488" y="1337"/>
                      </a:lnTo>
                      <a:lnTo>
                        <a:pt x="1445" y="1388"/>
                      </a:lnTo>
                      <a:lnTo>
                        <a:pt x="1397" y="1435"/>
                      </a:lnTo>
                      <a:lnTo>
                        <a:pt x="1346" y="1478"/>
                      </a:lnTo>
                      <a:lnTo>
                        <a:pt x="1291" y="1518"/>
                      </a:lnTo>
                      <a:lnTo>
                        <a:pt x="1233" y="1552"/>
                      </a:lnTo>
                      <a:lnTo>
                        <a:pt x="1172" y="1582"/>
                      </a:lnTo>
                      <a:lnTo>
                        <a:pt x="1109" y="1608"/>
                      </a:lnTo>
                      <a:lnTo>
                        <a:pt x="1043" y="1628"/>
                      </a:lnTo>
                      <a:lnTo>
                        <a:pt x="975" y="1643"/>
                      </a:lnTo>
                      <a:lnTo>
                        <a:pt x="905" y="1652"/>
                      </a:lnTo>
                      <a:lnTo>
                        <a:pt x="833" y="1654"/>
                      </a:lnTo>
                      <a:lnTo>
                        <a:pt x="761" y="1652"/>
                      </a:lnTo>
                      <a:lnTo>
                        <a:pt x="691" y="1643"/>
                      </a:lnTo>
                      <a:lnTo>
                        <a:pt x="623" y="1628"/>
                      </a:lnTo>
                      <a:lnTo>
                        <a:pt x="557" y="1608"/>
                      </a:lnTo>
                      <a:lnTo>
                        <a:pt x="493" y="1582"/>
                      </a:lnTo>
                      <a:lnTo>
                        <a:pt x="433" y="1552"/>
                      </a:lnTo>
                      <a:lnTo>
                        <a:pt x="374" y="1518"/>
                      </a:lnTo>
                      <a:lnTo>
                        <a:pt x="320" y="1478"/>
                      </a:lnTo>
                      <a:lnTo>
                        <a:pt x="268" y="1435"/>
                      </a:lnTo>
                      <a:lnTo>
                        <a:pt x="221" y="1388"/>
                      </a:lnTo>
                      <a:lnTo>
                        <a:pt x="177" y="1337"/>
                      </a:lnTo>
                      <a:lnTo>
                        <a:pt x="137" y="1283"/>
                      </a:lnTo>
                      <a:lnTo>
                        <a:pt x="103" y="1224"/>
                      </a:lnTo>
                      <a:lnTo>
                        <a:pt x="73" y="1164"/>
                      </a:lnTo>
                      <a:lnTo>
                        <a:pt x="46" y="1102"/>
                      </a:lnTo>
                      <a:lnTo>
                        <a:pt x="27" y="1036"/>
                      </a:lnTo>
                      <a:lnTo>
                        <a:pt x="12" y="969"/>
                      </a:lnTo>
                      <a:lnTo>
                        <a:pt x="2" y="899"/>
                      </a:lnTo>
                      <a:lnTo>
                        <a:pt x="0" y="827"/>
                      </a:lnTo>
                      <a:lnTo>
                        <a:pt x="2" y="756"/>
                      </a:lnTo>
                      <a:lnTo>
                        <a:pt x="12" y="687"/>
                      </a:lnTo>
                      <a:lnTo>
                        <a:pt x="27" y="619"/>
                      </a:lnTo>
                      <a:lnTo>
                        <a:pt x="46" y="554"/>
                      </a:lnTo>
                      <a:lnTo>
                        <a:pt x="73" y="490"/>
                      </a:lnTo>
                      <a:lnTo>
                        <a:pt x="103" y="430"/>
                      </a:lnTo>
                      <a:lnTo>
                        <a:pt x="137" y="373"/>
                      </a:lnTo>
                      <a:lnTo>
                        <a:pt x="177" y="318"/>
                      </a:lnTo>
                      <a:lnTo>
                        <a:pt x="221" y="267"/>
                      </a:lnTo>
                      <a:lnTo>
                        <a:pt x="268" y="220"/>
                      </a:lnTo>
                      <a:lnTo>
                        <a:pt x="320" y="176"/>
                      </a:lnTo>
                      <a:lnTo>
                        <a:pt x="374" y="138"/>
                      </a:lnTo>
                      <a:lnTo>
                        <a:pt x="433" y="102"/>
                      </a:lnTo>
                      <a:lnTo>
                        <a:pt x="493" y="72"/>
                      </a:lnTo>
                      <a:lnTo>
                        <a:pt x="557" y="47"/>
                      </a:lnTo>
                      <a:lnTo>
                        <a:pt x="623" y="27"/>
                      </a:lnTo>
                      <a:lnTo>
                        <a:pt x="691" y="12"/>
                      </a:lnTo>
                      <a:lnTo>
                        <a:pt x="761" y="3"/>
                      </a:lnTo>
                      <a:lnTo>
                        <a:pt x="8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40" name="Group 139">
            <a:extLst>
              <a:ext uri="{FF2B5EF4-FFF2-40B4-BE49-F238E27FC236}">
                <a16:creationId xmlns:a16="http://schemas.microsoft.com/office/drawing/2014/main" id="{F4541208-259B-0DFF-63A1-AD4FD83DB65F}"/>
              </a:ext>
            </a:extLst>
          </p:cNvPr>
          <p:cNvGrpSpPr/>
          <p:nvPr/>
        </p:nvGrpSpPr>
        <p:grpSpPr>
          <a:xfrm rot="1019629">
            <a:off x="2247422" y="2842202"/>
            <a:ext cx="2513013" cy="2576513"/>
            <a:chOff x="2660650" y="2842202"/>
            <a:chExt cx="2513013" cy="2576513"/>
          </a:xfrm>
        </p:grpSpPr>
        <p:sp>
          <p:nvSpPr>
            <p:cNvPr id="141" name="Freeform 8">
              <a:extLst>
                <a:ext uri="{FF2B5EF4-FFF2-40B4-BE49-F238E27FC236}">
                  <a16:creationId xmlns:a16="http://schemas.microsoft.com/office/drawing/2014/main" id="{ACEE4DDD-929A-4689-4567-154BBFFD549E}"/>
                </a:ext>
              </a:extLst>
            </p:cNvPr>
            <p:cNvSpPr>
              <a:spLocks/>
            </p:cNvSpPr>
            <p:nvPr/>
          </p:nvSpPr>
          <p:spPr bwMode="auto">
            <a:xfrm>
              <a:off x="2660650" y="2921577"/>
              <a:ext cx="2513013" cy="2497138"/>
            </a:xfrm>
            <a:custGeom>
              <a:avLst/>
              <a:gdLst>
                <a:gd name="T0" fmla="*/ 1405 w 1583"/>
                <a:gd name="T1" fmla="*/ 141 h 1573"/>
                <a:gd name="T2" fmla="*/ 1402 w 1583"/>
                <a:gd name="T3" fmla="*/ 125 h 1573"/>
                <a:gd name="T4" fmla="*/ 1395 w 1583"/>
                <a:gd name="T5" fmla="*/ 78 h 1573"/>
                <a:gd name="T6" fmla="*/ 172 w 1583"/>
                <a:gd name="T7" fmla="*/ 0 h 1573"/>
                <a:gd name="T8" fmla="*/ 225 w 1583"/>
                <a:gd name="T9" fmla="*/ 346 h 1573"/>
                <a:gd name="T10" fmla="*/ 849 w 1583"/>
                <a:gd name="T11" fmla="*/ 385 h 1573"/>
                <a:gd name="T12" fmla="*/ 0 w 1583"/>
                <a:gd name="T13" fmla="*/ 1313 h 1573"/>
                <a:gd name="T14" fmla="*/ 285 w 1583"/>
                <a:gd name="T15" fmla="*/ 1573 h 1573"/>
                <a:gd name="T16" fmla="*/ 1138 w 1583"/>
                <a:gd name="T17" fmla="*/ 640 h 1573"/>
                <a:gd name="T18" fmla="*/ 1235 w 1583"/>
                <a:gd name="T19" fmla="*/ 1269 h 1573"/>
                <a:gd name="T20" fmla="*/ 1583 w 1583"/>
                <a:gd name="T21" fmla="*/ 1291 h 1573"/>
                <a:gd name="T22" fmla="*/ 1405 w 1583"/>
                <a:gd name="T23" fmla="*/ 141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3" h="1573">
                  <a:moveTo>
                    <a:pt x="1405" y="141"/>
                  </a:moveTo>
                  <a:lnTo>
                    <a:pt x="1402" y="125"/>
                  </a:lnTo>
                  <a:lnTo>
                    <a:pt x="1395" y="78"/>
                  </a:lnTo>
                  <a:lnTo>
                    <a:pt x="172" y="0"/>
                  </a:lnTo>
                  <a:lnTo>
                    <a:pt x="225" y="346"/>
                  </a:lnTo>
                  <a:lnTo>
                    <a:pt x="849" y="385"/>
                  </a:lnTo>
                  <a:lnTo>
                    <a:pt x="0" y="1313"/>
                  </a:lnTo>
                  <a:lnTo>
                    <a:pt x="285" y="1573"/>
                  </a:lnTo>
                  <a:lnTo>
                    <a:pt x="1138" y="640"/>
                  </a:lnTo>
                  <a:lnTo>
                    <a:pt x="1235" y="1269"/>
                  </a:lnTo>
                  <a:lnTo>
                    <a:pt x="1583" y="1291"/>
                  </a:lnTo>
                  <a:lnTo>
                    <a:pt x="1405" y="141"/>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42" name="Group 141">
              <a:extLst>
                <a:ext uri="{FF2B5EF4-FFF2-40B4-BE49-F238E27FC236}">
                  <a16:creationId xmlns:a16="http://schemas.microsoft.com/office/drawing/2014/main" id="{8A0052E6-1DAD-C97D-82E7-1C01AA767772}"/>
                </a:ext>
              </a:extLst>
            </p:cNvPr>
            <p:cNvGrpSpPr/>
            <p:nvPr/>
          </p:nvGrpSpPr>
          <p:grpSpPr>
            <a:xfrm>
              <a:off x="3808413" y="2842202"/>
              <a:ext cx="1276350" cy="1276350"/>
              <a:chOff x="3808413" y="2842202"/>
              <a:chExt cx="1276350" cy="1276350"/>
            </a:xfrm>
          </p:grpSpPr>
          <p:sp>
            <p:nvSpPr>
              <p:cNvPr id="143" name="Oval 11">
                <a:extLst>
                  <a:ext uri="{FF2B5EF4-FFF2-40B4-BE49-F238E27FC236}">
                    <a16:creationId xmlns:a16="http://schemas.microsoft.com/office/drawing/2014/main" id="{6D88F067-4C26-19C3-0BD4-4E47D01A566A}"/>
                  </a:ext>
                </a:extLst>
              </p:cNvPr>
              <p:cNvSpPr>
                <a:spLocks noChangeArrowheads="1"/>
              </p:cNvSpPr>
              <p:nvPr/>
            </p:nvSpPr>
            <p:spPr bwMode="auto">
              <a:xfrm>
                <a:off x="3808413" y="2842202"/>
                <a:ext cx="1276350" cy="1276350"/>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44" name="Group 192">
                <a:extLst>
                  <a:ext uri="{FF2B5EF4-FFF2-40B4-BE49-F238E27FC236}">
                    <a16:creationId xmlns:a16="http://schemas.microsoft.com/office/drawing/2014/main" id="{827B0D1C-D267-807D-2046-F7B97EFE9E53}"/>
                  </a:ext>
                </a:extLst>
              </p:cNvPr>
              <p:cNvGrpSpPr>
                <a:grpSpLocks noChangeAspect="1"/>
              </p:cNvGrpSpPr>
              <p:nvPr/>
            </p:nvGrpSpPr>
            <p:grpSpPr bwMode="auto">
              <a:xfrm>
                <a:off x="4232276" y="3284887"/>
                <a:ext cx="436865" cy="313500"/>
                <a:chOff x="4283" y="2577"/>
                <a:chExt cx="3134" cy="2249"/>
              </a:xfrm>
              <a:solidFill>
                <a:schemeClr val="accent4"/>
              </a:solidFill>
            </p:grpSpPr>
            <p:sp>
              <p:nvSpPr>
                <p:cNvPr id="145" name="Freeform 194">
                  <a:extLst>
                    <a:ext uri="{FF2B5EF4-FFF2-40B4-BE49-F238E27FC236}">
                      <a16:creationId xmlns:a16="http://schemas.microsoft.com/office/drawing/2014/main" id="{D6B76670-BE37-C817-6AF2-B093F569B64E}"/>
                    </a:ext>
                  </a:extLst>
                </p:cNvPr>
                <p:cNvSpPr>
                  <a:spLocks/>
                </p:cNvSpPr>
                <p:nvPr/>
              </p:nvSpPr>
              <p:spPr bwMode="auto">
                <a:xfrm>
                  <a:off x="4718" y="2723"/>
                  <a:ext cx="958" cy="1276"/>
                </a:xfrm>
                <a:custGeom>
                  <a:avLst/>
                  <a:gdLst>
                    <a:gd name="T0" fmla="*/ 1134 w 1917"/>
                    <a:gd name="T1" fmla="*/ 13 h 2554"/>
                    <a:gd name="T2" fmla="*/ 1314 w 1917"/>
                    <a:gd name="T3" fmla="*/ 74 h 2554"/>
                    <a:gd name="T4" fmla="*/ 1459 w 1917"/>
                    <a:gd name="T5" fmla="*/ 164 h 2554"/>
                    <a:gd name="T6" fmla="*/ 1548 w 1917"/>
                    <a:gd name="T7" fmla="*/ 253 h 2554"/>
                    <a:gd name="T8" fmla="*/ 1586 w 1917"/>
                    <a:gd name="T9" fmla="*/ 306 h 2554"/>
                    <a:gd name="T10" fmla="*/ 1598 w 1917"/>
                    <a:gd name="T11" fmla="*/ 312 h 2554"/>
                    <a:gd name="T12" fmla="*/ 1634 w 1917"/>
                    <a:gd name="T13" fmla="*/ 321 h 2554"/>
                    <a:gd name="T14" fmla="*/ 1687 w 1917"/>
                    <a:gd name="T15" fmla="*/ 350 h 2554"/>
                    <a:gd name="T16" fmla="*/ 1750 w 1917"/>
                    <a:gd name="T17" fmla="*/ 407 h 2554"/>
                    <a:gd name="T18" fmla="*/ 1807 w 1917"/>
                    <a:gd name="T19" fmla="*/ 500 h 2554"/>
                    <a:gd name="T20" fmla="*/ 1849 w 1917"/>
                    <a:gd name="T21" fmla="*/ 639 h 2554"/>
                    <a:gd name="T22" fmla="*/ 1862 w 1917"/>
                    <a:gd name="T23" fmla="*/ 835 h 2554"/>
                    <a:gd name="T24" fmla="*/ 1835 w 1917"/>
                    <a:gd name="T25" fmla="*/ 1097 h 2554"/>
                    <a:gd name="T26" fmla="*/ 1822 w 1917"/>
                    <a:gd name="T27" fmla="*/ 1217 h 2554"/>
                    <a:gd name="T28" fmla="*/ 1872 w 1917"/>
                    <a:gd name="T29" fmla="*/ 1230 h 2554"/>
                    <a:gd name="T30" fmla="*/ 1908 w 1917"/>
                    <a:gd name="T31" fmla="*/ 1280 h 2554"/>
                    <a:gd name="T32" fmla="*/ 1915 w 1917"/>
                    <a:gd name="T33" fmla="*/ 1380 h 2554"/>
                    <a:gd name="T34" fmla="*/ 1883 w 1917"/>
                    <a:gd name="T35" fmla="*/ 1546 h 2554"/>
                    <a:gd name="T36" fmla="*/ 1816 w 1917"/>
                    <a:gd name="T37" fmla="*/ 1726 h 2554"/>
                    <a:gd name="T38" fmla="*/ 1757 w 1917"/>
                    <a:gd name="T39" fmla="*/ 1808 h 2554"/>
                    <a:gd name="T40" fmla="*/ 1710 w 1917"/>
                    <a:gd name="T41" fmla="*/ 1888 h 2554"/>
                    <a:gd name="T42" fmla="*/ 1632 w 1917"/>
                    <a:gd name="T43" fmla="*/ 2092 h 2554"/>
                    <a:gd name="T44" fmla="*/ 1497 w 1917"/>
                    <a:gd name="T45" fmla="*/ 2284 h 2554"/>
                    <a:gd name="T46" fmla="*/ 1312 w 1917"/>
                    <a:gd name="T47" fmla="*/ 2443 h 2554"/>
                    <a:gd name="T48" fmla="*/ 1096 w 1917"/>
                    <a:gd name="T49" fmla="*/ 2536 h 2554"/>
                    <a:gd name="T50" fmla="*/ 888 w 1917"/>
                    <a:gd name="T51" fmla="*/ 2550 h 2554"/>
                    <a:gd name="T52" fmla="*/ 673 w 1917"/>
                    <a:gd name="T53" fmla="*/ 2485 h 2554"/>
                    <a:gd name="T54" fmla="*/ 472 w 1917"/>
                    <a:gd name="T55" fmla="*/ 2344 h 2554"/>
                    <a:gd name="T56" fmla="*/ 322 w 1917"/>
                    <a:gd name="T57" fmla="*/ 2160 h 2554"/>
                    <a:gd name="T58" fmla="*/ 226 w 1917"/>
                    <a:gd name="T59" fmla="*/ 1957 h 2554"/>
                    <a:gd name="T60" fmla="*/ 177 w 1917"/>
                    <a:gd name="T61" fmla="*/ 1822 h 2554"/>
                    <a:gd name="T62" fmla="*/ 120 w 1917"/>
                    <a:gd name="T63" fmla="*/ 1766 h 2554"/>
                    <a:gd name="T64" fmla="*/ 57 w 1917"/>
                    <a:gd name="T65" fmla="*/ 1620 h 2554"/>
                    <a:gd name="T66" fmla="*/ 8 w 1917"/>
                    <a:gd name="T67" fmla="*/ 1428 h 2554"/>
                    <a:gd name="T68" fmla="*/ 4 w 1917"/>
                    <a:gd name="T69" fmla="*/ 1308 h 2554"/>
                    <a:gd name="T70" fmla="*/ 32 w 1917"/>
                    <a:gd name="T71" fmla="*/ 1244 h 2554"/>
                    <a:gd name="T72" fmla="*/ 78 w 1917"/>
                    <a:gd name="T73" fmla="*/ 1219 h 2554"/>
                    <a:gd name="T74" fmla="*/ 95 w 1917"/>
                    <a:gd name="T75" fmla="*/ 1156 h 2554"/>
                    <a:gd name="T76" fmla="*/ 61 w 1917"/>
                    <a:gd name="T77" fmla="*/ 935 h 2554"/>
                    <a:gd name="T78" fmla="*/ 80 w 1917"/>
                    <a:gd name="T79" fmla="*/ 709 h 2554"/>
                    <a:gd name="T80" fmla="*/ 169 w 1917"/>
                    <a:gd name="T81" fmla="*/ 489 h 2554"/>
                    <a:gd name="T82" fmla="*/ 306 w 1917"/>
                    <a:gd name="T83" fmla="*/ 314 h 2554"/>
                    <a:gd name="T84" fmla="*/ 514 w 1917"/>
                    <a:gd name="T85" fmla="*/ 141 h 2554"/>
                    <a:gd name="T86" fmla="*/ 717 w 1917"/>
                    <a:gd name="T87" fmla="*/ 38 h 2554"/>
                    <a:gd name="T88" fmla="*/ 902 w 1917"/>
                    <a:gd name="T89" fmla="*/ 4 h 2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17" h="2554">
                      <a:moveTo>
                        <a:pt x="983" y="0"/>
                      </a:moveTo>
                      <a:lnTo>
                        <a:pt x="1061" y="4"/>
                      </a:lnTo>
                      <a:lnTo>
                        <a:pt x="1134" y="13"/>
                      </a:lnTo>
                      <a:lnTo>
                        <a:pt x="1198" y="29"/>
                      </a:lnTo>
                      <a:lnTo>
                        <a:pt x="1259" y="49"/>
                      </a:lnTo>
                      <a:lnTo>
                        <a:pt x="1314" y="74"/>
                      </a:lnTo>
                      <a:lnTo>
                        <a:pt x="1364" y="101"/>
                      </a:lnTo>
                      <a:lnTo>
                        <a:pt x="1415" y="131"/>
                      </a:lnTo>
                      <a:lnTo>
                        <a:pt x="1459" y="164"/>
                      </a:lnTo>
                      <a:lnTo>
                        <a:pt x="1495" y="196"/>
                      </a:lnTo>
                      <a:lnTo>
                        <a:pt x="1525" y="224"/>
                      </a:lnTo>
                      <a:lnTo>
                        <a:pt x="1548" y="253"/>
                      </a:lnTo>
                      <a:lnTo>
                        <a:pt x="1567" y="276"/>
                      </a:lnTo>
                      <a:lnTo>
                        <a:pt x="1579" y="295"/>
                      </a:lnTo>
                      <a:lnTo>
                        <a:pt x="1586" y="306"/>
                      </a:lnTo>
                      <a:lnTo>
                        <a:pt x="1588" y="310"/>
                      </a:lnTo>
                      <a:lnTo>
                        <a:pt x="1590" y="310"/>
                      </a:lnTo>
                      <a:lnTo>
                        <a:pt x="1598" y="312"/>
                      </a:lnTo>
                      <a:lnTo>
                        <a:pt x="1605" y="314"/>
                      </a:lnTo>
                      <a:lnTo>
                        <a:pt x="1619" y="316"/>
                      </a:lnTo>
                      <a:lnTo>
                        <a:pt x="1634" y="321"/>
                      </a:lnTo>
                      <a:lnTo>
                        <a:pt x="1649" y="329"/>
                      </a:lnTo>
                      <a:lnTo>
                        <a:pt x="1668" y="338"/>
                      </a:lnTo>
                      <a:lnTo>
                        <a:pt x="1687" y="350"/>
                      </a:lnTo>
                      <a:lnTo>
                        <a:pt x="1708" y="365"/>
                      </a:lnTo>
                      <a:lnTo>
                        <a:pt x="1729" y="384"/>
                      </a:lnTo>
                      <a:lnTo>
                        <a:pt x="1750" y="407"/>
                      </a:lnTo>
                      <a:lnTo>
                        <a:pt x="1771" y="432"/>
                      </a:lnTo>
                      <a:lnTo>
                        <a:pt x="1790" y="464"/>
                      </a:lnTo>
                      <a:lnTo>
                        <a:pt x="1807" y="500"/>
                      </a:lnTo>
                      <a:lnTo>
                        <a:pt x="1824" y="540"/>
                      </a:lnTo>
                      <a:lnTo>
                        <a:pt x="1837" y="588"/>
                      </a:lnTo>
                      <a:lnTo>
                        <a:pt x="1849" y="639"/>
                      </a:lnTo>
                      <a:lnTo>
                        <a:pt x="1856" y="698"/>
                      </a:lnTo>
                      <a:lnTo>
                        <a:pt x="1862" y="762"/>
                      </a:lnTo>
                      <a:lnTo>
                        <a:pt x="1862" y="835"/>
                      </a:lnTo>
                      <a:lnTo>
                        <a:pt x="1858" y="915"/>
                      </a:lnTo>
                      <a:lnTo>
                        <a:pt x="1851" y="1002"/>
                      </a:lnTo>
                      <a:lnTo>
                        <a:pt x="1835" y="1097"/>
                      </a:lnTo>
                      <a:lnTo>
                        <a:pt x="1822" y="1156"/>
                      </a:lnTo>
                      <a:lnTo>
                        <a:pt x="1805" y="1217"/>
                      </a:lnTo>
                      <a:lnTo>
                        <a:pt x="1822" y="1217"/>
                      </a:lnTo>
                      <a:lnTo>
                        <a:pt x="1839" y="1217"/>
                      </a:lnTo>
                      <a:lnTo>
                        <a:pt x="1856" y="1223"/>
                      </a:lnTo>
                      <a:lnTo>
                        <a:pt x="1872" y="1230"/>
                      </a:lnTo>
                      <a:lnTo>
                        <a:pt x="1885" y="1242"/>
                      </a:lnTo>
                      <a:lnTo>
                        <a:pt x="1898" y="1259"/>
                      </a:lnTo>
                      <a:lnTo>
                        <a:pt x="1908" y="1280"/>
                      </a:lnTo>
                      <a:lnTo>
                        <a:pt x="1913" y="1306"/>
                      </a:lnTo>
                      <a:lnTo>
                        <a:pt x="1917" y="1340"/>
                      </a:lnTo>
                      <a:lnTo>
                        <a:pt x="1915" y="1380"/>
                      </a:lnTo>
                      <a:lnTo>
                        <a:pt x="1910" y="1428"/>
                      </a:lnTo>
                      <a:lnTo>
                        <a:pt x="1900" y="1483"/>
                      </a:lnTo>
                      <a:lnTo>
                        <a:pt x="1883" y="1546"/>
                      </a:lnTo>
                      <a:lnTo>
                        <a:pt x="1860" y="1620"/>
                      </a:lnTo>
                      <a:lnTo>
                        <a:pt x="1839" y="1679"/>
                      </a:lnTo>
                      <a:lnTo>
                        <a:pt x="1816" y="1726"/>
                      </a:lnTo>
                      <a:lnTo>
                        <a:pt x="1795" y="1765"/>
                      </a:lnTo>
                      <a:lnTo>
                        <a:pt x="1776" y="1791"/>
                      </a:lnTo>
                      <a:lnTo>
                        <a:pt x="1757" y="1808"/>
                      </a:lnTo>
                      <a:lnTo>
                        <a:pt x="1740" y="1820"/>
                      </a:lnTo>
                      <a:lnTo>
                        <a:pt x="1723" y="1823"/>
                      </a:lnTo>
                      <a:lnTo>
                        <a:pt x="1710" y="1888"/>
                      </a:lnTo>
                      <a:lnTo>
                        <a:pt x="1691" y="1957"/>
                      </a:lnTo>
                      <a:lnTo>
                        <a:pt x="1664" y="2023"/>
                      </a:lnTo>
                      <a:lnTo>
                        <a:pt x="1632" y="2092"/>
                      </a:lnTo>
                      <a:lnTo>
                        <a:pt x="1592" y="2158"/>
                      </a:lnTo>
                      <a:lnTo>
                        <a:pt x="1548" y="2223"/>
                      </a:lnTo>
                      <a:lnTo>
                        <a:pt x="1497" y="2284"/>
                      </a:lnTo>
                      <a:lnTo>
                        <a:pt x="1440" y="2343"/>
                      </a:lnTo>
                      <a:lnTo>
                        <a:pt x="1379" y="2396"/>
                      </a:lnTo>
                      <a:lnTo>
                        <a:pt x="1312" y="2443"/>
                      </a:lnTo>
                      <a:lnTo>
                        <a:pt x="1240" y="2483"/>
                      </a:lnTo>
                      <a:lnTo>
                        <a:pt x="1162" y="2517"/>
                      </a:lnTo>
                      <a:lnTo>
                        <a:pt x="1096" y="2536"/>
                      </a:lnTo>
                      <a:lnTo>
                        <a:pt x="1027" y="2550"/>
                      </a:lnTo>
                      <a:lnTo>
                        <a:pt x="957" y="2554"/>
                      </a:lnTo>
                      <a:lnTo>
                        <a:pt x="888" y="2550"/>
                      </a:lnTo>
                      <a:lnTo>
                        <a:pt x="820" y="2536"/>
                      </a:lnTo>
                      <a:lnTo>
                        <a:pt x="753" y="2517"/>
                      </a:lnTo>
                      <a:lnTo>
                        <a:pt x="673" y="2485"/>
                      </a:lnTo>
                      <a:lnTo>
                        <a:pt x="601" y="2445"/>
                      </a:lnTo>
                      <a:lnTo>
                        <a:pt x="535" y="2398"/>
                      </a:lnTo>
                      <a:lnTo>
                        <a:pt x="472" y="2344"/>
                      </a:lnTo>
                      <a:lnTo>
                        <a:pt x="417" y="2285"/>
                      </a:lnTo>
                      <a:lnTo>
                        <a:pt x="365" y="2225"/>
                      </a:lnTo>
                      <a:lnTo>
                        <a:pt x="322" y="2160"/>
                      </a:lnTo>
                      <a:lnTo>
                        <a:pt x="284" y="2093"/>
                      </a:lnTo>
                      <a:lnTo>
                        <a:pt x="251" y="2025"/>
                      </a:lnTo>
                      <a:lnTo>
                        <a:pt x="226" y="1957"/>
                      </a:lnTo>
                      <a:lnTo>
                        <a:pt x="206" y="1890"/>
                      </a:lnTo>
                      <a:lnTo>
                        <a:pt x="192" y="1825"/>
                      </a:lnTo>
                      <a:lnTo>
                        <a:pt x="177" y="1822"/>
                      </a:lnTo>
                      <a:lnTo>
                        <a:pt x="158" y="1810"/>
                      </a:lnTo>
                      <a:lnTo>
                        <a:pt x="139" y="1793"/>
                      </a:lnTo>
                      <a:lnTo>
                        <a:pt x="120" y="1766"/>
                      </a:lnTo>
                      <a:lnTo>
                        <a:pt x="99" y="1728"/>
                      </a:lnTo>
                      <a:lnTo>
                        <a:pt x="78" y="1681"/>
                      </a:lnTo>
                      <a:lnTo>
                        <a:pt x="57" y="1620"/>
                      </a:lnTo>
                      <a:lnTo>
                        <a:pt x="34" y="1546"/>
                      </a:lnTo>
                      <a:lnTo>
                        <a:pt x="17" y="1483"/>
                      </a:lnTo>
                      <a:lnTo>
                        <a:pt x="8" y="1428"/>
                      </a:lnTo>
                      <a:lnTo>
                        <a:pt x="2" y="1380"/>
                      </a:lnTo>
                      <a:lnTo>
                        <a:pt x="0" y="1340"/>
                      </a:lnTo>
                      <a:lnTo>
                        <a:pt x="4" y="1308"/>
                      </a:lnTo>
                      <a:lnTo>
                        <a:pt x="10" y="1280"/>
                      </a:lnTo>
                      <a:lnTo>
                        <a:pt x="19" y="1259"/>
                      </a:lnTo>
                      <a:lnTo>
                        <a:pt x="32" y="1244"/>
                      </a:lnTo>
                      <a:lnTo>
                        <a:pt x="46" y="1230"/>
                      </a:lnTo>
                      <a:lnTo>
                        <a:pt x="63" y="1223"/>
                      </a:lnTo>
                      <a:lnTo>
                        <a:pt x="78" y="1219"/>
                      </a:lnTo>
                      <a:lnTo>
                        <a:pt x="95" y="1217"/>
                      </a:lnTo>
                      <a:lnTo>
                        <a:pt x="114" y="1217"/>
                      </a:lnTo>
                      <a:lnTo>
                        <a:pt x="95" y="1156"/>
                      </a:lnTo>
                      <a:lnTo>
                        <a:pt x="82" y="1097"/>
                      </a:lnTo>
                      <a:lnTo>
                        <a:pt x="69" y="1015"/>
                      </a:lnTo>
                      <a:lnTo>
                        <a:pt x="61" y="935"/>
                      </a:lnTo>
                      <a:lnTo>
                        <a:pt x="59" y="859"/>
                      </a:lnTo>
                      <a:lnTo>
                        <a:pt x="65" y="783"/>
                      </a:lnTo>
                      <a:lnTo>
                        <a:pt x="80" y="709"/>
                      </a:lnTo>
                      <a:lnTo>
                        <a:pt x="103" y="631"/>
                      </a:lnTo>
                      <a:lnTo>
                        <a:pt x="133" y="557"/>
                      </a:lnTo>
                      <a:lnTo>
                        <a:pt x="169" y="489"/>
                      </a:lnTo>
                      <a:lnTo>
                        <a:pt x="211" y="426"/>
                      </a:lnTo>
                      <a:lnTo>
                        <a:pt x="257" y="367"/>
                      </a:lnTo>
                      <a:lnTo>
                        <a:pt x="306" y="314"/>
                      </a:lnTo>
                      <a:lnTo>
                        <a:pt x="371" y="251"/>
                      </a:lnTo>
                      <a:lnTo>
                        <a:pt x="441" y="192"/>
                      </a:lnTo>
                      <a:lnTo>
                        <a:pt x="514" y="141"/>
                      </a:lnTo>
                      <a:lnTo>
                        <a:pt x="576" y="101"/>
                      </a:lnTo>
                      <a:lnTo>
                        <a:pt x="645" y="67"/>
                      </a:lnTo>
                      <a:lnTo>
                        <a:pt x="717" y="38"/>
                      </a:lnTo>
                      <a:lnTo>
                        <a:pt x="776" y="21"/>
                      </a:lnTo>
                      <a:lnTo>
                        <a:pt x="837" y="10"/>
                      </a:lnTo>
                      <a:lnTo>
                        <a:pt x="902" y="4"/>
                      </a:lnTo>
                      <a:lnTo>
                        <a:pt x="98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6" name="Freeform 195">
                  <a:extLst>
                    <a:ext uri="{FF2B5EF4-FFF2-40B4-BE49-F238E27FC236}">
                      <a16:creationId xmlns:a16="http://schemas.microsoft.com/office/drawing/2014/main" id="{24A1A8DE-452E-4D2C-A0AF-6EA661E9F02E}"/>
                    </a:ext>
                  </a:extLst>
                </p:cNvPr>
                <p:cNvSpPr>
                  <a:spLocks/>
                </p:cNvSpPr>
                <p:nvPr/>
              </p:nvSpPr>
              <p:spPr bwMode="auto">
                <a:xfrm>
                  <a:off x="4283" y="3981"/>
                  <a:ext cx="1831" cy="845"/>
                </a:xfrm>
                <a:custGeom>
                  <a:avLst/>
                  <a:gdLst>
                    <a:gd name="T0" fmla="*/ 1531 w 3661"/>
                    <a:gd name="T1" fmla="*/ 1090 h 1691"/>
                    <a:gd name="T2" fmla="*/ 1733 w 3661"/>
                    <a:gd name="T3" fmla="*/ 801 h 1691"/>
                    <a:gd name="T4" fmla="*/ 1653 w 3661"/>
                    <a:gd name="T5" fmla="*/ 677 h 1691"/>
                    <a:gd name="T6" fmla="*/ 1607 w 3661"/>
                    <a:gd name="T7" fmla="*/ 575 h 1691"/>
                    <a:gd name="T8" fmla="*/ 1586 w 3661"/>
                    <a:gd name="T9" fmla="*/ 493 h 1691"/>
                    <a:gd name="T10" fmla="*/ 1588 w 3661"/>
                    <a:gd name="T11" fmla="*/ 426 h 1691"/>
                    <a:gd name="T12" fmla="*/ 1607 w 3661"/>
                    <a:gd name="T13" fmla="*/ 377 h 1691"/>
                    <a:gd name="T14" fmla="*/ 1639 w 3661"/>
                    <a:gd name="T15" fmla="*/ 339 h 1691"/>
                    <a:gd name="T16" fmla="*/ 1679 w 3661"/>
                    <a:gd name="T17" fmla="*/ 314 h 1691"/>
                    <a:gd name="T18" fmla="*/ 1723 w 3661"/>
                    <a:gd name="T19" fmla="*/ 297 h 1691"/>
                    <a:gd name="T20" fmla="*/ 1765 w 3661"/>
                    <a:gd name="T21" fmla="*/ 288 h 1691"/>
                    <a:gd name="T22" fmla="*/ 1801 w 3661"/>
                    <a:gd name="T23" fmla="*/ 284 h 1691"/>
                    <a:gd name="T24" fmla="*/ 1826 w 3661"/>
                    <a:gd name="T25" fmla="*/ 282 h 1691"/>
                    <a:gd name="T26" fmla="*/ 1843 w 3661"/>
                    <a:gd name="T27" fmla="*/ 284 h 1691"/>
                    <a:gd name="T28" fmla="*/ 1873 w 3661"/>
                    <a:gd name="T29" fmla="*/ 286 h 1691"/>
                    <a:gd name="T30" fmla="*/ 1913 w 3661"/>
                    <a:gd name="T31" fmla="*/ 291 h 1691"/>
                    <a:gd name="T32" fmla="*/ 1957 w 3661"/>
                    <a:gd name="T33" fmla="*/ 305 h 1691"/>
                    <a:gd name="T34" fmla="*/ 1999 w 3661"/>
                    <a:gd name="T35" fmla="*/ 326 h 1691"/>
                    <a:gd name="T36" fmla="*/ 2037 w 3661"/>
                    <a:gd name="T37" fmla="*/ 356 h 1691"/>
                    <a:gd name="T38" fmla="*/ 2063 w 3661"/>
                    <a:gd name="T39" fmla="*/ 400 h 1691"/>
                    <a:gd name="T40" fmla="*/ 2073 w 3661"/>
                    <a:gd name="T41" fmla="*/ 457 h 1691"/>
                    <a:gd name="T42" fmla="*/ 2065 w 3661"/>
                    <a:gd name="T43" fmla="*/ 531 h 1691"/>
                    <a:gd name="T44" fmla="*/ 2031 w 3661"/>
                    <a:gd name="T45" fmla="*/ 624 h 1691"/>
                    <a:gd name="T46" fmla="*/ 1968 w 3661"/>
                    <a:gd name="T47" fmla="*/ 736 h 1691"/>
                    <a:gd name="T48" fmla="*/ 2081 w 3661"/>
                    <a:gd name="T49" fmla="*/ 1240 h 1691"/>
                    <a:gd name="T50" fmla="*/ 2472 w 3661"/>
                    <a:gd name="T51" fmla="*/ 0 h 1691"/>
                    <a:gd name="T52" fmla="*/ 2488 w 3661"/>
                    <a:gd name="T53" fmla="*/ 10 h 1691"/>
                    <a:gd name="T54" fmla="*/ 2535 w 3661"/>
                    <a:gd name="T55" fmla="*/ 38 h 1691"/>
                    <a:gd name="T56" fmla="*/ 2613 w 3661"/>
                    <a:gd name="T57" fmla="*/ 82 h 1691"/>
                    <a:gd name="T58" fmla="*/ 2718 w 3661"/>
                    <a:gd name="T59" fmla="*/ 137 h 1691"/>
                    <a:gd name="T60" fmla="*/ 2851 w 3661"/>
                    <a:gd name="T61" fmla="*/ 202 h 1691"/>
                    <a:gd name="T62" fmla="*/ 3007 w 3661"/>
                    <a:gd name="T63" fmla="*/ 272 h 1691"/>
                    <a:gd name="T64" fmla="*/ 3187 w 3661"/>
                    <a:gd name="T65" fmla="*/ 345 h 1691"/>
                    <a:gd name="T66" fmla="*/ 3334 w 3661"/>
                    <a:gd name="T67" fmla="*/ 413 h 1691"/>
                    <a:gd name="T68" fmla="*/ 3446 w 3661"/>
                    <a:gd name="T69" fmla="*/ 501 h 1691"/>
                    <a:gd name="T70" fmla="*/ 3528 w 3661"/>
                    <a:gd name="T71" fmla="*/ 605 h 1691"/>
                    <a:gd name="T72" fmla="*/ 3585 w 3661"/>
                    <a:gd name="T73" fmla="*/ 731 h 1691"/>
                    <a:gd name="T74" fmla="*/ 3621 w 3661"/>
                    <a:gd name="T75" fmla="*/ 875 h 1691"/>
                    <a:gd name="T76" fmla="*/ 3644 w 3661"/>
                    <a:gd name="T77" fmla="*/ 1044 h 1691"/>
                    <a:gd name="T78" fmla="*/ 3653 w 3661"/>
                    <a:gd name="T79" fmla="*/ 1234 h 1691"/>
                    <a:gd name="T80" fmla="*/ 3657 w 3661"/>
                    <a:gd name="T81" fmla="*/ 1449 h 1691"/>
                    <a:gd name="T82" fmla="*/ 3661 w 3661"/>
                    <a:gd name="T83" fmla="*/ 1691 h 1691"/>
                    <a:gd name="T84" fmla="*/ 2 w 3661"/>
                    <a:gd name="T85" fmla="*/ 1567 h 1691"/>
                    <a:gd name="T86" fmla="*/ 4 w 3661"/>
                    <a:gd name="T87" fmla="*/ 1339 h 1691"/>
                    <a:gd name="T88" fmla="*/ 11 w 3661"/>
                    <a:gd name="T89" fmla="*/ 1136 h 1691"/>
                    <a:gd name="T90" fmla="*/ 27 w 3661"/>
                    <a:gd name="T91" fmla="*/ 957 h 1691"/>
                    <a:gd name="T92" fmla="*/ 55 w 3661"/>
                    <a:gd name="T93" fmla="*/ 801 h 1691"/>
                    <a:gd name="T94" fmla="*/ 103 w 3661"/>
                    <a:gd name="T95" fmla="*/ 664 h 1691"/>
                    <a:gd name="T96" fmla="*/ 171 w 3661"/>
                    <a:gd name="T97" fmla="*/ 550 h 1691"/>
                    <a:gd name="T98" fmla="*/ 266 w 3661"/>
                    <a:gd name="T99" fmla="*/ 455 h 1691"/>
                    <a:gd name="T100" fmla="*/ 396 w 3661"/>
                    <a:gd name="T101" fmla="*/ 377 h 1691"/>
                    <a:gd name="T102" fmla="*/ 567 w 3661"/>
                    <a:gd name="T103" fmla="*/ 308 h 1691"/>
                    <a:gd name="T104" fmla="*/ 736 w 3661"/>
                    <a:gd name="T105" fmla="*/ 236 h 1691"/>
                    <a:gd name="T106" fmla="*/ 881 w 3661"/>
                    <a:gd name="T107" fmla="*/ 170 h 1691"/>
                    <a:gd name="T108" fmla="*/ 998 w 3661"/>
                    <a:gd name="T109" fmla="*/ 109 h 1691"/>
                    <a:gd name="T110" fmla="*/ 1090 w 3661"/>
                    <a:gd name="T111" fmla="*/ 59 h 1691"/>
                    <a:gd name="T112" fmla="*/ 1153 w 3661"/>
                    <a:gd name="T113" fmla="*/ 21 h 1691"/>
                    <a:gd name="T114" fmla="*/ 1185 w 3661"/>
                    <a:gd name="T115" fmla="*/ 2 h 1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61" h="1691">
                      <a:moveTo>
                        <a:pt x="1189" y="0"/>
                      </a:moveTo>
                      <a:lnTo>
                        <a:pt x="1531" y="1090"/>
                      </a:lnTo>
                      <a:lnTo>
                        <a:pt x="1579" y="1240"/>
                      </a:lnTo>
                      <a:lnTo>
                        <a:pt x="1733" y="801"/>
                      </a:lnTo>
                      <a:lnTo>
                        <a:pt x="1689" y="736"/>
                      </a:lnTo>
                      <a:lnTo>
                        <a:pt x="1653" y="677"/>
                      </a:lnTo>
                      <a:lnTo>
                        <a:pt x="1626" y="624"/>
                      </a:lnTo>
                      <a:lnTo>
                        <a:pt x="1607" y="575"/>
                      </a:lnTo>
                      <a:lnTo>
                        <a:pt x="1594" y="531"/>
                      </a:lnTo>
                      <a:lnTo>
                        <a:pt x="1586" y="493"/>
                      </a:lnTo>
                      <a:lnTo>
                        <a:pt x="1584" y="459"/>
                      </a:lnTo>
                      <a:lnTo>
                        <a:pt x="1588" y="426"/>
                      </a:lnTo>
                      <a:lnTo>
                        <a:pt x="1596" y="400"/>
                      </a:lnTo>
                      <a:lnTo>
                        <a:pt x="1607" y="377"/>
                      </a:lnTo>
                      <a:lnTo>
                        <a:pt x="1622" y="356"/>
                      </a:lnTo>
                      <a:lnTo>
                        <a:pt x="1639" y="339"/>
                      </a:lnTo>
                      <a:lnTo>
                        <a:pt x="1658" y="326"/>
                      </a:lnTo>
                      <a:lnTo>
                        <a:pt x="1679" y="314"/>
                      </a:lnTo>
                      <a:lnTo>
                        <a:pt x="1700" y="305"/>
                      </a:lnTo>
                      <a:lnTo>
                        <a:pt x="1723" y="297"/>
                      </a:lnTo>
                      <a:lnTo>
                        <a:pt x="1744" y="291"/>
                      </a:lnTo>
                      <a:lnTo>
                        <a:pt x="1765" y="288"/>
                      </a:lnTo>
                      <a:lnTo>
                        <a:pt x="1784" y="286"/>
                      </a:lnTo>
                      <a:lnTo>
                        <a:pt x="1801" y="284"/>
                      </a:lnTo>
                      <a:lnTo>
                        <a:pt x="1816" y="284"/>
                      </a:lnTo>
                      <a:lnTo>
                        <a:pt x="1826" y="282"/>
                      </a:lnTo>
                      <a:lnTo>
                        <a:pt x="1831" y="282"/>
                      </a:lnTo>
                      <a:lnTo>
                        <a:pt x="1843" y="284"/>
                      </a:lnTo>
                      <a:lnTo>
                        <a:pt x="1856" y="284"/>
                      </a:lnTo>
                      <a:lnTo>
                        <a:pt x="1873" y="286"/>
                      </a:lnTo>
                      <a:lnTo>
                        <a:pt x="1892" y="288"/>
                      </a:lnTo>
                      <a:lnTo>
                        <a:pt x="1913" y="291"/>
                      </a:lnTo>
                      <a:lnTo>
                        <a:pt x="1934" y="297"/>
                      </a:lnTo>
                      <a:lnTo>
                        <a:pt x="1957" y="305"/>
                      </a:lnTo>
                      <a:lnTo>
                        <a:pt x="1978" y="314"/>
                      </a:lnTo>
                      <a:lnTo>
                        <a:pt x="1999" y="326"/>
                      </a:lnTo>
                      <a:lnTo>
                        <a:pt x="2020" y="339"/>
                      </a:lnTo>
                      <a:lnTo>
                        <a:pt x="2037" y="356"/>
                      </a:lnTo>
                      <a:lnTo>
                        <a:pt x="2050" y="377"/>
                      </a:lnTo>
                      <a:lnTo>
                        <a:pt x="2063" y="400"/>
                      </a:lnTo>
                      <a:lnTo>
                        <a:pt x="2071" y="426"/>
                      </a:lnTo>
                      <a:lnTo>
                        <a:pt x="2073" y="457"/>
                      </a:lnTo>
                      <a:lnTo>
                        <a:pt x="2073" y="493"/>
                      </a:lnTo>
                      <a:lnTo>
                        <a:pt x="2065" y="531"/>
                      </a:lnTo>
                      <a:lnTo>
                        <a:pt x="2052" y="575"/>
                      </a:lnTo>
                      <a:lnTo>
                        <a:pt x="2031" y="624"/>
                      </a:lnTo>
                      <a:lnTo>
                        <a:pt x="2005" y="677"/>
                      </a:lnTo>
                      <a:lnTo>
                        <a:pt x="1968" y="736"/>
                      </a:lnTo>
                      <a:lnTo>
                        <a:pt x="1925" y="801"/>
                      </a:lnTo>
                      <a:lnTo>
                        <a:pt x="2081" y="1240"/>
                      </a:lnTo>
                      <a:lnTo>
                        <a:pt x="2128" y="1090"/>
                      </a:lnTo>
                      <a:lnTo>
                        <a:pt x="2472" y="0"/>
                      </a:lnTo>
                      <a:lnTo>
                        <a:pt x="2476" y="2"/>
                      </a:lnTo>
                      <a:lnTo>
                        <a:pt x="2488" y="10"/>
                      </a:lnTo>
                      <a:lnTo>
                        <a:pt x="2508" y="21"/>
                      </a:lnTo>
                      <a:lnTo>
                        <a:pt x="2535" y="38"/>
                      </a:lnTo>
                      <a:lnTo>
                        <a:pt x="2571" y="59"/>
                      </a:lnTo>
                      <a:lnTo>
                        <a:pt x="2613" y="82"/>
                      </a:lnTo>
                      <a:lnTo>
                        <a:pt x="2663" y="109"/>
                      </a:lnTo>
                      <a:lnTo>
                        <a:pt x="2718" y="137"/>
                      </a:lnTo>
                      <a:lnTo>
                        <a:pt x="2780" y="170"/>
                      </a:lnTo>
                      <a:lnTo>
                        <a:pt x="2851" y="202"/>
                      </a:lnTo>
                      <a:lnTo>
                        <a:pt x="2927" y="236"/>
                      </a:lnTo>
                      <a:lnTo>
                        <a:pt x="3007" y="272"/>
                      </a:lnTo>
                      <a:lnTo>
                        <a:pt x="3094" y="308"/>
                      </a:lnTo>
                      <a:lnTo>
                        <a:pt x="3187" y="345"/>
                      </a:lnTo>
                      <a:lnTo>
                        <a:pt x="3265" y="377"/>
                      </a:lnTo>
                      <a:lnTo>
                        <a:pt x="3334" y="413"/>
                      </a:lnTo>
                      <a:lnTo>
                        <a:pt x="3393" y="455"/>
                      </a:lnTo>
                      <a:lnTo>
                        <a:pt x="3446" y="501"/>
                      </a:lnTo>
                      <a:lnTo>
                        <a:pt x="3490" y="550"/>
                      </a:lnTo>
                      <a:lnTo>
                        <a:pt x="3528" y="605"/>
                      </a:lnTo>
                      <a:lnTo>
                        <a:pt x="3558" y="664"/>
                      </a:lnTo>
                      <a:lnTo>
                        <a:pt x="3585" y="731"/>
                      </a:lnTo>
                      <a:lnTo>
                        <a:pt x="3606" y="801"/>
                      </a:lnTo>
                      <a:lnTo>
                        <a:pt x="3621" y="875"/>
                      </a:lnTo>
                      <a:lnTo>
                        <a:pt x="3634" y="957"/>
                      </a:lnTo>
                      <a:lnTo>
                        <a:pt x="3644" y="1044"/>
                      </a:lnTo>
                      <a:lnTo>
                        <a:pt x="3650" y="1136"/>
                      </a:lnTo>
                      <a:lnTo>
                        <a:pt x="3653" y="1234"/>
                      </a:lnTo>
                      <a:lnTo>
                        <a:pt x="3657" y="1339"/>
                      </a:lnTo>
                      <a:lnTo>
                        <a:pt x="3657" y="1449"/>
                      </a:lnTo>
                      <a:lnTo>
                        <a:pt x="3659" y="1567"/>
                      </a:lnTo>
                      <a:lnTo>
                        <a:pt x="3661" y="1691"/>
                      </a:lnTo>
                      <a:lnTo>
                        <a:pt x="0" y="1691"/>
                      </a:lnTo>
                      <a:lnTo>
                        <a:pt x="2" y="1567"/>
                      </a:lnTo>
                      <a:lnTo>
                        <a:pt x="2" y="1449"/>
                      </a:lnTo>
                      <a:lnTo>
                        <a:pt x="4" y="1339"/>
                      </a:lnTo>
                      <a:lnTo>
                        <a:pt x="8" y="1234"/>
                      </a:lnTo>
                      <a:lnTo>
                        <a:pt x="11" y="1136"/>
                      </a:lnTo>
                      <a:lnTo>
                        <a:pt x="17" y="1044"/>
                      </a:lnTo>
                      <a:lnTo>
                        <a:pt x="27" y="957"/>
                      </a:lnTo>
                      <a:lnTo>
                        <a:pt x="38" y="875"/>
                      </a:lnTo>
                      <a:lnTo>
                        <a:pt x="55" y="801"/>
                      </a:lnTo>
                      <a:lnTo>
                        <a:pt x="76" y="731"/>
                      </a:lnTo>
                      <a:lnTo>
                        <a:pt x="103" y="664"/>
                      </a:lnTo>
                      <a:lnTo>
                        <a:pt x="133" y="605"/>
                      </a:lnTo>
                      <a:lnTo>
                        <a:pt x="171" y="550"/>
                      </a:lnTo>
                      <a:lnTo>
                        <a:pt x="215" y="501"/>
                      </a:lnTo>
                      <a:lnTo>
                        <a:pt x="266" y="455"/>
                      </a:lnTo>
                      <a:lnTo>
                        <a:pt x="327" y="413"/>
                      </a:lnTo>
                      <a:lnTo>
                        <a:pt x="396" y="377"/>
                      </a:lnTo>
                      <a:lnTo>
                        <a:pt x="474" y="345"/>
                      </a:lnTo>
                      <a:lnTo>
                        <a:pt x="567" y="308"/>
                      </a:lnTo>
                      <a:lnTo>
                        <a:pt x="654" y="272"/>
                      </a:lnTo>
                      <a:lnTo>
                        <a:pt x="736" y="236"/>
                      </a:lnTo>
                      <a:lnTo>
                        <a:pt x="810" y="202"/>
                      </a:lnTo>
                      <a:lnTo>
                        <a:pt x="881" y="170"/>
                      </a:lnTo>
                      <a:lnTo>
                        <a:pt x="943" y="137"/>
                      </a:lnTo>
                      <a:lnTo>
                        <a:pt x="998" y="109"/>
                      </a:lnTo>
                      <a:lnTo>
                        <a:pt x="1048" y="82"/>
                      </a:lnTo>
                      <a:lnTo>
                        <a:pt x="1090" y="59"/>
                      </a:lnTo>
                      <a:lnTo>
                        <a:pt x="1126" y="38"/>
                      </a:lnTo>
                      <a:lnTo>
                        <a:pt x="1153" y="21"/>
                      </a:lnTo>
                      <a:lnTo>
                        <a:pt x="1172" y="10"/>
                      </a:lnTo>
                      <a:lnTo>
                        <a:pt x="1185" y="2"/>
                      </a:lnTo>
                      <a:lnTo>
                        <a:pt x="118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196">
                  <a:extLst>
                    <a:ext uri="{FF2B5EF4-FFF2-40B4-BE49-F238E27FC236}">
                      <a16:creationId xmlns:a16="http://schemas.microsoft.com/office/drawing/2014/main" id="{199BAA61-4717-C990-FE88-7E215009CD4E}"/>
                    </a:ext>
                  </a:extLst>
                </p:cNvPr>
                <p:cNvSpPr>
                  <a:spLocks/>
                </p:cNvSpPr>
                <p:nvPr/>
              </p:nvSpPr>
              <p:spPr bwMode="auto">
                <a:xfrm>
                  <a:off x="5653" y="3148"/>
                  <a:ext cx="841" cy="828"/>
                </a:xfrm>
                <a:custGeom>
                  <a:avLst/>
                  <a:gdLst>
                    <a:gd name="T0" fmla="*/ 1150 w 1681"/>
                    <a:gd name="T1" fmla="*/ 0 h 1656"/>
                    <a:gd name="T2" fmla="*/ 1259 w 1681"/>
                    <a:gd name="T3" fmla="*/ 6 h 1656"/>
                    <a:gd name="T4" fmla="*/ 1367 w 1681"/>
                    <a:gd name="T5" fmla="*/ 19 h 1656"/>
                    <a:gd name="T6" fmla="*/ 1473 w 1681"/>
                    <a:gd name="T7" fmla="*/ 44 h 1656"/>
                    <a:gd name="T8" fmla="*/ 1578 w 1681"/>
                    <a:gd name="T9" fmla="*/ 78 h 1656"/>
                    <a:gd name="T10" fmla="*/ 1681 w 1681"/>
                    <a:gd name="T11" fmla="*/ 122 h 1656"/>
                    <a:gd name="T12" fmla="*/ 1356 w 1681"/>
                    <a:gd name="T13" fmla="*/ 447 h 1656"/>
                    <a:gd name="T14" fmla="*/ 1272 w 1681"/>
                    <a:gd name="T15" fmla="*/ 430 h 1656"/>
                    <a:gd name="T16" fmla="*/ 1186 w 1681"/>
                    <a:gd name="T17" fmla="*/ 420 h 1656"/>
                    <a:gd name="T18" fmla="*/ 1101 w 1681"/>
                    <a:gd name="T19" fmla="*/ 418 h 1656"/>
                    <a:gd name="T20" fmla="*/ 1015 w 1681"/>
                    <a:gd name="T21" fmla="*/ 428 h 1656"/>
                    <a:gd name="T22" fmla="*/ 931 w 1681"/>
                    <a:gd name="T23" fmla="*/ 445 h 1656"/>
                    <a:gd name="T24" fmla="*/ 850 w 1681"/>
                    <a:gd name="T25" fmla="*/ 469 h 1656"/>
                    <a:gd name="T26" fmla="*/ 770 w 1681"/>
                    <a:gd name="T27" fmla="*/ 504 h 1656"/>
                    <a:gd name="T28" fmla="*/ 692 w 1681"/>
                    <a:gd name="T29" fmla="*/ 547 h 1656"/>
                    <a:gd name="T30" fmla="*/ 620 w 1681"/>
                    <a:gd name="T31" fmla="*/ 601 h 1656"/>
                    <a:gd name="T32" fmla="*/ 551 w 1681"/>
                    <a:gd name="T33" fmla="*/ 662 h 1656"/>
                    <a:gd name="T34" fmla="*/ 488 w 1681"/>
                    <a:gd name="T35" fmla="*/ 732 h 1656"/>
                    <a:gd name="T36" fmla="*/ 435 w 1681"/>
                    <a:gd name="T37" fmla="*/ 806 h 1656"/>
                    <a:gd name="T38" fmla="*/ 391 w 1681"/>
                    <a:gd name="T39" fmla="*/ 886 h 1656"/>
                    <a:gd name="T40" fmla="*/ 357 w 1681"/>
                    <a:gd name="T41" fmla="*/ 968 h 1656"/>
                    <a:gd name="T42" fmla="*/ 332 w 1681"/>
                    <a:gd name="T43" fmla="*/ 1053 h 1656"/>
                    <a:gd name="T44" fmla="*/ 315 w 1681"/>
                    <a:gd name="T45" fmla="*/ 1141 h 1656"/>
                    <a:gd name="T46" fmla="*/ 310 w 1681"/>
                    <a:gd name="T47" fmla="*/ 1228 h 1656"/>
                    <a:gd name="T48" fmla="*/ 311 w 1681"/>
                    <a:gd name="T49" fmla="*/ 1317 h 1656"/>
                    <a:gd name="T50" fmla="*/ 323 w 1681"/>
                    <a:gd name="T51" fmla="*/ 1405 h 1656"/>
                    <a:gd name="T52" fmla="*/ 346 w 1681"/>
                    <a:gd name="T53" fmla="*/ 1491 h 1656"/>
                    <a:gd name="T54" fmla="*/ 376 w 1681"/>
                    <a:gd name="T55" fmla="*/ 1574 h 1656"/>
                    <a:gd name="T56" fmla="*/ 416 w 1681"/>
                    <a:gd name="T57" fmla="*/ 1656 h 1656"/>
                    <a:gd name="T58" fmla="*/ 327 w 1681"/>
                    <a:gd name="T59" fmla="*/ 1618 h 1656"/>
                    <a:gd name="T60" fmla="*/ 245 w 1681"/>
                    <a:gd name="T61" fmla="*/ 1580 h 1656"/>
                    <a:gd name="T62" fmla="*/ 171 w 1681"/>
                    <a:gd name="T63" fmla="*/ 1544 h 1656"/>
                    <a:gd name="T64" fmla="*/ 106 w 1681"/>
                    <a:gd name="T65" fmla="*/ 1511 h 1656"/>
                    <a:gd name="T66" fmla="*/ 49 w 1681"/>
                    <a:gd name="T67" fmla="*/ 1481 h 1656"/>
                    <a:gd name="T68" fmla="*/ 0 w 1681"/>
                    <a:gd name="T69" fmla="*/ 1456 h 1656"/>
                    <a:gd name="T70" fmla="*/ 34 w 1681"/>
                    <a:gd name="T71" fmla="*/ 1382 h 1656"/>
                    <a:gd name="T72" fmla="*/ 66 w 1681"/>
                    <a:gd name="T73" fmla="*/ 1306 h 1656"/>
                    <a:gd name="T74" fmla="*/ 93 w 1681"/>
                    <a:gd name="T75" fmla="*/ 1224 h 1656"/>
                    <a:gd name="T76" fmla="*/ 129 w 1681"/>
                    <a:gd name="T77" fmla="*/ 1192 h 1656"/>
                    <a:gd name="T78" fmla="*/ 163 w 1681"/>
                    <a:gd name="T79" fmla="*/ 1154 h 1656"/>
                    <a:gd name="T80" fmla="*/ 197 w 1681"/>
                    <a:gd name="T81" fmla="*/ 1108 h 1656"/>
                    <a:gd name="T82" fmla="*/ 233 w 1681"/>
                    <a:gd name="T83" fmla="*/ 1046 h 1656"/>
                    <a:gd name="T84" fmla="*/ 268 w 1681"/>
                    <a:gd name="T85" fmla="*/ 973 h 1656"/>
                    <a:gd name="T86" fmla="*/ 298 w 1681"/>
                    <a:gd name="T87" fmla="*/ 890 h 1656"/>
                    <a:gd name="T88" fmla="*/ 329 w 1681"/>
                    <a:gd name="T89" fmla="*/ 793 h 1656"/>
                    <a:gd name="T90" fmla="*/ 349 w 1681"/>
                    <a:gd name="T91" fmla="*/ 717 h 1656"/>
                    <a:gd name="T92" fmla="*/ 363 w 1681"/>
                    <a:gd name="T93" fmla="*/ 646 h 1656"/>
                    <a:gd name="T94" fmla="*/ 372 w 1681"/>
                    <a:gd name="T95" fmla="*/ 580 h 1656"/>
                    <a:gd name="T96" fmla="*/ 376 w 1681"/>
                    <a:gd name="T97" fmla="*/ 519 h 1656"/>
                    <a:gd name="T98" fmla="*/ 374 w 1681"/>
                    <a:gd name="T99" fmla="*/ 460 h 1656"/>
                    <a:gd name="T100" fmla="*/ 368 w 1681"/>
                    <a:gd name="T101" fmla="*/ 407 h 1656"/>
                    <a:gd name="T102" fmla="*/ 353 w 1681"/>
                    <a:gd name="T103" fmla="*/ 348 h 1656"/>
                    <a:gd name="T104" fmla="*/ 332 w 1681"/>
                    <a:gd name="T105" fmla="*/ 293 h 1656"/>
                    <a:gd name="T106" fmla="*/ 424 w 1681"/>
                    <a:gd name="T107" fmla="*/ 224 h 1656"/>
                    <a:gd name="T108" fmla="*/ 519 w 1681"/>
                    <a:gd name="T109" fmla="*/ 163 h 1656"/>
                    <a:gd name="T110" fmla="*/ 620 w 1681"/>
                    <a:gd name="T111" fmla="*/ 112 h 1656"/>
                    <a:gd name="T112" fmla="*/ 720 w 1681"/>
                    <a:gd name="T113" fmla="*/ 70 h 1656"/>
                    <a:gd name="T114" fmla="*/ 827 w 1681"/>
                    <a:gd name="T115" fmla="*/ 38 h 1656"/>
                    <a:gd name="T116" fmla="*/ 933 w 1681"/>
                    <a:gd name="T117" fmla="*/ 15 h 1656"/>
                    <a:gd name="T118" fmla="*/ 1042 w 1681"/>
                    <a:gd name="T119" fmla="*/ 4 h 1656"/>
                    <a:gd name="T120" fmla="*/ 1150 w 1681"/>
                    <a:gd name="T121" fmla="*/ 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81" h="1656">
                      <a:moveTo>
                        <a:pt x="1150" y="0"/>
                      </a:moveTo>
                      <a:lnTo>
                        <a:pt x="1259" y="6"/>
                      </a:lnTo>
                      <a:lnTo>
                        <a:pt x="1367" y="19"/>
                      </a:lnTo>
                      <a:lnTo>
                        <a:pt x="1473" y="44"/>
                      </a:lnTo>
                      <a:lnTo>
                        <a:pt x="1578" y="78"/>
                      </a:lnTo>
                      <a:lnTo>
                        <a:pt x="1681" y="122"/>
                      </a:lnTo>
                      <a:lnTo>
                        <a:pt x="1356" y="447"/>
                      </a:lnTo>
                      <a:lnTo>
                        <a:pt x="1272" y="430"/>
                      </a:lnTo>
                      <a:lnTo>
                        <a:pt x="1186" y="420"/>
                      </a:lnTo>
                      <a:lnTo>
                        <a:pt x="1101" y="418"/>
                      </a:lnTo>
                      <a:lnTo>
                        <a:pt x="1015" y="428"/>
                      </a:lnTo>
                      <a:lnTo>
                        <a:pt x="931" y="445"/>
                      </a:lnTo>
                      <a:lnTo>
                        <a:pt x="850" y="469"/>
                      </a:lnTo>
                      <a:lnTo>
                        <a:pt x="770" y="504"/>
                      </a:lnTo>
                      <a:lnTo>
                        <a:pt x="692" y="547"/>
                      </a:lnTo>
                      <a:lnTo>
                        <a:pt x="620" y="601"/>
                      </a:lnTo>
                      <a:lnTo>
                        <a:pt x="551" y="662"/>
                      </a:lnTo>
                      <a:lnTo>
                        <a:pt x="488" y="732"/>
                      </a:lnTo>
                      <a:lnTo>
                        <a:pt x="435" y="806"/>
                      </a:lnTo>
                      <a:lnTo>
                        <a:pt x="391" y="886"/>
                      </a:lnTo>
                      <a:lnTo>
                        <a:pt x="357" y="968"/>
                      </a:lnTo>
                      <a:lnTo>
                        <a:pt x="332" y="1053"/>
                      </a:lnTo>
                      <a:lnTo>
                        <a:pt x="315" y="1141"/>
                      </a:lnTo>
                      <a:lnTo>
                        <a:pt x="310" y="1228"/>
                      </a:lnTo>
                      <a:lnTo>
                        <a:pt x="311" y="1317"/>
                      </a:lnTo>
                      <a:lnTo>
                        <a:pt x="323" y="1405"/>
                      </a:lnTo>
                      <a:lnTo>
                        <a:pt x="346" y="1491"/>
                      </a:lnTo>
                      <a:lnTo>
                        <a:pt x="376" y="1574"/>
                      </a:lnTo>
                      <a:lnTo>
                        <a:pt x="416" y="1656"/>
                      </a:lnTo>
                      <a:lnTo>
                        <a:pt x="327" y="1618"/>
                      </a:lnTo>
                      <a:lnTo>
                        <a:pt x="245" y="1580"/>
                      </a:lnTo>
                      <a:lnTo>
                        <a:pt x="171" y="1544"/>
                      </a:lnTo>
                      <a:lnTo>
                        <a:pt x="106" y="1511"/>
                      </a:lnTo>
                      <a:lnTo>
                        <a:pt x="49" y="1481"/>
                      </a:lnTo>
                      <a:lnTo>
                        <a:pt x="0" y="1456"/>
                      </a:lnTo>
                      <a:lnTo>
                        <a:pt x="34" y="1382"/>
                      </a:lnTo>
                      <a:lnTo>
                        <a:pt x="66" y="1306"/>
                      </a:lnTo>
                      <a:lnTo>
                        <a:pt x="93" y="1224"/>
                      </a:lnTo>
                      <a:lnTo>
                        <a:pt x="129" y="1192"/>
                      </a:lnTo>
                      <a:lnTo>
                        <a:pt x="163" y="1154"/>
                      </a:lnTo>
                      <a:lnTo>
                        <a:pt x="197" y="1108"/>
                      </a:lnTo>
                      <a:lnTo>
                        <a:pt x="233" y="1046"/>
                      </a:lnTo>
                      <a:lnTo>
                        <a:pt x="268" y="973"/>
                      </a:lnTo>
                      <a:lnTo>
                        <a:pt x="298" y="890"/>
                      </a:lnTo>
                      <a:lnTo>
                        <a:pt x="329" y="793"/>
                      </a:lnTo>
                      <a:lnTo>
                        <a:pt x="349" y="717"/>
                      </a:lnTo>
                      <a:lnTo>
                        <a:pt x="363" y="646"/>
                      </a:lnTo>
                      <a:lnTo>
                        <a:pt x="372" y="580"/>
                      </a:lnTo>
                      <a:lnTo>
                        <a:pt x="376" y="519"/>
                      </a:lnTo>
                      <a:lnTo>
                        <a:pt x="374" y="460"/>
                      </a:lnTo>
                      <a:lnTo>
                        <a:pt x="368" y="407"/>
                      </a:lnTo>
                      <a:lnTo>
                        <a:pt x="353" y="348"/>
                      </a:lnTo>
                      <a:lnTo>
                        <a:pt x="332" y="293"/>
                      </a:lnTo>
                      <a:lnTo>
                        <a:pt x="424" y="224"/>
                      </a:lnTo>
                      <a:lnTo>
                        <a:pt x="519" y="163"/>
                      </a:lnTo>
                      <a:lnTo>
                        <a:pt x="620" y="112"/>
                      </a:lnTo>
                      <a:lnTo>
                        <a:pt x="720" y="70"/>
                      </a:lnTo>
                      <a:lnTo>
                        <a:pt x="827" y="38"/>
                      </a:lnTo>
                      <a:lnTo>
                        <a:pt x="933" y="15"/>
                      </a:lnTo>
                      <a:lnTo>
                        <a:pt x="1042" y="4"/>
                      </a:lnTo>
                      <a:lnTo>
                        <a:pt x="1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8" name="Freeform 197">
                  <a:extLst>
                    <a:ext uri="{FF2B5EF4-FFF2-40B4-BE49-F238E27FC236}">
                      <a16:creationId xmlns:a16="http://schemas.microsoft.com/office/drawing/2014/main" id="{6495E136-6C2F-254A-39AF-07F7EA3DFAB2}"/>
                    </a:ext>
                  </a:extLst>
                </p:cNvPr>
                <p:cNvSpPr>
                  <a:spLocks/>
                </p:cNvSpPr>
                <p:nvPr/>
              </p:nvSpPr>
              <p:spPr bwMode="auto">
                <a:xfrm>
                  <a:off x="6172" y="3502"/>
                  <a:ext cx="677" cy="895"/>
                </a:xfrm>
                <a:custGeom>
                  <a:avLst/>
                  <a:gdLst>
                    <a:gd name="T0" fmla="*/ 1228 w 1352"/>
                    <a:gd name="T1" fmla="*/ 0 h 1789"/>
                    <a:gd name="T2" fmla="*/ 1272 w 1352"/>
                    <a:gd name="T3" fmla="*/ 101 h 1789"/>
                    <a:gd name="T4" fmla="*/ 1306 w 1352"/>
                    <a:gd name="T5" fmla="*/ 206 h 1789"/>
                    <a:gd name="T6" fmla="*/ 1331 w 1352"/>
                    <a:gd name="T7" fmla="*/ 310 h 1789"/>
                    <a:gd name="T8" fmla="*/ 1346 w 1352"/>
                    <a:gd name="T9" fmla="*/ 418 h 1789"/>
                    <a:gd name="T10" fmla="*/ 1352 w 1352"/>
                    <a:gd name="T11" fmla="*/ 527 h 1789"/>
                    <a:gd name="T12" fmla="*/ 1348 w 1352"/>
                    <a:gd name="T13" fmla="*/ 635 h 1789"/>
                    <a:gd name="T14" fmla="*/ 1335 w 1352"/>
                    <a:gd name="T15" fmla="*/ 742 h 1789"/>
                    <a:gd name="T16" fmla="*/ 1314 w 1352"/>
                    <a:gd name="T17" fmla="*/ 848 h 1789"/>
                    <a:gd name="T18" fmla="*/ 1282 w 1352"/>
                    <a:gd name="T19" fmla="*/ 953 h 1789"/>
                    <a:gd name="T20" fmla="*/ 1242 w 1352"/>
                    <a:gd name="T21" fmla="*/ 1055 h 1789"/>
                    <a:gd name="T22" fmla="*/ 1192 w 1352"/>
                    <a:gd name="T23" fmla="*/ 1154 h 1789"/>
                    <a:gd name="T24" fmla="*/ 1133 w 1352"/>
                    <a:gd name="T25" fmla="*/ 1249 h 1789"/>
                    <a:gd name="T26" fmla="*/ 1065 w 1352"/>
                    <a:gd name="T27" fmla="*/ 1339 h 1789"/>
                    <a:gd name="T28" fmla="*/ 987 w 1352"/>
                    <a:gd name="T29" fmla="*/ 1424 h 1789"/>
                    <a:gd name="T30" fmla="*/ 909 w 1352"/>
                    <a:gd name="T31" fmla="*/ 1498 h 1789"/>
                    <a:gd name="T32" fmla="*/ 825 w 1352"/>
                    <a:gd name="T33" fmla="*/ 1563 h 1789"/>
                    <a:gd name="T34" fmla="*/ 738 w 1352"/>
                    <a:gd name="T35" fmla="*/ 1618 h 1789"/>
                    <a:gd name="T36" fmla="*/ 647 w 1352"/>
                    <a:gd name="T37" fmla="*/ 1668 h 1789"/>
                    <a:gd name="T38" fmla="*/ 553 w 1352"/>
                    <a:gd name="T39" fmla="*/ 1708 h 1789"/>
                    <a:gd name="T40" fmla="*/ 456 w 1352"/>
                    <a:gd name="T41" fmla="*/ 1740 h 1789"/>
                    <a:gd name="T42" fmla="*/ 359 w 1352"/>
                    <a:gd name="T43" fmla="*/ 1765 h 1789"/>
                    <a:gd name="T44" fmla="*/ 260 w 1352"/>
                    <a:gd name="T45" fmla="*/ 1782 h 1789"/>
                    <a:gd name="T46" fmla="*/ 160 w 1352"/>
                    <a:gd name="T47" fmla="*/ 1789 h 1789"/>
                    <a:gd name="T48" fmla="*/ 143 w 1352"/>
                    <a:gd name="T49" fmla="*/ 1706 h 1789"/>
                    <a:gd name="T50" fmla="*/ 122 w 1352"/>
                    <a:gd name="T51" fmla="*/ 1624 h 1789"/>
                    <a:gd name="T52" fmla="*/ 87 w 1352"/>
                    <a:gd name="T53" fmla="*/ 1531 h 1789"/>
                    <a:gd name="T54" fmla="*/ 47 w 1352"/>
                    <a:gd name="T55" fmla="*/ 1445 h 1789"/>
                    <a:gd name="T56" fmla="*/ 0 w 1352"/>
                    <a:gd name="T57" fmla="*/ 1365 h 1789"/>
                    <a:gd name="T58" fmla="*/ 82 w 1352"/>
                    <a:gd name="T59" fmla="*/ 1371 h 1789"/>
                    <a:gd name="T60" fmla="*/ 165 w 1352"/>
                    <a:gd name="T61" fmla="*/ 1369 h 1789"/>
                    <a:gd name="T62" fmla="*/ 247 w 1352"/>
                    <a:gd name="T63" fmla="*/ 1358 h 1789"/>
                    <a:gd name="T64" fmla="*/ 327 w 1352"/>
                    <a:gd name="T65" fmla="*/ 1341 h 1789"/>
                    <a:gd name="T66" fmla="*/ 405 w 1352"/>
                    <a:gd name="T67" fmla="*/ 1314 h 1789"/>
                    <a:gd name="T68" fmla="*/ 481 w 1352"/>
                    <a:gd name="T69" fmla="*/ 1280 h 1789"/>
                    <a:gd name="T70" fmla="*/ 555 w 1352"/>
                    <a:gd name="T71" fmla="*/ 1238 h 1789"/>
                    <a:gd name="T72" fmla="*/ 624 w 1352"/>
                    <a:gd name="T73" fmla="*/ 1187 h 1789"/>
                    <a:gd name="T74" fmla="*/ 690 w 1352"/>
                    <a:gd name="T75" fmla="*/ 1128 h 1789"/>
                    <a:gd name="T76" fmla="*/ 751 w 1352"/>
                    <a:gd name="T77" fmla="*/ 1059 h 1789"/>
                    <a:gd name="T78" fmla="*/ 802 w 1352"/>
                    <a:gd name="T79" fmla="*/ 987 h 1789"/>
                    <a:gd name="T80" fmla="*/ 846 w 1352"/>
                    <a:gd name="T81" fmla="*/ 911 h 1789"/>
                    <a:gd name="T82" fmla="*/ 880 w 1352"/>
                    <a:gd name="T83" fmla="*/ 831 h 1789"/>
                    <a:gd name="T84" fmla="*/ 905 w 1352"/>
                    <a:gd name="T85" fmla="*/ 749 h 1789"/>
                    <a:gd name="T86" fmla="*/ 922 w 1352"/>
                    <a:gd name="T87" fmla="*/ 664 h 1789"/>
                    <a:gd name="T88" fmla="*/ 932 w 1352"/>
                    <a:gd name="T89" fmla="*/ 580 h 1789"/>
                    <a:gd name="T90" fmla="*/ 930 w 1352"/>
                    <a:gd name="T91" fmla="*/ 495 h 1789"/>
                    <a:gd name="T92" fmla="*/ 922 w 1352"/>
                    <a:gd name="T93" fmla="*/ 409 h 1789"/>
                    <a:gd name="T94" fmla="*/ 903 w 1352"/>
                    <a:gd name="T95" fmla="*/ 325 h 1789"/>
                    <a:gd name="T96" fmla="*/ 1228 w 1352"/>
                    <a:gd name="T97" fmla="*/ 0 h 1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2" h="1789">
                      <a:moveTo>
                        <a:pt x="1228" y="0"/>
                      </a:moveTo>
                      <a:lnTo>
                        <a:pt x="1272" y="101"/>
                      </a:lnTo>
                      <a:lnTo>
                        <a:pt x="1306" y="206"/>
                      </a:lnTo>
                      <a:lnTo>
                        <a:pt x="1331" y="310"/>
                      </a:lnTo>
                      <a:lnTo>
                        <a:pt x="1346" y="418"/>
                      </a:lnTo>
                      <a:lnTo>
                        <a:pt x="1352" y="527"/>
                      </a:lnTo>
                      <a:lnTo>
                        <a:pt x="1348" y="635"/>
                      </a:lnTo>
                      <a:lnTo>
                        <a:pt x="1335" y="742"/>
                      </a:lnTo>
                      <a:lnTo>
                        <a:pt x="1314" y="848"/>
                      </a:lnTo>
                      <a:lnTo>
                        <a:pt x="1282" y="953"/>
                      </a:lnTo>
                      <a:lnTo>
                        <a:pt x="1242" y="1055"/>
                      </a:lnTo>
                      <a:lnTo>
                        <a:pt x="1192" y="1154"/>
                      </a:lnTo>
                      <a:lnTo>
                        <a:pt x="1133" y="1249"/>
                      </a:lnTo>
                      <a:lnTo>
                        <a:pt x="1065" y="1339"/>
                      </a:lnTo>
                      <a:lnTo>
                        <a:pt x="987" y="1424"/>
                      </a:lnTo>
                      <a:lnTo>
                        <a:pt x="909" y="1498"/>
                      </a:lnTo>
                      <a:lnTo>
                        <a:pt x="825" y="1563"/>
                      </a:lnTo>
                      <a:lnTo>
                        <a:pt x="738" y="1618"/>
                      </a:lnTo>
                      <a:lnTo>
                        <a:pt x="647" y="1668"/>
                      </a:lnTo>
                      <a:lnTo>
                        <a:pt x="553" y="1708"/>
                      </a:lnTo>
                      <a:lnTo>
                        <a:pt x="456" y="1740"/>
                      </a:lnTo>
                      <a:lnTo>
                        <a:pt x="359" y="1765"/>
                      </a:lnTo>
                      <a:lnTo>
                        <a:pt x="260" y="1782"/>
                      </a:lnTo>
                      <a:lnTo>
                        <a:pt x="160" y="1789"/>
                      </a:lnTo>
                      <a:lnTo>
                        <a:pt x="143" y="1706"/>
                      </a:lnTo>
                      <a:lnTo>
                        <a:pt x="122" y="1624"/>
                      </a:lnTo>
                      <a:lnTo>
                        <a:pt x="87" y="1531"/>
                      </a:lnTo>
                      <a:lnTo>
                        <a:pt x="47" y="1445"/>
                      </a:lnTo>
                      <a:lnTo>
                        <a:pt x="0" y="1365"/>
                      </a:lnTo>
                      <a:lnTo>
                        <a:pt x="82" y="1371"/>
                      </a:lnTo>
                      <a:lnTo>
                        <a:pt x="165" y="1369"/>
                      </a:lnTo>
                      <a:lnTo>
                        <a:pt x="247" y="1358"/>
                      </a:lnTo>
                      <a:lnTo>
                        <a:pt x="327" y="1341"/>
                      </a:lnTo>
                      <a:lnTo>
                        <a:pt x="405" y="1314"/>
                      </a:lnTo>
                      <a:lnTo>
                        <a:pt x="481" y="1280"/>
                      </a:lnTo>
                      <a:lnTo>
                        <a:pt x="555" y="1238"/>
                      </a:lnTo>
                      <a:lnTo>
                        <a:pt x="624" y="1187"/>
                      </a:lnTo>
                      <a:lnTo>
                        <a:pt x="690" y="1128"/>
                      </a:lnTo>
                      <a:lnTo>
                        <a:pt x="751" y="1059"/>
                      </a:lnTo>
                      <a:lnTo>
                        <a:pt x="802" y="987"/>
                      </a:lnTo>
                      <a:lnTo>
                        <a:pt x="846" y="911"/>
                      </a:lnTo>
                      <a:lnTo>
                        <a:pt x="880" y="831"/>
                      </a:lnTo>
                      <a:lnTo>
                        <a:pt x="905" y="749"/>
                      </a:lnTo>
                      <a:lnTo>
                        <a:pt x="922" y="664"/>
                      </a:lnTo>
                      <a:lnTo>
                        <a:pt x="932" y="580"/>
                      </a:lnTo>
                      <a:lnTo>
                        <a:pt x="930" y="495"/>
                      </a:lnTo>
                      <a:lnTo>
                        <a:pt x="922" y="409"/>
                      </a:lnTo>
                      <a:lnTo>
                        <a:pt x="903" y="325"/>
                      </a:lnTo>
                      <a:lnTo>
                        <a:pt x="122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198">
                  <a:extLst>
                    <a:ext uri="{FF2B5EF4-FFF2-40B4-BE49-F238E27FC236}">
                      <a16:creationId xmlns:a16="http://schemas.microsoft.com/office/drawing/2014/main" id="{2F787444-914D-B466-D004-9550EB704E5E}"/>
                    </a:ext>
                  </a:extLst>
                </p:cNvPr>
                <p:cNvSpPr>
                  <a:spLocks/>
                </p:cNvSpPr>
                <p:nvPr/>
              </p:nvSpPr>
              <p:spPr bwMode="auto">
                <a:xfrm>
                  <a:off x="6268" y="3188"/>
                  <a:ext cx="1008" cy="1637"/>
                </a:xfrm>
                <a:custGeom>
                  <a:avLst/>
                  <a:gdLst>
                    <a:gd name="T0" fmla="*/ 1736 w 2016"/>
                    <a:gd name="T1" fmla="*/ 119 h 3274"/>
                    <a:gd name="T2" fmla="*/ 1858 w 2016"/>
                    <a:gd name="T3" fmla="*/ 369 h 3274"/>
                    <a:gd name="T4" fmla="*/ 1946 w 2016"/>
                    <a:gd name="T5" fmla="*/ 627 h 3274"/>
                    <a:gd name="T6" fmla="*/ 1999 w 2016"/>
                    <a:gd name="T7" fmla="*/ 893 h 3274"/>
                    <a:gd name="T8" fmla="*/ 2016 w 2016"/>
                    <a:gd name="T9" fmla="*/ 1163 h 3274"/>
                    <a:gd name="T10" fmla="*/ 2001 w 2016"/>
                    <a:gd name="T11" fmla="*/ 1433 h 3274"/>
                    <a:gd name="T12" fmla="*/ 1949 w 2016"/>
                    <a:gd name="T13" fmla="*/ 1700 h 3274"/>
                    <a:gd name="T14" fmla="*/ 1864 w 2016"/>
                    <a:gd name="T15" fmla="*/ 1960 h 3274"/>
                    <a:gd name="T16" fmla="*/ 1744 w 2016"/>
                    <a:gd name="T17" fmla="*/ 2207 h 3274"/>
                    <a:gd name="T18" fmla="*/ 1588 w 2016"/>
                    <a:gd name="T19" fmla="*/ 2443 h 3274"/>
                    <a:gd name="T20" fmla="*/ 1400 w 2016"/>
                    <a:gd name="T21" fmla="*/ 2660 h 3274"/>
                    <a:gd name="T22" fmla="*/ 1177 w 2016"/>
                    <a:gd name="T23" fmla="*/ 2852 h 3274"/>
                    <a:gd name="T24" fmla="*/ 938 w 2016"/>
                    <a:gd name="T25" fmla="*/ 3010 h 3274"/>
                    <a:gd name="T26" fmla="*/ 683 w 2016"/>
                    <a:gd name="T27" fmla="*/ 3129 h 3274"/>
                    <a:gd name="T28" fmla="*/ 418 w 2016"/>
                    <a:gd name="T29" fmla="*/ 3215 h 3274"/>
                    <a:gd name="T30" fmla="*/ 145 w 2016"/>
                    <a:gd name="T31" fmla="*/ 3262 h 3274"/>
                    <a:gd name="T32" fmla="*/ 8 w 2016"/>
                    <a:gd name="T33" fmla="*/ 3272 h 3274"/>
                    <a:gd name="T34" fmla="*/ 6 w 2016"/>
                    <a:gd name="T35" fmla="*/ 3127 h 3274"/>
                    <a:gd name="T36" fmla="*/ 0 w 2016"/>
                    <a:gd name="T37" fmla="*/ 2814 h 3274"/>
                    <a:gd name="T38" fmla="*/ 234 w 2016"/>
                    <a:gd name="T39" fmla="*/ 2785 h 3274"/>
                    <a:gd name="T40" fmla="*/ 462 w 2016"/>
                    <a:gd name="T41" fmla="*/ 2721 h 3274"/>
                    <a:gd name="T42" fmla="*/ 681 w 2016"/>
                    <a:gd name="T43" fmla="*/ 2626 h 3274"/>
                    <a:gd name="T44" fmla="*/ 886 w 2016"/>
                    <a:gd name="T45" fmla="*/ 2496 h 3274"/>
                    <a:gd name="T46" fmla="*/ 1075 w 2016"/>
                    <a:gd name="T47" fmla="*/ 2335 h 3274"/>
                    <a:gd name="T48" fmla="*/ 1240 w 2016"/>
                    <a:gd name="T49" fmla="*/ 2143 h 3274"/>
                    <a:gd name="T50" fmla="*/ 1369 w 2016"/>
                    <a:gd name="T51" fmla="*/ 1935 h 3274"/>
                    <a:gd name="T52" fmla="*/ 1466 w 2016"/>
                    <a:gd name="T53" fmla="*/ 1715 h 3274"/>
                    <a:gd name="T54" fmla="*/ 1529 w 2016"/>
                    <a:gd name="T55" fmla="*/ 1485 h 3274"/>
                    <a:gd name="T56" fmla="*/ 1558 w 2016"/>
                    <a:gd name="T57" fmla="*/ 1249 h 3274"/>
                    <a:gd name="T58" fmla="*/ 1552 w 2016"/>
                    <a:gd name="T59" fmla="*/ 1011 h 3274"/>
                    <a:gd name="T60" fmla="*/ 1512 w 2016"/>
                    <a:gd name="T61" fmla="*/ 777 h 3274"/>
                    <a:gd name="T62" fmla="*/ 1440 w 2016"/>
                    <a:gd name="T63" fmla="*/ 549 h 3274"/>
                    <a:gd name="T64" fmla="*/ 1331 w 2016"/>
                    <a:gd name="T65" fmla="*/ 332 h 3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6" h="3274">
                      <a:moveTo>
                        <a:pt x="1664" y="0"/>
                      </a:moveTo>
                      <a:lnTo>
                        <a:pt x="1736" y="119"/>
                      </a:lnTo>
                      <a:lnTo>
                        <a:pt x="1803" y="241"/>
                      </a:lnTo>
                      <a:lnTo>
                        <a:pt x="1858" y="369"/>
                      </a:lnTo>
                      <a:lnTo>
                        <a:pt x="1908" y="496"/>
                      </a:lnTo>
                      <a:lnTo>
                        <a:pt x="1946" y="627"/>
                      </a:lnTo>
                      <a:lnTo>
                        <a:pt x="1976" y="758"/>
                      </a:lnTo>
                      <a:lnTo>
                        <a:pt x="1999" y="893"/>
                      </a:lnTo>
                      <a:lnTo>
                        <a:pt x="2012" y="1028"/>
                      </a:lnTo>
                      <a:lnTo>
                        <a:pt x="2016" y="1163"/>
                      </a:lnTo>
                      <a:lnTo>
                        <a:pt x="2012" y="1298"/>
                      </a:lnTo>
                      <a:lnTo>
                        <a:pt x="2001" y="1433"/>
                      </a:lnTo>
                      <a:lnTo>
                        <a:pt x="1978" y="1566"/>
                      </a:lnTo>
                      <a:lnTo>
                        <a:pt x="1949" y="1700"/>
                      </a:lnTo>
                      <a:lnTo>
                        <a:pt x="1911" y="1831"/>
                      </a:lnTo>
                      <a:lnTo>
                        <a:pt x="1864" y="1960"/>
                      </a:lnTo>
                      <a:lnTo>
                        <a:pt x="1807" y="2086"/>
                      </a:lnTo>
                      <a:lnTo>
                        <a:pt x="1744" y="2207"/>
                      </a:lnTo>
                      <a:lnTo>
                        <a:pt x="1670" y="2327"/>
                      </a:lnTo>
                      <a:lnTo>
                        <a:pt x="1588" y="2443"/>
                      </a:lnTo>
                      <a:lnTo>
                        <a:pt x="1499" y="2553"/>
                      </a:lnTo>
                      <a:lnTo>
                        <a:pt x="1400" y="2660"/>
                      </a:lnTo>
                      <a:lnTo>
                        <a:pt x="1291" y="2761"/>
                      </a:lnTo>
                      <a:lnTo>
                        <a:pt x="1177" y="2852"/>
                      </a:lnTo>
                      <a:lnTo>
                        <a:pt x="1059" y="2935"/>
                      </a:lnTo>
                      <a:lnTo>
                        <a:pt x="938" y="3010"/>
                      </a:lnTo>
                      <a:lnTo>
                        <a:pt x="812" y="3074"/>
                      </a:lnTo>
                      <a:lnTo>
                        <a:pt x="683" y="3129"/>
                      </a:lnTo>
                      <a:lnTo>
                        <a:pt x="552" y="3177"/>
                      </a:lnTo>
                      <a:lnTo>
                        <a:pt x="418" y="3215"/>
                      </a:lnTo>
                      <a:lnTo>
                        <a:pt x="281" y="3243"/>
                      </a:lnTo>
                      <a:lnTo>
                        <a:pt x="145" y="3262"/>
                      </a:lnTo>
                      <a:lnTo>
                        <a:pt x="8" y="3274"/>
                      </a:lnTo>
                      <a:lnTo>
                        <a:pt x="8" y="3272"/>
                      </a:lnTo>
                      <a:lnTo>
                        <a:pt x="6" y="3198"/>
                      </a:lnTo>
                      <a:lnTo>
                        <a:pt x="6" y="3127"/>
                      </a:lnTo>
                      <a:lnTo>
                        <a:pt x="4" y="2966"/>
                      </a:lnTo>
                      <a:lnTo>
                        <a:pt x="0" y="2814"/>
                      </a:lnTo>
                      <a:lnTo>
                        <a:pt x="118" y="2804"/>
                      </a:lnTo>
                      <a:lnTo>
                        <a:pt x="234" y="2785"/>
                      </a:lnTo>
                      <a:lnTo>
                        <a:pt x="348" y="2757"/>
                      </a:lnTo>
                      <a:lnTo>
                        <a:pt x="462" y="2721"/>
                      </a:lnTo>
                      <a:lnTo>
                        <a:pt x="572" y="2677"/>
                      </a:lnTo>
                      <a:lnTo>
                        <a:pt x="681" y="2626"/>
                      </a:lnTo>
                      <a:lnTo>
                        <a:pt x="785" y="2565"/>
                      </a:lnTo>
                      <a:lnTo>
                        <a:pt x="886" y="2496"/>
                      </a:lnTo>
                      <a:lnTo>
                        <a:pt x="983" y="2418"/>
                      </a:lnTo>
                      <a:lnTo>
                        <a:pt x="1075" y="2335"/>
                      </a:lnTo>
                      <a:lnTo>
                        <a:pt x="1162" y="2241"/>
                      </a:lnTo>
                      <a:lnTo>
                        <a:pt x="1240" y="2143"/>
                      </a:lnTo>
                      <a:lnTo>
                        <a:pt x="1308" y="2042"/>
                      </a:lnTo>
                      <a:lnTo>
                        <a:pt x="1369" y="1935"/>
                      </a:lnTo>
                      <a:lnTo>
                        <a:pt x="1423" y="1827"/>
                      </a:lnTo>
                      <a:lnTo>
                        <a:pt x="1466" y="1715"/>
                      </a:lnTo>
                      <a:lnTo>
                        <a:pt x="1501" y="1601"/>
                      </a:lnTo>
                      <a:lnTo>
                        <a:pt x="1529" y="1485"/>
                      </a:lnTo>
                      <a:lnTo>
                        <a:pt x="1546" y="1367"/>
                      </a:lnTo>
                      <a:lnTo>
                        <a:pt x="1558" y="1249"/>
                      </a:lnTo>
                      <a:lnTo>
                        <a:pt x="1558" y="1129"/>
                      </a:lnTo>
                      <a:lnTo>
                        <a:pt x="1552" y="1011"/>
                      </a:lnTo>
                      <a:lnTo>
                        <a:pt x="1537" y="893"/>
                      </a:lnTo>
                      <a:lnTo>
                        <a:pt x="1512" y="777"/>
                      </a:lnTo>
                      <a:lnTo>
                        <a:pt x="1480" y="663"/>
                      </a:lnTo>
                      <a:lnTo>
                        <a:pt x="1440" y="549"/>
                      </a:lnTo>
                      <a:lnTo>
                        <a:pt x="1390" y="439"/>
                      </a:lnTo>
                      <a:lnTo>
                        <a:pt x="1331" y="332"/>
                      </a:lnTo>
                      <a:lnTo>
                        <a:pt x="16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0" name="Freeform 199">
                  <a:extLst>
                    <a:ext uri="{FF2B5EF4-FFF2-40B4-BE49-F238E27FC236}">
                      <a16:creationId xmlns:a16="http://schemas.microsoft.com/office/drawing/2014/main" id="{A514E0C7-B547-81BF-3C50-F94D620CA04C}"/>
                    </a:ext>
                  </a:extLst>
                </p:cNvPr>
                <p:cNvSpPr>
                  <a:spLocks/>
                </p:cNvSpPr>
                <p:nvPr/>
              </p:nvSpPr>
              <p:spPr bwMode="auto">
                <a:xfrm>
                  <a:off x="6008" y="2577"/>
                  <a:ext cx="1409" cy="1410"/>
                </a:xfrm>
                <a:custGeom>
                  <a:avLst/>
                  <a:gdLst>
                    <a:gd name="T0" fmla="*/ 2351 w 2818"/>
                    <a:gd name="T1" fmla="*/ 0 h 2820"/>
                    <a:gd name="T2" fmla="*/ 2406 w 2818"/>
                    <a:gd name="T3" fmla="*/ 413 h 2820"/>
                    <a:gd name="T4" fmla="*/ 2818 w 2818"/>
                    <a:gd name="T5" fmla="*/ 468 h 2820"/>
                    <a:gd name="T6" fmla="*/ 2273 w 2818"/>
                    <a:gd name="T7" fmla="*/ 1014 h 2820"/>
                    <a:gd name="T8" fmla="*/ 2067 w 2818"/>
                    <a:gd name="T9" fmla="*/ 987 h 2820"/>
                    <a:gd name="T10" fmla="*/ 827 w 2818"/>
                    <a:gd name="T11" fmla="*/ 2225 h 2820"/>
                    <a:gd name="T12" fmla="*/ 848 w 2818"/>
                    <a:gd name="T13" fmla="*/ 2286 h 2820"/>
                    <a:gd name="T14" fmla="*/ 858 w 2818"/>
                    <a:gd name="T15" fmla="*/ 2346 h 2820"/>
                    <a:gd name="T16" fmla="*/ 860 w 2818"/>
                    <a:gd name="T17" fmla="*/ 2409 h 2820"/>
                    <a:gd name="T18" fmla="*/ 852 w 2818"/>
                    <a:gd name="T19" fmla="*/ 2472 h 2820"/>
                    <a:gd name="T20" fmla="*/ 837 w 2818"/>
                    <a:gd name="T21" fmla="*/ 2531 h 2820"/>
                    <a:gd name="T22" fmla="*/ 812 w 2818"/>
                    <a:gd name="T23" fmla="*/ 2590 h 2820"/>
                    <a:gd name="T24" fmla="*/ 778 w 2818"/>
                    <a:gd name="T25" fmla="*/ 2645 h 2820"/>
                    <a:gd name="T26" fmla="*/ 734 w 2818"/>
                    <a:gd name="T27" fmla="*/ 2694 h 2820"/>
                    <a:gd name="T28" fmla="*/ 686 w 2818"/>
                    <a:gd name="T29" fmla="*/ 2736 h 2820"/>
                    <a:gd name="T30" fmla="*/ 633 w 2818"/>
                    <a:gd name="T31" fmla="*/ 2770 h 2820"/>
                    <a:gd name="T32" fmla="*/ 578 w 2818"/>
                    <a:gd name="T33" fmla="*/ 2795 h 2820"/>
                    <a:gd name="T34" fmla="*/ 519 w 2818"/>
                    <a:gd name="T35" fmla="*/ 2812 h 2820"/>
                    <a:gd name="T36" fmla="*/ 460 w 2818"/>
                    <a:gd name="T37" fmla="*/ 2820 h 2820"/>
                    <a:gd name="T38" fmla="*/ 399 w 2818"/>
                    <a:gd name="T39" fmla="*/ 2820 h 2820"/>
                    <a:gd name="T40" fmla="*/ 340 w 2818"/>
                    <a:gd name="T41" fmla="*/ 2812 h 2820"/>
                    <a:gd name="T42" fmla="*/ 281 w 2818"/>
                    <a:gd name="T43" fmla="*/ 2795 h 2820"/>
                    <a:gd name="T44" fmla="*/ 226 w 2818"/>
                    <a:gd name="T45" fmla="*/ 2770 h 2820"/>
                    <a:gd name="T46" fmla="*/ 173 w 2818"/>
                    <a:gd name="T47" fmla="*/ 2736 h 2820"/>
                    <a:gd name="T48" fmla="*/ 125 w 2818"/>
                    <a:gd name="T49" fmla="*/ 2694 h 2820"/>
                    <a:gd name="T50" fmla="*/ 84 w 2818"/>
                    <a:gd name="T51" fmla="*/ 2647 h 2820"/>
                    <a:gd name="T52" fmla="*/ 49 w 2818"/>
                    <a:gd name="T53" fmla="*/ 2594 h 2820"/>
                    <a:gd name="T54" fmla="*/ 25 w 2818"/>
                    <a:gd name="T55" fmla="*/ 2538 h 2820"/>
                    <a:gd name="T56" fmla="*/ 8 w 2818"/>
                    <a:gd name="T57" fmla="*/ 2480 h 2820"/>
                    <a:gd name="T58" fmla="*/ 0 w 2818"/>
                    <a:gd name="T59" fmla="*/ 2421 h 2820"/>
                    <a:gd name="T60" fmla="*/ 0 w 2818"/>
                    <a:gd name="T61" fmla="*/ 2360 h 2820"/>
                    <a:gd name="T62" fmla="*/ 8 w 2818"/>
                    <a:gd name="T63" fmla="*/ 2301 h 2820"/>
                    <a:gd name="T64" fmla="*/ 25 w 2818"/>
                    <a:gd name="T65" fmla="*/ 2242 h 2820"/>
                    <a:gd name="T66" fmla="*/ 49 w 2818"/>
                    <a:gd name="T67" fmla="*/ 2187 h 2820"/>
                    <a:gd name="T68" fmla="*/ 84 w 2818"/>
                    <a:gd name="T69" fmla="*/ 2133 h 2820"/>
                    <a:gd name="T70" fmla="*/ 125 w 2818"/>
                    <a:gd name="T71" fmla="*/ 2086 h 2820"/>
                    <a:gd name="T72" fmla="*/ 175 w 2818"/>
                    <a:gd name="T73" fmla="*/ 2042 h 2820"/>
                    <a:gd name="T74" fmla="*/ 230 w 2818"/>
                    <a:gd name="T75" fmla="*/ 2008 h 2820"/>
                    <a:gd name="T76" fmla="*/ 287 w 2818"/>
                    <a:gd name="T77" fmla="*/ 1983 h 2820"/>
                    <a:gd name="T78" fmla="*/ 348 w 2818"/>
                    <a:gd name="T79" fmla="*/ 1968 h 2820"/>
                    <a:gd name="T80" fmla="*/ 411 w 2818"/>
                    <a:gd name="T81" fmla="*/ 1960 h 2820"/>
                    <a:gd name="T82" fmla="*/ 473 w 2818"/>
                    <a:gd name="T83" fmla="*/ 1962 h 2820"/>
                    <a:gd name="T84" fmla="*/ 534 w 2818"/>
                    <a:gd name="T85" fmla="*/ 1972 h 2820"/>
                    <a:gd name="T86" fmla="*/ 595 w 2818"/>
                    <a:gd name="T87" fmla="*/ 1993 h 2820"/>
                    <a:gd name="T88" fmla="*/ 1831 w 2818"/>
                    <a:gd name="T89" fmla="*/ 753 h 2820"/>
                    <a:gd name="T90" fmla="*/ 1805 w 2818"/>
                    <a:gd name="T91" fmla="*/ 548 h 2820"/>
                    <a:gd name="T92" fmla="*/ 2351 w 2818"/>
                    <a:gd name="T93" fmla="*/ 0 h 2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18" h="2820">
                      <a:moveTo>
                        <a:pt x="2351" y="0"/>
                      </a:moveTo>
                      <a:lnTo>
                        <a:pt x="2406" y="413"/>
                      </a:lnTo>
                      <a:lnTo>
                        <a:pt x="2818" y="468"/>
                      </a:lnTo>
                      <a:lnTo>
                        <a:pt x="2273" y="1014"/>
                      </a:lnTo>
                      <a:lnTo>
                        <a:pt x="2067" y="987"/>
                      </a:lnTo>
                      <a:lnTo>
                        <a:pt x="827" y="2225"/>
                      </a:lnTo>
                      <a:lnTo>
                        <a:pt x="848" y="2286"/>
                      </a:lnTo>
                      <a:lnTo>
                        <a:pt x="858" y="2346"/>
                      </a:lnTo>
                      <a:lnTo>
                        <a:pt x="860" y="2409"/>
                      </a:lnTo>
                      <a:lnTo>
                        <a:pt x="852" y="2472"/>
                      </a:lnTo>
                      <a:lnTo>
                        <a:pt x="837" y="2531"/>
                      </a:lnTo>
                      <a:lnTo>
                        <a:pt x="812" y="2590"/>
                      </a:lnTo>
                      <a:lnTo>
                        <a:pt x="778" y="2645"/>
                      </a:lnTo>
                      <a:lnTo>
                        <a:pt x="734" y="2694"/>
                      </a:lnTo>
                      <a:lnTo>
                        <a:pt x="686" y="2736"/>
                      </a:lnTo>
                      <a:lnTo>
                        <a:pt x="633" y="2770"/>
                      </a:lnTo>
                      <a:lnTo>
                        <a:pt x="578" y="2795"/>
                      </a:lnTo>
                      <a:lnTo>
                        <a:pt x="519" y="2812"/>
                      </a:lnTo>
                      <a:lnTo>
                        <a:pt x="460" y="2820"/>
                      </a:lnTo>
                      <a:lnTo>
                        <a:pt x="399" y="2820"/>
                      </a:lnTo>
                      <a:lnTo>
                        <a:pt x="340" y="2812"/>
                      </a:lnTo>
                      <a:lnTo>
                        <a:pt x="281" y="2795"/>
                      </a:lnTo>
                      <a:lnTo>
                        <a:pt x="226" y="2770"/>
                      </a:lnTo>
                      <a:lnTo>
                        <a:pt x="173" y="2736"/>
                      </a:lnTo>
                      <a:lnTo>
                        <a:pt x="125" y="2694"/>
                      </a:lnTo>
                      <a:lnTo>
                        <a:pt x="84" y="2647"/>
                      </a:lnTo>
                      <a:lnTo>
                        <a:pt x="49" y="2594"/>
                      </a:lnTo>
                      <a:lnTo>
                        <a:pt x="25" y="2538"/>
                      </a:lnTo>
                      <a:lnTo>
                        <a:pt x="8" y="2480"/>
                      </a:lnTo>
                      <a:lnTo>
                        <a:pt x="0" y="2421"/>
                      </a:lnTo>
                      <a:lnTo>
                        <a:pt x="0" y="2360"/>
                      </a:lnTo>
                      <a:lnTo>
                        <a:pt x="8" y="2301"/>
                      </a:lnTo>
                      <a:lnTo>
                        <a:pt x="25" y="2242"/>
                      </a:lnTo>
                      <a:lnTo>
                        <a:pt x="49" y="2187"/>
                      </a:lnTo>
                      <a:lnTo>
                        <a:pt x="84" y="2133"/>
                      </a:lnTo>
                      <a:lnTo>
                        <a:pt x="125" y="2086"/>
                      </a:lnTo>
                      <a:lnTo>
                        <a:pt x="175" y="2042"/>
                      </a:lnTo>
                      <a:lnTo>
                        <a:pt x="230" y="2008"/>
                      </a:lnTo>
                      <a:lnTo>
                        <a:pt x="287" y="1983"/>
                      </a:lnTo>
                      <a:lnTo>
                        <a:pt x="348" y="1968"/>
                      </a:lnTo>
                      <a:lnTo>
                        <a:pt x="411" y="1960"/>
                      </a:lnTo>
                      <a:lnTo>
                        <a:pt x="473" y="1962"/>
                      </a:lnTo>
                      <a:lnTo>
                        <a:pt x="534" y="1972"/>
                      </a:lnTo>
                      <a:lnTo>
                        <a:pt x="595" y="1993"/>
                      </a:lnTo>
                      <a:lnTo>
                        <a:pt x="1831" y="753"/>
                      </a:lnTo>
                      <a:lnTo>
                        <a:pt x="1805" y="548"/>
                      </a:lnTo>
                      <a:lnTo>
                        <a:pt x="2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200">
                  <a:extLst>
                    <a:ext uri="{FF2B5EF4-FFF2-40B4-BE49-F238E27FC236}">
                      <a16:creationId xmlns:a16="http://schemas.microsoft.com/office/drawing/2014/main" id="{CE361890-A209-B6EA-2E8A-FC6C8C03932F}"/>
                    </a:ext>
                  </a:extLst>
                </p:cNvPr>
                <p:cNvSpPr>
                  <a:spLocks/>
                </p:cNvSpPr>
                <p:nvPr/>
              </p:nvSpPr>
              <p:spPr bwMode="auto">
                <a:xfrm>
                  <a:off x="5745" y="2720"/>
                  <a:ext cx="1063" cy="342"/>
                </a:xfrm>
                <a:custGeom>
                  <a:avLst/>
                  <a:gdLst>
                    <a:gd name="T0" fmla="*/ 1002 w 2126"/>
                    <a:gd name="T1" fmla="*/ 0 h 685"/>
                    <a:gd name="T2" fmla="*/ 1151 w 2126"/>
                    <a:gd name="T3" fmla="*/ 8 h 685"/>
                    <a:gd name="T4" fmla="*/ 1297 w 2126"/>
                    <a:gd name="T5" fmla="*/ 27 h 685"/>
                    <a:gd name="T6" fmla="*/ 1442 w 2126"/>
                    <a:gd name="T7" fmla="*/ 55 h 685"/>
                    <a:gd name="T8" fmla="*/ 1584 w 2126"/>
                    <a:gd name="T9" fmla="*/ 93 h 685"/>
                    <a:gd name="T10" fmla="*/ 1725 w 2126"/>
                    <a:gd name="T11" fmla="*/ 143 h 685"/>
                    <a:gd name="T12" fmla="*/ 1864 w 2126"/>
                    <a:gd name="T13" fmla="*/ 202 h 685"/>
                    <a:gd name="T14" fmla="*/ 1997 w 2126"/>
                    <a:gd name="T15" fmla="*/ 272 h 685"/>
                    <a:gd name="T16" fmla="*/ 2126 w 2126"/>
                    <a:gd name="T17" fmla="*/ 352 h 685"/>
                    <a:gd name="T18" fmla="*/ 1794 w 2126"/>
                    <a:gd name="T19" fmla="*/ 685 h 685"/>
                    <a:gd name="T20" fmla="*/ 1677 w 2126"/>
                    <a:gd name="T21" fmla="*/ 622 h 685"/>
                    <a:gd name="T22" fmla="*/ 1556 w 2126"/>
                    <a:gd name="T23" fmla="*/ 569 h 685"/>
                    <a:gd name="T24" fmla="*/ 1432 w 2126"/>
                    <a:gd name="T25" fmla="*/ 527 h 685"/>
                    <a:gd name="T26" fmla="*/ 1305 w 2126"/>
                    <a:gd name="T27" fmla="*/ 495 h 685"/>
                    <a:gd name="T28" fmla="*/ 1177 w 2126"/>
                    <a:gd name="T29" fmla="*/ 472 h 685"/>
                    <a:gd name="T30" fmla="*/ 1048 w 2126"/>
                    <a:gd name="T31" fmla="*/ 460 h 685"/>
                    <a:gd name="T32" fmla="*/ 919 w 2126"/>
                    <a:gd name="T33" fmla="*/ 459 h 685"/>
                    <a:gd name="T34" fmla="*/ 789 w 2126"/>
                    <a:gd name="T35" fmla="*/ 466 h 685"/>
                    <a:gd name="T36" fmla="*/ 660 w 2126"/>
                    <a:gd name="T37" fmla="*/ 485 h 685"/>
                    <a:gd name="T38" fmla="*/ 533 w 2126"/>
                    <a:gd name="T39" fmla="*/ 514 h 685"/>
                    <a:gd name="T40" fmla="*/ 407 w 2126"/>
                    <a:gd name="T41" fmla="*/ 552 h 685"/>
                    <a:gd name="T42" fmla="*/ 285 w 2126"/>
                    <a:gd name="T43" fmla="*/ 601 h 685"/>
                    <a:gd name="T44" fmla="*/ 166 w 2126"/>
                    <a:gd name="T45" fmla="*/ 660 h 685"/>
                    <a:gd name="T46" fmla="*/ 150 w 2126"/>
                    <a:gd name="T47" fmla="*/ 561 h 685"/>
                    <a:gd name="T48" fmla="*/ 126 w 2126"/>
                    <a:gd name="T49" fmla="*/ 472 h 685"/>
                    <a:gd name="T50" fmla="*/ 93 w 2126"/>
                    <a:gd name="T51" fmla="*/ 388 h 685"/>
                    <a:gd name="T52" fmla="*/ 55 w 2126"/>
                    <a:gd name="T53" fmla="*/ 310 h 685"/>
                    <a:gd name="T54" fmla="*/ 10 w 2126"/>
                    <a:gd name="T55" fmla="*/ 240 h 685"/>
                    <a:gd name="T56" fmla="*/ 0 w 2126"/>
                    <a:gd name="T57" fmla="*/ 228 h 685"/>
                    <a:gd name="T58" fmla="*/ 137 w 2126"/>
                    <a:gd name="T59" fmla="*/ 166 h 685"/>
                    <a:gd name="T60" fmla="*/ 276 w 2126"/>
                    <a:gd name="T61" fmla="*/ 112 h 685"/>
                    <a:gd name="T62" fmla="*/ 418 w 2126"/>
                    <a:gd name="T63" fmla="*/ 69 h 685"/>
                    <a:gd name="T64" fmla="*/ 563 w 2126"/>
                    <a:gd name="T65" fmla="*/ 36 h 685"/>
                    <a:gd name="T66" fmla="*/ 708 w 2126"/>
                    <a:gd name="T67" fmla="*/ 14 h 685"/>
                    <a:gd name="T68" fmla="*/ 856 w 2126"/>
                    <a:gd name="T69" fmla="*/ 2 h 685"/>
                    <a:gd name="T70" fmla="*/ 1002 w 2126"/>
                    <a:gd name="T71" fmla="*/ 0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26" h="685">
                      <a:moveTo>
                        <a:pt x="1002" y="0"/>
                      </a:moveTo>
                      <a:lnTo>
                        <a:pt x="1151" y="8"/>
                      </a:lnTo>
                      <a:lnTo>
                        <a:pt x="1297" y="27"/>
                      </a:lnTo>
                      <a:lnTo>
                        <a:pt x="1442" y="55"/>
                      </a:lnTo>
                      <a:lnTo>
                        <a:pt x="1584" y="93"/>
                      </a:lnTo>
                      <a:lnTo>
                        <a:pt x="1725" y="143"/>
                      </a:lnTo>
                      <a:lnTo>
                        <a:pt x="1864" y="202"/>
                      </a:lnTo>
                      <a:lnTo>
                        <a:pt x="1997" y="272"/>
                      </a:lnTo>
                      <a:lnTo>
                        <a:pt x="2126" y="352"/>
                      </a:lnTo>
                      <a:lnTo>
                        <a:pt x="1794" y="685"/>
                      </a:lnTo>
                      <a:lnTo>
                        <a:pt x="1677" y="622"/>
                      </a:lnTo>
                      <a:lnTo>
                        <a:pt x="1556" y="569"/>
                      </a:lnTo>
                      <a:lnTo>
                        <a:pt x="1432" y="527"/>
                      </a:lnTo>
                      <a:lnTo>
                        <a:pt x="1305" y="495"/>
                      </a:lnTo>
                      <a:lnTo>
                        <a:pt x="1177" y="472"/>
                      </a:lnTo>
                      <a:lnTo>
                        <a:pt x="1048" y="460"/>
                      </a:lnTo>
                      <a:lnTo>
                        <a:pt x="919" y="459"/>
                      </a:lnTo>
                      <a:lnTo>
                        <a:pt x="789" y="466"/>
                      </a:lnTo>
                      <a:lnTo>
                        <a:pt x="660" y="485"/>
                      </a:lnTo>
                      <a:lnTo>
                        <a:pt x="533" y="514"/>
                      </a:lnTo>
                      <a:lnTo>
                        <a:pt x="407" y="552"/>
                      </a:lnTo>
                      <a:lnTo>
                        <a:pt x="285" y="601"/>
                      </a:lnTo>
                      <a:lnTo>
                        <a:pt x="166" y="660"/>
                      </a:lnTo>
                      <a:lnTo>
                        <a:pt x="150" y="561"/>
                      </a:lnTo>
                      <a:lnTo>
                        <a:pt x="126" y="472"/>
                      </a:lnTo>
                      <a:lnTo>
                        <a:pt x="93" y="388"/>
                      </a:lnTo>
                      <a:lnTo>
                        <a:pt x="55" y="310"/>
                      </a:lnTo>
                      <a:lnTo>
                        <a:pt x="10" y="240"/>
                      </a:lnTo>
                      <a:lnTo>
                        <a:pt x="0" y="228"/>
                      </a:lnTo>
                      <a:lnTo>
                        <a:pt x="137" y="166"/>
                      </a:lnTo>
                      <a:lnTo>
                        <a:pt x="276" y="112"/>
                      </a:lnTo>
                      <a:lnTo>
                        <a:pt x="418" y="69"/>
                      </a:lnTo>
                      <a:lnTo>
                        <a:pt x="563" y="36"/>
                      </a:lnTo>
                      <a:lnTo>
                        <a:pt x="708" y="14"/>
                      </a:lnTo>
                      <a:lnTo>
                        <a:pt x="856" y="2"/>
                      </a:lnTo>
                      <a:lnTo>
                        <a:pt x="100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52" name="Group 151">
            <a:extLst>
              <a:ext uri="{FF2B5EF4-FFF2-40B4-BE49-F238E27FC236}">
                <a16:creationId xmlns:a16="http://schemas.microsoft.com/office/drawing/2014/main" id="{AD01979B-5ADE-ACE5-B0C6-AE26D7B47BEA}"/>
              </a:ext>
            </a:extLst>
          </p:cNvPr>
          <p:cNvGrpSpPr/>
          <p:nvPr/>
        </p:nvGrpSpPr>
        <p:grpSpPr>
          <a:xfrm rot="1019629">
            <a:off x="194784" y="2826887"/>
            <a:ext cx="2511425" cy="2605088"/>
            <a:chOff x="608012" y="3256540"/>
            <a:chExt cx="2511425" cy="2605088"/>
          </a:xfrm>
        </p:grpSpPr>
        <p:sp>
          <p:nvSpPr>
            <p:cNvPr id="153" name="Freeform 9">
              <a:extLst>
                <a:ext uri="{FF2B5EF4-FFF2-40B4-BE49-F238E27FC236}">
                  <a16:creationId xmlns:a16="http://schemas.microsoft.com/office/drawing/2014/main" id="{E535D437-0CA3-C532-6C92-58D64E533FDD}"/>
                </a:ext>
              </a:extLst>
            </p:cNvPr>
            <p:cNvSpPr>
              <a:spLocks/>
            </p:cNvSpPr>
            <p:nvPr/>
          </p:nvSpPr>
          <p:spPr bwMode="auto">
            <a:xfrm>
              <a:off x="608012" y="3364490"/>
              <a:ext cx="2511425" cy="2497138"/>
            </a:xfrm>
            <a:custGeom>
              <a:avLst/>
              <a:gdLst>
                <a:gd name="T0" fmla="*/ 1404 w 1582"/>
                <a:gd name="T1" fmla="*/ 141 h 1573"/>
                <a:gd name="T2" fmla="*/ 1402 w 1582"/>
                <a:gd name="T3" fmla="*/ 125 h 1573"/>
                <a:gd name="T4" fmla="*/ 1395 w 1582"/>
                <a:gd name="T5" fmla="*/ 78 h 1573"/>
                <a:gd name="T6" fmla="*/ 172 w 1582"/>
                <a:gd name="T7" fmla="*/ 0 h 1573"/>
                <a:gd name="T8" fmla="*/ 224 w 1582"/>
                <a:gd name="T9" fmla="*/ 345 h 1573"/>
                <a:gd name="T10" fmla="*/ 848 w 1582"/>
                <a:gd name="T11" fmla="*/ 385 h 1573"/>
                <a:gd name="T12" fmla="*/ 0 w 1582"/>
                <a:gd name="T13" fmla="*/ 1313 h 1573"/>
                <a:gd name="T14" fmla="*/ 284 w 1582"/>
                <a:gd name="T15" fmla="*/ 1573 h 1573"/>
                <a:gd name="T16" fmla="*/ 1137 w 1582"/>
                <a:gd name="T17" fmla="*/ 640 h 1573"/>
                <a:gd name="T18" fmla="*/ 1234 w 1582"/>
                <a:gd name="T19" fmla="*/ 1269 h 1573"/>
                <a:gd name="T20" fmla="*/ 1582 w 1582"/>
                <a:gd name="T21" fmla="*/ 1291 h 1573"/>
                <a:gd name="T22" fmla="*/ 1404 w 1582"/>
                <a:gd name="T23" fmla="*/ 141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3">
                  <a:moveTo>
                    <a:pt x="1404" y="141"/>
                  </a:moveTo>
                  <a:lnTo>
                    <a:pt x="1402" y="125"/>
                  </a:lnTo>
                  <a:lnTo>
                    <a:pt x="1395" y="78"/>
                  </a:lnTo>
                  <a:lnTo>
                    <a:pt x="172" y="0"/>
                  </a:lnTo>
                  <a:lnTo>
                    <a:pt x="224" y="345"/>
                  </a:lnTo>
                  <a:lnTo>
                    <a:pt x="848" y="385"/>
                  </a:lnTo>
                  <a:lnTo>
                    <a:pt x="0" y="1313"/>
                  </a:lnTo>
                  <a:lnTo>
                    <a:pt x="284" y="1573"/>
                  </a:lnTo>
                  <a:lnTo>
                    <a:pt x="1137" y="640"/>
                  </a:lnTo>
                  <a:lnTo>
                    <a:pt x="1234" y="1269"/>
                  </a:lnTo>
                  <a:lnTo>
                    <a:pt x="1582" y="1291"/>
                  </a:lnTo>
                  <a:lnTo>
                    <a:pt x="1404" y="141"/>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54" name="Group 153">
              <a:extLst>
                <a:ext uri="{FF2B5EF4-FFF2-40B4-BE49-F238E27FC236}">
                  <a16:creationId xmlns:a16="http://schemas.microsoft.com/office/drawing/2014/main" id="{91ECE445-3C4C-5E5B-D0D1-BD3AF4BFE4E4}"/>
                </a:ext>
              </a:extLst>
            </p:cNvPr>
            <p:cNvGrpSpPr/>
            <p:nvPr/>
          </p:nvGrpSpPr>
          <p:grpSpPr>
            <a:xfrm>
              <a:off x="1800225" y="3256540"/>
              <a:ext cx="1277938" cy="1277938"/>
              <a:chOff x="1800225" y="3256540"/>
              <a:chExt cx="1277938" cy="1277938"/>
            </a:xfrm>
          </p:grpSpPr>
          <p:sp>
            <p:nvSpPr>
              <p:cNvPr id="155" name="Oval 10">
                <a:extLst>
                  <a:ext uri="{FF2B5EF4-FFF2-40B4-BE49-F238E27FC236}">
                    <a16:creationId xmlns:a16="http://schemas.microsoft.com/office/drawing/2014/main" id="{FBFE09BA-0AF2-B595-2782-7133E29E3FB1}"/>
                  </a:ext>
                </a:extLst>
              </p:cNvPr>
              <p:cNvSpPr>
                <a:spLocks noChangeArrowheads="1"/>
              </p:cNvSpPr>
              <p:nvPr/>
            </p:nvSpPr>
            <p:spPr bwMode="auto">
              <a:xfrm>
                <a:off x="1800225" y="3256540"/>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56" name="Group 185">
                <a:extLst>
                  <a:ext uri="{FF2B5EF4-FFF2-40B4-BE49-F238E27FC236}">
                    <a16:creationId xmlns:a16="http://schemas.microsoft.com/office/drawing/2014/main" id="{9087E7A0-A266-A2B4-CEA5-C6F21B356E35}"/>
                  </a:ext>
                </a:extLst>
              </p:cNvPr>
              <p:cNvGrpSpPr>
                <a:grpSpLocks noChangeAspect="1"/>
              </p:cNvGrpSpPr>
              <p:nvPr/>
            </p:nvGrpSpPr>
            <p:grpSpPr bwMode="auto">
              <a:xfrm>
                <a:off x="2265113" y="3743872"/>
                <a:ext cx="353515" cy="300862"/>
                <a:chOff x="3912" y="2397"/>
                <a:chExt cx="3122" cy="2657"/>
              </a:xfrm>
              <a:solidFill>
                <a:schemeClr val="accent5"/>
              </a:solidFill>
            </p:grpSpPr>
            <p:sp>
              <p:nvSpPr>
                <p:cNvPr id="157" name="Freeform 187">
                  <a:extLst>
                    <a:ext uri="{FF2B5EF4-FFF2-40B4-BE49-F238E27FC236}">
                      <a16:creationId xmlns:a16="http://schemas.microsoft.com/office/drawing/2014/main" id="{45A1A49A-C1F4-EEBA-06D3-F43C0277862A}"/>
                    </a:ext>
                  </a:extLst>
                </p:cNvPr>
                <p:cNvSpPr>
                  <a:spLocks/>
                </p:cNvSpPr>
                <p:nvPr/>
              </p:nvSpPr>
              <p:spPr bwMode="auto">
                <a:xfrm>
                  <a:off x="5780" y="2397"/>
                  <a:ext cx="552" cy="325"/>
                </a:xfrm>
                <a:custGeom>
                  <a:avLst/>
                  <a:gdLst>
                    <a:gd name="T0" fmla="*/ 563 w 1105"/>
                    <a:gd name="T1" fmla="*/ 0 h 650"/>
                    <a:gd name="T2" fmla="*/ 637 w 1105"/>
                    <a:gd name="T3" fmla="*/ 4 h 650"/>
                    <a:gd name="T4" fmla="*/ 709 w 1105"/>
                    <a:gd name="T5" fmla="*/ 16 h 650"/>
                    <a:gd name="T6" fmla="*/ 777 w 1105"/>
                    <a:gd name="T7" fmla="*/ 35 h 650"/>
                    <a:gd name="T8" fmla="*/ 841 w 1105"/>
                    <a:gd name="T9" fmla="*/ 59 h 650"/>
                    <a:gd name="T10" fmla="*/ 900 w 1105"/>
                    <a:gd name="T11" fmla="*/ 90 h 650"/>
                    <a:gd name="T12" fmla="*/ 951 w 1105"/>
                    <a:gd name="T13" fmla="*/ 127 h 650"/>
                    <a:gd name="T14" fmla="*/ 997 w 1105"/>
                    <a:gd name="T15" fmla="*/ 167 h 650"/>
                    <a:gd name="T16" fmla="*/ 1033 w 1105"/>
                    <a:gd name="T17" fmla="*/ 213 h 650"/>
                    <a:gd name="T18" fmla="*/ 1061 w 1105"/>
                    <a:gd name="T19" fmla="*/ 262 h 650"/>
                    <a:gd name="T20" fmla="*/ 1080 w 1105"/>
                    <a:gd name="T21" fmla="*/ 315 h 650"/>
                    <a:gd name="T22" fmla="*/ 1089 w 1105"/>
                    <a:gd name="T23" fmla="*/ 370 h 650"/>
                    <a:gd name="T24" fmla="*/ 1105 w 1105"/>
                    <a:gd name="T25" fmla="*/ 493 h 650"/>
                    <a:gd name="T26" fmla="*/ 1103 w 1105"/>
                    <a:gd name="T27" fmla="*/ 518 h 650"/>
                    <a:gd name="T28" fmla="*/ 1093 w 1105"/>
                    <a:gd name="T29" fmla="*/ 539 h 650"/>
                    <a:gd name="T30" fmla="*/ 1074 w 1105"/>
                    <a:gd name="T31" fmla="*/ 554 h 650"/>
                    <a:gd name="T32" fmla="*/ 1053 w 1105"/>
                    <a:gd name="T33" fmla="*/ 563 h 650"/>
                    <a:gd name="T34" fmla="*/ 1027 w 1105"/>
                    <a:gd name="T35" fmla="*/ 561 h 650"/>
                    <a:gd name="T36" fmla="*/ 919 w 1105"/>
                    <a:gd name="T37" fmla="*/ 539 h 650"/>
                    <a:gd name="T38" fmla="*/ 807 w 1105"/>
                    <a:gd name="T39" fmla="*/ 525 h 650"/>
                    <a:gd name="T40" fmla="*/ 692 w 1105"/>
                    <a:gd name="T41" fmla="*/ 520 h 650"/>
                    <a:gd name="T42" fmla="*/ 568 w 1105"/>
                    <a:gd name="T43" fmla="*/ 525 h 650"/>
                    <a:gd name="T44" fmla="*/ 447 w 1105"/>
                    <a:gd name="T45" fmla="*/ 541 h 650"/>
                    <a:gd name="T46" fmla="*/ 328 w 1105"/>
                    <a:gd name="T47" fmla="*/ 567 h 650"/>
                    <a:gd name="T48" fmla="*/ 212 w 1105"/>
                    <a:gd name="T49" fmla="*/ 601 h 650"/>
                    <a:gd name="T50" fmla="*/ 100 w 1105"/>
                    <a:gd name="T51" fmla="*/ 647 h 650"/>
                    <a:gd name="T52" fmla="*/ 76 w 1105"/>
                    <a:gd name="T53" fmla="*/ 650 h 650"/>
                    <a:gd name="T54" fmla="*/ 53 w 1105"/>
                    <a:gd name="T55" fmla="*/ 647 h 650"/>
                    <a:gd name="T56" fmla="*/ 34 w 1105"/>
                    <a:gd name="T57" fmla="*/ 635 h 650"/>
                    <a:gd name="T58" fmla="*/ 19 w 1105"/>
                    <a:gd name="T59" fmla="*/ 616 h 650"/>
                    <a:gd name="T60" fmla="*/ 11 w 1105"/>
                    <a:gd name="T61" fmla="*/ 592 h 650"/>
                    <a:gd name="T62" fmla="*/ 0 w 1105"/>
                    <a:gd name="T63" fmla="*/ 387 h 650"/>
                    <a:gd name="T64" fmla="*/ 6 w 1105"/>
                    <a:gd name="T65" fmla="*/ 334 h 650"/>
                    <a:gd name="T66" fmla="*/ 21 w 1105"/>
                    <a:gd name="T67" fmla="*/ 283 h 650"/>
                    <a:gd name="T68" fmla="*/ 47 w 1105"/>
                    <a:gd name="T69" fmla="*/ 235 h 650"/>
                    <a:gd name="T70" fmla="*/ 82 w 1105"/>
                    <a:gd name="T71" fmla="*/ 192 h 650"/>
                    <a:gd name="T72" fmla="*/ 123 w 1105"/>
                    <a:gd name="T73" fmla="*/ 150 h 650"/>
                    <a:gd name="T74" fmla="*/ 172 w 1105"/>
                    <a:gd name="T75" fmla="*/ 112 h 650"/>
                    <a:gd name="T76" fmla="*/ 227 w 1105"/>
                    <a:gd name="T77" fmla="*/ 80 h 650"/>
                    <a:gd name="T78" fmla="*/ 288 w 1105"/>
                    <a:gd name="T79" fmla="*/ 52 h 650"/>
                    <a:gd name="T80" fmla="*/ 352 w 1105"/>
                    <a:gd name="T81" fmla="*/ 31 h 650"/>
                    <a:gd name="T82" fmla="*/ 421 w 1105"/>
                    <a:gd name="T83" fmla="*/ 14 h 650"/>
                    <a:gd name="T84" fmla="*/ 491 w 1105"/>
                    <a:gd name="T85" fmla="*/ 2 h 650"/>
                    <a:gd name="T86" fmla="*/ 563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63" y="0"/>
                      </a:moveTo>
                      <a:lnTo>
                        <a:pt x="637" y="4"/>
                      </a:lnTo>
                      <a:lnTo>
                        <a:pt x="709" y="16"/>
                      </a:lnTo>
                      <a:lnTo>
                        <a:pt x="777" y="35"/>
                      </a:lnTo>
                      <a:lnTo>
                        <a:pt x="841" y="59"/>
                      </a:lnTo>
                      <a:lnTo>
                        <a:pt x="900" y="90"/>
                      </a:lnTo>
                      <a:lnTo>
                        <a:pt x="951" y="127"/>
                      </a:lnTo>
                      <a:lnTo>
                        <a:pt x="997" y="167"/>
                      </a:lnTo>
                      <a:lnTo>
                        <a:pt x="1033" y="213"/>
                      </a:lnTo>
                      <a:lnTo>
                        <a:pt x="1061" y="262"/>
                      </a:lnTo>
                      <a:lnTo>
                        <a:pt x="1080" y="315"/>
                      </a:lnTo>
                      <a:lnTo>
                        <a:pt x="1089" y="370"/>
                      </a:lnTo>
                      <a:lnTo>
                        <a:pt x="1105" y="493"/>
                      </a:lnTo>
                      <a:lnTo>
                        <a:pt x="1103" y="518"/>
                      </a:lnTo>
                      <a:lnTo>
                        <a:pt x="1093" y="539"/>
                      </a:lnTo>
                      <a:lnTo>
                        <a:pt x="1074" y="554"/>
                      </a:lnTo>
                      <a:lnTo>
                        <a:pt x="1053" y="563"/>
                      </a:lnTo>
                      <a:lnTo>
                        <a:pt x="1027" y="561"/>
                      </a:lnTo>
                      <a:lnTo>
                        <a:pt x="919" y="539"/>
                      </a:lnTo>
                      <a:lnTo>
                        <a:pt x="807" y="525"/>
                      </a:lnTo>
                      <a:lnTo>
                        <a:pt x="692" y="520"/>
                      </a:lnTo>
                      <a:lnTo>
                        <a:pt x="568" y="525"/>
                      </a:lnTo>
                      <a:lnTo>
                        <a:pt x="447" y="541"/>
                      </a:lnTo>
                      <a:lnTo>
                        <a:pt x="328" y="567"/>
                      </a:lnTo>
                      <a:lnTo>
                        <a:pt x="212" y="601"/>
                      </a:lnTo>
                      <a:lnTo>
                        <a:pt x="100" y="647"/>
                      </a:lnTo>
                      <a:lnTo>
                        <a:pt x="76" y="650"/>
                      </a:lnTo>
                      <a:lnTo>
                        <a:pt x="53" y="647"/>
                      </a:lnTo>
                      <a:lnTo>
                        <a:pt x="34" y="635"/>
                      </a:lnTo>
                      <a:lnTo>
                        <a:pt x="19" y="616"/>
                      </a:lnTo>
                      <a:lnTo>
                        <a:pt x="11" y="592"/>
                      </a:lnTo>
                      <a:lnTo>
                        <a:pt x="0" y="387"/>
                      </a:lnTo>
                      <a:lnTo>
                        <a:pt x="6" y="334"/>
                      </a:lnTo>
                      <a:lnTo>
                        <a:pt x="21" y="283"/>
                      </a:lnTo>
                      <a:lnTo>
                        <a:pt x="47" y="235"/>
                      </a:lnTo>
                      <a:lnTo>
                        <a:pt x="82" y="192"/>
                      </a:lnTo>
                      <a:lnTo>
                        <a:pt x="123" y="150"/>
                      </a:lnTo>
                      <a:lnTo>
                        <a:pt x="172" y="112"/>
                      </a:lnTo>
                      <a:lnTo>
                        <a:pt x="227" y="80"/>
                      </a:lnTo>
                      <a:lnTo>
                        <a:pt x="288" y="52"/>
                      </a:lnTo>
                      <a:lnTo>
                        <a:pt x="352" y="31"/>
                      </a:lnTo>
                      <a:lnTo>
                        <a:pt x="421" y="14"/>
                      </a:lnTo>
                      <a:lnTo>
                        <a:pt x="491" y="2"/>
                      </a:lnTo>
                      <a:lnTo>
                        <a:pt x="5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8" name="Freeform 188">
                  <a:extLst>
                    <a:ext uri="{FF2B5EF4-FFF2-40B4-BE49-F238E27FC236}">
                      <a16:creationId xmlns:a16="http://schemas.microsoft.com/office/drawing/2014/main" id="{125E3B63-3D9E-237C-2CF1-23B837AB60FF}"/>
                    </a:ext>
                  </a:extLst>
                </p:cNvPr>
                <p:cNvSpPr>
                  <a:spLocks noEditPoints="1"/>
                </p:cNvSpPr>
                <p:nvPr/>
              </p:nvSpPr>
              <p:spPr bwMode="auto">
                <a:xfrm>
                  <a:off x="3912" y="2747"/>
                  <a:ext cx="3122" cy="2307"/>
                </a:xfrm>
                <a:custGeom>
                  <a:avLst/>
                  <a:gdLst>
                    <a:gd name="T0" fmla="*/ 4429 w 6244"/>
                    <a:gd name="T1" fmla="*/ 3011 h 4614"/>
                    <a:gd name="T2" fmla="*/ 4035 w 6244"/>
                    <a:gd name="T3" fmla="*/ 3310 h 4614"/>
                    <a:gd name="T4" fmla="*/ 3975 w 6244"/>
                    <a:gd name="T5" fmla="*/ 3729 h 4614"/>
                    <a:gd name="T6" fmla="*/ 4312 w 6244"/>
                    <a:gd name="T7" fmla="*/ 4095 h 4614"/>
                    <a:gd name="T8" fmla="*/ 4909 w 6244"/>
                    <a:gd name="T9" fmla="*/ 4242 h 4614"/>
                    <a:gd name="T10" fmla="*/ 5506 w 6244"/>
                    <a:gd name="T11" fmla="*/ 4095 h 4614"/>
                    <a:gd name="T12" fmla="*/ 5845 w 6244"/>
                    <a:gd name="T13" fmla="*/ 3729 h 4614"/>
                    <a:gd name="T14" fmla="*/ 5771 w 6244"/>
                    <a:gd name="T15" fmla="*/ 3293 h 4614"/>
                    <a:gd name="T16" fmla="*/ 5327 w 6244"/>
                    <a:gd name="T17" fmla="*/ 2988 h 4614"/>
                    <a:gd name="T18" fmla="*/ 1230 w 6244"/>
                    <a:gd name="T19" fmla="*/ 2922 h 4614"/>
                    <a:gd name="T20" fmla="*/ 693 w 6244"/>
                    <a:gd name="T21" fmla="*/ 3090 h 4614"/>
                    <a:gd name="T22" fmla="*/ 394 w 6244"/>
                    <a:gd name="T23" fmla="*/ 3441 h 4614"/>
                    <a:gd name="T24" fmla="*/ 472 w 6244"/>
                    <a:gd name="T25" fmla="*/ 3867 h 4614"/>
                    <a:gd name="T26" fmla="*/ 915 w 6244"/>
                    <a:gd name="T27" fmla="*/ 4172 h 4614"/>
                    <a:gd name="T28" fmla="*/ 1550 w 6244"/>
                    <a:gd name="T29" fmla="*/ 4223 h 4614"/>
                    <a:gd name="T30" fmla="*/ 2080 w 6244"/>
                    <a:gd name="T31" fmla="*/ 3990 h 4614"/>
                    <a:gd name="T32" fmla="*/ 2294 w 6244"/>
                    <a:gd name="T33" fmla="*/ 3579 h 4614"/>
                    <a:gd name="T34" fmla="*/ 2080 w 6244"/>
                    <a:gd name="T35" fmla="*/ 3170 h 4614"/>
                    <a:gd name="T36" fmla="*/ 1550 w 6244"/>
                    <a:gd name="T37" fmla="*/ 2937 h 4614"/>
                    <a:gd name="T38" fmla="*/ 2940 w 6244"/>
                    <a:gd name="T39" fmla="*/ 2353 h 4614"/>
                    <a:gd name="T40" fmla="*/ 2732 w 6244"/>
                    <a:gd name="T41" fmla="*/ 2554 h 4614"/>
                    <a:gd name="T42" fmla="*/ 2842 w 6244"/>
                    <a:gd name="T43" fmla="*/ 2795 h 4614"/>
                    <a:gd name="T44" fmla="*/ 3187 w 6244"/>
                    <a:gd name="T45" fmla="*/ 2872 h 4614"/>
                    <a:gd name="T46" fmla="*/ 3475 w 6244"/>
                    <a:gd name="T47" fmla="*/ 2726 h 4614"/>
                    <a:gd name="T48" fmla="*/ 3475 w 6244"/>
                    <a:gd name="T49" fmla="*/ 2473 h 4614"/>
                    <a:gd name="T50" fmla="*/ 3187 w 6244"/>
                    <a:gd name="T51" fmla="*/ 2327 h 4614"/>
                    <a:gd name="T52" fmla="*/ 2203 w 6244"/>
                    <a:gd name="T53" fmla="*/ 58 h 4614"/>
                    <a:gd name="T54" fmla="*/ 2654 w 6244"/>
                    <a:gd name="T55" fmla="*/ 333 h 4614"/>
                    <a:gd name="T56" fmla="*/ 2794 w 6244"/>
                    <a:gd name="T57" fmla="*/ 701 h 4614"/>
                    <a:gd name="T58" fmla="*/ 3122 w 6244"/>
                    <a:gd name="T59" fmla="*/ 765 h 4614"/>
                    <a:gd name="T60" fmla="*/ 3446 w 6244"/>
                    <a:gd name="T61" fmla="*/ 699 h 4614"/>
                    <a:gd name="T62" fmla="*/ 3588 w 6244"/>
                    <a:gd name="T63" fmla="*/ 331 h 4614"/>
                    <a:gd name="T64" fmla="*/ 4039 w 6244"/>
                    <a:gd name="T65" fmla="*/ 58 h 4614"/>
                    <a:gd name="T66" fmla="*/ 4636 w 6244"/>
                    <a:gd name="T67" fmla="*/ 17 h 4614"/>
                    <a:gd name="T68" fmla="*/ 5146 w 6244"/>
                    <a:gd name="T69" fmla="*/ 252 h 4614"/>
                    <a:gd name="T70" fmla="*/ 5350 w 6244"/>
                    <a:gd name="T71" fmla="*/ 672 h 4614"/>
                    <a:gd name="T72" fmla="*/ 5824 w 6244"/>
                    <a:gd name="T73" fmla="*/ 1834 h 4614"/>
                    <a:gd name="T74" fmla="*/ 6225 w 6244"/>
                    <a:gd name="T75" fmla="*/ 3418 h 4614"/>
                    <a:gd name="T76" fmla="*/ 6237 w 6244"/>
                    <a:gd name="T77" fmla="*/ 3680 h 4614"/>
                    <a:gd name="T78" fmla="*/ 5972 w 6244"/>
                    <a:gd name="T79" fmla="*/ 4206 h 4614"/>
                    <a:gd name="T80" fmla="*/ 5401 w 6244"/>
                    <a:gd name="T81" fmla="*/ 4542 h 4614"/>
                    <a:gd name="T82" fmla="*/ 4657 w 6244"/>
                    <a:gd name="T83" fmla="*/ 4595 h 4614"/>
                    <a:gd name="T84" fmla="*/ 4013 w 6244"/>
                    <a:gd name="T85" fmla="*/ 4343 h 4614"/>
                    <a:gd name="T86" fmla="*/ 3632 w 6244"/>
                    <a:gd name="T87" fmla="*/ 3871 h 4614"/>
                    <a:gd name="T88" fmla="*/ 3408 w 6244"/>
                    <a:gd name="T89" fmla="*/ 3168 h 4614"/>
                    <a:gd name="T90" fmla="*/ 2836 w 6244"/>
                    <a:gd name="T91" fmla="*/ 3166 h 4614"/>
                    <a:gd name="T92" fmla="*/ 2613 w 6244"/>
                    <a:gd name="T93" fmla="*/ 3871 h 4614"/>
                    <a:gd name="T94" fmla="*/ 2232 w 6244"/>
                    <a:gd name="T95" fmla="*/ 4343 h 4614"/>
                    <a:gd name="T96" fmla="*/ 1586 w 6244"/>
                    <a:gd name="T97" fmla="*/ 4595 h 4614"/>
                    <a:gd name="T98" fmla="*/ 843 w 6244"/>
                    <a:gd name="T99" fmla="*/ 4542 h 4614"/>
                    <a:gd name="T100" fmla="*/ 271 w 6244"/>
                    <a:gd name="T101" fmla="*/ 4206 h 4614"/>
                    <a:gd name="T102" fmla="*/ 6 w 6244"/>
                    <a:gd name="T103" fmla="*/ 3680 h 4614"/>
                    <a:gd name="T104" fmla="*/ 17 w 6244"/>
                    <a:gd name="T105" fmla="*/ 3418 h 4614"/>
                    <a:gd name="T106" fmla="*/ 419 w 6244"/>
                    <a:gd name="T107" fmla="*/ 1834 h 4614"/>
                    <a:gd name="T108" fmla="*/ 892 w 6244"/>
                    <a:gd name="T109" fmla="*/ 672 h 4614"/>
                    <a:gd name="T110" fmla="*/ 1097 w 6244"/>
                    <a:gd name="T111" fmla="*/ 252 h 4614"/>
                    <a:gd name="T112" fmla="*/ 1607 w 6244"/>
                    <a:gd name="T113" fmla="*/ 17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44" h="4614">
                      <a:moveTo>
                        <a:pt x="4909" y="2918"/>
                      </a:moveTo>
                      <a:lnTo>
                        <a:pt x="4806" y="2922"/>
                      </a:lnTo>
                      <a:lnTo>
                        <a:pt x="4706" y="2935"/>
                      </a:lnTo>
                      <a:lnTo>
                        <a:pt x="4609" y="2952"/>
                      </a:lnTo>
                      <a:lnTo>
                        <a:pt x="4517" y="2978"/>
                      </a:lnTo>
                      <a:lnTo>
                        <a:pt x="4429" y="3011"/>
                      </a:lnTo>
                      <a:lnTo>
                        <a:pt x="4346" y="3049"/>
                      </a:lnTo>
                      <a:lnTo>
                        <a:pt x="4270" y="3090"/>
                      </a:lnTo>
                      <a:lnTo>
                        <a:pt x="4200" y="3140"/>
                      </a:lnTo>
                      <a:lnTo>
                        <a:pt x="4138" y="3193"/>
                      </a:lnTo>
                      <a:lnTo>
                        <a:pt x="4083" y="3249"/>
                      </a:lnTo>
                      <a:lnTo>
                        <a:pt x="4035" y="3310"/>
                      </a:lnTo>
                      <a:lnTo>
                        <a:pt x="3999" y="3373"/>
                      </a:lnTo>
                      <a:lnTo>
                        <a:pt x="3971" y="3441"/>
                      </a:lnTo>
                      <a:lnTo>
                        <a:pt x="3954" y="3509"/>
                      </a:lnTo>
                      <a:lnTo>
                        <a:pt x="3948" y="3579"/>
                      </a:lnTo>
                      <a:lnTo>
                        <a:pt x="3956" y="3657"/>
                      </a:lnTo>
                      <a:lnTo>
                        <a:pt x="3975" y="3729"/>
                      </a:lnTo>
                      <a:lnTo>
                        <a:pt x="4005" y="3801"/>
                      </a:lnTo>
                      <a:lnTo>
                        <a:pt x="4049" y="3867"/>
                      </a:lnTo>
                      <a:lnTo>
                        <a:pt x="4102" y="3932"/>
                      </a:lnTo>
                      <a:lnTo>
                        <a:pt x="4162" y="3990"/>
                      </a:lnTo>
                      <a:lnTo>
                        <a:pt x="4234" y="4045"/>
                      </a:lnTo>
                      <a:lnTo>
                        <a:pt x="4312" y="4095"/>
                      </a:lnTo>
                      <a:lnTo>
                        <a:pt x="4399" y="4136"/>
                      </a:lnTo>
                      <a:lnTo>
                        <a:pt x="4492" y="4172"/>
                      </a:lnTo>
                      <a:lnTo>
                        <a:pt x="4589" y="4203"/>
                      </a:lnTo>
                      <a:lnTo>
                        <a:pt x="4693" y="4223"/>
                      </a:lnTo>
                      <a:lnTo>
                        <a:pt x="4799" y="4237"/>
                      </a:lnTo>
                      <a:lnTo>
                        <a:pt x="4909" y="4242"/>
                      </a:lnTo>
                      <a:lnTo>
                        <a:pt x="5021" y="4237"/>
                      </a:lnTo>
                      <a:lnTo>
                        <a:pt x="5127" y="4223"/>
                      </a:lnTo>
                      <a:lnTo>
                        <a:pt x="5229" y="4203"/>
                      </a:lnTo>
                      <a:lnTo>
                        <a:pt x="5327" y="4172"/>
                      </a:lnTo>
                      <a:lnTo>
                        <a:pt x="5420" y="4136"/>
                      </a:lnTo>
                      <a:lnTo>
                        <a:pt x="5506" y="4095"/>
                      </a:lnTo>
                      <a:lnTo>
                        <a:pt x="5585" y="4045"/>
                      </a:lnTo>
                      <a:lnTo>
                        <a:pt x="5655" y="3990"/>
                      </a:lnTo>
                      <a:lnTo>
                        <a:pt x="5718" y="3932"/>
                      </a:lnTo>
                      <a:lnTo>
                        <a:pt x="5771" y="3867"/>
                      </a:lnTo>
                      <a:lnTo>
                        <a:pt x="5812" y="3801"/>
                      </a:lnTo>
                      <a:lnTo>
                        <a:pt x="5845" y="3729"/>
                      </a:lnTo>
                      <a:lnTo>
                        <a:pt x="5864" y="3657"/>
                      </a:lnTo>
                      <a:lnTo>
                        <a:pt x="5869" y="3579"/>
                      </a:lnTo>
                      <a:lnTo>
                        <a:pt x="5864" y="3503"/>
                      </a:lnTo>
                      <a:lnTo>
                        <a:pt x="5845" y="3431"/>
                      </a:lnTo>
                      <a:lnTo>
                        <a:pt x="5812" y="3359"/>
                      </a:lnTo>
                      <a:lnTo>
                        <a:pt x="5771" y="3293"/>
                      </a:lnTo>
                      <a:lnTo>
                        <a:pt x="5718" y="3229"/>
                      </a:lnTo>
                      <a:lnTo>
                        <a:pt x="5655" y="3170"/>
                      </a:lnTo>
                      <a:lnTo>
                        <a:pt x="5585" y="3115"/>
                      </a:lnTo>
                      <a:lnTo>
                        <a:pt x="5506" y="3066"/>
                      </a:lnTo>
                      <a:lnTo>
                        <a:pt x="5420" y="3024"/>
                      </a:lnTo>
                      <a:lnTo>
                        <a:pt x="5327" y="2988"/>
                      </a:lnTo>
                      <a:lnTo>
                        <a:pt x="5229" y="2958"/>
                      </a:lnTo>
                      <a:lnTo>
                        <a:pt x="5127" y="2937"/>
                      </a:lnTo>
                      <a:lnTo>
                        <a:pt x="5021" y="2924"/>
                      </a:lnTo>
                      <a:lnTo>
                        <a:pt x="4909" y="2918"/>
                      </a:lnTo>
                      <a:close/>
                      <a:moveTo>
                        <a:pt x="1334" y="2918"/>
                      </a:moveTo>
                      <a:lnTo>
                        <a:pt x="1230" y="2922"/>
                      </a:lnTo>
                      <a:lnTo>
                        <a:pt x="1129" y="2935"/>
                      </a:lnTo>
                      <a:lnTo>
                        <a:pt x="1033" y="2952"/>
                      </a:lnTo>
                      <a:lnTo>
                        <a:pt x="940" y="2978"/>
                      </a:lnTo>
                      <a:lnTo>
                        <a:pt x="853" y="3011"/>
                      </a:lnTo>
                      <a:lnTo>
                        <a:pt x="769" y="3049"/>
                      </a:lnTo>
                      <a:lnTo>
                        <a:pt x="693" y="3090"/>
                      </a:lnTo>
                      <a:lnTo>
                        <a:pt x="623" y="3140"/>
                      </a:lnTo>
                      <a:lnTo>
                        <a:pt x="561" y="3193"/>
                      </a:lnTo>
                      <a:lnTo>
                        <a:pt x="506" y="3249"/>
                      </a:lnTo>
                      <a:lnTo>
                        <a:pt x="458" y="3310"/>
                      </a:lnTo>
                      <a:lnTo>
                        <a:pt x="422" y="3373"/>
                      </a:lnTo>
                      <a:lnTo>
                        <a:pt x="394" y="3441"/>
                      </a:lnTo>
                      <a:lnTo>
                        <a:pt x="379" y="3509"/>
                      </a:lnTo>
                      <a:lnTo>
                        <a:pt x="371" y="3579"/>
                      </a:lnTo>
                      <a:lnTo>
                        <a:pt x="379" y="3657"/>
                      </a:lnTo>
                      <a:lnTo>
                        <a:pt x="398" y="3729"/>
                      </a:lnTo>
                      <a:lnTo>
                        <a:pt x="430" y="3801"/>
                      </a:lnTo>
                      <a:lnTo>
                        <a:pt x="472" y="3867"/>
                      </a:lnTo>
                      <a:lnTo>
                        <a:pt x="525" y="3932"/>
                      </a:lnTo>
                      <a:lnTo>
                        <a:pt x="587" y="3990"/>
                      </a:lnTo>
                      <a:lnTo>
                        <a:pt x="657" y="4045"/>
                      </a:lnTo>
                      <a:lnTo>
                        <a:pt x="737" y="4095"/>
                      </a:lnTo>
                      <a:lnTo>
                        <a:pt x="822" y="4136"/>
                      </a:lnTo>
                      <a:lnTo>
                        <a:pt x="915" y="4172"/>
                      </a:lnTo>
                      <a:lnTo>
                        <a:pt x="1014" y="4203"/>
                      </a:lnTo>
                      <a:lnTo>
                        <a:pt x="1116" y="4223"/>
                      </a:lnTo>
                      <a:lnTo>
                        <a:pt x="1222" y="4237"/>
                      </a:lnTo>
                      <a:lnTo>
                        <a:pt x="1334" y="4242"/>
                      </a:lnTo>
                      <a:lnTo>
                        <a:pt x="1444" y="4237"/>
                      </a:lnTo>
                      <a:lnTo>
                        <a:pt x="1550" y="4223"/>
                      </a:lnTo>
                      <a:lnTo>
                        <a:pt x="1652" y="4203"/>
                      </a:lnTo>
                      <a:lnTo>
                        <a:pt x="1751" y="4172"/>
                      </a:lnTo>
                      <a:lnTo>
                        <a:pt x="1843" y="4136"/>
                      </a:lnTo>
                      <a:lnTo>
                        <a:pt x="1931" y="4095"/>
                      </a:lnTo>
                      <a:lnTo>
                        <a:pt x="2008" y="4045"/>
                      </a:lnTo>
                      <a:lnTo>
                        <a:pt x="2080" y="3990"/>
                      </a:lnTo>
                      <a:lnTo>
                        <a:pt x="2141" y="3932"/>
                      </a:lnTo>
                      <a:lnTo>
                        <a:pt x="2194" y="3867"/>
                      </a:lnTo>
                      <a:lnTo>
                        <a:pt x="2236" y="3801"/>
                      </a:lnTo>
                      <a:lnTo>
                        <a:pt x="2268" y="3729"/>
                      </a:lnTo>
                      <a:lnTo>
                        <a:pt x="2287" y="3657"/>
                      </a:lnTo>
                      <a:lnTo>
                        <a:pt x="2294" y="3579"/>
                      </a:lnTo>
                      <a:lnTo>
                        <a:pt x="2287" y="3503"/>
                      </a:lnTo>
                      <a:lnTo>
                        <a:pt x="2268" y="3431"/>
                      </a:lnTo>
                      <a:lnTo>
                        <a:pt x="2236" y="3359"/>
                      </a:lnTo>
                      <a:lnTo>
                        <a:pt x="2194" y="3293"/>
                      </a:lnTo>
                      <a:lnTo>
                        <a:pt x="2141" y="3229"/>
                      </a:lnTo>
                      <a:lnTo>
                        <a:pt x="2080" y="3170"/>
                      </a:lnTo>
                      <a:lnTo>
                        <a:pt x="2008" y="3115"/>
                      </a:lnTo>
                      <a:lnTo>
                        <a:pt x="1931" y="3066"/>
                      </a:lnTo>
                      <a:lnTo>
                        <a:pt x="1843" y="3024"/>
                      </a:lnTo>
                      <a:lnTo>
                        <a:pt x="1751" y="2988"/>
                      </a:lnTo>
                      <a:lnTo>
                        <a:pt x="1652" y="2958"/>
                      </a:lnTo>
                      <a:lnTo>
                        <a:pt x="1550" y="2937"/>
                      </a:lnTo>
                      <a:lnTo>
                        <a:pt x="1444" y="2924"/>
                      </a:lnTo>
                      <a:lnTo>
                        <a:pt x="1334" y="2918"/>
                      </a:lnTo>
                      <a:close/>
                      <a:moveTo>
                        <a:pt x="3122" y="2323"/>
                      </a:moveTo>
                      <a:lnTo>
                        <a:pt x="3058" y="2327"/>
                      </a:lnTo>
                      <a:lnTo>
                        <a:pt x="2997" y="2336"/>
                      </a:lnTo>
                      <a:lnTo>
                        <a:pt x="2940" y="2353"/>
                      </a:lnTo>
                      <a:lnTo>
                        <a:pt x="2889" y="2376"/>
                      </a:lnTo>
                      <a:lnTo>
                        <a:pt x="2842" y="2404"/>
                      </a:lnTo>
                      <a:lnTo>
                        <a:pt x="2802" y="2437"/>
                      </a:lnTo>
                      <a:lnTo>
                        <a:pt x="2770" y="2473"/>
                      </a:lnTo>
                      <a:lnTo>
                        <a:pt x="2747" y="2512"/>
                      </a:lnTo>
                      <a:lnTo>
                        <a:pt x="2732" y="2554"/>
                      </a:lnTo>
                      <a:lnTo>
                        <a:pt x="2726" y="2599"/>
                      </a:lnTo>
                      <a:lnTo>
                        <a:pt x="2732" y="2643"/>
                      </a:lnTo>
                      <a:lnTo>
                        <a:pt x="2747" y="2687"/>
                      </a:lnTo>
                      <a:lnTo>
                        <a:pt x="2770" y="2726"/>
                      </a:lnTo>
                      <a:lnTo>
                        <a:pt x="2802" y="2762"/>
                      </a:lnTo>
                      <a:lnTo>
                        <a:pt x="2842" y="2795"/>
                      </a:lnTo>
                      <a:lnTo>
                        <a:pt x="2889" y="2821"/>
                      </a:lnTo>
                      <a:lnTo>
                        <a:pt x="2940" y="2844"/>
                      </a:lnTo>
                      <a:lnTo>
                        <a:pt x="2997" y="2861"/>
                      </a:lnTo>
                      <a:lnTo>
                        <a:pt x="3058" y="2872"/>
                      </a:lnTo>
                      <a:lnTo>
                        <a:pt x="3122" y="2874"/>
                      </a:lnTo>
                      <a:lnTo>
                        <a:pt x="3187" y="2872"/>
                      </a:lnTo>
                      <a:lnTo>
                        <a:pt x="3247" y="2861"/>
                      </a:lnTo>
                      <a:lnTo>
                        <a:pt x="3304" y="2844"/>
                      </a:lnTo>
                      <a:lnTo>
                        <a:pt x="3357" y="2821"/>
                      </a:lnTo>
                      <a:lnTo>
                        <a:pt x="3403" y="2795"/>
                      </a:lnTo>
                      <a:lnTo>
                        <a:pt x="3442" y="2762"/>
                      </a:lnTo>
                      <a:lnTo>
                        <a:pt x="3475" y="2726"/>
                      </a:lnTo>
                      <a:lnTo>
                        <a:pt x="3499" y="2687"/>
                      </a:lnTo>
                      <a:lnTo>
                        <a:pt x="3514" y="2643"/>
                      </a:lnTo>
                      <a:lnTo>
                        <a:pt x="3518" y="2599"/>
                      </a:lnTo>
                      <a:lnTo>
                        <a:pt x="3514" y="2554"/>
                      </a:lnTo>
                      <a:lnTo>
                        <a:pt x="3499" y="2512"/>
                      </a:lnTo>
                      <a:lnTo>
                        <a:pt x="3475" y="2473"/>
                      </a:lnTo>
                      <a:lnTo>
                        <a:pt x="3442" y="2437"/>
                      </a:lnTo>
                      <a:lnTo>
                        <a:pt x="3403" y="2404"/>
                      </a:lnTo>
                      <a:lnTo>
                        <a:pt x="3357" y="2376"/>
                      </a:lnTo>
                      <a:lnTo>
                        <a:pt x="3304" y="2353"/>
                      </a:lnTo>
                      <a:lnTo>
                        <a:pt x="3247" y="2336"/>
                      </a:lnTo>
                      <a:lnTo>
                        <a:pt x="3187" y="2327"/>
                      </a:lnTo>
                      <a:lnTo>
                        <a:pt x="3122" y="2323"/>
                      </a:lnTo>
                      <a:close/>
                      <a:moveTo>
                        <a:pt x="1815" y="0"/>
                      </a:moveTo>
                      <a:lnTo>
                        <a:pt x="1915" y="3"/>
                      </a:lnTo>
                      <a:lnTo>
                        <a:pt x="2014" y="15"/>
                      </a:lnTo>
                      <a:lnTo>
                        <a:pt x="2111" y="34"/>
                      </a:lnTo>
                      <a:lnTo>
                        <a:pt x="2203" y="58"/>
                      </a:lnTo>
                      <a:lnTo>
                        <a:pt x="2292" y="91"/>
                      </a:lnTo>
                      <a:lnTo>
                        <a:pt x="2378" y="128"/>
                      </a:lnTo>
                      <a:lnTo>
                        <a:pt x="2457" y="172"/>
                      </a:lnTo>
                      <a:lnTo>
                        <a:pt x="2529" y="221"/>
                      </a:lnTo>
                      <a:lnTo>
                        <a:pt x="2596" y="274"/>
                      </a:lnTo>
                      <a:lnTo>
                        <a:pt x="2654" y="333"/>
                      </a:lnTo>
                      <a:lnTo>
                        <a:pt x="2704" y="394"/>
                      </a:lnTo>
                      <a:lnTo>
                        <a:pt x="2743" y="460"/>
                      </a:lnTo>
                      <a:lnTo>
                        <a:pt x="2772" y="528"/>
                      </a:lnTo>
                      <a:lnTo>
                        <a:pt x="2791" y="598"/>
                      </a:lnTo>
                      <a:lnTo>
                        <a:pt x="2796" y="672"/>
                      </a:lnTo>
                      <a:lnTo>
                        <a:pt x="2794" y="701"/>
                      </a:lnTo>
                      <a:lnTo>
                        <a:pt x="2793" y="727"/>
                      </a:lnTo>
                      <a:lnTo>
                        <a:pt x="2787" y="822"/>
                      </a:lnTo>
                      <a:lnTo>
                        <a:pt x="2865" y="797"/>
                      </a:lnTo>
                      <a:lnTo>
                        <a:pt x="2946" y="780"/>
                      </a:lnTo>
                      <a:lnTo>
                        <a:pt x="3033" y="769"/>
                      </a:lnTo>
                      <a:lnTo>
                        <a:pt x="3122" y="765"/>
                      </a:lnTo>
                      <a:lnTo>
                        <a:pt x="3211" y="769"/>
                      </a:lnTo>
                      <a:lnTo>
                        <a:pt x="3297" y="780"/>
                      </a:lnTo>
                      <a:lnTo>
                        <a:pt x="3380" y="797"/>
                      </a:lnTo>
                      <a:lnTo>
                        <a:pt x="3456" y="822"/>
                      </a:lnTo>
                      <a:lnTo>
                        <a:pt x="3450" y="727"/>
                      </a:lnTo>
                      <a:lnTo>
                        <a:pt x="3446" y="699"/>
                      </a:lnTo>
                      <a:lnTo>
                        <a:pt x="3446" y="672"/>
                      </a:lnTo>
                      <a:lnTo>
                        <a:pt x="3452" y="598"/>
                      </a:lnTo>
                      <a:lnTo>
                        <a:pt x="3471" y="526"/>
                      </a:lnTo>
                      <a:lnTo>
                        <a:pt x="3499" y="458"/>
                      </a:lnTo>
                      <a:lnTo>
                        <a:pt x="3539" y="394"/>
                      </a:lnTo>
                      <a:lnTo>
                        <a:pt x="3588" y="331"/>
                      </a:lnTo>
                      <a:lnTo>
                        <a:pt x="3647" y="274"/>
                      </a:lnTo>
                      <a:lnTo>
                        <a:pt x="3713" y="221"/>
                      </a:lnTo>
                      <a:lnTo>
                        <a:pt x="3785" y="172"/>
                      </a:lnTo>
                      <a:lnTo>
                        <a:pt x="3865" y="128"/>
                      </a:lnTo>
                      <a:lnTo>
                        <a:pt x="3950" y="91"/>
                      </a:lnTo>
                      <a:lnTo>
                        <a:pt x="4039" y="58"/>
                      </a:lnTo>
                      <a:lnTo>
                        <a:pt x="4132" y="34"/>
                      </a:lnTo>
                      <a:lnTo>
                        <a:pt x="4229" y="15"/>
                      </a:lnTo>
                      <a:lnTo>
                        <a:pt x="4327" y="3"/>
                      </a:lnTo>
                      <a:lnTo>
                        <a:pt x="4428" y="0"/>
                      </a:lnTo>
                      <a:lnTo>
                        <a:pt x="4534" y="3"/>
                      </a:lnTo>
                      <a:lnTo>
                        <a:pt x="4636" y="17"/>
                      </a:lnTo>
                      <a:lnTo>
                        <a:pt x="4736" y="38"/>
                      </a:lnTo>
                      <a:lnTo>
                        <a:pt x="4829" y="68"/>
                      </a:lnTo>
                      <a:lnTo>
                        <a:pt x="4918" y="104"/>
                      </a:lnTo>
                      <a:lnTo>
                        <a:pt x="5002" y="147"/>
                      </a:lnTo>
                      <a:lnTo>
                        <a:pt x="5077" y="197"/>
                      </a:lnTo>
                      <a:lnTo>
                        <a:pt x="5146" y="252"/>
                      </a:lnTo>
                      <a:lnTo>
                        <a:pt x="5204" y="312"/>
                      </a:lnTo>
                      <a:lnTo>
                        <a:pt x="5255" y="377"/>
                      </a:lnTo>
                      <a:lnTo>
                        <a:pt x="5295" y="447"/>
                      </a:lnTo>
                      <a:lnTo>
                        <a:pt x="5326" y="519"/>
                      </a:lnTo>
                      <a:lnTo>
                        <a:pt x="5343" y="595"/>
                      </a:lnTo>
                      <a:lnTo>
                        <a:pt x="5350" y="672"/>
                      </a:lnTo>
                      <a:lnTo>
                        <a:pt x="5462" y="1548"/>
                      </a:lnTo>
                      <a:lnTo>
                        <a:pt x="5547" y="1595"/>
                      </a:lnTo>
                      <a:lnTo>
                        <a:pt x="5627" y="1648"/>
                      </a:lnTo>
                      <a:lnTo>
                        <a:pt x="5701" y="1705"/>
                      </a:lnTo>
                      <a:lnTo>
                        <a:pt x="5765" y="1768"/>
                      </a:lnTo>
                      <a:lnTo>
                        <a:pt x="5824" y="1834"/>
                      </a:lnTo>
                      <a:lnTo>
                        <a:pt x="5875" y="1904"/>
                      </a:lnTo>
                      <a:lnTo>
                        <a:pt x="5917" y="1978"/>
                      </a:lnTo>
                      <a:lnTo>
                        <a:pt x="5951" y="2054"/>
                      </a:lnTo>
                      <a:lnTo>
                        <a:pt x="5975" y="2133"/>
                      </a:lnTo>
                      <a:lnTo>
                        <a:pt x="5989" y="2217"/>
                      </a:lnTo>
                      <a:lnTo>
                        <a:pt x="6225" y="3418"/>
                      </a:lnTo>
                      <a:lnTo>
                        <a:pt x="6225" y="3422"/>
                      </a:lnTo>
                      <a:lnTo>
                        <a:pt x="6227" y="3426"/>
                      </a:lnTo>
                      <a:lnTo>
                        <a:pt x="6233" y="3464"/>
                      </a:lnTo>
                      <a:lnTo>
                        <a:pt x="6241" y="3520"/>
                      </a:lnTo>
                      <a:lnTo>
                        <a:pt x="6244" y="3579"/>
                      </a:lnTo>
                      <a:lnTo>
                        <a:pt x="6237" y="3680"/>
                      </a:lnTo>
                      <a:lnTo>
                        <a:pt x="6220" y="3776"/>
                      </a:lnTo>
                      <a:lnTo>
                        <a:pt x="6189" y="3871"/>
                      </a:lnTo>
                      <a:lnTo>
                        <a:pt x="6150" y="3960"/>
                      </a:lnTo>
                      <a:lnTo>
                        <a:pt x="6100" y="4047"/>
                      </a:lnTo>
                      <a:lnTo>
                        <a:pt x="6040" y="4129"/>
                      </a:lnTo>
                      <a:lnTo>
                        <a:pt x="5972" y="4206"/>
                      </a:lnTo>
                      <a:lnTo>
                        <a:pt x="5894" y="4277"/>
                      </a:lnTo>
                      <a:lnTo>
                        <a:pt x="5809" y="4343"/>
                      </a:lnTo>
                      <a:lnTo>
                        <a:pt x="5716" y="4403"/>
                      </a:lnTo>
                      <a:lnTo>
                        <a:pt x="5617" y="4457"/>
                      </a:lnTo>
                      <a:lnTo>
                        <a:pt x="5511" y="4502"/>
                      </a:lnTo>
                      <a:lnTo>
                        <a:pt x="5401" y="4542"/>
                      </a:lnTo>
                      <a:lnTo>
                        <a:pt x="5284" y="4572"/>
                      </a:lnTo>
                      <a:lnTo>
                        <a:pt x="5163" y="4595"/>
                      </a:lnTo>
                      <a:lnTo>
                        <a:pt x="5039" y="4610"/>
                      </a:lnTo>
                      <a:lnTo>
                        <a:pt x="4911" y="4614"/>
                      </a:lnTo>
                      <a:lnTo>
                        <a:pt x="4782" y="4610"/>
                      </a:lnTo>
                      <a:lnTo>
                        <a:pt x="4657" y="4595"/>
                      </a:lnTo>
                      <a:lnTo>
                        <a:pt x="4537" y="4572"/>
                      </a:lnTo>
                      <a:lnTo>
                        <a:pt x="4420" y="4542"/>
                      </a:lnTo>
                      <a:lnTo>
                        <a:pt x="4310" y="4502"/>
                      </a:lnTo>
                      <a:lnTo>
                        <a:pt x="4204" y="4457"/>
                      </a:lnTo>
                      <a:lnTo>
                        <a:pt x="4105" y="4403"/>
                      </a:lnTo>
                      <a:lnTo>
                        <a:pt x="4013" y="4343"/>
                      </a:lnTo>
                      <a:lnTo>
                        <a:pt x="3927" y="4277"/>
                      </a:lnTo>
                      <a:lnTo>
                        <a:pt x="3850" y="4206"/>
                      </a:lnTo>
                      <a:lnTo>
                        <a:pt x="3782" y="4129"/>
                      </a:lnTo>
                      <a:lnTo>
                        <a:pt x="3721" y="4047"/>
                      </a:lnTo>
                      <a:lnTo>
                        <a:pt x="3672" y="3960"/>
                      </a:lnTo>
                      <a:lnTo>
                        <a:pt x="3632" y="3871"/>
                      </a:lnTo>
                      <a:lnTo>
                        <a:pt x="3602" y="3776"/>
                      </a:lnTo>
                      <a:lnTo>
                        <a:pt x="3584" y="3680"/>
                      </a:lnTo>
                      <a:lnTo>
                        <a:pt x="3579" y="3579"/>
                      </a:lnTo>
                      <a:lnTo>
                        <a:pt x="3579" y="3107"/>
                      </a:lnTo>
                      <a:lnTo>
                        <a:pt x="3495" y="3141"/>
                      </a:lnTo>
                      <a:lnTo>
                        <a:pt x="3408" y="3168"/>
                      </a:lnTo>
                      <a:lnTo>
                        <a:pt x="3317" y="3187"/>
                      </a:lnTo>
                      <a:lnTo>
                        <a:pt x="3221" y="3198"/>
                      </a:lnTo>
                      <a:lnTo>
                        <a:pt x="3122" y="3202"/>
                      </a:lnTo>
                      <a:lnTo>
                        <a:pt x="3024" y="3198"/>
                      </a:lnTo>
                      <a:lnTo>
                        <a:pt x="2927" y="3187"/>
                      </a:lnTo>
                      <a:lnTo>
                        <a:pt x="2836" y="3166"/>
                      </a:lnTo>
                      <a:lnTo>
                        <a:pt x="2747" y="3140"/>
                      </a:lnTo>
                      <a:lnTo>
                        <a:pt x="2666" y="3107"/>
                      </a:lnTo>
                      <a:lnTo>
                        <a:pt x="2666" y="3579"/>
                      </a:lnTo>
                      <a:lnTo>
                        <a:pt x="2660" y="3680"/>
                      </a:lnTo>
                      <a:lnTo>
                        <a:pt x="2641" y="3776"/>
                      </a:lnTo>
                      <a:lnTo>
                        <a:pt x="2613" y="3871"/>
                      </a:lnTo>
                      <a:lnTo>
                        <a:pt x="2573" y="3960"/>
                      </a:lnTo>
                      <a:lnTo>
                        <a:pt x="2522" y="4047"/>
                      </a:lnTo>
                      <a:lnTo>
                        <a:pt x="2463" y="4129"/>
                      </a:lnTo>
                      <a:lnTo>
                        <a:pt x="2395" y="4206"/>
                      </a:lnTo>
                      <a:lnTo>
                        <a:pt x="2317" y="4277"/>
                      </a:lnTo>
                      <a:lnTo>
                        <a:pt x="2232" y="4343"/>
                      </a:lnTo>
                      <a:lnTo>
                        <a:pt x="2139" y="4403"/>
                      </a:lnTo>
                      <a:lnTo>
                        <a:pt x="2040" y="4457"/>
                      </a:lnTo>
                      <a:lnTo>
                        <a:pt x="1934" y="4502"/>
                      </a:lnTo>
                      <a:lnTo>
                        <a:pt x="1823" y="4542"/>
                      </a:lnTo>
                      <a:lnTo>
                        <a:pt x="1707" y="4572"/>
                      </a:lnTo>
                      <a:lnTo>
                        <a:pt x="1586" y="4595"/>
                      </a:lnTo>
                      <a:lnTo>
                        <a:pt x="1461" y="4610"/>
                      </a:lnTo>
                      <a:lnTo>
                        <a:pt x="1334" y="4614"/>
                      </a:lnTo>
                      <a:lnTo>
                        <a:pt x="1205" y="4610"/>
                      </a:lnTo>
                      <a:lnTo>
                        <a:pt x="1080" y="4595"/>
                      </a:lnTo>
                      <a:lnTo>
                        <a:pt x="959" y="4572"/>
                      </a:lnTo>
                      <a:lnTo>
                        <a:pt x="843" y="4542"/>
                      </a:lnTo>
                      <a:lnTo>
                        <a:pt x="731" y="4502"/>
                      </a:lnTo>
                      <a:lnTo>
                        <a:pt x="625" y="4457"/>
                      </a:lnTo>
                      <a:lnTo>
                        <a:pt x="527" y="4403"/>
                      </a:lnTo>
                      <a:lnTo>
                        <a:pt x="434" y="4343"/>
                      </a:lnTo>
                      <a:lnTo>
                        <a:pt x="349" y="4277"/>
                      </a:lnTo>
                      <a:lnTo>
                        <a:pt x="271" y="4206"/>
                      </a:lnTo>
                      <a:lnTo>
                        <a:pt x="203" y="4129"/>
                      </a:lnTo>
                      <a:lnTo>
                        <a:pt x="144" y="4047"/>
                      </a:lnTo>
                      <a:lnTo>
                        <a:pt x="93" y="3960"/>
                      </a:lnTo>
                      <a:lnTo>
                        <a:pt x="53" y="3871"/>
                      </a:lnTo>
                      <a:lnTo>
                        <a:pt x="25" y="3776"/>
                      </a:lnTo>
                      <a:lnTo>
                        <a:pt x="6" y="3680"/>
                      </a:lnTo>
                      <a:lnTo>
                        <a:pt x="0" y="3579"/>
                      </a:lnTo>
                      <a:lnTo>
                        <a:pt x="2" y="3520"/>
                      </a:lnTo>
                      <a:lnTo>
                        <a:pt x="9" y="3464"/>
                      </a:lnTo>
                      <a:lnTo>
                        <a:pt x="15" y="3426"/>
                      </a:lnTo>
                      <a:lnTo>
                        <a:pt x="15" y="3422"/>
                      </a:lnTo>
                      <a:lnTo>
                        <a:pt x="17" y="3418"/>
                      </a:lnTo>
                      <a:lnTo>
                        <a:pt x="254" y="2217"/>
                      </a:lnTo>
                      <a:lnTo>
                        <a:pt x="267" y="2133"/>
                      </a:lnTo>
                      <a:lnTo>
                        <a:pt x="292" y="2054"/>
                      </a:lnTo>
                      <a:lnTo>
                        <a:pt x="326" y="1978"/>
                      </a:lnTo>
                      <a:lnTo>
                        <a:pt x="368" y="1904"/>
                      </a:lnTo>
                      <a:lnTo>
                        <a:pt x="419" y="1834"/>
                      </a:lnTo>
                      <a:lnTo>
                        <a:pt x="477" y="1768"/>
                      </a:lnTo>
                      <a:lnTo>
                        <a:pt x="542" y="1705"/>
                      </a:lnTo>
                      <a:lnTo>
                        <a:pt x="616" y="1646"/>
                      </a:lnTo>
                      <a:lnTo>
                        <a:pt x="695" y="1595"/>
                      </a:lnTo>
                      <a:lnTo>
                        <a:pt x="781" y="1548"/>
                      </a:lnTo>
                      <a:lnTo>
                        <a:pt x="892" y="672"/>
                      </a:lnTo>
                      <a:lnTo>
                        <a:pt x="900" y="595"/>
                      </a:lnTo>
                      <a:lnTo>
                        <a:pt x="917" y="519"/>
                      </a:lnTo>
                      <a:lnTo>
                        <a:pt x="947" y="447"/>
                      </a:lnTo>
                      <a:lnTo>
                        <a:pt x="987" y="377"/>
                      </a:lnTo>
                      <a:lnTo>
                        <a:pt x="1038" y="312"/>
                      </a:lnTo>
                      <a:lnTo>
                        <a:pt x="1097" y="252"/>
                      </a:lnTo>
                      <a:lnTo>
                        <a:pt x="1165" y="197"/>
                      </a:lnTo>
                      <a:lnTo>
                        <a:pt x="1241" y="147"/>
                      </a:lnTo>
                      <a:lnTo>
                        <a:pt x="1324" y="104"/>
                      </a:lnTo>
                      <a:lnTo>
                        <a:pt x="1413" y="68"/>
                      </a:lnTo>
                      <a:lnTo>
                        <a:pt x="1506" y="38"/>
                      </a:lnTo>
                      <a:lnTo>
                        <a:pt x="1607" y="17"/>
                      </a:lnTo>
                      <a:lnTo>
                        <a:pt x="1709" y="3"/>
                      </a:lnTo>
                      <a:lnTo>
                        <a:pt x="18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9" name="Freeform 189">
                  <a:extLst>
                    <a:ext uri="{FF2B5EF4-FFF2-40B4-BE49-F238E27FC236}">
                      <a16:creationId xmlns:a16="http://schemas.microsoft.com/office/drawing/2014/main" id="{1A3E499B-DCD4-1780-9096-F126E2A02B9E}"/>
                    </a:ext>
                  </a:extLst>
                </p:cNvPr>
                <p:cNvSpPr>
                  <a:spLocks/>
                </p:cNvSpPr>
                <p:nvPr/>
              </p:nvSpPr>
              <p:spPr bwMode="auto">
                <a:xfrm>
                  <a:off x="4612" y="2397"/>
                  <a:ext cx="552" cy="325"/>
                </a:xfrm>
                <a:custGeom>
                  <a:avLst/>
                  <a:gdLst>
                    <a:gd name="T0" fmla="*/ 542 w 1105"/>
                    <a:gd name="T1" fmla="*/ 0 h 650"/>
                    <a:gd name="T2" fmla="*/ 614 w 1105"/>
                    <a:gd name="T3" fmla="*/ 4 h 650"/>
                    <a:gd name="T4" fmla="*/ 684 w 1105"/>
                    <a:gd name="T5" fmla="*/ 16 h 650"/>
                    <a:gd name="T6" fmla="*/ 750 w 1105"/>
                    <a:gd name="T7" fmla="*/ 31 h 650"/>
                    <a:gd name="T8" fmla="*/ 815 w 1105"/>
                    <a:gd name="T9" fmla="*/ 54 h 650"/>
                    <a:gd name="T10" fmla="*/ 875 w 1105"/>
                    <a:gd name="T11" fmla="*/ 82 h 650"/>
                    <a:gd name="T12" fmla="*/ 930 w 1105"/>
                    <a:gd name="T13" fmla="*/ 114 h 650"/>
                    <a:gd name="T14" fmla="*/ 980 w 1105"/>
                    <a:gd name="T15" fmla="*/ 152 h 650"/>
                    <a:gd name="T16" fmla="*/ 1023 w 1105"/>
                    <a:gd name="T17" fmla="*/ 192 h 650"/>
                    <a:gd name="T18" fmla="*/ 1057 w 1105"/>
                    <a:gd name="T19" fmla="*/ 237 h 650"/>
                    <a:gd name="T20" fmla="*/ 1084 w 1105"/>
                    <a:gd name="T21" fmla="*/ 285 h 650"/>
                    <a:gd name="T22" fmla="*/ 1099 w 1105"/>
                    <a:gd name="T23" fmla="*/ 334 h 650"/>
                    <a:gd name="T24" fmla="*/ 1105 w 1105"/>
                    <a:gd name="T25" fmla="*/ 387 h 650"/>
                    <a:gd name="T26" fmla="*/ 1091 w 1105"/>
                    <a:gd name="T27" fmla="*/ 592 h 650"/>
                    <a:gd name="T28" fmla="*/ 1086 w 1105"/>
                    <a:gd name="T29" fmla="*/ 616 h 650"/>
                    <a:gd name="T30" fmla="*/ 1072 w 1105"/>
                    <a:gd name="T31" fmla="*/ 635 h 650"/>
                    <a:gd name="T32" fmla="*/ 1052 w 1105"/>
                    <a:gd name="T33" fmla="*/ 647 h 650"/>
                    <a:gd name="T34" fmla="*/ 1029 w 1105"/>
                    <a:gd name="T35" fmla="*/ 650 h 650"/>
                    <a:gd name="T36" fmla="*/ 1004 w 1105"/>
                    <a:gd name="T37" fmla="*/ 647 h 650"/>
                    <a:gd name="T38" fmla="*/ 894 w 1105"/>
                    <a:gd name="T39" fmla="*/ 601 h 650"/>
                    <a:gd name="T40" fmla="*/ 777 w 1105"/>
                    <a:gd name="T41" fmla="*/ 567 h 650"/>
                    <a:gd name="T42" fmla="*/ 657 w 1105"/>
                    <a:gd name="T43" fmla="*/ 541 h 650"/>
                    <a:gd name="T44" fmla="*/ 536 w 1105"/>
                    <a:gd name="T45" fmla="*/ 525 h 650"/>
                    <a:gd name="T46" fmla="*/ 413 w 1105"/>
                    <a:gd name="T47" fmla="*/ 520 h 650"/>
                    <a:gd name="T48" fmla="*/ 299 w 1105"/>
                    <a:gd name="T49" fmla="*/ 525 h 650"/>
                    <a:gd name="T50" fmla="*/ 186 w 1105"/>
                    <a:gd name="T51" fmla="*/ 539 h 650"/>
                    <a:gd name="T52" fmla="*/ 78 w 1105"/>
                    <a:gd name="T53" fmla="*/ 561 h 650"/>
                    <a:gd name="T54" fmla="*/ 51 w 1105"/>
                    <a:gd name="T55" fmla="*/ 563 h 650"/>
                    <a:gd name="T56" fmla="*/ 30 w 1105"/>
                    <a:gd name="T57" fmla="*/ 554 h 650"/>
                    <a:gd name="T58" fmla="*/ 11 w 1105"/>
                    <a:gd name="T59" fmla="*/ 539 h 650"/>
                    <a:gd name="T60" fmla="*/ 2 w 1105"/>
                    <a:gd name="T61" fmla="*/ 518 h 650"/>
                    <a:gd name="T62" fmla="*/ 0 w 1105"/>
                    <a:gd name="T63" fmla="*/ 493 h 650"/>
                    <a:gd name="T64" fmla="*/ 15 w 1105"/>
                    <a:gd name="T65" fmla="*/ 370 h 650"/>
                    <a:gd name="T66" fmla="*/ 25 w 1105"/>
                    <a:gd name="T67" fmla="*/ 317 h 650"/>
                    <a:gd name="T68" fmla="*/ 44 w 1105"/>
                    <a:gd name="T69" fmla="*/ 264 h 650"/>
                    <a:gd name="T70" fmla="*/ 72 w 1105"/>
                    <a:gd name="T71" fmla="*/ 215 h 650"/>
                    <a:gd name="T72" fmla="*/ 108 w 1105"/>
                    <a:gd name="T73" fmla="*/ 169 h 650"/>
                    <a:gd name="T74" fmla="*/ 154 w 1105"/>
                    <a:gd name="T75" fmla="*/ 127 h 650"/>
                    <a:gd name="T76" fmla="*/ 205 w 1105"/>
                    <a:gd name="T77" fmla="*/ 91 h 650"/>
                    <a:gd name="T78" fmla="*/ 263 w 1105"/>
                    <a:gd name="T79" fmla="*/ 61 h 650"/>
                    <a:gd name="T80" fmla="*/ 326 w 1105"/>
                    <a:gd name="T81" fmla="*/ 35 h 650"/>
                    <a:gd name="T82" fmla="*/ 394 w 1105"/>
                    <a:gd name="T83" fmla="*/ 16 h 650"/>
                    <a:gd name="T84" fmla="*/ 466 w 1105"/>
                    <a:gd name="T85" fmla="*/ 4 h 650"/>
                    <a:gd name="T86" fmla="*/ 542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42" y="0"/>
                      </a:moveTo>
                      <a:lnTo>
                        <a:pt x="614" y="4"/>
                      </a:lnTo>
                      <a:lnTo>
                        <a:pt x="684" y="16"/>
                      </a:lnTo>
                      <a:lnTo>
                        <a:pt x="750" y="31"/>
                      </a:lnTo>
                      <a:lnTo>
                        <a:pt x="815" y="54"/>
                      </a:lnTo>
                      <a:lnTo>
                        <a:pt x="875" y="82"/>
                      </a:lnTo>
                      <a:lnTo>
                        <a:pt x="930" y="114"/>
                      </a:lnTo>
                      <a:lnTo>
                        <a:pt x="980" y="152"/>
                      </a:lnTo>
                      <a:lnTo>
                        <a:pt x="1023" y="192"/>
                      </a:lnTo>
                      <a:lnTo>
                        <a:pt x="1057" y="237"/>
                      </a:lnTo>
                      <a:lnTo>
                        <a:pt x="1084" y="285"/>
                      </a:lnTo>
                      <a:lnTo>
                        <a:pt x="1099" y="334"/>
                      </a:lnTo>
                      <a:lnTo>
                        <a:pt x="1105" y="387"/>
                      </a:lnTo>
                      <a:lnTo>
                        <a:pt x="1091" y="592"/>
                      </a:lnTo>
                      <a:lnTo>
                        <a:pt x="1086" y="616"/>
                      </a:lnTo>
                      <a:lnTo>
                        <a:pt x="1072" y="635"/>
                      </a:lnTo>
                      <a:lnTo>
                        <a:pt x="1052" y="647"/>
                      </a:lnTo>
                      <a:lnTo>
                        <a:pt x="1029" y="650"/>
                      </a:lnTo>
                      <a:lnTo>
                        <a:pt x="1004" y="647"/>
                      </a:lnTo>
                      <a:lnTo>
                        <a:pt x="894" y="601"/>
                      </a:lnTo>
                      <a:lnTo>
                        <a:pt x="777" y="567"/>
                      </a:lnTo>
                      <a:lnTo>
                        <a:pt x="657" y="541"/>
                      </a:lnTo>
                      <a:lnTo>
                        <a:pt x="536" y="525"/>
                      </a:lnTo>
                      <a:lnTo>
                        <a:pt x="413" y="520"/>
                      </a:lnTo>
                      <a:lnTo>
                        <a:pt x="299" y="525"/>
                      </a:lnTo>
                      <a:lnTo>
                        <a:pt x="186" y="539"/>
                      </a:lnTo>
                      <a:lnTo>
                        <a:pt x="78" y="561"/>
                      </a:lnTo>
                      <a:lnTo>
                        <a:pt x="51" y="563"/>
                      </a:lnTo>
                      <a:lnTo>
                        <a:pt x="30" y="554"/>
                      </a:lnTo>
                      <a:lnTo>
                        <a:pt x="11" y="539"/>
                      </a:lnTo>
                      <a:lnTo>
                        <a:pt x="2" y="518"/>
                      </a:lnTo>
                      <a:lnTo>
                        <a:pt x="0" y="493"/>
                      </a:lnTo>
                      <a:lnTo>
                        <a:pt x="15" y="370"/>
                      </a:lnTo>
                      <a:lnTo>
                        <a:pt x="25" y="317"/>
                      </a:lnTo>
                      <a:lnTo>
                        <a:pt x="44" y="264"/>
                      </a:lnTo>
                      <a:lnTo>
                        <a:pt x="72" y="215"/>
                      </a:lnTo>
                      <a:lnTo>
                        <a:pt x="108" y="169"/>
                      </a:lnTo>
                      <a:lnTo>
                        <a:pt x="154" y="127"/>
                      </a:lnTo>
                      <a:lnTo>
                        <a:pt x="205" y="91"/>
                      </a:lnTo>
                      <a:lnTo>
                        <a:pt x="263" y="61"/>
                      </a:lnTo>
                      <a:lnTo>
                        <a:pt x="326" y="35"/>
                      </a:lnTo>
                      <a:lnTo>
                        <a:pt x="394" y="16"/>
                      </a:lnTo>
                      <a:lnTo>
                        <a:pt x="466" y="4"/>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sp>
        <p:nvSpPr>
          <p:cNvPr id="161" name="TextBox 160">
            <a:extLst>
              <a:ext uri="{FF2B5EF4-FFF2-40B4-BE49-F238E27FC236}">
                <a16:creationId xmlns:a16="http://schemas.microsoft.com/office/drawing/2014/main" id="{C53286AD-6168-8289-22CE-A5BC687F27DA}"/>
              </a:ext>
            </a:extLst>
          </p:cNvPr>
          <p:cNvSpPr txBox="1"/>
          <p:nvPr/>
        </p:nvSpPr>
        <p:spPr>
          <a:xfrm>
            <a:off x="1162265" y="2536129"/>
            <a:ext cx="1869168" cy="430887"/>
          </a:xfrm>
          <a:prstGeom prst="rect">
            <a:avLst/>
          </a:prstGeom>
          <a:noFill/>
        </p:spPr>
        <p:txBody>
          <a:bodyPr wrap="square">
            <a:spAutoFit/>
          </a:bodyPr>
          <a:lstStyle/>
          <a:p>
            <a:pPr algn="ctr"/>
            <a:r>
              <a:rPr lang="en-US" sz="2200" dirty="0">
                <a:solidFill>
                  <a:srgbClr val="000000"/>
                </a:solidFill>
              </a:rPr>
              <a:t>Vision</a:t>
            </a:r>
          </a:p>
        </p:txBody>
      </p:sp>
      <p:sp>
        <p:nvSpPr>
          <p:cNvPr id="162" name="TextBox 161">
            <a:extLst>
              <a:ext uri="{FF2B5EF4-FFF2-40B4-BE49-F238E27FC236}">
                <a16:creationId xmlns:a16="http://schemas.microsoft.com/office/drawing/2014/main" id="{08C416EA-D9BA-38A6-CB63-F97CD1812F44}"/>
              </a:ext>
            </a:extLst>
          </p:cNvPr>
          <p:cNvSpPr txBox="1"/>
          <p:nvPr/>
        </p:nvSpPr>
        <p:spPr>
          <a:xfrm>
            <a:off x="3249602" y="2536128"/>
            <a:ext cx="1869168" cy="430887"/>
          </a:xfrm>
          <a:prstGeom prst="rect">
            <a:avLst/>
          </a:prstGeom>
          <a:noFill/>
        </p:spPr>
        <p:txBody>
          <a:bodyPr wrap="square">
            <a:spAutoFit/>
          </a:bodyPr>
          <a:lstStyle/>
          <a:p>
            <a:pPr algn="ctr"/>
            <a:r>
              <a:rPr lang="en-US" sz="2200" dirty="0">
                <a:solidFill>
                  <a:srgbClr val="000000"/>
                </a:solidFill>
              </a:rPr>
              <a:t>Credibility</a:t>
            </a:r>
          </a:p>
        </p:txBody>
      </p:sp>
      <p:sp>
        <p:nvSpPr>
          <p:cNvPr id="163" name="TextBox 162">
            <a:extLst>
              <a:ext uri="{FF2B5EF4-FFF2-40B4-BE49-F238E27FC236}">
                <a16:creationId xmlns:a16="http://schemas.microsoft.com/office/drawing/2014/main" id="{96A73093-CDD3-50EB-3FE9-3A3CAAAF4AA7}"/>
              </a:ext>
            </a:extLst>
          </p:cNvPr>
          <p:cNvSpPr txBox="1"/>
          <p:nvPr/>
        </p:nvSpPr>
        <p:spPr>
          <a:xfrm>
            <a:off x="5406390" y="2536127"/>
            <a:ext cx="1869168" cy="430887"/>
          </a:xfrm>
          <a:prstGeom prst="rect">
            <a:avLst/>
          </a:prstGeom>
          <a:noFill/>
        </p:spPr>
        <p:txBody>
          <a:bodyPr wrap="square">
            <a:spAutoFit/>
          </a:bodyPr>
          <a:lstStyle/>
          <a:p>
            <a:pPr algn="ctr"/>
            <a:r>
              <a:rPr lang="en-US" sz="2200" dirty="0">
                <a:solidFill>
                  <a:srgbClr val="000000"/>
                </a:solidFill>
              </a:rPr>
              <a:t>Stability</a:t>
            </a:r>
          </a:p>
        </p:txBody>
      </p:sp>
      <p:sp>
        <p:nvSpPr>
          <p:cNvPr id="164" name="TextBox 163">
            <a:extLst>
              <a:ext uri="{FF2B5EF4-FFF2-40B4-BE49-F238E27FC236}">
                <a16:creationId xmlns:a16="http://schemas.microsoft.com/office/drawing/2014/main" id="{CCC5724A-C4FC-66A5-E5F4-C7115941B0FB}"/>
              </a:ext>
            </a:extLst>
          </p:cNvPr>
          <p:cNvSpPr txBox="1"/>
          <p:nvPr/>
        </p:nvSpPr>
        <p:spPr>
          <a:xfrm>
            <a:off x="7374229" y="2523783"/>
            <a:ext cx="1869168" cy="430887"/>
          </a:xfrm>
          <a:prstGeom prst="rect">
            <a:avLst/>
          </a:prstGeom>
          <a:noFill/>
        </p:spPr>
        <p:txBody>
          <a:bodyPr wrap="square">
            <a:spAutoFit/>
          </a:bodyPr>
          <a:lstStyle/>
          <a:p>
            <a:pPr algn="ctr"/>
            <a:r>
              <a:rPr lang="en-US" sz="2200" dirty="0">
                <a:solidFill>
                  <a:srgbClr val="000000"/>
                </a:solidFill>
              </a:rPr>
              <a:t>Scalability</a:t>
            </a:r>
          </a:p>
        </p:txBody>
      </p:sp>
      <p:sp>
        <p:nvSpPr>
          <p:cNvPr id="165" name="TextBox 164">
            <a:extLst>
              <a:ext uri="{FF2B5EF4-FFF2-40B4-BE49-F238E27FC236}">
                <a16:creationId xmlns:a16="http://schemas.microsoft.com/office/drawing/2014/main" id="{F6DDF824-ECC1-8407-7A62-638930A5A30B}"/>
              </a:ext>
            </a:extLst>
          </p:cNvPr>
          <p:cNvSpPr txBox="1"/>
          <p:nvPr/>
        </p:nvSpPr>
        <p:spPr>
          <a:xfrm>
            <a:off x="9238039" y="2522475"/>
            <a:ext cx="1869168" cy="430887"/>
          </a:xfrm>
          <a:prstGeom prst="rect">
            <a:avLst/>
          </a:prstGeom>
          <a:noFill/>
        </p:spPr>
        <p:txBody>
          <a:bodyPr wrap="square">
            <a:spAutoFit/>
          </a:bodyPr>
          <a:lstStyle/>
          <a:p>
            <a:pPr algn="ctr"/>
            <a:r>
              <a:rPr lang="en-US" sz="2200" dirty="0">
                <a:solidFill>
                  <a:srgbClr val="000000"/>
                </a:solidFill>
              </a:rPr>
              <a:t>Uniqueness</a:t>
            </a:r>
          </a:p>
        </p:txBody>
      </p:sp>
      <p:sp>
        <p:nvSpPr>
          <p:cNvPr id="166" name="TextBox 165">
            <a:extLst>
              <a:ext uri="{FF2B5EF4-FFF2-40B4-BE49-F238E27FC236}">
                <a16:creationId xmlns:a16="http://schemas.microsoft.com/office/drawing/2014/main" id="{5D5EBA58-79E5-0D1B-26C1-8F3E10A92FC4}"/>
              </a:ext>
            </a:extLst>
          </p:cNvPr>
          <p:cNvSpPr txBox="1"/>
          <p:nvPr/>
        </p:nvSpPr>
        <p:spPr>
          <a:xfrm>
            <a:off x="1139634" y="5336569"/>
            <a:ext cx="1869168" cy="769441"/>
          </a:xfrm>
          <a:prstGeom prst="rect">
            <a:avLst/>
          </a:prstGeom>
          <a:noFill/>
        </p:spPr>
        <p:txBody>
          <a:bodyPr wrap="square">
            <a:spAutoFit/>
          </a:bodyPr>
          <a:lstStyle/>
          <a:p>
            <a:pPr algn="ctr"/>
            <a:r>
              <a:rPr lang="en-US" sz="1100" b="1" dirty="0">
                <a:solidFill>
                  <a:schemeClr val="bg2">
                    <a:lumMod val="50000"/>
                  </a:schemeClr>
                </a:solidFill>
              </a:rPr>
              <a:t>Strong visionary leadership skills show that you have the ability to steer your business toward success</a:t>
            </a:r>
          </a:p>
        </p:txBody>
      </p:sp>
      <p:sp>
        <p:nvSpPr>
          <p:cNvPr id="167" name="TextBox 166">
            <a:extLst>
              <a:ext uri="{FF2B5EF4-FFF2-40B4-BE49-F238E27FC236}">
                <a16:creationId xmlns:a16="http://schemas.microsoft.com/office/drawing/2014/main" id="{03882A1E-85A9-74C1-32FC-E44573365DD0}"/>
              </a:ext>
            </a:extLst>
          </p:cNvPr>
          <p:cNvSpPr txBox="1"/>
          <p:nvPr/>
        </p:nvSpPr>
        <p:spPr>
          <a:xfrm>
            <a:off x="3385400" y="5344982"/>
            <a:ext cx="1869168" cy="769441"/>
          </a:xfrm>
          <a:prstGeom prst="rect">
            <a:avLst/>
          </a:prstGeom>
          <a:noFill/>
        </p:spPr>
        <p:txBody>
          <a:bodyPr wrap="square">
            <a:spAutoFit/>
          </a:bodyPr>
          <a:lstStyle/>
          <a:p>
            <a:pPr algn="ctr"/>
            <a:r>
              <a:rPr lang="en-US" sz="1100" b="1" dirty="0">
                <a:solidFill>
                  <a:schemeClr val="bg2">
                    <a:lumMod val="50000"/>
                  </a:schemeClr>
                </a:solidFill>
              </a:rPr>
              <a:t>Investors want to work with entrepreneurs who are knowledgeable, trustworthy, and reliable</a:t>
            </a:r>
          </a:p>
        </p:txBody>
      </p:sp>
      <p:sp>
        <p:nvSpPr>
          <p:cNvPr id="168" name="TextBox 167">
            <a:extLst>
              <a:ext uri="{FF2B5EF4-FFF2-40B4-BE49-F238E27FC236}">
                <a16:creationId xmlns:a16="http://schemas.microsoft.com/office/drawing/2014/main" id="{12A93E6B-5D19-1B22-2FC7-5023E9164B2B}"/>
              </a:ext>
            </a:extLst>
          </p:cNvPr>
          <p:cNvSpPr txBox="1"/>
          <p:nvPr/>
        </p:nvSpPr>
        <p:spPr>
          <a:xfrm>
            <a:off x="5444132" y="5343733"/>
            <a:ext cx="1869168" cy="769441"/>
          </a:xfrm>
          <a:prstGeom prst="rect">
            <a:avLst/>
          </a:prstGeom>
          <a:noFill/>
        </p:spPr>
        <p:txBody>
          <a:bodyPr wrap="square">
            <a:spAutoFit/>
          </a:bodyPr>
          <a:lstStyle/>
          <a:p>
            <a:pPr algn="ctr"/>
            <a:r>
              <a:rPr lang="en-US" sz="1100" b="1" dirty="0">
                <a:solidFill>
                  <a:schemeClr val="bg2">
                    <a:lumMod val="50000"/>
                  </a:schemeClr>
                </a:solidFill>
              </a:rPr>
              <a:t>Investors will closely examine your financial statements health, cash flow, and profitability.</a:t>
            </a:r>
          </a:p>
        </p:txBody>
      </p:sp>
      <p:sp>
        <p:nvSpPr>
          <p:cNvPr id="169" name="TextBox 168">
            <a:extLst>
              <a:ext uri="{FF2B5EF4-FFF2-40B4-BE49-F238E27FC236}">
                <a16:creationId xmlns:a16="http://schemas.microsoft.com/office/drawing/2014/main" id="{974F1CF4-807B-2AA3-470D-8366B0148AA2}"/>
              </a:ext>
            </a:extLst>
          </p:cNvPr>
          <p:cNvSpPr txBox="1"/>
          <p:nvPr/>
        </p:nvSpPr>
        <p:spPr>
          <a:xfrm>
            <a:off x="7351920" y="5330518"/>
            <a:ext cx="2028250" cy="769441"/>
          </a:xfrm>
          <a:prstGeom prst="rect">
            <a:avLst/>
          </a:prstGeom>
          <a:noFill/>
        </p:spPr>
        <p:txBody>
          <a:bodyPr wrap="square">
            <a:spAutoFit/>
          </a:bodyPr>
          <a:lstStyle/>
          <a:p>
            <a:pPr algn="ctr"/>
            <a:r>
              <a:rPr lang="en-US" sz="1100" b="1" dirty="0">
                <a:solidFill>
                  <a:schemeClr val="bg2">
                    <a:lumMod val="50000"/>
                  </a:schemeClr>
                </a:solidFill>
              </a:rPr>
              <a:t>They need to see that your business has the potential to grow significantly, to ensure a reliable return on investment</a:t>
            </a:r>
          </a:p>
        </p:txBody>
      </p:sp>
      <p:sp>
        <p:nvSpPr>
          <p:cNvPr id="170" name="TextBox 169">
            <a:extLst>
              <a:ext uri="{FF2B5EF4-FFF2-40B4-BE49-F238E27FC236}">
                <a16:creationId xmlns:a16="http://schemas.microsoft.com/office/drawing/2014/main" id="{72946D6B-6FA9-447A-1B8B-44C5CB0708EC}"/>
              </a:ext>
            </a:extLst>
          </p:cNvPr>
          <p:cNvSpPr txBox="1"/>
          <p:nvPr/>
        </p:nvSpPr>
        <p:spPr>
          <a:xfrm>
            <a:off x="9450480" y="5330518"/>
            <a:ext cx="1592140" cy="769441"/>
          </a:xfrm>
          <a:prstGeom prst="rect">
            <a:avLst/>
          </a:prstGeom>
          <a:noFill/>
        </p:spPr>
        <p:txBody>
          <a:bodyPr wrap="square">
            <a:spAutoFit/>
          </a:bodyPr>
          <a:lstStyle/>
          <a:p>
            <a:pPr algn="ctr"/>
            <a:r>
              <a:rPr lang="en-US" sz="1100" dirty="0">
                <a:solidFill>
                  <a:schemeClr val="bg2">
                    <a:lumMod val="50000"/>
                  </a:schemeClr>
                </a:solidFill>
              </a:rPr>
              <a:t> </a:t>
            </a:r>
            <a:r>
              <a:rPr lang="en-US" sz="1100" b="1" dirty="0">
                <a:solidFill>
                  <a:schemeClr val="bg2">
                    <a:lumMod val="50000"/>
                  </a:schemeClr>
                </a:solidFill>
              </a:rPr>
              <a:t>What makes your value proposition stand out in the marketplace and be different from existing</a:t>
            </a:r>
          </a:p>
        </p:txBody>
      </p:sp>
    </p:spTree>
    <p:extLst>
      <p:ext uri="{BB962C8B-B14F-4D97-AF65-F5344CB8AC3E}">
        <p14:creationId xmlns:p14="http://schemas.microsoft.com/office/powerpoint/2010/main" val="33086267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5134" y="1474423"/>
            <a:ext cx="10391609" cy="4168762"/>
          </a:xfrm>
        </p:spPr>
        <p:txBody>
          <a:bodyPr/>
          <a:lstStyle/>
          <a:p>
            <a:pPr marL="0" indent="0"/>
            <a:r>
              <a:rPr lang="en-US" b="1" dirty="0"/>
              <a:t>Credibility</a:t>
            </a:r>
            <a:r>
              <a:rPr lang="en-US" dirty="0"/>
              <a:t> with investors is built through transparency, consistency, and delivering on promises. Some key ways to build and maintain credibility with investors:</a:t>
            </a:r>
            <a:br>
              <a:rPr lang="en-US" dirty="0"/>
            </a:br>
            <a:endParaRPr lang="en-US" dirty="0"/>
          </a:p>
          <a:p>
            <a:pPr marL="342900" indent="-342900">
              <a:buFont typeface="Arial" panose="020B0604020202020204" pitchFamily="34" charset="0"/>
              <a:buChar char="•"/>
            </a:pPr>
            <a:r>
              <a:rPr lang="en-US" b="1" dirty="0">
                <a:solidFill>
                  <a:srgbClr val="086575"/>
                </a:solidFill>
              </a:rPr>
              <a:t>Transparency in financial reporting: </a:t>
            </a:r>
            <a:r>
              <a:rPr lang="en-US" dirty="0"/>
              <a:t>Investors need clear, honest financial data. Avoid hiding problems; instead, present solutions.</a:t>
            </a:r>
          </a:p>
          <a:p>
            <a:pPr marL="342900" indent="-342900">
              <a:buFont typeface="Arial" panose="020B0604020202020204" pitchFamily="34" charset="0"/>
              <a:buChar char="•"/>
            </a:pPr>
            <a:r>
              <a:rPr lang="en-US" b="1" dirty="0">
                <a:solidFill>
                  <a:srgbClr val="47B5C8"/>
                </a:solidFill>
              </a:rPr>
              <a:t>Consistency in performance: </a:t>
            </a:r>
            <a:r>
              <a:rPr lang="en-US" dirty="0"/>
              <a:t>Whether it’s meeting your milestones or maintaining consistent communication, reliability is key to investor trust.</a:t>
            </a:r>
          </a:p>
          <a:p>
            <a:pPr marL="342900" indent="-342900">
              <a:buFont typeface="Arial" panose="020B0604020202020204" pitchFamily="34" charset="0"/>
              <a:buChar char="•"/>
            </a:pPr>
            <a:r>
              <a:rPr lang="en-US" b="1" dirty="0">
                <a:solidFill>
                  <a:srgbClr val="F2A72C"/>
                </a:solidFill>
              </a:rPr>
              <a:t>Delivering on promises: </a:t>
            </a:r>
            <a:r>
              <a:rPr lang="en-US" dirty="0"/>
              <a:t>Always follow through on commitments made to investors. If you say you’ll hit a target, work hard to achieve it.</a:t>
            </a:r>
          </a:p>
          <a:p>
            <a:pPr marL="342900" indent="-342900">
              <a:buFont typeface="Arial" panose="020B0604020202020204" pitchFamily="34" charset="0"/>
              <a:buChar char="•"/>
            </a:pPr>
            <a:r>
              <a:rPr lang="en-US" b="1" dirty="0">
                <a:solidFill>
                  <a:srgbClr val="D9552F"/>
                </a:solidFill>
              </a:rPr>
              <a:t>Consistent assurance: </a:t>
            </a:r>
            <a:r>
              <a:rPr lang="en-US" dirty="0"/>
              <a:t>especially for your understanding of your investors’ cultures.</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Building Credibility </a:t>
            </a:r>
          </a:p>
        </p:txBody>
      </p:sp>
    </p:spTree>
    <p:extLst>
      <p:ext uri="{BB962C8B-B14F-4D97-AF65-F5344CB8AC3E}">
        <p14:creationId xmlns:p14="http://schemas.microsoft.com/office/powerpoint/2010/main" val="1331580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9727" y="1552521"/>
            <a:ext cx="4867011" cy="3591582"/>
          </a:xfrm>
        </p:spPr>
        <p:txBody>
          <a:bodyPr/>
          <a:lstStyle/>
          <a:p>
            <a:pPr indent="-3175"/>
            <a:r>
              <a:rPr lang="en-US" dirty="0"/>
              <a:t>Consider a founder who regularly updates their investors on both successes and challenges. </a:t>
            </a:r>
          </a:p>
          <a:p>
            <a:pPr indent="-3175"/>
            <a:r>
              <a:rPr lang="en-US" dirty="0"/>
              <a:t>By being transparent about a temporary cash flow issue, they were able to secure additional support from their investors, which wouldn’t have happened if the problem had been hidden.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766263" y="411847"/>
            <a:ext cx="4990998" cy="992652"/>
          </a:xfrm>
        </p:spPr>
        <p:txBody>
          <a:bodyPr/>
          <a:lstStyle/>
          <a:p>
            <a:r>
              <a:rPr lang="en-US" b="1" dirty="0">
                <a:solidFill>
                  <a:srgbClr val="47B5C8"/>
                </a:solidFill>
              </a:rPr>
              <a:t>Example</a:t>
            </a:r>
          </a:p>
          <a:p>
            <a:endParaRPr lang="en-US" dirty="0"/>
          </a:p>
        </p:txBody>
      </p:sp>
      <p:pic>
        <p:nvPicPr>
          <p:cNvPr id="9" name="Picture Placeholder 8" descr="Stacks of gold coins">
            <a:extLst>
              <a:ext uri="{FF2B5EF4-FFF2-40B4-BE49-F238E27FC236}">
                <a16:creationId xmlns:a16="http://schemas.microsoft.com/office/drawing/2014/main" id="{DFBC256D-6EC1-AAEE-EA00-81984ADFF405}"/>
              </a:ext>
            </a:extLst>
          </p:cNvPr>
          <p:cNvPicPr>
            <a:picLocks noGrp="1" noChangeAspect="1"/>
          </p:cNvPicPr>
          <p:nvPr>
            <p:ph type="pic" sz="quarter" idx="42"/>
          </p:nvPr>
        </p:nvPicPr>
        <p:blipFill>
          <a:blip r:embed="rId2"/>
          <a:srcRect l="9575" r="9575"/>
          <a:stretch/>
        </p:blipFill>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27035527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How To Build Relationships With Investors">
            <a:hlinkClick r:id="" action="ppaction://media"/>
            <a:extLst>
              <a:ext uri="{FF2B5EF4-FFF2-40B4-BE49-F238E27FC236}">
                <a16:creationId xmlns:a16="http://schemas.microsoft.com/office/drawing/2014/main" id="{5484C5F1-70DC-53A0-25E9-F83A9FD48589}"/>
              </a:ext>
            </a:extLst>
          </p:cNvPr>
          <p:cNvPicPr>
            <a:picLocks noRot="1" noChangeAspect="1"/>
          </p:cNvPicPr>
          <p:nvPr>
            <a:videoFile r:link="rId1"/>
          </p:nvPr>
        </p:nvPicPr>
        <p:blipFill>
          <a:blip r:embed="rId3"/>
          <a:stretch>
            <a:fillRect/>
          </a:stretch>
        </p:blipFill>
        <p:spPr>
          <a:xfrm>
            <a:off x="7563646" y="2234459"/>
            <a:ext cx="3166170" cy="1788886"/>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3602" y="1662396"/>
            <a:ext cx="6850043" cy="3849918"/>
          </a:xfrm>
        </p:spPr>
        <p:txBody>
          <a:bodyPr/>
          <a:lstStyle/>
          <a:p>
            <a:pPr marL="0" indent="0"/>
            <a:r>
              <a:rPr lang="en-US" dirty="0"/>
              <a:t>In this video, you can see how successful entrepreneurs have built lasting relationships with investors, and hear real-world stories and strategies about:</a:t>
            </a:r>
          </a:p>
          <a:p>
            <a:pPr marL="342900" indent="-342900">
              <a:buFont typeface="Arial" panose="020B0604020202020204" pitchFamily="34" charset="0"/>
              <a:buChar char="•"/>
            </a:pPr>
            <a:r>
              <a:rPr lang="en-US" dirty="0"/>
              <a:t>How to approach investors for the first time.</a:t>
            </a:r>
          </a:p>
          <a:p>
            <a:pPr marL="342900" indent="-342900">
              <a:buFont typeface="Arial" panose="020B0604020202020204" pitchFamily="34" charset="0"/>
              <a:buChar char="•"/>
            </a:pPr>
            <a:r>
              <a:rPr lang="en-US" dirty="0"/>
              <a:t>Keyways to build rapport and trust.</a:t>
            </a:r>
          </a:p>
          <a:p>
            <a:pPr marL="342900" indent="-342900">
              <a:buFont typeface="Arial" panose="020B0604020202020204" pitchFamily="34" charset="0"/>
              <a:buChar char="•"/>
            </a:pPr>
            <a:r>
              <a:rPr lang="en-US" dirty="0"/>
              <a:t>Ensure long-term engagement with investors.</a:t>
            </a:r>
          </a:p>
          <a:p>
            <a:pPr marL="0" indent="0"/>
            <a:r>
              <a:rPr lang="en-US" b="1" dirty="0">
                <a:solidFill>
                  <a:srgbClr val="086575"/>
                </a:solidFill>
              </a:rPr>
              <a:t>Reflecting Question</a:t>
            </a:r>
            <a:r>
              <a:rPr lang="en-US" dirty="0">
                <a:solidFill>
                  <a:srgbClr val="086575"/>
                </a:solidFill>
              </a:rPr>
              <a:t>: </a:t>
            </a:r>
            <a:r>
              <a:rPr lang="en-US" dirty="0"/>
              <a:t>After watching the video, consider discussing with a peer how you might implement similar strategies in your own investor outreach efforts</a:t>
            </a:r>
            <a:r>
              <a:rPr lang="en-US" sz="22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a:p>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Tree>
    <p:extLst>
      <p:ext uri="{BB962C8B-B14F-4D97-AF65-F5344CB8AC3E}">
        <p14:creationId xmlns:p14="http://schemas.microsoft.com/office/powerpoint/2010/main" val="3041479380"/>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4600" y="1565257"/>
            <a:ext cx="10089641" cy="4168762"/>
          </a:xfrm>
        </p:spPr>
        <p:txBody>
          <a:bodyPr/>
          <a:lstStyle/>
          <a:p>
            <a:pPr marL="0" indent="0"/>
            <a:r>
              <a:rPr lang="en-US" dirty="0"/>
              <a:t>Aligning your business goals and values with those of your funders and investors can lead to stronger, more supportive relationships.  Here’s how alignment creates mutual benefit:</a:t>
            </a:r>
          </a:p>
          <a:p>
            <a:pPr marL="342900" indent="-342900">
              <a:buFont typeface="Arial" panose="020B0604020202020204" pitchFamily="34" charset="0"/>
              <a:buChar char="•"/>
            </a:pPr>
            <a:r>
              <a:rPr lang="en-US" b="1" dirty="0">
                <a:solidFill>
                  <a:srgbClr val="086575"/>
                </a:solidFill>
              </a:rPr>
              <a:t>Shared vision: </a:t>
            </a:r>
            <a:r>
              <a:rPr lang="en-US" dirty="0"/>
              <a:t>When your long-term goals align with those of your investors, they’re more likely to support you during both highs and lows.</a:t>
            </a:r>
          </a:p>
          <a:p>
            <a:pPr marL="342900" indent="-342900">
              <a:buFont typeface="Arial" panose="020B0604020202020204" pitchFamily="34" charset="0"/>
              <a:buChar char="•"/>
            </a:pPr>
            <a:r>
              <a:rPr lang="en-US" b="1" dirty="0">
                <a:solidFill>
                  <a:srgbClr val="D9552F"/>
                </a:solidFill>
              </a:rPr>
              <a:t>Common values: </a:t>
            </a:r>
            <a:r>
              <a:rPr lang="en-US" dirty="0"/>
              <a:t>Investors increasingly look for companies that share their ethical, social, and environmental values.</a:t>
            </a:r>
          </a:p>
          <a:p>
            <a:pPr marL="342900" indent="-342900">
              <a:buFont typeface="Arial" panose="020B0604020202020204" pitchFamily="34" charset="0"/>
              <a:buChar char="•"/>
            </a:pPr>
            <a:r>
              <a:rPr lang="en-US" b="1" dirty="0">
                <a:solidFill>
                  <a:srgbClr val="F2A72C"/>
                </a:solidFill>
              </a:rPr>
              <a:t>Examples of shared-value investments: </a:t>
            </a:r>
            <a:r>
              <a:rPr lang="en-US" dirty="0"/>
              <a:t>Companies that align with investors on sustainability, social responsibility, or innovation often gain more than just financial support—they gain advocates.</a:t>
            </a:r>
          </a:p>
          <a:p>
            <a:pPr marL="0" indent="0"/>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Alignment with Investors</a:t>
            </a:r>
          </a:p>
        </p:txBody>
      </p:sp>
    </p:spTree>
    <p:extLst>
      <p:ext uri="{BB962C8B-B14F-4D97-AF65-F5344CB8AC3E}">
        <p14:creationId xmlns:p14="http://schemas.microsoft.com/office/powerpoint/2010/main" val="937481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90802" y="1662396"/>
            <a:ext cx="9851883" cy="3849918"/>
          </a:xfrm>
        </p:spPr>
        <p:txBody>
          <a:bodyPr/>
          <a:lstStyle/>
          <a:p>
            <a:r>
              <a:rPr lang="en-US" b="1" dirty="0"/>
              <a:t>Knowledge</a:t>
            </a:r>
          </a:p>
          <a:p>
            <a:pPr marL="457200" indent="-457200">
              <a:buFont typeface="+mj-lt"/>
              <a:buAutoNum type="arabicPeriod"/>
            </a:pPr>
            <a:r>
              <a:rPr lang="en-US" b="1" dirty="0"/>
              <a:t>Networking principles: </a:t>
            </a:r>
            <a:r>
              <a:rPr lang="en-US" dirty="0"/>
              <a:t>Understanding the power of social capital and its role in business success.</a:t>
            </a:r>
          </a:p>
          <a:p>
            <a:pPr marL="457200" indent="-457200">
              <a:buFont typeface="+mj-lt"/>
              <a:buAutoNum type="arabicPeriod"/>
            </a:pPr>
            <a:r>
              <a:rPr lang="en-US" b="1" dirty="0"/>
              <a:t>Investor expectations: </a:t>
            </a:r>
            <a:r>
              <a:rPr lang="en-US" dirty="0"/>
              <a:t>Knowing what investors look for in entrepreneurs and how to meet those expectations.</a:t>
            </a:r>
          </a:p>
          <a:p>
            <a:pPr marL="457200" indent="-457200">
              <a:buFont typeface="+mj-lt"/>
              <a:buAutoNum type="arabicPeriod"/>
            </a:pPr>
            <a:r>
              <a:rPr lang="en-US" b="1" dirty="0"/>
              <a:t>Business incubators and events: </a:t>
            </a:r>
            <a:r>
              <a:rPr lang="en-US" dirty="0"/>
              <a:t>Gaining a deep understanding of how incubators </a:t>
            </a:r>
            <a:r>
              <a:rPr lang="en-GB" dirty="0"/>
              <a:t>support</a:t>
            </a:r>
            <a:r>
              <a:rPr lang="en-US" dirty="0"/>
              <a:t> startups and how to leverage business events for networking and funding.</a:t>
            </a:r>
          </a:p>
          <a:p>
            <a:pPr marL="457200" indent="-457200">
              <a:buFont typeface="+mj-lt"/>
              <a:buAutoNum type="arabicPeriod"/>
            </a:pPr>
            <a:r>
              <a:rPr lang="en-US" b="1" dirty="0"/>
              <a:t>Mentorship dynamics: </a:t>
            </a:r>
            <a:r>
              <a:rPr lang="en-US" dirty="0"/>
              <a:t>Learning how mentorship supports both personal and business growth.</a:t>
            </a:r>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Learning Outcomes </a:t>
            </a:r>
          </a:p>
          <a:p>
            <a:endParaRPr lang="en-US" dirty="0"/>
          </a:p>
        </p:txBody>
      </p:sp>
    </p:spTree>
    <p:extLst>
      <p:ext uri="{BB962C8B-B14F-4D97-AF65-F5344CB8AC3E}">
        <p14:creationId xmlns:p14="http://schemas.microsoft.com/office/powerpoint/2010/main" val="207236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4331" y="1662396"/>
            <a:ext cx="5998415" cy="3849918"/>
          </a:xfrm>
        </p:spPr>
        <p:txBody>
          <a:bodyPr/>
          <a:lstStyle/>
          <a:p>
            <a:pPr marL="0" indent="0"/>
            <a:r>
              <a:rPr lang="en-US" dirty="0"/>
              <a:t>Kaoukab, an innovative startup in France, co-founded by under-represented entrepreneurs.</a:t>
            </a:r>
            <a:br>
              <a:rPr lang="en-US" dirty="0"/>
            </a:br>
            <a:r>
              <a:rPr lang="en-US" dirty="0"/>
              <a:t>With a focus on ecological responsibility, they managed to secure funding and investment from different structures specializing in sustainable ventures. </a:t>
            </a:r>
          </a:p>
          <a:p>
            <a:pPr marL="0" indent="0"/>
            <a:r>
              <a:rPr lang="en-US" dirty="0"/>
              <a:t>Because their goals aligned, the investor not only provided capital but also connected the founders with key partners in the sustainability space and developed their scalability fast.</a:t>
            </a:r>
          </a:p>
          <a:p>
            <a:pPr marL="0" indent="0"/>
            <a:r>
              <a:rPr lang="en-IE" dirty="0">
                <a:hlinkClick r:id="rId2"/>
              </a:rPr>
              <a:t>Video | Facebook</a:t>
            </a:r>
            <a:endParaRPr lang="en-US" dirty="0"/>
          </a:p>
          <a:p>
            <a:pPr marL="0" indent="0"/>
            <a:endParaRPr lang="en-US" sz="1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a:p>
            <a:endParaRPr lang="en-US" dirty="0"/>
          </a:p>
        </p:txBody>
      </p:sp>
      <p:pic>
        <p:nvPicPr>
          <p:cNvPr id="3074" name="Picture 2" descr="Ghaees Alshorbajy - Youth Business International">
            <a:extLst>
              <a:ext uri="{FF2B5EF4-FFF2-40B4-BE49-F238E27FC236}">
                <a16:creationId xmlns:a16="http://schemas.microsoft.com/office/drawing/2014/main" id="{6C8DDC49-29AD-FC5D-6909-AAA6460324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852" r="10383"/>
          <a:stretch/>
        </p:blipFill>
        <p:spPr bwMode="auto">
          <a:xfrm>
            <a:off x="6564707" y="1468118"/>
            <a:ext cx="4419110" cy="4628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2833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28822" y="1565257"/>
            <a:ext cx="10162309" cy="4168762"/>
          </a:xfrm>
        </p:spPr>
        <p:txBody>
          <a:bodyPr/>
          <a:lstStyle/>
          <a:p>
            <a:pPr marL="0" indent="0"/>
            <a:r>
              <a:rPr lang="en-US" b="1" dirty="0"/>
              <a:t>Cultural differences </a:t>
            </a:r>
            <a:r>
              <a:rPr lang="en-US" dirty="0"/>
              <a:t>can shape the way entrepreneurs and investors interact. </a:t>
            </a:r>
            <a:br>
              <a:rPr lang="en-US" dirty="0"/>
            </a:br>
            <a:r>
              <a:rPr lang="en-US" dirty="0"/>
              <a:t>Being aware of cultural nuances can improve communication and foster stronger relationships. Key considerations include:</a:t>
            </a:r>
          </a:p>
          <a:p>
            <a:pPr marL="342900" indent="-342900">
              <a:buFont typeface="Arial" panose="020B0604020202020204" pitchFamily="34" charset="0"/>
              <a:buChar char="•"/>
            </a:pPr>
            <a:r>
              <a:rPr lang="en-US" b="1" dirty="0">
                <a:solidFill>
                  <a:srgbClr val="F2A72C"/>
                </a:solidFill>
              </a:rPr>
              <a:t>Communication styles: </a:t>
            </a:r>
            <a:r>
              <a:rPr lang="en-US" dirty="0"/>
              <a:t>Some investors prefer formal, structured communication, while others may value a more casual and open approach.</a:t>
            </a:r>
          </a:p>
          <a:p>
            <a:pPr marL="342900" indent="-342900">
              <a:buFont typeface="Arial" panose="020B0604020202020204" pitchFamily="34" charset="0"/>
              <a:buChar char="•"/>
            </a:pPr>
            <a:r>
              <a:rPr lang="en-US" b="1" dirty="0">
                <a:solidFill>
                  <a:srgbClr val="086575"/>
                </a:solidFill>
              </a:rPr>
              <a:t>Decision-making processes</a:t>
            </a:r>
            <a:r>
              <a:rPr lang="en-US" dirty="0">
                <a:solidFill>
                  <a:srgbClr val="086575"/>
                </a:solidFill>
              </a:rPr>
              <a:t>: </a:t>
            </a:r>
            <a:r>
              <a:rPr lang="en-US" dirty="0"/>
              <a:t>In some cultures, decision-making is hierarchical, while others prioritise consensus-building.</a:t>
            </a:r>
          </a:p>
          <a:p>
            <a:pPr marL="342900" indent="-342900">
              <a:buFont typeface="Arial" panose="020B0604020202020204" pitchFamily="34" charset="0"/>
              <a:buChar char="•"/>
            </a:pPr>
            <a:r>
              <a:rPr lang="en-US" b="1" dirty="0">
                <a:solidFill>
                  <a:srgbClr val="D9552F"/>
                </a:solidFill>
              </a:rPr>
              <a:t>Risk tolerance</a:t>
            </a:r>
            <a:r>
              <a:rPr lang="en-US" dirty="0">
                <a:solidFill>
                  <a:srgbClr val="D9552F"/>
                </a:solidFill>
              </a:rPr>
              <a:t>: </a:t>
            </a:r>
            <a:r>
              <a:rPr lang="en-US" dirty="0"/>
              <a:t>Cultural background can influence how investors perceive and respond to business risks.</a:t>
            </a:r>
          </a:p>
          <a:p>
            <a:pPr marL="342900" indent="-342900">
              <a:buFont typeface="Arial" panose="020B0604020202020204" pitchFamily="34" charset="0"/>
              <a:buChar char="•"/>
            </a:pPr>
            <a:r>
              <a:rPr lang="en-US" b="1" dirty="0">
                <a:solidFill>
                  <a:srgbClr val="47B5C8"/>
                </a:solidFill>
              </a:rPr>
              <a:t>Building rapport</a:t>
            </a:r>
            <a:r>
              <a:rPr lang="en-US" dirty="0">
                <a:solidFill>
                  <a:srgbClr val="47B5C8"/>
                </a:solidFill>
              </a:rPr>
              <a:t>: </a:t>
            </a:r>
            <a:r>
              <a:rPr lang="en-US" dirty="0"/>
              <a:t>In certain cultures, personal relationships and trust-building come before business discussions.</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Investor Cultural Nuances</a:t>
            </a:r>
          </a:p>
        </p:txBody>
      </p:sp>
    </p:spTree>
    <p:extLst>
      <p:ext uri="{BB962C8B-B14F-4D97-AF65-F5344CB8AC3E}">
        <p14:creationId xmlns:p14="http://schemas.microsoft.com/office/powerpoint/2010/main" val="19794010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34878" y="1565257"/>
            <a:ext cx="10023029" cy="4168762"/>
          </a:xfrm>
        </p:spPr>
        <p:txBody>
          <a:bodyPr/>
          <a:lstStyle/>
          <a:p>
            <a:pPr marL="0" indent="0"/>
            <a:r>
              <a:rPr lang="en-US" b="1" dirty="0"/>
              <a:t>Maintaining effective communication with investors </a:t>
            </a:r>
            <a:r>
              <a:rPr lang="en-US" dirty="0"/>
              <a:t>is key to long-term success. Here are some strategies for keeping your </a:t>
            </a:r>
            <a:r>
              <a:rPr lang="en-US" b="1" dirty="0"/>
              <a:t>investors informed and engaged</a:t>
            </a:r>
            <a:r>
              <a:rPr lang="en-US" dirty="0"/>
              <a:t>:</a:t>
            </a:r>
          </a:p>
          <a:p>
            <a:pPr marL="342900" indent="-342900">
              <a:buFont typeface="Arial" panose="020B0604020202020204" pitchFamily="34" charset="0"/>
              <a:buChar char="•"/>
            </a:pPr>
            <a:r>
              <a:rPr lang="en-US" b="1" dirty="0">
                <a:solidFill>
                  <a:srgbClr val="47B5C8"/>
                </a:solidFill>
              </a:rPr>
              <a:t>Regular updates</a:t>
            </a:r>
            <a:r>
              <a:rPr lang="en-US" dirty="0">
                <a:solidFill>
                  <a:srgbClr val="47B5C8"/>
                </a:solidFill>
              </a:rPr>
              <a:t>: </a:t>
            </a:r>
            <a:r>
              <a:rPr lang="en-US" dirty="0"/>
              <a:t>Provide monthly or quarterly reports that summarise key milestones, financials, and challenges.</a:t>
            </a:r>
          </a:p>
          <a:p>
            <a:pPr marL="342900" indent="-342900">
              <a:buFont typeface="Arial" panose="020B0604020202020204" pitchFamily="34" charset="0"/>
              <a:buChar char="•"/>
            </a:pPr>
            <a:r>
              <a:rPr lang="en-US" b="1" dirty="0">
                <a:solidFill>
                  <a:srgbClr val="D9552F"/>
                </a:solidFill>
              </a:rPr>
              <a:t>Structured meetings</a:t>
            </a:r>
            <a:r>
              <a:rPr lang="en-US" dirty="0">
                <a:solidFill>
                  <a:srgbClr val="D9552F"/>
                </a:solidFill>
              </a:rPr>
              <a:t>: </a:t>
            </a:r>
            <a:r>
              <a:rPr lang="en-US" dirty="0"/>
              <a:t>Schedule regular check-ins where you update investors on the company’s progress and discuss future strategies.</a:t>
            </a:r>
          </a:p>
          <a:p>
            <a:pPr marL="342900" indent="-342900">
              <a:buFont typeface="Arial" panose="020B0604020202020204" pitchFamily="34" charset="0"/>
              <a:buChar char="•"/>
            </a:pPr>
            <a:r>
              <a:rPr lang="en-US" b="1" dirty="0">
                <a:solidFill>
                  <a:srgbClr val="086575"/>
                </a:solidFill>
              </a:rPr>
              <a:t>Highlighting both successes and challenges</a:t>
            </a:r>
            <a:r>
              <a:rPr lang="en-US" dirty="0">
                <a:solidFill>
                  <a:srgbClr val="086575"/>
                </a:solidFill>
              </a:rPr>
              <a:t>: </a:t>
            </a:r>
            <a:r>
              <a:rPr lang="en-US" dirty="0"/>
              <a:t>Don’t shy away from discussing challenges; investors appreciate honesty and transparency.</a:t>
            </a:r>
          </a:p>
          <a:p>
            <a:pPr marL="342900" indent="-342900">
              <a:buFont typeface="Arial" panose="020B0604020202020204" pitchFamily="34" charset="0"/>
              <a:buChar char="•"/>
            </a:pPr>
            <a:r>
              <a:rPr lang="en-US" b="1" dirty="0">
                <a:solidFill>
                  <a:srgbClr val="F2A72C"/>
                </a:solidFill>
              </a:rPr>
              <a:t>Responding promptly</a:t>
            </a:r>
            <a:r>
              <a:rPr lang="en-US" dirty="0">
                <a:solidFill>
                  <a:srgbClr val="F2A72C"/>
                </a:solidFill>
              </a:rPr>
              <a:t>: </a:t>
            </a:r>
            <a:r>
              <a:rPr lang="en-US" dirty="0"/>
              <a:t>Timely responses to investor inquiries show respect and professionalism.</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75828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Investor Effective Communication</a:t>
            </a:r>
          </a:p>
        </p:txBody>
      </p:sp>
    </p:spTree>
    <p:extLst>
      <p:ext uri="{BB962C8B-B14F-4D97-AF65-F5344CB8AC3E}">
        <p14:creationId xmlns:p14="http://schemas.microsoft.com/office/powerpoint/2010/main" val="2977581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id="{13528AC7-E750-212D-9CA8-2FD76F7C8C8C}"/>
              </a:ext>
            </a:extLst>
          </p:cNvPr>
          <p:cNvSpPr/>
          <p:nvPr/>
        </p:nvSpPr>
        <p:spPr>
          <a:xfrm>
            <a:off x="178678" y="3075542"/>
            <a:ext cx="3688242" cy="2730347"/>
          </a:xfrm>
          <a:prstGeom prst="roundRect">
            <a:avLst>
              <a:gd name="adj" fmla="val 25395"/>
            </a:avLst>
          </a:prstGeom>
          <a:ln w="57150">
            <a:solidFill>
              <a:schemeClr val="accent4">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r>
              <a:rPr lang="en-US" sz="2200" dirty="0">
                <a:solidFill>
                  <a:srgbClr val="595959"/>
                </a:solidFill>
              </a:rPr>
              <a:t>Running Key Metrics</a:t>
            </a:r>
          </a:p>
          <a:p>
            <a:pPr marL="342900" indent="-342900">
              <a:buFont typeface="Arial" panose="020B0604020202020204" pitchFamily="34" charset="0"/>
              <a:buChar char="•"/>
            </a:pPr>
            <a:r>
              <a:rPr lang="en-US" sz="2200" dirty="0">
                <a:solidFill>
                  <a:srgbClr val="595959"/>
                </a:solidFill>
              </a:rPr>
              <a:t>Product Updates</a:t>
            </a:r>
          </a:p>
          <a:p>
            <a:pPr marL="342900" indent="-342900">
              <a:buFont typeface="Arial" panose="020B0604020202020204" pitchFamily="34" charset="0"/>
              <a:buChar char="•"/>
            </a:pPr>
            <a:r>
              <a:rPr lang="en-US" sz="2200" dirty="0">
                <a:solidFill>
                  <a:srgbClr val="595959"/>
                </a:solidFill>
              </a:rPr>
              <a:t>Team Updates</a:t>
            </a:r>
          </a:p>
          <a:p>
            <a:pPr marL="342900" indent="-342900">
              <a:buFont typeface="Arial" panose="020B0604020202020204" pitchFamily="34" charset="0"/>
              <a:buChar char="•"/>
            </a:pPr>
            <a:r>
              <a:rPr lang="en-US" sz="2200" dirty="0">
                <a:solidFill>
                  <a:srgbClr val="595959"/>
                </a:solidFill>
              </a:rPr>
              <a:t>Upcoming Plans</a:t>
            </a:r>
          </a:p>
          <a:p>
            <a:pPr marL="342900" indent="-342900">
              <a:buFont typeface="Arial" panose="020B0604020202020204" pitchFamily="34" charset="0"/>
              <a:buChar char="•"/>
            </a:pPr>
            <a:r>
              <a:rPr lang="en-US" sz="2200" dirty="0">
                <a:solidFill>
                  <a:srgbClr val="595959"/>
                </a:solidFill>
              </a:rPr>
              <a:t>Key Challenges &amp; Risks</a:t>
            </a:r>
          </a:p>
          <a:p>
            <a:pPr marL="342900" indent="-342900">
              <a:buFont typeface="Arial" panose="020B0604020202020204" pitchFamily="34" charset="0"/>
              <a:buChar char="•"/>
            </a:pPr>
            <a:r>
              <a:rPr lang="en-US" sz="2200" dirty="0">
                <a:solidFill>
                  <a:srgbClr val="595959"/>
                </a:solidFill>
              </a:rPr>
              <a:t>Pressing Matters</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251940"/>
            <a:ext cx="915515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41354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Tool: Investor Communication Framework</a:t>
            </a:r>
          </a:p>
        </p:txBody>
      </p:sp>
      <p:sp>
        <p:nvSpPr>
          <p:cNvPr id="11" name="Rectangle: Rounded Corners 10">
            <a:extLst>
              <a:ext uri="{FF2B5EF4-FFF2-40B4-BE49-F238E27FC236}">
                <a16:creationId xmlns:a16="http://schemas.microsoft.com/office/drawing/2014/main" id="{217FFCF6-1CB6-F1FB-F01F-ACC75FC2BE63}"/>
              </a:ext>
            </a:extLst>
          </p:cNvPr>
          <p:cNvSpPr/>
          <p:nvPr/>
        </p:nvSpPr>
        <p:spPr>
          <a:xfrm>
            <a:off x="2816773" y="1713496"/>
            <a:ext cx="8576848" cy="963788"/>
          </a:xfrm>
          <a:prstGeom prst="roundRect">
            <a:avLst>
              <a:gd name="adj" fmla="val 40909"/>
            </a:avLst>
          </a:prstGeom>
          <a:ln w="57150">
            <a:solidFill>
              <a:srgbClr val="086575"/>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53A0FAAB-6EAB-F7D6-1BE3-D8EBF2182136}"/>
              </a:ext>
            </a:extLst>
          </p:cNvPr>
          <p:cNvSpPr/>
          <p:nvPr/>
        </p:nvSpPr>
        <p:spPr>
          <a:xfrm>
            <a:off x="798379" y="1713496"/>
            <a:ext cx="1797675" cy="963788"/>
          </a:xfrm>
          <a:prstGeom prst="roundRect">
            <a:avLst>
              <a:gd name="adj" fmla="val 40909"/>
            </a:avLst>
          </a:prstGeom>
          <a:ln w="57150">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A1182EA7-E9D3-2DD5-84C5-01FEF2BD14F3}"/>
              </a:ext>
            </a:extLst>
          </p:cNvPr>
          <p:cNvSpPr/>
          <p:nvPr/>
        </p:nvSpPr>
        <p:spPr>
          <a:xfrm>
            <a:off x="1019097" y="1488168"/>
            <a:ext cx="1103991" cy="4506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Date</a:t>
            </a:r>
          </a:p>
        </p:txBody>
      </p:sp>
      <p:sp>
        <p:nvSpPr>
          <p:cNvPr id="18" name="Rectangle 17">
            <a:extLst>
              <a:ext uri="{FF2B5EF4-FFF2-40B4-BE49-F238E27FC236}">
                <a16:creationId xmlns:a16="http://schemas.microsoft.com/office/drawing/2014/main" id="{78108899-FEA2-BB31-C2C1-4FA4000692A6}"/>
              </a:ext>
            </a:extLst>
          </p:cNvPr>
          <p:cNvSpPr/>
          <p:nvPr/>
        </p:nvSpPr>
        <p:spPr>
          <a:xfrm>
            <a:off x="3211155" y="1481177"/>
            <a:ext cx="3342535" cy="4506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Communication Objectives</a:t>
            </a:r>
          </a:p>
        </p:txBody>
      </p:sp>
      <p:sp>
        <p:nvSpPr>
          <p:cNvPr id="24" name="TextBox 23">
            <a:extLst>
              <a:ext uri="{FF2B5EF4-FFF2-40B4-BE49-F238E27FC236}">
                <a16:creationId xmlns:a16="http://schemas.microsoft.com/office/drawing/2014/main" id="{C3296059-17E0-C020-03A4-3DA2EB1B34AF}"/>
              </a:ext>
            </a:extLst>
          </p:cNvPr>
          <p:cNvSpPr txBox="1"/>
          <p:nvPr/>
        </p:nvSpPr>
        <p:spPr>
          <a:xfrm>
            <a:off x="7205032" y="2328407"/>
            <a:ext cx="4061472" cy="261610"/>
          </a:xfrm>
          <a:prstGeom prst="rect">
            <a:avLst/>
          </a:prstGeom>
          <a:noFill/>
        </p:spPr>
        <p:txBody>
          <a:bodyPr wrap="square">
            <a:spAutoFit/>
          </a:bodyPr>
          <a:lstStyle/>
          <a:p>
            <a:pPr algn="r"/>
            <a:r>
              <a:rPr lang="en-US" sz="1100" b="0" i="0" u="none" strike="noStrike" dirty="0">
                <a:solidFill>
                  <a:schemeClr val="bg1">
                    <a:lumMod val="65000"/>
                  </a:schemeClr>
                </a:solidFill>
                <a:effectLst/>
              </a:rPr>
              <a:t>Define </a:t>
            </a:r>
            <a:r>
              <a:rPr lang="en-US" sz="1100" b="0" i="0" u="none" strike="noStrike" dirty="0" err="1">
                <a:solidFill>
                  <a:schemeClr val="bg1">
                    <a:lumMod val="65000"/>
                  </a:schemeClr>
                </a:solidFill>
                <a:effectLst/>
              </a:rPr>
              <a:t>contextualised</a:t>
            </a:r>
            <a:r>
              <a:rPr lang="en-US" sz="1100" b="0" i="0" u="none" strike="noStrike" dirty="0">
                <a:solidFill>
                  <a:schemeClr val="bg1">
                    <a:lumMod val="65000"/>
                  </a:schemeClr>
                </a:solidFill>
                <a:effectLst/>
              </a:rPr>
              <a:t> objectives  for this round of communication</a:t>
            </a:r>
            <a:endParaRPr lang="en-US" sz="1100" dirty="0">
              <a:solidFill>
                <a:schemeClr val="bg1">
                  <a:lumMod val="65000"/>
                </a:schemeClr>
              </a:solidFill>
            </a:endParaRPr>
          </a:p>
        </p:txBody>
      </p:sp>
      <p:sp>
        <p:nvSpPr>
          <p:cNvPr id="29" name="Rectangle 28">
            <a:extLst>
              <a:ext uri="{FF2B5EF4-FFF2-40B4-BE49-F238E27FC236}">
                <a16:creationId xmlns:a16="http://schemas.microsoft.com/office/drawing/2014/main" id="{8300EA38-B047-11D9-885B-E351B043CD34}"/>
              </a:ext>
            </a:extLst>
          </p:cNvPr>
          <p:cNvSpPr/>
          <p:nvPr/>
        </p:nvSpPr>
        <p:spPr>
          <a:xfrm>
            <a:off x="504497" y="2917871"/>
            <a:ext cx="2481074" cy="3639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Monthly Updates</a:t>
            </a:r>
          </a:p>
        </p:txBody>
      </p:sp>
      <p:sp>
        <p:nvSpPr>
          <p:cNvPr id="32" name="Rectangle: Rounded Corners 31">
            <a:extLst>
              <a:ext uri="{FF2B5EF4-FFF2-40B4-BE49-F238E27FC236}">
                <a16:creationId xmlns:a16="http://schemas.microsoft.com/office/drawing/2014/main" id="{69608F07-758D-B107-FCB4-E8B5B2E92596}"/>
              </a:ext>
            </a:extLst>
          </p:cNvPr>
          <p:cNvSpPr/>
          <p:nvPr/>
        </p:nvSpPr>
        <p:spPr>
          <a:xfrm>
            <a:off x="4054207" y="3075543"/>
            <a:ext cx="4175394" cy="3020458"/>
          </a:xfrm>
          <a:prstGeom prst="roundRect">
            <a:avLst>
              <a:gd name="adj" fmla="val 19519"/>
            </a:avLst>
          </a:prstGeom>
          <a:ln w="57150">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r>
              <a:rPr lang="en-US" sz="2200" dirty="0">
                <a:solidFill>
                  <a:srgbClr val="595959"/>
                </a:solidFill>
              </a:rPr>
              <a:t>Opening Remarks  </a:t>
            </a:r>
          </a:p>
          <a:p>
            <a:pPr marL="342900" indent="-342900">
              <a:buFont typeface="Arial" panose="020B0604020202020204" pitchFamily="34" charset="0"/>
              <a:buChar char="•"/>
            </a:pPr>
            <a:r>
              <a:rPr lang="en-US" sz="2200" dirty="0">
                <a:solidFill>
                  <a:srgbClr val="595959"/>
                </a:solidFill>
              </a:rPr>
              <a:t>Executive Summary</a:t>
            </a:r>
          </a:p>
          <a:p>
            <a:pPr marL="342900" indent="-342900">
              <a:buFont typeface="Arial" panose="020B0604020202020204" pitchFamily="34" charset="0"/>
              <a:buChar char="•"/>
            </a:pPr>
            <a:r>
              <a:rPr lang="en-US" sz="2200" dirty="0">
                <a:solidFill>
                  <a:srgbClr val="595959"/>
                </a:solidFill>
              </a:rPr>
              <a:t>Performance Updates</a:t>
            </a:r>
          </a:p>
          <a:p>
            <a:pPr marL="342900" indent="-342900">
              <a:buFont typeface="Arial" panose="020B0604020202020204" pitchFamily="34" charset="0"/>
              <a:buChar char="•"/>
            </a:pPr>
            <a:r>
              <a:rPr lang="en-US" sz="2200" dirty="0">
                <a:solidFill>
                  <a:srgbClr val="595959"/>
                </a:solidFill>
              </a:rPr>
              <a:t>Quarterly Goals Progress</a:t>
            </a:r>
          </a:p>
          <a:p>
            <a:pPr marL="342900" indent="-342900">
              <a:buFont typeface="Arial" panose="020B0604020202020204" pitchFamily="34" charset="0"/>
              <a:buChar char="•"/>
            </a:pPr>
            <a:r>
              <a:rPr lang="en-US" sz="2200" dirty="0">
                <a:solidFill>
                  <a:srgbClr val="595959"/>
                </a:solidFill>
              </a:rPr>
              <a:t>Challenges &amp; Risks</a:t>
            </a:r>
          </a:p>
          <a:p>
            <a:pPr marL="342900" indent="-342900">
              <a:buFont typeface="Arial" panose="020B0604020202020204" pitchFamily="34" charset="0"/>
              <a:buChar char="•"/>
            </a:pPr>
            <a:r>
              <a:rPr lang="en-US" sz="2200" dirty="0">
                <a:solidFill>
                  <a:srgbClr val="595959"/>
                </a:solidFill>
              </a:rPr>
              <a:t>Future Strategy</a:t>
            </a:r>
          </a:p>
          <a:p>
            <a:pPr marL="342900" indent="-342900">
              <a:buFont typeface="Arial" panose="020B0604020202020204" pitchFamily="34" charset="0"/>
              <a:buChar char="•"/>
            </a:pPr>
            <a:r>
              <a:rPr lang="en-US" sz="2200" dirty="0">
                <a:solidFill>
                  <a:srgbClr val="595959"/>
                </a:solidFill>
              </a:rPr>
              <a:t>Q/A &amp; Next Steps</a:t>
            </a:r>
          </a:p>
        </p:txBody>
      </p:sp>
      <p:sp>
        <p:nvSpPr>
          <p:cNvPr id="33" name="Rectangle 32">
            <a:extLst>
              <a:ext uri="{FF2B5EF4-FFF2-40B4-BE49-F238E27FC236}">
                <a16:creationId xmlns:a16="http://schemas.microsoft.com/office/drawing/2014/main" id="{EAA50D3C-3E8C-A74B-865D-2470938A9E90}"/>
              </a:ext>
            </a:extLst>
          </p:cNvPr>
          <p:cNvSpPr/>
          <p:nvPr/>
        </p:nvSpPr>
        <p:spPr>
          <a:xfrm>
            <a:off x="4649947" y="2873506"/>
            <a:ext cx="2645980" cy="436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Meetings Agenda</a:t>
            </a:r>
          </a:p>
        </p:txBody>
      </p:sp>
      <p:sp>
        <p:nvSpPr>
          <p:cNvPr id="34" name="Rectangle: Rounded Corners 33">
            <a:extLst>
              <a:ext uri="{FF2B5EF4-FFF2-40B4-BE49-F238E27FC236}">
                <a16:creationId xmlns:a16="http://schemas.microsoft.com/office/drawing/2014/main" id="{FC63507B-C03E-278D-5E47-DB932D94B01D}"/>
              </a:ext>
            </a:extLst>
          </p:cNvPr>
          <p:cNvSpPr/>
          <p:nvPr/>
        </p:nvSpPr>
        <p:spPr>
          <a:xfrm>
            <a:off x="8449937" y="3064574"/>
            <a:ext cx="3585420" cy="2741315"/>
          </a:xfrm>
          <a:prstGeom prst="roundRect">
            <a:avLst>
              <a:gd name="adj" fmla="val 23137"/>
            </a:avLst>
          </a:prstGeom>
          <a:ln w="571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r>
              <a:rPr lang="en-US" sz="2200" dirty="0">
                <a:solidFill>
                  <a:srgbClr val="595959"/>
                </a:solidFill>
              </a:rPr>
              <a:t>Financial Metric</a:t>
            </a:r>
          </a:p>
          <a:p>
            <a:pPr marL="342900" indent="-342900">
              <a:buFont typeface="Arial" panose="020B0604020202020204" pitchFamily="34" charset="0"/>
              <a:buChar char="•"/>
            </a:pPr>
            <a:r>
              <a:rPr lang="en-US" sz="2200" dirty="0">
                <a:solidFill>
                  <a:srgbClr val="595959"/>
                </a:solidFill>
              </a:rPr>
              <a:t>Customer Metrics</a:t>
            </a:r>
          </a:p>
          <a:p>
            <a:pPr marL="342900" indent="-342900">
              <a:buFont typeface="Arial" panose="020B0604020202020204" pitchFamily="34" charset="0"/>
              <a:buChar char="•"/>
            </a:pPr>
            <a:r>
              <a:rPr lang="en-US" sz="2200" dirty="0">
                <a:solidFill>
                  <a:srgbClr val="595959"/>
                </a:solidFill>
              </a:rPr>
              <a:t>Product/Service</a:t>
            </a:r>
          </a:p>
          <a:p>
            <a:pPr marL="342900" indent="-342900">
              <a:buFont typeface="Arial" panose="020B0604020202020204" pitchFamily="34" charset="0"/>
              <a:buChar char="•"/>
            </a:pPr>
            <a:r>
              <a:rPr lang="en-US" sz="2200" dirty="0">
                <a:solidFill>
                  <a:srgbClr val="595959"/>
                </a:solidFill>
              </a:rPr>
              <a:t>Operations</a:t>
            </a:r>
          </a:p>
          <a:p>
            <a:pPr marL="342900" indent="-342900">
              <a:buFont typeface="Arial" panose="020B0604020202020204" pitchFamily="34" charset="0"/>
              <a:buChar char="•"/>
            </a:pPr>
            <a:r>
              <a:rPr lang="en-US" sz="2200" dirty="0">
                <a:solidFill>
                  <a:srgbClr val="595959"/>
                </a:solidFill>
              </a:rPr>
              <a:t>Marketing &amp; Sales</a:t>
            </a:r>
          </a:p>
          <a:p>
            <a:pPr marL="342900" indent="-342900">
              <a:buFont typeface="Arial" panose="020B0604020202020204" pitchFamily="34" charset="0"/>
              <a:buChar char="•"/>
            </a:pPr>
            <a:r>
              <a:rPr lang="en-US" sz="2200" dirty="0">
                <a:solidFill>
                  <a:srgbClr val="595959"/>
                </a:solidFill>
              </a:rPr>
              <a:t>Employee / Team</a:t>
            </a:r>
          </a:p>
        </p:txBody>
      </p:sp>
      <p:sp>
        <p:nvSpPr>
          <p:cNvPr id="35" name="Rectangle 34">
            <a:extLst>
              <a:ext uri="{FF2B5EF4-FFF2-40B4-BE49-F238E27FC236}">
                <a16:creationId xmlns:a16="http://schemas.microsoft.com/office/drawing/2014/main" id="{B36DE30F-5CB2-597A-6A4B-E65D4CF84642}"/>
              </a:ext>
            </a:extLst>
          </p:cNvPr>
          <p:cNvSpPr/>
          <p:nvPr/>
        </p:nvSpPr>
        <p:spPr>
          <a:xfrm>
            <a:off x="8960303" y="2873506"/>
            <a:ext cx="1956020" cy="4083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KPI Reporting</a:t>
            </a:r>
          </a:p>
        </p:txBody>
      </p:sp>
    </p:spTree>
    <p:extLst>
      <p:ext uri="{BB962C8B-B14F-4D97-AF65-F5344CB8AC3E}">
        <p14:creationId xmlns:p14="http://schemas.microsoft.com/office/powerpoint/2010/main" val="31654065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9935" y="1721810"/>
            <a:ext cx="9986695" cy="4168762"/>
          </a:xfrm>
        </p:spPr>
        <p:txBody>
          <a:bodyPr/>
          <a:lstStyle/>
          <a:p>
            <a:pPr marL="0" indent="0"/>
            <a:r>
              <a:rPr lang="en-US" dirty="0"/>
              <a:t>Investors will inevitably </a:t>
            </a:r>
            <a:r>
              <a:rPr lang="en-US" b="1" dirty="0"/>
              <a:t>have questions and concerns </a:t>
            </a:r>
            <a:r>
              <a:rPr lang="en-US" dirty="0"/>
              <a:t>about your business. Here’s how </a:t>
            </a:r>
            <a:r>
              <a:rPr lang="en-US" b="1" dirty="0"/>
              <a:t>to handle these conversations </a:t>
            </a:r>
            <a:r>
              <a:rPr lang="en-US" dirty="0"/>
              <a:t>with confidence:</a:t>
            </a:r>
          </a:p>
          <a:p>
            <a:pPr marL="342900" indent="-342900">
              <a:buFont typeface="Arial" panose="020B0604020202020204" pitchFamily="34" charset="0"/>
              <a:buChar char="•"/>
            </a:pPr>
            <a:r>
              <a:rPr lang="en-US" b="1" dirty="0">
                <a:solidFill>
                  <a:srgbClr val="F2A72C"/>
                </a:solidFill>
              </a:rPr>
              <a:t>Addressing risks</a:t>
            </a:r>
            <a:r>
              <a:rPr lang="en-US" dirty="0">
                <a:solidFill>
                  <a:srgbClr val="F2A72C"/>
                </a:solidFill>
              </a:rPr>
              <a:t>: </a:t>
            </a:r>
            <a:r>
              <a:rPr lang="en-US" dirty="0"/>
              <a:t>Be upfront about the risks your business faces but also provide solutions or strategies for mitigating those risks.</a:t>
            </a:r>
          </a:p>
          <a:p>
            <a:pPr marL="342900" indent="-342900">
              <a:buFont typeface="Arial" panose="020B0604020202020204" pitchFamily="34" charset="0"/>
              <a:buChar char="•"/>
            </a:pPr>
            <a:r>
              <a:rPr lang="en-US" b="1" dirty="0">
                <a:solidFill>
                  <a:srgbClr val="47B5C8"/>
                </a:solidFill>
              </a:rPr>
              <a:t>Explaining setbacks</a:t>
            </a:r>
            <a:r>
              <a:rPr lang="en-US" dirty="0">
                <a:solidFill>
                  <a:srgbClr val="47B5C8"/>
                </a:solidFill>
              </a:rPr>
              <a:t>: </a:t>
            </a:r>
            <a:r>
              <a:rPr lang="en-US" dirty="0"/>
              <a:t>If your business has faced a setback, be transparent but frame it as a learning experience with a clear path forward.</a:t>
            </a:r>
          </a:p>
          <a:p>
            <a:pPr marL="342900" indent="-342900">
              <a:buFont typeface="Arial" panose="020B0604020202020204" pitchFamily="34" charset="0"/>
              <a:buChar char="•"/>
            </a:pPr>
            <a:r>
              <a:rPr lang="en-US" b="1" dirty="0">
                <a:solidFill>
                  <a:srgbClr val="086575"/>
                </a:solidFill>
              </a:rPr>
              <a:t>Answering financial questions</a:t>
            </a:r>
            <a:r>
              <a:rPr lang="en-US" dirty="0">
                <a:solidFill>
                  <a:srgbClr val="086575"/>
                </a:solidFill>
              </a:rPr>
              <a:t>: </a:t>
            </a:r>
            <a:r>
              <a:rPr lang="en-US" dirty="0"/>
              <a:t>Be prepared to discuss your financials in detail, including cash flow, revenue projections, and profitability.</a:t>
            </a:r>
          </a:p>
          <a:p>
            <a:pPr marL="342900" indent="-342900">
              <a:buFont typeface="Arial" panose="020B0604020202020204" pitchFamily="34" charset="0"/>
              <a:buChar char="•"/>
            </a:pPr>
            <a:r>
              <a:rPr lang="en-US" b="1" dirty="0">
                <a:solidFill>
                  <a:srgbClr val="086575"/>
                </a:solidFill>
              </a:rPr>
              <a:t>Remaining calm and confident:</a:t>
            </a:r>
            <a:r>
              <a:rPr lang="en-US" dirty="0">
                <a:solidFill>
                  <a:srgbClr val="086575"/>
                </a:solidFill>
              </a:rPr>
              <a:t> </a:t>
            </a:r>
            <a:r>
              <a:rPr lang="en-US" dirty="0"/>
              <a:t>Investors want to see resilience and a solutions-oriented mindset.</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Investor Concerns</a:t>
            </a:r>
          </a:p>
        </p:txBody>
      </p:sp>
    </p:spTree>
    <p:extLst>
      <p:ext uri="{BB962C8B-B14F-4D97-AF65-F5344CB8AC3E}">
        <p14:creationId xmlns:p14="http://schemas.microsoft.com/office/powerpoint/2010/main" val="11283662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People shaking hands">
            <a:extLst>
              <a:ext uri="{FF2B5EF4-FFF2-40B4-BE49-F238E27FC236}">
                <a16:creationId xmlns:a16="http://schemas.microsoft.com/office/drawing/2014/main" id="{26EC4ECA-0EC1-7DBB-98F8-37CBFFC642E6}"/>
              </a:ext>
            </a:extLst>
          </p:cNvPr>
          <p:cNvPicPr>
            <a:picLocks noChangeAspect="1"/>
          </p:cNvPicPr>
          <p:nvPr/>
        </p:nvPicPr>
        <p:blipFill>
          <a:blip r:embed="rId2"/>
          <a:srcRect l="12856" r="12856"/>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187049"/>
            <a:ext cx="744901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348652"/>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Activity : Investor Roleplaying</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64579" y="1255950"/>
            <a:ext cx="6032938"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dirty="0">
                <a:solidFill>
                  <a:srgbClr val="595959"/>
                </a:solidFill>
              </a:rPr>
              <a:t>Participants will role-play an investor meeting. Learners will be divided into pairs, where one plays the entrepreneur and the other plays the investor. </a:t>
            </a:r>
          </a:p>
          <a:p>
            <a:r>
              <a:rPr lang="en-US" sz="2200" b="1" dirty="0">
                <a:solidFill>
                  <a:srgbClr val="47B5C8"/>
                </a:solidFill>
              </a:rPr>
              <a:t>Deliver a pitch</a:t>
            </a:r>
            <a:r>
              <a:rPr lang="en-US" sz="2200" dirty="0">
                <a:solidFill>
                  <a:srgbClr val="47B5C8"/>
                </a:solidFill>
              </a:rPr>
              <a:t>: </a:t>
            </a:r>
            <a:r>
              <a:rPr lang="en-US" sz="2200" dirty="0">
                <a:solidFill>
                  <a:srgbClr val="595959"/>
                </a:solidFill>
              </a:rPr>
              <a:t>Entrepreneurs will pitch their business idea to the “investor.”</a:t>
            </a:r>
          </a:p>
          <a:p>
            <a:r>
              <a:rPr lang="en-US" sz="2200" b="1" dirty="0">
                <a:solidFill>
                  <a:srgbClr val="086575"/>
                </a:solidFill>
              </a:rPr>
              <a:t>Address concerns</a:t>
            </a:r>
            <a:r>
              <a:rPr lang="en-US" sz="2200" dirty="0">
                <a:solidFill>
                  <a:srgbClr val="086575"/>
                </a:solidFill>
              </a:rPr>
              <a:t>: </a:t>
            </a:r>
            <a:r>
              <a:rPr lang="en-US" sz="2200" dirty="0">
                <a:solidFill>
                  <a:srgbClr val="595959"/>
                </a:solidFill>
              </a:rPr>
              <a:t>The investor will raise common concerns, and the entrepreneur must respond confidently.</a:t>
            </a:r>
          </a:p>
          <a:p>
            <a:r>
              <a:rPr lang="en-US" sz="2200" b="1" dirty="0">
                <a:solidFill>
                  <a:srgbClr val="F2A72C"/>
                </a:solidFill>
              </a:rPr>
              <a:t>Build rapport: </a:t>
            </a:r>
            <a:r>
              <a:rPr lang="en-US" sz="2200" dirty="0">
                <a:solidFill>
                  <a:srgbClr val="595959"/>
                </a:solidFill>
              </a:rPr>
              <a:t>Practice techniques for building trust, such as finding common ground and using clear, concise communication.</a:t>
            </a:r>
          </a:p>
          <a:p>
            <a:pPr marL="0" indent="0">
              <a:buNone/>
            </a:pPr>
            <a:r>
              <a:rPr lang="en-US" sz="2200" b="1" dirty="0">
                <a:solidFill>
                  <a:srgbClr val="086575"/>
                </a:solidFill>
              </a:rPr>
              <a:t>Interactive Component</a:t>
            </a:r>
            <a:r>
              <a:rPr lang="en-US" sz="2200" dirty="0">
                <a:solidFill>
                  <a:srgbClr val="086575"/>
                </a:solidFill>
              </a:rPr>
              <a:t>: </a:t>
            </a:r>
            <a:r>
              <a:rPr lang="en-US" sz="2200" dirty="0">
                <a:solidFill>
                  <a:srgbClr val="595959"/>
                </a:solidFill>
              </a:rPr>
              <a:t>After each role-play, learners will provide feedback to one another.</a:t>
            </a:r>
          </a:p>
        </p:txBody>
      </p:sp>
    </p:spTree>
    <p:extLst>
      <p:ext uri="{BB962C8B-B14F-4D97-AF65-F5344CB8AC3E}">
        <p14:creationId xmlns:p14="http://schemas.microsoft.com/office/powerpoint/2010/main" val="16624747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726860"/>
            <a:ext cx="9632553" cy="4168762"/>
          </a:xfrm>
        </p:spPr>
        <p:txBody>
          <a:bodyPr/>
          <a:lstStyle/>
          <a:p>
            <a:pPr marL="0" indent="0"/>
            <a:r>
              <a:rPr lang="en-US" sz="2200" dirty="0"/>
              <a:t>Securing funding is </a:t>
            </a:r>
            <a:r>
              <a:rPr lang="en-US" sz="2200" b="1" dirty="0"/>
              <a:t>only the first step</a:t>
            </a:r>
            <a:r>
              <a:rPr lang="en-US" sz="2200" dirty="0"/>
              <a:t>; </a:t>
            </a:r>
            <a:r>
              <a:rPr lang="en-US" sz="2200" b="1" dirty="0"/>
              <a:t>building a long-term relationship </a:t>
            </a:r>
            <a:r>
              <a:rPr lang="en-US" sz="2200" dirty="0"/>
              <a:t>with your investors is essential for sustained success. </a:t>
            </a:r>
          </a:p>
          <a:p>
            <a:pPr marL="0" indent="0"/>
            <a:r>
              <a:rPr lang="en-US" sz="2200" dirty="0"/>
              <a:t>Here are some tips:</a:t>
            </a:r>
          </a:p>
          <a:p>
            <a:pPr marL="342900" indent="-342900">
              <a:buFont typeface="Arial" panose="020B0604020202020204" pitchFamily="34" charset="0"/>
              <a:buChar char="•"/>
            </a:pPr>
            <a:r>
              <a:rPr lang="en-US" sz="2200" b="1" dirty="0"/>
              <a:t>Stay engaged:</a:t>
            </a:r>
            <a:r>
              <a:rPr lang="en-US" sz="2200" dirty="0"/>
              <a:t> Keep investors updated with regular communication, even when things are going well.</a:t>
            </a:r>
          </a:p>
          <a:p>
            <a:pPr marL="342900" indent="-342900">
              <a:buFont typeface="Arial" panose="020B0604020202020204" pitchFamily="34" charset="0"/>
              <a:buChar char="•"/>
            </a:pPr>
            <a:r>
              <a:rPr lang="en-US" sz="2200" b="1" dirty="0"/>
              <a:t>Ask for advice</a:t>
            </a:r>
            <a:r>
              <a:rPr lang="en-US" sz="2200" dirty="0"/>
              <a:t>: Investors often bring a wealth of experience. Seeking their input on strategic decisions can strengthen your relationship.</a:t>
            </a:r>
          </a:p>
          <a:p>
            <a:pPr marL="342900" indent="-342900">
              <a:buFont typeface="Arial" panose="020B0604020202020204" pitchFamily="34" charset="0"/>
              <a:buChar char="•"/>
            </a:pPr>
            <a:r>
              <a:rPr lang="en-US" sz="2200" b="1" dirty="0"/>
              <a:t>Deliver consistent performance</a:t>
            </a:r>
            <a:r>
              <a:rPr lang="en-US" sz="2200" dirty="0"/>
              <a:t>: Meeting or exceeding your milestones fosters trust and encourages continued support.</a:t>
            </a:r>
          </a:p>
          <a:p>
            <a:pPr marL="342900" indent="-342900">
              <a:buFont typeface="Arial" panose="020B0604020202020204" pitchFamily="34" charset="0"/>
              <a:buChar char="•"/>
            </a:pPr>
            <a:r>
              <a:rPr lang="en-US" sz="2200" b="1" dirty="0"/>
              <a:t>Celebrate successes: </a:t>
            </a:r>
            <a:r>
              <a:rPr lang="en-US" sz="2200" dirty="0"/>
              <a:t>Share your wins with investors, no matter how small. It reinforces the value of their investment in your business.</a:t>
            </a:r>
          </a:p>
          <a:p>
            <a:pPr marL="0" indent="0"/>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Long-Term Relationships</a:t>
            </a:r>
          </a:p>
        </p:txBody>
      </p:sp>
    </p:spTree>
    <p:extLst>
      <p:ext uri="{BB962C8B-B14F-4D97-AF65-F5344CB8AC3E}">
        <p14:creationId xmlns:p14="http://schemas.microsoft.com/office/powerpoint/2010/main" val="28415287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Credibility and Transparency</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66658" y="1345616"/>
            <a:ext cx="6698870" cy="999383"/>
          </a:xfrm>
        </p:spPr>
        <p:txBody>
          <a:bodyPr/>
          <a:lstStyle/>
          <a:p>
            <a:r>
              <a:rPr lang="en-US" dirty="0"/>
              <a:t>Maintain trust through transparent, consistent updates and delivering on promises</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a:solidFill>
                  <a:srgbClr val="47B5C8"/>
                </a:solidFill>
              </a:rPr>
              <a:t>Goal Alignment and Strategic Communication</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en-US" dirty="0"/>
              <a:t>Align business goals with investor values and keep communication structured</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a:solidFill>
                  <a:srgbClr val="47B5C8"/>
                </a:solidFill>
              </a:rPr>
              <a:t>Long-Term Relationship Building and Engagement</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descr="Data displayed on screen">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a:blip r:embed="rId2"/>
          <a:srcRect l="31118" r="31118"/>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p:txBody>
          <a:bodyPr/>
          <a:lstStyle/>
          <a:p>
            <a:r>
              <a:rPr lang="en-US" dirty="0"/>
              <a:t>Foster lasting partnerships by consistently engaging and delivering long-term value</a:t>
            </a:r>
          </a:p>
        </p:txBody>
      </p:sp>
    </p:spTree>
    <p:extLst>
      <p:ext uri="{BB962C8B-B14F-4D97-AF65-F5344CB8AC3E}">
        <p14:creationId xmlns:p14="http://schemas.microsoft.com/office/powerpoint/2010/main" val="4941373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Further Reading</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5068952"/>
          </a:xfrm>
          <a:prstGeom prst="rect">
            <a:avLst/>
          </a:prstGeom>
          <a:noFill/>
        </p:spPr>
        <p:txBody>
          <a:bodyPr wrap="square">
            <a:spAutoFit/>
          </a:bodyPr>
          <a:lstStyle/>
          <a:p>
            <a:pPr marL="457200" indent="-457200" algn="l" rtl="0" fontAlgn="base">
              <a:lnSpc>
                <a:spcPct val="110000"/>
              </a:lnSpc>
              <a:spcBef>
                <a:spcPts val="600"/>
              </a:spcBef>
              <a:spcAft>
                <a:spcPts val="0"/>
              </a:spcAft>
              <a:buFont typeface="+mj-lt"/>
              <a:buAutoNum type="arabicPeriod"/>
            </a:pPr>
            <a:r>
              <a:rPr lang="en-US" sz="2200" b="0" i="0" u="none" strike="noStrike" dirty="0">
                <a:solidFill>
                  <a:schemeClr val="bg1"/>
                </a:solidFill>
                <a:effectLst/>
              </a:rPr>
              <a:t>The Trusted Advisor by David Maister: This book explores how to build trust, offering practical tips on becoming a reliable and trusted partner.</a:t>
            </a:r>
          </a:p>
          <a:p>
            <a:pPr marL="457200" indent="-457200" algn="l" rtl="0" fontAlgn="base">
              <a:lnSpc>
                <a:spcPct val="110000"/>
              </a:lnSpc>
              <a:spcBef>
                <a:spcPts val="600"/>
              </a:spcBef>
              <a:spcAft>
                <a:spcPts val="0"/>
              </a:spcAft>
              <a:buFont typeface="+mj-lt"/>
              <a:buAutoNum type="arabicPeriod"/>
            </a:pPr>
            <a:r>
              <a:rPr lang="en-US" sz="2200" b="0" i="0" u="none" strike="noStrike" dirty="0">
                <a:solidFill>
                  <a:schemeClr val="bg1"/>
                </a:solidFill>
                <a:effectLst/>
              </a:rPr>
              <a:t>Pitch Anything by Oren Klaff: A guide on how to present and pitch your business effectively, particularly in high-stakes situations.</a:t>
            </a:r>
          </a:p>
          <a:p>
            <a:pPr marL="457200" indent="-457200" algn="l" rtl="0" fontAlgn="base">
              <a:lnSpc>
                <a:spcPct val="110000"/>
              </a:lnSpc>
              <a:spcBef>
                <a:spcPts val="600"/>
              </a:spcBef>
              <a:spcAft>
                <a:spcPts val="0"/>
              </a:spcAft>
              <a:buFont typeface="+mj-lt"/>
              <a:buAutoNum type="arabicPeriod"/>
            </a:pPr>
            <a:r>
              <a:rPr lang="en-US" sz="2200" b="0" i="0" u="none" strike="noStrike" dirty="0">
                <a:solidFill>
                  <a:schemeClr val="bg1"/>
                </a:solidFill>
                <a:effectLst/>
              </a:rPr>
              <a:t>Venture Deals by Brad Feld and Jason Mendelson: A detailed look at the world of venture capital, including insights on how to navigate investor relationships and structure deals.</a:t>
            </a:r>
          </a:p>
        </p:txBody>
      </p:sp>
    </p:spTree>
    <p:extLst>
      <p:ext uri="{BB962C8B-B14F-4D97-AF65-F5344CB8AC3E}">
        <p14:creationId xmlns:p14="http://schemas.microsoft.com/office/powerpoint/2010/main" val="33743379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Leveraging Incubators and Business Events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456923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90802" y="1662396"/>
            <a:ext cx="9632553" cy="3849918"/>
          </a:xfrm>
        </p:spPr>
        <p:txBody>
          <a:bodyPr/>
          <a:lstStyle/>
          <a:p>
            <a:r>
              <a:rPr lang="en-US" b="1" dirty="0"/>
              <a:t>Skills</a:t>
            </a:r>
          </a:p>
          <a:p>
            <a:pPr marL="457200" indent="-457200">
              <a:buFont typeface="+mj-lt"/>
              <a:buAutoNum type="arabicPeriod"/>
            </a:pPr>
            <a:r>
              <a:rPr lang="en-US" b="1" dirty="0"/>
              <a:t>Networking skills: </a:t>
            </a:r>
            <a:r>
              <a:rPr lang="en-US" dirty="0"/>
              <a:t>How to build </a:t>
            </a:r>
            <a:r>
              <a:rPr lang="en-GB" dirty="0"/>
              <a:t>and</a:t>
            </a:r>
            <a:r>
              <a:rPr lang="en-US" dirty="0"/>
              <a:t> expand your network, craft an elevator pitch, and engage with new contacts effectively.</a:t>
            </a:r>
          </a:p>
          <a:p>
            <a:pPr marL="457200" indent="-457200">
              <a:buFont typeface="+mj-lt"/>
              <a:buAutoNum type="arabicPeriod"/>
            </a:pPr>
            <a:r>
              <a:rPr lang="en-US" b="1" dirty="0"/>
              <a:t>Investor communication: </a:t>
            </a:r>
            <a:r>
              <a:rPr lang="en-US" dirty="0"/>
              <a:t>You’ve learned how to pitch your business to investors, handle tough questions, and maintain consistent communication with stakeholders.</a:t>
            </a:r>
          </a:p>
          <a:p>
            <a:pPr marL="457200" indent="-457200">
              <a:buFont typeface="+mj-lt"/>
              <a:buAutoNum type="arabicPeriod"/>
            </a:pPr>
            <a:r>
              <a:rPr lang="en-US" b="1" dirty="0"/>
              <a:t>Event participation: </a:t>
            </a:r>
            <a:r>
              <a:rPr lang="en-GB" dirty="0"/>
              <a:t>You</a:t>
            </a:r>
            <a:r>
              <a:rPr lang="en-US" dirty="0"/>
              <a:t> know how to prepare for and participate in business events to maximize opportunities and make valuable connections.</a:t>
            </a:r>
          </a:p>
          <a:p>
            <a:pPr marL="457200" indent="-457200">
              <a:buFont typeface="+mj-lt"/>
              <a:buAutoNum type="arabicPeriod"/>
            </a:pPr>
            <a:r>
              <a:rPr lang="en-US" b="1" dirty="0"/>
              <a:t>Mentor-mentee relationship management: </a:t>
            </a:r>
            <a:r>
              <a:rPr lang="en-US" dirty="0"/>
              <a:t>You now understand how to find, approach, and sustain a productive mentorship relationship.</a:t>
            </a:r>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Learning Outcomes </a:t>
            </a:r>
          </a:p>
          <a:p>
            <a:endParaRPr lang="en-US" dirty="0"/>
          </a:p>
        </p:txBody>
      </p:sp>
    </p:spTree>
    <p:extLst>
      <p:ext uri="{BB962C8B-B14F-4D97-AF65-F5344CB8AC3E}">
        <p14:creationId xmlns:p14="http://schemas.microsoft.com/office/powerpoint/2010/main" val="21706625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dirty="0"/>
              <a:t>If opportunity doesn’t knock, build a door.</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Milton Berle</a:t>
            </a:r>
            <a:endParaRPr lang="en-US" sz="2400" b="1" dirty="0">
              <a:solidFill>
                <a:schemeClr val="bg1"/>
              </a:solidFill>
            </a:endParaRPr>
          </a:p>
        </p:txBody>
      </p:sp>
      <p:pic>
        <p:nvPicPr>
          <p:cNvPr id="7" name="Picture Placeholder 6" descr="Person holding car with question mark">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874" r="12874"/>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dirty="0"/>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2757020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59100" y="1502801"/>
            <a:ext cx="10241032" cy="4168762"/>
          </a:xfrm>
        </p:spPr>
        <p:txBody>
          <a:bodyPr/>
          <a:lstStyle/>
          <a:p>
            <a:pPr marL="0" indent="0"/>
            <a:r>
              <a:rPr lang="en-US" b="1" dirty="0"/>
              <a:t>Incubators and business events </a:t>
            </a:r>
            <a:r>
              <a:rPr lang="en-US" dirty="0"/>
              <a:t>are powerful resources for entrepreneurs, especially those from underrepresented backgrounds. They offer access to mentorship, funding, and industry networks that are critical for scaling a startup.</a:t>
            </a:r>
          </a:p>
          <a:p>
            <a:pPr marL="0" indent="0"/>
            <a:r>
              <a:rPr lang="en-US" dirty="0"/>
              <a:t>Under-represented entrepreneurs and startup founders are recommended to look in-depth at how incubators and business events can accelerate businesses by:</a:t>
            </a:r>
          </a:p>
          <a:p>
            <a:pPr marL="342900" indent="-342900">
              <a:buFont typeface="Arial" panose="020B0604020202020204" pitchFamily="34" charset="0"/>
              <a:buChar char="•"/>
            </a:pPr>
            <a:r>
              <a:rPr lang="en-US" b="1" dirty="0"/>
              <a:t>Offering</a:t>
            </a:r>
            <a:r>
              <a:rPr lang="en-US" dirty="0"/>
              <a:t> structured support for startups, including physical space, mentorship, and funding connections.</a:t>
            </a:r>
          </a:p>
          <a:p>
            <a:pPr marL="342900" indent="-342900">
              <a:buFont typeface="Arial" panose="020B0604020202020204" pitchFamily="34" charset="0"/>
              <a:buChar char="•"/>
            </a:pPr>
            <a:r>
              <a:rPr lang="en-US" b="1" dirty="0"/>
              <a:t>Providing</a:t>
            </a:r>
            <a:r>
              <a:rPr lang="en-US" dirty="0"/>
              <a:t> opportunities to expand professional networks, meet investors, and build partnerships.</a:t>
            </a:r>
          </a:p>
          <a:p>
            <a:pPr marL="342900" indent="-342900">
              <a:buFont typeface="Arial" panose="020B0604020202020204" pitchFamily="34" charset="0"/>
              <a:buChar char="•"/>
            </a:pPr>
            <a:r>
              <a:rPr lang="en-US" b="1" dirty="0"/>
              <a:t>Giving</a:t>
            </a:r>
            <a:r>
              <a:rPr lang="en-US" dirty="0"/>
              <a:t> access to resources that can help refine business strategy and prepare business models for growth.</a:t>
            </a:r>
          </a:p>
          <a:p>
            <a:pPr marL="0" indent="0"/>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12923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Incubators and Events</a:t>
            </a:r>
          </a:p>
        </p:txBody>
      </p:sp>
    </p:spTree>
    <p:extLst>
      <p:ext uri="{BB962C8B-B14F-4D97-AF65-F5344CB8AC3E}">
        <p14:creationId xmlns:p14="http://schemas.microsoft.com/office/powerpoint/2010/main" val="8223981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790621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What Are Business Incubators?</a:t>
            </a:r>
          </a:p>
        </p:txBody>
      </p:sp>
      <p:graphicFrame>
        <p:nvGraphicFramePr>
          <p:cNvPr id="7" name="Text Placeholder 4">
            <a:extLst>
              <a:ext uri="{FF2B5EF4-FFF2-40B4-BE49-F238E27FC236}">
                <a16:creationId xmlns:a16="http://schemas.microsoft.com/office/drawing/2014/main" id="{43DF3CDE-B648-ECF4-1B61-CB56F6DC4316}"/>
              </a:ext>
            </a:extLst>
          </p:cNvPr>
          <p:cNvGraphicFramePr/>
          <p:nvPr>
            <p:extLst>
              <p:ext uri="{D42A27DB-BD31-4B8C-83A1-F6EECF244321}">
                <p14:modId xmlns:p14="http://schemas.microsoft.com/office/powerpoint/2010/main" val="3125403662"/>
              </p:ext>
            </p:extLst>
          </p:nvPr>
        </p:nvGraphicFramePr>
        <p:xfrm>
          <a:off x="1667081" y="2577947"/>
          <a:ext cx="9217586" cy="3538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F6DB1D35-3D0A-A579-A202-55998200BE3C}"/>
              </a:ext>
            </a:extLst>
          </p:cNvPr>
          <p:cNvSpPr txBox="1"/>
          <p:nvPr/>
        </p:nvSpPr>
        <p:spPr>
          <a:xfrm>
            <a:off x="447153" y="1450103"/>
            <a:ext cx="10489313" cy="1200329"/>
          </a:xfrm>
          <a:prstGeom prst="rect">
            <a:avLst/>
          </a:prstGeom>
          <a:noFill/>
        </p:spPr>
        <p:txBody>
          <a:bodyPr wrap="square">
            <a:spAutoFit/>
          </a:bodyPr>
          <a:lstStyle/>
          <a:p>
            <a:pPr marL="0" indent="0"/>
            <a:r>
              <a:rPr lang="en-US" sz="2400" dirty="0">
                <a:solidFill>
                  <a:srgbClr val="333333"/>
                </a:solidFill>
              </a:rPr>
              <a:t>A business incubator is an organisation designed to help startups and early-stage companies develop by providing a range of services including mentorship, funding access, office space, and networking opportunities. It mainly aims to help with:</a:t>
            </a:r>
          </a:p>
        </p:txBody>
      </p:sp>
    </p:spTree>
    <p:extLst>
      <p:ext uri="{BB962C8B-B14F-4D97-AF65-F5344CB8AC3E}">
        <p14:creationId xmlns:p14="http://schemas.microsoft.com/office/powerpoint/2010/main" val="12489167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 y="600000"/>
            <a:ext cx="89432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Key Skills for Mastering Incubators Game</a:t>
            </a:r>
          </a:p>
        </p:txBody>
      </p:sp>
      <p:graphicFrame>
        <p:nvGraphicFramePr>
          <p:cNvPr id="7" name="Text Placeholder 4">
            <a:extLst>
              <a:ext uri="{FF2B5EF4-FFF2-40B4-BE49-F238E27FC236}">
                <a16:creationId xmlns:a16="http://schemas.microsoft.com/office/drawing/2014/main" id="{CAA50B4D-9FDD-BAFF-BDEE-7F2A747304A1}"/>
              </a:ext>
            </a:extLst>
          </p:cNvPr>
          <p:cNvGraphicFramePr/>
          <p:nvPr>
            <p:extLst>
              <p:ext uri="{D42A27DB-BD31-4B8C-83A1-F6EECF244321}">
                <p14:modId xmlns:p14="http://schemas.microsoft.com/office/powerpoint/2010/main" val="1307975720"/>
              </p:ext>
            </p:extLst>
          </p:nvPr>
        </p:nvGraphicFramePr>
        <p:xfrm>
          <a:off x="798380" y="1726860"/>
          <a:ext cx="9632553" cy="4168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77667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9727" y="1310296"/>
            <a:ext cx="4867011" cy="3591582"/>
          </a:xfrm>
        </p:spPr>
        <p:txBody>
          <a:bodyPr/>
          <a:lstStyle/>
          <a:p>
            <a:pPr indent="-3175"/>
            <a:r>
              <a:rPr lang="en-US" dirty="0"/>
              <a:t>Jade overcame initial challenges in scaling her tech platform with incubator support, receiving mentorship, refining her strategy, and connecting with investors. </a:t>
            </a:r>
          </a:p>
          <a:p>
            <a:pPr indent="-3175"/>
            <a:r>
              <a:rPr lang="en-US" dirty="0"/>
              <a:t>As a result, she secured seed funding and expanded nationally within two years. </a:t>
            </a:r>
          </a:p>
          <a:p>
            <a:pPr indent="-3175"/>
            <a:r>
              <a:rPr lang="en-US" dirty="0"/>
              <a:t>Key takeaway: Incubators provide crucial mentorship, resources, and networks to help businesses grow.</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439259" y="252974"/>
            <a:ext cx="4990998" cy="992652"/>
          </a:xfrm>
        </p:spPr>
        <p:txBody>
          <a:bodyPr/>
          <a:lstStyle/>
          <a:p>
            <a:r>
              <a:rPr lang="en-US" b="1" dirty="0">
                <a:solidFill>
                  <a:srgbClr val="086575"/>
                </a:solidFill>
              </a:rPr>
              <a:t>Example</a:t>
            </a:r>
          </a:p>
          <a:p>
            <a:endParaRPr lang="en-US" dirty="0"/>
          </a:p>
        </p:txBody>
      </p:sp>
      <p:pic>
        <p:nvPicPr>
          <p:cNvPr id="9" name="Picture Placeholder 8" descr="People at meeting">
            <a:extLst>
              <a:ext uri="{FF2B5EF4-FFF2-40B4-BE49-F238E27FC236}">
                <a16:creationId xmlns:a16="http://schemas.microsoft.com/office/drawing/2014/main" id="{DFBC256D-6EC1-AAEE-EA00-81984ADFF405}"/>
              </a:ext>
            </a:extLst>
          </p:cNvPr>
          <p:cNvPicPr>
            <a:picLocks noGrp="1" noChangeAspect="1"/>
          </p:cNvPicPr>
          <p:nvPr>
            <p:ph type="pic" sz="quarter" idx="42"/>
          </p:nvPr>
        </p:nvPicPr>
        <p:blipFill>
          <a:blip r:embed="rId2"/>
          <a:srcRect l="9566" r="9566"/>
          <a:stretch/>
        </p:blipFill>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25133363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856210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Benefits of Participating in Incubators</a:t>
            </a:r>
          </a:p>
        </p:txBody>
      </p:sp>
      <p:graphicFrame>
        <p:nvGraphicFramePr>
          <p:cNvPr id="10" name="TextBox 5">
            <a:extLst>
              <a:ext uri="{FF2B5EF4-FFF2-40B4-BE49-F238E27FC236}">
                <a16:creationId xmlns:a16="http://schemas.microsoft.com/office/drawing/2014/main" id="{285A6F6A-7FAA-552E-311C-2CFDA9DB3D7A}"/>
              </a:ext>
            </a:extLst>
          </p:cNvPr>
          <p:cNvGraphicFramePr/>
          <p:nvPr>
            <p:extLst>
              <p:ext uri="{D42A27DB-BD31-4B8C-83A1-F6EECF244321}">
                <p14:modId xmlns:p14="http://schemas.microsoft.com/office/powerpoint/2010/main" val="2770191086"/>
              </p:ext>
            </p:extLst>
          </p:nvPr>
        </p:nvGraphicFramePr>
        <p:xfrm>
          <a:off x="798380" y="1504604"/>
          <a:ext cx="9865947" cy="2800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69731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8544" y="1510757"/>
            <a:ext cx="10386367" cy="4168762"/>
          </a:xfrm>
        </p:spPr>
        <p:txBody>
          <a:bodyPr/>
          <a:lstStyle/>
          <a:p>
            <a:pPr marL="0" indent="0"/>
            <a:r>
              <a:rPr lang="en-US" sz="2200" b="1" dirty="0"/>
              <a:t>Choosing the right incubator </a:t>
            </a:r>
            <a:r>
              <a:rPr lang="en-US" sz="2200" dirty="0"/>
              <a:t>is critical to ensuring that your business receives the </a:t>
            </a:r>
            <a:r>
              <a:rPr lang="en-US" sz="2200" b="1" dirty="0"/>
              <a:t>appropriate support</a:t>
            </a:r>
            <a:r>
              <a:rPr lang="en-US" sz="2200" dirty="0"/>
              <a:t>. </a:t>
            </a:r>
          </a:p>
          <a:p>
            <a:pPr marL="342900" indent="-342900">
              <a:buFont typeface="Arial" panose="020B0604020202020204" pitchFamily="34" charset="0"/>
              <a:buChar char="•"/>
            </a:pPr>
            <a:r>
              <a:rPr lang="en-US" sz="2200" b="1" dirty="0">
                <a:solidFill>
                  <a:srgbClr val="47B5C8"/>
                </a:solidFill>
              </a:rPr>
              <a:t>Evaluate industry focus</a:t>
            </a:r>
            <a:r>
              <a:rPr lang="en-US" sz="2200" dirty="0">
                <a:solidFill>
                  <a:srgbClr val="47B5C8"/>
                </a:solidFill>
              </a:rPr>
              <a:t>: </a:t>
            </a:r>
            <a:r>
              <a:rPr lang="en-US" sz="2200" dirty="0"/>
              <a:t>Some incubators specialise in certain, so ensure it aligns with your business model and the nature of your project.</a:t>
            </a:r>
          </a:p>
          <a:p>
            <a:pPr marL="342900" indent="-342900">
              <a:buFont typeface="Arial" panose="020B0604020202020204" pitchFamily="34" charset="0"/>
              <a:buChar char="•"/>
            </a:pPr>
            <a:r>
              <a:rPr lang="en-US" sz="2200" b="1" dirty="0">
                <a:solidFill>
                  <a:srgbClr val="F2A72C"/>
                </a:solidFill>
              </a:rPr>
              <a:t>Location matters</a:t>
            </a:r>
            <a:r>
              <a:rPr lang="en-US" sz="2200" dirty="0">
                <a:solidFill>
                  <a:srgbClr val="F2A72C"/>
                </a:solidFill>
              </a:rPr>
              <a:t>: </a:t>
            </a:r>
            <a:r>
              <a:rPr lang="en-US" sz="2200" dirty="0"/>
              <a:t>Consider whether proximity to certain markets, customers, or investors is important for your growth strategy.</a:t>
            </a:r>
          </a:p>
          <a:p>
            <a:pPr marL="342900" indent="-342900">
              <a:buFont typeface="Arial" panose="020B0604020202020204" pitchFamily="34" charset="0"/>
              <a:buChar char="•"/>
            </a:pPr>
            <a:r>
              <a:rPr lang="en-US" sz="2200" b="1" dirty="0">
                <a:solidFill>
                  <a:srgbClr val="086575"/>
                </a:solidFill>
              </a:rPr>
              <a:t>Assess program offerings: </a:t>
            </a:r>
            <a:r>
              <a:rPr lang="en-US" sz="2200" dirty="0"/>
              <a:t>Look at what each incubator offers in terms of mentorship, funding access, office space, and legal or marketing assistance.</a:t>
            </a:r>
          </a:p>
          <a:p>
            <a:pPr marL="342900" indent="-342900">
              <a:buFont typeface="Arial" panose="020B0604020202020204" pitchFamily="34" charset="0"/>
              <a:buChar char="•"/>
            </a:pPr>
            <a:r>
              <a:rPr lang="en-US" sz="2200" b="1" dirty="0">
                <a:solidFill>
                  <a:srgbClr val="D9552F"/>
                </a:solidFill>
              </a:rPr>
              <a:t>Check alumni success stories</a:t>
            </a:r>
            <a:r>
              <a:rPr lang="en-US" sz="2200" dirty="0">
                <a:solidFill>
                  <a:srgbClr val="D9552F"/>
                </a:solidFill>
              </a:rPr>
              <a:t>: </a:t>
            </a:r>
            <a:r>
              <a:rPr lang="en-US" sz="2200" dirty="0"/>
              <a:t>Research the success of past participants to see if the incubator has a track record of helping companies like yours succeed.</a:t>
            </a:r>
          </a:p>
          <a:p>
            <a:pPr marL="342900" indent="-342900">
              <a:buFont typeface="Arial" panose="020B0604020202020204" pitchFamily="34" charset="0"/>
              <a:buChar char="•"/>
            </a:pPr>
            <a:r>
              <a:rPr lang="en-US" sz="2200" b="1" dirty="0"/>
              <a:t>Application requirements</a:t>
            </a:r>
            <a:r>
              <a:rPr lang="en-US" sz="2200" dirty="0"/>
              <a:t>: Ensure that you meet the incubator’s eligibility criteria, which could include business stage, revenue, or team size.</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Find the Right Incubator</a:t>
            </a:r>
          </a:p>
        </p:txBody>
      </p:sp>
    </p:spTree>
    <p:extLst>
      <p:ext uri="{BB962C8B-B14F-4D97-AF65-F5344CB8AC3E}">
        <p14:creationId xmlns:p14="http://schemas.microsoft.com/office/powerpoint/2010/main" val="21427817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74888" y="1565257"/>
            <a:ext cx="5750135" cy="3849918"/>
          </a:xfrm>
        </p:spPr>
        <p:txBody>
          <a:bodyPr/>
          <a:lstStyle/>
          <a:p>
            <a:pPr marL="0" indent="0"/>
            <a:r>
              <a:rPr lang="en-US" dirty="0"/>
              <a:t>SINGA, an incubator specialising in supporting projects by or for new-comers in Europe. Hundreds of entrepreneurs benefit yearly from SINGA’s preincubation, incubation and acceleration programs, where they get to test their ideas and build their prototype with support from a wide network of professionals, mentors, peers, and a community of investors and venture builders.</a:t>
            </a:r>
          </a:p>
          <a:p>
            <a:pPr marL="0" indent="0" algn="r"/>
            <a:r>
              <a:rPr lang="en-US" dirty="0"/>
              <a:t>SINGA operates in many European cities.</a:t>
            </a:r>
          </a:p>
          <a:p>
            <a:pPr marL="0" indent="0" algn="r"/>
            <a:r>
              <a:rPr lang="en-US" sz="1800" b="1" dirty="0">
                <a:solidFill>
                  <a:srgbClr val="D9552F"/>
                </a:solidFill>
              </a:rPr>
              <a:t>Read success stories and more about supported projects on </a:t>
            </a:r>
            <a:r>
              <a:rPr lang="en-US" sz="1800" b="1" dirty="0">
                <a:solidFill>
                  <a:srgbClr val="D9552F"/>
                </a:solidFill>
                <a:hlinkClick r:id="rId2">
                  <a:extLst>
                    <a:ext uri="{A12FA001-AC4F-418D-AE19-62706E023703}">
                      <ahyp:hlinkClr xmlns:ahyp="http://schemas.microsoft.com/office/drawing/2018/hyperlinkcolor" val="tx"/>
                    </a:ext>
                  </a:extLst>
                </a:hlinkClick>
              </a:rPr>
              <a:t>SINGA’s website</a:t>
            </a:r>
            <a:endParaRPr lang="en-US" sz="1800" b="1" dirty="0">
              <a:solidFill>
                <a:srgbClr val="D9552F"/>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a:p>
            <a:endParaRPr lang="en-US" dirty="0"/>
          </a:p>
        </p:txBody>
      </p:sp>
      <p:pic>
        <p:nvPicPr>
          <p:cNvPr id="3074" name="Picture 2">
            <a:extLst>
              <a:ext uri="{FF2B5EF4-FFF2-40B4-BE49-F238E27FC236}">
                <a16:creationId xmlns:a16="http://schemas.microsoft.com/office/drawing/2014/main" id="{6C8DDC49-29AD-FC5D-6909-AAA6460324C7}"/>
              </a:ext>
            </a:extLst>
          </p:cNvPr>
          <p:cNvPicPr>
            <a:picLocks noChangeAspect="1" noChangeArrowheads="1"/>
          </p:cNvPicPr>
          <p:nvPr/>
        </p:nvPicPr>
        <p:blipFill>
          <a:blip r:embed="rId3">
            <a:extLst>
              <a:ext uri="{837473B0-CC2E-450A-ABE3-18F120FF3D39}">
                <a1611:picAttrSrcUrl xmlns:a1611="http://schemas.microsoft.com/office/drawing/2016/11/main" r:id="rId4"/>
              </a:ext>
            </a:extLst>
          </a:blip>
          <a:srcRect l="18123" r="18123"/>
          <a:stretch/>
        </p:blipFill>
        <p:spPr bwMode="auto">
          <a:xfrm>
            <a:off x="6564707" y="1468118"/>
            <a:ext cx="4419110" cy="4628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2441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53045" y="1515423"/>
            <a:ext cx="10253143" cy="4168762"/>
          </a:xfrm>
        </p:spPr>
        <p:txBody>
          <a:bodyPr/>
          <a:lstStyle/>
          <a:p>
            <a:pPr marL="0" indent="0"/>
            <a:r>
              <a:rPr lang="en-US" b="1" dirty="0"/>
              <a:t>Business events</a:t>
            </a:r>
            <a:r>
              <a:rPr lang="en-US" dirty="0"/>
              <a:t>, such as conferences, meetups, and industry summits, provide excellent opportunities to build relationships and discover new business opportunities. Here’s how you can make the most of these events:</a:t>
            </a:r>
          </a:p>
          <a:p>
            <a:pPr marL="342900" indent="-342900">
              <a:buFont typeface="Arial" panose="020B0604020202020204" pitchFamily="34" charset="0"/>
              <a:buChar char="•"/>
            </a:pPr>
            <a:r>
              <a:rPr lang="en-US" b="1" dirty="0">
                <a:solidFill>
                  <a:srgbClr val="D9552F"/>
                </a:solidFill>
              </a:rPr>
              <a:t>Preparation: </a:t>
            </a:r>
            <a:r>
              <a:rPr lang="en-US" dirty="0"/>
              <a:t>Research attendees, keynotes, and panelists ahead of time. Identify specific individuals or companies you want to connect with.</a:t>
            </a:r>
          </a:p>
          <a:p>
            <a:pPr marL="342900" indent="-342900">
              <a:buFont typeface="Arial" panose="020B0604020202020204" pitchFamily="34" charset="0"/>
              <a:buChar char="•"/>
            </a:pPr>
            <a:r>
              <a:rPr lang="en-US" b="1" dirty="0">
                <a:solidFill>
                  <a:srgbClr val="47B5C8"/>
                </a:solidFill>
              </a:rPr>
              <a:t>Networking strategies:</a:t>
            </a:r>
          </a:p>
          <a:p>
            <a:pPr marL="800100" lvl="1" indent="-342900">
              <a:buFont typeface="Courier New" panose="02070309020205020404" pitchFamily="49" charset="0"/>
              <a:buChar char="o"/>
            </a:pPr>
            <a:r>
              <a:rPr lang="en-US" sz="2400" spc="0" dirty="0">
                <a:solidFill>
                  <a:srgbClr val="595959"/>
                </a:solidFill>
                <a:latin typeface="+mn-lt"/>
              </a:rPr>
              <a:t>Have a clear elevator pitch ready to introduce yourself and your business.</a:t>
            </a:r>
          </a:p>
          <a:p>
            <a:pPr marL="800100" lvl="1" indent="-342900">
              <a:buFont typeface="Courier New" panose="02070309020205020404" pitchFamily="49" charset="0"/>
              <a:buChar char="o"/>
            </a:pPr>
            <a:r>
              <a:rPr lang="en-US" sz="2400" spc="0" dirty="0">
                <a:solidFill>
                  <a:srgbClr val="595959"/>
                </a:solidFill>
                <a:latin typeface="+mn-lt"/>
              </a:rPr>
              <a:t>Ask questions to engage potential collaborators or investors.</a:t>
            </a:r>
          </a:p>
          <a:p>
            <a:pPr marL="538163" indent="-90488">
              <a:buFont typeface="Courier New" panose="02070309020205020404" pitchFamily="49" charset="0"/>
              <a:buChar char="o"/>
            </a:pPr>
            <a:r>
              <a:rPr lang="en-US" dirty="0"/>
              <a:t>    Exchange contact information and follow up within 48 hours.</a:t>
            </a:r>
          </a:p>
          <a:p>
            <a:pPr marL="342900" indent="-342900">
              <a:buFont typeface="Arial" panose="020B0604020202020204" pitchFamily="34" charset="0"/>
              <a:buChar char="•"/>
            </a:pPr>
            <a:r>
              <a:rPr lang="en-US" b="1" dirty="0">
                <a:solidFill>
                  <a:srgbClr val="086575"/>
                </a:solidFill>
              </a:rPr>
              <a:t>Follow-up: </a:t>
            </a:r>
            <a:r>
              <a:rPr lang="en-US" dirty="0"/>
              <a:t>After the event, send personalised follow-up emails referencing your conversation and suggesting the next steps for collaboration.</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Leveraging Business Events</a:t>
            </a:r>
          </a:p>
        </p:txBody>
      </p:sp>
    </p:spTree>
    <p:extLst>
      <p:ext uri="{BB962C8B-B14F-4D97-AF65-F5344CB8AC3E}">
        <p14:creationId xmlns:p14="http://schemas.microsoft.com/office/powerpoint/2010/main" val="36097447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A0B316BC-C15E-3701-3EC2-0ACC47CD772D}"/>
              </a:ext>
            </a:extLst>
          </p:cNvPr>
          <p:cNvSpPr/>
          <p:nvPr/>
        </p:nvSpPr>
        <p:spPr>
          <a:xfrm>
            <a:off x="637142" y="1590471"/>
            <a:ext cx="10908879" cy="809367"/>
          </a:xfrm>
          <a:prstGeom prst="roundRect">
            <a:avLst>
              <a:gd name="adj" fmla="val 40909"/>
            </a:avLst>
          </a:prstGeom>
          <a:ln w="57150">
            <a:solidFill>
              <a:schemeClr val="accent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340431"/>
            <a:ext cx="94116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502034"/>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Tool : Event Planning and Participation</a:t>
            </a:r>
          </a:p>
        </p:txBody>
      </p:sp>
      <p:sp>
        <p:nvSpPr>
          <p:cNvPr id="18" name="Rectangle 17">
            <a:extLst>
              <a:ext uri="{FF2B5EF4-FFF2-40B4-BE49-F238E27FC236}">
                <a16:creationId xmlns:a16="http://schemas.microsoft.com/office/drawing/2014/main" id="{78108899-FEA2-BB31-C2C1-4FA4000692A6}"/>
              </a:ext>
            </a:extLst>
          </p:cNvPr>
          <p:cNvSpPr/>
          <p:nvPr/>
        </p:nvSpPr>
        <p:spPr>
          <a:xfrm>
            <a:off x="4015311" y="1484284"/>
            <a:ext cx="3342535" cy="366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Set Clear Objectives</a:t>
            </a:r>
          </a:p>
        </p:txBody>
      </p:sp>
      <p:sp>
        <p:nvSpPr>
          <p:cNvPr id="14" name="Rectangle: Rounded Corners 13">
            <a:extLst>
              <a:ext uri="{FF2B5EF4-FFF2-40B4-BE49-F238E27FC236}">
                <a16:creationId xmlns:a16="http://schemas.microsoft.com/office/drawing/2014/main" id="{E1A1E8EE-2406-9317-C3E8-9AF3BA321A1C}"/>
              </a:ext>
            </a:extLst>
          </p:cNvPr>
          <p:cNvSpPr/>
          <p:nvPr/>
        </p:nvSpPr>
        <p:spPr>
          <a:xfrm>
            <a:off x="641560" y="2546444"/>
            <a:ext cx="10908879" cy="809367"/>
          </a:xfrm>
          <a:prstGeom prst="roundRect">
            <a:avLst>
              <a:gd name="adj" fmla="val 40909"/>
            </a:avLst>
          </a:prstGeom>
          <a:ln w="57150">
            <a:solidFill>
              <a:srgbClr val="086575"/>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9C2CBB3C-9CFF-3843-9FC4-10D2C95BCE38}"/>
              </a:ext>
            </a:extLst>
          </p:cNvPr>
          <p:cNvSpPr/>
          <p:nvPr/>
        </p:nvSpPr>
        <p:spPr>
          <a:xfrm>
            <a:off x="4019729" y="2473308"/>
            <a:ext cx="3342535" cy="366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Identify Key Stakeholders</a:t>
            </a:r>
          </a:p>
        </p:txBody>
      </p:sp>
      <p:sp>
        <p:nvSpPr>
          <p:cNvPr id="16" name="Rectangle: Rounded Corners 15">
            <a:extLst>
              <a:ext uri="{FF2B5EF4-FFF2-40B4-BE49-F238E27FC236}">
                <a16:creationId xmlns:a16="http://schemas.microsoft.com/office/drawing/2014/main" id="{C7EA9F1C-1360-6AE4-3653-3441473621C2}"/>
              </a:ext>
            </a:extLst>
          </p:cNvPr>
          <p:cNvSpPr/>
          <p:nvPr/>
        </p:nvSpPr>
        <p:spPr>
          <a:xfrm>
            <a:off x="645232" y="3502417"/>
            <a:ext cx="10908879" cy="809367"/>
          </a:xfrm>
          <a:prstGeom prst="roundRect">
            <a:avLst>
              <a:gd name="adj" fmla="val 40909"/>
            </a:avLst>
          </a:prstGeom>
          <a:ln w="57150">
            <a:solidFill>
              <a:schemeClr val="accent4">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EA512F0A-CD40-0A68-179D-A54B4D014048}"/>
              </a:ext>
            </a:extLst>
          </p:cNvPr>
          <p:cNvSpPr/>
          <p:nvPr/>
        </p:nvSpPr>
        <p:spPr>
          <a:xfrm>
            <a:off x="4023401" y="3428040"/>
            <a:ext cx="3342535" cy="3029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Prepare Talking points</a:t>
            </a:r>
          </a:p>
        </p:txBody>
      </p:sp>
      <p:sp>
        <p:nvSpPr>
          <p:cNvPr id="20" name="Rectangle: Rounded Corners 19">
            <a:extLst>
              <a:ext uri="{FF2B5EF4-FFF2-40B4-BE49-F238E27FC236}">
                <a16:creationId xmlns:a16="http://schemas.microsoft.com/office/drawing/2014/main" id="{B5F3D2AF-6C35-EA35-6E74-9FD9D11E6486}"/>
              </a:ext>
            </a:extLst>
          </p:cNvPr>
          <p:cNvSpPr/>
          <p:nvPr/>
        </p:nvSpPr>
        <p:spPr>
          <a:xfrm>
            <a:off x="645232" y="4436128"/>
            <a:ext cx="10908879" cy="809367"/>
          </a:xfrm>
          <a:prstGeom prst="roundRect">
            <a:avLst>
              <a:gd name="adj" fmla="val 40909"/>
            </a:avLst>
          </a:prstGeom>
          <a:ln w="57150">
            <a:solidFill>
              <a:schemeClr val="accent5">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6F90D5CA-F75F-3DB4-4710-4E1D0E05B019}"/>
              </a:ext>
            </a:extLst>
          </p:cNvPr>
          <p:cNvSpPr/>
          <p:nvPr/>
        </p:nvSpPr>
        <p:spPr>
          <a:xfrm>
            <a:off x="4023401" y="4361751"/>
            <a:ext cx="3342535" cy="3029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Bring Materials</a:t>
            </a:r>
          </a:p>
        </p:txBody>
      </p:sp>
      <p:sp>
        <p:nvSpPr>
          <p:cNvPr id="22" name="Rectangle: Rounded Corners 21">
            <a:extLst>
              <a:ext uri="{FF2B5EF4-FFF2-40B4-BE49-F238E27FC236}">
                <a16:creationId xmlns:a16="http://schemas.microsoft.com/office/drawing/2014/main" id="{EE04A977-9A27-C2EA-EBC3-B1FEC944AF21}"/>
              </a:ext>
            </a:extLst>
          </p:cNvPr>
          <p:cNvSpPr/>
          <p:nvPr/>
        </p:nvSpPr>
        <p:spPr>
          <a:xfrm>
            <a:off x="637142" y="5377941"/>
            <a:ext cx="10908879" cy="809367"/>
          </a:xfrm>
          <a:prstGeom prst="roundRect">
            <a:avLst>
              <a:gd name="adj" fmla="val 40909"/>
            </a:avLst>
          </a:prstGeom>
          <a:ln w="57150">
            <a:solidFill>
              <a:schemeClr val="accent6">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959AC959-046E-6E9D-3CDF-4DC68AA21840}"/>
              </a:ext>
            </a:extLst>
          </p:cNvPr>
          <p:cNvSpPr/>
          <p:nvPr/>
        </p:nvSpPr>
        <p:spPr>
          <a:xfrm>
            <a:off x="4015311" y="5303564"/>
            <a:ext cx="3342535" cy="3029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Plan Your Follow-up</a:t>
            </a:r>
          </a:p>
        </p:txBody>
      </p:sp>
      <p:sp>
        <p:nvSpPr>
          <p:cNvPr id="26" name="TextBox 25">
            <a:extLst>
              <a:ext uri="{FF2B5EF4-FFF2-40B4-BE49-F238E27FC236}">
                <a16:creationId xmlns:a16="http://schemas.microsoft.com/office/drawing/2014/main" id="{90FCD1B4-E0AF-73BC-E901-CBD517E042FB}"/>
              </a:ext>
            </a:extLst>
          </p:cNvPr>
          <p:cNvSpPr txBox="1"/>
          <p:nvPr/>
        </p:nvSpPr>
        <p:spPr>
          <a:xfrm>
            <a:off x="4891554" y="2098937"/>
            <a:ext cx="6357242" cy="261610"/>
          </a:xfrm>
          <a:prstGeom prst="rect">
            <a:avLst/>
          </a:prstGeom>
          <a:noFill/>
        </p:spPr>
        <p:txBody>
          <a:bodyPr wrap="square">
            <a:spAutoFit/>
          </a:bodyPr>
          <a:lstStyle/>
          <a:p>
            <a:pPr algn="r"/>
            <a:r>
              <a:rPr lang="en-US" sz="1100" i="1" dirty="0">
                <a:solidFill>
                  <a:srgbClr val="595959"/>
                </a:solidFill>
              </a:rPr>
              <a:t>Know what you want to achieve</a:t>
            </a:r>
            <a:endParaRPr lang="en-US" sz="1100" i="1" dirty="0"/>
          </a:p>
        </p:txBody>
      </p:sp>
      <p:sp>
        <p:nvSpPr>
          <p:cNvPr id="27" name="TextBox 26">
            <a:extLst>
              <a:ext uri="{FF2B5EF4-FFF2-40B4-BE49-F238E27FC236}">
                <a16:creationId xmlns:a16="http://schemas.microsoft.com/office/drawing/2014/main" id="{2B6664C6-6D36-F0DB-6932-2EF9E522DF4F}"/>
              </a:ext>
            </a:extLst>
          </p:cNvPr>
          <p:cNvSpPr txBox="1"/>
          <p:nvPr/>
        </p:nvSpPr>
        <p:spPr>
          <a:xfrm>
            <a:off x="4864984" y="3072814"/>
            <a:ext cx="6357242" cy="261610"/>
          </a:xfrm>
          <a:prstGeom prst="rect">
            <a:avLst/>
          </a:prstGeom>
          <a:noFill/>
        </p:spPr>
        <p:txBody>
          <a:bodyPr wrap="square">
            <a:spAutoFit/>
          </a:bodyPr>
          <a:lstStyle/>
          <a:p>
            <a:pPr algn="r"/>
            <a:r>
              <a:rPr lang="en-US" sz="1100" i="1" dirty="0">
                <a:solidFill>
                  <a:srgbClr val="595959"/>
                </a:solidFill>
              </a:rPr>
              <a:t>the must-meet people or companies</a:t>
            </a:r>
            <a:endParaRPr lang="en-US" sz="1100" i="1" dirty="0"/>
          </a:p>
        </p:txBody>
      </p:sp>
      <p:sp>
        <p:nvSpPr>
          <p:cNvPr id="28" name="TextBox 27">
            <a:extLst>
              <a:ext uri="{FF2B5EF4-FFF2-40B4-BE49-F238E27FC236}">
                <a16:creationId xmlns:a16="http://schemas.microsoft.com/office/drawing/2014/main" id="{217649A5-3302-6C6F-DE24-FD8EA305C11C}"/>
              </a:ext>
            </a:extLst>
          </p:cNvPr>
          <p:cNvSpPr txBox="1"/>
          <p:nvPr/>
        </p:nvSpPr>
        <p:spPr>
          <a:xfrm>
            <a:off x="4891554" y="4037969"/>
            <a:ext cx="6357242" cy="261610"/>
          </a:xfrm>
          <a:prstGeom prst="rect">
            <a:avLst/>
          </a:prstGeom>
          <a:noFill/>
        </p:spPr>
        <p:txBody>
          <a:bodyPr wrap="square">
            <a:spAutoFit/>
          </a:bodyPr>
          <a:lstStyle/>
          <a:p>
            <a:pPr algn="r"/>
            <a:r>
              <a:rPr lang="en-US" sz="1100" i="1" dirty="0">
                <a:solidFill>
                  <a:srgbClr val="595959"/>
                </a:solidFill>
              </a:rPr>
              <a:t>key points to discuss with stakeholders to keep conversations focused and valuable</a:t>
            </a:r>
            <a:endParaRPr lang="en-US" sz="1100" i="1" dirty="0"/>
          </a:p>
        </p:txBody>
      </p:sp>
      <p:sp>
        <p:nvSpPr>
          <p:cNvPr id="30" name="TextBox 29">
            <a:extLst>
              <a:ext uri="{FF2B5EF4-FFF2-40B4-BE49-F238E27FC236}">
                <a16:creationId xmlns:a16="http://schemas.microsoft.com/office/drawing/2014/main" id="{C9ABD6D2-FD52-99DF-10EF-949232AB3516}"/>
              </a:ext>
            </a:extLst>
          </p:cNvPr>
          <p:cNvSpPr txBox="1"/>
          <p:nvPr/>
        </p:nvSpPr>
        <p:spPr>
          <a:xfrm>
            <a:off x="4891554" y="4971040"/>
            <a:ext cx="6357242" cy="216206"/>
          </a:xfrm>
          <a:prstGeom prst="rect">
            <a:avLst/>
          </a:prstGeom>
          <a:noFill/>
        </p:spPr>
        <p:txBody>
          <a:bodyPr wrap="square">
            <a:spAutoFit/>
          </a:bodyPr>
          <a:lstStyle/>
          <a:p>
            <a:pPr algn="r"/>
            <a:r>
              <a:rPr lang="en-US" sz="1100" i="1" dirty="0">
                <a:solidFill>
                  <a:srgbClr val="595959"/>
                </a:solidFill>
              </a:rPr>
              <a:t>Business cards, a one-page company overview, and any relevant visuals or product demos</a:t>
            </a:r>
            <a:endParaRPr lang="en-US" sz="1100" i="1" dirty="0"/>
          </a:p>
        </p:txBody>
      </p:sp>
      <p:sp>
        <p:nvSpPr>
          <p:cNvPr id="36" name="TextBox 35">
            <a:extLst>
              <a:ext uri="{FF2B5EF4-FFF2-40B4-BE49-F238E27FC236}">
                <a16:creationId xmlns:a16="http://schemas.microsoft.com/office/drawing/2014/main" id="{054BF41D-4AC0-24FA-2A2B-FCC905644577}"/>
              </a:ext>
            </a:extLst>
          </p:cNvPr>
          <p:cNvSpPr txBox="1"/>
          <p:nvPr/>
        </p:nvSpPr>
        <p:spPr>
          <a:xfrm>
            <a:off x="4891554" y="5925698"/>
            <a:ext cx="6357242" cy="261610"/>
          </a:xfrm>
          <a:prstGeom prst="rect">
            <a:avLst/>
          </a:prstGeom>
          <a:noFill/>
        </p:spPr>
        <p:txBody>
          <a:bodyPr wrap="square">
            <a:spAutoFit/>
          </a:bodyPr>
          <a:lstStyle/>
          <a:p>
            <a:pPr algn="r"/>
            <a:r>
              <a:rPr lang="en-US" sz="1100" i="1" dirty="0">
                <a:solidFill>
                  <a:srgbClr val="595959"/>
                </a:solidFill>
              </a:rPr>
              <a:t>Prepare personalised emails or messages for post-event follow-up</a:t>
            </a:r>
            <a:endParaRPr lang="en-US" sz="1100" i="1" dirty="0"/>
          </a:p>
        </p:txBody>
      </p:sp>
      <p:sp>
        <p:nvSpPr>
          <p:cNvPr id="37" name="Rectangle 36">
            <a:extLst>
              <a:ext uri="{FF2B5EF4-FFF2-40B4-BE49-F238E27FC236}">
                <a16:creationId xmlns:a16="http://schemas.microsoft.com/office/drawing/2014/main" id="{C42934EE-B888-E20D-7DBB-2A0EAC58C7D9}"/>
              </a:ext>
            </a:extLst>
          </p:cNvPr>
          <p:cNvSpPr/>
          <p:nvPr/>
        </p:nvSpPr>
        <p:spPr>
          <a:xfrm>
            <a:off x="942223" y="1810927"/>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9C8BCC-57CA-FEA5-543D-07148F5AA70E}"/>
              </a:ext>
            </a:extLst>
          </p:cNvPr>
          <p:cNvSpPr/>
          <p:nvPr/>
        </p:nvSpPr>
        <p:spPr>
          <a:xfrm>
            <a:off x="942222" y="2779438"/>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E14BFD78-A783-B12C-4922-AF42259FC7BC}"/>
              </a:ext>
            </a:extLst>
          </p:cNvPr>
          <p:cNvSpPr/>
          <p:nvPr/>
        </p:nvSpPr>
        <p:spPr>
          <a:xfrm>
            <a:off x="942221" y="3714310"/>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73D9FE6E-109D-42CD-4FED-D3617EE14D9B}"/>
              </a:ext>
            </a:extLst>
          </p:cNvPr>
          <p:cNvSpPr/>
          <p:nvPr/>
        </p:nvSpPr>
        <p:spPr>
          <a:xfrm>
            <a:off x="942223" y="4647858"/>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D4FE25EB-11D7-AA0A-4BE0-577E72603B12}"/>
              </a:ext>
            </a:extLst>
          </p:cNvPr>
          <p:cNvSpPr/>
          <p:nvPr/>
        </p:nvSpPr>
        <p:spPr>
          <a:xfrm>
            <a:off x="942223" y="5606519"/>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233757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90803" y="1662396"/>
            <a:ext cx="9894272" cy="3849918"/>
          </a:xfrm>
        </p:spPr>
        <p:txBody>
          <a:bodyPr/>
          <a:lstStyle/>
          <a:p>
            <a:r>
              <a:rPr lang="en-GB" b="1" dirty="0"/>
              <a:t>Behaviours</a:t>
            </a:r>
          </a:p>
          <a:p>
            <a:pPr marL="457200" indent="-457200">
              <a:buFont typeface="+mj-lt"/>
              <a:buAutoNum type="arabicPeriod"/>
            </a:pPr>
            <a:r>
              <a:rPr lang="en-US" b="1" dirty="0"/>
              <a:t>Proactive networking</a:t>
            </a:r>
            <a:r>
              <a:rPr lang="en-US" dirty="0"/>
              <a:t>: You’ll actively seek out opportunities to build new relationships and nurture existing ones.</a:t>
            </a:r>
          </a:p>
          <a:p>
            <a:pPr marL="457200" indent="-457200">
              <a:buFont typeface="+mj-lt"/>
              <a:buAutoNum type="arabicPeriod"/>
            </a:pPr>
            <a:r>
              <a:rPr lang="en-US" b="1" dirty="0"/>
              <a:t>Consistent communication: </a:t>
            </a:r>
            <a:r>
              <a:rPr lang="en-US" dirty="0"/>
              <a:t>You will maintain regular, transparent communication with investors and mentors.</a:t>
            </a:r>
          </a:p>
          <a:p>
            <a:pPr marL="457200" indent="-457200">
              <a:buFont typeface="+mj-lt"/>
              <a:buAutoNum type="arabicPeriod"/>
            </a:pPr>
            <a:r>
              <a:rPr lang="en-US" b="1" dirty="0"/>
              <a:t>Preparedness: </a:t>
            </a:r>
            <a:r>
              <a:rPr lang="en-US" dirty="0"/>
              <a:t>You will attend business events with clear goals, a strong elevator pitch, and a follow-up plan.</a:t>
            </a:r>
          </a:p>
          <a:p>
            <a:pPr marL="457200" indent="-457200">
              <a:buFont typeface="+mj-lt"/>
              <a:buAutoNum type="arabicPeriod"/>
            </a:pPr>
            <a:r>
              <a:rPr lang="en-US" b="1" dirty="0"/>
              <a:t>Self-reflection: </a:t>
            </a:r>
            <a:r>
              <a:rPr lang="en-US" dirty="0"/>
              <a:t>You’ll assess the effectiveness of your relationships regularly and adjust </a:t>
            </a:r>
            <a:r>
              <a:rPr lang="en-GB" dirty="0"/>
              <a:t>strategies</a:t>
            </a:r>
            <a:r>
              <a:rPr lang="en-US" dirty="0"/>
              <a:t> to improve them.</a:t>
            </a:r>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Learning Outcomes </a:t>
            </a:r>
          </a:p>
          <a:p>
            <a:endParaRPr lang="en-US" dirty="0"/>
          </a:p>
        </p:txBody>
      </p:sp>
    </p:spTree>
    <p:extLst>
      <p:ext uri="{BB962C8B-B14F-4D97-AF65-F5344CB8AC3E}">
        <p14:creationId xmlns:p14="http://schemas.microsoft.com/office/powerpoint/2010/main" val="7663717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Two people shaking hands">
            <a:extLst>
              <a:ext uri="{FF2B5EF4-FFF2-40B4-BE49-F238E27FC236}">
                <a16:creationId xmlns:a16="http://schemas.microsoft.com/office/drawing/2014/main" id="{26EC4ECA-0EC1-7DBB-98F8-37CBFFC642E6}"/>
              </a:ext>
            </a:extLst>
          </p:cNvPr>
          <p:cNvPicPr>
            <a:picLocks noChangeAspect="1"/>
          </p:cNvPicPr>
          <p:nvPr/>
        </p:nvPicPr>
        <p:blipFill>
          <a:blip r:embed="rId2"/>
          <a:srcRect l="12893" r="12893"/>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76160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Activity : Speed Interacting</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10389" y="1541066"/>
            <a:ext cx="6150577"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dirty="0">
                <a:solidFill>
                  <a:srgbClr val="595959"/>
                </a:solidFill>
              </a:rPr>
              <a:t>In this activity, you will simulate attending a business event, where you’ll practise engaging with other participants, introducing yourself, and following up. Each participant will have 5 minutes to:</a:t>
            </a:r>
          </a:p>
          <a:p>
            <a:r>
              <a:rPr lang="en-US" sz="2200" b="1" dirty="0">
                <a:solidFill>
                  <a:srgbClr val="47B5C8"/>
                </a:solidFill>
              </a:rPr>
              <a:t>Deliver an elevator pitch: </a:t>
            </a:r>
            <a:r>
              <a:rPr lang="en-US" sz="2200" dirty="0">
                <a:solidFill>
                  <a:srgbClr val="595959"/>
                </a:solidFill>
              </a:rPr>
              <a:t>Introduce themselves and their business to a peer.</a:t>
            </a:r>
          </a:p>
          <a:p>
            <a:r>
              <a:rPr lang="en-US" sz="2200" b="1" dirty="0">
                <a:solidFill>
                  <a:srgbClr val="47B5C8"/>
                </a:solidFill>
              </a:rPr>
              <a:t>Engage in conversation: </a:t>
            </a:r>
            <a:r>
              <a:rPr lang="en-US" sz="2200" dirty="0">
                <a:solidFill>
                  <a:srgbClr val="595959"/>
                </a:solidFill>
              </a:rPr>
              <a:t>Practise asking relevant questions to potential collaborators or investors.</a:t>
            </a:r>
          </a:p>
          <a:p>
            <a:r>
              <a:rPr lang="en-US" sz="2200" b="1" dirty="0">
                <a:solidFill>
                  <a:srgbClr val="47B5C8"/>
                </a:solidFill>
              </a:rPr>
              <a:t>Exchange contact information: </a:t>
            </a:r>
            <a:r>
              <a:rPr lang="en-US" sz="2200" dirty="0">
                <a:solidFill>
                  <a:srgbClr val="595959"/>
                </a:solidFill>
              </a:rPr>
              <a:t>Simulate the exchange of business cards or LinkedIn details  and discuss how to next follow up.</a:t>
            </a:r>
          </a:p>
          <a:p>
            <a:pPr marL="0" indent="0">
              <a:buNone/>
            </a:pPr>
            <a:r>
              <a:rPr lang="en-US" sz="2200" b="1" dirty="0">
                <a:solidFill>
                  <a:srgbClr val="086575"/>
                </a:solidFill>
              </a:rPr>
              <a:t>Interactive Component: </a:t>
            </a:r>
            <a:r>
              <a:rPr lang="en-US" sz="2200" dirty="0">
                <a:solidFill>
                  <a:srgbClr val="595959"/>
                </a:solidFill>
              </a:rPr>
              <a:t>After the simulation, participants will debrief and discuss how they can improve their networking and follow-up skills.</a:t>
            </a:r>
          </a:p>
        </p:txBody>
      </p:sp>
    </p:spTree>
    <p:extLst>
      <p:ext uri="{BB962C8B-B14F-4D97-AF65-F5344CB8AC3E}">
        <p14:creationId xmlns:p14="http://schemas.microsoft.com/office/powerpoint/2010/main" val="29540275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2489" y="1344619"/>
            <a:ext cx="10277365" cy="4168762"/>
          </a:xfrm>
        </p:spPr>
        <p:txBody>
          <a:bodyPr/>
          <a:lstStyle/>
          <a:p>
            <a:pPr marL="0" indent="0"/>
            <a:r>
              <a:rPr lang="en-US" dirty="0"/>
              <a:t>Business events can be a gateway to funding opportunities, but you must be strategic.</a:t>
            </a:r>
            <a:r>
              <a:rPr lang="en-US" b="1" dirty="0"/>
              <a:t> </a:t>
            </a:r>
            <a:r>
              <a:rPr lang="en-US" dirty="0"/>
              <a:t>Here’s how you can use these events to connect with investors:</a:t>
            </a:r>
          </a:p>
          <a:p>
            <a:pPr marL="457200" indent="-457200">
              <a:buFont typeface="+mj-lt"/>
              <a:buAutoNum type="arabicPeriod"/>
            </a:pPr>
            <a:r>
              <a:rPr lang="en-US" b="1" dirty="0">
                <a:solidFill>
                  <a:srgbClr val="086575"/>
                </a:solidFill>
              </a:rPr>
              <a:t>Research investor attendees: </a:t>
            </a:r>
            <a:r>
              <a:rPr lang="en-US" dirty="0"/>
              <a:t>Many investors attend industry events to scout for potential opportunities. Research which investors will be present and make a plan to engage them.</a:t>
            </a:r>
          </a:p>
          <a:p>
            <a:pPr marL="457200" indent="-457200">
              <a:buFont typeface="+mj-lt"/>
              <a:buAutoNum type="arabicPeriod"/>
            </a:pPr>
            <a:r>
              <a:rPr lang="en-US" b="1" dirty="0">
                <a:solidFill>
                  <a:srgbClr val="47B5C8"/>
                </a:solidFill>
              </a:rPr>
              <a:t>Prepare to pitch:</a:t>
            </a:r>
            <a:r>
              <a:rPr lang="en-US" dirty="0">
                <a:solidFill>
                  <a:srgbClr val="47B5C8"/>
                </a:solidFill>
              </a:rPr>
              <a:t> </a:t>
            </a:r>
            <a:r>
              <a:rPr lang="en-US" dirty="0"/>
              <a:t>Be ready to deliver a concise and compelling pitch when you meet investors at networking sessions or panels.</a:t>
            </a:r>
          </a:p>
          <a:p>
            <a:pPr marL="457200" indent="-457200">
              <a:buFont typeface="+mj-lt"/>
              <a:buAutoNum type="arabicPeriod"/>
            </a:pPr>
            <a:r>
              <a:rPr lang="en-US" b="1" dirty="0">
                <a:solidFill>
                  <a:srgbClr val="F2A72C"/>
                </a:solidFill>
              </a:rPr>
              <a:t>Follow up with investors: </a:t>
            </a:r>
            <a:r>
              <a:rPr lang="en-US" dirty="0"/>
              <a:t>After your initial conversation, send a detailed email to outline your business potential &amp; why it aligns with their portfolio.</a:t>
            </a:r>
          </a:p>
          <a:p>
            <a:pPr marL="457200" indent="-457200">
              <a:buFont typeface="+mj-lt"/>
              <a:buAutoNum type="arabicPeriod"/>
            </a:pPr>
            <a:r>
              <a:rPr lang="en-US" b="1" dirty="0">
                <a:solidFill>
                  <a:srgbClr val="D9552F"/>
                </a:solidFill>
              </a:rPr>
              <a:t>Leverage panel discussions: </a:t>
            </a:r>
            <a:r>
              <a:rPr lang="en-US" dirty="0"/>
              <a:t>Ask thoughtful questions during investor panels or keynotes to catch their attention, then approach them afterward to continue the conversation.</a:t>
            </a:r>
          </a:p>
          <a:p>
            <a:pPr marL="0" indent="0"/>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503106"/>
            <a:ext cx="71256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64709"/>
            <a:ext cx="9632553" cy="803654"/>
          </a:xfrm>
        </p:spPr>
        <p:txBody>
          <a:bodyPr/>
          <a:lstStyle/>
          <a:p>
            <a:r>
              <a:rPr lang="en-US" dirty="0">
                <a:solidFill>
                  <a:schemeClr val="bg1"/>
                </a:solidFill>
              </a:rPr>
              <a:t>Access Funding Opportunities</a:t>
            </a:r>
          </a:p>
        </p:txBody>
      </p:sp>
    </p:spTree>
    <p:extLst>
      <p:ext uri="{BB962C8B-B14F-4D97-AF65-F5344CB8AC3E}">
        <p14:creationId xmlns:p14="http://schemas.microsoft.com/office/powerpoint/2010/main" val="36027156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Josh and Networking">
            <a:hlinkClick r:id="" action="ppaction://media"/>
            <a:extLst>
              <a:ext uri="{FF2B5EF4-FFF2-40B4-BE49-F238E27FC236}">
                <a16:creationId xmlns:a16="http://schemas.microsoft.com/office/drawing/2014/main" id="{12CD44AE-67C9-108A-F9AE-3B24101CB267}"/>
              </a:ext>
            </a:extLst>
          </p:cNvPr>
          <p:cNvPicPr>
            <a:picLocks noRot="1" noChangeAspect="1"/>
          </p:cNvPicPr>
          <p:nvPr>
            <a:videoFile r:link="rId1"/>
          </p:nvPr>
        </p:nvPicPr>
        <p:blipFill>
          <a:blip r:embed="rId3"/>
          <a:stretch>
            <a:fillRect/>
          </a:stretch>
        </p:blipFill>
        <p:spPr>
          <a:xfrm>
            <a:off x="7532644" y="2234459"/>
            <a:ext cx="3166170" cy="1788886"/>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3094" y="1504041"/>
            <a:ext cx="6999550" cy="3849918"/>
          </a:xfrm>
        </p:spPr>
        <p:txBody>
          <a:bodyPr/>
          <a:lstStyle/>
          <a:p>
            <a:pPr marL="0" indent="0"/>
            <a:r>
              <a:rPr lang="en-US" dirty="0"/>
              <a:t>In certain cases, the needed starting capital is intangible. Joshua, operating away from this home-country, started his own practice capitalizing mainly on his skills and expertise in the domain of visual effects.</a:t>
            </a:r>
          </a:p>
          <a:p>
            <a:pPr marL="0" indent="0"/>
            <a:r>
              <a:rPr lang="en-US" dirty="0"/>
              <a:t>However, it was very beneficial for Joshua to:</a:t>
            </a:r>
          </a:p>
          <a:p>
            <a:pPr marL="342900" indent="-342900">
              <a:buFont typeface="Arial" panose="020B0604020202020204" pitchFamily="34" charset="0"/>
              <a:buChar char="•"/>
            </a:pPr>
            <a:r>
              <a:rPr lang="en-US" dirty="0"/>
              <a:t>Capitalize on social media engagement: tweeting or posting on professional networks about his activity.</a:t>
            </a:r>
          </a:p>
          <a:p>
            <a:pPr marL="342900" indent="-342900">
              <a:buFont typeface="Arial" panose="020B0604020202020204" pitchFamily="34" charset="0"/>
              <a:buChar char="•"/>
            </a:pPr>
            <a:r>
              <a:rPr lang="en-US" dirty="0"/>
              <a:t>Join a local incubator to complete the missing points in his business model as a solopreneur.</a:t>
            </a:r>
            <a:endParaRPr lang="en-US" b="1" dirty="0"/>
          </a:p>
          <a:p>
            <a:pPr marL="0" indent="0" algn="ctr"/>
            <a:r>
              <a:rPr lang="en-US" b="1" dirty="0">
                <a:solidFill>
                  <a:srgbClr val="086575"/>
                </a:solidFill>
              </a:rPr>
              <a:t>Reflecting Question</a:t>
            </a:r>
            <a:r>
              <a:rPr lang="en-US" dirty="0">
                <a:solidFill>
                  <a:srgbClr val="086575"/>
                </a:solidFill>
              </a:rPr>
              <a:t>: </a:t>
            </a:r>
            <a:r>
              <a:rPr lang="en-US" dirty="0"/>
              <a:t>After watching this video, specially recorded for MOSAIC, do you think your model is similar?</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a:p>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Tree>
    <p:extLst>
      <p:ext uri="{BB962C8B-B14F-4D97-AF65-F5344CB8AC3E}">
        <p14:creationId xmlns:p14="http://schemas.microsoft.com/office/powerpoint/2010/main" val="141855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Incubators offer structured support</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66658" y="1345616"/>
            <a:ext cx="6698870" cy="999383"/>
          </a:xfrm>
        </p:spPr>
        <p:txBody>
          <a:bodyPr/>
          <a:lstStyle/>
          <a:p>
            <a:r>
              <a:rPr lang="en-US" dirty="0"/>
              <a:t>Mentorship, funding access, and networking opportunities that can accelerate business growth</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a:solidFill>
                  <a:srgbClr val="47B5C8"/>
                </a:solidFill>
              </a:rPr>
              <a:t>Business events are invaluable</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en-US" dirty="0"/>
              <a:t>They provide opportunities to network, meet investors, and find collaborators.</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a:solidFill>
                  <a:srgbClr val="47B5C8"/>
                </a:solidFill>
              </a:rPr>
              <a:t>Preparation is key</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descr="Hands held up high during a conference">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a:blip r:embed="rId2"/>
          <a:srcRect l="31127" r="31127"/>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p:txBody>
          <a:bodyPr/>
          <a:lstStyle/>
          <a:p>
            <a:r>
              <a:rPr lang="en-US" dirty="0"/>
              <a:t>Whether it’s applying to an incubator or attending an event, success comes from thorough preparation, clear objectives, and effective follow-up</a:t>
            </a:r>
          </a:p>
        </p:txBody>
      </p:sp>
    </p:spTree>
    <p:extLst>
      <p:ext uri="{BB962C8B-B14F-4D97-AF65-F5344CB8AC3E}">
        <p14:creationId xmlns:p14="http://schemas.microsoft.com/office/powerpoint/2010/main" val="27686044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Further Reading</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5068952"/>
          </a:xfrm>
          <a:prstGeom prst="rect">
            <a:avLst/>
          </a:prstGeom>
          <a:noFill/>
        </p:spPr>
        <p:txBody>
          <a:bodyPr wrap="square">
            <a:spAutoFit/>
          </a:bodyPr>
          <a:lstStyle/>
          <a:p>
            <a:pPr marL="457200" indent="-457200" algn="l" rtl="0" fontAlgn="base">
              <a:lnSpc>
                <a:spcPct val="110000"/>
              </a:lnSpc>
              <a:spcBef>
                <a:spcPts val="600"/>
              </a:spcBef>
              <a:spcAft>
                <a:spcPts val="0"/>
              </a:spcAft>
              <a:buFont typeface="+mj-lt"/>
              <a:buAutoNum type="arabicPeriod"/>
            </a:pPr>
            <a:r>
              <a:rPr lang="en-US" sz="2200" b="0" i="0" u="none" strike="noStrike" dirty="0">
                <a:solidFill>
                  <a:schemeClr val="bg1"/>
                </a:solidFill>
                <a:effectLst/>
              </a:rPr>
              <a:t>The Lean Startup by Eric Ries: A guide to a lean methodology, relevant for those entering incubators.</a:t>
            </a:r>
          </a:p>
          <a:p>
            <a:pPr marL="457200" indent="-457200" algn="l" rtl="0" fontAlgn="base">
              <a:lnSpc>
                <a:spcPct val="110000"/>
              </a:lnSpc>
              <a:spcBef>
                <a:spcPts val="600"/>
              </a:spcBef>
              <a:spcAft>
                <a:spcPts val="0"/>
              </a:spcAft>
              <a:buFont typeface="+mj-lt"/>
              <a:buAutoNum type="arabicPeriod"/>
            </a:pPr>
            <a:r>
              <a:rPr lang="en-US" sz="2200" b="0" i="0" u="none" strike="noStrike" dirty="0">
                <a:solidFill>
                  <a:schemeClr val="bg1"/>
                </a:solidFill>
                <a:effectLst/>
              </a:rPr>
              <a:t>Startup Communities by Brad Feld: A book on building and participating in entrepreneurial ecosystems, important for understanding how business events can foster growth.</a:t>
            </a:r>
          </a:p>
          <a:p>
            <a:pPr marL="457200" indent="-457200" algn="l" rtl="0" fontAlgn="base">
              <a:lnSpc>
                <a:spcPct val="110000"/>
              </a:lnSpc>
              <a:spcBef>
                <a:spcPts val="600"/>
              </a:spcBef>
              <a:spcAft>
                <a:spcPts val="0"/>
              </a:spcAft>
              <a:buFont typeface="+mj-lt"/>
              <a:buAutoNum type="arabicPeriod"/>
            </a:pPr>
            <a:r>
              <a:rPr lang="en-US" sz="2200" b="0" i="0" u="none" strike="noStrike" dirty="0">
                <a:solidFill>
                  <a:schemeClr val="bg1"/>
                </a:solidFill>
                <a:effectLst/>
              </a:rPr>
              <a:t>The Business of Venture Capital by Mahendra Ramsinghani: Offers insights into how venture capitalists think and how entrepreneurs can successfully pitch for funding</a:t>
            </a:r>
          </a:p>
        </p:txBody>
      </p:sp>
    </p:spTree>
    <p:extLst>
      <p:ext uri="{BB962C8B-B14F-4D97-AF65-F5344CB8AC3E}">
        <p14:creationId xmlns:p14="http://schemas.microsoft.com/office/powerpoint/2010/main" val="13065998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Mentorship for Under-represented Entrepreneurs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119463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dirty="0"/>
              <a:t>Mentoring is a brain to pick, an ear to listen, and a push in the right direction.</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 John Crosby</a:t>
            </a:r>
            <a:endParaRPr lang="en-US" sz="2400" b="1" dirty="0">
              <a:solidFill>
                <a:schemeClr val="bg1"/>
              </a:solidFill>
            </a:endParaRPr>
          </a:p>
        </p:txBody>
      </p:sp>
      <p:pic>
        <p:nvPicPr>
          <p:cNvPr id="7" name="Picture Placeholder 6" descr="Young man reading book with woman">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848" r="12848"/>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dirty="0"/>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35973803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1490" y="1565257"/>
            <a:ext cx="10198642" cy="4168762"/>
          </a:xfrm>
        </p:spPr>
        <p:txBody>
          <a:bodyPr/>
          <a:lstStyle/>
          <a:p>
            <a:pPr marL="0" indent="0"/>
            <a:r>
              <a:rPr lang="en-US" dirty="0"/>
              <a:t>Mentorship is an essential resource for entrepreneurs, particularly those from under-represented backgrounds. A mentor can provide advice and open doors to new networks, and inaccessible opportunities. </a:t>
            </a:r>
          </a:p>
          <a:p>
            <a:pPr marL="0" indent="0"/>
            <a:r>
              <a:rPr lang="en-US" dirty="0"/>
              <a:t>For under-represented founders, having a mentor who understands their unique challenges can be a game-changer in overcoming barriers to success, especially:</a:t>
            </a:r>
          </a:p>
          <a:p>
            <a:pPr marL="342900" indent="-342900">
              <a:buFont typeface="Arial" panose="020B0604020202020204" pitchFamily="34" charset="0"/>
              <a:buChar char="•"/>
            </a:pPr>
            <a:r>
              <a:rPr lang="en-US" dirty="0"/>
              <a:t>Why mentorship is crucial for personal and professional growth.</a:t>
            </a:r>
          </a:p>
          <a:p>
            <a:pPr marL="342900" indent="-342900">
              <a:buFont typeface="Arial" panose="020B0604020202020204" pitchFamily="34" charset="0"/>
              <a:buChar char="•"/>
            </a:pPr>
            <a:r>
              <a:rPr lang="en-US" dirty="0"/>
              <a:t>How to find the right mentor who aligns with your business goals and values.</a:t>
            </a:r>
          </a:p>
          <a:p>
            <a:pPr marL="342900" indent="-342900">
              <a:buFont typeface="Arial" panose="020B0604020202020204" pitchFamily="34" charset="0"/>
              <a:buChar char="•"/>
            </a:pPr>
            <a:r>
              <a:rPr lang="en-US" dirty="0"/>
              <a:t>How to build a productive beneficial mentor-mentee relationship.</a:t>
            </a:r>
          </a:p>
          <a:p>
            <a:pPr marL="342900" indent="-342900">
              <a:buFont typeface="Arial" panose="020B0604020202020204" pitchFamily="34" charset="0"/>
              <a:buChar char="•"/>
            </a:pPr>
            <a:r>
              <a:rPr lang="en-US" dirty="0"/>
              <a:t>Overcoming common mentorship challenges such as mismatched expectations or communication issues.</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Introduction to Mentorship</a:t>
            </a:r>
          </a:p>
        </p:txBody>
      </p:sp>
    </p:spTree>
    <p:extLst>
      <p:ext uri="{BB962C8B-B14F-4D97-AF65-F5344CB8AC3E}">
        <p14:creationId xmlns:p14="http://schemas.microsoft.com/office/powerpoint/2010/main" val="2280998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Key Skills to Acquire</a:t>
            </a:r>
          </a:p>
        </p:txBody>
      </p:sp>
      <p:graphicFrame>
        <p:nvGraphicFramePr>
          <p:cNvPr id="7" name="Text Placeholder 4">
            <a:extLst>
              <a:ext uri="{FF2B5EF4-FFF2-40B4-BE49-F238E27FC236}">
                <a16:creationId xmlns:a16="http://schemas.microsoft.com/office/drawing/2014/main" id="{CAA50B4D-9FDD-BAFF-BDEE-7F2A747304A1}"/>
              </a:ext>
            </a:extLst>
          </p:cNvPr>
          <p:cNvGraphicFramePr/>
          <p:nvPr>
            <p:extLst>
              <p:ext uri="{D42A27DB-BD31-4B8C-83A1-F6EECF244321}">
                <p14:modId xmlns:p14="http://schemas.microsoft.com/office/powerpoint/2010/main" val="1450606727"/>
              </p:ext>
            </p:extLst>
          </p:nvPr>
        </p:nvGraphicFramePr>
        <p:xfrm>
          <a:off x="798380" y="1726860"/>
          <a:ext cx="9632553" cy="4168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71851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Why Mentorship Matters</a:t>
            </a:r>
          </a:p>
        </p:txBody>
      </p:sp>
      <p:graphicFrame>
        <p:nvGraphicFramePr>
          <p:cNvPr id="10" name="TextBox 5">
            <a:extLst>
              <a:ext uri="{FF2B5EF4-FFF2-40B4-BE49-F238E27FC236}">
                <a16:creationId xmlns:a16="http://schemas.microsoft.com/office/drawing/2014/main" id="{285A6F6A-7FAA-552E-311C-2CFDA9DB3D7A}"/>
              </a:ext>
            </a:extLst>
          </p:cNvPr>
          <p:cNvGraphicFramePr/>
          <p:nvPr>
            <p:extLst>
              <p:ext uri="{D42A27DB-BD31-4B8C-83A1-F6EECF244321}">
                <p14:modId xmlns:p14="http://schemas.microsoft.com/office/powerpoint/2010/main" val="2789701316"/>
              </p:ext>
            </p:extLst>
          </p:nvPr>
        </p:nvGraphicFramePr>
        <p:xfrm>
          <a:off x="798380" y="1504604"/>
          <a:ext cx="9865947" cy="2800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757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504041"/>
            <a:ext cx="9912439" cy="3849918"/>
          </a:xfrm>
        </p:spPr>
        <p:txBody>
          <a:bodyPr/>
          <a:lstStyle/>
          <a:p>
            <a:r>
              <a:rPr lang="en-GB" b="1" dirty="0"/>
              <a:t>Attitudes</a:t>
            </a:r>
          </a:p>
          <a:p>
            <a:pPr marL="457200" indent="-457200">
              <a:buFont typeface="+mj-lt"/>
              <a:buAutoNum type="arabicPeriod"/>
            </a:pPr>
            <a:r>
              <a:rPr lang="en-US" b="1" dirty="0"/>
              <a:t>Confidence</a:t>
            </a:r>
            <a:r>
              <a:rPr lang="en-US" dirty="0"/>
              <a:t>: You now have the confidence to approach investors, mentors, and peers and build meaningful relationships.</a:t>
            </a:r>
          </a:p>
          <a:p>
            <a:pPr marL="457200" indent="-457200">
              <a:buFont typeface="+mj-lt"/>
              <a:buAutoNum type="arabicPeriod"/>
            </a:pPr>
            <a:r>
              <a:rPr lang="en-US" b="1" dirty="0"/>
              <a:t>Openness to feedback</a:t>
            </a:r>
            <a:r>
              <a:rPr lang="en-US" dirty="0"/>
              <a:t>: You will recognise the value of constructive feedback and are willing to adjust based on input from mentors and investors.</a:t>
            </a:r>
          </a:p>
          <a:p>
            <a:pPr marL="457200" indent="-457200">
              <a:buFont typeface="+mj-lt"/>
              <a:buAutoNum type="arabicPeriod"/>
            </a:pPr>
            <a:r>
              <a:rPr lang="en-US" b="1" dirty="0"/>
              <a:t>Long-term thinking</a:t>
            </a:r>
            <a:r>
              <a:rPr lang="en-US" dirty="0"/>
              <a:t>: You understand that relationships are not transactional but require time, nurturing, and a focus on long-term growth.</a:t>
            </a:r>
          </a:p>
          <a:p>
            <a:pPr marL="457200" indent="-457200">
              <a:buFont typeface="+mj-lt"/>
              <a:buAutoNum type="arabicPeriod"/>
            </a:pPr>
            <a:r>
              <a:rPr lang="en-US" b="1" dirty="0"/>
              <a:t>Resilience</a:t>
            </a:r>
            <a:r>
              <a:rPr lang="en-US" dirty="0"/>
              <a:t>: You are prepared to overcome challenges and setbacks in your relationships, always looking for ways to improve.</a:t>
            </a:r>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Learning Outcomes </a:t>
            </a:r>
          </a:p>
          <a:p>
            <a:endParaRPr lang="en-US" dirty="0"/>
          </a:p>
        </p:txBody>
      </p:sp>
    </p:spTree>
    <p:extLst>
      <p:ext uri="{BB962C8B-B14F-4D97-AF65-F5344CB8AC3E}">
        <p14:creationId xmlns:p14="http://schemas.microsoft.com/office/powerpoint/2010/main" val="26704850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8205" y="1468367"/>
            <a:ext cx="10276705" cy="4168762"/>
          </a:xfrm>
        </p:spPr>
        <p:txBody>
          <a:bodyPr/>
          <a:lstStyle/>
          <a:p>
            <a:pPr marL="0" indent="0"/>
            <a:r>
              <a:rPr lang="en-US" dirty="0"/>
              <a:t>Finding the right mentor involves research, alignment, and outreach. </a:t>
            </a:r>
          </a:p>
          <a:p>
            <a:pPr marL="457200" indent="-457200">
              <a:buFont typeface="+mj-lt"/>
              <a:buAutoNum type="arabicPeriod"/>
            </a:pPr>
            <a:r>
              <a:rPr lang="en-US" b="1" dirty="0">
                <a:solidFill>
                  <a:srgbClr val="086575"/>
                </a:solidFill>
              </a:rPr>
              <a:t>Identify your needs: </a:t>
            </a:r>
            <a:r>
              <a:rPr lang="en-US" dirty="0"/>
              <a:t>Before seeking a mentor, clarify what areas of your business or personal development you need help with (e.g., fundraising, product development, leadership skills).</a:t>
            </a:r>
          </a:p>
          <a:p>
            <a:pPr marL="457200" indent="-457200">
              <a:buFont typeface="+mj-lt"/>
              <a:buAutoNum type="arabicPeriod"/>
            </a:pPr>
            <a:r>
              <a:rPr lang="en-US" b="1" dirty="0">
                <a:solidFill>
                  <a:srgbClr val="47B5C8"/>
                </a:solidFill>
              </a:rPr>
              <a:t>Research potential mentors: </a:t>
            </a:r>
            <a:r>
              <a:rPr lang="en-US" dirty="0"/>
              <a:t>Use professional platforms like LinkedIn, AngelList, and industry forums to find the right expertise and experience.</a:t>
            </a:r>
          </a:p>
          <a:p>
            <a:pPr marL="457200" indent="-457200">
              <a:buFont typeface="+mj-lt"/>
              <a:buAutoNum type="arabicPeriod"/>
            </a:pPr>
            <a:r>
              <a:rPr lang="en-US" b="1" dirty="0">
                <a:solidFill>
                  <a:srgbClr val="F2A72C"/>
                </a:solidFill>
              </a:rPr>
              <a:t>Align values: </a:t>
            </a:r>
            <a:r>
              <a:rPr lang="en-US" dirty="0"/>
              <a:t>Look for a mentor whose values align with your own, ensuring they understand the challenges you face as an under-represented entrepreneur.</a:t>
            </a:r>
          </a:p>
          <a:p>
            <a:pPr marL="457200" indent="-457200">
              <a:buFont typeface="+mj-lt"/>
              <a:buAutoNum type="arabicPeriod"/>
            </a:pPr>
            <a:r>
              <a:rPr lang="en-US" b="1" dirty="0">
                <a:solidFill>
                  <a:srgbClr val="D9552F"/>
                </a:solidFill>
              </a:rPr>
              <a:t>Approach them effectively: </a:t>
            </a:r>
            <a:r>
              <a:rPr lang="en-US" dirty="0"/>
              <a:t>When reaching out, be concise. Introduce yourself, explain what you admire about their work, and specify how their mentorship can help you.</a:t>
            </a:r>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Find the Right Mentor</a:t>
            </a:r>
          </a:p>
        </p:txBody>
      </p:sp>
    </p:spTree>
    <p:extLst>
      <p:ext uri="{BB962C8B-B14F-4D97-AF65-F5344CB8AC3E}">
        <p14:creationId xmlns:p14="http://schemas.microsoft.com/office/powerpoint/2010/main" val="30829187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00100" y="1660217"/>
            <a:ext cx="6769100" cy="3849918"/>
          </a:xfrm>
        </p:spPr>
        <p:txBody>
          <a:bodyPr/>
          <a:lstStyle/>
          <a:p>
            <a:pPr marL="0" indent="0"/>
            <a:r>
              <a:rPr lang="en-US" dirty="0"/>
              <a:t>In this video, you will hear how entrepreneurs have benefited from mentorship. The video covers:</a:t>
            </a:r>
          </a:p>
          <a:p>
            <a:pPr marL="342900" indent="-342900">
              <a:buFont typeface="Arial" panose="020B0604020202020204" pitchFamily="34" charset="0"/>
              <a:buChar char="•"/>
            </a:pPr>
            <a:r>
              <a:rPr lang="en-US" dirty="0"/>
              <a:t>The role of mentorship in overcoming early-stage challenges.</a:t>
            </a:r>
          </a:p>
          <a:p>
            <a:pPr marL="342900" indent="-342900">
              <a:buFont typeface="Arial" panose="020B0604020202020204" pitchFamily="34" charset="0"/>
              <a:buChar char="•"/>
            </a:pPr>
            <a:r>
              <a:rPr lang="en-US" dirty="0"/>
              <a:t>How mentors helped them refine their business models, secure funding, and scale.</a:t>
            </a:r>
          </a:p>
          <a:p>
            <a:pPr marL="342900" indent="-342900">
              <a:buFont typeface="Arial" panose="020B0604020202020204" pitchFamily="34" charset="0"/>
              <a:buChar char="•"/>
            </a:pPr>
            <a:r>
              <a:rPr lang="en-US" dirty="0"/>
              <a:t>Strategies for finding the right mentor and maintaining a productive relationship.</a:t>
            </a:r>
          </a:p>
          <a:p>
            <a:pPr marL="0" indent="0"/>
            <a:r>
              <a:rPr lang="en-US" b="1" dirty="0">
                <a:solidFill>
                  <a:srgbClr val="086575"/>
                </a:solidFill>
              </a:rPr>
              <a:t>Interactive Component: </a:t>
            </a:r>
            <a:r>
              <a:rPr lang="en-US" dirty="0"/>
              <a:t>Learners will discuss key takeaways and how they plan to implement mentorship strategies in their own entrepreneurial journey.</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a:p>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3">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pic>
        <p:nvPicPr>
          <p:cNvPr id="6" name="Online Media 5" title="10 Reasons Every Entrepreneur Should Have a Mentor">
            <a:hlinkClick r:id="" action="ppaction://media"/>
            <a:extLst>
              <a:ext uri="{FF2B5EF4-FFF2-40B4-BE49-F238E27FC236}">
                <a16:creationId xmlns:a16="http://schemas.microsoft.com/office/drawing/2014/main" id="{12591ED2-E6ED-9689-DC58-40A35CB02ACF}"/>
              </a:ext>
            </a:extLst>
          </p:cNvPr>
          <p:cNvPicPr>
            <a:picLocks noRot="1" noChangeAspect="1"/>
          </p:cNvPicPr>
          <p:nvPr>
            <a:videoFile r:link="rId1"/>
          </p:nvPr>
        </p:nvPicPr>
        <p:blipFill>
          <a:blip r:embed="rId4"/>
          <a:stretch>
            <a:fillRect/>
          </a:stretch>
        </p:blipFill>
        <p:spPr>
          <a:xfrm>
            <a:off x="7616304" y="2276222"/>
            <a:ext cx="3160616" cy="1785748"/>
          </a:xfrm>
          <a:prstGeom prst="rect">
            <a:avLst/>
          </a:prstGeom>
        </p:spPr>
      </p:pic>
    </p:spTree>
    <p:extLst>
      <p:ext uri="{BB962C8B-B14F-4D97-AF65-F5344CB8AC3E}">
        <p14:creationId xmlns:p14="http://schemas.microsoft.com/office/powerpoint/2010/main" val="1601130296"/>
      </p:ext>
    </p:extLst>
  </p:cSld>
  <p:clrMapOvr>
    <a:masterClrMapping/>
  </p:clrMapOvr>
  <p:timing>
    <p:tnLst>
      <p:par>
        <p:cTn id="1" dur="indefinite" restart="never" nodeType="tmRoot">
          <p:childTnLst>
            <p:video>
              <p:cMediaNode vol="80000">
                <p:cTn id="2" fill="hold" display="0">
                  <p:stCondLst>
                    <p:cond delay="indefinite"/>
                  </p:stCondLst>
                </p:cTn>
                <p:tgtEl>
                  <p:spTgt spid="6"/>
                </p:tgtEl>
              </p:cMediaNode>
            </p:vide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40934" y="1344619"/>
            <a:ext cx="10234976" cy="4168762"/>
          </a:xfrm>
        </p:spPr>
        <p:txBody>
          <a:bodyPr/>
          <a:lstStyle/>
          <a:p>
            <a:pPr marL="0" indent="0"/>
            <a:r>
              <a:rPr lang="en-US" dirty="0"/>
              <a:t>Establishing and maintaining a strong mentor-mentee relationship requires clear expectations, good communication, and mutual respect. Consider</a:t>
            </a:r>
          </a:p>
          <a:p>
            <a:pPr marL="457200" indent="-457200">
              <a:buFont typeface="Arial" panose="020B0604020202020204" pitchFamily="34" charset="0"/>
              <a:buChar char="•"/>
            </a:pPr>
            <a:r>
              <a:rPr lang="en-US" b="1" dirty="0">
                <a:solidFill>
                  <a:srgbClr val="086575"/>
                </a:solidFill>
              </a:rPr>
              <a:t>Setting clear goals</a:t>
            </a:r>
            <a:r>
              <a:rPr lang="en-US" dirty="0">
                <a:solidFill>
                  <a:srgbClr val="086575"/>
                </a:solidFill>
              </a:rPr>
              <a:t>: </a:t>
            </a:r>
            <a:r>
              <a:rPr lang="en-US" dirty="0"/>
              <a:t>At the outset, agree on the specific areas where you need support and establish clear, measurable goals for your mentorship.</a:t>
            </a:r>
          </a:p>
          <a:p>
            <a:pPr marL="457200" indent="-457200">
              <a:buFont typeface="Arial" panose="020B0604020202020204" pitchFamily="34" charset="0"/>
              <a:buChar char="•"/>
            </a:pPr>
            <a:r>
              <a:rPr lang="en-US" b="1" dirty="0">
                <a:solidFill>
                  <a:srgbClr val="47B5C8"/>
                </a:solidFill>
              </a:rPr>
              <a:t>Maintain regular communication: </a:t>
            </a:r>
            <a:r>
              <a:rPr lang="en-US" dirty="0"/>
              <a:t>Schedule consistent check-ins, whether weekly or monthly, to keep your mentor informed and engaged.</a:t>
            </a:r>
          </a:p>
          <a:p>
            <a:pPr marL="457200" indent="-457200">
              <a:buFont typeface="Arial" panose="020B0604020202020204" pitchFamily="34" charset="0"/>
              <a:buChar char="•"/>
            </a:pPr>
            <a:r>
              <a:rPr lang="en-US" b="1" dirty="0">
                <a:solidFill>
                  <a:srgbClr val="D9552F"/>
                </a:solidFill>
              </a:rPr>
              <a:t>Be open to feedback:</a:t>
            </a:r>
            <a:r>
              <a:rPr lang="en-US" dirty="0">
                <a:solidFill>
                  <a:srgbClr val="D9552F"/>
                </a:solidFill>
              </a:rPr>
              <a:t> </a:t>
            </a:r>
            <a:r>
              <a:rPr lang="en-US" dirty="0"/>
              <a:t>Mentors are there to challenge your thinking and help you grow. Be receptive to constructive criticism and use it to improve your business.</a:t>
            </a:r>
          </a:p>
          <a:p>
            <a:pPr marL="457200" indent="-457200">
              <a:buFont typeface="Arial" panose="020B0604020202020204" pitchFamily="34" charset="0"/>
              <a:buChar char="•"/>
            </a:pPr>
            <a:r>
              <a:rPr lang="en-US" b="1" dirty="0">
                <a:solidFill>
                  <a:srgbClr val="F2A72C"/>
                </a:solidFill>
              </a:rPr>
              <a:t>Give back:</a:t>
            </a:r>
            <a:r>
              <a:rPr lang="en-US" dirty="0">
                <a:solidFill>
                  <a:srgbClr val="F2A72C"/>
                </a:solidFill>
              </a:rPr>
              <a:t> </a:t>
            </a:r>
            <a:r>
              <a:rPr lang="en-US" dirty="0"/>
              <a:t>Remember that mentorship is a two-way street. Offer updates on your progress and look for ways to provide value to your mentor, whether through insights, introductions, or recognition.</a:t>
            </a:r>
          </a:p>
          <a:p>
            <a:pPr marL="0" indent="0"/>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484942"/>
            <a:ext cx="699181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46545"/>
            <a:ext cx="9632553" cy="803654"/>
          </a:xfrm>
        </p:spPr>
        <p:txBody>
          <a:bodyPr/>
          <a:lstStyle/>
          <a:p>
            <a:r>
              <a:rPr lang="en-US" dirty="0">
                <a:solidFill>
                  <a:schemeClr val="bg1"/>
                </a:solidFill>
              </a:rPr>
              <a:t>Mentor-Mentee Relationship</a:t>
            </a:r>
          </a:p>
        </p:txBody>
      </p:sp>
    </p:spTree>
    <p:extLst>
      <p:ext uri="{BB962C8B-B14F-4D97-AF65-F5344CB8AC3E}">
        <p14:creationId xmlns:p14="http://schemas.microsoft.com/office/powerpoint/2010/main" val="41328417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87008" y="1328463"/>
            <a:ext cx="4867011" cy="3591582"/>
          </a:xfrm>
        </p:spPr>
        <p:txBody>
          <a:bodyPr/>
          <a:lstStyle/>
          <a:p>
            <a:pPr indent="-3175"/>
            <a:r>
              <a:rPr lang="en-US" dirty="0"/>
              <a:t>A mentee could set goals such as “Learn how to raise capital for my next funding round” or “Refine my customer acquisition strategy.” </a:t>
            </a:r>
          </a:p>
          <a:p>
            <a:pPr indent="-3175"/>
            <a:r>
              <a:rPr lang="en-US" dirty="0"/>
              <a:t>Mentor could verify if the goals are realistic and feasible.</a:t>
            </a:r>
          </a:p>
          <a:p>
            <a:pPr indent="-3175"/>
            <a:r>
              <a:rPr lang="en-US" dirty="0"/>
              <a:t>Both parties can track progress and adjust mentorship strategies.</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693595" y="381237"/>
            <a:ext cx="4990998" cy="992652"/>
          </a:xfrm>
        </p:spPr>
        <p:txBody>
          <a:bodyPr/>
          <a:lstStyle/>
          <a:p>
            <a:r>
              <a:rPr lang="en-US" b="1" dirty="0">
                <a:solidFill>
                  <a:srgbClr val="47B5C8"/>
                </a:solidFill>
              </a:rPr>
              <a:t>Example</a:t>
            </a:r>
          </a:p>
          <a:p>
            <a:endParaRPr lang="en-US" dirty="0"/>
          </a:p>
        </p:txBody>
      </p:sp>
      <p:pic>
        <p:nvPicPr>
          <p:cNvPr id="9" name="Picture Placeholder 8">
            <a:extLst>
              <a:ext uri="{FF2B5EF4-FFF2-40B4-BE49-F238E27FC236}">
                <a16:creationId xmlns:a16="http://schemas.microsoft.com/office/drawing/2014/main" id="{DFBC256D-6EC1-AAEE-EA00-81984ADFF405}"/>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9591" r="9591"/>
          <a:stretch/>
        </p:blipFill>
        <p:spPr>
          <a:xfrm>
            <a:off x="6545263" y="1463580"/>
            <a:ext cx="5646737" cy="4656137"/>
          </a:xfrm>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13091119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a:p>
            <a:endParaRPr lang="en-US" dirty="0"/>
          </a:p>
        </p:txBody>
      </p:sp>
      <p:sp>
        <p:nvSpPr>
          <p:cNvPr id="8"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00100" y="1561064"/>
            <a:ext cx="5753590" cy="4046520"/>
          </a:xfrm>
        </p:spPr>
        <p:txBody>
          <a:bodyPr/>
          <a:lstStyle/>
          <a:p>
            <a:pPr marL="0" indent="0"/>
            <a:r>
              <a:rPr lang="en-US" sz="2200" dirty="0"/>
              <a:t>Carlos, an underrepresented founder in the clean energy field, managed to scale his company through mentorship.</a:t>
            </a:r>
          </a:p>
          <a:p>
            <a:pPr marL="342900" indent="-342900">
              <a:buFont typeface="Arial" panose="020B0604020202020204" pitchFamily="34" charset="0"/>
              <a:buChar char="•"/>
            </a:pPr>
            <a:r>
              <a:rPr lang="en-US" sz="2200" b="1" dirty="0">
                <a:solidFill>
                  <a:srgbClr val="D9552F"/>
                </a:solidFill>
              </a:rPr>
              <a:t>Challenge: </a:t>
            </a:r>
            <a:r>
              <a:rPr lang="en-US" sz="2200" dirty="0"/>
              <a:t>Carlos faced difficulty in finding investors who understood his innovative technology and struggled to build a team.</a:t>
            </a:r>
          </a:p>
          <a:p>
            <a:pPr marL="342900" indent="-342900">
              <a:buFont typeface="Arial" panose="020B0604020202020204" pitchFamily="34" charset="0"/>
              <a:buChar char="•"/>
            </a:pPr>
            <a:r>
              <a:rPr lang="en-US" sz="2200" b="1" dirty="0">
                <a:solidFill>
                  <a:srgbClr val="086575"/>
                </a:solidFill>
              </a:rPr>
              <a:t>Mentorship: </a:t>
            </a:r>
            <a:r>
              <a:rPr lang="en-US" sz="2200" dirty="0"/>
              <a:t>He connected with a mentor who had extensive experience in energy startups and knew where investment lies.</a:t>
            </a:r>
          </a:p>
          <a:p>
            <a:pPr marL="342900" indent="-342900">
              <a:buFont typeface="Arial" panose="020B0604020202020204" pitchFamily="34" charset="0"/>
              <a:buChar char="•"/>
            </a:pPr>
            <a:r>
              <a:rPr lang="en-US" sz="2200" b="1" dirty="0">
                <a:solidFill>
                  <a:srgbClr val="F2A72C"/>
                </a:solidFill>
              </a:rPr>
              <a:t>Outcome: </a:t>
            </a:r>
            <a:r>
              <a:rPr lang="en-US" sz="2200" dirty="0"/>
              <a:t>With his mentor’s guidance, Carlos refined his pitch to local investors, expanded his professional network, and secured funding to scale his leadership team.</a:t>
            </a:r>
          </a:p>
        </p:txBody>
      </p:sp>
      <p:pic>
        <p:nvPicPr>
          <p:cNvPr id="10" name="Picture 9">
            <a:extLst>
              <a:ext uri="{FF2B5EF4-FFF2-40B4-BE49-F238E27FC236}">
                <a16:creationId xmlns:a16="http://schemas.microsoft.com/office/drawing/2014/main" id="{C44F4C98-AC19-91F9-22EB-824A28809963}"/>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28363" r="3930"/>
          <a:stretch/>
        </p:blipFill>
        <p:spPr>
          <a:xfrm>
            <a:off x="6553691" y="1470175"/>
            <a:ext cx="4419110" cy="4626222"/>
          </a:xfrm>
          <a:prstGeom prst="rect">
            <a:avLst/>
          </a:prstGeom>
        </p:spPr>
      </p:pic>
    </p:spTree>
    <p:extLst>
      <p:ext uri="{BB962C8B-B14F-4D97-AF65-F5344CB8AC3E}">
        <p14:creationId xmlns:p14="http://schemas.microsoft.com/office/powerpoint/2010/main" val="35761052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9657" y="1477411"/>
            <a:ext cx="10265254" cy="4168762"/>
          </a:xfrm>
        </p:spPr>
        <p:txBody>
          <a:bodyPr/>
          <a:lstStyle/>
          <a:p>
            <a:pPr marL="0" indent="0"/>
            <a:r>
              <a:rPr lang="en-US" dirty="0"/>
              <a:t>Like any relationship, mentorship comes with its challenges. We share some common obstacles and how to overcome them:</a:t>
            </a:r>
          </a:p>
          <a:p>
            <a:pPr marL="457200" indent="-457200">
              <a:buFont typeface="+mj-lt"/>
              <a:buAutoNum type="arabicPeriod"/>
            </a:pPr>
            <a:r>
              <a:rPr lang="en-US" b="1" dirty="0">
                <a:solidFill>
                  <a:srgbClr val="086575"/>
                </a:solidFill>
              </a:rPr>
              <a:t>Misaligned expectations:</a:t>
            </a:r>
            <a:r>
              <a:rPr lang="en-US" dirty="0">
                <a:solidFill>
                  <a:srgbClr val="086575"/>
                </a:solidFill>
              </a:rPr>
              <a:t> </a:t>
            </a:r>
            <a:r>
              <a:rPr lang="en-US" dirty="0"/>
              <a:t>It’s important to clarify the mentor’s role early on. </a:t>
            </a:r>
            <a:br>
              <a:rPr lang="en-US" dirty="0"/>
            </a:br>
            <a:r>
              <a:rPr lang="en-US" dirty="0"/>
              <a:t>Set specific goals and boundaries to ensure both parties are aligned.</a:t>
            </a:r>
          </a:p>
          <a:p>
            <a:pPr marL="457200" indent="-457200">
              <a:buFont typeface="+mj-lt"/>
              <a:buAutoNum type="arabicPeriod"/>
            </a:pPr>
            <a:r>
              <a:rPr lang="en-US" b="1" dirty="0">
                <a:solidFill>
                  <a:srgbClr val="47B5C8"/>
                </a:solidFill>
              </a:rPr>
              <a:t>Communication issues: </a:t>
            </a:r>
            <a:r>
              <a:rPr lang="en-US" dirty="0"/>
              <a:t>If communication becomes inconsistent, address it directly. Reconfirm a regular check-in schedule and preferred contact tools.</a:t>
            </a:r>
          </a:p>
          <a:p>
            <a:pPr marL="457200" indent="-457200">
              <a:buFont typeface="+mj-lt"/>
              <a:buAutoNum type="arabicPeriod"/>
            </a:pPr>
            <a:r>
              <a:rPr lang="en-US" b="1" dirty="0">
                <a:solidFill>
                  <a:srgbClr val="D9552F"/>
                </a:solidFill>
              </a:rPr>
              <a:t>Lack of progress</a:t>
            </a:r>
            <a:r>
              <a:rPr lang="en-US" dirty="0">
                <a:solidFill>
                  <a:srgbClr val="D9552F"/>
                </a:solidFill>
              </a:rPr>
              <a:t>: </a:t>
            </a:r>
            <a:r>
              <a:rPr lang="en-US" dirty="0"/>
              <a:t>If you’re not making progress toward your goals, reassess them with your mentor and adjust the plan. Be proactive in driving the relationship forward.</a:t>
            </a:r>
          </a:p>
          <a:p>
            <a:pPr marL="457200" indent="-457200">
              <a:buFont typeface="+mj-lt"/>
              <a:buAutoNum type="arabicPeriod"/>
            </a:pPr>
            <a:r>
              <a:rPr lang="en-US" b="1" dirty="0">
                <a:solidFill>
                  <a:srgbClr val="F2A72C"/>
                </a:solidFill>
              </a:rPr>
              <a:t>Over-reliance on the mentor</a:t>
            </a:r>
            <a:r>
              <a:rPr lang="en-US" dirty="0">
                <a:solidFill>
                  <a:srgbClr val="F2A72C"/>
                </a:solidFill>
              </a:rPr>
              <a:t>: </a:t>
            </a:r>
            <a:r>
              <a:rPr lang="en-US" dirty="0"/>
              <a:t>While mentorship is a great support system, remember that you must take ownership of your business decisions. Use your mentor as a guide, not a crutch.</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Mentorship Challenges</a:t>
            </a:r>
          </a:p>
        </p:txBody>
      </p:sp>
    </p:spTree>
    <p:extLst>
      <p:ext uri="{BB962C8B-B14F-4D97-AF65-F5344CB8AC3E}">
        <p14:creationId xmlns:p14="http://schemas.microsoft.com/office/powerpoint/2010/main" val="30226944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a:extLst>
              <a:ext uri="{FF2B5EF4-FFF2-40B4-BE49-F238E27FC236}">
                <a16:creationId xmlns:a16="http://schemas.microsoft.com/office/drawing/2014/main" id="{26EC4ECA-0EC1-7DBB-98F8-37CBFFC642E6}"/>
              </a:ext>
            </a:extLst>
          </p:cNvPr>
          <p:cNvPicPr>
            <a:picLocks noChangeAspect="1"/>
          </p:cNvPicPr>
          <p:nvPr/>
        </p:nvPicPr>
        <p:blipFill>
          <a:blip r:embed="rId2">
            <a:extLst>
              <a:ext uri="{837473B0-CC2E-450A-ABE3-18F120FF3D39}">
                <a1611:picAttrSrcUrl xmlns:a1611="http://schemas.microsoft.com/office/drawing/2016/11/main" r:id="rId3"/>
              </a:ext>
            </a:extLst>
          </a:blip>
          <a:srcRect l="12837" r="12837"/>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240142"/>
            <a:ext cx="797312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226145" y="339070"/>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Activity : Matchmaking Simulation</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147145" y="1142724"/>
            <a:ext cx="6267807"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595959"/>
                </a:solidFill>
              </a:rPr>
              <a:t>Learners will practise finding and approaching mentors, through the following steps:</a:t>
            </a:r>
          </a:p>
          <a:p>
            <a:pPr marL="457200" indent="-457200">
              <a:buFont typeface="+mj-lt"/>
              <a:buAutoNum type="arabicPeriod"/>
            </a:pPr>
            <a:r>
              <a:rPr lang="en-US" sz="2400" b="1" dirty="0">
                <a:solidFill>
                  <a:srgbClr val="47B5C8"/>
                </a:solidFill>
              </a:rPr>
              <a:t>Identify your needs</a:t>
            </a:r>
            <a:r>
              <a:rPr lang="en-US" sz="2400" dirty="0">
                <a:solidFill>
                  <a:srgbClr val="47B5C8"/>
                </a:solidFill>
              </a:rPr>
              <a:t>: </a:t>
            </a:r>
            <a:r>
              <a:rPr lang="en-US" sz="2400" dirty="0">
                <a:solidFill>
                  <a:srgbClr val="595959"/>
                </a:solidFill>
              </a:rPr>
              <a:t>Each participant will identify a specific area of needed guidance.</a:t>
            </a:r>
          </a:p>
          <a:p>
            <a:pPr marL="457200" indent="-457200">
              <a:buFont typeface="+mj-lt"/>
              <a:buAutoNum type="arabicPeriod"/>
            </a:pPr>
            <a:r>
              <a:rPr lang="en-US" sz="2400" b="1" dirty="0">
                <a:solidFill>
                  <a:srgbClr val="47B5C8"/>
                </a:solidFill>
              </a:rPr>
              <a:t>Research potential mentors</a:t>
            </a:r>
            <a:r>
              <a:rPr lang="en-US" sz="2400" dirty="0">
                <a:solidFill>
                  <a:srgbClr val="47B5C8"/>
                </a:solidFill>
              </a:rPr>
              <a:t>: </a:t>
            </a:r>
            <a:r>
              <a:rPr lang="en-US" sz="2400" dirty="0">
                <a:solidFill>
                  <a:srgbClr val="595959"/>
                </a:solidFill>
              </a:rPr>
              <a:t>Learners will search a provided list of hypothetical or real mentors, each with a bio that includes their expertise.</a:t>
            </a:r>
          </a:p>
          <a:p>
            <a:pPr marL="457200" indent="-457200">
              <a:buFont typeface="+mj-lt"/>
              <a:buAutoNum type="arabicPeriod"/>
            </a:pPr>
            <a:r>
              <a:rPr lang="en-US" sz="2400" b="1" dirty="0">
                <a:solidFill>
                  <a:srgbClr val="47B5C8"/>
                </a:solidFill>
              </a:rPr>
              <a:t>Craft an outreach strategy</a:t>
            </a:r>
            <a:r>
              <a:rPr lang="en-US" sz="2400" dirty="0">
                <a:solidFill>
                  <a:srgbClr val="47B5C8"/>
                </a:solidFill>
              </a:rPr>
              <a:t>: </a:t>
            </a:r>
            <a:r>
              <a:rPr lang="en-US" sz="2400" dirty="0">
                <a:solidFill>
                  <a:srgbClr val="595959"/>
                </a:solidFill>
              </a:rPr>
              <a:t>Participants will draft a short introduction to their chosen mentor, explaining why they are reaching out and how the mentor can assist them. Foresee obstacles! </a:t>
            </a:r>
          </a:p>
          <a:p>
            <a:pPr marL="457200" indent="-457200">
              <a:buFont typeface="+mj-lt"/>
              <a:buAutoNum type="arabicPeriod"/>
            </a:pPr>
            <a:r>
              <a:rPr lang="en-US" sz="2400" b="1" dirty="0">
                <a:solidFill>
                  <a:srgbClr val="47B5C8"/>
                </a:solidFill>
              </a:rPr>
              <a:t>Role-play</a:t>
            </a:r>
            <a:r>
              <a:rPr lang="en-US" sz="2400" dirty="0">
                <a:solidFill>
                  <a:srgbClr val="47B5C8"/>
                </a:solidFill>
              </a:rPr>
              <a:t>: </a:t>
            </a:r>
            <a:r>
              <a:rPr lang="en-US" sz="2400" dirty="0">
                <a:solidFill>
                  <a:srgbClr val="595959"/>
                </a:solidFill>
              </a:rPr>
              <a:t>In pairs, as if it’s the first meeting.</a:t>
            </a:r>
          </a:p>
          <a:p>
            <a:pPr marL="0" indent="0">
              <a:buNone/>
            </a:pPr>
            <a:r>
              <a:rPr lang="en-US" sz="2400" b="1" dirty="0">
                <a:solidFill>
                  <a:srgbClr val="595959"/>
                </a:solidFill>
              </a:rPr>
              <a:t>Interactive Component</a:t>
            </a:r>
            <a:r>
              <a:rPr lang="en-US" sz="2400" dirty="0">
                <a:solidFill>
                  <a:srgbClr val="595959"/>
                </a:solidFill>
              </a:rPr>
              <a:t>: Plenary Sharing.</a:t>
            </a:r>
          </a:p>
        </p:txBody>
      </p:sp>
    </p:spTree>
    <p:extLst>
      <p:ext uri="{BB962C8B-B14F-4D97-AF65-F5344CB8AC3E}">
        <p14:creationId xmlns:p14="http://schemas.microsoft.com/office/powerpoint/2010/main" val="9956001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84430"/>
            <a:ext cx="9632553" cy="4168762"/>
          </a:xfrm>
        </p:spPr>
        <p:txBody>
          <a:bodyPr/>
          <a:lstStyle/>
          <a:p>
            <a:pPr marL="457200" indent="-457200">
              <a:buFont typeface="+mj-lt"/>
              <a:buAutoNum type="arabicPeriod"/>
            </a:pPr>
            <a:r>
              <a:rPr lang="en-US" b="1" dirty="0">
                <a:solidFill>
                  <a:srgbClr val="086575"/>
                </a:solidFill>
              </a:rPr>
              <a:t>Networking</a:t>
            </a:r>
            <a:r>
              <a:rPr lang="en-US" dirty="0">
                <a:solidFill>
                  <a:srgbClr val="086575"/>
                </a:solidFill>
              </a:rPr>
              <a:t>:</a:t>
            </a:r>
          </a:p>
          <a:p>
            <a:pPr marL="800100" lvl="1" indent="-342900">
              <a:buFont typeface="Arial" panose="020B0604020202020204" pitchFamily="34" charset="0"/>
              <a:buChar char="•"/>
            </a:pPr>
            <a:r>
              <a:rPr lang="en-US" sz="2400" spc="0" dirty="0">
                <a:solidFill>
                  <a:srgbClr val="595959"/>
                </a:solidFill>
                <a:latin typeface="+mn-lt"/>
              </a:rPr>
              <a:t>Who is in your immediate network?</a:t>
            </a:r>
          </a:p>
          <a:p>
            <a:pPr marL="800100" lvl="1" indent="-342900">
              <a:buFont typeface="Arial" panose="020B0604020202020204" pitchFamily="34" charset="0"/>
              <a:buChar char="•"/>
            </a:pPr>
            <a:r>
              <a:rPr lang="en-US" sz="2400" spc="0" dirty="0">
                <a:solidFill>
                  <a:srgbClr val="595959"/>
                </a:solidFill>
                <a:latin typeface="+mn-lt"/>
              </a:rPr>
              <a:t>Do you have access to mentors, peers, and potential collaborators?</a:t>
            </a:r>
          </a:p>
          <a:p>
            <a:pPr marL="800100" lvl="1" indent="-342900">
              <a:buFont typeface="Arial" panose="020B0604020202020204" pitchFamily="34" charset="0"/>
              <a:buChar char="•"/>
            </a:pPr>
            <a:r>
              <a:rPr lang="en-US" sz="2400" spc="0" dirty="0">
                <a:solidFill>
                  <a:srgbClr val="595959"/>
                </a:solidFill>
                <a:latin typeface="+mn-lt"/>
              </a:rPr>
              <a:t>What gaps exist in your network (e.g., lacking connections to investors or industry leaders)?</a:t>
            </a:r>
          </a:p>
          <a:p>
            <a:pPr marL="457200" indent="-457200">
              <a:buFont typeface="+mj-lt"/>
              <a:buAutoNum type="arabicPeriod"/>
            </a:pPr>
            <a:r>
              <a:rPr lang="en-US" b="1" dirty="0">
                <a:solidFill>
                  <a:srgbClr val="47B5C8"/>
                </a:solidFill>
              </a:rPr>
              <a:t>Investor Relationships:</a:t>
            </a:r>
          </a:p>
          <a:p>
            <a:pPr marL="800100" lvl="1" indent="-342900">
              <a:buFont typeface="Arial" panose="020B0604020202020204" pitchFamily="34" charset="0"/>
              <a:buChar char="•"/>
            </a:pPr>
            <a:r>
              <a:rPr lang="en-US" sz="2400" spc="0" dirty="0">
                <a:solidFill>
                  <a:srgbClr val="595959"/>
                </a:solidFill>
                <a:latin typeface="+mn-lt"/>
              </a:rPr>
              <a:t>Do you have investors who understand your vision and align with your values?</a:t>
            </a:r>
          </a:p>
          <a:p>
            <a:pPr marL="800100" lvl="1" indent="-342900">
              <a:buFont typeface="Arial" panose="020B0604020202020204" pitchFamily="34" charset="0"/>
              <a:buChar char="•"/>
            </a:pPr>
            <a:r>
              <a:rPr lang="en-US" sz="2400" spc="0" dirty="0">
                <a:solidFill>
                  <a:srgbClr val="595959"/>
                </a:solidFill>
                <a:latin typeface="+mn-lt"/>
              </a:rPr>
              <a:t>How often do you communicate with investors, and are those relationships solid &amp; ongoing?</a:t>
            </a:r>
          </a:p>
          <a:p>
            <a:pPr marL="800100" lvl="1" indent="-342900">
              <a:buFont typeface="Arial" panose="020B0604020202020204" pitchFamily="34" charset="0"/>
              <a:buChar char="•"/>
            </a:pPr>
            <a:r>
              <a:rPr lang="en-US" sz="2400" spc="0" dirty="0">
                <a:solidFill>
                  <a:srgbClr val="595959"/>
                </a:solidFill>
                <a:latin typeface="+mn-lt"/>
              </a:rPr>
              <a:t>Are there potential investors you’ve yet to approach?</a:t>
            </a:r>
          </a:p>
          <a:p>
            <a:pPr marL="457200" indent="-457200">
              <a:buFont typeface="+mj-lt"/>
              <a:buAutoNum type="arabicPeriod"/>
            </a:pPr>
            <a:endParaRPr lang="en-US" sz="2400" spc="0" dirty="0">
              <a:solidFill>
                <a:srgbClr val="595959"/>
              </a:solidFill>
              <a:latin typeface="+mn-lt"/>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792851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Tools:  Assessing Your Network</a:t>
            </a:r>
          </a:p>
        </p:txBody>
      </p:sp>
    </p:spTree>
    <p:extLst>
      <p:ext uri="{BB962C8B-B14F-4D97-AF65-F5344CB8AC3E}">
        <p14:creationId xmlns:p14="http://schemas.microsoft.com/office/powerpoint/2010/main" val="13734081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5DA91-5BF7-208F-F0D3-B82797F8938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8E3D761-1B13-E70B-63F8-02E4AB777006}"/>
              </a:ext>
            </a:extLst>
          </p:cNvPr>
          <p:cNvSpPr>
            <a:spLocks noGrp="1"/>
          </p:cNvSpPr>
          <p:nvPr>
            <p:ph type="body" sz="quarter" idx="18"/>
          </p:nvPr>
        </p:nvSpPr>
        <p:spPr>
          <a:xfrm>
            <a:off x="798380" y="1584430"/>
            <a:ext cx="9632553" cy="4168762"/>
          </a:xfrm>
        </p:spPr>
        <p:txBody>
          <a:bodyPr/>
          <a:lstStyle/>
          <a:p>
            <a:pPr marL="0" indent="0"/>
            <a:r>
              <a:rPr lang="en-US" b="1" dirty="0">
                <a:solidFill>
                  <a:srgbClr val="F2A72C"/>
                </a:solidFill>
              </a:rPr>
              <a:t>3.      Mentorship</a:t>
            </a:r>
            <a:r>
              <a:rPr lang="en-US" dirty="0">
                <a:solidFill>
                  <a:srgbClr val="F2A72C"/>
                </a:solidFill>
              </a:rPr>
              <a:t>:</a:t>
            </a:r>
          </a:p>
          <a:p>
            <a:pPr marL="800100" lvl="1" indent="-342900">
              <a:buFont typeface="Arial" panose="020B0604020202020204" pitchFamily="34" charset="0"/>
              <a:buChar char="•"/>
            </a:pPr>
            <a:r>
              <a:rPr lang="en-US" sz="2400" spc="0" dirty="0">
                <a:solidFill>
                  <a:srgbClr val="595959"/>
                </a:solidFill>
                <a:latin typeface="+mn-lt"/>
              </a:rPr>
              <a:t>Do you have a mentor who provides meaningful guidance?</a:t>
            </a:r>
          </a:p>
          <a:p>
            <a:pPr marL="800100" lvl="1" indent="-342900">
              <a:buFont typeface="Arial" panose="020B0604020202020204" pitchFamily="34" charset="0"/>
              <a:buChar char="•"/>
            </a:pPr>
            <a:r>
              <a:rPr lang="en-US" sz="2400" spc="0" dirty="0">
                <a:solidFill>
                  <a:srgbClr val="595959"/>
                </a:solidFill>
                <a:latin typeface="+mn-lt"/>
              </a:rPr>
              <a:t>Are you communicating regularly with your mentor, and are you clear about your goals?</a:t>
            </a:r>
          </a:p>
          <a:p>
            <a:pPr marL="800100" lvl="1" indent="-342900">
              <a:buFont typeface="Arial" panose="020B0604020202020204" pitchFamily="34" charset="0"/>
              <a:buChar char="•"/>
            </a:pPr>
            <a:r>
              <a:rPr lang="en-US" sz="2400" spc="0" dirty="0">
                <a:solidFill>
                  <a:srgbClr val="595959"/>
                </a:solidFill>
                <a:latin typeface="+mn-lt"/>
              </a:rPr>
              <a:t>Could you benefit from additional mentors in different areas of expertise?</a:t>
            </a:r>
          </a:p>
        </p:txBody>
      </p:sp>
      <p:sp>
        <p:nvSpPr>
          <p:cNvPr id="2" name="Freeform 1">
            <a:extLst>
              <a:ext uri="{FF2B5EF4-FFF2-40B4-BE49-F238E27FC236}">
                <a16:creationId xmlns:a16="http://schemas.microsoft.com/office/drawing/2014/main" id="{E9F8103B-2DEB-0F78-9DEE-CBAF8C5C84AD}"/>
              </a:ext>
            </a:extLst>
          </p:cNvPr>
          <p:cNvSpPr/>
          <p:nvPr/>
        </p:nvSpPr>
        <p:spPr>
          <a:xfrm>
            <a:off x="-1" y="600000"/>
            <a:ext cx="792851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4F277A34-3C97-7764-A1FE-342A86AD8E9B}"/>
              </a:ext>
            </a:extLst>
          </p:cNvPr>
          <p:cNvSpPr>
            <a:spLocks noGrp="1"/>
          </p:cNvSpPr>
          <p:nvPr>
            <p:ph type="body" sz="quarter" idx="16"/>
          </p:nvPr>
        </p:nvSpPr>
        <p:spPr/>
        <p:txBody>
          <a:bodyPr/>
          <a:lstStyle/>
          <a:p>
            <a:r>
              <a:rPr lang="en-US" dirty="0">
                <a:solidFill>
                  <a:schemeClr val="bg1"/>
                </a:solidFill>
              </a:rPr>
              <a:t>Tools:  Assessing Your Network</a:t>
            </a:r>
          </a:p>
        </p:txBody>
      </p:sp>
    </p:spTree>
    <p:extLst>
      <p:ext uri="{BB962C8B-B14F-4D97-AF65-F5344CB8AC3E}">
        <p14:creationId xmlns:p14="http://schemas.microsoft.com/office/powerpoint/2010/main" val="21241820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Finding the right mentor</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66658" y="1345616"/>
            <a:ext cx="6698870" cy="999383"/>
          </a:xfrm>
        </p:spPr>
        <p:txBody>
          <a:bodyPr/>
          <a:lstStyle/>
          <a:p>
            <a:r>
              <a:rPr lang="en-US" dirty="0"/>
              <a:t>Choose a mentor whose experience and values align with your business needs.</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a:solidFill>
                  <a:srgbClr val="47B5C8"/>
                </a:solidFill>
              </a:rPr>
              <a:t>Building productive relationships</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en-US" dirty="0"/>
              <a:t>Set clear goals, communicate regularly, and welcome feedback.</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a:solidFill>
                  <a:srgbClr val="47B5C8"/>
                </a:solidFill>
              </a:rPr>
              <a:t>Leveraging mentorship for growth</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a:blip r:embed="rId2">
            <a:extLst>
              <a:ext uri="{837473B0-CC2E-450A-ABE3-18F120FF3D39}">
                <a1611:picAttrSrcUrl xmlns:a1611="http://schemas.microsoft.com/office/drawing/2016/11/main" r:id="rId3"/>
              </a:ext>
            </a:extLst>
          </a:blip>
          <a:srcRect l="31153" r="31153"/>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p:txBody>
          <a:bodyPr/>
          <a:lstStyle/>
          <a:p>
            <a:r>
              <a:rPr lang="en-US" dirty="0"/>
              <a:t>Use mentors to gain access to networks, resources, and industry insights.</a:t>
            </a:r>
          </a:p>
        </p:txBody>
      </p:sp>
    </p:spTree>
    <p:extLst>
      <p:ext uri="{BB962C8B-B14F-4D97-AF65-F5344CB8AC3E}">
        <p14:creationId xmlns:p14="http://schemas.microsoft.com/office/powerpoint/2010/main" val="180238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Introduction to Networking for Under-represented Founders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Further Reading</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5068952"/>
          </a:xfrm>
          <a:prstGeom prst="rect">
            <a:avLst/>
          </a:prstGeom>
          <a:noFill/>
        </p:spPr>
        <p:txBody>
          <a:bodyPr wrap="square">
            <a:spAutoFit/>
          </a:bodyPr>
          <a:lstStyle/>
          <a:p>
            <a:pPr marL="457200" indent="-457200" algn="l" rtl="0" fontAlgn="base">
              <a:lnSpc>
                <a:spcPct val="110000"/>
              </a:lnSpc>
              <a:spcBef>
                <a:spcPts val="600"/>
              </a:spcBef>
              <a:spcAft>
                <a:spcPts val="0"/>
              </a:spcAft>
              <a:buFont typeface="+mj-lt"/>
              <a:buAutoNum type="arabicPeriod"/>
            </a:pPr>
            <a:r>
              <a:rPr lang="en-US" sz="2200" b="0" i="0" u="none" strike="noStrike" dirty="0">
                <a:solidFill>
                  <a:schemeClr val="bg1"/>
                </a:solidFill>
                <a:effectLst/>
              </a:rPr>
              <a:t>The Mentoring Manual by Julie Starr: A practical guide to being an effective mentor and mentee, with strategies for building productive relationships.</a:t>
            </a:r>
          </a:p>
          <a:p>
            <a:pPr marL="457200" indent="-457200" algn="l" rtl="0" fontAlgn="base">
              <a:lnSpc>
                <a:spcPct val="110000"/>
              </a:lnSpc>
              <a:spcBef>
                <a:spcPts val="600"/>
              </a:spcBef>
              <a:spcAft>
                <a:spcPts val="0"/>
              </a:spcAft>
              <a:buFont typeface="+mj-lt"/>
              <a:buAutoNum type="arabicPeriod"/>
            </a:pPr>
            <a:r>
              <a:rPr lang="en-US" sz="2200" b="0" i="0" u="none" strike="noStrike" dirty="0">
                <a:solidFill>
                  <a:schemeClr val="bg1"/>
                </a:solidFill>
                <a:effectLst/>
              </a:rPr>
              <a:t>The Power of Peers by Leon Shapiro: Explores how entrepreneurs can learn from peers and mentors to accelerate business growth.</a:t>
            </a:r>
          </a:p>
          <a:p>
            <a:pPr marL="457200" indent="-457200" algn="l" rtl="0" fontAlgn="base">
              <a:lnSpc>
                <a:spcPct val="110000"/>
              </a:lnSpc>
              <a:spcBef>
                <a:spcPts val="600"/>
              </a:spcBef>
              <a:spcAft>
                <a:spcPts val="0"/>
              </a:spcAft>
              <a:buFont typeface="+mj-lt"/>
              <a:buAutoNum type="arabicPeriod"/>
            </a:pPr>
            <a:r>
              <a:rPr lang="en-US" sz="2200" b="0" i="0" u="none" strike="noStrike" dirty="0">
                <a:solidFill>
                  <a:schemeClr val="bg1"/>
                </a:solidFill>
                <a:effectLst/>
              </a:rPr>
              <a:t>The Mentor's Guide by Lois J. Zachary: A comprehensive book on creating strong mentorship relationships and using them as tools for personal and professional growth.</a:t>
            </a:r>
          </a:p>
        </p:txBody>
      </p:sp>
    </p:spTree>
    <p:extLst>
      <p:ext uri="{BB962C8B-B14F-4D97-AF65-F5344CB8AC3E}">
        <p14:creationId xmlns:p14="http://schemas.microsoft.com/office/powerpoint/2010/main" val="91650544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Self Reflection and References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59347983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17D38E61-7963-7BB2-527A-97BB5AF0D3CB}"/>
              </a:ext>
            </a:extLst>
          </p:cNvPr>
          <p:cNvSpPr/>
          <p:nvPr/>
        </p:nvSpPr>
        <p:spPr>
          <a:xfrm flipH="1">
            <a:off x="575580" y="3429000"/>
            <a:ext cx="10978068" cy="2647175"/>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C00000"/>
          </a:solidFill>
          <a:ln w="3598" cap="flat">
            <a:noFill/>
            <a:prstDash val="solid"/>
            <a:miter/>
          </a:ln>
        </p:spPr>
        <p:txBody>
          <a:bodyPr rtlCol="0" anchor="ctr"/>
          <a:lstStyle/>
          <a:p>
            <a:endParaRPr lang="en-US" b="0" i="0" dirty="0">
              <a:latin typeface="Calibri" panose="020F0502020204030204" pitchFamily="34" charset="0"/>
            </a:endParaRPr>
          </a:p>
        </p:txBody>
      </p:sp>
      <p:sp>
        <p:nvSpPr>
          <p:cNvPr id="18" name="Freeform 19">
            <a:extLst>
              <a:ext uri="{FF2B5EF4-FFF2-40B4-BE49-F238E27FC236}">
                <a16:creationId xmlns:a16="http://schemas.microsoft.com/office/drawing/2014/main" id="{79AEC300-4D04-A4E7-08A2-DF7197F11E4C}"/>
              </a:ext>
            </a:extLst>
          </p:cNvPr>
          <p:cNvSpPr/>
          <p:nvPr/>
        </p:nvSpPr>
        <p:spPr>
          <a:xfrm>
            <a:off x="0" y="1403655"/>
            <a:ext cx="11553648" cy="202534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4294967295"/>
          </p:nvPr>
        </p:nvSpPr>
        <p:spPr>
          <a:xfrm>
            <a:off x="766368" y="1585099"/>
            <a:ext cx="10681920" cy="4597400"/>
          </a:xfrm>
          <a:prstGeom prst="rect">
            <a:avLst/>
          </a:prstGeom>
        </p:spPr>
        <p:txBody>
          <a:bodyPr/>
          <a:lstStyle/>
          <a:p>
            <a:pPr marL="285750" indent="-285750" rtl="0" fontAlgn="base">
              <a:lnSpc>
                <a:spcPct val="100000"/>
              </a:lnSpc>
              <a:spcBef>
                <a:spcPts val="600"/>
              </a:spcBef>
              <a:spcAft>
                <a:spcPts val="0"/>
              </a:spcAft>
              <a:buFont typeface="Arial" panose="020B0604020202020204" pitchFamily="34" charset="0"/>
              <a:buChar char="•"/>
            </a:pPr>
            <a:r>
              <a:rPr lang="en-US" sz="2200" b="1" i="0" u="none" strike="noStrike" dirty="0">
                <a:solidFill>
                  <a:schemeClr val="bg1"/>
                </a:solidFill>
                <a:effectLst/>
              </a:rPr>
              <a:t>Do follow up</a:t>
            </a:r>
            <a:r>
              <a:rPr lang="en-US" sz="2200" b="0" i="0" u="none" strike="noStrike" dirty="0">
                <a:solidFill>
                  <a:schemeClr val="bg1"/>
                </a:solidFill>
                <a:effectLst/>
              </a:rPr>
              <a:t> after meetings and introductions—relationships are built over time.</a:t>
            </a:r>
          </a:p>
          <a:p>
            <a:pPr marL="285750" indent="-285750" rtl="0" fontAlgn="base">
              <a:lnSpc>
                <a:spcPct val="100000"/>
              </a:lnSpc>
              <a:spcBef>
                <a:spcPts val="600"/>
              </a:spcBef>
              <a:spcAft>
                <a:spcPts val="0"/>
              </a:spcAft>
              <a:buFont typeface="Arial" panose="020B0604020202020204" pitchFamily="34" charset="0"/>
              <a:buChar char="•"/>
            </a:pPr>
            <a:r>
              <a:rPr lang="en-US" sz="2200" b="1" i="0" u="none" strike="noStrike" dirty="0">
                <a:solidFill>
                  <a:schemeClr val="bg1"/>
                </a:solidFill>
                <a:effectLst/>
              </a:rPr>
              <a:t>Do be transparent</a:t>
            </a:r>
            <a:r>
              <a:rPr lang="en-US" sz="2200" b="0" i="0" u="none" strike="noStrike" dirty="0">
                <a:solidFill>
                  <a:schemeClr val="bg1"/>
                </a:solidFill>
                <a:effectLst/>
              </a:rPr>
              <a:t> with investors and mentors about successes and challenges.</a:t>
            </a:r>
          </a:p>
          <a:p>
            <a:pPr marL="285750" indent="-285750" rtl="0" fontAlgn="base">
              <a:lnSpc>
                <a:spcPct val="100000"/>
              </a:lnSpc>
              <a:spcBef>
                <a:spcPts val="600"/>
              </a:spcBef>
              <a:spcAft>
                <a:spcPts val="0"/>
              </a:spcAft>
              <a:buFont typeface="Arial" panose="020B0604020202020204" pitchFamily="34" charset="0"/>
              <a:buChar char="•"/>
            </a:pPr>
            <a:r>
              <a:rPr lang="en-US" sz="2200" b="1" i="0" u="none" strike="noStrike" dirty="0">
                <a:solidFill>
                  <a:schemeClr val="bg1"/>
                </a:solidFill>
                <a:effectLst/>
              </a:rPr>
              <a:t>Do offer value</a:t>
            </a:r>
            <a:r>
              <a:rPr lang="en-US" sz="2200" b="0" i="0" u="none" strike="noStrike" dirty="0">
                <a:solidFill>
                  <a:schemeClr val="bg1"/>
                </a:solidFill>
                <a:effectLst/>
              </a:rPr>
              <a:t> to your network; relationships should be mutually beneficial.</a:t>
            </a:r>
          </a:p>
          <a:p>
            <a:pPr marL="285750" indent="-285750" rtl="0" fontAlgn="base">
              <a:lnSpc>
                <a:spcPct val="100000"/>
              </a:lnSpc>
              <a:spcBef>
                <a:spcPts val="600"/>
              </a:spcBef>
              <a:spcAft>
                <a:spcPts val="1200"/>
              </a:spcAft>
              <a:buFont typeface="Arial" panose="020B0604020202020204" pitchFamily="34" charset="0"/>
              <a:buChar char="•"/>
            </a:pPr>
            <a:r>
              <a:rPr lang="en-US" sz="2200" b="1" i="0" u="none" strike="noStrike" dirty="0">
                <a:solidFill>
                  <a:schemeClr val="bg1"/>
                </a:solidFill>
                <a:effectLst/>
              </a:rPr>
              <a:t>Do be prepared</a:t>
            </a:r>
            <a:r>
              <a:rPr lang="en-US" sz="2200" b="0" i="0" u="none" strike="noStrike" dirty="0">
                <a:solidFill>
                  <a:schemeClr val="bg1"/>
                </a:solidFill>
                <a:effectLst/>
              </a:rPr>
              <a:t> for business events and investor meetings with a clear objectives.</a:t>
            </a:r>
          </a:p>
          <a:p>
            <a:pPr marL="285750" indent="-285750" rtl="0" fontAlgn="base">
              <a:lnSpc>
                <a:spcPct val="100000"/>
              </a:lnSpc>
              <a:spcBef>
                <a:spcPts val="600"/>
              </a:spcBef>
              <a:spcAft>
                <a:spcPts val="1200"/>
              </a:spcAft>
              <a:buFont typeface="Arial" panose="020B0604020202020204" pitchFamily="34" charset="0"/>
              <a:buChar char="•"/>
            </a:pPr>
            <a:endParaRPr lang="en-US" sz="100" b="0" i="0" u="none" strike="noStrike" dirty="0">
              <a:solidFill>
                <a:schemeClr val="bg1"/>
              </a:solidFill>
              <a:effectLst/>
            </a:endParaRPr>
          </a:p>
          <a:p>
            <a:pPr marL="285750" indent="-285750" rtl="0" fontAlgn="base">
              <a:lnSpc>
                <a:spcPct val="100000"/>
              </a:lnSpc>
              <a:spcBef>
                <a:spcPts val="600"/>
              </a:spcBef>
              <a:spcAft>
                <a:spcPts val="0"/>
              </a:spcAft>
              <a:buFont typeface="Arial" panose="020B0604020202020204" pitchFamily="34" charset="0"/>
              <a:buChar char="•"/>
            </a:pPr>
            <a:r>
              <a:rPr lang="en-US" sz="2200" b="1" i="0" u="none" strike="noStrike" dirty="0">
                <a:solidFill>
                  <a:schemeClr val="bg1"/>
                </a:solidFill>
                <a:effectLst/>
              </a:rPr>
              <a:t>Don’t be transactional</a:t>
            </a:r>
            <a:r>
              <a:rPr lang="en-US" sz="2200" b="0" i="0" u="none" strike="noStrike" dirty="0">
                <a:solidFill>
                  <a:schemeClr val="bg1"/>
                </a:solidFill>
                <a:effectLst/>
              </a:rPr>
              <a:t>—avoid focusing only on what you can gain without considering how you can help others.</a:t>
            </a:r>
          </a:p>
          <a:p>
            <a:pPr marL="285750" indent="-285750" rtl="0" fontAlgn="base">
              <a:lnSpc>
                <a:spcPct val="100000"/>
              </a:lnSpc>
              <a:spcBef>
                <a:spcPts val="600"/>
              </a:spcBef>
              <a:spcAft>
                <a:spcPts val="0"/>
              </a:spcAft>
              <a:buFont typeface="Arial" panose="020B0604020202020204" pitchFamily="34" charset="0"/>
              <a:buChar char="•"/>
            </a:pPr>
            <a:r>
              <a:rPr lang="en-US" sz="2200" b="1" i="0" u="none" strike="noStrike" dirty="0">
                <a:solidFill>
                  <a:schemeClr val="bg1"/>
                </a:solidFill>
                <a:effectLst/>
              </a:rPr>
              <a:t>Don’t ignore feedback</a:t>
            </a:r>
            <a:r>
              <a:rPr lang="en-US" sz="2200" b="0" i="0" u="none" strike="noStrike" dirty="0">
                <a:solidFill>
                  <a:schemeClr val="bg1"/>
                </a:solidFill>
                <a:effectLst/>
              </a:rPr>
              <a:t>— be open to change suggested by your network.</a:t>
            </a:r>
          </a:p>
          <a:p>
            <a:pPr marL="285750" indent="-285750" rtl="0" fontAlgn="base">
              <a:lnSpc>
                <a:spcPct val="100000"/>
              </a:lnSpc>
              <a:spcBef>
                <a:spcPts val="600"/>
              </a:spcBef>
              <a:spcAft>
                <a:spcPts val="0"/>
              </a:spcAft>
              <a:buFont typeface="Arial" panose="020B0604020202020204" pitchFamily="34" charset="0"/>
              <a:buChar char="•"/>
            </a:pPr>
            <a:r>
              <a:rPr lang="en-US" sz="2200" b="1" i="0" u="none" strike="noStrike" dirty="0">
                <a:solidFill>
                  <a:schemeClr val="bg1"/>
                </a:solidFill>
                <a:effectLst/>
              </a:rPr>
              <a:t>Don’t forget to nurture existing relationships</a:t>
            </a:r>
            <a:r>
              <a:rPr lang="en-US" sz="2200" b="0" i="0" u="none" strike="noStrike" dirty="0">
                <a:solidFill>
                  <a:schemeClr val="bg1"/>
                </a:solidFill>
                <a:effectLst/>
              </a:rPr>
              <a:t>—keep in touch with contacts</a:t>
            </a:r>
          </a:p>
          <a:p>
            <a:pPr marL="285750" indent="-285750" rtl="0" fontAlgn="base">
              <a:lnSpc>
                <a:spcPct val="100000"/>
              </a:lnSpc>
              <a:spcBef>
                <a:spcPts val="600"/>
              </a:spcBef>
              <a:spcAft>
                <a:spcPts val="1200"/>
              </a:spcAft>
              <a:buFont typeface="Arial" panose="020B0604020202020204" pitchFamily="34" charset="0"/>
              <a:buChar char="•"/>
            </a:pPr>
            <a:r>
              <a:rPr lang="en-US" sz="2200" b="1" i="0" u="none" strike="noStrike" dirty="0">
                <a:solidFill>
                  <a:schemeClr val="bg1"/>
                </a:solidFill>
                <a:effectLst/>
              </a:rPr>
              <a:t>Don’t rely solely on online networking</a:t>
            </a:r>
            <a:r>
              <a:rPr lang="en-US" sz="2200" b="0" i="0" u="none" strike="noStrike" dirty="0">
                <a:solidFill>
                  <a:schemeClr val="bg1"/>
                </a:solidFill>
                <a:effectLst/>
              </a:rPr>
              <a:t>—make time for in-person events and meetings to deepen connections.</a:t>
            </a:r>
          </a:p>
          <a:p>
            <a:pPr marL="285750" indent="-285750">
              <a:lnSpc>
                <a:spcPct val="100000"/>
              </a:lnSpc>
              <a:spcBef>
                <a:spcPts val="600"/>
              </a:spcBef>
              <a:buFont typeface="Arial" panose="020B0604020202020204" pitchFamily="34" charset="0"/>
              <a:buChar char="•"/>
            </a:pPr>
            <a:endParaRPr lang="en-US" sz="2200" dirty="0">
              <a:solidFill>
                <a:schemeClr val="bg1"/>
              </a:solidFill>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General Do’s and Don’ts </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6" name="Text Placeholder 3">
            <a:extLst>
              <a:ext uri="{FF2B5EF4-FFF2-40B4-BE49-F238E27FC236}">
                <a16:creationId xmlns:a16="http://schemas.microsoft.com/office/drawing/2014/main" id="{AD879BF0-42C3-29AE-48E8-13199EACA27A}"/>
              </a:ext>
            </a:extLst>
          </p:cNvPr>
          <p:cNvSpPr txBox="1">
            <a:spLocks/>
          </p:cNvSpPr>
          <p:nvPr/>
        </p:nvSpPr>
        <p:spPr>
          <a:xfrm>
            <a:off x="182960" y="76160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General Do’s and Don’ts </a:t>
            </a:r>
          </a:p>
        </p:txBody>
      </p:sp>
    </p:spTree>
    <p:extLst>
      <p:ext uri="{BB962C8B-B14F-4D97-AF65-F5344CB8AC3E}">
        <p14:creationId xmlns:p14="http://schemas.microsoft.com/office/powerpoint/2010/main" val="7439775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22960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pPr marL="0" indent="0">
              <a:buNone/>
            </a:pPr>
            <a:r>
              <a:rPr lang="en-US" sz="3600" dirty="0">
                <a:solidFill>
                  <a:schemeClr val="bg1"/>
                </a:solidFill>
              </a:rPr>
              <a:t>Global Case Study : SINGA Community</a:t>
            </a:r>
          </a:p>
          <a:p>
            <a:endParaRPr lang="en-US" sz="3600" dirty="0"/>
          </a:p>
        </p:txBody>
      </p:sp>
      <p:sp>
        <p:nvSpPr>
          <p:cNvPr id="5" name="Text Placeholder 4">
            <a:extLst>
              <a:ext uri="{FF2B5EF4-FFF2-40B4-BE49-F238E27FC236}">
                <a16:creationId xmlns:a16="http://schemas.microsoft.com/office/drawing/2014/main" id="{56EC9E96-E65E-5F35-606B-2D84B0F48C4B}"/>
              </a:ext>
            </a:extLst>
          </p:cNvPr>
          <p:cNvSpPr>
            <a:spLocks noGrp="1"/>
          </p:cNvSpPr>
          <p:nvPr>
            <p:ph type="body" sz="quarter" idx="4294967295"/>
          </p:nvPr>
        </p:nvSpPr>
        <p:spPr>
          <a:xfrm>
            <a:off x="294285" y="1937865"/>
            <a:ext cx="5506192" cy="4168775"/>
          </a:xfrm>
          <a:prstGeom prst="rect">
            <a:avLst/>
          </a:prstGeom>
        </p:spPr>
        <p:txBody>
          <a:bodyPr/>
          <a:lstStyle/>
          <a:p>
            <a:pPr marL="0" indent="0">
              <a:buNone/>
            </a:pPr>
            <a:r>
              <a:rPr lang="en-US" sz="2200" b="1" dirty="0">
                <a:solidFill>
                  <a:srgbClr val="47B5C8"/>
                </a:solidFill>
              </a:rPr>
              <a:t>1. Community Structure</a:t>
            </a:r>
          </a:p>
          <a:p>
            <a:pPr marL="0" indent="0">
              <a:buNone/>
            </a:pPr>
            <a:r>
              <a:rPr lang="en-US" sz="1800" i="1" dirty="0">
                <a:solidFill>
                  <a:srgbClr val="000000"/>
                </a:solidFill>
              </a:rPr>
              <a:t>SINGA's community is divided into three categories:</a:t>
            </a:r>
          </a:p>
          <a:p>
            <a:pPr>
              <a:buFont typeface="Arial" panose="020B0604020202020204" pitchFamily="34" charset="0"/>
              <a:buChar char="•"/>
            </a:pPr>
            <a:r>
              <a:rPr lang="en-US" sz="1800" b="1" dirty="0">
                <a:solidFill>
                  <a:srgbClr val="000000"/>
                </a:solidFill>
              </a:rPr>
              <a:t>Buddies</a:t>
            </a:r>
            <a:r>
              <a:rPr lang="en-US" sz="1800" dirty="0">
                <a:solidFill>
                  <a:srgbClr val="000000"/>
                </a:solidFill>
              </a:rPr>
              <a:t>: Offering support from a close distance.</a:t>
            </a:r>
          </a:p>
          <a:p>
            <a:pPr>
              <a:buFont typeface="Arial" panose="020B0604020202020204" pitchFamily="34" charset="0"/>
              <a:buChar char="•"/>
            </a:pPr>
            <a:r>
              <a:rPr lang="en-US" sz="1800" b="1" dirty="0">
                <a:solidFill>
                  <a:srgbClr val="000000"/>
                </a:solidFill>
              </a:rPr>
              <a:t>Locals</a:t>
            </a:r>
            <a:r>
              <a:rPr lang="en-US" sz="1800" dirty="0">
                <a:solidFill>
                  <a:srgbClr val="000000"/>
                </a:solidFill>
              </a:rPr>
              <a:t>: Long-term residents helping newcomers.</a:t>
            </a:r>
          </a:p>
          <a:p>
            <a:pPr>
              <a:buFont typeface="Arial" panose="020B0604020202020204" pitchFamily="34" charset="0"/>
              <a:buChar char="•"/>
            </a:pPr>
            <a:r>
              <a:rPr lang="en-US" sz="1800" b="1" dirty="0">
                <a:solidFill>
                  <a:srgbClr val="000000"/>
                </a:solidFill>
              </a:rPr>
              <a:t>Team</a:t>
            </a:r>
            <a:r>
              <a:rPr lang="en-US" sz="1800" dirty="0">
                <a:solidFill>
                  <a:srgbClr val="000000"/>
                </a:solidFill>
              </a:rPr>
              <a:t>: Members actively contributing to projects.</a:t>
            </a:r>
          </a:p>
          <a:p>
            <a:pPr>
              <a:buFont typeface="Arial" panose="020B0604020202020204" pitchFamily="34" charset="0"/>
              <a:buChar char="•"/>
            </a:pPr>
            <a:endParaRPr lang="en-US" sz="800" dirty="0">
              <a:solidFill>
                <a:srgbClr val="000000"/>
              </a:solidFill>
            </a:endParaRPr>
          </a:p>
          <a:p>
            <a:pPr marL="0" indent="0">
              <a:buNone/>
            </a:pPr>
            <a:r>
              <a:rPr lang="en-US" sz="2200" b="1" dirty="0">
                <a:solidFill>
                  <a:srgbClr val="47B5C8"/>
                </a:solidFill>
              </a:rPr>
              <a:t>2. Community Engagement</a:t>
            </a:r>
          </a:p>
          <a:p>
            <a:pPr marL="0" indent="0">
              <a:buNone/>
            </a:pPr>
            <a:r>
              <a:rPr lang="en-US" sz="1800" i="1" dirty="0">
                <a:solidFill>
                  <a:srgbClr val="000000"/>
                </a:solidFill>
              </a:rPr>
              <a:t>SINGA encourages participation through:</a:t>
            </a:r>
          </a:p>
          <a:p>
            <a:pPr>
              <a:buFont typeface="Arial" panose="020B0604020202020204" pitchFamily="34" charset="0"/>
              <a:buChar char="•"/>
            </a:pPr>
            <a:r>
              <a:rPr lang="en-US" sz="1800" b="1" dirty="0">
                <a:solidFill>
                  <a:srgbClr val="000000"/>
                </a:solidFill>
              </a:rPr>
              <a:t>Attending events</a:t>
            </a:r>
            <a:r>
              <a:rPr lang="en-US" sz="1800" dirty="0">
                <a:solidFill>
                  <a:srgbClr val="000000"/>
                </a:solidFill>
              </a:rPr>
              <a:t> to foster connections.</a:t>
            </a:r>
          </a:p>
          <a:p>
            <a:pPr>
              <a:buFont typeface="Arial" panose="020B0604020202020204" pitchFamily="34" charset="0"/>
              <a:buChar char="•"/>
            </a:pPr>
            <a:r>
              <a:rPr lang="en-US" sz="1800" b="1" dirty="0">
                <a:solidFill>
                  <a:srgbClr val="000000"/>
                </a:solidFill>
              </a:rPr>
              <a:t>Joining or proposing projects</a:t>
            </a:r>
            <a:r>
              <a:rPr lang="en-US" sz="1800" dirty="0">
                <a:solidFill>
                  <a:srgbClr val="000000"/>
                </a:solidFill>
              </a:rPr>
              <a:t>.</a:t>
            </a:r>
          </a:p>
          <a:p>
            <a:pPr>
              <a:buFont typeface="Arial" panose="020B0604020202020204" pitchFamily="34" charset="0"/>
              <a:buChar char="•"/>
            </a:pPr>
            <a:r>
              <a:rPr lang="en-US" sz="1800" b="1" dirty="0">
                <a:solidFill>
                  <a:srgbClr val="000000"/>
                </a:solidFill>
              </a:rPr>
              <a:t>Sharing skills and expertise</a:t>
            </a:r>
            <a:r>
              <a:rPr lang="en-US" sz="1800" dirty="0">
                <a:solidFill>
                  <a:srgbClr val="000000"/>
                </a:solidFill>
              </a:rPr>
              <a:t> with others.</a:t>
            </a:r>
          </a:p>
        </p:txBody>
      </p:sp>
      <p:sp>
        <p:nvSpPr>
          <p:cNvPr id="9" name="Text Placeholder 4">
            <a:extLst>
              <a:ext uri="{FF2B5EF4-FFF2-40B4-BE49-F238E27FC236}">
                <a16:creationId xmlns:a16="http://schemas.microsoft.com/office/drawing/2014/main" id="{743A2283-FAFB-DE6A-419C-26C0A45A96F6}"/>
              </a:ext>
            </a:extLst>
          </p:cNvPr>
          <p:cNvSpPr txBox="1">
            <a:spLocks/>
          </p:cNvSpPr>
          <p:nvPr/>
        </p:nvSpPr>
        <p:spPr>
          <a:xfrm>
            <a:off x="6314080" y="1937865"/>
            <a:ext cx="5506192" cy="4168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47B5C8"/>
                </a:solidFill>
              </a:rPr>
              <a:t>3. Communication Channels</a:t>
            </a:r>
          </a:p>
          <a:p>
            <a:r>
              <a:rPr lang="en-US" sz="1800" i="1" dirty="0">
                <a:solidFill>
                  <a:srgbClr val="000000"/>
                </a:solidFill>
              </a:rPr>
              <a:t>SINGA facilitates communication via:</a:t>
            </a:r>
          </a:p>
          <a:p>
            <a:pPr>
              <a:buFont typeface="Arial" panose="020B0604020202020204" pitchFamily="34" charset="0"/>
              <a:buChar char="•"/>
            </a:pPr>
            <a:r>
              <a:rPr lang="en-US" sz="1800" b="1" dirty="0">
                <a:solidFill>
                  <a:srgbClr val="000000"/>
                </a:solidFill>
              </a:rPr>
              <a:t>Facebook Group</a:t>
            </a:r>
            <a:r>
              <a:rPr lang="en-US" sz="1800" dirty="0">
                <a:solidFill>
                  <a:srgbClr val="000000"/>
                </a:solidFill>
              </a:rPr>
              <a:t> for event info.</a:t>
            </a:r>
          </a:p>
          <a:p>
            <a:pPr>
              <a:buFont typeface="Arial" panose="020B0604020202020204" pitchFamily="34" charset="0"/>
              <a:buChar char="•"/>
            </a:pPr>
            <a:r>
              <a:rPr lang="en-US" sz="1800" b="1" dirty="0">
                <a:solidFill>
                  <a:srgbClr val="000000"/>
                </a:solidFill>
              </a:rPr>
              <a:t>WhatsApp Groups</a:t>
            </a:r>
            <a:r>
              <a:rPr lang="en-US" sz="1800" dirty="0">
                <a:solidFill>
                  <a:srgbClr val="000000"/>
                </a:solidFill>
              </a:rPr>
              <a:t> for direct communication.</a:t>
            </a:r>
          </a:p>
          <a:p>
            <a:pPr>
              <a:buFont typeface="Arial" panose="020B0604020202020204" pitchFamily="34" charset="0"/>
              <a:buChar char="•"/>
            </a:pPr>
            <a:r>
              <a:rPr lang="en-US" sz="1800" b="1" dirty="0">
                <a:solidFill>
                  <a:srgbClr val="000000"/>
                </a:solidFill>
              </a:rPr>
              <a:t>Newsletter</a:t>
            </a:r>
            <a:r>
              <a:rPr lang="en-US" sz="1800" dirty="0">
                <a:solidFill>
                  <a:srgbClr val="000000"/>
                </a:solidFill>
              </a:rPr>
              <a:t> for regular updates.</a:t>
            </a:r>
          </a:p>
          <a:p>
            <a:pPr>
              <a:buFont typeface="Arial" panose="020B0604020202020204" pitchFamily="34" charset="0"/>
              <a:buChar char="•"/>
            </a:pPr>
            <a:endParaRPr lang="en-US" sz="800" dirty="0">
              <a:solidFill>
                <a:srgbClr val="000000"/>
              </a:solidFill>
            </a:endParaRPr>
          </a:p>
          <a:p>
            <a:pPr marL="0" indent="0"/>
            <a:r>
              <a:rPr lang="en-US" sz="2200" b="1" dirty="0">
                <a:solidFill>
                  <a:srgbClr val="47B5C8"/>
                </a:solidFill>
              </a:rPr>
              <a:t>4. Values and Principles</a:t>
            </a:r>
          </a:p>
          <a:p>
            <a:r>
              <a:rPr lang="en-US" sz="1800" i="1" dirty="0">
                <a:solidFill>
                  <a:srgbClr val="000000"/>
                </a:solidFill>
              </a:rPr>
              <a:t>SINGA upholds:</a:t>
            </a:r>
          </a:p>
          <a:p>
            <a:pPr>
              <a:buFont typeface="Arial" panose="020B0604020202020204" pitchFamily="34" charset="0"/>
              <a:buChar char="•"/>
            </a:pPr>
            <a:r>
              <a:rPr lang="en-US" sz="1800" b="1" dirty="0">
                <a:solidFill>
                  <a:srgbClr val="000000"/>
                </a:solidFill>
              </a:rPr>
              <a:t>Inclusivity</a:t>
            </a:r>
            <a:r>
              <a:rPr lang="en-US" sz="1800" dirty="0">
                <a:solidFill>
                  <a:srgbClr val="000000"/>
                </a:solidFill>
              </a:rPr>
              <a:t>, welcoming diversity.</a:t>
            </a:r>
          </a:p>
          <a:p>
            <a:pPr>
              <a:buFont typeface="Arial" panose="020B0604020202020204" pitchFamily="34" charset="0"/>
              <a:buChar char="•"/>
            </a:pPr>
            <a:r>
              <a:rPr lang="en-US" sz="1800" b="1" dirty="0">
                <a:solidFill>
                  <a:srgbClr val="000000"/>
                </a:solidFill>
              </a:rPr>
              <a:t>Mutual support</a:t>
            </a:r>
            <a:r>
              <a:rPr lang="en-US" sz="1800" dirty="0">
                <a:solidFill>
                  <a:srgbClr val="000000"/>
                </a:solidFill>
              </a:rPr>
              <a:t>, fostering shared learning.</a:t>
            </a:r>
          </a:p>
          <a:p>
            <a:pPr>
              <a:buFont typeface="Arial" panose="020B0604020202020204" pitchFamily="34" charset="0"/>
              <a:buChar char="•"/>
            </a:pPr>
            <a:r>
              <a:rPr lang="en-US" sz="1800" b="1" dirty="0">
                <a:solidFill>
                  <a:srgbClr val="000000"/>
                </a:solidFill>
              </a:rPr>
              <a:t>Cross-cultural exchange</a:t>
            </a:r>
            <a:r>
              <a:rPr lang="en-US" sz="1800" dirty="0">
                <a:solidFill>
                  <a:srgbClr val="000000"/>
                </a:solidFill>
              </a:rPr>
              <a:t>, promoting dialogue.</a:t>
            </a:r>
          </a:p>
        </p:txBody>
      </p:sp>
      <p:sp>
        <p:nvSpPr>
          <p:cNvPr id="12" name="TextBox 11">
            <a:extLst>
              <a:ext uri="{FF2B5EF4-FFF2-40B4-BE49-F238E27FC236}">
                <a16:creationId xmlns:a16="http://schemas.microsoft.com/office/drawing/2014/main" id="{BE20E7D2-B82F-826C-E3FB-9BD2309432B4}"/>
              </a:ext>
            </a:extLst>
          </p:cNvPr>
          <p:cNvSpPr txBox="1"/>
          <p:nvPr/>
        </p:nvSpPr>
        <p:spPr>
          <a:xfrm>
            <a:off x="363097" y="1559003"/>
            <a:ext cx="10756847" cy="261610"/>
          </a:xfrm>
          <a:prstGeom prst="rect">
            <a:avLst/>
          </a:prstGeom>
          <a:noFill/>
        </p:spPr>
        <p:txBody>
          <a:bodyPr wrap="square">
            <a:spAutoFit/>
          </a:bodyPr>
          <a:lstStyle/>
          <a:p>
            <a:r>
              <a:rPr lang="en-US" sz="1100" dirty="0">
                <a:solidFill>
                  <a:srgbClr val="000000"/>
                </a:solidFill>
              </a:rPr>
              <a:t>Following guidelines for practices are taken from SINGA’s handbooks for community events organisation. For more information, contact SINGA via their website.</a:t>
            </a:r>
            <a:endParaRPr lang="en-US" sz="1100" dirty="0"/>
          </a:p>
        </p:txBody>
      </p:sp>
      <p:cxnSp>
        <p:nvCxnSpPr>
          <p:cNvPr id="14" name="Straight Connector 13">
            <a:extLst>
              <a:ext uri="{FF2B5EF4-FFF2-40B4-BE49-F238E27FC236}">
                <a16:creationId xmlns:a16="http://schemas.microsoft.com/office/drawing/2014/main" id="{74F468AE-C24E-0E07-328F-9400F3241D2E}"/>
              </a:ext>
            </a:extLst>
          </p:cNvPr>
          <p:cNvCxnSpPr/>
          <p:nvPr/>
        </p:nvCxnSpPr>
        <p:spPr>
          <a:xfrm>
            <a:off x="5591503" y="2010419"/>
            <a:ext cx="0" cy="4183117"/>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6800906-832D-89CA-754D-A382F688D8F2}"/>
              </a:ext>
            </a:extLst>
          </p:cNvPr>
          <p:cNvCxnSpPr>
            <a:cxnSpLocks/>
          </p:cNvCxnSpPr>
          <p:nvPr/>
        </p:nvCxnSpPr>
        <p:spPr>
          <a:xfrm>
            <a:off x="363097" y="3979744"/>
            <a:ext cx="10756847" cy="0"/>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28262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8"/>
          </p:nvPr>
        </p:nvSpPr>
        <p:spPr/>
        <p:txBody>
          <a:bodyPr/>
          <a:lstStyle/>
          <a:p>
            <a:pPr marL="0" indent="0"/>
            <a:r>
              <a:rPr lang="en-GB" dirty="0"/>
              <a:t>We offer you a short questionnaire for self-assessment of the extent to which you have understood the content. </a:t>
            </a:r>
          </a:p>
          <a:p>
            <a:r>
              <a:rPr lang="en-GB" dirty="0"/>
              <a:t>The goal is to check and reinforce what you have learned. </a:t>
            </a:r>
          </a:p>
          <a:p>
            <a:pPr marL="0" indent="0"/>
            <a:r>
              <a:rPr lang="en-GB" dirty="0"/>
              <a:t>You can take the quiz as many times as you want. Remember, the quiz is just part of the process of learning new things!</a:t>
            </a:r>
          </a:p>
          <a:p>
            <a:endParaRPr lang="en-US" dirty="0"/>
          </a:p>
          <a:p>
            <a:endParaRPr lang="en-US" dirty="0"/>
          </a:p>
        </p:txBody>
      </p:sp>
      <p:sp>
        <p:nvSpPr>
          <p:cNvPr id="2" name="Freeform 1">
            <a:extLst>
              <a:ext uri="{FF2B5EF4-FFF2-40B4-BE49-F238E27FC236}">
                <a16:creationId xmlns:a16="http://schemas.microsoft.com/office/drawing/2014/main" id="{FAA1DE86-3E83-6E14-6A11-27CEE2C2D989}"/>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6"/>
          </p:nvPr>
        </p:nvSpPr>
        <p:spPr>
          <a:xfrm>
            <a:off x="307298" y="783078"/>
            <a:ext cx="10595237" cy="803654"/>
          </a:xfrm>
        </p:spPr>
        <p:txBody>
          <a:bodyPr/>
          <a:lstStyle/>
          <a:p>
            <a:r>
              <a:rPr lang="en-US" dirty="0">
                <a:solidFill>
                  <a:schemeClr val="bg1"/>
                </a:solidFill>
              </a:rPr>
              <a:t>Self Assessment Quiz</a:t>
            </a:r>
          </a:p>
        </p:txBody>
      </p:sp>
    </p:spTree>
    <p:extLst>
      <p:ext uri="{BB962C8B-B14F-4D97-AF65-F5344CB8AC3E}">
        <p14:creationId xmlns:p14="http://schemas.microsoft.com/office/powerpoint/2010/main" val="360021120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65257"/>
            <a:ext cx="10035141" cy="4168762"/>
          </a:xfrm>
        </p:spPr>
        <p:txBody>
          <a:bodyPr/>
          <a:lstStyle/>
          <a:p>
            <a:pPr marL="0" indent="0"/>
            <a:r>
              <a:rPr lang="en-US" dirty="0"/>
              <a:t>Now, it’s time to reflect on your current network and how you can improve it. Answer the following questions to assess your progress:</a:t>
            </a:r>
          </a:p>
          <a:p>
            <a:pPr marL="342900" indent="-342900">
              <a:buFont typeface="Arial" panose="020B0604020202020204" pitchFamily="34" charset="0"/>
              <a:buChar char="•"/>
            </a:pPr>
            <a:r>
              <a:rPr lang="en-US" dirty="0"/>
              <a:t>Who are the most valuable people in your network today?</a:t>
            </a:r>
          </a:p>
          <a:p>
            <a:pPr marL="342900" indent="-342900">
              <a:buFont typeface="Arial" panose="020B0604020202020204" pitchFamily="34" charset="0"/>
              <a:buChar char="•"/>
            </a:pPr>
            <a:r>
              <a:rPr lang="en-US" dirty="0"/>
              <a:t>Where do you have gaps in your network (e.g., industry experts, potential collaborators)?</a:t>
            </a:r>
          </a:p>
          <a:p>
            <a:pPr marL="342900" indent="-342900">
              <a:buFont typeface="Arial" panose="020B0604020202020204" pitchFamily="34" charset="0"/>
              <a:buChar char="•"/>
            </a:pPr>
            <a:r>
              <a:rPr lang="en-US" dirty="0"/>
              <a:t>How frequently do you engage with your network?</a:t>
            </a:r>
          </a:p>
          <a:p>
            <a:pPr marL="342900" indent="-342900">
              <a:buFont typeface="Arial" panose="020B0604020202020204" pitchFamily="34" charset="0"/>
              <a:buChar char="•"/>
            </a:pPr>
            <a:r>
              <a:rPr lang="en-US" dirty="0"/>
              <a:t>How can you expand your network over the next 3 months?</a:t>
            </a:r>
          </a:p>
          <a:p>
            <a:pPr marL="0" indent="0"/>
            <a:r>
              <a:rPr lang="en-US" b="1" dirty="0">
                <a:solidFill>
                  <a:srgbClr val="086575"/>
                </a:solidFill>
              </a:rPr>
              <a:t>Action Step: </a:t>
            </a:r>
            <a:r>
              <a:rPr lang="en-US" dirty="0"/>
              <a:t>Write down two specific actions you will take this month to expand your network (e.g., attend an industry event, join a professional online group).</a:t>
            </a:r>
          </a:p>
          <a:p>
            <a:pPr marL="0" indent="0"/>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Reflection and Quiz (1)</a:t>
            </a:r>
          </a:p>
          <a:p>
            <a:endParaRPr lang="en-US" dirty="0">
              <a:solidFill>
                <a:schemeClr val="bg1"/>
              </a:solidFill>
            </a:endParaRPr>
          </a:p>
        </p:txBody>
      </p:sp>
    </p:spTree>
    <p:extLst>
      <p:ext uri="{BB962C8B-B14F-4D97-AF65-F5344CB8AC3E}">
        <p14:creationId xmlns:p14="http://schemas.microsoft.com/office/powerpoint/2010/main" val="21830960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472524"/>
            <a:ext cx="10180476" cy="4168762"/>
          </a:xfrm>
        </p:spPr>
        <p:txBody>
          <a:bodyPr/>
          <a:lstStyle/>
          <a:p>
            <a:pPr marL="0" indent="0"/>
            <a:r>
              <a:rPr lang="en-US" dirty="0"/>
              <a:t>Reflect on your relationship with investors and how you can improve your engagement with them.</a:t>
            </a:r>
          </a:p>
          <a:p>
            <a:pPr marL="342900" indent="-342900">
              <a:buFont typeface="Arial" panose="020B0604020202020204" pitchFamily="34" charset="0"/>
              <a:buChar char="•"/>
            </a:pPr>
            <a:r>
              <a:rPr lang="en-US" dirty="0"/>
              <a:t>Do your business goals align with those of your current or potential investors?</a:t>
            </a:r>
          </a:p>
          <a:p>
            <a:pPr marL="342900" indent="-342900">
              <a:buFont typeface="Arial" panose="020B0604020202020204" pitchFamily="34" charset="0"/>
              <a:buChar char="•"/>
            </a:pPr>
            <a:r>
              <a:rPr lang="en-US" dirty="0"/>
              <a:t>How often do you communicate with investors, and is your communication clear and transparent?</a:t>
            </a:r>
          </a:p>
          <a:p>
            <a:pPr marL="342900" indent="-342900">
              <a:buFont typeface="Arial" panose="020B0604020202020204" pitchFamily="34" charset="0"/>
              <a:buChar char="•"/>
            </a:pPr>
            <a:r>
              <a:rPr lang="en-US" dirty="0"/>
              <a:t>What investor relationships could you strengthen through regular updates or meetings?</a:t>
            </a:r>
          </a:p>
          <a:p>
            <a:pPr marL="342900" indent="-342900">
              <a:buFont typeface="Arial" panose="020B0604020202020204" pitchFamily="34" charset="0"/>
              <a:buChar char="•"/>
            </a:pPr>
            <a:r>
              <a:rPr lang="en-US" dirty="0"/>
              <a:t>What steps can you take to approach potential investors in the coming months?</a:t>
            </a:r>
          </a:p>
          <a:p>
            <a:pPr marL="0" indent="0"/>
            <a:r>
              <a:rPr lang="en-US" b="1" dirty="0">
                <a:solidFill>
                  <a:srgbClr val="086575"/>
                </a:solidFill>
              </a:rPr>
              <a:t>Action Step: </a:t>
            </a:r>
            <a:r>
              <a:rPr lang="en-US" dirty="0"/>
              <a:t>Identify one investor you haven’t engaged with recently and schedule a meeting or update within the next 2 weeks.</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Reflection and Quiz (2)</a:t>
            </a:r>
          </a:p>
          <a:p>
            <a:endParaRPr lang="en-US" dirty="0">
              <a:solidFill>
                <a:schemeClr val="bg1"/>
              </a:solidFill>
            </a:endParaRPr>
          </a:p>
        </p:txBody>
      </p:sp>
    </p:spTree>
    <p:extLst>
      <p:ext uri="{BB962C8B-B14F-4D97-AF65-F5344CB8AC3E}">
        <p14:creationId xmlns:p14="http://schemas.microsoft.com/office/powerpoint/2010/main" val="82431054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726860"/>
            <a:ext cx="9772084" cy="4168762"/>
          </a:xfrm>
        </p:spPr>
        <p:txBody>
          <a:bodyPr/>
          <a:lstStyle/>
          <a:p>
            <a:pPr marL="0" indent="0"/>
            <a:r>
              <a:rPr lang="en-US" dirty="0"/>
              <a:t>Reflect on your mentorship relationships and how they are supporting your growth.</a:t>
            </a:r>
          </a:p>
          <a:p>
            <a:pPr marL="342900" indent="-342900">
              <a:buFont typeface="Arial" panose="020B0604020202020204" pitchFamily="34" charset="0"/>
              <a:buChar char="•"/>
            </a:pPr>
            <a:r>
              <a:rPr lang="en-US" dirty="0"/>
              <a:t>How often do you meet with your mentor(s)?</a:t>
            </a:r>
          </a:p>
          <a:p>
            <a:pPr marL="342900" indent="-342900">
              <a:buFont typeface="Arial" panose="020B0604020202020204" pitchFamily="34" charset="0"/>
              <a:buChar char="•"/>
            </a:pPr>
            <a:r>
              <a:rPr lang="en-US" dirty="0"/>
              <a:t>Have you set clear goals with your mentor? Are those goals being met?</a:t>
            </a:r>
          </a:p>
          <a:p>
            <a:pPr marL="342900" indent="-342900">
              <a:buFont typeface="Arial" panose="020B0604020202020204" pitchFamily="34" charset="0"/>
              <a:buChar char="•"/>
            </a:pPr>
            <a:r>
              <a:rPr lang="en-US" dirty="0"/>
              <a:t>Are there other mentors you could benefit from in different areas of expertise?</a:t>
            </a:r>
          </a:p>
          <a:p>
            <a:pPr marL="342900" indent="-342900">
              <a:buFont typeface="Arial" panose="020B0604020202020204" pitchFamily="34" charset="0"/>
              <a:buChar char="•"/>
            </a:pPr>
            <a:r>
              <a:rPr lang="en-US" dirty="0"/>
              <a:t>How are you providing value back to your mentor?</a:t>
            </a:r>
          </a:p>
          <a:p>
            <a:pPr marL="0" indent="0"/>
            <a:r>
              <a:rPr lang="en-US" b="1" dirty="0">
                <a:solidFill>
                  <a:srgbClr val="086575"/>
                </a:solidFill>
              </a:rPr>
              <a:t>Action Step: </a:t>
            </a:r>
            <a:r>
              <a:rPr lang="en-US" dirty="0"/>
              <a:t>Write down one actionable goal to enhance your mentor relationship (e.g., setting clear goals, scheduling regular meetings).</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Reflection and Quiz (3)</a:t>
            </a:r>
          </a:p>
          <a:p>
            <a:endParaRPr lang="en-US" dirty="0">
              <a:solidFill>
                <a:schemeClr val="bg1"/>
              </a:solidFill>
            </a:endParaRPr>
          </a:p>
        </p:txBody>
      </p:sp>
    </p:spTree>
    <p:extLst>
      <p:ext uri="{BB962C8B-B14F-4D97-AF65-F5344CB8AC3E}">
        <p14:creationId xmlns:p14="http://schemas.microsoft.com/office/powerpoint/2010/main" val="19963468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50099" y="1565257"/>
            <a:ext cx="10374256" cy="4168762"/>
          </a:xfrm>
        </p:spPr>
        <p:txBody>
          <a:bodyPr/>
          <a:lstStyle/>
          <a:p>
            <a:pPr marL="0" indent="0"/>
            <a:r>
              <a:rPr lang="en-US" dirty="0"/>
              <a:t>Reflect on your recent participation in business events and how you can improve your approach.</a:t>
            </a:r>
          </a:p>
          <a:p>
            <a:pPr marL="342900" indent="-342900">
              <a:buFont typeface="Arial" panose="020B0604020202020204" pitchFamily="34" charset="0"/>
              <a:buChar char="•"/>
            </a:pPr>
            <a:r>
              <a:rPr lang="en-US" dirty="0"/>
              <a:t>What was your primary goal at the last business event you attended? Did you achieve it?</a:t>
            </a:r>
          </a:p>
          <a:p>
            <a:pPr marL="342900" indent="-342900">
              <a:buFont typeface="Arial" panose="020B0604020202020204" pitchFamily="34" charset="0"/>
              <a:buChar char="•"/>
            </a:pPr>
            <a:r>
              <a:rPr lang="en-US" dirty="0"/>
              <a:t>How many new contacts did you make, and have you followed up with them?</a:t>
            </a:r>
          </a:p>
          <a:p>
            <a:pPr marL="342900" indent="-342900">
              <a:buFont typeface="Arial" panose="020B0604020202020204" pitchFamily="34" charset="0"/>
              <a:buChar char="•"/>
            </a:pPr>
            <a:r>
              <a:rPr lang="en-US" dirty="0"/>
              <a:t>What challenges did you face in networking, and how can you address them next time?</a:t>
            </a:r>
          </a:p>
          <a:p>
            <a:pPr marL="342900" indent="-342900">
              <a:buFont typeface="Arial" panose="020B0604020202020204" pitchFamily="34" charset="0"/>
              <a:buChar char="•"/>
            </a:pPr>
            <a:r>
              <a:rPr lang="en-US" dirty="0"/>
              <a:t>How well-prepared were you with your elevator pitch and talking points?</a:t>
            </a:r>
          </a:p>
          <a:p>
            <a:pPr marL="0" indent="0"/>
            <a:r>
              <a:rPr lang="en-US" b="1" dirty="0">
                <a:solidFill>
                  <a:srgbClr val="086575"/>
                </a:solidFill>
              </a:rPr>
              <a:t>Action Step: </a:t>
            </a:r>
            <a:r>
              <a:rPr lang="en-US" dirty="0"/>
              <a:t>Set a goal for the next event you plan to attend. Write down two key outcomes you want to achieve (e.g., meeting a specific investor or establishing a 	new partnership).</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Reflection and Quiz (4)</a:t>
            </a:r>
          </a:p>
          <a:p>
            <a:endParaRPr lang="en-US" dirty="0">
              <a:solidFill>
                <a:schemeClr val="bg1"/>
              </a:solidFill>
            </a:endParaRPr>
          </a:p>
        </p:txBody>
      </p:sp>
    </p:spTree>
    <p:extLst>
      <p:ext uri="{BB962C8B-B14F-4D97-AF65-F5344CB8AC3E}">
        <p14:creationId xmlns:p14="http://schemas.microsoft.com/office/powerpoint/2010/main" val="168871437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8544" y="1462311"/>
            <a:ext cx="10380312" cy="4168762"/>
          </a:xfrm>
        </p:spPr>
        <p:txBody>
          <a:bodyPr/>
          <a:lstStyle/>
          <a:p>
            <a:pPr marL="0" indent="0"/>
            <a:r>
              <a:rPr lang="en-US" dirty="0"/>
              <a:t>Consider the challenges you’ve faced in building relationships and how you’ve overcome or can overcome them.</a:t>
            </a:r>
          </a:p>
          <a:p>
            <a:pPr marL="342900" indent="-342900">
              <a:buFont typeface="Arial" panose="020B0604020202020204" pitchFamily="34" charset="0"/>
              <a:buChar char="•"/>
            </a:pPr>
            <a:r>
              <a:rPr lang="en-US" dirty="0"/>
              <a:t>What challenges do you face in maintaining consistent communication with your network?</a:t>
            </a:r>
          </a:p>
          <a:p>
            <a:pPr marL="342900" indent="-342900">
              <a:buFont typeface="Arial" panose="020B0604020202020204" pitchFamily="34" charset="0"/>
              <a:buChar char="•"/>
            </a:pPr>
            <a:r>
              <a:rPr lang="en-US" dirty="0"/>
              <a:t>Have you had any difficult conversations with investors or mentors, and how did you handle them?</a:t>
            </a:r>
          </a:p>
          <a:p>
            <a:pPr marL="342900" indent="-342900">
              <a:buFont typeface="Arial" panose="020B0604020202020204" pitchFamily="34" charset="0"/>
              <a:buChar char="•"/>
            </a:pPr>
            <a:r>
              <a:rPr lang="en-US" dirty="0"/>
              <a:t>How do you handle setbacks in relationships (e.g., loss of an investor, mentor communication breakdown)?</a:t>
            </a:r>
          </a:p>
          <a:p>
            <a:pPr marL="342900" indent="-342900">
              <a:buFont typeface="Arial" panose="020B0604020202020204" pitchFamily="34" charset="0"/>
              <a:buChar char="•"/>
            </a:pPr>
            <a:r>
              <a:rPr lang="en-US" dirty="0"/>
              <a:t>What strategies can you implement to strengthen relationships moving forward?</a:t>
            </a:r>
          </a:p>
          <a:p>
            <a:pPr marL="0" indent="0"/>
            <a:r>
              <a:rPr lang="en-US" b="1" dirty="0"/>
              <a:t>	</a:t>
            </a:r>
            <a:r>
              <a:rPr lang="en-US" b="1" dirty="0">
                <a:solidFill>
                  <a:srgbClr val="086575"/>
                </a:solidFill>
              </a:rPr>
              <a:t>Action Step: </a:t>
            </a:r>
            <a:r>
              <a:rPr lang="en-US" dirty="0"/>
              <a:t>Write down one specific challenge you’ve faced in 	relationship-building and outline a plan to address it moving forward.</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Reflection and Quiz (5)</a:t>
            </a:r>
          </a:p>
          <a:p>
            <a:endParaRPr lang="en-US" dirty="0">
              <a:solidFill>
                <a:schemeClr val="bg1"/>
              </a:solidFill>
            </a:endParaRPr>
          </a:p>
        </p:txBody>
      </p:sp>
    </p:spTree>
    <p:extLst>
      <p:ext uri="{BB962C8B-B14F-4D97-AF65-F5344CB8AC3E}">
        <p14:creationId xmlns:p14="http://schemas.microsoft.com/office/powerpoint/2010/main" val="2714172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dirty="0"/>
              <a:t>Networking is not about just connecting people. It’s about connecting people with people, people with ideas, and people with opportunities.</a:t>
            </a:r>
          </a:p>
          <a:p>
            <a:endParaRPr lang="en-US" dirty="0"/>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Jennae</a:t>
            </a:r>
            <a:endParaRPr lang="en-US" sz="2400" b="1" dirty="0">
              <a:solidFill>
                <a:schemeClr val="bg1"/>
              </a:solidFill>
            </a:endParaRPr>
          </a:p>
        </p:txBody>
      </p:sp>
      <p:pic>
        <p:nvPicPr>
          <p:cNvPr id="7" name="Picture Placeholder 6" descr="Friends laughing">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rotWithShape="1">
          <a:blip r:embed="rId2"/>
          <a:srcRect l="19485" r="6189"/>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dirty="0"/>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23087059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323385" y="4930413"/>
            <a:ext cx="4711704" cy="679345"/>
          </a:xfrm>
        </p:spPr>
        <p:txBody>
          <a:bodyPr/>
          <a:lstStyle/>
          <a:p>
            <a:pPr rtl="0">
              <a:spcBef>
                <a:spcPts val="0"/>
              </a:spcBef>
              <a:spcAft>
                <a:spcPts val="0"/>
              </a:spcAft>
            </a:pPr>
            <a:r>
              <a:rPr lang="en-US" sz="3000" b="1" i="0" u="none" strike="noStrike" dirty="0">
                <a:solidFill>
                  <a:srgbClr val="FFFFFF"/>
                </a:solidFill>
                <a:effectLst/>
                <a:latin typeface="Calibri" panose="020F0502020204030204" pitchFamily="34" charset="0"/>
              </a:rPr>
              <a:t>www.mosaic4investing.eu</a:t>
            </a:r>
            <a:endParaRPr lang="en-US" sz="3000" b="0" dirty="0">
              <a:effectLst/>
            </a:endParaRPr>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816091" y="2859574"/>
            <a:ext cx="8076320" cy="1382037"/>
          </a:xfrm>
        </p:spPr>
        <p:txBody>
          <a:bodyPr>
            <a:normAutofit/>
          </a:bodyPr>
          <a:lstStyle/>
          <a:p>
            <a:pPr rtl="0">
              <a:lnSpc>
                <a:spcPct val="120000"/>
              </a:lnSpc>
              <a:spcAft>
                <a:spcPts val="800"/>
              </a:spcAft>
            </a:pPr>
            <a:r>
              <a:rPr lang="en-US" sz="2400" dirty="0"/>
              <a:t>Next up is Module 7 </a:t>
            </a:r>
            <a:r>
              <a:rPr lang="en-GB" sz="2400" dirty="0"/>
              <a:t>Working with Investors </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816091" y="2661707"/>
            <a:ext cx="5981620" cy="837258"/>
          </a:xfrm>
        </p:spPr>
        <p:txBody>
          <a:bodyPr>
            <a:normAutofit fontScale="55000" lnSpcReduction="20000"/>
          </a:bodyPr>
          <a:lstStyle/>
          <a:p>
            <a:r>
              <a:rPr lang="en-US" sz="5400" dirty="0"/>
              <a:t>Well done on completing Module 6</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7529</Words>
  <Application>Microsoft Office PowerPoint</Application>
  <PresentationFormat>Widescreen</PresentationFormat>
  <Paragraphs>604</Paragraphs>
  <Slides>90</Slides>
  <Notes>9</Notes>
  <HiddenSlides>0</HiddenSlides>
  <MMClips>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90</vt:i4>
      </vt:variant>
    </vt:vector>
  </HeadingPairs>
  <TitlesOfParts>
    <vt:vector size="96" baseType="lpstr">
      <vt:lpstr>Arial</vt:lpstr>
      <vt:lpstr>Calibri</vt:lpstr>
      <vt:lpstr>Century Gothic</vt:lpstr>
      <vt:lpstr>Courier New</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Lola Gonzalez</cp:lastModifiedBy>
  <cp:revision>216</cp:revision>
  <dcterms:created xsi:type="dcterms:W3CDTF">2020-10-14T13:32:04Z</dcterms:created>
  <dcterms:modified xsi:type="dcterms:W3CDTF">2025-01-17T12:06:33Z</dcterms:modified>
</cp:coreProperties>
</file>