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7" r:id="rId2"/>
    <p:sldId id="258" r:id="rId3"/>
    <p:sldId id="259" r:id="rId4"/>
    <p:sldId id="260" r:id="rId5"/>
    <p:sldId id="285" r:id="rId6"/>
    <p:sldId id="4430" r:id="rId7"/>
    <p:sldId id="4434" r:id="rId8"/>
    <p:sldId id="4435" r:id="rId9"/>
    <p:sldId id="4432" r:id="rId10"/>
    <p:sldId id="4433" r:id="rId11"/>
    <p:sldId id="4436" r:id="rId12"/>
    <p:sldId id="4437" r:id="rId13"/>
    <p:sldId id="4439" r:id="rId14"/>
    <p:sldId id="4438" r:id="rId15"/>
    <p:sldId id="4431" r:id="rId16"/>
    <p:sldId id="261" r:id="rId17"/>
    <p:sldId id="4440" r:id="rId18"/>
    <p:sldId id="4441" r:id="rId19"/>
    <p:sldId id="284" r:id="rId20"/>
    <p:sldId id="319" r:id="rId21"/>
    <p:sldId id="264" r:id="rId22"/>
    <p:sldId id="286" r:id="rId23"/>
    <p:sldId id="287" r:id="rId24"/>
    <p:sldId id="288" r:id="rId25"/>
    <p:sldId id="289" r:id="rId26"/>
    <p:sldId id="290" r:id="rId27"/>
    <p:sldId id="291" r:id="rId28"/>
    <p:sldId id="4420" r:id="rId29"/>
    <p:sldId id="4421" r:id="rId30"/>
    <p:sldId id="4422" r:id="rId31"/>
    <p:sldId id="4423" r:id="rId32"/>
    <p:sldId id="4424" r:id="rId33"/>
    <p:sldId id="4425" r:id="rId34"/>
    <p:sldId id="4426" r:id="rId35"/>
    <p:sldId id="4427" r:id="rId36"/>
    <p:sldId id="4428" r:id="rId37"/>
    <p:sldId id="4429" r:id="rId38"/>
    <p:sldId id="296" r:id="rId39"/>
    <p:sldId id="297" r:id="rId40"/>
    <p:sldId id="298" r:id="rId41"/>
    <p:sldId id="299" r:id="rId42"/>
    <p:sldId id="276" r:id="rId43"/>
    <p:sldId id="318" r:id="rId44"/>
    <p:sldId id="316" r:id="rId45"/>
    <p:sldId id="265" r:id="rId46"/>
    <p:sldId id="306" r:id="rId47"/>
    <p:sldId id="282" r:id="rId48"/>
  </p:sldIdLst>
  <p:sldSz cx="12192000" cy="6858000"/>
  <p:notesSz cx="6858000" cy="9144000"/>
  <p:embeddedFontLst>
    <p:embeddedFont>
      <p:font typeface="lato" panose="020F0502020204030203" pitchFamily="34" charset="0"/>
      <p:regular r:id="rId50"/>
      <p:bold r:id="rId51"/>
      <p:italic r:id="rId52"/>
      <p:boldItalic r:id="rId53"/>
    </p:embeddedFont>
    <p:embeddedFont>
      <p:font typeface="Montserrat Light" panose="00000400000000000000" pitchFamily="2" charset="0"/>
      <p:regular r:id="rId54"/>
      <p:bold r:id="rId55"/>
      <p:italic r:id="rId56"/>
      <p:boldItalic r:id="rId57"/>
    </p:embeddedFont>
    <p:embeddedFont>
      <p:font typeface="Source Sans Pro" panose="020B0503030403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j52rhwOoa7YmwDWk+vwrgsMEBq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86D6E"/>
    <a:srgbClr val="47B5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p:restoredTop sz="94656"/>
  </p:normalViewPr>
  <p:slideViewPr>
    <p:cSldViewPr snapToGrid="0">
      <p:cViewPr varScale="1">
        <p:scale>
          <a:sx n="76" d="100"/>
          <a:sy n="76" d="100"/>
        </p:scale>
        <p:origin x="43" y="53"/>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Transparency</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a:t>Keep </a:t>
          </a:r>
          <a:r>
            <a:rPr lang="de-DE" dirty="0" err="1"/>
            <a:t>investors</a:t>
          </a:r>
          <a:r>
            <a:rPr lang="de-DE" dirty="0"/>
            <a:t> </a:t>
          </a:r>
          <a:r>
            <a:rPr lang="de-DE" dirty="0" err="1"/>
            <a:t>informed</a:t>
          </a:r>
          <a:r>
            <a:rPr lang="de-DE" dirty="0"/>
            <a:t> </a:t>
          </a:r>
          <a:r>
            <a:rPr lang="de-DE" dirty="0" err="1"/>
            <a:t>about</a:t>
          </a:r>
          <a:r>
            <a:rPr lang="de-DE" dirty="0"/>
            <a:t> </a:t>
          </a:r>
          <a:r>
            <a:rPr lang="de-DE" dirty="0" err="1"/>
            <a:t>the</a:t>
          </a:r>
          <a:r>
            <a:rPr lang="de-DE" dirty="0"/>
            <a:t> </a:t>
          </a:r>
          <a:r>
            <a:rPr lang="de-DE" dirty="0" err="1"/>
            <a:t>business‘s</a:t>
          </a:r>
          <a:r>
            <a:rPr lang="de-DE" dirty="0"/>
            <a:t> </a:t>
          </a:r>
          <a:r>
            <a:rPr lang="de-DE" dirty="0" err="1"/>
            <a:t>performance</a:t>
          </a:r>
          <a:r>
            <a:rPr lang="de-DE" dirty="0"/>
            <a:t> and </a:t>
          </a:r>
          <a:r>
            <a:rPr lang="de-DE" dirty="0" err="1"/>
            <a:t>outlook</a:t>
          </a:r>
          <a:endParaRPr lang="de-DE"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Trust</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err="1"/>
            <a:t>Build</a:t>
          </a:r>
          <a:r>
            <a:rPr lang="de-DE" dirty="0"/>
            <a:t> and </a:t>
          </a:r>
          <a:r>
            <a:rPr lang="de-DE" dirty="0" err="1"/>
            <a:t>maintain</a:t>
          </a:r>
          <a:r>
            <a:rPr lang="de-DE" dirty="0"/>
            <a:t> </a:t>
          </a:r>
          <a:r>
            <a:rPr lang="de-DE" dirty="0" err="1"/>
            <a:t>trust</a:t>
          </a:r>
          <a:r>
            <a:rPr lang="de-DE" dirty="0"/>
            <a:t> </a:t>
          </a:r>
          <a:r>
            <a:rPr lang="de-DE" dirty="0" err="1"/>
            <a:t>by</a:t>
          </a:r>
          <a:r>
            <a:rPr lang="de-DE" dirty="0"/>
            <a:t> </a:t>
          </a:r>
          <a:r>
            <a:rPr lang="de-DE" dirty="0" err="1"/>
            <a:t>sharing</a:t>
          </a:r>
          <a:r>
            <a:rPr lang="de-DE" dirty="0"/>
            <a:t> </a:t>
          </a:r>
          <a:r>
            <a:rPr lang="de-DE" dirty="0" err="1"/>
            <a:t>both</a:t>
          </a:r>
          <a:r>
            <a:rPr lang="de-DE" dirty="0"/>
            <a:t> </a:t>
          </a:r>
          <a:r>
            <a:rPr lang="de-DE" dirty="0" err="1"/>
            <a:t>successes</a:t>
          </a:r>
          <a:r>
            <a:rPr lang="de-DE" dirty="0"/>
            <a:t> and </a:t>
          </a:r>
          <a:r>
            <a:rPr lang="de-DE" dirty="0" err="1"/>
            <a:t>challenges</a:t>
          </a:r>
          <a:r>
            <a:rPr lang="de-DE" dirty="0"/>
            <a:t> </a:t>
          </a:r>
          <a:r>
            <a:rPr lang="de-DE" dirty="0" err="1"/>
            <a:t>openly</a:t>
          </a:r>
          <a:r>
            <a:rPr lang="de-DE" dirty="0"/>
            <a:t>. </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a:t>Engagement</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a:t>Keep </a:t>
          </a:r>
          <a:r>
            <a:rPr lang="de-DE" dirty="0" err="1"/>
            <a:t>investors</a:t>
          </a:r>
          <a:r>
            <a:rPr lang="de-DE" dirty="0"/>
            <a:t> </a:t>
          </a:r>
          <a:r>
            <a:rPr lang="de-DE" dirty="0" err="1"/>
            <a:t>involved</a:t>
          </a:r>
          <a:r>
            <a:rPr lang="de-DE" dirty="0"/>
            <a:t> </a:t>
          </a:r>
          <a:r>
            <a:rPr lang="de-DE" dirty="0" err="1"/>
            <a:t>through</a:t>
          </a:r>
          <a:r>
            <a:rPr lang="de-DE" dirty="0"/>
            <a:t> </a:t>
          </a:r>
          <a:r>
            <a:rPr lang="de-DE" dirty="0" err="1"/>
            <a:t>regular</a:t>
          </a:r>
          <a:r>
            <a:rPr lang="de-DE" dirty="0"/>
            <a:t> </a:t>
          </a:r>
          <a:r>
            <a:rPr lang="de-DE" dirty="0" err="1"/>
            <a:t>communication</a:t>
          </a:r>
          <a:r>
            <a:rPr lang="de-DE" dirty="0"/>
            <a:t> and </a:t>
          </a:r>
          <a:r>
            <a:rPr lang="de-DE" dirty="0" err="1"/>
            <a:t>updates</a:t>
          </a:r>
          <a:r>
            <a:rPr lang="de-DE" dirty="0"/>
            <a:t>.</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a:t>Clarity</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de-DE" dirty="0" err="1"/>
            <a:t>Ensure</a:t>
          </a:r>
          <a:r>
            <a:rPr lang="de-DE" dirty="0"/>
            <a:t> </a:t>
          </a:r>
          <a:r>
            <a:rPr lang="de-DE" dirty="0" err="1"/>
            <a:t>that</a:t>
          </a:r>
          <a:r>
            <a:rPr lang="de-DE" dirty="0"/>
            <a:t> </a:t>
          </a:r>
          <a:r>
            <a:rPr lang="de-DE" dirty="0" err="1"/>
            <a:t>your</a:t>
          </a:r>
          <a:r>
            <a:rPr lang="de-DE" dirty="0"/>
            <a:t> </a:t>
          </a:r>
          <a:r>
            <a:rPr lang="de-DE" dirty="0" err="1"/>
            <a:t>messages</a:t>
          </a:r>
          <a:r>
            <a:rPr lang="de-DE" dirty="0"/>
            <a:t> </a:t>
          </a:r>
          <a:r>
            <a:rPr lang="de-DE" dirty="0" err="1"/>
            <a:t>are</a:t>
          </a:r>
          <a:r>
            <a:rPr lang="de-DE" dirty="0"/>
            <a:t> </a:t>
          </a:r>
          <a:r>
            <a:rPr lang="de-DE" dirty="0" err="1"/>
            <a:t>straightforward</a:t>
          </a:r>
          <a:r>
            <a:rPr lang="de-DE" dirty="0"/>
            <a:t> and easy </a:t>
          </a:r>
          <a:r>
            <a:rPr lang="de-DE" dirty="0" err="1"/>
            <a:t>to</a:t>
          </a:r>
          <a:r>
            <a:rPr lang="de-DE" dirty="0"/>
            <a:t> </a:t>
          </a:r>
          <a:r>
            <a:rPr lang="de-DE" dirty="0" err="1"/>
            <a:t>understand</a:t>
          </a:r>
          <a:r>
            <a:rPr lang="de-DE" dirty="0"/>
            <a:t>. </a:t>
          </a:r>
          <a:r>
            <a:rPr lang="de-DE" dirty="0" err="1"/>
            <a:t>Avoid</a:t>
          </a:r>
          <a:r>
            <a:rPr lang="de-DE" dirty="0"/>
            <a:t> </a:t>
          </a:r>
          <a:r>
            <a:rPr lang="de-DE" dirty="0" err="1"/>
            <a:t>jargon</a:t>
          </a:r>
          <a:r>
            <a:rPr lang="de-DE" dirty="0"/>
            <a:t> </a:t>
          </a:r>
          <a:r>
            <a:rPr lang="de-DE" dirty="0" err="1"/>
            <a:t>that</a:t>
          </a:r>
          <a:r>
            <a:rPr lang="de-DE" dirty="0"/>
            <a:t> </a:t>
          </a:r>
          <a:r>
            <a:rPr lang="de-DE" dirty="0" err="1"/>
            <a:t>might</a:t>
          </a:r>
          <a:r>
            <a:rPr lang="de-DE" dirty="0"/>
            <a:t> </a:t>
          </a:r>
          <a:r>
            <a:rPr lang="de-DE" dirty="0" err="1"/>
            <a:t>confuse</a:t>
          </a:r>
          <a:r>
            <a:rPr lang="de-DE" dirty="0"/>
            <a:t> </a:t>
          </a:r>
          <a:r>
            <a:rPr lang="de-DE" dirty="0" err="1"/>
            <a:t>investors</a:t>
          </a:r>
          <a:r>
            <a:rPr lang="de-DE" dirty="0"/>
            <a:t>.</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Consistency</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dirty="0"/>
            <a:t>Regular </a:t>
          </a:r>
          <a:r>
            <a:rPr lang="de-DE" dirty="0" err="1"/>
            <a:t>communication</a:t>
          </a:r>
          <a:r>
            <a:rPr lang="de-DE" dirty="0"/>
            <a:t>, </a:t>
          </a:r>
          <a:r>
            <a:rPr lang="de-DE" dirty="0" err="1"/>
            <a:t>both</a:t>
          </a:r>
          <a:r>
            <a:rPr lang="de-DE" dirty="0"/>
            <a:t> in </a:t>
          </a:r>
          <a:r>
            <a:rPr lang="de-DE" dirty="0" err="1"/>
            <a:t>good</a:t>
          </a:r>
          <a:r>
            <a:rPr lang="de-DE" dirty="0"/>
            <a:t> </a:t>
          </a:r>
          <a:r>
            <a:rPr lang="de-DE" dirty="0" err="1"/>
            <a:t>times</a:t>
          </a:r>
          <a:r>
            <a:rPr lang="de-DE" dirty="0"/>
            <a:t> and </a:t>
          </a:r>
          <a:r>
            <a:rPr lang="de-DE" dirty="0" err="1"/>
            <a:t>bad</a:t>
          </a:r>
          <a:r>
            <a:rPr lang="de-DE" dirty="0"/>
            <a:t>, </a:t>
          </a:r>
          <a:r>
            <a:rPr lang="de-DE" dirty="0" err="1"/>
            <a:t>shows</a:t>
          </a:r>
          <a:r>
            <a:rPr lang="de-DE" dirty="0"/>
            <a:t> </a:t>
          </a:r>
          <a:r>
            <a:rPr lang="de-DE" dirty="0" err="1"/>
            <a:t>that</a:t>
          </a:r>
          <a:r>
            <a:rPr lang="de-DE" dirty="0"/>
            <a:t> </a:t>
          </a:r>
          <a:r>
            <a:rPr lang="de-DE" dirty="0" err="1"/>
            <a:t>the</a:t>
          </a:r>
          <a:r>
            <a:rPr lang="de-DE" dirty="0"/>
            <a:t> </a:t>
          </a:r>
          <a:r>
            <a:rPr lang="de-DE" dirty="0" err="1"/>
            <a:t>company</a:t>
          </a:r>
          <a:r>
            <a:rPr lang="de-DE" dirty="0"/>
            <a:t> </a:t>
          </a:r>
          <a:r>
            <a:rPr lang="de-DE" dirty="0" err="1"/>
            <a:t>is</a:t>
          </a:r>
          <a:r>
            <a:rPr lang="de-DE" dirty="0"/>
            <a:t> </a:t>
          </a:r>
          <a:r>
            <a:rPr lang="de-DE" dirty="0" err="1"/>
            <a:t>stable</a:t>
          </a:r>
          <a:r>
            <a:rPr lang="de-DE" dirty="0"/>
            <a:t> and transparent.</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err="1"/>
            <a:t>Timeliness</a:t>
          </a:r>
          <a:endParaRPr lang="de-DE" sz="28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dirty="0" err="1"/>
            <a:t>Provide</a:t>
          </a:r>
          <a:r>
            <a:rPr lang="de-DE" dirty="0"/>
            <a:t> </a:t>
          </a:r>
          <a:r>
            <a:rPr lang="de-DE" dirty="0" err="1"/>
            <a:t>timely</a:t>
          </a:r>
          <a:r>
            <a:rPr lang="de-DE" dirty="0"/>
            <a:t> </a:t>
          </a:r>
          <a:r>
            <a:rPr lang="de-DE" dirty="0" err="1"/>
            <a:t>updates</a:t>
          </a:r>
          <a:r>
            <a:rPr lang="de-DE" dirty="0"/>
            <a:t> so </a:t>
          </a:r>
          <a:r>
            <a:rPr lang="de-DE" dirty="0" err="1"/>
            <a:t>investors</a:t>
          </a:r>
          <a:r>
            <a:rPr lang="de-DE" dirty="0"/>
            <a:t> </a:t>
          </a:r>
          <a:r>
            <a:rPr lang="de-DE" dirty="0" err="1"/>
            <a:t>are</a:t>
          </a:r>
          <a:r>
            <a:rPr lang="de-DE" dirty="0"/>
            <a:t> not </a:t>
          </a:r>
          <a:r>
            <a:rPr lang="de-DE" dirty="0" err="1"/>
            <a:t>left</a:t>
          </a:r>
          <a:r>
            <a:rPr lang="de-DE" dirty="0"/>
            <a:t> in </a:t>
          </a:r>
          <a:r>
            <a:rPr lang="de-DE" dirty="0" err="1"/>
            <a:t>the</a:t>
          </a:r>
          <a:r>
            <a:rPr lang="de-DE" dirty="0"/>
            <a:t> </a:t>
          </a:r>
          <a:r>
            <a:rPr lang="de-DE" dirty="0" err="1"/>
            <a:t>dark</a:t>
          </a:r>
          <a:r>
            <a:rPr lang="de-DE" dirty="0"/>
            <a:t> </a:t>
          </a:r>
          <a:r>
            <a:rPr lang="de-DE" dirty="0" err="1"/>
            <a:t>about</a:t>
          </a:r>
          <a:r>
            <a:rPr lang="de-DE" dirty="0"/>
            <a:t> </a:t>
          </a:r>
          <a:r>
            <a:rPr lang="de-DE" dirty="0" err="1"/>
            <a:t>cricitacal</a:t>
          </a:r>
          <a:r>
            <a:rPr lang="de-DE" dirty="0"/>
            <a:t> </a:t>
          </a:r>
          <a:r>
            <a:rPr lang="de-DE" dirty="0" err="1"/>
            <a:t>developments</a:t>
          </a:r>
          <a:r>
            <a:rPr lang="de-DE" dirty="0"/>
            <a:t>. </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A0F79B-6370-4ADB-ABC1-90EEDEDD30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78E423B0-342E-4AA7-B868-10A480325E0F}">
      <dgm:prSet phldrT="[Text]" custT="1"/>
      <dgm:spPr/>
      <dgm:t>
        <a:bodyPr/>
        <a:lstStyle/>
        <a:p>
          <a:pPr>
            <a:buNone/>
          </a:pPr>
          <a:r>
            <a:rPr lang="de-DE" sz="2000" dirty="0"/>
            <a:t>Quarterly </a:t>
          </a:r>
          <a:r>
            <a:rPr lang="de-DE" sz="2000" dirty="0" err="1"/>
            <a:t>reports</a:t>
          </a:r>
          <a:endParaRPr lang="de-DE" sz="2000" dirty="0"/>
        </a:p>
      </dgm:t>
    </dgm:pt>
    <dgm:pt modelId="{44BC80F4-F260-4663-8DC5-80C371DF4BB6}" type="parTrans" cxnId="{17D72FC8-0A1C-4ED4-B682-64D27F63B7AD}">
      <dgm:prSet/>
      <dgm:spPr/>
      <dgm:t>
        <a:bodyPr/>
        <a:lstStyle/>
        <a:p>
          <a:endParaRPr lang="de-DE" sz="2400"/>
        </a:p>
      </dgm:t>
    </dgm:pt>
    <dgm:pt modelId="{74189D1B-2FB2-4D97-BEFE-CDC1490C220B}" type="sibTrans" cxnId="{17D72FC8-0A1C-4ED4-B682-64D27F63B7AD}">
      <dgm:prSet/>
      <dgm:spPr/>
      <dgm:t>
        <a:bodyPr/>
        <a:lstStyle/>
        <a:p>
          <a:endParaRPr lang="de-DE" sz="2400"/>
        </a:p>
      </dgm:t>
    </dgm:pt>
    <dgm:pt modelId="{FC324B8B-C738-427A-AF7A-048D506B92F3}">
      <dgm:prSet phldrT="[Text]" custT="1"/>
      <dgm:spPr/>
      <dgm:t>
        <a:bodyPr/>
        <a:lstStyle/>
        <a:p>
          <a:pPr>
            <a:buNone/>
          </a:pPr>
          <a:r>
            <a:rPr lang="de-DE" sz="1800" dirty="0" err="1">
              <a:latin typeface="Calibri" panose="020F0502020204030204" pitchFamily="34" charset="0"/>
              <a:ea typeface="Calibri" panose="020F0502020204030204" pitchFamily="34" charset="0"/>
              <a:cs typeface="Calibri" panose="020F0502020204030204" pitchFamily="34" charset="0"/>
            </a:rPr>
            <a:t>Provide</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regular</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updates</a:t>
          </a:r>
          <a:r>
            <a:rPr lang="de-DE" sz="1800" dirty="0">
              <a:latin typeface="Calibri" panose="020F0502020204030204" pitchFamily="34" charset="0"/>
              <a:ea typeface="Calibri" panose="020F0502020204030204" pitchFamily="34" charset="0"/>
              <a:cs typeface="Calibri" panose="020F0502020204030204" pitchFamily="34" charset="0"/>
            </a:rPr>
            <a:t> on </a:t>
          </a:r>
          <a:r>
            <a:rPr lang="de-DE" sz="1800" dirty="0" err="1">
              <a:latin typeface="Calibri" panose="020F0502020204030204" pitchFamily="34" charset="0"/>
              <a:ea typeface="Calibri" panose="020F0502020204030204" pitchFamily="34" charset="0"/>
              <a:cs typeface="Calibri" panose="020F0502020204030204" pitchFamily="34" charset="0"/>
            </a:rPr>
            <a:t>financial</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performance</a:t>
          </a:r>
          <a:r>
            <a:rPr lang="de-DE" sz="1800" dirty="0">
              <a:latin typeface="Calibri" panose="020F0502020204030204" pitchFamily="34" charset="0"/>
              <a:ea typeface="Calibri" panose="020F0502020204030204" pitchFamily="34" charset="0"/>
              <a:cs typeface="Calibri" panose="020F0502020204030204" pitchFamily="34" charset="0"/>
            </a:rPr>
            <a:t>.</a:t>
          </a:r>
        </a:p>
      </dgm:t>
    </dgm:pt>
    <dgm:pt modelId="{00CBBDCB-BD76-46CA-80D8-C7BAF5AECDC1}" type="parTrans" cxnId="{87476A6C-C47B-46CC-B031-638ABD529861}">
      <dgm:prSet/>
      <dgm:spPr/>
      <dgm:t>
        <a:bodyPr/>
        <a:lstStyle/>
        <a:p>
          <a:endParaRPr lang="de-DE" sz="2400"/>
        </a:p>
      </dgm:t>
    </dgm:pt>
    <dgm:pt modelId="{BE518FBB-EF6C-4592-A62D-AA054E5EA5D6}" type="sibTrans" cxnId="{87476A6C-C47B-46CC-B031-638ABD529861}">
      <dgm:prSet/>
      <dgm:spPr/>
      <dgm:t>
        <a:bodyPr/>
        <a:lstStyle/>
        <a:p>
          <a:endParaRPr lang="de-DE" sz="2400"/>
        </a:p>
      </dgm:t>
    </dgm:pt>
    <dgm:pt modelId="{5D493A21-D7BE-42A2-9FE7-1E16D4FBDB34}">
      <dgm:prSet phldrT="[Text]" custT="1"/>
      <dgm:spPr/>
      <dgm:t>
        <a:bodyPr/>
        <a:lstStyle/>
        <a:p>
          <a:pPr marL="0">
            <a:buNone/>
          </a:pPr>
          <a:r>
            <a:rPr lang="de-DE" sz="2000" dirty="0"/>
            <a:t>Annual Reports</a:t>
          </a:r>
        </a:p>
      </dgm:t>
    </dgm:pt>
    <dgm:pt modelId="{0430867E-EACF-4058-BAC4-A6F21DB6DF41}" type="parTrans" cxnId="{F6E3CA3D-ADCD-4BA1-86D8-1B8D769F7B92}">
      <dgm:prSet/>
      <dgm:spPr/>
      <dgm:t>
        <a:bodyPr/>
        <a:lstStyle/>
        <a:p>
          <a:endParaRPr lang="de-DE" sz="2400"/>
        </a:p>
      </dgm:t>
    </dgm:pt>
    <dgm:pt modelId="{77749EFF-1CD6-4BAF-AF2E-30182DCDE5CA}" type="sibTrans" cxnId="{F6E3CA3D-ADCD-4BA1-86D8-1B8D769F7B92}">
      <dgm:prSet/>
      <dgm:spPr/>
      <dgm:t>
        <a:bodyPr/>
        <a:lstStyle/>
        <a:p>
          <a:endParaRPr lang="de-DE" sz="2400"/>
        </a:p>
      </dgm:t>
    </dgm:pt>
    <dgm:pt modelId="{A0571A7A-C0F6-47C2-8579-343F3EE7ADA6}">
      <dgm:prSet phldrT="[Text]" custT="1"/>
      <dgm:spPr/>
      <dgm:t>
        <a:bodyPr/>
        <a:lstStyle/>
        <a:p>
          <a:pPr marL="0" indent="0">
            <a:buNone/>
          </a:pPr>
          <a:r>
            <a:rPr lang="de-DE" sz="1800" dirty="0">
              <a:latin typeface="Calibri" panose="020F0502020204030204" pitchFamily="34" charset="0"/>
              <a:ea typeface="Calibri" panose="020F0502020204030204" pitchFamily="34" charset="0"/>
              <a:cs typeface="Calibri" panose="020F0502020204030204" pitchFamily="34" charset="0"/>
            </a:rPr>
            <a:t>A </a:t>
          </a:r>
          <a:r>
            <a:rPr lang="de-DE" sz="1800" dirty="0" err="1">
              <a:latin typeface="Calibri" panose="020F0502020204030204" pitchFamily="34" charset="0"/>
              <a:ea typeface="Calibri" panose="020F0502020204030204" pitchFamily="34" charset="0"/>
              <a:cs typeface="Calibri" panose="020F0502020204030204" pitchFamily="34" charset="0"/>
            </a:rPr>
            <a:t>comprehensive</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overview</a:t>
          </a:r>
          <a:r>
            <a:rPr lang="de-DE" sz="1800" dirty="0">
              <a:latin typeface="Calibri" panose="020F0502020204030204" pitchFamily="34" charset="0"/>
              <a:ea typeface="Calibri" panose="020F0502020204030204" pitchFamily="34" charset="0"/>
              <a:cs typeface="Calibri" panose="020F0502020204030204" pitchFamily="34" charset="0"/>
            </a:rPr>
            <a:t> of </a:t>
          </a:r>
          <a:r>
            <a:rPr lang="de-DE" sz="1800" dirty="0" err="1">
              <a:latin typeface="Calibri" panose="020F0502020204030204" pitchFamily="34" charset="0"/>
              <a:ea typeface="Calibri" panose="020F0502020204030204" pitchFamily="34" charset="0"/>
              <a:cs typeface="Calibri" panose="020F0502020204030204" pitchFamily="34" charset="0"/>
            </a:rPr>
            <a:t>the</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company‘s</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yearly</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performance</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including</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financials</a:t>
          </a:r>
          <a:r>
            <a:rPr lang="de-DE" sz="1800" dirty="0">
              <a:latin typeface="Calibri" panose="020F0502020204030204" pitchFamily="34" charset="0"/>
              <a:ea typeface="Calibri" panose="020F0502020204030204" pitchFamily="34" charset="0"/>
              <a:cs typeface="Calibri" panose="020F0502020204030204" pitchFamily="34" charset="0"/>
            </a:rPr>
            <a:t> and </a:t>
          </a:r>
          <a:r>
            <a:rPr lang="de-DE" sz="1800" dirty="0" err="1">
              <a:latin typeface="Calibri" panose="020F0502020204030204" pitchFamily="34" charset="0"/>
              <a:ea typeface="Calibri" panose="020F0502020204030204" pitchFamily="34" charset="0"/>
              <a:cs typeface="Calibri" panose="020F0502020204030204" pitchFamily="34" charset="0"/>
            </a:rPr>
            <a:t>strategic</a:t>
          </a:r>
          <a:r>
            <a:rPr lang="de-DE" sz="1800" dirty="0">
              <a:latin typeface="Calibri" panose="020F0502020204030204" pitchFamily="34" charset="0"/>
              <a:ea typeface="Calibri" panose="020F0502020204030204" pitchFamily="34" charset="0"/>
              <a:cs typeface="Calibri" panose="020F0502020204030204" pitchFamily="34" charset="0"/>
            </a:rPr>
            <a:t> initiatives.</a:t>
          </a:r>
        </a:p>
      </dgm:t>
    </dgm:pt>
    <dgm:pt modelId="{B9203EAD-6AFC-4AB7-981F-9C8E433F87BB}" type="parTrans" cxnId="{BD847E87-F532-45C5-B5CD-FBFC6D7B823A}">
      <dgm:prSet/>
      <dgm:spPr/>
      <dgm:t>
        <a:bodyPr/>
        <a:lstStyle/>
        <a:p>
          <a:endParaRPr lang="de-DE" sz="2400"/>
        </a:p>
      </dgm:t>
    </dgm:pt>
    <dgm:pt modelId="{958E8D72-D7EA-4D70-B27E-C434F92716AA}" type="sibTrans" cxnId="{BD847E87-F532-45C5-B5CD-FBFC6D7B823A}">
      <dgm:prSet/>
      <dgm:spPr/>
      <dgm:t>
        <a:bodyPr/>
        <a:lstStyle/>
        <a:p>
          <a:endParaRPr lang="de-DE" sz="2400"/>
        </a:p>
      </dgm:t>
    </dgm:pt>
    <dgm:pt modelId="{FBFE825C-F3CE-4555-A2F9-D5411A0CA525}">
      <dgm:prSet phldrT="[Text]" custT="1"/>
      <dgm:spPr/>
      <dgm:t>
        <a:bodyPr/>
        <a:lstStyle/>
        <a:p>
          <a:pPr marL="0">
            <a:buNone/>
          </a:pPr>
          <a:r>
            <a:rPr lang="de-DE" sz="2000" dirty="0"/>
            <a:t>Investor Meetings</a:t>
          </a:r>
        </a:p>
      </dgm:t>
    </dgm:pt>
    <dgm:pt modelId="{2250CF3C-670E-4BF3-A606-7038C263D1B7}" type="parTrans" cxnId="{B0B341FF-873A-4D14-BDAB-8C08559C5077}">
      <dgm:prSet/>
      <dgm:spPr/>
      <dgm:t>
        <a:bodyPr/>
        <a:lstStyle/>
        <a:p>
          <a:endParaRPr lang="de-DE" sz="2400"/>
        </a:p>
      </dgm:t>
    </dgm:pt>
    <dgm:pt modelId="{EABF1C65-6282-4097-A914-80DB8BD2443F}" type="sibTrans" cxnId="{B0B341FF-873A-4D14-BDAB-8C08559C5077}">
      <dgm:prSet/>
      <dgm:spPr/>
      <dgm:t>
        <a:bodyPr/>
        <a:lstStyle/>
        <a:p>
          <a:endParaRPr lang="de-DE" sz="2400"/>
        </a:p>
      </dgm:t>
    </dgm:pt>
    <dgm:pt modelId="{F5D77958-F083-4B70-8751-A0DA0880BA40}">
      <dgm:prSet phldrT="[Text]" custT="1"/>
      <dgm:spPr/>
      <dgm:t>
        <a:bodyPr/>
        <a:lstStyle/>
        <a:p>
          <a:pPr marL="0" indent="0">
            <a:buNone/>
          </a:pPr>
          <a:r>
            <a:rPr lang="de-DE" sz="1800" dirty="0">
              <a:latin typeface="Calibri" panose="020F0502020204030204" pitchFamily="34" charset="0"/>
              <a:ea typeface="Calibri" panose="020F0502020204030204" pitchFamily="34" charset="0"/>
              <a:cs typeface="Calibri" panose="020F0502020204030204" pitchFamily="34" charset="0"/>
            </a:rPr>
            <a:t>Face-</a:t>
          </a:r>
          <a:r>
            <a:rPr lang="de-DE" sz="1800" dirty="0" err="1">
              <a:latin typeface="Calibri" panose="020F0502020204030204" pitchFamily="34" charset="0"/>
              <a:ea typeface="Calibri" panose="020F0502020204030204" pitchFamily="34" charset="0"/>
              <a:cs typeface="Calibri" panose="020F0502020204030204" pitchFamily="34" charset="0"/>
            </a:rPr>
            <a:t>to</a:t>
          </a:r>
          <a:r>
            <a:rPr lang="de-DE" sz="1800" dirty="0">
              <a:latin typeface="Calibri" panose="020F0502020204030204" pitchFamily="34" charset="0"/>
              <a:ea typeface="Calibri" panose="020F0502020204030204" pitchFamily="34" charset="0"/>
              <a:cs typeface="Calibri" panose="020F0502020204030204" pitchFamily="34" charset="0"/>
            </a:rPr>
            <a:t>-face </a:t>
          </a:r>
          <a:r>
            <a:rPr lang="de-DE" sz="1800" dirty="0" err="1">
              <a:latin typeface="Calibri" panose="020F0502020204030204" pitchFamily="34" charset="0"/>
              <a:ea typeface="Calibri" panose="020F0502020204030204" pitchFamily="34" charset="0"/>
              <a:cs typeface="Calibri" panose="020F0502020204030204" pitchFamily="34" charset="0"/>
            </a:rPr>
            <a:t>meetings</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or</a:t>
          </a:r>
          <a:r>
            <a:rPr lang="de-DE" sz="1800" dirty="0">
              <a:latin typeface="Calibri" panose="020F0502020204030204" pitchFamily="34" charset="0"/>
              <a:ea typeface="Calibri" panose="020F0502020204030204" pitchFamily="34" charset="0"/>
              <a:cs typeface="Calibri" panose="020F0502020204030204" pitchFamily="34" charset="0"/>
            </a:rPr>
            <a:t> virtual </a:t>
          </a:r>
          <a:r>
            <a:rPr lang="de-DE" sz="1800" dirty="0" err="1">
              <a:latin typeface="Calibri" panose="020F0502020204030204" pitchFamily="34" charset="0"/>
              <a:ea typeface="Calibri" panose="020F0502020204030204" pitchFamily="34" charset="0"/>
              <a:cs typeface="Calibri" panose="020F0502020204030204" pitchFamily="34" charset="0"/>
            </a:rPr>
            <a:t>sessions</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to</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discuss</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company</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progress</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address</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concerns</a:t>
          </a:r>
          <a:r>
            <a:rPr lang="de-DE" sz="1800" dirty="0">
              <a:latin typeface="Calibri" panose="020F0502020204030204" pitchFamily="34" charset="0"/>
              <a:ea typeface="Calibri" panose="020F0502020204030204" pitchFamily="34" charset="0"/>
              <a:cs typeface="Calibri" panose="020F0502020204030204" pitchFamily="34" charset="0"/>
            </a:rPr>
            <a:t>, and </a:t>
          </a:r>
          <a:r>
            <a:rPr lang="de-DE" sz="1800" dirty="0" err="1">
              <a:latin typeface="Calibri" panose="020F0502020204030204" pitchFamily="34" charset="0"/>
              <a:ea typeface="Calibri" panose="020F0502020204030204" pitchFamily="34" charset="0"/>
              <a:cs typeface="Calibri" panose="020F0502020204030204" pitchFamily="34" charset="0"/>
            </a:rPr>
            <a:t>outline</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future</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plans</a:t>
          </a:r>
          <a:r>
            <a:rPr lang="de-DE" sz="1800" dirty="0">
              <a:latin typeface="Calibri" panose="020F0502020204030204" pitchFamily="34" charset="0"/>
              <a:ea typeface="Calibri" panose="020F0502020204030204" pitchFamily="34" charset="0"/>
              <a:cs typeface="Calibri" panose="020F0502020204030204" pitchFamily="34" charset="0"/>
            </a:rPr>
            <a:t>.</a:t>
          </a:r>
        </a:p>
      </dgm:t>
    </dgm:pt>
    <dgm:pt modelId="{485AF3E7-3248-4875-9EA9-5E2A999FD1CB}" type="sibTrans" cxnId="{BC57FE75-1507-4C72-BE21-9FDCFF24DE6C}">
      <dgm:prSet/>
      <dgm:spPr/>
      <dgm:t>
        <a:bodyPr/>
        <a:lstStyle/>
        <a:p>
          <a:endParaRPr lang="de-DE" sz="2400"/>
        </a:p>
      </dgm:t>
    </dgm:pt>
    <dgm:pt modelId="{FCADE643-2BAA-449D-8FEE-FB793D9C1753}" type="parTrans" cxnId="{BC57FE75-1507-4C72-BE21-9FDCFF24DE6C}">
      <dgm:prSet/>
      <dgm:spPr/>
      <dgm:t>
        <a:bodyPr/>
        <a:lstStyle/>
        <a:p>
          <a:endParaRPr lang="de-DE" sz="2400"/>
        </a:p>
      </dgm:t>
    </dgm:pt>
    <dgm:pt modelId="{6E9B0F44-5313-4454-B902-B053003B4FC1}">
      <dgm:prSet phldrT="[Text]" custT="1"/>
      <dgm:spPr/>
      <dgm:t>
        <a:bodyPr/>
        <a:lstStyle/>
        <a:p>
          <a:pPr marL="0" indent="0">
            <a:buNone/>
          </a:pPr>
          <a:r>
            <a:rPr lang="de-DE" sz="2000" dirty="0" err="1"/>
            <a:t>Earnings</a:t>
          </a:r>
          <a:r>
            <a:rPr lang="de-DE" sz="2000" dirty="0"/>
            <a:t> Calls</a:t>
          </a:r>
        </a:p>
      </dgm:t>
    </dgm:pt>
    <dgm:pt modelId="{BF6E3AF8-A0D8-4F6A-9860-8A375C22AE57}" type="parTrans" cxnId="{341CC3E3-A3F9-4944-8A53-301035F05219}">
      <dgm:prSet/>
      <dgm:spPr/>
      <dgm:t>
        <a:bodyPr/>
        <a:lstStyle/>
        <a:p>
          <a:endParaRPr lang="de-DE" sz="2400"/>
        </a:p>
      </dgm:t>
    </dgm:pt>
    <dgm:pt modelId="{D2E6C660-BFC9-41D2-B15C-B9241B6D32D4}" type="sibTrans" cxnId="{341CC3E3-A3F9-4944-8A53-301035F05219}">
      <dgm:prSet/>
      <dgm:spPr/>
      <dgm:t>
        <a:bodyPr/>
        <a:lstStyle/>
        <a:p>
          <a:endParaRPr lang="de-DE" sz="2400"/>
        </a:p>
      </dgm:t>
    </dgm:pt>
    <dgm:pt modelId="{F7E3A421-4EE7-4C01-947F-A2085AC87EFD}">
      <dgm:prSet phldrT="[Text]" custT="1"/>
      <dgm:spPr/>
      <dgm:t>
        <a:bodyPr/>
        <a:lstStyle/>
        <a:p>
          <a:pPr marL="0" indent="0">
            <a:buNone/>
          </a:pPr>
          <a:r>
            <a:rPr lang="de-DE" sz="2000" dirty="0"/>
            <a:t>Newsletters</a:t>
          </a:r>
        </a:p>
      </dgm:t>
    </dgm:pt>
    <dgm:pt modelId="{2A4D352C-7F19-45D0-B63D-5425DCBDD1D6}" type="parTrans" cxnId="{2D8DB931-0877-4F3D-8C84-F5BCE5896CC3}">
      <dgm:prSet/>
      <dgm:spPr/>
      <dgm:t>
        <a:bodyPr/>
        <a:lstStyle/>
        <a:p>
          <a:endParaRPr lang="de-DE" sz="2400"/>
        </a:p>
      </dgm:t>
    </dgm:pt>
    <dgm:pt modelId="{FA7BA25B-95B9-4ED6-93C0-B6A38B7144E3}" type="sibTrans" cxnId="{2D8DB931-0877-4F3D-8C84-F5BCE5896CC3}">
      <dgm:prSet/>
      <dgm:spPr/>
      <dgm:t>
        <a:bodyPr/>
        <a:lstStyle/>
        <a:p>
          <a:endParaRPr lang="de-DE" sz="2400"/>
        </a:p>
      </dgm:t>
    </dgm:pt>
    <dgm:pt modelId="{D3460C03-534C-4E45-9F54-B4B351673982}">
      <dgm:prSet phldrT="[Text]" custT="1"/>
      <dgm:spPr/>
      <dgm:t>
        <a:bodyPr/>
        <a:lstStyle/>
        <a:p>
          <a:pPr marL="0" indent="0">
            <a:buNone/>
          </a:pPr>
          <a:r>
            <a:rPr lang="de-DE" sz="1800" dirty="0">
              <a:latin typeface="Calibri" panose="020F0502020204030204" pitchFamily="34" charset="0"/>
              <a:ea typeface="Calibri" panose="020F0502020204030204" pitchFamily="34" charset="0"/>
              <a:cs typeface="Calibri" panose="020F0502020204030204" pitchFamily="34" charset="0"/>
            </a:rPr>
            <a:t>Monthly </a:t>
          </a:r>
          <a:r>
            <a:rPr lang="de-DE" sz="1800" dirty="0" err="1">
              <a:latin typeface="Calibri" panose="020F0502020204030204" pitchFamily="34" charset="0"/>
              <a:ea typeface="Calibri" panose="020F0502020204030204" pitchFamily="34" charset="0"/>
              <a:cs typeface="Calibri" panose="020F0502020204030204" pitchFamily="34" charset="0"/>
            </a:rPr>
            <a:t>or</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quarterly</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emails</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that</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keep</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investors</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informed</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about</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ongoing</a:t>
          </a:r>
          <a:r>
            <a:rPr lang="de-DE" sz="1800" dirty="0">
              <a:latin typeface="Calibri" panose="020F0502020204030204" pitchFamily="34" charset="0"/>
              <a:ea typeface="Calibri" panose="020F0502020204030204" pitchFamily="34" charset="0"/>
              <a:cs typeface="Calibri" panose="020F0502020204030204" pitchFamily="34" charset="0"/>
            </a:rPr>
            <a:t> </a:t>
          </a:r>
          <a:r>
            <a:rPr lang="de-DE" sz="1800" dirty="0" err="1">
              <a:latin typeface="Calibri" panose="020F0502020204030204" pitchFamily="34" charset="0"/>
              <a:ea typeface="Calibri" panose="020F0502020204030204" pitchFamily="34" charset="0"/>
              <a:cs typeface="Calibri" panose="020F0502020204030204" pitchFamily="34" charset="0"/>
            </a:rPr>
            <a:t>activities</a:t>
          </a:r>
          <a:endParaRPr lang="de-DE" sz="1800" dirty="0">
            <a:latin typeface="Calibri" panose="020F0502020204030204" pitchFamily="34" charset="0"/>
            <a:ea typeface="Calibri" panose="020F0502020204030204" pitchFamily="34" charset="0"/>
            <a:cs typeface="Calibri" panose="020F0502020204030204" pitchFamily="34" charset="0"/>
          </a:endParaRPr>
        </a:p>
      </dgm:t>
    </dgm:pt>
    <dgm:pt modelId="{20A0FD29-C600-4B9D-BCA2-511989123E21}" type="parTrans" cxnId="{274EF56F-9D0E-486D-8598-2E9D85193379}">
      <dgm:prSet/>
      <dgm:spPr/>
      <dgm:t>
        <a:bodyPr/>
        <a:lstStyle/>
        <a:p>
          <a:endParaRPr lang="de-DE" sz="2400"/>
        </a:p>
      </dgm:t>
    </dgm:pt>
    <dgm:pt modelId="{0A90CB1C-46DD-4994-A616-CF898CAB6957}" type="sibTrans" cxnId="{274EF56F-9D0E-486D-8598-2E9D85193379}">
      <dgm:prSet/>
      <dgm:spPr/>
      <dgm:t>
        <a:bodyPr/>
        <a:lstStyle/>
        <a:p>
          <a:endParaRPr lang="de-DE" sz="2400"/>
        </a:p>
      </dgm:t>
    </dgm:pt>
    <dgm:pt modelId="{A6F00DAF-1939-4F6B-9F5D-4D558C050D1F}">
      <dgm:prSet phldrT="[Text]" custT="1"/>
      <dgm:spPr/>
      <dgm:t>
        <a:bodyPr/>
        <a:lstStyle/>
        <a:p>
          <a:pPr marL="0" indent="0">
            <a:buNone/>
          </a:pPr>
          <a:r>
            <a:rPr lang="de-DE" sz="1800" dirty="0">
              <a:latin typeface="Calibri" panose="020F0502020204030204" pitchFamily="34" charset="0"/>
              <a:ea typeface="Calibri" panose="020F0502020204030204" pitchFamily="34" charset="0"/>
              <a:cs typeface="Calibri" panose="020F0502020204030204" pitchFamily="34" charset="0"/>
            </a:rPr>
            <a:t>Publicly accessible calls where company leadership discusses financial performance and takes questions from investors</a:t>
          </a:r>
        </a:p>
      </dgm:t>
    </dgm:pt>
    <dgm:pt modelId="{63CA5CE9-5520-49E8-9C62-E3DD2477D857}" type="parTrans" cxnId="{7AF65C2A-6104-4BD6-99D3-0EAB16D5F690}">
      <dgm:prSet/>
      <dgm:spPr/>
      <dgm:t>
        <a:bodyPr/>
        <a:lstStyle/>
        <a:p>
          <a:endParaRPr lang="de-DE" sz="2400"/>
        </a:p>
      </dgm:t>
    </dgm:pt>
    <dgm:pt modelId="{8DE2B3F7-493F-4730-A8A0-BE42A2A7B935}" type="sibTrans" cxnId="{7AF65C2A-6104-4BD6-99D3-0EAB16D5F690}">
      <dgm:prSet/>
      <dgm:spPr/>
      <dgm:t>
        <a:bodyPr/>
        <a:lstStyle/>
        <a:p>
          <a:endParaRPr lang="de-DE" sz="2400"/>
        </a:p>
      </dgm:t>
    </dgm:pt>
    <dgm:pt modelId="{DE8F21CC-3A50-4E8E-A567-B918B3C0875C}" type="pres">
      <dgm:prSet presAssocID="{D3A0F79B-6370-4ADB-ABC1-90EEDEDD30A4}" presName="vert0" presStyleCnt="0">
        <dgm:presLayoutVars>
          <dgm:dir/>
          <dgm:animOne val="branch"/>
          <dgm:animLvl val="lvl"/>
        </dgm:presLayoutVars>
      </dgm:prSet>
      <dgm:spPr/>
    </dgm:pt>
    <dgm:pt modelId="{554DB66D-F903-41CD-8BC5-D55A07F7D42B}" type="pres">
      <dgm:prSet presAssocID="{78E423B0-342E-4AA7-B868-10A480325E0F}" presName="thickLine" presStyleLbl="alignNode1" presStyleIdx="0" presStyleCnt="5"/>
      <dgm:spPr/>
    </dgm:pt>
    <dgm:pt modelId="{028D2485-7D90-4A02-AAC0-3D0E3801B31A}" type="pres">
      <dgm:prSet presAssocID="{78E423B0-342E-4AA7-B868-10A480325E0F}" presName="horz1" presStyleCnt="0"/>
      <dgm:spPr/>
    </dgm:pt>
    <dgm:pt modelId="{ADA65290-F57F-486A-B417-6DC27A6B604D}" type="pres">
      <dgm:prSet presAssocID="{78E423B0-342E-4AA7-B868-10A480325E0F}" presName="tx1" presStyleLbl="revTx" presStyleIdx="0" presStyleCnt="10"/>
      <dgm:spPr/>
    </dgm:pt>
    <dgm:pt modelId="{F2CF0DCC-C2FC-4413-BC6E-15E6DD62BBB1}" type="pres">
      <dgm:prSet presAssocID="{78E423B0-342E-4AA7-B868-10A480325E0F}" presName="vert1" presStyleCnt="0"/>
      <dgm:spPr/>
    </dgm:pt>
    <dgm:pt modelId="{E3008362-2C32-4FCD-BB67-E95F63BAE020}" type="pres">
      <dgm:prSet presAssocID="{FC324B8B-C738-427A-AF7A-048D506B92F3}" presName="vertSpace2a" presStyleCnt="0"/>
      <dgm:spPr/>
    </dgm:pt>
    <dgm:pt modelId="{860FB56F-1508-46A1-830E-6FE68AF3C0F2}" type="pres">
      <dgm:prSet presAssocID="{FC324B8B-C738-427A-AF7A-048D506B92F3}" presName="horz2" presStyleCnt="0"/>
      <dgm:spPr/>
    </dgm:pt>
    <dgm:pt modelId="{AF5D4213-58BA-4313-8836-8D3EEAA5986E}" type="pres">
      <dgm:prSet presAssocID="{FC324B8B-C738-427A-AF7A-048D506B92F3}" presName="horzSpace2" presStyleCnt="0"/>
      <dgm:spPr/>
    </dgm:pt>
    <dgm:pt modelId="{561CF158-BC4A-4458-814C-784463965FC7}" type="pres">
      <dgm:prSet presAssocID="{FC324B8B-C738-427A-AF7A-048D506B92F3}" presName="tx2" presStyleLbl="revTx" presStyleIdx="1" presStyleCnt="10"/>
      <dgm:spPr/>
    </dgm:pt>
    <dgm:pt modelId="{6126F349-DE76-4C5B-9C67-0E4A61498842}" type="pres">
      <dgm:prSet presAssocID="{FC324B8B-C738-427A-AF7A-048D506B92F3}" presName="vert2" presStyleCnt="0"/>
      <dgm:spPr/>
    </dgm:pt>
    <dgm:pt modelId="{0AC5D576-3205-425D-956C-FE659BB1795F}" type="pres">
      <dgm:prSet presAssocID="{FC324B8B-C738-427A-AF7A-048D506B92F3}" presName="thinLine2b" presStyleLbl="callout" presStyleIdx="0" presStyleCnt="5"/>
      <dgm:spPr/>
    </dgm:pt>
    <dgm:pt modelId="{35673415-671B-4B0B-ABD5-3F929152901B}" type="pres">
      <dgm:prSet presAssocID="{FC324B8B-C738-427A-AF7A-048D506B92F3}" presName="vertSpace2b" presStyleCnt="0"/>
      <dgm:spPr/>
    </dgm:pt>
    <dgm:pt modelId="{5F07C887-3715-480F-A6B0-8AF190B49350}" type="pres">
      <dgm:prSet presAssocID="{5D493A21-D7BE-42A2-9FE7-1E16D4FBDB34}" presName="thickLine" presStyleLbl="alignNode1" presStyleIdx="1" presStyleCnt="5"/>
      <dgm:spPr/>
    </dgm:pt>
    <dgm:pt modelId="{79467D08-5985-4EFA-970D-37708C30CB24}" type="pres">
      <dgm:prSet presAssocID="{5D493A21-D7BE-42A2-9FE7-1E16D4FBDB34}" presName="horz1" presStyleCnt="0"/>
      <dgm:spPr/>
    </dgm:pt>
    <dgm:pt modelId="{13B0069F-8FEA-4123-8ADF-D0DD651F227D}" type="pres">
      <dgm:prSet presAssocID="{5D493A21-D7BE-42A2-9FE7-1E16D4FBDB34}" presName="tx1" presStyleLbl="revTx" presStyleIdx="2" presStyleCnt="10"/>
      <dgm:spPr/>
    </dgm:pt>
    <dgm:pt modelId="{932EAE2A-31EE-443B-B473-308BCC18B9CC}" type="pres">
      <dgm:prSet presAssocID="{5D493A21-D7BE-42A2-9FE7-1E16D4FBDB34}" presName="vert1" presStyleCnt="0"/>
      <dgm:spPr/>
    </dgm:pt>
    <dgm:pt modelId="{76EEB277-0443-42D7-9F1A-11436F7EC5D4}" type="pres">
      <dgm:prSet presAssocID="{A0571A7A-C0F6-47C2-8579-343F3EE7ADA6}" presName="vertSpace2a" presStyleCnt="0"/>
      <dgm:spPr/>
    </dgm:pt>
    <dgm:pt modelId="{74D5DFFC-8FB6-443B-8D4D-DEC931D23EDE}" type="pres">
      <dgm:prSet presAssocID="{A0571A7A-C0F6-47C2-8579-343F3EE7ADA6}" presName="horz2" presStyleCnt="0"/>
      <dgm:spPr/>
    </dgm:pt>
    <dgm:pt modelId="{4C14361A-D662-462B-B6E1-2AF828E337E7}" type="pres">
      <dgm:prSet presAssocID="{A0571A7A-C0F6-47C2-8579-343F3EE7ADA6}" presName="horzSpace2" presStyleCnt="0"/>
      <dgm:spPr/>
    </dgm:pt>
    <dgm:pt modelId="{D3EDE53F-4021-4BC4-8B07-0B383959CDA6}" type="pres">
      <dgm:prSet presAssocID="{A0571A7A-C0F6-47C2-8579-343F3EE7ADA6}" presName="tx2" presStyleLbl="revTx" presStyleIdx="3" presStyleCnt="10"/>
      <dgm:spPr/>
    </dgm:pt>
    <dgm:pt modelId="{C0C72FBB-064D-454D-ABBC-2F59B491862B}" type="pres">
      <dgm:prSet presAssocID="{A0571A7A-C0F6-47C2-8579-343F3EE7ADA6}" presName="vert2" presStyleCnt="0"/>
      <dgm:spPr/>
    </dgm:pt>
    <dgm:pt modelId="{7B4B7867-315E-45C3-AB58-03EB8DAEDF0D}" type="pres">
      <dgm:prSet presAssocID="{A0571A7A-C0F6-47C2-8579-343F3EE7ADA6}" presName="thinLine2b" presStyleLbl="callout" presStyleIdx="1" presStyleCnt="5"/>
      <dgm:spPr/>
    </dgm:pt>
    <dgm:pt modelId="{875B1E44-E450-4619-8BF4-1A0D353C452A}" type="pres">
      <dgm:prSet presAssocID="{A0571A7A-C0F6-47C2-8579-343F3EE7ADA6}" presName="vertSpace2b" presStyleCnt="0"/>
      <dgm:spPr/>
    </dgm:pt>
    <dgm:pt modelId="{D2F2EAE3-01E0-406B-8DB9-C0224445E31F}" type="pres">
      <dgm:prSet presAssocID="{FBFE825C-F3CE-4555-A2F9-D5411A0CA525}" presName="thickLine" presStyleLbl="alignNode1" presStyleIdx="2" presStyleCnt="5"/>
      <dgm:spPr/>
    </dgm:pt>
    <dgm:pt modelId="{3FCB9ECC-E79A-4F75-826B-B96CA6B812C9}" type="pres">
      <dgm:prSet presAssocID="{FBFE825C-F3CE-4555-A2F9-D5411A0CA525}" presName="horz1" presStyleCnt="0"/>
      <dgm:spPr/>
    </dgm:pt>
    <dgm:pt modelId="{37E30F1F-F69C-4F6E-9519-D46D3DAF6FEE}" type="pres">
      <dgm:prSet presAssocID="{FBFE825C-F3CE-4555-A2F9-D5411A0CA525}" presName="tx1" presStyleLbl="revTx" presStyleIdx="4" presStyleCnt="10"/>
      <dgm:spPr/>
    </dgm:pt>
    <dgm:pt modelId="{F77A0BD8-A4C7-47E7-A7FD-868C8E878E85}" type="pres">
      <dgm:prSet presAssocID="{FBFE825C-F3CE-4555-A2F9-D5411A0CA525}" presName="vert1" presStyleCnt="0"/>
      <dgm:spPr/>
    </dgm:pt>
    <dgm:pt modelId="{BAD1A0C0-C041-4D0B-98EC-5E5385BF58A5}" type="pres">
      <dgm:prSet presAssocID="{F5D77958-F083-4B70-8751-A0DA0880BA40}" presName="vertSpace2a" presStyleCnt="0"/>
      <dgm:spPr/>
    </dgm:pt>
    <dgm:pt modelId="{F4E71447-6B30-4A1B-A45C-9B1CA2C48E79}" type="pres">
      <dgm:prSet presAssocID="{F5D77958-F083-4B70-8751-A0DA0880BA40}" presName="horz2" presStyleCnt="0"/>
      <dgm:spPr/>
    </dgm:pt>
    <dgm:pt modelId="{191DA3DC-7D24-45A7-9AEC-62170B956F38}" type="pres">
      <dgm:prSet presAssocID="{F5D77958-F083-4B70-8751-A0DA0880BA40}" presName="horzSpace2" presStyleCnt="0"/>
      <dgm:spPr/>
    </dgm:pt>
    <dgm:pt modelId="{3B82D7AC-9B58-4250-A761-8DD88D854F1B}" type="pres">
      <dgm:prSet presAssocID="{F5D77958-F083-4B70-8751-A0DA0880BA40}" presName="tx2" presStyleLbl="revTx" presStyleIdx="5" presStyleCnt="10" custScaleX="105814"/>
      <dgm:spPr/>
    </dgm:pt>
    <dgm:pt modelId="{666F6422-32B8-4973-BBEC-FD50985400AE}" type="pres">
      <dgm:prSet presAssocID="{F5D77958-F083-4B70-8751-A0DA0880BA40}" presName="vert2" presStyleCnt="0"/>
      <dgm:spPr/>
    </dgm:pt>
    <dgm:pt modelId="{6139B360-5908-4172-AB45-4C2B8B29AED6}" type="pres">
      <dgm:prSet presAssocID="{F5D77958-F083-4B70-8751-A0DA0880BA40}" presName="thinLine2b" presStyleLbl="callout" presStyleIdx="2" presStyleCnt="5"/>
      <dgm:spPr/>
    </dgm:pt>
    <dgm:pt modelId="{701CCDE7-F777-4034-BD27-AA94FD36D0F1}" type="pres">
      <dgm:prSet presAssocID="{F5D77958-F083-4B70-8751-A0DA0880BA40}" presName="vertSpace2b" presStyleCnt="0"/>
      <dgm:spPr/>
    </dgm:pt>
    <dgm:pt modelId="{E3FC1F2D-C5DC-45AE-B0E5-916E44198F7D}" type="pres">
      <dgm:prSet presAssocID="{F7E3A421-4EE7-4C01-947F-A2085AC87EFD}" presName="thickLine" presStyleLbl="alignNode1" presStyleIdx="3" presStyleCnt="5"/>
      <dgm:spPr/>
    </dgm:pt>
    <dgm:pt modelId="{8DAF3BA3-E174-42B7-81A2-3E9077A22ABE}" type="pres">
      <dgm:prSet presAssocID="{F7E3A421-4EE7-4C01-947F-A2085AC87EFD}" presName="horz1" presStyleCnt="0"/>
      <dgm:spPr/>
    </dgm:pt>
    <dgm:pt modelId="{E8A21D48-25B5-470A-B543-96CEFE01AF61}" type="pres">
      <dgm:prSet presAssocID="{F7E3A421-4EE7-4C01-947F-A2085AC87EFD}" presName="tx1" presStyleLbl="revTx" presStyleIdx="6" presStyleCnt="10"/>
      <dgm:spPr/>
    </dgm:pt>
    <dgm:pt modelId="{34457944-FD77-416D-BEC2-96337623F7FB}" type="pres">
      <dgm:prSet presAssocID="{F7E3A421-4EE7-4C01-947F-A2085AC87EFD}" presName="vert1" presStyleCnt="0"/>
      <dgm:spPr/>
    </dgm:pt>
    <dgm:pt modelId="{F1519B12-A5A9-4A8A-AF79-6AE0CB9C335B}" type="pres">
      <dgm:prSet presAssocID="{D3460C03-534C-4E45-9F54-B4B351673982}" presName="vertSpace2a" presStyleCnt="0"/>
      <dgm:spPr/>
    </dgm:pt>
    <dgm:pt modelId="{6F17D79F-BEA0-4016-A340-A4FA258E3D59}" type="pres">
      <dgm:prSet presAssocID="{D3460C03-534C-4E45-9F54-B4B351673982}" presName="horz2" presStyleCnt="0"/>
      <dgm:spPr/>
    </dgm:pt>
    <dgm:pt modelId="{F3A254C1-808B-4B17-929A-DF122B1DB6F9}" type="pres">
      <dgm:prSet presAssocID="{D3460C03-534C-4E45-9F54-B4B351673982}" presName="horzSpace2" presStyleCnt="0"/>
      <dgm:spPr/>
    </dgm:pt>
    <dgm:pt modelId="{BBBB6549-0955-452B-870D-A45DBDE1C065}" type="pres">
      <dgm:prSet presAssocID="{D3460C03-534C-4E45-9F54-B4B351673982}" presName="tx2" presStyleLbl="revTx" presStyleIdx="7" presStyleCnt="10"/>
      <dgm:spPr/>
    </dgm:pt>
    <dgm:pt modelId="{68FF9A58-6FE8-4DF9-958B-266AFBF75635}" type="pres">
      <dgm:prSet presAssocID="{D3460C03-534C-4E45-9F54-B4B351673982}" presName="vert2" presStyleCnt="0"/>
      <dgm:spPr/>
    </dgm:pt>
    <dgm:pt modelId="{EE27700D-F141-4EBA-ABC4-CC1C76133CD7}" type="pres">
      <dgm:prSet presAssocID="{D3460C03-534C-4E45-9F54-B4B351673982}" presName="thinLine2b" presStyleLbl="callout" presStyleIdx="3" presStyleCnt="5"/>
      <dgm:spPr/>
    </dgm:pt>
    <dgm:pt modelId="{B7DCCC29-14BE-4357-B98B-B7AFCC984C40}" type="pres">
      <dgm:prSet presAssocID="{D3460C03-534C-4E45-9F54-B4B351673982}" presName="vertSpace2b" presStyleCnt="0"/>
      <dgm:spPr/>
    </dgm:pt>
    <dgm:pt modelId="{6D753174-8A25-4DBA-8B17-64BA9F70B3AB}" type="pres">
      <dgm:prSet presAssocID="{6E9B0F44-5313-4454-B902-B053003B4FC1}" presName="thickLine" presStyleLbl="alignNode1" presStyleIdx="4" presStyleCnt="5"/>
      <dgm:spPr/>
    </dgm:pt>
    <dgm:pt modelId="{CF2CD5BF-5F7F-4819-A115-4DB93F09A7D8}" type="pres">
      <dgm:prSet presAssocID="{6E9B0F44-5313-4454-B902-B053003B4FC1}" presName="horz1" presStyleCnt="0"/>
      <dgm:spPr/>
    </dgm:pt>
    <dgm:pt modelId="{B7D5D476-21C3-4762-B2D8-7C8604DDFB2E}" type="pres">
      <dgm:prSet presAssocID="{6E9B0F44-5313-4454-B902-B053003B4FC1}" presName="tx1" presStyleLbl="revTx" presStyleIdx="8" presStyleCnt="10"/>
      <dgm:spPr/>
    </dgm:pt>
    <dgm:pt modelId="{6E7C8A98-B8AC-4548-9F79-C60F216E4680}" type="pres">
      <dgm:prSet presAssocID="{6E9B0F44-5313-4454-B902-B053003B4FC1}" presName="vert1" presStyleCnt="0"/>
      <dgm:spPr/>
    </dgm:pt>
    <dgm:pt modelId="{921DFA2B-2055-4CEF-8B23-D5355D8AC774}" type="pres">
      <dgm:prSet presAssocID="{A6F00DAF-1939-4F6B-9F5D-4D558C050D1F}" presName="vertSpace2a" presStyleCnt="0"/>
      <dgm:spPr/>
    </dgm:pt>
    <dgm:pt modelId="{200A8F01-5E0F-49BB-B701-019711AC526A}" type="pres">
      <dgm:prSet presAssocID="{A6F00DAF-1939-4F6B-9F5D-4D558C050D1F}" presName="horz2" presStyleCnt="0"/>
      <dgm:spPr/>
    </dgm:pt>
    <dgm:pt modelId="{60D83621-14DA-402F-A3A8-718177F6B640}" type="pres">
      <dgm:prSet presAssocID="{A6F00DAF-1939-4F6B-9F5D-4D558C050D1F}" presName="horzSpace2" presStyleCnt="0"/>
      <dgm:spPr/>
    </dgm:pt>
    <dgm:pt modelId="{C7D7827E-5FB7-4BD3-946D-BFB2D635E686}" type="pres">
      <dgm:prSet presAssocID="{A6F00DAF-1939-4F6B-9F5D-4D558C050D1F}" presName="tx2" presStyleLbl="revTx" presStyleIdx="9" presStyleCnt="10"/>
      <dgm:spPr/>
    </dgm:pt>
    <dgm:pt modelId="{A0AB590B-FE1E-4C36-9EC7-8477E5BB0726}" type="pres">
      <dgm:prSet presAssocID="{A6F00DAF-1939-4F6B-9F5D-4D558C050D1F}" presName="vert2" presStyleCnt="0"/>
      <dgm:spPr/>
    </dgm:pt>
    <dgm:pt modelId="{05542658-4D70-4C35-9F58-C0128864CF37}" type="pres">
      <dgm:prSet presAssocID="{A6F00DAF-1939-4F6B-9F5D-4D558C050D1F}" presName="thinLine2b" presStyleLbl="callout" presStyleIdx="4" presStyleCnt="5"/>
      <dgm:spPr/>
    </dgm:pt>
    <dgm:pt modelId="{65E64793-1D8C-4D6E-AB70-4484FC23EFD7}" type="pres">
      <dgm:prSet presAssocID="{A6F00DAF-1939-4F6B-9F5D-4D558C050D1F}" presName="vertSpace2b" presStyleCnt="0"/>
      <dgm:spPr/>
    </dgm:pt>
  </dgm:ptLst>
  <dgm:cxnLst>
    <dgm:cxn modelId="{E6848804-E830-475E-8739-29826D7DB113}" type="presOf" srcId="{FC324B8B-C738-427A-AF7A-048D506B92F3}" destId="{561CF158-BC4A-4458-814C-784463965FC7}" srcOrd="0" destOrd="0" presId="urn:microsoft.com/office/officeart/2008/layout/LinedList"/>
    <dgm:cxn modelId="{726F1515-E913-4085-8CCC-19FA5C2C8C65}" type="presOf" srcId="{FBFE825C-F3CE-4555-A2F9-D5411A0CA525}" destId="{37E30F1F-F69C-4F6E-9519-D46D3DAF6FEE}" srcOrd="0" destOrd="0" presId="urn:microsoft.com/office/officeart/2008/layout/LinedList"/>
    <dgm:cxn modelId="{A0BF0B1A-0CF9-4D72-8045-FA2BF0E776AD}" type="presOf" srcId="{D3A0F79B-6370-4ADB-ABC1-90EEDEDD30A4}" destId="{DE8F21CC-3A50-4E8E-A567-B918B3C0875C}" srcOrd="0" destOrd="0" presId="urn:microsoft.com/office/officeart/2008/layout/LinedList"/>
    <dgm:cxn modelId="{7AF65C2A-6104-4BD6-99D3-0EAB16D5F690}" srcId="{6E9B0F44-5313-4454-B902-B053003B4FC1}" destId="{A6F00DAF-1939-4F6B-9F5D-4D558C050D1F}" srcOrd="0" destOrd="0" parTransId="{63CA5CE9-5520-49E8-9C62-E3DD2477D857}" sibTransId="{8DE2B3F7-493F-4730-A8A0-BE42A2A7B935}"/>
    <dgm:cxn modelId="{2D8DB931-0877-4F3D-8C84-F5BCE5896CC3}" srcId="{D3A0F79B-6370-4ADB-ABC1-90EEDEDD30A4}" destId="{F7E3A421-4EE7-4C01-947F-A2085AC87EFD}" srcOrd="3" destOrd="0" parTransId="{2A4D352C-7F19-45D0-B63D-5425DCBDD1D6}" sibTransId="{FA7BA25B-95B9-4ED6-93C0-B6A38B7144E3}"/>
    <dgm:cxn modelId="{F6E3CA3D-ADCD-4BA1-86D8-1B8D769F7B92}" srcId="{D3A0F79B-6370-4ADB-ABC1-90EEDEDD30A4}" destId="{5D493A21-D7BE-42A2-9FE7-1E16D4FBDB34}" srcOrd="1" destOrd="0" parTransId="{0430867E-EACF-4058-BAC4-A6F21DB6DF41}" sibTransId="{77749EFF-1CD6-4BAF-AF2E-30182DCDE5CA}"/>
    <dgm:cxn modelId="{E78B1B5F-E585-4EE8-AC0A-583F7933F4AA}" type="presOf" srcId="{A0571A7A-C0F6-47C2-8579-343F3EE7ADA6}" destId="{D3EDE53F-4021-4BC4-8B07-0B383959CDA6}" srcOrd="0" destOrd="0" presId="urn:microsoft.com/office/officeart/2008/layout/LinedList"/>
    <dgm:cxn modelId="{47965045-CF79-4B6A-BC84-D45C7CE3EA23}" type="presOf" srcId="{F5D77958-F083-4B70-8751-A0DA0880BA40}" destId="{3B82D7AC-9B58-4250-A761-8DD88D854F1B}" srcOrd="0" destOrd="0" presId="urn:microsoft.com/office/officeart/2008/layout/LinedList"/>
    <dgm:cxn modelId="{4B0E216C-7161-4903-A070-C4ED92149667}" type="presOf" srcId="{D3460C03-534C-4E45-9F54-B4B351673982}" destId="{BBBB6549-0955-452B-870D-A45DBDE1C065}" srcOrd="0" destOrd="0" presId="urn:microsoft.com/office/officeart/2008/layout/LinedList"/>
    <dgm:cxn modelId="{87476A6C-C47B-46CC-B031-638ABD529861}" srcId="{78E423B0-342E-4AA7-B868-10A480325E0F}" destId="{FC324B8B-C738-427A-AF7A-048D506B92F3}" srcOrd="0" destOrd="0" parTransId="{00CBBDCB-BD76-46CA-80D8-C7BAF5AECDC1}" sibTransId="{BE518FBB-EF6C-4592-A62D-AA054E5EA5D6}"/>
    <dgm:cxn modelId="{274EF56F-9D0E-486D-8598-2E9D85193379}" srcId="{F7E3A421-4EE7-4C01-947F-A2085AC87EFD}" destId="{D3460C03-534C-4E45-9F54-B4B351673982}" srcOrd="0" destOrd="0" parTransId="{20A0FD29-C600-4B9D-BCA2-511989123E21}" sibTransId="{0A90CB1C-46DD-4994-A616-CF898CAB6957}"/>
    <dgm:cxn modelId="{BC57FE75-1507-4C72-BE21-9FDCFF24DE6C}" srcId="{FBFE825C-F3CE-4555-A2F9-D5411A0CA525}" destId="{F5D77958-F083-4B70-8751-A0DA0880BA40}" srcOrd="0" destOrd="0" parTransId="{FCADE643-2BAA-449D-8FEE-FB793D9C1753}" sibTransId="{485AF3E7-3248-4875-9EA9-5E2A999FD1CB}"/>
    <dgm:cxn modelId="{477F2C78-D755-49C6-9D51-DEEEE83CBFAD}" type="presOf" srcId="{5D493A21-D7BE-42A2-9FE7-1E16D4FBDB34}" destId="{13B0069F-8FEA-4123-8ADF-D0DD651F227D}" srcOrd="0" destOrd="0" presId="urn:microsoft.com/office/officeart/2008/layout/LinedList"/>
    <dgm:cxn modelId="{71AECD83-BA9B-46EE-AE9C-9D399DE1E880}" type="presOf" srcId="{6E9B0F44-5313-4454-B902-B053003B4FC1}" destId="{B7D5D476-21C3-4762-B2D8-7C8604DDFB2E}" srcOrd="0" destOrd="0" presId="urn:microsoft.com/office/officeart/2008/layout/LinedList"/>
    <dgm:cxn modelId="{BD847E87-F532-45C5-B5CD-FBFC6D7B823A}" srcId="{5D493A21-D7BE-42A2-9FE7-1E16D4FBDB34}" destId="{A0571A7A-C0F6-47C2-8579-343F3EE7ADA6}" srcOrd="0" destOrd="0" parTransId="{B9203EAD-6AFC-4AB7-981F-9C8E433F87BB}" sibTransId="{958E8D72-D7EA-4D70-B27E-C434F92716AA}"/>
    <dgm:cxn modelId="{7C95DA88-7BAF-45C7-96E0-EF69CA3B6B24}" type="presOf" srcId="{78E423B0-342E-4AA7-B868-10A480325E0F}" destId="{ADA65290-F57F-486A-B417-6DC27A6B604D}" srcOrd="0" destOrd="0" presId="urn:microsoft.com/office/officeart/2008/layout/LinedList"/>
    <dgm:cxn modelId="{C7FF5DB6-3FC6-468A-8733-A742CDF10C79}" type="presOf" srcId="{A6F00DAF-1939-4F6B-9F5D-4D558C050D1F}" destId="{C7D7827E-5FB7-4BD3-946D-BFB2D635E686}" srcOrd="0" destOrd="0" presId="urn:microsoft.com/office/officeart/2008/layout/LinedList"/>
    <dgm:cxn modelId="{17D72FC8-0A1C-4ED4-B682-64D27F63B7AD}" srcId="{D3A0F79B-6370-4ADB-ABC1-90EEDEDD30A4}" destId="{78E423B0-342E-4AA7-B868-10A480325E0F}" srcOrd="0" destOrd="0" parTransId="{44BC80F4-F260-4663-8DC5-80C371DF4BB6}" sibTransId="{74189D1B-2FB2-4D97-BEFE-CDC1490C220B}"/>
    <dgm:cxn modelId="{341CC3E3-A3F9-4944-8A53-301035F05219}" srcId="{D3A0F79B-6370-4ADB-ABC1-90EEDEDD30A4}" destId="{6E9B0F44-5313-4454-B902-B053003B4FC1}" srcOrd="4" destOrd="0" parTransId="{BF6E3AF8-A0D8-4F6A-9860-8A375C22AE57}" sibTransId="{D2E6C660-BFC9-41D2-B15C-B9241B6D32D4}"/>
    <dgm:cxn modelId="{35E429E5-B869-46D3-922E-75CB9124AF67}" type="presOf" srcId="{F7E3A421-4EE7-4C01-947F-A2085AC87EFD}" destId="{E8A21D48-25B5-470A-B543-96CEFE01AF61}" srcOrd="0" destOrd="0" presId="urn:microsoft.com/office/officeart/2008/layout/LinedList"/>
    <dgm:cxn modelId="{B0B341FF-873A-4D14-BDAB-8C08559C5077}" srcId="{D3A0F79B-6370-4ADB-ABC1-90EEDEDD30A4}" destId="{FBFE825C-F3CE-4555-A2F9-D5411A0CA525}" srcOrd="2" destOrd="0" parTransId="{2250CF3C-670E-4BF3-A606-7038C263D1B7}" sibTransId="{EABF1C65-6282-4097-A914-80DB8BD2443F}"/>
    <dgm:cxn modelId="{B26E9A44-AE3B-4971-9911-32A29EB94FDE}" type="presParOf" srcId="{DE8F21CC-3A50-4E8E-A567-B918B3C0875C}" destId="{554DB66D-F903-41CD-8BC5-D55A07F7D42B}" srcOrd="0" destOrd="0" presId="urn:microsoft.com/office/officeart/2008/layout/LinedList"/>
    <dgm:cxn modelId="{6517F257-F27A-4F85-9F02-9C4576268F6A}" type="presParOf" srcId="{DE8F21CC-3A50-4E8E-A567-B918B3C0875C}" destId="{028D2485-7D90-4A02-AAC0-3D0E3801B31A}" srcOrd="1" destOrd="0" presId="urn:microsoft.com/office/officeart/2008/layout/LinedList"/>
    <dgm:cxn modelId="{D7E6811A-743E-449D-9BC3-7B334F01B50C}" type="presParOf" srcId="{028D2485-7D90-4A02-AAC0-3D0E3801B31A}" destId="{ADA65290-F57F-486A-B417-6DC27A6B604D}" srcOrd="0" destOrd="0" presId="urn:microsoft.com/office/officeart/2008/layout/LinedList"/>
    <dgm:cxn modelId="{60AB4836-DFB4-4A7E-9C6D-5F343A37A59A}" type="presParOf" srcId="{028D2485-7D90-4A02-AAC0-3D0E3801B31A}" destId="{F2CF0DCC-C2FC-4413-BC6E-15E6DD62BBB1}" srcOrd="1" destOrd="0" presId="urn:microsoft.com/office/officeart/2008/layout/LinedList"/>
    <dgm:cxn modelId="{3E609704-31C4-4250-8FC2-599ACC381010}" type="presParOf" srcId="{F2CF0DCC-C2FC-4413-BC6E-15E6DD62BBB1}" destId="{E3008362-2C32-4FCD-BB67-E95F63BAE020}" srcOrd="0" destOrd="0" presId="urn:microsoft.com/office/officeart/2008/layout/LinedList"/>
    <dgm:cxn modelId="{D022B945-5810-4E57-A58E-34C0398CF57A}" type="presParOf" srcId="{F2CF0DCC-C2FC-4413-BC6E-15E6DD62BBB1}" destId="{860FB56F-1508-46A1-830E-6FE68AF3C0F2}" srcOrd="1" destOrd="0" presId="urn:microsoft.com/office/officeart/2008/layout/LinedList"/>
    <dgm:cxn modelId="{C77379F2-806C-477C-B604-BA0D5AB883A9}" type="presParOf" srcId="{860FB56F-1508-46A1-830E-6FE68AF3C0F2}" destId="{AF5D4213-58BA-4313-8836-8D3EEAA5986E}" srcOrd="0" destOrd="0" presId="urn:microsoft.com/office/officeart/2008/layout/LinedList"/>
    <dgm:cxn modelId="{3B01DA97-B1CF-4752-8606-C951D4551587}" type="presParOf" srcId="{860FB56F-1508-46A1-830E-6FE68AF3C0F2}" destId="{561CF158-BC4A-4458-814C-784463965FC7}" srcOrd="1" destOrd="0" presId="urn:microsoft.com/office/officeart/2008/layout/LinedList"/>
    <dgm:cxn modelId="{EB3BC5D9-8D3B-468A-BC4F-F6AA4CA07E93}" type="presParOf" srcId="{860FB56F-1508-46A1-830E-6FE68AF3C0F2}" destId="{6126F349-DE76-4C5B-9C67-0E4A61498842}" srcOrd="2" destOrd="0" presId="urn:microsoft.com/office/officeart/2008/layout/LinedList"/>
    <dgm:cxn modelId="{C95D96E7-88EB-4134-B83C-117C8558D070}" type="presParOf" srcId="{F2CF0DCC-C2FC-4413-BC6E-15E6DD62BBB1}" destId="{0AC5D576-3205-425D-956C-FE659BB1795F}" srcOrd="2" destOrd="0" presId="urn:microsoft.com/office/officeart/2008/layout/LinedList"/>
    <dgm:cxn modelId="{68B787D1-DA49-4200-A71B-BAF682E1F2BA}" type="presParOf" srcId="{F2CF0DCC-C2FC-4413-BC6E-15E6DD62BBB1}" destId="{35673415-671B-4B0B-ABD5-3F929152901B}" srcOrd="3" destOrd="0" presId="urn:microsoft.com/office/officeart/2008/layout/LinedList"/>
    <dgm:cxn modelId="{A26EF161-C2A0-454E-B8EF-7FC652C3E2F1}" type="presParOf" srcId="{DE8F21CC-3A50-4E8E-A567-B918B3C0875C}" destId="{5F07C887-3715-480F-A6B0-8AF190B49350}" srcOrd="2" destOrd="0" presId="urn:microsoft.com/office/officeart/2008/layout/LinedList"/>
    <dgm:cxn modelId="{19269061-0B36-452F-B11B-2F1D9C905806}" type="presParOf" srcId="{DE8F21CC-3A50-4E8E-A567-B918B3C0875C}" destId="{79467D08-5985-4EFA-970D-37708C30CB24}" srcOrd="3" destOrd="0" presId="urn:microsoft.com/office/officeart/2008/layout/LinedList"/>
    <dgm:cxn modelId="{09F09DDE-244E-4CA2-9D13-30218437E685}" type="presParOf" srcId="{79467D08-5985-4EFA-970D-37708C30CB24}" destId="{13B0069F-8FEA-4123-8ADF-D0DD651F227D}" srcOrd="0" destOrd="0" presId="urn:microsoft.com/office/officeart/2008/layout/LinedList"/>
    <dgm:cxn modelId="{39A2091A-FAFF-4804-A5BA-D0EFCAFC0FE4}" type="presParOf" srcId="{79467D08-5985-4EFA-970D-37708C30CB24}" destId="{932EAE2A-31EE-443B-B473-308BCC18B9CC}" srcOrd="1" destOrd="0" presId="urn:microsoft.com/office/officeart/2008/layout/LinedList"/>
    <dgm:cxn modelId="{E1FDBC12-E022-4AD0-9A4C-DBCABC1EEA2D}" type="presParOf" srcId="{932EAE2A-31EE-443B-B473-308BCC18B9CC}" destId="{76EEB277-0443-42D7-9F1A-11436F7EC5D4}" srcOrd="0" destOrd="0" presId="urn:microsoft.com/office/officeart/2008/layout/LinedList"/>
    <dgm:cxn modelId="{6479B8D4-DA89-409B-B7E4-73359FAF02D6}" type="presParOf" srcId="{932EAE2A-31EE-443B-B473-308BCC18B9CC}" destId="{74D5DFFC-8FB6-443B-8D4D-DEC931D23EDE}" srcOrd="1" destOrd="0" presId="urn:microsoft.com/office/officeart/2008/layout/LinedList"/>
    <dgm:cxn modelId="{3E940A3C-5F28-48D7-BF6F-8C157161FFF9}" type="presParOf" srcId="{74D5DFFC-8FB6-443B-8D4D-DEC931D23EDE}" destId="{4C14361A-D662-462B-B6E1-2AF828E337E7}" srcOrd="0" destOrd="0" presId="urn:microsoft.com/office/officeart/2008/layout/LinedList"/>
    <dgm:cxn modelId="{13B93B7B-D80F-48A5-B8E0-A29FF8F2973B}" type="presParOf" srcId="{74D5DFFC-8FB6-443B-8D4D-DEC931D23EDE}" destId="{D3EDE53F-4021-4BC4-8B07-0B383959CDA6}" srcOrd="1" destOrd="0" presId="urn:microsoft.com/office/officeart/2008/layout/LinedList"/>
    <dgm:cxn modelId="{D3CBC855-8B98-4B79-8CD5-2829532DB8FE}" type="presParOf" srcId="{74D5DFFC-8FB6-443B-8D4D-DEC931D23EDE}" destId="{C0C72FBB-064D-454D-ABBC-2F59B491862B}" srcOrd="2" destOrd="0" presId="urn:microsoft.com/office/officeart/2008/layout/LinedList"/>
    <dgm:cxn modelId="{5BC4CD45-AFCE-4733-991C-1DD673CC3523}" type="presParOf" srcId="{932EAE2A-31EE-443B-B473-308BCC18B9CC}" destId="{7B4B7867-315E-45C3-AB58-03EB8DAEDF0D}" srcOrd="2" destOrd="0" presId="urn:microsoft.com/office/officeart/2008/layout/LinedList"/>
    <dgm:cxn modelId="{7161306D-B274-415D-9857-F03523B6A829}" type="presParOf" srcId="{932EAE2A-31EE-443B-B473-308BCC18B9CC}" destId="{875B1E44-E450-4619-8BF4-1A0D353C452A}" srcOrd="3" destOrd="0" presId="urn:microsoft.com/office/officeart/2008/layout/LinedList"/>
    <dgm:cxn modelId="{1E0BC8F2-E156-4B83-A1CE-2910628D1984}" type="presParOf" srcId="{DE8F21CC-3A50-4E8E-A567-B918B3C0875C}" destId="{D2F2EAE3-01E0-406B-8DB9-C0224445E31F}" srcOrd="4" destOrd="0" presId="urn:microsoft.com/office/officeart/2008/layout/LinedList"/>
    <dgm:cxn modelId="{91A1925D-DA24-4041-AD3B-39899C70D4DA}" type="presParOf" srcId="{DE8F21CC-3A50-4E8E-A567-B918B3C0875C}" destId="{3FCB9ECC-E79A-4F75-826B-B96CA6B812C9}" srcOrd="5" destOrd="0" presId="urn:microsoft.com/office/officeart/2008/layout/LinedList"/>
    <dgm:cxn modelId="{658EDA2B-A612-48AB-A801-B37A7DCD8407}" type="presParOf" srcId="{3FCB9ECC-E79A-4F75-826B-B96CA6B812C9}" destId="{37E30F1F-F69C-4F6E-9519-D46D3DAF6FEE}" srcOrd="0" destOrd="0" presId="urn:microsoft.com/office/officeart/2008/layout/LinedList"/>
    <dgm:cxn modelId="{98DBD62B-A2AB-4BB1-80E1-D3A35ECB0E35}" type="presParOf" srcId="{3FCB9ECC-E79A-4F75-826B-B96CA6B812C9}" destId="{F77A0BD8-A4C7-47E7-A7FD-868C8E878E85}" srcOrd="1" destOrd="0" presId="urn:microsoft.com/office/officeart/2008/layout/LinedList"/>
    <dgm:cxn modelId="{436353C8-4F58-4D38-B1D9-6A43B5BE9FA4}" type="presParOf" srcId="{F77A0BD8-A4C7-47E7-A7FD-868C8E878E85}" destId="{BAD1A0C0-C041-4D0B-98EC-5E5385BF58A5}" srcOrd="0" destOrd="0" presId="urn:microsoft.com/office/officeart/2008/layout/LinedList"/>
    <dgm:cxn modelId="{B70371C5-01A9-429E-8616-AB31067C78C3}" type="presParOf" srcId="{F77A0BD8-A4C7-47E7-A7FD-868C8E878E85}" destId="{F4E71447-6B30-4A1B-A45C-9B1CA2C48E79}" srcOrd="1" destOrd="0" presId="urn:microsoft.com/office/officeart/2008/layout/LinedList"/>
    <dgm:cxn modelId="{3E4A0763-FF4B-47FE-926F-64E60DEC288A}" type="presParOf" srcId="{F4E71447-6B30-4A1B-A45C-9B1CA2C48E79}" destId="{191DA3DC-7D24-45A7-9AEC-62170B956F38}" srcOrd="0" destOrd="0" presId="urn:microsoft.com/office/officeart/2008/layout/LinedList"/>
    <dgm:cxn modelId="{C85FCDEF-43EC-416D-A9C5-42F3240B257D}" type="presParOf" srcId="{F4E71447-6B30-4A1B-A45C-9B1CA2C48E79}" destId="{3B82D7AC-9B58-4250-A761-8DD88D854F1B}" srcOrd="1" destOrd="0" presId="urn:microsoft.com/office/officeart/2008/layout/LinedList"/>
    <dgm:cxn modelId="{65AFE041-52AB-41C5-9A4F-9BBB3E55C316}" type="presParOf" srcId="{F4E71447-6B30-4A1B-A45C-9B1CA2C48E79}" destId="{666F6422-32B8-4973-BBEC-FD50985400AE}" srcOrd="2" destOrd="0" presId="urn:microsoft.com/office/officeart/2008/layout/LinedList"/>
    <dgm:cxn modelId="{42A743E5-8C3F-43D0-BD76-B39DECD143F2}" type="presParOf" srcId="{F77A0BD8-A4C7-47E7-A7FD-868C8E878E85}" destId="{6139B360-5908-4172-AB45-4C2B8B29AED6}" srcOrd="2" destOrd="0" presId="urn:microsoft.com/office/officeart/2008/layout/LinedList"/>
    <dgm:cxn modelId="{5DC83639-4038-4A61-85EC-1701F3B4976B}" type="presParOf" srcId="{F77A0BD8-A4C7-47E7-A7FD-868C8E878E85}" destId="{701CCDE7-F777-4034-BD27-AA94FD36D0F1}" srcOrd="3" destOrd="0" presId="urn:microsoft.com/office/officeart/2008/layout/LinedList"/>
    <dgm:cxn modelId="{19F015AC-4212-4B31-A569-1C16654BCDB8}" type="presParOf" srcId="{DE8F21CC-3A50-4E8E-A567-B918B3C0875C}" destId="{E3FC1F2D-C5DC-45AE-B0E5-916E44198F7D}" srcOrd="6" destOrd="0" presId="urn:microsoft.com/office/officeart/2008/layout/LinedList"/>
    <dgm:cxn modelId="{6C880BCC-38DA-4960-BAB3-CB3D2C885D1D}" type="presParOf" srcId="{DE8F21CC-3A50-4E8E-A567-B918B3C0875C}" destId="{8DAF3BA3-E174-42B7-81A2-3E9077A22ABE}" srcOrd="7" destOrd="0" presId="urn:microsoft.com/office/officeart/2008/layout/LinedList"/>
    <dgm:cxn modelId="{49209485-61C0-48D9-B2D2-4D847F12DB80}" type="presParOf" srcId="{8DAF3BA3-E174-42B7-81A2-3E9077A22ABE}" destId="{E8A21D48-25B5-470A-B543-96CEFE01AF61}" srcOrd="0" destOrd="0" presId="urn:microsoft.com/office/officeart/2008/layout/LinedList"/>
    <dgm:cxn modelId="{7B973220-E30E-45F0-AE36-F88BB701353B}" type="presParOf" srcId="{8DAF3BA3-E174-42B7-81A2-3E9077A22ABE}" destId="{34457944-FD77-416D-BEC2-96337623F7FB}" srcOrd="1" destOrd="0" presId="urn:microsoft.com/office/officeart/2008/layout/LinedList"/>
    <dgm:cxn modelId="{61FCD56F-33ED-411E-A0B1-F3B51F4B73C4}" type="presParOf" srcId="{34457944-FD77-416D-BEC2-96337623F7FB}" destId="{F1519B12-A5A9-4A8A-AF79-6AE0CB9C335B}" srcOrd="0" destOrd="0" presId="urn:microsoft.com/office/officeart/2008/layout/LinedList"/>
    <dgm:cxn modelId="{ACAB38E9-2110-4A62-8E6A-4B593564151F}" type="presParOf" srcId="{34457944-FD77-416D-BEC2-96337623F7FB}" destId="{6F17D79F-BEA0-4016-A340-A4FA258E3D59}" srcOrd="1" destOrd="0" presId="urn:microsoft.com/office/officeart/2008/layout/LinedList"/>
    <dgm:cxn modelId="{9AF26172-A343-44A9-B397-0CF9058021F2}" type="presParOf" srcId="{6F17D79F-BEA0-4016-A340-A4FA258E3D59}" destId="{F3A254C1-808B-4B17-929A-DF122B1DB6F9}" srcOrd="0" destOrd="0" presId="urn:microsoft.com/office/officeart/2008/layout/LinedList"/>
    <dgm:cxn modelId="{E05AFB00-BD87-4C6D-8113-8CBE64F7E46E}" type="presParOf" srcId="{6F17D79F-BEA0-4016-A340-A4FA258E3D59}" destId="{BBBB6549-0955-452B-870D-A45DBDE1C065}" srcOrd="1" destOrd="0" presId="urn:microsoft.com/office/officeart/2008/layout/LinedList"/>
    <dgm:cxn modelId="{2AD287F8-A7DB-45E1-AFA0-810528F04A52}" type="presParOf" srcId="{6F17D79F-BEA0-4016-A340-A4FA258E3D59}" destId="{68FF9A58-6FE8-4DF9-958B-266AFBF75635}" srcOrd="2" destOrd="0" presId="urn:microsoft.com/office/officeart/2008/layout/LinedList"/>
    <dgm:cxn modelId="{4E7D1B4D-E427-4D57-9790-8204AAC88696}" type="presParOf" srcId="{34457944-FD77-416D-BEC2-96337623F7FB}" destId="{EE27700D-F141-4EBA-ABC4-CC1C76133CD7}" srcOrd="2" destOrd="0" presId="urn:microsoft.com/office/officeart/2008/layout/LinedList"/>
    <dgm:cxn modelId="{698CD094-B383-4C65-91D1-71F222EB5473}" type="presParOf" srcId="{34457944-FD77-416D-BEC2-96337623F7FB}" destId="{B7DCCC29-14BE-4357-B98B-B7AFCC984C40}" srcOrd="3" destOrd="0" presId="urn:microsoft.com/office/officeart/2008/layout/LinedList"/>
    <dgm:cxn modelId="{5A82889E-A16E-48FD-BC6E-7C956A98D7B6}" type="presParOf" srcId="{DE8F21CC-3A50-4E8E-A567-B918B3C0875C}" destId="{6D753174-8A25-4DBA-8B17-64BA9F70B3AB}" srcOrd="8" destOrd="0" presId="urn:microsoft.com/office/officeart/2008/layout/LinedList"/>
    <dgm:cxn modelId="{30EE58A4-304A-41D4-8C5B-D6C71B004666}" type="presParOf" srcId="{DE8F21CC-3A50-4E8E-A567-B918B3C0875C}" destId="{CF2CD5BF-5F7F-4819-A115-4DB93F09A7D8}" srcOrd="9" destOrd="0" presId="urn:microsoft.com/office/officeart/2008/layout/LinedList"/>
    <dgm:cxn modelId="{1512528F-8035-4D78-962B-E034990887E2}" type="presParOf" srcId="{CF2CD5BF-5F7F-4819-A115-4DB93F09A7D8}" destId="{B7D5D476-21C3-4762-B2D8-7C8604DDFB2E}" srcOrd="0" destOrd="0" presId="urn:microsoft.com/office/officeart/2008/layout/LinedList"/>
    <dgm:cxn modelId="{45663B8F-4E10-41C5-A934-F011A28EEB98}" type="presParOf" srcId="{CF2CD5BF-5F7F-4819-A115-4DB93F09A7D8}" destId="{6E7C8A98-B8AC-4548-9F79-C60F216E4680}" srcOrd="1" destOrd="0" presId="urn:microsoft.com/office/officeart/2008/layout/LinedList"/>
    <dgm:cxn modelId="{C44B2FED-8950-49DB-ABB0-584CC11800FB}" type="presParOf" srcId="{6E7C8A98-B8AC-4548-9F79-C60F216E4680}" destId="{921DFA2B-2055-4CEF-8B23-D5355D8AC774}" srcOrd="0" destOrd="0" presId="urn:microsoft.com/office/officeart/2008/layout/LinedList"/>
    <dgm:cxn modelId="{0595F117-06F1-4FC9-B1EA-B588D2BBBFAB}" type="presParOf" srcId="{6E7C8A98-B8AC-4548-9F79-C60F216E4680}" destId="{200A8F01-5E0F-49BB-B701-019711AC526A}" srcOrd="1" destOrd="0" presId="urn:microsoft.com/office/officeart/2008/layout/LinedList"/>
    <dgm:cxn modelId="{13CD7A3D-6919-4FF2-9285-8B9C0209A306}" type="presParOf" srcId="{200A8F01-5E0F-49BB-B701-019711AC526A}" destId="{60D83621-14DA-402F-A3A8-718177F6B640}" srcOrd="0" destOrd="0" presId="urn:microsoft.com/office/officeart/2008/layout/LinedList"/>
    <dgm:cxn modelId="{938AC820-AB8B-4CE4-A06A-9457CB7A206E}" type="presParOf" srcId="{200A8F01-5E0F-49BB-B701-019711AC526A}" destId="{C7D7827E-5FB7-4BD3-946D-BFB2D635E686}" srcOrd="1" destOrd="0" presId="urn:microsoft.com/office/officeart/2008/layout/LinedList"/>
    <dgm:cxn modelId="{DAB0050F-2764-4C74-9E9E-04F72B78502F}" type="presParOf" srcId="{200A8F01-5E0F-49BB-B701-019711AC526A}" destId="{A0AB590B-FE1E-4C36-9EC7-8477E5BB0726}" srcOrd="2" destOrd="0" presId="urn:microsoft.com/office/officeart/2008/layout/LinedList"/>
    <dgm:cxn modelId="{D021E2B9-662B-4440-977F-637FDBAD8BC9}" type="presParOf" srcId="{6E7C8A98-B8AC-4548-9F79-C60F216E4680}" destId="{05542658-4D70-4C35-9F58-C0128864CF37}" srcOrd="2" destOrd="0" presId="urn:microsoft.com/office/officeart/2008/layout/LinedList"/>
    <dgm:cxn modelId="{B2E653E2-7098-4EDC-AD10-B61E2B0636A6}" type="presParOf" srcId="{6E7C8A98-B8AC-4548-9F79-C60F216E4680}" destId="{65E64793-1D8C-4D6E-AB70-4484FC23EFD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err="1"/>
            <a:t>Prepare</a:t>
          </a:r>
          <a:r>
            <a:rPr lang="de-DE" sz="2800" b="1" dirty="0"/>
            <a:t> Financial Data</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custT="1"/>
      <dgm:spPr/>
      <dgm:t>
        <a:bodyPr/>
        <a:lstStyle/>
        <a:p>
          <a:pPr marL="0" indent="0">
            <a:buNone/>
          </a:pP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Bring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up</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to</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date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financial</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statements</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including</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income</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balance</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sheet</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and cash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flow</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a:t>Business Updates</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custT="1"/>
      <dgm:spPr/>
      <dgm:t>
        <a:bodyPr/>
        <a:lstStyle/>
        <a:p>
          <a:pPr marL="0" indent="0">
            <a:buNone/>
          </a:pP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Highlight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key</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achievements</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ongoing</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projects</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and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any</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dirty="0" err="1">
              <a:solidFill>
                <a:srgbClr val="595959"/>
              </a:solidFill>
              <a:latin typeface="Calibri" panose="020F0502020204030204" pitchFamily="34" charset="0"/>
              <a:ea typeface="Calibri" panose="020F0502020204030204" pitchFamily="34" charset="0"/>
              <a:cs typeface="Calibri" panose="020F0502020204030204" pitchFamily="34" charset="0"/>
            </a:rPr>
            <a:t>challenges</a:t>
          </a: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a:t>Growth Plans</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custT="1"/>
      <dgm:spPr/>
      <dgm:t>
        <a:bodyPr/>
        <a:lstStyle/>
        <a:p>
          <a:pPr marL="0" indent="0">
            <a:buNone/>
          </a:pPr>
          <a:r>
            <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rPr>
            <a:t>Share your vision for future growth including strategies for expansion, new markets..</a:t>
          </a: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custLinFactNeighborX="-374" custLinFactNeighborY="4901">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custScaleY="100000">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400" b="1" dirty="0">
              <a:latin typeface="Calibri" panose="020F0502020204030204" pitchFamily="34" charset="0"/>
              <a:ea typeface="Calibri" panose="020F0502020204030204" pitchFamily="34" charset="0"/>
              <a:cs typeface="Calibri" panose="020F0502020204030204" pitchFamily="34" charset="0"/>
            </a:rPr>
            <a:t>Start with Key Highlights</a:t>
          </a: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custT="1"/>
      <dgm:spPr/>
      <dgm:t>
        <a:bodyPr/>
        <a:lstStyle/>
        <a:p>
          <a:pPr marL="0" indent="0">
            <a:buNone/>
          </a:pPr>
          <a:r>
            <a:rPr lang="de-DE" sz="1800" b="1" dirty="0">
              <a:latin typeface="Calibri" panose="020F0502020204030204" pitchFamily="34" charset="0"/>
              <a:ea typeface="Calibri" panose="020F0502020204030204" pitchFamily="34" charset="0"/>
              <a:cs typeface="Calibri" panose="020F0502020204030204" pitchFamily="34" charset="0"/>
            </a:rPr>
            <a:t>Focus on </a:t>
          </a:r>
          <a:r>
            <a:rPr lang="de-DE" sz="1800" b="1" dirty="0" err="1">
              <a:latin typeface="Calibri" panose="020F0502020204030204" pitchFamily="34" charset="0"/>
              <a:ea typeface="Calibri" panose="020F0502020204030204" pitchFamily="34" charset="0"/>
              <a:cs typeface="Calibri" panose="020F0502020204030204" pitchFamily="34" charset="0"/>
            </a:rPr>
            <a:t>important</a:t>
          </a:r>
          <a:r>
            <a:rPr lang="de-DE" sz="1800" b="1" dirty="0">
              <a:latin typeface="Calibri" panose="020F0502020204030204" pitchFamily="34" charset="0"/>
              <a:ea typeface="Calibri" panose="020F0502020204030204" pitchFamily="34" charset="0"/>
              <a:cs typeface="Calibri" panose="020F0502020204030204" pitchFamily="34" charset="0"/>
            </a:rPr>
            <a:t> </a:t>
          </a:r>
          <a:r>
            <a:rPr lang="de-DE" sz="1800" b="1" dirty="0" err="1">
              <a:latin typeface="Calibri" panose="020F0502020204030204" pitchFamily="34" charset="0"/>
              <a:ea typeface="Calibri" panose="020F0502020204030204" pitchFamily="34" charset="0"/>
              <a:cs typeface="Calibri" panose="020F0502020204030204" pitchFamily="34" charset="0"/>
            </a:rPr>
            <a:t>metrics</a:t>
          </a:r>
          <a:r>
            <a:rPr lang="de-DE" sz="1800" b="1" dirty="0">
              <a:latin typeface="Calibri" panose="020F0502020204030204" pitchFamily="34" charset="0"/>
              <a:ea typeface="Calibri" panose="020F0502020204030204" pitchFamily="34" charset="0"/>
              <a:cs typeface="Calibri" panose="020F0502020204030204" pitchFamily="34" charset="0"/>
            </a:rPr>
            <a:t> and </a:t>
          </a:r>
          <a:r>
            <a:rPr lang="de-DE" sz="1800" b="1" dirty="0" err="1">
              <a:latin typeface="Calibri" panose="020F0502020204030204" pitchFamily="34" charset="0"/>
              <a:ea typeface="Calibri" panose="020F0502020204030204" pitchFamily="34" charset="0"/>
              <a:cs typeface="Calibri" panose="020F0502020204030204" pitchFamily="34" charset="0"/>
            </a:rPr>
            <a:t>milestones</a:t>
          </a:r>
          <a:r>
            <a:rPr lang="de-DE" sz="1800" b="1" dirty="0">
              <a:latin typeface="Calibri" panose="020F0502020204030204" pitchFamily="34" charset="0"/>
              <a:ea typeface="Calibri" panose="020F0502020204030204" pitchFamily="34" charset="0"/>
              <a:cs typeface="Calibri" panose="020F0502020204030204" pitchFamily="34" charset="0"/>
            </a:rPr>
            <a:t>.</a:t>
          </a: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400" b="1" dirty="0" err="1">
              <a:latin typeface="Calibri" panose="020F0502020204030204" pitchFamily="34" charset="0"/>
              <a:ea typeface="Calibri" panose="020F0502020204030204" pitchFamily="34" charset="0"/>
              <a:cs typeface="Calibri" panose="020F0502020204030204" pitchFamily="34" charset="0"/>
            </a:rPr>
            <a:t>Address</a:t>
          </a:r>
          <a:r>
            <a:rPr lang="de-DE" sz="2400" b="1" dirty="0">
              <a:latin typeface="Calibri" panose="020F0502020204030204" pitchFamily="34" charset="0"/>
              <a:ea typeface="Calibri" panose="020F0502020204030204" pitchFamily="34" charset="0"/>
              <a:cs typeface="Calibri" panose="020F0502020204030204" pitchFamily="34" charset="0"/>
            </a:rPr>
            <a:t> Challenges Head-On</a:t>
          </a: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de-DE" b="1" dirty="0">
              <a:latin typeface="Calibri" panose="020F0502020204030204" pitchFamily="34" charset="0"/>
              <a:ea typeface="Calibri" panose="020F0502020204030204" pitchFamily="34" charset="0"/>
              <a:cs typeface="Calibri" panose="020F0502020204030204" pitchFamily="34" charset="0"/>
            </a:rPr>
            <a:t>Investors </a:t>
          </a:r>
          <a:r>
            <a:rPr lang="de-DE" b="1" dirty="0" err="1">
              <a:latin typeface="Calibri" panose="020F0502020204030204" pitchFamily="34" charset="0"/>
              <a:ea typeface="Calibri" panose="020F0502020204030204" pitchFamily="34" charset="0"/>
              <a:cs typeface="Calibri" panose="020F0502020204030204" pitchFamily="34" charset="0"/>
            </a:rPr>
            <a:t>appreciate</a:t>
          </a:r>
          <a:r>
            <a:rPr lang="de-DE" b="1" dirty="0">
              <a:latin typeface="Calibri" panose="020F0502020204030204" pitchFamily="34" charset="0"/>
              <a:ea typeface="Calibri" panose="020F0502020204030204" pitchFamily="34" charset="0"/>
              <a:cs typeface="Calibri" panose="020F0502020204030204" pitchFamily="34" charset="0"/>
            </a:rPr>
            <a:t> </a:t>
          </a:r>
          <a:r>
            <a:rPr lang="de-DE" b="1" dirty="0" err="1">
              <a:latin typeface="Calibri" panose="020F0502020204030204" pitchFamily="34" charset="0"/>
              <a:ea typeface="Calibri" panose="020F0502020204030204" pitchFamily="34" charset="0"/>
              <a:cs typeface="Calibri" panose="020F0502020204030204" pitchFamily="34" charset="0"/>
            </a:rPr>
            <a:t>honesty</a:t>
          </a:r>
          <a:r>
            <a:rPr lang="de-DE" b="1" dirty="0">
              <a:latin typeface="Calibri" panose="020F0502020204030204" pitchFamily="34" charset="0"/>
              <a:ea typeface="Calibri" panose="020F0502020204030204" pitchFamily="34" charset="0"/>
              <a:cs typeface="Calibri" panose="020F0502020204030204" pitchFamily="34" charset="0"/>
            </a:rPr>
            <a:t> </a:t>
          </a:r>
          <a:r>
            <a:rPr lang="de-DE" b="1" dirty="0" err="1">
              <a:latin typeface="Calibri" panose="020F0502020204030204" pitchFamily="34" charset="0"/>
              <a:ea typeface="Calibri" panose="020F0502020204030204" pitchFamily="34" charset="0"/>
              <a:cs typeface="Calibri" panose="020F0502020204030204" pitchFamily="34" charset="0"/>
            </a:rPr>
            <a:t>about</a:t>
          </a:r>
          <a:r>
            <a:rPr lang="de-DE" b="1" dirty="0">
              <a:latin typeface="Calibri" panose="020F0502020204030204" pitchFamily="34" charset="0"/>
              <a:ea typeface="Calibri" panose="020F0502020204030204" pitchFamily="34" charset="0"/>
              <a:cs typeface="Calibri" panose="020F0502020204030204" pitchFamily="34" charset="0"/>
            </a:rPr>
            <a:t> </a:t>
          </a:r>
          <a:r>
            <a:rPr lang="de-DE" b="1" dirty="0" err="1">
              <a:latin typeface="Calibri" panose="020F0502020204030204" pitchFamily="34" charset="0"/>
              <a:ea typeface="Calibri" panose="020F0502020204030204" pitchFamily="34" charset="0"/>
              <a:cs typeface="Calibri" panose="020F0502020204030204" pitchFamily="34" charset="0"/>
            </a:rPr>
            <a:t>any</a:t>
          </a:r>
          <a:r>
            <a:rPr lang="de-DE" b="1" dirty="0">
              <a:latin typeface="Calibri" panose="020F0502020204030204" pitchFamily="34" charset="0"/>
              <a:ea typeface="Calibri" panose="020F0502020204030204" pitchFamily="34" charset="0"/>
              <a:cs typeface="Calibri" panose="020F0502020204030204" pitchFamily="34" charset="0"/>
            </a:rPr>
            <a:t> </a:t>
          </a:r>
          <a:r>
            <a:rPr lang="de-DE" b="1" dirty="0" err="1">
              <a:latin typeface="Calibri" panose="020F0502020204030204" pitchFamily="34" charset="0"/>
              <a:ea typeface="Calibri" panose="020F0502020204030204" pitchFamily="34" charset="0"/>
              <a:cs typeface="Calibri" panose="020F0502020204030204" pitchFamily="34" charset="0"/>
            </a:rPr>
            <a:t>business</a:t>
          </a:r>
          <a:r>
            <a:rPr lang="de-DE" b="1" dirty="0">
              <a:latin typeface="Calibri" panose="020F0502020204030204" pitchFamily="34" charset="0"/>
              <a:ea typeface="Calibri" panose="020F0502020204030204" pitchFamily="34" charset="0"/>
              <a:cs typeface="Calibri" panose="020F0502020204030204" pitchFamily="34" charset="0"/>
            </a:rPr>
            <a:t> </a:t>
          </a:r>
          <a:r>
            <a:rPr lang="de-DE" b="1" dirty="0" err="1">
              <a:latin typeface="Calibri" panose="020F0502020204030204" pitchFamily="34" charset="0"/>
              <a:ea typeface="Calibri" panose="020F0502020204030204" pitchFamily="34" charset="0"/>
              <a:cs typeface="Calibri" panose="020F0502020204030204" pitchFamily="34" charset="0"/>
            </a:rPr>
            <a:t>difficulties</a:t>
          </a:r>
          <a:r>
            <a:rPr lang="de-DE" b="1" dirty="0">
              <a:latin typeface="Calibri" panose="020F0502020204030204" pitchFamily="34" charset="0"/>
              <a:ea typeface="Calibri" panose="020F0502020204030204" pitchFamily="34" charset="0"/>
              <a:cs typeface="Calibri" panose="020F0502020204030204" pitchFamily="34" charset="0"/>
            </a:rPr>
            <a:t>. </a:t>
          </a: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400" b="1" dirty="0">
              <a:latin typeface="Calibri" panose="020F0502020204030204" pitchFamily="34" charset="0"/>
              <a:ea typeface="Calibri" panose="020F0502020204030204" pitchFamily="34" charset="0"/>
              <a:cs typeface="Calibri" panose="020F0502020204030204" pitchFamily="34" charset="0"/>
            </a:rPr>
            <a:t>Vision </a:t>
          </a:r>
          <a:r>
            <a:rPr lang="de-DE" sz="2400" b="1" dirty="0" err="1">
              <a:latin typeface="Calibri" panose="020F0502020204030204" pitchFamily="34" charset="0"/>
              <a:ea typeface="Calibri" panose="020F0502020204030204" pitchFamily="34" charset="0"/>
              <a:cs typeface="Calibri" panose="020F0502020204030204" pitchFamily="34" charset="0"/>
            </a:rPr>
            <a:t>for</a:t>
          </a:r>
          <a:r>
            <a:rPr lang="de-DE" sz="2400" b="1" dirty="0">
              <a:latin typeface="Calibri" panose="020F0502020204030204" pitchFamily="34" charset="0"/>
              <a:ea typeface="Calibri" panose="020F0502020204030204" pitchFamily="34" charset="0"/>
              <a:cs typeface="Calibri" panose="020F0502020204030204" pitchFamily="34" charset="0"/>
            </a:rPr>
            <a:t> </a:t>
          </a:r>
          <a:r>
            <a:rPr lang="de-DE" sz="2400" b="1" dirty="0" err="1">
              <a:latin typeface="Calibri" panose="020F0502020204030204" pitchFamily="34" charset="0"/>
              <a:ea typeface="Calibri" panose="020F0502020204030204" pitchFamily="34" charset="0"/>
              <a:cs typeface="Calibri" panose="020F0502020204030204" pitchFamily="34" charset="0"/>
            </a:rPr>
            <a:t>the</a:t>
          </a:r>
          <a:r>
            <a:rPr lang="de-DE" sz="2400" b="1" dirty="0">
              <a:latin typeface="Calibri" panose="020F0502020204030204" pitchFamily="34" charset="0"/>
              <a:ea typeface="Calibri" panose="020F0502020204030204" pitchFamily="34" charset="0"/>
              <a:cs typeface="Calibri" panose="020F0502020204030204" pitchFamily="34" charset="0"/>
            </a:rPr>
            <a:t> Future</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de-DE" b="1" dirty="0">
              <a:latin typeface="Calibri" panose="020F0502020204030204" pitchFamily="34" charset="0"/>
              <a:ea typeface="Calibri" panose="020F0502020204030204" pitchFamily="34" charset="0"/>
              <a:cs typeface="Calibri" panose="020F0502020204030204" pitchFamily="34" charset="0"/>
            </a:rPr>
            <a:t>Show </a:t>
          </a:r>
          <a:r>
            <a:rPr lang="de-DE" b="1" dirty="0" err="1">
              <a:latin typeface="Calibri" panose="020F0502020204030204" pitchFamily="34" charset="0"/>
              <a:ea typeface="Calibri" panose="020F0502020204030204" pitchFamily="34" charset="0"/>
              <a:cs typeface="Calibri" panose="020F0502020204030204" pitchFamily="34" charset="0"/>
            </a:rPr>
            <a:t>confidence</a:t>
          </a:r>
          <a:r>
            <a:rPr lang="de-DE" b="1" dirty="0">
              <a:latin typeface="Calibri" panose="020F0502020204030204" pitchFamily="34" charset="0"/>
              <a:ea typeface="Calibri" panose="020F0502020204030204" pitchFamily="34" charset="0"/>
              <a:cs typeface="Calibri" panose="020F0502020204030204" pitchFamily="34" charset="0"/>
            </a:rPr>
            <a:t> in </a:t>
          </a:r>
          <a:r>
            <a:rPr lang="de-DE" b="1" dirty="0" err="1">
              <a:latin typeface="Calibri" panose="020F0502020204030204" pitchFamily="34" charset="0"/>
              <a:ea typeface="Calibri" panose="020F0502020204030204" pitchFamily="34" charset="0"/>
              <a:cs typeface="Calibri" panose="020F0502020204030204" pitchFamily="34" charset="0"/>
            </a:rPr>
            <a:t>the</a:t>
          </a:r>
          <a:r>
            <a:rPr lang="de-DE" b="1" dirty="0">
              <a:latin typeface="Calibri" panose="020F0502020204030204" pitchFamily="34" charset="0"/>
              <a:ea typeface="Calibri" panose="020F0502020204030204" pitchFamily="34" charset="0"/>
              <a:cs typeface="Calibri" panose="020F0502020204030204" pitchFamily="34" charset="0"/>
            </a:rPr>
            <a:t> </a:t>
          </a:r>
          <a:r>
            <a:rPr lang="de-DE" b="1" dirty="0" err="1">
              <a:latin typeface="Calibri" panose="020F0502020204030204" pitchFamily="34" charset="0"/>
              <a:ea typeface="Calibri" panose="020F0502020204030204" pitchFamily="34" charset="0"/>
              <a:cs typeface="Calibri" panose="020F0502020204030204" pitchFamily="34" charset="0"/>
            </a:rPr>
            <a:t>company‘s</a:t>
          </a:r>
          <a:r>
            <a:rPr lang="de-DE" b="1" dirty="0">
              <a:latin typeface="Calibri" panose="020F0502020204030204" pitchFamily="34" charset="0"/>
              <a:ea typeface="Calibri" panose="020F0502020204030204" pitchFamily="34" charset="0"/>
              <a:cs typeface="Calibri" panose="020F0502020204030204" pitchFamily="34" charset="0"/>
            </a:rPr>
            <a:t> </a:t>
          </a:r>
          <a:r>
            <a:rPr lang="de-DE" b="1" dirty="0" err="1">
              <a:latin typeface="Calibri" panose="020F0502020204030204" pitchFamily="34" charset="0"/>
              <a:ea typeface="Calibri" panose="020F0502020204030204" pitchFamily="34" charset="0"/>
              <a:cs typeface="Calibri" panose="020F0502020204030204" pitchFamily="34" charset="0"/>
            </a:rPr>
            <a:t>long</a:t>
          </a:r>
          <a:r>
            <a:rPr lang="de-DE" b="1" dirty="0">
              <a:latin typeface="Calibri" panose="020F0502020204030204" pitchFamily="34" charset="0"/>
              <a:ea typeface="Calibri" panose="020F0502020204030204" pitchFamily="34" charset="0"/>
              <a:cs typeface="Calibri" panose="020F0502020204030204" pitchFamily="34" charset="0"/>
            </a:rPr>
            <a:t>-term </a:t>
          </a:r>
          <a:r>
            <a:rPr lang="de-DE" b="1" dirty="0" err="1">
              <a:latin typeface="Calibri" panose="020F0502020204030204" pitchFamily="34" charset="0"/>
              <a:ea typeface="Calibri" panose="020F0502020204030204" pitchFamily="34" charset="0"/>
              <a:cs typeface="Calibri" panose="020F0502020204030204" pitchFamily="34" charset="0"/>
            </a:rPr>
            <a:t>success</a:t>
          </a:r>
          <a:endParaRPr lang="de-DE" b="1" dirty="0">
            <a:latin typeface="Calibri" panose="020F0502020204030204" pitchFamily="34" charset="0"/>
            <a:ea typeface="Calibri" panose="020F0502020204030204" pitchFamily="34" charset="0"/>
            <a:cs typeface="Calibri" panose="020F0502020204030204" pitchFamily="34" charset="0"/>
          </a:endParaRP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21132"/>
          <a:ext cx="3018234" cy="60451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Transparency</a:t>
          </a:r>
        </a:p>
      </dsp:txBody>
      <dsp:txXfrm>
        <a:off x="3095" y="21132"/>
        <a:ext cx="3018234" cy="604511"/>
      </dsp:txXfrm>
    </dsp:sp>
    <dsp:sp modelId="{DA0F05C3-5D98-4D28-AA8D-930FA1D88EC2}">
      <dsp:nvSpPr>
        <dsp:cNvPr id="0" name=""/>
        <dsp:cNvSpPr/>
      </dsp:nvSpPr>
      <dsp:spPr>
        <a:xfrm>
          <a:off x="3095" y="625643"/>
          <a:ext cx="3018234" cy="1204368"/>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a:t>Keep </a:t>
          </a:r>
          <a:r>
            <a:rPr lang="de-DE" sz="1800" kern="1200" dirty="0" err="1"/>
            <a:t>investors</a:t>
          </a:r>
          <a:r>
            <a:rPr lang="de-DE" sz="1800" kern="1200" dirty="0"/>
            <a:t> </a:t>
          </a:r>
          <a:r>
            <a:rPr lang="de-DE" sz="1800" kern="1200" dirty="0" err="1"/>
            <a:t>informed</a:t>
          </a:r>
          <a:r>
            <a:rPr lang="de-DE" sz="1800" kern="1200" dirty="0"/>
            <a:t> </a:t>
          </a:r>
          <a:r>
            <a:rPr lang="de-DE" sz="1800" kern="1200" dirty="0" err="1"/>
            <a:t>about</a:t>
          </a:r>
          <a:r>
            <a:rPr lang="de-DE" sz="1800" kern="1200" dirty="0"/>
            <a:t> </a:t>
          </a:r>
          <a:r>
            <a:rPr lang="de-DE" sz="1800" kern="1200" dirty="0" err="1"/>
            <a:t>the</a:t>
          </a:r>
          <a:r>
            <a:rPr lang="de-DE" sz="1800" kern="1200" dirty="0"/>
            <a:t> </a:t>
          </a:r>
          <a:r>
            <a:rPr lang="de-DE" sz="1800" kern="1200" dirty="0" err="1"/>
            <a:t>business‘s</a:t>
          </a:r>
          <a:r>
            <a:rPr lang="de-DE" sz="1800" kern="1200" dirty="0"/>
            <a:t> </a:t>
          </a:r>
          <a:r>
            <a:rPr lang="de-DE" sz="1800" kern="1200" dirty="0" err="1"/>
            <a:t>performance</a:t>
          </a:r>
          <a:r>
            <a:rPr lang="de-DE" sz="1800" kern="1200" dirty="0"/>
            <a:t> and </a:t>
          </a:r>
          <a:r>
            <a:rPr lang="de-DE" sz="1800" kern="1200" dirty="0" err="1"/>
            <a:t>outlook</a:t>
          </a:r>
          <a:endParaRPr lang="de-DE" sz="1800" kern="1200" dirty="0"/>
        </a:p>
      </dsp:txBody>
      <dsp:txXfrm>
        <a:off x="3095" y="625643"/>
        <a:ext cx="3018234" cy="1204368"/>
      </dsp:txXfrm>
    </dsp:sp>
    <dsp:sp modelId="{A4209023-4C65-436A-BD0C-A862B4AF7D9D}">
      <dsp:nvSpPr>
        <dsp:cNvPr id="0" name=""/>
        <dsp:cNvSpPr/>
      </dsp:nvSpPr>
      <dsp:spPr>
        <a:xfrm>
          <a:off x="3443883" y="21132"/>
          <a:ext cx="3018234" cy="604511"/>
        </a:xfrm>
        <a:prstGeom prst="rect">
          <a:avLst/>
        </a:prstGeom>
        <a:solidFill>
          <a:schemeClr val="accent4">
            <a:hueOff val="-1462417"/>
            <a:satOff val="30191"/>
            <a:lumOff val="-3235"/>
            <a:alphaOff val="0"/>
          </a:schemeClr>
        </a:solidFill>
        <a:ln w="25400" cap="flat" cmpd="sng" algn="ctr">
          <a:solidFill>
            <a:schemeClr val="accent4">
              <a:hueOff val="-1462417"/>
              <a:satOff val="30191"/>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Trust</a:t>
          </a:r>
        </a:p>
      </dsp:txBody>
      <dsp:txXfrm>
        <a:off x="3443883" y="21132"/>
        <a:ext cx="3018234" cy="604511"/>
      </dsp:txXfrm>
    </dsp:sp>
    <dsp:sp modelId="{663AA321-843D-4D42-8091-F46FA19DC9B8}">
      <dsp:nvSpPr>
        <dsp:cNvPr id="0" name=""/>
        <dsp:cNvSpPr/>
      </dsp:nvSpPr>
      <dsp:spPr>
        <a:xfrm>
          <a:off x="3443883" y="625643"/>
          <a:ext cx="3018234" cy="1204368"/>
        </a:xfrm>
        <a:prstGeom prst="rect">
          <a:avLst/>
        </a:prstGeom>
        <a:solidFill>
          <a:schemeClr val="accent4">
            <a:tint val="40000"/>
            <a:alpha val="90000"/>
            <a:hueOff val="-1715409"/>
            <a:satOff val="28960"/>
            <a:lumOff val="210"/>
            <a:alphaOff val="0"/>
          </a:schemeClr>
        </a:solidFill>
        <a:ln w="25400" cap="flat" cmpd="sng" algn="ctr">
          <a:solidFill>
            <a:schemeClr val="accent4">
              <a:tint val="40000"/>
              <a:alpha val="90000"/>
              <a:hueOff val="-1715409"/>
              <a:satOff val="28960"/>
              <a:lumOff val="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err="1"/>
            <a:t>Build</a:t>
          </a:r>
          <a:r>
            <a:rPr lang="de-DE" sz="1800" kern="1200" dirty="0"/>
            <a:t> and </a:t>
          </a:r>
          <a:r>
            <a:rPr lang="de-DE" sz="1800" kern="1200" dirty="0" err="1"/>
            <a:t>maintain</a:t>
          </a:r>
          <a:r>
            <a:rPr lang="de-DE" sz="1800" kern="1200" dirty="0"/>
            <a:t> </a:t>
          </a:r>
          <a:r>
            <a:rPr lang="de-DE" sz="1800" kern="1200" dirty="0" err="1"/>
            <a:t>trust</a:t>
          </a:r>
          <a:r>
            <a:rPr lang="de-DE" sz="1800" kern="1200" dirty="0"/>
            <a:t> </a:t>
          </a:r>
          <a:r>
            <a:rPr lang="de-DE" sz="1800" kern="1200" dirty="0" err="1"/>
            <a:t>by</a:t>
          </a:r>
          <a:r>
            <a:rPr lang="de-DE" sz="1800" kern="1200" dirty="0"/>
            <a:t> </a:t>
          </a:r>
          <a:r>
            <a:rPr lang="de-DE" sz="1800" kern="1200" dirty="0" err="1"/>
            <a:t>sharing</a:t>
          </a:r>
          <a:r>
            <a:rPr lang="de-DE" sz="1800" kern="1200" dirty="0"/>
            <a:t> </a:t>
          </a:r>
          <a:r>
            <a:rPr lang="de-DE" sz="1800" kern="1200" dirty="0" err="1"/>
            <a:t>both</a:t>
          </a:r>
          <a:r>
            <a:rPr lang="de-DE" sz="1800" kern="1200" dirty="0"/>
            <a:t> </a:t>
          </a:r>
          <a:r>
            <a:rPr lang="de-DE" sz="1800" kern="1200" dirty="0" err="1"/>
            <a:t>successes</a:t>
          </a:r>
          <a:r>
            <a:rPr lang="de-DE" sz="1800" kern="1200" dirty="0"/>
            <a:t> and </a:t>
          </a:r>
          <a:r>
            <a:rPr lang="de-DE" sz="1800" kern="1200" dirty="0" err="1"/>
            <a:t>challenges</a:t>
          </a:r>
          <a:r>
            <a:rPr lang="de-DE" sz="1800" kern="1200" dirty="0"/>
            <a:t> </a:t>
          </a:r>
          <a:r>
            <a:rPr lang="de-DE" sz="1800" kern="1200" dirty="0" err="1"/>
            <a:t>openly</a:t>
          </a:r>
          <a:r>
            <a:rPr lang="de-DE" sz="1800" kern="1200" dirty="0"/>
            <a:t>. </a:t>
          </a:r>
        </a:p>
      </dsp:txBody>
      <dsp:txXfrm>
        <a:off x="3443883" y="625643"/>
        <a:ext cx="3018234" cy="1204368"/>
      </dsp:txXfrm>
    </dsp:sp>
    <dsp:sp modelId="{8AEE7BCB-4023-4D8E-ADA3-8D588D19D5C3}">
      <dsp:nvSpPr>
        <dsp:cNvPr id="0" name=""/>
        <dsp:cNvSpPr/>
      </dsp:nvSpPr>
      <dsp:spPr>
        <a:xfrm>
          <a:off x="6884670" y="21132"/>
          <a:ext cx="3018234" cy="604511"/>
        </a:xfrm>
        <a:prstGeom prst="rect">
          <a:avLst/>
        </a:prstGeom>
        <a:solidFill>
          <a:schemeClr val="accent4">
            <a:hueOff val="-2924835"/>
            <a:satOff val="60382"/>
            <a:lumOff val="-6470"/>
            <a:alphaOff val="0"/>
          </a:schemeClr>
        </a:solidFill>
        <a:ln w="25400" cap="flat" cmpd="sng" algn="ctr">
          <a:solidFill>
            <a:schemeClr val="accent4">
              <a:hueOff val="-2924835"/>
              <a:satOff val="60382"/>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Engagement</a:t>
          </a:r>
        </a:p>
      </dsp:txBody>
      <dsp:txXfrm>
        <a:off x="6884670" y="21132"/>
        <a:ext cx="3018234" cy="604511"/>
      </dsp:txXfrm>
    </dsp:sp>
    <dsp:sp modelId="{D39B2975-38CD-4CEA-959C-B2CE94662102}">
      <dsp:nvSpPr>
        <dsp:cNvPr id="0" name=""/>
        <dsp:cNvSpPr/>
      </dsp:nvSpPr>
      <dsp:spPr>
        <a:xfrm>
          <a:off x="6884670" y="625643"/>
          <a:ext cx="3018234" cy="1204368"/>
        </a:xfrm>
        <a:prstGeom prst="rect">
          <a:avLst/>
        </a:prstGeom>
        <a:solidFill>
          <a:schemeClr val="accent4">
            <a:tint val="40000"/>
            <a:alpha val="90000"/>
            <a:hueOff val="-3430818"/>
            <a:satOff val="57920"/>
            <a:lumOff val="421"/>
            <a:alphaOff val="0"/>
          </a:schemeClr>
        </a:solidFill>
        <a:ln w="25400" cap="flat" cmpd="sng" algn="ctr">
          <a:solidFill>
            <a:schemeClr val="accent4">
              <a:tint val="40000"/>
              <a:alpha val="90000"/>
              <a:hueOff val="-3430818"/>
              <a:satOff val="57920"/>
              <a:lumOff val="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kern="1200" dirty="0"/>
            <a:t>Keep </a:t>
          </a:r>
          <a:r>
            <a:rPr lang="de-DE" sz="1800" kern="1200" dirty="0" err="1"/>
            <a:t>investors</a:t>
          </a:r>
          <a:r>
            <a:rPr lang="de-DE" sz="1800" kern="1200" dirty="0"/>
            <a:t> </a:t>
          </a:r>
          <a:r>
            <a:rPr lang="de-DE" sz="1800" kern="1200" dirty="0" err="1"/>
            <a:t>involved</a:t>
          </a:r>
          <a:r>
            <a:rPr lang="de-DE" sz="1800" kern="1200" dirty="0"/>
            <a:t> </a:t>
          </a:r>
          <a:r>
            <a:rPr lang="de-DE" sz="1800" kern="1200" dirty="0" err="1"/>
            <a:t>through</a:t>
          </a:r>
          <a:r>
            <a:rPr lang="de-DE" sz="1800" kern="1200" dirty="0"/>
            <a:t> </a:t>
          </a:r>
          <a:r>
            <a:rPr lang="de-DE" sz="1800" kern="1200" dirty="0" err="1"/>
            <a:t>regular</a:t>
          </a:r>
          <a:r>
            <a:rPr lang="de-DE" sz="1800" kern="1200" dirty="0"/>
            <a:t> </a:t>
          </a:r>
          <a:r>
            <a:rPr lang="de-DE" sz="1800" kern="1200" dirty="0" err="1"/>
            <a:t>communication</a:t>
          </a:r>
          <a:r>
            <a:rPr lang="de-DE" sz="1800" kern="1200" dirty="0"/>
            <a:t> and </a:t>
          </a:r>
          <a:r>
            <a:rPr lang="de-DE" sz="1800" kern="1200" dirty="0" err="1"/>
            <a:t>updates</a:t>
          </a:r>
          <a:r>
            <a:rPr lang="de-DE" sz="1800" kern="1200" dirty="0"/>
            <a:t>.</a:t>
          </a:r>
        </a:p>
      </dsp:txBody>
      <dsp:txXfrm>
        <a:off x="6884670" y="625643"/>
        <a:ext cx="3018234" cy="1204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53056"/>
          <a:ext cx="3018234" cy="601739"/>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Clarity</a:t>
          </a:r>
        </a:p>
      </dsp:txBody>
      <dsp:txXfrm>
        <a:off x="3095" y="53056"/>
        <a:ext cx="3018234" cy="601739"/>
      </dsp:txXfrm>
    </dsp:sp>
    <dsp:sp modelId="{DA0F05C3-5D98-4D28-AA8D-930FA1D88EC2}">
      <dsp:nvSpPr>
        <dsp:cNvPr id="0" name=""/>
        <dsp:cNvSpPr/>
      </dsp:nvSpPr>
      <dsp:spPr>
        <a:xfrm>
          <a:off x="3095" y="654796"/>
          <a:ext cx="3018234" cy="114329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err="1"/>
            <a:t>Ensure</a:t>
          </a:r>
          <a:r>
            <a:rPr lang="de-DE" sz="1700" kern="1200" dirty="0"/>
            <a:t> </a:t>
          </a:r>
          <a:r>
            <a:rPr lang="de-DE" sz="1700" kern="1200" dirty="0" err="1"/>
            <a:t>that</a:t>
          </a:r>
          <a:r>
            <a:rPr lang="de-DE" sz="1700" kern="1200" dirty="0"/>
            <a:t> </a:t>
          </a:r>
          <a:r>
            <a:rPr lang="de-DE" sz="1700" kern="1200" dirty="0" err="1"/>
            <a:t>your</a:t>
          </a:r>
          <a:r>
            <a:rPr lang="de-DE" sz="1700" kern="1200" dirty="0"/>
            <a:t> </a:t>
          </a:r>
          <a:r>
            <a:rPr lang="de-DE" sz="1700" kern="1200" dirty="0" err="1"/>
            <a:t>messages</a:t>
          </a:r>
          <a:r>
            <a:rPr lang="de-DE" sz="1700" kern="1200" dirty="0"/>
            <a:t> </a:t>
          </a:r>
          <a:r>
            <a:rPr lang="de-DE" sz="1700" kern="1200" dirty="0" err="1"/>
            <a:t>are</a:t>
          </a:r>
          <a:r>
            <a:rPr lang="de-DE" sz="1700" kern="1200" dirty="0"/>
            <a:t> </a:t>
          </a:r>
          <a:r>
            <a:rPr lang="de-DE" sz="1700" kern="1200" dirty="0" err="1"/>
            <a:t>straightforward</a:t>
          </a:r>
          <a:r>
            <a:rPr lang="de-DE" sz="1700" kern="1200" dirty="0"/>
            <a:t> and easy </a:t>
          </a:r>
          <a:r>
            <a:rPr lang="de-DE" sz="1700" kern="1200" dirty="0" err="1"/>
            <a:t>to</a:t>
          </a:r>
          <a:r>
            <a:rPr lang="de-DE" sz="1700" kern="1200" dirty="0"/>
            <a:t> </a:t>
          </a:r>
          <a:r>
            <a:rPr lang="de-DE" sz="1700" kern="1200" dirty="0" err="1"/>
            <a:t>understand</a:t>
          </a:r>
          <a:r>
            <a:rPr lang="de-DE" sz="1700" kern="1200" dirty="0"/>
            <a:t>. </a:t>
          </a:r>
          <a:r>
            <a:rPr lang="de-DE" sz="1700" kern="1200" dirty="0" err="1"/>
            <a:t>Avoid</a:t>
          </a:r>
          <a:r>
            <a:rPr lang="de-DE" sz="1700" kern="1200" dirty="0"/>
            <a:t> </a:t>
          </a:r>
          <a:r>
            <a:rPr lang="de-DE" sz="1700" kern="1200" dirty="0" err="1"/>
            <a:t>jargon</a:t>
          </a:r>
          <a:r>
            <a:rPr lang="de-DE" sz="1700" kern="1200" dirty="0"/>
            <a:t> </a:t>
          </a:r>
          <a:r>
            <a:rPr lang="de-DE" sz="1700" kern="1200" dirty="0" err="1"/>
            <a:t>that</a:t>
          </a:r>
          <a:r>
            <a:rPr lang="de-DE" sz="1700" kern="1200" dirty="0"/>
            <a:t> </a:t>
          </a:r>
          <a:r>
            <a:rPr lang="de-DE" sz="1700" kern="1200" dirty="0" err="1"/>
            <a:t>might</a:t>
          </a:r>
          <a:r>
            <a:rPr lang="de-DE" sz="1700" kern="1200" dirty="0"/>
            <a:t> </a:t>
          </a:r>
          <a:r>
            <a:rPr lang="de-DE" sz="1700" kern="1200" dirty="0" err="1"/>
            <a:t>confuse</a:t>
          </a:r>
          <a:r>
            <a:rPr lang="de-DE" sz="1700" kern="1200" dirty="0"/>
            <a:t> </a:t>
          </a:r>
          <a:r>
            <a:rPr lang="de-DE" sz="1700" kern="1200" dirty="0" err="1"/>
            <a:t>investors</a:t>
          </a:r>
          <a:r>
            <a:rPr lang="de-DE" sz="1700" kern="1200" dirty="0"/>
            <a:t>.</a:t>
          </a:r>
        </a:p>
      </dsp:txBody>
      <dsp:txXfrm>
        <a:off x="3095" y="654796"/>
        <a:ext cx="3018234" cy="1143292"/>
      </dsp:txXfrm>
    </dsp:sp>
    <dsp:sp modelId="{A4209023-4C65-436A-BD0C-A862B4AF7D9D}">
      <dsp:nvSpPr>
        <dsp:cNvPr id="0" name=""/>
        <dsp:cNvSpPr/>
      </dsp:nvSpPr>
      <dsp:spPr>
        <a:xfrm>
          <a:off x="3443883" y="53056"/>
          <a:ext cx="3018234" cy="601739"/>
        </a:xfrm>
        <a:prstGeom prst="rect">
          <a:avLst/>
        </a:prstGeom>
        <a:solidFill>
          <a:schemeClr val="accent4">
            <a:hueOff val="-1462417"/>
            <a:satOff val="30191"/>
            <a:lumOff val="-3235"/>
            <a:alphaOff val="0"/>
          </a:schemeClr>
        </a:solidFill>
        <a:ln w="25400" cap="flat" cmpd="sng" algn="ctr">
          <a:solidFill>
            <a:schemeClr val="accent4">
              <a:hueOff val="-1462417"/>
              <a:satOff val="30191"/>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Consistency</a:t>
          </a:r>
        </a:p>
      </dsp:txBody>
      <dsp:txXfrm>
        <a:off x="3443883" y="53056"/>
        <a:ext cx="3018234" cy="601739"/>
      </dsp:txXfrm>
    </dsp:sp>
    <dsp:sp modelId="{663AA321-843D-4D42-8091-F46FA19DC9B8}">
      <dsp:nvSpPr>
        <dsp:cNvPr id="0" name=""/>
        <dsp:cNvSpPr/>
      </dsp:nvSpPr>
      <dsp:spPr>
        <a:xfrm>
          <a:off x="3443883" y="654796"/>
          <a:ext cx="3018234" cy="1143292"/>
        </a:xfrm>
        <a:prstGeom prst="rect">
          <a:avLst/>
        </a:prstGeom>
        <a:solidFill>
          <a:schemeClr val="accent4">
            <a:tint val="40000"/>
            <a:alpha val="90000"/>
            <a:hueOff val="-1715409"/>
            <a:satOff val="28960"/>
            <a:lumOff val="210"/>
            <a:alphaOff val="0"/>
          </a:schemeClr>
        </a:solidFill>
        <a:ln w="25400" cap="flat" cmpd="sng" algn="ctr">
          <a:solidFill>
            <a:schemeClr val="accent4">
              <a:tint val="40000"/>
              <a:alpha val="90000"/>
              <a:hueOff val="-1715409"/>
              <a:satOff val="28960"/>
              <a:lumOff val="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a:t>Regular </a:t>
          </a:r>
          <a:r>
            <a:rPr lang="de-DE" sz="1700" kern="1200" dirty="0" err="1"/>
            <a:t>communication</a:t>
          </a:r>
          <a:r>
            <a:rPr lang="de-DE" sz="1700" kern="1200" dirty="0"/>
            <a:t>, </a:t>
          </a:r>
          <a:r>
            <a:rPr lang="de-DE" sz="1700" kern="1200" dirty="0" err="1"/>
            <a:t>both</a:t>
          </a:r>
          <a:r>
            <a:rPr lang="de-DE" sz="1700" kern="1200" dirty="0"/>
            <a:t> in </a:t>
          </a:r>
          <a:r>
            <a:rPr lang="de-DE" sz="1700" kern="1200" dirty="0" err="1"/>
            <a:t>good</a:t>
          </a:r>
          <a:r>
            <a:rPr lang="de-DE" sz="1700" kern="1200" dirty="0"/>
            <a:t> </a:t>
          </a:r>
          <a:r>
            <a:rPr lang="de-DE" sz="1700" kern="1200" dirty="0" err="1"/>
            <a:t>times</a:t>
          </a:r>
          <a:r>
            <a:rPr lang="de-DE" sz="1700" kern="1200" dirty="0"/>
            <a:t> and </a:t>
          </a:r>
          <a:r>
            <a:rPr lang="de-DE" sz="1700" kern="1200" dirty="0" err="1"/>
            <a:t>bad</a:t>
          </a:r>
          <a:r>
            <a:rPr lang="de-DE" sz="1700" kern="1200" dirty="0"/>
            <a:t>, </a:t>
          </a:r>
          <a:r>
            <a:rPr lang="de-DE" sz="1700" kern="1200" dirty="0" err="1"/>
            <a:t>shows</a:t>
          </a:r>
          <a:r>
            <a:rPr lang="de-DE" sz="1700" kern="1200" dirty="0"/>
            <a:t> </a:t>
          </a:r>
          <a:r>
            <a:rPr lang="de-DE" sz="1700" kern="1200" dirty="0" err="1"/>
            <a:t>that</a:t>
          </a:r>
          <a:r>
            <a:rPr lang="de-DE" sz="1700" kern="1200" dirty="0"/>
            <a:t> </a:t>
          </a:r>
          <a:r>
            <a:rPr lang="de-DE" sz="1700" kern="1200" dirty="0" err="1"/>
            <a:t>the</a:t>
          </a:r>
          <a:r>
            <a:rPr lang="de-DE" sz="1700" kern="1200" dirty="0"/>
            <a:t> </a:t>
          </a:r>
          <a:r>
            <a:rPr lang="de-DE" sz="1700" kern="1200" dirty="0" err="1"/>
            <a:t>company</a:t>
          </a:r>
          <a:r>
            <a:rPr lang="de-DE" sz="1700" kern="1200" dirty="0"/>
            <a:t> </a:t>
          </a:r>
          <a:r>
            <a:rPr lang="de-DE" sz="1700" kern="1200" dirty="0" err="1"/>
            <a:t>is</a:t>
          </a:r>
          <a:r>
            <a:rPr lang="de-DE" sz="1700" kern="1200" dirty="0"/>
            <a:t> </a:t>
          </a:r>
          <a:r>
            <a:rPr lang="de-DE" sz="1700" kern="1200" dirty="0" err="1"/>
            <a:t>stable</a:t>
          </a:r>
          <a:r>
            <a:rPr lang="de-DE" sz="1700" kern="1200" dirty="0"/>
            <a:t> and transparent.</a:t>
          </a:r>
        </a:p>
      </dsp:txBody>
      <dsp:txXfrm>
        <a:off x="3443883" y="654796"/>
        <a:ext cx="3018234" cy="1143292"/>
      </dsp:txXfrm>
    </dsp:sp>
    <dsp:sp modelId="{8AEE7BCB-4023-4D8E-ADA3-8D588D19D5C3}">
      <dsp:nvSpPr>
        <dsp:cNvPr id="0" name=""/>
        <dsp:cNvSpPr/>
      </dsp:nvSpPr>
      <dsp:spPr>
        <a:xfrm>
          <a:off x="6884670" y="53056"/>
          <a:ext cx="3018234" cy="601739"/>
        </a:xfrm>
        <a:prstGeom prst="rect">
          <a:avLst/>
        </a:prstGeom>
        <a:solidFill>
          <a:schemeClr val="accent4">
            <a:hueOff val="-2924835"/>
            <a:satOff val="60382"/>
            <a:lumOff val="-6470"/>
            <a:alphaOff val="0"/>
          </a:schemeClr>
        </a:solidFill>
        <a:ln w="25400" cap="flat" cmpd="sng" algn="ctr">
          <a:solidFill>
            <a:schemeClr val="accent4">
              <a:hueOff val="-2924835"/>
              <a:satOff val="60382"/>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Timeliness</a:t>
          </a:r>
          <a:endParaRPr lang="de-DE" sz="2800" b="1" kern="1200" dirty="0"/>
        </a:p>
      </dsp:txBody>
      <dsp:txXfrm>
        <a:off x="6884670" y="53056"/>
        <a:ext cx="3018234" cy="601739"/>
      </dsp:txXfrm>
    </dsp:sp>
    <dsp:sp modelId="{D39B2975-38CD-4CEA-959C-B2CE94662102}">
      <dsp:nvSpPr>
        <dsp:cNvPr id="0" name=""/>
        <dsp:cNvSpPr/>
      </dsp:nvSpPr>
      <dsp:spPr>
        <a:xfrm>
          <a:off x="6884670" y="654796"/>
          <a:ext cx="3018234" cy="1143292"/>
        </a:xfrm>
        <a:prstGeom prst="rect">
          <a:avLst/>
        </a:prstGeom>
        <a:solidFill>
          <a:schemeClr val="accent4">
            <a:tint val="40000"/>
            <a:alpha val="90000"/>
            <a:hueOff val="-3430818"/>
            <a:satOff val="57920"/>
            <a:lumOff val="421"/>
            <a:alphaOff val="0"/>
          </a:schemeClr>
        </a:solidFill>
        <a:ln w="25400" cap="flat" cmpd="sng" algn="ctr">
          <a:solidFill>
            <a:schemeClr val="accent4">
              <a:tint val="40000"/>
              <a:alpha val="90000"/>
              <a:hueOff val="-3430818"/>
              <a:satOff val="57920"/>
              <a:lumOff val="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kern="1200" dirty="0" err="1"/>
            <a:t>Provide</a:t>
          </a:r>
          <a:r>
            <a:rPr lang="de-DE" sz="1700" kern="1200" dirty="0"/>
            <a:t> </a:t>
          </a:r>
          <a:r>
            <a:rPr lang="de-DE" sz="1700" kern="1200" dirty="0" err="1"/>
            <a:t>timely</a:t>
          </a:r>
          <a:r>
            <a:rPr lang="de-DE" sz="1700" kern="1200" dirty="0"/>
            <a:t> </a:t>
          </a:r>
          <a:r>
            <a:rPr lang="de-DE" sz="1700" kern="1200" dirty="0" err="1"/>
            <a:t>updates</a:t>
          </a:r>
          <a:r>
            <a:rPr lang="de-DE" sz="1700" kern="1200" dirty="0"/>
            <a:t> so </a:t>
          </a:r>
          <a:r>
            <a:rPr lang="de-DE" sz="1700" kern="1200" dirty="0" err="1"/>
            <a:t>investors</a:t>
          </a:r>
          <a:r>
            <a:rPr lang="de-DE" sz="1700" kern="1200" dirty="0"/>
            <a:t> </a:t>
          </a:r>
          <a:r>
            <a:rPr lang="de-DE" sz="1700" kern="1200" dirty="0" err="1"/>
            <a:t>are</a:t>
          </a:r>
          <a:r>
            <a:rPr lang="de-DE" sz="1700" kern="1200" dirty="0"/>
            <a:t> not </a:t>
          </a:r>
          <a:r>
            <a:rPr lang="de-DE" sz="1700" kern="1200" dirty="0" err="1"/>
            <a:t>left</a:t>
          </a:r>
          <a:r>
            <a:rPr lang="de-DE" sz="1700" kern="1200" dirty="0"/>
            <a:t> in </a:t>
          </a:r>
          <a:r>
            <a:rPr lang="de-DE" sz="1700" kern="1200" dirty="0" err="1"/>
            <a:t>the</a:t>
          </a:r>
          <a:r>
            <a:rPr lang="de-DE" sz="1700" kern="1200" dirty="0"/>
            <a:t> </a:t>
          </a:r>
          <a:r>
            <a:rPr lang="de-DE" sz="1700" kern="1200" dirty="0" err="1"/>
            <a:t>dark</a:t>
          </a:r>
          <a:r>
            <a:rPr lang="de-DE" sz="1700" kern="1200" dirty="0"/>
            <a:t> </a:t>
          </a:r>
          <a:r>
            <a:rPr lang="de-DE" sz="1700" kern="1200" dirty="0" err="1"/>
            <a:t>about</a:t>
          </a:r>
          <a:r>
            <a:rPr lang="de-DE" sz="1700" kern="1200" dirty="0"/>
            <a:t> </a:t>
          </a:r>
          <a:r>
            <a:rPr lang="de-DE" sz="1700" kern="1200" dirty="0" err="1"/>
            <a:t>cricitacal</a:t>
          </a:r>
          <a:r>
            <a:rPr lang="de-DE" sz="1700" kern="1200" dirty="0"/>
            <a:t> </a:t>
          </a:r>
          <a:r>
            <a:rPr lang="de-DE" sz="1700" kern="1200" dirty="0" err="1"/>
            <a:t>developments</a:t>
          </a:r>
          <a:r>
            <a:rPr lang="de-DE" sz="1700" kern="1200" dirty="0"/>
            <a:t>. </a:t>
          </a:r>
        </a:p>
      </dsp:txBody>
      <dsp:txXfrm>
        <a:off x="6884670" y="654796"/>
        <a:ext cx="3018234" cy="1143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DB66D-F903-41CD-8BC5-D55A07F7D42B}">
      <dsp:nvSpPr>
        <dsp:cNvPr id="0" name=""/>
        <dsp:cNvSpPr/>
      </dsp:nvSpPr>
      <dsp:spPr>
        <a:xfrm>
          <a:off x="0" y="479"/>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A65290-F57F-486A-B417-6DC27A6B604D}">
      <dsp:nvSpPr>
        <dsp:cNvPr id="0" name=""/>
        <dsp:cNvSpPr/>
      </dsp:nvSpPr>
      <dsp:spPr>
        <a:xfrm>
          <a:off x="0" y="479"/>
          <a:ext cx="1454507"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Quarterly </a:t>
          </a:r>
          <a:r>
            <a:rPr lang="de-DE" sz="2000" kern="1200" dirty="0" err="1"/>
            <a:t>reports</a:t>
          </a:r>
          <a:endParaRPr lang="de-DE" sz="2000" kern="1200" dirty="0"/>
        </a:p>
      </dsp:txBody>
      <dsp:txXfrm>
        <a:off x="0" y="479"/>
        <a:ext cx="1454507" cy="786160"/>
      </dsp:txXfrm>
    </dsp:sp>
    <dsp:sp modelId="{561CF158-BC4A-4458-814C-784463965FC7}">
      <dsp:nvSpPr>
        <dsp:cNvPr id="0" name=""/>
        <dsp:cNvSpPr/>
      </dsp:nvSpPr>
      <dsp:spPr>
        <a:xfrm>
          <a:off x="1563595" y="36179"/>
          <a:ext cx="5708939"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err="1">
              <a:latin typeface="Calibri" panose="020F0502020204030204" pitchFamily="34" charset="0"/>
              <a:ea typeface="Calibri" panose="020F0502020204030204" pitchFamily="34" charset="0"/>
              <a:cs typeface="Calibri" panose="020F0502020204030204" pitchFamily="34" charset="0"/>
            </a:rPr>
            <a:t>Provide</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regular</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updates</a:t>
          </a:r>
          <a:r>
            <a:rPr lang="de-DE" sz="1800" kern="1200" dirty="0">
              <a:latin typeface="Calibri" panose="020F0502020204030204" pitchFamily="34" charset="0"/>
              <a:ea typeface="Calibri" panose="020F0502020204030204" pitchFamily="34" charset="0"/>
              <a:cs typeface="Calibri" panose="020F0502020204030204" pitchFamily="34" charset="0"/>
            </a:rPr>
            <a:t> on </a:t>
          </a:r>
          <a:r>
            <a:rPr lang="de-DE" sz="1800" kern="1200" dirty="0" err="1">
              <a:latin typeface="Calibri" panose="020F0502020204030204" pitchFamily="34" charset="0"/>
              <a:ea typeface="Calibri" panose="020F0502020204030204" pitchFamily="34" charset="0"/>
              <a:cs typeface="Calibri" panose="020F0502020204030204" pitchFamily="34" charset="0"/>
            </a:rPr>
            <a:t>financial</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performance</a:t>
          </a:r>
          <a:r>
            <a:rPr lang="de-DE" sz="1800" kern="1200" dirty="0">
              <a:latin typeface="Calibri" panose="020F0502020204030204" pitchFamily="34" charset="0"/>
              <a:ea typeface="Calibri" panose="020F0502020204030204" pitchFamily="34" charset="0"/>
              <a:cs typeface="Calibri" panose="020F0502020204030204" pitchFamily="34" charset="0"/>
            </a:rPr>
            <a:t>.</a:t>
          </a:r>
        </a:p>
      </dsp:txBody>
      <dsp:txXfrm>
        <a:off x="1563595" y="36179"/>
        <a:ext cx="5708939" cy="713993"/>
      </dsp:txXfrm>
    </dsp:sp>
    <dsp:sp modelId="{0AC5D576-3205-425D-956C-FE659BB1795F}">
      <dsp:nvSpPr>
        <dsp:cNvPr id="0" name=""/>
        <dsp:cNvSpPr/>
      </dsp:nvSpPr>
      <dsp:spPr>
        <a:xfrm>
          <a:off x="1454506" y="750172"/>
          <a:ext cx="58180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07C887-3715-480F-A6B0-8AF190B49350}">
      <dsp:nvSpPr>
        <dsp:cNvPr id="0" name=""/>
        <dsp:cNvSpPr/>
      </dsp:nvSpPr>
      <dsp:spPr>
        <a:xfrm>
          <a:off x="0" y="786640"/>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0069F-8FEA-4123-8ADF-D0DD651F227D}">
      <dsp:nvSpPr>
        <dsp:cNvPr id="0" name=""/>
        <dsp:cNvSpPr/>
      </dsp:nvSpPr>
      <dsp:spPr>
        <a:xfrm>
          <a:off x="0" y="786640"/>
          <a:ext cx="1454507"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Annual Reports</a:t>
          </a:r>
        </a:p>
      </dsp:txBody>
      <dsp:txXfrm>
        <a:off x="0" y="786640"/>
        <a:ext cx="1454507" cy="786160"/>
      </dsp:txXfrm>
    </dsp:sp>
    <dsp:sp modelId="{D3EDE53F-4021-4BC4-8B07-0B383959CDA6}">
      <dsp:nvSpPr>
        <dsp:cNvPr id="0" name=""/>
        <dsp:cNvSpPr/>
      </dsp:nvSpPr>
      <dsp:spPr>
        <a:xfrm>
          <a:off x="1563595" y="822340"/>
          <a:ext cx="5708939"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latin typeface="Calibri" panose="020F0502020204030204" pitchFamily="34" charset="0"/>
              <a:ea typeface="Calibri" panose="020F0502020204030204" pitchFamily="34" charset="0"/>
              <a:cs typeface="Calibri" panose="020F0502020204030204" pitchFamily="34" charset="0"/>
            </a:rPr>
            <a:t>A </a:t>
          </a:r>
          <a:r>
            <a:rPr lang="de-DE" sz="1800" kern="1200" dirty="0" err="1">
              <a:latin typeface="Calibri" panose="020F0502020204030204" pitchFamily="34" charset="0"/>
              <a:ea typeface="Calibri" panose="020F0502020204030204" pitchFamily="34" charset="0"/>
              <a:cs typeface="Calibri" panose="020F0502020204030204" pitchFamily="34" charset="0"/>
            </a:rPr>
            <a:t>comprehensive</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overview</a:t>
          </a:r>
          <a:r>
            <a:rPr lang="de-DE" sz="1800" kern="1200" dirty="0">
              <a:latin typeface="Calibri" panose="020F0502020204030204" pitchFamily="34" charset="0"/>
              <a:ea typeface="Calibri" panose="020F0502020204030204" pitchFamily="34" charset="0"/>
              <a:cs typeface="Calibri" panose="020F0502020204030204" pitchFamily="34" charset="0"/>
            </a:rPr>
            <a:t> of </a:t>
          </a:r>
          <a:r>
            <a:rPr lang="de-DE" sz="1800" kern="1200" dirty="0" err="1">
              <a:latin typeface="Calibri" panose="020F0502020204030204" pitchFamily="34" charset="0"/>
              <a:ea typeface="Calibri" panose="020F0502020204030204" pitchFamily="34" charset="0"/>
              <a:cs typeface="Calibri" panose="020F0502020204030204" pitchFamily="34" charset="0"/>
            </a:rPr>
            <a:t>the</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company‘s</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yearly</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performance</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including</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financials</a:t>
          </a:r>
          <a:r>
            <a:rPr lang="de-DE" sz="1800" kern="1200" dirty="0">
              <a:latin typeface="Calibri" panose="020F0502020204030204" pitchFamily="34" charset="0"/>
              <a:ea typeface="Calibri" panose="020F0502020204030204" pitchFamily="34" charset="0"/>
              <a:cs typeface="Calibri" panose="020F0502020204030204" pitchFamily="34" charset="0"/>
            </a:rPr>
            <a:t> and </a:t>
          </a:r>
          <a:r>
            <a:rPr lang="de-DE" sz="1800" kern="1200" dirty="0" err="1">
              <a:latin typeface="Calibri" panose="020F0502020204030204" pitchFamily="34" charset="0"/>
              <a:ea typeface="Calibri" panose="020F0502020204030204" pitchFamily="34" charset="0"/>
              <a:cs typeface="Calibri" panose="020F0502020204030204" pitchFamily="34" charset="0"/>
            </a:rPr>
            <a:t>strategic</a:t>
          </a:r>
          <a:r>
            <a:rPr lang="de-DE" sz="1800" kern="1200" dirty="0">
              <a:latin typeface="Calibri" panose="020F0502020204030204" pitchFamily="34" charset="0"/>
              <a:ea typeface="Calibri" panose="020F0502020204030204" pitchFamily="34" charset="0"/>
              <a:cs typeface="Calibri" panose="020F0502020204030204" pitchFamily="34" charset="0"/>
            </a:rPr>
            <a:t> initiatives.</a:t>
          </a:r>
        </a:p>
      </dsp:txBody>
      <dsp:txXfrm>
        <a:off x="1563595" y="822340"/>
        <a:ext cx="5708939" cy="713993"/>
      </dsp:txXfrm>
    </dsp:sp>
    <dsp:sp modelId="{7B4B7867-315E-45C3-AB58-03EB8DAEDF0D}">
      <dsp:nvSpPr>
        <dsp:cNvPr id="0" name=""/>
        <dsp:cNvSpPr/>
      </dsp:nvSpPr>
      <dsp:spPr>
        <a:xfrm>
          <a:off x="1454506" y="1536333"/>
          <a:ext cx="58180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F2EAE3-01E0-406B-8DB9-C0224445E31F}">
      <dsp:nvSpPr>
        <dsp:cNvPr id="0" name=""/>
        <dsp:cNvSpPr/>
      </dsp:nvSpPr>
      <dsp:spPr>
        <a:xfrm>
          <a:off x="0" y="1572800"/>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E30F1F-F69C-4F6E-9519-D46D3DAF6FEE}">
      <dsp:nvSpPr>
        <dsp:cNvPr id="0" name=""/>
        <dsp:cNvSpPr/>
      </dsp:nvSpPr>
      <dsp:spPr>
        <a:xfrm>
          <a:off x="0" y="1572800"/>
          <a:ext cx="1390588"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Investor Meetings</a:t>
          </a:r>
        </a:p>
      </dsp:txBody>
      <dsp:txXfrm>
        <a:off x="0" y="1572800"/>
        <a:ext cx="1390588" cy="786160"/>
      </dsp:txXfrm>
    </dsp:sp>
    <dsp:sp modelId="{3B82D7AC-9B58-4250-A761-8DD88D854F1B}">
      <dsp:nvSpPr>
        <dsp:cNvPr id="0" name=""/>
        <dsp:cNvSpPr/>
      </dsp:nvSpPr>
      <dsp:spPr>
        <a:xfrm>
          <a:off x="1494882" y="1608500"/>
          <a:ext cx="5775390"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latin typeface="Calibri" panose="020F0502020204030204" pitchFamily="34" charset="0"/>
              <a:ea typeface="Calibri" panose="020F0502020204030204" pitchFamily="34" charset="0"/>
              <a:cs typeface="Calibri" panose="020F0502020204030204" pitchFamily="34" charset="0"/>
            </a:rPr>
            <a:t>Face-</a:t>
          </a:r>
          <a:r>
            <a:rPr lang="de-DE" sz="1800" kern="1200" dirty="0" err="1">
              <a:latin typeface="Calibri" panose="020F0502020204030204" pitchFamily="34" charset="0"/>
              <a:ea typeface="Calibri" panose="020F0502020204030204" pitchFamily="34" charset="0"/>
              <a:cs typeface="Calibri" panose="020F0502020204030204" pitchFamily="34" charset="0"/>
            </a:rPr>
            <a:t>to</a:t>
          </a:r>
          <a:r>
            <a:rPr lang="de-DE" sz="1800" kern="1200" dirty="0">
              <a:latin typeface="Calibri" panose="020F0502020204030204" pitchFamily="34" charset="0"/>
              <a:ea typeface="Calibri" panose="020F0502020204030204" pitchFamily="34" charset="0"/>
              <a:cs typeface="Calibri" panose="020F0502020204030204" pitchFamily="34" charset="0"/>
            </a:rPr>
            <a:t>-face </a:t>
          </a:r>
          <a:r>
            <a:rPr lang="de-DE" sz="1800" kern="1200" dirty="0" err="1">
              <a:latin typeface="Calibri" panose="020F0502020204030204" pitchFamily="34" charset="0"/>
              <a:ea typeface="Calibri" panose="020F0502020204030204" pitchFamily="34" charset="0"/>
              <a:cs typeface="Calibri" panose="020F0502020204030204" pitchFamily="34" charset="0"/>
            </a:rPr>
            <a:t>meetings</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or</a:t>
          </a:r>
          <a:r>
            <a:rPr lang="de-DE" sz="1800" kern="1200" dirty="0">
              <a:latin typeface="Calibri" panose="020F0502020204030204" pitchFamily="34" charset="0"/>
              <a:ea typeface="Calibri" panose="020F0502020204030204" pitchFamily="34" charset="0"/>
              <a:cs typeface="Calibri" panose="020F0502020204030204" pitchFamily="34" charset="0"/>
            </a:rPr>
            <a:t> virtual </a:t>
          </a:r>
          <a:r>
            <a:rPr lang="de-DE" sz="1800" kern="1200" dirty="0" err="1">
              <a:latin typeface="Calibri" panose="020F0502020204030204" pitchFamily="34" charset="0"/>
              <a:ea typeface="Calibri" panose="020F0502020204030204" pitchFamily="34" charset="0"/>
              <a:cs typeface="Calibri" panose="020F0502020204030204" pitchFamily="34" charset="0"/>
            </a:rPr>
            <a:t>sessions</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to</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discuss</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company</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progress</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address</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concerns</a:t>
          </a:r>
          <a:r>
            <a:rPr lang="de-DE" sz="1800" kern="1200" dirty="0">
              <a:latin typeface="Calibri" panose="020F0502020204030204" pitchFamily="34" charset="0"/>
              <a:ea typeface="Calibri" panose="020F0502020204030204" pitchFamily="34" charset="0"/>
              <a:cs typeface="Calibri" panose="020F0502020204030204" pitchFamily="34" charset="0"/>
            </a:rPr>
            <a:t>, and </a:t>
          </a:r>
          <a:r>
            <a:rPr lang="de-DE" sz="1800" kern="1200" dirty="0" err="1">
              <a:latin typeface="Calibri" panose="020F0502020204030204" pitchFamily="34" charset="0"/>
              <a:ea typeface="Calibri" panose="020F0502020204030204" pitchFamily="34" charset="0"/>
              <a:cs typeface="Calibri" panose="020F0502020204030204" pitchFamily="34" charset="0"/>
            </a:rPr>
            <a:t>outline</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future</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plans</a:t>
          </a:r>
          <a:r>
            <a:rPr lang="de-DE" sz="1800" kern="1200" dirty="0">
              <a:latin typeface="Calibri" panose="020F0502020204030204" pitchFamily="34" charset="0"/>
              <a:ea typeface="Calibri" panose="020F0502020204030204" pitchFamily="34" charset="0"/>
              <a:cs typeface="Calibri" panose="020F0502020204030204" pitchFamily="34" charset="0"/>
            </a:rPr>
            <a:t>.</a:t>
          </a:r>
        </a:p>
      </dsp:txBody>
      <dsp:txXfrm>
        <a:off x="1494882" y="1608500"/>
        <a:ext cx="5775390" cy="713993"/>
      </dsp:txXfrm>
    </dsp:sp>
    <dsp:sp modelId="{6139B360-5908-4172-AB45-4C2B8B29AED6}">
      <dsp:nvSpPr>
        <dsp:cNvPr id="0" name=""/>
        <dsp:cNvSpPr/>
      </dsp:nvSpPr>
      <dsp:spPr>
        <a:xfrm>
          <a:off x="1390588" y="2322493"/>
          <a:ext cx="55623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FC1F2D-C5DC-45AE-B0E5-916E44198F7D}">
      <dsp:nvSpPr>
        <dsp:cNvPr id="0" name=""/>
        <dsp:cNvSpPr/>
      </dsp:nvSpPr>
      <dsp:spPr>
        <a:xfrm>
          <a:off x="0" y="2358961"/>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21D48-25B5-470A-B543-96CEFE01AF61}">
      <dsp:nvSpPr>
        <dsp:cNvPr id="0" name=""/>
        <dsp:cNvSpPr/>
      </dsp:nvSpPr>
      <dsp:spPr>
        <a:xfrm>
          <a:off x="0" y="2358961"/>
          <a:ext cx="1454507"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t>Newsletters</a:t>
          </a:r>
        </a:p>
      </dsp:txBody>
      <dsp:txXfrm>
        <a:off x="0" y="2358961"/>
        <a:ext cx="1454507" cy="786160"/>
      </dsp:txXfrm>
    </dsp:sp>
    <dsp:sp modelId="{BBBB6549-0955-452B-870D-A45DBDE1C065}">
      <dsp:nvSpPr>
        <dsp:cNvPr id="0" name=""/>
        <dsp:cNvSpPr/>
      </dsp:nvSpPr>
      <dsp:spPr>
        <a:xfrm>
          <a:off x="1563595" y="2394660"/>
          <a:ext cx="5708939"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latin typeface="Calibri" panose="020F0502020204030204" pitchFamily="34" charset="0"/>
              <a:ea typeface="Calibri" panose="020F0502020204030204" pitchFamily="34" charset="0"/>
              <a:cs typeface="Calibri" panose="020F0502020204030204" pitchFamily="34" charset="0"/>
            </a:rPr>
            <a:t>Monthly </a:t>
          </a:r>
          <a:r>
            <a:rPr lang="de-DE" sz="1800" kern="1200" dirty="0" err="1">
              <a:latin typeface="Calibri" panose="020F0502020204030204" pitchFamily="34" charset="0"/>
              <a:ea typeface="Calibri" panose="020F0502020204030204" pitchFamily="34" charset="0"/>
              <a:cs typeface="Calibri" panose="020F0502020204030204" pitchFamily="34" charset="0"/>
            </a:rPr>
            <a:t>or</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quarterly</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emails</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that</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keep</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investors</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informed</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about</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ongoing</a:t>
          </a:r>
          <a:r>
            <a:rPr lang="de-DE" sz="1800" kern="1200" dirty="0">
              <a:latin typeface="Calibri" panose="020F0502020204030204" pitchFamily="34" charset="0"/>
              <a:ea typeface="Calibri" panose="020F0502020204030204" pitchFamily="34" charset="0"/>
              <a:cs typeface="Calibri" panose="020F0502020204030204" pitchFamily="34" charset="0"/>
            </a:rPr>
            <a:t> </a:t>
          </a:r>
          <a:r>
            <a:rPr lang="de-DE" sz="1800" kern="1200" dirty="0" err="1">
              <a:latin typeface="Calibri" panose="020F0502020204030204" pitchFamily="34" charset="0"/>
              <a:ea typeface="Calibri" panose="020F0502020204030204" pitchFamily="34" charset="0"/>
              <a:cs typeface="Calibri" panose="020F0502020204030204" pitchFamily="34" charset="0"/>
            </a:rPr>
            <a:t>activities</a:t>
          </a:r>
          <a:endParaRPr lang="de-DE" sz="1800" kern="1200" dirty="0">
            <a:latin typeface="Calibri" panose="020F0502020204030204" pitchFamily="34" charset="0"/>
            <a:ea typeface="Calibri" panose="020F0502020204030204" pitchFamily="34" charset="0"/>
            <a:cs typeface="Calibri" panose="020F0502020204030204" pitchFamily="34" charset="0"/>
          </a:endParaRPr>
        </a:p>
      </dsp:txBody>
      <dsp:txXfrm>
        <a:off x="1563595" y="2394660"/>
        <a:ext cx="5708939" cy="713993"/>
      </dsp:txXfrm>
    </dsp:sp>
    <dsp:sp modelId="{EE27700D-F141-4EBA-ABC4-CC1C76133CD7}">
      <dsp:nvSpPr>
        <dsp:cNvPr id="0" name=""/>
        <dsp:cNvSpPr/>
      </dsp:nvSpPr>
      <dsp:spPr>
        <a:xfrm>
          <a:off x="1454506" y="3108654"/>
          <a:ext cx="58180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753174-8A25-4DBA-8B17-64BA9F70B3AB}">
      <dsp:nvSpPr>
        <dsp:cNvPr id="0" name=""/>
        <dsp:cNvSpPr/>
      </dsp:nvSpPr>
      <dsp:spPr>
        <a:xfrm>
          <a:off x="0" y="3145121"/>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5D476-21C3-4762-B2D8-7C8604DDFB2E}">
      <dsp:nvSpPr>
        <dsp:cNvPr id="0" name=""/>
        <dsp:cNvSpPr/>
      </dsp:nvSpPr>
      <dsp:spPr>
        <a:xfrm>
          <a:off x="0" y="3145121"/>
          <a:ext cx="1454507"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err="1"/>
            <a:t>Earnings</a:t>
          </a:r>
          <a:r>
            <a:rPr lang="de-DE" sz="2000" kern="1200" dirty="0"/>
            <a:t> Calls</a:t>
          </a:r>
        </a:p>
      </dsp:txBody>
      <dsp:txXfrm>
        <a:off x="0" y="3145121"/>
        <a:ext cx="1454507" cy="786160"/>
      </dsp:txXfrm>
    </dsp:sp>
    <dsp:sp modelId="{C7D7827E-5FB7-4BD3-946D-BFB2D635E686}">
      <dsp:nvSpPr>
        <dsp:cNvPr id="0" name=""/>
        <dsp:cNvSpPr/>
      </dsp:nvSpPr>
      <dsp:spPr>
        <a:xfrm>
          <a:off x="1563595" y="3180821"/>
          <a:ext cx="5708939"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de-DE" sz="1800" kern="1200" dirty="0">
              <a:latin typeface="Calibri" panose="020F0502020204030204" pitchFamily="34" charset="0"/>
              <a:ea typeface="Calibri" panose="020F0502020204030204" pitchFamily="34" charset="0"/>
              <a:cs typeface="Calibri" panose="020F0502020204030204" pitchFamily="34" charset="0"/>
            </a:rPr>
            <a:t>Publicly accessible calls where company leadership discusses financial performance and takes questions from investors</a:t>
          </a:r>
        </a:p>
      </dsp:txBody>
      <dsp:txXfrm>
        <a:off x="1563595" y="3180821"/>
        <a:ext cx="5708939" cy="713993"/>
      </dsp:txXfrm>
    </dsp:sp>
    <dsp:sp modelId="{05542658-4D70-4C35-9F58-C0128864CF37}">
      <dsp:nvSpPr>
        <dsp:cNvPr id="0" name=""/>
        <dsp:cNvSpPr/>
      </dsp:nvSpPr>
      <dsp:spPr>
        <a:xfrm>
          <a:off x="1454506" y="3894814"/>
          <a:ext cx="58180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9" y="-145356"/>
          <a:ext cx="3015287" cy="97469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Prepare</a:t>
          </a:r>
          <a:r>
            <a:rPr lang="de-DE" sz="2800" b="1" kern="1200" dirty="0"/>
            <a:t> Financial Data</a:t>
          </a:r>
        </a:p>
      </dsp:txBody>
      <dsp:txXfrm>
        <a:off x="9" y="-145356"/>
        <a:ext cx="3015287" cy="974698"/>
      </dsp:txXfrm>
    </dsp:sp>
    <dsp:sp modelId="{DA0F05C3-5D98-4D28-AA8D-930FA1D88EC2}">
      <dsp:nvSpPr>
        <dsp:cNvPr id="0" name=""/>
        <dsp:cNvSpPr/>
      </dsp:nvSpPr>
      <dsp:spPr>
        <a:xfrm>
          <a:off x="11286" y="781571"/>
          <a:ext cx="3015287" cy="126269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Bring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up</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to</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date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financial</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statements</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including</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income</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balance</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sheet</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and cash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flow</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a:t>
          </a:r>
        </a:p>
      </dsp:txBody>
      <dsp:txXfrm>
        <a:off x="11286" y="781571"/>
        <a:ext cx="3015287" cy="1262699"/>
      </dsp:txXfrm>
    </dsp:sp>
    <dsp:sp modelId="{A4209023-4C65-436A-BD0C-A862B4AF7D9D}">
      <dsp:nvSpPr>
        <dsp:cNvPr id="0" name=""/>
        <dsp:cNvSpPr/>
      </dsp:nvSpPr>
      <dsp:spPr>
        <a:xfrm>
          <a:off x="3448301" y="0"/>
          <a:ext cx="3012342" cy="974698"/>
        </a:xfrm>
        <a:prstGeom prst="rect">
          <a:avLst/>
        </a:prstGeom>
        <a:solidFill>
          <a:schemeClr val="accent4">
            <a:hueOff val="-1462417"/>
            <a:satOff val="30191"/>
            <a:lumOff val="-3235"/>
            <a:alphaOff val="0"/>
          </a:schemeClr>
        </a:solidFill>
        <a:ln w="25400" cap="flat" cmpd="sng" algn="ctr">
          <a:solidFill>
            <a:schemeClr val="accent4">
              <a:hueOff val="-1462417"/>
              <a:satOff val="30191"/>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Business Updates</a:t>
          </a:r>
        </a:p>
      </dsp:txBody>
      <dsp:txXfrm>
        <a:off x="3448301" y="0"/>
        <a:ext cx="3012342" cy="974698"/>
      </dsp:txXfrm>
    </dsp:sp>
    <dsp:sp modelId="{663AA321-843D-4D42-8091-F46FA19DC9B8}">
      <dsp:nvSpPr>
        <dsp:cNvPr id="0" name=""/>
        <dsp:cNvSpPr/>
      </dsp:nvSpPr>
      <dsp:spPr>
        <a:xfrm>
          <a:off x="3448301" y="974698"/>
          <a:ext cx="3012342" cy="876446"/>
        </a:xfrm>
        <a:prstGeom prst="rect">
          <a:avLst/>
        </a:prstGeom>
        <a:solidFill>
          <a:schemeClr val="accent4">
            <a:tint val="40000"/>
            <a:alpha val="90000"/>
            <a:hueOff val="-1715409"/>
            <a:satOff val="28960"/>
            <a:lumOff val="210"/>
            <a:alphaOff val="0"/>
          </a:schemeClr>
        </a:solidFill>
        <a:ln w="25400" cap="flat" cmpd="sng" algn="ctr">
          <a:solidFill>
            <a:schemeClr val="accent4">
              <a:tint val="40000"/>
              <a:alpha val="90000"/>
              <a:hueOff val="-1715409"/>
              <a:satOff val="28960"/>
              <a:lumOff val="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Highlight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key</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achievements</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ongoing</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projects</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and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any</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de-DE" sz="1800" b="1" kern="1200" dirty="0" err="1">
              <a:solidFill>
                <a:srgbClr val="595959"/>
              </a:solidFill>
              <a:latin typeface="Calibri" panose="020F0502020204030204" pitchFamily="34" charset="0"/>
              <a:ea typeface="Calibri" panose="020F0502020204030204" pitchFamily="34" charset="0"/>
              <a:cs typeface="Calibri" panose="020F0502020204030204" pitchFamily="34" charset="0"/>
            </a:rPr>
            <a:t>challenges</a:t>
          </a: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a:t>
          </a:r>
        </a:p>
      </dsp:txBody>
      <dsp:txXfrm>
        <a:off x="3448301" y="974698"/>
        <a:ext cx="3012342" cy="876446"/>
      </dsp:txXfrm>
    </dsp:sp>
    <dsp:sp modelId="{8AEE7BCB-4023-4D8E-ADA3-8D588D19D5C3}">
      <dsp:nvSpPr>
        <dsp:cNvPr id="0" name=""/>
        <dsp:cNvSpPr/>
      </dsp:nvSpPr>
      <dsp:spPr>
        <a:xfrm>
          <a:off x="6882372" y="0"/>
          <a:ext cx="3012342" cy="974698"/>
        </a:xfrm>
        <a:prstGeom prst="rect">
          <a:avLst/>
        </a:prstGeom>
        <a:solidFill>
          <a:schemeClr val="accent4">
            <a:hueOff val="-2924835"/>
            <a:satOff val="60382"/>
            <a:lumOff val="-6470"/>
            <a:alphaOff val="0"/>
          </a:schemeClr>
        </a:solidFill>
        <a:ln w="25400" cap="flat" cmpd="sng" algn="ctr">
          <a:solidFill>
            <a:schemeClr val="accent4">
              <a:hueOff val="-2924835"/>
              <a:satOff val="60382"/>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a:t>Growth Plans</a:t>
          </a:r>
        </a:p>
      </dsp:txBody>
      <dsp:txXfrm>
        <a:off x="6882372" y="0"/>
        <a:ext cx="3012342" cy="974698"/>
      </dsp:txXfrm>
    </dsp:sp>
    <dsp:sp modelId="{D39B2975-38CD-4CEA-959C-B2CE94662102}">
      <dsp:nvSpPr>
        <dsp:cNvPr id="0" name=""/>
        <dsp:cNvSpPr/>
      </dsp:nvSpPr>
      <dsp:spPr>
        <a:xfrm>
          <a:off x="6882372" y="974698"/>
          <a:ext cx="3012342" cy="876446"/>
        </a:xfrm>
        <a:prstGeom prst="rect">
          <a:avLst/>
        </a:prstGeom>
        <a:solidFill>
          <a:schemeClr val="accent4">
            <a:tint val="40000"/>
            <a:alpha val="90000"/>
            <a:hueOff val="-3430818"/>
            <a:satOff val="57920"/>
            <a:lumOff val="421"/>
            <a:alphaOff val="0"/>
          </a:schemeClr>
        </a:solidFill>
        <a:ln w="25400" cap="flat" cmpd="sng" algn="ctr">
          <a:solidFill>
            <a:schemeClr val="accent4">
              <a:tint val="40000"/>
              <a:alpha val="90000"/>
              <a:hueOff val="-3430818"/>
              <a:satOff val="57920"/>
              <a:lumOff val="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Share your vision for future growth including strategies for expansion, new markets..</a:t>
          </a:r>
        </a:p>
      </dsp:txBody>
      <dsp:txXfrm>
        <a:off x="6882372" y="974698"/>
        <a:ext cx="3012342" cy="876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116815"/>
          <a:ext cx="3018234" cy="870874"/>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b="1" kern="1200" dirty="0">
              <a:latin typeface="Calibri" panose="020F0502020204030204" pitchFamily="34" charset="0"/>
              <a:ea typeface="Calibri" panose="020F0502020204030204" pitchFamily="34" charset="0"/>
              <a:cs typeface="Calibri" panose="020F0502020204030204" pitchFamily="34" charset="0"/>
            </a:rPr>
            <a:t>Start with Key Highlights</a:t>
          </a:r>
        </a:p>
      </dsp:txBody>
      <dsp:txXfrm>
        <a:off x="3095" y="116815"/>
        <a:ext cx="3018234" cy="870874"/>
      </dsp:txXfrm>
    </dsp:sp>
    <dsp:sp modelId="{DA0F05C3-5D98-4D28-AA8D-930FA1D88EC2}">
      <dsp:nvSpPr>
        <dsp:cNvPr id="0" name=""/>
        <dsp:cNvSpPr/>
      </dsp:nvSpPr>
      <dsp:spPr>
        <a:xfrm>
          <a:off x="3095" y="987689"/>
          <a:ext cx="3018234" cy="74663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de-DE" sz="1800" b="1" kern="1200" dirty="0">
              <a:latin typeface="Calibri" panose="020F0502020204030204" pitchFamily="34" charset="0"/>
              <a:ea typeface="Calibri" panose="020F0502020204030204" pitchFamily="34" charset="0"/>
              <a:cs typeface="Calibri" panose="020F0502020204030204" pitchFamily="34" charset="0"/>
            </a:rPr>
            <a:t>Focus on </a:t>
          </a:r>
          <a:r>
            <a:rPr lang="de-DE" sz="1800" b="1" kern="1200" dirty="0" err="1">
              <a:latin typeface="Calibri" panose="020F0502020204030204" pitchFamily="34" charset="0"/>
              <a:ea typeface="Calibri" panose="020F0502020204030204" pitchFamily="34" charset="0"/>
              <a:cs typeface="Calibri" panose="020F0502020204030204" pitchFamily="34" charset="0"/>
            </a:rPr>
            <a:t>important</a:t>
          </a:r>
          <a:r>
            <a:rPr lang="de-DE" sz="1800" b="1" kern="1200" dirty="0">
              <a:latin typeface="Calibri" panose="020F0502020204030204" pitchFamily="34" charset="0"/>
              <a:ea typeface="Calibri" panose="020F0502020204030204" pitchFamily="34" charset="0"/>
              <a:cs typeface="Calibri" panose="020F0502020204030204" pitchFamily="34" charset="0"/>
            </a:rPr>
            <a:t> </a:t>
          </a:r>
          <a:r>
            <a:rPr lang="de-DE" sz="1800" b="1" kern="1200" dirty="0" err="1">
              <a:latin typeface="Calibri" panose="020F0502020204030204" pitchFamily="34" charset="0"/>
              <a:ea typeface="Calibri" panose="020F0502020204030204" pitchFamily="34" charset="0"/>
              <a:cs typeface="Calibri" panose="020F0502020204030204" pitchFamily="34" charset="0"/>
            </a:rPr>
            <a:t>metrics</a:t>
          </a:r>
          <a:r>
            <a:rPr lang="de-DE" sz="1800" b="1" kern="1200" dirty="0">
              <a:latin typeface="Calibri" panose="020F0502020204030204" pitchFamily="34" charset="0"/>
              <a:ea typeface="Calibri" panose="020F0502020204030204" pitchFamily="34" charset="0"/>
              <a:cs typeface="Calibri" panose="020F0502020204030204" pitchFamily="34" charset="0"/>
            </a:rPr>
            <a:t> and </a:t>
          </a:r>
          <a:r>
            <a:rPr lang="de-DE" sz="1800" b="1" kern="1200" dirty="0" err="1">
              <a:latin typeface="Calibri" panose="020F0502020204030204" pitchFamily="34" charset="0"/>
              <a:ea typeface="Calibri" panose="020F0502020204030204" pitchFamily="34" charset="0"/>
              <a:cs typeface="Calibri" panose="020F0502020204030204" pitchFamily="34" charset="0"/>
            </a:rPr>
            <a:t>milestones</a:t>
          </a:r>
          <a:r>
            <a:rPr lang="de-DE" sz="1800" b="1" kern="1200" dirty="0">
              <a:latin typeface="Calibri" panose="020F0502020204030204" pitchFamily="34" charset="0"/>
              <a:ea typeface="Calibri" panose="020F0502020204030204" pitchFamily="34" charset="0"/>
              <a:cs typeface="Calibri" panose="020F0502020204030204" pitchFamily="34" charset="0"/>
            </a:rPr>
            <a:t>.</a:t>
          </a:r>
        </a:p>
      </dsp:txBody>
      <dsp:txXfrm>
        <a:off x="3095" y="987689"/>
        <a:ext cx="3018234" cy="746639"/>
      </dsp:txXfrm>
    </dsp:sp>
    <dsp:sp modelId="{A4209023-4C65-436A-BD0C-A862B4AF7D9D}">
      <dsp:nvSpPr>
        <dsp:cNvPr id="0" name=""/>
        <dsp:cNvSpPr/>
      </dsp:nvSpPr>
      <dsp:spPr>
        <a:xfrm>
          <a:off x="3443883" y="116815"/>
          <a:ext cx="3018234" cy="870874"/>
        </a:xfrm>
        <a:prstGeom prst="rect">
          <a:avLst/>
        </a:prstGeom>
        <a:solidFill>
          <a:schemeClr val="accent4">
            <a:hueOff val="-1462417"/>
            <a:satOff val="30191"/>
            <a:lumOff val="-3235"/>
            <a:alphaOff val="0"/>
          </a:schemeClr>
        </a:solidFill>
        <a:ln w="25400" cap="flat" cmpd="sng" algn="ctr">
          <a:solidFill>
            <a:schemeClr val="accent4">
              <a:hueOff val="-1462417"/>
              <a:satOff val="30191"/>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b="1" kern="1200" dirty="0" err="1">
              <a:latin typeface="Calibri" panose="020F0502020204030204" pitchFamily="34" charset="0"/>
              <a:ea typeface="Calibri" panose="020F0502020204030204" pitchFamily="34" charset="0"/>
              <a:cs typeface="Calibri" panose="020F0502020204030204" pitchFamily="34" charset="0"/>
            </a:rPr>
            <a:t>Address</a:t>
          </a:r>
          <a:r>
            <a:rPr lang="de-DE" sz="2400" b="1" kern="1200" dirty="0">
              <a:latin typeface="Calibri" panose="020F0502020204030204" pitchFamily="34" charset="0"/>
              <a:ea typeface="Calibri" panose="020F0502020204030204" pitchFamily="34" charset="0"/>
              <a:cs typeface="Calibri" panose="020F0502020204030204" pitchFamily="34" charset="0"/>
            </a:rPr>
            <a:t> Challenges Head-On</a:t>
          </a:r>
        </a:p>
      </dsp:txBody>
      <dsp:txXfrm>
        <a:off x="3443883" y="116815"/>
        <a:ext cx="3018234" cy="870874"/>
      </dsp:txXfrm>
    </dsp:sp>
    <dsp:sp modelId="{663AA321-843D-4D42-8091-F46FA19DC9B8}">
      <dsp:nvSpPr>
        <dsp:cNvPr id="0" name=""/>
        <dsp:cNvSpPr/>
      </dsp:nvSpPr>
      <dsp:spPr>
        <a:xfrm>
          <a:off x="3443883" y="987689"/>
          <a:ext cx="3018234" cy="746639"/>
        </a:xfrm>
        <a:prstGeom prst="rect">
          <a:avLst/>
        </a:prstGeom>
        <a:solidFill>
          <a:schemeClr val="accent4">
            <a:tint val="40000"/>
            <a:alpha val="90000"/>
            <a:hueOff val="-1715409"/>
            <a:satOff val="28960"/>
            <a:lumOff val="210"/>
            <a:alphaOff val="0"/>
          </a:schemeClr>
        </a:solidFill>
        <a:ln w="25400" cap="flat" cmpd="sng" algn="ctr">
          <a:solidFill>
            <a:schemeClr val="accent4">
              <a:tint val="40000"/>
              <a:alpha val="90000"/>
              <a:hueOff val="-1715409"/>
              <a:satOff val="28960"/>
              <a:lumOff val="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b="1" kern="1200" dirty="0">
              <a:latin typeface="Calibri" panose="020F0502020204030204" pitchFamily="34" charset="0"/>
              <a:ea typeface="Calibri" panose="020F0502020204030204" pitchFamily="34" charset="0"/>
              <a:cs typeface="Calibri" panose="020F0502020204030204" pitchFamily="34" charset="0"/>
            </a:rPr>
            <a:t>Investors </a:t>
          </a:r>
          <a:r>
            <a:rPr lang="de-DE" sz="1700" b="1" kern="1200" dirty="0" err="1">
              <a:latin typeface="Calibri" panose="020F0502020204030204" pitchFamily="34" charset="0"/>
              <a:ea typeface="Calibri" panose="020F0502020204030204" pitchFamily="34" charset="0"/>
              <a:cs typeface="Calibri" panose="020F0502020204030204" pitchFamily="34" charset="0"/>
            </a:rPr>
            <a:t>appreciate</a:t>
          </a:r>
          <a:r>
            <a:rPr lang="de-DE" sz="1700" b="1" kern="1200" dirty="0">
              <a:latin typeface="Calibri" panose="020F0502020204030204" pitchFamily="34" charset="0"/>
              <a:ea typeface="Calibri" panose="020F0502020204030204" pitchFamily="34" charset="0"/>
              <a:cs typeface="Calibri" panose="020F0502020204030204" pitchFamily="34" charset="0"/>
            </a:rPr>
            <a:t> </a:t>
          </a:r>
          <a:r>
            <a:rPr lang="de-DE" sz="1700" b="1" kern="1200" dirty="0" err="1">
              <a:latin typeface="Calibri" panose="020F0502020204030204" pitchFamily="34" charset="0"/>
              <a:ea typeface="Calibri" panose="020F0502020204030204" pitchFamily="34" charset="0"/>
              <a:cs typeface="Calibri" panose="020F0502020204030204" pitchFamily="34" charset="0"/>
            </a:rPr>
            <a:t>honesty</a:t>
          </a:r>
          <a:r>
            <a:rPr lang="de-DE" sz="1700" b="1" kern="1200" dirty="0">
              <a:latin typeface="Calibri" panose="020F0502020204030204" pitchFamily="34" charset="0"/>
              <a:ea typeface="Calibri" panose="020F0502020204030204" pitchFamily="34" charset="0"/>
              <a:cs typeface="Calibri" panose="020F0502020204030204" pitchFamily="34" charset="0"/>
            </a:rPr>
            <a:t> </a:t>
          </a:r>
          <a:r>
            <a:rPr lang="de-DE" sz="1700" b="1" kern="1200" dirty="0" err="1">
              <a:latin typeface="Calibri" panose="020F0502020204030204" pitchFamily="34" charset="0"/>
              <a:ea typeface="Calibri" panose="020F0502020204030204" pitchFamily="34" charset="0"/>
              <a:cs typeface="Calibri" panose="020F0502020204030204" pitchFamily="34" charset="0"/>
            </a:rPr>
            <a:t>about</a:t>
          </a:r>
          <a:r>
            <a:rPr lang="de-DE" sz="1700" b="1" kern="1200" dirty="0">
              <a:latin typeface="Calibri" panose="020F0502020204030204" pitchFamily="34" charset="0"/>
              <a:ea typeface="Calibri" panose="020F0502020204030204" pitchFamily="34" charset="0"/>
              <a:cs typeface="Calibri" panose="020F0502020204030204" pitchFamily="34" charset="0"/>
            </a:rPr>
            <a:t> </a:t>
          </a:r>
          <a:r>
            <a:rPr lang="de-DE" sz="1700" b="1" kern="1200" dirty="0" err="1">
              <a:latin typeface="Calibri" panose="020F0502020204030204" pitchFamily="34" charset="0"/>
              <a:ea typeface="Calibri" panose="020F0502020204030204" pitchFamily="34" charset="0"/>
              <a:cs typeface="Calibri" panose="020F0502020204030204" pitchFamily="34" charset="0"/>
            </a:rPr>
            <a:t>any</a:t>
          </a:r>
          <a:r>
            <a:rPr lang="de-DE" sz="1700" b="1" kern="1200" dirty="0">
              <a:latin typeface="Calibri" panose="020F0502020204030204" pitchFamily="34" charset="0"/>
              <a:ea typeface="Calibri" panose="020F0502020204030204" pitchFamily="34" charset="0"/>
              <a:cs typeface="Calibri" panose="020F0502020204030204" pitchFamily="34" charset="0"/>
            </a:rPr>
            <a:t> </a:t>
          </a:r>
          <a:r>
            <a:rPr lang="de-DE" sz="1700" b="1" kern="1200" dirty="0" err="1">
              <a:latin typeface="Calibri" panose="020F0502020204030204" pitchFamily="34" charset="0"/>
              <a:ea typeface="Calibri" panose="020F0502020204030204" pitchFamily="34" charset="0"/>
              <a:cs typeface="Calibri" panose="020F0502020204030204" pitchFamily="34" charset="0"/>
            </a:rPr>
            <a:t>business</a:t>
          </a:r>
          <a:r>
            <a:rPr lang="de-DE" sz="1700" b="1" kern="1200" dirty="0">
              <a:latin typeface="Calibri" panose="020F0502020204030204" pitchFamily="34" charset="0"/>
              <a:ea typeface="Calibri" panose="020F0502020204030204" pitchFamily="34" charset="0"/>
              <a:cs typeface="Calibri" panose="020F0502020204030204" pitchFamily="34" charset="0"/>
            </a:rPr>
            <a:t> </a:t>
          </a:r>
          <a:r>
            <a:rPr lang="de-DE" sz="1700" b="1" kern="1200" dirty="0" err="1">
              <a:latin typeface="Calibri" panose="020F0502020204030204" pitchFamily="34" charset="0"/>
              <a:ea typeface="Calibri" panose="020F0502020204030204" pitchFamily="34" charset="0"/>
              <a:cs typeface="Calibri" panose="020F0502020204030204" pitchFamily="34" charset="0"/>
            </a:rPr>
            <a:t>difficulties</a:t>
          </a:r>
          <a:r>
            <a:rPr lang="de-DE" sz="1700" b="1" kern="1200" dirty="0">
              <a:latin typeface="Calibri" panose="020F0502020204030204" pitchFamily="34" charset="0"/>
              <a:ea typeface="Calibri" panose="020F0502020204030204" pitchFamily="34" charset="0"/>
              <a:cs typeface="Calibri" panose="020F0502020204030204" pitchFamily="34" charset="0"/>
            </a:rPr>
            <a:t>. </a:t>
          </a:r>
        </a:p>
      </dsp:txBody>
      <dsp:txXfrm>
        <a:off x="3443883" y="987689"/>
        <a:ext cx="3018234" cy="746639"/>
      </dsp:txXfrm>
    </dsp:sp>
    <dsp:sp modelId="{8AEE7BCB-4023-4D8E-ADA3-8D588D19D5C3}">
      <dsp:nvSpPr>
        <dsp:cNvPr id="0" name=""/>
        <dsp:cNvSpPr/>
      </dsp:nvSpPr>
      <dsp:spPr>
        <a:xfrm>
          <a:off x="6884670" y="116815"/>
          <a:ext cx="3018234" cy="870874"/>
        </a:xfrm>
        <a:prstGeom prst="rect">
          <a:avLst/>
        </a:prstGeom>
        <a:solidFill>
          <a:schemeClr val="accent4">
            <a:hueOff val="-2924835"/>
            <a:satOff val="60382"/>
            <a:lumOff val="-6470"/>
            <a:alphaOff val="0"/>
          </a:schemeClr>
        </a:solidFill>
        <a:ln w="25400" cap="flat" cmpd="sng" algn="ctr">
          <a:solidFill>
            <a:schemeClr val="accent4">
              <a:hueOff val="-2924835"/>
              <a:satOff val="60382"/>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b="1" kern="1200" dirty="0">
              <a:latin typeface="Calibri" panose="020F0502020204030204" pitchFamily="34" charset="0"/>
              <a:ea typeface="Calibri" panose="020F0502020204030204" pitchFamily="34" charset="0"/>
              <a:cs typeface="Calibri" panose="020F0502020204030204" pitchFamily="34" charset="0"/>
            </a:rPr>
            <a:t>Vision </a:t>
          </a:r>
          <a:r>
            <a:rPr lang="de-DE" sz="2400" b="1" kern="1200" dirty="0" err="1">
              <a:latin typeface="Calibri" panose="020F0502020204030204" pitchFamily="34" charset="0"/>
              <a:ea typeface="Calibri" panose="020F0502020204030204" pitchFamily="34" charset="0"/>
              <a:cs typeface="Calibri" panose="020F0502020204030204" pitchFamily="34" charset="0"/>
            </a:rPr>
            <a:t>for</a:t>
          </a:r>
          <a:r>
            <a:rPr lang="de-DE" sz="2400" b="1" kern="1200" dirty="0">
              <a:latin typeface="Calibri" panose="020F0502020204030204" pitchFamily="34" charset="0"/>
              <a:ea typeface="Calibri" panose="020F0502020204030204" pitchFamily="34" charset="0"/>
              <a:cs typeface="Calibri" panose="020F0502020204030204" pitchFamily="34" charset="0"/>
            </a:rPr>
            <a:t> </a:t>
          </a:r>
          <a:r>
            <a:rPr lang="de-DE" sz="2400" b="1" kern="1200" dirty="0" err="1">
              <a:latin typeface="Calibri" panose="020F0502020204030204" pitchFamily="34" charset="0"/>
              <a:ea typeface="Calibri" panose="020F0502020204030204" pitchFamily="34" charset="0"/>
              <a:cs typeface="Calibri" panose="020F0502020204030204" pitchFamily="34" charset="0"/>
            </a:rPr>
            <a:t>the</a:t>
          </a:r>
          <a:r>
            <a:rPr lang="de-DE" sz="2400" b="1" kern="1200" dirty="0">
              <a:latin typeface="Calibri" panose="020F0502020204030204" pitchFamily="34" charset="0"/>
              <a:ea typeface="Calibri" panose="020F0502020204030204" pitchFamily="34" charset="0"/>
              <a:cs typeface="Calibri" panose="020F0502020204030204" pitchFamily="34" charset="0"/>
            </a:rPr>
            <a:t> Future</a:t>
          </a:r>
        </a:p>
      </dsp:txBody>
      <dsp:txXfrm>
        <a:off x="6884670" y="116815"/>
        <a:ext cx="3018234" cy="870874"/>
      </dsp:txXfrm>
    </dsp:sp>
    <dsp:sp modelId="{D39B2975-38CD-4CEA-959C-B2CE94662102}">
      <dsp:nvSpPr>
        <dsp:cNvPr id="0" name=""/>
        <dsp:cNvSpPr/>
      </dsp:nvSpPr>
      <dsp:spPr>
        <a:xfrm>
          <a:off x="6884670" y="987689"/>
          <a:ext cx="3018234" cy="746639"/>
        </a:xfrm>
        <a:prstGeom prst="rect">
          <a:avLst/>
        </a:prstGeom>
        <a:solidFill>
          <a:schemeClr val="accent4">
            <a:tint val="40000"/>
            <a:alpha val="90000"/>
            <a:hueOff val="-3430818"/>
            <a:satOff val="57920"/>
            <a:lumOff val="421"/>
            <a:alphaOff val="0"/>
          </a:schemeClr>
        </a:solidFill>
        <a:ln w="25400" cap="flat" cmpd="sng" algn="ctr">
          <a:solidFill>
            <a:schemeClr val="accent4">
              <a:tint val="40000"/>
              <a:alpha val="90000"/>
              <a:hueOff val="-3430818"/>
              <a:satOff val="57920"/>
              <a:lumOff val="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0" lvl="1" indent="0" algn="l" defTabSz="755650">
            <a:lnSpc>
              <a:spcPct val="90000"/>
            </a:lnSpc>
            <a:spcBef>
              <a:spcPct val="0"/>
            </a:spcBef>
            <a:spcAft>
              <a:spcPct val="15000"/>
            </a:spcAft>
            <a:buNone/>
          </a:pPr>
          <a:r>
            <a:rPr lang="de-DE" sz="1700" b="1" kern="1200" dirty="0">
              <a:latin typeface="Calibri" panose="020F0502020204030204" pitchFamily="34" charset="0"/>
              <a:ea typeface="Calibri" panose="020F0502020204030204" pitchFamily="34" charset="0"/>
              <a:cs typeface="Calibri" panose="020F0502020204030204" pitchFamily="34" charset="0"/>
            </a:rPr>
            <a:t>Show </a:t>
          </a:r>
          <a:r>
            <a:rPr lang="de-DE" sz="1700" b="1" kern="1200" dirty="0" err="1">
              <a:latin typeface="Calibri" panose="020F0502020204030204" pitchFamily="34" charset="0"/>
              <a:ea typeface="Calibri" panose="020F0502020204030204" pitchFamily="34" charset="0"/>
              <a:cs typeface="Calibri" panose="020F0502020204030204" pitchFamily="34" charset="0"/>
            </a:rPr>
            <a:t>confidence</a:t>
          </a:r>
          <a:r>
            <a:rPr lang="de-DE" sz="1700" b="1" kern="1200" dirty="0">
              <a:latin typeface="Calibri" panose="020F0502020204030204" pitchFamily="34" charset="0"/>
              <a:ea typeface="Calibri" panose="020F0502020204030204" pitchFamily="34" charset="0"/>
              <a:cs typeface="Calibri" panose="020F0502020204030204" pitchFamily="34" charset="0"/>
            </a:rPr>
            <a:t> in </a:t>
          </a:r>
          <a:r>
            <a:rPr lang="de-DE" sz="1700" b="1" kern="1200" dirty="0" err="1">
              <a:latin typeface="Calibri" panose="020F0502020204030204" pitchFamily="34" charset="0"/>
              <a:ea typeface="Calibri" panose="020F0502020204030204" pitchFamily="34" charset="0"/>
              <a:cs typeface="Calibri" panose="020F0502020204030204" pitchFamily="34" charset="0"/>
            </a:rPr>
            <a:t>the</a:t>
          </a:r>
          <a:r>
            <a:rPr lang="de-DE" sz="1700" b="1" kern="1200" dirty="0">
              <a:latin typeface="Calibri" panose="020F0502020204030204" pitchFamily="34" charset="0"/>
              <a:ea typeface="Calibri" panose="020F0502020204030204" pitchFamily="34" charset="0"/>
              <a:cs typeface="Calibri" panose="020F0502020204030204" pitchFamily="34" charset="0"/>
            </a:rPr>
            <a:t> </a:t>
          </a:r>
          <a:r>
            <a:rPr lang="de-DE" sz="1700" b="1" kern="1200" dirty="0" err="1">
              <a:latin typeface="Calibri" panose="020F0502020204030204" pitchFamily="34" charset="0"/>
              <a:ea typeface="Calibri" panose="020F0502020204030204" pitchFamily="34" charset="0"/>
              <a:cs typeface="Calibri" panose="020F0502020204030204" pitchFamily="34" charset="0"/>
            </a:rPr>
            <a:t>company‘s</a:t>
          </a:r>
          <a:r>
            <a:rPr lang="de-DE" sz="1700" b="1" kern="1200" dirty="0">
              <a:latin typeface="Calibri" panose="020F0502020204030204" pitchFamily="34" charset="0"/>
              <a:ea typeface="Calibri" panose="020F0502020204030204" pitchFamily="34" charset="0"/>
              <a:cs typeface="Calibri" panose="020F0502020204030204" pitchFamily="34" charset="0"/>
            </a:rPr>
            <a:t> </a:t>
          </a:r>
          <a:r>
            <a:rPr lang="de-DE" sz="1700" b="1" kern="1200" dirty="0" err="1">
              <a:latin typeface="Calibri" panose="020F0502020204030204" pitchFamily="34" charset="0"/>
              <a:ea typeface="Calibri" panose="020F0502020204030204" pitchFamily="34" charset="0"/>
              <a:cs typeface="Calibri" panose="020F0502020204030204" pitchFamily="34" charset="0"/>
            </a:rPr>
            <a:t>long</a:t>
          </a:r>
          <a:r>
            <a:rPr lang="de-DE" sz="1700" b="1" kern="1200" dirty="0">
              <a:latin typeface="Calibri" panose="020F0502020204030204" pitchFamily="34" charset="0"/>
              <a:ea typeface="Calibri" panose="020F0502020204030204" pitchFamily="34" charset="0"/>
              <a:cs typeface="Calibri" panose="020F0502020204030204" pitchFamily="34" charset="0"/>
            </a:rPr>
            <a:t>-term </a:t>
          </a:r>
          <a:r>
            <a:rPr lang="de-DE" sz="1700" b="1" kern="1200" dirty="0" err="1">
              <a:latin typeface="Calibri" panose="020F0502020204030204" pitchFamily="34" charset="0"/>
              <a:ea typeface="Calibri" panose="020F0502020204030204" pitchFamily="34" charset="0"/>
              <a:cs typeface="Calibri" panose="020F0502020204030204" pitchFamily="34" charset="0"/>
            </a:rPr>
            <a:t>success</a:t>
          </a:r>
          <a:endParaRPr lang="de-DE" sz="1700" b="1" kern="1200" dirty="0">
            <a:latin typeface="Calibri" panose="020F0502020204030204" pitchFamily="34" charset="0"/>
            <a:ea typeface="Calibri" panose="020F0502020204030204" pitchFamily="34" charset="0"/>
            <a:cs typeface="Calibri" panose="020F0502020204030204" pitchFamily="34" charset="0"/>
          </a:endParaRPr>
        </a:p>
      </dsp:txBody>
      <dsp:txXfrm>
        <a:off x="6884670" y="987689"/>
        <a:ext cx="3018234" cy="7466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D786A108-0428-EC95-9670-933B3F357BEF}"/>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C74E1626-F325-8313-6DA5-D0E5BA7D696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ABA8BBFC-DABD-1ECB-3CBE-0F00FFBBDBB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98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7EDBC9DB-3345-987D-A102-C4ED0ABF2C1F}"/>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92667BAB-D85F-4E56-A6B9-BFC8B141FD4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3E53BC0B-FA37-3FFF-0B41-9856D8D1B9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68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8CAEBEB9-378D-1DAC-F4F9-4F3ACA01D3B3}"/>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C743F1CE-44E9-8809-E6D0-BF8C2AE68AE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8A467530-FF1E-292B-0161-AE2E70F362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879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8C4F8F7-1949-E38F-8C0A-D2677DBD05D3}"/>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8C3D5FE5-08C0-B7CD-AE67-B4AEEC089F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4BBD3E6B-80CE-201E-527C-866200A23E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96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EA54653-325A-76C2-D381-8951947275BD}"/>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343F47B9-1225-C0F7-1EF6-4B09EB64A94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94DC761C-4879-A04B-5506-E3F2B8F6A1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00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77A6F903-EB38-BEF0-6726-8D77EE773D36}"/>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51C7F556-0E27-11AA-60A0-C71E7D0CCCE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3015C66A-590F-0569-907D-2FEF8F40C5B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983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4438DA74-D977-2FCE-F3CA-9FAE49FD3528}"/>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C5008247-FEDC-669F-7A86-47106C753E8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756D9E04-8DCE-F352-B56A-D72CC9BDEB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801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E7F289E6-F391-CBB4-7334-2AD7669B1529}"/>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15A4FAF4-4F11-6DBB-4FA2-10B2D4245E6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9DD89679-BA93-A1B8-32FD-313188CD44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669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0586AE1-4323-43F2-D7C3-68D7D996F2D8}"/>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44085523-A674-E5B4-56AC-36E2598D061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3678AC8B-DB74-3295-8D93-8E2BC21E50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38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a:extLst>
            <a:ext uri="{FF2B5EF4-FFF2-40B4-BE49-F238E27FC236}">
              <a16:creationId xmlns:a16="http://schemas.microsoft.com/office/drawing/2014/main" id="{2D581251-DF56-F3E5-77B6-3FA7CE3DAA62}"/>
            </a:ext>
          </a:extLst>
        </p:cNvPr>
        <p:cNvGrpSpPr/>
        <p:nvPr/>
      </p:nvGrpSpPr>
      <p:grpSpPr>
        <a:xfrm>
          <a:off x="0" y="0"/>
          <a:ext cx="0" cy="0"/>
          <a:chOff x="0" y="0"/>
          <a:chExt cx="0" cy="0"/>
        </a:xfrm>
      </p:grpSpPr>
      <p:sp>
        <p:nvSpPr>
          <p:cNvPr id="394" name="Google Shape;394;p24:notes">
            <a:extLst>
              <a:ext uri="{FF2B5EF4-FFF2-40B4-BE49-F238E27FC236}">
                <a16:creationId xmlns:a16="http://schemas.microsoft.com/office/drawing/2014/main" id="{F72EBFF3-381A-0ECE-D16E-6EC3A489E44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4:notes">
            <a:extLst>
              <a:ext uri="{FF2B5EF4-FFF2-40B4-BE49-F238E27FC236}">
                <a16:creationId xmlns:a16="http://schemas.microsoft.com/office/drawing/2014/main" id="{51F1085C-3140-473E-54FF-2CB2366AADA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1870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B8832D7B-A44E-9085-660D-D4767856CDB4}"/>
            </a:ext>
          </a:extLst>
        </p:cNvPr>
        <p:cNvGrpSpPr/>
        <p:nvPr/>
      </p:nvGrpSpPr>
      <p:grpSpPr>
        <a:xfrm>
          <a:off x="0" y="0"/>
          <a:ext cx="0" cy="0"/>
          <a:chOff x="0" y="0"/>
          <a:chExt cx="0" cy="0"/>
        </a:xfrm>
      </p:grpSpPr>
      <p:sp>
        <p:nvSpPr>
          <p:cNvPr id="241" name="Google Shape;241;p5:notes">
            <a:extLst>
              <a:ext uri="{FF2B5EF4-FFF2-40B4-BE49-F238E27FC236}">
                <a16:creationId xmlns:a16="http://schemas.microsoft.com/office/drawing/2014/main" id="{7F47B6AC-037E-74A2-495D-168F4DE951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a:extLst>
              <a:ext uri="{FF2B5EF4-FFF2-40B4-BE49-F238E27FC236}">
                <a16:creationId xmlns:a16="http://schemas.microsoft.com/office/drawing/2014/main" id="{D32FBAE3-7A35-4DC0-69EF-2ADD31A886C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a:extLst>
              <a:ext uri="{FF2B5EF4-FFF2-40B4-BE49-F238E27FC236}">
                <a16:creationId xmlns:a16="http://schemas.microsoft.com/office/drawing/2014/main" id="{12775DC5-23E7-ABF2-C037-0E5FC897E1E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96054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5229E211-FB87-E777-AAB1-3116BC7BC284}"/>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3553960B-14D5-387C-357D-CAC0E16A685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07B52F3C-431F-7044-29A6-216F488373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687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1655295C-9605-7F2A-BD3A-6C100FE74061}"/>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D87CC446-A97D-A85D-9B58-E97C42F31AF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A923904C-57C7-A231-E8BC-3E4BDF8092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5997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554F89D2-12F8-BCC9-4705-71121AAAD696}"/>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FC3E5F65-1056-13D2-B246-F9ADADB7FCA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994F0C2B-5075-242F-6B9D-95C19F3F497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8898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936FC329-70F2-6933-0947-B0FCCB2B6644}"/>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6C9C6CBD-F6B7-4DB9-8360-8A601BE4E75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1C473696-A1FE-BC7A-E935-09DC73DB22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791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E48C2BEC-494C-5E04-9F0C-1BDC1978F2A5}"/>
            </a:ext>
          </a:extLst>
        </p:cNvPr>
        <p:cNvGrpSpPr/>
        <p:nvPr/>
      </p:nvGrpSpPr>
      <p:grpSpPr>
        <a:xfrm>
          <a:off x="0" y="0"/>
          <a:ext cx="0" cy="0"/>
          <a:chOff x="0" y="0"/>
          <a:chExt cx="0" cy="0"/>
        </a:xfrm>
      </p:grpSpPr>
      <p:sp>
        <p:nvSpPr>
          <p:cNvPr id="241" name="Google Shape;241;p5:notes">
            <a:extLst>
              <a:ext uri="{FF2B5EF4-FFF2-40B4-BE49-F238E27FC236}">
                <a16:creationId xmlns:a16="http://schemas.microsoft.com/office/drawing/2014/main" id="{FD2E3BDB-E0E4-E5F1-90D8-22AC3B1CA5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a:extLst>
              <a:ext uri="{FF2B5EF4-FFF2-40B4-BE49-F238E27FC236}">
                <a16:creationId xmlns:a16="http://schemas.microsoft.com/office/drawing/2014/main" id="{0FCD878A-A350-07C0-9EEF-6EF30974BF8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a:extLst>
              <a:ext uri="{FF2B5EF4-FFF2-40B4-BE49-F238E27FC236}">
                <a16:creationId xmlns:a16="http://schemas.microsoft.com/office/drawing/2014/main" id="{21DA735A-493A-0916-4384-449DADDDE1D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760614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59D1BBCD-7896-DEAB-FA39-FC1CB81CCBA5}"/>
            </a:ext>
          </a:extLst>
        </p:cNvPr>
        <p:cNvGrpSpPr/>
        <p:nvPr/>
      </p:nvGrpSpPr>
      <p:grpSpPr>
        <a:xfrm>
          <a:off x="0" y="0"/>
          <a:ext cx="0" cy="0"/>
          <a:chOff x="0" y="0"/>
          <a:chExt cx="0" cy="0"/>
        </a:xfrm>
      </p:grpSpPr>
      <p:sp>
        <p:nvSpPr>
          <p:cNvPr id="241" name="Google Shape;241;p5:notes">
            <a:extLst>
              <a:ext uri="{FF2B5EF4-FFF2-40B4-BE49-F238E27FC236}">
                <a16:creationId xmlns:a16="http://schemas.microsoft.com/office/drawing/2014/main" id="{ACA92158-9289-6950-0AB1-7A6938CBE60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a:extLst>
              <a:ext uri="{FF2B5EF4-FFF2-40B4-BE49-F238E27FC236}">
                <a16:creationId xmlns:a16="http://schemas.microsoft.com/office/drawing/2014/main" id="{C0854107-047F-13F4-6A43-769056FE2BC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a:extLst>
              <a:ext uri="{FF2B5EF4-FFF2-40B4-BE49-F238E27FC236}">
                <a16:creationId xmlns:a16="http://schemas.microsoft.com/office/drawing/2014/main" id="{6200A076-258F-1860-0AF7-81D5CFE9FEC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4010527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D04E8296-0DC3-3F4D-1BE2-617FA8F44564}"/>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F8ED344C-C43E-C1E8-3F88-C3FF77C6E7C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F85C68E2-137C-0128-9A2B-17EA573758E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03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6B222F4C-21F4-C04E-552A-C82100609C68}"/>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1385756B-E711-5972-E735-B8D7E97C96C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17CCE9AB-CACA-2AF2-0BE6-302C809706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582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AD9D628B-1DCB-824F-A08A-F9FEE8254AAF}"/>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A1F9205F-36F1-C2B3-D1B1-B291EDAA8D9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B9F890E4-A2FF-6E8C-010B-99DB5BD5F7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1921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79926362-1444-B86B-EF6D-D1EB151F616F}"/>
            </a:ext>
          </a:extLst>
        </p:cNvPr>
        <p:cNvGrpSpPr/>
        <p:nvPr/>
      </p:nvGrpSpPr>
      <p:grpSpPr>
        <a:xfrm>
          <a:off x="0" y="0"/>
          <a:ext cx="0" cy="0"/>
          <a:chOff x="0" y="0"/>
          <a:chExt cx="0" cy="0"/>
        </a:xfrm>
      </p:grpSpPr>
      <p:sp>
        <p:nvSpPr>
          <p:cNvPr id="302" name="Google Shape;302;p12:notes">
            <a:extLst>
              <a:ext uri="{FF2B5EF4-FFF2-40B4-BE49-F238E27FC236}">
                <a16:creationId xmlns:a16="http://schemas.microsoft.com/office/drawing/2014/main" id="{0E6EDAAA-4570-3CDE-3ACD-C1DBB938CEC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2:notes">
            <a:extLst>
              <a:ext uri="{FF2B5EF4-FFF2-40B4-BE49-F238E27FC236}">
                <a16:creationId xmlns:a16="http://schemas.microsoft.com/office/drawing/2014/main" id="{948BC630-D13A-4237-EA44-A042EF5F13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52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766354EB-AF4E-04E5-D6F8-D134E2860E59}"/>
            </a:ext>
          </a:extLst>
        </p:cNvPr>
        <p:cNvGrpSpPr/>
        <p:nvPr/>
      </p:nvGrpSpPr>
      <p:grpSpPr>
        <a:xfrm>
          <a:off x="0" y="0"/>
          <a:ext cx="0" cy="0"/>
          <a:chOff x="0" y="0"/>
          <a:chExt cx="0" cy="0"/>
        </a:xfrm>
      </p:grpSpPr>
      <p:sp>
        <p:nvSpPr>
          <p:cNvPr id="302" name="Google Shape;302;p12:notes">
            <a:extLst>
              <a:ext uri="{FF2B5EF4-FFF2-40B4-BE49-F238E27FC236}">
                <a16:creationId xmlns:a16="http://schemas.microsoft.com/office/drawing/2014/main" id="{209B5125-ABAF-717C-473D-18A9A660803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2:notes">
            <a:extLst>
              <a:ext uri="{FF2B5EF4-FFF2-40B4-BE49-F238E27FC236}">
                <a16:creationId xmlns:a16="http://schemas.microsoft.com/office/drawing/2014/main" id="{4D014774-A15F-3531-7388-1FBA7AB72A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3419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a:extLst>
            <a:ext uri="{FF2B5EF4-FFF2-40B4-BE49-F238E27FC236}">
              <a16:creationId xmlns:a16="http://schemas.microsoft.com/office/drawing/2014/main" id="{6A6FD233-778C-F129-F6CC-D6AC5286C67B}"/>
            </a:ext>
          </a:extLst>
        </p:cNvPr>
        <p:cNvGrpSpPr/>
        <p:nvPr/>
      </p:nvGrpSpPr>
      <p:grpSpPr>
        <a:xfrm>
          <a:off x="0" y="0"/>
          <a:ext cx="0" cy="0"/>
          <a:chOff x="0" y="0"/>
          <a:chExt cx="0" cy="0"/>
        </a:xfrm>
      </p:grpSpPr>
      <p:sp>
        <p:nvSpPr>
          <p:cNvPr id="288" name="Google Shape;288;p10:notes">
            <a:extLst>
              <a:ext uri="{FF2B5EF4-FFF2-40B4-BE49-F238E27FC236}">
                <a16:creationId xmlns:a16="http://schemas.microsoft.com/office/drawing/2014/main" id="{D3A7AB5F-6280-09C3-01DE-26991A1F84F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0:notes">
            <a:extLst>
              <a:ext uri="{FF2B5EF4-FFF2-40B4-BE49-F238E27FC236}">
                <a16:creationId xmlns:a16="http://schemas.microsoft.com/office/drawing/2014/main" id="{4207AD9B-4D0E-7EC0-FB9B-979D2A7592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881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64B783A0-B3FA-028D-0680-BD5EB3167FD1}"/>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70447132-D909-3179-4CF7-A9E9F8F6E0D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FAE78865-94F9-5392-F876-BAB3272AC6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90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59E4A57A-60C0-F0A5-F03F-214164F9ADDC}"/>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90522418-B78A-4A24-3A20-54AE39316C9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0DE11DBE-89FC-3E4C-EAD3-E6C0EF8DEF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30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F4995B5B-15C3-ED52-6D4B-242B1BE1822D}"/>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A093BDB6-97F1-1C3F-2B91-037B53A97F1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6C12618C-B384-92B4-6ED1-0BB315001A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9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27B6C1B6-AD66-B90D-5974-77722FCD098A}"/>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3F79FDAD-9506-EA16-32BB-49E922EF830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795F2DB9-B927-776B-3ABE-92F36E17B1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646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9505B175-BC8C-812F-B2FF-EC67DC60FFEA}"/>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B8E9E2CF-BDFD-CC49-83F9-19E6814B328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C2298C81-FE2F-1E2B-2BC4-E50099BCB2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735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23"/>
        <p:cNvGrpSpPr/>
        <p:nvPr/>
      </p:nvGrpSpPr>
      <p:grpSpPr>
        <a:xfrm>
          <a:off x="0" y="0"/>
          <a:ext cx="0" cy="0"/>
          <a:chOff x="0" y="0"/>
          <a:chExt cx="0" cy="0"/>
        </a:xfrm>
      </p:grpSpPr>
      <p:grpSp>
        <p:nvGrpSpPr>
          <p:cNvPr id="24" name="Google Shape;24;p30"/>
          <p:cNvGrpSpPr/>
          <p:nvPr/>
        </p:nvGrpSpPr>
        <p:grpSpPr>
          <a:xfrm flipH="1">
            <a:off x="341785" y="2175165"/>
            <a:ext cx="11365744" cy="3343300"/>
            <a:chOff x="-761305" y="3118551"/>
            <a:chExt cx="12551656" cy="3293474"/>
          </a:xfrm>
        </p:grpSpPr>
        <p:sp>
          <p:nvSpPr>
            <p:cNvPr id="25" name="Google Shape;25;p30"/>
            <p:cNvSpPr/>
            <p:nvPr/>
          </p:nvSpPr>
          <p:spPr>
            <a:xfrm>
              <a:off x="-761305" y="3118551"/>
              <a:ext cx="10020399"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6" name="Google Shape;26;p30"/>
            <p:cNvSpPr/>
            <p:nvPr/>
          </p:nvSpPr>
          <p:spPr>
            <a:xfrm>
              <a:off x="1769951" y="3121917"/>
              <a:ext cx="10020400"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grpSp>
      <p:sp>
        <p:nvSpPr>
          <p:cNvPr id="27" name="Google Shape;27;p30"/>
          <p:cNvSpPr txBox="1">
            <a:spLocks noGrp="1"/>
          </p:cNvSpPr>
          <p:nvPr>
            <p:ph type="body" idx="1"/>
          </p:nvPr>
        </p:nvSpPr>
        <p:spPr>
          <a:xfrm>
            <a:off x="858292" y="3606319"/>
            <a:ext cx="5089964"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800"/>
              <a:buFont typeface="Arial"/>
              <a:buNone/>
              <a:defRPr sz="48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858293" y="2983593"/>
            <a:ext cx="5089964"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a:spLocks noGrp="1"/>
          </p:cNvSpPr>
          <p:nvPr>
            <p:ph type="pic" idx="3"/>
          </p:nvPr>
        </p:nvSpPr>
        <p:spPr>
          <a:xfrm>
            <a:off x="6049801" y="1"/>
            <a:ext cx="4661742" cy="5515415"/>
          </a:xfrm>
          <a:prstGeom prst="rect">
            <a:avLst/>
          </a:prstGeom>
          <a:solidFill>
            <a:srgbClr val="D8D8D8"/>
          </a:solidFill>
          <a:ln>
            <a:noFill/>
          </a:ln>
        </p:spPr>
      </p:sp>
      <p:pic>
        <p:nvPicPr>
          <p:cNvPr id="30" name="Google Shape;30;p30"/>
          <p:cNvPicPr preferRelativeResize="0"/>
          <p:nvPr/>
        </p:nvPicPr>
        <p:blipFill rotWithShape="1">
          <a:blip r:embed="rId2">
            <a:alphaModFix/>
          </a:blip>
          <a:srcRect/>
          <a:stretch/>
        </p:blipFill>
        <p:spPr>
          <a:xfrm>
            <a:off x="313699" y="-59590"/>
            <a:ext cx="5533014" cy="2766507"/>
          </a:xfrm>
          <a:prstGeom prst="rect">
            <a:avLst/>
          </a:prstGeom>
          <a:noFill/>
          <a:ln>
            <a:noFill/>
          </a:ln>
        </p:spPr>
      </p:pic>
      <p:sp>
        <p:nvSpPr>
          <p:cNvPr id="31" name="Google Shape;31;p30"/>
          <p:cNvSpPr/>
          <p:nvPr/>
        </p:nvSpPr>
        <p:spPr>
          <a:xfrm>
            <a:off x="-54506" y="4918965"/>
            <a:ext cx="4963395" cy="778675"/>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32" name="Google Shape;32;p30"/>
          <p:cNvSpPr txBox="1">
            <a:spLocks noGrp="1"/>
          </p:cNvSpPr>
          <p:nvPr>
            <p:ph type="body" idx="4"/>
          </p:nvPr>
        </p:nvSpPr>
        <p:spPr>
          <a:xfrm>
            <a:off x="503808" y="5085812"/>
            <a:ext cx="4414577" cy="6793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33" name="Google Shape;33;p30"/>
          <p:cNvGrpSpPr/>
          <p:nvPr/>
        </p:nvGrpSpPr>
        <p:grpSpPr>
          <a:xfrm>
            <a:off x="4766580" y="5791724"/>
            <a:ext cx="6991323" cy="774150"/>
            <a:chOff x="495027" y="5845887"/>
            <a:chExt cx="6991323" cy="774150"/>
          </a:xfrm>
        </p:grpSpPr>
        <p:grpSp>
          <p:nvGrpSpPr>
            <p:cNvPr id="34" name="Google Shape;34;p30"/>
            <p:cNvGrpSpPr/>
            <p:nvPr/>
          </p:nvGrpSpPr>
          <p:grpSpPr>
            <a:xfrm>
              <a:off x="495027" y="5845887"/>
              <a:ext cx="6991323" cy="774150"/>
              <a:chOff x="495027" y="5845887"/>
              <a:chExt cx="6991323" cy="774150"/>
            </a:xfrm>
          </p:grpSpPr>
          <p:sp>
            <p:nvSpPr>
              <p:cNvPr id="35" name="Google Shape;35;p30"/>
              <p:cNvSpPr/>
              <p:nvPr/>
            </p:nvSpPr>
            <p:spPr>
              <a:xfrm>
                <a:off x="3568402" y="6146061"/>
                <a:ext cx="3917948" cy="4739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A1918"/>
                  </a:buClr>
                  <a:buSzPts val="620"/>
                  <a:buFont typeface="Calibri"/>
                  <a:buNone/>
                </a:pPr>
                <a:r>
                  <a:rPr lang="en-US" sz="620" b="0" i="0">
                    <a:solidFill>
                      <a:srgbClr val="1A1918"/>
                    </a:solidFill>
                    <a:latin typeface="Calibri"/>
                    <a:ea typeface="Calibri"/>
                    <a:cs typeface="Calibri"/>
                    <a:sym typeface="Calibri"/>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endParaRPr/>
              </a:p>
            </p:txBody>
          </p:sp>
          <p:sp>
            <p:nvSpPr>
              <p:cNvPr id="36" name="Google Shape;36;p30"/>
              <p:cNvSpPr/>
              <p:nvPr/>
            </p:nvSpPr>
            <p:spPr>
              <a:xfrm>
                <a:off x="495027" y="5845887"/>
                <a:ext cx="1255337" cy="366319"/>
              </a:xfrm>
              <a:prstGeom prst="rect">
                <a:avLst/>
              </a:prstGeom>
              <a:noFill/>
              <a:ln>
                <a:noFill/>
              </a:ln>
            </p:spPr>
            <p:txBody>
              <a:bodyPr spcFirstLastPara="1" wrap="square" lIns="91425" tIns="45700" rIns="91425" bIns="45700" anchor="t" anchorCtr="0">
                <a:spAutoFit/>
              </a:bodyPr>
              <a:lstStyle/>
              <a:p>
                <a:pPr marL="0" marR="0" lvl="0" indent="0" algn="l" rtl="0">
                  <a:lnSpc>
                    <a:spcPct val="82500"/>
                  </a:lnSpc>
                  <a:spcBef>
                    <a:spcPts val="0"/>
                  </a:spcBef>
                  <a:spcAft>
                    <a:spcPts val="0"/>
                  </a:spcAft>
                  <a:buClr>
                    <a:srgbClr val="1A1918"/>
                  </a:buClr>
                  <a:buSzPts val="800"/>
                  <a:buFont typeface="Calibri"/>
                  <a:buNone/>
                </a:pPr>
                <a:r>
                  <a:rPr lang="en-US" sz="800" b="1" i="0">
                    <a:solidFill>
                      <a:srgbClr val="1A1918"/>
                    </a:solidFill>
                    <a:latin typeface="Calibri"/>
                    <a:ea typeface="Calibri"/>
                    <a:cs typeface="Calibri"/>
                    <a:sym typeface="Calibri"/>
                  </a:rPr>
                  <a:t>This resource is licensed under CC BY 4.0</a:t>
                </a:r>
                <a:endParaRPr/>
              </a:p>
              <a:p>
                <a:pPr marL="0" marR="0" lvl="0" indent="0" algn="l" rtl="0">
                  <a:lnSpc>
                    <a:spcPct val="82500"/>
                  </a:lnSpc>
                  <a:spcBef>
                    <a:spcPts val="0"/>
                  </a:spcBef>
                  <a:spcAft>
                    <a:spcPts val="0"/>
                  </a:spcAft>
                  <a:buClr>
                    <a:schemeClr val="dk1"/>
                  </a:buClr>
                  <a:buSzPts val="800"/>
                  <a:buFont typeface="Calibri"/>
                  <a:buNone/>
                </a:pPr>
                <a:endParaRPr sz="800" b="1" i="0">
                  <a:solidFill>
                    <a:srgbClr val="1A1918"/>
                  </a:solidFill>
                  <a:latin typeface="Calibri"/>
                  <a:ea typeface="Calibri"/>
                  <a:cs typeface="Calibri"/>
                  <a:sym typeface="Calibri"/>
                </a:endParaRPr>
              </a:p>
            </p:txBody>
          </p:sp>
          <p:pic>
            <p:nvPicPr>
              <p:cNvPr id="37" name="Google Shape;37;p30"/>
              <p:cNvPicPr preferRelativeResize="0"/>
              <p:nvPr/>
            </p:nvPicPr>
            <p:blipFill rotWithShape="1">
              <a:blip r:embed="rId3">
                <a:alphaModFix/>
              </a:blip>
              <a:srcRect/>
              <a:stretch/>
            </p:blipFill>
            <p:spPr>
              <a:xfrm>
                <a:off x="568863" y="6130899"/>
                <a:ext cx="1244049" cy="433251"/>
              </a:xfrm>
              <a:prstGeom prst="rect">
                <a:avLst/>
              </a:prstGeom>
              <a:noFill/>
              <a:ln>
                <a:noFill/>
              </a:ln>
            </p:spPr>
          </p:pic>
        </p:grpSp>
        <p:pic>
          <p:nvPicPr>
            <p:cNvPr id="38" name="Google Shape;38;p30" descr="Co-funded by the European Union logo in png for web usage"/>
            <p:cNvPicPr preferRelativeResize="0"/>
            <p:nvPr/>
          </p:nvPicPr>
          <p:blipFill rotWithShape="1">
            <a:blip r:embed="rId4">
              <a:alphaModFix/>
            </a:blip>
            <a:srcRect/>
            <a:stretch/>
          </p:blipFill>
          <p:spPr>
            <a:xfrm>
              <a:off x="1955759" y="6212206"/>
              <a:ext cx="1681655" cy="351944"/>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3">
  <p:cSld name="Text Slide 3">
    <p:spTree>
      <p:nvGrpSpPr>
        <p:cNvPr id="1" name="Shape 198"/>
        <p:cNvGrpSpPr/>
        <p:nvPr/>
      </p:nvGrpSpPr>
      <p:grpSpPr>
        <a:xfrm>
          <a:off x="0" y="0"/>
          <a:ext cx="0" cy="0"/>
          <a:chOff x="0" y="0"/>
          <a:chExt cx="0" cy="0"/>
        </a:xfrm>
      </p:grpSpPr>
      <p:sp>
        <p:nvSpPr>
          <p:cNvPr id="199" name="Google Shape;199;p46"/>
          <p:cNvSpPr/>
          <p:nvPr/>
        </p:nvSpPr>
        <p:spPr>
          <a:xfrm>
            <a:off x="-2873829" y="-373224"/>
            <a:ext cx="2858315" cy="7557795"/>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46"/>
          <p:cNvSpPr txBox="1">
            <a:spLocks noGrp="1"/>
          </p:cNvSpPr>
          <p:nvPr>
            <p:ph type="body" idx="1"/>
          </p:nvPr>
        </p:nvSpPr>
        <p:spPr>
          <a:xfrm>
            <a:off x="798380" y="2045704"/>
            <a:ext cx="1061468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46"/>
          <p:cNvSpPr txBox="1">
            <a:spLocks noGrp="1"/>
          </p:cNvSpPr>
          <p:nvPr>
            <p:ph type="body" idx="2"/>
          </p:nvPr>
        </p:nvSpPr>
        <p:spPr>
          <a:xfrm>
            <a:off x="798381" y="761603"/>
            <a:ext cx="1061468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3600"/>
              <a:buFont typeface="Arial"/>
              <a:buNone/>
              <a:defRPr sz="36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2160148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25459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Tree>
    <p:extLst>
      <p:ext uri="{BB962C8B-B14F-4D97-AF65-F5344CB8AC3E}">
        <p14:creationId xmlns:p14="http://schemas.microsoft.com/office/powerpoint/2010/main" val="2833443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6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39"/>
        <p:cNvGrpSpPr/>
        <p:nvPr/>
      </p:nvGrpSpPr>
      <p:grpSpPr>
        <a:xfrm>
          <a:off x="0" y="0"/>
          <a:ext cx="0" cy="0"/>
          <a:chOff x="0" y="0"/>
          <a:chExt cx="0" cy="0"/>
        </a:xfrm>
      </p:grpSpPr>
      <p:sp>
        <p:nvSpPr>
          <p:cNvPr id="40" name="Google Shape;40;p31"/>
          <p:cNvSpPr/>
          <p:nvPr/>
        </p:nvSpPr>
        <p:spPr>
          <a:xfrm>
            <a:off x="477386" y="748834"/>
            <a:ext cx="6200492" cy="4938629"/>
          </a:xfrm>
          <a:custGeom>
            <a:avLst/>
            <a:gdLst/>
            <a:ahLst/>
            <a:cxnLst/>
            <a:rect l="l" t="t" r="r" b="b"/>
            <a:pathLst>
              <a:path w="6200492" h="4938629" extrusionOk="0">
                <a:moveTo>
                  <a:pt x="0" y="0"/>
                </a:moveTo>
                <a:lnTo>
                  <a:pt x="225150" y="0"/>
                </a:lnTo>
                <a:lnTo>
                  <a:pt x="4936311" y="0"/>
                </a:lnTo>
                <a:lnTo>
                  <a:pt x="5161461" y="0"/>
                </a:lnTo>
                <a:cubicBezTo>
                  <a:pt x="5735664" y="0"/>
                  <a:pt x="6200492" y="427769"/>
                  <a:pt x="6200492" y="956188"/>
                </a:cubicBezTo>
                <a:lnTo>
                  <a:pt x="6200492" y="4938629"/>
                </a:lnTo>
                <a:lnTo>
                  <a:pt x="5975342" y="4938629"/>
                </a:lnTo>
                <a:lnTo>
                  <a:pt x="1750888" y="4938629"/>
                </a:lnTo>
                <a:lnTo>
                  <a:pt x="1525738" y="4938629"/>
                </a:lnTo>
                <a:cubicBezTo>
                  <a:pt x="683575" y="4938629"/>
                  <a:pt x="0" y="4309558"/>
                  <a:pt x="0" y="3534542"/>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41" name="Google Shape;41;p31"/>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42" name="Google Shape;42;p31"/>
          <p:cNvSpPr txBox="1">
            <a:spLocks noGrp="1"/>
          </p:cNvSpPr>
          <p:nvPr>
            <p:ph type="body" idx="1"/>
          </p:nvPr>
        </p:nvSpPr>
        <p:spPr>
          <a:xfrm>
            <a:off x="5891164" y="121893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1"/>
          <p:cNvSpPr txBox="1">
            <a:spLocks noGrp="1"/>
          </p:cNvSpPr>
          <p:nvPr>
            <p:ph type="body" idx="2"/>
          </p:nvPr>
        </p:nvSpPr>
        <p:spPr>
          <a:xfrm>
            <a:off x="6726460" y="1218934"/>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1"/>
          <p:cNvSpPr txBox="1">
            <a:spLocks noGrp="1"/>
          </p:cNvSpPr>
          <p:nvPr>
            <p:ph type="body" idx="3"/>
          </p:nvPr>
        </p:nvSpPr>
        <p:spPr>
          <a:xfrm>
            <a:off x="979124" y="1519186"/>
            <a:ext cx="4198618" cy="467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31"/>
          <p:cNvSpPr txBox="1">
            <a:spLocks noGrp="1"/>
          </p:cNvSpPr>
          <p:nvPr>
            <p:ph type="body" idx="4"/>
          </p:nvPr>
        </p:nvSpPr>
        <p:spPr>
          <a:xfrm>
            <a:off x="5912867" y="213392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31"/>
          <p:cNvSpPr txBox="1">
            <a:spLocks noGrp="1"/>
          </p:cNvSpPr>
          <p:nvPr>
            <p:ph type="body" idx="5"/>
          </p:nvPr>
        </p:nvSpPr>
        <p:spPr>
          <a:xfrm>
            <a:off x="6748163" y="2133922"/>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1"/>
          <p:cNvSpPr txBox="1">
            <a:spLocks noGrp="1"/>
          </p:cNvSpPr>
          <p:nvPr>
            <p:ph type="body" idx="6"/>
          </p:nvPr>
        </p:nvSpPr>
        <p:spPr>
          <a:xfrm>
            <a:off x="5919446" y="3048909"/>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31"/>
          <p:cNvSpPr txBox="1">
            <a:spLocks noGrp="1"/>
          </p:cNvSpPr>
          <p:nvPr>
            <p:ph type="body" idx="7"/>
          </p:nvPr>
        </p:nvSpPr>
        <p:spPr>
          <a:xfrm>
            <a:off x="6754742" y="3048909"/>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31"/>
          <p:cNvSpPr txBox="1">
            <a:spLocks noGrp="1"/>
          </p:cNvSpPr>
          <p:nvPr>
            <p:ph type="body" idx="8"/>
          </p:nvPr>
        </p:nvSpPr>
        <p:spPr>
          <a:xfrm>
            <a:off x="5941149" y="396389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31"/>
          <p:cNvSpPr txBox="1">
            <a:spLocks noGrp="1"/>
          </p:cNvSpPr>
          <p:nvPr>
            <p:ph type="body" idx="9"/>
          </p:nvPr>
        </p:nvSpPr>
        <p:spPr>
          <a:xfrm>
            <a:off x="6776445" y="3963897"/>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1"/>
          <p:cNvSpPr txBox="1">
            <a:spLocks noGrp="1"/>
          </p:cNvSpPr>
          <p:nvPr>
            <p:ph type="body" idx="13"/>
          </p:nvPr>
        </p:nvSpPr>
        <p:spPr>
          <a:xfrm>
            <a:off x="5919446" y="487888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1"/>
          <p:cNvSpPr txBox="1">
            <a:spLocks noGrp="1"/>
          </p:cNvSpPr>
          <p:nvPr>
            <p:ph type="body" idx="14"/>
          </p:nvPr>
        </p:nvSpPr>
        <p:spPr>
          <a:xfrm>
            <a:off x="6754742" y="4878884"/>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1"/>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4" name="Google Shape;54;p31"/>
          <p:cNvCxnSpPr/>
          <p:nvPr/>
        </p:nvCxnSpPr>
        <p:spPr>
          <a:xfrm rot="10800000">
            <a:off x="5686328" y="4732914"/>
            <a:ext cx="5904000" cy="0"/>
          </a:xfrm>
          <a:prstGeom prst="straightConnector1">
            <a:avLst/>
          </a:prstGeom>
          <a:noFill/>
          <a:ln w="19050" cap="flat" cmpd="sng">
            <a:solidFill>
              <a:srgbClr val="FDBD22"/>
            </a:solidFill>
            <a:prstDash val="solid"/>
            <a:miter lim="800000"/>
            <a:headEnd type="none" w="sm" len="sm"/>
            <a:tailEnd type="none" w="sm" len="sm"/>
          </a:ln>
        </p:spPr>
      </p:cxnSp>
      <p:cxnSp>
        <p:nvCxnSpPr>
          <p:cNvPr id="55" name="Google Shape;55;p31"/>
          <p:cNvCxnSpPr/>
          <p:nvPr/>
        </p:nvCxnSpPr>
        <p:spPr>
          <a:xfrm rot="10800000">
            <a:off x="5686328" y="3843616"/>
            <a:ext cx="5904000" cy="0"/>
          </a:xfrm>
          <a:prstGeom prst="straightConnector1">
            <a:avLst/>
          </a:prstGeom>
          <a:noFill/>
          <a:ln w="19050" cap="flat" cmpd="sng">
            <a:solidFill>
              <a:srgbClr val="FDBD22"/>
            </a:solidFill>
            <a:prstDash val="solid"/>
            <a:miter lim="800000"/>
            <a:headEnd type="none" w="sm" len="sm"/>
            <a:tailEnd type="none" w="sm" len="sm"/>
          </a:ln>
        </p:spPr>
      </p:cxnSp>
      <p:cxnSp>
        <p:nvCxnSpPr>
          <p:cNvPr id="56" name="Google Shape;56;p31"/>
          <p:cNvCxnSpPr/>
          <p:nvPr/>
        </p:nvCxnSpPr>
        <p:spPr>
          <a:xfrm rot="10800000">
            <a:off x="5686328" y="2962825"/>
            <a:ext cx="5904000" cy="0"/>
          </a:xfrm>
          <a:prstGeom prst="straightConnector1">
            <a:avLst/>
          </a:prstGeom>
          <a:noFill/>
          <a:ln w="19050" cap="flat" cmpd="sng">
            <a:solidFill>
              <a:srgbClr val="FDBD22"/>
            </a:solidFill>
            <a:prstDash val="solid"/>
            <a:miter lim="800000"/>
            <a:headEnd type="none" w="sm" len="sm"/>
            <a:tailEnd type="none" w="sm" len="sm"/>
          </a:ln>
        </p:spPr>
      </p:cxnSp>
      <p:cxnSp>
        <p:nvCxnSpPr>
          <p:cNvPr id="57" name="Google Shape;57;p31"/>
          <p:cNvCxnSpPr/>
          <p:nvPr/>
        </p:nvCxnSpPr>
        <p:spPr>
          <a:xfrm rot="10800000">
            <a:off x="5686328" y="1984022"/>
            <a:ext cx="5904000" cy="0"/>
          </a:xfrm>
          <a:prstGeom prst="straightConnector1">
            <a:avLst/>
          </a:prstGeom>
          <a:noFill/>
          <a:ln w="19050" cap="flat" cmpd="sng">
            <a:solidFill>
              <a:srgbClr val="FDBD22"/>
            </a:solidFill>
            <a:prstDash val="solid"/>
            <a:miter lim="800000"/>
            <a:headEnd type="none" w="sm" len="sm"/>
            <a:tailEnd type="none" w="sm" len="sm"/>
          </a:ln>
        </p:spPr>
      </p:cxnSp>
      <p:grpSp>
        <p:nvGrpSpPr>
          <p:cNvPr id="58" name="Google Shape;58;p31"/>
          <p:cNvGrpSpPr/>
          <p:nvPr/>
        </p:nvGrpSpPr>
        <p:grpSpPr>
          <a:xfrm>
            <a:off x="558314" y="5787502"/>
            <a:ext cx="6991323" cy="774150"/>
            <a:chOff x="495027" y="5845887"/>
            <a:chExt cx="6991323" cy="774150"/>
          </a:xfrm>
        </p:grpSpPr>
        <p:grpSp>
          <p:nvGrpSpPr>
            <p:cNvPr id="59" name="Google Shape;59;p31"/>
            <p:cNvGrpSpPr/>
            <p:nvPr/>
          </p:nvGrpSpPr>
          <p:grpSpPr>
            <a:xfrm>
              <a:off x="495027" y="5845887"/>
              <a:ext cx="6991323" cy="774150"/>
              <a:chOff x="495027" y="5845887"/>
              <a:chExt cx="6991323" cy="774150"/>
            </a:xfrm>
          </p:grpSpPr>
          <p:sp>
            <p:nvSpPr>
              <p:cNvPr id="60" name="Google Shape;60;p31"/>
              <p:cNvSpPr/>
              <p:nvPr/>
            </p:nvSpPr>
            <p:spPr>
              <a:xfrm>
                <a:off x="3568402" y="6146061"/>
                <a:ext cx="3917948" cy="4739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A1918"/>
                  </a:buClr>
                  <a:buSzPts val="620"/>
                  <a:buFont typeface="Calibri"/>
                  <a:buNone/>
                </a:pPr>
                <a:r>
                  <a:rPr lang="en-US" sz="620" b="0" i="0">
                    <a:solidFill>
                      <a:srgbClr val="1A1918"/>
                    </a:solidFill>
                    <a:latin typeface="Calibri"/>
                    <a:ea typeface="Calibri"/>
                    <a:cs typeface="Calibri"/>
                    <a:sym typeface="Calibri"/>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endParaRPr/>
              </a:p>
            </p:txBody>
          </p:sp>
          <p:sp>
            <p:nvSpPr>
              <p:cNvPr id="61" name="Google Shape;61;p31"/>
              <p:cNvSpPr/>
              <p:nvPr/>
            </p:nvSpPr>
            <p:spPr>
              <a:xfrm>
                <a:off x="495027" y="5845887"/>
                <a:ext cx="1255337" cy="366319"/>
              </a:xfrm>
              <a:prstGeom prst="rect">
                <a:avLst/>
              </a:prstGeom>
              <a:noFill/>
              <a:ln>
                <a:noFill/>
              </a:ln>
            </p:spPr>
            <p:txBody>
              <a:bodyPr spcFirstLastPara="1" wrap="square" lIns="91425" tIns="45700" rIns="91425" bIns="45700" anchor="t" anchorCtr="0">
                <a:spAutoFit/>
              </a:bodyPr>
              <a:lstStyle/>
              <a:p>
                <a:pPr marL="0" marR="0" lvl="0" indent="0" algn="l" rtl="0">
                  <a:lnSpc>
                    <a:spcPct val="82500"/>
                  </a:lnSpc>
                  <a:spcBef>
                    <a:spcPts val="0"/>
                  </a:spcBef>
                  <a:spcAft>
                    <a:spcPts val="0"/>
                  </a:spcAft>
                  <a:buClr>
                    <a:srgbClr val="1A1918"/>
                  </a:buClr>
                  <a:buSzPts val="800"/>
                  <a:buFont typeface="Calibri"/>
                  <a:buNone/>
                </a:pPr>
                <a:r>
                  <a:rPr lang="en-US" sz="800" b="1" i="0">
                    <a:solidFill>
                      <a:srgbClr val="1A1918"/>
                    </a:solidFill>
                    <a:latin typeface="Calibri"/>
                    <a:ea typeface="Calibri"/>
                    <a:cs typeface="Calibri"/>
                    <a:sym typeface="Calibri"/>
                  </a:rPr>
                  <a:t>This resource is licensed under CC BY 4.0</a:t>
                </a:r>
                <a:endParaRPr/>
              </a:p>
              <a:p>
                <a:pPr marL="0" marR="0" lvl="0" indent="0" algn="l" rtl="0">
                  <a:lnSpc>
                    <a:spcPct val="82500"/>
                  </a:lnSpc>
                  <a:spcBef>
                    <a:spcPts val="0"/>
                  </a:spcBef>
                  <a:spcAft>
                    <a:spcPts val="0"/>
                  </a:spcAft>
                  <a:buClr>
                    <a:schemeClr val="dk1"/>
                  </a:buClr>
                  <a:buSzPts val="800"/>
                  <a:buFont typeface="Calibri"/>
                  <a:buNone/>
                </a:pPr>
                <a:endParaRPr sz="800" b="1" i="0">
                  <a:solidFill>
                    <a:srgbClr val="1A1918"/>
                  </a:solidFill>
                  <a:latin typeface="Calibri"/>
                  <a:ea typeface="Calibri"/>
                  <a:cs typeface="Calibri"/>
                  <a:sym typeface="Calibri"/>
                </a:endParaRPr>
              </a:p>
            </p:txBody>
          </p:sp>
          <p:pic>
            <p:nvPicPr>
              <p:cNvPr id="62" name="Google Shape;62;p31"/>
              <p:cNvPicPr preferRelativeResize="0"/>
              <p:nvPr/>
            </p:nvPicPr>
            <p:blipFill rotWithShape="1">
              <a:blip r:embed="rId2">
                <a:alphaModFix/>
              </a:blip>
              <a:srcRect/>
              <a:stretch/>
            </p:blipFill>
            <p:spPr>
              <a:xfrm>
                <a:off x="568863" y="6130899"/>
                <a:ext cx="1244049" cy="433251"/>
              </a:xfrm>
              <a:prstGeom prst="rect">
                <a:avLst/>
              </a:prstGeom>
              <a:noFill/>
              <a:ln>
                <a:noFill/>
              </a:ln>
            </p:spPr>
          </p:pic>
        </p:grpSp>
        <p:pic>
          <p:nvPicPr>
            <p:cNvPr id="63" name="Google Shape;63;p31" descr="Co-funded by the European Union logo in png for web usage"/>
            <p:cNvPicPr preferRelativeResize="0"/>
            <p:nvPr/>
          </p:nvPicPr>
          <p:blipFill rotWithShape="1">
            <a:blip r:embed="rId3">
              <a:alphaModFix/>
            </a:blip>
            <a:srcRect/>
            <a:stretch/>
          </p:blipFill>
          <p:spPr>
            <a:xfrm>
              <a:off x="1955759" y="6212206"/>
              <a:ext cx="1681655" cy="351944"/>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4"/>
        <p:cNvGrpSpPr/>
        <p:nvPr/>
      </p:nvGrpSpPr>
      <p:grpSpPr>
        <a:xfrm>
          <a:off x="0" y="0"/>
          <a:ext cx="0" cy="0"/>
          <a:chOff x="0" y="0"/>
          <a:chExt cx="0" cy="0"/>
        </a:xfrm>
      </p:grpSpPr>
      <p:sp>
        <p:nvSpPr>
          <p:cNvPr id="65" name="Google Shape;65;p32"/>
          <p:cNvSpPr/>
          <p:nvPr/>
        </p:nvSpPr>
        <p:spPr>
          <a:xfrm>
            <a:off x="0" y="0"/>
            <a:ext cx="12192000" cy="6858000"/>
          </a:xfrm>
          <a:prstGeom prst="rect">
            <a:avLst/>
          </a:prstGeom>
          <a:solidFill>
            <a:srgbClr val="47B5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6" name="Google Shape;66;p32"/>
          <p:cNvPicPr preferRelativeResize="0"/>
          <p:nvPr/>
        </p:nvPicPr>
        <p:blipFill rotWithShape="1">
          <a:blip r:embed="rId2">
            <a:alphaModFix amt="24000"/>
          </a:blip>
          <a:srcRect/>
          <a:stretch/>
        </p:blipFill>
        <p:spPr>
          <a:xfrm>
            <a:off x="6794912" y="-1995672"/>
            <a:ext cx="8391017" cy="8391017"/>
          </a:xfrm>
          <a:prstGeom prst="rect">
            <a:avLst/>
          </a:prstGeom>
          <a:noFill/>
          <a:ln>
            <a:noFill/>
          </a:ln>
        </p:spPr>
      </p:pic>
      <p:sp>
        <p:nvSpPr>
          <p:cNvPr id="67" name="Google Shape;67;p32"/>
          <p:cNvSpPr/>
          <p:nvPr/>
        </p:nvSpPr>
        <p:spPr>
          <a:xfrm rot="5400000" flipH="1">
            <a:off x="2812274" y="-2081754"/>
            <a:ext cx="5761056" cy="10595238"/>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32"/>
          <p:cNvSpPr txBox="1">
            <a:spLocks noGrp="1"/>
          </p:cNvSpPr>
          <p:nvPr>
            <p:ph type="body" idx="1"/>
          </p:nvPr>
        </p:nvSpPr>
        <p:spPr>
          <a:xfrm>
            <a:off x="798380" y="2045704"/>
            <a:ext cx="9632553"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2"/>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3600"/>
              <a:buFont typeface="Arial"/>
              <a:buNone/>
              <a:defRPr sz="36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70" name="Google Shape;70;p32"/>
          <p:cNvGrpSpPr/>
          <p:nvPr/>
        </p:nvGrpSpPr>
        <p:grpSpPr>
          <a:xfrm>
            <a:off x="0" y="6213053"/>
            <a:ext cx="12116938" cy="1289893"/>
            <a:chOff x="3911600" y="5376592"/>
            <a:chExt cx="7103963" cy="756243"/>
          </a:xfrm>
        </p:grpSpPr>
        <p:cxnSp>
          <p:nvCxnSpPr>
            <p:cNvPr id="71" name="Google Shape;71;p32"/>
            <p:cNvCxnSpPr/>
            <p:nvPr/>
          </p:nvCxnSpPr>
          <p:spPr>
            <a:xfrm>
              <a:off x="3911600" y="5517665"/>
              <a:ext cx="4416136" cy="0"/>
            </a:xfrm>
            <a:prstGeom prst="straightConnector1">
              <a:avLst/>
            </a:prstGeom>
            <a:noFill/>
            <a:ln w="12700" cap="flat" cmpd="sng">
              <a:solidFill>
                <a:schemeClr val="lt1"/>
              </a:solidFill>
              <a:prstDash val="solid"/>
              <a:miter lim="800000"/>
              <a:headEnd type="none" w="sm" len="sm"/>
              <a:tailEnd type="none" w="sm" len="sm"/>
            </a:ln>
          </p:spPr>
        </p:cxnSp>
        <p:pic>
          <p:nvPicPr>
            <p:cNvPr id="72" name="Google Shape;72;p32"/>
            <p:cNvPicPr preferRelativeResize="0"/>
            <p:nvPr/>
          </p:nvPicPr>
          <p:blipFill rotWithShape="1">
            <a:blip r:embed="rId3">
              <a:alphaModFix/>
            </a:blip>
            <a:srcRect l="31981" t="58177"/>
            <a:stretch/>
          </p:blipFill>
          <p:spPr>
            <a:xfrm>
              <a:off x="8693985" y="5419095"/>
              <a:ext cx="2321578" cy="713740"/>
            </a:xfrm>
            <a:prstGeom prst="rect">
              <a:avLst/>
            </a:prstGeom>
            <a:noFill/>
            <a:ln>
              <a:noFill/>
            </a:ln>
          </p:spPr>
        </p:pic>
        <p:pic>
          <p:nvPicPr>
            <p:cNvPr id="73" name="Google Shape;73;p32"/>
            <p:cNvPicPr preferRelativeResize="0"/>
            <p:nvPr/>
          </p:nvPicPr>
          <p:blipFill rotWithShape="1">
            <a:blip r:embed="rId4">
              <a:alphaModFix/>
            </a:blip>
            <a:srcRect l="6446" t="27942" r="69084" b="22935"/>
            <a:stretch/>
          </p:blipFill>
          <p:spPr>
            <a:xfrm>
              <a:off x="8388482" y="5376592"/>
              <a:ext cx="281099" cy="28214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01">
  <p:cSld name="Divider 01">
    <p:spTree>
      <p:nvGrpSpPr>
        <p:cNvPr id="1" name="Shape 74"/>
        <p:cNvGrpSpPr/>
        <p:nvPr/>
      </p:nvGrpSpPr>
      <p:grpSpPr>
        <a:xfrm>
          <a:off x="0" y="0"/>
          <a:ext cx="0" cy="0"/>
          <a:chOff x="0" y="0"/>
          <a:chExt cx="0" cy="0"/>
        </a:xfrm>
      </p:grpSpPr>
      <p:sp>
        <p:nvSpPr>
          <p:cNvPr id="75" name="Google Shape;75;p33"/>
          <p:cNvSpPr/>
          <p:nvPr/>
        </p:nvSpPr>
        <p:spPr>
          <a:xfrm rot="5400000" flipH="1">
            <a:off x="3745005" y="-2154082"/>
            <a:ext cx="5625069" cy="10595880"/>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33"/>
          <p:cNvSpPr/>
          <p:nvPr/>
        </p:nvSpPr>
        <p:spPr>
          <a:xfrm rot="5400000" flipH="1">
            <a:off x="2821927" y="-2154082"/>
            <a:ext cx="5625069" cy="10595880"/>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33"/>
          <p:cNvSpPr/>
          <p:nvPr/>
        </p:nvSpPr>
        <p:spPr>
          <a:xfrm>
            <a:off x="5280000" y="2582803"/>
            <a:ext cx="69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FDBD22"/>
          </a:solidFill>
          <a:ln w="24475" cap="flat" cmpd="sng">
            <a:solidFill>
              <a:srgbClr val="FDBD2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33"/>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33"/>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000"/>
              <a:buFont typeface="Arial"/>
              <a:buNone/>
              <a:defRPr sz="9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33"/>
          <p:cNvSpPr/>
          <p:nvPr/>
        </p:nvSpPr>
        <p:spPr>
          <a:xfrm>
            <a:off x="83835" y="914400"/>
            <a:ext cx="236705" cy="20157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1" name="Google Shape;81;p33"/>
          <p:cNvPicPr preferRelativeResize="0"/>
          <p:nvPr/>
        </p:nvPicPr>
        <p:blipFill rotWithShape="1">
          <a:blip r:embed="rId2">
            <a:alphaModFix amt="24000"/>
          </a:blip>
          <a:srcRect/>
          <a:stretch/>
        </p:blipFill>
        <p:spPr>
          <a:xfrm>
            <a:off x="-1626815" y="-1887058"/>
            <a:ext cx="6672147" cy="667214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13"/>
        <p:cNvGrpSpPr/>
        <p:nvPr/>
      </p:nvGrpSpPr>
      <p:grpSpPr>
        <a:xfrm>
          <a:off x="0" y="0"/>
          <a:ext cx="0" cy="0"/>
          <a:chOff x="0" y="0"/>
          <a:chExt cx="0" cy="0"/>
        </a:xfrm>
      </p:grpSpPr>
      <p:sp>
        <p:nvSpPr>
          <p:cNvPr id="114" name="Google Shape;114;p35"/>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15" name="Google Shape;115;p35"/>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35"/>
          <p:cNvSpPr>
            <a:spLocks noGrp="1"/>
          </p:cNvSpPr>
          <p:nvPr>
            <p:ph type="pic" idx="2"/>
          </p:nvPr>
        </p:nvSpPr>
        <p:spPr>
          <a:xfrm>
            <a:off x="6096000" y="1404749"/>
            <a:ext cx="5239644" cy="4704418"/>
          </a:xfrm>
          <a:prstGeom prst="rect">
            <a:avLst/>
          </a:prstGeom>
          <a:solidFill>
            <a:srgbClr val="D8D8D8"/>
          </a:solidFill>
          <a:ln>
            <a:noFill/>
          </a:ln>
        </p:spPr>
      </p:sp>
      <p:sp>
        <p:nvSpPr>
          <p:cNvPr id="117" name="Google Shape;117;p35"/>
          <p:cNvSpPr/>
          <p:nvPr/>
        </p:nvSpPr>
        <p:spPr>
          <a:xfrm>
            <a:off x="-2873829" y="-373224"/>
            <a:ext cx="2858315" cy="7557795"/>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03">
  <p:cSld name="Divider 03">
    <p:spTree>
      <p:nvGrpSpPr>
        <p:cNvPr id="1" name="Shape 138"/>
        <p:cNvGrpSpPr/>
        <p:nvPr/>
      </p:nvGrpSpPr>
      <p:grpSpPr>
        <a:xfrm>
          <a:off x="0" y="0"/>
          <a:ext cx="0" cy="0"/>
          <a:chOff x="0" y="0"/>
          <a:chExt cx="0" cy="0"/>
        </a:xfrm>
      </p:grpSpPr>
      <p:sp>
        <p:nvSpPr>
          <p:cNvPr id="139" name="Google Shape;139;p39"/>
          <p:cNvSpPr/>
          <p:nvPr/>
        </p:nvSpPr>
        <p:spPr>
          <a:xfrm rot="5400000" flipH="1">
            <a:off x="3745005" y="-2154082"/>
            <a:ext cx="5625069" cy="10595880"/>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39"/>
          <p:cNvSpPr/>
          <p:nvPr/>
        </p:nvSpPr>
        <p:spPr>
          <a:xfrm rot="5400000" flipH="1">
            <a:off x="2821927" y="-2154082"/>
            <a:ext cx="5625069" cy="10595880"/>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39"/>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39"/>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000"/>
              <a:buFont typeface="Arial"/>
              <a:buNone/>
              <a:defRPr sz="9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39"/>
          <p:cNvSpPr/>
          <p:nvPr/>
        </p:nvSpPr>
        <p:spPr>
          <a:xfrm>
            <a:off x="83835" y="914400"/>
            <a:ext cx="236705" cy="20157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4" name="Google Shape;144;p39"/>
          <p:cNvPicPr preferRelativeResize="0"/>
          <p:nvPr/>
        </p:nvPicPr>
        <p:blipFill rotWithShape="1">
          <a:blip r:embed="rId2">
            <a:alphaModFix amt="24000"/>
          </a:blip>
          <a:srcRect/>
          <a:stretch/>
        </p:blipFill>
        <p:spPr>
          <a:xfrm>
            <a:off x="-1626815" y="-1887058"/>
            <a:ext cx="6672147" cy="6672147"/>
          </a:xfrm>
          <a:prstGeom prst="rect">
            <a:avLst/>
          </a:prstGeom>
          <a:noFill/>
          <a:ln>
            <a:noFill/>
          </a:ln>
        </p:spPr>
      </p:pic>
      <p:sp>
        <p:nvSpPr>
          <p:cNvPr id="145" name="Google Shape;145;p39"/>
          <p:cNvSpPr/>
          <p:nvPr/>
        </p:nvSpPr>
        <p:spPr>
          <a:xfrm>
            <a:off x="5280000" y="2582803"/>
            <a:ext cx="69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FDBD22"/>
          </a:solidFill>
          <a:ln w="24475" cap="flat" cmpd="sng">
            <a:solidFill>
              <a:srgbClr val="FDBD2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2"/>
        <p:cNvGrpSpPr/>
        <p:nvPr/>
      </p:nvGrpSpPr>
      <p:grpSpPr>
        <a:xfrm>
          <a:off x="0" y="0"/>
          <a:ext cx="0" cy="0"/>
          <a:chOff x="0" y="0"/>
          <a:chExt cx="0" cy="0"/>
        </a:xfrm>
      </p:grpSpPr>
      <p:grpSp>
        <p:nvGrpSpPr>
          <p:cNvPr id="163" name="Google Shape;163;p43"/>
          <p:cNvGrpSpPr/>
          <p:nvPr/>
        </p:nvGrpSpPr>
        <p:grpSpPr>
          <a:xfrm flipH="1">
            <a:off x="418947" y="2399398"/>
            <a:ext cx="11365744" cy="2982299"/>
            <a:chOff x="-761305" y="3118551"/>
            <a:chExt cx="12551656" cy="3293474"/>
          </a:xfrm>
        </p:grpSpPr>
        <p:sp>
          <p:nvSpPr>
            <p:cNvPr id="164" name="Google Shape;164;p43"/>
            <p:cNvSpPr/>
            <p:nvPr/>
          </p:nvSpPr>
          <p:spPr>
            <a:xfrm>
              <a:off x="-761305" y="3118551"/>
              <a:ext cx="10020399"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5" name="Google Shape;165;p43"/>
            <p:cNvSpPr/>
            <p:nvPr/>
          </p:nvSpPr>
          <p:spPr>
            <a:xfrm>
              <a:off x="1769951" y="3121917"/>
              <a:ext cx="10020400"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grpSp>
      <p:grpSp>
        <p:nvGrpSpPr>
          <p:cNvPr id="166" name="Google Shape;166;p43"/>
          <p:cNvGrpSpPr/>
          <p:nvPr/>
        </p:nvGrpSpPr>
        <p:grpSpPr>
          <a:xfrm flipH="1">
            <a:off x="418947" y="1906465"/>
            <a:ext cx="11365744" cy="2982299"/>
            <a:chOff x="-761305" y="3118551"/>
            <a:chExt cx="12551656" cy="3293474"/>
          </a:xfrm>
        </p:grpSpPr>
        <p:sp>
          <p:nvSpPr>
            <p:cNvPr id="167" name="Google Shape;167;p43"/>
            <p:cNvSpPr/>
            <p:nvPr/>
          </p:nvSpPr>
          <p:spPr>
            <a:xfrm>
              <a:off x="-761305" y="3118551"/>
              <a:ext cx="10020399"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8" name="Google Shape;168;p43"/>
            <p:cNvSpPr/>
            <p:nvPr/>
          </p:nvSpPr>
          <p:spPr>
            <a:xfrm>
              <a:off x="1769951" y="3121917"/>
              <a:ext cx="10020400"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grpSp>
      <p:sp>
        <p:nvSpPr>
          <p:cNvPr id="169" name="Google Shape;169;p43"/>
          <p:cNvSpPr/>
          <p:nvPr/>
        </p:nvSpPr>
        <p:spPr>
          <a:xfrm>
            <a:off x="-94694" y="4852493"/>
            <a:ext cx="4963395" cy="778675"/>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0" name="Google Shape;170;p43"/>
          <p:cNvSpPr txBox="1">
            <a:spLocks noGrp="1"/>
          </p:cNvSpPr>
          <p:nvPr>
            <p:ph type="body" idx="1"/>
          </p:nvPr>
        </p:nvSpPr>
        <p:spPr>
          <a:xfrm>
            <a:off x="454124" y="4987528"/>
            <a:ext cx="4414577" cy="6793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43"/>
          <p:cNvSpPr txBox="1">
            <a:spLocks noGrp="1"/>
          </p:cNvSpPr>
          <p:nvPr>
            <p:ph type="body" idx="2"/>
          </p:nvPr>
        </p:nvSpPr>
        <p:spPr>
          <a:xfrm>
            <a:off x="841205" y="3600861"/>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43"/>
          <p:cNvSpPr txBox="1">
            <a:spLocks noGrp="1"/>
          </p:cNvSpPr>
          <p:nvPr>
            <p:ph type="body" idx="3"/>
          </p:nvPr>
        </p:nvSpPr>
        <p:spPr>
          <a:xfrm>
            <a:off x="841205" y="2791285"/>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5000"/>
              <a:buFont typeface="Arial"/>
              <a:buNone/>
              <a:defRPr sz="5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3" name="Google Shape;173;p43"/>
          <p:cNvPicPr preferRelativeResize="0"/>
          <p:nvPr/>
        </p:nvPicPr>
        <p:blipFill rotWithShape="1">
          <a:blip r:embed="rId2">
            <a:alphaModFix amt="24000"/>
          </a:blip>
          <a:srcRect/>
          <a:stretch/>
        </p:blipFill>
        <p:spPr>
          <a:xfrm>
            <a:off x="6982383" y="-19302"/>
            <a:ext cx="6672147" cy="6672147"/>
          </a:xfrm>
          <a:prstGeom prst="rect">
            <a:avLst/>
          </a:prstGeom>
          <a:noFill/>
          <a:ln>
            <a:noFill/>
          </a:ln>
        </p:spPr>
      </p:pic>
      <p:pic>
        <p:nvPicPr>
          <p:cNvPr id="174" name="Google Shape;174;p43"/>
          <p:cNvPicPr preferRelativeResize="0"/>
          <p:nvPr/>
        </p:nvPicPr>
        <p:blipFill rotWithShape="1">
          <a:blip r:embed="rId3">
            <a:alphaModFix/>
          </a:blip>
          <a:srcRect/>
          <a:stretch/>
        </p:blipFill>
        <p:spPr>
          <a:xfrm>
            <a:off x="6488227" y="-368633"/>
            <a:ext cx="5533014" cy="2766507"/>
          </a:xfrm>
          <a:prstGeom prst="rect">
            <a:avLst/>
          </a:prstGeom>
          <a:noFill/>
          <a:ln>
            <a:noFill/>
          </a:ln>
        </p:spPr>
      </p:pic>
      <p:grpSp>
        <p:nvGrpSpPr>
          <p:cNvPr id="175" name="Google Shape;175;p43"/>
          <p:cNvGrpSpPr/>
          <p:nvPr/>
        </p:nvGrpSpPr>
        <p:grpSpPr>
          <a:xfrm>
            <a:off x="4793368" y="5795141"/>
            <a:ext cx="6991323" cy="774150"/>
            <a:chOff x="495027" y="5845887"/>
            <a:chExt cx="6991323" cy="774150"/>
          </a:xfrm>
        </p:grpSpPr>
        <p:grpSp>
          <p:nvGrpSpPr>
            <p:cNvPr id="176" name="Google Shape;176;p43"/>
            <p:cNvGrpSpPr/>
            <p:nvPr/>
          </p:nvGrpSpPr>
          <p:grpSpPr>
            <a:xfrm>
              <a:off x="495027" y="5845887"/>
              <a:ext cx="6991323" cy="774150"/>
              <a:chOff x="495027" y="5845887"/>
              <a:chExt cx="6991323" cy="774150"/>
            </a:xfrm>
          </p:grpSpPr>
          <p:sp>
            <p:nvSpPr>
              <p:cNvPr id="177" name="Google Shape;177;p43"/>
              <p:cNvSpPr/>
              <p:nvPr/>
            </p:nvSpPr>
            <p:spPr>
              <a:xfrm>
                <a:off x="3568402" y="6146061"/>
                <a:ext cx="3917948" cy="4739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A1918"/>
                  </a:buClr>
                  <a:buSzPts val="620"/>
                  <a:buFont typeface="Calibri"/>
                  <a:buNone/>
                </a:pPr>
                <a:r>
                  <a:rPr lang="en-US" sz="620" b="0" i="0">
                    <a:solidFill>
                      <a:srgbClr val="1A1918"/>
                    </a:solidFill>
                    <a:latin typeface="Calibri"/>
                    <a:ea typeface="Calibri"/>
                    <a:cs typeface="Calibri"/>
                    <a:sym typeface="Calibri"/>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endParaRPr/>
              </a:p>
            </p:txBody>
          </p:sp>
          <p:sp>
            <p:nvSpPr>
              <p:cNvPr id="178" name="Google Shape;178;p43"/>
              <p:cNvSpPr/>
              <p:nvPr/>
            </p:nvSpPr>
            <p:spPr>
              <a:xfrm>
                <a:off x="495027" y="5845887"/>
                <a:ext cx="1255337" cy="366319"/>
              </a:xfrm>
              <a:prstGeom prst="rect">
                <a:avLst/>
              </a:prstGeom>
              <a:noFill/>
              <a:ln>
                <a:noFill/>
              </a:ln>
            </p:spPr>
            <p:txBody>
              <a:bodyPr spcFirstLastPara="1" wrap="square" lIns="91425" tIns="45700" rIns="91425" bIns="45700" anchor="t" anchorCtr="0">
                <a:spAutoFit/>
              </a:bodyPr>
              <a:lstStyle/>
              <a:p>
                <a:pPr marL="0" marR="0" lvl="0" indent="0" algn="l" rtl="0">
                  <a:lnSpc>
                    <a:spcPct val="82500"/>
                  </a:lnSpc>
                  <a:spcBef>
                    <a:spcPts val="0"/>
                  </a:spcBef>
                  <a:spcAft>
                    <a:spcPts val="0"/>
                  </a:spcAft>
                  <a:buClr>
                    <a:srgbClr val="1A1918"/>
                  </a:buClr>
                  <a:buSzPts val="800"/>
                  <a:buFont typeface="Calibri"/>
                  <a:buNone/>
                </a:pPr>
                <a:r>
                  <a:rPr lang="en-US" sz="800" b="1" i="0">
                    <a:solidFill>
                      <a:srgbClr val="1A1918"/>
                    </a:solidFill>
                    <a:latin typeface="Calibri"/>
                    <a:ea typeface="Calibri"/>
                    <a:cs typeface="Calibri"/>
                    <a:sym typeface="Calibri"/>
                  </a:rPr>
                  <a:t>This resource is licensed under CC BY 4.0</a:t>
                </a:r>
                <a:endParaRPr/>
              </a:p>
              <a:p>
                <a:pPr marL="0" marR="0" lvl="0" indent="0" algn="l" rtl="0">
                  <a:lnSpc>
                    <a:spcPct val="82500"/>
                  </a:lnSpc>
                  <a:spcBef>
                    <a:spcPts val="0"/>
                  </a:spcBef>
                  <a:spcAft>
                    <a:spcPts val="0"/>
                  </a:spcAft>
                  <a:buClr>
                    <a:schemeClr val="dk1"/>
                  </a:buClr>
                  <a:buSzPts val="800"/>
                  <a:buFont typeface="Calibri"/>
                  <a:buNone/>
                </a:pPr>
                <a:endParaRPr sz="800" b="1" i="0">
                  <a:solidFill>
                    <a:srgbClr val="1A1918"/>
                  </a:solidFill>
                  <a:latin typeface="Calibri"/>
                  <a:ea typeface="Calibri"/>
                  <a:cs typeface="Calibri"/>
                  <a:sym typeface="Calibri"/>
                </a:endParaRPr>
              </a:p>
            </p:txBody>
          </p:sp>
          <p:pic>
            <p:nvPicPr>
              <p:cNvPr id="179" name="Google Shape;179;p43"/>
              <p:cNvPicPr preferRelativeResize="0"/>
              <p:nvPr/>
            </p:nvPicPr>
            <p:blipFill rotWithShape="1">
              <a:blip r:embed="rId4">
                <a:alphaModFix/>
              </a:blip>
              <a:srcRect/>
              <a:stretch/>
            </p:blipFill>
            <p:spPr>
              <a:xfrm>
                <a:off x="568863" y="6130899"/>
                <a:ext cx="1244049" cy="433251"/>
              </a:xfrm>
              <a:prstGeom prst="rect">
                <a:avLst/>
              </a:prstGeom>
              <a:noFill/>
              <a:ln>
                <a:noFill/>
              </a:ln>
            </p:spPr>
          </p:pic>
        </p:grpSp>
        <p:pic>
          <p:nvPicPr>
            <p:cNvPr id="180" name="Google Shape;180;p43" descr="Co-funded by the European Union logo in png for web usage"/>
            <p:cNvPicPr preferRelativeResize="0"/>
            <p:nvPr/>
          </p:nvPicPr>
          <p:blipFill rotWithShape="1">
            <a:blip r:embed="rId5">
              <a:alphaModFix/>
            </a:blip>
            <a:srcRect/>
            <a:stretch/>
          </p:blipFill>
          <p:spPr>
            <a:xfrm>
              <a:off x="1955759" y="6212206"/>
              <a:ext cx="1681655" cy="3519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8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82"/>
        <p:cNvGrpSpPr/>
        <p:nvPr/>
      </p:nvGrpSpPr>
      <p:grpSpPr>
        <a:xfrm>
          <a:off x="0" y="0"/>
          <a:ext cx="0" cy="0"/>
          <a:chOff x="0" y="0"/>
          <a:chExt cx="0" cy="0"/>
        </a:xfrm>
      </p:grpSpPr>
      <p:sp>
        <p:nvSpPr>
          <p:cNvPr id="183" name="Google Shape;183;p45"/>
          <p:cNvSpPr/>
          <p:nvPr/>
        </p:nvSpPr>
        <p:spPr>
          <a:xfrm>
            <a:off x="454233" y="1785867"/>
            <a:ext cx="8389498" cy="3630529"/>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4" name="Google Shape;184;p45"/>
          <p:cNvSpPr/>
          <p:nvPr/>
        </p:nvSpPr>
        <p:spPr>
          <a:xfrm>
            <a:off x="3307475" y="1785867"/>
            <a:ext cx="8389498" cy="3630529"/>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5" name="Google Shape;185;p45"/>
          <p:cNvSpPr txBox="1">
            <a:spLocks noGrp="1"/>
          </p:cNvSpPr>
          <p:nvPr>
            <p:ph type="body" idx="1"/>
          </p:nvPr>
        </p:nvSpPr>
        <p:spPr>
          <a:xfrm>
            <a:off x="5990423" y="3054642"/>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800"/>
              <a:buFont typeface="Arial"/>
              <a:buNone/>
              <a:defRPr sz="48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45"/>
          <p:cNvSpPr txBox="1">
            <a:spLocks noGrp="1"/>
          </p:cNvSpPr>
          <p:nvPr>
            <p:ph type="body" idx="2"/>
          </p:nvPr>
        </p:nvSpPr>
        <p:spPr>
          <a:xfrm>
            <a:off x="5990424" y="2431916"/>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45"/>
          <p:cNvSpPr/>
          <p:nvPr/>
        </p:nvSpPr>
        <p:spPr>
          <a:xfrm>
            <a:off x="5352000" y="4094957"/>
            <a:ext cx="6840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FDBD22"/>
          </a:solidFill>
          <a:ln w="24475" cap="flat" cmpd="sng">
            <a:solidFill>
              <a:srgbClr val="F2A72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8" name="Google Shape;188;p45"/>
          <p:cNvPicPr preferRelativeResize="0"/>
          <p:nvPr/>
        </p:nvPicPr>
        <p:blipFill rotWithShape="1">
          <a:blip r:embed="rId2">
            <a:alphaModFix/>
          </a:blip>
          <a:srcRect/>
          <a:stretch/>
        </p:blipFill>
        <p:spPr>
          <a:xfrm>
            <a:off x="5255883" y="-598417"/>
            <a:ext cx="6248070" cy="3124035"/>
          </a:xfrm>
          <a:prstGeom prst="rect">
            <a:avLst/>
          </a:prstGeom>
          <a:noFill/>
          <a:ln>
            <a:noFill/>
          </a:ln>
        </p:spPr>
      </p:pic>
      <p:grpSp>
        <p:nvGrpSpPr>
          <p:cNvPr id="189" name="Google Shape;189;p45"/>
          <p:cNvGrpSpPr/>
          <p:nvPr/>
        </p:nvGrpSpPr>
        <p:grpSpPr>
          <a:xfrm>
            <a:off x="4705650" y="5776098"/>
            <a:ext cx="6991323" cy="774150"/>
            <a:chOff x="495027" y="5845887"/>
            <a:chExt cx="6991323" cy="774150"/>
          </a:xfrm>
        </p:grpSpPr>
        <p:grpSp>
          <p:nvGrpSpPr>
            <p:cNvPr id="190" name="Google Shape;190;p45"/>
            <p:cNvGrpSpPr/>
            <p:nvPr/>
          </p:nvGrpSpPr>
          <p:grpSpPr>
            <a:xfrm>
              <a:off x="495027" y="5845887"/>
              <a:ext cx="6991323" cy="774150"/>
              <a:chOff x="495027" y="5845887"/>
              <a:chExt cx="6991323" cy="774150"/>
            </a:xfrm>
          </p:grpSpPr>
          <p:sp>
            <p:nvSpPr>
              <p:cNvPr id="191" name="Google Shape;191;p45"/>
              <p:cNvSpPr/>
              <p:nvPr/>
            </p:nvSpPr>
            <p:spPr>
              <a:xfrm>
                <a:off x="3568402" y="6146061"/>
                <a:ext cx="3917948" cy="4739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A1918"/>
                  </a:buClr>
                  <a:buSzPts val="620"/>
                  <a:buFont typeface="Calibri"/>
                  <a:buNone/>
                </a:pPr>
                <a:r>
                  <a:rPr lang="en-US" sz="620" b="0" i="0">
                    <a:solidFill>
                      <a:srgbClr val="1A1918"/>
                    </a:solidFill>
                    <a:latin typeface="Calibri"/>
                    <a:ea typeface="Calibri"/>
                    <a:cs typeface="Calibri"/>
                    <a:sym typeface="Calibri"/>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endParaRPr/>
              </a:p>
            </p:txBody>
          </p:sp>
          <p:sp>
            <p:nvSpPr>
              <p:cNvPr id="192" name="Google Shape;192;p45"/>
              <p:cNvSpPr/>
              <p:nvPr/>
            </p:nvSpPr>
            <p:spPr>
              <a:xfrm>
                <a:off x="495027" y="5845887"/>
                <a:ext cx="1255337" cy="366319"/>
              </a:xfrm>
              <a:prstGeom prst="rect">
                <a:avLst/>
              </a:prstGeom>
              <a:noFill/>
              <a:ln>
                <a:noFill/>
              </a:ln>
            </p:spPr>
            <p:txBody>
              <a:bodyPr spcFirstLastPara="1" wrap="square" lIns="91425" tIns="45700" rIns="91425" bIns="45700" anchor="t" anchorCtr="0">
                <a:spAutoFit/>
              </a:bodyPr>
              <a:lstStyle/>
              <a:p>
                <a:pPr marL="0" marR="0" lvl="0" indent="0" algn="l" rtl="0">
                  <a:lnSpc>
                    <a:spcPct val="82500"/>
                  </a:lnSpc>
                  <a:spcBef>
                    <a:spcPts val="0"/>
                  </a:spcBef>
                  <a:spcAft>
                    <a:spcPts val="0"/>
                  </a:spcAft>
                  <a:buClr>
                    <a:srgbClr val="1A1918"/>
                  </a:buClr>
                  <a:buSzPts val="800"/>
                  <a:buFont typeface="Calibri"/>
                  <a:buNone/>
                </a:pPr>
                <a:r>
                  <a:rPr lang="en-US" sz="800" b="1" i="0">
                    <a:solidFill>
                      <a:srgbClr val="1A1918"/>
                    </a:solidFill>
                    <a:latin typeface="Calibri"/>
                    <a:ea typeface="Calibri"/>
                    <a:cs typeface="Calibri"/>
                    <a:sym typeface="Calibri"/>
                  </a:rPr>
                  <a:t>This resource is licensed under CC BY 4.0</a:t>
                </a:r>
                <a:endParaRPr/>
              </a:p>
              <a:p>
                <a:pPr marL="0" marR="0" lvl="0" indent="0" algn="l" rtl="0">
                  <a:lnSpc>
                    <a:spcPct val="82500"/>
                  </a:lnSpc>
                  <a:spcBef>
                    <a:spcPts val="0"/>
                  </a:spcBef>
                  <a:spcAft>
                    <a:spcPts val="0"/>
                  </a:spcAft>
                  <a:buClr>
                    <a:schemeClr val="dk1"/>
                  </a:buClr>
                  <a:buSzPts val="800"/>
                  <a:buFont typeface="Calibri"/>
                  <a:buNone/>
                </a:pPr>
                <a:endParaRPr sz="800" b="1" i="0">
                  <a:solidFill>
                    <a:srgbClr val="1A1918"/>
                  </a:solidFill>
                  <a:latin typeface="Calibri"/>
                  <a:ea typeface="Calibri"/>
                  <a:cs typeface="Calibri"/>
                  <a:sym typeface="Calibri"/>
                </a:endParaRPr>
              </a:p>
            </p:txBody>
          </p:sp>
          <p:pic>
            <p:nvPicPr>
              <p:cNvPr id="193" name="Google Shape;193;p45"/>
              <p:cNvPicPr preferRelativeResize="0"/>
              <p:nvPr/>
            </p:nvPicPr>
            <p:blipFill rotWithShape="1">
              <a:blip r:embed="rId3">
                <a:alphaModFix/>
              </a:blip>
              <a:srcRect/>
              <a:stretch/>
            </p:blipFill>
            <p:spPr>
              <a:xfrm>
                <a:off x="568863" y="6130899"/>
                <a:ext cx="1244049" cy="433251"/>
              </a:xfrm>
              <a:prstGeom prst="rect">
                <a:avLst/>
              </a:prstGeom>
              <a:noFill/>
              <a:ln>
                <a:noFill/>
              </a:ln>
            </p:spPr>
          </p:pic>
        </p:grpSp>
        <p:pic>
          <p:nvPicPr>
            <p:cNvPr id="194" name="Google Shape;194;p45" descr="Co-funded by the European Union logo in png for web usage"/>
            <p:cNvPicPr preferRelativeResize="0"/>
            <p:nvPr/>
          </p:nvPicPr>
          <p:blipFill rotWithShape="1">
            <a:blip r:embed="rId4">
              <a:alphaModFix/>
            </a:blip>
            <a:srcRect/>
            <a:stretch/>
          </p:blipFill>
          <p:spPr>
            <a:xfrm>
              <a:off x="1955759" y="6212206"/>
              <a:ext cx="1681655" cy="351944"/>
            </a:xfrm>
            <a:prstGeom prst="rect">
              <a:avLst/>
            </a:prstGeom>
            <a:noFill/>
            <a:ln>
              <a:noFill/>
            </a:ln>
          </p:spPr>
        </p:pic>
      </p:grpSp>
      <p:pic>
        <p:nvPicPr>
          <p:cNvPr id="195" name="Google Shape;195;p45"/>
          <p:cNvPicPr preferRelativeResize="0"/>
          <p:nvPr/>
        </p:nvPicPr>
        <p:blipFill rotWithShape="1">
          <a:blip r:embed="rId5">
            <a:alphaModFix amt="24000"/>
          </a:blip>
          <a:srcRect/>
          <a:stretch/>
        </p:blipFill>
        <p:spPr>
          <a:xfrm>
            <a:off x="-1416264" y="-492247"/>
            <a:ext cx="6672147" cy="6672147"/>
          </a:xfrm>
          <a:prstGeom prst="rect">
            <a:avLst/>
          </a:prstGeom>
          <a:noFill/>
          <a:ln>
            <a:noFill/>
          </a:ln>
        </p:spPr>
      </p:pic>
      <p:sp>
        <p:nvSpPr>
          <p:cNvPr id="196" name="Google Shape;196;p45"/>
          <p:cNvSpPr/>
          <p:nvPr/>
        </p:nvSpPr>
        <p:spPr>
          <a:xfrm>
            <a:off x="0" y="4869500"/>
            <a:ext cx="4963395" cy="778675"/>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97" name="Google Shape;197;p45"/>
          <p:cNvSpPr txBox="1">
            <a:spLocks noGrp="1"/>
          </p:cNvSpPr>
          <p:nvPr>
            <p:ph type="body" idx="3"/>
          </p:nvPr>
        </p:nvSpPr>
        <p:spPr>
          <a:xfrm>
            <a:off x="558314" y="5036347"/>
            <a:ext cx="4414577" cy="6793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0" y="6213053"/>
            <a:ext cx="12116938" cy="1289893"/>
            <a:chOff x="3911600" y="5376592"/>
            <a:chExt cx="7103963" cy="756243"/>
          </a:xfrm>
        </p:grpSpPr>
        <p:cxnSp>
          <p:nvCxnSpPr>
            <p:cNvPr id="11" name="Google Shape;11;p28"/>
            <p:cNvCxnSpPr/>
            <p:nvPr/>
          </p:nvCxnSpPr>
          <p:spPr>
            <a:xfrm>
              <a:off x="3911600" y="5517665"/>
              <a:ext cx="4416136" cy="0"/>
            </a:xfrm>
            <a:prstGeom prst="straightConnector1">
              <a:avLst/>
            </a:prstGeom>
            <a:noFill/>
            <a:ln w="12700" cap="flat" cmpd="sng">
              <a:solidFill>
                <a:srgbClr val="595959"/>
              </a:solidFill>
              <a:prstDash val="solid"/>
              <a:miter lim="800000"/>
              <a:headEnd type="none" w="sm" len="sm"/>
              <a:tailEnd type="none" w="sm" len="sm"/>
            </a:ln>
          </p:spPr>
        </p:cxnSp>
        <p:pic>
          <p:nvPicPr>
            <p:cNvPr id="12" name="Google Shape;12;p28"/>
            <p:cNvPicPr preferRelativeResize="0"/>
            <p:nvPr/>
          </p:nvPicPr>
          <p:blipFill rotWithShape="1">
            <a:blip r:embed="rId16">
              <a:alphaModFix/>
            </a:blip>
            <a:srcRect l="31981" t="58177"/>
            <a:stretch/>
          </p:blipFill>
          <p:spPr>
            <a:xfrm>
              <a:off x="8693985" y="5419095"/>
              <a:ext cx="2321578" cy="713740"/>
            </a:xfrm>
            <a:prstGeom prst="rect">
              <a:avLst/>
            </a:prstGeom>
            <a:noFill/>
            <a:ln>
              <a:noFill/>
            </a:ln>
          </p:spPr>
        </p:pic>
        <p:pic>
          <p:nvPicPr>
            <p:cNvPr id="13" name="Google Shape;13;p28"/>
            <p:cNvPicPr preferRelativeResize="0"/>
            <p:nvPr/>
          </p:nvPicPr>
          <p:blipFill rotWithShape="1">
            <a:blip r:embed="rId17">
              <a:alphaModFix/>
            </a:blip>
            <a:srcRect l="6446" t="27942" r="69084" b="22935"/>
            <a:stretch/>
          </p:blipFill>
          <p:spPr>
            <a:xfrm>
              <a:off x="8388482" y="5376592"/>
              <a:ext cx="281099" cy="282147"/>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9"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wYWJ476o7nE?feature=oembed" TargetMode="External"/><Relationship Id="rId5" Type="http://schemas.openxmlformats.org/officeDocument/2006/relationships/image" Target="../media/image16.jpeg"/><Relationship Id="rId4" Type="http://schemas.openxmlformats.org/officeDocument/2006/relationships/hyperlink" Target="https://www.youtube.com/watch?v=wYWJ476o7n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eedblink.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companisto.com/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underbeam.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wiseed.com/" TargetMode="External"/><Relationship Id="rId4" Type="http://schemas.openxmlformats.org/officeDocument/2006/relationships/hyperlink" Target="https://www.leapfunder.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YvaCZt_T6X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meetup.com/"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orenklaff.co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www.slideshare.net/slideshow/the-ultimate-pitch-deck-template-by-pitchdeckcoach/46174756" TargetMode="External"/><Relationship Id="rId4" Type="http://schemas.openxmlformats.org/officeDocument/2006/relationships/hyperlink" Target="https://www.carminegallo.com/books/the-storytellers-secre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www.impactxcapital.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www.unconventional.vc/"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
          <p:cNvSpPr txBox="1">
            <a:spLocks noGrp="1"/>
          </p:cNvSpPr>
          <p:nvPr>
            <p:ph type="body" idx="2"/>
          </p:nvPr>
        </p:nvSpPr>
        <p:spPr>
          <a:xfrm>
            <a:off x="741354" y="2934930"/>
            <a:ext cx="5089964" cy="74929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Module 7  Working with Investors </a:t>
            </a:r>
          </a:p>
          <a:p>
            <a:pPr marL="0" lvl="0" indent="0" algn="l" rtl="0">
              <a:lnSpc>
                <a:spcPct val="90000"/>
              </a:lnSpc>
              <a:spcBef>
                <a:spcPts val="0"/>
              </a:spcBef>
              <a:spcAft>
                <a:spcPts val="0"/>
              </a:spcAft>
              <a:buClr>
                <a:schemeClr val="lt1"/>
              </a:buClr>
              <a:buSzPts val="3600"/>
              <a:buNone/>
            </a:pPr>
            <a:endParaRPr lang="en-US" dirty="0"/>
          </a:p>
        </p:txBody>
      </p:sp>
      <p:sp>
        <p:nvSpPr>
          <p:cNvPr id="213" name="Google Shape;213;p2"/>
          <p:cNvSpPr txBox="1">
            <a:spLocks noGrp="1"/>
          </p:cNvSpPr>
          <p:nvPr>
            <p:ph type="body" idx="1"/>
          </p:nvPr>
        </p:nvSpPr>
        <p:spPr>
          <a:xfrm>
            <a:off x="601812" y="5086974"/>
            <a:ext cx="4414577" cy="6793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1" i="0" u="none" strike="noStrike" cap="none" dirty="0">
                <a:solidFill>
                  <a:schemeClr val="lt1"/>
                </a:solidFill>
                <a:latin typeface="Calibri"/>
                <a:ea typeface="Calibri"/>
                <a:cs typeface="Calibri"/>
                <a:sym typeface="Calibri"/>
              </a:rPr>
              <a:t>www.mosaic4investing.eu</a:t>
            </a:r>
            <a:endParaRPr sz="4000" b="1" i="0" u="none" strike="noStrike" cap="none" dirty="0">
              <a:solidFill>
                <a:schemeClr val="lt1"/>
              </a:solidFill>
              <a:latin typeface="Calibri"/>
              <a:ea typeface="Calibri"/>
              <a:cs typeface="Calibri"/>
              <a:sym typeface="Calibri"/>
            </a:endParaRPr>
          </a:p>
        </p:txBody>
      </p:sp>
      <p:pic>
        <p:nvPicPr>
          <p:cNvPr id="214" name="Google Shape;214;p2"/>
          <p:cNvPicPr preferRelativeResize="0">
            <a:picLocks noGrp="1"/>
          </p:cNvPicPr>
          <p:nvPr>
            <p:ph type="pic" idx="3"/>
          </p:nvPr>
        </p:nvPicPr>
        <p:blipFill rotWithShape="1">
          <a:blip r:embed="rId3">
            <a:alphaModFix/>
          </a:blip>
          <a:srcRect l="26422" r="26422"/>
          <a:stretch/>
        </p:blipFill>
        <p:spPr>
          <a:xfrm>
            <a:off x="6049801" y="1"/>
            <a:ext cx="4661742" cy="5541817"/>
          </a:xfrm>
          <a:prstGeom prst="rect">
            <a:avLst/>
          </a:prstGeom>
          <a:solidFill>
            <a:srgbClr val="D8D8D8"/>
          </a:solidFill>
          <a:ln>
            <a:noFill/>
          </a:ln>
        </p:spPr>
      </p:pic>
      <p:pic>
        <p:nvPicPr>
          <p:cNvPr id="215" name="Google Shape;215;p2"/>
          <p:cNvPicPr preferRelativeResize="0"/>
          <p:nvPr/>
        </p:nvPicPr>
        <p:blipFill rotWithShape="1">
          <a:blip r:embed="rId4">
            <a:alphaModFix amt="24000"/>
          </a:blip>
          <a:srcRect/>
          <a:stretch/>
        </p:blipFill>
        <p:spPr>
          <a:xfrm>
            <a:off x="7652110" y="-2424964"/>
            <a:ext cx="6368247" cy="63682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A55FACC6-C125-00FD-5BD0-81279DFA60C9}"/>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5630E93A-E4DF-4157-733B-296482487BB4}"/>
              </a:ext>
            </a:extLst>
          </p:cNvPr>
          <p:cNvSpPr txBox="1">
            <a:spLocks noGrp="1"/>
          </p:cNvSpPr>
          <p:nvPr>
            <p:ph type="body" idx="1"/>
          </p:nvPr>
        </p:nvSpPr>
        <p:spPr>
          <a:xfrm>
            <a:off x="320707" y="1433538"/>
            <a:ext cx="10338194" cy="3849918"/>
          </a:xfrm>
          <a:prstGeom prst="rect">
            <a:avLst/>
          </a:prstGeom>
          <a:noFill/>
          <a:ln>
            <a:noFill/>
          </a:ln>
        </p:spPr>
        <p:txBody>
          <a:bodyPr spcFirstLastPara="1" wrap="square" lIns="91425" tIns="45700" rIns="91425" bIns="45700" anchor="t" anchorCtr="0">
            <a:noAutofit/>
          </a:bodyPr>
          <a:lstStyle/>
          <a:p>
            <a:pPr algn="l"/>
            <a:r>
              <a:rPr lang="en-GB" b="1" i="0" dirty="0">
                <a:solidFill>
                  <a:srgbClr val="47B5C8"/>
                </a:solidFill>
                <a:effectLst/>
                <a:latin typeface="var(--font-header)"/>
              </a:rPr>
              <a:t>Seed</a:t>
            </a:r>
          </a:p>
          <a:p>
            <a:pPr marL="266700" indent="-38100" algn="l"/>
            <a:r>
              <a:rPr lang="en-GB" b="0" i="0" dirty="0">
                <a:solidFill>
                  <a:srgbClr val="2E2E2E"/>
                </a:solidFill>
                <a:effectLst/>
                <a:latin typeface="Inter"/>
              </a:rPr>
              <a:t>Seed funds are a significant step up from pre-seed, and usually, you’ll be eligible for this once your company has gained some traction. There are both individuals and funding firms who may be interested in supplying this funding level, as long as your paperwork is in order, and you have some kind of proof of concept. Once this is all ready, you’ll be able to apply for the next round of funding, which could be a substantial injection of capital that can facilitate some very rapid growth.</a:t>
            </a:r>
          </a:p>
          <a:p>
            <a:pPr marL="266700" indent="-38100" algn="l"/>
            <a:r>
              <a:rPr lang="en-GB" b="0" i="0" dirty="0">
                <a:solidFill>
                  <a:srgbClr val="2E2E2E"/>
                </a:solidFill>
                <a:effectLst/>
                <a:latin typeface="Inter"/>
              </a:rPr>
              <a:t>You’ll likely be able to ask for anything up to around five million dollars. On average, seed fund rounds cover about </a:t>
            </a:r>
            <a:r>
              <a:rPr lang="en-GB" dirty="0">
                <a:solidFill>
                  <a:srgbClr val="2E2E2E"/>
                </a:solidFill>
                <a:latin typeface="Inter"/>
              </a:rPr>
              <a:t>€</a:t>
            </a:r>
            <a:r>
              <a:rPr lang="en-GB" b="0" i="0" dirty="0">
                <a:solidFill>
                  <a:srgbClr val="2E2E2E"/>
                </a:solidFill>
                <a:effectLst/>
                <a:latin typeface="Inter"/>
              </a:rPr>
              <a:t>2</a:t>
            </a:r>
            <a:r>
              <a:rPr lang="en-GB" dirty="0">
                <a:solidFill>
                  <a:srgbClr val="2E2E2E"/>
                </a:solidFill>
                <a:latin typeface="Inter"/>
              </a:rPr>
              <a:t>+</a:t>
            </a:r>
            <a:r>
              <a:rPr lang="en-GB" b="0" i="0" dirty="0">
                <a:solidFill>
                  <a:srgbClr val="2E2E2E"/>
                </a:solidFill>
                <a:effectLst/>
                <a:latin typeface="Inter"/>
              </a:rPr>
              <a:t> million, and in most cases, this </a:t>
            </a:r>
            <a:r>
              <a:rPr lang="en-GB" dirty="0">
                <a:solidFill>
                  <a:srgbClr val="2E2E2E"/>
                </a:solidFill>
                <a:latin typeface="Inter"/>
              </a:rPr>
              <a:t>is </a:t>
            </a:r>
            <a:r>
              <a:rPr lang="en-GB" b="0" i="0" dirty="0">
                <a:solidFill>
                  <a:srgbClr val="2E2E2E"/>
                </a:solidFill>
                <a:effectLst/>
                <a:latin typeface="Inter"/>
              </a:rPr>
              <a:t>spent on rapidly and efficiently gaining market share.</a:t>
            </a:r>
          </a:p>
        </p:txBody>
      </p:sp>
      <p:sp>
        <p:nvSpPr>
          <p:cNvPr id="252" name="Google Shape;252;p6">
            <a:extLst>
              <a:ext uri="{FF2B5EF4-FFF2-40B4-BE49-F238E27FC236}">
                <a16:creationId xmlns:a16="http://schemas.microsoft.com/office/drawing/2014/main" id="{04EBA897-6719-D3CC-A9BF-18A3652C4907}"/>
              </a:ext>
            </a:extLst>
          </p:cNvPr>
          <p:cNvSpPr/>
          <p:nvPr/>
        </p:nvSpPr>
        <p:spPr>
          <a:xfrm>
            <a:off x="-1" y="600000"/>
            <a:ext cx="8304663"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DEFA538E-E098-906A-E602-B549321FDC77}"/>
              </a:ext>
            </a:extLst>
          </p:cNvPr>
          <p:cNvSpPr txBox="1">
            <a:spLocks noGrp="1"/>
          </p:cNvSpPr>
          <p:nvPr>
            <p:ph type="body" idx="2"/>
          </p:nvPr>
        </p:nvSpPr>
        <p:spPr>
          <a:xfrm>
            <a:off x="320707" y="713836"/>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b="0" i="0" dirty="0">
                <a:solidFill>
                  <a:schemeClr val="bg1"/>
                </a:solidFill>
                <a:effectLst/>
                <a:latin typeface="Inter"/>
              </a:rPr>
              <a:t>The types of investors you might need:</a:t>
            </a:r>
            <a:endParaRPr dirty="0">
              <a:solidFill>
                <a:schemeClr val="bg1"/>
              </a:solidFill>
            </a:endParaRPr>
          </a:p>
        </p:txBody>
      </p:sp>
    </p:spTree>
    <p:extLst>
      <p:ext uri="{BB962C8B-B14F-4D97-AF65-F5344CB8AC3E}">
        <p14:creationId xmlns:p14="http://schemas.microsoft.com/office/powerpoint/2010/main" val="7104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0247369-188E-72FB-9A4C-4528E1105864}"/>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9B13B206-C618-1209-1685-5F385A326897}"/>
              </a:ext>
            </a:extLst>
          </p:cNvPr>
          <p:cNvSpPr txBox="1">
            <a:spLocks noGrp="1"/>
          </p:cNvSpPr>
          <p:nvPr>
            <p:ph type="body" idx="1"/>
          </p:nvPr>
        </p:nvSpPr>
        <p:spPr>
          <a:xfrm>
            <a:off x="320707" y="1433538"/>
            <a:ext cx="5486415" cy="3849918"/>
          </a:xfrm>
          <a:prstGeom prst="rect">
            <a:avLst/>
          </a:prstGeom>
          <a:noFill/>
          <a:ln>
            <a:noFill/>
          </a:ln>
        </p:spPr>
        <p:txBody>
          <a:bodyPr spcFirstLastPara="1" wrap="square" lIns="91425" tIns="45700" rIns="91425" bIns="45700" anchor="t" anchorCtr="0">
            <a:noAutofit/>
          </a:bodyPr>
          <a:lstStyle/>
          <a:p>
            <a:pPr algn="l"/>
            <a:r>
              <a:rPr lang="en-GB" b="1" i="0" dirty="0">
                <a:solidFill>
                  <a:srgbClr val="47B5C8"/>
                </a:solidFill>
                <a:effectLst/>
                <a:latin typeface="var(--font-header)"/>
              </a:rPr>
              <a:t>Venture Capitalist (VC)</a:t>
            </a:r>
          </a:p>
          <a:p>
            <a:pPr marL="266700" indent="-38100" algn="l"/>
            <a:r>
              <a:rPr lang="en-GB" b="0" i="0" dirty="0">
                <a:solidFill>
                  <a:srgbClr val="2E2E2E"/>
                </a:solidFill>
                <a:effectLst/>
                <a:latin typeface="Inter"/>
              </a:rPr>
              <a:t>For later rounds of investment, many companies will pitch to of VC funds. These can range from micro-funds to injections of capital into the billions, so they’re looking for the highest growth potential before investing. Venture capital can be a significant boost to a start-up company, and it can come from a firm or an individual.</a:t>
            </a:r>
          </a:p>
          <a:p>
            <a:pPr marL="266700" indent="-38100" algn="l"/>
            <a:endParaRPr lang="en-GB" dirty="0">
              <a:solidFill>
                <a:srgbClr val="2E2E2E"/>
              </a:solidFill>
              <a:latin typeface="Inter"/>
            </a:endParaRPr>
          </a:p>
        </p:txBody>
      </p:sp>
      <p:sp>
        <p:nvSpPr>
          <p:cNvPr id="252" name="Google Shape;252;p6">
            <a:extLst>
              <a:ext uri="{FF2B5EF4-FFF2-40B4-BE49-F238E27FC236}">
                <a16:creationId xmlns:a16="http://schemas.microsoft.com/office/drawing/2014/main" id="{E871FE13-42B4-87A0-24C0-0E5383ACBEFD}"/>
              </a:ext>
            </a:extLst>
          </p:cNvPr>
          <p:cNvSpPr/>
          <p:nvPr/>
        </p:nvSpPr>
        <p:spPr>
          <a:xfrm>
            <a:off x="-1" y="600000"/>
            <a:ext cx="8304663"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09B57D12-BF1F-A1FE-20E1-F7A0F9F3F46C}"/>
              </a:ext>
            </a:extLst>
          </p:cNvPr>
          <p:cNvSpPr txBox="1">
            <a:spLocks noGrp="1"/>
          </p:cNvSpPr>
          <p:nvPr>
            <p:ph type="body" idx="2"/>
          </p:nvPr>
        </p:nvSpPr>
        <p:spPr>
          <a:xfrm>
            <a:off x="320707" y="713836"/>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b="0" i="0" dirty="0">
                <a:solidFill>
                  <a:schemeClr val="bg1"/>
                </a:solidFill>
                <a:effectLst/>
                <a:latin typeface="Inter"/>
              </a:rPr>
              <a:t>The types of investors you might need:</a:t>
            </a:r>
            <a:endParaRPr dirty="0">
              <a:solidFill>
                <a:schemeClr val="bg1"/>
              </a:solidFill>
            </a:endParaRPr>
          </a:p>
        </p:txBody>
      </p:sp>
      <p:sp>
        <p:nvSpPr>
          <p:cNvPr id="3" name="TextBox 2">
            <a:extLst>
              <a:ext uri="{FF2B5EF4-FFF2-40B4-BE49-F238E27FC236}">
                <a16:creationId xmlns:a16="http://schemas.microsoft.com/office/drawing/2014/main" id="{4654DF02-C8FA-583B-E2A0-A83F003CB87F}"/>
              </a:ext>
            </a:extLst>
          </p:cNvPr>
          <p:cNvSpPr txBox="1"/>
          <p:nvPr/>
        </p:nvSpPr>
        <p:spPr>
          <a:xfrm>
            <a:off x="5896516" y="1544660"/>
            <a:ext cx="4461111" cy="4031873"/>
          </a:xfrm>
          <a:prstGeom prst="rect">
            <a:avLst/>
          </a:prstGeom>
          <a:noFill/>
        </p:spPr>
        <p:txBody>
          <a:bodyPr wrap="square">
            <a:spAutoFit/>
          </a:bodyPr>
          <a:lstStyle/>
          <a:p>
            <a:pPr marL="266700" indent="-38100" algn="l"/>
            <a:r>
              <a:rPr lang="en-GB" sz="3200" b="1" i="0" dirty="0">
                <a:solidFill>
                  <a:schemeClr val="bg1"/>
                </a:solidFill>
                <a:effectLst/>
                <a:highlight>
                  <a:srgbClr val="47B5C8"/>
                </a:highlight>
                <a:latin typeface="Inter"/>
              </a:rPr>
              <a:t>WATCH</a:t>
            </a:r>
            <a:r>
              <a:rPr lang="en-GB" sz="3200" b="1" i="0" dirty="0">
                <a:solidFill>
                  <a:srgbClr val="2E2E2E"/>
                </a:solidFill>
                <a:effectLst/>
                <a:highlight>
                  <a:srgbClr val="47B5C8"/>
                </a:highlight>
                <a:latin typeface="Inter"/>
              </a:rPr>
              <a:t> </a:t>
            </a: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r>
              <a:rPr lang="en-GB" dirty="0">
                <a:hlinkClick r:id="rId4"/>
              </a:rPr>
              <a:t>How Startup Funding works: Seed money, Angel Investors and Venture Capitalists explained</a:t>
            </a:r>
            <a:endParaRPr lang="en-GB" b="0" i="0" dirty="0">
              <a:solidFill>
                <a:srgbClr val="2E2E2E"/>
              </a:solidFill>
              <a:effectLst/>
              <a:latin typeface="Inter"/>
            </a:endParaRPr>
          </a:p>
        </p:txBody>
      </p:sp>
      <p:pic>
        <p:nvPicPr>
          <p:cNvPr id="4" name="Online Media 3" title="How Startup Funding works: Seed money, Angel Investors and Venture Capitalists explained">
            <a:hlinkClick r:id="" action="ppaction://media"/>
            <a:extLst>
              <a:ext uri="{FF2B5EF4-FFF2-40B4-BE49-F238E27FC236}">
                <a16:creationId xmlns:a16="http://schemas.microsoft.com/office/drawing/2014/main" id="{E3C6B6E8-FADF-DD0B-89E7-1D4758E2DAC8}"/>
              </a:ext>
            </a:extLst>
          </p:cNvPr>
          <p:cNvPicPr>
            <a:picLocks noRot="1" noChangeAspect="1"/>
          </p:cNvPicPr>
          <p:nvPr>
            <a:videoFile r:link="rId1"/>
          </p:nvPr>
        </p:nvPicPr>
        <p:blipFill>
          <a:blip r:embed="rId5"/>
          <a:stretch>
            <a:fillRect/>
          </a:stretch>
        </p:blipFill>
        <p:spPr>
          <a:xfrm>
            <a:off x="6213599" y="2309645"/>
            <a:ext cx="4428143" cy="2501901"/>
          </a:xfrm>
          <a:prstGeom prst="rect">
            <a:avLst/>
          </a:prstGeom>
        </p:spPr>
      </p:pic>
      <p:cxnSp>
        <p:nvCxnSpPr>
          <p:cNvPr id="6" name="Straight Connector 5">
            <a:extLst>
              <a:ext uri="{FF2B5EF4-FFF2-40B4-BE49-F238E27FC236}">
                <a16:creationId xmlns:a16="http://schemas.microsoft.com/office/drawing/2014/main" id="{BE24801F-2793-C255-8CF6-DB07CE315C5D}"/>
              </a:ext>
            </a:extLst>
          </p:cNvPr>
          <p:cNvCxnSpPr/>
          <p:nvPr/>
        </p:nvCxnSpPr>
        <p:spPr>
          <a:xfrm>
            <a:off x="5881733" y="1639028"/>
            <a:ext cx="61414" cy="396467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18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C2F0346E-7D50-1E49-0675-E492BAA4966F}"/>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7F78C82A-BBEE-181C-AF48-BC25A8EF5BC5}"/>
              </a:ext>
            </a:extLst>
          </p:cNvPr>
          <p:cNvSpPr txBox="1">
            <a:spLocks noGrp="1"/>
          </p:cNvSpPr>
          <p:nvPr>
            <p:ph type="body" idx="1"/>
          </p:nvPr>
        </p:nvSpPr>
        <p:spPr>
          <a:xfrm>
            <a:off x="559557" y="1433538"/>
            <a:ext cx="10099343" cy="3849918"/>
          </a:xfrm>
          <a:prstGeom prst="rect">
            <a:avLst/>
          </a:prstGeom>
          <a:noFill/>
          <a:ln>
            <a:noFill/>
          </a:ln>
        </p:spPr>
        <p:txBody>
          <a:bodyPr spcFirstLastPara="1" wrap="square" lIns="91425" tIns="45700" rIns="91425" bIns="45700" anchor="t" anchorCtr="0">
            <a:noAutofit/>
          </a:bodyPr>
          <a:lstStyle/>
          <a:p>
            <a:pPr marL="266700" indent="-38100" algn="l"/>
            <a:r>
              <a:rPr lang="en-GB" b="0" i="0" dirty="0">
                <a:effectLst/>
                <a:latin typeface="Inter"/>
              </a:rPr>
              <a:t>The investors you’re looking for may come from your </a:t>
            </a:r>
            <a:r>
              <a:rPr lang="en-GB" dirty="0">
                <a:latin typeface="Inter"/>
              </a:rPr>
              <a:t>own wider network or </a:t>
            </a:r>
            <a:r>
              <a:rPr lang="en-GB" b="0" i="0" dirty="0">
                <a:effectLst/>
                <a:latin typeface="Inter"/>
              </a:rPr>
              <a:t>the virtual world. </a:t>
            </a:r>
          </a:p>
          <a:p>
            <a:pPr marL="177800" indent="50800" algn="l"/>
            <a:r>
              <a:rPr lang="en-GB" b="0" i="0" dirty="0">
                <a:effectLst/>
                <a:latin typeface="Inter"/>
              </a:rPr>
              <a:t>One of the best ways to get hooked up with an investor is to be directly referred to them. This means you’ll benefit tremendously from having a diverse and robust network. Following a networking strategy, (see Module 6)  will take you a long way in all aspects of business, so get out there and start making connections.</a:t>
            </a:r>
            <a:endParaRPr lang="en-GB" dirty="0">
              <a:latin typeface="Inter"/>
            </a:endParaRPr>
          </a:p>
          <a:p>
            <a:pPr marL="266700" indent="-38100" algn="l"/>
            <a:r>
              <a:rPr lang="en-GB" b="0" i="0" dirty="0">
                <a:effectLst/>
                <a:latin typeface="Inter"/>
              </a:rPr>
              <a:t>There are several online sites specially designed for linking investors to founders, and these can sometimes be the fastest and most effective way to find the right people to help you. Each platform will have its own way of getting paid, and some will take a subscription fee, while others will take a percentage of investments that are made.</a:t>
            </a:r>
          </a:p>
        </p:txBody>
      </p:sp>
      <p:sp>
        <p:nvSpPr>
          <p:cNvPr id="252" name="Google Shape;252;p6">
            <a:extLst>
              <a:ext uri="{FF2B5EF4-FFF2-40B4-BE49-F238E27FC236}">
                <a16:creationId xmlns:a16="http://schemas.microsoft.com/office/drawing/2014/main" id="{5220FF10-0C5B-52F1-D5BB-53BC78A6C6DD}"/>
              </a:ext>
            </a:extLst>
          </p:cNvPr>
          <p:cNvSpPr/>
          <p:nvPr/>
        </p:nvSpPr>
        <p:spPr>
          <a:xfrm>
            <a:off x="-1" y="600000"/>
            <a:ext cx="9683088"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B33CAA6C-6059-3DE1-67B6-0C7ABE75DEE5}"/>
              </a:ext>
            </a:extLst>
          </p:cNvPr>
          <p:cNvSpPr txBox="1">
            <a:spLocks noGrp="1"/>
          </p:cNvSpPr>
          <p:nvPr>
            <p:ph type="body" idx="2"/>
          </p:nvPr>
        </p:nvSpPr>
        <p:spPr>
          <a:xfrm>
            <a:off x="-81902" y="654508"/>
            <a:ext cx="9632553" cy="803654"/>
          </a:xfrm>
          <a:prstGeom prst="rect">
            <a:avLst/>
          </a:prstGeom>
          <a:noFill/>
          <a:ln>
            <a:noFill/>
          </a:ln>
        </p:spPr>
        <p:txBody>
          <a:bodyPr spcFirstLastPara="1" wrap="square" lIns="91425" tIns="45700" rIns="91425" bIns="45700" anchor="t" anchorCtr="0">
            <a:noAutofit/>
          </a:bodyPr>
          <a:lstStyle/>
          <a:p>
            <a:pPr algn="l"/>
            <a:r>
              <a:rPr lang="en-GB" b="0" i="0" dirty="0">
                <a:solidFill>
                  <a:schemeClr val="bg1"/>
                </a:solidFill>
                <a:effectLst/>
                <a:latin typeface="var(--font-header)"/>
              </a:rPr>
              <a:t>How to Meet With Investors, Online and Offline</a:t>
            </a:r>
          </a:p>
        </p:txBody>
      </p:sp>
    </p:spTree>
    <p:extLst>
      <p:ext uri="{BB962C8B-B14F-4D97-AF65-F5344CB8AC3E}">
        <p14:creationId xmlns:p14="http://schemas.microsoft.com/office/powerpoint/2010/main" val="366433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80121B28-7DBB-E34C-E4DE-287F0123D409}"/>
            </a:ext>
          </a:extLst>
        </p:cNvPr>
        <p:cNvGrpSpPr/>
        <p:nvPr/>
      </p:nvGrpSpPr>
      <p:grpSpPr>
        <a:xfrm>
          <a:off x="0" y="0"/>
          <a:ext cx="0" cy="0"/>
          <a:chOff x="0" y="0"/>
          <a:chExt cx="0" cy="0"/>
        </a:xfrm>
      </p:grpSpPr>
      <p:sp>
        <p:nvSpPr>
          <p:cNvPr id="252" name="Google Shape;252;p6">
            <a:extLst>
              <a:ext uri="{FF2B5EF4-FFF2-40B4-BE49-F238E27FC236}">
                <a16:creationId xmlns:a16="http://schemas.microsoft.com/office/drawing/2014/main" id="{4330E6AC-CE00-F0C3-063C-4CD670A4A96A}"/>
              </a:ext>
            </a:extLst>
          </p:cNvPr>
          <p:cNvSpPr/>
          <p:nvPr/>
        </p:nvSpPr>
        <p:spPr>
          <a:xfrm>
            <a:off x="-1" y="600000"/>
            <a:ext cx="9683088"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E98F7B76-E235-8B09-C3EF-5ADFCA9C8D02}"/>
              </a:ext>
            </a:extLst>
          </p:cNvPr>
          <p:cNvSpPr txBox="1">
            <a:spLocks noGrp="1"/>
          </p:cNvSpPr>
          <p:nvPr>
            <p:ph type="body" idx="2"/>
          </p:nvPr>
        </p:nvSpPr>
        <p:spPr>
          <a:xfrm>
            <a:off x="-81902" y="654508"/>
            <a:ext cx="9632553" cy="803654"/>
          </a:xfrm>
          <a:prstGeom prst="rect">
            <a:avLst/>
          </a:prstGeom>
          <a:noFill/>
          <a:ln>
            <a:noFill/>
          </a:ln>
        </p:spPr>
        <p:txBody>
          <a:bodyPr spcFirstLastPara="1" wrap="square" lIns="91425" tIns="45700" rIns="91425" bIns="45700" anchor="t" anchorCtr="0">
            <a:noAutofit/>
          </a:bodyPr>
          <a:lstStyle/>
          <a:p>
            <a:pPr algn="l"/>
            <a:r>
              <a:rPr lang="en-GB" b="0" i="0" dirty="0">
                <a:solidFill>
                  <a:schemeClr val="bg1"/>
                </a:solidFill>
                <a:effectLst/>
                <a:latin typeface="var(--font-header)"/>
              </a:rPr>
              <a:t>Investors Online Platforms </a:t>
            </a:r>
          </a:p>
        </p:txBody>
      </p:sp>
      <p:sp>
        <p:nvSpPr>
          <p:cNvPr id="6" name="Rectangle 3">
            <a:extLst>
              <a:ext uri="{FF2B5EF4-FFF2-40B4-BE49-F238E27FC236}">
                <a16:creationId xmlns:a16="http://schemas.microsoft.com/office/drawing/2014/main" id="{CEE87562-465E-D0E3-8B7C-60561DBDCD32}"/>
              </a:ext>
            </a:extLst>
          </p:cNvPr>
          <p:cNvSpPr>
            <a:spLocks noGrp="1" noChangeArrowheads="1"/>
          </p:cNvSpPr>
          <p:nvPr>
            <p:ph type="body" idx="1"/>
          </p:nvPr>
        </p:nvSpPr>
        <p:spPr bwMode="auto">
          <a:xfrm>
            <a:off x="791570" y="1873120"/>
            <a:ext cx="1021535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SeedBlink</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(Finland) - </a:t>
            </a:r>
            <a:r>
              <a:rPr lang="en-GB" dirty="0">
                <a:solidFill>
                  <a:srgbClr val="87A66E"/>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Tech Investments &amp; Equity Management for Europe | </a:t>
            </a:r>
            <a:r>
              <a:rPr lang="en-GB" dirty="0" err="1">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SeedBlink</a:t>
            </a:r>
            <a:r>
              <a:rPr lang="en-GB" dirty="0">
                <a:latin typeface="Calibri" panose="020F0502020204030204" pitchFamily="34" charset="0"/>
                <a:ea typeface="Calibri" panose="020F0502020204030204" pitchFamily="34" charset="0"/>
                <a:cs typeface="Calibri" panose="020F0502020204030204" pitchFamily="34" charset="0"/>
              </a:rPr>
              <a:t>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This platform is known for its strong presence in the Nordic countries and offers a variety of investment options including equity and debt investments. </a:t>
            </a:r>
            <a:r>
              <a:rPr kumimoji="0" lang="en-US" altLang="en-US"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SeedBlink</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rigorously screens each investment opportunity, making it a solid choice for investors looking to diversify their portfolios with high-quality, European-based investment opportunities.</a:t>
            </a: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Companisto</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(Germany)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en-GB" dirty="0">
                <a:solidFill>
                  <a:srgbClr val="87A66E"/>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Equity investments for start-ups | </a:t>
            </a:r>
            <a:r>
              <a:rPr lang="en-GB" dirty="0" err="1">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Companisto</a:t>
            </a:r>
            <a:r>
              <a:rPr lang="en-GB" dirty="0">
                <a:latin typeface="Calibri" panose="020F0502020204030204" pitchFamily="34" charset="0"/>
                <a:ea typeface="Calibri" panose="020F0502020204030204" pitchFamily="34" charset="0"/>
                <a:cs typeface="Calibri" panose="020F0502020204030204" pitchFamily="34" charset="0"/>
              </a:rPr>
              <a:t>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Based in Berlin, </a:t>
            </a:r>
            <a:r>
              <a:rPr kumimoji="0" lang="en-US" altLang="en-US"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Companisto</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allows investors from around the world to invest in startups and established companies. It is known for its user-friendly interface and provides a range of payment options to accommodate global investors.</a:t>
            </a:r>
          </a:p>
        </p:txBody>
      </p:sp>
    </p:spTree>
    <p:extLst>
      <p:ext uri="{BB962C8B-B14F-4D97-AF65-F5344CB8AC3E}">
        <p14:creationId xmlns:p14="http://schemas.microsoft.com/office/powerpoint/2010/main" val="403191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4D19B04-D7F0-0C1F-0DF6-669E1D5C6228}"/>
            </a:ext>
          </a:extLst>
        </p:cNvPr>
        <p:cNvGrpSpPr/>
        <p:nvPr/>
      </p:nvGrpSpPr>
      <p:grpSpPr>
        <a:xfrm>
          <a:off x="0" y="0"/>
          <a:ext cx="0" cy="0"/>
          <a:chOff x="0" y="0"/>
          <a:chExt cx="0" cy="0"/>
        </a:xfrm>
      </p:grpSpPr>
      <p:sp>
        <p:nvSpPr>
          <p:cNvPr id="252" name="Google Shape;252;p6">
            <a:extLst>
              <a:ext uri="{FF2B5EF4-FFF2-40B4-BE49-F238E27FC236}">
                <a16:creationId xmlns:a16="http://schemas.microsoft.com/office/drawing/2014/main" id="{F0D296E2-A307-9185-BAA9-FE2EECF03503}"/>
              </a:ext>
            </a:extLst>
          </p:cNvPr>
          <p:cNvSpPr/>
          <p:nvPr/>
        </p:nvSpPr>
        <p:spPr>
          <a:xfrm>
            <a:off x="-1" y="600000"/>
            <a:ext cx="9683088"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6C7A75A2-7B7E-3FC6-09E5-7DA6AD0D257D}"/>
              </a:ext>
            </a:extLst>
          </p:cNvPr>
          <p:cNvSpPr txBox="1">
            <a:spLocks noGrp="1"/>
          </p:cNvSpPr>
          <p:nvPr>
            <p:ph type="body" idx="2"/>
          </p:nvPr>
        </p:nvSpPr>
        <p:spPr>
          <a:xfrm>
            <a:off x="-81902" y="654508"/>
            <a:ext cx="9632553" cy="803654"/>
          </a:xfrm>
          <a:prstGeom prst="rect">
            <a:avLst/>
          </a:prstGeom>
          <a:noFill/>
          <a:ln>
            <a:noFill/>
          </a:ln>
        </p:spPr>
        <p:txBody>
          <a:bodyPr spcFirstLastPara="1" wrap="square" lIns="91425" tIns="45700" rIns="91425" bIns="45700" anchor="t" anchorCtr="0">
            <a:noAutofit/>
          </a:bodyPr>
          <a:lstStyle/>
          <a:p>
            <a:pPr algn="l"/>
            <a:r>
              <a:rPr lang="en-GB" b="0" i="0" dirty="0">
                <a:solidFill>
                  <a:schemeClr val="bg1"/>
                </a:solidFill>
                <a:effectLst/>
                <a:latin typeface="var(--font-header)"/>
              </a:rPr>
              <a:t>Investors Online Platforms </a:t>
            </a:r>
          </a:p>
        </p:txBody>
      </p:sp>
      <p:sp>
        <p:nvSpPr>
          <p:cNvPr id="6" name="Rectangle 3">
            <a:extLst>
              <a:ext uri="{FF2B5EF4-FFF2-40B4-BE49-F238E27FC236}">
                <a16:creationId xmlns:a16="http://schemas.microsoft.com/office/drawing/2014/main" id="{556CF419-3C6D-AB1B-CBA5-0843E29EF6D0}"/>
              </a:ext>
            </a:extLst>
          </p:cNvPr>
          <p:cNvSpPr>
            <a:spLocks noGrp="1" noChangeArrowheads="1"/>
          </p:cNvSpPr>
          <p:nvPr>
            <p:ph type="body" idx="1"/>
          </p:nvPr>
        </p:nvSpPr>
        <p:spPr bwMode="auto">
          <a:xfrm>
            <a:off x="873442" y="1478049"/>
            <a:ext cx="996288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ClrTx/>
              <a:buSzTx/>
            </a:pPr>
            <a:r>
              <a:rPr kumimoji="0" lang="en-US" altLang="en-US"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Funderbeam</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(Estonia)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en-IE"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Funderbeam – Funderbeam</a:t>
            </a:r>
            <a:r>
              <a:rPr lang="en-IE" dirty="0">
                <a:latin typeface="Calibri" panose="020F0502020204030204" pitchFamily="34" charset="0"/>
                <a:ea typeface="Calibri" panose="020F0502020204030204" pitchFamily="34" charset="0"/>
                <a:cs typeface="Calibri" panose="020F0502020204030204" pitchFamily="34" charset="0"/>
              </a:rPr>
              <a:t>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offers a unique approach by allowing investments in a "syndicate" that pools funds to invest in startups, thus offering greater diversification and reducing risks for individual investors. It provides access to a diverse range of startups across various industries.</a:t>
            </a: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err="1">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Leapfunder</a:t>
            </a:r>
            <a:r>
              <a:rPr kumimoji="0" lang="en-US" altLang="en-US" b="1" i="0" u="none" strike="noStrike" cap="none" normalizeH="0" baseline="0" dirty="0">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i="0" u="none" strike="noStrike" cap="none" normalizeH="0" baseline="0" dirty="0">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(Netherlands)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en-GB" dirty="0" err="1">
                <a:hlinkClick r:id="rId4"/>
              </a:rPr>
              <a:t>Leapfunder</a:t>
            </a:r>
            <a:r>
              <a:rPr lang="en-GB" dirty="0">
                <a:hlinkClick r:id="rId4"/>
              </a:rPr>
              <a:t>: Where Angel Investors Find Promising Startups</a:t>
            </a:r>
            <a:r>
              <a:rPr lang="en-GB" dirty="0"/>
              <a:t>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is noted for its straightforward approach to angel investing, making it easy for new investors to get started. It offers a secure payment environment and the flexibility of investing smaller amounts in very early stages of startups.</a:t>
            </a: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err="1">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WiSEED</a:t>
            </a:r>
            <a:r>
              <a:rPr kumimoji="0" lang="en-US" altLang="en-US" b="0" i="0" u="none" strike="noStrike" cap="none" normalizeH="0" baseline="0" dirty="0">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 (France)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fr-FR" dirty="0">
                <a:hlinkClick r:id="rId5"/>
              </a:rPr>
              <a:t>WiSEED - Investir dans le Crowdfunding immobilier et la transition énergétique</a:t>
            </a:r>
            <a:r>
              <a:rPr lang="fr-FR" dirty="0"/>
              <a:t> </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Founded in 2008, </a:t>
            </a:r>
            <a:r>
              <a:rPr kumimoji="0" lang="en-US" altLang="en-US" b="0" i="0" u="none" strike="noStrike" cap="none" normalizeH="0" baseline="0" dirty="0" err="1">
                <a:ln>
                  <a:noFill/>
                </a:ln>
                <a:effectLst/>
                <a:latin typeface="Calibri" panose="020F0502020204030204" pitchFamily="34" charset="0"/>
                <a:ea typeface="Calibri" panose="020F0502020204030204" pitchFamily="34" charset="0"/>
                <a:cs typeface="Calibri" panose="020F0502020204030204" pitchFamily="34" charset="0"/>
              </a:rPr>
              <a:t>WiSEED</a:t>
            </a:r>
            <a:r>
              <a:rPr kumimoji="0" lang="en-US"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was one of the pioneers in the industry and is focused on socially responsible investment opportunities, making it a good choice for investors interested in impact investing.</a:t>
            </a:r>
          </a:p>
        </p:txBody>
      </p:sp>
    </p:spTree>
    <p:extLst>
      <p:ext uri="{BB962C8B-B14F-4D97-AF65-F5344CB8AC3E}">
        <p14:creationId xmlns:p14="http://schemas.microsoft.com/office/powerpoint/2010/main" val="2101061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CF3D31EC-252D-A12C-34D2-34BEE9B6CE0C}"/>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812DAEFC-B4F3-7A8E-E0EF-0D6FB4461346}"/>
              </a:ext>
            </a:extLst>
          </p:cNvPr>
          <p:cNvSpPr txBox="1">
            <a:spLocks noGrp="1"/>
          </p:cNvSpPr>
          <p:nvPr>
            <p:ph type="body" idx="1"/>
          </p:nvPr>
        </p:nvSpPr>
        <p:spPr>
          <a:xfrm>
            <a:off x="498143" y="1403654"/>
            <a:ext cx="10058400" cy="3849918"/>
          </a:xfrm>
          <a:prstGeom prst="rect">
            <a:avLst/>
          </a:prstGeom>
          <a:noFill/>
          <a:ln>
            <a:noFill/>
          </a:ln>
        </p:spPr>
        <p:txBody>
          <a:bodyPr spcFirstLastPara="1" wrap="square" lIns="91425" tIns="45700" rIns="91425" bIns="45700" anchor="t" anchorCtr="0">
            <a:noAutofit/>
          </a:bodyPr>
          <a:lstStyle/>
          <a:p>
            <a:pPr marL="228600" indent="0"/>
            <a:r>
              <a:rPr lang="en-GB" b="0" i="0" dirty="0">
                <a:effectLst/>
                <a:latin typeface="Calibri" panose="020F0502020204030204" pitchFamily="34" charset="0"/>
                <a:ea typeface="Calibri" panose="020F0502020204030204" pitchFamily="34" charset="0"/>
                <a:cs typeface="Calibri" panose="020F0502020204030204" pitchFamily="34" charset="0"/>
              </a:rPr>
              <a:t>Securing funding is a multi-step process. A </a:t>
            </a:r>
            <a:r>
              <a:rPr lang="en-GB" b="0" i="0" u="none" strike="noStrike" dirty="0">
                <a:effectLst/>
                <a:latin typeface="Calibri" panose="020F0502020204030204" pitchFamily="34" charset="0"/>
                <a:ea typeface="Calibri" panose="020F0502020204030204" pitchFamily="34" charset="0"/>
                <a:cs typeface="Calibri" panose="020F0502020204030204" pitchFamily="34" charset="0"/>
              </a:rPr>
              <a:t>strong pitch deck </a:t>
            </a:r>
            <a:r>
              <a:rPr lang="en-GB" b="0" i="0" dirty="0">
                <a:effectLst/>
                <a:latin typeface="Calibri" panose="020F0502020204030204" pitchFamily="34" charset="0"/>
                <a:ea typeface="Calibri" panose="020F0502020204030204" pitchFamily="34" charset="0"/>
                <a:cs typeface="Calibri" panose="020F0502020204030204" pitchFamily="34" charset="0"/>
              </a:rPr>
              <a:t>is the first rung on the ladder.  A pitch deck is a brief presentation that gives potential investors or clients an overview of your business plan, products, services and growth traction. In many cases, the primary goal of a pitch deck is not to secure funding—it’s to make it to the next meeting. </a:t>
            </a:r>
          </a:p>
          <a:p>
            <a:pPr marL="228600" indent="0"/>
            <a:r>
              <a:rPr lang="nl-NL" dirty="0"/>
              <a:t>Tailor pitches to investor types (VCs, angels, crowdfunding) by aligning with their goals. Be mindful of </a:t>
            </a:r>
          </a:p>
          <a:p>
            <a:pPr marL="571500" indent="-342900">
              <a:buFont typeface="Arial" panose="020B0604020202020204" pitchFamily="34" charset="0"/>
              <a:buChar char="•"/>
            </a:pPr>
            <a:r>
              <a:rPr lang="nl-NL" b="1" dirty="0">
                <a:solidFill>
                  <a:srgbClr val="47B5C8"/>
                </a:solidFill>
              </a:rPr>
              <a:t>Personalization:</a:t>
            </a:r>
            <a:r>
              <a:rPr lang="nl-NL" dirty="0">
                <a:solidFill>
                  <a:srgbClr val="47B5C8"/>
                </a:solidFill>
              </a:rPr>
              <a:t> </a:t>
            </a:r>
            <a:r>
              <a:rPr lang="nl-NL" dirty="0"/>
              <a:t>Use research on investor backgrounds to highlight aspects that resonate.</a:t>
            </a:r>
          </a:p>
          <a:p>
            <a:pPr marL="571500" indent="-342900">
              <a:buFont typeface="Arial" panose="020B0604020202020204" pitchFamily="34" charset="0"/>
              <a:buChar char="•"/>
            </a:pPr>
            <a:r>
              <a:rPr lang="nl-NL" b="1" dirty="0">
                <a:solidFill>
                  <a:srgbClr val="47B5C8"/>
                </a:solidFill>
              </a:rPr>
              <a:t>Unconscious Bias:</a:t>
            </a:r>
            <a:r>
              <a:rPr lang="nl-NL" dirty="0">
                <a:solidFill>
                  <a:srgbClr val="47B5C8"/>
                </a:solidFill>
              </a:rPr>
              <a:t> </a:t>
            </a:r>
            <a:r>
              <a:rPr lang="nl-NL" dirty="0"/>
              <a:t>Founders from diverse backgrounds should emphasize resilience and unique strengths</a:t>
            </a:r>
            <a:endParaRPr lang="en-GB" b="0" i="0" dirty="0">
              <a:solidFill>
                <a:srgbClr val="333333"/>
              </a:solidFill>
              <a:effectLst/>
              <a:latin typeface="lato" panose="020F0502020204030203" pitchFamily="34" charset="0"/>
            </a:endParaRPr>
          </a:p>
        </p:txBody>
      </p:sp>
      <p:sp>
        <p:nvSpPr>
          <p:cNvPr id="252" name="Google Shape;252;p6">
            <a:extLst>
              <a:ext uri="{FF2B5EF4-FFF2-40B4-BE49-F238E27FC236}">
                <a16:creationId xmlns:a16="http://schemas.microsoft.com/office/drawing/2014/main" id="{5E2C996A-1DB2-742E-AEE1-5384164DF72B}"/>
              </a:ext>
            </a:extLst>
          </p:cNvPr>
          <p:cNvSpPr/>
          <p:nvPr/>
        </p:nvSpPr>
        <p:spPr>
          <a:xfrm>
            <a:off x="-1" y="600000"/>
            <a:ext cx="9683088"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1F657323-CEF7-CE06-E10E-123BC22F2FF0}"/>
              </a:ext>
            </a:extLst>
          </p:cNvPr>
          <p:cNvSpPr txBox="1">
            <a:spLocks noGrp="1"/>
          </p:cNvSpPr>
          <p:nvPr>
            <p:ph type="body" idx="2"/>
          </p:nvPr>
        </p:nvSpPr>
        <p:spPr>
          <a:xfrm>
            <a:off x="-81902" y="654508"/>
            <a:ext cx="9632553" cy="803654"/>
          </a:xfrm>
          <a:prstGeom prst="rect">
            <a:avLst/>
          </a:prstGeom>
          <a:noFill/>
          <a:ln>
            <a:noFill/>
          </a:ln>
        </p:spPr>
        <p:txBody>
          <a:bodyPr spcFirstLastPara="1" wrap="square" lIns="91425" tIns="45700" rIns="91425" bIns="45700" anchor="t" anchorCtr="0">
            <a:noAutofit/>
          </a:bodyPr>
          <a:lstStyle/>
          <a:p>
            <a:pPr algn="l"/>
            <a:r>
              <a:rPr lang="en-GB" dirty="0">
                <a:solidFill>
                  <a:schemeClr val="bg1"/>
                </a:solidFill>
                <a:latin typeface="var(--font-header)"/>
              </a:rPr>
              <a:t>What is a Pitch Deck ?</a:t>
            </a:r>
            <a:endParaRPr lang="en-GB" b="0" i="0" dirty="0">
              <a:solidFill>
                <a:schemeClr val="bg1"/>
              </a:solidFill>
              <a:effectLst/>
              <a:latin typeface="var(--font-header)"/>
            </a:endParaRPr>
          </a:p>
        </p:txBody>
      </p:sp>
    </p:spTree>
    <p:extLst>
      <p:ext uri="{BB962C8B-B14F-4D97-AF65-F5344CB8AC3E}">
        <p14:creationId xmlns:p14="http://schemas.microsoft.com/office/powerpoint/2010/main" val="148536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6"/>
          <p:cNvSpPr txBox="1">
            <a:spLocks noGrp="1"/>
          </p:cNvSpPr>
          <p:nvPr>
            <p:ph type="body" idx="1"/>
          </p:nvPr>
        </p:nvSpPr>
        <p:spPr>
          <a:xfrm>
            <a:off x="330565" y="1449249"/>
            <a:ext cx="10663717" cy="3849918"/>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b="1" dirty="0"/>
              <a:t>Engage with the problem</a:t>
            </a:r>
            <a:r>
              <a:rPr lang="nl-NL" dirty="0"/>
              <a:t>: Begin with a relatable story or data point highlighting the issue's significance.</a:t>
            </a:r>
          </a:p>
          <a:p>
            <a:pPr marL="571500" indent="-342900">
              <a:buFont typeface="Arial" panose="020B0604020202020204" pitchFamily="34" charset="0"/>
              <a:buChar char="•"/>
            </a:pPr>
            <a:r>
              <a:rPr lang="nl-NL" b="1" dirty="0"/>
              <a:t>Present the solution</a:t>
            </a:r>
            <a:r>
              <a:rPr lang="nl-NL" dirty="0"/>
              <a:t>: Explain how your solution effectively tackles the problem and stands out in the market.</a:t>
            </a:r>
          </a:p>
          <a:p>
            <a:pPr marL="571500" indent="-342900">
              <a:buFont typeface="Arial" panose="020B0604020202020204" pitchFamily="34" charset="0"/>
              <a:buChar char="•"/>
            </a:pPr>
            <a:r>
              <a:rPr lang="en-GB" b="1" dirty="0"/>
              <a:t>Market Opportunity</a:t>
            </a:r>
            <a:r>
              <a:rPr lang="en-GB" dirty="0"/>
              <a:t>: Details on market size and how you plan to capture it.</a:t>
            </a:r>
          </a:p>
          <a:p>
            <a:pPr marL="571500" indent="-342900">
              <a:buFont typeface="Arial" panose="020B0604020202020204" pitchFamily="34" charset="0"/>
              <a:buChar char="•"/>
            </a:pPr>
            <a:r>
              <a:rPr lang="nl-NL" b="1" dirty="0"/>
              <a:t>Show traction</a:t>
            </a:r>
            <a:r>
              <a:rPr lang="nl-NL" dirty="0"/>
              <a:t>: Provide evidence of success, like customer growth or partnerships, to demonstrate product-market fit.</a:t>
            </a:r>
          </a:p>
          <a:p>
            <a:pPr marL="571500" indent="-342900">
              <a:buFont typeface="Arial" panose="020B0604020202020204" pitchFamily="34" charset="0"/>
              <a:buChar char="•"/>
            </a:pPr>
            <a:r>
              <a:rPr lang="nl-NL" b="1" dirty="0"/>
              <a:t>Show competence: </a:t>
            </a:r>
            <a:r>
              <a:rPr lang="en-GB" dirty="0"/>
              <a:t>Highlight the experience and skills of your founding team.</a:t>
            </a:r>
          </a:p>
          <a:p>
            <a:pPr marL="571500" indent="-342900">
              <a:buFont typeface="Arial" panose="020B0604020202020204" pitchFamily="34" charset="0"/>
              <a:buChar char="•"/>
            </a:pPr>
            <a:r>
              <a:rPr lang="nl-NL" sz="2400" b="1" dirty="0"/>
              <a:t>Revenue model &amp; scalability:</a:t>
            </a:r>
            <a:r>
              <a:rPr lang="nl-NL" sz="2400" dirty="0"/>
              <a:t> Show how your business makes money and can grow profitably.</a:t>
            </a:r>
          </a:p>
        </p:txBody>
      </p:sp>
      <p:sp>
        <p:nvSpPr>
          <p:cNvPr id="252" name="Google Shape;252;p6"/>
          <p:cNvSpPr/>
          <p:nvPr/>
        </p:nvSpPr>
        <p:spPr>
          <a:xfrm>
            <a:off x="0" y="483992"/>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p:cNvSpPr txBox="1">
            <a:spLocks noGrp="1"/>
          </p:cNvSpPr>
          <p:nvPr>
            <p:ph type="body" idx="2"/>
          </p:nvPr>
        </p:nvSpPr>
        <p:spPr>
          <a:xfrm>
            <a:off x="798381" y="645595"/>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Structuring the Story</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BE2E4249-67D3-95D4-89A8-221B3E4AAB24}"/>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852A4BA6-7F56-BB2A-84AB-5C1D0C9DBDF2}"/>
              </a:ext>
            </a:extLst>
          </p:cNvPr>
          <p:cNvSpPr txBox="1">
            <a:spLocks noGrp="1"/>
          </p:cNvSpPr>
          <p:nvPr>
            <p:ph type="body" idx="1"/>
          </p:nvPr>
        </p:nvSpPr>
        <p:spPr>
          <a:xfrm>
            <a:off x="361665" y="1504041"/>
            <a:ext cx="10426889" cy="3849918"/>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sz="2400" b="1" dirty="0"/>
              <a:t>Funding needs:</a:t>
            </a:r>
            <a:r>
              <a:rPr lang="nl-NL" sz="2400" dirty="0"/>
              <a:t> Clearly state how much you need and how you'll use it to drive growth.</a:t>
            </a:r>
          </a:p>
          <a:p>
            <a:pPr marL="571500" indent="-342900">
              <a:buFont typeface="Arial" panose="020B0604020202020204" pitchFamily="34" charset="0"/>
              <a:buChar char="•"/>
            </a:pPr>
            <a:r>
              <a:rPr lang="nl-NL" sz="2400" b="1" dirty="0"/>
              <a:t>Financial skills:</a:t>
            </a:r>
            <a:r>
              <a:rPr lang="nl-NL" sz="2400" dirty="0"/>
              <a:t> Know key financial metrics (e.g., CAC, LTV, burn rate) to discuss confidently with investors. Get very familiar with terms such as </a:t>
            </a:r>
          </a:p>
          <a:p>
            <a:pPr marL="627063" indent="-398463">
              <a:buFontTx/>
              <a:buChar char="-"/>
            </a:pPr>
            <a:r>
              <a:rPr lang="en-GB" b="1" dirty="0">
                <a:solidFill>
                  <a:srgbClr val="47B5C8"/>
                </a:solidFill>
                <a:latin typeface="Calibri" panose="020F0502020204030204" pitchFamily="34" charset="0"/>
                <a:ea typeface="Calibri" panose="020F0502020204030204" pitchFamily="34" charset="0"/>
                <a:cs typeface="Calibri" panose="020F0502020204030204" pitchFamily="34" charset="0"/>
              </a:rPr>
              <a:t>CAC (Customer Acquisition Cost)- </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the total cost of acquiring a new customer. This includes all marketing and sales expenses that are needed to attract and convert someone into a customer. CAC is a vital metric for businesses to understand the effectiveness of their marketing strategies and determine how much they are spending to gain each new customer.</a:t>
            </a:r>
          </a:p>
          <a:p>
            <a:pPr marL="228600" indent="0"/>
            <a:endParaRPr lang="nl-NL" sz="2400" dirty="0"/>
          </a:p>
        </p:txBody>
      </p:sp>
      <p:sp>
        <p:nvSpPr>
          <p:cNvPr id="252" name="Google Shape;252;p6">
            <a:extLst>
              <a:ext uri="{FF2B5EF4-FFF2-40B4-BE49-F238E27FC236}">
                <a16:creationId xmlns:a16="http://schemas.microsoft.com/office/drawing/2014/main" id="{BFFB636E-72A9-B4F5-A3FD-BD2C073D31AB}"/>
              </a:ext>
            </a:extLst>
          </p:cNvPr>
          <p:cNvSpPr/>
          <p:nvPr/>
        </p:nvSpPr>
        <p:spPr>
          <a:xfrm>
            <a:off x="0" y="483992"/>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D3293D6F-5726-A184-300B-96A9D507B411}"/>
              </a:ext>
            </a:extLst>
          </p:cNvPr>
          <p:cNvSpPr txBox="1">
            <a:spLocks noGrp="1"/>
          </p:cNvSpPr>
          <p:nvPr>
            <p:ph type="body" idx="2"/>
          </p:nvPr>
        </p:nvSpPr>
        <p:spPr>
          <a:xfrm>
            <a:off x="798381" y="645595"/>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Structuring the Story</a:t>
            </a:r>
            <a:endParaRPr dirty="0"/>
          </a:p>
        </p:txBody>
      </p:sp>
    </p:spTree>
    <p:extLst>
      <p:ext uri="{BB962C8B-B14F-4D97-AF65-F5344CB8AC3E}">
        <p14:creationId xmlns:p14="http://schemas.microsoft.com/office/powerpoint/2010/main" val="145150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A461DCA2-D0AA-8301-2E8F-8F9B05F35793}"/>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F3B1D585-EE95-08FB-A25C-1B4D85A5E00A}"/>
              </a:ext>
            </a:extLst>
          </p:cNvPr>
          <p:cNvSpPr txBox="1">
            <a:spLocks noGrp="1"/>
          </p:cNvSpPr>
          <p:nvPr>
            <p:ph type="body" idx="1"/>
          </p:nvPr>
        </p:nvSpPr>
        <p:spPr>
          <a:xfrm>
            <a:off x="180441" y="1504041"/>
            <a:ext cx="10608114" cy="3849918"/>
          </a:xfrm>
          <a:prstGeom prst="rect">
            <a:avLst/>
          </a:prstGeom>
          <a:noFill/>
          <a:ln>
            <a:noFill/>
          </a:ln>
        </p:spPr>
        <p:txBody>
          <a:bodyPr spcFirstLastPara="1" wrap="square" lIns="91425" tIns="45700" rIns="91425" bIns="45700" anchor="t" anchorCtr="0">
            <a:noAutofit/>
          </a:bodyPr>
          <a:lstStyle/>
          <a:p>
            <a:pPr marL="627063" indent="-398463">
              <a:buFontTx/>
              <a:buChar char="-"/>
            </a:pPr>
            <a:r>
              <a:rPr lang="en-GB" b="1" dirty="0">
                <a:solidFill>
                  <a:srgbClr val="47B5C8"/>
                </a:solidFill>
                <a:latin typeface="Calibri" panose="020F0502020204030204" pitchFamily="34" charset="0"/>
                <a:ea typeface="Calibri" panose="020F0502020204030204" pitchFamily="34" charset="0"/>
                <a:cs typeface="Calibri" panose="020F0502020204030204" pitchFamily="34" charset="0"/>
              </a:rPr>
              <a:t>LTV (Lifetime Value) </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 the projected revenue that a customer will generate during their lifetime as a customer of your business. It helps businesses understand how valuable a customer is to their company over time, which can inform decisions about how much money to invest in acquiring new customers and retaining existing ones.</a:t>
            </a:r>
          </a:p>
          <a:p>
            <a:pPr marL="627063" indent="-398463">
              <a:buFontTx/>
              <a:buChar char="-"/>
            </a:pPr>
            <a:r>
              <a:rPr lang="en-GB" b="1" dirty="0">
                <a:solidFill>
                  <a:srgbClr val="47B5C8"/>
                </a:solidFill>
                <a:latin typeface="Calibri" panose="020F0502020204030204" pitchFamily="34" charset="0"/>
                <a:ea typeface="Calibri" panose="020F0502020204030204" pitchFamily="34" charset="0"/>
                <a:cs typeface="Calibri" panose="020F0502020204030204" pitchFamily="34" charset="0"/>
              </a:rPr>
              <a:t>Burn Rate </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 refers to the rate at which a company consumes its cash reserves before generating a positive cash flow.</a:t>
            </a:r>
            <a:r>
              <a:rPr lang="en-GB" dirty="0">
                <a:latin typeface="Calibri" panose="020F0502020204030204" pitchFamily="34" charset="0"/>
                <a:ea typeface="Calibri" panose="020F0502020204030204" pitchFamily="34" charset="0"/>
                <a:cs typeface="Calibri" panose="020F0502020204030204" pitchFamily="34" charset="0"/>
              </a:rPr>
              <a:t> </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It is particularly crucial for startups to monitor, as it indicates how long they can continue operating under current financial conditions before they need to become profitable or secure additional funding.</a:t>
            </a:r>
            <a:endParaRPr lang="nl-NL" dirty="0">
              <a:solidFill>
                <a:srgbClr val="595959"/>
              </a:solidFill>
              <a:latin typeface="Calibri" panose="020F0502020204030204" pitchFamily="34" charset="0"/>
              <a:ea typeface="Calibri" panose="020F0502020204030204" pitchFamily="34" charset="0"/>
              <a:cs typeface="Calibri" panose="020F0502020204030204" pitchFamily="34" charset="0"/>
            </a:endParaRPr>
          </a:p>
          <a:p>
            <a:pPr marL="228600" indent="0"/>
            <a:endParaRPr lang="nl-NL" sz="2400" dirty="0"/>
          </a:p>
        </p:txBody>
      </p:sp>
      <p:sp>
        <p:nvSpPr>
          <p:cNvPr id="252" name="Google Shape;252;p6">
            <a:extLst>
              <a:ext uri="{FF2B5EF4-FFF2-40B4-BE49-F238E27FC236}">
                <a16:creationId xmlns:a16="http://schemas.microsoft.com/office/drawing/2014/main" id="{68535C08-3CC0-F8E7-5D4B-F230A70FF736}"/>
              </a:ext>
            </a:extLst>
          </p:cNvPr>
          <p:cNvSpPr/>
          <p:nvPr/>
        </p:nvSpPr>
        <p:spPr>
          <a:xfrm>
            <a:off x="0" y="483992"/>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EC5BC373-CED4-DD4E-CC24-E5371D4D9A32}"/>
              </a:ext>
            </a:extLst>
          </p:cNvPr>
          <p:cNvSpPr txBox="1">
            <a:spLocks noGrp="1"/>
          </p:cNvSpPr>
          <p:nvPr>
            <p:ph type="body" idx="2"/>
          </p:nvPr>
        </p:nvSpPr>
        <p:spPr>
          <a:xfrm>
            <a:off x="798381" y="645595"/>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Structuring the Story</a:t>
            </a:r>
            <a:endParaRPr dirty="0"/>
          </a:p>
        </p:txBody>
      </p:sp>
    </p:spTree>
    <p:extLst>
      <p:ext uri="{BB962C8B-B14F-4D97-AF65-F5344CB8AC3E}">
        <p14:creationId xmlns:p14="http://schemas.microsoft.com/office/powerpoint/2010/main" val="44256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BA93E4A-73B7-EFCB-1F23-A0CCD9E66DCB}"/>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B7833E90-0A4B-A154-ACBB-860DB289E949}"/>
              </a:ext>
            </a:extLst>
          </p:cNvPr>
          <p:cNvSpPr txBox="1">
            <a:spLocks noGrp="1"/>
          </p:cNvSpPr>
          <p:nvPr>
            <p:ph type="body" idx="1"/>
          </p:nvPr>
        </p:nvSpPr>
        <p:spPr>
          <a:xfrm>
            <a:off x="580017" y="1598071"/>
            <a:ext cx="5907220" cy="3849918"/>
          </a:xfrm>
          <a:prstGeom prst="rect">
            <a:avLst/>
          </a:prstGeom>
          <a:noFill/>
          <a:ln>
            <a:noFill/>
          </a:ln>
        </p:spPr>
        <p:txBody>
          <a:bodyPr spcFirstLastPara="1" wrap="square" lIns="91425" tIns="45700" rIns="91425" bIns="45700" anchor="t" anchorCtr="0">
            <a:noAutofit/>
          </a:bodyPr>
          <a:lstStyle/>
          <a:p>
            <a:pPr marL="228600" indent="0"/>
            <a:r>
              <a:rPr lang="nl-NL" b="1" dirty="0" err="1"/>
              <a:t>Practice</a:t>
            </a:r>
            <a:r>
              <a:rPr lang="nl-NL" b="1" dirty="0"/>
              <a:t> </a:t>
            </a:r>
            <a:r>
              <a:rPr lang="nl-NL" b="1" dirty="0" err="1"/>
              <a:t>makes</a:t>
            </a:r>
            <a:r>
              <a:rPr lang="nl-NL" b="1" dirty="0"/>
              <a:t> perfect:</a:t>
            </a:r>
            <a:r>
              <a:rPr lang="nl-NL" dirty="0"/>
              <a:t> </a:t>
            </a:r>
            <a:r>
              <a:rPr lang="nl-NL" dirty="0" err="1"/>
              <a:t>Founders</a:t>
            </a:r>
            <a:r>
              <a:rPr lang="nl-NL" dirty="0"/>
              <a:t> </a:t>
            </a:r>
            <a:r>
              <a:rPr lang="nl-NL" dirty="0" err="1"/>
              <a:t>should</a:t>
            </a:r>
            <a:r>
              <a:rPr lang="nl-NL" dirty="0"/>
              <a:t> </a:t>
            </a:r>
            <a:r>
              <a:rPr lang="nl-NL" dirty="0" err="1"/>
              <a:t>rehearse</a:t>
            </a:r>
            <a:r>
              <a:rPr lang="nl-NL" dirty="0"/>
              <a:t> </a:t>
            </a:r>
            <a:r>
              <a:rPr lang="nl-NL" dirty="0" err="1"/>
              <a:t>thoroughly</a:t>
            </a:r>
            <a:r>
              <a:rPr lang="nl-NL" dirty="0"/>
              <a:t> </a:t>
            </a:r>
            <a:r>
              <a:rPr lang="nl-NL" dirty="0" err="1"/>
              <a:t>for</a:t>
            </a:r>
            <a:r>
              <a:rPr lang="nl-NL" dirty="0"/>
              <a:t> a </a:t>
            </a:r>
            <a:r>
              <a:rPr lang="nl-NL" dirty="0" err="1"/>
              <a:t>polished</a:t>
            </a:r>
            <a:r>
              <a:rPr lang="nl-NL" dirty="0"/>
              <a:t> </a:t>
            </a:r>
            <a:r>
              <a:rPr lang="nl-NL" dirty="0" err="1"/>
              <a:t>and</a:t>
            </a:r>
            <a:r>
              <a:rPr lang="nl-NL" dirty="0"/>
              <a:t> </a:t>
            </a:r>
            <a:r>
              <a:rPr lang="nl-NL" dirty="0" err="1"/>
              <a:t>natural</a:t>
            </a:r>
            <a:r>
              <a:rPr lang="nl-NL" dirty="0"/>
              <a:t> delivery.</a:t>
            </a:r>
          </a:p>
          <a:p>
            <a:pPr marL="228600" indent="0"/>
            <a:r>
              <a:rPr lang="nl-NL" b="1" dirty="0" err="1"/>
              <a:t>Confidence</a:t>
            </a:r>
            <a:r>
              <a:rPr lang="nl-NL" b="1" dirty="0"/>
              <a:t> in delivery:</a:t>
            </a:r>
            <a:r>
              <a:rPr lang="nl-NL" dirty="0"/>
              <a:t> </a:t>
            </a:r>
            <a:r>
              <a:rPr lang="nl-NL" dirty="0" err="1"/>
              <a:t>Use</a:t>
            </a:r>
            <a:r>
              <a:rPr lang="nl-NL" dirty="0"/>
              <a:t> </a:t>
            </a:r>
            <a:r>
              <a:rPr lang="nl-NL" dirty="0" err="1"/>
              <a:t>positive</a:t>
            </a:r>
            <a:r>
              <a:rPr lang="nl-NL" dirty="0"/>
              <a:t> body </a:t>
            </a:r>
            <a:r>
              <a:rPr lang="nl-NL" dirty="0" err="1"/>
              <a:t>language</a:t>
            </a:r>
            <a:r>
              <a:rPr lang="nl-NL" dirty="0"/>
              <a:t>, steady </a:t>
            </a:r>
            <a:r>
              <a:rPr lang="nl-NL" dirty="0" err="1"/>
              <a:t>eye</a:t>
            </a:r>
            <a:r>
              <a:rPr lang="nl-NL" dirty="0"/>
              <a:t> contact, </a:t>
            </a:r>
            <a:r>
              <a:rPr lang="nl-NL" dirty="0" err="1"/>
              <a:t>and</a:t>
            </a:r>
            <a:r>
              <a:rPr lang="nl-NL" dirty="0"/>
              <a:t> a </a:t>
            </a:r>
            <a:r>
              <a:rPr lang="nl-NL" dirty="0" err="1"/>
              <a:t>confident</a:t>
            </a:r>
            <a:r>
              <a:rPr lang="nl-NL" dirty="0"/>
              <a:t> </a:t>
            </a:r>
            <a:r>
              <a:rPr lang="nl-NL" dirty="0" err="1"/>
              <a:t>tone</a:t>
            </a:r>
            <a:r>
              <a:rPr lang="nl-NL" dirty="0"/>
              <a:t> </a:t>
            </a:r>
            <a:r>
              <a:rPr lang="nl-NL" dirty="0" err="1"/>
              <a:t>to</a:t>
            </a:r>
            <a:r>
              <a:rPr lang="nl-NL" dirty="0"/>
              <a:t> </a:t>
            </a:r>
            <a:r>
              <a:rPr lang="nl-NL" dirty="0" err="1"/>
              <a:t>build</a:t>
            </a:r>
            <a:r>
              <a:rPr lang="nl-NL" dirty="0"/>
              <a:t> trust </a:t>
            </a:r>
            <a:r>
              <a:rPr lang="nl-NL" dirty="0" err="1"/>
              <a:t>and</a:t>
            </a:r>
            <a:r>
              <a:rPr lang="nl-NL" dirty="0"/>
              <a:t> interest.</a:t>
            </a:r>
          </a:p>
          <a:p>
            <a:pPr marL="228600" indent="0"/>
            <a:r>
              <a:rPr lang="nl-NL" b="1" dirty="0" err="1"/>
              <a:t>Memorable</a:t>
            </a:r>
            <a:r>
              <a:rPr lang="nl-NL" b="1" dirty="0"/>
              <a:t> </a:t>
            </a:r>
            <a:r>
              <a:rPr lang="nl-NL" b="1" dirty="0" err="1"/>
              <a:t>closing</a:t>
            </a:r>
            <a:r>
              <a:rPr lang="nl-NL" b="1" dirty="0"/>
              <a:t>:</a:t>
            </a:r>
            <a:r>
              <a:rPr lang="nl-NL" dirty="0"/>
              <a:t> End </a:t>
            </a:r>
            <a:r>
              <a:rPr lang="nl-NL" dirty="0" err="1"/>
              <a:t>with</a:t>
            </a:r>
            <a:r>
              <a:rPr lang="nl-NL" dirty="0"/>
              <a:t> a strong statement </a:t>
            </a:r>
            <a:r>
              <a:rPr lang="nl-NL" dirty="0" err="1"/>
              <a:t>reinforcing</a:t>
            </a:r>
            <a:r>
              <a:rPr lang="nl-NL" dirty="0"/>
              <a:t> commitment </a:t>
            </a:r>
            <a:r>
              <a:rPr lang="nl-NL" dirty="0" err="1"/>
              <a:t>and</a:t>
            </a:r>
            <a:r>
              <a:rPr lang="nl-NL" dirty="0"/>
              <a:t> </a:t>
            </a:r>
            <a:r>
              <a:rPr lang="nl-NL" dirty="0" err="1"/>
              <a:t>the</a:t>
            </a:r>
            <a:r>
              <a:rPr lang="nl-NL" dirty="0"/>
              <a:t> </a:t>
            </a:r>
            <a:r>
              <a:rPr lang="nl-NL" dirty="0" err="1"/>
              <a:t>startup’s</a:t>
            </a:r>
            <a:r>
              <a:rPr lang="nl-NL" dirty="0"/>
              <a:t> </a:t>
            </a:r>
            <a:r>
              <a:rPr lang="nl-NL" dirty="0" err="1"/>
              <a:t>vision</a:t>
            </a:r>
            <a:r>
              <a:rPr lang="nl-NL" dirty="0"/>
              <a:t>.</a:t>
            </a:r>
          </a:p>
          <a:p>
            <a:endParaRPr lang="nl-NL" sz="2000" dirty="0"/>
          </a:p>
        </p:txBody>
      </p:sp>
      <p:sp>
        <p:nvSpPr>
          <p:cNvPr id="252" name="Google Shape;252;p6">
            <a:extLst>
              <a:ext uri="{FF2B5EF4-FFF2-40B4-BE49-F238E27FC236}">
                <a16:creationId xmlns:a16="http://schemas.microsoft.com/office/drawing/2014/main" id="{636A0174-0CE9-B2C8-8B08-B1FBF013C852}"/>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298CF62A-6CA8-3F81-9E85-E26EBF6AE8CA}"/>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Pitching</a:t>
            </a:r>
            <a:endParaRPr dirty="0"/>
          </a:p>
        </p:txBody>
      </p:sp>
      <p:pic>
        <p:nvPicPr>
          <p:cNvPr id="3" name="Afbeelding 2">
            <a:extLst>
              <a:ext uri="{FF2B5EF4-FFF2-40B4-BE49-F238E27FC236}">
                <a16:creationId xmlns:a16="http://schemas.microsoft.com/office/drawing/2014/main" id="{047C66EE-1B4C-5A8A-EB4B-21C2359E3CCC}"/>
              </a:ext>
            </a:extLst>
          </p:cNvPr>
          <p:cNvPicPr>
            <a:picLocks noChangeAspect="1"/>
          </p:cNvPicPr>
          <p:nvPr/>
        </p:nvPicPr>
        <p:blipFill>
          <a:blip r:embed="rId3"/>
          <a:stretch>
            <a:fillRect/>
          </a:stretch>
        </p:blipFill>
        <p:spPr>
          <a:xfrm>
            <a:off x="7179734" y="1827495"/>
            <a:ext cx="3251200" cy="3251200"/>
          </a:xfrm>
          <a:prstGeom prst="rect">
            <a:avLst/>
          </a:prstGeom>
        </p:spPr>
      </p:pic>
    </p:spTree>
    <p:extLst>
      <p:ext uri="{BB962C8B-B14F-4D97-AF65-F5344CB8AC3E}">
        <p14:creationId xmlns:p14="http://schemas.microsoft.com/office/powerpoint/2010/main" val="382997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
          <p:cNvSpPr txBox="1">
            <a:spLocks noGrp="1"/>
          </p:cNvSpPr>
          <p:nvPr>
            <p:ph type="body" idx="1"/>
          </p:nvPr>
        </p:nvSpPr>
        <p:spPr>
          <a:xfrm>
            <a:off x="5891164" y="121893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dirty="0"/>
              <a:t>01</a:t>
            </a:r>
            <a:endParaRPr dirty="0"/>
          </a:p>
        </p:txBody>
      </p:sp>
      <p:sp>
        <p:nvSpPr>
          <p:cNvPr id="222" name="Google Shape;222;p3"/>
          <p:cNvSpPr txBox="1">
            <a:spLocks noGrp="1"/>
          </p:cNvSpPr>
          <p:nvPr>
            <p:ph type="body" idx="2"/>
          </p:nvPr>
        </p:nvSpPr>
        <p:spPr>
          <a:xfrm>
            <a:off x="6726460" y="1218934"/>
            <a:ext cx="460800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2200"/>
              <a:buNone/>
            </a:pPr>
            <a:r>
              <a:rPr lang="nl-NL" dirty="0">
                <a:solidFill>
                  <a:schemeClr val="bg1">
                    <a:lumMod val="50000"/>
                  </a:schemeClr>
                </a:solidFill>
                <a:effectLst/>
              </a:rPr>
              <a:t>Crafting a Compelling </a:t>
            </a:r>
            <a:r>
              <a:rPr lang="nl-NL" dirty="0">
                <a:solidFill>
                  <a:schemeClr val="bg1">
                    <a:lumMod val="50000"/>
                  </a:schemeClr>
                </a:solidFill>
              </a:rPr>
              <a:t>I</a:t>
            </a:r>
            <a:r>
              <a:rPr lang="nl-NL" dirty="0">
                <a:solidFill>
                  <a:schemeClr val="bg1">
                    <a:lumMod val="50000"/>
                  </a:schemeClr>
                </a:solidFill>
                <a:effectLst/>
              </a:rPr>
              <a:t>nvestment Pitch</a:t>
            </a:r>
            <a:endParaRPr dirty="0">
              <a:solidFill>
                <a:schemeClr val="bg1">
                  <a:lumMod val="50000"/>
                </a:schemeClr>
              </a:solidFill>
            </a:endParaRPr>
          </a:p>
        </p:txBody>
      </p:sp>
      <p:sp>
        <p:nvSpPr>
          <p:cNvPr id="223" name="Google Shape;223;p3"/>
          <p:cNvSpPr txBox="1">
            <a:spLocks noGrp="1"/>
          </p:cNvSpPr>
          <p:nvPr>
            <p:ph type="body" idx="3"/>
          </p:nvPr>
        </p:nvSpPr>
        <p:spPr>
          <a:xfrm>
            <a:off x="807555" y="1227885"/>
            <a:ext cx="4515072" cy="46715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200"/>
              <a:buNone/>
            </a:pPr>
            <a:r>
              <a:rPr lang="en-US" b="0" i="0" u="none" strike="noStrike" dirty="0"/>
              <a:t>This module empowers underrepresented founders with the knowledge, skills, and confidence to secure investments. By completion, learners will be equipped to craft persuasive investment pitches, navigate due diligence, manage investor relations, and monitor post-investment progress effectively.</a:t>
            </a:r>
            <a:endParaRPr lang="en-US" b="0" dirty="0"/>
          </a:p>
        </p:txBody>
      </p:sp>
      <p:sp>
        <p:nvSpPr>
          <p:cNvPr id="224" name="Google Shape;224;p3"/>
          <p:cNvSpPr txBox="1">
            <a:spLocks noGrp="1"/>
          </p:cNvSpPr>
          <p:nvPr>
            <p:ph type="body" idx="4"/>
          </p:nvPr>
        </p:nvSpPr>
        <p:spPr>
          <a:xfrm>
            <a:off x="5912867" y="213392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a:t>02</a:t>
            </a:r>
            <a:endParaRPr/>
          </a:p>
        </p:txBody>
      </p:sp>
      <p:sp>
        <p:nvSpPr>
          <p:cNvPr id="225" name="Google Shape;225;p3"/>
          <p:cNvSpPr txBox="1">
            <a:spLocks noGrp="1"/>
          </p:cNvSpPr>
          <p:nvPr>
            <p:ph type="body" idx="5"/>
          </p:nvPr>
        </p:nvSpPr>
        <p:spPr>
          <a:xfrm>
            <a:off x="6748163" y="2133922"/>
            <a:ext cx="460800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2200"/>
              <a:buNone/>
            </a:pPr>
            <a:r>
              <a:rPr lang="nl-NL" dirty="0">
                <a:solidFill>
                  <a:schemeClr val="bg1">
                    <a:lumMod val="50000"/>
                  </a:schemeClr>
                </a:solidFill>
                <a:effectLst/>
              </a:rPr>
              <a:t>Due </a:t>
            </a:r>
            <a:r>
              <a:rPr lang="nl-NL" dirty="0">
                <a:solidFill>
                  <a:schemeClr val="bg1">
                    <a:lumMod val="50000"/>
                  </a:schemeClr>
                </a:solidFill>
              </a:rPr>
              <a:t>D</a:t>
            </a:r>
            <a:r>
              <a:rPr lang="nl-NL" dirty="0">
                <a:solidFill>
                  <a:schemeClr val="bg1">
                    <a:lumMod val="50000"/>
                  </a:schemeClr>
                </a:solidFill>
                <a:effectLst/>
              </a:rPr>
              <a:t>iligence Preparation</a:t>
            </a:r>
            <a:endParaRPr dirty="0">
              <a:solidFill>
                <a:schemeClr val="bg1">
                  <a:lumMod val="50000"/>
                </a:schemeClr>
              </a:solidFill>
            </a:endParaRPr>
          </a:p>
        </p:txBody>
      </p:sp>
      <p:sp>
        <p:nvSpPr>
          <p:cNvPr id="226" name="Google Shape;226;p3"/>
          <p:cNvSpPr txBox="1">
            <a:spLocks noGrp="1"/>
          </p:cNvSpPr>
          <p:nvPr>
            <p:ph type="body" idx="6"/>
          </p:nvPr>
        </p:nvSpPr>
        <p:spPr>
          <a:xfrm>
            <a:off x="5919446" y="304890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a:t>03</a:t>
            </a:r>
            <a:endParaRPr/>
          </a:p>
        </p:txBody>
      </p:sp>
      <p:sp>
        <p:nvSpPr>
          <p:cNvPr id="227" name="Google Shape;227;p3"/>
          <p:cNvSpPr txBox="1">
            <a:spLocks noGrp="1"/>
          </p:cNvSpPr>
          <p:nvPr>
            <p:ph type="body" idx="7"/>
          </p:nvPr>
        </p:nvSpPr>
        <p:spPr>
          <a:xfrm>
            <a:off x="6619833" y="3048909"/>
            <a:ext cx="4742909" cy="689519"/>
          </a:xfrm>
          <a:prstGeom prst="rect">
            <a:avLst/>
          </a:prstGeom>
          <a:noFill/>
          <a:ln>
            <a:noFill/>
          </a:ln>
        </p:spPr>
        <p:txBody>
          <a:bodyPr spcFirstLastPara="1" wrap="square" lIns="91425" tIns="45700" rIns="91425" bIns="45700" anchor="ctr" anchorCtr="0">
            <a:noAutofit/>
          </a:bodyPr>
          <a:lstStyle/>
          <a:p>
            <a:r>
              <a:rPr lang="nl-NL" dirty="0">
                <a:solidFill>
                  <a:schemeClr val="bg1">
                    <a:lumMod val="50000"/>
                  </a:schemeClr>
                </a:solidFill>
                <a:effectLst/>
              </a:rPr>
              <a:t>Investor Relationship </a:t>
            </a:r>
            <a:r>
              <a:rPr lang="nl-NL" dirty="0">
                <a:solidFill>
                  <a:schemeClr val="bg1">
                    <a:lumMod val="50000"/>
                  </a:schemeClr>
                </a:solidFill>
              </a:rPr>
              <a:t>M</a:t>
            </a:r>
            <a:r>
              <a:rPr lang="nl-NL" dirty="0">
                <a:solidFill>
                  <a:schemeClr val="bg1">
                    <a:lumMod val="50000"/>
                  </a:schemeClr>
                </a:solidFill>
                <a:effectLst/>
              </a:rPr>
              <a:t>anagement</a:t>
            </a:r>
            <a:endParaRPr lang="nl-NL" dirty="0">
              <a:solidFill>
                <a:schemeClr val="bg1">
                  <a:lumMod val="50000"/>
                </a:schemeClr>
              </a:solidFill>
              <a:effectLst/>
              <a:latin typeface="Helvetica Neue" panose="02000503000000020004" pitchFamily="2" charset="0"/>
            </a:endParaRPr>
          </a:p>
        </p:txBody>
      </p:sp>
      <p:sp>
        <p:nvSpPr>
          <p:cNvPr id="228" name="Google Shape;228;p3"/>
          <p:cNvSpPr txBox="1">
            <a:spLocks noGrp="1"/>
          </p:cNvSpPr>
          <p:nvPr>
            <p:ph type="body" idx="8"/>
          </p:nvPr>
        </p:nvSpPr>
        <p:spPr>
          <a:xfrm>
            <a:off x="5941149" y="396389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a:t>04</a:t>
            </a:r>
            <a:endParaRPr/>
          </a:p>
        </p:txBody>
      </p:sp>
      <p:sp>
        <p:nvSpPr>
          <p:cNvPr id="229" name="Google Shape;229;p3"/>
          <p:cNvSpPr txBox="1">
            <a:spLocks noGrp="1"/>
          </p:cNvSpPr>
          <p:nvPr>
            <p:ph type="body" idx="9"/>
          </p:nvPr>
        </p:nvSpPr>
        <p:spPr>
          <a:xfrm>
            <a:off x="6776445" y="3963897"/>
            <a:ext cx="460800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2200"/>
              <a:buNone/>
            </a:pPr>
            <a:r>
              <a:rPr lang="nl-NL" dirty="0">
                <a:solidFill>
                  <a:schemeClr val="bg1">
                    <a:lumMod val="50000"/>
                  </a:schemeClr>
                </a:solidFill>
                <a:effectLst/>
              </a:rPr>
              <a:t>Post-Investment </a:t>
            </a:r>
            <a:r>
              <a:rPr lang="nl-NL" dirty="0">
                <a:solidFill>
                  <a:schemeClr val="bg1">
                    <a:lumMod val="50000"/>
                  </a:schemeClr>
                </a:solidFill>
              </a:rPr>
              <a:t>M</a:t>
            </a:r>
            <a:r>
              <a:rPr lang="nl-NL" dirty="0">
                <a:solidFill>
                  <a:schemeClr val="bg1">
                    <a:lumMod val="50000"/>
                  </a:schemeClr>
                </a:solidFill>
                <a:effectLst/>
              </a:rPr>
              <a:t>onitoring and </a:t>
            </a:r>
            <a:r>
              <a:rPr lang="nl-NL" dirty="0">
                <a:solidFill>
                  <a:schemeClr val="bg1">
                    <a:lumMod val="50000"/>
                  </a:schemeClr>
                </a:solidFill>
              </a:rPr>
              <a:t>R</a:t>
            </a:r>
            <a:r>
              <a:rPr lang="nl-NL" dirty="0">
                <a:solidFill>
                  <a:schemeClr val="bg1">
                    <a:lumMod val="50000"/>
                  </a:schemeClr>
                </a:solidFill>
                <a:effectLst/>
              </a:rPr>
              <a:t>eporting</a:t>
            </a:r>
            <a:endParaRPr dirty="0">
              <a:solidFill>
                <a:schemeClr val="bg1">
                  <a:lumMod val="50000"/>
                </a:schemeClr>
              </a:solidFill>
            </a:endParaRPr>
          </a:p>
        </p:txBody>
      </p:sp>
      <p:sp>
        <p:nvSpPr>
          <p:cNvPr id="230" name="Google Shape;230;p3"/>
          <p:cNvSpPr txBox="1">
            <a:spLocks noGrp="1"/>
          </p:cNvSpPr>
          <p:nvPr>
            <p:ph type="body" idx="13"/>
          </p:nvPr>
        </p:nvSpPr>
        <p:spPr>
          <a:xfrm>
            <a:off x="5919446" y="487888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a:t>05</a:t>
            </a:r>
            <a:endParaRPr/>
          </a:p>
        </p:txBody>
      </p:sp>
      <p:sp>
        <p:nvSpPr>
          <p:cNvPr id="231" name="Google Shape;231;p3"/>
          <p:cNvSpPr txBox="1">
            <a:spLocks noGrp="1"/>
          </p:cNvSpPr>
          <p:nvPr>
            <p:ph type="body" idx="14"/>
          </p:nvPr>
        </p:nvSpPr>
        <p:spPr>
          <a:xfrm>
            <a:off x="6754742" y="4878884"/>
            <a:ext cx="460800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2200"/>
              <a:buNone/>
            </a:pPr>
            <a:r>
              <a:rPr lang="en-US" dirty="0"/>
              <a:t>Self-Reflection and References</a:t>
            </a:r>
            <a:endParaRPr dirty="0"/>
          </a:p>
        </p:txBody>
      </p:sp>
      <p:sp>
        <p:nvSpPr>
          <p:cNvPr id="232" name="Google Shape;232;p3"/>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None/>
            </a:pPr>
            <a:r>
              <a:rPr lang="en-US" dirty="0"/>
              <a:t>Introduction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a:extLst>
            <a:ext uri="{FF2B5EF4-FFF2-40B4-BE49-F238E27FC236}">
              <a16:creationId xmlns:a16="http://schemas.microsoft.com/office/drawing/2014/main" id="{1BA72894-7745-DBEB-BE19-DD273BE2F065}"/>
            </a:ext>
          </a:extLst>
        </p:cNvPr>
        <p:cNvGrpSpPr/>
        <p:nvPr/>
      </p:nvGrpSpPr>
      <p:grpSpPr>
        <a:xfrm>
          <a:off x="0" y="0"/>
          <a:ext cx="0" cy="0"/>
          <a:chOff x="0" y="0"/>
          <a:chExt cx="0" cy="0"/>
        </a:xfrm>
      </p:grpSpPr>
      <p:sp>
        <p:nvSpPr>
          <p:cNvPr id="397" name="Google Shape;397;p24">
            <a:extLst>
              <a:ext uri="{FF2B5EF4-FFF2-40B4-BE49-F238E27FC236}">
                <a16:creationId xmlns:a16="http://schemas.microsoft.com/office/drawing/2014/main" id="{66C42A4B-4767-2177-BB31-CDE796667CA5}"/>
              </a:ext>
            </a:extLst>
          </p:cNvPr>
          <p:cNvSpPr/>
          <p:nvPr/>
        </p:nvSpPr>
        <p:spPr>
          <a:xfrm>
            <a:off x="0" y="418800"/>
            <a:ext cx="8559384" cy="803655"/>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398" name="Google Shape;398;p24">
            <a:extLst>
              <a:ext uri="{FF2B5EF4-FFF2-40B4-BE49-F238E27FC236}">
                <a16:creationId xmlns:a16="http://schemas.microsoft.com/office/drawing/2014/main" id="{C909A986-BFDC-2A54-74C0-C8CAF68FB19A}"/>
              </a:ext>
            </a:extLst>
          </p:cNvPr>
          <p:cNvSpPr txBox="1">
            <a:spLocks noGrp="1"/>
          </p:cNvSpPr>
          <p:nvPr>
            <p:ph type="body" idx="2"/>
          </p:nvPr>
        </p:nvSpPr>
        <p:spPr>
          <a:xfrm>
            <a:off x="798381" y="515940"/>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Watch</a:t>
            </a:r>
            <a:endParaRPr dirty="0"/>
          </a:p>
        </p:txBody>
      </p:sp>
      <p:sp>
        <p:nvSpPr>
          <p:cNvPr id="399" name="Google Shape;399;p24">
            <a:extLst>
              <a:ext uri="{FF2B5EF4-FFF2-40B4-BE49-F238E27FC236}">
                <a16:creationId xmlns:a16="http://schemas.microsoft.com/office/drawing/2014/main" id="{A1395DBC-056C-FDE6-C9F0-BA2CD75B197D}"/>
              </a:ext>
            </a:extLst>
          </p:cNvPr>
          <p:cNvSpPr txBox="1">
            <a:spLocks noGrp="1"/>
          </p:cNvSpPr>
          <p:nvPr>
            <p:ph type="body" idx="1"/>
          </p:nvPr>
        </p:nvSpPr>
        <p:spPr>
          <a:xfrm>
            <a:off x="560383" y="1565257"/>
            <a:ext cx="9632553" cy="384991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r>
              <a:rPr lang="nl-NL" dirty="0">
                <a:hlinkClick r:id="rId3"/>
              </a:rPr>
              <a:t>                 https://www.youtube.com/watch?v=YvaCZt_T6Xc</a:t>
            </a:r>
            <a:endParaRPr lang="nl-NL" dirty="0"/>
          </a:p>
          <a:p>
            <a:pPr marL="228600" lvl="0" indent="-228600" algn="l" rtl="0">
              <a:lnSpc>
                <a:spcPct val="90000"/>
              </a:lnSpc>
              <a:spcBef>
                <a:spcPts val="0"/>
              </a:spcBef>
              <a:spcAft>
                <a:spcPts val="0"/>
              </a:spcAft>
              <a:buClr>
                <a:srgbClr val="595959"/>
              </a:buClr>
              <a:buSzPts val="2400"/>
              <a:buNone/>
            </a:pPr>
            <a:endParaRPr dirty="0"/>
          </a:p>
        </p:txBody>
      </p:sp>
      <p:pic>
        <p:nvPicPr>
          <p:cNvPr id="2" name="Afbeelding 1">
            <a:extLst>
              <a:ext uri="{FF2B5EF4-FFF2-40B4-BE49-F238E27FC236}">
                <a16:creationId xmlns:a16="http://schemas.microsoft.com/office/drawing/2014/main" id="{2AAD86A3-9A7F-BFEE-6D01-59B365AC5DC1}"/>
              </a:ext>
            </a:extLst>
          </p:cNvPr>
          <p:cNvPicPr>
            <a:picLocks noChangeAspect="1"/>
          </p:cNvPicPr>
          <p:nvPr/>
        </p:nvPicPr>
        <p:blipFill>
          <a:blip r:embed="rId4"/>
          <a:stretch>
            <a:fillRect/>
          </a:stretch>
        </p:blipFill>
        <p:spPr>
          <a:xfrm>
            <a:off x="1845843" y="1629827"/>
            <a:ext cx="6614987" cy="3720778"/>
          </a:xfrm>
          <a:prstGeom prst="rect">
            <a:avLst/>
          </a:prstGeom>
        </p:spPr>
      </p:pic>
    </p:spTree>
    <p:extLst>
      <p:ext uri="{BB962C8B-B14F-4D97-AF65-F5344CB8AC3E}">
        <p14:creationId xmlns:p14="http://schemas.microsoft.com/office/powerpoint/2010/main" val="349137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9"/>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en-US"/>
              <a:t>If people are doubting how far you can go, go so far that you can’t hear them anymore.</a:t>
            </a:r>
            <a:endParaRPr/>
          </a:p>
        </p:txBody>
      </p:sp>
      <p:sp>
        <p:nvSpPr>
          <p:cNvPr id="281" name="Google Shape;281;p9"/>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400"/>
              <a:buFont typeface="Arial"/>
              <a:buNone/>
            </a:pPr>
            <a:r>
              <a:rPr lang="en-US" sz="2400" b="1" i="0">
                <a:solidFill>
                  <a:schemeClr val="lt1"/>
                </a:solidFill>
                <a:latin typeface="Calibri"/>
                <a:ea typeface="Calibri"/>
                <a:cs typeface="Calibri"/>
                <a:sym typeface="Calibri"/>
              </a:rPr>
              <a:t>Michele Ruiz</a:t>
            </a:r>
            <a:endParaRPr sz="2400" b="1" i="1">
              <a:solidFill>
                <a:schemeClr val="lt1"/>
              </a:solidFill>
              <a:latin typeface="Calibri"/>
              <a:ea typeface="Calibri"/>
              <a:cs typeface="Calibri"/>
              <a:sym typeface="Calibri"/>
            </a:endParaRPr>
          </a:p>
        </p:txBody>
      </p:sp>
      <p:pic>
        <p:nvPicPr>
          <p:cNvPr id="282" name="Google Shape;282;p9"/>
          <p:cNvPicPr preferRelativeResize="0">
            <a:picLocks noGrp="1"/>
          </p:cNvPicPr>
          <p:nvPr>
            <p:ph type="pic" idx="2"/>
          </p:nvPr>
        </p:nvPicPr>
        <p:blipFill rotWithShape="1">
          <a:blip r:embed="rId3">
            <a:alphaModFix/>
          </a:blip>
          <a:srcRect l="12876" r="12876"/>
          <a:stretch/>
        </p:blipFill>
        <p:spPr>
          <a:xfrm>
            <a:off x="6096000" y="1404749"/>
            <a:ext cx="5239644" cy="4704418"/>
          </a:xfrm>
          <a:prstGeom prst="rect">
            <a:avLst/>
          </a:prstGeom>
          <a:solidFill>
            <a:srgbClr val="D8D8D8"/>
          </a:solidFill>
          <a:ln>
            <a:noFill/>
          </a:ln>
        </p:spPr>
      </p:pic>
      <p:grpSp>
        <p:nvGrpSpPr>
          <p:cNvPr id="283" name="Google Shape;283;p9"/>
          <p:cNvGrpSpPr/>
          <p:nvPr/>
        </p:nvGrpSpPr>
        <p:grpSpPr>
          <a:xfrm>
            <a:off x="4934388" y="4641330"/>
            <a:ext cx="1487826" cy="1083162"/>
            <a:chOff x="3400450" y="986392"/>
            <a:chExt cx="1487826" cy="1083162"/>
          </a:xfrm>
        </p:grpSpPr>
        <p:sp>
          <p:nvSpPr>
            <p:cNvPr id="284" name="Google Shape;284;p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037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86" name="Google Shape;286;p9"/>
          <p:cNvPicPr preferRelativeResize="0"/>
          <p:nvPr/>
        </p:nvPicPr>
        <p:blipFill rotWithShape="1">
          <a:blip r:embed="rId4">
            <a:alphaModFix amt="24000"/>
          </a:blip>
          <a:srcRect/>
          <a:stretch/>
        </p:blipFill>
        <p:spPr>
          <a:xfrm>
            <a:off x="-2182362" y="-2687518"/>
            <a:ext cx="6368247" cy="63682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a16="http://schemas.microsoft.com/office/drawing/2014/main" id="{644B24DB-270D-C7FC-6E22-73D9A38F72E8}"/>
            </a:ext>
          </a:extLst>
        </p:cNvPr>
        <p:cNvGrpSpPr/>
        <p:nvPr/>
      </p:nvGrpSpPr>
      <p:grpSpPr>
        <a:xfrm>
          <a:off x="0" y="0"/>
          <a:ext cx="0" cy="0"/>
          <a:chOff x="0" y="0"/>
          <a:chExt cx="0" cy="0"/>
        </a:xfrm>
      </p:grpSpPr>
      <p:sp>
        <p:nvSpPr>
          <p:cNvPr id="245" name="Google Shape;245;p5">
            <a:extLst>
              <a:ext uri="{FF2B5EF4-FFF2-40B4-BE49-F238E27FC236}">
                <a16:creationId xmlns:a16="http://schemas.microsoft.com/office/drawing/2014/main" id="{9F7C7754-A7E4-4ECE-BED4-A9114C4C990D}"/>
              </a:ext>
            </a:extLst>
          </p:cNvPr>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nl-NL" b="1" dirty="0">
                <a:solidFill>
                  <a:schemeClr val="bg1"/>
                </a:solidFill>
                <a:effectLst/>
              </a:rPr>
              <a:t>Due Diligence </a:t>
            </a:r>
            <a:r>
              <a:rPr lang="nl-NL" b="1" dirty="0">
                <a:solidFill>
                  <a:schemeClr val="bg1"/>
                </a:solidFill>
              </a:rPr>
              <a:t>P</a:t>
            </a:r>
            <a:r>
              <a:rPr lang="nl-NL" b="1" dirty="0">
                <a:solidFill>
                  <a:schemeClr val="bg1"/>
                </a:solidFill>
                <a:effectLst/>
              </a:rPr>
              <a:t>reparation</a:t>
            </a:r>
            <a:endParaRPr lang="nl-NL" dirty="0">
              <a:solidFill>
                <a:schemeClr val="bg1"/>
              </a:solidFill>
            </a:endParaRPr>
          </a:p>
        </p:txBody>
      </p:sp>
      <p:sp>
        <p:nvSpPr>
          <p:cNvPr id="246" name="Google Shape;246;p5">
            <a:extLst>
              <a:ext uri="{FF2B5EF4-FFF2-40B4-BE49-F238E27FC236}">
                <a16:creationId xmlns:a16="http://schemas.microsoft.com/office/drawing/2014/main" id="{3C44255F-08A3-15CD-B956-1751A4912AFA}"/>
              </a:ext>
            </a:extLst>
          </p:cNvPr>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02</a:t>
            </a:r>
            <a:endParaRPr dirty="0"/>
          </a:p>
        </p:txBody>
      </p:sp>
    </p:spTree>
    <p:extLst>
      <p:ext uri="{BB962C8B-B14F-4D97-AF65-F5344CB8AC3E}">
        <p14:creationId xmlns:p14="http://schemas.microsoft.com/office/powerpoint/2010/main" val="1212852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893519CD-CFD4-7D19-6367-84FAA5C7703D}"/>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42B38BC4-D510-5954-E5F5-A221792499DE}"/>
              </a:ext>
            </a:extLst>
          </p:cNvPr>
          <p:cNvSpPr txBox="1">
            <a:spLocks noGrp="1"/>
          </p:cNvSpPr>
          <p:nvPr>
            <p:ph type="body" idx="1"/>
          </p:nvPr>
        </p:nvSpPr>
        <p:spPr>
          <a:xfrm>
            <a:off x="525764" y="1633694"/>
            <a:ext cx="7567358" cy="3849918"/>
          </a:xfrm>
          <a:prstGeom prst="rect">
            <a:avLst/>
          </a:prstGeom>
          <a:noFill/>
          <a:ln>
            <a:noFill/>
          </a:ln>
        </p:spPr>
        <p:txBody>
          <a:bodyPr spcFirstLastPara="1" wrap="square" lIns="91425" tIns="45700" rIns="91425" bIns="45700" anchor="t" anchorCtr="0">
            <a:noAutofit/>
          </a:bodyPr>
          <a:lstStyle/>
          <a:p>
            <a:pPr marL="228600" indent="0"/>
            <a:r>
              <a:rPr lang="nl-NL" dirty="0"/>
              <a:t>It's a thorough review by investors to assess a startup’s viability, finances, and growth potential.</a:t>
            </a:r>
          </a:p>
          <a:p>
            <a:pPr marL="571500" indent="-342900">
              <a:buFont typeface="Arial" panose="020B0604020202020204" pitchFamily="34" charset="0"/>
              <a:buChar char="•"/>
            </a:pPr>
            <a:r>
              <a:rPr lang="nl-NL" b="1" dirty="0" err="1"/>
              <a:t>Why</a:t>
            </a:r>
            <a:r>
              <a:rPr lang="nl-NL" b="1" dirty="0"/>
              <a:t> It </a:t>
            </a:r>
            <a:r>
              <a:rPr lang="nl-NL" b="1" dirty="0" err="1"/>
              <a:t>matters</a:t>
            </a:r>
            <a:r>
              <a:rPr lang="nl-NL" b="1" dirty="0"/>
              <a:t> </a:t>
            </a:r>
            <a:r>
              <a:rPr lang="nl-NL" b="1" dirty="0" err="1"/>
              <a:t>for</a:t>
            </a:r>
            <a:r>
              <a:rPr lang="nl-NL" b="1" dirty="0"/>
              <a:t> </a:t>
            </a:r>
            <a:r>
              <a:rPr lang="nl-NL" b="1" dirty="0" err="1"/>
              <a:t>founders</a:t>
            </a:r>
            <a:r>
              <a:rPr lang="nl-NL" b="1" dirty="0"/>
              <a:t>:</a:t>
            </a:r>
            <a:r>
              <a:rPr lang="nl-NL" dirty="0"/>
              <a:t> </a:t>
            </a:r>
            <a:r>
              <a:rPr lang="nl-NL" dirty="0" err="1"/>
              <a:t>Being</a:t>
            </a:r>
            <a:r>
              <a:rPr lang="nl-NL" dirty="0"/>
              <a:t> </a:t>
            </a:r>
            <a:r>
              <a:rPr lang="nl-NL" dirty="0" err="1"/>
              <a:t>prepared</a:t>
            </a:r>
            <a:r>
              <a:rPr lang="nl-NL" dirty="0"/>
              <a:t> </a:t>
            </a:r>
            <a:r>
              <a:rPr lang="nl-NL" dirty="0" err="1"/>
              <a:t>builds</a:t>
            </a:r>
            <a:r>
              <a:rPr lang="nl-NL" dirty="0"/>
              <a:t> </a:t>
            </a:r>
            <a:r>
              <a:rPr lang="nl-NL" dirty="0" err="1"/>
              <a:t>transparency</a:t>
            </a:r>
            <a:r>
              <a:rPr lang="nl-NL" dirty="0"/>
              <a:t>, </a:t>
            </a:r>
            <a:r>
              <a:rPr lang="nl-NL" dirty="0" err="1"/>
              <a:t>boosts</a:t>
            </a:r>
            <a:r>
              <a:rPr lang="nl-NL" dirty="0"/>
              <a:t> </a:t>
            </a:r>
            <a:r>
              <a:rPr lang="nl-NL" dirty="0" err="1"/>
              <a:t>investor</a:t>
            </a:r>
            <a:r>
              <a:rPr lang="nl-NL" dirty="0"/>
              <a:t> trust, </a:t>
            </a:r>
            <a:r>
              <a:rPr lang="nl-NL" dirty="0" err="1"/>
              <a:t>and</a:t>
            </a:r>
            <a:r>
              <a:rPr lang="nl-NL" dirty="0"/>
              <a:t> </a:t>
            </a:r>
            <a:r>
              <a:rPr lang="nl-NL" dirty="0" err="1"/>
              <a:t>improves</a:t>
            </a:r>
            <a:r>
              <a:rPr lang="nl-NL" dirty="0"/>
              <a:t> </a:t>
            </a:r>
            <a:r>
              <a:rPr lang="nl-NL" dirty="0" err="1"/>
              <a:t>funding</a:t>
            </a:r>
            <a:r>
              <a:rPr lang="nl-NL" dirty="0"/>
              <a:t> </a:t>
            </a:r>
            <a:r>
              <a:rPr lang="nl-NL" dirty="0" err="1"/>
              <a:t>chances</a:t>
            </a:r>
            <a:r>
              <a:rPr lang="nl-NL" dirty="0"/>
              <a:t>.</a:t>
            </a:r>
          </a:p>
          <a:p>
            <a:pPr marL="571500" indent="-342900">
              <a:buFont typeface="Arial" panose="020B0604020202020204" pitchFamily="34" charset="0"/>
              <a:buChar char="•"/>
            </a:pPr>
            <a:r>
              <a:rPr lang="nl-NL" b="1" dirty="0" err="1"/>
              <a:t>Key</a:t>
            </a:r>
            <a:r>
              <a:rPr lang="nl-NL" b="1" dirty="0"/>
              <a:t> stages:</a:t>
            </a:r>
            <a:r>
              <a:rPr lang="nl-NL" dirty="0"/>
              <a:t> </a:t>
            </a:r>
            <a:r>
              <a:rPr lang="nl-NL" dirty="0" err="1"/>
              <a:t>This</a:t>
            </a:r>
            <a:r>
              <a:rPr lang="nl-NL" dirty="0"/>
              <a:t> stage covers financial, </a:t>
            </a:r>
            <a:r>
              <a:rPr lang="nl-NL" dirty="0" err="1"/>
              <a:t>legal</a:t>
            </a:r>
            <a:r>
              <a:rPr lang="nl-NL" dirty="0"/>
              <a:t>, </a:t>
            </a:r>
            <a:r>
              <a:rPr lang="nl-NL" dirty="0" err="1"/>
              <a:t>operational</a:t>
            </a:r>
            <a:r>
              <a:rPr lang="nl-NL" dirty="0"/>
              <a:t>, </a:t>
            </a:r>
            <a:r>
              <a:rPr lang="nl-NL" dirty="0" err="1"/>
              <a:t>and</a:t>
            </a:r>
            <a:r>
              <a:rPr lang="nl-NL" dirty="0"/>
              <a:t> market checks </a:t>
            </a:r>
            <a:r>
              <a:rPr lang="nl-NL" dirty="0" err="1"/>
              <a:t>to</a:t>
            </a:r>
            <a:r>
              <a:rPr lang="nl-NL" dirty="0"/>
              <a:t> </a:t>
            </a:r>
            <a:r>
              <a:rPr lang="nl-NL" dirty="0" err="1"/>
              <a:t>confirm</a:t>
            </a:r>
            <a:r>
              <a:rPr lang="nl-NL" dirty="0"/>
              <a:t> </a:t>
            </a:r>
            <a:r>
              <a:rPr lang="nl-NL" dirty="0" err="1"/>
              <a:t>the</a:t>
            </a:r>
            <a:r>
              <a:rPr lang="nl-NL" dirty="0"/>
              <a:t> </a:t>
            </a:r>
            <a:r>
              <a:rPr lang="nl-NL" dirty="0" err="1"/>
              <a:t>pitch's</a:t>
            </a:r>
            <a:r>
              <a:rPr lang="nl-NL" dirty="0"/>
              <a:t> </a:t>
            </a:r>
            <a:r>
              <a:rPr lang="nl-NL" dirty="0" err="1"/>
              <a:t>accuracy</a:t>
            </a:r>
            <a:r>
              <a:rPr lang="nl-NL" dirty="0"/>
              <a:t>.</a:t>
            </a:r>
          </a:p>
          <a:p>
            <a:endParaRPr lang="nl-NL" sz="2000" dirty="0"/>
          </a:p>
        </p:txBody>
      </p:sp>
      <p:sp>
        <p:nvSpPr>
          <p:cNvPr id="252" name="Google Shape;252;p6">
            <a:extLst>
              <a:ext uri="{FF2B5EF4-FFF2-40B4-BE49-F238E27FC236}">
                <a16:creationId xmlns:a16="http://schemas.microsoft.com/office/drawing/2014/main" id="{6107DCF9-BF6E-7E4B-C754-66829D6EB938}"/>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4D94550C-595F-04BD-2BB6-0DF0CA1493FA}"/>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dirty="0">
                <a:solidFill>
                  <a:schemeClr val="bg1"/>
                </a:solidFill>
              </a:rPr>
              <a:t>What is Due Diligence?</a:t>
            </a:r>
            <a:endParaRPr dirty="0">
              <a:solidFill>
                <a:schemeClr val="bg1"/>
              </a:solidFill>
            </a:endParaRPr>
          </a:p>
        </p:txBody>
      </p:sp>
      <p:pic>
        <p:nvPicPr>
          <p:cNvPr id="3" name="Afbeelding 2">
            <a:extLst>
              <a:ext uri="{FF2B5EF4-FFF2-40B4-BE49-F238E27FC236}">
                <a16:creationId xmlns:a16="http://schemas.microsoft.com/office/drawing/2014/main" id="{FD43479F-6A31-767A-C5AA-BCFA7B038943}"/>
              </a:ext>
            </a:extLst>
          </p:cNvPr>
          <p:cNvPicPr>
            <a:picLocks noChangeAspect="1"/>
          </p:cNvPicPr>
          <p:nvPr/>
        </p:nvPicPr>
        <p:blipFill>
          <a:blip r:embed="rId3"/>
          <a:stretch>
            <a:fillRect/>
          </a:stretch>
        </p:blipFill>
        <p:spPr>
          <a:xfrm>
            <a:off x="8230638" y="1922669"/>
            <a:ext cx="2499206" cy="2499206"/>
          </a:xfrm>
          <a:prstGeom prst="rect">
            <a:avLst/>
          </a:prstGeom>
        </p:spPr>
      </p:pic>
    </p:spTree>
    <p:extLst>
      <p:ext uri="{BB962C8B-B14F-4D97-AF65-F5344CB8AC3E}">
        <p14:creationId xmlns:p14="http://schemas.microsoft.com/office/powerpoint/2010/main" val="2168156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F5BB3142-2D2A-32A1-B567-E31C28A60C4E}"/>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95F0AC16-AEE8-B1DA-4A3E-579D8ABADD4D}"/>
              </a:ext>
            </a:extLst>
          </p:cNvPr>
          <p:cNvSpPr txBox="1">
            <a:spLocks noGrp="1"/>
          </p:cNvSpPr>
          <p:nvPr>
            <p:ph type="body" idx="1"/>
          </p:nvPr>
        </p:nvSpPr>
        <p:spPr>
          <a:xfrm>
            <a:off x="533338" y="1565257"/>
            <a:ext cx="7163999" cy="4310104"/>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b="1" dirty="0"/>
              <a:t>Key financials</a:t>
            </a:r>
            <a:r>
              <a:rPr lang="nl-NL" dirty="0"/>
              <a:t>: Prepare income statements, balance sheets, cash flow, and projections to show fiscal health and growth. See Modules 3, 4, 5 and 7 – we have you covered!</a:t>
            </a:r>
          </a:p>
          <a:p>
            <a:pPr marL="571500" indent="-342900">
              <a:buFont typeface="Arial" panose="020B0604020202020204" pitchFamily="34" charset="0"/>
              <a:buChar char="•"/>
            </a:pPr>
            <a:r>
              <a:rPr lang="nl-NL" b="1" dirty="0" err="1"/>
              <a:t>Revenue</a:t>
            </a:r>
            <a:r>
              <a:rPr lang="nl-NL" b="1" dirty="0"/>
              <a:t> &amp; </a:t>
            </a:r>
            <a:r>
              <a:rPr lang="nl-NL" b="1" dirty="0" err="1"/>
              <a:t>scale</a:t>
            </a:r>
            <a:r>
              <a:rPr lang="nl-NL" dirty="0"/>
              <a:t>: </a:t>
            </a:r>
            <a:r>
              <a:rPr lang="nl-NL" dirty="0" err="1"/>
              <a:t>Explain</a:t>
            </a:r>
            <a:r>
              <a:rPr lang="nl-NL" dirty="0"/>
              <a:t> </a:t>
            </a:r>
            <a:r>
              <a:rPr lang="nl-NL" dirty="0" err="1"/>
              <a:t>your</a:t>
            </a:r>
            <a:r>
              <a:rPr lang="nl-NL" dirty="0"/>
              <a:t> </a:t>
            </a:r>
            <a:r>
              <a:rPr lang="nl-NL" dirty="0" err="1"/>
              <a:t>revenue</a:t>
            </a:r>
            <a:r>
              <a:rPr lang="nl-NL" dirty="0"/>
              <a:t> model </a:t>
            </a:r>
            <a:r>
              <a:rPr lang="nl-NL" dirty="0" err="1"/>
              <a:t>and</a:t>
            </a:r>
            <a:r>
              <a:rPr lang="nl-NL" dirty="0"/>
              <a:t> </a:t>
            </a:r>
            <a:r>
              <a:rPr lang="nl-NL" dirty="0" err="1"/>
              <a:t>how</a:t>
            </a:r>
            <a:r>
              <a:rPr lang="nl-NL" dirty="0"/>
              <a:t> </a:t>
            </a:r>
            <a:r>
              <a:rPr lang="nl-NL" dirty="0" err="1"/>
              <a:t>funding</a:t>
            </a:r>
            <a:r>
              <a:rPr lang="nl-NL" dirty="0"/>
              <a:t> </a:t>
            </a:r>
            <a:r>
              <a:rPr lang="nl-NL" dirty="0" err="1"/>
              <a:t>scales</a:t>
            </a:r>
            <a:r>
              <a:rPr lang="nl-NL" dirty="0"/>
              <a:t> </a:t>
            </a:r>
            <a:r>
              <a:rPr lang="nl-NL" dirty="0" err="1"/>
              <a:t>the</a:t>
            </a:r>
            <a:r>
              <a:rPr lang="nl-NL" dirty="0"/>
              <a:t> business.</a:t>
            </a:r>
          </a:p>
          <a:p>
            <a:pPr marL="571500" indent="-342900">
              <a:buFont typeface="Arial" panose="020B0604020202020204" pitchFamily="34" charset="0"/>
              <a:buChar char="•"/>
            </a:pPr>
            <a:r>
              <a:rPr lang="nl-NL" b="1" dirty="0"/>
              <a:t>Transparency</a:t>
            </a:r>
            <a:r>
              <a:rPr lang="nl-NL" dirty="0"/>
              <a:t>: Transparent documents build trust, reducing follow-ups and deal delays.</a:t>
            </a:r>
          </a:p>
        </p:txBody>
      </p:sp>
      <p:sp>
        <p:nvSpPr>
          <p:cNvPr id="252" name="Google Shape;252;p6">
            <a:extLst>
              <a:ext uri="{FF2B5EF4-FFF2-40B4-BE49-F238E27FC236}">
                <a16:creationId xmlns:a16="http://schemas.microsoft.com/office/drawing/2014/main" id="{BB2C93D1-695A-09EC-F1CE-DA0BAC6E2F7E}"/>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F8C9C016-EE53-F4A9-F52D-B8AF4EFD9F5B}"/>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Financial </a:t>
            </a:r>
            <a:r>
              <a:rPr lang="en-US" dirty="0" err="1">
                <a:solidFill>
                  <a:schemeClr val="lt1"/>
                </a:solidFill>
              </a:rPr>
              <a:t>transparancy</a:t>
            </a:r>
            <a:endParaRPr dirty="0"/>
          </a:p>
        </p:txBody>
      </p:sp>
      <p:pic>
        <p:nvPicPr>
          <p:cNvPr id="3" name="Afbeelding 2">
            <a:extLst>
              <a:ext uri="{FF2B5EF4-FFF2-40B4-BE49-F238E27FC236}">
                <a16:creationId xmlns:a16="http://schemas.microsoft.com/office/drawing/2014/main" id="{7F58B837-8ECC-A872-7400-F4FA2AAECB8C}"/>
              </a:ext>
            </a:extLst>
          </p:cNvPr>
          <p:cNvPicPr>
            <a:picLocks noChangeAspect="1"/>
          </p:cNvPicPr>
          <p:nvPr/>
        </p:nvPicPr>
        <p:blipFill>
          <a:blip r:embed="rId3"/>
          <a:stretch>
            <a:fillRect/>
          </a:stretch>
        </p:blipFill>
        <p:spPr>
          <a:xfrm>
            <a:off x="7995808" y="2054406"/>
            <a:ext cx="2640424" cy="2640424"/>
          </a:xfrm>
          <a:prstGeom prst="rect">
            <a:avLst/>
          </a:prstGeom>
        </p:spPr>
      </p:pic>
    </p:spTree>
    <p:extLst>
      <p:ext uri="{BB962C8B-B14F-4D97-AF65-F5344CB8AC3E}">
        <p14:creationId xmlns:p14="http://schemas.microsoft.com/office/powerpoint/2010/main" val="3235489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9DA6B6AB-5AB9-D099-CC67-67AED5C2F27F}"/>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BC1A8CCF-659B-66A8-653D-7075EF69DE26}"/>
              </a:ext>
            </a:extLst>
          </p:cNvPr>
          <p:cNvSpPr txBox="1">
            <a:spLocks noGrp="1"/>
          </p:cNvSpPr>
          <p:nvPr>
            <p:ph type="body" idx="1"/>
          </p:nvPr>
        </p:nvSpPr>
        <p:spPr>
          <a:xfrm>
            <a:off x="798381" y="1846921"/>
            <a:ext cx="6901133" cy="3849918"/>
          </a:xfrm>
          <a:prstGeom prst="rect">
            <a:avLst/>
          </a:prstGeom>
          <a:noFill/>
          <a:ln>
            <a:noFill/>
          </a:ln>
        </p:spPr>
        <p:txBody>
          <a:bodyPr spcFirstLastPara="1" wrap="square" lIns="91425" tIns="45700" rIns="91425" bIns="45700" anchor="t" anchorCtr="0">
            <a:noAutofit/>
          </a:bodyPr>
          <a:lstStyle/>
          <a:p>
            <a:pPr marL="228600" indent="0"/>
            <a:r>
              <a:rPr lang="nl-NL" dirty="0"/>
              <a:t>Confirm the startup’s legal structure, licenses, and regulatory compliance</a:t>
            </a:r>
          </a:p>
          <a:p>
            <a:pPr marL="228600" indent="0"/>
            <a:r>
              <a:rPr lang="nl-NL" dirty="0"/>
              <a:t>Document IP protections (patents, trademarks) to secure innovations.</a:t>
            </a:r>
          </a:p>
          <a:p>
            <a:pPr marL="228600" indent="0"/>
            <a:r>
              <a:rPr lang="nl-NL" dirty="0"/>
              <a:t>Keep </a:t>
            </a:r>
            <a:r>
              <a:rPr lang="nl-NL" dirty="0" err="1"/>
              <a:t>legal</a:t>
            </a:r>
            <a:r>
              <a:rPr lang="nl-NL" dirty="0"/>
              <a:t> </a:t>
            </a:r>
            <a:r>
              <a:rPr lang="nl-NL" dirty="0" err="1"/>
              <a:t>documents</a:t>
            </a:r>
            <a:r>
              <a:rPr lang="nl-NL" dirty="0"/>
              <a:t> accurate </a:t>
            </a:r>
            <a:r>
              <a:rPr lang="nl-NL" dirty="0" err="1"/>
              <a:t>and</a:t>
            </a:r>
            <a:r>
              <a:rPr lang="nl-NL" dirty="0"/>
              <a:t> </a:t>
            </a:r>
            <a:r>
              <a:rPr lang="nl-NL" dirty="0" err="1"/>
              <a:t>accessible</a:t>
            </a:r>
            <a:r>
              <a:rPr lang="nl-NL" dirty="0"/>
              <a:t> </a:t>
            </a:r>
            <a:r>
              <a:rPr lang="nl-NL" dirty="0" err="1"/>
              <a:t>to</a:t>
            </a:r>
            <a:r>
              <a:rPr lang="nl-NL" dirty="0"/>
              <a:t> </a:t>
            </a:r>
            <a:r>
              <a:rPr lang="nl-NL" dirty="0" err="1"/>
              <a:t>reduce</a:t>
            </a:r>
            <a:r>
              <a:rPr lang="nl-NL" dirty="0"/>
              <a:t> risk </a:t>
            </a:r>
            <a:r>
              <a:rPr lang="nl-NL" dirty="0" err="1"/>
              <a:t>and</a:t>
            </a:r>
            <a:r>
              <a:rPr lang="nl-NL" dirty="0"/>
              <a:t> </a:t>
            </a:r>
            <a:r>
              <a:rPr lang="nl-NL" dirty="0" err="1"/>
              <a:t>reassure</a:t>
            </a:r>
            <a:r>
              <a:rPr lang="nl-NL" dirty="0"/>
              <a:t> </a:t>
            </a:r>
            <a:r>
              <a:rPr lang="nl-NL" dirty="0" err="1"/>
              <a:t>investors</a:t>
            </a:r>
            <a:r>
              <a:rPr lang="nl-NL" dirty="0"/>
              <a:t>.</a:t>
            </a:r>
          </a:p>
          <a:p>
            <a:pPr marL="228600" indent="0"/>
            <a:endParaRPr lang="nl-NL" sz="1600" b="1" dirty="0"/>
          </a:p>
        </p:txBody>
      </p:sp>
      <p:sp>
        <p:nvSpPr>
          <p:cNvPr id="252" name="Google Shape;252;p6">
            <a:extLst>
              <a:ext uri="{FF2B5EF4-FFF2-40B4-BE49-F238E27FC236}">
                <a16:creationId xmlns:a16="http://schemas.microsoft.com/office/drawing/2014/main" id="{0F9CC5A3-0221-2402-B1B9-C57BF1147073}"/>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12269DB0-2D7C-F16F-6F93-7B9383BC1A60}"/>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Compliance and IP</a:t>
            </a:r>
            <a:endParaRPr dirty="0"/>
          </a:p>
        </p:txBody>
      </p:sp>
      <p:pic>
        <p:nvPicPr>
          <p:cNvPr id="2" name="Afbeelding 1">
            <a:extLst>
              <a:ext uri="{FF2B5EF4-FFF2-40B4-BE49-F238E27FC236}">
                <a16:creationId xmlns:a16="http://schemas.microsoft.com/office/drawing/2014/main" id="{38B63C72-6AE1-DB45-0702-7112A4342335}"/>
              </a:ext>
            </a:extLst>
          </p:cNvPr>
          <p:cNvPicPr>
            <a:picLocks noChangeAspect="1"/>
          </p:cNvPicPr>
          <p:nvPr/>
        </p:nvPicPr>
        <p:blipFill>
          <a:blip r:embed="rId3"/>
          <a:stretch>
            <a:fillRect/>
          </a:stretch>
        </p:blipFill>
        <p:spPr>
          <a:xfrm>
            <a:off x="7699514" y="1695366"/>
            <a:ext cx="3251200" cy="3251200"/>
          </a:xfrm>
          <a:prstGeom prst="rect">
            <a:avLst/>
          </a:prstGeom>
        </p:spPr>
      </p:pic>
    </p:spTree>
    <p:extLst>
      <p:ext uri="{BB962C8B-B14F-4D97-AF65-F5344CB8AC3E}">
        <p14:creationId xmlns:p14="http://schemas.microsoft.com/office/powerpoint/2010/main" val="214602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4912FFDE-82EB-9D4B-8964-8076196F444B}"/>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021D12F2-3291-D05E-99C4-F2A78C5A2C29}"/>
              </a:ext>
            </a:extLst>
          </p:cNvPr>
          <p:cNvSpPr txBox="1">
            <a:spLocks noGrp="1"/>
          </p:cNvSpPr>
          <p:nvPr>
            <p:ph type="body" idx="1"/>
          </p:nvPr>
        </p:nvSpPr>
        <p:spPr>
          <a:xfrm>
            <a:off x="798381" y="1827495"/>
            <a:ext cx="6673768" cy="3849918"/>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nl-NL" dirty="0"/>
              <a:t>Show </a:t>
            </a:r>
            <a:r>
              <a:rPr lang="nl-NL" dirty="0" err="1"/>
              <a:t>operational</a:t>
            </a:r>
            <a:r>
              <a:rPr lang="nl-NL" dirty="0"/>
              <a:t> </a:t>
            </a:r>
            <a:r>
              <a:rPr lang="nl-NL" dirty="0" err="1"/>
              <a:t>soundness</a:t>
            </a:r>
            <a:r>
              <a:rPr lang="nl-NL" dirty="0"/>
              <a:t>: </a:t>
            </a:r>
            <a:r>
              <a:rPr lang="nl-NL" dirty="0" err="1"/>
              <a:t>supply</a:t>
            </a:r>
            <a:r>
              <a:rPr lang="nl-NL" dirty="0"/>
              <a:t> chain, HR, </a:t>
            </a:r>
            <a:r>
              <a:rPr lang="nl-NL" dirty="0" err="1"/>
              <a:t>and</a:t>
            </a:r>
            <a:r>
              <a:rPr lang="nl-NL" dirty="0"/>
              <a:t> management </a:t>
            </a:r>
            <a:r>
              <a:rPr lang="nl-NL" dirty="0" err="1"/>
              <a:t>practices</a:t>
            </a:r>
            <a:r>
              <a:rPr lang="nl-NL" dirty="0"/>
              <a:t>.</a:t>
            </a:r>
          </a:p>
          <a:p>
            <a:pPr>
              <a:buFont typeface="Arial" panose="020B0604020202020204" pitchFamily="34" charset="0"/>
              <a:buChar char="•"/>
            </a:pPr>
            <a:r>
              <a:rPr lang="nl-NL" dirty="0"/>
              <a:t>Present market </a:t>
            </a:r>
            <a:r>
              <a:rPr lang="nl-NL" dirty="0" err="1"/>
              <a:t>position</a:t>
            </a:r>
            <a:r>
              <a:rPr lang="nl-NL" dirty="0"/>
              <a:t> </a:t>
            </a:r>
            <a:r>
              <a:rPr lang="nl-NL" dirty="0" err="1"/>
              <a:t>and</a:t>
            </a:r>
            <a:r>
              <a:rPr lang="nl-NL" dirty="0"/>
              <a:t> </a:t>
            </a:r>
            <a:r>
              <a:rPr lang="nl-NL" dirty="0" err="1"/>
              <a:t>competitor</a:t>
            </a:r>
            <a:r>
              <a:rPr lang="nl-NL" dirty="0"/>
              <a:t> analysis </a:t>
            </a:r>
            <a:r>
              <a:rPr lang="nl-NL" dirty="0" err="1"/>
              <a:t>to</a:t>
            </a:r>
            <a:r>
              <a:rPr lang="nl-NL" dirty="0"/>
              <a:t> show </a:t>
            </a:r>
            <a:r>
              <a:rPr lang="nl-NL" dirty="0" err="1"/>
              <a:t>demand</a:t>
            </a:r>
            <a:r>
              <a:rPr lang="nl-NL" dirty="0"/>
              <a:t> </a:t>
            </a:r>
            <a:r>
              <a:rPr lang="nl-NL" dirty="0" err="1"/>
              <a:t>and</a:t>
            </a:r>
            <a:r>
              <a:rPr lang="nl-NL" dirty="0"/>
              <a:t> </a:t>
            </a:r>
            <a:r>
              <a:rPr lang="nl-NL" dirty="0" err="1"/>
              <a:t>competitive</a:t>
            </a:r>
            <a:r>
              <a:rPr lang="nl-NL" dirty="0"/>
              <a:t> </a:t>
            </a:r>
            <a:r>
              <a:rPr lang="nl-NL" dirty="0" err="1"/>
              <a:t>edge</a:t>
            </a:r>
            <a:r>
              <a:rPr lang="nl-NL" dirty="0"/>
              <a:t>.</a:t>
            </a:r>
          </a:p>
          <a:p>
            <a:pPr>
              <a:buFont typeface="Arial" panose="020B0604020202020204" pitchFamily="34" charset="0"/>
              <a:buChar char="•"/>
            </a:pPr>
            <a:r>
              <a:rPr lang="nl-NL" dirty="0"/>
              <a:t>Identify and explain strategies to mitigate operational risks for better planning</a:t>
            </a:r>
            <a:r>
              <a:rPr lang="nl-NL" sz="2000" dirty="0"/>
              <a:t>.</a:t>
            </a:r>
          </a:p>
        </p:txBody>
      </p:sp>
      <p:sp>
        <p:nvSpPr>
          <p:cNvPr id="252" name="Google Shape;252;p6">
            <a:extLst>
              <a:ext uri="{FF2B5EF4-FFF2-40B4-BE49-F238E27FC236}">
                <a16:creationId xmlns:a16="http://schemas.microsoft.com/office/drawing/2014/main" id="{F8D635A8-C290-E7E5-8BC1-C2A69752E336}"/>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9E78C458-2538-45E2-37A1-FCADC78B2AFB}"/>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Market preparedness</a:t>
            </a:r>
            <a:endParaRPr dirty="0"/>
          </a:p>
        </p:txBody>
      </p:sp>
      <p:pic>
        <p:nvPicPr>
          <p:cNvPr id="2" name="Afbeelding 1">
            <a:extLst>
              <a:ext uri="{FF2B5EF4-FFF2-40B4-BE49-F238E27FC236}">
                <a16:creationId xmlns:a16="http://schemas.microsoft.com/office/drawing/2014/main" id="{12CFA60F-F794-9B52-4C91-5FCBA5826ED8}"/>
              </a:ext>
            </a:extLst>
          </p:cNvPr>
          <p:cNvPicPr>
            <a:picLocks noChangeAspect="1"/>
          </p:cNvPicPr>
          <p:nvPr/>
        </p:nvPicPr>
        <p:blipFill>
          <a:blip r:embed="rId3"/>
          <a:stretch>
            <a:fillRect/>
          </a:stretch>
        </p:blipFill>
        <p:spPr>
          <a:xfrm>
            <a:off x="7777085" y="1771345"/>
            <a:ext cx="3019019" cy="3019019"/>
          </a:xfrm>
          <a:prstGeom prst="rect">
            <a:avLst/>
          </a:prstGeom>
        </p:spPr>
      </p:pic>
    </p:spTree>
    <p:extLst>
      <p:ext uri="{BB962C8B-B14F-4D97-AF65-F5344CB8AC3E}">
        <p14:creationId xmlns:p14="http://schemas.microsoft.com/office/powerpoint/2010/main" val="1384290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a16="http://schemas.microsoft.com/office/drawing/2014/main" id="{75958E78-3EF6-2C51-7293-D856C88EEFC9}"/>
            </a:ext>
          </a:extLst>
        </p:cNvPr>
        <p:cNvGrpSpPr/>
        <p:nvPr/>
      </p:nvGrpSpPr>
      <p:grpSpPr>
        <a:xfrm>
          <a:off x="0" y="0"/>
          <a:ext cx="0" cy="0"/>
          <a:chOff x="0" y="0"/>
          <a:chExt cx="0" cy="0"/>
        </a:xfrm>
      </p:grpSpPr>
      <p:sp>
        <p:nvSpPr>
          <p:cNvPr id="245" name="Google Shape;245;p5">
            <a:extLst>
              <a:ext uri="{FF2B5EF4-FFF2-40B4-BE49-F238E27FC236}">
                <a16:creationId xmlns:a16="http://schemas.microsoft.com/office/drawing/2014/main" id="{7DD0C2FB-9976-6ECE-BEE3-9C91F27CCD3C}"/>
              </a:ext>
            </a:extLst>
          </p:cNvPr>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nl-NL" b="1" dirty="0">
                <a:solidFill>
                  <a:schemeClr val="bg1"/>
                </a:solidFill>
                <a:effectLst/>
              </a:rPr>
              <a:t>Investor Relationship </a:t>
            </a:r>
            <a:r>
              <a:rPr lang="nl-NL" b="1" dirty="0">
                <a:solidFill>
                  <a:schemeClr val="bg1"/>
                </a:solidFill>
              </a:rPr>
              <a:t>M</a:t>
            </a:r>
            <a:r>
              <a:rPr lang="nl-NL" b="1" dirty="0">
                <a:solidFill>
                  <a:schemeClr val="bg1"/>
                </a:solidFill>
                <a:effectLst/>
              </a:rPr>
              <a:t>anagement</a:t>
            </a:r>
            <a:endParaRPr lang="nl-NL" dirty="0">
              <a:solidFill>
                <a:schemeClr val="bg1"/>
              </a:solidFill>
            </a:endParaRPr>
          </a:p>
        </p:txBody>
      </p:sp>
      <p:sp>
        <p:nvSpPr>
          <p:cNvPr id="246" name="Google Shape;246;p5">
            <a:extLst>
              <a:ext uri="{FF2B5EF4-FFF2-40B4-BE49-F238E27FC236}">
                <a16:creationId xmlns:a16="http://schemas.microsoft.com/office/drawing/2014/main" id="{B9C22975-20F5-01DA-B120-9CDF8CB5AE67}"/>
              </a:ext>
            </a:extLst>
          </p:cNvPr>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03</a:t>
            </a:r>
            <a:endParaRPr dirty="0"/>
          </a:p>
        </p:txBody>
      </p:sp>
    </p:spTree>
    <p:extLst>
      <p:ext uri="{BB962C8B-B14F-4D97-AF65-F5344CB8AC3E}">
        <p14:creationId xmlns:p14="http://schemas.microsoft.com/office/powerpoint/2010/main" val="558553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What are Investor Relations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1" y="1565257"/>
            <a:ext cx="10336737" cy="2308324"/>
          </a:xfrm>
          <a:prstGeom prst="rect">
            <a:avLst/>
          </a:prstGeom>
          <a:noFill/>
        </p:spPr>
        <p:txBody>
          <a:bodyPr wrap="square">
            <a:spAutoFit/>
          </a:bodyPr>
          <a:lstStyle/>
          <a:p>
            <a:r>
              <a:rPr lang="en-US" sz="2400" dirty="0">
                <a:solidFill>
                  <a:srgbClr val="595959"/>
                </a:solidFill>
              </a:rPr>
              <a:t>Investor relations (IR) refers to the ongoing management of communication between a company and its investors. This function helps build trust and transparency, ensuring that investors remain confident in the company's long-term success. Effective investor relations can lead to continued funding/financing, support during challenging times, and strengthened relationships that last for years.</a:t>
            </a:r>
            <a:endParaRPr lang="en-IE" dirty="0">
              <a:solidFill>
                <a:srgbClr val="595959"/>
              </a:solidFill>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nvGraphicFramePr>
        <p:xfrm>
          <a:off x="677332" y="3873581"/>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370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918950" y="1821716"/>
            <a:ext cx="4867011" cy="4013365"/>
          </a:xfrm>
        </p:spPr>
        <p:txBody>
          <a:bodyPr>
            <a:normAutofit fontScale="62500" lnSpcReduction="20000"/>
          </a:bodyPr>
          <a:lstStyle/>
          <a:p>
            <a:pPr marL="0" indent="0"/>
            <a:r>
              <a:rPr lang="en-US" sz="3800" dirty="0">
                <a:latin typeface="Calibri" panose="020F0502020204030204" pitchFamily="34" charset="0"/>
                <a:ea typeface="Calibri" panose="020F0502020204030204" pitchFamily="34" charset="0"/>
                <a:cs typeface="Calibri" panose="020F0502020204030204" pitchFamily="34" charset="0"/>
              </a:rPr>
              <a:t>Transparency is critical in building and maintaining trust with investors. Clear and honest communication reduces uncertainty and keeps investors confident in the business's leadership and future direction. Companies should provide regular updates on financial performance, strategic plans, and any challenges the business faces. This not only builds credibility but also sets realistic expectations.</a:t>
            </a:r>
          </a:p>
          <a:p>
            <a:pPr marL="457200" indent="-457200">
              <a:buAutoNum type="arabicParenR"/>
            </a:pPr>
            <a:endParaRPr lang="de-DE" sz="2000" dirty="0"/>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a:xfrm>
            <a:off x="918950" y="582742"/>
            <a:ext cx="10532800" cy="992652"/>
          </a:xfrm>
        </p:spPr>
        <p:txBody>
          <a:bodyPr/>
          <a:lstStyle/>
          <a:p>
            <a:r>
              <a:rPr lang="de-DE" b="1" dirty="0">
                <a:latin typeface="Calibri" panose="020F0502020204030204" pitchFamily="34" charset="0"/>
                <a:ea typeface="Calibri" panose="020F0502020204030204" pitchFamily="34" charset="0"/>
                <a:cs typeface="Calibri" panose="020F0502020204030204" pitchFamily="34" charset="0"/>
              </a:rPr>
              <a:t>The Role of Transperency    </a:t>
            </a:r>
          </a:p>
          <a:p>
            <a:r>
              <a:rPr lang="de-DE" b="1" dirty="0">
                <a:latin typeface="Calibri" panose="020F0502020204030204" pitchFamily="34" charset="0"/>
                <a:ea typeface="Calibri" panose="020F0502020204030204" pitchFamily="34" charset="0"/>
                <a:cs typeface="Calibri" panose="020F0502020204030204" pitchFamily="34" charset="0"/>
              </a:rPr>
              <a:t>in Investor Relations</a:t>
            </a:r>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solidFill>
            <a:schemeClr val="bg1"/>
          </a:solidFill>
        </p:spPr>
        <p:txBody>
          <a:bodyPr/>
          <a:lstStyle/>
          <a:p>
            <a:pPr marL="0" indent="0">
              <a:buNone/>
            </a:pPr>
            <a:r>
              <a:rPr lang="en-US" sz="2400" b="1" dirty="0">
                <a:solidFill>
                  <a:srgbClr val="47B5C8"/>
                </a:solidFill>
                <a:latin typeface="Calibri" panose="020F0502020204030204" pitchFamily="34" charset="0"/>
                <a:ea typeface="Calibri" panose="020F0502020204030204" pitchFamily="34" charset="0"/>
                <a:cs typeface="Calibri" panose="020F0502020204030204" pitchFamily="34" charset="0"/>
              </a:rPr>
              <a:t>What to share:</a:t>
            </a:r>
          </a:p>
          <a:p>
            <a:pPr marL="0" indent="0">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Financial Performance: </a:t>
            </a:r>
            <a:r>
              <a:rPr lang="en-US" sz="2400" dirty="0">
                <a:latin typeface="Calibri" panose="020F0502020204030204" pitchFamily="34" charset="0"/>
                <a:ea typeface="Calibri" panose="020F0502020204030204" pitchFamily="34" charset="0"/>
                <a:cs typeface="Calibri" panose="020F0502020204030204" pitchFamily="34" charset="0"/>
              </a:rPr>
              <a:t>Quarterly earnings, cash flow, revenue growth.</a:t>
            </a:r>
          </a:p>
          <a:p>
            <a:pPr marL="3429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Business Challenges: </a:t>
            </a:r>
            <a:r>
              <a:rPr lang="en-US" sz="2400" dirty="0">
                <a:latin typeface="Calibri" panose="020F0502020204030204" pitchFamily="34" charset="0"/>
                <a:ea typeface="Calibri" panose="020F0502020204030204" pitchFamily="34" charset="0"/>
                <a:cs typeface="Calibri" panose="020F0502020204030204" pitchFamily="34" charset="0"/>
              </a:rPr>
              <a:t>Be upfront about any difficulties or setbacks.</a:t>
            </a:r>
          </a:p>
          <a:p>
            <a:pPr marL="3429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Opportunities and Future Plans: </a:t>
            </a:r>
            <a:r>
              <a:rPr lang="en-US" sz="2400" dirty="0">
                <a:latin typeface="Calibri" panose="020F0502020204030204" pitchFamily="34" charset="0"/>
                <a:ea typeface="Calibri" panose="020F0502020204030204" pitchFamily="34" charset="0"/>
                <a:cs typeface="Calibri" panose="020F0502020204030204" pitchFamily="34" charset="0"/>
              </a:rPr>
              <a:t>Highlight future growth opportunities and the company's long-term vision.</a:t>
            </a:r>
          </a:p>
        </p:txBody>
      </p:sp>
    </p:spTree>
    <p:extLst>
      <p:ext uri="{BB962C8B-B14F-4D97-AF65-F5344CB8AC3E}">
        <p14:creationId xmlns:p14="http://schemas.microsoft.com/office/powerpoint/2010/main" val="314557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
          <p:cNvSpPr txBox="1">
            <a:spLocks noGrp="1"/>
          </p:cNvSpPr>
          <p:nvPr>
            <p:ph type="body" idx="1"/>
          </p:nvPr>
        </p:nvSpPr>
        <p:spPr>
          <a:xfrm>
            <a:off x="798381" y="1468118"/>
            <a:ext cx="9915112" cy="384991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595959"/>
              </a:buClr>
              <a:buSzPts val="2400"/>
              <a:buNone/>
            </a:pPr>
            <a:endParaRPr dirty="0"/>
          </a:p>
          <a:p>
            <a:pPr marL="571500" indent="-342900">
              <a:spcBef>
                <a:spcPts val="0"/>
              </a:spcBef>
              <a:spcAft>
                <a:spcPts val="0"/>
              </a:spcAft>
              <a:buFont typeface="Arial" panose="020B0604020202020204" pitchFamily="34" charset="0"/>
              <a:buChar char="•"/>
            </a:pPr>
            <a:r>
              <a:rPr lang="nl-NL" b="1" dirty="0">
                <a:solidFill>
                  <a:schemeClr val="bg1">
                    <a:lumMod val="50000"/>
                  </a:schemeClr>
                </a:solidFill>
                <a:effectLst/>
              </a:rPr>
              <a:t>Knowledge</a:t>
            </a:r>
            <a:r>
              <a:rPr lang="nl-NL" dirty="0">
                <a:solidFill>
                  <a:schemeClr val="bg1">
                    <a:lumMod val="50000"/>
                  </a:schemeClr>
                </a:solidFill>
                <a:effectLst/>
              </a:rPr>
              <a:t>: </a:t>
            </a:r>
            <a:r>
              <a:rPr lang="nl-NL" dirty="0" err="1">
                <a:solidFill>
                  <a:schemeClr val="bg1">
                    <a:lumMod val="50000"/>
                  </a:schemeClr>
                </a:solidFill>
                <a:effectLst/>
              </a:rPr>
              <a:t>Learners</a:t>
            </a:r>
            <a:r>
              <a:rPr lang="nl-NL" dirty="0">
                <a:solidFill>
                  <a:schemeClr val="bg1">
                    <a:lumMod val="50000"/>
                  </a:schemeClr>
                </a:solidFill>
                <a:effectLst/>
              </a:rPr>
              <a:t> </a:t>
            </a:r>
            <a:r>
              <a:rPr lang="nl-NL" dirty="0" err="1">
                <a:solidFill>
                  <a:schemeClr val="bg1">
                    <a:lumMod val="50000"/>
                  </a:schemeClr>
                </a:solidFill>
                <a:effectLst/>
              </a:rPr>
              <a:t>will</a:t>
            </a:r>
            <a:r>
              <a:rPr lang="nl-NL" dirty="0">
                <a:solidFill>
                  <a:schemeClr val="bg1">
                    <a:lumMod val="50000"/>
                  </a:schemeClr>
                </a:solidFill>
                <a:effectLst/>
              </a:rPr>
              <a:t> </a:t>
            </a:r>
            <a:r>
              <a:rPr lang="nl-NL" dirty="0" err="1">
                <a:solidFill>
                  <a:schemeClr val="bg1">
                    <a:lumMod val="50000"/>
                  </a:schemeClr>
                </a:solidFill>
                <a:effectLst/>
              </a:rPr>
              <a:t>understand</a:t>
            </a:r>
            <a:r>
              <a:rPr lang="nl-NL" dirty="0">
                <a:solidFill>
                  <a:schemeClr val="bg1">
                    <a:lumMod val="50000"/>
                  </a:schemeClr>
                </a:solidFill>
                <a:effectLst/>
              </a:rPr>
              <a:t> </a:t>
            </a:r>
            <a:r>
              <a:rPr lang="nl-NL" dirty="0" err="1">
                <a:solidFill>
                  <a:schemeClr val="bg1">
                    <a:lumMod val="50000"/>
                  </a:schemeClr>
                </a:solidFill>
                <a:effectLst/>
              </a:rPr>
              <a:t>the</a:t>
            </a:r>
            <a:r>
              <a:rPr lang="nl-NL" dirty="0">
                <a:solidFill>
                  <a:schemeClr val="bg1">
                    <a:lumMod val="50000"/>
                  </a:schemeClr>
                </a:solidFill>
                <a:effectLst/>
              </a:rPr>
              <a:t> investment landscape, </a:t>
            </a:r>
            <a:r>
              <a:rPr lang="nl-NL" dirty="0" err="1">
                <a:solidFill>
                  <a:schemeClr val="bg1">
                    <a:lumMod val="50000"/>
                  </a:schemeClr>
                </a:solidFill>
                <a:effectLst/>
              </a:rPr>
              <a:t>investor</a:t>
            </a:r>
            <a:r>
              <a:rPr lang="nl-NL" dirty="0">
                <a:solidFill>
                  <a:schemeClr val="bg1">
                    <a:lumMod val="50000"/>
                  </a:schemeClr>
                </a:solidFill>
                <a:effectLst/>
              </a:rPr>
              <a:t> </a:t>
            </a:r>
            <a:r>
              <a:rPr lang="nl-NL" dirty="0" err="1">
                <a:solidFill>
                  <a:schemeClr val="bg1">
                    <a:lumMod val="50000"/>
                  </a:schemeClr>
                </a:solidFill>
                <a:effectLst/>
              </a:rPr>
              <a:t>expectations</a:t>
            </a:r>
            <a:r>
              <a:rPr lang="nl-NL" dirty="0">
                <a:solidFill>
                  <a:schemeClr val="bg1">
                    <a:lumMod val="50000"/>
                  </a:schemeClr>
                </a:solidFill>
                <a:effectLst/>
              </a:rPr>
              <a:t>, pitch </a:t>
            </a:r>
            <a:r>
              <a:rPr lang="nl-NL" dirty="0" err="1">
                <a:solidFill>
                  <a:schemeClr val="bg1">
                    <a:lumMod val="50000"/>
                  </a:schemeClr>
                </a:solidFill>
                <a:effectLst/>
              </a:rPr>
              <a:t>components</a:t>
            </a:r>
            <a:r>
              <a:rPr lang="nl-NL" dirty="0">
                <a:solidFill>
                  <a:schemeClr val="bg1">
                    <a:lumMod val="50000"/>
                  </a:schemeClr>
                </a:solidFill>
                <a:effectLst/>
              </a:rPr>
              <a:t>, </a:t>
            </a:r>
            <a:r>
              <a:rPr lang="nl-NL" dirty="0" err="1">
                <a:solidFill>
                  <a:schemeClr val="bg1">
                    <a:lumMod val="50000"/>
                  </a:schemeClr>
                </a:solidFill>
                <a:effectLst/>
              </a:rPr>
              <a:t>due</a:t>
            </a:r>
            <a:r>
              <a:rPr lang="nl-NL" dirty="0">
                <a:solidFill>
                  <a:schemeClr val="bg1">
                    <a:lumMod val="50000"/>
                  </a:schemeClr>
                </a:solidFill>
                <a:effectLst/>
              </a:rPr>
              <a:t> diligence </a:t>
            </a:r>
            <a:r>
              <a:rPr lang="nl-NL" dirty="0" err="1">
                <a:solidFill>
                  <a:schemeClr val="bg1">
                    <a:lumMod val="50000"/>
                  </a:schemeClr>
                </a:solidFill>
                <a:effectLst/>
              </a:rPr>
              <a:t>prep</a:t>
            </a:r>
            <a:r>
              <a:rPr lang="nl-NL" dirty="0">
                <a:solidFill>
                  <a:schemeClr val="bg1">
                    <a:lumMod val="50000"/>
                  </a:schemeClr>
                </a:solidFill>
                <a:effectLst/>
              </a:rPr>
              <a:t>, </a:t>
            </a:r>
            <a:r>
              <a:rPr lang="nl-NL" dirty="0" err="1">
                <a:solidFill>
                  <a:schemeClr val="bg1">
                    <a:lumMod val="50000"/>
                  </a:schemeClr>
                </a:solidFill>
                <a:effectLst/>
              </a:rPr>
              <a:t>and</a:t>
            </a:r>
            <a:r>
              <a:rPr lang="nl-NL" dirty="0">
                <a:solidFill>
                  <a:schemeClr val="bg1">
                    <a:lumMod val="50000"/>
                  </a:schemeClr>
                </a:solidFill>
                <a:effectLst/>
              </a:rPr>
              <a:t> </a:t>
            </a:r>
            <a:r>
              <a:rPr lang="nl-NL" dirty="0" err="1">
                <a:solidFill>
                  <a:schemeClr val="bg1">
                    <a:lumMod val="50000"/>
                  </a:schemeClr>
                </a:solidFill>
                <a:effectLst/>
              </a:rPr>
              <a:t>investor</a:t>
            </a:r>
            <a:r>
              <a:rPr lang="nl-NL" dirty="0">
                <a:solidFill>
                  <a:schemeClr val="bg1">
                    <a:lumMod val="50000"/>
                  </a:schemeClr>
                </a:solidFill>
                <a:effectLst/>
              </a:rPr>
              <a:t> relations.</a:t>
            </a:r>
          </a:p>
          <a:p>
            <a:pPr marL="571500" indent="-342900">
              <a:spcBef>
                <a:spcPts val="0"/>
              </a:spcBef>
              <a:spcAft>
                <a:spcPts val="0"/>
              </a:spcAft>
              <a:buFont typeface="Arial" panose="020B0604020202020204" pitchFamily="34" charset="0"/>
              <a:buChar char="•"/>
            </a:pPr>
            <a:r>
              <a:rPr lang="nl-NL" b="1" dirty="0">
                <a:solidFill>
                  <a:schemeClr val="bg1">
                    <a:lumMod val="50000"/>
                  </a:schemeClr>
                </a:solidFill>
                <a:effectLst/>
              </a:rPr>
              <a:t>Skills</a:t>
            </a:r>
            <a:r>
              <a:rPr lang="nl-NL" dirty="0">
                <a:solidFill>
                  <a:schemeClr val="bg1">
                    <a:lumMod val="50000"/>
                  </a:schemeClr>
                </a:solidFill>
                <a:effectLst/>
              </a:rPr>
              <a:t>: </a:t>
            </a:r>
            <a:r>
              <a:rPr lang="nl-NL" dirty="0" err="1">
                <a:solidFill>
                  <a:schemeClr val="bg1">
                    <a:lumMod val="50000"/>
                  </a:schemeClr>
                </a:solidFill>
                <a:effectLst/>
              </a:rPr>
              <a:t>Learn</a:t>
            </a:r>
            <a:r>
              <a:rPr lang="nl-NL" dirty="0">
                <a:solidFill>
                  <a:schemeClr val="bg1">
                    <a:lumMod val="50000"/>
                  </a:schemeClr>
                </a:solidFill>
                <a:effectLst/>
              </a:rPr>
              <a:t> </a:t>
            </a:r>
            <a:r>
              <a:rPr lang="nl-NL" dirty="0" err="1">
                <a:solidFill>
                  <a:schemeClr val="bg1">
                    <a:lumMod val="50000"/>
                  </a:schemeClr>
                </a:solidFill>
                <a:effectLst/>
              </a:rPr>
              <a:t>to</a:t>
            </a:r>
            <a:r>
              <a:rPr lang="nl-NL" dirty="0">
                <a:solidFill>
                  <a:schemeClr val="bg1">
                    <a:lumMod val="50000"/>
                  </a:schemeClr>
                </a:solidFill>
                <a:effectLst/>
              </a:rPr>
              <a:t> </a:t>
            </a:r>
            <a:r>
              <a:rPr lang="nl-NL" dirty="0" err="1">
                <a:solidFill>
                  <a:schemeClr val="bg1">
                    <a:lumMod val="50000"/>
                  </a:schemeClr>
                </a:solidFill>
                <a:effectLst/>
              </a:rPr>
              <a:t>craft</a:t>
            </a:r>
            <a:r>
              <a:rPr lang="nl-NL" dirty="0">
                <a:solidFill>
                  <a:schemeClr val="bg1">
                    <a:lumMod val="50000"/>
                  </a:schemeClr>
                </a:solidFill>
                <a:effectLst/>
              </a:rPr>
              <a:t> </a:t>
            </a:r>
            <a:r>
              <a:rPr lang="nl-NL" dirty="0" err="1">
                <a:solidFill>
                  <a:schemeClr val="bg1">
                    <a:lumMod val="50000"/>
                  </a:schemeClr>
                </a:solidFill>
                <a:effectLst/>
              </a:rPr>
              <a:t>pitches</a:t>
            </a:r>
            <a:r>
              <a:rPr lang="nl-NL" dirty="0">
                <a:solidFill>
                  <a:schemeClr val="bg1">
                    <a:lumMod val="50000"/>
                  </a:schemeClr>
                </a:solidFill>
                <a:effectLst/>
              </a:rPr>
              <a:t>, </a:t>
            </a:r>
            <a:r>
              <a:rPr lang="nl-NL" dirty="0" err="1">
                <a:solidFill>
                  <a:schemeClr val="bg1">
                    <a:lumMod val="50000"/>
                  </a:schemeClr>
                </a:solidFill>
                <a:effectLst/>
              </a:rPr>
              <a:t>prepare</a:t>
            </a:r>
            <a:r>
              <a:rPr lang="nl-NL" dirty="0">
                <a:solidFill>
                  <a:schemeClr val="bg1">
                    <a:lumMod val="50000"/>
                  </a:schemeClr>
                </a:solidFill>
                <a:effectLst/>
              </a:rPr>
              <a:t> </a:t>
            </a:r>
            <a:r>
              <a:rPr lang="nl-NL" dirty="0" err="1">
                <a:solidFill>
                  <a:schemeClr val="bg1">
                    <a:lumMod val="50000"/>
                  </a:schemeClr>
                </a:solidFill>
                <a:effectLst/>
              </a:rPr>
              <a:t>due</a:t>
            </a:r>
            <a:r>
              <a:rPr lang="nl-NL" dirty="0">
                <a:solidFill>
                  <a:schemeClr val="bg1">
                    <a:lumMod val="50000"/>
                  </a:schemeClr>
                </a:solidFill>
                <a:effectLst/>
              </a:rPr>
              <a:t> diligence </a:t>
            </a:r>
            <a:r>
              <a:rPr lang="nl-NL" dirty="0" err="1">
                <a:solidFill>
                  <a:schemeClr val="bg1">
                    <a:lumMod val="50000"/>
                  </a:schemeClr>
                </a:solidFill>
                <a:effectLst/>
              </a:rPr>
              <a:t>documents</a:t>
            </a:r>
            <a:r>
              <a:rPr lang="nl-NL" dirty="0">
                <a:solidFill>
                  <a:schemeClr val="bg1">
                    <a:lumMod val="50000"/>
                  </a:schemeClr>
                </a:solidFill>
                <a:effectLst/>
              </a:rPr>
              <a:t>, manage </a:t>
            </a:r>
            <a:r>
              <a:rPr lang="nl-NL" dirty="0" err="1">
                <a:solidFill>
                  <a:schemeClr val="bg1">
                    <a:lumMod val="50000"/>
                  </a:schemeClr>
                </a:solidFill>
                <a:effectLst/>
              </a:rPr>
              <a:t>investor</a:t>
            </a:r>
            <a:r>
              <a:rPr lang="nl-NL" dirty="0">
                <a:solidFill>
                  <a:schemeClr val="bg1">
                    <a:lumMod val="50000"/>
                  </a:schemeClr>
                </a:solidFill>
                <a:effectLst/>
              </a:rPr>
              <a:t> relations, </a:t>
            </a:r>
            <a:r>
              <a:rPr lang="nl-NL" dirty="0" err="1">
                <a:solidFill>
                  <a:schemeClr val="bg1">
                    <a:lumMod val="50000"/>
                  </a:schemeClr>
                </a:solidFill>
                <a:effectLst/>
              </a:rPr>
              <a:t>and</a:t>
            </a:r>
            <a:r>
              <a:rPr lang="nl-NL" dirty="0">
                <a:solidFill>
                  <a:schemeClr val="bg1">
                    <a:lumMod val="50000"/>
                  </a:schemeClr>
                </a:solidFill>
                <a:effectLst/>
              </a:rPr>
              <a:t> </a:t>
            </a:r>
            <a:r>
              <a:rPr lang="nl-NL" dirty="0" err="1">
                <a:solidFill>
                  <a:schemeClr val="bg1">
                    <a:lumMod val="50000"/>
                  </a:schemeClr>
                </a:solidFill>
                <a:effectLst/>
              </a:rPr>
              <a:t>establish</a:t>
            </a:r>
            <a:r>
              <a:rPr lang="nl-NL" dirty="0">
                <a:solidFill>
                  <a:schemeClr val="bg1">
                    <a:lumMod val="50000"/>
                  </a:schemeClr>
                </a:solidFill>
                <a:effectLst/>
              </a:rPr>
              <a:t> post-investment </a:t>
            </a:r>
            <a:r>
              <a:rPr lang="nl-NL" dirty="0" err="1">
                <a:solidFill>
                  <a:schemeClr val="bg1">
                    <a:lumMod val="50000"/>
                  </a:schemeClr>
                </a:solidFill>
                <a:effectLst/>
              </a:rPr>
              <a:t>reporting</a:t>
            </a:r>
            <a:r>
              <a:rPr lang="nl-NL" dirty="0">
                <a:solidFill>
                  <a:schemeClr val="bg1">
                    <a:lumMod val="50000"/>
                  </a:schemeClr>
                </a:solidFill>
                <a:effectLst/>
              </a:rPr>
              <a:t> systems.</a:t>
            </a:r>
          </a:p>
          <a:p>
            <a:pPr marL="571500" indent="-342900">
              <a:spcBef>
                <a:spcPts val="0"/>
              </a:spcBef>
              <a:spcAft>
                <a:spcPts val="0"/>
              </a:spcAft>
              <a:buFont typeface="Arial" panose="020B0604020202020204" pitchFamily="34" charset="0"/>
              <a:buChar char="•"/>
            </a:pPr>
            <a:r>
              <a:rPr lang="nl-NL" b="1" dirty="0" err="1">
                <a:solidFill>
                  <a:schemeClr val="bg1">
                    <a:lumMod val="50000"/>
                  </a:schemeClr>
                </a:solidFill>
                <a:effectLst/>
              </a:rPr>
              <a:t>Behaviors</a:t>
            </a:r>
            <a:r>
              <a:rPr lang="nl-NL" dirty="0">
                <a:solidFill>
                  <a:schemeClr val="bg1">
                    <a:lumMod val="50000"/>
                  </a:schemeClr>
                </a:solidFill>
                <a:effectLst/>
              </a:rPr>
              <a:t>: </a:t>
            </a:r>
            <a:r>
              <a:rPr lang="nl-NL" dirty="0" err="1">
                <a:solidFill>
                  <a:schemeClr val="bg1">
                    <a:lumMod val="50000"/>
                  </a:schemeClr>
                </a:solidFill>
                <a:effectLst/>
              </a:rPr>
              <a:t>Cultivate</a:t>
            </a:r>
            <a:r>
              <a:rPr lang="nl-NL" dirty="0">
                <a:solidFill>
                  <a:schemeClr val="bg1">
                    <a:lumMod val="50000"/>
                  </a:schemeClr>
                </a:solidFill>
                <a:effectLst/>
              </a:rPr>
              <a:t> </a:t>
            </a:r>
            <a:r>
              <a:rPr lang="nl-NL" dirty="0" err="1">
                <a:solidFill>
                  <a:schemeClr val="bg1">
                    <a:lumMod val="50000"/>
                  </a:schemeClr>
                </a:solidFill>
                <a:effectLst/>
              </a:rPr>
              <a:t>proactive</a:t>
            </a:r>
            <a:r>
              <a:rPr lang="nl-NL" dirty="0">
                <a:solidFill>
                  <a:schemeClr val="bg1">
                    <a:lumMod val="50000"/>
                  </a:schemeClr>
                </a:solidFill>
                <a:effectLst/>
              </a:rPr>
              <a:t> </a:t>
            </a:r>
            <a:r>
              <a:rPr lang="nl-NL" dirty="0" err="1">
                <a:solidFill>
                  <a:schemeClr val="bg1">
                    <a:lumMod val="50000"/>
                  </a:schemeClr>
                </a:solidFill>
                <a:effectLst/>
              </a:rPr>
              <a:t>investor</a:t>
            </a:r>
            <a:r>
              <a:rPr lang="nl-NL" dirty="0">
                <a:solidFill>
                  <a:schemeClr val="bg1">
                    <a:lumMod val="50000"/>
                  </a:schemeClr>
                </a:solidFill>
                <a:effectLst/>
              </a:rPr>
              <a:t> engagement, </a:t>
            </a:r>
            <a:r>
              <a:rPr lang="nl-NL" dirty="0" err="1">
                <a:solidFill>
                  <a:schemeClr val="bg1">
                    <a:lumMod val="50000"/>
                  </a:schemeClr>
                </a:solidFill>
                <a:effectLst/>
              </a:rPr>
              <a:t>emphasizing</a:t>
            </a:r>
            <a:r>
              <a:rPr lang="nl-NL" dirty="0">
                <a:solidFill>
                  <a:schemeClr val="bg1">
                    <a:lumMod val="50000"/>
                  </a:schemeClr>
                </a:solidFill>
                <a:effectLst/>
              </a:rPr>
              <a:t> </a:t>
            </a:r>
            <a:r>
              <a:rPr lang="nl-NL" dirty="0" err="1">
                <a:solidFill>
                  <a:schemeClr val="bg1">
                    <a:lumMod val="50000"/>
                  </a:schemeClr>
                </a:solidFill>
                <a:effectLst/>
              </a:rPr>
              <a:t>transparency</a:t>
            </a:r>
            <a:r>
              <a:rPr lang="nl-NL" dirty="0">
                <a:solidFill>
                  <a:schemeClr val="bg1">
                    <a:lumMod val="50000"/>
                  </a:schemeClr>
                </a:solidFill>
                <a:effectLst/>
              </a:rPr>
              <a:t>, </a:t>
            </a:r>
            <a:r>
              <a:rPr lang="nl-NL" dirty="0" err="1">
                <a:solidFill>
                  <a:schemeClr val="bg1">
                    <a:lumMod val="50000"/>
                  </a:schemeClr>
                </a:solidFill>
                <a:effectLst/>
              </a:rPr>
              <a:t>honesty</a:t>
            </a:r>
            <a:r>
              <a:rPr lang="nl-NL" dirty="0">
                <a:solidFill>
                  <a:schemeClr val="bg1">
                    <a:lumMod val="50000"/>
                  </a:schemeClr>
                </a:solidFill>
                <a:effectLst/>
              </a:rPr>
              <a:t>, </a:t>
            </a:r>
            <a:r>
              <a:rPr lang="nl-NL" dirty="0" err="1">
                <a:solidFill>
                  <a:schemeClr val="bg1">
                    <a:lumMod val="50000"/>
                  </a:schemeClr>
                </a:solidFill>
                <a:effectLst/>
              </a:rPr>
              <a:t>and</a:t>
            </a:r>
            <a:r>
              <a:rPr lang="nl-NL" dirty="0">
                <a:solidFill>
                  <a:schemeClr val="bg1">
                    <a:lumMod val="50000"/>
                  </a:schemeClr>
                </a:solidFill>
                <a:effectLst/>
              </a:rPr>
              <a:t> </a:t>
            </a:r>
            <a:r>
              <a:rPr lang="nl-NL" dirty="0" err="1">
                <a:solidFill>
                  <a:schemeClr val="bg1">
                    <a:lumMod val="50000"/>
                  </a:schemeClr>
                </a:solidFill>
                <a:effectLst/>
              </a:rPr>
              <a:t>preparedness</a:t>
            </a:r>
            <a:r>
              <a:rPr lang="nl-NL" dirty="0">
                <a:solidFill>
                  <a:schemeClr val="bg1">
                    <a:lumMod val="50000"/>
                  </a:schemeClr>
                </a:solidFill>
                <a:effectLst/>
              </a:rPr>
              <a:t> </a:t>
            </a:r>
            <a:r>
              <a:rPr lang="nl-NL" dirty="0" err="1">
                <a:solidFill>
                  <a:schemeClr val="bg1">
                    <a:lumMod val="50000"/>
                  </a:schemeClr>
                </a:solidFill>
                <a:effectLst/>
              </a:rPr>
              <a:t>throughout</a:t>
            </a:r>
            <a:r>
              <a:rPr lang="nl-NL" dirty="0">
                <a:solidFill>
                  <a:schemeClr val="bg1">
                    <a:lumMod val="50000"/>
                  </a:schemeClr>
                </a:solidFill>
                <a:effectLst/>
              </a:rPr>
              <a:t> </a:t>
            </a:r>
            <a:r>
              <a:rPr lang="nl-NL" dirty="0" err="1">
                <a:solidFill>
                  <a:schemeClr val="bg1">
                    <a:lumMod val="50000"/>
                  </a:schemeClr>
                </a:solidFill>
                <a:effectLst/>
              </a:rPr>
              <a:t>the</a:t>
            </a:r>
            <a:r>
              <a:rPr lang="nl-NL" dirty="0">
                <a:solidFill>
                  <a:schemeClr val="bg1">
                    <a:lumMod val="50000"/>
                  </a:schemeClr>
                </a:solidFill>
                <a:effectLst/>
              </a:rPr>
              <a:t> investment </a:t>
            </a:r>
            <a:r>
              <a:rPr lang="nl-NL" dirty="0" err="1">
                <a:solidFill>
                  <a:schemeClr val="bg1">
                    <a:lumMod val="50000"/>
                  </a:schemeClr>
                </a:solidFill>
                <a:effectLst/>
              </a:rPr>
              <a:t>process</a:t>
            </a:r>
            <a:r>
              <a:rPr lang="nl-NL" dirty="0">
                <a:solidFill>
                  <a:schemeClr val="bg1">
                    <a:lumMod val="50000"/>
                  </a:schemeClr>
                </a:solidFill>
                <a:effectLst/>
              </a:rPr>
              <a:t>.</a:t>
            </a:r>
          </a:p>
          <a:p>
            <a:pPr marL="571500" indent="-342900">
              <a:spcBef>
                <a:spcPts val="0"/>
              </a:spcBef>
              <a:spcAft>
                <a:spcPts val="0"/>
              </a:spcAft>
              <a:buFont typeface="Arial" panose="020B0604020202020204" pitchFamily="34" charset="0"/>
              <a:buChar char="•"/>
            </a:pPr>
            <a:r>
              <a:rPr lang="nl-NL" b="1" dirty="0">
                <a:solidFill>
                  <a:schemeClr val="bg1">
                    <a:lumMod val="50000"/>
                  </a:schemeClr>
                </a:solidFill>
                <a:effectLst/>
              </a:rPr>
              <a:t>Attitudes</a:t>
            </a:r>
            <a:r>
              <a:rPr lang="nl-NL" dirty="0">
                <a:solidFill>
                  <a:schemeClr val="bg1">
                    <a:lumMod val="50000"/>
                  </a:schemeClr>
                </a:solidFill>
                <a:effectLst/>
              </a:rPr>
              <a:t>: </a:t>
            </a:r>
            <a:r>
              <a:rPr lang="nl-NL" dirty="0" err="1">
                <a:solidFill>
                  <a:schemeClr val="bg1">
                    <a:lumMod val="50000"/>
                  </a:schemeClr>
                </a:solidFill>
                <a:effectLst/>
              </a:rPr>
              <a:t>Develop</a:t>
            </a:r>
            <a:r>
              <a:rPr lang="nl-NL" dirty="0">
                <a:solidFill>
                  <a:schemeClr val="bg1">
                    <a:lumMod val="50000"/>
                  </a:schemeClr>
                </a:solidFill>
                <a:effectLst/>
              </a:rPr>
              <a:t> a </a:t>
            </a:r>
            <a:r>
              <a:rPr lang="nl-NL" dirty="0" err="1">
                <a:solidFill>
                  <a:schemeClr val="bg1">
                    <a:lumMod val="50000"/>
                  </a:schemeClr>
                </a:solidFill>
                <a:effectLst/>
              </a:rPr>
              <a:t>confident</a:t>
            </a:r>
            <a:r>
              <a:rPr lang="nl-NL" dirty="0">
                <a:solidFill>
                  <a:schemeClr val="bg1">
                    <a:lumMod val="50000"/>
                  </a:schemeClr>
                </a:solidFill>
                <a:effectLst/>
              </a:rPr>
              <a:t>, </a:t>
            </a:r>
            <a:r>
              <a:rPr lang="nl-NL" dirty="0" err="1">
                <a:solidFill>
                  <a:schemeClr val="bg1">
                    <a:lumMod val="50000"/>
                  </a:schemeClr>
                </a:solidFill>
                <a:effectLst/>
              </a:rPr>
              <a:t>resilient</a:t>
            </a:r>
            <a:r>
              <a:rPr lang="nl-NL" dirty="0">
                <a:solidFill>
                  <a:schemeClr val="bg1">
                    <a:lumMod val="50000"/>
                  </a:schemeClr>
                </a:solidFill>
                <a:effectLst/>
              </a:rPr>
              <a:t> </a:t>
            </a:r>
            <a:r>
              <a:rPr lang="nl-NL" dirty="0" err="1">
                <a:solidFill>
                  <a:schemeClr val="bg1">
                    <a:lumMod val="50000"/>
                  </a:schemeClr>
                </a:solidFill>
                <a:effectLst/>
              </a:rPr>
              <a:t>mindset</a:t>
            </a:r>
            <a:r>
              <a:rPr lang="nl-NL" dirty="0">
                <a:solidFill>
                  <a:schemeClr val="bg1">
                    <a:lumMod val="50000"/>
                  </a:schemeClr>
                </a:solidFill>
                <a:effectLst/>
              </a:rPr>
              <a:t>, </a:t>
            </a:r>
            <a:r>
              <a:rPr lang="nl-NL" dirty="0" err="1">
                <a:solidFill>
                  <a:schemeClr val="bg1">
                    <a:lumMod val="50000"/>
                  </a:schemeClr>
                </a:solidFill>
                <a:effectLst/>
              </a:rPr>
              <a:t>empowering</a:t>
            </a:r>
            <a:r>
              <a:rPr lang="nl-NL" dirty="0">
                <a:solidFill>
                  <a:schemeClr val="bg1">
                    <a:lumMod val="50000"/>
                  </a:schemeClr>
                </a:solidFill>
                <a:effectLst/>
              </a:rPr>
              <a:t> </a:t>
            </a:r>
            <a:r>
              <a:rPr lang="nl-NL" dirty="0" err="1">
                <a:solidFill>
                  <a:schemeClr val="bg1">
                    <a:lumMod val="50000"/>
                  </a:schemeClr>
                </a:solidFill>
                <a:effectLst/>
              </a:rPr>
              <a:t>underrepresented</a:t>
            </a:r>
            <a:r>
              <a:rPr lang="nl-NL" dirty="0">
                <a:solidFill>
                  <a:schemeClr val="bg1">
                    <a:lumMod val="50000"/>
                  </a:schemeClr>
                </a:solidFill>
                <a:effectLst/>
              </a:rPr>
              <a:t> </a:t>
            </a:r>
            <a:r>
              <a:rPr lang="nl-NL" dirty="0" err="1">
                <a:solidFill>
                  <a:schemeClr val="bg1">
                    <a:lumMod val="50000"/>
                  </a:schemeClr>
                </a:solidFill>
                <a:effectLst/>
              </a:rPr>
              <a:t>founders</a:t>
            </a:r>
            <a:r>
              <a:rPr lang="nl-NL" dirty="0">
                <a:solidFill>
                  <a:schemeClr val="bg1">
                    <a:lumMod val="50000"/>
                  </a:schemeClr>
                </a:solidFill>
                <a:effectLst/>
              </a:rPr>
              <a:t> </a:t>
            </a:r>
            <a:r>
              <a:rPr lang="nl-NL" dirty="0" err="1">
                <a:solidFill>
                  <a:schemeClr val="bg1">
                    <a:lumMod val="50000"/>
                  </a:schemeClr>
                </a:solidFill>
                <a:effectLst/>
              </a:rPr>
              <a:t>to</a:t>
            </a:r>
            <a:r>
              <a:rPr lang="nl-NL" dirty="0">
                <a:solidFill>
                  <a:schemeClr val="bg1">
                    <a:lumMod val="50000"/>
                  </a:schemeClr>
                </a:solidFill>
                <a:effectLst/>
              </a:rPr>
              <a:t> approach </a:t>
            </a:r>
            <a:r>
              <a:rPr lang="nl-NL" dirty="0" err="1">
                <a:solidFill>
                  <a:schemeClr val="bg1">
                    <a:lumMod val="50000"/>
                  </a:schemeClr>
                </a:solidFill>
                <a:effectLst/>
              </a:rPr>
              <a:t>investors</a:t>
            </a:r>
            <a:r>
              <a:rPr lang="nl-NL" dirty="0">
                <a:solidFill>
                  <a:schemeClr val="bg1">
                    <a:lumMod val="50000"/>
                  </a:schemeClr>
                </a:solidFill>
                <a:effectLst/>
              </a:rPr>
              <a:t> </a:t>
            </a:r>
            <a:r>
              <a:rPr lang="nl-NL" dirty="0" err="1">
                <a:solidFill>
                  <a:schemeClr val="bg1">
                    <a:lumMod val="50000"/>
                  </a:schemeClr>
                </a:solidFill>
                <a:effectLst/>
              </a:rPr>
              <a:t>clearly</a:t>
            </a:r>
            <a:r>
              <a:rPr lang="nl-NL" dirty="0">
                <a:solidFill>
                  <a:schemeClr val="bg1">
                    <a:lumMod val="50000"/>
                  </a:schemeClr>
                </a:solidFill>
                <a:effectLst/>
              </a:rPr>
              <a:t> </a:t>
            </a:r>
            <a:r>
              <a:rPr lang="nl-NL" dirty="0" err="1">
                <a:solidFill>
                  <a:schemeClr val="bg1">
                    <a:lumMod val="50000"/>
                  </a:schemeClr>
                </a:solidFill>
                <a:effectLst/>
              </a:rPr>
              <a:t>and</a:t>
            </a:r>
            <a:r>
              <a:rPr lang="nl-NL" dirty="0">
                <a:solidFill>
                  <a:schemeClr val="bg1">
                    <a:lumMod val="50000"/>
                  </a:schemeClr>
                </a:solidFill>
                <a:effectLst/>
              </a:rPr>
              <a:t> </a:t>
            </a:r>
            <a:r>
              <a:rPr lang="nl-NL" dirty="0" err="1">
                <a:solidFill>
                  <a:schemeClr val="bg1">
                    <a:lumMod val="50000"/>
                  </a:schemeClr>
                </a:solidFill>
                <a:effectLst/>
              </a:rPr>
              <a:t>professionally</a:t>
            </a:r>
            <a:r>
              <a:rPr lang="nl-NL" dirty="0">
                <a:solidFill>
                  <a:schemeClr val="bg1">
                    <a:lumMod val="50000"/>
                  </a:schemeClr>
                </a:solidFill>
                <a:effectLst/>
              </a:rPr>
              <a:t>.</a:t>
            </a:r>
          </a:p>
          <a:p>
            <a:pPr marL="228600" lvl="0" indent="-228600" algn="l" rtl="0">
              <a:lnSpc>
                <a:spcPct val="90000"/>
              </a:lnSpc>
              <a:spcBef>
                <a:spcPts val="1000"/>
              </a:spcBef>
              <a:spcAft>
                <a:spcPts val="0"/>
              </a:spcAft>
              <a:buClr>
                <a:srgbClr val="595959"/>
              </a:buClr>
              <a:buSzPts val="2400"/>
              <a:buNone/>
            </a:pPr>
            <a:endParaRPr dirty="0"/>
          </a:p>
        </p:txBody>
      </p:sp>
      <p:sp>
        <p:nvSpPr>
          <p:cNvPr id="238" name="Google Shape;238;p4"/>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39" name="Google Shape;239;p4"/>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Learning Outcomes </a:t>
            </a:r>
            <a:endParaRPr dirty="0"/>
          </a:p>
          <a:p>
            <a:pPr marL="0" lvl="0" indent="0" algn="l" rtl="0">
              <a:lnSpc>
                <a:spcPct val="90000"/>
              </a:lnSpc>
              <a:spcBef>
                <a:spcPts val="1000"/>
              </a:spcBef>
              <a:spcAft>
                <a:spcPts val="0"/>
              </a:spcAft>
              <a:buClr>
                <a:srgbClr val="595959"/>
              </a:buClr>
              <a:buSzPts val="36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a:xfrm>
            <a:off x="593664" y="704118"/>
            <a:ext cx="10488318" cy="803654"/>
          </a:xfrm>
        </p:spPr>
        <p:txBody>
          <a:bodyPr/>
          <a:lstStyle/>
          <a:p>
            <a:r>
              <a:rPr lang="en-US" b="1" dirty="0">
                <a:solidFill>
                  <a:srgbClr val="086D6E"/>
                </a:solidFill>
                <a:latin typeface="Calibri" panose="020F0502020204030204" pitchFamily="34" charset="0"/>
                <a:ea typeface="Calibri" panose="020F0502020204030204" pitchFamily="34" charset="0"/>
                <a:cs typeface="Calibri" panose="020F0502020204030204" pitchFamily="34" charset="0"/>
              </a:rPr>
              <a:t>Key Elements of Effective Investor Communication</a:t>
            </a:r>
            <a:endParaRPr lang="de-DE" b="1" dirty="0">
              <a:solidFill>
                <a:srgbClr val="086D6E"/>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655078" y="1507772"/>
            <a:ext cx="975108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595959"/>
                </a:solidFill>
              </a:rPr>
              <a:t>Good communication is key to successful investor relations. The main elements of effective communication include </a:t>
            </a:r>
            <a:r>
              <a:rPr lang="en-US" sz="2400" b="1" dirty="0">
                <a:solidFill>
                  <a:srgbClr val="595959"/>
                </a:solidFill>
              </a:rPr>
              <a:t>clarity, consistency, and timeliness</a:t>
            </a:r>
            <a:r>
              <a:rPr lang="en-US" sz="2400" dirty="0">
                <a:solidFill>
                  <a:srgbClr val="595959"/>
                </a:solidFill>
              </a:rPr>
              <a:t>:</a:t>
            </a:r>
            <a:endParaRPr lang="de-DE" sz="2400" dirty="0">
              <a:solidFill>
                <a:srgbClr val="595959"/>
              </a:solidFill>
            </a:endParaRPr>
          </a:p>
        </p:txBody>
      </p:sp>
      <p:graphicFrame>
        <p:nvGraphicFramePr>
          <p:cNvPr id="4" name="Diagramm 3">
            <a:extLst>
              <a:ext uri="{FF2B5EF4-FFF2-40B4-BE49-F238E27FC236}">
                <a16:creationId xmlns:a16="http://schemas.microsoft.com/office/drawing/2014/main" id="{612B3EDA-3D3B-F5B7-0664-6E81A0F8B8C0}"/>
              </a:ext>
            </a:extLst>
          </p:cNvPr>
          <p:cNvGraphicFramePr/>
          <p:nvPr/>
        </p:nvGraphicFramePr>
        <p:xfrm>
          <a:off x="798381" y="2887341"/>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platzhalter 2">
            <a:extLst>
              <a:ext uri="{FF2B5EF4-FFF2-40B4-BE49-F238E27FC236}">
                <a16:creationId xmlns:a16="http://schemas.microsoft.com/office/drawing/2014/main" id="{134EF0AB-122E-CEE5-3184-5F98974BA6F7}"/>
              </a:ext>
            </a:extLst>
          </p:cNvPr>
          <p:cNvSpPr txBox="1">
            <a:spLocks/>
          </p:cNvSpPr>
          <p:nvPr/>
        </p:nvSpPr>
        <p:spPr>
          <a:xfrm>
            <a:off x="739113" y="5000571"/>
            <a:ext cx="975108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Calibri" panose="020F0502020204030204" pitchFamily="34" charset="0"/>
                <a:ea typeface="Calibri" panose="020F0502020204030204" pitchFamily="34" charset="0"/>
                <a:cs typeface="Calibri" panose="020F0502020204030204" pitchFamily="34" charset="0"/>
              </a:rPr>
              <a:t>Best Practice: </a:t>
            </a:r>
            <a:r>
              <a:rPr lang="en-US" sz="2400" dirty="0">
                <a:latin typeface="Calibri" panose="020F0502020204030204" pitchFamily="34" charset="0"/>
                <a:ea typeface="Calibri" panose="020F0502020204030204" pitchFamily="34" charset="0"/>
                <a:cs typeface="Calibri" panose="020F0502020204030204" pitchFamily="34" charset="0"/>
              </a:rPr>
              <a:t>Focus on the big picture. Tailor your message to your audience. Be proactive, not reactive. </a:t>
            </a:r>
            <a:endParaRPr lang="de-DE"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123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a:xfrm>
            <a:off x="682375" y="864560"/>
            <a:ext cx="10614687" cy="803654"/>
          </a:xfrm>
        </p:spPr>
        <p:txBody>
          <a:bodyPr/>
          <a:lstStyle/>
          <a:p>
            <a:r>
              <a:rPr lang="de-DE" sz="3600" b="1" dirty="0" err="1">
                <a:solidFill>
                  <a:srgbClr val="086D6E"/>
                </a:solidFill>
              </a:rPr>
              <a:t>Types</a:t>
            </a:r>
            <a:r>
              <a:rPr lang="de-DE" sz="3600" b="1" dirty="0">
                <a:solidFill>
                  <a:srgbClr val="086D6E"/>
                </a:solidFill>
              </a:rPr>
              <a:t> of Investor Communication</a:t>
            </a:r>
            <a:endParaRPr lang="de-DE" b="1" dirty="0">
              <a:solidFill>
                <a:srgbClr val="086D6E"/>
              </a:solidFill>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798379" y="2045704"/>
            <a:ext cx="6276676"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graphicFrame>
        <p:nvGraphicFramePr>
          <p:cNvPr id="7" name="Diagramm 6">
            <a:extLst>
              <a:ext uri="{FF2B5EF4-FFF2-40B4-BE49-F238E27FC236}">
                <a16:creationId xmlns:a16="http://schemas.microsoft.com/office/drawing/2014/main" id="{8D34C5E1-0110-30EA-349C-7605F32F2BDB}"/>
              </a:ext>
            </a:extLst>
          </p:cNvPr>
          <p:cNvGraphicFramePr/>
          <p:nvPr>
            <p:extLst>
              <p:ext uri="{D42A27DB-BD31-4B8C-83A1-F6EECF244321}">
                <p14:modId xmlns:p14="http://schemas.microsoft.com/office/powerpoint/2010/main" val="757026377"/>
              </p:ext>
            </p:extLst>
          </p:nvPr>
        </p:nvGraphicFramePr>
        <p:xfrm>
          <a:off x="798380" y="2045704"/>
          <a:ext cx="7272535" cy="3931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4">
            <a:extLst>
              <a:ext uri="{FF2B5EF4-FFF2-40B4-BE49-F238E27FC236}">
                <a16:creationId xmlns:a16="http://schemas.microsoft.com/office/drawing/2014/main" id="{3A67808A-A546-C6DF-42F9-C27DB9E152EF}"/>
              </a:ext>
            </a:extLst>
          </p:cNvPr>
          <p:cNvSpPr txBox="1"/>
          <p:nvPr/>
        </p:nvSpPr>
        <p:spPr>
          <a:xfrm>
            <a:off x="8452702" y="2191814"/>
            <a:ext cx="3403075" cy="3416320"/>
          </a:xfrm>
          <a:prstGeom prst="rect">
            <a:avLst/>
          </a:prstGeom>
          <a:noFill/>
        </p:spPr>
        <p:txBody>
          <a:bodyPr wrap="square">
            <a:spAutoFit/>
          </a:bodyPr>
          <a:lstStyle/>
          <a:p>
            <a:pPr marL="285750" indent="-285750">
              <a:buFont typeface="Wingdings" panose="05000000000000000000" pitchFamily="2" charset="2"/>
              <a:buChar char="ü"/>
            </a:pP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Use Quarterly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reports</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for</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consistent</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updates</a:t>
            </a:r>
            <a:endPar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endPar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Hold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investor</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meetings</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when</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major</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milestones</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or</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challenges</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arise</a:t>
            </a:r>
            <a:endPar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endPar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Reserve annual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reports</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for</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year</a:t>
            </a:r>
            <a:r>
              <a:rPr lang="de-DE" sz="2400" dirty="0">
                <a:solidFill>
                  <a:schemeClr val="accent1"/>
                </a:solidFill>
                <a:latin typeface="Calibri" panose="020F0502020204030204" pitchFamily="34" charset="0"/>
                <a:ea typeface="Calibri" panose="020F0502020204030204" pitchFamily="34" charset="0"/>
                <a:cs typeface="Calibri" panose="020F0502020204030204" pitchFamily="34" charset="0"/>
              </a:rPr>
              <a:t>-end </a:t>
            </a:r>
            <a:r>
              <a:rPr lang="de-DE" sz="2400" dirty="0" err="1">
                <a:solidFill>
                  <a:schemeClr val="accent1"/>
                </a:solidFill>
                <a:latin typeface="Calibri" panose="020F0502020204030204" pitchFamily="34" charset="0"/>
                <a:ea typeface="Calibri" panose="020F0502020204030204" pitchFamily="34" charset="0"/>
                <a:cs typeface="Calibri" panose="020F0502020204030204" pitchFamily="34" charset="0"/>
              </a:rPr>
              <a:t>overviews</a:t>
            </a:r>
            <a:endParaRPr lang="en-IE" sz="2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Gleichschenkliges Dreieck 17">
            <a:extLst>
              <a:ext uri="{FF2B5EF4-FFF2-40B4-BE49-F238E27FC236}">
                <a16:creationId xmlns:a16="http://schemas.microsoft.com/office/drawing/2014/main" id="{7D4B7A28-6A98-8C2C-7A8D-16F5F45EC0BC}"/>
              </a:ext>
            </a:extLst>
          </p:cNvPr>
          <p:cNvSpPr/>
          <p:nvPr/>
        </p:nvSpPr>
        <p:spPr>
          <a:xfrm rot="5400000">
            <a:off x="7891807" y="2285987"/>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Gleichschenkliges Dreieck 18">
            <a:extLst>
              <a:ext uri="{FF2B5EF4-FFF2-40B4-BE49-F238E27FC236}">
                <a16:creationId xmlns:a16="http://schemas.microsoft.com/office/drawing/2014/main" id="{26BD931E-9F72-8448-CF94-0B0F507F9D0B}"/>
              </a:ext>
            </a:extLst>
          </p:cNvPr>
          <p:cNvSpPr/>
          <p:nvPr/>
        </p:nvSpPr>
        <p:spPr>
          <a:xfrm rot="5400000">
            <a:off x="7891807" y="3098263"/>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Gleichschenkliges Dreieck 19">
            <a:extLst>
              <a:ext uri="{FF2B5EF4-FFF2-40B4-BE49-F238E27FC236}">
                <a16:creationId xmlns:a16="http://schemas.microsoft.com/office/drawing/2014/main" id="{BC28F8F6-58CB-9E3A-D7C5-09C2CE2909BB}"/>
              </a:ext>
            </a:extLst>
          </p:cNvPr>
          <p:cNvSpPr/>
          <p:nvPr/>
        </p:nvSpPr>
        <p:spPr>
          <a:xfrm rot="5400000">
            <a:off x="7875309" y="3893750"/>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Gleichschenkliges Dreieck 20">
            <a:extLst>
              <a:ext uri="{FF2B5EF4-FFF2-40B4-BE49-F238E27FC236}">
                <a16:creationId xmlns:a16="http://schemas.microsoft.com/office/drawing/2014/main" id="{59F013BE-5173-A58C-A9AD-021D90D283B8}"/>
              </a:ext>
            </a:extLst>
          </p:cNvPr>
          <p:cNvSpPr/>
          <p:nvPr/>
        </p:nvSpPr>
        <p:spPr>
          <a:xfrm rot="5400000">
            <a:off x="7858812" y="4689237"/>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Gleichschenkliges Dreieck 21">
            <a:extLst>
              <a:ext uri="{FF2B5EF4-FFF2-40B4-BE49-F238E27FC236}">
                <a16:creationId xmlns:a16="http://schemas.microsoft.com/office/drawing/2014/main" id="{9F87DBFB-EC59-492F-D873-22C3AC0B2A7A}"/>
              </a:ext>
            </a:extLst>
          </p:cNvPr>
          <p:cNvSpPr/>
          <p:nvPr/>
        </p:nvSpPr>
        <p:spPr>
          <a:xfrm rot="5400000">
            <a:off x="7858812" y="5479053"/>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29791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en-US" b="1" dirty="0">
                <a:solidFill>
                  <a:srgbClr val="086D6E"/>
                </a:solidFill>
              </a:rPr>
              <a:t>Preparing for Investor Meetings</a:t>
            </a:r>
            <a:endParaRPr lang="de-DE" b="1" dirty="0">
              <a:solidFill>
                <a:srgbClr val="086D6E"/>
              </a:solidFill>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798381" y="1565257"/>
            <a:ext cx="975108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595959"/>
                </a:solidFill>
                <a:latin typeface="Calibri" panose="020F0502020204030204" pitchFamily="34" charset="0"/>
                <a:ea typeface="Calibri" panose="020F0502020204030204" pitchFamily="34" charset="0"/>
                <a:cs typeface="Calibri" panose="020F0502020204030204" pitchFamily="34" charset="0"/>
              </a:rPr>
              <a:t>Investor meetings are an opportunity to present your company’s performance and future direction. Preparation is key to making a positive impression and addressing investor concerns:</a:t>
            </a:r>
          </a:p>
          <a:p>
            <a:pPr marL="0" indent="0">
              <a:buNone/>
            </a:pPr>
            <a:endParaRPr lang="de-DE" sz="24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Diagramm 3">
            <a:extLst>
              <a:ext uri="{FF2B5EF4-FFF2-40B4-BE49-F238E27FC236}">
                <a16:creationId xmlns:a16="http://schemas.microsoft.com/office/drawing/2014/main" id="{612B3EDA-3D3B-F5B7-0664-6E81A0F8B8C0}"/>
              </a:ext>
            </a:extLst>
          </p:cNvPr>
          <p:cNvGraphicFramePr/>
          <p:nvPr>
            <p:extLst>
              <p:ext uri="{D42A27DB-BD31-4B8C-83A1-F6EECF244321}">
                <p14:modId xmlns:p14="http://schemas.microsoft.com/office/powerpoint/2010/main" val="4123518514"/>
              </p:ext>
            </p:extLst>
          </p:nvPr>
        </p:nvGraphicFramePr>
        <p:xfrm>
          <a:off x="798381" y="3078410"/>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0501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en-US" b="1" dirty="0">
                <a:solidFill>
                  <a:srgbClr val="086D6E"/>
                </a:solidFill>
              </a:rPr>
              <a:t>Tips for Successful Meetings</a:t>
            </a:r>
            <a:endParaRPr lang="de-DE" b="1" dirty="0">
              <a:solidFill>
                <a:srgbClr val="086D6E"/>
              </a:solidFill>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875837" y="1636271"/>
            <a:ext cx="975108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595959"/>
                </a:solidFill>
                <a:latin typeface="Calibri" panose="020F0502020204030204" pitchFamily="34" charset="0"/>
                <a:ea typeface="Calibri" panose="020F0502020204030204" pitchFamily="34" charset="0"/>
                <a:cs typeface="Calibri" panose="020F0502020204030204" pitchFamily="34" charset="0"/>
              </a:rPr>
              <a:t>Investor meetings are an opportunity to present your company’s performance and future direction. Preparation is key to making a positive impression and addressing investor concerns:</a:t>
            </a:r>
            <a:endParaRPr lang="de-DE" sz="24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Diagramm 3">
            <a:extLst>
              <a:ext uri="{FF2B5EF4-FFF2-40B4-BE49-F238E27FC236}">
                <a16:creationId xmlns:a16="http://schemas.microsoft.com/office/drawing/2014/main" id="{612B3EDA-3D3B-F5B7-0664-6E81A0F8B8C0}"/>
              </a:ext>
            </a:extLst>
          </p:cNvPr>
          <p:cNvGraphicFramePr/>
          <p:nvPr>
            <p:extLst>
              <p:ext uri="{D42A27DB-BD31-4B8C-83A1-F6EECF244321}">
                <p14:modId xmlns:p14="http://schemas.microsoft.com/office/powerpoint/2010/main" val="3000214943"/>
              </p:ext>
            </p:extLst>
          </p:nvPr>
        </p:nvGraphicFramePr>
        <p:xfrm>
          <a:off x="798381" y="2887341"/>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437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898357" y="2267643"/>
            <a:ext cx="4867011" cy="3025975"/>
          </a:xfrm>
        </p:spPr>
        <p:txBody>
          <a:bodyPr/>
          <a:lstStyle/>
          <a:p>
            <a:pPr marL="0" indent="0"/>
            <a:r>
              <a:rPr lang="en-US" dirty="0">
                <a:latin typeface="Calibri" panose="020F0502020204030204" pitchFamily="34" charset="0"/>
                <a:ea typeface="Calibri" panose="020F0502020204030204" pitchFamily="34" charset="0"/>
                <a:cs typeface="Calibri" panose="020F0502020204030204" pitchFamily="34" charset="0"/>
              </a:rPr>
              <a:t>It’s critical to manage investor expectations, especially during times of uncertainty. Honest communication is essential when business performance fluctuates.</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p:txBody>
          <a:bodyPr/>
          <a:lstStyle/>
          <a:p>
            <a:r>
              <a:rPr lang="de-DE" dirty="0">
                <a:latin typeface="Calibri" panose="020F0502020204030204" pitchFamily="34" charset="0"/>
                <a:ea typeface="Calibri" panose="020F0502020204030204" pitchFamily="34" charset="0"/>
                <a:cs typeface="Calibri" panose="020F0502020204030204" pitchFamily="34" charset="0"/>
              </a:rPr>
              <a:t>Managing Investor </a:t>
            </a:r>
            <a:r>
              <a:rPr lang="de-DE" dirty="0" err="1">
                <a:latin typeface="Calibri" panose="020F0502020204030204" pitchFamily="34" charset="0"/>
                <a:ea typeface="Calibri" panose="020F0502020204030204" pitchFamily="34" charset="0"/>
                <a:cs typeface="Calibri" panose="020F0502020204030204" pitchFamily="34" charset="0"/>
              </a:rPr>
              <a:t>Expectations</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xfrm>
            <a:off x="6545263" y="1288790"/>
            <a:ext cx="5646737" cy="4656137"/>
          </a:xfrm>
          <a:solidFill>
            <a:schemeClr val="bg1"/>
          </a:solidFill>
        </p:spPr>
        <p:txBody>
          <a:bodyPr/>
          <a:lstStyle/>
          <a:p>
            <a:pPr marL="0" indent="0">
              <a:buNone/>
            </a:pPr>
            <a:r>
              <a:rPr lang="en-US" sz="2400" b="1" dirty="0">
                <a:solidFill>
                  <a:srgbClr val="47B5C8"/>
                </a:solidFill>
                <a:latin typeface="Calibri" panose="020F0502020204030204" pitchFamily="34" charset="0"/>
                <a:ea typeface="Calibri" panose="020F0502020204030204" pitchFamily="34" charset="0"/>
                <a:cs typeface="Calibri" panose="020F0502020204030204" pitchFamily="34" charset="0"/>
              </a:rPr>
              <a:t>What to consider:</a:t>
            </a:r>
          </a:p>
          <a:p>
            <a:pPr marL="3429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Delivering Bad News: </a:t>
            </a:r>
            <a:r>
              <a:rPr lang="en-US" sz="2400" dirty="0">
                <a:latin typeface="Calibri" panose="020F0502020204030204" pitchFamily="34" charset="0"/>
                <a:ea typeface="Calibri" panose="020F0502020204030204" pitchFamily="34" charset="0"/>
                <a:cs typeface="Calibri" panose="020F0502020204030204" pitchFamily="34" charset="0"/>
              </a:rPr>
              <a:t>When performance does not meet expectations, communicate the issue clearly and explain the steps the company is taking to address it.</a:t>
            </a:r>
          </a:p>
          <a:p>
            <a:pPr marL="3429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Positive Updates: </a:t>
            </a:r>
            <a:r>
              <a:rPr lang="en-US" sz="2400" dirty="0">
                <a:latin typeface="Calibri" panose="020F0502020204030204" pitchFamily="34" charset="0"/>
                <a:ea typeface="Calibri" panose="020F0502020204030204" pitchFamily="34" charset="0"/>
                <a:cs typeface="Calibri" panose="020F0502020204030204" pitchFamily="34" charset="0"/>
              </a:rPr>
              <a:t>When performance exceeds expectations, emphasize the strategies that led to the success.</a:t>
            </a:r>
          </a:p>
          <a:p>
            <a:pPr marL="3429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Proactive Communication: </a:t>
            </a:r>
            <a:r>
              <a:rPr lang="en-US" sz="2400" dirty="0">
                <a:latin typeface="Calibri" panose="020F0502020204030204" pitchFamily="34" charset="0"/>
                <a:ea typeface="Calibri" panose="020F0502020204030204" pitchFamily="34" charset="0"/>
                <a:cs typeface="Calibri" panose="020F0502020204030204" pitchFamily="34" charset="0"/>
              </a:rPr>
              <a:t>Regular updates prevent surprises and keep investors aligned with company goals.</a:t>
            </a:r>
          </a:p>
        </p:txBody>
      </p:sp>
    </p:spTree>
    <p:extLst>
      <p:ext uri="{BB962C8B-B14F-4D97-AF65-F5344CB8AC3E}">
        <p14:creationId xmlns:p14="http://schemas.microsoft.com/office/powerpoint/2010/main" val="1719753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14400" y="1484846"/>
            <a:ext cx="10479218" cy="4138032"/>
          </a:xfrm>
        </p:spPr>
        <p:txBody>
          <a:bodyPr>
            <a:normAutofit fontScale="92500" lnSpcReduction="10000"/>
          </a:bodyPr>
          <a:lstStyle/>
          <a:p>
            <a:pPr marL="0" indent="0">
              <a:lnSpc>
                <a:spcPct val="110000"/>
              </a:lnSpc>
            </a:pPr>
            <a:r>
              <a:rPr lang="en-US" dirty="0">
                <a:latin typeface="Calibri" panose="020F0502020204030204" pitchFamily="34" charset="0"/>
                <a:ea typeface="Calibri" panose="020F0502020204030204" pitchFamily="34" charset="0"/>
                <a:cs typeface="Calibri" panose="020F0502020204030204" pitchFamily="34" charset="0"/>
              </a:rPr>
              <a:t>Investor concerns are a natural part of business relationships, particularly during times of uncertainty or when financial performance falters. It's important to handle these concerns with transparency, empathy, and a plan for action.</a:t>
            </a:r>
          </a:p>
          <a:p>
            <a:pPr marL="0" indent="0">
              <a:lnSpc>
                <a:spcPct val="110000"/>
              </a:lnSpc>
            </a:pPr>
            <a:endParaRPr lang="en-US" dirty="0">
              <a:latin typeface="Calibri" panose="020F0502020204030204" pitchFamily="34" charset="0"/>
              <a:ea typeface="Calibri" panose="020F0502020204030204" pitchFamily="34" charset="0"/>
              <a:cs typeface="Calibri" panose="020F0502020204030204" pitchFamily="34" charset="0"/>
            </a:endParaRPr>
          </a:p>
          <a:p>
            <a:pPr marL="627063" indent="-271463">
              <a:lnSpc>
                <a:spcPct val="11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Listen to Feedback</a:t>
            </a:r>
            <a:r>
              <a:rPr lang="en-US" dirty="0">
                <a:latin typeface="Calibri" panose="020F0502020204030204" pitchFamily="34" charset="0"/>
                <a:ea typeface="Calibri" panose="020F0502020204030204" pitchFamily="34" charset="0"/>
                <a:cs typeface="Calibri" panose="020F0502020204030204" pitchFamily="34" charset="0"/>
              </a:rPr>
              <a:t>: Acknowledge investor concerns and actively listen to their feedback.</a:t>
            </a:r>
          </a:p>
          <a:p>
            <a:pPr marL="627063" indent="-271463">
              <a:lnSpc>
                <a:spcPct val="11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Provide Context</a:t>
            </a:r>
            <a:r>
              <a:rPr lang="en-US" dirty="0">
                <a:latin typeface="Calibri" panose="020F0502020204030204" pitchFamily="34" charset="0"/>
                <a:ea typeface="Calibri" panose="020F0502020204030204" pitchFamily="34" charset="0"/>
                <a:cs typeface="Calibri" panose="020F0502020204030204" pitchFamily="34" charset="0"/>
              </a:rPr>
              <a:t>: Explain the reasons behind the issues raised and how the company is addressing them.</a:t>
            </a:r>
          </a:p>
          <a:p>
            <a:pPr marL="627063" indent="-271463">
              <a:lnSpc>
                <a:spcPct val="11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Outline Solutions</a:t>
            </a:r>
            <a:r>
              <a:rPr lang="en-US" dirty="0">
                <a:latin typeface="Calibri" panose="020F0502020204030204" pitchFamily="34" charset="0"/>
                <a:ea typeface="Calibri" panose="020F0502020204030204" pitchFamily="34" charset="0"/>
                <a:cs typeface="Calibri" panose="020F0502020204030204" pitchFamily="34" charset="0"/>
              </a:rPr>
              <a:t>: Offer clear steps that the company is taking to solve the problem or mitigate the risks.</a:t>
            </a:r>
          </a:p>
          <a:p>
            <a:pPr marL="627063" indent="-271463">
              <a:lnSpc>
                <a:spcPct val="110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Stay Proactive</a:t>
            </a:r>
            <a:r>
              <a:rPr lang="en-US" dirty="0">
                <a:latin typeface="Calibri" panose="020F0502020204030204" pitchFamily="34" charset="0"/>
                <a:ea typeface="Calibri" panose="020F0502020204030204" pitchFamily="34" charset="0"/>
                <a:cs typeface="Calibri" panose="020F0502020204030204" pitchFamily="34" charset="0"/>
              </a:rPr>
              <a:t>: Don't wait for investors to reach out. Provide regular updates and anticipate potential concerns before they escalate</a:t>
            </a:r>
            <a:r>
              <a:rPr lang="en-US" dirty="0"/>
              <a:t>.</a:t>
            </a:r>
          </a:p>
          <a:p>
            <a:pPr marL="627063" indent="-271463">
              <a:buFont typeface="Arial" panose="020B0604020202020204" pitchFamily="34" charset="0"/>
              <a:buChar char="•"/>
            </a:pPr>
            <a:endParaRPr lang="en-US" dirty="0"/>
          </a:p>
          <a:p>
            <a:pPr marL="0" indent="0"/>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Handling Investor Concerns</a:t>
            </a:r>
          </a:p>
        </p:txBody>
      </p:sp>
    </p:spTree>
    <p:extLst>
      <p:ext uri="{BB962C8B-B14F-4D97-AF65-F5344CB8AC3E}">
        <p14:creationId xmlns:p14="http://schemas.microsoft.com/office/powerpoint/2010/main" val="37294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7025279" y="86276"/>
            <a:ext cx="4990998" cy="992652"/>
          </a:xfrm>
        </p:spPr>
        <p:txBody>
          <a:bodyPr/>
          <a:lstStyle/>
          <a:p>
            <a:r>
              <a:rPr lang="en-US" sz="2800" b="1" dirty="0">
                <a:solidFill>
                  <a:srgbClr val="47B5C8"/>
                </a:solidFill>
              </a:rPr>
              <a:t>Building Long-Term</a:t>
            </a:r>
            <a:br>
              <a:rPr lang="en-US" sz="2800" b="1" dirty="0">
                <a:solidFill>
                  <a:srgbClr val="47B5C8"/>
                </a:solidFill>
              </a:rPr>
            </a:br>
            <a:r>
              <a:rPr lang="en-US" sz="2800" b="1" dirty="0">
                <a:solidFill>
                  <a:srgbClr val="47B5C8"/>
                </a:solidFill>
              </a:rPr>
              <a:t>Relations with Investors</a:t>
            </a:r>
            <a:endParaRPr lang="de-DE" sz="2800"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14067" y="1258731"/>
            <a:ext cx="5302210"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000" dirty="0">
                <a:solidFill>
                  <a:srgbClr val="595959"/>
                </a:solidFill>
                <a:latin typeface="Calibri" panose="020F0502020204030204" pitchFamily="34" charset="0"/>
                <a:ea typeface="Calibri" panose="020F0502020204030204" pitchFamily="34" charset="0"/>
                <a:cs typeface="Calibri" panose="020F0502020204030204" pitchFamily="34" charset="0"/>
              </a:rPr>
              <a:t>Investor relations go beyond financial reports and quarterly updates. It's essential to:</a:t>
            </a:r>
          </a:p>
          <a:p>
            <a:pPr marL="177800" indent="-177800">
              <a:buFont typeface="Arial" panose="020B0604020202020204" pitchFamily="34" charset="0"/>
              <a:buChar char="•"/>
            </a:pPr>
            <a:r>
              <a:rPr lang="en-US" sz="2000" b="1" dirty="0">
                <a:solidFill>
                  <a:srgbClr val="595959"/>
                </a:solidFill>
                <a:latin typeface="Calibri" panose="020F0502020204030204" pitchFamily="34" charset="0"/>
                <a:ea typeface="Calibri" panose="020F0502020204030204" pitchFamily="34" charset="0"/>
                <a:cs typeface="Calibri" panose="020F0502020204030204" pitchFamily="34" charset="0"/>
              </a:rPr>
              <a:t>Maintain Consistent Communication: </a:t>
            </a:r>
            <a:r>
              <a:rPr lang="en-US" sz="2000" dirty="0">
                <a:solidFill>
                  <a:srgbClr val="595959"/>
                </a:solidFill>
                <a:latin typeface="Calibri" panose="020F0502020204030204" pitchFamily="34" charset="0"/>
                <a:ea typeface="Calibri" panose="020F0502020204030204" pitchFamily="34" charset="0"/>
                <a:cs typeface="Calibri" panose="020F0502020204030204" pitchFamily="34" charset="0"/>
              </a:rPr>
              <a:t>Keep investors informed regularly, even when there's no major news. </a:t>
            </a:r>
            <a:r>
              <a:rPr lang="en-GB" sz="2000" dirty="0">
                <a:solidFill>
                  <a:srgbClr val="595959"/>
                </a:solidFill>
                <a:latin typeface="Calibri" panose="020F0502020204030204" pitchFamily="34" charset="0"/>
                <a:ea typeface="Calibri" panose="020F0502020204030204" pitchFamily="34" charset="0"/>
                <a:cs typeface="Calibri" panose="020F0502020204030204" pitchFamily="34" charset="0"/>
              </a:rPr>
              <a:t>Present both successes and risks honestly.</a:t>
            </a:r>
          </a:p>
          <a:p>
            <a:pPr marL="177800" indent="-177800">
              <a:buFont typeface="Arial" panose="020B0604020202020204" pitchFamily="34" charset="0"/>
              <a:buChar char="•"/>
            </a:pPr>
            <a:r>
              <a:rPr lang="en-US" sz="2000" b="1" dirty="0">
                <a:solidFill>
                  <a:srgbClr val="595959"/>
                </a:solidFill>
                <a:latin typeface="Calibri" panose="020F0502020204030204" pitchFamily="34" charset="0"/>
                <a:ea typeface="Calibri" panose="020F0502020204030204" pitchFamily="34" charset="0"/>
                <a:cs typeface="Calibri" panose="020F0502020204030204" pitchFamily="34" charset="0"/>
              </a:rPr>
              <a:t>Provide Personal Updates: </a:t>
            </a:r>
            <a:r>
              <a:rPr lang="en-US" sz="2000" dirty="0">
                <a:solidFill>
                  <a:srgbClr val="595959"/>
                </a:solidFill>
                <a:latin typeface="Calibri" panose="020F0502020204030204" pitchFamily="34" charset="0"/>
                <a:ea typeface="Calibri" panose="020F0502020204030204" pitchFamily="34" charset="0"/>
                <a:cs typeface="Calibri" panose="020F0502020204030204" pitchFamily="34" charset="0"/>
              </a:rPr>
              <a:t>Tailor your communication to individual investors, especially key stakeholders.</a:t>
            </a:r>
          </a:p>
          <a:p>
            <a:pPr marL="177800" indent="-177800">
              <a:buFont typeface="Arial" panose="020B0604020202020204" pitchFamily="34" charset="0"/>
              <a:buChar char="•"/>
            </a:pPr>
            <a:r>
              <a:rPr lang="en-US" sz="2000" b="1" dirty="0">
                <a:solidFill>
                  <a:srgbClr val="595959"/>
                </a:solidFill>
                <a:latin typeface="Calibri" panose="020F0502020204030204" pitchFamily="34" charset="0"/>
                <a:ea typeface="Calibri" panose="020F0502020204030204" pitchFamily="34" charset="0"/>
                <a:cs typeface="Calibri" panose="020F0502020204030204" pitchFamily="34" charset="0"/>
              </a:rPr>
              <a:t>Follow Up After Key Milestones: </a:t>
            </a:r>
            <a:r>
              <a:rPr lang="en-US" sz="2000" dirty="0">
                <a:solidFill>
                  <a:srgbClr val="595959"/>
                </a:solidFill>
                <a:latin typeface="Calibri" panose="020F0502020204030204" pitchFamily="34" charset="0"/>
                <a:ea typeface="Calibri" panose="020F0502020204030204" pitchFamily="34" charset="0"/>
                <a:cs typeface="Calibri" panose="020F0502020204030204" pitchFamily="34" charset="0"/>
              </a:rPr>
              <a:t>Reach out to investors after major milestones like product launches or expansions. Celebrate milestones together.</a:t>
            </a:r>
          </a:p>
          <a:p>
            <a:pPr marL="177800" indent="-177800">
              <a:buFont typeface="Arial" panose="020B0604020202020204" pitchFamily="34" charset="0"/>
              <a:buChar char="•"/>
            </a:pPr>
            <a:r>
              <a:rPr lang="en-US" sz="2000" b="1" dirty="0">
                <a:solidFill>
                  <a:srgbClr val="595959"/>
                </a:solidFill>
                <a:latin typeface="Calibri" panose="020F0502020204030204" pitchFamily="34" charset="0"/>
                <a:ea typeface="Calibri" panose="020F0502020204030204" pitchFamily="34" charset="0"/>
                <a:cs typeface="Calibri" panose="020F0502020204030204" pitchFamily="34" charset="0"/>
              </a:rPr>
              <a:t>Encourage Investor Input:</a:t>
            </a:r>
            <a:r>
              <a:rPr lang="en-US" sz="2000" dirty="0">
                <a:solidFill>
                  <a:srgbClr val="595959"/>
                </a:solidFill>
                <a:latin typeface="Calibri" panose="020F0502020204030204" pitchFamily="34" charset="0"/>
                <a:ea typeface="Calibri" panose="020F0502020204030204" pitchFamily="34" charset="0"/>
                <a:cs typeface="Calibri" panose="020F0502020204030204" pitchFamily="34" charset="0"/>
              </a:rPr>
              <a:t> Involve investors in strategic decisions where appropriate. Engaged investors are more likely to remain loyal.</a:t>
            </a:r>
            <a:endParaRPr lang="en-GB" sz="20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platzhalter 1">
            <a:extLst>
              <a:ext uri="{FF2B5EF4-FFF2-40B4-BE49-F238E27FC236}">
                <a16:creationId xmlns:a16="http://schemas.microsoft.com/office/drawing/2014/main" id="{4721AA99-F63B-8CB4-2377-385FA8694F60}"/>
              </a:ext>
            </a:extLst>
          </p:cNvPr>
          <p:cNvSpPr txBox="1">
            <a:spLocks/>
          </p:cNvSpPr>
          <p:nvPr/>
        </p:nvSpPr>
        <p:spPr>
          <a:xfrm>
            <a:off x="1105001" y="2267643"/>
            <a:ext cx="4867011"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latin typeface="Calibri" panose="020F0502020204030204" pitchFamily="34" charset="0"/>
                <a:ea typeface="Calibri" panose="020F0502020204030204" pitchFamily="34" charset="0"/>
                <a:cs typeface="Calibri" panose="020F0502020204030204" pitchFamily="34" charset="0"/>
              </a:rPr>
              <a:t>Long-term relationships thrive on trust, transparency, and engagement. Keep investors in the loop, and they will be more likely to stand by your side through both good and challenging times.</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8" name="Textplatzhalter 2">
            <a:extLst>
              <a:ext uri="{FF2B5EF4-FFF2-40B4-BE49-F238E27FC236}">
                <a16:creationId xmlns:a16="http://schemas.microsoft.com/office/drawing/2014/main" id="{46C25DFF-29A0-2454-CC18-EB3C4E01B36C}"/>
              </a:ext>
            </a:extLst>
          </p:cNvPr>
          <p:cNvSpPr txBox="1">
            <a:spLocks/>
          </p:cNvSpPr>
          <p:nvPr/>
        </p:nvSpPr>
        <p:spPr>
          <a:xfrm>
            <a:off x="1105002" y="890242"/>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Key </a:t>
            </a:r>
            <a:r>
              <a:rPr lang="de-DE" dirty="0" err="1"/>
              <a:t>to</a:t>
            </a:r>
            <a:r>
              <a:rPr lang="de-DE" dirty="0"/>
              <a:t> </a:t>
            </a:r>
            <a:r>
              <a:rPr lang="de-DE" dirty="0" err="1"/>
              <a:t>Success</a:t>
            </a:r>
            <a:endParaRPr lang="de-DE" dirty="0"/>
          </a:p>
        </p:txBody>
      </p:sp>
    </p:spTree>
    <p:extLst>
      <p:ext uri="{BB962C8B-B14F-4D97-AF65-F5344CB8AC3E}">
        <p14:creationId xmlns:p14="http://schemas.microsoft.com/office/powerpoint/2010/main" val="220035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solidFill>
                  <a:schemeClr val="bg1"/>
                </a:solidFill>
              </a:rPr>
              <a:t>Reflect – Investor Relations Practices</a:t>
            </a:r>
            <a:endParaRPr lang="en-US"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256316" cy="4154984"/>
          </a:xfrm>
          <a:prstGeom prst="rect">
            <a:avLst/>
          </a:prstGeom>
          <a:noFill/>
        </p:spPr>
        <p:txBody>
          <a:bodyPr wrap="square">
            <a:spAutoFit/>
          </a:bodyPr>
          <a:lstStyle/>
          <a:p>
            <a:pPr marL="457200" indent="-457200">
              <a:buFont typeface="+mj-lt"/>
              <a:buAutoNum type="arabicPeriod"/>
            </a:pPr>
            <a:r>
              <a:rPr lang="en-US" sz="2400" dirty="0">
                <a:solidFill>
                  <a:srgbClr val="595959"/>
                </a:solidFill>
                <a:latin typeface="Calibri" panose="020F0502020204030204" pitchFamily="34" charset="0"/>
                <a:ea typeface="Calibri" panose="020F0502020204030204" pitchFamily="34" charset="0"/>
                <a:cs typeface="Calibri" panose="020F0502020204030204" pitchFamily="34" charset="0"/>
              </a:rPr>
              <a:t>How frequently do I communicate with my investors?</a:t>
            </a:r>
          </a:p>
          <a:p>
            <a:pPr marL="457200" indent="-457200">
              <a:buFont typeface="+mj-lt"/>
              <a:buAutoNum type="arabicPeriod"/>
            </a:pPr>
            <a:r>
              <a:rPr lang="en-US" sz="2400" dirty="0">
                <a:solidFill>
                  <a:srgbClr val="595959"/>
                </a:solidFill>
                <a:latin typeface="Calibri" panose="020F0502020204030204" pitchFamily="34" charset="0"/>
                <a:ea typeface="Calibri" panose="020F0502020204030204" pitchFamily="34" charset="0"/>
                <a:cs typeface="Calibri" panose="020F0502020204030204" pitchFamily="34" charset="0"/>
              </a:rPr>
              <a:t>Am I transparent about both successes and challenges?</a:t>
            </a:r>
          </a:p>
          <a:p>
            <a:pPr marL="457200" indent="-457200">
              <a:buFont typeface="+mj-lt"/>
              <a:buAutoNum type="arabicPeriod"/>
            </a:pPr>
            <a:r>
              <a:rPr lang="en-US" sz="2400" dirty="0">
                <a:solidFill>
                  <a:srgbClr val="595959"/>
                </a:solidFill>
                <a:latin typeface="Calibri" panose="020F0502020204030204" pitchFamily="34" charset="0"/>
                <a:ea typeface="Calibri" panose="020F0502020204030204" pitchFamily="34" charset="0"/>
                <a:cs typeface="Calibri" panose="020F0502020204030204" pitchFamily="34" charset="0"/>
              </a:rPr>
              <a:t>How do I manage investor expectations when things don’t go as planned?</a:t>
            </a:r>
          </a:p>
          <a:p>
            <a:pPr marL="457200" indent="-457200">
              <a:buFont typeface="+mj-lt"/>
              <a:buAutoNum type="arabicPeriod"/>
            </a:pPr>
            <a:r>
              <a:rPr lang="en-US" sz="2400" dirty="0">
                <a:solidFill>
                  <a:srgbClr val="595959"/>
                </a:solidFill>
                <a:latin typeface="Calibri" panose="020F0502020204030204" pitchFamily="34" charset="0"/>
                <a:ea typeface="Calibri" panose="020F0502020204030204" pitchFamily="34" charset="0"/>
                <a:cs typeface="Calibri" panose="020F0502020204030204" pitchFamily="34" charset="0"/>
              </a:rPr>
              <a:t>What steps do I take to address investor concerns?</a:t>
            </a:r>
          </a:p>
          <a:p>
            <a:pPr marL="457200" indent="-457200">
              <a:buFont typeface="+mj-lt"/>
              <a:buAutoNum type="arabicPeriod"/>
            </a:pPr>
            <a:r>
              <a:rPr lang="en-US" sz="2400" dirty="0">
                <a:solidFill>
                  <a:srgbClr val="595959"/>
                </a:solidFill>
                <a:latin typeface="Calibri" panose="020F0502020204030204" pitchFamily="34" charset="0"/>
                <a:ea typeface="Calibri" panose="020F0502020204030204" pitchFamily="34" charset="0"/>
                <a:cs typeface="Calibri" panose="020F0502020204030204" pitchFamily="34" charset="0"/>
              </a:rPr>
              <a:t>Do I involve investors in key decisions, where appropriate?</a:t>
            </a:r>
          </a:p>
          <a:p>
            <a:pPr marL="457200" indent="-457200">
              <a:buFont typeface="+mj-lt"/>
              <a:buAutoNum type="arabicPeriod"/>
            </a:pPr>
            <a:r>
              <a:rPr lang="en-US" sz="2400" dirty="0">
                <a:solidFill>
                  <a:srgbClr val="595959"/>
                </a:solidFill>
                <a:latin typeface="Calibri" panose="020F0502020204030204" pitchFamily="34" charset="0"/>
                <a:ea typeface="Calibri" panose="020F0502020204030204" pitchFamily="34" charset="0"/>
                <a:cs typeface="Calibri" panose="020F0502020204030204" pitchFamily="34" charset="0"/>
              </a:rPr>
              <a:t>Am I building long-term relationships, or only communicating during fundraising periods?</a:t>
            </a:r>
          </a:p>
          <a:p>
            <a:pPr algn="ctr"/>
            <a:r>
              <a:rPr lang="en-US" sz="2400" b="1" dirty="0">
                <a:solidFill>
                  <a:srgbClr val="086D6E"/>
                </a:solidFill>
                <a:latin typeface="Calibri" panose="020F0502020204030204" pitchFamily="34" charset="0"/>
                <a:ea typeface="Calibri" panose="020F0502020204030204" pitchFamily="34" charset="0"/>
                <a:cs typeface="Calibri" panose="020F0502020204030204" pitchFamily="34" charset="0"/>
              </a:rPr>
              <a:t>Key Action</a:t>
            </a:r>
            <a:r>
              <a:rPr lang="en-US" sz="2400" dirty="0">
                <a:solidFill>
                  <a:srgbClr val="086D6E"/>
                </a:solidFill>
                <a:latin typeface="Calibri" panose="020F0502020204030204" pitchFamily="34" charset="0"/>
                <a:ea typeface="Calibri" panose="020F0502020204030204" pitchFamily="34" charset="0"/>
                <a:cs typeface="Calibri" panose="020F0502020204030204" pitchFamily="34" charset="0"/>
              </a:rPr>
              <a:t>:</a:t>
            </a:r>
            <a:br>
              <a:rPr lang="en-US" sz="2400" dirty="0">
                <a:solidFill>
                  <a:srgbClr val="086D6E"/>
                </a:solidFill>
                <a:latin typeface="Calibri" panose="020F0502020204030204" pitchFamily="34" charset="0"/>
                <a:ea typeface="Calibri" panose="020F0502020204030204" pitchFamily="34" charset="0"/>
                <a:cs typeface="Calibri" panose="020F0502020204030204" pitchFamily="34" charset="0"/>
              </a:rPr>
            </a:br>
            <a:r>
              <a:rPr lang="en-US" sz="2400" dirty="0">
                <a:solidFill>
                  <a:srgbClr val="086D6E"/>
                </a:solidFill>
                <a:latin typeface="Calibri" panose="020F0502020204030204" pitchFamily="34" charset="0"/>
                <a:ea typeface="Calibri" panose="020F0502020204030204" pitchFamily="34" charset="0"/>
                <a:cs typeface="Calibri" panose="020F0502020204030204" pitchFamily="34" charset="0"/>
              </a:rPr>
              <a:t>Think about what improvements you can make to strengthen your investor relations. Regular communication, transparency, and proactive engagement are key to long-term success.</a:t>
            </a:r>
            <a:endParaRPr lang="en-IE" sz="2400" dirty="0">
              <a:solidFill>
                <a:srgbClr val="086D6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9351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a16="http://schemas.microsoft.com/office/drawing/2014/main" id="{C2DD3721-6E30-DE9E-C0F5-634A9F02448A}"/>
            </a:ext>
          </a:extLst>
        </p:cNvPr>
        <p:cNvGrpSpPr/>
        <p:nvPr/>
      </p:nvGrpSpPr>
      <p:grpSpPr>
        <a:xfrm>
          <a:off x="0" y="0"/>
          <a:ext cx="0" cy="0"/>
          <a:chOff x="0" y="0"/>
          <a:chExt cx="0" cy="0"/>
        </a:xfrm>
      </p:grpSpPr>
      <p:sp>
        <p:nvSpPr>
          <p:cNvPr id="245" name="Google Shape;245;p5">
            <a:extLst>
              <a:ext uri="{FF2B5EF4-FFF2-40B4-BE49-F238E27FC236}">
                <a16:creationId xmlns:a16="http://schemas.microsoft.com/office/drawing/2014/main" id="{E15AA84A-D0CD-9261-16C9-3E29F2BA236A}"/>
              </a:ext>
            </a:extLst>
          </p:cNvPr>
          <p:cNvSpPr txBox="1">
            <a:spLocks noGrp="1"/>
          </p:cNvSpPr>
          <p:nvPr>
            <p:ph type="body" idx="1"/>
          </p:nvPr>
        </p:nvSpPr>
        <p:spPr>
          <a:xfrm>
            <a:off x="5045332" y="2814178"/>
            <a:ext cx="6544942"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nl-NL" dirty="0">
                <a:solidFill>
                  <a:schemeClr val="bg1"/>
                </a:solidFill>
                <a:effectLst/>
              </a:rPr>
              <a:t>Post-Investment </a:t>
            </a:r>
            <a:r>
              <a:rPr lang="nl-NL" dirty="0">
                <a:solidFill>
                  <a:schemeClr val="bg1"/>
                </a:solidFill>
              </a:rPr>
              <a:t>M</a:t>
            </a:r>
            <a:r>
              <a:rPr lang="nl-NL" dirty="0">
                <a:solidFill>
                  <a:schemeClr val="bg1"/>
                </a:solidFill>
                <a:effectLst/>
              </a:rPr>
              <a:t>onitoring and </a:t>
            </a:r>
            <a:r>
              <a:rPr lang="nl-NL" dirty="0">
                <a:solidFill>
                  <a:schemeClr val="bg1"/>
                </a:solidFill>
              </a:rPr>
              <a:t>R</a:t>
            </a:r>
            <a:r>
              <a:rPr lang="nl-NL" dirty="0">
                <a:solidFill>
                  <a:schemeClr val="bg1"/>
                </a:solidFill>
                <a:effectLst/>
              </a:rPr>
              <a:t>eporting</a:t>
            </a:r>
            <a:endParaRPr lang="nl-NL" dirty="0">
              <a:solidFill>
                <a:schemeClr val="bg1"/>
              </a:solidFill>
            </a:endParaRPr>
          </a:p>
        </p:txBody>
      </p:sp>
      <p:sp>
        <p:nvSpPr>
          <p:cNvPr id="246" name="Google Shape;246;p5">
            <a:extLst>
              <a:ext uri="{FF2B5EF4-FFF2-40B4-BE49-F238E27FC236}">
                <a16:creationId xmlns:a16="http://schemas.microsoft.com/office/drawing/2014/main" id="{831A9D89-203B-BE06-C30F-2CE3D297F6F7}"/>
              </a:ext>
            </a:extLst>
          </p:cNvPr>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04</a:t>
            </a:r>
            <a:endParaRPr dirty="0"/>
          </a:p>
        </p:txBody>
      </p:sp>
    </p:spTree>
    <p:extLst>
      <p:ext uri="{BB962C8B-B14F-4D97-AF65-F5344CB8AC3E}">
        <p14:creationId xmlns:p14="http://schemas.microsoft.com/office/powerpoint/2010/main" val="2091284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9F372717-13D0-15C8-87ED-01E4CAD84A02}"/>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F1EEC8B9-DAE6-5BCE-8264-F7DCA1BAB3D8}"/>
              </a:ext>
            </a:extLst>
          </p:cNvPr>
          <p:cNvSpPr txBox="1">
            <a:spLocks noGrp="1"/>
          </p:cNvSpPr>
          <p:nvPr>
            <p:ph type="body" idx="1"/>
          </p:nvPr>
        </p:nvSpPr>
        <p:spPr>
          <a:xfrm>
            <a:off x="798381" y="1726860"/>
            <a:ext cx="5755310" cy="3849918"/>
          </a:xfrm>
          <a:prstGeom prst="rect">
            <a:avLst/>
          </a:prstGeom>
          <a:noFill/>
          <a:ln>
            <a:noFill/>
          </a:ln>
        </p:spPr>
        <p:txBody>
          <a:bodyPr spcFirstLastPara="1" wrap="square" lIns="91425" tIns="45700" rIns="91425" bIns="45700" anchor="t" anchorCtr="0">
            <a:noAutofit/>
          </a:bodyPr>
          <a:lstStyle/>
          <a:p>
            <a:r>
              <a:rPr lang="nl-NL" b="1" dirty="0" err="1"/>
              <a:t>Purpose</a:t>
            </a:r>
            <a:r>
              <a:rPr lang="nl-NL" b="1" dirty="0"/>
              <a:t> of Monitoring:</a:t>
            </a:r>
            <a:endParaRPr lang="nl-NL" dirty="0"/>
          </a:p>
          <a:p>
            <a:pPr>
              <a:buFont typeface="Arial" panose="020B0604020202020204" pitchFamily="34" charset="0"/>
              <a:buChar char="•"/>
            </a:pPr>
            <a:r>
              <a:rPr lang="nl-NL" dirty="0"/>
              <a:t>Tracks startup </a:t>
            </a:r>
            <a:r>
              <a:rPr lang="nl-NL" dirty="0" err="1"/>
              <a:t>progress</a:t>
            </a:r>
            <a:r>
              <a:rPr lang="nl-NL" dirty="0"/>
              <a:t>, financial health, </a:t>
            </a:r>
            <a:r>
              <a:rPr lang="nl-NL" dirty="0" err="1"/>
              <a:t>and</a:t>
            </a:r>
            <a:r>
              <a:rPr lang="nl-NL" dirty="0"/>
              <a:t> </a:t>
            </a:r>
            <a:r>
              <a:rPr lang="nl-NL" dirty="0" err="1"/>
              <a:t>alignment</a:t>
            </a:r>
            <a:r>
              <a:rPr lang="nl-NL" dirty="0"/>
              <a:t> </a:t>
            </a:r>
            <a:r>
              <a:rPr lang="nl-NL" dirty="0" err="1"/>
              <a:t>with</a:t>
            </a:r>
            <a:r>
              <a:rPr lang="nl-NL" dirty="0"/>
              <a:t> </a:t>
            </a:r>
            <a:r>
              <a:rPr lang="nl-NL" dirty="0" err="1"/>
              <a:t>investor</a:t>
            </a:r>
            <a:r>
              <a:rPr lang="nl-NL" dirty="0"/>
              <a:t> goals.</a:t>
            </a:r>
          </a:p>
          <a:p>
            <a:pPr>
              <a:buFont typeface="Arial" panose="020B0604020202020204" pitchFamily="34" charset="0"/>
              <a:buChar char="•"/>
            </a:pPr>
            <a:r>
              <a:rPr lang="nl-NL" dirty="0" err="1"/>
              <a:t>Builds</a:t>
            </a:r>
            <a:r>
              <a:rPr lang="nl-NL" dirty="0"/>
              <a:t> trust, </a:t>
            </a:r>
            <a:r>
              <a:rPr lang="nl-NL" dirty="0" err="1"/>
              <a:t>strengthens</a:t>
            </a:r>
            <a:r>
              <a:rPr lang="nl-NL" dirty="0"/>
              <a:t> </a:t>
            </a:r>
            <a:r>
              <a:rPr lang="nl-NL" dirty="0" err="1"/>
              <a:t>investor</a:t>
            </a:r>
            <a:r>
              <a:rPr lang="nl-NL" dirty="0"/>
              <a:t> </a:t>
            </a:r>
            <a:r>
              <a:rPr lang="nl-NL" dirty="0" err="1"/>
              <a:t>relationships</a:t>
            </a:r>
            <a:r>
              <a:rPr lang="nl-NL" dirty="0"/>
              <a:t>, </a:t>
            </a:r>
            <a:r>
              <a:rPr lang="nl-NL" dirty="0" err="1"/>
              <a:t>and</a:t>
            </a:r>
            <a:r>
              <a:rPr lang="nl-NL" dirty="0"/>
              <a:t> </a:t>
            </a:r>
            <a:r>
              <a:rPr lang="nl-NL" dirty="0" err="1"/>
              <a:t>provides</a:t>
            </a:r>
            <a:r>
              <a:rPr lang="nl-NL" dirty="0"/>
              <a:t> </a:t>
            </a:r>
            <a:r>
              <a:rPr lang="nl-NL" dirty="0" err="1"/>
              <a:t>growth</a:t>
            </a:r>
            <a:r>
              <a:rPr lang="nl-NL" dirty="0"/>
              <a:t> </a:t>
            </a:r>
            <a:r>
              <a:rPr lang="nl-NL" dirty="0" err="1"/>
              <a:t>insights</a:t>
            </a:r>
            <a:r>
              <a:rPr lang="nl-NL" dirty="0"/>
              <a:t>.</a:t>
            </a:r>
          </a:p>
          <a:p>
            <a:pPr>
              <a:defRPr sz="1800"/>
            </a:pPr>
            <a:endParaRPr lang="nl-NL" dirty="0"/>
          </a:p>
          <a:p>
            <a:pPr>
              <a:defRPr sz="1800"/>
            </a:pPr>
            <a:endParaRPr lang="nl-NL" sz="1600" dirty="0"/>
          </a:p>
        </p:txBody>
      </p:sp>
      <p:sp>
        <p:nvSpPr>
          <p:cNvPr id="252" name="Google Shape;252;p6">
            <a:extLst>
              <a:ext uri="{FF2B5EF4-FFF2-40B4-BE49-F238E27FC236}">
                <a16:creationId xmlns:a16="http://schemas.microsoft.com/office/drawing/2014/main" id="{A0B01E71-C674-34B2-2962-2631705478EB}"/>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289B18A5-FA5C-8A03-2AF3-B16602B37F4C}"/>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dirty="0">
                <a:solidFill>
                  <a:schemeClr val="bg1"/>
                </a:solidFill>
              </a:rPr>
              <a:t>Post-investment monitoring</a:t>
            </a:r>
            <a:endParaRPr dirty="0">
              <a:solidFill>
                <a:schemeClr val="bg1"/>
              </a:solidFill>
            </a:endParaRPr>
          </a:p>
        </p:txBody>
      </p:sp>
      <p:pic>
        <p:nvPicPr>
          <p:cNvPr id="2" name="Afbeelding 1">
            <a:extLst>
              <a:ext uri="{FF2B5EF4-FFF2-40B4-BE49-F238E27FC236}">
                <a16:creationId xmlns:a16="http://schemas.microsoft.com/office/drawing/2014/main" id="{EE1E12EC-88BA-92EE-A174-779CBDB6F3D9}"/>
              </a:ext>
            </a:extLst>
          </p:cNvPr>
          <p:cNvPicPr>
            <a:picLocks noChangeAspect="1"/>
          </p:cNvPicPr>
          <p:nvPr/>
        </p:nvPicPr>
        <p:blipFill>
          <a:blip r:embed="rId3"/>
          <a:stretch>
            <a:fillRect/>
          </a:stretch>
        </p:blipFill>
        <p:spPr>
          <a:xfrm>
            <a:off x="6789530" y="1636015"/>
            <a:ext cx="3641404" cy="3641404"/>
          </a:xfrm>
          <a:prstGeom prst="rect">
            <a:avLst/>
          </a:prstGeom>
        </p:spPr>
      </p:pic>
    </p:spTree>
    <p:extLst>
      <p:ext uri="{BB962C8B-B14F-4D97-AF65-F5344CB8AC3E}">
        <p14:creationId xmlns:p14="http://schemas.microsoft.com/office/powerpoint/2010/main" val="388325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nl-NL" b="1" dirty="0">
                <a:solidFill>
                  <a:schemeClr val="bg1"/>
                </a:solidFill>
                <a:effectLst/>
              </a:rPr>
              <a:t>Crafting a Compelling </a:t>
            </a:r>
            <a:r>
              <a:rPr lang="nl-NL" b="1" dirty="0">
                <a:solidFill>
                  <a:schemeClr val="bg1"/>
                </a:solidFill>
              </a:rPr>
              <a:t>I</a:t>
            </a:r>
            <a:r>
              <a:rPr lang="nl-NL" b="1" dirty="0">
                <a:solidFill>
                  <a:schemeClr val="bg1"/>
                </a:solidFill>
                <a:effectLst/>
              </a:rPr>
              <a:t>nvestment Pitch</a:t>
            </a:r>
            <a:endParaRPr lang="nl-NL" dirty="0">
              <a:solidFill>
                <a:schemeClr val="bg1"/>
              </a:solidFill>
            </a:endParaRPr>
          </a:p>
        </p:txBody>
      </p:sp>
      <p:sp>
        <p:nvSpPr>
          <p:cNvPr id="246" name="Google Shape;246;p5"/>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a:t>01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6F827826-F1F6-A4C7-168A-5819D4ED2145}"/>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61B6A4BB-AD6D-A171-86CC-9CEC88805307}"/>
              </a:ext>
            </a:extLst>
          </p:cNvPr>
          <p:cNvSpPr txBox="1">
            <a:spLocks noGrp="1"/>
          </p:cNvSpPr>
          <p:nvPr>
            <p:ph type="body" idx="1"/>
          </p:nvPr>
        </p:nvSpPr>
        <p:spPr>
          <a:xfrm>
            <a:off x="482800" y="1657436"/>
            <a:ext cx="7196226" cy="3849918"/>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b="1" dirty="0"/>
              <a:t>Financial </a:t>
            </a:r>
            <a:r>
              <a:rPr lang="nl-NL" b="1" dirty="0" err="1"/>
              <a:t>Metrics</a:t>
            </a:r>
            <a:r>
              <a:rPr lang="nl-NL" b="1" dirty="0"/>
              <a:t>:</a:t>
            </a:r>
            <a:r>
              <a:rPr lang="nl-NL" dirty="0"/>
              <a:t> Track </a:t>
            </a:r>
            <a:r>
              <a:rPr lang="nl-NL" dirty="0" err="1"/>
              <a:t>revenue</a:t>
            </a:r>
            <a:r>
              <a:rPr lang="nl-NL" dirty="0"/>
              <a:t>, </a:t>
            </a:r>
            <a:r>
              <a:rPr lang="nl-NL" dirty="0" err="1"/>
              <a:t>profit</a:t>
            </a:r>
            <a:r>
              <a:rPr lang="nl-NL" dirty="0"/>
              <a:t> </a:t>
            </a:r>
            <a:r>
              <a:rPr lang="nl-NL" dirty="0" err="1"/>
              <a:t>margin</a:t>
            </a:r>
            <a:r>
              <a:rPr lang="nl-NL" dirty="0"/>
              <a:t>, cash flow, </a:t>
            </a:r>
            <a:r>
              <a:rPr lang="nl-NL" dirty="0" err="1"/>
              <a:t>and</a:t>
            </a:r>
            <a:r>
              <a:rPr lang="nl-NL" dirty="0"/>
              <a:t> </a:t>
            </a:r>
            <a:r>
              <a:rPr lang="nl-NL" dirty="0" err="1"/>
              <a:t>burn</a:t>
            </a:r>
            <a:r>
              <a:rPr lang="nl-NL" dirty="0"/>
              <a:t> </a:t>
            </a:r>
            <a:r>
              <a:rPr lang="nl-NL" dirty="0" err="1"/>
              <a:t>rate</a:t>
            </a:r>
            <a:r>
              <a:rPr lang="nl-NL" dirty="0"/>
              <a:t> (e.g., </a:t>
            </a:r>
            <a:r>
              <a:rPr lang="nl-NL" dirty="0" err="1"/>
              <a:t>tech</a:t>
            </a:r>
            <a:r>
              <a:rPr lang="nl-NL" dirty="0"/>
              <a:t> startups monitor </a:t>
            </a:r>
            <a:r>
              <a:rPr lang="nl-NL" dirty="0" err="1"/>
              <a:t>burn</a:t>
            </a:r>
            <a:r>
              <a:rPr lang="nl-NL" dirty="0"/>
              <a:t> </a:t>
            </a:r>
            <a:r>
              <a:rPr lang="nl-NL" dirty="0" err="1"/>
              <a:t>rate</a:t>
            </a:r>
            <a:r>
              <a:rPr lang="nl-NL" dirty="0"/>
              <a:t>).</a:t>
            </a:r>
          </a:p>
          <a:p>
            <a:pPr marL="571500" indent="-342900">
              <a:buFont typeface="Arial" panose="020B0604020202020204" pitchFamily="34" charset="0"/>
              <a:buChar char="•"/>
            </a:pPr>
            <a:r>
              <a:rPr lang="nl-NL" b="1" dirty="0"/>
              <a:t>Operational Metrics:</a:t>
            </a:r>
            <a:r>
              <a:rPr lang="nl-NL" dirty="0"/>
              <a:t> Measure product milestones, team growth, and cost control (e.g., cost per unit).</a:t>
            </a:r>
          </a:p>
          <a:p>
            <a:pPr marL="571500" indent="-342900">
              <a:buFont typeface="Arial" panose="020B0604020202020204" pitchFamily="34" charset="0"/>
              <a:buChar char="•"/>
            </a:pPr>
            <a:r>
              <a:rPr lang="nl-NL" b="1" dirty="0"/>
              <a:t>Customer &amp; Growth Metrics:</a:t>
            </a:r>
            <a:r>
              <a:rPr lang="nl-NL" dirty="0"/>
              <a:t> Focus on acquisition, retention and churn.</a:t>
            </a:r>
          </a:p>
          <a:p>
            <a:pPr marL="571500" indent="-342900">
              <a:buFont typeface="Arial" panose="020B0604020202020204" pitchFamily="34" charset="0"/>
              <a:buChar char="•"/>
            </a:pPr>
            <a:r>
              <a:rPr lang="nl-NL" b="1" dirty="0"/>
              <a:t>Impact Metrics:</a:t>
            </a:r>
            <a:r>
              <a:rPr lang="nl-NL" dirty="0"/>
              <a:t> Show the impact of community, sustainability, and diversity.</a:t>
            </a:r>
          </a:p>
          <a:p>
            <a:pPr marL="228600" indent="0"/>
            <a:r>
              <a:rPr lang="nl-NL" b="1" dirty="0"/>
              <a:t>What are your 5 key metrics?</a:t>
            </a:r>
          </a:p>
          <a:p>
            <a:pPr>
              <a:defRPr sz="1800"/>
            </a:pPr>
            <a:endParaRPr lang="nl-NL" dirty="0"/>
          </a:p>
          <a:p>
            <a:pPr>
              <a:buFont typeface="Arial" panose="020B0604020202020204" pitchFamily="34" charset="0"/>
              <a:buChar char="•"/>
            </a:pPr>
            <a:endParaRPr lang="nl-NL" sz="2000" dirty="0"/>
          </a:p>
        </p:txBody>
      </p:sp>
      <p:sp>
        <p:nvSpPr>
          <p:cNvPr id="252" name="Google Shape;252;p6">
            <a:extLst>
              <a:ext uri="{FF2B5EF4-FFF2-40B4-BE49-F238E27FC236}">
                <a16:creationId xmlns:a16="http://schemas.microsoft.com/office/drawing/2014/main" id="{625A4267-48C4-000A-88FF-EFF279166AAE}"/>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A0A2B269-E635-DE21-CECA-41FB045717B0}"/>
              </a:ext>
            </a:extLst>
          </p:cNvPr>
          <p:cNvSpPr txBox="1">
            <a:spLocks noGrp="1"/>
          </p:cNvSpPr>
          <p:nvPr>
            <p:ph type="body" idx="2"/>
          </p:nvPr>
        </p:nvSpPr>
        <p:spPr>
          <a:xfrm>
            <a:off x="798381" y="761603"/>
            <a:ext cx="9632553" cy="2007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dirty="0" err="1">
                <a:solidFill>
                  <a:schemeClr val="bg1"/>
                </a:solidFill>
              </a:rPr>
              <a:t>Key</a:t>
            </a:r>
            <a:r>
              <a:rPr lang="nl-NL" dirty="0">
                <a:solidFill>
                  <a:schemeClr val="bg1"/>
                </a:solidFill>
              </a:rPr>
              <a:t> </a:t>
            </a:r>
            <a:r>
              <a:rPr lang="nl-NL" dirty="0" err="1">
                <a:solidFill>
                  <a:schemeClr val="bg1"/>
                </a:solidFill>
              </a:rPr>
              <a:t>metrics</a:t>
            </a:r>
            <a:r>
              <a:rPr lang="nl-NL" dirty="0">
                <a:solidFill>
                  <a:schemeClr val="bg1"/>
                </a:solidFill>
              </a:rPr>
              <a:t> </a:t>
            </a:r>
            <a:r>
              <a:rPr lang="nl-NL" dirty="0" err="1">
                <a:solidFill>
                  <a:schemeClr val="bg1"/>
                </a:solidFill>
              </a:rPr>
              <a:t>and</a:t>
            </a:r>
            <a:r>
              <a:rPr lang="nl-NL" dirty="0">
                <a:solidFill>
                  <a:schemeClr val="bg1"/>
                </a:solidFill>
              </a:rPr>
              <a:t> data</a:t>
            </a:r>
            <a:endParaRPr dirty="0">
              <a:solidFill>
                <a:schemeClr val="bg1"/>
              </a:solidFill>
            </a:endParaRPr>
          </a:p>
        </p:txBody>
      </p:sp>
      <p:pic>
        <p:nvPicPr>
          <p:cNvPr id="2" name="Afbeelding 1">
            <a:extLst>
              <a:ext uri="{FF2B5EF4-FFF2-40B4-BE49-F238E27FC236}">
                <a16:creationId xmlns:a16="http://schemas.microsoft.com/office/drawing/2014/main" id="{703EF6CF-FD6C-8656-6DE7-A0BB7224C297}"/>
              </a:ext>
            </a:extLst>
          </p:cNvPr>
          <p:cNvPicPr>
            <a:picLocks noChangeAspect="1"/>
          </p:cNvPicPr>
          <p:nvPr/>
        </p:nvPicPr>
        <p:blipFill>
          <a:blip r:embed="rId3"/>
          <a:stretch>
            <a:fillRect/>
          </a:stretch>
        </p:blipFill>
        <p:spPr>
          <a:xfrm>
            <a:off x="7679026" y="1896166"/>
            <a:ext cx="2887374" cy="2887374"/>
          </a:xfrm>
          <a:prstGeom prst="rect">
            <a:avLst/>
          </a:prstGeom>
        </p:spPr>
      </p:pic>
    </p:spTree>
    <p:extLst>
      <p:ext uri="{BB962C8B-B14F-4D97-AF65-F5344CB8AC3E}">
        <p14:creationId xmlns:p14="http://schemas.microsoft.com/office/powerpoint/2010/main" val="2489285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FC0173D7-2D0B-67B6-5B1C-9C1272622937}"/>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DE4C4FC3-3165-BF2A-8434-1C3AA610676E}"/>
              </a:ext>
            </a:extLst>
          </p:cNvPr>
          <p:cNvSpPr txBox="1">
            <a:spLocks noGrp="1"/>
          </p:cNvSpPr>
          <p:nvPr>
            <p:ph type="body" idx="1"/>
          </p:nvPr>
        </p:nvSpPr>
        <p:spPr>
          <a:xfrm>
            <a:off x="798381" y="1622623"/>
            <a:ext cx="9416968" cy="3849918"/>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b="1" dirty="0" err="1"/>
              <a:t>Consistency</a:t>
            </a:r>
            <a:r>
              <a:rPr lang="nl-NL" b="1" dirty="0"/>
              <a:t>:</a:t>
            </a:r>
            <a:r>
              <a:rPr lang="nl-NL" dirty="0"/>
              <a:t> Set a </a:t>
            </a:r>
            <a:r>
              <a:rPr lang="nl-NL" dirty="0" err="1"/>
              <a:t>regular</a:t>
            </a:r>
            <a:r>
              <a:rPr lang="nl-NL" dirty="0"/>
              <a:t> </a:t>
            </a:r>
            <a:r>
              <a:rPr lang="nl-NL" dirty="0" err="1"/>
              <a:t>schedule</a:t>
            </a:r>
            <a:r>
              <a:rPr lang="nl-NL" dirty="0"/>
              <a:t> (</a:t>
            </a:r>
            <a:r>
              <a:rPr lang="nl-NL" dirty="0" err="1"/>
              <a:t>monthly</a:t>
            </a:r>
            <a:r>
              <a:rPr lang="nl-NL" dirty="0"/>
              <a:t>, </a:t>
            </a:r>
            <a:r>
              <a:rPr lang="nl-NL" dirty="0" err="1"/>
              <a:t>quarterly</a:t>
            </a:r>
            <a:r>
              <a:rPr lang="nl-NL" dirty="0"/>
              <a:t>) </a:t>
            </a:r>
            <a:r>
              <a:rPr lang="nl-NL" dirty="0" err="1"/>
              <a:t>for</a:t>
            </a:r>
            <a:r>
              <a:rPr lang="nl-NL" dirty="0"/>
              <a:t> </a:t>
            </a:r>
            <a:r>
              <a:rPr lang="nl-NL" dirty="0" err="1"/>
              <a:t>investor</a:t>
            </a:r>
            <a:r>
              <a:rPr lang="nl-NL" dirty="0"/>
              <a:t> updates </a:t>
            </a:r>
            <a:r>
              <a:rPr lang="nl-NL" dirty="0" err="1"/>
              <a:t>to</a:t>
            </a:r>
            <a:r>
              <a:rPr lang="nl-NL" dirty="0"/>
              <a:t> </a:t>
            </a:r>
            <a:r>
              <a:rPr lang="nl-NL" dirty="0" err="1"/>
              <a:t>build</a:t>
            </a:r>
            <a:r>
              <a:rPr lang="nl-NL" dirty="0"/>
              <a:t> trust.</a:t>
            </a:r>
          </a:p>
          <a:p>
            <a:pPr marL="571500" indent="-342900">
              <a:buFont typeface="Arial" panose="020B0604020202020204" pitchFamily="34" charset="0"/>
              <a:buChar char="•"/>
            </a:pPr>
            <a:r>
              <a:rPr lang="nl-NL" b="1" dirty="0" err="1"/>
              <a:t>Clarity</a:t>
            </a:r>
            <a:r>
              <a:rPr lang="nl-NL" b="1" dirty="0"/>
              <a:t> &amp; Accessibility:</a:t>
            </a:r>
            <a:r>
              <a:rPr lang="nl-NL" dirty="0"/>
              <a:t> </a:t>
            </a:r>
            <a:r>
              <a:rPr lang="nl-NL" dirty="0" err="1"/>
              <a:t>Use</a:t>
            </a:r>
            <a:r>
              <a:rPr lang="nl-NL" dirty="0"/>
              <a:t> </a:t>
            </a:r>
            <a:r>
              <a:rPr lang="nl-NL" dirty="0" err="1"/>
              <a:t>visuals</a:t>
            </a:r>
            <a:r>
              <a:rPr lang="nl-NL" dirty="0"/>
              <a:t>, </a:t>
            </a:r>
            <a:r>
              <a:rPr lang="nl-NL" dirty="0" err="1"/>
              <a:t>avoid</a:t>
            </a:r>
            <a:r>
              <a:rPr lang="nl-NL" dirty="0"/>
              <a:t> jargon, </a:t>
            </a:r>
            <a:r>
              <a:rPr lang="nl-NL" dirty="0" err="1"/>
              <a:t>and</a:t>
            </a:r>
            <a:r>
              <a:rPr lang="nl-NL" dirty="0"/>
              <a:t> focus on </a:t>
            </a:r>
            <a:r>
              <a:rPr lang="nl-NL" dirty="0" err="1"/>
              <a:t>essential</a:t>
            </a:r>
            <a:r>
              <a:rPr lang="nl-NL" dirty="0"/>
              <a:t> data </a:t>
            </a:r>
            <a:r>
              <a:rPr lang="nl-NL" dirty="0" err="1"/>
              <a:t>for</a:t>
            </a:r>
            <a:r>
              <a:rPr lang="nl-NL" dirty="0"/>
              <a:t> easy </a:t>
            </a:r>
            <a:r>
              <a:rPr lang="nl-NL" dirty="0" err="1"/>
              <a:t>understanding</a:t>
            </a:r>
            <a:r>
              <a:rPr lang="nl-NL" dirty="0"/>
              <a:t>.</a:t>
            </a:r>
          </a:p>
          <a:p>
            <a:pPr marL="571500" indent="-342900">
              <a:buFont typeface="Arial" panose="020B0604020202020204" pitchFamily="34" charset="0"/>
              <a:buChar char="•"/>
            </a:pPr>
            <a:r>
              <a:rPr lang="nl-NL" b="1" dirty="0"/>
              <a:t>Transparency:</a:t>
            </a:r>
            <a:r>
              <a:rPr lang="nl-NL" dirty="0"/>
              <a:t> Share both wins and challenges to build credibility.</a:t>
            </a:r>
          </a:p>
          <a:p>
            <a:pPr marL="571500" indent="-342900">
              <a:buFont typeface="Arial" panose="020B0604020202020204" pitchFamily="34" charset="0"/>
              <a:buChar char="•"/>
            </a:pPr>
            <a:r>
              <a:rPr lang="nl-NL" sz="2400" b="1" dirty="0"/>
              <a:t>Understanding feedback:</a:t>
            </a:r>
            <a:r>
              <a:rPr lang="nl-NL" sz="2400" dirty="0"/>
              <a:t> Ask investors for specific, actionable input.</a:t>
            </a:r>
          </a:p>
          <a:p>
            <a:pPr marL="571500" indent="-342900">
              <a:buFont typeface="Arial" panose="020B0604020202020204" pitchFamily="34" charset="0"/>
              <a:buChar char="•"/>
            </a:pPr>
            <a:r>
              <a:rPr lang="nl-NL" sz="2400" b="1" dirty="0"/>
              <a:t>Turning feedback into action:</a:t>
            </a:r>
            <a:r>
              <a:rPr lang="nl-NL" sz="2400" dirty="0"/>
              <a:t> Use feedback to refine strategies and resource allocation.</a:t>
            </a:r>
          </a:p>
          <a:p>
            <a:pPr marL="571500" indent="-342900">
              <a:buFont typeface="Arial" panose="020B0604020202020204" pitchFamily="34" charset="0"/>
              <a:buChar char="•"/>
            </a:pPr>
            <a:r>
              <a:rPr lang="nl-NL" sz="2400" b="1" dirty="0"/>
              <a:t>Continuous improvement:</a:t>
            </a:r>
            <a:r>
              <a:rPr lang="nl-NL" sz="2400" dirty="0"/>
              <a:t> Cycle of reporting, feedback, action, and growth.</a:t>
            </a:r>
          </a:p>
          <a:p>
            <a:pPr marL="571500" indent="-342900">
              <a:buFont typeface="Arial" panose="020B0604020202020204" pitchFamily="34" charset="0"/>
              <a:buChar char="•"/>
            </a:pPr>
            <a:endParaRPr lang="nl-NL" dirty="0"/>
          </a:p>
        </p:txBody>
      </p:sp>
      <p:sp>
        <p:nvSpPr>
          <p:cNvPr id="252" name="Google Shape;252;p6">
            <a:extLst>
              <a:ext uri="{FF2B5EF4-FFF2-40B4-BE49-F238E27FC236}">
                <a16:creationId xmlns:a16="http://schemas.microsoft.com/office/drawing/2014/main" id="{881659C5-833A-E813-E5C7-AAAA8FFF0D37}"/>
              </a:ext>
            </a:extLst>
          </p:cNvPr>
          <p:cNvSpPr/>
          <p:nvPr/>
        </p:nvSpPr>
        <p:spPr>
          <a:xfrm>
            <a:off x="0" y="600000"/>
            <a:ext cx="9632552"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346A5EF2-0D80-8B22-44B6-7FD075C8790F}"/>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dirty="0">
                <a:solidFill>
                  <a:schemeClr val="bg1"/>
                </a:solidFill>
              </a:rPr>
              <a:t>Reporting Essentials and Leverage Feedback</a:t>
            </a:r>
            <a:endParaRPr dirty="0">
              <a:solidFill>
                <a:schemeClr val="bg1"/>
              </a:solidFill>
            </a:endParaRPr>
          </a:p>
        </p:txBody>
      </p:sp>
    </p:spTree>
    <p:extLst>
      <p:ext uri="{BB962C8B-B14F-4D97-AF65-F5344CB8AC3E}">
        <p14:creationId xmlns:p14="http://schemas.microsoft.com/office/powerpoint/2010/main" val="2732044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1"/>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Self Reflection and References</a:t>
            </a:r>
            <a:endParaRPr dirty="0"/>
          </a:p>
        </p:txBody>
      </p:sp>
      <p:sp>
        <p:nvSpPr>
          <p:cNvPr id="378" name="Google Shape;378;p21"/>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05</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A98BA1E5-2B2C-FA19-06EB-E13A570F6656}"/>
            </a:ext>
          </a:extLst>
        </p:cNvPr>
        <p:cNvGrpSpPr/>
        <p:nvPr/>
      </p:nvGrpSpPr>
      <p:grpSpPr>
        <a:xfrm>
          <a:off x="0" y="0"/>
          <a:ext cx="0" cy="0"/>
          <a:chOff x="0" y="0"/>
          <a:chExt cx="0" cy="0"/>
        </a:xfrm>
      </p:grpSpPr>
      <p:sp>
        <p:nvSpPr>
          <p:cNvPr id="305" name="Google Shape;305;p12">
            <a:extLst>
              <a:ext uri="{FF2B5EF4-FFF2-40B4-BE49-F238E27FC236}">
                <a16:creationId xmlns:a16="http://schemas.microsoft.com/office/drawing/2014/main" id="{7A54CFEE-8F98-114F-8485-D46354DA972D}"/>
              </a:ext>
            </a:extLst>
          </p:cNvPr>
          <p:cNvSpPr txBox="1">
            <a:spLocks noGrp="1"/>
          </p:cNvSpPr>
          <p:nvPr>
            <p:ph type="body" idx="1"/>
          </p:nvPr>
        </p:nvSpPr>
        <p:spPr>
          <a:xfrm>
            <a:off x="429891" y="1463882"/>
            <a:ext cx="10242658" cy="3849918"/>
          </a:xfrm>
          <a:prstGeom prst="rect">
            <a:avLst/>
          </a:prstGeom>
          <a:noFill/>
          <a:ln>
            <a:noFill/>
          </a:ln>
        </p:spPr>
        <p:txBody>
          <a:bodyPr spcFirstLastPara="1" wrap="square" lIns="91425" tIns="45700" rIns="91425" bIns="45700" anchor="t" anchorCtr="0">
            <a:noAutofit/>
          </a:bodyPr>
          <a:lstStyle/>
          <a:p>
            <a:r>
              <a:rPr lang="en-GB" dirty="0"/>
              <a:t>Apply the knowledge gained to develop and refine your own pitch.</a:t>
            </a:r>
          </a:p>
          <a:p>
            <a:pPr>
              <a:buFont typeface="+mj-lt"/>
              <a:buAutoNum type="arabicPeriod"/>
            </a:pPr>
            <a:r>
              <a:rPr lang="en-GB" dirty="0"/>
              <a:t> </a:t>
            </a:r>
            <a:r>
              <a:rPr lang="en-GB" b="1" dirty="0"/>
              <a:t>Start by breaking down your business idea </a:t>
            </a:r>
            <a:r>
              <a:rPr lang="en-GB" dirty="0"/>
              <a:t>into the key components of a pitch. Create a slide or document for each part.</a:t>
            </a:r>
          </a:p>
          <a:p>
            <a:pPr>
              <a:buFont typeface="+mj-lt"/>
              <a:buAutoNum type="arabicPeriod"/>
            </a:pPr>
            <a:r>
              <a:rPr lang="en-GB" b="1" dirty="0"/>
              <a:t>Storytelling Integration</a:t>
            </a:r>
            <a:r>
              <a:rPr lang="en-GB" dirty="0"/>
              <a:t>: Craft a compelling story around your business idea, focusing on how your product or service solves a significant problem.</a:t>
            </a:r>
          </a:p>
          <a:p>
            <a:pPr>
              <a:buFont typeface="+mj-lt"/>
              <a:buAutoNum type="arabicPeriod"/>
            </a:pPr>
            <a:r>
              <a:rPr lang="en-GB" b="1" dirty="0"/>
              <a:t>Visual Enhancement</a:t>
            </a:r>
            <a:r>
              <a:rPr lang="en-GB" dirty="0"/>
              <a:t>: Using tools like PowerPoint or Canva, design a slide deck that visually supports your pitch narrative.</a:t>
            </a:r>
          </a:p>
          <a:p>
            <a:pPr>
              <a:buFont typeface="+mj-lt"/>
              <a:buAutoNum type="arabicPeriod"/>
            </a:pPr>
            <a:r>
              <a:rPr lang="en-GB" b="1" dirty="0"/>
              <a:t>Mock Pitching</a:t>
            </a:r>
            <a:r>
              <a:rPr lang="en-GB" dirty="0"/>
              <a:t>: Organize a session with peers where you can present your pitch and receive constructive feedback. Check out </a:t>
            </a:r>
            <a:r>
              <a:rPr lang="en-GB" dirty="0">
                <a:hlinkClick r:id="rId3"/>
              </a:rPr>
              <a:t>www.meetup.com</a:t>
            </a:r>
            <a:r>
              <a:rPr lang="en-GB" dirty="0"/>
              <a:t> </a:t>
            </a:r>
          </a:p>
          <a:p>
            <a:pPr>
              <a:buFont typeface="+mj-lt"/>
              <a:buAutoNum type="arabicPeriod"/>
            </a:pPr>
            <a:r>
              <a:rPr lang="en-GB" b="1" dirty="0"/>
              <a:t>Revision and Polish</a:t>
            </a:r>
            <a:r>
              <a:rPr lang="en-GB" dirty="0"/>
              <a:t>: Refine your pitch based on feedback focusing on clarity, conciseness, and persuasive elements.</a:t>
            </a:r>
          </a:p>
        </p:txBody>
      </p:sp>
      <p:sp>
        <p:nvSpPr>
          <p:cNvPr id="306" name="Google Shape;306;p12">
            <a:extLst>
              <a:ext uri="{FF2B5EF4-FFF2-40B4-BE49-F238E27FC236}">
                <a16:creationId xmlns:a16="http://schemas.microsoft.com/office/drawing/2014/main" id="{0C5133AD-75C4-B64C-057F-B40CA5AC5A74}"/>
              </a:ext>
            </a:extLst>
          </p:cNvPr>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307" name="Google Shape;307;p12">
            <a:extLst>
              <a:ext uri="{FF2B5EF4-FFF2-40B4-BE49-F238E27FC236}">
                <a16:creationId xmlns:a16="http://schemas.microsoft.com/office/drawing/2014/main" id="{00CD0EA5-6989-B54A-C7B2-309A980322DE}"/>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dirty="0">
                <a:solidFill>
                  <a:schemeClr val="bg1"/>
                </a:solidFill>
              </a:rPr>
              <a:t>EXERCISE:  Pitch preparation</a:t>
            </a:r>
            <a:endParaRPr dirty="0">
              <a:solidFill>
                <a:schemeClr val="bg1"/>
              </a:solidFill>
            </a:endParaRPr>
          </a:p>
        </p:txBody>
      </p:sp>
    </p:spTree>
    <p:extLst>
      <p:ext uri="{BB962C8B-B14F-4D97-AF65-F5344CB8AC3E}">
        <p14:creationId xmlns:p14="http://schemas.microsoft.com/office/powerpoint/2010/main" val="3447353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84BA09FC-A391-2F63-9AD1-0C80F0C262F6}"/>
            </a:ext>
          </a:extLst>
        </p:cNvPr>
        <p:cNvGrpSpPr/>
        <p:nvPr/>
      </p:nvGrpSpPr>
      <p:grpSpPr>
        <a:xfrm>
          <a:off x="0" y="0"/>
          <a:ext cx="0" cy="0"/>
          <a:chOff x="0" y="0"/>
          <a:chExt cx="0" cy="0"/>
        </a:xfrm>
      </p:grpSpPr>
      <p:sp>
        <p:nvSpPr>
          <p:cNvPr id="305" name="Google Shape;305;p12">
            <a:extLst>
              <a:ext uri="{FF2B5EF4-FFF2-40B4-BE49-F238E27FC236}">
                <a16:creationId xmlns:a16="http://schemas.microsoft.com/office/drawing/2014/main" id="{B7146B80-949A-3AAF-D0D6-0000E49332C0}"/>
              </a:ext>
            </a:extLst>
          </p:cNvPr>
          <p:cNvSpPr txBox="1">
            <a:spLocks noGrp="1"/>
          </p:cNvSpPr>
          <p:nvPr>
            <p:ph type="body" idx="1"/>
          </p:nvPr>
        </p:nvSpPr>
        <p:spPr>
          <a:xfrm>
            <a:off x="641925" y="1613024"/>
            <a:ext cx="9632553" cy="3849918"/>
          </a:xfrm>
          <a:prstGeom prst="rect">
            <a:avLst/>
          </a:prstGeom>
          <a:noFill/>
          <a:ln>
            <a:noFill/>
          </a:ln>
        </p:spPr>
        <p:txBody>
          <a:bodyPr spcFirstLastPara="1" wrap="square" lIns="91425" tIns="45700" rIns="91425" bIns="45700" anchor="t" anchorCtr="0">
            <a:noAutofit/>
          </a:bodyPr>
          <a:lstStyle/>
          <a:p>
            <a:pPr marL="266700" indent="-38100"/>
            <a:r>
              <a:rPr lang="en-GB" dirty="0"/>
              <a:t>For those looking to deepen their understanding of how to prepare an effective pitch, we can recommend:-</a:t>
            </a:r>
          </a:p>
          <a:p>
            <a:pPr marL="571500" indent="-342900">
              <a:buFont typeface="Arial" panose="020B0604020202020204" pitchFamily="34" charset="0"/>
              <a:buChar char="•"/>
            </a:pPr>
            <a:r>
              <a:rPr lang="en-GB" b="1" i="1" dirty="0"/>
              <a:t>Pitch Anything </a:t>
            </a:r>
            <a:r>
              <a:rPr lang="en-GB" dirty="0"/>
              <a:t>by Oren </a:t>
            </a:r>
            <a:r>
              <a:rPr lang="en-GB" dirty="0" err="1"/>
              <a:t>Klaff</a:t>
            </a:r>
            <a:r>
              <a:rPr lang="en-GB" dirty="0"/>
              <a:t> provide in-depth insights into structuring and delivering persuasive pitches. </a:t>
            </a:r>
            <a:r>
              <a:rPr lang="en-IE" dirty="0">
                <a:hlinkClick r:id="rId3"/>
              </a:rPr>
              <a:t>Homepage - Oren </a:t>
            </a:r>
            <a:r>
              <a:rPr lang="en-IE" dirty="0" err="1">
                <a:hlinkClick r:id="rId3"/>
              </a:rPr>
              <a:t>Klaff</a:t>
            </a:r>
            <a:endParaRPr lang="en-GB" dirty="0"/>
          </a:p>
          <a:p>
            <a:pPr marL="571500" indent="-342900">
              <a:buFont typeface="Arial" panose="020B0604020202020204" pitchFamily="34" charset="0"/>
              <a:buChar char="•"/>
            </a:pPr>
            <a:r>
              <a:rPr lang="en-GB" b="1" i="1" dirty="0"/>
              <a:t>The Storyteller's Secret </a:t>
            </a:r>
            <a:r>
              <a:rPr lang="en-GB" dirty="0"/>
              <a:t>by </a:t>
            </a:r>
            <a:r>
              <a:rPr lang="en-GB" dirty="0">
                <a:hlinkClick r:id="rId4"/>
              </a:rPr>
              <a:t>Carmine Gallo - The Storyteller's Secret</a:t>
            </a:r>
            <a:r>
              <a:rPr lang="en-GB" dirty="0"/>
              <a:t> explores powerful storytelling techniques that have been used by successful entrepreneurs.</a:t>
            </a:r>
          </a:p>
          <a:p>
            <a:pPr marL="571500" indent="-342900">
              <a:buFont typeface="Arial" panose="020B0604020202020204" pitchFamily="34" charset="0"/>
              <a:buChar char="•"/>
            </a:pPr>
            <a:r>
              <a:rPr lang="en-GB" dirty="0"/>
              <a:t>Websites like </a:t>
            </a:r>
            <a:r>
              <a:rPr lang="en-GB" b="1" i="1" dirty="0"/>
              <a:t>SlideShare </a:t>
            </a:r>
            <a:r>
              <a:rPr lang="en-GB" dirty="0"/>
              <a:t>feature a variety of high-quality pitch decks that you can study for inspiration and guidance, e.g. </a:t>
            </a:r>
            <a:r>
              <a:rPr lang="en-GB" dirty="0">
                <a:hlinkClick r:id="rId5"/>
              </a:rPr>
              <a:t>Pitch Deck Template for startups | PPT</a:t>
            </a:r>
            <a:endParaRPr lang="en-GB" dirty="0"/>
          </a:p>
          <a:p>
            <a:pPr marL="228600" lvl="0" indent="-228600" algn="l" rtl="0">
              <a:lnSpc>
                <a:spcPct val="90000"/>
              </a:lnSpc>
              <a:spcBef>
                <a:spcPts val="1000"/>
              </a:spcBef>
              <a:spcAft>
                <a:spcPts val="0"/>
              </a:spcAft>
              <a:buClr>
                <a:srgbClr val="595959"/>
              </a:buClr>
              <a:buSzPts val="2400"/>
              <a:buNone/>
            </a:pPr>
            <a:endParaRPr dirty="0"/>
          </a:p>
        </p:txBody>
      </p:sp>
      <p:sp>
        <p:nvSpPr>
          <p:cNvPr id="306" name="Google Shape;306;p12">
            <a:extLst>
              <a:ext uri="{FF2B5EF4-FFF2-40B4-BE49-F238E27FC236}">
                <a16:creationId xmlns:a16="http://schemas.microsoft.com/office/drawing/2014/main" id="{A9B61172-BB3C-DEFC-AE7E-A91A45B07ABA}"/>
              </a:ext>
            </a:extLst>
          </p:cNvPr>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307" name="Google Shape;307;p12">
            <a:extLst>
              <a:ext uri="{FF2B5EF4-FFF2-40B4-BE49-F238E27FC236}">
                <a16:creationId xmlns:a16="http://schemas.microsoft.com/office/drawing/2014/main" id="{D21E7AE4-78ED-C2C0-B608-F78AE5FB1FB6}"/>
              </a:ext>
            </a:extLst>
          </p:cNvPr>
          <p:cNvSpPr txBox="1">
            <a:spLocks noGrp="1"/>
          </p:cNvSpPr>
          <p:nvPr>
            <p:ph type="body" idx="2"/>
          </p:nvPr>
        </p:nvSpPr>
        <p:spPr>
          <a:xfrm>
            <a:off x="641926" y="809370"/>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dirty="0">
                <a:solidFill>
                  <a:schemeClr val="bg1"/>
                </a:solidFill>
              </a:rPr>
              <a:t>Further  Reading</a:t>
            </a:r>
            <a:endParaRPr dirty="0">
              <a:solidFill>
                <a:schemeClr val="bg1"/>
              </a:solidFill>
            </a:endParaRPr>
          </a:p>
        </p:txBody>
      </p:sp>
    </p:spTree>
    <p:extLst>
      <p:ext uri="{BB962C8B-B14F-4D97-AF65-F5344CB8AC3E}">
        <p14:creationId xmlns:p14="http://schemas.microsoft.com/office/powerpoint/2010/main" val="2022384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10"/>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93" name="Google Shape;293;p10"/>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Be inspired by..</a:t>
            </a:r>
            <a:endParaRPr dirty="0"/>
          </a:p>
          <a:p>
            <a:pPr marL="0" lvl="0" indent="0" algn="l" rtl="0">
              <a:lnSpc>
                <a:spcPct val="90000"/>
              </a:lnSpc>
              <a:spcBef>
                <a:spcPts val="1000"/>
              </a:spcBef>
              <a:spcAft>
                <a:spcPts val="0"/>
              </a:spcAft>
              <a:buClr>
                <a:srgbClr val="595959"/>
              </a:buClr>
              <a:buSzPts val="3600"/>
              <a:buNone/>
            </a:pPr>
            <a:endParaRPr dirty="0"/>
          </a:p>
        </p:txBody>
      </p:sp>
      <p:pic>
        <p:nvPicPr>
          <p:cNvPr id="3" name="Afbeelding 2">
            <a:extLst>
              <a:ext uri="{FF2B5EF4-FFF2-40B4-BE49-F238E27FC236}">
                <a16:creationId xmlns:a16="http://schemas.microsoft.com/office/drawing/2014/main" id="{929EED1C-D5E2-BABF-F3DA-082687F412E0}"/>
              </a:ext>
            </a:extLst>
          </p:cNvPr>
          <p:cNvPicPr>
            <a:picLocks noChangeAspect="1"/>
          </p:cNvPicPr>
          <p:nvPr/>
        </p:nvPicPr>
        <p:blipFill>
          <a:blip r:embed="rId3"/>
          <a:stretch>
            <a:fillRect/>
          </a:stretch>
        </p:blipFill>
        <p:spPr>
          <a:xfrm>
            <a:off x="7205779" y="1468118"/>
            <a:ext cx="3711207" cy="3711207"/>
          </a:xfrm>
          <a:prstGeom prst="rect">
            <a:avLst/>
          </a:prstGeom>
        </p:spPr>
      </p:pic>
      <p:sp>
        <p:nvSpPr>
          <p:cNvPr id="7" name="TextBox 6">
            <a:extLst>
              <a:ext uri="{FF2B5EF4-FFF2-40B4-BE49-F238E27FC236}">
                <a16:creationId xmlns:a16="http://schemas.microsoft.com/office/drawing/2014/main" id="{DE02137B-E708-5595-1B00-E204A036738B}"/>
              </a:ext>
            </a:extLst>
          </p:cNvPr>
          <p:cNvSpPr txBox="1"/>
          <p:nvPr/>
        </p:nvSpPr>
        <p:spPr>
          <a:xfrm>
            <a:off x="694465" y="1565257"/>
            <a:ext cx="6553689" cy="4370427"/>
          </a:xfrm>
          <a:prstGeom prst="rect">
            <a:avLst/>
          </a:prstGeom>
          <a:noFill/>
        </p:spPr>
        <p:txBody>
          <a:bodyPr wrap="square">
            <a:spAutoFit/>
          </a:bodyPr>
          <a:lstStyle/>
          <a:p>
            <a:r>
              <a:rPr lang="en-GB" sz="2400" b="1" i="0" dirty="0">
                <a:solidFill>
                  <a:srgbClr val="444444"/>
                </a:solidFill>
                <a:effectLst/>
                <a:latin typeface="Source Sans Pro" panose="020B0503030403020204" pitchFamily="34" charset="0"/>
              </a:rPr>
              <a:t>Funding the undiscovered, creating the</a:t>
            </a:r>
            <a:br>
              <a:rPr lang="en-GB" sz="2400" b="1" i="0" dirty="0">
                <a:solidFill>
                  <a:srgbClr val="444444"/>
                </a:solidFill>
                <a:effectLst/>
                <a:latin typeface="Source Sans Pro" panose="020B0503030403020204" pitchFamily="34" charset="0"/>
              </a:rPr>
            </a:br>
            <a:r>
              <a:rPr lang="en-GB" sz="2400" b="1" i="0" dirty="0">
                <a:solidFill>
                  <a:srgbClr val="444444"/>
                </a:solidFill>
                <a:effectLst/>
                <a:latin typeface="Source Sans Pro" panose="020B0503030403020204" pitchFamily="34" charset="0"/>
              </a:rPr>
              <a:t>extraordinary, impacting the world</a:t>
            </a:r>
          </a:p>
          <a:p>
            <a:r>
              <a:rPr lang="en-IE" sz="2400" dirty="0">
                <a:hlinkClick r:id="rId4"/>
              </a:rPr>
              <a:t>https://www.impactxcapital.com/</a:t>
            </a:r>
            <a:r>
              <a:rPr lang="en-IE" sz="2400" dirty="0"/>
              <a:t> </a:t>
            </a:r>
          </a:p>
          <a:p>
            <a:endParaRPr lang="en-IE" sz="2400" dirty="0"/>
          </a:p>
          <a:p>
            <a:r>
              <a:rPr lang="nl-NL" sz="2400" dirty="0">
                <a:solidFill>
                  <a:srgbClr val="595959"/>
                </a:solidFill>
              </a:rPr>
              <a:t>Impact X Capital inspires by empowering underrepresented founders, especially from the Afro-Caribbean diaspora, aiming to close funding gaps in VC. With a diverse, experienced leadership team, they drive social change and create wealth for communities, building a more inclusive startup ecosystem.</a:t>
            </a:r>
          </a:p>
          <a:p>
            <a:endParaRPr lang="en-IE"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0">
          <a:extLst>
            <a:ext uri="{FF2B5EF4-FFF2-40B4-BE49-F238E27FC236}">
              <a16:creationId xmlns:a16="http://schemas.microsoft.com/office/drawing/2014/main" id="{3F71AB2D-1F54-6123-005A-8ECAF973C374}"/>
            </a:ext>
          </a:extLst>
        </p:cNvPr>
        <p:cNvGrpSpPr/>
        <p:nvPr/>
      </p:nvGrpSpPr>
      <p:grpSpPr>
        <a:xfrm>
          <a:off x="0" y="0"/>
          <a:ext cx="0" cy="0"/>
          <a:chOff x="0" y="0"/>
          <a:chExt cx="0" cy="0"/>
        </a:xfrm>
      </p:grpSpPr>
      <p:sp>
        <p:nvSpPr>
          <p:cNvPr id="292" name="Google Shape;292;p10">
            <a:extLst>
              <a:ext uri="{FF2B5EF4-FFF2-40B4-BE49-F238E27FC236}">
                <a16:creationId xmlns:a16="http://schemas.microsoft.com/office/drawing/2014/main" id="{665E5CEE-CBE2-0F53-BC8F-8F9ADF51DAF2}"/>
              </a:ext>
            </a:extLst>
          </p:cNvPr>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93" name="Google Shape;293;p10">
            <a:extLst>
              <a:ext uri="{FF2B5EF4-FFF2-40B4-BE49-F238E27FC236}">
                <a16:creationId xmlns:a16="http://schemas.microsoft.com/office/drawing/2014/main" id="{7467B206-6F9A-2A44-4295-96CD4804735D}"/>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solidFill>
                  <a:schemeClr val="lt1"/>
                </a:solidFill>
              </a:rPr>
              <a:t>Be inspired by..</a:t>
            </a:r>
            <a:endParaRPr/>
          </a:p>
          <a:p>
            <a:pPr marL="0" lvl="0" indent="0" algn="l" rtl="0">
              <a:lnSpc>
                <a:spcPct val="90000"/>
              </a:lnSpc>
              <a:spcBef>
                <a:spcPts val="1000"/>
              </a:spcBef>
              <a:spcAft>
                <a:spcPts val="0"/>
              </a:spcAft>
              <a:buClr>
                <a:srgbClr val="595959"/>
              </a:buClr>
              <a:buSzPts val="3600"/>
              <a:buNone/>
            </a:pPr>
            <a:endParaRPr/>
          </a:p>
        </p:txBody>
      </p:sp>
      <p:pic>
        <p:nvPicPr>
          <p:cNvPr id="4" name="Afbeelding 3">
            <a:extLst>
              <a:ext uri="{FF2B5EF4-FFF2-40B4-BE49-F238E27FC236}">
                <a16:creationId xmlns:a16="http://schemas.microsoft.com/office/drawing/2014/main" id="{19BEE235-F4C9-A54C-0FA1-2EEB5199A449}"/>
              </a:ext>
            </a:extLst>
          </p:cNvPr>
          <p:cNvPicPr>
            <a:picLocks noChangeAspect="1"/>
          </p:cNvPicPr>
          <p:nvPr/>
        </p:nvPicPr>
        <p:blipFill>
          <a:blip r:embed="rId3"/>
          <a:stretch>
            <a:fillRect/>
          </a:stretch>
        </p:blipFill>
        <p:spPr>
          <a:xfrm>
            <a:off x="7497233" y="2053318"/>
            <a:ext cx="2823722" cy="2654299"/>
          </a:xfrm>
          <a:prstGeom prst="rect">
            <a:avLst/>
          </a:prstGeom>
        </p:spPr>
      </p:pic>
      <p:sp>
        <p:nvSpPr>
          <p:cNvPr id="5" name="TextBox 4">
            <a:extLst>
              <a:ext uri="{FF2B5EF4-FFF2-40B4-BE49-F238E27FC236}">
                <a16:creationId xmlns:a16="http://schemas.microsoft.com/office/drawing/2014/main" id="{F9301147-3369-396A-6079-185DA4B31BBA}"/>
              </a:ext>
            </a:extLst>
          </p:cNvPr>
          <p:cNvSpPr txBox="1"/>
          <p:nvPr/>
        </p:nvSpPr>
        <p:spPr>
          <a:xfrm>
            <a:off x="704566" y="1828562"/>
            <a:ext cx="6553690" cy="3785652"/>
          </a:xfrm>
          <a:prstGeom prst="rect">
            <a:avLst/>
          </a:prstGeom>
          <a:noFill/>
        </p:spPr>
        <p:txBody>
          <a:bodyPr wrap="square">
            <a:spAutoFit/>
          </a:bodyPr>
          <a:lstStyle/>
          <a:p>
            <a:r>
              <a:rPr lang="en-IE" sz="2400" dirty="0">
                <a:latin typeface="Calibri" panose="020F0502020204030204" pitchFamily="34" charset="0"/>
                <a:ea typeface="Calibri" panose="020F0502020204030204" pitchFamily="34" charset="0"/>
                <a:cs typeface="Calibri" panose="020F0502020204030204" pitchFamily="34" charset="0"/>
                <a:hlinkClick r:id="rId4"/>
              </a:rPr>
              <a:t>Unconventional Ventures - European impact tech investor </a:t>
            </a:r>
            <a:endParaRPr lang="en-IE" sz="2400" dirty="0">
              <a:latin typeface="Calibri" panose="020F0502020204030204" pitchFamily="34" charset="0"/>
              <a:ea typeface="Calibri" panose="020F0502020204030204" pitchFamily="34" charset="0"/>
              <a:cs typeface="Calibri" panose="020F0502020204030204" pitchFamily="34" charset="0"/>
            </a:endParaRPr>
          </a:p>
          <a:p>
            <a:endParaRPr lang="en-IE" sz="2400" dirty="0">
              <a:latin typeface="Calibri" panose="020F0502020204030204" pitchFamily="34" charset="0"/>
              <a:ea typeface="Calibri" panose="020F0502020204030204" pitchFamily="34" charset="0"/>
              <a:cs typeface="Calibri" panose="020F0502020204030204" pitchFamily="34" charset="0"/>
            </a:endParaRPr>
          </a:p>
          <a:p>
            <a:r>
              <a:rPr lang="nl-NL" sz="2400" dirty="0">
                <a:solidFill>
                  <a:srgbClr val="595959"/>
                </a:solidFill>
                <a:latin typeface="Calibri" panose="020F0502020204030204" pitchFamily="34" charset="0"/>
                <a:ea typeface="Calibri" panose="020F0502020204030204" pitchFamily="34" charset="0"/>
                <a:cs typeface="Calibri" panose="020F0502020204030204" pitchFamily="34" charset="0"/>
              </a:rPr>
              <a:t>Unconventional Ventures challenges systemic biases that have historically excluded diverse founders from venture capital. By supporting founders facing barriers due to gender, ethnicity, or background, they champion an equitable startup ecosystem and foster inclusivity, recognizing potential beyond traditional norms.</a:t>
            </a:r>
            <a:endParaRPr lang="en-IE" sz="24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895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7"/>
          <p:cNvSpPr txBox="1">
            <a:spLocks noGrp="1"/>
          </p:cNvSpPr>
          <p:nvPr>
            <p:ph type="body" idx="1"/>
          </p:nvPr>
        </p:nvSpPr>
        <p:spPr>
          <a:xfrm>
            <a:off x="68239" y="5032771"/>
            <a:ext cx="4414577" cy="6793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b="1" i="0" u="none" strike="noStrike" cap="none" dirty="0">
                <a:solidFill>
                  <a:schemeClr val="lt1"/>
                </a:solidFill>
                <a:latin typeface="Calibri"/>
                <a:ea typeface="Calibri"/>
                <a:cs typeface="Calibri"/>
                <a:sym typeface="Calibri"/>
              </a:rPr>
              <a:t>www.mosaic4investing.eu</a:t>
            </a:r>
          </a:p>
          <a:p>
            <a:pPr marL="0" lvl="0" indent="0" algn="l" rtl="0">
              <a:lnSpc>
                <a:spcPct val="90000"/>
              </a:lnSpc>
              <a:spcBef>
                <a:spcPts val="1000"/>
              </a:spcBef>
              <a:spcAft>
                <a:spcPts val="0"/>
              </a:spcAft>
              <a:buClr>
                <a:schemeClr val="lt1"/>
              </a:buClr>
              <a:buSzPts val="3200"/>
              <a:buNone/>
            </a:pPr>
            <a:endParaRPr sz="3200" dirty="0"/>
          </a:p>
        </p:txBody>
      </p:sp>
      <p:sp>
        <p:nvSpPr>
          <p:cNvPr id="420" name="Google Shape;420;p27"/>
          <p:cNvSpPr txBox="1">
            <a:spLocks noGrp="1"/>
          </p:cNvSpPr>
          <p:nvPr>
            <p:ph type="body" idx="2"/>
          </p:nvPr>
        </p:nvSpPr>
        <p:spPr>
          <a:xfrm>
            <a:off x="706361" y="3284877"/>
            <a:ext cx="7568194" cy="1425651"/>
          </a:xfrm>
          <a:prstGeom prst="rect">
            <a:avLst/>
          </a:prstGeom>
          <a:noFill/>
          <a:ln>
            <a:noFill/>
          </a:ln>
        </p:spPr>
        <p:txBody>
          <a:bodyPr spcFirstLastPara="1" wrap="square" lIns="91425" tIns="45700" rIns="91425" bIns="45700" anchor="ctr" anchorCtr="0">
            <a:normAutofit/>
          </a:bodyPr>
          <a:lstStyle/>
          <a:p>
            <a:pPr marL="266700" indent="-38100" rtl="0">
              <a:lnSpc>
                <a:spcPct val="120000"/>
              </a:lnSpc>
              <a:spcAft>
                <a:spcPts val="800"/>
              </a:spcAft>
            </a:pPr>
            <a:r>
              <a:rPr lang="en-US" dirty="0"/>
              <a:t>Next up is Module 8 Financial Aid for Under-represented Founders</a:t>
            </a:r>
            <a:endParaRPr lang="en-GB" b="0" dirty="0">
              <a:effectLst/>
            </a:endParaRPr>
          </a:p>
        </p:txBody>
      </p:sp>
      <p:sp>
        <p:nvSpPr>
          <p:cNvPr id="421" name="Google Shape;421;p27"/>
          <p:cNvSpPr txBox="1">
            <a:spLocks noGrp="1"/>
          </p:cNvSpPr>
          <p:nvPr>
            <p:ph type="body" idx="3"/>
          </p:nvPr>
        </p:nvSpPr>
        <p:spPr>
          <a:xfrm>
            <a:off x="721961" y="2647162"/>
            <a:ext cx="7343866" cy="837258"/>
          </a:xfrm>
          <a:prstGeom prst="rect">
            <a:avLst/>
          </a:prstGeom>
          <a:noFill/>
          <a:ln>
            <a:noFill/>
          </a:ln>
        </p:spPr>
        <p:txBody>
          <a:bodyPr spcFirstLastPara="1" wrap="square" lIns="91425" tIns="45700" rIns="91425" bIns="45700" anchor="ctr" anchorCtr="0">
            <a:normAutofit fontScale="77500" lnSpcReduction="20000"/>
          </a:bodyPr>
          <a:lstStyle/>
          <a:p>
            <a:r>
              <a:rPr lang="en-US" sz="4800" dirty="0"/>
              <a:t>Well done on completing Module 7</a:t>
            </a:r>
          </a:p>
        </p:txBody>
      </p:sp>
      <p:grpSp>
        <p:nvGrpSpPr>
          <p:cNvPr id="422" name="Google Shape;422;p27"/>
          <p:cNvGrpSpPr/>
          <p:nvPr/>
        </p:nvGrpSpPr>
        <p:grpSpPr>
          <a:xfrm>
            <a:off x="10130553" y="4266316"/>
            <a:ext cx="545169" cy="545169"/>
            <a:chOff x="1950027" y="2499889"/>
            <a:chExt cx="850463" cy="850463"/>
          </a:xfrm>
        </p:grpSpPr>
        <p:sp>
          <p:nvSpPr>
            <p:cNvPr id="423" name="Google Shape;423;p27"/>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24" name="Google Shape;424;p27"/>
            <p:cNvGrpSpPr/>
            <p:nvPr/>
          </p:nvGrpSpPr>
          <p:grpSpPr>
            <a:xfrm>
              <a:off x="2107521" y="2657382"/>
              <a:ext cx="535476" cy="535477"/>
              <a:chOff x="2107521" y="2657382"/>
              <a:chExt cx="535476" cy="535477"/>
            </a:xfrm>
          </p:grpSpPr>
          <p:sp>
            <p:nvSpPr>
              <p:cNvPr id="425" name="Google Shape;425;p27"/>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27"/>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7"/>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28" name="Google Shape;428;p27"/>
          <p:cNvGrpSpPr/>
          <p:nvPr/>
        </p:nvGrpSpPr>
        <p:grpSpPr>
          <a:xfrm>
            <a:off x="8785801" y="4266316"/>
            <a:ext cx="545169" cy="545169"/>
            <a:chOff x="-147782" y="2499889"/>
            <a:chExt cx="850463" cy="850463"/>
          </a:xfrm>
        </p:grpSpPr>
        <p:sp>
          <p:nvSpPr>
            <p:cNvPr id="429" name="Google Shape;429;p27"/>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7"/>
            <p:cNvSpPr/>
            <p:nvPr/>
          </p:nvSpPr>
          <p:spPr>
            <a:xfrm>
              <a:off x="18529" y="2722898"/>
              <a:ext cx="549967" cy="447282"/>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7"/>
          <p:cNvGrpSpPr/>
          <p:nvPr/>
        </p:nvGrpSpPr>
        <p:grpSpPr>
          <a:xfrm>
            <a:off x="10802525" y="4266316"/>
            <a:ext cx="545169" cy="545169"/>
            <a:chOff x="2998302" y="2499889"/>
            <a:chExt cx="850463" cy="850463"/>
          </a:xfrm>
        </p:grpSpPr>
        <p:sp>
          <p:nvSpPr>
            <p:cNvPr id="432" name="Google Shape;432;p27"/>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7"/>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7"/>
          <p:cNvGrpSpPr/>
          <p:nvPr/>
        </p:nvGrpSpPr>
        <p:grpSpPr>
          <a:xfrm>
            <a:off x="8113831" y="4266316"/>
            <a:ext cx="545169" cy="545572"/>
            <a:chOff x="-1196056" y="2499889"/>
            <a:chExt cx="850463" cy="851092"/>
          </a:xfrm>
        </p:grpSpPr>
        <p:sp>
          <p:nvSpPr>
            <p:cNvPr id="435" name="Google Shape;435;p27"/>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7"/>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37" name="Google Shape;437;p27"/>
          <p:cNvSpPr/>
          <p:nvPr/>
        </p:nvSpPr>
        <p:spPr>
          <a:xfrm>
            <a:off x="9458178" y="4266316"/>
            <a:ext cx="545169" cy="545169"/>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38" name="Google Shape;438;p27" descr="World with solid fill"/>
          <p:cNvPicPr preferRelativeResize="0"/>
          <p:nvPr/>
        </p:nvPicPr>
        <p:blipFill rotWithShape="1">
          <a:blip r:embed="rId3">
            <a:alphaModFix/>
          </a:blip>
          <a:srcRect/>
          <a:stretch/>
        </p:blipFill>
        <p:spPr>
          <a:xfrm>
            <a:off x="9487115" y="4298265"/>
            <a:ext cx="478037" cy="4780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8C1723B1-142C-2A89-76A1-4970CCCF01A4}"/>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00ED1A1E-D453-10B2-D196-DB2C8444A464}"/>
              </a:ext>
            </a:extLst>
          </p:cNvPr>
          <p:cNvSpPr txBox="1">
            <a:spLocks noGrp="1"/>
          </p:cNvSpPr>
          <p:nvPr>
            <p:ph type="body" idx="1"/>
          </p:nvPr>
        </p:nvSpPr>
        <p:spPr>
          <a:xfrm>
            <a:off x="382121" y="1296121"/>
            <a:ext cx="7806535" cy="3849918"/>
          </a:xfrm>
          <a:prstGeom prst="rect">
            <a:avLst/>
          </a:prstGeom>
          <a:noFill/>
          <a:ln>
            <a:noFill/>
          </a:ln>
        </p:spPr>
        <p:txBody>
          <a:bodyPr spcFirstLastPara="1" wrap="square" lIns="91425" tIns="45700" rIns="91425" bIns="45700" anchor="t" anchorCtr="0">
            <a:noAutofit/>
          </a:bodyPr>
          <a:lstStyle/>
          <a:p>
            <a:pPr marL="228600" indent="0"/>
            <a:r>
              <a:rPr lang="nl-NL" dirty="0"/>
              <a:t>In Module 4,  How do I Secure Funding for My Business, you have learnt about Venture Capital and Angel Investment. Getting the right fit for your stage of business and your values is vital.</a:t>
            </a:r>
          </a:p>
          <a:p>
            <a:pPr marL="228600" indent="0"/>
            <a:r>
              <a:rPr lang="en-GB" b="0" i="0" dirty="0">
                <a:effectLst/>
                <a:latin typeface="Inter"/>
              </a:rPr>
              <a:t>Knowing how to connect with investors is about knowing where to look, who to look for, and how to maximize your first introduction. It's crucial to keep investors engaged from initial engagement all the way until you can pitch your idea. </a:t>
            </a:r>
          </a:p>
          <a:p>
            <a:pPr marL="228600" indent="0"/>
            <a:r>
              <a:rPr lang="en-GB" b="0" i="0" dirty="0">
                <a:effectLst/>
                <a:latin typeface="Inter"/>
              </a:rPr>
              <a:t>Different types of investors will be found in different places, so knowing who you’re looking for will inform where to search.</a:t>
            </a:r>
            <a:endParaRPr lang="nl-NL" dirty="0"/>
          </a:p>
        </p:txBody>
      </p:sp>
      <p:sp>
        <p:nvSpPr>
          <p:cNvPr id="252" name="Google Shape;252;p6">
            <a:extLst>
              <a:ext uri="{FF2B5EF4-FFF2-40B4-BE49-F238E27FC236}">
                <a16:creationId xmlns:a16="http://schemas.microsoft.com/office/drawing/2014/main" id="{5571A15C-B3F7-1250-7FDC-739CC5E28574}"/>
              </a:ext>
            </a:extLst>
          </p:cNvPr>
          <p:cNvSpPr/>
          <p:nvPr/>
        </p:nvSpPr>
        <p:spPr>
          <a:xfrm>
            <a:off x="0" y="50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75DAEF15-0DD9-E4AF-8FC8-8C81DA7CDC4D}"/>
              </a:ext>
            </a:extLst>
          </p:cNvPr>
          <p:cNvSpPr txBox="1">
            <a:spLocks noGrp="1"/>
          </p:cNvSpPr>
          <p:nvPr>
            <p:ph type="body" idx="2"/>
          </p:nvPr>
        </p:nvSpPr>
        <p:spPr>
          <a:xfrm>
            <a:off x="798381" y="666067"/>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nl-NL" dirty="0">
                <a:solidFill>
                  <a:schemeClr val="bg1"/>
                </a:solidFill>
              </a:rPr>
              <a:t>It’s all about the preparation</a:t>
            </a:r>
            <a:endParaRPr dirty="0">
              <a:solidFill>
                <a:schemeClr val="bg1"/>
              </a:solidFill>
            </a:endParaRPr>
          </a:p>
        </p:txBody>
      </p:sp>
      <p:pic>
        <p:nvPicPr>
          <p:cNvPr id="3" name="Afbeelding 2">
            <a:extLst>
              <a:ext uri="{FF2B5EF4-FFF2-40B4-BE49-F238E27FC236}">
                <a16:creationId xmlns:a16="http://schemas.microsoft.com/office/drawing/2014/main" id="{D7E41FBD-E7AE-676E-3F4C-AB5D92F451EF}"/>
              </a:ext>
            </a:extLst>
          </p:cNvPr>
          <p:cNvPicPr>
            <a:picLocks noChangeAspect="1"/>
          </p:cNvPicPr>
          <p:nvPr/>
        </p:nvPicPr>
        <p:blipFill>
          <a:blip r:embed="rId3"/>
          <a:stretch>
            <a:fillRect/>
          </a:stretch>
        </p:blipFill>
        <p:spPr>
          <a:xfrm>
            <a:off x="8047496" y="1726860"/>
            <a:ext cx="2988441" cy="2988441"/>
          </a:xfrm>
          <a:prstGeom prst="rect">
            <a:avLst/>
          </a:prstGeom>
        </p:spPr>
      </p:pic>
    </p:spTree>
    <p:extLst>
      <p:ext uri="{BB962C8B-B14F-4D97-AF65-F5344CB8AC3E}">
        <p14:creationId xmlns:p14="http://schemas.microsoft.com/office/powerpoint/2010/main" val="104731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6AC23873-3853-787F-E74B-220F341F8B31}"/>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ED4325E5-B230-7E82-1173-B03DC32BEBAF}"/>
              </a:ext>
            </a:extLst>
          </p:cNvPr>
          <p:cNvSpPr txBox="1">
            <a:spLocks noGrp="1"/>
          </p:cNvSpPr>
          <p:nvPr>
            <p:ph type="body" idx="1"/>
          </p:nvPr>
        </p:nvSpPr>
        <p:spPr>
          <a:xfrm>
            <a:off x="320707" y="1433538"/>
            <a:ext cx="10590678" cy="3849918"/>
          </a:xfrm>
          <a:prstGeom prst="rect">
            <a:avLst/>
          </a:prstGeom>
          <a:noFill/>
          <a:ln>
            <a:noFill/>
          </a:ln>
        </p:spPr>
        <p:txBody>
          <a:bodyPr spcFirstLastPara="1" wrap="square" lIns="91425" tIns="45700" rIns="91425" bIns="45700" anchor="t" anchorCtr="0">
            <a:noAutofit/>
          </a:bodyPr>
          <a:lstStyle/>
          <a:p>
            <a:pPr marL="228600" indent="-50800" algn="l"/>
            <a:r>
              <a:rPr lang="en-GB" b="1" i="0" dirty="0">
                <a:solidFill>
                  <a:srgbClr val="47B5C8"/>
                </a:solidFill>
                <a:effectLst/>
                <a:latin typeface="var(--font-header)"/>
              </a:rPr>
              <a:t>Pre-seed </a:t>
            </a:r>
            <a:r>
              <a:rPr lang="en-GB" dirty="0"/>
              <a:t>funding is often considered the very first financial injection into a new business, intended to help an idea develop into something more tangible. At this stage, the business is typically in its conceptual phase, and funding is used to cover initial costs such as product development and set up of basic operations.</a:t>
            </a:r>
            <a:endParaRPr lang="en-GB" dirty="0">
              <a:solidFill>
                <a:srgbClr val="2E2E2E"/>
              </a:solidFill>
              <a:latin typeface="Inter"/>
            </a:endParaRPr>
          </a:p>
          <a:p>
            <a:r>
              <a:rPr lang="en-GB" b="1" dirty="0"/>
              <a:t>Who are Pre-Seed Investors?</a:t>
            </a:r>
          </a:p>
          <a:p>
            <a:pPr>
              <a:buFont typeface="Arial" panose="020B0604020202020204" pitchFamily="34" charset="0"/>
              <a:buChar char="•"/>
            </a:pPr>
            <a:r>
              <a:rPr lang="en-GB" b="1" dirty="0"/>
              <a:t>Personal Network</a:t>
            </a:r>
            <a:r>
              <a:rPr lang="en-GB" dirty="0"/>
              <a:t>: The most common pre-seed investors are likely to be people within your personal network who believe in your vision and potential. This includes family, friends, and professional acquaintances.</a:t>
            </a:r>
          </a:p>
          <a:p>
            <a:pPr>
              <a:buFont typeface="Arial" panose="020B0604020202020204" pitchFamily="34" charset="0"/>
              <a:buChar char="•"/>
            </a:pPr>
            <a:r>
              <a:rPr lang="en-GB" b="1" dirty="0"/>
              <a:t>Angel Investors</a:t>
            </a:r>
            <a:r>
              <a:rPr lang="en-GB" dirty="0"/>
              <a:t>: Some angel investors may also be willing to invest at the pre-seed stage, especially those who have a particular interest in your business niche or share a personal connection with you.</a:t>
            </a:r>
          </a:p>
          <a:p>
            <a:pPr marL="228600" indent="38100" algn="l"/>
            <a:endParaRPr lang="en-GB" b="0" i="0" dirty="0">
              <a:solidFill>
                <a:srgbClr val="2E2E2E"/>
              </a:solidFill>
              <a:effectLst/>
              <a:latin typeface="Inter"/>
            </a:endParaRPr>
          </a:p>
        </p:txBody>
      </p:sp>
      <p:sp>
        <p:nvSpPr>
          <p:cNvPr id="252" name="Google Shape;252;p6">
            <a:extLst>
              <a:ext uri="{FF2B5EF4-FFF2-40B4-BE49-F238E27FC236}">
                <a16:creationId xmlns:a16="http://schemas.microsoft.com/office/drawing/2014/main" id="{4FDB99F6-3071-38C7-4E2E-FFCFE5C893F3}"/>
              </a:ext>
            </a:extLst>
          </p:cNvPr>
          <p:cNvSpPr/>
          <p:nvPr/>
        </p:nvSpPr>
        <p:spPr>
          <a:xfrm>
            <a:off x="-1" y="600000"/>
            <a:ext cx="8304663"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B8902FCE-ECEA-6EFA-7D4D-1C5AED4C044B}"/>
              </a:ext>
            </a:extLst>
          </p:cNvPr>
          <p:cNvSpPr txBox="1">
            <a:spLocks noGrp="1"/>
          </p:cNvSpPr>
          <p:nvPr>
            <p:ph type="body" idx="2"/>
          </p:nvPr>
        </p:nvSpPr>
        <p:spPr>
          <a:xfrm>
            <a:off x="320707" y="713836"/>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b="0" i="0" dirty="0">
                <a:solidFill>
                  <a:schemeClr val="bg1"/>
                </a:solidFill>
                <a:effectLst/>
                <a:latin typeface="Inter"/>
              </a:rPr>
              <a:t>The types of investors you might need:</a:t>
            </a:r>
            <a:endParaRPr dirty="0">
              <a:solidFill>
                <a:schemeClr val="bg1"/>
              </a:solidFill>
            </a:endParaRPr>
          </a:p>
        </p:txBody>
      </p:sp>
    </p:spTree>
    <p:extLst>
      <p:ext uri="{BB962C8B-B14F-4D97-AF65-F5344CB8AC3E}">
        <p14:creationId xmlns:p14="http://schemas.microsoft.com/office/powerpoint/2010/main" val="158006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81585AF6-0BFD-F6B7-1842-8F8335964F7A}"/>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5C76A22F-245C-5F9A-6E40-B3A1EA7BC50C}"/>
              </a:ext>
            </a:extLst>
          </p:cNvPr>
          <p:cNvSpPr txBox="1">
            <a:spLocks noGrp="1"/>
          </p:cNvSpPr>
          <p:nvPr>
            <p:ph type="body" idx="1"/>
          </p:nvPr>
        </p:nvSpPr>
        <p:spPr>
          <a:xfrm>
            <a:off x="484480" y="1517490"/>
            <a:ext cx="10338194" cy="3849918"/>
          </a:xfrm>
          <a:prstGeom prst="rect">
            <a:avLst/>
          </a:prstGeom>
          <a:noFill/>
          <a:ln>
            <a:noFill/>
          </a:ln>
        </p:spPr>
        <p:txBody>
          <a:bodyPr spcFirstLastPara="1" wrap="square" lIns="91425" tIns="45700" rIns="91425" bIns="45700" anchor="t" anchorCtr="0">
            <a:noAutofit/>
          </a:bodyPr>
          <a:lstStyle/>
          <a:p>
            <a:pPr marL="177800" indent="50800"/>
            <a:r>
              <a:rPr lang="en-GB" dirty="0"/>
              <a:t>Pre-seed funding is about believing in the potential of an idea and the entrepreneur's capability to execute it. For underrepresented founders, who might not have straightforward access to capital, understanding and navigating this early funding landscape is critical to taking their innovative ideas from the drawing board to the marketplace.</a:t>
            </a:r>
          </a:p>
          <a:p>
            <a:r>
              <a:rPr lang="en-GB" b="1" dirty="0"/>
              <a:t>Why Pre-Seed?</a:t>
            </a:r>
          </a:p>
          <a:p>
            <a:pPr>
              <a:buFont typeface="Arial" panose="020B0604020202020204" pitchFamily="34" charset="0"/>
              <a:buChar char="•"/>
            </a:pPr>
            <a:r>
              <a:rPr lang="en-GB" b="1" dirty="0"/>
              <a:t>High Risk, High Reward</a:t>
            </a:r>
            <a:r>
              <a:rPr lang="en-GB" dirty="0"/>
              <a:t>: Pre-seed investors are typically individuals who are comfortable with high risk, as they invest in the business idea and the entrepreneur’s potential rather than in proven results.</a:t>
            </a:r>
          </a:p>
          <a:p>
            <a:pPr>
              <a:buFont typeface="Arial" panose="020B0604020202020204" pitchFamily="34" charset="0"/>
              <a:buChar char="•"/>
            </a:pPr>
            <a:r>
              <a:rPr lang="en-GB" b="1" dirty="0"/>
              <a:t>Early Development</a:t>
            </a:r>
            <a:r>
              <a:rPr lang="en-GB" dirty="0"/>
              <a:t>: Funding at this stage is crucial for transforming an idea into a prototype or for laying the groundwork for future business operations.</a:t>
            </a:r>
          </a:p>
          <a:p>
            <a:pPr marL="228600" indent="38100" algn="l"/>
            <a:endParaRPr lang="en-GB" b="0" i="0" dirty="0">
              <a:solidFill>
                <a:srgbClr val="2E2E2E"/>
              </a:solidFill>
              <a:effectLst/>
              <a:latin typeface="Inter"/>
            </a:endParaRPr>
          </a:p>
        </p:txBody>
      </p:sp>
      <p:sp>
        <p:nvSpPr>
          <p:cNvPr id="252" name="Google Shape;252;p6">
            <a:extLst>
              <a:ext uri="{FF2B5EF4-FFF2-40B4-BE49-F238E27FC236}">
                <a16:creationId xmlns:a16="http://schemas.microsoft.com/office/drawing/2014/main" id="{80D30BB2-BF8B-5B9A-CD6A-6FB998A3A55F}"/>
              </a:ext>
            </a:extLst>
          </p:cNvPr>
          <p:cNvSpPr/>
          <p:nvPr/>
        </p:nvSpPr>
        <p:spPr>
          <a:xfrm>
            <a:off x="-1" y="600000"/>
            <a:ext cx="8304663"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83A26450-9323-6D87-9A51-C500F2F5E9D9}"/>
              </a:ext>
            </a:extLst>
          </p:cNvPr>
          <p:cNvSpPr txBox="1">
            <a:spLocks noGrp="1"/>
          </p:cNvSpPr>
          <p:nvPr>
            <p:ph type="body" idx="2"/>
          </p:nvPr>
        </p:nvSpPr>
        <p:spPr>
          <a:xfrm>
            <a:off x="320707" y="713836"/>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b="0" i="0" dirty="0">
                <a:solidFill>
                  <a:schemeClr val="bg1"/>
                </a:solidFill>
                <a:effectLst/>
                <a:latin typeface="Inter"/>
              </a:rPr>
              <a:t>The types of investors you might need:</a:t>
            </a:r>
            <a:endParaRPr dirty="0">
              <a:solidFill>
                <a:schemeClr val="bg1"/>
              </a:solidFill>
            </a:endParaRPr>
          </a:p>
        </p:txBody>
      </p:sp>
    </p:spTree>
    <p:extLst>
      <p:ext uri="{BB962C8B-B14F-4D97-AF65-F5344CB8AC3E}">
        <p14:creationId xmlns:p14="http://schemas.microsoft.com/office/powerpoint/2010/main" val="238365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E7BF79DC-9E17-F96C-F1F2-92D9F74C9EDB}"/>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937ED6AD-5D5C-F86E-0A0F-1D158B14E00D}"/>
              </a:ext>
            </a:extLst>
          </p:cNvPr>
          <p:cNvSpPr txBox="1">
            <a:spLocks noGrp="1"/>
          </p:cNvSpPr>
          <p:nvPr>
            <p:ph type="body" idx="1"/>
          </p:nvPr>
        </p:nvSpPr>
        <p:spPr>
          <a:xfrm>
            <a:off x="484480" y="1517490"/>
            <a:ext cx="5970911" cy="3849918"/>
          </a:xfrm>
          <a:prstGeom prst="rect">
            <a:avLst/>
          </a:prstGeom>
          <a:noFill/>
          <a:ln>
            <a:noFill/>
          </a:ln>
        </p:spPr>
        <p:txBody>
          <a:bodyPr spcFirstLastPara="1" wrap="square" lIns="91425" tIns="45700" rIns="91425" bIns="45700" anchor="t" anchorCtr="0">
            <a:noAutofit/>
          </a:bodyPr>
          <a:lstStyle/>
          <a:p>
            <a:pPr marL="228600" indent="0"/>
            <a:r>
              <a:rPr lang="en-GB" b="1" dirty="0"/>
              <a:t>Scale of Investment</a:t>
            </a:r>
            <a:r>
              <a:rPr lang="en-GB" dirty="0"/>
              <a:t>: The amount of pre-seed funding can vary significantly. It often ranges from a few thousand to tens of thousands of €, primarily depending on the network and resources of the entrepreneur. In some cases, particularly when the entrepreneur has a proven track record or exceptionally high potential, the amount might reach into the hundreds of thousands</a:t>
            </a:r>
          </a:p>
          <a:p>
            <a:pPr marL="228600" indent="38100" algn="l"/>
            <a:endParaRPr lang="en-GB" b="0" i="0" dirty="0">
              <a:solidFill>
                <a:srgbClr val="2E2E2E"/>
              </a:solidFill>
              <a:effectLst/>
              <a:latin typeface="Inter"/>
            </a:endParaRPr>
          </a:p>
        </p:txBody>
      </p:sp>
      <p:sp>
        <p:nvSpPr>
          <p:cNvPr id="252" name="Google Shape;252;p6">
            <a:extLst>
              <a:ext uri="{FF2B5EF4-FFF2-40B4-BE49-F238E27FC236}">
                <a16:creationId xmlns:a16="http://schemas.microsoft.com/office/drawing/2014/main" id="{1D4EB737-3DE9-CC34-3AE8-FBFC06D24563}"/>
              </a:ext>
            </a:extLst>
          </p:cNvPr>
          <p:cNvSpPr/>
          <p:nvPr/>
        </p:nvSpPr>
        <p:spPr>
          <a:xfrm>
            <a:off x="-1" y="600000"/>
            <a:ext cx="8304663"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3D214BC6-97B0-F33D-8CF4-4C72EB89B373}"/>
              </a:ext>
            </a:extLst>
          </p:cNvPr>
          <p:cNvSpPr txBox="1">
            <a:spLocks noGrp="1"/>
          </p:cNvSpPr>
          <p:nvPr>
            <p:ph type="body" idx="2"/>
          </p:nvPr>
        </p:nvSpPr>
        <p:spPr>
          <a:xfrm>
            <a:off x="320707" y="713836"/>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b="0" i="0" dirty="0">
                <a:solidFill>
                  <a:schemeClr val="bg1"/>
                </a:solidFill>
                <a:effectLst/>
                <a:latin typeface="Inter"/>
              </a:rPr>
              <a:t>The types of investors you might need:</a:t>
            </a:r>
            <a:endParaRPr dirty="0">
              <a:solidFill>
                <a:schemeClr val="bg1"/>
              </a:solidFill>
            </a:endParaRPr>
          </a:p>
        </p:txBody>
      </p:sp>
      <p:pic>
        <p:nvPicPr>
          <p:cNvPr id="3" name="Picture 2" descr="Green shoots sprouting from the earth">
            <a:extLst>
              <a:ext uri="{FF2B5EF4-FFF2-40B4-BE49-F238E27FC236}">
                <a16:creationId xmlns:a16="http://schemas.microsoft.com/office/drawing/2014/main" id="{C8FA9DA7-5C25-254E-E523-E5C1821F167B}"/>
              </a:ext>
            </a:extLst>
          </p:cNvPr>
          <p:cNvPicPr>
            <a:picLocks noChangeAspect="1"/>
          </p:cNvPicPr>
          <p:nvPr/>
        </p:nvPicPr>
        <p:blipFill>
          <a:blip r:embed="rId3"/>
          <a:stretch>
            <a:fillRect/>
          </a:stretch>
        </p:blipFill>
        <p:spPr>
          <a:xfrm>
            <a:off x="6827861" y="2156345"/>
            <a:ext cx="4022678" cy="2681785"/>
          </a:xfrm>
          <a:prstGeom prst="rect">
            <a:avLst/>
          </a:prstGeom>
        </p:spPr>
      </p:pic>
    </p:spTree>
    <p:extLst>
      <p:ext uri="{BB962C8B-B14F-4D97-AF65-F5344CB8AC3E}">
        <p14:creationId xmlns:p14="http://schemas.microsoft.com/office/powerpoint/2010/main" val="46208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E48F37F-92A3-34D5-83E9-95877986EC76}"/>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A9FA3B48-A41E-4992-DBF5-FD3ED4B61FCE}"/>
              </a:ext>
            </a:extLst>
          </p:cNvPr>
          <p:cNvSpPr txBox="1">
            <a:spLocks noGrp="1"/>
          </p:cNvSpPr>
          <p:nvPr>
            <p:ph type="body" idx="1"/>
          </p:nvPr>
        </p:nvSpPr>
        <p:spPr>
          <a:xfrm>
            <a:off x="477670" y="1308120"/>
            <a:ext cx="10522425" cy="3849918"/>
          </a:xfrm>
          <a:prstGeom prst="rect">
            <a:avLst/>
          </a:prstGeom>
          <a:noFill/>
          <a:ln>
            <a:noFill/>
          </a:ln>
        </p:spPr>
        <p:txBody>
          <a:bodyPr spcFirstLastPara="1" wrap="square" lIns="91425" tIns="45700" rIns="91425" bIns="45700" anchor="t" anchorCtr="0">
            <a:noAutofit/>
          </a:bodyPr>
          <a:lstStyle/>
          <a:p>
            <a:pPr algn="l"/>
            <a:r>
              <a:rPr lang="en-GB" b="0" i="0" dirty="0">
                <a:solidFill>
                  <a:srgbClr val="47B5C8"/>
                </a:solidFill>
                <a:effectLst/>
                <a:latin typeface="var(--font-header)"/>
              </a:rPr>
              <a:t>Angel</a:t>
            </a:r>
          </a:p>
          <a:p>
            <a:pPr marL="266700" indent="-38100" algn="l"/>
            <a:r>
              <a:rPr lang="en-GB" dirty="0"/>
              <a:t>Angel investors are high-net-worth individuals who provide capital for startups, usually in exchange for ownership equity or convertible debt. They are often among the first external investors in a startup, filling the gap between self-funding and larger venture capital financing. </a:t>
            </a:r>
            <a:r>
              <a:rPr lang="en-GB" b="0" i="0" dirty="0">
                <a:effectLst/>
                <a:latin typeface="Inter"/>
              </a:rPr>
              <a:t>This is another early-stage option, often before most other investors are ready to take a chance. Angel investors are individuals with capital behind them who are likely to get on board with ideas that resonate with them. Funds from Angels can range from a few thousand € to about a million and can come with some industry expertise too.</a:t>
            </a:r>
          </a:p>
          <a:p>
            <a:pPr marL="177800" indent="50800" algn="l"/>
            <a:r>
              <a:rPr lang="en-GB" b="0" i="0" dirty="0">
                <a:effectLst/>
                <a:latin typeface="Inter"/>
              </a:rPr>
              <a:t>Finding an Angel with the right passion can bring a lot more than just capital to your project. Unlike institutional investors, angel investors invest their own money into startups they believe in, often driven by both financial motives and 	personal interest in the entrepreneur's vision.</a:t>
            </a:r>
          </a:p>
        </p:txBody>
      </p:sp>
      <p:sp>
        <p:nvSpPr>
          <p:cNvPr id="252" name="Google Shape;252;p6">
            <a:extLst>
              <a:ext uri="{FF2B5EF4-FFF2-40B4-BE49-F238E27FC236}">
                <a16:creationId xmlns:a16="http://schemas.microsoft.com/office/drawing/2014/main" id="{0F87ABD1-0E5F-443F-A377-FF80F06159F1}"/>
              </a:ext>
            </a:extLst>
          </p:cNvPr>
          <p:cNvSpPr/>
          <p:nvPr/>
        </p:nvSpPr>
        <p:spPr>
          <a:xfrm>
            <a:off x="-1" y="600000"/>
            <a:ext cx="8304663"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3A8AD08B-6A1A-D1E9-5189-E8004AD3CA8A}"/>
              </a:ext>
            </a:extLst>
          </p:cNvPr>
          <p:cNvSpPr txBox="1">
            <a:spLocks noGrp="1"/>
          </p:cNvSpPr>
          <p:nvPr>
            <p:ph type="body" idx="2"/>
          </p:nvPr>
        </p:nvSpPr>
        <p:spPr>
          <a:xfrm>
            <a:off x="320707" y="713836"/>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b="0" i="0" dirty="0">
                <a:solidFill>
                  <a:schemeClr val="bg1"/>
                </a:solidFill>
                <a:effectLst/>
                <a:latin typeface="Inter"/>
              </a:rPr>
              <a:t>The types of investors you might need:</a:t>
            </a:r>
            <a:endParaRPr dirty="0">
              <a:solidFill>
                <a:schemeClr val="bg1"/>
              </a:solidFill>
            </a:endParaRPr>
          </a:p>
        </p:txBody>
      </p:sp>
    </p:spTree>
    <p:extLst>
      <p:ext uri="{BB962C8B-B14F-4D97-AF65-F5344CB8AC3E}">
        <p14:creationId xmlns:p14="http://schemas.microsoft.com/office/powerpoint/2010/main" val="4243573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3830</Words>
  <Application>Microsoft Office PowerPoint</Application>
  <PresentationFormat>Widescreen</PresentationFormat>
  <Paragraphs>274</Paragraphs>
  <Slides>47</Slides>
  <Notes>37</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8" baseType="lpstr">
      <vt:lpstr>Inter</vt:lpstr>
      <vt:lpstr>lato</vt:lpstr>
      <vt:lpstr>Helvetica Neue</vt:lpstr>
      <vt:lpstr>Wingdings</vt:lpstr>
      <vt:lpstr>Source Sans Pro</vt:lpstr>
      <vt:lpstr>Arial</vt:lpstr>
      <vt:lpstr>var(--font-header)</vt:lpstr>
      <vt:lpstr>Calibri</vt:lpstr>
      <vt:lpstr>Montserrat Light</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Lola Gonzalez</cp:lastModifiedBy>
  <cp:revision>11</cp:revision>
  <dcterms:created xsi:type="dcterms:W3CDTF">2020-10-14T13:32:04Z</dcterms:created>
  <dcterms:modified xsi:type="dcterms:W3CDTF">2025-01-17T12:19:02Z</dcterms:modified>
</cp:coreProperties>
</file>