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3"/>
  </p:notesMasterIdLst>
  <p:sldIdLst>
    <p:sldId id="4346" r:id="rId2"/>
    <p:sldId id="4306" r:id="rId3"/>
    <p:sldId id="4350" r:id="rId4"/>
    <p:sldId id="4351" r:id="rId5"/>
    <p:sldId id="4361" r:id="rId6"/>
    <p:sldId id="4352" r:id="rId7"/>
    <p:sldId id="4323" r:id="rId8"/>
    <p:sldId id="4430" r:id="rId9"/>
    <p:sldId id="4431" r:id="rId10"/>
    <p:sldId id="4432" r:id="rId11"/>
    <p:sldId id="4532" r:id="rId12"/>
    <p:sldId id="4433" r:id="rId13"/>
    <p:sldId id="4438" r:id="rId14"/>
    <p:sldId id="4550" r:id="rId15"/>
    <p:sldId id="4507" r:id="rId16"/>
    <p:sldId id="4551" r:id="rId17"/>
    <p:sldId id="4508" r:id="rId18"/>
    <p:sldId id="4552" r:id="rId19"/>
    <p:sldId id="4509" r:id="rId20"/>
    <p:sldId id="4553" r:id="rId21"/>
    <p:sldId id="4511" r:id="rId22"/>
    <p:sldId id="4512" r:id="rId23"/>
    <p:sldId id="4513" r:id="rId24"/>
    <p:sldId id="4514" r:id="rId25"/>
    <p:sldId id="4515" r:id="rId26"/>
    <p:sldId id="4516" r:id="rId27"/>
    <p:sldId id="4517" r:id="rId28"/>
    <p:sldId id="4559" r:id="rId29"/>
    <p:sldId id="4560" r:id="rId30"/>
    <p:sldId id="4522" r:id="rId31"/>
    <p:sldId id="4561" r:id="rId32"/>
    <p:sldId id="4562" r:id="rId33"/>
    <p:sldId id="4520" r:id="rId34"/>
    <p:sldId id="4528" r:id="rId35"/>
    <p:sldId id="4563" r:id="rId36"/>
    <p:sldId id="4564" r:id="rId37"/>
    <p:sldId id="4519" r:id="rId38"/>
    <p:sldId id="4565" r:id="rId39"/>
    <p:sldId id="4566" r:id="rId40"/>
    <p:sldId id="4567" r:id="rId41"/>
    <p:sldId id="4568" r:id="rId42"/>
    <p:sldId id="4526" r:id="rId43"/>
    <p:sldId id="4569" r:id="rId44"/>
    <p:sldId id="4570" r:id="rId45"/>
    <p:sldId id="4571" r:id="rId46"/>
    <p:sldId id="4535" r:id="rId47"/>
    <p:sldId id="4538" r:id="rId48"/>
    <p:sldId id="4539" r:id="rId49"/>
    <p:sldId id="4540" r:id="rId50"/>
    <p:sldId id="4541" r:id="rId51"/>
    <p:sldId id="4554" r:id="rId52"/>
    <p:sldId id="4542" r:id="rId53"/>
    <p:sldId id="4543" r:id="rId54"/>
    <p:sldId id="4556" r:id="rId55"/>
    <p:sldId id="4544" r:id="rId56"/>
    <p:sldId id="4557" r:id="rId57"/>
    <p:sldId id="4545" r:id="rId58"/>
    <p:sldId id="4546" r:id="rId59"/>
    <p:sldId id="4547" r:id="rId60"/>
    <p:sldId id="4548" r:id="rId61"/>
    <p:sldId id="4263"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E0A1D"/>
    <a:srgbClr val="F2A72C"/>
    <a:srgbClr val="47B5C8"/>
    <a:srgbClr val="086575"/>
    <a:srgbClr val="FFD111"/>
    <a:srgbClr val="20376B"/>
    <a:srgbClr val="FDBD22"/>
    <a:srgbClr val="D9552F"/>
    <a:srgbClr val="57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5082"/>
  </p:normalViewPr>
  <p:slideViewPr>
    <p:cSldViewPr snapToGrid="0" snapToObjects="1">
      <p:cViewPr varScale="1">
        <p:scale>
          <a:sx n="83" d="100"/>
          <a:sy n="83" d="100"/>
        </p:scale>
        <p:origin x="57"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347071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428960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74318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loan-application-application-form-40681/"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en/help-button-keyboard-button-help-66608/" TargetMode="External"/><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hyperlink" Target="https://www.pexels.com/video/business-analytics-presentation-7947406/" TargetMode="External"/><Relationship Id="rId5" Type="http://schemas.openxmlformats.org/officeDocument/2006/relationships/image" Target="../media/image16.jpe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foto.wuestenigel.com/percentage-symbol-under-magnifying-glass/" TargetMode="External"/><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xhere.com/en/photo/1524647" TargetMode="External"/><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ebluediamondgallery.com/wooden-tile/f/fees.html"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risk-engineering.org/risk-treatment-decisions/"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849068" cy="1751246"/>
          </a:xfrm>
        </p:spPr>
        <p:txBody>
          <a:bodyPr>
            <a:normAutofit/>
          </a:bodyPr>
          <a:lstStyle/>
          <a:p>
            <a:r>
              <a:rPr lang="en-US" b="1" dirty="0"/>
              <a:t>MODULE 8</a:t>
            </a:r>
          </a:p>
          <a:p>
            <a:pPr>
              <a:lnSpc>
                <a:spcPct val="107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Financial Aid for Under-represented Entrepreneurs - mediators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a:xfrm>
            <a:off x="7169714" y="189567"/>
            <a:ext cx="4661742" cy="5515415"/>
          </a:xfrm>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highlight>
                <a:srgbClr val="FFD111"/>
              </a:highlight>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5898"/>
            <a:ext cx="9632553" cy="803654"/>
          </a:xfrm>
        </p:spPr>
        <p:txBody>
          <a:bodyPr/>
          <a:lstStyle/>
          <a:p>
            <a:r>
              <a:rPr lang="en-US" sz="4800" dirty="0">
                <a:solidFill>
                  <a:schemeClr val="bg1"/>
                </a:solidFill>
              </a:rPr>
              <a:t>Microloans and bank loans</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713116" y="1565257"/>
            <a:ext cx="10056483" cy="4493538"/>
          </a:xfrm>
          <a:prstGeom prst="rect">
            <a:avLst/>
          </a:prstGeom>
          <a:noFill/>
        </p:spPr>
        <p:txBody>
          <a:bodyPr wrap="square">
            <a:spAutoFit/>
          </a:bodyPr>
          <a:lstStyle/>
          <a:p>
            <a:pPr algn="just"/>
            <a:r>
              <a:rPr lang="en-US" sz="2200" dirty="0">
                <a:effectLst/>
                <a:latin typeface="Calibri" panose="020F0502020204030204" pitchFamily="34" charset="0"/>
                <a:ea typeface="Calibri" panose="020F0502020204030204" pitchFamily="34" charset="0"/>
              </a:rPr>
              <a:t>Think of </a:t>
            </a:r>
            <a:r>
              <a:rPr lang="en-US" sz="2200" b="1" dirty="0">
                <a:solidFill>
                  <a:srgbClr val="DE0A1D"/>
                </a:solidFill>
                <a:effectLst/>
                <a:latin typeface="Calibri" panose="020F0502020204030204" pitchFamily="34" charset="0"/>
                <a:ea typeface="Calibri" panose="020F0502020204030204" pitchFamily="34" charset="0"/>
              </a:rPr>
              <a:t>MICROLOANS</a:t>
            </a:r>
            <a:r>
              <a:rPr lang="en-US" sz="2200" dirty="0">
                <a:solidFill>
                  <a:srgbClr val="DE0A1D"/>
                </a:solidFill>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as the friendly </a:t>
            </a:r>
            <a:r>
              <a:rPr lang="en-US" sz="2200" dirty="0" err="1">
                <a:effectLst/>
                <a:latin typeface="Calibri" panose="020F0502020204030204" pitchFamily="34" charset="0"/>
                <a:ea typeface="Calibri" panose="020F0502020204030204" pitchFamily="34" charset="0"/>
              </a:rPr>
              <a:t>neighbourhood</a:t>
            </a:r>
            <a:r>
              <a:rPr lang="en-US" sz="2200" dirty="0">
                <a:effectLst/>
                <a:latin typeface="Calibri" panose="020F0502020204030204" pitchFamily="34" charset="0"/>
                <a:ea typeface="Calibri" panose="020F0502020204030204" pitchFamily="34" charset="0"/>
              </a:rPr>
              <a:t> helpers of the financial world. They're small loans designed specifically for entrepreneurs and small business owners who need a little boost. Whether it's buying new equipment, stocking up on inventory, or just keeping the day-to-day operations running smoothly, microloans can be a lifesaver. Many programs also offer additional support like mentorship and business training, which can be invaluable for new entrepreneurs.</a:t>
            </a:r>
          </a:p>
          <a:p>
            <a:pPr algn="just"/>
            <a:endParaRPr lang="en-US" sz="2200" dirty="0">
              <a:effectLst/>
              <a:latin typeface="Calibri" panose="020F0502020204030204" pitchFamily="34" charset="0"/>
              <a:ea typeface="Calibri" panose="020F0502020204030204" pitchFamily="34" charset="0"/>
            </a:endParaRPr>
          </a:p>
          <a:p>
            <a:pPr algn="just"/>
            <a:r>
              <a:rPr lang="en-US" sz="2200" b="1" dirty="0">
                <a:solidFill>
                  <a:srgbClr val="DE0A1D"/>
                </a:solidFill>
                <a:effectLst/>
                <a:latin typeface="Calibri" panose="020F0502020204030204" pitchFamily="34" charset="0"/>
                <a:ea typeface="Calibri" panose="020F0502020204030204" pitchFamily="34" charset="0"/>
              </a:rPr>
              <a:t>BANK LOANS </a:t>
            </a:r>
            <a:r>
              <a:rPr lang="en-US" sz="2200" dirty="0">
                <a:effectLst/>
                <a:latin typeface="Calibri" panose="020F0502020204030204" pitchFamily="34" charset="0"/>
                <a:ea typeface="Calibri" panose="020F0502020204030204" pitchFamily="34" charset="0"/>
              </a:rPr>
              <a:t>come with higher borrowing limits and are perfect for when you're thinking big—like expanding your business, upgrading your equipment, or even buying property. But remember, banks will want to see a lot of paperwork and might ask for collateral to secure the loan. It's important to have a solid business plan and a good credit history to increase your chances of approval.</a:t>
            </a:r>
            <a:endParaRPr lang="en-IE" sz="2200" dirty="0"/>
          </a:p>
          <a:p>
            <a:pPr algn="just"/>
            <a:endParaRPr lang="en-IE" sz="2200" dirty="0"/>
          </a:p>
        </p:txBody>
      </p:sp>
    </p:spTree>
    <p:extLst>
      <p:ext uri="{BB962C8B-B14F-4D97-AF65-F5344CB8AC3E}">
        <p14:creationId xmlns:p14="http://schemas.microsoft.com/office/powerpoint/2010/main" val="295340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8327863" cy="605558"/>
          </a:xfrm>
        </p:spPr>
        <p:txBody>
          <a:bodyPr/>
          <a:lstStyle/>
          <a:p>
            <a:r>
              <a:rPr lang="en-US" sz="4800" dirty="0">
                <a:solidFill>
                  <a:schemeClr val="bg1"/>
                </a:solidFill>
              </a:rPr>
              <a:t>Venture capital and grants</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188128" cy="3816429"/>
          </a:xfrm>
          <a:prstGeom prst="rect">
            <a:avLst/>
          </a:prstGeom>
          <a:noFill/>
        </p:spPr>
        <p:txBody>
          <a:bodyPr wrap="square">
            <a:spAutoFit/>
          </a:bodyPr>
          <a:lstStyle/>
          <a:p>
            <a:pPr algn="just"/>
            <a:r>
              <a:rPr lang="en-US" sz="2200" dirty="0">
                <a:effectLst/>
                <a:latin typeface="Calibri" panose="020F0502020204030204" pitchFamily="34" charset="0"/>
                <a:ea typeface="Calibri" panose="020F0502020204030204" pitchFamily="34" charset="0"/>
              </a:rPr>
              <a:t>If your business has the potential to grow rapidly, </a:t>
            </a:r>
            <a:r>
              <a:rPr lang="en-US" sz="2200" b="1" dirty="0">
                <a:solidFill>
                  <a:srgbClr val="DE0A1D"/>
                </a:solidFill>
                <a:effectLst/>
                <a:latin typeface="Calibri" panose="020F0502020204030204" pitchFamily="34" charset="0"/>
                <a:ea typeface="Calibri" panose="020F0502020204030204" pitchFamily="34" charset="0"/>
              </a:rPr>
              <a:t>VENTURE CAPITAL </a:t>
            </a:r>
            <a:r>
              <a:rPr lang="en-US" sz="2200" dirty="0">
                <a:effectLst/>
                <a:latin typeface="Calibri" panose="020F0502020204030204" pitchFamily="34" charset="0"/>
                <a:ea typeface="Calibri" panose="020F0502020204030204" pitchFamily="34" charset="0"/>
              </a:rPr>
              <a:t>might be the way to go. Venture capitalists are like business partners who provide funding in exchange for a share of your company. They're particularly interested in industries that can scale quickly, so if you've got a big idea, this could be your ticket to success. Along with funding, venture capitalists often bring valuable expertise and connections to help your business thrive. Much more in Module 4 and 7.</a:t>
            </a:r>
          </a:p>
          <a:p>
            <a:pPr algn="just"/>
            <a:endParaRPr lang="en-US" sz="2200" dirty="0">
              <a:latin typeface="Calibri" panose="020F0502020204030204" pitchFamily="34" charset="0"/>
              <a:ea typeface="Calibri" panose="020F0502020204030204" pitchFamily="34" charset="0"/>
            </a:endParaRPr>
          </a:p>
          <a:p>
            <a:pPr algn="just"/>
            <a:r>
              <a:rPr lang="en-US" sz="2200" b="1" dirty="0">
                <a:solidFill>
                  <a:srgbClr val="DE0A1D"/>
                </a:solidFill>
                <a:latin typeface="Calibri" panose="020F0502020204030204" pitchFamily="34" charset="0"/>
                <a:ea typeface="Calibri" panose="020F0502020204030204" pitchFamily="34" charset="0"/>
              </a:rPr>
              <a:t>G</a:t>
            </a:r>
            <a:r>
              <a:rPr lang="en-US" sz="2200" b="1" dirty="0">
                <a:solidFill>
                  <a:srgbClr val="DE0A1D"/>
                </a:solidFill>
                <a:effectLst/>
                <a:latin typeface="Calibri" panose="020F0502020204030204" pitchFamily="34" charset="0"/>
                <a:ea typeface="Calibri" panose="020F0502020204030204" pitchFamily="34" charset="0"/>
              </a:rPr>
              <a:t>RANTS</a:t>
            </a:r>
            <a:r>
              <a:rPr lang="en-US" sz="2200" dirty="0">
                <a:effectLst/>
                <a:latin typeface="Calibri" panose="020F0502020204030204" pitchFamily="34" charset="0"/>
                <a:ea typeface="Calibri" panose="020F0502020204030204" pitchFamily="34" charset="0"/>
              </a:rPr>
              <a:t> are funds given by government bodies, foundations, or private groups to support your entrepreneurial journey. To get a grant, you'll need to meet specific requirements and show precisely how you plan to use the money. While competitive, grants can provide a significant financial boost without adding to your debt.</a:t>
            </a:r>
            <a:endParaRPr lang="en-IE" sz="2200" dirty="0"/>
          </a:p>
        </p:txBody>
      </p:sp>
      <p:sp>
        <p:nvSpPr>
          <p:cNvPr id="6" name="TextBox 5">
            <a:extLst>
              <a:ext uri="{FF2B5EF4-FFF2-40B4-BE49-F238E27FC236}">
                <a16:creationId xmlns:a16="http://schemas.microsoft.com/office/drawing/2014/main" id="{78A34E28-2CFF-9CCC-35F7-C1C23F0C3E27}"/>
              </a:ext>
            </a:extLst>
          </p:cNvPr>
          <p:cNvSpPr txBox="1"/>
          <p:nvPr/>
        </p:nvSpPr>
        <p:spPr>
          <a:xfrm>
            <a:off x="581472" y="3645991"/>
            <a:ext cx="10188128" cy="369332"/>
          </a:xfrm>
          <a:prstGeom prst="rect">
            <a:avLst/>
          </a:prstGeom>
          <a:noFill/>
        </p:spPr>
        <p:txBody>
          <a:bodyPr wrap="square">
            <a:spAutoFit/>
          </a:bodyPr>
          <a:lstStyle/>
          <a:p>
            <a:pPr algn="just"/>
            <a:r>
              <a:rPr lang="en-US" sz="1800" dirty="0">
                <a:effectLst/>
                <a:latin typeface="Calibri" panose="020F0502020204030204" pitchFamily="34" charset="0"/>
                <a:ea typeface="Calibri" panose="020F0502020204030204" pitchFamily="34" charset="0"/>
              </a:rPr>
              <a:t>	</a:t>
            </a:r>
            <a:endParaRPr lang="en-IE" sz="2200" dirty="0"/>
          </a:p>
        </p:txBody>
      </p:sp>
    </p:spTree>
    <p:extLst>
      <p:ext uri="{BB962C8B-B14F-4D97-AF65-F5344CB8AC3E}">
        <p14:creationId xmlns:p14="http://schemas.microsoft.com/office/powerpoint/2010/main" val="123230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3034"/>
            <a:ext cx="9632553" cy="803654"/>
          </a:xfrm>
        </p:spPr>
        <p:txBody>
          <a:bodyPr/>
          <a:lstStyle/>
          <a:p>
            <a:r>
              <a:rPr lang="en-US" sz="4800" dirty="0">
                <a:solidFill>
                  <a:schemeClr val="bg1"/>
                </a:solidFill>
              </a:rPr>
              <a:t>Choosing the Right Funding</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1" y="1565257"/>
            <a:ext cx="10364695" cy="1107996"/>
          </a:xfrm>
          <a:prstGeom prst="rect">
            <a:avLst/>
          </a:prstGeom>
          <a:noFill/>
        </p:spPr>
        <p:txBody>
          <a:bodyPr wrap="square">
            <a:spAutoFit/>
          </a:bodyPr>
          <a:lstStyle/>
          <a:p>
            <a:pPr algn="just"/>
            <a:r>
              <a:rPr lang="en-GB" sz="2200" dirty="0"/>
              <a:t>So, what type of funding should you pursue? The key is to match the funding option to your business's unique needs and stage of development. In this section, we'll break down the pros and cons of different funding sources and what you need to know about each.</a:t>
            </a:r>
            <a:endParaRPr lang="en-IE" sz="2200" dirty="0"/>
          </a:p>
        </p:txBody>
      </p:sp>
      <p:graphicFrame>
        <p:nvGraphicFramePr>
          <p:cNvPr id="7" name="Table 6">
            <a:extLst>
              <a:ext uri="{FF2B5EF4-FFF2-40B4-BE49-F238E27FC236}">
                <a16:creationId xmlns:a16="http://schemas.microsoft.com/office/drawing/2014/main" id="{A13BF15E-21CB-D880-DAB9-B0F5126D2232}"/>
              </a:ext>
            </a:extLst>
          </p:cNvPr>
          <p:cNvGraphicFramePr>
            <a:graphicFrameLocks noGrp="1"/>
          </p:cNvGraphicFramePr>
          <p:nvPr>
            <p:extLst>
              <p:ext uri="{D42A27DB-BD31-4B8C-83A1-F6EECF244321}">
                <p14:modId xmlns:p14="http://schemas.microsoft.com/office/powerpoint/2010/main" val="607056402"/>
              </p:ext>
            </p:extLst>
          </p:nvPr>
        </p:nvGraphicFramePr>
        <p:xfrm>
          <a:off x="1070696" y="2687320"/>
          <a:ext cx="2965616" cy="315935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8610">
                <a:tc>
                  <a:txBody>
                    <a:bodyPr/>
                    <a:lstStyle/>
                    <a:p>
                      <a:pPr algn="ctr"/>
                      <a:r>
                        <a:rPr lang="en-GB" dirty="0"/>
                        <a:t>Start-Ups</a:t>
                      </a:r>
                    </a:p>
                  </a:txBody>
                  <a:tcPr>
                    <a:solidFill>
                      <a:schemeClr val="accent5"/>
                    </a:solidFill>
                  </a:tcPr>
                </a:tc>
                <a:extLst>
                  <a:ext uri="{0D108BD9-81ED-4DB2-BD59-A6C34878D82A}">
                    <a16:rowId xmlns:a16="http://schemas.microsoft.com/office/drawing/2014/main" val="1534491737"/>
                  </a:ext>
                </a:extLst>
              </a:tr>
              <a:tr h="2793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mn-lt"/>
                          <a:ea typeface="+mn-ea"/>
                          <a:cs typeface="+mn-cs"/>
                        </a:rPr>
                        <a:t>If you're just getting started, microloans can be a great option. They offer easy access to funds, perfect for those initial expenses. However, keep in mind that they usually come with higher interest rates and a cap on how much you can borrow.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mn-lt"/>
                          <a:ea typeface="+mn-ea"/>
                          <a:cs typeface="+mn-cs"/>
                        </a:rPr>
                        <a:t>Grants are another opportunity for Start-ups although they are highly competitive.</a:t>
                      </a:r>
                      <a:endParaRPr lang="en-GB" sz="15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0" name="Table 9">
            <a:extLst>
              <a:ext uri="{FF2B5EF4-FFF2-40B4-BE49-F238E27FC236}">
                <a16:creationId xmlns:a16="http://schemas.microsoft.com/office/drawing/2014/main" id="{64376C38-35D9-BB05-6011-B3FAF20405A9}"/>
              </a:ext>
            </a:extLst>
          </p:cNvPr>
          <p:cNvGraphicFramePr>
            <a:graphicFrameLocks noGrp="1"/>
          </p:cNvGraphicFramePr>
          <p:nvPr>
            <p:extLst>
              <p:ext uri="{D42A27DB-BD31-4B8C-83A1-F6EECF244321}">
                <p14:modId xmlns:p14="http://schemas.microsoft.com/office/powerpoint/2010/main" val="2234360596"/>
              </p:ext>
            </p:extLst>
          </p:nvPr>
        </p:nvGraphicFramePr>
        <p:xfrm>
          <a:off x="4362669" y="2684090"/>
          <a:ext cx="2965616" cy="314220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dirty="0"/>
                        <a:t>Growth Stage Business</a:t>
                      </a:r>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mn-lt"/>
                          <a:ea typeface="+mn-ea"/>
                          <a:cs typeface="+mn-cs"/>
                        </a:rPr>
                        <a:t>For businesses ready to expand, bank loans are a reliable option. They offer larger sums with lower interest rates and longer repayment terms. But be prepared for a thorough application process, including providing financial statements and collateral. It's important to manage debt wisely to avoid overreliance. </a:t>
                      </a:r>
                      <a:endParaRPr lang="en-GB" sz="1500" kern="1200" dirty="0">
                        <a:solidFill>
                          <a:schemeClr val="bg1"/>
                        </a:solidFill>
                        <a:effectLst/>
                        <a:latin typeface="+mn-lt"/>
                        <a:ea typeface="+mn-ea"/>
                        <a:cs typeface="+mn-cs"/>
                      </a:endParaRPr>
                    </a:p>
                    <a:p>
                      <a:endParaRPr lang="en-GB" dirty="0"/>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1" name="Table 10">
            <a:extLst>
              <a:ext uri="{FF2B5EF4-FFF2-40B4-BE49-F238E27FC236}">
                <a16:creationId xmlns:a16="http://schemas.microsoft.com/office/drawing/2014/main" id="{94C23D42-584A-36B5-F87B-678B07A9B01C}"/>
              </a:ext>
            </a:extLst>
          </p:cNvPr>
          <p:cNvGraphicFramePr>
            <a:graphicFrameLocks noGrp="1"/>
          </p:cNvGraphicFramePr>
          <p:nvPr>
            <p:extLst>
              <p:ext uri="{D42A27DB-BD31-4B8C-83A1-F6EECF244321}">
                <p14:modId xmlns:p14="http://schemas.microsoft.com/office/powerpoint/2010/main" val="1999422779"/>
              </p:ext>
            </p:extLst>
          </p:nvPr>
        </p:nvGraphicFramePr>
        <p:xfrm>
          <a:off x="7654642" y="2664289"/>
          <a:ext cx="2965616" cy="314220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dirty="0"/>
                        <a:t>Established Business</a:t>
                      </a:r>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mn-lt"/>
                          <a:ea typeface="+mn-ea"/>
                          <a:cs typeface="+mn-cs"/>
                        </a:rPr>
                        <a:t>For businesses that are already established, bank loans remain a steady choice for ongoing needs and major investments. They offer stability, but it's crucial to manage debt carefully to avoid overleveraging. You'll need detailed financial documentation to secure these loans.</a:t>
                      </a:r>
                      <a:endParaRPr lang="en-GB" sz="1500" kern="1200" dirty="0">
                        <a:solidFill>
                          <a:schemeClr val="bg1"/>
                        </a:solidFill>
                        <a:effectLst/>
                        <a:latin typeface="+mn-lt"/>
                        <a:ea typeface="+mn-ea"/>
                        <a:cs typeface="+mn-cs"/>
                      </a:endParaRPr>
                    </a:p>
                    <a:p>
                      <a:endParaRPr lang="en-GB" dirty="0"/>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108742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800" dirty="0">
                <a:solidFill>
                  <a:schemeClr val="bg1"/>
                </a:solidFill>
              </a:rPr>
              <a:t>Microloans – pros</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2539573266"/>
              </p:ext>
            </p:extLst>
          </p:nvPr>
        </p:nvGraphicFramePr>
        <p:xfrm>
          <a:off x="913789" y="1532684"/>
          <a:ext cx="9881457" cy="4026721"/>
        </p:xfrm>
        <a:graphic>
          <a:graphicData uri="http://schemas.openxmlformats.org/drawingml/2006/table">
            <a:tbl>
              <a:tblPr firstRow="1" bandRow="1">
                <a:tableStyleId>{5C22544A-7EE6-4342-B048-85BDC9FD1C3A}</a:tableStyleId>
              </a:tblPr>
              <a:tblGrid>
                <a:gridCol w="9881457">
                  <a:extLst>
                    <a:ext uri="{9D8B030D-6E8A-4147-A177-3AD203B41FA5}">
                      <a16:colId xmlns:a16="http://schemas.microsoft.com/office/drawing/2014/main" val="2533210767"/>
                    </a:ext>
                  </a:extLst>
                </a:gridCol>
              </a:tblGrid>
              <a:tr h="406981">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60000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Easier Access for Small Businesses -designed to help small businesses, startups, and entrepreneurs who may not qualify for traditional loans due to lack of collateral or credit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Flexible Requirements - lower credit score thresholds or acceptance of alternative forms of collateral.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Access to Support Services - additional support such as business training, mentoring, or financial education to help entrepreneurs succeed.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Faster Approval Process - microloans generally have a quicker approval process compared to traditional bank loans, allowing businesses to access funds more quickly.</a:t>
                      </a:r>
                      <a:endParaRPr lang="en-GB" sz="22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39764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800" dirty="0">
                <a:solidFill>
                  <a:schemeClr val="bg1"/>
                </a:solidFill>
              </a:rPr>
              <a:t>Microloans – cons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2960031455"/>
              </p:ext>
            </p:extLst>
          </p:nvPr>
        </p:nvGraphicFramePr>
        <p:xfrm>
          <a:off x="878280" y="1518490"/>
          <a:ext cx="9943600" cy="4206240"/>
        </p:xfrm>
        <a:graphic>
          <a:graphicData uri="http://schemas.openxmlformats.org/drawingml/2006/table">
            <a:tbl>
              <a:tblPr firstRow="1" bandRow="1">
                <a:tableStyleId>{5C22544A-7EE6-4342-B048-85BDC9FD1C3A}</a:tableStyleId>
              </a:tblPr>
              <a:tblGrid>
                <a:gridCol w="9943600">
                  <a:extLst>
                    <a:ext uri="{9D8B030D-6E8A-4147-A177-3AD203B41FA5}">
                      <a16:colId xmlns:a16="http://schemas.microsoft.com/office/drawing/2014/main" val="2533210767"/>
                    </a:ext>
                  </a:extLst>
                </a:gridCol>
              </a:tblGrid>
              <a:tr h="361714">
                <a:tc>
                  <a:txBody>
                    <a:bodyPr/>
                    <a:lstStyle/>
                    <a:p>
                      <a:pPr algn="ctr"/>
                      <a:r>
                        <a:rPr lang="en-GB" sz="22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Smaller Loan Limits - the maximum amount you can borrow with a microloan is often limited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Higher Interest Rates than traditional loans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Shorter Repayment Terms - typically come with shorter repayment periods, which can put pressure on the business to generate returns quickly to meet payment deadlines.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May Require Collateral - despite being more flexible, some microloans still require collateral, which can be a challenge for entrepreneurs without valuable assets.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Limited Availability - not available everywhere, and their availability may be limited to certain regions, industries, or demographic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Not Always Sufficient for Large-scale Expansion</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51302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800" dirty="0">
                <a:solidFill>
                  <a:schemeClr val="bg1"/>
                </a:solidFill>
              </a:rPr>
              <a:t>Traditional bank loans – pros</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2062407395"/>
              </p:ext>
            </p:extLst>
          </p:nvPr>
        </p:nvGraphicFramePr>
        <p:xfrm>
          <a:off x="913788" y="1537593"/>
          <a:ext cx="9961357" cy="4206240"/>
        </p:xfrm>
        <a:graphic>
          <a:graphicData uri="http://schemas.openxmlformats.org/drawingml/2006/table">
            <a:tbl>
              <a:tblPr firstRow="1" bandRow="1">
                <a:tableStyleId>{5C22544A-7EE6-4342-B048-85BDC9FD1C3A}</a:tableStyleId>
              </a:tblPr>
              <a:tblGrid>
                <a:gridCol w="9961357">
                  <a:extLst>
                    <a:ext uri="{9D8B030D-6E8A-4147-A177-3AD203B41FA5}">
                      <a16:colId xmlns:a16="http://schemas.microsoft.com/office/drawing/2014/main" val="2533210767"/>
                    </a:ext>
                  </a:extLst>
                </a:gridCol>
              </a:tblGrid>
              <a:tr h="412755">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75799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 Repayment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 Equity Dilution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Non-Dilutive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Support for Innovation and Social Impact - Many grants are designed to promote innovation, technology development, or social causes. Businesses working in areas like clean energy, education, or health may find significant opportunities for grant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Credibility and Recognition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Access to Resources and Networks - Some grants come with additional support, such as mentorship, training, or access to valuable networks that can help your business grow.</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394727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59726"/>
            <a:ext cx="9632553" cy="803654"/>
          </a:xfrm>
        </p:spPr>
        <p:txBody>
          <a:bodyPr/>
          <a:lstStyle/>
          <a:p>
            <a:r>
              <a:rPr lang="en-US" sz="4800" dirty="0">
                <a:solidFill>
                  <a:schemeClr val="bg1"/>
                </a:solidFill>
              </a:rPr>
              <a:t>Traditional bank loans – cons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1386799578"/>
              </p:ext>
            </p:extLst>
          </p:nvPr>
        </p:nvGraphicFramePr>
        <p:xfrm>
          <a:off x="941032" y="1563380"/>
          <a:ext cx="9783193" cy="4175760"/>
        </p:xfrm>
        <a:graphic>
          <a:graphicData uri="http://schemas.openxmlformats.org/drawingml/2006/table">
            <a:tbl>
              <a:tblPr firstRow="1" bandRow="1">
                <a:tableStyleId>{5C22544A-7EE6-4342-B048-85BDC9FD1C3A}</a:tableStyleId>
              </a:tblPr>
              <a:tblGrid>
                <a:gridCol w="9783193">
                  <a:extLst>
                    <a:ext uri="{9D8B030D-6E8A-4147-A177-3AD203B41FA5}">
                      <a16:colId xmlns:a16="http://schemas.microsoft.com/office/drawing/2014/main" val="2533210767"/>
                    </a:ext>
                  </a:extLst>
                </a:gridCol>
              </a:tblGrid>
              <a:tr h="363985">
                <a:tc>
                  <a:txBody>
                    <a:bodyPr/>
                    <a:lstStyle/>
                    <a:p>
                      <a:pPr algn="ctr"/>
                      <a:r>
                        <a:rPr lang="en-GB" sz="20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Highly Competitive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Strict Eligibility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Lengthy Application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Usage Restrictions - Grants often come with stipulations on how the funds can be used, which may limit your flexibility. For instance, a grant may require funds to be spent on specific projects, research, or hiring rather than general business expenses.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Ongoing Reporting Obligations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Non-Renewable - Grants are typically one-time funding opportunities. Once the funds are used up, there’s no guarantee you’ll receive additional grants, so the business needs to find sustainable ways to maintain operations.</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91599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800" dirty="0">
                <a:solidFill>
                  <a:schemeClr val="bg1"/>
                </a:solidFill>
              </a:rPr>
              <a:t>Venture capital – pros</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4015184744"/>
              </p:ext>
            </p:extLst>
          </p:nvPr>
        </p:nvGraphicFramePr>
        <p:xfrm>
          <a:off x="656336" y="1533049"/>
          <a:ext cx="10156665" cy="3973065"/>
        </p:xfrm>
        <a:graphic>
          <a:graphicData uri="http://schemas.openxmlformats.org/drawingml/2006/table">
            <a:tbl>
              <a:tblPr firstRow="1" bandRow="1">
                <a:tableStyleId>{5C22544A-7EE6-4342-B048-85BDC9FD1C3A}</a:tableStyleId>
              </a:tblPr>
              <a:tblGrid>
                <a:gridCol w="10156665">
                  <a:extLst>
                    <a:ext uri="{9D8B030D-6E8A-4147-A177-3AD203B41FA5}">
                      <a16:colId xmlns:a16="http://schemas.microsoft.com/office/drawing/2014/main" val="2533210767"/>
                    </a:ext>
                  </a:extLst>
                </a:gridCol>
              </a:tblGrid>
              <a:tr h="400916">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5463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Access to Large Amounts of Capital - this can support rapid growth and scaling.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 Repayment Obligations - Instead, VCs take an equity stake in the company, which means entrepreneurs don’t need to worry about making regular payments.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Strategic Guidance and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Networking Opportunities - VCs can introduce entrepreneurs to valuable networks, including potential customers, partners, and other investors, which can accelerate business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Shared Risk - If the business doesn’t succeed, the entrepreneur isn’t responsible for repaying the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Increased Credibility</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50680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dirty="0">
                <a:solidFill>
                  <a:schemeClr val="bg1"/>
                </a:solidFill>
              </a:rPr>
              <a:t>Venture capital – cons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520852706"/>
              </p:ext>
            </p:extLst>
          </p:nvPr>
        </p:nvGraphicFramePr>
        <p:xfrm>
          <a:off x="886163" y="1499876"/>
          <a:ext cx="9891327" cy="4051087"/>
        </p:xfrm>
        <a:graphic>
          <a:graphicData uri="http://schemas.openxmlformats.org/drawingml/2006/table">
            <a:tbl>
              <a:tblPr firstRow="1" bandRow="1">
                <a:tableStyleId>{5C22544A-7EE6-4342-B048-85BDC9FD1C3A}</a:tableStyleId>
              </a:tblPr>
              <a:tblGrid>
                <a:gridCol w="9891327">
                  <a:extLst>
                    <a:ext uri="{9D8B030D-6E8A-4147-A177-3AD203B41FA5}">
                      <a16:colId xmlns:a16="http://schemas.microsoft.com/office/drawing/2014/main" val="2533210767"/>
                    </a:ext>
                  </a:extLst>
                </a:gridCol>
              </a:tblGrid>
              <a:tr h="348249">
                <a:tc>
                  <a:txBody>
                    <a:bodyPr/>
                    <a:lstStyle/>
                    <a:p>
                      <a:pPr algn="ctr"/>
                      <a:r>
                        <a:rPr lang="en-GB" sz="2400" dirty="0"/>
                        <a:t>Cons</a:t>
                      </a:r>
                    </a:p>
                  </a:txBody>
                  <a:tcPr>
                    <a:solidFill>
                      <a:srgbClr val="DE0A1D"/>
                    </a:solidFill>
                  </a:tcPr>
                </a:tc>
                <a:extLst>
                  <a:ext uri="{0D108BD9-81ED-4DB2-BD59-A6C34878D82A}">
                    <a16:rowId xmlns:a16="http://schemas.microsoft.com/office/drawing/2014/main" val="1534491737"/>
                  </a:ext>
                </a:extLst>
              </a:tr>
              <a:tr h="359388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Loss of Control - Entrepreneurs may lose significant control over the direction of their company as VCs push for high returns.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Dilution of Ownership - less ownership of the business, which could affect future earnings and decision-making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Pressure for High Growth - pressure on entrepreneurs to scale quickly, sometimes at the expense of long-term 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Exit Strategy Requirements - entrepreneurs may be forced to sell the company or go public sooner than they might want.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Competitive and Selective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Complex Terms and Conditions</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83943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dirty="0">
                <a:solidFill>
                  <a:schemeClr val="bg1"/>
                </a:solidFill>
              </a:rPr>
              <a:t>Grants – pros</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4233011350"/>
              </p:ext>
            </p:extLst>
          </p:nvPr>
        </p:nvGraphicFramePr>
        <p:xfrm>
          <a:off x="904911" y="1499876"/>
          <a:ext cx="9748291" cy="4201320"/>
        </p:xfrm>
        <a:graphic>
          <a:graphicData uri="http://schemas.openxmlformats.org/drawingml/2006/table">
            <a:tbl>
              <a:tblPr firstRow="1" bandRow="1">
                <a:tableStyleId>{5C22544A-7EE6-4342-B048-85BDC9FD1C3A}</a:tableStyleId>
              </a:tblPr>
              <a:tblGrid>
                <a:gridCol w="9748291">
                  <a:extLst>
                    <a:ext uri="{9D8B030D-6E8A-4147-A177-3AD203B41FA5}">
                      <a16:colId xmlns:a16="http://schemas.microsoft.com/office/drawing/2014/main" val="2533210767"/>
                    </a:ext>
                  </a:extLst>
                </a:gridCol>
              </a:tblGrid>
              <a:tr h="361714">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Access to Large Amounts of Capital - this can support rapid growth and scaling.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No Repayment Obligations - Instead, VCs take an equity stake in the company, which means entrepreneurs don’t need to worry about making regular payments.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Strategic Guidance and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Networking Opportunities - VCs can introduce entrepreneurs to valuable networks, including potential customers, partners, and other investors, which can accelerate business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Shared Risk - If the business doesn’t succeed, the entrepreneur isn’t responsible for repaying the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Increased Credibility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73379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748163" y="1180864"/>
            <a:ext cx="4608000" cy="689519"/>
          </a:xfrm>
        </p:spPr>
        <p:txBody>
          <a:bodyPr/>
          <a:lstStyle/>
          <a:p>
            <a:pPr lvl="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Types of funding available through mediation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98297" y="1219894"/>
            <a:ext cx="5071472" cy="4671588"/>
          </a:xfrm>
        </p:spPr>
        <p:txBody>
          <a:bodyPr/>
          <a:lstStyle/>
          <a:p>
            <a:pPr algn="just">
              <a:lnSpc>
                <a:spcPct val="107000"/>
              </a:lnSpc>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This module equips under-represented entrepreneurs with the knowledge and tools necessary to effectively navigate financial aid options, particularly microloans and bank loans, through mediation. They will understand the types of funding available and will learn how to work together with loan officers to find the best solution for their business.  It builds on Module 4 How do I Secure Funding for my Business.</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en-GB" dirty="0"/>
              <a:t>The Role of a Financial Mediator </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4608000" cy="689519"/>
          </a:xfrm>
        </p:spPr>
        <p:txBody>
          <a:bodyPr/>
          <a:lstStyle/>
          <a:p>
            <a:pPr marL="0" lvl="0" indent="0" algn="l" rtl="0">
              <a:lnSpc>
                <a:spcPct val="90000"/>
              </a:lnSpc>
              <a:spcBef>
                <a:spcPts val="0"/>
              </a:spcBef>
              <a:spcAft>
                <a:spcPts val="0"/>
              </a:spcAft>
              <a:buClr>
                <a:srgbClr val="595959"/>
              </a:buClr>
              <a:buSzPts val="2200"/>
              <a:buNone/>
            </a:pPr>
            <a:r>
              <a:rPr lang="en-GB" dirty="0"/>
              <a:t>Requirements for Loan Application and Understanding Loan Terms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pPr marL="0" lvl="0" indent="0" algn="l" rtl="0">
              <a:lnSpc>
                <a:spcPct val="90000"/>
              </a:lnSpc>
              <a:spcBef>
                <a:spcPts val="0"/>
              </a:spcBef>
              <a:spcAft>
                <a:spcPts val="0"/>
              </a:spcAft>
              <a:buClr>
                <a:srgbClr val="595959"/>
              </a:buClr>
              <a:buSzPts val="2200"/>
              <a:buNone/>
            </a:pPr>
            <a:r>
              <a:rPr lang="de-DE" dirty="0"/>
              <a:t>Risk Awareness</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644405" y="383586"/>
            <a:ext cx="5041923" cy="720752"/>
          </a:xfrm>
        </p:spPr>
        <p:txBody>
          <a:bodyPr/>
          <a:lstStyle/>
          <a:p>
            <a:r>
              <a:rPr lang="en-US" sz="4800" dirty="0"/>
              <a:t>Introduction</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ED9A7E70-815F-4AA6-E7A5-24FB82E14BDD}"/>
              </a:ext>
            </a:extLst>
          </p:cNvPr>
          <p:cNvSpPr txBox="1">
            <a:spLocks/>
          </p:cNvSpPr>
          <p:nvPr/>
        </p:nvSpPr>
        <p:spPr>
          <a:xfrm>
            <a:off x="6733039" y="5020318"/>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32D38F5E-9B95-A381-7397-203FA3C20090}"/>
              </a:ext>
            </a:extLst>
          </p:cNvPr>
          <p:cNvSpPr txBox="1"/>
          <p:nvPr/>
        </p:nvSpPr>
        <p:spPr>
          <a:xfrm>
            <a:off x="6776445" y="4387855"/>
            <a:ext cx="4586297" cy="397032"/>
          </a:xfrm>
          <a:prstGeom prst="rect">
            <a:avLst/>
          </a:prstGeom>
          <a:noFill/>
        </p:spPr>
        <p:txBody>
          <a:bodyPr wrap="square">
            <a:spAutoFit/>
          </a:bodyPr>
          <a:lstStyle/>
          <a:p>
            <a:pPr marL="0" marR="0" lvl="0" indent="0" algn="l" rtl="0">
              <a:lnSpc>
                <a:spcPct val="90000"/>
              </a:lnSpc>
              <a:spcBef>
                <a:spcPts val="0"/>
              </a:spcBef>
              <a:spcAft>
                <a:spcPts val="0"/>
              </a:spcAft>
              <a:buClr>
                <a:srgbClr val="595959"/>
              </a:buClr>
              <a:buSzPts val="2200"/>
              <a:buFont typeface="Arial"/>
              <a:buNone/>
            </a:pPr>
            <a:r>
              <a:rPr lang="en-GB" sz="2200" dirty="0">
                <a:solidFill>
                  <a:srgbClr val="595959"/>
                </a:solidFill>
                <a:latin typeface="Calibri"/>
                <a:ea typeface="Calibri"/>
                <a:cs typeface="Calibri"/>
                <a:sym typeface="Calibri"/>
              </a:rPr>
              <a:t>Showcasing Success or Failure Stories</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dirty="0">
                <a:solidFill>
                  <a:schemeClr val="bg1"/>
                </a:solidFill>
              </a:rPr>
              <a:t>Grants – cons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3342042623"/>
              </p:ext>
            </p:extLst>
          </p:nvPr>
        </p:nvGraphicFramePr>
        <p:xfrm>
          <a:off x="914401" y="1511024"/>
          <a:ext cx="9792069" cy="4201320"/>
        </p:xfrm>
        <a:graphic>
          <a:graphicData uri="http://schemas.openxmlformats.org/drawingml/2006/table">
            <a:tbl>
              <a:tblPr firstRow="1" bandRow="1">
                <a:tableStyleId>{5C22544A-7EE6-4342-B048-85BDC9FD1C3A}</a:tableStyleId>
              </a:tblPr>
              <a:tblGrid>
                <a:gridCol w="9792069">
                  <a:extLst>
                    <a:ext uri="{9D8B030D-6E8A-4147-A177-3AD203B41FA5}">
                      <a16:colId xmlns:a16="http://schemas.microsoft.com/office/drawing/2014/main" val="2533210767"/>
                    </a:ext>
                  </a:extLst>
                </a:gridCol>
              </a:tblGrid>
              <a:tr h="361714">
                <a:tc>
                  <a:txBody>
                    <a:bodyPr/>
                    <a:lstStyle/>
                    <a:p>
                      <a:pPr algn="ctr"/>
                      <a:r>
                        <a:rPr lang="en-GB" sz="22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Loss of Control - Entrepreneurs may lose significant control over the direction of their company as VCs push for high returns.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Dilution of Ownership - less ownership of the business, which could affect future earnings and decision-making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Pressure for High Growth - pressure on entrepreneurs to scale quickly, sometimes at the expense of long-term 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Exit Strategy Requirements - entrepreneurs may be forced to sell the company or go public sooner than they might want.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Competitive and Selective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Complex Terms and Conditions</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400866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2972" y="1468118"/>
            <a:ext cx="10301330" cy="902735"/>
          </a:xfrm>
        </p:spPr>
        <p:txBody>
          <a:bodyPr/>
          <a:lstStyle/>
          <a:p>
            <a:pPr marL="0" indent="0"/>
            <a:r>
              <a:rPr lang="en-GB" sz="2200" dirty="0"/>
              <a:t>This brief exercise will help you evaluate your business needs and choose the most suitable funding option. Follow these steps to assess key areas of your business and make an informed funding decision.</a:t>
            </a: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200" b="1" dirty="0">
                <a:solidFill>
                  <a:srgbClr val="47B5C8"/>
                </a:solidFill>
              </a:rPr>
              <a:t>Step 1: Business Stage and Goals</a:t>
            </a:r>
          </a:p>
          <a:p>
            <a:pPr marL="0" indent="0"/>
            <a:r>
              <a:rPr lang="en-GB" sz="2200" b="1" dirty="0"/>
              <a:t>Question</a:t>
            </a:r>
            <a:r>
              <a:rPr lang="en-GB" sz="2200" dirty="0"/>
              <a:t>: What stage is your business currently in?</a:t>
            </a:r>
          </a:p>
          <a:p>
            <a:pPr>
              <a:buFont typeface="Arial" panose="020B0604020202020204" pitchFamily="34" charset="0"/>
              <a:buChar char="•"/>
            </a:pPr>
            <a:r>
              <a:rPr lang="en-GB" sz="2200" b="1" dirty="0"/>
              <a:t>Answer Options</a:t>
            </a:r>
            <a:r>
              <a:rPr lang="en-GB" sz="2200" dirty="0"/>
              <a:t>:</a:t>
            </a:r>
          </a:p>
          <a:p>
            <a:pPr marL="0" indent="0"/>
            <a:r>
              <a:rPr lang="en-GB" sz="2200" dirty="0"/>
              <a:t>	a) Startup/Pre-Revenue</a:t>
            </a:r>
          </a:p>
          <a:p>
            <a:pPr marL="0" indent="0"/>
            <a:r>
              <a:rPr lang="en-GB" sz="2200" dirty="0"/>
              <a:t>	b) Early Stage with Growing Revenue</a:t>
            </a:r>
          </a:p>
          <a:p>
            <a:pPr marL="0" indent="0"/>
            <a:r>
              <a:rPr lang="en-GB" sz="2200" dirty="0"/>
              <a:t>	c) Established Business looking to Scale</a:t>
            </a:r>
          </a:p>
          <a:p>
            <a:pPr marL="0" indent="0"/>
            <a:r>
              <a:rPr lang="en-GB" sz="2200" dirty="0"/>
              <a:t>	d) Mature Business seeking Expansion</a:t>
            </a:r>
          </a:p>
          <a:p>
            <a:pPr marL="0" indent="0"/>
            <a:r>
              <a:rPr lang="en-GB" sz="1200" b="1" dirty="0"/>
              <a:t> 	</a:t>
            </a:r>
            <a:r>
              <a:rPr lang="en-GB" sz="1400" b="1" dirty="0"/>
              <a:t>Reflection</a:t>
            </a:r>
            <a:r>
              <a:rPr lang="en-GB" sz="1400" dirty="0"/>
              <a:t>: If you’re in the startup or early stage, you may need smaller, flexible funding like microloans, grants, or 	seed investment. Established businesses may need larger loans or venture capital to fuel expansion.</a:t>
            </a:r>
            <a:endParaRPr lang="en-GB" sz="1800" dirty="0"/>
          </a:p>
          <a:p>
            <a:pPr marL="0" indent="0"/>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2972" y="761603"/>
            <a:ext cx="9632553" cy="803654"/>
          </a:xfrm>
        </p:spPr>
        <p:txBody>
          <a:bodyPr/>
          <a:lstStyle/>
          <a:p>
            <a:r>
              <a:rPr lang="en-US" sz="4000" dirty="0">
                <a:solidFill>
                  <a:schemeClr val="bg1"/>
                </a:solidFill>
              </a:rPr>
              <a:t>Exercise: Finding the best funding option</a:t>
            </a:r>
            <a:endParaRPr lang="en-US" sz="4000" dirty="0"/>
          </a:p>
        </p:txBody>
      </p:sp>
    </p:spTree>
    <p:extLst>
      <p:ext uri="{BB962C8B-B14F-4D97-AF65-F5344CB8AC3E}">
        <p14:creationId xmlns:p14="http://schemas.microsoft.com/office/powerpoint/2010/main" val="276602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722268"/>
            <a:ext cx="9632553" cy="2974535"/>
          </a:xfrm>
        </p:spPr>
        <p:txBody>
          <a:bodyPr/>
          <a:lstStyle/>
          <a:p>
            <a:pPr marL="0" indent="0"/>
            <a:r>
              <a:rPr lang="en-GB" sz="2200" b="1" dirty="0">
                <a:solidFill>
                  <a:srgbClr val="47B5C8"/>
                </a:solidFill>
              </a:rPr>
              <a:t>Step 2: Capital Needs and Purpose</a:t>
            </a:r>
          </a:p>
          <a:p>
            <a:pPr marL="0" indent="0"/>
            <a:r>
              <a:rPr lang="en-GB" sz="2200" b="1" dirty="0"/>
              <a:t>Question</a:t>
            </a:r>
            <a:r>
              <a:rPr lang="en-GB" sz="2200" dirty="0"/>
              <a:t>: How much funding do you need, and what is it for?</a:t>
            </a:r>
          </a:p>
          <a:p>
            <a:pPr marL="0" indent="0"/>
            <a:r>
              <a:rPr lang="en-GB" sz="2200" b="1" dirty="0"/>
              <a:t>Answer Options</a:t>
            </a:r>
            <a:r>
              <a:rPr lang="en-GB" sz="2200" dirty="0"/>
              <a:t>:</a:t>
            </a:r>
          </a:p>
          <a:p>
            <a:pPr marL="0" indent="0"/>
            <a:r>
              <a:rPr lang="en-GB" sz="2200" dirty="0"/>
              <a:t>	a) Less than €50,000 (for equipment, working capital, etc.)</a:t>
            </a:r>
          </a:p>
          <a:p>
            <a:pPr marL="0" indent="0"/>
            <a:r>
              <a:rPr lang="en-GB" sz="2200" dirty="0"/>
              <a:t>	b) €50,000 – €500,000 (for product development, hiring, marketing)</a:t>
            </a:r>
          </a:p>
          <a:p>
            <a:pPr marL="0" indent="0"/>
            <a:r>
              <a:rPr lang="en-GB" sz="2200" dirty="0"/>
              <a:t>	c) More than €500,000 (for scaling, expansion, large projects)</a:t>
            </a:r>
          </a:p>
          <a:p>
            <a:pPr marL="0" indent="0"/>
            <a:r>
              <a:rPr lang="en-GB" sz="1600" dirty="0"/>
              <a:t>	</a:t>
            </a:r>
          </a:p>
          <a:p>
            <a:pPr marL="0" indent="0"/>
            <a:r>
              <a:rPr lang="en-GB" sz="1600" b="1" dirty="0"/>
              <a:t>Reflection</a:t>
            </a:r>
            <a:r>
              <a:rPr lang="en-GB" sz="1600" dirty="0"/>
              <a:t>: For smaller needs (a), consider microloans or grants. For larger needs (b or c), traditional bank loans or venture capital may be more appropriate.</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09604" y="791539"/>
            <a:ext cx="9632553" cy="803654"/>
          </a:xfrm>
        </p:spPr>
        <p:txBody>
          <a:bodyPr/>
          <a:lstStyle/>
          <a:p>
            <a:r>
              <a:rPr lang="en-US" sz="4000" dirty="0">
                <a:solidFill>
                  <a:schemeClr val="bg1"/>
                </a:solidFill>
              </a:rPr>
              <a:t>Exercise: Finding the best funding option</a:t>
            </a:r>
            <a:endParaRPr lang="en-US" sz="4000" dirty="0"/>
          </a:p>
        </p:txBody>
      </p:sp>
    </p:spTree>
    <p:extLst>
      <p:ext uri="{BB962C8B-B14F-4D97-AF65-F5344CB8AC3E}">
        <p14:creationId xmlns:p14="http://schemas.microsoft.com/office/powerpoint/2010/main" val="67365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00713"/>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200" b="1" dirty="0">
                <a:solidFill>
                  <a:srgbClr val="47B5C8"/>
                </a:solidFill>
              </a:rPr>
              <a:t>Step 3: Risk Tolerance and Financial Position</a:t>
            </a:r>
          </a:p>
          <a:p>
            <a:pPr marL="0" indent="0"/>
            <a:r>
              <a:rPr lang="en-GB" sz="2200" b="1" dirty="0"/>
              <a:t>Question</a:t>
            </a:r>
            <a:r>
              <a:rPr lang="en-GB" sz="2200" dirty="0"/>
              <a:t>: Are you comfortable taking on debt or giving up equity?</a:t>
            </a:r>
          </a:p>
          <a:p>
            <a:pPr marL="0" indent="0"/>
            <a:r>
              <a:rPr lang="en-GB" sz="2200" b="1" dirty="0"/>
              <a:t>Answer Options</a:t>
            </a:r>
            <a:r>
              <a:rPr lang="en-GB" sz="2200" dirty="0"/>
              <a:t>:</a:t>
            </a:r>
          </a:p>
          <a:p>
            <a:pPr marL="0" indent="0"/>
            <a:r>
              <a:rPr lang="en-GB" sz="2200" dirty="0"/>
              <a:t>	a) I prefer not to take on debt or lose control over my company.</a:t>
            </a:r>
          </a:p>
          <a:p>
            <a:pPr marL="0" indent="0"/>
            <a:r>
              <a:rPr lang="en-GB" sz="2200" dirty="0"/>
              <a:t>	b) I’m open to debt but want to maintain full ownership.</a:t>
            </a:r>
          </a:p>
          <a:p>
            <a:pPr marL="0" indent="0"/>
            <a:r>
              <a:rPr lang="en-GB" sz="2200" dirty="0"/>
              <a:t>	c) I’m comfortable giving up some ownership for large capital and strategic 	support.</a:t>
            </a:r>
          </a:p>
          <a:p>
            <a:pPr marL="0" indent="0"/>
            <a:r>
              <a:rPr lang="en-GB" sz="1600" b="1" dirty="0"/>
              <a:t>Reflection</a:t>
            </a:r>
            <a:r>
              <a:rPr lang="en-GB" sz="1600" dirty="0"/>
              <a:t>: If you prefer to maintain control and avoid debt, grants are ideal. If you can handle repayment but want full ownership, look into loans. If you’re comfortable with shared ownership, venture capital might be your best bet.</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000" dirty="0">
                <a:solidFill>
                  <a:schemeClr val="bg1"/>
                </a:solidFill>
              </a:rPr>
              <a:t>Exercise: Finding the best funding option 	</a:t>
            </a:r>
            <a:endParaRPr lang="en-US" sz="4000" dirty="0"/>
          </a:p>
        </p:txBody>
      </p:sp>
    </p:spTree>
    <p:extLst>
      <p:ext uri="{BB962C8B-B14F-4D97-AF65-F5344CB8AC3E}">
        <p14:creationId xmlns:p14="http://schemas.microsoft.com/office/powerpoint/2010/main" val="307785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415732"/>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200" b="1" dirty="0">
                <a:solidFill>
                  <a:srgbClr val="47B5C8"/>
                </a:solidFill>
              </a:rPr>
              <a:t>Step 4: Credit and Collateral</a:t>
            </a:r>
          </a:p>
          <a:p>
            <a:pPr marL="0" indent="0"/>
            <a:r>
              <a:rPr lang="en-GB" sz="2200" b="1" dirty="0"/>
              <a:t>Question</a:t>
            </a:r>
            <a:r>
              <a:rPr lang="en-GB" sz="2200" dirty="0"/>
              <a:t>: What is your credit standing and do you have collateral?</a:t>
            </a:r>
          </a:p>
          <a:p>
            <a:pPr marL="0" indent="0"/>
            <a:r>
              <a:rPr lang="en-GB" sz="2200" b="1" dirty="0"/>
              <a:t>Answer Options</a:t>
            </a:r>
            <a:r>
              <a:rPr lang="en-GB" sz="2200" dirty="0"/>
              <a:t>:</a:t>
            </a:r>
          </a:p>
          <a:p>
            <a:pPr marL="0" indent="0"/>
            <a:r>
              <a:rPr lang="en-GB" sz="2200" dirty="0"/>
              <a:t>	a) Strong credit and assets to offer as collateral.</a:t>
            </a:r>
          </a:p>
          <a:p>
            <a:pPr marL="0" indent="0"/>
            <a:r>
              <a:rPr lang="en-GB" sz="2200" dirty="0"/>
              <a:t>	b) Average credit with limited collateral.</a:t>
            </a:r>
          </a:p>
          <a:p>
            <a:pPr marL="0" indent="0"/>
            <a:r>
              <a:rPr lang="en-GB" sz="2200" dirty="0"/>
              <a:t>	c) Poor credit or no collateral.</a:t>
            </a:r>
          </a:p>
          <a:p>
            <a:pPr marL="0" indent="0"/>
            <a:r>
              <a:rPr lang="en-GB" sz="1600" dirty="0"/>
              <a:t>	</a:t>
            </a:r>
          </a:p>
          <a:p>
            <a:pPr marL="0" indent="0"/>
            <a:r>
              <a:rPr lang="en-GB" sz="1600" b="1" dirty="0"/>
              <a:t>Reflection</a:t>
            </a:r>
            <a:r>
              <a:rPr lang="en-GB" sz="1600" dirty="0"/>
              <a:t>: If you have strong credit and collateral, traditional bank loans are a viable option. With average or poor credit, consider microloans, grants, or equity financing like venture capital, which have more flexible requirements.</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000" dirty="0">
                <a:solidFill>
                  <a:schemeClr val="bg1"/>
                </a:solidFill>
              </a:rPr>
              <a:t>Exercise: Finding the best funding option 	</a:t>
            </a:r>
            <a:endParaRPr lang="en-US" sz="4000" dirty="0"/>
          </a:p>
        </p:txBody>
      </p:sp>
    </p:spTree>
    <p:extLst>
      <p:ext uri="{BB962C8B-B14F-4D97-AF65-F5344CB8AC3E}">
        <p14:creationId xmlns:p14="http://schemas.microsoft.com/office/powerpoint/2010/main" val="4016665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8762" y="1323718"/>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2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200" b="1" dirty="0">
                <a:solidFill>
                  <a:srgbClr val="47B5C8"/>
                </a:solidFill>
              </a:rPr>
              <a:t>Step 5: Growth Strategy and Long-Term Vision</a:t>
            </a:r>
          </a:p>
          <a:p>
            <a:pPr marL="0" indent="0"/>
            <a:r>
              <a:rPr lang="en-GB" sz="2200" b="1" dirty="0"/>
              <a:t>Question</a:t>
            </a:r>
            <a:r>
              <a:rPr lang="en-GB" sz="2200" dirty="0"/>
              <a:t>: How fast do you plan to grow, and what is your exit strategy?</a:t>
            </a:r>
          </a:p>
          <a:p>
            <a:pPr marL="0" indent="0"/>
            <a:r>
              <a:rPr lang="en-GB" sz="2200" b="1" dirty="0"/>
              <a:t>Answer Options</a:t>
            </a:r>
            <a:r>
              <a:rPr lang="en-GB" sz="2200" dirty="0"/>
              <a:t>:</a:t>
            </a:r>
          </a:p>
          <a:p>
            <a:pPr marL="0" indent="0"/>
            <a:r>
              <a:rPr lang="en-GB" sz="2200" dirty="0"/>
              <a:t>	a) Steady, sustainable growth with no immediate exit in mind.</a:t>
            </a:r>
          </a:p>
          <a:p>
            <a:pPr marL="0" indent="0"/>
            <a:r>
              <a:rPr lang="en-GB" sz="2200" dirty="0"/>
              <a:t>	b) Rapid growth aiming for an IPO or acquisition in the near future.</a:t>
            </a:r>
          </a:p>
          <a:p>
            <a:pPr marL="0" indent="0"/>
            <a:r>
              <a:rPr lang="en-GB" sz="2200" dirty="0"/>
              <a:t>	c) Social or community impact focus with moderate growth expectations.</a:t>
            </a:r>
          </a:p>
          <a:p>
            <a:pPr marL="0" indent="0"/>
            <a:r>
              <a:rPr lang="en-GB" sz="1600" dirty="0"/>
              <a:t>	</a:t>
            </a:r>
          </a:p>
          <a:p>
            <a:pPr marL="0" indent="0"/>
            <a:r>
              <a:rPr lang="en-GB" sz="1600" b="1" dirty="0"/>
              <a:t>Reflection</a:t>
            </a:r>
            <a:r>
              <a:rPr lang="en-GB" sz="1600" dirty="0"/>
              <a:t>: If you plan for rapid growth and a clear exit, venture capital is ideal. For steady growth, loans or bootstrapping may suffice. If your goal is social impact, grants are worth exploring.</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000" dirty="0">
                <a:solidFill>
                  <a:schemeClr val="bg1"/>
                </a:solidFill>
              </a:rPr>
              <a:t>Exercise: Finding the best funding option 	</a:t>
            </a:r>
            <a:endParaRPr lang="en-US" sz="4000" dirty="0"/>
          </a:p>
        </p:txBody>
      </p:sp>
    </p:spTree>
    <p:extLst>
      <p:ext uri="{BB962C8B-B14F-4D97-AF65-F5344CB8AC3E}">
        <p14:creationId xmlns:p14="http://schemas.microsoft.com/office/powerpoint/2010/main" val="164920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17967"/>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200" b="1" dirty="0">
                <a:solidFill>
                  <a:srgbClr val="47B5C8"/>
                </a:solidFill>
              </a:rPr>
              <a:t>Step 6: Final Decision</a:t>
            </a:r>
          </a:p>
          <a:p>
            <a:pPr marL="0" indent="0"/>
            <a:r>
              <a:rPr lang="en-GB" sz="2200" dirty="0"/>
              <a:t>Based on your answers to the questions above, match your business profile to the best funding options:</a:t>
            </a:r>
          </a:p>
          <a:p>
            <a:pPr marL="342900" indent="-342900">
              <a:buFont typeface="Arial" panose="020B0604020202020204" pitchFamily="34" charset="0"/>
              <a:buChar char="•"/>
            </a:pPr>
            <a:r>
              <a:rPr lang="en-GB" sz="2200" b="1" dirty="0"/>
              <a:t>Microloans</a:t>
            </a:r>
            <a:r>
              <a:rPr lang="en-GB" sz="2200" dirty="0"/>
              <a:t>: Small funding needs, flexible terms, modest growth.</a:t>
            </a:r>
          </a:p>
          <a:p>
            <a:pPr marL="342900" indent="-342900">
              <a:buFont typeface="Arial" panose="020B0604020202020204" pitchFamily="34" charset="0"/>
              <a:buChar char="•"/>
            </a:pPr>
            <a:r>
              <a:rPr lang="en-GB" sz="2200" b="1" dirty="0"/>
              <a:t>Grants</a:t>
            </a:r>
            <a:r>
              <a:rPr lang="en-GB" sz="2200" dirty="0"/>
              <a:t>: Non-repayable, socially impactful or innovative businesses, no debt or equity loss.</a:t>
            </a:r>
          </a:p>
          <a:p>
            <a:pPr marL="342900" indent="-342900">
              <a:buFont typeface="Arial" panose="020B0604020202020204" pitchFamily="34" charset="0"/>
              <a:buChar char="•"/>
            </a:pPr>
            <a:r>
              <a:rPr lang="en-GB" sz="2200" b="1" dirty="0"/>
              <a:t>Traditional Bank Loans</a:t>
            </a:r>
            <a:r>
              <a:rPr lang="en-GB" sz="2200" dirty="0"/>
              <a:t>: Larger funding with repayment, steady growth, collateral required.</a:t>
            </a:r>
          </a:p>
          <a:p>
            <a:pPr marL="342900" indent="-342900">
              <a:buFont typeface="Arial" panose="020B0604020202020204" pitchFamily="34" charset="0"/>
              <a:buChar char="•"/>
            </a:pPr>
            <a:r>
              <a:rPr lang="en-GB" sz="2200" b="1" dirty="0"/>
              <a:t>Venture Capital</a:t>
            </a:r>
            <a:r>
              <a:rPr lang="en-GB" sz="2200" dirty="0"/>
              <a:t>: Large funding, high growth potential, willing to give up equity.</a:t>
            </a:r>
            <a:r>
              <a:rPr lang="en-GB" sz="1600" dirty="0"/>
              <a:t>	</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000" dirty="0">
                <a:solidFill>
                  <a:schemeClr val="bg1"/>
                </a:solidFill>
              </a:rPr>
              <a:t>Exercise: Finding the best funding option 	</a:t>
            </a:r>
            <a:endParaRPr lang="en-US" sz="4000" dirty="0"/>
          </a:p>
        </p:txBody>
      </p:sp>
    </p:spTree>
    <p:extLst>
      <p:ext uri="{BB962C8B-B14F-4D97-AF65-F5344CB8AC3E}">
        <p14:creationId xmlns:p14="http://schemas.microsoft.com/office/powerpoint/2010/main" val="3146233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normAutofit/>
          </a:bodyPr>
          <a:lstStyle/>
          <a:p>
            <a:r>
              <a:rPr lang="en-GB" dirty="0"/>
              <a:t>The Role of a Financial Mediator </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92756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9CD1C-D0CE-E2EB-7A38-D4DB4BE672E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B3C93E6-F80A-1BF8-6310-2FC6B1B3FE3B}"/>
              </a:ext>
            </a:extLst>
          </p:cNvPr>
          <p:cNvSpPr>
            <a:spLocks noGrp="1"/>
          </p:cNvSpPr>
          <p:nvPr>
            <p:ph type="body" sz="quarter" idx="18"/>
          </p:nvPr>
        </p:nvSpPr>
        <p:spPr>
          <a:xfrm>
            <a:off x="635464" y="1016750"/>
            <a:ext cx="10182060" cy="902735"/>
          </a:xfrm>
        </p:spPr>
        <p:txBody>
          <a:bodyPr/>
          <a:lstStyle/>
          <a:p>
            <a:pPr marL="0" indent="0" algn="just"/>
            <a:endParaRPr lang="en-GB" b="1" dirty="0">
              <a:solidFill>
                <a:srgbClr val="47B5C8"/>
              </a:solidFill>
            </a:endParaRPr>
          </a:p>
          <a:p>
            <a:pPr marL="0" indent="0" algn="just"/>
            <a:r>
              <a:rPr lang="en-GB" dirty="0"/>
              <a:t>Mediators in the form of loan officers or brokers are helpful in ensuring that both banks and borrowers benefit from the loan process. They mediate between the two, balancing the bank's need for security with the borrower's need for accessible funding. </a:t>
            </a:r>
          </a:p>
          <a:p>
            <a:pPr marL="0" indent="0" algn="just"/>
            <a:r>
              <a:rPr lang="en-GB" b="1" dirty="0"/>
              <a:t>Responsibilities of a Loan Officer/Broker</a:t>
            </a:r>
          </a:p>
          <a:p>
            <a:pPr marL="342900" indent="-342900">
              <a:buFont typeface="Arial" panose="020B0604020202020204" pitchFamily="34" charset="0"/>
              <a:buChar char="•"/>
            </a:pPr>
            <a:r>
              <a:rPr lang="en-GB" b="1" dirty="0">
                <a:solidFill>
                  <a:srgbClr val="595959"/>
                </a:solidFill>
              </a:rPr>
              <a:t>Application Evaluation: </a:t>
            </a:r>
            <a:r>
              <a:rPr lang="en-GB" dirty="0">
                <a:solidFill>
                  <a:srgbClr val="595959"/>
                </a:solidFill>
              </a:rPr>
              <a:t>Carefully reviews loan applications to assess creditworthiness and financial stability.</a:t>
            </a:r>
          </a:p>
          <a:p>
            <a:pPr marL="342900" indent="-342900">
              <a:buFont typeface="Arial" panose="020B0604020202020204" pitchFamily="34" charset="0"/>
              <a:buChar char="•"/>
            </a:pPr>
            <a:r>
              <a:rPr lang="en-GB" b="1" dirty="0">
                <a:solidFill>
                  <a:srgbClr val="595959"/>
                </a:solidFill>
              </a:rPr>
              <a:t>Document Analysis: </a:t>
            </a:r>
            <a:r>
              <a:rPr lang="en-GB" dirty="0">
                <a:solidFill>
                  <a:srgbClr val="595959"/>
                </a:solidFill>
              </a:rPr>
              <a:t>Examines financial documents and business plans to ensure they align with loan requirements.</a:t>
            </a:r>
          </a:p>
          <a:p>
            <a:pPr marL="342900" indent="-342900">
              <a:buFont typeface="Arial" panose="020B0604020202020204" pitchFamily="34" charset="0"/>
              <a:buChar char="•"/>
            </a:pPr>
            <a:r>
              <a:rPr lang="en-GB" b="1" dirty="0">
                <a:solidFill>
                  <a:srgbClr val="595959"/>
                </a:solidFill>
              </a:rPr>
              <a:t>Finding the best solution for your needs: </a:t>
            </a:r>
            <a:r>
              <a:rPr lang="en-GB" dirty="0">
                <a:solidFill>
                  <a:srgbClr val="595959"/>
                </a:solidFill>
              </a:rPr>
              <a:t>Clarifies available loan options, terms, interest rates, and fees in order to find a solution tailored to your needs.</a:t>
            </a:r>
            <a:endParaRPr lang="en-US" dirty="0">
              <a:solidFill>
                <a:srgbClr val="595959"/>
              </a:solidFill>
            </a:endParaRPr>
          </a:p>
          <a:p>
            <a:pPr marL="0" indent="0" algn="just"/>
            <a:endParaRPr lang="en-GB" sz="2200" dirty="0"/>
          </a:p>
        </p:txBody>
      </p:sp>
      <p:sp>
        <p:nvSpPr>
          <p:cNvPr id="2" name="Freeform 1">
            <a:extLst>
              <a:ext uri="{FF2B5EF4-FFF2-40B4-BE49-F238E27FC236}">
                <a16:creationId xmlns:a16="http://schemas.microsoft.com/office/drawing/2014/main" id="{B7E7A120-0E3F-CE50-A297-CFD6BA1DD34B}"/>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DF93B399-CFBF-A23F-9F68-B6310D68E8E3}"/>
              </a:ext>
            </a:extLst>
          </p:cNvPr>
          <p:cNvSpPr>
            <a:spLocks noGrp="1"/>
          </p:cNvSpPr>
          <p:nvPr>
            <p:ph type="body" sz="quarter" idx="16"/>
          </p:nvPr>
        </p:nvSpPr>
        <p:spPr/>
        <p:txBody>
          <a:bodyPr/>
          <a:lstStyle/>
          <a:p>
            <a:r>
              <a:rPr lang="en-GB" sz="4000" b="1" dirty="0"/>
              <a:t>The Role of a Mediator </a:t>
            </a:r>
            <a:r>
              <a:rPr lang="en-GB" sz="2400" b="1" dirty="0"/>
              <a:t>e.g. Loan Officer/Broker</a:t>
            </a:r>
            <a:endParaRPr lang="de-DE" sz="4000" b="1" dirty="0"/>
          </a:p>
          <a:p>
            <a:r>
              <a:rPr lang="en-US" sz="4000" dirty="0">
                <a:solidFill>
                  <a:schemeClr val="bg1"/>
                </a:solidFill>
              </a:rPr>
              <a:t>	</a:t>
            </a:r>
            <a:endParaRPr lang="en-US" sz="4000" dirty="0"/>
          </a:p>
        </p:txBody>
      </p:sp>
    </p:spTree>
    <p:extLst>
      <p:ext uri="{BB962C8B-B14F-4D97-AF65-F5344CB8AC3E}">
        <p14:creationId xmlns:p14="http://schemas.microsoft.com/office/powerpoint/2010/main" val="307082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2EFB-A704-C4DD-5363-BBA2E3925CE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18D262C-51E4-627B-C068-20F00B1C240E}"/>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b="1" dirty="0">
                <a:solidFill>
                  <a:srgbClr val="595959"/>
                </a:solidFill>
              </a:rPr>
              <a:t>Understanding Terms: </a:t>
            </a:r>
            <a:r>
              <a:rPr lang="en-GB" dirty="0">
                <a:solidFill>
                  <a:srgbClr val="595959"/>
                </a:solidFill>
              </a:rPr>
              <a:t>Helps you grasp the details of loan terms and conditions.</a:t>
            </a:r>
          </a:p>
          <a:p>
            <a:pPr marL="342900" indent="-342900">
              <a:buFont typeface="Arial" panose="020B0604020202020204" pitchFamily="34" charset="0"/>
              <a:buChar char="•"/>
            </a:pPr>
            <a:r>
              <a:rPr lang="en-GB" sz="2400" b="1" dirty="0">
                <a:solidFill>
                  <a:srgbClr val="595959"/>
                </a:solidFill>
              </a:rPr>
              <a:t>Application Advice: </a:t>
            </a:r>
            <a:r>
              <a:rPr lang="en-GB" sz="2400" dirty="0">
                <a:solidFill>
                  <a:srgbClr val="595959"/>
                </a:solidFill>
              </a:rPr>
              <a:t>Offers insights on how to improve your loan application for better chances of approval.</a:t>
            </a:r>
          </a:p>
          <a:p>
            <a:pPr marL="342900" indent="-342900">
              <a:buFont typeface="Arial" panose="020B0604020202020204" pitchFamily="34" charset="0"/>
              <a:buChar char="•"/>
            </a:pPr>
            <a:r>
              <a:rPr lang="en-GB" sz="2400" b="1" dirty="0">
                <a:solidFill>
                  <a:srgbClr val="595959"/>
                </a:solidFill>
              </a:rPr>
              <a:t>Documentation Assistance: </a:t>
            </a:r>
            <a:r>
              <a:rPr lang="en-GB" sz="2400" dirty="0">
                <a:solidFill>
                  <a:srgbClr val="595959"/>
                </a:solidFill>
              </a:rPr>
              <a:t>Helps you organize necessary documents like financial statements and business plans.</a:t>
            </a:r>
          </a:p>
          <a:p>
            <a:pPr marL="342900" indent="-342900">
              <a:buFont typeface="Arial" panose="020B0604020202020204" pitchFamily="34" charset="0"/>
              <a:buChar char="•"/>
            </a:pPr>
            <a:r>
              <a:rPr lang="en-GB" sz="2400" b="1" dirty="0">
                <a:solidFill>
                  <a:srgbClr val="595959"/>
                </a:solidFill>
              </a:rPr>
              <a:t>Ongoing Assistance: </a:t>
            </a:r>
            <a:r>
              <a:rPr lang="en-GB" sz="2400" dirty="0">
                <a:solidFill>
                  <a:srgbClr val="595959"/>
                </a:solidFill>
              </a:rPr>
              <a:t>Provides support even after the loan is approved, fostering a long-term financial relationship, especially when it comes to ensuring compliance and adherence to regulatory requirements.</a:t>
            </a:r>
          </a:p>
          <a:p>
            <a:pPr marL="342900" indent="-342900">
              <a:buFont typeface="Arial" panose="020B0604020202020204" pitchFamily="34" charset="0"/>
              <a:buChar char="•"/>
            </a:pPr>
            <a:r>
              <a:rPr lang="en-GB" sz="2400" b="1" dirty="0">
                <a:solidFill>
                  <a:srgbClr val="595959"/>
                </a:solidFill>
              </a:rPr>
              <a:t>Post-Loan Support: </a:t>
            </a:r>
            <a:r>
              <a:rPr lang="en-GB" sz="2400" dirty="0">
                <a:solidFill>
                  <a:srgbClr val="595959"/>
                </a:solidFill>
              </a:rPr>
              <a:t>Provides guidance on loan use, repayment, and any arising issues</a:t>
            </a: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2" name="Freeform 1">
            <a:extLst>
              <a:ext uri="{FF2B5EF4-FFF2-40B4-BE49-F238E27FC236}">
                <a16:creationId xmlns:a16="http://schemas.microsoft.com/office/drawing/2014/main" id="{953675BF-68F9-9C87-635F-E802EA6D80F3}"/>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B832463-D5AB-48CB-F0F0-E9352A5B7E84}"/>
              </a:ext>
            </a:extLst>
          </p:cNvPr>
          <p:cNvSpPr>
            <a:spLocks noGrp="1"/>
          </p:cNvSpPr>
          <p:nvPr>
            <p:ph type="body" sz="quarter" idx="16"/>
          </p:nvPr>
        </p:nvSpPr>
        <p:spPr/>
        <p:txBody>
          <a:bodyPr/>
          <a:lstStyle/>
          <a:p>
            <a:r>
              <a:rPr lang="en-GB" sz="4000" b="1" dirty="0"/>
              <a:t>The Role of a Loan Officer/Broker</a:t>
            </a:r>
            <a:endParaRPr lang="de-DE" sz="4000" b="1" dirty="0"/>
          </a:p>
          <a:p>
            <a:r>
              <a:rPr lang="en-US" sz="4000" dirty="0">
                <a:solidFill>
                  <a:schemeClr val="bg1"/>
                </a:solidFill>
              </a:rPr>
              <a:t>	</a:t>
            </a:r>
            <a:endParaRPr lang="en-US" sz="4000" dirty="0"/>
          </a:p>
        </p:txBody>
      </p:sp>
    </p:spTree>
    <p:extLst>
      <p:ext uri="{BB962C8B-B14F-4D97-AF65-F5344CB8AC3E}">
        <p14:creationId xmlns:p14="http://schemas.microsoft.com/office/powerpoint/2010/main" val="332922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58573"/>
            <a:ext cx="10162618" cy="3849918"/>
          </a:xfrm>
        </p:spPr>
        <p:txBody>
          <a:bodyPr/>
          <a:lstStyle/>
          <a:p>
            <a:r>
              <a:rPr lang="en-GB" b="1" dirty="0">
                <a:solidFill>
                  <a:srgbClr val="47B5C8"/>
                </a:solidFill>
              </a:rPr>
              <a:t>Knowledge:</a:t>
            </a:r>
          </a:p>
          <a:p>
            <a:pPr marL="0" indent="0"/>
            <a:r>
              <a:rPr lang="en-GB" b="1" dirty="0">
                <a:solidFill>
                  <a:srgbClr val="F2A72C"/>
                </a:solidFill>
              </a:rPr>
              <a:t>Available types of funding:</a:t>
            </a:r>
          </a:p>
          <a:p>
            <a:pPr marL="0" indent="0"/>
            <a:r>
              <a:rPr lang="en-GB" sz="2200" dirty="0"/>
              <a:t>Entrepreneurs will learn about the various types of funding available to them, mediation in securing a microloan.</a:t>
            </a:r>
          </a:p>
          <a:p>
            <a:pPr marL="0" indent="0"/>
            <a:r>
              <a:rPr lang="en-GB" b="1" dirty="0">
                <a:solidFill>
                  <a:srgbClr val="F2A72C"/>
                </a:solidFill>
              </a:rPr>
              <a:t>Process of securing a loan</a:t>
            </a:r>
            <a:r>
              <a:rPr lang="en-GB" dirty="0">
                <a:solidFill>
                  <a:srgbClr val="F2A72C"/>
                </a:solidFill>
              </a:rPr>
              <a:t>: </a:t>
            </a:r>
          </a:p>
          <a:p>
            <a:pPr marL="0" indent="0"/>
            <a:r>
              <a:rPr lang="en-GB" sz="2200" dirty="0"/>
              <a:t>The role of loan officers and the documentation necessary for an application.</a:t>
            </a:r>
          </a:p>
          <a:p>
            <a:pPr marL="0" indent="0"/>
            <a:r>
              <a:rPr lang="en-GB" b="1" dirty="0">
                <a:solidFill>
                  <a:srgbClr val="F2A72C"/>
                </a:solidFill>
              </a:rPr>
              <a:t>Risk mitigation</a:t>
            </a:r>
            <a:r>
              <a:rPr lang="en-GB" dirty="0">
                <a:solidFill>
                  <a:srgbClr val="F2A72C"/>
                </a:solidFill>
              </a:rPr>
              <a:t>: </a:t>
            </a:r>
          </a:p>
          <a:p>
            <a:pPr marL="0" indent="0"/>
            <a:r>
              <a:rPr lang="en-GB" sz="2200" dirty="0"/>
              <a:t>Risk management and contingency planning in taking out a loan </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a:solidFill>
                  <a:schemeClr val="bg1"/>
                </a:solidFill>
              </a:rPr>
              <a:t>Learning Outcomes</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29997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719655" y="1524949"/>
            <a:ext cx="5583491" cy="3662641"/>
          </a:xfrm>
        </p:spPr>
        <p:txBody>
          <a:bodyPr/>
          <a:lstStyle/>
          <a:p>
            <a:pPr marL="0" indent="0" algn="just"/>
            <a:r>
              <a:rPr lang="en-GB" b="1" dirty="0"/>
              <a:t>The most important question you should ask a loan officer is:</a:t>
            </a:r>
          </a:p>
          <a:p>
            <a:pPr marL="0" indent="0"/>
            <a:r>
              <a:rPr lang="en-GB" i="1" dirty="0"/>
              <a:t>"What can you do to help me with this application? What services do you offer to support entrepreneurs like me?“</a:t>
            </a:r>
          </a:p>
          <a:p>
            <a:pPr marL="0" indent="0" algn="just"/>
            <a:endParaRPr lang="en-GB" dirty="0"/>
          </a:p>
          <a:p>
            <a:pPr marL="0" indent="0" algn="just"/>
            <a:r>
              <a:rPr lang="en-US" dirty="0">
                <a:effectLst/>
                <a:latin typeface="Calibri" panose="020F0502020204030204" pitchFamily="34" charset="0"/>
                <a:ea typeface="Calibri" panose="020F0502020204030204" pitchFamily="34" charset="0"/>
                <a:cs typeface="Calibri" panose="020F0502020204030204" pitchFamily="34" charset="0"/>
              </a:rPr>
              <a:t>Loan Officers can assist under-represented entrepreneurs in the following key areas during the loan application and approval process: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endParaRPr lang="en-GB" sz="20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310212" y="726228"/>
            <a:ext cx="6116421" cy="992652"/>
          </a:xfrm>
        </p:spPr>
        <p:txBody>
          <a:bodyPr/>
          <a:lstStyle/>
          <a:p>
            <a:pPr algn="ctr"/>
            <a:r>
              <a:rPr lang="en-GB" sz="3200" b="1" dirty="0">
                <a:solidFill>
                  <a:srgbClr val="595959"/>
                </a:solidFill>
              </a:rPr>
              <a:t>Support Offered by Loan Officers</a:t>
            </a:r>
            <a:endParaRPr lang="de-DE" sz="32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426633" y="1216364"/>
            <a:ext cx="5646737" cy="4813961"/>
          </a:xfrm>
          <a:solidFill>
            <a:schemeClr val="bg1"/>
          </a:solidFill>
        </p:spPr>
        <p:txBody>
          <a:bodyPr/>
          <a:lstStyle/>
          <a:p>
            <a:r>
              <a:rPr lang="en-GB" sz="2200" dirty="0">
                <a:solidFill>
                  <a:srgbClr val="595959"/>
                </a:solidFill>
              </a:rPr>
              <a:t>Identifying the best fit of Microloan for your business needs. They provide insights on interest rates, repayment terms, and eligibility criteria to help choose the most suitable loan.</a:t>
            </a:r>
          </a:p>
          <a:p>
            <a:r>
              <a:rPr lang="en-GB" sz="2200" dirty="0">
                <a:solidFill>
                  <a:srgbClr val="595959"/>
                </a:solidFill>
              </a:rPr>
              <a:t>Supporting entrepreneurs in developing essential documents that strengthen their application:-</a:t>
            </a:r>
          </a:p>
          <a:p>
            <a:pPr lvl="1"/>
            <a:r>
              <a:rPr lang="en-GB" sz="2200" dirty="0">
                <a:solidFill>
                  <a:srgbClr val="595959"/>
                </a:solidFill>
              </a:rPr>
              <a:t>Business Plans outlining growth strategies and financial projections</a:t>
            </a:r>
          </a:p>
          <a:p>
            <a:pPr lvl="1"/>
            <a:r>
              <a:rPr lang="en-GB" sz="2200" dirty="0">
                <a:solidFill>
                  <a:srgbClr val="595959"/>
                </a:solidFill>
              </a:rPr>
              <a:t>Financial Projections, revenue forecasts and expense budgets</a:t>
            </a:r>
          </a:p>
          <a:p>
            <a:pPr lvl="1"/>
            <a:r>
              <a:rPr lang="en-GB" sz="2200" dirty="0">
                <a:solidFill>
                  <a:srgbClr val="595959"/>
                </a:solidFill>
              </a:rPr>
              <a:t>Feasibility Assessments evaluating the viability and sustainability of business expansion plans</a:t>
            </a:r>
          </a:p>
        </p:txBody>
      </p:sp>
    </p:spTree>
    <p:extLst>
      <p:ext uri="{BB962C8B-B14F-4D97-AF65-F5344CB8AC3E}">
        <p14:creationId xmlns:p14="http://schemas.microsoft.com/office/powerpoint/2010/main" val="406474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346B-BC6F-8F29-7BB9-AAC9FC7A488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9A5FFC-F8AC-7821-812A-B11DC40C014D}"/>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b="1" dirty="0">
                <a:solidFill>
                  <a:srgbClr val="595959"/>
                </a:solidFill>
              </a:rPr>
              <a:t>Gathering the Necessary Documentation and Organizing It: </a:t>
            </a:r>
            <a:r>
              <a:rPr lang="en-GB" dirty="0">
                <a:solidFill>
                  <a:srgbClr val="595959"/>
                </a:solidFill>
              </a:rPr>
              <a:t>Loan officers can assist entrepreneurs in compiling and organizing the required documentation for the loan application process, such as:</a:t>
            </a:r>
          </a:p>
          <a:p>
            <a:pPr marL="800100" lvl="1" indent="-342900">
              <a:buFont typeface="Arial" panose="020B0604020202020204" pitchFamily="34" charset="0"/>
              <a:buChar char="•"/>
            </a:pPr>
            <a:r>
              <a:rPr lang="en-GB" sz="2400" spc="0" dirty="0">
                <a:solidFill>
                  <a:srgbClr val="595959"/>
                </a:solidFill>
                <a:latin typeface="+mn-lt"/>
              </a:rPr>
              <a:t>Business Registration Documents verifying legal business status</a:t>
            </a:r>
          </a:p>
          <a:p>
            <a:pPr marL="800100" lvl="1" indent="-342900">
              <a:buFont typeface="Arial" panose="020B0604020202020204" pitchFamily="34" charset="0"/>
              <a:buChar char="•"/>
            </a:pPr>
            <a:r>
              <a:rPr lang="en-GB" sz="2400" spc="0" dirty="0">
                <a:solidFill>
                  <a:srgbClr val="595959"/>
                </a:solidFill>
                <a:latin typeface="+mn-lt"/>
              </a:rPr>
              <a:t>Proof of Income (e.g., tax returns, bank statements) showcasing financial stability</a:t>
            </a:r>
          </a:p>
          <a:p>
            <a:pPr marL="800100" lvl="1" indent="-342900">
              <a:buFont typeface="Arial" panose="020B0604020202020204" pitchFamily="34" charset="0"/>
              <a:buChar char="•"/>
            </a:pPr>
            <a:r>
              <a:rPr lang="en-GB" sz="2400" spc="0" dirty="0">
                <a:solidFill>
                  <a:srgbClr val="595959"/>
                </a:solidFill>
                <a:latin typeface="+mn-lt"/>
              </a:rPr>
              <a:t>Personal and Business References validating credibility and reputation</a:t>
            </a:r>
          </a:p>
          <a:p>
            <a:pPr marL="342900" indent="-342900">
              <a:buFont typeface="Arial" panose="020B0604020202020204" pitchFamily="34" charset="0"/>
              <a:buChar char="•"/>
            </a:pPr>
            <a:r>
              <a:rPr lang="en-US" b="1" dirty="0">
                <a:solidFill>
                  <a:srgbClr val="595959"/>
                </a:solidFill>
              </a:rPr>
              <a:t>Products or services: </a:t>
            </a:r>
            <a:r>
              <a:rPr lang="en-US" dirty="0">
                <a:solidFill>
                  <a:srgbClr val="595959"/>
                </a:solidFill>
              </a:rPr>
              <a:t>Product/service description, the problem it solves, pricing strategy, unique selling proposition, lifecycle, intellectual property.</a:t>
            </a:r>
          </a:p>
          <a:p>
            <a:pPr marL="342900" indent="-342900">
              <a:buFont typeface="Arial" panose="020B0604020202020204" pitchFamily="34" charset="0"/>
              <a:buChar char="•"/>
            </a:pPr>
            <a:r>
              <a:rPr lang="en-US" b="1" dirty="0">
                <a:solidFill>
                  <a:srgbClr val="595959"/>
                </a:solidFill>
              </a:rPr>
              <a:t>Marketing and sales strategy: </a:t>
            </a:r>
            <a:r>
              <a:rPr lang="en-GB" dirty="0">
                <a:solidFill>
                  <a:srgbClr val="595959"/>
                </a:solidFill>
              </a:rPr>
              <a:t>Marketing channels, advertising and promotional strategies, sales funnels, customer retention strategies.</a:t>
            </a:r>
          </a:p>
          <a:p>
            <a:pPr marL="0" indent="0" algn="just"/>
            <a:endParaRPr lang="en-GB" sz="2200" dirty="0"/>
          </a:p>
        </p:txBody>
      </p:sp>
      <p:sp>
        <p:nvSpPr>
          <p:cNvPr id="2" name="Freeform 1">
            <a:extLst>
              <a:ext uri="{FF2B5EF4-FFF2-40B4-BE49-F238E27FC236}">
                <a16:creationId xmlns:a16="http://schemas.microsoft.com/office/drawing/2014/main" id="{35ABC025-AC1C-1B0D-04C0-DF206197A251}"/>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1AA4254-C956-BCE6-7FBA-F1CCDE089F16}"/>
              </a:ext>
            </a:extLst>
          </p:cNvPr>
          <p:cNvSpPr>
            <a:spLocks noGrp="1"/>
          </p:cNvSpPr>
          <p:nvPr>
            <p:ph type="body" sz="quarter" idx="16"/>
          </p:nvPr>
        </p:nvSpPr>
        <p:spPr>
          <a:xfrm>
            <a:off x="-875144" y="728329"/>
            <a:ext cx="9632553" cy="803654"/>
          </a:xfrm>
        </p:spPr>
        <p:txBody>
          <a:bodyPr/>
          <a:lstStyle/>
          <a:p>
            <a:pPr algn="ctr"/>
            <a:r>
              <a:rPr lang="en-GB" sz="4000" b="1" dirty="0">
                <a:solidFill>
                  <a:srgbClr val="595959"/>
                </a:solidFill>
              </a:rPr>
              <a:t>Support Offered by Loan Officers</a:t>
            </a:r>
            <a:endParaRPr lang="de-DE" sz="4000" b="1" dirty="0">
              <a:solidFill>
                <a:srgbClr val="595959"/>
              </a:solidFill>
            </a:endParaRPr>
          </a:p>
          <a:p>
            <a:r>
              <a:rPr lang="en-US" sz="4000" dirty="0">
                <a:solidFill>
                  <a:schemeClr val="bg1"/>
                </a:solidFill>
              </a:rPr>
              <a:t>	</a:t>
            </a:r>
            <a:endParaRPr lang="en-US" sz="4000" dirty="0"/>
          </a:p>
        </p:txBody>
      </p:sp>
    </p:spTree>
    <p:extLst>
      <p:ext uri="{BB962C8B-B14F-4D97-AF65-F5344CB8AC3E}">
        <p14:creationId xmlns:p14="http://schemas.microsoft.com/office/powerpoint/2010/main" val="1111044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DF3C-147F-7AD0-CBF9-D88F18DDEF9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33F3593-ACE1-36EC-F0AA-F134AB03E893}"/>
              </a:ext>
            </a:extLst>
          </p:cNvPr>
          <p:cNvSpPr>
            <a:spLocks noGrp="1"/>
          </p:cNvSpPr>
          <p:nvPr>
            <p:ph type="body" sz="quarter" idx="18"/>
          </p:nvPr>
        </p:nvSpPr>
        <p:spPr>
          <a:xfrm>
            <a:off x="675721" y="1080616"/>
            <a:ext cx="80024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b="1" dirty="0">
                <a:solidFill>
                  <a:srgbClr val="595959"/>
                </a:solidFill>
              </a:rPr>
              <a:t>Operations Plan</a:t>
            </a:r>
            <a:r>
              <a:rPr lang="en-GB" dirty="0">
                <a:solidFill>
                  <a:srgbClr val="595959"/>
                </a:solidFill>
              </a:rPr>
              <a:t>: Location and facilities, equipment and technology needs, inventory management (if applicable), supply chain and logistics, production processes (if relevant)</a:t>
            </a:r>
          </a:p>
          <a:p>
            <a:pPr marL="342900" indent="-342900">
              <a:buFont typeface="Arial" panose="020B0604020202020204" pitchFamily="34" charset="0"/>
              <a:buChar char="•"/>
            </a:pPr>
            <a:r>
              <a:rPr lang="en-GB" b="1" dirty="0">
                <a:solidFill>
                  <a:srgbClr val="595959"/>
                </a:solidFill>
              </a:rPr>
              <a:t>Financial Plan</a:t>
            </a:r>
            <a:r>
              <a:rPr lang="en-GB" dirty="0">
                <a:solidFill>
                  <a:srgbClr val="595959"/>
                </a:solidFill>
              </a:rPr>
              <a:t>: Revenue model, cost structure, cash flow projections, profit and loss statement, balance sheet, break-even analysis, funding requirements</a:t>
            </a:r>
          </a:p>
          <a:p>
            <a:pPr marL="342900" indent="-342900">
              <a:buFont typeface="Arial" panose="020B0604020202020204" pitchFamily="34" charset="0"/>
              <a:buChar char="•"/>
            </a:pPr>
            <a:r>
              <a:rPr lang="en-GB" b="1" dirty="0">
                <a:solidFill>
                  <a:srgbClr val="595959"/>
                </a:solidFill>
              </a:rPr>
              <a:t>Funding Request</a:t>
            </a:r>
            <a:r>
              <a:rPr lang="en-GB" dirty="0">
                <a:solidFill>
                  <a:srgbClr val="595959"/>
                </a:solidFill>
              </a:rPr>
              <a:t>: Funding amount needed, breakdown of how funds will be used, desired terms (loan, equity, etc.), </a:t>
            </a:r>
            <a:r>
              <a:rPr lang="en-GB" dirty="0"/>
              <a:t>and </a:t>
            </a:r>
            <a:r>
              <a:rPr lang="en-GB" dirty="0">
                <a:solidFill>
                  <a:srgbClr val="595959"/>
                </a:solidFill>
              </a:rPr>
              <a:t>future funding needs.</a:t>
            </a:r>
          </a:p>
          <a:p>
            <a:pPr marL="342900" indent="-342900">
              <a:buFont typeface="Arial" panose="020B0604020202020204" pitchFamily="34" charset="0"/>
              <a:buChar char="•"/>
            </a:pPr>
            <a:r>
              <a:rPr lang="en-GB" b="1" dirty="0">
                <a:solidFill>
                  <a:srgbClr val="595959"/>
                </a:solidFill>
              </a:rPr>
              <a:t>Appendix</a:t>
            </a:r>
            <a:r>
              <a:rPr lang="en-GB" dirty="0">
                <a:solidFill>
                  <a:srgbClr val="595959"/>
                </a:solidFill>
              </a:rPr>
              <a:t>: Resumes of key team members, product images or designs, licenses, patents or legal documentation, detailed market research data or charts.</a:t>
            </a:r>
            <a:endParaRPr lang="en-US" dirty="0">
              <a:solidFill>
                <a:srgbClr val="595959"/>
              </a:solidFill>
            </a:endParaRP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2" name="Freeform 1">
            <a:extLst>
              <a:ext uri="{FF2B5EF4-FFF2-40B4-BE49-F238E27FC236}">
                <a16:creationId xmlns:a16="http://schemas.microsoft.com/office/drawing/2014/main" id="{954D3B2F-F420-F833-B68E-9572188E8FC2}"/>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97CA58E-33B0-366A-618B-F65DF2095733}"/>
              </a:ext>
            </a:extLst>
          </p:cNvPr>
          <p:cNvSpPr>
            <a:spLocks noGrp="1"/>
          </p:cNvSpPr>
          <p:nvPr>
            <p:ph type="body" sz="quarter" idx="16"/>
          </p:nvPr>
        </p:nvSpPr>
        <p:spPr>
          <a:xfrm>
            <a:off x="-875144" y="728329"/>
            <a:ext cx="9632553" cy="803654"/>
          </a:xfrm>
        </p:spPr>
        <p:txBody>
          <a:bodyPr/>
          <a:lstStyle/>
          <a:p>
            <a:pPr algn="ctr"/>
            <a:r>
              <a:rPr lang="en-GB" sz="4000" b="1" dirty="0">
                <a:solidFill>
                  <a:srgbClr val="595959"/>
                </a:solidFill>
              </a:rPr>
              <a:t>Support Offered by Loan Officers</a:t>
            </a:r>
            <a:endParaRPr lang="de-DE" sz="4000" b="1" dirty="0">
              <a:solidFill>
                <a:srgbClr val="595959"/>
              </a:solidFill>
            </a:endParaRPr>
          </a:p>
          <a:p>
            <a:r>
              <a:rPr lang="en-US" sz="4000" dirty="0">
                <a:solidFill>
                  <a:schemeClr val="bg1"/>
                </a:solidFill>
              </a:rPr>
              <a:t>	</a:t>
            </a:r>
            <a:endParaRPr lang="en-US" sz="4000" dirty="0"/>
          </a:p>
        </p:txBody>
      </p:sp>
      <p:pic>
        <p:nvPicPr>
          <p:cNvPr id="6" name="Picture 5" descr="A stack of papers with blue lines&#10;&#10;Description automatically generated">
            <a:extLst>
              <a:ext uri="{FF2B5EF4-FFF2-40B4-BE49-F238E27FC236}">
                <a16:creationId xmlns:a16="http://schemas.microsoft.com/office/drawing/2014/main" id="{DDC24093-BF87-1FDD-407A-925E547F3E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3411" y="1940584"/>
            <a:ext cx="3371255" cy="3223763"/>
          </a:xfrm>
          <a:prstGeom prst="rect">
            <a:avLst/>
          </a:prstGeom>
        </p:spPr>
      </p:pic>
    </p:spTree>
    <p:extLst>
      <p:ext uri="{BB962C8B-B14F-4D97-AF65-F5344CB8AC3E}">
        <p14:creationId xmlns:p14="http://schemas.microsoft.com/office/powerpoint/2010/main" val="179226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22592"/>
            <a:ext cx="1054869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9562" y="495916"/>
            <a:ext cx="10376911" cy="803654"/>
          </a:xfrm>
        </p:spPr>
        <p:txBody>
          <a:bodyPr/>
          <a:lstStyle/>
          <a:p>
            <a:r>
              <a:rPr lang="en-GB" b="1" dirty="0">
                <a:solidFill>
                  <a:schemeClr val="bg1"/>
                </a:solidFill>
              </a:rPr>
              <a:t>Business plan to support loan/funding application</a:t>
            </a:r>
            <a:r>
              <a:rPr lang="en-US" sz="2400" dirty="0">
                <a:solidFill>
                  <a:schemeClr val="bg1"/>
                </a:solidFill>
              </a:rPr>
              <a:t>	</a:t>
            </a:r>
            <a:endParaRPr lang="en-US" sz="2400" dirty="0"/>
          </a:p>
        </p:txBody>
      </p:sp>
      <p:graphicFrame>
        <p:nvGraphicFramePr>
          <p:cNvPr id="11" name="Table 10">
            <a:extLst>
              <a:ext uri="{FF2B5EF4-FFF2-40B4-BE49-F238E27FC236}">
                <a16:creationId xmlns:a16="http://schemas.microsoft.com/office/drawing/2014/main" id="{25E4FFF2-7D30-E70A-10D0-F53F684F386C}"/>
              </a:ext>
            </a:extLst>
          </p:cNvPr>
          <p:cNvGraphicFramePr>
            <a:graphicFrameLocks noGrp="1"/>
          </p:cNvGraphicFramePr>
          <p:nvPr>
            <p:extLst>
              <p:ext uri="{D42A27DB-BD31-4B8C-83A1-F6EECF244321}">
                <p14:modId xmlns:p14="http://schemas.microsoft.com/office/powerpoint/2010/main" val="1042250248"/>
              </p:ext>
            </p:extLst>
          </p:nvPr>
        </p:nvGraphicFramePr>
        <p:xfrm>
          <a:off x="1153512" y="1288616"/>
          <a:ext cx="9395182" cy="4579620"/>
        </p:xfrm>
        <a:graphic>
          <a:graphicData uri="http://schemas.openxmlformats.org/drawingml/2006/table">
            <a:tbl>
              <a:tblPr firstRow="1" bandRow="1">
                <a:tableStyleId>{5C22544A-7EE6-4342-B048-85BDC9FD1C3A}</a:tableStyleId>
              </a:tblPr>
              <a:tblGrid>
                <a:gridCol w="1052213">
                  <a:extLst>
                    <a:ext uri="{9D8B030D-6E8A-4147-A177-3AD203B41FA5}">
                      <a16:colId xmlns:a16="http://schemas.microsoft.com/office/drawing/2014/main" val="3331344605"/>
                    </a:ext>
                  </a:extLst>
                </a:gridCol>
                <a:gridCol w="1875415">
                  <a:extLst>
                    <a:ext uri="{9D8B030D-6E8A-4147-A177-3AD203B41FA5}">
                      <a16:colId xmlns:a16="http://schemas.microsoft.com/office/drawing/2014/main" val="3741715521"/>
                    </a:ext>
                  </a:extLst>
                </a:gridCol>
                <a:gridCol w="1927998">
                  <a:extLst>
                    <a:ext uri="{9D8B030D-6E8A-4147-A177-3AD203B41FA5}">
                      <a16:colId xmlns:a16="http://schemas.microsoft.com/office/drawing/2014/main" val="2056632296"/>
                    </a:ext>
                  </a:extLst>
                </a:gridCol>
                <a:gridCol w="4539556">
                  <a:extLst>
                    <a:ext uri="{9D8B030D-6E8A-4147-A177-3AD203B41FA5}">
                      <a16:colId xmlns:a16="http://schemas.microsoft.com/office/drawing/2014/main" val="3899104601"/>
                    </a:ext>
                  </a:extLst>
                </a:gridCol>
              </a:tblGrid>
              <a:tr h="0">
                <a:tc>
                  <a:txBody>
                    <a:bodyPr/>
                    <a:lstStyle/>
                    <a:p>
                      <a:pPr algn="ctr"/>
                      <a:r>
                        <a:rPr lang="en-GB" sz="1400" dirty="0"/>
                        <a:t>Component</a:t>
                      </a:r>
                    </a:p>
                  </a:txBody>
                  <a:tcPr/>
                </a:tc>
                <a:tc>
                  <a:txBody>
                    <a:bodyPr/>
                    <a:lstStyle/>
                    <a:p>
                      <a:pPr algn="ctr"/>
                      <a:r>
                        <a:rPr lang="en-GB" sz="1400" dirty="0"/>
                        <a:t>Purpose</a:t>
                      </a:r>
                    </a:p>
                  </a:txBody>
                  <a:tcPr/>
                </a:tc>
                <a:tc>
                  <a:txBody>
                    <a:bodyPr/>
                    <a:lstStyle/>
                    <a:p>
                      <a:pPr algn="ctr"/>
                      <a:r>
                        <a:rPr lang="en-GB" sz="1400" dirty="0"/>
                        <a:t>Benefits</a:t>
                      </a:r>
                    </a:p>
                  </a:txBody>
                  <a:tcPr/>
                </a:tc>
                <a:tc>
                  <a:txBody>
                    <a:bodyPr/>
                    <a:lstStyle/>
                    <a:p>
                      <a:pPr algn="ctr"/>
                      <a:r>
                        <a:rPr lang="en-GB" sz="1400" dirty="0"/>
                        <a:t>Importance to Stakeholders</a:t>
                      </a:r>
                    </a:p>
                  </a:txBody>
                  <a:tcPr/>
                </a:tc>
                <a:extLst>
                  <a:ext uri="{0D108BD9-81ED-4DB2-BD59-A6C34878D82A}">
                    <a16:rowId xmlns:a16="http://schemas.microsoft.com/office/drawing/2014/main" val="2856057524"/>
                  </a:ext>
                </a:extLst>
              </a:tr>
              <a:tr h="370840">
                <a:tc>
                  <a:txBody>
                    <a:bodyPr/>
                    <a:lstStyle/>
                    <a:p>
                      <a:r>
                        <a:rPr lang="en-GB" sz="1050" dirty="0"/>
                        <a:t>Executive Summary</a:t>
                      </a:r>
                    </a:p>
                  </a:txBody>
                  <a:tcPr/>
                </a:tc>
                <a:tc>
                  <a:txBody>
                    <a:bodyPr/>
                    <a:lstStyle/>
                    <a:p>
                      <a:pPr algn="ctr"/>
                      <a:r>
                        <a:rPr lang="en-GB" sz="1050" dirty="0"/>
                        <a:t>Provides a concise overview of the business.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Helps readers quickly understand the business idea.</a:t>
                      </a:r>
                    </a:p>
                  </a:txBody>
                  <a:tcPr/>
                </a:tc>
                <a:tc>
                  <a:txBody>
                    <a:bodyPr/>
                    <a:lstStyle/>
                    <a:p>
                      <a:r>
                        <a:rPr lang="en-GB" sz="1050" b="1" dirty="0"/>
                        <a:t>Investors &amp; Lenders</a:t>
                      </a:r>
                      <a:r>
                        <a:rPr lang="en-GB" sz="1050" dirty="0"/>
                        <a:t>: Quickly assesses whether the business is worth further consideration. </a:t>
                      </a:r>
                      <a:r>
                        <a:rPr lang="en-GB" sz="1050" b="1" dirty="0"/>
                        <a:t>Entrepreneurs</a:t>
                      </a:r>
                      <a:r>
                        <a:rPr lang="en-GB" sz="1050" dirty="0"/>
                        <a:t>: Clarifies the vision.</a:t>
                      </a:r>
                    </a:p>
                  </a:txBody>
                  <a:tcPr/>
                </a:tc>
                <a:extLst>
                  <a:ext uri="{0D108BD9-81ED-4DB2-BD59-A6C34878D82A}">
                    <a16:rowId xmlns:a16="http://schemas.microsoft.com/office/drawing/2014/main" val="834962739"/>
                  </a:ext>
                </a:extLst>
              </a:tr>
              <a:tr h="370840">
                <a:tc>
                  <a:txBody>
                    <a:bodyPr/>
                    <a:lstStyle/>
                    <a:p>
                      <a:r>
                        <a:rPr lang="en-GB" sz="1050" dirty="0"/>
                        <a:t>Company Description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Describes what the business does and its market position.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Defines what sets the business apart from competitors.</a:t>
                      </a:r>
                    </a:p>
                  </a:txBody>
                  <a:tcPr/>
                </a:tc>
                <a:tc>
                  <a:txBody>
                    <a:bodyPr/>
                    <a:lstStyle/>
                    <a:p>
                      <a:r>
                        <a:rPr lang="en-GB" sz="1050" b="1" dirty="0"/>
                        <a:t>Entrepreneurs</a:t>
                      </a:r>
                      <a:r>
                        <a:rPr lang="en-GB" sz="1050" dirty="0"/>
                        <a:t>: Helps identify the company’s unique value proposition. </a:t>
                      </a:r>
                      <a:r>
                        <a:rPr lang="en-GB" sz="1050" b="1" dirty="0"/>
                        <a:t>Investors</a:t>
                      </a:r>
                      <a:r>
                        <a:rPr lang="en-GB" sz="1050" dirty="0"/>
                        <a:t>: Shows market differentiation.</a:t>
                      </a:r>
                    </a:p>
                  </a:txBody>
                  <a:tcPr/>
                </a:tc>
                <a:extLst>
                  <a:ext uri="{0D108BD9-81ED-4DB2-BD59-A6C34878D82A}">
                    <a16:rowId xmlns:a16="http://schemas.microsoft.com/office/drawing/2014/main" val="1981225835"/>
                  </a:ext>
                </a:extLst>
              </a:tr>
              <a:tr h="370840">
                <a:tc>
                  <a:txBody>
                    <a:bodyPr/>
                    <a:lstStyle/>
                    <a:p>
                      <a:r>
                        <a:rPr lang="en-GB" sz="1050" dirty="0"/>
                        <a:t>Market Analysis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Evaluates industry, target market, and competition.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Identifies market trends and opportunities.</a:t>
                      </a:r>
                    </a:p>
                  </a:txBody>
                  <a:tcPr/>
                </a:tc>
                <a:tc>
                  <a:txBody>
                    <a:bodyPr/>
                    <a:lstStyle/>
                    <a:p>
                      <a:r>
                        <a:rPr lang="en-GB" sz="1050" b="1" dirty="0"/>
                        <a:t>Investors</a:t>
                      </a:r>
                      <a:r>
                        <a:rPr lang="en-GB" sz="1050" dirty="0"/>
                        <a:t>: Understands market potential and competitive landscape. </a:t>
                      </a:r>
                      <a:r>
                        <a:rPr lang="en-GB" sz="1050" b="1" dirty="0"/>
                        <a:t>Entrepreneurs</a:t>
                      </a:r>
                      <a:r>
                        <a:rPr lang="en-GB" sz="1050" dirty="0"/>
                        <a:t>: Guides marketing and growth strategies.</a:t>
                      </a:r>
                    </a:p>
                  </a:txBody>
                  <a:tcPr/>
                </a:tc>
                <a:extLst>
                  <a:ext uri="{0D108BD9-81ED-4DB2-BD59-A6C34878D82A}">
                    <a16:rowId xmlns:a16="http://schemas.microsoft.com/office/drawing/2014/main" val="3732244288"/>
                  </a:ext>
                </a:extLst>
              </a:tr>
              <a:tr h="409808">
                <a:tc>
                  <a:txBody>
                    <a:bodyPr/>
                    <a:lstStyle/>
                    <a:p>
                      <a:r>
                        <a:rPr lang="en-GB" sz="1050" dirty="0"/>
                        <a:t>Organization &amp;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Details business structure and leadership roles.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Shows expertise and management capability.</a:t>
                      </a:r>
                    </a:p>
                  </a:txBody>
                  <a:tcPr/>
                </a:tc>
                <a:tc>
                  <a:txBody>
                    <a:bodyPr/>
                    <a:lstStyle/>
                    <a:p>
                      <a:r>
                        <a:rPr lang="en-GB" sz="1050" b="1" dirty="0"/>
                        <a:t>Lenders</a:t>
                      </a:r>
                      <a:r>
                        <a:rPr lang="en-GB" sz="1050" dirty="0"/>
                        <a:t>: Ensures capable leadership to manage the loan effectively. </a:t>
                      </a:r>
                      <a:r>
                        <a:rPr lang="en-GB" sz="1050" b="1" dirty="0"/>
                        <a:t>Investors</a:t>
                      </a:r>
                      <a:r>
                        <a:rPr lang="en-GB" sz="1050" dirty="0"/>
                        <a:t>: Assesses the experience of the management team.</a:t>
                      </a:r>
                    </a:p>
                  </a:txBody>
                  <a:tcPr/>
                </a:tc>
                <a:extLst>
                  <a:ext uri="{0D108BD9-81ED-4DB2-BD59-A6C34878D82A}">
                    <a16:rowId xmlns:a16="http://schemas.microsoft.com/office/drawing/2014/main" val="1260225485"/>
                  </a:ext>
                </a:extLst>
              </a:tr>
              <a:tr h="370840">
                <a:tc>
                  <a:txBody>
                    <a:bodyPr/>
                    <a:lstStyle/>
                    <a:p>
                      <a:r>
                        <a:rPr lang="en-GB" sz="1050" dirty="0"/>
                        <a:t>Products or Services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Describes what the business offers and its benefits.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Highlights how products meet customer needs.</a:t>
                      </a:r>
                    </a:p>
                  </a:txBody>
                  <a:tcPr/>
                </a:tc>
                <a:tc>
                  <a:txBody>
                    <a:bodyPr/>
                    <a:lstStyle/>
                    <a:p>
                      <a:r>
                        <a:rPr lang="en-GB" sz="1050" b="1" dirty="0"/>
                        <a:t>Investors</a:t>
                      </a:r>
                      <a:r>
                        <a:rPr lang="en-GB" sz="1050" dirty="0"/>
                        <a:t>: Understands the product’s value and market fit. </a:t>
                      </a:r>
                      <a:r>
                        <a:rPr lang="en-GB" sz="1050" b="1" dirty="0"/>
                        <a:t>Entrepreneurs</a:t>
                      </a:r>
                      <a:r>
                        <a:rPr lang="en-GB" sz="1050" dirty="0"/>
                        <a:t>: Refines product offerings and customer messaging.</a:t>
                      </a:r>
                    </a:p>
                  </a:txBody>
                  <a:tcPr/>
                </a:tc>
                <a:extLst>
                  <a:ext uri="{0D108BD9-81ED-4DB2-BD59-A6C34878D82A}">
                    <a16:rowId xmlns:a16="http://schemas.microsoft.com/office/drawing/2014/main" val="1904398329"/>
                  </a:ext>
                </a:extLst>
              </a:tr>
              <a:tr h="370840">
                <a:tc>
                  <a:txBody>
                    <a:bodyPr/>
                    <a:lstStyle/>
                    <a:p>
                      <a:r>
                        <a:rPr lang="en-GB" sz="1050" dirty="0"/>
                        <a:t>Marketing &amp; Sales Strategy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Outlines how the business will attract customers.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Demonstrates customer acquisition and retention plans.</a:t>
                      </a:r>
                    </a:p>
                  </a:txBody>
                  <a:tcPr/>
                </a:tc>
                <a:tc>
                  <a:txBody>
                    <a:bodyPr/>
                    <a:lstStyle/>
                    <a:p>
                      <a:r>
                        <a:rPr lang="en-GB" sz="1050" b="1" dirty="0"/>
                        <a:t>Investors</a:t>
                      </a:r>
                      <a:r>
                        <a:rPr lang="en-GB" sz="1050" dirty="0"/>
                        <a:t>: Evaluates potential for growth. </a:t>
                      </a:r>
                      <a:r>
                        <a:rPr lang="en-GB" sz="1050" b="1" dirty="0"/>
                        <a:t>Entrepreneurs</a:t>
                      </a:r>
                      <a:r>
                        <a:rPr lang="en-GB" sz="1050" dirty="0"/>
                        <a:t>: Provides a roadmap for marketing and sales efforts.</a:t>
                      </a:r>
                    </a:p>
                  </a:txBody>
                  <a:tcPr/>
                </a:tc>
                <a:extLst>
                  <a:ext uri="{0D108BD9-81ED-4DB2-BD59-A6C34878D82A}">
                    <a16:rowId xmlns:a16="http://schemas.microsoft.com/office/drawing/2014/main" val="3888947073"/>
                  </a:ext>
                </a:extLst>
              </a:tr>
              <a:tr h="370840">
                <a:tc>
                  <a:txBody>
                    <a:bodyPr/>
                    <a:lstStyle/>
                    <a:p>
                      <a:r>
                        <a:rPr lang="en-GB" sz="1050" dirty="0"/>
                        <a:t>Operations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dirty="0"/>
                        <a:t>Details daily operations and logistics.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Ensures smooth business processes and supply chains.</a:t>
                      </a:r>
                    </a:p>
                  </a:txBody>
                  <a:tcPr/>
                </a:tc>
                <a:tc>
                  <a:txBody>
                    <a:bodyPr/>
                    <a:lstStyle/>
                    <a:p>
                      <a:r>
                        <a:rPr lang="en-GB" sz="1050" b="1" dirty="0"/>
                        <a:t>Lenders</a:t>
                      </a:r>
                      <a:r>
                        <a:rPr lang="en-GB" sz="1050" dirty="0"/>
                        <a:t>: Shows the ability to manage business effectively. </a:t>
                      </a:r>
                      <a:r>
                        <a:rPr lang="en-GB" sz="1050" b="1" dirty="0"/>
                        <a:t>Entrepreneurs</a:t>
                      </a:r>
                      <a:r>
                        <a:rPr lang="en-GB" sz="1050" dirty="0"/>
                        <a:t>: Helps manage operations efficiently.</a:t>
                      </a:r>
                    </a:p>
                  </a:txBody>
                  <a:tcPr/>
                </a:tc>
                <a:extLst>
                  <a:ext uri="{0D108BD9-81ED-4DB2-BD59-A6C34878D82A}">
                    <a16:rowId xmlns:a16="http://schemas.microsoft.com/office/drawing/2014/main" val="4227770908"/>
                  </a:ext>
                </a:extLst>
              </a:tr>
              <a:tr h="370840">
                <a:tc>
                  <a:txBody>
                    <a:bodyPr/>
                    <a:lstStyle/>
                    <a:p>
                      <a:r>
                        <a:rPr lang="en-GB" sz="1050" dirty="0"/>
                        <a:t>Financial Plan</a:t>
                      </a:r>
                    </a:p>
                  </a:txBody>
                  <a:tcPr/>
                </a:tc>
                <a:tc>
                  <a:txBody>
                    <a:bodyPr/>
                    <a:lstStyle/>
                    <a:p>
                      <a:pPr algn="ctr"/>
                      <a:r>
                        <a:rPr lang="en-GB" sz="1050" dirty="0"/>
                        <a:t>Provides financial forecasts and projections.</a:t>
                      </a:r>
                    </a:p>
                  </a:txBody>
                  <a:tcPr/>
                </a:tc>
                <a:tc>
                  <a:txBody>
                    <a:bodyPr/>
                    <a:lstStyle/>
                    <a:p>
                      <a:r>
                        <a:rPr lang="en-GB" sz="1050" dirty="0"/>
                        <a:t>Shows profitability and cash flow potential.</a:t>
                      </a:r>
                    </a:p>
                  </a:txBody>
                  <a:tcPr/>
                </a:tc>
                <a:tc>
                  <a:txBody>
                    <a:bodyPr/>
                    <a:lstStyle/>
                    <a:p>
                      <a:r>
                        <a:rPr lang="en-GB" sz="1050" b="1" dirty="0"/>
                        <a:t>Lenders</a:t>
                      </a:r>
                      <a:r>
                        <a:rPr lang="en-GB" sz="1050" dirty="0"/>
                        <a:t>: Assesses ability to repay loans. </a:t>
                      </a:r>
                      <a:r>
                        <a:rPr lang="en-GB" sz="1050" b="1" dirty="0"/>
                        <a:t>Investors</a:t>
                      </a:r>
                      <a:r>
                        <a:rPr lang="en-GB" sz="1050" dirty="0"/>
                        <a:t>: Understands potential return on investment.</a:t>
                      </a:r>
                    </a:p>
                  </a:txBody>
                  <a:tcPr/>
                </a:tc>
                <a:extLst>
                  <a:ext uri="{0D108BD9-81ED-4DB2-BD59-A6C34878D82A}">
                    <a16:rowId xmlns:a16="http://schemas.microsoft.com/office/drawing/2014/main" val="1499157387"/>
                  </a:ext>
                </a:extLst>
              </a:tr>
              <a:tr h="370840">
                <a:tc>
                  <a:txBody>
                    <a:bodyPr/>
                    <a:lstStyle/>
                    <a:p>
                      <a:r>
                        <a:rPr lang="en-GB" sz="1050" dirty="0"/>
                        <a:t>Funding Request</a:t>
                      </a:r>
                    </a:p>
                  </a:txBody>
                  <a:tcPr/>
                </a:tc>
                <a:tc>
                  <a:txBody>
                    <a:bodyPr/>
                    <a:lstStyle/>
                    <a:p>
                      <a:pPr algn="ctr"/>
                      <a:r>
                        <a:rPr lang="en-GB" sz="1050" dirty="0"/>
                        <a:t>Specifies how much money is needed and how it will be used.</a:t>
                      </a:r>
                    </a:p>
                  </a:txBody>
                  <a:tcPr/>
                </a:tc>
                <a:tc>
                  <a:txBody>
                    <a:bodyPr/>
                    <a:lstStyle/>
                    <a:p>
                      <a:r>
                        <a:rPr lang="en-GB" sz="1050" dirty="0"/>
                        <a:t>Clarifies investment or loan use.</a:t>
                      </a:r>
                    </a:p>
                  </a:txBody>
                  <a:tcPr/>
                </a:tc>
                <a:tc>
                  <a:txBody>
                    <a:bodyPr/>
                    <a:lstStyle/>
                    <a:p>
                      <a:r>
                        <a:rPr lang="en-GB" sz="1050" b="1" dirty="0"/>
                        <a:t>Lenders</a:t>
                      </a:r>
                      <a:r>
                        <a:rPr lang="en-GB" sz="1050" dirty="0"/>
                        <a:t>: Evaluates loan requirements. </a:t>
                      </a:r>
                      <a:r>
                        <a:rPr lang="en-GB" sz="1050" b="1" dirty="0"/>
                        <a:t>Investors</a:t>
                      </a:r>
                      <a:r>
                        <a:rPr lang="en-GB" sz="1050" dirty="0"/>
                        <a:t>: Understands the need for funds and plans for growth.</a:t>
                      </a:r>
                    </a:p>
                  </a:txBody>
                  <a:tcPr/>
                </a:tc>
                <a:extLst>
                  <a:ext uri="{0D108BD9-81ED-4DB2-BD59-A6C34878D82A}">
                    <a16:rowId xmlns:a16="http://schemas.microsoft.com/office/drawing/2014/main" val="2267476344"/>
                  </a:ext>
                </a:extLst>
              </a:tr>
              <a:tr h="370840">
                <a:tc>
                  <a:txBody>
                    <a:bodyPr/>
                    <a:lstStyle/>
                    <a:p>
                      <a:r>
                        <a:rPr lang="en-GB" sz="1050" dirty="0"/>
                        <a:t>Appendix</a:t>
                      </a:r>
                    </a:p>
                  </a:txBody>
                  <a:tcPr/>
                </a:tc>
                <a:tc>
                  <a:txBody>
                    <a:bodyPr/>
                    <a:lstStyle/>
                    <a:p>
                      <a:pPr algn="ctr"/>
                      <a:r>
                        <a:rPr lang="en-GB" sz="1050" dirty="0"/>
                        <a:t>Contains supporting documents.</a:t>
                      </a:r>
                    </a:p>
                  </a:txBody>
                  <a:tcPr/>
                </a:tc>
                <a:tc>
                  <a:txBody>
                    <a:bodyPr/>
                    <a:lstStyle/>
                    <a:p>
                      <a:r>
                        <a:rPr lang="en-GB" sz="1050" dirty="0"/>
                        <a:t>Provides additional evidence for claims in the plan.</a:t>
                      </a:r>
                    </a:p>
                  </a:txBody>
                  <a:tcPr/>
                </a:tc>
                <a:tc>
                  <a:txBody>
                    <a:bodyPr/>
                    <a:lstStyle/>
                    <a:p>
                      <a:r>
                        <a:rPr lang="en-GB" sz="1050" b="1" dirty="0"/>
                        <a:t>Investors &amp; Lenders</a:t>
                      </a:r>
                      <a:r>
                        <a:rPr lang="en-GB" sz="1050" dirty="0"/>
                        <a:t>: Validates business information. </a:t>
                      </a:r>
                      <a:r>
                        <a:rPr lang="en-GB" sz="1050" b="1" dirty="0"/>
                        <a:t>Entrepreneurs</a:t>
                      </a:r>
                      <a:r>
                        <a:rPr lang="en-GB" sz="1050" dirty="0"/>
                        <a:t>: Keeps key documents organized and accessible.</a:t>
                      </a:r>
                    </a:p>
                  </a:txBody>
                  <a:tcPr/>
                </a:tc>
                <a:extLst>
                  <a:ext uri="{0D108BD9-81ED-4DB2-BD59-A6C34878D82A}">
                    <a16:rowId xmlns:a16="http://schemas.microsoft.com/office/drawing/2014/main" val="4008832504"/>
                  </a:ext>
                </a:extLst>
              </a:tr>
            </a:tbl>
          </a:graphicData>
        </a:graphic>
      </p:graphicFrame>
    </p:spTree>
    <p:extLst>
      <p:ext uri="{BB962C8B-B14F-4D97-AF65-F5344CB8AC3E}">
        <p14:creationId xmlns:p14="http://schemas.microsoft.com/office/powerpoint/2010/main" val="3693313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48054" y="582914"/>
            <a:ext cx="5774935" cy="67929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115992" y="698990"/>
            <a:ext cx="6337818" cy="992652"/>
          </a:xfrm>
        </p:spPr>
        <p:txBody>
          <a:bodyPr/>
          <a:lstStyle/>
          <a:p>
            <a:r>
              <a:rPr lang="en-GB" sz="3200" b="1" dirty="0">
                <a:solidFill>
                  <a:srgbClr val="595959"/>
                </a:solidFill>
              </a:rPr>
              <a:t>Interrogating your Business</a:t>
            </a:r>
            <a:r>
              <a:rPr lang="en-GB" sz="2000" b="1" dirty="0">
                <a:solidFill>
                  <a:srgbClr val="595959"/>
                </a:solidFill>
              </a:rPr>
              <a:t> </a:t>
            </a:r>
            <a:r>
              <a:rPr lang="en-GB" sz="3200" b="1" dirty="0">
                <a:solidFill>
                  <a:srgbClr val="595959"/>
                </a:solidFill>
              </a:rPr>
              <a:t>Plan</a:t>
            </a:r>
            <a:endParaRPr lang="de-DE" sz="32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31845" y="1391018"/>
            <a:ext cx="5367552" cy="4900225"/>
          </a:xfrm>
          <a:solidFill>
            <a:schemeClr val="bg1"/>
          </a:solidFill>
        </p:spPr>
        <p:txBody>
          <a:bodyPr/>
          <a:lstStyle/>
          <a:p>
            <a:r>
              <a:rPr lang="en-US" sz="2200" b="1" dirty="0">
                <a:solidFill>
                  <a:srgbClr val="47B5C8"/>
                </a:solidFill>
              </a:rPr>
              <a:t>Business Model: </a:t>
            </a:r>
          </a:p>
          <a:p>
            <a:pPr lvl="1"/>
            <a:r>
              <a:rPr lang="en-GB" sz="2200" dirty="0">
                <a:solidFill>
                  <a:srgbClr val="595959"/>
                </a:solidFill>
              </a:rPr>
              <a:t>How does your business make money?</a:t>
            </a:r>
          </a:p>
          <a:p>
            <a:pPr lvl="1"/>
            <a:r>
              <a:rPr lang="en-GB" sz="2200" dirty="0">
                <a:solidFill>
                  <a:srgbClr val="595959"/>
                </a:solidFill>
              </a:rPr>
              <a:t>What makes your business different from others?</a:t>
            </a:r>
          </a:p>
          <a:p>
            <a:pPr lvl="1"/>
            <a:r>
              <a:rPr lang="en-GB" sz="2200" dirty="0">
                <a:solidFill>
                  <a:srgbClr val="595959"/>
                </a:solidFill>
              </a:rPr>
              <a:t>How will you grow your business with the loan?</a:t>
            </a:r>
            <a:endParaRPr lang="en-US" sz="2200" dirty="0">
              <a:solidFill>
                <a:srgbClr val="595959"/>
              </a:solidFill>
            </a:endParaRPr>
          </a:p>
          <a:p>
            <a:r>
              <a:rPr lang="en-US" sz="2200" b="1" dirty="0">
                <a:solidFill>
                  <a:srgbClr val="DE0A1D"/>
                </a:solidFill>
              </a:rPr>
              <a:t>Target Market: </a:t>
            </a:r>
          </a:p>
          <a:p>
            <a:pPr lvl="1"/>
            <a:r>
              <a:rPr lang="en-GB" sz="2200" dirty="0">
                <a:solidFill>
                  <a:srgbClr val="595959"/>
                </a:solidFill>
              </a:rPr>
              <a:t>Who are your customers, and what do they like? </a:t>
            </a:r>
          </a:p>
          <a:p>
            <a:pPr lvl="1"/>
            <a:r>
              <a:rPr lang="en-GB" sz="2200" dirty="0">
                <a:solidFill>
                  <a:srgbClr val="595959"/>
                </a:solidFill>
              </a:rPr>
              <a:t>How will you reach and connect with them? </a:t>
            </a:r>
          </a:p>
          <a:p>
            <a:pPr lvl="1"/>
            <a:r>
              <a:rPr lang="en-GB" sz="2200" dirty="0">
                <a:solidFill>
                  <a:srgbClr val="595959"/>
                </a:solidFill>
              </a:rPr>
              <a:t>What have you learned about their needs? </a:t>
            </a:r>
            <a:endParaRPr lang="en-US" sz="2200" b="1" dirty="0">
              <a:solidFill>
                <a:srgbClr val="595959"/>
              </a:solidFill>
            </a:endParaRPr>
          </a:p>
        </p:txBody>
      </p:sp>
      <p:sp>
        <p:nvSpPr>
          <p:cNvPr id="5" name="TextBox 4">
            <a:extLst>
              <a:ext uri="{FF2B5EF4-FFF2-40B4-BE49-F238E27FC236}">
                <a16:creationId xmlns:a16="http://schemas.microsoft.com/office/drawing/2014/main" id="{152CD51B-738E-C932-50CE-9689E23C246D}"/>
              </a:ext>
            </a:extLst>
          </p:cNvPr>
          <p:cNvSpPr txBox="1"/>
          <p:nvPr/>
        </p:nvSpPr>
        <p:spPr>
          <a:xfrm>
            <a:off x="6513562" y="283022"/>
            <a:ext cx="5630384" cy="1107996"/>
          </a:xfrm>
          <a:prstGeom prst="rect">
            <a:avLst/>
          </a:prstGeom>
          <a:noFill/>
        </p:spPr>
        <p:txBody>
          <a:bodyPr wrap="square" rtlCol="0">
            <a:spAutoFit/>
          </a:bodyPr>
          <a:lstStyle/>
          <a:p>
            <a:r>
              <a:rPr lang="en-GB" sz="2200" b="1" dirty="0"/>
              <a:t>Questions the Loan Officer Might Ask to Help Applicants Present their Business Plan </a:t>
            </a:r>
            <a:r>
              <a:rPr lang="en-GB" sz="2000" b="1" dirty="0">
                <a:solidFill>
                  <a:srgbClr val="47B5C8"/>
                </a:solidFill>
              </a:rPr>
              <a:t>(1/2)</a:t>
            </a:r>
            <a:endParaRPr lang="en-GB" sz="2800" b="1" dirty="0">
              <a:solidFill>
                <a:srgbClr val="47B5C8"/>
              </a:solidFill>
            </a:endParaRPr>
          </a:p>
          <a:p>
            <a:endParaRPr lang="en-GB" sz="2200" b="1" dirty="0"/>
          </a:p>
        </p:txBody>
      </p:sp>
      <p:sp>
        <p:nvSpPr>
          <p:cNvPr id="10" name="Textplatzhalter 1">
            <a:extLst>
              <a:ext uri="{FF2B5EF4-FFF2-40B4-BE49-F238E27FC236}">
                <a16:creationId xmlns:a16="http://schemas.microsoft.com/office/drawing/2014/main" id="{126C14EF-856D-7986-1B9F-677236A56D8A}"/>
              </a:ext>
            </a:extLst>
          </p:cNvPr>
          <p:cNvSpPr>
            <a:spLocks noGrp="1"/>
          </p:cNvSpPr>
          <p:nvPr>
            <p:ph type="body" sz="quarter" idx="18"/>
          </p:nvPr>
        </p:nvSpPr>
        <p:spPr>
          <a:xfrm>
            <a:off x="776912" y="1502644"/>
            <a:ext cx="5710867" cy="4049263"/>
          </a:xfrm>
        </p:spPr>
        <p:txBody>
          <a:bodyPr/>
          <a:lstStyle/>
          <a:p>
            <a:pPr marL="0" indent="0"/>
            <a:r>
              <a:rPr lang="en-US" b="1" dirty="0">
                <a:effectLst/>
                <a:latin typeface="Calibri" panose="020F0502020204030204" pitchFamily="34" charset="0"/>
                <a:ea typeface="Calibri" panose="020F0502020204030204" pitchFamily="34" charset="0"/>
              </a:rPr>
              <a:t>What the Loan Officer may ask for details about:</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how your business works – Business Model</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who you’re selling to – Target Market</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who your competitors are – Competitive Landscape</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how you plan to promote your business – Marketing Strategies</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how you plan to use the loan – Proposed Use of Loan Funds</a:t>
            </a:r>
          </a:p>
        </p:txBody>
      </p:sp>
    </p:spTree>
    <p:extLst>
      <p:ext uri="{BB962C8B-B14F-4D97-AF65-F5344CB8AC3E}">
        <p14:creationId xmlns:p14="http://schemas.microsoft.com/office/powerpoint/2010/main" val="929392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77D76-AA7A-A1E1-0174-596BD54A912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C6492F8-986E-2FA6-6C77-713762B91C98}"/>
              </a:ext>
            </a:extLst>
          </p:cNvPr>
          <p:cNvSpPr>
            <a:spLocks noGrp="1"/>
          </p:cNvSpPr>
          <p:nvPr>
            <p:ph type="body" sz="quarter" idx="18"/>
          </p:nvPr>
        </p:nvSpPr>
        <p:spPr>
          <a:xfrm>
            <a:off x="813743" y="1437175"/>
            <a:ext cx="10435102" cy="902735"/>
          </a:xfrm>
        </p:spPr>
        <p:txBody>
          <a:bodyPr/>
          <a:lstStyle/>
          <a:p>
            <a:r>
              <a:rPr lang="en-GB" b="1" dirty="0">
                <a:solidFill>
                  <a:srgbClr val="DE0A1D"/>
                </a:solidFill>
              </a:rPr>
              <a:t>Competitive Landscape: </a:t>
            </a:r>
          </a:p>
          <a:p>
            <a:pPr marL="342900" indent="-342900">
              <a:buFont typeface="Arial" panose="020B0604020202020204" pitchFamily="34" charset="0"/>
              <a:buChar char="•"/>
            </a:pPr>
            <a:r>
              <a:rPr lang="en-GB" dirty="0">
                <a:solidFill>
                  <a:srgbClr val="595959"/>
                </a:solidFill>
              </a:rPr>
              <a:t>Who are your main competitors, what makes you better? </a:t>
            </a:r>
          </a:p>
          <a:p>
            <a:pPr marL="342900" indent="-342900">
              <a:buFont typeface="Arial" panose="020B0604020202020204" pitchFamily="34" charset="0"/>
              <a:buChar char="•"/>
            </a:pPr>
            <a:r>
              <a:rPr lang="en-GB" dirty="0">
                <a:solidFill>
                  <a:srgbClr val="595959"/>
                </a:solidFill>
              </a:rPr>
              <a:t>How will you stand out and gain more customers?</a:t>
            </a:r>
          </a:p>
          <a:p>
            <a:pPr marL="342900" indent="-342900">
              <a:buFont typeface="Arial" panose="020B0604020202020204" pitchFamily="34" charset="0"/>
              <a:buChar char="•"/>
            </a:pPr>
            <a:r>
              <a:rPr lang="en-GB" dirty="0">
                <a:solidFill>
                  <a:srgbClr val="595959"/>
                </a:solidFill>
              </a:rPr>
              <a:t>How will you handle changes in competition? </a:t>
            </a:r>
          </a:p>
          <a:p>
            <a:r>
              <a:rPr lang="en-GB" b="1" dirty="0">
                <a:solidFill>
                  <a:srgbClr val="F2A72C"/>
                </a:solidFill>
              </a:rPr>
              <a:t>Marketing Strategies:</a:t>
            </a:r>
          </a:p>
          <a:p>
            <a:pPr marL="357188" lvl="1" indent="-357188">
              <a:buFont typeface="Arial" panose="020B0604020202020204" pitchFamily="34" charset="0"/>
              <a:buChar char="•"/>
            </a:pPr>
            <a:r>
              <a:rPr lang="en-GB" sz="2400" spc="0" dirty="0">
                <a:solidFill>
                  <a:srgbClr val="595959"/>
                </a:solidFill>
                <a:latin typeface="+mn-lt"/>
              </a:rPr>
              <a:t>How do you advertise your products or services? </a:t>
            </a:r>
          </a:p>
          <a:p>
            <a:pPr marL="357188" lvl="1" indent="-357188">
              <a:buFont typeface="Arial" panose="020B0604020202020204" pitchFamily="34" charset="0"/>
              <a:buChar char="•"/>
            </a:pPr>
            <a:r>
              <a:rPr lang="en-GB" sz="2400" spc="0" dirty="0">
                <a:solidFill>
                  <a:srgbClr val="595959"/>
                </a:solidFill>
                <a:latin typeface="+mn-lt"/>
              </a:rPr>
              <a:t>How will you use the loan to boost your marketing? </a:t>
            </a:r>
          </a:p>
          <a:p>
            <a:pPr marL="357188" lvl="1" indent="-357188">
              <a:buFont typeface="Arial" panose="020B0604020202020204" pitchFamily="34" charset="0"/>
              <a:buChar char="•"/>
            </a:pPr>
            <a:r>
              <a:rPr lang="en-GB" sz="2400" spc="0" dirty="0">
                <a:solidFill>
                  <a:srgbClr val="595959"/>
                </a:solidFill>
                <a:latin typeface="+mn-lt"/>
              </a:rPr>
              <a:t>How do you measure if your marketing works? </a:t>
            </a:r>
            <a:endParaRPr lang="en-US" sz="2400" b="1" spc="0" dirty="0">
              <a:solidFill>
                <a:srgbClr val="595959"/>
              </a:solidFill>
              <a:latin typeface="+mn-lt"/>
            </a:endParaRPr>
          </a:p>
          <a:p>
            <a:r>
              <a:rPr lang="en-GB" b="1" dirty="0">
                <a:solidFill>
                  <a:srgbClr val="086575"/>
                </a:solidFill>
              </a:rPr>
              <a:t>Proposed Use of Loan Funds</a:t>
            </a:r>
            <a:r>
              <a:rPr lang="en-US" b="1" dirty="0">
                <a:solidFill>
                  <a:srgbClr val="086575"/>
                </a:solidFill>
              </a:rPr>
              <a:t>:  </a:t>
            </a:r>
            <a:r>
              <a:rPr lang="en-GB" sz="2400" spc="0" dirty="0">
                <a:solidFill>
                  <a:srgbClr val="595959"/>
                </a:solidFill>
                <a:latin typeface="+mn-lt"/>
              </a:rPr>
              <a:t>How will you use the loan to grow your business?  Can you explain where exactly the money will go?  What goals do you hope to achieve with the loan? </a:t>
            </a:r>
            <a:endParaRPr lang="en-US" sz="2400" spc="0" dirty="0">
              <a:solidFill>
                <a:srgbClr val="595959"/>
              </a:solidFill>
              <a:latin typeface="+mn-lt"/>
            </a:endParaRP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74D4739D-8ED0-552C-F518-AD8A4B4CC5BD}"/>
              </a:ext>
            </a:extLst>
          </p:cNvPr>
          <p:cNvSpPr>
            <a:spLocks noGrp="1"/>
          </p:cNvSpPr>
          <p:nvPr>
            <p:ph type="body" sz="quarter" idx="16"/>
          </p:nvPr>
        </p:nvSpPr>
        <p:spPr>
          <a:xfrm>
            <a:off x="675721" y="422790"/>
            <a:ext cx="10366090" cy="803654"/>
          </a:xfrm>
        </p:spPr>
        <p:txBody>
          <a:bodyPr/>
          <a:lstStyle/>
          <a:p>
            <a:r>
              <a:rPr lang="en-GB" sz="3200" b="1" dirty="0">
                <a:solidFill>
                  <a:srgbClr val="47B5C8"/>
                </a:solidFill>
              </a:rPr>
              <a:t>Questions the Loan Officer Might Ask to Help Applicants Present their Business Plan </a:t>
            </a:r>
            <a:r>
              <a:rPr lang="en-GB" sz="2400" b="1" dirty="0">
                <a:solidFill>
                  <a:srgbClr val="47B5C8"/>
                </a:solidFill>
              </a:rPr>
              <a:t>(2/2)</a:t>
            </a:r>
            <a:endParaRPr lang="en-GB" sz="3200" b="1" dirty="0">
              <a:solidFill>
                <a:srgbClr val="47B5C8"/>
              </a:solidFill>
            </a:endParaRPr>
          </a:p>
          <a:p>
            <a:r>
              <a:rPr lang="en-US" sz="4000" dirty="0">
                <a:solidFill>
                  <a:schemeClr val="bg1"/>
                </a:solidFill>
              </a:rPr>
              <a:t>	</a:t>
            </a:r>
            <a:endParaRPr lang="en-US" sz="4000" dirty="0"/>
          </a:p>
        </p:txBody>
      </p:sp>
      <p:pic>
        <p:nvPicPr>
          <p:cNvPr id="7" name="Picture 6" descr="A keyboard with blue buttons&#10;&#10;Description automatically generated">
            <a:extLst>
              <a:ext uri="{FF2B5EF4-FFF2-40B4-BE49-F238E27FC236}">
                <a16:creationId xmlns:a16="http://schemas.microsoft.com/office/drawing/2014/main" id="{E487DA09-1C24-956D-4B8C-049AA9C4A93B}"/>
              </a:ext>
            </a:extLst>
          </p:cNvPr>
          <p:cNvPicPr>
            <a:picLocks noChangeAspect="1"/>
          </p:cNvPicPr>
          <p:nvPr/>
        </p:nvPicPr>
        <p:blipFill>
          <a:blip r:embed="rId2">
            <a:extLst>
              <a:ext uri="{837473B0-CC2E-450A-ABE3-18F120FF3D39}">
                <a1611:picAttrSrcUrl xmlns:a1611="http://schemas.microsoft.com/office/drawing/2016/11/main" r:id="rId3"/>
              </a:ext>
            </a:extLst>
          </a:blip>
          <a:srcRect l="44648"/>
          <a:stretch/>
        </p:blipFill>
        <p:spPr>
          <a:xfrm>
            <a:off x="8419380" y="1948766"/>
            <a:ext cx="2314228" cy="2697996"/>
          </a:xfrm>
          <a:prstGeom prst="rect">
            <a:avLst/>
          </a:prstGeom>
        </p:spPr>
      </p:pic>
    </p:spTree>
    <p:extLst>
      <p:ext uri="{BB962C8B-B14F-4D97-AF65-F5344CB8AC3E}">
        <p14:creationId xmlns:p14="http://schemas.microsoft.com/office/powerpoint/2010/main" val="217244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C899-0468-C046-600A-5F7B4A7B7BE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41549AB-8FEC-5F6A-0467-FA0B52FBDB2E}"/>
              </a:ext>
            </a:extLst>
          </p:cNvPr>
          <p:cNvSpPr/>
          <p:nvPr/>
        </p:nvSpPr>
        <p:spPr>
          <a:xfrm>
            <a:off x="0" y="475288"/>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BD32AC77-4DCF-27C6-1948-D5C09C696600}"/>
              </a:ext>
            </a:extLst>
          </p:cNvPr>
          <p:cNvSpPr>
            <a:spLocks noGrp="1"/>
          </p:cNvSpPr>
          <p:nvPr>
            <p:ph type="body" sz="quarter" idx="18"/>
          </p:nvPr>
        </p:nvSpPr>
        <p:spPr>
          <a:xfrm>
            <a:off x="606709" y="1466848"/>
            <a:ext cx="10078544" cy="902735"/>
          </a:xfrm>
        </p:spPr>
        <p:txBody>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P</a:t>
            </a:r>
            <a:r>
              <a:rPr lang="en-US" sz="2400" dirty="0">
                <a:effectLst/>
                <a:latin typeface="Calibri" panose="020F0502020204030204" pitchFamily="34" charset="0"/>
                <a:ea typeface="Calibri" panose="020F0502020204030204" pitchFamily="34" charset="0"/>
              </a:rPr>
              <a:t>rovide a template or guidance on structuring a comprehensive business plan that aligns with the requirements of the microloan or other funding. </a:t>
            </a:r>
          </a:p>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Provide models or examples of successful business plans that have secured funding </a:t>
            </a:r>
            <a:endParaRPr lang="en-US" sz="2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Highlight the possibilities for revisions or feedback on the business plan to ensure it meets the criteria for loan approval</a:t>
            </a:r>
          </a:p>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Advise on how best </a:t>
            </a:r>
            <a:r>
              <a:rPr lang="en-GB" sz="2400" dirty="0">
                <a:effectLst/>
                <a:latin typeface="Calibri" panose="020F0502020204030204" pitchFamily="34" charset="0"/>
                <a:ea typeface="Calibri" panose="020F0502020204030204" pitchFamily="34" charset="0"/>
              </a:rPr>
              <a:t>to present financial projections and feasibility assessment to strengthen the loan application.</a:t>
            </a:r>
            <a:endParaRPr lang="en-US" sz="2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ea typeface="Calibri" panose="020F0502020204030204" pitchFamily="34" charset="0"/>
              </a:rPr>
              <a:t>Shar</a:t>
            </a:r>
            <a:r>
              <a:rPr lang="en-GB" sz="2400" dirty="0">
                <a:effectLst/>
                <a:latin typeface="Calibri" panose="020F0502020204030204" pitchFamily="34" charset="0"/>
                <a:ea typeface="Calibri" panose="020F0502020204030204" pitchFamily="34" charset="0"/>
              </a:rPr>
              <a:t>e specific guidelines or preferences regarding the format or content of the business plan that I should be aware of?</a:t>
            </a:r>
            <a:endParaRPr lang="en-US" sz="24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E15AA95A-E2FA-CB69-4B15-29CD98D8CB2E}"/>
              </a:ext>
            </a:extLst>
          </p:cNvPr>
          <p:cNvSpPr>
            <a:spLocks noGrp="1"/>
          </p:cNvSpPr>
          <p:nvPr>
            <p:ph type="body" sz="quarter" idx="16"/>
          </p:nvPr>
        </p:nvSpPr>
        <p:spPr>
          <a:xfrm>
            <a:off x="462936" y="555144"/>
            <a:ext cx="10366090" cy="803654"/>
          </a:xfrm>
        </p:spPr>
        <p:txBody>
          <a:bodyPr/>
          <a:lstStyle/>
          <a:p>
            <a:r>
              <a:rPr lang="en-US" sz="4000" dirty="0"/>
              <a:t>Get clarity if your mediator can </a:t>
            </a:r>
            <a:r>
              <a:rPr lang="en-US" sz="4000" dirty="0">
                <a:solidFill>
                  <a:schemeClr val="bg1"/>
                </a:solidFill>
              </a:rPr>
              <a:t>	</a:t>
            </a:r>
            <a:endParaRPr lang="en-US" sz="4000" dirty="0"/>
          </a:p>
        </p:txBody>
      </p:sp>
    </p:spTree>
    <p:extLst>
      <p:ext uri="{BB962C8B-B14F-4D97-AF65-F5344CB8AC3E}">
        <p14:creationId xmlns:p14="http://schemas.microsoft.com/office/powerpoint/2010/main" val="2632023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092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18591" y="1773378"/>
            <a:ext cx="5404859" cy="3600497"/>
          </a:xfrm>
        </p:spPr>
        <p:txBody>
          <a:bodyPr/>
          <a:lstStyle/>
          <a:p>
            <a:pPr marL="0" indent="0"/>
            <a:r>
              <a:rPr lang="en-GB" sz="1800" b="1" dirty="0">
                <a:effectLst/>
                <a:latin typeface="Calibri" panose="020F0502020204030204" pitchFamily="34" charset="0"/>
                <a:ea typeface="Calibri" panose="020F0502020204030204" pitchFamily="34" charset="0"/>
              </a:rPr>
              <a:t>	</a:t>
            </a:r>
            <a:endParaRPr lang="en-GB" sz="2000" dirty="0"/>
          </a:p>
          <a:p>
            <a:pPr marL="0" indent="0"/>
            <a:r>
              <a:rPr lang="en-US" sz="2200" dirty="0">
                <a:effectLst/>
                <a:latin typeface="Calibri" panose="020F0502020204030204" pitchFamily="34" charset="0"/>
                <a:ea typeface="Calibri" panose="020F0502020204030204" pitchFamily="34" charset="0"/>
              </a:rPr>
              <a:t>While you have learnt about financial projects in Module 3 Financial Literacy, in this section, we share the format of </a:t>
            </a:r>
            <a:r>
              <a:rPr lang="en-US" sz="2200" dirty="0">
                <a:latin typeface="Calibri" panose="020F0502020204030204" pitchFamily="34" charset="0"/>
                <a:ea typeface="Calibri" panose="020F0502020204030204" pitchFamily="34" charset="0"/>
              </a:rPr>
              <a:t>f</a:t>
            </a:r>
            <a:r>
              <a:rPr lang="en-US" sz="2200" dirty="0">
                <a:effectLst/>
                <a:latin typeface="Calibri" panose="020F0502020204030204" pitchFamily="34" charset="0"/>
                <a:ea typeface="Calibri" panose="020F0502020204030204" pitchFamily="34" charset="0"/>
              </a:rPr>
              <a:t>inancial projections </a:t>
            </a:r>
            <a:r>
              <a:rPr lang="en-US" sz="2200" dirty="0">
                <a:latin typeface="Calibri" panose="020F0502020204030204" pitchFamily="34" charset="0"/>
                <a:ea typeface="Calibri" panose="020F0502020204030204" pitchFamily="34" charset="0"/>
              </a:rPr>
              <a:t>that should be submitted with your business plan when borrowing or securing funding. </a:t>
            </a:r>
            <a:endParaRPr lang="en-US" sz="2200" dirty="0">
              <a:effectLst/>
              <a:latin typeface="Calibri" panose="020F0502020204030204" pitchFamily="34" charset="0"/>
              <a:ea typeface="Calibri" panose="020F0502020204030204" pitchFamily="34" charset="0"/>
            </a:endParaRPr>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425904" y="629525"/>
            <a:ext cx="5528275" cy="992652"/>
          </a:xfrm>
        </p:spPr>
        <p:txBody>
          <a:bodyPr/>
          <a:lstStyle/>
          <a:p>
            <a:r>
              <a:rPr lang="en-GB" sz="4000" dirty="0">
                <a:solidFill>
                  <a:srgbClr val="595959"/>
                </a:solidFill>
                <a:effectLst/>
                <a:latin typeface="Calibri" panose="020F0502020204030204" pitchFamily="34" charset="0"/>
                <a:ea typeface="Calibri" panose="020F0502020204030204" pitchFamily="34" charset="0"/>
              </a:rPr>
              <a:t>Financial projections</a:t>
            </a:r>
            <a:endParaRPr lang="de-DE" sz="4000" dirty="0">
              <a:solidFill>
                <a:srgbClr val="595959"/>
              </a:solidFill>
            </a:endParaRPr>
          </a:p>
        </p:txBody>
      </p:sp>
      <p:pic>
        <p:nvPicPr>
          <p:cNvPr id="9" name="Picture Placeholder 8" descr="A magnifying glass and graph paper&#10;&#10;Description automatically generated">
            <a:extLst>
              <a:ext uri="{FF2B5EF4-FFF2-40B4-BE49-F238E27FC236}">
                <a16:creationId xmlns:a16="http://schemas.microsoft.com/office/drawing/2014/main" id="{C6E150C3-2C79-02AA-320F-EF2CB1E51098}"/>
              </a:ext>
            </a:extLst>
          </p:cNvPr>
          <p:cNvPicPr>
            <a:picLocks noGrp="1" noChangeAspect="1"/>
          </p:cNvPicPr>
          <p:nvPr>
            <p:ph type="pic" sz="quarter" idx="42"/>
          </p:nvPr>
        </p:nvPicPr>
        <p:blipFill>
          <a:blip r:embed="rId5">
            <a:extLst>
              <a:ext uri="{837473B0-CC2E-450A-ABE3-18F120FF3D39}">
                <a1611:picAttrSrcUrl xmlns:a1611="http://schemas.microsoft.com/office/drawing/2016/11/main" r:id="rId6"/>
              </a:ext>
            </a:extLst>
          </a:blip>
          <a:srcRect l="15861" r="15861"/>
          <a:stretch>
            <a:fillRect/>
          </a:stretch>
        </p:blipFill>
        <p:spPr>
          <a:xfrm>
            <a:off x="6545263" y="1377950"/>
            <a:ext cx="5646737" cy="4656138"/>
          </a:xfrm>
          <a:solidFill>
            <a:schemeClr val="bg1"/>
          </a:solidFill>
        </p:spPr>
      </p:pic>
      <p:sp>
        <p:nvSpPr>
          <p:cNvPr id="5" name="TextBox 4">
            <a:extLst>
              <a:ext uri="{FF2B5EF4-FFF2-40B4-BE49-F238E27FC236}">
                <a16:creationId xmlns:a16="http://schemas.microsoft.com/office/drawing/2014/main" id="{AAF1B666-5B89-48DC-13EA-A36369C843E6}"/>
              </a:ext>
            </a:extLst>
          </p:cNvPr>
          <p:cNvSpPr txBox="1"/>
          <p:nvPr/>
        </p:nvSpPr>
        <p:spPr>
          <a:xfrm>
            <a:off x="6343979" y="629525"/>
            <a:ext cx="6049303" cy="553998"/>
          </a:xfrm>
          <a:prstGeom prst="rect">
            <a:avLst/>
          </a:prstGeom>
          <a:noFill/>
        </p:spPr>
        <p:txBody>
          <a:bodyPr wrap="square" rtlCol="0">
            <a:spAutoFit/>
          </a:bodyPr>
          <a:lstStyle/>
          <a:p>
            <a:r>
              <a:rPr lang="en-GB" sz="3000" dirty="0"/>
              <a:t>	</a:t>
            </a:r>
          </a:p>
        </p:txBody>
      </p:sp>
    </p:spTree>
    <p:extLst>
      <p:ext uri="{BB962C8B-B14F-4D97-AF65-F5344CB8AC3E}">
        <p14:creationId xmlns:p14="http://schemas.microsoft.com/office/powerpoint/2010/main" val="2704860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5D69B-44A0-AA8C-DBE8-CA22F2B712B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FEC729A-33F8-3EA8-9866-A735867E3D55}"/>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4681A121-5A78-214D-0FB0-576F6047AE2F}"/>
              </a:ext>
            </a:extLst>
          </p:cNvPr>
          <p:cNvSpPr>
            <a:spLocks noGrp="1"/>
          </p:cNvSpPr>
          <p:nvPr>
            <p:ph type="body" sz="quarter" idx="18"/>
          </p:nvPr>
        </p:nvSpPr>
        <p:spPr>
          <a:xfrm>
            <a:off x="649826" y="1335875"/>
            <a:ext cx="10078544" cy="902735"/>
          </a:xfrm>
        </p:spPr>
        <p:txBody>
          <a:bodyPr/>
          <a:lstStyle/>
          <a:p>
            <a:pPr marL="342900" indent="-342900">
              <a:buFont typeface="Arial" panose="020B0604020202020204" pitchFamily="34" charset="0"/>
              <a:buChar char="•"/>
            </a:pPr>
            <a:r>
              <a:rPr lang="en-US" sz="2400" b="1" dirty="0">
                <a:solidFill>
                  <a:srgbClr val="47B5C8"/>
                </a:solidFill>
              </a:rPr>
              <a:t>Income statement: </a:t>
            </a:r>
            <a:r>
              <a:rPr lang="en-GB" sz="2400" dirty="0">
                <a:solidFill>
                  <a:srgbClr val="595959"/>
                </a:solidFill>
              </a:rPr>
              <a:t>Revenue – forecast of sales, costs of goods sold, gross profit, operating expenses – salaries, rent, marketing, utilities and other fixed and variable costs, net profit – gross profit minus operating expenses, taxes and interest.</a:t>
            </a:r>
          </a:p>
          <a:p>
            <a:pPr marL="342900" indent="-342900">
              <a:buFont typeface="Arial" panose="020B0604020202020204" pitchFamily="34" charset="0"/>
              <a:buChar char="•"/>
            </a:pPr>
            <a:r>
              <a:rPr lang="en-US" sz="2400" b="1" dirty="0">
                <a:solidFill>
                  <a:srgbClr val="F2A72C"/>
                </a:solidFill>
              </a:rPr>
              <a:t>Cash flow projections: </a:t>
            </a:r>
            <a:r>
              <a:rPr lang="en-GB" sz="2400" dirty="0">
                <a:solidFill>
                  <a:srgbClr val="595959"/>
                </a:solidFill>
              </a:rPr>
              <a:t>Cash inflows – revenue from sales, investments, loans or other sources; cash outflows – payments for expenses like rent, payroll, suppliers, taxes and loan repayments; net cash flow; opening and closing cash balance.</a:t>
            </a:r>
          </a:p>
          <a:p>
            <a:pPr marL="342900" indent="-342900">
              <a:buFont typeface="Arial" panose="020B0604020202020204" pitchFamily="34" charset="0"/>
              <a:buChar char="•"/>
            </a:pPr>
            <a:r>
              <a:rPr lang="en-GB" sz="2400" b="1" dirty="0">
                <a:solidFill>
                  <a:srgbClr val="DE0A1D"/>
                </a:solidFill>
              </a:rPr>
              <a:t>Balance sheet projections</a:t>
            </a:r>
            <a:r>
              <a:rPr lang="en-US" sz="2400" b="1" dirty="0">
                <a:solidFill>
                  <a:srgbClr val="DE0A1D"/>
                </a:solidFill>
              </a:rPr>
              <a:t>: </a:t>
            </a:r>
            <a:r>
              <a:rPr lang="en-US" sz="2400" dirty="0">
                <a:solidFill>
                  <a:srgbClr val="595959"/>
                </a:solidFill>
              </a:rPr>
              <a:t>Assets – currents assets (cash, accounts receivable, inventory) and fixed assets (property, equipment, etc.) ; Liabilities – short-term liabilities (accounts payable, loans due within a year) and long-term liabilities (loans, mortgages); Owner’s equity – equity held by the business owners.</a:t>
            </a:r>
          </a:p>
          <a:p>
            <a:pPr marL="0" indent="0" algn="just"/>
            <a:endParaRPr lang="en-GB" sz="2200" dirty="0"/>
          </a:p>
        </p:txBody>
      </p:sp>
      <p:sp>
        <p:nvSpPr>
          <p:cNvPr id="4" name="Text Placeholder 3">
            <a:extLst>
              <a:ext uri="{FF2B5EF4-FFF2-40B4-BE49-F238E27FC236}">
                <a16:creationId xmlns:a16="http://schemas.microsoft.com/office/drawing/2014/main" id="{325846A8-E855-57FB-8662-9BA0C1D4E60F}"/>
              </a:ext>
            </a:extLst>
          </p:cNvPr>
          <p:cNvSpPr>
            <a:spLocks noGrp="1"/>
          </p:cNvSpPr>
          <p:nvPr>
            <p:ph type="body" sz="quarter" idx="16"/>
          </p:nvPr>
        </p:nvSpPr>
        <p:spPr>
          <a:xfrm>
            <a:off x="181140" y="588356"/>
            <a:ext cx="10366090" cy="803654"/>
          </a:xfrm>
        </p:spPr>
        <p:txBody>
          <a:bodyPr/>
          <a:lstStyle/>
          <a:p>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rPr>
              <a:t>ormat of </a:t>
            </a:r>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rPr>
              <a:t>inancial projections needed to raise finance </a:t>
            </a:r>
            <a:r>
              <a:rPr lang="en-US" dirty="0">
                <a:solidFill>
                  <a:schemeClr val="bg1"/>
                </a:solidFill>
              </a:rPr>
              <a:t>	</a:t>
            </a:r>
            <a:endParaRPr lang="en-US" dirty="0"/>
          </a:p>
        </p:txBody>
      </p:sp>
    </p:spTree>
    <p:extLst>
      <p:ext uri="{BB962C8B-B14F-4D97-AF65-F5344CB8AC3E}">
        <p14:creationId xmlns:p14="http://schemas.microsoft.com/office/powerpoint/2010/main" val="2229816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976E-432D-095F-B572-CAF8F220890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2D1F67C-71C6-7F0E-8593-DFA0F7C5CFC0}"/>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1C5F02A-E4E8-3F2D-CFF4-F3FE2E65DF90}"/>
              </a:ext>
            </a:extLst>
          </p:cNvPr>
          <p:cNvSpPr>
            <a:spLocks noGrp="1"/>
          </p:cNvSpPr>
          <p:nvPr>
            <p:ph type="body" sz="quarter" idx="18"/>
          </p:nvPr>
        </p:nvSpPr>
        <p:spPr>
          <a:xfrm>
            <a:off x="649826" y="1404886"/>
            <a:ext cx="10299970" cy="902735"/>
          </a:xfrm>
        </p:spPr>
        <p:txBody>
          <a:bodyPr/>
          <a:lstStyle/>
          <a:p>
            <a:pPr marL="342900" indent="-342900">
              <a:buFont typeface="Arial" panose="020B0604020202020204" pitchFamily="34" charset="0"/>
              <a:buChar char="•"/>
            </a:pPr>
            <a:r>
              <a:rPr lang="en-GB" sz="2400" b="1" dirty="0">
                <a:solidFill>
                  <a:srgbClr val="47B5C8"/>
                </a:solidFill>
              </a:rPr>
              <a:t>Break-Even analysis</a:t>
            </a:r>
            <a:r>
              <a:rPr lang="en-US" sz="2400" b="1" dirty="0">
                <a:solidFill>
                  <a:srgbClr val="47B5C8"/>
                </a:solidFill>
              </a:rPr>
              <a:t>: </a:t>
            </a:r>
            <a:r>
              <a:rPr lang="en-US" sz="2400" dirty="0">
                <a:solidFill>
                  <a:srgbClr val="595959"/>
                </a:solidFill>
              </a:rPr>
              <a:t>Fixed costs – costs that don’t change with production; variable costs – costs that vary with production; break-even point – the number of units or sales needed to cover fixed and variable costs.</a:t>
            </a:r>
          </a:p>
          <a:p>
            <a:pPr marL="342900" indent="-342900">
              <a:buFont typeface="Arial" panose="020B0604020202020204" pitchFamily="34" charset="0"/>
              <a:buChar char="•"/>
            </a:pPr>
            <a:r>
              <a:rPr lang="en-US" sz="2400" b="1" dirty="0">
                <a:solidFill>
                  <a:srgbClr val="DE0A1D"/>
                </a:solidFill>
              </a:rPr>
              <a:t>Sales Forecast: </a:t>
            </a:r>
            <a:r>
              <a:rPr lang="en-US" sz="2400" dirty="0">
                <a:solidFill>
                  <a:srgbClr val="595959"/>
                </a:solidFill>
              </a:rPr>
              <a:t>Breakdown of sales by product or services; monthly, quarterly, or yearly estimates; assumptions used for the forecast (market demand, growth rate, pricing strategy).</a:t>
            </a:r>
          </a:p>
          <a:p>
            <a:pPr marL="342900" indent="-342900">
              <a:buFont typeface="Arial" panose="020B0604020202020204" pitchFamily="34" charset="0"/>
              <a:buChar char="•"/>
            </a:pPr>
            <a:r>
              <a:rPr lang="en-US" sz="2400" b="1" dirty="0">
                <a:solidFill>
                  <a:srgbClr val="086575"/>
                </a:solidFill>
              </a:rPr>
              <a:t>Assumptions: </a:t>
            </a:r>
            <a:r>
              <a:rPr lang="en-US" sz="2400" dirty="0">
                <a:solidFill>
                  <a:srgbClr val="595959"/>
                </a:solidFill>
              </a:rPr>
              <a:t>Pricing assumptions, sales growth rate, cost assumptions, market size and demand trends.</a:t>
            </a:r>
          </a:p>
          <a:p>
            <a:pPr marL="342900" indent="-342900">
              <a:buFont typeface="Arial" panose="020B0604020202020204" pitchFamily="34" charset="0"/>
              <a:buChar char="•"/>
            </a:pPr>
            <a:r>
              <a:rPr lang="en-US" sz="2400" b="1" dirty="0">
                <a:solidFill>
                  <a:srgbClr val="47B5C8"/>
                </a:solidFill>
              </a:rPr>
              <a:t>Funding requirements: </a:t>
            </a:r>
            <a:r>
              <a:rPr lang="en-US" sz="2400" dirty="0">
                <a:solidFill>
                  <a:srgbClr val="595959"/>
                </a:solidFill>
              </a:rPr>
              <a:t>Total amount needed; breakdown of how the funds will be spent; timeline for when funds will be used.</a:t>
            </a:r>
          </a:p>
          <a:p>
            <a:pPr marL="342900" indent="-342900">
              <a:buFont typeface="Arial" panose="020B0604020202020204" pitchFamily="34" charset="0"/>
              <a:buChar char="•"/>
            </a:pPr>
            <a:r>
              <a:rPr lang="en-GB" sz="2400" b="1" dirty="0">
                <a:solidFill>
                  <a:srgbClr val="F2A72C"/>
                </a:solidFill>
              </a:rPr>
              <a:t>Sensitivity Analysis</a:t>
            </a:r>
            <a:r>
              <a:rPr lang="en-GB" sz="2400" dirty="0">
                <a:solidFill>
                  <a:srgbClr val="F2A72C"/>
                </a:solidFill>
              </a:rPr>
              <a:t>: </a:t>
            </a:r>
            <a:r>
              <a:rPr lang="en-GB" sz="2400" dirty="0">
                <a:solidFill>
                  <a:srgbClr val="595959"/>
                </a:solidFill>
              </a:rPr>
              <a:t>Best-case, worst-case and most likely scenarios; How a 10% increase or decrease in revenue or costs affects profitability and cash flow. </a:t>
            </a:r>
            <a:endParaRPr lang="en-US" sz="2400" dirty="0">
              <a:solidFill>
                <a:srgbClr val="595959"/>
              </a:solidFill>
            </a:endParaRP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2AE3DBC5-EF11-351E-444C-380B0F88AF4E}"/>
              </a:ext>
            </a:extLst>
          </p:cNvPr>
          <p:cNvSpPr>
            <a:spLocks noGrp="1"/>
          </p:cNvSpPr>
          <p:nvPr>
            <p:ph type="body" sz="quarter" idx="16"/>
          </p:nvPr>
        </p:nvSpPr>
        <p:spPr>
          <a:xfrm>
            <a:off x="90570" y="601232"/>
            <a:ext cx="10366090" cy="803654"/>
          </a:xfrm>
        </p:spPr>
        <p:txBody>
          <a:bodyPr/>
          <a:lstStyle/>
          <a:p>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rPr>
              <a:t>ormat of </a:t>
            </a:r>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rPr>
              <a:t>inancial projections needed to raise finance </a:t>
            </a:r>
            <a:r>
              <a:rPr lang="en-US" dirty="0">
                <a:solidFill>
                  <a:schemeClr val="bg1"/>
                </a:solidFill>
              </a:rPr>
              <a:t>	</a:t>
            </a:r>
            <a:endParaRPr lang="en-US" dirty="0"/>
          </a:p>
        </p:txBody>
      </p:sp>
    </p:spTree>
    <p:extLst>
      <p:ext uri="{BB962C8B-B14F-4D97-AF65-F5344CB8AC3E}">
        <p14:creationId xmlns:p14="http://schemas.microsoft.com/office/powerpoint/2010/main" val="149773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2998" y="664464"/>
            <a:ext cx="9632553" cy="4892667"/>
          </a:xfrm>
        </p:spPr>
        <p:txBody>
          <a:bodyPr/>
          <a:lstStyle/>
          <a:p>
            <a:r>
              <a:rPr lang="en-IE" sz="4800" dirty="0">
                <a:solidFill>
                  <a:schemeClr val="bg1"/>
                </a:solidFill>
              </a:rPr>
              <a:t>Learning Outcomes</a:t>
            </a:r>
            <a:endParaRPr lang="en-US" sz="4800" dirty="0">
              <a:solidFill>
                <a:schemeClr val="bg1"/>
              </a:solidFill>
            </a:endParaRPr>
          </a:p>
          <a:p>
            <a:endParaRPr lang="en-GB" sz="2400" b="1" dirty="0">
              <a:solidFill>
                <a:srgbClr val="47B5C8"/>
              </a:solidFill>
            </a:endParaRPr>
          </a:p>
          <a:p>
            <a:pPr algn="just"/>
            <a:r>
              <a:rPr lang="en-GB" b="1" dirty="0">
                <a:solidFill>
                  <a:srgbClr val="47B5C8"/>
                </a:solidFill>
              </a:rPr>
              <a:t>Skills</a:t>
            </a:r>
            <a:r>
              <a:rPr lang="en-GB" sz="2400" b="1" dirty="0">
                <a:solidFill>
                  <a:srgbClr val="47B5C8"/>
                </a:solidFill>
              </a:rPr>
              <a:t>:</a:t>
            </a:r>
          </a:p>
          <a:p>
            <a:pPr algn="just"/>
            <a:r>
              <a:rPr lang="en-GB" sz="2200" b="1" dirty="0">
                <a:solidFill>
                  <a:srgbClr val="F2A72C"/>
                </a:solidFill>
              </a:rPr>
              <a:t>Loans literacy:</a:t>
            </a:r>
            <a:r>
              <a:rPr lang="en-GB" sz="2200" dirty="0"/>
              <a:t> Entrepreneurs will be able to decode the terms of a loan, calculate specific rates and fees to take ownership of the repayment plan. </a:t>
            </a:r>
          </a:p>
          <a:p>
            <a:pPr algn="just"/>
            <a:endParaRPr lang="en-GB" sz="400" dirty="0"/>
          </a:p>
          <a:p>
            <a:pPr algn="just"/>
            <a:r>
              <a:rPr lang="en-GB" sz="2200" b="1" dirty="0">
                <a:solidFill>
                  <a:srgbClr val="F2A72C"/>
                </a:solidFill>
              </a:rPr>
              <a:t>Refining business plan: </a:t>
            </a:r>
            <a:r>
              <a:rPr lang="en-US" sz="2200" dirty="0"/>
              <a:t>Ability to </a:t>
            </a:r>
            <a:r>
              <a:rPr lang="en-GB" sz="2200" dirty="0"/>
              <a:t>create a comprehensive business plan with market analysis and financial projections.</a:t>
            </a:r>
          </a:p>
          <a:p>
            <a:pPr algn="just"/>
            <a:endParaRPr lang="en-GB" sz="400" dirty="0"/>
          </a:p>
          <a:p>
            <a:pPr algn="just"/>
            <a:r>
              <a:rPr lang="en-GB" sz="2200" b="1" dirty="0">
                <a:solidFill>
                  <a:srgbClr val="F2A72C"/>
                </a:solidFill>
              </a:rPr>
              <a:t>Risk assessment: </a:t>
            </a:r>
            <a:r>
              <a:rPr lang="en-US" sz="2200" dirty="0"/>
              <a:t>Ability to identify and mitigate risks related with securing a loan.</a:t>
            </a:r>
          </a:p>
          <a:p>
            <a:pPr algn="just"/>
            <a:endParaRPr lang="en-US" sz="22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3CCC-9204-7B1F-CDA4-4D2A8A38555C}"/>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884A3E0-BABA-623E-D6AD-31F94FD965BD}"/>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2F4EC2F9-81FE-812A-693C-1B2B7CE01965}"/>
              </a:ext>
            </a:extLst>
          </p:cNvPr>
          <p:cNvSpPr>
            <a:spLocks noGrp="1"/>
          </p:cNvSpPr>
          <p:nvPr>
            <p:ph type="body" sz="quarter" idx="18"/>
          </p:nvPr>
        </p:nvSpPr>
        <p:spPr>
          <a:xfrm>
            <a:off x="649826" y="1404886"/>
            <a:ext cx="6705631" cy="902735"/>
          </a:xfrm>
        </p:spPr>
        <p:txBody>
          <a:bodyPr/>
          <a:lstStyle/>
          <a:p>
            <a:pPr marL="342900" indent="-342900">
              <a:buFont typeface="Arial" panose="020B0604020202020204" pitchFamily="34" charset="0"/>
              <a:buChar char="•"/>
            </a:pPr>
            <a:r>
              <a:rPr lang="en-GB" sz="2400" dirty="0">
                <a:solidFill>
                  <a:srgbClr val="595959"/>
                </a:solidFill>
              </a:rPr>
              <a:t>What are your expected starting costs and initial financial needs for the business? (startup costs and initial investment requirements)</a:t>
            </a:r>
          </a:p>
          <a:p>
            <a:pPr marL="342900" indent="-342900">
              <a:buFont typeface="Arial" panose="020B0604020202020204" pitchFamily="34" charset="0"/>
              <a:buChar char="•"/>
            </a:pPr>
            <a:r>
              <a:rPr lang="en-GB" sz="2400" dirty="0">
                <a:solidFill>
                  <a:srgbClr val="595959"/>
                </a:solidFill>
              </a:rPr>
              <a:t>Can you break down your fixed and variable costs, including day-to-day expenses and overheads? (operational expenses and overheads)</a:t>
            </a:r>
          </a:p>
          <a:p>
            <a:pPr marL="342900" indent="-342900">
              <a:buFont typeface="Arial" panose="020B0604020202020204" pitchFamily="34" charset="0"/>
              <a:buChar char="•"/>
            </a:pPr>
            <a:r>
              <a:rPr lang="en-GB" sz="2400" dirty="0">
                <a:solidFill>
                  <a:srgbClr val="595959"/>
                </a:solidFill>
              </a:rPr>
              <a:t>How will you price your products or services, and what factors have you considered in setting this pricing strategy?</a:t>
            </a:r>
          </a:p>
          <a:p>
            <a:pPr marL="342900" indent="-342900">
              <a:buFont typeface="Arial" panose="020B0604020202020204" pitchFamily="34" charset="0"/>
              <a:buChar char="•"/>
            </a:pPr>
            <a:r>
              <a:rPr lang="en-GB" sz="2400" dirty="0">
                <a:solidFill>
                  <a:srgbClr val="595959"/>
                </a:solidFill>
              </a:rPr>
              <a:t>What are your sales predictions or money-making plans for the short-term and long-term? (sales forecasts or revenue projections)</a:t>
            </a: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36A94CC5-91BD-F6FC-6A95-1A8B14013D54}"/>
              </a:ext>
            </a:extLst>
          </p:cNvPr>
          <p:cNvSpPr>
            <a:spLocks noGrp="1"/>
          </p:cNvSpPr>
          <p:nvPr>
            <p:ph type="body" sz="quarter" idx="16"/>
          </p:nvPr>
        </p:nvSpPr>
        <p:spPr>
          <a:xfrm>
            <a:off x="452879" y="601232"/>
            <a:ext cx="10366090" cy="803654"/>
          </a:xfrm>
        </p:spPr>
        <p:txBody>
          <a:bodyPr/>
          <a:lstStyle/>
          <a:p>
            <a:r>
              <a:rPr lang="en-US" dirty="0">
                <a:latin typeface="Calibri" panose="020F0502020204030204" pitchFamily="34" charset="0"/>
                <a:ea typeface="Calibri" panose="020F0502020204030204" pitchFamily="34" charset="0"/>
              </a:rPr>
              <a:t>Prepare to be questioned on..</a:t>
            </a:r>
            <a:r>
              <a:rPr lang="en-US" dirty="0">
                <a:solidFill>
                  <a:schemeClr val="bg1"/>
                </a:solidFill>
              </a:rPr>
              <a:t>	</a:t>
            </a:r>
            <a:endParaRPr lang="en-US" dirty="0"/>
          </a:p>
        </p:txBody>
      </p:sp>
      <p:pic>
        <p:nvPicPr>
          <p:cNvPr id="9" name="Picture 8" descr="Question mark on green pastel background">
            <a:extLst>
              <a:ext uri="{FF2B5EF4-FFF2-40B4-BE49-F238E27FC236}">
                <a16:creationId xmlns:a16="http://schemas.microsoft.com/office/drawing/2014/main" id="{1D89AEF7-A574-9F49-ECE1-D25FF1A8D556}"/>
              </a:ext>
            </a:extLst>
          </p:cNvPr>
          <p:cNvPicPr>
            <a:picLocks noChangeAspect="1"/>
          </p:cNvPicPr>
          <p:nvPr/>
        </p:nvPicPr>
        <p:blipFill>
          <a:blip r:embed="rId2"/>
          <a:srcRect l="19981"/>
          <a:stretch/>
        </p:blipFill>
        <p:spPr>
          <a:xfrm>
            <a:off x="7477719" y="1736784"/>
            <a:ext cx="3276545" cy="3071005"/>
          </a:xfrm>
          <a:prstGeom prst="rect">
            <a:avLst/>
          </a:prstGeom>
        </p:spPr>
      </p:pic>
    </p:spTree>
    <p:extLst>
      <p:ext uri="{BB962C8B-B14F-4D97-AF65-F5344CB8AC3E}">
        <p14:creationId xmlns:p14="http://schemas.microsoft.com/office/powerpoint/2010/main" val="1521771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8D6E-81F7-6774-559F-F38FF242C3F1}"/>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9432BCDA-84BC-E3FB-C984-23935ADC01BE}"/>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FE6FFB5-1DC9-4A54-3C5F-B287AECB41C5}"/>
              </a:ext>
            </a:extLst>
          </p:cNvPr>
          <p:cNvSpPr>
            <a:spLocks noGrp="1"/>
          </p:cNvSpPr>
          <p:nvPr>
            <p:ph type="body" sz="quarter" idx="18"/>
          </p:nvPr>
        </p:nvSpPr>
        <p:spPr>
          <a:xfrm>
            <a:off x="649826" y="1404886"/>
            <a:ext cx="6331819" cy="902735"/>
          </a:xfrm>
        </p:spPr>
        <p:txBody>
          <a:bodyPr/>
          <a:lstStyle/>
          <a:p>
            <a:pPr marL="342900" indent="-342900">
              <a:buFont typeface="Arial" panose="020B0604020202020204" pitchFamily="34" charset="0"/>
              <a:buChar char="•"/>
            </a:pPr>
            <a:r>
              <a:rPr lang="en-GB" sz="2400" dirty="0">
                <a:solidFill>
                  <a:srgbClr val="595959"/>
                </a:solidFill>
              </a:rPr>
              <a:t>How will you manage cash flow and ensure enough money is available for daily needs? (ensure sufficient liquidity)</a:t>
            </a:r>
          </a:p>
          <a:p>
            <a:pPr marL="342900" indent="-342900">
              <a:buFont typeface="Arial" panose="020B0604020202020204" pitchFamily="34" charset="0"/>
              <a:buChar char="•"/>
            </a:pPr>
            <a:r>
              <a:rPr lang="en-GB" sz="2400" dirty="0">
                <a:solidFill>
                  <a:srgbClr val="595959"/>
                </a:solidFill>
              </a:rPr>
              <a:t>What other funding options have you explored besides this loan, and how do they fit into your financial planning?</a:t>
            </a:r>
          </a:p>
          <a:p>
            <a:pPr marL="342900" indent="-342900">
              <a:buFont typeface="Arial" panose="020B0604020202020204" pitchFamily="34" charset="0"/>
              <a:buChar char="•"/>
            </a:pPr>
            <a:r>
              <a:rPr lang="en-GB" sz="2400" dirty="0">
                <a:solidFill>
                  <a:srgbClr val="595959"/>
                </a:solidFill>
              </a:rPr>
              <a:t>Can you outline your profit goals and growth plans for the next few years? (profit margin targets and growth projections)</a:t>
            </a:r>
          </a:p>
          <a:p>
            <a:pPr marL="342900" indent="-342900">
              <a:buFont typeface="Arial" panose="020B0604020202020204" pitchFamily="34" charset="0"/>
              <a:buChar char="•"/>
            </a:pPr>
            <a:r>
              <a:rPr lang="en-GB" sz="2400" dirty="0">
                <a:solidFill>
                  <a:srgbClr val="595959"/>
                </a:solidFill>
              </a:rPr>
              <a:t>How adaptable is your financial plan to changes in the market or unexpected challenges?</a:t>
            </a:r>
            <a:endParaRPr lang="en-US" sz="2400" dirty="0">
              <a:solidFill>
                <a:srgbClr val="595959"/>
              </a:solidFill>
            </a:endParaRPr>
          </a:p>
          <a:p>
            <a:pPr marL="342900" indent="-342900">
              <a:buFont typeface="Arial" panose="020B0604020202020204" pitchFamily="34" charset="0"/>
              <a:buChar char="•"/>
            </a:pPr>
            <a:endParaRPr lang="en-GB"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6F5BAA95-9469-8896-4E12-37A920D32EC2}"/>
              </a:ext>
            </a:extLst>
          </p:cNvPr>
          <p:cNvSpPr>
            <a:spLocks noGrp="1"/>
          </p:cNvSpPr>
          <p:nvPr>
            <p:ph type="body" sz="quarter" idx="16"/>
          </p:nvPr>
        </p:nvSpPr>
        <p:spPr>
          <a:xfrm>
            <a:off x="452879" y="601232"/>
            <a:ext cx="10366090" cy="803654"/>
          </a:xfrm>
        </p:spPr>
        <p:txBody>
          <a:bodyPr/>
          <a:lstStyle/>
          <a:p>
            <a:r>
              <a:rPr lang="en-US" dirty="0">
                <a:latin typeface="Calibri" panose="020F0502020204030204" pitchFamily="34" charset="0"/>
                <a:ea typeface="Calibri" panose="020F0502020204030204" pitchFamily="34" charset="0"/>
              </a:rPr>
              <a:t>Prepare to be questioned on..</a:t>
            </a:r>
            <a:r>
              <a:rPr lang="en-US" dirty="0">
                <a:solidFill>
                  <a:schemeClr val="bg1"/>
                </a:solidFill>
              </a:rPr>
              <a:t>	</a:t>
            </a:r>
            <a:endParaRPr lang="en-US" dirty="0"/>
          </a:p>
        </p:txBody>
      </p:sp>
      <p:pic>
        <p:nvPicPr>
          <p:cNvPr id="6" name="Picture 5" descr="Question mark boxes">
            <a:extLst>
              <a:ext uri="{FF2B5EF4-FFF2-40B4-BE49-F238E27FC236}">
                <a16:creationId xmlns:a16="http://schemas.microsoft.com/office/drawing/2014/main" id="{ED4E7118-538D-472E-4908-568ABA78B903}"/>
              </a:ext>
            </a:extLst>
          </p:cNvPr>
          <p:cNvPicPr>
            <a:picLocks noChangeAspect="1"/>
          </p:cNvPicPr>
          <p:nvPr/>
        </p:nvPicPr>
        <p:blipFill>
          <a:blip r:embed="rId2"/>
          <a:srcRect l="25679" b="11044"/>
          <a:stretch/>
        </p:blipFill>
        <p:spPr>
          <a:xfrm>
            <a:off x="7079412" y="2307621"/>
            <a:ext cx="3783896" cy="2547667"/>
          </a:xfrm>
          <a:prstGeom prst="rect">
            <a:avLst/>
          </a:prstGeom>
        </p:spPr>
      </p:pic>
    </p:spTree>
    <p:extLst>
      <p:ext uri="{BB962C8B-B14F-4D97-AF65-F5344CB8AC3E}">
        <p14:creationId xmlns:p14="http://schemas.microsoft.com/office/powerpoint/2010/main" val="3362942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2203" y="1372141"/>
            <a:ext cx="10463857" cy="689671"/>
          </a:xfrm>
        </p:spPr>
        <p:txBody>
          <a:bodyPr/>
          <a:lstStyle/>
          <a:p>
            <a:pPr marL="0" indent="0"/>
            <a:r>
              <a:rPr lang="en-GB" sz="2300" dirty="0"/>
              <a:t>The purpose of this exercise is to create a comprehensive business plan tailored for applying for a microloan. You will learn how to present your business idea effectively, analyse financial needs, and prepare to interact with a loan officer.</a:t>
            </a:r>
            <a:endParaRPr kumimoji="0" lang="en-GB" sz="230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49807" y="516448"/>
            <a:ext cx="9632553" cy="803654"/>
          </a:xfrm>
        </p:spPr>
        <p:txBody>
          <a:bodyPr/>
          <a:lstStyle/>
          <a:p>
            <a:r>
              <a:rPr lang="en-US" sz="4000" dirty="0">
                <a:solidFill>
                  <a:schemeClr val="bg1"/>
                </a:solidFill>
              </a:rPr>
              <a:t>Exercise: Create a Microloan business plan	</a:t>
            </a:r>
            <a:endParaRPr lang="en-US" sz="4800" dirty="0"/>
          </a:p>
        </p:txBody>
      </p:sp>
      <p:sp>
        <p:nvSpPr>
          <p:cNvPr id="6" name="TextBox 5">
            <a:extLst>
              <a:ext uri="{FF2B5EF4-FFF2-40B4-BE49-F238E27FC236}">
                <a16:creationId xmlns:a16="http://schemas.microsoft.com/office/drawing/2014/main" id="{B482053C-79CE-0F2A-D066-7F1AAF0C5DE4}"/>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18A4572F-22F3-9A63-FCE5-8ECB344BEC34}"/>
              </a:ext>
            </a:extLst>
          </p:cNvPr>
          <p:cNvSpPr txBox="1"/>
          <p:nvPr/>
        </p:nvSpPr>
        <p:spPr>
          <a:xfrm>
            <a:off x="5992483" y="2472271"/>
            <a:ext cx="4802038" cy="3416320"/>
          </a:xfrm>
          <a:prstGeom prst="rect">
            <a:avLst/>
          </a:prstGeom>
          <a:solidFill>
            <a:srgbClr val="FFD111"/>
          </a:solidFill>
        </p:spPr>
        <p:txBody>
          <a:bodyPr wrap="square" rtlCol="0">
            <a:spAutoFit/>
          </a:bodyPr>
          <a:lstStyle/>
          <a:p>
            <a:pPr marL="0" indent="0"/>
            <a:r>
              <a:rPr kumimoji="0" lang="en-GB" b="1" i="0" u="none" strike="noStrike" kern="1200" cap="none" spc="0" normalizeH="0" baseline="0" noProof="0" dirty="0">
                <a:ln>
                  <a:noFill/>
                </a:ln>
                <a:solidFill>
                  <a:srgbClr val="595959"/>
                </a:solidFill>
                <a:effectLst/>
                <a:uLnTx/>
                <a:uFillTx/>
                <a:latin typeface="Calibri" panose="020F0502020204030204"/>
                <a:ea typeface="+mn-ea"/>
                <a:cs typeface="+mn-cs"/>
              </a:rPr>
              <a:t>Step 2: Market Analysis </a:t>
            </a:r>
          </a:p>
          <a:p>
            <a:pPr marL="0" indent="0"/>
            <a:r>
              <a:rPr lang="en-GB" b="1" dirty="0">
                <a:solidFill>
                  <a:srgbClr val="595959"/>
                </a:solidFill>
              </a:rPr>
              <a:t>Describe your business operations. </a:t>
            </a:r>
          </a:p>
          <a:p>
            <a:pPr marL="628650" lvl="1" indent="-171450">
              <a:buFont typeface="Arial" panose="020B0604020202020204" pitchFamily="34" charset="0"/>
              <a:buChar char="•"/>
            </a:pPr>
            <a:r>
              <a:rPr lang="en-GB" dirty="0">
                <a:solidFill>
                  <a:srgbClr val="595959"/>
                </a:solidFill>
              </a:rPr>
              <a:t>What are the daily activities that keep your business running?#</a:t>
            </a:r>
          </a:p>
          <a:p>
            <a:pPr marL="628650" lvl="1" indent="-171450">
              <a:buFont typeface="Arial" panose="020B0604020202020204" pitchFamily="34" charset="0"/>
              <a:buChar char="•"/>
            </a:pPr>
            <a:r>
              <a:rPr lang="en-GB" dirty="0">
                <a:solidFill>
                  <a:srgbClr val="595959"/>
                </a:solidFill>
              </a:rPr>
              <a:t>Resources and equipment needed</a:t>
            </a:r>
          </a:p>
          <a:p>
            <a:pPr marL="628650" lvl="1" indent="-171450">
              <a:buFont typeface="Arial" panose="020B0604020202020204" pitchFamily="34" charset="0"/>
              <a:buChar char="•"/>
            </a:pPr>
            <a:r>
              <a:rPr lang="en-GB" dirty="0">
                <a:solidFill>
                  <a:srgbClr val="595959"/>
                </a:solidFill>
              </a:rPr>
              <a:t>What will be the location of your business?</a:t>
            </a:r>
          </a:p>
          <a:p>
            <a:pPr marL="0" indent="0"/>
            <a:r>
              <a:rPr lang="en-GB" b="1" dirty="0">
                <a:solidFill>
                  <a:srgbClr val="595959"/>
                </a:solidFill>
              </a:rPr>
              <a:t>Questions to Ask the Loan Officer</a:t>
            </a:r>
            <a:r>
              <a:rPr lang="en-GB" dirty="0">
                <a:solidFill>
                  <a:srgbClr val="595959"/>
                </a:solidFill>
              </a:rPr>
              <a:t>:</a:t>
            </a:r>
          </a:p>
          <a:p>
            <a:pPr marL="628650" lvl="1" indent="-171450">
              <a:buFont typeface="Arial" panose="020B0604020202020204" pitchFamily="34" charset="0"/>
              <a:buChar char="•"/>
            </a:pPr>
            <a:r>
              <a:rPr lang="en-GB" dirty="0">
                <a:solidFill>
                  <a:srgbClr val="595959"/>
                </a:solidFill>
              </a:rPr>
              <a:t>Do I need to provide details about my business location or physical setup?</a:t>
            </a:r>
          </a:p>
          <a:p>
            <a:pPr marL="628650" lvl="1" indent="-171450">
              <a:buFont typeface="Arial" panose="020B0604020202020204" pitchFamily="34" charset="0"/>
              <a:buChar char="•"/>
            </a:pPr>
            <a:r>
              <a:rPr lang="en-GB" dirty="0">
                <a:solidFill>
                  <a:srgbClr val="595959"/>
                </a:solidFill>
              </a:rPr>
              <a:t>What kind of documentation or quotes do I need for equipment purchases?</a:t>
            </a:r>
          </a:p>
        </p:txBody>
      </p:sp>
      <p:sp>
        <p:nvSpPr>
          <p:cNvPr id="11" name="TextBox 10">
            <a:extLst>
              <a:ext uri="{FF2B5EF4-FFF2-40B4-BE49-F238E27FC236}">
                <a16:creationId xmlns:a16="http://schemas.microsoft.com/office/drawing/2014/main" id="{C23454F8-B880-C950-5AF6-D420D62A3005}"/>
              </a:ext>
            </a:extLst>
          </p:cNvPr>
          <p:cNvSpPr txBox="1"/>
          <p:nvPr/>
        </p:nvSpPr>
        <p:spPr>
          <a:xfrm>
            <a:off x="979099" y="2495592"/>
            <a:ext cx="4802038" cy="3416320"/>
          </a:xfrm>
          <a:prstGeom prst="rect">
            <a:avLst/>
          </a:prstGeom>
          <a:solidFill>
            <a:srgbClr val="47B5C8"/>
          </a:solidFill>
        </p:spPr>
        <p:txBody>
          <a:bodyPr wrap="square">
            <a:spAutoFit/>
          </a:bodyPr>
          <a:lstStyle/>
          <a:p>
            <a:r>
              <a:rPr lang="en-GB" b="1" dirty="0">
                <a:solidFill>
                  <a:schemeClr val="bg1"/>
                </a:solidFill>
              </a:rPr>
              <a:t>Step 1: Business Overview</a:t>
            </a:r>
          </a:p>
          <a:p>
            <a:pPr marL="0" indent="0"/>
            <a:r>
              <a:rPr lang="en-GB" b="1" dirty="0">
                <a:solidFill>
                  <a:schemeClr val="bg1"/>
                </a:solidFill>
              </a:rPr>
              <a:t>Write a brief description of your business. Include the following:</a:t>
            </a:r>
          </a:p>
          <a:p>
            <a:pPr marL="628650" lvl="1" indent="-171450">
              <a:buFont typeface="Arial" panose="020B0604020202020204" pitchFamily="34" charset="0"/>
              <a:buChar char="•"/>
            </a:pPr>
            <a:r>
              <a:rPr lang="en-GB" dirty="0">
                <a:solidFill>
                  <a:schemeClr val="bg1"/>
                </a:solidFill>
              </a:rPr>
              <a:t>What products or services will you offer?</a:t>
            </a:r>
          </a:p>
          <a:p>
            <a:pPr marL="628650" lvl="1" indent="-171450">
              <a:buFont typeface="Arial" panose="020B0604020202020204" pitchFamily="34" charset="0"/>
              <a:buChar char="•"/>
            </a:pPr>
            <a:r>
              <a:rPr lang="en-GB" dirty="0">
                <a:solidFill>
                  <a:schemeClr val="bg1"/>
                </a:solidFill>
              </a:rPr>
              <a:t>Who are your target customers?</a:t>
            </a:r>
          </a:p>
          <a:p>
            <a:pPr marL="628650" lvl="1" indent="-171450">
              <a:buFont typeface="Arial" panose="020B0604020202020204" pitchFamily="34" charset="0"/>
              <a:buChar char="•"/>
            </a:pPr>
            <a:r>
              <a:rPr lang="en-GB" dirty="0">
                <a:solidFill>
                  <a:schemeClr val="bg1"/>
                </a:solidFill>
              </a:rPr>
              <a:t>What problem does your business solve for your customers?</a:t>
            </a:r>
          </a:p>
          <a:p>
            <a:pPr marL="0" indent="0"/>
            <a:r>
              <a:rPr lang="en-GB" b="1" dirty="0">
                <a:solidFill>
                  <a:schemeClr val="bg1"/>
                </a:solidFill>
              </a:rPr>
              <a:t>Questions to Ask the Loan Officer</a:t>
            </a:r>
            <a:r>
              <a:rPr lang="en-GB" dirty="0">
                <a:solidFill>
                  <a:schemeClr val="bg1"/>
                </a:solidFill>
              </a:rPr>
              <a:t>:</a:t>
            </a:r>
          </a:p>
          <a:p>
            <a:pPr marL="628650" lvl="1" indent="-171450">
              <a:buFont typeface="Arial" panose="020B0604020202020204" pitchFamily="34" charset="0"/>
              <a:buChar char="•"/>
            </a:pPr>
            <a:r>
              <a:rPr lang="en-GB" dirty="0">
                <a:solidFill>
                  <a:schemeClr val="bg1"/>
                </a:solidFill>
              </a:rPr>
              <a:t>What types of businesses does your microloan program typically support?</a:t>
            </a:r>
          </a:p>
          <a:p>
            <a:pPr marL="628650" lvl="1" indent="-171450">
              <a:buFont typeface="Arial" panose="020B0604020202020204" pitchFamily="34" charset="0"/>
              <a:buChar char="•"/>
            </a:pPr>
            <a:r>
              <a:rPr lang="en-GB" dirty="0">
                <a:solidFill>
                  <a:schemeClr val="bg1"/>
                </a:solidFill>
              </a:rPr>
              <a:t>What is the maximum loan amount I can apply for?</a:t>
            </a:r>
          </a:p>
        </p:txBody>
      </p:sp>
    </p:spTree>
    <p:extLst>
      <p:ext uri="{BB962C8B-B14F-4D97-AF65-F5344CB8AC3E}">
        <p14:creationId xmlns:p14="http://schemas.microsoft.com/office/powerpoint/2010/main" val="311138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1BE7-0586-1A37-F6B8-FE3853A9F54E}"/>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EB0A53EE-018F-D15A-DF05-2CD69A23304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87CE335-DF5A-0BA9-F107-ABA82CBB29F8}"/>
              </a:ext>
            </a:extLst>
          </p:cNvPr>
          <p:cNvSpPr>
            <a:spLocks noGrp="1"/>
          </p:cNvSpPr>
          <p:nvPr>
            <p:ph type="body" sz="quarter" idx="16"/>
          </p:nvPr>
        </p:nvSpPr>
        <p:spPr>
          <a:xfrm>
            <a:off x="349807" y="516448"/>
            <a:ext cx="9632553" cy="803654"/>
          </a:xfrm>
        </p:spPr>
        <p:txBody>
          <a:bodyPr/>
          <a:lstStyle/>
          <a:p>
            <a:r>
              <a:rPr lang="en-US" sz="4000" dirty="0">
                <a:solidFill>
                  <a:schemeClr val="bg1"/>
                </a:solidFill>
              </a:rPr>
              <a:t>Exercise: Create a Microloan business plan	</a:t>
            </a:r>
            <a:endParaRPr lang="en-US" sz="4800" dirty="0"/>
          </a:p>
        </p:txBody>
      </p:sp>
      <p:sp>
        <p:nvSpPr>
          <p:cNvPr id="6" name="TextBox 5">
            <a:extLst>
              <a:ext uri="{FF2B5EF4-FFF2-40B4-BE49-F238E27FC236}">
                <a16:creationId xmlns:a16="http://schemas.microsoft.com/office/drawing/2014/main" id="{6B235211-FB16-64D2-939A-B33C13CABB5C}"/>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64452B94-9CE8-EAEC-C9A6-6A9F41C6551D}"/>
              </a:ext>
            </a:extLst>
          </p:cNvPr>
          <p:cNvSpPr txBox="1"/>
          <p:nvPr/>
        </p:nvSpPr>
        <p:spPr>
          <a:xfrm>
            <a:off x="5992483" y="1567230"/>
            <a:ext cx="4802038" cy="3447098"/>
          </a:xfrm>
          <a:prstGeom prst="rect">
            <a:avLst/>
          </a:prstGeom>
          <a:solidFill>
            <a:srgbClr val="FFD111"/>
          </a:solidFill>
        </p:spPr>
        <p:txBody>
          <a:bodyPr wrap="square" rtlCol="0">
            <a:spAutoFit/>
          </a:bodyPr>
          <a:lstStyle/>
          <a:p>
            <a:r>
              <a:rPr kumimoji="0" lang="en-GB" sz="1800" b="1" i="0" u="none" strike="noStrike" kern="1200" cap="none" spc="0" normalizeH="0" baseline="0" noProof="0" dirty="0">
                <a:ln>
                  <a:noFill/>
                </a:ln>
                <a:solidFill>
                  <a:srgbClr val="595959"/>
                </a:solidFill>
                <a:effectLst/>
                <a:uLnTx/>
                <a:uFillTx/>
                <a:latin typeface="Calibri" panose="020F0502020204030204"/>
                <a:ea typeface="+mn-ea"/>
                <a:cs typeface="+mn-cs"/>
              </a:rPr>
              <a:t>Step 4: Operations Plan</a:t>
            </a: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a:p>
            <a:pPr marL="0" indent="0"/>
            <a:r>
              <a:rPr lang="en-GB" b="1" dirty="0">
                <a:solidFill>
                  <a:srgbClr val="595959"/>
                </a:solidFill>
              </a:rPr>
              <a:t>Conduct a market analysis for your business. Answer the following:</a:t>
            </a:r>
          </a:p>
          <a:p>
            <a:pPr marL="628650" lvl="1" indent="-171450">
              <a:buFont typeface="Arial" panose="020B0604020202020204" pitchFamily="34" charset="0"/>
              <a:buChar char="•"/>
            </a:pPr>
            <a:r>
              <a:rPr lang="en-GB" dirty="0">
                <a:solidFill>
                  <a:srgbClr val="595959"/>
                </a:solidFill>
              </a:rPr>
              <a:t>Who are your competitors, and what makes your business different?</a:t>
            </a:r>
          </a:p>
          <a:p>
            <a:pPr marL="628650" lvl="1" indent="-171450">
              <a:buFont typeface="Arial" panose="020B0604020202020204" pitchFamily="34" charset="0"/>
              <a:buChar char="•"/>
            </a:pPr>
            <a:r>
              <a:rPr lang="en-GB" dirty="0">
                <a:solidFill>
                  <a:srgbClr val="595959"/>
                </a:solidFill>
              </a:rPr>
              <a:t>What is the size of your target market?</a:t>
            </a:r>
          </a:p>
          <a:p>
            <a:pPr marL="628650" lvl="1" indent="-171450">
              <a:buFont typeface="Arial" panose="020B0604020202020204" pitchFamily="34" charset="0"/>
              <a:buChar char="•"/>
            </a:pPr>
            <a:r>
              <a:rPr lang="en-GB" dirty="0">
                <a:solidFill>
                  <a:srgbClr val="595959"/>
                </a:solidFill>
              </a:rPr>
              <a:t>What are the key trends in your industry?</a:t>
            </a:r>
          </a:p>
          <a:p>
            <a:pPr marL="0" indent="0"/>
            <a:r>
              <a:rPr lang="en-GB" b="1" dirty="0">
                <a:solidFill>
                  <a:srgbClr val="595959"/>
                </a:solidFill>
              </a:rPr>
              <a:t>Questions to Ask the Loan Officer</a:t>
            </a:r>
            <a:r>
              <a:rPr lang="en-GB" dirty="0">
                <a:solidFill>
                  <a:srgbClr val="595959"/>
                </a:solidFill>
              </a:rPr>
              <a:t>:</a:t>
            </a:r>
          </a:p>
          <a:p>
            <a:pPr marL="628650" lvl="1" indent="-171450">
              <a:buFont typeface="Arial" panose="020B0604020202020204" pitchFamily="34" charset="0"/>
              <a:buChar char="•"/>
            </a:pPr>
            <a:r>
              <a:rPr lang="en-GB" dirty="0">
                <a:solidFill>
                  <a:srgbClr val="595959"/>
                </a:solidFill>
              </a:rPr>
              <a:t>What market research or data should I include in my application?</a:t>
            </a:r>
          </a:p>
          <a:p>
            <a:pPr marL="628650" lvl="1" indent="-171450">
              <a:buFont typeface="Arial" panose="020B0604020202020204" pitchFamily="34" charset="0"/>
              <a:buChar char="•"/>
            </a:pPr>
            <a:r>
              <a:rPr lang="en-GB" dirty="0">
                <a:solidFill>
                  <a:srgbClr val="595959"/>
                </a:solidFill>
              </a:rPr>
              <a:t>Are there specific market sectors you prioritize for microloans?</a:t>
            </a:r>
          </a:p>
        </p:txBody>
      </p:sp>
      <p:sp>
        <p:nvSpPr>
          <p:cNvPr id="11" name="TextBox 10">
            <a:extLst>
              <a:ext uri="{FF2B5EF4-FFF2-40B4-BE49-F238E27FC236}">
                <a16:creationId xmlns:a16="http://schemas.microsoft.com/office/drawing/2014/main" id="{0E8481BF-4A85-9E8D-5F07-8C66F2D7384A}"/>
              </a:ext>
            </a:extLst>
          </p:cNvPr>
          <p:cNvSpPr txBox="1"/>
          <p:nvPr/>
        </p:nvSpPr>
        <p:spPr>
          <a:xfrm>
            <a:off x="973348" y="1567230"/>
            <a:ext cx="4802038" cy="4219617"/>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bg1"/>
                </a:solidFill>
                <a:effectLst/>
                <a:uLnTx/>
                <a:uFillTx/>
                <a:latin typeface="Calibri" panose="020F0502020204030204"/>
                <a:ea typeface="+mn-ea"/>
                <a:cs typeface="+mn-cs"/>
              </a:rPr>
              <a:t>Step 3: </a:t>
            </a:r>
            <a:r>
              <a:rPr kumimoji="0" lang="en-GB" b="1" i="0" u="none" strike="noStrike" kern="1200" cap="none" spc="0" normalizeH="0" baseline="0" noProof="0" dirty="0" err="1">
                <a:ln>
                  <a:noFill/>
                </a:ln>
                <a:solidFill>
                  <a:schemeClr val="bg1"/>
                </a:solidFill>
                <a:effectLst/>
                <a:uLnTx/>
                <a:uFillTx/>
                <a:latin typeface="Calibri" panose="020F0502020204030204"/>
                <a:ea typeface="+mn-ea"/>
                <a:cs typeface="+mn-cs"/>
              </a:rPr>
              <a:t>Marketin</a:t>
            </a:r>
            <a:r>
              <a:rPr lang="en-GB" b="1" dirty="0">
                <a:solidFill>
                  <a:schemeClr val="bg1"/>
                </a:solidFill>
                <a:latin typeface="Calibri" panose="020F0502020204030204"/>
              </a:rPr>
              <a:t>g and Sales Strategy</a:t>
            </a:r>
            <a:r>
              <a:rPr kumimoji="0" lang="en-GB" b="1"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indent="0"/>
            <a:r>
              <a:rPr lang="en-GB" b="1" dirty="0">
                <a:solidFill>
                  <a:schemeClr val="bg1"/>
                </a:solidFill>
              </a:rPr>
              <a:t>Outline your strategy for attracting and retaining customers. Address:</a:t>
            </a:r>
          </a:p>
          <a:p>
            <a:pPr marL="628650" lvl="1" indent="-171450">
              <a:buFont typeface="Arial" panose="020B0604020202020204" pitchFamily="34" charset="0"/>
              <a:buChar char="•"/>
            </a:pPr>
            <a:r>
              <a:rPr lang="en-GB" dirty="0">
                <a:solidFill>
                  <a:schemeClr val="bg1"/>
                </a:solidFill>
              </a:rPr>
              <a:t>What channels will you use to reach your customers (e.g., social media, local advertising, word-of-mouth)?</a:t>
            </a:r>
          </a:p>
          <a:p>
            <a:pPr marL="628650" lvl="1" indent="-171450">
              <a:buFont typeface="Arial" panose="020B0604020202020204" pitchFamily="34" charset="0"/>
              <a:buChar char="•"/>
            </a:pPr>
            <a:r>
              <a:rPr lang="en-GB" dirty="0">
                <a:solidFill>
                  <a:schemeClr val="bg1"/>
                </a:solidFill>
              </a:rPr>
              <a:t>How will you price your products or services?</a:t>
            </a:r>
          </a:p>
          <a:p>
            <a:pPr marL="628650" lvl="1" indent="-171450">
              <a:buFont typeface="Arial" panose="020B0604020202020204" pitchFamily="34" charset="0"/>
              <a:buChar char="•"/>
            </a:pPr>
            <a:r>
              <a:rPr lang="en-GB" dirty="0">
                <a:solidFill>
                  <a:schemeClr val="bg1"/>
                </a:solidFill>
              </a:rPr>
              <a:t>What promotions or incentives will you offer?</a:t>
            </a:r>
          </a:p>
          <a:p>
            <a:pPr marL="0" indent="0"/>
            <a:r>
              <a:rPr lang="en-GB" b="1" dirty="0">
                <a:solidFill>
                  <a:schemeClr val="bg1"/>
                </a:solidFill>
              </a:rPr>
              <a:t>Questions to Ask the Loan Officer</a:t>
            </a:r>
            <a:r>
              <a:rPr lang="en-GB" dirty="0">
                <a:solidFill>
                  <a:schemeClr val="bg1"/>
                </a:solidFill>
              </a:rPr>
              <a:t>:</a:t>
            </a:r>
          </a:p>
          <a:p>
            <a:pPr marL="628650" lvl="1" indent="-171450">
              <a:buFont typeface="Arial" panose="020B0604020202020204" pitchFamily="34" charset="0"/>
              <a:buChar char="•"/>
            </a:pPr>
            <a:r>
              <a:rPr lang="en-GB" dirty="0">
                <a:solidFill>
                  <a:schemeClr val="bg1"/>
                </a:solidFill>
              </a:rPr>
              <a:t>Does my marketing plan align with what your institution expects in a business plan?</a:t>
            </a:r>
          </a:p>
          <a:p>
            <a:pPr marL="628650" lvl="1" indent="-171450">
              <a:buFont typeface="Arial" panose="020B0604020202020204" pitchFamily="34" charset="0"/>
              <a:buChar char="•"/>
            </a:pPr>
            <a:r>
              <a:rPr lang="en-GB" dirty="0">
                <a:solidFill>
                  <a:schemeClr val="bg1"/>
                </a:solidFill>
              </a:rPr>
              <a:t>Are there resources or partnerships you can recommend to help with marketing?</a:t>
            </a:r>
          </a:p>
        </p:txBody>
      </p:sp>
    </p:spTree>
    <p:extLst>
      <p:ext uri="{BB962C8B-B14F-4D97-AF65-F5344CB8AC3E}">
        <p14:creationId xmlns:p14="http://schemas.microsoft.com/office/powerpoint/2010/main" val="2505360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D4E9-75BE-5F8C-EE53-496D9D0B66B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F798FED2-6E6B-A037-55F9-6B9E8677F9D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0A2082F-0C05-B268-F592-43A8CAAAA4EA}"/>
              </a:ext>
            </a:extLst>
          </p:cNvPr>
          <p:cNvSpPr>
            <a:spLocks noGrp="1"/>
          </p:cNvSpPr>
          <p:nvPr>
            <p:ph type="body" sz="quarter" idx="16"/>
          </p:nvPr>
        </p:nvSpPr>
        <p:spPr>
          <a:xfrm>
            <a:off x="349807" y="516448"/>
            <a:ext cx="9632553" cy="803654"/>
          </a:xfrm>
        </p:spPr>
        <p:txBody>
          <a:bodyPr/>
          <a:lstStyle/>
          <a:p>
            <a:r>
              <a:rPr lang="en-US" sz="4000" dirty="0">
                <a:solidFill>
                  <a:schemeClr val="bg1"/>
                </a:solidFill>
              </a:rPr>
              <a:t>Exercise: Create a Microloan business plan	</a:t>
            </a:r>
            <a:endParaRPr lang="en-US" sz="4800" dirty="0"/>
          </a:p>
        </p:txBody>
      </p:sp>
      <p:sp>
        <p:nvSpPr>
          <p:cNvPr id="6" name="TextBox 5">
            <a:extLst>
              <a:ext uri="{FF2B5EF4-FFF2-40B4-BE49-F238E27FC236}">
                <a16:creationId xmlns:a16="http://schemas.microsoft.com/office/drawing/2014/main" id="{3ACE1CAE-DB8B-1006-AFCB-B20DD68D4BD8}"/>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A49A58ED-F65D-1FA5-3D1C-D67BAE13378A}"/>
              </a:ext>
            </a:extLst>
          </p:cNvPr>
          <p:cNvSpPr txBox="1"/>
          <p:nvPr/>
        </p:nvSpPr>
        <p:spPr>
          <a:xfrm>
            <a:off x="5992483" y="1567230"/>
            <a:ext cx="4802038" cy="3724096"/>
          </a:xfrm>
          <a:prstGeom prst="rect">
            <a:avLst/>
          </a:prstGeom>
          <a:solidFill>
            <a:srgbClr val="FFD111"/>
          </a:solidFill>
        </p:spPr>
        <p:txBody>
          <a:bodyPr wrap="square" rtlCol="0">
            <a:spAutoFit/>
          </a:bodyPr>
          <a:lstStyle/>
          <a:p>
            <a:r>
              <a:rPr kumimoji="0" lang="en-GB" sz="1800" b="1" i="0" u="none" strike="noStrike" kern="1200" cap="none" spc="0" normalizeH="0" baseline="0" noProof="0" dirty="0">
                <a:ln>
                  <a:noFill/>
                </a:ln>
                <a:solidFill>
                  <a:srgbClr val="595959"/>
                </a:solidFill>
                <a:effectLst/>
                <a:uLnTx/>
                <a:uFillTx/>
                <a:latin typeface="Calibri" panose="020F0502020204030204"/>
                <a:ea typeface="+mn-ea"/>
                <a:cs typeface="+mn-cs"/>
              </a:rPr>
              <a:t>Step 6: Funding Request </a:t>
            </a: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a:p>
            <a:pPr marL="0" indent="0"/>
            <a:r>
              <a:rPr lang="en-GB" b="1" dirty="0">
                <a:solidFill>
                  <a:srgbClr val="595959"/>
                </a:solidFill>
              </a:rPr>
              <a:t>Write a funding request specifying how much money you need and how it will be used. Include:</a:t>
            </a:r>
          </a:p>
          <a:p>
            <a:pPr marL="628650" lvl="1" indent="-171450">
              <a:buFont typeface="Arial" panose="020B0604020202020204" pitchFamily="34" charset="0"/>
              <a:buChar char="•"/>
            </a:pPr>
            <a:r>
              <a:rPr lang="en-GB" dirty="0">
                <a:solidFill>
                  <a:srgbClr val="595959"/>
                </a:solidFill>
              </a:rPr>
              <a:t>A breakdown of how the loan will be spent (e.g., inventory, equipment, marketing).</a:t>
            </a:r>
          </a:p>
          <a:p>
            <a:pPr marL="628650" lvl="1" indent="-171450">
              <a:buFont typeface="Arial" panose="020B0604020202020204" pitchFamily="34" charset="0"/>
              <a:buChar char="•"/>
            </a:pPr>
            <a:r>
              <a:rPr lang="en-GB" dirty="0">
                <a:solidFill>
                  <a:srgbClr val="595959"/>
                </a:solidFill>
              </a:rPr>
              <a:t>How you plan to repay the loan (e.g., monthly payments).</a:t>
            </a:r>
          </a:p>
          <a:p>
            <a:pPr marL="0" indent="0"/>
            <a:r>
              <a:rPr lang="en-GB" b="1" dirty="0">
                <a:solidFill>
                  <a:srgbClr val="595959"/>
                </a:solidFill>
              </a:rPr>
              <a:t>Questions to Ask the Loan Officer</a:t>
            </a:r>
            <a:r>
              <a:rPr lang="en-GB" dirty="0">
                <a:solidFill>
                  <a:srgbClr val="595959"/>
                </a:solidFill>
              </a:rPr>
              <a:t>:</a:t>
            </a:r>
          </a:p>
          <a:p>
            <a:pPr marL="628650" lvl="1" indent="-171450">
              <a:buFont typeface="Arial" panose="020B0604020202020204" pitchFamily="34" charset="0"/>
              <a:buChar char="•"/>
            </a:pPr>
            <a:r>
              <a:rPr lang="en-GB" dirty="0">
                <a:solidFill>
                  <a:srgbClr val="595959"/>
                </a:solidFill>
              </a:rPr>
              <a:t>Do I need to provide details about my business location or physical setup?</a:t>
            </a:r>
          </a:p>
          <a:p>
            <a:pPr marL="628650" lvl="1" indent="-171450">
              <a:buFont typeface="Arial" panose="020B0604020202020204" pitchFamily="34" charset="0"/>
              <a:buChar char="•"/>
            </a:pPr>
            <a:r>
              <a:rPr lang="en-GB" dirty="0">
                <a:solidFill>
                  <a:srgbClr val="595959"/>
                </a:solidFill>
              </a:rPr>
              <a:t>What kind of documentation or quotes do I need for equipment purchases?</a:t>
            </a:r>
          </a:p>
        </p:txBody>
      </p:sp>
      <p:sp>
        <p:nvSpPr>
          <p:cNvPr id="11" name="TextBox 10">
            <a:extLst>
              <a:ext uri="{FF2B5EF4-FFF2-40B4-BE49-F238E27FC236}">
                <a16:creationId xmlns:a16="http://schemas.microsoft.com/office/drawing/2014/main" id="{01343E51-4CBD-59C3-DD88-6B83D35D0898}"/>
              </a:ext>
            </a:extLst>
          </p:cNvPr>
          <p:cNvSpPr txBox="1"/>
          <p:nvPr/>
        </p:nvSpPr>
        <p:spPr>
          <a:xfrm>
            <a:off x="973348" y="1567230"/>
            <a:ext cx="4802038" cy="3665619"/>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bg1"/>
                </a:solidFill>
                <a:effectLst/>
                <a:uLnTx/>
                <a:uFillTx/>
                <a:latin typeface="Calibri" panose="020F0502020204030204"/>
                <a:ea typeface="+mn-ea"/>
                <a:cs typeface="+mn-cs"/>
              </a:rPr>
              <a:t>Step 5: Financial Projections</a:t>
            </a:r>
          </a:p>
          <a:p>
            <a:pPr marL="0" indent="0"/>
            <a:r>
              <a:rPr lang="en-GB" b="1" dirty="0">
                <a:solidFill>
                  <a:schemeClr val="bg1"/>
                </a:solidFill>
              </a:rPr>
              <a:t>Create financial projections for your business for the next 12 months. Include:</a:t>
            </a:r>
          </a:p>
          <a:p>
            <a:pPr marL="628650" lvl="1" indent="-171450">
              <a:buFont typeface="Arial" panose="020B0604020202020204" pitchFamily="34" charset="0"/>
              <a:buChar char="•"/>
            </a:pPr>
            <a:r>
              <a:rPr lang="en-GB" dirty="0">
                <a:solidFill>
                  <a:schemeClr val="bg1"/>
                </a:solidFill>
              </a:rPr>
              <a:t>Estimated monthly sales and expenses.</a:t>
            </a:r>
          </a:p>
          <a:p>
            <a:pPr marL="628650" lvl="1" indent="-171450">
              <a:buFont typeface="Arial" panose="020B0604020202020204" pitchFamily="34" charset="0"/>
              <a:buChar char="•"/>
            </a:pPr>
            <a:r>
              <a:rPr lang="en-GB" dirty="0">
                <a:solidFill>
                  <a:schemeClr val="bg1"/>
                </a:solidFill>
              </a:rPr>
              <a:t>Projected cash flow (money coming in and going out).</a:t>
            </a:r>
          </a:p>
          <a:p>
            <a:pPr marL="628650" lvl="1" indent="-171450">
              <a:buFont typeface="Arial" panose="020B0604020202020204" pitchFamily="34" charset="0"/>
              <a:buChar char="•"/>
            </a:pPr>
            <a:r>
              <a:rPr lang="en-GB" dirty="0">
                <a:solidFill>
                  <a:schemeClr val="bg1"/>
                </a:solidFill>
              </a:rPr>
              <a:t>Estimated profit margin (how much profit you expect to make after expenses).</a:t>
            </a:r>
          </a:p>
          <a:p>
            <a:pPr marL="0" indent="0"/>
            <a:r>
              <a:rPr lang="en-GB" b="1" dirty="0">
                <a:solidFill>
                  <a:schemeClr val="bg1"/>
                </a:solidFill>
              </a:rPr>
              <a:t>Questions to Ask the Loan Officer</a:t>
            </a:r>
            <a:r>
              <a:rPr lang="en-GB" dirty="0">
                <a:solidFill>
                  <a:schemeClr val="bg1"/>
                </a:solidFill>
              </a:rPr>
              <a:t>:</a:t>
            </a:r>
          </a:p>
          <a:p>
            <a:pPr marL="628650" lvl="1" indent="-171450">
              <a:buFont typeface="Arial" panose="020B0604020202020204" pitchFamily="34" charset="0"/>
              <a:buChar char="•"/>
            </a:pPr>
            <a:r>
              <a:rPr lang="en-GB" dirty="0">
                <a:solidFill>
                  <a:schemeClr val="bg1"/>
                </a:solidFill>
              </a:rPr>
              <a:t>What level of detail do you require in the financial projections?</a:t>
            </a:r>
          </a:p>
          <a:p>
            <a:pPr marL="628650" lvl="1" indent="-171450">
              <a:buFont typeface="Arial" panose="020B0604020202020204" pitchFamily="34" charset="0"/>
              <a:buChar char="•"/>
            </a:pPr>
            <a:r>
              <a:rPr lang="en-GB" dirty="0">
                <a:solidFill>
                  <a:schemeClr val="bg1"/>
                </a:solidFill>
              </a:rPr>
              <a:t>Can you provide examples of common expenses or costs I should consider?</a:t>
            </a:r>
          </a:p>
        </p:txBody>
      </p:sp>
    </p:spTree>
    <p:extLst>
      <p:ext uri="{BB962C8B-B14F-4D97-AF65-F5344CB8AC3E}">
        <p14:creationId xmlns:p14="http://schemas.microsoft.com/office/powerpoint/2010/main" val="1795682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4EE3-8446-CC05-10A4-C9288DA7C7DA}"/>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0CA724C-F96C-4FFB-F613-2E13E5695082}"/>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D0123C8-22CA-C72E-C5C7-E2A96803F6F0}"/>
              </a:ext>
            </a:extLst>
          </p:cNvPr>
          <p:cNvSpPr>
            <a:spLocks noGrp="1"/>
          </p:cNvSpPr>
          <p:nvPr>
            <p:ph type="body" sz="quarter" idx="16"/>
          </p:nvPr>
        </p:nvSpPr>
        <p:spPr>
          <a:xfrm>
            <a:off x="349807" y="516448"/>
            <a:ext cx="9632553" cy="803654"/>
          </a:xfrm>
        </p:spPr>
        <p:txBody>
          <a:bodyPr/>
          <a:lstStyle/>
          <a:p>
            <a:r>
              <a:rPr lang="en-US" sz="4000" dirty="0">
                <a:solidFill>
                  <a:schemeClr val="bg1"/>
                </a:solidFill>
              </a:rPr>
              <a:t>Exercise: Create a Microloan business plan	</a:t>
            </a:r>
            <a:endParaRPr lang="en-US" sz="4800" dirty="0"/>
          </a:p>
        </p:txBody>
      </p:sp>
      <p:sp>
        <p:nvSpPr>
          <p:cNvPr id="6" name="TextBox 5">
            <a:extLst>
              <a:ext uri="{FF2B5EF4-FFF2-40B4-BE49-F238E27FC236}">
                <a16:creationId xmlns:a16="http://schemas.microsoft.com/office/drawing/2014/main" id="{C035C1E8-1347-678C-931B-EB7CB9E4C29D}"/>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58CDE395-CA21-2B4B-610F-C980799FDE45}"/>
              </a:ext>
            </a:extLst>
          </p:cNvPr>
          <p:cNvSpPr txBox="1"/>
          <p:nvPr/>
        </p:nvSpPr>
        <p:spPr>
          <a:xfrm>
            <a:off x="5992483" y="1567230"/>
            <a:ext cx="4802038" cy="3416320"/>
          </a:xfrm>
          <a:prstGeom prst="rect">
            <a:avLst/>
          </a:prstGeom>
          <a:solidFill>
            <a:srgbClr val="FFD111"/>
          </a:solidFill>
        </p:spPr>
        <p:txBody>
          <a:bodyPr wrap="square" rtlCol="0">
            <a:spAutoFit/>
          </a:bodyPr>
          <a:lstStyle/>
          <a:p>
            <a:r>
              <a:rPr kumimoji="0" lang="en-GB" b="1" i="0" u="none" strike="noStrike" kern="1200" cap="none" spc="0" normalizeH="0" baseline="0" noProof="0" dirty="0">
                <a:ln>
                  <a:noFill/>
                </a:ln>
                <a:solidFill>
                  <a:srgbClr val="20376B"/>
                </a:solidFill>
                <a:effectLst/>
                <a:uLnTx/>
                <a:uFillTx/>
                <a:latin typeface="Calibri" panose="020F0502020204030204"/>
                <a:ea typeface="+mn-ea"/>
                <a:cs typeface="+mn-cs"/>
              </a:rPr>
              <a:t>Step 8: Compile and Present the Business Plan</a:t>
            </a:r>
          </a:p>
          <a:p>
            <a:pPr marL="0" indent="0"/>
            <a:r>
              <a:rPr lang="en-GB" b="1" dirty="0">
                <a:solidFill>
                  <a:srgbClr val="20376B"/>
                </a:solidFill>
              </a:rPr>
              <a:t>Put all the sections together into a single business plan document. Ensure it is clear, concise, and professionally formatted.</a:t>
            </a:r>
          </a:p>
          <a:p>
            <a:pPr marL="0" indent="0"/>
            <a:endParaRPr lang="en-GB" b="1" dirty="0">
              <a:solidFill>
                <a:srgbClr val="20376B"/>
              </a:solidFill>
            </a:endParaRPr>
          </a:p>
          <a:p>
            <a:pPr marL="0" indent="0"/>
            <a:r>
              <a:rPr lang="en-GB" b="1" dirty="0">
                <a:solidFill>
                  <a:srgbClr val="20376B"/>
                </a:solidFill>
              </a:rPr>
              <a:t>Questions to Ask the Loan Officer</a:t>
            </a:r>
            <a:r>
              <a:rPr lang="en-GB" dirty="0">
                <a:solidFill>
                  <a:srgbClr val="20376B"/>
                </a:solidFill>
              </a:rPr>
              <a:t>:</a:t>
            </a:r>
          </a:p>
          <a:p>
            <a:pPr marL="628650" lvl="1" indent="-171450">
              <a:buFont typeface="Arial" panose="020B0604020202020204" pitchFamily="34" charset="0"/>
              <a:buChar char="•"/>
            </a:pPr>
            <a:r>
              <a:rPr lang="en-GB" dirty="0">
                <a:solidFill>
                  <a:srgbClr val="20376B"/>
                </a:solidFill>
              </a:rPr>
              <a:t>Can you review a draft of my business plan before final submission?</a:t>
            </a:r>
          </a:p>
          <a:p>
            <a:pPr marL="628650" lvl="1" indent="-171450">
              <a:buFont typeface="Arial" panose="020B0604020202020204" pitchFamily="34" charset="0"/>
              <a:buChar char="•"/>
            </a:pPr>
            <a:r>
              <a:rPr lang="en-GB" dirty="0">
                <a:solidFill>
                  <a:srgbClr val="20376B"/>
                </a:solidFill>
              </a:rPr>
              <a:t>What other documents will I need to include with my business plan?</a:t>
            </a:r>
          </a:p>
          <a:p>
            <a:pPr marL="628650" lvl="1" indent="-171450">
              <a:buFont typeface="Arial" panose="020B0604020202020204" pitchFamily="34" charset="0"/>
              <a:buChar char="•"/>
            </a:pPr>
            <a:endParaRPr lang="en-GB" dirty="0">
              <a:solidFill>
                <a:srgbClr val="20376B"/>
              </a:solidFill>
            </a:endParaRPr>
          </a:p>
          <a:p>
            <a:pPr lvl="1"/>
            <a:endParaRPr lang="en-GB" dirty="0">
              <a:solidFill>
                <a:srgbClr val="20376B"/>
              </a:solidFill>
            </a:endParaRPr>
          </a:p>
        </p:txBody>
      </p:sp>
      <p:sp>
        <p:nvSpPr>
          <p:cNvPr id="11" name="TextBox 10">
            <a:extLst>
              <a:ext uri="{FF2B5EF4-FFF2-40B4-BE49-F238E27FC236}">
                <a16:creationId xmlns:a16="http://schemas.microsoft.com/office/drawing/2014/main" id="{B0C697AA-661D-C0A3-78D6-4936557A7E2D}"/>
              </a:ext>
            </a:extLst>
          </p:cNvPr>
          <p:cNvSpPr txBox="1"/>
          <p:nvPr/>
        </p:nvSpPr>
        <p:spPr>
          <a:xfrm>
            <a:off x="973348" y="1567230"/>
            <a:ext cx="4802038" cy="3388620"/>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bg1"/>
                </a:solidFill>
                <a:effectLst/>
                <a:uLnTx/>
                <a:uFillTx/>
                <a:latin typeface="Calibri" panose="020F0502020204030204"/>
                <a:ea typeface="+mn-ea"/>
                <a:cs typeface="+mn-cs"/>
              </a:rPr>
              <a:t>Step 7: Risk Analysis</a:t>
            </a:r>
          </a:p>
          <a:p>
            <a:pPr marL="0" indent="0"/>
            <a:r>
              <a:rPr lang="en-GB" b="1" dirty="0">
                <a:solidFill>
                  <a:schemeClr val="bg1"/>
                </a:solidFill>
              </a:rPr>
              <a:t>Identify potential risks to your business and how you plan to address them. Include:</a:t>
            </a:r>
          </a:p>
          <a:p>
            <a:pPr marL="628650" lvl="1" indent="-171450">
              <a:buFont typeface="Arial" panose="020B0604020202020204" pitchFamily="34" charset="0"/>
              <a:buChar char="•"/>
            </a:pPr>
            <a:r>
              <a:rPr lang="en-GB" dirty="0">
                <a:solidFill>
                  <a:schemeClr val="bg1"/>
                </a:solidFill>
              </a:rPr>
              <a:t>What are the risks related to customer demand, competition, or supply chain?</a:t>
            </a:r>
          </a:p>
          <a:p>
            <a:pPr marL="628650" lvl="1" indent="-171450">
              <a:buFont typeface="Arial" panose="020B0604020202020204" pitchFamily="34" charset="0"/>
              <a:buChar char="•"/>
            </a:pPr>
            <a:r>
              <a:rPr lang="en-GB" dirty="0">
                <a:solidFill>
                  <a:schemeClr val="bg1"/>
                </a:solidFill>
              </a:rPr>
              <a:t>How will you manage cash flow challenges?</a:t>
            </a:r>
          </a:p>
          <a:p>
            <a:pPr marL="0" indent="0"/>
            <a:r>
              <a:rPr lang="en-GB" b="1" dirty="0">
                <a:solidFill>
                  <a:schemeClr val="bg1"/>
                </a:solidFill>
              </a:rPr>
              <a:t>Questions to Ask the Loan Officer</a:t>
            </a:r>
            <a:r>
              <a:rPr lang="en-GB" dirty="0">
                <a:solidFill>
                  <a:schemeClr val="bg1"/>
                </a:solidFill>
              </a:rPr>
              <a:t>:</a:t>
            </a:r>
          </a:p>
          <a:p>
            <a:pPr marL="628650" lvl="1" indent="-171450">
              <a:buFont typeface="Arial" panose="020B0604020202020204" pitchFamily="34" charset="0"/>
              <a:buChar char="•"/>
            </a:pPr>
            <a:r>
              <a:rPr lang="en-GB" dirty="0">
                <a:solidFill>
                  <a:schemeClr val="bg1"/>
                </a:solidFill>
              </a:rPr>
              <a:t>How important is the risk analysis in your assessment of the application?</a:t>
            </a:r>
          </a:p>
          <a:p>
            <a:pPr marL="628650" lvl="1" indent="-171450">
              <a:buFont typeface="Arial" panose="020B0604020202020204" pitchFamily="34" charset="0"/>
              <a:buChar char="•"/>
            </a:pPr>
            <a:r>
              <a:rPr lang="en-GB" dirty="0">
                <a:solidFill>
                  <a:schemeClr val="bg1"/>
                </a:solidFill>
              </a:rPr>
              <a:t>What risks do you typically see as red flags when evaluating a microloan application?</a:t>
            </a:r>
          </a:p>
        </p:txBody>
      </p:sp>
    </p:spTree>
    <p:extLst>
      <p:ext uri="{BB962C8B-B14F-4D97-AF65-F5344CB8AC3E}">
        <p14:creationId xmlns:p14="http://schemas.microsoft.com/office/powerpoint/2010/main" val="250767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389" y="719445"/>
            <a:ext cx="9632553" cy="803654"/>
          </a:xfrm>
        </p:spPr>
        <p:txBody>
          <a:bodyPr/>
          <a:lstStyle/>
          <a:p>
            <a:r>
              <a:rPr lang="en-US" sz="4000" dirty="0">
                <a:solidFill>
                  <a:schemeClr val="bg1"/>
                </a:solidFill>
              </a:rPr>
              <a:t>Exercise: Create a Microloan business plan 	</a:t>
            </a:r>
            <a:endParaRPr lang="en-US" sz="4000" dirty="0"/>
          </a:p>
        </p:txBody>
      </p:sp>
      <p:sp>
        <p:nvSpPr>
          <p:cNvPr id="6" name="TextBox 5">
            <a:extLst>
              <a:ext uri="{FF2B5EF4-FFF2-40B4-BE49-F238E27FC236}">
                <a16:creationId xmlns:a16="http://schemas.microsoft.com/office/drawing/2014/main" id="{EC63ED75-FF06-FE28-63CA-A6D63859D923}"/>
              </a:ext>
            </a:extLst>
          </p:cNvPr>
          <p:cNvSpPr txBox="1"/>
          <p:nvPr/>
        </p:nvSpPr>
        <p:spPr>
          <a:xfrm>
            <a:off x="699174" y="1672397"/>
            <a:ext cx="9986079" cy="3662541"/>
          </a:xfrm>
          <a:prstGeom prst="rect">
            <a:avLst/>
          </a:prstGeom>
          <a:noFill/>
        </p:spPr>
        <p:txBody>
          <a:bodyPr wrap="square">
            <a:spAutoFit/>
          </a:bodyPr>
          <a:lstStyle/>
          <a:p>
            <a:r>
              <a:rPr lang="en-GB" sz="2200" b="1" dirty="0"/>
              <a:t>Outcome:</a:t>
            </a:r>
          </a:p>
          <a:p>
            <a:endParaRPr lang="en-GB" sz="400" b="1" dirty="0"/>
          </a:p>
          <a:p>
            <a:r>
              <a:rPr lang="en-GB" sz="2200" dirty="0">
                <a:solidFill>
                  <a:srgbClr val="595959"/>
                </a:solidFill>
              </a:rPr>
              <a:t>By completing this exercise, you will have a tailored business plan that is well-suited for a microloan application. You will also be prepared to engage with loan officers by asking relevant questions, increasing your chances of securing the loan.</a:t>
            </a:r>
          </a:p>
          <a:p>
            <a:endParaRPr lang="en-GB" sz="2200" dirty="0">
              <a:solidFill>
                <a:srgbClr val="595959"/>
              </a:solidFill>
            </a:endParaRPr>
          </a:p>
          <a:p>
            <a:endParaRPr lang="en-GB" sz="400" dirty="0"/>
          </a:p>
          <a:p>
            <a:r>
              <a:rPr lang="en-GB" sz="2200" b="1" dirty="0">
                <a:solidFill>
                  <a:srgbClr val="FFD111"/>
                </a:solidFill>
              </a:rPr>
              <a:t>Reflection:</a:t>
            </a:r>
          </a:p>
          <a:p>
            <a:endParaRPr lang="en-GB" sz="400" b="1" dirty="0"/>
          </a:p>
          <a:p>
            <a:r>
              <a:rPr lang="en-GB" sz="2200" dirty="0">
                <a:solidFill>
                  <a:srgbClr val="595959"/>
                </a:solidFill>
              </a:rPr>
              <a:t>After completing the exercise, write a short paragraph reflecting on the following:</a:t>
            </a:r>
          </a:p>
          <a:p>
            <a:pPr>
              <a:buFont typeface="Arial" panose="020B0604020202020204" pitchFamily="34" charset="0"/>
              <a:buChar char="•"/>
            </a:pPr>
            <a:r>
              <a:rPr lang="en-GB" sz="2200" dirty="0">
                <a:solidFill>
                  <a:srgbClr val="595959"/>
                </a:solidFill>
              </a:rPr>
              <a:t>  What was the most challenging part of creating the business plan?</a:t>
            </a:r>
          </a:p>
          <a:p>
            <a:pPr>
              <a:buFont typeface="Arial" panose="020B0604020202020204" pitchFamily="34" charset="0"/>
              <a:buChar char="•"/>
            </a:pPr>
            <a:r>
              <a:rPr lang="en-GB" sz="2200" dirty="0">
                <a:solidFill>
                  <a:srgbClr val="595959"/>
                </a:solidFill>
              </a:rPr>
              <a:t>  Which questions provided the most useful information from the loan officer?</a:t>
            </a:r>
          </a:p>
          <a:p>
            <a:pPr>
              <a:buFont typeface="Arial" panose="020B0604020202020204" pitchFamily="34" charset="0"/>
              <a:buChar char="•"/>
            </a:pPr>
            <a:r>
              <a:rPr lang="en-GB" sz="2200" dirty="0">
                <a:solidFill>
                  <a:srgbClr val="595959"/>
                </a:solidFill>
              </a:rPr>
              <a:t>  How did the answers from the loan officer help shape your business plan?</a:t>
            </a:r>
          </a:p>
        </p:txBody>
      </p:sp>
    </p:spTree>
    <p:extLst>
      <p:ext uri="{BB962C8B-B14F-4D97-AF65-F5344CB8AC3E}">
        <p14:creationId xmlns:p14="http://schemas.microsoft.com/office/powerpoint/2010/main" val="237674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0" y="2800399"/>
            <a:ext cx="7513277" cy="2748145"/>
          </a:xfrm>
        </p:spPr>
        <p:txBody>
          <a:bodyPr>
            <a:normAutofit lnSpcReduction="10000"/>
          </a:bodyPr>
          <a:lstStyle/>
          <a:p>
            <a:r>
              <a:rPr lang="en-GB" dirty="0"/>
              <a:t>Requirements for Loan Application and Understanding Loan Terms</a:t>
            </a:r>
          </a:p>
          <a:p>
            <a:r>
              <a:rPr lang="en-GB" sz="4100" dirty="0"/>
              <a:t>	</a:t>
            </a:r>
            <a:endParaRPr lang="en-US" sz="4100"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03</a:t>
            </a:r>
          </a:p>
        </p:txBody>
      </p:sp>
    </p:spTree>
    <p:extLst>
      <p:ext uri="{BB962C8B-B14F-4D97-AF65-F5344CB8AC3E}">
        <p14:creationId xmlns:p14="http://schemas.microsoft.com/office/powerpoint/2010/main" val="815469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88780" y="764081"/>
            <a:ext cx="9632553" cy="803654"/>
          </a:xfrm>
        </p:spPr>
        <p:txBody>
          <a:bodyPr/>
          <a:lstStyle/>
          <a:p>
            <a:r>
              <a:rPr lang="en-GB" sz="3550" dirty="0">
                <a:solidFill>
                  <a:schemeClr val="bg1"/>
                </a:solidFill>
                <a:latin typeface="Calibri"/>
                <a:ea typeface="Calibri"/>
                <a:cs typeface="Calibri"/>
                <a:sym typeface="Calibri"/>
              </a:rPr>
              <a:t>General Requirements for a Loan Application</a:t>
            </a:r>
            <a:endParaRPr lang="en-GB" sz="3550" i="0" dirty="0">
              <a:solidFill>
                <a:schemeClr val="bg1"/>
              </a:solidFill>
              <a:latin typeface="Calibri"/>
              <a:ea typeface="Calibri"/>
              <a:cs typeface="Calibri"/>
              <a:sym typeface="Calibri"/>
            </a:endParaRPr>
          </a:p>
          <a:p>
            <a:r>
              <a:rPr lang="en-US" sz="35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4762" y="1468118"/>
            <a:ext cx="11024558" cy="5755422"/>
          </a:xfrm>
          <a:prstGeom prst="rect">
            <a:avLst/>
          </a:prstGeom>
          <a:noFill/>
        </p:spPr>
        <p:txBody>
          <a:bodyPr wrap="square">
            <a:spAutoFit/>
          </a:bodyPr>
          <a:lstStyle/>
          <a:p>
            <a:pPr marL="800100" lvl="1" indent="-342900">
              <a:buFont typeface="+mj-lt"/>
              <a:buAutoNum type="arabicPeriod"/>
            </a:pPr>
            <a:r>
              <a:rPr lang="de-DE" sz="2300" b="1" dirty="0">
                <a:solidFill>
                  <a:srgbClr val="47B5C8"/>
                </a:solidFill>
              </a:rPr>
              <a:t>Personal and Business Identification:</a:t>
            </a:r>
          </a:p>
          <a:p>
            <a:pPr marL="1257300" lvl="2" indent="-342900">
              <a:buFont typeface="Arial" panose="020B0604020202020204" pitchFamily="34" charset="0"/>
              <a:buChar char="•"/>
            </a:pPr>
            <a:r>
              <a:rPr lang="en-GB" sz="2300" dirty="0">
                <a:solidFill>
                  <a:srgbClr val="595959"/>
                </a:solidFill>
              </a:rPr>
              <a:t>Government-issued ID or passport</a:t>
            </a:r>
          </a:p>
          <a:p>
            <a:pPr marL="1257300" lvl="2" indent="-342900">
              <a:buFont typeface="Arial" panose="020B0604020202020204" pitchFamily="34" charset="0"/>
              <a:buChar char="•"/>
            </a:pPr>
            <a:r>
              <a:rPr lang="en-GB" sz="2300" dirty="0">
                <a:solidFill>
                  <a:srgbClr val="595959"/>
                </a:solidFill>
              </a:rPr>
              <a:t>Business registration documents: Incorporation certificate, tax ID, etc.</a:t>
            </a:r>
          </a:p>
          <a:p>
            <a:pPr marL="800100" lvl="1" indent="-342900">
              <a:buFont typeface="+mj-lt"/>
              <a:buAutoNum type="arabicPeriod"/>
            </a:pPr>
            <a:r>
              <a:rPr lang="de-DE" sz="2300" b="1" dirty="0">
                <a:solidFill>
                  <a:srgbClr val="DE0A1D"/>
                </a:solidFill>
              </a:rPr>
              <a:t>Financial Documentation:</a:t>
            </a:r>
          </a:p>
          <a:p>
            <a:pPr marL="1257300" lvl="2" indent="-342900">
              <a:buFont typeface="Arial" panose="020B0604020202020204" pitchFamily="34" charset="0"/>
              <a:buChar char="•"/>
            </a:pPr>
            <a:r>
              <a:rPr lang="en-GB" sz="2300" b="1" dirty="0">
                <a:solidFill>
                  <a:srgbClr val="595959"/>
                </a:solidFill>
              </a:rPr>
              <a:t>Bank Statements</a:t>
            </a:r>
            <a:r>
              <a:rPr lang="en-GB" sz="2300" dirty="0">
                <a:solidFill>
                  <a:srgbClr val="595959"/>
                </a:solidFill>
              </a:rPr>
              <a:t>: Typically, 6-12 months of bank statements to assess cash flow.</a:t>
            </a:r>
          </a:p>
          <a:p>
            <a:pPr marL="1257300" lvl="2" indent="-342900">
              <a:buFont typeface="Arial" panose="020B0604020202020204" pitchFamily="34" charset="0"/>
              <a:buChar char="•"/>
            </a:pPr>
            <a:r>
              <a:rPr lang="en-GB" sz="2300" b="1" dirty="0">
                <a:solidFill>
                  <a:srgbClr val="595959"/>
                </a:solidFill>
              </a:rPr>
              <a:t>Profit and Loss </a:t>
            </a:r>
            <a:r>
              <a:rPr lang="en-GB" sz="2300" dirty="0">
                <a:solidFill>
                  <a:srgbClr val="595959"/>
                </a:solidFill>
              </a:rPr>
              <a:t>(P&amp;L) Statements: Shows income, expenses, and profitability.</a:t>
            </a:r>
          </a:p>
          <a:p>
            <a:pPr marL="1257300" lvl="2" indent="-342900">
              <a:buFont typeface="Arial" panose="020B0604020202020204" pitchFamily="34" charset="0"/>
              <a:buChar char="•"/>
            </a:pPr>
            <a:r>
              <a:rPr lang="en-GB" sz="2300" b="1" dirty="0">
                <a:solidFill>
                  <a:srgbClr val="595959"/>
                </a:solidFill>
              </a:rPr>
              <a:t>Tax Returns</a:t>
            </a:r>
            <a:r>
              <a:rPr lang="en-GB" sz="2300" dirty="0">
                <a:solidFill>
                  <a:srgbClr val="595959"/>
                </a:solidFill>
              </a:rPr>
              <a:t>: 1-2 years historical fiscal</a:t>
            </a:r>
            <a:endParaRPr lang="de-DE" sz="2300" dirty="0">
              <a:solidFill>
                <a:srgbClr val="595959"/>
              </a:solidFill>
            </a:endParaRPr>
          </a:p>
          <a:p>
            <a:pPr marL="800100" lvl="1" indent="-342900">
              <a:buFont typeface="+mj-lt"/>
              <a:buAutoNum type="arabicPeriod"/>
            </a:pPr>
            <a:r>
              <a:rPr lang="de-DE" sz="2300" b="1" dirty="0">
                <a:solidFill>
                  <a:srgbClr val="086575"/>
                </a:solidFill>
              </a:rPr>
              <a:t>Collateral/Guarantees:</a:t>
            </a:r>
          </a:p>
          <a:p>
            <a:pPr marL="1257300" lvl="2" indent="-342900">
              <a:buFont typeface="Arial" panose="020B0604020202020204" pitchFamily="34" charset="0"/>
              <a:buChar char="•"/>
            </a:pPr>
            <a:r>
              <a:rPr lang="en-GB" sz="2300" dirty="0">
                <a:solidFill>
                  <a:srgbClr val="595959"/>
                </a:solidFill>
                <a:latin typeface="Calibri"/>
                <a:ea typeface="Calibri"/>
                <a:cs typeface="Calibri"/>
                <a:sym typeface="Calibri"/>
              </a:rPr>
              <a:t>Some loans require </a:t>
            </a:r>
            <a:r>
              <a:rPr lang="en-GB" sz="2300" b="1" dirty="0">
                <a:solidFill>
                  <a:srgbClr val="595959"/>
                </a:solidFill>
                <a:latin typeface="Calibri"/>
                <a:ea typeface="Calibri"/>
                <a:cs typeface="Calibri"/>
                <a:sym typeface="Calibri"/>
              </a:rPr>
              <a:t>collateral</a:t>
            </a:r>
            <a:r>
              <a:rPr lang="en-GB" sz="2300" dirty="0">
                <a:solidFill>
                  <a:srgbClr val="595959"/>
                </a:solidFill>
                <a:latin typeface="Calibri"/>
                <a:ea typeface="Calibri"/>
                <a:cs typeface="Calibri"/>
                <a:sym typeface="Calibri"/>
              </a:rPr>
              <a:t> such as property, inventory, or equipment to secure the loan.</a:t>
            </a:r>
            <a:endParaRPr lang="de-DE" sz="2300" b="1" dirty="0">
              <a:solidFill>
                <a:srgbClr val="595959"/>
              </a:solidFill>
            </a:endParaRPr>
          </a:p>
          <a:p>
            <a:pPr marL="800100" lvl="1" indent="-342900">
              <a:buFont typeface="+mj-lt"/>
              <a:buAutoNum type="arabicPeriod"/>
            </a:pPr>
            <a:r>
              <a:rPr lang="de-DE" sz="2300" b="1" dirty="0">
                <a:solidFill>
                  <a:srgbClr val="F2A72C"/>
                </a:solidFill>
              </a:rPr>
              <a:t>Business Plan</a:t>
            </a:r>
            <a:r>
              <a:rPr lang="de-DE" sz="2300" dirty="0">
                <a:solidFill>
                  <a:srgbClr val="F2A72C"/>
                </a:solidFill>
              </a:rPr>
              <a:t>:</a:t>
            </a:r>
          </a:p>
          <a:p>
            <a:pPr marL="1257300" lvl="2" indent="-342900">
              <a:buFont typeface="Arial" panose="020B0604020202020204" pitchFamily="34" charset="0"/>
              <a:buChar char="•"/>
            </a:pPr>
            <a:r>
              <a:rPr lang="en-GB" sz="2300" dirty="0">
                <a:solidFill>
                  <a:srgbClr val="595959"/>
                </a:solidFill>
                <a:latin typeface="Calibri"/>
                <a:ea typeface="Calibri"/>
                <a:cs typeface="Calibri"/>
                <a:sym typeface="Calibri"/>
              </a:rPr>
              <a:t>Includes a clear description of the business, revenue model, and financial projections.</a:t>
            </a:r>
          </a:p>
          <a:p>
            <a:pPr marL="1257300" lvl="2" indent="-342900">
              <a:buFont typeface="Arial" panose="020B0604020202020204" pitchFamily="34" charset="0"/>
              <a:buChar char="•"/>
            </a:pPr>
            <a:endParaRPr lang="de-DE" sz="2300" dirty="0"/>
          </a:p>
          <a:p>
            <a:pPr lvl="1"/>
            <a:endParaRPr lang="en-GB" sz="2300" b="1" dirty="0"/>
          </a:p>
          <a:p>
            <a:pPr lvl="1"/>
            <a:r>
              <a:rPr lang="en-GB" sz="2300" b="1" dirty="0"/>
              <a:t> </a:t>
            </a:r>
          </a:p>
        </p:txBody>
      </p:sp>
    </p:spTree>
    <p:extLst>
      <p:ext uri="{BB962C8B-B14F-4D97-AF65-F5344CB8AC3E}">
        <p14:creationId xmlns:p14="http://schemas.microsoft.com/office/powerpoint/2010/main" val="3977444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61603"/>
            <a:ext cx="9632553" cy="803654"/>
          </a:xfrm>
        </p:spPr>
        <p:txBody>
          <a:bodyPr/>
          <a:lstStyle/>
          <a:p>
            <a:r>
              <a:rPr lang="en-GB" sz="4000" dirty="0">
                <a:solidFill>
                  <a:schemeClr val="bg1"/>
                </a:solidFill>
                <a:latin typeface="Calibri"/>
                <a:ea typeface="Calibri"/>
                <a:cs typeface="Calibri"/>
                <a:sym typeface="Calibri"/>
              </a:rPr>
              <a:t>Creditworthiness and Risk Assessment</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245652" y="1662396"/>
            <a:ext cx="10738011" cy="4078039"/>
          </a:xfrm>
          <a:prstGeom prst="rect">
            <a:avLst/>
          </a:prstGeom>
          <a:noFill/>
        </p:spPr>
        <p:txBody>
          <a:bodyPr wrap="square">
            <a:spAutoFit/>
          </a:bodyPr>
          <a:lstStyle/>
          <a:p>
            <a:pPr marL="800100" lvl="1" indent="-342900">
              <a:buFont typeface="+mj-lt"/>
              <a:buAutoNum type="arabicPeriod"/>
            </a:pPr>
            <a:r>
              <a:rPr lang="de-DE" sz="2400" b="1" dirty="0">
                <a:solidFill>
                  <a:srgbClr val="47B5C8"/>
                </a:solidFill>
              </a:rPr>
              <a:t>Credit Score: </a:t>
            </a:r>
            <a:r>
              <a:rPr lang="en-GB" sz="2400" dirty="0"/>
              <a:t>Your credit score reflects your credit history and helps lenders assess your ability to repay the loan. A higher score typically leads to better loan terms.</a:t>
            </a:r>
          </a:p>
          <a:p>
            <a:pPr lvl="2"/>
            <a:endParaRPr lang="en-GB" sz="1000" dirty="0"/>
          </a:p>
          <a:p>
            <a:pPr marL="800100" lvl="1" indent="-342900">
              <a:buFont typeface="+mj-lt"/>
              <a:buAutoNum type="arabicPeriod"/>
            </a:pPr>
            <a:r>
              <a:rPr lang="de-DE" sz="2400" b="1" dirty="0">
                <a:solidFill>
                  <a:srgbClr val="086575"/>
                </a:solidFill>
              </a:rPr>
              <a:t>Debt-to-Income Ratio:  </a:t>
            </a:r>
            <a:r>
              <a:rPr lang="en-GB" sz="2400" dirty="0">
                <a:latin typeface="Calibri"/>
                <a:ea typeface="Calibri"/>
                <a:cs typeface="Calibri"/>
                <a:sym typeface="Calibri"/>
              </a:rPr>
              <a:t>This ratio helps lenders assess your financial health by comparing your monthly debt payments to your monthly income. Lower ratios are preferable. For example, if you have a debt-to-income ratio of 30%, it means that 30% of your monthly income goes toward debt payments. Lenders typically prefer this ratio to be below 40%.</a:t>
            </a:r>
          </a:p>
          <a:p>
            <a:pPr lvl="2"/>
            <a:endParaRPr lang="de-DE" sz="900" b="1" dirty="0"/>
          </a:p>
          <a:p>
            <a:pPr marL="800100" lvl="1" indent="-342900">
              <a:buFont typeface="+mj-lt"/>
              <a:buAutoNum type="arabicPeriod"/>
            </a:pPr>
            <a:r>
              <a:rPr lang="de-DE" sz="2400" b="1" dirty="0">
                <a:solidFill>
                  <a:srgbClr val="DE0A1D"/>
                </a:solidFill>
              </a:rPr>
              <a:t>Risk Factors: </a:t>
            </a:r>
            <a:r>
              <a:rPr lang="en-GB" sz="2400" dirty="0">
                <a:latin typeface="Calibri"/>
                <a:ea typeface="Calibri"/>
                <a:cs typeface="Calibri"/>
                <a:sym typeface="Calibri"/>
              </a:rPr>
              <a:t>Lenders evaluate the risk of lending to your business. Factors include the age of your business, industry stability, and market trends. </a:t>
            </a:r>
          </a:p>
        </p:txBody>
      </p:sp>
    </p:spTree>
    <p:extLst>
      <p:ext uri="{BB962C8B-B14F-4D97-AF65-F5344CB8AC3E}">
        <p14:creationId xmlns:p14="http://schemas.microsoft.com/office/powerpoint/2010/main" val="416164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04637" y="744653"/>
            <a:ext cx="9261115" cy="803654"/>
          </a:xfrm>
        </p:spPr>
        <p:txBody>
          <a:bodyPr/>
          <a:lstStyle/>
          <a:p>
            <a:r>
              <a:rPr lang="en-IE" sz="4800" dirty="0">
                <a:solidFill>
                  <a:schemeClr val="bg1"/>
                </a:solidFill>
              </a:rPr>
              <a:t>Learning Outcomes</a:t>
            </a:r>
            <a:endParaRPr lang="en-US" sz="4800" dirty="0">
              <a:solidFill>
                <a:schemeClr val="bg1"/>
              </a:solidFill>
            </a:endParaRPr>
          </a:p>
          <a:p>
            <a:endParaRPr lang="en-GB" sz="600" b="1" dirty="0"/>
          </a:p>
          <a:p>
            <a:r>
              <a:rPr lang="en-GB" b="1" dirty="0">
                <a:solidFill>
                  <a:srgbClr val="47B5C8"/>
                </a:solidFill>
              </a:rPr>
              <a:t>Behaviours:</a:t>
            </a:r>
          </a:p>
          <a:p>
            <a:r>
              <a:rPr lang="en-US" sz="2200" b="1" dirty="0">
                <a:solidFill>
                  <a:srgbClr val="F2A72C"/>
                </a:solidFill>
              </a:rPr>
              <a:t>Collaborative communication: </a:t>
            </a:r>
            <a:r>
              <a:rPr lang="en-GB" sz="2200" dirty="0"/>
              <a:t>Entrepreneurs will learn to work together with loan officers during the application process, learning to ask the right questions.</a:t>
            </a:r>
          </a:p>
          <a:p>
            <a:r>
              <a:rPr lang="en-US" sz="2200" b="1" dirty="0">
                <a:solidFill>
                  <a:srgbClr val="F2A72C"/>
                </a:solidFill>
              </a:rPr>
              <a:t>Proactive Inquiry: </a:t>
            </a:r>
            <a:r>
              <a:rPr lang="en-GB" sz="2200" dirty="0"/>
              <a:t>Entrepreneurs will learn to actively engage by asking informed questions about interest rates, collateral, deadlines, and any alternative options.</a:t>
            </a:r>
          </a:p>
          <a:p>
            <a:r>
              <a:rPr lang="en-US" sz="2200" b="1" dirty="0">
                <a:solidFill>
                  <a:srgbClr val="F2A72C"/>
                </a:solidFill>
              </a:rPr>
              <a:t>Negotiation: </a:t>
            </a:r>
            <a:r>
              <a:rPr lang="en-GB" sz="2200" dirty="0"/>
              <a:t>Entrepreneurs may negotiate terms that suit their business needs while also seeking guidance on loan options that best fit their growth strategy.</a:t>
            </a:r>
            <a:endParaRPr lang="en-US" sz="2200" dirty="0"/>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73657"/>
            <a:ext cx="9632553" cy="803654"/>
          </a:xfrm>
        </p:spPr>
        <p:txBody>
          <a:bodyPr/>
          <a:lstStyle/>
          <a:p>
            <a:r>
              <a:rPr lang="en-GB" sz="4800" dirty="0">
                <a:solidFill>
                  <a:schemeClr val="bg1"/>
                </a:solidFill>
                <a:latin typeface="Calibri"/>
                <a:ea typeface="Calibri"/>
                <a:cs typeface="Calibri"/>
                <a:sym typeface="Calibri"/>
              </a:rPr>
              <a:t>Types of Loan Terms</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56507" y="1544386"/>
            <a:ext cx="10899039" cy="4708981"/>
          </a:xfrm>
          <a:prstGeom prst="rect">
            <a:avLst/>
          </a:prstGeom>
          <a:noFill/>
        </p:spPr>
        <p:txBody>
          <a:bodyPr wrap="square">
            <a:spAutoFit/>
          </a:bodyPr>
          <a:lstStyle/>
          <a:p>
            <a:pPr marL="800100" lvl="1" indent="-342900">
              <a:buFont typeface="+mj-lt"/>
              <a:buAutoNum type="arabicPeriod"/>
            </a:pPr>
            <a:r>
              <a:rPr lang="de-DE" sz="2400" b="1" dirty="0">
                <a:solidFill>
                  <a:srgbClr val="47B5C8"/>
                </a:solidFill>
              </a:rPr>
              <a:t>Principal amount:</a:t>
            </a:r>
          </a:p>
          <a:p>
            <a:pPr marL="1200150" lvl="2" indent="-285750">
              <a:buFont typeface="Arial" panose="020B0604020202020204" pitchFamily="34" charset="0"/>
              <a:buChar char="•"/>
            </a:pPr>
            <a:r>
              <a:rPr lang="en-GB" sz="2400" dirty="0">
                <a:solidFill>
                  <a:srgbClr val="595959"/>
                </a:solidFill>
              </a:rPr>
              <a:t>The amount you borrow from the lender before any interest or fees are applied. It is the base sum that the borrower agrees to repay over time, typically through regular payments.</a:t>
            </a:r>
          </a:p>
          <a:p>
            <a:pPr lvl="2"/>
            <a:endParaRPr lang="en-GB" sz="2400" dirty="0"/>
          </a:p>
          <a:p>
            <a:pPr marL="800100" lvl="1" indent="-342900">
              <a:buFont typeface="+mj-lt"/>
              <a:buAutoNum type="arabicPeriod"/>
            </a:pPr>
            <a:r>
              <a:rPr lang="de-DE" sz="2400" b="1" dirty="0">
                <a:solidFill>
                  <a:srgbClr val="F2A72C"/>
                </a:solidFill>
              </a:rPr>
              <a:t>Interest rate:</a:t>
            </a:r>
          </a:p>
          <a:p>
            <a:pPr marL="1200150" lvl="2" indent="-285750">
              <a:buFont typeface="Arial" panose="020B0604020202020204" pitchFamily="34" charset="0"/>
              <a:buChar char="•"/>
            </a:pPr>
            <a:r>
              <a:rPr lang="en-GB" sz="2400" b="1" dirty="0">
                <a:solidFill>
                  <a:srgbClr val="595959"/>
                </a:solidFill>
                <a:latin typeface="Calibri"/>
                <a:ea typeface="Calibri"/>
                <a:cs typeface="Calibri"/>
                <a:sym typeface="Calibri"/>
              </a:rPr>
              <a:t>Fixed</a:t>
            </a:r>
            <a:r>
              <a:rPr lang="en-GB" sz="2400" dirty="0">
                <a:solidFill>
                  <a:srgbClr val="595959"/>
                </a:solidFill>
                <a:latin typeface="Calibri"/>
                <a:ea typeface="Calibri"/>
                <a:cs typeface="Calibri"/>
                <a:sym typeface="Calibri"/>
              </a:rPr>
              <a:t>: </a:t>
            </a:r>
            <a:r>
              <a:rPr lang="en-GB" sz="2400" dirty="0">
                <a:solidFill>
                  <a:srgbClr val="595959"/>
                </a:solidFill>
              </a:rPr>
              <a:t>A fixed interest rate is an interest rate that remains constant throughout the entire term of a loan, resulting in stable and predictable monthly payments.</a:t>
            </a:r>
          </a:p>
          <a:p>
            <a:pPr marL="1200150" lvl="2" indent="-285750">
              <a:buFont typeface="Arial" panose="020B0604020202020204" pitchFamily="34" charset="0"/>
              <a:buChar char="•"/>
            </a:pPr>
            <a:r>
              <a:rPr lang="en-GB" sz="2400" b="1" dirty="0">
                <a:solidFill>
                  <a:srgbClr val="595959"/>
                </a:solidFill>
              </a:rPr>
              <a:t>Variable: </a:t>
            </a:r>
            <a:r>
              <a:rPr lang="en-GB" sz="2400" dirty="0">
                <a:solidFill>
                  <a:srgbClr val="595959"/>
                </a:solidFill>
              </a:rPr>
              <a:t>A variable interest rate is an interest rate that can change over time based on market conditions, causing the monthly payments to fluctuate.</a:t>
            </a:r>
            <a:endParaRPr lang="de-DE" sz="2400" b="1" dirty="0">
              <a:solidFill>
                <a:srgbClr val="595959"/>
              </a:solidFill>
            </a:endParaRPr>
          </a:p>
          <a:p>
            <a:pPr lvl="2"/>
            <a:endParaRPr lang="en-GB" b="1" dirty="0">
              <a:latin typeface="Calibri"/>
              <a:ea typeface="Calibri"/>
              <a:cs typeface="Calibri"/>
              <a:sym typeface="Calibri"/>
            </a:endParaRPr>
          </a:p>
          <a:p>
            <a:pPr lvl="2"/>
            <a:endParaRPr lang="en-GB" b="1" dirty="0">
              <a:latin typeface="Calibri"/>
              <a:ea typeface="Calibri"/>
              <a:cs typeface="Calibri"/>
              <a:sym typeface="Calibri"/>
            </a:endParaRPr>
          </a:p>
        </p:txBody>
      </p:sp>
    </p:spTree>
    <p:extLst>
      <p:ext uri="{BB962C8B-B14F-4D97-AF65-F5344CB8AC3E}">
        <p14:creationId xmlns:p14="http://schemas.microsoft.com/office/powerpoint/2010/main" val="2212004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73657"/>
            <a:ext cx="9632553" cy="803654"/>
          </a:xfrm>
        </p:spPr>
        <p:txBody>
          <a:bodyPr/>
          <a:lstStyle/>
          <a:p>
            <a:r>
              <a:rPr lang="en-GB" sz="4800" dirty="0">
                <a:solidFill>
                  <a:schemeClr val="bg1"/>
                </a:solidFill>
                <a:latin typeface="Calibri"/>
                <a:ea typeface="Calibri"/>
                <a:cs typeface="Calibri"/>
                <a:sym typeface="Calibri"/>
              </a:rPr>
              <a:t>Types of Loan Terms</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298050" y="1779314"/>
            <a:ext cx="10404456" cy="3816429"/>
          </a:xfrm>
          <a:prstGeom prst="rect">
            <a:avLst/>
          </a:prstGeom>
          <a:noFill/>
        </p:spPr>
        <p:txBody>
          <a:bodyPr wrap="square">
            <a:spAutoFit/>
          </a:bodyPr>
          <a:lstStyle/>
          <a:p>
            <a:pPr lvl="1"/>
            <a:r>
              <a:rPr lang="de-DE" sz="2400" b="1" dirty="0">
                <a:solidFill>
                  <a:srgbClr val="47B5C8"/>
                </a:solidFill>
              </a:rPr>
              <a:t>3.    Repayment period:</a:t>
            </a:r>
          </a:p>
          <a:p>
            <a:pPr marL="1257300" lvl="2" indent="-342900">
              <a:buFont typeface="Arial" panose="020B0604020202020204" pitchFamily="34" charset="0"/>
              <a:buChar char="•"/>
            </a:pPr>
            <a:r>
              <a:rPr lang="en-GB" sz="2400" dirty="0">
                <a:solidFill>
                  <a:srgbClr val="595959"/>
                </a:solidFill>
                <a:ea typeface="Calibri"/>
                <a:cs typeface="Calibri"/>
                <a:sym typeface="Calibri"/>
              </a:rPr>
              <a:t>The time frame over which the loan must be repaid. Short-term loans (less than 3 years) may have higher monthly payments but lower total interest costs.</a:t>
            </a:r>
          </a:p>
          <a:p>
            <a:pPr lvl="2"/>
            <a:endParaRPr lang="en-GB" sz="1200" dirty="0">
              <a:solidFill>
                <a:srgbClr val="595959"/>
              </a:solidFill>
              <a:ea typeface="Calibri"/>
              <a:cs typeface="Calibri"/>
              <a:sym typeface="Calibri"/>
            </a:endParaRPr>
          </a:p>
          <a:p>
            <a:pPr lvl="1"/>
            <a:r>
              <a:rPr lang="de-DE" sz="2400" b="1" dirty="0">
                <a:solidFill>
                  <a:srgbClr val="DE0A1D"/>
                </a:solidFill>
              </a:rPr>
              <a:t>4.   Fees:</a:t>
            </a:r>
          </a:p>
          <a:p>
            <a:pPr marL="1257300" lvl="2" indent="-342900">
              <a:buFont typeface="Arial" panose="020B0604020202020204" pitchFamily="34" charset="0"/>
              <a:buChar char="•"/>
            </a:pPr>
            <a:r>
              <a:rPr lang="en-GB" sz="2400" dirty="0">
                <a:solidFill>
                  <a:srgbClr val="595959"/>
                </a:solidFill>
              </a:rPr>
              <a:t>Loan fees are additional costs charged by lenders for processing, approving, or servicing a loan, such as origination fees, late payment fees, or prepayment fees.</a:t>
            </a:r>
            <a:endParaRPr lang="en-GB" sz="2400" dirty="0">
              <a:solidFill>
                <a:srgbClr val="595959"/>
              </a:solidFill>
              <a:ea typeface="Calibri"/>
              <a:cs typeface="Calibri"/>
              <a:sym typeface="Calibri"/>
            </a:endParaRPr>
          </a:p>
          <a:p>
            <a:pPr marL="1257300" lvl="2" indent="-342900">
              <a:buFont typeface="Arial" panose="020B0604020202020204" pitchFamily="34" charset="0"/>
              <a:buChar char="•"/>
            </a:pPr>
            <a:endParaRPr lang="en-GB" b="1" dirty="0">
              <a:latin typeface="Calibri"/>
              <a:ea typeface="Calibri"/>
              <a:cs typeface="Calibri"/>
              <a:sym typeface="Calibri"/>
            </a:endParaRPr>
          </a:p>
          <a:p>
            <a:pPr lvl="2"/>
            <a:endParaRPr lang="en-GB" b="1" dirty="0">
              <a:latin typeface="Calibri"/>
              <a:ea typeface="Calibri"/>
              <a:cs typeface="Calibri"/>
              <a:sym typeface="Calibri"/>
            </a:endParaRPr>
          </a:p>
        </p:txBody>
      </p:sp>
    </p:spTree>
    <p:extLst>
      <p:ext uri="{BB962C8B-B14F-4D97-AF65-F5344CB8AC3E}">
        <p14:creationId xmlns:p14="http://schemas.microsoft.com/office/powerpoint/2010/main" val="95428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800" dirty="0">
                <a:solidFill>
                  <a:schemeClr val="bg1"/>
                </a:solidFill>
                <a:latin typeface="Calibri"/>
                <a:ea typeface="Calibri"/>
                <a:cs typeface="Calibri"/>
                <a:sym typeface="Calibri"/>
              </a:rPr>
              <a:t>Loan Terms to Understand</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137022" y="1594787"/>
            <a:ext cx="10864531" cy="6247864"/>
          </a:xfrm>
          <a:prstGeom prst="rect">
            <a:avLst/>
          </a:prstGeom>
          <a:noFill/>
        </p:spPr>
        <p:txBody>
          <a:bodyPr wrap="square">
            <a:spAutoFit/>
          </a:bodyPr>
          <a:lstStyle/>
          <a:p>
            <a:pPr marL="800100" lvl="1" indent="-342900">
              <a:buFont typeface="+mj-lt"/>
              <a:buAutoNum type="arabicPeriod"/>
            </a:pPr>
            <a:r>
              <a:rPr lang="de-DE" sz="2300" b="1" dirty="0">
                <a:solidFill>
                  <a:srgbClr val="47B5C8"/>
                </a:solidFill>
              </a:rPr>
              <a:t>Annual Percentage Rate (APR): </a:t>
            </a:r>
            <a:r>
              <a:rPr lang="en-GB" sz="2300" dirty="0">
                <a:solidFill>
                  <a:srgbClr val="595959"/>
                </a:solidFill>
              </a:rPr>
              <a:t>The total yearly cost of a loan, expressed as a percentage, which includes the interest rate as well as any additional fees or costs associated with the loan, offering a more complete picture of the cost of borrowing.</a:t>
            </a:r>
          </a:p>
          <a:p>
            <a:pPr marL="800100" lvl="1" indent="-342900">
              <a:buFont typeface="+mj-lt"/>
              <a:buAutoNum type="arabicPeriod"/>
            </a:pPr>
            <a:r>
              <a:rPr lang="de-DE" sz="2300" b="1" dirty="0">
                <a:solidFill>
                  <a:srgbClr val="F2A72C"/>
                </a:solidFill>
              </a:rPr>
              <a:t>Amortization: </a:t>
            </a:r>
            <a:r>
              <a:rPr lang="en-GB" sz="2300" dirty="0">
                <a:solidFill>
                  <a:srgbClr val="595959"/>
                </a:solidFill>
                <a:ea typeface="Calibri"/>
                <a:cs typeface="Calibri"/>
                <a:sym typeface="Calibri"/>
              </a:rPr>
              <a:t>This refers to how loan payments are spread over time, with part of each payment going toward interest and the rest to reducing the principal.</a:t>
            </a:r>
          </a:p>
          <a:p>
            <a:pPr marL="800100" lvl="1" indent="-342900">
              <a:buFont typeface="+mj-lt"/>
              <a:buAutoNum type="arabicPeriod"/>
            </a:pPr>
            <a:r>
              <a:rPr lang="de-DE" sz="2300" b="1" dirty="0"/>
              <a:t>Default terms: </a:t>
            </a:r>
            <a:r>
              <a:rPr lang="en-GB" sz="2300" dirty="0">
                <a:solidFill>
                  <a:srgbClr val="595959"/>
                </a:solidFill>
                <a:ea typeface="Calibri"/>
                <a:cs typeface="Calibri"/>
                <a:sym typeface="Calibri"/>
              </a:rPr>
              <a:t>The consequences and actions that occur if you fail to make loan payments. These can include increased interest rates, penalties, or legal action.</a:t>
            </a:r>
          </a:p>
          <a:p>
            <a:pPr marL="800100" lvl="1" indent="-342900">
              <a:buFont typeface="+mj-lt"/>
              <a:buAutoNum type="arabicPeriod"/>
            </a:pPr>
            <a:r>
              <a:rPr lang="de-DE" sz="2300" b="1" dirty="0">
                <a:solidFill>
                  <a:srgbClr val="DE0A1D"/>
                </a:solidFill>
              </a:rPr>
              <a:t>Loan Coventants: </a:t>
            </a:r>
            <a:r>
              <a:rPr lang="en-GB" sz="2300" dirty="0">
                <a:solidFill>
                  <a:srgbClr val="595959"/>
                </a:solidFill>
                <a:ea typeface="Calibri"/>
                <a:cs typeface="Calibri"/>
                <a:sym typeface="Calibri"/>
              </a:rPr>
              <a:t>Specific conditions that borrowers must meet during the loan term, such as maintaining a certain level of revenue or not taking on additional debt. For example, a lender may require you to keep a minimum cash balance in your business bank account while repaying the loan.</a:t>
            </a:r>
          </a:p>
          <a:p>
            <a:pPr marL="800100" lvl="1" indent="-342900">
              <a:buFont typeface="+mj-lt"/>
              <a:buAutoNum type="arabicPeriod"/>
            </a:pPr>
            <a:endParaRPr lang="en-GB" sz="2400" dirty="0">
              <a:solidFill>
                <a:srgbClr val="595959"/>
              </a:solidFill>
              <a:ea typeface="Calibri"/>
              <a:cs typeface="Calibri"/>
              <a:sym typeface="Calibri"/>
            </a:endParaRPr>
          </a:p>
          <a:p>
            <a:pPr marL="800100" lvl="1" indent="-342900">
              <a:buFont typeface="+mj-lt"/>
              <a:buAutoNum type="arabicPeriod"/>
            </a:pPr>
            <a:endParaRPr lang="en-GB" sz="2400" dirty="0">
              <a:solidFill>
                <a:srgbClr val="595959"/>
              </a:solidFill>
              <a:ea typeface="Calibri"/>
              <a:cs typeface="Calibri"/>
              <a:sym typeface="Calibri"/>
            </a:endParaRPr>
          </a:p>
          <a:p>
            <a:pPr lvl="2"/>
            <a:endParaRPr lang="en-GB" dirty="0">
              <a:solidFill>
                <a:srgbClr val="595959"/>
              </a:solidFill>
              <a:latin typeface="Calibri"/>
              <a:ea typeface="Calibri"/>
              <a:cs typeface="Calibri"/>
              <a:sym typeface="Calibri"/>
            </a:endParaRPr>
          </a:p>
          <a:p>
            <a:pPr lvl="2"/>
            <a:endParaRPr lang="en-GB" dirty="0">
              <a:latin typeface="Calibri"/>
              <a:ea typeface="Calibri"/>
              <a:cs typeface="Calibri"/>
              <a:sym typeface="Calibri"/>
            </a:endParaRPr>
          </a:p>
          <a:p>
            <a:pPr marL="1257300" lvl="2" indent="-342900">
              <a:buFont typeface="Arial" panose="020B0604020202020204" pitchFamily="34" charset="0"/>
              <a:buChar char="•"/>
            </a:pPr>
            <a:endParaRPr lang="en-GB" b="1" dirty="0">
              <a:latin typeface="Calibri"/>
              <a:ea typeface="Calibri"/>
              <a:cs typeface="Calibri"/>
              <a:sym typeface="Calibri"/>
            </a:endParaRPr>
          </a:p>
          <a:p>
            <a:pPr lvl="2"/>
            <a:endParaRPr lang="en-GB" b="1" dirty="0">
              <a:latin typeface="Calibri"/>
              <a:ea typeface="Calibri"/>
              <a:cs typeface="Calibri"/>
              <a:sym typeface="Calibri"/>
            </a:endParaRPr>
          </a:p>
        </p:txBody>
      </p:sp>
    </p:spTree>
    <p:extLst>
      <p:ext uri="{BB962C8B-B14F-4D97-AF65-F5344CB8AC3E}">
        <p14:creationId xmlns:p14="http://schemas.microsoft.com/office/powerpoint/2010/main" val="96205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800" dirty="0">
                <a:solidFill>
                  <a:schemeClr val="bg1"/>
                </a:solidFill>
                <a:latin typeface="Calibri"/>
                <a:ea typeface="Calibri"/>
                <a:cs typeface="Calibri"/>
                <a:sym typeface="Calibri"/>
              </a:rPr>
              <a:t>Comparing Loan offers </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1" y="1678302"/>
            <a:ext cx="6456327" cy="4154984"/>
          </a:xfrm>
          <a:prstGeom prst="rect">
            <a:avLst/>
          </a:prstGeom>
          <a:noFill/>
        </p:spPr>
        <p:txBody>
          <a:bodyPr wrap="square">
            <a:spAutoFit/>
          </a:bodyPr>
          <a:lstStyle/>
          <a:p>
            <a:pPr marL="0" lvl="1"/>
            <a:r>
              <a:rPr lang="de-DE" sz="2200" b="1" dirty="0"/>
              <a:t>Interest Rate Comparison:</a:t>
            </a:r>
          </a:p>
          <a:p>
            <a:pPr marL="0" lvl="2"/>
            <a:r>
              <a:rPr lang="en-GB" sz="2200" dirty="0">
                <a:solidFill>
                  <a:srgbClr val="595959"/>
                </a:solidFill>
              </a:rPr>
              <a:t>When comparing interest rates on loans, it’s essential to consider not only the rate itself but also factors like whether the rate is fixed or variable, the loan term, and how often interest is compounded. A lower interest rate may seem appealing, but a shorter-term loan with a slightly higher rate might result in lower overall interest costs due to the reduced time for interest accrual. Additionally, variable rates can start lower than fixed rates but may rise over time, potentially making a fixed rate more predictable and cost-effective in the long run. </a:t>
            </a:r>
          </a:p>
        </p:txBody>
      </p:sp>
      <p:pic>
        <p:nvPicPr>
          <p:cNvPr id="5" name="Picture 4" descr="A hand holding a magnifying glass with a percent sign&#10;&#10;Description automatically generated">
            <a:extLst>
              <a:ext uri="{FF2B5EF4-FFF2-40B4-BE49-F238E27FC236}">
                <a16:creationId xmlns:a16="http://schemas.microsoft.com/office/drawing/2014/main" id="{41F35D45-BF73-5528-870A-4E97985CF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4709" y="2492832"/>
            <a:ext cx="3612703" cy="2409645"/>
          </a:xfrm>
          <a:prstGeom prst="rect">
            <a:avLst/>
          </a:prstGeom>
        </p:spPr>
      </p:pic>
      <p:sp>
        <p:nvSpPr>
          <p:cNvPr id="7" name="TextBox 6">
            <a:extLst>
              <a:ext uri="{FF2B5EF4-FFF2-40B4-BE49-F238E27FC236}">
                <a16:creationId xmlns:a16="http://schemas.microsoft.com/office/drawing/2014/main" id="{8498DAF3-71F9-662D-7FC5-FA1A760148F1}"/>
              </a:ext>
            </a:extLst>
          </p:cNvPr>
          <p:cNvSpPr txBox="1"/>
          <p:nvPr/>
        </p:nvSpPr>
        <p:spPr>
          <a:xfrm>
            <a:off x="955010" y="6858000"/>
            <a:ext cx="10281980" cy="230832"/>
          </a:xfrm>
          <a:prstGeom prst="rect">
            <a:avLst/>
          </a:prstGeom>
          <a:noFill/>
        </p:spPr>
        <p:txBody>
          <a:bodyPr wrap="square" rtlCol="0">
            <a:spAutoFit/>
          </a:bodyPr>
          <a:lstStyle/>
          <a:p>
            <a:r>
              <a:rPr lang="en-IE" sz="900">
                <a:hlinkClick r:id="rId3" tooltip="https://foto.wuestenigel.com/percentage-symbol-under-magnifying-glass/"/>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2560457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800" dirty="0">
                <a:solidFill>
                  <a:schemeClr val="bg1"/>
                </a:solidFill>
                <a:latin typeface="Calibri"/>
                <a:ea typeface="Calibri"/>
                <a:cs typeface="Calibri"/>
                <a:sym typeface="Calibri"/>
              </a:rPr>
              <a:t>Comparing Loan offers </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94865" y="1723814"/>
            <a:ext cx="6856123" cy="3508653"/>
          </a:xfrm>
          <a:prstGeom prst="rect">
            <a:avLst/>
          </a:prstGeom>
          <a:noFill/>
        </p:spPr>
        <p:txBody>
          <a:bodyPr wrap="square">
            <a:spAutoFit/>
          </a:bodyPr>
          <a:lstStyle/>
          <a:p>
            <a:pPr marL="0" lvl="1"/>
            <a:r>
              <a:rPr lang="de-DE" sz="2400" b="1" dirty="0"/>
              <a:t> Hidden Costs</a:t>
            </a:r>
          </a:p>
          <a:p>
            <a:pPr marL="85725" lvl="2"/>
            <a:r>
              <a:rPr lang="en-GB" sz="2200" dirty="0">
                <a:solidFill>
                  <a:srgbClr val="595959"/>
                </a:solidFill>
                <a:ea typeface="Calibri"/>
                <a:cs typeface="Calibri"/>
                <a:sym typeface="Calibri"/>
              </a:rPr>
              <a:t>Hidden costs associated with loans can include fees and charges that may not be immediately obvious when taking out a loan, such as origination fees, application fees, prepayment penalties, and late payment charges. These costs can increase the overall expense of the loan beyond the advertised interest rate. It’s important to carefully review the loan agreement and ask the lender about any potential fees to get a clear understanding of the total cost of borrowing.</a:t>
            </a:r>
          </a:p>
        </p:txBody>
      </p:sp>
      <p:pic>
        <p:nvPicPr>
          <p:cNvPr id="9" name="Picture 8" descr="A hand holding a magnifying glass&#10;&#10;Description automatically generated">
            <a:extLst>
              <a:ext uri="{FF2B5EF4-FFF2-40B4-BE49-F238E27FC236}">
                <a16:creationId xmlns:a16="http://schemas.microsoft.com/office/drawing/2014/main" id="{B3DC44EA-27F0-0681-2AE4-7E2D2963555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45561" y="1765540"/>
            <a:ext cx="2626264" cy="3939396"/>
          </a:xfrm>
          <a:prstGeom prst="rect">
            <a:avLst/>
          </a:prstGeom>
        </p:spPr>
      </p:pic>
    </p:spTree>
    <p:extLst>
      <p:ext uri="{BB962C8B-B14F-4D97-AF65-F5344CB8AC3E}">
        <p14:creationId xmlns:p14="http://schemas.microsoft.com/office/powerpoint/2010/main" val="2315648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800" dirty="0">
                <a:solidFill>
                  <a:schemeClr val="bg1"/>
                </a:solidFill>
                <a:latin typeface="Calibri"/>
                <a:ea typeface="Calibri"/>
                <a:cs typeface="Calibri"/>
                <a:sym typeface="Calibri"/>
              </a:rPr>
              <a:t>Hidden Fees</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878895" y="1576058"/>
            <a:ext cx="6200516" cy="4708981"/>
          </a:xfrm>
          <a:prstGeom prst="rect">
            <a:avLst/>
          </a:prstGeom>
          <a:noFill/>
        </p:spPr>
        <p:txBody>
          <a:bodyPr wrap="square">
            <a:spAutoFit/>
          </a:bodyPr>
          <a:lstStyle/>
          <a:p>
            <a:pPr marL="0" lvl="1"/>
            <a:r>
              <a:rPr lang="de-DE" sz="2400" b="1" dirty="0"/>
              <a:t>Application fees:</a:t>
            </a:r>
          </a:p>
          <a:p>
            <a:pPr marL="0" lvl="2"/>
            <a:r>
              <a:rPr lang="en-GB" sz="2400" dirty="0">
                <a:solidFill>
                  <a:srgbClr val="595959"/>
                </a:solidFill>
              </a:rPr>
              <a:t>Some lenders charge a non-refundable fee just for processing your loan application. This fee can be charged even if your loan is not approved.</a:t>
            </a:r>
          </a:p>
          <a:p>
            <a:pPr marL="0" lvl="2"/>
            <a:endParaRPr lang="en-GB" sz="2400" b="1" dirty="0"/>
          </a:p>
          <a:p>
            <a:pPr marL="0" lvl="2"/>
            <a:r>
              <a:rPr lang="de-DE" sz="2400" b="1" dirty="0"/>
              <a:t>Origination fees:</a:t>
            </a:r>
          </a:p>
          <a:p>
            <a:pPr marL="0" lvl="2"/>
            <a:r>
              <a:rPr lang="en-GB" sz="2400" dirty="0">
                <a:solidFill>
                  <a:srgbClr val="595959"/>
                </a:solidFill>
                <a:latin typeface="Calibri"/>
                <a:ea typeface="Calibri"/>
                <a:cs typeface="Calibri"/>
                <a:sym typeface="Calibri"/>
              </a:rPr>
              <a:t>A one-time fee paid to the lender for processing the loan, usually a percentage of the loan amount. For example, for a €100,000.00 with a 2% origination fee, you will have to pay €2,000.00 upfront.</a:t>
            </a:r>
          </a:p>
          <a:p>
            <a:pPr lvl="2"/>
            <a:endParaRPr lang="en-GB" b="1" dirty="0">
              <a:latin typeface="Calibri"/>
              <a:ea typeface="Calibri"/>
              <a:cs typeface="Calibri"/>
              <a:sym typeface="Calibri"/>
            </a:endParaRPr>
          </a:p>
          <a:p>
            <a:pPr lvl="2"/>
            <a:endParaRPr lang="en-GB" b="1" dirty="0">
              <a:latin typeface="Calibri"/>
              <a:ea typeface="Calibri"/>
              <a:cs typeface="Calibri"/>
              <a:sym typeface="Calibri"/>
            </a:endParaRPr>
          </a:p>
        </p:txBody>
      </p:sp>
      <p:pic>
        <p:nvPicPr>
          <p:cNvPr id="5" name="Picture 4" descr="A wooden letter tiles on a wooden stand&#10;&#10;Description automatically generated with medium confidence">
            <a:extLst>
              <a:ext uri="{FF2B5EF4-FFF2-40B4-BE49-F238E27FC236}">
                <a16:creationId xmlns:a16="http://schemas.microsoft.com/office/drawing/2014/main" id="{182D87B2-3F89-5BB0-4995-079C19C25D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0449" y="2438400"/>
            <a:ext cx="3700733" cy="2467155"/>
          </a:xfrm>
          <a:prstGeom prst="rect">
            <a:avLst/>
          </a:prstGeom>
        </p:spPr>
      </p:pic>
    </p:spTree>
    <p:extLst>
      <p:ext uri="{BB962C8B-B14F-4D97-AF65-F5344CB8AC3E}">
        <p14:creationId xmlns:p14="http://schemas.microsoft.com/office/powerpoint/2010/main" val="3400813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4608" y="682535"/>
            <a:ext cx="9632553" cy="803654"/>
          </a:xfrm>
        </p:spPr>
        <p:txBody>
          <a:bodyPr/>
          <a:lstStyle/>
          <a:p>
            <a:r>
              <a:rPr lang="en-GB" sz="4800" dirty="0">
                <a:solidFill>
                  <a:schemeClr val="bg1"/>
                </a:solidFill>
                <a:latin typeface="Calibri"/>
                <a:ea typeface="Calibri"/>
                <a:cs typeface="Calibri"/>
                <a:sym typeface="Calibri"/>
              </a:rPr>
              <a:t>Hidden Fees</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54608" y="1504260"/>
            <a:ext cx="10312718" cy="4524315"/>
          </a:xfrm>
          <a:prstGeom prst="rect">
            <a:avLst/>
          </a:prstGeom>
          <a:noFill/>
        </p:spPr>
        <p:txBody>
          <a:bodyPr wrap="square">
            <a:spAutoFit/>
          </a:bodyPr>
          <a:lstStyle/>
          <a:p>
            <a:pPr marL="0" lvl="1"/>
            <a:r>
              <a:rPr lang="de-DE" sz="2400" b="1" dirty="0"/>
              <a:t>Late payment fees: </a:t>
            </a:r>
            <a:r>
              <a:rPr lang="en-GB" sz="2400" dirty="0">
                <a:solidFill>
                  <a:srgbClr val="595959"/>
                </a:solidFill>
                <a:ea typeface="Calibri"/>
                <a:cs typeface="Calibri"/>
                <a:sym typeface="Calibri"/>
              </a:rPr>
              <a:t>If you miss or delay payments, additional fees may be charged. If your monthly loan payment is €1,000, a late fee could be €50 or more for every missed deadline.</a:t>
            </a:r>
          </a:p>
          <a:p>
            <a:pPr marL="0" lvl="2"/>
            <a:endParaRPr lang="en-GB" sz="2400" dirty="0">
              <a:ea typeface="Calibri"/>
              <a:cs typeface="Calibri"/>
              <a:sym typeface="Calibri"/>
            </a:endParaRPr>
          </a:p>
          <a:p>
            <a:pPr marL="0" lvl="1"/>
            <a:r>
              <a:rPr lang="de-DE" sz="2400" b="1" dirty="0"/>
              <a:t>Prepayment fees: </a:t>
            </a:r>
            <a:r>
              <a:rPr lang="en-GB" sz="2400" dirty="0">
                <a:solidFill>
                  <a:srgbClr val="595959"/>
                </a:solidFill>
              </a:rPr>
              <a:t>Some loans charge a fee for paying off the loan early because the lender misses out on potential interest. For example, paying off a €50,000 loan early might trigger a €1,500 prepayment penalty.</a:t>
            </a:r>
          </a:p>
          <a:p>
            <a:pPr marL="0" lvl="1"/>
            <a:endParaRPr lang="en-GB" sz="2400" b="1" dirty="0">
              <a:solidFill>
                <a:srgbClr val="595959"/>
              </a:solidFill>
            </a:endParaRPr>
          </a:p>
          <a:p>
            <a:pPr marL="0" lvl="1"/>
            <a:r>
              <a:rPr lang="de-DE" sz="2400" b="1" dirty="0"/>
              <a:t>Balloon payments: </a:t>
            </a:r>
            <a:r>
              <a:rPr lang="en-GB" sz="2400" dirty="0">
                <a:solidFill>
                  <a:srgbClr val="595959"/>
                </a:solidFill>
              </a:rPr>
              <a:t>Certain loans require a large, final payment at the end of the loan term. After making smaller monthly payments for five years, you may owe a large balloon payment of €10,000 at the end.</a:t>
            </a:r>
          </a:p>
          <a:p>
            <a:pPr marL="0" lvl="1"/>
            <a:endParaRPr lang="en-GB" sz="2400" b="1" dirty="0">
              <a:solidFill>
                <a:srgbClr val="595959"/>
              </a:solidFill>
              <a:ea typeface="Calibri"/>
              <a:cs typeface="Calibri"/>
              <a:sym typeface="Calibri"/>
            </a:endParaRPr>
          </a:p>
        </p:txBody>
      </p:sp>
    </p:spTree>
    <p:extLst>
      <p:ext uri="{BB962C8B-B14F-4D97-AF65-F5344CB8AC3E}">
        <p14:creationId xmlns:p14="http://schemas.microsoft.com/office/powerpoint/2010/main" val="513769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4800" dirty="0">
                <a:solidFill>
                  <a:schemeClr val="bg1"/>
                </a:solidFill>
                <a:latin typeface="Calibri"/>
                <a:ea typeface="Calibri"/>
                <a:cs typeface="Calibri"/>
                <a:sym typeface="Calibri"/>
              </a:rPr>
              <a:t>Other costs to consider </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3" y="1839949"/>
            <a:ext cx="9632552" cy="3477875"/>
          </a:xfrm>
          <a:prstGeom prst="rect">
            <a:avLst/>
          </a:prstGeom>
          <a:noFill/>
        </p:spPr>
        <p:txBody>
          <a:bodyPr wrap="square">
            <a:spAutoFit/>
          </a:bodyPr>
          <a:lstStyle/>
          <a:p>
            <a:pPr marL="0" lvl="1"/>
            <a:r>
              <a:rPr lang="de-DE" sz="2200" b="1" dirty="0"/>
              <a:t>Variable interest rate increases:</a:t>
            </a:r>
          </a:p>
          <a:p>
            <a:pPr marL="0" lvl="2"/>
            <a:r>
              <a:rPr lang="en-GB" sz="2200" dirty="0">
                <a:solidFill>
                  <a:srgbClr val="595959"/>
                </a:solidFill>
                <a:latin typeface="Calibri"/>
                <a:ea typeface="Calibri"/>
                <a:cs typeface="Calibri"/>
                <a:sym typeface="Calibri"/>
              </a:rPr>
              <a:t>Variable-rate loans might start with a lower interest rate, but it can increase significantly based on market conditions. A loan starting at 4% might increase to 7% after two years, drastically increasing your monthly payment.</a:t>
            </a:r>
          </a:p>
          <a:p>
            <a:pPr marL="0" lvl="2"/>
            <a:endParaRPr lang="en-GB" sz="2200" dirty="0">
              <a:latin typeface="Calibri"/>
              <a:ea typeface="Calibri"/>
              <a:cs typeface="Calibri"/>
              <a:sym typeface="Calibri"/>
            </a:endParaRPr>
          </a:p>
          <a:p>
            <a:pPr marL="0" lvl="1"/>
            <a:r>
              <a:rPr lang="de-DE" sz="2200" b="1" dirty="0"/>
              <a:t>Insurance Requirements:</a:t>
            </a:r>
          </a:p>
          <a:p>
            <a:pPr marL="0" lvl="2"/>
            <a:r>
              <a:rPr lang="en-GB" sz="2200" dirty="0">
                <a:solidFill>
                  <a:srgbClr val="595959"/>
                </a:solidFill>
                <a:ea typeface="Calibri"/>
                <a:cs typeface="Calibri"/>
                <a:sym typeface="Calibri"/>
              </a:rPr>
              <a:t>Some lenders require you to take out life, disability, or business insurance, which can increase the overall loan cost. For example, a €500,000.00 loan might require a business insurance policy costing €1,000.00 annually for the life of the loan.</a:t>
            </a:r>
          </a:p>
          <a:p>
            <a:pPr marL="0" lvl="2"/>
            <a:endParaRPr lang="en-GB" sz="2200" dirty="0">
              <a:latin typeface="Calibri"/>
              <a:ea typeface="Calibri"/>
              <a:cs typeface="Calibri"/>
              <a:sym typeface="Calibri"/>
            </a:endParaRPr>
          </a:p>
        </p:txBody>
      </p:sp>
    </p:spTree>
    <p:extLst>
      <p:ext uri="{BB962C8B-B14F-4D97-AF65-F5344CB8AC3E}">
        <p14:creationId xmlns:p14="http://schemas.microsoft.com/office/powerpoint/2010/main" val="1930878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451134" cy="1644601"/>
          </a:xfrm>
        </p:spPr>
        <p:txBody>
          <a:bodyPr>
            <a:normAutofit/>
          </a:bodyPr>
          <a:lstStyle/>
          <a:p>
            <a:r>
              <a:rPr lang="en-GB" dirty="0"/>
              <a:t>Risk Awareness</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04</a:t>
            </a:r>
          </a:p>
        </p:txBody>
      </p:sp>
    </p:spTree>
    <p:extLst>
      <p:ext uri="{BB962C8B-B14F-4D97-AF65-F5344CB8AC3E}">
        <p14:creationId xmlns:p14="http://schemas.microsoft.com/office/powerpoint/2010/main" val="451467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23491"/>
            <a:ext cx="9632553" cy="803654"/>
          </a:xfrm>
        </p:spPr>
        <p:txBody>
          <a:bodyPr/>
          <a:lstStyle/>
          <a:p>
            <a:r>
              <a:rPr lang="en-GB" sz="4800" dirty="0">
                <a:solidFill>
                  <a:schemeClr val="bg1"/>
                </a:solidFill>
                <a:latin typeface="Calibri"/>
                <a:ea typeface="Calibri"/>
                <a:cs typeface="Calibri"/>
                <a:sym typeface="Calibri"/>
              </a:rPr>
              <a:t>Building Risk Awareness </a:t>
            </a:r>
          </a:p>
          <a:p>
            <a:r>
              <a:rPr lang="en-US" dirty="0">
                <a:solidFill>
                  <a:schemeClr val="bg1"/>
                </a:solidFill>
              </a:rPr>
              <a:t>	</a:t>
            </a:r>
          </a:p>
        </p:txBody>
      </p:sp>
      <p:sp>
        <p:nvSpPr>
          <p:cNvPr id="5" name="TextBox 4">
            <a:extLst>
              <a:ext uri="{FF2B5EF4-FFF2-40B4-BE49-F238E27FC236}">
                <a16:creationId xmlns:a16="http://schemas.microsoft.com/office/drawing/2014/main" id="{3B9583CE-4C40-DC56-4A2C-C55284F86DC0}"/>
              </a:ext>
            </a:extLst>
          </p:cNvPr>
          <p:cNvSpPr txBox="1"/>
          <p:nvPr/>
        </p:nvSpPr>
        <p:spPr>
          <a:xfrm>
            <a:off x="880186" y="1527145"/>
            <a:ext cx="9695799" cy="4967194"/>
          </a:xfrm>
          <a:prstGeom prst="rect">
            <a:avLst/>
          </a:prstGeom>
          <a:noFill/>
        </p:spPr>
        <p:txBody>
          <a:bodyPr wrap="square">
            <a:spAutoFit/>
          </a:bodyPr>
          <a:lstStyle/>
          <a:p>
            <a:pPr marL="0" lvl="0" indent="0" algn="just" rtl="0">
              <a:lnSpc>
                <a:spcPct val="115000"/>
              </a:lnSpc>
              <a:spcBef>
                <a:spcPts val="1200"/>
              </a:spcBef>
              <a:spcAft>
                <a:spcPts val="0"/>
              </a:spcAft>
              <a:buNone/>
            </a:pPr>
            <a:r>
              <a:rPr lang="en-GB" sz="2400" b="1" dirty="0"/>
              <a:t>Identify and assess risks</a:t>
            </a:r>
            <a:r>
              <a:rPr lang="en-GB" sz="2400" dirty="0"/>
              <a:t> </a:t>
            </a:r>
            <a:r>
              <a:rPr lang="en-GB" sz="2400" dirty="0">
                <a:solidFill>
                  <a:srgbClr val="595959"/>
                </a:solidFill>
              </a:rPr>
              <a:t>associated with taking loans, such as:</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Market fluctuations affecting Income</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Changes in interest rates</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Upfront Fees</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Insurance/assignment on future income</a:t>
            </a:r>
          </a:p>
          <a:p>
            <a:pPr marL="342900" lvl="0" indent="-342900"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Repayment challenges due to cash flow                                                                     issues.</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Total payable amount</a:t>
            </a:r>
          </a:p>
          <a:p>
            <a:pPr marL="0" lvl="0" indent="0" algn="just" rtl="0">
              <a:lnSpc>
                <a:spcPct val="115000"/>
              </a:lnSpc>
              <a:spcBef>
                <a:spcPts val="1200"/>
              </a:spcBef>
              <a:spcAft>
                <a:spcPts val="0"/>
              </a:spcAft>
              <a:buNone/>
            </a:pPr>
            <a:endParaRPr lang="en-GB" sz="2400" dirty="0"/>
          </a:p>
        </p:txBody>
      </p:sp>
      <p:pic>
        <p:nvPicPr>
          <p:cNvPr id="6" name="Picture 5" descr="A pen on a white paper&#10;&#10;Description automatically generated">
            <a:extLst>
              <a:ext uri="{FF2B5EF4-FFF2-40B4-BE49-F238E27FC236}">
                <a16:creationId xmlns:a16="http://schemas.microsoft.com/office/drawing/2014/main" id="{884F5A0D-EEFD-6F3B-CA0B-F84BAA25A7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22552" y="2443139"/>
            <a:ext cx="4222451" cy="2801721"/>
          </a:xfrm>
          <a:prstGeom prst="rect">
            <a:avLst/>
          </a:prstGeom>
        </p:spPr>
      </p:pic>
    </p:spTree>
    <p:extLst>
      <p:ext uri="{BB962C8B-B14F-4D97-AF65-F5344CB8AC3E}">
        <p14:creationId xmlns:p14="http://schemas.microsoft.com/office/powerpoint/2010/main" val="143696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2844" y="744653"/>
            <a:ext cx="9056578" cy="803654"/>
          </a:xfrm>
        </p:spPr>
        <p:txBody>
          <a:bodyPr/>
          <a:lstStyle/>
          <a:p>
            <a:r>
              <a:rPr lang="en-IE" sz="4800" dirty="0">
                <a:solidFill>
                  <a:schemeClr val="bg1"/>
                </a:solidFill>
              </a:rPr>
              <a:t>Learning Outcomes</a:t>
            </a:r>
            <a:endParaRPr lang="en-US" sz="4800" dirty="0">
              <a:solidFill>
                <a:schemeClr val="bg1"/>
              </a:solidFill>
            </a:endParaRPr>
          </a:p>
          <a:p>
            <a:endParaRPr lang="en-GB" sz="2400" b="1" dirty="0">
              <a:solidFill>
                <a:srgbClr val="47B5C8"/>
              </a:solidFill>
            </a:endParaRPr>
          </a:p>
          <a:p>
            <a:r>
              <a:rPr lang="en-GB" b="1" dirty="0">
                <a:solidFill>
                  <a:srgbClr val="47B5C8"/>
                </a:solidFill>
              </a:rPr>
              <a:t>Attitudes:</a:t>
            </a:r>
          </a:p>
          <a:p>
            <a:r>
              <a:rPr lang="en-US" sz="2200" b="1" dirty="0">
                <a:solidFill>
                  <a:srgbClr val="F2A72C"/>
                </a:solidFill>
              </a:rPr>
              <a:t>Open-mindedness: </a:t>
            </a:r>
            <a:r>
              <a:rPr lang="en-GB" sz="2200" dirty="0"/>
              <a:t>Entrepreneurs and financial officers should be willing to listen to each other's perspectives without preconceived judgments, fostering mutual understanding.</a:t>
            </a:r>
          </a:p>
          <a:p>
            <a:endParaRPr lang="en-GB" sz="2200" dirty="0"/>
          </a:p>
          <a:p>
            <a:r>
              <a:rPr lang="en-US" sz="2200" b="1" dirty="0">
                <a:solidFill>
                  <a:srgbClr val="F2A72C"/>
                </a:solidFill>
              </a:rPr>
              <a:t>Confidence:</a:t>
            </a:r>
            <a:r>
              <a:rPr lang="en-US" sz="2200" dirty="0"/>
              <a:t> </a:t>
            </a:r>
            <a:r>
              <a:rPr lang="en-GB" sz="2200" dirty="0"/>
              <a:t>Entrepreneurs should approach conversations with confidence in their business while remaining open to feedback, and financial officers should show confidence in providing clear, helpful guidance.</a:t>
            </a:r>
            <a:endParaRPr lang="en-US" sz="2200" dirty="0"/>
          </a:p>
        </p:txBody>
      </p:sp>
    </p:spTree>
    <p:extLst>
      <p:ext uri="{BB962C8B-B14F-4D97-AF65-F5344CB8AC3E}">
        <p14:creationId xmlns:p14="http://schemas.microsoft.com/office/powerpoint/2010/main" val="36213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4800" dirty="0">
                <a:solidFill>
                  <a:schemeClr val="bg1"/>
                </a:solidFill>
                <a:latin typeface="Calibri"/>
                <a:ea typeface="Calibri"/>
                <a:cs typeface="Calibri"/>
                <a:sym typeface="Calibri"/>
              </a:rPr>
              <a:t>Strengthening Risk Management </a:t>
            </a:r>
          </a:p>
          <a:p>
            <a:r>
              <a:rPr lang="en-US" dirty="0">
                <a:solidFill>
                  <a:schemeClr val="bg1"/>
                </a:solidFill>
              </a:rPr>
              <a:t>	</a:t>
            </a:r>
          </a:p>
        </p:txBody>
      </p:sp>
      <p:sp>
        <p:nvSpPr>
          <p:cNvPr id="3" name="Google Shape;829;g30cc5223da3_4_25">
            <a:extLst>
              <a:ext uri="{FF2B5EF4-FFF2-40B4-BE49-F238E27FC236}">
                <a16:creationId xmlns:a16="http://schemas.microsoft.com/office/drawing/2014/main" id="{5E4B597D-8A9C-7183-CC0C-4249BFEE8313}"/>
              </a:ext>
            </a:extLst>
          </p:cNvPr>
          <p:cNvSpPr txBox="1">
            <a:spLocks/>
          </p:cNvSpPr>
          <p:nvPr/>
        </p:nvSpPr>
        <p:spPr>
          <a:xfrm>
            <a:off x="656012" y="1434014"/>
            <a:ext cx="9774923" cy="398997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1200"/>
              </a:spcBef>
              <a:buClr>
                <a:schemeClr val="lt1"/>
              </a:buClr>
              <a:buSzPts val="1900"/>
              <a:buNone/>
            </a:pPr>
            <a:r>
              <a:rPr lang="en-GB" sz="2400" b="1" dirty="0">
                <a:solidFill>
                  <a:srgbClr val="595959"/>
                </a:solidFill>
              </a:rPr>
              <a:t>Implement strategies </a:t>
            </a:r>
            <a:r>
              <a:rPr lang="en-GB" sz="2400" dirty="0">
                <a:solidFill>
                  <a:srgbClr val="595959"/>
                </a:solidFill>
              </a:rPr>
              <a:t>to maintain Financial Stability, such as</a:t>
            </a:r>
          </a:p>
          <a:p>
            <a:pPr marL="0" lvl="1" indent="0" algn="just">
              <a:lnSpc>
                <a:spcPct val="115000"/>
              </a:lnSpc>
              <a:spcBef>
                <a:spcPts val="0"/>
              </a:spcBef>
              <a:buClr>
                <a:schemeClr val="dk2"/>
              </a:buClr>
              <a:buSzPts val="1900"/>
              <a:buNone/>
            </a:pPr>
            <a:r>
              <a:rPr lang="en-GB" dirty="0">
                <a:solidFill>
                  <a:srgbClr val="595959"/>
                </a:solidFill>
                <a:ea typeface="Calibri"/>
                <a:cs typeface="Calibri"/>
                <a:sym typeface="Calibri"/>
              </a:rPr>
              <a:t>- Setting up emergency funds.</a:t>
            </a:r>
          </a:p>
          <a:p>
            <a:pPr marL="0" lvl="1" indent="0" algn="just">
              <a:lnSpc>
                <a:spcPct val="115000"/>
              </a:lnSpc>
              <a:spcBef>
                <a:spcPts val="0"/>
              </a:spcBef>
              <a:buClr>
                <a:schemeClr val="dk2"/>
              </a:buClr>
              <a:buSzPts val="1900"/>
              <a:buNone/>
            </a:pPr>
            <a:r>
              <a:rPr lang="en-GB" dirty="0">
                <a:solidFill>
                  <a:srgbClr val="595959"/>
                </a:solidFill>
                <a:ea typeface="Calibri"/>
                <a:cs typeface="Calibri"/>
                <a:sym typeface="Calibri"/>
              </a:rPr>
              <a:t>- Hedging against interest rate increases.</a:t>
            </a:r>
          </a:p>
          <a:p>
            <a:pPr marL="0" lvl="1" indent="0" algn="just">
              <a:lnSpc>
                <a:spcPct val="115000"/>
              </a:lnSpc>
              <a:spcBef>
                <a:spcPts val="0"/>
              </a:spcBef>
              <a:buClr>
                <a:schemeClr val="dk2"/>
              </a:buClr>
              <a:buSzPts val="1900"/>
              <a:buNone/>
            </a:pPr>
            <a:r>
              <a:rPr lang="en-GB" dirty="0">
                <a:solidFill>
                  <a:srgbClr val="595959"/>
                </a:solidFill>
                <a:ea typeface="Calibri"/>
                <a:cs typeface="Calibri"/>
                <a:sym typeface="Calibri"/>
              </a:rPr>
              <a:t>- Don't plan expenditure based on Gross Income</a:t>
            </a:r>
          </a:p>
          <a:p>
            <a:pPr marL="177800" lvl="1" indent="-177800">
              <a:lnSpc>
                <a:spcPct val="115000"/>
              </a:lnSpc>
              <a:spcBef>
                <a:spcPts val="0"/>
              </a:spcBef>
              <a:buClr>
                <a:schemeClr val="dk2"/>
              </a:buClr>
              <a:buSzPts val="1900"/>
              <a:buNone/>
            </a:pPr>
            <a:r>
              <a:rPr lang="en-GB" dirty="0">
                <a:solidFill>
                  <a:srgbClr val="595959"/>
                </a:solidFill>
                <a:ea typeface="Calibri"/>
                <a:cs typeface="Calibri"/>
                <a:sym typeface="Calibri"/>
              </a:rPr>
              <a:t>- Consider Cash Flow problems affecting                                                               reimbursements.</a:t>
            </a:r>
          </a:p>
          <a:p>
            <a:pPr marL="0" indent="0" algn="just">
              <a:lnSpc>
                <a:spcPct val="115000"/>
              </a:lnSpc>
              <a:spcBef>
                <a:spcPts val="0"/>
              </a:spcBef>
              <a:buClr>
                <a:schemeClr val="lt1"/>
              </a:buClr>
              <a:buSzPts val="1900"/>
              <a:buNone/>
            </a:pPr>
            <a:r>
              <a:rPr lang="en-GB" sz="2400" b="1" dirty="0">
                <a:solidFill>
                  <a:srgbClr val="595959"/>
                </a:solidFill>
              </a:rPr>
              <a:t>Develop comprehensive plans</a:t>
            </a:r>
            <a:r>
              <a:rPr lang="en-GB" sz="2400" dirty="0">
                <a:solidFill>
                  <a:srgbClr val="595959"/>
                </a:solidFill>
              </a:rPr>
              <a:t> to mitigate:</a:t>
            </a:r>
          </a:p>
          <a:p>
            <a:pPr marL="0" lvl="1" indent="0" algn="just">
              <a:lnSpc>
                <a:spcPct val="115000"/>
              </a:lnSpc>
              <a:spcBef>
                <a:spcPts val="0"/>
              </a:spcBef>
              <a:buClr>
                <a:schemeClr val="dk2"/>
              </a:buClr>
              <a:buSzPts val="1900"/>
              <a:buNone/>
            </a:pPr>
            <a:r>
              <a:rPr lang="en-GB" dirty="0">
                <a:solidFill>
                  <a:srgbClr val="595959"/>
                </a:solidFill>
                <a:ea typeface="Calibri"/>
                <a:cs typeface="Calibri"/>
                <a:sym typeface="Calibri"/>
              </a:rPr>
              <a:t>- Market risks (e.g., customer demand shifts).</a:t>
            </a:r>
          </a:p>
          <a:p>
            <a:pPr marL="0" lvl="1" indent="0" algn="just">
              <a:lnSpc>
                <a:spcPct val="115000"/>
              </a:lnSpc>
              <a:spcBef>
                <a:spcPts val="0"/>
              </a:spcBef>
              <a:buClr>
                <a:schemeClr val="dk2"/>
              </a:buClr>
              <a:buSzPts val="1900"/>
              <a:buNone/>
            </a:pPr>
            <a:r>
              <a:rPr lang="en-GB" dirty="0">
                <a:solidFill>
                  <a:srgbClr val="595959"/>
                </a:solidFill>
                <a:ea typeface="Calibri"/>
                <a:cs typeface="Calibri"/>
                <a:sym typeface="Calibri"/>
              </a:rPr>
              <a:t>- Operational risks (e.g., supply chain disruptions).</a:t>
            </a:r>
          </a:p>
          <a:p>
            <a:pPr marL="342900" lvl="1" indent="-342900" algn="just">
              <a:lnSpc>
                <a:spcPct val="115000"/>
              </a:lnSpc>
              <a:spcBef>
                <a:spcPts val="0"/>
              </a:spcBef>
              <a:buClr>
                <a:schemeClr val="dk2"/>
              </a:buClr>
              <a:buSzPts val="1900"/>
              <a:buFont typeface="Wingdings" panose="05000000000000000000" pitchFamily="2" charset="2"/>
              <a:buChar char="§"/>
            </a:pPr>
            <a:r>
              <a:rPr lang="en-GB" dirty="0">
                <a:solidFill>
                  <a:srgbClr val="595959"/>
                </a:solidFill>
                <a:ea typeface="Calibri"/>
                <a:cs typeface="Calibri"/>
                <a:sym typeface="Calibri"/>
              </a:rPr>
              <a:t>- Financial risks (e.g., rising costs of credit)</a:t>
            </a:r>
          </a:p>
        </p:txBody>
      </p:sp>
      <p:pic>
        <p:nvPicPr>
          <p:cNvPr id="6" name="Picture 5" descr="Graph and data illustration">
            <a:extLst>
              <a:ext uri="{FF2B5EF4-FFF2-40B4-BE49-F238E27FC236}">
                <a16:creationId xmlns:a16="http://schemas.microsoft.com/office/drawing/2014/main" id="{4BDC37E7-161F-A683-3A4C-7D996DFFE2E7}"/>
              </a:ext>
            </a:extLst>
          </p:cNvPr>
          <p:cNvPicPr>
            <a:picLocks noChangeAspect="1"/>
          </p:cNvPicPr>
          <p:nvPr/>
        </p:nvPicPr>
        <p:blipFill>
          <a:blip r:embed="rId2"/>
          <a:stretch>
            <a:fillRect/>
          </a:stretch>
        </p:blipFill>
        <p:spPr>
          <a:xfrm>
            <a:off x="7142639" y="2346385"/>
            <a:ext cx="3806201" cy="2536166"/>
          </a:xfrm>
          <a:prstGeom prst="rect">
            <a:avLst/>
          </a:prstGeom>
        </p:spPr>
      </p:pic>
    </p:spTree>
    <p:extLst>
      <p:ext uri="{BB962C8B-B14F-4D97-AF65-F5344CB8AC3E}">
        <p14:creationId xmlns:p14="http://schemas.microsoft.com/office/powerpoint/2010/main" val="532465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51169" y="5028179"/>
            <a:ext cx="4612846" cy="679345"/>
          </a:xfrm>
        </p:spPr>
        <p:txBody>
          <a:bodyPr/>
          <a:lstStyle/>
          <a:p>
            <a:pPr marL="0" indent="0">
              <a:buNone/>
            </a:pPr>
            <a:r>
              <a:rPr lang="en-US" sz="3200" dirty="0">
                <a:solidFill>
                  <a:schemeClr val="bg1"/>
                </a:solidFill>
              </a:rPr>
              <a:t>www.</a:t>
            </a:r>
            <a:r>
              <a:rPr lang="en-US" sz="3200" b="1" dirty="0">
                <a:solidFill>
                  <a:schemeClr val="bg1"/>
                </a:solidFill>
              </a:rPr>
              <a:t>mosaic4investing</a:t>
            </a:r>
            <a:r>
              <a:rPr lang="en-US" sz="3200"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56728" y="3535176"/>
            <a:ext cx="6642883" cy="731140"/>
          </a:xfrm>
        </p:spPr>
        <p:txBody>
          <a:bodyPr>
            <a:normAutofit fontScale="92500" lnSpcReduction="10000"/>
          </a:bodyPr>
          <a:lstStyle/>
          <a:p>
            <a:r>
              <a:rPr lang="en-US" dirty="0"/>
              <a:t>Next up is Module 9 Marketing and Sales for Under-Represented Entrepreneurs </a:t>
            </a:r>
          </a:p>
          <a:p>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7185586" cy="837258"/>
          </a:xfrm>
        </p:spPr>
        <p:txBody>
          <a:bodyPr>
            <a:normAutofit fontScale="70000" lnSpcReduction="20000"/>
          </a:bodyPr>
          <a:lstStyle/>
          <a:p>
            <a:r>
              <a:rPr lang="en-US" sz="5400" dirty="0"/>
              <a:t>Well done on completing Module 8</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normAutofit/>
          </a:bodyPr>
          <a:lstStyle/>
          <a:p>
            <a:pPr marL="0" lvl="0" indent="0" algn="l" rtl="0">
              <a:lnSpc>
                <a:spcPct val="107000"/>
              </a:lnSpc>
              <a:spcBef>
                <a:spcPts val="0"/>
              </a:spcBef>
              <a:spcAft>
                <a:spcPts val="0"/>
              </a:spcAft>
              <a:buClr>
                <a:srgbClr val="595959"/>
              </a:buClr>
              <a:buSzPts val="2200"/>
              <a:buNone/>
            </a:pPr>
            <a:r>
              <a:rPr lang="en-GB" dirty="0">
                <a:latin typeface="Calibri"/>
                <a:ea typeface="Calibri"/>
                <a:cs typeface="Calibri"/>
                <a:sym typeface="Calibri"/>
              </a:rPr>
              <a:t>Types of funding available through mediation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86350" y="1144124"/>
            <a:ext cx="5542499" cy="4345413"/>
          </a:xfrm>
        </p:spPr>
        <p:txBody>
          <a:bodyPr/>
          <a:lstStyle/>
          <a:p>
            <a:pPr marL="0" lvl="0" indent="0" algn="l" rtl="0">
              <a:lnSpc>
                <a:spcPct val="90000"/>
              </a:lnSpc>
              <a:spcBef>
                <a:spcPts val="0"/>
              </a:spcBef>
              <a:spcAft>
                <a:spcPts val="0"/>
              </a:spcAft>
              <a:buClr>
                <a:schemeClr val="lt1"/>
              </a:buClr>
              <a:buSzPts val="2000"/>
              <a:buNone/>
            </a:pPr>
            <a:r>
              <a:rPr lang="en-GB" sz="2100" dirty="0"/>
              <a:t>As entrepreneurs, it's natural to feel that relying on your own savings or business revenue seems like the safest path. </a:t>
            </a:r>
          </a:p>
          <a:p>
            <a:pPr marL="0" lvl="0" indent="0" algn="l" rtl="0">
              <a:lnSpc>
                <a:spcPct val="90000"/>
              </a:lnSpc>
              <a:spcBef>
                <a:spcPts val="1000"/>
              </a:spcBef>
              <a:spcAft>
                <a:spcPts val="0"/>
              </a:spcAft>
              <a:buClr>
                <a:schemeClr val="lt1"/>
              </a:buClr>
              <a:buSzPts val="2000"/>
              <a:buNone/>
            </a:pPr>
            <a:r>
              <a:rPr lang="en-GB" sz="2100" dirty="0"/>
              <a:t>However, it's important to remember that you don't have to shoulder the entire financial burden alone. There are numerous funding opportunities designed to support and empower entrepreneurs like you. These resources can provide the capital needed to grow your business without depleting your personal finances. </a:t>
            </a:r>
          </a:p>
          <a:p>
            <a:pPr marL="0" lvl="0" indent="0" algn="l" rtl="0">
              <a:lnSpc>
                <a:spcPct val="90000"/>
              </a:lnSpc>
              <a:spcBef>
                <a:spcPts val="1000"/>
              </a:spcBef>
              <a:spcAft>
                <a:spcPts val="0"/>
              </a:spcAft>
              <a:buClr>
                <a:schemeClr val="lt1"/>
              </a:buClr>
              <a:buSzPts val="2000"/>
              <a:buNone/>
            </a:pPr>
            <a:r>
              <a:rPr lang="en-GB" sz="2100" dirty="0"/>
              <a:t>By exploring options such as microloans, grants, and venture capital, you can mitigate risks and gain valuable support, allowing you to focus on turning your business vision into reality.</a:t>
            </a:r>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536047" y="467931"/>
            <a:ext cx="6123545" cy="992652"/>
          </a:xfrm>
        </p:spPr>
        <p:txBody>
          <a:bodyPr/>
          <a:lstStyle/>
          <a:p>
            <a:r>
              <a:rPr lang="de-DE" sz="4800" dirty="0"/>
              <a:t>Importance of funding</a:t>
            </a:r>
            <a:r>
              <a:rPr lang="de-DE" dirty="0"/>
              <a:t>	</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59592" y="1339812"/>
            <a:ext cx="5179511" cy="4664173"/>
          </a:xfrm>
          <a:solidFill>
            <a:schemeClr val="bg1"/>
          </a:solidFill>
        </p:spPr>
        <p:txBody>
          <a:bodyPr/>
          <a:lstStyle/>
          <a:p>
            <a:pPr marL="0" indent="0">
              <a:buNone/>
            </a:pPr>
            <a:r>
              <a:rPr lang="en-US" sz="2800" b="1" dirty="0"/>
              <a:t>Key Takeaways:</a:t>
            </a:r>
          </a:p>
          <a:p>
            <a:pPr algn="just"/>
            <a:r>
              <a:rPr lang="en-US" sz="2200" dirty="0"/>
              <a:t>Self-funding isn’t the only option</a:t>
            </a:r>
          </a:p>
          <a:p>
            <a:pPr algn="just"/>
            <a:r>
              <a:rPr lang="en-US" sz="2200" dirty="0"/>
              <a:t>Reduce personal financial risk</a:t>
            </a:r>
          </a:p>
          <a:p>
            <a:r>
              <a:rPr lang="en-GB" sz="2200" dirty="0"/>
              <a:t>Focus on business growth: Accessing additional funding allows entrepreneurs to focus more on their business vision and development rather than worrying solely about financial constraints.</a:t>
            </a:r>
          </a:p>
          <a:p>
            <a:r>
              <a:rPr lang="en-GB" sz="2200" dirty="0"/>
              <a:t>Empowerment through resources: External financial resources are there to empower under-represented entrepreneurs, helping them scale and succeed in their ventures.</a:t>
            </a:r>
            <a:endParaRPr lang="en-US" sz="2200" dirty="0"/>
          </a:p>
        </p:txBody>
      </p:sp>
    </p:spTree>
    <p:extLst>
      <p:ext uri="{BB962C8B-B14F-4D97-AF65-F5344CB8AC3E}">
        <p14:creationId xmlns:p14="http://schemas.microsoft.com/office/powerpoint/2010/main" val="185310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263415"/>
            <a:ext cx="10266435" cy="3619303"/>
          </a:xfrm>
        </p:spPr>
        <p:txBody>
          <a:bodyPr/>
          <a:lstStyle/>
          <a:p>
            <a:pPr marL="0" indent="0"/>
            <a:endParaRPr lang="en-GB" sz="2000" dirty="0"/>
          </a:p>
          <a:p>
            <a:pPr marL="0" indent="0"/>
            <a:r>
              <a:rPr lang="en-GB" dirty="0"/>
              <a:t>If you’d like to grow your business, funding is a crucial resource. Understanding the different types of financial aid available can help you make smart choices that align with your business dreams. Let's break them down:</a:t>
            </a:r>
          </a:p>
          <a:p>
            <a:pPr marL="0" indent="0"/>
            <a:endParaRPr lang="en-GB" sz="1000"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rPr>
              <a:t>Microloans </a:t>
            </a:r>
          </a:p>
          <a:p>
            <a:pPr marL="342900" indent="-342900">
              <a:lnSpc>
                <a:spcPct val="100000"/>
              </a:lnSpc>
              <a:spcBef>
                <a:spcPts val="0"/>
              </a:spcBef>
              <a:buFontTx/>
              <a:buChar char="-"/>
              <a:defRPr/>
            </a:pPr>
            <a:r>
              <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rPr>
              <a:t>Bank loans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i="0" u="none" strike="noStrike" kern="1200" cap="none" spc="0" normalizeH="0" baseline="0" noProof="0" dirty="0">
                <a:ln>
                  <a:noFill/>
                </a:ln>
                <a:solidFill>
                  <a:srgbClr val="086D6E"/>
                </a:solidFill>
                <a:effectLst/>
                <a:uLnTx/>
                <a:uFillTx/>
                <a:latin typeface="Calibri" panose="020F0502020204030204"/>
                <a:ea typeface="+mn-ea"/>
                <a:cs typeface="+mn-cs"/>
              </a:rPr>
              <a:t>Grants supporting start-ups, investments or business growth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dirty="0">
                <a:solidFill>
                  <a:srgbClr val="086D6E"/>
                </a:solidFill>
                <a:latin typeface="Calibri" panose="020F0502020204030204"/>
              </a:rPr>
              <a:t>Venture Capital</a:t>
            </a:r>
          </a:p>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98098"/>
            <a:ext cx="9632553" cy="803654"/>
          </a:xfrm>
        </p:spPr>
        <p:txBody>
          <a:bodyPr/>
          <a:lstStyle/>
          <a:p>
            <a:r>
              <a:rPr lang="en-US" sz="4800" dirty="0">
                <a:solidFill>
                  <a:schemeClr val="bg1"/>
                </a:solidFill>
              </a:rPr>
              <a:t>Funding options</a:t>
            </a:r>
            <a:r>
              <a:rPr lang="en-US" dirty="0">
                <a:solidFill>
                  <a:schemeClr val="bg1"/>
                </a:solidFill>
              </a:rPr>
              <a:t>	</a:t>
            </a:r>
            <a:endParaRPr lang="en-US" dirty="0"/>
          </a:p>
        </p:txBody>
      </p:sp>
      <p:sp>
        <p:nvSpPr>
          <p:cNvPr id="6" name="TextBox 5">
            <a:extLst>
              <a:ext uri="{FF2B5EF4-FFF2-40B4-BE49-F238E27FC236}">
                <a16:creationId xmlns:a16="http://schemas.microsoft.com/office/drawing/2014/main" id="{DA84D568-9E2D-6BAC-31A4-126171B6E5E0}"/>
              </a:ext>
            </a:extLst>
          </p:cNvPr>
          <p:cNvSpPr txBox="1"/>
          <p:nvPr/>
        </p:nvSpPr>
        <p:spPr>
          <a:xfrm>
            <a:off x="1321128" y="4650672"/>
            <a:ext cx="9549743" cy="830997"/>
          </a:xfrm>
          <a:prstGeom prst="rect">
            <a:avLst/>
          </a:prstGeom>
          <a:noFill/>
        </p:spPr>
        <p:txBody>
          <a:bodyPr wrap="square" rtlCol="0">
            <a:spAutoFit/>
          </a:bodyPr>
          <a:lstStyle/>
          <a:p>
            <a:r>
              <a:rPr lang="en-GB" sz="2400" b="1" dirty="0"/>
              <a:t>You can refer back to Module 4 as a reminder of the concepts you've previously encountered.</a:t>
            </a:r>
          </a:p>
        </p:txBody>
      </p:sp>
    </p:spTree>
    <p:extLst>
      <p:ext uri="{BB962C8B-B14F-4D97-AF65-F5344CB8AC3E}">
        <p14:creationId xmlns:p14="http://schemas.microsoft.com/office/powerpoint/2010/main" val="3672776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6550</Words>
  <Application>Microsoft Office PowerPoint</Application>
  <PresentationFormat>Widescreen</PresentationFormat>
  <Paragraphs>540</Paragraphs>
  <Slides>61</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7" baseType="lpstr">
      <vt:lpstr>Arial</vt:lpstr>
      <vt:lpstr>Calibri</vt:lpstr>
      <vt:lpstr>Montserrat Light</vt:lpstr>
      <vt:lpstr>Wingdings</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231</cp:revision>
  <cp:lastPrinted>2024-09-02T14:18:29Z</cp:lastPrinted>
  <dcterms:created xsi:type="dcterms:W3CDTF">2020-10-14T13:32:04Z</dcterms:created>
  <dcterms:modified xsi:type="dcterms:W3CDTF">2024-11-15T20:56:14Z</dcterms:modified>
</cp:coreProperties>
</file>