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105"/>
  </p:notesMasterIdLst>
  <p:sldIdLst>
    <p:sldId id="4346" r:id="rId2"/>
    <p:sldId id="4306" r:id="rId3"/>
    <p:sldId id="4437" r:id="rId4"/>
    <p:sldId id="4438" r:id="rId5"/>
    <p:sldId id="4439" r:id="rId6"/>
    <p:sldId id="4440" r:id="rId7"/>
    <p:sldId id="4323" r:id="rId8"/>
    <p:sldId id="4350" r:id="rId9"/>
    <p:sldId id="4359" r:id="rId10"/>
    <p:sldId id="4362" r:id="rId11"/>
    <p:sldId id="4442" r:id="rId12"/>
    <p:sldId id="4441" r:id="rId13"/>
    <p:sldId id="4444" r:id="rId14"/>
    <p:sldId id="4443" r:id="rId15"/>
    <p:sldId id="4452" r:id="rId16"/>
    <p:sldId id="4453" r:id="rId17"/>
    <p:sldId id="4454" r:id="rId18"/>
    <p:sldId id="4455" r:id="rId19"/>
    <p:sldId id="4456" r:id="rId20"/>
    <p:sldId id="4457" r:id="rId21"/>
    <p:sldId id="4458" r:id="rId22"/>
    <p:sldId id="4300" r:id="rId23"/>
    <p:sldId id="4446" r:id="rId24"/>
    <p:sldId id="4451" r:id="rId25"/>
    <p:sldId id="4388" r:id="rId26"/>
    <p:sldId id="4389" r:id="rId27"/>
    <p:sldId id="4360" r:id="rId28"/>
    <p:sldId id="4347" r:id="rId29"/>
    <p:sldId id="4349" r:id="rId30"/>
    <p:sldId id="4385" r:id="rId31"/>
    <p:sldId id="4386" r:id="rId32"/>
    <p:sldId id="4447" r:id="rId33"/>
    <p:sldId id="4448" r:id="rId34"/>
    <p:sldId id="4449" r:id="rId35"/>
    <p:sldId id="4450" r:id="rId36"/>
    <p:sldId id="4387" r:id="rId37"/>
    <p:sldId id="4342" r:id="rId38"/>
    <p:sldId id="4363" r:id="rId39"/>
    <p:sldId id="4319" r:id="rId40"/>
    <p:sldId id="4364" r:id="rId41"/>
    <p:sldId id="4343" r:id="rId42"/>
    <p:sldId id="4365" r:id="rId43"/>
    <p:sldId id="4368" r:id="rId44"/>
    <p:sldId id="4369" r:id="rId45"/>
    <p:sldId id="4371" r:id="rId46"/>
    <p:sldId id="4372" r:id="rId47"/>
    <p:sldId id="4348" r:id="rId48"/>
    <p:sldId id="4339" r:id="rId49"/>
    <p:sldId id="4370" r:id="rId50"/>
    <p:sldId id="4373" r:id="rId51"/>
    <p:sldId id="4358" r:id="rId52"/>
    <p:sldId id="4377" r:id="rId53"/>
    <p:sldId id="4381" r:id="rId54"/>
    <p:sldId id="4378" r:id="rId55"/>
    <p:sldId id="4380" r:id="rId56"/>
    <p:sldId id="4383" r:id="rId57"/>
    <p:sldId id="4384" r:id="rId58"/>
    <p:sldId id="4356" r:id="rId59"/>
    <p:sldId id="4390" r:id="rId60"/>
    <p:sldId id="4392" r:id="rId61"/>
    <p:sldId id="4393" r:id="rId62"/>
    <p:sldId id="4394" r:id="rId63"/>
    <p:sldId id="4395" r:id="rId64"/>
    <p:sldId id="4396" r:id="rId65"/>
    <p:sldId id="4397" r:id="rId66"/>
    <p:sldId id="4416" r:id="rId67"/>
    <p:sldId id="4398" r:id="rId68"/>
    <p:sldId id="4399" r:id="rId69"/>
    <p:sldId id="4401" r:id="rId70"/>
    <p:sldId id="4417" r:id="rId71"/>
    <p:sldId id="4402" r:id="rId72"/>
    <p:sldId id="4406" r:id="rId73"/>
    <p:sldId id="4404" r:id="rId74"/>
    <p:sldId id="4403" r:id="rId75"/>
    <p:sldId id="4405" r:id="rId76"/>
    <p:sldId id="4407" r:id="rId77"/>
    <p:sldId id="4408" r:id="rId78"/>
    <p:sldId id="4410" r:id="rId79"/>
    <p:sldId id="4415" r:id="rId80"/>
    <p:sldId id="4414" r:id="rId81"/>
    <p:sldId id="4409" r:id="rId82"/>
    <p:sldId id="4418" r:id="rId83"/>
    <p:sldId id="4419" r:id="rId84"/>
    <p:sldId id="4411" r:id="rId85"/>
    <p:sldId id="4420" r:id="rId86"/>
    <p:sldId id="4421" r:id="rId87"/>
    <p:sldId id="4422" r:id="rId88"/>
    <p:sldId id="4425" r:id="rId89"/>
    <p:sldId id="4424" r:id="rId90"/>
    <p:sldId id="4426" r:id="rId91"/>
    <p:sldId id="4423" r:id="rId92"/>
    <p:sldId id="4427" r:id="rId93"/>
    <p:sldId id="4428" r:id="rId94"/>
    <p:sldId id="4429" r:id="rId95"/>
    <p:sldId id="4432" r:id="rId96"/>
    <p:sldId id="4433" r:id="rId97"/>
    <p:sldId id="4435" r:id="rId98"/>
    <p:sldId id="4436" r:id="rId99"/>
    <p:sldId id="4459" r:id="rId100"/>
    <p:sldId id="4460" r:id="rId101"/>
    <p:sldId id="4461" r:id="rId102"/>
    <p:sldId id="4462" r:id="rId103"/>
    <p:sldId id="4263" r:id="rId10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6575"/>
    <a:srgbClr val="595959"/>
    <a:srgbClr val="47B5C8"/>
    <a:srgbClr val="DE0A1D"/>
    <a:srgbClr val="F2A72C"/>
    <a:srgbClr val="5796D0"/>
    <a:srgbClr val="20376B"/>
    <a:srgbClr val="D9552F"/>
    <a:srgbClr val="FDBD22"/>
    <a:srgbClr val="FFD1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77"/>
      </p:cViewPr>
      <p:guideLst/>
    </p:cSldViewPr>
  </p:slideViewPr>
  <p:notesTextViewPr>
    <p:cViewPr>
      <p:scale>
        <a:sx n="1" d="1"/>
        <a:sy n="1" d="1"/>
      </p:scale>
      <p:origin x="0" y="0"/>
    </p:cViewPr>
  </p:notesTextViewPr>
  <p:sorterViewPr>
    <p:cViewPr varScale="1">
      <p:scale>
        <a:sx n="100" d="100"/>
        <a:sy n="100" d="100"/>
      </p:scale>
      <p:origin x="0" y="-652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3452931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58</a:t>
            </a:fld>
            <a:endParaRPr lang="en-US"/>
          </a:p>
        </p:txBody>
      </p:sp>
    </p:spTree>
    <p:extLst>
      <p:ext uri="{BB962C8B-B14F-4D97-AF65-F5344CB8AC3E}">
        <p14:creationId xmlns:p14="http://schemas.microsoft.com/office/powerpoint/2010/main" val="3162434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3F744-FFDF-77E0-3860-70C38CCEEE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D1D7CA-171B-FF3D-0D8C-97FCA5AEE2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FDBDE2-AEB0-D364-68A4-614AB6747D1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1A67521-DBE7-DA26-17FF-1BAB138D320B}"/>
              </a:ext>
            </a:extLst>
          </p:cNvPr>
          <p:cNvSpPr>
            <a:spLocks noGrp="1"/>
          </p:cNvSpPr>
          <p:nvPr>
            <p:ph type="sldNum" sz="quarter" idx="5"/>
          </p:nvPr>
        </p:nvSpPr>
        <p:spPr/>
        <p:txBody>
          <a:bodyPr/>
          <a:lstStyle/>
          <a:p>
            <a:fld id="{4BE5DE82-CF29-044D-9158-06A811149881}" type="slidenum">
              <a:rPr lang="en-US" smtClean="0"/>
              <a:t>99</a:t>
            </a:fld>
            <a:endParaRPr lang="en-US"/>
          </a:p>
        </p:txBody>
      </p:sp>
    </p:spTree>
    <p:extLst>
      <p:ext uri="{BB962C8B-B14F-4D97-AF65-F5344CB8AC3E}">
        <p14:creationId xmlns:p14="http://schemas.microsoft.com/office/powerpoint/2010/main" val="654747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103</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22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Mosaic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www.website.eu</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www.website.eu</a:t>
            </a:r>
            <a:endParaRPr lang="en-US"/>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www.website.eu</a:t>
            </a:r>
            <a:endParaRPr lang="en-US"/>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86328" y="473291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86328" y="384361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86328" y="296282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86328" y="1984022"/>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A263E4CF-D9D5-6448-976F-02037919196A}"/>
              </a:ext>
            </a:extLst>
          </p:cNvPr>
          <p:cNvSpPr/>
          <p:nvPr userDrawn="1"/>
        </p:nvSpPr>
        <p:spPr>
          <a:xfrm>
            <a:off x="632638" y="567428"/>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a:latin typeface="Calibri" panose="020F0502020204030204" pitchFamily="34" charset="0"/>
            </a:endParaRP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096000" y="1404749"/>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0"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41" r:id="rId9"/>
    <p:sldLayoutId id="2147483879" r:id="rId10"/>
    <p:sldLayoutId id="2147483878" r:id="rId11"/>
    <p:sldLayoutId id="2147483884" r:id="rId12"/>
    <p:sldLayoutId id="2147483861" r:id="rId13"/>
    <p:sldLayoutId id="2147483885" r:id="rId14"/>
    <p:sldLayoutId id="2147483886" r:id="rId15"/>
    <p:sldLayoutId id="2147483833" r:id="rId16"/>
    <p:sldLayoutId id="2147483847"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https://www.lawyersandsettlements.com/blog/got-a-samsung-washer-explosion-story.html" TargetMode="External"/><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93.svg"/></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hyperlink" Target="https://blogs.imperial.ac.uk/imperial-medicine/2019/09/16/poor-diversity-poor-design-the-truth-about-inclusive-research-and-why-it-matters/" TargetMode="External"/><Relationship Id="rId2" Type="http://schemas.openxmlformats.org/officeDocument/2006/relationships/image" Target="../media/image16.jp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hyperlink" Target="https://blog.oxfordcollegeofmarketing.com/2020/10/08/understanding-the-7ps-of-the-marketing-mix/" TargetMode="External"/><Relationship Id="rId2" Type="http://schemas.openxmlformats.org/officeDocument/2006/relationships/hyperlink" Target="https://www.linkedin.com/pulse/history-marketing-mix-from-4ps-7ps-yousef-baalbaki/" TargetMode="External"/><Relationship Id="rId1" Type="http://schemas.openxmlformats.org/officeDocument/2006/relationships/slideLayout" Target="../slideLayouts/slideLayout10.xml"/><Relationship Id="rId5" Type="http://schemas.openxmlformats.org/officeDocument/2006/relationships/hyperlink" Target="https://pixabay.com/fr/alphabet-p-abc-lettre-150779/" TargetMode="Externa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youtube.com/watch?v=ft8QvCJQgik" TargetMode="External"/><Relationship Id="rId1" Type="http://schemas.openxmlformats.org/officeDocument/2006/relationships/slideLayout" Target="../slideLayouts/slideLayout16.xml"/><Relationship Id="rId5" Type="http://schemas.openxmlformats.org/officeDocument/2006/relationships/image" Target="../media/image30.jpg"/><Relationship Id="rId4" Type="http://schemas.openxmlformats.org/officeDocument/2006/relationships/image" Target="../media/image29.sv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hM7aqPW3fxY" TargetMode="External"/><Relationship Id="rId2" Type="http://schemas.openxmlformats.org/officeDocument/2006/relationships/hyperlink" Target="https://www.youtube.com/watch?v=sMlczYnSVYo" TargetMode="External"/><Relationship Id="rId1" Type="http://schemas.openxmlformats.org/officeDocument/2006/relationships/slideLayout" Target="../slideLayouts/slideLayout10.xml"/><Relationship Id="rId6" Type="http://schemas.openxmlformats.org/officeDocument/2006/relationships/hyperlink" Target="https://www.youtube.com/watch?v=blmqKqJ0BMw" TargetMode="External"/><Relationship Id="rId5" Type="http://schemas.openxmlformats.org/officeDocument/2006/relationships/hyperlink" Target="https://youtu.be/TsiEfqd613Q?si=2xQpxpX_OL9vIdWk" TargetMode="External"/><Relationship Id="rId4" Type="http://schemas.openxmlformats.org/officeDocument/2006/relationships/hyperlink" Target="https://youtu.be/6pY7EjqD3QA?si=-HvERKjTyDbXMDu9"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0.xml"/><Relationship Id="rId5" Type="http://schemas.openxmlformats.org/officeDocument/2006/relationships/image" Target="../media/image37.png"/><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0.xml"/><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6.png"/><Relationship Id="rId1" Type="http://schemas.openxmlformats.org/officeDocument/2006/relationships/slideLayout" Target="../slideLayouts/slideLayout10.xml"/><Relationship Id="rId5" Type="http://schemas.openxmlformats.org/officeDocument/2006/relationships/image" Target="../media/image49.png"/><Relationship Id="rId4" Type="http://schemas.openxmlformats.org/officeDocument/2006/relationships/hyperlink" Target="https://www.lego.com/en-us/aboutus/lego-group/the-lego-brand"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hyperlink" Target="https://www.shopify.ca/tools/business-name-generator" TargetMode="External"/><Relationship Id="rId2" Type="http://schemas.openxmlformats.org/officeDocument/2006/relationships/image" Target="../media/image48.png"/><Relationship Id="rId1" Type="http://schemas.openxmlformats.org/officeDocument/2006/relationships/slideLayout" Target="../slideLayouts/slideLayout10.xml"/><Relationship Id="rId5" Type="http://schemas.openxmlformats.org/officeDocument/2006/relationships/hyperlink" Target="https://www.lego.com/en-us/aboutus/lego-group/the-lego-brand" TargetMode="External"/><Relationship Id="rId4" Type="http://schemas.openxmlformats.org/officeDocument/2006/relationships/image" Target="../media/image5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hyperlink" Target="https://www.zeebahsfoods.ie/" TargetMode="External"/><Relationship Id="rId2" Type="http://schemas.openxmlformats.org/officeDocument/2006/relationships/image" Target="../media/image48.png"/><Relationship Id="rId1" Type="http://schemas.openxmlformats.org/officeDocument/2006/relationships/slideLayout" Target="../slideLayouts/slideLayout10.xml"/><Relationship Id="rId4" Type="http://schemas.openxmlformats.org/officeDocument/2006/relationships/image" Target="../media/image54.jpeg"/></Relationships>
</file>

<file path=ppt/slides/_rels/slide5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0.xml"/><Relationship Id="rId5" Type="http://schemas.openxmlformats.org/officeDocument/2006/relationships/image" Target="../media/image58.jpeg"/><Relationship Id="rId4" Type="http://schemas.openxmlformats.org/officeDocument/2006/relationships/image" Target="../media/image57.png"/></Relationships>
</file>

<file path=ppt/slides/_rels/slide5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10.xml"/><Relationship Id="rId4" Type="http://schemas.openxmlformats.org/officeDocument/2006/relationships/image" Target="../media/image61.jpeg"/></Relationships>
</file>

<file path=ppt/slides/_rels/slide55.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10.xml"/><Relationship Id="rId6" Type="http://schemas.openxmlformats.org/officeDocument/2006/relationships/image" Target="../media/image66.jpeg"/><Relationship Id="rId5" Type="http://schemas.openxmlformats.org/officeDocument/2006/relationships/image" Target="../media/image65.png"/><Relationship Id="rId4" Type="http://schemas.openxmlformats.org/officeDocument/2006/relationships/image" Target="../media/image64.png"/></Relationships>
</file>

<file path=ppt/slides/_rels/slide5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hyperlink" Target="https://www.oberlo.com/blog/color-psychology-color-meanings" TargetMode="External"/><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hyperlink" Target="https://www.oberlo.com/blog/color-psychology-color-meanings" TargetMode="Externa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1.xml"/><Relationship Id="rId4" Type="http://schemas.openxmlformats.org/officeDocument/2006/relationships/image" Target="../media/image72.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hyperlink" Target="https://support.google.com/business" TargetMode="External"/><Relationship Id="rId2" Type="http://schemas.openxmlformats.org/officeDocument/2006/relationships/image" Target="../media/image73.jpeg"/><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hyperlink" Target="http://www.mailchimp.com/" TargetMode="External"/><Relationship Id="rId2" Type="http://schemas.openxmlformats.org/officeDocument/2006/relationships/image" Target="../media/image74.png"/><Relationship Id="rId1" Type="http://schemas.openxmlformats.org/officeDocument/2006/relationships/slideLayout" Target="../slideLayouts/slideLayout10.xml"/><Relationship Id="rId5" Type="http://schemas.openxmlformats.org/officeDocument/2006/relationships/hyperlink" Target="http://www.aweber.com/" TargetMode="External"/><Relationship Id="rId4" Type="http://schemas.openxmlformats.org/officeDocument/2006/relationships/hyperlink" Target="http://www.constantcontact.com/" TargetMode="External"/></Relationships>
</file>

<file path=ppt/slides/_rels/slide6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image" Target="../media/image81.png"/><Relationship Id="rId1" Type="http://schemas.openxmlformats.org/officeDocument/2006/relationships/slideLayout" Target="../slideLayouts/slideLayout1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748178" y="2505025"/>
            <a:ext cx="5089964" cy="749292"/>
          </a:xfrm>
        </p:spPr>
        <p:txBody>
          <a:bodyPr>
            <a:noAutofit/>
          </a:bodyPr>
          <a:lstStyle/>
          <a:p>
            <a:r>
              <a:rPr lang="en-US" dirty="0"/>
              <a:t>Module 9 </a:t>
            </a:r>
          </a:p>
          <a:p>
            <a:r>
              <a:rPr lang="en-US" dirty="0"/>
              <a:t>Marketing and Sales for Under-Represented Entrepreneurs </a:t>
            </a:r>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1812" y="5086974"/>
            <a:ext cx="4414577" cy="679345"/>
          </a:xfrm>
          <a:prstGeom prst="rect">
            <a:avLst/>
          </a:prstGeom>
        </p:spPr>
        <p:txBody>
          <a:bodyPr/>
          <a:lstStyle/>
          <a:p>
            <a:pPr marL="0" indent="0">
              <a:buNone/>
            </a:pPr>
            <a:r>
              <a:rPr lang="en-GB" b="1">
                <a:solidFill>
                  <a:schemeClr val="bg1"/>
                </a:solidFill>
              </a:rPr>
              <a:t>www.mosaic4investing.eu</a:t>
            </a:r>
            <a:endParaRPr lang="en-US" sz="4000" b="1">
              <a:solidFill>
                <a:schemeClr val="bg1"/>
              </a:solidFill>
            </a:endParaRPr>
          </a:p>
        </p:txBody>
      </p:sp>
      <p:pic>
        <p:nvPicPr>
          <p:cNvPr id="6" name="Picture Placeholder 5" descr="3D graphic chart">
            <a:extLst>
              <a:ext uri="{FF2B5EF4-FFF2-40B4-BE49-F238E27FC236}">
                <a16:creationId xmlns:a16="http://schemas.microsoft.com/office/drawing/2014/main" id="{4F39B93F-A9F0-4AA6-CF54-67E3505845BB}"/>
              </a:ext>
            </a:extLst>
          </p:cNvPr>
          <p:cNvPicPr>
            <a:picLocks noGrp="1" noChangeAspect="1"/>
          </p:cNvPicPr>
          <p:nvPr>
            <p:ph type="pic" sz="quarter" idx="41"/>
          </p:nvPr>
        </p:nvPicPr>
        <p:blipFill>
          <a:blip r:embed="rId3"/>
          <a:srcRect l="18215" r="18215"/>
          <a:stretch>
            <a:fillRect/>
          </a:stretch>
        </p:blipFill>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248732" y="1726860"/>
            <a:ext cx="5182202" cy="3849918"/>
          </a:xfrm>
        </p:spPr>
        <p:txBody>
          <a:bodyPr/>
          <a:lstStyle/>
          <a:p>
            <a:endParaRPr lang="en-US" sz="100" dirty="0"/>
          </a:p>
          <a:p>
            <a:pPr marL="0" indent="0"/>
            <a:r>
              <a:rPr lang="en-US" dirty="0"/>
              <a:t>Marketing never stops. Like the laundry, it is never done! It is about </a:t>
            </a:r>
            <a:r>
              <a:rPr lang="en-US" b="1" dirty="0"/>
              <a:t>standing out </a:t>
            </a:r>
            <a:r>
              <a:rPr lang="en-US" dirty="0"/>
              <a:t>and trying harder, every day (not just when you feel you should, or you need to).  </a:t>
            </a:r>
          </a:p>
          <a:p>
            <a:pPr marL="0" indent="0"/>
            <a:r>
              <a:rPr lang="en-US" dirty="0"/>
              <a:t>Marketing is about </a:t>
            </a:r>
            <a:r>
              <a:rPr lang="en-US" b="1" dirty="0"/>
              <a:t>relationships</a:t>
            </a:r>
            <a:r>
              <a:rPr lang="en-US" dirty="0"/>
              <a:t>. You are your most important marketing tool.</a:t>
            </a:r>
          </a:p>
          <a:p>
            <a:pPr marL="0" indent="0"/>
            <a:r>
              <a:rPr lang="en-US" dirty="0"/>
              <a:t>Marketing is sharing </a:t>
            </a:r>
            <a:r>
              <a:rPr lang="en-US" b="1" dirty="0"/>
              <a:t>your unique story</a:t>
            </a:r>
            <a:r>
              <a:rPr lang="en-US" dirty="0"/>
              <a:t>, </a:t>
            </a:r>
            <a:r>
              <a:rPr lang="en-US" b="1" dirty="0"/>
              <a:t>offer </a:t>
            </a:r>
            <a:r>
              <a:rPr lang="en-US" dirty="0"/>
              <a:t>and </a:t>
            </a:r>
            <a:r>
              <a:rPr lang="en-US" b="1" dirty="0"/>
              <a:t>solution</a:t>
            </a:r>
            <a:r>
              <a:rPr lang="en-US" dirty="0"/>
              <a:t> with the </a:t>
            </a:r>
            <a:r>
              <a:rPr lang="en-US" b="1" dirty="0"/>
              <a:t>right people</a:t>
            </a:r>
          </a:p>
          <a:p>
            <a:endParaRPr lang="en-US"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Marketing Never Stops</a:t>
            </a:r>
            <a:endParaRPr lang="en-US"/>
          </a:p>
        </p:txBody>
      </p:sp>
      <p:pic>
        <p:nvPicPr>
          <p:cNvPr id="3" name="Picture 2" descr="A picture containing basket, sitting, blanket, table&#10;&#10;Description automatically generated">
            <a:extLst>
              <a:ext uri="{FF2B5EF4-FFF2-40B4-BE49-F238E27FC236}">
                <a16:creationId xmlns:a16="http://schemas.microsoft.com/office/drawing/2014/main" id="{69FD11B1-2784-0F3B-6F48-54977276EEA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81886" y="1880558"/>
            <a:ext cx="4185905" cy="3157272"/>
          </a:xfrm>
          <a:prstGeom prst="rect">
            <a:avLst/>
          </a:prstGeom>
        </p:spPr>
      </p:pic>
    </p:spTree>
    <p:extLst>
      <p:ext uri="{BB962C8B-B14F-4D97-AF65-F5344CB8AC3E}">
        <p14:creationId xmlns:p14="http://schemas.microsoft.com/office/powerpoint/2010/main" val="3226322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81A3E-B34F-3DBC-EE24-6E030404CDF0}"/>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94AA3F49-C5F3-433E-5477-E25AEDD4947B}"/>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C2874ADE-6CB2-B74E-5F44-A603AA13F16B}"/>
              </a:ext>
            </a:extLst>
          </p:cNvPr>
          <p:cNvSpPr>
            <a:spLocks noGrp="1"/>
          </p:cNvSpPr>
          <p:nvPr>
            <p:ph type="body" sz="quarter" idx="16"/>
          </p:nvPr>
        </p:nvSpPr>
        <p:spPr>
          <a:xfrm>
            <a:off x="381286" y="761603"/>
            <a:ext cx="10659020" cy="803654"/>
          </a:xfrm>
        </p:spPr>
        <p:txBody>
          <a:bodyPr/>
          <a:lstStyle/>
          <a:p>
            <a:r>
              <a:rPr lang="en-US" dirty="0">
                <a:solidFill>
                  <a:schemeClr val="bg1"/>
                </a:solidFill>
              </a:rPr>
              <a:t>Exercise</a:t>
            </a:r>
          </a:p>
          <a:p>
            <a:endParaRPr lang="en-US" dirty="0"/>
          </a:p>
        </p:txBody>
      </p:sp>
      <p:sp>
        <p:nvSpPr>
          <p:cNvPr id="7" name="Google Shape;239;p8">
            <a:extLst>
              <a:ext uri="{FF2B5EF4-FFF2-40B4-BE49-F238E27FC236}">
                <a16:creationId xmlns:a16="http://schemas.microsoft.com/office/drawing/2014/main" id="{FC578C78-CB14-614C-4970-38ABF0912CB6}"/>
              </a:ext>
            </a:extLst>
          </p:cNvPr>
          <p:cNvSpPr/>
          <p:nvPr/>
        </p:nvSpPr>
        <p:spPr>
          <a:xfrm>
            <a:off x="8676100" y="1964864"/>
            <a:ext cx="528063" cy="467784"/>
          </a:xfrm>
          <a:custGeom>
            <a:avLst/>
            <a:gdLst/>
            <a:ahLst/>
            <a:cxnLst/>
            <a:rect l="l" t="t" r="r" b="b"/>
            <a:pathLst>
              <a:path w="6693" h="5929" extrusionOk="0">
                <a:moveTo>
                  <a:pt x="224" y="1"/>
                </a:moveTo>
                <a:lnTo>
                  <a:pt x="168" y="20"/>
                </a:lnTo>
                <a:lnTo>
                  <a:pt x="94" y="75"/>
                </a:lnTo>
                <a:lnTo>
                  <a:pt x="19" y="169"/>
                </a:lnTo>
                <a:lnTo>
                  <a:pt x="19" y="225"/>
                </a:lnTo>
                <a:lnTo>
                  <a:pt x="1" y="281"/>
                </a:lnTo>
                <a:lnTo>
                  <a:pt x="1" y="467"/>
                </a:lnTo>
                <a:lnTo>
                  <a:pt x="19" y="523"/>
                </a:lnTo>
                <a:lnTo>
                  <a:pt x="19" y="560"/>
                </a:lnTo>
                <a:lnTo>
                  <a:pt x="94" y="653"/>
                </a:lnTo>
                <a:lnTo>
                  <a:pt x="168" y="709"/>
                </a:lnTo>
                <a:lnTo>
                  <a:pt x="224" y="728"/>
                </a:lnTo>
                <a:lnTo>
                  <a:pt x="280" y="747"/>
                </a:lnTo>
                <a:lnTo>
                  <a:pt x="1100" y="747"/>
                </a:lnTo>
                <a:lnTo>
                  <a:pt x="1902" y="4717"/>
                </a:lnTo>
                <a:lnTo>
                  <a:pt x="1827" y="4773"/>
                </a:lnTo>
                <a:lnTo>
                  <a:pt x="1771" y="4829"/>
                </a:lnTo>
                <a:lnTo>
                  <a:pt x="1715" y="4903"/>
                </a:lnTo>
                <a:lnTo>
                  <a:pt x="1659" y="4978"/>
                </a:lnTo>
                <a:lnTo>
                  <a:pt x="1622" y="5052"/>
                </a:lnTo>
                <a:lnTo>
                  <a:pt x="1604" y="5127"/>
                </a:lnTo>
                <a:lnTo>
                  <a:pt x="1585" y="5220"/>
                </a:lnTo>
                <a:lnTo>
                  <a:pt x="1585" y="5313"/>
                </a:lnTo>
                <a:lnTo>
                  <a:pt x="1604" y="5444"/>
                </a:lnTo>
                <a:lnTo>
                  <a:pt x="1641" y="5556"/>
                </a:lnTo>
                <a:lnTo>
                  <a:pt x="1697" y="5649"/>
                </a:lnTo>
                <a:lnTo>
                  <a:pt x="1771" y="5742"/>
                </a:lnTo>
                <a:lnTo>
                  <a:pt x="1864" y="5817"/>
                </a:lnTo>
                <a:lnTo>
                  <a:pt x="1976" y="5872"/>
                </a:lnTo>
                <a:lnTo>
                  <a:pt x="2088" y="5910"/>
                </a:lnTo>
                <a:lnTo>
                  <a:pt x="2200" y="5928"/>
                </a:lnTo>
                <a:lnTo>
                  <a:pt x="2330" y="5928"/>
                </a:lnTo>
                <a:lnTo>
                  <a:pt x="2461" y="5891"/>
                </a:lnTo>
                <a:lnTo>
                  <a:pt x="2573" y="5835"/>
                </a:lnTo>
                <a:lnTo>
                  <a:pt x="2685" y="5761"/>
                </a:lnTo>
                <a:lnTo>
                  <a:pt x="2759" y="5649"/>
                </a:lnTo>
                <a:lnTo>
                  <a:pt x="2834" y="5537"/>
                </a:lnTo>
                <a:lnTo>
                  <a:pt x="2871" y="5425"/>
                </a:lnTo>
                <a:lnTo>
                  <a:pt x="2890" y="5295"/>
                </a:lnTo>
                <a:lnTo>
                  <a:pt x="2871" y="5146"/>
                </a:lnTo>
                <a:lnTo>
                  <a:pt x="2834" y="5034"/>
                </a:lnTo>
                <a:lnTo>
                  <a:pt x="2759" y="4922"/>
                </a:lnTo>
                <a:lnTo>
                  <a:pt x="2685" y="4829"/>
                </a:lnTo>
                <a:lnTo>
                  <a:pt x="5126" y="4829"/>
                </a:lnTo>
                <a:lnTo>
                  <a:pt x="5033" y="4922"/>
                </a:lnTo>
                <a:lnTo>
                  <a:pt x="4977" y="5034"/>
                </a:lnTo>
                <a:lnTo>
                  <a:pt x="4940" y="5164"/>
                </a:lnTo>
                <a:lnTo>
                  <a:pt x="4921" y="5295"/>
                </a:lnTo>
                <a:lnTo>
                  <a:pt x="4940" y="5425"/>
                </a:lnTo>
                <a:lnTo>
                  <a:pt x="4977" y="5556"/>
                </a:lnTo>
                <a:lnTo>
                  <a:pt x="5033" y="5649"/>
                </a:lnTo>
                <a:lnTo>
                  <a:pt x="5126" y="5742"/>
                </a:lnTo>
                <a:lnTo>
                  <a:pt x="5220" y="5817"/>
                </a:lnTo>
                <a:lnTo>
                  <a:pt x="5313" y="5891"/>
                </a:lnTo>
                <a:lnTo>
                  <a:pt x="5443" y="5928"/>
                </a:lnTo>
                <a:lnTo>
                  <a:pt x="5704" y="5928"/>
                </a:lnTo>
                <a:lnTo>
                  <a:pt x="5816" y="5891"/>
                </a:lnTo>
                <a:lnTo>
                  <a:pt x="5928" y="5835"/>
                </a:lnTo>
                <a:lnTo>
                  <a:pt x="6021" y="5742"/>
                </a:lnTo>
                <a:lnTo>
                  <a:pt x="6114" y="5649"/>
                </a:lnTo>
                <a:lnTo>
                  <a:pt x="6170" y="5537"/>
                </a:lnTo>
                <a:lnTo>
                  <a:pt x="6208" y="5425"/>
                </a:lnTo>
                <a:lnTo>
                  <a:pt x="6226" y="5295"/>
                </a:lnTo>
                <a:lnTo>
                  <a:pt x="6208" y="5183"/>
                </a:lnTo>
                <a:lnTo>
                  <a:pt x="6189" y="5108"/>
                </a:lnTo>
                <a:lnTo>
                  <a:pt x="6170" y="5015"/>
                </a:lnTo>
                <a:lnTo>
                  <a:pt x="6114" y="4940"/>
                </a:lnTo>
                <a:lnTo>
                  <a:pt x="6077" y="4866"/>
                </a:lnTo>
                <a:lnTo>
                  <a:pt x="6003" y="4810"/>
                </a:lnTo>
                <a:lnTo>
                  <a:pt x="5928" y="4754"/>
                </a:lnTo>
                <a:lnTo>
                  <a:pt x="5853" y="4698"/>
                </a:lnTo>
                <a:lnTo>
                  <a:pt x="5928" y="4419"/>
                </a:lnTo>
                <a:lnTo>
                  <a:pt x="5928" y="4363"/>
                </a:lnTo>
                <a:lnTo>
                  <a:pt x="5928" y="4288"/>
                </a:lnTo>
                <a:lnTo>
                  <a:pt x="5891" y="4232"/>
                </a:lnTo>
                <a:lnTo>
                  <a:pt x="5872" y="4176"/>
                </a:lnTo>
                <a:lnTo>
                  <a:pt x="5816" y="4139"/>
                </a:lnTo>
                <a:lnTo>
                  <a:pt x="5779" y="4102"/>
                </a:lnTo>
                <a:lnTo>
                  <a:pt x="5723" y="4083"/>
                </a:lnTo>
                <a:lnTo>
                  <a:pt x="2536" y="4083"/>
                </a:lnTo>
                <a:lnTo>
                  <a:pt x="2461" y="3710"/>
                </a:lnTo>
                <a:lnTo>
                  <a:pt x="5853" y="3710"/>
                </a:lnTo>
                <a:lnTo>
                  <a:pt x="5947" y="3692"/>
                </a:lnTo>
                <a:lnTo>
                  <a:pt x="6040" y="3654"/>
                </a:lnTo>
                <a:lnTo>
                  <a:pt x="6096" y="3580"/>
                </a:lnTo>
                <a:lnTo>
                  <a:pt x="6133" y="3487"/>
                </a:lnTo>
                <a:lnTo>
                  <a:pt x="6674" y="1082"/>
                </a:lnTo>
                <a:lnTo>
                  <a:pt x="6692" y="1007"/>
                </a:lnTo>
                <a:lnTo>
                  <a:pt x="6674" y="952"/>
                </a:lnTo>
                <a:lnTo>
                  <a:pt x="6655" y="896"/>
                </a:lnTo>
                <a:lnTo>
                  <a:pt x="6618" y="840"/>
                </a:lnTo>
                <a:lnTo>
                  <a:pt x="6580" y="802"/>
                </a:lnTo>
                <a:lnTo>
                  <a:pt x="6524" y="765"/>
                </a:lnTo>
                <a:lnTo>
                  <a:pt x="6469" y="747"/>
                </a:lnTo>
                <a:lnTo>
                  <a:pt x="1846" y="747"/>
                </a:lnTo>
                <a:lnTo>
                  <a:pt x="1753" y="225"/>
                </a:lnTo>
                <a:lnTo>
                  <a:pt x="1715" y="131"/>
                </a:lnTo>
                <a:lnTo>
                  <a:pt x="1641" y="57"/>
                </a:lnTo>
                <a:lnTo>
                  <a:pt x="1566" y="20"/>
                </a:lnTo>
                <a:lnTo>
                  <a:pt x="1473"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extBox 13">
            <a:extLst>
              <a:ext uri="{FF2B5EF4-FFF2-40B4-BE49-F238E27FC236}">
                <a16:creationId xmlns:a16="http://schemas.microsoft.com/office/drawing/2014/main" id="{E507F04C-B150-38BF-5044-EB51936BA3D3}"/>
              </a:ext>
            </a:extLst>
          </p:cNvPr>
          <p:cNvSpPr txBox="1"/>
          <p:nvPr/>
        </p:nvSpPr>
        <p:spPr>
          <a:xfrm>
            <a:off x="884115" y="1565257"/>
            <a:ext cx="9984756" cy="4154984"/>
          </a:xfrm>
          <a:prstGeom prst="rect">
            <a:avLst/>
          </a:prstGeom>
          <a:noFill/>
        </p:spPr>
        <p:txBody>
          <a:bodyPr wrap="square">
            <a:spAutoFit/>
          </a:bodyPr>
          <a:lstStyle/>
          <a:p>
            <a:r>
              <a:rPr lang="en-GB" sz="2400" dirty="0">
                <a:solidFill>
                  <a:srgbClr val="595959"/>
                </a:solidFill>
              </a:rPr>
              <a:t>It is a worthy exercise to assessing the effectiveness of your current  or planned strategies and identify opportunities for better alignment.</a:t>
            </a:r>
          </a:p>
          <a:p>
            <a:endParaRPr lang="en-GB" sz="2400" dirty="0">
              <a:solidFill>
                <a:srgbClr val="595959"/>
              </a:solidFill>
            </a:endParaRPr>
          </a:p>
          <a:p>
            <a:r>
              <a:rPr lang="en-GB" sz="2400" b="1" dirty="0"/>
              <a:t>Evaluate Marketing-to-Sales Conversion</a:t>
            </a:r>
            <a:r>
              <a:rPr lang="en-GB" sz="2400" dirty="0"/>
              <a:t>:</a:t>
            </a:r>
          </a:p>
          <a:p>
            <a:r>
              <a:rPr lang="en-GB" sz="2400" b="1" dirty="0"/>
              <a:t>Reflection</a:t>
            </a:r>
            <a:r>
              <a:rPr lang="en-GB" sz="2400" dirty="0"/>
              <a:t>: </a:t>
            </a:r>
            <a:r>
              <a:rPr lang="en-GB" sz="2400" dirty="0">
                <a:solidFill>
                  <a:srgbClr val="595959"/>
                </a:solidFill>
              </a:rPr>
              <a:t>Assess how effectively your current or planned marketing efforts lead to sales. Are there clear pathways for potential customers who engage with your marketing content to make a purchase?</a:t>
            </a:r>
          </a:p>
          <a:p>
            <a:r>
              <a:rPr lang="en-GB" sz="2400" b="1" dirty="0"/>
              <a:t>Action</a:t>
            </a:r>
            <a:r>
              <a:rPr lang="en-GB" sz="2400" dirty="0"/>
              <a:t>: </a:t>
            </a:r>
            <a:r>
              <a:rPr lang="en-GB" sz="2400" dirty="0">
                <a:solidFill>
                  <a:srgbClr val="595959"/>
                </a:solidFill>
              </a:rPr>
              <a:t>Review your recent marketing campaigns and sales data, even from MPV or pilot testing stage. Look for trends such as increased sales during specific campaigns or assessing the quality of leads coming from marketing efforts.</a:t>
            </a:r>
          </a:p>
        </p:txBody>
      </p:sp>
    </p:spTree>
    <p:extLst>
      <p:ext uri="{BB962C8B-B14F-4D97-AF65-F5344CB8AC3E}">
        <p14:creationId xmlns:p14="http://schemas.microsoft.com/office/powerpoint/2010/main" val="121580244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A51C4-5E35-ECDB-9E5E-A71874532B79}"/>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C3E34F54-75E1-6974-E1E3-B9AF9BD8B5EB}"/>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6CCCFD7A-CAC9-91F4-FD12-E8949A47C9F0}"/>
              </a:ext>
            </a:extLst>
          </p:cNvPr>
          <p:cNvSpPr>
            <a:spLocks noGrp="1"/>
          </p:cNvSpPr>
          <p:nvPr>
            <p:ph type="body" sz="quarter" idx="16"/>
          </p:nvPr>
        </p:nvSpPr>
        <p:spPr>
          <a:xfrm>
            <a:off x="381286" y="761603"/>
            <a:ext cx="10659020" cy="803654"/>
          </a:xfrm>
        </p:spPr>
        <p:txBody>
          <a:bodyPr/>
          <a:lstStyle/>
          <a:p>
            <a:r>
              <a:rPr lang="en-US" dirty="0">
                <a:solidFill>
                  <a:schemeClr val="bg1"/>
                </a:solidFill>
              </a:rPr>
              <a:t>Exercise</a:t>
            </a:r>
          </a:p>
          <a:p>
            <a:endParaRPr lang="en-US" dirty="0"/>
          </a:p>
        </p:txBody>
      </p:sp>
      <p:sp>
        <p:nvSpPr>
          <p:cNvPr id="7" name="Google Shape;239;p8">
            <a:extLst>
              <a:ext uri="{FF2B5EF4-FFF2-40B4-BE49-F238E27FC236}">
                <a16:creationId xmlns:a16="http://schemas.microsoft.com/office/drawing/2014/main" id="{02BD8D02-9B98-9370-0FBF-7E2825E46A88}"/>
              </a:ext>
            </a:extLst>
          </p:cNvPr>
          <p:cNvSpPr/>
          <p:nvPr/>
        </p:nvSpPr>
        <p:spPr>
          <a:xfrm>
            <a:off x="8676100" y="1964864"/>
            <a:ext cx="528063" cy="467784"/>
          </a:xfrm>
          <a:custGeom>
            <a:avLst/>
            <a:gdLst/>
            <a:ahLst/>
            <a:cxnLst/>
            <a:rect l="l" t="t" r="r" b="b"/>
            <a:pathLst>
              <a:path w="6693" h="5929" extrusionOk="0">
                <a:moveTo>
                  <a:pt x="224" y="1"/>
                </a:moveTo>
                <a:lnTo>
                  <a:pt x="168" y="20"/>
                </a:lnTo>
                <a:lnTo>
                  <a:pt x="94" y="75"/>
                </a:lnTo>
                <a:lnTo>
                  <a:pt x="19" y="169"/>
                </a:lnTo>
                <a:lnTo>
                  <a:pt x="19" y="225"/>
                </a:lnTo>
                <a:lnTo>
                  <a:pt x="1" y="281"/>
                </a:lnTo>
                <a:lnTo>
                  <a:pt x="1" y="467"/>
                </a:lnTo>
                <a:lnTo>
                  <a:pt x="19" y="523"/>
                </a:lnTo>
                <a:lnTo>
                  <a:pt x="19" y="560"/>
                </a:lnTo>
                <a:lnTo>
                  <a:pt x="94" y="653"/>
                </a:lnTo>
                <a:lnTo>
                  <a:pt x="168" y="709"/>
                </a:lnTo>
                <a:lnTo>
                  <a:pt x="224" y="728"/>
                </a:lnTo>
                <a:lnTo>
                  <a:pt x="280" y="747"/>
                </a:lnTo>
                <a:lnTo>
                  <a:pt x="1100" y="747"/>
                </a:lnTo>
                <a:lnTo>
                  <a:pt x="1902" y="4717"/>
                </a:lnTo>
                <a:lnTo>
                  <a:pt x="1827" y="4773"/>
                </a:lnTo>
                <a:lnTo>
                  <a:pt x="1771" y="4829"/>
                </a:lnTo>
                <a:lnTo>
                  <a:pt x="1715" y="4903"/>
                </a:lnTo>
                <a:lnTo>
                  <a:pt x="1659" y="4978"/>
                </a:lnTo>
                <a:lnTo>
                  <a:pt x="1622" y="5052"/>
                </a:lnTo>
                <a:lnTo>
                  <a:pt x="1604" y="5127"/>
                </a:lnTo>
                <a:lnTo>
                  <a:pt x="1585" y="5220"/>
                </a:lnTo>
                <a:lnTo>
                  <a:pt x="1585" y="5313"/>
                </a:lnTo>
                <a:lnTo>
                  <a:pt x="1604" y="5444"/>
                </a:lnTo>
                <a:lnTo>
                  <a:pt x="1641" y="5556"/>
                </a:lnTo>
                <a:lnTo>
                  <a:pt x="1697" y="5649"/>
                </a:lnTo>
                <a:lnTo>
                  <a:pt x="1771" y="5742"/>
                </a:lnTo>
                <a:lnTo>
                  <a:pt x="1864" y="5817"/>
                </a:lnTo>
                <a:lnTo>
                  <a:pt x="1976" y="5872"/>
                </a:lnTo>
                <a:lnTo>
                  <a:pt x="2088" y="5910"/>
                </a:lnTo>
                <a:lnTo>
                  <a:pt x="2200" y="5928"/>
                </a:lnTo>
                <a:lnTo>
                  <a:pt x="2330" y="5928"/>
                </a:lnTo>
                <a:lnTo>
                  <a:pt x="2461" y="5891"/>
                </a:lnTo>
                <a:lnTo>
                  <a:pt x="2573" y="5835"/>
                </a:lnTo>
                <a:lnTo>
                  <a:pt x="2685" y="5761"/>
                </a:lnTo>
                <a:lnTo>
                  <a:pt x="2759" y="5649"/>
                </a:lnTo>
                <a:lnTo>
                  <a:pt x="2834" y="5537"/>
                </a:lnTo>
                <a:lnTo>
                  <a:pt x="2871" y="5425"/>
                </a:lnTo>
                <a:lnTo>
                  <a:pt x="2890" y="5295"/>
                </a:lnTo>
                <a:lnTo>
                  <a:pt x="2871" y="5146"/>
                </a:lnTo>
                <a:lnTo>
                  <a:pt x="2834" y="5034"/>
                </a:lnTo>
                <a:lnTo>
                  <a:pt x="2759" y="4922"/>
                </a:lnTo>
                <a:lnTo>
                  <a:pt x="2685" y="4829"/>
                </a:lnTo>
                <a:lnTo>
                  <a:pt x="5126" y="4829"/>
                </a:lnTo>
                <a:lnTo>
                  <a:pt x="5033" y="4922"/>
                </a:lnTo>
                <a:lnTo>
                  <a:pt x="4977" y="5034"/>
                </a:lnTo>
                <a:lnTo>
                  <a:pt x="4940" y="5164"/>
                </a:lnTo>
                <a:lnTo>
                  <a:pt x="4921" y="5295"/>
                </a:lnTo>
                <a:lnTo>
                  <a:pt x="4940" y="5425"/>
                </a:lnTo>
                <a:lnTo>
                  <a:pt x="4977" y="5556"/>
                </a:lnTo>
                <a:lnTo>
                  <a:pt x="5033" y="5649"/>
                </a:lnTo>
                <a:lnTo>
                  <a:pt x="5126" y="5742"/>
                </a:lnTo>
                <a:lnTo>
                  <a:pt x="5220" y="5817"/>
                </a:lnTo>
                <a:lnTo>
                  <a:pt x="5313" y="5891"/>
                </a:lnTo>
                <a:lnTo>
                  <a:pt x="5443" y="5928"/>
                </a:lnTo>
                <a:lnTo>
                  <a:pt x="5704" y="5928"/>
                </a:lnTo>
                <a:lnTo>
                  <a:pt x="5816" y="5891"/>
                </a:lnTo>
                <a:lnTo>
                  <a:pt x="5928" y="5835"/>
                </a:lnTo>
                <a:lnTo>
                  <a:pt x="6021" y="5742"/>
                </a:lnTo>
                <a:lnTo>
                  <a:pt x="6114" y="5649"/>
                </a:lnTo>
                <a:lnTo>
                  <a:pt x="6170" y="5537"/>
                </a:lnTo>
                <a:lnTo>
                  <a:pt x="6208" y="5425"/>
                </a:lnTo>
                <a:lnTo>
                  <a:pt x="6226" y="5295"/>
                </a:lnTo>
                <a:lnTo>
                  <a:pt x="6208" y="5183"/>
                </a:lnTo>
                <a:lnTo>
                  <a:pt x="6189" y="5108"/>
                </a:lnTo>
                <a:lnTo>
                  <a:pt x="6170" y="5015"/>
                </a:lnTo>
                <a:lnTo>
                  <a:pt x="6114" y="4940"/>
                </a:lnTo>
                <a:lnTo>
                  <a:pt x="6077" y="4866"/>
                </a:lnTo>
                <a:lnTo>
                  <a:pt x="6003" y="4810"/>
                </a:lnTo>
                <a:lnTo>
                  <a:pt x="5928" y="4754"/>
                </a:lnTo>
                <a:lnTo>
                  <a:pt x="5853" y="4698"/>
                </a:lnTo>
                <a:lnTo>
                  <a:pt x="5928" y="4419"/>
                </a:lnTo>
                <a:lnTo>
                  <a:pt x="5928" y="4363"/>
                </a:lnTo>
                <a:lnTo>
                  <a:pt x="5928" y="4288"/>
                </a:lnTo>
                <a:lnTo>
                  <a:pt x="5891" y="4232"/>
                </a:lnTo>
                <a:lnTo>
                  <a:pt x="5872" y="4176"/>
                </a:lnTo>
                <a:lnTo>
                  <a:pt x="5816" y="4139"/>
                </a:lnTo>
                <a:lnTo>
                  <a:pt x="5779" y="4102"/>
                </a:lnTo>
                <a:lnTo>
                  <a:pt x="5723" y="4083"/>
                </a:lnTo>
                <a:lnTo>
                  <a:pt x="2536" y="4083"/>
                </a:lnTo>
                <a:lnTo>
                  <a:pt x="2461" y="3710"/>
                </a:lnTo>
                <a:lnTo>
                  <a:pt x="5853" y="3710"/>
                </a:lnTo>
                <a:lnTo>
                  <a:pt x="5947" y="3692"/>
                </a:lnTo>
                <a:lnTo>
                  <a:pt x="6040" y="3654"/>
                </a:lnTo>
                <a:lnTo>
                  <a:pt x="6096" y="3580"/>
                </a:lnTo>
                <a:lnTo>
                  <a:pt x="6133" y="3487"/>
                </a:lnTo>
                <a:lnTo>
                  <a:pt x="6674" y="1082"/>
                </a:lnTo>
                <a:lnTo>
                  <a:pt x="6692" y="1007"/>
                </a:lnTo>
                <a:lnTo>
                  <a:pt x="6674" y="952"/>
                </a:lnTo>
                <a:lnTo>
                  <a:pt x="6655" y="896"/>
                </a:lnTo>
                <a:lnTo>
                  <a:pt x="6618" y="840"/>
                </a:lnTo>
                <a:lnTo>
                  <a:pt x="6580" y="802"/>
                </a:lnTo>
                <a:lnTo>
                  <a:pt x="6524" y="765"/>
                </a:lnTo>
                <a:lnTo>
                  <a:pt x="6469" y="747"/>
                </a:lnTo>
                <a:lnTo>
                  <a:pt x="1846" y="747"/>
                </a:lnTo>
                <a:lnTo>
                  <a:pt x="1753" y="225"/>
                </a:lnTo>
                <a:lnTo>
                  <a:pt x="1715" y="131"/>
                </a:lnTo>
                <a:lnTo>
                  <a:pt x="1641" y="57"/>
                </a:lnTo>
                <a:lnTo>
                  <a:pt x="1566" y="20"/>
                </a:lnTo>
                <a:lnTo>
                  <a:pt x="1473"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extBox 13">
            <a:extLst>
              <a:ext uri="{FF2B5EF4-FFF2-40B4-BE49-F238E27FC236}">
                <a16:creationId xmlns:a16="http://schemas.microsoft.com/office/drawing/2014/main" id="{F12BB0DB-EB17-8F1E-D33C-755A4B3C861B}"/>
              </a:ext>
            </a:extLst>
          </p:cNvPr>
          <p:cNvSpPr txBox="1"/>
          <p:nvPr/>
        </p:nvSpPr>
        <p:spPr>
          <a:xfrm>
            <a:off x="918864" y="1468118"/>
            <a:ext cx="10502728" cy="4524315"/>
          </a:xfrm>
          <a:prstGeom prst="rect">
            <a:avLst/>
          </a:prstGeom>
          <a:noFill/>
        </p:spPr>
        <p:txBody>
          <a:bodyPr wrap="square">
            <a:spAutoFit/>
          </a:bodyPr>
          <a:lstStyle/>
          <a:p>
            <a:r>
              <a:rPr lang="en-GB" sz="2400" b="1" dirty="0">
                <a:solidFill>
                  <a:srgbClr val="086575"/>
                </a:solidFill>
              </a:rPr>
              <a:t>Identify Misalignments:</a:t>
            </a:r>
          </a:p>
          <a:p>
            <a:r>
              <a:rPr lang="en-GB" sz="2400" b="1" dirty="0">
                <a:solidFill>
                  <a:srgbClr val="086575"/>
                </a:solidFill>
              </a:rPr>
              <a:t>Reflection: </a:t>
            </a:r>
            <a:r>
              <a:rPr lang="en-GB" sz="2400" dirty="0">
                <a:solidFill>
                  <a:srgbClr val="595959"/>
                </a:solidFill>
              </a:rPr>
              <a:t>Identify specific areas where the alignment between marketing and sales might be lacking. Are there communication gaps? Do the marketing                messages match the selling points used by your sales team?</a:t>
            </a:r>
          </a:p>
          <a:p>
            <a:r>
              <a:rPr lang="en-GB" sz="2400" b="1" dirty="0">
                <a:solidFill>
                  <a:srgbClr val="086575"/>
                </a:solidFill>
              </a:rPr>
              <a:t>Action: </a:t>
            </a:r>
            <a:r>
              <a:rPr lang="en-GB" sz="2400" dirty="0">
                <a:solidFill>
                  <a:srgbClr val="595959"/>
                </a:solidFill>
              </a:rPr>
              <a:t>Do a full review of the alignment of messaging and objectives. </a:t>
            </a:r>
          </a:p>
          <a:p>
            <a:endParaRPr lang="en-GB" sz="2400" dirty="0">
              <a:solidFill>
                <a:srgbClr val="595959"/>
              </a:solidFill>
            </a:endParaRPr>
          </a:p>
          <a:p>
            <a:r>
              <a:rPr lang="en-GB" sz="2400" b="1" dirty="0"/>
              <a:t>Map Customer Journey</a:t>
            </a:r>
            <a:r>
              <a:rPr lang="en-GB" sz="2400" dirty="0"/>
              <a:t>:</a:t>
            </a:r>
          </a:p>
          <a:p>
            <a:r>
              <a:rPr lang="en-GB" sz="2400" b="1" dirty="0"/>
              <a:t>Reflection: </a:t>
            </a:r>
            <a:r>
              <a:rPr lang="en-GB" sz="2400" dirty="0">
                <a:solidFill>
                  <a:srgbClr val="595959"/>
                </a:solidFill>
              </a:rPr>
              <a:t>Map out the customer journey from initial contact to purchase. Are there stages in the journey where customers typically drop off? How well does  your marketing support the sales process at each step?</a:t>
            </a:r>
          </a:p>
          <a:p>
            <a:r>
              <a:rPr lang="en-GB" sz="2400" b="1" dirty="0"/>
              <a:t>Action</a:t>
            </a:r>
            <a:r>
              <a:rPr lang="en-GB" sz="2400" dirty="0"/>
              <a:t>: </a:t>
            </a:r>
            <a:r>
              <a:rPr lang="en-GB" sz="2400" dirty="0">
                <a:solidFill>
                  <a:srgbClr val="595959"/>
                </a:solidFill>
              </a:rPr>
              <a:t>Create a detailed customer journey map that includes touchpoints with both marketing and sales. Identify any disconnects.</a:t>
            </a:r>
            <a:endParaRPr lang="en-GB" sz="2400" b="1" dirty="0">
              <a:solidFill>
                <a:srgbClr val="595959"/>
              </a:solidFill>
            </a:endParaRPr>
          </a:p>
        </p:txBody>
      </p:sp>
    </p:spTree>
    <p:extLst>
      <p:ext uri="{BB962C8B-B14F-4D97-AF65-F5344CB8AC3E}">
        <p14:creationId xmlns:p14="http://schemas.microsoft.com/office/powerpoint/2010/main" val="265145910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5D6DF-1E9C-94E6-D4D7-BF2C06404A0B}"/>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EF26ECCA-1506-2A58-A706-45A3FF671C40}"/>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04591B2C-8DED-0110-C194-6DA94DF3084A}"/>
              </a:ext>
            </a:extLst>
          </p:cNvPr>
          <p:cNvSpPr>
            <a:spLocks noGrp="1"/>
          </p:cNvSpPr>
          <p:nvPr>
            <p:ph type="body" sz="quarter" idx="16"/>
          </p:nvPr>
        </p:nvSpPr>
        <p:spPr>
          <a:xfrm>
            <a:off x="381286" y="761603"/>
            <a:ext cx="10659020" cy="803654"/>
          </a:xfrm>
        </p:spPr>
        <p:txBody>
          <a:bodyPr/>
          <a:lstStyle/>
          <a:p>
            <a:r>
              <a:rPr lang="en-US" dirty="0">
                <a:solidFill>
                  <a:schemeClr val="bg1"/>
                </a:solidFill>
              </a:rPr>
              <a:t>Exercise</a:t>
            </a:r>
          </a:p>
          <a:p>
            <a:endParaRPr lang="en-US" dirty="0"/>
          </a:p>
        </p:txBody>
      </p:sp>
      <p:sp>
        <p:nvSpPr>
          <p:cNvPr id="7" name="Google Shape;239;p8">
            <a:extLst>
              <a:ext uri="{FF2B5EF4-FFF2-40B4-BE49-F238E27FC236}">
                <a16:creationId xmlns:a16="http://schemas.microsoft.com/office/drawing/2014/main" id="{8A6053E4-AE58-0302-B1DB-63F7C4E8FACC}"/>
              </a:ext>
            </a:extLst>
          </p:cNvPr>
          <p:cNvSpPr/>
          <p:nvPr/>
        </p:nvSpPr>
        <p:spPr>
          <a:xfrm>
            <a:off x="8676100" y="1964864"/>
            <a:ext cx="528063" cy="467784"/>
          </a:xfrm>
          <a:custGeom>
            <a:avLst/>
            <a:gdLst/>
            <a:ahLst/>
            <a:cxnLst/>
            <a:rect l="l" t="t" r="r" b="b"/>
            <a:pathLst>
              <a:path w="6693" h="5929" extrusionOk="0">
                <a:moveTo>
                  <a:pt x="224" y="1"/>
                </a:moveTo>
                <a:lnTo>
                  <a:pt x="168" y="20"/>
                </a:lnTo>
                <a:lnTo>
                  <a:pt x="94" y="75"/>
                </a:lnTo>
                <a:lnTo>
                  <a:pt x="19" y="169"/>
                </a:lnTo>
                <a:lnTo>
                  <a:pt x="19" y="225"/>
                </a:lnTo>
                <a:lnTo>
                  <a:pt x="1" y="281"/>
                </a:lnTo>
                <a:lnTo>
                  <a:pt x="1" y="467"/>
                </a:lnTo>
                <a:lnTo>
                  <a:pt x="19" y="523"/>
                </a:lnTo>
                <a:lnTo>
                  <a:pt x="19" y="560"/>
                </a:lnTo>
                <a:lnTo>
                  <a:pt x="94" y="653"/>
                </a:lnTo>
                <a:lnTo>
                  <a:pt x="168" y="709"/>
                </a:lnTo>
                <a:lnTo>
                  <a:pt x="224" y="728"/>
                </a:lnTo>
                <a:lnTo>
                  <a:pt x="280" y="747"/>
                </a:lnTo>
                <a:lnTo>
                  <a:pt x="1100" y="747"/>
                </a:lnTo>
                <a:lnTo>
                  <a:pt x="1902" y="4717"/>
                </a:lnTo>
                <a:lnTo>
                  <a:pt x="1827" y="4773"/>
                </a:lnTo>
                <a:lnTo>
                  <a:pt x="1771" y="4829"/>
                </a:lnTo>
                <a:lnTo>
                  <a:pt x="1715" y="4903"/>
                </a:lnTo>
                <a:lnTo>
                  <a:pt x="1659" y="4978"/>
                </a:lnTo>
                <a:lnTo>
                  <a:pt x="1622" y="5052"/>
                </a:lnTo>
                <a:lnTo>
                  <a:pt x="1604" y="5127"/>
                </a:lnTo>
                <a:lnTo>
                  <a:pt x="1585" y="5220"/>
                </a:lnTo>
                <a:lnTo>
                  <a:pt x="1585" y="5313"/>
                </a:lnTo>
                <a:lnTo>
                  <a:pt x="1604" y="5444"/>
                </a:lnTo>
                <a:lnTo>
                  <a:pt x="1641" y="5556"/>
                </a:lnTo>
                <a:lnTo>
                  <a:pt x="1697" y="5649"/>
                </a:lnTo>
                <a:lnTo>
                  <a:pt x="1771" y="5742"/>
                </a:lnTo>
                <a:lnTo>
                  <a:pt x="1864" y="5817"/>
                </a:lnTo>
                <a:lnTo>
                  <a:pt x="1976" y="5872"/>
                </a:lnTo>
                <a:lnTo>
                  <a:pt x="2088" y="5910"/>
                </a:lnTo>
                <a:lnTo>
                  <a:pt x="2200" y="5928"/>
                </a:lnTo>
                <a:lnTo>
                  <a:pt x="2330" y="5928"/>
                </a:lnTo>
                <a:lnTo>
                  <a:pt x="2461" y="5891"/>
                </a:lnTo>
                <a:lnTo>
                  <a:pt x="2573" y="5835"/>
                </a:lnTo>
                <a:lnTo>
                  <a:pt x="2685" y="5761"/>
                </a:lnTo>
                <a:lnTo>
                  <a:pt x="2759" y="5649"/>
                </a:lnTo>
                <a:lnTo>
                  <a:pt x="2834" y="5537"/>
                </a:lnTo>
                <a:lnTo>
                  <a:pt x="2871" y="5425"/>
                </a:lnTo>
                <a:lnTo>
                  <a:pt x="2890" y="5295"/>
                </a:lnTo>
                <a:lnTo>
                  <a:pt x="2871" y="5146"/>
                </a:lnTo>
                <a:lnTo>
                  <a:pt x="2834" y="5034"/>
                </a:lnTo>
                <a:lnTo>
                  <a:pt x="2759" y="4922"/>
                </a:lnTo>
                <a:lnTo>
                  <a:pt x="2685" y="4829"/>
                </a:lnTo>
                <a:lnTo>
                  <a:pt x="5126" y="4829"/>
                </a:lnTo>
                <a:lnTo>
                  <a:pt x="5033" y="4922"/>
                </a:lnTo>
                <a:lnTo>
                  <a:pt x="4977" y="5034"/>
                </a:lnTo>
                <a:lnTo>
                  <a:pt x="4940" y="5164"/>
                </a:lnTo>
                <a:lnTo>
                  <a:pt x="4921" y="5295"/>
                </a:lnTo>
                <a:lnTo>
                  <a:pt x="4940" y="5425"/>
                </a:lnTo>
                <a:lnTo>
                  <a:pt x="4977" y="5556"/>
                </a:lnTo>
                <a:lnTo>
                  <a:pt x="5033" y="5649"/>
                </a:lnTo>
                <a:lnTo>
                  <a:pt x="5126" y="5742"/>
                </a:lnTo>
                <a:lnTo>
                  <a:pt x="5220" y="5817"/>
                </a:lnTo>
                <a:lnTo>
                  <a:pt x="5313" y="5891"/>
                </a:lnTo>
                <a:lnTo>
                  <a:pt x="5443" y="5928"/>
                </a:lnTo>
                <a:lnTo>
                  <a:pt x="5704" y="5928"/>
                </a:lnTo>
                <a:lnTo>
                  <a:pt x="5816" y="5891"/>
                </a:lnTo>
                <a:lnTo>
                  <a:pt x="5928" y="5835"/>
                </a:lnTo>
                <a:lnTo>
                  <a:pt x="6021" y="5742"/>
                </a:lnTo>
                <a:lnTo>
                  <a:pt x="6114" y="5649"/>
                </a:lnTo>
                <a:lnTo>
                  <a:pt x="6170" y="5537"/>
                </a:lnTo>
                <a:lnTo>
                  <a:pt x="6208" y="5425"/>
                </a:lnTo>
                <a:lnTo>
                  <a:pt x="6226" y="5295"/>
                </a:lnTo>
                <a:lnTo>
                  <a:pt x="6208" y="5183"/>
                </a:lnTo>
                <a:lnTo>
                  <a:pt x="6189" y="5108"/>
                </a:lnTo>
                <a:lnTo>
                  <a:pt x="6170" y="5015"/>
                </a:lnTo>
                <a:lnTo>
                  <a:pt x="6114" y="4940"/>
                </a:lnTo>
                <a:lnTo>
                  <a:pt x="6077" y="4866"/>
                </a:lnTo>
                <a:lnTo>
                  <a:pt x="6003" y="4810"/>
                </a:lnTo>
                <a:lnTo>
                  <a:pt x="5928" y="4754"/>
                </a:lnTo>
                <a:lnTo>
                  <a:pt x="5853" y="4698"/>
                </a:lnTo>
                <a:lnTo>
                  <a:pt x="5928" y="4419"/>
                </a:lnTo>
                <a:lnTo>
                  <a:pt x="5928" y="4363"/>
                </a:lnTo>
                <a:lnTo>
                  <a:pt x="5928" y="4288"/>
                </a:lnTo>
                <a:lnTo>
                  <a:pt x="5891" y="4232"/>
                </a:lnTo>
                <a:lnTo>
                  <a:pt x="5872" y="4176"/>
                </a:lnTo>
                <a:lnTo>
                  <a:pt x="5816" y="4139"/>
                </a:lnTo>
                <a:lnTo>
                  <a:pt x="5779" y="4102"/>
                </a:lnTo>
                <a:lnTo>
                  <a:pt x="5723" y="4083"/>
                </a:lnTo>
                <a:lnTo>
                  <a:pt x="2536" y="4083"/>
                </a:lnTo>
                <a:lnTo>
                  <a:pt x="2461" y="3710"/>
                </a:lnTo>
                <a:lnTo>
                  <a:pt x="5853" y="3710"/>
                </a:lnTo>
                <a:lnTo>
                  <a:pt x="5947" y="3692"/>
                </a:lnTo>
                <a:lnTo>
                  <a:pt x="6040" y="3654"/>
                </a:lnTo>
                <a:lnTo>
                  <a:pt x="6096" y="3580"/>
                </a:lnTo>
                <a:lnTo>
                  <a:pt x="6133" y="3487"/>
                </a:lnTo>
                <a:lnTo>
                  <a:pt x="6674" y="1082"/>
                </a:lnTo>
                <a:lnTo>
                  <a:pt x="6692" y="1007"/>
                </a:lnTo>
                <a:lnTo>
                  <a:pt x="6674" y="952"/>
                </a:lnTo>
                <a:lnTo>
                  <a:pt x="6655" y="896"/>
                </a:lnTo>
                <a:lnTo>
                  <a:pt x="6618" y="840"/>
                </a:lnTo>
                <a:lnTo>
                  <a:pt x="6580" y="802"/>
                </a:lnTo>
                <a:lnTo>
                  <a:pt x="6524" y="765"/>
                </a:lnTo>
                <a:lnTo>
                  <a:pt x="6469" y="747"/>
                </a:lnTo>
                <a:lnTo>
                  <a:pt x="1846" y="747"/>
                </a:lnTo>
                <a:lnTo>
                  <a:pt x="1753" y="225"/>
                </a:lnTo>
                <a:lnTo>
                  <a:pt x="1715" y="131"/>
                </a:lnTo>
                <a:lnTo>
                  <a:pt x="1641" y="57"/>
                </a:lnTo>
                <a:lnTo>
                  <a:pt x="1566" y="20"/>
                </a:lnTo>
                <a:lnTo>
                  <a:pt x="1473"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extBox 13">
            <a:extLst>
              <a:ext uri="{FF2B5EF4-FFF2-40B4-BE49-F238E27FC236}">
                <a16:creationId xmlns:a16="http://schemas.microsoft.com/office/drawing/2014/main" id="{3C949707-89A0-2D42-801B-7C17BA96A983}"/>
              </a:ext>
            </a:extLst>
          </p:cNvPr>
          <p:cNvSpPr txBox="1"/>
          <p:nvPr/>
        </p:nvSpPr>
        <p:spPr>
          <a:xfrm>
            <a:off x="643938" y="1565257"/>
            <a:ext cx="10133716" cy="4154984"/>
          </a:xfrm>
          <a:prstGeom prst="rect">
            <a:avLst/>
          </a:prstGeom>
          <a:noFill/>
        </p:spPr>
        <p:txBody>
          <a:bodyPr wrap="square">
            <a:spAutoFit/>
          </a:bodyPr>
          <a:lstStyle/>
          <a:p>
            <a:r>
              <a:rPr lang="en-GB" sz="2400" b="1" dirty="0">
                <a:solidFill>
                  <a:srgbClr val="086575"/>
                </a:solidFill>
              </a:rPr>
              <a:t>Develop Integration Strategies:</a:t>
            </a:r>
          </a:p>
          <a:p>
            <a:r>
              <a:rPr lang="en-GB" sz="2400" b="1" dirty="0">
                <a:solidFill>
                  <a:srgbClr val="086575"/>
                </a:solidFill>
              </a:rPr>
              <a:t>Reflection: </a:t>
            </a:r>
            <a:r>
              <a:rPr lang="en-GB" sz="2400" dirty="0">
                <a:solidFill>
                  <a:srgbClr val="595959"/>
                </a:solidFill>
              </a:rPr>
              <a:t>Based on your findings from the mapping feedback, what strategies can you implement to enhance the integration of marketing and sales?</a:t>
            </a:r>
          </a:p>
          <a:p>
            <a:endParaRPr lang="en-GB" sz="2400" dirty="0">
              <a:solidFill>
                <a:srgbClr val="595959"/>
              </a:solidFill>
            </a:endParaRPr>
          </a:p>
          <a:p>
            <a:r>
              <a:rPr lang="en-GB" sz="2400" b="1" dirty="0">
                <a:solidFill>
                  <a:srgbClr val="086575"/>
                </a:solidFill>
              </a:rPr>
              <a:t>Action: </a:t>
            </a:r>
          </a:p>
          <a:p>
            <a:pPr marL="342900" indent="-342900">
              <a:buFont typeface="Arial" panose="020B0604020202020204" pitchFamily="34" charset="0"/>
              <a:buChar char="•"/>
            </a:pPr>
            <a:r>
              <a:rPr lang="en-GB" sz="2400" dirty="0">
                <a:solidFill>
                  <a:srgbClr val="595959"/>
                </a:solidFill>
              </a:rPr>
              <a:t>Develop a plan that might include integrated technology solutions (like CRM systems) or training sessions to deliver a unified customer experience.</a:t>
            </a:r>
          </a:p>
          <a:p>
            <a:pPr marL="342900" indent="-342900">
              <a:buFont typeface="Arial" panose="020B0604020202020204" pitchFamily="34" charset="0"/>
              <a:buChar char="•"/>
            </a:pPr>
            <a:r>
              <a:rPr lang="en-GB" sz="2400" dirty="0">
                <a:solidFill>
                  <a:srgbClr val="595959"/>
                </a:solidFill>
              </a:rPr>
              <a:t>Set measurable goals based on your integration strategies. These could include improved lead conversion rates, increased customer retention, or more consistent upselling outcomes. Regularly review these metrics and adjust your strategies as needed to continue improving integration.</a:t>
            </a:r>
          </a:p>
        </p:txBody>
      </p:sp>
    </p:spTree>
    <p:extLst>
      <p:ext uri="{BB962C8B-B14F-4D97-AF65-F5344CB8AC3E}">
        <p14:creationId xmlns:p14="http://schemas.microsoft.com/office/powerpoint/2010/main" val="76442063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799446" y="2379743"/>
            <a:ext cx="6167692" cy="837258"/>
          </a:xfrm>
        </p:spPr>
        <p:txBody>
          <a:bodyPr>
            <a:normAutofit fontScale="55000" lnSpcReduction="20000"/>
          </a:bodyPr>
          <a:lstStyle/>
          <a:p>
            <a:r>
              <a:rPr lang="en-US" sz="5400" dirty="0"/>
              <a:t>Well done on completing Module 9</a:t>
            </a:r>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Freeform 1">
            <a:extLst>
              <a:ext uri="{FF2B5EF4-FFF2-40B4-BE49-F238E27FC236}">
                <a16:creationId xmlns:a16="http://schemas.microsoft.com/office/drawing/2014/main" id="{E9824104-FDAB-A720-0EDA-61E965DCF598}"/>
              </a:ext>
            </a:extLst>
          </p:cNvPr>
          <p:cNvSpPr/>
          <p:nvPr/>
        </p:nvSpPr>
        <p:spPr>
          <a:xfrm>
            <a:off x="-62848" y="4871807"/>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434893" y="4933961"/>
            <a:ext cx="5918312" cy="679345"/>
          </a:xfrm>
        </p:spPr>
        <p:txBody>
          <a:bodyPr/>
          <a:lstStyle/>
          <a:p>
            <a:pPr marL="0" indent="0">
              <a:buNone/>
            </a:pPr>
            <a:r>
              <a:rPr lang="en-US" sz="4000" dirty="0">
                <a:solidFill>
                  <a:schemeClr val="bg1"/>
                </a:solidFill>
              </a:rPr>
              <a:t>www.</a:t>
            </a:r>
            <a:r>
              <a:rPr lang="en-US" sz="4000" b="1" dirty="0">
                <a:solidFill>
                  <a:schemeClr val="bg1"/>
                </a:solidFill>
              </a:rPr>
              <a:t>mosaic4investing</a:t>
            </a:r>
            <a:r>
              <a:rPr lang="en-US" sz="4000" dirty="0">
                <a:solidFill>
                  <a:schemeClr val="bg1"/>
                </a:solidFill>
              </a:rPr>
              <a:t>.eu</a:t>
            </a:r>
          </a:p>
          <a:p>
            <a:endParaRPr lang="en-US" sz="3200" dirty="0"/>
          </a:p>
        </p:txBody>
      </p:sp>
      <p:sp>
        <p:nvSpPr>
          <p:cNvPr id="4" name="Text Placeholder 18">
            <a:extLst>
              <a:ext uri="{FF2B5EF4-FFF2-40B4-BE49-F238E27FC236}">
                <a16:creationId xmlns:a16="http://schemas.microsoft.com/office/drawing/2014/main" id="{6ACD3EE0-88DB-344E-CC85-D9C6C7567810}"/>
              </a:ext>
            </a:extLst>
          </p:cNvPr>
          <p:cNvSpPr txBox="1">
            <a:spLocks/>
          </p:cNvSpPr>
          <p:nvPr/>
        </p:nvSpPr>
        <p:spPr>
          <a:xfrm>
            <a:off x="868272" y="3250838"/>
            <a:ext cx="6852183" cy="731140"/>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Next up is Module 10 Operations and Resource Management: Maximising Efficiency and Scalability in Business Operations</a:t>
            </a:r>
            <a:endParaRPr lang="en-US" dirty="0"/>
          </a:p>
        </p:txBody>
      </p:sp>
      <p:sp>
        <p:nvSpPr>
          <p:cNvPr id="6" name="Text Placeholder 5">
            <a:extLst>
              <a:ext uri="{FF2B5EF4-FFF2-40B4-BE49-F238E27FC236}">
                <a16:creationId xmlns:a16="http://schemas.microsoft.com/office/drawing/2014/main" id="{584A870D-BA64-6FB5-F8CA-E669277AF746}"/>
              </a:ext>
            </a:extLst>
          </p:cNvPr>
          <p:cNvSpPr>
            <a:spLocks noGrp="1"/>
          </p:cNvSpPr>
          <p:nvPr>
            <p:ph type="body" sz="quarter" idx="19"/>
          </p:nvPr>
        </p:nvSpPr>
        <p:spPr>
          <a:xfrm>
            <a:off x="882684" y="4140666"/>
            <a:ext cx="3195486" cy="731140"/>
          </a:xfrm>
        </p:spPr>
        <p:txBody>
          <a:bodyPr/>
          <a:lstStyle/>
          <a:p>
            <a:endParaRPr lang="en-IE" dirty="0"/>
          </a:p>
        </p:txBody>
      </p:sp>
    </p:spTree>
    <p:extLst>
      <p:ext uri="{BB962C8B-B14F-4D97-AF65-F5344CB8AC3E}">
        <p14:creationId xmlns:p14="http://schemas.microsoft.com/office/powerpoint/2010/main" val="4169825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3363029" y="1443662"/>
            <a:ext cx="7953438" cy="3849918"/>
          </a:xfrm>
        </p:spPr>
        <p:txBody>
          <a:bodyPr/>
          <a:lstStyle/>
          <a:p>
            <a:pPr marL="0" indent="0"/>
            <a:r>
              <a:rPr lang="en-GB" dirty="0"/>
              <a:t>Great marketing is multifaceted and dynamic, combining creativity, strategy, and effective communication to resonate and connect with its audience and achieve specific business objectives. But what does great marketing look like? </a:t>
            </a:r>
          </a:p>
          <a:p>
            <a:r>
              <a:rPr lang="en-GB" b="1" dirty="0">
                <a:solidFill>
                  <a:srgbClr val="DE0A1D"/>
                </a:solidFill>
              </a:rPr>
              <a:t>It is a Customer-Centric Approach</a:t>
            </a:r>
          </a:p>
          <a:p>
            <a:pPr>
              <a:buFont typeface="Arial" panose="020B0604020202020204" pitchFamily="34" charset="0"/>
              <a:buChar char="•"/>
            </a:pPr>
            <a:r>
              <a:rPr lang="en-GB" dirty="0"/>
              <a:t>Great marketing starts with a deep understanding of the target audience’s needs, preferences, and pain points. This insight comes from thorough market research and direct customer feedback.</a:t>
            </a:r>
          </a:p>
          <a:p>
            <a:pPr>
              <a:buFont typeface="Arial" panose="020B0604020202020204" pitchFamily="34" charset="0"/>
              <a:buChar char="•"/>
            </a:pPr>
            <a:r>
              <a:rPr lang="en-GB" dirty="0"/>
              <a:t>High levels of personalisation and tailored marketing messages (precision marketing) to meet the very specific needs and interests of different customer segments.</a:t>
            </a:r>
          </a:p>
          <a:p>
            <a:endParaRPr lang="en-US"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70607" y="761603"/>
            <a:ext cx="9632553" cy="803654"/>
          </a:xfrm>
        </p:spPr>
        <p:txBody>
          <a:bodyPr/>
          <a:lstStyle/>
          <a:p>
            <a:r>
              <a:rPr lang="en-US" dirty="0">
                <a:solidFill>
                  <a:schemeClr val="bg1"/>
                </a:solidFill>
              </a:rPr>
              <a:t>What does great marketing look like ?</a:t>
            </a:r>
            <a:endParaRPr lang="en-US" dirty="0"/>
          </a:p>
        </p:txBody>
      </p:sp>
      <p:pic>
        <p:nvPicPr>
          <p:cNvPr id="6" name="Picture 5" descr="Close up of bullseye">
            <a:extLst>
              <a:ext uri="{FF2B5EF4-FFF2-40B4-BE49-F238E27FC236}">
                <a16:creationId xmlns:a16="http://schemas.microsoft.com/office/drawing/2014/main" id="{BC3F6965-BC9A-F75D-F605-F51A689AA436}"/>
              </a:ext>
            </a:extLst>
          </p:cNvPr>
          <p:cNvPicPr>
            <a:picLocks noChangeAspect="1"/>
          </p:cNvPicPr>
          <p:nvPr/>
        </p:nvPicPr>
        <p:blipFill>
          <a:blip r:embed="rId2"/>
          <a:srcRect l="10571" r="35695"/>
          <a:stretch/>
        </p:blipFill>
        <p:spPr>
          <a:xfrm>
            <a:off x="525102" y="1744727"/>
            <a:ext cx="2758147" cy="3422009"/>
          </a:xfrm>
          <a:prstGeom prst="rect">
            <a:avLst/>
          </a:prstGeom>
        </p:spPr>
      </p:pic>
    </p:spTree>
    <p:extLst>
      <p:ext uri="{BB962C8B-B14F-4D97-AF65-F5344CB8AC3E}">
        <p14:creationId xmlns:p14="http://schemas.microsoft.com/office/powerpoint/2010/main" val="870711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80646" y="1620642"/>
            <a:ext cx="4884984" cy="3849918"/>
          </a:xfrm>
        </p:spPr>
        <p:txBody>
          <a:bodyPr/>
          <a:lstStyle/>
          <a:p>
            <a:r>
              <a:rPr lang="en-GB" b="1" dirty="0">
                <a:solidFill>
                  <a:srgbClr val="DE0A1D"/>
                </a:solidFill>
              </a:rPr>
              <a:t>Clear and Compelling Messaging</a:t>
            </a:r>
          </a:p>
          <a:p>
            <a:pPr>
              <a:buFont typeface="Arial" panose="020B0604020202020204" pitchFamily="34" charset="0"/>
              <a:buChar char="•"/>
            </a:pPr>
            <a:r>
              <a:rPr lang="en-GB" b="1" dirty="0"/>
              <a:t>Value Proposition</a:t>
            </a:r>
            <a:r>
              <a:rPr lang="en-GB" dirty="0"/>
              <a:t>: Effective marketing clearly articulates the value proposition, explaining why a product or service is the best solution for the customer's problem.</a:t>
            </a:r>
          </a:p>
          <a:p>
            <a:pPr>
              <a:buFont typeface="Arial" panose="020B0604020202020204" pitchFamily="34" charset="0"/>
              <a:buChar char="•"/>
            </a:pPr>
            <a:r>
              <a:rPr lang="en-GB" b="1" dirty="0"/>
              <a:t>Brand Storytelling</a:t>
            </a:r>
            <a:r>
              <a:rPr lang="en-GB" dirty="0"/>
              <a:t>: Great marketing often involves storytelling that connects with people on an emotional level, making the brand memorable and relatable.</a:t>
            </a:r>
          </a:p>
          <a:p>
            <a:endParaRPr lang="en-US"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70607" y="761603"/>
            <a:ext cx="9632553" cy="803654"/>
          </a:xfrm>
        </p:spPr>
        <p:txBody>
          <a:bodyPr/>
          <a:lstStyle/>
          <a:p>
            <a:r>
              <a:rPr lang="en-US" dirty="0">
                <a:solidFill>
                  <a:schemeClr val="bg1"/>
                </a:solidFill>
              </a:rPr>
              <a:t>What does great marketing look like ?</a:t>
            </a:r>
            <a:endParaRPr lang="en-US" dirty="0"/>
          </a:p>
        </p:txBody>
      </p:sp>
      <p:cxnSp>
        <p:nvCxnSpPr>
          <p:cNvPr id="10" name="Straight Connector 9">
            <a:extLst>
              <a:ext uri="{FF2B5EF4-FFF2-40B4-BE49-F238E27FC236}">
                <a16:creationId xmlns:a16="http://schemas.microsoft.com/office/drawing/2014/main" id="{73A3ACC7-CCE5-5B1A-8A40-9156D87FE62E}"/>
              </a:ext>
            </a:extLst>
          </p:cNvPr>
          <p:cNvCxnSpPr/>
          <p:nvPr/>
        </p:nvCxnSpPr>
        <p:spPr>
          <a:xfrm>
            <a:off x="5832113" y="1726860"/>
            <a:ext cx="53187" cy="4062636"/>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B0B78AD-1537-CB8C-5E2D-8020C0D8DF0A}"/>
              </a:ext>
            </a:extLst>
          </p:cNvPr>
          <p:cNvSpPr txBox="1"/>
          <p:nvPr/>
        </p:nvSpPr>
        <p:spPr>
          <a:xfrm>
            <a:off x="6018266" y="1565257"/>
            <a:ext cx="4911575" cy="4524315"/>
          </a:xfrm>
          <a:prstGeom prst="rect">
            <a:avLst/>
          </a:prstGeom>
          <a:noFill/>
        </p:spPr>
        <p:txBody>
          <a:bodyPr wrap="square">
            <a:spAutoFit/>
          </a:bodyPr>
          <a:lstStyle/>
          <a:p>
            <a:r>
              <a:rPr lang="en-GB" sz="2400" b="1" dirty="0">
                <a:solidFill>
                  <a:srgbClr val="DE0A1D"/>
                </a:solidFill>
              </a:rPr>
              <a:t>Consistent Brand Identity</a:t>
            </a:r>
          </a:p>
          <a:p>
            <a:pPr marL="342900" indent="-342900">
              <a:buFont typeface="Arial" panose="020B0604020202020204" pitchFamily="34" charset="0"/>
              <a:buChar char="•"/>
            </a:pPr>
            <a:r>
              <a:rPr lang="en-GB" sz="2400" b="1" dirty="0">
                <a:solidFill>
                  <a:srgbClr val="595959"/>
                </a:solidFill>
              </a:rPr>
              <a:t>Visual and Verbal Identity</a:t>
            </a:r>
            <a:r>
              <a:rPr lang="en-GB" sz="2400" dirty="0">
                <a:solidFill>
                  <a:srgbClr val="595959"/>
                </a:solidFill>
              </a:rPr>
              <a:t>: Consistency in visual elements (like logos and colour schemes) and verbal communication (tone and message) across all platforms helps in building a recognisable brand.</a:t>
            </a:r>
          </a:p>
          <a:p>
            <a:pPr marL="342900" indent="-342900">
              <a:buFont typeface="Arial" panose="020B0604020202020204" pitchFamily="34" charset="0"/>
              <a:buChar char="•"/>
            </a:pPr>
            <a:r>
              <a:rPr lang="en-GB" sz="2400" b="1" dirty="0">
                <a:solidFill>
                  <a:srgbClr val="595959"/>
                </a:solidFill>
              </a:rPr>
              <a:t>Trust and Credibility</a:t>
            </a:r>
            <a:r>
              <a:rPr lang="en-GB" sz="2400" dirty="0">
                <a:solidFill>
                  <a:srgbClr val="595959"/>
                </a:solidFill>
              </a:rPr>
              <a:t>: Consistent quality and messaging help build trust with customers, which is crucial for long-term business relationships.</a:t>
            </a:r>
          </a:p>
        </p:txBody>
      </p:sp>
    </p:spTree>
    <p:extLst>
      <p:ext uri="{BB962C8B-B14F-4D97-AF65-F5344CB8AC3E}">
        <p14:creationId xmlns:p14="http://schemas.microsoft.com/office/powerpoint/2010/main" val="1226348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80646" y="1620642"/>
            <a:ext cx="4884984" cy="3849918"/>
          </a:xfrm>
        </p:spPr>
        <p:txBody>
          <a:bodyPr/>
          <a:lstStyle/>
          <a:p>
            <a:pPr marL="0" indent="0"/>
            <a:r>
              <a:rPr lang="en-GB" b="1" dirty="0">
                <a:solidFill>
                  <a:srgbClr val="DE0A1D"/>
                </a:solidFill>
              </a:rPr>
              <a:t>Social Responsibility and Ethical Practices</a:t>
            </a:r>
          </a:p>
          <a:p>
            <a:pPr>
              <a:buFont typeface="Arial" panose="020B0604020202020204" pitchFamily="34" charset="0"/>
              <a:buChar char="•"/>
            </a:pPr>
            <a:r>
              <a:rPr lang="en-GB" b="1" dirty="0"/>
              <a:t>Sustainable Marketing </a:t>
            </a:r>
            <a:r>
              <a:rPr lang="en-GB" dirty="0"/>
              <a:t>that has essential focus on environmental, social, and ethical factors in marketing practices. Today’s consumers are more likely to engage with brands that demonstrate social responsibility.</a:t>
            </a:r>
          </a:p>
          <a:p>
            <a:endParaRPr lang="en-US"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70607" y="761603"/>
            <a:ext cx="9632553" cy="803654"/>
          </a:xfrm>
        </p:spPr>
        <p:txBody>
          <a:bodyPr/>
          <a:lstStyle/>
          <a:p>
            <a:r>
              <a:rPr lang="en-US" dirty="0">
                <a:solidFill>
                  <a:schemeClr val="bg1"/>
                </a:solidFill>
              </a:rPr>
              <a:t>What does great marketing look like ?</a:t>
            </a:r>
            <a:endParaRPr lang="en-US" dirty="0"/>
          </a:p>
        </p:txBody>
      </p:sp>
      <p:cxnSp>
        <p:nvCxnSpPr>
          <p:cNvPr id="10" name="Straight Connector 9">
            <a:extLst>
              <a:ext uri="{FF2B5EF4-FFF2-40B4-BE49-F238E27FC236}">
                <a16:creationId xmlns:a16="http://schemas.microsoft.com/office/drawing/2014/main" id="{73A3ACC7-CCE5-5B1A-8A40-9156D87FE62E}"/>
              </a:ext>
            </a:extLst>
          </p:cNvPr>
          <p:cNvCxnSpPr>
            <a:cxnSpLocks/>
          </p:cNvCxnSpPr>
          <p:nvPr/>
        </p:nvCxnSpPr>
        <p:spPr>
          <a:xfrm>
            <a:off x="5716534" y="1726860"/>
            <a:ext cx="20457" cy="3799085"/>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B0B78AD-1537-CB8C-5E2D-8020C0D8DF0A}"/>
              </a:ext>
            </a:extLst>
          </p:cNvPr>
          <p:cNvSpPr txBox="1"/>
          <p:nvPr/>
        </p:nvSpPr>
        <p:spPr>
          <a:xfrm>
            <a:off x="5873026" y="1620642"/>
            <a:ext cx="4884984" cy="4154984"/>
          </a:xfrm>
          <a:prstGeom prst="rect">
            <a:avLst/>
          </a:prstGeom>
          <a:noFill/>
        </p:spPr>
        <p:txBody>
          <a:bodyPr wrap="square">
            <a:spAutoFit/>
          </a:bodyPr>
          <a:lstStyle/>
          <a:p>
            <a:r>
              <a:rPr lang="en-GB" sz="2400" b="1" dirty="0">
                <a:solidFill>
                  <a:srgbClr val="DE0A1D"/>
                </a:solidFill>
              </a:rPr>
              <a:t>Inclusive Marketing</a:t>
            </a:r>
          </a:p>
          <a:p>
            <a:pPr marL="342900" indent="-342900">
              <a:buFont typeface="Arial" panose="020B0604020202020204" pitchFamily="34" charset="0"/>
              <a:buChar char="•"/>
            </a:pPr>
            <a:r>
              <a:rPr lang="en-GB" sz="2400" dirty="0">
                <a:solidFill>
                  <a:srgbClr val="595959"/>
                </a:solidFill>
              </a:rPr>
              <a:t>Great marketing represents and speaks to a </a:t>
            </a:r>
            <a:r>
              <a:rPr lang="en-GB" sz="2400" b="1" dirty="0">
                <a:solidFill>
                  <a:srgbClr val="595959"/>
                </a:solidFill>
              </a:rPr>
              <a:t>diverse </a:t>
            </a:r>
            <a:r>
              <a:rPr lang="en-GB" sz="2400" dirty="0">
                <a:solidFill>
                  <a:srgbClr val="595959"/>
                </a:solidFill>
              </a:rPr>
              <a:t>audience, ensuring that the brand’s messaging is inclusive and considerate of different backgrounds and perspectives.</a:t>
            </a:r>
          </a:p>
          <a:p>
            <a:pPr marL="342900" indent="-342900">
              <a:buFont typeface="Arial" panose="020B0604020202020204" pitchFamily="34" charset="0"/>
              <a:buChar char="•"/>
            </a:pPr>
            <a:r>
              <a:rPr lang="en-GB" sz="2400" dirty="0">
                <a:solidFill>
                  <a:srgbClr val="595959"/>
                </a:solidFill>
              </a:rPr>
              <a:t>This should be an area of strength for underrepresented founders. Use your authentic voice. </a:t>
            </a:r>
          </a:p>
          <a:p>
            <a:endParaRPr lang="en-GB" sz="2400" dirty="0">
              <a:solidFill>
                <a:srgbClr val="595959"/>
              </a:solidFill>
            </a:endParaRPr>
          </a:p>
        </p:txBody>
      </p:sp>
      <p:pic>
        <p:nvPicPr>
          <p:cNvPr id="7" name="Picture 6" descr="A group of colorful hands&#10;&#10;Description automatically generated">
            <a:extLst>
              <a:ext uri="{FF2B5EF4-FFF2-40B4-BE49-F238E27FC236}">
                <a16:creationId xmlns:a16="http://schemas.microsoft.com/office/drawing/2014/main" id="{12D7A406-52D6-F194-A22B-DCD0D08A1AA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026910" y="4729016"/>
            <a:ext cx="4258700" cy="1593857"/>
          </a:xfrm>
          <a:prstGeom prst="rect">
            <a:avLst/>
          </a:prstGeom>
        </p:spPr>
      </p:pic>
    </p:spTree>
    <p:extLst>
      <p:ext uri="{BB962C8B-B14F-4D97-AF65-F5344CB8AC3E}">
        <p14:creationId xmlns:p14="http://schemas.microsoft.com/office/powerpoint/2010/main" val="2520717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80646" y="1620642"/>
            <a:ext cx="4884984" cy="3849918"/>
          </a:xfrm>
        </p:spPr>
        <p:txBody>
          <a:bodyPr/>
          <a:lstStyle/>
          <a:p>
            <a:r>
              <a:rPr lang="en-GB" b="1" dirty="0">
                <a:solidFill>
                  <a:srgbClr val="DE0A1D"/>
                </a:solidFill>
              </a:rPr>
              <a:t>Innovative and Adaptive Strategies</a:t>
            </a:r>
          </a:p>
          <a:p>
            <a:pPr>
              <a:buFont typeface="Arial" panose="020B0604020202020204" pitchFamily="34" charset="0"/>
              <a:buChar char="•"/>
            </a:pPr>
            <a:r>
              <a:rPr lang="en-GB" b="1" dirty="0"/>
              <a:t>Leveraging Technology</a:t>
            </a:r>
            <a:r>
              <a:rPr lang="en-GB" dirty="0"/>
              <a:t>: Using the latest marketing technologies, such as AI for data analysis and automated marketing, to optimise campaigns and personalize customer interactions.</a:t>
            </a:r>
          </a:p>
          <a:p>
            <a:pPr>
              <a:buFont typeface="Arial" panose="020B0604020202020204" pitchFamily="34" charset="0"/>
              <a:buChar char="•"/>
            </a:pPr>
            <a:r>
              <a:rPr lang="en-GB" b="1" dirty="0"/>
              <a:t>Adaptability</a:t>
            </a:r>
            <a:r>
              <a:rPr lang="en-GB" dirty="0"/>
              <a:t>: The ability to quickly adapt marketing strategies based on consumer trends, opportunities and market conditions.</a:t>
            </a:r>
          </a:p>
          <a:p>
            <a:endParaRPr lang="en-US"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70607" y="761603"/>
            <a:ext cx="9632553" cy="803654"/>
          </a:xfrm>
        </p:spPr>
        <p:txBody>
          <a:bodyPr/>
          <a:lstStyle/>
          <a:p>
            <a:r>
              <a:rPr lang="en-US" dirty="0">
                <a:solidFill>
                  <a:schemeClr val="bg1"/>
                </a:solidFill>
              </a:rPr>
              <a:t>What does great marketing look like ?</a:t>
            </a:r>
            <a:endParaRPr lang="en-US" dirty="0"/>
          </a:p>
        </p:txBody>
      </p:sp>
      <p:cxnSp>
        <p:nvCxnSpPr>
          <p:cNvPr id="10" name="Straight Connector 9">
            <a:extLst>
              <a:ext uri="{FF2B5EF4-FFF2-40B4-BE49-F238E27FC236}">
                <a16:creationId xmlns:a16="http://schemas.microsoft.com/office/drawing/2014/main" id="{73A3ACC7-CCE5-5B1A-8A40-9156D87FE62E}"/>
              </a:ext>
            </a:extLst>
          </p:cNvPr>
          <p:cNvCxnSpPr>
            <a:cxnSpLocks/>
          </p:cNvCxnSpPr>
          <p:nvPr/>
        </p:nvCxnSpPr>
        <p:spPr>
          <a:xfrm>
            <a:off x="5716534" y="1726860"/>
            <a:ext cx="0" cy="4047975"/>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B0B78AD-1537-CB8C-5E2D-8020C0D8DF0A}"/>
              </a:ext>
            </a:extLst>
          </p:cNvPr>
          <p:cNvSpPr txBox="1"/>
          <p:nvPr/>
        </p:nvSpPr>
        <p:spPr>
          <a:xfrm>
            <a:off x="5873026" y="1620642"/>
            <a:ext cx="5142732" cy="4524315"/>
          </a:xfrm>
          <a:prstGeom prst="rect">
            <a:avLst/>
          </a:prstGeom>
          <a:noFill/>
        </p:spPr>
        <p:txBody>
          <a:bodyPr wrap="square">
            <a:spAutoFit/>
          </a:bodyPr>
          <a:lstStyle/>
          <a:p>
            <a:r>
              <a:rPr lang="en-GB" sz="2400" b="1" dirty="0">
                <a:solidFill>
                  <a:srgbClr val="DE0A1D"/>
                </a:solidFill>
              </a:rPr>
              <a:t>Data-Driven Decision Making</a:t>
            </a:r>
          </a:p>
          <a:p>
            <a:pPr marL="342900" indent="-342900">
              <a:buFont typeface="Arial" panose="020B0604020202020204" pitchFamily="34" charset="0"/>
              <a:buChar char="•"/>
            </a:pPr>
            <a:r>
              <a:rPr lang="en-GB" sz="2400" b="1" dirty="0">
                <a:solidFill>
                  <a:srgbClr val="595959"/>
                </a:solidFill>
              </a:rPr>
              <a:t>Metrics and Analytics</a:t>
            </a:r>
            <a:r>
              <a:rPr lang="en-GB" sz="2400" dirty="0">
                <a:solidFill>
                  <a:srgbClr val="595959"/>
                </a:solidFill>
              </a:rPr>
              <a:t>: Successful marketing campaigns are built on the back of strong analytics. Marketers must measure everything from click-through rates to engagement metrics and sales conversion to understand what is or isn’t working.</a:t>
            </a:r>
          </a:p>
          <a:p>
            <a:pPr marL="342900" indent="-342900">
              <a:buFont typeface="Arial" panose="020B0604020202020204" pitchFamily="34" charset="0"/>
              <a:buChar char="•"/>
            </a:pPr>
            <a:r>
              <a:rPr lang="en-GB" sz="2400" b="1" dirty="0">
                <a:solidFill>
                  <a:srgbClr val="595959"/>
                </a:solidFill>
              </a:rPr>
              <a:t>Continuous Improvement</a:t>
            </a:r>
            <a:r>
              <a:rPr lang="en-GB" sz="2400" dirty="0">
                <a:solidFill>
                  <a:srgbClr val="595959"/>
                </a:solidFill>
              </a:rPr>
              <a:t>: Data-driven insights are used to refine and optimize campaigns continually.  </a:t>
            </a:r>
            <a:endParaRPr lang="en-GB" sz="2400" dirty="0"/>
          </a:p>
          <a:p>
            <a:endParaRPr lang="en-GB" sz="2400" dirty="0">
              <a:solidFill>
                <a:srgbClr val="595959"/>
              </a:solidFill>
            </a:endParaRPr>
          </a:p>
        </p:txBody>
      </p:sp>
    </p:spTree>
    <p:extLst>
      <p:ext uri="{BB962C8B-B14F-4D97-AF65-F5344CB8AC3E}">
        <p14:creationId xmlns:p14="http://schemas.microsoft.com/office/powerpoint/2010/main" val="1375534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89C1B-E54E-6BFF-22D6-27FC363A08B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96EE152-ADBA-519A-9676-442DB6E94692}"/>
              </a:ext>
            </a:extLst>
          </p:cNvPr>
          <p:cNvSpPr>
            <a:spLocks noGrp="1"/>
          </p:cNvSpPr>
          <p:nvPr>
            <p:ph type="body" sz="quarter" idx="18"/>
          </p:nvPr>
        </p:nvSpPr>
        <p:spPr>
          <a:xfrm>
            <a:off x="5248732" y="1726860"/>
            <a:ext cx="5182202" cy="3849918"/>
          </a:xfrm>
        </p:spPr>
        <p:txBody>
          <a:bodyPr/>
          <a:lstStyle/>
          <a:p>
            <a:endParaRPr lang="en-US" sz="100" dirty="0"/>
          </a:p>
          <a:p>
            <a:endParaRPr lang="en-US" dirty="0"/>
          </a:p>
          <a:p>
            <a:endParaRPr lang="en-US" dirty="0"/>
          </a:p>
        </p:txBody>
      </p:sp>
      <p:sp>
        <p:nvSpPr>
          <p:cNvPr id="2" name="Freeform 1">
            <a:extLst>
              <a:ext uri="{FF2B5EF4-FFF2-40B4-BE49-F238E27FC236}">
                <a16:creationId xmlns:a16="http://schemas.microsoft.com/office/drawing/2014/main" id="{83465B48-4BE4-2147-9CEE-595844EE8D25}"/>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BFBF5690-391B-222E-C437-9E928A86D5B8}"/>
              </a:ext>
            </a:extLst>
          </p:cNvPr>
          <p:cNvSpPr>
            <a:spLocks noGrp="1"/>
          </p:cNvSpPr>
          <p:nvPr>
            <p:ph type="body" sz="quarter" idx="16"/>
          </p:nvPr>
        </p:nvSpPr>
        <p:spPr>
          <a:xfrm>
            <a:off x="491706" y="761603"/>
            <a:ext cx="9939228" cy="803654"/>
          </a:xfrm>
        </p:spPr>
        <p:txBody>
          <a:bodyPr/>
          <a:lstStyle/>
          <a:p>
            <a:r>
              <a:rPr lang="en-US" dirty="0">
                <a:solidFill>
                  <a:schemeClr val="bg1"/>
                </a:solidFill>
              </a:rPr>
              <a:t>Developing a Great Marketing Plan</a:t>
            </a:r>
            <a:endParaRPr lang="en-US" dirty="0"/>
          </a:p>
        </p:txBody>
      </p:sp>
      <p:sp>
        <p:nvSpPr>
          <p:cNvPr id="6" name="TextBox 5">
            <a:extLst>
              <a:ext uri="{FF2B5EF4-FFF2-40B4-BE49-F238E27FC236}">
                <a16:creationId xmlns:a16="http://schemas.microsoft.com/office/drawing/2014/main" id="{51CCE110-940B-6A44-7DB4-C4263A380C95}"/>
              </a:ext>
            </a:extLst>
          </p:cNvPr>
          <p:cNvSpPr txBox="1"/>
          <p:nvPr/>
        </p:nvSpPr>
        <p:spPr>
          <a:xfrm>
            <a:off x="687528" y="1502852"/>
            <a:ext cx="8188051" cy="4570482"/>
          </a:xfrm>
          <a:prstGeom prst="rect">
            <a:avLst/>
          </a:prstGeom>
          <a:noFill/>
        </p:spPr>
        <p:txBody>
          <a:bodyPr wrap="square" rtlCol="0">
            <a:spAutoFit/>
          </a:bodyPr>
          <a:lstStyle/>
          <a:p>
            <a:r>
              <a:rPr lang="en-GB" sz="2400" dirty="0">
                <a:solidFill>
                  <a:srgbClr val="595959"/>
                </a:solidFill>
              </a:rPr>
              <a:t>Successful Marketing Plans are built on the four Ps of Marketing:</a:t>
            </a:r>
          </a:p>
          <a:p>
            <a:endParaRPr lang="en-GB" sz="1100" dirty="0">
              <a:solidFill>
                <a:srgbClr val="595959"/>
              </a:solidFill>
            </a:endParaRPr>
          </a:p>
          <a:p>
            <a:r>
              <a:rPr lang="en-GB" sz="2400" b="1" dirty="0">
                <a:solidFill>
                  <a:srgbClr val="47B5C8"/>
                </a:solidFill>
              </a:rPr>
              <a:t>Product</a:t>
            </a:r>
            <a:r>
              <a:rPr lang="en-GB" sz="2400" dirty="0">
                <a:solidFill>
                  <a:srgbClr val="595959"/>
                </a:solidFill>
              </a:rPr>
              <a:t>	   </a:t>
            </a:r>
            <a:r>
              <a:rPr lang="en-GB" sz="2400" b="1" dirty="0">
                <a:solidFill>
                  <a:srgbClr val="DE0A1D"/>
                </a:solidFill>
              </a:rPr>
              <a:t>Price</a:t>
            </a:r>
            <a:r>
              <a:rPr lang="en-GB" sz="2400" dirty="0">
                <a:solidFill>
                  <a:srgbClr val="595959"/>
                </a:solidFill>
              </a:rPr>
              <a:t>		</a:t>
            </a:r>
            <a:r>
              <a:rPr lang="en-GB" sz="2400" b="1" dirty="0">
                <a:solidFill>
                  <a:srgbClr val="5796D0"/>
                </a:solidFill>
              </a:rPr>
              <a:t>Place	</a:t>
            </a:r>
            <a:r>
              <a:rPr lang="en-GB" sz="2400" dirty="0">
                <a:solidFill>
                  <a:srgbClr val="595959"/>
                </a:solidFill>
              </a:rPr>
              <a:t>	</a:t>
            </a:r>
            <a:r>
              <a:rPr lang="en-GB" sz="2400" b="1" dirty="0">
                <a:solidFill>
                  <a:srgbClr val="F2A72C"/>
                </a:solidFill>
              </a:rPr>
              <a:t>Promotion</a:t>
            </a:r>
          </a:p>
          <a:p>
            <a:endParaRPr lang="en-GB" sz="2400" b="1" dirty="0">
              <a:solidFill>
                <a:srgbClr val="F2A72C"/>
              </a:solidFill>
            </a:endParaRPr>
          </a:p>
          <a:p>
            <a:r>
              <a:rPr lang="en-GB" sz="2400" dirty="0">
                <a:solidFill>
                  <a:srgbClr val="595959"/>
                </a:solidFill>
              </a:rPr>
              <a:t>Using the four Ps as a framework can help guide you on the path to Marketing Success. Developed in the 1960’s by E. Jerome McCarthy , others have built on them to create the 7 Ps which now include </a:t>
            </a:r>
            <a:r>
              <a:rPr lang="en-GB" sz="2400" b="1" dirty="0">
                <a:solidFill>
                  <a:schemeClr val="accent1"/>
                </a:solidFill>
              </a:rPr>
              <a:t>People</a:t>
            </a:r>
            <a:r>
              <a:rPr lang="en-GB" sz="2400" dirty="0">
                <a:solidFill>
                  <a:srgbClr val="595959"/>
                </a:solidFill>
              </a:rPr>
              <a:t>, </a:t>
            </a:r>
            <a:r>
              <a:rPr lang="en-GB" sz="2400" b="1" dirty="0">
                <a:solidFill>
                  <a:srgbClr val="DE0A1D"/>
                </a:solidFill>
              </a:rPr>
              <a:t>Process</a:t>
            </a:r>
            <a:r>
              <a:rPr lang="en-GB" sz="2400" dirty="0">
                <a:solidFill>
                  <a:srgbClr val="595959"/>
                </a:solidFill>
              </a:rPr>
              <a:t> and </a:t>
            </a:r>
            <a:r>
              <a:rPr lang="en-GB" sz="2400" b="1" dirty="0">
                <a:solidFill>
                  <a:srgbClr val="47B5C8"/>
                </a:solidFill>
              </a:rPr>
              <a:t>Physical Evidence.</a:t>
            </a:r>
          </a:p>
          <a:p>
            <a:endParaRPr lang="en-GB" sz="1200" b="1" dirty="0">
              <a:solidFill>
                <a:srgbClr val="47B5C8"/>
              </a:solidFill>
            </a:endParaRPr>
          </a:p>
          <a:p>
            <a:endParaRPr lang="en-GB" sz="400" dirty="0">
              <a:solidFill>
                <a:srgbClr val="595959"/>
              </a:solidFill>
            </a:endParaRPr>
          </a:p>
          <a:p>
            <a:r>
              <a:rPr lang="en-GB" sz="2400" b="1" dirty="0">
                <a:solidFill>
                  <a:srgbClr val="595959"/>
                </a:solidFill>
              </a:rPr>
              <a:t>READ MORE </a:t>
            </a:r>
          </a:p>
          <a:p>
            <a:r>
              <a:rPr lang="en-GB" sz="2400" dirty="0">
                <a:hlinkClick r:id="rId2"/>
              </a:rPr>
              <a:t> (2) History of Marketing Mix from the 4P's to the 7P's | LinkedIn</a:t>
            </a:r>
            <a:r>
              <a:rPr lang="en-GB" sz="2400" dirty="0"/>
              <a:t> </a:t>
            </a:r>
          </a:p>
          <a:p>
            <a:r>
              <a:rPr lang="en-GB" sz="2400" dirty="0">
                <a:hlinkClick r:id="rId3"/>
              </a:rPr>
              <a:t>The 7Ps of The Marketing Mix | Oxford College Of Marketing</a:t>
            </a:r>
            <a:endParaRPr lang="en-GB" sz="2400" dirty="0">
              <a:solidFill>
                <a:srgbClr val="595959"/>
              </a:solidFill>
            </a:endParaRPr>
          </a:p>
          <a:p>
            <a:endParaRPr lang="en-GB" sz="2400" dirty="0">
              <a:solidFill>
                <a:srgbClr val="595959"/>
              </a:solidFill>
            </a:endParaRPr>
          </a:p>
        </p:txBody>
      </p:sp>
      <p:pic>
        <p:nvPicPr>
          <p:cNvPr id="11" name="Picture 10" descr="A red letter p with black background&#10;&#10;Description automatically generated">
            <a:extLst>
              <a:ext uri="{FF2B5EF4-FFF2-40B4-BE49-F238E27FC236}">
                <a16:creationId xmlns:a16="http://schemas.microsoft.com/office/drawing/2014/main" id="{45FA9B1B-C3A9-8A88-44EB-437C792A8562}"/>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9002852" y="1001827"/>
            <a:ext cx="1555355" cy="2182954"/>
          </a:xfrm>
          <a:prstGeom prst="rect">
            <a:avLst/>
          </a:prstGeom>
        </p:spPr>
      </p:pic>
    </p:spTree>
    <p:extLst>
      <p:ext uri="{BB962C8B-B14F-4D97-AF65-F5344CB8AC3E}">
        <p14:creationId xmlns:p14="http://schemas.microsoft.com/office/powerpoint/2010/main" val="1356914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8CAA5-20F4-FAE5-9837-879CF6E1DFC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CF47CB9-F504-C7B7-1F0D-181421A42C36}"/>
              </a:ext>
            </a:extLst>
          </p:cNvPr>
          <p:cNvSpPr>
            <a:spLocks noGrp="1"/>
          </p:cNvSpPr>
          <p:nvPr>
            <p:ph type="body" sz="quarter" idx="18"/>
          </p:nvPr>
        </p:nvSpPr>
        <p:spPr>
          <a:xfrm>
            <a:off x="5248732" y="1726860"/>
            <a:ext cx="5182202" cy="3849918"/>
          </a:xfrm>
        </p:spPr>
        <p:txBody>
          <a:bodyPr/>
          <a:lstStyle/>
          <a:p>
            <a:endParaRPr lang="en-US" sz="100" dirty="0"/>
          </a:p>
          <a:p>
            <a:endParaRPr lang="en-US" dirty="0"/>
          </a:p>
          <a:p>
            <a:endParaRPr lang="en-US" dirty="0"/>
          </a:p>
        </p:txBody>
      </p:sp>
      <p:sp>
        <p:nvSpPr>
          <p:cNvPr id="2" name="Freeform 1">
            <a:extLst>
              <a:ext uri="{FF2B5EF4-FFF2-40B4-BE49-F238E27FC236}">
                <a16:creationId xmlns:a16="http://schemas.microsoft.com/office/drawing/2014/main" id="{DE1A1FA3-F52C-3CF0-368B-EF10C4FAED0A}"/>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F16ED45-0E80-08E5-8343-DB8378DD9C70}"/>
              </a:ext>
            </a:extLst>
          </p:cNvPr>
          <p:cNvSpPr>
            <a:spLocks noGrp="1"/>
          </p:cNvSpPr>
          <p:nvPr>
            <p:ph type="body" sz="quarter" idx="16"/>
          </p:nvPr>
        </p:nvSpPr>
        <p:spPr>
          <a:xfrm>
            <a:off x="491706" y="761603"/>
            <a:ext cx="9939228" cy="803654"/>
          </a:xfrm>
        </p:spPr>
        <p:txBody>
          <a:bodyPr/>
          <a:lstStyle/>
          <a:p>
            <a:r>
              <a:rPr lang="en-US" dirty="0">
                <a:solidFill>
                  <a:schemeClr val="bg1"/>
                </a:solidFill>
              </a:rPr>
              <a:t>The First P: Product</a:t>
            </a:r>
          </a:p>
        </p:txBody>
      </p:sp>
      <p:sp>
        <p:nvSpPr>
          <p:cNvPr id="3" name="TextBox 2">
            <a:extLst>
              <a:ext uri="{FF2B5EF4-FFF2-40B4-BE49-F238E27FC236}">
                <a16:creationId xmlns:a16="http://schemas.microsoft.com/office/drawing/2014/main" id="{3CB322BA-6CCD-D035-3D5E-27D22C12ACCB}"/>
              </a:ext>
            </a:extLst>
          </p:cNvPr>
          <p:cNvSpPr txBox="1"/>
          <p:nvPr/>
        </p:nvSpPr>
        <p:spPr>
          <a:xfrm>
            <a:off x="1056244" y="1674576"/>
            <a:ext cx="9763134" cy="4154984"/>
          </a:xfrm>
          <a:prstGeom prst="rect">
            <a:avLst/>
          </a:prstGeom>
          <a:noFill/>
        </p:spPr>
        <p:txBody>
          <a:bodyPr wrap="square" rtlCol="0">
            <a:spAutoFit/>
          </a:bodyPr>
          <a:lstStyle/>
          <a:p>
            <a:r>
              <a:rPr lang="en-GB" sz="2400" dirty="0">
                <a:solidFill>
                  <a:srgbClr val="595959"/>
                </a:solidFill>
              </a:rPr>
              <a:t>Your product is what you have to sell, and the unique features offered by your product differentiate you from your competition.</a:t>
            </a:r>
          </a:p>
          <a:p>
            <a:endParaRPr lang="en-GB" sz="2400" dirty="0">
              <a:solidFill>
                <a:srgbClr val="595959"/>
              </a:solidFill>
            </a:endParaRPr>
          </a:p>
          <a:p>
            <a:r>
              <a:rPr lang="en-GB" sz="2400" dirty="0">
                <a:solidFill>
                  <a:srgbClr val="595959"/>
                </a:solidFill>
              </a:rPr>
              <a:t>Your product can take many forms.  Perhaps it is a physical </a:t>
            </a:r>
          </a:p>
          <a:p>
            <a:r>
              <a:rPr lang="en-GB" sz="2400" dirty="0">
                <a:solidFill>
                  <a:srgbClr val="595959"/>
                </a:solidFill>
              </a:rPr>
              <a:t>product, a digital product or maybe you are offering a service, event or experience.</a:t>
            </a:r>
          </a:p>
          <a:p>
            <a:endParaRPr lang="en-GB" sz="2400" dirty="0">
              <a:solidFill>
                <a:srgbClr val="595959"/>
              </a:solidFill>
            </a:endParaRPr>
          </a:p>
          <a:p>
            <a:r>
              <a:rPr lang="en-GB" sz="2400" dirty="0">
                <a:solidFill>
                  <a:srgbClr val="595959"/>
                </a:solidFill>
              </a:rPr>
              <a:t>Does your product solve a problem?  Be clear on why someone would want to buy your product.  </a:t>
            </a:r>
          </a:p>
          <a:p>
            <a:endParaRPr lang="en-GB" sz="2400" dirty="0">
              <a:solidFill>
                <a:srgbClr val="595959"/>
              </a:solidFill>
            </a:endParaRPr>
          </a:p>
          <a:p>
            <a:r>
              <a:rPr lang="en-GB" sz="2400" dirty="0">
                <a:solidFill>
                  <a:srgbClr val="595959"/>
                </a:solidFill>
              </a:rPr>
              <a:t>Consider how you present your product, packaging, design, sustainability etc.</a:t>
            </a:r>
            <a:endParaRPr lang="en-IE" sz="2400" dirty="0">
              <a:solidFill>
                <a:srgbClr val="595959"/>
              </a:solidFill>
            </a:endParaRPr>
          </a:p>
        </p:txBody>
      </p:sp>
      <p:pic>
        <p:nvPicPr>
          <p:cNvPr id="7" name="Graphic 6" descr="Shopping cart with solid fill">
            <a:extLst>
              <a:ext uri="{FF2B5EF4-FFF2-40B4-BE49-F238E27FC236}">
                <a16:creationId xmlns:a16="http://schemas.microsoft.com/office/drawing/2014/main" id="{57E92FE9-77E0-ABA8-251A-27C87D046A9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756853" y="319545"/>
            <a:ext cx="1509623" cy="1509623"/>
          </a:xfrm>
          <a:prstGeom prst="rect">
            <a:avLst/>
          </a:prstGeom>
        </p:spPr>
      </p:pic>
    </p:spTree>
    <p:extLst>
      <p:ext uri="{BB962C8B-B14F-4D97-AF65-F5344CB8AC3E}">
        <p14:creationId xmlns:p14="http://schemas.microsoft.com/office/powerpoint/2010/main" val="914195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65E0A-C00A-7D00-B7BC-37A8CCD21C4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156BA38-1B8F-5564-C7FF-A8B937C2A8F4}"/>
              </a:ext>
            </a:extLst>
          </p:cNvPr>
          <p:cNvSpPr>
            <a:spLocks noGrp="1"/>
          </p:cNvSpPr>
          <p:nvPr>
            <p:ph type="body" sz="quarter" idx="18"/>
          </p:nvPr>
        </p:nvSpPr>
        <p:spPr>
          <a:xfrm>
            <a:off x="5248732" y="1726860"/>
            <a:ext cx="5182202" cy="3849918"/>
          </a:xfrm>
        </p:spPr>
        <p:txBody>
          <a:bodyPr/>
          <a:lstStyle/>
          <a:p>
            <a:endParaRPr lang="en-US" sz="100" dirty="0"/>
          </a:p>
          <a:p>
            <a:endParaRPr lang="en-US" dirty="0"/>
          </a:p>
          <a:p>
            <a:endParaRPr lang="en-US" dirty="0"/>
          </a:p>
        </p:txBody>
      </p:sp>
      <p:sp>
        <p:nvSpPr>
          <p:cNvPr id="2" name="Freeform 1">
            <a:extLst>
              <a:ext uri="{FF2B5EF4-FFF2-40B4-BE49-F238E27FC236}">
                <a16:creationId xmlns:a16="http://schemas.microsoft.com/office/drawing/2014/main" id="{D3B1105A-032B-BDA8-A5D3-D51B5E280B3A}"/>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4CC38F94-850E-2A90-8A76-22135D488789}"/>
              </a:ext>
            </a:extLst>
          </p:cNvPr>
          <p:cNvSpPr>
            <a:spLocks noGrp="1"/>
          </p:cNvSpPr>
          <p:nvPr>
            <p:ph type="body" sz="quarter" idx="16"/>
          </p:nvPr>
        </p:nvSpPr>
        <p:spPr>
          <a:xfrm>
            <a:off x="491706" y="761603"/>
            <a:ext cx="9939228" cy="803654"/>
          </a:xfrm>
        </p:spPr>
        <p:txBody>
          <a:bodyPr/>
          <a:lstStyle/>
          <a:p>
            <a:r>
              <a:rPr lang="en-US" dirty="0">
                <a:solidFill>
                  <a:schemeClr val="bg1"/>
                </a:solidFill>
              </a:rPr>
              <a:t>The Second P: Price</a:t>
            </a:r>
            <a:endParaRPr lang="en-US" dirty="0"/>
          </a:p>
        </p:txBody>
      </p:sp>
      <p:sp>
        <p:nvSpPr>
          <p:cNvPr id="3" name="TextBox 2">
            <a:extLst>
              <a:ext uri="{FF2B5EF4-FFF2-40B4-BE49-F238E27FC236}">
                <a16:creationId xmlns:a16="http://schemas.microsoft.com/office/drawing/2014/main" id="{766C6189-6232-0C19-30D2-CCB71C89C3C7}"/>
              </a:ext>
            </a:extLst>
          </p:cNvPr>
          <p:cNvSpPr txBox="1"/>
          <p:nvPr/>
        </p:nvSpPr>
        <p:spPr>
          <a:xfrm>
            <a:off x="737117" y="1762552"/>
            <a:ext cx="10180451" cy="4893647"/>
          </a:xfrm>
          <a:prstGeom prst="rect">
            <a:avLst/>
          </a:prstGeom>
          <a:noFill/>
        </p:spPr>
        <p:txBody>
          <a:bodyPr wrap="square" rtlCol="0">
            <a:spAutoFit/>
          </a:bodyPr>
          <a:lstStyle/>
          <a:p>
            <a:r>
              <a:rPr lang="en-GB" sz="2400" dirty="0">
                <a:solidFill>
                  <a:srgbClr val="595959"/>
                </a:solidFill>
              </a:rPr>
              <a:t>You need to set a price that allows you to operate profitably, but there are other factors to consider.</a:t>
            </a:r>
          </a:p>
          <a:p>
            <a:endParaRPr lang="en-GB" sz="2400" dirty="0">
              <a:solidFill>
                <a:srgbClr val="595959"/>
              </a:solidFill>
            </a:endParaRPr>
          </a:p>
          <a:p>
            <a:r>
              <a:rPr lang="en-GB" sz="2400" dirty="0">
                <a:solidFill>
                  <a:srgbClr val="595959"/>
                </a:solidFill>
              </a:rPr>
              <a:t>How does the price communicate the quality and value of your product?</a:t>
            </a:r>
          </a:p>
          <a:p>
            <a:endParaRPr lang="en-GB" sz="2400" dirty="0">
              <a:solidFill>
                <a:srgbClr val="595959"/>
              </a:solidFill>
            </a:endParaRPr>
          </a:p>
          <a:p>
            <a:r>
              <a:rPr lang="en-GB" sz="2400" dirty="0">
                <a:solidFill>
                  <a:srgbClr val="595959"/>
                </a:solidFill>
              </a:rPr>
              <a:t>Are your target customers value-driven or quality-driven?</a:t>
            </a:r>
          </a:p>
          <a:p>
            <a:endParaRPr lang="en-GB" sz="2400" dirty="0">
              <a:solidFill>
                <a:srgbClr val="595959"/>
              </a:solidFill>
            </a:endParaRPr>
          </a:p>
          <a:p>
            <a:r>
              <a:rPr lang="en-GB" sz="2400" dirty="0">
                <a:solidFill>
                  <a:srgbClr val="595959"/>
                </a:solidFill>
              </a:rPr>
              <a:t>If you are serving different types of customers you will need to create a customer segmentation strategy, with a pricing strategy for each of your customer segments.</a:t>
            </a:r>
          </a:p>
          <a:p>
            <a:r>
              <a:rPr lang="en-GB" sz="2400" dirty="0">
                <a:solidFill>
                  <a:srgbClr val="595959"/>
                </a:solidFill>
              </a:rPr>
              <a:t>		</a:t>
            </a:r>
          </a:p>
          <a:p>
            <a:endParaRPr lang="en-GB" sz="2400" dirty="0">
              <a:solidFill>
                <a:srgbClr val="595959"/>
              </a:solidFill>
            </a:endParaRPr>
          </a:p>
          <a:p>
            <a:endParaRPr lang="en-IE" sz="2400" dirty="0">
              <a:solidFill>
                <a:srgbClr val="595959"/>
              </a:solidFill>
            </a:endParaRPr>
          </a:p>
        </p:txBody>
      </p:sp>
      <p:pic>
        <p:nvPicPr>
          <p:cNvPr id="7" name="Graphic 6" descr="Euro with solid fill">
            <a:extLst>
              <a:ext uri="{FF2B5EF4-FFF2-40B4-BE49-F238E27FC236}">
                <a16:creationId xmlns:a16="http://schemas.microsoft.com/office/drawing/2014/main" id="{4424A85A-A61B-81B2-7483-853D903691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16592" y="402705"/>
            <a:ext cx="1324155" cy="1324155"/>
          </a:xfrm>
          <a:prstGeom prst="rect">
            <a:avLst/>
          </a:prstGeom>
        </p:spPr>
      </p:pic>
    </p:spTree>
    <p:extLst>
      <p:ext uri="{BB962C8B-B14F-4D97-AF65-F5344CB8AC3E}">
        <p14:creationId xmlns:p14="http://schemas.microsoft.com/office/powerpoint/2010/main" val="3314336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C6D83-F17E-F1F1-3261-E765D5BD72B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8E37C2C-5206-791B-C5C5-DA411D7CB0C6}"/>
              </a:ext>
            </a:extLst>
          </p:cNvPr>
          <p:cNvSpPr>
            <a:spLocks noGrp="1"/>
          </p:cNvSpPr>
          <p:nvPr>
            <p:ph type="body" sz="quarter" idx="18"/>
          </p:nvPr>
        </p:nvSpPr>
        <p:spPr>
          <a:xfrm>
            <a:off x="5248732" y="1726860"/>
            <a:ext cx="5182202" cy="3849918"/>
          </a:xfrm>
        </p:spPr>
        <p:txBody>
          <a:bodyPr/>
          <a:lstStyle/>
          <a:p>
            <a:endParaRPr lang="en-US" sz="100" dirty="0"/>
          </a:p>
          <a:p>
            <a:endParaRPr lang="en-US" dirty="0"/>
          </a:p>
          <a:p>
            <a:endParaRPr lang="en-US" dirty="0"/>
          </a:p>
        </p:txBody>
      </p:sp>
      <p:sp>
        <p:nvSpPr>
          <p:cNvPr id="2" name="Freeform 1">
            <a:extLst>
              <a:ext uri="{FF2B5EF4-FFF2-40B4-BE49-F238E27FC236}">
                <a16:creationId xmlns:a16="http://schemas.microsoft.com/office/drawing/2014/main" id="{956C2932-E1F5-CD00-33EC-8061B5E0765B}"/>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E78795BA-9C68-1F78-0B99-B5C5EC930A86}"/>
              </a:ext>
            </a:extLst>
          </p:cNvPr>
          <p:cNvSpPr>
            <a:spLocks noGrp="1"/>
          </p:cNvSpPr>
          <p:nvPr>
            <p:ph type="body" sz="quarter" idx="16"/>
          </p:nvPr>
        </p:nvSpPr>
        <p:spPr>
          <a:xfrm>
            <a:off x="491706" y="761603"/>
            <a:ext cx="9939228" cy="803654"/>
          </a:xfrm>
        </p:spPr>
        <p:txBody>
          <a:bodyPr/>
          <a:lstStyle/>
          <a:p>
            <a:r>
              <a:rPr lang="en-US" dirty="0">
                <a:solidFill>
                  <a:schemeClr val="bg1"/>
                </a:solidFill>
              </a:rPr>
              <a:t>The Third P: Place</a:t>
            </a:r>
            <a:endParaRPr lang="en-US" dirty="0"/>
          </a:p>
        </p:txBody>
      </p:sp>
      <p:sp>
        <p:nvSpPr>
          <p:cNvPr id="3" name="TextBox 2">
            <a:extLst>
              <a:ext uri="{FF2B5EF4-FFF2-40B4-BE49-F238E27FC236}">
                <a16:creationId xmlns:a16="http://schemas.microsoft.com/office/drawing/2014/main" id="{37243889-E365-9595-71C8-E90F3EE927FE}"/>
              </a:ext>
            </a:extLst>
          </p:cNvPr>
          <p:cNvSpPr txBox="1"/>
          <p:nvPr/>
        </p:nvSpPr>
        <p:spPr>
          <a:xfrm>
            <a:off x="837919" y="1807661"/>
            <a:ext cx="9445925" cy="3785652"/>
          </a:xfrm>
          <a:prstGeom prst="rect">
            <a:avLst/>
          </a:prstGeom>
          <a:noFill/>
        </p:spPr>
        <p:txBody>
          <a:bodyPr wrap="square" rtlCol="0">
            <a:spAutoFit/>
          </a:bodyPr>
          <a:lstStyle/>
          <a:p>
            <a:r>
              <a:rPr lang="en-GB" sz="2400" dirty="0">
                <a:solidFill>
                  <a:srgbClr val="595959"/>
                </a:solidFill>
              </a:rPr>
              <a:t>Place refers to the locations or channels you will use to sell your product.</a:t>
            </a:r>
          </a:p>
          <a:p>
            <a:endParaRPr lang="en-GB" sz="2400" dirty="0">
              <a:solidFill>
                <a:srgbClr val="595959"/>
              </a:solidFill>
            </a:endParaRPr>
          </a:p>
          <a:p>
            <a:r>
              <a:rPr lang="en-GB" sz="2400" dirty="0">
                <a:solidFill>
                  <a:srgbClr val="595959"/>
                </a:solidFill>
              </a:rPr>
              <a:t>Will you have a physical location?  Will it be fixed or a pop-up, or at specific events or occasions?</a:t>
            </a:r>
          </a:p>
          <a:p>
            <a:endParaRPr lang="en-GB" sz="2400" dirty="0">
              <a:solidFill>
                <a:srgbClr val="595959"/>
              </a:solidFill>
            </a:endParaRPr>
          </a:p>
          <a:p>
            <a:r>
              <a:rPr lang="en-GB" sz="2400" dirty="0">
                <a:solidFill>
                  <a:srgbClr val="595959"/>
                </a:solidFill>
              </a:rPr>
              <a:t>Perhaps you plan to sell online, will you build your own e-commerce website or use an existing e-commerce platform like Amazon or eBay?</a:t>
            </a:r>
          </a:p>
          <a:p>
            <a:endParaRPr lang="en-GB" sz="2400" dirty="0">
              <a:solidFill>
                <a:srgbClr val="595959"/>
              </a:solidFill>
            </a:endParaRPr>
          </a:p>
          <a:p>
            <a:r>
              <a:rPr lang="en-GB" sz="2400" dirty="0">
                <a:solidFill>
                  <a:srgbClr val="595959"/>
                </a:solidFill>
              </a:rPr>
              <a:t>Are you planning to sell directly to end users, or will your product be sold by a wholesaler, distributor or other third party?</a:t>
            </a:r>
            <a:endParaRPr lang="en-IE" sz="2400" dirty="0">
              <a:solidFill>
                <a:srgbClr val="595959"/>
              </a:solidFill>
            </a:endParaRPr>
          </a:p>
        </p:txBody>
      </p:sp>
      <p:pic>
        <p:nvPicPr>
          <p:cNvPr id="7" name="Graphic 6" descr="Bullseye with solid fill">
            <a:extLst>
              <a:ext uri="{FF2B5EF4-FFF2-40B4-BE49-F238E27FC236}">
                <a16:creationId xmlns:a16="http://schemas.microsoft.com/office/drawing/2014/main" id="{ED618C2E-CE23-977F-3E01-D8537A97D6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10758" y="421107"/>
            <a:ext cx="1224951" cy="1224951"/>
          </a:xfrm>
          <a:prstGeom prst="rect">
            <a:avLst/>
          </a:prstGeom>
        </p:spPr>
      </p:pic>
    </p:spTree>
    <p:extLst>
      <p:ext uri="{BB962C8B-B14F-4D97-AF65-F5344CB8AC3E}">
        <p14:creationId xmlns:p14="http://schemas.microsoft.com/office/powerpoint/2010/main" val="1473301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3FC79-1559-7FCA-8EE7-77BC9D9B784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56F026C-CBB5-D8E4-5009-6D8AA533C2B1}"/>
              </a:ext>
            </a:extLst>
          </p:cNvPr>
          <p:cNvSpPr>
            <a:spLocks noGrp="1"/>
          </p:cNvSpPr>
          <p:nvPr>
            <p:ph type="body" sz="quarter" idx="18"/>
          </p:nvPr>
        </p:nvSpPr>
        <p:spPr>
          <a:xfrm>
            <a:off x="5248732" y="1726860"/>
            <a:ext cx="5182202" cy="3849918"/>
          </a:xfrm>
        </p:spPr>
        <p:txBody>
          <a:bodyPr/>
          <a:lstStyle/>
          <a:p>
            <a:endParaRPr lang="en-US" sz="100" dirty="0"/>
          </a:p>
          <a:p>
            <a:endParaRPr lang="en-US" dirty="0"/>
          </a:p>
          <a:p>
            <a:endParaRPr lang="en-US" dirty="0"/>
          </a:p>
        </p:txBody>
      </p:sp>
      <p:sp>
        <p:nvSpPr>
          <p:cNvPr id="2" name="Freeform 1">
            <a:extLst>
              <a:ext uri="{FF2B5EF4-FFF2-40B4-BE49-F238E27FC236}">
                <a16:creationId xmlns:a16="http://schemas.microsoft.com/office/drawing/2014/main" id="{EB2E5880-91CA-C411-EE54-40851F8952A1}"/>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685BCC84-46DF-DF46-553D-A05423A37904}"/>
              </a:ext>
            </a:extLst>
          </p:cNvPr>
          <p:cNvSpPr>
            <a:spLocks noGrp="1"/>
          </p:cNvSpPr>
          <p:nvPr>
            <p:ph type="body" sz="quarter" idx="16"/>
          </p:nvPr>
        </p:nvSpPr>
        <p:spPr>
          <a:xfrm>
            <a:off x="491706" y="761603"/>
            <a:ext cx="9939228" cy="803654"/>
          </a:xfrm>
        </p:spPr>
        <p:txBody>
          <a:bodyPr/>
          <a:lstStyle/>
          <a:p>
            <a:r>
              <a:rPr lang="en-US" dirty="0">
                <a:solidFill>
                  <a:schemeClr val="bg1"/>
                </a:solidFill>
              </a:rPr>
              <a:t>The Fourth P: Promotion</a:t>
            </a:r>
          </a:p>
        </p:txBody>
      </p:sp>
      <p:sp>
        <p:nvSpPr>
          <p:cNvPr id="3" name="TextBox 2">
            <a:extLst>
              <a:ext uri="{FF2B5EF4-FFF2-40B4-BE49-F238E27FC236}">
                <a16:creationId xmlns:a16="http://schemas.microsoft.com/office/drawing/2014/main" id="{D5A332F1-3C17-52BF-7B05-257BCB77F33E}"/>
              </a:ext>
            </a:extLst>
          </p:cNvPr>
          <p:cNvSpPr txBox="1"/>
          <p:nvPr/>
        </p:nvSpPr>
        <p:spPr>
          <a:xfrm>
            <a:off x="791024" y="1745615"/>
            <a:ext cx="9758329" cy="3785652"/>
          </a:xfrm>
          <a:prstGeom prst="rect">
            <a:avLst/>
          </a:prstGeom>
          <a:noFill/>
        </p:spPr>
        <p:txBody>
          <a:bodyPr wrap="square" rtlCol="0">
            <a:spAutoFit/>
          </a:bodyPr>
          <a:lstStyle/>
          <a:p>
            <a:r>
              <a:rPr lang="en-GB" sz="2400" dirty="0">
                <a:solidFill>
                  <a:srgbClr val="595959"/>
                </a:solidFill>
              </a:rPr>
              <a:t>Promotion describes how you make your target customers aware of your products, and how you convert prospects into buyers.</a:t>
            </a:r>
          </a:p>
          <a:p>
            <a:endParaRPr lang="en-GB" sz="2400" dirty="0">
              <a:solidFill>
                <a:srgbClr val="595959"/>
              </a:solidFill>
            </a:endParaRPr>
          </a:p>
          <a:p>
            <a:r>
              <a:rPr lang="en-GB" sz="2400" dirty="0">
                <a:solidFill>
                  <a:srgbClr val="595959"/>
                </a:solidFill>
              </a:rPr>
              <a:t>Promotion strategies can include advertising, social media marketing, influencer marketing, public relations, sponsorship, content marketing, direct marketing and special offers.</a:t>
            </a:r>
          </a:p>
          <a:p>
            <a:endParaRPr lang="en-GB" sz="2400" dirty="0">
              <a:solidFill>
                <a:srgbClr val="595959"/>
              </a:solidFill>
            </a:endParaRPr>
          </a:p>
          <a:p>
            <a:r>
              <a:rPr lang="en-GB" sz="2400" dirty="0">
                <a:solidFill>
                  <a:srgbClr val="595959"/>
                </a:solidFill>
              </a:rPr>
              <a:t>Promotion can be expensive, and you may have to try several types of promotion before you identify what works best for you, so ensure that you factor this into your pricing strategy. </a:t>
            </a:r>
            <a:endParaRPr lang="en-IE" sz="2400" dirty="0">
              <a:solidFill>
                <a:srgbClr val="595959"/>
              </a:solidFill>
            </a:endParaRPr>
          </a:p>
        </p:txBody>
      </p:sp>
      <p:pic>
        <p:nvPicPr>
          <p:cNvPr id="7" name="Graphic 6" descr="Marketing with solid fill">
            <a:extLst>
              <a:ext uri="{FF2B5EF4-FFF2-40B4-BE49-F238E27FC236}">
                <a16:creationId xmlns:a16="http://schemas.microsoft.com/office/drawing/2014/main" id="{2099D8D3-4953-4069-1B2A-67B2B2A2DB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61586" y="514399"/>
            <a:ext cx="1131659" cy="1131659"/>
          </a:xfrm>
          <a:prstGeom prst="rect">
            <a:avLst/>
          </a:prstGeom>
        </p:spPr>
      </p:pic>
    </p:spTree>
    <p:extLst>
      <p:ext uri="{BB962C8B-B14F-4D97-AF65-F5344CB8AC3E}">
        <p14:creationId xmlns:p14="http://schemas.microsoft.com/office/powerpoint/2010/main" val="2366377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endParaRPr lang="en-GB" dirty="0"/>
          </a:p>
          <a:p>
            <a:r>
              <a:rPr lang="en-GB" dirty="0"/>
              <a:t>The Relationship Between Marketing and Sales</a:t>
            </a:r>
          </a:p>
          <a:p>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788058" y="1309538"/>
            <a:ext cx="4845284" cy="4671588"/>
          </a:xfrm>
        </p:spPr>
        <p:txBody>
          <a:bodyPr/>
          <a:lstStyle/>
          <a:p>
            <a:pPr marL="0" marR="0" lvl="0" indent="0" algn="l" rtl="0">
              <a:spcBef>
                <a:spcPts val="0"/>
              </a:spcBef>
              <a:spcAft>
                <a:spcPts val="0"/>
              </a:spcAft>
              <a:buNone/>
            </a:pPr>
            <a:r>
              <a:rPr lang="en-GB" dirty="0">
                <a:ea typeface="Century Gothic"/>
                <a:cs typeface="Century Gothic"/>
                <a:sym typeface="Century Gothic"/>
              </a:rPr>
              <a:t>Module 9</a:t>
            </a:r>
            <a:r>
              <a:rPr lang="en-GB" b="0" i="0" u="none" strike="noStrike" dirty="0">
                <a:ea typeface="Century Gothic"/>
                <a:cs typeface="Century Gothic"/>
                <a:sym typeface="Century Gothic"/>
              </a:rPr>
              <a:t> explains the difference between Marketing and Sales and provide practical tools and strategies aspiring under-represented</a:t>
            </a:r>
            <a:r>
              <a:rPr lang="en-GB" dirty="0">
                <a:ea typeface="Century Gothic"/>
                <a:cs typeface="Century Gothic"/>
                <a:sym typeface="Century Gothic"/>
              </a:rPr>
              <a:t> founders and </a:t>
            </a:r>
            <a:r>
              <a:rPr lang="en-GB" b="0" i="0" u="none" strike="noStrike" dirty="0">
                <a:ea typeface="Century Gothic"/>
                <a:cs typeface="Century Gothic"/>
                <a:sym typeface="Century Gothic"/>
              </a:rPr>
              <a:t>entrepreneurs can immediately put into action for their business.</a:t>
            </a:r>
            <a:endParaRPr lang="en-GB" b="0" dirty="0">
              <a:ea typeface="Calibri"/>
              <a:cs typeface="Calibri"/>
              <a:sym typeface="Calibri"/>
            </a:endParaRPr>
          </a:p>
          <a:p>
            <a:pPr marL="0" marR="0" lvl="0" indent="0" algn="l" rtl="0">
              <a:spcBef>
                <a:spcPts val="0"/>
              </a:spcBef>
              <a:spcAft>
                <a:spcPts val="0"/>
              </a:spcAft>
              <a:buNone/>
            </a:pPr>
            <a:br>
              <a:rPr lang="en-GB" b="0" dirty="0">
                <a:ea typeface="Calibri"/>
                <a:cs typeface="Calibri"/>
                <a:sym typeface="Calibri"/>
              </a:rPr>
            </a:br>
            <a:r>
              <a:rPr lang="en-GB" dirty="0">
                <a:ea typeface="Calibri"/>
                <a:cs typeface="Calibri"/>
                <a:sym typeface="Century Gothic"/>
              </a:rPr>
              <a:t>L</a:t>
            </a:r>
            <a:r>
              <a:rPr lang="en-GB" b="0" i="0" u="none" strike="noStrike" dirty="0">
                <a:ea typeface="Century Gothic"/>
                <a:cs typeface="Century Gothic"/>
                <a:sym typeface="Century Gothic"/>
              </a:rPr>
              <a:t>earners can expect to </a:t>
            </a:r>
            <a:r>
              <a:rPr lang="en-GB" dirty="0">
                <a:ea typeface="Century Gothic"/>
                <a:cs typeface="Century Gothic"/>
                <a:sym typeface="Century Gothic"/>
              </a:rPr>
              <a:t>create</a:t>
            </a:r>
            <a:r>
              <a:rPr lang="en-GB" b="0" i="0" u="none" strike="noStrike" dirty="0">
                <a:ea typeface="Century Gothic"/>
                <a:cs typeface="Century Gothic"/>
                <a:sym typeface="Century Gothic"/>
              </a:rPr>
              <a:t> a Strategic Marketing Strategy and discover useful tools for closing sales.</a:t>
            </a:r>
            <a:endParaRPr lang="en-GB" b="0" dirty="0">
              <a:ea typeface="Calibri"/>
              <a:cs typeface="Calibri"/>
              <a:sym typeface="Calibri"/>
            </a:endParaRP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p:txBody>
          <a:bodyPr/>
          <a:lstStyle/>
          <a:p>
            <a:endParaRPr lang="en-US" dirty="0"/>
          </a:p>
          <a:p>
            <a:r>
              <a:rPr lang="en-US" dirty="0"/>
              <a:t>Building Your Brand</a:t>
            </a:r>
          </a:p>
          <a:p>
            <a:r>
              <a:rPr lang="en-US" dirty="0"/>
              <a:t> </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endParaRPr lang="en-US" dirty="0"/>
          </a:p>
          <a:p>
            <a:r>
              <a:rPr lang="en-US" dirty="0"/>
              <a:t>Who Is Your Ideal Customer?</a:t>
            </a:r>
          </a:p>
          <a:p>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p:txBody>
          <a:bodyPr/>
          <a:lstStyle/>
          <a:p>
            <a:endParaRPr lang="en-US" dirty="0"/>
          </a:p>
          <a:p>
            <a:r>
              <a:rPr lang="en-US" dirty="0"/>
              <a:t>Create Your Marketing Toolbox</a:t>
            </a:r>
          </a:p>
          <a:p>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p:txBody>
          <a:bodyPr/>
          <a:lstStyle/>
          <a:p>
            <a:endParaRPr lang="en-US" dirty="0">
              <a:ea typeface="Calibri"/>
              <a:cs typeface="Calibri"/>
            </a:endParaRPr>
          </a:p>
          <a:p>
            <a:r>
              <a:rPr lang="en-US" dirty="0">
                <a:ea typeface="Calibri"/>
                <a:cs typeface="Calibri"/>
              </a:rPr>
              <a:t>Make the Sale!</a:t>
            </a:r>
            <a:endParaRPr lang="en-US" dirty="0"/>
          </a:p>
          <a:p>
            <a:endParaRPr lang="en-US" dirty="0"/>
          </a:p>
        </p:txBody>
      </p:sp>
      <p:sp>
        <p:nvSpPr>
          <p:cNvPr id="3" name="Text Placeholder 2">
            <a:extLst>
              <a:ext uri="{FF2B5EF4-FFF2-40B4-BE49-F238E27FC236}">
                <a16:creationId xmlns:a16="http://schemas.microsoft.com/office/drawing/2014/main" id="{76E7EDF8-DB58-28C6-28A1-145E68FCDB51}"/>
              </a:ext>
            </a:extLst>
          </p:cNvPr>
          <p:cNvSpPr>
            <a:spLocks noGrp="1"/>
          </p:cNvSpPr>
          <p:nvPr>
            <p:ph type="body" sz="quarter" idx="27"/>
          </p:nvPr>
        </p:nvSpPr>
        <p:spPr/>
        <p:txBody>
          <a:bodyPr/>
          <a:lstStyle/>
          <a:p>
            <a:r>
              <a:rPr lang="en-IE" dirty="0"/>
              <a:t>Module Overview</a:t>
            </a:r>
          </a:p>
        </p:txBody>
      </p:sp>
      <p:sp>
        <p:nvSpPr>
          <p:cNvPr id="4" name="TextBox 3">
            <a:extLst>
              <a:ext uri="{FF2B5EF4-FFF2-40B4-BE49-F238E27FC236}">
                <a16:creationId xmlns:a16="http://schemas.microsoft.com/office/drawing/2014/main" id="{3EAAEC16-C96A-BA8F-6B24-3B88D42DDBDF}"/>
              </a:ext>
            </a:extLst>
          </p:cNvPr>
          <p:cNvSpPr txBox="1"/>
          <p:nvPr/>
        </p:nvSpPr>
        <p:spPr>
          <a:xfrm>
            <a:off x="6795942" y="5639066"/>
            <a:ext cx="4845284" cy="400110"/>
          </a:xfrm>
          <a:prstGeom prst="rect">
            <a:avLst/>
          </a:prstGeom>
          <a:noFill/>
        </p:spPr>
        <p:txBody>
          <a:bodyPr wrap="square" rtlCol="0">
            <a:spAutoFit/>
          </a:bodyPr>
          <a:lstStyle/>
          <a:p>
            <a:r>
              <a:rPr lang="en-IE" sz="2000" dirty="0">
                <a:solidFill>
                  <a:srgbClr val="595959"/>
                </a:solidFill>
              </a:rPr>
              <a:t>Self-Reflection and Exercises</a:t>
            </a:r>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9E938-ED98-31D5-5239-E0CC16CF96F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051C4F8-F824-222B-B184-2122D21640BF}"/>
              </a:ext>
            </a:extLst>
          </p:cNvPr>
          <p:cNvSpPr>
            <a:spLocks noGrp="1"/>
          </p:cNvSpPr>
          <p:nvPr>
            <p:ph type="body" sz="quarter" idx="18"/>
          </p:nvPr>
        </p:nvSpPr>
        <p:spPr>
          <a:xfrm>
            <a:off x="5248732" y="1726860"/>
            <a:ext cx="5182202" cy="3849918"/>
          </a:xfrm>
        </p:spPr>
        <p:txBody>
          <a:bodyPr/>
          <a:lstStyle/>
          <a:p>
            <a:endParaRPr lang="en-US" sz="100" dirty="0"/>
          </a:p>
          <a:p>
            <a:endParaRPr lang="en-US" dirty="0"/>
          </a:p>
          <a:p>
            <a:endParaRPr lang="en-US" dirty="0"/>
          </a:p>
        </p:txBody>
      </p:sp>
      <p:sp>
        <p:nvSpPr>
          <p:cNvPr id="2" name="Freeform 1">
            <a:extLst>
              <a:ext uri="{FF2B5EF4-FFF2-40B4-BE49-F238E27FC236}">
                <a16:creationId xmlns:a16="http://schemas.microsoft.com/office/drawing/2014/main" id="{E6EBA170-0D3D-3DA7-6192-4DCA51D466B7}"/>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8655AECB-75A4-0A77-DE52-F4A4FAFDFFB2}"/>
              </a:ext>
            </a:extLst>
          </p:cNvPr>
          <p:cNvSpPr>
            <a:spLocks noGrp="1"/>
          </p:cNvSpPr>
          <p:nvPr>
            <p:ph type="body" sz="quarter" idx="16"/>
          </p:nvPr>
        </p:nvSpPr>
        <p:spPr>
          <a:xfrm>
            <a:off x="491706" y="761603"/>
            <a:ext cx="9939228" cy="803654"/>
          </a:xfrm>
        </p:spPr>
        <p:txBody>
          <a:bodyPr/>
          <a:lstStyle/>
          <a:p>
            <a:r>
              <a:rPr lang="en-US" dirty="0">
                <a:solidFill>
                  <a:schemeClr val="bg1"/>
                </a:solidFill>
              </a:rPr>
              <a:t>Using the Four Ps Effectively</a:t>
            </a:r>
          </a:p>
        </p:txBody>
      </p:sp>
      <p:sp>
        <p:nvSpPr>
          <p:cNvPr id="3" name="TextBox 2">
            <a:extLst>
              <a:ext uri="{FF2B5EF4-FFF2-40B4-BE49-F238E27FC236}">
                <a16:creationId xmlns:a16="http://schemas.microsoft.com/office/drawing/2014/main" id="{1E342C6A-8A69-629C-39A3-CFCFC80553F9}"/>
              </a:ext>
            </a:extLst>
          </p:cNvPr>
          <p:cNvSpPr txBox="1"/>
          <p:nvPr/>
        </p:nvSpPr>
        <p:spPr>
          <a:xfrm>
            <a:off x="741872" y="1565257"/>
            <a:ext cx="9307901" cy="3785652"/>
          </a:xfrm>
          <a:prstGeom prst="rect">
            <a:avLst/>
          </a:prstGeom>
          <a:noFill/>
        </p:spPr>
        <p:txBody>
          <a:bodyPr wrap="square" rtlCol="0">
            <a:spAutoFit/>
          </a:bodyPr>
          <a:lstStyle/>
          <a:p>
            <a:r>
              <a:rPr lang="en-GB" sz="2400" dirty="0">
                <a:solidFill>
                  <a:srgbClr val="595959"/>
                </a:solidFill>
              </a:rPr>
              <a:t>Once you have considered the four Ps in the context of your business, use them to create a roadmap for introducing your product.  </a:t>
            </a:r>
          </a:p>
          <a:p>
            <a:endParaRPr lang="en-GB" sz="2400" dirty="0">
              <a:solidFill>
                <a:srgbClr val="595959"/>
              </a:solidFill>
            </a:endParaRPr>
          </a:p>
          <a:p>
            <a:r>
              <a:rPr lang="en-GB" sz="2400" dirty="0">
                <a:solidFill>
                  <a:srgbClr val="595959"/>
                </a:solidFill>
              </a:rPr>
              <a:t>It is important that you ask yourself some key questions.  Am I presenting:</a:t>
            </a:r>
          </a:p>
          <a:p>
            <a:endParaRPr lang="en-GB" sz="2400" dirty="0">
              <a:solidFill>
                <a:srgbClr val="595959"/>
              </a:solidFill>
            </a:endParaRPr>
          </a:p>
          <a:p>
            <a:r>
              <a:rPr lang="en-GB" sz="2400" b="1" dirty="0">
                <a:solidFill>
                  <a:srgbClr val="595959"/>
                </a:solidFill>
              </a:rPr>
              <a:t>The right product </a:t>
            </a:r>
            <a:r>
              <a:rPr lang="en-GB" sz="2400" dirty="0">
                <a:solidFill>
                  <a:srgbClr val="595959"/>
                </a:solidFill>
              </a:rPr>
              <a:t>– does it address a clear need or desire</a:t>
            </a:r>
          </a:p>
          <a:p>
            <a:r>
              <a:rPr lang="en-GB" sz="2400" b="1" dirty="0">
                <a:solidFill>
                  <a:srgbClr val="595959"/>
                </a:solidFill>
              </a:rPr>
              <a:t>To the right person </a:t>
            </a:r>
            <a:r>
              <a:rPr lang="en-GB" sz="2400" dirty="0">
                <a:solidFill>
                  <a:srgbClr val="595959"/>
                </a:solidFill>
              </a:rPr>
              <a:t>– am I reaching the people most likely to buy from me</a:t>
            </a:r>
          </a:p>
          <a:p>
            <a:r>
              <a:rPr lang="en-GB" sz="2400" b="1" dirty="0">
                <a:solidFill>
                  <a:srgbClr val="595959"/>
                </a:solidFill>
              </a:rPr>
              <a:t>At the right time </a:t>
            </a:r>
            <a:r>
              <a:rPr lang="en-GB" sz="2400" dirty="0">
                <a:solidFill>
                  <a:srgbClr val="595959"/>
                </a:solidFill>
              </a:rPr>
              <a:t>– is my target customer ready to buy this now</a:t>
            </a:r>
          </a:p>
          <a:p>
            <a:r>
              <a:rPr lang="en-GB" sz="2400" b="1" dirty="0">
                <a:solidFill>
                  <a:srgbClr val="595959"/>
                </a:solidFill>
              </a:rPr>
              <a:t>In the right place </a:t>
            </a:r>
            <a:r>
              <a:rPr lang="en-GB" sz="2400" dirty="0">
                <a:solidFill>
                  <a:srgbClr val="595959"/>
                </a:solidFill>
              </a:rPr>
              <a:t>– is my product visible where my target customers look for solutions like mine?</a:t>
            </a:r>
          </a:p>
        </p:txBody>
      </p:sp>
      <p:pic>
        <p:nvPicPr>
          <p:cNvPr id="7" name="Graphic 6" descr="Lightbulb and gear with solid fill">
            <a:extLst>
              <a:ext uri="{FF2B5EF4-FFF2-40B4-BE49-F238E27FC236}">
                <a16:creationId xmlns:a16="http://schemas.microsoft.com/office/drawing/2014/main" id="{94CCD960-C859-6423-D649-930C4E75F5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04717" y="4716871"/>
            <a:ext cx="1224484" cy="1224484"/>
          </a:xfrm>
          <a:prstGeom prst="rect">
            <a:avLst/>
          </a:prstGeom>
        </p:spPr>
      </p:pic>
    </p:spTree>
    <p:extLst>
      <p:ext uri="{BB962C8B-B14F-4D97-AF65-F5344CB8AC3E}">
        <p14:creationId xmlns:p14="http://schemas.microsoft.com/office/powerpoint/2010/main" val="422171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F168070-58C8-D0A9-1372-40BBE2497F62}"/>
              </a:ext>
            </a:extLst>
          </p:cNvPr>
          <p:cNvSpPr>
            <a:spLocks noGrp="1"/>
          </p:cNvSpPr>
          <p:nvPr>
            <p:ph type="body" sz="quarter" idx="16"/>
          </p:nvPr>
        </p:nvSpPr>
        <p:spPr/>
        <p:txBody>
          <a:bodyPr/>
          <a:lstStyle/>
          <a:p>
            <a:r>
              <a:rPr lang="en-GB" b="1" dirty="0"/>
              <a:t>WATCH</a:t>
            </a:r>
            <a:endParaRPr lang="en-IE" b="1" dirty="0"/>
          </a:p>
        </p:txBody>
      </p:sp>
      <p:sp>
        <p:nvSpPr>
          <p:cNvPr id="6" name="TextBox 5">
            <a:extLst>
              <a:ext uri="{FF2B5EF4-FFF2-40B4-BE49-F238E27FC236}">
                <a16:creationId xmlns:a16="http://schemas.microsoft.com/office/drawing/2014/main" id="{4C798C67-043E-A3F5-C458-DD708FECE499}"/>
              </a:ext>
            </a:extLst>
          </p:cNvPr>
          <p:cNvSpPr txBox="1"/>
          <p:nvPr/>
        </p:nvSpPr>
        <p:spPr>
          <a:xfrm>
            <a:off x="7061200" y="5237392"/>
            <a:ext cx="6102990" cy="400110"/>
          </a:xfrm>
          <a:prstGeom prst="rect">
            <a:avLst/>
          </a:prstGeom>
          <a:noFill/>
        </p:spPr>
        <p:txBody>
          <a:bodyPr wrap="square">
            <a:spAutoFit/>
          </a:bodyPr>
          <a:lstStyle/>
          <a:p>
            <a:r>
              <a:rPr lang="en-GB" sz="2000" b="1" dirty="0">
                <a:solidFill>
                  <a:schemeClr val="bg1"/>
                </a:solidFill>
                <a:hlinkClick r:id="rId2">
                  <a:extLst>
                    <a:ext uri="{A12FA001-AC4F-418D-AE19-62706E023703}">
                      <ahyp:hlinkClr xmlns:ahyp="http://schemas.microsoft.com/office/drawing/2018/hyperlinkcolor" val="tx"/>
                    </a:ext>
                  </a:extLst>
                </a:hlinkClick>
              </a:rPr>
              <a:t>The Marketing Mix and the 4Ps of Marketing</a:t>
            </a:r>
            <a:endParaRPr lang="en-IE" sz="2000" b="1" dirty="0">
              <a:solidFill>
                <a:schemeClr val="bg1"/>
              </a:solidFill>
            </a:endParaRPr>
          </a:p>
        </p:txBody>
      </p:sp>
      <p:pic>
        <p:nvPicPr>
          <p:cNvPr id="10" name="Graphic 9" descr="Arrow: Slight curve with solid fill">
            <a:extLst>
              <a:ext uri="{FF2B5EF4-FFF2-40B4-BE49-F238E27FC236}">
                <a16:creationId xmlns:a16="http://schemas.microsoft.com/office/drawing/2014/main" id="{505F2119-4BE3-A766-336A-02AB12A55D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46436" y="3054094"/>
            <a:ext cx="2556293" cy="2556293"/>
          </a:xfrm>
          <a:prstGeom prst="rect">
            <a:avLst/>
          </a:prstGeom>
        </p:spPr>
      </p:pic>
      <p:sp>
        <p:nvSpPr>
          <p:cNvPr id="12" name="Text Placeholder 11">
            <a:extLst>
              <a:ext uri="{FF2B5EF4-FFF2-40B4-BE49-F238E27FC236}">
                <a16:creationId xmlns:a16="http://schemas.microsoft.com/office/drawing/2014/main" id="{4A81AC97-F606-651A-E66A-ABF6F1AD6836}"/>
              </a:ext>
            </a:extLst>
          </p:cNvPr>
          <p:cNvSpPr>
            <a:spLocks noGrp="1"/>
          </p:cNvSpPr>
          <p:nvPr>
            <p:ph type="body" sz="quarter" idx="18"/>
          </p:nvPr>
        </p:nvSpPr>
        <p:spPr>
          <a:xfrm>
            <a:off x="991076" y="1882894"/>
            <a:ext cx="4357301" cy="3291086"/>
          </a:xfrm>
        </p:spPr>
        <p:txBody>
          <a:bodyPr/>
          <a:lstStyle/>
          <a:p>
            <a:pPr marL="0" indent="0"/>
            <a:r>
              <a:rPr lang="en-GB" dirty="0"/>
              <a:t>Click the link below the laptop screen and learn more about The Marketing Mix and The Four Ps of Marketing</a:t>
            </a:r>
            <a:endParaRPr lang="en-IE" dirty="0"/>
          </a:p>
        </p:txBody>
      </p:sp>
      <p:pic>
        <p:nvPicPr>
          <p:cNvPr id="16" name="Picture Placeholder 15">
            <a:extLst>
              <a:ext uri="{FF2B5EF4-FFF2-40B4-BE49-F238E27FC236}">
                <a16:creationId xmlns:a16="http://schemas.microsoft.com/office/drawing/2014/main" id="{0F93EC4E-5002-B57F-6BE2-8C82F8B3BA1D}"/>
              </a:ext>
            </a:extLst>
          </p:cNvPr>
          <p:cNvPicPr>
            <a:picLocks noGrp="1" noChangeAspect="1"/>
          </p:cNvPicPr>
          <p:nvPr>
            <p:ph type="pic" sz="quarter" idx="10"/>
          </p:nvPr>
        </p:nvPicPr>
        <p:blipFill>
          <a:blip r:embed="rId5"/>
          <a:srcRect l="10101" r="10101"/>
          <a:stretch>
            <a:fillRect/>
          </a:stretch>
        </p:blipFill>
        <p:spPr/>
      </p:pic>
    </p:spTree>
    <p:extLst>
      <p:ext uri="{BB962C8B-B14F-4D97-AF65-F5344CB8AC3E}">
        <p14:creationId xmlns:p14="http://schemas.microsoft.com/office/powerpoint/2010/main" val="3047794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en-US"/>
              <a:t>If people are doubting how far you can go, go so far that you can’t hear them anymore.</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a:solidFill>
                  <a:schemeClr val="bg1"/>
                </a:solidFill>
              </a:rPr>
              <a:t>Michele Ruiz</a:t>
            </a:r>
            <a:endParaRPr lang="en-US" sz="2400" b="1">
              <a:solidFill>
                <a:schemeClr val="bg1"/>
              </a:solidFill>
            </a:endParaRPr>
          </a:p>
        </p:txBody>
      </p:sp>
      <p:pic>
        <p:nvPicPr>
          <p:cNvPr id="7" name="Picture Placeholder 6">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cstate="screen">
            <a:extLst>
              <a:ext uri="{28A0092B-C50C-407E-A947-70E740481C1C}">
                <a14:useLocalDpi xmlns:a14="http://schemas.microsoft.com/office/drawing/2010/main"/>
              </a:ext>
            </a:extLst>
          </a:blip>
          <a:srcRect l="12877" r="12877"/>
          <a:stretch>
            <a:fillRect/>
          </a:stretch>
        </p:blipFill>
        <p:spPr/>
      </p:pic>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spTree>
    <p:extLst>
      <p:ext uri="{BB962C8B-B14F-4D97-AF65-F5344CB8AC3E}">
        <p14:creationId xmlns:p14="http://schemas.microsoft.com/office/powerpoint/2010/main" val="903574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82731" y="1627243"/>
            <a:ext cx="10257852" cy="3849918"/>
          </a:xfrm>
        </p:spPr>
        <p:txBody>
          <a:bodyPr/>
          <a:lstStyle/>
          <a:p>
            <a:pPr marL="0" indent="0"/>
            <a:r>
              <a:rPr lang="en-GB" dirty="0"/>
              <a:t>Sales are an art and a science. Without sales, there will be no business. Sales are fundamentally the driving force of any business. They generate revenue, fuel growth, and sustain operations. </a:t>
            </a:r>
          </a:p>
          <a:p>
            <a:pPr marL="0" indent="0"/>
            <a:r>
              <a:rPr lang="en-GB" dirty="0"/>
              <a:t>At its most basic, the function of sales is to convert leads or prospects into paying customers, thereby generating revenue. This revenue is vital for covering operational costs, investing in business growth, and delivering shareholder value.</a:t>
            </a:r>
          </a:p>
          <a:p>
            <a:pPr marL="0" indent="0"/>
            <a:r>
              <a:rPr lang="en-GB" dirty="0"/>
              <a:t>Sales is a systematic process that involves several stages:</a:t>
            </a:r>
          </a:p>
          <a:p>
            <a:pPr marL="0" indent="0"/>
            <a:endParaRPr lang="en-GB" dirty="0"/>
          </a:p>
          <a:p>
            <a:pPr marL="0" indent="0"/>
            <a:endParaRPr lang="en-GB" sz="100" dirty="0"/>
          </a:p>
          <a:p>
            <a:pPr marL="0" indent="0"/>
            <a:r>
              <a:rPr lang="en-GB" dirty="0"/>
              <a:t>Invest in understanding and mastering each of these stages through training and practice can significantly improve sales outcomes. See more learning in Section 5. </a:t>
            </a:r>
            <a:endParaRPr lang="en-US"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70607" y="761603"/>
            <a:ext cx="9632553" cy="803654"/>
          </a:xfrm>
        </p:spPr>
        <p:txBody>
          <a:bodyPr/>
          <a:lstStyle/>
          <a:p>
            <a:r>
              <a:rPr lang="en-US" dirty="0">
                <a:solidFill>
                  <a:schemeClr val="bg1"/>
                </a:solidFill>
              </a:rPr>
              <a:t>Sales, the Business Engine</a:t>
            </a:r>
            <a:endParaRPr lang="en-US" dirty="0"/>
          </a:p>
        </p:txBody>
      </p:sp>
      <p:graphicFrame>
        <p:nvGraphicFramePr>
          <p:cNvPr id="16" name="Table 15">
            <a:extLst>
              <a:ext uri="{FF2B5EF4-FFF2-40B4-BE49-F238E27FC236}">
                <a16:creationId xmlns:a16="http://schemas.microsoft.com/office/drawing/2014/main" id="{24642028-663F-2345-C979-FE4F401F02BC}"/>
              </a:ext>
            </a:extLst>
          </p:cNvPr>
          <p:cNvGraphicFramePr>
            <a:graphicFrameLocks noGrp="1"/>
          </p:cNvGraphicFramePr>
          <p:nvPr>
            <p:extLst>
              <p:ext uri="{D42A27DB-BD31-4B8C-83A1-F6EECF244321}">
                <p14:modId xmlns:p14="http://schemas.microsoft.com/office/powerpoint/2010/main" val="208953560"/>
              </p:ext>
            </p:extLst>
          </p:nvPr>
        </p:nvGraphicFramePr>
        <p:xfrm>
          <a:off x="682731" y="4339007"/>
          <a:ext cx="10101357" cy="640080"/>
        </p:xfrm>
        <a:graphic>
          <a:graphicData uri="http://schemas.openxmlformats.org/drawingml/2006/table">
            <a:tbl>
              <a:tblPr firstRow="1" bandRow="1">
                <a:tableStyleId>{5C22544A-7EE6-4342-B048-85BDC9FD1C3A}</a:tableStyleId>
              </a:tblPr>
              <a:tblGrid>
                <a:gridCol w="1443051">
                  <a:extLst>
                    <a:ext uri="{9D8B030D-6E8A-4147-A177-3AD203B41FA5}">
                      <a16:colId xmlns:a16="http://schemas.microsoft.com/office/drawing/2014/main" val="3726625455"/>
                    </a:ext>
                  </a:extLst>
                </a:gridCol>
                <a:gridCol w="1443051">
                  <a:extLst>
                    <a:ext uri="{9D8B030D-6E8A-4147-A177-3AD203B41FA5}">
                      <a16:colId xmlns:a16="http://schemas.microsoft.com/office/drawing/2014/main" val="873477872"/>
                    </a:ext>
                  </a:extLst>
                </a:gridCol>
                <a:gridCol w="1443051">
                  <a:extLst>
                    <a:ext uri="{9D8B030D-6E8A-4147-A177-3AD203B41FA5}">
                      <a16:colId xmlns:a16="http://schemas.microsoft.com/office/drawing/2014/main" val="1662147955"/>
                    </a:ext>
                  </a:extLst>
                </a:gridCol>
                <a:gridCol w="1443051">
                  <a:extLst>
                    <a:ext uri="{9D8B030D-6E8A-4147-A177-3AD203B41FA5}">
                      <a16:colId xmlns:a16="http://schemas.microsoft.com/office/drawing/2014/main" val="2781086497"/>
                    </a:ext>
                  </a:extLst>
                </a:gridCol>
                <a:gridCol w="1443051">
                  <a:extLst>
                    <a:ext uri="{9D8B030D-6E8A-4147-A177-3AD203B41FA5}">
                      <a16:colId xmlns:a16="http://schemas.microsoft.com/office/drawing/2014/main" val="629684773"/>
                    </a:ext>
                  </a:extLst>
                </a:gridCol>
                <a:gridCol w="1443051">
                  <a:extLst>
                    <a:ext uri="{9D8B030D-6E8A-4147-A177-3AD203B41FA5}">
                      <a16:colId xmlns:a16="http://schemas.microsoft.com/office/drawing/2014/main" val="1860778064"/>
                    </a:ext>
                  </a:extLst>
                </a:gridCol>
                <a:gridCol w="1443051">
                  <a:extLst>
                    <a:ext uri="{9D8B030D-6E8A-4147-A177-3AD203B41FA5}">
                      <a16:colId xmlns:a16="http://schemas.microsoft.com/office/drawing/2014/main" val="4102652623"/>
                    </a:ext>
                  </a:extLst>
                </a:gridCol>
              </a:tblGrid>
              <a:tr h="370840">
                <a:tc>
                  <a:txBody>
                    <a:bodyPr/>
                    <a:lstStyle/>
                    <a:p>
                      <a:r>
                        <a:rPr lang="en-GB" dirty="0"/>
                        <a:t>Prospecting</a:t>
                      </a:r>
                      <a:endParaRPr lang="en-IE" dirty="0"/>
                    </a:p>
                  </a:txBody>
                  <a:tcPr>
                    <a:solidFill>
                      <a:srgbClr val="FDBD22"/>
                    </a:solidFill>
                  </a:tcPr>
                </a:tc>
                <a:tc>
                  <a:txBody>
                    <a:bodyPr/>
                    <a:lstStyle/>
                    <a:p>
                      <a:r>
                        <a:rPr lang="en-IE" dirty="0"/>
                        <a:t>Preparation </a:t>
                      </a:r>
                    </a:p>
                  </a:txBody>
                  <a:tcPr>
                    <a:solidFill>
                      <a:srgbClr val="DE0A1D"/>
                    </a:solidFill>
                  </a:tcPr>
                </a:tc>
                <a:tc>
                  <a:txBody>
                    <a:bodyPr/>
                    <a:lstStyle/>
                    <a:p>
                      <a:r>
                        <a:rPr lang="en-IE" dirty="0"/>
                        <a:t>Approach</a:t>
                      </a:r>
                    </a:p>
                  </a:txBody>
                  <a:tcPr>
                    <a:solidFill>
                      <a:srgbClr val="47B5C8"/>
                    </a:solidFill>
                  </a:tcPr>
                </a:tc>
                <a:tc>
                  <a:txBody>
                    <a:bodyPr/>
                    <a:lstStyle/>
                    <a:p>
                      <a:r>
                        <a:rPr lang="en-IE" dirty="0"/>
                        <a:t>Presentation </a:t>
                      </a:r>
                    </a:p>
                  </a:txBody>
                  <a:tcPr>
                    <a:solidFill>
                      <a:srgbClr val="D9552F"/>
                    </a:solidFill>
                  </a:tcPr>
                </a:tc>
                <a:tc>
                  <a:txBody>
                    <a:bodyPr/>
                    <a:lstStyle/>
                    <a:p>
                      <a:r>
                        <a:rPr lang="en-IE" dirty="0"/>
                        <a:t>Handling Objections </a:t>
                      </a:r>
                    </a:p>
                  </a:txBody>
                  <a:tcPr/>
                </a:tc>
                <a:tc>
                  <a:txBody>
                    <a:bodyPr/>
                    <a:lstStyle/>
                    <a:p>
                      <a:r>
                        <a:rPr lang="en-IE" dirty="0"/>
                        <a:t>Close the sale</a:t>
                      </a:r>
                    </a:p>
                  </a:txBody>
                  <a:tcPr>
                    <a:solidFill>
                      <a:srgbClr val="20376B"/>
                    </a:solidFill>
                  </a:tcPr>
                </a:tc>
                <a:tc>
                  <a:txBody>
                    <a:bodyPr/>
                    <a:lstStyle/>
                    <a:p>
                      <a:r>
                        <a:rPr lang="en-IE" dirty="0"/>
                        <a:t>Follow up</a:t>
                      </a:r>
                    </a:p>
                  </a:txBody>
                  <a:tcPr>
                    <a:solidFill>
                      <a:srgbClr val="5796D0"/>
                    </a:solidFill>
                  </a:tcPr>
                </a:tc>
                <a:extLst>
                  <a:ext uri="{0D108BD9-81ED-4DB2-BD59-A6C34878D82A}">
                    <a16:rowId xmlns:a16="http://schemas.microsoft.com/office/drawing/2014/main" val="2023929542"/>
                  </a:ext>
                </a:extLst>
              </a:tr>
            </a:tbl>
          </a:graphicData>
        </a:graphic>
      </p:graphicFrame>
    </p:spTree>
    <p:extLst>
      <p:ext uri="{BB962C8B-B14F-4D97-AF65-F5344CB8AC3E}">
        <p14:creationId xmlns:p14="http://schemas.microsoft.com/office/powerpoint/2010/main" val="39892296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7318D9-C48B-3484-D162-71A82E315320}"/>
              </a:ext>
            </a:extLst>
          </p:cNvPr>
          <p:cNvSpPr>
            <a:spLocks noGrp="1"/>
          </p:cNvSpPr>
          <p:nvPr>
            <p:ph type="body" sz="quarter" idx="18"/>
          </p:nvPr>
        </p:nvSpPr>
        <p:spPr>
          <a:xfrm>
            <a:off x="613692" y="1504041"/>
            <a:ext cx="10303877" cy="3849918"/>
          </a:xfrm>
        </p:spPr>
        <p:txBody>
          <a:bodyPr/>
          <a:lstStyle/>
          <a:p>
            <a:pPr marL="0" indent="0"/>
            <a:r>
              <a:rPr lang="en-GB" dirty="0"/>
              <a:t>There are several resources that provide valuable </a:t>
            </a:r>
            <a:r>
              <a:rPr lang="en-GB" b="1" dirty="0"/>
              <a:t>sales training</a:t>
            </a:r>
            <a:r>
              <a:rPr lang="en-GB" dirty="0"/>
              <a:t>. Check out </a:t>
            </a:r>
          </a:p>
          <a:p>
            <a:pPr marL="342900" indent="-342900">
              <a:buFont typeface="Arial" panose="020B0604020202020204" pitchFamily="34" charset="0"/>
              <a:buChar char="•"/>
            </a:pPr>
            <a:r>
              <a:rPr lang="en-GB" b="1" i="0" dirty="0">
                <a:effectLst/>
              </a:rPr>
              <a:t>Why Relationship Selling is SO Important- </a:t>
            </a:r>
            <a:r>
              <a:rPr lang="en-GB" dirty="0">
                <a:hlinkClick r:id="rId2"/>
              </a:rPr>
              <a:t>Why Relationship Selling is SO Important</a:t>
            </a:r>
            <a:endParaRPr lang="en-GB" dirty="0"/>
          </a:p>
          <a:p>
            <a:pPr marL="342900" indent="-342900">
              <a:buFont typeface="Arial" panose="020B0604020202020204" pitchFamily="34" charset="0"/>
              <a:buChar char="•"/>
            </a:pPr>
            <a:r>
              <a:rPr lang="en-GB" b="1" i="0" dirty="0">
                <a:effectLst/>
              </a:rPr>
              <a:t>How to pitch and win business   </a:t>
            </a:r>
            <a:r>
              <a:rPr lang="en-GB" dirty="0">
                <a:hlinkClick r:id="rId3"/>
              </a:rPr>
              <a:t>Simon Sinek: How to pitch and win business | E13</a:t>
            </a:r>
            <a:endParaRPr lang="en-GB" dirty="0"/>
          </a:p>
          <a:p>
            <a:pPr marL="342900" indent="-342900">
              <a:buFont typeface="Arial" panose="020B0604020202020204" pitchFamily="34" charset="0"/>
              <a:buChar char="•"/>
            </a:pPr>
            <a:r>
              <a:rPr lang="en-GB" b="1" i="0" dirty="0">
                <a:effectLst/>
              </a:rPr>
              <a:t>The four-letter code to selling anything </a:t>
            </a:r>
            <a:r>
              <a:rPr lang="en-GB" i="0" dirty="0">
                <a:solidFill>
                  <a:srgbClr val="0F0F0F"/>
                </a:solidFill>
                <a:effectLst/>
                <a:hlinkClick r:id="rId4"/>
              </a:rPr>
              <a:t>https://youtu.be/6pY7EjqD3QA?si=-HvERKjTyDbXMDu9</a:t>
            </a:r>
            <a:r>
              <a:rPr lang="en-GB" i="0" dirty="0">
                <a:solidFill>
                  <a:srgbClr val="0F0F0F"/>
                </a:solidFill>
                <a:effectLst/>
              </a:rPr>
              <a:t> </a:t>
            </a:r>
          </a:p>
          <a:p>
            <a:pPr marL="342900" indent="-342900">
              <a:buFont typeface="Arial" panose="020B0604020202020204" pitchFamily="34" charset="0"/>
              <a:buChar char="•"/>
            </a:pPr>
            <a:r>
              <a:rPr lang="en-GB" b="1" i="0" dirty="0">
                <a:effectLst/>
              </a:rPr>
              <a:t>Stunningly unused sales techniques </a:t>
            </a:r>
            <a:r>
              <a:rPr lang="en-GB" i="0" dirty="0">
                <a:effectLst/>
                <a:hlinkClick r:id="rId5"/>
              </a:rPr>
              <a:t>https://youtu.be/TsiEfqd613Q?si=2xQpxpX_OL9vIdWk</a:t>
            </a:r>
            <a:r>
              <a:rPr lang="en-GB" i="0" dirty="0">
                <a:effectLst/>
              </a:rPr>
              <a:t> </a:t>
            </a:r>
          </a:p>
          <a:p>
            <a:pPr marL="342900" indent="-342900">
              <a:buFont typeface="Arial" panose="020B0604020202020204" pitchFamily="34" charset="0"/>
              <a:buChar char="•"/>
            </a:pPr>
            <a:r>
              <a:rPr lang="en-GB" b="1" i="0" dirty="0">
                <a:effectLst/>
              </a:rPr>
              <a:t>5 Science-Backed Sales Techniques </a:t>
            </a:r>
            <a:r>
              <a:rPr lang="en-GB" b="1" dirty="0"/>
              <a:t> </a:t>
            </a:r>
            <a:r>
              <a:rPr lang="en-GB" dirty="0">
                <a:hlinkClick r:id="rId6"/>
              </a:rPr>
              <a:t>5 Science Backed Sales Techniques</a:t>
            </a:r>
            <a:endParaRPr lang="en-GB" b="1" i="0" dirty="0">
              <a:solidFill>
                <a:srgbClr val="0F0F0F"/>
              </a:solidFill>
              <a:effectLst/>
            </a:endParaRPr>
          </a:p>
          <a:p>
            <a:pPr marL="0" indent="0"/>
            <a:endParaRPr lang="en-GB" dirty="0"/>
          </a:p>
          <a:p>
            <a:pPr marL="0" indent="0"/>
            <a:endParaRPr lang="en-IE" dirty="0"/>
          </a:p>
        </p:txBody>
      </p:sp>
      <p:sp>
        <p:nvSpPr>
          <p:cNvPr id="4" name="Freeform 1">
            <a:extLst>
              <a:ext uri="{FF2B5EF4-FFF2-40B4-BE49-F238E27FC236}">
                <a16:creationId xmlns:a16="http://schemas.microsoft.com/office/drawing/2014/main" id="{7E11FD03-6D08-CAE9-0458-58FFB295E94A}"/>
              </a:ext>
            </a:extLst>
          </p:cNvPr>
          <p:cNvSpPr/>
          <p:nvPr/>
        </p:nvSpPr>
        <p:spPr>
          <a:xfrm>
            <a:off x="0" y="434303"/>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6" name="Text Placeholder 3">
            <a:extLst>
              <a:ext uri="{FF2B5EF4-FFF2-40B4-BE49-F238E27FC236}">
                <a16:creationId xmlns:a16="http://schemas.microsoft.com/office/drawing/2014/main" id="{FA5774C7-4E10-2713-CC6F-138186BB0FFE}"/>
              </a:ext>
            </a:extLst>
          </p:cNvPr>
          <p:cNvSpPr>
            <a:spLocks noGrp="1"/>
          </p:cNvSpPr>
          <p:nvPr>
            <p:ph type="body" sz="quarter" idx="16"/>
          </p:nvPr>
        </p:nvSpPr>
        <p:spPr>
          <a:xfrm>
            <a:off x="239923" y="567345"/>
            <a:ext cx="9632553" cy="803654"/>
          </a:xfrm>
        </p:spPr>
        <p:txBody>
          <a:bodyPr/>
          <a:lstStyle/>
          <a:p>
            <a:r>
              <a:rPr lang="en-US" b="1" dirty="0">
                <a:solidFill>
                  <a:schemeClr val="bg1"/>
                </a:solidFill>
              </a:rPr>
              <a:t>WATCH</a:t>
            </a:r>
            <a:r>
              <a:rPr lang="en-US" dirty="0">
                <a:solidFill>
                  <a:schemeClr val="bg1"/>
                </a:solidFill>
              </a:rPr>
              <a:t> TO LEARN MORE </a:t>
            </a:r>
            <a:endParaRPr lang="en-US" dirty="0"/>
          </a:p>
        </p:txBody>
      </p:sp>
    </p:spTree>
    <p:extLst>
      <p:ext uri="{BB962C8B-B14F-4D97-AF65-F5344CB8AC3E}">
        <p14:creationId xmlns:p14="http://schemas.microsoft.com/office/powerpoint/2010/main" val="41974907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9BB0EA97-F277-B5F9-2565-837DF612245D}"/>
              </a:ext>
            </a:extLst>
          </p:cNvPr>
          <p:cNvSpPr/>
          <p:nvPr/>
        </p:nvSpPr>
        <p:spPr>
          <a:xfrm>
            <a:off x="0" y="664464"/>
            <a:ext cx="812738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endParaRPr lang="en-US" b="0" i="0">
              <a:latin typeface="Calibri" panose="020F0502020204030204" pitchFamily="34" charset="0"/>
              <a:cs typeface="Calibri"/>
            </a:endParaRPr>
          </a:p>
        </p:txBody>
      </p:sp>
      <p:sp>
        <p:nvSpPr>
          <p:cNvPr id="2" name="Text Placeholder 1">
            <a:extLst>
              <a:ext uri="{FF2B5EF4-FFF2-40B4-BE49-F238E27FC236}">
                <a16:creationId xmlns:a16="http://schemas.microsoft.com/office/drawing/2014/main" id="{AE8549F6-E558-0966-A596-54F073D152D3}"/>
              </a:ext>
            </a:extLst>
          </p:cNvPr>
          <p:cNvSpPr>
            <a:spLocks noGrp="1"/>
          </p:cNvSpPr>
          <p:nvPr>
            <p:ph type="body" sz="quarter" idx="18"/>
          </p:nvPr>
        </p:nvSpPr>
        <p:spPr>
          <a:xfrm>
            <a:off x="707271" y="1565938"/>
            <a:ext cx="10136654" cy="1116877"/>
          </a:xfrm>
        </p:spPr>
        <p:txBody>
          <a:bodyPr lIns="91440" tIns="45720" rIns="91440" bIns="45720" anchor="t"/>
          <a:lstStyle/>
          <a:p>
            <a:pPr marL="0" indent="0"/>
            <a:r>
              <a:rPr lang="en-US" dirty="0">
                <a:cs typeface="Calibri"/>
              </a:rPr>
              <a:t>Business owners can become very focused on selling the </a:t>
            </a:r>
            <a:r>
              <a:rPr lang="en-US" b="1" dirty="0">
                <a:cs typeface="Calibri"/>
              </a:rPr>
              <a:t>features</a:t>
            </a:r>
            <a:r>
              <a:rPr lang="en-US" dirty="0">
                <a:cs typeface="Calibri"/>
              </a:rPr>
              <a:t> your product or service offers. Your customer is more focused on the </a:t>
            </a:r>
            <a:r>
              <a:rPr lang="en-US" b="1" dirty="0">
                <a:cs typeface="Calibri"/>
              </a:rPr>
              <a:t>benefits</a:t>
            </a:r>
            <a:r>
              <a:rPr lang="en-US" dirty="0">
                <a:cs typeface="Calibri"/>
              </a:rPr>
              <a:t> your product or service can offer them.</a:t>
            </a:r>
          </a:p>
        </p:txBody>
      </p:sp>
      <p:sp>
        <p:nvSpPr>
          <p:cNvPr id="3" name="Text Placeholder 2">
            <a:extLst>
              <a:ext uri="{FF2B5EF4-FFF2-40B4-BE49-F238E27FC236}">
                <a16:creationId xmlns:a16="http://schemas.microsoft.com/office/drawing/2014/main" id="{85B418BA-D3A5-9DF7-46EE-F1BF375A9736}"/>
              </a:ext>
            </a:extLst>
          </p:cNvPr>
          <p:cNvSpPr>
            <a:spLocks noGrp="1"/>
          </p:cNvSpPr>
          <p:nvPr>
            <p:ph type="body" sz="quarter" idx="16"/>
          </p:nvPr>
        </p:nvSpPr>
        <p:spPr/>
        <p:txBody>
          <a:bodyPr lIns="91440" tIns="45720" rIns="91440" bIns="45720" anchor="t">
            <a:noAutofit/>
          </a:bodyPr>
          <a:lstStyle/>
          <a:p>
            <a:r>
              <a:rPr lang="en-US" dirty="0">
                <a:solidFill>
                  <a:schemeClr val="bg1"/>
                </a:solidFill>
                <a:cs typeface="Calibri"/>
              </a:rPr>
              <a:t>Selling Features vs Benefits</a:t>
            </a:r>
            <a:endParaRPr lang="en-US" dirty="0">
              <a:solidFill>
                <a:schemeClr val="bg1"/>
              </a:solidFill>
            </a:endParaRPr>
          </a:p>
        </p:txBody>
      </p:sp>
      <p:sp>
        <p:nvSpPr>
          <p:cNvPr id="7" name="Text Placeholder 4">
            <a:extLst>
              <a:ext uri="{FF2B5EF4-FFF2-40B4-BE49-F238E27FC236}">
                <a16:creationId xmlns:a16="http://schemas.microsoft.com/office/drawing/2014/main" id="{D8CF4142-38BB-A691-0F68-C9D4991E4BD5}"/>
              </a:ext>
            </a:extLst>
          </p:cNvPr>
          <p:cNvSpPr txBox="1">
            <a:spLocks/>
          </p:cNvSpPr>
          <p:nvPr/>
        </p:nvSpPr>
        <p:spPr>
          <a:xfrm>
            <a:off x="704396" y="3174641"/>
            <a:ext cx="4841626" cy="3665900"/>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4171950" algn="l"/>
              </a:tabLst>
            </a:pPr>
            <a:r>
              <a:rPr lang="en-US" sz="2400" b="1" dirty="0">
                <a:solidFill>
                  <a:srgbClr val="D9552F"/>
                </a:solidFill>
              </a:rPr>
              <a:t>PRODUCT FEATURES</a:t>
            </a:r>
            <a:r>
              <a:rPr lang="en-US" sz="2400" b="1" dirty="0">
                <a:solidFill>
                  <a:srgbClr val="EC2179"/>
                </a:solidFill>
              </a:rPr>
              <a:t> 	</a:t>
            </a:r>
          </a:p>
          <a:p>
            <a:pPr>
              <a:tabLst>
                <a:tab pos="4171950" algn="l"/>
              </a:tabLst>
            </a:pPr>
            <a:r>
              <a:rPr lang="en-IE" sz="2200" dirty="0">
                <a:solidFill>
                  <a:srgbClr val="086575"/>
                </a:solidFill>
              </a:rPr>
              <a:t>Multilingual Educational Children's App </a:t>
            </a:r>
            <a:r>
              <a:rPr lang="en-GB" sz="2200" dirty="0">
                <a:solidFill>
                  <a:srgbClr val="086575"/>
                </a:solidFill>
              </a:rPr>
              <a:t>offers interactive learning in 5 different languages.</a:t>
            </a:r>
          </a:p>
          <a:p>
            <a:pPr>
              <a:tabLst>
                <a:tab pos="4171950" algn="l"/>
              </a:tabLst>
            </a:pPr>
            <a:endParaRPr lang="en-GB" sz="2200" b="1" dirty="0">
              <a:solidFill>
                <a:srgbClr val="086575"/>
              </a:solidFill>
            </a:endParaRPr>
          </a:p>
          <a:p>
            <a:pPr>
              <a:tabLst>
                <a:tab pos="4171950" algn="l"/>
              </a:tabLst>
            </a:pPr>
            <a:r>
              <a:rPr lang="en-IE" sz="2200" dirty="0">
                <a:solidFill>
                  <a:srgbClr val="086575"/>
                </a:solidFill>
              </a:rPr>
              <a:t>Eco-Friendly Reusable Water Bottles </a:t>
            </a:r>
            <a:r>
              <a:rPr lang="en-GB" sz="2200" dirty="0">
                <a:solidFill>
                  <a:srgbClr val="086575"/>
                </a:solidFill>
              </a:rPr>
              <a:t>Made from 100% recycled materials.</a:t>
            </a:r>
            <a:endParaRPr lang="en-US" sz="2200" b="1" dirty="0">
              <a:solidFill>
                <a:srgbClr val="086575"/>
              </a:solidFill>
            </a:endParaRPr>
          </a:p>
          <a:p>
            <a:pPr>
              <a:tabLst>
                <a:tab pos="4171950" algn="l"/>
              </a:tabLst>
            </a:pPr>
            <a:endParaRPr lang="en-US" sz="2400" dirty="0">
              <a:solidFill>
                <a:srgbClr val="003841"/>
              </a:solidFill>
            </a:endParaRPr>
          </a:p>
          <a:p>
            <a:pPr>
              <a:tabLst>
                <a:tab pos="4171950" algn="l"/>
              </a:tabLst>
            </a:pPr>
            <a:endParaRPr lang="en-US" sz="2400" dirty="0">
              <a:solidFill>
                <a:srgbClr val="003841"/>
              </a:solidFill>
            </a:endParaRPr>
          </a:p>
        </p:txBody>
      </p:sp>
      <p:sp>
        <p:nvSpPr>
          <p:cNvPr id="8" name="Text Placeholder 4">
            <a:extLst>
              <a:ext uri="{FF2B5EF4-FFF2-40B4-BE49-F238E27FC236}">
                <a16:creationId xmlns:a16="http://schemas.microsoft.com/office/drawing/2014/main" id="{82F83D47-8B71-AC57-3A18-F6DE06D8BA00}"/>
              </a:ext>
            </a:extLst>
          </p:cNvPr>
          <p:cNvSpPr txBox="1">
            <a:spLocks/>
          </p:cNvSpPr>
          <p:nvPr/>
        </p:nvSpPr>
        <p:spPr>
          <a:xfrm>
            <a:off x="5546022" y="3095566"/>
            <a:ext cx="5546233" cy="3824050"/>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4171950" algn="l"/>
              </a:tabLst>
            </a:pPr>
            <a:r>
              <a:rPr lang="en-US" sz="2400" b="1" dirty="0">
                <a:solidFill>
                  <a:srgbClr val="D9552F"/>
                </a:solidFill>
              </a:rPr>
              <a:t>PRODUCT BENEFITS</a:t>
            </a:r>
          </a:p>
          <a:p>
            <a:pPr>
              <a:tabLst>
                <a:tab pos="4171950" algn="l"/>
              </a:tabLst>
            </a:pPr>
            <a:r>
              <a:rPr lang="en-GB" sz="2200" dirty="0">
                <a:solidFill>
                  <a:srgbClr val="595959"/>
                </a:solidFill>
              </a:rPr>
              <a:t>Enables children to develop language skills early, fostering better educational outcomes and cultural connection.</a:t>
            </a:r>
          </a:p>
          <a:p>
            <a:pPr>
              <a:tabLst>
                <a:tab pos="4171950" algn="l"/>
              </a:tabLst>
            </a:pPr>
            <a:endParaRPr lang="en-GB" sz="2200" dirty="0">
              <a:solidFill>
                <a:srgbClr val="595959"/>
              </a:solidFill>
            </a:endParaRPr>
          </a:p>
          <a:p>
            <a:pPr>
              <a:tabLst>
                <a:tab pos="4171950" algn="l"/>
              </a:tabLst>
            </a:pPr>
            <a:r>
              <a:rPr lang="en-GB" sz="2200" dirty="0">
                <a:solidFill>
                  <a:srgbClr val="595959"/>
                </a:solidFill>
              </a:rPr>
              <a:t>Helps environmentally conscious consumers reduce their carbon footprint while staying hydrated.</a:t>
            </a:r>
            <a:endParaRPr lang="en-US" sz="2200" dirty="0">
              <a:solidFill>
                <a:srgbClr val="595959"/>
              </a:solidFill>
            </a:endParaRPr>
          </a:p>
          <a:p>
            <a:pPr>
              <a:tabLst>
                <a:tab pos="4171950" algn="l"/>
              </a:tabLst>
            </a:pPr>
            <a:endParaRPr lang="en-US" sz="1200" dirty="0">
              <a:solidFill>
                <a:srgbClr val="003841"/>
              </a:solidFill>
            </a:endParaRPr>
          </a:p>
        </p:txBody>
      </p:sp>
      <p:sp>
        <p:nvSpPr>
          <p:cNvPr id="4" name="TextBox 3">
            <a:extLst>
              <a:ext uri="{FF2B5EF4-FFF2-40B4-BE49-F238E27FC236}">
                <a16:creationId xmlns:a16="http://schemas.microsoft.com/office/drawing/2014/main" id="{8FB6B08E-B95E-852B-F576-BCCC23F3BBE8}"/>
              </a:ext>
            </a:extLst>
          </p:cNvPr>
          <p:cNvSpPr txBox="1"/>
          <p:nvPr/>
        </p:nvSpPr>
        <p:spPr>
          <a:xfrm>
            <a:off x="704396" y="2574425"/>
            <a:ext cx="2227213" cy="646331"/>
          </a:xfrm>
          <a:prstGeom prst="rect">
            <a:avLst/>
          </a:prstGeom>
          <a:noFill/>
        </p:spPr>
        <p:txBody>
          <a:bodyPr wrap="none" rtlCol="0">
            <a:spAutoFit/>
          </a:bodyPr>
          <a:lstStyle/>
          <a:p>
            <a:r>
              <a:rPr lang="en-GB" sz="3600" b="1" dirty="0">
                <a:solidFill>
                  <a:srgbClr val="D9552F"/>
                </a:solidFill>
              </a:rPr>
              <a:t>EXAMPLES</a:t>
            </a:r>
            <a:endParaRPr lang="en-IE" sz="3600" b="1" dirty="0">
              <a:solidFill>
                <a:srgbClr val="D9552F"/>
              </a:solidFill>
            </a:endParaRPr>
          </a:p>
        </p:txBody>
      </p:sp>
    </p:spTree>
    <p:extLst>
      <p:ext uri="{BB962C8B-B14F-4D97-AF65-F5344CB8AC3E}">
        <p14:creationId xmlns:p14="http://schemas.microsoft.com/office/powerpoint/2010/main" val="1208493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C1D95527-9921-D7A8-01CE-35027D6719AA}"/>
              </a:ext>
            </a:extLst>
          </p:cNvPr>
          <p:cNvSpPr/>
          <p:nvPr/>
        </p:nvSpPr>
        <p:spPr>
          <a:xfrm>
            <a:off x="0" y="664464"/>
            <a:ext cx="812738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endParaRPr lang="en-US" b="0" i="0">
              <a:latin typeface="Calibri" panose="020F0502020204030204" pitchFamily="34" charset="0"/>
              <a:cs typeface="Calibri"/>
            </a:endParaRPr>
          </a:p>
        </p:txBody>
      </p:sp>
      <p:sp>
        <p:nvSpPr>
          <p:cNvPr id="3" name="Text Placeholder 2">
            <a:extLst>
              <a:ext uri="{FF2B5EF4-FFF2-40B4-BE49-F238E27FC236}">
                <a16:creationId xmlns:a16="http://schemas.microsoft.com/office/drawing/2014/main" id="{13919155-C010-73D6-455E-191C5DAA436E}"/>
              </a:ext>
            </a:extLst>
          </p:cNvPr>
          <p:cNvSpPr>
            <a:spLocks noGrp="1"/>
          </p:cNvSpPr>
          <p:nvPr>
            <p:ph type="body" sz="quarter" idx="16"/>
          </p:nvPr>
        </p:nvSpPr>
        <p:spPr/>
        <p:txBody>
          <a:bodyPr lIns="91440" tIns="45720" rIns="91440" bIns="45720" anchor="t">
            <a:noAutofit/>
          </a:bodyPr>
          <a:lstStyle/>
          <a:p>
            <a:r>
              <a:rPr lang="en-US" b="1" dirty="0">
                <a:solidFill>
                  <a:schemeClr val="bg1"/>
                </a:solidFill>
                <a:cs typeface="Calibri"/>
              </a:rPr>
              <a:t>EXERCISE:  </a:t>
            </a:r>
            <a:r>
              <a:rPr lang="en-US" dirty="0">
                <a:solidFill>
                  <a:schemeClr val="bg1"/>
                </a:solidFill>
                <a:cs typeface="Calibri"/>
              </a:rPr>
              <a:t>Features v Benefits</a:t>
            </a:r>
            <a:endParaRPr lang="en-US" dirty="0">
              <a:solidFill>
                <a:schemeClr val="bg1"/>
              </a:solidFill>
            </a:endParaRPr>
          </a:p>
        </p:txBody>
      </p:sp>
      <p:sp>
        <p:nvSpPr>
          <p:cNvPr id="6" name="テキスト プレースホルダー 36">
            <a:extLst>
              <a:ext uri="{FF2B5EF4-FFF2-40B4-BE49-F238E27FC236}">
                <a16:creationId xmlns:a16="http://schemas.microsoft.com/office/drawing/2014/main" id="{4E8925EB-5F8E-FEBF-A967-0738ED488739}"/>
              </a:ext>
            </a:extLst>
          </p:cNvPr>
          <p:cNvSpPr txBox="1">
            <a:spLocks/>
          </p:cNvSpPr>
          <p:nvPr/>
        </p:nvSpPr>
        <p:spPr bwMode="auto">
          <a:xfrm>
            <a:off x="468184" y="1881045"/>
            <a:ext cx="4492475" cy="3433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IE" altLang="ja-JP" sz="2400" b="0" i="0" u="none" strike="noStrike" kern="1200" cap="none" spc="0" normalizeH="0" baseline="0" noProof="0">
                <a:ln>
                  <a:noFill/>
                </a:ln>
                <a:solidFill>
                  <a:srgbClr val="003841"/>
                </a:solidFill>
                <a:effectLst/>
                <a:uLnTx/>
                <a:uFillTx/>
                <a:latin typeface="Calibri" charset="0"/>
                <a:ea typeface="MS PGothic" charset="-128"/>
              </a:rPr>
              <a:t>Enter four features your product or company will provide:</a:t>
            </a: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IE" altLang="ja-JP" sz="2400" b="0" i="0" u="none" strike="noStrike" kern="1200" cap="none" spc="0" normalizeH="0" baseline="0" noProof="0">
              <a:ln>
                <a:noFill/>
              </a:ln>
              <a:solidFill>
                <a:srgbClr val="003841"/>
              </a:solidFill>
              <a:effectLst/>
              <a:uLnTx/>
              <a:uFillTx/>
              <a:latin typeface="Calibri" charset="0"/>
              <a:ea typeface="MS PGothic" charset="-128"/>
            </a:endParaRPr>
          </a:p>
          <a:p>
            <a:pPr marL="457200" lvl="0" indent="-457200">
              <a:buClr>
                <a:srgbClr val="EC2179"/>
              </a:buClr>
              <a:buFont typeface="+mj-lt"/>
              <a:buAutoNum type="arabicPeriod"/>
              <a:defRPr/>
            </a:pPr>
            <a:r>
              <a:rPr lang="en-IE" altLang="ja-JP" sz="2400">
                <a:solidFill>
                  <a:srgbClr val="003841"/>
                </a:solidFill>
                <a:latin typeface="Calibri" charset="0"/>
              </a:rPr>
              <a:t>________________________</a:t>
            </a:r>
            <a:endParaRPr kumimoji="0" lang="en-IE" altLang="ja-JP" sz="2400" b="0" i="0" u="none" strike="noStrike" kern="1200" cap="none" spc="0" normalizeH="0" baseline="0" noProof="0">
              <a:ln>
                <a:noFill/>
              </a:ln>
              <a:solidFill>
                <a:srgbClr val="003841"/>
              </a:solidFill>
              <a:effectLst/>
              <a:uLnTx/>
              <a:uFillTx/>
              <a:latin typeface="Calibri" charset="0"/>
              <a:ea typeface="MS PGothic" charset="-128"/>
            </a:endParaRPr>
          </a:p>
          <a:p>
            <a:pPr marL="457200" lvl="0" indent="-457200">
              <a:buClr>
                <a:srgbClr val="EC2179"/>
              </a:buClr>
              <a:buFont typeface="+mj-lt"/>
              <a:buAutoNum type="arabicPeriod"/>
              <a:defRPr/>
            </a:pPr>
            <a:r>
              <a:rPr lang="en-IE" altLang="ja-JP" sz="2400">
                <a:solidFill>
                  <a:srgbClr val="003841"/>
                </a:solidFill>
                <a:latin typeface="Calibri" charset="0"/>
              </a:rPr>
              <a:t>________________________</a:t>
            </a:r>
          </a:p>
          <a:p>
            <a:pPr marL="457200" lvl="0" indent="-457200">
              <a:buClr>
                <a:srgbClr val="EC2179"/>
              </a:buClr>
              <a:buFont typeface="+mj-lt"/>
              <a:buAutoNum type="arabicPeriod"/>
              <a:defRPr/>
            </a:pPr>
            <a:r>
              <a:rPr lang="en-IE" altLang="ja-JP" sz="2400">
                <a:solidFill>
                  <a:srgbClr val="003841"/>
                </a:solidFill>
                <a:latin typeface="Calibri" charset="0"/>
              </a:rPr>
              <a:t>________________________</a:t>
            </a:r>
          </a:p>
          <a:p>
            <a:pPr marL="457200" lvl="0" indent="-457200">
              <a:buClr>
                <a:srgbClr val="EC2179"/>
              </a:buClr>
              <a:buFont typeface="+mj-lt"/>
              <a:buAutoNum type="arabicPeriod"/>
              <a:defRPr/>
            </a:pPr>
            <a:r>
              <a:rPr lang="en-IE" altLang="ja-JP" sz="2400">
                <a:solidFill>
                  <a:srgbClr val="003841"/>
                </a:solidFill>
                <a:latin typeface="Calibri" charset="0"/>
              </a:rPr>
              <a:t>________________________</a:t>
            </a:r>
          </a:p>
        </p:txBody>
      </p:sp>
      <p:sp>
        <p:nvSpPr>
          <p:cNvPr id="7" name="テキスト プレースホルダー 36">
            <a:extLst>
              <a:ext uri="{FF2B5EF4-FFF2-40B4-BE49-F238E27FC236}">
                <a16:creationId xmlns:a16="http://schemas.microsoft.com/office/drawing/2014/main" id="{4EE0A105-3961-4F55-8A24-DDB6812F72DE}"/>
              </a:ext>
            </a:extLst>
          </p:cNvPr>
          <p:cNvSpPr txBox="1">
            <a:spLocks/>
          </p:cNvSpPr>
          <p:nvPr/>
        </p:nvSpPr>
        <p:spPr bwMode="auto">
          <a:xfrm>
            <a:off x="5491451" y="3196792"/>
            <a:ext cx="4435592" cy="3433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IE" altLang="ja-JP" sz="2400" b="0" i="0" u="none" strike="noStrike" kern="1200" cap="none" spc="0" normalizeH="0" baseline="0" noProof="0" dirty="0">
                <a:ln>
                  <a:noFill/>
                </a:ln>
                <a:solidFill>
                  <a:srgbClr val="003841"/>
                </a:solidFill>
                <a:effectLst/>
                <a:uLnTx/>
                <a:uFillTx/>
                <a:latin typeface="Calibri" charset="0"/>
                <a:ea typeface="MS PGothic" charset="-128"/>
              </a:rPr>
              <a:t>Enter four benefits your product or company will provide:</a:t>
            </a:r>
          </a:p>
          <a:p>
            <a:pPr lvl="0">
              <a:buNone/>
              <a:defRPr/>
            </a:pPr>
            <a:endParaRPr lang="en-IE" altLang="ja-JP" sz="2400" dirty="0">
              <a:solidFill>
                <a:srgbClr val="003841"/>
              </a:solidFill>
              <a:latin typeface="Calibri" charset="0"/>
            </a:endParaRPr>
          </a:p>
          <a:p>
            <a:pPr marL="457200" lvl="0" indent="-457200">
              <a:buClr>
                <a:srgbClr val="EC2179"/>
              </a:buClr>
              <a:buFont typeface="+mj-lt"/>
              <a:buAutoNum type="arabicPeriod"/>
              <a:defRPr/>
            </a:pPr>
            <a:r>
              <a:rPr lang="en-IE" altLang="ja-JP" sz="2400" dirty="0">
                <a:solidFill>
                  <a:srgbClr val="003841"/>
                </a:solidFill>
                <a:latin typeface="Calibri" charset="0"/>
              </a:rPr>
              <a:t>________________________</a:t>
            </a:r>
          </a:p>
          <a:p>
            <a:pPr marL="457200" lvl="0" indent="-457200">
              <a:buClr>
                <a:srgbClr val="EC2179"/>
              </a:buClr>
              <a:buFont typeface="+mj-lt"/>
              <a:buAutoNum type="arabicPeriod"/>
              <a:defRPr/>
            </a:pPr>
            <a:r>
              <a:rPr lang="en-IE" altLang="ja-JP" sz="2400" dirty="0">
                <a:solidFill>
                  <a:srgbClr val="003841"/>
                </a:solidFill>
                <a:latin typeface="Calibri" charset="0"/>
              </a:rPr>
              <a:t>________________________</a:t>
            </a:r>
          </a:p>
          <a:p>
            <a:pPr marL="457200" lvl="0" indent="-457200">
              <a:buClr>
                <a:srgbClr val="EC2179"/>
              </a:buClr>
              <a:buFont typeface="+mj-lt"/>
              <a:buAutoNum type="arabicPeriod"/>
              <a:defRPr/>
            </a:pPr>
            <a:r>
              <a:rPr lang="en-IE" altLang="ja-JP" sz="2400" dirty="0">
                <a:solidFill>
                  <a:srgbClr val="003841"/>
                </a:solidFill>
                <a:latin typeface="Calibri" charset="0"/>
              </a:rPr>
              <a:t>________________________</a:t>
            </a:r>
          </a:p>
          <a:p>
            <a:pPr marL="457200" lvl="0" indent="-457200">
              <a:buClr>
                <a:srgbClr val="EC2179"/>
              </a:buClr>
              <a:buFont typeface="+mj-lt"/>
              <a:buAutoNum type="arabicPeriod"/>
              <a:defRPr/>
            </a:pPr>
            <a:r>
              <a:rPr lang="en-IE" altLang="ja-JP" sz="2400" dirty="0">
                <a:solidFill>
                  <a:srgbClr val="003841"/>
                </a:solidFill>
                <a:latin typeface="Calibri" charset="0"/>
              </a:rPr>
              <a:t>________________________</a:t>
            </a:r>
          </a:p>
        </p:txBody>
      </p:sp>
      <p:sp>
        <p:nvSpPr>
          <p:cNvPr id="8" name="Pentagon 2">
            <a:extLst>
              <a:ext uri="{FF2B5EF4-FFF2-40B4-BE49-F238E27FC236}">
                <a16:creationId xmlns:a16="http://schemas.microsoft.com/office/drawing/2014/main" id="{BD0812D0-8E64-8D32-FBD5-0597DB40D3DB}"/>
              </a:ext>
            </a:extLst>
          </p:cNvPr>
          <p:cNvSpPr/>
          <p:nvPr/>
        </p:nvSpPr>
        <p:spPr>
          <a:xfrm>
            <a:off x="4955699" y="1880087"/>
            <a:ext cx="5502136" cy="1316705"/>
          </a:xfrm>
          <a:prstGeom prst="homePlate">
            <a:avLst/>
          </a:pr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cs typeface="Calibri"/>
              </a:rPr>
              <a:t>Now ask yourself why these features are important – this will help you identify your benefits</a:t>
            </a:r>
            <a:endParaRPr lang="en-US"/>
          </a:p>
        </p:txBody>
      </p:sp>
    </p:spTree>
    <p:extLst>
      <p:ext uri="{BB962C8B-B14F-4D97-AF65-F5344CB8AC3E}">
        <p14:creationId xmlns:p14="http://schemas.microsoft.com/office/powerpoint/2010/main" val="30727153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96325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761603"/>
            <a:ext cx="9131682" cy="803654"/>
          </a:xfrm>
        </p:spPr>
        <p:txBody>
          <a:bodyPr/>
          <a:lstStyle/>
          <a:p>
            <a:r>
              <a:rPr lang="en-US">
                <a:solidFill>
                  <a:schemeClr val="bg1"/>
                </a:solidFill>
              </a:rPr>
              <a:t>The Relationship between Marketing and Sales</a:t>
            </a:r>
            <a:endParaRPr lang="en-US"/>
          </a:p>
        </p:txBody>
      </p:sp>
      <p:sp>
        <p:nvSpPr>
          <p:cNvPr id="7" name="Text Placeholder 1">
            <a:extLst>
              <a:ext uri="{FF2B5EF4-FFF2-40B4-BE49-F238E27FC236}">
                <a16:creationId xmlns:a16="http://schemas.microsoft.com/office/drawing/2014/main" id="{D522593D-85E5-44BC-F15F-728DB8EE28E5}"/>
              </a:ext>
            </a:extLst>
          </p:cNvPr>
          <p:cNvSpPr txBox="1">
            <a:spLocks/>
          </p:cNvSpPr>
          <p:nvPr/>
        </p:nvSpPr>
        <p:spPr>
          <a:xfrm>
            <a:off x="953135" y="1441449"/>
            <a:ext cx="9323043" cy="3975101"/>
          </a:xfrm>
          <a:prstGeom prst="rect">
            <a:avLst/>
          </a:prstGeom>
        </p:spPr>
        <p:txBody>
          <a:bodyPr numCol="2"/>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47B5C8"/>
                </a:solidFill>
              </a:rPr>
              <a:t>MARKETING</a:t>
            </a:r>
          </a:p>
          <a:p>
            <a:r>
              <a:rPr lang="en-US" sz="400" b="1" dirty="0">
                <a:solidFill>
                  <a:srgbClr val="595959"/>
                </a:solidFill>
              </a:rPr>
              <a:t> </a:t>
            </a:r>
          </a:p>
          <a:p>
            <a:pPr>
              <a:buClr>
                <a:srgbClr val="EC2179"/>
              </a:buClr>
            </a:pPr>
            <a:r>
              <a:rPr lang="en-US" dirty="0">
                <a:solidFill>
                  <a:srgbClr val="595959"/>
                </a:solidFill>
              </a:rPr>
              <a:t>Long term</a:t>
            </a:r>
          </a:p>
          <a:p>
            <a:pPr>
              <a:buClr>
                <a:srgbClr val="EC2179"/>
              </a:buClr>
            </a:pPr>
            <a:r>
              <a:rPr lang="en-US" dirty="0">
                <a:solidFill>
                  <a:srgbClr val="595959"/>
                </a:solidFill>
              </a:rPr>
              <a:t>Aim is to build relationships</a:t>
            </a:r>
          </a:p>
          <a:p>
            <a:pPr marL="342900" indent="-342900">
              <a:buClr>
                <a:srgbClr val="EC2179"/>
              </a:buClr>
              <a:buFont typeface="Arial" charset="0"/>
              <a:buChar char="•"/>
            </a:pPr>
            <a:r>
              <a:rPr lang="en-US" dirty="0">
                <a:solidFill>
                  <a:srgbClr val="595959"/>
                </a:solidFill>
              </a:rPr>
              <a:t>While Sales is the 'push' to buy the product once the customer is in place, marketing is the 'pull' that gets the customer to you in the first place.</a:t>
            </a:r>
          </a:p>
          <a:p>
            <a:pPr marL="342900" indent="-342900">
              <a:buClr>
                <a:srgbClr val="EC2179"/>
              </a:buClr>
              <a:buFont typeface="Arial" charset="0"/>
              <a:buChar char="•"/>
            </a:pPr>
            <a:endParaRPr lang="en-US" dirty="0">
              <a:solidFill>
                <a:srgbClr val="595959"/>
              </a:solidFill>
            </a:endParaRPr>
          </a:p>
          <a:p>
            <a:endParaRPr lang="en-US" dirty="0">
              <a:solidFill>
                <a:srgbClr val="595959"/>
              </a:solidFill>
            </a:endParaRPr>
          </a:p>
          <a:p>
            <a:pPr marL="0" indent="0">
              <a:buNone/>
            </a:pPr>
            <a:r>
              <a:rPr lang="en-US" b="1" dirty="0">
                <a:solidFill>
                  <a:srgbClr val="47B5C8"/>
                </a:solidFill>
              </a:rPr>
              <a:t>SALES</a:t>
            </a:r>
          </a:p>
          <a:p>
            <a:endParaRPr lang="en-US" sz="400" b="1" dirty="0">
              <a:solidFill>
                <a:srgbClr val="595959"/>
              </a:solidFill>
            </a:endParaRPr>
          </a:p>
          <a:p>
            <a:pPr marL="342900" indent="-342900">
              <a:buClr>
                <a:srgbClr val="EC2179"/>
              </a:buClr>
              <a:buFont typeface="Arial" charset="0"/>
              <a:buChar char="•"/>
            </a:pPr>
            <a:r>
              <a:rPr lang="en-US" dirty="0">
                <a:solidFill>
                  <a:srgbClr val="595959"/>
                </a:solidFill>
              </a:rPr>
              <a:t>Short term</a:t>
            </a:r>
          </a:p>
          <a:p>
            <a:pPr marL="342900" indent="-342900">
              <a:buClr>
                <a:srgbClr val="EC2179"/>
              </a:buClr>
              <a:buFont typeface="Arial" charset="0"/>
              <a:buChar char="•"/>
            </a:pPr>
            <a:r>
              <a:rPr lang="en-US" dirty="0">
                <a:solidFill>
                  <a:srgbClr val="595959"/>
                </a:solidFill>
              </a:rPr>
              <a:t>Aim is to ‘close a sale’ (that is get someone to buy your product)</a:t>
            </a:r>
          </a:p>
          <a:p>
            <a:pPr marL="342900" indent="-342900">
              <a:buClr>
                <a:srgbClr val="EC2179"/>
              </a:buClr>
              <a:buFont typeface="Arial" charset="0"/>
              <a:buChar char="•"/>
            </a:pPr>
            <a:r>
              <a:rPr lang="en-US" dirty="0">
                <a:solidFill>
                  <a:srgbClr val="595959"/>
                </a:solidFill>
              </a:rPr>
              <a:t>Sales strategy is based on the individual buyer and what needs to be done for them to give you their cash or click on the buy button</a:t>
            </a:r>
          </a:p>
          <a:p>
            <a:endParaRPr lang="en-US" dirty="0"/>
          </a:p>
        </p:txBody>
      </p:sp>
    </p:spTree>
    <p:extLst>
      <p:ext uri="{BB962C8B-B14F-4D97-AF65-F5344CB8AC3E}">
        <p14:creationId xmlns:p14="http://schemas.microsoft.com/office/powerpoint/2010/main" val="3624606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Who Is Your Ideal Customer?</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19794012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2" y="1757270"/>
            <a:ext cx="6633420" cy="3849918"/>
          </a:xfrm>
        </p:spPr>
        <p:txBody>
          <a:bodyPr lIns="91440" tIns="45720" rIns="91440" bIns="45720" anchor="t"/>
          <a:lstStyle/>
          <a:p>
            <a:pPr marL="0" indent="0"/>
            <a:r>
              <a:rPr lang="en-US" dirty="0">
                <a:cs typeface="Calibri"/>
              </a:rPr>
              <a:t>In Modules 1 and 2, we concentrated on target markets. Let’s recap, who is your ideal customer?   You have clearly defined the problem your business solves, now go a little deeper, identify</a:t>
            </a:r>
          </a:p>
          <a:p>
            <a:pPr marL="342900" indent="-342900">
              <a:buChar char="•"/>
            </a:pPr>
            <a:r>
              <a:rPr lang="en-US" dirty="0">
                <a:cs typeface="Calibri"/>
              </a:rPr>
              <a:t>The people who currently find that problem a challenge</a:t>
            </a:r>
          </a:p>
          <a:p>
            <a:pPr marL="342900" indent="-342900">
              <a:buChar char="•"/>
            </a:pPr>
            <a:r>
              <a:rPr lang="en-US" dirty="0">
                <a:cs typeface="Calibri"/>
              </a:rPr>
              <a:t>The people who are interested in your solution to that problem</a:t>
            </a:r>
          </a:p>
          <a:p>
            <a:pPr marL="342900" indent="-342900">
              <a:buChar char="•"/>
            </a:pPr>
            <a:r>
              <a:rPr lang="en-US" dirty="0">
                <a:cs typeface="Calibri"/>
              </a:rPr>
              <a:t>The people who will pay you properly for your solution</a:t>
            </a:r>
          </a:p>
          <a:p>
            <a:pPr marL="342900" indent="-342900">
              <a:buChar char="•"/>
            </a:pPr>
            <a:endParaRPr lang="en-US" dirty="0">
              <a:cs typeface="Calibri"/>
            </a:endParaRPr>
          </a:p>
          <a:p>
            <a:endParaRPr lang="en-US" dirty="0">
              <a:cs typeface="Calibri"/>
            </a:endParaRPr>
          </a:p>
          <a:p>
            <a:endParaRPr lang="en-US" dirty="0">
              <a:cs typeface="Calibri"/>
            </a:endParaRPr>
          </a:p>
          <a:p>
            <a:endParaRPr lang="en-US" dirty="0">
              <a:cs typeface="Calibri"/>
            </a:endParaRP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lIns="91440" tIns="45720" rIns="91440" bIns="45720" anchor="t">
            <a:noAutofit/>
          </a:bodyPr>
          <a:lstStyle/>
          <a:p>
            <a:r>
              <a:rPr lang="en-US" dirty="0">
                <a:solidFill>
                  <a:schemeClr val="bg1"/>
                </a:solidFill>
              </a:rPr>
              <a:t>Who is your Ideal customer?</a:t>
            </a:r>
          </a:p>
        </p:txBody>
      </p:sp>
      <p:pic>
        <p:nvPicPr>
          <p:cNvPr id="6" name="Picture 5" descr="Person holding smiling emoji">
            <a:extLst>
              <a:ext uri="{FF2B5EF4-FFF2-40B4-BE49-F238E27FC236}">
                <a16:creationId xmlns:a16="http://schemas.microsoft.com/office/drawing/2014/main" id="{CC9D4ABF-C05D-E18A-4C93-0E571F74C540}"/>
              </a:ext>
            </a:extLst>
          </p:cNvPr>
          <p:cNvPicPr>
            <a:picLocks noChangeAspect="1"/>
          </p:cNvPicPr>
          <p:nvPr/>
        </p:nvPicPr>
        <p:blipFill>
          <a:blip r:embed="rId2"/>
          <a:srcRect l="33018" r="15086"/>
          <a:stretch/>
        </p:blipFill>
        <p:spPr>
          <a:xfrm>
            <a:off x="7292009" y="1504040"/>
            <a:ext cx="3551916" cy="3849919"/>
          </a:xfrm>
          <a:prstGeom prst="rect">
            <a:avLst/>
          </a:prstGeom>
        </p:spPr>
      </p:pic>
    </p:spTree>
    <p:extLst>
      <p:ext uri="{BB962C8B-B14F-4D97-AF65-F5344CB8AC3E}">
        <p14:creationId xmlns:p14="http://schemas.microsoft.com/office/powerpoint/2010/main" val="2473718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6694" y="1386234"/>
            <a:ext cx="10008355" cy="3849918"/>
          </a:xfrm>
        </p:spPr>
        <p:txBody>
          <a:bodyPr/>
          <a:lstStyle/>
          <a:p>
            <a:endParaRPr lang="en-US" dirty="0"/>
          </a:p>
          <a:p>
            <a:r>
              <a:rPr lang="en-US" b="1" dirty="0">
                <a:solidFill>
                  <a:srgbClr val="47B5C8"/>
                </a:solidFill>
              </a:rPr>
              <a:t>KNOWLEDGE:  </a:t>
            </a:r>
          </a:p>
          <a:p>
            <a:pPr marL="342900" indent="-342900">
              <a:buFont typeface="Arial" panose="020B0604020202020204" pitchFamily="34" charset="0"/>
              <a:buChar char="•"/>
            </a:pPr>
            <a:r>
              <a:rPr lang="en-GB" dirty="0"/>
              <a:t>Understand the foundational concepts of marketing and sales and how they interrelate.</a:t>
            </a:r>
          </a:p>
          <a:p>
            <a:pPr marL="342900" indent="-342900">
              <a:buFont typeface="Arial" panose="020B0604020202020204" pitchFamily="34" charset="0"/>
              <a:buChar char="•"/>
            </a:pPr>
            <a:r>
              <a:rPr lang="en-GB" dirty="0"/>
              <a:t>Gain insight into the unique challenges and opportunities that underrepresented entrepreneurs face in the marketplace.</a:t>
            </a:r>
          </a:p>
          <a:p>
            <a:pPr marL="342900" indent="-342900">
              <a:buFont typeface="Arial" panose="020B0604020202020204" pitchFamily="34" charset="0"/>
              <a:buChar char="•"/>
            </a:pPr>
            <a:r>
              <a:rPr lang="en-GB" dirty="0"/>
              <a:t>Learn about different marketing strategies, including digital marketing, branding, and customer engagement techniques.</a:t>
            </a:r>
          </a:p>
          <a:p>
            <a:pPr marL="342900" indent="-342900">
              <a:buFont typeface="Arial" panose="020B0604020202020204" pitchFamily="34" charset="0"/>
              <a:buChar char="•"/>
            </a:pPr>
            <a:r>
              <a:rPr lang="en-GB" dirty="0"/>
              <a:t>Understand the importance of a well-crafted sales strategy and how it aligns with marketing efforts to drive business success.</a:t>
            </a:r>
            <a:endParaRPr lang="en-US" dirty="0"/>
          </a:p>
          <a:p>
            <a:endParaRPr lang="en-US" dirty="0"/>
          </a:p>
          <a:p>
            <a:endParaRPr lang="en-US" dirty="0"/>
          </a:p>
          <a:p>
            <a:endParaRPr lang="en-US"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Learning Outcomes </a:t>
            </a:r>
          </a:p>
          <a:p>
            <a:endParaRPr lang="en-US"/>
          </a:p>
        </p:txBody>
      </p:sp>
    </p:spTree>
    <p:extLst>
      <p:ext uri="{BB962C8B-B14F-4D97-AF65-F5344CB8AC3E}">
        <p14:creationId xmlns:p14="http://schemas.microsoft.com/office/powerpoint/2010/main" val="24192272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5ABE6423-92B0-DA90-4C8C-31569CDF08F1}"/>
              </a:ext>
            </a:extLst>
          </p:cNvPr>
          <p:cNvCxnSpPr>
            <a:cxnSpLocks/>
          </p:cNvCxnSpPr>
          <p:nvPr/>
        </p:nvCxnSpPr>
        <p:spPr>
          <a:xfrm>
            <a:off x="8944811" y="811962"/>
            <a:ext cx="0" cy="4926263"/>
          </a:xfrm>
          <a:prstGeom prst="line">
            <a:avLst/>
          </a:prstGeom>
          <a:ln>
            <a:solidFill>
              <a:srgbClr val="D9552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79A5D9A8-9653-9DDE-75CD-2B44B71F9772}"/>
              </a:ext>
            </a:extLst>
          </p:cNvPr>
          <p:cNvSpPr/>
          <p:nvPr/>
        </p:nvSpPr>
        <p:spPr>
          <a:xfrm>
            <a:off x="8482104" y="688295"/>
            <a:ext cx="916056" cy="916056"/>
          </a:xfrm>
          <a:prstGeom prst="ellipse">
            <a:avLst/>
          </a:pr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5" name="Freeform 1">
            <a:extLst>
              <a:ext uri="{FF2B5EF4-FFF2-40B4-BE49-F238E27FC236}">
                <a16:creationId xmlns:a16="http://schemas.microsoft.com/office/drawing/2014/main" id="{E740716E-E7F5-4152-9590-1701509BFD6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609BB1F2-4CB0-ECEC-8945-B728FD2C6C10}"/>
              </a:ext>
            </a:extLst>
          </p:cNvPr>
          <p:cNvSpPr>
            <a:spLocks noGrp="1"/>
          </p:cNvSpPr>
          <p:nvPr>
            <p:ph type="body" sz="quarter" idx="18"/>
          </p:nvPr>
        </p:nvSpPr>
        <p:spPr>
          <a:xfrm>
            <a:off x="944043" y="1718219"/>
            <a:ext cx="6512667" cy="1729570"/>
          </a:xfrm>
        </p:spPr>
        <p:txBody>
          <a:bodyPr lIns="91440" tIns="45720" rIns="91440" bIns="45720" anchor="t"/>
          <a:lstStyle/>
          <a:p>
            <a:pPr marL="0" indent="0"/>
            <a:r>
              <a:rPr lang="en-US" dirty="0">
                <a:cs typeface="Calibri"/>
              </a:rPr>
              <a:t>In marketing terms, your ideal customers are known as your Target Market.</a:t>
            </a:r>
          </a:p>
          <a:p>
            <a:pPr marL="0" indent="0"/>
            <a:r>
              <a:rPr lang="en-US" dirty="0">
                <a:cs typeface="Calibri"/>
              </a:rPr>
              <a:t>One of the easiest and most obvious ways to describe an audience is in terms of their demographic characteristics.</a:t>
            </a:r>
          </a:p>
          <a:p>
            <a:pPr marL="0" indent="0"/>
            <a:r>
              <a:rPr lang="en-US" dirty="0">
                <a:cs typeface="Calibri"/>
              </a:rPr>
              <a:t>Creating customer profiles or personas helps you understand your target market, and the various customers you need to target.  Their goals, pain points and openness to choosing your product or service </a:t>
            </a:r>
          </a:p>
          <a:p>
            <a:endParaRPr lang="en-US" dirty="0">
              <a:cs typeface="Calibri"/>
            </a:endParaRPr>
          </a:p>
        </p:txBody>
      </p:sp>
      <p:sp>
        <p:nvSpPr>
          <p:cNvPr id="3" name="Text Placeholder 2">
            <a:extLst>
              <a:ext uri="{FF2B5EF4-FFF2-40B4-BE49-F238E27FC236}">
                <a16:creationId xmlns:a16="http://schemas.microsoft.com/office/drawing/2014/main" id="{D0277570-4C49-600E-A769-6BEB17689924}"/>
              </a:ext>
            </a:extLst>
          </p:cNvPr>
          <p:cNvSpPr>
            <a:spLocks noGrp="1"/>
          </p:cNvSpPr>
          <p:nvPr>
            <p:ph type="body" sz="quarter" idx="16"/>
          </p:nvPr>
        </p:nvSpPr>
        <p:spPr>
          <a:xfrm>
            <a:off x="798381" y="745038"/>
            <a:ext cx="6278097" cy="853349"/>
          </a:xfrm>
        </p:spPr>
        <p:txBody>
          <a:bodyPr lIns="91440" tIns="45720" rIns="91440" bIns="45720" anchor="t">
            <a:noAutofit/>
          </a:bodyPr>
          <a:lstStyle/>
          <a:p>
            <a:r>
              <a:rPr lang="en-US">
                <a:solidFill>
                  <a:schemeClr val="bg1"/>
                </a:solidFill>
                <a:cs typeface="Calibri"/>
              </a:rPr>
              <a:t>Define Your Target Market</a:t>
            </a:r>
            <a:endParaRPr lang="en-US">
              <a:solidFill>
                <a:schemeClr val="bg1"/>
              </a:solidFill>
            </a:endParaRPr>
          </a:p>
        </p:txBody>
      </p:sp>
      <p:sp>
        <p:nvSpPr>
          <p:cNvPr id="13" name="Google Shape;522;p39">
            <a:extLst>
              <a:ext uri="{FF2B5EF4-FFF2-40B4-BE49-F238E27FC236}">
                <a16:creationId xmlns:a16="http://schemas.microsoft.com/office/drawing/2014/main" id="{C0364EBF-2017-5BA7-7267-120C5F64C6E1}"/>
              </a:ext>
            </a:extLst>
          </p:cNvPr>
          <p:cNvSpPr/>
          <p:nvPr/>
        </p:nvSpPr>
        <p:spPr>
          <a:xfrm>
            <a:off x="10648319" y="742716"/>
            <a:ext cx="602215" cy="639885"/>
          </a:xfrm>
          <a:custGeom>
            <a:avLst/>
            <a:gdLst/>
            <a:ahLst/>
            <a:cxnLst/>
            <a:rect l="l" t="t" r="r" b="b"/>
            <a:pathLst>
              <a:path w="10473" h="10474" fill="none" extrusionOk="0">
                <a:moveTo>
                  <a:pt x="0" y="10474"/>
                </a:moveTo>
                <a:lnTo>
                  <a:pt x="1047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 name="Google Shape;518;p39">
            <a:extLst>
              <a:ext uri="{FF2B5EF4-FFF2-40B4-BE49-F238E27FC236}">
                <a16:creationId xmlns:a16="http://schemas.microsoft.com/office/drawing/2014/main" id="{E14C6718-6EBA-2F89-33E0-74499CB8C129}"/>
              </a:ext>
            </a:extLst>
          </p:cNvPr>
          <p:cNvGrpSpPr/>
          <p:nvPr/>
        </p:nvGrpSpPr>
        <p:grpSpPr>
          <a:xfrm>
            <a:off x="8618773" y="850463"/>
            <a:ext cx="654961" cy="601570"/>
            <a:chOff x="1923675" y="1633650"/>
            <a:chExt cx="436000" cy="435975"/>
          </a:xfrm>
        </p:grpSpPr>
        <p:sp>
          <p:nvSpPr>
            <p:cNvPr id="15" name="Google Shape;519;p39">
              <a:extLst>
                <a:ext uri="{FF2B5EF4-FFF2-40B4-BE49-F238E27FC236}">
                  <a16:creationId xmlns:a16="http://schemas.microsoft.com/office/drawing/2014/main" id="{EEA79303-C59F-6099-01CF-A8FCE41EB175}"/>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20;p39">
              <a:extLst>
                <a:ext uri="{FF2B5EF4-FFF2-40B4-BE49-F238E27FC236}">
                  <a16:creationId xmlns:a16="http://schemas.microsoft.com/office/drawing/2014/main" id="{3D1D95B7-031C-C9A3-8C30-57E88DFAFF8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21;p39">
              <a:extLst>
                <a:ext uri="{FF2B5EF4-FFF2-40B4-BE49-F238E27FC236}">
                  <a16:creationId xmlns:a16="http://schemas.microsoft.com/office/drawing/2014/main" id="{9C4D51F4-9B1E-7198-567C-9442A53A7F88}"/>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22;p39">
              <a:extLst>
                <a:ext uri="{FF2B5EF4-FFF2-40B4-BE49-F238E27FC236}">
                  <a16:creationId xmlns:a16="http://schemas.microsoft.com/office/drawing/2014/main" id="{D2EAA11B-01AB-22E2-5EDE-99EEDAC2449B}"/>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3;p39">
              <a:extLst>
                <a:ext uri="{FF2B5EF4-FFF2-40B4-BE49-F238E27FC236}">
                  <a16:creationId xmlns:a16="http://schemas.microsoft.com/office/drawing/2014/main" id="{492EAD95-B9AF-EBCB-5E45-2F3220B9E01E}"/>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4;p39">
              <a:extLst>
                <a:ext uri="{FF2B5EF4-FFF2-40B4-BE49-F238E27FC236}">
                  <a16:creationId xmlns:a16="http://schemas.microsoft.com/office/drawing/2014/main" id="{1B08E864-2732-7FDA-251F-F4F70B2AF660}"/>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TextBox 21">
            <a:extLst>
              <a:ext uri="{FF2B5EF4-FFF2-40B4-BE49-F238E27FC236}">
                <a16:creationId xmlns:a16="http://schemas.microsoft.com/office/drawing/2014/main" id="{D1A8EAA0-3566-2DB8-E316-6537570C74D3}"/>
              </a:ext>
            </a:extLst>
          </p:cNvPr>
          <p:cNvSpPr txBox="1"/>
          <p:nvPr/>
        </p:nvSpPr>
        <p:spPr>
          <a:xfrm>
            <a:off x="9188535" y="1718219"/>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solidFill>
                  <a:srgbClr val="D9552F"/>
                </a:solidFill>
                <a:cs typeface="Calibri"/>
              </a:rPr>
              <a:t>EXERCISE</a:t>
            </a:r>
            <a:endParaRPr lang="en-US" b="1">
              <a:solidFill>
                <a:srgbClr val="D9552F"/>
              </a:solidFill>
            </a:endParaRPr>
          </a:p>
        </p:txBody>
      </p:sp>
      <p:sp>
        <p:nvSpPr>
          <p:cNvPr id="23" name="Text Placeholder 3">
            <a:extLst>
              <a:ext uri="{FF2B5EF4-FFF2-40B4-BE49-F238E27FC236}">
                <a16:creationId xmlns:a16="http://schemas.microsoft.com/office/drawing/2014/main" id="{642D1B4C-D94C-6458-AE88-5D9D31D84108}"/>
              </a:ext>
            </a:extLst>
          </p:cNvPr>
          <p:cNvSpPr>
            <a:spLocks noGrp="1"/>
          </p:cNvSpPr>
          <p:nvPr/>
        </p:nvSpPr>
        <p:spPr>
          <a:xfrm>
            <a:off x="795131" y="4449509"/>
            <a:ext cx="6810493" cy="985284"/>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3000" i="1" kern="1200" baseline="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endParaRPr lang="en-US" sz="2400" i="0">
              <a:solidFill>
                <a:srgbClr val="595959"/>
              </a:solidFill>
              <a:cs typeface="Calibri"/>
            </a:endParaRPr>
          </a:p>
        </p:txBody>
      </p:sp>
    </p:spTree>
    <p:extLst>
      <p:ext uri="{BB962C8B-B14F-4D97-AF65-F5344CB8AC3E}">
        <p14:creationId xmlns:p14="http://schemas.microsoft.com/office/powerpoint/2010/main" val="36797544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8A68D502-33E6-82D4-4BC1-647956202BFA}"/>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25D9722E-9932-686A-AE99-22038F2553ED}"/>
              </a:ext>
            </a:extLst>
          </p:cNvPr>
          <p:cNvSpPr>
            <a:spLocks noGrp="1"/>
          </p:cNvSpPr>
          <p:nvPr>
            <p:ph type="body" sz="quarter" idx="18"/>
          </p:nvPr>
        </p:nvSpPr>
        <p:spPr>
          <a:xfrm>
            <a:off x="680661" y="1653735"/>
            <a:ext cx="8837691" cy="3849918"/>
          </a:xfrm>
        </p:spPr>
        <p:txBody>
          <a:bodyPr lIns="91440" tIns="45720" rIns="91440" bIns="45720" anchor="t"/>
          <a:lstStyle/>
          <a:p>
            <a:r>
              <a:rPr lang="en-GB" b="1" dirty="0"/>
              <a:t>Demographic Details:</a:t>
            </a:r>
            <a:endParaRPr lang="en-GB" dirty="0"/>
          </a:p>
          <a:p>
            <a:pPr>
              <a:buFont typeface="Arial" panose="020B0604020202020204" pitchFamily="34" charset="0"/>
              <a:buChar char="•"/>
            </a:pPr>
            <a:r>
              <a:rPr lang="en-GB" b="1" dirty="0"/>
              <a:t>Age Range</a:t>
            </a:r>
            <a:r>
              <a:rPr lang="en-GB" dirty="0"/>
              <a:t>: Define the age bracket of your customers. Are they Millennials, Gen Z, Gen X, or Boomers? Knowing the age range helps tailor messaging and select appropriate marketing channels.</a:t>
            </a:r>
          </a:p>
          <a:p>
            <a:pPr>
              <a:buFont typeface="Arial" panose="020B0604020202020204" pitchFamily="34" charset="0"/>
              <a:buChar char="•"/>
            </a:pPr>
            <a:r>
              <a:rPr lang="en-GB" b="1" dirty="0"/>
              <a:t>Gender Composition</a:t>
            </a:r>
            <a:r>
              <a:rPr lang="en-GB" dirty="0"/>
              <a:t>: Determine whether your product appeals predominantly to males, females, or is gender-neutral. This affects product design, marketing imagery, and promotional messages.</a:t>
            </a:r>
          </a:p>
          <a:p>
            <a:pPr>
              <a:buFont typeface="Arial" panose="020B0604020202020204" pitchFamily="34" charset="0"/>
              <a:buChar char="•"/>
            </a:pPr>
            <a:r>
              <a:rPr lang="en-GB" b="1" dirty="0"/>
              <a:t>Marital and Family Status</a:t>
            </a:r>
            <a:r>
              <a:rPr lang="en-GB" dirty="0"/>
              <a:t>: Are your typical customers single, married, or in a relationship? Do they have children, or are they likely to be caregivers for elderly parents? Understanding family dynamics can influence product offerings and marketing campaigns.</a:t>
            </a:r>
          </a:p>
          <a:p>
            <a:pPr marL="342900" indent="-342900">
              <a:buChar char="•"/>
            </a:pPr>
            <a:endParaRPr lang="en-US" dirty="0">
              <a:cs typeface="Calibri" panose="020F0502020204030204"/>
            </a:endParaRPr>
          </a:p>
        </p:txBody>
      </p:sp>
      <p:sp>
        <p:nvSpPr>
          <p:cNvPr id="3" name="Text Placeholder 2">
            <a:extLst>
              <a:ext uri="{FF2B5EF4-FFF2-40B4-BE49-F238E27FC236}">
                <a16:creationId xmlns:a16="http://schemas.microsoft.com/office/drawing/2014/main" id="{FA8F15C6-40D0-6F14-66D3-76DD7210B45A}"/>
              </a:ext>
            </a:extLst>
          </p:cNvPr>
          <p:cNvSpPr>
            <a:spLocks noGrp="1"/>
          </p:cNvSpPr>
          <p:nvPr>
            <p:ph type="body" sz="quarter" idx="16"/>
          </p:nvPr>
        </p:nvSpPr>
        <p:spPr>
          <a:xfrm>
            <a:off x="798381" y="761603"/>
            <a:ext cx="5872249" cy="803654"/>
          </a:xfrm>
        </p:spPr>
        <p:txBody>
          <a:bodyPr lIns="91440" tIns="45720" rIns="91440" bIns="45720" anchor="t">
            <a:noAutofit/>
          </a:bodyPr>
          <a:lstStyle/>
          <a:p>
            <a:r>
              <a:rPr lang="en-US" dirty="0">
                <a:solidFill>
                  <a:schemeClr val="bg1"/>
                </a:solidFill>
                <a:cs typeface="Calibri"/>
              </a:rPr>
              <a:t>Define your Target Market</a:t>
            </a:r>
            <a:endParaRPr lang="en-US" dirty="0"/>
          </a:p>
        </p:txBody>
      </p:sp>
      <p:pic>
        <p:nvPicPr>
          <p:cNvPr id="14" name="Picture 13" descr="Elderly woman with hand on chin">
            <a:extLst>
              <a:ext uri="{FF2B5EF4-FFF2-40B4-BE49-F238E27FC236}">
                <a16:creationId xmlns:a16="http://schemas.microsoft.com/office/drawing/2014/main" id="{93BB4E86-59B4-E561-FE11-0E0FDA6F1D16}"/>
              </a:ext>
            </a:extLst>
          </p:cNvPr>
          <p:cNvPicPr>
            <a:picLocks noChangeAspect="1"/>
          </p:cNvPicPr>
          <p:nvPr/>
        </p:nvPicPr>
        <p:blipFill>
          <a:blip r:embed="rId2"/>
          <a:stretch>
            <a:fillRect/>
          </a:stretch>
        </p:blipFill>
        <p:spPr>
          <a:xfrm>
            <a:off x="10389147" y="4857124"/>
            <a:ext cx="1055278" cy="1293057"/>
          </a:xfrm>
          <a:prstGeom prst="rect">
            <a:avLst/>
          </a:prstGeom>
        </p:spPr>
      </p:pic>
      <p:pic>
        <p:nvPicPr>
          <p:cNvPr id="16" name="Picture 15" descr="Young boy explaining">
            <a:extLst>
              <a:ext uri="{FF2B5EF4-FFF2-40B4-BE49-F238E27FC236}">
                <a16:creationId xmlns:a16="http://schemas.microsoft.com/office/drawing/2014/main" id="{2DF4AAEA-9CC3-C6C3-2DF3-DDB5A7FB4F0C}"/>
              </a:ext>
            </a:extLst>
          </p:cNvPr>
          <p:cNvPicPr>
            <a:picLocks noChangeAspect="1"/>
          </p:cNvPicPr>
          <p:nvPr/>
        </p:nvPicPr>
        <p:blipFill>
          <a:blip r:embed="rId3"/>
          <a:stretch>
            <a:fillRect/>
          </a:stretch>
        </p:blipFill>
        <p:spPr>
          <a:xfrm>
            <a:off x="10608135" y="93754"/>
            <a:ext cx="1047696" cy="2139351"/>
          </a:xfrm>
          <a:prstGeom prst="rect">
            <a:avLst/>
          </a:prstGeom>
        </p:spPr>
      </p:pic>
      <p:pic>
        <p:nvPicPr>
          <p:cNvPr id="18" name="Picture 17" descr="Businessman using phone">
            <a:extLst>
              <a:ext uri="{FF2B5EF4-FFF2-40B4-BE49-F238E27FC236}">
                <a16:creationId xmlns:a16="http://schemas.microsoft.com/office/drawing/2014/main" id="{37A2E8A5-F932-2CED-76B5-156CF88CC0B1}"/>
              </a:ext>
            </a:extLst>
          </p:cNvPr>
          <p:cNvPicPr>
            <a:picLocks noChangeAspect="1"/>
          </p:cNvPicPr>
          <p:nvPr/>
        </p:nvPicPr>
        <p:blipFill>
          <a:blip r:embed="rId4"/>
          <a:stretch>
            <a:fillRect/>
          </a:stretch>
        </p:blipFill>
        <p:spPr>
          <a:xfrm>
            <a:off x="9641572" y="1642324"/>
            <a:ext cx="1275214" cy="3487083"/>
          </a:xfrm>
          <a:prstGeom prst="rect">
            <a:avLst/>
          </a:prstGeom>
        </p:spPr>
      </p:pic>
      <p:pic>
        <p:nvPicPr>
          <p:cNvPr id="20" name="Picture 19" descr="Businesswoman holding tablet">
            <a:extLst>
              <a:ext uri="{FF2B5EF4-FFF2-40B4-BE49-F238E27FC236}">
                <a16:creationId xmlns:a16="http://schemas.microsoft.com/office/drawing/2014/main" id="{DEF4652A-F668-4B48-A763-1BCF3A02E878}"/>
              </a:ext>
            </a:extLst>
          </p:cNvPr>
          <p:cNvPicPr>
            <a:picLocks noChangeAspect="1"/>
          </p:cNvPicPr>
          <p:nvPr/>
        </p:nvPicPr>
        <p:blipFill>
          <a:blip r:embed="rId5"/>
          <a:stretch>
            <a:fillRect/>
          </a:stretch>
        </p:blipFill>
        <p:spPr>
          <a:xfrm>
            <a:off x="11163634" y="2233105"/>
            <a:ext cx="1028366" cy="3079630"/>
          </a:xfrm>
          <a:prstGeom prst="rect">
            <a:avLst/>
          </a:prstGeom>
        </p:spPr>
      </p:pic>
    </p:spTree>
    <p:extLst>
      <p:ext uri="{BB962C8B-B14F-4D97-AF65-F5344CB8AC3E}">
        <p14:creationId xmlns:p14="http://schemas.microsoft.com/office/powerpoint/2010/main" val="34076303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8A68D502-33E6-82D4-4BC1-647956202BFA}"/>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25D9722E-9932-686A-AE99-22038F2553ED}"/>
              </a:ext>
            </a:extLst>
          </p:cNvPr>
          <p:cNvSpPr>
            <a:spLocks noGrp="1"/>
          </p:cNvSpPr>
          <p:nvPr>
            <p:ph type="body" sz="quarter" idx="18"/>
          </p:nvPr>
        </p:nvSpPr>
        <p:spPr>
          <a:xfrm>
            <a:off x="680661" y="1653735"/>
            <a:ext cx="8837691" cy="3849918"/>
          </a:xfrm>
        </p:spPr>
        <p:txBody>
          <a:bodyPr lIns="91440" tIns="45720" rIns="91440" bIns="45720" anchor="t"/>
          <a:lstStyle/>
          <a:p>
            <a:r>
              <a:rPr lang="en-GB" b="1" dirty="0"/>
              <a:t>Geographic and Socioeconomic Context:</a:t>
            </a:r>
            <a:endParaRPr lang="en-GB" dirty="0"/>
          </a:p>
          <a:p>
            <a:pPr>
              <a:buFont typeface="Arial" panose="020B0604020202020204" pitchFamily="34" charset="0"/>
              <a:buChar char="•"/>
            </a:pPr>
            <a:r>
              <a:rPr lang="en-GB" b="1" dirty="0"/>
              <a:t>Residence</a:t>
            </a:r>
            <a:r>
              <a:rPr lang="en-GB" dirty="0"/>
              <a:t>: Where do your customers live? Are they in urban, suburban, or rural areas? Geographic location can affect product availability, marketing strategies, and even pricing.</a:t>
            </a:r>
          </a:p>
          <a:p>
            <a:pPr>
              <a:buFont typeface="Arial" panose="020B0604020202020204" pitchFamily="34" charset="0"/>
              <a:buChar char="•"/>
            </a:pPr>
            <a:r>
              <a:rPr lang="en-GB" b="1" dirty="0"/>
              <a:t>Workplace Environment</a:t>
            </a:r>
            <a:r>
              <a:rPr lang="en-GB" dirty="0"/>
              <a:t>: Consider whether your customers work in an office setting, from home, or in a field that requires physical presence, such as healthcare or construction.</a:t>
            </a:r>
          </a:p>
          <a:p>
            <a:pPr>
              <a:buFont typeface="Arial" panose="020B0604020202020204" pitchFamily="34" charset="0"/>
              <a:buChar char="•"/>
            </a:pPr>
            <a:r>
              <a:rPr lang="en-GB" b="1" dirty="0"/>
              <a:t>Occupation and Income</a:t>
            </a:r>
            <a:r>
              <a:rPr lang="en-GB" dirty="0"/>
              <a:t>: What industries do they work in, and what are their job roles? Knowing their income level helps determine their spending power and price sensitivity.</a:t>
            </a:r>
          </a:p>
          <a:p>
            <a:pPr marL="342900" indent="-342900">
              <a:buChar char="•"/>
            </a:pPr>
            <a:endParaRPr lang="en-US" dirty="0">
              <a:cs typeface="Calibri" panose="020F0502020204030204"/>
            </a:endParaRPr>
          </a:p>
        </p:txBody>
      </p:sp>
      <p:sp>
        <p:nvSpPr>
          <p:cNvPr id="3" name="Text Placeholder 2">
            <a:extLst>
              <a:ext uri="{FF2B5EF4-FFF2-40B4-BE49-F238E27FC236}">
                <a16:creationId xmlns:a16="http://schemas.microsoft.com/office/drawing/2014/main" id="{FA8F15C6-40D0-6F14-66D3-76DD7210B45A}"/>
              </a:ext>
            </a:extLst>
          </p:cNvPr>
          <p:cNvSpPr>
            <a:spLocks noGrp="1"/>
          </p:cNvSpPr>
          <p:nvPr>
            <p:ph type="body" sz="quarter" idx="16"/>
          </p:nvPr>
        </p:nvSpPr>
        <p:spPr>
          <a:xfrm>
            <a:off x="798381" y="761603"/>
            <a:ext cx="5872249" cy="803654"/>
          </a:xfrm>
        </p:spPr>
        <p:txBody>
          <a:bodyPr lIns="91440" tIns="45720" rIns="91440" bIns="45720" anchor="t">
            <a:noAutofit/>
          </a:bodyPr>
          <a:lstStyle/>
          <a:p>
            <a:r>
              <a:rPr lang="en-US" dirty="0">
                <a:solidFill>
                  <a:schemeClr val="bg1"/>
                </a:solidFill>
                <a:cs typeface="Calibri"/>
              </a:rPr>
              <a:t>Define your Target Market</a:t>
            </a:r>
            <a:endParaRPr lang="en-US" dirty="0"/>
          </a:p>
        </p:txBody>
      </p:sp>
      <p:pic>
        <p:nvPicPr>
          <p:cNvPr id="14" name="Picture 13" descr="Elderly woman with hand on chin">
            <a:extLst>
              <a:ext uri="{FF2B5EF4-FFF2-40B4-BE49-F238E27FC236}">
                <a16:creationId xmlns:a16="http://schemas.microsoft.com/office/drawing/2014/main" id="{93BB4E86-59B4-E561-FE11-0E0FDA6F1D16}"/>
              </a:ext>
            </a:extLst>
          </p:cNvPr>
          <p:cNvPicPr>
            <a:picLocks noChangeAspect="1"/>
          </p:cNvPicPr>
          <p:nvPr/>
        </p:nvPicPr>
        <p:blipFill>
          <a:blip r:embed="rId2"/>
          <a:stretch>
            <a:fillRect/>
          </a:stretch>
        </p:blipFill>
        <p:spPr>
          <a:xfrm>
            <a:off x="10389147" y="4857124"/>
            <a:ext cx="1055278" cy="1293057"/>
          </a:xfrm>
          <a:prstGeom prst="rect">
            <a:avLst/>
          </a:prstGeom>
        </p:spPr>
      </p:pic>
      <p:pic>
        <p:nvPicPr>
          <p:cNvPr id="16" name="Picture 15" descr="Young boy explaining">
            <a:extLst>
              <a:ext uri="{FF2B5EF4-FFF2-40B4-BE49-F238E27FC236}">
                <a16:creationId xmlns:a16="http://schemas.microsoft.com/office/drawing/2014/main" id="{2DF4AAEA-9CC3-C6C3-2DF3-DDB5A7FB4F0C}"/>
              </a:ext>
            </a:extLst>
          </p:cNvPr>
          <p:cNvPicPr>
            <a:picLocks noChangeAspect="1"/>
          </p:cNvPicPr>
          <p:nvPr/>
        </p:nvPicPr>
        <p:blipFill>
          <a:blip r:embed="rId3"/>
          <a:stretch>
            <a:fillRect/>
          </a:stretch>
        </p:blipFill>
        <p:spPr>
          <a:xfrm>
            <a:off x="10608135" y="93754"/>
            <a:ext cx="1047696" cy="2139351"/>
          </a:xfrm>
          <a:prstGeom prst="rect">
            <a:avLst/>
          </a:prstGeom>
        </p:spPr>
      </p:pic>
      <p:pic>
        <p:nvPicPr>
          <p:cNvPr id="18" name="Picture 17" descr="Businessman using phone">
            <a:extLst>
              <a:ext uri="{FF2B5EF4-FFF2-40B4-BE49-F238E27FC236}">
                <a16:creationId xmlns:a16="http://schemas.microsoft.com/office/drawing/2014/main" id="{37A2E8A5-F932-2CED-76B5-156CF88CC0B1}"/>
              </a:ext>
            </a:extLst>
          </p:cNvPr>
          <p:cNvPicPr>
            <a:picLocks noChangeAspect="1"/>
          </p:cNvPicPr>
          <p:nvPr/>
        </p:nvPicPr>
        <p:blipFill>
          <a:blip r:embed="rId4"/>
          <a:stretch>
            <a:fillRect/>
          </a:stretch>
        </p:blipFill>
        <p:spPr>
          <a:xfrm>
            <a:off x="9641572" y="1642324"/>
            <a:ext cx="1275214" cy="3487083"/>
          </a:xfrm>
          <a:prstGeom prst="rect">
            <a:avLst/>
          </a:prstGeom>
        </p:spPr>
      </p:pic>
      <p:pic>
        <p:nvPicPr>
          <p:cNvPr id="20" name="Picture 19" descr="Businesswoman holding tablet">
            <a:extLst>
              <a:ext uri="{FF2B5EF4-FFF2-40B4-BE49-F238E27FC236}">
                <a16:creationId xmlns:a16="http://schemas.microsoft.com/office/drawing/2014/main" id="{DEF4652A-F668-4B48-A763-1BCF3A02E878}"/>
              </a:ext>
            </a:extLst>
          </p:cNvPr>
          <p:cNvPicPr>
            <a:picLocks noChangeAspect="1"/>
          </p:cNvPicPr>
          <p:nvPr/>
        </p:nvPicPr>
        <p:blipFill>
          <a:blip r:embed="rId5"/>
          <a:stretch>
            <a:fillRect/>
          </a:stretch>
        </p:blipFill>
        <p:spPr>
          <a:xfrm>
            <a:off x="11163634" y="2233105"/>
            <a:ext cx="1028366" cy="3079630"/>
          </a:xfrm>
          <a:prstGeom prst="rect">
            <a:avLst/>
          </a:prstGeom>
        </p:spPr>
      </p:pic>
    </p:spTree>
    <p:extLst>
      <p:ext uri="{BB962C8B-B14F-4D97-AF65-F5344CB8AC3E}">
        <p14:creationId xmlns:p14="http://schemas.microsoft.com/office/powerpoint/2010/main" val="20265032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8A68D502-33E6-82D4-4BC1-647956202BFA}"/>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25D9722E-9932-686A-AE99-22038F2553ED}"/>
              </a:ext>
            </a:extLst>
          </p:cNvPr>
          <p:cNvSpPr>
            <a:spLocks noGrp="1"/>
          </p:cNvSpPr>
          <p:nvPr>
            <p:ph type="body" sz="quarter" idx="18"/>
          </p:nvPr>
        </p:nvSpPr>
        <p:spPr>
          <a:xfrm>
            <a:off x="680661" y="1653735"/>
            <a:ext cx="8837691" cy="3849918"/>
          </a:xfrm>
        </p:spPr>
        <p:txBody>
          <a:bodyPr lIns="91440" tIns="45720" rIns="91440" bIns="45720" anchor="t"/>
          <a:lstStyle/>
          <a:p>
            <a:r>
              <a:rPr lang="en-GB" b="1" dirty="0"/>
              <a:t>Psychographic and Behavioural Insights:</a:t>
            </a:r>
            <a:endParaRPr lang="en-GB" dirty="0"/>
          </a:p>
          <a:p>
            <a:pPr>
              <a:buFont typeface="Arial" panose="020B0604020202020204" pitchFamily="34" charset="0"/>
              <a:buChar char="•"/>
            </a:pPr>
            <a:r>
              <a:rPr lang="en-GB" b="1" dirty="0"/>
              <a:t>Cultural Identity</a:t>
            </a:r>
            <a:r>
              <a:rPr lang="en-GB" dirty="0"/>
              <a:t>: Understanding the cultural background of your customers can help in crafting messages that resonate culturally and avoid potential cultural insensitivities. This includes language preferences, cultural values, and traditions.</a:t>
            </a:r>
          </a:p>
          <a:p>
            <a:pPr>
              <a:buFont typeface="Arial" panose="020B0604020202020204" pitchFamily="34" charset="0"/>
              <a:buChar char="•"/>
            </a:pPr>
            <a:r>
              <a:rPr lang="en-GB" b="1" dirty="0"/>
              <a:t>Social Habits</a:t>
            </a:r>
            <a:r>
              <a:rPr lang="en-GB" dirty="0"/>
              <a:t>: How do your customers prefer to socialise? Are they active on social media, do they attend community events, or prefer intimate gatherings? This can guide where to focus marketing efforts or event sponsorships.</a:t>
            </a:r>
          </a:p>
          <a:p>
            <a:pPr>
              <a:buFont typeface="Arial" panose="020B0604020202020204" pitchFamily="34" charset="0"/>
              <a:buChar char="•"/>
            </a:pPr>
            <a:endParaRPr lang="en-GB" dirty="0"/>
          </a:p>
          <a:p>
            <a:pPr marL="342900" indent="-342900">
              <a:buChar char="•"/>
            </a:pPr>
            <a:endParaRPr lang="en-US" dirty="0">
              <a:cs typeface="Calibri" panose="020F0502020204030204"/>
            </a:endParaRPr>
          </a:p>
        </p:txBody>
      </p:sp>
      <p:sp>
        <p:nvSpPr>
          <p:cNvPr id="3" name="Text Placeholder 2">
            <a:extLst>
              <a:ext uri="{FF2B5EF4-FFF2-40B4-BE49-F238E27FC236}">
                <a16:creationId xmlns:a16="http://schemas.microsoft.com/office/drawing/2014/main" id="{FA8F15C6-40D0-6F14-66D3-76DD7210B45A}"/>
              </a:ext>
            </a:extLst>
          </p:cNvPr>
          <p:cNvSpPr>
            <a:spLocks noGrp="1"/>
          </p:cNvSpPr>
          <p:nvPr>
            <p:ph type="body" sz="quarter" idx="16"/>
          </p:nvPr>
        </p:nvSpPr>
        <p:spPr>
          <a:xfrm>
            <a:off x="798381" y="761603"/>
            <a:ext cx="5872249" cy="803654"/>
          </a:xfrm>
        </p:spPr>
        <p:txBody>
          <a:bodyPr lIns="91440" tIns="45720" rIns="91440" bIns="45720" anchor="t">
            <a:noAutofit/>
          </a:bodyPr>
          <a:lstStyle/>
          <a:p>
            <a:r>
              <a:rPr lang="en-US" dirty="0">
                <a:solidFill>
                  <a:schemeClr val="bg1"/>
                </a:solidFill>
                <a:cs typeface="Calibri"/>
              </a:rPr>
              <a:t>Define your Target Market</a:t>
            </a:r>
            <a:endParaRPr lang="en-US" dirty="0"/>
          </a:p>
        </p:txBody>
      </p:sp>
      <p:pic>
        <p:nvPicPr>
          <p:cNvPr id="14" name="Picture 13" descr="Elderly woman with hand on chin">
            <a:extLst>
              <a:ext uri="{FF2B5EF4-FFF2-40B4-BE49-F238E27FC236}">
                <a16:creationId xmlns:a16="http://schemas.microsoft.com/office/drawing/2014/main" id="{93BB4E86-59B4-E561-FE11-0E0FDA6F1D16}"/>
              </a:ext>
            </a:extLst>
          </p:cNvPr>
          <p:cNvPicPr>
            <a:picLocks noChangeAspect="1"/>
          </p:cNvPicPr>
          <p:nvPr/>
        </p:nvPicPr>
        <p:blipFill>
          <a:blip r:embed="rId2"/>
          <a:stretch>
            <a:fillRect/>
          </a:stretch>
        </p:blipFill>
        <p:spPr>
          <a:xfrm>
            <a:off x="10389147" y="4857124"/>
            <a:ext cx="1055278" cy="1293057"/>
          </a:xfrm>
          <a:prstGeom prst="rect">
            <a:avLst/>
          </a:prstGeom>
        </p:spPr>
      </p:pic>
      <p:pic>
        <p:nvPicPr>
          <p:cNvPr id="16" name="Picture 15" descr="Young boy explaining">
            <a:extLst>
              <a:ext uri="{FF2B5EF4-FFF2-40B4-BE49-F238E27FC236}">
                <a16:creationId xmlns:a16="http://schemas.microsoft.com/office/drawing/2014/main" id="{2DF4AAEA-9CC3-C6C3-2DF3-DDB5A7FB4F0C}"/>
              </a:ext>
            </a:extLst>
          </p:cNvPr>
          <p:cNvPicPr>
            <a:picLocks noChangeAspect="1"/>
          </p:cNvPicPr>
          <p:nvPr/>
        </p:nvPicPr>
        <p:blipFill>
          <a:blip r:embed="rId3"/>
          <a:stretch>
            <a:fillRect/>
          </a:stretch>
        </p:blipFill>
        <p:spPr>
          <a:xfrm>
            <a:off x="10608135" y="93754"/>
            <a:ext cx="1047696" cy="2139351"/>
          </a:xfrm>
          <a:prstGeom prst="rect">
            <a:avLst/>
          </a:prstGeom>
        </p:spPr>
      </p:pic>
      <p:pic>
        <p:nvPicPr>
          <p:cNvPr id="18" name="Picture 17" descr="Businessman using phone">
            <a:extLst>
              <a:ext uri="{FF2B5EF4-FFF2-40B4-BE49-F238E27FC236}">
                <a16:creationId xmlns:a16="http://schemas.microsoft.com/office/drawing/2014/main" id="{37A2E8A5-F932-2CED-76B5-156CF88CC0B1}"/>
              </a:ext>
            </a:extLst>
          </p:cNvPr>
          <p:cNvPicPr>
            <a:picLocks noChangeAspect="1"/>
          </p:cNvPicPr>
          <p:nvPr/>
        </p:nvPicPr>
        <p:blipFill>
          <a:blip r:embed="rId4"/>
          <a:stretch>
            <a:fillRect/>
          </a:stretch>
        </p:blipFill>
        <p:spPr>
          <a:xfrm>
            <a:off x="9641572" y="1642324"/>
            <a:ext cx="1275214" cy="3487083"/>
          </a:xfrm>
          <a:prstGeom prst="rect">
            <a:avLst/>
          </a:prstGeom>
        </p:spPr>
      </p:pic>
      <p:pic>
        <p:nvPicPr>
          <p:cNvPr id="20" name="Picture 19" descr="Businesswoman holding tablet">
            <a:extLst>
              <a:ext uri="{FF2B5EF4-FFF2-40B4-BE49-F238E27FC236}">
                <a16:creationId xmlns:a16="http://schemas.microsoft.com/office/drawing/2014/main" id="{DEF4652A-F668-4B48-A763-1BCF3A02E878}"/>
              </a:ext>
            </a:extLst>
          </p:cNvPr>
          <p:cNvPicPr>
            <a:picLocks noChangeAspect="1"/>
          </p:cNvPicPr>
          <p:nvPr/>
        </p:nvPicPr>
        <p:blipFill>
          <a:blip r:embed="rId5"/>
          <a:stretch>
            <a:fillRect/>
          </a:stretch>
        </p:blipFill>
        <p:spPr>
          <a:xfrm>
            <a:off x="11163634" y="2233105"/>
            <a:ext cx="1028366" cy="3079630"/>
          </a:xfrm>
          <a:prstGeom prst="rect">
            <a:avLst/>
          </a:prstGeom>
        </p:spPr>
      </p:pic>
    </p:spTree>
    <p:extLst>
      <p:ext uri="{BB962C8B-B14F-4D97-AF65-F5344CB8AC3E}">
        <p14:creationId xmlns:p14="http://schemas.microsoft.com/office/powerpoint/2010/main" val="15936943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8A68D502-33E6-82D4-4BC1-647956202BFA}"/>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25D9722E-9932-686A-AE99-22038F2553ED}"/>
              </a:ext>
            </a:extLst>
          </p:cNvPr>
          <p:cNvSpPr>
            <a:spLocks noGrp="1"/>
          </p:cNvSpPr>
          <p:nvPr>
            <p:ph type="body" sz="quarter" idx="18"/>
          </p:nvPr>
        </p:nvSpPr>
        <p:spPr>
          <a:xfrm>
            <a:off x="680661" y="1653735"/>
            <a:ext cx="8837691" cy="3849918"/>
          </a:xfrm>
        </p:spPr>
        <p:txBody>
          <a:bodyPr lIns="91440" tIns="45720" rIns="91440" bIns="45720" anchor="t"/>
          <a:lstStyle/>
          <a:p>
            <a:r>
              <a:rPr lang="en-GB" b="1" dirty="0"/>
              <a:t>Lifestyle and Interests:</a:t>
            </a:r>
            <a:endParaRPr lang="en-GB" dirty="0"/>
          </a:p>
          <a:p>
            <a:pPr>
              <a:buFont typeface="Arial" panose="020B0604020202020204" pitchFamily="34" charset="0"/>
              <a:buChar char="•"/>
            </a:pPr>
            <a:r>
              <a:rPr lang="en-GB" b="1" dirty="0"/>
              <a:t>Hobbies and Interests</a:t>
            </a:r>
            <a:r>
              <a:rPr lang="en-GB" dirty="0"/>
              <a:t>: What are their hobbies or leisure activities? This can influence the type of content you create and the partnerships or sponsorships you might pursue.</a:t>
            </a:r>
          </a:p>
          <a:p>
            <a:pPr>
              <a:buFont typeface="Arial" panose="020B0604020202020204" pitchFamily="34" charset="0"/>
              <a:buChar char="•"/>
            </a:pPr>
            <a:r>
              <a:rPr lang="en-GB" b="1" dirty="0"/>
              <a:t>Media Consumption</a:t>
            </a:r>
            <a:r>
              <a:rPr lang="en-GB" dirty="0"/>
              <a:t>: What kind of media do they consume, and through which channels? Do they watch traditional television, stream content online, or listen to podcasts? This helps in choosing the right platforms for advertising.</a:t>
            </a:r>
          </a:p>
          <a:p>
            <a:pPr marL="342900" indent="-342900">
              <a:buChar char="•"/>
            </a:pPr>
            <a:endParaRPr lang="en-US" dirty="0">
              <a:cs typeface="Calibri" panose="020F0502020204030204"/>
            </a:endParaRPr>
          </a:p>
        </p:txBody>
      </p:sp>
      <p:sp>
        <p:nvSpPr>
          <p:cNvPr id="3" name="Text Placeholder 2">
            <a:extLst>
              <a:ext uri="{FF2B5EF4-FFF2-40B4-BE49-F238E27FC236}">
                <a16:creationId xmlns:a16="http://schemas.microsoft.com/office/drawing/2014/main" id="{FA8F15C6-40D0-6F14-66D3-76DD7210B45A}"/>
              </a:ext>
            </a:extLst>
          </p:cNvPr>
          <p:cNvSpPr>
            <a:spLocks noGrp="1"/>
          </p:cNvSpPr>
          <p:nvPr>
            <p:ph type="body" sz="quarter" idx="16"/>
          </p:nvPr>
        </p:nvSpPr>
        <p:spPr>
          <a:xfrm>
            <a:off x="798381" y="761603"/>
            <a:ext cx="5872249" cy="803654"/>
          </a:xfrm>
        </p:spPr>
        <p:txBody>
          <a:bodyPr lIns="91440" tIns="45720" rIns="91440" bIns="45720" anchor="t">
            <a:noAutofit/>
          </a:bodyPr>
          <a:lstStyle/>
          <a:p>
            <a:r>
              <a:rPr lang="en-US" dirty="0">
                <a:solidFill>
                  <a:schemeClr val="bg1"/>
                </a:solidFill>
                <a:cs typeface="Calibri"/>
              </a:rPr>
              <a:t>Define your Target Market</a:t>
            </a:r>
            <a:endParaRPr lang="en-US" dirty="0"/>
          </a:p>
        </p:txBody>
      </p:sp>
      <p:pic>
        <p:nvPicPr>
          <p:cNvPr id="14" name="Picture 13" descr="Elderly woman with hand on chin">
            <a:extLst>
              <a:ext uri="{FF2B5EF4-FFF2-40B4-BE49-F238E27FC236}">
                <a16:creationId xmlns:a16="http://schemas.microsoft.com/office/drawing/2014/main" id="{93BB4E86-59B4-E561-FE11-0E0FDA6F1D16}"/>
              </a:ext>
            </a:extLst>
          </p:cNvPr>
          <p:cNvPicPr>
            <a:picLocks noChangeAspect="1"/>
          </p:cNvPicPr>
          <p:nvPr/>
        </p:nvPicPr>
        <p:blipFill>
          <a:blip r:embed="rId2"/>
          <a:stretch>
            <a:fillRect/>
          </a:stretch>
        </p:blipFill>
        <p:spPr>
          <a:xfrm>
            <a:off x="10389147" y="4857124"/>
            <a:ext cx="1055278" cy="1293057"/>
          </a:xfrm>
          <a:prstGeom prst="rect">
            <a:avLst/>
          </a:prstGeom>
        </p:spPr>
      </p:pic>
      <p:pic>
        <p:nvPicPr>
          <p:cNvPr id="16" name="Picture 15" descr="Young boy explaining">
            <a:extLst>
              <a:ext uri="{FF2B5EF4-FFF2-40B4-BE49-F238E27FC236}">
                <a16:creationId xmlns:a16="http://schemas.microsoft.com/office/drawing/2014/main" id="{2DF4AAEA-9CC3-C6C3-2DF3-DDB5A7FB4F0C}"/>
              </a:ext>
            </a:extLst>
          </p:cNvPr>
          <p:cNvPicPr>
            <a:picLocks noChangeAspect="1"/>
          </p:cNvPicPr>
          <p:nvPr/>
        </p:nvPicPr>
        <p:blipFill>
          <a:blip r:embed="rId3"/>
          <a:stretch>
            <a:fillRect/>
          </a:stretch>
        </p:blipFill>
        <p:spPr>
          <a:xfrm>
            <a:off x="10608135" y="93754"/>
            <a:ext cx="1047696" cy="2139351"/>
          </a:xfrm>
          <a:prstGeom prst="rect">
            <a:avLst/>
          </a:prstGeom>
        </p:spPr>
      </p:pic>
      <p:pic>
        <p:nvPicPr>
          <p:cNvPr id="18" name="Picture 17" descr="Businessman using phone">
            <a:extLst>
              <a:ext uri="{FF2B5EF4-FFF2-40B4-BE49-F238E27FC236}">
                <a16:creationId xmlns:a16="http://schemas.microsoft.com/office/drawing/2014/main" id="{37A2E8A5-F932-2CED-76B5-156CF88CC0B1}"/>
              </a:ext>
            </a:extLst>
          </p:cNvPr>
          <p:cNvPicPr>
            <a:picLocks noChangeAspect="1"/>
          </p:cNvPicPr>
          <p:nvPr/>
        </p:nvPicPr>
        <p:blipFill>
          <a:blip r:embed="rId4"/>
          <a:stretch>
            <a:fillRect/>
          </a:stretch>
        </p:blipFill>
        <p:spPr>
          <a:xfrm>
            <a:off x="9641572" y="1642324"/>
            <a:ext cx="1275214" cy="3487083"/>
          </a:xfrm>
          <a:prstGeom prst="rect">
            <a:avLst/>
          </a:prstGeom>
        </p:spPr>
      </p:pic>
      <p:pic>
        <p:nvPicPr>
          <p:cNvPr id="20" name="Picture 19" descr="Businesswoman holding tablet">
            <a:extLst>
              <a:ext uri="{FF2B5EF4-FFF2-40B4-BE49-F238E27FC236}">
                <a16:creationId xmlns:a16="http://schemas.microsoft.com/office/drawing/2014/main" id="{DEF4652A-F668-4B48-A763-1BCF3A02E878}"/>
              </a:ext>
            </a:extLst>
          </p:cNvPr>
          <p:cNvPicPr>
            <a:picLocks noChangeAspect="1"/>
          </p:cNvPicPr>
          <p:nvPr/>
        </p:nvPicPr>
        <p:blipFill>
          <a:blip r:embed="rId5"/>
          <a:stretch>
            <a:fillRect/>
          </a:stretch>
        </p:blipFill>
        <p:spPr>
          <a:xfrm>
            <a:off x="11163634" y="2233105"/>
            <a:ext cx="1028366" cy="3079630"/>
          </a:xfrm>
          <a:prstGeom prst="rect">
            <a:avLst/>
          </a:prstGeom>
        </p:spPr>
      </p:pic>
    </p:spTree>
    <p:extLst>
      <p:ext uri="{BB962C8B-B14F-4D97-AF65-F5344CB8AC3E}">
        <p14:creationId xmlns:p14="http://schemas.microsoft.com/office/powerpoint/2010/main" val="21216726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8A68D502-33E6-82D4-4BC1-647956202BFA}"/>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25D9722E-9932-686A-AE99-22038F2553ED}"/>
              </a:ext>
            </a:extLst>
          </p:cNvPr>
          <p:cNvSpPr>
            <a:spLocks noGrp="1"/>
          </p:cNvSpPr>
          <p:nvPr>
            <p:ph type="body" sz="quarter" idx="18"/>
          </p:nvPr>
        </p:nvSpPr>
        <p:spPr>
          <a:xfrm>
            <a:off x="680661" y="1653735"/>
            <a:ext cx="8837691" cy="3849918"/>
          </a:xfrm>
        </p:spPr>
        <p:txBody>
          <a:bodyPr lIns="91440" tIns="45720" rIns="91440" bIns="45720" anchor="t"/>
          <a:lstStyle/>
          <a:p>
            <a:r>
              <a:rPr lang="en-GB" b="1" dirty="0"/>
              <a:t>Values and Attitudes:</a:t>
            </a:r>
            <a:endParaRPr lang="en-GB" dirty="0"/>
          </a:p>
          <a:p>
            <a:pPr>
              <a:buFont typeface="Arial" panose="020B0604020202020204" pitchFamily="34" charset="0"/>
              <a:buChar char="•"/>
            </a:pPr>
            <a:r>
              <a:rPr lang="en-GB" b="1" dirty="0"/>
              <a:t>Values</a:t>
            </a:r>
            <a:r>
              <a:rPr lang="en-GB" dirty="0"/>
              <a:t>: What values are important to your customers? Do they prioritize sustainability, affordability, luxury, or technological innovation? Aligning your brand’s values with those of your customers can strengthen customer loyalty.</a:t>
            </a:r>
          </a:p>
          <a:p>
            <a:pPr>
              <a:buFont typeface="Arial" panose="020B0604020202020204" pitchFamily="34" charset="0"/>
              <a:buChar char="•"/>
            </a:pPr>
            <a:r>
              <a:rPr lang="en-GB" b="1" dirty="0"/>
              <a:t>Purchasing Motivations</a:t>
            </a:r>
            <a:r>
              <a:rPr lang="en-GB" dirty="0"/>
              <a:t>: Understanding what motivates your customers to purchase — whether it's quality, price, status, or something else — can help in tailoring marketing messages and offers.</a:t>
            </a:r>
          </a:p>
          <a:p>
            <a:pPr marL="0" indent="0"/>
            <a:endParaRPr lang="en-US" dirty="0">
              <a:cs typeface="Calibri" panose="020F0502020204030204"/>
            </a:endParaRPr>
          </a:p>
        </p:txBody>
      </p:sp>
      <p:sp>
        <p:nvSpPr>
          <p:cNvPr id="3" name="Text Placeholder 2">
            <a:extLst>
              <a:ext uri="{FF2B5EF4-FFF2-40B4-BE49-F238E27FC236}">
                <a16:creationId xmlns:a16="http://schemas.microsoft.com/office/drawing/2014/main" id="{FA8F15C6-40D0-6F14-66D3-76DD7210B45A}"/>
              </a:ext>
            </a:extLst>
          </p:cNvPr>
          <p:cNvSpPr>
            <a:spLocks noGrp="1"/>
          </p:cNvSpPr>
          <p:nvPr>
            <p:ph type="body" sz="quarter" idx="16"/>
          </p:nvPr>
        </p:nvSpPr>
        <p:spPr>
          <a:xfrm>
            <a:off x="798381" y="761603"/>
            <a:ext cx="5872249" cy="803654"/>
          </a:xfrm>
        </p:spPr>
        <p:txBody>
          <a:bodyPr lIns="91440" tIns="45720" rIns="91440" bIns="45720" anchor="t">
            <a:noAutofit/>
          </a:bodyPr>
          <a:lstStyle/>
          <a:p>
            <a:r>
              <a:rPr lang="en-US" dirty="0">
                <a:solidFill>
                  <a:schemeClr val="bg1"/>
                </a:solidFill>
                <a:cs typeface="Calibri"/>
              </a:rPr>
              <a:t>Define your Target Market</a:t>
            </a:r>
            <a:endParaRPr lang="en-US" dirty="0"/>
          </a:p>
        </p:txBody>
      </p:sp>
      <p:pic>
        <p:nvPicPr>
          <p:cNvPr id="14" name="Picture 13" descr="Elderly woman with hand on chin">
            <a:extLst>
              <a:ext uri="{FF2B5EF4-FFF2-40B4-BE49-F238E27FC236}">
                <a16:creationId xmlns:a16="http://schemas.microsoft.com/office/drawing/2014/main" id="{93BB4E86-59B4-E561-FE11-0E0FDA6F1D16}"/>
              </a:ext>
            </a:extLst>
          </p:cNvPr>
          <p:cNvPicPr>
            <a:picLocks noChangeAspect="1"/>
          </p:cNvPicPr>
          <p:nvPr/>
        </p:nvPicPr>
        <p:blipFill>
          <a:blip r:embed="rId2"/>
          <a:stretch>
            <a:fillRect/>
          </a:stretch>
        </p:blipFill>
        <p:spPr>
          <a:xfrm>
            <a:off x="10389147" y="4857124"/>
            <a:ext cx="1055278" cy="1293057"/>
          </a:xfrm>
          <a:prstGeom prst="rect">
            <a:avLst/>
          </a:prstGeom>
        </p:spPr>
      </p:pic>
      <p:pic>
        <p:nvPicPr>
          <p:cNvPr id="16" name="Picture 15" descr="Young boy explaining">
            <a:extLst>
              <a:ext uri="{FF2B5EF4-FFF2-40B4-BE49-F238E27FC236}">
                <a16:creationId xmlns:a16="http://schemas.microsoft.com/office/drawing/2014/main" id="{2DF4AAEA-9CC3-C6C3-2DF3-DDB5A7FB4F0C}"/>
              </a:ext>
            </a:extLst>
          </p:cNvPr>
          <p:cNvPicPr>
            <a:picLocks noChangeAspect="1"/>
          </p:cNvPicPr>
          <p:nvPr/>
        </p:nvPicPr>
        <p:blipFill>
          <a:blip r:embed="rId3"/>
          <a:stretch>
            <a:fillRect/>
          </a:stretch>
        </p:blipFill>
        <p:spPr>
          <a:xfrm>
            <a:off x="10608135" y="93754"/>
            <a:ext cx="1047696" cy="2139351"/>
          </a:xfrm>
          <a:prstGeom prst="rect">
            <a:avLst/>
          </a:prstGeom>
        </p:spPr>
      </p:pic>
      <p:pic>
        <p:nvPicPr>
          <p:cNvPr id="18" name="Picture 17" descr="Businessman using phone">
            <a:extLst>
              <a:ext uri="{FF2B5EF4-FFF2-40B4-BE49-F238E27FC236}">
                <a16:creationId xmlns:a16="http://schemas.microsoft.com/office/drawing/2014/main" id="{37A2E8A5-F932-2CED-76B5-156CF88CC0B1}"/>
              </a:ext>
            </a:extLst>
          </p:cNvPr>
          <p:cNvPicPr>
            <a:picLocks noChangeAspect="1"/>
          </p:cNvPicPr>
          <p:nvPr/>
        </p:nvPicPr>
        <p:blipFill>
          <a:blip r:embed="rId4"/>
          <a:stretch>
            <a:fillRect/>
          </a:stretch>
        </p:blipFill>
        <p:spPr>
          <a:xfrm>
            <a:off x="9641572" y="1642324"/>
            <a:ext cx="1275214" cy="3487083"/>
          </a:xfrm>
          <a:prstGeom prst="rect">
            <a:avLst/>
          </a:prstGeom>
        </p:spPr>
      </p:pic>
      <p:pic>
        <p:nvPicPr>
          <p:cNvPr id="20" name="Picture 19" descr="Businesswoman holding tablet">
            <a:extLst>
              <a:ext uri="{FF2B5EF4-FFF2-40B4-BE49-F238E27FC236}">
                <a16:creationId xmlns:a16="http://schemas.microsoft.com/office/drawing/2014/main" id="{DEF4652A-F668-4B48-A763-1BCF3A02E878}"/>
              </a:ext>
            </a:extLst>
          </p:cNvPr>
          <p:cNvPicPr>
            <a:picLocks noChangeAspect="1"/>
          </p:cNvPicPr>
          <p:nvPr/>
        </p:nvPicPr>
        <p:blipFill>
          <a:blip r:embed="rId5"/>
          <a:stretch>
            <a:fillRect/>
          </a:stretch>
        </p:blipFill>
        <p:spPr>
          <a:xfrm>
            <a:off x="11163634" y="2233105"/>
            <a:ext cx="1028366" cy="3079630"/>
          </a:xfrm>
          <a:prstGeom prst="rect">
            <a:avLst/>
          </a:prstGeom>
        </p:spPr>
      </p:pic>
    </p:spTree>
    <p:extLst>
      <p:ext uri="{BB962C8B-B14F-4D97-AF65-F5344CB8AC3E}">
        <p14:creationId xmlns:p14="http://schemas.microsoft.com/office/powerpoint/2010/main" val="3896363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4A94671A-FB16-A2D5-A1E1-9CBAF2107AFC}"/>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D2EFFF0F-70B8-CDBA-CF9F-24B75F8519F9}"/>
              </a:ext>
            </a:extLst>
          </p:cNvPr>
          <p:cNvSpPr>
            <a:spLocks noGrp="1"/>
          </p:cNvSpPr>
          <p:nvPr>
            <p:ph type="body" sz="quarter" idx="18"/>
          </p:nvPr>
        </p:nvSpPr>
        <p:spPr>
          <a:xfrm>
            <a:off x="797943" y="1662396"/>
            <a:ext cx="9632553" cy="3849918"/>
          </a:xfrm>
        </p:spPr>
        <p:txBody>
          <a:bodyPr lIns="91440" tIns="45720" rIns="91440" bIns="45720" anchor="t"/>
          <a:lstStyle/>
          <a:p>
            <a:r>
              <a:rPr lang="en-US" dirty="0">
                <a:cs typeface="Calibri"/>
              </a:rPr>
              <a:t>Create a visual picture of each of your target customer personas.  Consider their lives, motivations and what impacts their decisions</a:t>
            </a:r>
            <a:endParaRPr lang="en-US" dirty="0"/>
          </a:p>
        </p:txBody>
      </p:sp>
      <p:sp>
        <p:nvSpPr>
          <p:cNvPr id="3" name="Text Placeholder 2">
            <a:extLst>
              <a:ext uri="{FF2B5EF4-FFF2-40B4-BE49-F238E27FC236}">
                <a16:creationId xmlns:a16="http://schemas.microsoft.com/office/drawing/2014/main" id="{9316B50E-C561-4D56-1AF6-0E8572174833}"/>
              </a:ext>
            </a:extLst>
          </p:cNvPr>
          <p:cNvSpPr>
            <a:spLocks noGrp="1"/>
          </p:cNvSpPr>
          <p:nvPr>
            <p:ph type="body" sz="quarter" idx="16"/>
          </p:nvPr>
        </p:nvSpPr>
        <p:spPr/>
        <p:txBody>
          <a:bodyPr lIns="91440" tIns="45720" rIns="91440" bIns="45720" anchor="t">
            <a:noAutofit/>
          </a:bodyPr>
          <a:lstStyle/>
          <a:p>
            <a:r>
              <a:rPr lang="en-US">
                <a:solidFill>
                  <a:schemeClr val="bg1"/>
                </a:solidFill>
                <a:cs typeface="Calibri"/>
              </a:rPr>
              <a:t>Create Customer Personas</a:t>
            </a:r>
            <a:endParaRPr lang="en-US">
              <a:solidFill>
                <a:schemeClr val="bg1"/>
              </a:solidFill>
            </a:endParaRPr>
          </a:p>
        </p:txBody>
      </p:sp>
      <p:pic>
        <p:nvPicPr>
          <p:cNvPr id="6" name="Picture 5" descr="A screenshot of a social media post&#10;&#10;Description automatically generated">
            <a:extLst>
              <a:ext uri="{FF2B5EF4-FFF2-40B4-BE49-F238E27FC236}">
                <a16:creationId xmlns:a16="http://schemas.microsoft.com/office/drawing/2014/main" id="{FFF7B420-8228-1AEE-8E7C-4B3EBBAFCB00}"/>
              </a:ext>
            </a:extLst>
          </p:cNvPr>
          <p:cNvPicPr>
            <a:picLocks noChangeAspect="1"/>
          </p:cNvPicPr>
          <p:nvPr/>
        </p:nvPicPr>
        <p:blipFill>
          <a:blip r:embed="rId2"/>
          <a:stretch>
            <a:fillRect/>
          </a:stretch>
        </p:blipFill>
        <p:spPr>
          <a:xfrm>
            <a:off x="1091241" y="2412109"/>
            <a:ext cx="9460302" cy="3522865"/>
          </a:xfrm>
          <a:prstGeom prst="rect">
            <a:avLst/>
          </a:prstGeom>
        </p:spPr>
      </p:pic>
    </p:spTree>
    <p:extLst>
      <p:ext uri="{BB962C8B-B14F-4D97-AF65-F5344CB8AC3E}">
        <p14:creationId xmlns:p14="http://schemas.microsoft.com/office/powerpoint/2010/main" val="35657856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Building Your Brand</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3156689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Building Your Brand</a:t>
            </a:r>
          </a:p>
          <a:p>
            <a:endParaRPr lang="en-US"/>
          </a:p>
        </p:txBody>
      </p:sp>
      <p:pic>
        <p:nvPicPr>
          <p:cNvPr id="7" name="Picture 6">
            <a:extLst>
              <a:ext uri="{FF2B5EF4-FFF2-40B4-BE49-F238E27FC236}">
                <a16:creationId xmlns:a16="http://schemas.microsoft.com/office/drawing/2014/main" id="{704DC605-2746-1120-8ABB-65F8BF4D6FBE}"/>
              </a:ext>
            </a:extLst>
          </p:cNvPr>
          <p:cNvPicPr>
            <a:picLocks noChangeAspect="1"/>
          </p:cNvPicPr>
          <p:nvPr/>
        </p:nvPicPr>
        <p:blipFill>
          <a:blip r:embed="rId2"/>
          <a:stretch>
            <a:fillRect/>
          </a:stretch>
        </p:blipFill>
        <p:spPr>
          <a:xfrm>
            <a:off x="1391898" y="2005263"/>
            <a:ext cx="1884947" cy="1884947"/>
          </a:xfrm>
          <a:prstGeom prst="rect">
            <a:avLst/>
          </a:prstGeom>
        </p:spPr>
      </p:pic>
      <p:pic>
        <p:nvPicPr>
          <p:cNvPr id="8" name="Picture 7">
            <a:extLst>
              <a:ext uri="{FF2B5EF4-FFF2-40B4-BE49-F238E27FC236}">
                <a16:creationId xmlns:a16="http://schemas.microsoft.com/office/drawing/2014/main" id="{5E9BCD73-B45C-2D57-B9CE-156614FA5169}"/>
              </a:ext>
            </a:extLst>
          </p:cNvPr>
          <p:cNvPicPr>
            <a:picLocks noChangeAspect="1"/>
          </p:cNvPicPr>
          <p:nvPr/>
        </p:nvPicPr>
        <p:blipFill>
          <a:blip r:embed="rId3"/>
          <a:stretch>
            <a:fillRect/>
          </a:stretch>
        </p:blipFill>
        <p:spPr>
          <a:xfrm>
            <a:off x="4327033" y="2005263"/>
            <a:ext cx="2575248" cy="1839361"/>
          </a:xfrm>
          <a:prstGeom prst="rect">
            <a:avLst/>
          </a:prstGeom>
        </p:spPr>
      </p:pic>
      <p:pic>
        <p:nvPicPr>
          <p:cNvPr id="9" name="Picture 8">
            <a:extLst>
              <a:ext uri="{FF2B5EF4-FFF2-40B4-BE49-F238E27FC236}">
                <a16:creationId xmlns:a16="http://schemas.microsoft.com/office/drawing/2014/main" id="{39D50652-A863-47E0-F91D-D15BB77ED146}"/>
              </a:ext>
            </a:extLst>
          </p:cNvPr>
          <p:cNvPicPr>
            <a:picLocks noChangeAspect="1"/>
          </p:cNvPicPr>
          <p:nvPr/>
        </p:nvPicPr>
        <p:blipFill>
          <a:blip r:embed="rId4"/>
          <a:stretch>
            <a:fillRect/>
          </a:stretch>
        </p:blipFill>
        <p:spPr>
          <a:xfrm>
            <a:off x="7151258" y="1912596"/>
            <a:ext cx="3544815" cy="1993958"/>
          </a:xfrm>
          <a:prstGeom prst="rect">
            <a:avLst/>
          </a:prstGeom>
        </p:spPr>
      </p:pic>
      <p:sp>
        <p:nvSpPr>
          <p:cNvPr id="10" name="TextBox 9">
            <a:extLst>
              <a:ext uri="{FF2B5EF4-FFF2-40B4-BE49-F238E27FC236}">
                <a16:creationId xmlns:a16="http://schemas.microsoft.com/office/drawing/2014/main" id="{995977BB-9FB2-99A2-7D1A-40BB0DF71D88}"/>
              </a:ext>
            </a:extLst>
          </p:cNvPr>
          <p:cNvSpPr txBox="1"/>
          <p:nvPr/>
        </p:nvSpPr>
        <p:spPr>
          <a:xfrm>
            <a:off x="1319830" y="4145550"/>
            <a:ext cx="2029082" cy="369332"/>
          </a:xfrm>
          <a:prstGeom prst="rect">
            <a:avLst/>
          </a:prstGeom>
          <a:noFill/>
        </p:spPr>
        <p:txBody>
          <a:bodyPr wrap="square" rtlCol="0">
            <a:spAutoFit/>
          </a:bodyPr>
          <a:lstStyle/>
          <a:p>
            <a:r>
              <a:rPr lang="en-GB"/>
              <a:t>This is not a brand</a:t>
            </a:r>
            <a:endParaRPr lang="en-IE"/>
          </a:p>
        </p:txBody>
      </p:sp>
      <p:sp>
        <p:nvSpPr>
          <p:cNvPr id="12" name="TextBox 11">
            <a:extLst>
              <a:ext uri="{FF2B5EF4-FFF2-40B4-BE49-F238E27FC236}">
                <a16:creationId xmlns:a16="http://schemas.microsoft.com/office/drawing/2014/main" id="{170A01FA-4E09-B1BC-046C-D08A4DB30D76}"/>
              </a:ext>
            </a:extLst>
          </p:cNvPr>
          <p:cNvSpPr txBox="1"/>
          <p:nvPr/>
        </p:nvSpPr>
        <p:spPr>
          <a:xfrm>
            <a:off x="4524608" y="4194404"/>
            <a:ext cx="2029082" cy="369332"/>
          </a:xfrm>
          <a:prstGeom prst="rect">
            <a:avLst/>
          </a:prstGeom>
          <a:noFill/>
        </p:spPr>
        <p:txBody>
          <a:bodyPr wrap="square" rtlCol="0">
            <a:spAutoFit/>
          </a:bodyPr>
          <a:lstStyle/>
          <a:p>
            <a:r>
              <a:rPr lang="en-GB"/>
              <a:t>This is not a brand</a:t>
            </a:r>
            <a:endParaRPr lang="en-IE"/>
          </a:p>
        </p:txBody>
      </p:sp>
      <p:sp>
        <p:nvSpPr>
          <p:cNvPr id="13" name="TextBox 12">
            <a:extLst>
              <a:ext uri="{FF2B5EF4-FFF2-40B4-BE49-F238E27FC236}">
                <a16:creationId xmlns:a16="http://schemas.microsoft.com/office/drawing/2014/main" id="{6C13087E-35DC-A7F2-AB98-80DDF32BAA8F}"/>
              </a:ext>
            </a:extLst>
          </p:cNvPr>
          <p:cNvSpPr txBox="1"/>
          <p:nvPr/>
        </p:nvSpPr>
        <p:spPr>
          <a:xfrm>
            <a:off x="7909124" y="4194404"/>
            <a:ext cx="2029082" cy="369332"/>
          </a:xfrm>
          <a:prstGeom prst="rect">
            <a:avLst/>
          </a:prstGeom>
          <a:noFill/>
        </p:spPr>
        <p:txBody>
          <a:bodyPr wrap="square" rtlCol="0">
            <a:spAutoFit/>
          </a:bodyPr>
          <a:lstStyle/>
          <a:p>
            <a:r>
              <a:rPr lang="en-GB"/>
              <a:t>This is not a brand</a:t>
            </a:r>
            <a:endParaRPr lang="en-IE"/>
          </a:p>
        </p:txBody>
      </p:sp>
      <p:sp>
        <p:nvSpPr>
          <p:cNvPr id="14" name="TextBox 13">
            <a:extLst>
              <a:ext uri="{FF2B5EF4-FFF2-40B4-BE49-F238E27FC236}">
                <a16:creationId xmlns:a16="http://schemas.microsoft.com/office/drawing/2014/main" id="{78DBB066-568E-A72F-2A98-1252E7C7CE23}"/>
              </a:ext>
            </a:extLst>
          </p:cNvPr>
          <p:cNvSpPr txBox="1"/>
          <p:nvPr/>
        </p:nvSpPr>
        <p:spPr>
          <a:xfrm>
            <a:off x="3786906" y="5001507"/>
            <a:ext cx="3604256" cy="584775"/>
          </a:xfrm>
          <a:prstGeom prst="rect">
            <a:avLst/>
          </a:prstGeom>
          <a:noFill/>
        </p:spPr>
        <p:txBody>
          <a:bodyPr wrap="none" rtlCol="0">
            <a:spAutoFit/>
          </a:bodyPr>
          <a:lstStyle/>
          <a:p>
            <a:r>
              <a:rPr lang="en-GB" sz="3200" b="1" dirty="0">
                <a:solidFill>
                  <a:srgbClr val="DE0A1D"/>
                </a:solidFill>
              </a:rPr>
              <a:t>So, what is a Brand?</a:t>
            </a:r>
            <a:endParaRPr lang="en-IE" sz="3200" b="1" dirty="0">
              <a:solidFill>
                <a:srgbClr val="DE0A1D"/>
              </a:solidFill>
            </a:endParaRPr>
          </a:p>
        </p:txBody>
      </p:sp>
    </p:spTree>
    <p:extLst>
      <p:ext uri="{BB962C8B-B14F-4D97-AF65-F5344CB8AC3E}">
        <p14:creationId xmlns:p14="http://schemas.microsoft.com/office/powerpoint/2010/main" val="18956539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98358" y="1958800"/>
            <a:ext cx="5404288" cy="3025975"/>
          </a:xfrm>
        </p:spPr>
        <p:txBody>
          <a:bodyPr/>
          <a:lstStyle/>
          <a:p>
            <a:pPr marL="0" indent="0"/>
            <a:r>
              <a:rPr lang="en-US" dirty="0"/>
              <a:t>Your brand is more than your name and logo (although these are very important).</a:t>
            </a:r>
          </a:p>
          <a:p>
            <a:r>
              <a:rPr lang="en-US" dirty="0"/>
              <a:t>Your brand is how you make people </a:t>
            </a:r>
            <a:r>
              <a:rPr lang="en-US" b="1" dirty="0">
                <a:solidFill>
                  <a:srgbClr val="FDBD22"/>
                </a:solidFill>
              </a:rPr>
              <a:t>FEEL</a:t>
            </a:r>
          </a:p>
          <a:p>
            <a:r>
              <a:rPr lang="en-US" dirty="0"/>
              <a:t>Your brand is an emotional </a:t>
            </a:r>
            <a:r>
              <a:rPr lang="en-US" b="1" dirty="0">
                <a:solidFill>
                  <a:srgbClr val="FDBD22"/>
                </a:solidFill>
              </a:rPr>
              <a:t>CONNECTION</a:t>
            </a:r>
          </a:p>
          <a:p>
            <a:r>
              <a:rPr lang="en-US" dirty="0"/>
              <a:t>Your brand is the </a:t>
            </a:r>
            <a:r>
              <a:rPr lang="en-US" b="1" dirty="0">
                <a:solidFill>
                  <a:srgbClr val="FDBD22"/>
                </a:solidFill>
              </a:rPr>
              <a:t>EXPERIENCE</a:t>
            </a:r>
            <a:r>
              <a:rPr lang="en-US" dirty="0"/>
              <a:t> you create</a:t>
            </a:r>
          </a:p>
          <a:p>
            <a:r>
              <a:rPr lang="en-US" dirty="0"/>
              <a:t>Your brand is a </a:t>
            </a:r>
            <a:r>
              <a:rPr lang="en-US" b="1" dirty="0">
                <a:solidFill>
                  <a:srgbClr val="FDBD22"/>
                </a:solidFill>
              </a:rPr>
              <a:t>SOLUTION</a:t>
            </a:r>
            <a:r>
              <a:rPr lang="en-US" b="1" dirty="0">
                <a:solidFill>
                  <a:srgbClr val="DE0A1D"/>
                </a:solidFill>
              </a:rPr>
              <a:t> </a:t>
            </a:r>
            <a:r>
              <a:rPr lang="en-US" dirty="0"/>
              <a:t>for your customer</a:t>
            </a:r>
          </a:p>
          <a:p>
            <a:endParaRPr lang="en-US" dirty="0"/>
          </a:p>
          <a:p>
            <a:endParaRPr lang="en-US"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p:txBody>
          <a:bodyPr/>
          <a:lstStyle/>
          <a:p>
            <a:r>
              <a:rPr lang="en-US" b="1" dirty="0"/>
              <a:t>What is a Brand?</a:t>
            </a:r>
          </a:p>
          <a:p>
            <a:endParaRPr lang="en-US" sz="1800" dirty="0"/>
          </a:p>
          <a:p>
            <a:endParaRPr lang="en-US" dirty="0"/>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11" name="Picture Placeholder 10">
            <a:extLst>
              <a:ext uri="{FF2B5EF4-FFF2-40B4-BE49-F238E27FC236}">
                <a16:creationId xmlns:a16="http://schemas.microsoft.com/office/drawing/2014/main" id="{F05E130E-F49B-9FD0-6A22-E3D3C1E99189}"/>
              </a:ext>
            </a:extLst>
          </p:cNvPr>
          <p:cNvPicPr>
            <a:picLocks noGrp="1" noChangeAspect="1"/>
          </p:cNvPicPr>
          <p:nvPr>
            <p:ph type="pic" sz="quarter" idx="42"/>
          </p:nvPr>
        </p:nvPicPr>
        <p:blipFill>
          <a:blip r:embed="rId3"/>
          <a:srcRect l="9575" r="9575"/>
          <a:stretch>
            <a:fillRect/>
          </a:stretch>
        </p:blipFill>
        <p:spPr/>
      </p:pic>
    </p:spTree>
    <p:extLst>
      <p:ext uri="{BB962C8B-B14F-4D97-AF65-F5344CB8AC3E}">
        <p14:creationId xmlns:p14="http://schemas.microsoft.com/office/powerpoint/2010/main" val="1963509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6694" y="1386234"/>
            <a:ext cx="10008355" cy="3849918"/>
          </a:xfrm>
        </p:spPr>
        <p:txBody>
          <a:bodyPr/>
          <a:lstStyle/>
          <a:p>
            <a:endParaRPr lang="en-US" dirty="0"/>
          </a:p>
          <a:p>
            <a:r>
              <a:rPr lang="en-US" b="1" dirty="0">
                <a:solidFill>
                  <a:srgbClr val="47B5C8"/>
                </a:solidFill>
              </a:rPr>
              <a:t>SKILLS:  </a:t>
            </a:r>
          </a:p>
          <a:p>
            <a:pPr marL="342900" indent="-342900">
              <a:buFont typeface="Arial" panose="020B0604020202020204" pitchFamily="34" charset="0"/>
              <a:buChar char="•"/>
            </a:pPr>
            <a:r>
              <a:rPr lang="en-GB" dirty="0"/>
              <a:t>Develop skills in creating and implementing effective marketing campaigns tailored to the target audience.</a:t>
            </a:r>
          </a:p>
          <a:p>
            <a:pPr marL="342900" indent="-342900">
              <a:buFont typeface="Arial" panose="020B0604020202020204" pitchFamily="34" charset="0"/>
              <a:buChar char="•"/>
            </a:pPr>
            <a:r>
              <a:rPr lang="en-GB" dirty="0"/>
              <a:t>Master the art of crafting a compelling brand story that resonates with customers and stands out in a competitive market.</a:t>
            </a:r>
          </a:p>
          <a:p>
            <a:pPr marL="342900" indent="-342900">
              <a:buFont typeface="Arial" panose="020B0604020202020204" pitchFamily="34" charset="0"/>
              <a:buChar char="•"/>
            </a:pPr>
            <a:r>
              <a:rPr lang="en-GB" dirty="0"/>
              <a:t>Acquire practical skills in negotiating sales, closing deals, and managing customer relationships</a:t>
            </a:r>
          </a:p>
          <a:p>
            <a:pPr marL="342900" indent="-342900">
              <a:buFont typeface="Arial" panose="020B0604020202020204" pitchFamily="34" charset="0"/>
              <a:buChar char="•"/>
            </a:pPr>
            <a:r>
              <a:rPr lang="en-GB" dirty="0"/>
              <a:t>Learn to use digital tools for marketing analysis, customer relationship management, and online engagement.</a:t>
            </a:r>
            <a:endParaRPr lang="en-US" dirty="0"/>
          </a:p>
          <a:p>
            <a:pPr marL="342900" indent="-342900">
              <a:buFont typeface="Arial" panose="020B0604020202020204" pitchFamily="34" charset="0"/>
              <a:buChar char="•"/>
            </a:pPr>
            <a:endParaRPr lang="en-US" dirty="0"/>
          </a:p>
          <a:p>
            <a:endParaRPr lang="en-US"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Learning Outcomes </a:t>
            </a:r>
          </a:p>
          <a:p>
            <a:endParaRPr lang="en-US"/>
          </a:p>
        </p:txBody>
      </p:sp>
    </p:spTree>
    <p:extLst>
      <p:ext uri="{BB962C8B-B14F-4D97-AF65-F5344CB8AC3E}">
        <p14:creationId xmlns:p14="http://schemas.microsoft.com/office/powerpoint/2010/main" val="16893292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p:txBody>
          <a:bodyPr/>
          <a:lstStyle/>
          <a:p>
            <a:endParaRPr lang="en-US"/>
          </a:p>
          <a:p>
            <a:endParaRPr lang="en-US"/>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What is a Brand?</a:t>
            </a:r>
          </a:p>
          <a:p>
            <a:endParaRPr lang="en-US"/>
          </a:p>
        </p:txBody>
      </p:sp>
      <p:sp>
        <p:nvSpPr>
          <p:cNvPr id="7" name="TextBox 6">
            <a:extLst>
              <a:ext uri="{FF2B5EF4-FFF2-40B4-BE49-F238E27FC236}">
                <a16:creationId xmlns:a16="http://schemas.microsoft.com/office/drawing/2014/main" id="{D69BB91E-F3C9-F32E-C66C-99CA96D7DA53}"/>
              </a:ext>
            </a:extLst>
          </p:cNvPr>
          <p:cNvSpPr txBox="1"/>
          <p:nvPr/>
        </p:nvSpPr>
        <p:spPr>
          <a:xfrm>
            <a:off x="958514" y="1626944"/>
            <a:ext cx="9632553" cy="4502771"/>
          </a:xfrm>
          <a:prstGeom prst="rect">
            <a:avLst/>
          </a:prstGeom>
          <a:noFill/>
        </p:spPr>
        <p:txBody>
          <a:bodyPr wrap="square">
            <a:spAutoFit/>
          </a:bodyPr>
          <a:lstStyle/>
          <a:p>
            <a:r>
              <a:rPr lang="en-US" sz="2400" dirty="0"/>
              <a:t>Your brand is also your </a:t>
            </a:r>
            <a:r>
              <a:rPr lang="en-US" sz="2400" b="1" dirty="0">
                <a:solidFill>
                  <a:srgbClr val="DE0A1D"/>
                </a:solidFill>
              </a:rPr>
              <a:t>promise</a:t>
            </a:r>
            <a:r>
              <a:rPr lang="en-US" sz="2400" dirty="0">
                <a:solidFill>
                  <a:srgbClr val="DE0A1D"/>
                </a:solidFill>
              </a:rPr>
              <a:t> </a:t>
            </a:r>
            <a:r>
              <a:rPr lang="en-US" sz="2400" dirty="0">
                <a:solidFill>
                  <a:srgbClr val="086575"/>
                </a:solidFill>
              </a:rPr>
              <a:t>and your </a:t>
            </a:r>
            <a:r>
              <a:rPr lang="en-US" sz="2400" b="1" dirty="0">
                <a:solidFill>
                  <a:srgbClr val="DE0A1D"/>
                </a:solidFill>
              </a:rPr>
              <a:t>reputation. </a:t>
            </a:r>
            <a:r>
              <a:rPr lang="en-US" sz="2400" dirty="0"/>
              <a:t>It’s what </a:t>
            </a:r>
            <a:r>
              <a:rPr lang="en-US" sz="2400" b="1" dirty="0">
                <a:solidFill>
                  <a:srgbClr val="DE0A1D"/>
                </a:solidFill>
              </a:rPr>
              <a:t>people</a:t>
            </a:r>
            <a:r>
              <a:rPr lang="en-US" sz="2400" dirty="0"/>
              <a:t> say about you when you are not in the room.</a:t>
            </a:r>
          </a:p>
          <a:p>
            <a:endParaRPr lang="en-US" dirty="0"/>
          </a:p>
          <a:p>
            <a:r>
              <a:rPr lang="en-US" sz="2400" dirty="0"/>
              <a:t>Your brand is also your unique</a:t>
            </a:r>
            <a:r>
              <a:rPr lang="en-US" sz="2400" b="1" dirty="0"/>
              <a:t> </a:t>
            </a:r>
            <a:r>
              <a:rPr lang="en-US" sz="2400" b="1" dirty="0">
                <a:solidFill>
                  <a:srgbClr val="DE0A1D"/>
                </a:solidFill>
              </a:rPr>
              <a:t>story, </a:t>
            </a:r>
            <a:r>
              <a:rPr lang="en-US" sz="2400" dirty="0">
                <a:solidFill>
                  <a:srgbClr val="086575"/>
                </a:solidFill>
              </a:rPr>
              <a:t>and it represents </a:t>
            </a:r>
            <a:r>
              <a:rPr lang="en-US" sz="2400" dirty="0"/>
              <a:t>your </a:t>
            </a:r>
            <a:r>
              <a:rPr lang="en-US" sz="2400" b="1" dirty="0">
                <a:solidFill>
                  <a:srgbClr val="DE0A1D"/>
                </a:solidFill>
              </a:rPr>
              <a:t>values.</a:t>
            </a:r>
          </a:p>
          <a:p>
            <a:endParaRPr lang="en-US" dirty="0">
              <a:solidFill>
                <a:srgbClr val="DE0A1D"/>
              </a:solidFill>
            </a:endParaRPr>
          </a:p>
          <a:p>
            <a:pPr marL="0" marR="0" lvl="0" indent="0" algn="just" defTabSz="914400" rtl="0" eaLnBrk="1" fontAlgn="auto" latinLnBrk="0" hangingPunct="1">
              <a:lnSpc>
                <a:spcPct val="90000"/>
              </a:lnSpc>
              <a:spcBef>
                <a:spcPts val="1000"/>
              </a:spcBef>
              <a:spcAft>
                <a:spcPts val="0"/>
              </a:spcAft>
              <a:buClrTx/>
              <a:buSzTx/>
              <a:buFont typeface="Arial"/>
              <a:buNone/>
              <a:tabLst/>
              <a:defRPr/>
            </a:pPr>
            <a:r>
              <a:rPr kumimoji="0" lang="en-US" sz="2400" b="0" i="0" u="none" strike="noStrike" kern="1200" cap="none" spc="0" normalizeH="0" baseline="0" noProof="0" dirty="0">
                <a:ln>
                  <a:noFill/>
                </a:ln>
                <a:solidFill>
                  <a:srgbClr val="086575"/>
                </a:solidFill>
                <a:effectLst/>
                <a:uLnTx/>
                <a:uFillTx/>
                <a:latin typeface="Calibri" panose="020F0502020204030204"/>
                <a:ea typeface="+mn-ea"/>
                <a:cs typeface="+mn-cs"/>
              </a:rPr>
              <a:t>Your brand is your promise of </a:t>
            </a:r>
            <a:r>
              <a:rPr kumimoji="0" lang="en-US" sz="2400" b="1" i="0" u="none" strike="noStrike" kern="1200" cap="none" spc="0" normalizeH="0" baseline="0" noProof="0" dirty="0">
                <a:ln>
                  <a:noFill/>
                </a:ln>
                <a:solidFill>
                  <a:srgbClr val="DE0A1D"/>
                </a:solidFill>
                <a:effectLst/>
                <a:uLnTx/>
                <a:uFillTx/>
                <a:latin typeface="Calibri" panose="020F0502020204030204"/>
                <a:ea typeface="+mn-ea"/>
                <a:cs typeface="+mn-cs"/>
              </a:rPr>
              <a:t>quality</a:t>
            </a:r>
            <a:r>
              <a:rPr kumimoji="0" lang="en-US" sz="2400" b="1" i="0" u="none" strike="noStrike" kern="1200" cap="none" spc="0" normalizeH="0" baseline="0" noProof="0" dirty="0">
                <a:ln>
                  <a:noFill/>
                </a:ln>
                <a:solidFill>
                  <a:srgbClr val="086575"/>
                </a:solidFill>
                <a:effectLst/>
                <a:uLnTx/>
                <a:uFillTx/>
                <a:latin typeface="Calibri" panose="020F0502020204030204"/>
                <a:ea typeface="+mn-ea"/>
                <a:cs typeface="+mn-cs"/>
              </a:rPr>
              <a:t>, </a:t>
            </a:r>
            <a:r>
              <a:rPr kumimoji="0" lang="en-US" sz="2400" b="1" i="0" u="none" strike="noStrike" kern="1200" cap="none" spc="0" normalizeH="0" baseline="0" noProof="0" dirty="0">
                <a:ln>
                  <a:noFill/>
                </a:ln>
                <a:solidFill>
                  <a:srgbClr val="DE0A1D"/>
                </a:solidFill>
                <a:effectLst/>
                <a:uLnTx/>
                <a:uFillTx/>
                <a:latin typeface="Calibri" panose="020F0502020204030204"/>
                <a:ea typeface="+mn-ea"/>
                <a:cs typeface="+mn-cs"/>
              </a:rPr>
              <a:t>consistency</a:t>
            </a:r>
            <a:r>
              <a:rPr kumimoji="0" lang="en-US" sz="2400" b="0" i="0" u="none" strike="noStrike" kern="1200" cap="none" spc="0" normalizeH="0" baseline="0" noProof="0" dirty="0">
                <a:ln>
                  <a:noFill/>
                </a:ln>
                <a:solidFill>
                  <a:srgbClr val="086575"/>
                </a:solidFill>
                <a:effectLst/>
                <a:uLnTx/>
                <a:uFillTx/>
                <a:latin typeface="Calibri" panose="020F0502020204030204"/>
                <a:ea typeface="+mn-ea"/>
                <a:cs typeface="+mn-cs"/>
              </a:rPr>
              <a:t>, usability, and durability – all the things that help make your product or service special in the minds of your customers.</a:t>
            </a:r>
          </a:p>
          <a:p>
            <a:pPr marL="0" marR="0" lvl="0" indent="0" algn="just" defTabSz="914400" rtl="0" eaLnBrk="1" fontAlgn="auto" latinLnBrk="0" hangingPunct="1">
              <a:lnSpc>
                <a:spcPct val="90000"/>
              </a:lnSpc>
              <a:spcBef>
                <a:spcPts val="1000"/>
              </a:spcBef>
              <a:spcAft>
                <a:spcPts val="0"/>
              </a:spcAft>
              <a:buClrTx/>
              <a:buSzTx/>
              <a:buFont typeface="Arial"/>
              <a:buNone/>
              <a:tabLst/>
              <a:defRPr/>
            </a:pPr>
            <a:endParaRPr kumimoji="0" lang="en-US" sz="2400" b="0" i="0" u="none" strike="noStrike" kern="1200" cap="none" spc="0" normalizeH="0" baseline="0" noProof="0" dirty="0">
              <a:ln>
                <a:noFill/>
              </a:ln>
              <a:solidFill>
                <a:srgbClr val="086575"/>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a:buNone/>
              <a:tabLst/>
              <a:defRPr/>
            </a:pPr>
            <a:r>
              <a:rPr kumimoji="0" lang="en-US" sz="2400" b="0" i="0" u="none" strike="noStrike" kern="1200" cap="none" spc="0" normalizeH="0" baseline="0" noProof="0" dirty="0">
                <a:ln>
                  <a:noFill/>
                </a:ln>
                <a:solidFill>
                  <a:srgbClr val="086575"/>
                </a:solidFill>
                <a:effectLst/>
                <a:uLnTx/>
                <a:uFillTx/>
                <a:latin typeface="Calibri" panose="020F0502020204030204"/>
                <a:ea typeface="+mn-ea"/>
                <a:cs typeface="+mn-cs"/>
              </a:rPr>
              <a:t>The key strength of branding is it should make an </a:t>
            </a:r>
            <a:r>
              <a:rPr kumimoji="0" lang="en-US" sz="2400" b="1" i="0" u="none" strike="noStrike" kern="1200" cap="none" spc="0" normalizeH="0" baseline="0" noProof="0" dirty="0">
                <a:ln>
                  <a:noFill/>
                </a:ln>
                <a:solidFill>
                  <a:srgbClr val="DE0A1D"/>
                </a:solidFill>
                <a:effectLst/>
                <a:uLnTx/>
                <a:uFillTx/>
                <a:latin typeface="Calibri" panose="020F0502020204030204"/>
                <a:ea typeface="+mn-ea"/>
                <a:cs typeface="+mn-cs"/>
              </a:rPr>
              <a:t>emotional connection</a:t>
            </a:r>
            <a:r>
              <a:rPr kumimoji="0" lang="en-US" sz="2400" b="1" i="0" u="none" strike="noStrike" kern="1200" cap="none" spc="0" normalizeH="0" baseline="0" noProof="0" dirty="0">
                <a:ln>
                  <a:noFill/>
                </a:ln>
                <a:solidFill>
                  <a:srgbClr val="086575"/>
                </a:solidFill>
                <a:effectLst/>
                <a:uLnTx/>
                <a:uFillTx/>
                <a:latin typeface="Calibri" panose="020F0502020204030204"/>
                <a:ea typeface="+mn-ea"/>
                <a:cs typeface="+mn-cs"/>
              </a:rPr>
              <a:t> </a:t>
            </a:r>
            <a:r>
              <a:rPr kumimoji="0" lang="en-US" sz="2400" b="0" i="0" u="none" strike="noStrike" kern="1200" cap="none" spc="0" normalizeH="0" baseline="0" noProof="0" dirty="0">
                <a:ln>
                  <a:noFill/>
                </a:ln>
                <a:solidFill>
                  <a:srgbClr val="086575"/>
                </a:solidFill>
                <a:effectLst/>
                <a:uLnTx/>
                <a:uFillTx/>
                <a:latin typeface="Calibri" panose="020F0502020204030204"/>
                <a:ea typeface="+mn-ea"/>
                <a:cs typeface="+mn-cs"/>
              </a:rPr>
              <a:t>with the consumer and stay in their memory.</a:t>
            </a:r>
          </a:p>
          <a:p>
            <a:endParaRPr lang="en-US" sz="2400" dirty="0">
              <a:solidFill>
                <a:srgbClr val="DE0A1D"/>
              </a:solidFill>
            </a:endParaRPr>
          </a:p>
        </p:txBody>
      </p:sp>
    </p:spTree>
    <p:extLst>
      <p:ext uri="{BB962C8B-B14F-4D97-AF65-F5344CB8AC3E}">
        <p14:creationId xmlns:p14="http://schemas.microsoft.com/office/powerpoint/2010/main" val="10047492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a:solidFill>
                  <a:srgbClr val="47B5C8"/>
                </a:solidFill>
              </a:rPr>
              <a:t>Identify Your Brands Personality </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336141" y="1249559"/>
            <a:ext cx="7183455" cy="999383"/>
          </a:xfrm>
        </p:spPr>
        <p:txBody>
          <a:bodyPr/>
          <a:lstStyle/>
          <a:p>
            <a:r>
              <a:rPr lang="en-GB" dirty="0"/>
              <a:t>Think of your brand as a person, what is its personality? Ensure it comes through clearly in all your marketing messages.</a:t>
            </a:r>
          </a:p>
          <a:p>
            <a:endParaRPr lang="en-US" dirty="0"/>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a:solidFill>
                  <a:srgbClr val="47B5C8"/>
                </a:solidFill>
              </a:rPr>
              <a:t>Know Your Core Values</a:t>
            </a:r>
          </a:p>
          <a:p>
            <a:endParaRPr lang="en-US">
              <a:solidFill>
                <a:srgbClr val="47B5C8"/>
              </a:solidFill>
            </a:endParaRP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383356" y="3268749"/>
            <a:ext cx="7129386" cy="999383"/>
          </a:xfrm>
        </p:spPr>
        <p:txBody>
          <a:bodyPr/>
          <a:lstStyle/>
          <a:p>
            <a:r>
              <a:rPr lang="en-US" sz="2200" dirty="0"/>
              <a:t>These should form the basis of all decisions you make about your brand. By sharing what you stand for as a brand, you will attract customers who share your beliefs.</a:t>
            </a:r>
          </a:p>
          <a:p>
            <a:pPr algn="l"/>
            <a:endParaRPr lang="en-US" dirty="0"/>
          </a:p>
          <a:p>
            <a:pPr algn="l"/>
            <a:endParaRPr lang="en-US" dirty="0"/>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a:solidFill>
                  <a:srgbClr val="47B5C8"/>
                </a:solidFill>
              </a:rPr>
              <a:t>Be Unique</a:t>
            </a:r>
          </a:p>
          <a:p>
            <a:endParaRPr lang="en-US">
              <a:solidFill>
                <a:srgbClr val="47B5C8"/>
              </a:solidFill>
            </a:endParaRP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471177" y="5036489"/>
            <a:ext cx="6953743" cy="999383"/>
          </a:xfrm>
        </p:spPr>
        <p:txBody>
          <a:bodyPr/>
          <a:lstStyle/>
          <a:p>
            <a:r>
              <a:rPr lang="en-GB" dirty="0"/>
              <a:t>Study competitor branding. Identify the gap and fill it with your brand – great brands challenge their competitors.  Share your unique story.</a:t>
            </a:r>
          </a:p>
          <a:p>
            <a:pPr algn="l"/>
            <a:endParaRPr lang="en-US" dirty="0"/>
          </a:p>
          <a:p>
            <a:endParaRPr lang="en-US" dirty="0"/>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a:t>3</a:t>
            </a:r>
          </a:p>
        </p:txBody>
      </p:sp>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
        <p:nvSpPr>
          <p:cNvPr id="2" name="TextBox 1">
            <a:extLst>
              <a:ext uri="{FF2B5EF4-FFF2-40B4-BE49-F238E27FC236}">
                <a16:creationId xmlns:a16="http://schemas.microsoft.com/office/drawing/2014/main" id="{5AC9B147-4E24-B936-1F18-6256B293E87A}"/>
              </a:ext>
            </a:extLst>
          </p:cNvPr>
          <p:cNvSpPr txBox="1"/>
          <p:nvPr/>
        </p:nvSpPr>
        <p:spPr>
          <a:xfrm>
            <a:off x="5473767" y="214984"/>
            <a:ext cx="6175537" cy="461665"/>
          </a:xfrm>
          <a:prstGeom prst="rect">
            <a:avLst/>
          </a:prstGeom>
          <a:noFill/>
        </p:spPr>
        <p:txBody>
          <a:bodyPr wrap="none" rtlCol="0">
            <a:spAutoFit/>
          </a:bodyPr>
          <a:lstStyle/>
          <a:p>
            <a:pPr algn="r"/>
            <a:r>
              <a:rPr lang="en-GB" sz="2400" b="1">
                <a:solidFill>
                  <a:srgbClr val="47B5C8"/>
                </a:solidFill>
              </a:rPr>
              <a:t>THE KEYS TO BUILDING A STRONG BRAND ARE:</a:t>
            </a:r>
            <a:endParaRPr lang="en-IE" sz="2400" b="1">
              <a:solidFill>
                <a:srgbClr val="47B5C8"/>
              </a:solidFill>
            </a:endParaRPr>
          </a:p>
        </p:txBody>
      </p:sp>
      <p:pic>
        <p:nvPicPr>
          <p:cNvPr id="15" name="Picture Placeholder 14">
            <a:extLst>
              <a:ext uri="{FF2B5EF4-FFF2-40B4-BE49-F238E27FC236}">
                <a16:creationId xmlns:a16="http://schemas.microsoft.com/office/drawing/2014/main" id="{F875FC24-0DC0-7AFD-FE9B-BEB322FF4310}"/>
              </a:ext>
            </a:extLst>
          </p:cNvPr>
          <p:cNvPicPr>
            <a:picLocks noGrp="1" noChangeAspect="1"/>
          </p:cNvPicPr>
          <p:nvPr>
            <p:ph type="pic" sz="quarter" idx="41"/>
          </p:nvPr>
        </p:nvPicPr>
        <p:blipFill>
          <a:blip r:embed="rId3"/>
          <a:srcRect l="7161" r="7161"/>
          <a:stretch>
            <a:fillRect/>
          </a:stretch>
        </p:blipFill>
        <p:spPr/>
      </p:pic>
    </p:spTree>
    <p:extLst>
      <p:ext uri="{BB962C8B-B14F-4D97-AF65-F5344CB8AC3E}">
        <p14:creationId xmlns:p14="http://schemas.microsoft.com/office/powerpoint/2010/main" val="1614880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1979E4-B678-FFBA-3B16-5034C8C862E5}"/>
              </a:ext>
            </a:extLst>
          </p:cNvPr>
          <p:cNvSpPr>
            <a:spLocks noGrp="1"/>
          </p:cNvSpPr>
          <p:nvPr>
            <p:ph type="body" sz="quarter" idx="35"/>
          </p:nvPr>
        </p:nvSpPr>
        <p:spPr/>
        <p:txBody>
          <a:bodyPr/>
          <a:lstStyle/>
          <a:p>
            <a:r>
              <a:rPr lang="en-GB">
                <a:solidFill>
                  <a:srgbClr val="47B5C8"/>
                </a:solidFill>
              </a:rPr>
              <a:t>Be consistent</a:t>
            </a:r>
            <a:endParaRPr lang="en-IE">
              <a:solidFill>
                <a:srgbClr val="47B5C8"/>
              </a:solidFill>
            </a:endParaRPr>
          </a:p>
        </p:txBody>
      </p:sp>
      <p:sp>
        <p:nvSpPr>
          <p:cNvPr id="3" name="Text Placeholder 2">
            <a:extLst>
              <a:ext uri="{FF2B5EF4-FFF2-40B4-BE49-F238E27FC236}">
                <a16:creationId xmlns:a16="http://schemas.microsoft.com/office/drawing/2014/main" id="{BC6068DC-B84A-4B2E-C058-A5BCBF18EEFF}"/>
              </a:ext>
            </a:extLst>
          </p:cNvPr>
          <p:cNvSpPr>
            <a:spLocks noGrp="1"/>
          </p:cNvSpPr>
          <p:nvPr>
            <p:ph type="body" sz="quarter" idx="36"/>
          </p:nvPr>
        </p:nvSpPr>
        <p:spPr>
          <a:xfrm>
            <a:off x="4385113" y="1270026"/>
            <a:ext cx="7080414" cy="999383"/>
          </a:xfrm>
        </p:spPr>
        <p:txBody>
          <a:bodyPr/>
          <a:lstStyle/>
          <a:p>
            <a:r>
              <a:rPr lang="en-US" sz="2200" dirty="0"/>
              <a:t>Make sure you present your brand to the marketplace in the same way no matter what the medium – you are creating one brand … not 10!</a:t>
            </a:r>
          </a:p>
          <a:p>
            <a:endParaRPr lang="en-IE" dirty="0"/>
          </a:p>
        </p:txBody>
      </p:sp>
      <p:sp>
        <p:nvSpPr>
          <p:cNvPr id="4" name="Text Placeholder 3">
            <a:extLst>
              <a:ext uri="{FF2B5EF4-FFF2-40B4-BE49-F238E27FC236}">
                <a16:creationId xmlns:a16="http://schemas.microsoft.com/office/drawing/2014/main" id="{4AFA8B06-25D1-0B4E-081E-3957DFA35559}"/>
              </a:ext>
            </a:extLst>
          </p:cNvPr>
          <p:cNvSpPr>
            <a:spLocks noGrp="1"/>
          </p:cNvSpPr>
          <p:nvPr>
            <p:ph type="body" sz="quarter" idx="37"/>
          </p:nvPr>
        </p:nvSpPr>
        <p:spPr/>
        <p:txBody>
          <a:bodyPr/>
          <a:lstStyle/>
          <a:p>
            <a:r>
              <a:rPr lang="en-GB"/>
              <a:t>4</a:t>
            </a:r>
            <a:endParaRPr lang="en-IE"/>
          </a:p>
        </p:txBody>
      </p:sp>
      <p:pic>
        <p:nvPicPr>
          <p:cNvPr id="13" name="Picture Placeholder 12">
            <a:extLst>
              <a:ext uri="{FF2B5EF4-FFF2-40B4-BE49-F238E27FC236}">
                <a16:creationId xmlns:a16="http://schemas.microsoft.com/office/drawing/2014/main" id="{C3F5F706-FDEB-0AC1-A20C-67E15F3E3694}"/>
              </a:ext>
            </a:extLst>
          </p:cNvPr>
          <p:cNvPicPr>
            <a:picLocks noGrp="1" noChangeAspect="1"/>
          </p:cNvPicPr>
          <p:nvPr>
            <p:ph type="pic" sz="quarter" idx="41"/>
          </p:nvPr>
        </p:nvPicPr>
        <p:blipFill>
          <a:blip r:embed="rId2"/>
          <a:srcRect l="31122" r="31122"/>
          <a:stretch>
            <a:fillRect/>
          </a:stretch>
        </p:blipFill>
        <p:spPr/>
      </p:pic>
      <p:sp>
        <p:nvSpPr>
          <p:cNvPr id="6" name="Text Placeholder 5">
            <a:extLst>
              <a:ext uri="{FF2B5EF4-FFF2-40B4-BE49-F238E27FC236}">
                <a16:creationId xmlns:a16="http://schemas.microsoft.com/office/drawing/2014/main" id="{2FD36D0E-34B2-8F4D-7962-AD8F9F7F0173}"/>
              </a:ext>
            </a:extLst>
          </p:cNvPr>
          <p:cNvSpPr>
            <a:spLocks noGrp="1"/>
          </p:cNvSpPr>
          <p:nvPr>
            <p:ph type="body" sz="quarter" idx="42"/>
          </p:nvPr>
        </p:nvSpPr>
        <p:spPr>
          <a:xfrm>
            <a:off x="4912292" y="2636982"/>
            <a:ext cx="6562677" cy="339415"/>
          </a:xfrm>
        </p:spPr>
        <p:txBody>
          <a:bodyPr/>
          <a:lstStyle/>
          <a:p>
            <a:r>
              <a:rPr lang="en-GB">
                <a:solidFill>
                  <a:srgbClr val="47B5C8"/>
                </a:solidFill>
              </a:rPr>
              <a:t>Do Things Properly</a:t>
            </a:r>
            <a:endParaRPr lang="en-IE">
              <a:solidFill>
                <a:srgbClr val="47B5C8"/>
              </a:solidFill>
            </a:endParaRPr>
          </a:p>
        </p:txBody>
      </p:sp>
      <p:sp>
        <p:nvSpPr>
          <p:cNvPr id="7" name="Text Placeholder 6">
            <a:extLst>
              <a:ext uri="{FF2B5EF4-FFF2-40B4-BE49-F238E27FC236}">
                <a16:creationId xmlns:a16="http://schemas.microsoft.com/office/drawing/2014/main" id="{1DF46186-B295-E66E-F137-C175B480948D}"/>
              </a:ext>
            </a:extLst>
          </p:cNvPr>
          <p:cNvSpPr>
            <a:spLocks noGrp="1"/>
          </p:cNvSpPr>
          <p:nvPr>
            <p:ph type="body" sz="quarter" idx="43"/>
          </p:nvPr>
        </p:nvSpPr>
        <p:spPr>
          <a:xfrm>
            <a:off x="4385113" y="2955328"/>
            <a:ext cx="7080415" cy="999383"/>
          </a:xfrm>
        </p:spPr>
        <p:txBody>
          <a:bodyPr/>
          <a:lstStyle/>
          <a:p>
            <a:r>
              <a:rPr lang="en-US" dirty="0"/>
              <a:t>A</a:t>
            </a:r>
            <a:r>
              <a:rPr lang="en-US" sz="2200" dirty="0"/>
              <a:t>void cheap, shoddy anything: printing, design, packaging or photography; every communication that goes out to your customers is an opportunity to reinforce your brand. </a:t>
            </a:r>
            <a:r>
              <a:rPr lang="en-GB" dirty="0"/>
              <a:t>I</a:t>
            </a:r>
            <a:r>
              <a:rPr lang="en-GB" sz="2200" dirty="0"/>
              <a:t>f this means doing less, then do less. </a:t>
            </a:r>
            <a:endParaRPr lang="en-US" sz="2200" dirty="0"/>
          </a:p>
          <a:p>
            <a:endParaRPr lang="en-IE" dirty="0"/>
          </a:p>
        </p:txBody>
      </p:sp>
      <p:sp>
        <p:nvSpPr>
          <p:cNvPr id="8" name="Text Placeholder 7">
            <a:extLst>
              <a:ext uri="{FF2B5EF4-FFF2-40B4-BE49-F238E27FC236}">
                <a16:creationId xmlns:a16="http://schemas.microsoft.com/office/drawing/2014/main" id="{DC8EC7A4-4630-53AA-91D0-2908E7393B1F}"/>
              </a:ext>
            </a:extLst>
          </p:cNvPr>
          <p:cNvSpPr>
            <a:spLocks noGrp="1"/>
          </p:cNvSpPr>
          <p:nvPr>
            <p:ph type="body" sz="quarter" idx="44"/>
          </p:nvPr>
        </p:nvSpPr>
        <p:spPr/>
        <p:txBody>
          <a:bodyPr/>
          <a:lstStyle/>
          <a:p>
            <a:r>
              <a:rPr lang="en-GB"/>
              <a:t>5</a:t>
            </a:r>
            <a:endParaRPr lang="en-IE"/>
          </a:p>
        </p:txBody>
      </p:sp>
      <p:sp>
        <p:nvSpPr>
          <p:cNvPr id="14" name="Text Placeholder 1">
            <a:extLst>
              <a:ext uri="{FF2B5EF4-FFF2-40B4-BE49-F238E27FC236}">
                <a16:creationId xmlns:a16="http://schemas.microsoft.com/office/drawing/2014/main" id="{D48516CB-C226-C2D1-E470-CDC35333CB2C}"/>
              </a:ext>
            </a:extLst>
          </p:cNvPr>
          <p:cNvSpPr txBox="1">
            <a:spLocks/>
          </p:cNvSpPr>
          <p:nvPr/>
        </p:nvSpPr>
        <p:spPr>
          <a:xfrm>
            <a:off x="4394555" y="4573100"/>
            <a:ext cx="7080415" cy="859721"/>
          </a:xfrm>
          <a:prstGeom prst="rect">
            <a:avLst/>
          </a:prstGeom>
        </p:spPr>
        <p:txBody>
          <a:bodyPr>
            <a:noAutofit/>
          </a:bodyPr>
          <a:lstStyle>
            <a:lvl1pPr marL="0" indent="0" algn="r" defTabSz="914400" rtl="0" eaLnBrk="1" latinLnBrk="0" hangingPunct="1">
              <a:lnSpc>
                <a:spcPct val="100000"/>
              </a:lnSpc>
              <a:spcBef>
                <a:spcPts val="1000"/>
              </a:spcBef>
              <a:buFont typeface="Arial" panose="020B0604020202020204" pitchFamily="34" charset="0"/>
              <a:buNone/>
              <a:defRPr sz="2400" b="1" i="0" kern="1200">
                <a:solidFill>
                  <a:srgbClr val="595959"/>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solidFill>
                  <a:srgbClr val="47B5C8"/>
                </a:solidFill>
              </a:rPr>
              <a:t>Build a great brand and you will generate great brand loyalty. </a:t>
            </a:r>
          </a:p>
          <a:p>
            <a:pPr algn="ctr"/>
            <a:r>
              <a:rPr lang="en-GB" dirty="0">
                <a:solidFill>
                  <a:srgbClr val="47B5C8"/>
                </a:solidFill>
              </a:rPr>
              <a:t>Loyal customers become brand ambassadors and are less expensive than finding new customers.</a:t>
            </a:r>
            <a:endParaRPr lang="en-IE" dirty="0">
              <a:solidFill>
                <a:srgbClr val="47B5C8"/>
              </a:solidFill>
            </a:endParaRPr>
          </a:p>
        </p:txBody>
      </p:sp>
    </p:spTree>
    <p:extLst>
      <p:ext uri="{BB962C8B-B14F-4D97-AF65-F5344CB8AC3E}">
        <p14:creationId xmlns:p14="http://schemas.microsoft.com/office/powerpoint/2010/main" val="17908431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7B2039-8394-2C7D-6B4D-A3461594620B}"/>
              </a:ext>
            </a:extLst>
          </p:cNvPr>
          <p:cNvSpPr>
            <a:spLocks noGrp="1"/>
          </p:cNvSpPr>
          <p:nvPr>
            <p:ph type="body" sz="quarter" idx="18"/>
          </p:nvPr>
        </p:nvSpPr>
        <p:spPr>
          <a:xfrm>
            <a:off x="983462" y="2097850"/>
            <a:ext cx="4867011" cy="3025975"/>
          </a:xfrm>
        </p:spPr>
        <p:txBody>
          <a:bodyPr/>
          <a:lstStyle/>
          <a:p>
            <a:pPr marL="0" indent="0"/>
            <a:r>
              <a:rPr lang="en-US" sz="2400" dirty="0"/>
              <a:t>Your challenge is to rise above others and try to uncover how your business is superior to the others in your industry. </a:t>
            </a:r>
          </a:p>
          <a:p>
            <a:endParaRPr lang="en-US" dirty="0"/>
          </a:p>
          <a:p>
            <a:pPr marL="0" indent="0"/>
            <a:r>
              <a:rPr lang="en-US" sz="2400" dirty="0"/>
              <a:t>You must demonstrate how your brand is the </a:t>
            </a:r>
            <a:r>
              <a:rPr lang="en-US" sz="2400" b="1" dirty="0"/>
              <a:t>best solution fo</a:t>
            </a:r>
            <a:r>
              <a:rPr lang="en-US" b="1" dirty="0"/>
              <a:t>r your customer</a:t>
            </a:r>
            <a:endParaRPr lang="en-US" sz="2400" b="1" dirty="0"/>
          </a:p>
          <a:p>
            <a:endParaRPr lang="en-IE" dirty="0"/>
          </a:p>
        </p:txBody>
      </p:sp>
      <p:sp>
        <p:nvSpPr>
          <p:cNvPr id="3" name="Text Placeholder 2">
            <a:extLst>
              <a:ext uri="{FF2B5EF4-FFF2-40B4-BE49-F238E27FC236}">
                <a16:creationId xmlns:a16="http://schemas.microsoft.com/office/drawing/2014/main" id="{A901F56B-B9CC-E691-22A5-E2CB7505AFC9}"/>
              </a:ext>
            </a:extLst>
          </p:cNvPr>
          <p:cNvSpPr>
            <a:spLocks noGrp="1"/>
          </p:cNvSpPr>
          <p:nvPr>
            <p:ph type="body" sz="quarter" idx="16"/>
          </p:nvPr>
        </p:nvSpPr>
        <p:spPr>
          <a:xfrm>
            <a:off x="737937" y="890242"/>
            <a:ext cx="5358063" cy="992652"/>
          </a:xfrm>
        </p:spPr>
        <p:txBody>
          <a:bodyPr/>
          <a:lstStyle/>
          <a:p>
            <a:r>
              <a:rPr lang="en-GB"/>
              <a:t>Your Brand Must Stand Out</a:t>
            </a:r>
            <a:endParaRPr lang="en-IE"/>
          </a:p>
        </p:txBody>
      </p:sp>
      <p:pic>
        <p:nvPicPr>
          <p:cNvPr id="5" name="Picture Placeholder 5">
            <a:extLst>
              <a:ext uri="{FF2B5EF4-FFF2-40B4-BE49-F238E27FC236}">
                <a16:creationId xmlns:a16="http://schemas.microsoft.com/office/drawing/2014/main" id="{7B2B8A39-E14B-FF8F-3893-513A779B55CA}"/>
              </a:ext>
            </a:extLst>
          </p:cNvPr>
          <p:cNvPicPr>
            <a:picLocks noGrp="1" noChangeAspect="1"/>
          </p:cNvPicPr>
          <p:nvPr>
            <p:ph type="pic" sz="quarter" idx="42"/>
          </p:nvPr>
        </p:nvPicPr>
        <p:blipFill>
          <a:blip r:embed="rId2">
            <a:extLst>
              <a:ext uri="{28A0092B-C50C-407E-A947-70E740481C1C}">
                <a14:useLocalDpi xmlns:a14="http://schemas.microsoft.com/office/drawing/2010/main" val="0"/>
              </a:ext>
            </a:extLst>
          </a:blip>
          <a:srcRect l="4522" r="4522"/>
          <a:stretch>
            <a:fillRect/>
          </a:stretch>
        </p:blipFill>
        <p:spPr>
          <a:xfrm flipH="1">
            <a:off x="6545263" y="1452563"/>
            <a:ext cx="5646737" cy="4656137"/>
          </a:xfrm>
        </p:spPr>
      </p:pic>
    </p:spTree>
    <p:extLst>
      <p:ext uri="{BB962C8B-B14F-4D97-AF65-F5344CB8AC3E}">
        <p14:creationId xmlns:p14="http://schemas.microsoft.com/office/powerpoint/2010/main" val="15953819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888307"/>
            <a:ext cx="5755309" cy="3849918"/>
          </a:xfrm>
        </p:spPr>
        <p:txBody>
          <a:bodyPr/>
          <a:lstStyle/>
          <a:p>
            <a:endParaRPr lang="en-US"/>
          </a:p>
          <a:p>
            <a:r>
              <a:rPr lang="en-US" i="1"/>
              <a:t>“The LEGO brand is more than simply our familiar logo. It is the expectations that people have of the company towards its products and services, and the accountability that the LEGO Group feels towards the world around it. The brand acts as a guarantee of quality and originality.”</a:t>
            </a:r>
          </a:p>
          <a:p>
            <a:endParaRPr lang="en-US"/>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Be inspired by LEGO</a:t>
            </a:r>
          </a:p>
          <a:p>
            <a:endParaRPr lang="en-US"/>
          </a:p>
        </p:txBody>
      </p:sp>
      <p:cxnSp>
        <p:nvCxnSpPr>
          <p:cNvPr id="3" name="Straight Connector 2">
            <a:extLst>
              <a:ext uri="{FF2B5EF4-FFF2-40B4-BE49-F238E27FC236}">
                <a16:creationId xmlns:a16="http://schemas.microsoft.com/office/drawing/2014/main" id="{BCDF10CF-65AD-3743-9CD4-1EF33FEE801C}"/>
              </a:ext>
            </a:extLst>
          </p:cNvPr>
          <p:cNvCxnSpPr>
            <a:cxnSpLocks/>
          </p:cNvCxnSpPr>
          <p:nvPr/>
        </p:nvCxnSpPr>
        <p:spPr>
          <a:xfrm>
            <a:off x="8050927" y="1565257"/>
            <a:ext cx="0" cy="429150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6A9C874D-F56F-994C-4613-425F55C0A713}"/>
              </a:ext>
            </a:extLst>
          </p:cNvPr>
          <p:cNvSpPr/>
          <p:nvPr/>
        </p:nvSpPr>
        <p:spPr>
          <a:xfrm>
            <a:off x="7592899" y="664464"/>
            <a:ext cx="916056" cy="866552"/>
          </a:xfrm>
          <a:prstGeom prst="ellipse">
            <a:avLst/>
          </a:prstGeom>
          <a:solidFill>
            <a:srgbClr val="DE0A1D"/>
          </a:solidFill>
          <a:ln>
            <a:solidFill>
              <a:srgbClr val="DE0A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8" name="Picture 7">
            <a:extLst>
              <a:ext uri="{FF2B5EF4-FFF2-40B4-BE49-F238E27FC236}">
                <a16:creationId xmlns:a16="http://schemas.microsoft.com/office/drawing/2014/main" id="{C769518F-A488-4524-9BC1-EEBC640E4E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0336" y="664464"/>
            <a:ext cx="741182" cy="741182"/>
          </a:xfrm>
          <a:prstGeom prst="rect">
            <a:avLst/>
          </a:prstGeom>
        </p:spPr>
      </p:pic>
      <p:sp>
        <p:nvSpPr>
          <p:cNvPr id="9" name="TextBox 8">
            <a:extLst>
              <a:ext uri="{FF2B5EF4-FFF2-40B4-BE49-F238E27FC236}">
                <a16:creationId xmlns:a16="http://schemas.microsoft.com/office/drawing/2014/main" id="{D61D552C-CBBF-21AE-110B-ED851D06D096}"/>
              </a:ext>
            </a:extLst>
          </p:cNvPr>
          <p:cNvSpPr txBox="1"/>
          <p:nvPr/>
        </p:nvSpPr>
        <p:spPr>
          <a:xfrm>
            <a:off x="8508954" y="4200649"/>
            <a:ext cx="2062791" cy="1200329"/>
          </a:xfrm>
          <a:prstGeom prst="rect">
            <a:avLst/>
          </a:prstGeom>
          <a:noFill/>
        </p:spPr>
        <p:txBody>
          <a:bodyPr wrap="square" rtlCol="0">
            <a:spAutoFit/>
          </a:bodyPr>
          <a:lstStyle/>
          <a:p>
            <a:r>
              <a:rPr lang="en-GB" sz="2400" b="1">
                <a:solidFill>
                  <a:srgbClr val="DE0A1D"/>
                </a:solidFill>
              </a:rPr>
              <a:t>The LEGO Brand Promise Example</a:t>
            </a:r>
            <a:endParaRPr lang="en-IE" sz="2400" b="1">
              <a:solidFill>
                <a:srgbClr val="DE0A1D"/>
              </a:solidFill>
            </a:endParaRPr>
          </a:p>
        </p:txBody>
      </p:sp>
    </p:spTree>
    <p:extLst>
      <p:ext uri="{BB962C8B-B14F-4D97-AF65-F5344CB8AC3E}">
        <p14:creationId xmlns:p14="http://schemas.microsoft.com/office/powerpoint/2010/main" val="14457362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888307"/>
            <a:ext cx="5755309" cy="3849918"/>
          </a:xfrm>
        </p:spPr>
        <p:txBody>
          <a:bodyPr/>
          <a:lstStyle/>
          <a:p>
            <a:endParaRPr lang="en-US"/>
          </a:p>
          <a:p>
            <a:endParaRPr lang="en-US"/>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Be inspired by LEGO</a:t>
            </a:r>
          </a:p>
          <a:p>
            <a:endParaRPr lang="en-US"/>
          </a:p>
        </p:txBody>
      </p:sp>
      <p:cxnSp>
        <p:nvCxnSpPr>
          <p:cNvPr id="3" name="Straight Connector 2">
            <a:extLst>
              <a:ext uri="{FF2B5EF4-FFF2-40B4-BE49-F238E27FC236}">
                <a16:creationId xmlns:a16="http://schemas.microsoft.com/office/drawing/2014/main" id="{BCDF10CF-65AD-3743-9CD4-1EF33FEE801C}"/>
              </a:ext>
            </a:extLst>
          </p:cNvPr>
          <p:cNvCxnSpPr>
            <a:cxnSpLocks/>
          </p:cNvCxnSpPr>
          <p:nvPr/>
        </p:nvCxnSpPr>
        <p:spPr>
          <a:xfrm>
            <a:off x="8050927" y="1565257"/>
            <a:ext cx="0" cy="429150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6A9C874D-F56F-994C-4613-425F55C0A713}"/>
              </a:ext>
            </a:extLst>
          </p:cNvPr>
          <p:cNvSpPr/>
          <p:nvPr/>
        </p:nvSpPr>
        <p:spPr>
          <a:xfrm>
            <a:off x="7592899" y="664464"/>
            <a:ext cx="916056" cy="866552"/>
          </a:xfrm>
          <a:prstGeom prst="ellipse">
            <a:avLst/>
          </a:prstGeom>
          <a:solidFill>
            <a:srgbClr val="DE0A1D"/>
          </a:solidFill>
          <a:ln>
            <a:solidFill>
              <a:srgbClr val="DE0A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8" name="Picture 7">
            <a:extLst>
              <a:ext uri="{FF2B5EF4-FFF2-40B4-BE49-F238E27FC236}">
                <a16:creationId xmlns:a16="http://schemas.microsoft.com/office/drawing/2014/main" id="{C769518F-A488-4524-9BC1-EEBC640E4E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0336" y="664464"/>
            <a:ext cx="741182" cy="741182"/>
          </a:xfrm>
          <a:prstGeom prst="rect">
            <a:avLst/>
          </a:prstGeom>
        </p:spPr>
      </p:pic>
      <p:sp>
        <p:nvSpPr>
          <p:cNvPr id="9" name="TextBox 8">
            <a:extLst>
              <a:ext uri="{FF2B5EF4-FFF2-40B4-BE49-F238E27FC236}">
                <a16:creationId xmlns:a16="http://schemas.microsoft.com/office/drawing/2014/main" id="{D61D552C-CBBF-21AE-110B-ED851D06D096}"/>
              </a:ext>
            </a:extLst>
          </p:cNvPr>
          <p:cNvSpPr txBox="1"/>
          <p:nvPr/>
        </p:nvSpPr>
        <p:spPr>
          <a:xfrm>
            <a:off x="8508954" y="4200649"/>
            <a:ext cx="2062791" cy="1200329"/>
          </a:xfrm>
          <a:prstGeom prst="rect">
            <a:avLst/>
          </a:prstGeom>
          <a:noFill/>
        </p:spPr>
        <p:txBody>
          <a:bodyPr wrap="square" rtlCol="0">
            <a:spAutoFit/>
          </a:bodyPr>
          <a:lstStyle/>
          <a:p>
            <a:r>
              <a:rPr lang="en-GB" sz="2400" b="1">
                <a:solidFill>
                  <a:srgbClr val="DE0A1D"/>
                </a:solidFill>
              </a:rPr>
              <a:t>The LEGO Brand Promise Example</a:t>
            </a:r>
            <a:endParaRPr lang="en-IE" sz="2400" b="1">
              <a:solidFill>
                <a:srgbClr val="DE0A1D"/>
              </a:solidFill>
            </a:endParaRPr>
          </a:p>
        </p:txBody>
      </p:sp>
      <p:pic>
        <p:nvPicPr>
          <p:cNvPr id="6" name="Picture 2" descr="https://www.lego.com/r/www/r/aboutus/-/media/aboutus/img/lbf16.png?la=en-US&amp;l.r=-167079166">
            <a:extLst>
              <a:ext uri="{FF2B5EF4-FFF2-40B4-BE49-F238E27FC236}">
                <a16:creationId xmlns:a16="http://schemas.microsoft.com/office/drawing/2014/main" id="{5955736E-185A-D78F-E11D-FBCC7DAE09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415" y="1888307"/>
            <a:ext cx="7139317" cy="3141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55914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888307"/>
            <a:ext cx="5755309" cy="3849918"/>
          </a:xfrm>
        </p:spPr>
        <p:txBody>
          <a:bodyPr/>
          <a:lstStyle/>
          <a:p>
            <a:endParaRPr lang="en-US"/>
          </a:p>
          <a:p>
            <a:endParaRPr lang="en-US"/>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77540" y="893226"/>
            <a:ext cx="7485950" cy="803654"/>
          </a:xfrm>
        </p:spPr>
        <p:txBody>
          <a:bodyPr/>
          <a:lstStyle/>
          <a:p>
            <a:r>
              <a:rPr lang="en-US">
                <a:solidFill>
                  <a:schemeClr val="bg1"/>
                </a:solidFill>
              </a:rPr>
              <a:t>Be inspired by LEGO</a:t>
            </a:r>
          </a:p>
          <a:p>
            <a:r>
              <a:rPr lang="en-US" sz="2400"/>
              <a:t>Lego explain each of their values on their website and it makes for interesting reading</a:t>
            </a:r>
            <a:r>
              <a:rPr lang="is-IS" sz="2400"/>
              <a:t>…</a:t>
            </a:r>
            <a:endParaRPr lang="en-US" sz="2400"/>
          </a:p>
          <a:p>
            <a:endParaRPr lang="en-US"/>
          </a:p>
        </p:txBody>
      </p:sp>
      <p:cxnSp>
        <p:nvCxnSpPr>
          <p:cNvPr id="3" name="Straight Connector 2">
            <a:extLst>
              <a:ext uri="{FF2B5EF4-FFF2-40B4-BE49-F238E27FC236}">
                <a16:creationId xmlns:a16="http://schemas.microsoft.com/office/drawing/2014/main" id="{BCDF10CF-65AD-3743-9CD4-1EF33FEE801C}"/>
              </a:ext>
            </a:extLst>
          </p:cNvPr>
          <p:cNvCxnSpPr>
            <a:cxnSpLocks/>
          </p:cNvCxnSpPr>
          <p:nvPr/>
        </p:nvCxnSpPr>
        <p:spPr>
          <a:xfrm>
            <a:off x="8050927" y="1565257"/>
            <a:ext cx="0" cy="429150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6A9C874D-F56F-994C-4613-425F55C0A713}"/>
              </a:ext>
            </a:extLst>
          </p:cNvPr>
          <p:cNvSpPr/>
          <p:nvPr/>
        </p:nvSpPr>
        <p:spPr>
          <a:xfrm>
            <a:off x="7592899" y="664464"/>
            <a:ext cx="916056" cy="866552"/>
          </a:xfrm>
          <a:prstGeom prst="ellipse">
            <a:avLst/>
          </a:prstGeom>
          <a:solidFill>
            <a:srgbClr val="DE0A1D"/>
          </a:solidFill>
          <a:ln>
            <a:solidFill>
              <a:srgbClr val="DE0A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8" name="Picture 7">
            <a:extLst>
              <a:ext uri="{FF2B5EF4-FFF2-40B4-BE49-F238E27FC236}">
                <a16:creationId xmlns:a16="http://schemas.microsoft.com/office/drawing/2014/main" id="{C769518F-A488-4524-9BC1-EEBC640E4E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0336" y="664464"/>
            <a:ext cx="741182" cy="741182"/>
          </a:xfrm>
          <a:prstGeom prst="rect">
            <a:avLst/>
          </a:prstGeom>
        </p:spPr>
      </p:pic>
      <p:sp>
        <p:nvSpPr>
          <p:cNvPr id="9" name="TextBox 8">
            <a:extLst>
              <a:ext uri="{FF2B5EF4-FFF2-40B4-BE49-F238E27FC236}">
                <a16:creationId xmlns:a16="http://schemas.microsoft.com/office/drawing/2014/main" id="{D61D552C-CBBF-21AE-110B-ED851D06D096}"/>
              </a:ext>
            </a:extLst>
          </p:cNvPr>
          <p:cNvSpPr txBox="1"/>
          <p:nvPr/>
        </p:nvSpPr>
        <p:spPr>
          <a:xfrm>
            <a:off x="8508954" y="4200649"/>
            <a:ext cx="2062791" cy="1200329"/>
          </a:xfrm>
          <a:prstGeom prst="rect">
            <a:avLst/>
          </a:prstGeom>
          <a:noFill/>
        </p:spPr>
        <p:txBody>
          <a:bodyPr wrap="square" rtlCol="0">
            <a:spAutoFit/>
          </a:bodyPr>
          <a:lstStyle/>
          <a:p>
            <a:r>
              <a:rPr lang="en-GB" sz="2400" b="1">
                <a:solidFill>
                  <a:srgbClr val="DE0A1D"/>
                </a:solidFill>
              </a:rPr>
              <a:t>The LEGO Brand Promise Example</a:t>
            </a:r>
            <a:endParaRPr lang="en-IE" sz="2400" b="1">
              <a:solidFill>
                <a:srgbClr val="DE0A1D"/>
              </a:solidFill>
            </a:endParaRPr>
          </a:p>
        </p:txBody>
      </p:sp>
      <p:pic>
        <p:nvPicPr>
          <p:cNvPr id="10" name="Picture 9">
            <a:extLst>
              <a:ext uri="{FF2B5EF4-FFF2-40B4-BE49-F238E27FC236}">
                <a16:creationId xmlns:a16="http://schemas.microsoft.com/office/drawing/2014/main" id="{C1A57390-A2B8-3492-0EA3-B374FD2A8483}"/>
              </a:ext>
            </a:extLst>
          </p:cNvPr>
          <p:cNvPicPr>
            <a:picLocks noChangeAspect="1"/>
          </p:cNvPicPr>
          <p:nvPr/>
        </p:nvPicPr>
        <p:blipFill rotWithShape="1">
          <a:blip r:embed="rId3">
            <a:extLst>
              <a:ext uri="{28A0092B-C50C-407E-A947-70E740481C1C}">
                <a14:useLocalDpi xmlns:a14="http://schemas.microsoft.com/office/drawing/2010/main" val="0"/>
              </a:ext>
            </a:extLst>
          </a:blip>
          <a:srcRect l="-3424" t="-1173" r="30537" b="12394"/>
          <a:stretch/>
        </p:blipFill>
        <p:spPr>
          <a:xfrm>
            <a:off x="2070571" y="1888307"/>
            <a:ext cx="5971083" cy="4481824"/>
          </a:xfrm>
          <a:prstGeom prst="rect">
            <a:avLst/>
          </a:prstGeom>
        </p:spPr>
      </p:pic>
      <p:sp>
        <p:nvSpPr>
          <p:cNvPr id="11" name="Picture Placeholder 5">
            <a:hlinkClick r:id="rId4"/>
            <a:extLst>
              <a:ext uri="{FF2B5EF4-FFF2-40B4-BE49-F238E27FC236}">
                <a16:creationId xmlns:a16="http://schemas.microsoft.com/office/drawing/2014/main" id="{3E42B0EE-58F9-1FF2-D8D3-DB9D2D3BC25B}"/>
              </a:ext>
            </a:extLst>
          </p:cNvPr>
          <p:cNvSpPr txBox="1">
            <a:spLocks/>
          </p:cNvSpPr>
          <p:nvPr/>
        </p:nvSpPr>
        <p:spPr>
          <a:xfrm>
            <a:off x="3014925" y="2653935"/>
            <a:ext cx="3472360" cy="2262874"/>
          </a:xfrm>
          <a:prstGeom prst="rect">
            <a:avLst/>
          </a:prstGeom>
          <a:blipFill>
            <a:blip r:embed="rId5"/>
            <a:srcRect/>
            <a:stretch>
              <a:fillRect l="-6756" r="-6756"/>
            </a:stretch>
          </a:blip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kern="1200" baseline="0">
                <a:solidFill>
                  <a:schemeClr val="bg1">
                    <a:lumMod val="50000"/>
                  </a:schemeClr>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a:p>
        </p:txBody>
      </p:sp>
      <p:sp>
        <p:nvSpPr>
          <p:cNvPr id="12" name="Oval 11">
            <a:hlinkClick r:id="rId4"/>
            <a:extLst>
              <a:ext uri="{FF2B5EF4-FFF2-40B4-BE49-F238E27FC236}">
                <a16:creationId xmlns:a16="http://schemas.microsoft.com/office/drawing/2014/main" id="{C512EBCD-AAA4-423E-F8A8-965177475068}"/>
              </a:ext>
            </a:extLst>
          </p:cNvPr>
          <p:cNvSpPr/>
          <p:nvPr/>
        </p:nvSpPr>
        <p:spPr>
          <a:xfrm>
            <a:off x="1221503" y="3905006"/>
            <a:ext cx="1685925" cy="1685925"/>
          </a:xfrm>
          <a:prstGeom prst="ellipse">
            <a:avLst/>
          </a:prstGeom>
          <a:solidFill>
            <a:srgbClr val="DE0A1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a:solidFill>
                  <a:schemeClr val="bg1"/>
                </a:solidFill>
              </a:rPr>
              <a:t>CLICK       TO VIEW</a:t>
            </a:r>
          </a:p>
        </p:txBody>
      </p:sp>
      <p:grpSp>
        <p:nvGrpSpPr>
          <p:cNvPr id="13" name="Google Shape;612;p39">
            <a:extLst>
              <a:ext uri="{FF2B5EF4-FFF2-40B4-BE49-F238E27FC236}">
                <a16:creationId xmlns:a16="http://schemas.microsoft.com/office/drawing/2014/main" id="{CFCBAB45-78C7-1C36-F700-8CDBB5447F6E}"/>
              </a:ext>
            </a:extLst>
          </p:cNvPr>
          <p:cNvGrpSpPr/>
          <p:nvPr/>
        </p:nvGrpSpPr>
        <p:grpSpPr>
          <a:xfrm>
            <a:off x="1788617" y="4835660"/>
            <a:ext cx="453026" cy="462520"/>
            <a:chOff x="3951850" y="2985350"/>
            <a:chExt cx="407950" cy="416500"/>
          </a:xfrm>
        </p:grpSpPr>
        <p:sp>
          <p:nvSpPr>
            <p:cNvPr id="14" name="Google Shape;613;p39">
              <a:extLst>
                <a:ext uri="{FF2B5EF4-FFF2-40B4-BE49-F238E27FC236}">
                  <a16:creationId xmlns:a16="http://schemas.microsoft.com/office/drawing/2014/main" id="{0DC08C04-C34F-FE6E-4523-AF2CD453B18A}"/>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4;p39">
              <a:extLst>
                <a:ext uri="{FF2B5EF4-FFF2-40B4-BE49-F238E27FC236}">
                  <a16:creationId xmlns:a16="http://schemas.microsoft.com/office/drawing/2014/main" id="{452E6513-97D9-FD38-32C3-BD877B75BC7F}"/>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5;p39">
              <a:extLst>
                <a:ext uri="{FF2B5EF4-FFF2-40B4-BE49-F238E27FC236}">
                  <a16:creationId xmlns:a16="http://schemas.microsoft.com/office/drawing/2014/main" id="{384B45EA-D4C3-025F-F870-AA422A094BD3}"/>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6;p39">
              <a:extLst>
                <a:ext uri="{FF2B5EF4-FFF2-40B4-BE49-F238E27FC236}">
                  <a16:creationId xmlns:a16="http://schemas.microsoft.com/office/drawing/2014/main" id="{7EED03F2-9366-2FCB-B342-431160EDCF47}"/>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162606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025325" y="1468118"/>
            <a:ext cx="5809454" cy="3849918"/>
          </a:xfrm>
        </p:spPr>
        <p:txBody>
          <a:bodyPr/>
          <a:lstStyle/>
          <a:p>
            <a:r>
              <a:rPr lang="en-US" dirty="0"/>
              <a:t>Your Brand Story is very important.  It should be a blend of </a:t>
            </a:r>
          </a:p>
          <a:p>
            <a:pPr marL="342900" indent="-342900">
              <a:buFont typeface="Arial" panose="020B0604020202020204" pitchFamily="34" charset="0"/>
              <a:buChar char="•"/>
            </a:pPr>
            <a:r>
              <a:rPr lang="en-US" dirty="0"/>
              <a:t>how you came to be </a:t>
            </a:r>
          </a:p>
          <a:p>
            <a:pPr marL="342900" indent="-342900">
              <a:buFont typeface="Arial" panose="020B0604020202020204" pitchFamily="34" charset="0"/>
              <a:buChar char="•"/>
            </a:pPr>
            <a:r>
              <a:rPr lang="en-US" dirty="0"/>
              <a:t>what you’re passionate about</a:t>
            </a:r>
          </a:p>
          <a:p>
            <a:pPr marL="342900" indent="-342900">
              <a:buFont typeface="Arial" panose="020B0604020202020204" pitchFamily="34" charset="0"/>
              <a:buChar char="•"/>
            </a:pPr>
            <a:r>
              <a:rPr lang="en-US" dirty="0"/>
              <a:t>your business culture (e.g. the ethics behind your business – environmental etc.)</a:t>
            </a:r>
          </a:p>
          <a:p>
            <a:pPr marL="342900" indent="-342900">
              <a:buFont typeface="Arial" panose="020B0604020202020204" pitchFamily="34" charset="0"/>
              <a:buChar char="•"/>
            </a:pPr>
            <a:r>
              <a:rPr lang="en-US" dirty="0"/>
              <a:t>how your product or service makes people’s lives better</a:t>
            </a:r>
          </a:p>
          <a:p>
            <a:pPr marL="342900" indent="-342900">
              <a:buFont typeface="Arial" panose="020B0604020202020204" pitchFamily="34" charset="0"/>
              <a:buChar char="•"/>
            </a:pPr>
            <a:r>
              <a:rPr lang="en-US" dirty="0"/>
              <a:t>why your product or service is worth noticing.</a:t>
            </a:r>
          </a:p>
          <a:p>
            <a:endParaRPr lang="en-US"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What Is Your Brand Story?</a:t>
            </a:r>
          </a:p>
          <a:p>
            <a:endParaRPr lang="en-US"/>
          </a:p>
        </p:txBody>
      </p:sp>
      <p:pic>
        <p:nvPicPr>
          <p:cNvPr id="8" name="Picture 7" descr="Two colleagues planning on board with sticky notes">
            <a:extLst>
              <a:ext uri="{FF2B5EF4-FFF2-40B4-BE49-F238E27FC236}">
                <a16:creationId xmlns:a16="http://schemas.microsoft.com/office/drawing/2014/main" id="{9EAFD153-F89F-6DB8-3AD3-81A4DB5B7E36}"/>
              </a:ext>
            </a:extLst>
          </p:cNvPr>
          <p:cNvPicPr>
            <a:picLocks noChangeAspect="1"/>
          </p:cNvPicPr>
          <p:nvPr/>
        </p:nvPicPr>
        <p:blipFill>
          <a:blip r:embed="rId2"/>
          <a:stretch>
            <a:fillRect/>
          </a:stretch>
        </p:blipFill>
        <p:spPr>
          <a:xfrm>
            <a:off x="530711" y="1983782"/>
            <a:ext cx="4371458" cy="2915728"/>
          </a:xfrm>
          <a:prstGeom prst="rect">
            <a:avLst/>
          </a:prstGeom>
        </p:spPr>
      </p:pic>
    </p:spTree>
    <p:extLst>
      <p:ext uri="{BB962C8B-B14F-4D97-AF65-F5344CB8AC3E}">
        <p14:creationId xmlns:p14="http://schemas.microsoft.com/office/powerpoint/2010/main" val="11468466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879C924-631D-6838-9438-B5411A63ADD7}"/>
              </a:ext>
            </a:extLst>
          </p:cNvPr>
          <p:cNvSpPr/>
          <p:nvPr/>
        </p:nvSpPr>
        <p:spPr>
          <a:xfrm>
            <a:off x="-47195" y="595609"/>
            <a:ext cx="821846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8"/>
          </p:nvPr>
        </p:nvSpPr>
        <p:spPr>
          <a:xfrm>
            <a:off x="741802" y="1674735"/>
            <a:ext cx="7977444" cy="3291086"/>
          </a:xfrm>
        </p:spPr>
        <p:txBody>
          <a:bodyPr/>
          <a:lstStyle/>
          <a:p>
            <a:pPr marL="0" indent="0"/>
            <a:r>
              <a:rPr lang="en-US" dirty="0"/>
              <a:t>Your brand story is a complete picture made up of facts, feelings and interpretations:</a:t>
            </a:r>
          </a:p>
          <a:p>
            <a:pPr marL="342900" indent="-342900">
              <a:buFont typeface="Arial" panose="020B0604020202020204" pitchFamily="34" charset="0"/>
              <a:buChar char="•"/>
            </a:pPr>
            <a:r>
              <a:rPr lang="en-US" dirty="0"/>
              <a:t>everything you do, each element of your product + business </a:t>
            </a:r>
          </a:p>
          <a:p>
            <a:pPr marL="342900" indent="-342900">
              <a:buFont typeface="Arial" panose="020B0604020202020204" pitchFamily="34" charset="0"/>
              <a:buChar char="•"/>
            </a:pPr>
            <a:r>
              <a:rPr lang="en-US" dirty="0"/>
              <a:t>the way you prepare and present your product</a:t>
            </a:r>
          </a:p>
          <a:p>
            <a:pPr marL="342900" indent="-342900">
              <a:buFont typeface="Arial" panose="020B0604020202020204" pitchFamily="34" charset="0"/>
              <a:buChar char="•"/>
            </a:pPr>
            <a:r>
              <a:rPr lang="en-US" dirty="0"/>
              <a:t>your packaging and your distribution</a:t>
            </a:r>
          </a:p>
          <a:p>
            <a:pPr marL="0" indent="0"/>
            <a:r>
              <a:rPr lang="en-US" dirty="0"/>
              <a:t>Good brands often have human traits that your targets might identify with.  They have a strong emotional context. </a:t>
            </a:r>
          </a:p>
          <a:p>
            <a:pPr marL="0" indent="0"/>
            <a:r>
              <a:rPr lang="en-US" dirty="0"/>
              <a:t>You want your customer targets to think ‘he/she is like me’ or ‘that’s how I think’, or we share the same values.</a:t>
            </a:r>
          </a:p>
          <a:p>
            <a:pPr marL="0" indent="0"/>
            <a:endParaRPr lang="en-US" dirty="0"/>
          </a:p>
          <a:p>
            <a:endParaRPr lang="en-US" dirty="0"/>
          </a:p>
          <a:p>
            <a:endParaRPr lang="en-US" dirty="0"/>
          </a:p>
        </p:txBody>
      </p:sp>
      <p:sp>
        <p:nvSpPr>
          <p:cNvPr id="2" name="Text Placeholder 1">
            <a:extLst>
              <a:ext uri="{FF2B5EF4-FFF2-40B4-BE49-F238E27FC236}">
                <a16:creationId xmlns:a16="http://schemas.microsoft.com/office/drawing/2014/main" id="{4807231A-8C56-9D46-8B91-D1040E2F919E}"/>
              </a:ext>
            </a:extLst>
          </p:cNvPr>
          <p:cNvSpPr>
            <a:spLocks noGrp="1"/>
          </p:cNvSpPr>
          <p:nvPr>
            <p:ph type="body" sz="quarter" idx="16"/>
          </p:nvPr>
        </p:nvSpPr>
        <p:spPr>
          <a:xfrm>
            <a:off x="245735" y="750369"/>
            <a:ext cx="7382793" cy="992652"/>
          </a:xfrm>
        </p:spPr>
        <p:txBody>
          <a:bodyPr/>
          <a:lstStyle/>
          <a:p>
            <a:r>
              <a:rPr lang="en-US" dirty="0"/>
              <a:t>Why Is Your Brand Story So Important?</a:t>
            </a:r>
          </a:p>
          <a:p>
            <a:endParaRPr lang="en-US" dirty="0"/>
          </a:p>
        </p:txBody>
      </p:sp>
      <p:pic>
        <p:nvPicPr>
          <p:cNvPr id="13" name="Picture Placeholder 12">
            <a:extLst>
              <a:ext uri="{FF2B5EF4-FFF2-40B4-BE49-F238E27FC236}">
                <a16:creationId xmlns:a16="http://schemas.microsoft.com/office/drawing/2014/main" id="{DAA0FC53-5993-7B9C-A6A4-CCC6F2D5F422}"/>
              </a:ext>
            </a:extLst>
          </p:cNvPr>
          <p:cNvPicPr>
            <a:picLocks noGrp="1" noChangeAspect="1"/>
          </p:cNvPicPr>
          <p:nvPr>
            <p:ph type="pic" sz="quarter" idx="10"/>
          </p:nvPr>
        </p:nvPicPr>
        <p:blipFill>
          <a:blip r:embed="rId2"/>
          <a:srcRect l="8890" r="8890"/>
          <a:stretch>
            <a:fillRect/>
          </a:stretch>
        </p:blipFill>
        <p:spPr/>
      </p:pic>
    </p:spTree>
    <p:extLst>
      <p:ext uri="{BB962C8B-B14F-4D97-AF65-F5344CB8AC3E}">
        <p14:creationId xmlns:p14="http://schemas.microsoft.com/office/powerpoint/2010/main" val="25091418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CC1BEF-7B0A-1797-2A7C-6E4BA43112F3}"/>
              </a:ext>
            </a:extLst>
          </p:cNvPr>
          <p:cNvPicPr>
            <a:picLocks noChangeAspect="1"/>
          </p:cNvPicPr>
          <p:nvPr/>
        </p:nvPicPr>
        <p:blipFill rotWithShape="1">
          <a:blip r:embed="rId2">
            <a:extLst>
              <a:ext uri="{28A0092B-C50C-407E-A947-70E740481C1C}">
                <a14:useLocalDpi xmlns:a14="http://schemas.microsoft.com/office/drawing/2010/main" val="0"/>
              </a:ext>
            </a:extLst>
          </a:blip>
          <a:srcRect b="9198"/>
          <a:stretch/>
        </p:blipFill>
        <p:spPr>
          <a:xfrm>
            <a:off x="7215978" y="3701770"/>
            <a:ext cx="3674519" cy="2359505"/>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888307"/>
            <a:ext cx="8751061" cy="3849918"/>
          </a:xfrm>
        </p:spPr>
        <p:txBody>
          <a:bodyPr/>
          <a:lstStyle/>
          <a:p>
            <a:pPr marL="342900" indent="-342900">
              <a:buClr>
                <a:srgbClr val="DE0A1D"/>
              </a:buClr>
              <a:buFont typeface="Arial" panose="020B0604020202020204" pitchFamily="34" charset="0"/>
              <a:buChar char="•"/>
            </a:pPr>
            <a:r>
              <a:rPr lang="en-US" dirty="0"/>
              <a:t>Start with your </a:t>
            </a:r>
            <a:r>
              <a:rPr lang="en-US" b="1" dirty="0"/>
              <a:t>Personal Story</a:t>
            </a:r>
            <a:r>
              <a:rPr lang="en-US" dirty="0"/>
              <a:t>: Your history, how you got started, the choices you made, were other characters involved?</a:t>
            </a:r>
          </a:p>
          <a:p>
            <a:pPr marL="342900" indent="-342900">
              <a:buClr>
                <a:srgbClr val="DE0A1D"/>
              </a:buClr>
              <a:buFont typeface="Arial" panose="020B0604020202020204" pitchFamily="34" charset="0"/>
              <a:buChar char="•"/>
            </a:pPr>
            <a:r>
              <a:rPr lang="en-US" dirty="0"/>
              <a:t>Your </a:t>
            </a:r>
            <a:r>
              <a:rPr lang="en-US" b="1" dirty="0"/>
              <a:t>Passion Story</a:t>
            </a:r>
            <a:r>
              <a:rPr lang="en-US" dirty="0"/>
              <a:t>: What you love and why you love what you do.</a:t>
            </a:r>
          </a:p>
          <a:p>
            <a:pPr marL="342900" indent="-342900">
              <a:buClr>
                <a:srgbClr val="DE0A1D"/>
              </a:buClr>
              <a:buFont typeface="Arial" panose="020B0604020202020204" pitchFamily="34" charset="0"/>
              <a:buChar char="•"/>
            </a:pPr>
            <a:r>
              <a:rPr lang="en-US" dirty="0"/>
              <a:t>The </a:t>
            </a:r>
            <a:r>
              <a:rPr lang="en-US" b="1" dirty="0"/>
              <a:t>Personality Story</a:t>
            </a:r>
            <a:r>
              <a:rPr lang="en-US" dirty="0"/>
              <a:t>: How people might experience your brand, the customer experience or your approach to the work.</a:t>
            </a:r>
          </a:p>
          <a:p>
            <a:pPr marL="342900" indent="-342900">
              <a:buClr>
                <a:srgbClr val="DE0A1D"/>
              </a:buClr>
              <a:buFont typeface="Arial" panose="020B0604020202020204" pitchFamily="34" charset="0"/>
              <a:buChar char="•"/>
            </a:pPr>
            <a:r>
              <a:rPr lang="en-US" dirty="0"/>
              <a:t>The </a:t>
            </a:r>
            <a:r>
              <a:rPr lang="en-US" b="1" dirty="0"/>
              <a:t>Customer Story</a:t>
            </a:r>
            <a:r>
              <a:rPr lang="en-US" dirty="0"/>
              <a:t>: What do your customers say</a:t>
            </a:r>
          </a:p>
          <a:p>
            <a:pPr marL="0" indent="0">
              <a:buClr>
                <a:srgbClr val="EC2179"/>
              </a:buClr>
            </a:pPr>
            <a:r>
              <a:rPr lang="en-US" dirty="0"/>
              <a:t>     about you?</a:t>
            </a:r>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60421" y="664464"/>
            <a:ext cx="105913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How Do You Create or Capture Your Brand Story?</a:t>
            </a:r>
          </a:p>
          <a:p>
            <a:endParaRPr lang="en-US"/>
          </a:p>
        </p:txBody>
      </p:sp>
    </p:spTree>
    <p:extLst>
      <p:ext uri="{BB962C8B-B14F-4D97-AF65-F5344CB8AC3E}">
        <p14:creationId xmlns:p14="http://schemas.microsoft.com/office/powerpoint/2010/main" val="4174518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53273" y="809365"/>
            <a:ext cx="9192068" cy="3849918"/>
          </a:xfrm>
        </p:spPr>
        <p:txBody>
          <a:bodyPr/>
          <a:lstStyle/>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553273" y="809365"/>
            <a:ext cx="9632553" cy="803654"/>
          </a:xfrm>
        </p:spPr>
        <p:txBody>
          <a:bodyPr/>
          <a:lstStyle/>
          <a:p>
            <a:r>
              <a:rPr lang="en-US" dirty="0">
                <a:solidFill>
                  <a:schemeClr val="bg1"/>
                </a:solidFill>
              </a:rPr>
              <a:t>Learning Outcomes </a:t>
            </a:r>
          </a:p>
          <a:p>
            <a:endParaRPr lang="en-US" dirty="0"/>
          </a:p>
          <a:p>
            <a:r>
              <a:rPr lang="en-US" sz="2400" b="1" dirty="0">
                <a:solidFill>
                  <a:srgbClr val="47B5C8"/>
                </a:solidFill>
              </a:rPr>
              <a:t>ATTITUDES:</a:t>
            </a:r>
          </a:p>
          <a:p>
            <a:pPr marL="571500" indent="-571500">
              <a:buFont typeface="Arial" panose="020B0604020202020204" pitchFamily="34" charset="0"/>
              <a:buChar char="•"/>
            </a:pPr>
            <a:r>
              <a:rPr lang="en-GB" sz="2400" dirty="0"/>
              <a:t>Foster an inclusive attitude that values diversity in the market and leverages it as a strength in marketing campaigns.</a:t>
            </a:r>
          </a:p>
          <a:p>
            <a:pPr marL="571500" indent="-571500">
              <a:buFont typeface="Arial" panose="020B0604020202020204" pitchFamily="34" charset="0"/>
              <a:buChar char="•"/>
            </a:pPr>
            <a:r>
              <a:rPr lang="en-GB" sz="2400" dirty="0"/>
              <a:t>Embrace a customer-centric approach, prioritising customer needs and satisfaction in all marketing and sales strategies.</a:t>
            </a:r>
          </a:p>
          <a:p>
            <a:pPr marL="571500" indent="-571500">
              <a:buFont typeface="Arial" panose="020B0604020202020204" pitchFamily="34" charset="0"/>
              <a:buChar char="•"/>
            </a:pPr>
            <a:r>
              <a:rPr lang="en-GB" sz="2400" dirty="0"/>
              <a:t>Cultivate a growth mindset that sees challenges as opportunities for innovation and business growth.</a:t>
            </a:r>
            <a:endParaRPr lang="en-US" sz="2400" dirty="0"/>
          </a:p>
        </p:txBody>
      </p:sp>
    </p:spTree>
    <p:extLst>
      <p:ext uri="{BB962C8B-B14F-4D97-AF65-F5344CB8AC3E}">
        <p14:creationId xmlns:p14="http://schemas.microsoft.com/office/powerpoint/2010/main" val="36932441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795688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How Do You Choose a Brand Name?</a:t>
            </a:r>
          </a:p>
          <a:p>
            <a:endParaRPr lang="en-US"/>
          </a:p>
        </p:txBody>
      </p:sp>
      <p:sp>
        <p:nvSpPr>
          <p:cNvPr id="6" name="Text Placeholder 6">
            <a:extLst>
              <a:ext uri="{FF2B5EF4-FFF2-40B4-BE49-F238E27FC236}">
                <a16:creationId xmlns:a16="http://schemas.microsoft.com/office/drawing/2014/main" id="{B268C8BA-5EB7-82A2-B0CD-95B22E461345}"/>
              </a:ext>
            </a:extLst>
          </p:cNvPr>
          <p:cNvSpPr>
            <a:spLocks noGrp="1"/>
          </p:cNvSpPr>
          <p:nvPr>
            <p:ph type="body" sz="quarter" idx="18"/>
          </p:nvPr>
        </p:nvSpPr>
        <p:spPr>
          <a:xfrm>
            <a:off x="990585" y="1503362"/>
            <a:ext cx="9632950" cy="3851275"/>
          </a:xfrm>
        </p:spPr>
        <p:txBody>
          <a:bodyPr/>
          <a:lstStyle/>
          <a:p>
            <a:pPr marL="0" indent="0"/>
            <a:r>
              <a:rPr lang="en-US" dirty="0"/>
              <a:t>Naming your business is a three-pronged approach. You must produce a good name, a creative tagline, and a corresponding website domain name.</a:t>
            </a:r>
          </a:p>
        </p:txBody>
      </p:sp>
      <p:sp>
        <p:nvSpPr>
          <p:cNvPr id="7" name="Text Placeholder 6">
            <a:extLst>
              <a:ext uri="{FF2B5EF4-FFF2-40B4-BE49-F238E27FC236}">
                <a16:creationId xmlns:a16="http://schemas.microsoft.com/office/drawing/2014/main" id="{6DA2598C-AA52-BEBF-2746-E4C3059219AA}"/>
              </a:ext>
            </a:extLst>
          </p:cNvPr>
          <p:cNvSpPr txBox="1">
            <a:spLocks/>
          </p:cNvSpPr>
          <p:nvPr/>
        </p:nvSpPr>
        <p:spPr>
          <a:xfrm>
            <a:off x="6096000" y="2841752"/>
            <a:ext cx="4682423" cy="401624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r>
              <a:rPr lang="en-US">
                <a:solidFill>
                  <a:srgbClr val="595959"/>
                </a:solidFill>
              </a:rPr>
              <a:t>Shopify have an automatic Business Name Generator! Lots of others sell names and domains – at a cost!</a:t>
            </a:r>
          </a:p>
          <a:p>
            <a:pPr algn="r"/>
            <a:endParaRPr lang="en-US" sz="1000">
              <a:solidFill>
                <a:srgbClr val="595959"/>
              </a:solidFill>
            </a:endParaRPr>
          </a:p>
          <a:p>
            <a:pPr algn="r"/>
            <a:r>
              <a:rPr lang="en-US">
                <a:solidFill>
                  <a:srgbClr val="595959"/>
                </a:solidFill>
              </a:rPr>
              <a:t>Let’s look at some approaches you can consider</a:t>
            </a:r>
            <a:r>
              <a:rPr lang="is-IS">
                <a:solidFill>
                  <a:srgbClr val="595959"/>
                </a:solidFill>
              </a:rPr>
              <a:t>…</a:t>
            </a:r>
            <a:endParaRPr lang="en-US">
              <a:solidFill>
                <a:srgbClr val="595959"/>
              </a:solidFill>
            </a:endParaRPr>
          </a:p>
          <a:p>
            <a:endParaRPr lang="en-US"/>
          </a:p>
        </p:txBody>
      </p:sp>
      <p:pic>
        <p:nvPicPr>
          <p:cNvPr id="8" name="Picture 7">
            <a:extLst>
              <a:ext uri="{FF2B5EF4-FFF2-40B4-BE49-F238E27FC236}">
                <a16:creationId xmlns:a16="http://schemas.microsoft.com/office/drawing/2014/main" id="{526057F8-E554-B70A-F29E-DD09EE6C7FB2}"/>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0537" b="12394"/>
          <a:stretch/>
        </p:blipFill>
        <p:spPr>
          <a:xfrm flipH="1">
            <a:off x="0" y="2417693"/>
            <a:ext cx="5971083" cy="4481824"/>
          </a:xfrm>
          <a:prstGeom prst="rect">
            <a:avLst/>
          </a:prstGeom>
        </p:spPr>
      </p:pic>
      <p:sp>
        <p:nvSpPr>
          <p:cNvPr id="9" name="Picture Placeholder 5">
            <a:hlinkClick r:id="rId3"/>
            <a:extLst>
              <a:ext uri="{FF2B5EF4-FFF2-40B4-BE49-F238E27FC236}">
                <a16:creationId xmlns:a16="http://schemas.microsoft.com/office/drawing/2014/main" id="{7EF46B4E-478E-D6FB-FA67-B3C27F8571C0}"/>
              </a:ext>
            </a:extLst>
          </p:cNvPr>
          <p:cNvSpPr txBox="1">
            <a:spLocks/>
          </p:cNvSpPr>
          <p:nvPr/>
        </p:nvSpPr>
        <p:spPr>
          <a:xfrm>
            <a:off x="1593733" y="3220286"/>
            <a:ext cx="3338463" cy="2141168"/>
          </a:xfrm>
          <a:prstGeom prst="rect">
            <a:avLst/>
          </a:prstGeom>
          <a:blipFill>
            <a:blip r:embed="rId4"/>
            <a:srcRect/>
            <a:stretch>
              <a:fillRect l="-5556" t="103" r="-8608" b="103"/>
            </a:stretch>
          </a:blip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kern="1200" baseline="0">
                <a:solidFill>
                  <a:schemeClr val="bg1">
                    <a:lumMod val="50000"/>
                  </a:schemeClr>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a:p>
        </p:txBody>
      </p:sp>
      <p:sp>
        <p:nvSpPr>
          <p:cNvPr id="10" name="Oval 9">
            <a:hlinkClick r:id="rId5"/>
            <a:extLst>
              <a:ext uri="{FF2B5EF4-FFF2-40B4-BE49-F238E27FC236}">
                <a16:creationId xmlns:a16="http://schemas.microsoft.com/office/drawing/2014/main" id="{10BFC5DC-52B5-0517-A89E-464C0362D6D8}"/>
              </a:ext>
            </a:extLst>
          </p:cNvPr>
          <p:cNvSpPr/>
          <p:nvPr/>
        </p:nvSpPr>
        <p:spPr>
          <a:xfrm>
            <a:off x="4869984" y="4692269"/>
            <a:ext cx="1685925" cy="1685925"/>
          </a:xfrm>
          <a:prstGeom prst="ellipse">
            <a:avLst/>
          </a:prstGeom>
          <a:solidFill>
            <a:srgbClr val="DE0A1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a:solidFill>
                  <a:schemeClr val="bg1"/>
                </a:solidFill>
              </a:rPr>
              <a:t>CLICK TO VIEW</a:t>
            </a:r>
          </a:p>
        </p:txBody>
      </p:sp>
      <p:grpSp>
        <p:nvGrpSpPr>
          <p:cNvPr id="11" name="Google Shape;612;p39">
            <a:extLst>
              <a:ext uri="{FF2B5EF4-FFF2-40B4-BE49-F238E27FC236}">
                <a16:creationId xmlns:a16="http://schemas.microsoft.com/office/drawing/2014/main" id="{CCC99ED2-7052-2DFD-8784-7834CFA6E97B}"/>
              </a:ext>
            </a:extLst>
          </p:cNvPr>
          <p:cNvGrpSpPr/>
          <p:nvPr/>
        </p:nvGrpSpPr>
        <p:grpSpPr>
          <a:xfrm>
            <a:off x="5487413" y="5682990"/>
            <a:ext cx="453026" cy="462520"/>
            <a:chOff x="3951850" y="2985350"/>
            <a:chExt cx="407950" cy="416500"/>
          </a:xfrm>
        </p:grpSpPr>
        <p:sp>
          <p:nvSpPr>
            <p:cNvPr id="12" name="Google Shape;613;p39">
              <a:extLst>
                <a:ext uri="{FF2B5EF4-FFF2-40B4-BE49-F238E27FC236}">
                  <a16:creationId xmlns:a16="http://schemas.microsoft.com/office/drawing/2014/main" id="{E1DA1117-C576-3547-3F0E-E6C3DBF0C991}"/>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4;p39">
              <a:extLst>
                <a:ext uri="{FF2B5EF4-FFF2-40B4-BE49-F238E27FC236}">
                  <a16:creationId xmlns:a16="http://schemas.microsoft.com/office/drawing/2014/main" id="{CD2BCF35-CF0F-C368-C4A3-D63908901715}"/>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15;p39">
              <a:extLst>
                <a:ext uri="{FF2B5EF4-FFF2-40B4-BE49-F238E27FC236}">
                  <a16:creationId xmlns:a16="http://schemas.microsoft.com/office/drawing/2014/main" id="{90534483-AAE5-DECA-063F-AE1C219CCB7B}"/>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6;p39">
              <a:extLst>
                <a:ext uri="{FF2B5EF4-FFF2-40B4-BE49-F238E27FC236}">
                  <a16:creationId xmlns:a16="http://schemas.microsoft.com/office/drawing/2014/main" id="{B3B0A754-DAA6-8313-E35C-E1A795A12D02}"/>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6426651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a:solidFill>
                  <a:schemeClr val="bg1"/>
                </a:solidFill>
              </a:rPr>
              <a:t>How Do You Choose a Brand Name?</a:t>
            </a:r>
          </a:p>
          <a:p>
            <a:endParaRPr lang="en-US"/>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1717260"/>
            <a:ext cx="916055" cy="769441"/>
          </a:xfrm>
          <a:prstGeom prst="rect">
            <a:avLst/>
          </a:prstGeom>
          <a:noFill/>
        </p:spPr>
        <p:txBody>
          <a:bodyPr wrap="square">
            <a:spAutoFit/>
          </a:bodyPr>
          <a:lstStyle/>
          <a:p>
            <a:pPr algn="ctr"/>
            <a:r>
              <a:rPr lang="en-US" sz="4400">
                <a:solidFill>
                  <a:schemeClr val="bg1"/>
                </a:solidFill>
              </a:rPr>
              <a:t>1</a:t>
            </a:r>
          </a:p>
        </p:txBody>
      </p:sp>
      <p:sp>
        <p:nvSpPr>
          <p:cNvPr id="10" name="Text Placeholder 6">
            <a:extLst>
              <a:ext uri="{FF2B5EF4-FFF2-40B4-BE49-F238E27FC236}">
                <a16:creationId xmlns:a16="http://schemas.microsoft.com/office/drawing/2014/main" id="{1B96726E-F43C-C69B-C28F-9FA0F4FE4304}"/>
              </a:ext>
            </a:extLst>
          </p:cNvPr>
          <p:cNvSpPr txBox="1">
            <a:spLocks noGrp="1"/>
          </p:cNvSpPr>
          <p:nvPr>
            <p:ph type="body" sz="quarter" idx="18"/>
          </p:nvPr>
        </p:nvSpPr>
        <p:spPr>
          <a:xfrm>
            <a:off x="798513" y="2866107"/>
            <a:ext cx="7511296" cy="2251325"/>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solidFill>
                  <a:srgbClr val="DE0A1D"/>
                </a:solidFill>
              </a:rPr>
              <a:t>PROS</a:t>
            </a:r>
            <a:r>
              <a:rPr lang="en-US" dirty="0">
                <a:solidFill>
                  <a:srgbClr val="DE0A1D"/>
                </a:solidFill>
              </a:rPr>
              <a:t> </a:t>
            </a:r>
          </a:p>
          <a:p>
            <a:pPr marL="342900" indent="-342900">
              <a:buFont typeface="Arial" panose="020B0604020202020204" pitchFamily="34" charset="0"/>
              <a:buChar char="•"/>
            </a:pPr>
            <a:r>
              <a:rPr lang="en-US" dirty="0"/>
              <a:t>Your stamp of ownership </a:t>
            </a:r>
          </a:p>
          <a:p>
            <a:pPr marL="342900" indent="-342900">
              <a:buFont typeface="Arial" panose="020B0604020202020204" pitchFamily="34" charset="0"/>
              <a:buChar char="•"/>
            </a:pPr>
            <a:r>
              <a:rPr lang="en-US" dirty="0"/>
              <a:t>A legacy for your family </a:t>
            </a:r>
          </a:p>
          <a:p>
            <a:pPr marL="342900" indent="-342900">
              <a:buFont typeface="Arial" panose="020B0604020202020204" pitchFamily="34" charset="0"/>
              <a:buChar char="•"/>
            </a:pPr>
            <a:r>
              <a:rPr lang="en-US" dirty="0"/>
              <a:t>Signal Nationality or not</a:t>
            </a:r>
          </a:p>
          <a:p>
            <a:pPr>
              <a:buClr>
                <a:srgbClr val="EC2179"/>
              </a:buClr>
            </a:pPr>
            <a:r>
              <a:rPr lang="en-US" dirty="0"/>
              <a:t> </a:t>
            </a:r>
          </a:p>
          <a:p>
            <a:pPr marL="412750" indent="-222250">
              <a:buClr>
                <a:srgbClr val="EC2179"/>
              </a:buClr>
            </a:pPr>
            <a:r>
              <a:rPr lang="en-US" b="1" dirty="0">
                <a:solidFill>
                  <a:srgbClr val="DE0A1D"/>
                </a:solidFill>
              </a:rPr>
              <a:t>CONS</a:t>
            </a:r>
          </a:p>
          <a:p>
            <a:pPr marL="533400" indent="-342900">
              <a:buFont typeface="Arial" panose="020B0604020202020204" pitchFamily="34" charset="0"/>
              <a:buChar char="•"/>
            </a:pPr>
            <a:r>
              <a:rPr lang="en-US" dirty="0"/>
              <a:t>May take longer to become established</a:t>
            </a:r>
          </a:p>
          <a:p>
            <a:pPr marL="533400" indent="-342900">
              <a:buFont typeface="Arial" panose="020B0604020202020204" pitchFamily="34" charset="0"/>
              <a:buChar char="•"/>
            </a:pPr>
            <a:r>
              <a:rPr lang="en-US" dirty="0"/>
              <a:t>May need a further description</a:t>
            </a:r>
          </a:p>
        </p:txBody>
      </p: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899097" y="1964864"/>
            <a:ext cx="5209574"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200">
                <a:solidFill>
                  <a:srgbClr val="DE0A1D"/>
                </a:solidFill>
              </a:rPr>
              <a:t>FOUNDERS' NAMES:</a:t>
            </a:r>
          </a:p>
        </p:txBody>
      </p:sp>
    </p:spTree>
    <p:extLst>
      <p:ext uri="{BB962C8B-B14F-4D97-AF65-F5344CB8AC3E}">
        <p14:creationId xmlns:p14="http://schemas.microsoft.com/office/powerpoint/2010/main" val="250905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Founders’ Names</a:t>
            </a:r>
          </a:p>
          <a:p>
            <a:endParaRPr lang="en-US"/>
          </a:p>
        </p:txBody>
      </p:sp>
      <p:sp>
        <p:nvSpPr>
          <p:cNvPr id="3" name="Oval 2">
            <a:extLst>
              <a:ext uri="{FF2B5EF4-FFF2-40B4-BE49-F238E27FC236}">
                <a16:creationId xmlns:a16="http://schemas.microsoft.com/office/drawing/2014/main" id="{1E44C1FD-7676-3D5C-1BA7-C2628947D62A}"/>
              </a:ext>
            </a:extLst>
          </p:cNvPr>
          <p:cNvSpPr/>
          <p:nvPr/>
        </p:nvSpPr>
        <p:spPr>
          <a:xfrm>
            <a:off x="8482104" y="688295"/>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a:off x="8944811" y="811962"/>
            <a:ext cx="0" cy="4926263"/>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761603"/>
            <a:ext cx="916055" cy="769441"/>
          </a:xfrm>
          <a:prstGeom prst="rect">
            <a:avLst/>
          </a:prstGeom>
          <a:noFill/>
        </p:spPr>
        <p:txBody>
          <a:bodyPr wrap="square">
            <a:spAutoFit/>
          </a:bodyPr>
          <a:lstStyle/>
          <a:p>
            <a:pPr algn="ctr"/>
            <a:r>
              <a:rPr lang="en-US" sz="4400">
                <a:solidFill>
                  <a:schemeClr val="bg1"/>
                </a:solidFill>
              </a:rPr>
              <a:t>1</a:t>
            </a:r>
          </a:p>
        </p:txBody>
      </p:sp>
      <p:pic>
        <p:nvPicPr>
          <p:cNvPr id="8" name="Picture 7">
            <a:extLst>
              <a:ext uri="{FF2B5EF4-FFF2-40B4-BE49-F238E27FC236}">
                <a16:creationId xmlns:a16="http://schemas.microsoft.com/office/drawing/2014/main" id="{1F0D63DB-572A-8523-F8CE-DCDAF1B2C1C8}"/>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0537" b="12394"/>
          <a:stretch/>
        </p:blipFill>
        <p:spPr>
          <a:xfrm flipH="1">
            <a:off x="0" y="2417693"/>
            <a:ext cx="5971083" cy="4481824"/>
          </a:xfrm>
          <a:prstGeom prst="rect">
            <a:avLst/>
          </a:prstGeom>
        </p:spPr>
      </p:pic>
      <p:pic>
        <p:nvPicPr>
          <p:cNvPr id="11" name="Picture 10">
            <a:hlinkClick r:id="rId3"/>
            <a:extLst>
              <a:ext uri="{FF2B5EF4-FFF2-40B4-BE49-F238E27FC236}">
                <a16:creationId xmlns:a16="http://schemas.microsoft.com/office/drawing/2014/main" id="{128CD0C1-6945-47EB-DC20-DD2BAF09D676}"/>
              </a:ext>
            </a:extLst>
          </p:cNvPr>
          <p:cNvPicPr>
            <a:picLocks noChangeAspect="1"/>
          </p:cNvPicPr>
          <p:nvPr/>
        </p:nvPicPr>
        <p:blipFill>
          <a:blip r:embed="rId4"/>
          <a:stretch>
            <a:fillRect/>
          </a:stretch>
        </p:blipFill>
        <p:spPr>
          <a:xfrm>
            <a:off x="1496372" y="3096126"/>
            <a:ext cx="3560945" cy="2381306"/>
          </a:xfrm>
          <a:prstGeom prst="rect">
            <a:avLst/>
          </a:prstGeom>
        </p:spPr>
      </p:pic>
      <p:sp>
        <p:nvSpPr>
          <p:cNvPr id="13" name="Oval 12">
            <a:hlinkClick r:id="rId3"/>
            <a:extLst>
              <a:ext uri="{FF2B5EF4-FFF2-40B4-BE49-F238E27FC236}">
                <a16:creationId xmlns:a16="http://schemas.microsoft.com/office/drawing/2014/main" id="{16FBB4B2-1444-9115-5F70-8E0A94EC1A11}"/>
              </a:ext>
            </a:extLst>
          </p:cNvPr>
          <p:cNvSpPr/>
          <p:nvPr/>
        </p:nvSpPr>
        <p:spPr>
          <a:xfrm>
            <a:off x="4943836" y="4091794"/>
            <a:ext cx="1685925" cy="1685925"/>
          </a:xfrm>
          <a:prstGeom prst="ellipse">
            <a:avLst/>
          </a:prstGeom>
          <a:solidFill>
            <a:srgbClr val="DE0A1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a:solidFill>
                  <a:schemeClr val="bg1"/>
                </a:solidFill>
              </a:rPr>
              <a:t>CLICK       TO VIEW</a:t>
            </a:r>
          </a:p>
        </p:txBody>
      </p:sp>
      <p:sp>
        <p:nvSpPr>
          <p:cNvPr id="15" name="Text Placeholder 14">
            <a:extLst>
              <a:ext uri="{FF2B5EF4-FFF2-40B4-BE49-F238E27FC236}">
                <a16:creationId xmlns:a16="http://schemas.microsoft.com/office/drawing/2014/main" id="{58DDC0B0-2426-F90B-066C-991EBC33B413}"/>
              </a:ext>
            </a:extLst>
          </p:cNvPr>
          <p:cNvSpPr>
            <a:spLocks noGrp="1"/>
          </p:cNvSpPr>
          <p:nvPr>
            <p:ph type="body" sz="quarter" idx="18"/>
          </p:nvPr>
        </p:nvSpPr>
        <p:spPr>
          <a:xfrm>
            <a:off x="2999877" y="1844128"/>
            <a:ext cx="5689398" cy="564055"/>
          </a:xfrm>
        </p:spPr>
        <p:txBody>
          <a:bodyPr/>
          <a:lstStyle/>
          <a:p>
            <a:r>
              <a:rPr lang="en-GB"/>
              <a:t>Example: </a:t>
            </a:r>
            <a:r>
              <a:rPr lang="en-GB" err="1"/>
              <a:t>Funké</a:t>
            </a:r>
            <a:r>
              <a:rPr lang="en-GB"/>
              <a:t> Afro – Caribbean Kitchen</a:t>
            </a:r>
            <a:endParaRPr lang="en-IE"/>
          </a:p>
        </p:txBody>
      </p:sp>
      <p:grpSp>
        <p:nvGrpSpPr>
          <p:cNvPr id="16" name="Google Shape;612;p39">
            <a:extLst>
              <a:ext uri="{FF2B5EF4-FFF2-40B4-BE49-F238E27FC236}">
                <a16:creationId xmlns:a16="http://schemas.microsoft.com/office/drawing/2014/main" id="{72D5C01D-705A-7D57-24C6-A17735359FEF}"/>
              </a:ext>
            </a:extLst>
          </p:cNvPr>
          <p:cNvGrpSpPr/>
          <p:nvPr/>
        </p:nvGrpSpPr>
        <p:grpSpPr>
          <a:xfrm>
            <a:off x="5567868" y="5142891"/>
            <a:ext cx="453026" cy="462520"/>
            <a:chOff x="3951850" y="2985350"/>
            <a:chExt cx="407950" cy="416500"/>
          </a:xfrm>
        </p:grpSpPr>
        <p:sp>
          <p:nvSpPr>
            <p:cNvPr id="17" name="Google Shape;613;p39">
              <a:extLst>
                <a:ext uri="{FF2B5EF4-FFF2-40B4-BE49-F238E27FC236}">
                  <a16:creationId xmlns:a16="http://schemas.microsoft.com/office/drawing/2014/main" id="{AFE70990-ADCD-23A2-B58D-FFEA2823A966}"/>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14;p39">
              <a:extLst>
                <a:ext uri="{FF2B5EF4-FFF2-40B4-BE49-F238E27FC236}">
                  <a16:creationId xmlns:a16="http://schemas.microsoft.com/office/drawing/2014/main" id="{B4DF8A37-6108-327F-E26C-0A4413F9B3DC}"/>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5;p39">
              <a:extLst>
                <a:ext uri="{FF2B5EF4-FFF2-40B4-BE49-F238E27FC236}">
                  <a16:creationId xmlns:a16="http://schemas.microsoft.com/office/drawing/2014/main" id="{51E2D741-9605-8138-13CC-64DAD006DF25}"/>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16;p39">
              <a:extLst>
                <a:ext uri="{FF2B5EF4-FFF2-40B4-BE49-F238E27FC236}">
                  <a16:creationId xmlns:a16="http://schemas.microsoft.com/office/drawing/2014/main" id="{A09BB111-2A1A-A469-883E-102AF6B22083}"/>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2390356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a:solidFill>
                  <a:schemeClr val="bg1"/>
                </a:solidFill>
              </a:rPr>
              <a:t>Personification</a:t>
            </a:r>
          </a:p>
          <a:p>
            <a:endParaRPr lang="en-US"/>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1717260"/>
            <a:ext cx="916055" cy="769441"/>
          </a:xfrm>
          <a:prstGeom prst="rect">
            <a:avLst/>
          </a:prstGeom>
          <a:noFill/>
        </p:spPr>
        <p:txBody>
          <a:bodyPr wrap="square">
            <a:spAutoFit/>
          </a:bodyPr>
          <a:lstStyle/>
          <a:p>
            <a:pPr algn="ctr"/>
            <a:r>
              <a:rPr lang="en-US" sz="4400">
                <a:solidFill>
                  <a:schemeClr val="bg1"/>
                </a:solidFill>
              </a:rPr>
              <a:t>2</a:t>
            </a:r>
          </a:p>
        </p:txBody>
      </p: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899097" y="1964864"/>
            <a:ext cx="6727584"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a:solidFill>
                  <a:srgbClr val="595959"/>
                </a:solidFill>
              </a:rPr>
              <a:t>Brands that take their name from myth</a:t>
            </a:r>
          </a:p>
        </p:txBody>
      </p:sp>
      <p:pic>
        <p:nvPicPr>
          <p:cNvPr id="1026" name="Picture 2" descr="Amazon Logo Font - Dafont Free">
            <a:extLst>
              <a:ext uri="{FF2B5EF4-FFF2-40B4-BE49-F238E27FC236}">
                <a16:creationId xmlns:a16="http://schemas.microsoft.com/office/drawing/2014/main" id="{64FE698C-5F52-7905-E05A-7A0683229B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097" y="2659988"/>
            <a:ext cx="2303265" cy="141982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ike Logo, symbol, meaning, history, PNG, brand">
            <a:extLst>
              <a:ext uri="{FF2B5EF4-FFF2-40B4-BE49-F238E27FC236}">
                <a16:creationId xmlns:a16="http://schemas.microsoft.com/office/drawing/2014/main" id="{2C0B6968-CC11-D6F3-976C-13F7C0968E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0307" y="2633317"/>
            <a:ext cx="2590948" cy="14574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FE6D398D-3CD6-8AB7-E4DD-9104035B3135}"/>
              </a:ext>
            </a:extLst>
          </p:cNvPr>
          <p:cNvPicPr>
            <a:picLocks noChangeAspect="1"/>
          </p:cNvPicPr>
          <p:nvPr/>
        </p:nvPicPr>
        <p:blipFill>
          <a:blip r:embed="rId4"/>
          <a:stretch>
            <a:fillRect/>
          </a:stretch>
        </p:blipFill>
        <p:spPr>
          <a:xfrm>
            <a:off x="4830970" y="4239447"/>
            <a:ext cx="2530059" cy="1419822"/>
          </a:xfrm>
          <a:prstGeom prst="rect">
            <a:avLst/>
          </a:prstGeom>
        </p:spPr>
      </p:pic>
      <p:pic>
        <p:nvPicPr>
          <p:cNvPr id="1034" name="Picture 10" descr="Pandora Logo and symbol, meaning, history, PNG, brand">
            <a:extLst>
              <a:ext uri="{FF2B5EF4-FFF2-40B4-BE49-F238E27FC236}">
                <a16:creationId xmlns:a16="http://schemas.microsoft.com/office/drawing/2014/main" id="{8F5FEEB0-2894-AFB4-CDE2-9689AB2AE5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38761" y="4364794"/>
            <a:ext cx="2524128" cy="1419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487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54002" y="1925583"/>
            <a:ext cx="7415178" cy="803654"/>
          </a:xfrm>
        </p:spPr>
        <p:txBody>
          <a:bodyPr/>
          <a:lstStyle/>
          <a:p>
            <a:pPr marL="0" indent="0"/>
            <a:r>
              <a:rPr lang="en-US" dirty="0"/>
              <a:t>Choose a location that has a significant meaning for you and your brand</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Geography</a:t>
            </a:r>
          </a:p>
          <a:p>
            <a:endParaRPr lang="en-US"/>
          </a:p>
        </p:txBody>
      </p:sp>
      <p:sp>
        <p:nvSpPr>
          <p:cNvPr id="3" name="Oval 2">
            <a:extLst>
              <a:ext uri="{FF2B5EF4-FFF2-40B4-BE49-F238E27FC236}">
                <a16:creationId xmlns:a16="http://schemas.microsoft.com/office/drawing/2014/main" id="{1E44C1FD-7676-3D5C-1BA7-C2628947D62A}"/>
              </a:ext>
            </a:extLst>
          </p:cNvPr>
          <p:cNvSpPr/>
          <p:nvPr/>
        </p:nvSpPr>
        <p:spPr>
          <a:xfrm>
            <a:off x="8482104" y="688295"/>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a:off x="8944811" y="811962"/>
            <a:ext cx="0" cy="4926263"/>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pic>
        <p:nvPicPr>
          <p:cNvPr id="2050" name="Picture 2" descr="Toyota Logo, Toyota Car Symbol Meaning and History | Car Brand Names.com">
            <a:extLst>
              <a:ext uri="{FF2B5EF4-FFF2-40B4-BE49-F238E27FC236}">
                <a16:creationId xmlns:a16="http://schemas.microsoft.com/office/drawing/2014/main" id="{E71752B4-28CA-08C3-E99E-F756F9FD20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8921" y="3283547"/>
            <a:ext cx="1838447" cy="15326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isco Logo and symbol, meaning, history, PNG, brand">
            <a:extLst>
              <a:ext uri="{FF2B5EF4-FFF2-40B4-BE49-F238E27FC236}">
                <a16:creationId xmlns:a16="http://schemas.microsoft.com/office/drawing/2014/main" id="{499F8FB3-24AB-BD3C-9410-5F69FC53E2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0221" y="3386817"/>
            <a:ext cx="2257424" cy="128995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38EC7A0F-A324-B08A-6F31-CB3CB6BA77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4356" y="3555074"/>
            <a:ext cx="2257426" cy="135731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8038642-9526-D488-1F63-D7CFDAE936DF}"/>
              </a:ext>
            </a:extLst>
          </p:cNvPr>
          <p:cNvSpPr txBox="1"/>
          <p:nvPr/>
        </p:nvSpPr>
        <p:spPr>
          <a:xfrm>
            <a:off x="8482104" y="704512"/>
            <a:ext cx="916055" cy="769441"/>
          </a:xfrm>
          <a:prstGeom prst="rect">
            <a:avLst/>
          </a:prstGeom>
          <a:noFill/>
        </p:spPr>
        <p:txBody>
          <a:bodyPr wrap="square">
            <a:spAutoFit/>
          </a:bodyPr>
          <a:lstStyle/>
          <a:p>
            <a:pPr algn="ctr"/>
            <a:r>
              <a:rPr lang="en-US" sz="4400">
                <a:solidFill>
                  <a:schemeClr val="bg1"/>
                </a:solidFill>
              </a:rPr>
              <a:t>3</a:t>
            </a:r>
          </a:p>
        </p:txBody>
      </p:sp>
    </p:spTree>
    <p:extLst>
      <p:ext uri="{BB962C8B-B14F-4D97-AF65-F5344CB8AC3E}">
        <p14:creationId xmlns:p14="http://schemas.microsoft.com/office/powerpoint/2010/main" val="22221065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a:extLst>
              <a:ext uri="{FF2B5EF4-FFF2-40B4-BE49-F238E27FC236}">
                <a16:creationId xmlns:a16="http://schemas.microsoft.com/office/drawing/2014/main" id="{C791783D-8ACD-037B-86DA-9B4854EB38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0725" y="4023725"/>
            <a:ext cx="1905000" cy="1714500"/>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65348" y="1758732"/>
            <a:ext cx="9632553" cy="614261"/>
          </a:xfrm>
        </p:spPr>
        <p:txBody>
          <a:bodyPr/>
          <a:lstStyle/>
          <a:p>
            <a:r>
              <a:rPr lang="en-US"/>
              <a:t>Brands whose foundation is built on their ethics and sustainability</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Values Based</a:t>
            </a:r>
          </a:p>
          <a:p>
            <a:endParaRPr lang="en-US"/>
          </a:p>
        </p:txBody>
      </p:sp>
      <p:sp>
        <p:nvSpPr>
          <p:cNvPr id="3" name="Oval 2">
            <a:extLst>
              <a:ext uri="{FF2B5EF4-FFF2-40B4-BE49-F238E27FC236}">
                <a16:creationId xmlns:a16="http://schemas.microsoft.com/office/drawing/2014/main" id="{1E44C1FD-7676-3D5C-1BA7-C2628947D62A}"/>
              </a:ext>
            </a:extLst>
          </p:cNvPr>
          <p:cNvSpPr/>
          <p:nvPr/>
        </p:nvSpPr>
        <p:spPr>
          <a:xfrm>
            <a:off x="8482104" y="688295"/>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a:off x="8944811" y="811962"/>
            <a:ext cx="0" cy="4926263"/>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761603"/>
            <a:ext cx="916055" cy="769441"/>
          </a:xfrm>
          <a:prstGeom prst="rect">
            <a:avLst/>
          </a:prstGeom>
          <a:noFill/>
        </p:spPr>
        <p:txBody>
          <a:bodyPr wrap="square">
            <a:spAutoFit/>
          </a:bodyPr>
          <a:lstStyle/>
          <a:p>
            <a:pPr algn="ctr"/>
            <a:r>
              <a:rPr lang="en-US" sz="4400" dirty="0">
                <a:solidFill>
                  <a:schemeClr val="bg1"/>
                </a:solidFill>
              </a:rPr>
              <a:t>4</a:t>
            </a:r>
          </a:p>
        </p:txBody>
      </p:sp>
      <p:pic>
        <p:nvPicPr>
          <p:cNvPr id="3078" name="Picture 6" descr="View large size Patagonia Flying Fish Logo Clipart. This Png image is ...">
            <a:extLst>
              <a:ext uri="{FF2B5EF4-FFF2-40B4-BE49-F238E27FC236}">
                <a16:creationId xmlns:a16="http://schemas.microsoft.com/office/drawing/2014/main" id="{77DAE1F1-C02D-2CB8-429C-FBBBF9C44E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280" y="3762524"/>
            <a:ext cx="2626380" cy="202932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1481ED9-6816-4062-AC50-7CB1F753249A}"/>
              </a:ext>
            </a:extLst>
          </p:cNvPr>
          <p:cNvPicPr>
            <a:picLocks noChangeAspect="1"/>
          </p:cNvPicPr>
          <p:nvPr/>
        </p:nvPicPr>
        <p:blipFill>
          <a:blip r:embed="rId4"/>
          <a:stretch>
            <a:fillRect/>
          </a:stretch>
        </p:blipFill>
        <p:spPr>
          <a:xfrm>
            <a:off x="112295" y="2502568"/>
            <a:ext cx="2951748" cy="1660358"/>
          </a:xfrm>
          <a:prstGeom prst="rect">
            <a:avLst/>
          </a:prstGeom>
        </p:spPr>
      </p:pic>
      <p:pic>
        <p:nvPicPr>
          <p:cNvPr id="10" name="Picture 9">
            <a:extLst>
              <a:ext uri="{FF2B5EF4-FFF2-40B4-BE49-F238E27FC236}">
                <a16:creationId xmlns:a16="http://schemas.microsoft.com/office/drawing/2014/main" id="{4150A6E0-4F50-A758-6FF0-92B89BE554CA}"/>
              </a:ext>
            </a:extLst>
          </p:cNvPr>
          <p:cNvPicPr>
            <a:picLocks noChangeAspect="1"/>
          </p:cNvPicPr>
          <p:nvPr/>
        </p:nvPicPr>
        <p:blipFill>
          <a:blip r:embed="rId5"/>
          <a:stretch>
            <a:fillRect/>
          </a:stretch>
        </p:blipFill>
        <p:spPr>
          <a:xfrm>
            <a:off x="3247190" y="2502568"/>
            <a:ext cx="1783613" cy="1851345"/>
          </a:xfrm>
          <a:prstGeom prst="rect">
            <a:avLst/>
          </a:prstGeom>
        </p:spPr>
      </p:pic>
      <p:pic>
        <p:nvPicPr>
          <p:cNvPr id="3080" name="Picture 8" descr="See related image detail. PTT Logo / Oil and Energy / Logonoid.com">
            <a:extLst>
              <a:ext uri="{FF2B5EF4-FFF2-40B4-BE49-F238E27FC236}">
                <a16:creationId xmlns:a16="http://schemas.microsoft.com/office/drawing/2014/main" id="{30BBA670-BADC-EA83-C6D5-54012BEF63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8944" y="4106690"/>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Dr. Hauschka logo transparent PNG - StickPNG">
            <a:extLst>
              <a:ext uri="{FF2B5EF4-FFF2-40B4-BE49-F238E27FC236}">
                <a16:creationId xmlns:a16="http://schemas.microsoft.com/office/drawing/2014/main" id="{79B2A7E4-0C72-9BA4-43CA-549D54FAA68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73864" y="2502568"/>
            <a:ext cx="2670334"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69146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E7B06C-B088-3E46-201D-ED28F62BBA35}"/>
              </a:ext>
            </a:extLst>
          </p:cNvPr>
          <p:cNvSpPr>
            <a:spLocks noGrp="1"/>
          </p:cNvSpPr>
          <p:nvPr>
            <p:ph type="body" sz="quarter" idx="18"/>
          </p:nvPr>
        </p:nvSpPr>
        <p:spPr>
          <a:xfrm>
            <a:off x="898358" y="2042655"/>
            <a:ext cx="4867011" cy="3291086"/>
          </a:xfrm>
        </p:spPr>
        <p:txBody>
          <a:bodyPr/>
          <a:lstStyle/>
          <a:p>
            <a:r>
              <a:rPr lang="en-GB" dirty="0"/>
              <a:t>What brand colours will you choose?</a:t>
            </a:r>
          </a:p>
          <a:p>
            <a:pPr marL="0" indent="0"/>
            <a:r>
              <a:rPr lang="en-GB" dirty="0"/>
              <a:t>Did you know there is a science behind the smart choice of colours?</a:t>
            </a:r>
          </a:p>
          <a:p>
            <a:endParaRPr lang="en-GB" dirty="0"/>
          </a:p>
          <a:p>
            <a:pPr marL="0" indent="0"/>
            <a:r>
              <a:rPr lang="en-GB" dirty="0"/>
              <a:t>READ – What do your brand colours say about your business? </a:t>
            </a:r>
            <a:endParaRPr lang="en-IE" dirty="0"/>
          </a:p>
        </p:txBody>
      </p:sp>
      <p:sp>
        <p:nvSpPr>
          <p:cNvPr id="3" name="Text Placeholder 2">
            <a:extLst>
              <a:ext uri="{FF2B5EF4-FFF2-40B4-BE49-F238E27FC236}">
                <a16:creationId xmlns:a16="http://schemas.microsoft.com/office/drawing/2014/main" id="{3781C06E-8F5A-2A8C-2229-A6C0E5CB8C57}"/>
              </a:ext>
            </a:extLst>
          </p:cNvPr>
          <p:cNvSpPr>
            <a:spLocks noGrp="1"/>
          </p:cNvSpPr>
          <p:nvPr>
            <p:ph type="body" sz="quarter" idx="16"/>
          </p:nvPr>
        </p:nvSpPr>
        <p:spPr/>
        <p:txBody>
          <a:bodyPr/>
          <a:lstStyle/>
          <a:p>
            <a:r>
              <a:rPr lang="en-GB"/>
              <a:t>Get the details right!</a:t>
            </a:r>
            <a:endParaRPr lang="en-IE"/>
          </a:p>
        </p:txBody>
      </p:sp>
      <p:pic>
        <p:nvPicPr>
          <p:cNvPr id="6" name="Picture Placeholder 5">
            <a:hlinkClick r:id="rId2"/>
            <a:extLst>
              <a:ext uri="{FF2B5EF4-FFF2-40B4-BE49-F238E27FC236}">
                <a16:creationId xmlns:a16="http://schemas.microsoft.com/office/drawing/2014/main" id="{1212B3DB-8CE8-CC49-8DDB-B4AEA5AA7D52}"/>
              </a:ext>
            </a:extLst>
          </p:cNvPr>
          <p:cNvPicPr>
            <a:picLocks noGrp="1" noChangeAspect="1"/>
          </p:cNvPicPr>
          <p:nvPr>
            <p:ph type="pic" sz="quarter" idx="10"/>
          </p:nvPr>
        </p:nvPicPr>
        <p:blipFill>
          <a:blip r:embed="rId3"/>
          <a:srcRect l="16475" r="16475"/>
          <a:stretch>
            <a:fillRect/>
          </a:stretch>
        </p:blipFill>
        <p:spPr/>
      </p:pic>
      <p:sp>
        <p:nvSpPr>
          <p:cNvPr id="7" name="Oval 6">
            <a:hlinkClick r:id="rId2"/>
            <a:extLst>
              <a:ext uri="{FF2B5EF4-FFF2-40B4-BE49-F238E27FC236}">
                <a16:creationId xmlns:a16="http://schemas.microsoft.com/office/drawing/2014/main" id="{63CCAAE2-97D3-5849-D8DC-4B657C18F4C2}"/>
              </a:ext>
            </a:extLst>
          </p:cNvPr>
          <p:cNvSpPr/>
          <p:nvPr/>
        </p:nvSpPr>
        <p:spPr>
          <a:xfrm>
            <a:off x="5889356" y="3751522"/>
            <a:ext cx="1685925" cy="1685925"/>
          </a:xfrm>
          <a:prstGeom prst="ellipse">
            <a:avLst/>
          </a:prstGeom>
          <a:solidFill>
            <a:srgbClr val="DE0A1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a:solidFill>
                  <a:schemeClr val="bg1"/>
                </a:solidFill>
              </a:rPr>
              <a:t>CLICK       TO VIEW</a:t>
            </a:r>
          </a:p>
        </p:txBody>
      </p:sp>
      <p:grpSp>
        <p:nvGrpSpPr>
          <p:cNvPr id="8" name="Google Shape;612;p39">
            <a:extLst>
              <a:ext uri="{FF2B5EF4-FFF2-40B4-BE49-F238E27FC236}">
                <a16:creationId xmlns:a16="http://schemas.microsoft.com/office/drawing/2014/main" id="{4D859F70-1304-046B-2672-12313B9EE99B}"/>
              </a:ext>
            </a:extLst>
          </p:cNvPr>
          <p:cNvGrpSpPr/>
          <p:nvPr/>
        </p:nvGrpSpPr>
        <p:grpSpPr>
          <a:xfrm>
            <a:off x="6505805" y="4795520"/>
            <a:ext cx="453026" cy="462520"/>
            <a:chOff x="3951850" y="2985350"/>
            <a:chExt cx="407950" cy="416500"/>
          </a:xfrm>
        </p:grpSpPr>
        <p:sp>
          <p:nvSpPr>
            <p:cNvPr id="9" name="Google Shape;613;p39">
              <a:extLst>
                <a:ext uri="{FF2B5EF4-FFF2-40B4-BE49-F238E27FC236}">
                  <a16:creationId xmlns:a16="http://schemas.microsoft.com/office/drawing/2014/main" id="{A82ADDCC-86C6-9144-442B-C8EB8AFCB8A0}"/>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4;p39">
              <a:extLst>
                <a:ext uri="{FF2B5EF4-FFF2-40B4-BE49-F238E27FC236}">
                  <a16:creationId xmlns:a16="http://schemas.microsoft.com/office/drawing/2014/main" id="{0FE65E77-70D0-95EB-E05C-FCD8FB3436F5}"/>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5;p39">
              <a:extLst>
                <a:ext uri="{FF2B5EF4-FFF2-40B4-BE49-F238E27FC236}">
                  <a16:creationId xmlns:a16="http://schemas.microsoft.com/office/drawing/2014/main" id="{95D7DE42-2F74-F0CD-7380-910EC59B9EB1}"/>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16;p39">
              <a:extLst>
                <a:ext uri="{FF2B5EF4-FFF2-40B4-BE49-F238E27FC236}">
                  <a16:creationId xmlns:a16="http://schemas.microsoft.com/office/drawing/2014/main" id="{9783EE73-F9AE-A343-D307-62674AFC1690}"/>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74945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F084FC-3258-D85A-43BB-B965692290C6}"/>
              </a:ext>
            </a:extLst>
          </p:cNvPr>
          <p:cNvSpPr>
            <a:spLocks noGrp="1"/>
          </p:cNvSpPr>
          <p:nvPr>
            <p:ph type="body" sz="quarter" idx="18"/>
          </p:nvPr>
        </p:nvSpPr>
        <p:spPr>
          <a:xfrm>
            <a:off x="914400" y="3310540"/>
            <a:ext cx="10479218" cy="2466610"/>
          </a:xfrm>
        </p:spPr>
        <p:txBody>
          <a:bodyPr/>
          <a:lstStyle/>
          <a:p>
            <a:pPr marL="342900" indent="-342900">
              <a:buFont typeface="Arial" panose="020B0604020202020204" pitchFamily="34" charset="0"/>
              <a:buChar char="•"/>
            </a:pPr>
            <a:r>
              <a:rPr lang="en-GB"/>
              <a:t>Tell the story of your business through images</a:t>
            </a:r>
          </a:p>
          <a:p>
            <a:pPr marL="342900" indent="-342900">
              <a:buFont typeface="Arial" panose="020B0604020202020204" pitchFamily="34" charset="0"/>
              <a:buChar char="•"/>
            </a:pPr>
            <a:r>
              <a:rPr lang="en-GB"/>
              <a:t>Photos of yourself, your passion, your skills</a:t>
            </a:r>
          </a:p>
          <a:p>
            <a:pPr marL="342900" indent="-342900">
              <a:buFont typeface="Arial" panose="020B0604020202020204" pitchFamily="34" charset="0"/>
              <a:buChar char="•"/>
            </a:pPr>
            <a:r>
              <a:rPr lang="en-GB"/>
              <a:t>Photos of your product or service</a:t>
            </a:r>
          </a:p>
          <a:p>
            <a:pPr marL="342900" indent="-342900">
              <a:buFont typeface="Arial" panose="020B0604020202020204" pitchFamily="34" charset="0"/>
              <a:buChar char="•"/>
            </a:pPr>
            <a:r>
              <a:rPr lang="en-GB"/>
              <a:t>Snippets of behind the scenes work</a:t>
            </a:r>
          </a:p>
          <a:p>
            <a:pPr marL="342900" indent="-342900">
              <a:buFont typeface="Arial" panose="020B0604020202020204" pitchFamily="34" charset="0"/>
              <a:buChar char="•"/>
            </a:pPr>
            <a:r>
              <a:rPr lang="en-GB"/>
              <a:t>What motivates or Inspires you?</a:t>
            </a:r>
            <a:endParaRPr lang="en-IE"/>
          </a:p>
        </p:txBody>
      </p:sp>
      <p:sp>
        <p:nvSpPr>
          <p:cNvPr id="3" name="Text Placeholder 2">
            <a:extLst>
              <a:ext uri="{FF2B5EF4-FFF2-40B4-BE49-F238E27FC236}">
                <a16:creationId xmlns:a16="http://schemas.microsoft.com/office/drawing/2014/main" id="{1A4FD961-12C1-8FDD-9A7C-C29AC5C01515}"/>
              </a:ext>
            </a:extLst>
          </p:cNvPr>
          <p:cNvSpPr>
            <a:spLocks noGrp="1"/>
          </p:cNvSpPr>
          <p:nvPr>
            <p:ph type="body" sz="quarter" idx="16"/>
          </p:nvPr>
        </p:nvSpPr>
        <p:spPr/>
        <p:txBody>
          <a:bodyPr/>
          <a:lstStyle/>
          <a:p>
            <a:r>
              <a:rPr lang="en-GB">
                <a:solidFill>
                  <a:srgbClr val="DE0A1D"/>
                </a:solidFill>
              </a:rPr>
              <a:t>COMPLETE OUR TELL YOUR STORY STORYBOARD</a:t>
            </a:r>
            <a:endParaRPr lang="en-IE">
              <a:solidFill>
                <a:srgbClr val="DE0A1D"/>
              </a:solidFill>
            </a:endParaRPr>
          </a:p>
        </p:txBody>
      </p:sp>
      <p:sp>
        <p:nvSpPr>
          <p:cNvPr id="11" name="Oval 10">
            <a:hlinkClick r:id="rId2"/>
            <a:extLst>
              <a:ext uri="{FF2B5EF4-FFF2-40B4-BE49-F238E27FC236}">
                <a16:creationId xmlns:a16="http://schemas.microsoft.com/office/drawing/2014/main" id="{FA5D23EA-7C70-04A3-C941-4FA3FEAC57CE}"/>
              </a:ext>
            </a:extLst>
          </p:cNvPr>
          <p:cNvSpPr/>
          <p:nvPr/>
        </p:nvSpPr>
        <p:spPr>
          <a:xfrm>
            <a:off x="10195409" y="269337"/>
            <a:ext cx="1685925" cy="1685925"/>
          </a:xfrm>
          <a:prstGeom prst="ellipse">
            <a:avLst/>
          </a:prstGeom>
          <a:solidFill>
            <a:srgbClr val="DE0A1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b="1">
              <a:solidFill>
                <a:schemeClr val="bg1"/>
              </a:solidFill>
            </a:endParaRPr>
          </a:p>
        </p:txBody>
      </p:sp>
      <p:grpSp>
        <p:nvGrpSpPr>
          <p:cNvPr id="4" name="Google Shape;518;p39">
            <a:extLst>
              <a:ext uri="{FF2B5EF4-FFF2-40B4-BE49-F238E27FC236}">
                <a16:creationId xmlns:a16="http://schemas.microsoft.com/office/drawing/2014/main" id="{57A7620B-EBA9-CAC6-EE60-D92110E6ACFC}"/>
              </a:ext>
            </a:extLst>
          </p:cNvPr>
          <p:cNvGrpSpPr/>
          <p:nvPr/>
        </p:nvGrpSpPr>
        <p:grpSpPr>
          <a:xfrm>
            <a:off x="10532051" y="552290"/>
            <a:ext cx="1002829" cy="1065396"/>
            <a:chOff x="1923675" y="1633650"/>
            <a:chExt cx="436000" cy="435975"/>
          </a:xfrm>
        </p:grpSpPr>
        <p:sp>
          <p:nvSpPr>
            <p:cNvPr id="5" name="Google Shape;519;p39">
              <a:extLst>
                <a:ext uri="{FF2B5EF4-FFF2-40B4-BE49-F238E27FC236}">
                  <a16:creationId xmlns:a16="http://schemas.microsoft.com/office/drawing/2014/main" id="{D29D9E61-8267-1A99-6AB9-94F3876BF533}"/>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3C5772EA-327A-5B1E-0C3A-22E6923F7786}"/>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B63C206F-57C4-4DC1-C77E-105027C4C0CB}"/>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AA799434-3257-CDA2-0867-ADB7D9DF299C}"/>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E7D53947-72CD-F903-94EE-0C3C5A8558F7}"/>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1FF2D1D0-65CA-2F56-D668-0378C6FD97DD}"/>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2" name="Picture 11">
            <a:extLst>
              <a:ext uri="{FF2B5EF4-FFF2-40B4-BE49-F238E27FC236}">
                <a16:creationId xmlns:a16="http://schemas.microsoft.com/office/drawing/2014/main" id="{87C8D7D0-6E8A-F6E6-059F-4A2130C5BB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433" y="1305160"/>
            <a:ext cx="6602850" cy="1031862"/>
          </a:xfrm>
          <a:prstGeom prst="rect">
            <a:avLst/>
          </a:prstGeom>
        </p:spPr>
      </p:pic>
      <p:sp>
        <p:nvSpPr>
          <p:cNvPr id="13" name="Text Placeholder 3">
            <a:extLst>
              <a:ext uri="{FF2B5EF4-FFF2-40B4-BE49-F238E27FC236}">
                <a16:creationId xmlns:a16="http://schemas.microsoft.com/office/drawing/2014/main" id="{9C524206-40A9-13D7-26C3-3B60B0705D9E}"/>
              </a:ext>
            </a:extLst>
          </p:cNvPr>
          <p:cNvSpPr txBox="1">
            <a:spLocks/>
          </p:cNvSpPr>
          <p:nvPr/>
        </p:nvSpPr>
        <p:spPr>
          <a:xfrm>
            <a:off x="643514" y="2728392"/>
            <a:ext cx="11438021" cy="890248"/>
          </a:xfrm>
          <a:prstGeom prst="rect">
            <a:avLst/>
          </a:prstGeom>
        </p:spPr>
        <p:txBody>
          <a:bodyPr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chemeClr val="bg1"/>
                </a:solidFill>
              </a:rPr>
              <a:t>THIS EXERCISE WILL HELP YOU TO DEVELOP YOUR BRAND STORY</a:t>
            </a:r>
          </a:p>
        </p:txBody>
      </p:sp>
    </p:spTree>
    <p:extLst>
      <p:ext uri="{BB962C8B-B14F-4D97-AF65-F5344CB8AC3E}">
        <p14:creationId xmlns:p14="http://schemas.microsoft.com/office/powerpoint/2010/main" val="32003599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Create Your Marketing Tool Box</a:t>
            </a:r>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04</a:t>
            </a:r>
          </a:p>
        </p:txBody>
      </p:sp>
    </p:spTree>
    <p:extLst>
      <p:ext uri="{BB962C8B-B14F-4D97-AF65-F5344CB8AC3E}">
        <p14:creationId xmlns:p14="http://schemas.microsoft.com/office/powerpoint/2010/main" val="30308427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C07A00-1502-597A-D6FB-B997F3D9A82B}"/>
              </a:ext>
            </a:extLst>
          </p:cNvPr>
          <p:cNvSpPr>
            <a:spLocks noGrp="1"/>
          </p:cNvSpPr>
          <p:nvPr>
            <p:ph type="body" sz="quarter" idx="18"/>
          </p:nvPr>
        </p:nvSpPr>
        <p:spPr>
          <a:xfrm>
            <a:off x="914400" y="2169763"/>
            <a:ext cx="6913634" cy="3440624"/>
          </a:xfrm>
        </p:spPr>
        <p:txBody>
          <a:bodyPr lIns="91440" tIns="45720" rIns="91440" bIns="45720" anchor="t"/>
          <a:lstStyle/>
          <a:p>
            <a:r>
              <a:rPr lang="en-US" dirty="0">
                <a:cs typeface="Calibri"/>
              </a:rPr>
              <a:t>What do you need in your Marketing toolbox?</a:t>
            </a:r>
          </a:p>
          <a:p>
            <a:pPr marL="342900" indent="-342900">
              <a:buChar char="•"/>
            </a:pPr>
            <a:r>
              <a:rPr lang="en-US" dirty="0">
                <a:cs typeface="Calibri"/>
              </a:rPr>
              <a:t>An online presence – Make it work for you</a:t>
            </a:r>
          </a:p>
          <a:p>
            <a:pPr marL="342900" indent="-342900">
              <a:buChar char="•"/>
            </a:pPr>
            <a:r>
              <a:rPr lang="en-US" dirty="0">
                <a:cs typeface="Calibri"/>
              </a:rPr>
              <a:t>Promotional or Marketing Materials – An essential element</a:t>
            </a:r>
          </a:p>
          <a:p>
            <a:pPr marL="342900" indent="-342900">
              <a:buChar char="•"/>
            </a:pPr>
            <a:r>
              <a:rPr lang="en-US" dirty="0">
                <a:cs typeface="Calibri"/>
              </a:rPr>
              <a:t>Email Marketing – A powerful data driven tool</a:t>
            </a:r>
          </a:p>
          <a:p>
            <a:pPr marL="342900" indent="-342900">
              <a:buChar char="•"/>
            </a:pPr>
            <a:r>
              <a:rPr lang="en-US" dirty="0">
                <a:cs typeface="Calibri"/>
              </a:rPr>
              <a:t>Launching Your Business – Leverage community</a:t>
            </a:r>
          </a:p>
        </p:txBody>
      </p:sp>
      <p:sp>
        <p:nvSpPr>
          <p:cNvPr id="3" name="Text Placeholder 2">
            <a:extLst>
              <a:ext uri="{FF2B5EF4-FFF2-40B4-BE49-F238E27FC236}">
                <a16:creationId xmlns:a16="http://schemas.microsoft.com/office/drawing/2014/main" id="{BF1FE1BD-677B-B60B-1E59-F398787FF922}"/>
              </a:ext>
            </a:extLst>
          </p:cNvPr>
          <p:cNvSpPr>
            <a:spLocks noGrp="1"/>
          </p:cNvSpPr>
          <p:nvPr>
            <p:ph type="body" sz="quarter" idx="16"/>
          </p:nvPr>
        </p:nvSpPr>
        <p:spPr>
          <a:xfrm>
            <a:off x="141149" y="468321"/>
            <a:ext cx="10595237" cy="803654"/>
          </a:xfrm>
        </p:spPr>
        <p:txBody>
          <a:bodyPr/>
          <a:lstStyle/>
          <a:p>
            <a:endParaRPr lang="en-US" dirty="0"/>
          </a:p>
        </p:txBody>
      </p:sp>
      <p:sp>
        <p:nvSpPr>
          <p:cNvPr id="5" name="Freeform 10">
            <a:extLst>
              <a:ext uri="{FF2B5EF4-FFF2-40B4-BE49-F238E27FC236}">
                <a16:creationId xmlns:a16="http://schemas.microsoft.com/office/drawing/2014/main" id="{6ED5F72A-4FE8-781E-3302-234FD4420F71}"/>
              </a:ext>
            </a:extLst>
          </p:cNvPr>
          <p:cNvSpPr/>
          <p:nvPr/>
        </p:nvSpPr>
        <p:spPr>
          <a:xfrm>
            <a:off x="0" y="443959"/>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en-US" sz="3600" dirty="0">
                <a:latin typeface="Calibri"/>
                <a:cs typeface="Calibri"/>
              </a:rPr>
              <a:t>Your Marketing </a:t>
            </a:r>
            <a:r>
              <a:rPr lang="en-US" sz="3600" dirty="0" err="1">
                <a:latin typeface="Calibri"/>
                <a:cs typeface="Calibri"/>
              </a:rPr>
              <a:t>Toobox</a:t>
            </a:r>
            <a:endParaRPr lang="en-US" sz="3600" b="0" i="0" dirty="0">
              <a:latin typeface="Calibri" panose="020F0502020204030204" pitchFamily="34" charset="0"/>
            </a:endParaRPr>
          </a:p>
        </p:txBody>
      </p:sp>
      <p:pic>
        <p:nvPicPr>
          <p:cNvPr id="6" name="Picture 5" descr="A group of people sitting at a table looking at a computer screen&#10;&#10;Description automatically generated">
            <a:extLst>
              <a:ext uri="{FF2B5EF4-FFF2-40B4-BE49-F238E27FC236}">
                <a16:creationId xmlns:a16="http://schemas.microsoft.com/office/drawing/2014/main" id="{8FBFBBE8-F0B2-7C0A-2F40-E5E5D12B5537}"/>
              </a:ext>
            </a:extLst>
          </p:cNvPr>
          <p:cNvPicPr>
            <a:picLocks noChangeAspect="1"/>
          </p:cNvPicPr>
          <p:nvPr/>
        </p:nvPicPr>
        <p:blipFill>
          <a:blip r:embed="rId2"/>
          <a:stretch>
            <a:fillRect/>
          </a:stretch>
        </p:blipFill>
        <p:spPr>
          <a:xfrm>
            <a:off x="7809961" y="1265207"/>
            <a:ext cx="3875777" cy="4816416"/>
          </a:xfrm>
          <a:prstGeom prst="rect">
            <a:avLst/>
          </a:prstGeom>
        </p:spPr>
      </p:pic>
      <p:sp>
        <p:nvSpPr>
          <p:cNvPr id="8" name="Oval 7">
            <a:extLst>
              <a:ext uri="{FF2B5EF4-FFF2-40B4-BE49-F238E27FC236}">
                <a16:creationId xmlns:a16="http://schemas.microsoft.com/office/drawing/2014/main" id="{F9925FB6-39F6-8812-F34C-E11A38DBE003}"/>
              </a:ext>
            </a:extLst>
          </p:cNvPr>
          <p:cNvSpPr/>
          <p:nvPr/>
        </p:nvSpPr>
        <p:spPr>
          <a:xfrm>
            <a:off x="7518816" y="1522263"/>
            <a:ext cx="1394790" cy="1394791"/>
          </a:xfrm>
          <a:prstGeom prst="ellipse">
            <a:avLst/>
          </a:prstGeom>
          <a:solidFill>
            <a:srgbClr val="FDBD2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Podcast outline">
            <a:extLst>
              <a:ext uri="{FF2B5EF4-FFF2-40B4-BE49-F238E27FC236}">
                <a16:creationId xmlns:a16="http://schemas.microsoft.com/office/drawing/2014/main" id="{C1BD24C9-B685-5C98-E68E-30F4D73FD2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59148" y="1762539"/>
            <a:ext cx="914400" cy="914400"/>
          </a:xfrm>
          <a:prstGeom prst="rect">
            <a:avLst/>
          </a:prstGeom>
        </p:spPr>
      </p:pic>
    </p:spTree>
    <p:extLst>
      <p:ext uri="{BB962C8B-B14F-4D97-AF65-F5344CB8AC3E}">
        <p14:creationId xmlns:p14="http://schemas.microsoft.com/office/powerpoint/2010/main" val="2971239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53273" y="809365"/>
            <a:ext cx="9192068" cy="3849918"/>
          </a:xfrm>
        </p:spPr>
        <p:txBody>
          <a:bodyPr/>
          <a:lstStyle/>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553273" y="809365"/>
            <a:ext cx="9632553" cy="803654"/>
          </a:xfrm>
        </p:spPr>
        <p:txBody>
          <a:bodyPr/>
          <a:lstStyle/>
          <a:p>
            <a:r>
              <a:rPr lang="en-US" dirty="0">
                <a:solidFill>
                  <a:schemeClr val="bg1"/>
                </a:solidFill>
              </a:rPr>
              <a:t>Learning Outcomes </a:t>
            </a:r>
          </a:p>
          <a:p>
            <a:endParaRPr lang="en-US" dirty="0"/>
          </a:p>
          <a:p>
            <a:r>
              <a:rPr lang="en-US" sz="2400" b="1" dirty="0">
                <a:solidFill>
                  <a:srgbClr val="47B5C8"/>
                </a:solidFill>
              </a:rPr>
              <a:t>BEHAVIOURS:</a:t>
            </a:r>
          </a:p>
          <a:p>
            <a:pPr marL="342900" indent="-342900">
              <a:buFont typeface="Arial" panose="020B0604020202020204" pitchFamily="34" charset="0"/>
              <a:buChar char="•"/>
            </a:pPr>
            <a:r>
              <a:rPr lang="en-GB" sz="2400" dirty="0"/>
              <a:t>Demonstrate adaptability by adjusting marketing strategies based on market feedback and changing market conditions.</a:t>
            </a:r>
          </a:p>
          <a:p>
            <a:pPr marL="342900" indent="-342900">
              <a:buFont typeface="Arial" panose="020B0604020202020204" pitchFamily="34" charset="0"/>
              <a:buChar char="•"/>
            </a:pPr>
            <a:r>
              <a:rPr lang="en-GB" sz="2400" dirty="0"/>
              <a:t>Show resilience in facing and overcoming the unique challenges that come with being an underrepresented entrepreneur in the business world.</a:t>
            </a:r>
          </a:p>
          <a:p>
            <a:pPr marL="342900" indent="-342900">
              <a:buFont typeface="Arial" panose="020B0604020202020204" pitchFamily="34" charset="0"/>
              <a:buChar char="•"/>
            </a:pPr>
            <a:r>
              <a:rPr lang="en-GB" sz="2400" dirty="0"/>
              <a:t>Maintain ethical marketing and sales practices that respect customer privacy and promote transparency.</a:t>
            </a:r>
            <a:endParaRPr lang="en-US" sz="2400" dirty="0"/>
          </a:p>
          <a:p>
            <a:endParaRPr lang="en-US" dirty="0"/>
          </a:p>
        </p:txBody>
      </p:sp>
    </p:spTree>
    <p:extLst>
      <p:ext uri="{BB962C8B-B14F-4D97-AF65-F5344CB8AC3E}">
        <p14:creationId xmlns:p14="http://schemas.microsoft.com/office/powerpoint/2010/main" val="32279888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0C435D-FEE4-CCF4-409B-B718E6B6DFE2}"/>
              </a:ext>
            </a:extLst>
          </p:cNvPr>
          <p:cNvSpPr>
            <a:spLocks noGrp="1"/>
          </p:cNvSpPr>
          <p:nvPr>
            <p:ph type="body" sz="quarter" idx="16"/>
          </p:nvPr>
        </p:nvSpPr>
        <p:spPr/>
        <p:txBody>
          <a:bodyPr/>
          <a:lstStyle/>
          <a:p>
            <a:endParaRPr lang="en-US"/>
          </a:p>
        </p:txBody>
      </p:sp>
      <p:sp>
        <p:nvSpPr>
          <p:cNvPr id="5" name="Freeform 10">
            <a:extLst>
              <a:ext uri="{FF2B5EF4-FFF2-40B4-BE49-F238E27FC236}">
                <a16:creationId xmlns:a16="http://schemas.microsoft.com/office/drawing/2014/main" id="{C1F92805-D754-118A-BB0E-885D7D7E5EE2}"/>
              </a:ext>
            </a:extLst>
          </p:cNvPr>
          <p:cNvSpPr/>
          <p:nvPr/>
        </p:nvSpPr>
        <p:spPr>
          <a:xfrm>
            <a:off x="415291" y="760927"/>
            <a:ext cx="919471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en-US" sz="3600">
                <a:latin typeface="Calibri"/>
                <a:cs typeface="Calibri"/>
              </a:rPr>
              <a:t>Your Online Presence – Make It Work for You</a:t>
            </a:r>
            <a:endParaRPr lang="en-US" sz="3600" b="0" i="0">
              <a:latin typeface="Calibri" panose="020F0502020204030204" pitchFamily="34" charset="0"/>
              <a:cs typeface="Calibri"/>
            </a:endParaRPr>
          </a:p>
        </p:txBody>
      </p:sp>
      <p:sp>
        <p:nvSpPr>
          <p:cNvPr id="6" name="Text Placeholder 4">
            <a:extLst>
              <a:ext uri="{FF2B5EF4-FFF2-40B4-BE49-F238E27FC236}">
                <a16:creationId xmlns:a16="http://schemas.microsoft.com/office/drawing/2014/main" id="{5A07E35C-3202-30E7-DD7A-329CA6C7514D}"/>
              </a:ext>
            </a:extLst>
          </p:cNvPr>
          <p:cNvSpPr>
            <a:spLocks noGrp="1"/>
          </p:cNvSpPr>
          <p:nvPr/>
        </p:nvSpPr>
        <p:spPr>
          <a:xfrm>
            <a:off x="736368" y="1714155"/>
            <a:ext cx="3457748" cy="410648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a:solidFill>
                  <a:srgbClr val="47B5C8"/>
                </a:solidFill>
              </a:rPr>
              <a:t>Think of your website as your hub serving as your </a:t>
            </a:r>
            <a:r>
              <a:rPr lang="en-US" b="1">
                <a:solidFill>
                  <a:srgbClr val="47B5C8"/>
                </a:solidFill>
              </a:rPr>
              <a:t>always open shopfront</a:t>
            </a:r>
            <a:r>
              <a:rPr lang="en-US">
                <a:solidFill>
                  <a:srgbClr val="47B5C8"/>
                </a:solidFill>
              </a:rPr>
              <a:t>. It is what people will see when they look for you. </a:t>
            </a:r>
            <a:endParaRPr lang="en-US">
              <a:solidFill>
                <a:srgbClr val="47B5C8"/>
              </a:solidFill>
              <a:cs typeface="Calibri"/>
            </a:endParaRPr>
          </a:p>
          <a:p>
            <a:r>
              <a:rPr lang="en-US">
                <a:solidFill>
                  <a:srgbClr val="47B5C8"/>
                </a:solidFill>
              </a:rPr>
              <a:t>Make sure your first impression is a good one.</a:t>
            </a:r>
            <a:endParaRPr lang="en-US">
              <a:solidFill>
                <a:srgbClr val="47B5C8"/>
              </a:solidFill>
              <a:cs typeface="Calibri"/>
            </a:endParaRPr>
          </a:p>
          <a:p>
            <a:r>
              <a:rPr lang="en-US">
                <a:solidFill>
                  <a:srgbClr val="47B5C8"/>
                </a:solidFill>
              </a:rPr>
              <a:t>Thought and effort into the design of the website will pay dividends.</a:t>
            </a:r>
            <a:endParaRPr lang="en-US">
              <a:solidFill>
                <a:srgbClr val="47B5C8"/>
              </a:solidFill>
              <a:cs typeface="Calibri"/>
            </a:endParaRPr>
          </a:p>
        </p:txBody>
      </p:sp>
      <p:sp>
        <p:nvSpPr>
          <p:cNvPr id="7" name="Text Placeholder 4">
            <a:extLst>
              <a:ext uri="{FF2B5EF4-FFF2-40B4-BE49-F238E27FC236}">
                <a16:creationId xmlns:a16="http://schemas.microsoft.com/office/drawing/2014/main" id="{47FBE380-1B26-B2BB-FDA7-A3292040E6ED}"/>
              </a:ext>
            </a:extLst>
          </p:cNvPr>
          <p:cNvSpPr txBox="1">
            <a:spLocks/>
          </p:cNvSpPr>
          <p:nvPr/>
        </p:nvSpPr>
        <p:spPr>
          <a:xfrm>
            <a:off x="4193740" y="1715661"/>
            <a:ext cx="6766559" cy="6434050"/>
          </a:xfrm>
          <a:prstGeom prst="rect">
            <a:avLst/>
          </a:prstGeom>
        </p:spPr>
        <p:txBody>
          <a:bodyPr vert="horz" lIns="91440" tIns="45720" rIns="91440" bIns="45720" numCol="1"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Clr>
                <a:srgbClr val="DE0A1D"/>
              </a:buClr>
              <a:buFont typeface="Arial" panose="020B0604020202020204" pitchFamily="34" charset="0"/>
              <a:buChar char="•"/>
            </a:pPr>
            <a:r>
              <a:rPr lang="en-US" sz="2400" dirty="0">
                <a:solidFill>
                  <a:srgbClr val="595959"/>
                </a:solidFill>
              </a:rPr>
              <a:t>Define your goals for the website</a:t>
            </a:r>
            <a:endParaRPr lang="en-US" sz="2400" dirty="0">
              <a:solidFill>
                <a:srgbClr val="595959"/>
              </a:solidFill>
              <a:cs typeface="Calibri"/>
            </a:endParaRPr>
          </a:p>
          <a:p>
            <a:pPr marL="342900" indent="-342900">
              <a:buClr>
                <a:srgbClr val="DE0A1D"/>
              </a:buClr>
              <a:buFont typeface="Arial" panose="020B0604020202020204" pitchFamily="34" charset="0"/>
              <a:buChar char="•"/>
            </a:pPr>
            <a:r>
              <a:rPr lang="en-US" sz="2400" dirty="0">
                <a:solidFill>
                  <a:srgbClr val="595959"/>
                </a:solidFill>
              </a:rPr>
              <a:t>What information do you want to highlight on the website?</a:t>
            </a:r>
            <a:endParaRPr lang="en-US" sz="2400" dirty="0">
              <a:solidFill>
                <a:srgbClr val="595959"/>
              </a:solidFill>
              <a:cs typeface="Calibri"/>
            </a:endParaRPr>
          </a:p>
          <a:p>
            <a:pPr marL="342900" indent="-342900">
              <a:buClr>
                <a:srgbClr val="DE0A1D"/>
              </a:buClr>
              <a:buFont typeface="Arial" panose="020B0604020202020204" pitchFamily="34" charset="0"/>
              <a:buChar char="•"/>
            </a:pPr>
            <a:r>
              <a:rPr lang="en-US" sz="2400" dirty="0">
                <a:solidFill>
                  <a:srgbClr val="595959"/>
                </a:solidFill>
              </a:rPr>
              <a:t>How can you highlight your Unique Selling Points?</a:t>
            </a:r>
            <a:endParaRPr lang="en-US" sz="2400" dirty="0">
              <a:solidFill>
                <a:srgbClr val="595959"/>
              </a:solidFill>
              <a:cs typeface="Calibri"/>
            </a:endParaRPr>
          </a:p>
          <a:p>
            <a:pPr marL="342900" indent="-342900">
              <a:buClr>
                <a:srgbClr val="DE0A1D"/>
              </a:buClr>
              <a:buFont typeface="Arial" panose="020B0604020202020204" pitchFamily="34" charset="0"/>
              <a:buChar char="•"/>
            </a:pPr>
            <a:r>
              <a:rPr lang="en-US" sz="2400" dirty="0">
                <a:solidFill>
                  <a:srgbClr val="595959"/>
                </a:solidFill>
              </a:rPr>
              <a:t>How do want the visitor to experience this ? E.g. through video, image gallery,  downloads etc.</a:t>
            </a:r>
          </a:p>
          <a:p>
            <a:pPr marL="342900" indent="-342900">
              <a:buClr>
                <a:srgbClr val="DE0A1D"/>
              </a:buClr>
              <a:buFont typeface="Arial" panose="020B0604020202020204" pitchFamily="34" charset="0"/>
              <a:buChar char="•"/>
            </a:pPr>
            <a:r>
              <a:rPr lang="en-US" sz="2400" dirty="0">
                <a:solidFill>
                  <a:srgbClr val="595959"/>
                </a:solidFill>
              </a:rPr>
              <a:t>What layout is appropriate to your business</a:t>
            </a:r>
          </a:p>
          <a:p>
            <a:pPr marL="342900" indent="-342900">
              <a:buClr>
                <a:srgbClr val="DE0A1D"/>
              </a:buClr>
              <a:buFont typeface="Arial" panose="020B0604020202020204" pitchFamily="34" charset="0"/>
              <a:buChar char="•"/>
            </a:pPr>
            <a:r>
              <a:rPr lang="en-US" sz="2400" dirty="0">
                <a:solidFill>
                  <a:srgbClr val="595959"/>
                </a:solidFill>
              </a:rPr>
              <a:t>How can your website capture potential leads? e.g. Sign up to our Newsletter</a:t>
            </a:r>
            <a:endParaRPr lang="en-US" sz="2400" dirty="0">
              <a:solidFill>
                <a:srgbClr val="595959"/>
              </a:solidFill>
              <a:cs typeface="Calibri"/>
            </a:endParaRPr>
          </a:p>
          <a:p>
            <a:pPr marL="342900" indent="-342900">
              <a:buClr>
                <a:srgbClr val="DE0A1D"/>
              </a:buClr>
              <a:buFont typeface="Arial" panose="020B0604020202020204" pitchFamily="34" charset="0"/>
              <a:buChar char="•"/>
            </a:pPr>
            <a:r>
              <a:rPr lang="en-US" sz="2400" dirty="0">
                <a:solidFill>
                  <a:srgbClr val="595959"/>
                </a:solidFill>
              </a:rPr>
              <a:t>Cost considerations – can a free site give the same functionality as a custom design?</a:t>
            </a:r>
            <a:endParaRPr lang="en-US" sz="2400" dirty="0">
              <a:solidFill>
                <a:srgbClr val="595959"/>
              </a:solidFill>
              <a:cs typeface="Calibri"/>
            </a:endParaRPr>
          </a:p>
        </p:txBody>
      </p:sp>
    </p:spTree>
    <p:extLst>
      <p:ext uri="{BB962C8B-B14F-4D97-AF65-F5344CB8AC3E}">
        <p14:creationId xmlns:p14="http://schemas.microsoft.com/office/powerpoint/2010/main" val="35854674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C87C38-9364-3798-7FEF-B2BAE20D8895}"/>
              </a:ext>
            </a:extLst>
          </p:cNvPr>
          <p:cNvSpPr>
            <a:spLocks noGrp="1"/>
          </p:cNvSpPr>
          <p:nvPr>
            <p:ph type="body" sz="quarter" idx="16"/>
          </p:nvPr>
        </p:nvSpPr>
        <p:spPr/>
        <p:txBody>
          <a:bodyPr/>
          <a:lstStyle/>
          <a:p>
            <a:endParaRPr lang="en-US"/>
          </a:p>
        </p:txBody>
      </p:sp>
      <p:sp>
        <p:nvSpPr>
          <p:cNvPr id="5" name="Freeform 10">
            <a:extLst>
              <a:ext uri="{FF2B5EF4-FFF2-40B4-BE49-F238E27FC236}">
                <a16:creationId xmlns:a16="http://schemas.microsoft.com/office/drawing/2014/main" id="{77CB65A8-D7E1-6EBA-37F7-4A696B96055A}"/>
              </a:ext>
            </a:extLst>
          </p:cNvPr>
          <p:cNvSpPr/>
          <p:nvPr/>
        </p:nvSpPr>
        <p:spPr>
          <a:xfrm>
            <a:off x="415291" y="760927"/>
            <a:ext cx="919471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en-US" sz="3600">
                <a:latin typeface="Calibri"/>
                <a:cs typeface="Calibri"/>
              </a:rPr>
              <a:t>Your Website – The Essentials</a:t>
            </a:r>
            <a:endParaRPr lang="en-US" sz="3600" b="0" i="0">
              <a:latin typeface="Calibri" panose="020F0502020204030204" pitchFamily="34" charset="0"/>
              <a:cs typeface="Calibri"/>
            </a:endParaRPr>
          </a:p>
        </p:txBody>
      </p:sp>
      <p:sp>
        <p:nvSpPr>
          <p:cNvPr id="7" name="TextBox 6">
            <a:extLst>
              <a:ext uri="{FF2B5EF4-FFF2-40B4-BE49-F238E27FC236}">
                <a16:creationId xmlns:a16="http://schemas.microsoft.com/office/drawing/2014/main" id="{D209B359-9509-25CB-85D7-04965916AE24}"/>
              </a:ext>
            </a:extLst>
          </p:cNvPr>
          <p:cNvSpPr txBox="1"/>
          <p:nvPr/>
        </p:nvSpPr>
        <p:spPr>
          <a:xfrm>
            <a:off x="3462498" y="1718022"/>
            <a:ext cx="7254585"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595959"/>
                </a:solidFill>
                <a:cs typeface="Calibri"/>
              </a:rPr>
              <a:t>Your homepage is the initial point of contact for visitors. It must answer 2 key questions – What do you do? And Why should I trust you? Give visitors a reason to stay on your website</a:t>
            </a:r>
            <a:endParaRPr lang="en-US" sz="2400">
              <a:solidFill>
                <a:srgbClr val="595959"/>
              </a:solidFill>
            </a:endParaRPr>
          </a:p>
        </p:txBody>
      </p:sp>
      <p:sp>
        <p:nvSpPr>
          <p:cNvPr id="8" name="TextBox 7">
            <a:extLst>
              <a:ext uri="{FF2B5EF4-FFF2-40B4-BE49-F238E27FC236}">
                <a16:creationId xmlns:a16="http://schemas.microsoft.com/office/drawing/2014/main" id="{A8390758-C05B-B438-3ECB-60B03CFD94E1}"/>
              </a:ext>
            </a:extLst>
          </p:cNvPr>
          <p:cNvSpPr txBox="1"/>
          <p:nvPr/>
        </p:nvSpPr>
        <p:spPr>
          <a:xfrm>
            <a:off x="800619" y="2276557"/>
            <a:ext cx="27431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DE0A1D"/>
                </a:solidFill>
                <a:cs typeface="Calibri"/>
              </a:rPr>
              <a:t>The Structure</a:t>
            </a:r>
            <a:endParaRPr lang="en-US" sz="2400" b="1">
              <a:solidFill>
                <a:srgbClr val="DE0A1D"/>
              </a:solidFill>
            </a:endParaRPr>
          </a:p>
        </p:txBody>
      </p:sp>
      <p:sp>
        <p:nvSpPr>
          <p:cNvPr id="9" name="TextBox 8">
            <a:extLst>
              <a:ext uri="{FF2B5EF4-FFF2-40B4-BE49-F238E27FC236}">
                <a16:creationId xmlns:a16="http://schemas.microsoft.com/office/drawing/2014/main" id="{19B96006-3936-CB1B-84FC-B46325B19C5D}"/>
              </a:ext>
            </a:extLst>
          </p:cNvPr>
          <p:cNvSpPr txBox="1"/>
          <p:nvPr/>
        </p:nvSpPr>
        <p:spPr>
          <a:xfrm>
            <a:off x="3475356" y="3427708"/>
            <a:ext cx="724592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595959"/>
                </a:solidFill>
                <a:cs typeface="Calibri"/>
              </a:rPr>
              <a:t>Reinforce that trust. Share your profile and give evidence of why you are special.  Remember 78% of people trust a recommendation and only 14% trust advertisements</a:t>
            </a:r>
            <a:endParaRPr lang="en-US" sz="2400">
              <a:cs typeface="Calibri"/>
            </a:endParaRPr>
          </a:p>
        </p:txBody>
      </p:sp>
      <p:sp>
        <p:nvSpPr>
          <p:cNvPr id="10" name="TextBox 9">
            <a:extLst>
              <a:ext uri="{FF2B5EF4-FFF2-40B4-BE49-F238E27FC236}">
                <a16:creationId xmlns:a16="http://schemas.microsoft.com/office/drawing/2014/main" id="{55A9F933-7C41-729F-B27A-F722D4748DA5}"/>
              </a:ext>
            </a:extLst>
          </p:cNvPr>
          <p:cNvSpPr txBox="1"/>
          <p:nvPr/>
        </p:nvSpPr>
        <p:spPr>
          <a:xfrm>
            <a:off x="800619" y="3566761"/>
            <a:ext cx="27431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DE0A1D"/>
                </a:solidFill>
                <a:cs typeface="Calibri"/>
              </a:rPr>
              <a:t>The About Page</a:t>
            </a:r>
            <a:endParaRPr lang="en-US" sz="2400" b="1">
              <a:solidFill>
                <a:srgbClr val="DE0A1D"/>
              </a:solidFill>
            </a:endParaRPr>
          </a:p>
        </p:txBody>
      </p:sp>
      <p:sp>
        <p:nvSpPr>
          <p:cNvPr id="11" name="TextBox 10">
            <a:extLst>
              <a:ext uri="{FF2B5EF4-FFF2-40B4-BE49-F238E27FC236}">
                <a16:creationId xmlns:a16="http://schemas.microsoft.com/office/drawing/2014/main" id="{6B83276E-AC1B-3E41-7650-1A241C87712F}"/>
              </a:ext>
            </a:extLst>
          </p:cNvPr>
          <p:cNvSpPr txBox="1"/>
          <p:nvPr/>
        </p:nvSpPr>
        <p:spPr>
          <a:xfrm>
            <a:off x="800619" y="4943557"/>
            <a:ext cx="27431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DE0A1D"/>
                </a:solidFill>
                <a:cs typeface="Calibri"/>
              </a:rPr>
              <a:t>Contact Page</a:t>
            </a:r>
            <a:endParaRPr lang="en-US" sz="2400" b="1">
              <a:solidFill>
                <a:srgbClr val="DE0A1D"/>
              </a:solidFill>
            </a:endParaRPr>
          </a:p>
        </p:txBody>
      </p:sp>
      <p:sp>
        <p:nvSpPr>
          <p:cNvPr id="12" name="TextBox 11">
            <a:extLst>
              <a:ext uri="{FF2B5EF4-FFF2-40B4-BE49-F238E27FC236}">
                <a16:creationId xmlns:a16="http://schemas.microsoft.com/office/drawing/2014/main" id="{7871CAAF-E08E-3185-D00A-9AD2149FF083}"/>
              </a:ext>
            </a:extLst>
          </p:cNvPr>
          <p:cNvSpPr txBox="1"/>
          <p:nvPr/>
        </p:nvSpPr>
        <p:spPr>
          <a:xfrm>
            <a:off x="3466696" y="4804503"/>
            <a:ext cx="724592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595959"/>
                </a:solidFill>
                <a:cs typeface="Calibri"/>
              </a:rPr>
              <a:t>Make it easy for people to contact you on EVERY page. Email and phone number and address clearly displayed, add Google Map if appropriate</a:t>
            </a:r>
          </a:p>
        </p:txBody>
      </p:sp>
    </p:spTree>
    <p:extLst>
      <p:ext uri="{BB962C8B-B14F-4D97-AF65-F5344CB8AC3E}">
        <p14:creationId xmlns:p14="http://schemas.microsoft.com/office/powerpoint/2010/main" val="19115604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screenshot of a phone&#10;&#10;Description automatically generated">
            <a:extLst>
              <a:ext uri="{FF2B5EF4-FFF2-40B4-BE49-F238E27FC236}">
                <a16:creationId xmlns:a16="http://schemas.microsoft.com/office/drawing/2014/main" id="{D0D409A4-8CC2-3F62-ACD6-67E7C8AB3FFE}"/>
              </a:ext>
            </a:extLst>
          </p:cNvPr>
          <p:cNvPicPr>
            <a:picLocks noGrp="1" noChangeAspect="1"/>
          </p:cNvPicPr>
          <p:nvPr>
            <p:ph type="pic" sz="quarter" idx="10"/>
          </p:nvPr>
        </p:nvPicPr>
        <p:blipFill>
          <a:blip r:embed="rId2"/>
          <a:srcRect t="4125" b="4125"/>
          <a:stretch/>
        </p:blipFill>
        <p:spPr/>
      </p:pic>
      <p:sp>
        <p:nvSpPr>
          <p:cNvPr id="3" name="Text Placeholder 2">
            <a:extLst>
              <a:ext uri="{FF2B5EF4-FFF2-40B4-BE49-F238E27FC236}">
                <a16:creationId xmlns:a16="http://schemas.microsoft.com/office/drawing/2014/main" id="{1134F226-EC58-21D5-B9B9-536FDE00DC5C}"/>
              </a:ext>
            </a:extLst>
          </p:cNvPr>
          <p:cNvSpPr>
            <a:spLocks noGrp="1"/>
          </p:cNvSpPr>
          <p:nvPr>
            <p:ph type="body" sz="quarter" idx="18"/>
          </p:nvPr>
        </p:nvSpPr>
        <p:spPr>
          <a:xfrm>
            <a:off x="835670" y="1966337"/>
            <a:ext cx="7199389" cy="3291086"/>
          </a:xfrm>
        </p:spPr>
        <p:txBody>
          <a:bodyPr lIns="91440" tIns="45720" rIns="91440" bIns="45720" anchor="t"/>
          <a:lstStyle/>
          <a:p>
            <a:pPr marL="0" indent="0"/>
            <a:r>
              <a:rPr lang="en-US" dirty="0">
                <a:cs typeface="Calibri"/>
              </a:rPr>
              <a:t>By creating a local page on Google My Business, your business information can show up in Google Search, Google Earth, and other Google properties</a:t>
            </a:r>
          </a:p>
          <a:p>
            <a:pPr marL="0" indent="0"/>
            <a:endParaRPr lang="en-US" sz="2800" dirty="0">
              <a:cs typeface="Calibri"/>
              <a:hlinkClick r:id="rId3">
                <a:extLst>
                  <a:ext uri="{A12FA001-AC4F-418D-AE19-62706E023703}">
                    <ahyp:hlinkClr xmlns:ahyp="http://schemas.microsoft.com/office/drawing/2018/hyperlinkcolor" val="tx"/>
                  </a:ext>
                </a:extLst>
              </a:hlinkClick>
            </a:endParaRPr>
          </a:p>
          <a:p>
            <a:pPr marL="0" indent="0"/>
            <a:r>
              <a:rPr lang="en-US" sz="2800" dirty="0">
                <a:cs typeface="Calibri"/>
                <a:hlinkClick r:id="rId3">
                  <a:extLst>
                    <a:ext uri="{A12FA001-AC4F-418D-AE19-62706E023703}">
                      <ahyp:hlinkClr xmlns:ahyp="http://schemas.microsoft.com/office/drawing/2018/hyperlinkcolor" val="tx"/>
                    </a:ext>
                  </a:extLst>
                </a:hlinkClick>
              </a:rPr>
              <a:t>https://support.google.com/business</a:t>
            </a:r>
            <a:endParaRPr lang="en-US" sz="2800" dirty="0">
              <a:cs typeface="Calibri"/>
            </a:endParaRPr>
          </a:p>
          <a:p>
            <a:pPr marL="0" indent="0"/>
            <a:endParaRPr lang="en-US" sz="2800" dirty="0">
              <a:solidFill>
                <a:srgbClr val="000000"/>
              </a:solidFill>
              <a:cs typeface="Calibri"/>
            </a:endParaRPr>
          </a:p>
          <a:p>
            <a:endParaRPr lang="en-US" dirty="0">
              <a:cs typeface="Calibri"/>
            </a:endParaRPr>
          </a:p>
        </p:txBody>
      </p:sp>
      <p:sp>
        <p:nvSpPr>
          <p:cNvPr id="4" name="Text Placeholder 3">
            <a:extLst>
              <a:ext uri="{FF2B5EF4-FFF2-40B4-BE49-F238E27FC236}">
                <a16:creationId xmlns:a16="http://schemas.microsoft.com/office/drawing/2014/main" id="{465B6BD8-C30B-3DE8-586F-2501CD4A804D}"/>
              </a:ext>
            </a:extLst>
          </p:cNvPr>
          <p:cNvSpPr>
            <a:spLocks noGrp="1"/>
          </p:cNvSpPr>
          <p:nvPr>
            <p:ph type="body" sz="quarter" idx="16"/>
          </p:nvPr>
        </p:nvSpPr>
        <p:spPr>
          <a:xfrm>
            <a:off x="581998" y="973685"/>
            <a:ext cx="7954368" cy="992652"/>
          </a:xfrm>
        </p:spPr>
        <p:txBody>
          <a:bodyPr lIns="91440" tIns="45720" rIns="91440" bIns="45720" anchor="t">
            <a:noAutofit/>
          </a:bodyPr>
          <a:lstStyle/>
          <a:p>
            <a:r>
              <a:rPr lang="en-US" b="1" dirty="0">
                <a:cs typeface="Calibri"/>
              </a:rPr>
              <a:t>Claim your space - Google My Business</a:t>
            </a:r>
            <a:endParaRPr lang="en-US" b="1" dirty="0"/>
          </a:p>
        </p:txBody>
      </p:sp>
    </p:spTree>
    <p:extLst>
      <p:ext uri="{BB962C8B-B14F-4D97-AF65-F5344CB8AC3E}">
        <p14:creationId xmlns:p14="http://schemas.microsoft.com/office/powerpoint/2010/main" val="39793843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17A7BE05-8C0D-C64D-166D-284B4BFA022B}"/>
              </a:ext>
            </a:extLst>
          </p:cNvPr>
          <p:cNvSpPr/>
          <p:nvPr/>
        </p:nvSpPr>
        <p:spPr>
          <a:xfrm>
            <a:off x="2433" y="769586"/>
            <a:ext cx="789078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en-US" sz="3600">
                <a:latin typeface="Calibri"/>
                <a:cs typeface="Calibri"/>
              </a:rPr>
              <a:t>Promotional and Marketing Material</a:t>
            </a:r>
            <a:endParaRPr lang="en-US" sz="3600" b="0" i="0">
              <a:latin typeface="Calibri" panose="020F0502020204030204" pitchFamily="34" charset="0"/>
            </a:endParaRPr>
          </a:p>
        </p:txBody>
      </p:sp>
      <p:sp>
        <p:nvSpPr>
          <p:cNvPr id="2" name="Text Placeholder 1">
            <a:extLst>
              <a:ext uri="{FF2B5EF4-FFF2-40B4-BE49-F238E27FC236}">
                <a16:creationId xmlns:a16="http://schemas.microsoft.com/office/drawing/2014/main" id="{305916A7-3F25-3583-7BB2-F6B76EC0AA1F}"/>
              </a:ext>
            </a:extLst>
          </p:cNvPr>
          <p:cNvSpPr>
            <a:spLocks noGrp="1"/>
          </p:cNvSpPr>
          <p:nvPr>
            <p:ph type="body" sz="quarter" idx="18"/>
          </p:nvPr>
        </p:nvSpPr>
        <p:spPr>
          <a:xfrm>
            <a:off x="7892433" y="784816"/>
            <a:ext cx="2513658" cy="790318"/>
          </a:xfrm>
        </p:spPr>
        <p:txBody>
          <a:bodyPr lIns="91440" tIns="45720" rIns="91440" bIns="45720" anchor="t"/>
          <a:lstStyle/>
          <a:p>
            <a:r>
              <a:rPr lang="en-US" b="1" dirty="0">
                <a:cs typeface="Calibri"/>
              </a:rPr>
              <a:t>   Prioritise what you need most</a:t>
            </a:r>
          </a:p>
          <a:p>
            <a:endParaRPr lang="en-US" dirty="0">
              <a:cs typeface="Calibri"/>
            </a:endParaRPr>
          </a:p>
        </p:txBody>
      </p:sp>
      <p:sp>
        <p:nvSpPr>
          <p:cNvPr id="6" name="TextBox 5">
            <a:extLst>
              <a:ext uri="{FF2B5EF4-FFF2-40B4-BE49-F238E27FC236}">
                <a16:creationId xmlns:a16="http://schemas.microsoft.com/office/drawing/2014/main" id="{5451FC98-08ED-0E45-E420-B4A4893871C6}"/>
              </a:ext>
            </a:extLst>
          </p:cNvPr>
          <p:cNvSpPr txBox="1"/>
          <p:nvPr/>
        </p:nvSpPr>
        <p:spPr>
          <a:xfrm>
            <a:off x="454256" y="2061370"/>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DE0A1D"/>
                </a:solidFill>
                <a:cs typeface="Calibri"/>
              </a:rPr>
              <a:t>Business Cards</a:t>
            </a:r>
            <a:endParaRPr lang="en-US" sz="2400" b="1">
              <a:solidFill>
                <a:srgbClr val="DE0A1D"/>
              </a:solidFill>
            </a:endParaRPr>
          </a:p>
        </p:txBody>
      </p:sp>
      <p:sp>
        <p:nvSpPr>
          <p:cNvPr id="7" name="TextBox 6">
            <a:extLst>
              <a:ext uri="{FF2B5EF4-FFF2-40B4-BE49-F238E27FC236}">
                <a16:creationId xmlns:a16="http://schemas.microsoft.com/office/drawing/2014/main" id="{15520CC6-C9FD-2532-6F9F-FC9EED43D6D8}"/>
              </a:ext>
            </a:extLst>
          </p:cNvPr>
          <p:cNvSpPr txBox="1"/>
          <p:nvPr/>
        </p:nvSpPr>
        <p:spPr>
          <a:xfrm>
            <a:off x="454255" y="3009452"/>
            <a:ext cx="27432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DE0A1D"/>
                </a:solidFill>
                <a:cs typeface="Calibri"/>
              </a:rPr>
              <a:t>Product Photography</a:t>
            </a:r>
            <a:endParaRPr lang="en-US" sz="2400" b="1">
              <a:solidFill>
                <a:srgbClr val="DE0A1D"/>
              </a:solidFill>
            </a:endParaRPr>
          </a:p>
        </p:txBody>
      </p:sp>
      <p:sp>
        <p:nvSpPr>
          <p:cNvPr id="8" name="TextBox 7">
            <a:extLst>
              <a:ext uri="{FF2B5EF4-FFF2-40B4-BE49-F238E27FC236}">
                <a16:creationId xmlns:a16="http://schemas.microsoft.com/office/drawing/2014/main" id="{5E336458-B788-8CF8-042C-81B080AD83E0}"/>
              </a:ext>
            </a:extLst>
          </p:cNvPr>
          <p:cNvSpPr txBox="1"/>
          <p:nvPr/>
        </p:nvSpPr>
        <p:spPr>
          <a:xfrm>
            <a:off x="2582105" y="4017309"/>
            <a:ext cx="8335993"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IE" sz="2400" baseline="0" dirty="0">
                <a:solidFill>
                  <a:srgbClr val="003841"/>
                </a:solidFill>
                <a:latin typeface="Calibri"/>
                <a:ea typeface="Segoe UI"/>
                <a:cs typeface="Segoe UI"/>
              </a:rPr>
              <a:t>For local </a:t>
            </a:r>
            <a:r>
              <a:rPr lang="en-IE" sz="2400" dirty="0">
                <a:solidFill>
                  <a:srgbClr val="003841"/>
                </a:solidFill>
                <a:latin typeface="Calibri"/>
                <a:ea typeface="Segoe UI"/>
                <a:cs typeface="Segoe UI"/>
              </a:rPr>
              <a:t>media </a:t>
            </a:r>
            <a:r>
              <a:rPr lang="en-IE" sz="2400" baseline="0" dirty="0">
                <a:solidFill>
                  <a:srgbClr val="003841"/>
                </a:solidFill>
                <a:latin typeface="Calibri"/>
                <a:ea typeface="Segoe UI"/>
                <a:cs typeface="Segoe UI"/>
              </a:rPr>
              <a:t>– journalists and local news </a:t>
            </a:r>
            <a:r>
              <a:rPr lang="en-US" sz="2400" dirty="0">
                <a:latin typeface="Calibri"/>
                <a:ea typeface="Segoe UI"/>
                <a:cs typeface="Segoe UI"/>
              </a:rPr>
              <a:t>​</a:t>
            </a:r>
            <a:r>
              <a:rPr lang="en-IE" sz="2400" dirty="0">
                <a:solidFill>
                  <a:srgbClr val="003841"/>
                </a:solidFill>
                <a:latin typeface="Calibri"/>
                <a:ea typeface="Segoe UI"/>
                <a:cs typeface="Segoe UI"/>
              </a:rPr>
              <a:t>outlets</a:t>
            </a:r>
            <a:r>
              <a:rPr lang="en-IE" sz="2400" baseline="0" dirty="0">
                <a:solidFill>
                  <a:srgbClr val="003841"/>
                </a:solidFill>
                <a:latin typeface="Calibri"/>
                <a:ea typeface="Segoe UI"/>
                <a:cs typeface="Segoe UI"/>
              </a:rPr>
              <a:t> are always interested in local news stories. </a:t>
            </a:r>
            <a:r>
              <a:rPr lang="en-US" sz="2400" dirty="0">
                <a:latin typeface="Calibri"/>
                <a:ea typeface="Segoe UI"/>
                <a:cs typeface="Segoe UI"/>
              </a:rPr>
              <a:t>​</a:t>
            </a:r>
            <a:endParaRPr lang="en-US" dirty="0"/>
          </a:p>
          <a:p>
            <a:r>
              <a:rPr lang="en-IE" sz="2400" baseline="0" dirty="0">
                <a:solidFill>
                  <a:srgbClr val="003841"/>
                </a:solidFill>
                <a:latin typeface="Calibri"/>
                <a:ea typeface="Segoe UI"/>
                <a:cs typeface="Segoe UI"/>
              </a:rPr>
              <a:t>By now you know your USP, have the start of a brand</a:t>
            </a:r>
            <a:r>
              <a:rPr lang="en-US" sz="2400" dirty="0">
                <a:latin typeface="Calibri"/>
                <a:ea typeface="Segoe UI"/>
                <a:cs typeface="Segoe UI"/>
              </a:rPr>
              <a:t>​</a:t>
            </a:r>
            <a:r>
              <a:rPr lang="en-US" sz="2400" dirty="0">
                <a:solidFill>
                  <a:srgbClr val="086D6E"/>
                </a:solidFill>
                <a:latin typeface="Calibri"/>
                <a:ea typeface="Segoe UI"/>
                <a:cs typeface="Segoe UI"/>
              </a:rPr>
              <a:t> </a:t>
            </a:r>
            <a:r>
              <a:rPr lang="en-IE" sz="2400" baseline="0" dirty="0">
                <a:solidFill>
                  <a:srgbClr val="003841"/>
                </a:solidFill>
                <a:latin typeface="Calibri"/>
                <a:ea typeface="Segoe UI"/>
                <a:cs typeface="Segoe UI"/>
              </a:rPr>
              <a:t>story and maybe even have a business launch date –</a:t>
            </a:r>
            <a:r>
              <a:rPr lang="en-US" sz="2400" dirty="0">
                <a:latin typeface="Calibri"/>
                <a:ea typeface="Segoe UI"/>
                <a:cs typeface="Segoe UI"/>
              </a:rPr>
              <a:t>​ </a:t>
            </a:r>
            <a:r>
              <a:rPr lang="en-IE" sz="2400" baseline="0" dirty="0">
                <a:solidFill>
                  <a:srgbClr val="003841"/>
                </a:solidFill>
                <a:latin typeface="Calibri"/>
                <a:ea typeface="Segoe UI"/>
                <a:cs typeface="Segoe UI"/>
              </a:rPr>
              <a:t>pull all these together into a press release and you</a:t>
            </a:r>
            <a:r>
              <a:rPr lang="en-US" sz="2400" dirty="0">
                <a:latin typeface="Calibri"/>
                <a:ea typeface="Segoe UI"/>
                <a:cs typeface="Segoe UI"/>
              </a:rPr>
              <a:t>​</a:t>
            </a:r>
            <a:r>
              <a:rPr lang="en-US" sz="2400" dirty="0">
                <a:solidFill>
                  <a:srgbClr val="086D6E"/>
                </a:solidFill>
                <a:latin typeface="Calibri"/>
                <a:ea typeface="Segoe UI"/>
                <a:cs typeface="Segoe UI"/>
              </a:rPr>
              <a:t> </a:t>
            </a:r>
            <a:r>
              <a:rPr lang="en-IE" sz="2400" baseline="0" dirty="0">
                <a:solidFill>
                  <a:srgbClr val="003841"/>
                </a:solidFill>
                <a:latin typeface="Calibri"/>
                <a:ea typeface="Segoe UI"/>
                <a:cs typeface="Segoe UI"/>
              </a:rPr>
              <a:t>are sure to get </a:t>
            </a:r>
            <a:r>
              <a:rPr lang="en-IE" sz="2400" dirty="0">
                <a:solidFill>
                  <a:srgbClr val="003841"/>
                </a:solidFill>
                <a:latin typeface="Calibri"/>
                <a:ea typeface="Segoe UI"/>
                <a:cs typeface="Segoe UI"/>
              </a:rPr>
              <a:t>some publicity</a:t>
            </a:r>
            <a:endParaRPr lang="en-US" sz="2400" dirty="0">
              <a:solidFill>
                <a:srgbClr val="086D6E"/>
              </a:solidFill>
              <a:cs typeface="Segoe UI"/>
            </a:endParaRPr>
          </a:p>
        </p:txBody>
      </p:sp>
      <p:sp>
        <p:nvSpPr>
          <p:cNvPr id="10" name="TextBox 9">
            <a:extLst>
              <a:ext uri="{FF2B5EF4-FFF2-40B4-BE49-F238E27FC236}">
                <a16:creationId xmlns:a16="http://schemas.microsoft.com/office/drawing/2014/main" id="{8355892D-8675-4FAF-D2DC-49D8D28D7C84}"/>
              </a:ext>
            </a:extLst>
          </p:cNvPr>
          <p:cNvSpPr txBox="1"/>
          <p:nvPr/>
        </p:nvSpPr>
        <p:spPr>
          <a:xfrm>
            <a:off x="2579957" y="1738143"/>
            <a:ext cx="780010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IE" sz="2400">
                <a:solidFill>
                  <a:srgbClr val="595959"/>
                </a:solidFill>
              </a:rPr>
              <a:t>They may be old school but they are an important</a:t>
            </a:r>
            <a:r>
              <a:rPr lang="en-US" sz="2400">
                <a:solidFill>
                  <a:srgbClr val="595959"/>
                </a:solidFill>
              </a:rPr>
              <a:t>​ </a:t>
            </a:r>
            <a:r>
              <a:rPr lang="en-IE" sz="2400">
                <a:solidFill>
                  <a:srgbClr val="595959"/>
                </a:solidFill>
              </a:rPr>
              <a:t>marketing tool to build your credibility as a business</a:t>
            </a:r>
            <a:r>
              <a:rPr lang="en-US" sz="2400">
                <a:solidFill>
                  <a:srgbClr val="595959"/>
                </a:solidFill>
              </a:rPr>
              <a:t>​ </a:t>
            </a:r>
            <a:r>
              <a:rPr lang="en-IE" sz="2400">
                <a:solidFill>
                  <a:srgbClr val="595959"/>
                </a:solidFill>
              </a:rPr>
              <a:t>owner, network and make connections</a:t>
            </a:r>
            <a:endParaRPr lang="en-US" sz="2400">
              <a:solidFill>
                <a:srgbClr val="595959"/>
              </a:solidFill>
              <a:cs typeface="Calibri"/>
            </a:endParaRPr>
          </a:p>
        </p:txBody>
      </p:sp>
      <p:sp>
        <p:nvSpPr>
          <p:cNvPr id="11" name="TextBox 10">
            <a:extLst>
              <a:ext uri="{FF2B5EF4-FFF2-40B4-BE49-F238E27FC236}">
                <a16:creationId xmlns:a16="http://schemas.microsoft.com/office/drawing/2014/main" id="{30C40C4F-9668-2E84-BFD2-9930A6FD4C58}"/>
              </a:ext>
            </a:extLst>
          </p:cNvPr>
          <p:cNvSpPr txBox="1"/>
          <p:nvPr/>
        </p:nvSpPr>
        <p:spPr>
          <a:xfrm>
            <a:off x="2579581" y="2825423"/>
            <a:ext cx="848417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IE" sz="2400" dirty="0">
                <a:solidFill>
                  <a:srgbClr val="595959"/>
                </a:solidFill>
                <a:cs typeface="Segoe UI"/>
              </a:rPr>
              <a:t>Smart phones now have and excellent quality camera.</a:t>
            </a:r>
            <a:r>
              <a:rPr lang="en-US" sz="2400" dirty="0">
                <a:solidFill>
                  <a:srgbClr val="595959"/>
                </a:solidFill>
                <a:cs typeface="Segoe UI"/>
              </a:rPr>
              <a:t>​ </a:t>
            </a:r>
            <a:r>
              <a:rPr lang="en-IE" sz="2400" dirty="0">
                <a:solidFill>
                  <a:srgbClr val="595959"/>
                </a:solidFill>
                <a:cs typeface="Segoe UI"/>
              </a:rPr>
              <a:t>Experiment with yours and learn from others on</a:t>
            </a:r>
            <a:r>
              <a:rPr lang="en-US" sz="2400" dirty="0">
                <a:solidFill>
                  <a:srgbClr val="595959"/>
                </a:solidFill>
                <a:cs typeface="Segoe UI"/>
              </a:rPr>
              <a:t>​ </a:t>
            </a:r>
            <a:r>
              <a:rPr lang="en-IE" sz="2400" dirty="0">
                <a:solidFill>
                  <a:srgbClr val="595959"/>
                </a:solidFill>
                <a:cs typeface="Segoe UI"/>
              </a:rPr>
              <a:t>Instagram about how to capture photos that incite</a:t>
            </a:r>
            <a:r>
              <a:rPr lang="en-US" sz="2400" dirty="0">
                <a:solidFill>
                  <a:srgbClr val="595959"/>
                </a:solidFill>
                <a:cs typeface="Segoe UI"/>
              </a:rPr>
              <a:t>​ </a:t>
            </a:r>
            <a:r>
              <a:rPr lang="en-IE" sz="2400" dirty="0">
                <a:solidFill>
                  <a:srgbClr val="595959"/>
                </a:solidFill>
                <a:cs typeface="Segoe UI"/>
              </a:rPr>
              <a:t>engagement!</a:t>
            </a:r>
            <a:r>
              <a:rPr lang="en-US" sz="2400" dirty="0">
                <a:solidFill>
                  <a:srgbClr val="595959"/>
                </a:solidFill>
                <a:cs typeface="Segoe UI"/>
              </a:rPr>
              <a:t>​</a:t>
            </a:r>
            <a:endParaRPr lang="en-US" dirty="0">
              <a:solidFill>
                <a:srgbClr val="086D6E"/>
              </a:solidFill>
              <a:cs typeface="Calibri"/>
            </a:endParaRPr>
          </a:p>
        </p:txBody>
      </p:sp>
      <p:sp>
        <p:nvSpPr>
          <p:cNvPr id="12" name="TextBox 11">
            <a:extLst>
              <a:ext uri="{FF2B5EF4-FFF2-40B4-BE49-F238E27FC236}">
                <a16:creationId xmlns:a16="http://schemas.microsoft.com/office/drawing/2014/main" id="{5B85E37F-D262-59CF-0C6B-57673E4E6D53}"/>
              </a:ext>
            </a:extLst>
          </p:cNvPr>
          <p:cNvSpPr txBox="1"/>
          <p:nvPr/>
        </p:nvSpPr>
        <p:spPr>
          <a:xfrm>
            <a:off x="454255" y="4462388"/>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DE0A1D"/>
                </a:solidFill>
                <a:cs typeface="Calibri"/>
              </a:rPr>
              <a:t>Press Release</a:t>
            </a:r>
          </a:p>
        </p:txBody>
      </p:sp>
    </p:spTree>
    <p:extLst>
      <p:ext uri="{BB962C8B-B14F-4D97-AF65-F5344CB8AC3E}">
        <p14:creationId xmlns:p14="http://schemas.microsoft.com/office/powerpoint/2010/main" val="6711870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9B34FA-EE65-360E-646C-F0B1FE15D473}"/>
              </a:ext>
            </a:extLst>
          </p:cNvPr>
          <p:cNvSpPr>
            <a:spLocks noGrp="1"/>
          </p:cNvSpPr>
          <p:nvPr>
            <p:ph type="body" sz="quarter" idx="16"/>
          </p:nvPr>
        </p:nvSpPr>
        <p:spPr/>
        <p:txBody>
          <a:bodyPr/>
          <a:lstStyle/>
          <a:p>
            <a:endParaRPr lang="en-US"/>
          </a:p>
        </p:txBody>
      </p:sp>
      <p:sp>
        <p:nvSpPr>
          <p:cNvPr id="5" name="Freeform 10">
            <a:extLst>
              <a:ext uri="{FF2B5EF4-FFF2-40B4-BE49-F238E27FC236}">
                <a16:creationId xmlns:a16="http://schemas.microsoft.com/office/drawing/2014/main" id="{A1917C91-5363-35EB-6DA0-5BAA24AB7751}"/>
              </a:ext>
            </a:extLst>
          </p:cNvPr>
          <p:cNvSpPr/>
          <p:nvPr/>
        </p:nvSpPr>
        <p:spPr>
          <a:xfrm>
            <a:off x="363337" y="760927"/>
            <a:ext cx="939387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en-US" sz="3600">
                <a:latin typeface="Calibri"/>
                <a:cs typeface="Calibri"/>
              </a:rPr>
              <a:t>Harness The Power of Email Marketing</a:t>
            </a:r>
            <a:endParaRPr lang="en-US" sz="3600" b="0" i="0">
              <a:latin typeface="Calibri" panose="020F0502020204030204" pitchFamily="34" charset="0"/>
            </a:endParaRPr>
          </a:p>
        </p:txBody>
      </p:sp>
      <p:pic>
        <p:nvPicPr>
          <p:cNvPr id="6" name="Picture 5" descr="An envelope with a paper and a bell&#10;&#10;Description automatically generated">
            <a:extLst>
              <a:ext uri="{FF2B5EF4-FFF2-40B4-BE49-F238E27FC236}">
                <a16:creationId xmlns:a16="http://schemas.microsoft.com/office/drawing/2014/main" id="{CC2FECC5-5992-5C4D-E6A5-06842F40A844}"/>
              </a:ext>
            </a:extLst>
          </p:cNvPr>
          <p:cNvPicPr>
            <a:picLocks noChangeAspect="1"/>
          </p:cNvPicPr>
          <p:nvPr/>
        </p:nvPicPr>
        <p:blipFill>
          <a:blip r:embed="rId2"/>
          <a:stretch>
            <a:fillRect/>
          </a:stretch>
        </p:blipFill>
        <p:spPr>
          <a:xfrm>
            <a:off x="8184565" y="2419350"/>
            <a:ext cx="2352675" cy="2019300"/>
          </a:xfrm>
          <a:prstGeom prst="rect">
            <a:avLst/>
          </a:prstGeom>
        </p:spPr>
      </p:pic>
      <p:sp>
        <p:nvSpPr>
          <p:cNvPr id="7" name="Text Placeholder 4">
            <a:extLst>
              <a:ext uri="{FF2B5EF4-FFF2-40B4-BE49-F238E27FC236}">
                <a16:creationId xmlns:a16="http://schemas.microsoft.com/office/drawing/2014/main" id="{D63D2301-367C-E12B-8ECE-328AF194B855}"/>
              </a:ext>
            </a:extLst>
          </p:cNvPr>
          <p:cNvSpPr>
            <a:spLocks noGrp="1"/>
          </p:cNvSpPr>
          <p:nvPr/>
        </p:nvSpPr>
        <p:spPr>
          <a:xfrm>
            <a:off x="893707" y="1711862"/>
            <a:ext cx="11298293" cy="404682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spcBef>
                <a:spcPts val="0"/>
              </a:spcBef>
              <a:buClr>
                <a:srgbClr val="EC2179"/>
              </a:buClr>
              <a:buFont typeface="Arial" charset="0"/>
              <a:buChar char="•"/>
            </a:pPr>
            <a:r>
              <a:rPr lang="en-US" dirty="0"/>
              <a:t>High Impact marketing effort</a:t>
            </a:r>
          </a:p>
          <a:p>
            <a:pPr marL="342900" indent="-342900">
              <a:lnSpc>
                <a:spcPct val="100000"/>
              </a:lnSpc>
              <a:spcBef>
                <a:spcPts val="0"/>
              </a:spcBef>
              <a:buClr>
                <a:srgbClr val="EC2179"/>
              </a:buClr>
              <a:buFont typeface="Arial" charset="0"/>
              <a:buChar char="•"/>
            </a:pPr>
            <a:r>
              <a:rPr lang="en-US" dirty="0"/>
              <a:t>Easy to track number of recipients</a:t>
            </a:r>
          </a:p>
          <a:p>
            <a:pPr marL="342900" indent="-342900">
              <a:lnSpc>
                <a:spcPct val="100000"/>
              </a:lnSpc>
              <a:spcBef>
                <a:spcPts val="0"/>
              </a:spcBef>
              <a:buClr>
                <a:srgbClr val="EC2179"/>
              </a:buClr>
              <a:buFont typeface="Arial" charset="0"/>
              <a:buChar char="•"/>
            </a:pPr>
            <a:r>
              <a:rPr lang="en-US" dirty="0"/>
              <a:t>FREE packages e.g. </a:t>
            </a:r>
            <a:r>
              <a:rPr lang="en-US" dirty="0">
                <a:hlinkClick r:id="rId3"/>
              </a:rPr>
              <a:t>http://www.mailchimp.com</a:t>
            </a:r>
            <a:endParaRPr lang="en-US" dirty="0"/>
          </a:p>
          <a:p>
            <a:pPr marL="342900" indent="-342900">
              <a:lnSpc>
                <a:spcPct val="100000"/>
              </a:lnSpc>
              <a:spcBef>
                <a:spcPts val="0"/>
              </a:spcBef>
              <a:buClr>
                <a:srgbClr val="EC2179"/>
              </a:buClr>
              <a:buFont typeface="Arial" charset="0"/>
              <a:buChar char="•"/>
            </a:pPr>
            <a:r>
              <a:rPr lang="en-US" dirty="0"/>
              <a:t>Online ezine &amp; newsletter application</a:t>
            </a:r>
          </a:p>
          <a:p>
            <a:pPr marL="342900" indent="-342900">
              <a:lnSpc>
                <a:spcPct val="100000"/>
              </a:lnSpc>
              <a:spcBef>
                <a:spcPts val="0"/>
              </a:spcBef>
              <a:buClr>
                <a:srgbClr val="EC2179"/>
              </a:buClr>
              <a:buFont typeface="Arial" charset="0"/>
              <a:buChar char="•"/>
            </a:pPr>
            <a:r>
              <a:rPr lang="en-US" dirty="0"/>
              <a:t>Sign up – FREE Account</a:t>
            </a:r>
          </a:p>
          <a:p>
            <a:pPr marL="342900" indent="-342900">
              <a:lnSpc>
                <a:spcPct val="100000"/>
              </a:lnSpc>
              <a:spcBef>
                <a:spcPts val="0"/>
              </a:spcBef>
              <a:buClr>
                <a:srgbClr val="EC2179"/>
              </a:buClr>
              <a:buFont typeface="Arial" charset="0"/>
              <a:buChar char="•"/>
            </a:pPr>
            <a:r>
              <a:rPr lang="en-US" dirty="0"/>
              <a:t>Send 12,000 emails per month to 2,000 subscribers</a:t>
            </a:r>
          </a:p>
          <a:p>
            <a:pPr marL="342900" indent="-342900">
              <a:lnSpc>
                <a:spcPct val="100000"/>
              </a:lnSpc>
              <a:spcBef>
                <a:spcPts val="0"/>
              </a:spcBef>
              <a:buClr>
                <a:srgbClr val="EC2179"/>
              </a:buClr>
              <a:buFont typeface="Arial" charset="0"/>
              <a:buChar char="•"/>
            </a:pPr>
            <a:r>
              <a:rPr lang="en-US" dirty="0"/>
              <a:t>Create a newsletter in 3 easy steps</a:t>
            </a:r>
          </a:p>
          <a:p>
            <a:pPr marL="361950">
              <a:lnSpc>
                <a:spcPct val="100000"/>
              </a:lnSpc>
              <a:spcBef>
                <a:spcPts val="0"/>
              </a:spcBef>
              <a:buClr>
                <a:srgbClr val="EC2179"/>
              </a:buClr>
            </a:pPr>
            <a:r>
              <a:rPr lang="en-US" dirty="0">
                <a:solidFill>
                  <a:srgbClr val="EC2179"/>
                </a:solidFill>
              </a:rPr>
              <a:t>-</a:t>
            </a:r>
            <a:r>
              <a:rPr lang="en-US" dirty="0"/>
              <a:t> Create list</a:t>
            </a:r>
          </a:p>
          <a:p>
            <a:pPr marL="361950">
              <a:lnSpc>
                <a:spcPct val="100000"/>
              </a:lnSpc>
              <a:spcBef>
                <a:spcPts val="0"/>
              </a:spcBef>
              <a:buClr>
                <a:srgbClr val="EC2179"/>
              </a:buClr>
            </a:pPr>
            <a:r>
              <a:rPr lang="en-US" dirty="0">
                <a:solidFill>
                  <a:srgbClr val="EC2179"/>
                </a:solidFill>
              </a:rPr>
              <a:t>-</a:t>
            </a:r>
            <a:r>
              <a:rPr lang="en-US" dirty="0"/>
              <a:t> Design Sign up form</a:t>
            </a:r>
          </a:p>
          <a:p>
            <a:pPr marL="361950">
              <a:lnSpc>
                <a:spcPct val="100000"/>
              </a:lnSpc>
              <a:spcBef>
                <a:spcPts val="0"/>
              </a:spcBef>
              <a:buClr>
                <a:srgbClr val="EC2179"/>
              </a:buClr>
            </a:pPr>
            <a:r>
              <a:rPr lang="en-US" dirty="0">
                <a:solidFill>
                  <a:srgbClr val="EC2179"/>
                </a:solidFill>
              </a:rPr>
              <a:t>-</a:t>
            </a:r>
            <a:r>
              <a:rPr lang="en-US" dirty="0"/>
              <a:t> Create &amp; Send Campaigns</a:t>
            </a:r>
          </a:p>
          <a:p>
            <a:pPr marL="361950">
              <a:lnSpc>
                <a:spcPct val="100000"/>
              </a:lnSpc>
              <a:spcBef>
                <a:spcPts val="0"/>
              </a:spcBef>
              <a:buClr>
                <a:srgbClr val="EC2179"/>
              </a:buClr>
            </a:pPr>
            <a:r>
              <a:rPr lang="en-US" dirty="0">
                <a:solidFill>
                  <a:srgbClr val="EC2179"/>
                </a:solidFill>
              </a:rPr>
              <a:t>-</a:t>
            </a:r>
            <a:r>
              <a:rPr lang="en-US" dirty="0"/>
              <a:t> Others are </a:t>
            </a:r>
            <a:r>
              <a:rPr lang="en-US" dirty="0">
                <a:hlinkClick r:id="rId4"/>
              </a:rPr>
              <a:t>www.constantcontact.com</a:t>
            </a:r>
            <a:r>
              <a:rPr lang="en-US" dirty="0"/>
              <a:t> and </a:t>
            </a:r>
            <a:r>
              <a:rPr lang="en-US" dirty="0">
                <a:hlinkClick r:id="rId5"/>
              </a:rPr>
              <a:t>www.aweber.com</a:t>
            </a:r>
            <a:endParaRPr lang="en-US" dirty="0"/>
          </a:p>
          <a:p>
            <a:pPr marL="342900" indent="-342900">
              <a:lnSpc>
                <a:spcPct val="100000"/>
              </a:lnSpc>
              <a:spcBef>
                <a:spcPts val="0"/>
              </a:spcBef>
              <a:buClr>
                <a:srgbClr val="EC2179"/>
              </a:buClr>
              <a:buFont typeface="Arial" charset="0"/>
              <a:buChar char="•"/>
            </a:pPr>
            <a:endParaRPr lang="en-US" dirty="0"/>
          </a:p>
        </p:txBody>
      </p:sp>
    </p:spTree>
    <p:extLst>
      <p:ext uri="{BB962C8B-B14F-4D97-AF65-F5344CB8AC3E}">
        <p14:creationId xmlns:p14="http://schemas.microsoft.com/office/powerpoint/2010/main" val="12891683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DFEBC3-F2BA-5E67-997B-E74EC74D16B7}"/>
              </a:ext>
            </a:extLst>
          </p:cNvPr>
          <p:cNvSpPr>
            <a:spLocks noGrp="1"/>
          </p:cNvSpPr>
          <p:nvPr>
            <p:ph type="body" sz="quarter" idx="18"/>
          </p:nvPr>
        </p:nvSpPr>
        <p:spPr>
          <a:xfrm>
            <a:off x="4313970" y="1716659"/>
            <a:ext cx="6272827" cy="3849918"/>
          </a:xfrm>
        </p:spPr>
        <p:txBody>
          <a:bodyPr lIns="91440" tIns="45720" rIns="91440" bIns="45720" anchor="t"/>
          <a:lstStyle/>
          <a:p>
            <a:pPr marL="0" indent="0"/>
            <a:r>
              <a:rPr lang="en-US">
                <a:solidFill>
                  <a:srgbClr val="003841"/>
                </a:solidFill>
                <a:cs typeface="Calibri"/>
              </a:rPr>
              <a:t>Social Media is one of the best marketing tools for start-up businesses and entrepreneurs. Why? It’s free, you need to put some time and effort into it. It can help you connect with customers locally, regionally, nationally even globally!</a:t>
            </a:r>
            <a:endParaRPr lang="en-US">
              <a:solidFill>
                <a:srgbClr val="000000"/>
              </a:solidFill>
              <a:cs typeface="Calibri"/>
            </a:endParaRPr>
          </a:p>
          <a:p>
            <a:pPr marL="0" indent="0"/>
            <a:r>
              <a:rPr lang="en-US">
                <a:solidFill>
                  <a:srgbClr val="003841"/>
                </a:solidFill>
                <a:cs typeface="Calibri"/>
              </a:rPr>
              <a:t>There is a social media platform for everyone and every type of business! You can ‘small talk’ with potential customers and create strong customer relationships. It is where you can show a more personal side to your business, the atmosphere is more ‘laid back’, and the etiquette more informal.</a:t>
            </a:r>
            <a:endParaRPr lang="en-US">
              <a:solidFill>
                <a:srgbClr val="000000"/>
              </a:solidFill>
              <a:cs typeface="Calibri"/>
            </a:endParaRPr>
          </a:p>
          <a:p>
            <a:endParaRPr lang="en-US">
              <a:cs typeface="Calibri"/>
            </a:endParaRPr>
          </a:p>
        </p:txBody>
      </p:sp>
      <p:sp>
        <p:nvSpPr>
          <p:cNvPr id="3" name="Text Placeholder 2">
            <a:extLst>
              <a:ext uri="{FF2B5EF4-FFF2-40B4-BE49-F238E27FC236}">
                <a16:creationId xmlns:a16="http://schemas.microsoft.com/office/drawing/2014/main" id="{46CE18C6-98AF-1C97-0690-31F0B480F982}"/>
              </a:ext>
            </a:extLst>
          </p:cNvPr>
          <p:cNvSpPr>
            <a:spLocks noGrp="1"/>
          </p:cNvSpPr>
          <p:nvPr>
            <p:ph type="body" sz="quarter" idx="16"/>
          </p:nvPr>
        </p:nvSpPr>
        <p:spPr/>
        <p:txBody>
          <a:bodyPr/>
          <a:lstStyle/>
          <a:p>
            <a:endParaRPr lang="en-US"/>
          </a:p>
        </p:txBody>
      </p:sp>
      <p:sp>
        <p:nvSpPr>
          <p:cNvPr id="5" name="Freeform 10">
            <a:extLst>
              <a:ext uri="{FF2B5EF4-FFF2-40B4-BE49-F238E27FC236}">
                <a16:creationId xmlns:a16="http://schemas.microsoft.com/office/drawing/2014/main" id="{85CDBBFC-A337-C5E1-59B1-C8CAFCEBB224}"/>
              </a:ext>
            </a:extLst>
          </p:cNvPr>
          <p:cNvSpPr/>
          <p:nvPr/>
        </p:nvSpPr>
        <p:spPr>
          <a:xfrm>
            <a:off x="-345" y="760927"/>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en-US" sz="3600">
                <a:latin typeface="Calibri"/>
                <a:cs typeface="Calibri"/>
              </a:rPr>
              <a:t>Be Smart On Social Media</a:t>
            </a:r>
            <a:endParaRPr lang="en-US" sz="3600" b="0" i="0">
              <a:latin typeface="Calibri" panose="020F0502020204030204" pitchFamily="34" charset="0"/>
            </a:endParaRPr>
          </a:p>
        </p:txBody>
      </p:sp>
      <p:pic>
        <p:nvPicPr>
          <p:cNvPr id="6" name="Picture 5" descr="A person&amp;#39;s hands pointing at a tablet&#10;&#10;Description automatically generated">
            <a:extLst>
              <a:ext uri="{FF2B5EF4-FFF2-40B4-BE49-F238E27FC236}">
                <a16:creationId xmlns:a16="http://schemas.microsoft.com/office/drawing/2014/main" id="{ADE44B21-2A6A-45EA-FE68-619F16A06A68}"/>
              </a:ext>
            </a:extLst>
          </p:cNvPr>
          <p:cNvPicPr>
            <a:picLocks noChangeAspect="1"/>
          </p:cNvPicPr>
          <p:nvPr/>
        </p:nvPicPr>
        <p:blipFill>
          <a:blip r:embed="rId2"/>
          <a:stretch>
            <a:fillRect/>
          </a:stretch>
        </p:blipFill>
        <p:spPr>
          <a:xfrm>
            <a:off x="796636" y="1714500"/>
            <a:ext cx="3099955" cy="3887933"/>
          </a:xfrm>
          <a:prstGeom prst="rect">
            <a:avLst/>
          </a:prstGeom>
        </p:spPr>
      </p:pic>
    </p:spTree>
    <p:extLst>
      <p:ext uri="{BB962C8B-B14F-4D97-AF65-F5344CB8AC3E}">
        <p14:creationId xmlns:p14="http://schemas.microsoft.com/office/powerpoint/2010/main" val="24304155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DFEBC3-F2BA-5E67-997B-E74EC74D16B7}"/>
              </a:ext>
            </a:extLst>
          </p:cNvPr>
          <p:cNvSpPr>
            <a:spLocks noGrp="1"/>
          </p:cNvSpPr>
          <p:nvPr>
            <p:ph type="body" sz="quarter" idx="18"/>
          </p:nvPr>
        </p:nvSpPr>
        <p:spPr>
          <a:xfrm>
            <a:off x="3588590" y="1716659"/>
            <a:ext cx="6998208" cy="3849918"/>
          </a:xfrm>
        </p:spPr>
        <p:txBody>
          <a:bodyPr lIns="91440" tIns="45720" rIns="91440" bIns="45720" anchor="t"/>
          <a:lstStyle/>
          <a:p>
            <a:pPr marL="342900" indent="-342900">
              <a:buFont typeface="Arial" panose="020B0604020202020204" pitchFamily="34" charset="0"/>
              <a:buChar char="•"/>
            </a:pPr>
            <a:r>
              <a:rPr lang="en-US" dirty="0">
                <a:cs typeface="Calibri"/>
              </a:rPr>
              <a:t>Identify the social media platforms that your ideal customers prefer – these are the channels you prioritise</a:t>
            </a:r>
          </a:p>
          <a:p>
            <a:pPr marL="342900" indent="-342900">
              <a:buFont typeface="Arial" panose="020B0604020202020204" pitchFamily="34" charset="0"/>
              <a:buChar char="•"/>
            </a:pPr>
            <a:r>
              <a:rPr lang="en-US" dirty="0">
                <a:cs typeface="Calibri"/>
              </a:rPr>
              <a:t>Research relevant hashtags to push your content to the right people</a:t>
            </a:r>
          </a:p>
          <a:p>
            <a:pPr marL="342900" indent="-342900">
              <a:buFont typeface="Arial" panose="020B0604020202020204" pitchFamily="34" charset="0"/>
              <a:buChar char="•"/>
            </a:pPr>
            <a:r>
              <a:rPr lang="en-US" dirty="0">
                <a:cs typeface="Calibri"/>
              </a:rPr>
              <a:t>Every post must include a high-quality image, a key message and a call to action (like, add a comment, click to our website, avail of an offer etc.</a:t>
            </a:r>
          </a:p>
          <a:p>
            <a:pPr marL="342900" indent="-342900">
              <a:buFont typeface="Arial" panose="020B0604020202020204" pitchFamily="34" charset="0"/>
              <a:buChar char="•"/>
            </a:pPr>
            <a:r>
              <a:rPr lang="en-US" dirty="0">
                <a:cs typeface="Calibri"/>
              </a:rPr>
              <a:t>Monitor your analytics and learn the best time and best days to post, and what type of posts your ideal customers respond are more likely to click on</a:t>
            </a:r>
          </a:p>
          <a:p>
            <a:pPr marL="342900" indent="-342900">
              <a:buFont typeface="Arial" panose="020B0604020202020204" pitchFamily="34" charset="0"/>
              <a:buChar char="•"/>
            </a:pPr>
            <a:endParaRPr lang="en-US" dirty="0">
              <a:cs typeface="Calibri"/>
            </a:endParaRPr>
          </a:p>
        </p:txBody>
      </p:sp>
      <p:sp>
        <p:nvSpPr>
          <p:cNvPr id="3" name="Text Placeholder 2">
            <a:extLst>
              <a:ext uri="{FF2B5EF4-FFF2-40B4-BE49-F238E27FC236}">
                <a16:creationId xmlns:a16="http://schemas.microsoft.com/office/drawing/2014/main" id="{46CE18C6-98AF-1C97-0690-31F0B480F982}"/>
              </a:ext>
            </a:extLst>
          </p:cNvPr>
          <p:cNvSpPr>
            <a:spLocks noGrp="1"/>
          </p:cNvSpPr>
          <p:nvPr>
            <p:ph type="body" sz="quarter" idx="16"/>
          </p:nvPr>
        </p:nvSpPr>
        <p:spPr/>
        <p:txBody>
          <a:bodyPr/>
          <a:lstStyle/>
          <a:p>
            <a:endParaRPr lang="en-US"/>
          </a:p>
        </p:txBody>
      </p:sp>
      <p:sp>
        <p:nvSpPr>
          <p:cNvPr id="5" name="Freeform 10">
            <a:extLst>
              <a:ext uri="{FF2B5EF4-FFF2-40B4-BE49-F238E27FC236}">
                <a16:creationId xmlns:a16="http://schemas.microsoft.com/office/drawing/2014/main" id="{85CDBBFC-A337-C5E1-59B1-C8CAFCEBB224}"/>
              </a:ext>
            </a:extLst>
          </p:cNvPr>
          <p:cNvSpPr/>
          <p:nvPr/>
        </p:nvSpPr>
        <p:spPr>
          <a:xfrm>
            <a:off x="-345" y="760927"/>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en-US" sz="3600">
                <a:latin typeface="Calibri"/>
                <a:cs typeface="Calibri"/>
              </a:rPr>
              <a:t>Be Smart On Social Media</a:t>
            </a:r>
            <a:endParaRPr lang="en-US" sz="3600" b="0" i="0">
              <a:latin typeface="Calibri" panose="020F0502020204030204" pitchFamily="34" charset="0"/>
            </a:endParaRPr>
          </a:p>
        </p:txBody>
      </p:sp>
      <p:pic>
        <p:nvPicPr>
          <p:cNvPr id="6" name="Picture 5" descr="A person&amp;#39;s hands pointing at a tablet&#10;&#10;Description automatically generated">
            <a:extLst>
              <a:ext uri="{FF2B5EF4-FFF2-40B4-BE49-F238E27FC236}">
                <a16:creationId xmlns:a16="http://schemas.microsoft.com/office/drawing/2014/main" id="{ADE44B21-2A6A-45EA-FE68-619F16A06A68}"/>
              </a:ext>
            </a:extLst>
          </p:cNvPr>
          <p:cNvPicPr>
            <a:picLocks noChangeAspect="1"/>
          </p:cNvPicPr>
          <p:nvPr/>
        </p:nvPicPr>
        <p:blipFill>
          <a:blip r:embed="rId2"/>
          <a:stretch>
            <a:fillRect/>
          </a:stretch>
        </p:blipFill>
        <p:spPr>
          <a:xfrm>
            <a:off x="796636" y="1714500"/>
            <a:ext cx="3099955" cy="3887933"/>
          </a:xfrm>
          <a:prstGeom prst="rect">
            <a:avLst/>
          </a:prstGeom>
        </p:spPr>
      </p:pic>
    </p:spTree>
    <p:extLst>
      <p:ext uri="{BB962C8B-B14F-4D97-AF65-F5344CB8AC3E}">
        <p14:creationId xmlns:p14="http://schemas.microsoft.com/office/powerpoint/2010/main" val="7455336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81E5307D-B018-999C-F29C-D700CE67674E}"/>
              </a:ext>
            </a:extLst>
          </p:cNvPr>
          <p:cNvSpPr/>
          <p:nvPr/>
        </p:nvSpPr>
        <p:spPr>
          <a:xfrm>
            <a:off x="-345" y="466518"/>
            <a:ext cx="850198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AA29D7F3-46C6-A1EC-BCFF-C66B6156A8D4}"/>
              </a:ext>
            </a:extLst>
          </p:cNvPr>
          <p:cNvSpPr>
            <a:spLocks noGrp="1"/>
          </p:cNvSpPr>
          <p:nvPr>
            <p:ph type="body" sz="quarter" idx="18"/>
          </p:nvPr>
        </p:nvSpPr>
        <p:spPr>
          <a:xfrm>
            <a:off x="986287" y="2025989"/>
            <a:ext cx="10479218" cy="3440624"/>
          </a:xfrm>
        </p:spPr>
        <p:txBody>
          <a:bodyPr lIns="91440" tIns="45720" rIns="91440" bIns="45720" anchor="t"/>
          <a:lstStyle/>
          <a:p>
            <a:pPr marL="342900" indent="-342900">
              <a:spcBef>
                <a:spcPts val="1400"/>
              </a:spcBef>
              <a:buFont typeface="Arial,Sans-Serif"/>
              <a:buChar char="•"/>
            </a:pPr>
            <a:r>
              <a:rPr lang="en-US" dirty="0">
                <a:cs typeface="Calibri"/>
              </a:rPr>
              <a:t>Promoting your brand online helps to create widespread awareness of what your business stands for and has to offer.</a:t>
            </a:r>
          </a:p>
          <a:p>
            <a:pPr marL="342900" indent="-342900">
              <a:spcBef>
                <a:spcPts val="1400"/>
              </a:spcBef>
              <a:buFont typeface="Arial,Sans-Serif"/>
              <a:buChar char="•"/>
            </a:pPr>
            <a:r>
              <a:rPr lang="en-US" dirty="0">
                <a:cs typeface="Calibri"/>
              </a:rPr>
              <a:t>Building your online brand gives us instant opportunities to create likability and to foster the growth of a fan base.</a:t>
            </a:r>
          </a:p>
          <a:p>
            <a:pPr marL="342900" indent="-342900">
              <a:spcBef>
                <a:spcPts val="1400"/>
              </a:spcBef>
              <a:buFont typeface="Arial,Sans-Serif"/>
              <a:buChar char="•"/>
            </a:pPr>
            <a:r>
              <a:rPr lang="en-US" dirty="0">
                <a:cs typeface="Calibri"/>
              </a:rPr>
              <a:t>Building an online brand elevates your credibility because you embrace being ‘out there’ for the world to find.</a:t>
            </a:r>
          </a:p>
          <a:p>
            <a:pPr marL="342900" indent="-342900">
              <a:spcBef>
                <a:spcPts val="1400"/>
              </a:spcBef>
              <a:buFont typeface="Arial,Sans-Serif"/>
              <a:buChar char="•"/>
            </a:pPr>
            <a:r>
              <a:rPr lang="en-US" dirty="0">
                <a:cs typeface="Calibri"/>
              </a:rPr>
              <a:t>Building an online brand allows you to gain trust – the most important part of the ‘sales process’ – leading to more prospects, more customers and more profits!</a:t>
            </a:r>
          </a:p>
        </p:txBody>
      </p:sp>
      <p:sp>
        <p:nvSpPr>
          <p:cNvPr id="3" name="Text Placeholder 2">
            <a:extLst>
              <a:ext uri="{FF2B5EF4-FFF2-40B4-BE49-F238E27FC236}">
                <a16:creationId xmlns:a16="http://schemas.microsoft.com/office/drawing/2014/main" id="{1895BBF7-1CF5-9D08-7C60-11E20EBA542D}"/>
              </a:ext>
            </a:extLst>
          </p:cNvPr>
          <p:cNvSpPr>
            <a:spLocks noGrp="1"/>
          </p:cNvSpPr>
          <p:nvPr>
            <p:ph type="body" sz="quarter" idx="16"/>
          </p:nvPr>
        </p:nvSpPr>
        <p:spPr/>
        <p:txBody>
          <a:bodyPr lIns="91440" tIns="45720" rIns="91440" bIns="45720" anchor="t">
            <a:noAutofit/>
          </a:bodyPr>
          <a:lstStyle/>
          <a:p>
            <a:r>
              <a:rPr lang="en-US">
                <a:solidFill>
                  <a:schemeClr val="bg1"/>
                </a:solidFill>
                <a:cs typeface="Calibri"/>
              </a:rPr>
              <a:t>Build Your Brand Online</a:t>
            </a:r>
            <a:endParaRPr lang="en-US">
              <a:solidFill>
                <a:schemeClr val="bg1"/>
              </a:solidFill>
            </a:endParaRPr>
          </a:p>
        </p:txBody>
      </p:sp>
    </p:spTree>
    <p:extLst>
      <p:ext uri="{BB962C8B-B14F-4D97-AF65-F5344CB8AC3E}">
        <p14:creationId xmlns:p14="http://schemas.microsoft.com/office/powerpoint/2010/main" val="6698008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662DA26A-80C4-187B-66FE-EA0E1187C45C}"/>
              </a:ext>
            </a:extLst>
          </p:cNvPr>
          <p:cNvSpPr/>
          <p:nvPr/>
        </p:nvSpPr>
        <p:spPr>
          <a:xfrm>
            <a:off x="2433" y="467662"/>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B613B262-69DF-49EC-9F53-8C28E1E4973E}"/>
              </a:ext>
            </a:extLst>
          </p:cNvPr>
          <p:cNvSpPr>
            <a:spLocks noGrp="1"/>
          </p:cNvSpPr>
          <p:nvPr>
            <p:ph type="body" sz="quarter" idx="18"/>
          </p:nvPr>
        </p:nvSpPr>
        <p:spPr/>
        <p:txBody>
          <a:bodyPr lIns="91440" tIns="45720" rIns="91440" bIns="45720" anchor="t"/>
          <a:lstStyle/>
          <a:p>
            <a:pPr marL="342900" indent="-342900">
              <a:spcBef>
                <a:spcPts val="1200"/>
              </a:spcBef>
              <a:buFont typeface="Arial,Sans-Serif"/>
              <a:buChar char="•"/>
            </a:pPr>
            <a:r>
              <a:rPr lang="en-IE" dirty="0">
                <a:cs typeface="Calibri"/>
              </a:rPr>
              <a:t>All the ingredients for great content are around you!</a:t>
            </a:r>
            <a:endParaRPr lang="en-US" dirty="0">
              <a:cs typeface="Calibri"/>
            </a:endParaRPr>
          </a:p>
          <a:p>
            <a:pPr marL="342900" indent="-342900">
              <a:spcBef>
                <a:spcPts val="1200"/>
              </a:spcBef>
              <a:buFont typeface="Arial,Sans-Serif"/>
              <a:buChar char="•"/>
            </a:pPr>
            <a:r>
              <a:rPr lang="en-IE" dirty="0">
                <a:cs typeface="Calibri"/>
              </a:rPr>
              <a:t>An impromptu video of your workshop/kitchen can be turned into a ‘Behind the Scenes’ YouTube video.  </a:t>
            </a:r>
            <a:endParaRPr lang="en-US" dirty="0">
              <a:cs typeface="Calibri"/>
            </a:endParaRPr>
          </a:p>
          <a:p>
            <a:pPr marL="342900" indent="-342900">
              <a:spcBef>
                <a:spcPts val="1200"/>
              </a:spcBef>
              <a:buFont typeface="Arial,Sans-Serif"/>
              <a:buChar char="•"/>
            </a:pPr>
            <a:r>
              <a:rPr lang="en-IE" dirty="0">
                <a:cs typeface="Calibri"/>
              </a:rPr>
              <a:t>Prep work for a sales meeting/presentation can be transformed into a captivating industry insight</a:t>
            </a:r>
            <a:endParaRPr lang="en-US" dirty="0">
              <a:cs typeface="Calibri"/>
            </a:endParaRPr>
          </a:p>
          <a:p>
            <a:pPr marL="342900" indent="-342900">
              <a:spcBef>
                <a:spcPts val="1200"/>
              </a:spcBef>
              <a:buFont typeface="Arial,Sans-Serif"/>
              <a:buChar char="•"/>
            </a:pPr>
            <a:r>
              <a:rPr lang="en-IE" dirty="0">
                <a:cs typeface="Calibri"/>
              </a:rPr>
              <a:t>Customer case studies can be turned into insightful blog posts</a:t>
            </a:r>
            <a:endParaRPr lang="en-US" dirty="0"/>
          </a:p>
        </p:txBody>
      </p:sp>
      <p:sp>
        <p:nvSpPr>
          <p:cNvPr id="3" name="Text Placeholder 2">
            <a:extLst>
              <a:ext uri="{FF2B5EF4-FFF2-40B4-BE49-F238E27FC236}">
                <a16:creationId xmlns:a16="http://schemas.microsoft.com/office/drawing/2014/main" id="{A1B74ACB-BA0A-9805-EE73-C374817B6449}"/>
              </a:ext>
            </a:extLst>
          </p:cNvPr>
          <p:cNvSpPr>
            <a:spLocks noGrp="1"/>
          </p:cNvSpPr>
          <p:nvPr>
            <p:ph type="body" sz="quarter" idx="16"/>
          </p:nvPr>
        </p:nvSpPr>
        <p:spPr/>
        <p:txBody>
          <a:bodyPr lIns="91440" tIns="45720" rIns="91440" bIns="45720" anchor="t">
            <a:noAutofit/>
          </a:bodyPr>
          <a:lstStyle/>
          <a:p>
            <a:r>
              <a:rPr lang="en-US">
                <a:solidFill>
                  <a:schemeClr val="bg1"/>
                </a:solidFill>
                <a:cs typeface="Calibri"/>
              </a:rPr>
              <a:t>Build Your Brand Online</a:t>
            </a:r>
            <a:endParaRPr lang="en-US">
              <a:solidFill>
                <a:schemeClr val="bg1"/>
              </a:solidFill>
            </a:endParaRPr>
          </a:p>
        </p:txBody>
      </p:sp>
    </p:spTree>
    <p:extLst>
      <p:ext uri="{BB962C8B-B14F-4D97-AF65-F5344CB8AC3E}">
        <p14:creationId xmlns:p14="http://schemas.microsoft.com/office/powerpoint/2010/main" val="27348596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3155D1-55B0-AF3B-34BB-783F7EFCDA0D}"/>
              </a:ext>
            </a:extLst>
          </p:cNvPr>
          <p:cNvSpPr>
            <a:spLocks noGrp="1"/>
          </p:cNvSpPr>
          <p:nvPr>
            <p:ph type="body" sz="quarter" idx="16"/>
          </p:nvPr>
        </p:nvSpPr>
        <p:spPr/>
        <p:txBody>
          <a:bodyPr lIns="91440" tIns="45720" rIns="91440" bIns="45720" anchor="t">
            <a:normAutofit/>
          </a:bodyPr>
          <a:lstStyle/>
          <a:p>
            <a:r>
              <a:rPr lang="en-US" dirty="0">
                <a:ea typeface="Calibri"/>
                <a:cs typeface="Calibri"/>
              </a:rPr>
              <a:t>Make the Sale!</a:t>
            </a:r>
            <a:endParaRPr lang="en-US" dirty="0"/>
          </a:p>
        </p:txBody>
      </p:sp>
      <p:sp>
        <p:nvSpPr>
          <p:cNvPr id="3" name="Text Placeholder 2">
            <a:extLst>
              <a:ext uri="{FF2B5EF4-FFF2-40B4-BE49-F238E27FC236}">
                <a16:creationId xmlns:a16="http://schemas.microsoft.com/office/drawing/2014/main" id="{7FC3AB9A-F852-71DC-57DF-683A7631C138}"/>
              </a:ext>
            </a:extLst>
          </p:cNvPr>
          <p:cNvSpPr>
            <a:spLocks noGrp="1"/>
          </p:cNvSpPr>
          <p:nvPr>
            <p:ph type="body" sz="quarter" idx="17"/>
          </p:nvPr>
        </p:nvSpPr>
        <p:spPr/>
        <p:txBody>
          <a:bodyPr lIns="91440" tIns="45720" rIns="91440" bIns="45720" anchor="t">
            <a:noAutofit/>
          </a:bodyPr>
          <a:lstStyle/>
          <a:p>
            <a:r>
              <a:rPr lang="en-US">
                <a:ea typeface="Calibri"/>
                <a:cs typeface="Calibri"/>
              </a:rPr>
              <a:t>05</a:t>
            </a:r>
            <a:endParaRPr lang="en-US"/>
          </a:p>
        </p:txBody>
      </p:sp>
    </p:spTree>
    <p:extLst>
      <p:ext uri="{BB962C8B-B14F-4D97-AF65-F5344CB8AC3E}">
        <p14:creationId xmlns:p14="http://schemas.microsoft.com/office/powerpoint/2010/main" val="2978942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The Relationship Between Marketing and Sales</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01</a:t>
            </a:r>
          </a:p>
        </p:txBody>
      </p:sp>
    </p:spTree>
    <p:extLst>
      <p:ext uri="{BB962C8B-B14F-4D97-AF65-F5344CB8AC3E}">
        <p14:creationId xmlns:p14="http://schemas.microsoft.com/office/powerpoint/2010/main" val="13291860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61E0160D-D27B-6216-FD7D-8F5CC2FFE801}"/>
              </a:ext>
            </a:extLst>
          </p:cNvPr>
          <p:cNvSpPr/>
          <p:nvPr/>
        </p:nvSpPr>
        <p:spPr>
          <a:xfrm>
            <a:off x="2433" y="769586"/>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16791E75-2E5D-11FB-EF4C-50A97A1C8BD6}"/>
              </a:ext>
            </a:extLst>
          </p:cNvPr>
          <p:cNvSpPr>
            <a:spLocks noGrp="1"/>
          </p:cNvSpPr>
          <p:nvPr>
            <p:ph type="body" sz="quarter" idx="18"/>
          </p:nvPr>
        </p:nvSpPr>
        <p:spPr>
          <a:xfrm>
            <a:off x="629572" y="1996609"/>
            <a:ext cx="4959913" cy="3849918"/>
          </a:xfrm>
        </p:spPr>
        <p:txBody>
          <a:bodyPr lIns="91440" tIns="45720" rIns="91440" bIns="45720" anchor="t"/>
          <a:lstStyle/>
          <a:p>
            <a:pPr marL="0" indent="0"/>
            <a:r>
              <a:rPr lang="en-US" dirty="0">
                <a:solidFill>
                  <a:srgbClr val="003841"/>
                </a:solidFill>
                <a:ea typeface="Calibri"/>
                <a:cs typeface="Calibri"/>
              </a:rPr>
              <a:t>Sometimes, selling is the one area of the business that founders find most challenging. </a:t>
            </a:r>
            <a:endParaRPr lang="en-US" dirty="0"/>
          </a:p>
          <a:p>
            <a:pPr marL="0" indent="0"/>
            <a:r>
              <a:rPr lang="en-US" dirty="0">
                <a:solidFill>
                  <a:srgbClr val="003841"/>
                </a:solidFill>
                <a:ea typeface="Calibri"/>
                <a:cs typeface="Calibri"/>
              </a:rPr>
              <a:t>But let’s hear from founders who  share their top tips for success. </a:t>
            </a:r>
            <a:endParaRPr lang="en-US" dirty="0"/>
          </a:p>
          <a:p>
            <a:endParaRPr lang="en-US" dirty="0">
              <a:ea typeface="Calibri"/>
              <a:cs typeface="Calibri"/>
            </a:endParaRPr>
          </a:p>
        </p:txBody>
      </p:sp>
      <p:sp>
        <p:nvSpPr>
          <p:cNvPr id="3" name="Text Placeholder 2">
            <a:extLst>
              <a:ext uri="{FF2B5EF4-FFF2-40B4-BE49-F238E27FC236}">
                <a16:creationId xmlns:a16="http://schemas.microsoft.com/office/drawing/2014/main" id="{F9329D8B-1520-2171-BB80-18F0A600424F}"/>
              </a:ext>
            </a:extLst>
          </p:cNvPr>
          <p:cNvSpPr>
            <a:spLocks noGrp="1"/>
          </p:cNvSpPr>
          <p:nvPr>
            <p:ph type="body" sz="quarter" idx="16"/>
          </p:nvPr>
        </p:nvSpPr>
        <p:spPr>
          <a:xfrm>
            <a:off x="798381" y="905377"/>
            <a:ext cx="5520629" cy="803654"/>
          </a:xfrm>
        </p:spPr>
        <p:txBody>
          <a:bodyPr lIns="91440" tIns="45720" rIns="91440" bIns="45720" anchor="t">
            <a:noAutofit/>
          </a:bodyPr>
          <a:lstStyle/>
          <a:p>
            <a:r>
              <a:rPr lang="en-US">
                <a:solidFill>
                  <a:schemeClr val="bg1"/>
                </a:solidFill>
                <a:ea typeface="Calibri"/>
                <a:cs typeface="Calibri"/>
              </a:rPr>
              <a:t>Getting Started with Sales</a:t>
            </a:r>
          </a:p>
        </p:txBody>
      </p:sp>
      <p:pic>
        <p:nvPicPr>
          <p:cNvPr id="6" name="Picture 5" descr="Person working late at the office">
            <a:extLst>
              <a:ext uri="{FF2B5EF4-FFF2-40B4-BE49-F238E27FC236}">
                <a16:creationId xmlns:a16="http://schemas.microsoft.com/office/drawing/2014/main" id="{77C12971-6A4A-E59C-3B8B-21D39C167641}"/>
              </a:ext>
            </a:extLst>
          </p:cNvPr>
          <p:cNvPicPr>
            <a:picLocks noChangeAspect="1"/>
          </p:cNvPicPr>
          <p:nvPr/>
        </p:nvPicPr>
        <p:blipFill>
          <a:blip r:embed="rId2"/>
          <a:stretch>
            <a:fillRect/>
          </a:stretch>
        </p:blipFill>
        <p:spPr>
          <a:xfrm>
            <a:off x="5589485" y="2045704"/>
            <a:ext cx="4805345" cy="3206469"/>
          </a:xfrm>
          <a:prstGeom prst="rect">
            <a:avLst/>
          </a:prstGeom>
        </p:spPr>
      </p:pic>
    </p:spTree>
    <p:extLst>
      <p:ext uri="{BB962C8B-B14F-4D97-AF65-F5344CB8AC3E}">
        <p14:creationId xmlns:p14="http://schemas.microsoft.com/office/powerpoint/2010/main" val="9476155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D65C31-892D-C4E8-15AD-79DBBB9063FF}"/>
              </a:ext>
            </a:extLst>
          </p:cNvPr>
          <p:cNvSpPr>
            <a:spLocks noGrp="1"/>
          </p:cNvSpPr>
          <p:nvPr>
            <p:ph type="body" sz="quarter" idx="35"/>
          </p:nvPr>
        </p:nvSpPr>
        <p:spPr>
          <a:xfrm>
            <a:off x="4912292" y="756845"/>
            <a:ext cx="6562677" cy="339415"/>
          </a:xfrm>
        </p:spPr>
        <p:txBody>
          <a:bodyPr lIns="91440" tIns="45720" rIns="91440" bIns="45720" anchor="t">
            <a:noAutofit/>
          </a:bodyPr>
          <a:lstStyle/>
          <a:p>
            <a:r>
              <a:rPr lang="en-US" dirty="0">
                <a:solidFill>
                  <a:srgbClr val="DE0A1D"/>
                </a:solidFill>
                <a:latin typeface="Calibri"/>
                <a:ea typeface="Calibri"/>
                <a:cs typeface="Calibri"/>
              </a:rPr>
              <a:t>People Buy From People</a:t>
            </a:r>
            <a:endParaRPr lang="en-US" dirty="0">
              <a:solidFill>
                <a:srgbClr val="DE0A1D"/>
              </a:solidFill>
              <a:ea typeface="Calibri"/>
            </a:endParaRPr>
          </a:p>
        </p:txBody>
      </p:sp>
      <p:sp>
        <p:nvSpPr>
          <p:cNvPr id="3" name="Text Placeholder 2">
            <a:extLst>
              <a:ext uri="{FF2B5EF4-FFF2-40B4-BE49-F238E27FC236}">
                <a16:creationId xmlns:a16="http://schemas.microsoft.com/office/drawing/2014/main" id="{174084B9-AECC-E33E-904E-E9B668D10310}"/>
              </a:ext>
            </a:extLst>
          </p:cNvPr>
          <p:cNvSpPr>
            <a:spLocks noGrp="1"/>
          </p:cNvSpPr>
          <p:nvPr>
            <p:ph type="body" sz="quarter" idx="36"/>
          </p:nvPr>
        </p:nvSpPr>
        <p:spPr>
          <a:xfrm>
            <a:off x="4927790" y="1236308"/>
            <a:ext cx="6754517" cy="999383"/>
          </a:xfrm>
        </p:spPr>
        <p:txBody>
          <a:bodyPr lIns="91440" tIns="45720" rIns="91440" bIns="45720" anchor="t">
            <a:noAutofit/>
          </a:bodyPr>
          <a:lstStyle/>
          <a:p>
            <a:r>
              <a:rPr lang="en-US" sz="2400" dirty="0">
                <a:solidFill>
                  <a:srgbClr val="003841"/>
                </a:solidFill>
                <a:ea typeface="Calibri"/>
              </a:rPr>
              <a:t>No one knows your product/service as much as you. Allow your natural enthusiasm to shine through. It’s infectious. </a:t>
            </a:r>
            <a:endParaRPr lang="en-US" dirty="0"/>
          </a:p>
          <a:p>
            <a:endParaRPr lang="en-US" dirty="0">
              <a:ea typeface="Calibri"/>
            </a:endParaRPr>
          </a:p>
        </p:txBody>
      </p:sp>
      <p:sp>
        <p:nvSpPr>
          <p:cNvPr id="4" name="Text Placeholder 3">
            <a:extLst>
              <a:ext uri="{FF2B5EF4-FFF2-40B4-BE49-F238E27FC236}">
                <a16:creationId xmlns:a16="http://schemas.microsoft.com/office/drawing/2014/main" id="{C14E24BD-41D5-46D2-CB8A-F83B3EC93889}"/>
              </a:ext>
            </a:extLst>
          </p:cNvPr>
          <p:cNvSpPr>
            <a:spLocks noGrp="1"/>
          </p:cNvSpPr>
          <p:nvPr>
            <p:ph type="body" sz="quarter" idx="37"/>
          </p:nvPr>
        </p:nvSpPr>
        <p:spPr/>
        <p:txBody>
          <a:bodyPr/>
          <a:lstStyle/>
          <a:p>
            <a:endParaRPr lang="en-US"/>
          </a:p>
        </p:txBody>
      </p:sp>
      <p:pic>
        <p:nvPicPr>
          <p:cNvPr id="12" name="Picture Placeholder 11" descr="A person holding a notebook and talking on the phone&#10;&#10;Description automatically generated">
            <a:extLst>
              <a:ext uri="{FF2B5EF4-FFF2-40B4-BE49-F238E27FC236}">
                <a16:creationId xmlns:a16="http://schemas.microsoft.com/office/drawing/2014/main" id="{073E3EF0-4725-F6CE-7450-2650A43B1E9D}"/>
              </a:ext>
            </a:extLst>
          </p:cNvPr>
          <p:cNvPicPr>
            <a:picLocks noGrp="1" noChangeAspect="1"/>
          </p:cNvPicPr>
          <p:nvPr>
            <p:ph type="pic" sz="quarter" idx="41"/>
          </p:nvPr>
        </p:nvPicPr>
        <p:blipFill>
          <a:blip r:embed="rId2"/>
          <a:srcRect l="31122" r="31122"/>
          <a:stretch/>
        </p:blipFill>
        <p:spPr/>
      </p:pic>
      <p:sp>
        <p:nvSpPr>
          <p:cNvPr id="6" name="Text Placeholder 5">
            <a:extLst>
              <a:ext uri="{FF2B5EF4-FFF2-40B4-BE49-F238E27FC236}">
                <a16:creationId xmlns:a16="http://schemas.microsoft.com/office/drawing/2014/main" id="{E61D5A69-0BD8-75DE-3FEA-73017A57756B}"/>
              </a:ext>
            </a:extLst>
          </p:cNvPr>
          <p:cNvSpPr>
            <a:spLocks noGrp="1"/>
          </p:cNvSpPr>
          <p:nvPr>
            <p:ph type="body" sz="quarter" idx="42"/>
          </p:nvPr>
        </p:nvSpPr>
        <p:spPr/>
        <p:txBody>
          <a:bodyPr lIns="91440" tIns="45720" rIns="91440" bIns="45720" anchor="t">
            <a:noAutofit/>
          </a:bodyPr>
          <a:lstStyle/>
          <a:p>
            <a:r>
              <a:rPr lang="en-US">
                <a:solidFill>
                  <a:srgbClr val="DE0A1D"/>
                </a:solidFill>
                <a:latin typeface="Calibri"/>
                <a:ea typeface="Calibri"/>
                <a:cs typeface="Calibri"/>
              </a:rPr>
              <a:t>Get The Timing Right</a:t>
            </a:r>
            <a:endParaRPr lang="en-US">
              <a:solidFill>
                <a:srgbClr val="DE0A1D"/>
              </a:solidFill>
              <a:ea typeface="Calibri"/>
            </a:endParaRPr>
          </a:p>
        </p:txBody>
      </p:sp>
      <p:sp>
        <p:nvSpPr>
          <p:cNvPr id="7" name="Text Placeholder 6">
            <a:extLst>
              <a:ext uri="{FF2B5EF4-FFF2-40B4-BE49-F238E27FC236}">
                <a16:creationId xmlns:a16="http://schemas.microsoft.com/office/drawing/2014/main" id="{2184863C-FA28-47A7-B4F0-5D2963F417C1}"/>
              </a:ext>
            </a:extLst>
          </p:cNvPr>
          <p:cNvSpPr>
            <a:spLocks noGrp="1"/>
          </p:cNvSpPr>
          <p:nvPr>
            <p:ph type="body" sz="quarter" idx="43"/>
          </p:nvPr>
        </p:nvSpPr>
        <p:spPr/>
        <p:txBody>
          <a:bodyPr lIns="91440" tIns="45720" rIns="91440" bIns="45720" anchor="t">
            <a:noAutofit/>
          </a:bodyPr>
          <a:lstStyle/>
          <a:p>
            <a:pPr algn="ctr"/>
            <a:r>
              <a:rPr lang="en-US" sz="2400" dirty="0">
                <a:solidFill>
                  <a:srgbClr val="003841"/>
                </a:solidFill>
                <a:ea typeface="Calibri"/>
              </a:rPr>
              <a:t>"Is this a good time to talk? If it's not, perhaps we can meet another day”.</a:t>
            </a:r>
            <a:endParaRPr lang="en-US" dirty="0"/>
          </a:p>
          <a:p>
            <a:endParaRPr lang="en-US" dirty="0">
              <a:ea typeface="Calibri"/>
            </a:endParaRPr>
          </a:p>
        </p:txBody>
      </p:sp>
      <p:sp>
        <p:nvSpPr>
          <p:cNvPr id="8" name="Text Placeholder 7">
            <a:extLst>
              <a:ext uri="{FF2B5EF4-FFF2-40B4-BE49-F238E27FC236}">
                <a16:creationId xmlns:a16="http://schemas.microsoft.com/office/drawing/2014/main" id="{07C24723-32AE-4C4F-97CB-D13AC0791B33}"/>
              </a:ext>
            </a:extLst>
          </p:cNvPr>
          <p:cNvSpPr>
            <a:spLocks noGrp="1"/>
          </p:cNvSpPr>
          <p:nvPr>
            <p:ph type="body" sz="quarter" idx="44"/>
          </p:nvPr>
        </p:nvSpPr>
        <p:spPr/>
        <p:txBody>
          <a:bodyPr/>
          <a:lstStyle/>
          <a:p>
            <a:endParaRPr lang="en-US"/>
          </a:p>
        </p:txBody>
      </p:sp>
      <p:sp>
        <p:nvSpPr>
          <p:cNvPr id="9" name="Text Placeholder 8">
            <a:extLst>
              <a:ext uri="{FF2B5EF4-FFF2-40B4-BE49-F238E27FC236}">
                <a16:creationId xmlns:a16="http://schemas.microsoft.com/office/drawing/2014/main" id="{4768FB33-7969-AB7F-7F9D-1A8048115D73}"/>
              </a:ext>
            </a:extLst>
          </p:cNvPr>
          <p:cNvSpPr>
            <a:spLocks noGrp="1"/>
          </p:cNvSpPr>
          <p:nvPr>
            <p:ph type="body" sz="quarter" idx="45"/>
          </p:nvPr>
        </p:nvSpPr>
        <p:spPr>
          <a:xfrm>
            <a:off x="4927790" y="4461305"/>
            <a:ext cx="6562677" cy="339415"/>
          </a:xfrm>
        </p:spPr>
        <p:txBody>
          <a:bodyPr lIns="91440" tIns="45720" rIns="91440" bIns="45720" anchor="t">
            <a:noAutofit/>
          </a:bodyPr>
          <a:lstStyle/>
          <a:p>
            <a:r>
              <a:rPr lang="en-US">
                <a:solidFill>
                  <a:srgbClr val="DE0A1D"/>
                </a:solidFill>
                <a:latin typeface="Calibri"/>
                <a:ea typeface="Calibri"/>
                <a:cs typeface="Calibri"/>
              </a:rPr>
              <a:t>Be Open , Honest and Transparent</a:t>
            </a:r>
            <a:endParaRPr lang="en-US">
              <a:solidFill>
                <a:srgbClr val="DE0A1D"/>
              </a:solidFill>
              <a:ea typeface="Calibri"/>
            </a:endParaRPr>
          </a:p>
        </p:txBody>
      </p:sp>
      <p:sp>
        <p:nvSpPr>
          <p:cNvPr id="10" name="Text Placeholder 9">
            <a:extLst>
              <a:ext uri="{FF2B5EF4-FFF2-40B4-BE49-F238E27FC236}">
                <a16:creationId xmlns:a16="http://schemas.microsoft.com/office/drawing/2014/main" id="{59378B78-E274-0FA6-0843-CF1FE7DA8082}"/>
              </a:ext>
            </a:extLst>
          </p:cNvPr>
          <p:cNvSpPr>
            <a:spLocks noGrp="1"/>
          </p:cNvSpPr>
          <p:nvPr>
            <p:ph type="body" sz="quarter" idx="46"/>
          </p:nvPr>
        </p:nvSpPr>
        <p:spPr>
          <a:xfrm>
            <a:off x="4525225" y="4974395"/>
            <a:ext cx="6955800" cy="985006"/>
          </a:xfrm>
        </p:spPr>
        <p:txBody>
          <a:bodyPr lIns="91440" tIns="45720" rIns="91440" bIns="45720" anchor="t">
            <a:noAutofit/>
          </a:bodyPr>
          <a:lstStyle/>
          <a:p>
            <a:r>
              <a:rPr lang="en-US" sz="2400">
                <a:solidFill>
                  <a:srgbClr val="003841"/>
                </a:solidFill>
                <a:latin typeface="Calibri"/>
                <a:ea typeface="Calibri"/>
                <a:cs typeface="Calibri"/>
              </a:rPr>
              <a:t>Cultural sensitivity is essential. Understanding and knowing about cultural differences is a crucial skill for succeeding in business and is sales. </a:t>
            </a:r>
            <a:endParaRPr lang="en-US">
              <a:latin typeface="Calibri"/>
              <a:ea typeface="Calibri"/>
              <a:cs typeface="Calibri"/>
            </a:endParaRPr>
          </a:p>
        </p:txBody>
      </p:sp>
      <p:sp>
        <p:nvSpPr>
          <p:cNvPr id="11" name="Text Placeholder 10">
            <a:extLst>
              <a:ext uri="{FF2B5EF4-FFF2-40B4-BE49-F238E27FC236}">
                <a16:creationId xmlns:a16="http://schemas.microsoft.com/office/drawing/2014/main" id="{FD65B05F-90C3-A355-8630-911B18510BF4}"/>
              </a:ext>
            </a:extLst>
          </p:cNvPr>
          <p:cNvSpPr>
            <a:spLocks noGrp="1"/>
          </p:cNvSpPr>
          <p:nvPr>
            <p:ph type="body" sz="quarter" idx="47"/>
          </p:nvPr>
        </p:nvSpPr>
        <p:spPr/>
        <p:txBody>
          <a:bodyPr/>
          <a:lstStyle/>
          <a:p>
            <a:endParaRPr lang="en-US"/>
          </a:p>
        </p:txBody>
      </p:sp>
    </p:spTree>
    <p:extLst>
      <p:ext uri="{BB962C8B-B14F-4D97-AF65-F5344CB8AC3E}">
        <p14:creationId xmlns:p14="http://schemas.microsoft.com/office/powerpoint/2010/main" val="20660582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455A9E-8382-C594-9ABE-05205B874C03}"/>
              </a:ext>
            </a:extLst>
          </p:cNvPr>
          <p:cNvSpPr>
            <a:spLocks noGrp="1"/>
          </p:cNvSpPr>
          <p:nvPr>
            <p:ph type="body" sz="quarter" idx="35"/>
          </p:nvPr>
        </p:nvSpPr>
        <p:spPr>
          <a:xfrm>
            <a:off x="4912292" y="770324"/>
            <a:ext cx="6562677" cy="339415"/>
          </a:xfrm>
        </p:spPr>
        <p:txBody>
          <a:bodyPr lIns="91440" tIns="45720" rIns="91440" bIns="45720" anchor="t">
            <a:noAutofit/>
          </a:bodyPr>
          <a:lstStyle/>
          <a:p>
            <a:r>
              <a:rPr lang="en-US" dirty="0">
                <a:latin typeface="Calibri"/>
                <a:ea typeface="Calibri"/>
                <a:cs typeface="Calibri"/>
              </a:rPr>
              <a:t>Order Taker</a:t>
            </a:r>
            <a:endParaRPr lang="en-US" dirty="0"/>
          </a:p>
        </p:txBody>
      </p:sp>
      <p:sp>
        <p:nvSpPr>
          <p:cNvPr id="3" name="Text Placeholder 2">
            <a:extLst>
              <a:ext uri="{FF2B5EF4-FFF2-40B4-BE49-F238E27FC236}">
                <a16:creationId xmlns:a16="http://schemas.microsoft.com/office/drawing/2014/main" id="{716E7CFE-E5CE-E3A3-0CEC-0C23EA0B26BF}"/>
              </a:ext>
            </a:extLst>
          </p:cNvPr>
          <p:cNvSpPr>
            <a:spLocks noGrp="1"/>
          </p:cNvSpPr>
          <p:nvPr>
            <p:ph type="body" sz="quarter" idx="36"/>
          </p:nvPr>
        </p:nvSpPr>
        <p:spPr>
          <a:xfrm>
            <a:off x="4164540" y="1201843"/>
            <a:ext cx="7315365" cy="1143156"/>
          </a:xfrm>
        </p:spPr>
        <p:txBody>
          <a:bodyPr lIns="91440" tIns="45720" rIns="91440" bIns="45720" anchor="t">
            <a:noAutofit/>
          </a:bodyPr>
          <a:lstStyle/>
          <a:p>
            <a:r>
              <a:rPr lang="en-US" sz="2400" dirty="0">
                <a:solidFill>
                  <a:srgbClr val="000000"/>
                </a:solidFill>
                <a:latin typeface="Calibri"/>
                <a:ea typeface="Calibri"/>
                <a:cs typeface="Calibri"/>
              </a:rPr>
              <a:t>Inside order taker e.g. retail.                                                   Outside order taker - contact customer to take orders Delivery salesperson </a:t>
            </a:r>
            <a:endParaRPr lang="en-US" sz="2400" dirty="0">
              <a:latin typeface="Calibri"/>
              <a:ea typeface="Calibri"/>
              <a:cs typeface="Calibri"/>
            </a:endParaRPr>
          </a:p>
          <a:p>
            <a:endParaRPr lang="en-US" dirty="0">
              <a:ea typeface="Calibri"/>
            </a:endParaRPr>
          </a:p>
        </p:txBody>
      </p:sp>
      <p:sp>
        <p:nvSpPr>
          <p:cNvPr id="4" name="Text Placeholder 3">
            <a:extLst>
              <a:ext uri="{FF2B5EF4-FFF2-40B4-BE49-F238E27FC236}">
                <a16:creationId xmlns:a16="http://schemas.microsoft.com/office/drawing/2014/main" id="{E17B7E1A-8F66-272E-2BB8-F7ADFD67ED7D}"/>
              </a:ext>
            </a:extLst>
          </p:cNvPr>
          <p:cNvSpPr>
            <a:spLocks noGrp="1"/>
          </p:cNvSpPr>
          <p:nvPr>
            <p:ph type="body" sz="quarter" idx="37"/>
          </p:nvPr>
        </p:nvSpPr>
        <p:spPr/>
        <p:txBody>
          <a:bodyPr/>
          <a:lstStyle/>
          <a:p>
            <a:endParaRPr lang="en-US"/>
          </a:p>
        </p:txBody>
      </p:sp>
      <p:pic>
        <p:nvPicPr>
          <p:cNvPr id="14" name="Picture Placeholder 13">
            <a:extLst>
              <a:ext uri="{FF2B5EF4-FFF2-40B4-BE49-F238E27FC236}">
                <a16:creationId xmlns:a16="http://schemas.microsoft.com/office/drawing/2014/main" id="{3B0B4ABF-14F6-AD19-3F96-0E1E4937BB74}"/>
              </a:ext>
            </a:extLst>
          </p:cNvPr>
          <p:cNvPicPr>
            <a:picLocks noGrp="1" noChangeAspect="1"/>
          </p:cNvPicPr>
          <p:nvPr>
            <p:ph type="pic" sz="quarter" idx="41"/>
          </p:nvPr>
        </p:nvPicPr>
        <p:blipFill>
          <a:blip r:embed="rId2"/>
          <a:srcRect l="7547" r="7547"/>
          <a:stretch>
            <a:fillRect/>
          </a:stretch>
        </p:blipFill>
        <p:spPr/>
      </p:pic>
      <p:sp>
        <p:nvSpPr>
          <p:cNvPr id="6" name="Text Placeholder 5">
            <a:extLst>
              <a:ext uri="{FF2B5EF4-FFF2-40B4-BE49-F238E27FC236}">
                <a16:creationId xmlns:a16="http://schemas.microsoft.com/office/drawing/2014/main" id="{6578B963-BF2A-C1E2-4AE3-1DF0EAC81D57}"/>
              </a:ext>
            </a:extLst>
          </p:cNvPr>
          <p:cNvSpPr>
            <a:spLocks noGrp="1"/>
          </p:cNvSpPr>
          <p:nvPr>
            <p:ph type="body" sz="quarter" idx="42"/>
          </p:nvPr>
        </p:nvSpPr>
        <p:spPr/>
        <p:txBody>
          <a:bodyPr lIns="91440" tIns="45720" rIns="91440" bIns="45720" anchor="t">
            <a:noAutofit/>
          </a:bodyPr>
          <a:lstStyle/>
          <a:p>
            <a:r>
              <a:rPr lang="en-US">
                <a:latin typeface="Calibri"/>
                <a:ea typeface="Calibri"/>
                <a:cs typeface="Calibri"/>
              </a:rPr>
              <a:t>Order Creator</a:t>
            </a:r>
            <a:endParaRPr lang="en-US"/>
          </a:p>
        </p:txBody>
      </p:sp>
      <p:sp>
        <p:nvSpPr>
          <p:cNvPr id="7" name="Text Placeholder 6">
            <a:extLst>
              <a:ext uri="{FF2B5EF4-FFF2-40B4-BE49-F238E27FC236}">
                <a16:creationId xmlns:a16="http://schemas.microsoft.com/office/drawing/2014/main" id="{D7CE1F6F-43B5-2FDC-3C6F-8254DE6B411E}"/>
              </a:ext>
            </a:extLst>
          </p:cNvPr>
          <p:cNvSpPr>
            <a:spLocks noGrp="1"/>
          </p:cNvSpPr>
          <p:nvPr>
            <p:ph type="body" sz="quarter" idx="43"/>
          </p:nvPr>
        </p:nvSpPr>
        <p:spPr>
          <a:xfrm>
            <a:off x="4638514" y="3290243"/>
            <a:ext cx="6851953" cy="1071269"/>
          </a:xfrm>
        </p:spPr>
        <p:txBody>
          <a:bodyPr lIns="91440" tIns="45720" rIns="91440" bIns="45720" anchor="t">
            <a:noAutofit/>
          </a:bodyPr>
          <a:lstStyle/>
          <a:p>
            <a:r>
              <a:rPr lang="en-US" sz="2400" dirty="0">
                <a:solidFill>
                  <a:srgbClr val="000000"/>
                </a:solidFill>
                <a:latin typeface="Calibri"/>
                <a:ea typeface="Calibri"/>
                <a:cs typeface="Calibri"/>
              </a:rPr>
              <a:t>The selling task is to educate and build goodwill.  e.g. wellbeing businesses</a:t>
            </a:r>
            <a:endParaRPr lang="en-US" sz="2400" dirty="0">
              <a:latin typeface="Calibri"/>
              <a:cs typeface="Calibri"/>
            </a:endParaRPr>
          </a:p>
          <a:p>
            <a:endParaRPr lang="en-US" dirty="0">
              <a:ea typeface="Calibri"/>
            </a:endParaRPr>
          </a:p>
        </p:txBody>
      </p:sp>
      <p:sp>
        <p:nvSpPr>
          <p:cNvPr id="8" name="Text Placeholder 7">
            <a:extLst>
              <a:ext uri="{FF2B5EF4-FFF2-40B4-BE49-F238E27FC236}">
                <a16:creationId xmlns:a16="http://schemas.microsoft.com/office/drawing/2014/main" id="{E2C16750-82A4-F3CE-CCF7-D44130005545}"/>
              </a:ext>
            </a:extLst>
          </p:cNvPr>
          <p:cNvSpPr>
            <a:spLocks noGrp="1"/>
          </p:cNvSpPr>
          <p:nvPr>
            <p:ph type="body" sz="quarter" idx="44"/>
          </p:nvPr>
        </p:nvSpPr>
        <p:spPr/>
        <p:txBody>
          <a:bodyPr/>
          <a:lstStyle/>
          <a:p>
            <a:endParaRPr lang="en-US"/>
          </a:p>
        </p:txBody>
      </p:sp>
      <p:sp>
        <p:nvSpPr>
          <p:cNvPr id="9" name="Text Placeholder 8">
            <a:extLst>
              <a:ext uri="{FF2B5EF4-FFF2-40B4-BE49-F238E27FC236}">
                <a16:creationId xmlns:a16="http://schemas.microsoft.com/office/drawing/2014/main" id="{B8FF6E81-79A7-C113-7EF9-669EB2ED890E}"/>
              </a:ext>
            </a:extLst>
          </p:cNvPr>
          <p:cNvSpPr>
            <a:spLocks noGrp="1"/>
          </p:cNvSpPr>
          <p:nvPr>
            <p:ph type="body" sz="quarter" idx="45"/>
          </p:nvPr>
        </p:nvSpPr>
        <p:spPr/>
        <p:txBody>
          <a:bodyPr lIns="91440" tIns="45720" rIns="91440" bIns="45720" anchor="t">
            <a:noAutofit/>
          </a:bodyPr>
          <a:lstStyle/>
          <a:p>
            <a:r>
              <a:rPr lang="en-US" dirty="0">
                <a:latin typeface="Calibri"/>
                <a:ea typeface="Calibri"/>
                <a:cs typeface="Calibri"/>
              </a:rPr>
              <a:t>Order Getter</a:t>
            </a:r>
            <a:endParaRPr lang="en-US" dirty="0"/>
          </a:p>
        </p:txBody>
      </p:sp>
      <p:sp>
        <p:nvSpPr>
          <p:cNvPr id="10" name="Text Placeholder 9">
            <a:extLst>
              <a:ext uri="{FF2B5EF4-FFF2-40B4-BE49-F238E27FC236}">
                <a16:creationId xmlns:a16="http://schemas.microsoft.com/office/drawing/2014/main" id="{237A4DBF-C748-EAE8-ADCF-E2A2C39AEE21}"/>
              </a:ext>
            </a:extLst>
          </p:cNvPr>
          <p:cNvSpPr>
            <a:spLocks noGrp="1"/>
          </p:cNvSpPr>
          <p:nvPr>
            <p:ph type="body" sz="quarter" idx="46"/>
          </p:nvPr>
        </p:nvSpPr>
        <p:spPr>
          <a:xfrm>
            <a:off x="5026251" y="5132546"/>
            <a:ext cx="6440398" cy="985006"/>
          </a:xfrm>
        </p:spPr>
        <p:txBody>
          <a:bodyPr lIns="91440" tIns="45720" rIns="91440" bIns="45720" anchor="t">
            <a:noAutofit/>
          </a:bodyPr>
          <a:lstStyle/>
          <a:p>
            <a:r>
              <a:rPr lang="en-US" sz="2400" dirty="0">
                <a:solidFill>
                  <a:srgbClr val="000000"/>
                </a:solidFill>
                <a:latin typeface="Calibri"/>
                <a:ea typeface="Calibri"/>
                <a:cs typeface="Calibri"/>
              </a:rPr>
              <a:t>New business - generate new business and look after existing customers</a:t>
            </a:r>
            <a:endParaRPr lang="en-US" sz="2400" dirty="0">
              <a:latin typeface="Calibri"/>
              <a:cs typeface="Calibri"/>
            </a:endParaRPr>
          </a:p>
          <a:p>
            <a:endParaRPr lang="en-US" dirty="0">
              <a:ea typeface="Calibri"/>
            </a:endParaRPr>
          </a:p>
        </p:txBody>
      </p:sp>
      <p:sp>
        <p:nvSpPr>
          <p:cNvPr id="11" name="Text Placeholder 10">
            <a:extLst>
              <a:ext uri="{FF2B5EF4-FFF2-40B4-BE49-F238E27FC236}">
                <a16:creationId xmlns:a16="http://schemas.microsoft.com/office/drawing/2014/main" id="{40CE3535-94E5-9D84-A821-37E10F1C0582}"/>
              </a:ext>
            </a:extLst>
          </p:cNvPr>
          <p:cNvSpPr>
            <a:spLocks noGrp="1"/>
          </p:cNvSpPr>
          <p:nvPr>
            <p:ph type="body" sz="quarter" idx="47"/>
          </p:nvPr>
        </p:nvSpPr>
        <p:spPr/>
        <p:txBody>
          <a:bodyPr/>
          <a:lstStyle/>
          <a:p>
            <a:endParaRPr lang="en-US"/>
          </a:p>
        </p:txBody>
      </p:sp>
      <p:sp>
        <p:nvSpPr>
          <p:cNvPr id="12" name="TextBox 11">
            <a:extLst>
              <a:ext uri="{FF2B5EF4-FFF2-40B4-BE49-F238E27FC236}">
                <a16:creationId xmlns:a16="http://schemas.microsoft.com/office/drawing/2014/main" id="{38F9E69B-0A24-7B5B-3632-79361D34365C}"/>
              </a:ext>
            </a:extLst>
          </p:cNvPr>
          <p:cNvSpPr txBox="1"/>
          <p:nvPr/>
        </p:nvSpPr>
        <p:spPr>
          <a:xfrm>
            <a:off x="4320643" y="0"/>
            <a:ext cx="731536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solidFill>
                  <a:srgbClr val="DE0A1D"/>
                </a:solidFill>
                <a:ea typeface="Calibri"/>
                <a:cs typeface="Calibri"/>
              </a:rPr>
              <a:t>Which Type Of Salesperson Are You?</a:t>
            </a:r>
            <a:endParaRPr lang="en-US" sz="3600" b="1" dirty="0">
              <a:solidFill>
                <a:srgbClr val="DE0A1D"/>
              </a:solidFill>
            </a:endParaRPr>
          </a:p>
        </p:txBody>
      </p:sp>
    </p:spTree>
    <p:extLst>
      <p:ext uri="{BB962C8B-B14F-4D97-AF65-F5344CB8AC3E}">
        <p14:creationId xmlns:p14="http://schemas.microsoft.com/office/powerpoint/2010/main" val="6960546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2E755C1-436A-1CCB-22DD-D1EEFAA52183}"/>
              </a:ext>
            </a:extLst>
          </p:cNvPr>
          <p:cNvSpPr>
            <a:spLocks noGrp="1"/>
          </p:cNvSpPr>
          <p:nvPr>
            <p:ph type="body" sz="quarter" idx="13"/>
          </p:nvPr>
        </p:nvSpPr>
        <p:spPr>
          <a:xfrm>
            <a:off x="856356" y="1091775"/>
            <a:ext cx="5055171" cy="3808175"/>
          </a:xfrm>
        </p:spPr>
        <p:txBody>
          <a:bodyPr lIns="91440" tIns="45720" rIns="91440" bIns="45720" anchor="ctr">
            <a:normAutofit/>
          </a:bodyPr>
          <a:lstStyle/>
          <a:p>
            <a:r>
              <a:rPr lang="en-US" dirty="0">
                <a:ea typeface="Calibri"/>
                <a:cs typeface="Calibri"/>
              </a:rPr>
              <a:t>Every Prospect or Customer occupies a particular place in the </a:t>
            </a:r>
            <a:r>
              <a:rPr lang="en-US" b="1" dirty="0">
                <a:ea typeface="Calibri"/>
                <a:cs typeface="Calibri"/>
              </a:rPr>
              <a:t>Customer Buying Cycle</a:t>
            </a:r>
            <a:r>
              <a:rPr lang="en-US" dirty="0">
                <a:ea typeface="Calibri"/>
                <a:cs typeface="Calibri"/>
              </a:rPr>
              <a:t>.</a:t>
            </a:r>
          </a:p>
          <a:p>
            <a:endParaRPr lang="en-US" dirty="0">
              <a:ea typeface="Calibri"/>
              <a:cs typeface="Calibri"/>
            </a:endParaRPr>
          </a:p>
          <a:p>
            <a:r>
              <a:rPr lang="en-US" dirty="0">
                <a:ea typeface="Calibri"/>
                <a:cs typeface="Calibri"/>
              </a:rPr>
              <a:t>A Simple Way to Look At The </a:t>
            </a:r>
            <a:r>
              <a:rPr lang="en-US" b="1" dirty="0">
                <a:ea typeface="Calibri"/>
                <a:cs typeface="Calibri"/>
              </a:rPr>
              <a:t>Customer Buying Cycle</a:t>
            </a:r>
            <a:r>
              <a:rPr lang="en-US" dirty="0">
                <a:ea typeface="Calibri"/>
                <a:cs typeface="Calibri"/>
              </a:rPr>
              <a:t> Is To Break It Into</a:t>
            </a:r>
            <a:r>
              <a:rPr lang="en-US" b="1" dirty="0">
                <a:ea typeface="Calibri"/>
                <a:cs typeface="Calibri"/>
              </a:rPr>
              <a:t> Three Stages</a:t>
            </a:r>
            <a:endParaRPr lang="en-US" dirty="0">
              <a:ea typeface="Calibri"/>
              <a:cs typeface="Calibri"/>
            </a:endParaRPr>
          </a:p>
        </p:txBody>
      </p:sp>
      <p:pic>
        <p:nvPicPr>
          <p:cNvPr id="5" name="Picture Placeholder 4">
            <a:extLst>
              <a:ext uri="{FF2B5EF4-FFF2-40B4-BE49-F238E27FC236}">
                <a16:creationId xmlns:a16="http://schemas.microsoft.com/office/drawing/2014/main" id="{D94FCA02-ABFF-9753-7D6A-85E24D14F625}"/>
              </a:ext>
            </a:extLst>
          </p:cNvPr>
          <p:cNvPicPr>
            <a:picLocks noGrp="1" noChangeAspect="1"/>
          </p:cNvPicPr>
          <p:nvPr>
            <p:ph type="pic" sz="quarter" idx="42"/>
          </p:nvPr>
        </p:nvPicPr>
        <p:blipFill>
          <a:blip r:embed="rId2"/>
          <a:srcRect l="8222" r="8222"/>
          <a:stretch>
            <a:fillRect/>
          </a:stretch>
        </p:blipFill>
        <p:spPr/>
      </p:pic>
    </p:spTree>
    <p:extLst>
      <p:ext uri="{BB962C8B-B14F-4D97-AF65-F5344CB8AC3E}">
        <p14:creationId xmlns:p14="http://schemas.microsoft.com/office/powerpoint/2010/main" val="33235879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01A243-8D35-A18A-79C3-0F79900A2F23}"/>
              </a:ext>
            </a:extLst>
          </p:cNvPr>
          <p:cNvSpPr>
            <a:spLocks noGrp="1"/>
          </p:cNvSpPr>
          <p:nvPr>
            <p:ph type="body" sz="quarter" idx="35"/>
          </p:nvPr>
        </p:nvSpPr>
        <p:spPr/>
        <p:txBody>
          <a:bodyPr lIns="91440" tIns="45720" rIns="91440" bIns="45720" anchor="t">
            <a:noAutofit/>
          </a:bodyPr>
          <a:lstStyle/>
          <a:p>
            <a:r>
              <a:rPr lang="en-US">
                <a:solidFill>
                  <a:srgbClr val="DE0A1D"/>
                </a:solidFill>
                <a:latin typeface="Calibri"/>
                <a:ea typeface="Calibri"/>
                <a:cs typeface="Calibri"/>
              </a:rPr>
              <a:t>Awareness</a:t>
            </a:r>
            <a:endParaRPr lang="en-US">
              <a:solidFill>
                <a:srgbClr val="DE0A1D"/>
              </a:solidFill>
              <a:ea typeface="Calibri"/>
            </a:endParaRPr>
          </a:p>
        </p:txBody>
      </p:sp>
      <p:sp>
        <p:nvSpPr>
          <p:cNvPr id="3" name="Text Placeholder 2">
            <a:extLst>
              <a:ext uri="{FF2B5EF4-FFF2-40B4-BE49-F238E27FC236}">
                <a16:creationId xmlns:a16="http://schemas.microsoft.com/office/drawing/2014/main" id="{72A00614-4D82-BBCE-57BA-022165E689DB}"/>
              </a:ext>
            </a:extLst>
          </p:cNvPr>
          <p:cNvSpPr>
            <a:spLocks noGrp="1"/>
          </p:cNvSpPr>
          <p:nvPr>
            <p:ph type="body" sz="quarter" idx="36"/>
          </p:nvPr>
        </p:nvSpPr>
        <p:spPr>
          <a:xfrm>
            <a:off x="4538483" y="1216220"/>
            <a:ext cx="6955799" cy="999383"/>
          </a:xfrm>
        </p:spPr>
        <p:txBody>
          <a:bodyPr lIns="91440" tIns="45720" rIns="91440" bIns="45720" anchor="t">
            <a:noAutofit/>
          </a:bodyPr>
          <a:lstStyle/>
          <a:p>
            <a:r>
              <a:rPr lang="en-US" sz="2400">
                <a:solidFill>
                  <a:srgbClr val="003841"/>
                </a:solidFill>
                <a:ea typeface="Calibri"/>
              </a:rPr>
              <a:t>When a customer first becomes aware of your product. Or where a customer first becomes aware of a need that they want to fulfil</a:t>
            </a:r>
            <a:endParaRPr lang="en-US">
              <a:ea typeface="Calibri" panose="020F0502020204030204" pitchFamily="34" charset="0"/>
            </a:endParaRPr>
          </a:p>
          <a:p>
            <a:endParaRPr lang="en-US">
              <a:ea typeface="Calibri"/>
            </a:endParaRPr>
          </a:p>
        </p:txBody>
      </p:sp>
      <p:sp>
        <p:nvSpPr>
          <p:cNvPr id="4" name="Text Placeholder 3">
            <a:extLst>
              <a:ext uri="{FF2B5EF4-FFF2-40B4-BE49-F238E27FC236}">
                <a16:creationId xmlns:a16="http://schemas.microsoft.com/office/drawing/2014/main" id="{7550355A-3087-59C6-7248-2261C56D6332}"/>
              </a:ext>
            </a:extLst>
          </p:cNvPr>
          <p:cNvSpPr>
            <a:spLocks noGrp="1"/>
          </p:cNvSpPr>
          <p:nvPr>
            <p:ph type="body" sz="quarter" idx="37"/>
          </p:nvPr>
        </p:nvSpPr>
        <p:spPr/>
        <p:txBody>
          <a:bodyPr/>
          <a:lstStyle/>
          <a:p>
            <a:endParaRPr lang="en-US"/>
          </a:p>
        </p:txBody>
      </p:sp>
      <p:pic>
        <p:nvPicPr>
          <p:cNvPr id="13" name="Picture Placeholder 12">
            <a:extLst>
              <a:ext uri="{FF2B5EF4-FFF2-40B4-BE49-F238E27FC236}">
                <a16:creationId xmlns:a16="http://schemas.microsoft.com/office/drawing/2014/main" id="{0B8C8C9B-59B2-0A2D-219D-9E9920A22E80}"/>
              </a:ext>
            </a:extLst>
          </p:cNvPr>
          <p:cNvPicPr>
            <a:picLocks noGrp="1" noChangeAspect="1"/>
          </p:cNvPicPr>
          <p:nvPr>
            <p:ph type="pic" sz="quarter" idx="41"/>
          </p:nvPr>
        </p:nvPicPr>
        <p:blipFill>
          <a:blip r:embed="rId2"/>
          <a:srcRect l="7525" r="7525"/>
          <a:stretch>
            <a:fillRect/>
          </a:stretch>
        </p:blipFill>
        <p:spPr/>
      </p:pic>
      <p:sp>
        <p:nvSpPr>
          <p:cNvPr id="6" name="Text Placeholder 5">
            <a:extLst>
              <a:ext uri="{FF2B5EF4-FFF2-40B4-BE49-F238E27FC236}">
                <a16:creationId xmlns:a16="http://schemas.microsoft.com/office/drawing/2014/main" id="{BB257891-13A2-D3D5-25E1-00CE1F3B7EE0}"/>
              </a:ext>
            </a:extLst>
          </p:cNvPr>
          <p:cNvSpPr>
            <a:spLocks noGrp="1"/>
          </p:cNvSpPr>
          <p:nvPr>
            <p:ph type="body" sz="quarter" idx="42"/>
          </p:nvPr>
        </p:nvSpPr>
        <p:spPr/>
        <p:txBody>
          <a:bodyPr lIns="91440" tIns="45720" rIns="91440" bIns="45720" anchor="t">
            <a:noAutofit/>
          </a:bodyPr>
          <a:lstStyle/>
          <a:p>
            <a:r>
              <a:rPr lang="en-US">
                <a:solidFill>
                  <a:srgbClr val="DE0A1D"/>
                </a:solidFill>
                <a:latin typeface="Calibri"/>
                <a:ea typeface="Calibri"/>
                <a:cs typeface="Calibri"/>
              </a:rPr>
              <a:t>Consideration</a:t>
            </a:r>
            <a:endParaRPr lang="en-US">
              <a:solidFill>
                <a:srgbClr val="DE0A1D"/>
              </a:solidFill>
              <a:ea typeface="Calibri"/>
            </a:endParaRPr>
          </a:p>
        </p:txBody>
      </p:sp>
      <p:sp>
        <p:nvSpPr>
          <p:cNvPr id="7" name="Text Placeholder 6">
            <a:extLst>
              <a:ext uri="{FF2B5EF4-FFF2-40B4-BE49-F238E27FC236}">
                <a16:creationId xmlns:a16="http://schemas.microsoft.com/office/drawing/2014/main" id="{55267720-41E2-B2CA-8C8C-084BB4D74843}"/>
              </a:ext>
            </a:extLst>
          </p:cNvPr>
          <p:cNvSpPr>
            <a:spLocks noGrp="1"/>
          </p:cNvSpPr>
          <p:nvPr>
            <p:ph type="body" sz="quarter" idx="43"/>
          </p:nvPr>
        </p:nvSpPr>
        <p:spPr/>
        <p:txBody>
          <a:bodyPr lIns="91440" tIns="45720" rIns="91440" bIns="45720" anchor="t">
            <a:noAutofit/>
          </a:bodyPr>
          <a:lstStyle/>
          <a:p>
            <a:r>
              <a:rPr lang="en-US" sz="2400" dirty="0">
                <a:solidFill>
                  <a:srgbClr val="003841"/>
                </a:solidFill>
                <a:latin typeface="Calibri"/>
                <a:ea typeface="Calibri"/>
                <a:cs typeface="Calibri"/>
              </a:rPr>
              <a:t>When a customer starts evaluating solutions to their needs</a:t>
            </a:r>
            <a:endParaRPr lang="en-US" dirty="0">
              <a:latin typeface="Calibri"/>
              <a:cs typeface="Calibri"/>
            </a:endParaRPr>
          </a:p>
          <a:p>
            <a:endParaRPr lang="en-US" dirty="0">
              <a:ea typeface="Calibri"/>
            </a:endParaRPr>
          </a:p>
        </p:txBody>
      </p:sp>
      <p:sp>
        <p:nvSpPr>
          <p:cNvPr id="8" name="Text Placeholder 7">
            <a:extLst>
              <a:ext uri="{FF2B5EF4-FFF2-40B4-BE49-F238E27FC236}">
                <a16:creationId xmlns:a16="http://schemas.microsoft.com/office/drawing/2014/main" id="{BF9B81E3-5223-E6BA-5878-D4C8D3BCB604}"/>
              </a:ext>
            </a:extLst>
          </p:cNvPr>
          <p:cNvSpPr>
            <a:spLocks noGrp="1"/>
          </p:cNvSpPr>
          <p:nvPr>
            <p:ph type="body" sz="quarter" idx="44"/>
          </p:nvPr>
        </p:nvSpPr>
        <p:spPr/>
        <p:txBody>
          <a:bodyPr/>
          <a:lstStyle/>
          <a:p>
            <a:endParaRPr lang="en-US"/>
          </a:p>
        </p:txBody>
      </p:sp>
      <p:sp>
        <p:nvSpPr>
          <p:cNvPr id="9" name="Text Placeholder 8">
            <a:extLst>
              <a:ext uri="{FF2B5EF4-FFF2-40B4-BE49-F238E27FC236}">
                <a16:creationId xmlns:a16="http://schemas.microsoft.com/office/drawing/2014/main" id="{90CF109F-144D-BC8B-3D8C-3B69B5AE352A}"/>
              </a:ext>
            </a:extLst>
          </p:cNvPr>
          <p:cNvSpPr>
            <a:spLocks noGrp="1"/>
          </p:cNvSpPr>
          <p:nvPr>
            <p:ph type="body" sz="quarter" idx="45"/>
          </p:nvPr>
        </p:nvSpPr>
        <p:spPr/>
        <p:txBody>
          <a:bodyPr lIns="91440" tIns="45720" rIns="91440" bIns="45720" anchor="t">
            <a:noAutofit/>
          </a:bodyPr>
          <a:lstStyle/>
          <a:p>
            <a:r>
              <a:rPr lang="en-US">
                <a:solidFill>
                  <a:srgbClr val="DE0A1D"/>
                </a:solidFill>
                <a:latin typeface="Calibri"/>
                <a:ea typeface="Calibri"/>
                <a:cs typeface="Calibri"/>
              </a:rPr>
              <a:t>Purchase</a:t>
            </a:r>
            <a:endParaRPr lang="en-US">
              <a:solidFill>
                <a:srgbClr val="DE0A1D"/>
              </a:solidFill>
            </a:endParaRPr>
          </a:p>
        </p:txBody>
      </p:sp>
      <p:sp>
        <p:nvSpPr>
          <p:cNvPr id="10" name="Text Placeholder 9">
            <a:extLst>
              <a:ext uri="{FF2B5EF4-FFF2-40B4-BE49-F238E27FC236}">
                <a16:creationId xmlns:a16="http://schemas.microsoft.com/office/drawing/2014/main" id="{38CB4658-C2C2-41B6-0AFE-E8025C86DA24}"/>
              </a:ext>
            </a:extLst>
          </p:cNvPr>
          <p:cNvSpPr>
            <a:spLocks noGrp="1"/>
          </p:cNvSpPr>
          <p:nvPr>
            <p:ph type="body" sz="quarter" idx="46"/>
          </p:nvPr>
        </p:nvSpPr>
        <p:spPr/>
        <p:txBody>
          <a:bodyPr lIns="91440" tIns="45720" rIns="91440" bIns="45720" anchor="t">
            <a:noAutofit/>
          </a:bodyPr>
          <a:lstStyle/>
          <a:p>
            <a:r>
              <a:rPr lang="en-US" sz="2400" dirty="0">
                <a:solidFill>
                  <a:srgbClr val="003841"/>
                </a:solidFill>
                <a:ea typeface="Calibri"/>
              </a:rPr>
              <a:t>When a customer makes the decision and completes the purchase</a:t>
            </a:r>
            <a:endParaRPr lang="en-US" dirty="0"/>
          </a:p>
          <a:p>
            <a:endParaRPr lang="en-US" dirty="0">
              <a:ea typeface="Calibri"/>
            </a:endParaRPr>
          </a:p>
        </p:txBody>
      </p:sp>
      <p:sp>
        <p:nvSpPr>
          <p:cNvPr id="11" name="Text Placeholder 10">
            <a:extLst>
              <a:ext uri="{FF2B5EF4-FFF2-40B4-BE49-F238E27FC236}">
                <a16:creationId xmlns:a16="http://schemas.microsoft.com/office/drawing/2014/main" id="{23535843-3938-BE17-9B02-0BCC2A691A36}"/>
              </a:ext>
            </a:extLst>
          </p:cNvPr>
          <p:cNvSpPr>
            <a:spLocks noGrp="1"/>
          </p:cNvSpPr>
          <p:nvPr>
            <p:ph type="body" sz="quarter" idx="47"/>
          </p:nvPr>
        </p:nvSpPr>
        <p:spPr/>
        <p:txBody>
          <a:bodyPr/>
          <a:lstStyle/>
          <a:p>
            <a:endParaRPr lang="en-US"/>
          </a:p>
        </p:txBody>
      </p:sp>
    </p:spTree>
    <p:extLst>
      <p:ext uri="{BB962C8B-B14F-4D97-AF65-F5344CB8AC3E}">
        <p14:creationId xmlns:p14="http://schemas.microsoft.com/office/powerpoint/2010/main" val="10204559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A6DB12-43F2-F102-5375-4BBDD109090E}"/>
              </a:ext>
            </a:extLst>
          </p:cNvPr>
          <p:cNvSpPr>
            <a:spLocks noGrp="1"/>
          </p:cNvSpPr>
          <p:nvPr>
            <p:ph type="body" sz="quarter" idx="16"/>
          </p:nvPr>
        </p:nvSpPr>
        <p:spPr>
          <a:xfrm>
            <a:off x="804006" y="237964"/>
            <a:ext cx="10614687" cy="803654"/>
          </a:xfrm>
        </p:spPr>
        <p:txBody>
          <a:bodyPr lIns="91440" tIns="45720" rIns="91440" bIns="45720" anchor="t">
            <a:noAutofit/>
          </a:bodyPr>
          <a:lstStyle/>
          <a:p>
            <a:r>
              <a:rPr lang="en-US" b="1" dirty="0">
                <a:solidFill>
                  <a:srgbClr val="DE0A1D"/>
                </a:solidFill>
                <a:ea typeface="Calibri"/>
                <a:cs typeface="Calibri"/>
              </a:rPr>
              <a:t>Your Sales Actions Within the Customer Buying Cycle</a:t>
            </a:r>
            <a:endParaRPr lang="en-US" b="1" dirty="0">
              <a:solidFill>
                <a:srgbClr val="DE0A1D"/>
              </a:solidFill>
            </a:endParaRPr>
          </a:p>
        </p:txBody>
      </p:sp>
      <p:sp>
        <p:nvSpPr>
          <p:cNvPr id="4" name="Rectangle 3">
            <a:extLst>
              <a:ext uri="{FF2B5EF4-FFF2-40B4-BE49-F238E27FC236}">
                <a16:creationId xmlns:a16="http://schemas.microsoft.com/office/drawing/2014/main" id="{ABE6CEC0-70B8-CF33-0BED-9F50D1C694AD}"/>
              </a:ext>
            </a:extLst>
          </p:cNvPr>
          <p:cNvSpPr/>
          <p:nvPr/>
        </p:nvSpPr>
        <p:spPr>
          <a:xfrm>
            <a:off x="11037" y="873226"/>
            <a:ext cx="12157493" cy="1115682"/>
          </a:xfrm>
          <a:prstGeom prst="rect">
            <a:avLst/>
          </a:prstGeom>
          <a:solidFill>
            <a:srgbClr val="DE0A1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2134A8D-067F-C85A-875C-185103DFC8AC}"/>
              </a:ext>
            </a:extLst>
          </p:cNvPr>
          <p:cNvSpPr/>
          <p:nvPr/>
        </p:nvSpPr>
        <p:spPr>
          <a:xfrm>
            <a:off x="0" y="2270073"/>
            <a:ext cx="12157493" cy="1475116"/>
          </a:xfrm>
          <a:prstGeom prst="rect">
            <a:avLst/>
          </a:prstGeom>
          <a:solidFill>
            <a:srgbClr val="FDBD2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6EC6C6F-5D55-CCFB-6D37-BCCB9C36C59B}"/>
              </a:ext>
            </a:extLst>
          </p:cNvPr>
          <p:cNvSpPr/>
          <p:nvPr/>
        </p:nvSpPr>
        <p:spPr>
          <a:xfrm>
            <a:off x="0" y="4106401"/>
            <a:ext cx="12143116" cy="1058174"/>
          </a:xfrm>
          <a:prstGeom prst="rect">
            <a:avLst/>
          </a:prstGeom>
          <a:solidFill>
            <a:srgbClr val="47B5C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background with white text&#10;&#10;Description automatically generated">
            <a:extLst>
              <a:ext uri="{FF2B5EF4-FFF2-40B4-BE49-F238E27FC236}">
                <a16:creationId xmlns:a16="http://schemas.microsoft.com/office/drawing/2014/main" id="{4120A67A-8195-E8B0-0F70-8BF78CF03367}"/>
              </a:ext>
            </a:extLst>
          </p:cNvPr>
          <p:cNvPicPr>
            <a:picLocks noChangeAspect="1"/>
          </p:cNvPicPr>
          <p:nvPr/>
        </p:nvPicPr>
        <p:blipFill>
          <a:blip r:embed="rId2"/>
          <a:stretch>
            <a:fillRect/>
          </a:stretch>
        </p:blipFill>
        <p:spPr>
          <a:xfrm>
            <a:off x="-103671" y="481145"/>
            <a:ext cx="5514975" cy="2028825"/>
          </a:xfrm>
          <a:prstGeom prst="rect">
            <a:avLst/>
          </a:prstGeom>
        </p:spPr>
      </p:pic>
      <p:pic>
        <p:nvPicPr>
          <p:cNvPr id="8" name="Picture 7" descr="A black background with white text&#10;&#10;Description automatically generated">
            <a:extLst>
              <a:ext uri="{FF2B5EF4-FFF2-40B4-BE49-F238E27FC236}">
                <a16:creationId xmlns:a16="http://schemas.microsoft.com/office/drawing/2014/main" id="{CABE7BDA-D1A2-B407-D100-FA1EFF6A6E8B}"/>
              </a:ext>
            </a:extLst>
          </p:cNvPr>
          <p:cNvPicPr>
            <a:picLocks noChangeAspect="1"/>
          </p:cNvPicPr>
          <p:nvPr/>
        </p:nvPicPr>
        <p:blipFill>
          <a:blip r:embed="rId3"/>
          <a:stretch>
            <a:fillRect/>
          </a:stretch>
        </p:blipFill>
        <p:spPr>
          <a:xfrm>
            <a:off x="-303127" y="2087101"/>
            <a:ext cx="5505450" cy="2019300"/>
          </a:xfrm>
          <a:prstGeom prst="rect">
            <a:avLst/>
          </a:prstGeom>
        </p:spPr>
      </p:pic>
      <p:pic>
        <p:nvPicPr>
          <p:cNvPr id="9" name="Picture 8" descr="A black background with white text&#10;&#10;Description automatically generated">
            <a:extLst>
              <a:ext uri="{FF2B5EF4-FFF2-40B4-BE49-F238E27FC236}">
                <a16:creationId xmlns:a16="http://schemas.microsoft.com/office/drawing/2014/main" id="{5D23EFD2-8B79-B2B8-4F2B-0AB621E7A350}"/>
              </a:ext>
            </a:extLst>
          </p:cNvPr>
          <p:cNvPicPr>
            <a:picLocks noChangeAspect="1"/>
          </p:cNvPicPr>
          <p:nvPr/>
        </p:nvPicPr>
        <p:blipFill>
          <a:blip r:embed="rId4"/>
          <a:stretch>
            <a:fillRect/>
          </a:stretch>
        </p:blipFill>
        <p:spPr>
          <a:xfrm>
            <a:off x="-94146" y="3577573"/>
            <a:ext cx="5505450" cy="2019300"/>
          </a:xfrm>
          <a:prstGeom prst="rect">
            <a:avLst/>
          </a:prstGeom>
        </p:spPr>
      </p:pic>
      <p:pic>
        <p:nvPicPr>
          <p:cNvPr id="10" name="Picture 9" descr="A black background with white text&#10;&#10;Description automatically generated">
            <a:extLst>
              <a:ext uri="{FF2B5EF4-FFF2-40B4-BE49-F238E27FC236}">
                <a16:creationId xmlns:a16="http://schemas.microsoft.com/office/drawing/2014/main" id="{50C227E8-777A-CD4A-A817-81F6B51802E0}"/>
              </a:ext>
            </a:extLst>
          </p:cNvPr>
          <p:cNvPicPr>
            <a:picLocks noChangeAspect="1"/>
          </p:cNvPicPr>
          <p:nvPr/>
        </p:nvPicPr>
        <p:blipFill>
          <a:blip r:embed="rId5"/>
          <a:stretch>
            <a:fillRect/>
          </a:stretch>
        </p:blipFill>
        <p:spPr>
          <a:xfrm>
            <a:off x="4376246" y="880840"/>
            <a:ext cx="8295738" cy="1148351"/>
          </a:xfrm>
          <a:prstGeom prst="rect">
            <a:avLst/>
          </a:prstGeom>
        </p:spPr>
      </p:pic>
      <p:pic>
        <p:nvPicPr>
          <p:cNvPr id="11" name="Picture 10" descr="A black background with white text&#10;&#10;Description automatically generated">
            <a:extLst>
              <a:ext uri="{FF2B5EF4-FFF2-40B4-BE49-F238E27FC236}">
                <a16:creationId xmlns:a16="http://schemas.microsoft.com/office/drawing/2014/main" id="{5FE79C8F-D921-DD23-B902-CE0808880730}"/>
              </a:ext>
            </a:extLst>
          </p:cNvPr>
          <p:cNvPicPr>
            <a:picLocks noChangeAspect="1"/>
          </p:cNvPicPr>
          <p:nvPr/>
        </p:nvPicPr>
        <p:blipFill>
          <a:blip r:embed="rId6"/>
          <a:stretch>
            <a:fillRect/>
          </a:stretch>
        </p:blipFill>
        <p:spPr>
          <a:xfrm>
            <a:off x="4478494" y="2323512"/>
            <a:ext cx="7873010" cy="1368238"/>
          </a:xfrm>
          <a:prstGeom prst="rect">
            <a:avLst/>
          </a:prstGeom>
        </p:spPr>
      </p:pic>
      <p:pic>
        <p:nvPicPr>
          <p:cNvPr id="12" name="Picture 11" descr="A black background with white text&#10;&#10;Description automatically generated">
            <a:extLst>
              <a:ext uri="{FF2B5EF4-FFF2-40B4-BE49-F238E27FC236}">
                <a16:creationId xmlns:a16="http://schemas.microsoft.com/office/drawing/2014/main" id="{9E747EFF-F017-710A-37AE-EF3A39E686F0}"/>
              </a:ext>
            </a:extLst>
          </p:cNvPr>
          <p:cNvPicPr>
            <a:picLocks noChangeAspect="1"/>
          </p:cNvPicPr>
          <p:nvPr/>
        </p:nvPicPr>
        <p:blipFill>
          <a:blip r:embed="rId7"/>
          <a:stretch>
            <a:fillRect/>
          </a:stretch>
        </p:blipFill>
        <p:spPr>
          <a:xfrm>
            <a:off x="4478494" y="3928161"/>
            <a:ext cx="9949133" cy="1496125"/>
          </a:xfrm>
          <a:prstGeom prst="rect">
            <a:avLst/>
          </a:prstGeom>
        </p:spPr>
      </p:pic>
      <p:sp>
        <p:nvSpPr>
          <p:cNvPr id="2" name="TextBox 1">
            <a:extLst>
              <a:ext uri="{FF2B5EF4-FFF2-40B4-BE49-F238E27FC236}">
                <a16:creationId xmlns:a16="http://schemas.microsoft.com/office/drawing/2014/main" id="{A8163628-8719-2C71-2C8A-59839EA24FEF}"/>
              </a:ext>
            </a:extLst>
          </p:cNvPr>
          <p:cNvSpPr txBox="1"/>
          <p:nvPr/>
        </p:nvSpPr>
        <p:spPr>
          <a:xfrm>
            <a:off x="9100799" y="5329996"/>
            <a:ext cx="2749279" cy="830997"/>
          </a:xfrm>
          <a:prstGeom prst="rect">
            <a:avLst/>
          </a:prstGeom>
          <a:noFill/>
        </p:spPr>
        <p:txBody>
          <a:bodyPr wrap="none" rtlCol="0">
            <a:spAutoFit/>
          </a:bodyPr>
          <a:lstStyle/>
          <a:p>
            <a:r>
              <a:rPr lang="en-GB" sz="4800" b="1" dirty="0">
                <a:solidFill>
                  <a:srgbClr val="DE0A1D"/>
                </a:solidFill>
              </a:rPr>
              <a:t>EVALUATE</a:t>
            </a:r>
            <a:endParaRPr lang="en-IE" sz="4800" b="1" dirty="0">
              <a:solidFill>
                <a:srgbClr val="DE0A1D"/>
              </a:solidFill>
            </a:endParaRPr>
          </a:p>
        </p:txBody>
      </p:sp>
      <p:sp>
        <p:nvSpPr>
          <p:cNvPr id="13" name="TextBox 12">
            <a:extLst>
              <a:ext uri="{FF2B5EF4-FFF2-40B4-BE49-F238E27FC236}">
                <a16:creationId xmlns:a16="http://schemas.microsoft.com/office/drawing/2014/main" id="{8A4ABB97-D7E9-B24D-BE29-B277FC3F8F3D}"/>
              </a:ext>
            </a:extLst>
          </p:cNvPr>
          <p:cNvSpPr txBox="1"/>
          <p:nvPr/>
        </p:nvSpPr>
        <p:spPr>
          <a:xfrm>
            <a:off x="-2517" y="5422330"/>
            <a:ext cx="8757526" cy="646331"/>
          </a:xfrm>
          <a:prstGeom prst="rect">
            <a:avLst/>
          </a:prstGeom>
          <a:noFill/>
        </p:spPr>
        <p:txBody>
          <a:bodyPr wrap="none" rtlCol="0">
            <a:spAutoFit/>
          </a:bodyPr>
          <a:lstStyle/>
          <a:p>
            <a:r>
              <a:rPr lang="en-GB" sz="3600" b="1" dirty="0">
                <a:solidFill>
                  <a:srgbClr val="DE0A1D"/>
                </a:solidFill>
              </a:rPr>
              <a:t>Where is your customer in this Buying Cycle?</a:t>
            </a:r>
            <a:endParaRPr lang="en-IE" sz="3600" b="1" dirty="0">
              <a:solidFill>
                <a:srgbClr val="DE0A1D"/>
              </a:solidFill>
            </a:endParaRPr>
          </a:p>
        </p:txBody>
      </p:sp>
    </p:spTree>
    <p:extLst>
      <p:ext uri="{BB962C8B-B14F-4D97-AF65-F5344CB8AC3E}">
        <p14:creationId xmlns:p14="http://schemas.microsoft.com/office/powerpoint/2010/main" val="19151225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3C6BEE93-6DB5-BF5B-6B1C-5988F4D5D40F}"/>
              </a:ext>
            </a:extLst>
          </p:cNvPr>
          <p:cNvSpPr/>
          <p:nvPr/>
        </p:nvSpPr>
        <p:spPr>
          <a:xfrm>
            <a:off x="2433" y="769586"/>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en-US" sz="3600" dirty="0">
                <a:latin typeface="Calibri"/>
                <a:ea typeface="Calibri"/>
                <a:cs typeface="Calibri"/>
              </a:rPr>
              <a:t>Develop a Winning Sales Pitch</a:t>
            </a:r>
            <a:endParaRPr lang="en-US" sz="3600" b="0" i="0" dirty="0">
              <a:latin typeface="Calibri" panose="020F0502020204030204" pitchFamily="34" charset="0"/>
            </a:endParaRPr>
          </a:p>
        </p:txBody>
      </p:sp>
      <p:sp>
        <p:nvSpPr>
          <p:cNvPr id="2" name="Text Placeholder 1">
            <a:extLst>
              <a:ext uri="{FF2B5EF4-FFF2-40B4-BE49-F238E27FC236}">
                <a16:creationId xmlns:a16="http://schemas.microsoft.com/office/drawing/2014/main" id="{FFF5DC01-5611-DA43-7232-C4916D654B58}"/>
              </a:ext>
            </a:extLst>
          </p:cNvPr>
          <p:cNvSpPr>
            <a:spLocks noGrp="1"/>
          </p:cNvSpPr>
          <p:nvPr>
            <p:ph type="body" sz="quarter" idx="18"/>
          </p:nvPr>
        </p:nvSpPr>
        <p:spPr>
          <a:xfrm>
            <a:off x="1129059" y="1715025"/>
            <a:ext cx="9934477" cy="3849918"/>
          </a:xfrm>
        </p:spPr>
        <p:txBody>
          <a:bodyPr lIns="91440" tIns="45720" rIns="91440" bIns="45720" anchor="t"/>
          <a:lstStyle/>
          <a:p>
            <a:r>
              <a:rPr lang="en-US" b="1" dirty="0">
                <a:solidFill>
                  <a:srgbClr val="DE0A1D"/>
                </a:solidFill>
                <a:ea typeface="Calibri"/>
                <a:cs typeface="Calibri"/>
              </a:rPr>
              <a:t>Step 1:</a:t>
            </a:r>
            <a:r>
              <a:rPr lang="en-US" dirty="0">
                <a:solidFill>
                  <a:srgbClr val="DE0A1D"/>
                </a:solidFill>
                <a:ea typeface="Calibri"/>
                <a:cs typeface="Calibri"/>
              </a:rPr>
              <a:t>  Identify your Unique Selling Points (USP)</a:t>
            </a:r>
            <a:endParaRPr lang="en-US" dirty="0">
              <a:solidFill>
                <a:srgbClr val="DE0A1D"/>
              </a:solidFill>
            </a:endParaRPr>
          </a:p>
          <a:p>
            <a:pPr marL="0" indent="0"/>
            <a:r>
              <a:rPr lang="en-US" sz="2200" dirty="0">
                <a:solidFill>
                  <a:srgbClr val="003841"/>
                </a:solidFill>
                <a:ea typeface="Calibri"/>
                <a:cs typeface="Calibri"/>
              </a:rPr>
              <a:t>Building on what makes you the best, define the top 5 things that you do to offer customer value in a way that is different from your competitors</a:t>
            </a:r>
            <a:endParaRPr lang="en-US" dirty="0"/>
          </a:p>
          <a:p>
            <a:r>
              <a:rPr lang="en-US" b="1" dirty="0">
                <a:solidFill>
                  <a:srgbClr val="DE0A1D"/>
                </a:solidFill>
                <a:ea typeface="Calibri"/>
                <a:cs typeface="Calibri"/>
              </a:rPr>
              <a:t>Step 2:  </a:t>
            </a:r>
            <a:r>
              <a:rPr lang="en-US" dirty="0">
                <a:solidFill>
                  <a:srgbClr val="DE0A1D"/>
                </a:solidFill>
                <a:ea typeface="Calibri"/>
                <a:cs typeface="Calibri"/>
              </a:rPr>
              <a:t>Understand the benefit of what you are selling from the customer’s perspective </a:t>
            </a:r>
            <a:endParaRPr lang="en-US" dirty="0">
              <a:solidFill>
                <a:srgbClr val="DE0A1D"/>
              </a:solidFill>
            </a:endParaRPr>
          </a:p>
          <a:p>
            <a:r>
              <a:rPr lang="en-US" sz="2200" dirty="0">
                <a:solidFill>
                  <a:srgbClr val="003841"/>
                </a:solidFill>
                <a:ea typeface="Calibri"/>
                <a:cs typeface="Calibri"/>
              </a:rPr>
              <a:t>Give examples of how your product or service has provided customer value to others</a:t>
            </a:r>
            <a:endParaRPr lang="en-US" dirty="0">
              <a:ea typeface="Calibri"/>
              <a:cs typeface="Calibri"/>
            </a:endParaRPr>
          </a:p>
          <a:p>
            <a:pPr marL="0" indent="0"/>
            <a:r>
              <a:rPr lang="en-US" sz="2200" dirty="0">
                <a:solidFill>
                  <a:srgbClr val="003841"/>
                </a:solidFill>
                <a:ea typeface="Calibri"/>
                <a:cs typeface="Calibri"/>
              </a:rPr>
              <a:t>Choose relevant engaging examples that</a:t>
            </a:r>
            <a:r>
              <a:rPr lang="en-US" dirty="0">
                <a:ea typeface="Calibri" panose="020F0502020204030204"/>
                <a:cs typeface="Calibri" panose="020F0502020204030204"/>
              </a:rPr>
              <a:t> </a:t>
            </a:r>
            <a:r>
              <a:rPr lang="en-US" sz="2200" dirty="0">
                <a:solidFill>
                  <a:srgbClr val="003841"/>
                </a:solidFill>
                <a:ea typeface="Calibri"/>
                <a:cs typeface="Calibri"/>
              </a:rPr>
              <a:t>FIT or meet the needs/pain points of the   buyer you are selling to </a:t>
            </a:r>
          </a:p>
          <a:p>
            <a:pPr marL="0" indent="0"/>
            <a:r>
              <a:rPr lang="en-US" b="1" dirty="0">
                <a:solidFill>
                  <a:srgbClr val="DE0A1D"/>
                </a:solidFill>
                <a:ea typeface="Calibri"/>
                <a:cs typeface="Calibri"/>
              </a:rPr>
              <a:t>Step 3:  </a:t>
            </a:r>
            <a:r>
              <a:rPr lang="en-US" dirty="0">
                <a:solidFill>
                  <a:srgbClr val="DE0A1D"/>
                </a:solidFill>
                <a:ea typeface="Calibri"/>
                <a:cs typeface="Calibri"/>
              </a:rPr>
              <a:t>Handle Objections</a:t>
            </a:r>
            <a:endParaRPr lang="en-US" dirty="0">
              <a:solidFill>
                <a:srgbClr val="DE0A1D"/>
              </a:solidFill>
            </a:endParaRPr>
          </a:p>
          <a:p>
            <a:r>
              <a:rPr lang="en-US" b="1" dirty="0">
                <a:solidFill>
                  <a:srgbClr val="DE0A1D"/>
                </a:solidFill>
                <a:ea typeface="Calibri"/>
                <a:cs typeface="Calibri"/>
              </a:rPr>
              <a:t>Step 4:</a:t>
            </a:r>
            <a:r>
              <a:rPr lang="en-US" dirty="0">
                <a:solidFill>
                  <a:srgbClr val="DE0A1D"/>
                </a:solidFill>
                <a:ea typeface="Calibri"/>
                <a:cs typeface="Calibri"/>
              </a:rPr>
              <a:t>  Close the deal!</a:t>
            </a:r>
            <a:endParaRPr lang="en-US" dirty="0">
              <a:ea typeface="Calibri"/>
              <a:cs typeface="Calibri"/>
            </a:endParaRPr>
          </a:p>
          <a:p>
            <a:endParaRPr lang="en-US" dirty="0">
              <a:ea typeface="Calibri"/>
              <a:cs typeface="Calibri"/>
            </a:endParaRPr>
          </a:p>
        </p:txBody>
      </p:sp>
      <p:sp>
        <p:nvSpPr>
          <p:cNvPr id="3" name="Text Placeholder 2">
            <a:extLst>
              <a:ext uri="{FF2B5EF4-FFF2-40B4-BE49-F238E27FC236}">
                <a16:creationId xmlns:a16="http://schemas.microsoft.com/office/drawing/2014/main" id="{F9C00CAB-C841-2C3C-C795-42D2D5169E08}"/>
              </a:ext>
            </a:extLst>
          </p:cNvPr>
          <p:cNvSpPr>
            <a:spLocks noGrp="1"/>
          </p:cNvSpPr>
          <p:nvPr>
            <p:ph type="body" sz="quarter" idx="16"/>
          </p:nvPr>
        </p:nvSpPr>
        <p:spPr>
          <a:xfrm>
            <a:off x="6556123" y="911371"/>
            <a:ext cx="4059171" cy="803654"/>
          </a:xfrm>
        </p:spPr>
        <p:txBody>
          <a:bodyPr lIns="91440" tIns="45720" rIns="91440" bIns="45720" anchor="t">
            <a:noAutofit/>
          </a:bodyPr>
          <a:lstStyle/>
          <a:p>
            <a:r>
              <a:rPr lang="en-US" b="1" dirty="0">
                <a:solidFill>
                  <a:srgbClr val="DE0A1D"/>
                </a:solidFill>
                <a:ea typeface="Calibri"/>
                <a:cs typeface="Calibri"/>
              </a:rPr>
              <a:t>It’s A 4 Step Process</a:t>
            </a:r>
          </a:p>
        </p:txBody>
      </p:sp>
    </p:spTree>
    <p:extLst>
      <p:ext uri="{BB962C8B-B14F-4D97-AF65-F5344CB8AC3E}">
        <p14:creationId xmlns:p14="http://schemas.microsoft.com/office/powerpoint/2010/main" val="25698076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Identify Your USP &amp; Innovative Selling</a:t>
            </a:r>
          </a:p>
          <a:p>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1964864"/>
            <a:ext cx="916056" cy="769441"/>
          </a:xfrm>
          <a:prstGeom prst="rect">
            <a:avLst/>
          </a:prstGeom>
          <a:noFill/>
        </p:spPr>
        <p:txBody>
          <a:bodyPr wrap="square">
            <a:spAutoFit/>
          </a:bodyPr>
          <a:lstStyle/>
          <a:p>
            <a:pPr algn="ctr"/>
            <a:r>
              <a:rPr lang="en-US" sz="4400" dirty="0">
                <a:solidFill>
                  <a:schemeClr val="bg1"/>
                </a:solidFill>
              </a:rPr>
              <a:t>1</a:t>
            </a:r>
          </a:p>
        </p:txBody>
      </p: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899096" y="1964864"/>
            <a:ext cx="7282377"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rPr>
              <a:t>What do you offer customers that is different from your competitors?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solidFill>
                  <a:srgbClr val="595959"/>
                </a:solidFill>
                <a:latin typeface="Calibri" panose="020F0502020204030204"/>
              </a:rPr>
              <a:t>Ask yourself what aspects of your product or service are innovative and unique</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rPr>
              <a:t>Why should your customer </a:t>
            </a:r>
            <a:r>
              <a:rPr lang="en-US" dirty="0">
                <a:solidFill>
                  <a:srgbClr val="595959"/>
                </a:solidFill>
                <a:latin typeface="Calibri" panose="020F0502020204030204"/>
              </a:rPr>
              <a:t>trust you?</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rPr>
              <a:t>Why should your customer choose your solution?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rPr>
              <a:t>How will the customer benefit from investing in your solution?</a:t>
            </a:r>
          </a:p>
        </p:txBody>
      </p:sp>
      <p:sp>
        <p:nvSpPr>
          <p:cNvPr id="5" name="TextBox 4">
            <a:extLst>
              <a:ext uri="{FF2B5EF4-FFF2-40B4-BE49-F238E27FC236}">
                <a16:creationId xmlns:a16="http://schemas.microsoft.com/office/drawing/2014/main" id="{703FC9D5-4D45-542C-7C8D-0C65D8BD9614}"/>
              </a:ext>
            </a:extLst>
          </p:cNvPr>
          <p:cNvSpPr txBox="1"/>
          <p:nvPr/>
        </p:nvSpPr>
        <p:spPr>
          <a:xfrm>
            <a:off x="8630820" y="1780198"/>
            <a:ext cx="632662" cy="369332"/>
          </a:xfrm>
          <a:prstGeom prst="rect">
            <a:avLst/>
          </a:prstGeom>
          <a:noFill/>
        </p:spPr>
        <p:txBody>
          <a:bodyPr wrap="square" rtlCol="0">
            <a:spAutoFit/>
          </a:bodyPr>
          <a:lstStyle/>
          <a:p>
            <a:r>
              <a:rPr lang="en-GB" dirty="0">
                <a:solidFill>
                  <a:schemeClr val="bg1"/>
                </a:solidFill>
              </a:rPr>
              <a:t>STEP</a:t>
            </a:r>
            <a:endParaRPr lang="en-IE" dirty="0">
              <a:solidFill>
                <a:schemeClr val="bg1"/>
              </a:solidFill>
            </a:endParaRPr>
          </a:p>
        </p:txBody>
      </p:sp>
    </p:spTree>
    <p:extLst>
      <p:ext uri="{BB962C8B-B14F-4D97-AF65-F5344CB8AC3E}">
        <p14:creationId xmlns:p14="http://schemas.microsoft.com/office/powerpoint/2010/main" val="142046049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797429"/>
            <a:ext cx="8033435" cy="136707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16591" y="906002"/>
            <a:ext cx="9632553" cy="803654"/>
          </a:xfrm>
        </p:spPr>
        <p:txBody>
          <a:bodyPr/>
          <a:lstStyle/>
          <a:p>
            <a:r>
              <a:rPr lang="en-US" dirty="0">
                <a:solidFill>
                  <a:schemeClr val="bg1"/>
                </a:solidFill>
              </a:rPr>
              <a:t>Understand The Benefits of What You Are </a:t>
            </a:r>
          </a:p>
          <a:p>
            <a:r>
              <a:rPr lang="en-US" dirty="0">
                <a:solidFill>
                  <a:schemeClr val="bg1"/>
                </a:solidFill>
              </a:rPr>
              <a:t>Selling From The Customers Perspective</a:t>
            </a:r>
          </a:p>
          <a:p>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1964864"/>
            <a:ext cx="916056" cy="769441"/>
          </a:xfrm>
          <a:prstGeom prst="rect">
            <a:avLst/>
          </a:prstGeom>
          <a:noFill/>
        </p:spPr>
        <p:txBody>
          <a:bodyPr wrap="square">
            <a:spAutoFit/>
          </a:bodyPr>
          <a:lstStyle/>
          <a:p>
            <a:pPr algn="ctr"/>
            <a:r>
              <a:rPr lang="en-US" sz="4400" dirty="0">
                <a:solidFill>
                  <a:schemeClr val="bg1"/>
                </a:solidFill>
              </a:rPr>
              <a:t>2</a:t>
            </a:r>
          </a:p>
        </p:txBody>
      </p:sp>
      <p:sp>
        <p:nvSpPr>
          <p:cNvPr id="5" name="TextBox 4">
            <a:extLst>
              <a:ext uri="{FF2B5EF4-FFF2-40B4-BE49-F238E27FC236}">
                <a16:creationId xmlns:a16="http://schemas.microsoft.com/office/drawing/2014/main" id="{703FC9D5-4D45-542C-7C8D-0C65D8BD9614}"/>
              </a:ext>
            </a:extLst>
          </p:cNvPr>
          <p:cNvSpPr txBox="1"/>
          <p:nvPr/>
        </p:nvSpPr>
        <p:spPr>
          <a:xfrm>
            <a:off x="8630820" y="1780198"/>
            <a:ext cx="632662" cy="369332"/>
          </a:xfrm>
          <a:prstGeom prst="rect">
            <a:avLst/>
          </a:prstGeom>
          <a:noFill/>
        </p:spPr>
        <p:txBody>
          <a:bodyPr wrap="square" rtlCol="0">
            <a:spAutoFit/>
          </a:bodyPr>
          <a:lstStyle/>
          <a:p>
            <a:r>
              <a:rPr lang="en-GB" dirty="0">
                <a:solidFill>
                  <a:schemeClr val="bg1"/>
                </a:solidFill>
              </a:rPr>
              <a:t>STEP</a:t>
            </a:r>
            <a:endParaRPr lang="en-IE" dirty="0">
              <a:solidFill>
                <a:schemeClr val="bg1"/>
              </a:solidFill>
            </a:endParaRPr>
          </a:p>
        </p:txBody>
      </p:sp>
      <p:sp>
        <p:nvSpPr>
          <p:cNvPr id="7" name="Text Placeholder 2">
            <a:extLst>
              <a:ext uri="{FF2B5EF4-FFF2-40B4-BE49-F238E27FC236}">
                <a16:creationId xmlns:a16="http://schemas.microsoft.com/office/drawing/2014/main" id="{CCE44D61-3DF6-E273-F3C9-12F7DE6C3A00}"/>
              </a:ext>
            </a:extLst>
          </p:cNvPr>
          <p:cNvSpPr txBox="1">
            <a:spLocks/>
          </p:cNvSpPr>
          <p:nvPr/>
        </p:nvSpPr>
        <p:spPr>
          <a:xfrm>
            <a:off x="7972531" y="707249"/>
            <a:ext cx="3553225"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b="1" dirty="0">
                <a:solidFill>
                  <a:srgbClr val="DE0A1D"/>
                </a:solidFill>
              </a:rPr>
              <a:t>Tell A Great Story  Articulate</a:t>
            </a:r>
            <a:endParaRPr lang="en-IE" sz="3200" b="1" dirty="0">
              <a:solidFill>
                <a:srgbClr val="DE0A1D"/>
              </a:solidFill>
            </a:endParaRPr>
          </a:p>
        </p:txBody>
      </p:sp>
      <p:sp>
        <p:nvSpPr>
          <p:cNvPr id="8" name="Text Placeholder 1">
            <a:extLst>
              <a:ext uri="{FF2B5EF4-FFF2-40B4-BE49-F238E27FC236}">
                <a16:creationId xmlns:a16="http://schemas.microsoft.com/office/drawing/2014/main" id="{B42781A1-A76A-90B8-9ABC-AB13D29FE229}"/>
              </a:ext>
            </a:extLst>
          </p:cNvPr>
          <p:cNvSpPr txBox="1">
            <a:spLocks/>
          </p:cNvSpPr>
          <p:nvPr/>
        </p:nvSpPr>
        <p:spPr>
          <a:xfrm>
            <a:off x="475390" y="2175288"/>
            <a:ext cx="7872036" cy="10739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Arial" panose="020B0604020202020204" pitchFamily="34" charset="0"/>
              <a:buChar char="•"/>
            </a:pPr>
            <a:r>
              <a:rPr lang="en-GB" dirty="0"/>
              <a:t>The best way to gain trust and prove your value is by offering a personal perspective e.g. a previous customer experience</a:t>
            </a:r>
          </a:p>
          <a:p>
            <a:pPr marL="342900" indent="-342900" algn="just">
              <a:buFont typeface="Arial" panose="020B0604020202020204" pitchFamily="34" charset="0"/>
              <a:buChar char="•"/>
            </a:pPr>
            <a:r>
              <a:rPr lang="en-GB" dirty="0"/>
              <a:t>Provide proof of the value you can offer </a:t>
            </a:r>
          </a:p>
          <a:p>
            <a:pPr marL="0" indent="0" algn="just"/>
            <a:endParaRPr lang="en-IE" i="1" dirty="0"/>
          </a:p>
        </p:txBody>
      </p:sp>
      <p:sp>
        <p:nvSpPr>
          <p:cNvPr id="10" name="Text Placeholder 1">
            <a:extLst>
              <a:ext uri="{FF2B5EF4-FFF2-40B4-BE49-F238E27FC236}">
                <a16:creationId xmlns:a16="http://schemas.microsoft.com/office/drawing/2014/main" id="{BB0AD65C-0DBA-690B-143A-A49A4378574F}"/>
              </a:ext>
            </a:extLst>
          </p:cNvPr>
          <p:cNvSpPr>
            <a:spLocks noGrp="1"/>
          </p:cNvSpPr>
          <p:nvPr>
            <p:ph type="body" sz="quarter" idx="18"/>
          </p:nvPr>
        </p:nvSpPr>
        <p:spPr>
          <a:xfrm>
            <a:off x="475390" y="3807254"/>
            <a:ext cx="8342747" cy="3050746"/>
          </a:xfrm>
        </p:spPr>
        <p:txBody>
          <a:bodyPr/>
          <a:lstStyle/>
          <a:p>
            <a:pPr marL="342900" indent="-342900" algn="just">
              <a:buFont typeface="Arial" panose="020B0604020202020204" pitchFamily="34" charset="0"/>
              <a:buChar char="•"/>
            </a:pPr>
            <a:r>
              <a:rPr lang="en-GB" i="1" dirty="0"/>
              <a:t> ‘Kim was struggling to meet rising administration costs due to increased regulation in the food production sector. She had a manual product distribution process based on Best Before dates and order fulfilment. I created an AI solution that has reduced administration overhead by 80% and contributed to an 8% growth in Sales.’</a:t>
            </a:r>
            <a:endParaRPr lang="en-IE" i="1" dirty="0"/>
          </a:p>
        </p:txBody>
      </p:sp>
    </p:spTree>
    <p:extLst>
      <p:ext uri="{BB962C8B-B14F-4D97-AF65-F5344CB8AC3E}">
        <p14:creationId xmlns:p14="http://schemas.microsoft.com/office/powerpoint/2010/main" val="222784814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E1896B-EB07-5380-8FD1-DA26AE28C3A9}"/>
              </a:ext>
            </a:extLst>
          </p:cNvPr>
          <p:cNvSpPr>
            <a:spLocks noGrp="1"/>
          </p:cNvSpPr>
          <p:nvPr>
            <p:ph type="body" sz="quarter" idx="18"/>
          </p:nvPr>
        </p:nvSpPr>
        <p:spPr>
          <a:xfrm>
            <a:off x="850231" y="544359"/>
            <a:ext cx="5767138" cy="3291086"/>
          </a:xfrm>
        </p:spPr>
        <p:txBody>
          <a:bodyPr/>
          <a:lstStyle/>
          <a:p>
            <a:pPr marL="0" indent="0">
              <a:spcBef>
                <a:spcPts val="0"/>
              </a:spcBef>
              <a:buClr>
                <a:srgbClr val="EC2179"/>
              </a:buClr>
            </a:pPr>
            <a:r>
              <a:rPr lang="en-US" dirty="0"/>
              <a:t>It’s not about creating promises it’s about providing proof!</a:t>
            </a:r>
          </a:p>
          <a:p>
            <a:pPr marL="342900" indent="-342900">
              <a:spcBef>
                <a:spcPts val="0"/>
              </a:spcBef>
              <a:buClr>
                <a:srgbClr val="EC2179"/>
              </a:buClr>
              <a:buFont typeface="Arial" charset="0"/>
              <a:buChar char="•"/>
            </a:pPr>
            <a:endParaRPr lang="en-US" sz="1100" dirty="0"/>
          </a:p>
          <a:p>
            <a:pPr marL="0" indent="0">
              <a:spcBef>
                <a:spcPts val="0"/>
              </a:spcBef>
              <a:buClr>
                <a:srgbClr val="EC2179"/>
              </a:buClr>
            </a:pPr>
            <a:r>
              <a:rPr lang="en-US" dirty="0"/>
              <a:t>Can you </a:t>
            </a:r>
            <a:r>
              <a:rPr lang="en-US" b="1" dirty="0">
                <a:solidFill>
                  <a:srgbClr val="DE0A1D"/>
                </a:solidFill>
              </a:rPr>
              <a:t>demonstrate</a:t>
            </a:r>
            <a:r>
              <a:rPr lang="en-US" dirty="0"/>
              <a:t> your product or service?</a:t>
            </a:r>
          </a:p>
          <a:p>
            <a:pPr marL="0" indent="0">
              <a:spcBef>
                <a:spcPts val="0"/>
              </a:spcBef>
              <a:buClr>
                <a:srgbClr val="EC2179"/>
              </a:buClr>
            </a:pPr>
            <a:endParaRPr lang="en-US" dirty="0"/>
          </a:p>
          <a:p>
            <a:pPr marL="0" indent="0">
              <a:spcBef>
                <a:spcPts val="0"/>
              </a:spcBef>
              <a:buClr>
                <a:srgbClr val="EC2179"/>
              </a:buClr>
            </a:pPr>
            <a:r>
              <a:rPr lang="en-US" dirty="0"/>
              <a:t>Use video, VR or other </a:t>
            </a:r>
            <a:r>
              <a:rPr lang="en-US" b="1" dirty="0">
                <a:solidFill>
                  <a:srgbClr val="DE0A1D"/>
                </a:solidFill>
              </a:rPr>
              <a:t>tools</a:t>
            </a:r>
            <a:r>
              <a:rPr lang="en-US" dirty="0"/>
              <a:t> to support you </a:t>
            </a:r>
          </a:p>
          <a:p>
            <a:pPr marL="0" indent="0">
              <a:spcBef>
                <a:spcPts val="0"/>
              </a:spcBef>
              <a:buClr>
                <a:srgbClr val="EC2179"/>
              </a:buClr>
            </a:pPr>
            <a:endParaRPr lang="en-US" dirty="0"/>
          </a:p>
          <a:p>
            <a:pPr marL="0" marR="0" lvl="0" indent="0" algn="l" defTabSz="914400" rtl="0" eaLnBrk="1" fontAlgn="auto" latinLnBrk="0" hangingPunct="1">
              <a:lnSpc>
                <a:spcPct val="90000"/>
              </a:lnSpc>
              <a:spcBef>
                <a:spcPts val="0"/>
              </a:spcBef>
              <a:spcAft>
                <a:spcPts val="0"/>
              </a:spcAft>
              <a:buClr>
                <a:srgbClr val="EC2179"/>
              </a:buClr>
              <a:buSzTx/>
              <a:buFont typeface="Arial" panose="020B0604020202020204" pitchFamily="34" charset="0"/>
              <a:buNone/>
              <a:tabLst/>
              <a:defRPr/>
            </a:pP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Can you </a:t>
            </a:r>
            <a:r>
              <a:rPr kumimoji="0" lang="en-US" sz="2400" b="1" i="0" u="none" strike="noStrike" kern="1200" cap="none" spc="0" normalizeH="0" baseline="0" noProof="0" dirty="0">
                <a:ln>
                  <a:noFill/>
                </a:ln>
                <a:solidFill>
                  <a:srgbClr val="DE0A1D"/>
                </a:solidFill>
                <a:effectLst/>
                <a:uLnTx/>
                <a:uFillTx/>
                <a:latin typeface="Calibri" panose="020F0502020204030204"/>
                <a:ea typeface="+mn-ea"/>
                <a:cs typeface="+mn-cs"/>
              </a:rPr>
              <a:t>showcase</a:t>
            </a: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 a service product offering?</a:t>
            </a:r>
          </a:p>
          <a:p>
            <a:pPr marL="363537" indent="0">
              <a:spcBef>
                <a:spcPts val="0"/>
              </a:spcBef>
              <a:buClr>
                <a:srgbClr val="EC2179"/>
              </a:buClr>
            </a:pPr>
            <a:endParaRPr lang="en-US" sz="1100" dirty="0"/>
          </a:p>
          <a:p>
            <a:pPr marL="0" indent="0">
              <a:spcBef>
                <a:spcPts val="0"/>
              </a:spcBef>
              <a:buClr>
                <a:srgbClr val="EC2179"/>
              </a:buClr>
            </a:pPr>
            <a:r>
              <a:rPr lang="en-US" dirty="0"/>
              <a:t>If your </a:t>
            </a:r>
            <a:r>
              <a:rPr lang="en-US" b="1" dirty="0">
                <a:solidFill>
                  <a:srgbClr val="DE0A1D"/>
                </a:solidFill>
              </a:rPr>
              <a:t>expertise is your product </a:t>
            </a:r>
            <a:r>
              <a:rPr lang="en-US" dirty="0"/>
              <a:t>then consider creating materials that showcase your intelligence</a:t>
            </a:r>
          </a:p>
          <a:p>
            <a:pPr marL="669925" indent="-306388">
              <a:spcBef>
                <a:spcPts val="0"/>
              </a:spcBef>
              <a:buClr>
                <a:srgbClr val="EC2179"/>
              </a:buClr>
            </a:pPr>
            <a:r>
              <a:rPr lang="en-US" dirty="0"/>
              <a:t>Our Downloadable Guide to…</a:t>
            </a:r>
          </a:p>
          <a:p>
            <a:pPr marL="669925" indent="-306388">
              <a:spcBef>
                <a:spcPts val="0"/>
              </a:spcBef>
              <a:buClr>
                <a:srgbClr val="EC2179"/>
              </a:buClr>
            </a:pPr>
            <a:r>
              <a:rPr lang="en-US" dirty="0"/>
              <a:t>Our Podcast series on…</a:t>
            </a:r>
          </a:p>
          <a:p>
            <a:pPr marL="669925" indent="-306388">
              <a:spcBef>
                <a:spcPts val="0"/>
              </a:spcBef>
              <a:buClr>
                <a:srgbClr val="EC2179"/>
              </a:buClr>
            </a:pPr>
            <a:r>
              <a:rPr lang="en-US" dirty="0"/>
              <a:t>Our YouTube Channel…</a:t>
            </a:r>
          </a:p>
          <a:p>
            <a:pPr marL="669925" indent="-306388">
              <a:spcBef>
                <a:spcPts val="0"/>
              </a:spcBef>
              <a:buClr>
                <a:srgbClr val="EC2179"/>
              </a:buClr>
            </a:pPr>
            <a:endParaRPr lang="en-US" dirty="0"/>
          </a:p>
          <a:p>
            <a:endParaRPr lang="en-IE" dirty="0"/>
          </a:p>
        </p:txBody>
      </p:sp>
      <p:sp>
        <p:nvSpPr>
          <p:cNvPr id="3" name="Text Placeholder 2">
            <a:extLst>
              <a:ext uri="{FF2B5EF4-FFF2-40B4-BE49-F238E27FC236}">
                <a16:creationId xmlns:a16="http://schemas.microsoft.com/office/drawing/2014/main" id="{681FF18C-FBA4-0A8F-9092-6F816935DD99}"/>
              </a:ext>
            </a:extLst>
          </p:cNvPr>
          <p:cNvSpPr>
            <a:spLocks noGrp="1"/>
          </p:cNvSpPr>
          <p:nvPr>
            <p:ph type="body" sz="quarter" idx="16"/>
          </p:nvPr>
        </p:nvSpPr>
        <p:spPr>
          <a:xfrm>
            <a:off x="9047747" y="427901"/>
            <a:ext cx="3007896" cy="992652"/>
          </a:xfrm>
        </p:spPr>
        <p:txBody>
          <a:bodyPr/>
          <a:lstStyle/>
          <a:p>
            <a:r>
              <a:rPr lang="en-GB" b="1" dirty="0">
                <a:solidFill>
                  <a:srgbClr val="DE0A1D"/>
                </a:solidFill>
              </a:rPr>
              <a:t>Demonstrate</a:t>
            </a:r>
            <a:endParaRPr lang="en-IE" b="1" dirty="0">
              <a:solidFill>
                <a:srgbClr val="DE0A1D"/>
              </a:solidFill>
            </a:endParaRPr>
          </a:p>
        </p:txBody>
      </p:sp>
      <p:pic>
        <p:nvPicPr>
          <p:cNvPr id="10" name="Picture Placeholder 9">
            <a:extLst>
              <a:ext uri="{FF2B5EF4-FFF2-40B4-BE49-F238E27FC236}">
                <a16:creationId xmlns:a16="http://schemas.microsoft.com/office/drawing/2014/main" id="{918294FC-83D3-B439-BF45-B4D109C3541B}"/>
              </a:ext>
            </a:extLst>
          </p:cNvPr>
          <p:cNvPicPr>
            <a:picLocks noGrp="1" noChangeAspect="1"/>
          </p:cNvPicPr>
          <p:nvPr>
            <p:ph type="pic" sz="quarter" idx="10"/>
          </p:nvPr>
        </p:nvPicPr>
        <p:blipFill>
          <a:blip r:embed="rId2"/>
          <a:srcRect l="6295" r="6295"/>
          <a:stretch>
            <a:fillRect/>
          </a:stretch>
        </p:blipFill>
        <p:spPr/>
      </p:pic>
    </p:spTree>
    <p:extLst>
      <p:ext uri="{BB962C8B-B14F-4D97-AF65-F5344CB8AC3E}">
        <p14:creationId xmlns:p14="http://schemas.microsoft.com/office/powerpoint/2010/main" val="858132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462127" y="2172725"/>
            <a:ext cx="6067480" cy="3849918"/>
          </a:xfrm>
        </p:spPr>
        <p:txBody>
          <a:bodyPr/>
          <a:lstStyle/>
          <a:p>
            <a:pPr marL="0" indent="0"/>
            <a:r>
              <a:rPr lang="en-US" sz="2400" dirty="0"/>
              <a:t>Many people wonder about the difference between sales and marketing. Let’s be clear, while marketing and sales are related in business, they are not the same thing. </a:t>
            </a:r>
            <a:endParaRPr lang="en-US" sz="1800" dirty="0"/>
          </a:p>
          <a:p>
            <a:pPr marL="0" indent="0"/>
            <a:r>
              <a:rPr lang="en-US" sz="2400" dirty="0"/>
              <a:t>In this Module, we will first consider Marketing and what that means for you and your business and then we will come to look at the engine of your business, sales.</a:t>
            </a:r>
          </a:p>
          <a:p>
            <a:endParaRPr lang="en-US"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930442" y="718623"/>
            <a:ext cx="10106526" cy="1064720"/>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481137" y="761603"/>
            <a:ext cx="6949797" cy="803654"/>
          </a:xfrm>
        </p:spPr>
        <p:txBody>
          <a:bodyPr/>
          <a:lstStyle/>
          <a:p>
            <a:r>
              <a:rPr lang="en-US">
                <a:solidFill>
                  <a:schemeClr val="bg1"/>
                </a:solidFill>
              </a:rPr>
              <a:t>The Relationship between Marketing and Sales</a:t>
            </a:r>
            <a:endParaRPr lang="en-US"/>
          </a:p>
        </p:txBody>
      </p:sp>
      <p:pic>
        <p:nvPicPr>
          <p:cNvPr id="6" name="Picture Placeholder 8">
            <a:extLst>
              <a:ext uri="{FF2B5EF4-FFF2-40B4-BE49-F238E27FC236}">
                <a16:creationId xmlns:a16="http://schemas.microsoft.com/office/drawing/2014/main" id="{7938F48B-329C-7A19-6FD4-90624CB31DF3}"/>
              </a:ext>
            </a:extLst>
          </p:cNvPr>
          <p:cNvPicPr>
            <a:picLocks noChangeAspect="1"/>
          </p:cNvPicPr>
          <p:nvPr/>
        </p:nvPicPr>
        <p:blipFill rotWithShape="1">
          <a:blip r:embed="rId2">
            <a:extLst>
              <a:ext uri="{28A0092B-C50C-407E-A947-70E740481C1C}">
                <a14:useLocalDpi xmlns:a14="http://schemas.microsoft.com/office/drawing/2010/main" val="0"/>
              </a:ext>
            </a:extLst>
          </a:blip>
          <a:srcRect l="18891" r="27347"/>
          <a:stretch/>
        </p:blipFill>
        <p:spPr>
          <a:xfrm>
            <a:off x="402070" y="329241"/>
            <a:ext cx="3829479" cy="4751105"/>
          </a:xfrm>
          <a:custGeom>
            <a:avLst/>
            <a:gdLst>
              <a:gd name="connsiteX0" fmla="*/ 0 w 5527675"/>
              <a:gd name="connsiteY0" fmla="*/ 0 h 6858000"/>
              <a:gd name="connsiteX1" fmla="*/ 5527675 w 5527675"/>
              <a:gd name="connsiteY1" fmla="*/ 0 h 6858000"/>
              <a:gd name="connsiteX2" fmla="*/ 5527675 w 5527675"/>
              <a:gd name="connsiteY2" fmla="*/ 572817 h 6858000"/>
              <a:gd name="connsiteX3" fmla="*/ 4339988 w 5527675"/>
              <a:gd name="connsiteY3" fmla="*/ 572817 h 6858000"/>
              <a:gd name="connsiteX4" fmla="*/ 4339988 w 5527675"/>
              <a:gd name="connsiteY4" fmla="*/ 2129051 h 6858000"/>
              <a:gd name="connsiteX5" fmla="*/ 5527675 w 5527675"/>
              <a:gd name="connsiteY5" fmla="*/ 2129051 h 6858000"/>
              <a:gd name="connsiteX6" fmla="*/ 5527675 w 5527675"/>
              <a:gd name="connsiteY6" fmla="*/ 6858000 h 6858000"/>
              <a:gd name="connsiteX7" fmla="*/ 0 w 55276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27675" h="6858000">
                <a:moveTo>
                  <a:pt x="0" y="0"/>
                </a:moveTo>
                <a:lnTo>
                  <a:pt x="5527675" y="0"/>
                </a:lnTo>
                <a:lnTo>
                  <a:pt x="5527675" y="572817"/>
                </a:lnTo>
                <a:lnTo>
                  <a:pt x="4339988" y="572817"/>
                </a:lnTo>
                <a:lnTo>
                  <a:pt x="4339988" y="2129051"/>
                </a:lnTo>
                <a:lnTo>
                  <a:pt x="5527675" y="2129051"/>
                </a:lnTo>
                <a:lnTo>
                  <a:pt x="5527675" y="6858000"/>
                </a:lnTo>
                <a:lnTo>
                  <a:pt x="0" y="6858000"/>
                </a:lnTo>
                <a:close/>
              </a:path>
            </a:pathLst>
          </a:custGeom>
        </p:spPr>
      </p:pic>
    </p:spTree>
    <p:extLst>
      <p:ext uri="{BB962C8B-B14F-4D97-AF65-F5344CB8AC3E}">
        <p14:creationId xmlns:p14="http://schemas.microsoft.com/office/powerpoint/2010/main" val="91643867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A6ECAD-F059-757E-CEF4-837FAA102E83}"/>
              </a:ext>
            </a:extLst>
          </p:cNvPr>
          <p:cNvSpPr>
            <a:spLocks noGrp="1"/>
          </p:cNvSpPr>
          <p:nvPr>
            <p:ph type="body" sz="quarter" idx="18"/>
          </p:nvPr>
        </p:nvSpPr>
        <p:spPr>
          <a:xfrm>
            <a:off x="1509269" y="1505882"/>
            <a:ext cx="10188149" cy="3440624"/>
          </a:xfrm>
        </p:spPr>
        <p:txBody>
          <a:bodyPr/>
          <a:lstStyle/>
          <a:p>
            <a:pPr marL="342900" indent="-342900">
              <a:lnSpc>
                <a:spcPct val="150000"/>
              </a:lnSpc>
              <a:spcBef>
                <a:spcPts val="0"/>
              </a:spcBef>
              <a:buClr>
                <a:srgbClr val="DE0A1D"/>
              </a:buClr>
              <a:buFont typeface="Arial" panose="020B0604020202020204" pitchFamily="34" charset="0"/>
              <a:buChar char="•"/>
            </a:pPr>
            <a:r>
              <a:rPr lang="en-US" dirty="0"/>
              <a:t>Identify buying motives - Rational and or Emotional</a:t>
            </a:r>
          </a:p>
          <a:p>
            <a:pPr marL="342900" indent="-342900">
              <a:lnSpc>
                <a:spcPct val="150000"/>
              </a:lnSpc>
              <a:spcBef>
                <a:spcPts val="0"/>
              </a:spcBef>
              <a:buClr>
                <a:srgbClr val="DE0A1D"/>
              </a:buClr>
              <a:buFont typeface="Arial" panose="020B0604020202020204" pitchFamily="34" charset="0"/>
              <a:buChar char="•"/>
            </a:pPr>
            <a:r>
              <a:rPr lang="en-US" dirty="0"/>
              <a:t>Rational - Profit, Health, Security, Utility, Caution</a:t>
            </a:r>
          </a:p>
          <a:p>
            <a:pPr marL="342900" indent="-342900">
              <a:lnSpc>
                <a:spcPct val="150000"/>
              </a:lnSpc>
              <a:spcBef>
                <a:spcPts val="0"/>
              </a:spcBef>
              <a:buClr>
                <a:srgbClr val="DE0A1D"/>
              </a:buClr>
              <a:buFont typeface="Arial" panose="020B0604020202020204" pitchFamily="34" charset="0"/>
              <a:buChar char="•"/>
            </a:pPr>
            <a:r>
              <a:rPr lang="en-US" dirty="0"/>
              <a:t>Emotional - Fear, Envy, Love, Entertainment, Pride, Pleasure</a:t>
            </a:r>
          </a:p>
          <a:p>
            <a:pPr marL="342900" indent="-342900">
              <a:lnSpc>
                <a:spcPct val="150000"/>
              </a:lnSpc>
              <a:spcBef>
                <a:spcPts val="0"/>
              </a:spcBef>
              <a:buClr>
                <a:srgbClr val="DE0A1D"/>
              </a:buClr>
              <a:buFont typeface="Arial" panose="020B0604020202020204" pitchFamily="34" charset="0"/>
              <a:buChar char="•"/>
            </a:pPr>
            <a:r>
              <a:rPr lang="en-US" dirty="0"/>
              <a:t>Identify the Dominant Buying urge</a:t>
            </a:r>
          </a:p>
          <a:p>
            <a:pPr marL="342900" indent="-342900">
              <a:lnSpc>
                <a:spcPct val="150000"/>
              </a:lnSpc>
              <a:spcBef>
                <a:spcPts val="0"/>
              </a:spcBef>
              <a:buClr>
                <a:srgbClr val="DE0A1D"/>
              </a:buClr>
              <a:buFont typeface="Arial" panose="020B0604020202020204" pitchFamily="34" charset="0"/>
              <a:buChar char="•"/>
            </a:pPr>
            <a:r>
              <a:rPr lang="en-US" dirty="0"/>
              <a:t>What is the one overriding reason the prospect wants a product or service of this type?</a:t>
            </a:r>
          </a:p>
          <a:p>
            <a:pPr marL="342900" indent="-342900">
              <a:lnSpc>
                <a:spcPct val="150000"/>
              </a:lnSpc>
              <a:spcBef>
                <a:spcPts val="0"/>
              </a:spcBef>
              <a:buClr>
                <a:srgbClr val="DE0A1D"/>
              </a:buClr>
              <a:buFont typeface="Arial" panose="020B0604020202020204" pitchFamily="34" charset="0"/>
              <a:buChar char="•"/>
            </a:pPr>
            <a:r>
              <a:rPr lang="en-US" dirty="0"/>
              <a:t>Provide Proof &amp; Substantiate your claims e.g. Word Of Mouth &amp; Referrals, use Visual Aids – emphasising the before and after</a:t>
            </a:r>
          </a:p>
          <a:p>
            <a:endParaRPr lang="en-IE" dirty="0"/>
          </a:p>
        </p:txBody>
      </p:sp>
      <p:sp>
        <p:nvSpPr>
          <p:cNvPr id="3" name="Text Placeholder 2">
            <a:extLst>
              <a:ext uri="{FF2B5EF4-FFF2-40B4-BE49-F238E27FC236}">
                <a16:creationId xmlns:a16="http://schemas.microsoft.com/office/drawing/2014/main" id="{274CEA54-BD05-70AF-EE8F-7756B20E1C7A}"/>
              </a:ext>
            </a:extLst>
          </p:cNvPr>
          <p:cNvSpPr>
            <a:spLocks noGrp="1"/>
          </p:cNvSpPr>
          <p:nvPr>
            <p:ph type="body" sz="quarter" idx="16"/>
          </p:nvPr>
        </p:nvSpPr>
        <p:spPr/>
        <p:txBody>
          <a:bodyPr/>
          <a:lstStyle/>
          <a:p>
            <a:r>
              <a:rPr lang="en-GB" b="1" dirty="0">
                <a:solidFill>
                  <a:srgbClr val="DE0A1D"/>
                </a:solidFill>
              </a:rPr>
              <a:t>Win The Confidence of Your Prospect</a:t>
            </a:r>
            <a:endParaRPr lang="en-IE" b="1" dirty="0">
              <a:solidFill>
                <a:srgbClr val="DE0A1D"/>
              </a:solidFill>
            </a:endParaRPr>
          </a:p>
        </p:txBody>
      </p:sp>
    </p:spTree>
    <p:extLst>
      <p:ext uri="{BB962C8B-B14F-4D97-AF65-F5344CB8AC3E}">
        <p14:creationId xmlns:p14="http://schemas.microsoft.com/office/powerpoint/2010/main" val="232342809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How to Handle Objections</a:t>
            </a:r>
          </a:p>
          <a:p>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1964864"/>
            <a:ext cx="916056" cy="769441"/>
          </a:xfrm>
          <a:prstGeom prst="rect">
            <a:avLst/>
          </a:prstGeom>
          <a:noFill/>
        </p:spPr>
        <p:txBody>
          <a:bodyPr wrap="square">
            <a:spAutoFit/>
          </a:bodyPr>
          <a:lstStyle/>
          <a:p>
            <a:pPr algn="ctr"/>
            <a:r>
              <a:rPr lang="en-US" sz="4400" dirty="0">
                <a:solidFill>
                  <a:schemeClr val="bg1"/>
                </a:solidFill>
              </a:rPr>
              <a:t>3</a:t>
            </a:r>
          </a:p>
        </p:txBody>
      </p: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622972" y="1964864"/>
            <a:ext cx="7849772"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solidFill>
                  <a:srgbClr val="595959"/>
                </a:solidFill>
                <a:latin typeface="Calibri" panose="020F0502020204030204"/>
              </a:rPr>
              <a:t>Now that you have successfully </a:t>
            </a:r>
            <a:r>
              <a:rPr lang="en-US" b="1" dirty="0">
                <a:solidFill>
                  <a:srgbClr val="DE0A1D"/>
                </a:solidFill>
                <a:latin typeface="Calibri" panose="020F0502020204030204"/>
              </a:rPr>
              <a:t>articulated</a:t>
            </a:r>
            <a:r>
              <a:rPr lang="en-US" dirty="0">
                <a:solidFill>
                  <a:srgbClr val="595959"/>
                </a:solidFill>
                <a:latin typeface="Calibri" panose="020F0502020204030204"/>
              </a:rPr>
              <a:t> what you are selling, and explained the </a:t>
            </a:r>
            <a:r>
              <a:rPr lang="en-US" b="1" dirty="0">
                <a:solidFill>
                  <a:srgbClr val="DE0A1D"/>
                </a:solidFill>
                <a:latin typeface="Calibri" panose="020F0502020204030204"/>
              </a:rPr>
              <a:t>benefits</a:t>
            </a:r>
            <a:r>
              <a:rPr lang="en-US" dirty="0">
                <a:solidFill>
                  <a:srgbClr val="595959"/>
                </a:solidFill>
                <a:latin typeface="Calibri" panose="020F0502020204030204"/>
              </a:rPr>
              <a:t> of your product or service to your potential customer, you must be prepared to </a:t>
            </a:r>
            <a:r>
              <a:rPr lang="en-US" b="1" dirty="0">
                <a:solidFill>
                  <a:srgbClr val="DE0A1D"/>
                </a:solidFill>
                <a:latin typeface="Calibri" panose="020F0502020204030204"/>
              </a:rPr>
              <a:t>handle objections </a:t>
            </a:r>
            <a:r>
              <a:rPr lang="en-US" dirty="0">
                <a:solidFill>
                  <a:srgbClr val="595959"/>
                </a:solidFill>
                <a:latin typeface="Calibri" panose="020F0502020204030204"/>
              </a:rPr>
              <a:t>before you </a:t>
            </a:r>
            <a:r>
              <a:rPr lang="en-US" b="1" dirty="0">
                <a:solidFill>
                  <a:srgbClr val="DE0A1D"/>
                </a:solidFill>
                <a:latin typeface="Calibri" panose="020F0502020204030204"/>
              </a:rPr>
              <a:t>close the sale</a:t>
            </a:r>
            <a:r>
              <a:rPr lang="en-US" dirty="0">
                <a:solidFill>
                  <a:srgbClr val="595959"/>
                </a:solidFill>
                <a:latin typeface="Calibri" panose="020F0502020204030204"/>
              </a:rPr>
              <a:t>.</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rPr>
              <a:t>You must be comfortable with resistance</a:t>
            </a:r>
            <a:r>
              <a:rPr lang="en-US" dirty="0">
                <a:solidFill>
                  <a:srgbClr val="595959"/>
                </a:solidFill>
                <a:latin typeface="Calibri" panose="020F0502020204030204"/>
              </a:rPr>
              <a:t> and also with asking for the sale.</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rPr>
              <a:t>You need to know the right techniques – and when to use them!</a:t>
            </a:r>
          </a:p>
        </p:txBody>
      </p:sp>
      <p:sp>
        <p:nvSpPr>
          <p:cNvPr id="5" name="TextBox 4">
            <a:extLst>
              <a:ext uri="{FF2B5EF4-FFF2-40B4-BE49-F238E27FC236}">
                <a16:creationId xmlns:a16="http://schemas.microsoft.com/office/drawing/2014/main" id="{703FC9D5-4D45-542C-7C8D-0C65D8BD9614}"/>
              </a:ext>
            </a:extLst>
          </p:cNvPr>
          <p:cNvSpPr txBox="1"/>
          <p:nvPr/>
        </p:nvSpPr>
        <p:spPr>
          <a:xfrm>
            <a:off x="8630820" y="1780198"/>
            <a:ext cx="632662" cy="369332"/>
          </a:xfrm>
          <a:prstGeom prst="rect">
            <a:avLst/>
          </a:prstGeom>
          <a:noFill/>
        </p:spPr>
        <p:txBody>
          <a:bodyPr wrap="square" rtlCol="0">
            <a:spAutoFit/>
          </a:bodyPr>
          <a:lstStyle/>
          <a:p>
            <a:r>
              <a:rPr lang="en-GB" dirty="0">
                <a:solidFill>
                  <a:schemeClr val="bg1"/>
                </a:solidFill>
              </a:rPr>
              <a:t>STEP</a:t>
            </a:r>
            <a:endParaRPr lang="en-IE" dirty="0">
              <a:solidFill>
                <a:schemeClr val="bg1"/>
              </a:solidFill>
            </a:endParaRPr>
          </a:p>
        </p:txBody>
      </p:sp>
    </p:spTree>
    <p:extLst>
      <p:ext uri="{BB962C8B-B14F-4D97-AF65-F5344CB8AC3E}">
        <p14:creationId xmlns:p14="http://schemas.microsoft.com/office/powerpoint/2010/main" val="21513679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How to Handle Objections</a:t>
            </a:r>
          </a:p>
          <a:p>
            <a:endParaRPr lang="en-US" dirty="0"/>
          </a:p>
        </p:txBody>
      </p:sp>
      <p:sp>
        <p:nvSpPr>
          <p:cNvPr id="8" name="TextBox 7">
            <a:extLst>
              <a:ext uri="{FF2B5EF4-FFF2-40B4-BE49-F238E27FC236}">
                <a16:creationId xmlns:a16="http://schemas.microsoft.com/office/drawing/2014/main" id="{2BB58133-E930-3DFD-5B29-B40CA050D9B6}"/>
              </a:ext>
            </a:extLst>
          </p:cNvPr>
          <p:cNvSpPr txBox="1"/>
          <p:nvPr/>
        </p:nvSpPr>
        <p:spPr>
          <a:xfrm>
            <a:off x="616936" y="1828800"/>
            <a:ext cx="9963102" cy="2743508"/>
          </a:xfrm>
          <a:prstGeom prst="rect">
            <a:avLst/>
          </a:prstGeom>
          <a:noFill/>
        </p:spPr>
        <p:txBody>
          <a:bodyPr wrap="square">
            <a:spAutoFit/>
          </a:bodyPr>
          <a:lstStyle/>
          <a:p>
            <a:pPr marL="17463" lvl="1" algn="l"/>
            <a:r>
              <a:rPr lang="en-US" altLang="en-US" sz="2400" b="1" dirty="0">
                <a:solidFill>
                  <a:srgbClr val="DE0A1D"/>
                </a:solidFill>
              </a:rPr>
              <a:t>Listen and do not interrupt</a:t>
            </a:r>
            <a:r>
              <a:rPr lang="is-IS" altLang="en-US" sz="2400" b="1" dirty="0">
                <a:solidFill>
                  <a:srgbClr val="D9552F"/>
                </a:solidFill>
              </a:rPr>
              <a:t>…</a:t>
            </a:r>
          </a:p>
          <a:p>
            <a:pPr marL="17463" lvl="1" algn="l"/>
            <a:endParaRPr lang="en-US" altLang="en-US" sz="800" b="1" i="1" dirty="0">
              <a:solidFill>
                <a:srgbClr val="EC2179"/>
              </a:solidFill>
            </a:endParaRPr>
          </a:p>
          <a:p>
            <a:pPr marL="360363" lvl="1" indent="-342900" algn="l">
              <a:lnSpc>
                <a:spcPct val="150000"/>
              </a:lnSpc>
              <a:buClr>
                <a:srgbClr val="DE0A1D"/>
              </a:buClr>
              <a:buFont typeface="Arial" charset="0"/>
              <a:buChar char="•"/>
            </a:pPr>
            <a:r>
              <a:rPr lang="en-US" altLang="en-US" sz="2400" dirty="0">
                <a:solidFill>
                  <a:srgbClr val="003841"/>
                </a:solidFill>
              </a:rPr>
              <a:t>Agree and counter (the yes.. but technique)</a:t>
            </a:r>
          </a:p>
          <a:p>
            <a:pPr marL="360363" lvl="1" indent="-342900" algn="l">
              <a:lnSpc>
                <a:spcPct val="150000"/>
              </a:lnSpc>
              <a:buClr>
                <a:srgbClr val="DE0A1D"/>
              </a:buClr>
              <a:buFont typeface="Arial" charset="0"/>
              <a:buChar char="•"/>
            </a:pPr>
            <a:r>
              <a:rPr lang="en-US" altLang="en-US" sz="2400" dirty="0">
                <a:solidFill>
                  <a:srgbClr val="003841"/>
                </a:solidFill>
              </a:rPr>
              <a:t>Straight denial - can be used when the buyer is seeking factual information</a:t>
            </a:r>
          </a:p>
          <a:p>
            <a:pPr marL="360363" lvl="1" indent="-342900" algn="l">
              <a:lnSpc>
                <a:spcPct val="150000"/>
              </a:lnSpc>
              <a:buClr>
                <a:srgbClr val="DE0A1D"/>
              </a:buClr>
              <a:buFont typeface="Arial" charset="0"/>
              <a:buChar char="•"/>
            </a:pPr>
            <a:r>
              <a:rPr lang="en-US" altLang="en-US" sz="2400" dirty="0">
                <a:solidFill>
                  <a:srgbClr val="003841"/>
                </a:solidFill>
              </a:rPr>
              <a:t>Question the objection - Buyer </a:t>
            </a:r>
            <a:r>
              <a:rPr lang="en-US" altLang="en-US" sz="2400" i="1" dirty="0">
                <a:solidFill>
                  <a:srgbClr val="003841"/>
                </a:solidFill>
              </a:rPr>
              <a:t>“I don’t like the look of that handbag”. </a:t>
            </a:r>
            <a:r>
              <a:rPr lang="en-US" altLang="en-US" sz="2400" dirty="0">
                <a:solidFill>
                  <a:srgbClr val="003841"/>
                </a:solidFill>
              </a:rPr>
              <a:t>Seller </a:t>
            </a:r>
            <a:r>
              <a:rPr lang="en-US" altLang="en-US" sz="2400" i="1" dirty="0">
                <a:solidFill>
                  <a:srgbClr val="003841"/>
                </a:solidFill>
              </a:rPr>
              <a:t>“ Could you tell me exactly what you don’t like?”</a:t>
            </a:r>
          </a:p>
        </p:txBody>
      </p:sp>
    </p:spTree>
    <p:extLst>
      <p:ext uri="{BB962C8B-B14F-4D97-AF65-F5344CB8AC3E}">
        <p14:creationId xmlns:p14="http://schemas.microsoft.com/office/powerpoint/2010/main" val="23479551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Objection Handling Techniques</a:t>
            </a:r>
            <a:endParaRPr lang="en-US" dirty="0"/>
          </a:p>
        </p:txBody>
      </p:sp>
      <p:sp>
        <p:nvSpPr>
          <p:cNvPr id="8" name="TextBox 7">
            <a:extLst>
              <a:ext uri="{FF2B5EF4-FFF2-40B4-BE49-F238E27FC236}">
                <a16:creationId xmlns:a16="http://schemas.microsoft.com/office/drawing/2014/main" id="{2BB58133-E930-3DFD-5B29-B40CA050D9B6}"/>
              </a:ext>
            </a:extLst>
          </p:cNvPr>
          <p:cNvSpPr txBox="1"/>
          <p:nvPr/>
        </p:nvSpPr>
        <p:spPr>
          <a:xfrm>
            <a:off x="1164483" y="4092468"/>
            <a:ext cx="1324007" cy="646331"/>
          </a:xfrm>
          <a:prstGeom prst="rect">
            <a:avLst/>
          </a:prstGeom>
          <a:noFill/>
        </p:spPr>
        <p:txBody>
          <a:bodyPr wrap="square">
            <a:spAutoFit/>
          </a:bodyPr>
          <a:lstStyle/>
          <a:p>
            <a:pPr marL="17463" lvl="1" algn="l"/>
            <a:r>
              <a:rPr lang="en-US" altLang="en-US" dirty="0">
                <a:solidFill>
                  <a:srgbClr val="47B5C8"/>
                </a:solidFill>
              </a:rPr>
              <a:t>PUSHBACK TECHNIQUE</a:t>
            </a:r>
            <a:endParaRPr lang="is-IS" altLang="en-US" dirty="0">
              <a:solidFill>
                <a:srgbClr val="47B5C8"/>
              </a:solidFill>
            </a:endParaRPr>
          </a:p>
        </p:txBody>
      </p:sp>
      <p:cxnSp>
        <p:nvCxnSpPr>
          <p:cNvPr id="5" name="Straight Connector 4">
            <a:extLst>
              <a:ext uri="{FF2B5EF4-FFF2-40B4-BE49-F238E27FC236}">
                <a16:creationId xmlns:a16="http://schemas.microsoft.com/office/drawing/2014/main" id="{4407558B-CE70-4C34-0495-5FB713400527}"/>
              </a:ext>
            </a:extLst>
          </p:cNvPr>
          <p:cNvCxnSpPr>
            <a:cxnSpLocks/>
          </p:cNvCxnSpPr>
          <p:nvPr/>
        </p:nvCxnSpPr>
        <p:spPr>
          <a:xfrm>
            <a:off x="381286" y="3429000"/>
            <a:ext cx="10660525"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51C01154-BAF5-429D-CCFD-593AFE52A0D5}"/>
              </a:ext>
            </a:extLst>
          </p:cNvPr>
          <p:cNvSpPr/>
          <p:nvPr/>
        </p:nvSpPr>
        <p:spPr>
          <a:xfrm>
            <a:off x="1330806" y="2734576"/>
            <a:ext cx="1127722" cy="1119596"/>
          </a:xfrm>
          <a:prstGeom prst="ellipse">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3" name="Oval 12">
            <a:extLst>
              <a:ext uri="{FF2B5EF4-FFF2-40B4-BE49-F238E27FC236}">
                <a16:creationId xmlns:a16="http://schemas.microsoft.com/office/drawing/2014/main" id="{AF70BB4C-F533-C805-8E41-7C60E5F92B8F}"/>
              </a:ext>
            </a:extLst>
          </p:cNvPr>
          <p:cNvSpPr/>
          <p:nvPr/>
        </p:nvSpPr>
        <p:spPr>
          <a:xfrm>
            <a:off x="3679529" y="2734576"/>
            <a:ext cx="1127721" cy="1119596"/>
          </a:xfrm>
          <a:prstGeom prst="ellipse">
            <a:avLst/>
          </a:pr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5" name="Oval 14">
            <a:extLst>
              <a:ext uri="{FF2B5EF4-FFF2-40B4-BE49-F238E27FC236}">
                <a16:creationId xmlns:a16="http://schemas.microsoft.com/office/drawing/2014/main" id="{8CA0C4C8-E2AE-F870-A921-B3E4B6A54B44}"/>
              </a:ext>
            </a:extLst>
          </p:cNvPr>
          <p:cNvSpPr/>
          <p:nvPr/>
        </p:nvSpPr>
        <p:spPr>
          <a:xfrm>
            <a:off x="6096000" y="2671315"/>
            <a:ext cx="1127722" cy="1119596"/>
          </a:xfrm>
          <a:prstGeom prst="ellipse">
            <a:avLst/>
          </a:pr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6" name="Oval 15">
            <a:extLst>
              <a:ext uri="{FF2B5EF4-FFF2-40B4-BE49-F238E27FC236}">
                <a16:creationId xmlns:a16="http://schemas.microsoft.com/office/drawing/2014/main" id="{29CE3B80-CE16-CCE4-08B1-4BCA7AB39393}"/>
              </a:ext>
            </a:extLst>
          </p:cNvPr>
          <p:cNvSpPr/>
          <p:nvPr/>
        </p:nvSpPr>
        <p:spPr>
          <a:xfrm>
            <a:off x="8444723" y="2671315"/>
            <a:ext cx="1127722" cy="111959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grpSp>
        <p:nvGrpSpPr>
          <p:cNvPr id="17" name="Google Shape;822;p39">
            <a:extLst>
              <a:ext uri="{FF2B5EF4-FFF2-40B4-BE49-F238E27FC236}">
                <a16:creationId xmlns:a16="http://schemas.microsoft.com/office/drawing/2014/main" id="{96F5FB1B-8494-897E-8E59-A2CE7F0F5876}"/>
              </a:ext>
            </a:extLst>
          </p:cNvPr>
          <p:cNvGrpSpPr/>
          <p:nvPr/>
        </p:nvGrpSpPr>
        <p:grpSpPr>
          <a:xfrm>
            <a:off x="1527940" y="3138559"/>
            <a:ext cx="733453" cy="446316"/>
            <a:chOff x="3269900" y="3064500"/>
            <a:chExt cx="432325" cy="263075"/>
          </a:xfrm>
        </p:grpSpPr>
        <p:sp>
          <p:nvSpPr>
            <p:cNvPr id="18" name="Google Shape;823;p39">
              <a:extLst>
                <a:ext uri="{FF2B5EF4-FFF2-40B4-BE49-F238E27FC236}">
                  <a16:creationId xmlns:a16="http://schemas.microsoft.com/office/drawing/2014/main" id="{C0928E59-ADF4-C563-A3E4-477B935C505B}"/>
                </a:ext>
              </a:extLst>
            </p:cNvPr>
            <p:cNvSpPr/>
            <p:nvPr/>
          </p:nvSpPr>
          <p:spPr>
            <a:xfrm>
              <a:off x="3269900" y="3064500"/>
              <a:ext cx="432325" cy="263075"/>
            </a:xfrm>
            <a:custGeom>
              <a:avLst/>
              <a:gdLst/>
              <a:ahLst/>
              <a:cxnLst/>
              <a:rect l="l" t="t" r="r" b="b"/>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24;p39">
              <a:extLst>
                <a:ext uri="{FF2B5EF4-FFF2-40B4-BE49-F238E27FC236}">
                  <a16:creationId xmlns:a16="http://schemas.microsoft.com/office/drawing/2014/main" id="{8F41F588-BDDB-3582-C707-527ED725CE04}"/>
                </a:ext>
              </a:extLst>
            </p:cNvPr>
            <p:cNvSpPr/>
            <p:nvPr/>
          </p:nvSpPr>
          <p:spPr>
            <a:xfrm>
              <a:off x="3445875" y="3155825"/>
              <a:ext cx="80400" cy="80400"/>
            </a:xfrm>
            <a:custGeom>
              <a:avLst/>
              <a:gdLst/>
              <a:ahLst/>
              <a:cxnLst/>
              <a:rect l="l" t="t" r="r" b="b"/>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5;p39">
              <a:extLst>
                <a:ext uri="{FF2B5EF4-FFF2-40B4-BE49-F238E27FC236}">
                  <a16:creationId xmlns:a16="http://schemas.microsoft.com/office/drawing/2014/main" id="{8205EE5A-5A21-1D56-DA4C-6356285C42A8}"/>
                </a:ext>
              </a:extLst>
            </p:cNvPr>
            <p:cNvSpPr/>
            <p:nvPr/>
          </p:nvSpPr>
          <p:spPr>
            <a:xfrm>
              <a:off x="3381925" y="3091900"/>
              <a:ext cx="208275" cy="208275"/>
            </a:xfrm>
            <a:custGeom>
              <a:avLst/>
              <a:gdLst/>
              <a:ahLst/>
              <a:cxnLst/>
              <a:rect l="l" t="t" r="r" b="b"/>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530;p39">
            <a:extLst>
              <a:ext uri="{FF2B5EF4-FFF2-40B4-BE49-F238E27FC236}">
                <a16:creationId xmlns:a16="http://schemas.microsoft.com/office/drawing/2014/main" id="{7A3C977A-AE9B-029A-17F4-E66A605B3750}"/>
              </a:ext>
            </a:extLst>
          </p:cNvPr>
          <p:cNvSpPr/>
          <p:nvPr/>
        </p:nvSpPr>
        <p:spPr>
          <a:xfrm>
            <a:off x="3940893" y="2990999"/>
            <a:ext cx="604991" cy="604991"/>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612;p39">
            <a:extLst>
              <a:ext uri="{FF2B5EF4-FFF2-40B4-BE49-F238E27FC236}">
                <a16:creationId xmlns:a16="http://schemas.microsoft.com/office/drawing/2014/main" id="{91895FB1-9BDE-00E8-B017-AE2023777EE0}"/>
              </a:ext>
            </a:extLst>
          </p:cNvPr>
          <p:cNvGrpSpPr/>
          <p:nvPr/>
        </p:nvGrpSpPr>
        <p:grpSpPr>
          <a:xfrm>
            <a:off x="6383633" y="2929050"/>
            <a:ext cx="591724" cy="604125"/>
            <a:chOff x="3951850" y="2985350"/>
            <a:chExt cx="407950" cy="416500"/>
          </a:xfrm>
        </p:grpSpPr>
        <p:sp>
          <p:nvSpPr>
            <p:cNvPr id="23" name="Google Shape;613;p39">
              <a:extLst>
                <a:ext uri="{FF2B5EF4-FFF2-40B4-BE49-F238E27FC236}">
                  <a16:creationId xmlns:a16="http://schemas.microsoft.com/office/drawing/2014/main" id="{787E9B25-A92F-5107-8F3D-FCC740B77631}"/>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14;p39">
              <a:extLst>
                <a:ext uri="{FF2B5EF4-FFF2-40B4-BE49-F238E27FC236}">
                  <a16:creationId xmlns:a16="http://schemas.microsoft.com/office/drawing/2014/main" id="{F1EC8FE6-6508-2E30-FF06-6D71D5016DC8}"/>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615;p39">
              <a:extLst>
                <a:ext uri="{FF2B5EF4-FFF2-40B4-BE49-F238E27FC236}">
                  <a16:creationId xmlns:a16="http://schemas.microsoft.com/office/drawing/2014/main" id="{EF5B9E1C-9DD1-CD89-9A3A-4C4A4EF48ED0}"/>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16;p39">
              <a:extLst>
                <a:ext uri="{FF2B5EF4-FFF2-40B4-BE49-F238E27FC236}">
                  <a16:creationId xmlns:a16="http://schemas.microsoft.com/office/drawing/2014/main" id="{ACDAD81C-6399-3BFD-E62B-E4463E85DA22}"/>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543;p39">
            <a:extLst>
              <a:ext uri="{FF2B5EF4-FFF2-40B4-BE49-F238E27FC236}">
                <a16:creationId xmlns:a16="http://schemas.microsoft.com/office/drawing/2014/main" id="{5087CE59-643C-3DB4-A114-3EA668BE5DF0}"/>
              </a:ext>
            </a:extLst>
          </p:cNvPr>
          <p:cNvGrpSpPr/>
          <p:nvPr/>
        </p:nvGrpSpPr>
        <p:grpSpPr>
          <a:xfrm>
            <a:off x="8698701" y="2886248"/>
            <a:ext cx="619765" cy="649814"/>
            <a:chOff x="5961125" y="1623900"/>
            <a:chExt cx="427450" cy="448175"/>
          </a:xfrm>
        </p:grpSpPr>
        <p:sp>
          <p:nvSpPr>
            <p:cNvPr id="28" name="Google Shape;544;p39">
              <a:extLst>
                <a:ext uri="{FF2B5EF4-FFF2-40B4-BE49-F238E27FC236}">
                  <a16:creationId xmlns:a16="http://schemas.microsoft.com/office/drawing/2014/main" id="{553083B1-6506-81ED-6E52-6E8590C2ED5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45;p39">
              <a:extLst>
                <a:ext uri="{FF2B5EF4-FFF2-40B4-BE49-F238E27FC236}">
                  <a16:creationId xmlns:a16="http://schemas.microsoft.com/office/drawing/2014/main" id="{0654FF7B-30FD-C8D0-DD77-37124C22FC05}"/>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546;p39">
              <a:extLst>
                <a:ext uri="{FF2B5EF4-FFF2-40B4-BE49-F238E27FC236}">
                  <a16:creationId xmlns:a16="http://schemas.microsoft.com/office/drawing/2014/main" id="{4912E620-B7C1-4A71-117C-CEEE14553983}"/>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547;p39">
              <a:extLst>
                <a:ext uri="{FF2B5EF4-FFF2-40B4-BE49-F238E27FC236}">
                  <a16:creationId xmlns:a16="http://schemas.microsoft.com/office/drawing/2014/main" id="{75CA379A-C0BD-8431-B730-2CD35F3D3988}"/>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548;p39">
              <a:extLst>
                <a:ext uri="{FF2B5EF4-FFF2-40B4-BE49-F238E27FC236}">
                  <a16:creationId xmlns:a16="http://schemas.microsoft.com/office/drawing/2014/main" id="{1E3E8197-A6ED-1EBF-3544-5CCB36EBF1AC}"/>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549;p39">
              <a:extLst>
                <a:ext uri="{FF2B5EF4-FFF2-40B4-BE49-F238E27FC236}">
                  <a16:creationId xmlns:a16="http://schemas.microsoft.com/office/drawing/2014/main" id="{9EC69D6B-98BC-3215-79F4-9420DAA3C603}"/>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50;p39">
              <a:extLst>
                <a:ext uri="{FF2B5EF4-FFF2-40B4-BE49-F238E27FC236}">
                  <a16:creationId xmlns:a16="http://schemas.microsoft.com/office/drawing/2014/main" id="{9B861B81-510D-1081-3234-2A9DEE3DB119}"/>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TextBox 34">
            <a:extLst>
              <a:ext uri="{FF2B5EF4-FFF2-40B4-BE49-F238E27FC236}">
                <a16:creationId xmlns:a16="http://schemas.microsoft.com/office/drawing/2014/main" id="{0B68FD6B-D72E-4E33-2480-F4AADE47AEB5}"/>
              </a:ext>
            </a:extLst>
          </p:cNvPr>
          <p:cNvSpPr txBox="1"/>
          <p:nvPr/>
        </p:nvSpPr>
        <p:spPr>
          <a:xfrm>
            <a:off x="3581384" y="4054119"/>
            <a:ext cx="1447816" cy="646331"/>
          </a:xfrm>
          <a:prstGeom prst="rect">
            <a:avLst/>
          </a:prstGeom>
          <a:noFill/>
        </p:spPr>
        <p:txBody>
          <a:bodyPr wrap="square">
            <a:spAutoFit/>
          </a:bodyPr>
          <a:lstStyle/>
          <a:p>
            <a:pPr marL="17463" lvl="1" algn="l"/>
            <a:r>
              <a:rPr lang="en-US" altLang="en-US" dirty="0">
                <a:solidFill>
                  <a:srgbClr val="FDBD22"/>
                </a:solidFill>
              </a:rPr>
              <a:t>REFRAMING TECHNIQUE</a:t>
            </a:r>
            <a:endParaRPr lang="is-IS" altLang="en-US" dirty="0">
              <a:solidFill>
                <a:srgbClr val="FDBD22"/>
              </a:solidFill>
            </a:endParaRPr>
          </a:p>
        </p:txBody>
      </p:sp>
      <p:sp>
        <p:nvSpPr>
          <p:cNvPr id="36" name="TextBox 35">
            <a:extLst>
              <a:ext uri="{FF2B5EF4-FFF2-40B4-BE49-F238E27FC236}">
                <a16:creationId xmlns:a16="http://schemas.microsoft.com/office/drawing/2014/main" id="{6ABFD330-474A-7DD1-34BD-DF47895C9E4B}"/>
              </a:ext>
            </a:extLst>
          </p:cNvPr>
          <p:cNvSpPr txBox="1"/>
          <p:nvPr/>
        </p:nvSpPr>
        <p:spPr>
          <a:xfrm>
            <a:off x="5846128" y="4080121"/>
            <a:ext cx="1627466" cy="646331"/>
          </a:xfrm>
          <a:prstGeom prst="rect">
            <a:avLst/>
          </a:prstGeom>
          <a:noFill/>
        </p:spPr>
        <p:txBody>
          <a:bodyPr wrap="square">
            <a:spAutoFit/>
          </a:bodyPr>
          <a:lstStyle/>
          <a:p>
            <a:pPr marL="17463" lvl="1" algn="l"/>
            <a:r>
              <a:rPr lang="en-US" altLang="en-US" dirty="0">
                <a:solidFill>
                  <a:srgbClr val="D9552F"/>
                </a:solidFill>
              </a:rPr>
              <a:t>JUSTIFICATION TECHNIQUE</a:t>
            </a:r>
            <a:endParaRPr lang="is-IS" altLang="en-US" dirty="0">
              <a:solidFill>
                <a:srgbClr val="D9552F"/>
              </a:solidFill>
            </a:endParaRPr>
          </a:p>
        </p:txBody>
      </p:sp>
      <p:sp>
        <p:nvSpPr>
          <p:cNvPr id="37" name="TextBox 36">
            <a:extLst>
              <a:ext uri="{FF2B5EF4-FFF2-40B4-BE49-F238E27FC236}">
                <a16:creationId xmlns:a16="http://schemas.microsoft.com/office/drawing/2014/main" id="{6C9C66EB-BD51-0B00-98E6-665908809798}"/>
              </a:ext>
            </a:extLst>
          </p:cNvPr>
          <p:cNvSpPr txBox="1"/>
          <p:nvPr/>
        </p:nvSpPr>
        <p:spPr>
          <a:xfrm>
            <a:off x="8380610" y="4054119"/>
            <a:ext cx="1729478" cy="646331"/>
          </a:xfrm>
          <a:prstGeom prst="rect">
            <a:avLst/>
          </a:prstGeom>
          <a:noFill/>
        </p:spPr>
        <p:txBody>
          <a:bodyPr wrap="square">
            <a:spAutoFit/>
          </a:bodyPr>
          <a:lstStyle/>
          <a:p>
            <a:pPr marL="17463" lvl="1" algn="l"/>
            <a:r>
              <a:rPr lang="en-US" altLang="en-US" dirty="0">
                <a:solidFill>
                  <a:srgbClr val="DE0A1D"/>
                </a:solidFill>
              </a:rPr>
              <a:t>PRE-EMPTIVE TECHNIQUE</a:t>
            </a:r>
            <a:endParaRPr lang="is-IS" altLang="en-US" dirty="0">
              <a:solidFill>
                <a:srgbClr val="DE0A1D"/>
              </a:solidFill>
            </a:endParaRPr>
          </a:p>
        </p:txBody>
      </p:sp>
    </p:spTree>
    <p:extLst>
      <p:ext uri="{BB962C8B-B14F-4D97-AF65-F5344CB8AC3E}">
        <p14:creationId xmlns:p14="http://schemas.microsoft.com/office/powerpoint/2010/main" val="406527663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Pushback Technique</a:t>
            </a:r>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9052838"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9515545"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899096" y="1964864"/>
            <a:ext cx="7282377"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grpSp>
        <p:nvGrpSpPr>
          <p:cNvPr id="7" name="Google Shape;822;p39">
            <a:extLst>
              <a:ext uri="{FF2B5EF4-FFF2-40B4-BE49-F238E27FC236}">
                <a16:creationId xmlns:a16="http://schemas.microsoft.com/office/drawing/2014/main" id="{FDBC4C61-56F4-93C7-77AB-648CEB584688}"/>
              </a:ext>
            </a:extLst>
          </p:cNvPr>
          <p:cNvGrpSpPr/>
          <p:nvPr/>
        </p:nvGrpSpPr>
        <p:grpSpPr>
          <a:xfrm>
            <a:off x="9144139" y="1964864"/>
            <a:ext cx="733453" cy="446316"/>
            <a:chOff x="3269900" y="3064500"/>
            <a:chExt cx="432325" cy="263075"/>
          </a:xfrm>
        </p:grpSpPr>
        <p:sp>
          <p:nvSpPr>
            <p:cNvPr id="8" name="Google Shape;823;p39">
              <a:extLst>
                <a:ext uri="{FF2B5EF4-FFF2-40B4-BE49-F238E27FC236}">
                  <a16:creationId xmlns:a16="http://schemas.microsoft.com/office/drawing/2014/main" id="{7FB463C4-0128-4907-C53B-B3D8171BB52A}"/>
                </a:ext>
              </a:extLst>
            </p:cNvPr>
            <p:cNvSpPr/>
            <p:nvPr/>
          </p:nvSpPr>
          <p:spPr>
            <a:xfrm>
              <a:off x="3269900" y="3064500"/>
              <a:ext cx="432325" cy="263075"/>
            </a:xfrm>
            <a:custGeom>
              <a:avLst/>
              <a:gdLst/>
              <a:ahLst/>
              <a:cxnLst/>
              <a:rect l="l" t="t" r="r" b="b"/>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24;p39">
              <a:extLst>
                <a:ext uri="{FF2B5EF4-FFF2-40B4-BE49-F238E27FC236}">
                  <a16:creationId xmlns:a16="http://schemas.microsoft.com/office/drawing/2014/main" id="{062740D8-C706-7F0A-A743-CED219841EDC}"/>
                </a:ext>
              </a:extLst>
            </p:cNvPr>
            <p:cNvSpPr/>
            <p:nvPr/>
          </p:nvSpPr>
          <p:spPr>
            <a:xfrm>
              <a:off x="3445875" y="3155825"/>
              <a:ext cx="80400" cy="80400"/>
            </a:xfrm>
            <a:custGeom>
              <a:avLst/>
              <a:gdLst/>
              <a:ahLst/>
              <a:cxnLst/>
              <a:rect l="l" t="t" r="r" b="b"/>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25;p39">
              <a:extLst>
                <a:ext uri="{FF2B5EF4-FFF2-40B4-BE49-F238E27FC236}">
                  <a16:creationId xmlns:a16="http://schemas.microsoft.com/office/drawing/2014/main" id="{E46D0668-7755-94D2-A2BF-66B6C0D0AB68}"/>
                </a:ext>
              </a:extLst>
            </p:cNvPr>
            <p:cNvSpPr/>
            <p:nvPr/>
          </p:nvSpPr>
          <p:spPr>
            <a:xfrm>
              <a:off x="3381925" y="3091900"/>
              <a:ext cx="208275" cy="208275"/>
            </a:xfrm>
            <a:custGeom>
              <a:avLst/>
              <a:gdLst/>
              <a:ahLst/>
              <a:cxnLst/>
              <a:rect l="l" t="t" r="r" b="b"/>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Text Placeholder 6">
            <a:extLst>
              <a:ext uri="{FF2B5EF4-FFF2-40B4-BE49-F238E27FC236}">
                <a16:creationId xmlns:a16="http://schemas.microsoft.com/office/drawing/2014/main" id="{A35BF5FD-2178-4EEF-E949-3E6F6CAEB068}"/>
              </a:ext>
            </a:extLst>
          </p:cNvPr>
          <p:cNvSpPr txBox="1">
            <a:spLocks/>
          </p:cNvSpPr>
          <p:nvPr/>
        </p:nvSpPr>
        <p:spPr>
          <a:xfrm>
            <a:off x="805172" y="1724449"/>
            <a:ext cx="8257024" cy="56071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rgbClr val="19753C"/>
              </a:buClr>
              <a:buNone/>
              <a:tabLst>
                <a:tab pos="398463" algn="l"/>
                <a:tab pos="574675" algn="l"/>
                <a:tab pos="833438" algn="l"/>
              </a:tabLst>
            </a:pPr>
            <a:r>
              <a:rPr lang="en-US" sz="2400" dirty="0">
                <a:solidFill>
                  <a:srgbClr val="595959"/>
                </a:solidFill>
              </a:rPr>
              <a:t>Pushback on the objection by being Assertive but </a:t>
            </a:r>
            <a:r>
              <a:rPr lang="en-US" sz="2400" dirty="0">
                <a:solidFill>
                  <a:srgbClr val="DE0A1D"/>
                </a:solidFill>
              </a:rPr>
              <a:t>NOT Arrogant</a:t>
            </a:r>
          </a:p>
          <a:p>
            <a:pPr marL="0" indent="0">
              <a:spcBef>
                <a:spcPts val="0"/>
              </a:spcBef>
              <a:buClr>
                <a:srgbClr val="19753C"/>
              </a:buClr>
              <a:buNone/>
              <a:tabLst>
                <a:tab pos="398463" algn="l"/>
                <a:tab pos="574675" algn="l"/>
                <a:tab pos="833438" algn="l"/>
              </a:tabLst>
            </a:pPr>
            <a:r>
              <a:rPr lang="en-US" sz="2400" b="1" dirty="0">
                <a:solidFill>
                  <a:srgbClr val="595959"/>
                </a:solidFill>
              </a:rPr>
              <a:t>	</a:t>
            </a:r>
          </a:p>
          <a:p>
            <a:pPr marL="0" indent="0">
              <a:spcBef>
                <a:spcPts val="0"/>
              </a:spcBef>
              <a:buClr>
                <a:srgbClr val="19753C"/>
              </a:buClr>
              <a:buNone/>
              <a:tabLst>
                <a:tab pos="398463" algn="l"/>
                <a:tab pos="574675" algn="l"/>
                <a:tab pos="833438" algn="l"/>
              </a:tabLst>
            </a:pPr>
            <a:r>
              <a:rPr lang="en-US" sz="2400" b="1" dirty="0">
                <a:solidFill>
                  <a:srgbClr val="595959"/>
                </a:solidFill>
              </a:rPr>
              <a:t>     </a:t>
            </a:r>
            <a:r>
              <a:rPr lang="en-US" sz="2400" b="1" dirty="0">
                <a:solidFill>
                  <a:srgbClr val="DE0A1D"/>
                </a:solidFill>
              </a:rPr>
              <a:t> Prospect: </a:t>
            </a:r>
            <a:r>
              <a:rPr lang="en-US" sz="2400" i="1" dirty="0">
                <a:solidFill>
                  <a:srgbClr val="595959"/>
                </a:solidFill>
              </a:rPr>
              <a:t>I understand that you don’t offer any discounts.</a:t>
            </a:r>
          </a:p>
          <a:p>
            <a:pPr marL="0" indent="0">
              <a:spcBef>
                <a:spcPts val="0"/>
              </a:spcBef>
              <a:buClr>
                <a:srgbClr val="19753C"/>
              </a:buClr>
              <a:buNone/>
              <a:tabLst>
                <a:tab pos="398463" algn="l"/>
                <a:tab pos="574675" algn="l"/>
                <a:tab pos="833438" algn="l"/>
              </a:tabLst>
            </a:pPr>
            <a:endParaRPr lang="en-US" sz="2400" i="1" dirty="0">
              <a:solidFill>
                <a:srgbClr val="595959"/>
              </a:solidFill>
            </a:endParaRPr>
          </a:p>
          <a:p>
            <a:pPr marL="0" indent="0">
              <a:spcBef>
                <a:spcPts val="0"/>
              </a:spcBef>
              <a:buClr>
                <a:srgbClr val="19753C"/>
              </a:buClr>
              <a:buNone/>
              <a:tabLst>
                <a:tab pos="398463" algn="l"/>
                <a:tab pos="574675" algn="l"/>
                <a:tab pos="833438" algn="l"/>
              </a:tabLst>
            </a:pPr>
            <a:r>
              <a:rPr lang="en-US" sz="2400" dirty="0">
                <a:solidFill>
                  <a:srgbClr val="595959"/>
                </a:solidFill>
              </a:rPr>
              <a:t>	</a:t>
            </a:r>
            <a:r>
              <a:rPr lang="en-US" sz="2400" b="1" dirty="0">
                <a:solidFill>
                  <a:srgbClr val="DE0A1D"/>
                </a:solidFill>
              </a:rPr>
              <a:t>You</a:t>
            </a:r>
            <a:r>
              <a:rPr lang="en-US" sz="2400" dirty="0">
                <a:solidFill>
                  <a:srgbClr val="595959"/>
                </a:solidFill>
              </a:rPr>
              <a:t>: </a:t>
            </a:r>
            <a:r>
              <a:rPr lang="en-US" sz="2400" i="1" dirty="0">
                <a:solidFill>
                  <a:srgbClr val="595959"/>
                </a:solidFill>
              </a:rPr>
              <a:t>I can appreciate that you might think that, but we 	actually do offer volume discounts</a:t>
            </a:r>
          </a:p>
          <a:p>
            <a:pPr marL="342900" indent="-342900">
              <a:spcBef>
                <a:spcPts val="0"/>
              </a:spcBef>
              <a:buClr>
                <a:srgbClr val="19753C"/>
              </a:buClr>
              <a:tabLst>
                <a:tab pos="398463" algn="l"/>
                <a:tab pos="574675" algn="l"/>
                <a:tab pos="833438" algn="l"/>
              </a:tabLst>
            </a:pPr>
            <a:endParaRPr lang="en-US" sz="2400" dirty="0">
              <a:solidFill>
                <a:srgbClr val="595959"/>
              </a:solidFill>
            </a:endParaRPr>
          </a:p>
          <a:p>
            <a:pPr marL="0" indent="0">
              <a:spcBef>
                <a:spcPts val="0"/>
              </a:spcBef>
              <a:buClr>
                <a:srgbClr val="19753C"/>
              </a:buClr>
              <a:buNone/>
              <a:tabLst>
                <a:tab pos="398463" algn="l"/>
                <a:tab pos="574675" algn="l"/>
                <a:tab pos="833438" algn="l"/>
              </a:tabLst>
            </a:pPr>
            <a:r>
              <a:rPr lang="en-US" sz="2400" dirty="0">
                <a:solidFill>
                  <a:srgbClr val="595959"/>
                </a:solidFill>
              </a:rPr>
              <a:t>In this way, you can tell the customer that they are wrong without telling the customer that they are wrong i.e. discredits the statement and NOT the customer. The approach avoids confrontation and demonstrates empathy by validating the concern</a:t>
            </a:r>
          </a:p>
        </p:txBody>
      </p:sp>
    </p:spTree>
    <p:extLst>
      <p:ext uri="{BB962C8B-B14F-4D97-AF65-F5344CB8AC3E}">
        <p14:creationId xmlns:p14="http://schemas.microsoft.com/office/powerpoint/2010/main" val="27149482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Reframing Technique</a:t>
            </a:r>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9069790" y="1662396"/>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9527818" y="2175287"/>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899096" y="1964864"/>
            <a:ext cx="7282377"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tabLst/>
              <a:defRPr/>
            </a:pPr>
            <a:endPar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sp>
        <p:nvSpPr>
          <p:cNvPr id="7" name="Google Shape;530;p39">
            <a:extLst>
              <a:ext uri="{FF2B5EF4-FFF2-40B4-BE49-F238E27FC236}">
                <a16:creationId xmlns:a16="http://schemas.microsoft.com/office/drawing/2014/main" id="{04184C7E-E564-5136-01F0-F0F39049A939}"/>
              </a:ext>
            </a:extLst>
          </p:cNvPr>
          <p:cNvSpPr/>
          <p:nvPr/>
        </p:nvSpPr>
        <p:spPr>
          <a:xfrm>
            <a:off x="9225322" y="1817928"/>
            <a:ext cx="604991" cy="604991"/>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 Placeholder 6">
            <a:extLst>
              <a:ext uri="{FF2B5EF4-FFF2-40B4-BE49-F238E27FC236}">
                <a16:creationId xmlns:a16="http://schemas.microsoft.com/office/drawing/2014/main" id="{22E39D54-B4A6-FB31-DAEA-60901A66F6D6}"/>
              </a:ext>
            </a:extLst>
          </p:cNvPr>
          <p:cNvSpPr txBox="1">
            <a:spLocks/>
          </p:cNvSpPr>
          <p:nvPr/>
        </p:nvSpPr>
        <p:spPr>
          <a:xfrm>
            <a:off x="643577" y="1553327"/>
            <a:ext cx="8581745" cy="56521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rgbClr val="DE0A1D"/>
              </a:buClr>
              <a:buNone/>
              <a:tabLst>
                <a:tab pos="398463" algn="l"/>
                <a:tab pos="657225" algn="l"/>
              </a:tabLst>
            </a:pPr>
            <a:r>
              <a:rPr lang="en-US" sz="2400" dirty="0">
                <a:solidFill>
                  <a:srgbClr val="595959"/>
                </a:solidFill>
              </a:rPr>
              <a:t>Reframe the objection so that you redirect the conversation in a positive way and continue with your sales presentation</a:t>
            </a:r>
          </a:p>
          <a:p>
            <a:pPr marL="0" indent="0">
              <a:spcBef>
                <a:spcPts val="0"/>
              </a:spcBef>
              <a:buClr>
                <a:srgbClr val="EC2179"/>
              </a:buClr>
              <a:buNone/>
              <a:tabLst>
                <a:tab pos="398463" algn="l"/>
                <a:tab pos="657225" algn="l"/>
              </a:tabLst>
            </a:pPr>
            <a:endParaRPr lang="en-US" sz="1400" dirty="0">
              <a:solidFill>
                <a:srgbClr val="595959"/>
              </a:solidFill>
            </a:endParaRPr>
          </a:p>
          <a:p>
            <a:pPr marL="0" indent="0">
              <a:spcBef>
                <a:spcPts val="0"/>
              </a:spcBef>
              <a:buClr>
                <a:srgbClr val="EC2179"/>
              </a:buClr>
              <a:buNone/>
              <a:tabLst>
                <a:tab pos="398463" algn="l"/>
                <a:tab pos="657225" algn="l"/>
              </a:tabLst>
            </a:pPr>
            <a:r>
              <a:rPr lang="en-US" sz="2400" dirty="0">
                <a:solidFill>
                  <a:srgbClr val="DE0A1D"/>
                </a:solidFill>
              </a:rPr>
              <a:t>Prospect</a:t>
            </a:r>
            <a:r>
              <a:rPr lang="en-US" sz="2400" dirty="0">
                <a:solidFill>
                  <a:srgbClr val="595959"/>
                </a:solidFill>
              </a:rPr>
              <a:t>: </a:t>
            </a:r>
            <a:r>
              <a:rPr lang="en-US" sz="2400" i="1" dirty="0">
                <a:solidFill>
                  <a:srgbClr val="595959"/>
                </a:solidFill>
              </a:rPr>
              <a:t>I don’t need to spend more money on business support/ bookkeeping services, we are spending enough on administration charges as it is.</a:t>
            </a:r>
          </a:p>
          <a:p>
            <a:pPr marL="0" indent="0">
              <a:spcBef>
                <a:spcPts val="0"/>
              </a:spcBef>
              <a:buClr>
                <a:srgbClr val="EC2179"/>
              </a:buClr>
              <a:buNone/>
              <a:tabLst>
                <a:tab pos="398463" algn="l"/>
                <a:tab pos="657225" algn="l"/>
              </a:tabLst>
            </a:pPr>
            <a:endParaRPr lang="en-US" sz="1200" dirty="0">
              <a:solidFill>
                <a:srgbClr val="595959"/>
              </a:solidFill>
            </a:endParaRPr>
          </a:p>
          <a:p>
            <a:pPr marL="0" indent="0">
              <a:spcBef>
                <a:spcPts val="0"/>
              </a:spcBef>
              <a:buClr>
                <a:srgbClr val="EC2179"/>
              </a:buClr>
              <a:buNone/>
              <a:tabLst>
                <a:tab pos="398463" algn="l"/>
                <a:tab pos="657225" algn="l"/>
              </a:tabLst>
            </a:pPr>
            <a:r>
              <a:rPr lang="en-US" sz="2400" dirty="0">
                <a:solidFill>
                  <a:srgbClr val="DE0A1D"/>
                </a:solidFill>
              </a:rPr>
              <a:t>You</a:t>
            </a:r>
            <a:r>
              <a:rPr lang="en-US" sz="2400" dirty="0">
                <a:solidFill>
                  <a:srgbClr val="595959"/>
                </a:solidFill>
              </a:rPr>
              <a:t>: </a:t>
            </a:r>
            <a:r>
              <a:rPr lang="en-US" sz="2400" i="1" dirty="0">
                <a:solidFill>
                  <a:srgbClr val="595959"/>
                </a:solidFill>
              </a:rPr>
              <a:t>Actually,  that is precisely the reason why you should consider investing in our solutions so that you can save money by streamlining all your administration into one affordable and efficient service. </a:t>
            </a:r>
          </a:p>
          <a:p>
            <a:pPr marL="0" indent="0">
              <a:spcBef>
                <a:spcPts val="0"/>
              </a:spcBef>
              <a:buClr>
                <a:srgbClr val="EC2179"/>
              </a:buClr>
              <a:buNone/>
              <a:tabLst>
                <a:tab pos="398463" algn="l"/>
                <a:tab pos="657225" algn="l"/>
              </a:tabLst>
            </a:pPr>
            <a:endParaRPr lang="en-US" sz="900" dirty="0">
              <a:solidFill>
                <a:srgbClr val="595959"/>
              </a:solidFill>
            </a:endParaRPr>
          </a:p>
          <a:p>
            <a:pPr marL="0" indent="0" algn="ctr">
              <a:spcBef>
                <a:spcPts val="0"/>
              </a:spcBef>
              <a:buClr>
                <a:srgbClr val="EC2179"/>
              </a:buClr>
              <a:buNone/>
              <a:tabLst>
                <a:tab pos="398463" algn="l"/>
                <a:tab pos="657225" algn="l"/>
              </a:tabLst>
            </a:pPr>
            <a:r>
              <a:rPr lang="en-US" sz="2400" dirty="0">
                <a:solidFill>
                  <a:srgbClr val="595959"/>
                </a:solidFill>
              </a:rPr>
              <a:t>	You can reframe an objective as a buying motive. It helps your prospect to think about a purchase along a completely different dimension. </a:t>
            </a:r>
          </a:p>
        </p:txBody>
      </p:sp>
    </p:spTree>
    <p:extLst>
      <p:ext uri="{BB962C8B-B14F-4D97-AF65-F5344CB8AC3E}">
        <p14:creationId xmlns:p14="http://schemas.microsoft.com/office/powerpoint/2010/main" val="406309031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Justification Technique</a:t>
            </a:r>
          </a:p>
        </p:txBody>
      </p:sp>
      <p:sp>
        <p:nvSpPr>
          <p:cNvPr id="3" name="Oval 2">
            <a:extLst>
              <a:ext uri="{FF2B5EF4-FFF2-40B4-BE49-F238E27FC236}">
                <a16:creationId xmlns:a16="http://schemas.microsoft.com/office/drawing/2014/main" id="{1E44C1FD-7676-3D5C-1BA7-C2628947D62A}"/>
              </a:ext>
            </a:extLst>
          </p:cNvPr>
          <p:cNvSpPr/>
          <p:nvPr/>
        </p:nvSpPr>
        <p:spPr>
          <a:xfrm>
            <a:off x="9240314" y="1624867"/>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9708778" y="2175938"/>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463378" y="1624867"/>
            <a:ext cx="8816318"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buClr>
                <a:srgbClr val="DE0A1D"/>
              </a:buClr>
              <a:tabLst>
                <a:tab pos="398463" algn="l"/>
                <a:tab pos="611188" algn="l"/>
              </a:tabLst>
            </a:pPr>
            <a:r>
              <a:rPr lang="en-US" dirty="0"/>
              <a:t>Justify why the objection is reasonable rather than fighting it</a:t>
            </a:r>
          </a:p>
          <a:p>
            <a:pPr>
              <a:lnSpc>
                <a:spcPct val="100000"/>
              </a:lnSpc>
              <a:spcBef>
                <a:spcPts val="0"/>
              </a:spcBef>
              <a:buClr>
                <a:srgbClr val="DACA3C"/>
              </a:buClr>
              <a:tabLst>
                <a:tab pos="398463" algn="l"/>
                <a:tab pos="611188" algn="l"/>
              </a:tabLst>
            </a:pPr>
            <a:endParaRPr lang="en-US" sz="1100" dirty="0"/>
          </a:p>
          <a:p>
            <a:pPr>
              <a:lnSpc>
                <a:spcPct val="100000"/>
              </a:lnSpc>
              <a:spcBef>
                <a:spcPts val="0"/>
              </a:spcBef>
              <a:buClr>
                <a:srgbClr val="DACA3C"/>
              </a:buClr>
              <a:tabLst>
                <a:tab pos="398463" algn="l"/>
                <a:tab pos="611188" algn="l"/>
              </a:tabLst>
            </a:pPr>
            <a:r>
              <a:rPr lang="en-US" dirty="0">
                <a:solidFill>
                  <a:srgbClr val="DACA3C"/>
                </a:solidFill>
              </a:rPr>
              <a:t>	</a:t>
            </a:r>
            <a:r>
              <a:rPr lang="en-US" b="1" dirty="0">
                <a:solidFill>
                  <a:srgbClr val="DE0A1D"/>
                </a:solidFill>
              </a:rPr>
              <a:t>Prospect: </a:t>
            </a:r>
            <a:r>
              <a:rPr lang="en-US" i="1" dirty="0"/>
              <a:t>These products are very expensive</a:t>
            </a:r>
          </a:p>
          <a:p>
            <a:pPr>
              <a:lnSpc>
                <a:spcPct val="100000"/>
              </a:lnSpc>
              <a:spcBef>
                <a:spcPts val="0"/>
              </a:spcBef>
              <a:buClr>
                <a:srgbClr val="DACA3C"/>
              </a:buClr>
              <a:tabLst>
                <a:tab pos="398463" algn="l"/>
                <a:tab pos="611188" algn="l"/>
              </a:tabLst>
            </a:pPr>
            <a:endParaRPr lang="en-US" sz="1050" i="1" dirty="0"/>
          </a:p>
          <a:p>
            <a:pPr marL="447675" indent="-447675">
              <a:lnSpc>
                <a:spcPct val="100000"/>
              </a:lnSpc>
              <a:spcBef>
                <a:spcPts val="0"/>
              </a:spcBef>
              <a:buClr>
                <a:srgbClr val="DACA3C"/>
              </a:buClr>
              <a:tabLst>
                <a:tab pos="398463" algn="l"/>
                <a:tab pos="611188" algn="l"/>
              </a:tabLst>
            </a:pPr>
            <a:r>
              <a:rPr lang="en-US" b="1" i="1" dirty="0">
                <a:solidFill>
                  <a:srgbClr val="DACA3C"/>
                </a:solidFill>
              </a:rPr>
              <a:t>	</a:t>
            </a:r>
            <a:r>
              <a:rPr lang="en-US" b="1" dirty="0">
                <a:solidFill>
                  <a:srgbClr val="DE0A1D"/>
                </a:solidFill>
              </a:rPr>
              <a:t>You: </a:t>
            </a:r>
            <a:r>
              <a:rPr lang="en-US" i="1" dirty="0"/>
              <a:t>Yes, it may appear to be more expensive</a:t>
            </a:r>
            <a:r>
              <a:rPr lang="en-GB" i="1" dirty="0"/>
              <a:t>, but our products last 30% longer than your current supplier,</a:t>
            </a:r>
            <a:r>
              <a:rPr lang="en-US" i="1" dirty="0"/>
              <a:t> so you will actually save money on your annual bill in the long run because you will use less – that is great for your pocket AND the environment. </a:t>
            </a:r>
            <a:endParaRPr lang="en-US" dirty="0"/>
          </a:p>
          <a:p>
            <a:pPr>
              <a:lnSpc>
                <a:spcPct val="100000"/>
              </a:lnSpc>
              <a:spcBef>
                <a:spcPts val="0"/>
              </a:spcBef>
              <a:buClr>
                <a:srgbClr val="DACA3C"/>
              </a:buClr>
              <a:tabLst>
                <a:tab pos="398463" algn="l"/>
                <a:tab pos="611188" algn="l"/>
              </a:tabLst>
            </a:pPr>
            <a:endParaRPr lang="en-US" dirty="0"/>
          </a:p>
          <a:p>
            <a:pPr algn="ctr">
              <a:lnSpc>
                <a:spcPct val="100000"/>
              </a:lnSpc>
              <a:spcBef>
                <a:spcPts val="0"/>
              </a:spcBef>
              <a:buClr>
                <a:srgbClr val="DACA3C"/>
              </a:buClr>
              <a:tabLst>
                <a:tab pos="398463" algn="l"/>
                <a:tab pos="611188" algn="l"/>
              </a:tabLst>
            </a:pPr>
            <a:r>
              <a:rPr lang="en-US" dirty="0">
                <a:solidFill>
                  <a:srgbClr val="595959"/>
                </a:solidFill>
              </a:rPr>
              <a:t>This technique a</a:t>
            </a:r>
            <a:r>
              <a:rPr lang="en-US" dirty="0"/>
              <a:t>llows you to focus on quality and price rather than just price. Focus on your wealth of experience and product benefits. Draw on referrals and testimonials to rebuff the price objection.</a:t>
            </a:r>
          </a:p>
          <a:p>
            <a:pPr>
              <a:spcBef>
                <a:spcPts val="0"/>
              </a:spcBef>
              <a:buClr>
                <a:srgbClr val="DACA3C"/>
              </a:buClr>
              <a:tabLst>
                <a:tab pos="398463" algn="l"/>
                <a:tab pos="611188" algn="l"/>
              </a:tabLst>
            </a:pPr>
            <a:endParaRPr lang="en-US" sz="1800" dirty="0"/>
          </a:p>
          <a:p>
            <a:pPr marR="0" lvl="0" algn="l" defTabSz="914400" rtl="0" eaLnBrk="1" fontAlgn="auto" latinLnBrk="0" hangingPunct="1">
              <a:lnSpc>
                <a:spcPct val="90000"/>
              </a:lnSpc>
              <a:spcBef>
                <a:spcPts val="1000"/>
              </a:spcBef>
              <a:spcAft>
                <a:spcPts val="0"/>
              </a:spcAft>
              <a:buClrTx/>
              <a:buSzTx/>
              <a:tabLst/>
              <a:defRPr/>
            </a:pPr>
            <a:endPar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grpSp>
        <p:nvGrpSpPr>
          <p:cNvPr id="7" name="Google Shape;612;p39">
            <a:extLst>
              <a:ext uri="{FF2B5EF4-FFF2-40B4-BE49-F238E27FC236}">
                <a16:creationId xmlns:a16="http://schemas.microsoft.com/office/drawing/2014/main" id="{099B1C97-C001-9D88-5926-FF1F362A853F}"/>
              </a:ext>
            </a:extLst>
          </p:cNvPr>
          <p:cNvGrpSpPr/>
          <p:nvPr/>
        </p:nvGrpSpPr>
        <p:grpSpPr>
          <a:xfrm>
            <a:off x="9402480" y="1814265"/>
            <a:ext cx="591724" cy="604125"/>
            <a:chOff x="3951850" y="2985350"/>
            <a:chExt cx="407950" cy="416500"/>
          </a:xfrm>
        </p:grpSpPr>
        <p:sp>
          <p:nvSpPr>
            <p:cNvPr id="8" name="Google Shape;613;p39">
              <a:extLst>
                <a:ext uri="{FF2B5EF4-FFF2-40B4-BE49-F238E27FC236}">
                  <a16:creationId xmlns:a16="http://schemas.microsoft.com/office/drawing/2014/main" id="{7B607C5F-F5AC-EF67-3982-E0236FB334AD}"/>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4;p39">
              <a:extLst>
                <a:ext uri="{FF2B5EF4-FFF2-40B4-BE49-F238E27FC236}">
                  <a16:creationId xmlns:a16="http://schemas.microsoft.com/office/drawing/2014/main" id="{1161C841-DB6C-8F4E-206F-CF644E2454C7}"/>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15;p39">
              <a:extLst>
                <a:ext uri="{FF2B5EF4-FFF2-40B4-BE49-F238E27FC236}">
                  <a16:creationId xmlns:a16="http://schemas.microsoft.com/office/drawing/2014/main" id="{EDBA12F4-C3D7-E53B-8F7B-A20B3500ECAA}"/>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6;p39">
              <a:extLst>
                <a:ext uri="{FF2B5EF4-FFF2-40B4-BE49-F238E27FC236}">
                  <a16:creationId xmlns:a16="http://schemas.microsoft.com/office/drawing/2014/main" id="{1AF1365E-02F1-16F9-8D31-EC00BABB6090}"/>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575089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285750" indent="-285750" algn="ctr">
              <a:buClr>
                <a:srgbClr val="DE0A1D"/>
              </a:buClr>
              <a:buFont typeface="Arial" panose="020B0604020202020204" pitchFamily="34" charset="0"/>
              <a:buChar char="•"/>
            </a:pP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Pre-Emptive Technique</a:t>
            </a:r>
          </a:p>
        </p:txBody>
      </p:sp>
      <p:sp>
        <p:nvSpPr>
          <p:cNvPr id="3" name="Oval 2">
            <a:extLst>
              <a:ext uri="{FF2B5EF4-FFF2-40B4-BE49-F238E27FC236}">
                <a16:creationId xmlns:a16="http://schemas.microsoft.com/office/drawing/2014/main" id="{1E44C1FD-7676-3D5C-1BA7-C2628947D62A}"/>
              </a:ext>
            </a:extLst>
          </p:cNvPr>
          <p:cNvSpPr/>
          <p:nvPr/>
        </p:nvSpPr>
        <p:spPr>
          <a:xfrm>
            <a:off x="9569378" y="1645617"/>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10080140" y="2200865"/>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1063223" y="1518000"/>
            <a:ext cx="8770077"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Bef>
                <a:spcPts val="0"/>
              </a:spcBef>
              <a:buClr>
                <a:srgbClr val="DE0A1D"/>
              </a:buClr>
              <a:tabLst>
                <a:tab pos="398463" algn="l"/>
                <a:tab pos="611188" algn="l"/>
              </a:tabLst>
            </a:pPr>
            <a:r>
              <a:rPr lang="en-US" dirty="0">
                <a:solidFill>
                  <a:srgbClr val="595959"/>
                </a:solidFill>
              </a:rPr>
              <a:t>Handle the objection before the prospect has time to bring it up.</a:t>
            </a:r>
          </a:p>
          <a:p>
            <a:pPr marL="342900" indent="-342900">
              <a:spcBef>
                <a:spcPts val="0"/>
              </a:spcBef>
              <a:buClr>
                <a:srgbClr val="EC2179"/>
              </a:buClr>
              <a:buFont typeface="Arial" charset="0"/>
              <a:buChar char="•"/>
              <a:tabLst>
                <a:tab pos="398463" algn="l"/>
                <a:tab pos="611188" algn="l"/>
              </a:tabLst>
            </a:pPr>
            <a:endParaRPr lang="en-US" dirty="0">
              <a:solidFill>
                <a:srgbClr val="595959"/>
              </a:solidFill>
            </a:endParaRPr>
          </a:p>
          <a:p>
            <a:pPr marL="342900" indent="-342900">
              <a:spcBef>
                <a:spcPts val="0"/>
              </a:spcBef>
              <a:buClr>
                <a:srgbClr val="EC2179"/>
              </a:buClr>
              <a:tabLst>
                <a:tab pos="398463" algn="l"/>
                <a:tab pos="611188" algn="l"/>
              </a:tabLst>
            </a:pPr>
            <a:r>
              <a:rPr lang="en-US" dirty="0">
                <a:solidFill>
                  <a:srgbClr val="595959"/>
                </a:solidFill>
              </a:rPr>
              <a:t>	</a:t>
            </a:r>
            <a:r>
              <a:rPr lang="en-US" b="1" dirty="0">
                <a:solidFill>
                  <a:srgbClr val="DE0A1D"/>
                </a:solidFill>
              </a:rPr>
              <a:t>You</a:t>
            </a:r>
            <a:r>
              <a:rPr lang="en-US" b="1" dirty="0">
                <a:solidFill>
                  <a:srgbClr val="595959"/>
                </a:solidFill>
              </a:rPr>
              <a:t>: </a:t>
            </a:r>
            <a:r>
              <a:rPr lang="en-US" i="1" dirty="0">
                <a:solidFill>
                  <a:srgbClr val="595959"/>
                </a:solidFill>
              </a:rPr>
              <a:t>You might find this is expensive, but we can work out a monthly payment plan</a:t>
            </a:r>
            <a:endParaRPr lang="en-US" dirty="0">
              <a:solidFill>
                <a:srgbClr val="595959"/>
              </a:solidFill>
            </a:endParaRPr>
          </a:p>
          <a:p>
            <a:pPr>
              <a:spcBef>
                <a:spcPts val="0"/>
              </a:spcBef>
              <a:buClr>
                <a:srgbClr val="EC2179"/>
              </a:buClr>
              <a:tabLst>
                <a:tab pos="398463" algn="l"/>
                <a:tab pos="611188" algn="l"/>
              </a:tabLst>
            </a:pPr>
            <a:r>
              <a:rPr lang="en-US" dirty="0">
                <a:solidFill>
                  <a:srgbClr val="595959"/>
                </a:solidFill>
              </a:rPr>
              <a:t>	</a:t>
            </a:r>
            <a:r>
              <a:rPr lang="en-US" b="1" dirty="0">
                <a:solidFill>
                  <a:srgbClr val="DE0A1D"/>
                </a:solidFill>
              </a:rPr>
              <a:t>You</a:t>
            </a:r>
            <a:r>
              <a:rPr lang="en-US" b="1" dirty="0">
                <a:solidFill>
                  <a:srgbClr val="595959"/>
                </a:solidFill>
              </a:rPr>
              <a:t>: </a:t>
            </a:r>
            <a:r>
              <a:rPr lang="en-US" i="1" dirty="0">
                <a:solidFill>
                  <a:srgbClr val="595959"/>
                </a:solidFill>
              </a:rPr>
              <a:t>A customer of mine was not keen on externally outsourcing administration until I shared the massive cost-saving measures it yields. </a:t>
            </a:r>
            <a:endParaRPr lang="en-US" dirty="0">
              <a:solidFill>
                <a:srgbClr val="595959"/>
              </a:solidFill>
            </a:endParaRPr>
          </a:p>
          <a:p>
            <a:pPr>
              <a:spcBef>
                <a:spcPts val="0"/>
              </a:spcBef>
              <a:buClr>
                <a:srgbClr val="EC2179"/>
              </a:buClr>
              <a:tabLst>
                <a:tab pos="398463" algn="l"/>
                <a:tab pos="611188" algn="l"/>
              </a:tabLst>
            </a:pPr>
            <a:endParaRPr lang="en-US" i="1" dirty="0">
              <a:solidFill>
                <a:srgbClr val="595959"/>
              </a:solidFill>
            </a:endParaRPr>
          </a:p>
          <a:p>
            <a:r>
              <a:rPr lang="en-GB" dirty="0">
                <a:solidFill>
                  <a:srgbClr val="595959"/>
                </a:solidFill>
              </a:rPr>
              <a:t>Puts you as the salesperson in a position of strength. They bring the objection up first so it cannot be brought up again.  The objection becomes weaker, and the handling becomes stronger.  Previous customer examples are essential to demonstrate empathy and avoids isolation. </a:t>
            </a:r>
          </a:p>
          <a:p>
            <a:pPr>
              <a:spcBef>
                <a:spcPts val="0"/>
              </a:spcBef>
              <a:buClr>
                <a:srgbClr val="EC2179"/>
              </a:buClr>
              <a:tabLst>
                <a:tab pos="398463" algn="l"/>
                <a:tab pos="611188" algn="l"/>
              </a:tabLst>
            </a:pPr>
            <a:endParaRPr lang="en-US" sz="1800" dirty="0">
              <a:solidFill>
                <a:srgbClr val="595959"/>
              </a:solidFill>
            </a:endParaRPr>
          </a:p>
          <a:p>
            <a:pPr marR="0" lvl="0" algn="l" defTabSz="914400" rtl="0" eaLnBrk="1" fontAlgn="auto" latinLnBrk="0" hangingPunct="1">
              <a:lnSpc>
                <a:spcPct val="90000"/>
              </a:lnSpc>
              <a:spcBef>
                <a:spcPts val="1000"/>
              </a:spcBef>
              <a:spcAft>
                <a:spcPts val="0"/>
              </a:spcAft>
              <a:buClrTx/>
              <a:buSzTx/>
              <a:tabLst/>
              <a:defRPr/>
            </a:pPr>
            <a:endPar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grpSp>
        <p:nvGrpSpPr>
          <p:cNvPr id="7" name="Google Shape;543;p39">
            <a:extLst>
              <a:ext uri="{FF2B5EF4-FFF2-40B4-BE49-F238E27FC236}">
                <a16:creationId xmlns:a16="http://schemas.microsoft.com/office/drawing/2014/main" id="{7DC74D54-8E37-8B03-7230-CA8FE22EF979}"/>
              </a:ext>
            </a:extLst>
          </p:cNvPr>
          <p:cNvGrpSpPr/>
          <p:nvPr/>
        </p:nvGrpSpPr>
        <p:grpSpPr>
          <a:xfrm>
            <a:off x="9742317" y="1759776"/>
            <a:ext cx="570177" cy="597822"/>
            <a:chOff x="5961125" y="1623900"/>
            <a:chExt cx="427450" cy="448175"/>
          </a:xfrm>
        </p:grpSpPr>
        <p:sp>
          <p:nvSpPr>
            <p:cNvPr id="8" name="Google Shape;544;p39">
              <a:extLst>
                <a:ext uri="{FF2B5EF4-FFF2-40B4-BE49-F238E27FC236}">
                  <a16:creationId xmlns:a16="http://schemas.microsoft.com/office/drawing/2014/main" id="{9E36E320-4E3E-82E6-90A6-F55403D0149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id="{77283CFE-7A5A-C9A4-2214-8DC15258BDC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id="{F667C1DC-9C38-E9E4-C9F0-1F845E416C8C}"/>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7;p39">
              <a:extLst>
                <a:ext uri="{FF2B5EF4-FFF2-40B4-BE49-F238E27FC236}">
                  <a16:creationId xmlns:a16="http://schemas.microsoft.com/office/drawing/2014/main" id="{FA916ABE-804C-3536-E2E8-0B7B071C2829}"/>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8;p39">
              <a:extLst>
                <a:ext uri="{FF2B5EF4-FFF2-40B4-BE49-F238E27FC236}">
                  <a16:creationId xmlns:a16="http://schemas.microsoft.com/office/drawing/2014/main" id="{39E007C4-5917-E744-F13E-4F79D4B99C5E}"/>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49;p39">
              <a:extLst>
                <a:ext uri="{FF2B5EF4-FFF2-40B4-BE49-F238E27FC236}">
                  <a16:creationId xmlns:a16="http://schemas.microsoft.com/office/drawing/2014/main" id="{B8F12D73-FED0-337C-D27E-1A204FEA8AD2}"/>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50;p39">
              <a:extLst>
                <a:ext uri="{FF2B5EF4-FFF2-40B4-BE49-F238E27FC236}">
                  <a16:creationId xmlns:a16="http://schemas.microsoft.com/office/drawing/2014/main" id="{01407163-0C52-632F-9819-80A69E7F8493}"/>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6357773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3EC5B8-1353-E6CA-9142-D7C219EE9B3C}"/>
              </a:ext>
            </a:extLst>
          </p:cNvPr>
          <p:cNvSpPr>
            <a:spLocks noGrp="1"/>
          </p:cNvSpPr>
          <p:nvPr>
            <p:ph type="body" sz="quarter" idx="18"/>
          </p:nvPr>
        </p:nvSpPr>
        <p:spPr>
          <a:xfrm>
            <a:off x="960351" y="3616257"/>
            <a:ext cx="4867011" cy="3025975"/>
          </a:xfrm>
        </p:spPr>
        <p:txBody>
          <a:bodyPr/>
          <a:lstStyle/>
          <a:p>
            <a:pPr marL="0" indent="0"/>
            <a:r>
              <a:rPr lang="en-GB" dirty="0"/>
              <a:t>You need to be in a position to close the sale when you think the buyer is ready to buy</a:t>
            </a:r>
          </a:p>
          <a:p>
            <a:endParaRPr lang="en-IE" dirty="0"/>
          </a:p>
        </p:txBody>
      </p:sp>
      <p:sp>
        <p:nvSpPr>
          <p:cNvPr id="3" name="Text Placeholder 2">
            <a:extLst>
              <a:ext uri="{FF2B5EF4-FFF2-40B4-BE49-F238E27FC236}">
                <a16:creationId xmlns:a16="http://schemas.microsoft.com/office/drawing/2014/main" id="{6660F4E4-7F58-4254-C4E1-A0ABF398CF50}"/>
              </a:ext>
            </a:extLst>
          </p:cNvPr>
          <p:cNvSpPr>
            <a:spLocks noGrp="1"/>
          </p:cNvSpPr>
          <p:nvPr>
            <p:ph type="body" sz="quarter" idx="16"/>
          </p:nvPr>
        </p:nvSpPr>
        <p:spPr>
          <a:xfrm>
            <a:off x="960351" y="1964033"/>
            <a:ext cx="4990998" cy="992652"/>
          </a:xfrm>
        </p:spPr>
        <p:txBody>
          <a:bodyPr/>
          <a:lstStyle/>
          <a:p>
            <a:r>
              <a:rPr lang="en-GB" dirty="0"/>
              <a:t>Are You Ready To Make that Sale?</a:t>
            </a:r>
            <a:endParaRPr lang="en-IE" dirty="0"/>
          </a:p>
        </p:txBody>
      </p:sp>
      <p:pic>
        <p:nvPicPr>
          <p:cNvPr id="6" name="Picture Placeholder 5">
            <a:extLst>
              <a:ext uri="{FF2B5EF4-FFF2-40B4-BE49-F238E27FC236}">
                <a16:creationId xmlns:a16="http://schemas.microsoft.com/office/drawing/2014/main" id="{C37829A5-3E41-0935-E970-0800CE6725E6}"/>
              </a:ext>
            </a:extLst>
          </p:cNvPr>
          <p:cNvPicPr>
            <a:picLocks noGrp="1" noChangeAspect="1"/>
          </p:cNvPicPr>
          <p:nvPr>
            <p:ph type="pic" sz="quarter" idx="42"/>
          </p:nvPr>
        </p:nvPicPr>
        <p:blipFill>
          <a:blip r:embed="rId2"/>
          <a:srcRect l="9519" r="9519"/>
          <a:stretch>
            <a:fillRect/>
          </a:stretch>
        </p:blipFill>
        <p:spPr/>
      </p:pic>
    </p:spTree>
    <p:extLst>
      <p:ext uri="{BB962C8B-B14F-4D97-AF65-F5344CB8AC3E}">
        <p14:creationId xmlns:p14="http://schemas.microsoft.com/office/powerpoint/2010/main" val="14299290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Are You Ready To Close The Deal?</a:t>
            </a:r>
          </a:p>
          <a:p>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9458532" y="1631004"/>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9883759" y="2257340"/>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grpSp>
        <p:nvGrpSpPr>
          <p:cNvPr id="7" name="Google Shape;543;p39">
            <a:extLst>
              <a:ext uri="{FF2B5EF4-FFF2-40B4-BE49-F238E27FC236}">
                <a16:creationId xmlns:a16="http://schemas.microsoft.com/office/drawing/2014/main" id="{7DC74D54-8E37-8B03-7230-CA8FE22EF979}"/>
              </a:ext>
            </a:extLst>
          </p:cNvPr>
          <p:cNvGrpSpPr/>
          <p:nvPr/>
        </p:nvGrpSpPr>
        <p:grpSpPr>
          <a:xfrm>
            <a:off x="9598670" y="1790121"/>
            <a:ext cx="570177" cy="597822"/>
            <a:chOff x="5961125" y="1623900"/>
            <a:chExt cx="427450" cy="448175"/>
          </a:xfrm>
        </p:grpSpPr>
        <p:sp>
          <p:nvSpPr>
            <p:cNvPr id="8" name="Google Shape;544;p39">
              <a:extLst>
                <a:ext uri="{FF2B5EF4-FFF2-40B4-BE49-F238E27FC236}">
                  <a16:creationId xmlns:a16="http://schemas.microsoft.com/office/drawing/2014/main" id="{9E36E320-4E3E-82E6-90A6-F55403D0149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id="{77283CFE-7A5A-C9A4-2214-8DC15258BDC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id="{F667C1DC-9C38-E9E4-C9F0-1F845E416C8C}"/>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7;p39">
              <a:extLst>
                <a:ext uri="{FF2B5EF4-FFF2-40B4-BE49-F238E27FC236}">
                  <a16:creationId xmlns:a16="http://schemas.microsoft.com/office/drawing/2014/main" id="{FA916ABE-804C-3536-E2E8-0B7B071C2829}"/>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8;p39">
              <a:extLst>
                <a:ext uri="{FF2B5EF4-FFF2-40B4-BE49-F238E27FC236}">
                  <a16:creationId xmlns:a16="http://schemas.microsoft.com/office/drawing/2014/main" id="{39E007C4-5917-E744-F13E-4F79D4B99C5E}"/>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49;p39">
              <a:extLst>
                <a:ext uri="{FF2B5EF4-FFF2-40B4-BE49-F238E27FC236}">
                  <a16:creationId xmlns:a16="http://schemas.microsoft.com/office/drawing/2014/main" id="{B8F12D73-FED0-337C-D27E-1A204FEA8AD2}"/>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50;p39">
              <a:extLst>
                <a:ext uri="{FF2B5EF4-FFF2-40B4-BE49-F238E27FC236}">
                  <a16:creationId xmlns:a16="http://schemas.microsoft.com/office/drawing/2014/main" id="{01407163-0C52-632F-9819-80A69E7F8493}"/>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TextBox 8">
            <a:extLst>
              <a:ext uri="{FF2B5EF4-FFF2-40B4-BE49-F238E27FC236}">
                <a16:creationId xmlns:a16="http://schemas.microsoft.com/office/drawing/2014/main" id="{A6319E8D-B8E9-F377-2BA0-8B7BE95EE031}"/>
              </a:ext>
            </a:extLst>
          </p:cNvPr>
          <p:cNvSpPr txBox="1"/>
          <p:nvPr/>
        </p:nvSpPr>
        <p:spPr>
          <a:xfrm>
            <a:off x="594910" y="1729194"/>
            <a:ext cx="8647567" cy="3785652"/>
          </a:xfrm>
          <a:prstGeom prst="rect">
            <a:avLst/>
          </a:prstGeom>
          <a:noFill/>
        </p:spPr>
        <p:txBody>
          <a:bodyPr wrap="square">
            <a:spAutoFit/>
          </a:bodyPr>
          <a:lstStyle/>
          <a:p>
            <a:pPr marL="285750" indent="-285750">
              <a:buClr>
                <a:srgbClr val="DE0A1D"/>
              </a:buClr>
              <a:buFont typeface="Wingdings" panose="05000000000000000000" pitchFamily="2" charset="2"/>
              <a:buChar char="ü"/>
            </a:pPr>
            <a:r>
              <a:rPr lang="en-GB" sz="2400" dirty="0">
                <a:solidFill>
                  <a:srgbClr val="595959"/>
                </a:solidFill>
              </a:rPr>
              <a:t>Have you made every attempt to properly assess the needs of the prospect?</a:t>
            </a:r>
          </a:p>
          <a:p>
            <a:pPr marL="285750" indent="-285750">
              <a:buClr>
                <a:srgbClr val="DE0A1D"/>
              </a:buClr>
              <a:buFont typeface="Wingdings" panose="05000000000000000000" pitchFamily="2" charset="2"/>
              <a:buChar char="ü"/>
            </a:pPr>
            <a:r>
              <a:rPr lang="en-GB" sz="2400" dirty="0">
                <a:solidFill>
                  <a:srgbClr val="595959"/>
                </a:solidFill>
              </a:rPr>
              <a:t>Have you handled all objections?</a:t>
            </a:r>
          </a:p>
          <a:p>
            <a:pPr marL="285750" indent="-285750">
              <a:buClr>
                <a:srgbClr val="DE0A1D"/>
              </a:buClr>
              <a:buFont typeface="Wingdings" panose="05000000000000000000" pitchFamily="2" charset="2"/>
              <a:buChar char="ü"/>
            </a:pPr>
            <a:r>
              <a:rPr lang="en-GB" sz="2400" dirty="0">
                <a:solidFill>
                  <a:srgbClr val="595959"/>
                </a:solidFill>
              </a:rPr>
              <a:t>Have you answered all questions?</a:t>
            </a:r>
          </a:p>
          <a:p>
            <a:pPr marL="285750" indent="-285750">
              <a:buClr>
                <a:srgbClr val="DE0A1D"/>
              </a:buClr>
              <a:buFont typeface="Wingdings" panose="05000000000000000000" pitchFamily="2" charset="2"/>
              <a:buChar char="ü"/>
            </a:pPr>
            <a:r>
              <a:rPr lang="en-GB" sz="2400" dirty="0">
                <a:solidFill>
                  <a:srgbClr val="595959"/>
                </a:solidFill>
              </a:rPr>
              <a:t>Have you made use of any visual aids to support the claims of the product or to show what it can do?</a:t>
            </a:r>
          </a:p>
          <a:p>
            <a:pPr marL="285750" indent="-285750">
              <a:buClr>
                <a:srgbClr val="DE0A1D"/>
              </a:buClr>
              <a:buFont typeface="Wingdings" panose="05000000000000000000" pitchFamily="2" charset="2"/>
              <a:buChar char="ü"/>
            </a:pPr>
            <a:r>
              <a:rPr lang="en-GB" sz="2400" dirty="0">
                <a:solidFill>
                  <a:srgbClr val="595959"/>
                </a:solidFill>
              </a:rPr>
              <a:t>Have you offered testimonials from other customers who are using the product/service?</a:t>
            </a:r>
          </a:p>
          <a:p>
            <a:pPr marL="285750" indent="-285750">
              <a:buClr>
                <a:srgbClr val="DE0A1D"/>
              </a:buClr>
              <a:buFont typeface="Wingdings" panose="05000000000000000000" pitchFamily="2" charset="2"/>
              <a:buChar char="ü"/>
            </a:pPr>
            <a:r>
              <a:rPr lang="en-GB" sz="2400" dirty="0">
                <a:solidFill>
                  <a:srgbClr val="595959"/>
                </a:solidFill>
              </a:rPr>
              <a:t>Have you identified if there are any other people that need to be involved in the purchase decision? If so have you met with them?</a:t>
            </a:r>
          </a:p>
        </p:txBody>
      </p:sp>
    </p:spTree>
    <p:extLst>
      <p:ext uri="{BB962C8B-B14F-4D97-AF65-F5344CB8AC3E}">
        <p14:creationId xmlns:p14="http://schemas.microsoft.com/office/powerpoint/2010/main" val="196356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70044" y="1637782"/>
            <a:ext cx="4901986" cy="3849918"/>
          </a:xfrm>
        </p:spPr>
        <p:txBody>
          <a:bodyPr/>
          <a:lstStyle/>
          <a:p>
            <a:pPr marL="0" indent="0"/>
            <a:r>
              <a:rPr lang="en-US" dirty="0"/>
              <a:t>At its core, marketing is any contact between you and someone who may buy from you. </a:t>
            </a:r>
          </a:p>
          <a:p>
            <a:pPr marL="0" indent="0"/>
            <a:r>
              <a:rPr lang="en-US" dirty="0"/>
              <a:t>It is everything you do to place your product or service in the hands of potential customers.</a:t>
            </a:r>
          </a:p>
          <a:p>
            <a:pPr marL="0" indent="0"/>
            <a:r>
              <a:rPr lang="en-US" dirty="0"/>
              <a:t> It is important to view marketing as a process, not an event.</a:t>
            </a:r>
          </a:p>
          <a:p>
            <a:pPr marL="0" indent="0"/>
            <a:r>
              <a:rPr lang="en-US" dirty="0"/>
              <a:t> It is not a function; it is a way of doing business. It’s a mindset.</a:t>
            </a:r>
          </a:p>
          <a:p>
            <a:endParaRPr lang="en-US" sz="100" dirty="0"/>
          </a:p>
          <a:p>
            <a:endParaRPr lang="en-US"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Marketing Is About Standing Out</a:t>
            </a:r>
            <a:endParaRPr lang="en-US"/>
          </a:p>
        </p:txBody>
      </p:sp>
      <p:pic>
        <p:nvPicPr>
          <p:cNvPr id="7" name="Picture 6">
            <a:extLst>
              <a:ext uri="{FF2B5EF4-FFF2-40B4-BE49-F238E27FC236}">
                <a16:creationId xmlns:a16="http://schemas.microsoft.com/office/drawing/2014/main" id="{110B2787-71D6-727C-B657-9ED7ACFE2601}"/>
              </a:ext>
            </a:extLst>
          </p:cNvPr>
          <p:cNvPicPr>
            <a:picLocks noChangeAspect="1"/>
          </p:cNvPicPr>
          <p:nvPr/>
        </p:nvPicPr>
        <p:blipFill>
          <a:blip r:embed="rId2"/>
          <a:stretch>
            <a:fillRect/>
          </a:stretch>
        </p:blipFill>
        <p:spPr>
          <a:xfrm>
            <a:off x="5807242" y="1637781"/>
            <a:ext cx="4901987" cy="3267991"/>
          </a:xfrm>
          <a:prstGeom prst="rect">
            <a:avLst/>
          </a:prstGeom>
        </p:spPr>
      </p:pic>
      <p:sp>
        <p:nvSpPr>
          <p:cNvPr id="9" name="TextBox 8">
            <a:extLst>
              <a:ext uri="{FF2B5EF4-FFF2-40B4-BE49-F238E27FC236}">
                <a16:creationId xmlns:a16="http://schemas.microsoft.com/office/drawing/2014/main" id="{44690549-DBB9-DFC6-EF6E-5A33B7E6F374}"/>
              </a:ext>
            </a:extLst>
          </p:cNvPr>
          <p:cNvSpPr txBox="1"/>
          <p:nvPr/>
        </p:nvSpPr>
        <p:spPr>
          <a:xfrm>
            <a:off x="5807242" y="4978296"/>
            <a:ext cx="4720389" cy="830997"/>
          </a:xfrm>
          <a:prstGeom prst="rect">
            <a:avLst/>
          </a:prstGeom>
          <a:noFill/>
        </p:spPr>
        <p:txBody>
          <a:bodyPr wrap="square">
            <a:spAutoFit/>
          </a:bodyPr>
          <a:lstStyle/>
          <a:p>
            <a:r>
              <a:rPr lang="en-US" sz="2400">
                <a:solidFill>
                  <a:srgbClr val="47B5C8"/>
                </a:solidFill>
              </a:rPr>
              <a:t>It’s about helping you get noticed in a crowded marketplace.</a:t>
            </a:r>
          </a:p>
        </p:txBody>
      </p:sp>
    </p:spTree>
    <p:extLst>
      <p:ext uri="{BB962C8B-B14F-4D97-AF65-F5344CB8AC3E}">
        <p14:creationId xmlns:p14="http://schemas.microsoft.com/office/powerpoint/2010/main" val="270665332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381286" y="54533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2900" y="662704"/>
            <a:ext cx="9632553" cy="803654"/>
          </a:xfrm>
        </p:spPr>
        <p:txBody>
          <a:bodyPr/>
          <a:lstStyle/>
          <a:p>
            <a:r>
              <a:rPr lang="en-US" dirty="0">
                <a:solidFill>
                  <a:schemeClr val="bg1"/>
                </a:solidFill>
              </a:rPr>
              <a:t>Closing Techniques</a:t>
            </a:r>
            <a:endParaRPr lang="en-US" dirty="0"/>
          </a:p>
        </p:txBody>
      </p:sp>
      <p:sp>
        <p:nvSpPr>
          <p:cNvPr id="8" name="TextBox 7">
            <a:extLst>
              <a:ext uri="{FF2B5EF4-FFF2-40B4-BE49-F238E27FC236}">
                <a16:creationId xmlns:a16="http://schemas.microsoft.com/office/drawing/2014/main" id="{2BB58133-E930-3DFD-5B29-B40CA050D9B6}"/>
              </a:ext>
            </a:extLst>
          </p:cNvPr>
          <p:cNvSpPr txBox="1"/>
          <p:nvPr/>
        </p:nvSpPr>
        <p:spPr>
          <a:xfrm>
            <a:off x="1164483" y="4092468"/>
            <a:ext cx="1447816" cy="646331"/>
          </a:xfrm>
          <a:prstGeom prst="rect">
            <a:avLst/>
          </a:prstGeom>
          <a:noFill/>
        </p:spPr>
        <p:txBody>
          <a:bodyPr wrap="square">
            <a:spAutoFit/>
          </a:bodyPr>
          <a:lstStyle/>
          <a:p>
            <a:pPr marL="17463" lvl="1" algn="ctr"/>
            <a:r>
              <a:rPr lang="en-US" altLang="en-US" dirty="0">
                <a:solidFill>
                  <a:srgbClr val="47B5C8"/>
                </a:solidFill>
              </a:rPr>
              <a:t>ASSUMPTIVE CLOSE</a:t>
            </a:r>
            <a:endParaRPr lang="is-IS" altLang="en-US" dirty="0">
              <a:solidFill>
                <a:srgbClr val="47B5C8"/>
              </a:solidFill>
            </a:endParaRPr>
          </a:p>
        </p:txBody>
      </p:sp>
      <p:cxnSp>
        <p:nvCxnSpPr>
          <p:cNvPr id="5" name="Straight Connector 4">
            <a:extLst>
              <a:ext uri="{FF2B5EF4-FFF2-40B4-BE49-F238E27FC236}">
                <a16:creationId xmlns:a16="http://schemas.microsoft.com/office/drawing/2014/main" id="{4407558B-CE70-4C34-0495-5FB713400527}"/>
              </a:ext>
            </a:extLst>
          </p:cNvPr>
          <p:cNvCxnSpPr>
            <a:cxnSpLocks/>
          </p:cNvCxnSpPr>
          <p:nvPr/>
        </p:nvCxnSpPr>
        <p:spPr>
          <a:xfrm>
            <a:off x="381286" y="3429000"/>
            <a:ext cx="10660525"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51C01154-BAF5-429D-CCFD-593AFE52A0D5}"/>
              </a:ext>
            </a:extLst>
          </p:cNvPr>
          <p:cNvSpPr/>
          <p:nvPr/>
        </p:nvSpPr>
        <p:spPr>
          <a:xfrm>
            <a:off x="1263057" y="2772885"/>
            <a:ext cx="1127722" cy="1119596"/>
          </a:xfrm>
          <a:prstGeom prst="ellipse">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3" name="Oval 12">
            <a:extLst>
              <a:ext uri="{FF2B5EF4-FFF2-40B4-BE49-F238E27FC236}">
                <a16:creationId xmlns:a16="http://schemas.microsoft.com/office/drawing/2014/main" id="{AF70BB4C-F533-C805-8E41-7C60E5F92B8F}"/>
              </a:ext>
            </a:extLst>
          </p:cNvPr>
          <p:cNvSpPr/>
          <p:nvPr/>
        </p:nvSpPr>
        <p:spPr>
          <a:xfrm>
            <a:off x="3719188" y="2803881"/>
            <a:ext cx="1127721" cy="1119596"/>
          </a:xfrm>
          <a:prstGeom prst="ellipse">
            <a:avLst/>
          </a:pr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5" name="Oval 14">
            <a:extLst>
              <a:ext uri="{FF2B5EF4-FFF2-40B4-BE49-F238E27FC236}">
                <a16:creationId xmlns:a16="http://schemas.microsoft.com/office/drawing/2014/main" id="{8CA0C4C8-E2AE-F870-A921-B3E4B6A54B44}"/>
              </a:ext>
            </a:extLst>
          </p:cNvPr>
          <p:cNvSpPr/>
          <p:nvPr/>
        </p:nvSpPr>
        <p:spPr>
          <a:xfrm>
            <a:off x="6175319" y="2740545"/>
            <a:ext cx="1127722" cy="1119596"/>
          </a:xfrm>
          <a:prstGeom prst="ellipse">
            <a:avLst/>
          </a:pr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6" name="Oval 15">
            <a:extLst>
              <a:ext uri="{FF2B5EF4-FFF2-40B4-BE49-F238E27FC236}">
                <a16:creationId xmlns:a16="http://schemas.microsoft.com/office/drawing/2014/main" id="{29CE3B80-CE16-CCE4-08B1-4BCA7AB39393}"/>
              </a:ext>
            </a:extLst>
          </p:cNvPr>
          <p:cNvSpPr/>
          <p:nvPr/>
        </p:nvSpPr>
        <p:spPr>
          <a:xfrm>
            <a:off x="8444723" y="2671315"/>
            <a:ext cx="1127722" cy="111959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35" name="TextBox 34">
            <a:extLst>
              <a:ext uri="{FF2B5EF4-FFF2-40B4-BE49-F238E27FC236}">
                <a16:creationId xmlns:a16="http://schemas.microsoft.com/office/drawing/2014/main" id="{0B68FD6B-D72E-4E33-2480-F4AADE47AEB5}"/>
              </a:ext>
            </a:extLst>
          </p:cNvPr>
          <p:cNvSpPr txBox="1"/>
          <p:nvPr/>
        </p:nvSpPr>
        <p:spPr>
          <a:xfrm>
            <a:off x="3581383" y="4054119"/>
            <a:ext cx="1559959" cy="646331"/>
          </a:xfrm>
          <a:prstGeom prst="rect">
            <a:avLst/>
          </a:prstGeom>
          <a:noFill/>
        </p:spPr>
        <p:txBody>
          <a:bodyPr wrap="square">
            <a:spAutoFit/>
          </a:bodyPr>
          <a:lstStyle/>
          <a:p>
            <a:pPr marL="17463" lvl="1" algn="ctr"/>
            <a:r>
              <a:rPr lang="is-IS" altLang="en-US" dirty="0">
                <a:solidFill>
                  <a:srgbClr val="FDBD22"/>
                </a:solidFill>
              </a:rPr>
              <a:t>CONDITIONAL CLOSE</a:t>
            </a:r>
          </a:p>
        </p:txBody>
      </p:sp>
      <p:sp>
        <p:nvSpPr>
          <p:cNvPr id="36" name="TextBox 35">
            <a:extLst>
              <a:ext uri="{FF2B5EF4-FFF2-40B4-BE49-F238E27FC236}">
                <a16:creationId xmlns:a16="http://schemas.microsoft.com/office/drawing/2014/main" id="{6ABFD330-474A-7DD1-34BD-DF47895C9E4B}"/>
              </a:ext>
            </a:extLst>
          </p:cNvPr>
          <p:cNvSpPr txBox="1"/>
          <p:nvPr/>
        </p:nvSpPr>
        <p:spPr>
          <a:xfrm>
            <a:off x="6072179" y="4054119"/>
            <a:ext cx="1377594" cy="646331"/>
          </a:xfrm>
          <a:prstGeom prst="rect">
            <a:avLst/>
          </a:prstGeom>
          <a:noFill/>
        </p:spPr>
        <p:txBody>
          <a:bodyPr wrap="square">
            <a:spAutoFit/>
          </a:bodyPr>
          <a:lstStyle/>
          <a:p>
            <a:pPr marL="17463" lvl="1" algn="ctr"/>
            <a:r>
              <a:rPr lang="en-US" altLang="en-US" dirty="0">
                <a:solidFill>
                  <a:srgbClr val="D9552F"/>
                </a:solidFill>
              </a:rPr>
              <a:t>BONUS CLOSE</a:t>
            </a:r>
            <a:endParaRPr lang="is-IS" altLang="en-US" dirty="0">
              <a:solidFill>
                <a:srgbClr val="D9552F"/>
              </a:solidFill>
            </a:endParaRPr>
          </a:p>
        </p:txBody>
      </p:sp>
      <p:sp>
        <p:nvSpPr>
          <p:cNvPr id="37" name="TextBox 36">
            <a:extLst>
              <a:ext uri="{FF2B5EF4-FFF2-40B4-BE49-F238E27FC236}">
                <a16:creationId xmlns:a16="http://schemas.microsoft.com/office/drawing/2014/main" id="{6C9C66EB-BD51-0B00-98E6-665908809798}"/>
              </a:ext>
            </a:extLst>
          </p:cNvPr>
          <p:cNvSpPr txBox="1"/>
          <p:nvPr/>
        </p:nvSpPr>
        <p:spPr>
          <a:xfrm>
            <a:off x="8143845" y="4054119"/>
            <a:ext cx="1729478" cy="923330"/>
          </a:xfrm>
          <a:prstGeom prst="rect">
            <a:avLst/>
          </a:prstGeom>
          <a:noFill/>
        </p:spPr>
        <p:txBody>
          <a:bodyPr wrap="square">
            <a:spAutoFit/>
          </a:bodyPr>
          <a:lstStyle/>
          <a:p>
            <a:pPr marL="17463" lvl="1" algn="ctr"/>
            <a:r>
              <a:rPr lang="en-US" altLang="en-US" dirty="0">
                <a:solidFill>
                  <a:srgbClr val="DE0A1D"/>
                </a:solidFill>
              </a:rPr>
              <a:t>CUSTOMER REFERENCE CLOSE</a:t>
            </a:r>
            <a:endParaRPr lang="is-IS" altLang="en-US" dirty="0">
              <a:solidFill>
                <a:srgbClr val="DE0A1D"/>
              </a:solidFill>
            </a:endParaRPr>
          </a:p>
        </p:txBody>
      </p:sp>
      <p:sp>
        <p:nvSpPr>
          <p:cNvPr id="3" name="Google Shape;232;p8">
            <a:extLst>
              <a:ext uri="{FF2B5EF4-FFF2-40B4-BE49-F238E27FC236}">
                <a16:creationId xmlns:a16="http://schemas.microsoft.com/office/drawing/2014/main" id="{5C1722B2-2672-2946-49D7-DA8D84DCCE32}"/>
              </a:ext>
            </a:extLst>
          </p:cNvPr>
          <p:cNvSpPr/>
          <p:nvPr/>
        </p:nvSpPr>
        <p:spPr>
          <a:xfrm>
            <a:off x="1445883" y="3164150"/>
            <a:ext cx="674968" cy="431840"/>
          </a:xfrm>
          <a:custGeom>
            <a:avLst/>
            <a:gdLst/>
            <a:ahLst/>
            <a:cxnLst/>
            <a:rect l="l" t="t" r="r" b="b"/>
            <a:pathLst>
              <a:path w="6674" h="4270" extrusionOk="0">
                <a:moveTo>
                  <a:pt x="3058" y="578"/>
                </a:moveTo>
                <a:lnTo>
                  <a:pt x="3132" y="672"/>
                </a:lnTo>
                <a:lnTo>
                  <a:pt x="3207" y="765"/>
                </a:lnTo>
                <a:lnTo>
                  <a:pt x="3244" y="895"/>
                </a:lnTo>
                <a:lnTo>
                  <a:pt x="3244" y="1026"/>
                </a:lnTo>
                <a:lnTo>
                  <a:pt x="3225" y="1156"/>
                </a:lnTo>
                <a:lnTo>
                  <a:pt x="3188" y="1268"/>
                </a:lnTo>
                <a:lnTo>
                  <a:pt x="3132" y="1380"/>
                </a:lnTo>
                <a:lnTo>
                  <a:pt x="3058" y="1473"/>
                </a:lnTo>
                <a:lnTo>
                  <a:pt x="2965" y="1566"/>
                </a:lnTo>
                <a:lnTo>
                  <a:pt x="2853" y="1622"/>
                </a:lnTo>
                <a:lnTo>
                  <a:pt x="2722" y="1659"/>
                </a:lnTo>
                <a:lnTo>
                  <a:pt x="2592" y="1678"/>
                </a:lnTo>
                <a:lnTo>
                  <a:pt x="2461" y="1659"/>
                </a:lnTo>
                <a:lnTo>
                  <a:pt x="2349" y="1622"/>
                </a:lnTo>
                <a:lnTo>
                  <a:pt x="2238" y="1566"/>
                </a:lnTo>
                <a:lnTo>
                  <a:pt x="2144" y="1473"/>
                </a:lnTo>
                <a:lnTo>
                  <a:pt x="2051" y="1380"/>
                </a:lnTo>
                <a:lnTo>
                  <a:pt x="1995" y="1268"/>
                </a:lnTo>
                <a:lnTo>
                  <a:pt x="1958" y="1156"/>
                </a:lnTo>
                <a:lnTo>
                  <a:pt x="1958" y="1026"/>
                </a:lnTo>
                <a:lnTo>
                  <a:pt x="1865" y="1193"/>
                </a:lnTo>
                <a:lnTo>
                  <a:pt x="1809" y="1380"/>
                </a:lnTo>
                <a:lnTo>
                  <a:pt x="1772" y="1566"/>
                </a:lnTo>
                <a:lnTo>
                  <a:pt x="1772" y="1771"/>
                </a:lnTo>
                <a:lnTo>
                  <a:pt x="1772" y="1920"/>
                </a:lnTo>
                <a:lnTo>
                  <a:pt x="1790" y="2088"/>
                </a:lnTo>
                <a:lnTo>
                  <a:pt x="1827" y="2237"/>
                </a:lnTo>
                <a:lnTo>
                  <a:pt x="1883" y="2386"/>
                </a:lnTo>
                <a:lnTo>
                  <a:pt x="1958" y="2517"/>
                </a:lnTo>
                <a:lnTo>
                  <a:pt x="2033" y="2647"/>
                </a:lnTo>
                <a:lnTo>
                  <a:pt x="2126" y="2759"/>
                </a:lnTo>
                <a:lnTo>
                  <a:pt x="2219" y="2871"/>
                </a:lnTo>
                <a:lnTo>
                  <a:pt x="2331" y="2983"/>
                </a:lnTo>
                <a:lnTo>
                  <a:pt x="2461" y="3076"/>
                </a:lnTo>
                <a:lnTo>
                  <a:pt x="2592" y="3151"/>
                </a:lnTo>
                <a:lnTo>
                  <a:pt x="2722" y="3225"/>
                </a:lnTo>
                <a:lnTo>
                  <a:pt x="2871" y="3263"/>
                </a:lnTo>
                <a:lnTo>
                  <a:pt x="3020" y="3318"/>
                </a:lnTo>
                <a:lnTo>
                  <a:pt x="3188" y="3337"/>
                </a:lnTo>
                <a:lnTo>
                  <a:pt x="3505" y="3337"/>
                </a:lnTo>
                <a:lnTo>
                  <a:pt x="3654" y="3318"/>
                </a:lnTo>
                <a:lnTo>
                  <a:pt x="3803" y="3263"/>
                </a:lnTo>
                <a:lnTo>
                  <a:pt x="3952" y="3225"/>
                </a:lnTo>
                <a:lnTo>
                  <a:pt x="4102" y="3151"/>
                </a:lnTo>
                <a:lnTo>
                  <a:pt x="4232" y="3076"/>
                </a:lnTo>
                <a:lnTo>
                  <a:pt x="4344" y="2983"/>
                </a:lnTo>
                <a:lnTo>
                  <a:pt x="4456" y="2871"/>
                </a:lnTo>
                <a:lnTo>
                  <a:pt x="4568" y="2759"/>
                </a:lnTo>
                <a:lnTo>
                  <a:pt x="4642" y="2647"/>
                </a:lnTo>
                <a:lnTo>
                  <a:pt x="4735" y="2517"/>
                </a:lnTo>
                <a:lnTo>
                  <a:pt x="4791" y="2386"/>
                </a:lnTo>
                <a:lnTo>
                  <a:pt x="4847" y="2237"/>
                </a:lnTo>
                <a:lnTo>
                  <a:pt x="4884" y="2088"/>
                </a:lnTo>
                <a:lnTo>
                  <a:pt x="4903" y="1920"/>
                </a:lnTo>
                <a:lnTo>
                  <a:pt x="4922" y="1771"/>
                </a:lnTo>
                <a:lnTo>
                  <a:pt x="4922" y="1622"/>
                </a:lnTo>
                <a:lnTo>
                  <a:pt x="4903" y="1492"/>
                </a:lnTo>
                <a:lnTo>
                  <a:pt x="4829" y="1249"/>
                </a:lnTo>
                <a:lnTo>
                  <a:pt x="4735" y="1026"/>
                </a:lnTo>
                <a:lnTo>
                  <a:pt x="4586" y="802"/>
                </a:lnTo>
                <a:lnTo>
                  <a:pt x="4829" y="914"/>
                </a:lnTo>
                <a:lnTo>
                  <a:pt x="5052" y="1044"/>
                </a:lnTo>
                <a:lnTo>
                  <a:pt x="5276" y="1193"/>
                </a:lnTo>
                <a:lnTo>
                  <a:pt x="5462" y="1343"/>
                </a:lnTo>
                <a:lnTo>
                  <a:pt x="5667" y="1529"/>
                </a:lnTo>
                <a:lnTo>
                  <a:pt x="5835" y="1715"/>
                </a:lnTo>
                <a:lnTo>
                  <a:pt x="5984" y="1920"/>
                </a:lnTo>
                <a:lnTo>
                  <a:pt x="6133" y="2144"/>
                </a:lnTo>
                <a:lnTo>
                  <a:pt x="6021" y="2312"/>
                </a:lnTo>
                <a:lnTo>
                  <a:pt x="5891" y="2480"/>
                </a:lnTo>
                <a:lnTo>
                  <a:pt x="5761" y="2629"/>
                </a:lnTo>
                <a:lnTo>
                  <a:pt x="5630" y="2778"/>
                </a:lnTo>
                <a:lnTo>
                  <a:pt x="5481" y="2927"/>
                </a:lnTo>
                <a:lnTo>
                  <a:pt x="5313" y="3057"/>
                </a:lnTo>
                <a:lnTo>
                  <a:pt x="5145" y="3169"/>
                </a:lnTo>
                <a:lnTo>
                  <a:pt x="4978" y="3281"/>
                </a:lnTo>
                <a:lnTo>
                  <a:pt x="4791" y="3374"/>
                </a:lnTo>
                <a:lnTo>
                  <a:pt x="4605" y="3468"/>
                </a:lnTo>
                <a:lnTo>
                  <a:pt x="4400" y="3542"/>
                </a:lnTo>
                <a:lnTo>
                  <a:pt x="4195" y="3598"/>
                </a:lnTo>
                <a:lnTo>
                  <a:pt x="3990" y="3654"/>
                </a:lnTo>
                <a:lnTo>
                  <a:pt x="3785" y="3691"/>
                </a:lnTo>
                <a:lnTo>
                  <a:pt x="3561" y="3710"/>
                </a:lnTo>
                <a:lnTo>
                  <a:pt x="3114" y="3710"/>
                </a:lnTo>
                <a:lnTo>
                  <a:pt x="2909" y="3691"/>
                </a:lnTo>
                <a:lnTo>
                  <a:pt x="2685" y="3654"/>
                </a:lnTo>
                <a:lnTo>
                  <a:pt x="2480" y="3598"/>
                </a:lnTo>
                <a:lnTo>
                  <a:pt x="2275" y="3542"/>
                </a:lnTo>
                <a:lnTo>
                  <a:pt x="2088" y="3468"/>
                </a:lnTo>
                <a:lnTo>
                  <a:pt x="1902" y="3374"/>
                </a:lnTo>
                <a:lnTo>
                  <a:pt x="1716" y="3281"/>
                </a:lnTo>
                <a:lnTo>
                  <a:pt x="1529" y="3169"/>
                </a:lnTo>
                <a:lnTo>
                  <a:pt x="1361" y="3057"/>
                </a:lnTo>
                <a:lnTo>
                  <a:pt x="1212" y="2927"/>
                </a:lnTo>
                <a:lnTo>
                  <a:pt x="1063" y="2778"/>
                </a:lnTo>
                <a:lnTo>
                  <a:pt x="914" y="2629"/>
                </a:lnTo>
                <a:lnTo>
                  <a:pt x="784" y="2480"/>
                </a:lnTo>
                <a:lnTo>
                  <a:pt x="672" y="2312"/>
                </a:lnTo>
                <a:lnTo>
                  <a:pt x="560" y="2144"/>
                </a:lnTo>
                <a:lnTo>
                  <a:pt x="653" y="1976"/>
                </a:lnTo>
                <a:lnTo>
                  <a:pt x="765" y="1827"/>
                </a:lnTo>
                <a:lnTo>
                  <a:pt x="1007" y="1529"/>
                </a:lnTo>
                <a:lnTo>
                  <a:pt x="1287" y="1287"/>
                </a:lnTo>
                <a:lnTo>
                  <a:pt x="1436" y="1175"/>
                </a:lnTo>
                <a:lnTo>
                  <a:pt x="1604" y="1063"/>
                </a:lnTo>
                <a:lnTo>
                  <a:pt x="1772" y="970"/>
                </a:lnTo>
                <a:lnTo>
                  <a:pt x="1939" y="877"/>
                </a:lnTo>
                <a:lnTo>
                  <a:pt x="2107" y="802"/>
                </a:lnTo>
                <a:lnTo>
                  <a:pt x="2293" y="727"/>
                </a:lnTo>
                <a:lnTo>
                  <a:pt x="2480" y="672"/>
                </a:lnTo>
                <a:lnTo>
                  <a:pt x="2666" y="634"/>
                </a:lnTo>
                <a:lnTo>
                  <a:pt x="2871" y="597"/>
                </a:lnTo>
                <a:lnTo>
                  <a:pt x="3058" y="578"/>
                </a:lnTo>
                <a:close/>
                <a:moveTo>
                  <a:pt x="3337" y="1"/>
                </a:moveTo>
                <a:lnTo>
                  <a:pt x="3076" y="19"/>
                </a:lnTo>
                <a:lnTo>
                  <a:pt x="2834" y="38"/>
                </a:lnTo>
                <a:lnTo>
                  <a:pt x="2573" y="75"/>
                </a:lnTo>
                <a:lnTo>
                  <a:pt x="2331" y="131"/>
                </a:lnTo>
                <a:lnTo>
                  <a:pt x="2107" y="206"/>
                </a:lnTo>
                <a:lnTo>
                  <a:pt x="1865" y="299"/>
                </a:lnTo>
                <a:lnTo>
                  <a:pt x="1641" y="392"/>
                </a:lnTo>
                <a:lnTo>
                  <a:pt x="1436" y="504"/>
                </a:lnTo>
                <a:lnTo>
                  <a:pt x="1231" y="634"/>
                </a:lnTo>
                <a:lnTo>
                  <a:pt x="1026" y="783"/>
                </a:lnTo>
                <a:lnTo>
                  <a:pt x="840" y="933"/>
                </a:lnTo>
                <a:lnTo>
                  <a:pt x="672" y="1100"/>
                </a:lnTo>
                <a:lnTo>
                  <a:pt x="504" y="1268"/>
                </a:lnTo>
                <a:lnTo>
                  <a:pt x="355" y="1454"/>
                </a:lnTo>
                <a:lnTo>
                  <a:pt x="206" y="1641"/>
                </a:lnTo>
                <a:lnTo>
                  <a:pt x="75" y="1846"/>
                </a:lnTo>
                <a:lnTo>
                  <a:pt x="19" y="1995"/>
                </a:lnTo>
                <a:lnTo>
                  <a:pt x="1" y="2144"/>
                </a:lnTo>
                <a:lnTo>
                  <a:pt x="19" y="2275"/>
                </a:lnTo>
                <a:lnTo>
                  <a:pt x="75" y="2424"/>
                </a:lnTo>
                <a:lnTo>
                  <a:pt x="206" y="2629"/>
                </a:lnTo>
                <a:lnTo>
                  <a:pt x="355" y="2815"/>
                </a:lnTo>
                <a:lnTo>
                  <a:pt x="504" y="3002"/>
                </a:lnTo>
                <a:lnTo>
                  <a:pt x="672" y="3169"/>
                </a:lnTo>
                <a:lnTo>
                  <a:pt x="840" y="3337"/>
                </a:lnTo>
                <a:lnTo>
                  <a:pt x="1026" y="3486"/>
                </a:lnTo>
                <a:lnTo>
                  <a:pt x="1231" y="3635"/>
                </a:lnTo>
                <a:lnTo>
                  <a:pt x="1436" y="3766"/>
                </a:lnTo>
                <a:lnTo>
                  <a:pt x="1641" y="3878"/>
                </a:lnTo>
                <a:lnTo>
                  <a:pt x="1865" y="3971"/>
                </a:lnTo>
                <a:lnTo>
                  <a:pt x="2107" y="4064"/>
                </a:lnTo>
                <a:lnTo>
                  <a:pt x="2331" y="4139"/>
                </a:lnTo>
                <a:lnTo>
                  <a:pt x="2573" y="4195"/>
                </a:lnTo>
                <a:lnTo>
                  <a:pt x="2834" y="4232"/>
                </a:lnTo>
                <a:lnTo>
                  <a:pt x="3076" y="4269"/>
                </a:lnTo>
                <a:lnTo>
                  <a:pt x="3598" y="4269"/>
                </a:lnTo>
                <a:lnTo>
                  <a:pt x="3859" y="4232"/>
                </a:lnTo>
                <a:lnTo>
                  <a:pt x="4102" y="4195"/>
                </a:lnTo>
                <a:lnTo>
                  <a:pt x="4344" y="4139"/>
                </a:lnTo>
                <a:lnTo>
                  <a:pt x="4586" y="4064"/>
                </a:lnTo>
                <a:lnTo>
                  <a:pt x="4810" y="3971"/>
                </a:lnTo>
                <a:lnTo>
                  <a:pt x="5034" y="3878"/>
                </a:lnTo>
                <a:lnTo>
                  <a:pt x="5257" y="3766"/>
                </a:lnTo>
                <a:lnTo>
                  <a:pt x="5462" y="3635"/>
                </a:lnTo>
                <a:lnTo>
                  <a:pt x="5649" y="3486"/>
                </a:lnTo>
                <a:lnTo>
                  <a:pt x="5835" y="3337"/>
                </a:lnTo>
                <a:lnTo>
                  <a:pt x="6021" y="3169"/>
                </a:lnTo>
                <a:lnTo>
                  <a:pt x="6189" y="3002"/>
                </a:lnTo>
                <a:lnTo>
                  <a:pt x="6338" y="2815"/>
                </a:lnTo>
                <a:lnTo>
                  <a:pt x="6469" y="2629"/>
                </a:lnTo>
                <a:lnTo>
                  <a:pt x="6599" y="2424"/>
                </a:lnTo>
                <a:lnTo>
                  <a:pt x="6655" y="2275"/>
                </a:lnTo>
                <a:lnTo>
                  <a:pt x="6674" y="2144"/>
                </a:lnTo>
                <a:lnTo>
                  <a:pt x="6655" y="1995"/>
                </a:lnTo>
                <a:lnTo>
                  <a:pt x="6599" y="1846"/>
                </a:lnTo>
                <a:lnTo>
                  <a:pt x="6469" y="1641"/>
                </a:lnTo>
                <a:lnTo>
                  <a:pt x="6338" y="1454"/>
                </a:lnTo>
                <a:lnTo>
                  <a:pt x="6171" y="1268"/>
                </a:lnTo>
                <a:lnTo>
                  <a:pt x="6021" y="1100"/>
                </a:lnTo>
                <a:lnTo>
                  <a:pt x="5835" y="933"/>
                </a:lnTo>
                <a:lnTo>
                  <a:pt x="5649" y="783"/>
                </a:lnTo>
                <a:lnTo>
                  <a:pt x="5462" y="634"/>
                </a:lnTo>
                <a:lnTo>
                  <a:pt x="5257" y="504"/>
                </a:lnTo>
                <a:lnTo>
                  <a:pt x="5034" y="392"/>
                </a:lnTo>
                <a:lnTo>
                  <a:pt x="4810" y="299"/>
                </a:lnTo>
                <a:lnTo>
                  <a:pt x="4586" y="206"/>
                </a:lnTo>
                <a:lnTo>
                  <a:pt x="4344" y="131"/>
                </a:lnTo>
                <a:lnTo>
                  <a:pt x="4102" y="75"/>
                </a:lnTo>
                <a:lnTo>
                  <a:pt x="3859" y="38"/>
                </a:lnTo>
                <a:lnTo>
                  <a:pt x="3598" y="19"/>
                </a:lnTo>
                <a:lnTo>
                  <a:pt x="3337"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26;p7">
            <a:extLst>
              <a:ext uri="{FF2B5EF4-FFF2-40B4-BE49-F238E27FC236}">
                <a16:creationId xmlns:a16="http://schemas.microsoft.com/office/drawing/2014/main" id="{2E676BE1-2C60-1442-BBAF-4BBD6B5BCC4F}"/>
              </a:ext>
            </a:extLst>
          </p:cNvPr>
          <p:cNvSpPr/>
          <p:nvPr/>
        </p:nvSpPr>
        <p:spPr>
          <a:xfrm>
            <a:off x="6459879" y="2908191"/>
            <a:ext cx="602193" cy="604020"/>
          </a:xfrm>
          <a:custGeom>
            <a:avLst/>
            <a:gdLst/>
            <a:ahLst/>
            <a:cxnLst/>
            <a:rect l="l" t="t" r="r" b="b"/>
            <a:pathLst>
              <a:path w="5929" h="5947" extrusionOk="0">
                <a:moveTo>
                  <a:pt x="784" y="4940"/>
                </a:moveTo>
                <a:lnTo>
                  <a:pt x="839" y="4958"/>
                </a:lnTo>
                <a:lnTo>
                  <a:pt x="933" y="5014"/>
                </a:lnTo>
                <a:lnTo>
                  <a:pt x="989" y="5107"/>
                </a:lnTo>
                <a:lnTo>
                  <a:pt x="1007" y="5145"/>
                </a:lnTo>
                <a:lnTo>
                  <a:pt x="1007" y="5201"/>
                </a:lnTo>
                <a:lnTo>
                  <a:pt x="1007" y="5257"/>
                </a:lnTo>
                <a:lnTo>
                  <a:pt x="989" y="5313"/>
                </a:lnTo>
                <a:lnTo>
                  <a:pt x="933" y="5406"/>
                </a:lnTo>
                <a:lnTo>
                  <a:pt x="839" y="5462"/>
                </a:lnTo>
                <a:lnTo>
                  <a:pt x="784" y="5480"/>
                </a:lnTo>
                <a:lnTo>
                  <a:pt x="672" y="5480"/>
                </a:lnTo>
                <a:lnTo>
                  <a:pt x="634" y="5462"/>
                </a:lnTo>
                <a:lnTo>
                  <a:pt x="541" y="5406"/>
                </a:lnTo>
                <a:lnTo>
                  <a:pt x="485" y="5313"/>
                </a:lnTo>
                <a:lnTo>
                  <a:pt x="467" y="5257"/>
                </a:lnTo>
                <a:lnTo>
                  <a:pt x="448" y="5201"/>
                </a:lnTo>
                <a:lnTo>
                  <a:pt x="467" y="5145"/>
                </a:lnTo>
                <a:lnTo>
                  <a:pt x="485" y="5107"/>
                </a:lnTo>
                <a:lnTo>
                  <a:pt x="541" y="5014"/>
                </a:lnTo>
                <a:lnTo>
                  <a:pt x="634" y="4958"/>
                </a:lnTo>
                <a:lnTo>
                  <a:pt x="672" y="4940"/>
                </a:lnTo>
                <a:close/>
                <a:moveTo>
                  <a:pt x="206" y="2610"/>
                </a:moveTo>
                <a:lnTo>
                  <a:pt x="168" y="2628"/>
                </a:lnTo>
                <a:lnTo>
                  <a:pt x="75" y="2684"/>
                </a:lnTo>
                <a:lnTo>
                  <a:pt x="19" y="2777"/>
                </a:lnTo>
                <a:lnTo>
                  <a:pt x="1" y="2833"/>
                </a:lnTo>
                <a:lnTo>
                  <a:pt x="1" y="2889"/>
                </a:lnTo>
                <a:lnTo>
                  <a:pt x="1" y="5667"/>
                </a:lnTo>
                <a:lnTo>
                  <a:pt x="1" y="5723"/>
                </a:lnTo>
                <a:lnTo>
                  <a:pt x="19" y="5779"/>
                </a:lnTo>
                <a:lnTo>
                  <a:pt x="75" y="5872"/>
                </a:lnTo>
                <a:lnTo>
                  <a:pt x="168" y="5928"/>
                </a:lnTo>
                <a:lnTo>
                  <a:pt x="206" y="5946"/>
                </a:lnTo>
                <a:lnTo>
                  <a:pt x="1250" y="5946"/>
                </a:lnTo>
                <a:lnTo>
                  <a:pt x="1305" y="5928"/>
                </a:lnTo>
                <a:lnTo>
                  <a:pt x="1399" y="5872"/>
                </a:lnTo>
                <a:lnTo>
                  <a:pt x="1455" y="5779"/>
                </a:lnTo>
                <a:lnTo>
                  <a:pt x="1473" y="5723"/>
                </a:lnTo>
                <a:lnTo>
                  <a:pt x="1473" y="5667"/>
                </a:lnTo>
                <a:lnTo>
                  <a:pt x="1473" y="2889"/>
                </a:lnTo>
                <a:lnTo>
                  <a:pt x="1473" y="2833"/>
                </a:lnTo>
                <a:lnTo>
                  <a:pt x="1455" y="2777"/>
                </a:lnTo>
                <a:lnTo>
                  <a:pt x="1399" y="2684"/>
                </a:lnTo>
                <a:lnTo>
                  <a:pt x="1305" y="2628"/>
                </a:lnTo>
                <a:lnTo>
                  <a:pt x="1250" y="2610"/>
                </a:lnTo>
                <a:close/>
                <a:moveTo>
                  <a:pt x="3617" y="0"/>
                </a:moveTo>
                <a:lnTo>
                  <a:pt x="3524" y="19"/>
                </a:lnTo>
                <a:lnTo>
                  <a:pt x="3468" y="75"/>
                </a:lnTo>
                <a:lnTo>
                  <a:pt x="3393" y="168"/>
                </a:lnTo>
                <a:lnTo>
                  <a:pt x="3337" y="261"/>
                </a:lnTo>
                <a:lnTo>
                  <a:pt x="3263" y="485"/>
                </a:lnTo>
                <a:lnTo>
                  <a:pt x="3225" y="671"/>
                </a:lnTo>
                <a:lnTo>
                  <a:pt x="3169" y="858"/>
                </a:lnTo>
                <a:lnTo>
                  <a:pt x="3114" y="1044"/>
                </a:lnTo>
                <a:lnTo>
                  <a:pt x="3039" y="1212"/>
                </a:lnTo>
                <a:lnTo>
                  <a:pt x="2983" y="1286"/>
                </a:lnTo>
                <a:lnTo>
                  <a:pt x="2927" y="1361"/>
                </a:lnTo>
                <a:lnTo>
                  <a:pt x="2797" y="1510"/>
                </a:lnTo>
                <a:lnTo>
                  <a:pt x="2666" y="1659"/>
                </a:lnTo>
                <a:lnTo>
                  <a:pt x="2442" y="1995"/>
                </a:lnTo>
                <a:lnTo>
                  <a:pt x="2200" y="2330"/>
                </a:lnTo>
                <a:lnTo>
                  <a:pt x="2051" y="2498"/>
                </a:lnTo>
                <a:lnTo>
                  <a:pt x="1883" y="2666"/>
                </a:lnTo>
                <a:lnTo>
                  <a:pt x="1865" y="2722"/>
                </a:lnTo>
                <a:lnTo>
                  <a:pt x="1846" y="2777"/>
                </a:lnTo>
                <a:lnTo>
                  <a:pt x="1846" y="5257"/>
                </a:lnTo>
                <a:lnTo>
                  <a:pt x="1865" y="5313"/>
                </a:lnTo>
                <a:lnTo>
                  <a:pt x="1883" y="5350"/>
                </a:lnTo>
                <a:lnTo>
                  <a:pt x="1939" y="5387"/>
                </a:lnTo>
                <a:lnTo>
                  <a:pt x="1995" y="5387"/>
                </a:lnTo>
                <a:lnTo>
                  <a:pt x="2126" y="5406"/>
                </a:lnTo>
                <a:lnTo>
                  <a:pt x="2293" y="5462"/>
                </a:lnTo>
                <a:lnTo>
                  <a:pt x="2592" y="5573"/>
                </a:lnTo>
                <a:lnTo>
                  <a:pt x="2890" y="5704"/>
                </a:lnTo>
                <a:lnTo>
                  <a:pt x="3225" y="5816"/>
                </a:lnTo>
                <a:lnTo>
                  <a:pt x="3393" y="5872"/>
                </a:lnTo>
                <a:lnTo>
                  <a:pt x="3580" y="5909"/>
                </a:lnTo>
                <a:lnTo>
                  <a:pt x="3785" y="5946"/>
                </a:lnTo>
                <a:lnTo>
                  <a:pt x="4400" y="5946"/>
                </a:lnTo>
                <a:lnTo>
                  <a:pt x="4586" y="5928"/>
                </a:lnTo>
                <a:lnTo>
                  <a:pt x="4772" y="5909"/>
                </a:lnTo>
                <a:lnTo>
                  <a:pt x="4940" y="5853"/>
                </a:lnTo>
                <a:lnTo>
                  <a:pt x="5108" y="5797"/>
                </a:lnTo>
                <a:lnTo>
                  <a:pt x="5238" y="5723"/>
                </a:lnTo>
                <a:lnTo>
                  <a:pt x="5332" y="5611"/>
                </a:lnTo>
                <a:lnTo>
                  <a:pt x="5388" y="5499"/>
                </a:lnTo>
                <a:lnTo>
                  <a:pt x="5425" y="5368"/>
                </a:lnTo>
                <a:lnTo>
                  <a:pt x="5425" y="5238"/>
                </a:lnTo>
                <a:lnTo>
                  <a:pt x="5406" y="5089"/>
                </a:lnTo>
                <a:lnTo>
                  <a:pt x="5481" y="4996"/>
                </a:lnTo>
                <a:lnTo>
                  <a:pt x="5537" y="4902"/>
                </a:lnTo>
                <a:lnTo>
                  <a:pt x="5574" y="4809"/>
                </a:lnTo>
                <a:lnTo>
                  <a:pt x="5611" y="4697"/>
                </a:lnTo>
                <a:lnTo>
                  <a:pt x="5630" y="4567"/>
                </a:lnTo>
                <a:lnTo>
                  <a:pt x="5630" y="4455"/>
                </a:lnTo>
                <a:lnTo>
                  <a:pt x="5630" y="4325"/>
                </a:lnTo>
                <a:lnTo>
                  <a:pt x="5593" y="4213"/>
                </a:lnTo>
                <a:lnTo>
                  <a:pt x="5667" y="4101"/>
                </a:lnTo>
                <a:lnTo>
                  <a:pt x="5723" y="3989"/>
                </a:lnTo>
                <a:lnTo>
                  <a:pt x="5742" y="3877"/>
                </a:lnTo>
                <a:lnTo>
                  <a:pt x="5779" y="3747"/>
                </a:lnTo>
                <a:lnTo>
                  <a:pt x="5779" y="3635"/>
                </a:lnTo>
                <a:lnTo>
                  <a:pt x="5760" y="3523"/>
                </a:lnTo>
                <a:lnTo>
                  <a:pt x="5742" y="3393"/>
                </a:lnTo>
                <a:lnTo>
                  <a:pt x="5704" y="3299"/>
                </a:lnTo>
                <a:lnTo>
                  <a:pt x="5798" y="3169"/>
                </a:lnTo>
                <a:lnTo>
                  <a:pt x="5872" y="3038"/>
                </a:lnTo>
                <a:lnTo>
                  <a:pt x="5909" y="2889"/>
                </a:lnTo>
                <a:lnTo>
                  <a:pt x="5928" y="2722"/>
                </a:lnTo>
                <a:lnTo>
                  <a:pt x="5909" y="2591"/>
                </a:lnTo>
                <a:lnTo>
                  <a:pt x="5872" y="2461"/>
                </a:lnTo>
                <a:lnTo>
                  <a:pt x="5816" y="2349"/>
                </a:lnTo>
                <a:lnTo>
                  <a:pt x="5723" y="2256"/>
                </a:lnTo>
                <a:lnTo>
                  <a:pt x="5630" y="2162"/>
                </a:lnTo>
                <a:lnTo>
                  <a:pt x="5518" y="2106"/>
                </a:lnTo>
                <a:lnTo>
                  <a:pt x="5388" y="2069"/>
                </a:lnTo>
                <a:lnTo>
                  <a:pt x="5238" y="2051"/>
                </a:lnTo>
                <a:lnTo>
                  <a:pt x="4064" y="2051"/>
                </a:lnTo>
                <a:lnTo>
                  <a:pt x="4101" y="1920"/>
                </a:lnTo>
                <a:lnTo>
                  <a:pt x="4157" y="1808"/>
                </a:lnTo>
                <a:lnTo>
                  <a:pt x="4288" y="1566"/>
                </a:lnTo>
                <a:lnTo>
                  <a:pt x="4344" y="1435"/>
                </a:lnTo>
                <a:lnTo>
                  <a:pt x="4400" y="1286"/>
                </a:lnTo>
                <a:lnTo>
                  <a:pt x="4437" y="1119"/>
                </a:lnTo>
                <a:lnTo>
                  <a:pt x="4456" y="951"/>
                </a:lnTo>
                <a:lnTo>
                  <a:pt x="4437" y="802"/>
                </a:lnTo>
                <a:lnTo>
                  <a:pt x="4418" y="671"/>
                </a:lnTo>
                <a:lnTo>
                  <a:pt x="4400" y="541"/>
                </a:lnTo>
                <a:lnTo>
                  <a:pt x="4362" y="447"/>
                </a:lnTo>
                <a:lnTo>
                  <a:pt x="4306" y="354"/>
                </a:lnTo>
                <a:lnTo>
                  <a:pt x="4251" y="280"/>
                </a:lnTo>
                <a:lnTo>
                  <a:pt x="4195" y="205"/>
                </a:lnTo>
                <a:lnTo>
                  <a:pt x="4139" y="168"/>
                </a:lnTo>
                <a:lnTo>
                  <a:pt x="3990" y="75"/>
                </a:lnTo>
                <a:lnTo>
                  <a:pt x="3859" y="37"/>
                </a:lnTo>
                <a:lnTo>
                  <a:pt x="3729" y="19"/>
                </a:lnTo>
                <a:lnTo>
                  <a:pt x="3617" y="0"/>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13;p8">
            <a:extLst>
              <a:ext uri="{FF2B5EF4-FFF2-40B4-BE49-F238E27FC236}">
                <a16:creationId xmlns:a16="http://schemas.microsoft.com/office/drawing/2014/main" id="{179DE9F5-D5B3-A852-A5FD-6347EED1E939}"/>
              </a:ext>
            </a:extLst>
          </p:cNvPr>
          <p:cNvSpPr/>
          <p:nvPr/>
        </p:nvSpPr>
        <p:spPr>
          <a:xfrm>
            <a:off x="3976736" y="3150648"/>
            <a:ext cx="566898" cy="440611"/>
          </a:xfrm>
          <a:custGeom>
            <a:avLst/>
            <a:gdLst/>
            <a:ahLst/>
            <a:cxnLst/>
            <a:rect l="l" t="t" r="r" b="b"/>
            <a:pathLst>
              <a:path w="6693" h="5202" extrusionOk="0">
                <a:moveTo>
                  <a:pt x="2424" y="1"/>
                </a:moveTo>
                <a:lnTo>
                  <a:pt x="2163" y="19"/>
                </a:lnTo>
                <a:lnTo>
                  <a:pt x="1939" y="38"/>
                </a:lnTo>
                <a:lnTo>
                  <a:pt x="1697" y="94"/>
                </a:lnTo>
                <a:lnTo>
                  <a:pt x="1473" y="150"/>
                </a:lnTo>
                <a:lnTo>
                  <a:pt x="1268" y="224"/>
                </a:lnTo>
                <a:lnTo>
                  <a:pt x="1063" y="318"/>
                </a:lnTo>
                <a:lnTo>
                  <a:pt x="877" y="429"/>
                </a:lnTo>
                <a:lnTo>
                  <a:pt x="709" y="541"/>
                </a:lnTo>
                <a:lnTo>
                  <a:pt x="560" y="672"/>
                </a:lnTo>
                <a:lnTo>
                  <a:pt x="411" y="821"/>
                </a:lnTo>
                <a:lnTo>
                  <a:pt x="299" y="970"/>
                </a:lnTo>
                <a:lnTo>
                  <a:pt x="187" y="1138"/>
                </a:lnTo>
                <a:lnTo>
                  <a:pt x="113" y="1305"/>
                </a:lnTo>
                <a:lnTo>
                  <a:pt x="57" y="1492"/>
                </a:lnTo>
                <a:lnTo>
                  <a:pt x="19" y="1678"/>
                </a:lnTo>
                <a:lnTo>
                  <a:pt x="1" y="1865"/>
                </a:lnTo>
                <a:lnTo>
                  <a:pt x="19" y="2014"/>
                </a:lnTo>
                <a:lnTo>
                  <a:pt x="38" y="2144"/>
                </a:lnTo>
                <a:lnTo>
                  <a:pt x="75" y="2293"/>
                </a:lnTo>
                <a:lnTo>
                  <a:pt x="131" y="2424"/>
                </a:lnTo>
                <a:lnTo>
                  <a:pt x="187" y="2554"/>
                </a:lnTo>
                <a:lnTo>
                  <a:pt x="262" y="2685"/>
                </a:lnTo>
                <a:lnTo>
                  <a:pt x="355" y="2815"/>
                </a:lnTo>
                <a:lnTo>
                  <a:pt x="448" y="2927"/>
                </a:lnTo>
                <a:lnTo>
                  <a:pt x="318" y="3169"/>
                </a:lnTo>
                <a:lnTo>
                  <a:pt x="187" y="3375"/>
                </a:lnTo>
                <a:lnTo>
                  <a:pt x="38" y="3561"/>
                </a:lnTo>
                <a:lnTo>
                  <a:pt x="1" y="3617"/>
                </a:lnTo>
                <a:lnTo>
                  <a:pt x="19" y="3654"/>
                </a:lnTo>
                <a:lnTo>
                  <a:pt x="57" y="3710"/>
                </a:lnTo>
                <a:lnTo>
                  <a:pt x="262" y="3710"/>
                </a:lnTo>
                <a:lnTo>
                  <a:pt x="411" y="3691"/>
                </a:lnTo>
                <a:lnTo>
                  <a:pt x="672" y="3635"/>
                </a:lnTo>
                <a:lnTo>
                  <a:pt x="914" y="3542"/>
                </a:lnTo>
                <a:lnTo>
                  <a:pt x="1119" y="3430"/>
                </a:lnTo>
                <a:lnTo>
                  <a:pt x="1417" y="3542"/>
                </a:lnTo>
                <a:lnTo>
                  <a:pt x="1734" y="3635"/>
                </a:lnTo>
                <a:lnTo>
                  <a:pt x="2070" y="3691"/>
                </a:lnTo>
                <a:lnTo>
                  <a:pt x="2424" y="3710"/>
                </a:lnTo>
                <a:lnTo>
                  <a:pt x="2666" y="3710"/>
                </a:lnTo>
                <a:lnTo>
                  <a:pt x="2909" y="3673"/>
                </a:lnTo>
                <a:lnTo>
                  <a:pt x="3132" y="3635"/>
                </a:lnTo>
                <a:lnTo>
                  <a:pt x="3356" y="3580"/>
                </a:lnTo>
                <a:lnTo>
                  <a:pt x="3561" y="3486"/>
                </a:lnTo>
                <a:lnTo>
                  <a:pt x="3766" y="3393"/>
                </a:lnTo>
                <a:lnTo>
                  <a:pt x="3952" y="3300"/>
                </a:lnTo>
                <a:lnTo>
                  <a:pt x="4120" y="3169"/>
                </a:lnTo>
                <a:lnTo>
                  <a:pt x="4288" y="3039"/>
                </a:lnTo>
                <a:lnTo>
                  <a:pt x="4418" y="2890"/>
                </a:lnTo>
                <a:lnTo>
                  <a:pt x="4549" y="2741"/>
                </a:lnTo>
                <a:lnTo>
                  <a:pt x="4642" y="2592"/>
                </a:lnTo>
                <a:lnTo>
                  <a:pt x="4717" y="2405"/>
                </a:lnTo>
                <a:lnTo>
                  <a:pt x="4791" y="2237"/>
                </a:lnTo>
                <a:lnTo>
                  <a:pt x="4810" y="2051"/>
                </a:lnTo>
                <a:lnTo>
                  <a:pt x="4828" y="1865"/>
                </a:lnTo>
                <a:lnTo>
                  <a:pt x="4810" y="1678"/>
                </a:lnTo>
                <a:lnTo>
                  <a:pt x="4791" y="1492"/>
                </a:lnTo>
                <a:lnTo>
                  <a:pt x="4717" y="1305"/>
                </a:lnTo>
                <a:lnTo>
                  <a:pt x="4642" y="1138"/>
                </a:lnTo>
                <a:lnTo>
                  <a:pt x="4549" y="970"/>
                </a:lnTo>
                <a:lnTo>
                  <a:pt x="4418" y="821"/>
                </a:lnTo>
                <a:lnTo>
                  <a:pt x="4288" y="672"/>
                </a:lnTo>
                <a:lnTo>
                  <a:pt x="4120" y="541"/>
                </a:lnTo>
                <a:lnTo>
                  <a:pt x="3952" y="429"/>
                </a:lnTo>
                <a:lnTo>
                  <a:pt x="3766" y="318"/>
                </a:lnTo>
                <a:lnTo>
                  <a:pt x="3561" y="224"/>
                </a:lnTo>
                <a:lnTo>
                  <a:pt x="3356" y="150"/>
                </a:lnTo>
                <a:lnTo>
                  <a:pt x="3132" y="94"/>
                </a:lnTo>
                <a:lnTo>
                  <a:pt x="2909" y="38"/>
                </a:lnTo>
                <a:lnTo>
                  <a:pt x="2666" y="19"/>
                </a:lnTo>
                <a:lnTo>
                  <a:pt x="2424" y="1"/>
                </a:lnTo>
                <a:close/>
                <a:moveTo>
                  <a:pt x="5183" y="1622"/>
                </a:moveTo>
                <a:lnTo>
                  <a:pt x="5201" y="1865"/>
                </a:lnTo>
                <a:lnTo>
                  <a:pt x="5183" y="2088"/>
                </a:lnTo>
                <a:lnTo>
                  <a:pt x="5145" y="2312"/>
                </a:lnTo>
                <a:lnTo>
                  <a:pt x="5071" y="2517"/>
                </a:lnTo>
                <a:lnTo>
                  <a:pt x="4978" y="2722"/>
                </a:lnTo>
                <a:lnTo>
                  <a:pt x="4866" y="2927"/>
                </a:lnTo>
                <a:lnTo>
                  <a:pt x="4735" y="3114"/>
                </a:lnTo>
                <a:lnTo>
                  <a:pt x="4568" y="3281"/>
                </a:lnTo>
                <a:lnTo>
                  <a:pt x="4381" y="3430"/>
                </a:lnTo>
                <a:lnTo>
                  <a:pt x="4195" y="3580"/>
                </a:lnTo>
                <a:lnTo>
                  <a:pt x="3971" y="3710"/>
                </a:lnTo>
                <a:lnTo>
                  <a:pt x="3747" y="3822"/>
                </a:lnTo>
                <a:lnTo>
                  <a:pt x="3505" y="3915"/>
                </a:lnTo>
                <a:lnTo>
                  <a:pt x="3244" y="3990"/>
                </a:lnTo>
                <a:lnTo>
                  <a:pt x="2983" y="4046"/>
                </a:lnTo>
                <a:lnTo>
                  <a:pt x="2704" y="4083"/>
                </a:lnTo>
                <a:lnTo>
                  <a:pt x="2238" y="4083"/>
                </a:lnTo>
                <a:lnTo>
                  <a:pt x="2051" y="4064"/>
                </a:lnTo>
                <a:lnTo>
                  <a:pt x="2126" y="4195"/>
                </a:lnTo>
                <a:lnTo>
                  <a:pt x="2219" y="4306"/>
                </a:lnTo>
                <a:lnTo>
                  <a:pt x="2312" y="4418"/>
                </a:lnTo>
                <a:lnTo>
                  <a:pt x="2405" y="4530"/>
                </a:lnTo>
                <a:lnTo>
                  <a:pt x="2648" y="4717"/>
                </a:lnTo>
                <a:lnTo>
                  <a:pt x="2927" y="4884"/>
                </a:lnTo>
                <a:lnTo>
                  <a:pt x="3225" y="5015"/>
                </a:lnTo>
                <a:lnTo>
                  <a:pt x="3561" y="5127"/>
                </a:lnTo>
                <a:lnTo>
                  <a:pt x="3915" y="5183"/>
                </a:lnTo>
                <a:lnTo>
                  <a:pt x="4269" y="5201"/>
                </a:lnTo>
                <a:lnTo>
                  <a:pt x="4623" y="5183"/>
                </a:lnTo>
                <a:lnTo>
                  <a:pt x="4959" y="5127"/>
                </a:lnTo>
                <a:lnTo>
                  <a:pt x="5276" y="5033"/>
                </a:lnTo>
                <a:lnTo>
                  <a:pt x="5574" y="4903"/>
                </a:lnTo>
                <a:lnTo>
                  <a:pt x="5779" y="5015"/>
                </a:lnTo>
                <a:lnTo>
                  <a:pt x="6021" y="5108"/>
                </a:lnTo>
                <a:lnTo>
                  <a:pt x="6282" y="5183"/>
                </a:lnTo>
                <a:lnTo>
                  <a:pt x="6432" y="5201"/>
                </a:lnTo>
                <a:lnTo>
                  <a:pt x="6599" y="5201"/>
                </a:lnTo>
                <a:lnTo>
                  <a:pt x="6655" y="5183"/>
                </a:lnTo>
                <a:lnTo>
                  <a:pt x="6674" y="5145"/>
                </a:lnTo>
                <a:lnTo>
                  <a:pt x="6692" y="5089"/>
                </a:lnTo>
                <a:lnTo>
                  <a:pt x="6655" y="5052"/>
                </a:lnTo>
                <a:lnTo>
                  <a:pt x="6506" y="4866"/>
                </a:lnTo>
                <a:lnTo>
                  <a:pt x="6376" y="4661"/>
                </a:lnTo>
                <a:lnTo>
                  <a:pt x="6245" y="4418"/>
                </a:lnTo>
                <a:lnTo>
                  <a:pt x="6338" y="4288"/>
                </a:lnTo>
                <a:lnTo>
                  <a:pt x="6432" y="4176"/>
                </a:lnTo>
                <a:lnTo>
                  <a:pt x="6506" y="4046"/>
                </a:lnTo>
                <a:lnTo>
                  <a:pt x="6562" y="3915"/>
                </a:lnTo>
                <a:lnTo>
                  <a:pt x="6618" y="3785"/>
                </a:lnTo>
                <a:lnTo>
                  <a:pt x="6655" y="3635"/>
                </a:lnTo>
                <a:lnTo>
                  <a:pt x="6674" y="3486"/>
                </a:lnTo>
                <a:lnTo>
                  <a:pt x="6692" y="3337"/>
                </a:lnTo>
                <a:lnTo>
                  <a:pt x="6674" y="3207"/>
                </a:lnTo>
                <a:lnTo>
                  <a:pt x="6655" y="3058"/>
                </a:lnTo>
                <a:lnTo>
                  <a:pt x="6618" y="2927"/>
                </a:lnTo>
                <a:lnTo>
                  <a:pt x="6581" y="2797"/>
                </a:lnTo>
                <a:lnTo>
                  <a:pt x="6525" y="2666"/>
                </a:lnTo>
                <a:lnTo>
                  <a:pt x="6450" y="2536"/>
                </a:lnTo>
                <a:lnTo>
                  <a:pt x="6357" y="2405"/>
                </a:lnTo>
                <a:lnTo>
                  <a:pt x="6264" y="2293"/>
                </a:lnTo>
                <a:lnTo>
                  <a:pt x="6171" y="2200"/>
                </a:lnTo>
                <a:lnTo>
                  <a:pt x="6040" y="2088"/>
                </a:lnTo>
                <a:lnTo>
                  <a:pt x="5798" y="1902"/>
                </a:lnTo>
                <a:lnTo>
                  <a:pt x="5500" y="1753"/>
                </a:lnTo>
                <a:lnTo>
                  <a:pt x="5183" y="1622"/>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39;p8">
            <a:extLst>
              <a:ext uri="{FF2B5EF4-FFF2-40B4-BE49-F238E27FC236}">
                <a16:creationId xmlns:a16="http://schemas.microsoft.com/office/drawing/2014/main" id="{2D6CE58E-D270-F405-43C1-3E7C5CAABA7D}"/>
              </a:ext>
            </a:extLst>
          </p:cNvPr>
          <p:cNvSpPr/>
          <p:nvPr/>
        </p:nvSpPr>
        <p:spPr>
          <a:xfrm>
            <a:off x="8744552" y="3046766"/>
            <a:ext cx="528063" cy="467784"/>
          </a:xfrm>
          <a:custGeom>
            <a:avLst/>
            <a:gdLst/>
            <a:ahLst/>
            <a:cxnLst/>
            <a:rect l="l" t="t" r="r" b="b"/>
            <a:pathLst>
              <a:path w="6693" h="5929" extrusionOk="0">
                <a:moveTo>
                  <a:pt x="224" y="1"/>
                </a:moveTo>
                <a:lnTo>
                  <a:pt x="168" y="20"/>
                </a:lnTo>
                <a:lnTo>
                  <a:pt x="94" y="75"/>
                </a:lnTo>
                <a:lnTo>
                  <a:pt x="19" y="169"/>
                </a:lnTo>
                <a:lnTo>
                  <a:pt x="19" y="225"/>
                </a:lnTo>
                <a:lnTo>
                  <a:pt x="1" y="281"/>
                </a:lnTo>
                <a:lnTo>
                  <a:pt x="1" y="467"/>
                </a:lnTo>
                <a:lnTo>
                  <a:pt x="19" y="523"/>
                </a:lnTo>
                <a:lnTo>
                  <a:pt x="19" y="560"/>
                </a:lnTo>
                <a:lnTo>
                  <a:pt x="94" y="653"/>
                </a:lnTo>
                <a:lnTo>
                  <a:pt x="168" y="709"/>
                </a:lnTo>
                <a:lnTo>
                  <a:pt x="224" y="728"/>
                </a:lnTo>
                <a:lnTo>
                  <a:pt x="280" y="747"/>
                </a:lnTo>
                <a:lnTo>
                  <a:pt x="1100" y="747"/>
                </a:lnTo>
                <a:lnTo>
                  <a:pt x="1902" y="4717"/>
                </a:lnTo>
                <a:lnTo>
                  <a:pt x="1827" y="4773"/>
                </a:lnTo>
                <a:lnTo>
                  <a:pt x="1771" y="4829"/>
                </a:lnTo>
                <a:lnTo>
                  <a:pt x="1715" y="4903"/>
                </a:lnTo>
                <a:lnTo>
                  <a:pt x="1659" y="4978"/>
                </a:lnTo>
                <a:lnTo>
                  <a:pt x="1622" y="5052"/>
                </a:lnTo>
                <a:lnTo>
                  <a:pt x="1604" y="5127"/>
                </a:lnTo>
                <a:lnTo>
                  <a:pt x="1585" y="5220"/>
                </a:lnTo>
                <a:lnTo>
                  <a:pt x="1585" y="5313"/>
                </a:lnTo>
                <a:lnTo>
                  <a:pt x="1604" y="5444"/>
                </a:lnTo>
                <a:lnTo>
                  <a:pt x="1641" y="5556"/>
                </a:lnTo>
                <a:lnTo>
                  <a:pt x="1697" y="5649"/>
                </a:lnTo>
                <a:lnTo>
                  <a:pt x="1771" y="5742"/>
                </a:lnTo>
                <a:lnTo>
                  <a:pt x="1864" y="5817"/>
                </a:lnTo>
                <a:lnTo>
                  <a:pt x="1976" y="5872"/>
                </a:lnTo>
                <a:lnTo>
                  <a:pt x="2088" y="5910"/>
                </a:lnTo>
                <a:lnTo>
                  <a:pt x="2200" y="5928"/>
                </a:lnTo>
                <a:lnTo>
                  <a:pt x="2330" y="5928"/>
                </a:lnTo>
                <a:lnTo>
                  <a:pt x="2461" y="5891"/>
                </a:lnTo>
                <a:lnTo>
                  <a:pt x="2573" y="5835"/>
                </a:lnTo>
                <a:lnTo>
                  <a:pt x="2685" y="5761"/>
                </a:lnTo>
                <a:lnTo>
                  <a:pt x="2759" y="5649"/>
                </a:lnTo>
                <a:lnTo>
                  <a:pt x="2834" y="5537"/>
                </a:lnTo>
                <a:lnTo>
                  <a:pt x="2871" y="5425"/>
                </a:lnTo>
                <a:lnTo>
                  <a:pt x="2890" y="5295"/>
                </a:lnTo>
                <a:lnTo>
                  <a:pt x="2871" y="5146"/>
                </a:lnTo>
                <a:lnTo>
                  <a:pt x="2834" y="5034"/>
                </a:lnTo>
                <a:lnTo>
                  <a:pt x="2759" y="4922"/>
                </a:lnTo>
                <a:lnTo>
                  <a:pt x="2685" y="4829"/>
                </a:lnTo>
                <a:lnTo>
                  <a:pt x="5126" y="4829"/>
                </a:lnTo>
                <a:lnTo>
                  <a:pt x="5033" y="4922"/>
                </a:lnTo>
                <a:lnTo>
                  <a:pt x="4977" y="5034"/>
                </a:lnTo>
                <a:lnTo>
                  <a:pt x="4940" y="5164"/>
                </a:lnTo>
                <a:lnTo>
                  <a:pt x="4921" y="5295"/>
                </a:lnTo>
                <a:lnTo>
                  <a:pt x="4940" y="5425"/>
                </a:lnTo>
                <a:lnTo>
                  <a:pt x="4977" y="5556"/>
                </a:lnTo>
                <a:lnTo>
                  <a:pt x="5033" y="5649"/>
                </a:lnTo>
                <a:lnTo>
                  <a:pt x="5126" y="5742"/>
                </a:lnTo>
                <a:lnTo>
                  <a:pt x="5220" y="5817"/>
                </a:lnTo>
                <a:lnTo>
                  <a:pt x="5313" y="5891"/>
                </a:lnTo>
                <a:lnTo>
                  <a:pt x="5443" y="5928"/>
                </a:lnTo>
                <a:lnTo>
                  <a:pt x="5704" y="5928"/>
                </a:lnTo>
                <a:lnTo>
                  <a:pt x="5816" y="5891"/>
                </a:lnTo>
                <a:lnTo>
                  <a:pt x="5928" y="5835"/>
                </a:lnTo>
                <a:lnTo>
                  <a:pt x="6021" y="5742"/>
                </a:lnTo>
                <a:lnTo>
                  <a:pt x="6114" y="5649"/>
                </a:lnTo>
                <a:lnTo>
                  <a:pt x="6170" y="5537"/>
                </a:lnTo>
                <a:lnTo>
                  <a:pt x="6208" y="5425"/>
                </a:lnTo>
                <a:lnTo>
                  <a:pt x="6226" y="5295"/>
                </a:lnTo>
                <a:lnTo>
                  <a:pt x="6208" y="5183"/>
                </a:lnTo>
                <a:lnTo>
                  <a:pt x="6189" y="5108"/>
                </a:lnTo>
                <a:lnTo>
                  <a:pt x="6170" y="5015"/>
                </a:lnTo>
                <a:lnTo>
                  <a:pt x="6114" y="4940"/>
                </a:lnTo>
                <a:lnTo>
                  <a:pt x="6077" y="4866"/>
                </a:lnTo>
                <a:lnTo>
                  <a:pt x="6003" y="4810"/>
                </a:lnTo>
                <a:lnTo>
                  <a:pt x="5928" y="4754"/>
                </a:lnTo>
                <a:lnTo>
                  <a:pt x="5853" y="4698"/>
                </a:lnTo>
                <a:lnTo>
                  <a:pt x="5928" y="4419"/>
                </a:lnTo>
                <a:lnTo>
                  <a:pt x="5928" y="4363"/>
                </a:lnTo>
                <a:lnTo>
                  <a:pt x="5928" y="4288"/>
                </a:lnTo>
                <a:lnTo>
                  <a:pt x="5891" y="4232"/>
                </a:lnTo>
                <a:lnTo>
                  <a:pt x="5872" y="4176"/>
                </a:lnTo>
                <a:lnTo>
                  <a:pt x="5816" y="4139"/>
                </a:lnTo>
                <a:lnTo>
                  <a:pt x="5779" y="4102"/>
                </a:lnTo>
                <a:lnTo>
                  <a:pt x="5723" y="4083"/>
                </a:lnTo>
                <a:lnTo>
                  <a:pt x="2536" y="4083"/>
                </a:lnTo>
                <a:lnTo>
                  <a:pt x="2461" y="3710"/>
                </a:lnTo>
                <a:lnTo>
                  <a:pt x="5853" y="3710"/>
                </a:lnTo>
                <a:lnTo>
                  <a:pt x="5947" y="3692"/>
                </a:lnTo>
                <a:lnTo>
                  <a:pt x="6040" y="3654"/>
                </a:lnTo>
                <a:lnTo>
                  <a:pt x="6096" y="3580"/>
                </a:lnTo>
                <a:lnTo>
                  <a:pt x="6133" y="3487"/>
                </a:lnTo>
                <a:lnTo>
                  <a:pt x="6674" y="1082"/>
                </a:lnTo>
                <a:lnTo>
                  <a:pt x="6692" y="1007"/>
                </a:lnTo>
                <a:lnTo>
                  <a:pt x="6674" y="952"/>
                </a:lnTo>
                <a:lnTo>
                  <a:pt x="6655" y="896"/>
                </a:lnTo>
                <a:lnTo>
                  <a:pt x="6618" y="840"/>
                </a:lnTo>
                <a:lnTo>
                  <a:pt x="6580" y="802"/>
                </a:lnTo>
                <a:lnTo>
                  <a:pt x="6524" y="765"/>
                </a:lnTo>
                <a:lnTo>
                  <a:pt x="6469" y="747"/>
                </a:lnTo>
                <a:lnTo>
                  <a:pt x="1846" y="747"/>
                </a:lnTo>
                <a:lnTo>
                  <a:pt x="1753" y="225"/>
                </a:lnTo>
                <a:lnTo>
                  <a:pt x="1715" y="131"/>
                </a:lnTo>
                <a:lnTo>
                  <a:pt x="1641" y="57"/>
                </a:lnTo>
                <a:lnTo>
                  <a:pt x="1566" y="20"/>
                </a:lnTo>
                <a:lnTo>
                  <a:pt x="1473"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189665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Assumptive Close</a:t>
            </a:r>
          </a:p>
          <a:p>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9057516" y="1613325"/>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9515544" y="2135161"/>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9057516" y="1808008"/>
            <a:ext cx="846218" cy="769441"/>
          </a:xfrm>
          <a:prstGeom prst="rect">
            <a:avLst/>
          </a:prstGeom>
          <a:noFill/>
        </p:spPr>
        <p:txBody>
          <a:bodyPr wrap="square">
            <a:spAutoFit/>
          </a:bodyPr>
          <a:lstStyle/>
          <a:p>
            <a:pPr algn="ctr"/>
            <a:endParaRPr lang="en-US" sz="4400" dirty="0">
              <a:solidFill>
                <a:schemeClr val="bg1"/>
              </a:solidFill>
            </a:endParaRPr>
          </a:p>
        </p:txBody>
      </p: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935838" y="1581957"/>
            <a:ext cx="7909418"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Bef>
                <a:spcPts val="0"/>
              </a:spcBef>
            </a:pPr>
            <a:r>
              <a:rPr lang="en-US" dirty="0"/>
              <a:t>Going with the assumption that the customer is going to buy unless you are told otherwise</a:t>
            </a:r>
          </a:p>
          <a:p>
            <a:pPr>
              <a:spcBef>
                <a:spcPts val="0"/>
              </a:spcBef>
            </a:pPr>
            <a:endParaRPr lang="en-US" dirty="0"/>
          </a:p>
          <a:p>
            <a:pPr marL="342900" indent="-342900">
              <a:spcBef>
                <a:spcPts val="0"/>
              </a:spcBef>
              <a:buClr>
                <a:srgbClr val="DE0A1D"/>
              </a:buClr>
              <a:buFont typeface="Arial" panose="020B0604020202020204" pitchFamily="34" charset="0"/>
              <a:buChar char="•"/>
            </a:pPr>
            <a:r>
              <a:rPr lang="en-US" i="1" dirty="0"/>
              <a:t>“We can deliver next Friday evening if that works better for you?”</a:t>
            </a:r>
          </a:p>
          <a:p>
            <a:pPr marL="342900" indent="-342900">
              <a:spcBef>
                <a:spcPts val="0"/>
              </a:spcBef>
              <a:buClr>
                <a:srgbClr val="DE0A1D"/>
              </a:buClr>
              <a:buFont typeface="Arial" panose="020B0604020202020204" pitchFamily="34" charset="0"/>
              <a:buChar char="•"/>
            </a:pPr>
            <a:r>
              <a:rPr lang="en-US" i="1" dirty="0"/>
              <a:t>“Would 2 boxes be enough or do you think you would need more?”</a:t>
            </a:r>
          </a:p>
          <a:p>
            <a:pPr marL="342900" indent="-342900">
              <a:spcBef>
                <a:spcPts val="0"/>
              </a:spcBef>
              <a:buClr>
                <a:srgbClr val="DE0A1D"/>
              </a:buClr>
              <a:buFont typeface="Arial" panose="020B0604020202020204" pitchFamily="34" charset="0"/>
              <a:buChar char="•"/>
            </a:pPr>
            <a:r>
              <a:rPr lang="en-US" i="1" dirty="0"/>
              <a:t>“I’ll put you down for one delivery and we can confirm the exact amount before we deliver”</a:t>
            </a:r>
          </a:p>
          <a:p>
            <a:pPr>
              <a:spcBef>
                <a:spcPts val="0"/>
              </a:spcBef>
              <a:buClr>
                <a:srgbClr val="DE0A1D"/>
              </a:buClr>
            </a:pPr>
            <a:endParaRPr lang="en-US" sz="1800" dirty="0"/>
          </a:p>
          <a:p>
            <a:pPr>
              <a:spcBef>
                <a:spcPts val="0"/>
              </a:spcBef>
            </a:pPr>
            <a:r>
              <a:rPr lang="en-US" b="1" dirty="0">
                <a:solidFill>
                  <a:srgbClr val="DE0A1D"/>
                </a:solidFill>
              </a:rPr>
              <a:t>Underlying Philosophy: </a:t>
            </a:r>
            <a:r>
              <a:rPr lang="en-US" dirty="0">
                <a:solidFill>
                  <a:srgbClr val="DE0A1D"/>
                </a:solidFill>
              </a:rPr>
              <a:t>Based on the assumption that if you portray confidence that something is true it makes it hard for the other party to deny it</a:t>
            </a:r>
          </a:p>
          <a:p>
            <a:pPr marR="0" lvl="0" algn="l" defTabSz="914400" rtl="0" eaLnBrk="1" fontAlgn="auto" latinLnBrk="0" hangingPunct="1">
              <a:lnSpc>
                <a:spcPct val="90000"/>
              </a:lnSpc>
              <a:spcBef>
                <a:spcPts val="1000"/>
              </a:spcBef>
              <a:spcAft>
                <a:spcPts val="0"/>
              </a:spcAft>
              <a:buClrTx/>
              <a:buSzTx/>
              <a:tabLst/>
              <a:defRPr/>
            </a:pPr>
            <a:endPar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sp>
        <p:nvSpPr>
          <p:cNvPr id="7" name="Google Shape;232;p8">
            <a:extLst>
              <a:ext uri="{FF2B5EF4-FFF2-40B4-BE49-F238E27FC236}">
                <a16:creationId xmlns:a16="http://schemas.microsoft.com/office/drawing/2014/main" id="{65DF3276-7500-4E20-43D9-CED50FC220F7}"/>
              </a:ext>
            </a:extLst>
          </p:cNvPr>
          <p:cNvSpPr/>
          <p:nvPr/>
        </p:nvSpPr>
        <p:spPr>
          <a:xfrm>
            <a:off x="9178060" y="1855433"/>
            <a:ext cx="674968" cy="431840"/>
          </a:xfrm>
          <a:custGeom>
            <a:avLst/>
            <a:gdLst/>
            <a:ahLst/>
            <a:cxnLst/>
            <a:rect l="l" t="t" r="r" b="b"/>
            <a:pathLst>
              <a:path w="6674" h="4270" extrusionOk="0">
                <a:moveTo>
                  <a:pt x="3058" y="578"/>
                </a:moveTo>
                <a:lnTo>
                  <a:pt x="3132" y="672"/>
                </a:lnTo>
                <a:lnTo>
                  <a:pt x="3207" y="765"/>
                </a:lnTo>
                <a:lnTo>
                  <a:pt x="3244" y="895"/>
                </a:lnTo>
                <a:lnTo>
                  <a:pt x="3244" y="1026"/>
                </a:lnTo>
                <a:lnTo>
                  <a:pt x="3225" y="1156"/>
                </a:lnTo>
                <a:lnTo>
                  <a:pt x="3188" y="1268"/>
                </a:lnTo>
                <a:lnTo>
                  <a:pt x="3132" y="1380"/>
                </a:lnTo>
                <a:lnTo>
                  <a:pt x="3058" y="1473"/>
                </a:lnTo>
                <a:lnTo>
                  <a:pt x="2965" y="1566"/>
                </a:lnTo>
                <a:lnTo>
                  <a:pt x="2853" y="1622"/>
                </a:lnTo>
                <a:lnTo>
                  <a:pt x="2722" y="1659"/>
                </a:lnTo>
                <a:lnTo>
                  <a:pt x="2592" y="1678"/>
                </a:lnTo>
                <a:lnTo>
                  <a:pt x="2461" y="1659"/>
                </a:lnTo>
                <a:lnTo>
                  <a:pt x="2349" y="1622"/>
                </a:lnTo>
                <a:lnTo>
                  <a:pt x="2238" y="1566"/>
                </a:lnTo>
                <a:lnTo>
                  <a:pt x="2144" y="1473"/>
                </a:lnTo>
                <a:lnTo>
                  <a:pt x="2051" y="1380"/>
                </a:lnTo>
                <a:lnTo>
                  <a:pt x="1995" y="1268"/>
                </a:lnTo>
                <a:lnTo>
                  <a:pt x="1958" y="1156"/>
                </a:lnTo>
                <a:lnTo>
                  <a:pt x="1958" y="1026"/>
                </a:lnTo>
                <a:lnTo>
                  <a:pt x="1865" y="1193"/>
                </a:lnTo>
                <a:lnTo>
                  <a:pt x="1809" y="1380"/>
                </a:lnTo>
                <a:lnTo>
                  <a:pt x="1772" y="1566"/>
                </a:lnTo>
                <a:lnTo>
                  <a:pt x="1772" y="1771"/>
                </a:lnTo>
                <a:lnTo>
                  <a:pt x="1772" y="1920"/>
                </a:lnTo>
                <a:lnTo>
                  <a:pt x="1790" y="2088"/>
                </a:lnTo>
                <a:lnTo>
                  <a:pt x="1827" y="2237"/>
                </a:lnTo>
                <a:lnTo>
                  <a:pt x="1883" y="2386"/>
                </a:lnTo>
                <a:lnTo>
                  <a:pt x="1958" y="2517"/>
                </a:lnTo>
                <a:lnTo>
                  <a:pt x="2033" y="2647"/>
                </a:lnTo>
                <a:lnTo>
                  <a:pt x="2126" y="2759"/>
                </a:lnTo>
                <a:lnTo>
                  <a:pt x="2219" y="2871"/>
                </a:lnTo>
                <a:lnTo>
                  <a:pt x="2331" y="2983"/>
                </a:lnTo>
                <a:lnTo>
                  <a:pt x="2461" y="3076"/>
                </a:lnTo>
                <a:lnTo>
                  <a:pt x="2592" y="3151"/>
                </a:lnTo>
                <a:lnTo>
                  <a:pt x="2722" y="3225"/>
                </a:lnTo>
                <a:lnTo>
                  <a:pt x="2871" y="3263"/>
                </a:lnTo>
                <a:lnTo>
                  <a:pt x="3020" y="3318"/>
                </a:lnTo>
                <a:lnTo>
                  <a:pt x="3188" y="3337"/>
                </a:lnTo>
                <a:lnTo>
                  <a:pt x="3505" y="3337"/>
                </a:lnTo>
                <a:lnTo>
                  <a:pt x="3654" y="3318"/>
                </a:lnTo>
                <a:lnTo>
                  <a:pt x="3803" y="3263"/>
                </a:lnTo>
                <a:lnTo>
                  <a:pt x="3952" y="3225"/>
                </a:lnTo>
                <a:lnTo>
                  <a:pt x="4102" y="3151"/>
                </a:lnTo>
                <a:lnTo>
                  <a:pt x="4232" y="3076"/>
                </a:lnTo>
                <a:lnTo>
                  <a:pt x="4344" y="2983"/>
                </a:lnTo>
                <a:lnTo>
                  <a:pt x="4456" y="2871"/>
                </a:lnTo>
                <a:lnTo>
                  <a:pt x="4568" y="2759"/>
                </a:lnTo>
                <a:lnTo>
                  <a:pt x="4642" y="2647"/>
                </a:lnTo>
                <a:lnTo>
                  <a:pt x="4735" y="2517"/>
                </a:lnTo>
                <a:lnTo>
                  <a:pt x="4791" y="2386"/>
                </a:lnTo>
                <a:lnTo>
                  <a:pt x="4847" y="2237"/>
                </a:lnTo>
                <a:lnTo>
                  <a:pt x="4884" y="2088"/>
                </a:lnTo>
                <a:lnTo>
                  <a:pt x="4903" y="1920"/>
                </a:lnTo>
                <a:lnTo>
                  <a:pt x="4922" y="1771"/>
                </a:lnTo>
                <a:lnTo>
                  <a:pt x="4922" y="1622"/>
                </a:lnTo>
                <a:lnTo>
                  <a:pt x="4903" y="1492"/>
                </a:lnTo>
                <a:lnTo>
                  <a:pt x="4829" y="1249"/>
                </a:lnTo>
                <a:lnTo>
                  <a:pt x="4735" y="1026"/>
                </a:lnTo>
                <a:lnTo>
                  <a:pt x="4586" y="802"/>
                </a:lnTo>
                <a:lnTo>
                  <a:pt x="4829" y="914"/>
                </a:lnTo>
                <a:lnTo>
                  <a:pt x="5052" y="1044"/>
                </a:lnTo>
                <a:lnTo>
                  <a:pt x="5276" y="1193"/>
                </a:lnTo>
                <a:lnTo>
                  <a:pt x="5462" y="1343"/>
                </a:lnTo>
                <a:lnTo>
                  <a:pt x="5667" y="1529"/>
                </a:lnTo>
                <a:lnTo>
                  <a:pt x="5835" y="1715"/>
                </a:lnTo>
                <a:lnTo>
                  <a:pt x="5984" y="1920"/>
                </a:lnTo>
                <a:lnTo>
                  <a:pt x="6133" y="2144"/>
                </a:lnTo>
                <a:lnTo>
                  <a:pt x="6021" y="2312"/>
                </a:lnTo>
                <a:lnTo>
                  <a:pt x="5891" y="2480"/>
                </a:lnTo>
                <a:lnTo>
                  <a:pt x="5761" y="2629"/>
                </a:lnTo>
                <a:lnTo>
                  <a:pt x="5630" y="2778"/>
                </a:lnTo>
                <a:lnTo>
                  <a:pt x="5481" y="2927"/>
                </a:lnTo>
                <a:lnTo>
                  <a:pt x="5313" y="3057"/>
                </a:lnTo>
                <a:lnTo>
                  <a:pt x="5145" y="3169"/>
                </a:lnTo>
                <a:lnTo>
                  <a:pt x="4978" y="3281"/>
                </a:lnTo>
                <a:lnTo>
                  <a:pt x="4791" y="3374"/>
                </a:lnTo>
                <a:lnTo>
                  <a:pt x="4605" y="3468"/>
                </a:lnTo>
                <a:lnTo>
                  <a:pt x="4400" y="3542"/>
                </a:lnTo>
                <a:lnTo>
                  <a:pt x="4195" y="3598"/>
                </a:lnTo>
                <a:lnTo>
                  <a:pt x="3990" y="3654"/>
                </a:lnTo>
                <a:lnTo>
                  <a:pt x="3785" y="3691"/>
                </a:lnTo>
                <a:lnTo>
                  <a:pt x="3561" y="3710"/>
                </a:lnTo>
                <a:lnTo>
                  <a:pt x="3114" y="3710"/>
                </a:lnTo>
                <a:lnTo>
                  <a:pt x="2909" y="3691"/>
                </a:lnTo>
                <a:lnTo>
                  <a:pt x="2685" y="3654"/>
                </a:lnTo>
                <a:lnTo>
                  <a:pt x="2480" y="3598"/>
                </a:lnTo>
                <a:lnTo>
                  <a:pt x="2275" y="3542"/>
                </a:lnTo>
                <a:lnTo>
                  <a:pt x="2088" y="3468"/>
                </a:lnTo>
                <a:lnTo>
                  <a:pt x="1902" y="3374"/>
                </a:lnTo>
                <a:lnTo>
                  <a:pt x="1716" y="3281"/>
                </a:lnTo>
                <a:lnTo>
                  <a:pt x="1529" y="3169"/>
                </a:lnTo>
                <a:lnTo>
                  <a:pt x="1361" y="3057"/>
                </a:lnTo>
                <a:lnTo>
                  <a:pt x="1212" y="2927"/>
                </a:lnTo>
                <a:lnTo>
                  <a:pt x="1063" y="2778"/>
                </a:lnTo>
                <a:lnTo>
                  <a:pt x="914" y="2629"/>
                </a:lnTo>
                <a:lnTo>
                  <a:pt x="784" y="2480"/>
                </a:lnTo>
                <a:lnTo>
                  <a:pt x="672" y="2312"/>
                </a:lnTo>
                <a:lnTo>
                  <a:pt x="560" y="2144"/>
                </a:lnTo>
                <a:lnTo>
                  <a:pt x="653" y="1976"/>
                </a:lnTo>
                <a:lnTo>
                  <a:pt x="765" y="1827"/>
                </a:lnTo>
                <a:lnTo>
                  <a:pt x="1007" y="1529"/>
                </a:lnTo>
                <a:lnTo>
                  <a:pt x="1287" y="1287"/>
                </a:lnTo>
                <a:lnTo>
                  <a:pt x="1436" y="1175"/>
                </a:lnTo>
                <a:lnTo>
                  <a:pt x="1604" y="1063"/>
                </a:lnTo>
                <a:lnTo>
                  <a:pt x="1772" y="970"/>
                </a:lnTo>
                <a:lnTo>
                  <a:pt x="1939" y="877"/>
                </a:lnTo>
                <a:lnTo>
                  <a:pt x="2107" y="802"/>
                </a:lnTo>
                <a:lnTo>
                  <a:pt x="2293" y="727"/>
                </a:lnTo>
                <a:lnTo>
                  <a:pt x="2480" y="672"/>
                </a:lnTo>
                <a:lnTo>
                  <a:pt x="2666" y="634"/>
                </a:lnTo>
                <a:lnTo>
                  <a:pt x="2871" y="597"/>
                </a:lnTo>
                <a:lnTo>
                  <a:pt x="3058" y="578"/>
                </a:lnTo>
                <a:close/>
                <a:moveTo>
                  <a:pt x="3337" y="1"/>
                </a:moveTo>
                <a:lnTo>
                  <a:pt x="3076" y="19"/>
                </a:lnTo>
                <a:lnTo>
                  <a:pt x="2834" y="38"/>
                </a:lnTo>
                <a:lnTo>
                  <a:pt x="2573" y="75"/>
                </a:lnTo>
                <a:lnTo>
                  <a:pt x="2331" y="131"/>
                </a:lnTo>
                <a:lnTo>
                  <a:pt x="2107" y="206"/>
                </a:lnTo>
                <a:lnTo>
                  <a:pt x="1865" y="299"/>
                </a:lnTo>
                <a:lnTo>
                  <a:pt x="1641" y="392"/>
                </a:lnTo>
                <a:lnTo>
                  <a:pt x="1436" y="504"/>
                </a:lnTo>
                <a:lnTo>
                  <a:pt x="1231" y="634"/>
                </a:lnTo>
                <a:lnTo>
                  <a:pt x="1026" y="783"/>
                </a:lnTo>
                <a:lnTo>
                  <a:pt x="840" y="933"/>
                </a:lnTo>
                <a:lnTo>
                  <a:pt x="672" y="1100"/>
                </a:lnTo>
                <a:lnTo>
                  <a:pt x="504" y="1268"/>
                </a:lnTo>
                <a:lnTo>
                  <a:pt x="355" y="1454"/>
                </a:lnTo>
                <a:lnTo>
                  <a:pt x="206" y="1641"/>
                </a:lnTo>
                <a:lnTo>
                  <a:pt x="75" y="1846"/>
                </a:lnTo>
                <a:lnTo>
                  <a:pt x="19" y="1995"/>
                </a:lnTo>
                <a:lnTo>
                  <a:pt x="1" y="2144"/>
                </a:lnTo>
                <a:lnTo>
                  <a:pt x="19" y="2275"/>
                </a:lnTo>
                <a:lnTo>
                  <a:pt x="75" y="2424"/>
                </a:lnTo>
                <a:lnTo>
                  <a:pt x="206" y="2629"/>
                </a:lnTo>
                <a:lnTo>
                  <a:pt x="355" y="2815"/>
                </a:lnTo>
                <a:lnTo>
                  <a:pt x="504" y="3002"/>
                </a:lnTo>
                <a:lnTo>
                  <a:pt x="672" y="3169"/>
                </a:lnTo>
                <a:lnTo>
                  <a:pt x="840" y="3337"/>
                </a:lnTo>
                <a:lnTo>
                  <a:pt x="1026" y="3486"/>
                </a:lnTo>
                <a:lnTo>
                  <a:pt x="1231" y="3635"/>
                </a:lnTo>
                <a:lnTo>
                  <a:pt x="1436" y="3766"/>
                </a:lnTo>
                <a:lnTo>
                  <a:pt x="1641" y="3878"/>
                </a:lnTo>
                <a:lnTo>
                  <a:pt x="1865" y="3971"/>
                </a:lnTo>
                <a:lnTo>
                  <a:pt x="2107" y="4064"/>
                </a:lnTo>
                <a:lnTo>
                  <a:pt x="2331" y="4139"/>
                </a:lnTo>
                <a:lnTo>
                  <a:pt x="2573" y="4195"/>
                </a:lnTo>
                <a:lnTo>
                  <a:pt x="2834" y="4232"/>
                </a:lnTo>
                <a:lnTo>
                  <a:pt x="3076" y="4269"/>
                </a:lnTo>
                <a:lnTo>
                  <a:pt x="3598" y="4269"/>
                </a:lnTo>
                <a:lnTo>
                  <a:pt x="3859" y="4232"/>
                </a:lnTo>
                <a:lnTo>
                  <a:pt x="4102" y="4195"/>
                </a:lnTo>
                <a:lnTo>
                  <a:pt x="4344" y="4139"/>
                </a:lnTo>
                <a:lnTo>
                  <a:pt x="4586" y="4064"/>
                </a:lnTo>
                <a:lnTo>
                  <a:pt x="4810" y="3971"/>
                </a:lnTo>
                <a:lnTo>
                  <a:pt x="5034" y="3878"/>
                </a:lnTo>
                <a:lnTo>
                  <a:pt x="5257" y="3766"/>
                </a:lnTo>
                <a:lnTo>
                  <a:pt x="5462" y="3635"/>
                </a:lnTo>
                <a:lnTo>
                  <a:pt x="5649" y="3486"/>
                </a:lnTo>
                <a:lnTo>
                  <a:pt x="5835" y="3337"/>
                </a:lnTo>
                <a:lnTo>
                  <a:pt x="6021" y="3169"/>
                </a:lnTo>
                <a:lnTo>
                  <a:pt x="6189" y="3002"/>
                </a:lnTo>
                <a:lnTo>
                  <a:pt x="6338" y="2815"/>
                </a:lnTo>
                <a:lnTo>
                  <a:pt x="6469" y="2629"/>
                </a:lnTo>
                <a:lnTo>
                  <a:pt x="6599" y="2424"/>
                </a:lnTo>
                <a:lnTo>
                  <a:pt x="6655" y="2275"/>
                </a:lnTo>
                <a:lnTo>
                  <a:pt x="6674" y="2144"/>
                </a:lnTo>
                <a:lnTo>
                  <a:pt x="6655" y="1995"/>
                </a:lnTo>
                <a:lnTo>
                  <a:pt x="6599" y="1846"/>
                </a:lnTo>
                <a:lnTo>
                  <a:pt x="6469" y="1641"/>
                </a:lnTo>
                <a:lnTo>
                  <a:pt x="6338" y="1454"/>
                </a:lnTo>
                <a:lnTo>
                  <a:pt x="6171" y="1268"/>
                </a:lnTo>
                <a:lnTo>
                  <a:pt x="6021" y="1100"/>
                </a:lnTo>
                <a:lnTo>
                  <a:pt x="5835" y="933"/>
                </a:lnTo>
                <a:lnTo>
                  <a:pt x="5649" y="783"/>
                </a:lnTo>
                <a:lnTo>
                  <a:pt x="5462" y="634"/>
                </a:lnTo>
                <a:lnTo>
                  <a:pt x="5257" y="504"/>
                </a:lnTo>
                <a:lnTo>
                  <a:pt x="5034" y="392"/>
                </a:lnTo>
                <a:lnTo>
                  <a:pt x="4810" y="299"/>
                </a:lnTo>
                <a:lnTo>
                  <a:pt x="4586" y="206"/>
                </a:lnTo>
                <a:lnTo>
                  <a:pt x="4344" y="131"/>
                </a:lnTo>
                <a:lnTo>
                  <a:pt x="4102" y="75"/>
                </a:lnTo>
                <a:lnTo>
                  <a:pt x="3859" y="38"/>
                </a:lnTo>
                <a:lnTo>
                  <a:pt x="3598" y="19"/>
                </a:lnTo>
                <a:lnTo>
                  <a:pt x="3337"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613101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Conditional Close</a:t>
            </a:r>
          </a:p>
          <a:p>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9180254" y="1637141"/>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9638282" y="2175288"/>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7" name="Google Shape;213;p8">
            <a:extLst>
              <a:ext uri="{FF2B5EF4-FFF2-40B4-BE49-F238E27FC236}">
                <a16:creationId xmlns:a16="http://schemas.microsoft.com/office/drawing/2014/main" id="{B2F1CC79-83D0-6235-CADF-FA539F8CA6A3}"/>
              </a:ext>
            </a:extLst>
          </p:cNvPr>
          <p:cNvSpPr/>
          <p:nvPr/>
        </p:nvSpPr>
        <p:spPr>
          <a:xfrm>
            <a:off x="9354833" y="1874863"/>
            <a:ext cx="566898" cy="440611"/>
          </a:xfrm>
          <a:custGeom>
            <a:avLst/>
            <a:gdLst/>
            <a:ahLst/>
            <a:cxnLst/>
            <a:rect l="l" t="t" r="r" b="b"/>
            <a:pathLst>
              <a:path w="6693" h="5202" extrusionOk="0">
                <a:moveTo>
                  <a:pt x="2424" y="1"/>
                </a:moveTo>
                <a:lnTo>
                  <a:pt x="2163" y="19"/>
                </a:lnTo>
                <a:lnTo>
                  <a:pt x="1939" y="38"/>
                </a:lnTo>
                <a:lnTo>
                  <a:pt x="1697" y="94"/>
                </a:lnTo>
                <a:lnTo>
                  <a:pt x="1473" y="150"/>
                </a:lnTo>
                <a:lnTo>
                  <a:pt x="1268" y="224"/>
                </a:lnTo>
                <a:lnTo>
                  <a:pt x="1063" y="318"/>
                </a:lnTo>
                <a:lnTo>
                  <a:pt x="877" y="429"/>
                </a:lnTo>
                <a:lnTo>
                  <a:pt x="709" y="541"/>
                </a:lnTo>
                <a:lnTo>
                  <a:pt x="560" y="672"/>
                </a:lnTo>
                <a:lnTo>
                  <a:pt x="411" y="821"/>
                </a:lnTo>
                <a:lnTo>
                  <a:pt x="299" y="970"/>
                </a:lnTo>
                <a:lnTo>
                  <a:pt x="187" y="1138"/>
                </a:lnTo>
                <a:lnTo>
                  <a:pt x="113" y="1305"/>
                </a:lnTo>
                <a:lnTo>
                  <a:pt x="57" y="1492"/>
                </a:lnTo>
                <a:lnTo>
                  <a:pt x="19" y="1678"/>
                </a:lnTo>
                <a:lnTo>
                  <a:pt x="1" y="1865"/>
                </a:lnTo>
                <a:lnTo>
                  <a:pt x="19" y="2014"/>
                </a:lnTo>
                <a:lnTo>
                  <a:pt x="38" y="2144"/>
                </a:lnTo>
                <a:lnTo>
                  <a:pt x="75" y="2293"/>
                </a:lnTo>
                <a:lnTo>
                  <a:pt x="131" y="2424"/>
                </a:lnTo>
                <a:lnTo>
                  <a:pt x="187" y="2554"/>
                </a:lnTo>
                <a:lnTo>
                  <a:pt x="262" y="2685"/>
                </a:lnTo>
                <a:lnTo>
                  <a:pt x="355" y="2815"/>
                </a:lnTo>
                <a:lnTo>
                  <a:pt x="448" y="2927"/>
                </a:lnTo>
                <a:lnTo>
                  <a:pt x="318" y="3169"/>
                </a:lnTo>
                <a:lnTo>
                  <a:pt x="187" y="3375"/>
                </a:lnTo>
                <a:lnTo>
                  <a:pt x="38" y="3561"/>
                </a:lnTo>
                <a:lnTo>
                  <a:pt x="1" y="3617"/>
                </a:lnTo>
                <a:lnTo>
                  <a:pt x="19" y="3654"/>
                </a:lnTo>
                <a:lnTo>
                  <a:pt x="57" y="3710"/>
                </a:lnTo>
                <a:lnTo>
                  <a:pt x="262" y="3710"/>
                </a:lnTo>
                <a:lnTo>
                  <a:pt x="411" y="3691"/>
                </a:lnTo>
                <a:lnTo>
                  <a:pt x="672" y="3635"/>
                </a:lnTo>
                <a:lnTo>
                  <a:pt x="914" y="3542"/>
                </a:lnTo>
                <a:lnTo>
                  <a:pt x="1119" y="3430"/>
                </a:lnTo>
                <a:lnTo>
                  <a:pt x="1417" y="3542"/>
                </a:lnTo>
                <a:lnTo>
                  <a:pt x="1734" y="3635"/>
                </a:lnTo>
                <a:lnTo>
                  <a:pt x="2070" y="3691"/>
                </a:lnTo>
                <a:lnTo>
                  <a:pt x="2424" y="3710"/>
                </a:lnTo>
                <a:lnTo>
                  <a:pt x="2666" y="3710"/>
                </a:lnTo>
                <a:lnTo>
                  <a:pt x="2909" y="3673"/>
                </a:lnTo>
                <a:lnTo>
                  <a:pt x="3132" y="3635"/>
                </a:lnTo>
                <a:lnTo>
                  <a:pt x="3356" y="3580"/>
                </a:lnTo>
                <a:lnTo>
                  <a:pt x="3561" y="3486"/>
                </a:lnTo>
                <a:lnTo>
                  <a:pt x="3766" y="3393"/>
                </a:lnTo>
                <a:lnTo>
                  <a:pt x="3952" y="3300"/>
                </a:lnTo>
                <a:lnTo>
                  <a:pt x="4120" y="3169"/>
                </a:lnTo>
                <a:lnTo>
                  <a:pt x="4288" y="3039"/>
                </a:lnTo>
                <a:lnTo>
                  <a:pt x="4418" y="2890"/>
                </a:lnTo>
                <a:lnTo>
                  <a:pt x="4549" y="2741"/>
                </a:lnTo>
                <a:lnTo>
                  <a:pt x="4642" y="2592"/>
                </a:lnTo>
                <a:lnTo>
                  <a:pt x="4717" y="2405"/>
                </a:lnTo>
                <a:lnTo>
                  <a:pt x="4791" y="2237"/>
                </a:lnTo>
                <a:lnTo>
                  <a:pt x="4810" y="2051"/>
                </a:lnTo>
                <a:lnTo>
                  <a:pt x="4828" y="1865"/>
                </a:lnTo>
                <a:lnTo>
                  <a:pt x="4810" y="1678"/>
                </a:lnTo>
                <a:lnTo>
                  <a:pt x="4791" y="1492"/>
                </a:lnTo>
                <a:lnTo>
                  <a:pt x="4717" y="1305"/>
                </a:lnTo>
                <a:lnTo>
                  <a:pt x="4642" y="1138"/>
                </a:lnTo>
                <a:lnTo>
                  <a:pt x="4549" y="970"/>
                </a:lnTo>
                <a:lnTo>
                  <a:pt x="4418" y="821"/>
                </a:lnTo>
                <a:lnTo>
                  <a:pt x="4288" y="672"/>
                </a:lnTo>
                <a:lnTo>
                  <a:pt x="4120" y="541"/>
                </a:lnTo>
                <a:lnTo>
                  <a:pt x="3952" y="429"/>
                </a:lnTo>
                <a:lnTo>
                  <a:pt x="3766" y="318"/>
                </a:lnTo>
                <a:lnTo>
                  <a:pt x="3561" y="224"/>
                </a:lnTo>
                <a:lnTo>
                  <a:pt x="3356" y="150"/>
                </a:lnTo>
                <a:lnTo>
                  <a:pt x="3132" y="94"/>
                </a:lnTo>
                <a:lnTo>
                  <a:pt x="2909" y="38"/>
                </a:lnTo>
                <a:lnTo>
                  <a:pt x="2666" y="19"/>
                </a:lnTo>
                <a:lnTo>
                  <a:pt x="2424" y="1"/>
                </a:lnTo>
                <a:close/>
                <a:moveTo>
                  <a:pt x="5183" y="1622"/>
                </a:moveTo>
                <a:lnTo>
                  <a:pt x="5201" y="1865"/>
                </a:lnTo>
                <a:lnTo>
                  <a:pt x="5183" y="2088"/>
                </a:lnTo>
                <a:lnTo>
                  <a:pt x="5145" y="2312"/>
                </a:lnTo>
                <a:lnTo>
                  <a:pt x="5071" y="2517"/>
                </a:lnTo>
                <a:lnTo>
                  <a:pt x="4978" y="2722"/>
                </a:lnTo>
                <a:lnTo>
                  <a:pt x="4866" y="2927"/>
                </a:lnTo>
                <a:lnTo>
                  <a:pt x="4735" y="3114"/>
                </a:lnTo>
                <a:lnTo>
                  <a:pt x="4568" y="3281"/>
                </a:lnTo>
                <a:lnTo>
                  <a:pt x="4381" y="3430"/>
                </a:lnTo>
                <a:lnTo>
                  <a:pt x="4195" y="3580"/>
                </a:lnTo>
                <a:lnTo>
                  <a:pt x="3971" y="3710"/>
                </a:lnTo>
                <a:lnTo>
                  <a:pt x="3747" y="3822"/>
                </a:lnTo>
                <a:lnTo>
                  <a:pt x="3505" y="3915"/>
                </a:lnTo>
                <a:lnTo>
                  <a:pt x="3244" y="3990"/>
                </a:lnTo>
                <a:lnTo>
                  <a:pt x="2983" y="4046"/>
                </a:lnTo>
                <a:lnTo>
                  <a:pt x="2704" y="4083"/>
                </a:lnTo>
                <a:lnTo>
                  <a:pt x="2238" y="4083"/>
                </a:lnTo>
                <a:lnTo>
                  <a:pt x="2051" y="4064"/>
                </a:lnTo>
                <a:lnTo>
                  <a:pt x="2126" y="4195"/>
                </a:lnTo>
                <a:lnTo>
                  <a:pt x="2219" y="4306"/>
                </a:lnTo>
                <a:lnTo>
                  <a:pt x="2312" y="4418"/>
                </a:lnTo>
                <a:lnTo>
                  <a:pt x="2405" y="4530"/>
                </a:lnTo>
                <a:lnTo>
                  <a:pt x="2648" y="4717"/>
                </a:lnTo>
                <a:lnTo>
                  <a:pt x="2927" y="4884"/>
                </a:lnTo>
                <a:lnTo>
                  <a:pt x="3225" y="5015"/>
                </a:lnTo>
                <a:lnTo>
                  <a:pt x="3561" y="5127"/>
                </a:lnTo>
                <a:lnTo>
                  <a:pt x="3915" y="5183"/>
                </a:lnTo>
                <a:lnTo>
                  <a:pt x="4269" y="5201"/>
                </a:lnTo>
                <a:lnTo>
                  <a:pt x="4623" y="5183"/>
                </a:lnTo>
                <a:lnTo>
                  <a:pt x="4959" y="5127"/>
                </a:lnTo>
                <a:lnTo>
                  <a:pt x="5276" y="5033"/>
                </a:lnTo>
                <a:lnTo>
                  <a:pt x="5574" y="4903"/>
                </a:lnTo>
                <a:lnTo>
                  <a:pt x="5779" y="5015"/>
                </a:lnTo>
                <a:lnTo>
                  <a:pt x="6021" y="5108"/>
                </a:lnTo>
                <a:lnTo>
                  <a:pt x="6282" y="5183"/>
                </a:lnTo>
                <a:lnTo>
                  <a:pt x="6432" y="5201"/>
                </a:lnTo>
                <a:lnTo>
                  <a:pt x="6599" y="5201"/>
                </a:lnTo>
                <a:lnTo>
                  <a:pt x="6655" y="5183"/>
                </a:lnTo>
                <a:lnTo>
                  <a:pt x="6674" y="5145"/>
                </a:lnTo>
                <a:lnTo>
                  <a:pt x="6692" y="5089"/>
                </a:lnTo>
                <a:lnTo>
                  <a:pt x="6655" y="5052"/>
                </a:lnTo>
                <a:lnTo>
                  <a:pt x="6506" y="4866"/>
                </a:lnTo>
                <a:lnTo>
                  <a:pt x="6376" y="4661"/>
                </a:lnTo>
                <a:lnTo>
                  <a:pt x="6245" y="4418"/>
                </a:lnTo>
                <a:lnTo>
                  <a:pt x="6338" y="4288"/>
                </a:lnTo>
                <a:lnTo>
                  <a:pt x="6432" y="4176"/>
                </a:lnTo>
                <a:lnTo>
                  <a:pt x="6506" y="4046"/>
                </a:lnTo>
                <a:lnTo>
                  <a:pt x="6562" y="3915"/>
                </a:lnTo>
                <a:lnTo>
                  <a:pt x="6618" y="3785"/>
                </a:lnTo>
                <a:lnTo>
                  <a:pt x="6655" y="3635"/>
                </a:lnTo>
                <a:lnTo>
                  <a:pt x="6674" y="3486"/>
                </a:lnTo>
                <a:lnTo>
                  <a:pt x="6692" y="3337"/>
                </a:lnTo>
                <a:lnTo>
                  <a:pt x="6674" y="3207"/>
                </a:lnTo>
                <a:lnTo>
                  <a:pt x="6655" y="3058"/>
                </a:lnTo>
                <a:lnTo>
                  <a:pt x="6618" y="2927"/>
                </a:lnTo>
                <a:lnTo>
                  <a:pt x="6581" y="2797"/>
                </a:lnTo>
                <a:lnTo>
                  <a:pt x="6525" y="2666"/>
                </a:lnTo>
                <a:lnTo>
                  <a:pt x="6450" y="2536"/>
                </a:lnTo>
                <a:lnTo>
                  <a:pt x="6357" y="2405"/>
                </a:lnTo>
                <a:lnTo>
                  <a:pt x="6264" y="2293"/>
                </a:lnTo>
                <a:lnTo>
                  <a:pt x="6171" y="2200"/>
                </a:lnTo>
                <a:lnTo>
                  <a:pt x="6040" y="2088"/>
                </a:lnTo>
                <a:lnTo>
                  <a:pt x="5798" y="1902"/>
                </a:lnTo>
                <a:lnTo>
                  <a:pt x="5500" y="1753"/>
                </a:lnTo>
                <a:lnTo>
                  <a:pt x="5183" y="1622"/>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extBox 9">
            <a:extLst>
              <a:ext uri="{FF2B5EF4-FFF2-40B4-BE49-F238E27FC236}">
                <a16:creationId xmlns:a16="http://schemas.microsoft.com/office/drawing/2014/main" id="{81F53D56-2CB2-10BF-7A75-2BF5C760D65C}"/>
              </a:ext>
            </a:extLst>
          </p:cNvPr>
          <p:cNvSpPr txBox="1"/>
          <p:nvPr/>
        </p:nvSpPr>
        <p:spPr>
          <a:xfrm>
            <a:off x="830560" y="1637141"/>
            <a:ext cx="8245504" cy="4081117"/>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 typeface="Arial"/>
              <a:buNone/>
              <a:tabLst/>
              <a:defRPr/>
            </a:pPr>
            <a:r>
              <a:rPr kumimoji="0" lang="en-US" sz="2400" b="0" i="0" u="none" strike="noStrike" kern="1200" cap="none" spc="0" normalizeH="0" baseline="0" noProof="0" dirty="0">
                <a:ln>
                  <a:noFill/>
                </a:ln>
                <a:solidFill>
                  <a:srgbClr val="003841"/>
                </a:solidFill>
                <a:effectLst/>
                <a:uLnTx/>
                <a:uFillTx/>
                <a:latin typeface="Calibri" panose="020F0502020204030204"/>
                <a:ea typeface="+mn-ea"/>
                <a:cs typeface="+mn-cs"/>
              </a:rPr>
              <a:t>Throws it right back at the customer by setting an appealing ‘condition’ to buy from you now!</a:t>
            </a:r>
          </a:p>
          <a:p>
            <a:pPr marL="0" marR="0" lvl="0" indent="0" algn="l" defTabSz="914400" rtl="0" eaLnBrk="1" fontAlgn="auto" latinLnBrk="0" hangingPunct="1">
              <a:lnSpc>
                <a:spcPct val="90000"/>
              </a:lnSpc>
              <a:spcBef>
                <a:spcPts val="0"/>
              </a:spcBef>
              <a:spcAft>
                <a:spcPts val="0"/>
              </a:spcAft>
              <a:buClrTx/>
              <a:buSzTx/>
              <a:buFont typeface="Arial"/>
              <a:buNone/>
              <a:tabLst/>
              <a:defRPr/>
            </a:pPr>
            <a:endParaRPr kumimoji="0" lang="en-US" sz="2400" b="0" i="0" u="none" strike="noStrike" kern="1200" cap="none" spc="0" normalizeH="0" baseline="0" noProof="0" dirty="0">
              <a:ln>
                <a:noFill/>
              </a:ln>
              <a:solidFill>
                <a:srgbClr val="003841"/>
              </a:solidFill>
              <a:effectLst/>
              <a:uLnTx/>
              <a:uFillTx/>
              <a:latin typeface="Calibri" panose="020F0502020204030204"/>
              <a:ea typeface="+mn-ea"/>
              <a:cs typeface="+mn-cs"/>
            </a:endParaRPr>
          </a:p>
          <a:p>
            <a:pPr marL="285750" marR="0" lvl="0" indent="-285750" algn="l" defTabSz="914400" rtl="0" eaLnBrk="1" fontAlgn="auto" latinLnBrk="0" hangingPunct="1">
              <a:lnSpc>
                <a:spcPct val="90000"/>
              </a:lnSpc>
              <a:spcBef>
                <a:spcPts val="0"/>
              </a:spcBef>
              <a:spcAft>
                <a:spcPts val="0"/>
              </a:spcAft>
              <a:buClr>
                <a:srgbClr val="DE0A1D"/>
              </a:buClr>
              <a:buSzTx/>
              <a:buFont typeface="Arial" panose="020B0604020202020204" pitchFamily="34" charset="0"/>
              <a:buChar char="•"/>
              <a:tabLst/>
              <a:defRPr/>
            </a:pPr>
            <a:r>
              <a:rPr kumimoji="0" lang="en-US" sz="2400" b="0" i="1" u="none" strike="noStrike" kern="1200" cap="none" spc="0" normalizeH="0" baseline="0" noProof="0" dirty="0">
                <a:ln>
                  <a:noFill/>
                </a:ln>
                <a:solidFill>
                  <a:srgbClr val="003841"/>
                </a:solidFill>
                <a:effectLst/>
                <a:uLnTx/>
                <a:uFillTx/>
                <a:latin typeface="Calibri" panose="020F0502020204030204"/>
                <a:ea typeface="+mn-ea"/>
                <a:cs typeface="+mn-cs"/>
              </a:rPr>
              <a:t>“If I </a:t>
            </a:r>
            <a:r>
              <a:rPr lang="en-US" sz="2400" i="1" dirty="0">
                <a:solidFill>
                  <a:srgbClr val="003841"/>
                </a:solidFill>
                <a:latin typeface="Calibri" panose="020F0502020204030204"/>
              </a:rPr>
              <a:t>put in place a payment plan</a:t>
            </a:r>
            <a:r>
              <a:rPr kumimoji="0" lang="en-US" sz="2400" b="0" i="1" u="none" strike="noStrike" kern="1200" cap="none" spc="0" normalizeH="0" baseline="0" noProof="0" dirty="0">
                <a:ln>
                  <a:noFill/>
                </a:ln>
                <a:solidFill>
                  <a:srgbClr val="003841"/>
                </a:solidFill>
                <a:effectLst/>
                <a:uLnTx/>
                <a:uFillTx/>
                <a:latin typeface="Calibri" panose="020F0502020204030204"/>
                <a:ea typeface="+mn-ea"/>
                <a:cs typeface="+mn-cs"/>
              </a:rPr>
              <a:t> for you,  will you consider doing business with us?</a:t>
            </a:r>
          </a:p>
          <a:p>
            <a:pPr marL="285750" marR="0" lvl="0" indent="-285750" algn="l" defTabSz="914400" rtl="0" eaLnBrk="1" fontAlgn="auto" latinLnBrk="0" hangingPunct="1">
              <a:lnSpc>
                <a:spcPct val="90000"/>
              </a:lnSpc>
              <a:spcBef>
                <a:spcPts val="0"/>
              </a:spcBef>
              <a:spcAft>
                <a:spcPts val="0"/>
              </a:spcAft>
              <a:buClr>
                <a:srgbClr val="DE0A1D"/>
              </a:buClr>
              <a:buSzTx/>
              <a:buFont typeface="Arial" panose="020B0604020202020204" pitchFamily="34" charset="0"/>
              <a:buChar char="•"/>
              <a:tabLst/>
              <a:defRPr/>
            </a:pPr>
            <a:r>
              <a:rPr kumimoji="0" lang="en-US" sz="2400" b="0" i="1" u="none" strike="noStrike" kern="1200" cap="none" spc="0" normalizeH="0" baseline="0" noProof="0" dirty="0">
                <a:ln>
                  <a:noFill/>
                </a:ln>
                <a:solidFill>
                  <a:srgbClr val="003841"/>
                </a:solidFill>
                <a:effectLst/>
                <a:uLnTx/>
                <a:uFillTx/>
                <a:latin typeface="Calibri" panose="020F0502020204030204"/>
                <a:ea typeface="+mn-ea"/>
                <a:cs typeface="+mn-cs"/>
              </a:rPr>
              <a:t>“If we can schedule our appointment in the evening when you’re not as busy, would that suit you better?”</a:t>
            </a:r>
          </a:p>
          <a:p>
            <a:pPr marL="285750" marR="0" lvl="0" indent="-285750" algn="l" defTabSz="914400" rtl="0" eaLnBrk="1" fontAlgn="auto" latinLnBrk="0" hangingPunct="1">
              <a:lnSpc>
                <a:spcPct val="90000"/>
              </a:lnSpc>
              <a:spcBef>
                <a:spcPts val="0"/>
              </a:spcBef>
              <a:spcAft>
                <a:spcPts val="0"/>
              </a:spcAft>
              <a:buClr>
                <a:srgbClr val="DE0A1D"/>
              </a:buClr>
              <a:buSzTx/>
              <a:buFont typeface="Arial" panose="020B0604020202020204" pitchFamily="34" charset="0"/>
              <a:buChar char="•"/>
              <a:tabLst/>
              <a:defRPr/>
            </a:pPr>
            <a:r>
              <a:rPr kumimoji="0" lang="en-US" sz="2400" b="0" i="1" u="none" strike="noStrike" kern="1200" cap="none" spc="0" normalizeH="0" baseline="0" noProof="0" dirty="0">
                <a:ln>
                  <a:noFill/>
                </a:ln>
                <a:solidFill>
                  <a:srgbClr val="003841"/>
                </a:solidFill>
                <a:effectLst/>
                <a:uLnTx/>
                <a:uFillTx/>
                <a:latin typeface="Calibri" panose="020F0502020204030204"/>
                <a:ea typeface="+mn-ea"/>
                <a:cs typeface="+mn-cs"/>
              </a:rPr>
              <a:t>“If we can guarantee delivery before </a:t>
            </a:r>
            <a:r>
              <a:rPr lang="en-US" sz="2400" i="1" dirty="0">
                <a:solidFill>
                  <a:srgbClr val="003841"/>
                </a:solidFill>
                <a:latin typeface="Calibri" panose="020F0502020204030204"/>
              </a:rPr>
              <a:t>&lt;date&gt;, </a:t>
            </a:r>
            <a:r>
              <a:rPr kumimoji="0" lang="en-US" sz="2400" b="0" i="1" u="none" strike="noStrike" kern="1200" cap="none" spc="0" normalizeH="0" baseline="0" noProof="0" dirty="0">
                <a:ln>
                  <a:noFill/>
                </a:ln>
                <a:solidFill>
                  <a:srgbClr val="003841"/>
                </a:solidFill>
                <a:effectLst/>
                <a:uLnTx/>
                <a:uFillTx/>
                <a:latin typeface="Calibri" panose="020F0502020204030204"/>
                <a:ea typeface="+mn-ea"/>
                <a:cs typeface="+mn-cs"/>
              </a:rPr>
              <a:t>will you place the order today?”</a:t>
            </a:r>
          </a:p>
          <a:p>
            <a:pPr marL="342900" marR="0" lvl="0" indent="-342900" algn="l" defTabSz="914400" rtl="0" eaLnBrk="1" fontAlgn="auto" latinLnBrk="0" hangingPunct="1">
              <a:lnSpc>
                <a:spcPct val="90000"/>
              </a:lnSpc>
              <a:spcBef>
                <a:spcPts val="0"/>
              </a:spcBef>
              <a:spcAft>
                <a:spcPts val="0"/>
              </a:spcAft>
              <a:buClr>
                <a:srgbClr val="EC2179"/>
              </a:buClr>
              <a:buSzTx/>
              <a:buFont typeface="Arial" charset="0"/>
              <a:buChar char="•"/>
              <a:tabLst/>
              <a:defRPr/>
            </a:pPr>
            <a:endParaRPr kumimoji="0" lang="en-US" sz="2400" b="0" i="1" u="none" strike="noStrike" kern="1200" cap="none" spc="0" normalizeH="0" baseline="0" noProof="0" dirty="0">
              <a:ln>
                <a:noFill/>
              </a:ln>
              <a:solidFill>
                <a:srgbClr val="003841"/>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a:buNone/>
              <a:tabLst/>
              <a:defRPr/>
            </a:pPr>
            <a:r>
              <a:rPr kumimoji="0" lang="en-US" sz="2400" b="1" i="0" u="none" strike="noStrike" kern="1200" cap="none" spc="0" normalizeH="0" baseline="0" noProof="0" dirty="0">
                <a:ln>
                  <a:noFill/>
                </a:ln>
                <a:solidFill>
                  <a:srgbClr val="DE0A1D"/>
                </a:solidFill>
                <a:effectLst/>
                <a:uLnTx/>
                <a:uFillTx/>
                <a:latin typeface="Calibri" panose="020F0502020204030204"/>
                <a:ea typeface="+mn-ea"/>
                <a:cs typeface="+mn-cs"/>
              </a:rPr>
              <a:t>Underlying Philosophy: </a:t>
            </a:r>
            <a:r>
              <a:rPr kumimoji="0" lang="en-US" sz="2400" b="0" i="0" u="none" strike="noStrike" kern="1200" cap="none" spc="0" normalizeH="0" baseline="0" noProof="0" dirty="0">
                <a:ln>
                  <a:noFill/>
                </a:ln>
                <a:solidFill>
                  <a:srgbClr val="DE0A1D"/>
                </a:solidFill>
                <a:effectLst/>
                <a:uLnTx/>
                <a:uFillTx/>
                <a:latin typeface="Calibri" panose="020F0502020204030204"/>
                <a:ea typeface="+mn-ea"/>
                <a:cs typeface="+mn-cs"/>
              </a:rPr>
              <a:t>Based on the exchange principle</a:t>
            </a:r>
            <a:r>
              <a:rPr lang="en-US" sz="2400" dirty="0">
                <a:solidFill>
                  <a:srgbClr val="DE0A1D"/>
                </a:solidFill>
                <a:latin typeface="Calibri" panose="020F0502020204030204"/>
              </a:rPr>
              <a:t>.</a:t>
            </a:r>
            <a:r>
              <a:rPr kumimoji="0" lang="en-US" sz="2400" b="0" i="0" u="none" strike="noStrike" kern="1200" cap="none" spc="0" normalizeH="0" baseline="0" noProof="0" dirty="0">
                <a:ln>
                  <a:noFill/>
                </a:ln>
                <a:solidFill>
                  <a:srgbClr val="DE0A1D"/>
                </a:solidFill>
                <a:effectLst/>
                <a:uLnTx/>
                <a:uFillTx/>
                <a:latin typeface="Calibri" panose="020F0502020204030204"/>
                <a:ea typeface="+mn-ea"/>
                <a:cs typeface="+mn-cs"/>
              </a:rPr>
              <a:t> </a:t>
            </a:r>
          </a:p>
          <a:p>
            <a:pPr marL="0" marR="0" lvl="0" indent="0" algn="l" defTabSz="914400" rtl="0" eaLnBrk="1" fontAlgn="auto" latinLnBrk="0" hangingPunct="1">
              <a:lnSpc>
                <a:spcPct val="90000"/>
              </a:lnSpc>
              <a:spcBef>
                <a:spcPts val="0"/>
              </a:spcBef>
              <a:spcAft>
                <a:spcPts val="0"/>
              </a:spcAft>
              <a:buClrTx/>
              <a:buSzTx/>
              <a:buFont typeface="Arial"/>
              <a:buNone/>
              <a:tabLst/>
              <a:defRPr/>
            </a:pPr>
            <a:r>
              <a:rPr kumimoji="0" lang="en-US" sz="2400" b="0" i="0" u="none" strike="noStrike" kern="1200" cap="none" spc="0" normalizeH="0" baseline="0" noProof="0" dirty="0">
                <a:ln>
                  <a:noFill/>
                </a:ln>
                <a:solidFill>
                  <a:srgbClr val="DE0A1D"/>
                </a:solidFill>
                <a:effectLst/>
                <a:uLnTx/>
                <a:uFillTx/>
                <a:latin typeface="Calibri" panose="020F0502020204030204"/>
                <a:ea typeface="+mn-ea"/>
                <a:cs typeface="+mn-cs"/>
              </a:rPr>
              <a:t>If I solve your problem then you will buy from me</a:t>
            </a:r>
          </a:p>
        </p:txBody>
      </p:sp>
    </p:spTree>
    <p:extLst>
      <p:ext uri="{BB962C8B-B14F-4D97-AF65-F5344CB8AC3E}">
        <p14:creationId xmlns:p14="http://schemas.microsoft.com/office/powerpoint/2010/main" val="195706407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Bonus Close</a:t>
            </a:r>
          </a:p>
          <a:p>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751058" y="1717260"/>
            <a:ext cx="7282377"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Bef>
                <a:spcPts val="0"/>
              </a:spcBef>
            </a:pPr>
            <a:r>
              <a:rPr lang="en-US" dirty="0"/>
              <a:t>Used when you are almost there!  This is based on giving the customer something extra.</a:t>
            </a:r>
          </a:p>
          <a:p>
            <a:pPr>
              <a:spcBef>
                <a:spcPts val="0"/>
              </a:spcBef>
            </a:pPr>
            <a:endParaRPr lang="en-US" dirty="0"/>
          </a:p>
          <a:p>
            <a:pPr marL="342900" indent="-342900">
              <a:spcBef>
                <a:spcPts val="0"/>
              </a:spcBef>
              <a:buClr>
                <a:srgbClr val="DE0A1D"/>
              </a:buClr>
              <a:buFont typeface="Arial" charset="0"/>
              <a:buChar char="•"/>
            </a:pPr>
            <a:r>
              <a:rPr lang="en-US" i="1" dirty="0"/>
              <a:t>Because you are one of our loyal customers, I am going to give you an extra 10% off/free gift if you book today</a:t>
            </a:r>
          </a:p>
          <a:p>
            <a:pPr>
              <a:spcBef>
                <a:spcPts val="0"/>
              </a:spcBef>
            </a:pPr>
            <a:endParaRPr lang="en-US" dirty="0"/>
          </a:p>
          <a:p>
            <a:pPr>
              <a:spcBef>
                <a:spcPts val="0"/>
              </a:spcBef>
            </a:pPr>
            <a:r>
              <a:rPr lang="en-US" b="1" dirty="0">
                <a:solidFill>
                  <a:srgbClr val="DE0A1D"/>
                </a:solidFill>
              </a:rPr>
              <a:t>Underlying Philosophy: </a:t>
            </a:r>
            <a:r>
              <a:rPr lang="en-US" dirty="0">
                <a:solidFill>
                  <a:srgbClr val="DE0A1D"/>
                </a:solidFill>
              </a:rPr>
              <a:t>Based on the </a:t>
            </a:r>
            <a:r>
              <a:rPr lang="en-US" b="1" dirty="0">
                <a:solidFill>
                  <a:srgbClr val="DE0A1D"/>
                </a:solidFill>
              </a:rPr>
              <a:t>delight</a:t>
            </a:r>
            <a:r>
              <a:rPr lang="en-US" dirty="0">
                <a:solidFill>
                  <a:srgbClr val="DE0A1D"/>
                </a:solidFill>
              </a:rPr>
              <a:t> principle and the fact that you can not only meet but exceed the customer’s expectations</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sp>
        <p:nvSpPr>
          <p:cNvPr id="7" name="Google Shape;126;p7">
            <a:extLst>
              <a:ext uri="{FF2B5EF4-FFF2-40B4-BE49-F238E27FC236}">
                <a16:creationId xmlns:a16="http://schemas.microsoft.com/office/drawing/2014/main" id="{1FC548A2-0047-A4DD-D63D-72C2D7C75CF1}"/>
              </a:ext>
            </a:extLst>
          </p:cNvPr>
          <p:cNvSpPr/>
          <p:nvPr/>
        </p:nvSpPr>
        <p:spPr>
          <a:xfrm>
            <a:off x="8646054" y="1799263"/>
            <a:ext cx="602193" cy="604020"/>
          </a:xfrm>
          <a:custGeom>
            <a:avLst/>
            <a:gdLst/>
            <a:ahLst/>
            <a:cxnLst/>
            <a:rect l="l" t="t" r="r" b="b"/>
            <a:pathLst>
              <a:path w="5929" h="5947" extrusionOk="0">
                <a:moveTo>
                  <a:pt x="784" y="4940"/>
                </a:moveTo>
                <a:lnTo>
                  <a:pt x="839" y="4958"/>
                </a:lnTo>
                <a:lnTo>
                  <a:pt x="933" y="5014"/>
                </a:lnTo>
                <a:lnTo>
                  <a:pt x="989" y="5107"/>
                </a:lnTo>
                <a:lnTo>
                  <a:pt x="1007" y="5145"/>
                </a:lnTo>
                <a:lnTo>
                  <a:pt x="1007" y="5201"/>
                </a:lnTo>
                <a:lnTo>
                  <a:pt x="1007" y="5257"/>
                </a:lnTo>
                <a:lnTo>
                  <a:pt x="989" y="5313"/>
                </a:lnTo>
                <a:lnTo>
                  <a:pt x="933" y="5406"/>
                </a:lnTo>
                <a:lnTo>
                  <a:pt x="839" y="5462"/>
                </a:lnTo>
                <a:lnTo>
                  <a:pt x="784" y="5480"/>
                </a:lnTo>
                <a:lnTo>
                  <a:pt x="672" y="5480"/>
                </a:lnTo>
                <a:lnTo>
                  <a:pt x="634" y="5462"/>
                </a:lnTo>
                <a:lnTo>
                  <a:pt x="541" y="5406"/>
                </a:lnTo>
                <a:lnTo>
                  <a:pt x="485" y="5313"/>
                </a:lnTo>
                <a:lnTo>
                  <a:pt x="467" y="5257"/>
                </a:lnTo>
                <a:lnTo>
                  <a:pt x="448" y="5201"/>
                </a:lnTo>
                <a:lnTo>
                  <a:pt x="467" y="5145"/>
                </a:lnTo>
                <a:lnTo>
                  <a:pt x="485" y="5107"/>
                </a:lnTo>
                <a:lnTo>
                  <a:pt x="541" y="5014"/>
                </a:lnTo>
                <a:lnTo>
                  <a:pt x="634" y="4958"/>
                </a:lnTo>
                <a:lnTo>
                  <a:pt x="672" y="4940"/>
                </a:lnTo>
                <a:close/>
                <a:moveTo>
                  <a:pt x="206" y="2610"/>
                </a:moveTo>
                <a:lnTo>
                  <a:pt x="168" y="2628"/>
                </a:lnTo>
                <a:lnTo>
                  <a:pt x="75" y="2684"/>
                </a:lnTo>
                <a:lnTo>
                  <a:pt x="19" y="2777"/>
                </a:lnTo>
                <a:lnTo>
                  <a:pt x="1" y="2833"/>
                </a:lnTo>
                <a:lnTo>
                  <a:pt x="1" y="2889"/>
                </a:lnTo>
                <a:lnTo>
                  <a:pt x="1" y="5667"/>
                </a:lnTo>
                <a:lnTo>
                  <a:pt x="1" y="5723"/>
                </a:lnTo>
                <a:lnTo>
                  <a:pt x="19" y="5779"/>
                </a:lnTo>
                <a:lnTo>
                  <a:pt x="75" y="5872"/>
                </a:lnTo>
                <a:lnTo>
                  <a:pt x="168" y="5928"/>
                </a:lnTo>
                <a:lnTo>
                  <a:pt x="206" y="5946"/>
                </a:lnTo>
                <a:lnTo>
                  <a:pt x="1250" y="5946"/>
                </a:lnTo>
                <a:lnTo>
                  <a:pt x="1305" y="5928"/>
                </a:lnTo>
                <a:lnTo>
                  <a:pt x="1399" y="5872"/>
                </a:lnTo>
                <a:lnTo>
                  <a:pt x="1455" y="5779"/>
                </a:lnTo>
                <a:lnTo>
                  <a:pt x="1473" y="5723"/>
                </a:lnTo>
                <a:lnTo>
                  <a:pt x="1473" y="5667"/>
                </a:lnTo>
                <a:lnTo>
                  <a:pt x="1473" y="2889"/>
                </a:lnTo>
                <a:lnTo>
                  <a:pt x="1473" y="2833"/>
                </a:lnTo>
                <a:lnTo>
                  <a:pt x="1455" y="2777"/>
                </a:lnTo>
                <a:lnTo>
                  <a:pt x="1399" y="2684"/>
                </a:lnTo>
                <a:lnTo>
                  <a:pt x="1305" y="2628"/>
                </a:lnTo>
                <a:lnTo>
                  <a:pt x="1250" y="2610"/>
                </a:lnTo>
                <a:close/>
                <a:moveTo>
                  <a:pt x="3617" y="0"/>
                </a:moveTo>
                <a:lnTo>
                  <a:pt x="3524" y="19"/>
                </a:lnTo>
                <a:lnTo>
                  <a:pt x="3468" y="75"/>
                </a:lnTo>
                <a:lnTo>
                  <a:pt x="3393" y="168"/>
                </a:lnTo>
                <a:lnTo>
                  <a:pt x="3337" y="261"/>
                </a:lnTo>
                <a:lnTo>
                  <a:pt x="3263" y="485"/>
                </a:lnTo>
                <a:lnTo>
                  <a:pt x="3225" y="671"/>
                </a:lnTo>
                <a:lnTo>
                  <a:pt x="3169" y="858"/>
                </a:lnTo>
                <a:lnTo>
                  <a:pt x="3114" y="1044"/>
                </a:lnTo>
                <a:lnTo>
                  <a:pt x="3039" y="1212"/>
                </a:lnTo>
                <a:lnTo>
                  <a:pt x="2983" y="1286"/>
                </a:lnTo>
                <a:lnTo>
                  <a:pt x="2927" y="1361"/>
                </a:lnTo>
                <a:lnTo>
                  <a:pt x="2797" y="1510"/>
                </a:lnTo>
                <a:lnTo>
                  <a:pt x="2666" y="1659"/>
                </a:lnTo>
                <a:lnTo>
                  <a:pt x="2442" y="1995"/>
                </a:lnTo>
                <a:lnTo>
                  <a:pt x="2200" y="2330"/>
                </a:lnTo>
                <a:lnTo>
                  <a:pt x="2051" y="2498"/>
                </a:lnTo>
                <a:lnTo>
                  <a:pt x="1883" y="2666"/>
                </a:lnTo>
                <a:lnTo>
                  <a:pt x="1865" y="2722"/>
                </a:lnTo>
                <a:lnTo>
                  <a:pt x="1846" y="2777"/>
                </a:lnTo>
                <a:lnTo>
                  <a:pt x="1846" y="5257"/>
                </a:lnTo>
                <a:lnTo>
                  <a:pt x="1865" y="5313"/>
                </a:lnTo>
                <a:lnTo>
                  <a:pt x="1883" y="5350"/>
                </a:lnTo>
                <a:lnTo>
                  <a:pt x="1939" y="5387"/>
                </a:lnTo>
                <a:lnTo>
                  <a:pt x="1995" y="5387"/>
                </a:lnTo>
                <a:lnTo>
                  <a:pt x="2126" y="5406"/>
                </a:lnTo>
                <a:lnTo>
                  <a:pt x="2293" y="5462"/>
                </a:lnTo>
                <a:lnTo>
                  <a:pt x="2592" y="5573"/>
                </a:lnTo>
                <a:lnTo>
                  <a:pt x="2890" y="5704"/>
                </a:lnTo>
                <a:lnTo>
                  <a:pt x="3225" y="5816"/>
                </a:lnTo>
                <a:lnTo>
                  <a:pt x="3393" y="5872"/>
                </a:lnTo>
                <a:lnTo>
                  <a:pt x="3580" y="5909"/>
                </a:lnTo>
                <a:lnTo>
                  <a:pt x="3785" y="5946"/>
                </a:lnTo>
                <a:lnTo>
                  <a:pt x="4400" y="5946"/>
                </a:lnTo>
                <a:lnTo>
                  <a:pt x="4586" y="5928"/>
                </a:lnTo>
                <a:lnTo>
                  <a:pt x="4772" y="5909"/>
                </a:lnTo>
                <a:lnTo>
                  <a:pt x="4940" y="5853"/>
                </a:lnTo>
                <a:lnTo>
                  <a:pt x="5108" y="5797"/>
                </a:lnTo>
                <a:lnTo>
                  <a:pt x="5238" y="5723"/>
                </a:lnTo>
                <a:lnTo>
                  <a:pt x="5332" y="5611"/>
                </a:lnTo>
                <a:lnTo>
                  <a:pt x="5388" y="5499"/>
                </a:lnTo>
                <a:lnTo>
                  <a:pt x="5425" y="5368"/>
                </a:lnTo>
                <a:lnTo>
                  <a:pt x="5425" y="5238"/>
                </a:lnTo>
                <a:lnTo>
                  <a:pt x="5406" y="5089"/>
                </a:lnTo>
                <a:lnTo>
                  <a:pt x="5481" y="4996"/>
                </a:lnTo>
                <a:lnTo>
                  <a:pt x="5537" y="4902"/>
                </a:lnTo>
                <a:lnTo>
                  <a:pt x="5574" y="4809"/>
                </a:lnTo>
                <a:lnTo>
                  <a:pt x="5611" y="4697"/>
                </a:lnTo>
                <a:lnTo>
                  <a:pt x="5630" y="4567"/>
                </a:lnTo>
                <a:lnTo>
                  <a:pt x="5630" y="4455"/>
                </a:lnTo>
                <a:lnTo>
                  <a:pt x="5630" y="4325"/>
                </a:lnTo>
                <a:lnTo>
                  <a:pt x="5593" y="4213"/>
                </a:lnTo>
                <a:lnTo>
                  <a:pt x="5667" y="4101"/>
                </a:lnTo>
                <a:lnTo>
                  <a:pt x="5723" y="3989"/>
                </a:lnTo>
                <a:lnTo>
                  <a:pt x="5742" y="3877"/>
                </a:lnTo>
                <a:lnTo>
                  <a:pt x="5779" y="3747"/>
                </a:lnTo>
                <a:lnTo>
                  <a:pt x="5779" y="3635"/>
                </a:lnTo>
                <a:lnTo>
                  <a:pt x="5760" y="3523"/>
                </a:lnTo>
                <a:lnTo>
                  <a:pt x="5742" y="3393"/>
                </a:lnTo>
                <a:lnTo>
                  <a:pt x="5704" y="3299"/>
                </a:lnTo>
                <a:lnTo>
                  <a:pt x="5798" y="3169"/>
                </a:lnTo>
                <a:lnTo>
                  <a:pt x="5872" y="3038"/>
                </a:lnTo>
                <a:lnTo>
                  <a:pt x="5909" y="2889"/>
                </a:lnTo>
                <a:lnTo>
                  <a:pt x="5928" y="2722"/>
                </a:lnTo>
                <a:lnTo>
                  <a:pt x="5909" y="2591"/>
                </a:lnTo>
                <a:lnTo>
                  <a:pt x="5872" y="2461"/>
                </a:lnTo>
                <a:lnTo>
                  <a:pt x="5816" y="2349"/>
                </a:lnTo>
                <a:lnTo>
                  <a:pt x="5723" y="2256"/>
                </a:lnTo>
                <a:lnTo>
                  <a:pt x="5630" y="2162"/>
                </a:lnTo>
                <a:lnTo>
                  <a:pt x="5518" y="2106"/>
                </a:lnTo>
                <a:lnTo>
                  <a:pt x="5388" y="2069"/>
                </a:lnTo>
                <a:lnTo>
                  <a:pt x="5238" y="2051"/>
                </a:lnTo>
                <a:lnTo>
                  <a:pt x="4064" y="2051"/>
                </a:lnTo>
                <a:lnTo>
                  <a:pt x="4101" y="1920"/>
                </a:lnTo>
                <a:lnTo>
                  <a:pt x="4157" y="1808"/>
                </a:lnTo>
                <a:lnTo>
                  <a:pt x="4288" y="1566"/>
                </a:lnTo>
                <a:lnTo>
                  <a:pt x="4344" y="1435"/>
                </a:lnTo>
                <a:lnTo>
                  <a:pt x="4400" y="1286"/>
                </a:lnTo>
                <a:lnTo>
                  <a:pt x="4437" y="1119"/>
                </a:lnTo>
                <a:lnTo>
                  <a:pt x="4456" y="951"/>
                </a:lnTo>
                <a:lnTo>
                  <a:pt x="4437" y="802"/>
                </a:lnTo>
                <a:lnTo>
                  <a:pt x="4418" y="671"/>
                </a:lnTo>
                <a:lnTo>
                  <a:pt x="4400" y="541"/>
                </a:lnTo>
                <a:lnTo>
                  <a:pt x="4362" y="447"/>
                </a:lnTo>
                <a:lnTo>
                  <a:pt x="4306" y="354"/>
                </a:lnTo>
                <a:lnTo>
                  <a:pt x="4251" y="280"/>
                </a:lnTo>
                <a:lnTo>
                  <a:pt x="4195" y="205"/>
                </a:lnTo>
                <a:lnTo>
                  <a:pt x="4139" y="168"/>
                </a:lnTo>
                <a:lnTo>
                  <a:pt x="3990" y="75"/>
                </a:lnTo>
                <a:lnTo>
                  <a:pt x="3859" y="37"/>
                </a:lnTo>
                <a:lnTo>
                  <a:pt x="3729" y="19"/>
                </a:lnTo>
                <a:lnTo>
                  <a:pt x="3617" y="0"/>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69822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Customer Reference Close</a:t>
            </a:r>
          </a:p>
          <a:p>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7" name="Google Shape;239;p8">
            <a:extLst>
              <a:ext uri="{FF2B5EF4-FFF2-40B4-BE49-F238E27FC236}">
                <a16:creationId xmlns:a16="http://schemas.microsoft.com/office/drawing/2014/main" id="{43584A08-4F37-2687-2522-E7F485C161F4}"/>
              </a:ext>
            </a:extLst>
          </p:cNvPr>
          <p:cNvSpPr/>
          <p:nvPr/>
        </p:nvSpPr>
        <p:spPr>
          <a:xfrm>
            <a:off x="8676100" y="1964864"/>
            <a:ext cx="528063" cy="467784"/>
          </a:xfrm>
          <a:custGeom>
            <a:avLst/>
            <a:gdLst/>
            <a:ahLst/>
            <a:cxnLst/>
            <a:rect l="l" t="t" r="r" b="b"/>
            <a:pathLst>
              <a:path w="6693" h="5929" extrusionOk="0">
                <a:moveTo>
                  <a:pt x="224" y="1"/>
                </a:moveTo>
                <a:lnTo>
                  <a:pt x="168" y="20"/>
                </a:lnTo>
                <a:lnTo>
                  <a:pt x="94" y="75"/>
                </a:lnTo>
                <a:lnTo>
                  <a:pt x="19" y="169"/>
                </a:lnTo>
                <a:lnTo>
                  <a:pt x="19" y="225"/>
                </a:lnTo>
                <a:lnTo>
                  <a:pt x="1" y="281"/>
                </a:lnTo>
                <a:lnTo>
                  <a:pt x="1" y="467"/>
                </a:lnTo>
                <a:lnTo>
                  <a:pt x="19" y="523"/>
                </a:lnTo>
                <a:lnTo>
                  <a:pt x="19" y="560"/>
                </a:lnTo>
                <a:lnTo>
                  <a:pt x="94" y="653"/>
                </a:lnTo>
                <a:lnTo>
                  <a:pt x="168" y="709"/>
                </a:lnTo>
                <a:lnTo>
                  <a:pt x="224" y="728"/>
                </a:lnTo>
                <a:lnTo>
                  <a:pt x="280" y="747"/>
                </a:lnTo>
                <a:lnTo>
                  <a:pt x="1100" y="747"/>
                </a:lnTo>
                <a:lnTo>
                  <a:pt x="1902" y="4717"/>
                </a:lnTo>
                <a:lnTo>
                  <a:pt x="1827" y="4773"/>
                </a:lnTo>
                <a:lnTo>
                  <a:pt x="1771" y="4829"/>
                </a:lnTo>
                <a:lnTo>
                  <a:pt x="1715" y="4903"/>
                </a:lnTo>
                <a:lnTo>
                  <a:pt x="1659" y="4978"/>
                </a:lnTo>
                <a:lnTo>
                  <a:pt x="1622" y="5052"/>
                </a:lnTo>
                <a:lnTo>
                  <a:pt x="1604" y="5127"/>
                </a:lnTo>
                <a:lnTo>
                  <a:pt x="1585" y="5220"/>
                </a:lnTo>
                <a:lnTo>
                  <a:pt x="1585" y="5313"/>
                </a:lnTo>
                <a:lnTo>
                  <a:pt x="1604" y="5444"/>
                </a:lnTo>
                <a:lnTo>
                  <a:pt x="1641" y="5556"/>
                </a:lnTo>
                <a:lnTo>
                  <a:pt x="1697" y="5649"/>
                </a:lnTo>
                <a:lnTo>
                  <a:pt x="1771" y="5742"/>
                </a:lnTo>
                <a:lnTo>
                  <a:pt x="1864" y="5817"/>
                </a:lnTo>
                <a:lnTo>
                  <a:pt x="1976" y="5872"/>
                </a:lnTo>
                <a:lnTo>
                  <a:pt x="2088" y="5910"/>
                </a:lnTo>
                <a:lnTo>
                  <a:pt x="2200" y="5928"/>
                </a:lnTo>
                <a:lnTo>
                  <a:pt x="2330" y="5928"/>
                </a:lnTo>
                <a:lnTo>
                  <a:pt x="2461" y="5891"/>
                </a:lnTo>
                <a:lnTo>
                  <a:pt x="2573" y="5835"/>
                </a:lnTo>
                <a:lnTo>
                  <a:pt x="2685" y="5761"/>
                </a:lnTo>
                <a:lnTo>
                  <a:pt x="2759" y="5649"/>
                </a:lnTo>
                <a:lnTo>
                  <a:pt x="2834" y="5537"/>
                </a:lnTo>
                <a:lnTo>
                  <a:pt x="2871" y="5425"/>
                </a:lnTo>
                <a:lnTo>
                  <a:pt x="2890" y="5295"/>
                </a:lnTo>
                <a:lnTo>
                  <a:pt x="2871" y="5146"/>
                </a:lnTo>
                <a:lnTo>
                  <a:pt x="2834" y="5034"/>
                </a:lnTo>
                <a:lnTo>
                  <a:pt x="2759" y="4922"/>
                </a:lnTo>
                <a:lnTo>
                  <a:pt x="2685" y="4829"/>
                </a:lnTo>
                <a:lnTo>
                  <a:pt x="5126" y="4829"/>
                </a:lnTo>
                <a:lnTo>
                  <a:pt x="5033" y="4922"/>
                </a:lnTo>
                <a:lnTo>
                  <a:pt x="4977" y="5034"/>
                </a:lnTo>
                <a:lnTo>
                  <a:pt x="4940" y="5164"/>
                </a:lnTo>
                <a:lnTo>
                  <a:pt x="4921" y="5295"/>
                </a:lnTo>
                <a:lnTo>
                  <a:pt x="4940" y="5425"/>
                </a:lnTo>
                <a:lnTo>
                  <a:pt x="4977" y="5556"/>
                </a:lnTo>
                <a:lnTo>
                  <a:pt x="5033" y="5649"/>
                </a:lnTo>
                <a:lnTo>
                  <a:pt x="5126" y="5742"/>
                </a:lnTo>
                <a:lnTo>
                  <a:pt x="5220" y="5817"/>
                </a:lnTo>
                <a:lnTo>
                  <a:pt x="5313" y="5891"/>
                </a:lnTo>
                <a:lnTo>
                  <a:pt x="5443" y="5928"/>
                </a:lnTo>
                <a:lnTo>
                  <a:pt x="5704" y="5928"/>
                </a:lnTo>
                <a:lnTo>
                  <a:pt x="5816" y="5891"/>
                </a:lnTo>
                <a:lnTo>
                  <a:pt x="5928" y="5835"/>
                </a:lnTo>
                <a:lnTo>
                  <a:pt x="6021" y="5742"/>
                </a:lnTo>
                <a:lnTo>
                  <a:pt x="6114" y="5649"/>
                </a:lnTo>
                <a:lnTo>
                  <a:pt x="6170" y="5537"/>
                </a:lnTo>
                <a:lnTo>
                  <a:pt x="6208" y="5425"/>
                </a:lnTo>
                <a:lnTo>
                  <a:pt x="6226" y="5295"/>
                </a:lnTo>
                <a:lnTo>
                  <a:pt x="6208" y="5183"/>
                </a:lnTo>
                <a:lnTo>
                  <a:pt x="6189" y="5108"/>
                </a:lnTo>
                <a:lnTo>
                  <a:pt x="6170" y="5015"/>
                </a:lnTo>
                <a:lnTo>
                  <a:pt x="6114" y="4940"/>
                </a:lnTo>
                <a:lnTo>
                  <a:pt x="6077" y="4866"/>
                </a:lnTo>
                <a:lnTo>
                  <a:pt x="6003" y="4810"/>
                </a:lnTo>
                <a:lnTo>
                  <a:pt x="5928" y="4754"/>
                </a:lnTo>
                <a:lnTo>
                  <a:pt x="5853" y="4698"/>
                </a:lnTo>
                <a:lnTo>
                  <a:pt x="5928" y="4419"/>
                </a:lnTo>
                <a:lnTo>
                  <a:pt x="5928" y="4363"/>
                </a:lnTo>
                <a:lnTo>
                  <a:pt x="5928" y="4288"/>
                </a:lnTo>
                <a:lnTo>
                  <a:pt x="5891" y="4232"/>
                </a:lnTo>
                <a:lnTo>
                  <a:pt x="5872" y="4176"/>
                </a:lnTo>
                <a:lnTo>
                  <a:pt x="5816" y="4139"/>
                </a:lnTo>
                <a:lnTo>
                  <a:pt x="5779" y="4102"/>
                </a:lnTo>
                <a:lnTo>
                  <a:pt x="5723" y="4083"/>
                </a:lnTo>
                <a:lnTo>
                  <a:pt x="2536" y="4083"/>
                </a:lnTo>
                <a:lnTo>
                  <a:pt x="2461" y="3710"/>
                </a:lnTo>
                <a:lnTo>
                  <a:pt x="5853" y="3710"/>
                </a:lnTo>
                <a:lnTo>
                  <a:pt x="5947" y="3692"/>
                </a:lnTo>
                <a:lnTo>
                  <a:pt x="6040" y="3654"/>
                </a:lnTo>
                <a:lnTo>
                  <a:pt x="6096" y="3580"/>
                </a:lnTo>
                <a:lnTo>
                  <a:pt x="6133" y="3487"/>
                </a:lnTo>
                <a:lnTo>
                  <a:pt x="6674" y="1082"/>
                </a:lnTo>
                <a:lnTo>
                  <a:pt x="6692" y="1007"/>
                </a:lnTo>
                <a:lnTo>
                  <a:pt x="6674" y="952"/>
                </a:lnTo>
                <a:lnTo>
                  <a:pt x="6655" y="896"/>
                </a:lnTo>
                <a:lnTo>
                  <a:pt x="6618" y="840"/>
                </a:lnTo>
                <a:lnTo>
                  <a:pt x="6580" y="802"/>
                </a:lnTo>
                <a:lnTo>
                  <a:pt x="6524" y="765"/>
                </a:lnTo>
                <a:lnTo>
                  <a:pt x="6469" y="747"/>
                </a:lnTo>
                <a:lnTo>
                  <a:pt x="1846" y="747"/>
                </a:lnTo>
                <a:lnTo>
                  <a:pt x="1753" y="225"/>
                </a:lnTo>
                <a:lnTo>
                  <a:pt x="1715" y="131"/>
                </a:lnTo>
                <a:lnTo>
                  <a:pt x="1641" y="57"/>
                </a:lnTo>
                <a:lnTo>
                  <a:pt x="1566" y="20"/>
                </a:lnTo>
                <a:lnTo>
                  <a:pt x="1473"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extBox 9">
            <a:extLst>
              <a:ext uri="{FF2B5EF4-FFF2-40B4-BE49-F238E27FC236}">
                <a16:creationId xmlns:a16="http://schemas.microsoft.com/office/drawing/2014/main" id="{EDD1EC26-CC1C-69B4-38EE-70C71DA37E15}"/>
              </a:ext>
            </a:extLst>
          </p:cNvPr>
          <p:cNvSpPr txBox="1"/>
          <p:nvPr/>
        </p:nvSpPr>
        <p:spPr>
          <a:xfrm>
            <a:off x="812148" y="1565257"/>
            <a:ext cx="7863952" cy="4154984"/>
          </a:xfrm>
          <a:prstGeom prst="rect">
            <a:avLst/>
          </a:prstGeom>
          <a:noFill/>
        </p:spPr>
        <p:txBody>
          <a:bodyPr wrap="square">
            <a:spAutoFit/>
          </a:bodyPr>
          <a:lstStyle/>
          <a:p>
            <a:pPr>
              <a:spcBef>
                <a:spcPts val="0"/>
              </a:spcBef>
            </a:pPr>
            <a:r>
              <a:rPr lang="en-US" sz="2400" dirty="0">
                <a:solidFill>
                  <a:srgbClr val="595959"/>
                </a:solidFill>
              </a:rPr>
              <a:t>Use the endorsement of a happy customer to close</a:t>
            </a:r>
          </a:p>
          <a:p>
            <a:pPr>
              <a:spcBef>
                <a:spcPts val="0"/>
              </a:spcBef>
            </a:pPr>
            <a:r>
              <a:rPr lang="en-US" sz="2400" dirty="0">
                <a:solidFill>
                  <a:srgbClr val="595959"/>
                </a:solidFill>
              </a:rPr>
              <a:t>the deal</a:t>
            </a:r>
          </a:p>
          <a:p>
            <a:pPr>
              <a:spcBef>
                <a:spcPts val="0"/>
              </a:spcBef>
            </a:pPr>
            <a:endParaRPr lang="en-US" sz="2400" dirty="0">
              <a:solidFill>
                <a:srgbClr val="595959"/>
              </a:solidFill>
            </a:endParaRPr>
          </a:p>
          <a:p>
            <a:pPr marL="285750" indent="-285750">
              <a:spcBef>
                <a:spcPts val="0"/>
              </a:spcBef>
              <a:buClr>
                <a:srgbClr val="DE0A1D"/>
              </a:buClr>
              <a:buFont typeface="Arial" panose="020B0604020202020204" pitchFamily="34" charset="0"/>
              <a:buChar char="•"/>
            </a:pPr>
            <a:r>
              <a:rPr lang="en-US" sz="2400" i="1" dirty="0">
                <a:solidFill>
                  <a:srgbClr val="595959"/>
                </a:solidFill>
              </a:rPr>
              <a:t>We have a bank of satisfied customers who are delighted with our services – would you like me to arrange a call/visit with one of them?</a:t>
            </a:r>
          </a:p>
          <a:p>
            <a:pPr marL="285750" indent="-285750">
              <a:spcBef>
                <a:spcPts val="0"/>
              </a:spcBef>
              <a:buClr>
                <a:srgbClr val="DE0A1D"/>
              </a:buClr>
              <a:buFont typeface="Arial" panose="020B0604020202020204" pitchFamily="34" charset="0"/>
              <a:buChar char="•"/>
            </a:pPr>
            <a:r>
              <a:rPr lang="en-US" sz="2400" i="1" dirty="0">
                <a:solidFill>
                  <a:srgbClr val="595959"/>
                </a:solidFill>
              </a:rPr>
              <a:t>Here is a reference letter from a customer who bought from me a month ago,  would you like to read her feedback?</a:t>
            </a:r>
          </a:p>
          <a:p>
            <a:pPr marL="342900" indent="-342900">
              <a:spcBef>
                <a:spcPts val="0"/>
              </a:spcBef>
              <a:buClr>
                <a:srgbClr val="EC2179"/>
              </a:buClr>
              <a:buFont typeface="Arial" charset="0"/>
              <a:buChar char="•"/>
            </a:pPr>
            <a:endParaRPr lang="en-US" sz="2400" i="1" dirty="0"/>
          </a:p>
          <a:p>
            <a:pPr>
              <a:spcBef>
                <a:spcPts val="0"/>
              </a:spcBef>
            </a:pPr>
            <a:r>
              <a:rPr lang="en-US" sz="2400" b="1" dirty="0">
                <a:solidFill>
                  <a:srgbClr val="DE0A1D"/>
                </a:solidFill>
              </a:rPr>
              <a:t>Underlying Philosophy: </a:t>
            </a:r>
            <a:r>
              <a:rPr lang="en-US" sz="2400" dirty="0">
                <a:solidFill>
                  <a:srgbClr val="DE0A1D"/>
                </a:solidFill>
              </a:rPr>
              <a:t>Based on convincing the prospect by providing evidence from a credible third-party source</a:t>
            </a:r>
          </a:p>
        </p:txBody>
      </p:sp>
    </p:spTree>
    <p:extLst>
      <p:ext uri="{BB962C8B-B14F-4D97-AF65-F5344CB8AC3E}">
        <p14:creationId xmlns:p14="http://schemas.microsoft.com/office/powerpoint/2010/main" val="103215265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474C93-C61B-CBCC-1438-A349A9569886}"/>
              </a:ext>
            </a:extLst>
          </p:cNvPr>
          <p:cNvSpPr>
            <a:spLocks noGrp="1"/>
          </p:cNvSpPr>
          <p:nvPr>
            <p:ph type="body" sz="quarter" idx="35"/>
          </p:nvPr>
        </p:nvSpPr>
        <p:spPr/>
        <p:txBody>
          <a:bodyPr/>
          <a:lstStyle/>
          <a:p>
            <a:r>
              <a:rPr lang="en-GB" dirty="0">
                <a:solidFill>
                  <a:srgbClr val="DE0A1D"/>
                </a:solidFill>
              </a:rPr>
              <a:t>Powerful Introductory Verbs</a:t>
            </a:r>
            <a:endParaRPr lang="en-IE" dirty="0">
              <a:solidFill>
                <a:srgbClr val="DE0A1D"/>
              </a:solidFill>
            </a:endParaRPr>
          </a:p>
        </p:txBody>
      </p:sp>
      <p:sp>
        <p:nvSpPr>
          <p:cNvPr id="3" name="Text Placeholder 2">
            <a:extLst>
              <a:ext uri="{FF2B5EF4-FFF2-40B4-BE49-F238E27FC236}">
                <a16:creationId xmlns:a16="http://schemas.microsoft.com/office/drawing/2014/main" id="{C0AC6FBE-C78E-0C67-F1E3-96FE424E8CE2}"/>
              </a:ext>
            </a:extLst>
          </p:cNvPr>
          <p:cNvSpPr>
            <a:spLocks noGrp="1"/>
          </p:cNvSpPr>
          <p:nvPr>
            <p:ph type="body" sz="quarter" idx="36"/>
          </p:nvPr>
        </p:nvSpPr>
        <p:spPr>
          <a:xfrm>
            <a:off x="4141347" y="1345616"/>
            <a:ext cx="7324181" cy="999383"/>
          </a:xfrm>
        </p:spPr>
        <p:txBody>
          <a:bodyPr/>
          <a:lstStyle/>
          <a:p>
            <a:pPr marL="134938" lvl="1" indent="0" algn="r">
              <a:lnSpc>
                <a:spcPts val="2400"/>
              </a:lnSpc>
              <a:buClr>
                <a:srgbClr val="EC2179"/>
              </a:buClr>
              <a:buNone/>
              <a:tabLst>
                <a:tab pos="657225" algn="l"/>
              </a:tabLst>
            </a:pPr>
            <a:r>
              <a:rPr lang="en-GB" altLang="en-US" sz="2200" dirty="0">
                <a:solidFill>
                  <a:srgbClr val="003841"/>
                </a:solidFill>
              </a:rPr>
              <a:t>Click here, Book Now, Read this, Download Here,</a:t>
            </a:r>
          </a:p>
          <a:p>
            <a:pPr marL="134938" lvl="1" indent="0" algn="r">
              <a:lnSpc>
                <a:spcPts val="2400"/>
              </a:lnSpc>
              <a:buClr>
                <a:srgbClr val="EC2179"/>
              </a:buClr>
              <a:buNone/>
              <a:tabLst>
                <a:tab pos="657225" algn="l"/>
              </a:tabLst>
            </a:pPr>
            <a:r>
              <a:rPr lang="en-GB" altLang="en-US" sz="2200" dirty="0">
                <a:solidFill>
                  <a:srgbClr val="003841"/>
                </a:solidFill>
              </a:rPr>
              <a:t>Call now, Email for more Information, Order now, Buy now etc </a:t>
            </a:r>
            <a:endParaRPr lang="en-IE" sz="2200" dirty="0"/>
          </a:p>
        </p:txBody>
      </p:sp>
      <p:sp>
        <p:nvSpPr>
          <p:cNvPr id="4" name="Text Placeholder 3">
            <a:extLst>
              <a:ext uri="{FF2B5EF4-FFF2-40B4-BE49-F238E27FC236}">
                <a16:creationId xmlns:a16="http://schemas.microsoft.com/office/drawing/2014/main" id="{11FE7F97-059E-BF74-7CD0-00C72C893CE1}"/>
              </a:ext>
            </a:extLst>
          </p:cNvPr>
          <p:cNvSpPr>
            <a:spLocks noGrp="1"/>
          </p:cNvSpPr>
          <p:nvPr>
            <p:ph type="body" sz="quarter" idx="37"/>
          </p:nvPr>
        </p:nvSpPr>
        <p:spPr/>
        <p:txBody>
          <a:bodyPr/>
          <a:lstStyle/>
          <a:p>
            <a:endParaRPr lang="en-IE"/>
          </a:p>
        </p:txBody>
      </p:sp>
      <p:pic>
        <p:nvPicPr>
          <p:cNvPr id="13" name="Picture Placeholder 12">
            <a:extLst>
              <a:ext uri="{FF2B5EF4-FFF2-40B4-BE49-F238E27FC236}">
                <a16:creationId xmlns:a16="http://schemas.microsoft.com/office/drawing/2014/main" id="{0B040533-7709-E62C-6CA3-7737C691A25D}"/>
              </a:ext>
            </a:extLst>
          </p:cNvPr>
          <p:cNvPicPr>
            <a:picLocks noGrp="1" noChangeAspect="1"/>
          </p:cNvPicPr>
          <p:nvPr>
            <p:ph type="pic" sz="quarter" idx="41"/>
          </p:nvPr>
        </p:nvPicPr>
        <p:blipFill>
          <a:blip r:embed="rId2"/>
          <a:srcRect l="7529" r="7529"/>
          <a:stretch>
            <a:fillRect/>
          </a:stretch>
        </p:blipFill>
        <p:spPr/>
      </p:pic>
      <p:sp>
        <p:nvSpPr>
          <p:cNvPr id="6" name="Text Placeholder 5">
            <a:extLst>
              <a:ext uri="{FF2B5EF4-FFF2-40B4-BE49-F238E27FC236}">
                <a16:creationId xmlns:a16="http://schemas.microsoft.com/office/drawing/2014/main" id="{DA2E220A-8BFF-7F58-24BA-A2CB07E96299}"/>
              </a:ext>
            </a:extLst>
          </p:cNvPr>
          <p:cNvSpPr>
            <a:spLocks noGrp="1"/>
          </p:cNvSpPr>
          <p:nvPr>
            <p:ph type="body" sz="quarter" idx="42"/>
          </p:nvPr>
        </p:nvSpPr>
        <p:spPr/>
        <p:txBody>
          <a:bodyPr/>
          <a:lstStyle/>
          <a:p>
            <a:r>
              <a:rPr lang="en-GB" dirty="0">
                <a:solidFill>
                  <a:srgbClr val="DE0A1D"/>
                </a:solidFill>
              </a:rPr>
              <a:t>Show, Don’t Tell</a:t>
            </a:r>
            <a:endParaRPr lang="en-IE" dirty="0">
              <a:solidFill>
                <a:srgbClr val="DE0A1D"/>
              </a:solidFill>
            </a:endParaRPr>
          </a:p>
        </p:txBody>
      </p:sp>
      <p:sp>
        <p:nvSpPr>
          <p:cNvPr id="7" name="Text Placeholder 6">
            <a:extLst>
              <a:ext uri="{FF2B5EF4-FFF2-40B4-BE49-F238E27FC236}">
                <a16:creationId xmlns:a16="http://schemas.microsoft.com/office/drawing/2014/main" id="{6197DA87-21E0-D7A9-5D22-C5DCE78ACB2C}"/>
              </a:ext>
            </a:extLst>
          </p:cNvPr>
          <p:cNvSpPr>
            <a:spLocks noGrp="1"/>
          </p:cNvSpPr>
          <p:nvPr>
            <p:ph type="body" sz="quarter" idx="43"/>
          </p:nvPr>
        </p:nvSpPr>
        <p:spPr>
          <a:xfrm>
            <a:off x="4345583" y="3216223"/>
            <a:ext cx="7144884" cy="999383"/>
          </a:xfrm>
        </p:spPr>
        <p:txBody>
          <a:bodyPr/>
          <a:lstStyle/>
          <a:p>
            <a:r>
              <a:rPr lang="en-GB" altLang="en-US" dirty="0">
                <a:solidFill>
                  <a:srgbClr val="003841"/>
                </a:solidFill>
              </a:rPr>
              <a:t>If you want them to call.  Share your direct phone number.                            If your call to action is via the internet, then link them to the appropriate page. Use a call to action button</a:t>
            </a:r>
            <a:endParaRPr lang="en-IE" dirty="0"/>
          </a:p>
        </p:txBody>
      </p:sp>
      <p:sp>
        <p:nvSpPr>
          <p:cNvPr id="8" name="Text Placeholder 7">
            <a:extLst>
              <a:ext uri="{FF2B5EF4-FFF2-40B4-BE49-F238E27FC236}">
                <a16:creationId xmlns:a16="http://schemas.microsoft.com/office/drawing/2014/main" id="{42C01080-5CD8-F5C6-D61A-E1B784012F97}"/>
              </a:ext>
            </a:extLst>
          </p:cNvPr>
          <p:cNvSpPr>
            <a:spLocks noGrp="1"/>
          </p:cNvSpPr>
          <p:nvPr>
            <p:ph type="body" sz="quarter" idx="44"/>
          </p:nvPr>
        </p:nvSpPr>
        <p:spPr/>
        <p:txBody>
          <a:bodyPr/>
          <a:lstStyle/>
          <a:p>
            <a:endParaRPr lang="en-IE"/>
          </a:p>
        </p:txBody>
      </p:sp>
      <p:sp>
        <p:nvSpPr>
          <p:cNvPr id="9" name="Text Placeholder 8">
            <a:extLst>
              <a:ext uri="{FF2B5EF4-FFF2-40B4-BE49-F238E27FC236}">
                <a16:creationId xmlns:a16="http://schemas.microsoft.com/office/drawing/2014/main" id="{27E36A96-473A-F206-B3E6-1ED742121BA1}"/>
              </a:ext>
            </a:extLst>
          </p:cNvPr>
          <p:cNvSpPr>
            <a:spLocks noGrp="1"/>
          </p:cNvSpPr>
          <p:nvPr>
            <p:ph type="body" sz="quarter" idx="45"/>
          </p:nvPr>
        </p:nvSpPr>
        <p:spPr/>
        <p:txBody>
          <a:bodyPr/>
          <a:lstStyle/>
          <a:p>
            <a:r>
              <a:rPr lang="en-GB" dirty="0">
                <a:solidFill>
                  <a:srgbClr val="DE0A1D"/>
                </a:solidFill>
              </a:rPr>
              <a:t>Make It Snappy</a:t>
            </a:r>
            <a:endParaRPr lang="en-IE" dirty="0">
              <a:solidFill>
                <a:srgbClr val="DE0A1D"/>
              </a:solidFill>
            </a:endParaRPr>
          </a:p>
        </p:txBody>
      </p:sp>
      <p:sp>
        <p:nvSpPr>
          <p:cNvPr id="10" name="Text Placeholder 9">
            <a:extLst>
              <a:ext uri="{FF2B5EF4-FFF2-40B4-BE49-F238E27FC236}">
                <a16:creationId xmlns:a16="http://schemas.microsoft.com/office/drawing/2014/main" id="{810FB509-A900-32F9-FED4-957C88604475}"/>
              </a:ext>
            </a:extLst>
          </p:cNvPr>
          <p:cNvSpPr>
            <a:spLocks noGrp="1"/>
          </p:cNvSpPr>
          <p:nvPr>
            <p:ph type="body" sz="quarter" idx="46"/>
          </p:nvPr>
        </p:nvSpPr>
        <p:spPr>
          <a:xfrm>
            <a:off x="4345583" y="5132546"/>
            <a:ext cx="7135442" cy="999383"/>
          </a:xfrm>
        </p:spPr>
        <p:txBody>
          <a:bodyPr/>
          <a:lstStyle/>
          <a:p>
            <a:r>
              <a:rPr lang="en-GB" altLang="en-US" dirty="0">
                <a:solidFill>
                  <a:srgbClr val="003841"/>
                </a:solidFill>
              </a:rPr>
              <a:t>You have seconds to grab your customer’s attention. Think of a good catchphrase, e.g. ‘We</a:t>
            </a:r>
            <a:r>
              <a:rPr lang="en-GB" altLang="en-US" i="1" dirty="0">
                <a:solidFill>
                  <a:srgbClr val="003841"/>
                </a:solidFill>
              </a:rPr>
              <a:t> could save you 15% or more on ……….</a:t>
            </a:r>
            <a:r>
              <a:rPr lang="en-GB" altLang="en-US" sz="1800" i="1" dirty="0">
                <a:solidFill>
                  <a:srgbClr val="003841"/>
                </a:solidFill>
              </a:rPr>
              <a:t>’</a:t>
            </a:r>
            <a:endParaRPr lang="en-IE" sz="1800" dirty="0"/>
          </a:p>
        </p:txBody>
      </p:sp>
      <p:sp>
        <p:nvSpPr>
          <p:cNvPr id="11" name="Text Placeholder 10">
            <a:extLst>
              <a:ext uri="{FF2B5EF4-FFF2-40B4-BE49-F238E27FC236}">
                <a16:creationId xmlns:a16="http://schemas.microsoft.com/office/drawing/2014/main" id="{9D98BD04-3C25-D6F6-1C85-3B42C86CBBE1}"/>
              </a:ext>
            </a:extLst>
          </p:cNvPr>
          <p:cNvSpPr>
            <a:spLocks noGrp="1"/>
          </p:cNvSpPr>
          <p:nvPr>
            <p:ph type="body" sz="quarter" idx="47"/>
          </p:nvPr>
        </p:nvSpPr>
        <p:spPr/>
        <p:txBody>
          <a:bodyPr/>
          <a:lstStyle/>
          <a:p>
            <a:endParaRPr lang="en-IE"/>
          </a:p>
        </p:txBody>
      </p:sp>
      <p:sp>
        <p:nvSpPr>
          <p:cNvPr id="14" name="Freeform 10">
            <a:extLst>
              <a:ext uri="{FF2B5EF4-FFF2-40B4-BE49-F238E27FC236}">
                <a16:creationId xmlns:a16="http://schemas.microsoft.com/office/drawing/2014/main" id="{56171945-83FC-CDB7-75BF-5115113135E1}"/>
              </a:ext>
            </a:extLst>
          </p:cNvPr>
          <p:cNvSpPr/>
          <p:nvPr/>
        </p:nvSpPr>
        <p:spPr>
          <a:xfrm>
            <a:off x="0" y="-9010"/>
            <a:ext cx="6553690" cy="69661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3600" b="0" i="0" dirty="0">
                <a:latin typeface="Calibri" panose="020F0502020204030204" pitchFamily="34" charset="0"/>
              </a:rPr>
              <a:t>Create Compelling Calls to Action</a:t>
            </a:r>
          </a:p>
        </p:txBody>
      </p:sp>
      <p:sp>
        <p:nvSpPr>
          <p:cNvPr id="15" name="TextBox 14">
            <a:extLst>
              <a:ext uri="{FF2B5EF4-FFF2-40B4-BE49-F238E27FC236}">
                <a16:creationId xmlns:a16="http://schemas.microsoft.com/office/drawing/2014/main" id="{4E405A46-9DE1-727B-0F71-C350EE3FB481}"/>
              </a:ext>
            </a:extLst>
          </p:cNvPr>
          <p:cNvSpPr txBox="1"/>
          <p:nvPr/>
        </p:nvSpPr>
        <p:spPr>
          <a:xfrm>
            <a:off x="9731229" y="121760"/>
            <a:ext cx="1858137" cy="646331"/>
          </a:xfrm>
          <a:prstGeom prst="rect">
            <a:avLst/>
          </a:prstGeom>
          <a:noFill/>
        </p:spPr>
        <p:txBody>
          <a:bodyPr wrap="none" rtlCol="0">
            <a:spAutoFit/>
          </a:bodyPr>
          <a:lstStyle/>
          <a:p>
            <a:r>
              <a:rPr lang="en-GB" sz="3600" b="1" dirty="0">
                <a:solidFill>
                  <a:srgbClr val="DE0A1D"/>
                </a:solidFill>
              </a:rPr>
              <a:t>INCLUDE</a:t>
            </a:r>
            <a:endParaRPr lang="en-IE" sz="3600" b="1" dirty="0">
              <a:solidFill>
                <a:srgbClr val="DE0A1D"/>
              </a:solidFill>
            </a:endParaRPr>
          </a:p>
        </p:txBody>
      </p:sp>
    </p:spTree>
    <p:extLst>
      <p:ext uri="{BB962C8B-B14F-4D97-AF65-F5344CB8AC3E}">
        <p14:creationId xmlns:p14="http://schemas.microsoft.com/office/powerpoint/2010/main" val="214794056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474C93-C61B-CBCC-1438-A349A9569886}"/>
              </a:ext>
            </a:extLst>
          </p:cNvPr>
          <p:cNvSpPr>
            <a:spLocks noGrp="1"/>
          </p:cNvSpPr>
          <p:nvPr>
            <p:ph type="body" sz="quarter" idx="35"/>
          </p:nvPr>
        </p:nvSpPr>
        <p:spPr/>
        <p:txBody>
          <a:bodyPr/>
          <a:lstStyle/>
          <a:p>
            <a:r>
              <a:rPr lang="en-GB" dirty="0">
                <a:solidFill>
                  <a:srgbClr val="DE0A1D"/>
                </a:solidFill>
              </a:rPr>
              <a:t>Use Proof</a:t>
            </a:r>
            <a:endParaRPr lang="en-IE" dirty="0">
              <a:solidFill>
                <a:srgbClr val="DE0A1D"/>
              </a:solidFill>
            </a:endParaRPr>
          </a:p>
        </p:txBody>
      </p:sp>
      <p:sp>
        <p:nvSpPr>
          <p:cNvPr id="3" name="Text Placeholder 2">
            <a:extLst>
              <a:ext uri="{FF2B5EF4-FFF2-40B4-BE49-F238E27FC236}">
                <a16:creationId xmlns:a16="http://schemas.microsoft.com/office/drawing/2014/main" id="{C0AC6FBE-C78E-0C67-F1E3-96FE424E8CE2}"/>
              </a:ext>
            </a:extLst>
          </p:cNvPr>
          <p:cNvSpPr>
            <a:spLocks noGrp="1"/>
          </p:cNvSpPr>
          <p:nvPr>
            <p:ph type="body" sz="quarter" idx="36"/>
          </p:nvPr>
        </p:nvSpPr>
        <p:spPr>
          <a:xfrm>
            <a:off x="4345582" y="1271940"/>
            <a:ext cx="7129387" cy="999383"/>
          </a:xfrm>
        </p:spPr>
        <p:txBody>
          <a:bodyPr/>
          <a:lstStyle/>
          <a:p>
            <a:r>
              <a:rPr lang="en-GB" altLang="en-US" dirty="0">
                <a:solidFill>
                  <a:srgbClr val="003841"/>
                </a:solidFill>
              </a:rPr>
              <a:t>Where possible support your benefits with data. e.g. ‘over 90% of our customers claim that administration costs are reduced with this software’ </a:t>
            </a:r>
            <a:endParaRPr lang="en-IE" dirty="0"/>
          </a:p>
        </p:txBody>
      </p:sp>
      <p:sp>
        <p:nvSpPr>
          <p:cNvPr id="4" name="Text Placeholder 3">
            <a:extLst>
              <a:ext uri="{FF2B5EF4-FFF2-40B4-BE49-F238E27FC236}">
                <a16:creationId xmlns:a16="http://schemas.microsoft.com/office/drawing/2014/main" id="{11FE7F97-059E-BF74-7CD0-00C72C893CE1}"/>
              </a:ext>
            </a:extLst>
          </p:cNvPr>
          <p:cNvSpPr>
            <a:spLocks noGrp="1"/>
          </p:cNvSpPr>
          <p:nvPr>
            <p:ph type="body" sz="quarter" idx="37"/>
          </p:nvPr>
        </p:nvSpPr>
        <p:spPr/>
        <p:txBody>
          <a:bodyPr/>
          <a:lstStyle/>
          <a:p>
            <a:r>
              <a:rPr lang="en-GB" dirty="0"/>
              <a:t>4</a:t>
            </a:r>
            <a:endParaRPr lang="en-IE" dirty="0"/>
          </a:p>
        </p:txBody>
      </p:sp>
      <p:pic>
        <p:nvPicPr>
          <p:cNvPr id="13" name="Picture Placeholder 12">
            <a:extLst>
              <a:ext uri="{FF2B5EF4-FFF2-40B4-BE49-F238E27FC236}">
                <a16:creationId xmlns:a16="http://schemas.microsoft.com/office/drawing/2014/main" id="{0B040533-7709-E62C-6CA3-7737C691A25D}"/>
              </a:ext>
            </a:extLst>
          </p:cNvPr>
          <p:cNvPicPr>
            <a:picLocks noGrp="1" noChangeAspect="1"/>
          </p:cNvPicPr>
          <p:nvPr>
            <p:ph type="pic" sz="quarter" idx="41"/>
          </p:nvPr>
        </p:nvPicPr>
        <p:blipFill>
          <a:blip r:embed="rId2"/>
          <a:srcRect l="7529" r="7529"/>
          <a:stretch>
            <a:fillRect/>
          </a:stretch>
        </p:blipFill>
        <p:spPr/>
      </p:pic>
      <p:sp>
        <p:nvSpPr>
          <p:cNvPr id="6" name="Text Placeholder 5">
            <a:extLst>
              <a:ext uri="{FF2B5EF4-FFF2-40B4-BE49-F238E27FC236}">
                <a16:creationId xmlns:a16="http://schemas.microsoft.com/office/drawing/2014/main" id="{DA2E220A-8BFF-7F58-24BA-A2CB07E96299}"/>
              </a:ext>
            </a:extLst>
          </p:cNvPr>
          <p:cNvSpPr>
            <a:spLocks noGrp="1"/>
          </p:cNvSpPr>
          <p:nvPr>
            <p:ph type="body" sz="quarter" idx="42"/>
          </p:nvPr>
        </p:nvSpPr>
        <p:spPr/>
        <p:txBody>
          <a:bodyPr/>
          <a:lstStyle/>
          <a:p>
            <a:r>
              <a:rPr lang="en-GB" dirty="0">
                <a:solidFill>
                  <a:srgbClr val="DE0A1D"/>
                </a:solidFill>
              </a:rPr>
              <a:t>Test, Test and Retest</a:t>
            </a:r>
            <a:endParaRPr lang="en-IE" dirty="0">
              <a:solidFill>
                <a:srgbClr val="DE0A1D"/>
              </a:solidFill>
            </a:endParaRPr>
          </a:p>
        </p:txBody>
      </p:sp>
      <p:sp>
        <p:nvSpPr>
          <p:cNvPr id="7" name="Text Placeholder 6">
            <a:extLst>
              <a:ext uri="{FF2B5EF4-FFF2-40B4-BE49-F238E27FC236}">
                <a16:creationId xmlns:a16="http://schemas.microsoft.com/office/drawing/2014/main" id="{6197DA87-21E0-D7A9-5D22-C5DCE78ACB2C}"/>
              </a:ext>
            </a:extLst>
          </p:cNvPr>
          <p:cNvSpPr>
            <a:spLocks noGrp="1"/>
          </p:cNvSpPr>
          <p:nvPr>
            <p:ph type="body" sz="quarter" idx="43"/>
          </p:nvPr>
        </p:nvSpPr>
        <p:spPr>
          <a:xfrm>
            <a:off x="4638514" y="3268749"/>
            <a:ext cx="6827013" cy="999383"/>
          </a:xfrm>
        </p:spPr>
        <p:txBody>
          <a:bodyPr/>
          <a:lstStyle/>
          <a:p>
            <a:r>
              <a:rPr lang="en-GB" altLang="en-US" dirty="0">
                <a:solidFill>
                  <a:srgbClr val="003841"/>
                </a:solidFill>
              </a:rPr>
              <a:t>To see which calls to action work better in terms of getting customers to the buying stage, test. Monitor your sales data analytics and respond accordingly</a:t>
            </a:r>
          </a:p>
          <a:p>
            <a:endParaRPr lang="en-IE" dirty="0"/>
          </a:p>
        </p:txBody>
      </p:sp>
      <p:sp>
        <p:nvSpPr>
          <p:cNvPr id="8" name="Text Placeholder 7">
            <a:extLst>
              <a:ext uri="{FF2B5EF4-FFF2-40B4-BE49-F238E27FC236}">
                <a16:creationId xmlns:a16="http://schemas.microsoft.com/office/drawing/2014/main" id="{42C01080-5CD8-F5C6-D61A-E1B784012F97}"/>
              </a:ext>
            </a:extLst>
          </p:cNvPr>
          <p:cNvSpPr>
            <a:spLocks noGrp="1"/>
          </p:cNvSpPr>
          <p:nvPr>
            <p:ph type="body" sz="quarter" idx="44"/>
          </p:nvPr>
        </p:nvSpPr>
        <p:spPr/>
        <p:txBody>
          <a:bodyPr/>
          <a:lstStyle/>
          <a:p>
            <a:r>
              <a:rPr lang="en-GB" dirty="0"/>
              <a:t>5</a:t>
            </a:r>
            <a:endParaRPr lang="en-IE" dirty="0"/>
          </a:p>
        </p:txBody>
      </p:sp>
      <p:sp>
        <p:nvSpPr>
          <p:cNvPr id="9" name="Text Placeholder 8">
            <a:extLst>
              <a:ext uri="{FF2B5EF4-FFF2-40B4-BE49-F238E27FC236}">
                <a16:creationId xmlns:a16="http://schemas.microsoft.com/office/drawing/2014/main" id="{27E36A96-473A-F206-B3E6-1ED742121BA1}"/>
              </a:ext>
            </a:extLst>
          </p:cNvPr>
          <p:cNvSpPr>
            <a:spLocks noGrp="1"/>
          </p:cNvSpPr>
          <p:nvPr>
            <p:ph type="body" sz="quarter" idx="45"/>
          </p:nvPr>
        </p:nvSpPr>
        <p:spPr>
          <a:xfrm>
            <a:off x="4336141" y="5022174"/>
            <a:ext cx="7019135" cy="339415"/>
          </a:xfrm>
        </p:spPr>
        <p:txBody>
          <a:bodyPr/>
          <a:lstStyle/>
          <a:p>
            <a:r>
              <a:rPr lang="en-GB" sz="3200" dirty="0">
                <a:solidFill>
                  <a:srgbClr val="47B5C8"/>
                </a:solidFill>
              </a:rPr>
              <a:t>Always Remember To Ask For The Sale</a:t>
            </a:r>
            <a:endParaRPr lang="en-IE" sz="3200" dirty="0">
              <a:solidFill>
                <a:srgbClr val="47B5C8"/>
              </a:solidFill>
            </a:endParaRPr>
          </a:p>
        </p:txBody>
      </p:sp>
      <p:sp>
        <p:nvSpPr>
          <p:cNvPr id="14" name="Freeform 10">
            <a:extLst>
              <a:ext uri="{FF2B5EF4-FFF2-40B4-BE49-F238E27FC236}">
                <a16:creationId xmlns:a16="http://schemas.microsoft.com/office/drawing/2014/main" id="{56171945-83FC-CDB7-75BF-5115113135E1}"/>
              </a:ext>
            </a:extLst>
          </p:cNvPr>
          <p:cNvSpPr/>
          <p:nvPr/>
        </p:nvSpPr>
        <p:spPr>
          <a:xfrm>
            <a:off x="0" y="-9010"/>
            <a:ext cx="6553690" cy="69661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3600" b="0" i="0" dirty="0">
                <a:latin typeface="Calibri" panose="020F0502020204030204" pitchFamily="34" charset="0"/>
              </a:rPr>
              <a:t>Create Compelling Calls to Action</a:t>
            </a:r>
          </a:p>
        </p:txBody>
      </p:sp>
      <p:sp>
        <p:nvSpPr>
          <p:cNvPr id="15" name="TextBox 14">
            <a:extLst>
              <a:ext uri="{FF2B5EF4-FFF2-40B4-BE49-F238E27FC236}">
                <a16:creationId xmlns:a16="http://schemas.microsoft.com/office/drawing/2014/main" id="{4E405A46-9DE1-727B-0F71-C350EE3FB481}"/>
              </a:ext>
            </a:extLst>
          </p:cNvPr>
          <p:cNvSpPr txBox="1"/>
          <p:nvPr/>
        </p:nvSpPr>
        <p:spPr>
          <a:xfrm>
            <a:off x="9731229" y="121760"/>
            <a:ext cx="1858137" cy="646331"/>
          </a:xfrm>
          <a:prstGeom prst="rect">
            <a:avLst/>
          </a:prstGeom>
          <a:noFill/>
        </p:spPr>
        <p:txBody>
          <a:bodyPr wrap="none" rtlCol="0">
            <a:spAutoFit/>
          </a:bodyPr>
          <a:lstStyle/>
          <a:p>
            <a:r>
              <a:rPr lang="en-GB" sz="3600" b="1" dirty="0">
                <a:solidFill>
                  <a:srgbClr val="DE0A1D"/>
                </a:solidFill>
              </a:rPr>
              <a:t>INCLUDE</a:t>
            </a:r>
            <a:endParaRPr lang="en-IE" sz="3600" b="1" dirty="0">
              <a:solidFill>
                <a:srgbClr val="DE0A1D"/>
              </a:solidFill>
            </a:endParaRPr>
          </a:p>
        </p:txBody>
      </p:sp>
    </p:spTree>
    <p:extLst>
      <p:ext uri="{BB962C8B-B14F-4D97-AF65-F5344CB8AC3E}">
        <p14:creationId xmlns:p14="http://schemas.microsoft.com/office/powerpoint/2010/main" val="44469298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CC38CFA-EC34-9995-F776-4184379F7D95}"/>
              </a:ext>
            </a:extLst>
          </p:cNvPr>
          <p:cNvPicPr>
            <a:picLocks noGrp="1" noChangeAspect="1"/>
          </p:cNvPicPr>
          <p:nvPr>
            <p:ph type="pic" sz="quarter" idx="42"/>
          </p:nvPr>
        </p:nvPicPr>
        <p:blipFill>
          <a:blip r:embed="rId2"/>
          <a:srcRect t="16192" b="16192"/>
          <a:stretch>
            <a:fillRect/>
          </a:stretch>
        </p:blipFill>
        <p:spPr/>
      </p:pic>
      <p:sp>
        <p:nvSpPr>
          <p:cNvPr id="7" name="Text Placeholder 4">
            <a:extLst>
              <a:ext uri="{FF2B5EF4-FFF2-40B4-BE49-F238E27FC236}">
                <a16:creationId xmlns:a16="http://schemas.microsoft.com/office/drawing/2014/main" id="{CE426CC5-F5BB-B309-B3C9-8A99CECCD113}"/>
              </a:ext>
            </a:extLst>
          </p:cNvPr>
          <p:cNvSpPr>
            <a:spLocks noGrp="1"/>
          </p:cNvSpPr>
          <p:nvPr>
            <p:ph type="body" sz="quarter" idx="18"/>
          </p:nvPr>
        </p:nvSpPr>
        <p:spPr>
          <a:xfrm>
            <a:off x="779463" y="754856"/>
            <a:ext cx="5316537" cy="3025775"/>
          </a:xfrm>
        </p:spPr>
        <p:txBody>
          <a:bodyPr/>
          <a:lstStyle/>
          <a:p>
            <a:pPr marL="0" indent="0">
              <a:spcBef>
                <a:spcPts val="0"/>
              </a:spcBef>
            </a:pPr>
            <a:r>
              <a:rPr lang="en-US" dirty="0"/>
              <a:t>Proper well-documented follow-up to a sales visit is essential </a:t>
            </a:r>
            <a:r>
              <a:rPr lang="en-US" b="1" dirty="0"/>
              <a:t>even if there is no sale</a:t>
            </a:r>
            <a:r>
              <a:rPr lang="en-US" dirty="0"/>
              <a:t> since it is shows courtesy and gives rise to certain potential opportunities</a:t>
            </a:r>
            <a:endParaRPr lang="en-US" sz="1800" dirty="0"/>
          </a:p>
          <a:p>
            <a:pPr>
              <a:spcBef>
                <a:spcPts val="0"/>
              </a:spcBef>
              <a:tabLst>
                <a:tab pos="1281113" algn="l"/>
              </a:tabLst>
            </a:pPr>
            <a:endParaRPr lang="en-US" sz="800" dirty="0"/>
          </a:p>
          <a:p>
            <a:pPr marL="365125" indent="-342900">
              <a:spcBef>
                <a:spcPts val="0"/>
              </a:spcBef>
              <a:buClr>
                <a:srgbClr val="DE0A1D"/>
              </a:buClr>
              <a:buFont typeface="Arial" panose="020B0604020202020204" pitchFamily="34" charset="0"/>
              <a:buChar char="•"/>
            </a:pPr>
            <a:r>
              <a:rPr lang="en-US" dirty="0"/>
              <a:t>Write a written “thank you” correspondence to the client</a:t>
            </a:r>
          </a:p>
          <a:p>
            <a:pPr marL="365125" indent="-342900">
              <a:spcBef>
                <a:spcPts val="0"/>
              </a:spcBef>
              <a:buClr>
                <a:srgbClr val="DE0A1D"/>
              </a:buClr>
              <a:buFont typeface="Arial" panose="020B0604020202020204" pitchFamily="34" charset="0"/>
              <a:buChar char="•"/>
            </a:pPr>
            <a:r>
              <a:rPr lang="en-US" dirty="0"/>
              <a:t>Enclose a few business cards</a:t>
            </a:r>
          </a:p>
          <a:p>
            <a:pPr marL="365125" indent="-342900">
              <a:spcBef>
                <a:spcPts val="0"/>
              </a:spcBef>
              <a:buClr>
                <a:srgbClr val="DE0A1D"/>
              </a:buClr>
              <a:buFont typeface="Arial" panose="020B0604020202020204" pitchFamily="34" charset="0"/>
              <a:buChar char="•"/>
            </a:pPr>
            <a:r>
              <a:rPr lang="en-US" dirty="0"/>
              <a:t>Ask for opportunity to visit them again in 6 months time</a:t>
            </a:r>
          </a:p>
          <a:p>
            <a:pPr marL="365125" indent="-342900">
              <a:spcBef>
                <a:spcPts val="0"/>
              </a:spcBef>
              <a:buClr>
                <a:srgbClr val="DE0A1D"/>
              </a:buClr>
              <a:buFont typeface="Arial" panose="020B0604020202020204" pitchFamily="34" charset="0"/>
              <a:buChar char="•"/>
            </a:pPr>
            <a:r>
              <a:rPr lang="en-US" dirty="0"/>
              <a:t>Don’t be afraid to ask for referrals</a:t>
            </a:r>
          </a:p>
          <a:p>
            <a:pPr marL="365125" indent="-342900">
              <a:spcBef>
                <a:spcPts val="0"/>
              </a:spcBef>
              <a:buClr>
                <a:srgbClr val="DE0A1D"/>
              </a:buClr>
              <a:buFont typeface="Arial" panose="020B0604020202020204" pitchFamily="34" charset="0"/>
              <a:buChar char="•"/>
            </a:pPr>
            <a:r>
              <a:rPr lang="en-US" dirty="0"/>
              <a:t>Ask for feedback on your product service and your presentation</a:t>
            </a:r>
          </a:p>
          <a:p>
            <a:pPr marL="365125" indent="-342900">
              <a:spcBef>
                <a:spcPts val="0"/>
              </a:spcBef>
              <a:buClr>
                <a:srgbClr val="DE0A1D"/>
              </a:buClr>
              <a:buFont typeface="Arial" panose="020B0604020202020204" pitchFamily="34" charset="0"/>
              <a:buChar char="•"/>
            </a:pPr>
            <a:r>
              <a:rPr lang="en-US" dirty="0"/>
              <a:t>Ask for enhancement ideas to the current product or service</a:t>
            </a:r>
          </a:p>
        </p:txBody>
      </p:sp>
      <p:sp>
        <p:nvSpPr>
          <p:cNvPr id="8" name="Freeform 1">
            <a:extLst>
              <a:ext uri="{FF2B5EF4-FFF2-40B4-BE49-F238E27FC236}">
                <a16:creationId xmlns:a16="http://schemas.microsoft.com/office/drawing/2014/main" id="{A34BB102-24A5-343F-BA9D-17E1CBA0BF49}"/>
              </a:ext>
            </a:extLst>
          </p:cNvPr>
          <p:cNvSpPr/>
          <p:nvPr/>
        </p:nvSpPr>
        <p:spPr>
          <a:xfrm rot="10800000">
            <a:off x="6325298" y="292239"/>
            <a:ext cx="586670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 name="Text Placeholder 2">
            <a:extLst>
              <a:ext uri="{FF2B5EF4-FFF2-40B4-BE49-F238E27FC236}">
                <a16:creationId xmlns:a16="http://schemas.microsoft.com/office/drawing/2014/main" id="{E78042A1-47E7-D148-2CB5-73B51BD66FF2}"/>
              </a:ext>
            </a:extLst>
          </p:cNvPr>
          <p:cNvSpPr>
            <a:spLocks noGrp="1"/>
          </p:cNvSpPr>
          <p:nvPr>
            <p:ph type="body" sz="quarter" idx="16"/>
          </p:nvPr>
        </p:nvSpPr>
        <p:spPr>
          <a:xfrm>
            <a:off x="8369122" y="380185"/>
            <a:ext cx="4990998" cy="992652"/>
          </a:xfrm>
        </p:spPr>
        <p:txBody>
          <a:bodyPr/>
          <a:lstStyle/>
          <a:p>
            <a:r>
              <a:rPr lang="en-GB" dirty="0"/>
              <a:t>Always Follow Up</a:t>
            </a:r>
            <a:endParaRPr lang="en-IE" dirty="0"/>
          </a:p>
        </p:txBody>
      </p:sp>
    </p:spTree>
    <p:extLst>
      <p:ext uri="{BB962C8B-B14F-4D97-AF65-F5344CB8AC3E}">
        <p14:creationId xmlns:p14="http://schemas.microsoft.com/office/powerpoint/2010/main" val="360189698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43EDC4-FD06-DABA-ADA3-1E58A592D451}"/>
              </a:ext>
            </a:extLst>
          </p:cNvPr>
          <p:cNvSpPr>
            <a:spLocks noGrp="1"/>
          </p:cNvSpPr>
          <p:nvPr>
            <p:ph type="body" sz="quarter" idx="13"/>
          </p:nvPr>
        </p:nvSpPr>
        <p:spPr>
          <a:xfrm>
            <a:off x="1250830" y="1274746"/>
            <a:ext cx="3873261" cy="3808175"/>
          </a:xfrm>
        </p:spPr>
        <p:txBody>
          <a:bodyPr/>
          <a:lstStyle/>
          <a:p>
            <a:pPr algn="l"/>
            <a:r>
              <a:rPr lang="en-GB" dirty="0"/>
              <a:t>“Don’t celebrate closing a sale, celebrate opening a relationship”</a:t>
            </a:r>
            <a:endParaRPr lang="en-IE" dirty="0"/>
          </a:p>
        </p:txBody>
      </p:sp>
      <p:pic>
        <p:nvPicPr>
          <p:cNvPr id="11" name="Picture Placeholder 10">
            <a:extLst>
              <a:ext uri="{FF2B5EF4-FFF2-40B4-BE49-F238E27FC236}">
                <a16:creationId xmlns:a16="http://schemas.microsoft.com/office/drawing/2014/main" id="{07E0D895-1562-1751-2C1C-9E405238B249}"/>
              </a:ext>
            </a:extLst>
          </p:cNvPr>
          <p:cNvPicPr>
            <a:picLocks noGrp="1" noChangeAspect="1"/>
          </p:cNvPicPr>
          <p:nvPr>
            <p:ph type="pic" sz="quarter" idx="42"/>
          </p:nvPr>
        </p:nvPicPr>
        <p:blipFill>
          <a:blip r:embed="rId2"/>
          <a:srcRect l="12815" r="12815"/>
          <a:stretch>
            <a:fillRect/>
          </a:stretch>
        </p:blipFill>
        <p:spPr/>
      </p:pic>
      <p:sp>
        <p:nvSpPr>
          <p:cNvPr id="4" name="TextBox 3">
            <a:extLst>
              <a:ext uri="{FF2B5EF4-FFF2-40B4-BE49-F238E27FC236}">
                <a16:creationId xmlns:a16="http://schemas.microsoft.com/office/drawing/2014/main" id="{D1FE88CD-CC29-40C8-790C-C053EE9BC554}"/>
              </a:ext>
            </a:extLst>
          </p:cNvPr>
          <p:cNvSpPr txBox="1"/>
          <p:nvPr/>
        </p:nvSpPr>
        <p:spPr>
          <a:xfrm>
            <a:off x="3838755" y="5477774"/>
            <a:ext cx="1413528" cy="369332"/>
          </a:xfrm>
          <a:prstGeom prst="rect">
            <a:avLst/>
          </a:prstGeom>
          <a:noFill/>
        </p:spPr>
        <p:txBody>
          <a:bodyPr wrap="none" rtlCol="0">
            <a:spAutoFit/>
          </a:bodyPr>
          <a:lstStyle/>
          <a:p>
            <a:r>
              <a:rPr lang="en-GB" dirty="0">
                <a:solidFill>
                  <a:schemeClr val="bg1"/>
                </a:solidFill>
              </a:rPr>
              <a:t>Patricia </a:t>
            </a:r>
            <a:r>
              <a:rPr lang="en-GB" dirty="0" err="1">
                <a:solidFill>
                  <a:schemeClr val="bg1"/>
                </a:solidFill>
              </a:rPr>
              <a:t>Fripp</a:t>
            </a:r>
            <a:endParaRPr lang="en-IE" dirty="0">
              <a:solidFill>
                <a:schemeClr val="bg1"/>
              </a:solidFill>
            </a:endParaRPr>
          </a:p>
        </p:txBody>
      </p:sp>
      <p:grpSp>
        <p:nvGrpSpPr>
          <p:cNvPr id="5" name="Group 4">
            <a:extLst>
              <a:ext uri="{FF2B5EF4-FFF2-40B4-BE49-F238E27FC236}">
                <a16:creationId xmlns:a16="http://schemas.microsoft.com/office/drawing/2014/main" id="{B78C2641-68B0-4289-9475-30421D62152A}"/>
              </a:ext>
            </a:extLst>
          </p:cNvPr>
          <p:cNvGrpSpPr/>
          <p:nvPr/>
        </p:nvGrpSpPr>
        <p:grpSpPr>
          <a:xfrm>
            <a:off x="5124091" y="4115119"/>
            <a:ext cx="1487826" cy="1083162"/>
            <a:chOff x="3400450" y="986392"/>
            <a:chExt cx="1487826" cy="1083162"/>
          </a:xfrm>
        </p:grpSpPr>
        <p:sp>
          <p:nvSpPr>
            <p:cNvPr id="6" name="Freeform 9">
              <a:extLst>
                <a:ext uri="{FF2B5EF4-FFF2-40B4-BE49-F238E27FC236}">
                  <a16:creationId xmlns:a16="http://schemas.microsoft.com/office/drawing/2014/main" id="{7CAF83C5-195F-CAE5-664A-B98B0BAAB51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7" name="Freeform 10">
              <a:extLst>
                <a:ext uri="{FF2B5EF4-FFF2-40B4-BE49-F238E27FC236}">
                  <a16:creationId xmlns:a16="http://schemas.microsoft.com/office/drawing/2014/main" id="{9F2DBC0F-F865-BE6D-D602-C24B6DCF9F7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346318699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ABF53-931D-F3FD-1DC6-2BEEDCC8D91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8FBE6C3-DB24-8569-0C09-B92261552330}"/>
              </a:ext>
            </a:extLst>
          </p:cNvPr>
          <p:cNvSpPr>
            <a:spLocks noGrp="1"/>
          </p:cNvSpPr>
          <p:nvPr>
            <p:ph type="body" sz="quarter" idx="16"/>
          </p:nvPr>
        </p:nvSpPr>
        <p:spPr>
          <a:xfrm>
            <a:off x="5148972" y="1655924"/>
            <a:ext cx="6010480" cy="3066422"/>
          </a:xfrm>
        </p:spPr>
        <p:txBody>
          <a:bodyPr/>
          <a:lstStyle/>
          <a:p>
            <a:r>
              <a:rPr lang="en-US" dirty="0"/>
              <a:t>Self reflection exercises</a:t>
            </a:r>
          </a:p>
        </p:txBody>
      </p:sp>
    </p:spTree>
    <p:extLst>
      <p:ext uri="{BB962C8B-B14F-4D97-AF65-F5344CB8AC3E}">
        <p14:creationId xmlns:p14="http://schemas.microsoft.com/office/powerpoint/2010/main" val="390097556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7031</Words>
  <Application>Microsoft Office PowerPoint</Application>
  <PresentationFormat>Widescreen</PresentationFormat>
  <Paragraphs>670</Paragraphs>
  <Slides>103</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103</vt:i4>
      </vt:variant>
    </vt:vector>
  </HeadingPairs>
  <TitlesOfParts>
    <vt:vector size="111" baseType="lpstr">
      <vt:lpstr>Arial</vt:lpstr>
      <vt:lpstr>Arial,Sans-Serif</vt:lpstr>
      <vt:lpstr>Calibri</vt:lpstr>
      <vt:lpstr>Century Gothic</vt:lpstr>
      <vt:lpstr>Montserrat Light</vt:lpstr>
      <vt:lpstr>Segoe UI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Lola Gonzalez</cp:lastModifiedBy>
  <cp:revision>10</cp:revision>
  <dcterms:created xsi:type="dcterms:W3CDTF">2020-10-14T13:32:04Z</dcterms:created>
  <dcterms:modified xsi:type="dcterms:W3CDTF">2025-01-17T12:42:05Z</dcterms:modified>
</cp:coreProperties>
</file>