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media/image26.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11"/>
  </p:notesMasterIdLst>
  <p:sldIdLst>
    <p:sldId id="4346" r:id="rId2"/>
    <p:sldId id="4306" r:id="rId3"/>
    <p:sldId id="4447" r:id="rId4"/>
    <p:sldId id="4360" r:id="rId5"/>
    <p:sldId id="4361" r:id="rId6"/>
    <p:sldId id="4362" r:id="rId7"/>
    <p:sldId id="4363" r:id="rId8"/>
    <p:sldId id="4323" r:id="rId9"/>
    <p:sldId id="4300" r:id="rId10"/>
    <p:sldId id="4350" r:id="rId11"/>
    <p:sldId id="4457" r:id="rId12"/>
    <p:sldId id="4448" r:id="rId13"/>
    <p:sldId id="4577" r:id="rId14"/>
    <p:sldId id="4581" r:id="rId15"/>
    <p:sldId id="4364" r:id="rId16"/>
    <p:sldId id="4450" r:id="rId17"/>
    <p:sldId id="4456" r:id="rId18"/>
    <p:sldId id="4453" r:id="rId19"/>
    <p:sldId id="4454" r:id="rId20"/>
    <p:sldId id="4483" r:id="rId21"/>
    <p:sldId id="4458" r:id="rId22"/>
    <p:sldId id="4484" r:id="rId23"/>
    <p:sldId id="4485" r:id="rId24"/>
    <p:sldId id="4487" r:id="rId25"/>
    <p:sldId id="4486" r:id="rId26"/>
    <p:sldId id="4491" r:id="rId27"/>
    <p:sldId id="4488" r:id="rId28"/>
    <p:sldId id="4489" r:id="rId29"/>
    <p:sldId id="4490" r:id="rId30"/>
    <p:sldId id="4492" r:id="rId31"/>
    <p:sldId id="4459" r:id="rId32"/>
    <p:sldId id="4460" r:id="rId33"/>
    <p:sldId id="4494" r:id="rId34"/>
    <p:sldId id="4493" r:id="rId35"/>
    <p:sldId id="4496" r:id="rId36"/>
    <p:sldId id="4495" r:id="rId37"/>
    <p:sldId id="4499" r:id="rId38"/>
    <p:sldId id="4461" r:id="rId39"/>
    <p:sldId id="4502" r:id="rId40"/>
    <p:sldId id="4500" r:id="rId41"/>
    <p:sldId id="4582" r:id="rId42"/>
    <p:sldId id="4501" r:id="rId43"/>
    <p:sldId id="4522" r:id="rId44"/>
    <p:sldId id="4523" r:id="rId45"/>
    <p:sldId id="4524" r:id="rId46"/>
    <p:sldId id="4503" r:id="rId47"/>
    <p:sldId id="4526" r:id="rId48"/>
    <p:sldId id="4506" r:id="rId49"/>
    <p:sldId id="4504" r:id="rId50"/>
    <p:sldId id="4505" r:id="rId51"/>
    <p:sldId id="4525" r:id="rId52"/>
    <p:sldId id="4527" r:id="rId53"/>
    <p:sldId id="4528" r:id="rId54"/>
    <p:sldId id="4535" r:id="rId55"/>
    <p:sldId id="4533" r:id="rId56"/>
    <p:sldId id="4534" r:id="rId57"/>
    <p:sldId id="4583" r:id="rId58"/>
    <p:sldId id="4585" r:id="rId59"/>
    <p:sldId id="4536" r:id="rId60"/>
    <p:sldId id="4537" r:id="rId61"/>
    <p:sldId id="4529" r:id="rId62"/>
    <p:sldId id="4538" r:id="rId63"/>
    <p:sldId id="4397" r:id="rId64"/>
    <p:sldId id="4530" r:id="rId65"/>
    <p:sldId id="4539" r:id="rId66"/>
    <p:sldId id="4540" r:id="rId67"/>
    <p:sldId id="4507" r:id="rId68"/>
    <p:sldId id="4580" r:id="rId69"/>
    <p:sldId id="4508" r:id="rId70"/>
    <p:sldId id="4462" r:id="rId71"/>
    <p:sldId id="4463" r:id="rId72"/>
    <p:sldId id="4464" r:id="rId73"/>
    <p:sldId id="4509" r:id="rId74"/>
    <p:sldId id="4511" r:id="rId75"/>
    <p:sldId id="4512" r:id="rId76"/>
    <p:sldId id="4541" r:id="rId77"/>
    <p:sldId id="4542" r:id="rId78"/>
    <p:sldId id="4543" r:id="rId79"/>
    <p:sldId id="4544" r:id="rId80"/>
    <p:sldId id="4545" r:id="rId81"/>
    <p:sldId id="4557" r:id="rId82"/>
    <p:sldId id="4558" r:id="rId83"/>
    <p:sldId id="4574" r:id="rId84"/>
    <p:sldId id="4559" r:id="rId85"/>
    <p:sldId id="4566" r:id="rId86"/>
    <p:sldId id="4560" r:id="rId87"/>
    <p:sldId id="4561" r:id="rId88"/>
    <p:sldId id="4567" r:id="rId89"/>
    <p:sldId id="4568" r:id="rId90"/>
    <p:sldId id="4569" r:id="rId91"/>
    <p:sldId id="4570" r:id="rId92"/>
    <p:sldId id="4571" r:id="rId93"/>
    <p:sldId id="4575" r:id="rId94"/>
    <p:sldId id="4572" r:id="rId95"/>
    <p:sldId id="4573" r:id="rId96"/>
    <p:sldId id="4546" r:id="rId97"/>
    <p:sldId id="4395" r:id="rId98"/>
    <p:sldId id="4578" r:id="rId99"/>
    <p:sldId id="4579" r:id="rId100"/>
    <p:sldId id="4584" r:id="rId101"/>
    <p:sldId id="4547" r:id="rId102"/>
    <p:sldId id="4576" r:id="rId103"/>
    <p:sldId id="4548" r:id="rId104"/>
    <p:sldId id="4550" r:id="rId105"/>
    <p:sldId id="4551" r:id="rId106"/>
    <p:sldId id="4552" r:id="rId107"/>
    <p:sldId id="4553" r:id="rId108"/>
    <p:sldId id="4554" r:id="rId109"/>
    <p:sldId id="4556"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D34787-44E8-4688-160F-BAEBDF5D76C9}" name="Iyad Kallas" initials="IK" userId="57e69762d59c601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5C8"/>
    <a:srgbClr val="F2A72C"/>
    <a:srgbClr val="595959"/>
    <a:srgbClr val="D9552F"/>
    <a:srgbClr val="086575"/>
    <a:srgbClr val="333333"/>
    <a:srgbClr val="000000"/>
    <a:srgbClr val="FDBD22"/>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9" autoAdjust="0"/>
    <p:restoredTop sz="95082"/>
  </p:normalViewPr>
  <p:slideViewPr>
    <p:cSldViewPr snapToGrid="0" snapToObjects="1">
      <p:cViewPr varScale="1">
        <p:scale>
          <a:sx n="78" d="100"/>
          <a:sy n="78" d="100"/>
        </p:scale>
        <p:origin x="749" y="9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BC236-B05E-4134-A328-48BBC5A7A40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21D72D2-4742-425B-8A5C-69547E96B9FF}">
      <dgm:prSet phldrT="[Text]" custT="1"/>
      <dgm:spPr/>
      <dgm:t>
        <a:bodyPr/>
        <a:lstStyle/>
        <a:p>
          <a:r>
            <a:rPr lang="en-US" sz="2000" b="1" dirty="0"/>
            <a:t>Limited access to capital &amp; expertise</a:t>
          </a:r>
          <a:endParaRPr lang="en-US" sz="2000" dirty="0"/>
        </a:p>
      </dgm:t>
    </dgm:pt>
    <dgm:pt modelId="{4C7DC87F-5F05-4E39-8476-2392586FC09A}" type="parTrans" cxnId="{BA5C556D-4BD1-4ABC-BA10-37A20D1B71A1}">
      <dgm:prSet/>
      <dgm:spPr/>
      <dgm:t>
        <a:bodyPr/>
        <a:lstStyle/>
        <a:p>
          <a:endParaRPr lang="en-US" sz="2000"/>
        </a:p>
      </dgm:t>
    </dgm:pt>
    <dgm:pt modelId="{845C1F42-3607-481C-85DA-82EBF515EE97}" type="sibTrans" cxnId="{BA5C556D-4BD1-4ABC-BA10-37A20D1B71A1}">
      <dgm:prSet/>
      <dgm:spPr/>
      <dgm:t>
        <a:bodyPr/>
        <a:lstStyle/>
        <a:p>
          <a:endParaRPr lang="en-US" sz="2000"/>
        </a:p>
      </dgm:t>
    </dgm:pt>
    <dgm:pt modelId="{B0DDC555-5287-4B2C-88E3-D61354F631D8}">
      <dgm:prSet custT="1"/>
      <dgm:spPr/>
      <dgm:t>
        <a:bodyPr/>
        <a:lstStyle/>
        <a:p>
          <a:r>
            <a:rPr lang="en-US" sz="2000" b="1" dirty="0"/>
            <a:t>Resource internal constraints </a:t>
          </a:r>
          <a:endParaRPr lang="en-US" sz="2000" dirty="0"/>
        </a:p>
      </dgm:t>
    </dgm:pt>
    <dgm:pt modelId="{D2388915-F814-43A3-9CBC-572729966101}" type="parTrans" cxnId="{4ADF46E7-A83C-442C-B7B9-8B5F0F7D80F5}">
      <dgm:prSet/>
      <dgm:spPr/>
      <dgm:t>
        <a:bodyPr/>
        <a:lstStyle/>
        <a:p>
          <a:endParaRPr lang="en-US" sz="2000"/>
        </a:p>
      </dgm:t>
    </dgm:pt>
    <dgm:pt modelId="{21DE4049-140F-49D7-B307-A964A8ED38D7}" type="sibTrans" cxnId="{4ADF46E7-A83C-442C-B7B9-8B5F0F7D80F5}">
      <dgm:prSet/>
      <dgm:spPr/>
      <dgm:t>
        <a:bodyPr/>
        <a:lstStyle/>
        <a:p>
          <a:endParaRPr lang="en-US" sz="2000"/>
        </a:p>
      </dgm:t>
    </dgm:pt>
    <dgm:pt modelId="{7325F234-E909-418E-87C5-7AA0AB1A432D}">
      <dgm:prSet custT="1"/>
      <dgm:spPr/>
      <dgm:t>
        <a:bodyPr/>
        <a:lstStyle/>
        <a:p>
          <a:r>
            <a:rPr lang="en-US" sz="2000" b="1"/>
            <a:t>Increased operational complexity</a:t>
          </a:r>
          <a:endParaRPr lang="en-US" sz="2000" dirty="0"/>
        </a:p>
      </dgm:t>
    </dgm:pt>
    <dgm:pt modelId="{D668E93C-927C-4CEC-9A66-1F66A48EB129}" type="parTrans" cxnId="{FE855907-4718-4926-8620-170352489567}">
      <dgm:prSet/>
      <dgm:spPr/>
      <dgm:t>
        <a:bodyPr/>
        <a:lstStyle/>
        <a:p>
          <a:endParaRPr lang="en-US" sz="2000"/>
        </a:p>
      </dgm:t>
    </dgm:pt>
    <dgm:pt modelId="{29BE70DA-A720-43AE-85F4-E94C6168B18E}" type="sibTrans" cxnId="{FE855907-4718-4926-8620-170352489567}">
      <dgm:prSet/>
      <dgm:spPr/>
      <dgm:t>
        <a:bodyPr/>
        <a:lstStyle/>
        <a:p>
          <a:endParaRPr lang="en-US" sz="2000"/>
        </a:p>
      </dgm:t>
    </dgm:pt>
    <dgm:pt modelId="{A67872B9-A453-4414-87D4-903FAF9C7A9D}">
      <dgm:prSet custT="1"/>
      <dgm:spPr/>
      <dgm:t>
        <a:bodyPr/>
        <a:lstStyle/>
        <a:p>
          <a:r>
            <a:rPr lang="en-US" sz="2000" b="1"/>
            <a:t>Inventory forecasting needs</a:t>
          </a:r>
          <a:endParaRPr lang="en-US" sz="2000" dirty="0"/>
        </a:p>
      </dgm:t>
    </dgm:pt>
    <dgm:pt modelId="{C7A5C4D7-B2B2-4653-B22D-BD608D7DEB0F}" type="parTrans" cxnId="{18683831-60DD-413C-97C4-532579D11C99}">
      <dgm:prSet/>
      <dgm:spPr/>
      <dgm:t>
        <a:bodyPr/>
        <a:lstStyle/>
        <a:p>
          <a:endParaRPr lang="en-US" sz="2000"/>
        </a:p>
      </dgm:t>
    </dgm:pt>
    <dgm:pt modelId="{776CCB8A-4066-407A-945C-1C04BE25A4A7}" type="sibTrans" cxnId="{18683831-60DD-413C-97C4-532579D11C99}">
      <dgm:prSet/>
      <dgm:spPr/>
      <dgm:t>
        <a:bodyPr/>
        <a:lstStyle/>
        <a:p>
          <a:endParaRPr lang="en-US" sz="2000"/>
        </a:p>
      </dgm:t>
    </dgm:pt>
    <dgm:pt modelId="{203AC5CB-5AB1-43DA-A9E2-1D2BEBD46752}">
      <dgm:prSet custT="1"/>
      <dgm:spPr/>
      <dgm:t>
        <a:bodyPr/>
        <a:lstStyle/>
        <a:p>
          <a:r>
            <a:rPr lang="en-US" sz="2000" b="1"/>
            <a:t>Supplier relationship challenges</a:t>
          </a:r>
          <a:endParaRPr lang="en-US" sz="2000" dirty="0"/>
        </a:p>
      </dgm:t>
    </dgm:pt>
    <dgm:pt modelId="{E2E4EB51-CB9B-4AC4-BFFE-5A5AC81EB8C9}" type="parTrans" cxnId="{942C170F-6E2A-43BC-B032-F9EE8BF50872}">
      <dgm:prSet/>
      <dgm:spPr/>
      <dgm:t>
        <a:bodyPr/>
        <a:lstStyle/>
        <a:p>
          <a:endParaRPr lang="en-US" sz="2000"/>
        </a:p>
      </dgm:t>
    </dgm:pt>
    <dgm:pt modelId="{2D0B0200-B02C-4CF4-90AF-FF199248FD65}" type="sibTrans" cxnId="{942C170F-6E2A-43BC-B032-F9EE8BF50872}">
      <dgm:prSet/>
      <dgm:spPr/>
      <dgm:t>
        <a:bodyPr/>
        <a:lstStyle/>
        <a:p>
          <a:endParaRPr lang="en-US" sz="2000"/>
        </a:p>
      </dgm:t>
    </dgm:pt>
    <dgm:pt modelId="{7886C249-E95D-436F-9463-E40671CA0ADC}" type="pres">
      <dgm:prSet presAssocID="{CEFBC236-B05E-4134-A328-48BBC5A7A406}" presName="linear" presStyleCnt="0">
        <dgm:presLayoutVars>
          <dgm:dir/>
          <dgm:animLvl val="lvl"/>
          <dgm:resizeHandles val="exact"/>
        </dgm:presLayoutVars>
      </dgm:prSet>
      <dgm:spPr/>
    </dgm:pt>
    <dgm:pt modelId="{51AFD859-D484-4186-97CB-CF04AC4B72EC}" type="pres">
      <dgm:prSet presAssocID="{321D72D2-4742-425B-8A5C-69547E96B9FF}" presName="parentLin" presStyleCnt="0"/>
      <dgm:spPr/>
    </dgm:pt>
    <dgm:pt modelId="{5EC4A666-645F-4196-8421-F05AC906F436}" type="pres">
      <dgm:prSet presAssocID="{321D72D2-4742-425B-8A5C-69547E96B9FF}" presName="parentLeftMargin" presStyleLbl="node1" presStyleIdx="0" presStyleCnt="5"/>
      <dgm:spPr/>
    </dgm:pt>
    <dgm:pt modelId="{C65AD6A0-4D75-427F-BCBA-76F4DAF14E7C}" type="pres">
      <dgm:prSet presAssocID="{321D72D2-4742-425B-8A5C-69547E96B9FF}" presName="parentText" presStyleLbl="node1" presStyleIdx="0" presStyleCnt="5">
        <dgm:presLayoutVars>
          <dgm:chMax val="0"/>
          <dgm:bulletEnabled val="1"/>
        </dgm:presLayoutVars>
      </dgm:prSet>
      <dgm:spPr/>
    </dgm:pt>
    <dgm:pt modelId="{3730B755-A60E-4A06-B522-7EFF0F88268B}" type="pres">
      <dgm:prSet presAssocID="{321D72D2-4742-425B-8A5C-69547E96B9FF}" presName="negativeSpace" presStyleCnt="0"/>
      <dgm:spPr/>
    </dgm:pt>
    <dgm:pt modelId="{8EDCC384-BEDC-46D3-9DE4-C329552AA80C}" type="pres">
      <dgm:prSet presAssocID="{321D72D2-4742-425B-8A5C-69547E96B9FF}" presName="childText" presStyleLbl="conFgAcc1" presStyleIdx="0" presStyleCnt="5">
        <dgm:presLayoutVars>
          <dgm:bulletEnabled val="1"/>
        </dgm:presLayoutVars>
      </dgm:prSet>
      <dgm:spPr/>
    </dgm:pt>
    <dgm:pt modelId="{54D09763-B335-4318-9DF0-E0D8164247AC}" type="pres">
      <dgm:prSet presAssocID="{845C1F42-3607-481C-85DA-82EBF515EE97}" presName="spaceBetweenRectangles" presStyleCnt="0"/>
      <dgm:spPr/>
    </dgm:pt>
    <dgm:pt modelId="{3285DDFE-FC99-42F0-A469-D6CF8D1D77C0}" type="pres">
      <dgm:prSet presAssocID="{B0DDC555-5287-4B2C-88E3-D61354F631D8}" presName="parentLin" presStyleCnt="0"/>
      <dgm:spPr/>
    </dgm:pt>
    <dgm:pt modelId="{45AC9F2C-EA1B-4488-A707-F0E6C8984822}" type="pres">
      <dgm:prSet presAssocID="{B0DDC555-5287-4B2C-88E3-D61354F631D8}" presName="parentLeftMargin" presStyleLbl="node1" presStyleIdx="0" presStyleCnt="5"/>
      <dgm:spPr/>
    </dgm:pt>
    <dgm:pt modelId="{96C683A7-431A-47CA-ACF8-1F15FEAB663E}" type="pres">
      <dgm:prSet presAssocID="{B0DDC555-5287-4B2C-88E3-D61354F631D8}" presName="parentText" presStyleLbl="node1" presStyleIdx="1" presStyleCnt="5">
        <dgm:presLayoutVars>
          <dgm:chMax val="0"/>
          <dgm:bulletEnabled val="1"/>
        </dgm:presLayoutVars>
      </dgm:prSet>
      <dgm:spPr/>
    </dgm:pt>
    <dgm:pt modelId="{3FAAB241-D4F7-4804-8915-1C68B17A4D1F}" type="pres">
      <dgm:prSet presAssocID="{B0DDC555-5287-4B2C-88E3-D61354F631D8}" presName="negativeSpace" presStyleCnt="0"/>
      <dgm:spPr/>
    </dgm:pt>
    <dgm:pt modelId="{471BC2A5-38DE-444D-AEA6-89DF7F661BDA}" type="pres">
      <dgm:prSet presAssocID="{B0DDC555-5287-4B2C-88E3-D61354F631D8}" presName="childText" presStyleLbl="conFgAcc1" presStyleIdx="1" presStyleCnt="5">
        <dgm:presLayoutVars>
          <dgm:bulletEnabled val="1"/>
        </dgm:presLayoutVars>
      </dgm:prSet>
      <dgm:spPr/>
    </dgm:pt>
    <dgm:pt modelId="{423A04D8-FB1D-4BEA-9FD9-B41DBBA6F3D7}" type="pres">
      <dgm:prSet presAssocID="{21DE4049-140F-49D7-B307-A964A8ED38D7}" presName="spaceBetweenRectangles" presStyleCnt="0"/>
      <dgm:spPr/>
    </dgm:pt>
    <dgm:pt modelId="{9DD29BB5-6CB4-4C9F-83D5-EEE03400B03A}" type="pres">
      <dgm:prSet presAssocID="{7325F234-E909-418E-87C5-7AA0AB1A432D}" presName="parentLin" presStyleCnt="0"/>
      <dgm:spPr/>
    </dgm:pt>
    <dgm:pt modelId="{2EF41C99-8FAD-44D4-A2D2-D0FA8A63CC1D}" type="pres">
      <dgm:prSet presAssocID="{7325F234-E909-418E-87C5-7AA0AB1A432D}" presName="parentLeftMargin" presStyleLbl="node1" presStyleIdx="1" presStyleCnt="5"/>
      <dgm:spPr/>
    </dgm:pt>
    <dgm:pt modelId="{F7E634E9-BD89-4508-9A63-4EA4AAC02A8C}" type="pres">
      <dgm:prSet presAssocID="{7325F234-E909-418E-87C5-7AA0AB1A432D}" presName="parentText" presStyleLbl="node1" presStyleIdx="2" presStyleCnt="5">
        <dgm:presLayoutVars>
          <dgm:chMax val="0"/>
          <dgm:bulletEnabled val="1"/>
        </dgm:presLayoutVars>
      </dgm:prSet>
      <dgm:spPr/>
    </dgm:pt>
    <dgm:pt modelId="{B796ED06-03BF-43DB-995A-1CCC918F8E8C}" type="pres">
      <dgm:prSet presAssocID="{7325F234-E909-418E-87C5-7AA0AB1A432D}" presName="negativeSpace" presStyleCnt="0"/>
      <dgm:spPr/>
    </dgm:pt>
    <dgm:pt modelId="{2FFA06A5-DD9D-4D44-9956-48797D345D83}" type="pres">
      <dgm:prSet presAssocID="{7325F234-E909-418E-87C5-7AA0AB1A432D}" presName="childText" presStyleLbl="conFgAcc1" presStyleIdx="2" presStyleCnt="5">
        <dgm:presLayoutVars>
          <dgm:bulletEnabled val="1"/>
        </dgm:presLayoutVars>
      </dgm:prSet>
      <dgm:spPr/>
    </dgm:pt>
    <dgm:pt modelId="{F954416C-6044-4BB6-9222-CAFF4BAD4D5A}" type="pres">
      <dgm:prSet presAssocID="{29BE70DA-A720-43AE-85F4-E94C6168B18E}" presName="spaceBetweenRectangles" presStyleCnt="0"/>
      <dgm:spPr/>
    </dgm:pt>
    <dgm:pt modelId="{A145B74D-4EE9-474A-B77C-3A17AD602586}" type="pres">
      <dgm:prSet presAssocID="{A67872B9-A453-4414-87D4-903FAF9C7A9D}" presName="parentLin" presStyleCnt="0"/>
      <dgm:spPr/>
    </dgm:pt>
    <dgm:pt modelId="{08B4F066-E6F4-409C-A2C4-823BD39F3D94}" type="pres">
      <dgm:prSet presAssocID="{A67872B9-A453-4414-87D4-903FAF9C7A9D}" presName="parentLeftMargin" presStyleLbl="node1" presStyleIdx="2" presStyleCnt="5"/>
      <dgm:spPr/>
    </dgm:pt>
    <dgm:pt modelId="{89B82BEB-2959-4D18-9CA5-59B89C645204}" type="pres">
      <dgm:prSet presAssocID="{A67872B9-A453-4414-87D4-903FAF9C7A9D}" presName="parentText" presStyleLbl="node1" presStyleIdx="3" presStyleCnt="5">
        <dgm:presLayoutVars>
          <dgm:chMax val="0"/>
          <dgm:bulletEnabled val="1"/>
        </dgm:presLayoutVars>
      </dgm:prSet>
      <dgm:spPr/>
    </dgm:pt>
    <dgm:pt modelId="{F1910B8D-875C-4B31-B5FE-CA0AD23C29DE}" type="pres">
      <dgm:prSet presAssocID="{A67872B9-A453-4414-87D4-903FAF9C7A9D}" presName="negativeSpace" presStyleCnt="0"/>
      <dgm:spPr/>
    </dgm:pt>
    <dgm:pt modelId="{FC58AC09-AC3D-4A2B-9427-2B44DC76316E}" type="pres">
      <dgm:prSet presAssocID="{A67872B9-A453-4414-87D4-903FAF9C7A9D}" presName="childText" presStyleLbl="conFgAcc1" presStyleIdx="3" presStyleCnt="5">
        <dgm:presLayoutVars>
          <dgm:bulletEnabled val="1"/>
        </dgm:presLayoutVars>
      </dgm:prSet>
      <dgm:spPr/>
    </dgm:pt>
    <dgm:pt modelId="{1903C940-C71F-4F27-95D1-3F78D789E398}" type="pres">
      <dgm:prSet presAssocID="{776CCB8A-4066-407A-945C-1C04BE25A4A7}" presName="spaceBetweenRectangles" presStyleCnt="0"/>
      <dgm:spPr/>
    </dgm:pt>
    <dgm:pt modelId="{D9A304B6-0138-4F42-8A69-BF1063C5BB90}" type="pres">
      <dgm:prSet presAssocID="{203AC5CB-5AB1-43DA-A9E2-1D2BEBD46752}" presName="parentLin" presStyleCnt="0"/>
      <dgm:spPr/>
    </dgm:pt>
    <dgm:pt modelId="{42C03936-B7DC-4938-B725-7AFCC2D51855}" type="pres">
      <dgm:prSet presAssocID="{203AC5CB-5AB1-43DA-A9E2-1D2BEBD46752}" presName="parentLeftMargin" presStyleLbl="node1" presStyleIdx="3" presStyleCnt="5"/>
      <dgm:spPr/>
    </dgm:pt>
    <dgm:pt modelId="{75EF68EA-BA5B-4DB8-89BF-5005DF5F3D72}" type="pres">
      <dgm:prSet presAssocID="{203AC5CB-5AB1-43DA-A9E2-1D2BEBD46752}" presName="parentText" presStyleLbl="node1" presStyleIdx="4" presStyleCnt="5">
        <dgm:presLayoutVars>
          <dgm:chMax val="0"/>
          <dgm:bulletEnabled val="1"/>
        </dgm:presLayoutVars>
      </dgm:prSet>
      <dgm:spPr/>
    </dgm:pt>
    <dgm:pt modelId="{4E292F60-C5C5-4F11-ABC0-30C3EF8A60FD}" type="pres">
      <dgm:prSet presAssocID="{203AC5CB-5AB1-43DA-A9E2-1D2BEBD46752}" presName="negativeSpace" presStyleCnt="0"/>
      <dgm:spPr/>
    </dgm:pt>
    <dgm:pt modelId="{937BE45E-3A0D-4E4C-A49E-A57FAA04B581}" type="pres">
      <dgm:prSet presAssocID="{203AC5CB-5AB1-43DA-A9E2-1D2BEBD46752}" presName="childText" presStyleLbl="conFgAcc1" presStyleIdx="4" presStyleCnt="5">
        <dgm:presLayoutVars>
          <dgm:bulletEnabled val="1"/>
        </dgm:presLayoutVars>
      </dgm:prSet>
      <dgm:spPr/>
    </dgm:pt>
  </dgm:ptLst>
  <dgm:cxnLst>
    <dgm:cxn modelId="{FE855907-4718-4926-8620-170352489567}" srcId="{CEFBC236-B05E-4134-A328-48BBC5A7A406}" destId="{7325F234-E909-418E-87C5-7AA0AB1A432D}" srcOrd="2" destOrd="0" parTransId="{D668E93C-927C-4CEC-9A66-1F66A48EB129}" sibTransId="{29BE70DA-A720-43AE-85F4-E94C6168B18E}"/>
    <dgm:cxn modelId="{942C170F-6E2A-43BC-B032-F9EE8BF50872}" srcId="{CEFBC236-B05E-4134-A328-48BBC5A7A406}" destId="{203AC5CB-5AB1-43DA-A9E2-1D2BEBD46752}" srcOrd="4" destOrd="0" parTransId="{E2E4EB51-CB9B-4AC4-BFFE-5A5AC81EB8C9}" sibTransId="{2D0B0200-B02C-4CF4-90AF-FF199248FD65}"/>
    <dgm:cxn modelId="{5F6E4924-2B0B-46CF-81F2-4AE4055CA3B7}" type="presOf" srcId="{A67872B9-A453-4414-87D4-903FAF9C7A9D}" destId="{08B4F066-E6F4-409C-A2C4-823BD39F3D94}" srcOrd="0" destOrd="0" presId="urn:microsoft.com/office/officeart/2005/8/layout/list1"/>
    <dgm:cxn modelId="{18683831-60DD-413C-97C4-532579D11C99}" srcId="{CEFBC236-B05E-4134-A328-48BBC5A7A406}" destId="{A67872B9-A453-4414-87D4-903FAF9C7A9D}" srcOrd="3" destOrd="0" parTransId="{C7A5C4D7-B2B2-4653-B22D-BD608D7DEB0F}" sibTransId="{776CCB8A-4066-407A-945C-1C04BE25A4A7}"/>
    <dgm:cxn modelId="{06F3F862-0663-4B10-A5EF-87EBBABCA619}" type="presOf" srcId="{203AC5CB-5AB1-43DA-A9E2-1D2BEBD46752}" destId="{75EF68EA-BA5B-4DB8-89BF-5005DF5F3D72}" srcOrd="1" destOrd="0" presId="urn:microsoft.com/office/officeart/2005/8/layout/list1"/>
    <dgm:cxn modelId="{FEF1AC6B-16B3-4D4D-89C4-E3DAA6884FEF}" type="presOf" srcId="{203AC5CB-5AB1-43DA-A9E2-1D2BEBD46752}" destId="{42C03936-B7DC-4938-B725-7AFCC2D51855}" srcOrd="0" destOrd="0" presId="urn:microsoft.com/office/officeart/2005/8/layout/list1"/>
    <dgm:cxn modelId="{37BF744D-FB7B-42DE-8027-6E2536B46C6B}" type="presOf" srcId="{A67872B9-A453-4414-87D4-903FAF9C7A9D}" destId="{89B82BEB-2959-4D18-9CA5-59B89C645204}" srcOrd="1" destOrd="0" presId="urn:microsoft.com/office/officeart/2005/8/layout/list1"/>
    <dgm:cxn modelId="{BA5C556D-4BD1-4ABC-BA10-37A20D1B71A1}" srcId="{CEFBC236-B05E-4134-A328-48BBC5A7A406}" destId="{321D72D2-4742-425B-8A5C-69547E96B9FF}" srcOrd="0" destOrd="0" parTransId="{4C7DC87F-5F05-4E39-8476-2392586FC09A}" sibTransId="{845C1F42-3607-481C-85DA-82EBF515EE97}"/>
    <dgm:cxn modelId="{5E4D0051-3CA5-4D24-BB21-BE730AA86B24}" type="presOf" srcId="{321D72D2-4742-425B-8A5C-69547E96B9FF}" destId="{C65AD6A0-4D75-427F-BCBA-76F4DAF14E7C}" srcOrd="1" destOrd="0" presId="urn:microsoft.com/office/officeart/2005/8/layout/list1"/>
    <dgm:cxn modelId="{40D2E27A-4189-4AD5-8B66-456E338F866D}" type="presOf" srcId="{CEFBC236-B05E-4134-A328-48BBC5A7A406}" destId="{7886C249-E95D-436F-9463-E40671CA0ADC}" srcOrd="0" destOrd="0" presId="urn:microsoft.com/office/officeart/2005/8/layout/list1"/>
    <dgm:cxn modelId="{E49B308A-5343-4F51-8757-86ACE86AD160}" type="presOf" srcId="{7325F234-E909-418E-87C5-7AA0AB1A432D}" destId="{2EF41C99-8FAD-44D4-A2D2-D0FA8A63CC1D}" srcOrd="0" destOrd="0" presId="urn:microsoft.com/office/officeart/2005/8/layout/list1"/>
    <dgm:cxn modelId="{DF204DA8-7D7E-4162-819A-7CFE592003B7}" type="presOf" srcId="{B0DDC555-5287-4B2C-88E3-D61354F631D8}" destId="{96C683A7-431A-47CA-ACF8-1F15FEAB663E}" srcOrd="1" destOrd="0" presId="urn:microsoft.com/office/officeart/2005/8/layout/list1"/>
    <dgm:cxn modelId="{8D8D90B2-1316-4EF8-A4AF-A426062CD529}" type="presOf" srcId="{321D72D2-4742-425B-8A5C-69547E96B9FF}" destId="{5EC4A666-645F-4196-8421-F05AC906F436}" srcOrd="0" destOrd="0" presId="urn:microsoft.com/office/officeart/2005/8/layout/list1"/>
    <dgm:cxn modelId="{C7C924D2-E728-4911-8B7D-E3CE23637E8F}" type="presOf" srcId="{B0DDC555-5287-4B2C-88E3-D61354F631D8}" destId="{45AC9F2C-EA1B-4488-A707-F0E6C8984822}" srcOrd="0" destOrd="0" presId="urn:microsoft.com/office/officeart/2005/8/layout/list1"/>
    <dgm:cxn modelId="{4ADF46E7-A83C-442C-B7B9-8B5F0F7D80F5}" srcId="{CEFBC236-B05E-4134-A328-48BBC5A7A406}" destId="{B0DDC555-5287-4B2C-88E3-D61354F631D8}" srcOrd="1" destOrd="0" parTransId="{D2388915-F814-43A3-9CBC-572729966101}" sibTransId="{21DE4049-140F-49D7-B307-A964A8ED38D7}"/>
    <dgm:cxn modelId="{91965FFA-8D7B-410A-B11B-A4459F97B5A7}" type="presOf" srcId="{7325F234-E909-418E-87C5-7AA0AB1A432D}" destId="{F7E634E9-BD89-4508-9A63-4EA4AAC02A8C}" srcOrd="1" destOrd="0" presId="urn:microsoft.com/office/officeart/2005/8/layout/list1"/>
    <dgm:cxn modelId="{8EFAA355-0625-4AA6-B013-DC339787D028}" type="presParOf" srcId="{7886C249-E95D-436F-9463-E40671CA0ADC}" destId="{51AFD859-D484-4186-97CB-CF04AC4B72EC}" srcOrd="0" destOrd="0" presId="urn:microsoft.com/office/officeart/2005/8/layout/list1"/>
    <dgm:cxn modelId="{D77F7517-7505-4B68-ABE2-AEFBADE4FD99}" type="presParOf" srcId="{51AFD859-D484-4186-97CB-CF04AC4B72EC}" destId="{5EC4A666-645F-4196-8421-F05AC906F436}" srcOrd="0" destOrd="0" presId="urn:microsoft.com/office/officeart/2005/8/layout/list1"/>
    <dgm:cxn modelId="{247435C5-BAAA-456B-92CD-CEDAAF075FB3}" type="presParOf" srcId="{51AFD859-D484-4186-97CB-CF04AC4B72EC}" destId="{C65AD6A0-4D75-427F-BCBA-76F4DAF14E7C}" srcOrd="1" destOrd="0" presId="urn:microsoft.com/office/officeart/2005/8/layout/list1"/>
    <dgm:cxn modelId="{0E50DCDD-C95E-4B8A-B3F5-A5260290CF02}" type="presParOf" srcId="{7886C249-E95D-436F-9463-E40671CA0ADC}" destId="{3730B755-A60E-4A06-B522-7EFF0F88268B}" srcOrd="1" destOrd="0" presId="urn:microsoft.com/office/officeart/2005/8/layout/list1"/>
    <dgm:cxn modelId="{E4E2632B-1D6E-414B-AB01-A10521D50F66}" type="presParOf" srcId="{7886C249-E95D-436F-9463-E40671CA0ADC}" destId="{8EDCC384-BEDC-46D3-9DE4-C329552AA80C}" srcOrd="2" destOrd="0" presId="urn:microsoft.com/office/officeart/2005/8/layout/list1"/>
    <dgm:cxn modelId="{12B28D7D-B833-44A5-8F7B-F1D67C63DE06}" type="presParOf" srcId="{7886C249-E95D-436F-9463-E40671CA0ADC}" destId="{54D09763-B335-4318-9DF0-E0D8164247AC}" srcOrd="3" destOrd="0" presId="urn:microsoft.com/office/officeart/2005/8/layout/list1"/>
    <dgm:cxn modelId="{08E239AC-1E70-46DC-A2A4-0EBCB1CF7D74}" type="presParOf" srcId="{7886C249-E95D-436F-9463-E40671CA0ADC}" destId="{3285DDFE-FC99-42F0-A469-D6CF8D1D77C0}" srcOrd="4" destOrd="0" presId="urn:microsoft.com/office/officeart/2005/8/layout/list1"/>
    <dgm:cxn modelId="{A0FF9974-523F-4DA8-BAA5-B54D078F08E4}" type="presParOf" srcId="{3285DDFE-FC99-42F0-A469-D6CF8D1D77C0}" destId="{45AC9F2C-EA1B-4488-A707-F0E6C8984822}" srcOrd="0" destOrd="0" presId="urn:microsoft.com/office/officeart/2005/8/layout/list1"/>
    <dgm:cxn modelId="{33D3F0E7-ABEF-4589-A669-C3EB3D66960A}" type="presParOf" srcId="{3285DDFE-FC99-42F0-A469-D6CF8D1D77C0}" destId="{96C683A7-431A-47CA-ACF8-1F15FEAB663E}" srcOrd="1" destOrd="0" presId="urn:microsoft.com/office/officeart/2005/8/layout/list1"/>
    <dgm:cxn modelId="{73DB489E-8CD3-4A4B-B64B-9EEDC5499401}" type="presParOf" srcId="{7886C249-E95D-436F-9463-E40671CA0ADC}" destId="{3FAAB241-D4F7-4804-8915-1C68B17A4D1F}" srcOrd="5" destOrd="0" presId="urn:microsoft.com/office/officeart/2005/8/layout/list1"/>
    <dgm:cxn modelId="{908AF933-BD3A-4B63-98BB-F1613CCD67F6}" type="presParOf" srcId="{7886C249-E95D-436F-9463-E40671CA0ADC}" destId="{471BC2A5-38DE-444D-AEA6-89DF7F661BDA}" srcOrd="6" destOrd="0" presId="urn:microsoft.com/office/officeart/2005/8/layout/list1"/>
    <dgm:cxn modelId="{AF8DB2F0-1D80-4408-8453-D1D490EC85FE}" type="presParOf" srcId="{7886C249-E95D-436F-9463-E40671CA0ADC}" destId="{423A04D8-FB1D-4BEA-9FD9-B41DBBA6F3D7}" srcOrd="7" destOrd="0" presId="urn:microsoft.com/office/officeart/2005/8/layout/list1"/>
    <dgm:cxn modelId="{EB8826B9-FBA4-44BE-AA46-09D72D08FFEC}" type="presParOf" srcId="{7886C249-E95D-436F-9463-E40671CA0ADC}" destId="{9DD29BB5-6CB4-4C9F-83D5-EEE03400B03A}" srcOrd="8" destOrd="0" presId="urn:microsoft.com/office/officeart/2005/8/layout/list1"/>
    <dgm:cxn modelId="{F05E5A33-9684-42F3-8E5B-24F482FA1594}" type="presParOf" srcId="{9DD29BB5-6CB4-4C9F-83D5-EEE03400B03A}" destId="{2EF41C99-8FAD-44D4-A2D2-D0FA8A63CC1D}" srcOrd="0" destOrd="0" presId="urn:microsoft.com/office/officeart/2005/8/layout/list1"/>
    <dgm:cxn modelId="{4DF94CE2-4A5A-41EE-BF18-6D111AFA10BF}" type="presParOf" srcId="{9DD29BB5-6CB4-4C9F-83D5-EEE03400B03A}" destId="{F7E634E9-BD89-4508-9A63-4EA4AAC02A8C}" srcOrd="1" destOrd="0" presId="urn:microsoft.com/office/officeart/2005/8/layout/list1"/>
    <dgm:cxn modelId="{63C15FC2-E15E-49C4-ABEA-83D4A5C7523F}" type="presParOf" srcId="{7886C249-E95D-436F-9463-E40671CA0ADC}" destId="{B796ED06-03BF-43DB-995A-1CCC918F8E8C}" srcOrd="9" destOrd="0" presId="urn:microsoft.com/office/officeart/2005/8/layout/list1"/>
    <dgm:cxn modelId="{7C66C651-9F27-410C-A1E8-85150006899E}" type="presParOf" srcId="{7886C249-E95D-436F-9463-E40671CA0ADC}" destId="{2FFA06A5-DD9D-4D44-9956-48797D345D83}" srcOrd="10" destOrd="0" presId="urn:microsoft.com/office/officeart/2005/8/layout/list1"/>
    <dgm:cxn modelId="{697D92BC-8C42-4FC5-BC6D-5D1353F149C9}" type="presParOf" srcId="{7886C249-E95D-436F-9463-E40671CA0ADC}" destId="{F954416C-6044-4BB6-9222-CAFF4BAD4D5A}" srcOrd="11" destOrd="0" presId="urn:microsoft.com/office/officeart/2005/8/layout/list1"/>
    <dgm:cxn modelId="{60421FC6-4D0E-47DD-ABBF-C2DE2AAB6E2F}" type="presParOf" srcId="{7886C249-E95D-436F-9463-E40671CA0ADC}" destId="{A145B74D-4EE9-474A-B77C-3A17AD602586}" srcOrd="12" destOrd="0" presId="urn:microsoft.com/office/officeart/2005/8/layout/list1"/>
    <dgm:cxn modelId="{A4DA5C39-DD64-48A1-8132-F6E1B8919B05}" type="presParOf" srcId="{A145B74D-4EE9-474A-B77C-3A17AD602586}" destId="{08B4F066-E6F4-409C-A2C4-823BD39F3D94}" srcOrd="0" destOrd="0" presId="urn:microsoft.com/office/officeart/2005/8/layout/list1"/>
    <dgm:cxn modelId="{5F0439E5-BA17-4928-9F19-99FE03CA1A4C}" type="presParOf" srcId="{A145B74D-4EE9-474A-B77C-3A17AD602586}" destId="{89B82BEB-2959-4D18-9CA5-59B89C645204}" srcOrd="1" destOrd="0" presId="urn:microsoft.com/office/officeart/2005/8/layout/list1"/>
    <dgm:cxn modelId="{4EEF2A34-0CF2-40BF-9EAE-115034364BF8}" type="presParOf" srcId="{7886C249-E95D-436F-9463-E40671CA0ADC}" destId="{F1910B8D-875C-4B31-B5FE-CA0AD23C29DE}" srcOrd="13" destOrd="0" presId="urn:microsoft.com/office/officeart/2005/8/layout/list1"/>
    <dgm:cxn modelId="{8C2309B9-DFD4-4BDA-90F6-0761414BD2D0}" type="presParOf" srcId="{7886C249-E95D-436F-9463-E40671CA0ADC}" destId="{FC58AC09-AC3D-4A2B-9427-2B44DC76316E}" srcOrd="14" destOrd="0" presId="urn:microsoft.com/office/officeart/2005/8/layout/list1"/>
    <dgm:cxn modelId="{50D05E3E-42B2-42A8-B11F-901618C633EB}" type="presParOf" srcId="{7886C249-E95D-436F-9463-E40671CA0ADC}" destId="{1903C940-C71F-4F27-95D1-3F78D789E398}" srcOrd="15" destOrd="0" presId="urn:microsoft.com/office/officeart/2005/8/layout/list1"/>
    <dgm:cxn modelId="{7679DAB9-4D09-470C-9DB8-B14BB342B158}" type="presParOf" srcId="{7886C249-E95D-436F-9463-E40671CA0ADC}" destId="{D9A304B6-0138-4F42-8A69-BF1063C5BB90}" srcOrd="16" destOrd="0" presId="urn:microsoft.com/office/officeart/2005/8/layout/list1"/>
    <dgm:cxn modelId="{4D942684-2F48-4AB4-AAE1-C24EC24405CB}" type="presParOf" srcId="{D9A304B6-0138-4F42-8A69-BF1063C5BB90}" destId="{42C03936-B7DC-4938-B725-7AFCC2D51855}" srcOrd="0" destOrd="0" presId="urn:microsoft.com/office/officeart/2005/8/layout/list1"/>
    <dgm:cxn modelId="{8243D004-BAC9-447E-BF15-F69D2B5BD83F}" type="presParOf" srcId="{D9A304B6-0138-4F42-8A69-BF1063C5BB90}" destId="{75EF68EA-BA5B-4DB8-89BF-5005DF5F3D72}" srcOrd="1" destOrd="0" presId="urn:microsoft.com/office/officeart/2005/8/layout/list1"/>
    <dgm:cxn modelId="{F9DD1A57-CE60-45A2-987E-2767B2F3AD83}" type="presParOf" srcId="{7886C249-E95D-436F-9463-E40671CA0ADC}" destId="{4E292F60-C5C5-4F11-ABC0-30C3EF8A60FD}" srcOrd="17" destOrd="0" presId="urn:microsoft.com/office/officeart/2005/8/layout/list1"/>
    <dgm:cxn modelId="{6E113ECA-5716-4CB7-844F-EC9A0C6E932E}" type="presParOf" srcId="{7886C249-E95D-436F-9463-E40671CA0ADC}" destId="{937BE45E-3A0D-4E4C-A49E-A57FAA04B581}"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BBB667-9467-42C6-8939-DF75A7A8103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558B42C-FB80-4074-A16E-07C5054AD1BA}">
      <dgm:prSet custT="1"/>
      <dgm:spPr/>
      <dgm:t>
        <a:bodyPr/>
        <a:lstStyle/>
        <a:p>
          <a:r>
            <a:rPr lang="en-US" sz="1800" b="1" i="0" dirty="0">
              <a:solidFill>
                <a:srgbClr val="333333"/>
              </a:solidFill>
            </a:rPr>
            <a:t>Operational Efficiency: </a:t>
          </a:r>
          <a:r>
            <a:rPr lang="en-US" sz="1800" b="0" i="0" dirty="0">
              <a:solidFill>
                <a:srgbClr val="333333"/>
              </a:solidFill>
            </a:rPr>
            <a:t>Cycle time, resource utilization, production output.</a:t>
          </a:r>
          <a:endParaRPr lang="en-US" sz="1800" dirty="0">
            <a:solidFill>
              <a:srgbClr val="333333"/>
            </a:solidFill>
          </a:endParaRPr>
        </a:p>
      </dgm:t>
    </dgm:pt>
    <dgm:pt modelId="{E049170E-2438-410E-9C25-1538FAA6D635}" type="parTrans" cxnId="{1148EDFA-790E-4DAD-AC58-35BDBF0600ED}">
      <dgm:prSet/>
      <dgm:spPr/>
      <dgm:t>
        <a:bodyPr/>
        <a:lstStyle/>
        <a:p>
          <a:endParaRPr lang="en-US" sz="1800">
            <a:solidFill>
              <a:srgbClr val="333333"/>
            </a:solidFill>
          </a:endParaRPr>
        </a:p>
      </dgm:t>
    </dgm:pt>
    <dgm:pt modelId="{F0C800C4-EFFF-4B02-981D-C1E341A74F80}" type="sibTrans" cxnId="{1148EDFA-790E-4DAD-AC58-35BDBF0600ED}">
      <dgm:prSet/>
      <dgm:spPr/>
      <dgm:t>
        <a:bodyPr/>
        <a:lstStyle/>
        <a:p>
          <a:endParaRPr lang="en-US" sz="1800">
            <a:solidFill>
              <a:srgbClr val="333333"/>
            </a:solidFill>
          </a:endParaRPr>
        </a:p>
      </dgm:t>
    </dgm:pt>
    <dgm:pt modelId="{EB6B5AE3-0A80-44F3-BAD0-188F731F5787}">
      <dgm:prSet custT="1"/>
      <dgm:spPr/>
      <dgm:t>
        <a:bodyPr/>
        <a:lstStyle/>
        <a:p>
          <a:r>
            <a:rPr lang="en-US" sz="1800" b="1" i="0" dirty="0">
              <a:solidFill>
                <a:srgbClr val="333333"/>
              </a:solidFill>
            </a:rPr>
            <a:t>Customer Satisfaction: </a:t>
          </a:r>
          <a:r>
            <a:rPr lang="en-US" sz="1800" b="0" i="0" dirty="0">
              <a:solidFill>
                <a:srgbClr val="333333"/>
              </a:solidFill>
            </a:rPr>
            <a:t>Net Promoter Score (NPS), customer retention rates.</a:t>
          </a:r>
          <a:endParaRPr lang="en-US" sz="1800" dirty="0">
            <a:solidFill>
              <a:srgbClr val="333333"/>
            </a:solidFill>
          </a:endParaRPr>
        </a:p>
      </dgm:t>
    </dgm:pt>
    <dgm:pt modelId="{7B079932-C5E5-433A-8990-7383AAB7CD63}" type="parTrans" cxnId="{7D4A8EC4-591C-464E-B9F2-665BA7A3B97C}">
      <dgm:prSet/>
      <dgm:spPr/>
      <dgm:t>
        <a:bodyPr/>
        <a:lstStyle/>
        <a:p>
          <a:endParaRPr lang="en-US" sz="1800">
            <a:solidFill>
              <a:srgbClr val="333333"/>
            </a:solidFill>
          </a:endParaRPr>
        </a:p>
      </dgm:t>
    </dgm:pt>
    <dgm:pt modelId="{1602CC60-DC6A-4CA6-A30D-E5639AE2EFE0}" type="sibTrans" cxnId="{7D4A8EC4-591C-464E-B9F2-665BA7A3B97C}">
      <dgm:prSet/>
      <dgm:spPr/>
      <dgm:t>
        <a:bodyPr/>
        <a:lstStyle/>
        <a:p>
          <a:endParaRPr lang="en-US" sz="1800">
            <a:solidFill>
              <a:srgbClr val="333333"/>
            </a:solidFill>
          </a:endParaRPr>
        </a:p>
      </dgm:t>
    </dgm:pt>
    <dgm:pt modelId="{26B17DE8-550A-4A5F-8711-6FD81A55FB06}">
      <dgm:prSet custT="1"/>
      <dgm:spPr/>
      <dgm:t>
        <a:bodyPr/>
        <a:lstStyle/>
        <a:p>
          <a:r>
            <a:rPr lang="en-US" sz="1800" b="1" i="0" dirty="0">
              <a:solidFill>
                <a:srgbClr val="333333"/>
              </a:solidFill>
            </a:rPr>
            <a:t>Financial Performance: </a:t>
          </a:r>
          <a:r>
            <a:rPr lang="en-US" sz="1800" b="0" i="0" dirty="0">
              <a:solidFill>
                <a:srgbClr val="333333"/>
              </a:solidFill>
            </a:rPr>
            <a:t>Gross and Net Profit Margins, return on investment (ROI).</a:t>
          </a:r>
          <a:endParaRPr lang="en-US" sz="1800" dirty="0">
            <a:solidFill>
              <a:srgbClr val="333333"/>
            </a:solidFill>
          </a:endParaRPr>
        </a:p>
      </dgm:t>
    </dgm:pt>
    <dgm:pt modelId="{D6B2ED1B-0E1D-453D-BDA6-1C4CA523B8EE}" type="parTrans" cxnId="{FE82271A-A72A-4E80-BF0D-97BC8B196D0F}">
      <dgm:prSet/>
      <dgm:spPr/>
      <dgm:t>
        <a:bodyPr/>
        <a:lstStyle/>
        <a:p>
          <a:endParaRPr lang="en-US" sz="1800">
            <a:solidFill>
              <a:srgbClr val="333333"/>
            </a:solidFill>
          </a:endParaRPr>
        </a:p>
      </dgm:t>
    </dgm:pt>
    <dgm:pt modelId="{20FD6F8D-C762-4DDE-89A1-57FB0445F9AA}" type="sibTrans" cxnId="{FE82271A-A72A-4E80-BF0D-97BC8B196D0F}">
      <dgm:prSet/>
      <dgm:spPr/>
      <dgm:t>
        <a:bodyPr/>
        <a:lstStyle/>
        <a:p>
          <a:endParaRPr lang="en-US" sz="1800">
            <a:solidFill>
              <a:srgbClr val="333333"/>
            </a:solidFill>
          </a:endParaRPr>
        </a:p>
      </dgm:t>
    </dgm:pt>
    <dgm:pt modelId="{540D6F65-BF9E-41DA-9EB6-8322A0BC4BF2}" type="pres">
      <dgm:prSet presAssocID="{D5BBB667-9467-42C6-8939-DF75A7A81034}" presName="hierChild1" presStyleCnt="0">
        <dgm:presLayoutVars>
          <dgm:chPref val="1"/>
          <dgm:dir/>
          <dgm:animOne val="branch"/>
          <dgm:animLvl val="lvl"/>
          <dgm:resizeHandles/>
        </dgm:presLayoutVars>
      </dgm:prSet>
      <dgm:spPr/>
    </dgm:pt>
    <dgm:pt modelId="{D9F7FE18-6ECF-4591-84D1-D28232D2D8BE}" type="pres">
      <dgm:prSet presAssocID="{3558B42C-FB80-4074-A16E-07C5054AD1BA}" presName="hierRoot1" presStyleCnt="0"/>
      <dgm:spPr/>
    </dgm:pt>
    <dgm:pt modelId="{E0666F3C-5883-418E-B284-F19FE206B43C}" type="pres">
      <dgm:prSet presAssocID="{3558B42C-FB80-4074-A16E-07C5054AD1BA}" presName="composite" presStyleCnt="0"/>
      <dgm:spPr/>
    </dgm:pt>
    <dgm:pt modelId="{6E18486E-9E8A-423D-96F1-5C6D727DA847}" type="pres">
      <dgm:prSet presAssocID="{3558B42C-FB80-4074-A16E-07C5054AD1BA}" presName="background" presStyleLbl="node0" presStyleIdx="0" presStyleCnt="3"/>
      <dgm:spPr/>
    </dgm:pt>
    <dgm:pt modelId="{47559F89-3DF0-45EA-8EC5-CCE8C09F47DF}" type="pres">
      <dgm:prSet presAssocID="{3558B42C-FB80-4074-A16E-07C5054AD1BA}" presName="text" presStyleLbl="fgAcc0" presStyleIdx="0" presStyleCnt="3">
        <dgm:presLayoutVars>
          <dgm:chPref val="3"/>
        </dgm:presLayoutVars>
      </dgm:prSet>
      <dgm:spPr/>
    </dgm:pt>
    <dgm:pt modelId="{6B1E0569-7ACF-485B-85BA-51072B9E678A}" type="pres">
      <dgm:prSet presAssocID="{3558B42C-FB80-4074-A16E-07C5054AD1BA}" presName="hierChild2" presStyleCnt="0"/>
      <dgm:spPr/>
    </dgm:pt>
    <dgm:pt modelId="{56598C2B-4758-46B9-BC31-6F844D31E9C8}" type="pres">
      <dgm:prSet presAssocID="{EB6B5AE3-0A80-44F3-BAD0-188F731F5787}" presName="hierRoot1" presStyleCnt="0"/>
      <dgm:spPr/>
    </dgm:pt>
    <dgm:pt modelId="{B8A3FF15-014F-4BBB-A4BB-4275423E16AE}" type="pres">
      <dgm:prSet presAssocID="{EB6B5AE3-0A80-44F3-BAD0-188F731F5787}" presName="composite" presStyleCnt="0"/>
      <dgm:spPr/>
    </dgm:pt>
    <dgm:pt modelId="{422C582D-DF8C-4ED3-8D07-3696DD33D16A}" type="pres">
      <dgm:prSet presAssocID="{EB6B5AE3-0A80-44F3-BAD0-188F731F5787}" presName="background" presStyleLbl="node0" presStyleIdx="1" presStyleCnt="3"/>
      <dgm:spPr/>
    </dgm:pt>
    <dgm:pt modelId="{296AC4EF-1252-4F4B-B1C0-9354E3297E2E}" type="pres">
      <dgm:prSet presAssocID="{EB6B5AE3-0A80-44F3-BAD0-188F731F5787}" presName="text" presStyleLbl="fgAcc0" presStyleIdx="1" presStyleCnt="3">
        <dgm:presLayoutVars>
          <dgm:chPref val="3"/>
        </dgm:presLayoutVars>
      </dgm:prSet>
      <dgm:spPr/>
    </dgm:pt>
    <dgm:pt modelId="{2B389F83-2529-4BA2-B93D-822295A34A09}" type="pres">
      <dgm:prSet presAssocID="{EB6B5AE3-0A80-44F3-BAD0-188F731F5787}" presName="hierChild2" presStyleCnt="0"/>
      <dgm:spPr/>
    </dgm:pt>
    <dgm:pt modelId="{A50C92D1-8D23-4DC6-B602-580F9977BCCD}" type="pres">
      <dgm:prSet presAssocID="{26B17DE8-550A-4A5F-8711-6FD81A55FB06}" presName="hierRoot1" presStyleCnt="0"/>
      <dgm:spPr/>
    </dgm:pt>
    <dgm:pt modelId="{4A022E5B-C485-4812-950B-0D60B9C341FA}" type="pres">
      <dgm:prSet presAssocID="{26B17DE8-550A-4A5F-8711-6FD81A55FB06}" presName="composite" presStyleCnt="0"/>
      <dgm:spPr/>
    </dgm:pt>
    <dgm:pt modelId="{C3A6118B-B581-480A-8EAF-0FB5A8442079}" type="pres">
      <dgm:prSet presAssocID="{26B17DE8-550A-4A5F-8711-6FD81A55FB06}" presName="background" presStyleLbl="node0" presStyleIdx="2" presStyleCnt="3"/>
      <dgm:spPr/>
    </dgm:pt>
    <dgm:pt modelId="{1EB56D86-25D7-4537-93BE-C416457B294B}" type="pres">
      <dgm:prSet presAssocID="{26B17DE8-550A-4A5F-8711-6FD81A55FB06}" presName="text" presStyleLbl="fgAcc0" presStyleIdx="2" presStyleCnt="3">
        <dgm:presLayoutVars>
          <dgm:chPref val="3"/>
        </dgm:presLayoutVars>
      </dgm:prSet>
      <dgm:spPr/>
    </dgm:pt>
    <dgm:pt modelId="{AF6074CD-2AE6-416E-8EE0-72F5BD0E4293}" type="pres">
      <dgm:prSet presAssocID="{26B17DE8-550A-4A5F-8711-6FD81A55FB06}" presName="hierChild2" presStyleCnt="0"/>
      <dgm:spPr/>
    </dgm:pt>
  </dgm:ptLst>
  <dgm:cxnLst>
    <dgm:cxn modelId="{FE82271A-A72A-4E80-BF0D-97BC8B196D0F}" srcId="{D5BBB667-9467-42C6-8939-DF75A7A81034}" destId="{26B17DE8-550A-4A5F-8711-6FD81A55FB06}" srcOrd="2" destOrd="0" parTransId="{D6B2ED1B-0E1D-453D-BDA6-1C4CA523B8EE}" sibTransId="{20FD6F8D-C762-4DDE-89A1-57FB0445F9AA}"/>
    <dgm:cxn modelId="{902CC72C-FF92-487B-B7E6-811C10DEFF8D}" type="presOf" srcId="{3558B42C-FB80-4074-A16E-07C5054AD1BA}" destId="{47559F89-3DF0-45EA-8EC5-CCE8C09F47DF}" srcOrd="0" destOrd="0" presId="urn:microsoft.com/office/officeart/2005/8/layout/hierarchy1"/>
    <dgm:cxn modelId="{E32B9F80-BAA0-4992-9DE2-FC35A8AD4B20}" type="presOf" srcId="{EB6B5AE3-0A80-44F3-BAD0-188F731F5787}" destId="{296AC4EF-1252-4F4B-B1C0-9354E3297E2E}" srcOrd="0" destOrd="0" presId="urn:microsoft.com/office/officeart/2005/8/layout/hierarchy1"/>
    <dgm:cxn modelId="{4B061989-D64D-433D-A928-A1725CF9FDAD}" type="presOf" srcId="{26B17DE8-550A-4A5F-8711-6FD81A55FB06}" destId="{1EB56D86-25D7-4537-93BE-C416457B294B}" srcOrd="0" destOrd="0" presId="urn:microsoft.com/office/officeart/2005/8/layout/hierarchy1"/>
    <dgm:cxn modelId="{5664FDB7-7B06-4DA9-A1EA-A2837ADA6473}" type="presOf" srcId="{D5BBB667-9467-42C6-8939-DF75A7A81034}" destId="{540D6F65-BF9E-41DA-9EB6-8322A0BC4BF2}" srcOrd="0" destOrd="0" presId="urn:microsoft.com/office/officeart/2005/8/layout/hierarchy1"/>
    <dgm:cxn modelId="{7D4A8EC4-591C-464E-B9F2-665BA7A3B97C}" srcId="{D5BBB667-9467-42C6-8939-DF75A7A81034}" destId="{EB6B5AE3-0A80-44F3-BAD0-188F731F5787}" srcOrd="1" destOrd="0" parTransId="{7B079932-C5E5-433A-8990-7383AAB7CD63}" sibTransId="{1602CC60-DC6A-4CA6-A30D-E5639AE2EFE0}"/>
    <dgm:cxn modelId="{1148EDFA-790E-4DAD-AC58-35BDBF0600ED}" srcId="{D5BBB667-9467-42C6-8939-DF75A7A81034}" destId="{3558B42C-FB80-4074-A16E-07C5054AD1BA}" srcOrd="0" destOrd="0" parTransId="{E049170E-2438-410E-9C25-1538FAA6D635}" sibTransId="{F0C800C4-EFFF-4B02-981D-C1E341A74F80}"/>
    <dgm:cxn modelId="{E60463FA-3D88-44A5-92AF-6597D4C31E3C}" type="presParOf" srcId="{540D6F65-BF9E-41DA-9EB6-8322A0BC4BF2}" destId="{D9F7FE18-6ECF-4591-84D1-D28232D2D8BE}" srcOrd="0" destOrd="0" presId="urn:microsoft.com/office/officeart/2005/8/layout/hierarchy1"/>
    <dgm:cxn modelId="{8CBAB0E2-7C0D-4FCD-BD03-29EC119B1CFA}" type="presParOf" srcId="{D9F7FE18-6ECF-4591-84D1-D28232D2D8BE}" destId="{E0666F3C-5883-418E-B284-F19FE206B43C}" srcOrd="0" destOrd="0" presId="urn:microsoft.com/office/officeart/2005/8/layout/hierarchy1"/>
    <dgm:cxn modelId="{877E9184-4BFE-427E-8D7D-166CB3E326F2}" type="presParOf" srcId="{E0666F3C-5883-418E-B284-F19FE206B43C}" destId="{6E18486E-9E8A-423D-96F1-5C6D727DA847}" srcOrd="0" destOrd="0" presId="urn:microsoft.com/office/officeart/2005/8/layout/hierarchy1"/>
    <dgm:cxn modelId="{BA4324F0-C3D5-4F88-A4F5-780EF6A0EDEC}" type="presParOf" srcId="{E0666F3C-5883-418E-B284-F19FE206B43C}" destId="{47559F89-3DF0-45EA-8EC5-CCE8C09F47DF}" srcOrd="1" destOrd="0" presId="urn:microsoft.com/office/officeart/2005/8/layout/hierarchy1"/>
    <dgm:cxn modelId="{DF5197F1-105D-41C8-9730-9C0CFFED7182}" type="presParOf" srcId="{D9F7FE18-6ECF-4591-84D1-D28232D2D8BE}" destId="{6B1E0569-7ACF-485B-85BA-51072B9E678A}" srcOrd="1" destOrd="0" presId="urn:microsoft.com/office/officeart/2005/8/layout/hierarchy1"/>
    <dgm:cxn modelId="{7DFE392B-51DD-48C7-ACEC-98C01A2623F0}" type="presParOf" srcId="{540D6F65-BF9E-41DA-9EB6-8322A0BC4BF2}" destId="{56598C2B-4758-46B9-BC31-6F844D31E9C8}" srcOrd="1" destOrd="0" presId="urn:microsoft.com/office/officeart/2005/8/layout/hierarchy1"/>
    <dgm:cxn modelId="{2295CC33-9C81-40AE-99BA-1A729C1957E1}" type="presParOf" srcId="{56598C2B-4758-46B9-BC31-6F844D31E9C8}" destId="{B8A3FF15-014F-4BBB-A4BB-4275423E16AE}" srcOrd="0" destOrd="0" presId="urn:microsoft.com/office/officeart/2005/8/layout/hierarchy1"/>
    <dgm:cxn modelId="{2AC1B2FA-C03D-4434-A0A6-18F05008DAE3}" type="presParOf" srcId="{B8A3FF15-014F-4BBB-A4BB-4275423E16AE}" destId="{422C582D-DF8C-4ED3-8D07-3696DD33D16A}" srcOrd="0" destOrd="0" presId="urn:microsoft.com/office/officeart/2005/8/layout/hierarchy1"/>
    <dgm:cxn modelId="{0AED4580-0024-4479-ACB9-A2FFE22F0192}" type="presParOf" srcId="{B8A3FF15-014F-4BBB-A4BB-4275423E16AE}" destId="{296AC4EF-1252-4F4B-B1C0-9354E3297E2E}" srcOrd="1" destOrd="0" presId="urn:microsoft.com/office/officeart/2005/8/layout/hierarchy1"/>
    <dgm:cxn modelId="{301ED0A6-2543-4B72-8EB8-66AA9CE7F750}" type="presParOf" srcId="{56598C2B-4758-46B9-BC31-6F844D31E9C8}" destId="{2B389F83-2529-4BA2-B93D-822295A34A09}" srcOrd="1" destOrd="0" presId="urn:microsoft.com/office/officeart/2005/8/layout/hierarchy1"/>
    <dgm:cxn modelId="{1E4E310E-850E-4D97-B880-ABC0219AB731}" type="presParOf" srcId="{540D6F65-BF9E-41DA-9EB6-8322A0BC4BF2}" destId="{A50C92D1-8D23-4DC6-B602-580F9977BCCD}" srcOrd="2" destOrd="0" presId="urn:microsoft.com/office/officeart/2005/8/layout/hierarchy1"/>
    <dgm:cxn modelId="{B6A1E4EC-4C0F-428F-8097-8EF0F61B6FC2}" type="presParOf" srcId="{A50C92D1-8D23-4DC6-B602-580F9977BCCD}" destId="{4A022E5B-C485-4812-950B-0D60B9C341FA}" srcOrd="0" destOrd="0" presId="urn:microsoft.com/office/officeart/2005/8/layout/hierarchy1"/>
    <dgm:cxn modelId="{5C7CACC3-747D-4A17-9912-2B92D88135EE}" type="presParOf" srcId="{4A022E5B-C485-4812-950B-0D60B9C341FA}" destId="{C3A6118B-B581-480A-8EAF-0FB5A8442079}" srcOrd="0" destOrd="0" presId="urn:microsoft.com/office/officeart/2005/8/layout/hierarchy1"/>
    <dgm:cxn modelId="{4CA96A78-4C42-4A5D-AE6C-C59499A10763}" type="presParOf" srcId="{4A022E5B-C485-4812-950B-0D60B9C341FA}" destId="{1EB56D86-25D7-4537-93BE-C416457B294B}" srcOrd="1" destOrd="0" presId="urn:microsoft.com/office/officeart/2005/8/layout/hierarchy1"/>
    <dgm:cxn modelId="{74476E81-91B0-45F4-AAD3-0F8FF3AB5211}" type="presParOf" srcId="{A50C92D1-8D23-4DC6-B602-580F9977BCCD}" destId="{AF6074CD-2AE6-416E-8EE0-72F5BD0E429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133774-9CC7-4977-B46B-A86F8AA9231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56EF511-C11B-4B8E-A3DF-A7817AA1C769}">
      <dgm:prSet custT="1"/>
      <dgm:spPr/>
      <dgm:t>
        <a:bodyPr/>
        <a:lstStyle/>
        <a:p>
          <a:pPr rtl="0">
            <a:lnSpc>
              <a:spcPct val="100000"/>
            </a:lnSpc>
          </a:pPr>
          <a:r>
            <a:rPr lang="en-US" sz="1800" dirty="0">
              <a:solidFill>
                <a:srgbClr val="333333"/>
              </a:solidFill>
            </a:rPr>
            <a:t>Internal Benchmarking: Comparing performance across different departments or teams within the company.</a:t>
          </a:r>
        </a:p>
      </dgm:t>
    </dgm:pt>
    <dgm:pt modelId="{005B9E3E-AC5E-470D-B189-9D3D4591F7CF}" type="parTrans" cxnId="{81185620-0021-4479-91C7-68630B5E64C8}">
      <dgm:prSet/>
      <dgm:spPr/>
      <dgm:t>
        <a:bodyPr/>
        <a:lstStyle/>
        <a:p>
          <a:endParaRPr lang="en-US"/>
        </a:p>
      </dgm:t>
    </dgm:pt>
    <dgm:pt modelId="{77622EB8-1F57-49CB-AF09-E415D2CE8F47}" type="sibTrans" cxnId="{81185620-0021-4479-91C7-68630B5E64C8}">
      <dgm:prSet/>
      <dgm:spPr/>
      <dgm:t>
        <a:bodyPr/>
        <a:lstStyle/>
        <a:p>
          <a:endParaRPr lang="en-US"/>
        </a:p>
      </dgm:t>
    </dgm:pt>
    <dgm:pt modelId="{3D97605C-D346-4C43-8948-8486A2591022}">
      <dgm:prSet custT="1"/>
      <dgm:spPr/>
      <dgm:t>
        <a:bodyPr/>
        <a:lstStyle/>
        <a:p>
          <a:pPr>
            <a:lnSpc>
              <a:spcPct val="100000"/>
            </a:lnSpc>
          </a:pPr>
          <a:r>
            <a:rPr lang="en-US" sz="1800" dirty="0">
              <a:solidFill>
                <a:srgbClr val="333333"/>
              </a:solidFill>
            </a:rPr>
            <a:t>Competitive Benchmarking: Measuring your business performance against direct competitors.</a:t>
          </a:r>
        </a:p>
      </dgm:t>
    </dgm:pt>
    <dgm:pt modelId="{10132166-67F4-45AB-B888-399EE08A47C3}" type="parTrans" cxnId="{E1AA035E-16DD-448C-8563-385ECEEB53E6}">
      <dgm:prSet/>
      <dgm:spPr/>
      <dgm:t>
        <a:bodyPr/>
        <a:lstStyle/>
        <a:p>
          <a:endParaRPr lang="en-US"/>
        </a:p>
      </dgm:t>
    </dgm:pt>
    <dgm:pt modelId="{982B69F7-1586-4D27-A2F4-4A97A6ED5088}" type="sibTrans" cxnId="{E1AA035E-16DD-448C-8563-385ECEEB53E6}">
      <dgm:prSet/>
      <dgm:spPr/>
      <dgm:t>
        <a:bodyPr/>
        <a:lstStyle/>
        <a:p>
          <a:endParaRPr lang="en-US"/>
        </a:p>
      </dgm:t>
    </dgm:pt>
    <dgm:pt modelId="{33265D2E-7D37-494D-BCF7-D10BF1149938}">
      <dgm:prSet custT="1"/>
      <dgm:spPr/>
      <dgm:t>
        <a:bodyPr/>
        <a:lstStyle/>
        <a:p>
          <a:pPr>
            <a:lnSpc>
              <a:spcPct val="100000"/>
            </a:lnSpc>
          </a:pPr>
          <a:r>
            <a:rPr lang="en-US" sz="1800" dirty="0">
              <a:solidFill>
                <a:srgbClr val="333333"/>
              </a:solidFill>
            </a:rPr>
            <a:t>Industry Benchmarking: Comparing your performance against general industry standards.</a:t>
          </a:r>
        </a:p>
      </dgm:t>
    </dgm:pt>
    <dgm:pt modelId="{EF3E3A4F-7E85-42AE-8735-8E6D792BBB7E}" type="parTrans" cxnId="{06F410E9-9309-4597-B7F1-F26AF527130D}">
      <dgm:prSet/>
      <dgm:spPr/>
      <dgm:t>
        <a:bodyPr/>
        <a:lstStyle/>
        <a:p>
          <a:endParaRPr lang="en-US"/>
        </a:p>
      </dgm:t>
    </dgm:pt>
    <dgm:pt modelId="{01C0E71F-0575-4EAB-985B-61A8E57F5242}" type="sibTrans" cxnId="{06F410E9-9309-4597-B7F1-F26AF527130D}">
      <dgm:prSet/>
      <dgm:spPr/>
      <dgm:t>
        <a:bodyPr/>
        <a:lstStyle/>
        <a:p>
          <a:endParaRPr lang="en-US"/>
        </a:p>
      </dgm:t>
    </dgm:pt>
    <dgm:pt modelId="{86558E8A-C762-4A3B-8D48-94DA463FDBDB}" type="pres">
      <dgm:prSet presAssocID="{E8133774-9CC7-4977-B46B-A86F8AA92313}" presName="root" presStyleCnt="0">
        <dgm:presLayoutVars>
          <dgm:dir/>
          <dgm:resizeHandles val="exact"/>
        </dgm:presLayoutVars>
      </dgm:prSet>
      <dgm:spPr/>
    </dgm:pt>
    <dgm:pt modelId="{8CFDE7D4-C361-460F-87A4-C63DD3AA042F}" type="pres">
      <dgm:prSet presAssocID="{856EF511-C11B-4B8E-A3DF-A7817AA1C769}" presName="compNode" presStyleCnt="0"/>
      <dgm:spPr/>
    </dgm:pt>
    <dgm:pt modelId="{5F3AA508-DA8B-4E4D-BF50-02A179FAC04D}" type="pres">
      <dgm:prSet presAssocID="{856EF511-C11B-4B8E-A3DF-A7817AA1C769}" presName="iconRect" presStyleLbl="node1" presStyleIdx="0" presStyleCnt="3" custLinFactNeighborY="303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EA4F4F84-2FD2-4CD0-8B30-675EEED049E8}" type="pres">
      <dgm:prSet presAssocID="{856EF511-C11B-4B8E-A3DF-A7817AA1C769}" presName="spaceRect" presStyleCnt="0"/>
      <dgm:spPr/>
    </dgm:pt>
    <dgm:pt modelId="{7A767607-FB2B-4D65-B335-24CAAC4F71A0}" type="pres">
      <dgm:prSet presAssocID="{856EF511-C11B-4B8E-A3DF-A7817AA1C769}" presName="textRect" presStyleLbl="revTx" presStyleIdx="0" presStyleCnt="3" custScaleX="119625">
        <dgm:presLayoutVars>
          <dgm:chMax val="1"/>
          <dgm:chPref val="1"/>
        </dgm:presLayoutVars>
      </dgm:prSet>
      <dgm:spPr/>
    </dgm:pt>
    <dgm:pt modelId="{D49CBEDB-270A-44C5-8CDC-F1FE66022C66}" type="pres">
      <dgm:prSet presAssocID="{77622EB8-1F57-49CB-AF09-E415D2CE8F47}" presName="sibTrans" presStyleCnt="0"/>
      <dgm:spPr/>
    </dgm:pt>
    <dgm:pt modelId="{25BB5625-3507-429E-B9A3-40857F2AD974}" type="pres">
      <dgm:prSet presAssocID="{3D97605C-D346-4C43-8948-8486A2591022}" presName="compNode" presStyleCnt="0"/>
      <dgm:spPr/>
    </dgm:pt>
    <dgm:pt modelId="{3A519266-2CA7-4F8D-9A67-AF7DF65676A2}" type="pres">
      <dgm:prSet presAssocID="{3D97605C-D346-4C43-8948-8486A2591022}" presName="iconRect" presStyleLbl="node1" presStyleIdx="1" presStyleCnt="3" custLinFactNeighborY="2199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enn Diagram"/>
        </a:ext>
      </dgm:extLst>
    </dgm:pt>
    <dgm:pt modelId="{04B9B658-B2C8-4AF2-86B1-169BF325340F}" type="pres">
      <dgm:prSet presAssocID="{3D97605C-D346-4C43-8948-8486A2591022}" presName="spaceRect" presStyleCnt="0"/>
      <dgm:spPr/>
    </dgm:pt>
    <dgm:pt modelId="{6145F020-93DB-4615-9E11-4379261B05BC}" type="pres">
      <dgm:prSet presAssocID="{3D97605C-D346-4C43-8948-8486A2591022}" presName="textRect" presStyleLbl="revTx" presStyleIdx="1" presStyleCnt="3" custScaleX="109417">
        <dgm:presLayoutVars>
          <dgm:chMax val="1"/>
          <dgm:chPref val="1"/>
        </dgm:presLayoutVars>
      </dgm:prSet>
      <dgm:spPr/>
    </dgm:pt>
    <dgm:pt modelId="{E7313959-C01D-423F-8A28-3D44F76B4652}" type="pres">
      <dgm:prSet presAssocID="{982B69F7-1586-4D27-A2F4-4A97A6ED5088}" presName="sibTrans" presStyleCnt="0"/>
      <dgm:spPr/>
    </dgm:pt>
    <dgm:pt modelId="{B9C6F155-B0AF-4E28-B5AE-AF3819B8C274}" type="pres">
      <dgm:prSet presAssocID="{33265D2E-7D37-494D-BCF7-D10BF1149938}" presName="compNode" presStyleCnt="0"/>
      <dgm:spPr/>
    </dgm:pt>
    <dgm:pt modelId="{A55BB281-CE71-42F0-BBA6-215D1744C3E4}" type="pres">
      <dgm:prSet presAssocID="{33265D2E-7D37-494D-BCF7-D10BF1149938}" presName="iconRect" presStyleLbl="node1" presStyleIdx="2" presStyleCnt="3" custLinFactNeighborX="4190" custLinFactNeighborY="2804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6602DE02-6EC1-4668-AEF0-DE2281319ED5}" type="pres">
      <dgm:prSet presAssocID="{33265D2E-7D37-494D-BCF7-D10BF1149938}" presName="spaceRect" presStyleCnt="0"/>
      <dgm:spPr/>
    </dgm:pt>
    <dgm:pt modelId="{BB811704-E3EC-42E2-AB22-9D538EA7D4D3}" type="pres">
      <dgm:prSet presAssocID="{33265D2E-7D37-494D-BCF7-D10BF1149938}" presName="textRect" presStyleLbl="revTx" presStyleIdx="2" presStyleCnt="3">
        <dgm:presLayoutVars>
          <dgm:chMax val="1"/>
          <dgm:chPref val="1"/>
        </dgm:presLayoutVars>
      </dgm:prSet>
      <dgm:spPr/>
    </dgm:pt>
  </dgm:ptLst>
  <dgm:cxnLst>
    <dgm:cxn modelId="{76211600-4EFC-435D-96BA-B5F8537CC206}" type="presOf" srcId="{3D97605C-D346-4C43-8948-8486A2591022}" destId="{6145F020-93DB-4615-9E11-4379261B05BC}" srcOrd="0" destOrd="0" presId="urn:microsoft.com/office/officeart/2018/2/layout/IconLabelList"/>
    <dgm:cxn modelId="{81185620-0021-4479-91C7-68630B5E64C8}" srcId="{E8133774-9CC7-4977-B46B-A86F8AA92313}" destId="{856EF511-C11B-4B8E-A3DF-A7817AA1C769}" srcOrd="0" destOrd="0" parTransId="{005B9E3E-AC5E-470D-B189-9D3D4591F7CF}" sibTransId="{77622EB8-1F57-49CB-AF09-E415D2CE8F47}"/>
    <dgm:cxn modelId="{2FDE4335-61D6-44CD-BA7E-52194A92C378}" type="presOf" srcId="{33265D2E-7D37-494D-BCF7-D10BF1149938}" destId="{BB811704-E3EC-42E2-AB22-9D538EA7D4D3}" srcOrd="0" destOrd="0" presId="urn:microsoft.com/office/officeart/2018/2/layout/IconLabelList"/>
    <dgm:cxn modelId="{E1AA035E-16DD-448C-8563-385ECEEB53E6}" srcId="{E8133774-9CC7-4977-B46B-A86F8AA92313}" destId="{3D97605C-D346-4C43-8948-8486A2591022}" srcOrd="1" destOrd="0" parTransId="{10132166-67F4-45AB-B888-399EE08A47C3}" sibTransId="{982B69F7-1586-4D27-A2F4-4A97A6ED5088}"/>
    <dgm:cxn modelId="{B0268C96-53C2-49EE-BBD8-825E68600645}" type="presOf" srcId="{856EF511-C11B-4B8E-A3DF-A7817AA1C769}" destId="{7A767607-FB2B-4D65-B335-24CAAC4F71A0}" srcOrd="0" destOrd="0" presId="urn:microsoft.com/office/officeart/2018/2/layout/IconLabelList"/>
    <dgm:cxn modelId="{CF6CE6C5-E984-4394-8E6D-F23CE2511F32}" type="presOf" srcId="{E8133774-9CC7-4977-B46B-A86F8AA92313}" destId="{86558E8A-C762-4A3B-8D48-94DA463FDBDB}" srcOrd="0" destOrd="0" presId="urn:microsoft.com/office/officeart/2018/2/layout/IconLabelList"/>
    <dgm:cxn modelId="{06F410E9-9309-4597-B7F1-F26AF527130D}" srcId="{E8133774-9CC7-4977-B46B-A86F8AA92313}" destId="{33265D2E-7D37-494D-BCF7-D10BF1149938}" srcOrd="2" destOrd="0" parTransId="{EF3E3A4F-7E85-42AE-8735-8E6D792BBB7E}" sibTransId="{01C0E71F-0575-4EAB-985B-61A8E57F5242}"/>
    <dgm:cxn modelId="{870A15BE-C317-4CEA-9965-12DCC1D13D43}" type="presParOf" srcId="{86558E8A-C762-4A3B-8D48-94DA463FDBDB}" destId="{8CFDE7D4-C361-460F-87A4-C63DD3AA042F}" srcOrd="0" destOrd="0" presId="urn:microsoft.com/office/officeart/2018/2/layout/IconLabelList"/>
    <dgm:cxn modelId="{1A0845D9-CE2C-4482-BCDE-11B3E1D3EA0A}" type="presParOf" srcId="{8CFDE7D4-C361-460F-87A4-C63DD3AA042F}" destId="{5F3AA508-DA8B-4E4D-BF50-02A179FAC04D}" srcOrd="0" destOrd="0" presId="urn:microsoft.com/office/officeart/2018/2/layout/IconLabelList"/>
    <dgm:cxn modelId="{A97EDFCF-ABED-4632-A296-F73386A0F141}" type="presParOf" srcId="{8CFDE7D4-C361-460F-87A4-C63DD3AA042F}" destId="{EA4F4F84-2FD2-4CD0-8B30-675EEED049E8}" srcOrd="1" destOrd="0" presId="urn:microsoft.com/office/officeart/2018/2/layout/IconLabelList"/>
    <dgm:cxn modelId="{B9648CA2-F25B-4822-ACFD-69065B7463C0}" type="presParOf" srcId="{8CFDE7D4-C361-460F-87A4-C63DD3AA042F}" destId="{7A767607-FB2B-4D65-B335-24CAAC4F71A0}" srcOrd="2" destOrd="0" presId="urn:microsoft.com/office/officeart/2018/2/layout/IconLabelList"/>
    <dgm:cxn modelId="{043B7891-69E5-4C25-863C-DA2608F33F7F}" type="presParOf" srcId="{86558E8A-C762-4A3B-8D48-94DA463FDBDB}" destId="{D49CBEDB-270A-44C5-8CDC-F1FE66022C66}" srcOrd="1" destOrd="0" presId="urn:microsoft.com/office/officeart/2018/2/layout/IconLabelList"/>
    <dgm:cxn modelId="{1D99054B-7E80-473A-BCC6-1315FE0821A1}" type="presParOf" srcId="{86558E8A-C762-4A3B-8D48-94DA463FDBDB}" destId="{25BB5625-3507-429E-B9A3-40857F2AD974}" srcOrd="2" destOrd="0" presId="urn:microsoft.com/office/officeart/2018/2/layout/IconLabelList"/>
    <dgm:cxn modelId="{E56A92A4-3CD6-43ED-AAF1-12306A23C0E0}" type="presParOf" srcId="{25BB5625-3507-429E-B9A3-40857F2AD974}" destId="{3A519266-2CA7-4F8D-9A67-AF7DF65676A2}" srcOrd="0" destOrd="0" presId="urn:microsoft.com/office/officeart/2018/2/layout/IconLabelList"/>
    <dgm:cxn modelId="{8F680947-6477-4B42-B2F9-1BB9F84D20BA}" type="presParOf" srcId="{25BB5625-3507-429E-B9A3-40857F2AD974}" destId="{04B9B658-B2C8-4AF2-86B1-169BF325340F}" srcOrd="1" destOrd="0" presId="urn:microsoft.com/office/officeart/2018/2/layout/IconLabelList"/>
    <dgm:cxn modelId="{4C01A019-2CC3-4947-AE37-65A3B1373016}" type="presParOf" srcId="{25BB5625-3507-429E-B9A3-40857F2AD974}" destId="{6145F020-93DB-4615-9E11-4379261B05BC}" srcOrd="2" destOrd="0" presId="urn:microsoft.com/office/officeart/2018/2/layout/IconLabelList"/>
    <dgm:cxn modelId="{EBA4D001-7E0B-429C-B8D8-6366A221F505}" type="presParOf" srcId="{86558E8A-C762-4A3B-8D48-94DA463FDBDB}" destId="{E7313959-C01D-423F-8A28-3D44F76B4652}" srcOrd="3" destOrd="0" presId="urn:microsoft.com/office/officeart/2018/2/layout/IconLabelList"/>
    <dgm:cxn modelId="{CEEDD6B5-7114-46F7-A787-12493A83C0E4}" type="presParOf" srcId="{86558E8A-C762-4A3B-8D48-94DA463FDBDB}" destId="{B9C6F155-B0AF-4E28-B5AE-AF3819B8C274}" srcOrd="4" destOrd="0" presId="urn:microsoft.com/office/officeart/2018/2/layout/IconLabelList"/>
    <dgm:cxn modelId="{4379F853-0D7B-4249-A7AF-A785C1D34776}" type="presParOf" srcId="{B9C6F155-B0AF-4E28-B5AE-AF3819B8C274}" destId="{A55BB281-CE71-42F0-BBA6-215D1744C3E4}" srcOrd="0" destOrd="0" presId="urn:microsoft.com/office/officeart/2018/2/layout/IconLabelList"/>
    <dgm:cxn modelId="{2927313A-42E6-4917-816D-AF40E234ADD7}" type="presParOf" srcId="{B9C6F155-B0AF-4E28-B5AE-AF3819B8C274}" destId="{6602DE02-6EC1-4668-AEF0-DE2281319ED5}" srcOrd="1" destOrd="0" presId="urn:microsoft.com/office/officeart/2018/2/layout/IconLabelList"/>
    <dgm:cxn modelId="{53E2C6D2-53EE-449A-93DE-4F2524BAF9B2}" type="presParOf" srcId="{B9C6F155-B0AF-4E28-B5AE-AF3819B8C274}" destId="{BB811704-E3EC-42E2-AB22-9D538EA7D4D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452FAD-DBEA-4E8E-99CA-639B3226D342}" type="doc">
      <dgm:prSet loTypeId="urn:microsoft.com/office/officeart/2005/8/layout/hProcess4" loCatId="process" qsTypeId="urn:microsoft.com/office/officeart/2005/8/quickstyle/simple1" qsCatId="simple" csTypeId="urn:microsoft.com/office/officeart/2005/8/colors/colorful1" csCatId="colorful" phldr="1"/>
      <dgm:spPr/>
    </dgm:pt>
    <dgm:pt modelId="{CD3042C0-668E-4D89-B5BB-F4143E4A5B59}">
      <dgm:prSet phldrT="[Text]" custT="1"/>
      <dgm:spPr/>
      <dgm:t>
        <a:bodyPr/>
        <a:lstStyle/>
        <a:p>
          <a:r>
            <a:rPr lang="en-US" sz="2200" b="1" i="0" u="none" dirty="0"/>
            <a:t>Leadership Buy-In</a:t>
          </a:r>
          <a:endParaRPr lang="en-US" sz="2200" dirty="0"/>
        </a:p>
      </dgm:t>
    </dgm:pt>
    <dgm:pt modelId="{B186CE8F-F63A-49E5-A080-477AEC25CF65}" type="parTrans" cxnId="{078F59B1-6D45-4622-B602-72C95ECD0F68}">
      <dgm:prSet/>
      <dgm:spPr/>
      <dgm:t>
        <a:bodyPr/>
        <a:lstStyle/>
        <a:p>
          <a:endParaRPr lang="en-US"/>
        </a:p>
      </dgm:t>
    </dgm:pt>
    <dgm:pt modelId="{50AFC7CF-2A3D-460D-A1FB-3BF7A0A8443D}" type="sibTrans" cxnId="{078F59B1-6D45-4622-B602-72C95ECD0F68}">
      <dgm:prSet/>
      <dgm:spPr/>
      <dgm:t>
        <a:bodyPr/>
        <a:lstStyle/>
        <a:p>
          <a:endParaRPr lang="en-US"/>
        </a:p>
      </dgm:t>
    </dgm:pt>
    <dgm:pt modelId="{4EC1892E-D26A-406E-AF96-664D348A968C}">
      <dgm:prSet phldrT="[Text]" custT="1"/>
      <dgm:spPr/>
      <dgm:t>
        <a:bodyPr/>
        <a:lstStyle/>
        <a:p>
          <a:r>
            <a:rPr lang="en-US" sz="2200" b="1" i="0" u="none" dirty="0"/>
            <a:t>Employee Engagement:</a:t>
          </a:r>
          <a:endParaRPr lang="en-US" sz="2200" dirty="0"/>
        </a:p>
      </dgm:t>
    </dgm:pt>
    <dgm:pt modelId="{381DE694-F2FC-4E71-B61B-81A822FE0398}" type="parTrans" cxnId="{D5483244-42AD-4A7F-891F-7209DA0AB973}">
      <dgm:prSet/>
      <dgm:spPr/>
      <dgm:t>
        <a:bodyPr/>
        <a:lstStyle/>
        <a:p>
          <a:endParaRPr lang="en-US"/>
        </a:p>
      </dgm:t>
    </dgm:pt>
    <dgm:pt modelId="{0B1AD3C9-BAE2-421A-AD46-19D087F82FD6}" type="sibTrans" cxnId="{D5483244-42AD-4A7F-891F-7209DA0AB973}">
      <dgm:prSet/>
      <dgm:spPr/>
      <dgm:t>
        <a:bodyPr/>
        <a:lstStyle/>
        <a:p>
          <a:endParaRPr lang="en-US"/>
        </a:p>
      </dgm:t>
    </dgm:pt>
    <dgm:pt modelId="{DE6BCDCD-C671-43E3-A92A-D6F740B0E451}">
      <dgm:prSet phldrT="[Text]" custT="1"/>
      <dgm:spPr/>
      <dgm:t>
        <a:bodyPr/>
        <a:lstStyle/>
        <a:p>
          <a:r>
            <a:rPr lang="en-US" sz="2200" b="1" i="0" u="none" dirty="0"/>
            <a:t>Training and Development</a:t>
          </a:r>
          <a:endParaRPr lang="en-US" sz="2200" dirty="0"/>
        </a:p>
      </dgm:t>
    </dgm:pt>
    <dgm:pt modelId="{2B8506E3-4BD9-4D01-8357-6AA6CB525114}" type="parTrans" cxnId="{18E9B51F-D1D3-467F-8FC1-BA66D5BC39E3}">
      <dgm:prSet/>
      <dgm:spPr/>
      <dgm:t>
        <a:bodyPr/>
        <a:lstStyle/>
        <a:p>
          <a:endParaRPr lang="en-US"/>
        </a:p>
      </dgm:t>
    </dgm:pt>
    <dgm:pt modelId="{691F7D57-AAC1-40B9-99B8-CA6D4AB587C3}" type="sibTrans" cxnId="{18E9B51F-D1D3-467F-8FC1-BA66D5BC39E3}">
      <dgm:prSet/>
      <dgm:spPr/>
      <dgm:t>
        <a:bodyPr/>
        <a:lstStyle/>
        <a:p>
          <a:endParaRPr lang="en-US"/>
        </a:p>
      </dgm:t>
    </dgm:pt>
    <dgm:pt modelId="{2DD9D3F0-7993-4F68-B39D-4F3EEBA5EF7D}" type="pres">
      <dgm:prSet presAssocID="{C3452FAD-DBEA-4E8E-99CA-639B3226D342}" presName="Name0" presStyleCnt="0">
        <dgm:presLayoutVars>
          <dgm:dir/>
          <dgm:animLvl val="lvl"/>
          <dgm:resizeHandles val="exact"/>
        </dgm:presLayoutVars>
      </dgm:prSet>
      <dgm:spPr/>
    </dgm:pt>
    <dgm:pt modelId="{5E625823-630C-478C-8D43-18ADB268F35B}" type="pres">
      <dgm:prSet presAssocID="{C3452FAD-DBEA-4E8E-99CA-639B3226D342}" presName="tSp" presStyleCnt="0"/>
      <dgm:spPr/>
    </dgm:pt>
    <dgm:pt modelId="{520EBF37-8B0E-4F3B-8C6E-D7FC1B056DAF}" type="pres">
      <dgm:prSet presAssocID="{C3452FAD-DBEA-4E8E-99CA-639B3226D342}" presName="bSp" presStyleCnt="0"/>
      <dgm:spPr/>
    </dgm:pt>
    <dgm:pt modelId="{5463E2C9-572E-4EC0-8380-51D19F5390E1}" type="pres">
      <dgm:prSet presAssocID="{C3452FAD-DBEA-4E8E-99CA-639B3226D342}" presName="process" presStyleCnt="0"/>
      <dgm:spPr/>
    </dgm:pt>
    <dgm:pt modelId="{FDC5BF48-B8D8-47E0-A38E-C19165F569C2}" type="pres">
      <dgm:prSet presAssocID="{CD3042C0-668E-4D89-B5BB-F4143E4A5B59}" presName="composite1" presStyleCnt="0"/>
      <dgm:spPr/>
    </dgm:pt>
    <dgm:pt modelId="{AAF994BF-DDC0-4B91-A82C-28303340EB24}" type="pres">
      <dgm:prSet presAssocID="{CD3042C0-668E-4D89-B5BB-F4143E4A5B59}" presName="dummyNode1" presStyleLbl="node1" presStyleIdx="0" presStyleCnt="3"/>
      <dgm:spPr/>
    </dgm:pt>
    <dgm:pt modelId="{01B62AFF-8149-4D37-A311-EB385C341F7D}" type="pres">
      <dgm:prSet presAssocID="{CD3042C0-668E-4D89-B5BB-F4143E4A5B59}" presName="childNode1" presStyleLbl="bgAcc1" presStyleIdx="0" presStyleCnt="3" custScaleX="216120" custScaleY="132312">
        <dgm:presLayoutVars>
          <dgm:bulletEnabled val="1"/>
        </dgm:presLayoutVars>
      </dgm:prSet>
      <dgm:spPr/>
    </dgm:pt>
    <dgm:pt modelId="{89D1FD90-F4D3-471B-BA13-59F5BA7C8E7E}" type="pres">
      <dgm:prSet presAssocID="{CD3042C0-668E-4D89-B5BB-F4143E4A5B59}" presName="childNode1tx" presStyleLbl="bgAcc1" presStyleIdx="0" presStyleCnt="3">
        <dgm:presLayoutVars>
          <dgm:bulletEnabled val="1"/>
        </dgm:presLayoutVars>
      </dgm:prSet>
      <dgm:spPr/>
    </dgm:pt>
    <dgm:pt modelId="{FC2936DE-F045-4BD4-8B9A-CE800F972CF5}" type="pres">
      <dgm:prSet presAssocID="{CD3042C0-668E-4D89-B5BB-F4143E4A5B59}" presName="parentNode1" presStyleLbl="node1" presStyleIdx="0" presStyleCnt="3" custScaleX="129351" custScaleY="150183" custLinFactNeighborX="9778" custLinFactNeighborY="60445">
        <dgm:presLayoutVars>
          <dgm:chMax val="1"/>
          <dgm:bulletEnabled val="1"/>
        </dgm:presLayoutVars>
      </dgm:prSet>
      <dgm:spPr/>
    </dgm:pt>
    <dgm:pt modelId="{B4120DF5-18D5-4467-9C81-C6827AA99270}" type="pres">
      <dgm:prSet presAssocID="{CD3042C0-668E-4D89-B5BB-F4143E4A5B59}" presName="connSite1" presStyleCnt="0"/>
      <dgm:spPr/>
    </dgm:pt>
    <dgm:pt modelId="{7AB9598B-03F7-4A77-B499-421345B9BDA7}" type="pres">
      <dgm:prSet presAssocID="{50AFC7CF-2A3D-460D-A1FB-3BF7A0A8443D}" presName="Name9" presStyleLbl="sibTrans2D1" presStyleIdx="0" presStyleCnt="2"/>
      <dgm:spPr/>
    </dgm:pt>
    <dgm:pt modelId="{EC6795FB-8442-4E9A-9573-3734C1B79276}" type="pres">
      <dgm:prSet presAssocID="{4EC1892E-D26A-406E-AF96-664D348A968C}" presName="composite2" presStyleCnt="0"/>
      <dgm:spPr/>
    </dgm:pt>
    <dgm:pt modelId="{9D6775DE-6EA0-4F46-AEA0-54B13D8AD8D5}" type="pres">
      <dgm:prSet presAssocID="{4EC1892E-D26A-406E-AF96-664D348A968C}" presName="dummyNode2" presStyleLbl="node1" presStyleIdx="0" presStyleCnt="3"/>
      <dgm:spPr/>
    </dgm:pt>
    <dgm:pt modelId="{5A3D2246-A780-4FFC-81BC-5DA8EB5671A3}" type="pres">
      <dgm:prSet presAssocID="{4EC1892E-D26A-406E-AF96-664D348A968C}" presName="childNode2" presStyleLbl="bgAcc1" presStyleIdx="1" presStyleCnt="3" custScaleX="208446" custScaleY="134023" custLinFactNeighborX="4049" custLinFactNeighborY="-8932">
        <dgm:presLayoutVars>
          <dgm:bulletEnabled val="1"/>
        </dgm:presLayoutVars>
      </dgm:prSet>
      <dgm:spPr/>
    </dgm:pt>
    <dgm:pt modelId="{F571C928-11D8-4837-BB60-D46F6AC7F065}" type="pres">
      <dgm:prSet presAssocID="{4EC1892E-D26A-406E-AF96-664D348A968C}" presName="childNode2tx" presStyleLbl="bgAcc1" presStyleIdx="1" presStyleCnt="3">
        <dgm:presLayoutVars>
          <dgm:bulletEnabled val="1"/>
        </dgm:presLayoutVars>
      </dgm:prSet>
      <dgm:spPr/>
    </dgm:pt>
    <dgm:pt modelId="{2C71E6B0-6AFD-4290-95CB-015B216B13DD}" type="pres">
      <dgm:prSet presAssocID="{4EC1892E-D26A-406E-AF96-664D348A968C}" presName="parentNode2" presStyleLbl="node1" presStyleIdx="1" presStyleCnt="3" custScaleX="165472" custScaleY="143956" custLinFactNeighborX="6785" custLinFactNeighborY="-81485">
        <dgm:presLayoutVars>
          <dgm:chMax val="0"/>
          <dgm:bulletEnabled val="1"/>
        </dgm:presLayoutVars>
      </dgm:prSet>
      <dgm:spPr/>
    </dgm:pt>
    <dgm:pt modelId="{A52C44B6-C96E-4D2A-993B-707F972631AD}" type="pres">
      <dgm:prSet presAssocID="{4EC1892E-D26A-406E-AF96-664D348A968C}" presName="connSite2" presStyleCnt="0"/>
      <dgm:spPr/>
    </dgm:pt>
    <dgm:pt modelId="{2616B926-FF1D-4F6D-B076-48149F279DBE}" type="pres">
      <dgm:prSet presAssocID="{0B1AD3C9-BAE2-421A-AD46-19D087F82FD6}" presName="Name18" presStyleLbl="sibTrans2D1" presStyleIdx="1" presStyleCnt="2"/>
      <dgm:spPr/>
    </dgm:pt>
    <dgm:pt modelId="{8B1B2992-F638-47CD-937E-A35A99CCEB5A}" type="pres">
      <dgm:prSet presAssocID="{DE6BCDCD-C671-43E3-A92A-D6F740B0E451}" presName="composite1" presStyleCnt="0"/>
      <dgm:spPr/>
    </dgm:pt>
    <dgm:pt modelId="{20642E68-C445-49EC-AD6B-0D5655EAE244}" type="pres">
      <dgm:prSet presAssocID="{DE6BCDCD-C671-43E3-A92A-D6F740B0E451}" presName="dummyNode1" presStyleLbl="node1" presStyleIdx="1" presStyleCnt="3"/>
      <dgm:spPr/>
    </dgm:pt>
    <dgm:pt modelId="{E162DCAF-2A7B-42A1-B324-D02FAC62170C}" type="pres">
      <dgm:prSet presAssocID="{DE6BCDCD-C671-43E3-A92A-D6F740B0E451}" presName="childNode1" presStyleLbl="bgAcc1" presStyleIdx="2" presStyleCnt="3" custScaleX="217805" custScaleY="135413">
        <dgm:presLayoutVars>
          <dgm:bulletEnabled val="1"/>
        </dgm:presLayoutVars>
      </dgm:prSet>
      <dgm:spPr/>
    </dgm:pt>
    <dgm:pt modelId="{612E4306-E0FA-4A8A-8D68-6CC394AAC36F}" type="pres">
      <dgm:prSet presAssocID="{DE6BCDCD-C671-43E3-A92A-D6F740B0E451}" presName="childNode1tx" presStyleLbl="bgAcc1" presStyleIdx="2" presStyleCnt="3">
        <dgm:presLayoutVars>
          <dgm:bulletEnabled val="1"/>
        </dgm:presLayoutVars>
      </dgm:prSet>
      <dgm:spPr/>
    </dgm:pt>
    <dgm:pt modelId="{1B0CCEB6-D6AB-4C5A-86C8-DEB587C754A6}" type="pres">
      <dgm:prSet presAssocID="{DE6BCDCD-C671-43E3-A92A-D6F740B0E451}" presName="parentNode1" presStyleLbl="node1" presStyleIdx="2" presStyleCnt="3" custScaleX="178134" custScaleY="156960" custLinFactNeighborX="30577" custLinFactNeighborY="70229">
        <dgm:presLayoutVars>
          <dgm:chMax val="1"/>
          <dgm:bulletEnabled val="1"/>
        </dgm:presLayoutVars>
      </dgm:prSet>
      <dgm:spPr/>
    </dgm:pt>
    <dgm:pt modelId="{5038D041-1E91-4A4B-9ABE-027F5B402EB6}" type="pres">
      <dgm:prSet presAssocID="{DE6BCDCD-C671-43E3-A92A-D6F740B0E451}" presName="connSite1" presStyleCnt="0"/>
      <dgm:spPr/>
    </dgm:pt>
  </dgm:ptLst>
  <dgm:cxnLst>
    <dgm:cxn modelId="{DD5CE807-6E26-4232-85EF-CDC98EEEDC80}" type="presOf" srcId="{4EC1892E-D26A-406E-AF96-664D348A968C}" destId="{2C71E6B0-6AFD-4290-95CB-015B216B13DD}" srcOrd="0" destOrd="0" presId="urn:microsoft.com/office/officeart/2005/8/layout/hProcess4"/>
    <dgm:cxn modelId="{18E9B51F-D1D3-467F-8FC1-BA66D5BC39E3}" srcId="{C3452FAD-DBEA-4E8E-99CA-639B3226D342}" destId="{DE6BCDCD-C671-43E3-A92A-D6F740B0E451}" srcOrd="2" destOrd="0" parTransId="{2B8506E3-4BD9-4D01-8357-6AA6CB525114}" sibTransId="{691F7D57-AAC1-40B9-99B8-CA6D4AB587C3}"/>
    <dgm:cxn modelId="{AD28D95F-CCB7-4211-ADAB-57AE2A5F8FD4}" type="presOf" srcId="{50AFC7CF-2A3D-460D-A1FB-3BF7A0A8443D}" destId="{7AB9598B-03F7-4A77-B499-421345B9BDA7}" srcOrd="0" destOrd="0" presId="urn:microsoft.com/office/officeart/2005/8/layout/hProcess4"/>
    <dgm:cxn modelId="{778F4B43-1CDD-4863-9127-050AEC1387E9}" type="presOf" srcId="{0B1AD3C9-BAE2-421A-AD46-19D087F82FD6}" destId="{2616B926-FF1D-4F6D-B076-48149F279DBE}" srcOrd="0" destOrd="0" presId="urn:microsoft.com/office/officeart/2005/8/layout/hProcess4"/>
    <dgm:cxn modelId="{D5483244-42AD-4A7F-891F-7209DA0AB973}" srcId="{C3452FAD-DBEA-4E8E-99CA-639B3226D342}" destId="{4EC1892E-D26A-406E-AF96-664D348A968C}" srcOrd="1" destOrd="0" parTransId="{381DE694-F2FC-4E71-B61B-81A822FE0398}" sibTransId="{0B1AD3C9-BAE2-421A-AD46-19D087F82FD6}"/>
    <dgm:cxn modelId="{A6A7AB76-BC5E-4892-837E-25C618051961}" type="presOf" srcId="{C3452FAD-DBEA-4E8E-99CA-639B3226D342}" destId="{2DD9D3F0-7993-4F68-B39D-4F3EEBA5EF7D}" srcOrd="0" destOrd="0" presId="urn:microsoft.com/office/officeart/2005/8/layout/hProcess4"/>
    <dgm:cxn modelId="{078F59B1-6D45-4622-B602-72C95ECD0F68}" srcId="{C3452FAD-DBEA-4E8E-99CA-639B3226D342}" destId="{CD3042C0-668E-4D89-B5BB-F4143E4A5B59}" srcOrd="0" destOrd="0" parTransId="{B186CE8F-F63A-49E5-A080-477AEC25CF65}" sibTransId="{50AFC7CF-2A3D-460D-A1FB-3BF7A0A8443D}"/>
    <dgm:cxn modelId="{5ECFECC5-34D1-4599-B774-3E8D5DFD7D68}" type="presOf" srcId="{DE6BCDCD-C671-43E3-A92A-D6F740B0E451}" destId="{1B0CCEB6-D6AB-4C5A-86C8-DEB587C754A6}" srcOrd="0" destOrd="0" presId="urn:microsoft.com/office/officeart/2005/8/layout/hProcess4"/>
    <dgm:cxn modelId="{9F5CC1F4-F1DE-471F-9DB2-01799388A9C8}" type="presOf" srcId="{CD3042C0-668E-4D89-B5BB-F4143E4A5B59}" destId="{FC2936DE-F045-4BD4-8B9A-CE800F972CF5}" srcOrd="0" destOrd="0" presId="urn:microsoft.com/office/officeart/2005/8/layout/hProcess4"/>
    <dgm:cxn modelId="{092BCC76-A783-4336-AB6F-C53ACBECBEDB}" type="presParOf" srcId="{2DD9D3F0-7993-4F68-B39D-4F3EEBA5EF7D}" destId="{5E625823-630C-478C-8D43-18ADB268F35B}" srcOrd="0" destOrd="0" presId="urn:microsoft.com/office/officeart/2005/8/layout/hProcess4"/>
    <dgm:cxn modelId="{67CD437A-CB18-44AB-A62A-63E800EBC8DF}" type="presParOf" srcId="{2DD9D3F0-7993-4F68-B39D-4F3EEBA5EF7D}" destId="{520EBF37-8B0E-4F3B-8C6E-D7FC1B056DAF}" srcOrd="1" destOrd="0" presId="urn:microsoft.com/office/officeart/2005/8/layout/hProcess4"/>
    <dgm:cxn modelId="{344BF604-D20A-43EE-81EC-051374788A7E}" type="presParOf" srcId="{2DD9D3F0-7993-4F68-B39D-4F3EEBA5EF7D}" destId="{5463E2C9-572E-4EC0-8380-51D19F5390E1}" srcOrd="2" destOrd="0" presId="urn:microsoft.com/office/officeart/2005/8/layout/hProcess4"/>
    <dgm:cxn modelId="{10758EAB-DDF7-4C2F-8079-0094D604C196}" type="presParOf" srcId="{5463E2C9-572E-4EC0-8380-51D19F5390E1}" destId="{FDC5BF48-B8D8-47E0-A38E-C19165F569C2}" srcOrd="0" destOrd="0" presId="urn:microsoft.com/office/officeart/2005/8/layout/hProcess4"/>
    <dgm:cxn modelId="{0A7B2DBA-56FB-4476-A3AD-A9E60512FF17}" type="presParOf" srcId="{FDC5BF48-B8D8-47E0-A38E-C19165F569C2}" destId="{AAF994BF-DDC0-4B91-A82C-28303340EB24}" srcOrd="0" destOrd="0" presId="urn:microsoft.com/office/officeart/2005/8/layout/hProcess4"/>
    <dgm:cxn modelId="{E50BA46B-A043-4F05-A888-701CA8E98E96}" type="presParOf" srcId="{FDC5BF48-B8D8-47E0-A38E-C19165F569C2}" destId="{01B62AFF-8149-4D37-A311-EB385C341F7D}" srcOrd="1" destOrd="0" presId="urn:microsoft.com/office/officeart/2005/8/layout/hProcess4"/>
    <dgm:cxn modelId="{7A9EDD40-6FBB-42AB-99A0-E854905B9D84}" type="presParOf" srcId="{FDC5BF48-B8D8-47E0-A38E-C19165F569C2}" destId="{89D1FD90-F4D3-471B-BA13-59F5BA7C8E7E}" srcOrd="2" destOrd="0" presId="urn:microsoft.com/office/officeart/2005/8/layout/hProcess4"/>
    <dgm:cxn modelId="{6B961E3E-C42F-48DC-9C2A-56DDFB26CB4F}" type="presParOf" srcId="{FDC5BF48-B8D8-47E0-A38E-C19165F569C2}" destId="{FC2936DE-F045-4BD4-8B9A-CE800F972CF5}" srcOrd="3" destOrd="0" presId="urn:microsoft.com/office/officeart/2005/8/layout/hProcess4"/>
    <dgm:cxn modelId="{B3FC0DB7-6561-48F0-9858-9551779F9A56}" type="presParOf" srcId="{FDC5BF48-B8D8-47E0-A38E-C19165F569C2}" destId="{B4120DF5-18D5-4467-9C81-C6827AA99270}" srcOrd="4" destOrd="0" presId="urn:microsoft.com/office/officeart/2005/8/layout/hProcess4"/>
    <dgm:cxn modelId="{4D7BC7B6-8E99-4277-8BAD-78E36C16101C}" type="presParOf" srcId="{5463E2C9-572E-4EC0-8380-51D19F5390E1}" destId="{7AB9598B-03F7-4A77-B499-421345B9BDA7}" srcOrd="1" destOrd="0" presId="urn:microsoft.com/office/officeart/2005/8/layout/hProcess4"/>
    <dgm:cxn modelId="{8DE9BF95-D6AE-4B9C-8C7B-50AA57DBE093}" type="presParOf" srcId="{5463E2C9-572E-4EC0-8380-51D19F5390E1}" destId="{EC6795FB-8442-4E9A-9573-3734C1B79276}" srcOrd="2" destOrd="0" presId="urn:microsoft.com/office/officeart/2005/8/layout/hProcess4"/>
    <dgm:cxn modelId="{0C4A9B98-C67B-4254-884B-6EB1A2A26971}" type="presParOf" srcId="{EC6795FB-8442-4E9A-9573-3734C1B79276}" destId="{9D6775DE-6EA0-4F46-AEA0-54B13D8AD8D5}" srcOrd="0" destOrd="0" presId="urn:microsoft.com/office/officeart/2005/8/layout/hProcess4"/>
    <dgm:cxn modelId="{B796F1D7-1168-479B-93AB-A8070B13512E}" type="presParOf" srcId="{EC6795FB-8442-4E9A-9573-3734C1B79276}" destId="{5A3D2246-A780-4FFC-81BC-5DA8EB5671A3}" srcOrd="1" destOrd="0" presId="urn:microsoft.com/office/officeart/2005/8/layout/hProcess4"/>
    <dgm:cxn modelId="{1B4C9022-0B9A-497B-B7F0-90B3D3029F23}" type="presParOf" srcId="{EC6795FB-8442-4E9A-9573-3734C1B79276}" destId="{F571C928-11D8-4837-BB60-D46F6AC7F065}" srcOrd="2" destOrd="0" presId="urn:microsoft.com/office/officeart/2005/8/layout/hProcess4"/>
    <dgm:cxn modelId="{6AA888AC-7276-493D-B58C-0B50E77F3DF5}" type="presParOf" srcId="{EC6795FB-8442-4E9A-9573-3734C1B79276}" destId="{2C71E6B0-6AFD-4290-95CB-015B216B13DD}" srcOrd="3" destOrd="0" presId="urn:microsoft.com/office/officeart/2005/8/layout/hProcess4"/>
    <dgm:cxn modelId="{1D8A16DF-45A2-4F5D-8DD0-DBD9D9C574CA}" type="presParOf" srcId="{EC6795FB-8442-4E9A-9573-3734C1B79276}" destId="{A52C44B6-C96E-4D2A-993B-707F972631AD}" srcOrd="4" destOrd="0" presId="urn:microsoft.com/office/officeart/2005/8/layout/hProcess4"/>
    <dgm:cxn modelId="{5C1392EE-0B9E-4C9A-8A10-51B654AD15CF}" type="presParOf" srcId="{5463E2C9-572E-4EC0-8380-51D19F5390E1}" destId="{2616B926-FF1D-4F6D-B076-48149F279DBE}" srcOrd="3" destOrd="0" presId="urn:microsoft.com/office/officeart/2005/8/layout/hProcess4"/>
    <dgm:cxn modelId="{9DED9CA3-2953-41E9-A8A9-F718298C8388}" type="presParOf" srcId="{5463E2C9-572E-4EC0-8380-51D19F5390E1}" destId="{8B1B2992-F638-47CD-937E-A35A99CCEB5A}" srcOrd="4" destOrd="0" presId="urn:microsoft.com/office/officeart/2005/8/layout/hProcess4"/>
    <dgm:cxn modelId="{189D465B-E8BA-40F1-8A2B-B51F4D2765F3}" type="presParOf" srcId="{8B1B2992-F638-47CD-937E-A35A99CCEB5A}" destId="{20642E68-C445-49EC-AD6B-0D5655EAE244}" srcOrd="0" destOrd="0" presId="urn:microsoft.com/office/officeart/2005/8/layout/hProcess4"/>
    <dgm:cxn modelId="{6288460A-5FD8-436C-B30A-6840882ADD22}" type="presParOf" srcId="{8B1B2992-F638-47CD-937E-A35A99CCEB5A}" destId="{E162DCAF-2A7B-42A1-B324-D02FAC62170C}" srcOrd="1" destOrd="0" presId="urn:microsoft.com/office/officeart/2005/8/layout/hProcess4"/>
    <dgm:cxn modelId="{E797416C-EA63-4718-8AC3-B245168CAC7B}" type="presParOf" srcId="{8B1B2992-F638-47CD-937E-A35A99CCEB5A}" destId="{612E4306-E0FA-4A8A-8D68-6CC394AAC36F}" srcOrd="2" destOrd="0" presId="urn:microsoft.com/office/officeart/2005/8/layout/hProcess4"/>
    <dgm:cxn modelId="{EFA5FCF1-C5DB-45B4-9A59-44E523D57EE1}" type="presParOf" srcId="{8B1B2992-F638-47CD-937E-A35A99CCEB5A}" destId="{1B0CCEB6-D6AB-4C5A-86C8-DEB587C754A6}" srcOrd="3" destOrd="0" presId="urn:microsoft.com/office/officeart/2005/8/layout/hProcess4"/>
    <dgm:cxn modelId="{05F7EC0C-D3A2-4459-AE78-6E3EB40D04C0}" type="presParOf" srcId="{8B1B2992-F638-47CD-937E-A35A99CCEB5A}" destId="{5038D041-1E91-4A4B-9ABE-027F5B402EB6}"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CC384-BEDC-46D3-9DE4-C329552AA80C}">
      <dsp:nvSpPr>
        <dsp:cNvPr id="0" name=""/>
        <dsp:cNvSpPr/>
      </dsp:nvSpPr>
      <dsp:spPr>
        <a:xfrm>
          <a:off x="0" y="264221"/>
          <a:ext cx="7546898"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5AD6A0-4D75-427F-BCBA-76F4DAF14E7C}">
      <dsp:nvSpPr>
        <dsp:cNvPr id="0" name=""/>
        <dsp:cNvSpPr/>
      </dsp:nvSpPr>
      <dsp:spPr>
        <a:xfrm>
          <a:off x="377344" y="28061"/>
          <a:ext cx="5282828"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en-US" sz="2000" b="1" kern="1200" dirty="0"/>
            <a:t>Limited access to capital &amp; expertise</a:t>
          </a:r>
          <a:endParaRPr lang="en-US" sz="2000" kern="1200" dirty="0"/>
        </a:p>
      </dsp:txBody>
      <dsp:txXfrm>
        <a:off x="400401" y="51118"/>
        <a:ext cx="5236714" cy="426206"/>
      </dsp:txXfrm>
    </dsp:sp>
    <dsp:sp modelId="{471BC2A5-38DE-444D-AEA6-89DF7F661BDA}">
      <dsp:nvSpPr>
        <dsp:cNvPr id="0" name=""/>
        <dsp:cNvSpPr/>
      </dsp:nvSpPr>
      <dsp:spPr>
        <a:xfrm>
          <a:off x="0" y="989982"/>
          <a:ext cx="7546898"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C683A7-431A-47CA-ACF8-1F15FEAB663E}">
      <dsp:nvSpPr>
        <dsp:cNvPr id="0" name=""/>
        <dsp:cNvSpPr/>
      </dsp:nvSpPr>
      <dsp:spPr>
        <a:xfrm>
          <a:off x="377344" y="753822"/>
          <a:ext cx="5282828"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en-US" sz="2000" b="1" kern="1200" dirty="0"/>
            <a:t>Resource internal constraints </a:t>
          </a:r>
          <a:endParaRPr lang="en-US" sz="2000" kern="1200" dirty="0"/>
        </a:p>
      </dsp:txBody>
      <dsp:txXfrm>
        <a:off x="400401" y="776879"/>
        <a:ext cx="5236714" cy="426206"/>
      </dsp:txXfrm>
    </dsp:sp>
    <dsp:sp modelId="{2FFA06A5-DD9D-4D44-9956-48797D345D83}">
      <dsp:nvSpPr>
        <dsp:cNvPr id="0" name=""/>
        <dsp:cNvSpPr/>
      </dsp:nvSpPr>
      <dsp:spPr>
        <a:xfrm>
          <a:off x="0" y="1715741"/>
          <a:ext cx="7546898" cy="403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E634E9-BD89-4508-9A63-4EA4AAC02A8C}">
      <dsp:nvSpPr>
        <dsp:cNvPr id="0" name=""/>
        <dsp:cNvSpPr/>
      </dsp:nvSpPr>
      <dsp:spPr>
        <a:xfrm>
          <a:off x="377344" y="1479582"/>
          <a:ext cx="5282828" cy="4723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en-US" sz="2000" b="1" kern="1200"/>
            <a:t>Increased operational complexity</a:t>
          </a:r>
          <a:endParaRPr lang="en-US" sz="2000" kern="1200" dirty="0"/>
        </a:p>
      </dsp:txBody>
      <dsp:txXfrm>
        <a:off x="400401" y="1502639"/>
        <a:ext cx="5236714" cy="426206"/>
      </dsp:txXfrm>
    </dsp:sp>
    <dsp:sp modelId="{FC58AC09-AC3D-4A2B-9427-2B44DC76316E}">
      <dsp:nvSpPr>
        <dsp:cNvPr id="0" name=""/>
        <dsp:cNvSpPr/>
      </dsp:nvSpPr>
      <dsp:spPr>
        <a:xfrm>
          <a:off x="0" y="2441501"/>
          <a:ext cx="7546898" cy="40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82BEB-2959-4D18-9CA5-59B89C645204}">
      <dsp:nvSpPr>
        <dsp:cNvPr id="0" name=""/>
        <dsp:cNvSpPr/>
      </dsp:nvSpPr>
      <dsp:spPr>
        <a:xfrm>
          <a:off x="377344" y="2205341"/>
          <a:ext cx="5282828" cy="472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en-US" sz="2000" b="1" kern="1200"/>
            <a:t>Inventory forecasting needs</a:t>
          </a:r>
          <a:endParaRPr lang="en-US" sz="2000" kern="1200" dirty="0"/>
        </a:p>
      </dsp:txBody>
      <dsp:txXfrm>
        <a:off x="400401" y="2228398"/>
        <a:ext cx="5236714" cy="426206"/>
      </dsp:txXfrm>
    </dsp:sp>
    <dsp:sp modelId="{937BE45E-3A0D-4E4C-A49E-A57FAA04B581}">
      <dsp:nvSpPr>
        <dsp:cNvPr id="0" name=""/>
        <dsp:cNvSpPr/>
      </dsp:nvSpPr>
      <dsp:spPr>
        <a:xfrm>
          <a:off x="0" y="3167262"/>
          <a:ext cx="7546898" cy="4032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EF68EA-BA5B-4DB8-89BF-5005DF5F3D72}">
      <dsp:nvSpPr>
        <dsp:cNvPr id="0" name=""/>
        <dsp:cNvSpPr/>
      </dsp:nvSpPr>
      <dsp:spPr>
        <a:xfrm>
          <a:off x="377344" y="2931102"/>
          <a:ext cx="5282828"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en-US" sz="2000" b="1" kern="1200"/>
            <a:t>Supplier relationship challenges</a:t>
          </a:r>
          <a:endParaRPr lang="en-US" sz="2000" kern="1200" dirty="0"/>
        </a:p>
      </dsp:txBody>
      <dsp:txXfrm>
        <a:off x="400401" y="2954159"/>
        <a:ext cx="5236714"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8486E-9E8A-423D-96F1-5C6D727DA847}">
      <dsp:nvSpPr>
        <dsp:cNvPr id="0" name=""/>
        <dsp:cNvSpPr/>
      </dsp:nvSpPr>
      <dsp:spPr>
        <a:xfrm>
          <a:off x="0" y="303352"/>
          <a:ext cx="2664499" cy="1691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559F89-3DF0-45EA-8EC5-CCE8C09F47DF}">
      <dsp:nvSpPr>
        <dsp:cNvPr id="0" name=""/>
        <dsp:cNvSpPr/>
      </dsp:nvSpPr>
      <dsp:spPr>
        <a:xfrm>
          <a:off x="296055" y="584604"/>
          <a:ext cx="2664499" cy="1691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solidFill>
                <a:srgbClr val="333333"/>
              </a:solidFill>
            </a:rPr>
            <a:t>Operational Efficiency: </a:t>
          </a:r>
          <a:r>
            <a:rPr lang="en-US" sz="1800" b="0" i="0" kern="1200" dirty="0">
              <a:solidFill>
                <a:srgbClr val="333333"/>
              </a:solidFill>
            </a:rPr>
            <a:t>Cycle time, resource utilization, production output.</a:t>
          </a:r>
          <a:endParaRPr lang="en-US" sz="1800" kern="1200" dirty="0">
            <a:solidFill>
              <a:srgbClr val="333333"/>
            </a:solidFill>
          </a:endParaRPr>
        </a:p>
      </dsp:txBody>
      <dsp:txXfrm>
        <a:off x="345611" y="634160"/>
        <a:ext cx="2565387" cy="1592845"/>
      </dsp:txXfrm>
    </dsp:sp>
    <dsp:sp modelId="{422C582D-DF8C-4ED3-8D07-3696DD33D16A}">
      <dsp:nvSpPr>
        <dsp:cNvPr id="0" name=""/>
        <dsp:cNvSpPr/>
      </dsp:nvSpPr>
      <dsp:spPr>
        <a:xfrm>
          <a:off x="3256610" y="303352"/>
          <a:ext cx="2664499" cy="1691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AC4EF-1252-4F4B-B1C0-9354E3297E2E}">
      <dsp:nvSpPr>
        <dsp:cNvPr id="0" name=""/>
        <dsp:cNvSpPr/>
      </dsp:nvSpPr>
      <dsp:spPr>
        <a:xfrm>
          <a:off x="3552665" y="584604"/>
          <a:ext cx="2664499" cy="1691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solidFill>
                <a:srgbClr val="333333"/>
              </a:solidFill>
            </a:rPr>
            <a:t>Customer Satisfaction: </a:t>
          </a:r>
          <a:r>
            <a:rPr lang="en-US" sz="1800" b="0" i="0" kern="1200" dirty="0">
              <a:solidFill>
                <a:srgbClr val="333333"/>
              </a:solidFill>
            </a:rPr>
            <a:t>Net Promoter Score (NPS), customer retention rates.</a:t>
          </a:r>
          <a:endParaRPr lang="en-US" sz="1800" kern="1200" dirty="0">
            <a:solidFill>
              <a:srgbClr val="333333"/>
            </a:solidFill>
          </a:endParaRPr>
        </a:p>
      </dsp:txBody>
      <dsp:txXfrm>
        <a:off x="3602221" y="634160"/>
        <a:ext cx="2565387" cy="1592845"/>
      </dsp:txXfrm>
    </dsp:sp>
    <dsp:sp modelId="{C3A6118B-B581-480A-8EAF-0FB5A8442079}">
      <dsp:nvSpPr>
        <dsp:cNvPr id="0" name=""/>
        <dsp:cNvSpPr/>
      </dsp:nvSpPr>
      <dsp:spPr>
        <a:xfrm>
          <a:off x="6513220" y="303352"/>
          <a:ext cx="2664499" cy="1691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B56D86-25D7-4537-93BE-C416457B294B}">
      <dsp:nvSpPr>
        <dsp:cNvPr id="0" name=""/>
        <dsp:cNvSpPr/>
      </dsp:nvSpPr>
      <dsp:spPr>
        <a:xfrm>
          <a:off x="6809275" y="584604"/>
          <a:ext cx="2664499" cy="1691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solidFill>
                <a:srgbClr val="333333"/>
              </a:solidFill>
            </a:rPr>
            <a:t>Financial Performance: </a:t>
          </a:r>
          <a:r>
            <a:rPr lang="en-US" sz="1800" b="0" i="0" kern="1200" dirty="0">
              <a:solidFill>
                <a:srgbClr val="333333"/>
              </a:solidFill>
            </a:rPr>
            <a:t>Gross and Net Profit Margins, return on investment (ROI).</a:t>
          </a:r>
          <a:endParaRPr lang="en-US" sz="1800" kern="1200" dirty="0">
            <a:solidFill>
              <a:srgbClr val="333333"/>
            </a:solidFill>
          </a:endParaRPr>
        </a:p>
      </dsp:txBody>
      <dsp:txXfrm>
        <a:off x="6858831" y="634160"/>
        <a:ext cx="2565387" cy="15928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AA508-DA8B-4E4D-BF50-02A179FAC04D}">
      <dsp:nvSpPr>
        <dsp:cNvPr id="0" name=""/>
        <dsp:cNvSpPr/>
      </dsp:nvSpPr>
      <dsp:spPr>
        <a:xfrm>
          <a:off x="1091077" y="1018828"/>
          <a:ext cx="1133737" cy="11337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767607-FB2B-4D65-B335-24CAAC4F71A0}">
      <dsp:nvSpPr>
        <dsp:cNvPr id="0" name=""/>
        <dsp:cNvSpPr/>
      </dsp:nvSpPr>
      <dsp:spPr>
        <a:xfrm>
          <a:off x="151020" y="2208245"/>
          <a:ext cx="3013851" cy="113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rtl="0">
            <a:lnSpc>
              <a:spcPct val="100000"/>
            </a:lnSpc>
            <a:spcBef>
              <a:spcPct val="0"/>
            </a:spcBef>
            <a:spcAft>
              <a:spcPct val="35000"/>
            </a:spcAft>
            <a:buNone/>
          </a:pPr>
          <a:r>
            <a:rPr lang="en-US" sz="1800" kern="1200" dirty="0">
              <a:solidFill>
                <a:srgbClr val="333333"/>
              </a:solidFill>
            </a:rPr>
            <a:t>Internal Benchmarking: Comparing performance across different departments or teams within the company.</a:t>
          </a:r>
        </a:p>
      </dsp:txBody>
      <dsp:txXfrm>
        <a:off x="151020" y="2208245"/>
        <a:ext cx="3013851" cy="1131693"/>
      </dsp:txXfrm>
    </dsp:sp>
    <dsp:sp modelId="{3A519266-2CA7-4F8D-9A67-AF7DF65676A2}">
      <dsp:nvSpPr>
        <dsp:cNvPr id="0" name=""/>
        <dsp:cNvSpPr/>
      </dsp:nvSpPr>
      <dsp:spPr>
        <a:xfrm>
          <a:off x="4417236" y="923821"/>
          <a:ext cx="1133737" cy="11337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5F020-93DB-4615-9E11-4379261B05BC}">
      <dsp:nvSpPr>
        <dsp:cNvPr id="0" name=""/>
        <dsp:cNvSpPr/>
      </dsp:nvSpPr>
      <dsp:spPr>
        <a:xfrm>
          <a:off x="3605770" y="2208245"/>
          <a:ext cx="2756669" cy="113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333333"/>
              </a:solidFill>
            </a:rPr>
            <a:t>Competitive Benchmarking: Measuring your business performance against direct competitors.</a:t>
          </a:r>
        </a:p>
      </dsp:txBody>
      <dsp:txXfrm>
        <a:off x="3605770" y="2208245"/>
        <a:ext cx="2756669" cy="1131693"/>
      </dsp:txXfrm>
    </dsp:sp>
    <dsp:sp modelId="{A55BB281-CE71-42F0-BBA6-215D1744C3E4}">
      <dsp:nvSpPr>
        <dsp:cNvPr id="0" name=""/>
        <dsp:cNvSpPr/>
      </dsp:nvSpPr>
      <dsp:spPr>
        <a:xfrm>
          <a:off x="7543681" y="992412"/>
          <a:ext cx="1133737" cy="11337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811704-E3EC-42E2-AB22-9D538EA7D4D3}">
      <dsp:nvSpPr>
        <dsp:cNvPr id="0" name=""/>
        <dsp:cNvSpPr/>
      </dsp:nvSpPr>
      <dsp:spPr>
        <a:xfrm>
          <a:off x="6803338" y="2208245"/>
          <a:ext cx="2519416" cy="1131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333333"/>
              </a:solidFill>
            </a:rPr>
            <a:t>Industry Benchmarking: Comparing your performance against general industry standards.</a:t>
          </a:r>
        </a:p>
      </dsp:txBody>
      <dsp:txXfrm>
        <a:off x="6803338" y="2208245"/>
        <a:ext cx="2519416" cy="11316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62AFF-8149-4D37-A311-EB385C341F7D}">
      <dsp:nvSpPr>
        <dsp:cNvPr id="0" name=""/>
        <dsp:cNvSpPr/>
      </dsp:nvSpPr>
      <dsp:spPr>
        <a:xfrm>
          <a:off x="2363" y="612341"/>
          <a:ext cx="2945477" cy="14873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B9598B-03F7-4A77-B499-421345B9BDA7}">
      <dsp:nvSpPr>
        <dsp:cNvPr id="0" name=""/>
        <dsp:cNvSpPr/>
      </dsp:nvSpPr>
      <dsp:spPr>
        <a:xfrm>
          <a:off x="1400581" y="-47110"/>
          <a:ext cx="3307425" cy="3307425"/>
        </a:xfrm>
        <a:prstGeom prst="leftCircularArrow">
          <a:avLst>
            <a:gd name="adj1" fmla="val 2453"/>
            <a:gd name="adj2" fmla="val 296943"/>
            <a:gd name="adj3" fmla="val 1566892"/>
            <a:gd name="adj4" fmla="val 8518928"/>
            <a:gd name="adj5" fmla="val 286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2936DE-F045-4BD4-8B9A-CE800F972CF5}">
      <dsp:nvSpPr>
        <dsp:cNvPr id="0" name=""/>
        <dsp:cNvSpPr/>
      </dsp:nvSpPr>
      <dsp:spPr>
        <a:xfrm>
          <a:off x="1037190" y="1847489"/>
          <a:ext cx="1567032" cy="7235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u="none" kern="1200" dirty="0"/>
            <a:t>Leadership Buy-In</a:t>
          </a:r>
          <a:endParaRPr lang="en-US" sz="2200" kern="1200" dirty="0"/>
        </a:p>
      </dsp:txBody>
      <dsp:txXfrm>
        <a:off x="1058381" y="1868680"/>
        <a:ext cx="1524650" cy="681134"/>
      </dsp:txXfrm>
    </dsp:sp>
    <dsp:sp modelId="{5A3D2246-A780-4FFC-81BC-5DA8EB5671A3}">
      <dsp:nvSpPr>
        <dsp:cNvPr id="0" name=""/>
        <dsp:cNvSpPr/>
      </dsp:nvSpPr>
      <dsp:spPr>
        <a:xfrm>
          <a:off x="3389337" y="613037"/>
          <a:ext cx="2840889" cy="150655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6B926-FF1D-4F6D-B076-48149F279DBE}">
      <dsp:nvSpPr>
        <dsp:cNvPr id="0" name=""/>
        <dsp:cNvSpPr/>
      </dsp:nvSpPr>
      <dsp:spPr>
        <a:xfrm>
          <a:off x="4641898" y="-574386"/>
          <a:ext cx="3467859" cy="3467859"/>
        </a:xfrm>
        <a:prstGeom prst="circularArrow">
          <a:avLst>
            <a:gd name="adj1" fmla="val 2339"/>
            <a:gd name="adj2" fmla="val 282464"/>
            <a:gd name="adj3" fmla="val 19995886"/>
            <a:gd name="adj4" fmla="val 13029371"/>
            <a:gd name="adj5" fmla="val 272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71E6B0-6AFD-4290-95CB-015B216B13DD}">
      <dsp:nvSpPr>
        <dsp:cNvPr id="0" name=""/>
        <dsp:cNvSpPr/>
      </dsp:nvSpPr>
      <dsp:spPr>
        <a:xfrm>
          <a:off x="4061632" y="165349"/>
          <a:ext cx="2004622" cy="69351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u="none" kern="1200" dirty="0"/>
            <a:t>Employee Engagement:</a:t>
          </a:r>
          <a:endParaRPr lang="en-US" sz="2200" kern="1200" dirty="0"/>
        </a:p>
      </dsp:txBody>
      <dsp:txXfrm>
        <a:off x="4081944" y="185661"/>
        <a:ext cx="1963998" cy="652893"/>
      </dsp:txXfrm>
    </dsp:sp>
    <dsp:sp modelId="{E162DCAF-2A7B-42A1-B324-D02FAC62170C}">
      <dsp:nvSpPr>
        <dsp:cNvPr id="0" name=""/>
        <dsp:cNvSpPr/>
      </dsp:nvSpPr>
      <dsp:spPr>
        <a:xfrm>
          <a:off x="6561356" y="586874"/>
          <a:ext cx="2968441" cy="152217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CCEB6-D6AB-4C5A-86C8-DEB587C754A6}">
      <dsp:nvSpPr>
        <dsp:cNvPr id="0" name=""/>
        <dsp:cNvSpPr/>
      </dsp:nvSpPr>
      <dsp:spPr>
        <a:xfrm>
          <a:off x="7374144" y="1870262"/>
          <a:ext cx="2158017" cy="75616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u="none" kern="1200" dirty="0"/>
            <a:t>Training and Development</a:t>
          </a:r>
          <a:endParaRPr lang="en-US" sz="2200" kern="1200" dirty="0"/>
        </a:p>
      </dsp:txBody>
      <dsp:txXfrm>
        <a:off x="7396291" y="1892409"/>
        <a:ext cx="2113723" cy="71187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776217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1376989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79</a:t>
            </a:fld>
            <a:endParaRPr lang="en-US"/>
          </a:p>
        </p:txBody>
      </p:sp>
    </p:spTree>
    <p:extLst>
      <p:ext uri="{BB962C8B-B14F-4D97-AF65-F5344CB8AC3E}">
        <p14:creationId xmlns:p14="http://schemas.microsoft.com/office/powerpoint/2010/main" val="1534352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96</a:t>
            </a:fld>
            <a:endParaRPr lang="en-US"/>
          </a:p>
        </p:txBody>
      </p:sp>
    </p:spTree>
    <p:extLst>
      <p:ext uri="{BB962C8B-B14F-4D97-AF65-F5344CB8AC3E}">
        <p14:creationId xmlns:p14="http://schemas.microsoft.com/office/powerpoint/2010/main" val="3187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https://sites.google.com/singa.io/singas-knowledge-base/accueil/communaut%C3%A9</a:t>
            </a:r>
          </a:p>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103</a:t>
            </a:fld>
            <a:endParaRPr lang="en-US"/>
          </a:p>
        </p:txBody>
      </p:sp>
    </p:spTree>
    <p:extLst>
      <p:ext uri="{BB962C8B-B14F-4D97-AF65-F5344CB8AC3E}">
        <p14:creationId xmlns:p14="http://schemas.microsoft.com/office/powerpoint/2010/main" val="1212503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109</a:t>
            </a:fld>
            <a:endParaRPr lang="en-US"/>
          </a:p>
        </p:txBody>
      </p:sp>
    </p:spTree>
    <p:extLst>
      <p:ext uri="{BB962C8B-B14F-4D97-AF65-F5344CB8AC3E}">
        <p14:creationId xmlns:p14="http://schemas.microsoft.com/office/powerpoint/2010/main" val="1150989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22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1160584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dirty="0"/>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9769598"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86328" y="473291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86328" y="384361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86328" y="296282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86328" y="1984022"/>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0"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41" r:id="rId9"/>
    <p:sldLayoutId id="2147483879" r:id="rId10"/>
    <p:sldLayoutId id="2147483878" r:id="rId11"/>
    <p:sldLayoutId id="2147483884" r:id="rId12"/>
    <p:sldLayoutId id="2147483861" r:id="rId13"/>
    <p:sldLayoutId id="2147483885" r:id="rId14"/>
    <p:sldLayoutId id="2147483886" r:id="rId15"/>
    <p:sldLayoutId id="2147483833" r:id="rId16"/>
    <p:sldLayoutId id="2147483847"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hyperlink" Target="https://pxhere.com/en/photo/1452985"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rive.google.com/file/d/1qvt_vXb_FLvFGAnOMLtBOhnr3_E43TIh/view?usp=sharing"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63.sv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0.xml"/><Relationship Id="rId1" Type="http://schemas.openxmlformats.org/officeDocument/2006/relationships/video" Target="https://www.youtube.com/embed/2MpPPyZl-aM?feature=oembed" TargetMode="External"/><Relationship Id="rId4" Type="http://schemas.openxmlformats.org/officeDocument/2006/relationships/hyperlink" Target="https://www.youtube.com/watch?v=2MpPPyZl-a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0.xml"/><Relationship Id="rId1" Type="http://schemas.openxmlformats.org/officeDocument/2006/relationships/video" Target="https://www.youtube.com/embed/l-MnHBREzG8?feature=oembed" TargetMode="External"/><Relationship Id="rId4" Type="http://schemas.openxmlformats.org/officeDocument/2006/relationships/hyperlink" Target="https://www.youtube.com/watch?v=l-MnHBREzG8"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0.xml"/><Relationship Id="rId1" Type="http://schemas.openxmlformats.org/officeDocument/2006/relationships/video" Target="https://www.youtube.com/embed/6HShkGO-f1c?feature=oembed" TargetMode="External"/><Relationship Id="rId4" Type="http://schemas.openxmlformats.org/officeDocument/2006/relationships/hyperlink" Target="https://youtube.com/watch?v=6HShkGO-f1c"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xhere.com/en/photo/1154655"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0.xml"/><Relationship Id="rId1" Type="http://schemas.openxmlformats.org/officeDocument/2006/relationships/video" Target="https://www.youtube.com/embed/Azygu_akahU?feature=oembed" TargetMode="External"/><Relationship Id="rId4" Type="http://schemas.openxmlformats.org/officeDocument/2006/relationships/hyperlink" Target="https://www.youtube.com/watch?v=Azygu_akah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www.marconomy.de/die-customer-journey-ist-strategische-managementaufgabe-a-747042/" TargetMode="External"/><Relationship Id="rId2" Type="http://schemas.openxmlformats.org/officeDocument/2006/relationships/image" Target="../media/image26.jp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0.xml"/><Relationship Id="rId1" Type="http://schemas.openxmlformats.org/officeDocument/2006/relationships/video" Target="https://www.youtube.com/embed/NPYvE0Gmab4?feature=oembed" TargetMode="External"/><Relationship Id="rId4" Type="http://schemas.openxmlformats.org/officeDocument/2006/relationships/hyperlink" Target="https://www.youtube.com/watch?v=NPYvE0Gmab4"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www.pexels.com/photo/accomplishment-action-adventure-challenge-461593/" TargetMode="External"/><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0.xml"/><Relationship Id="rId1" Type="http://schemas.openxmlformats.org/officeDocument/2006/relationships/video" Target="https://www.youtube.com/embed/EMx2XWW7xV8?feature=oembed" TargetMode="External"/><Relationship Id="rId4" Type="http://schemas.openxmlformats.org/officeDocument/2006/relationships/hyperlink" Target="https://www.youtube.com/watch?v=EMx2XWW7xV8"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2.png"/><Relationship Id="rId1" Type="http://schemas.openxmlformats.org/officeDocument/2006/relationships/slideLayout" Target="../slideLayouts/slideLayout9.xml"/><Relationship Id="rId5" Type="http://schemas.openxmlformats.org/officeDocument/2006/relationships/hyperlink" Target="https://creativecommons.org/licenses/by/3.0/" TargetMode="External"/><Relationship Id="rId4" Type="http://schemas.openxmlformats.org/officeDocument/2006/relationships/hyperlink" Target="https://www.flickr.com/photos/picken/581662687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0.xml"/><Relationship Id="rId1" Type="http://schemas.openxmlformats.org/officeDocument/2006/relationships/video" Target="https://www.youtube.com/embed/IGa8feYA6t8?feature=oembed" TargetMode="External"/><Relationship Id="rId4" Type="http://schemas.openxmlformats.org/officeDocument/2006/relationships/hyperlink" Target="https://www.youtube.com/watch?v=IGa8feYA6t8"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victoryepes.blogs.upv.es/tag/metodo-kanban/"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hyperlink" Target="https://rincondelemprendedor.es/consejos-para-mejorar-tu-ecommerce/"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hyperlink" Target="https://www.pexels.com/photo/abundance-blur-close-up-coins-157519/"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0.xml"/><Relationship Id="rId1" Type="http://schemas.openxmlformats.org/officeDocument/2006/relationships/video" Target="https://www.youtube.com/embed/npGXPUCOx3M?feature=oembed" TargetMode="External"/><Relationship Id="rId4" Type="http://schemas.openxmlformats.org/officeDocument/2006/relationships/hyperlink" Target="https://www.youtube.com/watch?v=npGXPUCOx3M"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9.xml"/><Relationship Id="rId4" Type="http://schemas.microsoft.com/office/2007/relationships/hdphoto" Target="../media/hdphoto2.wdp"/></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duperrin.com/english/2015/06/30/collaboration-is-a-collective-activity-and-why-you-should-care/" TargetMode="External"/><Relationship Id="rId2" Type="http://schemas.openxmlformats.org/officeDocument/2006/relationships/image" Target="../media/image13.jpg"/><Relationship Id="rId1" Type="http://schemas.openxmlformats.org/officeDocument/2006/relationships/slideLayout" Target="../slideLayouts/slideLayout6.xml"/><Relationship Id="rId5" Type="http://schemas.openxmlformats.org/officeDocument/2006/relationships/hyperlink" Target="https://creativecommons.org/licenses/by-nc-sa/3.0/" TargetMode="Externa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0.xml"/><Relationship Id="rId1" Type="http://schemas.openxmlformats.org/officeDocument/2006/relationships/video" Target="https://www.youtube.com/embed/7hfo0wk-4oI?feature=oembed" TargetMode="External"/><Relationship Id="rId4" Type="http://schemas.openxmlformats.org/officeDocument/2006/relationships/hyperlink" Target="https://www.youtube.com/watch?v=7hfo0wk-4oI"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0.jp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748178" y="2505025"/>
            <a:ext cx="5089964" cy="749292"/>
          </a:xfrm>
        </p:spPr>
        <p:txBody>
          <a:bodyPr>
            <a:noAutofit/>
          </a:bodyPr>
          <a:lstStyle/>
          <a:p>
            <a:r>
              <a:rPr lang="en-US" b="1" dirty="0"/>
              <a:t>Module 10</a:t>
            </a:r>
          </a:p>
          <a:p>
            <a:r>
              <a:rPr lang="en-US" dirty="0"/>
              <a:t>Operations and </a:t>
            </a:r>
            <a:br>
              <a:rPr lang="en-US" dirty="0"/>
            </a:br>
            <a:r>
              <a:rPr lang="en-US" dirty="0"/>
              <a:t>Resource Management</a:t>
            </a:r>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1812" y="5086974"/>
            <a:ext cx="4414577" cy="679345"/>
          </a:xfrm>
          <a:prstGeom prst="rect">
            <a:avLst/>
          </a:prstGeom>
        </p:spPr>
        <p:txBody>
          <a:bodyPr/>
          <a:lstStyle/>
          <a:p>
            <a:pPr marL="0" indent="0">
              <a:buNone/>
            </a:pPr>
            <a:r>
              <a:rPr lang="en-GB" b="1" dirty="0">
                <a:solidFill>
                  <a:schemeClr val="bg1"/>
                </a:solidFill>
              </a:rPr>
              <a:t>www.mosaic4investing.eu</a:t>
            </a:r>
            <a:endParaRPr lang="en-US" sz="4000" b="1" dirty="0">
              <a:solidFill>
                <a:schemeClr val="bg1"/>
              </a:solidFill>
            </a:endParaRPr>
          </a:p>
        </p:txBody>
      </p:sp>
      <p:pic>
        <p:nvPicPr>
          <p:cNvPr id="6" name="Picture Placeholder 5">
            <a:extLst>
              <a:ext uri="{FF2B5EF4-FFF2-40B4-BE49-F238E27FC236}">
                <a16:creationId xmlns:a16="http://schemas.microsoft.com/office/drawing/2014/main" id="{012FBC63-3120-3EA7-467B-248367637266}"/>
              </a:ext>
            </a:extLst>
          </p:cNvPr>
          <p:cNvPicPr>
            <a:picLocks noGrp="1" noChangeAspect="1"/>
          </p:cNvPicPr>
          <p:nvPr>
            <p:ph type="pic" sz="quarter" idx="41"/>
          </p:nvPr>
        </p:nvPicPr>
        <p:blipFill>
          <a:blip r:embed="rId3">
            <a:extLst>
              <a:ext uri="{837473B0-CC2E-450A-ABE3-18F120FF3D39}">
                <a1611:picAttrSrcUrl xmlns:a1611="http://schemas.microsoft.com/office/drawing/2016/11/main" r:id="rId4"/>
              </a:ext>
            </a:extLst>
          </a:blip>
          <a:srcRect t="10374" b="10374"/>
          <a:stretch/>
        </p:blipFill>
        <p:spPr>
          <a:xfrm>
            <a:off x="6049801" y="1"/>
            <a:ext cx="4661742" cy="5541817"/>
          </a:xfrm>
        </p:spPr>
      </p:pic>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5"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204698" cy="4168762"/>
          </a:xfrm>
        </p:spPr>
        <p:txBody>
          <a:bodyPr/>
          <a:lstStyle/>
          <a:p>
            <a:pPr marL="0" indent="0"/>
            <a:r>
              <a:rPr lang="en-US" dirty="0"/>
              <a:t>Operations management involves </a:t>
            </a:r>
            <a:r>
              <a:rPr lang="en-US" b="1" dirty="0"/>
              <a:t>planning, organizing, and controlling resources </a:t>
            </a:r>
            <a:r>
              <a:rPr lang="en-US" dirty="0"/>
              <a:t>to convert </a:t>
            </a:r>
            <a:r>
              <a:rPr lang="en-US" b="1" dirty="0"/>
              <a:t>inputs into outputs </a:t>
            </a:r>
            <a:r>
              <a:rPr lang="en-US" dirty="0"/>
              <a:t>efficiently. For under-represented entrepreneurs, resource management is crucial </a:t>
            </a:r>
            <a:r>
              <a:rPr lang="en-US" b="1" dirty="0"/>
              <a:t>for business survival and growth</a:t>
            </a:r>
            <a:r>
              <a:rPr lang="en-US" dirty="0"/>
              <a:t>.</a:t>
            </a:r>
          </a:p>
          <a:p>
            <a:pPr marL="342900" indent="-342900">
              <a:buFont typeface="Arial" panose="020B0604020202020204" pitchFamily="34" charset="0"/>
              <a:buChar char="•"/>
            </a:pPr>
            <a:r>
              <a:rPr lang="en-US" b="1" dirty="0"/>
              <a:t>Operations Management</a:t>
            </a:r>
            <a:r>
              <a:rPr lang="en-US" dirty="0"/>
              <a:t>: The coordination of activities to produce goods or services. This includes managing human resources, finances, and materials.</a:t>
            </a:r>
          </a:p>
          <a:p>
            <a:pPr marL="342900" indent="-342900">
              <a:buFont typeface="Arial" panose="020B0604020202020204" pitchFamily="34" charset="0"/>
              <a:buChar char="•"/>
            </a:pPr>
            <a:r>
              <a:rPr lang="en-US" b="1" dirty="0"/>
              <a:t>Resource Allocation: </a:t>
            </a:r>
            <a:r>
              <a:rPr lang="en-US" dirty="0"/>
              <a:t>Refers to how resources (time, money, equipment, personnel) are distributed to </a:t>
            </a:r>
            <a:r>
              <a:rPr lang="en-US" dirty="0" err="1"/>
              <a:t>maximise</a:t>
            </a:r>
            <a:r>
              <a:rPr lang="en-US" dirty="0"/>
              <a:t> productivity and efficiency, a significant challenge for small businesses with limited capital.</a:t>
            </a:r>
          </a:p>
          <a:p>
            <a:pPr marL="342900" indent="-342900">
              <a:buFont typeface="Arial" panose="020B0604020202020204" pitchFamily="34" charset="0"/>
              <a:buChar char="•"/>
            </a:pPr>
            <a:r>
              <a:rPr lang="en-US" b="1" dirty="0"/>
              <a:t>Why It Matters: </a:t>
            </a:r>
            <a:r>
              <a:rPr lang="en-US" dirty="0"/>
              <a:t>Successful operations management and resource allocation can lead to better efficiency, cost reduction, and scalability, all of which are vital for sustaining growth in competitive markets.</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1063826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040604" cy="803654"/>
          </a:xfrm>
        </p:spPr>
        <p:txBody>
          <a:bodyPr/>
          <a:lstStyle/>
          <a:p>
            <a:r>
              <a:rPr lang="en-US" dirty="0">
                <a:solidFill>
                  <a:schemeClr val="bg1"/>
                </a:solidFill>
              </a:rPr>
              <a:t>Overview of Operations &amp; Resource Management</a:t>
            </a:r>
          </a:p>
        </p:txBody>
      </p:sp>
    </p:spTree>
    <p:extLst>
      <p:ext uri="{BB962C8B-B14F-4D97-AF65-F5344CB8AC3E}">
        <p14:creationId xmlns:p14="http://schemas.microsoft.com/office/powerpoint/2010/main" val="9164386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9" y="1565257"/>
            <a:ext cx="10038233" cy="4330365"/>
          </a:xfrm>
        </p:spPr>
        <p:txBody>
          <a:bodyPr/>
          <a:lstStyle/>
          <a:p>
            <a:pPr marL="342900" indent="-342900">
              <a:buFont typeface="Arial" panose="020B0604020202020204" pitchFamily="34" charset="0"/>
              <a:buChar char="•"/>
            </a:pPr>
            <a:r>
              <a:rPr lang="en-US" b="1" dirty="0">
                <a:solidFill>
                  <a:srgbClr val="F2A72C"/>
                </a:solidFill>
              </a:rPr>
              <a:t>Navigating Market Entry Barriers:</a:t>
            </a:r>
          </a:p>
          <a:p>
            <a:pPr marL="344488" indent="0">
              <a:spcBef>
                <a:spcPts val="0"/>
              </a:spcBef>
            </a:pPr>
            <a:r>
              <a:rPr lang="en-US" dirty="0"/>
              <a:t>Many under-represented entrepreneurs face difficulties entering mainstream markets. Encourage participation in business incubators and industry associations that provide mentorship and connections to broader market opportunities.</a:t>
            </a:r>
          </a:p>
          <a:p>
            <a:pPr marL="342900" indent="-342900">
              <a:buFont typeface="Arial" panose="020B0604020202020204" pitchFamily="34" charset="0"/>
              <a:buChar char="•"/>
            </a:pPr>
            <a:r>
              <a:rPr lang="en-US" b="1" dirty="0">
                <a:solidFill>
                  <a:srgbClr val="D9552F"/>
                </a:solidFill>
              </a:rPr>
              <a:t>Building Operational Resilience:</a:t>
            </a:r>
          </a:p>
          <a:p>
            <a:pPr marL="344488" indent="0">
              <a:spcBef>
                <a:spcPts val="0"/>
              </a:spcBef>
            </a:pPr>
            <a:r>
              <a:rPr lang="en-US" dirty="0"/>
              <a:t>Emphasise creating adaptive business models that are resilient in the face of market shifts and focus on diversifying revenue streams or pivoting offerings to meet changing market demands.</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1003823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Underrepresented Resilience &amp; Operations (3)</a:t>
            </a:r>
          </a:p>
        </p:txBody>
      </p:sp>
    </p:spTree>
    <p:extLst>
      <p:ext uri="{BB962C8B-B14F-4D97-AF65-F5344CB8AC3E}">
        <p14:creationId xmlns:p14="http://schemas.microsoft.com/office/powerpoint/2010/main" val="36228221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9">
            <a:extLst>
              <a:ext uri="{FF2B5EF4-FFF2-40B4-BE49-F238E27FC236}">
                <a16:creationId xmlns:a16="http://schemas.microsoft.com/office/drawing/2014/main" id="{79AEC300-4D04-A4E7-08A2-DF7197F11E4C}"/>
              </a:ext>
            </a:extLst>
          </p:cNvPr>
          <p:cNvSpPr/>
          <p:nvPr/>
        </p:nvSpPr>
        <p:spPr>
          <a:xfrm>
            <a:off x="0" y="1403655"/>
            <a:ext cx="11553648" cy="443958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4294967295"/>
          </p:nvPr>
        </p:nvSpPr>
        <p:spPr>
          <a:xfrm>
            <a:off x="766368" y="1585099"/>
            <a:ext cx="10681920" cy="4597400"/>
          </a:xfrm>
          <a:prstGeom prst="rect">
            <a:avLst/>
          </a:prstGeom>
        </p:spPr>
        <p:txBody>
          <a:bodyPr/>
          <a:lstStyle/>
          <a:p>
            <a:pPr marL="285750" indent="-285750" rtl="0" fontAlgn="base">
              <a:lnSpc>
                <a:spcPct val="100000"/>
              </a:lnSpc>
              <a:spcBef>
                <a:spcPts val="600"/>
              </a:spcBef>
              <a:spcAft>
                <a:spcPts val="0"/>
              </a:spcAft>
              <a:buFont typeface="Arial" panose="020B0604020202020204" pitchFamily="34" charset="0"/>
              <a:buChar char="•"/>
            </a:pPr>
            <a:r>
              <a:rPr lang="en-US" sz="2400" b="1" i="0" u="none" strike="noStrike" dirty="0">
                <a:solidFill>
                  <a:schemeClr val="bg1"/>
                </a:solidFill>
                <a:effectLst/>
              </a:rPr>
              <a:t>DO Prioritise Resource Optimization</a:t>
            </a:r>
            <a:r>
              <a:rPr lang="en-US" sz="2400" i="0" u="none" strike="noStrike" dirty="0">
                <a:solidFill>
                  <a:schemeClr val="bg1"/>
                </a:solidFill>
                <a:effectLst/>
              </a:rPr>
              <a:t>: Regularly assess your resource needs and ensure alignment with your business goals.</a:t>
            </a:r>
          </a:p>
          <a:p>
            <a:pPr marL="285750" indent="-285750" rtl="0" fontAlgn="base">
              <a:lnSpc>
                <a:spcPct val="100000"/>
              </a:lnSpc>
              <a:spcBef>
                <a:spcPts val="600"/>
              </a:spcBef>
              <a:spcAft>
                <a:spcPts val="0"/>
              </a:spcAft>
              <a:buFont typeface="Arial" panose="020B0604020202020204" pitchFamily="34" charset="0"/>
              <a:buChar char="•"/>
            </a:pPr>
            <a:r>
              <a:rPr lang="en-US" sz="2400" b="1" i="0" u="none" strike="noStrike" dirty="0">
                <a:solidFill>
                  <a:schemeClr val="bg1"/>
                </a:solidFill>
                <a:effectLst/>
              </a:rPr>
              <a:t>DO Leverage Technology</a:t>
            </a:r>
            <a:r>
              <a:rPr lang="en-US" sz="2400" i="0" u="none" strike="noStrike" dirty="0">
                <a:solidFill>
                  <a:schemeClr val="bg1"/>
                </a:solidFill>
                <a:effectLst/>
              </a:rPr>
              <a:t>: Use affordable tech solutions to automate repetitive tasks and improve efficiency.</a:t>
            </a:r>
          </a:p>
          <a:p>
            <a:pPr marL="285750" indent="-285750" rtl="0" fontAlgn="base">
              <a:lnSpc>
                <a:spcPct val="100000"/>
              </a:lnSpc>
              <a:spcBef>
                <a:spcPts val="600"/>
              </a:spcBef>
              <a:spcAft>
                <a:spcPts val="0"/>
              </a:spcAft>
              <a:buFont typeface="Arial" panose="020B0604020202020204" pitchFamily="34" charset="0"/>
              <a:buChar char="•"/>
            </a:pPr>
            <a:r>
              <a:rPr lang="en-US" sz="2400" b="1" i="0" u="none" strike="noStrike" dirty="0">
                <a:solidFill>
                  <a:schemeClr val="bg1"/>
                </a:solidFill>
                <a:effectLst/>
              </a:rPr>
              <a:t>DO Apply Lean Principles for Continuous Improvement</a:t>
            </a:r>
            <a:r>
              <a:rPr lang="en-US" sz="2400" i="0" u="none" strike="noStrike" dirty="0">
                <a:solidFill>
                  <a:schemeClr val="bg1"/>
                </a:solidFill>
                <a:effectLst/>
              </a:rPr>
              <a:t>: Seek ways to eliminate waste and streamline operations.</a:t>
            </a:r>
          </a:p>
          <a:p>
            <a:pPr marL="285750" indent="-285750" rtl="0" fontAlgn="base">
              <a:lnSpc>
                <a:spcPct val="100000"/>
              </a:lnSpc>
              <a:spcBef>
                <a:spcPts val="600"/>
              </a:spcBef>
              <a:spcAft>
                <a:spcPts val="0"/>
              </a:spcAft>
              <a:buFont typeface="Arial" panose="020B0604020202020204" pitchFamily="34" charset="0"/>
              <a:buChar char="•"/>
            </a:pPr>
            <a:r>
              <a:rPr lang="en-US" sz="2400" b="1" i="0" u="none" strike="noStrike" dirty="0">
                <a:solidFill>
                  <a:schemeClr val="bg1"/>
                </a:solidFill>
                <a:effectLst/>
              </a:rPr>
              <a:t>DO Monitor Financial Health</a:t>
            </a:r>
            <a:r>
              <a:rPr lang="en-US" sz="2400" i="0" u="none" strike="noStrike" dirty="0">
                <a:solidFill>
                  <a:schemeClr val="bg1"/>
                </a:solidFill>
                <a:effectLst/>
              </a:rPr>
              <a:t>: Regularly update budgets and forecasts to stay on top of cash flow and costs.</a:t>
            </a:r>
          </a:p>
          <a:p>
            <a:pPr marL="285750" indent="-285750" rtl="0" fontAlgn="base">
              <a:lnSpc>
                <a:spcPct val="100000"/>
              </a:lnSpc>
              <a:spcBef>
                <a:spcPts val="600"/>
              </a:spcBef>
              <a:spcAft>
                <a:spcPts val="0"/>
              </a:spcAft>
              <a:buFont typeface="Arial" panose="020B0604020202020204" pitchFamily="34" charset="0"/>
              <a:buChar char="•"/>
            </a:pPr>
            <a:r>
              <a:rPr lang="en-US" sz="2400" b="1" i="0" u="none" strike="noStrike" dirty="0">
                <a:solidFill>
                  <a:schemeClr val="bg1"/>
                </a:solidFill>
                <a:effectLst/>
              </a:rPr>
              <a:t>DO Foster Supplier Relationships</a:t>
            </a:r>
            <a:r>
              <a:rPr lang="en-US" sz="2400" i="0" u="none" strike="noStrike" dirty="0">
                <a:solidFill>
                  <a:schemeClr val="bg1"/>
                </a:solidFill>
                <a:effectLst/>
              </a:rPr>
              <a:t>: Build long-term partnerships with reliable suppliers to ensure consistency and scalability.</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General Do’s and Don’ts </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6" name="Text Placeholder 3">
            <a:extLst>
              <a:ext uri="{FF2B5EF4-FFF2-40B4-BE49-F238E27FC236}">
                <a16:creationId xmlns:a16="http://schemas.microsoft.com/office/drawing/2014/main" id="{AD879BF0-42C3-29AE-48E8-13199EACA27A}"/>
              </a:ext>
            </a:extLst>
          </p:cNvPr>
          <p:cNvSpPr txBox="1">
            <a:spLocks/>
          </p:cNvSpPr>
          <p:nvPr/>
        </p:nvSpPr>
        <p:spPr>
          <a:xfrm>
            <a:off x="182960"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General Do’s</a:t>
            </a:r>
          </a:p>
        </p:txBody>
      </p:sp>
    </p:spTree>
    <p:extLst>
      <p:ext uri="{BB962C8B-B14F-4D97-AF65-F5344CB8AC3E}">
        <p14:creationId xmlns:p14="http://schemas.microsoft.com/office/powerpoint/2010/main" val="25255490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17D38E61-7963-7BB2-527A-97BB5AF0D3CB}"/>
              </a:ext>
            </a:extLst>
          </p:cNvPr>
          <p:cNvSpPr/>
          <p:nvPr/>
        </p:nvSpPr>
        <p:spPr>
          <a:xfrm flipH="1">
            <a:off x="575580" y="1403654"/>
            <a:ext cx="10978068" cy="467252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C00000"/>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4294967295"/>
          </p:nvPr>
        </p:nvSpPr>
        <p:spPr>
          <a:xfrm>
            <a:off x="766368" y="1258508"/>
            <a:ext cx="10681920" cy="4617223"/>
          </a:xfrm>
          <a:prstGeom prst="rect">
            <a:avLst/>
          </a:prstGeom>
        </p:spPr>
        <p:txBody>
          <a:bodyPr/>
          <a:lstStyle/>
          <a:p>
            <a:pPr marL="285750" indent="-285750" rtl="0" fontAlgn="base">
              <a:lnSpc>
                <a:spcPct val="100000"/>
              </a:lnSpc>
              <a:spcBef>
                <a:spcPts val="600"/>
              </a:spcBef>
              <a:spcAft>
                <a:spcPts val="0"/>
              </a:spcAft>
              <a:buFont typeface="Arial" panose="020B0604020202020204" pitchFamily="34" charset="0"/>
              <a:buChar char="•"/>
            </a:pPr>
            <a:endParaRPr lang="en-US" sz="2200" i="0" u="none" strike="noStrike" dirty="0">
              <a:solidFill>
                <a:schemeClr val="bg1"/>
              </a:solidFill>
              <a:effectLst/>
            </a:endParaRPr>
          </a:p>
          <a:p>
            <a:pPr marL="285750" indent="-285750" rtl="0" fontAlgn="base">
              <a:lnSpc>
                <a:spcPct val="100000"/>
              </a:lnSpc>
              <a:spcBef>
                <a:spcPts val="600"/>
              </a:spcBef>
              <a:spcAft>
                <a:spcPts val="0"/>
              </a:spcAft>
              <a:buFont typeface="Arial" panose="020B0604020202020204" pitchFamily="34" charset="0"/>
              <a:buChar char="•"/>
            </a:pPr>
            <a:r>
              <a:rPr lang="en-US" sz="2400" b="1" dirty="0">
                <a:solidFill>
                  <a:schemeClr val="bg1"/>
                </a:solidFill>
              </a:rPr>
              <a:t>DON’T </a:t>
            </a:r>
            <a:r>
              <a:rPr lang="en-US" sz="2400" b="1" i="0" u="none" strike="noStrike" dirty="0">
                <a:solidFill>
                  <a:schemeClr val="bg1"/>
                </a:solidFill>
                <a:effectLst/>
              </a:rPr>
              <a:t>Ignore Operational Inefficiencies</a:t>
            </a:r>
            <a:r>
              <a:rPr lang="en-US" sz="2400" i="0" u="none" strike="noStrike" dirty="0">
                <a:solidFill>
                  <a:schemeClr val="bg1"/>
                </a:solidFill>
                <a:effectLst/>
              </a:rPr>
              <a:t>: Failing to address inefficiencies can lead to higher costs and delays.</a:t>
            </a:r>
          </a:p>
          <a:p>
            <a:pPr marL="285750" indent="-285750" rtl="0" fontAlgn="base">
              <a:lnSpc>
                <a:spcPct val="100000"/>
              </a:lnSpc>
              <a:spcBef>
                <a:spcPts val="600"/>
              </a:spcBef>
              <a:spcAft>
                <a:spcPts val="0"/>
              </a:spcAft>
              <a:buFont typeface="Arial" panose="020B0604020202020204" pitchFamily="34" charset="0"/>
              <a:buChar char="•"/>
            </a:pPr>
            <a:r>
              <a:rPr lang="en-US" sz="2400" b="1" dirty="0">
                <a:solidFill>
                  <a:schemeClr val="bg1"/>
                </a:solidFill>
              </a:rPr>
              <a:t>DON’T </a:t>
            </a:r>
            <a:r>
              <a:rPr lang="en-US" sz="2400" b="1" i="0" u="none" strike="noStrike" dirty="0">
                <a:solidFill>
                  <a:schemeClr val="bg1"/>
                </a:solidFill>
                <a:effectLst/>
              </a:rPr>
              <a:t>Neglect Financial Planning</a:t>
            </a:r>
            <a:r>
              <a:rPr lang="en-US" sz="2400" i="0" u="none" strike="noStrike" dirty="0">
                <a:solidFill>
                  <a:schemeClr val="bg1"/>
                </a:solidFill>
                <a:effectLst/>
              </a:rPr>
              <a:t>: Poor budgeting and cash flow management can cause business failure even in profitable companies.</a:t>
            </a:r>
          </a:p>
          <a:p>
            <a:pPr marL="285750" indent="-285750" rtl="0" fontAlgn="base">
              <a:lnSpc>
                <a:spcPct val="100000"/>
              </a:lnSpc>
              <a:spcBef>
                <a:spcPts val="600"/>
              </a:spcBef>
              <a:spcAft>
                <a:spcPts val="0"/>
              </a:spcAft>
              <a:buFont typeface="Arial" panose="020B0604020202020204" pitchFamily="34" charset="0"/>
              <a:buChar char="•"/>
            </a:pPr>
            <a:r>
              <a:rPr lang="en-US" sz="2400" b="1" dirty="0">
                <a:solidFill>
                  <a:schemeClr val="bg1"/>
                </a:solidFill>
              </a:rPr>
              <a:t>DON’T </a:t>
            </a:r>
            <a:r>
              <a:rPr lang="en-US" sz="2400" b="1" i="0" u="none" strike="noStrike" dirty="0">
                <a:solidFill>
                  <a:schemeClr val="bg1"/>
                </a:solidFill>
                <a:effectLst/>
              </a:rPr>
              <a:t>Avoid Technology</a:t>
            </a:r>
            <a:r>
              <a:rPr lang="en-US" sz="2400" i="0" u="none" strike="noStrike" dirty="0">
                <a:solidFill>
                  <a:schemeClr val="bg1"/>
                </a:solidFill>
                <a:effectLst/>
              </a:rPr>
              <a:t>: Hesitating to adopt automation will limit your capacity to scale.</a:t>
            </a:r>
          </a:p>
          <a:p>
            <a:pPr marL="285750" indent="-285750" rtl="0" fontAlgn="base">
              <a:lnSpc>
                <a:spcPct val="100000"/>
              </a:lnSpc>
              <a:spcBef>
                <a:spcPts val="600"/>
              </a:spcBef>
              <a:spcAft>
                <a:spcPts val="0"/>
              </a:spcAft>
              <a:buFont typeface="Arial" panose="020B0604020202020204" pitchFamily="34" charset="0"/>
              <a:buChar char="•"/>
            </a:pPr>
            <a:r>
              <a:rPr lang="en-US" sz="2400" b="1" dirty="0">
                <a:solidFill>
                  <a:schemeClr val="bg1"/>
                </a:solidFill>
              </a:rPr>
              <a:t>DON’T </a:t>
            </a:r>
            <a:r>
              <a:rPr lang="en-US" sz="2400" b="1" i="0" u="none" strike="noStrike" dirty="0">
                <a:solidFill>
                  <a:schemeClr val="bg1"/>
                </a:solidFill>
                <a:effectLst/>
              </a:rPr>
              <a:t>Overlook Employee Potential</a:t>
            </a:r>
            <a:r>
              <a:rPr lang="en-US" sz="2400" i="0" u="none" strike="noStrike" dirty="0">
                <a:solidFill>
                  <a:schemeClr val="bg1"/>
                </a:solidFill>
                <a:effectLst/>
              </a:rPr>
              <a:t>: Underutilised talent leads to decreased productivity.</a:t>
            </a:r>
          </a:p>
          <a:p>
            <a:pPr marL="285750" indent="-285750" rtl="0" fontAlgn="base">
              <a:lnSpc>
                <a:spcPct val="100000"/>
              </a:lnSpc>
              <a:spcBef>
                <a:spcPts val="600"/>
              </a:spcBef>
              <a:spcAft>
                <a:spcPts val="0"/>
              </a:spcAft>
              <a:buFont typeface="Arial" panose="020B0604020202020204" pitchFamily="34" charset="0"/>
              <a:buChar char="•"/>
            </a:pPr>
            <a:r>
              <a:rPr lang="en-US" sz="2400" b="1" dirty="0">
                <a:solidFill>
                  <a:schemeClr val="bg1"/>
                </a:solidFill>
              </a:rPr>
              <a:t>DON’T Stop Improving: </a:t>
            </a:r>
            <a:r>
              <a:rPr lang="en-US" sz="2400" dirty="0" err="1">
                <a:solidFill>
                  <a:schemeClr val="bg1"/>
                </a:solidFill>
              </a:rPr>
              <a:t>ContinuousiImprovement</a:t>
            </a:r>
            <a:r>
              <a:rPr lang="en-US" sz="2400" dirty="0">
                <a:solidFill>
                  <a:schemeClr val="bg1"/>
                </a:solidFill>
              </a:rPr>
              <a:t> of your quality is essential for long term growth especially for under-represented entrepreneurs</a:t>
            </a:r>
            <a:r>
              <a:rPr lang="en-US" sz="2200" dirty="0">
                <a:solidFill>
                  <a:schemeClr val="bg1"/>
                </a:solidFill>
              </a:rPr>
              <a:t>.</a:t>
            </a:r>
            <a:endParaRPr lang="en-US" sz="2200" i="0" u="none" strike="noStrike" dirty="0">
              <a:solidFill>
                <a:schemeClr val="bg1"/>
              </a:solidFill>
              <a:effectLst/>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General Do’s and Don’ts </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6" name="Text Placeholder 3">
            <a:extLst>
              <a:ext uri="{FF2B5EF4-FFF2-40B4-BE49-F238E27FC236}">
                <a16:creationId xmlns:a16="http://schemas.microsoft.com/office/drawing/2014/main" id="{AD879BF0-42C3-29AE-48E8-13199EACA27A}"/>
              </a:ext>
            </a:extLst>
          </p:cNvPr>
          <p:cNvSpPr txBox="1">
            <a:spLocks/>
          </p:cNvSpPr>
          <p:nvPr/>
        </p:nvSpPr>
        <p:spPr>
          <a:xfrm>
            <a:off x="182960"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General Don’ts </a:t>
            </a:r>
          </a:p>
        </p:txBody>
      </p:sp>
    </p:spTree>
    <p:extLst>
      <p:ext uri="{BB962C8B-B14F-4D97-AF65-F5344CB8AC3E}">
        <p14:creationId xmlns:p14="http://schemas.microsoft.com/office/powerpoint/2010/main" val="1320910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322304"/>
            <a:ext cx="1165373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111512" y="419840"/>
            <a:ext cx="9521438" cy="803275"/>
          </a:xfrm>
          <a:prstGeom prst="rect">
            <a:avLst/>
          </a:prstGeom>
        </p:spPr>
        <p:txBody>
          <a:bodyPr/>
          <a:lstStyle/>
          <a:p>
            <a:pPr marL="0" indent="0">
              <a:buNone/>
            </a:pPr>
            <a:r>
              <a:rPr lang="en-US" sz="3600" dirty="0">
                <a:solidFill>
                  <a:schemeClr val="bg1"/>
                </a:solidFill>
              </a:rPr>
              <a:t>Global Case Study : Food Truck Project, by SINGA</a:t>
            </a:r>
          </a:p>
          <a:p>
            <a:endParaRPr lang="en-US" sz="3600" dirty="0"/>
          </a:p>
        </p:txBody>
      </p:sp>
      <p:pic>
        <p:nvPicPr>
          <p:cNvPr id="6" name="Picture 5" descr="Woman in food truck serving customer">
            <a:extLst>
              <a:ext uri="{FF2B5EF4-FFF2-40B4-BE49-F238E27FC236}">
                <a16:creationId xmlns:a16="http://schemas.microsoft.com/office/drawing/2014/main" id="{0857D25A-0719-61F1-7034-E23B45A71EC3}"/>
              </a:ext>
            </a:extLst>
          </p:cNvPr>
          <p:cNvPicPr>
            <a:picLocks noChangeAspect="1"/>
          </p:cNvPicPr>
          <p:nvPr/>
        </p:nvPicPr>
        <p:blipFill rotWithShape="1">
          <a:blip r:embed="rId3"/>
          <a:srcRect r="1238" b="2105"/>
          <a:stretch/>
        </p:blipFill>
        <p:spPr>
          <a:xfrm>
            <a:off x="165181" y="1386348"/>
            <a:ext cx="6737977" cy="4450817"/>
          </a:xfrm>
          <a:prstGeom prst="rect">
            <a:avLst/>
          </a:prstGeom>
        </p:spPr>
      </p:pic>
      <p:sp>
        <p:nvSpPr>
          <p:cNvPr id="7" name="Text Placeholder 4">
            <a:extLst>
              <a:ext uri="{FF2B5EF4-FFF2-40B4-BE49-F238E27FC236}">
                <a16:creationId xmlns:a16="http://schemas.microsoft.com/office/drawing/2014/main" id="{795AF3C6-AC0D-BAF9-82BC-1C929ECCB98A}"/>
              </a:ext>
            </a:extLst>
          </p:cNvPr>
          <p:cNvSpPr txBox="1">
            <a:spLocks/>
          </p:cNvSpPr>
          <p:nvPr/>
        </p:nvSpPr>
        <p:spPr>
          <a:xfrm>
            <a:off x="7276402" y="1747107"/>
            <a:ext cx="4377334" cy="46910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None/>
            </a:pPr>
            <a:r>
              <a:rPr lang="en-US" sz="2200" b="1" i="0" u="none" strike="noStrike" dirty="0">
                <a:solidFill>
                  <a:srgbClr val="595959"/>
                </a:solidFill>
                <a:effectLst/>
                <a:hlinkClick r:id="rId4">
                  <a:extLst>
                    <a:ext uri="{A12FA001-AC4F-418D-AE19-62706E023703}">
                      <ahyp:hlinkClr xmlns:ahyp="http://schemas.microsoft.com/office/drawing/2018/hyperlinkcolor" val="tx"/>
                    </a:ext>
                  </a:extLst>
                </a:hlinkClick>
              </a:rPr>
              <a:t>On this link</a:t>
            </a:r>
            <a:r>
              <a:rPr lang="en-US" sz="2200" b="1" i="0" u="none" strike="noStrike" dirty="0">
                <a:solidFill>
                  <a:srgbClr val="595959"/>
                </a:solidFill>
                <a:effectLst/>
              </a:rPr>
              <a:t>, </a:t>
            </a:r>
            <a:r>
              <a:rPr lang="en-US" sz="2200" i="0" u="none" strike="noStrike" dirty="0">
                <a:solidFill>
                  <a:srgbClr val="595959"/>
                </a:solidFill>
                <a:effectLst/>
              </a:rPr>
              <a:t>you can find a brief booklet guide, which </a:t>
            </a:r>
            <a:r>
              <a:rPr lang="en-US" sz="2200" dirty="0">
                <a:solidFill>
                  <a:srgbClr val="595959"/>
                </a:solidFill>
              </a:rPr>
              <a:t>take</a:t>
            </a:r>
            <a:r>
              <a:rPr lang="en-US" sz="2200" i="0" u="none" strike="noStrike" dirty="0">
                <a:solidFill>
                  <a:srgbClr val="595959"/>
                </a:solidFill>
                <a:effectLst/>
              </a:rPr>
              <a:t>s the example of a food-truck business considering all the steps that could apply to any business idea, in any European country.</a:t>
            </a:r>
          </a:p>
          <a:p>
            <a:pPr marL="0" indent="0" algn="just">
              <a:spcBef>
                <a:spcPts val="600"/>
              </a:spcBef>
              <a:spcAft>
                <a:spcPts val="600"/>
              </a:spcAft>
              <a:buNone/>
            </a:pPr>
            <a:r>
              <a:rPr lang="en-US" sz="2200" dirty="0">
                <a:solidFill>
                  <a:srgbClr val="595959"/>
                </a:solidFill>
              </a:rPr>
              <a:t>The booklet considers the essential steps to build an operational model before launching a business.</a:t>
            </a:r>
          </a:p>
          <a:p>
            <a:pPr marL="0" indent="0" algn="just">
              <a:spcBef>
                <a:spcPts val="600"/>
              </a:spcBef>
              <a:spcAft>
                <a:spcPts val="600"/>
              </a:spcAft>
              <a:buNone/>
            </a:pPr>
            <a:r>
              <a:rPr lang="en-US" sz="2200" i="0" u="none" strike="noStrike" dirty="0">
                <a:solidFill>
                  <a:srgbClr val="595959"/>
                </a:solidFill>
                <a:effectLst/>
              </a:rPr>
              <a:t>It is available and commented  in English, French, and Arabic.</a:t>
            </a:r>
          </a:p>
        </p:txBody>
      </p:sp>
    </p:spTree>
    <p:extLst>
      <p:ext uri="{BB962C8B-B14F-4D97-AF65-F5344CB8AC3E}">
        <p14:creationId xmlns:p14="http://schemas.microsoft.com/office/powerpoint/2010/main" val="26181449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p:txBody>
          <a:bodyPr/>
          <a:lstStyle/>
          <a:p>
            <a:pPr marL="0" indent="0"/>
            <a:r>
              <a:rPr lang="en-GB" dirty="0"/>
              <a:t>We offer you a short questionnaire for self-assessment of the extent to which you have understood the content. </a:t>
            </a:r>
          </a:p>
          <a:p>
            <a:r>
              <a:rPr lang="en-GB" dirty="0"/>
              <a:t>The goal is to check and reinforce what you have learned. </a:t>
            </a:r>
          </a:p>
          <a:p>
            <a:pPr marL="0" indent="0"/>
            <a:r>
              <a:rPr lang="en-GB" dirty="0"/>
              <a:t>You can take the quiz as many times as you want. Remember, the quiz is just part of the process of learning new things!</a:t>
            </a:r>
          </a:p>
          <a:p>
            <a:endParaRPr lang="en-US" dirty="0"/>
          </a:p>
          <a:p>
            <a:endParaRPr lang="en-US" dirty="0"/>
          </a:p>
        </p:txBody>
      </p:sp>
      <p:sp>
        <p:nvSpPr>
          <p:cNvPr id="2" name="Freeform 1">
            <a:extLst>
              <a:ext uri="{FF2B5EF4-FFF2-40B4-BE49-F238E27FC236}">
                <a16:creationId xmlns:a16="http://schemas.microsoft.com/office/drawing/2014/main" id="{FAA1DE86-3E83-6E14-6A11-27CEE2C2D989}"/>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307298" y="783078"/>
            <a:ext cx="10595237" cy="803654"/>
          </a:xfrm>
        </p:spPr>
        <p:txBody>
          <a:bodyPr/>
          <a:lstStyle/>
          <a:p>
            <a:r>
              <a:rPr lang="en-US" dirty="0">
                <a:solidFill>
                  <a:schemeClr val="bg1"/>
                </a:solidFill>
              </a:rPr>
              <a:t>Self Assessment Quiz</a:t>
            </a:r>
          </a:p>
        </p:txBody>
      </p:sp>
    </p:spTree>
    <p:extLst>
      <p:ext uri="{BB962C8B-B14F-4D97-AF65-F5344CB8AC3E}">
        <p14:creationId xmlns:p14="http://schemas.microsoft.com/office/powerpoint/2010/main" val="24789348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353310"/>
            <a:ext cx="10023030" cy="4330365"/>
          </a:xfrm>
        </p:spPr>
        <p:txBody>
          <a:bodyPr/>
          <a:lstStyle/>
          <a:p>
            <a:pPr marL="342900" indent="-342900">
              <a:buFont typeface="Arial" panose="020B0604020202020204" pitchFamily="34" charset="0"/>
              <a:buChar char="•"/>
            </a:pPr>
            <a:r>
              <a:rPr lang="en-US" dirty="0"/>
              <a:t>Think about your current or planned operations and resource management practices. How effectively are you allocating resources across different business functions?</a:t>
            </a:r>
          </a:p>
          <a:p>
            <a:pPr marL="342900" indent="-342900">
              <a:buFont typeface="Arial" panose="020B0604020202020204" pitchFamily="34" charset="0"/>
              <a:buChar char="•"/>
            </a:pPr>
            <a:r>
              <a:rPr lang="en-US" dirty="0"/>
              <a:t>What are the biggest operational inefficiencies in your business?</a:t>
            </a:r>
          </a:p>
          <a:p>
            <a:pPr marL="342900" indent="-342900">
              <a:buFont typeface="Arial" panose="020B0604020202020204" pitchFamily="34" charset="0"/>
              <a:buChar char="•"/>
            </a:pPr>
            <a:r>
              <a:rPr lang="en-US" dirty="0"/>
              <a:t>Are your resource management practices contributing to business growth, or hindering it?</a:t>
            </a:r>
          </a:p>
          <a:p>
            <a:pPr marL="342900" indent="-342900">
              <a:buFont typeface="Arial" panose="020B0604020202020204" pitchFamily="34" charset="0"/>
              <a:buChar char="•"/>
            </a:pPr>
            <a:r>
              <a:rPr lang="en-US" dirty="0"/>
              <a:t>How could you </a:t>
            </a:r>
            <a:r>
              <a:rPr lang="en-US" dirty="0" err="1"/>
              <a:t>optimise</a:t>
            </a:r>
            <a:r>
              <a:rPr lang="en-US" dirty="0"/>
              <a:t> your operations to reduce waste and improve output?</a:t>
            </a:r>
          </a:p>
          <a:p>
            <a:pPr marL="342900" indent="-342900">
              <a:buFont typeface="Arial" panose="020B0604020202020204" pitchFamily="34" charset="0"/>
              <a:buChar char="•"/>
            </a:pPr>
            <a:r>
              <a:rPr lang="en-US" dirty="0"/>
              <a:t>What specific areas could benefit from the application of lean principles?</a:t>
            </a:r>
          </a:p>
          <a:p>
            <a:pPr marL="0" indent="0"/>
            <a:r>
              <a:rPr lang="en-US" b="1" dirty="0">
                <a:solidFill>
                  <a:srgbClr val="F2A72C"/>
                </a:solidFill>
              </a:rPr>
              <a:t>Action Step: </a:t>
            </a:r>
            <a:r>
              <a:rPr lang="en-US" dirty="0"/>
              <a:t>Identify one area of your operations that needs immediate improvement and develop an action plan for resource reallocation.</a:t>
            </a:r>
          </a:p>
          <a:p>
            <a:pPr marL="342900" indent="-342900">
              <a:buFont typeface="Arial" panose="020B0604020202020204" pitchFamily="34" charset="0"/>
              <a:buChar char="•"/>
            </a:pPr>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454663"/>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16266"/>
            <a:ext cx="9632553" cy="803654"/>
          </a:xfrm>
        </p:spPr>
        <p:txBody>
          <a:bodyPr/>
          <a:lstStyle/>
          <a:p>
            <a:r>
              <a:rPr lang="en-US" dirty="0">
                <a:solidFill>
                  <a:schemeClr val="bg1"/>
                </a:solidFill>
              </a:rPr>
              <a:t>Reflection and Quiz (1)</a:t>
            </a:r>
          </a:p>
        </p:txBody>
      </p:sp>
    </p:spTree>
    <p:extLst>
      <p:ext uri="{BB962C8B-B14F-4D97-AF65-F5344CB8AC3E}">
        <p14:creationId xmlns:p14="http://schemas.microsoft.com/office/powerpoint/2010/main" val="32291166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089641" cy="4168762"/>
          </a:xfrm>
        </p:spPr>
        <p:txBody>
          <a:bodyPr/>
          <a:lstStyle/>
          <a:p>
            <a:pPr marL="0" indent="0"/>
            <a:r>
              <a:rPr lang="en-US" dirty="0"/>
              <a:t>Reflect on the current state of your supply chain. Are there areas where you could implement better management practices to improve efficiency?</a:t>
            </a:r>
          </a:p>
          <a:p>
            <a:pPr marL="0" indent="0"/>
            <a:r>
              <a:rPr lang="en-US" b="1" dirty="0">
                <a:solidFill>
                  <a:srgbClr val="47B5C8"/>
                </a:solidFill>
              </a:rPr>
              <a:t>Reflection Questions:</a:t>
            </a:r>
          </a:p>
          <a:p>
            <a:pPr marL="342900" indent="-342900">
              <a:buFont typeface="Arial" panose="020B0604020202020204" pitchFamily="34" charset="0"/>
              <a:buChar char="•"/>
            </a:pPr>
            <a:r>
              <a:rPr lang="en-US" dirty="0"/>
              <a:t>How strong are your relationships with suppliers?</a:t>
            </a:r>
          </a:p>
          <a:p>
            <a:pPr marL="342900" indent="-342900">
              <a:buFont typeface="Arial" panose="020B0604020202020204" pitchFamily="34" charset="0"/>
              <a:buChar char="•"/>
            </a:pPr>
            <a:r>
              <a:rPr lang="en-US" dirty="0"/>
              <a:t>Are you experiencing bottlenecks in logistics or inventory management?</a:t>
            </a:r>
          </a:p>
          <a:p>
            <a:pPr marL="342900" indent="-342900">
              <a:buFont typeface="Arial" panose="020B0604020202020204" pitchFamily="34" charset="0"/>
              <a:buChar char="•"/>
            </a:pPr>
            <a:r>
              <a:rPr lang="en-US" dirty="0"/>
              <a:t>How are you mitigating risks in your supply chain?</a:t>
            </a:r>
          </a:p>
          <a:p>
            <a:pPr marL="342900" indent="-342900">
              <a:buFont typeface="Arial" panose="020B0604020202020204" pitchFamily="34" charset="0"/>
              <a:buChar char="•"/>
            </a:pPr>
            <a:r>
              <a:rPr lang="en-US" dirty="0"/>
              <a:t>Do you have a system in place to monitor supplier performance?</a:t>
            </a:r>
          </a:p>
          <a:p>
            <a:pPr marL="342900" indent="-342900">
              <a:buFont typeface="Arial" panose="020B0604020202020204" pitchFamily="34" charset="0"/>
              <a:buChar char="•"/>
            </a:pPr>
            <a:r>
              <a:rPr lang="en-US" dirty="0"/>
              <a:t>How could you reduce costs without sacrificing quality in your supply chain?</a:t>
            </a:r>
          </a:p>
          <a:p>
            <a:pPr marL="0" indent="0"/>
            <a:r>
              <a:rPr lang="en-US" b="1" dirty="0">
                <a:solidFill>
                  <a:srgbClr val="F2A72C"/>
                </a:solidFill>
              </a:rPr>
              <a:t>Action Step: </a:t>
            </a:r>
            <a:r>
              <a:rPr lang="en-US" dirty="0"/>
              <a:t>Evaluate your vendor scorecards or create one to improve how you track supplier performance.</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Reflection and Quiz (2)</a:t>
            </a:r>
          </a:p>
          <a:p>
            <a:endParaRPr lang="en-US" dirty="0">
              <a:solidFill>
                <a:schemeClr val="bg1"/>
              </a:solidFill>
            </a:endParaRPr>
          </a:p>
        </p:txBody>
      </p:sp>
    </p:spTree>
    <p:extLst>
      <p:ext uri="{BB962C8B-B14F-4D97-AF65-F5344CB8AC3E}">
        <p14:creationId xmlns:p14="http://schemas.microsoft.com/office/powerpoint/2010/main" val="37148469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0655" y="1504701"/>
            <a:ext cx="10356089" cy="4330365"/>
          </a:xfrm>
        </p:spPr>
        <p:txBody>
          <a:bodyPr/>
          <a:lstStyle/>
          <a:p>
            <a:pPr marL="0" indent="0"/>
            <a:r>
              <a:rPr lang="en-US" dirty="0"/>
              <a:t>Reflect on your readiness to scale. Consider whether your current operations can handle increased demand without sacrificing quality or efficiency.</a:t>
            </a:r>
          </a:p>
          <a:p>
            <a:pPr marL="0" indent="0"/>
            <a:r>
              <a:rPr lang="en-US" b="1" dirty="0">
                <a:solidFill>
                  <a:srgbClr val="47B5C8"/>
                </a:solidFill>
              </a:rPr>
              <a:t>Reflection Questions:</a:t>
            </a:r>
          </a:p>
          <a:p>
            <a:pPr marL="342900" indent="-342900">
              <a:buFont typeface="Arial" panose="020B0604020202020204" pitchFamily="34" charset="0"/>
              <a:buChar char="•"/>
            </a:pPr>
            <a:r>
              <a:rPr lang="en-US" dirty="0"/>
              <a:t>Are your processes </a:t>
            </a:r>
            <a:r>
              <a:rPr lang="en-US" dirty="0" err="1"/>
              <a:t>standardised</a:t>
            </a:r>
            <a:r>
              <a:rPr lang="en-US" dirty="0"/>
              <a:t> and documented to support scalability?</a:t>
            </a:r>
          </a:p>
          <a:p>
            <a:pPr marL="342900" indent="-342900">
              <a:buFont typeface="Arial" panose="020B0604020202020204" pitchFamily="34" charset="0"/>
              <a:buChar char="•"/>
            </a:pPr>
            <a:r>
              <a:rPr lang="en-US" dirty="0"/>
              <a:t>How are you using technology to automate operations and prepare for growth?</a:t>
            </a:r>
          </a:p>
          <a:p>
            <a:pPr marL="342900" indent="-342900">
              <a:buFont typeface="Arial" panose="020B0604020202020204" pitchFamily="34" charset="0"/>
              <a:buChar char="•"/>
            </a:pPr>
            <a:r>
              <a:rPr lang="en-US" dirty="0"/>
              <a:t>Did you prepare the needed financial operations to scale?</a:t>
            </a:r>
          </a:p>
          <a:p>
            <a:pPr marL="342900" indent="-342900">
              <a:buFont typeface="Arial" panose="020B0604020202020204" pitchFamily="34" charset="0"/>
              <a:buChar char="•"/>
            </a:pPr>
            <a:r>
              <a:rPr lang="en-US" dirty="0"/>
              <a:t>How will your supply chain adapt to increased demand?</a:t>
            </a:r>
          </a:p>
          <a:p>
            <a:pPr marL="342900" indent="-342900">
              <a:buFont typeface="Arial" panose="020B0604020202020204" pitchFamily="34" charset="0"/>
              <a:buChar char="•"/>
            </a:pPr>
            <a:r>
              <a:rPr lang="en-US" dirty="0"/>
              <a:t>What steps can you take to ensure a smooth transition as your business scales?</a:t>
            </a:r>
          </a:p>
          <a:p>
            <a:pPr marL="0" indent="0"/>
            <a:r>
              <a:rPr lang="en-US" b="1" dirty="0">
                <a:solidFill>
                  <a:srgbClr val="F2A72C"/>
                </a:solidFill>
              </a:rPr>
              <a:t>Action Step: </a:t>
            </a:r>
            <a:r>
              <a:rPr lang="en-US" dirty="0"/>
              <a:t>Identify one area of your operations that can be automated or improved to prepare for growth.</a:t>
            </a:r>
          </a:p>
          <a:p>
            <a:pPr marL="0"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Reflection and Quiz (3)</a:t>
            </a:r>
          </a:p>
          <a:p>
            <a:endParaRPr lang="en-US" dirty="0">
              <a:solidFill>
                <a:schemeClr val="bg1"/>
              </a:solidFill>
            </a:endParaRPr>
          </a:p>
        </p:txBody>
      </p:sp>
    </p:spTree>
    <p:extLst>
      <p:ext uri="{BB962C8B-B14F-4D97-AF65-F5344CB8AC3E}">
        <p14:creationId xmlns:p14="http://schemas.microsoft.com/office/powerpoint/2010/main" val="26636527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819" y="1293541"/>
            <a:ext cx="10743650" cy="4330365"/>
          </a:xfrm>
        </p:spPr>
        <p:txBody>
          <a:bodyPr/>
          <a:lstStyle/>
          <a:p>
            <a:pPr marL="0" indent="0"/>
            <a:r>
              <a:rPr lang="en-US" dirty="0"/>
              <a:t>Reflect on current or planned quality control &amp; performance measurement practices. </a:t>
            </a:r>
          </a:p>
          <a:p>
            <a:pPr marL="0" indent="0"/>
            <a:r>
              <a:rPr lang="en-US" b="1" dirty="0">
                <a:solidFill>
                  <a:srgbClr val="47B5C8"/>
                </a:solidFill>
              </a:rPr>
              <a:t>Reflection Questions:</a:t>
            </a:r>
          </a:p>
          <a:p>
            <a:pPr marL="342900" indent="-342900">
              <a:buFont typeface="Arial" panose="020B0604020202020204" pitchFamily="34" charset="0"/>
              <a:buChar char="•"/>
            </a:pPr>
            <a:r>
              <a:rPr lang="en-US" dirty="0"/>
              <a:t>What quality control tools or techniques are you using to monitor performance?</a:t>
            </a:r>
          </a:p>
          <a:p>
            <a:pPr marL="342900" indent="-342900">
              <a:buFont typeface="Arial" panose="020B0604020202020204" pitchFamily="34" charset="0"/>
              <a:buChar char="•"/>
            </a:pPr>
            <a:r>
              <a:rPr lang="en-US" dirty="0"/>
              <a:t>How often do you review your quality management systems and your performance to ensure they meet industry standards and KPIs?</a:t>
            </a:r>
          </a:p>
          <a:p>
            <a:pPr marL="342900" indent="-342900">
              <a:buFont typeface="Arial" panose="020B0604020202020204" pitchFamily="34" charset="0"/>
              <a:buChar char="•"/>
            </a:pPr>
            <a:r>
              <a:rPr lang="en-US" dirty="0"/>
              <a:t>How effectively are you benchmarking to compare your business with competitors?</a:t>
            </a:r>
          </a:p>
          <a:p>
            <a:pPr marL="342900" indent="-342900">
              <a:buFont typeface="Arial" panose="020B0604020202020204" pitchFamily="34" charset="0"/>
              <a:buChar char="•"/>
            </a:pPr>
            <a:r>
              <a:rPr lang="en-US" dirty="0"/>
              <a:t>What continuous improvement methodologies (e.g., TQM, Kaizen) have you implemented, and how successful have they been?</a:t>
            </a:r>
          </a:p>
          <a:p>
            <a:pPr marL="0" indent="0"/>
            <a:r>
              <a:rPr lang="en-US" b="1" dirty="0">
                <a:solidFill>
                  <a:srgbClr val="F2A72C"/>
                </a:solidFill>
              </a:rPr>
              <a:t>	Action Step</a:t>
            </a:r>
            <a:r>
              <a:rPr lang="en-US" dirty="0">
                <a:solidFill>
                  <a:srgbClr val="F2A72C"/>
                </a:solidFill>
              </a:rPr>
              <a:t>: </a:t>
            </a:r>
            <a:r>
              <a:rPr lang="en-US" dirty="0"/>
              <a:t>Identify specific areas of your operations where you can                	improve either quality control or performance measurement, then develop 	an adapted action plan.</a:t>
            </a:r>
          </a:p>
        </p:txBody>
      </p:sp>
      <p:sp>
        <p:nvSpPr>
          <p:cNvPr id="2" name="Freeform 1">
            <a:extLst>
              <a:ext uri="{FF2B5EF4-FFF2-40B4-BE49-F238E27FC236}">
                <a16:creationId xmlns:a16="http://schemas.microsoft.com/office/drawing/2014/main" id="{7B83FC6B-9FCD-D7A3-CB13-234D96458BFD}"/>
              </a:ext>
            </a:extLst>
          </p:cNvPr>
          <p:cNvSpPr/>
          <p:nvPr/>
        </p:nvSpPr>
        <p:spPr>
          <a:xfrm>
            <a:off x="0" y="436496"/>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099"/>
            <a:ext cx="9632553" cy="803654"/>
          </a:xfrm>
        </p:spPr>
        <p:txBody>
          <a:bodyPr/>
          <a:lstStyle/>
          <a:p>
            <a:r>
              <a:rPr lang="en-US" dirty="0">
                <a:solidFill>
                  <a:schemeClr val="bg1"/>
                </a:solidFill>
              </a:rPr>
              <a:t>Reflection and Quiz (4)</a:t>
            </a:r>
          </a:p>
        </p:txBody>
      </p:sp>
    </p:spTree>
    <p:extLst>
      <p:ext uri="{BB962C8B-B14F-4D97-AF65-F5344CB8AC3E}">
        <p14:creationId xmlns:p14="http://schemas.microsoft.com/office/powerpoint/2010/main" val="38701726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21960" y="3419994"/>
            <a:ext cx="8397221" cy="731140"/>
          </a:xfrm>
        </p:spPr>
        <p:txBody>
          <a:bodyPr>
            <a:noAutofit/>
          </a:bodyPr>
          <a:lstStyle/>
          <a:p>
            <a:r>
              <a:rPr lang="en-US" sz="2400" dirty="0"/>
              <a:t>You have now completed our MOSAIC </a:t>
            </a:r>
            <a:r>
              <a:rPr lang="en-GB" sz="2400" dirty="0"/>
              <a:t>course to </a:t>
            </a:r>
            <a:r>
              <a:rPr lang="en-GB" sz="2400" b="0" i="0" u="none" strike="noStrike" dirty="0">
                <a:effectLst/>
              </a:rPr>
              <a:t>support under-represented entrepreneurs. Please sta</a:t>
            </a:r>
            <a:r>
              <a:rPr lang="en-GB" sz="2400" dirty="0"/>
              <a:t>y connected to us by joining our social media channels and visit our website for many more resources to assist your ambitions. </a:t>
            </a:r>
            <a:endParaRPr lang="en-US" sz="2400"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21961" y="2228533"/>
            <a:ext cx="5374039" cy="837258"/>
          </a:xfrm>
        </p:spPr>
        <p:txBody>
          <a:bodyPr>
            <a:normAutofit/>
          </a:bodyPr>
          <a:lstStyle/>
          <a:p>
            <a:r>
              <a:rPr lang="en-US" dirty="0"/>
              <a:t>CONGRATULATIONS</a:t>
            </a:r>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725449"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
        <p:nvSpPr>
          <p:cNvPr id="7" name="Text Placeholder 2">
            <a:extLst>
              <a:ext uri="{FF2B5EF4-FFF2-40B4-BE49-F238E27FC236}">
                <a16:creationId xmlns:a16="http://schemas.microsoft.com/office/drawing/2014/main" id="{1B18A078-F265-8392-1471-B4A1E22B6584}"/>
              </a:ext>
            </a:extLst>
          </p:cNvPr>
          <p:cNvSpPr>
            <a:spLocks noGrp="1"/>
          </p:cNvSpPr>
          <p:nvPr>
            <p:ph type="body" sz="quarter" idx="17"/>
          </p:nvPr>
        </p:nvSpPr>
        <p:spPr>
          <a:xfrm>
            <a:off x="345688" y="4987925"/>
            <a:ext cx="4523175" cy="679450"/>
          </a:xfrm>
        </p:spPr>
        <p:txBody>
          <a:bodyPr/>
          <a:lstStyle/>
          <a:p>
            <a:pPr rtl="0">
              <a:spcBef>
                <a:spcPts val="0"/>
              </a:spcBef>
              <a:spcAft>
                <a:spcPts val="0"/>
              </a:spcAft>
            </a:pPr>
            <a:r>
              <a:rPr lang="en-US" sz="3000" b="1" i="0" u="none" strike="noStrike" dirty="0">
                <a:solidFill>
                  <a:srgbClr val="FFFFFF"/>
                </a:solidFill>
                <a:effectLst/>
                <a:latin typeface="Calibri" panose="020F0502020204030204" pitchFamily="34" charset="0"/>
              </a:rPr>
              <a:t>www.mosaic4investing.eu</a:t>
            </a:r>
            <a:endParaRPr lang="en-US" sz="3000" b="0" dirty="0">
              <a:effectLst/>
            </a:endParaRPr>
          </a:p>
        </p:txBody>
      </p:sp>
    </p:spTree>
    <p:extLst>
      <p:ext uri="{BB962C8B-B14F-4D97-AF65-F5344CB8AC3E}">
        <p14:creationId xmlns:p14="http://schemas.microsoft.com/office/powerpoint/2010/main" val="3072756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Business Operations Management 101">
            <a:hlinkClick r:id="" action="ppaction://media"/>
            <a:extLst>
              <a:ext uri="{FF2B5EF4-FFF2-40B4-BE49-F238E27FC236}">
                <a16:creationId xmlns:a16="http://schemas.microsoft.com/office/drawing/2014/main" id="{E7551342-5315-5D35-82D4-87F5F8031894}"/>
              </a:ext>
            </a:extLst>
          </p:cNvPr>
          <p:cNvPicPr>
            <a:picLocks noRot="1" noChangeAspect="1"/>
          </p:cNvPicPr>
          <p:nvPr>
            <a:videoFile r:link="rId1"/>
          </p:nvPr>
        </p:nvPicPr>
        <p:blipFill>
          <a:blip r:embed="rId3"/>
          <a:stretch>
            <a:fillRect/>
          </a:stretch>
        </p:blipFill>
        <p:spPr>
          <a:xfrm>
            <a:off x="7674428" y="2315722"/>
            <a:ext cx="3044371"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711017"/>
            <a:ext cx="6876046" cy="3849918"/>
          </a:xfrm>
        </p:spPr>
        <p:txBody>
          <a:bodyPr/>
          <a:lstStyle/>
          <a:p>
            <a:pPr marL="0" indent="0"/>
            <a:endParaRPr lang="en-US" sz="2200" dirty="0"/>
          </a:p>
          <a:p>
            <a:pPr marL="0" indent="0"/>
            <a:r>
              <a:rPr lang="en-US" dirty="0"/>
              <a:t>A brief video introducing the notion of business operations management and its importance in any kind of structure.</a:t>
            </a:r>
          </a:p>
          <a:p>
            <a:pPr marL="0" indent="0"/>
            <a:endParaRPr lang="en-US" dirty="0"/>
          </a:p>
          <a:p>
            <a:pPr marL="0" indent="0"/>
            <a:r>
              <a:rPr lang="en-US" b="1" dirty="0">
                <a:solidFill>
                  <a:srgbClr val="F2A72C"/>
                </a:solidFill>
              </a:rPr>
              <a:t>Key Learning Points:</a:t>
            </a:r>
          </a:p>
          <a:p>
            <a:pPr marL="342900" indent="-342900">
              <a:buFont typeface="Arial" panose="020B0604020202020204" pitchFamily="34" charset="0"/>
              <a:buChar char="•"/>
            </a:pPr>
            <a:r>
              <a:rPr lang="en-US" dirty="0"/>
              <a:t>What is Operations Management (OM).</a:t>
            </a:r>
          </a:p>
          <a:p>
            <a:pPr marL="342900" indent="-342900">
              <a:buFont typeface="Arial" panose="020B0604020202020204" pitchFamily="34" charset="0"/>
              <a:buChar char="•"/>
            </a:pPr>
            <a:r>
              <a:rPr lang="en-US" dirty="0"/>
              <a:t>Why it matters.</a:t>
            </a:r>
          </a:p>
          <a:p>
            <a:pPr marL="342900" indent="-342900">
              <a:buFont typeface="Arial" panose="020B0604020202020204" pitchFamily="34" charset="0"/>
              <a:buChar char="•"/>
            </a:pPr>
            <a:r>
              <a:rPr lang="en-US" dirty="0"/>
              <a:t>How to adapt it to your business.</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a:p>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Tree>
    <p:extLst>
      <p:ext uri="{BB962C8B-B14F-4D97-AF65-F5344CB8AC3E}">
        <p14:creationId xmlns:p14="http://schemas.microsoft.com/office/powerpoint/2010/main" val="641576320"/>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638544" y="2073925"/>
            <a:ext cx="6117985" cy="1013797"/>
          </a:xfrm>
        </p:spPr>
        <p:txBody>
          <a:bodyPr/>
          <a:lstStyle/>
          <a:p>
            <a:pPr rtl="0" fontAlgn="base">
              <a:spcBef>
                <a:spcPts val="1200"/>
              </a:spcBef>
              <a:spcAft>
                <a:spcPts val="1200"/>
              </a:spcAft>
              <a:buFont typeface="Arial" panose="020B0604020202020204" pitchFamily="34" charset="0"/>
              <a:buChar char="•"/>
            </a:pPr>
            <a:r>
              <a:rPr lang="en-US" sz="2200" b="1" i="0" u="none" strike="noStrike" dirty="0">
                <a:effectLst/>
                <a:cs typeface="Arial" panose="020B0604020202020204" pitchFamily="34" charset="0"/>
              </a:rPr>
              <a:t>Supporting Growth</a:t>
            </a:r>
            <a:r>
              <a:rPr lang="en-US" sz="2200" b="0" i="0" u="none" strike="noStrike" dirty="0">
                <a:effectLst/>
                <a:cs typeface="Arial" panose="020B0604020202020204" pitchFamily="34" charset="0"/>
              </a:rPr>
              <a:t>: Effective operations management enables businesses to meet demands, reduce costs, and increase revenue.</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98688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Importance of Operations for Business Growth</a:t>
            </a:r>
          </a:p>
        </p:txBody>
      </p:sp>
      <p:grpSp>
        <p:nvGrpSpPr>
          <p:cNvPr id="3" name="Group 2">
            <a:extLst>
              <a:ext uri="{FF2B5EF4-FFF2-40B4-BE49-F238E27FC236}">
                <a16:creationId xmlns:a16="http://schemas.microsoft.com/office/drawing/2014/main" id="{5885F0EE-BE5C-EC0C-EA94-E5AE24602076}"/>
              </a:ext>
            </a:extLst>
          </p:cNvPr>
          <p:cNvGrpSpPr/>
          <p:nvPr/>
        </p:nvGrpSpPr>
        <p:grpSpPr>
          <a:xfrm>
            <a:off x="501465" y="1977914"/>
            <a:ext cx="4913954" cy="4307563"/>
            <a:chOff x="782609" y="1770063"/>
            <a:chExt cx="5012146" cy="4229237"/>
          </a:xfrm>
        </p:grpSpPr>
        <p:sp>
          <p:nvSpPr>
            <p:cNvPr id="6" name="Oval 5">
              <a:extLst>
                <a:ext uri="{FF2B5EF4-FFF2-40B4-BE49-F238E27FC236}">
                  <a16:creationId xmlns:a16="http://schemas.microsoft.com/office/drawing/2014/main" id="{186D1EA2-68C1-C552-5C31-0A6DA59116E4}"/>
                </a:ext>
              </a:extLst>
            </p:cNvPr>
            <p:cNvSpPr>
              <a:spLocks noChangeArrowheads="1"/>
            </p:cNvSpPr>
            <p:nvPr/>
          </p:nvSpPr>
          <p:spPr bwMode="auto">
            <a:xfrm>
              <a:off x="782609" y="3975890"/>
              <a:ext cx="5012146" cy="202341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7" name="Group 6">
              <a:extLst>
                <a:ext uri="{FF2B5EF4-FFF2-40B4-BE49-F238E27FC236}">
                  <a16:creationId xmlns:a16="http://schemas.microsoft.com/office/drawing/2014/main" id="{B99240A8-B54F-7FC5-CF10-DA7435409474}"/>
                </a:ext>
              </a:extLst>
            </p:cNvPr>
            <p:cNvGrpSpPr/>
            <p:nvPr/>
          </p:nvGrpSpPr>
          <p:grpSpPr>
            <a:xfrm>
              <a:off x="1319213" y="3355976"/>
              <a:ext cx="3911600" cy="2459038"/>
              <a:chOff x="1319213" y="3355976"/>
              <a:chExt cx="3911600" cy="2459038"/>
            </a:xfrm>
          </p:grpSpPr>
          <p:sp>
            <p:nvSpPr>
              <p:cNvPr id="16" name="Freeform 6">
                <a:extLst>
                  <a:ext uri="{FF2B5EF4-FFF2-40B4-BE49-F238E27FC236}">
                    <a16:creationId xmlns:a16="http://schemas.microsoft.com/office/drawing/2014/main" id="{EBB807AD-B593-D476-886E-EFADBD4B0A83}"/>
                  </a:ext>
                </a:extLst>
              </p:cNvPr>
              <p:cNvSpPr>
                <a:spLocks/>
              </p:cNvSpPr>
              <p:nvPr/>
            </p:nvSpPr>
            <p:spPr bwMode="auto">
              <a:xfrm>
                <a:off x="1319213" y="3355976"/>
                <a:ext cx="3911600" cy="1155700"/>
              </a:xfrm>
              <a:custGeom>
                <a:avLst/>
                <a:gdLst>
                  <a:gd name="T0" fmla="*/ 1322 w 2464"/>
                  <a:gd name="T1" fmla="*/ 0 h 728"/>
                  <a:gd name="T2" fmla="*/ 2464 w 2464"/>
                  <a:gd name="T3" fmla="*/ 437 h 728"/>
                  <a:gd name="T4" fmla="*/ 1176 w 2464"/>
                  <a:gd name="T5" fmla="*/ 728 h 728"/>
                  <a:gd name="T6" fmla="*/ 0 w 2464"/>
                  <a:gd name="T7" fmla="*/ 280 h 728"/>
                  <a:gd name="T8" fmla="*/ 1322 w 2464"/>
                  <a:gd name="T9" fmla="*/ 0 h 728"/>
                </a:gdLst>
                <a:ahLst/>
                <a:cxnLst>
                  <a:cxn ang="0">
                    <a:pos x="T0" y="T1"/>
                  </a:cxn>
                  <a:cxn ang="0">
                    <a:pos x="T2" y="T3"/>
                  </a:cxn>
                  <a:cxn ang="0">
                    <a:pos x="T4" y="T5"/>
                  </a:cxn>
                  <a:cxn ang="0">
                    <a:pos x="T6" y="T7"/>
                  </a:cxn>
                  <a:cxn ang="0">
                    <a:pos x="T8" y="T9"/>
                  </a:cxn>
                </a:cxnLst>
                <a:rect l="0" t="0" r="r" b="b"/>
                <a:pathLst>
                  <a:path w="2464" h="728">
                    <a:moveTo>
                      <a:pt x="1322" y="0"/>
                    </a:moveTo>
                    <a:lnTo>
                      <a:pt x="2464" y="437"/>
                    </a:lnTo>
                    <a:lnTo>
                      <a:pt x="1176" y="728"/>
                    </a:lnTo>
                    <a:lnTo>
                      <a:pt x="0" y="280"/>
                    </a:lnTo>
                    <a:lnTo>
                      <a:pt x="1322"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7">
                <a:extLst>
                  <a:ext uri="{FF2B5EF4-FFF2-40B4-BE49-F238E27FC236}">
                    <a16:creationId xmlns:a16="http://schemas.microsoft.com/office/drawing/2014/main" id="{38DEAC25-E416-21C4-8B17-D7454239CAC2}"/>
                  </a:ext>
                </a:extLst>
              </p:cNvPr>
              <p:cNvSpPr>
                <a:spLocks/>
              </p:cNvSpPr>
              <p:nvPr/>
            </p:nvSpPr>
            <p:spPr bwMode="auto">
              <a:xfrm>
                <a:off x="1333500" y="3786188"/>
                <a:ext cx="1830387" cy="2028825"/>
              </a:xfrm>
              <a:custGeom>
                <a:avLst/>
                <a:gdLst>
                  <a:gd name="T0" fmla="*/ 0 w 1153"/>
                  <a:gd name="T1" fmla="*/ 0 h 1278"/>
                  <a:gd name="T2" fmla="*/ 0 w 1153"/>
                  <a:gd name="T3" fmla="*/ 762 h 1278"/>
                  <a:gd name="T4" fmla="*/ 1153 w 1153"/>
                  <a:gd name="T5" fmla="*/ 1278 h 1278"/>
                  <a:gd name="T6" fmla="*/ 1153 w 1153"/>
                  <a:gd name="T7" fmla="*/ 448 h 1278"/>
                  <a:gd name="T8" fmla="*/ 0 w 1153"/>
                  <a:gd name="T9" fmla="*/ 0 h 1278"/>
                </a:gdLst>
                <a:ahLst/>
                <a:cxnLst>
                  <a:cxn ang="0">
                    <a:pos x="T0" y="T1"/>
                  </a:cxn>
                  <a:cxn ang="0">
                    <a:pos x="T2" y="T3"/>
                  </a:cxn>
                  <a:cxn ang="0">
                    <a:pos x="T4" y="T5"/>
                  </a:cxn>
                  <a:cxn ang="0">
                    <a:pos x="T6" y="T7"/>
                  </a:cxn>
                  <a:cxn ang="0">
                    <a:pos x="T8" y="T9"/>
                  </a:cxn>
                </a:cxnLst>
                <a:rect l="0" t="0" r="r" b="b"/>
                <a:pathLst>
                  <a:path w="1153" h="1278">
                    <a:moveTo>
                      <a:pt x="0" y="0"/>
                    </a:moveTo>
                    <a:lnTo>
                      <a:pt x="0" y="762"/>
                    </a:lnTo>
                    <a:lnTo>
                      <a:pt x="1153" y="1278"/>
                    </a:lnTo>
                    <a:lnTo>
                      <a:pt x="1153" y="448"/>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8" name="Freeform 8">
                <a:extLst>
                  <a:ext uri="{FF2B5EF4-FFF2-40B4-BE49-F238E27FC236}">
                    <a16:creationId xmlns:a16="http://schemas.microsoft.com/office/drawing/2014/main" id="{792284EB-FD45-3E65-05D2-88AF9327F382}"/>
                  </a:ext>
                </a:extLst>
              </p:cNvPr>
              <p:cNvSpPr>
                <a:spLocks/>
              </p:cNvSpPr>
              <p:nvPr/>
            </p:nvSpPr>
            <p:spPr bwMode="auto">
              <a:xfrm>
                <a:off x="3151188" y="4035426"/>
                <a:ext cx="2079625" cy="1779588"/>
              </a:xfrm>
              <a:custGeom>
                <a:avLst/>
                <a:gdLst>
                  <a:gd name="T0" fmla="*/ 0 w 1310"/>
                  <a:gd name="T1" fmla="*/ 291 h 1121"/>
                  <a:gd name="T2" fmla="*/ 1310 w 1310"/>
                  <a:gd name="T3" fmla="*/ 0 h 1121"/>
                  <a:gd name="T4" fmla="*/ 1310 w 1310"/>
                  <a:gd name="T5" fmla="*/ 819 h 1121"/>
                  <a:gd name="T6" fmla="*/ 0 w 1310"/>
                  <a:gd name="T7" fmla="*/ 1121 h 1121"/>
                  <a:gd name="T8" fmla="*/ 0 w 1310"/>
                  <a:gd name="T9" fmla="*/ 291 h 1121"/>
                </a:gdLst>
                <a:ahLst/>
                <a:cxnLst>
                  <a:cxn ang="0">
                    <a:pos x="T0" y="T1"/>
                  </a:cxn>
                  <a:cxn ang="0">
                    <a:pos x="T2" y="T3"/>
                  </a:cxn>
                  <a:cxn ang="0">
                    <a:pos x="T4" y="T5"/>
                  </a:cxn>
                  <a:cxn ang="0">
                    <a:pos x="T6" y="T7"/>
                  </a:cxn>
                  <a:cxn ang="0">
                    <a:pos x="T8" y="T9"/>
                  </a:cxn>
                </a:cxnLst>
                <a:rect l="0" t="0" r="r" b="b"/>
                <a:pathLst>
                  <a:path w="1310" h="1121">
                    <a:moveTo>
                      <a:pt x="0" y="291"/>
                    </a:moveTo>
                    <a:lnTo>
                      <a:pt x="1310" y="0"/>
                    </a:lnTo>
                    <a:lnTo>
                      <a:pt x="1310" y="819"/>
                    </a:lnTo>
                    <a:lnTo>
                      <a:pt x="0" y="1121"/>
                    </a:lnTo>
                    <a:lnTo>
                      <a:pt x="0" y="291"/>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8" name="Group 7">
              <a:extLst>
                <a:ext uri="{FF2B5EF4-FFF2-40B4-BE49-F238E27FC236}">
                  <a16:creationId xmlns:a16="http://schemas.microsoft.com/office/drawing/2014/main" id="{C5067F3F-5754-8419-FEEE-3A69EAA9ABDD}"/>
                </a:ext>
              </a:extLst>
            </p:cNvPr>
            <p:cNvGrpSpPr/>
            <p:nvPr/>
          </p:nvGrpSpPr>
          <p:grpSpPr>
            <a:xfrm>
              <a:off x="1804988" y="2455863"/>
              <a:ext cx="2936875" cy="1843088"/>
              <a:chOff x="1804988" y="2455863"/>
              <a:chExt cx="2936875" cy="1843088"/>
            </a:xfrm>
          </p:grpSpPr>
          <p:sp>
            <p:nvSpPr>
              <p:cNvPr id="13" name="Freeform 9">
                <a:extLst>
                  <a:ext uri="{FF2B5EF4-FFF2-40B4-BE49-F238E27FC236}">
                    <a16:creationId xmlns:a16="http://schemas.microsoft.com/office/drawing/2014/main" id="{34859D94-3EBA-2C04-18BB-D18BCED87453}"/>
                  </a:ext>
                </a:extLst>
              </p:cNvPr>
              <p:cNvSpPr>
                <a:spLocks/>
              </p:cNvSpPr>
              <p:nvPr/>
            </p:nvSpPr>
            <p:spPr bwMode="auto">
              <a:xfrm>
                <a:off x="1804988" y="2455863"/>
                <a:ext cx="2936875" cy="866775"/>
              </a:xfrm>
              <a:custGeom>
                <a:avLst/>
                <a:gdLst>
                  <a:gd name="T0" fmla="*/ 992 w 1850"/>
                  <a:gd name="T1" fmla="*/ 0 h 546"/>
                  <a:gd name="T2" fmla="*/ 1850 w 1850"/>
                  <a:gd name="T3" fmla="*/ 328 h 546"/>
                  <a:gd name="T4" fmla="*/ 883 w 1850"/>
                  <a:gd name="T5" fmla="*/ 546 h 546"/>
                  <a:gd name="T6" fmla="*/ 0 w 1850"/>
                  <a:gd name="T7" fmla="*/ 209 h 546"/>
                  <a:gd name="T8" fmla="*/ 992 w 1850"/>
                  <a:gd name="T9" fmla="*/ 0 h 546"/>
                </a:gdLst>
                <a:ahLst/>
                <a:cxnLst>
                  <a:cxn ang="0">
                    <a:pos x="T0" y="T1"/>
                  </a:cxn>
                  <a:cxn ang="0">
                    <a:pos x="T2" y="T3"/>
                  </a:cxn>
                  <a:cxn ang="0">
                    <a:pos x="T4" y="T5"/>
                  </a:cxn>
                  <a:cxn ang="0">
                    <a:pos x="T6" y="T7"/>
                  </a:cxn>
                  <a:cxn ang="0">
                    <a:pos x="T8" y="T9"/>
                  </a:cxn>
                </a:cxnLst>
                <a:rect l="0" t="0" r="r" b="b"/>
                <a:pathLst>
                  <a:path w="1850" h="546">
                    <a:moveTo>
                      <a:pt x="992" y="0"/>
                    </a:moveTo>
                    <a:lnTo>
                      <a:pt x="1850" y="328"/>
                    </a:lnTo>
                    <a:lnTo>
                      <a:pt x="883" y="546"/>
                    </a:lnTo>
                    <a:lnTo>
                      <a:pt x="0" y="209"/>
                    </a:lnTo>
                    <a:lnTo>
                      <a:pt x="992" y="0"/>
                    </a:lnTo>
                    <a:close/>
                  </a:path>
                </a:pathLst>
              </a:custGeom>
              <a:solidFill>
                <a:srgbClr val="82C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0">
                <a:extLst>
                  <a:ext uri="{FF2B5EF4-FFF2-40B4-BE49-F238E27FC236}">
                    <a16:creationId xmlns:a16="http://schemas.microsoft.com/office/drawing/2014/main" id="{C92D4BA0-48A3-FF5A-BAC7-AA6AD541D0E9}"/>
                  </a:ext>
                </a:extLst>
              </p:cNvPr>
              <p:cNvSpPr>
                <a:spLocks/>
              </p:cNvSpPr>
              <p:nvPr/>
            </p:nvSpPr>
            <p:spPr bwMode="auto">
              <a:xfrm>
                <a:off x="1817688" y="2776538"/>
                <a:ext cx="1376362" cy="1522413"/>
              </a:xfrm>
              <a:custGeom>
                <a:avLst/>
                <a:gdLst>
                  <a:gd name="T0" fmla="*/ 0 w 867"/>
                  <a:gd name="T1" fmla="*/ 0 h 959"/>
                  <a:gd name="T2" fmla="*/ 0 w 867"/>
                  <a:gd name="T3" fmla="*/ 571 h 959"/>
                  <a:gd name="T4" fmla="*/ 867 w 867"/>
                  <a:gd name="T5" fmla="*/ 959 h 959"/>
                  <a:gd name="T6" fmla="*/ 867 w 867"/>
                  <a:gd name="T7" fmla="*/ 337 h 959"/>
                  <a:gd name="T8" fmla="*/ 0 w 867"/>
                  <a:gd name="T9" fmla="*/ 0 h 959"/>
                </a:gdLst>
                <a:ahLst/>
                <a:cxnLst>
                  <a:cxn ang="0">
                    <a:pos x="T0" y="T1"/>
                  </a:cxn>
                  <a:cxn ang="0">
                    <a:pos x="T2" y="T3"/>
                  </a:cxn>
                  <a:cxn ang="0">
                    <a:pos x="T4" y="T5"/>
                  </a:cxn>
                  <a:cxn ang="0">
                    <a:pos x="T6" y="T7"/>
                  </a:cxn>
                  <a:cxn ang="0">
                    <a:pos x="T8" y="T9"/>
                  </a:cxn>
                </a:cxnLst>
                <a:rect l="0" t="0" r="r" b="b"/>
                <a:pathLst>
                  <a:path w="867" h="959">
                    <a:moveTo>
                      <a:pt x="0" y="0"/>
                    </a:moveTo>
                    <a:lnTo>
                      <a:pt x="0" y="571"/>
                    </a:lnTo>
                    <a:lnTo>
                      <a:pt x="867" y="959"/>
                    </a:lnTo>
                    <a:lnTo>
                      <a:pt x="867" y="337"/>
                    </a:lnTo>
                    <a:lnTo>
                      <a:pt x="0"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11">
                <a:extLst>
                  <a:ext uri="{FF2B5EF4-FFF2-40B4-BE49-F238E27FC236}">
                    <a16:creationId xmlns:a16="http://schemas.microsoft.com/office/drawing/2014/main" id="{932938E9-087E-72FE-EBF6-1A6985F8912E}"/>
                  </a:ext>
                </a:extLst>
              </p:cNvPr>
              <p:cNvSpPr>
                <a:spLocks/>
              </p:cNvSpPr>
              <p:nvPr/>
            </p:nvSpPr>
            <p:spPr bwMode="auto">
              <a:xfrm>
                <a:off x="3179763" y="2963863"/>
                <a:ext cx="1562100" cy="1335088"/>
              </a:xfrm>
              <a:custGeom>
                <a:avLst/>
                <a:gdLst>
                  <a:gd name="T0" fmla="*/ 0 w 984"/>
                  <a:gd name="T1" fmla="*/ 219 h 841"/>
                  <a:gd name="T2" fmla="*/ 984 w 984"/>
                  <a:gd name="T3" fmla="*/ 0 h 841"/>
                  <a:gd name="T4" fmla="*/ 984 w 984"/>
                  <a:gd name="T5" fmla="*/ 613 h 841"/>
                  <a:gd name="T6" fmla="*/ 0 w 984"/>
                  <a:gd name="T7" fmla="*/ 841 h 841"/>
                  <a:gd name="T8" fmla="*/ 0 w 984"/>
                  <a:gd name="T9" fmla="*/ 219 h 841"/>
                </a:gdLst>
                <a:ahLst/>
                <a:cxnLst>
                  <a:cxn ang="0">
                    <a:pos x="T0" y="T1"/>
                  </a:cxn>
                  <a:cxn ang="0">
                    <a:pos x="T2" y="T3"/>
                  </a:cxn>
                  <a:cxn ang="0">
                    <a:pos x="T4" y="T5"/>
                  </a:cxn>
                  <a:cxn ang="0">
                    <a:pos x="T6" y="T7"/>
                  </a:cxn>
                  <a:cxn ang="0">
                    <a:pos x="T8" y="T9"/>
                  </a:cxn>
                </a:cxnLst>
                <a:rect l="0" t="0" r="r" b="b"/>
                <a:pathLst>
                  <a:path w="984" h="841">
                    <a:moveTo>
                      <a:pt x="0" y="219"/>
                    </a:moveTo>
                    <a:lnTo>
                      <a:pt x="984" y="0"/>
                    </a:lnTo>
                    <a:lnTo>
                      <a:pt x="984" y="613"/>
                    </a:lnTo>
                    <a:lnTo>
                      <a:pt x="0" y="841"/>
                    </a:lnTo>
                    <a:lnTo>
                      <a:pt x="0" y="219"/>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9" name="Group 8">
              <a:extLst>
                <a:ext uri="{FF2B5EF4-FFF2-40B4-BE49-F238E27FC236}">
                  <a16:creationId xmlns:a16="http://schemas.microsoft.com/office/drawing/2014/main" id="{C3F7A9FF-76F5-5B3F-B1D4-7A8A96645A95}"/>
                </a:ext>
              </a:extLst>
            </p:cNvPr>
            <p:cNvGrpSpPr/>
            <p:nvPr/>
          </p:nvGrpSpPr>
          <p:grpSpPr>
            <a:xfrm>
              <a:off x="2181225" y="1770063"/>
              <a:ext cx="2187575" cy="1370013"/>
              <a:chOff x="2181225" y="1770063"/>
              <a:chExt cx="2187575" cy="1370013"/>
            </a:xfrm>
          </p:grpSpPr>
          <p:sp>
            <p:nvSpPr>
              <p:cNvPr id="10" name="Freeform 12">
                <a:extLst>
                  <a:ext uri="{FF2B5EF4-FFF2-40B4-BE49-F238E27FC236}">
                    <a16:creationId xmlns:a16="http://schemas.microsoft.com/office/drawing/2014/main" id="{2F5852F2-AD0F-7631-E575-D4782A6FC128}"/>
                  </a:ext>
                </a:extLst>
              </p:cNvPr>
              <p:cNvSpPr>
                <a:spLocks/>
              </p:cNvSpPr>
              <p:nvPr/>
            </p:nvSpPr>
            <p:spPr bwMode="auto">
              <a:xfrm>
                <a:off x="2181225" y="1770063"/>
                <a:ext cx="2187575" cy="646113"/>
              </a:xfrm>
              <a:custGeom>
                <a:avLst/>
                <a:gdLst>
                  <a:gd name="T0" fmla="*/ 739 w 1378"/>
                  <a:gd name="T1" fmla="*/ 0 h 407"/>
                  <a:gd name="T2" fmla="*/ 1378 w 1378"/>
                  <a:gd name="T3" fmla="*/ 244 h 407"/>
                  <a:gd name="T4" fmla="*/ 657 w 1378"/>
                  <a:gd name="T5" fmla="*/ 407 h 407"/>
                  <a:gd name="T6" fmla="*/ 0 w 1378"/>
                  <a:gd name="T7" fmla="*/ 157 h 407"/>
                  <a:gd name="T8" fmla="*/ 739 w 1378"/>
                  <a:gd name="T9" fmla="*/ 0 h 407"/>
                </a:gdLst>
                <a:ahLst/>
                <a:cxnLst>
                  <a:cxn ang="0">
                    <a:pos x="T0" y="T1"/>
                  </a:cxn>
                  <a:cxn ang="0">
                    <a:pos x="T2" y="T3"/>
                  </a:cxn>
                  <a:cxn ang="0">
                    <a:pos x="T4" y="T5"/>
                  </a:cxn>
                  <a:cxn ang="0">
                    <a:pos x="T6" y="T7"/>
                  </a:cxn>
                  <a:cxn ang="0">
                    <a:pos x="T8" y="T9"/>
                  </a:cxn>
                </a:cxnLst>
                <a:rect l="0" t="0" r="r" b="b"/>
                <a:pathLst>
                  <a:path w="1378" h="407">
                    <a:moveTo>
                      <a:pt x="739" y="0"/>
                    </a:moveTo>
                    <a:lnTo>
                      <a:pt x="1378" y="244"/>
                    </a:lnTo>
                    <a:lnTo>
                      <a:pt x="657" y="407"/>
                    </a:lnTo>
                    <a:lnTo>
                      <a:pt x="0" y="157"/>
                    </a:lnTo>
                    <a:lnTo>
                      <a:pt x="739" y="0"/>
                    </a:lnTo>
                    <a:close/>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Freeform 13">
                <a:extLst>
                  <a:ext uri="{FF2B5EF4-FFF2-40B4-BE49-F238E27FC236}">
                    <a16:creationId xmlns:a16="http://schemas.microsoft.com/office/drawing/2014/main" id="{ABBADBCE-523C-EAAA-9636-1B8AC4E2C9CE}"/>
                  </a:ext>
                </a:extLst>
              </p:cNvPr>
              <p:cNvSpPr>
                <a:spLocks/>
              </p:cNvSpPr>
              <p:nvPr/>
            </p:nvSpPr>
            <p:spPr bwMode="auto">
              <a:xfrm>
                <a:off x="2192338" y="2005013"/>
                <a:ext cx="1025525" cy="1135063"/>
              </a:xfrm>
              <a:custGeom>
                <a:avLst/>
                <a:gdLst>
                  <a:gd name="T0" fmla="*/ 0 w 646"/>
                  <a:gd name="T1" fmla="*/ 0 h 715"/>
                  <a:gd name="T2" fmla="*/ 0 w 646"/>
                  <a:gd name="T3" fmla="*/ 427 h 715"/>
                  <a:gd name="T4" fmla="*/ 646 w 646"/>
                  <a:gd name="T5" fmla="*/ 715 h 715"/>
                  <a:gd name="T6" fmla="*/ 646 w 646"/>
                  <a:gd name="T7" fmla="*/ 252 h 715"/>
                  <a:gd name="T8" fmla="*/ 0 w 646"/>
                  <a:gd name="T9" fmla="*/ 0 h 715"/>
                </a:gdLst>
                <a:ahLst/>
                <a:cxnLst>
                  <a:cxn ang="0">
                    <a:pos x="T0" y="T1"/>
                  </a:cxn>
                  <a:cxn ang="0">
                    <a:pos x="T2" y="T3"/>
                  </a:cxn>
                  <a:cxn ang="0">
                    <a:pos x="T4" y="T5"/>
                  </a:cxn>
                  <a:cxn ang="0">
                    <a:pos x="T6" y="T7"/>
                  </a:cxn>
                  <a:cxn ang="0">
                    <a:pos x="T8" y="T9"/>
                  </a:cxn>
                </a:cxnLst>
                <a:rect l="0" t="0" r="r" b="b"/>
                <a:pathLst>
                  <a:path w="646" h="715">
                    <a:moveTo>
                      <a:pt x="0" y="0"/>
                    </a:moveTo>
                    <a:lnTo>
                      <a:pt x="0" y="427"/>
                    </a:lnTo>
                    <a:lnTo>
                      <a:pt x="646" y="715"/>
                    </a:lnTo>
                    <a:lnTo>
                      <a:pt x="646" y="252"/>
                    </a:lnTo>
                    <a:lnTo>
                      <a:pt x="0"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2" name="Freeform 14">
                <a:extLst>
                  <a:ext uri="{FF2B5EF4-FFF2-40B4-BE49-F238E27FC236}">
                    <a16:creationId xmlns:a16="http://schemas.microsoft.com/office/drawing/2014/main" id="{B614FEB7-1481-F64E-9EBE-932F7B455F81}"/>
                  </a:ext>
                </a:extLst>
              </p:cNvPr>
              <p:cNvSpPr>
                <a:spLocks/>
              </p:cNvSpPr>
              <p:nvPr/>
            </p:nvSpPr>
            <p:spPr bwMode="auto">
              <a:xfrm>
                <a:off x="3205163" y="2144713"/>
                <a:ext cx="1163637" cy="995363"/>
              </a:xfrm>
              <a:custGeom>
                <a:avLst/>
                <a:gdLst>
                  <a:gd name="T0" fmla="*/ 0 w 733"/>
                  <a:gd name="T1" fmla="*/ 164 h 627"/>
                  <a:gd name="T2" fmla="*/ 733 w 733"/>
                  <a:gd name="T3" fmla="*/ 0 h 627"/>
                  <a:gd name="T4" fmla="*/ 733 w 733"/>
                  <a:gd name="T5" fmla="*/ 458 h 627"/>
                  <a:gd name="T6" fmla="*/ 0 w 733"/>
                  <a:gd name="T7" fmla="*/ 627 h 627"/>
                  <a:gd name="T8" fmla="*/ 0 w 733"/>
                  <a:gd name="T9" fmla="*/ 164 h 627"/>
                </a:gdLst>
                <a:ahLst/>
                <a:cxnLst>
                  <a:cxn ang="0">
                    <a:pos x="T0" y="T1"/>
                  </a:cxn>
                  <a:cxn ang="0">
                    <a:pos x="T2" y="T3"/>
                  </a:cxn>
                  <a:cxn ang="0">
                    <a:pos x="T4" y="T5"/>
                  </a:cxn>
                  <a:cxn ang="0">
                    <a:pos x="T6" y="T7"/>
                  </a:cxn>
                  <a:cxn ang="0">
                    <a:pos x="T8" y="T9"/>
                  </a:cxn>
                </a:cxnLst>
                <a:rect l="0" t="0" r="r" b="b"/>
                <a:pathLst>
                  <a:path w="733" h="627">
                    <a:moveTo>
                      <a:pt x="0" y="164"/>
                    </a:moveTo>
                    <a:lnTo>
                      <a:pt x="733" y="0"/>
                    </a:lnTo>
                    <a:lnTo>
                      <a:pt x="733" y="458"/>
                    </a:lnTo>
                    <a:lnTo>
                      <a:pt x="0" y="627"/>
                    </a:lnTo>
                    <a:lnTo>
                      <a:pt x="0" y="164"/>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sp>
        <p:nvSpPr>
          <p:cNvPr id="23" name="Freeform 15">
            <a:extLst>
              <a:ext uri="{FF2B5EF4-FFF2-40B4-BE49-F238E27FC236}">
                <a16:creationId xmlns:a16="http://schemas.microsoft.com/office/drawing/2014/main" id="{89C3ED4A-2993-3514-F9E4-D2DF4F77E1D4}"/>
              </a:ext>
            </a:extLst>
          </p:cNvPr>
          <p:cNvSpPr>
            <a:spLocks/>
          </p:cNvSpPr>
          <p:nvPr/>
        </p:nvSpPr>
        <p:spPr bwMode="auto">
          <a:xfrm>
            <a:off x="2197109" y="1595810"/>
            <a:ext cx="1449387" cy="428625"/>
          </a:xfrm>
          <a:custGeom>
            <a:avLst/>
            <a:gdLst>
              <a:gd name="T0" fmla="*/ 490 w 913"/>
              <a:gd name="T1" fmla="*/ 0 h 270"/>
              <a:gd name="T2" fmla="*/ 913 w 913"/>
              <a:gd name="T3" fmla="*/ 163 h 270"/>
              <a:gd name="T4" fmla="*/ 436 w 913"/>
              <a:gd name="T5" fmla="*/ 270 h 270"/>
              <a:gd name="T6" fmla="*/ 0 w 913"/>
              <a:gd name="T7" fmla="*/ 105 h 270"/>
              <a:gd name="T8" fmla="*/ 490 w 913"/>
              <a:gd name="T9" fmla="*/ 0 h 270"/>
            </a:gdLst>
            <a:ahLst/>
            <a:cxnLst>
              <a:cxn ang="0">
                <a:pos x="T0" y="T1"/>
              </a:cxn>
              <a:cxn ang="0">
                <a:pos x="T2" y="T3"/>
              </a:cxn>
              <a:cxn ang="0">
                <a:pos x="T4" y="T5"/>
              </a:cxn>
              <a:cxn ang="0">
                <a:pos x="T6" y="T7"/>
              </a:cxn>
              <a:cxn ang="0">
                <a:pos x="T8" y="T9"/>
              </a:cxn>
            </a:cxnLst>
            <a:rect l="0" t="0" r="r" b="b"/>
            <a:pathLst>
              <a:path w="913" h="270">
                <a:moveTo>
                  <a:pt x="490" y="0"/>
                </a:moveTo>
                <a:lnTo>
                  <a:pt x="913" y="163"/>
                </a:lnTo>
                <a:lnTo>
                  <a:pt x="436" y="270"/>
                </a:lnTo>
                <a:lnTo>
                  <a:pt x="0" y="105"/>
                </a:lnTo>
                <a:lnTo>
                  <a:pt x="49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4" name="Freeform 16">
            <a:extLst>
              <a:ext uri="{FF2B5EF4-FFF2-40B4-BE49-F238E27FC236}">
                <a16:creationId xmlns:a16="http://schemas.microsoft.com/office/drawing/2014/main" id="{A666F96A-69FC-9369-46A1-45FDF38DD25F}"/>
              </a:ext>
            </a:extLst>
          </p:cNvPr>
          <p:cNvSpPr>
            <a:spLocks/>
          </p:cNvSpPr>
          <p:nvPr/>
        </p:nvSpPr>
        <p:spPr bwMode="auto">
          <a:xfrm>
            <a:off x="2209809" y="1749797"/>
            <a:ext cx="679450" cy="750888"/>
          </a:xfrm>
          <a:custGeom>
            <a:avLst/>
            <a:gdLst>
              <a:gd name="T0" fmla="*/ 0 w 428"/>
              <a:gd name="T1" fmla="*/ 0 h 473"/>
              <a:gd name="T2" fmla="*/ 0 w 428"/>
              <a:gd name="T3" fmla="*/ 282 h 473"/>
              <a:gd name="T4" fmla="*/ 428 w 428"/>
              <a:gd name="T5" fmla="*/ 473 h 473"/>
              <a:gd name="T6" fmla="*/ 428 w 428"/>
              <a:gd name="T7" fmla="*/ 165 h 473"/>
              <a:gd name="T8" fmla="*/ 0 w 428"/>
              <a:gd name="T9" fmla="*/ 0 h 473"/>
            </a:gdLst>
            <a:ahLst/>
            <a:cxnLst>
              <a:cxn ang="0">
                <a:pos x="T0" y="T1"/>
              </a:cxn>
              <a:cxn ang="0">
                <a:pos x="T2" y="T3"/>
              </a:cxn>
              <a:cxn ang="0">
                <a:pos x="T4" y="T5"/>
              </a:cxn>
              <a:cxn ang="0">
                <a:pos x="T6" y="T7"/>
              </a:cxn>
              <a:cxn ang="0">
                <a:pos x="T8" y="T9"/>
              </a:cxn>
            </a:cxnLst>
            <a:rect l="0" t="0" r="r" b="b"/>
            <a:pathLst>
              <a:path w="428" h="473">
                <a:moveTo>
                  <a:pt x="0" y="0"/>
                </a:moveTo>
                <a:lnTo>
                  <a:pt x="0" y="282"/>
                </a:lnTo>
                <a:lnTo>
                  <a:pt x="428" y="473"/>
                </a:lnTo>
                <a:lnTo>
                  <a:pt x="428" y="165"/>
                </a:lnTo>
                <a:lnTo>
                  <a:pt x="0" y="0"/>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Freeform 17">
            <a:extLst>
              <a:ext uri="{FF2B5EF4-FFF2-40B4-BE49-F238E27FC236}">
                <a16:creationId xmlns:a16="http://schemas.microsoft.com/office/drawing/2014/main" id="{55733D5A-B7CD-88A2-6220-C74DE3F6795A}"/>
              </a:ext>
            </a:extLst>
          </p:cNvPr>
          <p:cNvSpPr>
            <a:spLocks/>
          </p:cNvSpPr>
          <p:nvPr/>
        </p:nvSpPr>
        <p:spPr bwMode="auto">
          <a:xfrm>
            <a:off x="2876559" y="1841872"/>
            <a:ext cx="769937" cy="658813"/>
          </a:xfrm>
          <a:custGeom>
            <a:avLst/>
            <a:gdLst>
              <a:gd name="T0" fmla="*/ 0 w 485"/>
              <a:gd name="T1" fmla="*/ 107 h 415"/>
              <a:gd name="T2" fmla="*/ 485 w 485"/>
              <a:gd name="T3" fmla="*/ 0 h 415"/>
              <a:gd name="T4" fmla="*/ 485 w 485"/>
              <a:gd name="T5" fmla="*/ 302 h 415"/>
              <a:gd name="T6" fmla="*/ 0 w 485"/>
              <a:gd name="T7" fmla="*/ 415 h 415"/>
              <a:gd name="T8" fmla="*/ 0 w 485"/>
              <a:gd name="T9" fmla="*/ 107 h 415"/>
            </a:gdLst>
            <a:ahLst/>
            <a:cxnLst>
              <a:cxn ang="0">
                <a:pos x="T0" y="T1"/>
              </a:cxn>
              <a:cxn ang="0">
                <a:pos x="T2" y="T3"/>
              </a:cxn>
              <a:cxn ang="0">
                <a:pos x="T4" y="T5"/>
              </a:cxn>
              <a:cxn ang="0">
                <a:pos x="T6" y="T7"/>
              </a:cxn>
              <a:cxn ang="0">
                <a:pos x="T8" y="T9"/>
              </a:cxn>
            </a:cxnLst>
            <a:rect l="0" t="0" r="r" b="b"/>
            <a:pathLst>
              <a:path w="485" h="415">
                <a:moveTo>
                  <a:pt x="0" y="107"/>
                </a:moveTo>
                <a:lnTo>
                  <a:pt x="485" y="0"/>
                </a:lnTo>
                <a:lnTo>
                  <a:pt x="485" y="302"/>
                </a:lnTo>
                <a:lnTo>
                  <a:pt x="0" y="415"/>
                </a:lnTo>
                <a:lnTo>
                  <a:pt x="0" y="10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6" name="Text Placeholder 4">
            <a:extLst>
              <a:ext uri="{FF2B5EF4-FFF2-40B4-BE49-F238E27FC236}">
                <a16:creationId xmlns:a16="http://schemas.microsoft.com/office/drawing/2014/main" id="{E7C1C8C6-57E3-3343-4EB6-36237E707675}"/>
              </a:ext>
            </a:extLst>
          </p:cNvPr>
          <p:cNvSpPr txBox="1">
            <a:spLocks/>
          </p:cNvSpPr>
          <p:nvPr/>
        </p:nvSpPr>
        <p:spPr>
          <a:xfrm>
            <a:off x="4871863" y="3191704"/>
            <a:ext cx="6117985" cy="1013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1200"/>
              </a:spcBef>
              <a:spcAft>
                <a:spcPts val="1200"/>
              </a:spcAft>
              <a:buFont typeface="Arial" panose="020B0604020202020204" pitchFamily="34" charset="0"/>
              <a:buChar char="•"/>
            </a:pPr>
            <a:r>
              <a:rPr lang="en-US" sz="2200" b="1" dirty="0">
                <a:cs typeface="Arial" panose="020B0604020202020204" pitchFamily="34" charset="0"/>
              </a:rPr>
              <a:t>Sustainability: </a:t>
            </a:r>
            <a:r>
              <a:rPr lang="en-US" sz="2200" dirty="0">
                <a:cs typeface="Arial" panose="020B0604020202020204" pitchFamily="34" charset="0"/>
              </a:rPr>
              <a:t>Operations have a critical role in ensuring long-term sustainability through process optimization, waste reduction, &amp; quality control.</a:t>
            </a:r>
          </a:p>
        </p:txBody>
      </p:sp>
      <p:sp>
        <p:nvSpPr>
          <p:cNvPr id="27" name="Text Placeholder 4">
            <a:extLst>
              <a:ext uri="{FF2B5EF4-FFF2-40B4-BE49-F238E27FC236}">
                <a16:creationId xmlns:a16="http://schemas.microsoft.com/office/drawing/2014/main" id="{A522CD59-BBBC-FB63-666A-166936154E5A}"/>
              </a:ext>
            </a:extLst>
          </p:cNvPr>
          <p:cNvSpPr txBox="1">
            <a:spLocks/>
          </p:cNvSpPr>
          <p:nvPr/>
        </p:nvSpPr>
        <p:spPr>
          <a:xfrm>
            <a:off x="5214268" y="4346026"/>
            <a:ext cx="5751829" cy="1013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1200"/>
              </a:spcBef>
              <a:spcAft>
                <a:spcPts val="1200"/>
              </a:spcAft>
              <a:buFont typeface="Arial" panose="020B0604020202020204" pitchFamily="34" charset="0"/>
              <a:buChar char="•"/>
            </a:pPr>
            <a:r>
              <a:rPr lang="en-US" sz="2200" b="1" dirty="0">
                <a:cs typeface="Arial" panose="020B0604020202020204" pitchFamily="34" charset="0"/>
              </a:rPr>
              <a:t>Scalability: </a:t>
            </a:r>
            <a:r>
              <a:rPr lang="en-US" sz="2200" dirty="0">
                <a:cs typeface="Arial" panose="020B0604020202020204" pitchFamily="34" charset="0"/>
              </a:rPr>
              <a:t>As businesses grow, operations must scale efficiently. This involves process automation, optimizing the supply chain, and managing a larger workforce efficiently.</a:t>
            </a:r>
          </a:p>
        </p:txBody>
      </p:sp>
      <p:sp>
        <p:nvSpPr>
          <p:cNvPr id="28" name="Text Placeholder 4">
            <a:extLst>
              <a:ext uri="{FF2B5EF4-FFF2-40B4-BE49-F238E27FC236}">
                <a16:creationId xmlns:a16="http://schemas.microsoft.com/office/drawing/2014/main" id="{5A11C3EF-2824-6955-D60A-E924BC2F0FD4}"/>
              </a:ext>
            </a:extLst>
          </p:cNvPr>
          <p:cNvSpPr txBox="1">
            <a:spLocks/>
          </p:cNvSpPr>
          <p:nvPr/>
        </p:nvSpPr>
        <p:spPr>
          <a:xfrm>
            <a:off x="4524301" y="1594061"/>
            <a:ext cx="6117985" cy="450510"/>
          </a:xfrm>
          <a:prstGeom prst="rect">
            <a:avLst/>
          </a:prstGeom>
          <a:ln>
            <a:noFill/>
          </a:ln>
        </p:spPr>
        <p:style>
          <a:lnRef idx="1">
            <a:schemeClr val="dk1"/>
          </a:lnRef>
          <a:fillRef idx="0">
            <a:schemeClr val="dk1"/>
          </a:fillRef>
          <a:effectRef idx="0">
            <a:schemeClr val="dk1"/>
          </a:effectRef>
          <a:fontRef idx="minor">
            <a:schemeClr val="tx1"/>
          </a:fontRef>
        </p:style>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1200"/>
              </a:spcBef>
              <a:spcAft>
                <a:spcPts val="1200"/>
              </a:spcAft>
              <a:buFont typeface="Arial" panose="020B0604020202020204" pitchFamily="34" charset="0"/>
              <a:buChar char="•"/>
            </a:pPr>
            <a:r>
              <a:rPr lang="en-US" sz="2200" b="1" dirty="0">
                <a:cs typeface="Arial" panose="020B0604020202020204" pitchFamily="34" charset="0"/>
              </a:rPr>
              <a:t>Ongoing Operations: </a:t>
            </a:r>
            <a:r>
              <a:rPr lang="en-US" sz="2200" dirty="0">
                <a:cs typeface="Arial" panose="020B0604020202020204" pitchFamily="34" charset="0"/>
              </a:rPr>
              <a:t>Business Backbone.</a:t>
            </a:r>
          </a:p>
        </p:txBody>
      </p:sp>
      <p:cxnSp>
        <p:nvCxnSpPr>
          <p:cNvPr id="32" name="Straight Connector 31">
            <a:extLst>
              <a:ext uri="{FF2B5EF4-FFF2-40B4-BE49-F238E27FC236}">
                <a16:creationId xmlns:a16="http://schemas.microsoft.com/office/drawing/2014/main" id="{7C54B40B-677B-7AD3-791C-C2D95B786EB0}"/>
              </a:ext>
            </a:extLst>
          </p:cNvPr>
          <p:cNvCxnSpPr>
            <a:cxnSpLocks/>
          </p:cNvCxnSpPr>
          <p:nvPr/>
        </p:nvCxnSpPr>
        <p:spPr>
          <a:xfrm flipH="1">
            <a:off x="3767064" y="1752410"/>
            <a:ext cx="846445"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6C4EAA-3C70-199A-77C9-0DA6F9CB626B}"/>
              </a:ext>
            </a:extLst>
          </p:cNvPr>
          <p:cNvCxnSpPr>
            <a:cxnSpLocks/>
          </p:cNvCxnSpPr>
          <p:nvPr/>
        </p:nvCxnSpPr>
        <p:spPr>
          <a:xfrm flipH="1" flipV="1">
            <a:off x="3981119" y="2236938"/>
            <a:ext cx="769937" cy="3306"/>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ED92341-1BE9-8186-318D-2035FAE8F714}"/>
              </a:ext>
            </a:extLst>
          </p:cNvPr>
          <p:cNvCxnSpPr>
            <a:cxnSpLocks/>
          </p:cNvCxnSpPr>
          <p:nvPr/>
        </p:nvCxnSpPr>
        <p:spPr>
          <a:xfrm flipH="1">
            <a:off x="4425945" y="3357039"/>
            <a:ext cx="528653"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166E551-97BC-0390-FD17-CE48F37B7F60}"/>
              </a:ext>
            </a:extLst>
          </p:cNvPr>
          <p:cNvCxnSpPr>
            <a:cxnSpLocks/>
          </p:cNvCxnSpPr>
          <p:nvPr/>
        </p:nvCxnSpPr>
        <p:spPr>
          <a:xfrm flipH="1">
            <a:off x="4921145" y="4509033"/>
            <a:ext cx="409138"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658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25912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Operation Challenges for the Under-represented</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26569" y="1557219"/>
            <a:ext cx="10031338" cy="4168762"/>
          </a:xfrm>
        </p:spPr>
        <p:txBody>
          <a:bodyPr/>
          <a:lstStyle/>
          <a:p>
            <a:pPr marL="0" indent="0" algn="just"/>
            <a:r>
              <a:rPr lang="en-US" dirty="0"/>
              <a:t>Under-represented entrepreneurs face </a:t>
            </a:r>
            <a:r>
              <a:rPr lang="en-US" b="1" dirty="0"/>
              <a:t>particular challenges </a:t>
            </a:r>
            <a:r>
              <a:rPr lang="en-US" dirty="0"/>
              <a:t>when setting up their operational systems and procedures for launching and scalability, such as :</a:t>
            </a:r>
          </a:p>
        </p:txBody>
      </p:sp>
      <p:graphicFrame>
        <p:nvGraphicFramePr>
          <p:cNvPr id="3" name="Diagram 2">
            <a:extLst>
              <a:ext uri="{FF2B5EF4-FFF2-40B4-BE49-F238E27FC236}">
                <a16:creationId xmlns:a16="http://schemas.microsoft.com/office/drawing/2014/main" id="{2C696C05-EC06-A3D2-9180-3632B5C3A354}"/>
              </a:ext>
            </a:extLst>
          </p:cNvPr>
          <p:cNvGraphicFramePr/>
          <p:nvPr>
            <p:extLst>
              <p:ext uri="{D42A27DB-BD31-4B8C-83A1-F6EECF244321}">
                <p14:modId xmlns:p14="http://schemas.microsoft.com/office/powerpoint/2010/main" val="1388192836"/>
              </p:ext>
            </p:extLst>
          </p:nvPr>
        </p:nvGraphicFramePr>
        <p:xfrm>
          <a:off x="2032000" y="2408664"/>
          <a:ext cx="7546898" cy="3598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9414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43093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Operation Challenges for the Underrepresented</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98381" y="1520861"/>
            <a:ext cx="9919120" cy="4168762"/>
          </a:xfrm>
        </p:spPr>
        <p:txBody>
          <a:bodyPr/>
          <a:lstStyle/>
          <a:p>
            <a:pPr marL="285750" indent="-285750" algn="just">
              <a:buFont typeface="Arial" panose="020B0604020202020204" pitchFamily="34" charset="0"/>
              <a:buChar char="•"/>
            </a:pPr>
            <a:r>
              <a:rPr lang="en-US" b="1" dirty="0"/>
              <a:t>Limited access to capital &amp; expertise: </a:t>
            </a:r>
            <a:r>
              <a:rPr lang="en-US" dirty="0"/>
              <a:t>Hinders investment in needed operational tools &amp; systems.</a:t>
            </a:r>
          </a:p>
          <a:p>
            <a:pPr marL="285750" indent="-285750" algn="just">
              <a:buFont typeface="Arial" panose="020B0604020202020204" pitchFamily="34" charset="0"/>
              <a:buChar char="•"/>
            </a:pPr>
            <a:r>
              <a:rPr lang="en-US" b="1" dirty="0"/>
              <a:t>Resource constraints: </a:t>
            </a:r>
            <a:r>
              <a:rPr lang="en-US" dirty="0"/>
              <a:t>Lack of funds for automation, leading to reliance on manual processes</a:t>
            </a:r>
          </a:p>
          <a:p>
            <a:pPr marL="285750" indent="-285750" algn="just">
              <a:buFont typeface="Arial" panose="020B0604020202020204" pitchFamily="34" charset="0"/>
              <a:buChar char="•"/>
            </a:pPr>
            <a:r>
              <a:rPr lang="en-US" b="1" dirty="0"/>
              <a:t>Increased operational complexity: </a:t>
            </a:r>
            <a:r>
              <a:rPr lang="en-US" dirty="0"/>
              <a:t>Scaling operations introduces complexity in managing production, inventory, and logistics, especially in unwelcoming environments. Difficulty predicting demand and optimizing inventory levels as the business grows, especially without having access to market’s knowledge.</a:t>
            </a:r>
          </a:p>
          <a:p>
            <a:pPr marL="285750" indent="-285750" algn="just">
              <a:buFont typeface="Arial" panose="020B0604020202020204" pitchFamily="34" charset="0"/>
              <a:buChar char="•"/>
            </a:pPr>
            <a:r>
              <a:rPr lang="en-US" b="1" dirty="0"/>
              <a:t>Supplier relationship challenges: </a:t>
            </a:r>
            <a:r>
              <a:rPr lang="en-US" dirty="0"/>
              <a:t>Due to cognitive bias in the market, new difficulties emerge around negotiating favorable terms and maintaining reliable supply chains as the business scales.</a:t>
            </a:r>
          </a:p>
          <a:p>
            <a:pPr marL="285750" indent="-285750" algn="just">
              <a:buFont typeface="Arial" panose="020B0604020202020204" pitchFamily="34" charset="0"/>
              <a:buChar char="•"/>
            </a:pPr>
            <a:endParaRPr lang="en-US" sz="2200" dirty="0"/>
          </a:p>
        </p:txBody>
      </p:sp>
    </p:spTree>
    <p:extLst>
      <p:ext uri="{BB962C8B-B14F-4D97-AF65-F5344CB8AC3E}">
        <p14:creationId xmlns:p14="http://schemas.microsoft.com/office/powerpoint/2010/main" val="395164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932802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Resource Management in Small Businesses</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834007" y="1572481"/>
            <a:ext cx="6079629" cy="4168762"/>
          </a:xfrm>
        </p:spPr>
        <p:txBody>
          <a:bodyPr/>
          <a:lstStyle/>
          <a:p>
            <a:pPr marL="342900" indent="-342900" algn="just">
              <a:buFont typeface="Arial" panose="020B0604020202020204" pitchFamily="34" charset="0"/>
              <a:buChar char="•"/>
            </a:pPr>
            <a:r>
              <a:rPr lang="en-US" sz="2200" b="1" dirty="0"/>
              <a:t>Human Capital: </a:t>
            </a:r>
            <a:r>
              <a:rPr lang="en-US" sz="2200" dirty="0"/>
              <a:t>Hiring the right people and utilizing them effectively is crucial for small businesses. For startups, this might mean hiring multi-skilled workers and investing in training.</a:t>
            </a:r>
          </a:p>
          <a:p>
            <a:pPr marL="342900" indent="-342900" algn="just">
              <a:buFont typeface="Arial" panose="020B0604020202020204" pitchFamily="34" charset="0"/>
              <a:buChar char="•"/>
            </a:pPr>
            <a:r>
              <a:rPr lang="en-US" sz="2200" b="1" dirty="0"/>
              <a:t>Financial Resources: </a:t>
            </a:r>
            <a:r>
              <a:rPr lang="en-US" sz="2200" dirty="0"/>
              <a:t>Managing cash flow, budgeting, and investment is critical. Entrepreneurs need to know how to allocate limited financial resources for maximum return.</a:t>
            </a:r>
          </a:p>
          <a:p>
            <a:pPr marL="342900" indent="-342900" algn="just">
              <a:buFont typeface="Arial" panose="020B0604020202020204" pitchFamily="34" charset="0"/>
              <a:buChar char="•"/>
            </a:pPr>
            <a:r>
              <a:rPr lang="en-US" sz="2200" b="1" dirty="0"/>
              <a:t>Material Resources: </a:t>
            </a:r>
            <a:r>
              <a:rPr lang="en-US" sz="2200" dirty="0"/>
              <a:t>Ensuring you have the right amount of materials without overstocking or understocking is key to smooth operations. </a:t>
            </a:r>
            <a:br>
              <a:rPr lang="en-US" sz="2200" dirty="0"/>
            </a:br>
            <a:r>
              <a:rPr lang="en-US" sz="2200" dirty="0"/>
              <a:t>Lean inventory methods, like JIT (Just in Time), are often adopted by small businesses.</a:t>
            </a:r>
          </a:p>
        </p:txBody>
      </p:sp>
      <p:grpSp>
        <p:nvGrpSpPr>
          <p:cNvPr id="84" name="Group 83">
            <a:extLst>
              <a:ext uri="{FF2B5EF4-FFF2-40B4-BE49-F238E27FC236}">
                <a16:creationId xmlns:a16="http://schemas.microsoft.com/office/drawing/2014/main" id="{EE79CDED-CC3C-5514-24EA-0825EF997997}"/>
              </a:ext>
            </a:extLst>
          </p:cNvPr>
          <p:cNvGrpSpPr/>
          <p:nvPr/>
        </p:nvGrpSpPr>
        <p:grpSpPr>
          <a:xfrm>
            <a:off x="7079886" y="1726860"/>
            <a:ext cx="3832132" cy="3754363"/>
            <a:chOff x="769362" y="1338320"/>
            <a:chExt cx="5078412" cy="4958836"/>
          </a:xfrm>
        </p:grpSpPr>
        <p:grpSp>
          <p:nvGrpSpPr>
            <p:cNvPr id="85" name="Group 84">
              <a:extLst>
                <a:ext uri="{FF2B5EF4-FFF2-40B4-BE49-F238E27FC236}">
                  <a16:creationId xmlns:a16="http://schemas.microsoft.com/office/drawing/2014/main" id="{A53EEF1A-D828-0FA3-C36E-8038EFDF02D4}"/>
                </a:ext>
              </a:extLst>
            </p:cNvPr>
            <p:cNvGrpSpPr/>
            <p:nvPr/>
          </p:nvGrpSpPr>
          <p:grpSpPr>
            <a:xfrm>
              <a:off x="769362" y="1338320"/>
              <a:ext cx="5078412" cy="4958836"/>
              <a:chOff x="477262" y="965458"/>
              <a:chExt cx="5078412" cy="4958836"/>
            </a:xfrm>
          </p:grpSpPr>
          <p:grpSp>
            <p:nvGrpSpPr>
              <p:cNvPr id="89" name="Group 88">
                <a:extLst>
                  <a:ext uri="{FF2B5EF4-FFF2-40B4-BE49-F238E27FC236}">
                    <a16:creationId xmlns:a16="http://schemas.microsoft.com/office/drawing/2014/main" id="{90BE5344-325F-E443-A2C6-0F2E4EC59C55}"/>
                  </a:ext>
                </a:extLst>
              </p:cNvPr>
              <p:cNvGrpSpPr/>
              <p:nvPr/>
            </p:nvGrpSpPr>
            <p:grpSpPr>
              <a:xfrm>
                <a:off x="477262" y="965458"/>
                <a:ext cx="5078412" cy="4958836"/>
                <a:chOff x="758826" y="712788"/>
                <a:chExt cx="5595937" cy="5464176"/>
              </a:xfrm>
            </p:grpSpPr>
            <p:sp>
              <p:nvSpPr>
                <p:cNvPr id="110" name="Freeform 5">
                  <a:extLst>
                    <a:ext uri="{FF2B5EF4-FFF2-40B4-BE49-F238E27FC236}">
                      <a16:creationId xmlns:a16="http://schemas.microsoft.com/office/drawing/2014/main" id="{67275C39-6121-E411-9EE5-18258C4CA075}"/>
                    </a:ext>
                  </a:extLst>
                </p:cNvPr>
                <p:cNvSpPr>
                  <a:spLocks/>
                </p:cNvSpPr>
                <p:nvPr/>
              </p:nvSpPr>
              <p:spPr bwMode="auto">
                <a:xfrm>
                  <a:off x="2921001" y="4043363"/>
                  <a:ext cx="1271588" cy="1751013"/>
                </a:xfrm>
                <a:custGeom>
                  <a:avLst/>
                  <a:gdLst>
                    <a:gd name="T0" fmla="*/ 520 w 542"/>
                    <a:gd name="T1" fmla="*/ 2 h 746"/>
                    <a:gd name="T2" fmla="*/ 274 w 542"/>
                    <a:gd name="T3" fmla="*/ 44 h 746"/>
                    <a:gd name="T4" fmla="*/ 22 w 542"/>
                    <a:gd name="T5" fmla="*/ 0 h 746"/>
                    <a:gd name="T6" fmla="*/ 0 w 542"/>
                    <a:gd name="T7" fmla="*/ 178 h 746"/>
                    <a:gd name="T8" fmla="*/ 271 w 542"/>
                    <a:gd name="T9" fmla="*/ 746 h 746"/>
                    <a:gd name="T10" fmla="*/ 274 w 542"/>
                    <a:gd name="T11" fmla="*/ 743 h 746"/>
                    <a:gd name="T12" fmla="*/ 542 w 542"/>
                    <a:gd name="T13" fmla="*/ 178 h 746"/>
                    <a:gd name="T14" fmla="*/ 520 w 542"/>
                    <a:gd name="T15" fmla="*/ 2 h 7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746">
                      <a:moveTo>
                        <a:pt x="520" y="2"/>
                      </a:moveTo>
                      <a:cubicBezTo>
                        <a:pt x="443" y="29"/>
                        <a:pt x="361" y="44"/>
                        <a:pt x="274" y="44"/>
                      </a:cubicBezTo>
                      <a:cubicBezTo>
                        <a:pt x="186" y="44"/>
                        <a:pt x="101" y="29"/>
                        <a:pt x="22" y="0"/>
                      </a:cubicBezTo>
                      <a:cubicBezTo>
                        <a:pt x="8" y="57"/>
                        <a:pt x="0" y="116"/>
                        <a:pt x="0" y="178"/>
                      </a:cubicBezTo>
                      <a:cubicBezTo>
                        <a:pt x="0" y="407"/>
                        <a:pt x="106" y="612"/>
                        <a:pt x="271" y="746"/>
                      </a:cubicBezTo>
                      <a:cubicBezTo>
                        <a:pt x="272" y="745"/>
                        <a:pt x="273" y="744"/>
                        <a:pt x="274" y="743"/>
                      </a:cubicBezTo>
                      <a:cubicBezTo>
                        <a:pt x="437" y="609"/>
                        <a:pt x="542" y="406"/>
                        <a:pt x="542" y="178"/>
                      </a:cubicBezTo>
                      <a:cubicBezTo>
                        <a:pt x="542" y="117"/>
                        <a:pt x="534" y="58"/>
                        <a:pt x="520" y="2"/>
                      </a:cubicBezTo>
                      <a:close/>
                    </a:path>
                  </a:pathLst>
                </a:custGeom>
                <a:solidFill>
                  <a:srgbClr val="F7514D"/>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1" name="Freeform 6">
                  <a:extLst>
                    <a:ext uri="{FF2B5EF4-FFF2-40B4-BE49-F238E27FC236}">
                      <a16:creationId xmlns:a16="http://schemas.microsoft.com/office/drawing/2014/main" id="{87AE1986-382C-3895-0A3C-C125654BF9C4}"/>
                    </a:ext>
                  </a:extLst>
                </p:cNvPr>
                <p:cNvSpPr>
                  <a:spLocks/>
                </p:cNvSpPr>
                <p:nvPr/>
              </p:nvSpPr>
              <p:spPr bwMode="auto">
                <a:xfrm>
                  <a:off x="1897063" y="2743201"/>
                  <a:ext cx="1660525" cy="1300163"/>
                </a:xfrm>
                <a:custGeom>
                  <a:avLst/>
                  <a:gdLst>
                    <a:gd name="T0" fmla="*/ 246 w 707"/>
                    <a:gd name="T1" fmla="*/ 0 h 554"/>
                    <a:gd name="T2" fmla="*/ 0 w 707"/>
                    <a:gd name="T3" fmla="*/ 43 h 554"/>
                    <a:gd name="T4" fmla="*/ 458 w 707"/>
                    <a:gd name="T5" fmla="*/ 554 h 554"/>
                    <a:gd name="T6" fmla="*/ 544 w 707"/>
                    <a:gd name="T7" fmla="*/ 349 h 554"/>
                    <a:gd name="T8" fmla="*/ 707 w 707"/>
                    <a:gd name="T9" fmla="*/ 164 h 554"/>
                    <a:gd name="T10" fmla="*/ 246 w 707"/>
                    <a:gd name="T11" fmla="*/ 0 h 554"/>
                  </a:gdLst>
                  <a:ahLst/>
                  <a:cxnLst>
                    <a:cxn ang="0">
                      <a:pos x="T0" y="T1"/>
                    </a:cxn>
                    <a:cxn ang="0">
                      <a:pos x="T2" y="T3"/>
                    </a:cxn>
                    <a:cxn ang="0">
                      <a:pos x="T4" y="T5"/>
                    </a:cxn>
                    <a:cxn ang="0">
                      <a:pos x="T6" y="T7"/>
                    </a:cxn>
                    <a:cxn ang="0">
                      <a:pos x="T8" y="T9"/>
                    </a:cxn>
                    <a:cxn ang="0">
                      <a:pos x="T10" y="T11"/>
                    </a:cxn>
                  </a:cxnLst>
                  <a:rect l="0" t="0" r="r" b="b"/>
                  <a:pathLst>
                    <a:path w="707" h="554">
                      <a:moveTo>
                        <a:pt x="246" y="0"/>
                      </a:moveTo>
                      <a:cubicBezTo>
                        <a:pt x="160" y="0"/>
                        <a:pt x="77" y="15"/>
                        <a:pt x="0" y="43"/>
                      </a:cubicBezTo>
                      <a:cubicBezTo>
                        <a:pt x="59" y="279"/>
                        <a:pt x="232" y="471"/>
                        <a:pt x="458" y="554"/>
                      </a:cubicBezTo>
                      <a:cubicBezTo>
                        <a:pt x="477" y="481"/>
                        <a:pt x="506" y="412"/>
                        <a:pt x="544" y="349"/>
                      </a:cubicBezTo>
                      <a:cubicBezTo>
                        <a:pt x="588" y="279"/>
                        <a:pt x="643" y="216"/>
                        <a:pt x="707" y="164"/>
                      </a:cubicBezTo>
                      <a:cubicBezTo>
                        <a:pt x="581" y="62"/>
                        <a:pt x="421" y="0"/>
                        <a:pt x="246" y="0"/>
                      </a:cubicBezTo>
                      <a:close/>
                    </a:path>
                  </a:pathLst>
                </a:custGeom>
                <a:solidFill>
                  <a:srgbClr val="FBE766"/>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2" name="Freeform 7">
                  <a:extLst>
                    <a:ext uri="{FF2B5EF4-FFF2-40B4-BE49-F238E27FC236}">
                      <a16:creationId xmlns:a16="http://schemas.microsoft.com/office/drawing/2014/main" id="{4B4B783E-BBBD-4CB5-0F95-9FB5964FD0BC}"/>
                    </a:ext>
                  </a:extLst>
                </p:cNvPr>
                <p:cNvSpPr>
                  <a:spLocks/>
                </p:cNvSpPr>
                <p:nvPr/>
              </p:nvSpPr>
              <p:spPr bwMode="auto">
                <a:xfrm>
                  <a:off x="3557588" y="2743201"/>
                  <a:ext cx="1673225" cy="1304925"/>
                </a:xfrm>
                <a:custGeom>
                  <a:avLst/>
                  <a:gdLst>
                    <a:gd name="T0" fmla="*/ 461 w 713"/>
                    <a:gd name="T1" fmla="*/ 0 h 556"/>
                    <a:gd name="T2" fmla="*/ 0 w 713"/>
                    <a:gd name="T3" fmla="*/ 164 h 556"/>
                    <a:gd name="T4" fmla="*/ 165 w 713"/>
                    <a:gd name="T5" fmla="*/ 353 h 556"/>
                    <a:gd name="T6" fmla="*/ 249 w 713"/>
                    <a:gd name="T7" fmla="*/ 556 h 556"/>
                    <a:gd name="T8" fmla="*/ 712 w 713"/>
                    <a:gd name="T9" fmla="*/ 47 h 556"/>
                    <a:gd name="T10" fmla="*/ 713 w 713"/>
                    <a:gd name="T11" fmla="*/ 45 h 556"/>
                    <a:gd name="T12" fmla="*/ 461 w 713"/>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713" h="556">
                      <a:moveTo>
                        <a:pt x="461" y="0"/>
                      </a:moveTo>
                      <a:cubicBezTo>
                        <a:pt x="286" y="0"/>
                        <a:pt x="126" y="62"/>
                        <a:pt x="0" y="164"/>
                      </a:cubicBezTo>
                      <a:cubicBezTo>
                        <a:pt x="65" y="217"/>
                        <a:pt x="121" y="281"/>
                        <a:pt x="165" y="353"/>
                      </a:cubicBezTo>
                      <a:cubicBezTo>
                        <a:pt x="203" y="415"/>
                        <a:pt x="231" y="483"/>
                        <a:pt x="249" y="556"/>
                      </a:cubicBezTo>
                      <a:cubicBezTo>
                        <a:pt x="477" y="475"/>
                        <a:pt x="652" y="284"/>
                        <a:pt x="712" y="47"/>
                      </a:cubicBezTo>
                      <a:cubicBezTo>
                        <a:pt x="713" y="46"/>
                        <a:pt x="713" y="46"/>
                        <a:pt x="713" y="45"/>
                      </a:cubicBezTo>
                      <a:cubicBezTo>
                        <a:pt x="634" y="16"/>
                        <a:pt x="549" y="0"/>
                        <a:pt x="461" y="0"/>
                      </a:cubicBezTo>
                      <a:close/>
                    </a:path>
                  </a:pathLst>
                </a:custGeom>
                <a:solidFill>
                  <a:srgbClr val="7CD3D0"/>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3" name="Freeform 8">
                  <a:extLst>
                    <a:ext uri="{FF2B5EF4-FFF2-40B4-BE49-F238E27FC236}">
                      <a16:creationId xmlns:a16="http://schemas.microsoft.com/office/drawing/2014/main" id="{7398D85E-0BC8-B218-BF4F-62D54283BED5}"/>
                    </a:ext>
                  </a:extLst>
                </p:cNvPr>
                <p:cNvSpPr>
                  <a:spLocks/>
                </p:cNvSpPr>
                <p:nvPr/>
              </p:nvSpPr>
              <p:spPr bwMode="auto">
                <a:xfrm>
                  <a:off x="3557588" y="712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noFill/>
                <a:ln w="381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4" name="Freeform 9">
                  <a:extLst>
                    <a:ext uri="{FF2B5EF4-FFF2-40B4-BE49-F238E27FC236}">
                      <a16:creationId xmlns:a16="http://schemas.microsoft.com/office/drawing/2014/main" id="{32A0FBE2-19FD-2616-1EDA-37D555FBA522}"/>
                    </a:ext>
                  </a:extLst>
                </p:cNvPr>
                <p:cNvSpPr>
                  <a:spLocks/>
                </p:cNvSpPr>
                <p:nvPr/>
              </p:nvSpPr>
              <p:spPr bwMode="auto">
                <a:xfrm>
                  <a:off x="1847851" y="712788"/>
                  <a:ext cx="1709738" cy="2132013"/>
                </a:xfrm>
                <a:custGeom>
                  <a:avLst/>
                  <a:gdLst>
                    <a:gd name="T0" fmla="*/ 0 w 728"/>
                    <a:gd name="T1" fmla="*/ 732 h 908"/>
                    <a:gd name="T2" fmla="*/ 21 w 728"/>
                    <a:gd name="T3" fmla="*/ 908 h 908"/>
                    <a:gd name="T4" fmla="*/ 728 w 728"/>
                    <a:gd name="T5" fmla="*/ 0 h 908"/>
                    <a:gd name="T6" fmla="*/ 0 w 728"/>
                    <a:gd name="T7" fmla="*/ 732 h 908"/>
                  </a:gdLst>
                  <a:ahLst/>
                  <a:cxnLst>
                    <a:cxn ang="0">
                      <a:pos x="T0" y="T1"/>
                    </a:cxn>
                    <a:cxn ang="0">
                      <a:pos x="T2" y="T3"/>
                    </a:cxn>
                    <a:cxn ang="0">
                      <a:pos x="T4" y="T5"/>
                    </a:cxn>
                    <a:cxn ang="0">
                      <a:pos x="T6" y="T7"/>
                    </a:cxn>
                  </a:cxnLst>
                  <a:rect l="0" t="0" r="r" b="b"/>
                  <a:pathLst>
                    <a:path w="728" h="908">
                      <a:moveTo>
                        <a:pt x="0" y="732"/>
                      </a:moveTo>
                      <a:cubicBezTo>
                        <a:pt x="0" y="792"/>
                        <a:pt x="7" y="851"/>
                        <a:pt x="21" y="908"/>
                      </a:cubicBezTo>
                      <a:cubicBezTo>
                        <a:pt x="728" y="0"/>
                        <a:pt x="728" y="0"/>
                        <a:pt x="728" y="0"/>
                      </a:cubicBezTo>
                      <a:cubicBezTo>
                        <a:pt x="325" y="2"/>
                        <a:pt x="0" y="329"/>
                        <a:pt x="0" y="732"/>
                      </a:cubicBezTo>
                      <a:close/>
                    </a:path>
                  </a:pathLst>
                </a:custGeom>
                <a:solidFill>
                  <a:srgbClr val="BEF4C6"/>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 name="Freeform 10">
                  <a:extLst>
                    <a:ext uri="{FF2B5EF4-FFF2-40B4-BE49-F238E27FC236}">
                      <a16:creationId xmlns:a16="http://schemas.microsoft.com/office/drawing/2014/main" id="{9FC84B68-C692-24BB-7AE5-2213B1755FF7}"/>
                    </a:ext>
                  </a:extLst>
                </p:cNvPr>
                <p:cNvSpPr>
                  <a:spLocks/>
                </p:cNvSpPr>
                <p:nvPr/>
              </p:nvSpPr>
              <p:spPr bwMode="auto">
                <a:xfrm>
                  <a:off x="1897063" y="712788"/>
                  <a:ext cx="1660525" cy="2416175"/>
                </a:xfrm>
                <a:custGeom>
                  <a:avLst/>
                  <a:gdLst>
                    <a:gd name="T0" fmla="*/ 707 w 707"/>
                    <a:gd name="T1" fmla="*/ 0 h 1029"/>
                    <a:gd name="T2" fmla="*/ 0 w 707"/>
                    <a:gd name="T3" fmla="*/ 908 h 1029"/>
                    <a:gd name="T4" fmla="*/ 246 w 707"/>
                    <a:gd name="T5" fmla="*/ 865 h 1029"/>
                    <a:gd name="T6" fmla="*/ 707 w 707"/>
                    <a:gd name="T7" fmla="*/ 1029 h 1029"/>
                    <a:gd name="T8" fmla="*/ 707 w 707"/>
                    <a:gd name="T9" fmla="*/ 0 h 1029"/>
                    <a:gd name="T10" fmla="*/ 707 w 707"/>
                    <a:gd name="T11" fmla="*/ 0 h 1029"/>
                  </a:gdLst>
                  <a:ahLst/>
                  <a:cxnLst>
                    <a:cxn ang="0">
                      <a:pos x="T0" y="T1"/>
                    </a:cxn>
                    <a:cxn ang="0">
                      <a:pos x="T2" y="T3"/>
                    </a:cxn>
                    <a:cxn ang="0">
                      <a:pos x="T4" y="T5"/>
                    </a:cxn>
                    <a:cxn ang="0">
                      <a:pos x="T6" y="T7"/>
                    </a:cxn>
                    <a:cxn ang="0">
                      <a:pos x="T8" y="T9"/>
                    </a:cxn>
                    <a:cxn ang="0">
                      <a:pos x="T10" y="T11"/>
                    </a:cxn>
                  </a:cxnLst>
                  <a:rect l="0" t="0" r="r" b="b"/>
                  <a:pathLst>
                    <a:path w="707" h="1029">
                      <a:moveTo>
                        <a:pt x="707" y="0"/>
                      </a:moveTo>
                      <a:cubicBezTo>
                        <a:pt x="0" y="908"/>
                        <a:pt x="0" y="908"/>
                        <a:pt x="0" y="908"/>
                      </a:cubicBezTo>
                      <a:cubicBezTo>
                        <a:pt x="77" y="880"/>
                        <a:pt x="160" y="865"/>
                        <a:pt x="246" y="865"/>
                      </a:cubicBezTo>
                      <a:cubicBezTo>
                        <a:pt x="421" y="865"/>
                        <a:pt x="581" y="927"/>
                        <a:pt x="707" y="1029"/>
                      </a:cubicBezTo>
                      <a:cubicBezTo>
                        <a:pt x="707" y="0"/>
                        <a:pt x="707" y="0"/>
                        <a:pt x="707" y="0"/>
                      </a:cubicBezTo>
                      <a:cubicBezTo>
                        <a:pt x="707" y="0"/>
                        <a:pt x="707" y="0"/>
                        <a:pt x="707" y="0"/>
                      </a:cubicBezTo>
                      <a:close/>
                    </a:path>
                  </a:pathLst>
                </a:custGeom>
                <a:solidFill>
                  <a:srgbClr val="A7E8B2"/>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6" name="Freeform 11">
                  <a:extLst>
                    <a:ext uri="{FF2B5EF4-FFF2-40B4-BE49-F238E27FC236}">
                      <a16:creationId xmlns:a16="http://schemas.microsoft.com/office/drawing/2014/main" id="{E27D5082-8B83-6C9C-3DAA-8177F7696407}"/>
                    </a:ext>
                  </a:extLst>
                </p:cNvPr>
                <p:cNvSpPr>
                  <a:spLocks/>
                </p:cNvSpPr>
                <p:nvPr/>
              </p:nvSpPr>
              <p:spPr bwMode="auto">
                <a:xfrm>
                  <a:off x="3557588" y="712788"/>
                  <a:ext cx="1724025" cy="2416175"/>
                </a:xfrm>
                <a:custGeom>
                  <a:avLst/>
                  <a:gdLst>
                    <a:gd name="T0" fmla="*/ 3 w 735"/>
                    <a:gd name="T1" fmla="*/ 0 h 1029"/>
                    <a:gd name="T2" fmla="*/ 0 w 735"/>
                    <a:gd name="T3" fmla="*/ 0 h 1029"/>
                    <a:gd name="T4" fmla="*/ 0 w 735"/>
                    <a:gd name="T5" fmla="*/ 1029 h 1029"/>
                    <a:gd name="T6" fmla="*/ 461 w 735"/>
                    <a:gd name="T7" fmla="*/ 865 h 1029"/>
                    <a:gd name="T8" fmla="*/ 713 w 735"/>
                    <a:gd name="T9" fmla="*/ 910 h 1029"/>
                    <a:gd name="T10" fmla="*/ 735 w 735"/>
                    <a:gd name="T11" fmla="*/ 732 h 1029"/>
                    <a:gd name="T12" fmla="*/ 3 w 735"/>
                    <a:gd name="T13" fmla="*/ 0 h 1029"/>
                  </a:gdLst>
                  <a:ahLst/>
                  <a:cxnLst>
                    <a:cxn ang="0">
                      <a:pos x="T0" y="T1"/>
                    </a:cxn>
                    <a:cxn ang="0">
                      <a:pos x="T2" y="T3"/>
                    </a:cxn>
                    <a:cxn ang="0">
                      <a:pos x="T4" y="T5"/>
                    </a:cxn>
                    <a:cxn ang="0">
                      <a:pos x="T6" y="T7"/>
                    </a:cxn>
                    <a:cxn ang="0">
                      <a:pos x="T8" y="T9"/>
                    </a:cxn>
                    <a:cxn ang="0">
                      <a:pos x="T10" y="T11"/>
                    </a:cxn>
                    <a:cxn ang="0">
                      <a:pos x="T12" y="T13"/>
                    </a:cxn>
                  </a:cxnLst>
                  <a:rect l="0" t="0" r="r" b="b"/>
                  <a:pathLst>
                    <a:path w="735" h="1029">
                      <a:moveTo>
                        <a:pt x="3" y="0"/>
                      </a:moveTo>
                      <a:cubicBezTo>
                        <a:pt x="2" y="0"/>
                        <a:pt x="1" y="0"/>
                        <a:pt x="0" y="0"/>
                      </a:cubicBezTo>
                      <a:cubicBezTo>
                        <a:pt x="0" y="1029"/>
                        <a:pt x="0" y="1029"/>
                        <a:pt x="0" y="1029"/>
                      </a:cubicBezTo>
                      <a:cubicBezTo>
                        <a:pt x="126" y="927"/>
                        <a:pt x="286" y="865"/>
                        <a:pt x="461" y="865"/>
                      </a:cubicBezTo>
                      <a:cubicBezTo>
                        <a:pt x="549" y="865"/>
                        <a:pt x="634" y="881"/>
                        <a:pt x="713" y="910"/>
                      </a:cubicBezTo>
                      <a:cubicBezTo>
                        <a:pt x="727" y="853"/>
                        <a:pt x="735" y="793"/>
                        <a:pt x="735" y="732"/>
                      </a:cubicBezTo>
                      <a:cubicBezTo>
                        <a:pt x="735" y="328"/>
                        <a:pt x="407" y="0"/>
                        <a:pt x="3" y="0"/>
                      </a:cubicBezTo>
                      <a:close/>
                    </a:path>
                  </a:pathLst>
                </a:custGeom>
                <a:solidFill>
                  <a:srgbClr val="91DEA1"/>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7" name="Freeform 12">
                  <a:extLst>
                    <a:ext uri="{FF2B5EF4-FFF2-40B4-BE49-F238E27FC236}">
                      <a16:creationId xmlns:a16="http://schemas.microsoft.com/office/drawing/2014/main" id="{21B0AD85-AC67-9A95-D54A-54F771ED368C}"/>
                    </a:ext>
                  </a:extLst>
                </p:cNvPr>
                <p:cNvSpPr>
                  <a:spLocks/>
                </p:cNvSpPr>
                <p:nvPr/>
              </p:nvSpPr>
              <p:spPr bwMode="auto">
                <a:xfrm>
                  <a:off x="6084888" y="53879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noFill/>
                <a:ln w="381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8" name="Freeform 13">
                  <a:extLst>
                    <a:ext uri="{FF2B5EF4-FFF2-40B4-BE49-F238E27FC236}">
                      <a16:creationId xmlns:a16="http://schemas.microsoft.com/office/drawing/2014/main" id="{BA07F2B3-2078-08D2-D513-4C1C13ADC275}"/>
                    </a:ext>
                  </a:extLst>
                </p:cNvPr>
                <p:cNvSpPr>
                  <a:spLocks/>
                </p:cNvSpPr>
                <p:nvPr/>
              </p:nvSpPr>
              <p:spPr bwMode="auto">
                <a:xfrm>
                  <a:off x="3557588" y="4048126"/>
                  <a:ext cx="2527300" cy="2128838"/>
                </a:xfrm>
                <a:custGeom>
                  <a:avLst/>
                  <a:gdLst>
                    <a:gd name="T0" fmla="*/ 271 w 1077"/>
                    <a:gd name="T1" fmla="*/ 176 h 907"/>
                    <a:gd name="T2" fmla="*/ 0 w 1077"/>
                    <a:gd name="T3" fmla="*/ 744 h 907"/>
                    <a:gd name="T4" fmla="*/ 461 w 1077"/>
                    <a:gd name="T5" fmla="*/ 907 h 907"/>
                    <a:gd name="T6" fmla="*/ 1077 w 1077"/>
                    <a:gd name="T7" fmla="*/ 571 h 907"/>
                    <a:gd name="T8" fmla="*/ 249 w 1077"/>
                    <a:gd name="T9" fmla="*/ 0 h 907"/>
                    <a:gd name="T10" fmla="*/ 271 w 1077"/>
                    <a:gd name="T11" fmla="*/ 176 h 907"/>
                  </a:gdLst>
                  <a:ahLst/>
                  <a:cxnLst>
                    <a:cxn ang="0">
                      <a:pos x="T0" y="T1"/>
                    </a:cxn>
                    <a:cxn ang="0">
                      <a:pos x="T2" y="T3"/>
                    </a:cxn>
                    <a:cxn ang="0">
                      <a:pos x="T4" y="T5"/>
                    </a:cxn>
                    <a:cxn ang="0">
                      <a:pos x="T6" y="T7"/>
                    </a:cxn>
                    <a:cxn ang="0">
                      <a:pos x="T8" y="T9"/>
                    </a:cxn>
                    <a:cxn ang="0">
                      <a:pos x="T10" y="T11"/>
                    </a:cxn>
                  </a:cxnLst>
                  <a:rect l="0" t="0" r="r" b="b"/>
                  <a:pathLst>
                    <a:path w="1077" h="907">
                      <a:moveTo>
                        <a:pt x="271" y="176"/>
                      </a:moveTo>
                      <a:cubicBezTo>
                        <a:pt x="271" y="405"/>
                        <a:pt x="165" y="610"/>
                        <a:pt x="0" y="744"/>
                      </a:cubicBezTo>
                      <a:cubicBezTo>
                        <a:pt x="126" y="846"/>
                        <a:pt x="286" y="907"/>
                        <a:pt x="461" y="907"/>
                      </a:cubicBezTo>
                      <a:cubicBezTo>
                        <a:pt x="719" y="907"/>
                        <a:pt x="947" y="773"/>
                        <a:pt x="1077" y="571"/>
                      </a:cubicBezTo>
                      <a:cubicBezTo>
                        <a:pt x="249" y="0"/>
                        <a:pt x="249" y="0"/>
                        <a:pt x="249" y="0"/>
                      </a:cubicBezTo>
                      <a:cubicBezTo>
                        <a:pt x="263" y="56"/>
                        <a:pt x="271" y="115"/>
                        <a:pt x="271" y="176"/>
                      </a:cubicBezTo>
                      <a:close/>
                    </a:path>
                  </a:pathLst>
                </a:custGeom>
                <a:solidFill>
                  <a:srgbClr val="EE7334"/>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9" name="Freeform 14">
                  <a:extLst>
                    <a:ext uri="{FF2B5EF4-FFF2-40B4-BE49-F238E27FC236}">
                      <a16:creationId xmlns:a16="http://schemas.microsoft.com/office/drawing/2014/main" id="{60AFF38D-6800-FA8B-BE99-EFDC65257FB4}"/>
                    </a:ext>
                  </a:extLst>
                </p:cNvPr>
                <p:cNvSpPr>
                  <a:spLocks/>
                </p:cNvSpPr>
                <p:nvPr/>
              </p:nvSpPr>
              <p:spPr bwMode="auto">
                <a:xfrm>
                  <a:off x="4141788" y="2849563"/>
                  <a:ext cx="1943100" cy="2538413"/>
                </a:xfrm>
                <a:custGeom>
                  <a:avLst/>
                  <a:gdLst>
                    <a:gd name="T0" fmla="*/ 464 w 828"/>
                    <a:gd name="T1" fmla="*/ 0 h 1082"/>
                    <a:gd name="T2" fmla="*/ 0 w 828"/>
                    <a:gd name="T3" fmla="*/ 511 h 1082"/>
                    <a:gd name="T4" fmla="*/ 828 w 828"/>
                    <a:gd name="T5" fmla="*/ 1082 h 1082"/>
                    <a:gd name="T6" fmla="*/ 828 w 828"/>
                    <a:gd name="T7" fmla="*/ 1082 h 1082"/>
                    <a:gd name="T8" fmla="*/ 464 w 828"/>
                    <a:gd name="T9" fmla="*/ 0 h 1082"/>
                  </a:gdLst>
                  <a:ahLst/>
                  <a:cxnLst>
                    <a:cxn ang="0">
                      <a:pos x="T0" y="T1"/>
                    </a:cxn>
                    <a:cxn ang="0">
                      <a:pos x="T2" y="T3"/>
                    </a:cxn>
                    <a:cxn ang="0">
                      <a:pos x="T4" y="T5"/>
                    </a:cxn>
                    <a:cxn ang="0">
                      <a:pos x="T6" y="T7"/>
                    </a:cxn>
                    <a:cxn ang="0">
                      <a:pos x="T8" y="T9"/>
                    </a:cxn>
                  </a:cxnLst>
                  <a:rect l="0" t="0" r="r" b="b"/>
                  <a:pathLst>
                    <a:path w="828" h="1082">
                      <a:moveTo>
                        <a:pt x="464" y="0"/>
                      </a:moveTo>
                      <a:cubicBezTo>
                        <a:pt x="404" y="238"/>
                        <a:pt x="229" y="429"/>
                        <a:pt x="0" y="511"/>
                      </a:cubicBezTo>
                      <a:cubicBezTo>
                        <a:pt x="828" y="1082"/>
                        <a:pt x="828" y="1082"/>
                        <a:pt x="828" y="1082"/>
                      </a:cubicBezTo>
                      <a:cubicBezTo>
                        <a:pt x="828" y="1082"/>
                        <a:pt x="828" y="1082"/>
                        <a:pt x="828" y="1082"/>
                      </a:cubicBezTo>
                      <a:lnTo>
                        <a:pt x="464" y="0"/>
                      </a:lnTo>
                      <a:close/>
                    </a:path>
                  </a:pathLst>
                </a:custGeom>
                <a:solidFill>
                  <a:srgbClr val="F47B47"/>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20" name="Freeform 15">
                  <a:extLst>
                    <a:ext uri="{FF2B5EF4-FFF2-40B4-BE49-F238E27FC236}">
                      <a16:creationId xmlns:a16="http://schemas.microsoft.com/office/drawing/2014/main" id="{CBBC2043-F31F-3213-85DF-CA7A9CAAF29C}"/>
                    </a:ext>
                  </a:extLst>
                </p:cNvPr>
                <p:cNvSpPr>
                  <a:spLocks/>
                </p:cNvSpPr>
                <p:nvPr/>
              </p:nvSpPr>
              <p:spPr bwMode="auto">
                <a:xfrm>
                  <a:off x="5230813" y="2849563"/>
                  <a:ext cx="1123950" cy="2538413"/>
                </a:xfrm>
                <a:custGeom>
                  <a:avLst/>
                  <a:gdLst>
                    <a:gd name="T0" fmla="*/ 479 w 479"/>
                    <a:gd name="T1" fmla="*/ 687 h 1082"/>
                    <a:gd name="T2" fmla="*/ 0 w 479"/>
                    <a:gd name="T3" fmla="*/ 0 h 1082"/>
                    <a:gd name="T4" fmla="*/ 364 w 479"/>
                    <a:gd name="T5" fmla="*/ 1082 h 1082"/>
                    <a:gd name="T6" fmla="*/ 479 w 479"/>
                    <a:gd name="T7" fmla="*/ 687 h 1082"/>
                  </a:gdLst>
                  <a:ahLst/>
                  <a:cxnLst>
                    <a:cxn ang="0">
                      <a:pos x="T0" y="T1"/>
                    </a:cxn>
                    <a:cxn ang="0">
                      <a:pos x="T2" y="T3"/>
                    </a:cxn>
                    <a:cxn ang="0">
                      <a:pos x="T4" y="T5"/>
                    </a:cxn>
                    <a:cxn ang="0">
                      <a:pos x="T6" y="T7"/>
                    </a:cxn>
                  </a:cxnLst>
                  <a:rect l="0" t="0" r="r" b="b"/>
                  <a:pathLst>
                    <a:path w="479" h="1082">
                      <a:moveTo>
                        <a:pt x="479" y="687"/>
                      </a:moveTo>
                      <a:cubicBezTo>
                        <a:pt x="479" y="371"/>
                        <a:pt x="280" y="103"/>
                        <a:pt x="0" y="0"/>
                      </a:cubicBezTo>
                      <a:cubicBezTo>
                        <a:pt x="364" y="1082"/>
                        <a:pt x="364" y="1082"/>
                        <a:pt x="364" y="1082"/>
                      </a:cubicBezTo>
                      <a:cubicBezTo>
                        <a:pt x="437" y="968"/>
                        <a:pt x="479" y="832"/>
                        <a:pt x="479" y="687"/>
                      </a:cubicBezTo>
                      <a:close/>
                    </a:path>
                  </a:pathLst>
                </a:custGeom>
                <a:solidFill>
                  <a:srgbClr val="F9875F"/>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21" name="Freeform 16">
                  <a:extLst>
                    <a:ext uri="{FF2B5EF4-FFF2-40B4-BE49-F238E27FC236}">
                      <a16:creationId xmlns:a16="http://schemas.microsoft.com/office/drawing/2014/main" id="{5B2973DC-F96D-A0DE-9A90-46B0E1EF5272}"/>
                    </a:ext>
                  </a:extLst>
                </p:cNvPr>
                <p:cNvSpPr>
                  <a:spLocks/>
                </p:cNvSpPr>
                <p:nvPr/>
              </p:nvSpPr>
              <p:spPr bwMode="auto">
                <a:xfrm>
                  <a:off x="1060451" y="54308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noFill/>
                <a:ln w="381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2" name="Freeform 17">
                  <a:extLst>
                    <a:ext uri="{FF2B5EF4-FFF2-40B4-BE49-F238E27FC236}">
                      <a16:creationId xmlns:a16="http://schemas.microsoft.com/office/drawing/2014/main" id="{341CA425-A7B7-712C-3B86-8DAA37FE2D47}"/>
                    </a:ext>
                  </a:extLst>
                </p:cNvPr>
                <p:cNvSpPr>
                  <a:spLocks/>
                </p:cNvSpPr>
                <p:nvPr/>
              </p:nvSpPr>
              <p:spPr bwMode="auto">
                <a:xfrm>
                  <a:off x="758826" y="2844801"/>
                  <a:ext cx="2212975" cy="2586037"/>
                </a:xfrm>
                <a:custGeom>
                  <a:avLst/>
                  <a:gdLst>
                    <a:gd name="T0" fmla="*/ 485 w 943"/>
                    <a:gd name="T1" fmla="*/ 0 h 1102"/>
                    <a:gd name="T2" fmla="*/ 0 w 943"/>
                    <a:gd name="T3" fmla="*/ 689 h 1102"/>
                    <a:gd name="T4" fmla="*/ 128 w 943"/>
                    <a:gd name="T5" fmla="*/ 1102 h 1102"/>
                    <a:gd name="T6" fmla="*/ 943 w 943"/>
                    <a:gd name="T7" fmla="*/ 511 h 1102"/>
                    <a:gd name="T8" fmla="*/ 485 w 943"/>
                    <a:gd name="T9" fmla="*/ 0 h 1102"/>
                  </a:gdLst>
                  <a:ahLst/>
                  <a:cxnLst>
                    <a:cxn ang="0">
                      <a:pos x="T0" y="T1"/>
                    </a:cxn>
                    <a:cxn ang="0">
                      <a:pos x="T2" y="T3"/>
                    </a:cxn>
                    <a:cxn ang="0">
                      <a:pos x="T4" y="T5"/>
                    </a:cxn>
                    <a:cxn ang="0">
                      <a:pos x="T6" y="T7"/>
                    </a:cxn>
                    <a:cxn ang="0">
                      <a:pos x="T8" y="T9"/>
                    </a:cxn>
                  </a:cxnLst>
                  <a:rect l="0" t="0" r="r" b="b"/>
                  <a:pathLst>
                    <a:path w="943" h="1102">
                      <a:moveTo>
                        <a:pt x="485" y="0"/>
                      </a:moveTo>
                      <a:cubicBezTo>
                        <a:pt x="202" y="101"/>
                        <a:pt x="0" y="371"/>
                        <a:pt x="0" y="689"/>
                      </a:cubicBezTo>
                      <a:cubicBezTo>
                        <a:pt x="0" y="842"/>
                        <a:pt x="47" y="985"/>
                        <a:pt x="128" y="1102"/>
                      </a:cubicBezTo>
                      <a:cubicBezTo>
                        <a:pt x="943" y="511"/>
                        <a:pt x="943" y="511"/>
                        <a:pt x="943" y="511"/>
                      </a:cubicBezTo>
                      <a:cubicBezTo>
                        <a:pt x="717" y="428"/>
                        <a:pt x="544" y="236"/>
                        <a:pt x="485" y="0"/>
                      </a:cubicBezTo>
                      <a:close/>
                    </a:path>
                  </a:pathLst>
                </a:custGeom>
                <a:solidFill>
                  <a:srgbClr val="288D8E"/>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23" name="Freeform 18">
                  <a:extLst>
                    <a:ext uri="{FF2B5EF4-FFF2-40B4-BE49-F238E27FC236}">
                      <a16:creationId xmlns:a16="http://schemas.microsoft.com/office/drawing/2014/main" id="{34BE80DA-B6B7-E18D-0C07-F06CC8D08797}"/>
                    </a:ext>
                  </a:extLst>
                </p:cNvPr>
                <p:cNvSpPr>
                  <a:spLocks/>
                </p:cNvSpPr>
                <p:nvPr/>
              </p:nvSpPr>
              <p:spPr bwMode="auto">
                <a:xfrm>
                  <a:off x="1060451" y="4043363"/>
                  <a:ext cx="2497138" cy="1751013"/>
                </a:xfrm>
                <a:custGeom>
                  <a:avLst/>
                  <a:gdLst>
                    <a:gd name="T0" fmla="*/ 793 w 1064"/>
                    <a:gd name="T1" fmla="*/ 178 h 746"/>
                    <a:gd name="T2" fmla="*/ 815 w 1064"/>
                    <a:gd name="T3" fmla="*/ 0 h 746"/>
                    <a:gd name="T4" fmla="*/ 0 w 1064"/>
                    <a:gd name="T5" fmla="*/ 591 h 746"/>
                    <a:gd name="T6" fmla="*/ 0 w 1064"/>
                    <a:gd name="T7" fmla="*/ 591 h 746"/>
                    <a:gd name="T8" fmla="*/ 1064 w 1064"/>
                    <a:gd name="T9" fmla="*/ 746 h 746"/>
                    <a:gd name="T10" fmla="*/ 793 w 1064"/>
                    <a:gd name="T11" fmla="*/ 178 h 746"/>
                  </a:gdLst>
                  <a:ahLst/>
                  <a:cxnLst>
                    <a:cxn ang="0">
                      <a:pos x="T0" y="T1"/>
                    </a:cxn>
                    <a:cxn ang="0">
                      <a:pos x="T2" y="T3"/>
                    </a:cxn>
                    <a:cxn ang="0">
                      <a:pos x="T4" y="T5"/>
                    </a:cxn>
                    <a:cxn ang="0">
                      <a:pos x="T6" y="T7"/>
                    </a:cxn>
                    <a:cxn ang="0">
                      <a:pos x="T8" y="T9"/>
                    </a:cxn>
                    <a:cxn ang="0">
                      <a:pos x="T10" y="T11"/>
                    </a:cxn>
                  </a:cxnLst>
                  <a:rect l="0" t="0" r="r" b="b"/>
                  <a:pathLst>
                    <a:path w="1064" h="746">
                      <a:moveTo>
                        <a:pt x="793" y="178"/>
                      </a:moveTo>
                      <a:cubicBezTo>
                        <a:pt x="793" y="116"/>
                        <a:pt x="801" y="57"/>
                        <a:pt x="815" y="0"/>
                      </a:cubicBezTo>
                      <a:cubicBezTo>
                        <a:pt x="0" y="591"/>
                        <a:pt x="0" y="591"/>
                        <a:pt x="0" y="591"/>
                      </a:cubicBezTo>
                      <a:cubicBezTo>
                        <a:pt x="0" y="591"/>
                        <a:pt x="0" y="591"/>
                        <a:pt x="0" y="591"/>
                      </a:cubicBezTo>
                      <a:cubicBezTo>
                        <a:pt x="1064" y="746"/>
                        <a:pt x="1064" y="746"/>
                        <a:pt x="1064" y="746"/>
                      </a:cubicBezTo>
                      <a:cubicBezTo>
                        <a:pt x="899" y="612"/>
                        <a:pt x="793" y="407"/>
                        <a:pt x="793" y="178"/>
                      </a:cubicBezTo>
                      <a:close/>
                    </a:path>
                  </a:pathLst>
                </a:custGeom>
                <a:solidFill>
                  <a:srgbClr val="339996"/>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24" name="Freeform 19">
                  <a:extLst>
                    <a:ext uri="{FF2B5EF4-FFF2-40B4-BE49-F238E27FC236}">
                      <a16:creationId xmlns:a16="http://schemas.microsoft.com/office/drawing/2014/main" id="{3B8ECFEA-57AA-3F07-7492-99EB5007CDF0}"/>
                    </a:ext>
                  </a:extLst>
                </p:cNvPr>
                <p:cNvSpPr>
                  <a:spLocks/>
                </p:cNvSpPr>
                <p:nvPr/>
              </p:nvSpPr>
              <p:spPr bwMode="auto">
                <a:xfrm>
                  <a:off x="1060451" y="5430838"/>
                  <a:ext cx="2497138" cy="746125"/>
                </a:xfrm>
                <a:custGeom>
                  <a:avLst/>
                  <a:gdLst>
                    <a:gd name="T0" fmla="*/ 0 w 1064"/>
                    <a:gd name="T1" fmla="*/ 0 h 318"/>
                    <a:gd name="T2" fmla="*/ 603 w 1064"/>
                    <a:gd name="T3" fmla="*/ 318 h 318"/>
                    <a:gd name="T4" fmla="*/ 1064 w 1064"/>
                    <a:gd name="T5" fmla="*/ 155 h 318"/>
                    <a:gd name="T6" fmla="*/ 0 w 1064"/>
                    <a:gd name="T7" fmla="*/ 0 h 318"/>
                  </a:gdLst>
                  <a:ahLst/>
                  <a:cxnLst>
                    <a:cxn ang="0">
                      <a:pos x="T0" y="T1"/>
                    </a:cxn>
                    <a:cxn ang="0">
                      <a:pos x="T2" y="T3"/>
                    </a:cxn>
                    <a:cxn ang="0">
                      <a:pos x="T4" y="T5"/>
                    </a:cxn>
                    <a:cxn ang="0">
                      <a:pos x="T6" y="T7"/>
                    </a:cxn>
                  </a:cxnLst>
                  <a:rect l="0" t="0" r="r" b="b"/>
                  <a:pathLst>
                    <a:path w="1064" h="318">
                      <a:moveTo>
                        <a:pt x="0" y="0"/>
                      </a:moveTo>
                      <a:cubicBezTo>
                        <a:pt x="131" y="192"/>
                        <a:pt x="353" y="318"/>
                        <a:pt x="603" y="318"/>
                      </a:cubicBezTo>
                      <a:cubicBezTo>
                        <a:pt x="778" y="318"/>
                        <a:pt x="938" y="257"/>
                        <a:pt x="1064" y="155"/>
                      </a:cubicBezTo>
                      <a:lnTo>
                        <a:pt x="0" y="0"/>
                      </a:lnTo>
                      <a:close/>
                    </a:path>
                  </a:pathLst>
                </a:custGeom>
                <a:solidFill>
                  <a:srgbClr val="4BADA8"/>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90" name="Group 89">
                <a:extLst>
                  <a:ext uri="{FF2B5EF4-FFF2-40B4-BE49-F238E27FC236}">
                    <a16:creationId xmlns:a16="http://schemas.microsoft.com/office/drawing/2014/main" id="{82022909-A1F4-5427-E662-A4AC91F7C6C6}"/>
                  </a:ext>
                </a:extLst>
              </p:cNvPr>
              <p:cNvGrpSpPr/>
              <p:nvPr/>
            </p:nvGrpSpPr>
            <p:grpSpPr>
              <a:xfrm>
                <a:off x="3456538" y="1499058"/>
                <a:ext cx="319890" cy="473954"/>
                <a:chOff x="-1328738" y="812597"/>
                <a:chExt cx="517525" cy="766770"/>
              </a:xfrm>
              <a:solidFill>
                <a:schemeClr val="accent3">
                  <a:lumMod val="20000"/>
                  <a:lumOff val="80000"/>
                </a:schemeClr>
              </a:solidFill>
            </p:grpSpPr>
            <p:sp>
              <p:nvSpPr>
                <p:cNvPr id="104" name="Freeform 666">
                  <a:extLst>
                    <a:ext uri="{FF2B5EF4-FFF2-40B4-BE49-F238E27FC236}">
                      <a16:creationId xmlns:a16="http://schemas.microsoft.com/office/drawing/2014/main" id="{694A3DD5-A7C4-862C-59D8-55DD7E786261}"/>
                    </a:ext>
                  </a:extLst>
                </p:cNvPr>
                <p:cNvSpPr>
                  <a:spLocks/>
                </p:cNvSpPr>
                <p:nvPr/>
              </p:nvSpPr>
              <p:spPr bwMode="auto">
                <a:xfrm>
                  <a:off x="-1147764" y="812597"/>
                  <a:ext cx="155575" cy="157162"/>
                </a:xfrm>
                <a:custGeom>
                  <a:avLst/>
                  <a:gdLst>
                    <a:gd name="T0" fmla="*/ 345 w 691"/>
                    <a:gd name="T1" fmla="*/ 0 h 694"/>
                    <a:gd name="T2" fmla="*/ 393 w 691"/>
                    <a:gd name="T3" fmla="*/ 3 h 694"/>
                    <a:gd name="T4" fmla="*/ 438 w 691"/>
                    <a:gd name="T5" fmla="*/ 12 h 694"/>
                    <a:gd name="T6" fmla="*/ 480 w 691"/>
                    <a:gd name="T7" fmla="*/ 27 h 694"/>
                    <a:gd name="T8" fmla="*/ 521 w 691"/>
                    <a:gd name="T9" fmla="*/ 47 h 694"/>
                    <a:gd name="T10" fmla="*/ 558 w 691"/>
                    <a:gd name="T11" fmla="*/ 72 h 694"/>
                    <a:gd name="T12" fmla="*/ 590 w 691"/>
                    <a:gd name="T13" fmla="*/ 101 h 694"/>
                    <a:gd name="T14" fmla="*/ 620 w 691"/>
                    <a:gd name="T15" fmla="*/ 134 h 694"/>
                    <a:gd name="T16" fmla="*/ 645 w 691"/>
                    <a:gd name="T17" fmla="*/ 171 h 694"/>
                    <a:gd name="T18" fmla="*/ 664 w 691"/>
                    <a:gd name="T19" fmla="*/ 212 h 694"/>
                    <a:gd name="T20" fmla="*/ 679 w 691"/>
                    <a:gd name="T21" fmla="*/ 254 h 694"/>
                    <a:gd name="T22" fmla="*/ 688 w 691"/>
                    <a:gd name="T23" fmla="*/ 299 h 694"/>
                    <a:gd name="T24" fmla="*/ 691 w 691"/>
                    <a:gd name="T25" fmla="*/ 346 h 694"/>
                    <a:gd name="T26" fmla="*/ 688 w 691"/>
                    <a:gd name="T27" fmla="*/ 393 h 694"/>
                    <a:gd name="T28" fmla="*/ 679 w 691"/>
                    <a:gd name="T29" fmla="*/ 439 h 694"/>
                    <a:gd name="T30" fmla="*/ 664 w 691"/>
                    <a:gd name="T31" fmla="*/ 482 h 694"/>
                    <a:gd name="T32" fmla="*/ 645 w 691"/>
                    <a:gd name="T33" fmla="*/ 522 h 694"/>
                    <a:gd name="T34" fmla="*/ 620 w 691"/>
                    <a:gd name="T35" fmla="*/ 558 h 694"/>
                    <a:gd name="T36" fmla="*/ 590 w 691"/>
                    <a:gd name="T37" fmla="*/ 592 h 694"/>
                    <a:gd name="T38" fmla="*/ 558 w 691"/>
                    <a:gd name="T39" fmla="*/ 621 h 694"/>
                    <a:gd name="T40" fmla="*/ 521 w 691"/>
                    <a:gd name="T41" fmla="*/ 647 h 694"/>
                    <a:gd name="T42" fmla="*/ 480 w 691"/>
                    <a:gd name="T43" fmla="*/ 666 h 694"/>
                    <a:gd name="T44" fmla="*/ 438 w 691"/>
                    <a:gd name="T45" fmla="*/ 682 h 694"/>
                    <a:gd name="T46" fmla="*/ 393 w 691"/>
                    <a:gd name="T47" fmla="*/ 690 h 694"/>
                    <a:gd name="T48" fmla="*/ 345 w 691"/>
                    <a:gd name="T49" fmla="*/ 694 h 694"/>
                    <a:gd name="T50" fmla="*/ 299 w 691"/>
                    <a:gd name="T51" fmla="*/ 690 h 694"/>
                    <a:gd name="T52" fmla="*/ 254 w 691"/>
                    <a:gd name="T53" fmla="*/ 682 h 694"/>
                    <a:gd name="T54" fmla="*/ 212 w 691"/>
                    <a:gd name="T55" fmla="*/ 666 h 694"/>
                    <a:gd name="T56" fmla="*/ 171 w 691"/>
                    <a:gd name="T57" fmla="*/ 647 h 694"/>
                    <a:gd name="T58" fmla="*/ 135 w 691"/>
                    <a:gd name="T59" fmla="*/ 621 h 694"/>
                    <a:gd name="T60" fmla="*/ 102 w 691"/>
                    <a:gd name="T61" fmla="*/ 592 h 694"/>
                    <a:gd name="T62" fmla="*/ 72 w 691"/>
                    <a:gd name="T63" fmla="*/ 558 h 694"/>
                    <a:gd name="T64" fmla="*/ 48 w 691"/>
                    <a:gd name="T65" fmla="*/ 522 h 694"/>
                    <a:gd name="T66" fmla="*/ 28 w 691"/>
                    <a:gd name="T67" fmla="*/ 482 h 694"/>
                    <a:gd name="T68" fmla="*/ 14 w 691"/>
                    <a:gd name="T69" fmla="*/ 439 h 694"/>
                    <a:gd name="T70" fmla="*/ 4 w 691"/>
                    <a:gd name="T71" fmla="*/ 393 h 694"/>
                    <a:gd name="T72" fmla="*/ 0 w 691"/>
                    <a:gd name="T73" fmla="*/ 346 h 694"/>
                    <a:gd name="T74" fmla="*/ 4 w 691"/>
                    <a:gd name="T75" fmla="*/ 299 h 694"/>
                    <a:gd name="T76" fmla="*/ 14 w 691"/>
                    <a:gd name="T77" fmla="*/ 254 h 694"/>
                    <a:gd name="T78" fmla="*/ 28 w 691"/>
                    <a:gd name="T79" fmla="*/ 212 h 694"/>
                    <a:gd name="T80" fmla="*/ 48 w 691"/>
                    <a:gd name="T81" fmla="*/ 171 h 694"/>
                    <a:gd name="T82" fmla="*/ 72 w 691"/>
                    <a:gd name="T83" fmla="*/ 134 h 694"/>
                    <a:gd name="T84" fmla="*/ 102 w 691"/>
                    <a:gd name="T85" fmla="*/ 101 h 694"/>
                    <a:gd name="T86" fmla="*/ 135 w 691"/>
                    <a:gd name="T87" fmla="*/ 72 h 694"/>
                    <a:gd name="T88" fmla="*/ 171 w 691"/>
                    <a:gd name="T89" fmla="*/ 47 h 694"/>
                    <a:gd name="T90" fmla="*/ 212 w 691"/>
                    <a:gd name="T91" fmla="*/ 27 h 694"/>
                    <a:gd name="T92" fmla="*/ 254 w 691"/>
                    <a:gd name="T93" fmla="*/ 12 h 694"/>
                    <a:gd name="T94" fmla="*/ 299 w 691"/>
                    <a:gd name="T95" fmla="*/ 3 h 694"/>
                    <a:gd name="T96" fmla="*/ 345 w 691"/>
                    <a:gd name="T97"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1" h="694">
                      <a:moveTo>
                        <a:pt x="345" y="0"/>
                      </a:moveTo>
                      <a:lnTo>
                        <a:pt x="393" y="3"/>
                      </a:lnTo>
                      <a:lnTo>
                        <a:pt x="438" y="12"/>
                      </a:lnTo>
                      <a:lnTo>
                        <a:pt x="480" y="27"/>
                      </a:lnTo>
                      <a:lnTo>
                        <a:pt x="521" y="47"/>
                      </a:lnTo>
                      <a:lnTo>
                        <a:pt x="558" y="72"/>
                      </a:lnTo>
                      <a:lnTo>
                        <a:pt x="590" y="101"/>
                      </a:lnTo>
                      <a:lnTo>
                        <a:pt x="620" y="134"/>
                      </a:lnTo>
                      <a:lnTo>
                        <a:pt x="645" y="171"/>
                      </a:lnTo>
                      <a:lnTo>
                        <a:pt x="664" y="212"/>
                      </a:lnTo>
                      <a:lnTo>
                        <a:pt x="679" y="254"/>
                      </a:lnTo>
                      <a:lnTo>
                        <a:pt x="688" y="299"/>
                      </a:lnTo>
                      <a:lnTo>
                        <a:pt x="691" y="346"/>
                      </a:lnTo>
                      <a:lnTo>
                        <a:pt x="688" y="393"/>
                      </a:lnTo>
                      <a:lnTo>
                        <a:pt x="679" y="439"/>
                      </a:lnTo>
                      <a:lnTo>
                        <a:pt x="664" y="482"/>
                      </a:lnTo>
                      <a:lnTo>
                        <a:pt x="645" y="522"/>
                      </a:lnTo>
                      <a:lnTo>
                        <a:pt x="620" y="558"/>
                      </a:lnTo>
                      <a:lnTo>
                        <a:pt x="590" y="592"/>
                      </a:lnTo>
                      <a:lnTo>
                        <a:pt x="558" y="621"/>
                      </a:lnTo>
                      <a:lnTo>
                        <a:pt x="521" y="647"/>
                      </a:lnTo>
                      <a:lnTo>
                        <a:pt x="480" y="666"/>
                      </a:lnTo>
                      <a:lnTo>
                        <a:pt x="438" y="682"/>
                      </a:lnTo>
                      <a:lnTo>
                        <a:pt x="393" y="690"/>
                      </a:lnTo>
                      <a:lnTo>
                        <a:pt x="345" y="694"/>
                      </a:lnTo>
                      <a:lnTo>
                        <a:pt x="299" y="690"/>
                      </a:lnTo>
                      <a:lnTo>
                        <a:pt x="254" y="682"/>
                      </a:lnTo>
                      <a:lnTo>
                        <a:pt x="212" y="666"/>
                      </a:lnTo>
                      <a:lnTo>
                        <a:pt x="171" y="647"/>
                      </a:lnTo>
                      <a:lnTo>
                        <a:pt x="135" y="621"/>
                      </a:lnTo>
                      <a:lnTo>
                        <a:pt x="102" y="592"/>
                      </a:lnTo>
                      <a:lnTo>
                        <a:pt x="72" y="558"/>
                      </a:lnTo>
                      <a:lnTo>
                        <a:pt x="48" y="522"/>
                      </a:lnTo>
                      <a:lnTo>
                        <a:pt x="28" y="482"/>
                      </a:lnTo>
                      <a:lnTo>
                        <a:pt x="14" y="439"/>
                      </a:lnTo>
                      <a:lnTo>
                        <a:pt x="4" y="393"/>
                      </a:lnTo>
                      <a:lnTo>
                        <a:pt x="0" y="346"/>
                      </a:lnTo>
                      <a:lnTo>
                        <a:pt x="4" y="299"/>
                      </a:lnTo>
                      <a:lnTo>
                        <a:pt x="14" y="254"/>
                      </a:lnTo>
                      <a:lnTo>
                        <a:pt x="28" y="212"/>
                      </a:lnTo>
                      <a:lnTo>
                        <a:pt x="48" y="171"/>
                      </a:lnTo>
                      <a:lnTo>
                        <a:pt x="72" y="134"/>
                      </a:lnTo>
                      <a:lnTo>
                        <a:pt x="102" y="101"/>
                      </a:lnTo>
                      <a:lnTo>
                        <a:pt x="135" y="72"/>
                      </a:lnTo>
                      <a:lnTo>
                        <a:pt x="171" y="47"/>
                      </a:lnTo>
                      <a:lnTo>
                        <a:pt x="212" y="27"/>
                      </a:lnTo>
                      <a:lnTo>
                        <a:pt x="254" y="12"/>
                      </a:lnTo>
                      <a:lnTo>
                        <a:pt x="299" y="3"/>
                      </a:lnTo>
                      <a:lnTo>
                        <a:pt x="34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667">
                  <a:extLst>
                    <a:ext uri="{FF2B5EF4-FFF2-40B4-BE49-F238E27FC236}">
                      <a16:creationId xmlns:a16="http://schemas.microsoft.com/office/drawing/2014/main" id="{1558C6E3-5609-B820-1023-8F9892983C84}"/>
                    </a:ext>
                  </a:extLst>
                </p:cNvPr>
                <p:cNvSpPr>
                  <a:spLocks/>
                </p:cNvSpPr>
                <p:nvPr/>
              </p:nvSpPr>
              <p:spPr bwMode="auto">
                <a:xfrm>
                  <a:off x="-1192213" y="982461"/>
                  <a:ext cx="244474" cy="596906"/>
                </a:xfrm>
                <a:custGeom>
                  <a:avLst/>
                  <a:gdLst>
                    <a:gd name="T0" fmla="*/ 931 w 1080"/>
                    <a:gd name="T1" fmla="*/ 1 h 2635"/>
                    <a:gd name="T2" fmla="*/ 989 w 1080"/>
                    <a:gd name="T3" fmla="*/ 12 h 2635"/>
                    <a:gd name="T4" fmla="*/ 1037 w 1080"/>
                    <a:gd name="T5" fmla="*/ 45 h 2635"/>
                    <a:gd name="T6" fmla="*/ 1068 w 1080"/>
                    <a:gd name="T7" fmla="*/ 92 h 2635"/>
                    <a:gd name="T8" fmla="*/ 1080 w 1080"/>
                    <a:gd name="T9" fmla="*/ 151 h 2635"/>
                    <a:gd name="T10" fmla="*/ 1077 w 1080"/>
                    <a:gd name="T11" fmla="*/ 1435 h 2635"/>
                    <a:gd name="T12" fmla="*/ 1055 w 1080"/>
                    <a:gd name="T13" fmla="*/ 1489 h 2635"/>
                    <a:gd name="T14" fmla="*/ 1014 w 1080"/>
                    <a:gd name="T15" fmla="*/ 1529 h 2635"/>
                    <a:gd name="T16" fmla="*/ 961 w 1080"/>
                    <a:gd name="T17" fmla="*/ 1552 h 2635"/>
                    <a:gd name="T18" fmla="*/ 906 w 1080"/>
                    <a:gd name="T19" fmla="*/ 1553 h 2635"/>
                    <a:gd name="T20" fmla="*/ 860 w 1080"/>
                    <a:gd name="T21" fmla="*/ 1537 h 2635"/>
                    <a:gd name="T22" fmla="*/ 841 w 1080"/>
                    <a:gd name="T23" fmla="*/ 2484 h 2635"/>
                    <a:gd name="T24" fmla="*/ 830 w 1080"/>
                    <a:gd name="T25" fmla="*/ 2543 h 2635"/>
                    <a:gd name="T26" fmla="*/ 797 w 1080"/>
                    <a:gd name="T27" fmla="*/ 2590 h 2635"/>
                    <a:gd name="T28" fmla="*/ 749 w 1080"/>
                    <a:gd name="T29" fmla="*/ 2623 h 2635"/>
                    <a:gd name="T30" fmla="*/ 692 w 1080"/>
                    <a:gd name="T31" fmla="*/ 2635 h 2635"/>
                    <a:gd name="T32" fmla="*/ 633 w 1080"/>
                    <a:gd name="T33" fmla="*/ 2623 h 2635"/>
                    <a:gd name="T34" fmla="*/ 586 w 1080"/>
                    <a:gd name="T35" fmla="*/ 2590 h 2635"/>
                    <a:gd name="T36" fmla="*/ 555 w 1080"/>
                    <a:gd name="T37" fmla="*/ 2543 h 2635"/>
                    <a:gd name="T38" fmla="*/ 543 w 1080"/>
                    <a:gd name="T39" fmla="*/ 2484 h 2635"/>
                    <a:gd name="T40" fmla="*/ 535 w 1080"/>
                    <a:gd name="T41" fmla="*/ 2515 h 2635"/>
                    <a:gd name="T42" fmla="*/ 512 w 1080"/>
                    <a:gd name="T43" fmla="*/ 2568 h 2635"/>
                    <a:gd name="T44" fmla="*/ 472 w 1080"/>
                    <a:gd name="T45" fmla="*/ 2609 h 2635"/>
                    <a:gd name="T46" fmla="*/ 419 w 1080"/>
                    <a:gd name="T47" fmla="*/ 2631 h 2635"/>
                    <a:gd name="T48" fmla="*/ 359 w 1080"/>
                    <a:gd name="T49" fmla="*/ 2631 h 2635"/>
                    <a:gd name="T50" fmla="*/ 305 w 1080"/>
                    <a:gd name="T51" fmla="*/ 2609 h 2635"/>
                    <a:gd name="T52" fmla="*/ 264 w 1080"/>
                    <a:gd name="T53" fmla="*/ 2568 h 2635"/>
                    <a:gd name="T54" fmla="*/ 242 w 1080"/>
                    <a:gd name="T55" fmla="*/ 2515 h 2635"/>
                    <a:gd name="T56" fmla="*/ 239 w 1080"/>
                    <a:gd name="T57" fmla="*/ 1524 h 2635"/>
                    <a:gd name="T58" fmla="*/ 198 w 1080"/>
                    <a:gd name="T59" fmla="*/ 1547 h 2635"/>
                    <a:gd name="T60" fmla="*/ 149 w 1080"/>
                    <a:gd name="T61" fmla="*/ 1555 h 2635"/>
                    <a:gd name="T62" fmla="*/ 91 w 1080"/>
                    <a:gd name="T63" fmla="*/ 1543 h 2635"/>
                    <a:gd name="T64" fmla="*/ 43 w 1080"/>
                    <a:gd name="T65" fmla="*/ 1512 h 2635"/>
                    <a:gd name="T66" fmla="*/ 12 w 1080"/>
                    <a:gd name="T67" fmla="*/ 1464 h 2635"/>
                    <a:gd name="T68" fmla="*/ 0 w 1080"/>
                    <a:gd name="T69" fmla="*/ 1405 h 2635"/>
                    <a:gd name="T70" fmla="*/ 3 w 1080"/>
                    <a:gd name="T71" fmla="*/ 120 h 2635"/>
                    <a:gd name="T72" fmla="*/ 25 w 1080"/>
                    <a:gd name="T73" fmla="*/ 68 h 2635"/>
                    <a:gd name="T74" fmla="*/ 64 w 1080"/>
                    <a:gd name="T75" fmla="*/ 27 h 2635"/>
                    <a:gd name="T76" fmla="*/ 116 w 1080"/>
                    <a:gd name="T77" fmla="*/ 4 h 2635"/>
                    <a:gd name="T78" fmla="*/ 145 w 1080"/>
                    <a:gd name="T79" fmla="*/ 0 h 2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0" h="2635">
                      <a:moveTo>
                        <a:pt x="145" y="0"/>
                      </a:moveTo>
                      <a:lnTo>
                        <a:pt x="931" y="1"/>
                      </a:lnTo>
                      <a:lnTo>
                        <a:pt x="961" y="3"/>
                      </a:lnTo>
                      <a:lnTo>
                        <a:pt x="989" y="12"/>
                      </a:lnTo>
                      <a:lnTo>
                        <a:pt x="1014" y="26"/>
                      </a:lnTo>
                      <a:lnTo>
                        <a:pt x="1037" y="45"/>
                      </a:lnTo>
                      <a:lnTo>
                        <a:pt x="1055" y="66"/>
                      </a:lnTo>
                      <a:lnTo>
                        <a:pt x="1068" y="92"/>
                      </a:lnTo>
                      <a:lnTo>
                        <a:pt x="1077" y="120"/>
                      </a:lnTo>
                      <a:lnTo>
                        <a:pt x="1080" y="151"/>
                      </a:lnTo>
                      <a:lnTo>
                        <a:pt x="1080" y="1405"/>
                      </a:lnTo>
                      <a:lnTo>
                        <a:pt x="1077" y="1435"/>
                      </a:lnTo>
                      <a:lnTo>
                        <a:pt x="1068" y="1464"/>
                      </a:lnTo>
                      <a:lnTo>
                        <a:pt x="1055" y="1489"/>
                      </a:lnTo>
                      <a:lnTo>
                        <a:pt x="1037" y="1512"/>
                      </a:lnTo>
                      <a:lnTo>
                        <a:pt x="1014" y="1529"/>
                      </a:lnTo>
                      <a:lnTo>
                        <a:pt x="989" y="1543"/>
                      </a:lnTo>
                      <a:lnTo>
                        <a:pt x="961" y="1552"/>
                      </a:lnTo>
                      <a:lnTo>
                        <a:pt x="931" y="1555"/>
                      </a:lnTo>
                      <a:lnTo>
                        <a:pt x="906" y="1553"/>
                      </a:lnTo>
                      <a:lnTo>
                        <a:pt x="882" y="1547"/>
                      </a:lnTo>
                      <a:lnTo>
                        <a:pt x="860" y="1537"/>
                      </a:lnTo>
                      <a:lnTo>
                        <a:pt x="841" y="1525"/>
                      </a:lnTo>
                      <a:lnTo>
                        <a:pt x="841" y="2484"/>
                      </a:lnTo>
                      <a:lnTo>
                        <a:pt x="839" y="2515"/>
                      </a:lnTo>
                      <a:lnTo>
                        <a:pt x="830" y="2543"/>
                      </a:lnTo>
                      <a:lnTo>
                        <a:pt x="816" y="2568"/>
                      </a:lnTo>
                      <a:lnTo>
                        <a:pt x="797" y="2590"/>
                      </a:lnTo>
                      <a:lnTo>
                        <a:pt x="776" y="2609"/>
                      </a:lnTo>
                      <a:lnTo>
                        <a:pt x="749" y="2623"/>
                      </a:lnTo>
                      <a:lnTo>
                        <a:pt x="722" y="2631"/>
                      </a:lnTo>
                      <a:lnTo>
                        <a:pt x="692" y="2635"/>
                      </a:lnTo>
                      <a:lnTo>
                        <a:pt x="661" y="2631"/>
                      </a:lnTo>
                      <a:lnTo>
                        <a:pt x="633" y="2623"/>
                      </a:lnTo>
                      <a:lnTo>
                        <a:pt x="608" y="2609"/>
                      </a:lnTo>
                      <a:lnTo>
                        <a:pt x="586" y="2590"/>
                      </a:lnTo>
                      <a:lnTo>
                        <a:pt x="568" y="2568"/>
                      </a:lnTo>
                      <a:lnTo>
                        <a:pt x="555" y="2543"/>
                      </a:lnTo>
                      <a:lnTo>
                        <a:pt x="546" y="2515"/>
                      </a:lnTo>
                      <a:lnTo>
                        <a:pt x="543" y="2484"/>
                      </a:lnTo>
                      <a:lnTo>
                        <a:pt x="538" y="2484"/>
                      </a:lnTo>
                      <a:lnTo>
                        <a:pt x="535" y="2515"/>
                      </a:lnTo>
                      <a:lnTo>
                        <a:pt x="526" y="2543"/>
                      </a:lnTo>
                      <a:lnTo>
                        <a:pt x="512" y="2568"/>
                      </a:lnTo>
                      <a:lnTo>
                        <a:pt x="495" y="2590"/>
                      </a:lnTo>
                      <a:lnTo>
                        <a:pt x="472" y="2609"/>
                      </a:lnTo>
                      <a:lnTo>
                        <a:pt x="447" y="2623"/>
                      </a:lnTo>
                      <a:lnTo>
                        <a:pt x="419" y="2631"/>
                      </a:lnTo>
                      <a:lnTo>
                        <a:pt x="388" y="2635"/>
                      </a:lnTo>
                      <a:lnTo>
                        <a:pt x="359" y="2631"/>
                      </a:lnTo>
                      <a:lnTo>
                        <a:pt x="330" y="2623"/>
                      </a:lnTo>
                      <a:lnTo>
                        <a:pt x="305" y="2609"/>
                      </a:lnTo>
                      <a:lnTo>
                        <a:pt x="283" y="2590"/>
                      </a:lnTo>
                      <a:lnTo>
                        <a:pt x="264" y="2568"/>
                      </a:lnTo>
                      <a:lnTo>
                        <a:pt x="251" y="2543"/>
                      </a:lnTo>
                      <a:lnTo>
                        <a:pt x="242" y="2515"/>
                      </a:lnTo>
                      <a:lnTo>
                        <a:pt x="239" y="2484"/>
                      </a:lnTo>
                      <a:lnTo>
                        <a:pt x="239" y="1524"/>
                      </a:lnTo>
                      <a:lnTo>
                        <a:pt x="219" y="1537"/>
                      </a:lnTo>
                      <a:lnTo>
                        <a:pt x="198" y="1547"/>
                      </a:lnTo>
                      <a:lnTo>
                        <a:pt x="174" y="1553"/>
                      </a:lnTo>
                      <a:lnTo>
                        <a:pt x="149" y="1555"/>
                      </a:lnTo>
                      <a:lnTo>
                        <a:pt x="119" y="1552"/>
                      </a:lnTo>
                      <a:lnTo>
                        <a:pt x="91" y="1543"/>
                      </a:lnTo>
                      <a:lnTo>
                        <a:pt x="66" y="1529"/>
                      </a:lnTo>
                      <a:lnTo>
                        <a:pt x="43" y="1512"/>
                      </a:lnTo>
                      <a:lnTo>
                        <a:pt x="25" y="1489"/>
                      </a:lnTo>
                      <a:lnTo>
                        <a:pt x="12" y="1464"/>
                      </a:lnTo>
                      <a:lnTo>
                        <a:pt x="3" y="1435"/>
                      </a:lnTo>
                      <a:lnTo>
                        <a:pt x="0" y="1405"/>
                      </a:lnTo>
                      <a:lnTo>
                        <a:pt x="0" y="151"/>
                      </a:lnTo>
                      <a:lnTo>
                        <a:pt x="3" y="120"/>
                      </a:lnTo>
                      <a:lnTo>
                        <a:pt x="11" y="93"/>
                      </a:lnTo>
                      <a:lnTo>
                        <a:pt x="25" y="68"/>
                      </a:lnTo>
                      <a:lnTo>
                        <a:pt x="42" y="46"/>
                      </a:lnTo>
                      <a:lnTo>
                        <a:pt x="64" y="27"/>
                      </a:lnTo>
                      <a:lnTo>
                        <a:pt x="89" y="13"/>
                      </a:lnTo>
                      <a:lnTo>
                        <a:pt x="116" y="4"/>
                      </a:lnTo>
                      <a:lnTo>
                        <a:pt x="145" y="1"/>
                      </a:lnTo>
                      <a:lnTo>
                        <a:pt x="14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668">
                  <a:extLst>
                    <a:ext uri="{FF2B5EF4-FFF2-40B4-BE49-F238E27FC236}">
                      <a16:creationId xmlns:a16="http://schemas.microsoft.com/office/drawing/2014/main" id="{35B8F6EA-96BC-417F-8253-E41EB29BB237}"/>
                    </a:ext>
                  </a:extLst>
                </p:cNvPr>
                <p:cNvSpPr>
                  <a:spLocks/>
                </p:cNvSpPr>
                <p:nvPr/>
              </p:nvSpPr>
              <p:spPr bwMode="auto">
                <a:xfrm>
                  <a:off x="-1287462" y="812597"/>
                  <a:ext cx="128589" cy="144461"/>
                </a:xfrm>
                <a:custGeom>
                  <a:avLst/>
                  <a:gdLst>
                    <a:gd name="T0" fmla="*/ 316 w 569"/>
                    <a:gd name="T1" fmla="*/ 0 h 637"/>
                    <a:gd name="T2" fmla="*/ 360 w 569"/>
                    <a:gd name="T3" fmla="*/ 3 h 637"/>
                    <a:gd name="T4" fmla="*/ 402 w 569"/>
                    <a:gd name="T5" fmla="*/ 12 h 637"/>
                    <a:gd name="T6" fmla="*/ 441 w 569"/>
                    <a:gd name="T7" fmla="*/ 25 h 637"/>
                    <a:gd name="T8" fmla="*/ 477 w 569"/>
                    <a:gd name="T9" fmla="*/ 45 h 637"/>
                    <a:gd name="T10" fmla="*/ 511 w 569"/>
                    <a:gd name="T11" fmla="*/ 68 h 637"/>
                    <a:gd name="T12" fmla="*/ 541 w 569"/>
                    <a:gd name="T13" fmla="*/ 95 h 637"/>
                    <a:gd name="T14" fmla="*/ 569 w 569"/>
                    <a:gd name="T15" fmla="*/ 127 h 637"/>
                    <a:gd name="T16" fmla="*/ 548 w 569"/>
                    <a:gd name="T17" fmla="*/ 167 h 637"/>
                    <a:gd name="T18" fmla="*/ 532 w 569"/>
                    <a:gd name="T19" fmla="*/ 209 h 637"/>
                    <a:gd name="T20" fmla="*/ 520 w 569"/>
                    <a:gd name="T21" fmla="*/ 253 h 637"/>
                    <a:gd name="T22" fmla="*/ 512 w 569"/>
                    <a:gd name="T23" fmla="*/ 299 h 637"/>
                    <a:gd name="T24" fmla="*/ 510 w 569"/>
                    <a:gd name="T25" fmla="*/ 346 h 637"/>
                    <a:gd name="T26" fmla="*/ 512 w 569"/>
                    <a:gd name="T27" fmla="*/ 395 h 637"/>
                    <a:gd name="T28" fmla="*/ 521 w 569"/>
                    <a:gd name="T29" fmla="*/ 442 h 637"/>
                    <a:gd name="T30" fmla="*/ 534 w 569"/>
                    <a:gd name="T31" fmla="*/ 488 h 637"/>
                    <a:gd name="T32" fmla="*/ 551 w 569"/>
                    <a:gd name="T33" fmla="*/ 531 h 637"/>
                    <a:gd name="T34" fmla="*/ 521 w 569"/>
                    <a:gd name="T35" fmla="*/ 561 h 637"/>
                    <a:gd name="T36" fmla="*/ 486 w 569"/>
                    <a:gd name="T37" fmla="*/ 588 h 637"/>
                    <a:gd name="T38" fmla="*/ 448 w 569"/>
                    <a:gd name="T39" fmla="*/ 608 h 637"/>
                    <a:gd name="T40" fmla="*/ 407 w 569"/>
                    <a:gd name="T41" fmla="*/ 624 h 637"/>
                    <a:gd name="T42" fmla="*/ 363 w 569"/>
                    <a:gd name="T43" fmla="*/ 633 h 637"/>
                    <a:gd name="T44" fmla="*/ 316 w 569"/>
                    <a:gd name="T45" fmla="*/ 637 h 637"/>
                    <a:gd name="T46" fmla="*/ 274 w 569"/>
                    <a:gd name="T47" fmla="*/ 635 h 637"/>
                    <a:gd name="T48" fmla="*/ 232 w 569"/>
                    <a:gd name="T49" fmla="*/ 626 h 637"/>
                    <a:gd name="T50" fmla="*/ 193 w 569"/>
                    <a:gd name="T51" fmla="*/ 612 h 637"/>
                    <a:gd name="T52" fmla="*/ 156 w 569"/>
                    <a:gd name="T53" fmla="*/ 594 h 637"/>
                    <a:gd name="T54" fmla="*/ 123 w 569"/>
                    <a:gd name="T55" fmla="*/ 571 h 637"/>
                    <a:gd name="T56" fmla="*/ 92 w 569"/>
                    <a:gd name="T57" fmla="*/ 544 h 637"/>
                    <a:gd name="T58" fmla="*/ 66 w 569"/>
                    <a:gd name="T59" fmla="*/ 513 h 637"/>
                    <a:gd name="T60" fmla="*/ 43 w 569"/>
                    <a:gd name="T61" fmla="*/ 479 h 637"/>
                    <a:gd name="T62" fmla="*/ 25 w 569"/>
                    <a:gd name="T63" fmla="*/ 442 h 637"/>
                    <a:gd name="T64" fmla="*/ 10 w 569"/>
                    <a:gd name="T65" fmla="*/ 403 h 637"/>
                    <a:gd name="T66" fmla="*/ 2 w 569"/>
                    <a:gd name="T67" fmla="*/ 361 h 637"/>
                    <a:gd name="T68" fmla="*/ 0 w 569"/>
                    <a:gd name="T69" fmla="*/ 319 h 637"/>
                    <a:gd name="T70" fmla="*/ 3 w 569"/>
                    <a:gd name="T71" fmla="*/ 272 h 637"/>
                    <a:gd name="T72" fmla="*/ 13 w 569"/>
                    <a:gd name="T73" fmla="*/ 226 h 637"/>
                    <a:gd name="T74" fmla="*/ 29 w 569"/>
                    <a:gd name="T75" fmla="*/ 184 h 637"/>
                    <a:gd name="T76" fmla="*/ 51 w 569"/>
                    <a:gd name="T77" fmla="*/ 145 h 637"/>
                    <a:gd name="T78" fmla="*/ 77 w 569"/>
                    <a:gd name="T79" fmla="*/ 109 h 637"/>
                    <a:gd name="T80" fmla="*/ 108 w 569"/>
                    <a:gd name="T81" fmla="*/ 77 h 637"/>
                    <a:gd name="T82" fmla="*/ 144 w 569"/>
                    <a:gd name="T83" fmla="*/ 51 h 637"/>
                    <a:gd name="T84" fmla="*/ 183 w 569"/>
                    <a:gd name="T85" fmla="*/ 29 h 637"/>
                    <a:gd name="T86" fmla="*/ 225 w 569"/>
                    <a:gd name="T87" fmla="*/ 13 h 637"/>
                    <a:gd name="T88" fmla="*/ 269 w 569"/>
                    <a:gd name="T89" fmla="*/ 3 h 637"/>
                    <a:gd name="T90" fmla="*/ 316 w 569"/>
                    <a:gd name="T91"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37">
                      <a:moveTo>
                        <a:pt x="316" y="0"/>
                      </a:moveTo>
                      <a:lnTo>
                        <a:pt x="360" y="3"/>
                      </a:lnTo>
                      <a:lnTo>
                        <a:pt x="402" y="12"/>
                      </a:lnTo>
                      <a:lnTo>
                        <a:pt x="441" y="25"/>
                      </a:lnTo>
                      <a:lnTo>
                        <a:pt x="477" y="45"/>
                      </a:lnTo>
                      <a:lnTo>
                        <a:pt x="511" y="68"/>
                      </a:lnTo>
                      <a:lnTo>
                        <a:pt x="541" y="95"/>
                      </a:lnTo>
                      <a:lnTo>
                        <a:pt x="569" y="127"/>
                      </a:lnTo>
                      <a:lnTo>
                        <a:pt x="548" y="167"/>
                      </a:lnTo>
                      <a:lnTo>
                        <a:pt x="532" y="209"/>
                      </a:lnTo>
                      <a:lnTo>
                        <a:pt x="520" y="253"/>
                      </a:lnTo>
                      <a:lnTo>
                        <a:pt x="512" y="299"/>
                      </a:lnTo>
                      <a:lnTo>
                        <a:pt x="510" y="346"/>
                      </a:lnTo>
                      <a:lnTo>
                        <a:pt x="512" y="395"/>
                      </a:lnTo>
                      <a:lnTo>
                        <a:pt x="521" y="442"/>
                      </a:lnTo>
                      <a:lnTo>
                        <a:pt x="534" y="488"/>
                      </a:lnTo>
                      <a:lnTo>
                        <a:pt x="551" y="531"/>
                      </a:lnTo>
                      <a:lnTo>
                        <a:pt x="521" y="561"/>
                      </a:lnTo>
                      <a:lnTo>
                        <a:pt x="486" y="588"/>
                      </a:lnTo>
                      <a:lnTo>
                        <a:pt x="448" y="608"/>
                      </a:lnTo>
                      <a:lnTo>
                        <a:pt x="407" y="624"/>
                      </a:lnTo>
                      <a:lnTo>
                        <a:pt x="363" y="633"/>
                      </a:lnTo>
                      <a:lnTo>
                        <a:pt x="316" y="637"/>
                      </a:lnTo>
                      <a:lnTo>
                        <a:pt x="274" y="635"/>
                      </a:lnTo>
                      <a:lnTo>
                        <a:pt x="232" y="626"/>
                      </a:lnTo>
                      <a:lnTo>
                        <a:pt x="193" y="612"/>
                      </a:lnTo>
                      <a:lnTo>
                        <a:pt x="156" y="594"/>
                      </a:lnTo>
                      <a:lnTo>
                        <a:pt x="123" y="571"/>
                      </a:lnTo>
                      <a:lnTo>
                        <a:pt x="92" y="544"/>
                      </a:lnTo>
                      <a:lnTo>
                        <a:pt x="66" y="513"/>
                      </a:lnTo>
                      <a:lnTo>
                        <a:pt x="43" y="479"/>
                      </a:lnTo>
                      <a:lnTo>
                        <a:pt x="25" y="442"/>
                      </a:lnTo>
                      <a:lnTo>
                        <a:pt x="10" y="403"/>
                      </a:lnTo>
                      <a:lnTo>
                        <a:pt x="2" y="361"/>
                      </a:lnTo>
                      <a:lnTo>
                        <a:pt x="0" y="319"/>
                      </a:lnTo>
                      <a:lnTo>
                        <a:pt x="3" y="272"/>
                      </a:lnTo>
                      <a:lnTo>
                        <a:pt x="13" y="226"/>
                      </a:lnTo>
                      <a:lnTo>
                        <a:pt x="29" y="184"/>
                      </a:lnTo>
                      <a:lnTo>
                        <a:pt x="51" y="145"/>
                      </a:lnTo>
                      <a:lnTo>
                        <a:pt x="77" y="109"/>
                      </a:lnTo>
                      <a:lnTo>
                        <a:pt x="108" y="77"/>
                      </a:lnTo>
                      <a:lnTo>
                        <a:pt x="144" y="51"/>
                      </a:lnTo>
                      <a:lnTo>
                        <a:pt x="183" y="29"/>
                      </a:lnTo>
                      <a:lnTo>
                        <a:pt x="225" y="13"/>
                      </a:lnTo>
                      <a:lnTo>
                        <a:pt x="269" y="3"/>
                      </a:lnTo>
                      <a:lnTo>
                        <a:pt x="3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669">
                  <a:extLst>
                    <a:ext uri="{FF2B5EF4-FFF2-40B4-BE49-F238E27FC236}">
                      <a16:creationId xmlns:a16="http://schemas.microsoft.com/office/drawing/2014/main" id="{D4A981F5-A8FE-9B8C-F3BD-2CA9108E116D}"/>
                    </a:ext>
                  </a:extLst>
                </p:cNvPr>
                <p:cNvSpPr>
                  <a:spLocks/>
                </p:cNvSpPr>
                <p:nvPr/>
              </p:nvSpPr>
              <p:spPr bwMode="auto">
                <a:xfrm>
                  <a:off x="-1328738" y="968172"/>
                  <a:ext cx="166689" cy="549280"/>
                </a:xfrm>
                <a:custGeom>
                  <a:avLst/>
                  <a:gdLst>
                    <a:gd name="T0" fmla="*/ 375 w 735"/>
                    <a:gd name="T1" fmla="*/ 0 h 2422"/>
                    <a:gd name="T2" fmla="*/ 514 w 735"/>
                    <a:gd name="T3" fmla="*/ 0 h 2422"/>
                    <a:gd name="T4" fmla="*/ 605 w 735"/>
                    <a:gd name="T5" fmla="*/ 0 h 2422"/>
                    <a:gd name="T6" fmla="*/ 554 w 735"/>
                    <a:gd name="T7" fmla="*/ 47 h 2422"/>
                    <a:gd name="T8" fmla="*/ 517 w 735"/>
                    <a:gd name="T9" fmla="*/ 106 h 2422"/>
                    <a:gd name="T10" fmla="*/ 497 w 735"/>
                    <a:gd name="T11" fmla="*/ 173 h 2422"/>
                    <a:gd name="T12" fmla="*/ 494 w 735"/>
                    <a:gd name="T13" fmla="*/ 1465 h 2422"/>
                    <a:gd name="T14" fmla="*/ 506 w 735"/>
                    <a:gd name="T15" fmla="*/ 1543 h 2422"/>
                    <a:gd name="T16" fmla="*/ 540 w 735"/>
                    <a:gd name="T17" fmla="*/ 1612 h 2422"/>
                    <a:gd name="T18" fmla="*/ 592 w 735"/>
                    <a:gd name="T19" fmla="*/ 1667 h 2422"/>
                    <a:gd name="T20" fmla="*/ 657 w 735"/>
                    <a:gd name="T21" fmla="*/ 1704 h 2422"/>
                    <a:gd name="T22" fmla="*/ 735 w 735"/>
                    <a:gd name="T23" fmla="*/ 1721 h 2422"/>
                    <a:gd name="T24" fmla="*/ 714 w 735"/>
                    <a:gd name="T25" fmla="*/ 2398 h 2422"/>
                    <a:gd name="T26" fmla="*/ 664 w 735"/>
                    <a:gd name="T27" fmla="*/ 2419 h 2422"/>
                    <a:gd name="T28" fmla="*/ 608 w 735"/>
                    <a:gd name="T29" fmla="*/ 2419 h 2422"/>
                    <a:gd name="T30" fmla="*/ 559 w 735"/>
                    <a:gd name="T31" fmla="*/ 2399 h 2422"/>
                    <a:gd name="T32" fmla="*/ 522 w 735"/>
                    <a:gd name="T33" fmla="*/ 2362 h 2422"/>
                    <a:gd name="T34" fmla="*/ 502 w 735"/>
                    <a:gd name="T35" fmla="*/ 2311 h 2422"/>
                    <a:gd name="T36" fmla="*/ 495 w 735"/>
                    <a:gd name="T37" fmla="*/ 2284 h 2422"/>
                    <a:gd name="T38" fmla="*/ 484 w 735"/>
                    <a:gd name="T39" fmla="*/ 2338 h 2422"/>
                    <a:gd name="T40" fmla="*/ 455 w 735"/>
                    <a:gd name="T41" fmla="*/ 2381 h 2422"/>
                    <a:gd name="T42" fmla="*/ 411 w 735"/>
                    <a:gd name="T43" fmla="*/ 2411 h 2422"/>
                    <a:gd name="T44" fmla="*/ 358 w 735"/>
                    <a:gd name="T45" fmla="*/ 2422 h 2422"/>
                    <a:gd name="T46" fmla="*/ 304 w 735"/>
                    <a:gd name="T47" fmla="*/ 2411 h 2422"/>
                    <a:gd name="T48" fmla="*/ 260 w 735"/>
                    <a:gd name="T49" fmla="*/ 2381 h 2422"/>
                    <a:gd name="T50" fmla="*/ 231 w 735"/>
                    <a:gd name="T51" fmla="*/ 2338 h 2422"/>
                    <a:gd name="T52" fmla="*/ 220 w 735"/>
                    <a:gd name="T53" fmla="*/ 2284 h 2422"/>
                    <a:gd name="T54" fmla="*/ 202 w 735"/>
                    <a:gd name="T55" fmla="*/ 1413 h 2422"/>
                    <a:gd name="T56" fmla="*/ 160 w 735"/>
                    <a:gd name="T57" fmla="*/ 1428 h 2422"/>
                    <a:gd name="T58" fmla="*/ 110 w 735"/>
                    <a:gd name="T59" fmla="*/ 1426 h 2422"/>
                    <a:gd name="T60" fmla="*/ 61 w 735"/>
                    <a:gd name="T61" fmla="*/ 1406 h 2422"/>
                    <a:gd name="T62" fmla="*/ 24 w 735"/>
                    <a:gd name="T63" fmla="*/ 1369 h 2422"/>
                    <a:gd name="T64" fmla="*/ 3 w 735"/>
                    <a:gd name="T65" fmla="*/ 1319 h 2422"/>
                    <a:gd name="T66" fmla="*/ 0 w 735"/>
                    <a:gd name="T67" fmla="*/ 138 h 2422"/>
                    <a:gd name="T68" fmla="*/ 11 w 735"/>
                    <a:gd name="T69" fmla="*/ 85 h 2422"/>
                    <a:gd name="T70" fmla="*/ 39 w 735"/>
                    <a:gd name="T71" fmla="*/ 42 h 2422"/>
                    <a:gd name="T72" fmla="*/ 82 w 735"/>
                    <a:gd name="T73" fmla="*/ 12 h 2422"/>
                    <a:gd name="T74" fmla="*/ 134 w 735"/>
                    <a:gd name="T75" fmla="*/ 1 h 2422"/>
                    <a:gd name="T76" fmla="*/ 292 w 735"/>
                    <a:gd name="T77" fmla="*/ 0 h 2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5" h="2422">
                      <a:moveTo>
                        <a:pt x="332" y="0"/>
                      </a:moveTo>
                      <a:lnTo>
                        <a:pt x="375" y="0"/>
                      </a:lnTo>
                      <a:lnTo>
                        <a:pt x="467" y="0"/>
                      </a:lnTo>
                      <a:lnTo>
                        <a:pt x="514" y="0"/>
                      </a:lnTo>
                      <a:lnTo>
                        <a:pt x="560" y="0"/>
                      </a:lnTo>
                      <a:lnTo>
                        <a:pt x="605" y="0"/>
                      </a:lnTo>
                      <a:lnTo>
                        <a:pt x="578" y="22"/>
                      </a:lnTo>
                      <a:lnTo>
                        <a:pt x="554" y="47"/>
                      </a:lnTo>
                      <a:lnTo>
                        <a:pt x="533" y="75"/>
                      </a:lnTo>
                      <a:lnTo>
                        <a:pt x="517" y="106"/>
                      </a:lnTo>
                      <a:lnTo>
                        <a:pt x="505" y="138"/>
                      </a:lnTo>
                      <a:lnTo>
                        <a:pt x="497" y="173"/>
                      </a:lnTo>
                      <a:lnTo>
                        <a:pt x="494" y="211"/>
                      </a:lnTo>
                      <a:lnTo>
                        <a:pt x="494" y="1465"/>
                      </a:lnTo>
                      <a:lnTo>
                        <a:pt x="497" y="1505"/>
                      </a:lnTo>
                      <a:lnTo>
                        <a:pt x="506" y="1543"/>
                      </a:lnTo>
                      <a:lnTo>
                        <a:pt x="520" y="1579"/>
                      </a:lnTo>
                      <a:lnTo>
                        <a:pt x="540" y="1612"/>
                      </a:lnTo>
                      <a:lnTo>
                        <a:pt x="564" y="1641"/>
                      </a:lnTo>
                      <a:lnTo>
                        <a:pt x="592" y="1667"/>
                      </a:lnTo>
                      <a:lnTo>
                        <a:pt x="624" y="1688"/>
                      </a:lnTo>
                      <a:lnTo>
                        <a:pt x="657" y="1704"/>
                      </a:lnTo>
                      <a:lnTo>
                        <a:pt x="695" y="1716"/>
                      </a:lnTo>
                      <a:lnTo>
                        <a:pt x="735" y="1721"/>
                      </a:lnTo>
                      <a:lnTo>
                        <a:pt x="735" y="2381"/>
                      </a:lnTo>
                      <a:lnTo>
                        <a:pt x="714" y="2398"/>
                      </a:lnTo>
                      <a:lnTo>
                        <a:pt x="690" y="2411"/>
                      </a:lnTo>
                      <a:lnTo>
                        <a:pt x="664" y="2419"/>
                      </a:lnTo>
                      <a:lnTo>
                        <a:pt x="637" y="2422"/>
                      </a:lnTo>
                      <a:lnTo>
                        <a:pt x="608" y="2419"/>
                      </a:lnTo>
                      <a:lnTo>
                        <a:pt x="583" y="2411"/>
                      </a:lnTo>
                      <a:lnTo>
                        <a:pt x="559" y="2399"/>
                      </a:lnTo>
                      <a:lnTo>
                        <a:pt x="539" y="2381"/>
                      </a:lnTo>
                      <a:lnTo>
                        <a:pt x="522" y="2362"/>
                      </a:lnTo>
                      <a:lnTo>
                        <a:pt x="509" y="2338"/>
                      </a:lnTo>
                      <a:lnTo>
                        <a:pt x="502" y="2311"/>
                      </a:lnTo>
                      <a:lnTo>
                        <a:pt x="498" y="2284"/>
                      </a:lnTo>
                      <a:lnTo>
                        <a:pt x="495" y="2284"/>
                      </a:lnTo>
                      <a:lnTo>
                        <a:pt x="492" y="2311"/>
                      </a:lnTo>
                      <a:lnTo>
                        <a:pt x="484" y="2338"/>
                      </a:lnTo>
                      <a:lnTo>
                        <a:pt x="472" y="2362"/>
                      </a:lnTo>
                      <a:lnTo>
                        <a:pt x="455" y="2381"/>
                      </a:lnTo>
                      <a:lnTo>
                        <a:pt x="434" y="2399"/>
                      </a:lnTo>
                      <a:lnTo>
                        <a:pt x="411" y="2411"/>
                      </a:lnTo>
                      <a:lnTo>
                        <a:pt x="385" y="2419"/>
                      </a:lnTo>
                      <a:lnTo>
                        <a:pt x="358" y="2422"/>
                      </a:lnTo>
                      <a:lnTo>
                        <a:pt x="330" y="2419"/>
                      </a:lnTo>
                      <a:lnTo>
                        <a:pt x="304" y="2411"/>
                      </a:lnTo>
                      <a:lnTo>
                        <a:pt x="281" y="2399"/>
                      </a:lnTo>
                      <a:lnTo>
                        <a:pt x="260" y="2381"/>
                      </a:lnTo>
                      <a:lnTo>
                        <a:pt x="244" y="2362"/>
                      </a:lnTo>
                      <a:lnTo>
                        <a:pt x="231" y="2338"/>
                      </a:lnTo>
                      <a:lnTo>
                        <a:pt x="223" y="2311"/>
                      </a:lnTo>
                      <a:lnTo>
                        <a:pt x="220" y="2284"/>
                      </a:lnTo>
                      <a:lnTo>
                        <a:pt x="220" y="1401"/>
                      </a:lnTo>
                      <a:lnTo>
                        <a:pt x="202" y="1413"/>
                      </a:lnTo>
                      <a:lnTo>
                        <a:pt x="182" y="1422"/>
                      </a:lnTo>
                      <a:lnTo>
                        <a:pt x="160" y="1428"/>
                      </a:lnTo>
                      <a:lnTo>
                        <a:pt x="138" y="1430"/>
                      </a:lnTo>
                      <a:lnTo>
                        <a:pt x="110" y="1426"/>
                      </a:lnTo>
                      <a:lnTo>
                        <a:pt x="84" y="1419"/>
                      </a:lnTo>
                      <a:lnTo>
                        <a:pt x="61" y="1406"/>
                      </a:lnTo>
                      <a:lnTo>
                        <a:pt x="40" y="1389"/>
                      </a:lnTo>
                      <a:lnTo>
                        <a:pt x="24" y="1369"/>
                      </a:lnTo>
                      <a:lnTo>
                        <a:pt x="11" y="1346"/>
                      </a:lnTo>
                      <a:lnTo>
                        <a:pt x="3" y="1319"/>
                      </a:lnTo>
                      <a:lnTo>
                        <a:pt x="0" y="1291"/>
                      </a:lnTo>
                      <a:lnTo>
                        <a:pt x="0" y="138"/>
                      </a:lnTo>
                      <a:lnTo>
                        <a:pt x="2" y="111"/>
                      </a:lnTo>
                      <a:lnTo>
                        <a:pt x="11" y="85"/>
                      </a:lnTo>
                      <a:lnTo>
                        <a:pt x="23" y="62"/>
                      </a:lnTo>
                      <a:lnTo>
                        <a:pt x="39" y="42"/>
                      </a:lnTo>
                      <a:lnTo>
                        <a:pt x="59" y="25"/>
                      </a:lnTo>
                      <a:lnTo>
                        <a:pt x="82" y="12"/>
                      </a:lnTo>
                      <a:lnTo>
                        <a:pt x="107" y="4"/>
                      </a:lnTo>
                      <a:lnTo>
                        <a:pt x="134" y="1"/>
                      </a:lnTo>
                      <a:lnTo>
                        <a:pt x="134" y="0"/>
                      </a:lnTo>
                      <a:lnTo>
                        <a:pt x="292" y="0"/>
                      </a:lnTo>
                      <a:lnTo>
                        <a:pt x="3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670">
                  <a:extLst>
                    <a:ext uri="{FF2B5EF4-FFF2-40B4-BE49-F238E27FC236}">
                      <a16:creationId xmlns:a16="http://schemas.microsoft.com/office/drawing/2014/main" id="{1D58FD99-2657-7105-1F75-19636018DDDD}"/>
                    </a:ext>
                  </a:extLst>
                </p:cNvPr>
                <p:cNvSpPr>
                  <a:spLocks/>
                </p:cNvSpPr>
                <p:nvPr/>
              </p:nvSpPr>
              <p:spPr bwMode="auto">
                <a:xfrm>
                  <a:off x="-981075" y="812597"/>
                  <a:ext cx="128589" cy="144461"/>
                </a:xfrm>
                <a:custGeom>
                  <a:avLst/>
                  <a:gdLst>
                    <a:gd name="T0" fmla="*/ 252 w 569"/>
                    <a:gd name="T1" fmla="*/ 0 h 637"/>
                    <a:gd name="T2" fmla="*/ 299 w 569"/>
                    <a:gd name="T3" fmla="*/ 3 h 637"/>
                    <a:gd name="T4" fmla="*/ 344 w 569"/>
                    <a:gd name="T5" fmla="*/ 13 h 637"/>
                    <a:gd name="T6" fmla="*/ 385 w 569"/>
                    <a:gd name="T7" fmla="*/ 29 h 637"/>
                    <a:gd name="T8" fmla="*/ 425 w 569"/>
                    <a:gd name="T9" fmla="*/ 51 h 637"/>
                    <a:gd name="T10" fmla="*/ 461 w 569"/>
                    <a:gd name="T11" fmla="*/ 77 h 637"/>
                    <a:gd name="T12" fmla="*/ 492 w 569"/>
                    <a:gd name="T13" fmla="*/ 109 h 637"/>
                    <a:gd name="T14" fmla="*/ 518 w 569"/>
                    <a:gd name="T15" fmla="*/ 145 h 637"/>
                    <a:gd name="T16" fmla="*/ 540 w 569"/>
                    <a:gd name="T17" fmla="*/ 184 h 637"/>
                    <a:gd name="T18" fmla="*/ 556 w 569"/>
                    <a:gd name="T19" fmla="*/ 226 h 637"/>
                    <a:gd name="T20" fmla="*/ 566 w 569"/>
                    <a:gd name="T21" fmla="*/ 272 h 637"/>
                    <a:gd name="T22" fmla="*/ 569 w 569"/>
                    <a:gd name="T23" fmla="*/ 319 h 637"/>
                    <a:gd name="T24" fmla="*/ 567 w 569"/>
                    <a:gd name="T25" fmla="*/ 361 h 637"/>
                    <a:gd name="T26" fmla="*/ 558 w 569"/>
                    <a:gd name="T27" fmla="*/ 403 h 637"/>
                    <a:gd name="T28" fmla="*/ 544 w 569"/>
                    <a:gd name="T29" fmla="*/ 442 h 637"/>
                    <a:gd name="T30" fmla="*/ 526 w 569"/>
                    <a:gd name="T31" fmla="*/ 479 h 637"/>
                    <a:gd name="T32" fmla="*/ 503 w 569"/>
                    <a:gd name="T33" fmla="*/ 513 h 637"/>
                    <a:gd name="T34" fmla="*/ 477 w 569"/>
                    <a:gd name="T35" fmla="*/ 544 h 637"/>
                    <a:gd name="T36" fmla="*/ 446 w 569"/>
                    <a:gd name="T37" fmla="*/ 571 h 637"/>
                    <a:gd name="T38" fmla="*/ 413 w 569"/>
                    <a:gd name="T39" fmla="*/ 594 h 637"/>
                    <a:gd name="T40" fmla="*/ 376 w 569"/>
                    <a:gd name="T41" fmla="*/ 612 h 637"/>
                    <a:gd name="T42" fmla="*/ 336 w 569"/>
                    <a:gd name="T43" fmla="*/ 626 h 637"/>
                    <a:gd name="T44" fmla="*/ 295 w 569"/>
                    <a:gd name="T45" fmla="*/ 635 h 637"/>
                    <a:gd name="T46" fmla="*/ 252 w 569"/>
                    <a:gd name="T47" fmla="*/ 637 h 637"/>
                    <a:gd name="T48" fmla="*/ 206 w 569"/>
                    <a:gd name="T49" fmla="*/ 633 h 637"/>
                    <a:gd name="T50" fmla="*/ 162 w 569"/>
                    <a:gd name="T51" fmla="*/ 624 h 637"/>
                    <a:gd name="T52" fmla="*/ 121 w 569"/>
                    <a:gd name="T53" fmla="*/ 608 h 637"/>
                    <a:gd name="T54" fmla="*/ 83 w 569"/>
                    <a:gd name="T55" fmla="*/ 588 h 637"/>
                    <a:gd name="T56" fmla="*/ 48 w 569"/>
                    <a:gd name="T57" fmla="*/ 561 h 637"/>
                    <a:gd name="T58" fmla="*/ 18 w 569"/>
                    <a:gd name="T59" fmla="*/ 532 h 637"/>
                    <a:gd name="T60" fmla="*/ 35 w 569"/>
                    <a:gd name="T61" fmla="*/ 488 h 637"/>
                    <a:gd name="T62" fmla="*/ 48 w 569"/>
                    <a:gd name="T63" fmla="*/ 443 h 637"/>
                    <a:gd name="T64" fmla="*/ 57 w 569"/>
                    <a:gd name="T65" fmla="*/ 395 h 637"/>
                    <a:gd name="T66" fmla="*/ 60 w 569"/>
                    <a:gd name="T67" fmla="*/ 346 h 637"/>
                    <a:gd name="T68" fmla="*/ 57 w 569"/>
                    <a:gd name="T69" fmla="*/ 299 h 637"/>
                    <a:gd name="T70" fmla="*/ 49 w 569"/>
                    <a:gd name="T71" fmla="*/ 253 h 637"/>
                    <a:gd name="T72" fmla="*/ 37 w 569"/>
                    <a:gd name="T73" fmla="*/ 209 h 637"/>
                    <a:gd name="T74" fmla="*/ 21 w 569"/>
                    <a:gd name="T75" fmla="*/ 166 h 637"/>
                    <a:gd name="T76" fmla="*/ 0 w 569"/>
                    <a:gd name="T77" fmla="*/ 125 h 637"/>
                    <a:gd name="T78" fmla="*/ 27 w 569"/>
                    <a:gd name="T79" fmla="*/ 95 h 637"/>
                    <a:gd name="T80" fmla="*/ 58 w 569"/>
                    <a:gd name="T81" fmla="*/ 68 h 637"/>
                    <a:gd name="T82" fmla="*/ 92 w 569"/>
                    <a:gd name="T83" fmla="*/ 45 h 637"/>
                    <a:gd name="T84" fmla="*/ 128 w 569"/>
                    <a:gd name="T85" fmla="*/ 25 h 637"/>
                    <a:gd name="T86" fmla="*/ 167 w 569"/>
                    <a:gd name="T87" fmla="*/ 12 h 637"/>
                    <a:gd name="T88" fmla="*/ 209 w 569"/>
                    <a:gd name="T89" fmla="*/ 3 h 637"/>
                    <a:gd name="T90" fmla="*/ 252 w 569"/>
                    <a:gd name="T91"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37">
                      <a:moveTo>
                        <a:pt x="252" y="0"/>
                      </a:moveTo>
                      <a:lnTo>
                        <a:pt x="299" y="3"/>
                      </a:lnTo>
                      <a:lnTo>
                        <a:pt x="344" y="13"/>
                      </a:lnTo>
                      <a:lnTo>
                        <a:pt x="385" y="29"/>
                      </a:lnTo>
                      <a:lnTo>
                        <a:pt x="425" y="51"/>
                      </a:lnTo>
                      <a:lnTo>
                        <a:pt x="461" y="77"/>
                      </a:lnTo>
                      <a:lnTo>
                        <a:pt x="492" y="109"/>
                      </a:lnTo>
                      <a:lnTo>
                        <a:pt x="518" y="145"/>
                      </a:lnTo>
                      <a:lnTo>
                        <a:pt x="540" y="184"/>
                      </a:lnTo>
                      <a:lnTo>
                        <a:pt x="556" y="226"/>
                      </a:lnTo>
                      <a:lnTo>
                        <a:pt x="566" y="272"/>
                      </a:lnTo>
                      <a:lnTo>
                        <a:pt x="569" y="319"/>
                      </a:lnTo>
                      <a:lnTo>
                        <a:pt x="567" y="361"/>
                      </a:lnTo>
                      <a:lnTo>
                        <a:pt x="558" y="403"/>
                      </a:lnTo>
                      <a:lnTo>
                        <a:pt x="544" y="442"/>
                      </a:lnTo>
                      <a:lnTo>
                        <a:pt x="526" y="479"/>
                      </a:lnTo>
                      <a:lnTo>
                        <a:pt x="503" y="513"/>
                      </a:lnTo>
                      <a:lnTo>
                        <a:pt x="477" y="544"/>
                      </a:lnTo>
                      <a:lnTo>
                        <a:pt x="446" y="571"/>
                      </a:lnTo>
                      <a:lnTo>
                        <a:pt x="413" y="594"/>
                      </a:lnTo>
                      <a:lnTo>
                        <a:pt x="376" y="612"/>
                      </a:lnTo>
                      <a:lnTo>
                        <a:pt x="336" y="626"/>
                      </a:lnTo>
                      <a:lnTo>
                        <a:pt x="295" y="635"/>
                      </a:lnTo>
                      <a:lnTo>
                        <a:pt x="252" y="637"/>
                      </a:lnTo>
                      <a:lnTo>
                        <a:pt x="206" y="633"/>
                      </a:lnTo>
                      <a:lnTo>
                        <a:pt x="162" y="624"/>
                      </a:lnTo>
                      <a:lnTo>
                        <a:pt x="121" y="608"/>
                      </a:lnTo>
                      <a:lnTo>
                        <a:pt x="83" y="588"/>
                      </a:lnTo>
                      <a:lnTo>
                        <a:pt x="48" y="561"/>
                      </a:lnTo>
                      <a:lnTo>
                        <a:pt x="18" y="532"/>
                      </a:lnTo>
                      <a:lnTo>
                        <a:pt x="35" y="488"/>
                      </a:lnTo>
                      <a:lnTo>
                        <a:pt x="48" y="443"/>
                      </a:lnTo>
                      <a:lnTo>
                        <a:pt x="57" y="395"/>
                      </a:lnTo>
                      <a:lnTo>
                        <a:pt x="60" y="346"/>
                      </a:lnTo>
                      <a:lnTo>
                        <a:pt x="57" y="299"/>
                      </a:lnTo>
                      <a:lnTo>
                        <a:pt x="49" y="253"/>
                      </a:lnTo>
                      <a:lnTo>
                        <a:pt x="37" y="209"/>
                      </a:lnTo>
                      <a:lnTo>
                        <a:pt x="21" y="166"/>
                      </a:lnTo>
                      <a:lnTo>
                        <a:pt x="0" y="125"/>
                      </a:lnTo>
                      <a:lnTo>
                        <a:pt x="27" y="95"/>
                      </a:lnTo>
                      <a:lnTo>
                        <a:pt x="58" y="68"/>
                      </a:lnTo>
                      <a:lnTo>
                        <a:pt x="92" y="45"/>
                      </a:lnTo>
                      <a:lnTo>
                        <a:pt x="128" y="25"/>
                      </a:lnTo>
                      <a:lnTo>
                        <a:pt x="167" y="12"/>
                      </a:lnTo>
                      <a:lnTo>
                        <a:pt x="209" y="3"/>
                      </a:lnTo>
                      <a:lnTo>
                        <a:pt x="25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Freeform 671">
                  <a:extLst>
                    <a:ext uri="{FF2B5EF4-FFF2-40B4-BE49-F238E27FC236}">
                      <a16:creationId xmlns:a16="http://schemas.microsoft.com/office/drawing/2014/main" id="{CBF6D43A-1409-1DAD-4015-E7F4B92E51BC}"/>
                    </a:ext>
                  </a:extLst>
                </p:cNvPr>
                <p:cNvSpPr>
                  <a:spLocks/>
                </p:cNvSpPr>
                <p:nvPr/>
              </p:nvSpPr>
              <p:spPr bwMode="auto">
                <a:xfrm>
                  <a:off x="-977902" y="968172"/>
                  <a:ext cx="166689" cy="549280"/>
                </a:xfrm>
                <a:custGeom>
                  <a:avLst/>
                  <a:gdLst>
                    <a:gd name="T0" fmla="*/ 514 w 734"/>
                    <a:gd name="T1" fmla="*/ 0 h 2422"/>
                    <a:gd name="T2" fmla="*/ 584 w 734"/>
                    <a:gd name="T3" fmla="*/ 0 h 2422"/>
                    <a:gd name="T4" fmla="*/ 599 w 734"/>
                    <a:gd name="T5" fmla="*/ 0 h 2422"/>
                    <a:gd name="T6" fmla="*/ 626 w 734"/>
                    <a:gd name="T7" fmla="*/ 4 h 2422"/>
                    <a:gd name="T8" fmla="*/ 675 w 734"/>
                    <a:gd name="T9" fmla="*/ 25 h 2422"/>
                    <a:gd name="T10" fmla="*/ 711 w 734"/>
                    <a:gd name="T11" fmla="*/ 62 h 2422"/>
                    <a:gd name="T12" fmla="*/ 731 w 734"/>
                    <a:gd name="T13" fmla="*/ 111 h 2422"/>
                    <a:gd name="T14" fmla="*/ 734 w 734"/>
                    <a:gd name="T15" fmla="*/ 1291 h 2422"/>
                    <a:gd name="T16" fmla="*/ 723 w 734"/>
                    <a:gd name="T17" fmla="*/ 1346 h 2422"/>
                    <a:gd name="T18" fmla="*/ 694 w 734"/>
                    <a:gd name="T19" fmla="*/ 1389 h 2422"/>
                    <a:gd name="T20" fmla="*/ 650 w 734"/>
                    <a:gd name="T21" fmla="*/ 1419 h 2422"/>
                    <a:gd name="T22" fmla="*/ 597 w 734"/>
                    <a:gd name="T23" fmla="*/ 1430 h 2422"/>
                    <a:gd name="T24" fmla="*/ 552 w 734"/>
                    <a:gd name="T25" fmla="*/ 1422 h 2422"/>
                    <a:gd name="T26" fmla="*/ 513 w 734"/>
                    <a:gd name="T27" fmla="*/ 1401 h 2422"/>
                    <a:gd name="T28" fmla="*/ 511 w 734"/>
                    <a:gd name="T29" fmla="*/ 2311 h 2422"/>
                    <a:gd name="T30" fmla="*/ 490 w 734"/>
                    <a:gd name="T31" fmla="*/ 2362 h 2422"/>
                    <a:gd name="T32" fmla="*/ 453 w 734"/>
                    <a:gd name="T33" fmla="*/ 2399 h 2422"/>
                    <a:gd name="T34" fmla="*/ 404 w 734"/>
                    <a:gd name="T35" fmla="*/ 2419 h 2422"/>
                    <a:gd name="T36" fmla="*/ 349 w 734"/>
                    <a:gd name="T37" fmla="*/ 2419 h 2422"/>
                    <a:gd name="T38" fmla="*/ 300 w 734"/>
                    <a:gd name="T39" fmla="*/ 2399 h 2422"/>
                    <a:gd name="T40" fmla="*/ 263 w 734"/>
                    <a:gd name="T41" fmla="*/ 2362 h 2422"/>
                    <a:gd name="T42" fmla="*/ 242 w 734"/>
                    <a:gd name="T43" fmla="*/ 2311 h 2422"/>
                    <a:gd name="T44" fmla="*/ 236 w 734"/>
                    <a:gd name="T45" fmla="*/ 2284 h 2422"/>
                    <a:gd name="T46" fmla="*/ 225 w 734"/>
                    <a:gd name="T47" fmla="*/ 2338 h 2422"/>
                    <a:gd name="T48" fmla="*/ 194 w 734"/>
                    <a:gd name="T49" fmla="*/ 2381 h 2422"/>
                    <a:gd name="T50" fmla="*/ 151 w 734"/>
                    <a:gd name="T51" fmla="*/ 2411 h 2422"/>
                    <a:gd name="T52" fmla="*/ 97 w 734"/>
                    <a:gd name="T53" fmla="*/ 2422 h 2422"/>
                    <a:gd name="T54" fmla="*/ 44 w 734"/>
                    <a:gd name="T55" fmla="*/ 2411 h 2422"/>
                    <a:gd name="T56" fmla="*/ 0 w 734"/>
                    <a:gd name="T57" fmla="*/ 2381 h 2422"/>
                    <a:gd name="T58" fmla="*/ 40 w 734"/>
                    <a:gd name="T59" fmla="*/ 1716 h 2422"/>
                    <a:gd name="T60" fmla="*/ 110 w 734"/>
                    <a:gd name="T61" fmla="*/ 1688 h 2422"/>
                    <a:gd name="T62" fmla="*/ 170 w 734"/>
                    <a:gd name="T63" fmla="*/ 1641 h 2422"/>
                    <a:gd name="T64" fmla="*/ 213 w 734"/>
                    <a:gd name="T65" fmla="*/ 1578 h 2422"/>
                    <a:gd name="T66" fmla="*/ 237 w 734"/>
                    <a:gd name="T67" fmla="*/ 1505 h 2422"/>
                    <a:gd name="T68" fmla="*/ 239 w 734"/>
                    <a:gd name="T69" fmla="*/ 211 h 2422"/>
                    <a:gd name="T70" fmla="*/ 229 w 734"/>
                    <a:gd name="T71" fmla="*/ 138 h 2422"/>
                    <a:gd name="T72" fmla="*/ 201 w 734"/>
                    <a:gd name="T73" fmla="*/ 75 h 2422"/>
                    <a:gd name="T74" fmla="*/ 157 w 734"/>
                    <a:gd name="T75" fmla="*/ 22 h 2422"/>
                    <a:gd name="T76" fmla="*/ 442 w 734"/>
                    <a:gd name="T77" fmla="*/ 0 h 2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4" h="2422">
                      <a:moveTo>
                        <a:pt x="480" y="0"/>
                      </a:moveTo>
                      <a:lnTo>
                        <a:pt x="514" y="0"/>
                      </a:lnTo>
                      <a:lnTo>
                        <a:pt x="566" y="0"/>
                      </a:lnTo>
                      <a:lnTo>
                        <a:pt x="584" y="0"/>
                      </a:lnTo>
                      <a:lnTo>
                        <a:pt x="596" y="0"/>
                      </a:lnTo>
                      <a:lnTo>
                        <a:pt x="599" y="0"/>
                      </a:lnTo>
                      <a:lnTo>
                        <a:pt x="599" y="1"/>
                      </a:lnTo>
                      <a:lnTo>
                        <a:pt x="626" y="4"/>
                      </a:lnTo>
                      <a:lnTo>
                        <a:pt x="652" y="12"/>
                      </a:lnTo>
                      <a:lnTo>
                        <a:pt x="675" y="25"/>
                      </a:lnTo>
                      <a:lnTo>
                        <a:pt x="695" y="42"/>
                      </a:lnTo>
                      <a:lnTo>
                        <a:pt x="711" y="62"/>
                      </a:lnTo>
                      <a:lnTo>
                        <a:pt x="723" y="85"/>
                      </a:lnTo>
                      <a:lnTo>
                        <a:pt x="731" y="111"/>
                      </a:lnTo>
                      <a:lnTo>
                        <a:pt x="734" y="138"/>
                      </a:lnTo>
                      <a:lnTo>
                        <a:pt x="734" y="1291"/>
                      </a:lnTo>
                      <a:lnTo>
                        <a:pt x="731" y="1319"/>
                      </a:lnTo>
                      <a:lnTo>
                        <a:pt x="723" y="1346"/>
                      </a:lnTo>
                      <a:lnTo>
                        <a:pt x="710" y="1369"/>
                      </a:lnTo>
                      <a:lnTo>
                        <a:pt x="694" y="1389"/>
                      </a:lnTo>
                      <a:lnTo>
                        <a:pt x="673" y="1406"/>
                      </a:lnTo>
                      <a:lnTo>
                        <a:pt x="650" y="1419"/>
                      </a:lnTo>
                      <a:lnTo>
                        <a:pt x="624" y="1426"/>
                      </a:lnTo>
                      <a:lnTo>
                        <a:pt x="597" y="1430"/>
                      </a:lnTo>
                      <a:lnTo>
                        <a:pt x="574" y="1428"/>
                      </a:lnTo>
                      <a:lnTo>
                        <a:pt x="552" y="1422"/>
                      </a:lnTo>
                      <a:lnTo>
                        <a:pt x="532" y="1413"/>
                      </a:lnTo>
                      <a:lnTo>
                        <a:pt x="513" y="1401"/>
                      </a:lnTo>
                      <a:lnTo>
                        <a:pt x="513" y="2284"/>
                      </a:lnTo>
                      <a:lnTo>
                        <a:pt x="511" y="2311"/>
                      </a:lnTo>
                      <a:lnTo>
                        <a:pt x="503" y="2338"/>
                      </a:lnTo>
                      <a:lnTo>
                        <a:pt x="490" y="2362"/>
                      </a:lnTo>
                      <a:lnTo>
                        <a:pt x="474" y="2381"/>
                      </a:lnTo>
                      <a:lnTo>
                        <a:pt x="453" y="2399"/>
                      </a:lnTo>
                      <a:lnTo>
                        <a:pt x="430" y="2411"/>
                      </a:lnTo>
                      <a:lnTo>
                        <a:pt x="404" y="2419"/>
                      </a:lnTo>
                      <a:lnTo>
                        <a:pt x="376" y="2422"/>
                      </a:lnTo>
                      <a:lnTo>
                        <a:pt x="349" y="2419"/>
                      </a:lnTo>
                      <a:lnTo>
                        <a:pt x="323" y="2411"/>
                      </a:lnTo>
                      <a:lnTo>
                        <a:pt x="300" y="2399"/>
                      </a:lnTo>
                      <a:lnTo>
                        <a:pt x="279" y="2381"/>
                      </a:lnTo>
                      <a:lnTo>
                        <a:pt x="263" y="2362"/>
                      </a:lnTo>
                      <a:lnTo>
                        <a:pt x="250" y="2338"/>
                      </a:lnTo>
                      <a:lnTo>
                        <a:pt x="242" y="2311"/>
                      </a:lnTo>
                      <a:lnTo>
                        <a:pt x="239" y="2284"/>
                      </a:lnTo>
                      <a:lnTo>
                        <a:pt x="236" y="2284"/>
                      </a:lnTo>
                      <a:lnTo>
                        <a:pt x="232" y="2311"/>
                      </a:lnTo>
                      <a:lnTo>
                        <a:pt x="225" y="2338"/>
                      </a:lnTo>
                      <a:lnTo>
                        <a:pt x="212" y="2362"/>
                      </a:lnTo>
                      <a:lnTo>
                        <a:pt x="194" y="2381"/>
                      </a:lnTo>
                      <a:lnTo>
                        <a:pt x="175" y="2399"/>
                      </a:lnTo>
                      <a:lnTo>
                        <a:pt x="151" y="2411"/>
                      </a:lnTo>
                      <a:lnTo>
                        <a:pt x="125" y="2419"/>
                      </a:lnTo>
                      <a:lnTo>
                        <a:pt x="97" y="2422"/>
                      </a:lnTo>
                      <a:lnTo>
                        <a:pt x="70" y="2419"/>
                      </a:lnTo>
                      <a:lnTo>
                        <a:pt x="44" y="2411"/>
                      </a:lnTo>
                      <a:lnTo>
                        <a:pt x="20" y="2399"/>
                      </a:lnTo>
                      <a:lnTo>
                        <a:pt x="0" y="2381"/>
                      </a:lnTo>
                      <a:lnTo>
                        <a:pt x="0" y="1721"/>
                      </a:lnTo>
                      <a:lnTo>
                        <a:pt x="40" y="1716"/>
                      </a:lnTo>
                      <a:lnTo>
                        <a:pt x="77" y="1704"/>
                      </a:lnTo>
                      <a:lnTo>
                        <a:pt x="110" y="1688"/>
                      </a:lnTo>
                      <a:lnTo>
                        <a:pt x="142" y="1667"/>
                      </a:lnTo>
                      <a:lnTo>
                        <a:pt x="170" y="1641"/>
                      </a:lnTo>
                      <a:lnTo>
                        <a:pt x="193" y="1611"/>
                      </a:lnTo>
                      <a:lnTo>
                        <a:pt x="213" y="1578"/>
                      </a:lnTo>
                      <a:lnTo>
                        <a:pt x="227" y="1543"/>
                      </a:lnTo>
                      <a:lnTo>
                        <a:pt x="237" y="1505"/>
                      </a:lnTo>
                      <a:lnTo>
                        <a:pt x="239" y="1465"/>
                      </a:lnTo>
                      <a:lnTo>
                        <a:pt x="239" y="211"/>
                      </a:lnTo>
                      <a:lnTo>
                        <a:pt x="237" y="173"/>
                      </a:lnTo>
                      <a:lnTo>
                        <a:pt x="229" y="138"/>
                      </a:lnTo>
                      <a:lnTo>
                        <a:pt x="217" y="106"/>
                      </a:lnTo>
                      <a:lnTo>
                        <a:pt x="201" y="75"/>
                      </a:lnTo>
                      <a:lnTo>
                        <a:pt x="180" y="47"/>
                      </a:lnTo>
                      <a:lnTo>
                        <a:pt x="157" y="22"/>
                      </a:lnTo>
                      <a:lnTo>
                        <a:pt x="130" y="0"/>
                      </a:lnTo>
                      <a:lnTo>
                        <a:pt x="442" y="0"/>
                      </a:lnTo>
                      <a:lnTo>
                        <a:pt x="48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1" name="Group 41">
                <a:extLst>
                  <a:ext uri="{FF2B5EF4-FFF2-40B4-BE49-F238E27FC236}">
                    <a16:creationId xmlns:a16="http://schemas.microsoft.com/office/drawing/2014/main" id="{09F0CFCD-2325-1F30-9DE0-62D21D2D9695}"/>
                  </a:ext>
                </a:extLst>
              </p:cNvPr>
              <p:cNvGrpSpPr>
                <a:grpSpLocks noChangeAspect="1"/>
              </p:cNvGrpSpPr>
              <p:nvPr/>
            </p:nvGrpSpPr>
            <p:grpSpPr bwMode="auto">
              <a:xfrm>
                <a:off x="1042772" y="3992839"/>
                <a:ext cx="542022" cy="542022"/>
                <a:chOff x="1643" y="954"/>
                <a:chExt cx="229" cy="229"/>
              </a:xfrm>
              <a:solidFill>
                <a:schemeClr val="accent5">
                  <a:lumMod val="40000"/>
                  <a:lumOff val="60000"/>
                </a:schemeClr>
              </a:solidFill>
            </p:grpSpPr>
            <p:sp>
              <p:nvSpPr>
                <p:cNvPr id="97" name="Freeform 43">
                  <a:extLst>
                    <a:ext uri="{FF2B5EF4-FFF2-40B4-BE49-F238E27FC236}">
                      <a16:creationId xmlns:a16="http://schemas.microsoft.com/office/drawing/2014/main" id="{989218B8-83FE-B2BE-EA47-6925CDC64514}"/>
                    </a:ext>
                  </a:extLst>
                </p:cNvPr>
                <p:cNvSpPr>
                  <a:spLocks/>
                </p:cNvSpPr>
                <p:nvPr/>
              </p:nvSpPr>
              <p:spPr bwMode="auto">
                <a:xfrm>
                  <a:off x="1643" y="954"/>
                  <a:ext cx="163" cy="107"/>
                </a:xfrm>
                <a:custGeom>
                  <a:avLst/>
                  <a:gdLst>
                    <a:gd name="T0" fmla="*/ 1830 w 2445"/>
                    <a:gd name="T1" fmla="*/ 5 h 1608"/>
                    <a:gd name="T2" fmla="*/ 2034 w 2445"/>
                    <a:gd name="T3" fmla="*/ 33 h 1608"/>
                    <a:gd name="T4" fmla="*/ 2239 w 2445"/>
                    <a:gd name="T5" fmla="*/ 85 h 1608"/>
                    <a:gd name="T6" fmla="*/ 2445 w 2445"/>
                    <a:gd name="T7" fmla="*/ 161 h 1608"/>
                    <a:gd name="T8" fmla="*/ 2348 w 2445"/>
                    <a:gd name="T9" fmla="*/ 371 h 1608"/>
                    <a:gd name="T10" fmla="*/ 2205 w 2445"/>
                    <a:gd name="T11" fmla="*/ 434 h 1608"/>
                    <a:gd name="T12" fmla="*/ 2012 w 2445"/>
                    <a:gd name="T13" fmla="*/ 378 h 1608"/>
                    <a:gd name="T14" fmla="*/ 1822 w 2445"/>
                    <a:gd name="T15" fmla="*/ 350 h 1608"/>
                    <a:gd name="T16" fmla="*/ 1634 w 2445"/>
                    <a:gd name="T17" fmla="*/ 349 h 1608"/>
                    <a:gd name="T18" fmla="*/ 1452 w 2445"/>
                    <a:gd name="T19" fmla="*/ 373 h 1608"/>
                    <a:gd name="T20" fmla="*/ 1279 w 2445"/>
                    <a:gd name="T21" fmla="*/ 420 h 1608"/>
                    <a:gd name="T22" fmla="*/ 1113 w 2445"/>
                    <a:gd name="T23" fmla="*/ 490 h 1608"/>
                    <a:gd name="T24" fmla="*/ 958 w 2445"/>
                    <a:gd name="T25" fmla="*/ 578 h 1608"/>
                    <a:gd name="T26" fmla="*/ 817 w 2445"/>
                    <a:gd name="T27" fmla="*/ 685 h 1608"/>
                    <a:gd name="T28" fmla="*/ 691 w 2445"/>
                    <a:gd name="T29" fmla="*/ 808 h 1608"/>
                    <a:gd name="T30" fmla="*/ 581 w 2445"/>
                    <a:gd name="T31" fmla="*/ 946 h 1608"/>
                    <a:gd name="T32" fmla="*/ 489 w 2445"/>
                    <a:gd name="T33" fmla="*/ 1097 h 1608"/>
                    <a:gd name="T34" fmla="*/ 417 w 2445"/>
                    <a:gd name="T35" fmla="*/ 1258 h 1608"/>
                    <a:gd name="T36" fmla="*/ 368 w 2445"/>
                    <a:gd name="T37" fmla="*/ 1429 h 1608"/>
                    <a:gd name="T38" fmla="*/ 342 w 2445"/>
                    <a:gd name="T39" fmla="*/ 1608 h 1608"/>
                    <a:gd name="T40" fmla="*/ 117 w 2445"/>
                    <a:gd name="T41" fmla="*/ 1589 h 1608"/>
                    <a:gd name="T42" fmla="*/ 15 w 2445"/>
                    <a:gd name="T43" fmla="*/ 1477 h 1608"/>
                    <a:gd name="T44" fmla="*/ 56 w 2445"/>
                    <a:gd name="T45" fmla="*/ 1282 h 1608"/>
                    <a:gd name="T46" fmla="*/ 115 w 2445"/>
                    <a:gd name="T47" fmla="*/ 1100 h 1608"/>
                    <a:gd name="T48" fmla="*/ 190 w 2445"/>
                    <a:gd name="T49" fmla="*/ 928 h 1608"/>
                    <a:gd name="T50" fmla="*/ 284 w 2445"/>
                    <a:gd name="T51" fmla="*/ 767 h 1608"/>
                    <a:gd name="T52" fmla="*/ 394 w 2445"/>
                    <a:gd name="T53" fmla="*/ 619 h 1608"/>
                    <a:gd name="T54" fmla="*/ 524 w 2445"/>
                    <a:gd name="T55" fmla="*/ 482 h 1608"/>
                    <a:gd name="T56" fmla="*/ 672 w 2445"/>
                    <a:gd name="T57" fmla="*/ 358 h 1608"/>
                    <a:gd name="T58" fmla="*/ 838 w 2445"/>
                    <a:gd name="T59" fmla="*/ 247 h 1608"/>
                    <a:gd name="T60" fmla="*/ 1033 w 2445"/>
                    <a:gd name="T61" fmla="*/ 145 h 1608"/>
                    <a:gd name="T62" fmla="*/ 1229 w 2445"/>
                    <a:gd name="T63" fmla="*/ 71 h 1608"/>
                    <a:gd name="T64" fmla="*/ 1428 w 2445"/>
                    <a:gd name="T65" fmla="*/ 24 h 1608"/>
                    <a:gd name="T66" fmla="*/ 1628 w 2445"/>
                    <a:gd name="T67" fmla="*/ 1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5" h="1608">
                      <a:moveTo>
                        <a:pt x="1728" y="0"/>
                      </a:moveTo>
                      <a:lnTo>
                        <a:pt x="1830" y="5"/>
                      </a:lnTo>
                      <a:lnTo>
                        <a:pt x="1931" y="16"/>
                      </a:lnTo>
                      <a:lnTo>
                        <a:pt x="2034" y="33"/>
                      </a:lnTo>
                      <a:lnTo>
                        <a:pt x="2136" y="56"/>
                      </a:lnTo>
                      <a:lnTo>
                        <a:pt x="2239" y="85"/>
                      </a:lnTo>
                      <a:lnTo>
                        <a:pt x="2342" y="120"/>
                      </a:lnTo>
                      <a:lnTo>
                        <a:pt x="2445" y="161"/>
                      </a:lnTo>
                      <a:lnTo>
                        <a:pt x="2396" y="268"/>
                      </a:lnTo>
                      <a:lnTo>
                        <a:pt x="2348" y="371"/>
                      </a:lnTo>
                      <a:lnTo>
                        <a:pt x="2300" y="474"/>
                      </a:lnTo>
                      <a:lnTo>
                        <a:pt x="2205" y="434"/>
                      </a:lnTo>
                      <a:lnTo>
                        <a:pt x="2108" y="403"/>
                      </a:lnTo>
                      <a:lnTo>
                        <a:pt x="2012" y="378"/>
                      </a:lnTo>
                      <a:lnTo>
                        <a:pt x="1916" y="361"/>
                      </a:lnTo>
                      <a:lnTo>
                        <a:pt x="1822" y="350"/>
                      </a:lnTo>
                      <a:lnTo>
                        <a:pt x="1727" y="346"/>
                      </a:lnTo>
                      <a:lnTo>
                        <a:pt x="1634" y="349"/>
                      </a:lnTo>
                      <a:lnTo>
                        <a:pt x="1542" y="357"/>
                      </a:lnTo>
                      <a:lnTo>
                        <a:pt x="1452" y="373"/>
                      </a:lnTo>
                      <a:lnTo>
                        <a:pt x="1364" y="394"/>
                      </a:lnTo>
                      <a:lnTo>
                        <a:pt x="1279" y="420"/>
                      </a:lnTo>
                      <a:lnTo>
                        <a:pt x="1194" y="452"/>
                      </a:lnTo>
                      <a:lnTo>
                        <a:pt x="1113" y="490"/>
                      </a:lnTo>
                      <a:lnTo>
                        <a:pt x="1034" y="532"/>
                      </a:lnTo>
                      <a:lnTo>
                        <a:pt x="958" y="578"/>
                      </a:lnTo>
                      <a:lnTo>
                        <a:pt x="886" y="629"/>
                      </a:lnTo>
                      <a:lnTo>
                        <a:pt x="817" y="685"/>
                      </a:lnTo>
                      <a:lnTo>
                        <a:pt x="752" y="745"/>
                      </a:lnTo>
                      <a:lnTo>
                        <a:pt x="691" y="808"/>
                      </a:lnTo>
                      <a:lnTo>
                        <a:pt x="633" y="875"/>
                      </a:lnTo>
                      <a:lnTo>
                        <a:pt x="581" y="946"/>
                      </a:lnTo>
                      <a:lnTo>
                        <a:pt x="531" y="1020"/>
                      </a:lnTo>
                      <a:lnTo>
                        <a:pt x="489" y="1097"/>
                      </a:lnTo>
                      <a:lnTo>
                        <a:pt x="450" y="1176"/>
                      </a:lnTo>
                      <a:lnTo>
                        <a:pt x="417" y="1258"/>
                      </a:lnTo>
                      <a:lnTo>
                        <a:pt x="389" y="1343"/>
                      </a:lnTo>
                      <a:lnTo>
                        <a:pt x="368" y="1429"/>
                      </a:lnTo>
                      <a:lnTo>
                        <a:pt x="353" y="1518"/>
                      </a:lnTo>
                      <a:lnTo>
                        <a:pt x="342" y="1608"/>
                      </a:lnTo>
                      <a:lnTo>
                        <a:pt x="230" y="1599"/>
                      </a:lnTo>
                      <a:lnTo>
                        <a:pt x="117" y="1589"/>
                      </a:lnTo>
                      <a:lnTo>
                        <a:pt x="0" y="1579"/>
                      </a:lnTo>
                      <a:lnTo>
                        <a:pt x="15" y="1477"/>
                      </a:lnTo>
                      <a:lnTo>
                        <a:pt x="33" y="1378"/>
                      </a:lnTo>
                      <a:lnTo>
                        <a:pt x="56" y="1282"/>
                      </a:lnTo>
                      <a:lnTo>
                        <a:pt x="84" y="1190"/>
                      </a:lnTo>
                      <a:lnTo>
                        <a:pt x="115" y="1100"/>
                      </a:lnTo>
                      <a:lnTo>
                        <a:pt x="151" y="1012"/>
                      </a:lnTo>
                      <a:lnTo>
                        <a:pt x="190" y="928"/>
                      </a:lnTo>
                      <a:lnTo>
                        <a:pt x="234" y="846"/>
                      </a:lnTo>
                      <a:lnTo>
                        <a:pt x="284" y="767"/>
                      </a:lnTo>
                      <a:lnTo>
                        <a:pt x="337" y="691"/>
                      </a:lnTo>
                      <a:lnTo>
                        <a:pt x="394" y="619"/>
                      </a:lnTo>
                      <a:lnTo>
                        <a:pt x="457" y="550"/>
                      </a:lnTo>
                      <a:lnTo>
                        <a:pt x="524" y="482"/>
                      </a:lnTo>
                      <a:lnTo>
                        <a:pt x="595" y="419"/>
                      </a:lnTo>
                      <a:lnTo>
                        <a:pt x="672" y="358"/>
                      </a:lnTo>
                      <a:lnTo>
                        <a:pt x="753" y="302"/>
                      </a:lnTo>
                      <a:lnTo>
                        <a:pt x="838" y="247"/>
                      </a:lnTo>
                      <a:lnTo>
                        <a:pt x="935" y="193"/>
                      </a:lnTo>
                      <a:lnTo>
                        <a:pt x="1033" y="145"/>
                      </a:lnTo>
                      <a:lnTo>
                        <a:pt x="1131" y="105"/>
                      </a:lnTo>
                      <a:lnTo>
                        <a:pt x="1229" y="71"/>
                      </a:lnTo>
                      <a:lnTo>
                        <a:pt x="1329" y="43"/>
                      </a:lnTo>
                      <a:lnTo>
                        <a:pt x="1428" y="24"/>
                      </a:lnTo>
                      <a:lnTo>
                        <a:pt x="1528" y="9"/>
                      </a:lnTo>
                      <a:lnTo>
                        <a:pt x="1628" y="1"/>
                      </a:lnTo>
                      <a:lnTo>
                        <a:pt x="17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8" name="Freeform 44">
                  <a:extLst>
                    <a:ext uri="{FF2B5EF4-FFF2-40B4-BE49-F238E27FC236}">
                      <a16:creationId xmlns:a16="http://schemas.microsoft.com/office/drawing/2014/main" id="{40018581-6B05-0E02-4FFB-62598A5AC9CB}"/>
                    </a:ext>
                  </a:extLst>
                </p:cNvPr>
                <p:cNvSpPr>
                  <a:spLocks/>
                </p:cNvSpPr>
                <p:nvPr/>
              </p:nvSpPr>
              <p:spPr bwMode="auto">
                <a:xfrm>
                  <a:off x="1765" y="1049"/>
                  <a:ext cx="107" cy="134"/>
                </a:xfrm>
                <a:custGeom>
                  <a:avLst/>
                  <a:gdLst>
                    <a:gd name="T0" fmla="*/ 1575 w 1599"/>
                    <a:gd name="T1" fmla="*/ 0 h 2013"/>
                    <a:gd name="T2" fmla="*/ 1588 w 1599"/>
                    <a:gd name="T3" fmla="*/ 107 h 2013"/>
                    <a:gd name="T4" fmla="*/ 1597 w 1599"/>
                    <a:gd name="T5" fmla="*/ 212 h 2013"/>
                    <a:gd name="T6" fmla="*/ 1599 w 1599"/>
                    <a:gd name="T7" fmla="*/ 313 h 2013"/>
                    <a:gd name="T8" fmla="*/ 1596 w 1599"/>
                    <a:gd name="T9" fmla="*/ 413 h 2013"/>
                    <a:gd name="T10" fmla="*/ 1586 w 1599"/>
                    <a:gd name="T11" fmla="*/ 512 h 2013"/>
                    <a:gd name="T12" fmla="*/ 1573 w 1599"/>
                    <a:gd name="T13" fmla="*/ 607 h 2013"/>
                    <a:gd name="T14" fmla="*/ 1553 w 1599"/>
                    <a:gd name="T15" fmla="*/ 701 h 2013"/>
                    <a:gd name="T16" fmla="*/ 1529 w 1599"/>
                    <a:gd name="T17" fmla="*/ 792 h 2013"/>
                    <a:gd name="T18" fmla="*/ 1501 w 1599"/>
                    <a:gd name="T19" fmla="*/ 880 h 2013"/>
                    <a:gd name="T20" fmla="*/ 1467 w 1599"/>
                    <a:gd name="T21" fmla="*/ 966 h 2013"/>
                    <a:gd name="T22" fmla="*/ 1429 w 1599"/>
                    <a:gd name="T23" fmla="*/ 1050 h 2013"/>
                    <a:gd name="T24" fmla="*/ 1388 w 1599"/>
                    <a:gd name="T25" fmla="*/ 1130 h 2013"/>
                    <a:gd name="T26" fmla="*/ 1343 w 1599"/>
                    <a:gd name="T27" fmla="*/ 1208 h 2013"/>
                    <a:gd name="T28" fmla="*/ 1293 w 1599"/>
                    <a:gd name="T29" fmla="*/ 1284 h 2013"/>
                    <a:gd name="T30" fmla="*/ 1241 w 1599"/>
                    <a:gd name="T31" fmla="*/ 1355 h 2013"/>
                    <a:gd name="T32" fmla="*/ 1185 w 1599"/>
                    <a:gd name="T33" fmla="*/ 1423 h 2013"/>
                    <a:gd name="T34" fmla="*/ 1126 w 1599"/>
                    <a:gd name="T35" fmla="*/ 1488 h 2013"/>
                    <a:gd name="T36" fmla="*/ 1065 w 1599"/>
                    <a:gd name="T37" fmla="*/ 1550 h 2013"/>
                    <a:gd name="T38" fmla="*/ 1000 w 1599"/>
                    <a:gd name="T39" fmla="*/ 1609 h 2013"/>
                    <a:gd name="T40" fmla="*/ 935 w 1599"/>
                    <a:gd name="T41" fmla="*/ 1664 h 2013"/>
                    <a:gd name="T42" fmla="*/ 865 w 1599"/>
                    <a:gd name="T43" fmla="*/ 1715 h 2013"/>
                    <a:gd name="T44" fmla="*/ 795 w 1599"/>
                    <a:gd name="T45" fmla="*/ 1762 h 2013"/>
                    <a:gd name="T46" fmla="*/ 723 w 1599"/>
                    <a:gd name="T47" fmla="*/ 1806 h 2013"/>
                    <a:gd name="T48" fmla="*/ 650 w 1599"/>
                    <a:gd name="T49" fmla="*/ 1846 h 2013"/>
                    <a:gd name="T50" fmla="*/ 575 w 1599"/>
                    <a:gd name="T51" fmla="*/ 1882 h 2013"/>
                    <a:gd name="T52" fmla="*/ 498 w 1599"/>
                    <a:gd name="T53" fmla="*/ 1914 h 2013"/>
                    <a:gd name="T54" fmla="*/ 421 w 1599"/>
                    <a:gd name="T55" fmla="*/ 1942 h 2013"/>
                    <a:gd name="T56" fmla="*/ 343 w 1599"/>
                    <a:gd name="T57" fmla="*/ 1965 h 2013"/>
                    <a:gd name="T58" fmla="*/ 265 w 1599"/>
                    <a:gd name="T59" fmla="*/ 1984 h 2013"/>
                    <a:gd name="T60" fmla="*/ 186 w 1599"/>
                    <a:gd name="T61" fmla="*/ 1999 h 2013"/>
                    <a:gd name="T62" fmla="*/ 108 w 1599"/>
                    <a:gd name="T63" fmla="*/ 2008 h 2013"/>
                    <a:gd name="T64" fmla="*/ 30 w 1599"/>
                    <a:gd name="T65" fmla="*/ 2013 h 2013"/>
                    <a:gd name="T66" fmla="*/ 15 w 1599"/>
                    <a:gd name="T67" fmla="*/ 1846 h 2013"/>
                    <a:gd name="T68" fmla="*/ 0 w 1599"/>
                    <a:gd name="T69" fmla="*/ 1677 h 2013"/>
                    <a:gd name="T70" fmla="*/ 91 w 1599"/>
                    <a:gd name="T71" fmla="*/ 1665 h 2013"/>
                    <a:gd name="T72" fmla="*/ 179 w 1599"/>
                    <a:gd name="T73" fmla="*/ 1648 h 2013"/>
                    <a:gd name="T74" fmla="*/ 265 w 1599"/>
                    <a:gd name="T75" fmla="*/ 1626 h 2013"/>
                    <a:gd name="T76" fmla="*/ 348 w 1599"/>
                    <a:gd name="T77" fmla="*/ 1600 h 2013"/>
                    <a:gd name="T78" fmla="*/ 428 w 1599"/>
                    <a:gd name="T79" fmla="*/ 1568 h 2013"/>
                    <a:gd name="T80" fmla="*/ 506 w 1599"/>
                    <a:gd name="T81" fmla="*/ 1532 h 2013"/>
                    <a:gd name="T82" fmla="*/ 580 w 1599"/>
                    <a:gd name="T83" fmla="*/ 1491 h 2013"/>
                    <a:gd name="T84" fmla="*/ 652 w 1599"/>
                    <a:gd name="T85" fmla="*/ 1445 h 2013"/>
                    <a:gd name="T86" fmla="*/ 721 w 1599"/>
                    <a:gd name="T87" fmla="*/ 1395 h 2013"/>
                    <a:gd name="T88" fmla="*/ 787 w 1599"/>
                    <a:gd name="T89" fmla="*/ 1339 h 2013"/>
                    <a:gd name="T90" fmla="*/ 851 w 1599"/>
                    <a:gd name="T91" fmla="*/ 1279 h 2013"/>
                    <a:gd name="T92" fmla="*/ 912 w 1599"/>
                    <a:gd name="T93" fmla="*/ 1213 h 2013"/>
                    <a:gd name="T94" fmla="*/ 969 w 1599"/>
                    <a:gd name="T95" fmla="*/ 1143 h 2013"/>
                    <a:gd name="T96" fmla="*/ 1023 w 1599"/>
                    <a:gd name="T97" fmla="*/ 1069 h 2013"/>
                    <a:gd name="T98" fmla="*/ 1071 w 1599"/>
                    <a:gd name="T99" fmla="*/ 994 h 2013"/>
                    <a:gd name="T100" fmla="*/ 1113 w 1599"/>
                    <a:gd name="T101" fmla="*/ 916 h 2013"/>
                    <a:gd name="T102" fmla="*/ 1150 w 1599"/>
                    <a:gd name="T103" fmla="*/ 837 h 2013"/>
                    <a:gd name="T104" fmla="*/ 1181 w 1599"/>
                    <a:gd name="T105" fmla="*/ 756 h 2013"/>
                    <a:gd name="T106" fmla="*/ 1207 w 1599"/>
                    <a:gd name="T107" fmla="*/ 675 h 2013"/>
                    <a:gd name="T108" fmla="*/ 1228 w 1599"/>
                    <a:gd name="T109" fmla="*/ 592 h 2013"/>
                    <a:gd name="T110" fmla="*/ 1242 w 1599"/>
                    <a:gd name="T111" fmla="*/ 507 h 2013"/>
                    <a:gd name="T112" fmla="*/ 1252 w 1599"/>
                    <a:gd name="T113" fmla="*/ 420 h 2013"/>
                    <a:gd name="T114" fmla="*/ 1256 w 1599"/>
                    <a:gd name="T115" fmla="*/ 332 h 2013"/>
                    <a:gd name="T116" fmla="*/ 1255 w 1599"/>
                    <a:gd name="T117" fmla="*/ 243 h 2013"/>
                    <a:gd name="T118" fmla="*/ 1248 w 1599"/>
                    <a:gd name="T119" fmla="*/ 153 h 2013"/>
                    <a:gd name="T120" fmla="*/ 1238 w 1599"/>
                    <a:gd name="T121" fmla="*/ 60 h 2013"/>
                    <a:gd name="T122" fmla="*/ 1407 w 1599"/>
                    <a:gd name="T123" fmla="*/ 30 h 2013"/>
                    <a:gd name="T124" fmla="*/ 1575 w 1599"/>
                    <a:gd name="T125" fmla="*/ 0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9" h="2013">
                      <a:moveTo>
                        <a:pt x="1575" y="0"/>
                      </a:moveTo>
                      <a:lnTo>
                        <a:pt x="1588" y="107"/>
                      </a:lnTo>
                      <a:lnTo>
                        <a:pt x="1597" y="212"/>
                      </a:lnTo>
                      <a:lnTo>
                        <a:pt x="1599" y="313"/>
                      </a:lnTo>
                      <a:lnTo>
                        <a:pt x="1596" y="413"/>
                      </a:lnTo>
                      <a:lnTo>
                        <a:pt x="1586" y="512"/>
                      </a:lnTo>
                      <a:lnTo>
                        <a:pt x="1573" y="607"/>
                      </a:lnTo>
                      <a:lnTo>
                        <a:pt x="1553" y="701"/>
                      </a:lnTo>
                      <a:lnTo>
                        <a:pt x="1529" y="792"/>
                      </a:lnTo>
                      <a:lnTo>
                        <a:pt x="1501" y="880"/>
                      </a:lnTo>
                      <a:lnTo>
                        <a:pt x="1467" y="966"/>
                      </a:lnTo>
                      <a:lnTo>
                        <a:pt x="1429" y="1050"/>
                      </a:lnTo>
                      <a:lnTo>
                        <a:pt x="1388" y="1130"/>
                      </a:lnTo>
                      <a:lnTo>
                        <a:pt x="1343" y="1208"/>
                      </a:lnTo>
                      <a:lnTo>
                        <a:pt x="1293" y="1284"/>
                      </a:lnTo>
                      <a:lnTo>
                        <a:pt x="1241" y="1355"/>
                      </a:lnTo>
                      <a:lnTo>
                        <a:pt x="1185" y="1423"/>
                      </a:lnTo>
                      <a:lnTo>
                        <a:pt x="1126" y="1488"/>
                      </a:lnTo>
                      <a:lnTo>
                        <a:pt x="1065" y="1550"/>
                      </a:lnTo>
                      <a:lnTo>
                        <a:pt x="1000" y="1609"/>
                      </a:lnTo>
                      <a:lnTo>
                        <a:pt x="935" y="1664"/>
                      </a:lnTo>
                      <a:lnTo>
                        <a:pt x="865" y="1715"/>
                      </a:lnTo>
                      <a:lnTo>
                        <a:pt x="795" y="1762"/>
                      </a:lnTo>
                      <a:lnTo>
                        <a:pt x="723" y="1806"/>
                      </a:lnTo>
                      <a:lnTo>
                        <a:pt x="650" y="1846"/>
                      </a:lnTo>
                      <a:lnTo>
                        <a:pt x="575" y="1882"/>
                      </a:lnTo>
                      <a:lnTo>
                        <a:pt x="498" y="1914"/>
                      </a:lnTo>
                      <a:lnTo>
                        <a:pt x="421" y="1942"/>
                      </a:lnTo>
                      <a:lnTo>
                        <a:pt x="343" y="1965"/>
                      </a:lnTo>
                      <a:lnTo>
                        <a:pt x="265" y="1984"/>
                      </a:lnTo>
                      <a:lnTo>
                        <a:pt x="186" y="1999"/>
                      </a:lnTo>
                      <a:lnTo>
                        <a:pt x="108" y="2008"/>
                      </a:lnTo>
                      <a:lnTo>
                        <a:pt x="30" y="2013"/>
                      </a:lnTo>
                      <a:lnTo>
                        <a:pt x="15" y="1846"/>
                      </a:lnTo>
                      <a:lnTo>
                        <a:pt x="0" y="1677"/>
                      </a:lnTo>
                      <a:lnTo>
                        <a:pt x="91" y="1665"/>
                      </a:lnTo>
                      <a:lnTo>
                        <a:pt x="179" y="1648"/>
                      </a:lnTo>
                      <a:lnTo>
                        <a:pt x="265" y="1626"/>
                      </a:lnTo>
                      <a:lnTo>
                        <a:pt x="348" y="1600"/>
                      </a:lnTo>
                      <a:lnTo>
                        <a:pt x="428" y="1568"/>
                      </a:lnTo>
                      <a:lnTo>
                        <a:pt x="506" y="1532"/>
                      </a:lnTo>
                      <a:lnTo>
                        <a:pt x="580" y="1491"/>
                      </a:lnTo>
                      <a:lnTo>
                        <a:pt x="652" y="1445"/>
                      </a:lnTo>
                      <a:lnTo>
                        <a:pt x="721" y="1395"/>
                      </a:lnTo>
                      <a:lnTo>
                        <a:pt x="787" y="1339"/>
                      </a:lnTo>
                      <a:lnTo>
                        <a:pt x="851" y="1279"/>
                      </a:lnTo>
                      <a:lnTo>
                        <a:pt x="912" y="1213"/>
                      </a:lnTo>
                      <a:lnTo>
                        <a:pt x="969" y="1143"/>
                      </a:lnTo>
                      <a:lnTo>
                        <a:pt x="1023" y="1069"/>
                      </a:lnTo>
                      <a:lnTo>
                        <a:pt x="1071" y="994"/>
                      </a:lnTo>
                      <a:lnTo>
                        <a:pt x="1113" y="916"/>
                      </a:lnTo>
                      <a:lnTo>
                        <a:pt x="1150" y="837"/>
                      </a:lnTo>
                      <a:lnTo>
                        <a:pt x="1181" y="756"/>
                      </a:lnTo>
                      <a:lnTo>
                        <a:pt x="1207" y="675"/>
                      </a:lnTo>
                      <a:lnTo>
                        <a:pt x="1228" y="592"/>
                      </a:lnTo>
                      <a:lnTo>
                        <a:pt x="1242" y="507"/>
                      </a:lnTo>
                      <a:lnTo>
                        <a:pt x="1252" y="420"/>
                      </a:lnTo>
                      <a:lnTo>
                        <a:pt x="1256" y="332"/>
                      </a:lnTo>
                      <a:lnTo>
                        <a:pt x="1255" y="243"/>
                      </a:lnTo>
                      <a:lnTo>
                        <a:pt x="1248" y="153"/>
                      </a:lnTo>
                      <a:lnTo>
                        <a:pt x="1238" y="60"/>
                      </a:lnTo>
                      <a:lnTo>
                        <a:pt x="1407" y="30"/>
                      </a:lnTo>
                      <a:lnTo>
                        <a:pt x="157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9" name="Freeform 45">
                  <a:extLst>
                    <a:ext uri="{FF2B5EF4-FFF2-40B4-BE49-F238E27FC236}">
                      <a16:creationId xmlns:a16="http://schemas.microsoft.com/office/drawing/2014/main" id="{C2890156-AA34-D075-F0F6-12CB6DA7F0E7}"/>
                    </a:ext>
                  </a:extLst>
                </p:cNvPr>
                <p:cNvSpPr>
                  <a:spLocks/>
                </p:cNvSpPr>
                <p:nvPr/>
              </p:nvSpPr>
              <p:spPr bwMode="auto">
                <a:xfrm>
                  <a:off x="1644" y="1077"/>
                  <a:ext cx="105" cy="106"/>
                </a:xfrm>
                <a:custGeom>
                  <a:avLst/>
                  <a:gdLst>
                    <a:gd name="T0" fmla="*/ 328 w 1588"/>
                    <a:gd name="T1" fmla="*/ 0 h 1599"/>
                    <a:gd name="T2" fmla="*/ 348 w 1588"/>
                    <a:gd name="T3" fmla="*/ 102 h 1599"/>
                    <a:gd name="T4" fmla="*/ 371 w 1588"/>
                    <a:gd name="T5" fmla="*/ 200 h 1599"/>
                    <a:gd name="T6" fmla="*/ 398 w 1588"/>
                    <a:gd name="T7" fmla="*/ 292 h 1599"/>
                    <a:gd name="T8" fmla="*/ 429 w 1588"/>
                    <a:gd name="T9" fmla="*/ 382 h 1599"/>
                    <a:gd name="T10" fmla="*/ 465 w 1588"/>
                    <a:gd name="T11" fmla="*/ 467 h 1599"/>
                    <a:gd name="T12" fmla="*/ 505 w 1588"/>
                    <a:gd name="T13" fmla="*/ 548 h 1599"/>
                    <a:gd name="T14" fmla="*/ 549 w 1588"/>
                    <a:gd name="T15" fmla="*/ 624 h 1599"/>
                    <a:gd name="T16" fmla="*/ 597 w 1588"/>
                    <a:gd name="T17" fmla="*/ 697 h 1599"/>
                    <a:gd name="T18" fmla="*/ 648 w 1588"/>
                    <a:gd name="T19" fmla="*/ 765 h 1599"/>
                    <a:gd name="T20" fmla="*/ 703 w 1588"/>
                    <a:gd name="T21" fmla="*/ 829 h 1599"/>
                    <a:gd name="T22" fmla="*/ 764 w 1588"/>
                    <a:gd name="T23" fmla="*/ 889 h 1599"/>
                    <a:gd name="T24" fmla="*/ 828 w 1588"/>
                    <a:gd name="T25" fmla="*/ 944 h 1599"/>
                    <a:gd name="T26" fmla="*/ 896 w 1588"/>
                    <a:gd name="T27" fmla="*/ 997 h 1599"/>
                    <a:gd name="T28" fmla="*/ 968 w 1588"/>
                    <a:gd name="T29" fmla="*/ 1044 h 1599"/>
                    <a:gd name="T30" fmla="*/ 1045 w 1588"/>
                    <a:gd name="T31" fmla="*/ 1088 h 1599"/>
                    <a:gd name="T32" fmla="*/ 1124 w 1588"/>
                    <a:gd name="T33" fmla="*/ 1128 h 1599"/>
                    <a:gd name="T34" fmla="*/ 1209 w 1588"/>
                    <a:gd name="T35" fmla="*/ 1163 h 1599"/>
                    <a:gd name="T36" fmla="*/ 1297 w 1588"/>
                    <a:gd name="T37" fmla="*/ 1194 h 1599"/>
                    <a:gd name="T38" fmla="*/ 1390 w 1588"/>
                    <a:gd name="T39" fmla="*/ 1222 h 1599"/>
                    <a:gd name="T40" fmla="*/ 1486 w 1588"/>
                    <a:gd name="T41" fmla="*/ 1246 h 1599"/>
                    <a:gd name="T42" fmla="*/ 1588 w 1588"/>
                    <a:gd name="T43" fmla="*/ 1265 h 1599"/>
                    <a:gd name="T44" fmla="*/ 1573 w 1588"/>
                    <a:gd name="T45" fmla="*/ 1430 h 1599"/>
                    <a:gd name="T46" fmla="*/ 1558 w 1588"/>
                    <a:gd name="T47" fmla="*/ 1599 h 1599"/>
                    <a:gd name="T48" fmla="*/ 1461 w 1588"/>
                    <a:gd name="T49" fmla="*/ 1587 h 1599"/>
                    <a:gd name="T50" fmla="*/ 1366 w 1588"/>
                    <a:gd name="T51" fmla="*/ 1571 h 1599"/>
                    <a:gd name="T52" fmla="*/ 1273 w 1588"/>
                    <a:gd name="T53" fmla="*/ 1550 h 1599"/>
                    <a:gd name="T54" fmla="*/ 1184 w 1588"/>
                    <a:gd name="T55" fmla="*/ 1524 h 1599"/>
                    <a:gd name="T56" fmla="*/ 1096 w 1588"/>
                    <a:gd name="T57" fmla="*/ 1494 h 1599"/>
                    <a:gd name="T58" fmla="*/ 1011 w 1588"/>
                    <a:gd name="T59" fmla="*/ 1459 h 1599"/>
                    <a:gd name="T60" fmla="*/ 929 w 1588"/>
                    <a:gd name="T61" fmla="*/ 1420 h 1599"/>
                    <a:gd name="T62" fmla="*/ 851 w 1588"/>
                    <a:gd name="T63" fmla="*/ 1377 h 1599"/>
                    <a:gd name="T64" fmla="*/ 776 w 1588"/>
                    <a:gd name="T65" fmla="*/ 1331 h 1599"/>
                    <a:gd name="T66" fmla="*/ 702 w 1588"/>
                    <a:gd name="T67" fmla="*/ 1280 h 1599"/>
                    <a:gd name="T68" fmla="*/ 633 w 1588"/>
                    <a:gd name="T69" fmla="*/ 1227 h 1599"/>
                    <a:gd name="T70" fmla="*/ 566 w 1588"/>
                    <a:gd name="T71" fmla="*/ 1170 h 1599"/>
                    <a:gd name="T72" fmla="*/ 504 w 1588"/>
                    <a:gd name="T73" fmla="*/ 1111 h 1599"/>
                    <a:gd name="T74" fmla="*/ 444 w 1588"/>
                    <a:gd name="T75" fmla="*/ 1049 h 1599"/>
                    <a:gd name="T76" fmla="*/ 388 w 1588"/>
                    <a:gd name="T77" fmla="*/ 984 h 1599"/>
                    <a:gd name="T78" fmla="*/ 334 w 1588"/>
                    <a:gd name="T79" fmla="*/ 918 h 1599"/>
                    <a:gd name="T80" fmla="*/ 285 w 1588"/>
                    <a:gd name="T81" fmla="*/ 850 h 1599"/>
                    <a:gd name="T82" fmla="*/ 240 w 1588"/>
                    <a:gd name="T83" fmla="*/ 780 h 1599"/>
                    <a:gd name="T84" fmla="*/ 198 w 1588"/>
                    <a:gd name="T85" fmla="*/ 708 h 1599"/>
                    <a:gd name="T86" fmla="*/ 159 w 1588"/>
                    <a:gd name="T87" fmla="*/ 635 h 1599"/>
                    <a:gd name="T88" fmla="*/ 125 w 1588"/>
                    <a:gd name="T89" fmla="*/ 560 h 1599"/>
                    <a:gd name="T90" fmla="*/ 95 w 1588"/>
                    <a:gd name="T91" fmla="*/ 486 h 1599"/>
                    <a:gd name="T92" fmla="*/ 68 w 1588"/>
                    <a:gd name="T93" fmla="*/ 410 h 1599"/>
                    <a:gd name="T94" fmla="*/ 46 w 1588"/>
                    <a:gd name="T95" fmla="*/ 333 h 1599"/>
                    <a:gd name="T96" fmla="*/ 29 w 1588"/>
                    <a:gd name="T97" fmla="*/ 258 h 1599"/>
                    <a:gd name="T98" fmla="*/ 15 w 1588"/>
                    <a:gd name="T99" fmla="*/ 181 h 1599"/>
                    <a:gd name="T100" fmla="*/ 6 w 1588"/>
                    <a:gd name="T101" fmla="*/ 105 h 1599"/>
                    <a:gd name="T102" fmla="*/ 0 w 1588"/>
                    <a:gd name="T103" fmla="*/ 30 h 1599"/>
                    <a:gd name="T104" fmla="*/ 166 w 1588"/>
                    <a:gd name="T105" fmla="*/ 15 h 1599"/>
                    <a:gd name="T106" fmla="*/ 328 w 1588"/>
                    <a:gd name="T107" fmla="*/ 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8" h="1599">
                      <a:moveTo>
                        <a:pt x="328" y="0"/>
                      </a:moveTo>
                      <a:lnTo>
                        <a:pt x="348" y="102"/>
                      </a:lnTo>
                      <a:lnTo>
                        <a:pt x="371" y="200"/>
                      </a:lnTo>
                      <a:lnTo>
                        <a:pt x="398" y="292"/>
                      </a:lnTo>
                      <a:lnTo>
                        <a:pt x="429" y="382"/>
                      </a:lnTo>
                      <a:lnTo>
                        <a:pt x="465" y="467"/>
                      </a:lnTo>
                      <a:lnTo>
                        <a:pt x="505" y="548"/>
                      </a:lnTo>
                      <a:lnTo>
                        <a:pt x="549" y="624"/>
                      </a:lnTo>
                      <a:lnTo>
                        <a:pt x="597" y="697"/>
                      </a:lnTo>
                      <a:lnTo>
                        <a:pt x="648" y="765"/>
                      </a:lnTo>
                      <a:lnTo>
                        <a:pt x="703" y="829"/>
                      </a:lnTo>
                      <a:lnTo>
                        <a:pt x="764" y="889"/>
                      </a:lnTo>
                      <a:lnTo>
                        <a:pt x="828" y="944"/>
                      </a:lnTo>
                      <a:lnTo>
                        <a:pt x="896" y="997"/>
                      </a:lnTo>
                      <a:lnTo>
                        <a:pt x="968" y="1044"/>
                      </a:lnTo>
                      <a:lnTo>
                        <a:pt x="1045" y="1088"/>
                      </a:lnTo>
                      <a:lnTo>
                        <a:pt x="1124" y="1128"/>
                      </a:lnTo>
                      <a:lnTo>
                        <a:pt x="1209" y="1163"/>
                      </a:lnTo>
                      <a:lnTo>
                        <a:pt x="1297" y="1194"/>
                      </a:lnTo>
                      <a:lnTo>
                        <a:pt x="1390" y="1222"/>
                      </a:lnTo>
                      <a:lnTo>
                        <a:pt x="1486" y="1246"/>
                      </a:lnTo>
                      <a:lnTo>
                        <a:pt x="1588" y="1265"/>
                      </a:lnTo>
                      <a:lnTo>
                        <a:pt x="1573" y="1430"/>
                      </a:lnTo>
                      <a:lnTo>
                        <a:pt x="1558" y="1599"/>
                      </a:lnTo>
                      <a:lnTo>
                        <a:pt x="1461" y="1587"/>
                      </a:lnTo>
                      <a:lnTo>
                        <a:pt x="1366" y="1571"/>
                      </a:lnTo>
                      <a:lnTo>
                        <a:pt x="1273" y="1550"/>
                      </a:lnTo>
                      <a:lnTo>
                        <a:pt x="1184" y="1524"/>
                      </a:lnTo>
                      <a:lnTo>
                        <a:pt x="1096" y="1494"/>
                      </a:lnTo>
                      <a:lnTo>
                        <a:pt x="1011" y="1459"/>
                      </a:lnTo>
                      <a:lnTo>
                        <a:pt x="929" y="1420"/>
                      </a:lnTo>
                      <a:lnTo>
                        <a:pt x="851" y="1377"/>
                      </a:lnTo>
                      <a:lnTo>
                        <a:pt x="776" y="1331"/>
                      </a:lnTo>
                      <a:lnTo>
                        <a:pt x="702" y="1280"/>
                      </a:lnTo>
                      <a:lnTo>
                        <a:pt x="633" y="1227"/>
                      </a:lnTo>
                      <a:lnTo>
                        <a:pt x="566" y="1170"/>
                      </a:lnTo>
                      <a:lnTo>
                        <a:pt x="504" y="1111"/>
                      </a:lnTo>
                      <a:lnTo>
                        <a:pt x="444" y="1049"/>
                      </a:lnTo>
                      <a:lnTo>
                        <a:pt x="388" y="984"/>
                      </a:lnTo>
                      <a:lnTo>
                        <a:pt x="334" y="918"/>
                      </a:lnTo>
                      <a:lnTo>
                        <a:pt x="285" y="850"/>
                      </a:lnTo>
                      <a:lnTo>
                        <a:pt x="240" y="780"/>
                      </a:lnTo>
                      <a:lnTo>
                        <a:pt x="198" y="708"/>
                      </a:lnTo>
                      <a:lnTo>
                        <a:pt x="159" y="635"/>
                      </a:lnTo>
                      <a:lnTo>
                        <a:pt x="125" y="560"/>
                      </a:lnTo>
                      <a:lnTo>
                        <a:pt x="95" y="486"/>
                      </a:lnTo>
                      <a:lnTo>
                        <a:pt x="68" y="410"/>
                      </a:lnTo>
                      <a:lnTo>
                        <a:pt x="46" y="333"/>
                      </a:lnTo>
                      <a:lnTo>
                        <a:pt x="29" y="258"/>
                      </a:lnTo>
                      <a:lnTo>
                        <a:pt x="15" y="181"/>
                      </a:lnTo>
                      <a:lnTo>
                        <a:pt x="6" y="105"/>
                      </a:lnTo>
                      <a:lnTo>
                        <a:pt x="0" y="30"/>
                      </a:lnTo>
                      <a:lnTo>
                        <a:pt x="166" y="15"/>
                      </a:lnTo>
                      <a:lnTo>
                        <a:pt x="3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0" name="Freeform 46">
                  <a:extLst>
                    <a:ext uri="{FF2B5EF4-FFF2-40B4-BE49-F238E27FC236}">
                      <a16:creationId xmlns:a16="http://schemas.microsoft.com/office/drawing/2014/main" id="{D5A0A3CB-2B99-3410-0C01-15A50F443CCC}"/>
                    </a:ext>
                  </a:extLst>
                </p:cNvPr>
                <p:cNvSpPr>
                  <a:spLocks/>
                </p:cNvSpPr>
                <p:nvPr/>
              </p:nvSpPr>
              <p:spPr bwMode="auto">
                <a:xfrm>
                  <a:off x="1810" y="974"/>
                  <a:ext cx="55" cy="63"/>
                </a:xfrm>
                <a:custGeom>
                  <a:avLst/>
                  <a:gdLst>
                    <a:gd name="T0" fmla="*/ 197 w 828"/>
                    <a:gd name="T1" fmla="*/ 0 h 942"/>
                    <a:gd name="T2" fmla="*/ 275 w 828"/>
                    <a:gd name="T3" fmla="*/ 60 h 942"/>
                    <a:gd name="T4" fmla="*/ 349 w 828"/>
                    <a:gd name="T5" fmla="*/ 122 h 942"/>
                    <a:gd name="T6" fmla="*/ 418 w 828"/>
                    <a:gd name="T7" fmla="*/ 188 h 942"/>
                    <a:gd name="T8" fmla="*/ 484 w 828"/>
                    <a:gd name="T9" fmla="*/ 257 h 942"/>
                    <a:gd name="T10" fmla="*/ 546 w 828"/>
                    <a:gd name="T11" fmla="*/ 328 h 942"/>
                    <a:gd name="T12" fmla="*/ 603 w 828"/>
                    <a:gd name="T13" fmla="*/ 403 h 942"/>
                    <a:gd name="T14" fmla="*/ 656 w 828"/>
                    <a:gd name="T15" fmla="*/ 480 h 942"/>
                    <a:gd name="T16" fmla="*/ 705 w 828"/>
                    <a:gd name="T17" fmla="*/ 561 h 942"/>
                    <a:gd name="T18" fmla="*/ 750 w 828"/>
                    <a:gd name="T19" fmla="*/ 646 h 942"/>
                    <a:gd name="T20" fmla="*/ 791 w 828"/>
                    <a:gd name="T21" fmla="*/ 733 h 942"/>
                    <a:gd name="T22" fmla="*/ 828 w 828"/>
                    <a:gd name="T23" fmla="*/ 825 h 942"/>
                    <a:gd name="T24" fmla="*/ 718 w 828"/>
                    <a:gd name="T25" fmla="*/ 865 h 942"/>
                    <a:gd name="T26" fmla="*/ 611 w 828"/>
                    <a:gd name="T27" fmla="*/ 903 h 942"/>
                    <a:gd name="T28" fmla="*/ 504 w 828"/>
                    <a:gd name="T29" fmla="*/ 942 h 942"/>
                    <a:gd name="T30" fmla="*/ 472 w 828"/>
                    <a:gd name="T31" fmla="*/ 862 h 942"/>
                    <a:gd name="T32" fmla="*/ 435 w 828"/>
                    <a:gd name="T33" fmla="*/ 786 h 942"/>
                    <a:gd name="T34" fmla="*/ 394 w 828"/>
                    <a:gd name="T35" fmla="*/ 712 h 942"/>
                    <a:gd name="T36" fmla="*/ 349 w 828"/>
                    <a:gd name="T37" fmla="*/ 641 h 942"/>
                    <a:gd name="T38" fmla="*/ 300 w 828"/>
                    <a:gd name="T39" fmla="*/ 573 h 942"/>
                    <a:gd name="T40" fmla="*/ 247 w 828"/>
                    <a:gd name="T41" fmla="*/ 508 h 942"/>
                    <a:gd name="T42" fmla="*/ 190 w 828"/>
                    <a:gd name="T43" fmla="*/ 447 h 942"/>
                    <a:gd name="T44" fmla="*/ 130 w 828"/>
                    <a:gd name="T45" fmla="*/ 389 h 942"/>
                    <a:gd name="T46" fmla="*/ 67 w 828"/>
                    <a:gd name="T47" fmla="*/ 334 h 942"/>
                    <a:gd name="T48" fmla="*/ 0 w 828"/>
                    <a:gd name="T49" fmla="*/ 283 h 942"/>
                    <a:gd name="T50" fmla="*/ 66 w 828"/>
                    <a:gd name="T51" fmla="*/ 188 h 942"/>
                    <a:gd name="T52" fmla="*/ 132 w 828"/>
                    <a:gd name="T53" fmla="*/ 94 h 942"/>
                    <a:gd name="T54" fmla="*/ 197 w 828"/>
                    <a:gd name="T55"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8" h="942">
                      <a:moveTo>
                        <a:pt x="197" y="0"/>
                      </a:moveTo>
                      <a:lnTo>
                        <a:pt x="275" y="60"/>
                      </a:lnTo>
                      <a:lnTo>
                        <a:pt x="349" y="122"/>
                      </a:lnTo>
                      <a:lnTo>
                        <a:pt x="418" y="188"/>
                      </a:lnTo>
                      <a:lnTo>
                        <a:pt x="484" y="257"/>
                      </a:lnTo>
                      <a:lnTo>
                        <a:pt x="546" y="328"/>
                      </a:lnTo>
                      <a:lnTo>
                        <a:pt x="603" y="403"/>
                      </a:lnTo>
                      <a:lnTo>
                        <a:pt x="656" y="480"/>
                      </a:lnTo>
                      <a:lnTo>
                        <a:pt x="705" y="561"/>
                      </a:lnTo>
                      <a:lnTo>
                        <a:pt x="750" y="646"/>
                      </a:lnTo>
                      <a:lnTo>
                        <a:pt x="791" y="733"/>
                      </a:lnTo>
                      <a:lnTo>
                        <a:pt x="828" y="825"/>
                      </a:lnTo>
                      <a:lnTo>
                        <a:pt x="718" y="865"/>
                      </a:lnTo>
                      <a:lnTo>
                        <a:pt x="611" y="903"/>
                      </a:lnTo>
                      <a:lnTo>
                        <a:pt x="504" y="942"/>
                      </a:lnTo>
                      <a:lnTo>
                        <a:pt x="472" y="862"/>
                      </a:lnTo>
                      <a:lnTo>
                        <a:pt x="435" y="786"/>
                      </a:lnTo>
                      <a:lnTo>
                        <a:pt x="394" y="712"/>
                      </a:lnTo>
                      <a:lnTo>
                        <a:pt x="349" y="641"/>
                      </a:lnTo>
                      <a:lnTo>
                        <a:pt x="300" y="573"/>
                      </a:lnTo>
                      <a:lnTo>
                        <a:pt x="247" y="508"/>
                      </a:lnTo>
                      <a:lnTo>
                        <a:pt x="190" y="447"/>
                      </a:lnTo>
                      <a:lnTo>
                        <a:pt x="130" y="389"/>
                      </a:lnTo>
                      <a:lnTo>
                        <a:pt x="67" y="334"/>
                      </a:lnTo>
                      <a:lnTo>
                        <a:pt x="0" y="283"/>
                      </a:lnTo>
                      <a:lnTo>
                        <a:pt x="66" y="188"/>
                      </a:lnTo>
                      <a:lnTo>
                        <a:pt x="132" y="94"/>
                      </a:lnTo>
                      <a:lnTo>
                        <a:pt x="1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1" name="Freeform 47">
                  <a:extLst>
                    <a:ext uri="{FF2B5EF4-FFF2-40B4-BE49-F238E27FC236}">
                      <a16:creationId xmlns:a16="http://schemas.microsoft.com/office/drawing/2014/main" id="{24D6CC99-58B5-9F3C-EDE0-B9AF530C881D}"/>
                    </a:ext>
                  </a:extLst>
                </p:cNvPr>
                <p:cNvSpPr>
                  <a:spLocks noEditPoints="1"/>
                </p:cNvSpPr>
                <p:nvPr/>
              </p:nvSpPr>
              <p:spPr bwMode="auto">
                <a:xfrm>
                  <a:off x="1782" y="1038"/>
                  <a:ext cx="33" cy="81"/>
                </a:xfrm>
                <a:custGeom>
                  <a:avLst/>
                  <a:gdLst>
                    <a:gd name="T0" fmla="*/ 112 w 495"/>
                    <a:gd name="T1" fmla="*/ 113 h 1223"/>
                    <a:gd name="T2" fmla="*/ 112 w 495"/>
                    <a:gd name="T3" fmla="*/ 1110 h 1223"/>
                    <a:gd name="T4" fmla="*/ 383 w 495"/>
                    <a:gd name="T5" fmla="*/ 1110 h 1223"/>
                    <a:gd name="T6" fmla="*/ 383 w 495"/>
                    <a:gd name="T7" fmla="*/ 113 h 1223"/>
                    <a:gd name="T8" fmla="*/ 112 w 495"/>
                    <a:gd name="T9" fmla="*/ 113 h 1223"/>
                    <a:gd name="T10" fmla="*/ 56 w 495"/>
                    <a:gd name="T11" fmla="*/ 0 h 1223"/>
                    <a:gd name="T12" fmla="*/ 439 w 495"/>
                    <a:gd name="T13" fmla="*/ 0 h 1223"/>
                    <a:gd name="T14" fmla="*/ 456 w 495"/>
                    <a:gd name="T15" fmla="*/ 3 h 1223"/>
                    <a:gd name="T16" fmla="*/ 472 w 495"/>
                    <a:gd name="T17" fmla="*/ 10 h 1223"/>
                    <a:gd name="T18" fmla="*/ 485 w 495"/>
                    <a:gd name="T19" fmla="*/ 23 h 1223"/>
                    <a:gd name="T20" fmla="*/ 492 w 495"/>
                    <a:gd name="T21" fmla="*/ 37 h 1223"/>
                    <a:gd name="T22" fmla="*/ 495 w 495"/>
                    <a:gd name="T23" fmla="*/ 55 h 1223"/>
                    <a:gd name="T24" fmla="*/ 495 w 495"/>
                    <a:gd name="T25" fmla="*/ 1167 h 1223"/>
                    <a:gd name="T26" fmla="*/ 492 w 495"/>
                    <a:gd name="T27" fmla="*/ 1185 h 1223"/>
                    <a:gd name="T28" fmla="*/ 485 w 495"/>
                    <a:gd name="T29" fmla="*/ 1200 h 1223"/>
                    <a:gd name="T30" fmla="*/ 472 w 495"/>
                    <a:gd name="T31" fmla="*/ 1212 h 1223"/>
                    <a:gd name="T32" fmla="*/ 456 w 495"/>
                    <a:gd name="T33" fmla="*/ 1220 h 1223"/>
                    <a:gd name="T34" fmla="*/ 439 w 495"/>
                    <a:gd name="T35" fmla="*/ 1223 h 1223"/>
                    <a:gd name="T36" fmla="*/ 56 w 495"/>
                    <a:gd name="T37" fmla="*/ 1223 h 1223"/>
                    <a:gd name="T38" fmla="*/ 38 w 495"/>
                    <a:gd name="T39" fmla="*/ 1220 h 1223"/>
                    <a:gd name="T40" fmla="*/ 22 w 495"/>
                    <a:gd name="T41" fmla="*/ 1212 h 1223"/>
                    <a:gd name="T42" fmla="*/ 11 w 495"/>
                    <a:gd name="T43" fmla="*/ 1200 h 1223"/>
                    <a:gd name="T44" fmla="*/ 2 w 495"/>
                    <a:gd name="T45" fmla="*/ 1185 h 1223"/>
                    <a:gd name="T46" fmla="*/ 0 w 495"/>
                    <a:gd name="T47" fmla="*/ 1167 h 1223"/>
                    <a:gd name="T48" fmla="*/ 0 w 495"/>
                    <a:gd name="T49" fmla="*/ 55 h 1223"/>
                    <a:gd name="T50" fmla="*/ 2 w 495"/>
                    <a:gd name="T51" fmla="*/ 37 h 1223"/>
                    <a:gd name="T52" fmla="*/ 11 w 495"/>
                    <a:gd name="T53" fmla="*/ 23 h 1223"/>
                    <a:gd name="T54" fmla="*/ 22 w 495"/>
                    <a:gd name="T55" fmla="*/ 10 h 1223"/>
                    <a:gd name="T56" fmla="*/ 38 w 495"/>
                    <a:gd name="T57" fmla="*/ 3 h 1223"/>
                    <a:gd name="T58" fmla="*/ 56 w 495"/>
                    <a:gd name="T5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5" h="1223">
                      <a:moveTo>
                        <a:pt x="112" y="113"/>
                      </a:moveTo>
                      <a:lnTo>
                        <a:pt x="112" y="1110"/>
                      </a:lnTo>
                      <a:lnTo>
                        <a:pt x="383" y="1110"/>
                      </a:lnTo>
                      <a:lnTo>
                        <a:pt x="383" y="113"/>
                      </a:lnTo>
                      <a:lnTo>
                        <a:pt x="112" y="113"/>
                      </a:lnTo>
                      <a:close/>
                      <a:moveTo>
                        <a:pt x="56" y="0"/>
                      </a:moveTo>
                      <a:lnTo>
                        <a:pt x="439" y="0"/>
                      </a:lnTo>
                      <a:lnTo>
                        <a:pt x="456" y="3"/>
                      </a:lnTo>
                      <a:lnTo>
                        <a:pt x="472" y="10"/>
                      </a:lnTo>
                      <a:lnTo>
                        <a:pt x="485" y="23"/>
                      </a:lnTo>
                      <a:lnTo>
                        <a:pt x="492" y="37"/>
                      </a:lnTo>
                      <a:lnTo>
                        <a:pt x="495" y="55"/>
                      </a:lnTo>
                      <a:lnTo>
                        <a:pt x="495" y="1167"/>
                      </a:lnTo>
                      <a:lnTo>
                        <a:pt x="492" y="1185"/>
                      </a:lnTo>
                      <a:lnTo>
                        <a:pt x="485" y="1200"/>
                      </a:lnTo>
                      <a:lnTo>
                        <a:pt x="472" y="1212"/>
                      </a:lnTo>
                      <a:lnTo>
                        <a:pt x="456" y="1220"/>
                      </a:lnTo>
                      <a:lnTo>
                        <a:pt x="439" y="1223"/>
                      </a:lnTo>
                      <a:lnTo>
                        <a:pt x="56" y="1223"/>
                      </a:lnTo>
                      <a:lnTo>
                        <a:pt x="38" y="1220"/>
                      </a:lnTo>
                      <a:lnTo>
                        <a:pt x="22" y="1212"/>
                      </a:lnTo>
                      <a:lnTo>
                        <a:pt x="11" y="1200"/>
                      </a:lnTo>
                      <a:lnTo>
                        <a:pt x="2" y="1185"/>
                      </a:lnTo>
                      <a:lnTo>
                        <a:pt x="0" y="1167"/>
                      </a:lnTo>
                      <a:lnTo>
                        <a:pt x="0" y="55"/>
                      </a:lnTo>
                      <a:lnTo>
                        <a:pt x="2" y="37"/>
                      </a:lnTo>
                      <a:lnTo>
                        <a:pt x="11" y="23"/>
                      </a:lnTo>
                      <a:lnTo>
                        <a:pt x="22" y="10"/>
                      </a:lnTo>
                      <a:lnTo>
                        <a:pt x="38" y="3"/>
                      </a:lnTo>
                      <a:lnTo>
                        <a:pt x="5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2" name="Freeform 48">
                  <a:extLst>
                    <a:ext uri="{FF2B5EF4-FFF2-40B4-BE49-F238E27FC236}">
                      <a16:creationId xmlns:a16="http://schemas.microsoft.com/office/drawing/2014/main" id="{4DA40A73-0C24-E93D-8324-867B11FBA442}"/>
                    </a:ext>
                  </a:extLst>
                </p:cNvPr>
                <p:cNvSpPr>
                  <a:spLocks noEditPoints="1"/>
                </p:cNvSpPr>
                <p:nvPr/>
              </p:nvSpPr>
              <p:spPr bwMode="auto">
                <a:xfrm>
                  <a:off x="1700" y="1057"/>
                  <a:ext cx="33" cy="62"/>
                </a:xfrm>
                <a:custGeom>
                  <a:avLst/>
                  <a:gdLst>
                    <a:gd name="T0" fmla="*/ 112 w 495"/>
                    <a:gd name="T1" fmla="*/ 728 h 928"/>
                    <a:gd name="T2" fmla="*/ 112 w 495"/>
                    <a:gd name="T3" fmla="*/ 815 h 928"/>
                    <a:gd name="T4" fmla="*/ 199 w 495"/>
                    <a:gd name="T5" fmla="*/ 815 h 928"/>
                    <a:gd name="T6" fmla="*/ 112 w 495"/>
                    <a:gd name="T7" fmla="*/ 728 h 928"/>
                    <a:gd name="T8" fmla="*/ 112 w 495"/>
                    <a:gd name="T9" fmla="*/ 551 h 928"/>
                    <a:gd name="T10" fmla="*/ 112 w 495"/>
                    <a:gd name="T11" fmla="*/ 639 h 928"/>
                    <a:gd name="T12" fmla="*/ 288 w 495"/>
                    <a:gd name="T13" fmla="*/ 815 h 928"/>
                    <a:gd name="T14" fmla="*/ 288 w 495"/>
                    <a:gd name="T15" fmla="*/ 817 h 928"/>
                    <a:gd name="T16" fmla="*/ 376 w 495"/>
                    <a:gd name="T17" fmla="*/ 817 h 928"/>
                    <a:gd name="T18" fmla="*/ 112 w 495"/>
                    <a:gd name="T19" fmla="*/ 551 h 928"/>
                    <a:gd name="T20" fmla="*/ 112 w 495"/>
                    <a:gd name="T21" fmla="*/ 372 h 928"/>
                    <a:gd name="T22" fmla="*/ 112 w 495"/>
                    <a:gd name="T23" fmla="*/ 461 h 928"/>
                    <a:gd name="T24" fmla="*/ 383 w 495"/>
                    <a:gd name="T25" fmla="*/ 734 h 928"/>
                    <a:gd name="T26" fmla="*/ 383 w 495"/>
                    <a:gd name="T27" fmla="*/ 644 h 928"/>
                    <a:gd name="T28" fmla="*/ 112 w 495"/>
                    <a:gd name="T29" fmla="*/ 372 h 928"/>
                    <a:gd name="T30" fmla="*/ 112 w 495"/>
                    <a:gd name="T31" fmla="*/ 194 h 928"/>
                    <a:gd name="T32" fmla="*/ 112 w 495"/>
                    <a:gd name="T33" fmla="*/ 283 h 928"/>
                    <a:gd name="T34" fmla="*/ 383 w 495"/>
                    <a:gd name="T35" fmla="*/ 555 h 928"/>
                    <a:gd name="T36" fmla="*/ 383 w 495"/>
                    <a:gd name="T37" fmla="*/ 467 h 928"/>
                    <a:gd name="T38" fmla="*/ 112 w 495"/>
                    <a:gd name="T39" fmla="*/ 194 h 928"/>
                    <a:gd name="T40" fmla="*/ 119 w 495"/>
                    <a:gd name="T41" fmla="*/ 113 h 928"/>
                    <a:gd name="T42" fmla="*/ 383 w 495"/>
                    <a:gd name="T43" fmla="*/ 378 h 928"/>
                    <a:gd name="T44" fmla="*/ 383 w 495"/>
                    <a:gd name="T45" fmla="*/ 288 h 928"/>
                    <a:gd name="T46" fmla="*/ 208 w 495"/>
                    <a:gd name="T47" fmla="*/ 113 h 928"/>
                    <a:gd name="T48" fmla="*/ 119 w 495"/>
                    <a:gd name="T49" fmla="*/ 113 h 928"/>
                    <a:gd name="T50" fmla="*/ 296 w 495"/>
                    <a:gd name="T51" fmla="*/ 112 h 928"/>
                    <a:gd name="T52" fmla="*/ 383 w 495"/>
                    <a:gd name="T53" fmla="*/ 199 h 928"/>
                    <a:gd name="T54" fmla="*/ 383 w 495"/>
                    <a:gd name="T55" fmla="*/ 112 h 928"/>
                    <a:gd name="T56" fmla="*/ 296 w 495"/>
                    <a:gd name="T57" fmla="*/ 112 h 928"/>
                    <a:gd name="T58" fmla="*/ 56 w 495"/>
                    <a:gd name="T59" fmla="*/ 0 h 928"/>
                    <a:gd name="T60" fmla="*/ 439 w 495"/>
                    <a:gd name="T61" fmla="*/ 0 h 928"/>
                    <a:gd name="T62" fmla="*/ 457 w 495"/>
                    <a:gd name="T63" fmla="*/ 3 h 928"/>
                    <a:gd name="T64" fmla="*/ 473 w 495"/>
                    <a:gd name="T65" fmla="*/ 10 h 928"/>
                    <a:gd name="T66" fmla="*/ 484 w 495"/>
                    <a:gd name="T67" fmla="*/ 23 h 928"/>
                    <a:gd name="T68" fmla="*/ 493 w 495"/>
                    <a:gd name="T69" fmla="*/ 37 h 928"/>
                    <a:gd name="T70" fmla="*/ 495 w 495"/>
                    <a:gd name="T71" fmla="*/ 55 h 928"/>
                    <a:gd name="T72" fmla="*/ 495 w 495"/>
                    <a:gd name="T73" fmla="*/ 872 h 928"/>
                    <a:gd name="T74" fmla="*/ 493 w 495"/>
                    <a:gd name="T75" fmla="*/ 890 h 928"/>
                    <a:gd name="T76" fmla="*/ 484 w 495"/>
                    <a:gd name="T77" fmla="*/ 905 h 928"/>
                    <a:gd name="T78" fmla="*/ 473 w 495"/>
                    <a:gd name="T79" fmla="*/ 917 h 928"/>
                    <a:gd name="T80" fmla="*/ 457 w 495"/>
                    <a:gd name="T81" fmla="*/ 925 h 928"/>
                    <a:gd name="T82" fmla="*/ 439 w 495"/>
                    <a:gd name="T83" fmla="*/ 928 h 928"/>
                    <a:gd name="T84" fmla="*/ 56 w 495"/>
                    <a:gd name="T85" fmla="*/ 928 h 928"/>
                    <a:gd name="T86" fmla="*/ 39 w 495"/>
                    <a:gd name="T87" fmla="*/ 925 h 928"/>
                    <a:gd name="T88" fmla="*/ 23 w 495"/>
                    <a:gd name="T89" fmla="*/ 917 h 928"/>
                    <a:gd name="T90" fmla="*/ 10 w 495"/>
                    <a:gd name="T91" fmla="*/ 905 h 928"/>
                    <a:gd name="T92" fmla="*/ 3 w 495"/>
                    <a:gd name="T93" fmla="*/ 890 h 928"/>
                    <a:gd name="T94" fmla="*/ 0 w 495"/>
                    <a:gd name="T95" fmla="*/ 872 h 928"/>
                    <a:gd name="T96" fmla="*/ 0 w 495"/>
                    <a:gd name="T97" fmla="*/ 55 h 928"/>
                    <a:gd name="T98" fmla="*/ 3 w 495"/>
                    <a:gd name="T99" fmla="*/ 37 h 928"/>
                    <a:gd name="T100" fmla="*/ 10 w 495"/>
                    <a:gd name="T101" fmla="*/ 23 h 928"/>
                    <a:gd name="T102" fmla="*/ 23 w 495"/>
                    <a:gd name="T103" fmla="*/ 10 h 928"/>
                    <a:gd name="T104" fmla="*/ 39 w 495"/>
                    <a:gd name="T105" fmla="*/ 3 h 928"/>
                    <a:gd name="T106" fmla="*/ 56 w 495"/>
                    <a:gd name="T10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5" h="928">
                      <a:moveTo>
                        <a:pt x="112" y="728"/>
                      </a:moveTo>
                      <a:lnTo>
                        <a:pt x="112" y="815"/>
                      </a:lnTo>
                      <a:lnTo>
                        <a:pt x="199" y="815"/>
                      </a:lnTo>
                      <a:lnTo>
                        <a:pt x="112" y="728"/>
                      </a:lnTo>
                      <a:close/>
                      <a:moveTo>
                        <a:pt x="112" y="551"/>
                      </a:moveTo>
                      <a:lnTo>
                        <a:pt x="112" y="639"/>
                      </a:lnTo>
                      <a:lnTo>
                        <a:pt x="288" y="815"/>
                      </a:lnTo>
                      <a:lnTo>
                        <a:pt x="288" y="817"/>
                      </a:lnTo>
                      <a:lnTo>
                        <a:pt x="376" y="817"/>
                      </a:lnTo>
                      <a:lnTo>
                        <a:pt x="112" y="551"/>
                      </a:lnTo>
                      <a:close/>
                      <a:moveTo>
                        <a:pt x="112" y="372"/>
                      </a:moveTo>
                      <a:lnTo>
                        <a:pt x="112" y="461"/>
                      </a:lnTo>
                      <a:lnTo>
                        <a:pt x="383" y="734"/>
                      </a:lnTo>
                      <a:lnTo>
                        <a:pt x="383" y="644"/>
                      </a:lnTo>
                      <a:lnTo>
                        <a:pt x="112" y="372"/>
                      </a:lnTo>
                      <a:close/>
                      <a:moveTo>
                        <a:pt x="112" y="194"/>
                      </a:moveTo>
                      <a:lnTo>
                        <a:pt x="112" y="283"/>
                      </a:lnTo>
                      <a:lnTo>
                        <a:pt x="383" y="555"/>
                      </a:lnTo>
                      <a:lnTo>
                        <a:pt x="383" y="467"/>
                      </a:lnTo>
                      <a:lnTo>
                        <a:pt x="112" y="194"/>
                      </a:lnTo>
                      <a:close/>
                      <a:moveTo>
                        <a:pt x="119" y="113"/>
                      </a:moveTo>
                      <a:lnTo>
                        <a:pt x="383" y="378"/>
                      </a:lnTo>
                      <a:lnTo>
                        <a:pt x="383" y="288"/>
                      </a:lnTo>
                      <a:lnTo>
                        <a:pt x="208" y="113"/>
                      </a:lnTo>
                      <a:lnTo>
                        <a:pt x="119" y="113"/>
                      </a:lnTo>
                      <a:close/>
                      <a:moveTo>
                        <a:pt x="296" y="112"/>
                      </a:moveTo>
                      <a:lnTo>
                        <a:pt x="383" y="199"/>
                      </a:lnTo>
                      <a:lnTo>
                        <a:pt x="383" y="112"/>
                      </a:lnTo>
                      <a:lnTo>
                        <a:pt x="296" y="112"/>
                      </a:lnTo>
                      <a:close/>
                      <a:moveTo>
                        <a:pt x="56" y="0"/>
                      </a:moveTo>
                      <a:lnTo>
                        <a:pt x="439" y="0"/>
                      </a:lnTo>
                      <a:lnTo>
                        <a:pt x="457" y="3"/>
                      </a:lnTo>
                      <a:lnTo>
                        <a:pt x="473" y="10"/>
                      </a:lnTo>
                      <a:lnTo>
                        <a:pt x="484" y="23"/>
                      </a:lnTo>
                      <a:lnTo>
                        <a:pt x="493" y="37"/>
                      </a:lnTo>
                      <a:lnTo>
                        <a:pt x="495" y="55"/>
                      </a:lnTo>
                      <a:lnTo>
                        <a:pt x="495" y="872"/>
                      </a:lnTo>
                      <a:lnTo>
                        <a:pt x="493" y="890"/>
                      </a:lnTo>
                      <a:lnTo>
                        <a:pt x="484" y="905"/>
                      </a:lnTo>
                      <a:lnTo>
                        <a:pt x="473" y="917"/>
                      </a:lnTo>
                      <a:lnTo>
                        <a:pt x="457" y="925"/>
                      </a:lnTo>
                      <a:lnTo>
                        <a:pt x="439" y="928"/>
                      </a:lnTo>
                      <a:lnTo>
                        <a:pt x="56" y="928"/>
                      </a:lnTo>
                      <a:lnTo>
                        <a:pt x="39" y="925"/>
                      </a:lnTo>
                      <a:lnTo>
                        <a:pt x="23" y="917"/>
                      </a:lnTo>
                      <a:lnTo>
                        <a:pt x="10" y="905"/>
                      </a:lnTo>
                      <a:lnTo>
                        <a:pt x="3" y="890"/>
                      </a:lnTo>
                      <a:lnTo>
                        <a:pt x="0" y="872"/>
                      </a:lnTo>
                      <a:lnTo>
                        <a:pt x="0" y="55"/>
                      </a:lnTo>
                      <a:lnTo>
                        <a:pt x="3" y="37"/>
                      </a:lnTo>
                      <a:lnTo>
                        <a:pt x="10" y="23"/>
                      </a:lnTo>
                      <a:lnTo>
                        <a:pt x="23" y="10"/>
                      </a:lnTo>
                      <a:lnTo>
                        <a:pt x="39" y="3"/>
                      </a:lnTo>
                      <a:lnTo>
                        <a:pt x="5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3" name="Freeform 49">
                  <a:extLst>
                    <a:ext uri="{FF2B5EF4-FFF2-40B4-BE49-F238E27FC236}">
                      <a16:creationId xmlns:a16="http://schemas.microsoft.com/office/drawing/2014/main" id="{9679A6C3-1338-1425-A1CF-4721AD573A28}"/>
                    </a:ext>
                  </a:extLst>
                </p:cNvPr>
                <p:cNvSpPr>
                  <a:spLocks/>
                </p:cNvSpPr>
                <p:nvPr/>
              </p:nvSpPr>
              <p:spPr bwMode="auto">
                <a:xfrm>
                  <a:off x="1741" y="1008"/>
                  <a:ext cx="33" cy="111"/>
                </a:xfrm>
                <a:custGeom>
                  <a:avLst/>
                  <a:gdLst>
                    <a:gd name="T0" fmla="*/ 57 w 495"/>
                    <a:gd name="T1" fmla="*/ 0 h 1675"/>
                    <a:gd name="T2" fmla="*/ 439 w 495"/>
                    <a:gd name="T3" fmla="*/ 0 h 1675"/>
                    <a:gd name="T4" fmla="*/ 457 w 495"/>
                    <a:gd name="T5" fmla="*/ 3 h 1675"/>
                    <a:gd name="T6" fmla="*/ 472 w 495"/>
                    <a:gd name="T7" fmla="*/ 11 h 1675"/>
                    <a:gd name="T8" fmla="*/ 484 w 495"/>
                    <a:gd name="T9" fmla="*/ 23 h 1675"/>
                    <a:gd name="T10" fmla="*/ 493 w 495"/>
                    <a:gd name="T11" fmla="*/ 39 h 1675"/>
                    <a:gd name="T12" fmla="*/ 495 w 495"/>
                    <a:gd name="T13" fmla="*/ 57 h 1675"/>
                    <a:gd name="T14" fmla="*/ 495 w 495"/>
                    <a:gd name="T15" fmla="*/ 1619 h 1675"/>
                    <a:gd name="T16" fmla="*/ 493 w 495"/>
                    <a:gd name="T17" fmla="*/ 1637 h 1675"/>
                    <a:gd name="T18" fmla="*/ 484 w 495"/>
                    <a:gd name="T19" fmla="*/ 1652 h 1675"/>
                    <a:gd name="T20" fmla="*/ 472 w 495"/>
                    <a:gd name="T21" fmla="*/ 1664 h 1675"/>
                    <a:gd name="T22" fmla="*/ 457 w 495"/>
                    <a:gd name="T23" fmla="*/ 1672 h 1675"/>
                    <a:gd name="T24" fmla="*/ 439 w 495"/>
                    <a:gd name="T25" fmla="*/ 1675 h 1675"/>
                    <a:gd name="T26" fmla="*/ 57 w 495"/>
                    <a:gd name="T27" fmla="*/ 1675 h 1675"/>
                    <a:gd name="T28" fmla="*/ 39 w 495"/>
                    <a:gd name="T29" fmla="*/ 1672 h 1675"/>
                    <a:gd name="T30" fmla="*/ 23 w 495"/>
                    <a:gd name="T31" fmla="*/ 1664 h 1675"/>
                    <a:gd name="T32" fmla="*/ 10 w 495"/>
                    <a:gd name="T33" fmla="*/ 1652 h 1675"/>
                    <a:gd name="T34" fmla="*/ 3 w 495"/>
                    <a:gd name="T35" fmla="*/ 1637 h 1675"/>
                    <a:gd name="T36" fmla="*/ 0 w 495"/>
                    <a:gd name="T37" fmla="*/ 1619 h 1675"/>
                    <a:gd name="T38" fmla="*/ 0 w 495"/>
                    <a:gd name="T39" fmla="*/ 57 h 1675"/>
                    <a:gd name="T40" fmla="*/ 3 w 495"/>
                    <a:gd name="T41" fmla="*/ 39 h 1675"/>
                    <a:gd name="T42" fmla="*/ 10 w 495"/>
                    <a:gd name="T43" fmla="*/ 23 h 1675"/>
                    <a:gd name="T44" fmla="*/ 23 w 495"/>
                    <a:gd name="T45" fmla="*/ 11 h 1675"/>
                    <a:gd name="T46" fmla="*/ 39 w 495"/>
                    <a:gd name="T47" fmla="*/ 3 h 1675"/>
                    <a:gd name="T48" fmla="*/ 57 w 495"/>
                    <a:gd name="T4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5" h="1675">
                      <a:moveTo>
                        <a:pt x="57" y="0"/>
                      </a:moveTo>
                      <a:lnTo>
                        <a:pt x="439" y="0"/>
                      </a:lnTo>
                      <a:lnTo>
                        <a:pt x="457" y="3"/>
                      </a:lnTo>
                      <a:lnTo>
                        <a:pt x="472" y="11"/>
                      </a:lnTo>
                      <a:lnTo>
                        <a:pt x="484" y="23"/>
                      </a:lnTo>
                      <a:lnTo>
                        <a:pt x="493" y="39"/>
                      </a:lnTo>
                      <a:lnTo>
                        <a:pt x="495" y="57"/>
                      </a:lnTo>
                      <a:lnTo>
                        <a:pt x="495" y="1619"/>
                      </a:lnTo>
                      <a:lnTo>
                        <a:pt x="493" y="1637"/>
                      </a:lnTo>
                      <a:lnTo>
                        <a:pt x="484" y="1652"/>
                      </a:lnTo>
                      <a:lnTo>
                        <a:pt x="472" y="1664"/>
                      </a:lnTo>
                      <a:lnTo>
                        <a:pt x="457" y="1672"/>
                      </a:lnTo>
                      <a:lnTo>
                        <a:pt x="439" y="1675"/>
                      </a:lnTo>
                      <a:lnTo>
                        <a:pt x="57" y="1675"/>
                      </a:lnTo>
                      <a:lnTo>
                        <a:pt x="39" y="1672"/>
                      </a:lnTo>
                      <a:lnTo>
                        <a:pt x="23" y="1664"/>
                      </a:lnTo>
                      <a:lnTo>
                        <a:pt x="10" y="1652"/>
                      </a:lnTo>
                      <a:lnTo>
                        <a:pt x="3" y="1637"/>
                      </a:lnTo>
                      <a:lnTo>
                        <a:pt x="0" y="1619"/>
                      </a:lnTo>
                      <a:lnTo>
                        <a:pt x="0" y="57"/>
                      </a:lnTo>
                      <a:lnTo>
                        <a:pt x="3" y="39"/>
                      </a:lnTo>
                      <a:lnTo>
                        <a:pt x="10" y="23"/>
                      </a:lnTo>
                      <a:lnTo>
                        <a:pt x="23" y="11"/>
                      </a:lnTo>
                      <a:lnTo>
                        <a:pt x="39" y="3"/>
                      </a:lnTo>
                      <a:lnTo>
                        <a:pt x="5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sp>
          <p:nvSpPr>
            <p:cNvPr id="86" name="TextBox 85">
              <a:extLst>
                <a:ext uri="{FF2B5EF4-FFF2-40B4-BE49-F238E27FC236}">
                  <a16:creationId xmlns:a16="http://schemas.microsoft.com/office/drawing/2014/main" id="{5721E69A-4DE8-1C49-B1A7-04C9E11DA7CD}"/>
                </a:ext>
              </a:extLst>
            </p:cNvPr>
            <p:cNvSpPr txBox="1"/>
            <p:nvPr/>
          </p:nvSpPr>
          <p:spPr>
            <a:xfrm>
              <a:off x="2491946" y="2224809"/>
              <a:ext cx="784947" cy="769441"/>
            </a:xfrm>
            <a:prstGeom prst="rect">
              <a:avLst/>
            </a:prstGeom>
            <a:noFill/>
          </p:spPr>
          <p:txBody>
            <a:bodyPr wrap="square">
              <a:spAutoFit/>
            </a:bodyPr>
            <a:lstStyle/>
            <a:p>
              <a:pPr algn="ctr">
                <a:lnSpc>
                  <a:spcPct val="150000"/>
                </a:lnSpc>
              </a:pPr>
              <a:r>
                <a:rPr lang="en-GB" sz="3200" b="1" dirty="0">
                  <a:solidFill>
                    <a:schemeClr val="bg1"/>
                  </a:solidFill>
                  <a:latin typeface="+mj-lt"/>
                </a:rPr>
                <a:t>01</a:t>
              </a:r>
            </a:p>
          </p:txBody>
        </p:sp>
        <p:sp>
          <p:nvSpPr>
            <p:cNvPr id="87" name="TextBox 86">
              <a:extLst>
                <a:ext uri="{FF2B5EF4-FFF2-40B4-BE49-F238E27FC236}">
                  <a16:creationId xmlns:a16="http://schemas.microsoft.com/office/drawing/2014/main" id="{D58E6386-6BD7-4DE8-3D8A-5AC193C4EE54}"/>
                </a:ext>
              </a:extLst>
            </p:cNvPr>
            <p:cNvSpPr txBox="1"/>
            <p:nvPr/>
          </p:nvSpPr>
          <p:spPr>
            <a:xfrm>
              <a:off x="1925368" y="4830301"/>
              <a:ext cx="784947" cy="769441"/>
            </a:xfrm>
            <a:prstGeom prst="rect">
              <a:avLst/>
            </a:prstGeom>
            <a:noFill/>
          </p:spPr>
          <p:txBody>
            <a:bodyPr wrap="square">
              <a:spAutoFit/>
            </a:bodyPr>
            <a:lstStyle/>
            <a:p>
              <a:pPr algn="ctr">
                <a:lnSpc>
                  <a:spcPct val="150000"/>
                </a:lnSpc>
              </a:pPr>
              <a:r>
                <a:rPr lang="en-GB" sz="3200" b="1" dirty="0">
                  <a:solidFill>
                    <a:schemeClr val="bg1"/>
                  </a:solidFill>
                  <a:latin typeface="+mj-lt"/>
                </a:rPr>
                <a:t>02</a:t>
              </a:r>
            </a:p>
          </p:txBody>
        </p:sp>
        <p:sp>
          <p:nvSpPr>
            <p:cNvPr id="88" name="TextBox 87">
              <a:extLst>
                <a:ext uri="{FF2B5EF4-FFF2-40B4-BE49-F238E27FC236}">
                  <a16:creationId xmlns:a16="http://schemas.microsoft.com/office/drawing/2014/main" id="{C503157E-3786-EB79-3AEA-51FE098EE1B4}"/>
                </a:ext>
              </a:extLst>
            </p:cNvPr>
            <p:cNvSpPr txBox="1"/>
            <p:nvPr/>
          </p:nvSpPr>
          <p:spPr>
            <a:xfrm>
              <a:off x="4328685" y="3888899"/>
              <a:ext cx="784947" cy="769441"/>
            </a:xfrm>
            <a:prstGeom prst="rect">
              <a:avLst/>
            </a:prstGeom>
            <a:noFill/>
          </p:spPr>
          <p:txBody>
            <a:bodyPr wrap="square">
              <a:spAutoFit/>
            </a:bodyPr>
            <a:lstStyle/>
            <a:p>
              <a:pPr algn="ctr">
                <a:lnSpc>
                  <a:spcPct val="150000"/>
                </a:lnSpc>
              </a:pPr>
              <a:r>
                <a:rPr lang="en-GB" sz="3200" b="1" dirty="0">
                  <a:solidFill>
                    <a:schemeClr val="bg1"/>
                  </a:solidFill>
                  <a:latin typeface="+mj-lt"/>
                </a:rPr>
                <a:t>03</a:t>
              </a:r>
            </a:p>
          </p:txBody>
        </p:sp>
      </p:grpSp>
      <p:grpSp>
        <p:nvGrpSpPr>
          <p:cNvPr id="133" name="Google Shape;222;g30332b4311d_0_4416">
            <a:extLst>
              <a:ext uri="{FF2B5EF4-FFF2-40B4-BE49-F238E27FC236}">
                <a16:creationId xmlns:a16="http://schemas.microsoft.com/office/drawing/2014/main" id="{241C509E-75C8-E9D9-67AE-CAB1FB221030}"/>
              </a:ext>
            </a:extLst>
          </p:cNvPr>
          <p:cNvGrpSpPr/>
          <p:nvPr/>
        </p:nvGrpSpPr>
        <p:grpSpPr>
          <a:xfrm>
            <a:off x="9626002" y="4526425"/>
            <a:ext cx="276319" cy="309716"/>
            <a:chOff x="4266025" y="3609275"/>
            <a:chExt cx="299325" cy="277275"/>
          </a:xfrm>
          <a:solidFill>
            <a:schemeClr val="bg2"/>
          </a:solidFill>
        </p:grpSpPr>
        <p:sp>
          <p:nvSpPr>
            <p:cNvPr id="134" name="Google Shape;223;g30332b4311d_0_4416">
              <a:extLst>
                <a:ext uri="{FF2B5EF4-FFF2-40B4-BE49-F238E27FC236}">
                  <a16:creationId xmlns:a16="http://schemas.microsoft.com/office/drawing/2014/main" id="{2A0B3269-7E26-89BC-6EE2-7955EB6E56A0}"/>
                </a:ext>
              </a:extLst>
            </p:cNvPr>
            <p:cNvSpPr/>
            <p:nvPr/>
          </p:nvSpPr>
          <p:spPr>
            <a:xfrm>
              <a:off x="4266025" y="3609275"/>
              <a:ext cx="299325" cy="224500"/>
            </a:xfrm>
            <a:custGeom>
              <a:avLst/>
              <a:gdLst/>
              <a:ahLst/>
              <a:cxnLst/>
              <a:rect l="l" t="t" r="r" b="b"/>
              <a:pathLst>
                <a:path w="11973" h="8980" extrusionOk="0">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5" name="Google Shape;224;g30332b4311d_0_4416">
              <a:extLst>
                <a:ext uri="{FF2B5EF4-FFF2-40B4-BE49-F238E27FC236}">
                  <a16:creationId xmlns:a16="http://schemas.microsoft.com/office/drawing/2014/main" id="{F7F16248-C0CA-E6B1-7C27-7D797F925FD2}"/>
                </a:ext>
              </a:extLst>
            </p:cNvPr>
            <p:cNvSpPr/>
            <p:nvPr/>
          </p:nvSpPr>
          <p:spPr>
            <a:xfrm>
              <a:off x="4332975" y="3851850"/>
              <a:ext cx="157550" cy="34700"/>
            </a:xfrm>
            <a:custGeom>
              <a:avLst/>
              <a:gdLst/>
              <a:ahLst/>
              <a:cxnLst/>
              <a:rect l="l" t="t" r="r" b="b"/>
              <a:pathLst>
                <a:path w="6302" h="1388" extrusionOk="0">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137" name="TextBox 136">
            <a:extLst>
              <a:ext uri="{FF2B5EF4-FFF2-40B4-BE49-F238E27FC236}">
                <a16:creationId xmlns:a16="http://schemas.microsoft.com/office/drawing/2014/main" id="{C857DA1F-E504-47D9-63AC-FD20D9B012A7}"/>
              </a:ext>
            </a:extLst>
          </p:cNvPr>
          <p:cNvSpPr txBox="1"/>
          <p:nvPr/>
        </p:nvSpPr>
        <p:spPr>
          <a:xfrm>
            <a:off x="8834520" y="4869696"/>
            <a:ext cx="1883438" cy="430887"/>
          </a:xfrm>
          <a:prstGeom prst="rect">
            <a:avLst/>
          </a:prstGeom>
          <a:noFill/>
        </p:spPr>
        <p:txBody>
          <a:bodyPr wrap="square">
            <a:spAutoFit/>
          </a:bodyPr>
          <a:lstStyle/>
          <a:p>
            <a:pPr algn="ctr"/>
            <a:r>
              <a:rPr lang="en-US" sz="1100" b="1" dirty="0">
                <a:solidFill>
                  <a:schemeClr val="bg1"/>
                </a:solidFill>
              </a:rPr>
              <a:t>Material </a:t>
            </a:r>
          </a:p>
          <a:p>
            <a:pPr algn="ctr"/>
            <a:r>
              <a:rPr lang="en-US" sz="1100" b="1" dirty="0">
                <a:solidFill>
                  <a:schemeClr val="bg1"/>
                </a:solidFill>
              </a:rPr>
              <a:t>Resources</a:t>
            </a:r>
            <a:endParaRPr lang="en-US" sz="1100" dirty="0">
              <a:solidFill>
                <a:schemeClr val="bg1"/>
              </a:solidFill>
            </a:endParaRPr>
          </a:p>
        </p:txBody>
      </p:sp>
      <p:sp>
        <p:nvSpPr>
          <p:cNvPr id="138" name="TextBox 137">
            <a:extLst>
              <a:ext uri="{FF2B5EF4-FFF2-40B4-BE49-F238E27FC236}">
                <a16:creationId xmlns:a16="http://schemas.microsoft.com/office/drawing/2014/main" id="{A989F661-B28E-020E-BA44-7F56BE5BE2C8}"/>
              </a:ext>
            </a:extLst>
          </p:cNvPr>
          <p:cNvSpPr txBox="1"/>
          <p:nvPr/>
        </p:nvSpPr>
        <p:spPr>
          <a:xfrm>
            <a:off x="6770812" y="3566864"/>
            <a:ext cx="1883438" cy="430887"/>
          </a:xfrm>
          <a:prstGeom prst="rect">
            <a:avLst/>
          </a:prstGeom>
          <a:noFill/>
        </p:spPr>
        <p:txBody>
          <a:bodyPr wrap="square">
            <a:spAutoFit/>
          </a:bodyPr>
          <a:lstStyle/>
          <a:p>
            <a:pPr algn="ctr"/>
            <a:r>
              <a:rPr lang="en-US" sz="1100" b="1" dirty="0">
                <a:solidFill>
                  <a:schemeClr val="bg1"/>
                </a:solidFill>
              </a:rPr>
              <a:t>Financial </a:t>
            </a:r>
          </a:p>
          <a:p>
            <a:pPr algn="ctr"/>
            <a:r>
              <a:rPr lang="en-US" sz="1100" b="1" dirty="0">
                <a:solidFill>
                  <a:schemeClr val="bg1"/>
                </a:solidFill>
              </a:rPr>
              <a:t>Resources</a:t>
            </a:r>
            <a:endParaRPr lang="en-US" sz="1100" dirty="0">
              <a:solidFill>
                <a:schemeClr val="bg1"/>
              </a:solidFill>
            </a:endParaRPr>
          </a:p>
        </p:txBody>
      </p:sp>
      <p:sp>
        <p:nvSpPr>
          <p:cNvPr id="139" name="TextBox 138">
            <a:extLst>
              <a:ext uri="{FF2B5EF4-FFF2-40B4-BE49-F238E27FC236}">
                <a16:creationId xmlns:a16="http://schemas.microsoft.com/office/drawing/2014/main" id="{3121A6F6-7EEB-1E73-741A-A368484E874A}"/>
              </a:ext>
            </a:extLst>
          </p:cNvPr>
          <p:cNvSpPr txBox="1"/>
          <p:nvPr/>
        </p:nvSpPr>
        <p:spPr>
          <a:xfrm>
            <a:off x="8507000" y="2496372"/>
            <a:ext cx="1883438" cy="430887"/>
          </a:xfrm>
          <a:prstGeom prst="rect">
            <a:avLst/>
          </a:prstGeom>
          <a:noFill/>
        </p:spPr>
        <p:txBody>
          <a:bodyPr wrap="square">
            <a:spAutoFit/>
          </a:bodyPr>
          <a:lstStyle/>
          <a:p>
            <a:pPr algn="ctr"/>
            <a:r>
              <a:rPr lang="en-US" sz="1100" b="1" dirty="0">
                <a:solidFill>
                  <a:schemeClr val="bg1"/>
                </a:solidFill>
              </a:rPr>
              <a:t>Human</a:t>
            </a:r>
          </a:p>
          <a:p>
            <a:pPr algn="ctr"/>
            <a:r>
              <a:rPr lang="en-US" sz="1100" b="1" dirty="0">
                <a:solidFill>
                  <a:schemeClr val="bg1"/>
                </a:solidFill>
              </a:rPr>
              <a:t>Capital</a:t>
            </a:r>
            <a:endParaRPr lang="en-US" sz="1100" dirty="0">
              <a:solidFill>
                <a:schemeClr val="bg1"/>
              </a:solidFill>
            </a:endParaRPr>
          </a:p>
        </p:txBody>
      </p:sp>
    </p:spTree>
    <p:extLst>
      <p:ext uri="{BB962C8B-B14F-4D97-AF65-F5344CB8AC3E}">
        <p14:creationId xmlns:p14="http://schemas.microsoft.com/office/powerpoint/2010/main" val="279896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968780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Key Components of Operations Management</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834007" y="1572481"/>
            <a:ext cx="6501988" cy="4168762"/>
          </a:xfrm>
        </p:spPr>
        <p:txBody>
          <a:bodyPr/>
          <a:lstStyle/>
          <a:p>
            <a:pPr marL="342900" indent="-342900" algn="just">
              <a:buFont typeface="Arial" panose="020B0604020202020204" pitchFamily="34" charset="0"/>
              <a:buChar char="•"/>
            </a:pPr>
            <a:r>
              <a:rPr lang="en-US" sz="2200" b="1" dirty="0"/>
              <a:t>Production</a:t>
            </a:r>
            <a:r>
              <a:rPr lang="en-US" sz="2200" dirty="0"/>
              <a:t>: The process of converting inputs (materials, labor) into finished goods or services. Efficiency in production ensures better margins and the ability to scale.</a:t>
            </a:r>
          </a:p>
          <a:p>
            <a:pPr marL="342900" indent="-342900" algn="just">
              <a:buFont typeface="Arial" panose="020B0604020202020204" pitchFamily="34" charset="0"/>
              <a:buChar char="•"/>
            </a:pPr>
            <a:r>
              <a:rPr lang="en-US" sz="2200" b="1" dirty="0"/>
              <a:t>Supply Chain</a:t>
            </a:r>
            <a:r>
              <a:rPr lang="en-US" sz="2200" dirty="0"/>
              <a:t>: Managing the flow of goods, services, and information from suppliers to customers. An </a:t>
            </a:r>
            <a:r>
              <a:rPr lang="en-US" sz="2200" dirty="0" err="1"/>
              <a:t>optimised</a:t>
            </a:r>
            <a:r>
              <a:rPr lang="en-US" sz="2200" dirty="0"/>
              <a:t> supply chain reduces costs and improves customer satisfaction.</a:t>
            </a:r>
          </a:p>
          <a:p>
            <a:pPr marL="342900" indent="-342900" algn="just">
              <a:buFont typeface="Arial" panose="020B0604020202020204" pitchFamily="34" charset="0"/>
              <a:buChar char="•"/>
            </a:pPr>
            <a:r>
              <a:rPr lang="en-US" sz="2200" b="1" dirty="0"/>
              <a:t>Quality Control</a:t>
            </a:r>
            <a:r>
              <a:rPr lang="en-US" sz="2200" dirty="0"/>
              <a:t>: Ensuring that the goods or services produced meet a certain standard of quality. Consistent quality is vital for customer retention and can set businesses apart from competitors.</a:t>
            </a:r>
          </a:p>
        </p:txBody>
      </p:sp>
      <p:grpSp>
        <p:nvGrpSpPr>
          <p:cNvPr id="133" name="Google Shape;222;g30332b4311d_0_4416">
            <a:extLst>
              <a:ext uri="{FF2B5EF4-FFF2-40B4-BE49-F238E27FC236}">
                <a16:creationId xmlns:a16="http://schemas.microsoft.com/office/drawing/2014/main" id="{241C509E-75C8-E9D9-67AE-CAB1FB221030}"/>
              </a:ext>
            </a:extLst>
          </p:cNvPr>
          <p:cNvGrpSpPr/>
          <p:nvPr/>
        </p:nvGrpSpPr>
        <p:grpSpPr>
          <a:xfrm>
            <a:off x="9626002" y="4526425"/>
            <a:ext cx="276319" cy="309716"/>
            <a:chOff x="4266025" y="3609275"/>
            <a:chExt cx="299325" cy="277275"/>
          </a:xfrm>
          <a:solidFill>
            <a:schemeClr val="bg2"/>
          </a:solidFill>
        </p:grpSpPr>
        <p:sp>
          <p:nvSpPr>
            <p:cNvPr id="134" name="Google Shape;223;g30332b4311d_0_4416">
              <a:extLst>
                <a:ext uri="{FF2B5EF4-FFF2-40B4-BE49-F238E27FC236}">
                  <a16:creationId xmlns:a16="http://schemas.microsoft.com/office/drawing/2014/main" id="{2A0B3269-7E26-89BC-6EE2-7955EB6E56A0}"/>
                </a:ext>
              </a:extLst>
            </p:cNvPr>
            <p:cNvSpPr/>
            <p:nvPr/>
          </p:nvSpPr>
          <p:spPr>
            <a:xfrm>
              <a:off x="4266025" y="3609275"/>
              <a:ext cx="299325" cy="224500"/>
            </a:xfrm>
            <a:custGeom>
              <a:avLst/>
              <a:gdLst/>
              <a:ahLst/>
              <a:cxnLst/>
              <a:rect l="l" t="t" r="r" b="b"/>
              <a:pathLst>
                <a:path w="11973" h="8980" extrusionOk="0">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5" name="Google Shape;224;g30332b4311d_0_4416">
              <a:extLst>
                <a:ext uri="{FF2B5EF4-FFF2-40B4-BE49-F238E27FC236}">
                  <a16:creationId xmlns:a16="http://schemas.microsoft.com/office/drawing/2014/main" id="{F7F16248-C0CA-E6B1-7C27-7D797F925FD2}"/>
                </a:ext>
              </a:extLst>
            </p:cNvPr>
            <p:cNvSpPr/>
            <p:nvPr/>
          </p:nvSpPr>
          <p:spPr>
            <a:xfrm>
              <a:off x="4332975" y="3851850"/>
              <a:ext cx="157550" cy="34700"/>
            </a:xfrm>
            <a:custGeom>
              <a:avLst/>
              <a:gdLst/>
              <a:ahLst/>
              <a:cxnLst/>
              <a:rect l="l" t="t" r="r" b="b"/>
              <a:pathLst>
                <a:path w="6302" h="1388" extrusionOk="0">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137" name="TextBox 136">
            <a:extLst>
              <a:ext uri="{FF2B5EF4-FFF2-40B4-BE49-F238E27FC236}">
                <a16:creationId xmlns:a16="http://schemas.microsoft.com/office/drawing/2014/main" id="{C857DA1F-E504-47D9-63AC-FD20D9B012A7}"/>
              </a:ext>
            </a:extLst>
          </p:cNvPr>
          <p:cNvSpPr txBox="1"/>
          <p:nvPr/>
        </p:nvSpPr>
        <p:spPr>
          <a:xfrm>
            <a:off x="8834520" y="4869696"/>
            <a:ext cx="1883438" cy="430887"/>
          </a:xfrm>
          <a:prstGeom prst="rect">
            <a:avLst/>
          </a:prstGeom>
          <a:noFill/>
        </p:spPr>
        <p:txBody>
          <a:bodyPr wrap="square">
            <a:spAutoFit/>
          </a:bodyPr>
          <a:lstStyle/>
          <a:p>
            <a:pPr algn="ctr"/>
            <a:r>
              <a:rPr lang="en-US" sz="1100" b="1" dirty="0">
                <a:solidFill>
                  <a:schemeClr val="bg1"/>
                </a:solidFill>
              </a:rPr>
              <a:t>Material </a:t>
            </a:r>
          </a:p>
          <a:p>
            <a:pPr algn="ctr"/>
            <a:r>
              <a:rPr lang="en-US" sz="1100" b="1" dirty="0">
                <a:solidFill>
                  <a:schemeClr val="bg1"/>
                </a:solidFill>
              </a:rPr>
              <a:t>Resources</a:t>
            </a:r>
            <a:endParaRPr lang="en-US" sz="1100" dirty="0">
              <a:solidFill>
                <a:schemeClr val="bg1"/>
              </a:solidFill>
            </a:endParaRPr>
          </a:p>
        </p:txBody>
      </p:sp>
      <p:sp>
        <p:nvSpPr>
          <p:cNvPr id="138" name="TextBox 137">
            <a:extLst>
              <a:ext uri="{FF2B5EF4-FFF2-40B4-BE49-F238E27FC236}">
                <a16:creationId xmlns:a16="http://schemas.microsoft.com/office/drawing/2014/main" id="{A989F661-B28E-020E-BA44-7F56BE5BE2C8}"/>
              </a:ext>
            </a:extLst>
          </p:cNvPr>
          <p:cNvSpPr txBox="1"/>
          <p:nvPr/>
        </p:nvSpPr>
        <p:spPr>
          <a:xfrm>
            <a:off x="6770812" y="3566864"/>
            <a:ext cx="1883438" cy="430887"/>
          </a:xfrm>
          <a:prstGeom prst="rect">
            <a:avLst/>
          </a:prstGeom>
          <a:noFill/>
        </p:spPr>
        <p:txBody>
          <a:bodyPr wrap="square">
            <a:spAutoFit/>
          </a:bodyPr>
          <a:lstStyle/>
          <a:p>
            <a:pPr algn="ctr"/>
            <a:r>
              <a:rPr lang="en-US" sz="1100" b="1" dirty="0">
                <a:solidFill>
                  <a:schemeClr val="bg1"/>
                </a:solidFill>
              </a:rPr>
              <a:t>Financial </a:t>
            </a:r>
          </a:p>
          <a:p>
            <a:pPr algn="ctr"/>
            <a:r>
              <a:rPr lang="en-US" sz="1100" b="1" dirty="0">
                <a:solidFill>
                  <a:schemeClr val="bg1"/>
                </a:solidFill>
              </a:rPr>
              <a:t>Resources</a:t>
            </a:r>
            <a:endParaRPr lang="en-US" sz="1100" dirty="0">
              <a:solidFill>
                <a:schemeClr val="bg1"/>
              </a:solidFill>
            </a:endParaRPr>
          </a:p>
        </p:txBody>
      </p:sp>
      <p:sp>
        <p:nvSpPr>
          <p:cNvPr id="139" name="TextBox 138">
            <a:extLst>
              <a:ext uri="{FF2B5EF4-FFF2-40B4-BE49-F238E27FC236}">
                <a16:creationId xmlns:a16="http://schemas.microsoft.com/office/drawing/2014/main" id="{3121A6F6-7EEB-1E73-741A-A368484E874A}"/>
              </a:ext>
            </a:extLst>
          </p:cNvPr>
          <p:cNvSpPr txBox="1"/>
          <p:nvPr/>
        </p:nvSpPr>
        <p:spPr>
          <a:xfrm>
            <a:off x="8507000" y="2496372"/>
            <a:ext cx="1883438" cy="430887"/>
          </a:xfrm>
          <a:prstGeom prst="rect">
            <a:avLst/>
          </a:prstGeom>
          <a:noFill/>
        </p:spPr>
        <p:txBody>
          <a:bodyPr wrap="square">
            <a:spAutoFit/>
          </a:bodyPr>
          <a:lstStyle/>
          <a:p>
            <a:pPr algn="ctr"/>
            <a:r>
              <a:rPr lang="en-US" sz="1100" b="1" dirty="0">
                <a:solidFill>
                  <a:schemeClr val="bg1"/>
                </a:solidFill>
              </a:rPr>
              <a:t>Human</a:t>
            </a:r>
          </a:p>
          <a:p>
            <a:pPr algn="ctr"/>
            <a:r>
              <a:rPr lang="en-US" sz="1100" b="1" dirty="0">
                <a:solidFill>
                  <a:schemeClr val="bg1"/>
                </a:solidFill>
              </a:rPr>
              <a:t>Capital</a:t>
            </a:r>
            <a:endParaRPr lang="en-US" sz="1100" dirty="0">
              <a:solidFill>
                <a:schemeClr val="bg1"/>
              </a:solidFill>
            </a:endParaRPr>
          </a:p>
        </p:txBody>
      </p:sp>
      <p:pic>
        <p:nvPicPr>
          <p:cNvPr id="5" name="Picture 4">
            <a:extLst>
              <a:ext uri="{FF2B5EF4-FFF2-40B4-BE49-F238E27FC236}">
                <a16:creationId xmlns:a16="http://schemas.microsoft.com/office/drawing/2014/main" id="{B491340C-1271-8E64-B47C-4D8D03A591FB}"/>
              </a:ext>
            </a:extLst>
          </p:cNvPr>
          <p:cNvPicPr>
            <a:picLocks noChangeAspect="1"/>
          </p:cNvPicPr>
          <p:nvPr/>
        </p:nvPicPr>
        <p:blipFill>
          <a:blip r:embed="rId2"/>
          <a:stretch>
            <a:fillRect/>
          </a:stretch>
        </p:blipFill>
        <p:spPr>
          <a:xfrm rot="19485650">
            <a:off x="7059808" y="1637640"/>
            <a:ext cx="3549426" cy="3390239"/>
          </a:xfrm>
          <a:prstGeom prst="rect">
            <a:avLst/>
          </a:prstGeom>
        </p:spPr>
      </p:pic>
      <p:grpSp>
        <p:nvGrpSpPr>
          <p:cNvPr id="25" name="Google Shape;4481;p1">
            <a:extLst>
              <a:ext uri="{FF2B5EF4-FFF2-40B4-BE49-F238E27FC236}">
                <a16:creationId xmlns:a16="http://schemas.microsoft.com/office/drawing/2014/main" id="{1A102A35-F4DA-F261-4606-17FD2EC240CB}"/>
              </a:ext>
            </a:extLst>
          </p:cNvPr>
          <p:cNvGrpSpPr/>
          <p:nvPr/>
        </p:nvGrpSpPr>
        <p:grpSpPr>
          <a:xfrm>
            <a:off x="8171167" y="2232700"/>
            <a:ext cx="461962" cy="461962"/>
            <a:chOff x="2289175" y="1498600"/>
            <a:chExt cx="457200" cy="457200"/>
          </a:xfrm>
        </p:grpSpPr>
        <p:sp>
          <p:nvSpPr>
            <p:cNvPr id="26" name="Google Shape;4482;p1">
              <a:extLst>
                <a:ext uri="{FF2B5EF4-FFF2-40B4-BE49-F238E27FC236}">
                  <a16:creationId xmlns:a16="http://schemas.microsoft.com/office/drawing/2014/main" id="{047146A6-926D-2CB6-3550-9736C4BAD6EC}"/>
                </a:ext>
              </a:extLst>
            </p:cNvPr>
            <p:cNvSpPr/>
            <p:nvPr/>
          </p:nvSpPr>
          <p:spPr>
            <a:xfrm>
              <a:off x="2495550" y="1824038"/>
              <a:ext cx="17463" cy="19050"/>
            </a:xfrm>
            <a:custGeom>
              <a:avLst/>
              <a:gdLst/>
              <a:ahLst/>
              <a:cxnLst/>
              <a:rect l="l" t="t" r="r" b="b"/>
              <a:pathLst>
                <a:path w="80" h="80" extrusionOk="0">
                  <a:moveTo>
                    <a:pt x="40" y="0"/>
                  </a:moveTo>
                  <a:cubicBezTo>
                    <a:pt x="29" y="0"/>
                    <a:pt x="19" y="4"/>
                    <a:pt x="11" y="12"/>
                  </a:cubicBezTo>
                  <a:cubicBezTo>
                    <a:pt x="4" y="19"/>
                    <a:pt x="0" y="29"/>
                    <a:pt x="0" y="40"/>
                  </a:cubicBezTo>
                  <a:cubicBezTo>
                    <a:pt x="0" y="50"/>
                    <a:pt x="4" y="61"/>
                    <a:pt x="11" y="68"/>
                  </a:cubicBezTo>
                  <a:cubicBezTo>
                    <a:pt x="19" y="76"/>
                    <a:pt x="29" y="80"/>
                    <a:pt x="40" y="80"/>
                  </a:cubicBezTo>
                  <a:cubicBezTo>
                    <a:pt x="50" y="80"/>
                    <a:pt x="61" y="76"/>
                    <a:pt x="68" y="68"/>
                  </a:cubicBezTo>
                  <a:cubicBezTo>
                    <a:pt x="75" y="61"/>
                    <a:pt x="80" y="50"/>
                    <a:pt x="80" y="40"/>
                  </a:cubicBezTo>
                  <a:cubicBezTo>
                    <a:pt x="80" y="29"/>
                    <a:pt x="75" y="19"/>
                    <a:pt x="68" y="12"/>
                  </a:cubicBezTo>
                  <a:cubicBezTo>
                    <a:pt x="61" y="4"/>
                    <a:pt x="50" y="0"/>
                    <a:pt x="40" y="0"/>
                  </a:cubicBezTo>
                  <a:close/>
                  <a:moveTo>
                    <a:pt x="40" y="0"/>
                  </a:moveTo>
                  <a:cubicBezTo>
                    <a:pt x="40" y="0"/>
                    <a:pt x="40" y="0"/>
                    <a:pt x="40" y="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4483;p1">
              <a:extLst>
                <a:ext uri="{FF2B5EF4-FFF2-40B4-BE49-F238E27FC236}">
                  <a16:creationId xmlns:a16="http://schemas.microsoft.com/office/drawing/2014/main" id="{9F629FB6-D81E-814C-2B97-29A4A4A95611}"/>
                </a:ext>
              </a:extLst>
            </p:cNvPr>
            <p:cNvSpPr/>
            <p:nvPr/>
          </p:nvSpPr>
          <p:spPr>
            <a:xfrm>
              <a:off x="2665413" y="1798638"/>
              <a:ext cx="19050" cy="17463"/>
            </a:xfrm>
            <a:custGeom>
              <a:avLst/>
              <a:gdLst/>
              <a:ahLst/>
              <a:cxnLst/>
              <a:rect l="l" t="t" r="r" b="b"/>
              <a:pathLst>
                <a:path w="80" h="80" extrusionOk="0">
                  <a:moveTo>
                    <a:pt x="40" y="0"/>
                  </a:moveTo>
                  <a:cubicBezTo>
                    <a:pt x="30" y="0"/>
                    <a:pt x="19" y="5"/>
                    <a:pt x="12" y="12"/>
                  </a:cubicBezTo>
                  <a:cubicBezTo>
                    <a:pt x="4" y="20"/>
                    <a:pt x="0" y="30"/>
                    <a:pt x="0" y="40"/>
                  </a:cubicBezTo>
                  <a:cubicBezTo>
                    <a:pt x="0" y="51"/>
                    <a:pt x="4" y="61"/>
                    <a:pt x="12" y="69"/>
                  </a:cubicBezTo>
                  <a:cubicBezTo>
                    <a:pt x="19" y="76"/>
                    <a:pt x="30" y="80"/>
                    <a:pt x="40" y="80"/>
                  </a:cubicBezTo>
                  <a:cubicBezTo>
                    <a:pt x="51" y="80"/>
                    <a:pt x="61" y="76"/>
                    <a:pt x="68" y="69"/>
                  </a:cubicBezTo>
                  <a:cubicBezTo>
                    <a:pt x="76" y="61"/>
                    <a:pt x="80" y="51"/>
                    <a:pt x="80" y="40"/>
                  </a:cubicBezTo>
                  <a:cubicBezTo>
                    <a:pt x="80" y="30"/>
                    <a:pt x="76" y="20"/>
                    <a:pt x="68" y="12"/>
                  </a:cubicBezTo>
                  <a:cubicBezTo>
                    <a:pt x="61" y="5"/>
                    <a:pt x="51" y="0"/>
                    <a:pt x="40" y="0"/>
                  </a:cubicBezTo>
                  <a:close/>
                  <a:moveTo>
                    <a:pt x="40" y="0"/>
                  </a:moveTo>
                  <a:cubicBezTo>
                    <a:pt x="40" y="0"/>
                    <a:pt x="40" y="0"/>
                    <a:pt x="40" y="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4484;p1">
              <a:extLst>
                <a:ext uri="{FF2B5EF4-FFF2-40B4-BE49-F238E27FC236}">
                  <a16:creationId xmlns:a16="http://schemas.microsoft.com/office/drawing/2014/main" id="{F3AA7916-7B4F-E0EB-3D81-AF13CD4B0853}"/>
                </a:ext>
              </a:extLst>
            </p:cNvPr>
            <p:cNvSpPr/>
            <p:nvPr/>
          </p:nvSpPr>
          <p:spPr>
            <a:xfrm>
              <a:off x="2401888" y="1755775"/>
              <a:ext cx="17463" cy="17463"/>
            </a:xfrm>
            <a:custGeom>
              <a:avLst/>
              <a:gdLst/>
              <a:ahLst/>
              <a:cxnLst/>
              <a:rect l="l" t="t" r="r" b="b"/>
              <a:pathLst>
                <a:path w="80" h="80" extrusionOk="0">
                  <a:moveTo>
                    <a:pt x="40" y="0"/>
                  </a:moveTo>
                  <a:cubicBezTo>
                    <a:pt x="29" y="0"/>
                    <a:pt x="19" y="4"/>
                    <a:pt x="11" y="12"/>
                  </a:cubicBezTo>
                  <a:cubicBezTo>
                    <a:pt x="4" y="19"/>
                    <a:pt x="0" y="29"/>
                    <a:pt x="0" y="40"/>
                  </a:cubicBezTo>
                  <a:cubicBezTo>
                    <a:pt x="0" y="51"/>
                    <a:pt x="4" y="61"/>
                    <a:pt x="11" y="68"/>
                  </a:cubicBezTo>
                  <a:cubicBezTo>
                    <a:pt x="19" y="76"/>
                    <a:pt x="29" y="80"/>
                    <a:pt x="40" y="80"/>
                  </a:cubicBezTo>
                  <a:cubicBezTo>
                    <a:pt x="50" y="80"/>
                    <a:pt x="61" y="76"/>
                    <a:pt x="68" y="68"/>
                  </a:cubicBezTo>
                  <a:cubicBezTo>
                    <a:pt x="75" y="61"/>
                    <a:pt x="80" y="51"/>
                    <a:pt x="80" y="40"/>
                  </a:cubicBezTo>
                  <a:cubicBezTo>
                    <a:pt x="80" y="29"/>
                    <a:pt x="75" y="19"/>
                    <a:pt x="68" y="12"/>
                  </a:cubicBezTo>
                  <a:cubicBezTo>
                    <a:pt x="61" y="4"/>
                    <a:pt x="50" y="0"/>
                    <a:pt x="40" y="0"/>
                  </a:cubicBezTo>
                  <a:close/>
                  <a:moveTo>
                    <a:pt x="40" y="0"/>
                  </a:moveTo>
                  <a:cubicBezTo>
                    <a:pt x="40" y="0"/>
                    <a:pt x="40" y="0"/>
                    <a:pt x="40" y="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4485;p1">
              <a:extLst>
                <a:ext uri="{FF2B5EF4-FFF2-40B4-BE49-F238E27FC236}">
                  <a16:creationId xmlns:a16="http://schemas.microsoft.com/office/drawing/2014/main" id="{0465E178-7D3A-194C-8282-13E1FECA59CD}"/>
                </a:ext>
              </a:extLst>
            </p:cNvPr>
            <p:cNvSpPr/>
            <p:nvPr/>
          </p:nvSpPr>
          <p:spPr>
            <a:xfrm>
              <a:off x="2289175" y="1498600"/>
              <a:ext cx="457200" cy="457200"/>
            </a:xfrm>
            <a:custGeom>
              <a:avLst/>
              <a:gdLst/>
              <a:ahLst/>
              <a:cxnLst/>
              <a:rect l="l" t="t" r="r" b="b"/>
              <a:pathLst>
                <a:path w="2048" h="2048" extrusionOk="0">
                  <a:moveTo>
                    <a:pt x="2048" y="434"/>
                  </a:moveTo>
                  <a:cubicBezTo>
                    <a:pt x="2048" y="412"/>
                    <a:pt x="2030" y="394"/>
                    <a:pt x="2008" y="394"/>
                  </a:cubicBezTo>
                  <a:cubicBezTo>
                    <a:pt x="1946" y="394"/>
                    <a:pt x="1946" y="394"/>
                    <a:pt x="1946" y="394"/>
                  </a:cubicBezTo>
                  <a:cubicBezTo>
                    <a:pt x="1938" y="366"/>
                    <a:pt x="1927" y="339"/>
                    <a:pt x="1913" y="313"/>
                  </a:cubicBezTo>
                  <a:cubicBezTo>
                    <a:pt x="1956" y="270"/>
                    <a:pt x="1956" y="270"/>
                    <a:pt x="1956" y="270"/>
                  </a:cubicBezTo>
                  <a:cubicBezTo>
                    <a:pt x="1972" y="254"/>
                    <a:pt x="1972" y="229"/>
                    <a:pt x="1956" y="213"/>
                  </a:cubicBezTo>
                  <a:cubicBezTo>
                    <a:pt x="1835" y="92"/>
                    <a:pt x="1835" y="92"/>
                    <a:pt x="1835" y="92"/>
                  </a:cubicBezTo>
                  <a:cubicBezTo>
                    <a:pt x="1819" y="76"/>
                    <a:pt x="1794" y="76"/>
                    <a:pt x="1778" y="92"/>
                  </a:cubicBezTo>
                  <a:cubicBezTo>
                    <a:pt x="1735" y="135"/>
                    <a:pt x="1735" y="135"/>
                    <a:pt x="1735" y="135"/>
                  </a:cubicBezTo>
                  <a:cubicBezTo>
                    <a:pt x="1709" y="121"/>
                    <a:pt x="1682" y="110"/>
                    <a:pt x="1654" y="102"/>
                  </a:cubicBezTo>
                  <a:cubicBezTo>
                    <a:pt x="1654" y="40"/>
                    <a:pt x="1654" y="40"/>
                    <a:pt x="1654" y="40"/>
                  </a:cubicBezTo>
                  <a:cubicBezTo>
                    <a:pt x="1654" y="18"/>
                    <a:pt x="1636" y="0"/>
                    <a:pt x="1614" y="0"/>
                  </a:cubicBezTo>
                  <a:cubicBezTo>
                    <a:pt x="1442" y="0"/>
                    <a:pt x="1442" y="0"/>
                    <a:pt x="1442" y="0"/>
                  </a:cubicBezTo>
                  <a:cubicBezTo>
                    <a:pt x="1420" y="0"/>
                    <a:pt x="1402" y="18"/>
                    <a:pt x="1402" y="40"/>
                  </a:cubicBezTo>
                  <a:cubicBezTo>
                    <a:pt x="1402" y="102"/>
                    <a:pt x="1402" y="102"/>
                    <a:pt x="1402" y="102"/>
                  </a:cubicBezTo>
                  <a:cubicBezTo>
                    <a:pt x="1374" y="110"/>
                    <a:pt x="1347" y="121"/>
                    <a:pt x="1321" y="135"/>
                  </a:cubicBezTo>
                  <a:cubicBezTo>
                    <a:pt x="1278" y="92"/>
                    <a:pt x="1278" y="92"/>
                    <a:pt x="1278" y="92"/>
                  </a:cubicBezTo>
                  <a:cubicBezTo>
                    <a:pt x="1262" y="76"/>
                    <a:pt x="1237" y="76"/>
                    <a:pt x="1221" y="92"/>
                  </a:cubicBezTo>
                  <a:cubicBezTo>
                    <a:pt x="1100" y="213"/>
                    <a:pt x="1100" y="213"/>
                    <a:pt x="1100" y="213"/>
                  </a:cubicBezTo>
                  <a:cubicBezTo>
                    <a:pt x="1090" y="223"/>
                    <a:pt x="1086" y="236"/>
                    <a:pt x="1088" y="248"/>
                  </a:cubicBezTo>
                  <a:cubicBezTo>
                    <a:pt x="160" y="248"/>
                    <a:pt x="160" y="248"/>
                    <a:pt x="160" y="248"/>
                  </a:cubicBezTo>
                  <a:cubicBezTo>
                    <a:pt x="72" y="248"/>
                    <a:pt x="0" y="320"/>
                    <a:pt x="0" y="408"/>
                  </a:cubicBezTo>
                  <a:cubicBezTo>
                    <a:pt x="0" y="1512"/>
                    <a:pt x="0" y="1512"/>
                    <a:pt x="0" y="1512"/>
                  </a:cubicBezTo>
                  <a:cubicBezTo>
                    <a:pt x="0" y="1600"/>
                    <a:pt x="72" y="1672"/>
                    <a:pt x="160" y="1672"/>
                  </a:cubicBezTo>
                  <a:cubicBezTo>
                    <a:pt x="796" y="1672"/>
                    <a:pt x="796" y="1672"/>
                    <a:pt x="796" y="1672"/>
                  </a:cubicBezTo>
                  <a:cubicBezTo>
                    <a:pt x="796" y="1808"/>
                    <a:pt x="796" y="1808"/>
                    <a:pt x="796" y="1808"/>
                  </a:cubicBezTo>
                  <a:cubicBezTo>
                    <a:pt x="700" y="1808"/>
                    <a:pt x="700" y="1808"/>
                    <a:pt x="700" y="1808"/>
                  </a:cubicBezTo>
                  <a:cubicBezTo>
                    <a:pt x="620" y="1808"/>
                    <a:pt x="556" y="1873"/>
                    <a:pt x="556" y="1952"/>
                  </a:cubicBezTo>
                  <a:cubicBezTo>
                    <a:pt x="556" y="2008"/>
                    <a:pt x="556" y="2008"/>
                    <a:pt x="556" y="2008"/>
                  </a:cubicBezTo>
                  <a:cubicBezTo>
                    <a:pt x="556" y="2030"/>
                    <a:pt x="574" y="2048"/>
                    <a:pt x="596" y="2048"/>
                  </a:cubicBezTo>
                  <a:cubicBezTo>
                    <a:pt x="1332" y="2048"/>
                    <a:pt x="1332" y="2048"/>
                    <a:pt x="1332" y="2048"/>
                  </a:cubicBezTo>
                  <a:cubicBezTo>
                    <a:pt x="1354" y="2048"/>
                    <a:pt x="1372" y="2030"/>
                    <a:pt x="1372" y="2008"/>
                  </a:cubicBezTo>
                  <a:cubicBezTo>
                    <a:pt x="1372" y="1952"/>
                    <a:pt x="1372" y="1952"/>
                    <a:pt x="1372" y="1952"/>
                  </a:cubicBezTo>
                  <a:cubicBezTo>
                    <a:pt x="1372" y="1873"/>
                    <a:pt x="1307" y="1808"/>
                    <a:pt x="1228" y="1808"/>
                  </a:cubicBezTo>
                  <a:cubicBezTo>
                    <a:pt x="1132" y="1808"/>
                    <a:pt x="1132" y="1808"/>
                    <a:pt x="1132" y="1808"/>
                  </a:cubicBezTo>
                  <a:cubicBezTo>
                    <a:pt x="1132" y="1672"/>
                    <a:pt x="1132" y="1672"/>
                    <a:pt x="1132" y="1672"/>
                  </a:cubicBezTo>
                  <a:cubicBezTo>
                    <a:pt x="1767" y="1672"/>
                    <a:pt x="1767" y="1672"/>
                    <a:pt x="1767" y="1672"/>
                  </a:cubicBezTo>
                  <a:cubicBezTo>
                    <a:pt x="1855" y="1672"/>
                    <a:pt x="1927" y="1600"/>
                    <a:pt x="1927" y="1512"/>
                  </a:cubicBezTo>
                  <a:cubicBezTo>
                    <a:pt x="1927" y="856"/>
                    <a:pt x="1927" y="856"/>
                    <a:pt x="1927" y="856"/>
                  </a:cubicBezTo>
                  <a:cubicBezTo>
                    <a:pt x="1956" y="827"/>
                    <a:pt x="1956" y="827"/>
                    <a:pt x="1956" y="827"/>
                  </a:cubicBezTo>
                  <a:cubicBezTo>
                    <a:pt x="1964" y="819"/>
                    <a:pt x="1968" y="809"/>
                    <a:pt x="1968" y="799"/>
                  </a:cubicBezTo>
                  <a:cubicBezTo>
                    <a:pt x="1968" y="788"/>
                    <a:pt x="1964" y="778"/>
                    <a:pt x="1956" y="770"/>
                  </a:cubicBezTo>
                  <a:cubicBezTo>
                    <a:pt x="1913" y="727"/>
                    <a:pt x="1913" y="727"/>
                    <a:pt x="1913" y="727"/>
                  </a:cubicBezTo>
                  <a:cubicBezTo>
                    <a:pt x="1927" y="701"/>
                    <a:pt x="1938" y="674"/>
                    <a:pt x="1946" y="646"/>
                  </a:cubicBezTo>
                  <a:cubicBezTo>
                    <a:pt x="2008" y="646"/>
                    <a:pt x="2008" y="646"/>
                    <a:pt x="2008" y="646"/>
                  </a:cubicBezTo>
                  <a:cubicBezTo>
                    <a:pt x="2019" y="646"/>
                    <a:pt x="2029" y="642"/>
                    <a:pt x="2036" y="634"/>
                  </a:cubicBezTo>
                  <a:cubicBezTo>
                    <a:pt x="2044" y="627"/>
                    <a:pt x="2048" y="616"/>
                    <a:pt x="2048" y="606"/>
                  </a:cubicBezTo>
                  <a:lnTo>
                    <a:pt x="2048" y="434"/>
                  </a:lnTo>
                  <a:close/>
                  <a:moveTo>
                    <a:pt x="1292" y="1952"/>
                  </a:moveTo>
                  <a:cubicBezTo>
                    <a:pt x="1292" y="1968"/>
                    <a:pt x="1292" y="1968"/>
                    <a:pt x="1292" y="1968"/>
                  </a:cubicBezTo>
                  <a:cubicBezTo>
                    <a:pt x="636" y="1968"/>
                    <a:pt x="636" y="1968"/>
                    <a:pt x="636" y="1968"/>
                  </a:cubicBezTo>
                  <a:cubicBezTo>
                    <a:pt x="636" y="1952"/>
                    <a:pt x="636" y="1952"/>
                    <a:pt x="636" y="1952"/>
                  </a:cubicBezTo>
                  <a:cubicBezTo>
                    <a:pt x="636" y="1917"/>
                    <a:pt x="664" y="1888"/>
                    <a:pt x="700" y="1888"/>
                  </a:cubicBezTo>
                  <a:cubicBezTo>
                    <a:pt x="1228" y="1888"/>
                    <a:pt x="1228" y="1888"/>
                    <a:pt x="1228" y="1888"/>
                  </a:cubicBezTo>
                  <a:cubicBezTo>
                    <a:pt x="1263" y="1888"/>
                    <a:pt x="1292" y="1917"/>
                    <a:pt x="1292" y="1952"/>
                  </a:cubicBezTo>
                  <a:close/>
                  <a:moveTo>
                    <a:pt x="1052" y="1808"/>
                  </a:moveTo>
                  <a:cubicBezTo>
                    <a:pt x="876" y="1808"/>
                    <a:pt x="876" y="1808"/>
                    <a:pt x="876" y="1808"/>
                  </a:cubicBezTo>
                  <a:cubicBezTo>
                    <a:pt x="876" y="1672"/>
                    <a:pt x="876" y="1672"/>
                    <a:pt x="876" y="1672"/>
                  </a:cubicBezTo>
                  <a:cubicBezTo>
                    <a:pt x="1052" y="1672"/>
                    <a:pt x="1052" y="1672"/>
                    <a:pt x="1052" y="1672"/>
                  </a:cubicBezTo>
                  <a:lnTo>
                    <a:pt x="1052" y="1808"/>
                  </a:lnTo>
                  <a:close/>
                  <a:moveTo>
                    <a:pt x="1847" y="1512"/>
                  </a:moveTo>
                  <a:cubicBezTo>
                    <a:pt x="1847" y="1556"/>
                    <a:pt x="1811" y="1592"/>
                    <a:pt x="1767" y="1592"/>
                  </a:cubicBezTo>
                  <a:cubicBezTo>
                    <a:pt x="160" y="1592"/>
                    <a:pt x="160" y="1592"/>
                    <a:pt x="160" y="1592"/>
                  </a:cubicBezTo>
                  <a:cubicBezTo>
                    <a:pt x="116" y="1592"/>
                    <a:pt x="80" y="1556"/>
                    <a:pt x="80" y="1512"/>
                  </a:cubicBezTo>
                  <a:cubicBezTo>
                    <a:pt x="80" y="1420"/>
                    <a:pt x="80" y="1420"/>
                    <a:pt x="80" y="1420"/>
                  </a:cubicBezTo>
                  <a:cubicBezTo>
                    <a:pt x="1567" y="1420"/>
                    <a:pt x="1567" y="1420"/>
                    <a:pt x="1567" y="1420"/>
                  </a:cubicBezTo>
                  <a:cubicBezTo>
                    <a:pt x="1589" y="1420"/>
                    <a:pt x="1607" y="1403"/>
                    <a:pt x="1607" y="1380"/>
                  </a:cubicBezTo>
                  <a:cubicBezTo>
                    <a:pt x="1607" y="1358"/>
                    <a:pt x="1589" y="1340"/>
                    <a:pt x="1567" y="1340"/>
                  </a:cubicBezTo>
                  <a:cubicBezTo>
                    <a:pt x="80" y="1340"/>
                    <a:pt x="80" y="1340"/>
                    <a:pt x="80" y="1340"/>
                  </a:cubicBezTo>
                  <a:cubicBezTo>
                    <a:pt x="80" y="1228"/>
                    <a:pt x="80" y="1228"/>
                    <a:pt x="80" y="1228"/>
                  </a:cubicBezTo>
                  <a:cubicBezTo>
                    <a:pt x="385" y="1228"/>
                    <a:pt x="385" y="1228"/>
                    <a:pt x="385" y="1228"/>
                  </a:cubicBezTo>
                  <a:cubicBezTo>
                    <a:pt x="407" y="1228"/>
                    <a:pt x="425" y="1210"/>
                    <a:pt x="425" y="1188"/>
                  </a:cubicBezTo>
                  <a:cubicBezTo>
                    <a:pt x="425" y="1166"/>
                    <a:pt x="407" y="1148"/>
                    <a:pt x="385" y="1148"/>
                  </a:cubicBezTo>
                  <a:cubicBezTo>
                    <a:pt x="80" y="1148"/>
                    <a:pt x="80" y="1148"/>
                    <a:pt x="80" y="1148"/>
                  </a:cubicBezTo>
                  <a:cubicBezTo>
                    <a:pt x="80" y="408"/>
                    <a:pt x="80" y="408"/>
                    <a:pt x="80" y="408"/>
                  </a:cubicBezTo>
                  <a:cubicBezTo>
                    <a:pt x="80" y="364"/>
                    <a:pt x="116" y="328"/>
                    <a:pt x="160" y="328"/>
                  </a:cubicBezTo>
                  <a:cubicBezTo>
                    <a:pt x="1136" y="328"/>
                    <a:pt x="1136" y="328"/>
                    <a:pt x="1136" y="328"/>
                  </a:cubicBezTo>
                  <a:cubicBezTo>
                    <a:pt x="1126" y="349"/>
                    <a:pt x="1117" y="371"/>
                    <a:pt x="1110" y="394"/>
                  </a:cubicBezTo>
                  <a:cubicBezTo>
                    <a:pt x="1048" y="394"/>
                    <a:pt x="1048" y="394"/>
                    <a:pt x="1048" y="394"/>
                  </a:cubicBezTo>
                  <a:cubicBezTo>
                    <a:pt x="1037" y="394"/>
                    <a:pt x="1027" y="398"/>
                    <a:pt x="1020" y="406"/>
                  </a:cubicBezTo>
                  <a:cubicBezTo>
                    <a:pt x="1012" y="413"/>
                    <a:pt x="1008" y="424"/>
                    <a:pt x="1008" y="434"/>
                  </a:cubicBezTo>
                  <a:cubicBezTo>
                    <a:pt x="1008" y="606"/>
                    <a:pt x="1008" y="606"/>
                    <a:pt x="1008" y="606"/>
                  </a:cubicBezTo>
                  <a:cubicBezTo>
                    <a:pt x="1008" y="628"/>
                    <a:pt x="1026" y="646"/>
                    <a:pt x="1048" y="646"/>
                  </a:cubicBezTo>
                  <a:cubicBezTo>
                    <a:pt x="1110" y="646"/>
                    <a:pt x="1110" y="646"/>
                    <a:pt x="1110" y="646"/>
                  </a:cubicBezTo>
                  <a:cubicBezTo>
                    <a:pt x="1119" y="674"/>
                    <a:pt x="1130" y="701"/>
                    <a:pt x="1144" y="726"/>
                  </a:cubicBezTo>
                  <a:cubicBezTo>
                    <a:pt x="1100" y="770"/>
                    <a:pt x="1100" y="770"/>
                    <a:pt x="1100" y="770"/>
                  </a:cubicBezTo>
                  <a:cubicBezTo>
                    <a:pt x="1084" y="786"/>
                    <a:pt x="1084" y="811"/>
                    <a:pt x="1100" y="827"/>
                  </a:cubicBezTo>
                  <a:cubicBezTo>
                    <a:pt x="1221" y="948"/>
                    <a:pt x="1221" y="948"/>
                    <a:pt x="1221" y="948"/>
                  </a:cubicBezTo>
                  <a:cubicBezTo>
                    <a:pt x="1237" y="964"/>
                    <a:pt x="1262" y="964"/>
                    <a:pt x="1278" y="948"/>
                  </a:cubicBezTo>
                  <a:cubicBezTo>
                    <a:pt x="1322" y="904"/>
                    <a:pt x="1322" y="904"/>
                    <a:pt x="1322" y="904"/>
                  </a:cubicBezTo>
                  <a:cubicBezTo>
                    <a:pt x="1347" y="918"/>
                    <a:pt x="1374" y="929"/>
                    <a:pt x="1402" y="938"/>
                  </a:cubicBezTo>
                  <a:cubicBezTo>
                    <a:pt x="1402" y="1000"/>
                    <a:pt x="1402" y="1000"/>
                    <a:pt x="1402" y="1000"/>
                  </a:cubicBezTo>
                  <a:cubicBezTo>
                    <a:pt x="1402" y="1022"/>
                    <a:pt x="1420" y="1040"/>
                    <a:pt x="1442" y="1040"/>
                  </a:cubicBezTo>
                  <a:cubicBezTo>
                    <a:pt x="1614" y="1040"/>
                    <a:pt x="1614" y="1040"/>
                    <a:pt x="1614" y="1040"/>
                  </a:cubicBezTo>
                  <a:cubicBezTo>
                    <a:pt x="1636" y="1040"/>
                    <a:pt x="1654" y="1022"/>
                    <a:pt x="1654" y="1000"/>
                  </a:cubicBezTo>
                  <a:cubicBezTo>
                    <a:pt x="1654" y="938"/>
                    <a:pt x="1654" y="938"/>
                    <a:pt x="1654" y="938"/>
                  </a:cubicBezTo>
                  <a:cubicBezTo>
                    <a:pt x="1682" y="930"/>
                    <a:pt x="1709" y="918"/>
                    <a:pt x="1735" y="905"/>
                  </a:cubicBezTo>
                  <a:cubicBezTo>
                    <a:pt x="1778" y="948"/>
                    <a:pt x="1778" y="948"/>
                    <a:pt x="1778" y="948"/>
                  </a:cubicBezTo>
                  <a:cubicBezTo>
                    <a:pt x="1786" y="956"/>
                    <a:pt x="1796" y="960"/>
                    <a:pt x="1807" y="960"/>
                  </a:cubicBezTo>
                  <a:cubicBezTo>
                    <a:pt x="1817" y="960"/>
                    <a:pt x="1827" y="956"/>
                    <a:pt x="1835" y="948"/>
                  </a:cubicBezTo>
                  <a:cubicBezTo>
                    <a:pt x="1847" y="936"/>
                    <a:pt x="1847" y="936"/>
                    <a:pt x="1847" y="936"/>
                  </a:cubicBezTo>
                  <a:lnTo>
                    <a:pt x="1847" y="1512"/>
                  </a:lnTo>
                  <a:close/>
                  <a:moveTo>
                    <a:pt x="1968" y="566"/>
                  </a:moveTo>
                  <a:cubicBezTo>
                    <a:pt x="1915" y="566"/>
                    <a:pt x="1915" y="566"/>
                    <a:pt x="1915" y="566"/>
                  </a:cubicBezTo>
                  <a:cubicBezTo>
                    <a:pt x="1897" y="566"/>
                    <a:pt x="1880" y="579"/>
                    <a:pt x="1876" y="597"/>
                  </a:cubicBezTo>
                  <a:cubicBezTo>
                    <a:pt x="1867" y="638"/>
                    <a:pt x="1851" y="676"/>
                    <a:pt x="1829" y="712"/>
                  </a:cubicBezTo>
                  <a:cubicBezTo>
                    <a:pt x="1819" y="727"/>
                    <a:pt x="1821" y="748"/>
                    <a:pt x="1834" y="761"/>
                  </a:cubicBezTo>
                  <a:cubicBezTo>
                    <a:pt x="1872" y="799"/>
                    <a:pt x="1872" y="799"/>
                    <a:pt x="1872" y="799"/>
                  </a:cubicBezTo>
                  <a:cubicBezTo>
                    <a:pt x="1807" y="864"/>
                    <a:pt x="1807" y="864"/>
                    <a:pt x="1807" y="864"/>
                  </a:cubicBezTo>
                  <a:cubicBezTo>
                    <a:pt x="1769" y="826"/>
                    <a:pt x="1769" y="826"/>
                    <a:pt x="1769" y="826"/>
                  </a:cubicBezTo>
                  <a:cubicBezTo>
                    <a:pt x="1757" y="814"/>
                    <a:pt x="1739" y="811"/>
                    <a:pt x="1723" y="819"/>
                  </a:cubicBezTo>
                  <a:cubicBezTo>
                    <a:pt x="1722" y="819"/>
                    <a:pt x="1721" y="820"/>
                    <a:pt x="1720" y="821"/>
                  </a:cubicBezTo>
                  <a:cubicBezTo>
                    <a:pt x="1684" y="843"/>
                    <a:pt x="1646" y="859"/>
                    <a:pt x="1605" y="868"/>
                  </a:cubicBezTo>
                  <a:cubicBezTo>
                    <a:pt x="1587" y="872"/>
                    <a:pt x="1574" y="888"/>
                    <a:pt x="1574" y="907"/>
                  </a:cubicBezTo>
                  <a:cubicBezTo>
                    <a:pt x="1574" y="960"/>
                    <a:pt x="1574" y="960"/>
                    <a:pt x="1574" y="960"/>
                  </a:cubicBezTo>
                  <a:cubicBezTo>
                    <a:pt x="1482" y="960"/>
                    <a:pt x="1482" y="960"/>
                    <a:pt x="1482" y="960"/>
                  </a:cubicBezTo>
                  <a:cubicBezTo>
                    <a:pt x="1482" y="907"/>
                    <a:pt x="1482" y="907"/>
                    <a:pt x="1482" y="907"/>
                  </a:cubicBezTo>
                  <a:cubicBezTo>
                    <a:pt x="1482" y="888"/>
                    <a:pt x="1469" y="872"/>
                    <a:pt x="1451" y="868"/>
                  </a:cubicBezTo>
                  <a:cubicBezTo>
                    <a:pt x="1410" y="859"/>
                    <a:pt x="1372" y="843"/>
                    <a:pt x="1337" y="821"/>
                  </a:cubicBezTo>
                  <a:cubicBezTo>
                    <a:pt x="1330" y="816"/>
                    <a:pt x="1323" y="814"/>
                    <a:pt x="1315" y="814"/>
                  </a:cubicBezTo>
                  <a:cubicBezTo>
                    <a:pt x="1305" y="814"/>
                    <a:pt x="1294" y="818"/>
                    <a:pt x="1287" y="826"/>
                  </a:cubicBezTo>
                  <a:cubicBezTo>
                    <a:pt x="1249" y="864"/>
                    <a:pt x="1249" y="864"/>
                    <a:pt x="1249" y="864"/>
                  </a:cubicBezTo>
                  <a:cubicBezTo>
                    <a:pt x="1184" y="799"/>
                    <a:pt x="1184" y="799"/>
                    <a:pt x="1184" y="799"/>
                  </a:cubicBezTo>
                  <a:cubicBezTo>
                    <a:pt x="1222" y="761"/>
                    <a:pt x="1222" y="761"/>
                    <a:pt x="1222" y="761"/>
                  </a:cubicBezTo>
                  <a:cubicBezTo>
                    <a:pt x="1235" y="748"/>
                    <a:pt x="1238" y="727"/>
                    <a:pt x="1227" y="711"/>
                  </a:cubicBezTo>
                  <a:cubicBezTo>
                    <a:pt x="1205" y="676"/>
                    <a:pt x="1189" y="638"/>
                    <a:pt x="1180" y="597"/>
                  </a:cubicBezTo>
                  <a:cubicBezTo>
                    <a:pt x="1176" y="579"/>
                    <a:pt x="1160" y="566"/>
                    <a:pt x="1141" y="566"/>
                  </a:cubicBezTo>
                  <a:cubicBezTo>
                    <a:pt x="1088" y="566"/>
                    <a:pt x="1088" y="566"/>
                    <a:pt x="1088" y="566"/>
                  </a:cubicBezTo>
                  <a:cubicBezTo>
                    <a:pt x="1088" y="474"/>
                    <a:pt x="1088" y="474"/>
                    <a:pt x="1088" y="474"/>
                  </a:cubicBezTo>
                  <a:cubicBezTo>
                    <a:pt x="1141" y="474"/>
                    <a:pt x="1141" y="474"/>
                    <a:pt x="1141" y="474"/>
                  </a:cubicBezTo>
                  <a:cubicBezTo>
                    <a:pt x="1160" y="474"/>
                    <a:pt x="1176" y="461"/>
                    <a:pt x="1180" y="443"/>
                  </a:cubicBezTo>
                  <a:cubicBezTo>
                    <a:pt x="1189" y="402"/>
                    <a:pt x="1205" y="364"/>
                    <a:pt x="1227" y="329"/>
                  </a:cubicBezTo>
                  <a:cubicBezTo>
                    <a:pt x="1237" y="313"/>
                    <a:pt x="1235" y="292"/>
                    <a:pt x="1222" y="279"/>
                  </a:cubicBezTo>
                  <a:cubicBezTo>
                    <a:pt x="1184" y="241"/>
                    <a:pt x="1184" y="241"/>
                    <a:pt x="1184" y="241"/>
                  </a:cubicBezTo>
                  <a:cubicBezTo>
                    <a:pt x="1249" y="176"/>
                    <a:pt x="1249" y="176"/>
                    <a:pt x="1249" y="176"/>
                  </a:cubicBezTo>
                  <a:cubicBezTo>
                    <a:pt x="1287" y="214"/>
                    <a:pt x="1287" y="214"/>
                    <a:pt x="1287" y="214"/>
                  </a:cubicBezTo>
                  <a:cubicBezTo>
                    <a:pt x="1300" y="227"/>
                    <a:pt x="1322" y="229"/>
                    <a:pt x="1337" y="219"/>
                  </a:cubicBezTo>
                  <a:cubicBezTo>
                    <a:pt x="1372" y="196"/>
                    <a:pt x="1410" y="181"/>
                    <a:pt x="1451" y="172"/>
                  </a:cubicBezTo>
                  <a:cubicBezTo>
                    <a:pt x="1469" y="168"/>
                    <a:pt x="1482" y="151"/>
                    <a:pt x="1482" y="133"/>
                  </a:cubicBezTo>
                  <a:cubicBezTo>
                    <a:pt x="1482" y="80"/>
                    <a:pt x="1482" y="80"/>
                    <a:pt x="1482" y="80"/>
                  </a:cubicBezTo>
                  <a:cubicBezTo>
                    <a:pt x="1574" y="80"/>
                    <a:pt x="1574" y="80"/>
                    <a:pt x="1574" y="80"/>
                  </a:cubicBezTo>
                  <a:cubicBezTo>
                    <a:pt x="1574" y="133"/>
                    <a:pt x="1574" y="133"/>
                    <a:pt x="1574" y="133"/>
                  </a:cubicBezTo>
                  <a:cubicBezTo>
                    <a:pt x="1574" y="151"/>
                    <a:pt x="1587" y="168"/>
                    <a:pt x="1605" y="172"/>
                  </a:cubicBezTo>
                  <a:cubicBezTo>
                    <a:pt x="1646" y="181"/>
                    <a:pt x="1685" y="197"/>
                    <a:pt x="1720" y="219"/>
                  </a:cubicBezTo>
                  <a:cubicBezTo>
                    <a:pt x="1721" y="220"/>
                    <a:pt x="1722" y="220"/>
                    <a:pt x="1723" y="221"/>
                  </a:cubicBezTo>
                  <a:cubicBezTo>
                    <a:pt x="1739" y="229"/>
                    <a:pt x="1757" y="226"/>
                    <a:pt x="1770" y="214"/>
                  </a:cubicBezTo>
                  <a:cubicBezTo>
                    <a:pt x="1807" y="176"/>
                    <a:pt x="1807" y="176"/>
                    <a:pt x="1807" y="176"/>
                  </a:cubicBezTo>
                  <a:cubicBezTo>
                    <a:pt x="1872" y="241"/>
                    <a:pt x="1872" y="241"/>
                    <a:pt x="1872" y="241"/>
                  </a:cubicBezTo>
                  <a:cubicBezTo>
                    <a:pt x="1834" y="278"/>
                    <a:pt x="1834" y="278"/>
                    <a:pt x="1834" y="278"/>
                  </a:cubicBezTo>
                  <a:cubicBezTo>
                    <a:pt x="1833" y="280"/>
                    <a:pt x="1831" y="282"/>
                    <a:pt x="1829" y="284"/>
                  </a:cubicBezTo>
                  <a:cubicBezTo>
                    <a:pt x="1821" y="298"/>
                    <a:pt x="1820" y="315"/>
                    <a:pt x="1829" y="328"/>
                  </a:cubicBezTo>
                  <a:cubicBezTo>
                    <a:pt x="1852" y="363"/>
                    <a:pt x="1867" y="402"/>
                    <a:pt x="1876" y="443"/>
                  </a:cubicBezTo>
                  <a:cubicBezTo>
                    <a:pt x="1880" y="461"/>
                    <a:pt x="1897" y="474"/>
                    <a:pt x="1915" y="474"/>
                  </a:cubicBezTo>
                  <a:cubicBezTo>
                    <a:pt x="1968" y="474"/>
                    <a:pt x="1968" y="474"/>
                    <a:pt x="1968" y="474"/>
                  </a:cubicBezTo>
                  <a:lnTo>
                    <a:pt x="1968" y="566"/>
                  </a:lnTo>
                  <a:close/>
                  <a:moveTo>
                    <a:pt x="1968" y="566"/>
                  </a:moveTo>
                  <a:cubicBezTo>
                    <a:pt x="1968" y="566"/>
                    <a:pt x="1968" y="566"/>
                    <a:pt x="1968" y="566"/>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4486;p1">
              <a:extLst>
                <a:ext uri="{FF2B5EF4-FFF2-40B4-BE49-F238E27FC236}">
                  <a16:creationId xmlns:a16="http://schemas.microsoft.com/office/drawing/2014/main" id="{2CD5AD23-9B2C-C6DC-06EB-86222A1A1AC8}"/>
                </a:ext>
              </a:extLst>
            </p:cNvPr>
            <p:cNvSpPr/>
            <p:nvPr/>
          </p:nvSpPr>
          <p:spPr>
            <a:xfrm>
              <a:off x="2574925" y="1558925"/>
              <a:ext cx="111125" cy="111125"/>
            </a:xfrm>
            <a:custGeom>
              <a:avLst/>
              <a:gdLst/>
              <a:ahLst/>
              <a:cxnLst/>
              <a:rect l="l" t="t" r="r" b="b"/>
              <a:pathLst>
                <a:path w="496" h="496" extrusionOk="0">
                  <a:moveTo>
                    <a:pt x="248" y="0"/>
                  </a:moveTo>
                  <a:cubicBezTo>
                    <a:pt x="111" y="0"/>
                    <a:pt x="0" y="111"/>
                    <a:pt x="0" y="248"/>
                  </a:cubicBezTo>
                  <a:cubicBezTo>
                    <a:pt x="0" y="385"/>
                    <a:pt x="111" y="496"/>
                    <a:pt x="248" y="496"/>
                  </a:cubicBezTo>
                  <a:cubicBezTo>
                    <a:pt x="385" y="496"/>
                    <a:pt x="496" y="385"/>
                    <a:pt x="496" y="248"/>
                  </a:cubicBezTo>
                  <a:cubicBezTo>
                    <a:pt x="496" y="111"/>
                    <a:pt x="385" y="0"/>
                    <a:pt x="248" y="0"/>
                  </a:cubicBezTo>
                  <a:close/>
                  <a:moveTo>
                    <a:pt x="248" y="416"/>
                  </a:moveTo>
                  <a:cubicBezTo>
                    <a:pt x="155" y="416"/>
                    <a:pt x="80" y="341"/>
                    <a:pt x="80" y="248"/>
                  </a:cubicBezTo>
                  <a:cubicBezTo>
                    <a:pt x="80" y="155"/>
                    <a:pt x="155" y="80"/>
                    <a:pt x="248" y="80"/>
                  </a:cubicBezTo>
                  <a:cubicBezTo>
                    <a:pt x="341" y="80"/>
                    <a:pt x="416" y="155"/>
                    <a:pt x="416" y="248"/>
                  </a:cubicBezTo>
                  <a:cubicBezTo>
                    <a:pt x="416" y="341"/>
                    <a:pt x="341" y="416"/>
                    <a:pt x="248" y="416"/>
                  </a:cubicBezTo>
                  <a:close/>
                  <a:moveTo>
                    <a:pt x="248" y="416"/>
                  </a:moveTo>
                  <a:cubicBezTo>
                    <a:pt x="248" y="416"/>
                    <a:pt x="248" y="416"/>
                    <a:pt x="248" y="416"/>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4487;p1">
              <a:extLst>
                <a:ext uri="{FF2B5EF4-FFF2-40B4-BE49-F238E27FC236}">
                  <a16:creationId xmlns:a16="http://schemas.microsoft.com/office/drawing/2014/main" id="{00496BB9-6DD1-E68F-2E78-B573032D16C4}"/>
                </a:ext>
              </a:extLst>
            </p:cNvPr>
            <p:cNvSpPr/>
            <p:nvPr/>
          </p:nvSpPr>
          <p:spPr>
            <a:xfrm>
              <a:off x="2425700" y="1665288"/>
              <a:ext cx="19050" cy="19050"/>
            </a:xfrm>
            <a:custGeom>
              <a:avLst/>
              <a:gdLst/>
              <a:ahLst/>
              <a:cxnLst/>
              <a:rect l="l" t="t" r="r" b="b"/>
              <a:pathLst>
                <a:path w="80" h="80" extrusionOk="0">
                  <a:moveTo>
                    <a:pt x="40" y="0"/>
                  </a:moveTo>
                  <a:cubicBezTo>
                    <a:pt x="29" y="0"/>
                    <a:pt x="19" y="4"/>
                    <a:pt x="11" y="12"/>
                  </a:cubicBezTo>
                  <a:cubicBezTo>
                    <a:pt x="4" y="19"/>
                    <a:pt x="0" y="29"/>
                    <a:pt x="0" y="40"/>
                  </a:cubicBezTo>
                  <a:cubicBezTo>
                    <a:pt x="0" y="50"/>
                    <a:pt x="4" y="61"/>
                    <a:pt x="11" y="68"/>
                  </a:cubicBezTo>
                  <a:cubicBezTo>
                    <a:pt x="19" y="76"/>
                    <a:pt x="29" y="80"/>
                    <a:pt x="40" y="80"/>
                  </a:cubicBezTo>
                  <a:cubicBezTo>
                    <a:pt x="50" y="80"/>
                    <a:pt x="61" y="76"/>
                    <a:pt x="68" y="68"/>
                  </a:cubicBezTo>
                  <a:cubicBezTo>
                    <a:pt x="75" y="61"/>
                    <a:pt x="80" y="50"/>
                    <a:pt x="80" y="40"/>
                  </a:cubicBezTo>
                  <a:cubicBezTo>
                    <a:pt x="80" y="29"/>
                    <a:pt x="75" y="19"/>
                    <a:pt x="68" y="12"/>
                  </a:cubicBezTo>
                  <a:cubicBezTo>
                    <a:pt x="61" y="4"/>
                    <a:pt x="50" y="0"/>
                    <a:pt x="40" y="0"/>
                  </a:cubicBezTo>
                  <a:close/>
                  <a:moveTo>
                    <a:pt x="40" y="0"/>
                  </a:moveTo>
                  <a:cubicBezTo>
                    <a:pt x="40" y="0"/>
                    <a:pt x="40" y="0"/>
                    <a:pt x="40" y="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4488;p1">
              <a:extLst>
                <a:ext uri="{FF2B5EF4-FFF2-40B4-BE49-F238E27FC236}">
                  <a16:creationId xmlns:a16="http://schemas.microsoft.com/office/drawing/2014/main" id="{2E0A5E7A-3B10-E936-A76F-848C99ED8D6B}"/>
                </a:ext>
              </a:extLst>
            </p:cNvPr>
            <p:cNvSpPr/>
            <p:nvPr/>
          </p:nvSpPr>
          <p:spPr>
            <a:xfrm>
              <a:off x="2363788" y="1604963"/>
              <a:ext cx="141288" cy="141288"/>
            </a:xfrm>
            <a:custGeom>
              <a:avLst/>
              <a:gdLst/>
              <a:ahLst/>
              <a:cxnLst/>
              <a:rect l="l" t="t" r="r" b="b"/>
              <a:pathLst>
                <a:path w="635" h="634" extrusionOk="0">
                  <a:moveTo>
                    <a:pt x="632" y="247"/>
                  </a:moveTo>
                  <a:cubicBezTo>
                    <a:pt x="635" y="237"/>
                    <a:pt x="633" y="226"/>
                    <a:pt x="628" y="217"/>
                  </a:cubicBezTo>
                  <a:cubicBezTo>
                    <a:pt x="560" y="100"/>
                    <a:pt x="560" y="100"/>
                    <a:pt x="560" y="100"/>
                  </a:cubicBezTo>
                  <a:cubicBezTo>
                    <a:pt x="549" y="81"/>
                    <a:pt x="525" y="74"/>
                    <a:pt x="506" y="85"/>
                  </a:cubicBezTo>
                  <a:cubicBezTo>
                    <a:pt x="467" y="108"/>
                    <a:pt x="467" y="108"/>
                    <a:pt x="467" y="108"/>
                  </a:cubicBezTo>
                  <a:cubicBezTo>
                    <a:pt x="455" y="99"/>
                    <a:pt x="441" y="91"/>
                    <a:pt x="427" y="84"/>
                  </a:cubicBezTo>
                  <a:cubicBezTo>
                    <a:pt x="427" y="40"/>
                    <a:pt x="427" y="40"/>
                    <a:pt x="427" y="40"/>
                  </a:cubicBezTo>
                  <a:cubicBezTo>
                    <a:pt x="427" y="18"/>
                    <a:pt x="409" y="0"/>
                    <a:pt x="387" y="0"/>
                  </a:cubicBezTo>
                  <a:cubicBezTo>
                    <a:pt x="252" y="0"/>
                    <a:pt x="252" y="0"/>
                    <a:pt x="252" y="0"/>
                  </a:cubicBezTo>
                  <a:cubicBezTo>
                    <a:pt x="230" y="0"/>
                    <a:pt x="212" y="18"/>
                    <a:pt x="212" y="40"/>
                  </a:cubicBezTo>
                  <a:cubicBezTo>
                    <a:pt x="212" y="84"/>
                    <a:pt x="212" y="84"/>
                    <a:pt x="212" y="84"/>
                  </a:cubicBezTo>
                  <a:cubicBezTo>
                    <a:pt x="198" y="91"/>
                    <a:pt x="185" y="99"/>
                    <a:pt x="172" y="108"/>
                  </a:cubicBezTo>
                  <a:cubicBezTo>
                    <a:pt x="134" y="85"/>
                    <a:pt x="134" y="85"/>
                    <a:pt x="134" y="85"/>
                  </a:cubicBezTo>
                  <a:cubicBezTo>
                    <a:pt x="124" y="80"/>
                    <a:pt x="114" y="79"/>
                    <a:pt x="103" y="81"/>
                  </a:cubicBezTo>
                  <a:cubicBezTo>
                    <a:pt x="93" y="84"/>
                    <a:pt x="84" y="91"/>
                    <a:pt x="79" y="100"/>
                  </a:cubicBezTo>
                  <a:cubicBezTo>
                    <a:pt x="11" y="217"/>
                    <a:pt x="11" y="217"/>
                    <a:pt x="11" y="217"/>
                  </a:cubicBezTo>
                  <a:cubicBezTo>
                    <a:pt x="0" y="236"/>
                    <a:pt x="7" y="261"/>
                    <a:pt x="26" y="272"/>
                  </a:cubicBezTo>
                  <a:cubicBezTo>
                    <a:pt x="65" y="294"/>
                    <a:pt x="65" y="294"/>
                    <a:pt x="65" y="294"/>
                  </a:cubicBezTo>
                  <a:cubicBezTo>
                    <a:pt x="64" y="301"/>
                    <a:pt x="64" y="309"/>
                    <a:pt x="64" y="317"/>
                  </a:cubicBezTo>
                  <a:cubicBezTo>
                    <a:pt x="64" y="325"/>
                    <a:pt x="64" y="332"/>
                    <a:pt x="65" y="340"/>
                  </a:cubicBezTo>
                  <a:cubicBezTo>
                    <a:pt x="26" y="362"/>
                    <a:pt x="26" y="362"/>
                    <a:pt x="26" y="362"/>
                  </a:cubicBezTo>
                  <a:cubicBezTo>
                    <a:pt x="7" y="373"/>
                    <a:pt x="0" y="398"/>
                    <a:pt x="11" y="417"/>
                  </a:cubicBezTo>
                  <a:cubicBezTo>
                    <a:pt x="79" y="534"/>
                    <a:pt x="79" y="534"/>
                    <a:pt x="79" y="534"/>
                  </a:cubicBezTo>
                  <a:cubicBezTo>
                    <a:pt x="84" y="543"/>
                    <a:pt x="93" y="550"/>
                    <a:pt x="103" y="552"/>
                  </a:cubicBezTo>
                  <a:cubicBezTo>
                    <a:pt x="114" y="555"/>
                    <a:pt x="124" y="554"/>
                    <a:pt x="134" y="548"/>
                  </a:cubicBezTo>
                  <a:cubicBezTo>
                    <a:pt x="172" y="526"/>
                    <a:pt x="172" y="526"/>
                    <a:pt x="172" y="526"/>
                  </a:cubicBezTo>
                  <a:cubicBezTo>
                    <a:pt x="185" y="535"/>
                    <a:pt x="198" y="543"/>
                    <a:pt x="212" y="549"/>
                  </a:cubicBezTo>
                  <a:cubicBezTo>
                    <a:pt x="212" y="594"/>
                    <a:pt x="212" y="594"/>
                    <a:pt x="212" y="594"/>
                  </a:cubicBezTo>
                  <a:cubicBezTo>
                    <a:pt x="212" y="616"/>
                    <a:pt x="230" y="634"/>
                    <a:pt x="252" y="634"/>
                  </a:cubicBezTo>
                  <a:cubicBezTo>
                    <a:pt x="387" y="634"/>
                    <a:pt x="387" y="634"/>
                    <a:pt x="387" y="634"/>
                  </a:cubicBezTo>
                  <a:cubicBezTo>
                    <a:pt x="409" y="634"/>
                    <a:pt x="427" y="616"/>
                    <a:pt x="427" y="594"/>
                  </a:cubicBezTo>
                  <a:cubicBezTo>
                    <a:pt x="427" y="549"/>
                    <a:pt x="427" y="549"/>
                    <a:pt x="427" y="549"/>
                  </a:cubicBezTo>
                  <a:cubicBezTo>
                    <a:pt x="441" y="543"/>
                    <a:pt x="455" y="535"/>
                    <a:pt x="467" y="526"/>
                  </a:cubicBezTo>
                  <a:cubicBezTo>
                    <a:pt x="506" y="548"/>
                    <a:pt x="506" y="548"/>
                    <a:pt x="506" y="548"/>
                  </a:cubicBezTo>
                  <a:cubicBezTo>
                    <a:pt x="525" y="560"/>
                    <a:pt x="549" y="553"/>
                    <a:pt x="560" y="534"/>
                  </a:cubicBezTo>
                  <a:cubicBezTo>
                    <a:pt x="628" y="417"/>
                    <a:pt x="628" y="417"/>
                    <a:pt x="628" y="417"/>
                  </a:cubicBezTo>
                  <a:cubicBezTo>
                    <a:pt x="633" y="408"/>
                    <a:pt x="635" y="397"/>
                    <a:pt x="632" y="386"/>
                  </a:cubicBezTo>
                  <a:cubicBezTo>
                    <a:pt x="629" y="376"/>
                    <a:pt x="622" y="368"/>
                    <a:pt x="613" y="362"/>
                  </a:cubicBezTo>
                  <a:cubicBezTo>
                    <a:pt x="575" y="340"/>
                    <a:pt x="575" y="340"/>
                    <a:pt x="575" y="340"/>
                  </a:cubicBezTo>
                  <a:cubicBezTo>
                    <a:pt x="575" y="332"/>
                    <a:pt x="576" y="325"/>
                    <a:pt x="576" y="317"/>
                  </a:cubicBezTo>
                  <a:cubicBezTo>
                    <a:pt x="576" y="309"/>
                    <a:pt x="575" y="301"/>
                    <a:pt x="575" y="294"/>
                  </a:cubicBezTo>
                  <a:cubicBezTo>
                    <a:pt x="613" y="272"/>
                    <a:pt x="613" y="272"/>
                    <a:pt x="613" y="272"/>
                  </a:cubicBezTo>
                  <a:cubicBezTo>
                    <a:pt x="622" y="266"/>
                    <a:pt x="629" y="258"/>
                    <a:pt x="632" y="247"/>
                  </a:cubicBezTo>
                  <a:close/>
                  <a:moveTo>
                    <a:pt x="492" y="281"/>
                  </a:moveTo>
                  <a:cubicBezTo>
                    <a:pt x="495" y="293"/>
                    <a:pt x="496" y="305"/>
                    <a:pt x="496" y="317"/>
                  </a:cubicBezTo>
                  <a:cubicBezTo>
                    <a:pt x="496" y="329"/>
                    <a:pt x="495" y="341"/>
                    <a:pt x="492" y="353"/>
                  </a:cubicBezTo>
                  <a:cubicBezTo>
                    <a:pt x="489" y="370"/>
                    <a:pt x="496" y="387"/>
                    <a:pt x="511" y="396"/>
                  </a:cubicBezTo>
                  <a:cubicBezTo>
                    <a:pt x="539" y="411"/>
                    <a:pt x="539" y="411"/>
                    <a:pt x="539" y="411"/>
                  </a:cubicBezTo>
                  <a:cubicBezTo>
                    <a:pt x="511" y="459"/>
                    <a:pt x="511" y="459"/>
                    <a:pt x="511" y="459"/>
                  </a:cubicBezTo>
                  <a:cubicBezTo>
                    <a:pt x="484" y="443"/>
                    <a:pt x="484" y="443"/>
                    <a:pt x="484" y="443"/>
                  </a:cubicBezTo>
                  <a:cubicBezTo>
                    <a:pt x="469" y="435"/>
                    <a:pt x="450" y="437"/>
                    <a:pt x="437" y="448"/>
                  </a:cubicBezTo>
                  <a:cubicBezTo>
                    <a:pt x="419" y="465"/>
                    <a:pt x="398" y="477"/>
                    <a:pt x="375" y="484"/>
                  </a:cubicBezTo>
                  <a:cubicBezTo>
                    <a:pt x="358" y="490"/>
                    <a:pt x="347" y="505"/>
                    <a:pt x="347" y="522"/>
                  </a:cubicBezTo>
                  <a:cubicBezTo>
                    <a:pt x="347" y="554"/>
                    <a:pt x="347" y="554"/>
                    <a:pt x="347" y="554"/>
                  </a:cubicBezTo>
                  <a:cubicBezTo>
                    <a:pt x="292" y="554"/>
                    <a:pt x="292" y="554"/>
                    <a:pt x="292" y="554"/>
                  </a:cubicBezTo>
                  <a:cubicBezTo>
                    <a:pt x="292" y="522"/>
                    <a:pt x="292" y="522"/>
                    <a:pt x="292" y="522"/>
                  </a:cubicBezTo>
                  <a:cubicBezTo>
                    <a:pt x="292" y="505"/>
                    <a:pt x="281" y="490"/>
                    <a:pt x="265" y="484"/>
                  </a:cubicBezTo>
                  <a:cubicBezTo>
                    <a:pt x="242" y="477"/>
                    <a:pt x="221" y="465"/>
                    <a:pt x="202" y="448"/>
                  </a:cubicBezTo>
                  <a:cubicBezTo>
                    <a:pt x="189" y="437"/>
                    <a:pt x="171" y="435"/>
                    <a:pt x="156" y="443"/>
                  </a:cubicBezTo>
                  <a:cubicBezTo>
                    <a:pt x="128" y="459"/>
                    <a:pt x="128" y="459"/>
                    <a:pt x="128" y="459"/>
                  </a:cubicBezTo>
                  <a:cubicBezTo>
                    <a:pt x="101" y="411"/>
                    <a:pt x="101" y="411"/>
                    <a:pt x="101" y="411"/>
                  </a:cubicBezTo>
                  <a:cubicBezTo>
                    <a:pt x="128" y="396"/>
                    <a:pt x="128" y="396"/>
                    <a:pt x="128" y="396"/>
                  </a:cubicBezTo>
                  <a:cubicBezTo>
                    <a:pt x="143" y="387"/>
                    <a:pt x="151" y="370"/>
                    <a:pt x="147" y="353"/>
                  </a:cubicBezTo>
                  <a:cubicBezTo>
                    <a:pt x="145" y="341"/>
                    <a:pt x="144" y="329"/>
                    <a:pt x="144" y="317"/>
                  </a:cubicBezTo>
                  <a:cubicBezTo>
                    <a:pt x="144" y="305"/>
                    <a:pt x="145" y="293"/>
                    <a:pt x="147" y="281"/>
                  </a:cubicBezTo>
                  <a:cubicBezTo>
                    <a:pt x="151" y="264"/>
                    <a:pt x="143" y="247"/>
                    <a:pt x="128" y="238"/>
                  </a:cubicBezTo>
                  <a:cubicBezTo>
                    <a:pt x="101" y="222"/>
                    <a:pt x="101" y="222"/>
                    <a:pt x="101" y="222"/>
                  </a:cubicBezTo>
                  <a:cubicBezTo>
                    <a:pt x="128" y="175"/>
                    <a:pt x="128" y="175"/>
                    <a:pt x="128" y="175"/>
                  </a:cubicBezTo>
                  <a:cubicBezTo>
                    <a:pt x="156" y="190"/>
                    <a:pt x="156" y="190"/>
                    <a:pt x="156" y="190"/>
                  </a:cubicBezTo>
                  <a:cubicBezTo>
                    <a:pt x="171" y="199"/>
                    <a:pt x="189" y="197"/>
                    <a:pt x="202" y="186"/>
                  </a:cubicBezTo>
                  <a:cubicBezTo>
                    <a:pt x="221" y="169"/>
                    <a:pt x="242" y="157"/>
                    <a:pt x="265" y="150"/>
                  </a:cubicBezTo>
                  <a:cubicBezTo>
                    <a:pt x="281" y="144"/>
                    <a:pt x="292" y="129"/>
                    <a:pt x="292" y="112"/>
                  </a:cubicBezTo>
                  <a:cubicBezTo>
                    <a:pt x="292" y="80"/>
                    <a:pt x="292" y="80"/>
                    <a:pt x="292" y="80"/>
                  </a:cubicBezTo>
                  <a:cubicBezTo>
                    <a:pt x="347" y="80"/>
                    <a:pt x="347" y="80"/>
                    <a:pt x="347" y="80"/>
                  </a:cubicBezTo>
                  <a:cubicBezTo>
                    <a:pt x="347" y="112"/>
                    <a:pt x="347" y="112"/>
                    <a:pt x="347" y="112"/>
                  </a:cubicBezTo>
                  <a:cubicBezTo>
                    <a:pt x="347" y="129"/>
                    <a:pt x="358" y="144"/>
                    <a:pt x="375" y="150"/>
                  </a:cubicBezTo>
                  <a:cubicBezTo>
                    <a:pt x="398" y="157"/>
                    <a:pt x="419" y="169"/>
                    <a:pt x="437" y="186"/>
                  </a:cubicBezTo>
                  <a:cubicBezTo>
                    <a:pt x="450" y="197"/>
                    <a:pt x="469" y="199"/>
                    <a:pt x="484" y="190"/>
                  </a:cubicBezTo>
                  <a:cubicBezTo>
                    <a:pt x="511" y="175"/>
                    <a:pt x="511" y="175"/>
                    <a:pt x="511" y="175"/>
                  </a:cubicBezTo>
                  <a:cubicBezTo>
                    <a:pt x="539" y="222"/>
                    <a:pt x="539" y="222"/>
                    <a:pt x="539" y="222"/>
                  </a:cubicBezTo>
                  <a:cubicBezTo>
                    <a:pt x="511" y="238"/>
                    <a:pt x="511" y="238"/>
                    <a:pt x="511" y="238"/>
                  </a:cubicBezTo>
                  <a:cubicBezTo>
                    <a:pt x="496" y="247"/>
                    <a:pt x="489" y="264"/>
                    <a:pt x="492" y="281"/>
                  </a:cubicBezTo>
                  <a:close/>
                  <a:moveTo>
                    <a:pt x="492" y="281"/>
                  </a:moveTo>
                  <a:cubicBezTo>
                    <a:pt x="492" y="281"/>
                    <a:pt x="492" y="281"/>
                    <a:pt x="492" y="281"/>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3" name="Google Shape;5754;p2">
            <a:extLst>
              <a:ext uri="{FF2B5EF4-FFF2-40B4-BE49-F238E27FC236}">
                <a16:creationId xmlns:a16="http://schemas.microsoft.com/office/drawing/2014/main" id="{52924F6E-D270-27CC-ACB4-72D09F7A560C}"/>
              </a:ext>
            </a:extLst>
          </p:cNvPr>
          <p:cNvGrpSpPr/>
          <p:nvPr/>
        </p:nvGrpSpPr>
        <p:grpSpPr>
          <a:xfrm>
            <a:off x="8317937" y="4013605"/>
            <a:ext cx="457200" cy="438150"/>
            <a:chOff x="371475" y="3952875"/>
            <a:chExt cx="457200" cy="438150"/>
          </a:xfrm>
        </p:grpSpPr>
        <p:sp>
          <p:nvSpPr>
            <p:cNvPr id="34" name="Google Shape;5755;p2">
              <a:extLst>
                <a:ext uri="{FF2B5EF4-FFF2-40B4-BE49-F238E27FC236}">
                  <a16:creationId xmlns:a16="http://schemas.microsoft.com/office/drawing/2014/main" id="{6D989F61-F9FA-7EA1-F071-87DA7500A93B}"/>
                </a:ext>
              </a:extLst>
            </p:cNvPr>
            <p:cNvSpPr/>
            <p:nvPr/>
          </p:nvSpPr>
          <p:spPr>
            <a:xfrm>
              <a:off x="371475" y="3952875"/>
              <a:ext cx="457200" cy="438150"/>
            </a:xfrm>
            <a:custGeom>
              <a:avLst/>
              <a:gdLst/>
              <a:ahLst/>
              <a:cxnLst/>
              <a:rect l="l" t="t" r="r" b="b"/>
              <a:pathLst>
                <a:path w="1551" h="1488" extrusionOk="0">
                  <a:moveTo>
                    <a:pt x="1183" y="1188"/>
                  </a:moveTo>
                  <a:cubicBezTo>
                    <a:pt x="1147" y="1213"/>
                    <a:pt x="1113" y="1239"/>
                    <a:pt x="1076" y="1262"/>
                  </a:cubicBezTo>
                  <a:cubicBezTo>
                    <a:pt x="1052" y="1277"/>
                    <a:pt x="1026" y="1288"/>
                    <a:pt x="1000" y="1300"/>
                  </a:cubicBezTo>
                  <a:cubicBezTo>
                    <a:pt x="992" y="1303"/>
                    <a:pt x="987" y="1308"/>
                    <a:pt x="986" y="1316"/>
                  </a:cubicBezTo>
                  <a:cubicBezTo>
                    <a:pt x="963" y="1418"/>
                    <a:pt x="876" y="1488"/>
                    <a:pt x="774" y="1488"/>
                  </a:cubicBezTo>
                  <a:cubicBezTo>
                    <a:pt x="673" y="1488"/>
                    <a:pt x="586" y="1417"/>
                    <a:pt x="564" y="1317"/>
                  </a:cubicBezTo>
                  <a:cubicBezTo>
                    <a:pt x="563" y="1311"/>
                    <a:pt x="557" y="1303"/>
                    <a:pt x="552" y="1301"/>
                  </a:cubicBezTo>
                  <a:cubicBezTo>
                    <a:pt x="487" y="1274"/>
                    <a:pt x="428" y="1238"/>
                    <a:pt x="375" y="1191"/>
                  </a:cubicBezTo>
                  <a:cubicBezTo>
                    <a:pt x="373" y="1189"/>
                    <a:pt x="372" y="1188"/>
                    <a:pt x="369" y="1187"/>
                  </a:cubicBezTo>
                  <a:cubicBezTo>
                    <a:pt x="306" y="1226"/>
                    <a:pt x="239" y="1236"/>
                    <a:pt x="168" y="1209"/>
                  </a:cubicBezTo>
                  <a:cubicBezTo>
                    <a:pt x="113" y="1187"/>
                    <a:pt x="74" y="1149"/>
                    <a:pt x="50" y="1096"/>
                  </a:cubicBezTo>
                  <a:cubicBezTo>
                    <a:pt x="0" y="985"/>
                    <a:pt x="51" y="849"/>
                    <a:pt x="176" y="803"/>
                  </a:cubicBezTo>
                  <a:cubicBezTo>
                    <a:pt x="176" y="764"/>
                    <a:pt x="176" y="725"/>
                    <a:pt x="176" y="685"/>
                  </a:cubicBezTo>
                  <a:cubicBezTo>
                    <a:pt x="43" y="636"/>
                    <a:pt x="0" y="490"/>
                    <a:pt x="54" y="382"/>
                  </a:cubicBezTo>
                  <a:cubicBezTo>
                    <a:pt x="106" y="281"/>
                    <a:pt x="244" y="221"/>
                    <a:pt x="367" y="300"/>
                  </a:cubicBezTo>
                  <a:cubicBezTo>
                    <a:pt x="403" y="275"/>
                    <a:pt x="437" y="249"/>
                    <a:pt x="474" y="226"/>
                  </a:cubicBezTo>
                  <a:cubicBezTo>
                    <a:pt x="498" y="211"/>
                    <a:pt x="524" y="200"/>
                    <a:pt x="550" y="188"/>
                  </a:cubicBezTo>
                  <a:cubicBezTo>
                    <a:pt x="558" y="185"/>
                    <a:pt x="563" y="180"/>
                    <a:pt x="564" y="172"/>
                  </a:cubicBezTo>
                  <a:cubicBezTo>
                    <a:pt x="587" y="70"/>
                    <a:pt x="673" y="0"/>
                    <a:pt x="775" y="0"/>
                  </a:cubicBezTo>
                  <a:cubicBezTo>
                    <a:pt x="877" y="0"/>
                    <a:pt x="962" y="69"/>
                    <a:pt x="986" y="172"/>
                  </a:cubicBezTo>
                  <a:cubicBezTo>
                    <a:pt x="987" y="177"/>
                    <a:pt x="992" y="184"/>
                    <a:pt x="997" y="186"/>
                  </a:cubicBezTo>
                  <a:cubicBezTo>
                    <a:pt x="1063" y="213"/>
                    <a:pt x="1123" y="251"/>
                    <a:pt x="1176" y="298"/>
                  </a:cubicBezTo>
                  <a:cubicBezTo>
                    <a:pt x="1177" y="299"/>
                    <a:pt x="1179" y="300"/>
                    <a:pt x="1181" y="301"/>
                  </a:cubicBezTo>
                  <a:cubicBezTo>
                    <a:pt x="1245" y="261"/>
                    <a:pt x="1312" y="252"/>
                    <a:pt x="1383" y="280"/>
                  </a:cubicBezTo>
                  <a:cubicBezTo>
                    <a:pt x="1438" y="301"/>
                    <a:pt x="1477" y="340"/>
                    <a:pt x="1501" y="394"/>
                  </a:cubicBezTo>
                  <a:cubicBezTo>
                    <a:pt x="1550" y="504"/>
                    <a:pt x="1498" y="639"/>
                    <a:pt x="1374" y="685"/>
                  </a:cubicBezTo>
                  <a:cubicBezTo>
                    <a:pt x="1374" y="724"/>
                    <a:pt x="1374" y="763"/>
                    <a:pt x="1374" y="803"/>
                  </a:cubicBezTo>
                  <a:cubicBezTo>
                    <a:pt x="1506" y="851"/>
                    <a:pt x="1551" y="998"/>
                    <a:pt x="1496" y="1106"/>
                  </a:cubicBezTo>
                  <a:cubicBezTo>
                    <a:pt x="1445" y="1206"/>
                    <a:pt x="1308" y="1267"/>
                    <a:pt x="1183" y="1188"/>
                  </a:cubicBezTo>
                  <a:close/>
                  <a:moveTo>
                    <a:pt x="991" y="1252"/>
                  </a:moveTo>
                  <a:cubicBezTo>
                    <a:pt x="1048" y="1227"/>
                    <a:pt x="1099" y="1195"/>
                    <a:pt x="1144" y="1155"/>
                  </a:cubicBezTo>
                  <a:cubicBezTo>
                    <a:pt x="1083" y="1080"/>
                    <a:pt x="1067" y="998"/>
                    <a:pt x="1110" y="912"/>
                  </a:cubicBezTo>
                  <a:cubicBezTo>
                    <a:pt x="1154" y="826"/>
                    <a:pt x="1229" y="789"/>
                    <a:pt x="1325" y="792"/>
                  </a:cubicBezTo>
                  <a:cubicBezTo>
                    <a:pt x="1325" y="759"/>
                    <a:pt x="1325" y="728"/>
                    <a:pt x="1325" y="696"/>
                  </a:cubicBezTo>
                  <a:cubicBezTo>
                    <a:pt x="1228" y="699"/>
                    <a:pt x="1154" y="662"/>
                    <a:pt x="1110" y="576"/>
                  </a:cubicBezTo>
                  <a:cubicBezTo>
                    <a:pt x="1067" y="490"/>
                    <a:pt x="1083" y="408"/>
                    <a:pt x="1144" y="333"/>
                  </a:cubicBezTo>
                  <a:cubicBezTo>
                    <a:pt x="1098" y="293"/>
                    <a:pt x="1048" y="260"/>
                    <a:pt x="991" y="236"/>
                  </a:cubicBezTo>
                  <a:cubicBezTo>
                    <a:pt x="972" y="369"/>
                    <a:pt x="866" y="428"/>
                    <a:pt x="788" y="432"/>
                  </a:cubicBezTo>
                  <a:cubicBezTo>
                    <a:pt x="742" y="434"/>
                    <a:pt x="698" y="424"/>
                    <a:pt x="660" y="398"/>
                  </a:cubicBezTo>
                  <a:cubicBezTo>
                    <a:pt x="601" y="360"/>
                    <a:pt x="569" y="306"/>
                    <a:pt x="560" y="237"/>
                  </a:cubicBezTo>
                  <a:cubicBezTo>
                    <a:pt x="517" y="251"/>
                    <a:pt x="434" y="304"/>
                    <a:pt x="407" y="334"/>
                  </a:cubicBezTo>
                  <a:cubicBezTo>
                    <a:pt x="467" y="408"/>
                    <a:pt x="483" y="490"/>
                    <a:pt x="440" y="576"/>
                  </a:cubicBezTo>
                  <a:cubicBezTo>
                    <a:pt x="396" y="662"/>
                    <a:pt x="321" y="699"/>
                    <a:pt x="225" y="696"/>
                  </a:cubicBezTo>
                  <a:cubicBezTo>
                    <a:pt x="225" y="729"/>
                    <a:pt x="225" y="760"/>
                    <a:pt x="225" y="792"/>
                  </a:cubicBezTo>
                  <a:cubicBezTo>
                    <a:pt x="322" y="789"/>
                    <a:pt x="396" y="826"/>
                    <a:pt x="439" y="912"/>
                  </a:cubicBezTo>
                  <a:cubicBezTo>
                    <a:pt x="483" y="998"/>
                    <a:pt x="467" y="1080"/>
                    <a:pt x="406" y="1155"/>
                  </a:cubicBezTo>
                  <a:cubicBezTo>
                    <a:pt x="452" y="1195"/>
                    <a:pt x="502" y="1228"/>
                    <a:pt x="559" y="1251"/>
                  </a:cubicBezTo>
                  <a:cubicBezTo>
                    <a:pt x="576" y="1121"/>
                    <a:pt x="686" y="1055"/>
                    <a:pt x="777" y="1056"/>
                  </a:cubicBezTo>
                  <a:cubicBezTo>
                    <a:pt x="869" y="1057"/>
                    <a:pt x="974" y="1123"/>
                    <a:pt x="991" y="1252"/>
                  </a:cubicBezTo>
                  <a:close/>
                  <a:moveTo>
                    <a:pt x="1302" y="312"/>
                  </a:moveTo>
                  <a:cubicBezTo>
                    <a:pt x="1210" y="312"/>
                    <a:pt x="1135" y="388"/>
                    <a:pt x="1135" y="481"/>
                  </a:cubicBezTo>
                  <a:cubicBezTo>
                    <a:pt x="1135" y="573"/>
                    <a:pt x="1211" y="648"/>
                    <a:pt x="1304" y="648"/>
                  </a:cubicBezTo>
                  <a:cubicBezTo>
                    <a:pt x="1396" y="648"/>
                    <a:pt x="1471" y="572"/>
                    <a:pt x="1471" y="479"/>
                  </a:cubicBezTo>
                  <a:cubicBezTo>
                    <a:pt x="1471" y="387"/>
                    <a:pt x="1395" y="312"/>
                    <a:pt x="1302" y="312"/>
                  </a:cubicBezTo>
                  <a:close/>
                  <a:moveTo>
                    <a:pt x="247" y="312"/>
                  </a:moveTo>
                  <a:cubicBezTo>
                    <a:pt x="155" y="312"/>
                    <a:pt x="79" y="387"/>
                    <a:pt x="79" y="480"/>
                  </a:cubicBezTo>
                  <a:cubicBezTo>
                    <a:pt x="79" y="572"/>
                    <a:pt x="154" y="648"/>
                    <a:pt x="247" y="648"/>
                  </a:cubicBezTo>
                  <a:cubicBezTo>
                    <a:pt x="339" y="648"/>
                    <a:pt x="415" y="573"/>
                    <a:pt x="415" y="480"/>
                  </a:cubicBezTo>
                  <a:cubicBezTo>
                    <a:pt x="415" y="388"/>
                    <a:pt x="340" y="312"/>
                    <a:pt x="247" y="312"/>
                  </a:cubicBezTo>
                  <a:close/>
                  <a:moveTo>
                    <a:pt x="1471" y="1008"/>
                  </a:moveTo>
                  <a:cubicBezTo>
                    <a:pt x="1471" y="915"/>
                    <a:pt x="1395" y="840"/>
                    <a:pt x="1303" y="840"/>
                  </a:cubicBezTo>
                  <a:cubicBezTo>
                    <a:pt x="1210" y="840"/>
                    <a:pt x="1135" y="916"/>
                    <a:pt x="1135" y="1008"/>
                  </a:cubicBezTo>
                  <a:cubicBezTo>
                    <a:pt x="1135" y="1101"/>
                    <a:pt x="1211" y="1176"/>
                    <a:pt x="1303" y="1176"/>
                  </a:cubicBezTo>
                  <a:cubicBezTo>
                    <a:pt x="1395" y="1176"/>
                    <a:pt x="1471" y="1100"/>
                    <a:pt x="1471" y="1008"/>
                  </a:cubicBezTo>
                  <a:close/>
                  <a:moveTo>
                    <a:pt x="943" y="1273"/>
                  </a:moveTo>
                  <a:cubicBezTo>
                    <a:pt x="943" y="1180"/>
                    <a:pt x="868" y="1104"/>
                    <a:pt x="776" y="1104"/>
                  </a:cubicBezTo>
                  <a:cubicBezTo>
                    <a:pt x="683" y="1104"/>
                    <a:pt x="607" y="1179"/>
                    <a:pt x="607" y="1271"/>
                  </a:cubicBezTo>
                  <a:cubicBezTo>
                    <a:pt x="607" y="1364"/>
                    <a:pt x="682" y="1440"/>
                    <a:pt x="774" y="1440"/>
                  </a:cubicBezTo>
                  <a:cubicBezTo>
                    <a:pt x="867" y="1440"/>
                    <a:pt x="943" y="1365"/>
                    <a:pt x="943" y="1273"/>
                  </a:cubicBezTo>
                  <a:close/>
                  <a:moveTo>
                    <a:pt x="415" y="1008"/>
                  </a:moveTo>
                  <a:cubicBezTo>
                    <a:pt x="415" y="915"/>
                    <a:pt x="339" y="840"/>
                    <a:pt x="247" y="840"/>
                  </a:cubicBezTo>
                  <a:cubicBezTo>
                    <a:pt x="154" y="840"/>
                    <a:pt x="79" y="916"/>
                    <a:pt x="79" y="1008"/>
                  </a:cubicBezTo>
                  <a:cubicBezTo>
                    <a:pt x="79" y="1101"/>
                    <a:pt x="155" y="1176"/>
                    <a:pt x="247" y="1176"/>
                  </a:cubicBezTo>
                  <a:cubicBezTo>
                    <a:pt x="340" y="1176"/>
                    <a:pt x="415" y="1100"/>
                    <a:pt x="415" y="1008"/>
                  </a:cubicBezTo>
                  <a:close/>
                  <a:moveTo>
                    <a:pt x="699" y="252"/>
                  </a:moveTo>
                  <a:cubicBezTo>
                    <a:pt x="670" y="199"/>
                    <a:pt x="674" y="152"/>
                    <a:pt x="712" y="120"/>
                  </a:cubicBezTo>
                  <a:cubicBezTo>
                    <a:pt x="747" y="89"/>
                    <a:pt x="798" y="88"/>
                    <a:pt x="835" y="117"/>
                  </a:cubicBezTo>
                  <a:cubicBezTo>
                    <a:pt x="853" y="131"/>
                    <a:pt x="864" y="150"/>
                    <a:pt x="869" y="172"/>
                  </a:cubicBezTo>
                  <a:cubicBezTo>
                    <a:pt x="875" y="201"/>
                    <a:pt x="867" y="227"/>
                    <a:pt x="851" y="250"/>
                  </a:cubicBezTo>
                  <a:cubicBezTo>
                    <a:pt x="863" y="260"/>
                    <a:pt x="876" y="268"/>
                    <a:pt x="886" y="278"/>
                  </a:cubicBezTo>
                  <a:cubicBezTo>
                    <a:pt x="895" y="288"/>
                    <a:pt x="903" y="301"/>
                    <a:pt x="911" y="312"/>
                  </a:cubicBezTo>
                  <a:cubicBezTo>
                    <a:pt x="962" y="249"/>
                    <a:pt x="951" y="148"/>
                    <a:pt x="887" y="91"/>
                  </a:cubicBezTo>
                  <a:cubicBezTo>
                    <a:pt x="820" y="31"/>
                    <a:pt x="720" y="34"/>
                    <a:pt x="656" y="97"/>
                  </a:cubicBezTo>
                  <a:cubicBezTo>
                    <a:pt x="598" y="155"/>
                    <a:pt x="590" y="256"/>
                    <a:pt x="640" y="313"/>
                  </a:cubicBezTo>
                  <a:cubicBezTo>
                    <a:pt x="653" y="286"/>
                    <a:pt x="672" y="265"/>
                    <a:pt x="699" y="252"/>
                  </a:cubicBezTo>
                  <a:close/>
                  <a:moveTo>
                    <a:pt x="776" y="287"/>
                  </a:moveTo>
                  <a:cubicBezTo>
                    <a:pt x="776" y="287"/>
                    <a:pt x="776" y="288"/>
                    <a:pt x="776" y="288"/>
                  </a:cubicBezTo>
                  <a:cubicBezTo>
                    <a:pt x="767" y="288"/>
                    <a:pt x="757" y="288"/>
                    <a:pt x="748" y="288"/>
                  </a:cubicBezTo>
                  <a:cubicBezTo>
                    <a:pt x="716" y="290"/>
                    <a:pt x="688" y="313"/>
                    <a:pt x="682" y="344"/>
                  </a:cubicBezTo>
                  <a:cubicBezTo>
                    <a:pt x="681" y="348"/>
                    <a:pt x="684" y="356"/>
                    <a:pt x="688" y="359"/>
                  </a:cubicBezTo>
                  <a:cubicBezTo>
                    <a:pt x="737" y="392"/>
                    <a:pt x="814" y="392"/>
                    <a:pt x="862" y="359"/>
                  </a:cubicBezTo>
                  <a:cubicBezTo>
                    <a:pt x="866" y="356"/>
                    <a:pt x="869" y="349"/>
                    <a:pt x="868" y="345"/>
                  </a:cubicBezTo>
                  <a:cubicBezTo>
                    <a:pt x="862" y="317"/>
                    <a:pt x="845" y="298"/>
                    <a:pt x="818" y="291"/>
                  </a:cubicBezTo>
                  <a:cubicBezTo>
                    <a:pt x="805" y="288"/>
                    <a:pt x="790" y="288"/>
                    <a:pt x="776" y="287"/>
                  </a:cubicBezTo>
                  <a:close/>
                  <a:moveTo>
                    <a:pt x="775" y="144"/>
                  </a:moveTo>
                  <a:cubicBezTo>
                    <a:pt x="749" y="144"/>
                    <a:pt x="727" y="166"/>
                    <a:pt x="727" y="192"/>
                  </a:cubicBezTo>
                  <a:cubicBezTo>
                    <a:pt x="727" y="218"/>
                    <a:pt x="748" y="240"/>
                    <a:pt x="774" y="240"/>
                  </a:cubicBezTo>
                  <a:cubicBezTo>
                    <a:pt x="801" y="240"/>
                    <a:pt x="823" y="218"/>
                    <a:pt x="823" y="191"/>
                  </a:cubicBezTo>
                  <a:cubicBezTo>
                    <a:pt x="823" y="165"/>
                    <a:pt x="801" y="144"/>
                    <a:pt x="775" y="144"/>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5756;p2">
              <a:extLst>
                <a:ext uri="{FF2B5EF4-FFF2-40B4-BE49-F238E27FC236}">
                  <a16:creationId xmlns:a16="http://schemas.microsoft.com/office/drawing/2014/main" id="{EF6D1988-7406-BA24-FFF1-2E6BA2FBBC2E}"/>
                </a:ext>
              </a:extLst>
            </p:cNvPr>
            <p:cNvSpPr/>
            <p:nvPr/>
          </p:nvSpPr>
          <p:spPr>
            <a:xfrm>
              <a:off x="515938" y="4086225"/>
              <a:ext cx="168275" cy="169863"/>
            </a:xfrm>
            <a:custGeom>
              <a:avLst/>
              <a:gdLst/>
              <a:ahLst/>
              <a:cxnLst/>
              <a:rect l="l" t="t" r="r" b="b"/>
              <a:pathLst>
                <a:path w="576" h="576" extrusionOk="0">
                  <a:moveTo>
                    <a:pt x="576" y="288"/>
                  </a:moveTo>
                  <a:cubicBezTo>
                    <a:pt x="576" y="446"/>
                    <a:pt x="447" y="576"/>
                    <a:pt x="288" y="576"/>
                  </a:cubicBezTo>
                  <a:cubicBezTo>
                    <a:pt x="130" y="576"/>
                    <a:pt x="0" y="447"/>
                    <a:pt x="0" y="288"/>
                  </a:cubicBezTo>
                  <a:cubicBezTo>
                    <a:pt x="0" y="130"/>
                    <a:pt x="129" y="0"/>
                    <a:pt x="288" y="0"/>
                  </a:cubicBezTo>
                  <a:cubicBezTo>
                    <a:pt x="446" y="0"/>
                    <a:pt x="576" y="129"/>
                    <a:pt x="576" y="288"/>
                  </a:cubicBezTo>
                  <a:close/>
                  <a:moveTo>
                    <a:pt x="289" y="48"/>
                  </a:moveTo>
                  <a:cubicBezTo>
                    <a:pt x="157" y="48"/>
                    <a:pt x="49" y="155"/>
                    <a:pt x="48" y="286"/>
                  </a:cubicBezTo>
                  <a:cubicBezTo>
                    <a:pt x="47" y="419"/>
                    <a:pt x="155" y="528"/>
                    <a:pt x="287" y="528"/>
                  </a:cubicBezTo>
                  <a:cubicBezTo>
                    <a:pt x="420" y="528"/>
                    <a:pt x="528" y="421"/>
                    <a:pt x="528" y="288"/>
                  </a:cubicBezTo>
                  <a:cubicBezTo>
                    <a:pt x="528" y="156"/>
                    <a:pt x="421" y="48"/>
                    <a:pt x="289" y="48"/>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5757;p2">
              <a:extLst>
                <a:ext uri="{FF2B5EF4-FFF2-40B4-BE49-F238E27FC236}">
                  <a16:creationId xmlns:a16="http://schemas.microsoft.com/office/drawing/2014/main" id="{17044178-79F3-5D63-5DEA-9921AF525836}"/>
                </a:ext>
              </a:extLst>
            </p:cNvPr>
            <p:cNvSpPr/>
            <p:nvPr/>
          </p:nvSpPr>
          <p:spPr>
            <a:xfrm>
              <a:off x="730250" y="4059238"/>
              <a:ext cx="31750" cy="53975"/>
            </a:xfrm>
            <a:custGeom>
              <a:avLst/>
              <a:gdLst/>
              <a:ahLst/>
              <a:cxnLst/>
              <a:rect l="l" t="t" r="r" b="b"/>
              <a:pathLst>
                <a:path w="110" h="187" extrusionOk="0">
                  <a:moveTo>
                    <a:pt x="0" y="147"/>
                  </a:moveTo>
                  <a:cubicBezTo>
                    <a:pt x="18" y="135"/>
                    <a:pt x="34" y="124"/>
                    <a:pt x="51" y="113"/>
                  </a:cubicBezTo>
                  <a:cubicBezTo>
                    <a:pt x="58" y="109"/>
                    <a:pt x="61" y="103"/>
                    <a:pt x="61" y="94"/>
                  </a:cubicBezTo>
                  <a:cubicBezTo>
                    <a:pt x="61" y="63"/>
                    <a:pt x="61" y="32"/>
                    <a:pt x="61" y="0"/>
                  </a:cubicBezTo>
                  <a:cubicBezTo>
                    <a:pt x="77" y="0"/>
                    <a:pt x="92" y="0"/>
                    <a:pt x="109" y="0"/>
                  </a:cubicBezTo>
                  <a:cubicBezTo>
                    <a:pt x="109" y="19"/>
                    <a:pt x="109" y="38"/>
                    <a:pt x="109" y="58"/>
                  </a:cubicBezTo>
                  <a:cubicBezTo>
                    <a:pt x="109" y="77"/>
                    <a:pt x="110" y="96"/>
                    <a:pt x="109" y="116"/>
                  </a:cubicBezTo>
                  <a:cubicBezTo>
                    <a:pt x="108" y="123"/>
                    <a:pt x="105" y="133"/>
                    <a:pt x="100" y="137"/>
                  </a:cubicBezTo>
                  <a:cubicBezTo>
                    <a:pt x="76" y="154"/>
                    <a:pt x="52" y="170"/>
                    <a:pt x="26" y="187"/>
                  </a:cubicBezTo>
                  <a:cubicBezTo>
                    <a:pt x="17" y="173"/>
                    <a:pt x="9" y="161"/>
                    <a:pt x="0" y="147"/>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5758;p2">
              <a:extLst>
                <a:ext uri="{FF2B5EF4-FFF2-40B4-BE49-F238E27FC236}">
                  <a16:creationId xmlns:a16="http://schemas.microsoft.com/office/drawing/2014/main" id="{FD429222-EE75-BDE6-192E-360181E1D729}"/>
                </a:ext>
              </a:extLst>
            </p:cNvPr>
            <p:cNvSpPr/>
            <p:nvPr/>
          </p:nvSpPr>
          <p:spPr>
            <a:xfrm>
              <a:off x="404813" y="4067175"/>
              <a:ext cx="73025" cy="46038"/>
            </a:xfrm>
            <a:custGeom>
              <a:avLst/>
              <a:gdLst/>
              <a:ahLst/>
              <a:cxnLst/>
              <a:rect l="l" t="t" r="r" b="b"/>
              <a:pathLst>
                <a:path w="247" h="154" extrusionOk="0">
                  <a:moveTo>
                    <a:pt x="34" y="154"/>
                  </a:moveTo>
                  <a:cubicBezTo>
                    <a:pt x="21" y="141"/>
                    <a:pt x="11" y="131"/>
                    <a:pt x="0" y="120"/>
                  </a:cubicBezTo>
                  <a:cubicBezTo>
                    <a:pt x="24" y="96"/>
                    <a:pt x="47" y="71"/>
                    <a:pt x="72" y="47"/>
                  </a:cubicBezTo>
                  <a:cubicBezTo>
                    <a:pt x="77" y="42"/>
                    <a:pt x="88" y="42"/>
                    <a:pt x="96" y="43"/>
                  </a:cubicBezTo>
                  <a:cubicBezTo>
                    <a:pt x="110" y="46"/>
                    <a:pt x="125" y="51"/>
                    <a:pt x="138" y="57"/>
                  </a:cubicBezTo>
                  <a:cubicBezTo>
                    <a:pt x="149" y="62"/>
                    <a:pt x="156" y="59"/>
                    <a:pt x="164" y="51"/>
                  </a:cubicBezTo>
                  <a:cubicBezTo>
                    <a:pt x="180" y="33"/>
                    <a:pt x="196" y="17"/>
                    <a:pt x="214" y="0"/>
                  </a:cubicBezTo>
                  <a:cubicBezTo>
                    <a:pt x="225" y="12"/>
                    <a:pt x="235" y="23"/>
                    <a:pt x="247" y="36"/>
                  </a:cubicBezTo>
                  <a:cubicBezTo>
                    <a:pt x="230" y="52"/>
                    <a:pt x="211" y="68"/>
                    <a:pt x="196" y="87"/>
                  </a:cubicBezTo>
                  <a:cubicBezTo>
                    <a:pt x="175" y="112"/>
                    <a:pt x="153" y="119"/>
                    <a:pt x="126" y="103"/>
                  </a:cubicBezTo>
                  <a:cubicBezTo>
                    <a:pt x="103" y="90"/>
                    <a:pt x="86" y="95"/>
                    <a:pt x="70" y="116"/>
                  </a:cubicBezTo>
                  <a:cubicBezTo>
                    <a:pt x="60" y="129"/>
                    <a:pt x="46" y="141"/>
                    <a:pt x="34" y="154"/>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5759;p2">
              <a:extLst>
                <a:ext uri="{FF2B5EF4-FFF2-40B4-BE49-F238E27FC236}">
                  <a16:creationId xmlns:a16="http://schemas.microsoft.com/office/drawing/2014/main" id="{C3E9790A-730D-DE4B-FD00-20574B2DA1CE}"/>
                </a:ext>
              </a:extLst>
            </p:cNvPr>
            <p:cNvSpPr/>
            <p:nvPr/>
          </p:nvSpPr>
          <p:spPr>
            <a:xfrm>
              <a:off x="769938" y="4221163"/>
              <a:ext cx="12700" cy="49213"/>
            </a:xfrm>
            <a:custGeom>
              <a:avLst/>
              <a:gdLst/>
              <a:ahLst/>
              <a:cxnLst/>
              <a:rect l="l" t="t" r="r" b="b"/>
              <a:pathLst>
                <a:path w="46" h="166" extrusionOk="0">
                  <a:moveTo>
                    <a:pt x="0" y="0"/>
                  </a:moveTo>
                  <a:cubicBezTo>
                    <a:pt x="16" y="0"/>
                    <a:pt x="31" y="0"/>
                    <a:pt x="46" y="0"/>
                  </a:cubicBezTo>
                  <a:cubicBezTo>
                    <a:pt x="46" y="55"/>
                    <a:pt x="46" y="110"/>
                    <a:pt x="46" y="166"/>
                  </a:cubicBezTo>
                  <a:cubicBezTo>
                    <a:pt x="31" y="166"/>
                    <a:pt x="16" y="166"/>
                    <a:pt x="0" y="166"/>
                  </a:cubicBezTo>
                  <a:cubicBezTo>
                    <a:pt x="0" y="111"/>
                    <a:pt x="0" y="56"/>
                    <a:pt x="0" y="0"/>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5760;p2">
              <a:extLst>
                <a:ext uri="{FF2B5EF4-FFF2-40B4-BE49-F238E27FC236}">
                  <a16:creationId xmlns:a16="http://schemas.microsoft.com/office/drawing/2014/main" id="{BF7D8893-5670-986C-3F6E-AE599DE6A675}"/>
                </a:ext>
              </a:extLst>
            </p:cNvPr>
            <p:cNvSpPr/>
            <p:nvPr/>
          </p:nvSpPr>
          <p:spPr>
            <a:xfrm>
              <a:off x="749300" y="4235450"/>
              <a:ext cx="12700" cy="34925"/>
            </a:xfrm>
            <a:custGeom>
              <a:avLst/>
              <a:gdLst/>
              <a:ahLst/>
              <a:cxnLst/>
              <a:rect l="l" t="t" r="r" b="b"/>
              <a:pathLst>
                <a:path w="46" h="118" extrusionOk="0">
                  <a:moveTo>
                    <a:pt x="46" y="118"/>
                  </a:moveTo>
                  <a:cubicBezTo>
                    <a:pt x="30" y="118"/>
                    <a:pt x="16" y="118"/>
                    <a:pt x="0" y="118"/>
                  </a:cubicBezTo>
                  <a:cubicBezTo>
                    <a:pt x="0" y="79"/>
                    <a:pt x="0" y="40"/>
                    <a:pt x="0" y="0"/>
                  </a:cubicBezTo>
                  <a:cubicBezTo>
                    <a:pt x="15" y="0"/>
                    <a:pt x="30" y="0"/>
                    <a:pt x="46" y="0"/>
                  </a:cubicBezTo>
                  <a:cubicBezTo>
                    <a:pt x="46" y="39"/>
                    <a:pt x="46" y="78"/>
                    <a:pt x="46" y="118"/>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5761;p2">
              <a:extLst>
                <a:ext uri="{FF2B5EF4-FFF2-40B4-BE49-F238E27FC236}">
                  <a16:creationId xmlns:a16="http://schemas.microsoft.com/office/drawing/2014/main" id="{EB462C73-437F-97A5-61FF-66AD35873920}"/>
                </a:ext>
              </a:extLst>
            </p:cNvPr>
            <p:cNvSpPr/>
            <p:nvPr/>
          </p:nvSpPr>
          <p:spPr>
            <a:xfrm>
              <a:off x="727075" y="4249738"/>
              <a:ext cx="14288" cy="20638"/>
            </a:xfrm>
            <a:custGeom>
              <a:avLst/>
              <a:gdLst/>
              <a:ahLst/>
              <a:cxnLst/>
              <a:rect l="l" t="t" r="r" b="b"/>
              <a:pathLst>
                <a:path w="46" h="70" extrusionOk="0">
                  <a:moveTo>
                    <a:pt x="46" y="70"/>
                  </a:moveTo>
                  <a:cubicBezTo>
                    <a:pt x="30" y="70"/>
                    <a:pt x="15" y="70"/>
                    <a:pt x="0" y="70"/>
                  </a:cubicBezTo>
                  <a:cubicBezTo>
                    <a:pt x="0" y="47"/>
                    <a:pt x="0" y="24"/>
                    <a:pt x="0" y="0"/>
                  </a:cubicBezTo>
                  <a:cubicBezTo>
                    <a:pt x="15" y="0"/>
                    <a:pt x="30" y="0"/>
                    <a:pt x="46" y="0"/>
                  </a:cubicBezTo>
                  <a:cubicBezTo>
                    <a:pt x="46" y="23"/>
                    <a:pt x="46" y="46"/>
                    <a:pt x="46" y="70"/>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5762;p2">
              <a:extLst>
                <a:ext uri="{FF2B5EF4-FFF2-40B4-BE49-F238E27FC236}">
                  <a16:creationId xmlns:a16="http://schemas.microsoft.com/office/drawing/2014/main" id="{306FE6E7-8457-556B-1B32-FBF92DD7FCD4}"/>
                </a:ext>
              </a:extLst>
            </p:cNvPr>
            <p:cNvSpPr/>
            <p:nvPr/>
          </p:nvSpPr>
          <p:spPr>
            <a:xfrm>
              <a:off x="571500" y="4287838"/>
              <a:ext cx="58738" cy="31750"/>
            </a:xfrm>
            <a:custGeom>
              <a:avLst/>
              <a:gdLst/>
              <a:ahLst/>
              <a:cxnLst/>
              <a:rect l="l" t="t" r="r" b="b"/>
              <a:pathLst>
                <a:path w="197" h="109" extrusionOk="0">
                  <a:moveTo>
                    <a:pt x="0" y="61"/>
                  </a:moveTo>
                  <a:cubicBezTo>
                    <a:pt x="40" y="61"/>
                    <a:pt x="80" y="61"/>
                    <a:pt x="122" y="61"/>
                  </a:cubicBezTo>
                  <a:cubicBezTo>
                    <a:pt x="114" y="48"/>
                    <a:pt x="107" y="38"/>
                    <a:pt x="99" y="26"/>
                  </a:cubicBezTo>
                  <a:cubicBezTo>
                    <a:pt x="113" y="18"/>
                    <a:pt x="125" y="9"/>
                    <a:pt x="139" y="0"/>
                  </a:cubicBezTo>
                  <a:cubicBezTo>
                    <a:pt x="156" y="25"/>
                    <a:pt x="173" y="49"/>
                    <a:pt x="188" y="74"/>
                  </a:cubicBezTo>
                  <a:cubicBezTo>
                    <a:pt x="197" y="89"/>
                    <a:pt x="186" y="108"/>
                    <a:pt x="168" y="109"/>
                  </a:cubicBezTo>
                  <a:cubicBezTo>
                    <a:pt x="112" y="109"/>
                    <a:pt x="57" y="109"/>
                    <a:pt x="0" y="109"/>
                  </a:cubicBezTo>
                  <a:cubicBezTo>
                    <a:pt x="0" y="93"/>
                    <a:pt x="0" y="78"/>
                    <a:pt x="0" y="61"/>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5763;p2">
              <a:extLst>
                <a:ext uri="{FF2B5EF4-FFF2-40B4-BE49-F238E27FC236}">
                  <a16:creationId xmlns:a16="http://schemas.microsoft.com/office/drawing/2014/main" id="{208C87A9-316C-7A96-6395-7962F7976CAC}"/>
                </a:ext>
              </a:extLst>
            </p:cNvPr>
            <p:cNvSpPr/>
            <p:nvPr/>
          </p:nvSpPr>
          <p:spPr>
            <a:xfrm>
              <a:off x="569913" y="4333875"/>
              <a:ext cx="58738" cy="33338"/>
            </a:xfrm>
            <a:custGeom>
              <a:avLst/>
              <a:gdLst/>
              <a:ahLst/>
              <a:cxnLst/>
              <a:rect l="l" t="t" r="r" b="b"/>
              <a:pathLst>
                <a:path w="197" h="109" extrusionOk="0">
                  <a:moveTo>
                    <a:pt x="75" y="47"/>
                  </a:moveTo>
                  <a:cubicBezTo>
                    <a:pt x="84" y="61"/>
                    <a:pt x="90" y="71"/>
                    <a:pt x="98" y="83"/>
                  </a:cubicBezTo>
                  <a:cubicBezTo>
                    <a:pt x="85" y="91"/>
                    <a:pt x="72" y="100"/>
                    <a:pt x="58" y="109"/>
                  </a:cubicBezTo>
                  <a:cubicBezTo>
                    <a:pt x="41" y="83"/>
                    <a:pt x="23" y="58"/>
                    <a:pt x="8" y="32"/>
                  </a:cubicBezTo>
                  <a:cubicBezTo>
                    <a:pt x="0" y="17"/>
                    <a:pt x="13" y="0"/>
                    <a:pt x="32" y="0"/>
                  </a:cubicBezTo>
                  <a:cubicBezTo>
                    <a:pt x="87" y="0"/>
                    <a:pt x="141" y="0"/>
                    <a:pt x="197" y="0"/>
                  </a:cubicBezTo>
                  <a:cubicBezTo>
                    <a:pt x="197" y="16"/>
                    <a:pt x="197" y="31"/>
                    <a:pt x="197" y="47"/>
                  </a:cubicBezTo>
                  <a:cubicBezTo>
                    <a:pt x="158" y="47"/>
                    <a:pt x="118" y="47"/>
                    <a:pt x="75" y="47"/>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5764;p2">
              <a:extLst>
                <a:ext uri="{FF2B5EF4-FFF2-40B4-BE49-F238E27FC236}">
                  <a16:creationId xmlns:a16="http://schemas.microsoft.com/office/drawing/2014/main" id="{C3D12509-C6CA-4C78-4AA6-301151A2D053}"/>
                </a:ext>
              </a:extLst>
            </p:cNvPr>
            <p:cNvSpPr/>
            <p:nvPr/>
          </p:nvSpPr>
          <p:spPr>
            <a:xfrm>
              <a:off x="409575" y="4221163"/>
              <a:ext cx="69850" cy="71438"/>
            </a:xfrm>
            <a:custGeom>
              <a:avLst/>
              <a:gdLst/>
              <a:ahLst/>
              <a:cxnLst/>
              <a:rect l="l" t="t" r="r" b="b"/>
              <a:pathLst>
                <a:path w="240" h="243" extrusionOk="0">
                  <a:moveTo>
                    <a:pt x="168" y="168"/>
                  </a:moveTo>
                  <a:cubicBezTo>
                    <a:pt x="168" y="184"/>
                    <a:pt x="168" y="198"/>
                    <a:pt x="168" y="213"/>
                  </a:cubicBezTo>
                  <a:cubicBezTo>
                    <a:pt x="168" y="224"/>
                    <a:pt x="164" y="233"/>
                    <a:pt x="153" y="238"/>
                  </a:cubicBezTo>
                  <a:cubicBezTo>
                    <a:pt x="142" y="243"/>
                    <a:pt x="133" y="239"/>
                    <a:pt x="125" y="231"/>
                  </a:cubicBezTo>
                  <a:cubicBezTo>
                    <a:pt x="107" y="213"/>
                    <a:pt x="89" y="196"/>
                    <a:pt x="72" y="178"/>
                  </a:cubicBezTo>
                  <a:cubicBezTo>
                    <a:pt x="65" y="170"/>
                    <a:pt x="58" y="168"/>
                    <a:pt x="48" y="168"/>
                  </a:cubicBezTo>
                  <a:cubicBezTo>
                    <a:pt x="1" y="168"/>
                    <a:pt x="0" y="166"/>
                    <a:pt x="0" y="119"/>
                  </a:cubicBezTo>
                  <a:cubicBezTo>
                    <a:pt x="0" y="89"/>
                    <a:pt x="0" y="59"/>
                    <a:pt x="0" y="29"/>
                  </a:cubicBezTo>
                  <a:cubicBezTo>
                    <a:pt x="0" y="9"/>
                    <a:pt x="9" y="0"/>
                    <a:pt x="29" y="0"/>
                  </a:cubicBezTo>
                  <a:cubicBezTo>
                    <a:pt x="90" y="0"/>
                    <a:pt x="150" y="0"/>
                    <a:pt x="211" y="0"/>
                  </a:cubicBezTo>
                  <a:cubicBezTo>
                    <a:pt x="231" y="0"/>
                    <a:pt x="240" y="9"/>
                    <a:pt x="240" y="29"/>
                  </a:cubicBezTo>
                  <a:cubicBezTo>
                    <a:pt x="240" y="66"/>
                    <a:pt x="240" y="102"/>
                    <a:pt x="240" y="139"/>
                  </a:cubicBezTo>
                  <a:cubicBezTo>
                    <a:pt x="240" y="159"/>
                    <a:pt x="231" y="168"/>
                    <a:pt x="211" y="168"/>
                  </a:cubicBezTo>
                  <a:cubicBezTo>
                    <a:pt x="197" y="168"/>
                    <a:pt x="184" y="168"/>
                    <a:pt x="168" y="168"/>
                  </a:cubicBezTo>
                  <a:close/>
                  <a:moveTo>
                    <a:pt x="191" y="49"/>
                  </a:moveTo>
                  <a:cubicBezTo>
                    <a:pt x="143" y="49"/>
                    <a:pt x="96" y="49"/>
                    <a:pt x="49" y="49"/>
                  </a:cubicBezTo>
                  <a:cubicBezTo>
                    <a:pt x="49" y="73"/>
                    <a:pt x="49" y="96"/>
                    <a:pt x="49" y="117"/>
                  </a:cubicBezTo>
                  <a:cubicBezTo>
                    <a:pt x="64" y="120"/>
                    <a:pt x="78" y="121"/>
                    <a:pt x="89" y="128"/>
                  </a:cubicBezTo>
                  <a:cubicBezTo>
                    <a:pt x="100" y="134"/>
                    <a:pt x="108" y="146"/>
                    <a:pt x="119" y="157"/>
                  </a:cubicBezTo>
                  <a:cubicBezTo>
                    <a:pt x="121" y="126"/>
                    <a:pt x="127" y="120"/>
                    <a:pt x="155" y="120"/>
                  </a:cubicBezTo>
                  <a:cubicBezTo>
                    <a:pt x="167" y="120"/>
                    <a:pt x="179" y="120"/>
                    <a:pt x="191" y="120"/>
                  </a:cubicBezTo>
                  <a:cubicBezTo>
                    <a:pt x="191" y="96"/>
                    <a:pt x="191" y="73"/>
                    <a:pt x="191" y="49"/>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5765;p2">
              <a:extLst>
                <a:ext uri="{FF2B5EF4-FFF2-40B4-BE49-F238E27FC236}">
                  <a16:creationId xmlns:a16="http://schemas.microsoft.com/office/drawing/2014/main" id="{DD14B114-37A8-4B97-7982-A5E8A545BDF3}"/>
                </a:ext>
              </a:extLst>
            </p:cNvPr>
            <p:cNvSpPr/>
            <p:nvPr/>
          </p:nvSpPr>
          <p:spPr>
            <a:xfrm>
              <a:off x="569913" y="4122738"/>
              <a:ext cx="58738" cy="98425"/>
            </a:xfrm>
            <a:custGeom>
              <a:avLst/>
              <a:gdLst/>
              <a:ahLst/>
              <a:cxnLst/>
              <a:rect l="l" t="t" r="r" b="b"/>
              <a:pathLst>
                <a:path w="200" h="335" extrusionOk="0">
                  <a:moveTo>
                    <a:pt x="124" y="335"/>
                  </a:moveTo>
                  <a:cubicBezTo>
                    <a:pt x="107" y="335"/>
                    <a:pt x="92" y="335"/>
                    <a:pt x="76" y="335"/>
                  </a:cubicBezTo>
                  <a:cubicBezTo>
                    <a:pt x="76" y="328"/>
                    <a:pt x="76" y="321"/>
                    <a:pt x="76" y="313"/>
                  </a:cubicBezTo>
                  <a:cubicBezTo>
                    <a:pt x="53" y="310"/>
                    <a:pt x="32" y="303"/>
                    <a:pt x="19" y="284"/>
                  </a:cubicBezTo>
                  <a:cubicBezTo>
                    <a:pt x="12" y="272"/>
                    <a:pt x="7" y="257"/>
                    <a:pt x="0" y="241"/>
                  </a:cubicBezTo>
                  <a:cubicBezTo>
                    <a:pt x="20" y="241"/>
                    <a:pt x="35" y="241"/>
                    <a:pt x="51" y="241"/>
                  </a:cubicBezTo>
                  <a:cubicBezTo>
                    <a:pt x="55" y="260"/>
                    <a:pt x="68" y="265"/>
                    <a:pt x="86" y="264"/>
                  </a:cubicBezTo>
                  <a:cubicBezTo>
                    <a:pt x="97" y="263"/>
                    <a:pt x="109" y="264"/>
                    <a:pt x="121" y="264"/>
                  </a:cubicBezTo>
                  <a:cubicBezTo>
                    <a:pt x="139" y="264"/>
                    <a:pt x="148" y="255"/>
                    <a:pt x="148" y="236"/>
                  </a:cubicBezTo>
                  <a:cubicBezTo>
                    <a:pt x="148" y="231"/>
                    <a:pt x="148" y="226"/>
                    <a:pt x="148" y="221"/>
                  </a:cubicBezTo>
                  <a:cubicBezTo>
                    <a:pt x="148" y="201"/>
                    <a:pt x="139" y="192"/>
                    <a:pt x="118" y="192"/>
                  </a:cubicBezTo>
                  <a:cubicBezTo>
                    <a:pt x="104" y="192"/>
                    <a:pt x="89" y="192"/>
                    <a:pt x="75" y="192"/>
                  </a:cubicBezTo>
                  <a:cubicBezTo>
                    <a:pt x="36" y="191"/>
                    <a:pt x="5" y="160"/>
                    <a:pt x="4" y="121"/>
                  </a:cubicBezTo>
                  <a:cubicBezTo>
                    <a:pt x="4" y="109"/>
                    <a:pt x="3" y="97"/>
                    <a:pt x="5" y="85"/>
                  </a:cubicBezTo>
                  <a:cubicBezTo>
                    <a:pt x="10" y="51"/>
                    <a:pt x="35" y="29"/>
                    <a:pt x="75" y="23"/>
                  </a:cubicBezTo>
                  <a:cubicBezTo>
                    <a:pt x="76" y="16"/>
                    <a:pt x="76" y="9"/>
                    <a:pt x="77" y="0"/>
                  </a:cubicBezTo>
                  <a:cubicBezTo>
                    <a:pt x="85" y="0"/>
                    <a:pt x="93" y="0"/>
                    <a:pt x="101" y="0"/>
                  </a:cubicBezTo>
                  <a:cubicBezTo>
                    <a:pt x="108" y="0"/>
                    <a:pt x="115" y="0"/>
                    <a:pt x="124" y="0"/>
                  </a:cubicBezTo>
                  <a:cubicBezTo>
                    <a:pt x="124" y="8"/>
                    <a:pt x="124" y="15"/>
                    <a:pt x="124" y="23"/>
                  </a:cubicBezTo>
                  <a:cubicBezTo>
                    <a:pt x="147" y="26"/>
                    <a:pt x="168" y="33"/>
                    <a:pt x="181" y="52"/>
                  </a:cubicBezTo>
                  <a:cubicBezTo>
                    <a:pt x="188" y="64"/>
                    <a:pt x="193" y="79"/>
                    <a:pt x="200" y="95"/>
                  </a:cubicBezTo>
                  <a:cubicBezTo>
                    <a:pt x="180" y="95"/>
                    <a:pt x="165" y="95"/>
                    <a:pt x="149" y="95"/>
                  </a:cubicBezTo>
                  <a:cubicBezTo>
                    <a:pt x="145" y="76"/>
                    <a:pt x="132" y="71"/>
                    <a:pt x="114" y="72"/>
                  </a:cubicBezTo>
                  <a:cubicBezTo>
                    <a:pt x="102" y="73"/>
                    <a:pt x="91" y="72"/>
                    <a:pt x="79" y="72"/>
                  </a:cubicBezTo>
                  <a:cubicBezTo>
                    <a:pt x="61" y="72"/>
                    <a:pt x="52" y="81"/>
                    <a:pt x="52" y="100"/>
                  </a:cubicBezTo>
                  <a:cubicBezTo>
                    <a:pt x="52" y="105"/>
                    <a:pt x="52" y="110"/>
                    <a:pt x="52" y="115"/>
                  </a:cubicBezTo>
                  <a:cubicBezTo>
                    <a:pt x="52" y="135"/>
                    <a:pt x="61" y="144"/>
                    <a:pt x="82" y="144"/>
                  </a:cubicBezTo>
                  <a:cubicBezTo>
                    <a:pt x="96" y="144"/>
                    <a:pt x="111" y="144"/>
                    <a:pt x="125" y="144"/>
                  </a:cubicBezTo>
                  <a:cubicBezTo>
                    <a:pt x="164" y="145"/>
                    <a:pt x="195" y="176"/>
                    <a:pt x="196" y="215"/>
                  </a:cubicBezTo>
                  <a:cubicBezTo>
                    <a:pt x="196" y="227"/>
                    <a:pt x="197" y="239"/>
                    <a:pt x="195" y="251"/>
                  </a:cubicBezTo>
                  <a:cubicBezTo>
                    <a:pt x="190" y="285"/>
                    <a:pt x="165" y="307"/>
                    <a:pt x="125" y="313"/>
                  </a:cubicBezTo>
                  <a:cubicBezTo>
                    <a:pt x="124" y="320"/>
                    <a:pt x="124" y="327"/>
                    <a:pt x="124" y="335"/>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6" name="Google Shape;4517;p1">
            <a:extLst>
              <a:ext uri="{FF2B5EF4-FFF2-40B4-BE49-F238E27FC236}">
                <a16:creationId xmlns:a16="http://schemas.microsoft.com/office/drawing/2014/main" id="{6334531D-D5A7-5465-9F56-89B81129F123}"/>
              </a:ext>
            </a:extLst>
          </p:cNvPr>
          <p:cNvGrpSpPr/>
          <p:nvPr/>
        </p:nvGrpSpPr>
        <p:grpSpPr>
          <a:xfrm>
            <a:off x="9736646" y="3091517"/>
            <a:ext cx="457200" cy="457200"/>
            <a:chOff x="3938588" y="2419350"/>
            <a:chExt cx="457200" cy="457200"/>
          </a:xfrm>
        </p:grpSpPr>
        <p:sp>
          <p:nvSpPr>
            <p:cNvPr id="47" name="Google Shape;4518;p1">
              <a:extLst>
                <a:ext uri="{FF2B5EF4-FFF2-40B4-BE49-F238E27FC236}">
                  <a16:creationId xmlns:a16="http://schemas.microsoft.com/office/drawing/2014/main" id="{A7ADE5C8-D8E4-0D31-6728-DD9B179D140E}"/>
                </a:ext>
              </a:extLst>
            </p:cNvPr>
            <p:cNvSpPr/>
            <p:nvPr/>
          </p:nvSpPr>
          <p:spPr>
            <a:xfrm>
              <a:off x="4194176" y="2727325"/>
              <a:ext cx="17463" cy="19050"/>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519;p1">
              <a:extLst>
                <a:ext uri="{FF2B5EF4-FFF2-40B4-BE49-F238E27FC236}">
                  <a16:creationId xmlns:a16="http://schemas.microsoft.com/office/drawing/2014/main" id="{95F8647B-930C-BE6B-7785-C753FE44093C}"/>
                </a:ext>
              </a:extLst>
            </p:cNvPr>
            <p:cNvSpPr/>
            <p:nvPr/>
          </p:nvSpPr>
          <p:spPr>
            <a:xfrm>
              <a:off x="4157663" y="2638425"/>
              <a:ext cx="19050" cy="17463"/>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 name="Google Shape;4520;p1">
              <a:extLst>
                <a:ext uri="{FF2B5EF4-FFF2-40B4-BE49-F238E27FC236}">
                  <a16:creationId xmlns:a16="http://schemas.microsoft.com/office/drawing/2014/main" id="{7AE8B29A-E39F-EAED-1248-988F312ED11F}"/>
                </a:ext>
              </a:extLst>
            </p:cNvPr>
            <p:cNvSpPr/>
            <p:nvPr/>
          </p:nvSpPr>
          <p:spPr>
            <a:xfrm>
              <a:off x="4157663" y="2727325"/>
              <a:ext cx="19050" cy="19050"/>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4521;p1">
              <a:extLst>
                <a:ext uri="{FF2B5EF4-FFF2-40B4-BE49-F238E27FC236}">
                  <a16:creationId xmlns:a16="http://schemas.microsoft.com/office/drawing/2014/main" id="{F62BCBAD-35DA-9B1C-AF46-2B238594742E}"/>
                </a:ext>
              </a:extLst>
            </p:cNvPr>
            <p:cNvSpPr/>
            <p:nvPr/>
          </p:nvSpPr>
          <p:spPr>
            <a:xfrm>
              <a:off x="4122738" y="2727325"/>
              <a:ext cx="17463" cy="19050"/>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4522;p1">
              <a:extLst>
                <a:ext uri="{FF2B5EF4-FFF2-40B4-BE49-F238E27FC236}">
                  <a16:creationId xmlns:a16="http://schemas.microsoft.com/office/drawing/2014/main" id="{6C6496EF-43EA-AD1B-AD44-B274343DE913}"/>
                </a:ext>
              </a:extLst>
            </p:cNvPr>
            <p:cNvSpPr/>
            <p:nvPr/>
          </p:nvSpPr>
          <p:spPr>
            <a:xfrm>
              <a:off x="3938588" y="2419350"/>
              <a:ext cx="457200" cy="457200"/>
            </a:xfrm>
            <a:custGeom>
              <a:avLst/>
              <a:gdLst/>
              <a:ahLst/>
              <a:cxnLst/>
              <a:rect l="l" t="t" r="r" b="b"/>
              <a:pathLst>
                <a:path w="1536" h="1536" extrusionOk="0">
                  <a:moveTo>
                    <a:pt x="768" y="0"/>
                  </a:moveTo>
                  <a:cubicBezTo>
                    <a:pt x="354" y="0"/>
                    <a:pt x="0" y="353"/>
                    <a:pt x="0" y="768"/>
                  </a:cubicBezTo>
                  <a:cubicBezTo>
                    <a:pt x="0" y="828"/>
                    <a:pt x="0" y="828"/>
                    <a:pt x="0" y="828"/>
                  </a:cubicBezTo>
                  <a:cubicBezTo>
                    <a:pt x="0" y="845"/>
                    <a:pt x="13" y="858"/>
                    <a:pt x="30" y="858"/>
                  </a:cubicBezTo>
                  <a:cubicBezTo>
                    <a:pt x="144" y="858"/>
                    <a:pt x="144" y="858"/>
                    <a:pt x="144" y="858"/>
                  </a:cubicBezTo>
                  <a:cubicBezTo>
                    <a:pt x="152" y="907"/>
                    <a:pt x="165" y="955"/>
                    <a:pt x="183" y="1002"/>
                  </a:cubicBezTo>
                  <a:cubicBezTo>
                    <a:pt x="99" y="1050"/>
                    <a:pt x="99" y="1050"/>
                    <a:pt x="99" y="1050"/>
                  </a:cubicBezTo>
                  <a:cubicBezTo>
                    <a:pt x="93" y="1054"/>
                    <a:pt x="88" y="1061"/>
                    <a:pt x="85" y="1068"/>
                  </a:cubicBezTo>
                  <a:cubicBezTo>
                    <a:pt x="83" y="1076"/>
                    <a:pt x="84" y="1084"/>
                    <a:pt x="88" y="1091"/>
                  </a:cubicBezTo>
                  <a:cubicBezTo>
                    <a:pt x="148" y="1195"/>
                    <a:pt x="148" y="1195"/>
                    <a:pt x="148" y="1195"/>
                  </a:cubicBezTo>
                  <a:cubicBezTo>
                    <a:pt x="157" y="1209"/>
                    <a:pt x="175" y="1214"/>
                    <a:pt x="189" y="1206"/>
                  </a:cubicBezTo>
                  <a:cubicBezTo>
                    <a:pt x="273" y="1157"/>
                    <a:pt x="273" y="1157"/>
                    <a:pt x="273" y="1157"/>
                  </a:cubicBezTo>
                  <a:cubicBezTo>
                    <a:pt x="304" y="1196"/>
                    <a:pt x="339" y="1232"/>
                    <a:pt x="379" y="1263"/>
                  </a:cubicBezTo>
                  <a:cubicBezTo>
                    <a:pt x="330" y="1347"/>
                    <a:pt x="330" y="1347"/>
                    <a:pt x="330" y="1347"/>
                  </a:cubicBezTo>
                  <a:cubicBezTo>
                    <a:pt x="322" y="1361"/>
                    <a:pt x="327" y="1379"/>
                    <a:pt x="341" y="1388"/>
                  </a:cubicBezTo>
                  <a:cubicBezTo>
                    <a:pt x="445" y="1448"/>
                    <a:pt x="445" y="1448"/>
                    <a:pt x="445" y="1448"/>
                  </a:cubicBezTo>
                  <a:cubicBezTo>
                    <a:pt x="459" y="1456"/>
                    <a:pt x="478" y="1451"/>
                    <a:pt x="486" y="1437"/>
                  </a:cubicBezTo>
                  <a:cubicBezTo>
                    <a:pt x="534" y="1353"/>
                    <a:pt x="534" y="1353"/>
                    <a:pt x="534" y="1353"/>
                  </a:cubicBezTo>
                  <a:cubicBezTo>
                    <a:pt x="581" y="1371"/>
                    <a:pt x="629" y="1384"/>
                    <a:pt x="678" y="1392"/>
                  </a:cubicBezTo>
                  <a:cubicBezTo>
                    <a:pt x="678" y="1506"/>
                    <a:pt x="678" y="1506"/>
                    <a:pt x="678" y="1506"/>
                  </a:cubicBezTo>
                  <a:cubicBezTo>
                    <a:pt x="678" y="1523"/>
                    <a:pt x="691" y="1536"/>
                    <a:pt x="708" y="1536"/>
                  </a:cubicBezTo>
                  <a:cubicBezTo>
                    <a:pt x="828" y="1536"/>
                    <a:pt x="828" y="1536"/>
                    <a:pt x="828" y="1536"/>
                  </a:cubicBezTo>
                  <a:cubicBezTo>
                    <a:pt x="845" y="1536"/>
                    <a:pt x="858" y="1523"/>
                    <a:pt x="858" y="1506"/>
                  </a:cubicBezTo>
                  <a:cubicBezTo>
                    <a:pt x="858" y="1392"/>
                    <a:pt x="858" y="1392"/>
                    <a:pt x="858" y="1392"/>
                  </a:cubicBezTo>
                  <a:cubicBezTo>
                    <a:pt x="907" y="1384"/>
                    <a:pt x="955" y="1371"/>
                    <a:pt x="1002" y="1353"/>
                  </a:cubicBezTo>
                  <a:cubicBezTo>
                    <a:pt x="1050" y="1437"/>
                    <a:pt x="1050" y="1437"/>
                    <a:pt x="1050" y="1437"/>
                  </a:cubicBezTo>
                  <a:cubicBezTo>
                    <a:pt x="1058" y="1451"/>
                    <a:pt x="1077" y="1456"/>
                    <a:pt x="1091" y="1448"/>
                  </a:cubicBezTo>
                  <a:cubicBezTo>
                    <a:pt x="1195" y="1388"/>
                    <a:pt x="1195" y="1388"/>
                    <a:pt x="1195" y="1388"/>
                  </a:cubicBezTo>
                  <a:cubicBezTo>
                    <a:pt x="1209" y="1379"/>
                    <a:pt x="1214" y="1361"/>
                    <a:pt x="1206" y="1347"/>
                  </a:cubicBezTo>
                  <a:cubicBezTo>
                    <a:pt x="1157" y="1262"/>
                    <a:pt x="1157" y="1262"/>
                    <a:pt x="1157" y="1262"/>
                  </a:cubicBezTo>
                  <a:cubicBezTo>
                    <a:pt x="1197" y="1232"/>
                    <a:pt x="1232" y="1196"/>
                    <a:pt x="1263" y="1157"/>
                  </a:cubicBezTo>
                  <a:cubicBezTo>
                    <a:pt x="1347" y="1206"/>
                    <a:pt x="1347" y="1206"/>
                    <a:pt x="1347" y="1206"/>
                  </a:cubicBezTo>
                  <a:cubicBezTo>
                    <a:pt x="1361" y="1214"/>
                    <a:pt x="1379" y="1209"/>
                    <a:pt x="1388" y="1195"/>
                  </a:cubicBezTo>
                  <a:cubicBezTo>
                    <a:pt x="1448" y="1091"/>
                    <a:pt x="1448" y="1091"/>
                    <a:pt x="1448" y="1091"/>
                  </a:cubicBezTo>
                  <a:cubicBezTo>
                    <a:pt x="1456" y="1077"/>
                    <a:pt x="1451" y="1058"/>
                    <a:pt x="1437" y="1050"/>
                  </a:cubicBezTo>
                  <a:cubicBezTo>
                    <a:pt x="1353" y="1002"/>
                    <a:pt x="1353" y="1002"/>
                    <a:pt x="1353" y="1002"/>
                  </a:cubicBezTo>
                  <a:cubicBezTo>
                    <a:pt x="1371" y="955"/>
                    <a:pt x="1384" y="907"/>
                    <a:pt x="1392" y="858"/>
                  </a:cubicBezTo>
                  <a:cubicBezTo>
                    <a:pt x="1506" y="858"/>
                    <a:pt x="1506" y="858"/>
                    <a:pt x="1506" y="858"/>
                  </a:cubicBezTo>
                  <a:cubicBezTo>
                    <a:pt x="1523" y="858"/>
                    <a:pt x="1536" y="845"/>
                    <a:pt x="1536" y="828"/>
                  </a:cubicBezTo>
                  <a:cubicBezTo>
                    <a:pt x="1536" y="768"/>
                    <a:pt x="1536" y="768"/>
                    <a:pt x="1536" y="768"/>
                  </a:cubicBezTo>
                  <a:cubicBezTo>
                    <a:pt x="1536" y="354"/>
                    <a:pt x="1183" y="0"/>
                    <a:pt x="768" y="0"/>
                  </a:cubicBezTo>
                  <a:close/>
                  <a:moveTo>
                    <a:pt x="144" y="442"/>
                  </a:moveTo>
                  <a:cubicBezTo>
                    <a:pt x="233" y="494"/>
                    <a:pt x="233" y="494"/>
                    <a:pt x="233" y="494"/>
                  </a:cubicBezTo>
                  <a:cubicBezTo>
                    <a:pt x="248" y="502"/>
                    <a:pt x="266" y="497"/>
                    <a:pt x="274" y="483"/>
                  </a:cubicBezTo>
                  <a:cubicBezTo>
                    <a:pt x="283" y="469"/>
                    <a:pt x="278" y="450"/>
                    <a:pt x="263" y="442"/>
                  </a:cubicBezTo>
                  <a:cubicBezTo>
                    <a:pt x="174" y="391"/>
                    <a:pt x="174" y="391"/>
                    <a:pt x="174" y="391"/>
                  </a:cubicBezTo>
                  <a:cubicBezTo>
                    <a:pt x="230" y="304"/>
                    <a:pt x="305" y="230"/>
                    <a:pt x="391" y="174"/>
                  </a:cubicBezTo>
                  <a:cubicBezTo>
                    <a:pt x="442" y="263"/>
                    <a:pt x="442" y="263"/>
                    <a:pt x="442" y="263"/>
                  </a:cubicBezTo>
                  <a:cubicBezTo>
                    <a:pt x="450" y="278"/>
                    <a:pt x="469" y="283"/>
                    <a:pt x="483" y="274"/>
                  </a:cubicBezTo>
                  <a:cubicBezTo>
                    <a:pt x="497" y="266"/>
                    <a:pt x="502" y="248"/>
                    <a:pt x="494" y="233"/>
                  </a:cubicBezTo>
                  <a:cubicBezTo>
                    <a:pt x="442" y="144"/>
                    <a:pt x="442" y="144"/>
                    <a:pt x="442" y="144"/>
                  </a:cubicBezTo>
                  <a:cubicBezTo>
                    <a:pt x="532" y="95"/>
                    <a:pt x="633" y="65"/>
                    <a:pt x="738" y="61"/>
                  </a:cubicBezTo>
                  <a:cubicBezTo>
                    <a:pt x="738" y="168"/>
                    <a:pt x="738" y="168"/>
                    <a:pt x="738" y="168"/>
                  </a:cubicBezTo>
                  <a:cubicBezTo>
                    <a:pt x="738" y="185"/>
                    <a:pt x="751" y="198"/>
                    <a:pt x="768" y="198"/>
                  </a:cubicBezTo>
                  <a:cubicBezTo>
                    <a:pt x="785" y="198"/>
                    <a:pt x="798" y="185"/>
                    <a:pt x="798" y="168"/>
                  </a:cubicBezTo>
                  <a:cubicBezTo>
                    <a:pt x="798" y="61"/>
                    <a:pt x="798" y="61"/>
                    <a:pt x="798" y="61"/>
                  </a:cubicBezTo>
                  <a:cubicBezTo>
                    <a:pt x="903" y="65"/>
                    <a:pt x="1004" y="95"/>
                    <a:pt x="1094" y="144"/>
                  </a:cubicBezTo>
                  <a:cubicBezTo>
                    <a:pt x="1042" y="233"/>
                    <a:pt x="1042" y="233"/>
                    <a:pt x="1042" y="233"/>
                  </a:cubicBezTo>
                  <a:cubicBezTo>
                    <a:pt x="1034" y="248"/>
                    <a:pt x="1039" y="266"/>
                    <a:pt x="1053" y="274"/>
                  </a:cubicBezTo>
                  <a:cubicBezTo>
                    <a:pt x="1067" y="283"/>
                    <a:pt x="1086" y="278"/>
                    <a:pt x="1094" y="263"/>
                  </a:cubicBezTo>
                  <a:cubicBezTo>
                    <a:pt x="1145" y="174"/>
                    <a:pt x="1145" y="174"/>
                    <a:pt x="1145" y="174"/>
                  </a:cubicBezTo>
                  <a:cubicBezTo>
                    <a:pt x="1231" y="230"/>
                    <a:pt x="1305" y="304"/>
                    <a:pt x="1362" y="391"/>
                  </a:cubicBezTo>
                  <a:cubicBezTo>
                    <a:pt x="1273" y="442"/>
                    <a:pt x="1273" y="442"/>
                    <a:pt x="1273" y="442"/>
                  </a:cubicBezTo>
                  <a:cubicBezTo>
                    <a:pt x="1258" y="450"/>
                    <a:pt x="1253" y="469"/>
                    <a:pt x="1262" y="483"/>
                  </a:cubicBezTo>
                  <a:cubicBezTo>
                    <a:pt x="1270" y="497"/>
                    <a:pt x="1288" y="502"/>
                    <a:pt x="1303" y="494"/>
                  </a:cubicBezTo>
                  <a:cubicBezTo>
                    <a:pt x="1392" y="442"/>
                    <a:pt x="1392" y="442"/>
                    <a:pt x="1392" y="442"/>
                  </a:cubicBezTo>
                  <a:cubicBezTo>
                    <a:pt x="1432" y="515"/>
                    <a:pt x="1459" y="594"/>
                    <a:pt x="1470" y="678"/>
                  </a:cubicBezTo>
                  <a:cubicBezTo>
                    <a:pt x="1270" y="678"/>
                    <a:pt x="1270" y="678"/>
                    <a:pt x="1270" y="678"/>
                  </a:cubicBezTo>
                  <a:cubicBezTo>
                    <a:pt x="1228" y="442"/>
                    <a:pt x="1023" y="258"/>
                    <a:pt x="768" y="258"/>
                  </a:cubicBezTo>
                  <a:cubicBezTo>
                    <a:pt x="520" y="258"/>
                    <a:pt x="309" y="437"/>
                    <a:pt x="266" y="678"/>
                  </a:cubicBezTo>
                  <a:cubicBezTo>
                    <a:pt x="66" y="678"/>
                    <a:pt x="66" y="678"/>
                    <a:pt x="66" y="678"/>
                  </a:cubicBezTo>
                  <a:cubicBezTo>
                    <a:pt x="77" y="594"/>
                    <a:pt x="104" y="515"/>
                    <a:pt x="144" y="442"/>
                  </a:cubicBezTo>
                  <a:close/>
                  <a:moveTo>
                    <a:pt x="1476" y="798"/>
                  </a:moveTo>
                  <a:cubicBezTo>
                    <a:pt x="1365" y="798"/>
                    <a:pt x="1365" y="798"/>
                    <a:pt x="1365" y="798"/>
                  </a:cubicBezTo>
                  <a:cubicBezTo>
                    <a:pt x="1350" y="798"/>
                    <a:pt x="1337" y="810"/>
                    <a:pt x="1335" y="825"/>
                  </a:cubicBezTo>
                  <a:cubicBezTo>
                    <a:pt x="1329" y="886"/>
                    <a:pt x="1313" y="945"/>
                    <a:pt x="1287" y="1002"/>
                  </a:cubicBezTo>
                  <a:cubicBezTo>
                    <a:pt x="1281" y="1016"/>
                    <a:pt x="1286" y="1033"/>
                    <a:pt x="1300" y="1040"/>
                  </a:cubicBezTo>
                  <a:cubicBezTo>
                    <a:pt x="1381" y="1087"/>
                    <a:pt x="1381" y="1087"/>
                    <a:pt x="1381" y="1087"/>
                  </a:cubicBezTo>
                  <a:cubicBezTo>
                    <a:pt x="1351" y="1139"/>
                    <a:pt x="1351" y="1139"/>
                    <a:pt x="1351" y="1139"/>
                  </a:cubicBezTo>
                  <a:cubicBezTo>
                    <a:pt x="1270" y="1092"/>
                    <a:pt x="1270" y="1092"/>
                    <a:pt x="1270" y="1092"/>
                  </a:cubicBezTo>
                  <a:cubicBezTo>
                    <a:pt x="1256" y="1085"/>
                    <a:pt x="1239" y="1088"/>
                    <a:pt x="1230" y="1101"/>
                  </a:cubicBezTo>
                  <a:cubicBezTo>
                    <a:pt x="1194" y="1151"/>
                    <a:pt x="1151" y="1194"/>
                    <a:pt x="1101" y="1230"/>
                  </a:cubicBezTo>
                  <a:cubicBezTo>
                    <a:pt x="1088" y="1239"/>
                    <a:pt x="1085" y="1256"/>
                    <a:pt x="1092" y="1270"/>
                  </a:cubicBezTo>
                  <a:cubicBezTo>
                    <a:pt x="1139" y="1351"/>
                    <a:pt x="1139" y="1351"/>
                    <a:pt x="1139" y="1351"/>
                  </a:cubicBezTo>
                  <a:cubicBezTo>
                    <a:pt x="1087" y="1381"/>
                    <a:pt x="1087" y="1381"/>
                    <a:pt x="1087" y="1381"/>
                  </a:cubicBezTo>
                  <a:cubicBezTo>
                    <a:pt x="1040" y="1300"/>
                    <a:pt x="1040" y="1300"/>
                    <a:pt x="1040" y="1300"/>
                  </a:cubicBezTo>
                  <a:cubicBezTo>
                    <a:pt x="1033" y="1286"/>
                    <a:pt x="1016" y="1281"/>
                    <a:pt x="1002" y="1287"/>
                  </a:cubicBezTo>
                  <a:cubicBezTo>
                    <a:pt x="945" y="1313"/>
                    <a:pt x="886" y="1329"/>
                    <a:pt x="825" y="1335"/>
                  </a:cubicBezTo>
                  <a:cubicBezTo>
                    <a:pt x="810" y="1337"/>
                    <a:pt x="798" y="1350"/>
                    <a:pt x="798" y="1365"/>
                  </a:cubicBezTo>
                  <a:cubicBezTo>
                    <a:pt x="798" y="1476"/>
                    <a:pt x="798" y="1476"/>
                    <a:pt x="798" y="1476"/>
                  </a:cubicBezTo>
                  <a:cubicBezTo>
                    <a:pt x="738" y="1476"/>
                    <a:pt x="738" y="1476"/>
                    <a:pt x="738" y="1476"/>
                  </a:cubicBezTo>
                  <a:cubicBezTo>
                    <a:pt x="738" y="1365"/>
                    <a:pt x="738" y="1365"/>
                    <a:pt x="738" y="1365"/>
                  </a:cubicBezTo>
                  <a:cubicBezTo>
                    <a:pt x="738" y="1350"/>
                    <a:pt x="726" y="1337"/>
                    <a:pt x="711" y="1335"/>
                  </a:cubicBezTo>
                  <a:cubicBezTo>
                    <a:pt x="650" y="1329"/>
                    <a:pt x="591" y="1313"/>
                    <a:pt x="534" y="1287"/>
                  </a:cubicBezTo>
                  <a:cubicBezTo>
                    <a:pt x="520" y="1281"/>
                    <a:pt x="503" y="1286"/>
                    <a:pt x="496" y="1300"/>
                  </a:cubicBezTo>
                  <a:cubicBezTo>
                    <a:pt x="449" y="1381"/>
                    <a:pt x="449" y="1381"/>
                    <a:pt x="449" y="1381"/>
                  </a:cubicBezTo>
                  <a:cubicBezTo>
                    <a:pt x="397" y="1351"/>
                    <a:pt x="397" y="1351"/>
                    <a:pt x="397" y="1351"/>
                  </a:cubicBezTo>
                  <a:cubicBezTo>
                    <a:pt x="444" y="1270"/>
                    <a:pt x="444" y="1270"/>
                    <a:pt x="444" y="1270"/>
                  </a:cubicBezTo>
                  <a:cubicBezTo>
                    <a:pt x="451" y="1256"/>
                    <a:pt x="448" y="1239"/>
                    <a:pt x="435" y="1230"/>
                  </a:cubicBezTo>
                  <a:cubicBezTo>
                    <a:pt x="385" y="1194"/>
                    <a:pt x="342" y="1151"/>
                    <a:pt x="306" y="1101"/>
                  </a:cubicBezTo>
                  <a:cubicBezTo>
                    <a:pt x="297" y="1088"/>
                    <a:pt x="280" y="1085"/>
                    <a:pt x="266" y="1092"/>
                  </a:cubicBezTo>
                  <a:cubicBezTo>
                    <a:pt x="185" y="1139"/>
                    <a:pt x="185" y="1139"/>
                    <a:pt x="185" y="1139"/>
                  </a:cubicBezTo>
                  <a:cubicBezTo>
                    <a:pt x="155" y="1087"/>
                    <a:pt x="155" y="1087"/>
                    <a:pt x="155" y="1087"/>
                  </a:cubicBezTo>
                  <a:cubicBezTo>
                    <a:pt x="236" y="1040"/>
                    <a:pt x="236" y="1040"/>
                    <a:pt x="236" y="1040"/>
                  </a:cubicBezTo>
                  <a:cubicBezTo>
                    <a:pt x="250" y="1033"/>
                    <a:pt x="255" y="1016"/>
                    <a:pt x="249" y="1002"/>
                  </a:cubicBezTo>
                  <a:cubicBezTo>
                    <a:pt x="223" y="945"/>
                    <a:pt x="207" y="886"/>
                    <a:pt x="201" y="825"/>
                  </a:cubicBezTo>
                  <a:cubicBezTo>
                    <a:pt x="199" y="810"/>
                    <a:pt x="186" y="798"/>
                    <a:pt x="171" y="798"/>
                  </a:cubicBezTo>
                  <a:cubicBezTo>
                    <a:pt x="60" y="798"/>
                    <a:pt x="60" y="798"/>
                    <a:pt x="60" y="798"/>
                  </a:cubicBezTo>
                  <a:cubicBezTo>
                    <a:pt x="60" y="768"/>
                    <a:pt x="60" y="768"/>
                    <a:pt x="60" y="768"/>
                  </a:cubicBezTo>
                  <a:cubicBezTo>
                    <a:pt x="60" y="758"/>
                    <a:pt x="60" y="748"/>
                    <a:pt x="61" y="738"/>
                  </a:cubicBezTo>
                  <a:cubicBezTo>
                    <a:pt x="259" y="738"/>
                    <a:pt x="259" y="738"/>
                    <a:pt x="259" y="738"/>
                  </a:cubicBezTo>
                  <a:cubicBezTo>
                    <a:pt x="258" y="748"/>
                    <a:pt x="258" y="758"/>
                    <a:pt x="258" y="768"/>
                  </a:cubicBezTo>
                  <a:cubicBezTo>
                    <a:pt x="258" y="1049"/>
                    <a:pt x="487" y="1278"/>
                    <a:pt x="768" y="1278"/>
                  </a:cubicBezTo>
                  <a:cubicBezTo>
                    <a:pt x="854" y="1278"/>
                    <a:pt x="939" y="1256"/>
                    <a:pt x="1014" y="1215"/>
                  </a:cubicBezTo>
                  <a:cubicBezTo>
                    <a:pt x="1029" y="1207"/>
                    <a:pt x="1034" y="1189"/>
                    <a:pt x="1026" y="1174"/>
                  </a:cubicBezTo>
                  <a:cubicBezTo>
                    <a:pt x="1018" y="1160"/>
                    <a:pt x="1000" y="1154"/>
                    <a:pt x="985" y="1162"/>
                  </a:cubicBezTo>
                  <a:cubicBezTo>
                    <a:pt x="919" y="1199"/>
                    <a:pt x="844" y="1218"/>
                    <a:pt x="768" y="1218"/>
                  </a:cubicBezTo>
                  <a:cubicBezTo>
                    <a:pt x="520" y="1218"/>
                    <a:pt x="318" y="1016"/>
                    <a:pt x="318" y="768"/>
                  </a:cubicBezTo>
                  <a:cubicBezTo>
                    <a:pt x="318" y="519"/>
                    <a:pt x="520" y="318"/>
                    <a:pt x="768" y="318"/>
                  </a:cubicBezTo>
                  <a:cubicBezTo>
                    <a:pt x="876" y="318"/>
                    <a:pt x="979" y="356"/>
                    <a:pt x="1060" y="426"/>
                  </a:cubicBezTo>
                  <a:cubicBezTo>
                    <a:pt x="795" y="620"/>
                    <a:pt x="795" y="620"/>
                    <a:pt x="795" y="620"/>
                  </a:cubicBezTo>
                  <a:cubicBezTo>
                    <a:pt x="786" y="619"/>
                    <a:pt x="777" y="618"/>
                    <a:pt x="768" y="618"/>
                  </a:cubicBezTo>
                  <a:cubicBezTo>
                    <a:pt x="685" y="618"/>
                    <a:pt x="618" y="685"/>
                    <a:pt x="618" y="768"/>
                  </a:cubicBezTo>
                  <a:cubicBezTo>
                    <a:pt x="618" y="851"/>
                    <a:pt x="685" y="918"/>
                    <a:pt x="768" y="918"/>
                  </a:cubicBezTo>
                  <a:cubicBezTo>
                    <a:pt x="851" y="918"/>
                    <a:pt x="918" y="851"/>
                    <a:pt x="918" y="768"/>
                  </a:cubicBezTo>
                  <a:cubicBezTo>
                    <a:pt x="918" y="759"/>
                    <a:pt x="917" y="750"/>
                    <a:pt x="916" y="741"/>
                  </a:cubicBezTo>
                  <a:cubicBezTo>
                    <a:pt x="1110" y="476"/>
                    <a:pt x="1110" y="476"/>
                    <a:pt x="1110" y="476"/>
                  </a:cubicBezTo>
                  <a:cubicBezTo>
                    <a:pt x="1177" y="554"/>
                    <a:pt x="1218" y="657"/>
                    <a:pt x="1218" y="768"/>
                  </a:cubicBezTo>
                  <a:cubicBezTo>
                    <a:pt x="1218" y="844"/>
                    <a:pt x="1199" y="919"/>
                    <a:pt x="1162" y="985"/>
                  </a:cubicBezTo>
                  <a:cubicBezTo>
                    <a:pt x="1154" y="1000"/>
                    <a:pt x="1160" y="1018"/>
                    <a:pt x="1174" y="1026"/>
                  </a:cubicBezTo>
                  <a:cubicBezTo>
                    <a:pt x="1189" y="1034"/>
                    <a:pt x="1207" y="1029"/>
                    <a:pt x="1215" y="1014"/>
                  </a:cubicBezTo>
                  <a:cubicBezTo>
                    <a:pt x="1256" y="939"/>
                    <a:pt x="1278" y="854"/>
                    <a:pt x="1278" y="768"/>
                  </a:cubicBezTo>
                  <a:cubicBezTo>
                    <a:pt x="1278" y="758"/>
                    <a:pt x="1278" y="748"/>
                    <a:pt x="1277" y="738"/>
                  </a:cubicBezTo>
                  <a:cubicBezTo>
                    <a:pt x="1475" y="738"/>
                    <a:pt x="1475" y="738"/>
                    <a:pt x="1475" y="738"/>
                  </a:cubicBezTo>
                  <a:cubicBezTo>
                    <a:pt x="1476" y="748"/>
                    <a:pt x="1476" y="758"/>
                    <a:pt x="1476" y="768"/>
                  </a:cubicBezTo>
                  <a:lnTo>
                    <a:pt x="1476" y="798"/>
                  </a:lnTo>
                  <a:close/>
                  <a:moveTo>
                    <a:pt x="854" y="743"/>
                  </a:moveTo>
                  <a:cubicBezTo>
                    <a:pt x="857" y="751"/>
                    <a:pt x="858" y="759"/>
                    <a:pt x="858" y="768"/>
                  </a:cubicBezTo>
                  <a:cubicBezTo>
                    <a:pt x="858" y="818"/>
                    <a:pt x="818" y="858"/>
                    <a:pt x="768" y="858"/>
                  </a:cubicBezTo>
                  <a:cubicBezTo>
                    <a:pt x="718" y="858"/>
                    <a:pt x="678" y="818"/>
                    <a:pt x="678" y="768"/>
                  </a:cubicBezTo>
                  <a:cubicBezTo>
                    <a:pt x="678" y="718"/>
                    <a:pt x="718" y="678"/>
                    <a:pt x="768" y="678"/>
                  </a:cubicBezTo>
                  <a:cubicBezTo>
                    <a:pt x="777" y="678"/>
                    <a:pt x="785" y="679"/>
                    <a:pt x="793" y="682"/>
                  </a:cubicBezTo>
                  <a:cubicBezTo>
                    <a:pt x="802" y="684"/>
                    <a:pt x="812" y="683"/>
                    <a:pt x="819" y="677"/>
                  </a:cubicBezTo>
                  <a:cubicBezTo>
                    <a:pt x="968" y="568"/>
                    <a:pt x="968" y="568"/>
                    <a:pt x="968" y="568"/>
                  </a:cubicBezTo>
                  <a:cubicBezTo>
                    <a:pt x="859" y="717"/>
                    <a:pt x="859" y="717"/>
                    <a:pt x="859" y="717"/>
                  </a:cubicBezTo>
                  <a:cubicBezTo>
                    <a:pt x="853" y="724"/>
                    <a:pt x="852" y="734"/>
                    <a:pt x="854" y="743"/>
                  </a:cubicBezTo>
                  <a:close/>
                  <a:moveTo>
                    <a:pt x="854" y="743"/>
                  </a:moveTo>
                  <a:cubicBezTo>
                    <a:pt x="854" y="743"/>
                    <a:pt x="854" y="743"/>
                    <a:pt x="854" y="743"/>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4523;p1">
              <a:extLst>
                <a:ext uri="{FF2B5EF4-FFF2-40B4-BE49-F238E27FC236}">
                  <a16:creationId xmlns:a16="http://schemas.microsoft.com/office/drawing/2014/main" id="{E8757430-46EF-FD31-D42F-8492215DF1DE}"/>
                </a:ext>
              </a:extLst>
            </p:cNvPr>
            <p:cNvSpPr/>
            <p:nvPr/>
          </p:nvSpPr>
          <p:spPr>
            <a:xfrm>
              <a:off x="4259263" y="2740025"/>
              <a:ext cx="17463" cy="17463"/>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3" name="TextBox 52">
            <a:extLst>
              <a:ext uri="{FF2B5EF4-FFF2-40B4-BE49-F238E27FC236}">
                <a16:creationId xmlns:a16="http://schemas.microsoft.com/office/drawing/2014/main" id="{C627E6C9-C69B-5402-59B8-592BCC13C801}"/>
              </a:ext>
            </a:extLst>
          </p:cNvPr>
          <p:cNvSpPr txBox="1"/>
          <p:nvPr/>
        </p:nvSpPr>
        <p:spPr>
          <a:xfrm>
            <a:off x="7792061" y="2684011"/>
            <a:ext cx="1210551" cy="430887"/>
          </a:xfrm>
          <a:prstGeom prst="rect">
            <a:avLst/>
          </a:prstGeom>
          <a:noFill/>
        </p:spPr>
        <p:txBody>
          <a:bodyPr wrap="square">
            <a:spAutoFit/>
          </a:bodyPr>
          <a:lstStyle/>
          <a:p>
            <a:pPr algn="ctr"/>
            <a:r>
              <a:rPr lang="en-US" sz="1100" b="1" dirty="0">
                <a:solidFill>
                  <a:srgbClr val="000000"/>
                </a:solidFill>
              </a:rPr>
              <a:t>Production</a:t>
            </a:r>
          </a:p>
          <a:p>
            <a:pPr algn="ctr"/>
            <a:r>
              <a:rPr lang="en-US" sz="1100" b="1" dirty="0">
                <a:solidFill>
                  <a:srgbClr val="000000"/>
                </a:solidFill>
              </a:rPr>
              <a:t>Management</a:t>
            </a:r>
            <a:endParaRPr lang="en-US" sz="1100" dirty="0">
              <a:solidFill>
                <a:srgbClr val="000000"/>
              </a:solidFill>
            </a:endParaRPr>
          </a:p>
        </p:txBody>
      </p:sp>
      <p:sp>
        <p:nvSpPr>
          <p:cNvPr id="54" name="TextBox 53">
            <a:extLst>
              <a:ext uri="{FF2B5EF4-FFF2-40B4-BE49-F238E27FC236}">
                <a16:creationId xmlns:a16="http://schemas.microsoft.com/office/drawing/2014/main" id="{8D59400D-41E4-3D52-2EE3-7C924CB5FA0E}"/>
              </a:ext>
            </a:extLst>
          </p:cNvPr>
          <p:cNvSpPr txBox="1"/>
          <p:nvPr/>
        </p:nvSpPr>
        <p:spPr>
          <a:xfrm>
            <a:off x="9369495" y="3561324"/>
            <a:ext cx="1210551" cy="430887"/>
          </a:xfrm>
          <a:prstGeom prst="rect">
            <a:avLst/>
          </a:prstGeom>
          <a:noFill/>
        </p:spPr>
        <p:txBody>
          <a:bodyPr wrap="square">
            <a:spAutoFit/>
          </a:bodyPr>
          <a:lstStyle/>
          <a:p>
            <a:pPr algn="ctr"/>
            <a:r>
              <a:rPr lang="en-US" sz="1100" b="1" dirty="0">
                <a:solidFill>
                  <a:srgbClr val="000000"/>
                </a:solidFill>
              </a:rPr>
              <a:t>Quality </a:t>
            </a:r>
          </a:p>
          <a:p>
            <a:pPr algn="ctr"/>
            <a:r>
              <a:rPr lang="en-US" sz="1100" b="1" dirty="0">
                <a:solidFill>
                  <a:srgbClr val="000000"/>
                </a:solidFill>
              </a:rPr>
              <a:t>Control</a:t>
            </a:r>
            <a:endParaRPr lang="en-US" sz="1100" dirty="0">
              <a:solidFill>
                <a:srgbClr val="000000"/>
              </a:solidFill>
            </a:endParaRPr>
          </a:p>
        </p:txBody>
      </p:sp>
      <p:sp>
        <p:nvSpPr>
          <p:cNvPr id="55" name="TextBox 54">
            <a:extLst>
              <a:ext uri="{FF2B5EF4-FFF2-40B4-BE49-F238E27FC236}">
                <a16:creationId xmlns:a16="http://schemas.microsoft.com/office/drawing/2014/main" id="{C39BFA14-373A-E8B6-E979-1D09E36303A1}"/>
              </a:ext>
            </a:extLst>
          </p:cNvPr>
          <p:cNvSpPr txBox="1"/>
          <p:nvPr/>
        </p:nvSpPr>
        <p:spPr>
          <a:xfrm>
            <a:off x="7971424" y="4463728"/>
            <a:ext cx="1210551" cy="430887"/>
          </a:xfrm>
          <a:prstGeom prst="rect">
            <a:avLst/>
          </a:prstGeom>
          <a:noFill/>
        </p:spPr>
        <p:txBody>
          <a:bodyPr wrap="square">
            <a:spAutoFit/>
          </a:bodyPr>
          <a:lstStyle/>
          <a:p>
            <a:pPr algn="ctr"/>
            <a:r>
              <a:rPr lang="en-US" sz="1100" b="1" dirty="0">
                <a:solidFill>
                  <a:srgbClr val="000000"/>
                </a:solidFill>
              </a:rPr>
              <a:t>Supply </a:t>
            </a:r>
          </a:p>
          <a:p>
            <a:pPr algn="ctr"/>
            <a:r>
              <a:rPr lang="en-US" sz="1100" b="1" dirty="0">
                <a:solidFill>
                  <a:srgbClr val="000000"/>
                </a:solidFill>
              </a:rPr>
              <a:t>Chain</a:t>
            </a:r>
            <a:endParaRPr lang="en-US" sz="1100" dirty="0">
              <a:solidFill>
                <a:srgbClr val="000000"/>
              </a:solidFill>
            </a:endParaRPr>
          </a:p>
        </p:txBody>
      </p:sp>
    </p:spTree>
    <p:extLst>
      <p:ext uri="{BB962C8B-B14F-4D97-AF65-F5344CB8AC3E}">
        <p14:creationId xmlns:p14="http://schemas.microsoft.com/office/powerpoint/2010/main" val="2910613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Operation Management in 12 minutes">
            <a:hlinkClick r:id="" action="ppaction://media"/>
            <a:extLst>
              <a:ext uri="{FF2B5EF4-FFF2-40B4-BE49-F238E27FC236}">
                <a16:creationId xmlns:a16="http://schemas.microsoft.com/office/drawing/2014/main" id="{8C26613A-0DE0-93D8-0186-337FA6A22E7F}"/>
              </a:ext>
            </a:extLst>
          </p:cNvPr>
          <p:cNvPicPr>
            <a:picLocks noRot="1" noChangeAspect="1"/>
          </p:cNvPicPr>
          <p:nvPr>
            <a:videoFile r:link="rId1"/>
          </p:nvPr>
        </p:nvPicPr>
        <p:blipFill>
          <a:blip r:embed="rId3"/>
          <a:stretch>
            <a:fillRect/>
          </a:stretch>
        </p:blipFill>
        <p:spPr>
          <a:xfrm>
            <a:off x="7674428" y="231572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07711" y="1574642"/>
            <a:ext cx="7213215" cy="3849918"/>
          </a:xfrm>
        </p:spPr>
        <p:txBody>
          <a:bodyPr/>
          <a:lstStyle/>
          <a:p>
            <a:pPr marL="0" indent="0"/>
            <a:r>
              <a:rPr lang="en-US" dirty="0"/>
              <a:t>A brief video introducing the basics of operations management, including the role of operations managers, the importance of resource allocation, and the relationship between operations and business strategy.</a:t>
            </a:r>
          </a:p>
          <a:p>
            <a:pPr marL="0" indent="0"/>
            <a:r>
              <a:rPr lang="en-US" b="1" dirty="0"/>
              <a:t>Key Learning Points:</a:t>
            </a:r>
          </a:p>
          <a:p>
            <a:pPr marL="342900" indent="-342900">
              <a:buFont typeface="Arial" panose="020B0604020202020204" pitchFamily="34" charset="0"/>
              <a:buChar char="•"/>
            </a:pPr>
            <a:r>
              <a:rPr lang="en-US" dirty="0"/>
              <a:t>Operations as a core function in every business.</a:t>
            </a:r>
          </a:p>
          <a:p>
            <a:pPr marL="342900" indent="-342900">
              <a:buFont typeface="Arial" panose="020B0604020202020204" pitchFamily="34" charset="0"/>
              <a:buChar char="•"/>
            </a:pPr>
            <a:r>
              <a:rPr lang="en-US" dirty="0"/>
              <a:t>How managing operations drives efficiency &amp; scalability.</a:t>
            </a:r>
          </a:p>
          <a:p>
            <a:pPr marL="342900" indent="-342900">
              <a:buFont typeface="Arial" panose="020B0604020202020204" pitchFamily="34" charset="0"/>
              <a:buChar char="•"/>
            </a:pPr>
            <a:r>
              <a:rPr lang="en-US" dirty="0"/>
              <a:t>The importance of aligning operations with strategy.</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a:p>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
        <p:nvSpPr>
          <p:cNvPr id="7" name="TextBox 6">
            <a:extLst>
              <a:ext uri="{FF2B5EF4-FFF2-40B4-BE49-F238E27FC236}">
                <a16:creationId xmlns:a16="http://schemas.microsoft.com/office/drawing/2014/main" id="{3067B012-4F75-FC3E-1411-748BE61A6ECC}"/>
              </a:ext>
            </a:extLst>
          </p:cNvPr>
          <p:cNvSpPr txBox="1"/>
          <p:nvPr/>
        </p:nvSpPr>
        <p:spPr>
          <a:xfrm>
            <a:off x="2563031" y="5346418"/>
            <a:ext cx="7593758" cy="461665"/>
          </a:xfrm>
          <a:prstGeom prst="rect">
            <a:avLst/>
          </a:prstGeom>
          <a:noFill/>
        </p:spPr>
        <p:txBody>
          <a:bodyPr wrap="square">
            <a:spAutoFit/>
          </a:bodyPr>
          <a:lstStyle/>
          <a:p>
            <a:pPr marL="0" indent="0"/>
            <a:r>
              <a:rPr lang="en-US" sz="2400" b="1" dirty="0"/>
              <a:t>Reflection Question: </a:t>
            </a:r>
            <a:r>
              <a:rPr lang="en-US" sz="2400" dirty="0"/>
              <a:t>What could be applied to you?</a:t>
            </a:r>
          </a:p>
        </p:txBody>
      </p:sp>
    </p:spTree>
    <p:extLst>
      <p:ext uri="{BB962C8B-B14F-4D97-AF65-F5344CB8AC3E}">
        <p14:creationId xmlns:p14="http://schemas.microsoft.com/office/powerpoint/2010/main" val="297229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281440"/>
            <a:ext cx="943714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341181" y="44304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Tool: Bringing It All Together with Lean Model</a:t>
            </a:r>
            <a:endParaRPr lang="en-US" sz="3600" dirty="0"/>
          </a:p>
        </p:txBody>
      </p:sp>
      <p:sp>
        <p:nvSpPr>
          <p:cNvPr id="38" name="Text Placeholder 4">
            <a:extLst>
              <a:ext uri="{FF2B5EF4-FFF2-40B4-BE49-F238E27FC236}">
                <a16:creationId xmlns:a16="http://schemas.microsoft.com/office/drawing/2014/main" id="{F3278E9E-0822-BB51-82AA-682552F23484}"/>
              </a:ext>
            </a:extLst>
          </p:cNvPr>
          <p:cNvSpPr txBox="1">
            <a:spLocks/>
          </p:cNvSpPr>
          <p:nvPr/>
        </p:nvSpPr>
        <p:spPr>
          <a:xfrm>
            <a:off x="341181" y="1339054"/>
            <a:ext cx="6434297" cy="4168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b="1" dirty="0">
                <a:solidFill>
                  <a:srgbClr val="595959"/>
                </a:solidFill>
              </a:rPr>
              <a:t>The Lean Model </a:t>
            </a:r>
            <a:r>
              <a:rPr lang="en-US" sz="2400" dirty="0">
                <a:solidFill>
                  <a:srgbClr val="595959"/>
                </a:solidFill>
              </a:rPr>
              <a:t>is a methodology focused on maximizing </a:t>
            </a:r>
            <a:r>
              <a:rPr lang="en-US" sz="2400" b="1" dirty="0">
                <a:solidFill>
                  <a:srgbClr val="595959"/>
                </a:solidFill>
              </a:rPr>
              <a:t>value for the customer </a:t>
            </a:r>
            <a:r>
              <a:rPr lang="en-US" sz="2400" dirty="0">
                <a:solidFill>
                  <a:srgbClr val="595959"/>
                </a:solidFill>
              </a:rPr>
              <a:t>while </a:t>
            </a:r>
            <a:r>
              <a:rPr lang="en-US" sz="2400" b="1" dirty="0">
                <a:solidFill>
                  <a:srgbClr val="595959"/>
                </a:solidFill>
              </a:rPr>
              <a:t>minimizing waste </a:t>
            </a:r>
            <a:r>
              <a:rPr lang="en-US" sz="2400" dirty="0">
                <a:solidFill>
                  <a:srgbClr val="595959"/>
                </a:solidFill>
              </a:rPr>
              <a:t>(of resources and time). </a:t>
            </a:r>
          </a:p>
          <a:p>
            <a:pPr marL="0" indent="0" algn="just">
              <a:buNone/>
            </a:pPr>
            <a:r>
              <a:rPr lang="en-US" sz="2400" dirty="0">
                <a:solidFill>
                  <a:srgbClr val="595959"/>
                </a:solidFill>
              </a:rPr>
              <a:t>It originated from the Toyota Production System and is now widely used across various industries to </a:t>
            </a:r>
            <a:r>
              <a:rPr lang="en-US" sz="2400" b="1" dirty="0">
                <a:solidFill>
                  <a:srgbClr val="595959"/>
                </a:solidFill>
              </a:rPr>
              <a:t>improve operational efficiency</a:t>
            </a:r>
            <a:r>
              <a:rPr lang="en-US" sz="2400" dirty="0">
                <a:solidFill>
                  <a:srgbClr val="595959"/>
                </a:solidFill>
              </a:rPr>
              <a:t>.</a:t>
            </a:r>
          </a:p>
          <a:p>
            <a:pPr marL="0" indent="0" algn="just">
              <a:buNone/>
            </a:pPr>
            <a:r>
              <a:rPr lang="en-US" sz="2400" dirty="0">
                <a:solidFill>
                  <a:srgbClr val="595959"/>
                </a:solidFill>
              </a:rPr>
              <a:t>This methodology is highly recommended as a way of thinking about operations for moderate structures, startups and small businesses, especially launched in contexts similar to those </a:t>
            </a:r>
            <a:r>
              <a:rPr lang="en-US" sz="2400" b="1" dirty="0">
                <a:solidFill>
                  <a:srgbClr val="595959"/>
                </a:solidFill>
              </a:rPr>
              <a:t>facing underrepresented entrepreneurs</a:t>
            </a:r>
            <a:r>
              <a:rPr lang="en-US" sz="2400" dirty="0">
                <a:solidFill>
                  <a:srgbClr val="595959"/>
                </a:solidFill>
              </a:rPr>
              <a:t>.</a:t>
            </a:r>
          </a:p>
          <a:p>
            <a:pPr marL="0" indent="0" algn="just">
              <a:buNone/>
            </a:pPr>
            <a:r>
              <a:rPr lang="en-US" sz="2400" dirty="0">
                <a:solidFill>
                  <a:srgbClr val="595959"/>
                </a:solidFill>
              </a:rPr>
              <a:t>Rethink your operational model accordingly!</a:t>
            </a:r>
          </a:p>
          <a:p>
            <a:pPr marL="0" indent="0" algn="just">
              <a:buNone/>
            </a:pPr>
            <a:r>
              <a:rPr lang="en-US" sz="2400" b="1" dirty="0">
                <a:solidFill>
                  <a:srgbClr val="595959"/>
                </a:solidFill>
              </a:rPr>
              <a:t>More on the next slide… </a:t>
            </a:r>
          </a:p>
        </p:txBody>
      </p:sp>
      <p:sp>
        <p:nvSpPr>
          <p:cNvPr id="137" name="TextBox 136">
            <a:extLst>
              <a:ext uri="{FF2B5EF4-FFF2-40B4-BE49-F238E27FC236}">
                <a16:creationId xmlns:a16="http://schemas.microsoft.com/office/drawing/2014/main" id="{C857DA1F-E504-47D9-63AC-FD20D9B012A7}"/>
              </a:ext>
            </a:extLst>
          </p:cNvPr>
          <p:cNvSpPr txBox="1"/>
          <p:nvPr/>
        </p:nvSpPr>
        <p:spPr>
          <a:xfrm>
            <a:off x="8923716" y="5032497"/>
            <a:ext cx="2193248" cy="430887"/>
          </a:xfrm>
          <a:prstGeom prst="rect">
            <a:avLst/>
          </a:prstGeom>
          <a:noFill/>
        </p:spPr>
        <p:txBody>
          <a:bodyPr wrap="square">
            <a:spAutoFit/>
          </a:bodyPr>
          <a:lstStyle/>
          <a:p>
            <a:pPr algn="ctr"/>
            <a:r>
              <a:rPr lang="en-US" sz="1100" b="1" dirty="0">
                <a:solidFill>
                  <a:schemeClr val="bg1"/>
                </a:solidFill>
              </a:rPr>
              <a:t>Material </a:t>
            </a:r>
          </a:p>
          <a:p>
            <a:pPr algn="ctr"/>
            <a:r>
              <a:rPr lang="en-US" sz="1100" b="1" dirty="0">
                <a:solidFill>
                  <a:schemeClr val="bg1"/>
                </a:solidFill>
              </a:rPr>
              <a:t>Resources</a:t>
            </a:r>
            <a:endParaRPr lang="en-US" sz="1100" dirty="0">
              <a:solidFill>
                <a:schemeClr val="bg1"/>
              </a:solidFill>
            </a:endParaRPr>
          </a:p>
        </p:txBody>
      </p:sp>
      <p:sp>
        <p:nvSpPr>
          <p:cNvPr id="138" name="TextBox 137">
            <a:extLst>
              <a:ext uri="{FF2B5EF4-FFF2-40B4-BE49-F238E27FC236}">
                <a16:creationId xmlns:a16="http://schemas.microsoft.com/office/drawing/2014/main" id="{A989F661-B28E-020E-BA44-7F56BE5BE2C8}"/>
              </a:ext>
            </a:extLst>
          </p:cNvPr>
          <p:cNvSpPr txBox="1"/>
          <p:nvPr/>
        </p:nvSpPr>
        <p:spPr>
          <a:xfrm>
            <a:off x="6860008" y="3729665"/>
            <a:ext cx="2193248" cy="430887"/>
          </a:xfrm>
          <a:prstGeom prst="rect">
            <a:avLst/>
          </a:prstGeom>
          <a:noFill/>
        </p:spPr>
        <p:txBody>
          <a:bodyPr wrap="square">
            <a:spAutoFit/>
          </a:bodyPr>
          <a:lstStyle/>
          <a:p>
            <a:pPr algn="ctr"/>
            <a:r>
              <a:rPr lang="en-US" sz="1100" b="1" dirty="0">
                <a:solidFill>
                  <a:schemeClr val="bg1"/>
                </a:solidFill>
              </a:rPr>
              <a:t>Financial </a:t>
            </a:r>
          </a:p>
          <a:p>
            <a:pPr algn="ctr"/>
            <a:r>
              <a:rPr lang="en-US" sz="1100" b="1" dirty="0">
                <a:solidFill>
                  <a:schemeClr val="bg1"/>
                </a:solidFill>
              </a:rPr>
              <a:t>Resources</a:t>
            </a:r>
            <a:endParaRPr lang="en-US" sz="1100" dirty="0">
              <a:solidFill>
                <a:schemeClr val="bg1"/>
              </a:solidFill>
            </a:endParaRPr>
          </a:p>
        </p:txBody>
      </p:sp>
      <p:grpSp>
        <p:nvGrpSpPr>
          <p:cNvPr id="3" name="Group 2">
            <a:extLst>
              <a:ext uri="{FF2B5EF4-FFF2-40B4-BE49-F238E27FC236}">
                <a16:creationId xmlns:a16="http://schemas.microsoft.com/office/drawing/2014/main" id="{0A8B7C2E-CBCD-139A-C01E-D13CF7B7B286}"/>
              </a:ext>
            </a:extLst>
          </p:cNvPr>
          <p:cNvGrpSpPr/>
          <p:nvPr/>
        </p:nvGrpSpPr>
        <p:grpSpPr>
          <a:xfrm>
            <a:off x="6860008" y="1728058"/>
            <a:ext cx="4770700" cy="4233656"/>
            <a:chOff x="5803220" y="1017588"/>
            <a:chExt cx="5556250" cy="4930776"/>
          </a:xfrm>
        </p:grpSpPr>
        <p:grpSp>
          <p:nvGrpSpPr>
            <p:cNvPr id="6" name="Group 5">
              <a:extLst>
                <a:ext uri="{FF2B5EF4-FFF2-40B4-BE49-F238E27FC236}">
                  <a16:creationId xmlns:a16="http://schemas.microsoft.com/office/drawing/2014/main" id="{32060D0A-8BF0-18A2-01F8-DC96BB571598}"/>
                </a:ext>
              </a:extLst>
            </p:cNvPr>
            <p:cNvGrpSpPr/>
            <p:nvPr/>
          </p:nvGrpSpPr>
          <p:grpSpPr>
            <a:xfrm>
              <a:off x="7700282" y="1017588"/>
              <a:ext cx="1778000" cy="2722563"/>
              <a:chOff x="2562225" y="1017588"/>
              <a:chExt cx="1778000" cy="2722563"/>
            </a:xfrm>
          </p:grpSpPr>
          <p:sp>
            <p:nvSpPr>
              <p:cNvPr id="129" name="Freeform 5">
                <a:extLst>
                  <a:ext uri="{FF2B5EF4-FFF2-40B4-BE49-F238E27FC236}">
                    <a16:creationId xmlns:a16="http://schemas.microsoft.com/office/drawing/2014/main" id="{91EC70D5-3FC4-1AB9-CDA8-15F9D6DBCC71}"/>
                  </a:ext>
                </a:extLst>
              </p:cNvPr>
              <p:cNvSpPr>
                <a:spLocks/>
              </p:cNvSpPr>
              <p:nvPr/>
            </p:nvSpPr>
            <p:spPr bwMode="auto">
              <a:xfrm>
                <a:off x="3562350" y="1023938"/>
                <a:ext cx="777875" cy="1585913"/>
              </a:xfrm>
              <a:custGeom>
                <a:avLst/>
                <a:gdLst>
                  <a:gd name="T0" fmla="*/ 362 w 362"/>
                  <a:gd name="T1" fmla="*/ 411 h 738"/>
                  <a:gd name="T2" fmla="*/ 0 w 362"/>
                  <a:gd name="T3" fmla="*/ 0 h 738"/>
                  <a:gd name="T4" fmla="*/ 252 w 362"/>
                  <a:gd name="T5" fmla="*/ 738 h 738"/>
                  <a:gd name="T6" fmla="*/ 362 w 362"/>
                  <a:gd name="T7" fmla="*/ 411 h 738"/>
                </a:gdLst>
                <a:ahLst/>
                <a:cxnLst>
                  <a:cxn ang="0">
                    <a:pos x="T0" y="T1"/>
                  </a:cxn>
                  <a:cxn ang="0">
                    <a:pos x="T2" y="T3"/>
                  </a:cxn>
                  <a:cxn ang="0">
                    <a:pos x="T4" y="T5"/>
                  </a:cxn>
                  <a:cxn ang="0">
                    <a:pos x="T6" y="T7"/>
                  </a:cxn>
                </a:cxnLst>
                <a:rect l="0" t="0" r="r" b="b"/>
                <a:pathLst>
                  <a:path w="362" h="738">
                    <a:moveTo>
                      <a:pt x="362" y="411"/>
                    </a:moveTo>
                    <a:cubicBezTo>
                      <a:pt x="362" y="200"/>
                      <a:pt x="204" y="26"/>
                      <a:pt x="0" y="0"/>
                    </a:cubicBezTo>
                    <a:cubicBezTo>
                      <a:pt x="252" y="738"/>
                      <a:pt x="252" y="738"/>
                      <a:pt x="252" y="738"/>
                    </a:cubicBezTo>
                    <a:cubicBezTo>
                      <a:pt x="315" y="610"/>
                      <a:pt x="362" y="488"/>
                      <a:pt x="362" y="411"/>
                    </a:cubicBezTo>
                    <a:close/>
                  </a:path>
                </a:pathLst>
              </a:custGeom>
              <a:solidFill>
                <a:srgbClr val="B6E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30" name="Group 129">
                <a:extLst>
                  <a:ext uri="{FF2B5EF4-FFF2-40B4-BE49-F238E27FC236}">
                    <a16:creationId xmlns:a16="http://schemas.microsoft.com/office/drawing/2014/main" id="{792E7073-5A0C-AC9C-1F38-EEB3617B1440}"/>
                  </a:ext>
                </a:extLst>
              </p:cNvPr>
              <p:cNvGrpSpPr/>
              <p:nvPr/>
            </p:nvGrpSpPr>
            <p:grpSpPr>
              <a:xfrm>
                <a:off x="2562225" y="1017588"/>
                <a:ext cx="1552575" cy="2722563"/>
                <a:chOff x="2562225" y="1017588"/>
                <a:chExt cx="1552575" cy="2722563"/>
              </a:xfrm>
            </p:grpSpPr>
            <p:sp>
              <p:nvSpPr>
                <p:cNvPr id="131" name="Freeform 6">
                  <a:extLst>
                    <a:ext uri="{FF2B5EF4-FFF2-40B4-BE49-F238E27FC236}">
                      <a16:creationId xmlns:a16="http://schemas.microsoft.com/office/drawing/2014/main" id="{BCD67FE8-C795-F367-EF5C-2CE1787884F8}"/>
                    </a:ext>
                  </a:extLst>
                </p:cNvPr>
                <p:cNvSpPr>
                  <a:spLocks/>
                </p:cNvSpPr>
                <p:nvPr/>
              </p:nvSpPr>
              <p:spPr bwMode="auto">
                <a:xfrm>
                  <a:off x="3449638" y="1017588"/>
                  <a:ext cx="654050" cy="2722563"/>
                </a:xfrm>
                <a:custGeom>
                  <a:avLst/>
                  <a:gdLst>
                    <a:gd name="T0" fmla="*/ 304 w 304"/>
                    <a:gd name="T1" fmla="*/ 741 h 1267"/>
                    <a:gd name="T2" fmla="*/ 52 w 304"/>
                    <a:gd name="T3" fmla="*/ 3 h 1267"/>
                    <a:gd name="T4" fmla="*/ 0 w 304"/>
                    <a:gd name="T5" fmla="*/ 0 h 1267"/>
                    <a:gd name="T6" fmla="*/ 0 w 304"/>
                    <a:gd name="T7" fmla="*/ 1267 h 1267"/>
                    <a:gd name="T8" fmla="*/ 304 w 304"/>
                    <a:gd name="T9" fmla="*/ 741 h 1267"/>
                  </a:gdLst>
                  <a:ahLst/>
                  <a:cxnLst>
                    <a:cxn ang="0">
                      <a:pos x="T0" y="T1"/>
                    </a:cxn>
                    <a:cxn ang="0">
                      <a:pos x="T2" y="T3"/>
                    </a:cxn>
                    <a:cxn ang="0">
                      <a:pos x="T4" y="T5"/>
                    </a:cxn>
                    <a:cxn ang="0">
                      <a:pos x="T6" y="T7"/>
                    </a:cxn>
                    <a:cxn ang="0">
                      <a:pos x="T8" y="T9"/>
                    </a:cxn>
                  </a:cxnLst>
                  <a:rect l="0" t="0" r="r" b="b"/>
                  <a:pathLst>
                    <a:path w="304" h="1267">
                      <a:moveTo>
                        <a:pt x="304" y="741"/>
                      </a:moveTo>
                      <a:cubicBezTo>
                        <a:pt x="52" y="3"/>
                        <a:pt x="52" y="3"/>
                        <a:pt x="52" y="3"/>
                      </a:cubicBezTo>
                      <a:cubicBezTo>
                        <a:pt x="35" y="1"/>
                        <a:pt x="18" y="0"/>
                        <a:pt x="0" y="0"/>
                      </a:cubicBezTo>
                      <a:cubicBezTo>
                        <a:pt x="0" y="1267"/>
                        <a:pt x="0" y="1267"/>
                        <a:pt x="0" y="1267"/>
                      </a:cubicBezTo>
                      <a:cubicBezTo>
                        <a:pt x="0" y="1267"/>
                        <a:pt x="182" y="993"/>
                        <a:pt x="304" y="741"/>
                      </a:cubicBezTo>
                      <a:close/>
                    </a:path>
                  </a:pathLst>
                </a:custGeom>
                <a:solidFill>
                  <a:srgbClr val="A1E5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2" name="Freeform 7">
                  <a:extLst>
                    <a:ext uri="{FF2B5EF4-FFF2-40B4-BE49-F238E27FC236}">
                      <a16:creationId xmlns:a16="http://schemas.microsoft.com/office/drawing/2014/main" id="{3FDC85CD-2D01-1BB8-C234-18E2717BC1F8}"/>
                    </a:ext>
                  </a:extLst>
                </p:cNvPr>
                <p:cNvSpPr>
                  <a:spLocks/>
                </p:cNvSpPr>
                <p:nvPr/>
              </p:nvSpPr>
              <p:spPr bwMode="auto">
                <a:xfrm>
                  <a:off x="2562225" y="1017588"/>
                  <a:ext cx="887412" cy="2722563"/>
                </a:xfrm>
                <a:custGeom>
                  <a:avLst/>
                  <a:gdLst>
                    <a:gd name="T0" fmla="*/ 413 w 413"/>
                    <a:gd name="T1" fmla="*/ 1267 h 1267"/>
                    <a:gd name="T2" fmla="*/ 413 w 413"/>
                    <a:gd name="T3" fmla="*/ 0 h 1267"/>
                    <a:gd name="T4" fmla="*/ 0 w 413"/>
                    <a:gd name="T5" fmla="*/ 414 h 1267"/>
                    <a:gd name="T6" fmla="*/ 413 w 413"/>
                    <a:gd name="T7" fmla="*/ 1267 h 1267"/>
                  </a:gdLst>
                  <a:ahLst/>
                  <a:cxnLst>
                    <a:cxn ang="0">
                      <a:pos x="T0" y="T1"/>
                    </a:cxn>
                    <a:cxn ang="0">
                      <a:pos x="T2" y="T3"/>
                    </a:cxn>
                    <a:cxn ang="0">
                      <a:pos x="T4" y="T5"/>
                    </a:cxn>
                    <a:cxn ang="0">
                      <a:pos x="T6" y="T7"/>
                    </a:cxn>
                  </a:cxnLst>
                  <a:rect l="0" t="0" r="r" b="b"/>
                  <a:pathLst>
                    <a:path w="413" h="1267">
                      <a:moveTo>
                        <a:pt x="413" y="1267"/>
                      </a:moveTo>
                      <a:cubicBezTo>
                        <a:pt x="413" y="0"/>
                        <a:pt x="413" y="0"/>
                        <a:pt x="413" y="0"/>
                      </a:cubicBezTo>
                      <a:cubicBezTo>
                        <a:pt x="185" y="0"/>
                        <a:pt x="0" y="185"/>
                        <a:pt x="0" y="414"/>
                      </a:cubicBezTo>
                      <a:cubicBezTo>
                        <a:pt x="0" y="642"/>
                        <a:pt x="413" y="1267"/>
                        <a:pt x="413" y="1267"/>
                      </a:cubicBez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6" name="Oval 8">
                  <a:extLst>
                    <a:ext uri="{FF2B5EF4-FFF2-40B4-BE49-F238E27FC236}">
                      <a16:creationId xmlns:a16="http://schemas.microsoft.com/office/drawing/2014/main" id="{BD4453B9-A99D-703A-5DA2-8F102E70FC8D}"/>
                    </a:ext>
                  </a:extLst>
                </p:cNvPr>
                <p:cNvSpPr>
                  <a:spLocks noChangeArrowheads="1"/>
                </p:cNvSpPr>
                <p:nvPr/>
              </p:nvSpPr>
              <p:spPr bwMode="auto">
                <a:xfrm>
                  <a:off x="2786063" y="1238251"/>
                  <a:ext cx="1328737" cy="132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7" name="Group 6">
              <a:extLst>
                <a:ext uri="{FF2B5EF4-FFF2-40B4-BE49-F238E27FC236}">
                  <a16:creationId xmlns:a16="http://schemas.microsoft.com/office/drawing/2014/main" id="{DA2FAA4B-49B5-8732-81B2-153034E1AC2E}"/>
                </a:ext>
              </a:extLst>
            </p:cNvPr>
            <p:cNvGrpSpPr/>
            <p:nvPr/>
          </p:nvGrpSpPr>
          <p:grpSpPr>
            <a:xfrm>
              <a:off x="8755970" y="1893888"/>
              <a:ext cx="2603500" cy="2012951"/>
              <a:chOff x="3617913" y="1893888"/>
              <a:chExt cx="2603500" cy="2012951"/>
            </a:xfrm>
          </p:grpSpPr>
          <p:sp>
            <p:nvSpPr>
              <p:cNvPr id="60" name="Freeform 10">
                <a:extLst>
                  <a:ext uri="{FF2B5EF4-FFF2-40B4-BE49-F238E27FC236}">
                    <a16:creationId xmlns:a16="http://schemas.microsoft.com/office/drawing/2014/main" id="{0529E645-6437-AEF3-DCE6-BC7863FE0E24}"/>
                  </a:ext>
                </a:extLst>
              </p:cNvPr>
              <p:cNvSpPr>
                <a:spLocks/>
              </p:cNvSpPr>
              <p:nvPr/>
            </p:nvSpPr>
            <p:spPr bwMode="auto">
              <a:xfrm>
                <a:off x="3617913" y="2352676"/>
                <a:ext cx="2355850" cy="1458913"/>
              </a:xfrm>
              <a:custGeom>
                <a:avLst/>
                <a:gdLst>
                  <a:gd name="T0" fmla="*/ 303 w 1096"/>
                  <a:gd name="T1" fmla="*/ 152 h 679"/>
                  <a:gd name="T2" fmla="*/ 1067 w 1096"/>
                  <a:gd name="T3" fmla="*/ 0 h 679"/>
                  <a:gd name="T4" fmla="*/ 1096 w 1096"/>
                  <a:gd name="T5" fmla="*/ 43 h 679"/>
                  <a:gd name="T6" fmla="*/ 0 w 1096"/>
                  <a:gd name="T7" fmla="*/ 679 h 679"/>
                  <a:gd name="T8" fmla="*/ 303 w 1096"/>
                  <a:gd name="T9" fmla="*/ 152 h 679"/>
                </a:gdLst>
                <a:ahLst/>
                <a:cxnLst>
                  <a:cxn ang="0">
                    <a:pos x="T0" y="T1"/>
                  </a:cxn>
                  <a:cxn ang="0">
                    <a:pos x="T2" y="T3"/>
                  </a:cxn>
                  <a:cxn ang="0">
                    <a:pos x="T4" y="T5"/>
                  </a:cxn>
                  <a:cxn ang="0">
                    <a:pos x="T6" y="T7"/>
                  </a:cxn>
                  <a:cxn ang="0">
                    <a:pos x="T8" y="T9"/>
                  </a:cxn>
                </a:cxnLst>
                <a:rect l="0" t="0" r="r" b="b"/>
                <a:pathLst>
                  <a:path w="1096" h="679">
                    <a:moveTo>
                      <a:pt x="303" y="152"/>
                    </a:moveTo>
                    <a:cubicBezTo>
                      <a:pt x="1067" y="0"/>
                      <a:pt x="1067" y="0"/>
                      <a:pt x="1067" y="0"/>
                    </a:cubicBezTo>
                    <a:cubicBezTo>
                      <a:pt x="1078" y="14"/>
                      <a:pt x="1087" y="28"/>
                      <a:pt x="1096" y="43"/>
                    </a:cubicBezTo>
                    <a:cubicBezTo>
                      <a:pt x="0" y="679"/>
                      <a:pt x="0" y="679"/>
                      <a:pt x="0" y="679"/>
                    </a:cubicBezTo>
                    <a:cubicBezTo>
                      <a:pt x="0" y="679"/>
                      <a:pt x="146" y="384"/>
                      <a:pt x="303" y="1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61" name="Group 60">
                <a:extLst>
                  <a:ext uri="{FF2B5EF4-FFF2-40B4-BE49-F238E27FC236}">
                    <a16:creationId xmlns:a16="http://schemas.microsoft.com/office/drawing/2014/main" id="{7971B83E-14CB-A80E-1C99-24AAD39CAA9F}"/>
                  </a:ext>
                </a:extLst>
              </p:cNvPr>
              <p:cNvGrpSpPr/>
              <p:nvPr/>
            </p:nvGrpSpPr>
            <p:grpSpPr>
              <a:xfrm>
                <a:off x="3617913" y="1893888"/>
                <a:ext cx="2603500" cy="2012951"/>
                <a:chOff x="3617913" y="1893888"/>
                <a:chExt cx="2603500" cy="2012951"/>
              </a:xfrm>
            </p:grpSpPr>
            <p:sp>
              <p:nvSpPr>
                <p:cNvPr id="62" name="Freeform 9">
                  <a:extLst>
                    <a:ext uri="{FF2B5EF4-FFF2-40B4-BE49-F238E27FC236}">
                      <a16:creationId xmlns:a16="http://schemas.microsoft.com/office/drawing/2014/main" id="{D3E27F0A-30AD-8F25-3000-EC2AC5B435F5}"/>
                    </a:ext>
                  </a:extLst>
                </p:cNvPr>
                <p:cNvSpPr>
                  <a:spLocks/>
                </p:cNvSpPr>
                <p:nvPr/>
              </p:nvSpPr>
              <p:spPr bwMode="auto">
                <a:xfrm>
                  <a:off x="4268788" y="1893888"/>
                  <a:ext cx="1643062" cy="785813"/>
                </a:xfrm>
                <a:custGeom>
                  <a:avLst/>
                  <a:gdLst>
                    <a:gd name="T0" fmla="*/ 228 w 764"/>
                    <a:gd name="T1" fmla="*/ 106 h 365"/>
                    <a:gd name="T2" fmla="*/ 764 w 764"/>
                    <a:gd name="T3" fmla="*/ 213 h 365"/>
                    <a:gd name="T4" fmla="*/ 0 w 764"/>
                    <a:gd name="T5" fmla="*/ 365 h 365"/>
                    <a:gd name="T6" fmla="*/ 228 w 764"/>
                    <a:gd name="T7" fmla="*/ 106 h 365"/>
                  </a:gdLst>
                  <a:ahLst/>
                  <a:cxnLst>
                    <a:cxn ang="0">
                      <a:pos x="T0" y="T1"/>
                    </a:cxn>
                    <a:cxn ang="0">
                      <a:pos x="T2" y="T3"/>
                    </a:cxn>
                    <a:cxn ang="0">
                      <a:pos x="T4" y="T5"/>
                    </a:cxn>
                    <a:cxn ang="0">
                      <a:pos x="T6" y="T7"/>
                    </a:cxn>
                  </a:cxnLst>
                  <a:rect l="0" t="0" r="r" b="b"/>
                  <a:pathLst>
                    <a:path w="764" h="365">
                      <a:moveTo>
                        <a:pt x="228" y="106"/>
                      </a:moveTo>
                      <a:cubicBezTo>
                        <a:pt x="410" y="0"/>
                        <a:pt x="640" y="50"/>
                        <a:pt x="764" y="213"/>
                      </a:cubicBezTo>
                      <a:cubicBezTo>
                        <a:pt x="0" y="365"/>
                        <a:pt x="0" y="365"/>
                        <a:pt x="0" y="365"/>
                      </a:cubicBezTo>
                      <a:cubicBezTo>
                        <a:pt x="79" y="247"/>
                        <a:pt x="161" y="145"/>
                        <a:pt x="228" y="10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11">
                  <a:extLst>
                    <a:ext uri="{FF2B5EF4-FFF2-40B4-BE49-F238E27FC236}">
                      <a16:creationId xmlns:a16="http://schemas.microsoft.com/office/drawing/2014/main" id="{F74A0FB1-1528-D3AA-351B-AA381EB1603D}"/>
                    </a:ext>
                  </a:extLst>
                </p:cNvPr>
                <p:cNvSpPr>
                  <a:spLocks/>
                </p:cNvSpPr>
                <p:nvPr/>
              </p:nvSpPr>
              <p:spPr bwMode="auto">
                <a:xfrm>
                  <a:off x="3617913" y="2444751"/>
                  <a:ext cx="2603500" cy="1462088"/>
                </a:xfrm>
                <a:custGeom>
                  <a:avLst/>
                  <a:gdLst>
                    <a:gd name="T0" fmla="*/ 0 w 1211"/>
                    <a:gd name="T1" fmla="*/ 636 h 680"/>
                    <a:gd name="T2" fmla="*/ 1096 w 1211"/>
                    <a:gd name="T3" fmla="*/ 0 h 680"/>
                    <a:gd name="T4" fmla="*/ 946 w 1211"/>
                    <a:gd name="T5" fmla="*/ 566 h 680"/>
                    <a:gd name="T6" fmla="*/ 0 w 1211"/>
                    <a:gd name="T7" fmla="*/ 636 h 680"/>
                  </a:gdLst>
                  <a:ahLst/>
                  <a:cxnLst>
                    <a:cxn ang="0">
                      <a:pos x="T0" y="T1"/>
                    </a:cxn>
                    <a:cxn ang="0">
                      <a:pos x="T2" y="T3"/>
                    </a:cxn>
                    <a:cxn ang="0">
                      <a:pos x="T4" y="T5"/>
                    </a:cxn>
                    <a:cxn ang="0">
                      <a:pos x="T6" y="T7"/>
                    </a:cxn>
                  </a:cxnLst>
                  <a:rect l="0" t="0" r="r" b="b"/>
                  <a:pathLst>
                    <a:path w="1211" h="680">
                      <a:moveTo>
                        <a:pt x="0" y="636"/>
                      </a:moveTo>
                      <a:cubicBezTo>
                        <a:pt x="1096" y="0"/>
                        <a:pt x="1096" y="0"/>
                        <a:pt x="1096" y="0"/>
                      </a:cubicBezTo>
                      <a:cubicBezTo>
                        <a:pt x="1211" y="198"/>
                        <a:pt x="1143" y="451"/>
                        <a:pt x="946" y="566"/>
                      </a:cubicBezTo>
                      <a:cubicBezTo>
                        <a:pt x="748" y="680"/>
                        <a:pt x="0" y="636"/>
                        <a:pt x="0" y="636"/>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12">
                  <a:extLst>
                    <a:ext uri="{FF2B5EF4-FFF2-40B4-BE49-F238E27FC236}">
                      <a16:creationId xmlns:a16="http://schemas.microsoft.com/office/drawing/2014/main" id="{6A72747F-9C67-5AC5-808F-B7B5762914B2}"/>
                    </a:ext>
                  </a:extLst>
                </p:cNvPr>
                <p:cNvSpPr>
                  <a:spLocks/>
                </p:cNvSpPr>
                <p:nvPr/>
              </p:nvSpPr>
              <p:spPr bwMode="auto">
                <a:xfrm>
                  <a:off x="4449763" y="2130426"/>
                  <a:ext cx="1517650" cy="1517650"/>
                </a:xfrm>
                <a:custGeom>
                  <a:avLst/>
                  <a:gdLst>
                    <a:gd name="T0" fmla="*/ 508 w 706"/>
                    <a:gd name="T1" fmla="*/ 620 h 706"/>
                    <a:gd name="T2" fmla="*/ 620 w 706"/>
                    <a:gd name="T3" fmla="*/ 198 h 706"/>
                    <a:gd name="T4" fmla="*/ 198 w 706"/>
                    <a:gd name="T5" fmla="*/ 86 h 706"/>
                    <a:gd name="T6" fmla="*/ 86 w 706"/>
                    <a:gd name="T7" fmla="*/ 508 h 706"/>
                    <a:gd name="T8" fmla="*/ 508 w 706"/>
                    <a:gd name="T9" fmla="*/ 620 h 706"/>
                  </a:gdLst>
                  <a:ahLst/>
                  <a:cxnLst>
                    <a:cxn ang="0">
                      <a:pos x="T0" y="T1"/>
                    </a:cxn>
                    <a:cxn ang="0">
                      <a:pos x="T2" y="T3"/>
                    </a:cxn>
                    <a:cxn ang="0">
                      <a:pos x="T4" y="T5"/>
                    </a:cxn>
                    <a:cxn ang="0">
                      <a:pos x="T6" y="T7"/>
                    </a:cxn>
                    <a:cxn ang="0">
                      <a:pos x="T8" y="T9"/>
                    </a:cxn>
                  </a:cxnLst>
                  <a:rect l="0" t="0" r="r" b="b"/>
                  <a:pathLst>
                    <a:path w="706" h="706">
                      <a:moveTo>
                        <a:pt x="508" y="620"/>
                      </a:moveTo>
                      <a:cubicBezTo>
                        <a:pt x="656" y="535"/>
                        <a:pt x="706" y="345"/>
                        <a:pt x="620" y="198"/>
                      </a:cubicBezTo>
                      <a:cubicBezTo>
                        <a:pt x="535" y="50"/>
                        <a:pt x="346" y="0"/>
                        <a:pt x="198" y="86"/>
                      </a:cubicBezTo>
                      <a:cubicBezTo>
                        <a:pt x="51" y="171"/>
                        <a:pt x="0" y="360"/>
                        <a:pt x="86" y="508"/>
                      </a:cubicBezTo>
                      <a:cubicBezTo>
                        <a:pt x="171" y="656"/>
                        <a:pt x="361" y="706"/>
                        <a:pt x="508" y="6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8" name="Group 7">
              <a:extLst>
                <a:ext uri="{FF2B5EF4-FFF2-40B4-BE49-F238E27FC236}">
                  <a16:creationId xmlns:a16="http://schemas.microsoft.com/office/drawing/2014/main" id="{E62FB312-AEC9-0400-8447-1133EE588673}"/>
                </a:ext>
              </a:extLst>
            </p:cNvPr>
            <p:cNvGrpSpPr/>
            <p:nvPr/>
          </p:nvGrpSpPr>
          <p:grpSpPr>
            <a:xfrm>
              <a:off x="8671832" y="3938588"/>
              <a:ext cx="2574925" cy="2009776"/>
              <a:chOff x="3533775" y="3938588"/>
              <a:chExt cx="2574925" cy="2009776"/>
            </a:xfrm>
          </p:grpSpPr>
          <p:sp>
            <p:nvSpPr>
              <p:cNvPr id="25" name="Freeform 13">
                <a:extLst>
                  <a:ext uri="{FF2B5EF4-FFF2-40B4-BE49-F238E27FC236}">
                    <a16:creationId xmlns:a16="http://schemas.microsoft.com/office/drawing/2014/main" id="{48078216-76AF-08F1-9BB0-DA5A31C5C51F}"/>
                  </a:ext>
                </a:extLst>
              </p:cNvPr>
              <p:cNvSpPr>
                <a:spLocks/>
              </p:cNvSpPr>
              <p:nvPr/>
            </p:nvSpPr>
            <p:spPr bwMode="auto">
              <a:xfrm>
                <a:off x="4152900" y="5140326"/>
                <a:ext cx="1633537" cy="808038"/>
              </a:xfrm>
              <a:custGeom>
                <a:avLst/>
                <a:gdLst>
                  <a:gd name="T0" fmla="*/ 221 w 760"/>
                  <a:gd name="T1" fmla="*/ 265 h 376"/>
                  <a:gd name="T2" fmla="*/ 760 w 760"/>
                  <a:gd name="T3" fmla="*/ 173 h 376"/>
                  <a:gd name="T4" fmla="*/ 0 w 760"/>
                  <a:gd name="T5" fmla="*/ 0 h 376"/>
                  <a:gd name="T6" fmla="*/ 221 w 760"/>
                  <a:gd name="T7" fmla="*/ 265 h 376"/>
                </a:gdLst>
                <a:ahLst/>
                <a:cxnLst>
                  <a:cxn ang="0">
                    <a:pos x="T0" y="T1"/>
                  </a:cxn>
                  <a:cxn ang="0">
                    <a:pos x="T2" y="T3"/>
                  </a:cxn>
                  <a:cxn ang="0">
                    <a:pos x="T4" y="T5"/>
                  </a:cxn>
                  <a:cxn ang="0">
                    <a:pos x="T6" y="T7"/>
                  </a:cxn>
                </a:cxnLst>
                <a:rect l="0" t="0" r="r" b="b"/>
                <a:pathLst>
                  <a:path w="760" h="376">
                    <a:moveTo>
                      <a:pt x="221" y="265"/>
                    </a:moveTo>
                    <a:cubicBezTo>
                      <a:pt x="400" y="376"/>
                      <a:pt x="631" y="333"/>
                      <a:pt x="760" y="173"/>
                    </a:cubicBezTo>
                    <a:cubicBezTo>
                      <a:pt x="0" y="0"/>
                      <a:pt x="0" y="0"/>
                      <a:pt x="0" y="0"/>
                    </a:cubicBezTo>
                    <a:cubicBezTo>
                      <a:pt x="76" y="121"/>
                      <a:pt x="155" y="225"/>
                      <a:pt x="221" y="265"/>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56" name="Group 55">
                <a:extLst>
                  <a:ext uri="{FF2B5EF4-FFF2-40B4-BE49-F238E27FC236}">
                    <a16:creationId xmlns:a16="http://schemas.microsoft.com/office/drawing/2014/main" id="{083A3A34-5309-1E46-1829-C83DE316522D}"/>
                  </a:ext>
                </a:extLst>
              </p:cNvPr>
              <p:cNvGrpSpPr/>
              <p:nvPr/>
            </p:nvGrpSpPr>
            <p:grpSpPr>
              <a:xfrm>
                <a:off x="3533775" y="3938588"/>
                <a:ext cx="2574925" cy="1774825"/>
                <a:chOff x="3533775" y="3938588"/>
                <a:chExt cx="2574925" cy="1774825"/>
              </a:xfrm>
            </p:grpSpPr>
            <p:sp>
              <p:nvSpPr>
                <p:cNvPr id="57" name="Freeform 14">
                  <a:extLst>
                    <a:ext uri="{FF2B5EF4-FFF2-40B4-BE49-F238E27FC236}">
                      <a16:creationId xmlns:a16="http://schemas.microsoft.com/office/drawing/2014/main" id="{6401FACA-DAF4-CC4B-1C15-BC857FEE1C92}"/>
                    </a:ext>
                  </a:extLst>
                </p:cNvPr>
                <p:cNvSpPr>
                  <a:spLocks/>
                </p:cNvSpPr>
                <p:nvPr/>
              </p:nvSpPr>
              <p:spPr bwMode="auto">
                <a:xfrm>
                  <a:off x="3533775" y="3989388"/>
                  <a:ext cx="2317750" cy="1522413"/>
                </a:xfrm>
                <a:custGeom>
                  <a:avLst/>
                  <a:gdLst>
                    <a:gd name="T0" fmla="*/ 288 w 1078"/>
                    <a:gd name="T1" fmla="*/ 535 h 708"/>
                    <a:gd name="T2" fmla="*/ 1048 w 1078"/>
                    <a:gd name="T3" fmla="*/ 708 h 708"/>
                    <a:gd name="T4" fmla="*/ 1078 w 1078"/>
                    <a:gd name="T5" fmla="*/ 665 h 708"/>
                    <a:gd name="T6" fmla="*/ 0 w 1078"/>
                    <a:gd name="T7" fmla="*/ 0 h 708"/>
                    <a:gd name="T8" fmla="*/ 288 w 1078"/>
                    <a:gd name="T9" fmla="*/ 535 h 708"/>
                  </a:gdLst>
                  <a:ahLst/>
                  <a:cxnLst>
                    <a:cxn ang="0">
                      <a:pos x="T0" y="T1"/>
                    </a:cxn>
                    <a:cxn ang="0">
                      <a:pos x="T2" y="T3"/>
                    </a:cxn>
                    <a:cxn ang="0">
                      <a:pos x="T4" y="T5"/>
                    </a:cxn>
                    <a:cxn ang="0">
                      <a:pos x="T6" y="T7"/>
                    </a:cxn>
                    <a:cxn ang="0">
                      <a:pos x="T8" y="T9"/>
                    </a:cxn>
                  </a:cxnLst>
                  <a:rect l="0" t="0" r="r" b="b"/>
                  <a:pathLst>
                    <a:path w="1078" h="708">
                      <a:moveTo>
                        <a:pt x="288" y="535"/>
                      </a:moveTo>
                      <a:cubicBezTo>
                        <a:pt x="1048" y="708"/>
                        <a:pt x="1048" y="708"/>
                        <a:pt x="1048" y="708"/>
                      </a:cubicBezTo>
                      <a:cubicBezTo>
                        <a:pt x="1059" y="694"/>
                        <a:pt x="1069" y="680"/>
                        <a:pt x="1078" y="665"/>
                      </a:cubicBezTo>
                      <a:cubicBezTo>
                        <a:pt x="0" y="0"/>
                        <a:pt x="0" y="0"/>
                        <a:pt x="0" y="0"/>
                      </a:cubicBezTo>
                      <a:cubicBezTo>
                        <a:pt x="0" y="0"/>
                        <a:pt x="138" y="299"/>
                        <a:pt x="288" y="5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15">
                  <a:extLst>
                    <a:ext uri="{FF2B5EF4-FFF2-40B4-BE49-F238E27FC236}">
                      <a16:creationId xmlns:a16="http://schemas.microsoft.com/office/drawing/2014/main" id="{1D076877-7FC6-C5D7-8F17-952E9837169B}"/>
                    </a:ext>
                  </a:extLst>
                </p:cNvPr>
                <p:cNvSpPr>
                  <a:spLocks/>
                </p:cNvSpPr>
                <p:nvPr/>
              </p:nvSpPr>
              <p:spPr bwMode="auto">
                <a:xfrm>
                  <a:off x="3533775" y="3938588"/>
                  <a:ext cx="2574925" cy="1481138"/>
                </a:xfrm>
                <a:custGeom>
                  <a:avLst/>
                  <a:gdLst>
                    <a:gd name="T0" fmla="*/ 0 w 1198"/>
                    <a:gd name="T1" fmla="*/ 24 h 689"/>
                    <a:gd name="T2" fmla="*/ 1078 w 1198"/>
                    <a:gd name="T3" fmla="*/ 689 h 689"/>
                    <a:gd name="T4" fmla="*/ 943 w 1198"/>
                    <a:gd name="T5" fmla="*/ 120 h 689"/>
                    <a:gd name="T6" fmla="*/ 0 w 1198"/>
                    <a:gd name="T7" fmla="*/ 24 h 689"/>
                  </a:gdLst>
                  <a:ahLst/>
                  <a:cxnLst>
                    <a:cxn ang="0">
                      <a:pos x="T0" y="T1"/>
                    </a:cxn>
                    <a:cxn ang="0">
                      <a:pos x="T2" y="T3"/>
                    </a:cxn>
                    <a:cxn ang="0">
                      <a:pos x="T4" y="T5"/>
                    </a:cxn>
                    <a:cxn ang="0">
                      <a:pos x="T6" y="T7"/>
                    </a:cxn>
                  </a:cxnLst>
                  <a:rect l="0" t="0" r="r" b="b"/>
                  <a:pathLst>
                    <a:path w="1198" h="689">
                      <a:moveTo>
                        <a:pt x="0" y="24"/>
                      </a:moveTo>
                      <a:cubicBezTo>
                        <a:pt x="1078" y="689"/>
                        <a:pt x="1078" y="689"/>
                        <a:pt x="1078" y="689"/>
                      </a:cubicBezTo>
                      <a:cubicBezTo>
                        <a:pt x="1198" y="495"/>
                        <a:pt x="1138" y="240"/>
                        <a:pt x="943" y="120"/>
                      </a:cubicBezTo>
                      <a:cubicBezTo>
                        <a:pt x="749" y="0"/>
                        <a:pt x="0" y="24"/>
                        <a:pt x="0" y="24"/>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16">
                  <a:extLst>
                    <a:ext uri="{FF2B5EF4-FFF2-40B4-BE49-F238E27FC236}">
                      <a16:creationId xmlns:a16="http://schemas.microsoft.com/office/drawing/2014/main" id="{9566F60F-AD41-0EC8-6EE2-D19C0487C687}"/>
                    </a:ext>
                  </a:extLst>
                </p:cNvPr>
                <p:cNvSpPr>
                  <a:spLocks/>
                </p:cNvSpPr>
                <p:nvPr/>
              </p:nvSpPr>
              <p:spPr bwMode="auto">
                <a:xfrm>
                  <a:off x="4340225" y="4198938"/>
                  <a:ext cx="1514475" cy="1514475"/>
                </a:xfrm>
                <a:custGeom>
                  <a:avLst/>
                  <a:gdLst>
                    <a:gd name="T0" fmla="*/ 515 w 705"/>
                    <a:gd name="T1" fmla="*/ 89 h 705"/>
                    <a:gd name="T2" fmla="*/ 616 w 705"/>
                    <a:gd name="T3" fmla="*/ 515 h 705"/>
                    <a:gd name="T4" fmla="*/ 191 w 705"/>
                    <a:gd name="T5" fmla="*/ 615 h 705"/>
                    <a:gd name="T6" fmla="*/ 90 w 705"/>
                    <a:gd name="T7" fmla="*/ 190 h 705"/>
                    <a:gd name="T8" fmla="*/ 515 w 705"/>
                    <a:gd name="T9" fmla="*/ 89 h 705"/>
                  </a:gdLst>
                  <a:ahLst/>
                  <a:cxnLst>
                    <a:cxn ang="0">
                      <a:pos x="T0" y="T1"/>
                    </a:cxn>
                    <a:cxn ang="0">
                      <a:pos x="T2" y="T3"/>
                    </a:cxn>
                    <a:cxn ang="0">
                      <a:pos x="T4" y="T5"/>
                    </a:cxn>
                    <a:cxn ang="0">
                      <a:pos x="T6" y="T7"/>
                    </a:cxn>
                    <a:cxn ang="0">
                      <a:pos x="T8" y="T9"/>
                    </a:cxn>
                  </a:cxnLst>
                  <a:rect l="0" t="0" r="r" b="b"/>
                  <a:pathLst>
                    <a:path w="705" h="705">
                      <a:moveTo>
                        <a:pt x="515" y="89"/>
                      </a:moveTo>
                      <a:cubicBezTo>
                        <a:pt x="660" y="179"/>
                        <a:pt x="705" y="369"/>
                        <a:pt x="616" y="515"/>
                      </a:cubicBezTo>
                      <a:cubicBezTo>
                        <a:pt x="526" y="660"/>
                        <a:pt x="336" y="705"/>
                        <a:pt x="191" y="615"/>
                      </a:cubicBezTo>
                      <a:cubicBezTo>
                        <a:pt x="45" y="526"/>
                        <a:pt x="0" y="335"/>
                        <a:pt x="90" y="190"/>
                      </a:cubicBezTo>
                      <a:cubicBezTo>
                        <a:pt x="179" y="45"/>
                        <a:pt x="370" y="0"/>
                        <a:pt x="515"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9" name="Group 8">
              <a:extLst>
                <a:ext uri="{FF2B5EF4-FFF2-40B4-BE49-F238E27FC236}">
                  <a16:creationId xmlns:a16="http://schemas.microsoft.com/office/drawing/2014/main" id="{5BE4DDD9-847A-AA65-8C78-A417EFFE1708}"/>
                </a:ext>
              </a:extLst>
            </p:cNvPr>
            <p:cNvGrpSpPr/>
            <p:nvPr/>
          </p:nvGrpSpPr>
          <p:grpSpPr>
            <a:xfrm>
              <a:off x="5858783" y="3938588"/>
              <a:ext cx="2574925" cy="2009776"/>
              <a:chOff x="720726" y="3938588"/>
              <a:chExt cx="2574925" cy="2009776"/>
            </a:xfrm>
          </p:grpSpPr>
          <p:sp>
            <p:nvSpPr>
              <p:cNvPr id="20" name="Freeform 17">
                <a:extLst>
                  <a:ext uri="{FF2B5EF4-FFF2-40B4-BE49-F238E27FC236}">
                    <a16:creationId xmlns:a16="http://schemas.microsoft.com/office/drawing/2014/main" id="{234106A9-D937-7549-641E-EDC5B19E90AB}"/>
                  </a:ext>
                </a:extLst>
              </p:cNvPr>
              <p:cNvSpPr>
                <a:spLocks/>
              </p:cNvSpPr>
              <p:nvPr/>
            </p:nvSpPr>
            <p:spPr bwMode="auto">
              <a:xfrm>
                <a:off x="1042988" y="5140326"/>
                <a:ext cx="1633537" cy="808038"/>
              </a:xfrm>
              <a:custGeom>
                <a:avLst/>
                <a:gdLst>
                  <a:gd name="T0" fmla="*/ 539 w 760"/>
                  <a:gd name="T1" fmla="*/ 265 h 376"/>
                  <a:gd name="T2" fmla="*/ 0 w 760"/>
                  <a:gd name="T3" fmla="*/ 173 h 376"/>
                  <a:gd name="T4" fmla="*/ 760 w 760"/>
                  <a:gd name="T5" fmla="*/ 0 h 376"/>
                  <a:gd name="T6" fmla="*/ 539 w 760"/>
                  <a:gd name="T7" fmla="*/ 265 h 376"/>
                </a:gdLst>
                <a:ahLst/>
                <a:cxnLst>
                  <a:cxn ang="0">
                    <a:pos x="T0" y="T1"/>
                  </a:cxn>
                  <a:cxn ang="0">
                    <a:pos x="T2" y="T3"/>
                  </a:cxn>
                  <a:cxn ang="0">
                    <a:pos x="T4" y="T5"/>
                  </a:cxn>
                  <a:cxn ang="0">
                    <a:pos x="T6" y="T7"/>
                  </a:cxn>
                </a:cxnLst>
                <a:rect l="0" t="0" r="r" b="b"/>
                <a:pathLst>
                  <a:path w="760" h="376">
                    <a:moveTo>
                      <a:pt x="539" y="265"/>
                    </a:moveTo>
                    <a:cubicBezTo>
                      <a:pt x="360" y="376"/>
                      <a:pt x="129" y="333"/>
                      <a:pt x="0" y="173"/>
                    </a:cubicBezTo>
                    <a:cubicBezTo>
                      <a:pt x="760" y="0"/>
                      <a:pt x="760" y="0"/>
                      <a:pt x="760" y="0"/>
                    </a:cubicBezTo>
                    <a:cubicBezTo>
                      <a:pt x="684" y="121"/>
                      <a:pt x="605" y="225"/>
                      <a:pt x="539" y="26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8">
                <a:extLst>
                  <a:ext uri="{FF2B5EF4-FFF2-40B4-BE49-F238E27FC236}">
                    <a16:creationId xmlns:a16="http://schemas.microsoft.com/office/drawing/2014/main" id="{AE93DA27-AB7E-1657-0118-A247540891CF}"/>
                  </a:ext>
                </a:extLst>
              </p:cNvPr>
              <p:cNvSpPr>
                <a:spLocks/>
              </p:cNvSpPr>
              <p:nvPr/>
            </p:nvSpPr>
            <p:spPr bwMode="auto">
              <a:xfrm>
                <a:off x="977900" y="3989388"/>
                <a:ext cx="2317750" cy="1522413"/>
              </a:xfrm>
              <a:custGeom>
                <a:avLst/>
                <a:gdLst>
                  <a:gd name="T0" fmla="*/ 790 w 1078"/>
                  <a:gd name="T1" fmla="*/ 535 h 708"/>
                  <a:gd name="T2" fmla="*/ 30 w 1078"/>
                  <a:gd name="T3" fmla="*/ 708 h 708"/>
                  <a:gd name="T4" fmla="*/ 0 w 1078"/>
                  <a:gd name="T5" fmla="*/ 665 h 708"/>
                  <a:gd name="T6" fmla="*/ 1078 w 1078"/>
                  <a:gd name="T7" fmla="*/ 0 h 708"/>
                  <a:gd name="T8" fmla="*/ 790 w 1078"/>
                  <a:gd name="T9" fmla="*/ 535 h 708"/>
                </a:gdLst>
                <a:ahLst/>
                <a:cxnLst>
                  <a:cxn ang="0">
                    <a:pos x="T0" y="T1"/>
                  </a:cxn>
                  <a:cxn ang="0">
                    <a:pos x="T2" y="T3"/>
                  </a:cxn>
                  <a:cxn ang="0">
                    <a:pos x="T4" y="T5"/>
                  </a:cxn>
                  <a:cxn ang="0">
                    <a:pos x="T6" y="T7"/>
                  </a:cxn>
                  <a:cxn ang="0">
                    <a:pos x="T8" y="T9"/>
                  </a:cxn>
                </a:cxnLst>
                <a:rect l="0" t="0" r="r" b="b"/>
                <a:pathLst>
                  <a:path w="1078" h="708">
                    <a:moveTo>
                      <a:pt x="790" y="535"/>
                    </a:moveTo>
                    <a:cubicBezTo>
                      <a:pt x="30" y="708"/>
                      <a:pt x="30" y="708"/>
                      <a:pt x="30" y="708"/>
                    </a:cubicBezTo>
                    <a:cubicBezTo>
                      <a:pt x="19" y="694"/>
                      <a:pt x="9" y="680"/>
                      <a:pt x="0" y="665"/>
                    </a:cubicBezTo>
                    <a:cubicBezTo>
                      <a:pt x="1078" y="0"/>
                      <a:pt x="1078" y="0"/>
                      <a:pt x="1078" y="0"/>
                    </a:cubicBezTo>
                    <a:cubicBezTo>
                      <a:pt x="1078" y="0"/>
                      <a:pt x="940" y="299"/>
                      <a:pt x="790" y="53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9">
                <a:extLst>
                  <a:ext uri="{FF2B5EF4-FFF2-40B4-BE49-F238E27FC236}">
                    <a16:creationId xmlns:a16="http://schemas.microsoft.com/office/drawing/2014/main" id="{1BA4EE26-5EA6-30B9-567E-2FF088FC54AA}"/>
                  </a:ext>
                </a:extLst>
              </p:cNvPr>
              <p:cNvSpPr>
                <a:spLocks/>
              </p:cNvSpPr>
              <p:nvPr/>
            </p:nvSpPr>
            <p:spPr bwMode="auto">
              <a:xfrm>
                <a:off x="720726" y="3938588"/>
                <a:ext cx="2574925" cy="1481138"/>
              </a:xfrm>
              <a:custGeom>
                <a:avLst/>
                <a:gdLst>
                  <a:gd name="T0" fmla="*/ 1198 w 1198"/>
                  <a:gd name="T1" fmla="*/ 24 h 689"/>
                  <a:gd name="T2" fmla="*/ 120 w 1198"/>
                  <a:gd name="T3" fmla="*/ 689 h 689"/>
                  <a:gd name="T4" fmla="*/ 255 w 1198"/>
                  <a:gd name="T5" fmla="*/ 120 h 689"/>
                  <a:gd name="T6" fmla="*/ 1198 w 1198"/>
                  <a:gd name="T7" fmla="*/ 24 h 689"/>
                </a:gdLst>
                <a:ahLst/>
                <a:cxnLst>
                  <a:cxn ang="0">
                    <a:pos x="T0" y="T1"/>
                  </a:cxn>
                  <a:cxn ang="0">
                    <a:pos x="T2" y="T3"/>
                  </a:cxn>
                  <a:cxn ang="0">
                    <a:pos x="T4" y="T5"/>
                  </a:cxn>
                  <a:cxn ang="0">
                    <a:pos x="T6" y="T7"/>
                  </a:cxn>
                </a:cxnLst>
                <a:rect l="0" t="0" r="r" b="b"/>
                <a:pathLst>
                  <a:path w="1198" h="689">
                    <a:moveTo>
                      <a:pt x="1198" y="24"/>
                    </a:moveTo>
                    <a:cubicBezTo>
                      <a:pt x="120" y="689"/>
                      <a:pt x="120" y="689"/>
                      <a:pt x="120" y="689"/>
                    </a:cubicBezTo>
                    <a:cubicBezTo>
                      <a:pt x="0" y="495"/>
                      <a:pt x="60" y="240"/>
                      <a:pt x="255" y="120"/>
                    </a:cubicBezTo>
                    <a:cubicBezTo>
                      <a:pt x="449" y="0"/>
                      <a:pt x="1198" y="24"/>
                      <a:pt x="1198" y="24"/>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20">
                <a:extLst>
                  <a:ext uri="{FF2B5EF4-FFF2-40B4-BE49-F238E27FC236}">
                    <a16:creationId xmlns:a16="http://schemas.microsoft.com/office/drawing/2014/main" id="{C58ED40B-54E4-8CFA-445D-971F967ED4E9}"/>
                  </a:ext>
                </a:extLst>
              </p:cNvPr>
              <p:cNvSpPr>
                <a:spLocks/>
              </p:cNvSpPr>
              <p:nvPr/>
            </p:nvSpPr>
            <p:spPr bwMode="auto">
              <a:xfrm>
                <a:off x="974725" y="4198938"/>
                <a:ext cx="1514475" cy="1514475"/>
              </a:xfrm>
              <a:custGeom>
                <a:avLst/>
                <a:gdLst>
                  <a:gd name="T0" fmla="*/ 190 w 705"/>
                  <a:gd name="T1" fmla="*/ 89 h 705"/>
                  <a:gd name="T2" fmla="*/ 89 w 705"/>
                  <a:gd name="T3" fmla="*/ 515 h 705"/>
                  <a:gd name="T4" fmla="*/ 514 w 705"/>
                  <a:gd name="T5" fmla="*/ 615 h 705"/>
                  <a:gd name="T6" fmla="*/ 615 w 705"/>
                  <a:gd name="T7" fmla="*/ 190 h 705"/>
                  <a:gd name="T8" fmla="*/ 190 w 705"/>
                  <a:gd name="T9" fmla="*/ 89 h 705"/>
                </a:gdLst>
                <a:ahLst/>
                <a:cxnLst>
                  <a:cxn ang="0">
                    <a:pos x="T0" y="T1"/>
                  </a:cxn>
                  <a:cxn ang="0">
                    <a:pos x="T2" y="T3"/>
                  </a:cxn>
                  <a:cxn ang="0">
                    <a:pos x="T4" y="T5"/>
                  </a:cxn>
                  <a:cxn ang="0">
                    <a:pos x="T6" y="T7"/>
                  </a:cxn>
                  <a:cxn ang="0">
                    <a:pos x="T8" y="T9"/>
                  </a:cxn>
                </a:cxnLst>
                <a:rect l="0" t="0" r="r" b="b"/>
                <a:pathLst>
                  <a:path w="705" h="705">
                    <a:moveTo>
                      <a:pt x="190" y="89"/>
                    </a:moveTo>
                    <a:cubicBezTo>
                      <a:pt x="45" y="179"/>
                      <a:pt x="0" y="369"/>
                      <a:pt x="89" y="515"/>
                    </a:cubicBezTo>
                    <a:cubicBezTo>
                      <a:pt x="179" y="660"/>
                      <a:pt x="369" y="705"/>
                      <a:pt x="514" y="615"/>
                    </a:cubicBezTo>
                    <a:cubicBezTo>
                      <a:pt x="660" y="526"/>
                      <a:pt x="705" y="335"/>
                      <a:pt x="615" y="190"/>
                    </a:cubicBezTo>
                    <a:cubicBezTo>
                      <a:pt x="525" y="45"/>
                      <a:pt x="335" y="0"/>
                      <a:pt x="190"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 name="Group 4">
              <a:extLst>
                <a:ext uri="{FF2B5EF4-FFF2-40B4-BE49-F238E27FC236}">
                  <a16:creationId xmlns:a16="http://schemas.microsoft.com/office/drawing/2014/main" id="{EA1478E7-AAAB-12A0-9A49-1A25F9CC75DF}"/>
                </a:ext>
              </a:extLst>
            </p:cNvPr>
            <p:cNvGrpSpPr/>
            <p:nvPr/>
          </p:nvGrpSpPr>
          <p:grpSpPr>
            <a:xfrm>
              <a:off x="5803220" y="1944688"/>
              <a:ext cx="2619375" cy="2012951"/>
              <a:chOff x="665163" y="1944688"/>
              <a:chExt cx="2619375" cy="2012951"/>
            </a:xfrm>
          </p:grpSpPr>
          <p:sp>
            <p:nvSpPr>
              <p:cNvPr id="16" name="Freeform 21">
                <a:extLst>
                  <a:ext uri="{FF2B5EF4-FFF2-40B4-BE49-F238E27FC236}">
                    <a16:creationId xmlns:a16="http://schemas.microsoft.com/office/drawing/2014/main" id="{6137BE7D-0D7D-1685-8795-AA5616EB8E26}"/>
                  </a:ext>
                </a:extLst>
              </p:cNvPr>
              <p:cNvSpPr>
                <a:spLocks/>
              </p:cNvSpPr>
              <p:nvPr/>
            </p:nvSpPr>
            <p:spPr bwMode="auto">
              <a:xfrm>
                <a:off x="963613" y="1944688"/>
                <a:ext cx="1647825" cy="766763"/>
              </a:xfrm>
              <a:custGeom>
                <a:avLst/>
                <a:gdLst>
                  <a:gd name="T0" fmla="*/ 534 w 767"/>
                  <a:gd name="T1" fmla="*/ 103 h 357"/>
                  <a:gd name="T2" fmla="*/ 0 w 767"/>
                  <a:gd name="T3" fmla="*/ 221 h 357"/>
                  <a:gd name="T4" fmla="*/ 767 w 767"/>
                  <a:gd name="T5" fmla="*/ 357 h 357"/>
                  <a:gd name="T6" fmla="*/ 534 w 767"/>
                  <a:gd name="T7" fmla="*/ 103 h 357"/>
                </a:gdLst>
                <a:ahLst/>
                <a:cxnLst>
                  <a:cxn ang="0">
                    <a:pos x="T0" y="T1"/>
                  </a:cxn>
                  <a:cxn ang="0">
                    <a:pos x="T2" y="T3"/>
                  </a:cxn>
                  <a:cxn ang="0">
                    <a:pos x="T4" y="T5"/>
                  </a:cxn>
                  <a:cxn ang="0">
                    <a:pos x="T6" y="T7"/>
                  </a:cxn>
                </a:cxnLst>
                <a:rect l="0" t="0" r="r" b="b"/>
                <a:pathLst>
                  <a:path w="767" h="357">
                    <a:moveTo>
                      <a:pt x="534" y="103"/>
                    </a:moveTo>
                    <a:cubicBezTo>
                      <a:pt x="349" y="0"/>
                      <a:pt x="121" y="54"/>
                      <a:pt x="0" y="221"/>
                    </a:cubicBezTo>
                    <a:cubicBezTo>
                      <a:pt x="767" y="357"/>
                      <a:pt x="767" y="357"/>
                      <a:pt x="767" y="357"/>
                    </a:cubicBezTo>
                    <a:cubicBezTo>
                      <a:pt x="685" y="240"/>
                      <a:pt x="601" y="140"/>
                      <a:pt x="534" y="1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22">
                <a:extLst>
                  <a:ext uri="{FF2B5EF4-FFF2-40B4-BE49-F238E27FC236}">
                    <a16:creationId xmlns:a16="http://schemas.microsoft.com/office/drawing/2014/main" id="{96209163-0D36-A955-733E-04934250EA6D}"/>
                  </a:ext>
                </a:extLst>
              </p:cNvPr>
              <p:cNvSpPr>
                <a:spLocks/>
              </p:cNvSpPr>
              <p:nvPr/>
            </p:nvSpPr>
            <p:spPr bwMode="auto">
              <a:xfrm>
                <a:off x="903288" y="2419351"/>
                <a:ext cx="2381250" cy="1409700"/>
              </a:xfrm>
              <a:custGeom>
                <a:avLst/>
                <a:gdLst>
                  <a:gd name="T0" fmla="*/ 795 w 1108"/>
                  <a:gd name="T1" fmla="*/ 136 h 656"/>
                  <a:gd name="T2" fmla="*/ 28 w 1108"/>
                  <a:gd name="T3" fmla="*/ 0 h 656"/>
                  <a:gd name="T4" fmla="*/ 0 w 1108"/>
                  <a:gd name="T5" fmla="*/ 43 h 656"/>
                  <a:gd name="T6" fmla="*/ 1108 w 1108"/>
                  <a:gd name="T7" fmla="*/ 656 h 656"/>
                  <a:gd name="T8" fmla="*/ 795 w 1108"/>
                  <a:gd name="T9" fmla="*/ 136 h 656"/>
                </a:gdLst>
                <a:ahLst/>
                <a:cxnLst>
                  <a:cxn ang="0">
                    <a:pos x="T0" y="T1"/>
                  </a:cxn>
                  <a:cxn ang="0">
                    <a:pos x="T2" y="T3"/>
                  </a:cxn>
                  <a:cxn ang="0">
                    <a:pos x="T4" y="T5"/>
                  </a:cxn>
                  <a:cxn ang="0">
                    <a:pos x="T6" y="T7"/>
                  </a:cxn>
                  <a:cxn ang="0">
                    <a:pos x="T8" y="T9"/>
                  </a:cxn>
                </a:cxnLst>
                <a:rect l="0" t="0" r="r" b="b"/>
                <a:pathLst>
                  <a:path w="1108" h="656">
                    <a:moveTo>
                      <a:pt x="795" y="136"/>
                    </a:moveTo>
                    <a:cubicBezTo>
                      <a:pt x="28" y="0"/>
                      <a:pt x="28" y="0"/>
                      <a:pt x="28" y="0"/>
                    </a:cubicBezTo>
                    <a:cubicBezTo>
                      <a:pt x="18" y="13"/>
                      <a:pt x="8" y="28"/>
                      <a:pt x="0" y="43"/>
                    </a:cubicBezTo>
                    <a:cubicBezTo>
                      <a:pt x="1108" y="656"/>
                      <a:pt x="1108" y="656"/>
                      <a:pt x="1108" y="656"/>
                    </a:cubicBezTo>
                    <a:cubicBezTo>
                      <a:pt x="1108" y="656"/>
                      <a:pt x="956" y="365"/>
                      <a:pt x="795" y="13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23">
                <a:extLst>
                  <a:ext uri="{FF2B5EF4-FFF2-40B4-BE49-F238E27FC236}">
                    <a16:creationId xmlns:a16="http://schemas.microsoft.com/office/drawing/2014/main" id="{88DBDE42-FBF8-EBFD-CCA2-CA651005C2DA}"/>
                  </a:ext>
                </a:extLst>
              </p:cNvPr>
              <p:cNvSpPr>
                <a:spLocks/>
              </p:cNvSpPr>
              <p:nvPr/>
            </p:nvSpPr>
            <p:spPr bwMode="auto">
              <a:xfrm>
                <a:off x="665163" y="2511426"/>
                <a:ext cx="2619375" cy="1446213"/>
              </a:xfrm>
              <a:custGeom>
                <a:avLst/>
                <a:gdLst>
                  <a:gd name="T0" fmla="*/ 1219 w 1219"/>
                  <a:gd name="T1" fmla="*/ 613 h 673"/>
                  <a:gd name="T2" fmla="*/ 111 w 1219"/>
                  <a:gd name="T3" fmla="*/ 0 h 673"/>
                  <a:gd name="T4" fmla="*/ 272 w 1219"/>
                  <a:gd name="T5" fmla="*/ 562 h 673"/>
                  <a:gd name="T6" fmla="*/ 1219 w 1219"/>
                  <a:gd name="T7" fmla="*/ 613 h 673"/>
                </a:gdLst>
                <a:ahLst/>
                <a:cxnLst>
                  <a:cxn ang="0">
                    <a:pos x="T0" y="T1"/>
                  </a:cxn>
                  <a:cxn ang="0">
                    <a:pos x="T2" y="T3"/>
                  </a:cxn>
                  <a:cxn ang="0">
                    <a:pos x="T4" y="T5"/>
                  </a:cxn>
                  <a:cxn ang="0">
                    <a:pos x="T6" y="T7"/>
                  </a:cxn>
                </a:cxnLst>
                <a:rect l="0" t="0" r="r" b="b"/>
                <a:pathLst>
                  <a:path w="1219" h="673">
                    <a:moveTo>
                      <a:pt x="1219" y="613"/>
                    </a:moveTo>
                    <a:cubicBezTo>
                      <a:pt x="111" y="0"/>
                      <a:pt x="111" y="0"/>
                      <a:pt x="111" y="0"/>
                    </a:cubicBezTo>
                    <a:cubicBezTo>
                      <a:pt x="0" y="200"/>
                      <a:pt x="73" y="452"/>
                      <a:pt x="272" y="562"/>
                    </a:cubicBezTo>
                    <a:cubicBezTo>
                      <a:pt x="472" y="673"/>
                      <a:pt x="1219" y="613"/>
                      <a:pt x="1219" y="613"/>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24">
                <a:extLst>
                  <a:ext uri="{FF2B5EF4-FFF2-40B4-BE49-F238E27FC236}">
                    <a16:creationId xmlns:a16="http://schemas.microsoft.com/office/drawing/2014/main" id="{ED56B431-F24B-3AEE-3356-F39C17D6F1F4}"/>
                  </a:ext>
                </a:extLst>
              </p:cNvPr>
              <p:cNvSpPr>
                <a:spLocks/>
              </p:cNvSpPr>
              <p:nvPr/>
            </p:nvSpPr>
            <p:spPr bwMode="auto">
              <a:xfrm>
                <a:off x="917575" y="2179638"/>
                <a:ext cx="1517650" cy="1517650"/>
              </a:xfrm>
              <a:custGeom>
                <a:avLst/>
                <a:gdLst>
                  <a:gd name="T0" fmla="*/ 203 w 706"/>
                  <a:gd name="T1" fmla="*/ 624 h 706"/>
                  <a:gd name="T2" fmla="*/ 82 w 706"/>
                  <a:gd name="T3" fmla="*/ 204 h 706"/>
                  <a:gd name="T4" fmla="*/ 502 w 706"/>
                  <a:gd name="T5" fmla="*/ 83 h 706"/>
                  <a:gd name="T6" fmla="*/ 623 w 706"/>
                  <a:gd name="T7" fmla="*/ 503 h 706"/>
                  <a:gd name="T8" fmla="*/ 203 w 706"/>
                  <a:gd name="T9" fmla="*/ 624 h 706"/>
                </a:gdLst>
                <a:ahLst/>
                <a:cxnLst>
                  <a:cxn ang="0">
                    <a:pos x="T0" y="T1"/>
                  </a:cxn>
                  <a:cxn ang="0">
                    <a:pos x="T2" y="T3"/>
                  </a:cxn>
                  <a:cxn ang="0">
                    <a:pos x="T4" y="T5"/>
                  </a:cxn>
                  <a:cxn ang="0">
                    <a:pos x="T6" y="T7"/>
                  </a:cxn>
                  <a:cxn ang="0">
                    <a:pos x="T8" y="T9"/>
                  </a:cxn>
                </a:cxnLst>
                <a:rect l="0" t="0" r="r" b="b"/>
                <a:pathLst>
                  <a:path w="706" h="706">
                    <a:moveTo>
                      <a:pt x="203" y="624"/>
                    </a:moveTo>
                    <a:cubicBezTo>
                      <a:pt x="54" y="541"/>
                      <a:pt x="0" y="353"/>
                      <a:pt x="82" y="204"/>
                    </a:cubicBezTo>
                    <a:cubicBezTo>
                      <a:pt x="165" y="55"/>
                      <a:pt x="353" y="0"/>
                      <a:pt x="502" y="83"/>
                    </a:cubicBezTo>
                    <a:cubicBezTo>
                      <a:pt x="652" y="166"/>
                      <a:pt x="706" y="354"/>
                      <a:pt x="623" y="503"/>
                    </a:cubicBezTo>
                    <a:cubicBezTo>
                      <a:pt x="541" y="652"/>
                      <a:pt x="353" y="706"/>
                      <a:pt x="203" y="6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141" name="TextBox 140">
            <a:extLst>
              <a:ext uri="{FF2B5EF4-FFF2-40B4-BE49-F238E27FC236}">
                <a16:creationId xmlns:a16="http://schemas.microsoft.com/office/drawing/2014/main" id="{08A90789-ABF2-AEBE-5C1D-1FAC8D8E319F}"/>
              </a:ext>
            </a:extLst>
          </p:cNvPr>
          <p:cNvSpPr txBox="1"/>
          <p:nvPr/>
        </p:nvSpPr>
        <p:spPr>
          <a:xfrm>
            <a:off x="10119077" y="2854803"/>
            <a:ext cx="1239702" cy="430887"/>
          </a:xfrm>
          <a:prstGeom prst="rect">
            <a:avLst/>
          </a:prstGeom>
          <a:noFill/>
        </p:spPr>
        <p:txBody>
          <a:bodyPr wrap="square">
            <a:spAutoFit/>
          </a:bodyPr>
          <a:lstStyle/>
          <a:p>
            <a:pPr algn="ctr"/>
            <a:r>
              <a:rPr lang="en-US" sz="1100" dirty="0">
                <a:solidFill>
                  <a:srgbClr val="000000"/>
                </a:solidFill>
              </a:rPr>
              <a:t>Value</a:t>
            </a:r>
          </a:p>
          <a:p>
            <a:pPr algn="ctr"/>
            <a:r>
              <a:rPr lang="en-US" sz="1100" dirty="0">
                <a:solidFill>
                  <a:srgbClr val="000000"/>
                </a:solidFill>
              </a:rPr>
              <a:t> Stream</a:t>
            </a:r>
          </a:p>
        </p:txBody>
      </p:sp>
      <p:sp>
        <p:nvSpPr>
          <p:cNvPr id="142" name="TextBox 141">
            <a:extLst>
              <a:ext uri="{FF2B5EF4-FFF2-40B4-BE49-F238E27FC236}">
                <a16:creationId xmlns:a16="http://schemas.microsoft.com/office/drawing/2014/main" id="{43258309-397A-0B6A-6EE3-798CE3801E05}"/>
              </a:ext>
            </a:extLst>
          </p:cNvPr>
          <p:cNvSpPr txBox="1"/>
          <p:nvPr/>
        </p:nvSpPr>
        <p:spPr>
          <a:xfrm>
            <a:off x="8630959" y="2141330"/>
            <a:ext cx="1239702" cy="261610"/>
          </a:xfrm>
          <a:prstGeom prst="rect">
            <a:avLst/>
          </a:prstGeom>
          <a:noFill/>
        </p:spPr>
        <p:txBody>
          <a:bodyPr wrap="square">
            <a:spAutoFit/>
          </a:bodyPr>
          <a:lstStyle/>
          <a:p>
            <a:pPr algn="ctr"/>
            <a:r>
              <a:rPr lang="en-US" sz="1100" dirty="0">
                <a:solidFill>
                  <a:srgbClr val="000000"/>
                </a:solidFill>
              </a:rPr>
              <a:t>Value</a:t>
            </a:r>
          </a:p>
        </p:txBody>
      </p:sp>
      <p:sp>
        <p:nvSpPr>
          <p:cNvPr id="143" name="TextBox 142">
            <a:extLst>
              <a:ext uri="{FF2B5EF4-FFF2-40B4-BE49-F238E27FC236}">
                <a16:creationId xmlns:a16="http://schemas.microsoft.com/office/drawing/2014/main" id="{71E82AA2-C4D1-5069-19FA-5A2D26BBF7A7}"/>
              </a:ext>
            </a:extLst>
          </p:cNvPr>
          <p:cNvSpPr txBox="1"/>
          <p:nvPr/>
        </p:nvSpPr>
        <p:spPr>
          <a:xfrm>
            <a:off x="10045892" y="4593032"/>
            <a:ext cx="1239702" cy="430887"/>
          </a:xfrm>
          <a:prstGeom prst="rect">
            <a:avLst/>
          </a:prstGeom>
          <a:noFill/>
        </p:spPr>
        <p:txBody>
          <a:bodyPr wrap="square">
            <a:spAutoFit/>
          </a:bodyPr>
          <a:lstStyle/>
          <a:p>
            <a:pPr algn="ctr"/>
            <a:r>
              <a:rPr lang="en-US" sz="1100" dirty="0">
                <a:solidFill>
                  <a:srgbClr val="000000"/>
                </a:solidFill>
              </a:rPr>
              <a:t>Flow</a:t>
            </a:r>
          </a:p>
          <a:p>
            <a:pPr algn="ctr"/>
            <a:r>
              <a:rPr lang="en-US" sz="1100" dirty="0">
                <a:solidFill>
                  <a:srgbClr val="000000"/>
                </a:solidFill>
              </a:rPr>
              <a:t>Ease</a:t>
            </a:r>
          </a:p>
        </p:txBody>
      </p:sp>
      <p:sp>
        <p:nvSpPr>
          <p:cNvPr id="144" name="TextBox 143">
            <a:extLst>
              <a:ext uri="{FF2B5EF4-FFF2-40B4-BE49-F238E27FC236}">
                <a16:creationId xmlns:a16="http://schemas.microsoft.com/office/drawing/2014/main" id="{511CADEA-F44E-F021-09A9-1F2341333308}"/>
              </a:ext>
            </a:extLst>
          </p:cNvPr>
          <p:cNvSpPr txBox="1"/>
          <p:nvPr/>
        </p:nvSpPr>
        <p:spPr>
          <a:xfrm>
            <a:off x="7127045" y="4599214"/>
            <a:ext cx="1239702" cy="430887"/>
          </a:xfrm>
          <a:prstGeom prst="rect">
            <a:avLst/>
          </a:prstGeom>
          <a:noFill/>
        </p:spPr>
        <p:txBody>
          <a:bodyPr wrap="square">
            <a:spAutoFit/>
          </a:bodyPr>
          <a:lstStyle/>
          <a:p>
            <a:pPr algn="ctr"/>
            <a:r>
              <a:rPr lang="en-US" sz="1100" dirty="0">
                <a:solidFill>
                  <a:srgbClr val="000000"/>
                </a:solidFill>
              </a:rPr>
              <a:t>Pull </a:t>
            </a:r>
          </a:p>
          <a:p>
            <a:pPr algn="ctr"/>
            <a:r>
              <a:rPr lang="en-US" sz="1100" dirty="0">
                <a:solidFill>
                  <a:srgbClr val="000000"/>
                </a:solidFill>
              </a:rPr>
              <a:t>System</a:t>
            </a:r>
          </a:p>
        </p:txBody>
      </p:sp>
      <p:sp>
        <p:nvSpPr>
          <p:cNvPr id="145" name="TextBox 144">
            <a:extLst>
              <a:ext uri="{FF2B5EF4-FFF2-40B4-BE49-F238E27FC236}">
                <a16:creationId xmlns:a16="http://schemas.microsoft.com/office/drawing/2014/main" id="{DC2D5DDF-CAAE-B628-B9DD-7DF7E03DF3BD}"/>
              </a:ext>
            </a:extLst>
          </p:cNvPr>
          <p:cNvSpPr txBox="1"/>
          <p:nvPr/>
        </p:nvSpPr>
        <p:spPr>
          <a:xfrm>
            <a:off x="7091210" y="2888520"/>
            <a:ext cx="1239702" cy="430887"/>
          </a:xfrm>
          <a:prstGeom prst="rect">
            <a:avLst/>
          </a:prstGeom>
          <a:noFill/>
        </p:spPr>
        <p:txBody>
          <a:bodyPr wrap="square">
            <a:spAutoFit/>
          </a:bodyPr>
          <a:lstStyle/>
          <a:p>
            <a:pPr algn="ctr"/>
            <a:r>
              <a:rPr lang="en-US" sz="1100" dirty="0">
                <a:solidFill>
                  <a:srgbClr val="000000"/>
                </a:solidFill>
              </a:rPr>
              <a:t>Continuous Improvement</a:t>
            </a:r>
          </a:p>
        </p:txBody>
      </p:sp>
      <p:grpSp>
        <p:nvGrpSpPr>
          <p:cNvPr id="40" name="Google Shape;78;g30332b4311d_0_4416">
            <a:extLst>
              <a:ext uri="{FF2B5EF4-FFF2-40B4-BE49-F238E27FC236}">
                <a16:creationId xmlns:a16="http://schemas.microsoft.com/office/drawing/2014/main" id="{671C470F-8EB4-03E8-4906-7473DD191AE8}"/>
              </a:ext>
            </a:extLst>
          </p:cNvPr>
          <p:cNvGrpSpPr/>
          <p:nvPr/>
        </p:nvGrpSpPr>
        <p:grpSpPr>
          <a:xfrm>
            <a:off x="9104554" y="2433135"/>
            <a:ext cx="332587" cy="332335"/>
            <a:chOff x="1413250" y="2680675"/>
            <a:chExt cx="297750" cy="297525"/>
          </a:xfrm>
          <a:solidFill>
            <a:srgbClr val="333333"/>
          </a:solidFill>
        </p:grpSpPr>
        <p:sp>
          <p:nvSpPr>
            <p:cNvPr id="45" name="Google Shape;79;g30332b4311d_0_4416">
              <a:extLst>
                <a:ext uri="{FF2B5EF4-FFF2-40B4-BE49-F238E27FC236}">
                  <a16:creationId xmlns:a16="http://schemas.microsoft.com/office/drawing/2014/main" id="{C7E0FF07-6BFA-D31D-9274-0B015E837180}"/>
                </a:ext>
              </a:extLst>
            </p:cNvPr>
            <p:cNvSpPr/>
            <p:nvPr/>
          </p:nvSpPr>
          <p:spPr>
            <a:xfrm>
              <a:off x="1413250" y="2680675"/>
              <a:ext cx="297750" cy="297525"/>
            </a:xfrm>
            <a:custGeom>
              <a:avLst/>
              <a:gdLst/>
              <a:ahLst/>
              <a:cxnLst/>
              <a:rect l="l" t="t" r="r" b="b"/>
              <a:pathLst>
                <a:path w="11910" h="11901" extrusionOk="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6" name="Google Shape;80;g30332b4311d_0_4416">
              <a:extLst>
                <a:ext uri="{FF2B5EF4-FFF2-40B4-BE49-F238E27FC236}">
                  <a16:creationId xmlns:a16="http://schemas.microsoft.com/office/drawing/2014/main" id="{F4D89AF3-209D-36A8-7E0B-39907F1306E7}"/>
                </a:ext>
              </a:extLst>
            </p:cNvPr>
            <p:cNvSpPr/>
            <p:nvPr/>
          </p:nvSpPr>
          <p:spPr>
            <a:xfrm>
              <a:off x="1465225" y="2805100"/>
              <a:ext cx="52800" cy="52025"/>
            </a:xfrm>
            <a:custGeom>
              <a:avLst/>
              <a:gdLst/>
              <a:ahLst/>
              <a:cxnLst/>
              <a:rect l="l" t="t" r="r" b="b"/>
              <a:pathLst>
                <a:path w="2112" h="2081" extrusionOk="0">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7" name="Google Shape;81;g30332b4311d_0_4416">
              <a:extLst>
                <a:ext uri="{FF2B5EF4-FFF2-40B4-BE49-F238E27FC236}">
                  <a16:creationId xmlns:a16="http://schemas.microsoft.com/office/drawing/2014/main" id="{9B962507-DCDC-2665-6C0C-D158A2EC79A3}"/>
                </a:ext>
              </a:extLst>
            </p:cNvPr>
            <p:cNvSpPr/>
            <p:nvPr/>
          </p:nvSpPr>
          <p:spPr>
            <a:xfrm>
              <a:off x="1535325" y="2769675"/>
              <a:ext cx="52800" cy="87450"/>
            </a:xfrm>
            <a:custGeom>
              <a:avLst/>
              <a:gdLst/>
              <a:ahLst/>
              <a:cxnLst/>
              <a:rect l="l" t="t" r="r" b="b"/>
              <a:pathLst>
                <a:path w="2112" h="3498" extrusionOk="0">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8" name="Google Shape;82;g30332b4311d_0_4416">
              <a:extLst>
                <a:ext uri="{FF2B5EF4-FFF2-40B4-BE49-F238E27FC236}">
                  <a16:creationId xmlns:a16="http://schemas.microsoft.com/office/drawing/2014/main" id="{6ED0A36E-1477-2FFE-A5A7-9E8CB83EE083}"/>
                </a:ext>
              </a:extLst>
            </p:cNvPr>
            <p:cNvSpPr/>
            <p:nvPr/>
          </p:nvSpPr>
          <p:spPr>
            <a:xfrm>
              <a:off x="1604650" y="2733425"/>
              <a:ext cx="52775" cy="122900"/>
            </a:xfrm>
            <a:custGeom>
              <a:avLst/>
              <a:gdLst/>
              <a:ahLst/>
              <a:cxnLst/>
              <a:rect l="l" t="t" r="r" b="b"/>
              <a:pathLst>
                <a:path w="2111" h="4916" extrusionOk="0">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49" name="Google Shape;84;g30332b4311d_0_4416">
            <a:extLst>
              <a:ext uri="{FF2B5EF4-FFF2-40B4-BE49-F238E27FC236}">
                <a16:creationId xmlns:a16="http://schemas.microsoft.com/office/drawing/2014/main" id="{750B81CD-C3D7-73FA-3719-D7D22B160326}"/>
              </a:ext>
            </a:extLst>
          </p:cNvPr>
          <p:cNvSpPr/>
          <p:nvPr/>
        </p:nvSpPr>
        <p:spPr>
          <a:xfrm>
            <a:off x="10565597" y="3302910"/>
            <a:ext cx="346661" cy="329487"/>
          </a:xfrm>
          <a:custGeom>
            <a:avLst/>
            <a:gdLst/>
            <a:ahLst/>
            <a:cxnLst/>
            <a:rect l="l" t="t" r="r" b="b"/>
            <a:pathLst>
              <a:path w="12414" h="11799" extrusionOk="0">
                <a:moveTo>
                  <a:pt x="8979" y="2127"/>
                </a:moveTo>
                <a:cubicBezTo>
                  <a:pt x="9247" y="2127"/>
                  <a:pt x="9515" y="2229"/>
                  <a:pt x="9704" y="2434"/>
                </a:cubicBezTo>
                <a:cubicBezTo>
                  <a:pt x="10113" y="2812"/>
                  <a:pt x="10113" y="3473"/>
                  <a:pt x="9704" y="3883"/>
                </a:cubicBezTo>
                <a:lnTo>
                  <a:pt x="8885" y="4702"/>
                </a:lnTo>
                <a:cubicBezTo>
                  <a:pt x="8790" y="4765"/>
                  <a:pt x="8696" y="4860"/>
                  <a:pt x="8601" y="4891"/>
                </a:cubicBezTo>
                <a:cubicBezTo>
                  <a:pt x="8790" y="4513"/>
                  <a:pt x="8727" y="4041"/>
                  <a:pt x="8412" y="3726"/>
                </a:cubicBezTo>
                <a:cubicBezTo>
                  <a:pt x="8206" y="3520"/>
                  <a:pt x="7933" y="3408"/>
                  <a:pt x="7654" y="3408"/>
                </a:cubicBezTo>
                <a:cubicBezTo>
                  <a:pt x="7507" y="3408"/>
                  <a:pt x="7357" y="3439"/>
                  <a:pt x="7215" y="3505"/>
                </a:cubicBezTo>
                <a:cubicBezTo>
                  <a:pt x="7278" y="3410"/>
                  <a:pt x="7341" y="3316"/>
                  <a:pt x="7436" y="3253"/>
                </a:cubicBezTo>
                <a:lnTo>
                  <a:pt x="8255" y="2434"/>
                </a:lnTo>
                <a:cubicBezTo>
                  <a:pt x="8444" y="2229"/>
                  <a:pt x="8711" y="2127"/>
                  <a:pt x="8979" y="2127"/>
                </a:cubicBezTo>
                <a:close/>
                <a:moveTo>
                  <a:pt x="9027" y="685"/>
                </a:moveTo>
                <a:cubicBezTo>
                  <a:pt x="9649" y="685"/>
                  <a:pt x="10271" y="922"/>
                  <a:pt x="10744" y="1394"/>
                </a:cubicBezTo>
                <a:cubicBezTo>
                  <a:pt x="11689" y="2339"/>
                  <a:pt x="11689" y="3883"/>
                  <a:pt x="10744" y="4828"/>
                </a:cubicBezTo>
                <a:lnTo>
                  <a:pt x="9893" y="5647"/>
                </a:lnTo>
                <a:cubicBezTo>
                  <a:pt x="9431" y="6109"/>
                  <a:pt x="8816" y="6356"/>
                  <a:pt x="8187" y="6356"/>
                </a:cubicBezTo>
                <a:cubicBezTo>
                  <a:pt x="7914" y="6356"/>
                  <a:pt x="7639" y="6310"/>
                  <a:pt x="7373" y="6214"/>
                </a:cubicBezTo>
                <a:lnTo>
                  <a:pt x="7940" y="5647"/>
                </a:lnTo>
                <a:cubicBezTo>
                  <a:pt x="8008" y="5655"/>
                  <a:pt x="8077" y="5659"/>
                  <a:pt x="8146" y="5659"/>
                </a:cubicBezTo>
                <a:cubicBezTo>
                  <a:pt x="8617" y="5659"/>
                  <a:pt x="9087" y="5477"/>
                  <a:pt x="9389" y="5175"/>
                </a:cubicBezTo>
                <a:lnTo>
                  <a:pt x="10208" y="4356"/>
                </a:lnTo>
                <a:cubicBezTo>
                  <a:pt x="10901" y="3694"/>
                  <a:pt x="10901" y="2591"/>
                  <a:pt x="10208" y="1898"/>
                </a:cubicBezTo>
                <a:cubicBezTo>
                  <a:pt x="9877" y="1567"/>
                  <a:pt x="9436" y="1402"/>
                  <a:pt x="8995" y="1402"/>
                </a:cubicBezTo>
                <a:cubicBezTo>
                  <a:pt x="8554" y="1402"/>
                  <a:pt x="8113" y="1567"/>
                  <a:pt x="7782" y="1898"/>
                </a:cubicBezTo>
                <a:lnTo>
                  <a:pt x="6931" y="2749"/>
                </a:lnTo>
                <a:cubicBezTo>
                  <a:pt x="6553" y="3127"/>
                  <a:pt x="6396" y="3694"/>
                  <a:pt x="6490" y="4198"/>
                </a:cubicBezTo>
                <a:lnTo>
                  <a:pt x="5923" y="4734"/>
                </a:lnTo>
                <a:cubicBezTo>
                  <a:pt x="5608" y="3883"/>
                  <a:pt x="5797" y="2906"/>
                  <a:pt x="6490" y="2213"/>
                </a:cubicBezTo>
                <a:lnTo>
                  <a:pt x="7309" y="1394"/>
                </a:lnTo>
                <a:cubicBezTo>
                  <a:pt x="7782" y="922"/>
                  <a:pt x="8404" y="685"/>
                  <a:pt x="9027" y="685"/>
                </a:cubicBezTo>
                <a:close/>
                <a:moveTo>
                  <a:pt x="7703" y="4104"/>
                </a:moveTo>
                <a:cubicBezTo>
                  <a:pt x="7790" y="4104"/>
                  <a:pt x="7877" y="4135"/>
                  <a:pt x="7940" y="4198"/>
                </a:cubicBezTo>
                <a:cubicBezTo>
                  <a:pt x="8066" y="4324"/>
                  <a:pt x="8066" y="4545"/>
                  <a:pt x="7940" y="4671"/>
                </a:cubicBezTo>
                <a:lnTo>
                  <a:pt x="4978" y="7632"/>
                </a:lnTo>
                <a:cubicBezTo>
                  <a:pt x="4915" y="7679"/>
                  <a:pt x="4828" y="7703"/>
                  <a:pt x="4742" y="7703"/>
                </a:cubicBezTo>
                <a:cubicBezTo>
                  <a:pt x="4655" y="7703"/>
                  <a:pt x="4569" y="7679"/>
                  <a:pt x="4506" y="7632"/>
                </a:cubicBezTo>
                <a:cubicBezTo>
                  <a:pt x="4380" y="7506"/>
                  <a:pt x="4380" y="7254"/>
                  <a:pt x="4506" y="7160"/>
                </a:cubicBezTo>
                <a:lnTo>
                  <a:pt x="7467" y="4198"/>
                </a:lnTo>
                <a:cubicBezTo>
                  <a:pt x="7530" y="4135"/>
                  <a:pt x="7617" y="4104"/>
                  <a:pt x="7703" y="4104"/>
                </a:cubicBezTo>
                <a:close/>
                <a:moveTo>
                  <a:pt x="3781" y="6939"/>
                </a:moveTo>
                <a:lnTo>
                  <a:pt x="3781" y="6939"/>
                </a:lnTo>
                <a:cubicBezTo>
                  <a:pt x="3592" y="7349"/>
                  <a:pt x="3686" y="7821"/>
                  <a:pt x="4001" y="8136"/>
                </a:cubicBezTo>
                <a:cubicBezTo>
                  <a:pt x="4198" y="8333"/>
                  <a:pt x="4457" y="8432"/>
                  <a:pt x="4715" y="8432"/>
                </a:cubicBezTo>
                <a:cubicBezTo>
                  <a:pt x="4870" y="8432"/>
                  <a:pt x="5025" y="8396"/>
                  <a:pt x="5167" y="8325"/>
                </a:cubicBezTo>
                <a:lnTo>
                  <a:pt x="5167" y="8325"/>
                </a:lnTo>
                <a:cubicBezTo>
                  <a:pt x="5136" y="8451"/>
                  <a:pt x="5041" y="8514"/>
                  <a:pt x="4978" y="8609"/>
                </a:cubicBezTo>
                <a:lnTo>
                  <a:pt x="4159" y="9428"/>
                </a:lnTo>
                <a:cubicBezTo>
                  <a:pt x="3954" y="9633"/>
                  <a:pt x="3686" y="9735"/>
                  <a:pt x="3419" y="9735"/>
                </a:cubicBezTo>
                <a:cubicBezTo>
                  <a:pt x="3151" y="9735"/>
                  <a:pt x="2883" y="9633"/>
                  <a:pt x="2678" y="9428"/>
                </a:cubicBezTo>
                <a:cubicBezTo>
                  <a:pt x="2300" y="9050"/>
                  <a:pt x="2300" y="8357"/>
                  <a:pt x="2678" y="7979"/>
                </a:cubicBezTo>
                <a:lnTo>
                  <a:pt x="3529" y="7160"/>
                </a:lnTo>
                <a:cubicBezTo>
                  <a:pt x="3592" y="7065"/>
                  <a:pt x="3718" y="7002"/>
                  <a:pt x="3781" y="6939"/>
                </a:cubicBezTo>
                <a:close/>
                <a:moveTo>
                  <a:pt x="4212" y="5467"/>
                </a:moveTo>
                <a:cubicBezTo>
                  <a:pt x="4492" y="5467"/>
                  <a:pt x="4773" y="5516"/>
                  <a:pt x="5041" y="5616"/>
                </a:cubicBezTo>
                <a:lnTo>
                  <a:pt x="4506" y="6151"/>
                </a:lnTo>
                <a:cubicBezTo>
                  <a:pt x="4437" y="6143"/>
                  <a:pt x="4368" y="6139"/>
                  <a:pt x="4299" y="6139"/>
                </a:cubicBezTo>
                <a:cubicBezTo>
                  <a:pt x="3828" y="6139"/>
                  <a:pt x="3358" y="6322"/>
                  <a:pt x="3056" y="6624"/>
                </a:cubicBezTo>
                <a:lnTo>
                  <a:pt x="2206" y="7475"/>
                </a:lnTo>
                <a:cubicBezTo>
                  <a:pt x="1544" y="8136"/>
                  <a:pt x="1544" y="9239"/>
                  <a:pt x="2206" y="9900"/>
                </a:cubicBezTo>
                <a:cubicBezTo>
                  <a:pt x="2552" y="10231"/>
                  <a:pt x="3001" y="10397"/>
                  <a:pt x="3446" y="10397"/>
                </a:cubicBezTo>
                <a:cubicBezTo>
                  <a:pt x="3891" y="10397"/>
                  <a:pt x="4332" y="10231"/>
                  <a:pt x="4663" y="9900"/>
                </a:cubicBezTo>
                <a:lnTo>
                  <a:pt x="5482" y="9081"/>
                </a:lnTo>
                <a:cubicBezTo>
                  <a:pt x="5892" y="8672"/>
                  <a:pt x="6049" y="8136"/>
                  <a:pt x="5955" y="7632"/>
                </a:cubicBezTo>
                <a:lnTo>
                  <a:pt x="6522" y="7065"/>
                </a:lnTo>
                <a:lnTo>
                  <a:pt x="6522" y="7065"/>
                </a:lnTo>
                <a:cubicBezTo>
                  <a:pt x="6837" y="7947"/>
                  <a:pt x="6648" y="8924"/>
                  <a:pt x="5955" y="9585"/>
                </a:cubicBezTo>
                <a:lnTo>
                  <a:pt x="5136" y="10405"/>
                </a:lnTo>
                <a:cubicBezTo>
                  <a:pt x="4663" y="10877"/>
                  <a:pt x="4041" y="11113"/>
                  <a:pt x="3419" y="11113"/>
                </a:cubicBezTo>
                <a:cubicBezTo>
                  <a:pt x="2796" y="11113"/>
                  <a:pt x="2174" y="10877"/>
                  <a:pt x="1702" y="10405"/>
                </a:cubicBezTo>
                <a:cubicBezTo>
                  <a:pt x="756" y="9459"/>
                  <a:pt x="756" y="7916"/>
                  <a:pt x="1702" y="7002"/>
                </a:cubicBezTo>
                <a:lnTo>
                  <a:pt x="2552" y="6151"/>
                </a:lnTo>
                <a:cubicBezTo>
                  <a:pt x="3005" y="5699"/>
                  <a:pt x="3605" y="5467"/>
                  <a:pt x="4212" y="5467"/>
                </a:cubicBezTo>
                <a:close/>
                <a:moveTo>
                  <a:pt x="8999" y="0"/>
                </a:moveTo>
                <a:cubicBezTo>
                  <a:pt x="8200" y="0"/>
                  <a:pt x="7404" y="307"/>
                  <a:pt x="6805" y="922"/>
                </a:cubicBezTo>
                <a:lnTo>
                  <a:pt x="5955" y="1741"/>
                </a:lnTo>
                <a:cubicBezTo>
                  <a:pt x="5136" y="2560"/>
                  <a:pt x="4852" y="3789"/>
                  <a:pt x="5230" y="4891"/>
                </a:cubicBezTo>
                <a:cubicBezTo>
                  <a:pt x="4920" y="4794"/>
                  <a:pt x="4601" y="4746"/>
                  <a:pt x="4283" y="4746"/>
                </a:cubicBezTo>
                <a:cubicBezTo>
                  <a:pt x="3469" y="4746"/>
                  <a:pt x="2669" y="5058"/>
                  <a:pt x="2080" y="5647"/>
                </a:cubicBezTo>
                <a:lnTo>
                  <a:pt x="1229" y="6466"/>
                </a:lnTo>
                <a:cubicBezTo>
                  <a:pt x="0" y="7695"/>
                  <a:pt x="0" y="9680"/>
                  <a:pt x="1229" y="10877"/>
                </a:cubicBezTo>
                <a:cubicBezTo>
                  <a:pt x="1843" y="11491"/>
                  <a:pt x="2647" y="11799"/>
                  <a:pt x="3446" y="11799"/>
                </a:cubicBezTo>
                <a:cubicBezTo>
                  <a:pt x="4246" y="11799"/>
                  <a:pt x="5041" y="11491"/>
                  <a:pt x="5640" y="10877"/>
                </a:cubicBezTo>
                <a:lnTo>
                  <a:pt x="6490" y="10058"/>
                </a:lnTo>
                <a:cubicBezTo>
                  <a:pt x="7309" y="9239"/>
                  <a:pt x="7593" y="8010"/>
                  <a:pt x="7215" y="6908"/>
                </a:cubicBezTo>
                <a:lnTo>
                  <a:pt x="7215" y="6908"/>
                </a:lnTo>
                <a:cubicBezTo>
                  <a:pt x="7525" y="7005"/>
                  <a:pt x="7844" y="7053"/>
                  <a:pt x="8162" y="7053"/>
                </a:cubicBezTo>
                <a:cubicBezTo>
                  <a:pt x="8976" y="7053"/>
                  <a:pt x="9776" y="6740"/>
                  <a:pt x="10365" y="6151"/>
                </a:cubicBezTo>
                <a:lnTo>
                  <a:pt x="11216" y="5332"/>
                </a:lnTo>
                <a:cubicBezTo>
                  <a:pt x="12413" y="4104"/>
                  <a:pt x="12413" y="2150"/>
                  <a:pt x="11216" y="922"/>
                </a:cubicBezTo>
                <a:cubicBezTo>
                  <a:pt x="10602" y="307"/>
                  <a:pt x="9798" y="0"/>
                  <a:pt x="8999"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50" name="Google Shape;629;g30332b4311d_0_4885">
            <a:extLst>
              <a:ext uri="{FF2B5EF4-FFF2-40B4-BE49-F238E27FC236}">
                <a16:creationId xmlns:a16="http://schemas.microsoft.com/office/drawing/2014/main" id="{13FAAD90-8FD6-E829-DF56-F45158789C31}"/>
              </a:ext>
            </a:extLst>
          </p:cNvPr>
          <p:cNvGrpSpPr/>
          <p:nvPr/>
        </p:nvGrpSpPr>
        <p:grpSpPr>
          <a:xfrm>
            <a:off x="10495183" y="5037035"/>
            <a:ext cx="328694" cy="328665"/>
            <a:chOff x="-5276050" y="2037975"/>
            <a:chExt cx="292250" cy="292225"/>
          </a:xfrm>
          <a:solidFill>
            <a:srgbClr val="333333"/>
          </a:solidFill>
        </p:grpSpPr>
        <p:sp>
          <p:nvSpPr>
            <p:cNvPr id="51" name="Google Shape;630;g30332b4311d_0_4885">
              <a:extLst>
                <a:ext uri="{FF2B5EF4-FFF2-40B4-BE49-F238E27FC236}">
                  <a16:creationId xmlns:a16="http://schemas.microsoft.com/office/drawing/2014/main" id="{60344624-95DD-CE0C-7150-27F6FB96A7D4}"/>
                </a:ext>
              </a:extLst>
            </p:cNvPr>
            <p:cNvSpPr/>
            <p:nvPr/>
          </p:nvSpPr>
          <p:spPr>
            <a:xfrm>
              <a:off x="-5102775" y="2211250"/>
              <a:ext cx="51225" cy="49650"/>
            </a:xfrm>
            <a:custGeom>
              <a:avLst/>
              <a:gdLst/>
              <a:ahLst/>
              <a:cxnLst/>
              <a:rect l="l" t="t" r="r" b="b"/>
              <a:pathLst>
                <a:path w="2049" h="1986" extrusionOk="0">
                  <a:moveTo>
                    <a:pt x="343" y="0"/>
                  </a:moveTo>
                  <a:cubicBezTo>
                    <a:pt x="253" y="0"/>
                    <a:pt x="158" y="32"/>
                    <a:pt x="95" y="95"/>
                  </a:cubicBezTo>
                  <a:cubicBezTo>
                    <a:pt x="1" y="189"/>
                    <a:pt x="1" y="441"/>
                    <a:pt x="95" y="536"/>
                  </a:cubicBezTo>
                  <a:lnTo>
                    <a:pt x="536" y="977"/>
                  </a:lnTo>
                  <a:lnTo>
                    <a:pt x="95" y="1418"/>
                  </a:lnTo>
                  <a:cubicBezTo>
                    <a:pt x="1" y="1544"/>
                    <a:pt x="1" y="1765"/>
                    <a:pt x="95" y="1891"/>
                  </a:cubicBezTo>
                  <a:cubicBezTo>
                    <a:pt x="158" y="1954"/>
                    <a:pt x="253" y="1985"/>
                    <a:pt x="343" y="1985"/>
                  </a:cubicBezTo>
                  <a:cubicBezTo>
                    <a:pt x="434" y="1985"/>
                    <a:pt x="521" y="1954"/>
                    <a:pt x="568" y="1891"/>
                  </a:cubicBezTo>
                  <a:lnTo>
                    <a:pt x="1009" y="1450"/>
                  </a:lnTo>
                  <a:lnTo>
                    <a:pt x="1450" y="1891"/>
                  </a:lnTo>
                  <a:cubicBezTo>
                    <a:pt x="1513" y="1954"/>
                    <a:pt x="1600" y="1985"/>
                    <a:pt x="1686" y="1985"/>
                  </a:cubicBezTo>
                  <a:cubicBezTo>
                    <a:pt x="1773" y="1985"/>
                    <a:pt x="1860" y="1954"/>
                    <a:pt x="1923" y="1891"/>
                  </a:cubicBezTo>
                  <a:cubicBezTo>
                    <a:pt x="2049" y="1765"/>
                    <a:pt x="2049" y="1544"/>
                    <a:pt x="1923" y="1418"/>
                  </a:cubicBezTo>
                  <a:lnTo>
                    <a:pt x="1482" y="977"/>
                  </a:lnTo>
                  <a:lnTo>
                    <a:pt x="1923" y="536"/>
                  </a:lnTo>
                  <a:cubicBezTo>
                    <a:pt x="2049" y="441"/>
                    <a:pt x="2049" y="189"/>
                    <a:pt x="1923" y="95"/>
                  </a:cubicBezTo>
                  <a:cubicBezTo>
                    <a:pt x="1860" y="32"/>
                    <a:pt x="1773" y="0"/>
                    <a:pt x="1686" y="0"/>
                  </a:cubicBezTo>
                  <a:cubicBezTo>
                    <a:pt x="1600" y="0"/>
                    <a:pt x="1513" y="32"/>
                    <a:pt x="1450" y="95"/>
                  </a:cubicBezTo>
                  <a:lnTo>
                    <a:pt x="1009" y="504"/>
                  </a:lnTo>
                  <a:lnTo>
                    <a:pt x="568" y="95"/>
                  </a:lnTo>
                  <a:cubicBezTo>
                    <a:pt x="521" y="32"/>
                    <a:pt x="434" y="0"/>
                    <a:pt x="343"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2" name="Google Shape;631;g30332b4311d_0_4885">
              <a:extLst>
                <a:ext uri="{FF2B5EF4-FFF2-40B4-BE49-F238E27FC236}">
                  <a16:creationId xmlns:a16="http://schemas.microsoft.com/office/drawing/2014/main" id="{89F1BD0C-3C5A-AA0D-5037-26D8ABA7ED84}"/>
                </a:ext>
              </a:extLst>
            </p:cNvPr>
            <p:cNvSpPr/>
            <p:nvPr/>
          </p:nvSpPr>
          <p:spPr>
            <a:xfrm>
              <a:off x="-5224050" y="2107875"/>
              <a:ext cx="51200" cy="49825"/>
            </a:xfrm>
            <a:custGeom>
              <a:avLst/>
              <a:gdLst/>
              <a:ahLst/>
              <a:cxnLst/>
              <a:rect l="l" t="t" r="r" b="b"/>
              <a:pathLst>
                <a:path w="2048" h="1993" extrusionOk="0">
                  <a:moveTo>
                    <a:pt x="351" y="0"/>
                  </a:moveTo>
                  <a:cubicBezTo>
                    <a:pt x="260" y="0"/>
                    <a:pt x="173" y="24"/>
                    <a:pt x="126" y="71"/>
                  </a:cubicBezTo>
                  <a:cubicBezTo>
                    <a:pt x="0" y="197"/>
                    <a:pt x="0" y="449"/>
                    <a:pt x="126" y="544"/>
                  </a:cubicBezTo>
                  <a:lnTo>
                    <a:pt x="536" y="985"/>
                  </a:lnTo>
                  <a:lnTo>
                    <a:pt x="126" y="1426"/>
                  </a:lnTo>
                  <a:cubicBezTo>
                    <a:pt x="0" y="1552"/>
                    <a:pt x="0" y="1772"/>
                    <a:pt x="126" y="1898"/>
                  </a:cubicBezTo>
                  <a:cubicBezTo>
                    <a:pt x="173" y="1961"/>
                    <a:pt x="260" y="1993"/>
                    <a:pt x="351" y="1993"/>
                  </a:cubicBezTo>
                  <a:cubicBezTo>
                    <a:pt x="441" y="1993"/>
                    <a:pt x="536" y="1961"/>
                    <a:pt x="599" y="1898"/>
                  </a:cubicBezTo>
                  <a:lnTo>
                    <a:pt x="1008" y="1457"/>
                  </a:lnTo>
                  <a:lnTo>
                    <a:pt x="1449" y="1898"/>
                  </a:lnTo>
                  <a:cubicBezTo>
                    <a:pt x="1512" y="1961"/>
                    <a:pt x="1599" y="1993"/>
                    <a:pt x="1686" y="1993"/>
                  </a:cubicBezTo>
                  <a:cubicBezTo>
                    <a:pt x="1772" y="1993"/>
                    <a:pt x="1859" y="1961"/>
                    <a:pt x="1922" y="1898"/>
                  </a:cubicBezTo>
                  <a:cubicBezTo>
                    <a:pt x="2048" y="1772"/>
                    <a:pt x="2048" y="1520"/>
                    <a:pt x="1922" y="1426"/>
                  </a:cubicBezTo>
                  <a:lnTo>
                    <a:pt x="1481" y="985"/>
                  </a:lnTo>
                  <a:lnTo>
                    <a:pt x="1922" y="544"/>
                  </a:lnTo>
                  <a:cubicBezTo>
                    <a:pt x="2048" y="449"/>
                    <a:pt x="2048" y="197"/>
                    <a:pt x="1922" y="71"/>
                  </a:cubicBezTo>
                  <a:cubicBezTo>
                    <a:pt x="1875" y="24"/>
                    <a:pt x="1788" y="0"/>
                    <a:pt x="1697" y="0"/>
                  </a:cubicBezTo>
                  <a:cubicBezTo>
                    <a:pt x="1607" y="0"/>
                    <a:pt x="1512" y="24"/>
                    <a:pt x="1449" y="71"/>
                  </a:cubicBezTo>
                  <a:lnTo>
                    <a:pt x="1008" y="512"/>
                  </a:lnTo>
                  <a:lnTo>
                    <a:pt x="599" y="71"/>
                  </a:lnTo>
                  <a:cubicBezTo>
                    <a:pt x="536" y="24"/>
                    <a:pt x="441" y="0"/>
                    <a:pt x="351"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3" name="Google Shape;632;g30332b4311d_0_4885">
              <a:extLst>
                <a:ext uri="{FF2B5EF4-FFF2-40B4-BE49-F238E27FC236}">
                  <a16:creationId xmlns:a16="http://schemas.microsoft.com/office/drawing/2014/main" id="{4B3316E7-7760-1206-E097-0EF4568797E2}"/>
                </a:ext>
              </a:extLst>
            </p:cNvPr>
            <p:cNvSpPr/>
            <p:nvPr/>
          </p:nvSpPr>
          <p:spPr>
            <a:xfrm>
              <a:off x="-5276050" y="2037975"/>
              <a:ext cx="292250" cy="292225"/>
            </a:xfrm>
            <a:custGeom>
              <a:avLst/>
              <a:gdLst/>
              <a:ahLst/>
              <a:cxnLst/>
              <a:rect l="l" t="t" r="r" b="b"/>
              <a:pathLst>
                <a:path w="11690" h="11689" extrusionOk="0">
                  <a:moveTo>
                    <a:pt x="10334" y="3119"/>
                  </a:moveTo>
                  <a:cubicBezTo>
                    <a:pt x="10712" y="3119"/>
                    <a:pt x="11028" y="3403"/>
                    <a:pt x="11028" y="3781"/>
                  </a:cubicBezTo>
                  <a:cubicBezTo>
                    <a:pt x="11028" y="4190"/>
                    <a:pt x="10712" y="4442"/>
                    <a:pt x="10334" y="4442"/>
                  </a:cubicBezTo>
                  <a:cubicBezTo>
                    <a:pt x="9956" y="4442"/>
                    <a:pt x="9673" y="4127"/>
                    <a:pt x="9673" y="3781"/>
                  </a:cubicBezTo>
                  <a:cubicBezTo>
                    <a:pt x="9673" y="3403"/>
                    <a:pt x="9988" y="3119"/>
                    <a:pt x="10334" y="3119"/>
                  </a:cubicBezTo>
                  <a:close/>
                  <a:moveTo>
                    <a:pt x="4443" y="7593"/>
                  </a:moveTo>
                  <a:cubicBezTo>
                    <a:pt x="4853" y="7593"/>
                    <a:pt x="5105" y="7908"/>
                    <a:pt x="5105" y="8255"/>
                  </a:cubicBezTo>
                  <a:cubicBezTo>
                    <a:pt x="5105" y="8664"/>
                    <a:pt x="4790" y="8948"/>
                    <a:pt x="4443" y="8948"/>
                  </a:cubicBezTo>
                  <a:cubicBezTo>
                    <a:pt x="4065" y="8948"/>
                    <a:pt x="3781" y="8633"/>
                    <a:pt x="3781" y="8255"/>
                  </a:cubicBezTo>
                  <a:cubicBezTo>
                    <a:pt x="3781" y="7876"/>
                    <a:pt x="4096" y="7593"/>
                    <a:pt x="4443" y="7593"/>
                  </a:cubicBezTo>
                  <a:close/>
                  <a:moveTo>
                    <a:pt x="5829" y="725"/>
                  </a:moveTo>
                  <a:cubicBezTo>
                    <a:pt x="7341" y="725"/>
                    <a:pt x="8822" y="1386"/>
                    <a:pt x="9799" y="2521"/>
                  </a:cubicBezTo>
                  <a:cubicBezTo>
                    <a:pt x="9326" y="2710"/>
                    <a:pt x="8980" y="3245"/>
                    <a:pt x="8980" y="3781"/>
                  </a:cubicBezTo>
                  <a:cubicBezTo>
                    <a:pt x="8980" y="3718"/>
                    <a:pt x="8917" y="3623"/>
                    <a:pt x="8885" y="3560"/>
                  </a:cubicBezTo>
                  <a:lnTo>
                    <a:pt x="8854" y="3497"/>
                  </a:lnTo>
                  <a:lnTo>
                    <a:pt x="8192" y="2836"/>
                  </a:lnTo>
                  <a:cubicBezTo>
                    <a:pt x="8129" y="2773"/>
                    <a:pt x="8035" y="2741"/>
                    <a:pt x="7944" y="2741"/>
                  </a:cubicBezTo>
                  <a:cubicBezTo>
                    <a:pt x="7853" y="2741"/>
                    <a:pt x="7767" y="2773"/>
                    <a:pt x="7719" y="2836"/>
                  </a:cubicBezTo>
                  <a:cubicBezTo>
                    <a:pt x="7593" y="2962"/>
                    <a:pt x="7593" y="3182"/>
                    <a:pt x="7719" y="3308"/>
                  </a:cubicBezTo>
                  <a:lnTo>
                    <a:pt x="7814" y="3434"/>
                  </a:lnTo>
                  <a:cubicBezTo>
                    <a:pt x="6869" y="3466"/>
                    <a:pt x="5987" y="3875"/>
                    <a:pt x="5262" y="4568"/>
                  </a:cubicBezTo>
                  <a:cubicBezTo>
                    <a:pt x="4600" y="5230"/>
                    <a:pt x="4254" y="6081"/>
                    <a:pt x="4159" y="6963"/>
                  </a:cubicBezTo>
                  <a:cubicBezTo>
                    <a:pt x="3561" y="7120"/>
                    <a:pt x="3151" y="7656"/>
                    <a:pt x="3151" y="8318"/>
                  </a:cubicBezTo>
                  <a:cubicBezTo>
                    <a:pt x="3151" y="9074"/>
                    <a:pt x="3781" y="9704"/>
                    <a:pt x="4506" y="9704"/>
                  </a:cubicBezTo>
                  <a:cubicBezTo>
                    <a:pt x="5262" y="9704"/>
                    <a:pt x="5892" y="9074"/>
                    <a:pt x="5892" y="8318"/>
                  </a:cubicBezTo>
                  <a:cubicBezTo>
                    <a:pt x="5892" y="7687"/>
                    <a:pt x="5451" y="7120"/>
                    <a:pt x="4884" y="6963"/>
                  </a:cubicBezTo>
                  <a:cubicBezTo>
                    <a:pt x="5042" y="5482"/>
                    <a:pt x="6302" y="4222"/>
                    <a:pt x="7814" y="4127"/>
                  </a:cubicBezTo>
                  <a:lnTo>
                    <a:pt x="7814" y="4127"/>
                  </a:lnTo>
                  <a:lnTo>
                    <a:pt x="7751" y="4222"/>
                  </a:lnTo>
                  <a:cubicBezTo>
                    <a:pt x="7625" y="4348"/>
                    <a:pt x="7625" y="4568"/>
                    <a:pt x="7751" y="4694"/>
                  </a:cubicBezTo>
                  <a:cubicBezTo>
                    <a:pt x="7814" y="4757"/>
                    <a:pt x="7901" y="4789"/>
                    <a:pt x="7987" y="4789"/>
                  </a:cubicBezTo>
                  <a:cubicBezTo>
                    <a:pt x="8074" y="4789"/>
                    <a:pt x="8161" y="4757"/>
                    <a:pt x="8224" y="4694"/>
                  </a:cubicBezTo>
                  <a:lnTo>
                    <a:pt x="8885" y="4033"/>
                  </a:lnTo>
                  <a:cubicBezTo>
                    <a:pt x="8980" y="3938"/>
                    <a:pt x="9011" y="3875"/>
                    <a:pt x="9011" y="3781"/>
                  </a:cubicBezTo>
                  <a:cubicBezTo>
                    <a:pt x="9011" y="4537"/>
                    <a:pt x="9641" y="5167"/>
                    <a:pt x="10397" y="5167"/>
                  </a:cubicBezTo>
                  <a:cubicBezTo>
                    <a:pt x="10618" y="5167"/>
                    <a:pt x="10807" y="5136"/>
                    <a:pt x="11028" y="5010"/>
                  </a:cubicBezTo>
                  <a:cubicBezTo>
                    <a:pt x="11059" y="5293"/>
                    <a:pt x="11091" y="5545"/>
                    <a:pt x="11091" y="5829"/>
                  </a:cubicBezTo>
                  <a:cubicBezTo>
                    <a:pt x="11028" y="8696"/>
                    <a:pt x="8696" y="11027"/>
                    <a:pt x="5829" y="11027"/>
                  </a:cubicBezTo>
                  <a:cubicBezTo>
                    <a:pt x="2994" y="11027"/>
                    <a:pt x="694" y="8696"/>
                    <a:pt x="694" y="5829"/>
                  </a:cubicBezTo>
                  <a:cubicBezTo>
                    <a:pt x="694" y="2993"/>
                    <a:pt x="2994" y="725"/>
                    <a:pt x="5829" y="725"/>
                  </a:cubicBezTo>
                  <a:close/>
                  <a:moveTo>
                    <a:pt x="5829" y="0"/>
                  </a:moveTo>
                  <a:cubicBezTo>
                    <a:pt x="2584" y="0"/>
                    <a:pt x="1" y="2615"/>
                    <a:pt x="1" y="5829"/>
                  </a:cubicBezTo>
                  <a:cubicBezTo>
                    <a:pt x="1" y="7404"/>
                    <a:pt x="599" y="8853"/>
                    <a:pt x="1702" y="9956"/>
                  </a:cubicBezTo>
                  <a:cubicBezTo>
                    <a:pt x="2773" y="11058"/>
                    <a:pt x="4254" y="11689"/>
                    <a:pt x="5829" y="11689"/>
                  </a:cubicBezTo>
                  <a:cubicBezTo>
                    <a:pt x="6617" y="11689"/>
                    <a:pt x="7341" y="11531"/>
                    <a:pt x="8098" y="11216"/>
                  </a:cubicBezTo>
                  <a:cubicBezTo>
                    <a:pt x="8822" y="10901"/>
                    <a:pt x="9452" y="10523"/>
                    <a:pt x="9956" y="9956"/>
                  </a:cubicBezTo>
                  <a:cubicBezTo>
                    <a:pt x="10492" y="9420"/>
                    <a:pt x="10901" y="8790"/>
                    <a:pt x="11217" y="8128"/>
                  </a:cubicBezTo>
                  <a:cubicBezTo>
                    <a:pt x="11532" y="7404"/>
                    <a:pt x="11689" y="6616"/>
                    <a:pt x="11689" y="5829"/>
                  </a:cubicBezTo>
                  <a:cubicBezTo>
                    <a:pt x="11689" y="5356"/>
                    <a:pt x="11658" y="4884"/>
                    <a:pt x="11532" y="4442"/>
                  </a:cubicBezTo>
                  <a:cubicBezTo>
                    <a:pt x="11595" y="4253"/>
                    <a:pt x="11689" y="4033"/>
                    <a:pt x="11689" y="3781"/>
                  </a:cubicBezTo>
                  <a:cubicBezTo>
                    <a:pt x="11689" y="3119"/>
                    <a:pt x="11217" y="2552"/>
                    <a:pt x="10586" y="2458"/>
                  </a:cubicBezTo>
                  <a:cubicBezTo>
                    <a:pt x="9484" y="945"/>
                    <a:pt x="7719" y="0"/>
                    <a:pt x="5829"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54" name="Google Shape;1357;g30332b4311d_0_5715">
            <a:extLst>
              <a:ext uri="{FF2B5EF4-FFF2-40B4-BE49-F238E27FC236}">
                <a16:creationId xmlns:a16="http://schemas.microsoft.com/office/drawing/2014/main" id="{A090B0C0-8F29-58CC-E391-7DBFFDA1395A}"/>
              </a:ext>
            </a:extLst>
          </p:cNvPr>
          <p:cNvSpPr/>
          <p:nvPr/>
        </p:nvSpPr>
        <p:spPr>
          <a:xfrm>
            <a:off x="7578519" y="5020011"/>
            <a:ext cx="336754" cy="334948"/>
          </a:xfrm>
          <a:custGeom>
            <a:avLst/>
            <a:gdLst/>
            <a:ahLst/>
            <a:cxnLst/>
            <a:rect l="l" t="t" r="r" b="b"/>
            <a:pathLst>
              <a:path w="11752" h="11689" extrusionOk="0">
                <a:moveTo>
                  <a:pt x="5860" y="662"/>
                </a:moveTo>
                <a:cubicBezTo>
                  <a:pt x="6427" y="662"/>
                  <a:pt x="6900" y="1135"/>
                  <a:pt x="6900" y="1670"/>
                </a:cubicBezTo>
                <a:cubicBezTo>
                  <a:pt x="6900" y="2238"/>
                  <a:pt x="6427" y="2710"/>
                  <a:pt x="5860" y="2710"/>
                </a:cubicBezTo>
                <a:cubicBezTo>
                  <a:pt x="5293" y="2710"/>
                  <a:pt x="4821" y="2238"/>
                  <a:pt x="4821" y="1670"/>
                </a:cubicBezTo>
                <a:cubicBezTo>
                  <a:pt x="4821" y="1135"/>
                  <a:pt x="5293" y="662"/>
                  <a:pt x="5860" y="662"/>
                </a:cubicBezTo>
                <a:close/>
                <a:moveTo>
                  <a:pt x="5860" y="3372"/>
                </a:moveTo>
                <a:cubicBezTo>
                  <a:pt x="7058" y="3403"/>
                  <a:pt x="8034" y="4317"/>
                  <a:pt x="8223" y="5451"/>
                </a:cubicBezTo>
                <a:lnTo>
                  <a:pt x="3466" y="5451"/>
                </a:lnTo>
                <a:cubicBezTo>
                  <a:pt x="3624" y="4285"/>
                  <a:pt x="4663" y="3372"/>
                  <a:pt x="5860" y="3372"/>
                </a:cubicBezTo>
                <a:close/>
                <a:moveTo>
                  <a:pt x="9420" y="7562"/>
                </a:moveTo>
                <a:cubicBezTo>
                  <a:pt x="9956" y="7562"/>
                  <a:pt x="10429" y="7814"/>
                  <a:pt x="10744" y="8223"/>
                </a:cubicBezTo>
                <a:lnTo>
                  <a:pt x="10082" y="8223"/>
                </a:lnTo>
                <a:cubicBezTo>
                  <a:pt x="9546" y="8223"/>
                  <a:pt x="9074" y="8696"/>
                  <a:pt x="9074" y="9232"/>
                </a:cubicBezTo>
                <a:cubicBezTo>
                  <a:pt x="9074" y="9799"/>
                  <a:pt x="9546" y="10271"/>
                  <a:pt x="10082" y="10271"/>
                </a:cubicBezTo>
                <a:lnTo>
                  <a:pt x="10744" y="10271"/>
                </a:lnTo>
                <a:cubicBezTo>
                  <a:pt x="10429" y="10712"/>
                  <a:pt x="9925" y="10933"/>
                  <a:pt x="9420" y="10933"/>
                </a:cubicBezTo>
                <a:cubicBezTo>
                  <a:pt x="8696" y="10933"/>
                  <a:pt x="8034" y="10460"/>
                  <a:pt x="7814" y="9799"/>
                </a:cubicBezTo>
                <a:cubicBezTo>
                  <a:pt x="7751" y="9673"/>
                  <a:pt x="7593" y="9547"/>
                  <a:pt x="7499" y="9547"/>
                </a:cubicBezTo>
                <a:lnTo>
                  <a:pt x="4222" y="9547"/>
                </a:lnTo>
                <a:cubicBezTo>
                  <a:pt x="4065" y="9547"/>
                  <a:pt x="3939" y="9641"/>
                  <a:pt x="3907" y="9799"/>
                </a:cubicBezTo>
                <a:cubicBezTo>
                  <a:pt x="3655" y="10460"/>
                  <a:pt x="2993" y="10933"/>
                  <a:pt x="2300" y="10933"/>
                </a:cubicBezTo>
                <a:cubicBezTo>
                  <a:pt x="1733" y="10933"/>
                  <a:pt x="1261" y="10649"/>
                  <a:pt x="914" y="10271"/>
                </a:cubicBezTo>
                <a:lnTo>
                  <a:pt x="1576" y="10271"/>
                </a:lnTo>
                <a:cubicBezTo>
                  <a:pt x="2143" y="10271"/>
                  <a:pt x="2615" y="9799"/>
                  <a:pt x="2615" y="9232"/>
                </a:cubicBezTo>
                <a:cubicBezTo>
                  <a:pt x="2615" y="8696"/>
                  <a:pt x="2143" y="8223"/>
                  <a:pt x="1576" y="8223"/>
                </a:cubicBezTo>
                <a:lnTo>
                  <a:pt x="914" y="8223"/>
                </a:lnTo>
                <a:cubicBezTo>
                  <a:pt x="1229" y="7782"/>
                  <a:pt x="1733" y="7562"/>
                  <a:pt x="2300" y="7562"/>
                </a:cubicBezTo>
                <a:cubicBezTo>
                  <a:pt x="2993" y="7562"/>
                  <a:pt x="3655" y="8034"/>
                  <a:pt x="3907" y="8696"/>
                </a:cubicBezTo>
                <a:cubicBezTo>
                  <a:pt x="3939" y="8822"/>
                  <a:pt x="4096" y="8917"/>
                  <a:pt x="4222" y="8917"/>
                </a:cubicBezTo>
                <a:lnTo>
                  <a:pt x="7499" y="8917"/>
                </a:lnTo>
                <a:cubicBezTo>
                  <a:pt x="7656" y="8917"/>
                  <a:pt x="7751" y="8854"/>
                  <a:pt x="7814" y="8696"/>
                </a:cubicBezTo>
                <a:cubicBezTo>
                  <a:pt x="8034" y="8034"/>
                  <a:pt x="8727" y="7562"/>
                  <a:pt x="9420" y="7562"/>
                </a:cubicBezTo>
                <a:close/>
                <a:moveTo>
                  <a:pt x="5860" y="1"/>
                </a:moveTo>
                <a:cubicBezTo>
                  <a:pt x="4915" y="1"/>
                  <a:pt x="4128" y="725"/>
                  <a:pt x="4128" y="1670"/>
                </a:cubicBezTo>
                <a:cubicBezTo>
                  <a:pt x="4128" y="2143"/>
                  <a:pt x="4348" y="2584"/>
                  <a:pt x="4663" y="2899"/>
                </a:cubicBezTo>
                <a:lnTo>
                  <a:pt x="4695" y="2931"/>
                </a:lnTo>
                <a:cubicBezTo>
                  <a:pt x="3592" y="3372"/>
                  <a:pt x="2773" y="4474"/>
                  <a:pt x="2773" y="5829"/>
                </a:cubicBezTo>
                <a:cubicBezTo>
                  <a:pt x="2773" y="6018"/>
                  <a:pt x="2930" y="6176"/>
                  <a:pt x="3119" y="6176"/>
                </a:cubicBezTo>
                <a:lnTo>
                  <a:pt x="5514" y="6176"/>
                </a:lnTo>
                <a:lnTo>
                  <a:pt x="5514" y="8255"/>
                </a:lnTo>
                <a:lnTo>
                  <a:pt x="4443" y="8255"/>
                </a:lnTo>
                <a:cubicBezTo>
                  <a:pt x="4065" y="7436"/>
                  <a:pt x="3245" y="6869"/>
                  <a:pt x="2300" y="6869"/>
                </a:cubicBezTo>
                <a:cubicBezTo>
                  <a:pt x="1261" y="6869"/>
                  <a:pt x="410" y="7499"/>
                  <a:pt x="32" y="8444"/>
                </a:cubicBezTo>
                <a:cubicBezTo>
                  <a:pt x="0" y="8570"/>
                  <a:pt x="0" y="8696"/>
                  <a:pt x="95" y="8759"/>
                </a:cubicBezTo>
                <a:cubicBezTo>
                  <a:pt x="158" y="8854"/>
                  <a:pt x="253" y="8917"/>
                  <a:pt x="347" y="8917"/>
                </a:cubicBezTo>
                <a:lnTo>
                  <a:pt x="1607" y="8917"/>
                </a:lnTo>
                <a:cubicBezTo>
                  <a:pt x="1828" y="8917"/>
                  <a:pt x="1985" y="9074"/>
                  <a:pt x="1985" y="9295"/>
                </a:cubicBezTo>
                <a:cubicBezTo>
                  <a:pt x="1985" y="9484"/>
                  <a:pt x="1828" y="9641"/>
                  <a:pt x="1607" y="9641"/>
                </a:cubicBezTo>
                <a:lnTo>
                  <a:pt x="347" y="9641"/>
                </a:lnTo>
                <a:cubicBezTo>
                  <a:pt x="253" y="9641"/>
                  <a:pt x="158" y="9673"/>
                  <a:pt x="95" y="9799"/>
                </a:cubicBezTo>
                <a:cubicBezTo>
                  <a:pt x="0" y="9862"/>
                  <a:pt x="0" y="9988"/>
                  <a:pt x="32" y="10114"/>
                </a:cubicBezTo>
                <a:cubicBezTo>
                  <a:pt x="410" y="11059"/>
                  <a:pt x="1292" y="11689"/>
                  <a:pt x="2300" y="11689"/>
                </a:cubicBezTo>
                <a:cubicBezTo>
                  <a:pt x="3182" y="11689"/>
                  <a:pt x="4065" y="11122"/>
                  <a:pt x="4443" y="10303"/>
                </a:cubicBezTo>
                <a:lnTo>
                  <a:pt x="7278" y="10303"/>
                </a:lnTo>
                <a:cubicBezTo>
                  <a:pt x="7688" y="11122"/>
                  <a:pt x="8507" y="11689"/>
                  <a:pt x="9452" y="11689"/>
                </a:cubicBezTo>
                <a:cubicBezTo>
                  <a:pt x="10492" y="11689"/>
                  <a:pt x="11342" y="11059"/>
                  <a:pt x="11689" y="10114"/>
                </a:cubicBezTo>
                <a:cubicBezTo>
                  <a:pt x="11752" y="9988"/>
                  <a:pt x="11752" y="9862"/>
                  <a:pt x="11657" y="9799"/>
                </a:cubicBezTo>
                <a:cubicBezTo>
                  <a:pt x="11594" y="9704"/>
                  <a:pt x="11500" y="9641"/>
                  <a:pt x="11374" y="9641"/>
                </a:cubicBezTo>
                <a:lnTo>
                  <a:pt x="10114" y="9641"/>
                </a:lnTo>
                <a:cubicBezTo>
                  <a:pt x="9925" y="9641"/>
                  <a:pt x="9767" y="9484"/>
                  <a:pt x="9767" y="9295"/>
                </a:cubicBezTo>
                <a:cubicBezTo>
                  <a:pt x="9767" y="9074"/>
                  <a:pt x="9925" y="8917"/>
                  <a:pt x="10114" y="8917"/>
                </a:cubicBezTo>
                <a:lnTo>
                  <a:pt x="11374" y="8917"/>
                </a:lnTo>
                <a:cubicBezTo>
                  <a:pt x="11500" y="8917"/>
                  <a:pt x="11594" y="8885"/>
                  <a:pt x="11657" y="8759"/>
                </a:cubicBezTo>
                <a:cubicBezTo>
                  <a:pt x="11752" y="8696"/>
                  <a:pt x="11752" y="8570"/>
                  <a:pt x="11689" y="8444"/>
                </a:cubicBezTo>
                <a:cubicBezTo>
                  <a:pt x="11342" y="7499"/>
                  <a:pt x="10429" y="6869"/>
                  <a:pt x="9452" y="6869"/>
                </a:cubicBezTo>
                <a:cubicBezTo>
                  <a:pt x="8538" y="6869"/>
                  <a:pt x="7688" y="7436"/>
                  <a:pt x="7278" y="8255"/>
                </a:cubicBezTo>
                <a:lnTo>
                  <a:pt x="6238" y="8255"/>
                </a:lnTo>
                <a:lnTo>
                  <a:pt x="6238" y="6176"/>
                </a:lnTo>
                <a:lnTo>
                  <a:pt x="8633" y="6176"/>
                </a:lnTo>
                <a:cubicBezTo>
                  <a:pt x="8822" y="6176"/>
                  <a:pt x="8979" y="6018"/>
                  <a:pt x="8979" y="5829"/>
                </a:cubicBezTo>
                <a:cubicBezTo>
                  <a:pt x="8979" y="4506"/>
                  <a:pt x="8192" y="3403"/>
                  <a:pt x="7058" y="2931"/>
                </a:cubicBezTo>
                <a:cubicBezTo>
                  <a:pt x="7341" y="2616"/>
                  <a:pt x="7562" y="2175"/>
                  <a:pt x="7562" y="1670"/>
                </a:cubicBezTo>
                <a:cubicBezTo>
                  <a:pt x="7562" y="725"/>
                  <a:pt x="6806" y="1"/>
                  <a:pt x="5860"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55" name="Google Shape;1341;g30332b4311d_0_5715">
            <a:extLst>
              <a:ext uri="{FF2B5EF4-FFF2-40B4-BE49-F238E27FC236}">
                <a16:creationId xmlns:a16="http://schemas.microsoft.com/office/drawing/2014/main" id="{B0E2E7FB-D21B-EB0D-A8DD-9E4A401AE2EA}"/>
              </a:ext>
            </a:extLst>
          </p:cNvPr>
          <p:cNvGrpSpPr/>
          <p:nvPr/>
        </p:nvGrpSpPr>
        <p:grpSpPr>
          <a:xfrm>
            <a:off x="7515662" y="3319316"/>
            <a:ext cx="334948" cy="334977"/>
            <a:chOff x="-34032200" y="2634975"/>
            <a:chExt cx="292225" cy="292250"/>
          </a:xfrm>
          <a:solidFill>
            <a:srgbClr val="333333"/>
          </a:solidFill>
        </p:grpSpPr>
        <p:sp>
          <p:nvSpPr>
            <p:cNvPr id="133" name="Google Shape;1342;g30332b4311d_0_5715">
              <a:extLst>
                <a:ext uri="{FF2B5EF4-FFF2-40B4-BE49-F238E27FC236}">
                  <a16:creationId xmlns:a16="http://schemas.microsoft.com/office/drawing/2014/main" id="{9D593878-5A89-F543-1F22-02CD9FE3ACF1}"/>
                </a:ext>
              </a:extLst>
            </p:cNvPr>
            <p:cNvSpPr/>
            <p:nvPr/>
          </p:nvSpPr>
          <p:spPr>
            <a:xfrm>
              <a:off x="-34032200" y="2634975"/>
              <a:ext cx="292225" cy="292250"/>
            </a:xfrm>
            <a:custGeom>
              <a:avLst/>
              <a:gdLst/>
              <a:ahLst/>
              <a:cxnLst/>
              <a:rect l="l" t="t" r="r" b="b"/>
              <a:pathLst>
                <a:path w="11689" h="11690" extrusionOk="0">
                  <a:moveTo>
                    <a:pt x="5766" y="662"/>
                  </a:moveTo>
                  <a:cubicBezTo>
                    <a:pt x="8602" y="662"/>
                    <a:pt x="10933" y="2962"/>
                    <a:pt x="10933" y="5798"/>
                  </a:cubicBezTo>
                  <a:cubicBezTo>
                    <a:pt x="10933" y="6806"/>
                    <a:pt x="10649" y="7783"/>
                    <a:pt x="10114" y="8602"/>
                  </a:cubicBezTo>
                  <a:lnTo>
                    <a:pt x="10145" y="8444"/>
                  </a:lnTo>
                  <a:cubicBezTo>
                    <a:pt x="10177" y="8350"/>
                    <a:pt x="10145" y="8224"/>
                    <a:pt x="10082" y="8129"/>
                  </a:cubicBezTo>
                  <a:cubicBezTo>
                    <a:pt x="9988" y="8066"/>
                    <a:pt x="9862" y="8035"/>
                    <a:pt x="9767" y="8035"/>
                  </a:cubicBezTo>
                  <a:lnTo>
                    <a:pt x="9641" y="8066"/>
                  </a:lnTo>
                  <a:cubicBezTo>
                    <a:pt x="10019" y="7405"/>
                    <a:pt x="10240" y="6617"/>
                    <a:pt x="10240" y="5829"/>
                  </a:cubicBezTo>
                  <a:cubicBezTo>
                    <a:pt x="10240" y="3372"/>
                    <a:pt x="8223" y="1356"/>
                    <a:pt x="5766" y="1356"/>
                  </a:cubicBezTo>
                  <a:cubicBezTo>
                    <a:pt x="5136" y="1356"/>
                    <a:pt x="4506" y="1482"/>
                    <a:pt x="3970" y="1765"/>
                  </a:cubicBezTo>
                  <a:cubicBezTo>
                    <a:pt x="3813" y="1828"/>
                    <a:pt x="3718" y="2017"/>
                    <a:pt x="3813" y="2175"/>
                  </a:cubicBezTo>
                  <a:lnTo>
                    <a:pt x="3970" y="2553"/>
                  </a:lnTo>
                  <a:lnTo>
                    <a:pt x="2710" y="2742"/>
                  </a:lnTo>
                  <a:lnTo>
                    <a:pt x="2301" y="2773"/>
                  </a:lnTo>
                  <a:cubicBezTo>
                    <a:pt x="2364" y="2647"/>
                    <a:pt x="2710" y="1324"/>
                    <a:pt x="2742" y="1198"/>
                  </a:cubicBezTo>
                  <a:lnTo>
                    <a:pt x="2836" y="1293"/>
                  </a:lnTo>
                  <a:cubicBezTo>
                    <a:pt x="2898" y="1354"/>
                    <a:pt x="2986" y="1402"/>
                    <a:pt x="3084" y="1402"/>
                  </a:cubicBezTo>
                  <a:cubicBezTo>
                    <a:pt x="3136" y="1402"/>
                    <a:pt x="3191" y="1389"/>
                    <a:pt x="3246" y="1356"/>
                  </a:cubicBezTo>
                  <a:cubicBezTo>
                    <a:pt x="4033" y="883"/>
                    <a:pt x="4915" y="662"/>
                    <a:pt x="5766" y="662"/>
                  </a:cubicBezTo>
                  <a:close/>
                  <a:moveTo>
                    <a:pt x="6144" y="2080"/>
                  </a:moveTo>
                  <a:cubicBezTo>
                    <a:pt x="7940" y="2238"/>
                    <a:pt x="9358" y="3687"/>
                    <a:pt x="9515" y="5451"/>
                  </a:cubicBezTo>
                  <a:lnTo>
                    <a:pt x="9200" y="5451"/>
                  </a:lnTo>
                  <a:cubicBezTo>
                    <a:pt x="9011" y="5451"/>
                    <a:pt x="8854" y="5609"/>
                    <a:pt x="8854" y="5829"/>
                  </a:cubicBezTo>
                  <a:cubicBezTo>
                    <a:pt x="8854" y="6018"/>
                    <a:pt x="9011" y="6176"/>
                    <a:pt x="9200" y="6176"/>
                  </a:cubicBezTo>
                  <a:lnTo>
                    <a:pt x="9515" y="6176"/>
                  </a:lnTo>
                  <a:cubicBezTo>
                    <a:pt x="9452" y="6932"/>
                    <a:pt x="9169" y="7657"/>
                    <a:pt x="8665" y="8255"/>
                  </a:cubicBezTo>
                  <a:lnTo>
                    <a:pt x="6995" y="8570"/>
                  </a:lnTo>
                  <a:cubicBezTo>
                    <a:pt x="6900" y="8602"/>
                    <a:pt x="6806" y="8665"/>
                    <a:pt x="6774" y="8759"/>
                  </a:cubicBezTo>
                  <a:cubicBezTo>
                    <a:pt x="6743" y="8885"/>
                    <a:pt x="6743" y="9011"/>
                    <a:pt x="6806" y="9074"/>
                  </a:cubicBezTo>
                  <a:lnTo>
                    <a:pt x="6995" y="9389"/>
                  </a:lnTo>
                  <a:cubicBezTo>
                    <a:pt x="6743" y="9484"/>
                    <a:pt x="6459" y="9547"/>
                    <a:pt x="6176" y="9547"/>
                  </a:cubicBezTo>
                  <a:lnTo>
                    <a:pt x="6176" y="9232"/>
                  </a:lnTo>
                  <a:cubicBezTo>
                    <a:pt x="6176" y="9043"/>
                    <a:pt x="6018" y="8885"/>
                    <a:pt x="5829" y="8885"/>
                  </a:cubicBezTo>
                  <a:cubicBezTo>
                    <a:pt x="5640" y="8885"/>
                    <a:pt x="5483" y="9043"/>
                    <a:pt x="5483" y="9232"/>
                  </a:cubicBezTo>
                  <a:lnTo>
                    <a:pt x="5483" y="9547"/>
                  </a:lnTo>
                  <a:cubicBezTo>
                    <a:pt x="3655" y="9389"/>
                    <a:pt x="2238" y="7940"/>
                    <a:pt x="2080" y="6176"/>
                  </a:cubicBezTo>
                  <a:lnTo>
                    <a:pt x="2395" y="6176"/>
                  </a:lnTo>
                  <a:cubicBezTo>
                    <a:pt x="2584" y="6176"/>
                    <a:pt x="2742" y="6018"/>
                    <a:pt x="2742" y="5829"/>
                  </a:cubicBezTo>
                  <a:cubicBezTo>
                    <a:pt x="2742" y="5609"/>
                    <a:pt x="2584" y="5451"/>
                    <a:pt x="2395" y="5451"/>
                  </a:cubicBezTo>
                  <a:lnTo>
                    <a:pt x="2080" y="5451"/>
                  </a:lnTo>
                  <a:cubicBezTo>
                    <a:pt x="2175" y="4727"/>
                    <a:pt x="2427" y="3971"/>
                    <a:pt x="2962" y="3372"/>
                  </a:cubicBezTo>
                  <a:lnTo>
                    <a:pt x="4474" y="3183"/>
                  </a:lnTo>
                  <a:cubicBezTo>
                    <a:pt x="4600" y="3183"/>
                    <a:pt x="4663" y="3088"/>
                    <a:pt x="4726" y="3025"/>
                  </a:cubicBezTo>
                  <a:cubicBezTo>
                    <a:pt x="4758" y="2931"/>
                    <a:pt x="4758" y="2836"/>
                    <a:pt x="4726" y="2710"/>
                  </a:cubicBezTo>
                  <a:lnTo>
                    <a:pt x="4506" y="2269"/>
                  </a:lnTo>
                  <a:cubicBezTo>
                    <a:pt x="4789" y="2143"/>
                    <a:pt x="5104" y="2112"/>
                    <a:pt x="5420" y="2080"/>
                  </a:cubicBezTo>
                  <a:lnTo>
                    <a:pt x="5420" y="2395"/>
                  </a:lnTo>
                  <a:cubicBezTo>
                    <a:pt x="5420" y="2584"/>
                    <a:pt x="5577" y="2742"/>
                    <a:pt x="5766" y="2742"/>
                  </a:cubicBezTo>
                  <a:cubicBezTo>
                    <a:pt x="5987" y="2742"/>
                    <a:pt x="6144" y="2584"/>
                    <a:pt x="6144" y="2395"/>
                  </a:cubicBezTo>
                  <a:lnTo>
                    <a:pt x="6144" y="2080"/>
                  </a:lnTo>
                  <a:close/>
                  <a:moveTo>
                    <a:pt x="1607" y="2899"/>
                  </a:moveTo>
                  <a:lnTo>
                    <a:pt x="1544" y="3151"/>
                  </a:lnTo>
                  <a:cubicBezTo>
                    <a:pt x="1481" y="3246"/>
                    <a:pt x="1544" y="3372"/>
                    <a:pt x="1607" y="3466"/>
                  </a:cubicBezTo>
                  <a:cubicBezTo>
                    <a:pt x="1670" y="3529"/>
                    <a:pt x="1796" y="3561"/>
                    <a:pt x="1922" y="3561"/>
                  </a:cubicBezTo>
                  <a:lnTo>
                    <a:pt x="1985" y="3561"/>
                  </a:lnTo>
                  <a:cubicBezTo>
                    <a:pt x="1607" y="4254"/>
                    <a:pt x="1387" y="5042"/>
                    <a:pt x="1387" y="5861"/>
                  </a:cubicBezTo>
                  <a:cubicBezTo>
                    <a:pt x="1387" y="8287"/>
                    <a:pt x="3372" y="10303"/>
                    <a:pt x="5829" y="10303"/>
                  </a:cubicBezTo>
                  <a:cubicBezTo>
                    <a:pt x="6459" y="10303"/>
                    <a:pt x="7089" y="10177"/>
                    <a:pt x="7688" y="9925"/>
                  </a:cubicBezTo>
                  <a:cubicBezTo>
                    <a:pt x="7751" y="9862"/>
                    <a:pt x="7845" y="9799"/>
                    <a:pt x="7877" y="9704"/>
                  </a:cubicBezTo>
                  <a:cubicBezTo>
                    <a:pt x="7908" y="9641"/>
                    <a:pt x="7877" y="9515"/>
                    <a:pt x="7845" y="9452"/>
                  </a:cubicBezTo>
                  <a:lnTo>
                    <a:pt x="7688" y="9200"/>
                  </a:lnTo>
                  <a:lnTo>
                    <a:pt x="9421" y="8854"/>
                  </a:lnTo>
                  <a:lnTo>
                    <a:pt x="9421" y="8854"/>
                  </a:lnTo>
                  <a:cubicBezTo>
                    <a:pt x="9326" y="9200"/>
                    <a:pt x="9074" y="10177"/>
                    <a:pt x="9011" y="10492"/>
                  </a:cubicBezTo>
                  <a:lnTo>
                    <a:pt x="8759" y="10303"/>
                  </a:lnTo>
                  <a:cubicBezTo>
                    <a:pt x="8708" y="10235"/>
                    <a:pt x="8640" y="10204"/>
                    <a:pt x="8567" y="10204"/>
                  </a:cubicBezTo>
                  <a:cubicBezTo>
                    <a:pt x="8505" y="10204"/>
                    <a:pt x="8439" y="10228"/>
                    <a:pt x="8381" y="10271"/>
                  </a:cubicBezTo>
                  <a:cubicBezTo>
                    <a:pt x="7593" y="10744"/>
                    <a:pt x="6680" y="10965"/>
                    <a:pt x="5829" y="10965"/>
                  </a:cubicBezTo>
                  <a:cubicBezTo>
                    <a:pt x="2994" y="10965"/>
                    <a:pt x="662" y="8665"/>
                    <a:pt x="662" y="5829"/>
                  </a:cubicBezTo>
                  <a:cubicBezTo>
                    <a:pt x="662" y="4758"/>
                    <a:pt x="977" y="3781"/>
                    <a:pt x="1607" y="2899"/>
                  </a:cubicBezTo>
                  <a:close/>
                  <a:moveTo>
                    <a:pt x="5766" y="1"/>
                  </a:moveTo>
                  <a:cubicBezTo>
                    <a:pt x="4884" y="1"/>
                    <a:pt x="3970" y="221"/>
                    <a:pt x="3151" y="662"/>
                  </a:cubicBezTo>
                  <a:lnTo>
                    <a:pt x="2836" y="316"/>
                  </a:lnTo>
                  <a:cubicBezTo>
                    <a:pt x="2765" y="245"/>
                    <a:pt x="2677" y="210"/>
                    <a:pt x="2597" y="210"/>
                  </a:cubicBezTo>
                  <a:cubicBezTo>
                    <a:pt x="2570" y="210"/>
                    <a:pt x="2545" y="214"/>
                    <a:pt x="2521" y="221"/>
                  </a:cubicBezTo>
                  <a:cubicBezTo>
                    <a:pt x="2395" y="253"/>
                    <a:pt x="2301" y="347"/>
                    <a:pt x="2269" y="473"/>
                  </a:cubicBezTo>
                  <a:lnTo>
                    <a:pt x="1985" y="1450"/>
                  </a:lnTo>
                  <a:cubicBezTo>
                    <a:pt x="694" y="2553"/>
                    <a:pt x="1" y="4160"/>
                    <a:pt x="1" y="5829"/>
                  </a:cubicBezTo>
                  <a:cubicBezTo>
                    <a:pt x="1" y="7342"/>
                    <a:pt x="599" y="8854"/>
                    <a:pt x="1733" y="9956"/>
                  </a:cubicBezTo>
                  <a:cubicBezTo>
                    <a:pt x="2836" y="11059"/>
                    <a:pt x="4285" y="11689"/>
                    <a:pt x="5861" y="11689"/>
                  </a:cubicBezTo>
                  <a:cubicBezTo>
                    <a:pt x="6774" y="11689"/>
                    <a:pt x="7719" y="11437"/>
                    <a:pt x="8539" y="11028"/>
                  </a:cubicBezTo>
                  <a:lnTo>
                    <a:pt x="8980" y="11406"/>
                  </a:lnTo>
                  <a:cubicBezTo>
                    <a:pt x="9027" y="11477"/>
                    <a:pt x="9110" y="11512"/>
                    <a:pt x="9201" y="11512"/>
                  </a:cubicBezTo>
                  <a:cubicBezTo>
                    <a:pt x="9232" y="11512"/>
                    <a:pt x="9263" y="11508"/>
                    <a:pt x="9295" y="11500"/>
                  </a:cubicBezTo>
                  <a:cubicBezTo>
                    <a:pt x="9421" y="11437"/>
                    <a:pt x="9484" y="11374"/>
                    <a:pt x="9515" y="11248"/>
                  </a:cubicBezTo>
                  <a:lnTo>
                    <a:pt x="9799" y="10114"/>
                  </a:lnTo>
                  <a:cubicBezTo>
                    <a:pt x="10996" y="9011"/>
                    <a:pt x="11689" y="7468"/>
                    <a:pt x="11689" y="5861"/>
                  </a:cubicBezTo>
                  <a:cubicBezTo>
                    <a:pt x="11658" y="2616"/>
                    <a:pt x="9011" y="1"/>
                    <a:pt x="5766"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4" name="Google Shape;1343;g30332b4311d_0_5715">
              <a:extLst>
                <a:ext uri="{FF2B5EF4-FFF2-40B4-BE49-F238E27FC236}">
                  <a16:creationId xmlns:a16="http://schemas.microsoft.com/office/drawing/2014/main" id="{FF8E5580-438D-BAB8-12E1-0C08FF332C2B}"/>
                </a:ext>
              </a:extLst>
            </p:cNvPr>
            <p:cNvSpPr/>
            <p:nvPr/>
          </p:nvSpPr>
          <p:spPr>
            <a:xfrm>
              <a:off x="-33947125" y="2735800"/>
              <a:ext cx="51200" cy="86675"/>
            </a:xfrm>
            <a:custGeom>
              <a:avLst/>
              <a:gdLst/>
              <a:ahLst/>
              <a:cxnLst/>
              <a:rect l="l" t="t" r="r" b="b"/>
              <a:pathLst>
                <a:path w="2048" h="3467" extrusionOk="0">
                  <a:moveTo>
                    <a:pt x="1040" y="1"/>
                  </a:moveTo>
                  <a:cubicBezTo>
                    <a:pt x="473" y="1"/>
                    <a:pt x="0" y="473"/>
                    <a:pt x="0" y="1040"/>
                  </a:cubicBezTo>
                  <a:cubicBezTo>
                    <a:pt x="0" y="1229"/>
                    <a:pt x="158" y="1387"/>
                    <a:pt x="378" y="1387"/>
                  </a:cubicBezTo>
                  <a:cubicBezTo>
                    <a:pt x="567" y="1387"/>
                    <a:pt x="725" y="1229"/>
                    <a:pt x="725" y="1040"/>
                  </a:cubicBezTo>
                  <a:cubicBezTo>
                    <a:pt x="725" y="851"/>
                    <a:pt x="882" y="662"/>
                    <a:pt x="1071" y="662"/>
                  </a:cubicBezTo>
                  <a:cubicBezTo>
                    <a:pt x="1292" y="662"/>
                    <a:pt x="1449" y="851"/>
                    <a:pt x="1449" y="1040"/>
                  </a:cubicBezTo>
                  <a:lnTo>
                    <a:pt x="1449" y="1292"/>
                  </a:lnTo>
                  <a:cubicBezTo>
                    <a:pt x="1449" y="1418"/>
                    <a:pt x="1355" y="1544"/>
                    <a:pt x="1229" y="1639"/>
                  </a:cubicBezTo>
                  <a:lnTo>
                    <a:pt x="599" y="1954"/>
                  </a:lnTo>
                  <a:cubicBezTo>
                    <a:pt x="252" y="2111"/>
                    <a:pt x="63" y="2458"/>
                    <a:pt x="63" y="2836"/>
                  </a:cubicBezTo>
                  <a:lnTo>
                    <a:pt x="63" y="3119"/>
                  </a:lnTo>
                  <a:cubicBezTo>
                    <a:pt x="0" y="3372"/>
                    <a:pt x="158" y="3466"/>
                    <a:pt x="315" y="3466"/>
                  </a:cubicBezTo>
                  <a:lnTo>
                    <a:pt x="1701" y="3466"/>
                  </a:lnTo>
                  <a:cubicBezTo>
                    <a:pt x="1891" y="3466"/>
                    <a:pt x="2048" y="3309"/>
                    <a:pt x="2048" y="3119"/>
                  </a:cubicBezTo>
                  <a:cubicBezTo>
                    <a:pt x="2048" y="2930"/>
                    <a:pt x="1891" y="2773"/>
                    <a:pt x="1701" y="2773"/>
                  </a:cubicBezTo>
                  <a:lnTo>
                    <a:pt x="693" y="2773"/>
                  </a:lnTo>
                  <a:cubicBezTo>
                    <a:pt x="725" y="2678"/>
                    <a:pt x="756" y="2584"/>
                    <a:pt x="882" y="2521"/>
                  </a:cubicBezTo>
                  <a:lnTo>
                    <a:pt x="1512" y="2206"/>
                  </a:lnTo>
                  <a:cubicBezTo>
                    <a:pt x="1859" y="2048"/>
                    <a:pt x="2048" y="1702"/>
                    <a:pt x="2048" y="1292"/>
                  </a:cubicBezTo>
                  <a:lnTo>
                    <a:pt x="2048" y="1040"/>
                  </a:lnTo>
                  <a:cubicBezTo>
                    <a:pt x="2048" y="473"/>
                    <a:pt x="1575" y="1"/>
                    <a:pt x="1040"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5" name="Google Shape;1344;g30332b4311d_0_5715">
              <a:extLst>
                <a:ext uri="{FF2B5EF4-FFF2-40B4-BE49-F238E27FC236}">
                  <a16:creationId xmlns:a16="http://schemas.microsoft.com/office/drawing/2014/main" id="{86C0D37B-8124-6295-63CF-769824F4E71F}"/>
                </a:ext>
              </a:extLst>
            </p:cNvPr>
            <p:cNvSpPr/>
            <p:nvPr/>
          </p:nvSpPr>
          <p:spPr>
            <a:xfrm>
              <a:off x="-33878600" y="2737375"/>
              <a:ext cx="52000" cy="86675"/>
            </a:xfrm>
            <a:custGeom>
              <a:avLst/>
              <a:gdLst/>
              <a:ahLst/>
              <a:cxnLst/>
              <a:rect l="l" t="t" r="r" b="b"/>
              <a:pathLst>
                <a:path w="2080" h="3467" extrusionOk="0">
                  <a:moveTo>
                    <a:pt x="347" y="1"/>
                  </a:moveTo>
                  <a:cubicBezTo>
                    <a:pt x="158" y="1"/>
                    <a:pt x="0" y="158"/>
                    <a:pt x="0" y="347"/>
                  </a:cubicBezTo>
                  <a:lnTo>
                    <a:pt x="0" y="1733"/>
                  </a:lnTo>
                  <a:cubicBezTo>
                    <a:pt x="0" y="1922"/>
                    <a:pt x="158" y="2080"/>
                    <a:pt x="347" y="2080"/>
                  </a:cubicBezTo>
                  <a:lnTo>
                    <a:pt x="1355" y="2080"/>
                  </a:lnTo>
                  <a:lnTo>
                    <a:pt x="1355" y="3088"/>
                  </a:lnTo>
                  <a:cubicBezTo>
                    <a:pt x="1355" y="3309"/>
                    <a:pt x="1512" y="3466"/>
                    <a:pt x="1733" y="3466"/>
                  </a:cubicBezTo>
                  <a:cubicBezTo>
                    <a:pt x="1922" y="3466"/>
                    <a:pt x="2079" y="3309"/>
                    <a:pt x="2079" y="3088"/>
                  </a:cubicBezTo>
                  <a:lnTo>
                    <a:pt x="2079" y="1733"/>
                  </a:lnTo>
                  <a:lnTo>
                    <a:pt x="2079" y="347"/>
                  </a:lnTo>
                  <a:cubicBezTo>
                    <a:pt x="2079" y="158"/>
                    <a:pt x="1922" y="1"/>
                    <a:pt x="1733" y="1"/>
                  </a:cubicBezTo>
                  <a:cubicBezTo>
                    <a:pt x="1512" y="1"/>
                    <a:pt x="1355" y="158"/>
                    <a:pt x="1355" y="347"/>
                  </a:cubicBezTo>
                  <a:lnTo>
                    <a:pt x="1355" y="1355"/>
                  </a:lnTo>
                  <a:lnTo>
                    <a:pt x="693" y="1355"/>
                  </a:lnTo>
                  <a:lnTo>
                    <a:pt x="693" y="347"/>
                  </a:lnTo>
                  <a:cubicBezTo>
                    <a:pt x="693" y="158"/>
                    <a:pt x="536" y="1"/>
                    <a:pt x="347"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2702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Lean Model Key Principles</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834006" y="1572317"/>
            <a:ext cx="9473775" cy="4014383"/>
          </a:xfrm>
        </p:spPr>
        <p:txBody>
          <a:bodyPr/>
          <a:lstStyle/>
          <a:p>
            <a:pPr marL="457200" indent="-457200" algn="just">
              <a:buFont typeface="+mj-lt"/>
              <a:buAutoNum type="arabicPeriod"/>
            </a:pPr>
            <a:r>
              <a:rPr lang="en-US" b="1" dirty="0"/>
              <a:t>Value</a:t>
            </a:r>
            <a:r>
              <a:rPr lang="en-US" dirty="0"/>
              <a:t>: Identify what your customers truly value and ensure your business operations focus on delivering that value.</a:t>
            </a:r>
          </a:p>
          <a:p>
            <a:pPr marL="457200" indent="-457200" algn="just">
              <a:buFont typeface="+mj-lt"/>
              <a:buAutoNum type="arabicPeriod"/>
            </a:pPr>
            <a:r>
              <a:rPr lang="en-US" b="1" dirty="0"/>
              <a:t>Value Stream</a:t>
            </a:r>
            <a:r>
              <a:rPr lang="en-US" dirty="0"/>
              <a:t>: Map out every step in your process (the "value stream") and identify which steps add value to the customer and which do not.</a:t>
            </a:r>
          </a:p>
          <a:p>
            <a:pPr marL="457200" indent="-457200" algn="just">
              <a:buFont typeface="+mj-lt"/>
              <a:buAutoNum type="arabicPeriod"/>
            </a:pPr>
            <a:r>
              <a:rPr lang="en-US" b="1" dirty="0"/>
              <a:t>Flow</a:t>
            </a:r>
            <a:r>
              <a:rPr lang="en-US" dirty="0"/>
              <a:t>: Ensure smooth, uninterrupted workflows by eliminating bottlenecks and reducing delays between processes.</a:t>
            </a:r>
          </a:p>
          <a:p>
            <a:pPr marL="457200" indent="-457200" algn="just">
              <a:buFont typeface="+mj-lt"/>
              <a:buAutoNum type="arabicPeriod"/>
            </a:pPr>
            <a:r>
              <a:rPr lang="en-US" b="1" dirty="0"/>
              <a:t>Pull System</a:t>
            </a:r>
            <a:r>
              <a:rPr lang="en-US" dirty="0"/>
              <a:t>: Implement a pull-based system where work is only initiated when there is demand, preventing overproduction.</a:t>
            </a:r>
          </a:p>
          <a:p>
            <a:pPr marL="457200" indent="-457200" algn="just">
              <a:buFont typeface="+mj-lt"/>
              <a:buAutoNum type="arabicPeriod"/>
            </a:pPr>
            <a:r>
              <a:rPr lang="en-US" b="1" dirty="0"/>
              <a:t>Continuous Improvement </a:t>
            </a:r>
            <a:r>
              <a:rPr lang="en-US" dirty="0"/>
              <a:t>(Kaizen): Lean is built on the foundation of Kaizen, or continuous, incremental improvements in all areas of your business.</a:t>
            </a:r>
          </a:p>
        </p:txBody>
      </p:sp>
    </p:spTree>
    <p:extLst>
      <p:ext uri="{BB962C8B-B14F-4D97-AF65-F5344CB8AC3E}">
        <p14:creationId xmlns:p14="http://schemas.microsoft.com/office/powerpoint/2010/main" val="3601953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Introduction to Operations and Resource Management</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704105" y="1402634"/>
            <a:ext cx="4761436" cy="4671588"/>
          </a:xfrm>
        </p:spPr>
        <p:txBody>
          <a:bodyPr/>
          <a:lstStyle/>
          <a:p>
            <a:pPr marL="0" indent="0"/>
            <a:r>
              <a:rPr lang="en-US" dirty="0"/>
              <a:t>Designed specifically for under-represented entrepreneurs, Module 10 equips learners with practical tools, skills, and strategies to help them streamline operations, manage resources wisely, and prepare their businesses for sustainable growth</a:t>
            </a:r>
            <a:endParaRPr lang="en-US" dirty="0">
              <a:latin typeface="Calibri"/>
              <a:ea typeface="Calibri"/>
              <a:cs typeface="Calibri"/>
              <a:sym typeface="Calibri"/>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Supply Chain Management and Optimization</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Operational Efficiency and Scalability Strategies</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US" dirty="0"/>
              <a:t>Managing Quality and Continuous Performance Improvement</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a:xfrm>
            <a:off x="789607" y="383586"/>
            <a:ext cx="9769598" cy="720752"/>
          </a:xfrm>
        </p:spPr>
        <p:txBody>
          <a:bodyPr/>
          <a:lstStyle/>
          <a:p>
            <a:r>
              <a:rPr lang="en-US" dirty="0"/>
              <a:t>Module Overview</a:t>
            </a:r>
          </a:p>
        </p:txBody>
      </p:sp>
      <p:sp>
        <p:nvSpPr>
          <p:cNvPr id="3" name="Text Placeholder 2">
            <a:extLst>
              <a:ext uri="{FF2B5EF4-FFF2-40B4-BE49-F238E27FC236}">
                <a16:creationId xmlns:a16="http://schemas.microsoft.com/office/drawing/2014/main" id="{7FB2BC47-6401-D60F-2196-CDEE3491DB96}"/>
              </a:ext>
            </a:extLst>
          </p:cNvPr>
          <p:cNvSpPr>
            <a:spLocks noGrp="1"/>
          </p:cNvSpPr>
          <p:nvPr>
            <p:ph type="body" sz="quarter" idx="36"/>
          </p:nvPr>
        </p:nvSpPr>
        <p:spPr/>
        <p:txBody>
          <a:bodyPr/>
          <a:lstStyle/>
          <a:p>
            <a:r>
              <a:rPr lang="en-US" dirty="0"/>
              <a:t>Reflection and Self Assessment</a:t>
            </a:r>
          </a:p>
        </p:txBody>
      </p:sp>
      <p:sp>
        <p:nvSpPr>
          <p:cNvPr id="5" name="Text Placeholder 4">
            <a:extLst>
              <a:ext uri="{FF2B5EF4-FFF2-40B4-BE49-F238E27FC236}">
                <a16:creationId xmlns:a16="http://schemas.microsoft.com/office/drawing/2014/main" id="{F04DA846-E2C2-258E-235F-FC2A4F793BB1}"/>
              </a:ext>
            </a:extLst>
          </p:cNvPr>
          <p:cNvSpPr>
            <a:spLocks noGrp="1"/>
          </p:cNvSpPr>
          <p:nvPr>
            <p:ph type="body" sz="quarter" idx="35"/>
          </p:nvPr>
        </p:nvSpPr>
        <p:spPr/>
        <p:txBody>
          <a:bodyPr/>
          <a:lstStyle/>
          <a:p>
            <a:r>
              <a:rPr lang="en-US"/>
              <a:t>05</a:t>
            </a:r>
            <a:endParaRPr lang="en-US" dirty="0"/>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58323" y="509569"/>
            <a:ext cx="5660571" cy="4157824"/>
          </a:xfrm>
        </p:spPr>
        <p:txBody>
          <a:bodyPr/>
          <a:lstStyle/>
          <a:p>
            <a:pPr marL="0" indent="0"/>
            <a:r>
              <a:rPr lang="en-US" b="1" dirty="0"/>
              <a:t>Scenario</a:t>
            </a:r>
            <a:r>
              <a:rPr lang="en-US" dirty="0"/>
              <a:t>:  A small food delivery startup struggled with operational inefficiencies due to poor resource allocation and lack                 of a structured supply chain.</a:t>
            </a:r>
          </a:p>
          <a:p>
            <a:pPr marL="0" indent="0"/>
            <a:r>
              <a:rPr lang="en-US" b="1" dirty="0"/>
              <a:t>Key Challenges</a:t>
            </a:r>
            <a:r>
              <a:rPr lang="en-US" dirty="0"/>
              <a:t>:</a:t>
            </a:r>
          </a:p>
          <a:p>
            <a:pPr marL="342900" lvl="1" indent="-342900">
              <a:buFont typeface="Arial" panose="020B0604020202020204" pitchFamily="34" charset="0"/>
              <a:buChar char="•"/>
            </a:pPr>
            <a:r>
              <a:rPr lang="en-US" sz="2400" spc="0" dirty="0">
                <a:latin typeface="+mn-lt"/>
              </a:rPr>
              <a:t>Overstaffing during low-demand periods and understaffing during peak times.</a:t>
            </a:r>
          </a:p>
          <a:p>
            <a:pPr marL="342900" lvl="1" indent="-342900">
              <a:buFont typeface="Arial" panose="020B0604020202020204" pitchFamily="34" charset="0"/>
              <a:buChar char="•"/>
            </a:pPr>
            <a:r>
              <a:rPr lang="en-US" sz="2400" spc="0" dirty="0">
                <a:latin typeface="+mn-lt"/>
              </a:rPr>
              <a:t>Inventory mismanagement = waste.</a:t>
            </a:r>
          </a:p>
          <a:p>
            <a:pPr marL="342900" lvl="1" indent="-342900">
              <a:buFont typeface="Arial" panose="020B0604020202020204" pitchFamily="34" charset="0"/>
              <a:buChar char="•"/>
            </a:pPr>
            <a:r>
              <a:rPr lang="en-US" sz="2400" spc="0" dirty="0">
                <a:latin typeface="+mn-lt"/>
              </a:rPr>
              <a:t>Lack of automation = delays in orders.</a:t>
            </a:r>
          </a:p>
          <a:p>
            <a:pPr marL="0" indent="0"/>
            <a:r>
              <a:rPr lang="en-US" b="1" dirty="0"/>
              <a:t>Outcome</a:t>
            </a:r>
            <a:r>
              <a:rPr lang="en-US" dirty="0"/>
              <a:t>:  The company implemented lean operations, optimized its supply chain, and automated order processes. </a:t>
            </a:r>
          </a:p>
          <a:p>
            <a:pPr marL="804863" indent="0"/>
            <a:r>
              <a:rPr lang="en-US" dirty="0"/>
              <a:t>These changes impacted operations and are expected to improve profitability and scalability.</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368630" y="230178"/>
            <a:ext cx="4990998" cy="740451"/>
          </a:xfrm>
        </p:spPr>
        <p:txBody>
          <a:bodyPr/>
          <a:lstStyle/>
          <a:p>
            <a:r>
              <a:rPr lang="en-US" b="1" dirty="0">
                <a:solidFill>
                  <a:srgbClr val="F2A72C"/>
                </a:solidFill>
              </a:rPr>
              <a:t>Example</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a:extLst>
              <a:ext uri="{FF2B5EF4-FFF2-40B4-BE49-F238E27FC236}">
                <a16:creationId xmlns:a16="http://schemas.microsoft.com/office/drawing/2014/main" id="{A634B1A0-34ED-2807-597F-841F00668C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4" t="760" r="150" b="-760"/>
          <a:stretch/>
        </p:blipFill>
        <p:spPr bwMode="auto">
          <a:xfrm>
            <a:off x="6538345" y="1488188"/>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946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77601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The Importance of Resource Allocation</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591780" y="1421808"/>
            <a:ext cx="10181183" cy="4014383"/>
          </a:xfrm>
        </p:spPr>
        <p:txBody>
          <a:bodyPr/>
          <a:lstStyle/>
          <a:p>
            <a:pPr marL="457200" indent="-457200" algn="just">
              <a:buFont typeface="Arial" panose="020B0604020202020204" pitchFamily="34" charset="0"/>
              <a:buChar char="•"/>
            </a:pPr>
            <a:r>
              <a:rPr lang="en-US" dirty="0"/>
              <a:t>Resource Allocation is the process of distributing available resources in the most efficient way to meet business objectives &amp; generate growth or revenue.</a:t>
            </a:r>
          </a:p>
          <a:p>
            <a:pPr marL="457200" indent="-457200" algn="just">
              <a:buFont typeface="Arial" panose="020B0604020202020204" pitchFamily="34" charset="0"/>
              <a:buChar char="•"/>
            </a:pPr>
            <a:r>
              <a:rPr lang="en-US" dirty="0"/>
              <a:t>In startup management, resource allocation or resource management is the scheduling of activities and the resources required by those activities while taking into consideration both the resource availability and the project time.</a:t>
            </a:r>
          </a:p>
          <a:p>
            <a:pPr marL="457200" indent="-457200" algn="just">
              <a:buFont typeface="Arial" panose="020B0604020202020204" pitchFamily="34" charset="0"/>
              <a:buChar char="•"/>
            </a:pPr>
            <a:r>
              <a:rPr lang="en-US" dirty="0"/>
              <a:t>Startups typically have limited capital and personnel, so making strategic decisions on where to allocate resources can make or break the business.</a:t>
            </a:r>
          </a:p>
          <a:p>
            <a:pPr marL="0" indent="0" algn="just"/>
            <a:r>
              <a:rPr lang="en-US" b="1" dirty="0">
                <a:solidFill>
                  <a:srgbClr val="086575"/>
                </a:solidFill>
              </a:rPr>
              <a:t>Key Factors:</a:t>
            </a:r>
          </a:p>
          <a:p>
            <a:pPr marL="914400" lvl="1" indent="-457200" algn="just">
              <a:buFont typeface="+mj-lt"/>
              <a:buAutoNum type="arabicPeriod"/>
            </a:pPr>
            <a:r>
              <a:rPr lang="en-US" sz="2400" spc="0" dirty="0">
                <a:solidFill>
                  <a:srgbClr val="595959"/>
                </a:solidFill>
                <a:latin typeface="+mn-lt"/>
              </a:rPr>
              <a:t>Prioritizing activities that generate value.</a:t>
            </a:r>
          </a:p>
          <a:p>
            <a:pPr marL="914400" lvl="1" indent="-457200" algn="just">
              <a:buFont typeface="+mj-lt"/>
              <a:buAutoNum type="arabicPeriod"/>
            </a:pPr>
            <a:r>
              <a:rPr lang="en-US" sz="2400" spc="0" dirty="0">
                <a:solidFill>
                  <a:srgbClr val="595959"/>
                </a:solidFill>
                <a:latin typeface="+mn-lt"/>
              </a:rPr>
              <a:t>Balancing innovation with operational needs.</a:t>
            </a:r>
          </a:p>
          <a:p>
            <a:pPr marL="914400" lvl="1" indent="-457200" algn="just">
              <a:buFont typeface="+mj-lt"/>
              <a:buAutoNum type="arabicPeriod"/>
            </a:pPr>
            <a:r>
              <a:rPr lang="en-US" sz="2400" spc="0" dirty="0">
                <a:solidFill>
                  <a:srgbClr val="595959"/>
                </a:solidFill>
                <a:latin typeface="+mn-lt"/>
              </a:rPr>
              <a:t>Aligning resources with strategic goals.</a:t>
            </a:r>
          </a:p>
          <a:p>
            <a:pPr marL="457200" indent="-457200" algn="just">
              <a:buFont typeface="+mj-lt"/>
              <a:buAutoNum type="arabicPeriod"/>
            </a:pPr>
            <a:endParaRPr lang="en-US" sz="2200" dirty="0"/>
          </a:p>
        </p:txBody>
      </p:sp>
    </p:spTree>
    <p:extLst>
      <p:ext uri="{BB962C8B-B14F-4D97-AF65-F5344CB8AC3E}">
        <p14:creationId xmlns:p14="http://schemas.microsoft.com/office/powerpoint/2010/main" val="1975404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222443"/>
            <a:ext cx="1172094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384046"/>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Tool: What is a Resource Allocation Matrix </a:t>
            </a:r>
          </a:p>
        </p:txBody>
      </p:sp>
      <p:sp>
        <p:nvSpPr>
          <p:cNvPr id="3" name="Text Placeholder 4">
            <a:extLst>
              <a:ext uri="{FF2B5EF4-FFF2-40B4-BE49-F238E27FC236}">
                <a16:creationId xmlns:a16="http://schemas.microsoft.com/office/drawing/2014/main" id="{0BA40CD8-55C2-8B34-D792-106520732A6C}"/>
              </a:ext>
            </a:extLst>
          </p:cNvPr>
          <p:cNvSpPr txBox="1">
            <a:spLocks/>
          </p:cNvSpPr>
          <p:nvPr/>
        </p:nvSpPr>
        <p:spPr>
          <a:xfrm>
            <a:off x="238172" y="1130171"/>
            <a:ext cx="6245219" cy="401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dirty="0">
                <a:solidFill>
                  <a:srgbClr val="333333"/>
                </a:solidFill>
              </a:rPr>
              <a:t>A visual tool to help businesses see where resources (time, money, personnel) are being invested and identify areas of inefficiency or over-allocation.</a:t>
            </a:r>
          </a:p>
          <a:p>
            <a:pPr marL="0" indent="0" algn="just">
              <a:buNone/>
            </a:pPr>
            <a:r>
              <a:rPr lang="en-US" sz="2400" b="1" dirty="0">
                <a:solidFill>
                  <a:srgbClr val="F2A72C"/>
                </a:solidFill>
              </a:rPr>
              <a:t>How to Use It:</a:t>
            </a:r>
          </a:p>
          <a:p>
            <a:pPr marL="914400" lvl="1" indent="-457200" algn="just"/>
            <a:r>
              <a:rPr lang="en-US" dirty="0">
                <a:solidFill>
                  <a:srgbClr val="333333"/>
                </a:solidFill>
              </a:rPr>
              <a:t>Create a grid with resources on one axis and business functions (e.g., marketing, production) on the other.</a:t>
            </a:r>
          </a:p>
          <a:p>
            <a:pPr marL="914400" lvl="1" indent="-457200" algn="just"/>
            <a:r>
              <a:rPr lang="en-US" dirty="0">
                <a:solidFill>
                  <a:srgbClr val="333333"/>
                </a:solidFill>
              </a:rPr>
              <a:t>Assign percentages or values to indicate how much of each resource is allocated to each function.</a:t>
            </a:r>
          </a:p>
          <a:p>
            <a:pPr marL="914400" lvl="1" indent="-457200" algn="just"/>
            <a:r>
              <a:rPr lang="en-US" dirty="0">
                <a:solidFill>
                  <a:srgbClr val="333333"/>
                </a:solidFill>
              </a:rPr>
              <a:t>Benefits: Helps ensure resources are aligned with business priorities and that the most critical areas are getting adequate support.</a:t>
            </a:r>
          </a:p>
        </p:txBody>
      </p:sp>
      <p:pic>
        <p:nvPicPr>
          <p:cNvPr id="53250" name="Picture 2" descr="Resource allocation 101: How to manage your team's resources | Planio">
            <a:extLst>
              <a:ext uri="{FF2B5EF4-FFF2-40B4-BE49-F238E27FC236}">
                <a16:creationId xmlns:a16="http://schemas.microsoft.com/office/drawing/2014/main" id="{7894DFF5-DB57-F168-6B4C-97DB611EB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2658" y="1993982"/>
            <a:ext cx="5301170" cy="364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657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1168750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Tool: Resource Allocation Matrix - Example</a:t>
            </a:r>
          </a:p>
        </p:txBody>
      </p:sp>
      <p:graphicFrame>
        <p:nvGraphicFramePr>
          <p:cNvPr id="3" name="Table 2">
            <a:extLst>
              <a:ext uri="{FF2B5EF4-FFF2-40B4-BE49-F238E27FC236}">
                <a16:creationId xmlns:a16="http://schemas.microsoft.com/office/drawing/2014/main" id="{75A386EC-59AF-60E1-6A9C-B2F6A3E65E54}"/>
              </a:ext>
            </a:extLst>
          </p:cNvPr>
          <p:cNvGraphicFramePr>
            <a:graphicFrameLocks noGrp="1"/>
          </p:cNvGraphicFramePr>
          <p:nvPr>
            <p:extLst>
              <p:ext uri="{D42A27DB-BD31-4B8C-83A1-F6EECF244321}">
                <p14:modId xmlns:p14="http://schemas.microsoft.com/office/powerpoint/2010/main" val="1320570766"/>
              </p:ext>
            </p:extLst>
          </p:nvPr>
        </p:nvGraphicFramePr>
        <p:xfrm>
          <a:off x="686871" y="2664978"/>
          <a:ext cx="10465651" cy="2966582"/>
        </p:xfrm>
        <a:graphic>
          <a:graphicData uri="http://schemas.openxmlformats.org/drawingml/2006/table">
            <a:tbl>
              <a:tblPr firstRow="1" bandRow="1">
                <a:tableStyleId>{073A0DAA-6AF3-43AB-8588-CEC1D06C72B9}</a:tableStyleId>
              </a:tblPr>
              <a:tblGrid>
                <a:gridCol w="2424321">
                  <a:extLst>
                    <a:ext uri="{9D8B030D-6E8A-4147-A177-3AD203B41FA5}">
                      <a16:colId xmlns:a16="http://schemas.microsoft.com/office/drawing/2014/main" val="2331142471"/>
                    </a:ext>
                  </a:extLst>
                </a:gridCol>
                <a:gridCol w="1349298">
                  <a:extLst>
                    <a:ext uri="{9D8B030D-6E8A-4147-A177-3AD203B41FA5}">
                      <a16:colId xmlns:a16="http://schemas.microsoft.com/office/drawing/2014/main" val="1832829147"/>
                    </a:ext>
                  </a:extLst>
                </a:gridCol>
                <a:gridCol w="2509024">
                  <a:extLst>
                    <a:ext uri="{9D8B030D-6E8A-4147-A177-3AD203B41FA5}">
                      <a16:colId xmlns:a16="http://schemas.microsoft.com/office/drawing/2014/main" val="3760386241"/>
                    </a:ext>
                  </a:extLst>
                </a:gridCol>
                <a:gridCol w="992459">
                  <a:extLst>
                    <a:ext uri="{9D8B030D-6E8A-4147-A177-3AD203B41FA5}">
                      <a16:colId xmlns:a16="http://schemas.microsoft.com/office/drawing/2014/main" val="1857960570"/>
                    </a:ext>
                  </a:extLst>
                </a:gridCol>
                <a:gridCol w="1103971">
                  <a:extLst>
                    <a:ext uri="{9D8B030D-6E8A-4147-A177-3AD203B41FA5}">
                      <a16:colId xmlns:a16="http://schemas.microsoft.com/office/drawing/2014/main" val="3745487139"/>
                    </a:ext>
                  </a:extLst>
                </a:gridCol>
                <a:gridCol w="1070517">
                  <a:extLst>
                    <a:ext uri="{9D8B030D-6E8A-4147-A177-3AD203B41FA5}">
                      <a16:colId xmlns:a16="http://schemas.microsoft.com/office/drawing/2014/main" val="1566045452"/>
                    </a:ext>
                  </a:extLst>
                </a:gridCol>
                <a:gridCol w="1016061">
                  <a:extLst>
                    <a:ext uri="{9D8B030D-6E8A-4147-A177-3AD203B41FA5}">
                      <a16:colId xmlns:a16="http://schemas.microsoft.com/office/drawing/2014/main" val="176736056"/>
                    </a:ext>
                  </a:extLst>
                </a:gridCol>
              </a:tblGrid>
              <a:tr h="469930">
                <a:tc>
                  <a:txBody>
                    <a:bodyPr/>
                    <a:lstStyle/>
                    <a:p>
                      <a:r>
                        <a:rPr lang="en-US" dirty="0"/>
                        <a:t>Resource Name</a:t>
                      </a:r>
                    </a:p>
                  </a:txBody>
                  <a:tcPr anchor="ctr">
                    <a:solidFill>
                      <a:schemeClr val="accent1">
                        <a:lumMod val="50000"/>
                      </a:schemeClr>
                    </a:solidFill>
                  </a:tcPr>
                </a:tc>
                <a:tc>
                  <a:txBody>
                    <a:bodyPr/>
                    <a:lstStyle/>
                    <a:p>
                      <a:r>
                        <a:rPr lang="en-US" dirty="0"/>
                        <a:t>Category</a:t>
                      </a:r>
                    </a:p>
                  </a:txBody>
                  <a:tcPr anchor="ctr">
                    <a:solidFill>
                      <a:schemeClr val="accent1">
                        <a:lumMod val="50000"/>
                      </a:schemeClr>
                    </a:solidFill>
                  </a:tcPr>
                </a:tc>
                <a:tc>
                  <a:txBody>
                    <a:bodyPr/>
                    <a:lstStyle/>
                    <a:p>
                      <a:r>
                        <a:rPr lang="en-US" dirty="0"/>
                        <a:t>Total Cost</a:t>
                      </a:r>
                    </a:p>
                  </a:txBody>
                  <a:tcPr anchor="ctr">
                    <a:solidFill>
                      <a:schemeClr val="accent1">
                        <a:lumMod val="50000"/>
                      </a:schemeClr>
                    </a:solidFill>
                  </a:tcPr>
                </a:tc>
                <a:tc>
                  <a:txBody>
                    <a:bodyPr/>
                    <a:lstStyle/>
                    <a:p>
                      <a:r>
                        <a:rPr lang="en-US" dirty="0"/>
                        <a:t>Q1</a:t>
                      </a:r>
                    </a:p>
                  </a:txBody>
                  <a:tcPr anchor="ctr">
                    <a:solidFill>
                      <a:schemeClr val="accent1">
                        <a:lumMod val="50000"/>
                      </a:schemeClr>
                    </a:solidFill>
                  </a:tcPr>
                </a:tc>
                <a:tc>
                  <a:txBody>
                    <a:bodyPr/>
                    <a:lstStyle/>
                    <a:p>
                      <a:r>
                        <a:rPr lang="en-US" dirty="0"/>
                        <a:t>Q2</a:t>
                      </a:r>
                    </a:p>
                  </a:txBody>
                  <a:tcPr anchor="ctr">
                    <a:solidFill>
                      <a:schemeClr val="accent1">
                        <a:lumMod val="50000"/>
                      </a:schemeClr>
                    </a:solidFill>
                  </a:tcPr>
                </a:tc>
                <a:tc>
                  <a:txBody>
                    <a:bodyPr/>
                    <a:lstStyle/>
                    <a:p>
                      <a:r>
                        <a:rPr lang="en-US" dirty="0"/>
                        <a:t>Q3</a:t>
                      </a:r>
                    </a:p>
                  </a:txBody>
                  <a:tcPr anchor="ctr">
                    <a:solidFill>
                      <a:schemeClr val="accent1">
                        <a:lumMod val="50000"/>
                      </a:schemeClr>
                    </a:solidFill>
                  </a:tcPr>
                </a:tc>
                <a:tc>
                  <a:txBody>
                    <a:bodyPr/>
                    <a:lstStyle/>
                    <a:p>
                      <a:r>
                        <a:rPr lang="en-US" dirty="0"/>
                        <a:t>Q4</a:t>
                      </a:r>
                    </a:p>
                  </a:txBody>
                  <a:tcPr anchor="ctr">
                    <a:solidFill>
                      <a:schemeClr val="accent1">
                        <a:lumMod val="50000"/>
                      </a:schemeClr>
                    </a:solidFill>
                  </a:tcPr>
                </a:tc>
                <a:extLst>
                  <a:ext uri="{0D108BD9-81ED-4DB2-BD59-A6C34878D82A}">
                    <a16:rowId xmlns:a16="http://schemas.microsoft.com/office/drawing/2014/main" val="1396064137"/>
                  </a:ext>
                </a:extLst>
              </a:tr>
              <a:tr h="624163">
                <a:tc>
                  <a:txBody>
                    <a:bodyPr/>
                    <a:lstStyle/>
                    <a:p>
                      <a:r>
                        <a:rPr lang="en-US" dirty="0">
                          <a:solidFill>
                            <a:srgbClr val="333333"/>
                          </a:solidFill>
                        </a:rPr>
                        <a:t>Person’s Name</a:t>
                      </a:r>
                    </a:p>
                  </a:txBody>
                  <a:tcPr anchor="ctr"/>
                </a:tc>
                <a:tc>
                  <a:txBody>
                    <a:bodyPr/>
                    <a:lstStyle/>
                    <a:p>
                      <a:r>
                        <a:rPr lang="en-US" dirty="0">
                          <a:solidFill>
                            <a:srgbClr val="333333"/>
                          </a:solidFill>
                        </a:rPr>
                        <a:t>HR</a:t>
                      </a:r>
                    </a:p>
                  </a:txBody>
                  <a:tcPr anchor="ctr"/>
                </a:tc>
                <a:tc>
                  <a:txBody>
                    <a:bodyPr/>
                    <a:lstStyle/>
                    <a:p>
                      <a:r>
                        <a:rPr lang="en-US" dirty="0">
                          <a:solidFill>
                            <a:srgbClr val="333333"/>
                          </a:solidFill>
                        </a:rPr>
                        <a:t>20,000 Euros</a:t>
                      </a:r>
                    </a:p>
                  </a:txBody>
                  <a:tcPr anchor="ctr"/>
                </a:tc>
                <a:tc>
                  <a:txBody>
                    <a:bodyPr/>
                    <a:lstStyle/>
                    <a:p>
                      <a:r>
                        <a:rPr lang="en-US" dirty="0">
                          <a:solidFill>
                            <a:srgbClr val="333333"/>
                          </a:solidFill>
                        </a:rPr>
                        <a:t>10%</a:t>
                      </a:r>
                    </a:p>
                  </a:txBody>
                  <a:tcPr anchor="ctr"/>
                </a:tc>
                <a:tc>
                  <a:txBody>
                    <a:bodyPr/>
                    <a:lstStyle/>
                    <a:p>
                      <a:r>
                        <a:rPr lang="en-US" dirty="0">
                          <a:solidFill>
                            <a:srgbClr val="333333"/>
                          </a:solidFill>
                        </a:rPr>
                        <a:t>20%</a:t>
                      </a:r>
                    </a:p>
                  </a:txBody>
                  <a:tcPr anchor="ctr"/>
                </a:tc>
                <a:tc>
                  <a:txBody>
                    <a:bodyPr/>
                    <a:lstStyle/>
                    <a:p>
                      <a:r>
                        <a:rPr lang="en-US" dirty="0">
                          <a:solidFill>
                            <a:srgbClr val="333333"/>
                          </a:solidFill>
                        </a:rPr>
                        <a:t>10%</a:t>
                      </a:r>
                    </a:p>
                  </a:txBody>
                  <a:tcPr anchor="ctr"/>
                </a:tc>
                <a:tc>
                  <a:txBody>
                    <a:bodyPr/>
                    <a:lstStyle/>
                    <a:p>
                      <a:endParaRPr lang="en-US" dirty="0">
                        <a:solidFill>
                          <a:srgbClr val="333333"/>
                        </a:solidFill>
                      </a:endParaRPr>
                    </a:p>
                  </a:txBody>
                  <a:tcPr anchor="ctr"/>
                </a:tc>
                <a:extLst>
                  <a:ext uri="{0D108BD9-81ED-4DB2-BD59-A6C34878D82A}">
                    <a16:rowId xmlns:a16="http://schemas.microsoft.com/office/drawing/2014/main" val="183729955"/>
                  </a:ext>
                </a:extLst>
              </a:tr>
              <a:tr h="624163">
                <a:tc>
                  <a:txBody>
                    <a:bodyPr/>
                    <a:lstStyle/>
                    <a:p>
                      <a:r>
                        <a:rPr lang="en-US" dirty="0">
                          <a:solidFill>
                            <a:srgbClr val="333333"/>
                          </a:solidFill>
                        </a:rPr>
                        <a:t>Production</a:t>
                      </a:r>
                    </a:p>
                  </a:txBody>
                  <a:tcPr anchor="ctr"/>
                </a:tc>
                <a:tc>
                  <a:txBody>
                    <a:bodyPr/>
                    <a:lstStyle/>
                    <a:p>
                      <a:r>
                        <a:rPr lang="en-US" dirty="0">
                          <a:solidFill>
                            <a:srgbClr val="333333"/>
                          </a:solidFill>
                        </a:rPr>
                        <a:t>Material</a:t>
                      </a:r>
                    </a:p>
                  </a:txBody>
                  <a:tcPr anchor="ctr"/>
                </a:tc>
                <a:tc>
                  <a:txBody>
                    <a:bodyPr/>
                    <a:lstStyle/>
                    <a:p>
                      <a:r>
                        <a:rPr lang="en-US" dirty="0">
                          <a:solidFill>
                            <a:srgbClr val="333333"/>
                          </a:solidFill>
                        </a:rPr>
                        <a:t>50,000 Euros</a:t>
                      </a:r>
                    </a:p>
                  </a:txBody>
                  <a:tcPr anchor="ctr"/>
                </a:tc>
                <a:tc>
                  <a:txBody>
                    <a:bodyPr/>
                    <a:lstStyle/>
                    <a:p>
                      <a:r>
                        <a:rPr lang="en-US" dirty="0">
                          <a:solidFill>
                            <a:srgbClr val="333333"/>
                          </a:solidFill>
                        </a:rPr>
                        <a:t>25%</a:t>
                      </a:r>
                    </a:p>
                  </a:txBody>
                  <a:tcPr anchor="ctr"/>
                </a:tc>
                <a:tc>
                  <a:txBody>
                    <a:bodyPr/>
                    <a:lstStyle/>
                    <a:p>
                      <a:r>
                        <a:rPr lang="en-US" dirty="0">
                          <a:solidFill>
                            <a:srgbClr val="333333"/>
                          </a:solidFill>
                        </a:rPr>
                        <a:t>15%</a:t>
                      </a:r>
                    </a:p>
                  </a:txBody>
                  <a:tcPr anchor="ctr"/>
                </a:tc>
                <a:tc>
                  <a:txBody>
                    <a:bodyPr/>
                    <a:lstStyle/>
                    <a:p>
                      <a:endParaRPr lang="en-US">
                        <a:solidFill>
                          <a:srgbClr val="333333"/>
                        </a:solidFill>
                      </a:endParaRPr>
                    </a:p>
                  </a:txBody>
                  <a:tcPr anchor="ctr"/>
                </a:tc>
                <a:tc>
                  <a:txBody>
                    <a:bodyPr/>
                    <a:lstStyle/>
                    <a:p>
                      <a:endParaRPr lang="en-US" dirty="0">
                        <a:solidFill>
                          <a:srgbClr val="333333"/>
                        </a:solidFill>
                      </a:endParaRPr>
                    </a:p>
                  </a:txBody>
                  <a:tcPr anchor="ctr"/>
                </a:tc>
                <a:extLst>
                  <a:ext uri="{0D108BD9-81ED-4DB2-BD59-A6C34878D82A}">
                    <a16:rowId xmlns:a16="http://schemas.microsoft.com/office/drawing/2014/main" val="13928155"/>
                  </a:ext>
                </a:extLst>
              </a:tr>
              <a:tr h="624163">
                <a:tc>
                  <a:txBody>
                    <a:bodyPr/>
                    <a:lstStyle/>
                    <a:p>
                      <a:r>
                        <a:rPr lang="en-US" dirty="0">
                          <a:solidFill>
                            <a:srgbClr val="333333"/>
                          </a:solidFill>
                        </a:rPr>
                        <a:t>Operations &amp; Meetings</a:t>
                      </a:r>
                    </a:p>
                  </a:txBody>
                  <a:tcPr anchor="ctr"/>
                </a:tc>
                <a:tc>
                  <a:txBody>
                    <a:bodyPr/>
                    <a:lstStyle/>
                    <a:p>
                      <a:r>
                        <a:rPr lang="en-US" dirty="0">
                          <a:solidFill>
                            <a:srgbClr val="333333"/>
                          </a:solidFill>
                        </a:rPr>
                        <a:t>Time</a:t>
                      </a:r>
                    </a:p>
                  </a:txBody>
                  <a:tcPr anchor="ctr"/>
                </a:tc>
                <a:tc>
                  <a:txBody>
                    <a:bodyPr/>
                    <a:lstStyle/>
                    <a:p>
                      <a:r>
                        <a:rPr lang="en-US" dirty="0">
                          <a:solidFill>
                            <a:srgbClr val="333333"/>
                          </a:solidFill>
                        </a:rPr>
                        <a:t>300 Hours </a:t>
                      </a:r>
                    </a:p>
                  </a:txBody>
                  <a:tcPr anchor="ctr"/>
                </a:tc>
                <a:tc>
                  <a:txBody>
                    <a:bodyPr/>
                    <a:lstStyle/>
                    <a:p>
                      <a:r>
                        <a:rPr lang="en-US" dirty="0">
                          <a:solidFill>
                            <a:srgbClr val="333333"/>
                          </a:solidFill>
                        </a:rPr>
                        <a:t>20%</a:t>
                      </a:r>
                    </a:p>
                  </a:txBody>
                  <a:tcPr anchor="ctr"/>
                </a:tc>
                <a:tc>
                  <a:txBody>
                    <a:bodyPr/>
                    <a:lstStyle/>
                    <a:p>
                      <a:r>
                        <a:rPr lang="en-US" dirty="0">
                          <a:solidFill>
                            <a:srgbClr val="333333"/>
                          </a:solidFill>
                        </a:rPr>
                        <a:t>10%</a:t>
                      </a:r>
                    </a:p>
                  </a:txBody>
                  <a:tcPr anchor="ctr"/>
                </a:tc>
                <a:tc>
                  <a:txBody>
                    <a:bodyPr/>
                    <a:lstStyle/>
                    <a:p>
                      <a:r>
                        <a:rPr lang="en-US" dirty="0">
                          <a:solidFill>
                            <a:srgbClr val="333333"/>
                          </a:solidFill>
                        </a:rPr>
                        <a:t>10%</a:t>
                      </a:r>
                    </a:p>
                  </a:txBody>
                  <a:tcPr anchor="ctr"/>
                </a:tc>
                <a:tc>
                  <a:txBody>
                    <a:bodyPr/>
                    <a:lstStyle/>
                    <a:p>
                      <a:r>
                        <a:rPr lang="en-US" dirty="0">
                          <a:solidFill>
                            <a:srgbClr val="333333"/>
                          </a:solidFill>
                        </a:rPr>
                        <a:t>10%</a:t>
                      </a:r>
                    </a:p>
                  </a:txBody>
                  <a:tcPr anchor="ctr"/>
                </a:tc>
                <a:extLst>
                  <a:ext uri="{0D108BD9-81ED-4DB2-BD59-A6C34878D82A}">
                    <a16:rowId xmlns:a16="http://schemas.microsoft.com/office/drawing/2014/main" val="540745952"/>
                  </a:ext>
                </a:extLst>
              </a:tr>
              <a:tr h="624163">
                <a:tc>
                  <a:txBody>
                    <a:bodyPr/>
                    <a:lstStyle/>
                    <a:p>
                      <a:r>
                        <a:rPr lang="en-US" dirty="0">
                          <a:solidFill>
                            <a:srgbClr val="333333"/>
                          </a:solidFill>
                        </a:rPr>
                        <a:t>Stocking</a:t>
                      </a:r>
                    </a:p>
                  </a:txBody>
                  <a:tcPr anchor="ctr"/>
                </a:tc>
                <a:tc>
                  <a:txBody>
                    <a:bodyPr/>
                    <a:lstStyle/>
                    <a:p>
                      <a:r>
                        <a:rPr lang="en-US" dirty="0">
                          <a:solidFill>
                            <a:srgbClr val="333333"/>
                          </a:solidFill>
                        </a:rPr>
                        <a:t>Store Space</a:t>
                      </a:r>
                    </a:p>
                  </a:txBody>
                  <a:tcPr anchor="ctr"/>
                </a:tc>
                <a:tc>
                  <a:txBody>
                    <a:bodyPr/>
                    <a:lstStyle/>
                    <a:p>
                      <a:r>
                        <a:rPr lang="en-US" dirty="0">
                          <a:solidFill>
                            <a:srgbClr val="333333"/>
                          </a:solidFill>
                        </a:rPr>
                        <a:t>200 M2</a:t>
                      </a:r>
                    </a:p>
                  </a:txBody>
                  <a:tcPr anchor="ctr"/>
                </a:tc>
                <a:tc>
                  <a:txBody>
                    <a:bodyPr/>
                    <a:lstStyle/>
                    <a:p>
                      <a:endParaRPr lang="en-US" dirty="0">
                        <a:solidFill>
                          <a:srgbClr val="333333"/>
                        </a:solidFill>
                      </a:endParaRPr>
                    </a:p>
                  </a:txBody>
                  <a:tcPr anchor="ctr"/>
                </a:tc>
                <a:tc>
                  <a:txBody>
                    <a:bodyPr/>
                    <a:lstStyle/>
                    <a:p>
                      <a:endParaRPr lang="en-US" dirty="0">
                        <a:solidFill>
                          <a:srgbClr val="333333"/>
                        </a:solidFill>
                      </a:endParaRPr>
                    </a:p>
                  </a:txBody>
                  <a:tcPr anchor="ctr"/>
                </a:tc>
                <a:tc>
                  <a:txBody>
                    <a:bodyPr/>
                    <a:lstStyle/>
                    <a:p>
                      <a:r>
                        <a:rPr lang="en-US" dirty="0">
                          <a:solidFill>
                            <a:srgbClr val="333333"/>
                          </a:solidFill>
                        </a:rPr>
                        <a:t>50%</a:t>
                      </a:r>
                    </a:p>
                  </a:txBody>
                  <a:tcPr anchor="ctr"/>
                </a:tc>
                <a:tc>
                  <a:txBody>
                    <a:bodyPr/>
                    <a:lstStyle/>
                    <a:p>
                      <a:endParaRPr lang="en-US" dirty="0">
                        <a:solidFill>
                          <a:srgbClr val="333333"/>
                        </a:solidFill>
                      </a:endParaRPr>
                    </a:p>
                  </a:txBody>
                  <a:tcPr anchor="ctr"/>
                </a:tc>
                <a:extLst>
                  <a:ext uri="{0D108BD9-81ED-4DB2-BD59-A6C34878D82A}">
                    <a16:rowId xmlns:a16="http://schemas.microsoft.com/office/drawing/2014/main" val="774973218"/>
                  </a:ext>
                </a:extLst>
              </a:tr>
            </a:tbl>
          </a:graphicData>
        </a:graphic>
      </p:graphicFrame>
      <p:sp>
        <p:nvSpPr>
          <p:cNvPr id="6" name="TextBox 5">
            <a:extLst>
              <a:ext uri="{FF2B5EF4-FFF2-40B4-BE49-F238E27FC236}">
                <a16:creationId xmlns:a16="http://schemas.microsoft.com/office/drawing/2014/main" id="{F2CD299E-EA0F-A6ED-7BF6-C74D2BE386AF}"/>
              </a:ext>
            </a:extLst>
          </p:cNvPr>
          <p:cNvSpPr txBox="1"/>
          <p:nvPr/>
        </p:nvSpPr>
        <p:spPr>
          <a:xfrm rot="21200911">
            <a:off x="945069" y="1859333"/>
            <a:ext cx="1954250" cy="646331"/>
          </a:xfrm>
          <a:prstGeom prst="rect">
            <a:avLst/>
          </a:prstGeom>
          <a:noFill/>
        </p:spPr>
        <p:txBody>
          <a:bodyPr wrap="square">
            <a:spAutoFit/>
          </a:bodyPr>
          <a:lstStyle/>
          <a:p>
            <a:pPr algn="ctr"/>
            <a:r>
              <a:rPr lang="en-US" sz="1800" dirty="0">
                <a:solidFill>
                  <a:srgbClr val="333333"/>
                </a:solidFill>
              </a:rPr>
              <a:t>The resource and what it is for</a:t>
            </a:r>
            <a:endParaRPr lang="en-US" dirty="0"/>
          </a:p>
        </p:txBody>
      </p:sp>
      <p:sp>
        <p:nvSpPr>
          <p:cNvPr id="7" name="TextBox 6">
            <a:extLst>
              <a:ext uri="{FF2B5EF4-FFF2-40B4-BE49-F238E27FC236}">
                <a16:creationId xmlns:a16="http://schemas.microsoft.com/office/drawing/2014/main" id="{09D98741-7BD2-2217-7D9F-B73BE0CB9B92}"/>
              </a:ext>
            </a:extLst>
          </p:cNvPr>
          <p:cNvSpPr txBox="1"/>
          <p:nvPr/>
        </p:nvSpPr>
        <p:spPr>
          <a:xfrm rot="21200911">
            <a:off x="2747685" y="1811392"/>
            <a:ext cx="1327530" cy="646331"/>
          </a:xfrm>
          <a:prstGeom prst="rect">
            <a:avLst/>
          </a:prstGeom>
          <a:noFill/>
        </p:spPr>
        <p:txBody>
          <a:bodyPr wrap="square">
            <a:spAutoFit/>
          </a:bodyPr>
          <a:lstStyle/>
          <a:p>
            <a:pPr algn="ctr"/>
            <a:r>
              <a:rPr lang="en-US" sz="1800" dirty="0">
                <a:solidFill>
                  <a:srgbClr val="333333"/>
                </a:solidFill>
              </a:rPr>
              <a:t>Which category</a:t>
            </a:r>
            <a:endParaRPr lang="en-US" dirty="0"/>
          </a:p>
        </p:txBody>
      </p:sp>
      <p:sp>
        <p:nvSpPr>
          <p:cNvPr id="8" name="TextBox 7">
            <a:extLst>
              <a:ext uri="{FF2B5EF4-FFF2-40B4-BE49-F238E27FC236}">
                <a16:creationId xmlns:a16="http://schemas.microsoft.com/office/drawing/2014/main" id="{A74D1E1A-7961-8FA8-A252-D03AD87A02D8}"/>
              </a:ext>
            </a:extLst>
          </p:cNvPr>
          <p:cNvSpPr txBox="1"/>
          <p:nvPr/>
        </p:nvSpPr>
        <p:spPr>
          <a:xfrm rot="21200911">
            <a:off x="4433430" y="1691715"/>
            <a:ext cx="2749507" cy="923330"/>
          </a:xfrm>
          <a:prstGeom prst="rect">
            <a:avLst/>
          </a:prstGeom>
          <a:noFill/>
        </p:spPr>
        <p:txBody>
          <a:bodyPr wrap="square">
            <a:spAutoFit/>
          </a:bodyPr>
          <a:lstStyle/>
          <a:p>
            <a:pPr algn="ctr"/>
            <a:r>
              <a:rPr lang="en-US" dirty="0">
                <a:solidFill>
                  <a:srgbClr val="333333"/>
                </a:solidFill>
              </a:rPr>
              <a:t>Total availability of the resource within the company or for this project</a:t>
            </a:r>
            <a:endParaRPr lang="en-US" dirty="0"/>
          </a:p>
        </p:txBody>
      </p:sp>
      <p:sp>
        <p:nvSpPr>
          <p:cNvPr id="9" name="TextBox 8">
            <a:extLst>
              <a:ext uri="{FF2B5EF4-FFF2-40B4-BE49-F238E27FC236}">
                <a16:creationId xmlns:a16="http://schemas.microsoft.com/office/drawing/2014/main" id="{130FC65E-DB52-5E56-7AF6-0773EB4358EA}"/>
              </a:ext>
            </a:extLst>
          </p:cNvPr>
          <p:cNvSpPr txBox="1"/>
          <p:nvPr/>
        </p:nvSpPr>
        <p:spPr>
          <a:xfrm rot="21200911">
            <a:off x="7244063" y="1741817"/>
            <a:ext cx="3673204" cy="646331"/>
          </a:xfrm>
          <a:prstGeom prst="rect">
            <a:avLst/>
          </a:prstGeom>
          <a:noFill/>
        </p:spPr>
        <p:txBody>
          <a:bodyPr wrap="square">
            <a:spAutoFit/>
          </a:bodyPr>
          <a:lstStyle/>
          <a:p>
            <a:pPr algn="ctr"/>
            <a:r>
              <a:rPr lang="en-US" dirty="0">
                <a:solidFill>
                  <a:srgbClr val="333333"/>
                </a:solidFill>
              </a:rPr>
              <a:t>How much of the total resource will be used per quarter / month / etc.</a:t>
            </a:r>
            <a:endParaRPr lang="en-US" dirty="0"/>
          </a:p>
        </p:txBody>
      </p:sp>
      <p:pic>
        <p:nvPicPr>
          <p:cNvPr id="54276" name="Picture 4" descr="Ed Curved Arrow PNG Transparent Background, Free Download #4743 -  FreeIconsPNG">
            <a:extLst>
              <a:ext uri="{FF2B5EF4-FFF2-40B4-BE49-F238E27FC236}">
                <a16:creationId xmlns:a16="http://schemas.microsoft.com/office/drawing/2014/main" id="{554F5EFE-6B37-21BA-B665-0269BAA6C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278387">
            <a:off x="834082" y="2257023"/>
            <a:ext cx="629314" cy="6280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d Curved Arrow PNG Transparent Background, Free Download #4743 -  FreeIconsPNG">
            <a:extLst>
              <a:ext uri="{FF2B5EF4-FFF2-40B4-BE49-F238E27FC236}">
                <a16:creationId xmlns:a16="http://schemas.microsoft.com/office/drawing/2014/main" id="{60E2267D-C098-0390-EB75-C5A6621A6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664311" flipV="1">
            <a:off x="3639487" y="2457282"/>
            <a:ext cx="629314" cy="586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d Curved Arrow PNG Transparent Background, Free Download #4743 -  FreeIconsPNG">
            <a:extLst>
              <a:ext uri="{FF2B5EF4-FFF2-40B4-BE49-F238E27FC236}">
                <a16:creationId xmlns:a16="http://schemas.microsoft.com/office/drawing/2014/main" id="{F94B9E1F-19CF-EABB-4A1C-F15A282FB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388514">
            <a:off x="4325267" y="2168653"/>
            <a:ext cx="629314" cy="62805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d Curved Arrow PNG Transparent Background, Free Download #4743 -  FreeIconsPNG">
            <a:extLst>
              <a:ext uri="{FF2B5EF4-FFF2-40B4-BE49-F238E27FC236}">
                <a16:creationId xmlns:a16="http://schemas.microsoft.com/office/drawing/2014/main" id="{878DD687-1851-E1FB-EBC6-FC8C425E6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664311" flipV="1">
            <a:off x="10056478" y="2326177"/>
            <a:ext cx="523646" cy="48838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64A564DD-E4B0-6B9E-560E-7AE1B0F824A5}"/>
              </a:ext>
            </a:extLst>
          </p:cNvPr>
          <p:cNvSpPr txBox="1"/>
          <p:nvPr/>
        </p:nvSpPr>
        <p:spPr>
          <a:xfrm>
            <a:off x="360055" y="5697832"/>
            <a:ext cx="10684865" cy="261610"/>
          </a:xfrm>
          <a:prstGeom prst="rect">
            <a:avLst/>
          </a:prstGeom>
          <a:noFill/>
        </p:spPr>
        <p:txBody>
          <a:bodyPr wrap="square">
            <a:spAutoFit/>
          </a:bodyPr>
          <a:lstStyle/>
          <a:p>
            <a:pPr algn="ctr"/>
            <a:r>
              <a:rPr lang="en-US" sz="1100" dirty="0">
                <a:solidFill>
                  <a:srgbClr val="333333"/>
                </a:solidFill>
              </a:rPr>
              <a:t>Example of Resources Allocation Matrix for a project to be executed over 4 quarters, with percentages of allocation from the total available pool of resources.</a:t>
            </a:r>
            <a:endParaRPr lang="en-US" sz="1100" dirty="0"/>
          </a:p>
        </p:txBody>
      </p:sp>
    </p:spTree>
    <p:extLst>
      <p:ext uri="{BB962C8B-B14F-4D97-AF65-F5344CB8AC3E}">
        <p14:creationId xmlns:p14="http://schemas.microsoft.com/office/powerpoint/2010/main" val="3621275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Must-Know Tips for Resource Allocation in Project Management">
            <a:hlinkClick r:id="" action="ppaction://media"/>
            <a:extLst>
              <a:ext uri="{FF2B5EF4-FFF2-40B4-BE49-F238E27FC236}">
                <a16:creationId xmlns:a16="http://schemas.microsoft.com/office/drawing/2014/main" id="{F34E9CAC-CCDF-5482-E176-E6CBC364C214}"/>
              </a:ext>
            </a:extLst>
          </p:cNvPr>
          <p:cNvPicPr>
            <a:picLocks noRot="1" noChangeAspect="1"/>
          </p:cNvPicPr>
          <p:nvPr>
            <a:videoFile r:link="rId1"/>
          </p:nvPr>
        </p:nvPicPr>
        <p:blipFill>
          <a:blip r:embed="rId3"/>
          <a:stretch>
            <a:fillRect/>
          </a:stretch>
        </p:blipFill>
        <p:spPr>
          <a:xfrm>
            <a:off x="7704526" y="231572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46677" y="1653614"/>
            <a:ext cx="6856248" cy="3849918"/>
          </a:xfrm>
        </p:spPr>
        <p:txBody>
          <a:bodyPr/>
          <a:lstStyle/>
          <a:p>
            <a:pPr marL="0" indent="0"/>
            <a:r>
              <a:rPr lang="en-US" dirty="0"/>
              <a:t>A practical video explaining techniques for optimizing resource allocation in small businesses. The video covers real-world examples of startups that succeeded through effective resource management.</a:t>
            </a:r>
          </a:p>
          <a:p>
            <a:pPr marL="0" indent="0"/>
            <a:r>
              <a:rPr lang="en-US" b="1" dirty="0"/>
              <a:t>Key Learning Points:</a:t>
            </a:r>
          </a:p>
          <a:p>
            <a:pPr marL="800100" lvl="1" indent="-342900">
              <a:buFont typeface="Arial" panose="020B0604020202020204" pitchFamily="34" charset="0"/>
              <a:buChar char="•"/>
            </a:pPr>
            <a:r>
              <a:rPr lang="en-US" sz="2400" spc="0" dirty="0">
                <a:solidFill>
                  <a:srgbClr val="595959"/>
                </a:solidFill>
                <a:latin typeface="+mn-lt"/>
              </a:rPr>
              <a:t>Identifying high-priority areas for optimization.</a:t>
            </a:r>
          </a:p>
          <a:p>
            <a:pPr marL="800100" lvl="1" indent="-342900">
              <a:buFont typeface="Arial" panose="020B0604020202020204" pitchFamily="34" charset="0"/>
              <a:buChar char="•"/>
            </a:pPr>
            <a:r>
              <a:rPr lang="en-US" sz="2400" spc="0" dirty="0">
                <a:solidFill>
                  <a:srgbClr val="595959"/>
                </a:solidFill>
                <a:latin typeface="+mn-lt"/>
              </a:rPr>
              <a:t>Using data to inform resource allocation decisions.</a:t>
            </a:r>
          </a:p>
          <a:p>
            <a:pPr marL="800100" lvl="1" indent="-342900">
              <a:buFont typeface="Arial" panose="020B0604020202020204" pitchFamily="34" charset="0"/>
              <a:buChar char="•"/>
            </a:pPr>
            <a:r>
              <a:rPr lang="en-US" sz="2400" spc="0" dirty="0">
                <a:solidFill>
                  <a:srgbClr val="595959"/>
                </a:solidFill>
                <a:latin typeface="+mn-lt"/>
              </a:rPr>
              <a:t>Balancing short-term needs with long-term goals.</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
        <p:nvSpPr>
          <p:cNvPr id="7" name="TextBox 6">
            <a:extLst>
              <a:ext uri="{FF2B5EF4-FFF2-40B4-BE49-F238E27FC236}">
                <a16:creationId xmlns:a16="http://schemas.microsoft.com/office/drawing/2014/main" id="{D63F5C70-A90E-60B6-DC52-BF6CF544D4C6}"/>
              </a:ext>
            </a:extLst>
          </p:cNvPr>
          <p:cNvSpPr txBox="1"/>
          <p:nvPr/>
        </p:nvSpPr>
        <p:spPr>
          <a:xfrm>
            <a:off x="3027815" y="5318866"/>
            <a:ext cx="7593758" cy="461665"/>
          </a:xfrm>
          <a:prstGeom prst="rect">
            <a:avLst/>
          </a:prstGeom>
          <a:noFill/>
        </p:spPr>
        <p:txBody>
          <a:bodyPr wrap="square">
            <a:spAutoFit/>
          </a:bodyPr>
          <a:lstStyle/>
          <a:p>
            <a:r>
              <a:rPr lang="en-US" sz="2400" b="1" dirty="0"/>
              <a:t>Reflection: How does that apply to your business?</a:t>
            </a:r>
            <a:endParaRPr lang="en-US" sz="2400" b="1" spc="0" dirty="0">
              <a:solidFill>
                <a:srgbClr val="595959"/>
              </a:solidFill>
              <a:latin typeface="+mn-lt"/>
            </a:endParaRPr>
          </a:p>
        </p:txBody>
      </p:sp>
    </p:spTree>
    <p:extLst>
      <p:ext uri="{BB962C8B-B14F-4D97-AF65-F5344CB8AC3E}">
        <p14:creationId xmlns:p14="http://schemas.microsoft.com/office/powerpoint/2010/main" val="135940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a:extLst>
              <a:ext uri="{FF2B5EF4-FFF2-40B4-BE49-F238E27FC236}">
                <a16:creationId xmlns:a16="http://schemas.microsoft.com/office/drawing/2014/main" id="{26EC4ECA-0EC1-7DBB-98F8-37CBFFC642E6}"/>
              </a:ext>
            </a:extLst>
          </p:cNvPr>
          <p:cNvPicPr>
            <a:picLocks noChangeAspect="1"/>
          </p:cNvPicPr>
          <p:nvPr/>
        </p:nvPicPr>
        <p:blipFill>
          <a:blip r:embed="rId2">
            <a:extLst>
              <a:ext uri="{837473B0-CC2E-450A-ABE3-18F120FF3D39}">
                <a1611:picAttrSrcUrl xmlns:a1611="http://schemas.microsoft.com/office/drawing/2016/11/main" r:id="rId3"/>
              </a:ext>
            </a:extLst>
          </a:blip>
          <a:srcRect l="8234" r="8234"/>
          <a:stretch/>
        </p:blipFill>
        <p:spPr>
          <a:xfrm>
            <a:off x="7877106" y="1403654"/>
            <a:ext cx="4020604" cy="360990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97908"/>
            <a:ext cx="863104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248360"/>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Activity : Using Resources Optimally</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11066" y="1163637"/>
            <a:ext cx="7666040"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33333"/>
                </a:solidFill>
              </a:rPr>
              <a:t>In this interactive game, learners are given a fictional startup scenario (ex: build a village) with a limited budget and workforce. They must allocate resources to various business areas (marketing, production, HR) to achieve specific goals such as increasing sales or improving efficiency.</a:t>
            </a:r>
          </a:p>
          <a:p>
            <a:pPr marL="0" indent="0">
              <a:buNone/>
            </a:pPr>
            <a:r>
              <a:rPr lang="en-US" sz="2400" dirty="0">
                <a:solidFill>
                  <a:srgbClr val="333333"/>
                </a:solidFill>
              </a:rPr>
              <a:t>Learners will use a digital tool or printed sheets to assign points (representing resources) to different areas of the business. At the end of the game, they will compare their results to see how their decisions affected the overall success of the project. </a:t>
            </a:r>
          </a:p>
          <a:p>
            <a:pPr marL="0" indent="0">
              <a:buNone/>
            </a:pPr>
            <a:r>
              <a:rPr lang="en-US" sz="2400" b="1" dirty="0">
                <a:solidFill>
                  <a:srgbClr val="333333"/>
                </a:solidFill>
              </a:rPr>
              <a:t>Learning Objective: </a:t>
            </a:r>
            <a:r>
              <a:rPr lang="en-US" sz="2400" dirty="0">
                <a:solidFill>
                  <a:srgbClr val="333333"/>
                </a:solidFill>
              </a:rPr>
              <a:t>To help learners understand the trade-offs and strategic decisions involved in resource allocation, especially in a resource-constrained environment like a startup.</a:t>
            </a:r>
          </a:p>
          <a:p>
            <a:pPr marL="0" indent="0">
              <a:buNone/>
            </a:pPr>
            <a:endParaRPr lang="en-US" sz="2200" dirty="0">
              <a:solidFill>
                <a:srgbClr val="333333"/>
              </a:solidFill>
            </a:endParaRPr>
          </a:p>
        </p:txBody>
      </p:sp>
    </p:spTree>
    <p:extLst>
      <p:ext uri="{BB962C8B-B14F-4D97-AF65-F5344CB8AC3E}">
        <p14:creationId xmlns:p14="http://schemas.microsoft.com/office/powerpoint/2010/main" val="3366096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rom Mayhem To Mastery: My Journey to Operations Management">
            <a:hlinkClick r:id="" action="ppaction://media"/>
            <a:extLst>
              <a:ext uri="{FF2B5EF4-FFF2-40B4-BE49-F238E27FC236}">
                <a16:creationId xmlns:a16="http://schemas.microsoft.com/office/drawing/2014/main" id="{8DAF1072-FDCA-198B-28E6-4DAAA6A51B54}"/>
              </a:ext>
            </a:extLst>
          </p:cNvPr>
          <p:cNvPicPr>
            <a:picLocks noRot="1" noChangeAspect="1"/>
          </p:cNvPicPr>
          <p:nvPr>
            <a:videoFile r:link="rId1"/>
          </p:nvPr>
        </p:nvPicPr>
        <p:blipFill>
          <a:blip r:embed="rId3"/>
          <a:stretch>
            <a:fillRect/>
          </a:stretch>
        </p:blipFill>
        <p:spPr>
          <a:xfrm>
            <a:off x="7698746" y="231572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711017"/>
            <a:ext cx="6433691" cy="3849918"/>
          </a:xfrm>
        </p:spPr>
        <p:txBody>
          <a:bodyPr/>
          <a:lstStyle/>
          <a:p>
            <a:pPr marL="0" indent="0"/>
            <a:r>
              <a:rPr lang="en-US" dirty="0"/>
              <a:t>Many neurodivergent founders  feel that they belong to the under-represented entrepreneur’s category. </a:t>
            </a:r>
          </a:p>
          <a:p>
            <a:pPr marL="0" indent="0"/>
            <a:r>
              <a:rPr lang="en-US" dirty="0"/>
              <a:t>Meet Karalee who shares insights about she managed to streamline her operations and master the game of operational management after a period of mayhem.</a:t>
            </a:r>
          </a:p>
          <a:p>
            <a:pPr marL="0" indent="0"/>
            <a:r>
              <a:rPr lang="en-US" b="1" spc="0" dirty="0">
                <a:solidFill>
                  <a:srgbClr val="F2A72C"/>
                </a:solidFill>
                <a:latin typeface="+mn-lt"/>
              </a:rPr>
              <a:t>Reflection: </a:t>
            </a:r>
            <a:r>
              <a:rPr lang="en-US" spc="0" dirty="0">
                <a:solidFill>
                  <a:srgbClr val="595959"/>
                </a:solidFill>
                <a:latin typeface="+mn-lt"/>
              </a:rPr>
              <a:t>Embark on this journey of discovery and learn how to build the most adapted model which would work best for your business.</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a:p>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Tree>
    <p:extLst>
      <p:ext uri="{BB962C8B-B14F-4D97-AF65-F5344CB8AC3E}">
        <p14:creationId xmlns:p14="http://schemas.microsoft.com/office/powerpoint/2010/main" val="203196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Optimal use of Resources</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66658" y="1345616"/>
            <a:ext cx="6698870" cy="999383"/>
          </a:xfrm>
        </p:spPr>
        <p:txBody>
          <a:bodyPr/>
          <a:lstStyle/>
          <a:p>
            <a:r>
              <a:rPr lang="en-US" sz="2400" dirty="0"/>
              <a:t>Operations management is crucial for growing and scaling a business efficiently</a:t>
            </a:r>
            <a:r>
              <a:rPr lang="en-US" dirty="0"/>
              <a:t>.</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a:solidFill>
                  <a:srgbClr val="47B5C8"/>
                </a:solidFill>
              </a:rPr>
              <a:t>Maximizing Value</a:t>
            </a:r>
          </a:p>
          <a:p>
            <a:endParaRPr lang="en-US" dirty="0">
              <a:solidFill>
                <a:srgbClr val="47B5C8"/>
              </a:solidFill>
            </a:endParaRP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en-US" sz="2400" dirty="0"/>
              <a:t>Effective resource management </a:t>
            </a:r>
            <a:r>
              <a:rPr lang="en-US" sz="2400" dirty="0" err="1"/>
              <a:t>maximises</a:t>
            </a:r>
            <a:r>
              <a:rPr lang="en-US" sz="2400" dirty="0"/>
              <a:t> output with limited inputs.</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a:solidFill>
                  <a:srgbClr val="47B5C8"/>
                </a:solidFill>
              </a:rPr>
              <a:t>Marinating Relationships</a:t>
            </a:r>
          </a:p>
          <a:p>
            <a:endParaRPr lang="en-US" dirty="0">
              <a:solidFill>
                <a:srgbClr val="47B5C8"/>
              </a:solidFill>
            </a:endParaRP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782155" y="5132546"/>
            <a:ext cx="6698870" cy="999383"/>
          </a:xfrm>
        </p:spPr>
        <p:txBody>
          <a:bodyPr/>
          <a:lstStyle/>
          <a:p>
            <a:r>
              <a:rPr lang="en-US" sz="2400" dirty="0"/>
              <a:t>Small businesses must be strategic in their allocation of human, financial, and material resources.</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l="47114" t="32" r="17084" b="335"/>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pic>
        <p:nvPicPr>
          <p:cNvPr id="11" name="Picture 10" descr="Busy crowd">
            <a:extLst>
              <a:ext uri="{FF2B5EF4-FFF2-40B4-BE49-F238E27FC236}">
                <a16:creationId xmlns:a16="http://schemas.microsoft.com/office/drawing/2014/main" id="{9F7D2C1D-EB6D-8816-EB7D-C720225ED96D}"/>
              </a:ext>
            </a:extLst>
          </p:cNvPr>
          <p:cNvPicPr>
            <a:picLocks noChangeAspect="1"/>
          </p:cNvPicPr>
          <p:nvPr/>
        </p:nvPicPr>
        <p:blipFill rotWithShape="1">
          <a:blip r:embed="rId4"/>
          <a:srcRect l="335" t="4950" r="-335" b="10119"/>
          <a:stretch/>
        </p:blipFill>
        <p:spPr>
          <a:xfrm rot="16200000">
            <a:off x="-1266163" y="1462174"/>
            <a:ext cx="5923857" cy="3354095"/>
          </a:xfrm>
          <a:prstGeom prst="rect">
            <a:avLst/>
          </a:prstGeom>
        </p:spPr>
      </p:pic>
    </p:spTree>
    <p:extLst>
      <p:ext uri="{BB962C8B-B14F-4D97-AF65-F5344CB8AC3E}">
        <p14:creationId xmlns:p14="http://schemas.microsoft.com/office/powerpoint/2010/main" val="1657334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Further Reading</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5105058" cy="5068952"/>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Operations Management by William J. Stevenson: A comprehensive guide to the principles of operations management, including resource allocation, and more.</a:t>
            </a:r>
          </a:p>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The Goal: A Process of Ongoing Improvement by Eliyahu M. Goldratt: A foundation on identifying bottlenecks and improving operational efficiency.</a:t>
            </a:r>
          </a:p>
          <a:p>
            <a:pPr marL="457200" indent="-457200" algn="l" rtl="0" fontAlgn="base">
              <a:lnSpc>
                <a:spcPct val="110000"/>
              </a:lnSpc>
              <a:spcBef>
                <a:spcPts val="600"/>
              </a:spcBef>
              <a:spcAft>
                <a:spcPts val="0"/>
              </a:spcAft>
              <a:buFont typeface="+mj-lt"/>
              <a:buAutoNum type="arabicPeriod"/>
            </a:pPr>
            <a:r>
              <a:rPr lang="en-US" sz="2200" b="0" i="0" u="none" strike="noStrike" dirty="0">
                <a:solidFill>
                  <a:schemeClr val="bg1"/>
                </a:solidFill>
                <a:effectLst/>
              </a:rPr>
              <a:t>Operations Management for Competitive Advantage by Richard Chase, F. Robert Jacobs, and Nicholas      </a:t>
            </a:r>
            <a:r>
              <a:rPr lang="en-US" sz="2200" b="0" i="0" u="none" strike="noStrike" dirty="0" err="1">
                <a:solidFill>
                  <a:schemeClr val="bg1"/>
                </a:solidFill>
                <a:effectLst/>
              </a:rPr>
              <a:t>Aquilano</a:t>
            </a:r>
            <a:r>
              <a:rPr lang="en-US" sz="2200" b="0" i="0" u="none" strike="noStrike" dirty="0">
                <a:solidFill>
                  <a:schemeClr val="bg1"/>
                </a:solidFill>
                <a:effectLst/>
              </a:rPr>
              <a:t>: with focus on strategy.</a:t>
            </a:r>
          </a:p>
        </p:txBody>
      </p:sp>
    </p:spTree>
    <p:extLst>
      <p:ext uri="{BB962C8B-B14F-4D97-AF65-F5344CB8AC3E}">
        <p14:creationId xmlns:p14="http://schemas.microsoft.com/office/powerpoint/2010/main" val="607946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Supply Chain Management and Optimization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730725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Learning Outcomes </a:t>
            </a:r>
          </a:p>
          <a:p>
            <a:endParaRPr lang="en-US" dirty="0"/>
          </a:p>
        </p:txBody>
      </p:sp>
      <p:grpSp>
        <p:nvGrpSpPr>
          <p:cNvPr id="3" name="Group 2">
            <a:extLst>
              <a:ext uri="{FF2B5EF4-FFF2-40B4-BE49-F238E27FC236}">
                <a16:creationId xmlns:a16="http://schemas.microsoft.com/office/drawing/2014/main" id="{005F0438-7394-2F9E-4C9A-734993F37379}"/>
              </a:ext>
            </a:extLst>
          </p:cNvPr>
          <p:cNvGrpSpPr/>
          <p:nvPr/>
        </p:nvGrpSpPr>
        <p:grpSpPr>
          <a:xfrm>
            <a:off x="2754271" y="4014637"/>
            <a:ext cx="2755900" cy="684213"/>
            <a:chOff x="566738" y="4214813"/>
            <a:chExt cx="2755900" cy="684213"/>
          </a:xfrm>
        </p:grpSpPr>
        <p:sp>
          <p:nvSpPr>
            <p:cNvPr id="6" name="Freeform 5">
              <a:extLst>
                <a:ext uri="{FF2B5EF4-FFF2-40B4-BE49-F238E27FC236}">
                  <a16:creationId xmlns:a16="http://schemas.microsoft.com/office/drawing/2014/main" id="{72583446-71E9-4729-5B63-EE1D9152D7C9}"/>
                </a:ext>
              </a:extLst>
            </p:cNvPr>
            <p:cNvSpPr>
              <a:spLocks/>
            </p:cNvSpPr>
            <p:nvPr/>
          </p:nvSpPr>
          <p:spPr bwMode="auto">
            <a:xfrm>
              <a:off x="566738" y="4337051"/>
              <a:ext cx="2581275" cy="561975"/>
            </a:xfrm>
            <a:custGeom>
              <a:avLst/>
              <a:gdLst>
                <a:gd name="T0" fmla="*/ 0 w 1626"/>
                <a:gd name="T1" fmla="*/ 354 h 354"/>
                <a:gd name="T2" fmla="*/ 1626 w 1626"/>
                <a:gd name="T3" fmla="*/ 354 h 354"/>
                <a:gd name="T4" fmla="*/ 1626 w 1626"/>
                <a:gd name="T5" fmla="*/ 0 h 354"/>
              </a:gdLst>
              <a:ahLst/>
              <a:cxnLst>
                <a:cxn ang="0">
                  <a:pos x="T0" y="T1"/>
                </a:cxn>
                <a:cxn ang="0">
                  <a:pos x="T2" y="T3"/>
                </a:cxn>
                <a:cxn ang="0">
                  <a:pos x="T4" y="T5"/>
                </a:cxn>
              </a:cxnLst>
              <a:rect l="0" t="0" r="r" b="b"/>
              <a:pathLst>
                <a:path w="1626" h="354">
                  <a:moveTo>
                    <a:pt x="0" y="354"/>
                  </a:moveTo>
                  <a:lnTo>
                    <a:pt x="1626" y="354"/>
                  </a:lnTo>
                  <a:lnTo>
                    <a:pt x="1626" y="0"/>
                  </a:lnTo>
                </a:path>
              </a:pathLst>
            </a:custGeom>
            <a:noFill/>
            <a:ln w="49213"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Oval 6">
              <a:extLst>
                <a:ext uri="{FF2B5EF4-FFF2-40B4-BE49-F238E27FC236}">
                  <a16:creationId xmlns:a16="http://schemas.microsoft.com/office/drawing/2014/main" id="{3FB3D494-0E97-8439-A169-6C8AC143E081}"/>
                </a:ext>
              </a:extLst>
            </p:cNvPr>
            <p:cNvSpPr>
              <a:spLocks noChangeArrowheads="1"/>
            </p:cNvSpPr>
            <p:nvPr/>
          </p:nvSpPr>
          <p:spPr bwMode="auto">
            <a:xfrm>
              <a:off x="2962275" y="4214813"/>
              <a:ext cx="360363" cy="360363"/>
            </a:xfrm>
            <a:prstGeom prst="ellipse">
              <a:avLst/>
            </a:pr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 name="Group 7">
            <a:extLst>
              <a:ext uri="{FF2B5EF4-FFF2-40B4-BE49-F238E27FC236}">
                <a16:creationId xmlns:a16="http://schemas.microsoft.com/office/drawing/2014/main" id="{D9F6FAF9-3A71-0F28-3EC7-50E49ABAC95C}"/>
              </a:ext>
            </a:extLst>
          </p:cNvPr>
          <p:cNvGrpSpPr/>
          <p:nvPr/>
        </p:nvGrpSpPr>
        <p:grpSpPr>
          <a:xfrm>
            <a:off x="6299158" y="4014637"/>
            <a:ext cx="2760663" cy="684213"/>
            <a:chOff x="4111625" y="4214813"/>
            <a:chExt cx="2760663" cy="684213"/>
          </a:xfrm>
        </p:grpSpPr>
        <p:sp>
          <p:nvSpPr>
            <p:cNvPr id="9" name="Freeform 7">
              <a:extLst>
                <a:ext uri="{FF2B5EF4-FFF2-40B4-BE49-F238E27FC236}">
                  <a16:creationId xmlns:a16="http://schemas.microsoft.com/office/drawing/2014/main" id="{FC8DED3A-7717-A44F-6CBB-07C56CB9281A}"/>
                </a:ext>
              </a:extLst>
            </p:cNvPr>
            <p:cNvSpPr>
              <a:spLocks/>
            </p:cNvSpPr>
            <p:nvPr/>
          </p:nvSpPr>
          <p:spPr bwMode="auto">
            <a:xfrm>
              <a:off x="4292600" y="4337051"/>
              <a:ext cx="2579688" cy="561975"/>
            </a:xfrm>
            <a:custGeom>
              <a:avLst/>
              <a:gdLst>
                <a:gd name="T0" fmla="*/ 1625 w 1625"/>
                <a:gd name="T1" fmla="*/ 354 h 354"/>
                <a:gd name="T2" fmla="*/ 0 w 1625"/>
                <a:gd name="T3" fmla="*/ 354 h 354"/>
                <a:gd name="T4" fmla="*/ 0 w 1625"/>
                <a:gd name="T5" fmla="*/ 0 h 354"/>
              </a:gdLst>
              <a:ahLst/>
              <a:cxnLst>
                <a:cxn ang="0">
                  <a:pos x="T0" y="T1"/>
                </a:cxn>
                <a:cxn ang="0">
                  <a:pos x="T2" y="T3"/>
                </a:cxn>
                <a:cxn ang="0">
                  <a:pos x="T4" y="T5"/>
                </a:cxn>
              </a:cxnLst>
              <a:rect l="0" t="0" r="r" b="b"/>
              <a:pathLst>
                <a:path w="1625" h="354">
                  <a:moveTo>
                    <a:pt x="1625" y="354"/>
                  </a:moveTo>
                  <a:lnTo>
                    <a:pt x="0" y="354"/>
                  </a:lnTo>
                  <a:lnTo>
                    <a:pt x="0" y="0"/>
                  </a:lnTo>
                </a:path>
              </a:pathLst>
            </a:custGeom>
            <a:noFill/>
            <a:ln w="49213"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Oval 8">
              <a:extLst>
                <a:ext uri="{FF2B5EF4-FFF2-40B4-BE49-F238E27FC236}">
                  <a16:creationId xmlns:a16="http://schemas.microsoft.com/office/drawing/2014/main" id="{C58C1CB5-0E53-69A8-8EAA-2296D0C7BA26}"/>
                </a:ext>
              </a:extLst>
            </p:cNvPr>
            <p:cNvSpPr>
              <a:spLocks noChangeArrowheads="1"/>
            </p:cNvSpPr>
            <p:nvPr/>
          </p:nvSpPr>
          <p:spPr bwMode="auto">
            <a:xfrm>
              <a:off x="4111625" y="4214813"/>
              <a:ext cx="360363" cy="360363"/>
            </a:xfrm>
            <a:prstGeom prst="ellipse">
              <a:avLst/>
            </a:pr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1" name="Group 10">
            <a:extLst>
              <a:ext uri="{FF2B5EF4-FFF2-40B4-BE49-F238E27FC236}">
                <a16:creationId xmlns:a16="http://schemas.microsoft.com/office/drawing/2014/main" id="{03723EC8-E99E-105C-4331-CFCB4E6298F7}"/>
              </a:ext>
            </a:extLst>
          </p:cNvPr>
          <p:cNvGrpSpPr/>
          <p:nvPr/>
        </p:nvGrpSpPr>
        <p:grpSpPr>
          <a:xfrm>
            <a:off x="2760621" y="2015849"/>
            <a:ext cx="2759075" cy="723901"/>
            <a:chOff x="573088" y="1824038"/>
            <a:chExt cx="2759075" cy="723901"/>
          </a:xfrm>
        </p:grpSpPr>
        <p:sp>
          <p:nvSpPr>
            <p:cNvPr id="12" name="Freeform 9">
              <a:extLst>
                <a:ext uri="{FF2B5EF4-FFF2-40B4-BE49-F238E27FC236}">
                  <a16:creationId xmlns:a16="http://schemas.microsoft.com/office/drawing/2014/main" id="{83C31BCA-6503-1FB0-B402-F98D1CA6FBF3}"/>
                </a:ext>
              </a:extLst>
            </p:cNvPr>
            <p:cNvSpPr>
              <a:spLocks/>
            </p:cNvSpPr>
            <p:nvPr/>
          </p:nvSpPr>
          <p:spPr bwMode="auto">
            <a:xfrm>
              <a:off x="573088" y="1824038"/>
              <a:ext cx="2582863" cy="563563"/>
            </a:xfrm>
            <a:custGeom>
              <a:avLst/>
              <a:gdLst>
                <a:gd name="T0" fmla="*/ 0 w 1627"/>
                <a:gd name="T1" fmla="*/ 0 h 355"/>
                <a:gd name="T2" fmla="*/ 1627 w 1627"/>
                <a:gd name="T3" fmla="*/ 0 h 355"/>
                <a:gd name="T4" fmla="*/ 1627 w 1627"/>
                <a:gd name="T5" fmla="*/ 355 h 355"/>
              </a:gdLst>
              <a:ahLst/>
              <a:cxnLst>
                <a:cxn ang="0">
                  <a:pos x="T0" y="T1"/>
                </a:cxn>
                <a:cxn ang="0">
                  <a:pos x="T2" y="T3"/>
                </a:cxn>
                <a:cxn ang="0">
                  <a:pos x="T4" y="T5"/>
                </a:cxn>
              </a:cxnLst>
              <a:rect l="0" t="0" r="r" b="b"/>
              <a:pathLst>
                <a:path w="1627" h="355">
                  <a:moveTo>
                    <a:pt x="0" y="0"/>
                  </a:moveTo>
                  <a:lnTo>
                    <a:pt x="1627" y="0"/>
                  </a:lnTo>
                  <a:lnTo>
                    <a:pt x="1627" y="355"/>
                  </a:lnTo>
                </a:path>
              </a:pathLst>
            </a:custGeom>
            <a:noFill/>
            <a:ln w="49213"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Oval 10">
              <a:extLst>
                <a:ext uri="{FF2B5EF4-FFF2-40B4-BE49-F238E27FC236}">
                  <a16:creationId xmlns:a16="http://schemas.microsoft.com/office/drawing/2014/main" id="{5E6B647C-CA70-A7E8-E6C1-3CA2D0DF254B}"/>
                </a:ext>
              </a:extLst>
            </p:cNvPr>
            <p:cNvSpPr>
              <a:spLocks noChangeArrowheads="1"/>
            </p:cNvSpPr>
            <p:nvPr/>
          </p:nvSpPr>
          <p:spPr bwMode="auto">
            <a:xfrm>
              <a:off x="2971800" y="2187576"/>
              <a:ext cx="360363" cy="360363"/>
            </a:xfrm>
            <a:prstGeom prst="ellipse">
              <a:avLst/>
            </a:pr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4" name="Group 13">
            <a:extLst>
              <a:ext uri="{FF2B5EF4-FFF2-40B4-BE49-F238E27FC236}">
                <a16:creationId xmlns:a16="http://schemas.microsoft.com/office/drawing/2014/main" id="{0BA9D355-60FA-37F1-1E22-506549577886}"/>
              </a:ext>
            </a:extLst>
          </p:cNvPr>
          <p:cNvGrpSpPr/>
          <p:nvPr/>
        </p:nvGrpSpPr>
        <p:grpSpPr>
          <a:xfrm>
            <a:off x="6307096" y="2015849"/>
            <a:ext cx="2760662" cy="723901"/>
            <a:chOff x="4119563" y="1824038"/>
            <a:chExt cx="2760662" cy="723901"/>
          </a:xfrm>
        </p:grpSpPr>
        <p:sp>
          <p:nvSpPr>
            <p:cNvPr id="15" name="Freeform 11">
              <a:extLst>
                <a:ext uri="{FF2B5EF4-FFF2-40B4-BE49-F238E27FC236}">
                  <a16:creationId xmlns:a16="http://schemas.microsoft.com/office/drawing/2014/main" id="{3A8C7731-35EA-8680-8558-45BF08638BBC}"/>
                </a:ext>
              </a:extLst>
            </p:cNvPr>
            <p:cNvSpPr>
              <a:spLocks/>
            </p:cNvSpPr>
            <p:nvPr/>
          </p:nvSpPr>
          <p:spPr bwMode="auto">
            <a:xfrm>
              <a:off x="4298950" y="1824038"/>
              <a:ext cx="2581275" cy="563563"/>
            </a:xfrm>
            <a:custGeom>
              <a:avLst/>
              <a:gdLst>
                <a:gd name="T0" fmla="*/ 1626 w 1626"/>
                <a:gd name="T1" fmla="*/ 0 h 355"/>
                <a:gd name="T2" fmla="*/ 0 w 1626"/>
                <a:gd name="T3" fmla="*/ 0 h 355"/>
                <a:gd name="T4" fmla="*/ 0 w 1626"/>
                <a:gd name="T5" fmla="*/ 355 h 355"/>
              </a:gdLst>
              <a:ahLst/>
              <a:cxnLst>
                <a:cxn ang="0">
                  <a:pos x="T0" y="T1"/>
                </a:cxn>
                <a:cxn ang="0">
                  <a:pos x="T2" y="T3"/>
                </a:cxn>
                <a:cxn ang="0">
                  <a:pos x="T4" y="T5"/>
                </a:cxn>
              </a:cxnLst>
              <a:rect l="0" t="0" r="r" b="b"/>
              <a:pathLst>
                <a:path w="1626" h="355">
                  <a:moveTo>
                    <a:pt x="1626" y="0"/>
                  </a:moveTo>
                  <a:lnTo>
                    <a:pt x="0" y="0"/>
                  </a:lnTo>
                  <a:lnTo>
                    <a:pt x="0" y="355"/>
                  </a:lnTo>
                </a:path>
              </a:pathLst>
            </a:custGeom>
            <a:noFill/>
            <a:ln w="49213"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Oval 12">
              <a:extLst>
                <a:ext uri="{FF2B5EF4-FFF2-40B4-BE49-F238E27FC236}">
                  <a16:creationId xmlns:a16="http://schemas.microsoft.com/office/drawing/2014/main" id="{1ACEC343-6FC7-1A4B-E468-D885545CB7C0}"/>
                </a:ext>
              </a:extLst>
            </p:cNvPr>
            <p:cNvSpPr>
              <a:spLocks noChangeArrowheads="1"/>
            </p:cNvSpPr>
            <p:nvPr/>
          </p:nvSpPr>
          <p:spPr bwMode="auto">
            <a:xfrm>
              <a:off x="4119563" y="2187576"/>
              <a:ext cx="360363" cy="360363"/>
            </a:xfrm>
            <a:prstGeom prst="ellipse">
              <a:avLst/>
            </a:pr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7" name="Group 16">
            <a:extLst>
              <a:ext uri="{FF2B5EF4-FFF2-40B4-BE49-F238E27FC236}">
                <a16:creationId xmlns:a16="http://schemas.microsoft.com/office/drawing/2014/main" id="{D6A5F468-112E-777A-6E36-DD4F5E5EC2E0}"/>
              </a:ext>
            </a:extLst>
          </p:cNvPr>
          <p:cNvGrpSpPr/>
          <p:nvPr/>
        </p:nvGrpSpPr>
        <p:grpSpPr>
          <a:xfrm>
            <a:off x="2297838" y="4244005"/>
            <a:ext cx="911278" cy="911278"/>
            <a:chOff x="2376487" y="5074470"/>
            <a:chExt cx="1125538" cy="1125538"/>
          </a:xfrm>
        </p:grpSpPr>
        <p:grpSp>
          <p:nvGrpSpPr>
            <p:cNvPr id="18" name="Group 17">
              <a:extLst>
                <a:ext uri="{FF2B5EF4-FFF2-40B4-BE49-F238E27FC236}">
                  <a16:creationId xmlns:a16="http://schemas.microsoft.com/office/drawing/2014/main" id="{FAD8F51B-1E12-B882-E55A-AEFFE093CBE9}"/>
                </a:ext>
              </a:extLst>
            </p:cNvPr>
            <p:cNvGrpSpPr/>
            <p:nvPr/>
          </p:nvGrpSpPr>
          <p:grpSpPr>
            <a:xfrm>
              <a:off x="2376487" y="5074470"/>
              <a:ext cx="1125538" cy="1125538"/>
              <a:chOff x="3175" y="4337051"/>
              <a:chExt cx="1125538" cy="1125538"/>
            </a:xfrm>
          </p:grpSpPr>
          <p:sp>
            <p:nvSpPr>
              <p:cNvPr id="23" name="Freeform 20">
                <a:extLst>
                  <a:ext uri="{FF2B5EF4-FFF2-40B4-BE49-F238E27FC236}">
                    <a16:creationId xmlns:a16="http://schemas.microsoft.com/office/drawing/2014/main" id="{BE5A8616-696F-7A42-C807-C1DA6AE4E23F}"/>
                  </a:ext>
                </a:extLst>
              </p:cNvPr>
              <p:cNvSpPr>
                <a:spLocks/>
              </p:cNvSpPr>
              <p:nvPr/>
            </p:nvSpPr>
            <p:spPr bwMode="auto">
              <a:xfrm>
                <a:off x="566738" y="4337051"/>
                <a:ext cx="561975" cy="1125538"/>
              </a:xfrm>
              <a:custGeom>
                <a:avLst/>
                <a:gdLst>
                  <a:gd name="T0" fmla="*/ 366 w 366"/>
                  <a:gd name="T1" fmla="*/ 365 h 731"/>
                  <a:gd name="T2" fmla="*/ 0 w 366"/>
                  <a:gd name="T3" fmla="*/ 0 h 731"/>
                  <a:gd name="T4" fmla="*/ 0 w 366"/>
                  <a:gd name="T5" fmla="*/ 731 h 731"/>
                  <a:gd name="T6" fmla="*/ 366 w 366"/>
                  <a:gd name="T7" fmla="*/ 365 h 731"/>
                </a:gdLst>
                <a:ahLst/>
                <a:cxnLst>
                  <a:cxn ang="0">
                    <a:pos x="T0" y="T1"/>
                  </a:cxn>
                  <a:cxn ang="0">
                    <a:pos x="T2" y="T3"/>
                  </a:cxn>
                  <a:cxn ang="0">
                    <a:pos x="T4" y="T5"/>
                  </a:cxn>
                  <a:cxn ang="0">
                    <a:pos x="T6" y="T7"/>
                  </a:cxn>
                </a:cxnLst>
                <a:rect l="0" t="0" r="r" b="b"/>
                <a:pathLst>
                  <a:path w="366" h="731">
                    <a:moveTo>
                      <a:pt x="366" y="365"/>
                    </a:moveTo>
                    <a:cubicBezTo>
                      <a:pt x="366" y="163"/>
                      <a:pt x="202" y="0"/>
                      <a:pt x="0" y="0"/>
                    </a:cubicBezTo>
                    <a:cubicBezTo>
                      <a:pt x="0" y="731"/>
                      <a:pt x="0" y="731"/>
                      <a:pt x="0" y="731"/>
                    </a:cubicBezTo>
                    <a:cubicBezTo>
                      <a:pt x="202" y="731"/>
                      <a:pt x="366" y="568"/>
                      <a:pt x="366" y="365"/>
                    </a:cubicBez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21">
                <a:extLst>
                  <a:ext uri="{FF2B5EF4-FFF2-40B4-BE49-F238E27FC236}">
                    <a16:creationId xmlns:a16="http://schemas.microsoft.com/office/drawing/2014/main" id="{FFCC3797-C8BA-BD48-2559-995D78CADFBE}"/>
                  </a:ext>
                </a:extLst>
              </p:cNvPr>
              <p:cNvSpPr>
                <a:spLocks/>
              </p:cNvSpPr>
              <p:nvPr/>
            </p:nvSpPr>
            <p:spPr bwMode="auto">
              <a:xfrm>
                <a:off x="3175" y="4337051"/>
                <a:ext cx="563563" cy="1125538"/>
              </a:xfrm>
              <a:custGeom>
                <a:avLst/>
                <a:gdLst>
                  <a:gd name="T0" fmla="*/ 0 w 366"/>
                  <a:gd name="T1" fmla="*/ 365 h 731"/>
                  <a:gd name="T2" fmla="*/ 366 w 366"/>
                  <a:gd name="T3" fmla="*/ 731 h 731"/>
                  <a:gd name="T4" fmla="*/ 366 w 366"/>
                  <a:gd name="T5" fmla="*/ 0 h 731"/>
                  <a:gd name="T6" fmla="*/ 0 w 366"/>
                  <a:gd name="T7" fmla="*/ 365 h 731"/>
                </a:gdLst>
                <a:ahLst/>
                <a:cxnLst>
                  <a:cxn ang="0">
                    <a:pos x="T0" y="T1"/>
                  </a:cxn>
                  <a:cxn ang="0">
                    <a:pos x="T2" y="T3"/>
                  </a:cxn>
                  <a:cxn ang="0">
                    <a:pos x="T4" y="T5"/>
                  </a:cxn>
                  <a:cxn ang="0">
                    <a:pos x="T6" y="T7"/>
                  </a:cxn>
                </a:cxnLst>
                <a:rect l="0" t="0" r="r" b="b"/>
                <a:pathLst>
                  <a:path w="366" h="731">
                    <a:moveTo>
                      <a:pt x="0" y="365"/>
                    </a:moveTo>
                    <a:cubicBezTo>
                      <a:pt x="0" y="568"/>
                      <a:pt x="164" y="731"/>
                      <a:pt x="366" y="731"/>
                    </a:cubicBezTo>
                    <a:cubicBezTo>
                      <a:pt x="366" y="0"/>
                      <a:pt x="366" y="0"/>
                      <a:pt x="366" y="0"/>
                    </a:cubicBezTo>
                    <a:cubicBezTo>
                      <a:pt x="164" y="0"/>
                      <a:pt x="0" y="163"/>
                      <a:pt x="0" y="365"/>
                    </a:cubicBezTo>
                    <a:close/>
                  </a:path>
                </a:pathLst>
              </a:custGeom>
              <a:solidFill>
                <a:srgbClr val="FCE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Oval 22">
                <a:extLst>
                  <a:ext uri="{FF2B5EF4-FFF2-40B4-BE49-F238E27FC236}">
                    <a16:creationId xmlns:a16="http://schemas.microsoft.com/office/drawing/2014/main" id="{8DA2DAB9-6949-87C9-6488-35DB632F1F3F}"/>
                  </a:ext>
                </a:extLst>
              </p:cNvPr>
              <p:cNvSpPr>
                <a:spLocks noChangeArrowheads="1"/>
              </p:cNvSpPr>
              <p:nvPr/>
            </p:nvSpPr>
            <p:spPr bwMode="auto">
              <a:xfrm>
                <a:off x="134938" y="4470401"/>
                <a:ext cx="862013" cy="8604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9" name="Group 515">
              <a:extLst>
                <a:ext uri="{FF2B5EF4-FFF2-40B4-BE49-F238E27FC236}">
                  <a16:creationId xmlns:a16="http://schemas.microsoft.com/office/drawing/2014/main" id="{37349273-44E5-EC54-5346-C0F1CEE67939}"/>
                </a:ext>
              </a:extLst>
            </p:cNvPr>
            <p:cNvGrpSpPr>
              <a:grpSpLocks noChangeAspect="1"/>
            </p:cNvGrpSpPr>
            <p:nvPr/>
          </p:nvGrpSpPr>
          <p:grpSpPr bwMode="auto">
            <a:xfrm>
              <a:off x="2758775" y="5379299"/>
              <a:ext cx="360962" cy="515880"/>
              <a:chOff x="5460" y="3463"/>
              <a:chExt cx="233" cy="333"/>
            </a:xfrm>
            <a:solidFill>
              <a:schemeClr val="accent2"/>
            </a:solidFill>
          </p:grpSpPr>
          <p:sp>
            <p:nvSpPr>
              <p:cNvPr id="20" name="Freeform 517">
                <a:extLst>
                  <a:ext uri="{FF2B5EF4-FFF2-40B4-BE49-F238E27FC236}">
                    <a16:creationId xmlns:a16="http://schemas.microsoft.com/office/drawing/2014/main" id="{CE886391-2960-4979-F4D1-8FE135544380}"/>
                  </a:ext>
                </a:extLst>
              </p:cNvPr>
              <p:cNvSpPr>
                <a:spLocks noEditPoints="1"/>
              </p:cNvSpPr>
              <p:nvPr/>
            </p:nvSpPr>
            <p:spPr bwMode="auto">
              <a:xfrm>
                <a:off x="5512" y="3463"/>
                <a:ext cx="129" cy="307"/>
              </a:xfrm>
              <a:custGeom>
                <a:avLst/>
                <a:gdLst>
                  <a:gd name="T0" fmla="*/ 584 w 1290"/>
                  <a:gd name="T1" fmla="*/ 375 h 3076"/>
                  <a:gd name="T2" fmla="*/ 483 w 1290"/>
                  <a:gd name="T3" fmla="*/ 536 h 3076"/>
                  <a:gd name="T4" fmla="*/ 383 w 1290"/>
                  <a:gd name="T5" fmla="*/ 746 h 3076"/>
                  <a:gd name="T6" fmla="*/ 396 w 1290"/>
                  <a:gd name="T7" fmla="*/ 927 h 3076"/>
                  <a:gd name="T8" fmla="*/ 637 w 1290"/>
                  <a:gd name="T9" fmla="*/ 943 h 3076"/>
                  <a:gd name="T10" fmla="*/ 843 w 1290"/>
                  <a:gd name="T11" fmla="*/ 932 h 3076"/>
                  <a:gd name="T12" fmla="*/ 939 w 1290"/>
                  <a:gd name="T13" fmla="*/ 825 h 3076"/>
                  <a:gd name="T14" fmla="*/ 843 w 1290"/>
                  <a:gd name="T15" fmla="*/ 598 h 3076"/>
                  <a:gd name="T16" fmla="*/ 741 w 1290"/>
                  <a:gd name="T17" fmla="*/ 422 h 3076"/>
                  <a:gd name="T18" fmla="*/ 647 w 1290"/>
                  <a:gd name="T19" fmla="*/ 295 h 3076"/>
                  <a:gd name="T20" fmla="*/ 652 w 1290"/>
                  <a:gd name="T21" fmla="*/ 7 h 3076"/>
                  <a:gd name="T22" fmla="*/ 687 w 1290"/>
                  <a:gd name="T23" fmla="*/ 37 h 3076"/>
                  <a:gd name="T24" fmla="*/ 746 w 1290"/>
                  <a:gd name="T25" fmla="*/ 95 h 3076"/>
                  <a:gd name="T26" fmla="*/ 821 w 1290"/>
                  <a:gd name="T27" fmla="*/ 183 h 3076"/>
                  <a:gd name="T28" fmla="*/ 907 w 1290"/>
                  <a:gd name="T29" fmla="*/ 300 h 3076"/>
                  <a:gd name="T30" fmla="*/ 998 w 1290"/>
                  <a:gd name="T31" fmla="*/ 450 h 3076"/>
                  <a:gd name="T32" fmla="*/ 1086 w 1290"/>
                  <a:gd name="T33" fmla="*/ 632 h 3076"/>
                  <a:gd name="T34" fmla="*/ 1166 w 1290"/>
                  <a:gd name="T35" fmla="*/ 849 h 3076"/>
                  <a:gd name="T36" fmla="*/ 1231 w 1290"/>
                  <a:gd name="T37" fmla="*/ 1102 h 3076"/>
                  <a:gd name="T38" fmla="*/ 1274 w 1290"/>
                  <a:gd name="T39" fmla="*/ 1391 h 3076"/>
                  <a:gd name="T40" fmla="*/ 1290 w 1290"/>
                  <a:gd name="T41" fmla="*/ 1720 h 3076"/>
                  <a:gd name="T42" fmla="*/ 1274 w 1290"/>
                  <a:gd name="T43" fmla="*/ 2051 h 3076"/>
                  <a:gd name="T44" fmla="*/ 1229 w 1290"/>
                  <a:gd name="T45" fmla="*/ 2342 h 3076"/>
                  <a:gd name="T46" fmla="*/ 1161 w 1290"/>
                  <a:gd name="T47" fmla="*/ 2588 h 3076"/>
                  <a:gd name="T48" fmla="*/ 1068 w 1290"/>
                  <a:gd name="T49" fmla="*/ 2788 h 3076"/>
                  <a:gd name="T50" fmla="*/ 957 w 1290"/>
                  <a:gd name="T51" fmla="*/ 2939 h 3076"/>
                  <a:gd name="T52" fmla="*/ 832 w 1290"/>
                  <a:gd name="T53" fmla="*/ 3039 h 3076"/>
                  <a:gd name="T54" fmla="*/ 742 w 1290"/>
                  <a:gd name="T55" fmla="*/ 2288 h 3076"/>
                  <a:gd name="T56" fmla="*/ 720 w 1290"/>
                  <a:gd name="T57" fmla="*/ 2228 h 3076"/>
                  <a:gd name="T58" fmla="*/ 666 w 1290"/>
                  <a:gd name="T59" fmla="*/ 2195 h 3076"/>
                  <a:gd name="T60" fmla="*/ 603 w 1290"/>
                  <a:gd name="T61" fmla="*/ 2203 h 3076"/>
                  <a:gd name="T62" fmla="*/ 559 w 1290"/>
                  <a:gd name="T63" fmla="*/ 2246 h 3076"/>
                  <a:gd name="T64" fmla="*/ 549 w 1290"/>
                  <a:gd name="T65" fmla="*/ 3076 h 3076"/>
                  <a:gd name="T66" fmla="*/ 415 w 1290"/>
                  <a:gd name="T67" fmla="*/ 3012 h 3076"/>
                  <a:gd name="T68" fmla="*/ 293 w 1290"/>
                  <a:gd name="T69" fmla="*/ 2895 h 3076"/>
                  <a:gd name="T70" fmla="*/ 189 w 1290"/>
                  <a:gd name="T71" fmla="*/ 2727 h 3076"/>
                  <a:gd name="T72" fmla="*/ 105 w 1290"/>
                  <a:gd name="T73" fmla="*/ 2511 h 3076"/>
                  <a:gd name="T74" fmla="*/ 43 w 1290"/>
                  <a:gd name="T75" fmla="*/ 2250 h 3076"/>
                  <a:gd name="T76" fmla="*/ 8 w 1290"/>
                  <a:gd name="T77" fmla="*/ 1946 h 3076"/>
                  <a:gd name="T78" fmla="*/ 2 w 1290"/>
                  <a:gd name="T79" fmla="*/ 1607 h 3076"/>
                  <a:gd name="T80" fmla="*/ 28 w 1290"/>
                  <a:gd name="T81" fmla="*/ 1295 h 3076"/>
                  <a:gd name="T82" fmla="*/ 80 w 1290"/>
                  <a:gd name="T83" fmla="*/ 1019 h 3076"/>
                  <a:gd name="T84" fmla="*/ 150 w 1290"/>
                  <a:gd name="T85" fmla="*/ 780 h 3076"/>
                  <a:gd name="T86" fmla="*/ 233 w 1290"/>
                  <a:gd name="T87" fmla="*/ 573 h 3076"/>
                  <a:gd name="T88" fmla="*/ 322 w 1290"/>
                  <a:gd name="T89" fmla="*/ 401 h 3076"/>
                  <a:gd name="T90" fmla="*/ 412 w 1290"/>
                  <a:gd name="T91" fmla="*/ 261 h 3076"/>
                  <a:gd name="T92" fmla="*/ 496 w 1290"/>
                  <a:gd name="T93" fmla="*/ 153 h 3076"/>
                  <a:gd name="T94" fmla="*/ 566 w 1290"/>
                  <a:gd name="T95" fmla="*/ 74 h 3076"/>
                  <a:gd name="T96" fmla="*/ 617 w 1290"/>
                  <a:gd name="T97" fmla="*/ 24 h 3076"/>
                  <a:gd name="T98" fmla="*/ 644 w 1290"/>
                  <a:gd name="T99" fmla="*/ 1 h 3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90" h="3076">
                    <a:moveTo>
                      <a:pt x="647" y="295"/>
                    </a:moveTo>
                    <a:lnTo>
                      <a:pt x="616" y="332"/>
                    </a:lnTo>
                    <a:lnTo>
                      <a:pt x="584" y="375"/>
                    </a:lnTo>
                    <a:lnTo>
                      <a:pt x="551" y="424"/>
                    </a:lnTo>
                    <a:lnTo>
                      <a:pt x="517" y="477"/>
                    </a:lnTo>
                    <a:lnTo>
                      <a:pt x="483" y="536"/>
                    </a:lnTo>
                    <a:lnTo>
                      <a:pt x="450" y="601"/>
                    </a:lnTo>
                    <a:lnTo>
                      <a:pt x="416" y="671"/>
                    </a:lnTo>
                    <a:lnTo>
                      <a:pt x="383" y="746"/>
                    </a:lnTo>
                    <a:lnTo>
                      <a:pt x="353" y="828"/>
                    </a:lnTo>
                    <a:lnTo>
                      <a:pt x="323" y="915"/>
                    </a:lnTo>
                    <a:lnTo>
                      <a:pt x="396" y="927"/>
                    </a:lnTo>
                    <a:lnTo>
                      <a:pt x="475" y="936"/>
                    </a:lnTo>
                    <a:lnTo>
                      <a:pt x="555" y="941"/>
                    </a:lnTo>
                    <a:lnTo>
                      <a:pt x="637" y="943"/>
                    </a:lnTo>
                    <a:lnTo>
                      <a:pt x="707" y="942"/>
                    </a:lnTo>
                    <a:lnTo>
                      <a:pt x="776" y="938"/>
                    </a:lnTo>
                    <a:lnTo>
                      <a:pt x="843" y="932"/>
                    </a:lnTo>
                    <a:lnTo>
                      <a:pt x="906" y="924"/>
                    </a:lnTo>
                    <a:lnTo>
                      <a:pt x="968" y="912"/>
                    </a:lnTo>
                    <a:lnTo>
                      <a:pt x="939" y="825"/>
                    </a:lnTo>
                    <a:lnTo>
                      <a:pt x="908" y="744"/>
                    </a:lnTo>
                    <a:lnTo>
                      <a:pt x="876" y="669"/>
                    </a:lnTo>
                    <a:lnTo>
                      <a:pt x="843" y="598"/>
                    </a:lnTo>
                    <a:lnTo>
                      <a:pt x="808" y="534"/>
                    </a:lnTo>
                    <a:lnTo>
                      <a:pt x="775" y="476"/>
                    </a:lnTo>
                    <a:lnTo>
                      <a:pt x="741" y="422"/>
                    </a:lnTo>
                    <a:lnTo>
                      <a:pt x="708" y="374"/>
                    </a:lnTo>
                    <a:lnTo>
                      <a:pt x="676" y="332"/>
                    </a:lnTo>
                    <a:lnTo>
                      <a:pt x="647" y="295"/>
                    </a:lnTo>
                    <a:close/>
                    <a:moveTo>
                      <a:pt x="645" y="0"/>
                    </a:moveTo>
                    <a:lnTo>
                      <a:pt x="647" y="1"/>
                    </a:lnTo>
                    <a:lnTo>
                      <a:pt x="652" y="7"/>
                    </a:lnTo>
                    <a:lnTo>
                      <a:pt x="661" y="13"/>
                    </a:lnTo>
                    <a:lnTo>
                      <a:pt x="673" y="23"/>
                    </a:lnTo>
                    <a:lnTo>
                      <a:pt x="687" y="37"/>
                    </a:lnTo>
                    <a:lnTo>
                      <a:pt x="704" y="53"/>
                    </a:lnTo>
                    <a:lnTo>
                      <a:pt x="724" y="73"/>
                    </a:lnTo>
                    <a:lnTo>
                      <a:pt x="746" y="95"/>
                    </a:lnTo>
                    <a:lnTo>
                      <a:pt x="770" y="121"/>
                    </a:lnTo>
                    <a:lnTo>
                      <a:pt x="795" y="150"/>
                    </a:lnTo>
                    <a:lnTo>
                      <a:pt x="821" y="183"/>
                    </a:lnTo>
                    <a:lnTo>
                      <a:pt x="849" y="218"/>
                    </a:lnTo>
                    <a:lnTo>
                      <a:pt x="878" y="257"/>
                    </a:lnTo>
                    <a:lnTo>
                      <a:pt x="907" y="300"/>
                    </a:lnTo>
                    <a:lnTo>
                      <a:pt x="938" y="346"/>
                    </a:lnTo>
                    <a:lnTo>
                      <a:pt x="968" y="396"/>
                    </a:lnTo>
                    <a:lnTo>
                      <a:pt x="998" y="450"/>
                    </a:lnTo>
                    <a:lnTo>
                      <a:pt x="1027" y="507"/>
                    </a:lnTo>
                    <a:lnTo>
                      <a:pt x="1057" y="567"/>
                    </a:lnTo>
                    <a:lnTo>
                      <a:pt x="1086" y="632"/>
                    </a:lnTo>
                    <a:lnTo>
                      <a:pt x="1114" y="701"/>
                    </a:lnTo>
                    <a:lnTo>
                      <a:pt x="1140" y="773"/>
                    </a:lnTo>
                    <a:lnTo>
                      <a:pt x="1166" y="849"/>
                    </a:lnTo>
                    <a:lnTo>
                      <a:pt x="1189" y="929"/>
                    </a:lnTo>
                    <a:lnTo>
                      <a:pt x="1211" y="1014"/>
                    </a:lnTo>
                    <a:lnTo>
                      <a:pt x="1231" y="1102"/>
                    </a:lnTo>
                    <a:lnTo>
                      <a:pt x="1247" y="1194"/>
                    </a:lnTo>
                    <a:lnTo>
                      <a:pt x="1262" y="1291"/>
                    </a:lnTo>
                    <a:lnTo>
                      <a:pt x="1274" y="1391"/>
                    </a:lnTo>
                    <a:lnTo>
                      <a:pt x="1283" y="1497"/>
                    </a:lnTo>
                    <a:lnTo>
                      <a:pt x="1288" y="1606"/>
                    </a:lnTo>
                    <a:lnTo>
                      <a:pt x="1290" y="1720"/>
                    </a:lnTo>
                    <a:lnTo>
                      <a:pt x="1288" y="1835"/>
                    </a:lnTo>
                    <a:lnTo>
                      <a:pt x="1283" y="1946"/>
                    </a:lnTo>
                    <a:lnTo>
                      <a:pt x="1274" y="2051"/>
                    </a:lnTo>
                    <a:lnTo>
                      <a:pt x="1263" y="2153"/>
                    </a:lnTo>
                    <a:lnTo>
                      <a:pt x="1247" y="2250"/>
                    </a:lnTo>
                    <a:lnTo>
                      <a:pt x="1229" y="2342"/>
                    </a:lnTo>
                    <a:lnTo>
                      <a:pt x="1210" y="2430"/>
                    </a:lnTo>
                    <a:lnTo>
                      <a:pt x="1186" y="2511"/>
                    </a:lnTo>
                    <a:lnTo>
                      <a:pt x="1161" y="2588"/>
                    </a:lnTo>
                    <a:lnTo>
                      <a:pt x="1131" y="2661"/>
                    </a:lnTo>
                    <a:lnTo>
                      <a:pt x="1101" y="2727"/>
                    </a:lnTo>
                    <a:lnTo>
                      <a:pt x="1068" y="2788"/>
                    </a:lnTo>
                    <a:lnTo>
                      <a:pt x="1033" y="2844"/>
                    </a:lnTo>
                    <a:lnTo>
                      <a:pt x="997" y="2895"/>
                    </a:lnTo>
                    <a:lnTo>
                      <a:pt x="957" y="2939"/>
                    </a:lnTo>
                    <a:lnTo>
                      <a:pt x="918" y="2979"/>
                    </a:lnTo>
                    <a:lnTo>
                      <a:pt x="875" y="3012"/>
                    </a:lnTo>
                    <a:lnTo>
                      <a:pt x="832" y="3039"/>
                    </a:lnTo>
                    <a:lnTo>
                      <a:pt x="787" y="3061"/>
                    </a:lnTo>
                    <a:lnTo>
                      <a:pt x="742" y="3076"/>
                    </a:lnTo>
                    <a:lnTo>
                      <a:pt x="742" y="2288"/>
                    </a:lnTo>
                    <a:lnTo>
                      <a:pt x="738" y="2266"/>
                    </a:lnTo>
                    <a:lnTo>
                      <a:pt x="731" y="2246"/>
                    </a:lnTo>
                    <a:lnTo>
                      <a:pt x="720" y="2228"/>
                    </a:lnTo>
                    <a:lnTo>
                      <a:pt x="705" y="2213"/>
                    </a:lnTo>
                    <a:lnTo>
                      <a:pt x="687" y="2203"/>
                    </a:lnTo>
                    <a:lnTo>
                      <a:pt x="666" y="2195"/>
                    </a:lnTo>
                    <a:lnTo>
                      <a:pt x="645" y="2192"/>
                    </a:lnTo>
                    <a:lnTo>
                      <a:pt x="623" y="2195"/>
                    </a:lnTo>
                    <a:lnTo>
                      <a:pt x="603" y="2203"/>
                    </a:lnTo>
                    <a:lnTo>
                      <a:pt x="585" y="2213"/>
                    </a:lnTo>
                    <a:lnTo>
                      <a:pt x="571" y="2228"/>
                    </a:lnTo>
                    <a:lnTo>
                      <a:pt x="559" y="2246"/>
                    </a:lnTo>
                    <a:lnTo>
                      <a:pt x="552" y="2266"/>
                    </a:lnTo>
                    <a:lnTo>
                      <a:pt x="549" y="2288"/>
                    </a:lnTo>
                    <a:lnTo>
                      <a:pt x="549" y="3076"/>
                    </a:lnTo>
                    <a:lnTo>
                      <a:pt x="503" y="3061"/>
                    </a:lnTo>
                    <a:lnTo>
                      <a:pt x="458" y="3039"/>
                    </a:lnTo>
                    <a:lnTo>
                      <a:pt x="415" y="3012"/>
                    </a:lnTo>
                    <a:lnTo>
                      <a:pt x="372" y="2979"/>
                    </a:lnTo>
                    <a:lnTo>
                      <a:pt x="333" y="2939"/>
                    </a:lnTo>
                    <a:lnTo>
                      <a:pt x="293" y="2895"/>
                    </a:lnTo>
                    <a:lnTo>
                      <a:pt x="257" y="2844"/>
                    </a:lnTo>
                    <a:lnTo>
                      <a:pt x="222" y="2788"/>
                    </a:lnTo>
                    <a:lnTo>
                      <a:pt x="189" y="2727"/>
                    </a:lnTo>
                    <a:lnTo>
                      <a:pt x="159" y="2661"/>
                    </a:lnTo>
                    <a:lnTo>
                      <a:pt x="130" y="2588"/>
                    </a:lnTo>
                    <a:lnTo>
                      <a:pt x="105" y="2511"/>
                    </a:lnTo>
                    <a:lnTo>
                      <a:pt x="81" y="2430"/>
                    </a:lnTo>
                    <a:lnTo>
                      <a:pt x="61" y="2342"/>
                    </a:lnTo>
                    <a:lnTo>
                      <a:pt x="43" y="2250"/>
                    </a:lnTo>
                    <a:lnTo>
                      <a:pt x="27" y="2153"/>
                    </a:lnTo>
                    <a:lnTo>
                      <a:pt x="16" y="2051"/>
                    </a:lnTo>
                    <a:lnTo>
                      <a:pt x="8" y="1946"/>
                    </a:lnTo>
                    <a:lnTo>
                      <a:pt x="2" y="1835"/>
                    </a:lnTo>
                    <a:lnTo>
                      <a:pt x="0" y="1720"/>
                    </a:lnTo>
                    <a:lnTo>
                      <a:pt x="2" y="1607"/>
                    </a:lnTo>
                    <a:lnTo>
                      <a:pt x="8" y="1499"/>
                    </a:lnTo>
                    <a:lnTo>
                      <a:pt x="16" y="1394"/>
                    </a:lnTo>
                    <a:lnTo>
                      <a:pt x="28" y="1295"/>
                    </a:lnTo>
                    <a:lnTo>
                      <a:pt x="43" y="1198"/>
                    </a:lnTo>
                    <a:lnTo>
                      <a:pt x="60" y="1107"/>
                    </a:lnTo>
                    <a:lnTo>
                      <a:pt x="80" y="1019"/>
                    </a:lnTo>
                    <a:lnTo>
                      <a:pt x="101" y="935"/>
                    </a:lnTo>
                    <a:lnTo>
                      <a:pt x="124" y="855"/>
                    </a:lnTo>
                    <a:lnTo>
                      <a:pt x="150" y="780"/>
                    </a:lnTo>
                    <a:lnTo>
                      <a:pt x="176" y="707"/>
                    </a:lnTo>
                    <a:lnTo>
                      <a:pt x="205" y="639"/>
                    </a:lnTo>
                    <a:lnTo>
                      <a:pt x="233" y="573"/>
                    </a:lnTo>
                    <a:lnTo>
                      <a:pt x="263" y="513"/>
                    </a:lnTo>
                    <a:lnTo>
                      <a:pt x="292" y="455"/>
                    </a:lnTo>
                    <a:lnTo>
                      <a:pt x="322" y="401"/>
                    </a:lnTo>
                    <a:lnTo>
                      <a:pt x="353" y="352"/>
                    </a:lnTo>
                    <a:lnTo>
                      <a:pt x="383" y="305"/>
                    </a:lnTo>
                    <a:lnTo>
                      <a:pt x="412" y="261"/>
                    </a:lnTo>
                    <a:lnTo>
                      <a:pt x="441" y="222"/>
                    </a:lnTo>
                    <a:lnTo>
                      <a:pt x="468" y="186"/>
                    </a:lnTo>
                    <a:lnTo>
                      <a:pt x="496" y="153"/>
                    </a:lnTo>
                    <a:lnTo>
                      <a:pt x="521" y="124"/>
                    </a:lnTo>
                    <a:lnTo>
                      <a:pt x="545" y="97"/>
                    </a:lnTo>
                    <a:lnTo>
                      <a:pt x="566" y="74"/>
                    </a:lnTo>
                    <a:lnTo>
                      <a:pt x="585" y="54"/>
                    </a:lnTo>
                    <a:lnTo>
                      <a:pt x="603" y="38"/>
                    </a:lnTo>
                    <a:lnTo>
                      <a:pt x="617" y="24"/>
                    </a:lnTo>
                    <a:lnTo>
                      <a:pt x="629" y="14"/>
                    </a:lnTo>
                    <a:lnTo>
                      <a:pt x="637" y="7"/>
                    </a:lnTo>
                    <a:lnTo>
                      <a:pt x="644" y="1"/>
                    </a:lnTo>
                    <a:lnTo>
                      <a:pt x="6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518">
                <a:extLst>
                  <a:ext uri="{FF2B5EF4-FFF2-40B4-BE49-F238E27FC236}">
                    <a16:creationId xmlns:a16="http://schemas.microsoft.com/office/drawing/2014/main" id="{3AE12FB3-E16D-B059-B038-EF9655DE8161}"/>
                  </a:ext>
                </a:extLst>
              </p:cNvPr>
              <p:cNvSpPr>
                <a:spLocks/>
              </p:cNvSpPr>
              <p:nvPr/>
            </p:nvSpPr>
            <p:spPr bwMode="auto">
              <a:xfrm>
                <a:off x="5460" y="3689"/>
                <a:ext cx="63" cy="107"/>
              </a:xfrm>
              <a:custGeom>
                <a:avLst/>
                <a:gdLst>
                  <a:gd name="T0" fmla="*/ 348 w 631"/>
                  <a:gd name="T1" fmla="*/ 0 h 1072"/>
                  <a:gd name="T2" fmla="*/ 426 w 631"/>
                  <a:gd name="T3" fmla="*/ 0 h 1072"/>
                  <a:gd name="T4" fmla="*/ 443 w 631"/>
                  <a:gd name="T5" fmla="*/ 89 h 1072"/>
                  <a:gd name="T6" fmla="*/ 463 w 631"/>
                  <a:gd name="T7" fmla="*/ 175 h 1072"/>
                  <a:gd name="T8" fmla="*/ 485 w 631"/>
                  <a:gd name="T9" fmla="*/ 258 h 1072"/>
                  <a:gd name="T10" fmla="*/ 509 w 631"/>
                  <a:gd name="T11" fmla="*/ 335 h 1072"/>
                  <a:gd name="T12" fmla="*/ 536 w 631"/>
                  <a:gd name="T13" fmla="*/ 410 h 1072"/>
                  <a:gd name="T14" fmla="*/ 565 w 631"/>
                  <a:gd name="T15" fmla="*/ 480 h 1072"/>
                  <a:gd name="T16" fmla="*/ 597 w 631"/>
                  <a:gd name="T17" fmla="*/ 547 h 1072"/>
                  <a:gd name="T18" fmla="*/ 631 w 631"/>
                  <a:gd name="T19" fmla="*/ 608 h 1072"/>
                  <a:gd name="T20" fmla="*/ 0 w 631"/>
                  <a:gd name="T21" fmla="*/ 1072 h 1072"/>
                  <a:gd name="T22" fmla="*/ 0 w 631"/>
                  <a:gd name="T23" fmla="*/ 295 h 1072"/>
                  <a:gd name="T24" fmla="*/ 3 w 631"/>
                  <a:gd name="T25" fmla="*/ 255 h 1072"/>
                  <a:gd name="T26" fmla="*/ 13 w 631"/>
                  <a:gd name="T27" fmla="*/ 216 h 1072"/>
                  <a:gd name="T28" fmla="*/ 27 w 631"/>
                  <a:gd name="T29" fmla="*/ 180 h 1072"/>
                  <a:gd name="T30" fmla="*/ 47 w 631"/>
                  <a:gd name="T31" fmla="*/ 146 h 1072"/>
                  <a:gd name="T32" fmla="*/ 72 w 631"/>
                  <a:gd name="T33" fmla="*/ 115 h 1072"/>
                  <a:gd name="T34" fmla="*/ 102 w 631"/>
                  <a:gd name="T35" fmla="*/ 86 h 1072"/>
                  <a:gd name="T36" fmla="*/ 136 w 631"/>
                  <a:gd name="T37" fmla="*/ 61 h 1072"/>
                  <a:gd name="T38" fmla="*/ 172 w 631"/>
                  <a:gd name="T39" fmla="*/ 40 h 1072"/>
                  <a:gd name="T40" fmla="*/ 213 w 631"/>
                  <a:gd name="T41" fmla="*/ 22 h 1072"/>
                  <a:gd name="T42" fmla="*/ 255 w 631"/>
                  <a:gd name="T43" fmla="*/ 10 h 1072"/>
                  <a:gd name="T44" fmla="*/ 301 w 631"/>
                  <a:gd name="T45" fmla="*/ 2 h 1072"/>
                  <a:gd name="T46" fmla="*/ 348 w 631"/>
                  <a:gd name="T47" fmla="*/ 0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1" h="1072">
                    <a:moveTo>
                      <a:pt x="348" y="0"/>
                    </a:moveTo>
                    <a:lnTo>
                      <a:pt x="426" y="0"/>
                    </a:lnTo>
                    <a:lnTo>
                      <a:pt x="443" y="89"/>
                    </a:lnTo>
                    <a:lnTo>
                      <a:pt x="463" y="175"/>
                    </a:lnTo>
                    <a:lnTo>
                      <a:pt x="485" y="258"/>
                    </a:lnTo>
                    <a:lnTo>
                      <a:pt x="509" y="335"/>
                    </a:lnTo>
                    <a:lnTo>
                      <a:pt x="536" y="410"/>
                    </a:lnTo>
                    <a:lnTo>
                      <a:pt x="565" y="480"/>
                    </a:lnTo>
                    <a:lnTo>
                      <a:pt x="597" y="547"/>
                    </a:lnTo>
                    <a:lnTo>
                      <a:pt x="631" y="608"/>
                    </a:lnTo>
                    <a:lnTo>
                      <a:pt x="0" y="1072"/>
                    </a:lnTo>
                    <a:lnTo>
                      <a:pt x="0" y="295"/>
                    </a:lnTo>
                    <a:lnTo>
                      <a:pt x="3" y="255"/>
                    </a:lnTo>
                    <a:lnTo>
                      <a:pt x="13" y="216"/>
                    </a:lnTo>
                    <a:lnTo>
                      <a:pt x="27" y="180"/>
                    </a:lnTo>
                    <a:lnTo>
                      <a:pt x="47" y="146"/>
                    </a:lnTo>
                    <a:lnTo>
                      <a:pt x="72" y="115"/>
                    </a:lnTo>
                    <a:lnTo>
                      <a:pt x="102" y="86"/>
                    </a:lnTo>
                    <a:lnTo>
                      <a:pt x="136" y="61"/>
                    </a:lnTo>
                    <a:lnTo>
                      <a:pt x="172" y="40"/>
                    </a:lnTo>
                    <a:lnTo>
                      <a:pt x="213" y="22"/>
                    </a:lnTo>
                    <a:lnTo>
                      <a:pt x="255" y="10"/>
                    </a:lnTo>
                    <a:lnTo>
                      <a:pt x="301" y="2"/>
                    </a:lnTo>
                    <a:lnTo>
                      <a:pt x="3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519">
                <a:extLst>
                  <a:ext uri="{FF2B5EF4-FFF2-40B4-BE49-F238E27FC236}">
                    <a16:creationId xmlns:a16="http://schemas.microsoft.com/office/drawing/2014/main" id="{01663407-DE90-3B51-2B41-438DB19513BF}"/>
                  </a:ext>
                </a:extLst>
              </p:cNvPr>
              <p:cNvSpPr>
                <a:spLocks/>
              </p:cNvSpPr>
              <p:nvPr/>
            </p:nvSpPr>
            <p:spPr bwMode="auto">
              <a:xfrm>
                <a:off x="5630" y="3689"/>
                <a:ext cx="63" cy="107"/>
              </a:xfrm>
              <a:custGeom>
                <a:avLst/>
                <a:gdLst>
                  <a:gd name="T0" fmla="*/ 205 w 631"/>
                  <a:gd name="T1" fmla="*/ 0 h 1072"/>
                  <a:gd name="T2" fmla="*/ 283 w 631"/>
                  <a:gd name="T3" fmla="*/ 0 h 1072"/>
                  <a:gd name="T4" fmla="*/ 330 w 631"/>
                  <a:gd name="T5" fmla="*/ 2 h 1072"/>
                  <a:gd name="T6" fmla="*/ 376 w 631"/>
                  <a:gd name="T7" fmla="*/ 10 h 1072"/>
                  <a:gd name="T8" fmla="*/ 419 w 631"/>
                  <a:gd name="T9" fmla="*/ 22 h 1072"/>
                  <a:gd name="T10" fmla="*/ 459 w 631"/>
                  <a:gd name="T11" fmla="*/ 40 h 1072"/>
                  <a:gd name="T12" fmla="*/ 496 w 631"/>
                  <a:gd name="T13" fmla="*/ 61 h 1072"/>
                  <a:gd name="T14" fmla="*/ 529 w 631"/>
                  <a:gd name="T15" fmla="*/ 86 h 1072"/>
                  <a:gd name="T16" fmla="*/ 558 w 631"/>
                  <a:gd name="T17" fmla="*/ 115 h 1072"/>
                  <a:gd name="T18" fmla="*/ 583 w 631"/>
                  <a:gd name="T19" fmla="*/ 146 h 1072"/>
                  <a:gd name="T20" fmla="*/ 604 w 631"/>
                  <a:gd name="T21" fmla="*/ 180 h 1072"/>
                  <a:gd name="T22" fmla="*/ 619 w 631"/>
                  <a:gd name="T23" fmla="*/ 216 h 1072"/>
                  <a:gd name="T24" fmla="*/ 628 w 631"/>
                  <a:gd name="T25" fmla="*/ 255 h 1072"/>
                  <a:gd name="T26" fmla="*/ 631 w 631"/>
                  <a:gd name="T27" fmla="*/ 295 h 1072"/>
                  <a:gd name="T28" fmla="*/ 631 w 631"/>
                  <a:gd name="T29" fmla="*/ 1072 h 1072"/>
                  <a:gd name="T30" fmla="*/ 0 w 631"/>
                  <a:gd name="T31" fmla="*/ 608 h 1072"/>
                  <a:gd name="T32" fmla="*/ 34 w 631"/>
                  <a:gd name="T33" fmla="*/ 547 h 1072"/>
                  <a:gd name="T34" fmla="*/ 66 w 631"/>
                  <a:gd name="T35" fmla="*/ 480 h 1072"/>
                  <a:gd name="T36" fmla="*/ 95 w 631"/>
                  <a:gd name="T37" fmla="*/ 410 h 1072"/>
                  <a:gd name="T38" fmla="*/ 122 w 631"/>
                  <a:gd name="T39" fmla="*/ 335 h 1072"/>
                  <a:gd name="T40" fmla="*/ 146 w 631"/>
                  <a:gd name="T41" fmla="*/ 258 h 1072"/>
                  <a:gd name="T42" fmla="*/ 168 w 631"/>
                  <a:gd name="T43" fmla="*/ 175 h 1072"/>
                  <a:gd name="T44" fmla="*/ 188 w 631"/>
                  <a:gd name="T45" fmla="*/ 89 h 1072"/>
                  <a:gd name="T46" fmla="*/ 205 w 631"/>
                  <a:gd name="T47" fmla="*/ 0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1" h="1072">
                    <a:moveTo>
                      <a:pt x="205" y="0"/>
                    </a:moveTo>
                    <a:lnTo>
                      <a:pt x="283" y="0"/>
                    </a:lnTo>
                    <a:lnTo>
                      <a:pt x="330" y="2"/>
                    </a:lnTo>
                    <a:lnTo>
                      <a:pt x="376" y="10"/>
                    </a:lnTo>
                    <a:lnTo>
                      <a:pt x="419" y="22"/>
                    </a:lnTo>
                    <a:lnTo>
                      <a:pt x="459" y="40"/>
                    </a:lnTo>
                    <a:lnTo>
                      <a:pt x="496" y="61"/>
                    </a:lnTo>
                    <a:lnTo>
                      <a:pt x="529" y="86"/>
                    </a:lnTo>
                    <a:lnTo>
                      <a:pt x="558" y="115"/>
                    </a:lnTo>
                    <a:lnTo>
                      <a:pt x="583" y="146"/>
                    </a:lnTo>
                    <a:lnTo>
                      <a:pt x="604" y="180"/>
                    </a:lnTo>
                    <a:lnTo>
                      <a:pt x="619" y="216"/>
                    </a:lnTo>
                    <a:lnTo>
                      <a:pt x="628" y="255"/>
                    </a:lnTo>
                    <a:lnTo>
                      <a:pt x="631" y="295"/>
                    </a:lnTo>
                    <a:lnTo>
                      <a:pt x="631" y="1072"/>
                    </a:lnTo>
                    <a:lnTo>
                      <a:pt x="0" y="608"/>
                    </a:lnTo>
                    <a:lnTo>
                      <a:pt x="34" y="547"/>
                    </a:lnTo>
                    <a:lnTo>
                      <a:pt x="66" y="480"/>
                    </a:lnTo>
                    <a:lnTo>
                      <a:pt x="95" y="410"/>
                    </a:lnTo>
                    <a:lnTo>
                      <a:pt x="122" y="335"/>
                    </a:lnTo>
                    <a:lnTo>
                      <a:pt x="146" y="258"/>
                    </a:lnTo>
                    <a:lnTo>
                      <a:pt x="168" y="175"/>
                    </a:lnTo>
                    <a:lnTo>
                      <a:pt x="188" y="89"/>
                    </a:lnTo>
                    <a:lnTo>
                      <a:pt x="2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6" name="Group 25">
            <a:extLst>
              <a:ext uri="{FF2B5EF4-FFF2-40B4-BE49-F238E27FC236}">
                <a16:creationId xmlns:a16="http://schemas.microsoft.com/office/drawing/2014/main" id="{12AE8D11-01BC-DC2E-0450-9F9FACE95C85}"/>
              </a:ext>
            </a:extLst>
          </p:cNvPr>
          <p:cNvGrpSpPr/>
          <p:nvPr/>
        </p:nvGrpSpPr>
        <p:grpSpPr>
          <a:xfrm>
            <a:off x="2304188" y="1694354"/>
            <a:ext cx="911278" cy="911278"/>
            <a:chOff x="2382837" y="2132832"/>
            <a:chExt cx="1125538" cy="1125538"/>
          </a:xfrm>
        </p:grpSpPr>
        <p:grpSp>
          <p:nvGrpSpPr>
            <p:cNvPr id="27" name="Group 26">
              <a:extLst>
                <a:ext uri="{FF2B5EF4-FFF2-40B4-BE49-F238E27FC236}">
                  <a16:creationId xmlns:a16="http://schemas.microsoft.com/office/drawing/2014/main" id="{960F9B5E-1279-B7A7-784D-E0250EA144FA}"/>
                </a:ext>
              </a:extLst>
            </p:cNvPr>
            <p:cNvGrpSpPr/>
            <p:nvPr/>
          </p:nvGrpSpPr>
          <p:grpSpPr>
            <a:xfrm>
              <a:off x="2382837" y="2132832"/>
              <a:ext cx="1125538" cy="1125538"/>
              <a:chOff x="9525" y="1395413"/>
              <a:chExt cx="1125538" cy="1125538"/>
            </a:xfrm>
          </p:grpSpPr>
          <p:sp>
            <p:nvSpPr>
              <p:cNvPr id="32" name="Freeform 17">
                <a:extLst>
                  <a:ext uri="{FF2B5EF4-FFF2-40B4-BE49-F238E27FC236}">
                    <a16:creationId xmlns:a16="http://schemas.microsoft.com/office/drawing/2014/main" id="{9D1DEA6B-7EB8-5829-4411-993FA59239B9}"/>
                  </a:ext>
                </a:extLst>
              </p:cNvPr>
              <p:cNvSpPr>
                <a:spLocks/>
              </p:cNvSpPr>
              <p:nvPr/>
            </p:nvSpPr>
            <p:spPr bwMode="auto">
              <a:xfrm>
                <a:off x="9525" y="1395413"/>
                <a:ext cx="557213" cy="1125538"/>
              </a:xfrm>
              <a:custGeom>
                <a:avLst/>
                <a:gdLst>
                  <a:gd name="T0" fmla="*/ 0 w 362"/>
                  <a:gd name="T1" fmla="*/ 365 h 731"/>
                  <a:gd name="T2" fmla="*/ 362 w 362"/>
                  <a:gd name="T3" fmla="*/ 731 h 731"/>
                  <a:gd name="T4" fmla="*/ 362 w 362"/>
                  <a:gd name="T5" fmla="*/ 0 h 731"/>
                  <a:gd name="T6" fmla="*/ 0 w 362"/>
                  <a:gd name="T7" fmla="*/ 365 h 731"/>
                </a:gdLst>
                <a:ahLst/>
                <a:cxnLst>
                  <a:cxn ang="0">
                    <a:pos x="T0" y="T1"/>
                  </a:cxn>
                  <a:cxn ang="0">
                    <a:pos x="T2" y="T3"/>
                  </a:cxn>
                  <a:cxn ang="0">
                    <a:pos x="T4" y="T5"/>
                  </a:cxn>
                  <a:cxn ang="0">
                    <a:pos x="T6" y="T7"/>
                  </a:cxn>
                </a:cxnLst>
                <a:rect l="0" t="0" r="r" b="b"/>
                <a:pathLst>
                  <a:path w="362" h="731">
                    <a:moveTo>
                      <a:pt x="0" y="365"/>
                    </a:moveTo>
                    <a:cubicBezTo>
                      <a:pt x="0" y="566"/>
                      <a:pt x="162" y="729"/>
                      <a:pt x="362" y="731"/>
                    </a:cubicBezTo>
                    <a:cubicBezTo>
                      <a:pt x="362" y="0"/>
                      <a:pt x="362" y="0"/>
                      <a:pt x="362" y="0"/>
                    </a:cubicBezTo>
                    <a:cubicBezTo>
                      <a:pt x="162" y="2"/>
                      <a:pt x="0" y="165"/>
                      <a:pt x="0" y="365"/>
                    </a:cubicBezTo>
                    <a:close/>
                  </a:path>
                </a:pathLst>
              </a:custGeom>
              <a:solidFill>
                <a:srgbClr val="98E2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18">
                <a:extLst>
                  <a:ext uri="{FF2B5EF4-FFF2-40B4-BE49-F238E27FC236}">
                    <a16:creationId xmlns:a16="http://schemas.microsoft.com/office/drawing/2014/main" id="{E5D988B5-672B-32A2-4878-BA0AE426089E}"/>
                  </a:ext>
                </a:extLst>
              </p:cNvPr>
              <p:cNvSpPr>
                <a:spLocks/>
              </p:cNvSpPr>
              <p:nvPr/>
            </p:nvSpPr>
            <p:spPr bwMode="auto">
              <a:xfrm>
                <a:off x="566738" y="1395413"/>
                <a:ext cx="568325" cy="1125538"/>
              </a:xfrm>
              <a:custGeom>
                <a:avLst/>
                <a:gdLst>
                  <a:gd name="T0" fmla="*/ 370 w 370"/>
                  <a:gd name="T1" fmla="*/ 365 h 731"/>
                  <a:gd name="T2" fmla="*/ 4 w 370"/>
                  <a:gd name="T3" fmla="*/ 0 h 731"/>
                  <a:gd name="T4" fmla="*/ 0 w 370"/>
                  <a:gd name="T5" fmla="*/ 0 h 731"/>
                  <a:gd name="T6" fmla="*/ 0 w 370"/>
                  <a:gd name="T7" fmla="*/ 731 h 731"/>
                  <a:gd name="T8" fmla="*/ 4 w 370"/>
                  <a:gd name="T9" fmla="*/ 731 h 731"/>
                  <a:gd name="T10" fmla="*/ 370 w 370"/>
                  <a:gd name="T11" fmla="*/ 365 h 731"/>
                </a:gdLst>
                <a:ahLst/>
                <a:cxnLst>
                  <a:cxn ang="0">
                    <a:pos x="T0" y="T1"/>
                  </a:cxn>
                  <a:cxn ang="0">
                    <a:pos x="T2" y="T3"/>
                  </a:cxn>
                  <a:cxn ang="0">
                    <a:pos x="T4" y="T5"/>
                  </a:cxn>
                  <a:cxn ang="0">
                    <a:pos x="T6" y="T7"/>
                  </a:cxn>
                  <a:cxn ang="0">
                    <a:pos x="T8" y="T9"/>
                  </a:cxn>
                  <a:cxn ang="0">
                    <a:pos x="T10" y="T11"/>
                  </a:cxn>
                </a:cxnLst>
                <a:rect l="0" t="0" r="r" b="b"/>
                <a:pathLst>
                  <a:path w="370" h="731">
                    <a:moveTo>
                      <a:pt x="370" y="365"/>
                    </a:moveTo>
                    <a:cubicBezTo>
                      <a:pt x="370" y="163"/>
                      <a:pt x="206" y="0"/>
                      <a:pt x="4" y="0"/>
                    </a:cubicBezTo>
                    <a:cubicBezTo>
                      <a:pt x="3" y="0"/>
                      <a:pt x="1" y="0"/>
                      <a:pt x="0" y="0"/>
                    </a:cubicBezTo>
                    <a:cubicBezTo>
                      <a:pt x="0" y="731"/>
                      <a:pt x="0" y="731"/>
                      <a:pt x="0" y="731"/>
                    </a:cubicBezTo>
                    <a:cubicBezTo>
                      <a:pt x="1" y="731"/>
                      <a:pt x="3" y="731"/>
                      <a:pt x="4" y="731"/>
                    </a:cubicBezTo>
                    <a:cubicBezTo>
                      <a:pt x="206" y="731"/>
                      <a:pt x="370" y="568"/>
                      <a:pt x="370" y="365"/>
                    </a:cubicBez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Oval 19">
                <a:extLst>
                  <a:ext uri="{FF2B5EF4-FFF2-40B4-BE49-F238E27FC236}">
                    <a16:creationId xmlns:a16="http://schemas.microsoft.com/office/drawing/2014/main" id="{1CE7B534-D1EE-DFE3-3591-D808DA830AE4}"/>
                  </a:ext>
                </a:extLst>
              </p:cNvPr>
              <p:cNvSpPr>
                <a:spLocks noChangeArrowheads="1"/>
              </p:cNvSpPr>
              <p:nvPr/>
            </p:nvSpPr>
            <p:spPr bwMode="auto">
              <a:xfrm>
                <a:off x="134938" y="1527176"/>
                <a:ext cx="862013" cy="8604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8" name="Group 241">
              <a:extLst>
                <a:ext uri="{FF2B5EF4-FFF2-40B4-BE49-F238E27FC236}">
                  <a16:creationId xmlns:a16="http://schemas.microsoft.com/office/drawing/2014/main" id="{394C84E8-3860-C4CA-24A6-AB96CA7FBA38}"/>
                </a:ext>
              </a:extLst>
            </p:cNvPr>
            <p:cNvGrpSpPr>
              <a:grpSpLocks noChangeAspect="1"/>
            </p:cNvGrpSpPr>
            <p:nvPr/>
          </p:nvGrpSpPr>
          <p:grpSpPr bwMode="auto">
            <a:xfrm>
              <a:off x="2796589" y="2477155"/>
              <a:ext cx="298034" cy="436892"/>
              <a:chOff x="6297" y="3404"/>
              <a:chExt cx="264" cy="387"/>
            </a:xfrm>
            <a:solidFill>
              <a:schemeClr val="accent4"/>
            </a:solidFill>
          </p:grpSpPr>
          <p:sp>
            <p:nvSpPr>
              <p:cNvPr id="29" name="Freeform 243">
                <a:extLst>
                  <a:ext uri="{FF2B5EF4-FFF2-40B4-BE49-F238E27FC236}">
                    <a16:creationId xmlns:a16="http://schemas.microsoft.com/office/drawing/2014/main" id="{5376D6AA-C491-FF16-0C96-617AF6108899}"/>
                  </a:ext>
                </a:extLst>
              </p:cNvPr>
              <p:cNvSpPr>
                <a:spLocks/>
              </p:cNvSpPr>
              <p:nvPr/>
            </p:nvSpPr>
            <p:spPr bwMode="auto">
              <a:xfrm>
                <a:off x="6320" y="3404"/>
                <a:ext cx="73" cy="75"/>
              </a:xfrm>
              <a:custGeom>
                <a:avLst/>
                <a:gdLst>
                  <a:gd name="T0" fmla="*/ 331 w 661"/>
                  <a:gd name="T1" fmla="*/ 0 h 670"/>
                  <a:gd name="T2" fmla="*/ 376 w 661"/>
                  <a:gd name="T3" fmla="*/ 2 h 670"/>
                  <a:gd name="T4" fmla="*/ 419 w 661"/>
                  <a:gd name="T5" fmla="*/ 12 h 670"/>
                  <a:gd name="T6" fmla="*/ 460 w 661"/>
                  <a:gd name="T7" fmla="*/ 26 h 670"/>
                  <a:gd name="T8" fmla="*/ 498 w 661"/>
                  <a:gd name="T9" fmla="*/ 45 h 670"/>
                  <a:gd name="T10" fmla="*/ 533 w 661"/>
                  <a:gd name="T11" fmla="*/ 69 h 670"/>
                  <a:gd name="T12" fmla="*/ 565 w 661"/>
                  <a:gd name="T13" fmla="*/ 97 h 670"/>
                  <a:gd name="T14" fmla="*/ 593 w 661"/>
                  <a:gd name="T15" fmla="*/ 130 h 670"/>
                  <a:gd name="T16" fmla="*/ 617 w 661"/>
                  <a:gd name="T17" fmla="*/ 165 h 670"/>
                  <a:gd name="T18" fmla="*/ 635 w 661"/>
                  <a:gd name="T19" fmla="*/ 204 h 670"/>
                  <a:gd name="T20" fmla="*/ 650 w 661"/>
                  <a:gd name="T21" fmla="*/ 245 h 670"/>
                  <a:gd name="T22" fmla="*/ 659 w 661"/>
                  <a:gd name="T23" fmla="*/ 289 h 670"/>
                  <a:gd name="T24" fmla="*/ 661 w 661"/>
                  <a:gd name="T25" fmla="*/ 335 h 670"/>
                  <a:gd name="T26" fmla="*/ 659 w 661"/>
                  <a:gd name="T27" fmla="*/ 380 h 670"/>
                  <a:gd name="T28" fmla="*/ 650 w 661"/>
                  <a:gd name="T29" fmla="*/ 424 h 670"/>
                  <a:gd name="T30" fmla="*/ 635 w 661"/>
                  <a:gd name="T31" fmla="*/ 466 h 670"/>
                  <a:gd name="T32" fmla="*/ 617 w 661"/>
                  <a:gd name="T33" fmla="*/ 504 h 670"/>
                  <a:gd name="T34" fmla="*/ 593 w 661"/>
                  <a:gd name="T35" fmla="*/ 539 h 670"/>
                  <a:gd name="T36" fmla="*/ 565 w 661"/>
                  <a:gd name="T37" fmla="*/ 572 h 670"/>
                  <a:gd name="T38" fmla="*/ 533 w 661"/>
                  <a:gd name="T39" fmla="*/ 601 h 670"/>
                  <a:gd name="T40" fmla="*/ 498 w 661"/>
                  <a:gd name="T41" fmla="*/ 625 h 670"/>
                  <a:gd name="T42" fmla="*/ 460 w 661"/>
                  <a:gd name="T43" fmla="*/ 643 h 670"/>
                  <a:gd name="T44" fmla="*/ 419 w 661"/>
                  <a:gd name="T45" fmla="*/ 658 h 670"/>
                  <a:gd name="T46" fmla="*/ 376 w 661"/>
                  <a:gd name="T47" fmla="*/ 667 h 670"/>
                  <a:gd name="T48" fmla="*/ 331 w 661"/>
                  <a:gd name="T49" fmla="*/ 670 h 670"/>
                  <a:gd name="T50" fmla="*/ 286 w 661"/>
                  <a:gd name="T51" fmla="*/ 667 h 670"/>
                  <a:gd name="T52" fmla="*/ 242 w 661"/>
                  <a:gd name="T53" fmla="*/ 658 h 670"/>
                  <a:gd name="T54" fmla="*/ 201 w 661"/>
                  <a:gd name="T55" fmla="*/ 643 h 670"/>
                  <a:gd name="T56" fmla="*/ 163 w 661"/>
                  <a:gd name="T57" fmla="*/ 625 h 670"/>
                  <a:gd name="T58" fmla="*/ 128 w 661"/>
                  <a:gd name="T59" fmla="*/ 601 h 670"/>
                  <a:gd name="T60" fmla="*/ 96 w 661"/>
                  <a:gd name="T61" fmla="*/ 572 h 670"/>
                  <a:gd name="T62" fmla="*/ 68 w 661"/>
                  <a:gd name="T63" fmla="*/ 539 h 670"/>
                  <a:gd name="T64" fmla="*/ 44 w 661"/>
                  <a:gd name="T65" fmla="*/ 504 h 670"/>
                  <a:gd name="T66" fmla="*/ 26 w 661"/>
                  <a:gd name="T67" fmla="*/ 466 h 670"/>
                  <a:gd name="T68" fmla="*/ 11 w 661"/>
                  <a:gd name="T69" fmla="*/ 424 h 670"/>
                  <a:gd name="T70" fmla="*/ 2 w 661"/>
                  <a:gd name="T71" fmla="*/ 380 h 670"/>
                  <a:gd name="T72" fmla="*/ 0 w 661"/>
                  <a:gd name="T73" fmla="*/ 335 h 670"/>
                  <a:gd name="T74" fmla="*/ 2 w 661"/>
                  <a:gd name="T75" fmla="*/ 289 h 670"/>
                  <a:gd name="T76" fmla="*/ 11 w 661"/>
                  <a:gd name="T77" fmla="*/ 245 h 670"/>
                  <a:gd name="T78" fmla="*/ 26 w 661"/>
                  <a:gd name="T79" fmla="*/ 204 h 670"/>
                  <a:gd name="T80" fmla="*/ 44 w 661"/>
                  <a:gd name="T81" fmla="*/ 165 h 670"/>
                  <a:gd name="T82" fmla="*/ 68 w 661"/>
                  <a:gd name="T83" fmla="*/ 130 h 670"/>
                  <a:gd name="T84" fmla="*/ 96 w 661"/>
                  <a:gd name="T85" fmla="*/ 97 h 670"/>
                  <a:gd name="T86" fmla="*/ 128 w 661"/>
                  <a:gd name="T87" fmla="*/ 69 h 670"/>
                  <a:gd name="T88" fmla="*/ 163 w 661"/>
                  <a:gd name="T89" fmla="*/ 45 h 670"/>
                  <a:gd name="T90" fmla="*/ 201 w 661"/>
                  <a:gd name="T91" fmla="*/ 26 h 670"/>
                  <a:gd name="T92" fmla="*/ 242 w 661"/>
                  <a:gd name="T93" fmla="*/ 12 h 670"/>
                  <a:gd name="T94" fmla="*/ 286 w 661"/>
                  <a:gd name="T95" fmla="*/ 2 h 670"/>
                  <a:gd name="T96" fmla="*/ 331 w 661"/>
                  <a:gd name="T97"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1" h="670">
                    <a:moveTo>
                      <a:pt x="331" y="0"/>
                    </a:moveTo>
                    <a:lnTo>
                      <a:pt x="376" y="2"/>
                    </a:lnTo>
                    <a:lnTo>
                      <a:pt x="419" y="12"/>
                    </a:lnTo>
                    <a:lnTo>
                      <a:pt x="460" y="26"/>
                    </a:lnTo>
                    <a:lnTo>
                      <a:pt x="498" y="45"/>
                    </a:lnTo>
                    <a:lnTo>
                      <a:pt x="533" y="69"/>
                    </a:lnTo>
                    <a:lnTo>
                      <a:pt x="565" y="97"/>
                    </a:lnTo>
                    <a:lnTo>
                      <a:pt x="593" y="130"/>
                    </a:lnTo>
                    <a:lnTo>
                      <a:pt x="617" y="165"/>
                    </a:lnTo>
                    <a:lnTo>
                      <a:pt x="635" y="204"/>
                    </a:lnTo>
                    <a:lnTo>
                      <a:pt x="650" y="245"/>
                    </a:lnTo>
                    <a:lnTo>
                      <a:pt x="659" y="289"/>
                    </a:lnTo>
                    <a:lnTo>
                      <a:pt x="661" y="335"/>
                    </a:lnTo>
                    <a:lnTo>
                      <a:pt x="659" y="380"/>
                    </a:lnTo>
                    <a:lnTo>
                      <a:pt x="650" y="424"/>
                    </a:lnTo>
                    <a:lnTo>
                      <a:pt x="635" y="466"/>
                    </a:lnTo>
                    <a:lnTo>
                      <a:pt x="617" y="504"/>
                    </a:lnTo>
                    <a:lnTo>
                      <a:pt x="593" y="539"/>
                    </a:lnTo>
                    <a:lnTo>
                      <a:pt x="565" y="572"/>
                    </a:lnTo>
                    <a:lnTo>
                      <a:pt x="533" y="601"/>
                    </a:lnTo>
                    <a:lnTo>
                      <a:pt x="498" y="625"/>
                    </a:lnTo>
                    <a:lnTo>
                      <a:pt x="460" y="643"/>
                    </a:lnTo>
                    <a:lnTo>
                      <a:pt x="419" y="658"/>
                    </a:lnTo>
                    <a:lnTo>
                      <a:pt x="376" y="667"/>
                    </a:lnTo>
                    <a:lnTo>
                      <a:pt x="331" y="670"/>
                    </a:lnTo>
                    <a:lnTo>
                      <a:pt x="286" y="667"/>
                    </a:lnTo>
                    <a:lnTo>
                      <a:pt x="242" y="658"/>
                    </a:lnTo>
                    <a:lnTo>
                      <a:pt x="201" y="643"/>
                    </a:lnTo>
                    <a:lnTo>
                      <a:pt x="163" y="625"/>
                    </a:lnTo>
                    <a:lnTo>
                      <a:pt x="128" y="601"/>
                    </a:lnTo>
                    <a:lnTo>
                      <a:pt x="96" y="572"/>
                    </a:lnTo>
                    <a:lnTo>
                      <a:pt x="68" y="539"/>
                    </a:lnTo>
                    <a:lnTo>
                      <a:pt x="44" y="504"/>
                    </a:lnTo>
                    <a:lnTo>
                      <a:pt x="26" y="466"/>
                    </a:lnTo>
                    <a:lnTo>
                      <a:pt x="11" y="424"/>
                    </a:lnTo>
                    <a:lnTo>
                      <a:pt x="2" y="380"/>
                    </a:lnTo>
                    <a:lnTo>
                      <a:pt x="0" y="335"/>
                    </a:lnTo>
                    <a:lnTo>
                      <a:pt x="2" y="289"/>
                    </a:lnTo>
                    <a:lnTo>
                      <a:pt x="11" y="245"/>
                    </a:lnTo>
                    <a:lnTo>
                      <a:pt x="26" y="204"/>
                    </a:lnTo>
                    <a:lnTo>
                      <a:pt x="44" y="165"/>
                    </a:lnTo>
                    <a:lnTo>
                      <a:pt x="68" y="130"/>
                    </a:lnTo>
                    <a:lnTo>
                      <a:pt x="96" y="97"/>
                    </a:lnTo>
                    <a:lnTo>
                      <a:pt x="128" y="69"/>
                    </a:lnTo>
                    <a:lnTo>
                      <a:pt x="163" y="45"/>
                    </a:lnTo>
                    <a:lnTo>
                      <a:pt x="201" y="26"/>
                    </a:lnTo>
                    <a:lnTo>
                      <a:pt x="242" y="12"/>
                    </a:lnTo>
                    <a:lnTo>
                      <a:pt x="286" y="2"/>
                    </a:lnTo>
                    <a:lnTo>
                      <a:pt x="3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244">
                <a:extLst>
                  <a:ext uri="{FF2B5EF4-FFF2-40B4-BE49-F238E27FC236}">
                    <a16:creationId xmlns:a16="http://schemas.microsoft.com/office/drawing/2014/main" id="{59CBDA33-3FBA-B6F3-8271-84C1DF7BE9A8}"/>
                  </a:ext>
                </a:extLst>
              </p:cNvPr>
              <p:cNvSpPr>
                <a:spLocks/>
              </p:cNvSpPr>
              <p:nvPr/>
            </p:nvSpPr>
            <p:spPr bwMode="auto">
              <a:xfrm>
                <a:off x="6297" y="3482"/>
                <a:ext cx="264" cy="309"/>
              </a:xfrm>
              <a:custGeom>
                <a:avLst/>
                <a:gdLst>
                  <a:gd name="T0" fmla="*/ 447 w 2377"/>
                  <a:gd name="T1" fmla="*/ 6 h 2779"/>
                  <a:gd name="T2" fmla="*/ 538 w 2377"/>
                  <a:gd name="T3" fmla="*/ 36 h 2779"/>
                  <a:gd name="T4" fmla="*/ 617 w 2377"/>
                  <a:gd name="T5" fmla="*/ 91 h 2779"/>
                  <a:gd name="T6" fmla="*/ 677 w 2377"/>
                  <a:gd name="T7" fmla="*/ 168 h 2779"/>
                  <a:gd name="T8" fmla="*/ 746 w 2377"/>
                  <a:gd name="T9" fmla="*/ 281 h 2779"/>
                  <a:gd name="T10" fmla="*/ 916 w 2377"/>
                  <a:gd name="T11" fmla="*/ 529 h 2779"/>
                  <a:gd name="T12" fmla="*/ 1115 w 2377"/>
                  <a:gd name="T13" fmla="*/ 750 h 2779"/>
                  <a:gd name="T14" fmla="*/ 1332 w 2377"/>
                  <a:gd name="T15" fmla="*/ 679 h 2779"/>
                  <a:gd name="T16" fmla="*/ 1521 w 2377"/>
                  <a:gd name="T17" fmla="*/ 449 h 2779"/>
                  <a:gd name="T18" fmla="*/ 1683 w 2377"/>
                  <a:gd name="T19" fmla="*/ 195 h 2779"/>
                  <a:gd name="T20" fmla="*/ 1735 w 2377"/>
                  <a:gd name="T21" fmla="*/ 117 h 2779"/>
                  <a:gd name="T22" fmla="*/ 1808 w 2377"/>
                  <a:gd name="T23" fmla="*/ 53 h 2779"/>
                  <a:gd name="T24" fmla="*/ 1896 w 2377"/>
                  <a:gd name="T25" fmla="*/ 14 h 2779"/>
                  <a:gd name="T26" fmla="*/ 1990 w 2377"/>
                  <a:gd name="T27" fmla="*/ 0 h 2779"/>
                  <a:gd name="T28" fmla="*/ 2080 w 2377"/>
                  <a:gd name="T29" fmla="*/ 16 h 2779"/>
                  <a:gd name="T30" fmla="*/ 2158 w 2377"/>
                  <a:gd name="T31" fmla="*/ 63 h 2779"/>
                  <a:gd name="T32" fmla="*/ 2217 w 2377"/>
                  <a:gd name="T33" fmla="*/ 144 h 2779"/>
                  <a:gd name="T34" fmla="*/ 2275 w 2377"/>
                  <a:gd name="T35" fmla="*/ 408 h 2779"/>
                  <a:gd name="T36" fmla="*/ 2351 w 2377"/>
                  <a:gd name="T37" fmla="*/ 985 h 2779"/>
                  <a:gd name="T38" fmla="*/ 2376 w 2377"/>
                  <a:gd name="T39" fmla="*/ 1413 h 2779"/>
                  <a:gd name="T40" fmla="*/ 2349 w 2377"/>
                  <a:gd name="T41" fmla="*/ 1515 h 2779"/>
                  <a:gd name="T42" fmla="*/ 2337 w 2377"/>
                  <a:gd name="T43" fmla="*/ 1584 h 2779"/>
                  <a:gd name="T44" fmla="*/ 2327 w 2377"/>
                  <a:gd name="T45" fmla="*/ 2669 h 2779"/>
                  <a:gd name="T46" fmla="*/ 2282 w 2377"/>
                  <a:gd name="T47" fmla="*/ 2736 h 2779"/>
                  <a:gd name="T48" fmla="*/ 2213 w 2377"/>
                  <a:gd name="T49" fmla="*/ 2772 h 2779"/>
                  <a:gd name="T50" fmla="*/ 2137 w 2377"/>
                  <a:gd name="T51" fmla="*/ 2776 h 2779"/>
                  <a:gd name="T52" fmla="*/ 2063 w 2377"/>
                  <a:gd name="T53" fmla="*/ 2751 h 2779"/>
                  <a:gd name="T54" fmla="*/ 2009 w 2377"/>
                  <a:gd name="T55" fmla="*/ 2695 h 2779"/>
                  <a:gd name="T56" fmla="*/ 1988 w 2377"/>
                  <a:gd name="T57" fmla="*/ 2608 h 2779"/>
                  <a:gd name="T58" fmla="*/ 1926 w 2377"/>
                  <a:gd name="T59" fmla="*/ 1612 h 2779"/>
                  <a:gd name="T60" fmla="*/ 1850 w 2377"/>
                  <a:gd name="T61" fmla="*/ 1545 h 2779"/>
                  <a:gd name="T62" fmla="*/ 1801 w 2377"/>
                  <a:gd name="T63" fmla="*/ 1449 h 2779"/>
                  <a:gd name="T64" fmla="*/ 1776 w 2377"/>
                  <a:gd name="T65" fmla="*/ 1159 h 2779"/>
                  <a:gd name="T66" fmla="*/ 1663 w 2377"/>
                  <a:gd name="T67" fmla="*/ 829 h 2779"/>
                  <a:gd name="T68" fmla="*/ 1436 w 2377"/>
                  <a:gd name="T69" fmla="*/ 1063 h 2779"/>
                  <a:gd name="T70" fmla="*/ 1325 w 2377"/>
                  <a:gd name="T71" fmla="*/ 1185 h 2779"/>
                  <a:gd name="T72" fmla="*/ 1265 w 2377"/>
                  <a:gd name="T73" fmla="*/ 1235 h 2779"/>
                  <a:gd name="T74" fmla="*/ 1189 w 2377"/>
                  <a:gd name="T75" fmla="*/ 1245 h 2779"/>
                  <a:gd name="T76" fmla="*/ 1112 w 2377"/>
                  <a:gd name="T77" fmla="*/ 1235 h 2779"/>
                  <a:gd name="T78" fmla="*/ 1051 w 2377"/>
                  <a:gd name="T79" fmla="*/ 1185 h 2779"/>
                  <a:gd name="T80" fmla="*/ 942 w 2377"/>
                  <a:gd name="T81" fmla="*/ 1063 h 2779"/>
                  <a:gd name="T82" fmla="*/ 714 w 2377"/>
                  <a:gd name="T83" fmla="*/ 829 h 2779"/>
                  <a:gd name="T84" fmla="*/ 601 w 2377"/>
                  <a:gd name="T85" fmla="*/ 1163 h 2779"/>
                  <a:gd name="T86" fmla="*/ 577 w 2377"/>
                  <a:gd name="T87" fmla="*/ 1452 h 2779"/>
                  <a:gd name="T88" fmla="*/ 527 w 2377"/>
                  <a:gd name="T89" fmla="*/ 1549 h 2779"/>
                  <a:gd name="T90" fmla="*/ 450 w 2377"/>
                  <a:gd name="T91" fmla="*/ 1614 h 2779"/>
                  <a:gd name="T92" fmla="*/ 390 w 2377"/>
                  <a:gd name="T93" fmla="*/ 2608 h 2779"/>
                  <a:gd name="T94" fmla="*/ 368 w 2377"/>
                  <a:gd name="T95" fmla="*/ 2695 h 2779"/>
                  <a:gd name="T96" fmla="*/ 314 w 2377"/>
                  <a:gd name="T97" fmla="*/ 2751 h 2779"/>
                  <a:gd name="T98" fmla="*/ 241 w 2377"/>
                  <a:gd name="T99" fmla="*/ 2776 h 2779"/>
                  <a:gd name="T100" fmla="*/ 164 w 2377"/>
                  <a:gd name="T101" fmla="*/ 2772 h 2779"/>
                  <a:gd name="T102" fmla="*/ 95 w 2377"/>
                  <a:gd name="T103" fmla="*/ 2736 h 2779"/>
                  <a:gd name="T104" fmla="*/ 51 w 2377"/>
                  <a:gd name="T105" fmla="*/ 2669 h 2779"/>
                  <a:gd name="T106" fmla="*/ 41 w 2377"/>
                  <a:gd name="T107" fmla="*/ 1584 h 2779"/>
                  <a:gd name="T108" fmla="*/ 29 w 2377"/>
                  <a:gd name="T109" fmla="*/ 1512 h 2779"/>
                  <a:gd name="T110" fmla="*/ 1 w 2377"/>
                  <a:gd name="T111" fmla="*/ 1408 h 2779"/>
                  <a:gd name="T112" fmla="*/ 26 w 2377"/>
                  <a:gd name="T113" fmla="*/ 982 h 2779"/>
                  <a:gd name="T114" fmla="*/ 103 w 2377"/>
                  <a:gd name="T115" fmla="*/ 406 h 2779"/>
                  <a:gd name="T116" fmla="*/ 160 w 2377"/>
                  <a:gd name="T117" fmla="*/ 143 h 2779"/>
                  <a:gd name="T118" fmla="*/ 218 w 2377"/>
                  <a:gd name="T119" fmla="*/ 63 h 2779"/>
                  <a:gd name="T120" fmla="*/ 296 w 2377"/>
                  <a:gd name="T121" fmla="*/ 16 h 2779"/>
                  <a:gd name="T122" fmla="*/ 386 w 2377"/>
                  <a:gd name="T123" fmla="*/ 0 h 2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7" h="2779">
                    <a:moveTo>
                      <a:pt x="386" y="0"/>
                    </a:moveTo>
                    <a:lnTo>
                      <a:pt x="417" y="2"/>
                    </a:lnTo>
                    <a:lnTo>
                      <a:pt x="447" y="6"/>
                    </a:lnTo>
                    <a:lnTo>
                      <a:pt x="479" y="13"/>
                    </a:lnTo>
                    <a:lnTo>
                      <a:pt x="509" y="22"/>
                    </a:lnTo>
                    <a:lnTo>
                      <a:pt x="538" y="36"/>
                    </a:lnTo>
                    <a:lnTo>
                      <a:pt x="566" y="52"/>
                    </a:lnTo>
                    <a:lnTo>
                      <a:pt x="592" y="70"/>
                    </a:lnTo>
                    <a:lnTo>
                      <a:pt x="617" y="91"/>
                    </a:lnTo>
                    <a:lnTo>
                      <a:pt x="640" y="114"/>
                    </a:lnTo>
                    <a:lnTo>
                      <a:pt x="659" y="140"/>
                    </a:lnTo>
                    <a:lnTo>
                      <a:pt x="677" y="168"/>
                    </a:lnTo>
                    <a:lnTo>
                      <a:pt x="687" y="180"/>
                    </a:lnTo>
                    <a:lnTo>
                      <a:pt x="694" y="195"/>
                    </a:lnTo>
                    <a:lnTo>
                      <a:pt x="746" y="281"/>
                    </a:lnTo>
                    <a:lnTo>
                      <a:pt x="799" y="367"/>
                    </a:lnTo>
                    <a:lnTo>
                      <a:pt x="857" y="449"/>
                    </a:lnTo>
                    <a:lnTo>
                      <a:pt x="916" y="529"/>
                    </a:lnTo>
                    <a:lnTo>
                      <a:pt x="979" y="606"/>
                    </a:lnTo>
                    <a:lnTo>
                      <a:pt x="1046" y="679"/>
                    </a:lnTo>
                    <a:lnTo>
                      <a:pt x="1115" y="750"/>
                    </a:lnTo>
                    <a:lnTo>
                      <a:pt x="1189" y="818"/>
                    </a:lnTo>
                    <a:lnTo>
                      <a:pt x="1262" y="750"/>
                    </a:lnTo>
                    <a:lnTo>
                      <a:pt x="1332" y="679"/>
                    </a:lnTo>
                    <a:lnTo>
                      <a:pt x="1398" y="606"/>
                    </a:lnTo>
                    <a:lnTo>
                      <a:pt x="1461" y="529"/>
                    </a:lnTo>
                    <a:lnTo>
                      <a:pt x="1521" y="449"/>
                    </a:lnTo>
                    <a:lnTo>
                      <a:pt x="1578" y="367"/>
                    </a:lnTo>
                    <a:lnTo>
                      <a:pt x="1632" y="281"/>
                    </a:lnTo>
                    <a:lnTo>
                      <a:pt x="1683" y="195"/>
                    </a:lnTo>
                    <a:lnTo>
                      <a:pt x="1698" y="170"/>
                    </a:lnTo>
                    <a:lnTo>
                      <a:pt x="1715" y="143"/>
                    </a:lnTo>
                    <a:lnTo>
                      <a:pt x="1735" y="117"/>
                    </a:lnTo>
                    <a:lnTo>
                      <a:pt x="1758" y="93"/>
                    </a:lnTo>
                    <a:lnTo>
                      <a:pt x="1782" y="72"/>
                    </a:lnTo>
                    <a:lnTo>
                      <a:pt x="1808" y="53"/>
                    </a:lnTo>
                    <a:lnTo>
                      <a:pt x="1837" y="37"/>
                    </a:lnTo>
                    <a:lnTo>
                      <a:pt x="1866" y="23"/>
                    </a:lnTo>
                    <a:lnTo>
                      <a:pt x="1896" y="14"/>
                    </a:lnTo>
                    <a:lnTo>
                      <a:pt x="1928" y="6"/>
                    </a:lnTo>
                    <a:lnTo>
                      <a:pt x="1959" y="2"/>
                    </a:lnTo>
                    <a:lnTo>
                      <a:pt x="1990" y="0"/>
                    </a:lnTo>
                    <a:lnTo>
                      <a:pt x="2021" y="3"/>
                    </a:lnTo>
                    <a:lnTo>
                      <a:pt x="2051" y="7"/>
                    </a:lnTo>
                    <a:lnTo>
                      <a:pt x="2080" y="16"/>
                    </a:lnTo>
                    <a:lnTo>
                      <a:pt x="2108" y="28"/>
                    </a:lnTo>
                    <a:lnTo>
                      <a:pt x="2134" y="44"/>
                    </a:lnTo>
                    <a:lnTo>
                      <a:pt x="2158" y="63"/>
                    </a:lnTo>
                    <a:lnTo>
                      <a:pt x="2181" y="86"/>
                    </a:lnTo>
                    <a:lnTo>
                      <a:pt x="2200" y="113"/>
                    </a:lnTo>
                    <a:lnTo>
                      <a:pt x="2217" y="144"/>
                    </a:lnTo>
                    <a:lnTo>
                      <a:pt x="2230" y="178"/>
                    </a:lnTo>
                    <a:lnTo>
                      <a:pt x="2239" y="218"/>
                    </a:lnTo>
                    <a:lnTo>
                      <a:pt x="2275" y="408"/>
                    </a:lnTo>
                    <a:lnTo>
                      <a:pt x="2305" y="600"/>
                    </a:lnTo>
                    <a:lnTo>
                      <a:pt x="2330" y="792"/>
                    </a:lnTo>
                    <a:lnTo>
                      <a:pt x="2351" y="985"/>
                    </a:lnTo>
                    <a:lnTo>
                      <a:pt x="2367" y="1178"/>
                    </a:lnTo>
                    <a:lnTo>
                      <a:pt x="2377" y="1372"/>
                    </a:lnTo>
                    <a:lnTo>
                      <a:pt x="2376" y="1413"/>
                    </a:lnTo>
                    <a:lnTo>
                      <a:pt x="2372" y="1450"/>
                    </a:lnTo>
                    <a:lnTo>
                      <a:pt x="2362" y="1484"/>
                    </a:lnTo>
                    <a:lnTo>
                      <a:pt x="2349" y="1515"/>
                    </a:lnTo>
                    <a:lnTo>
                      <a:pt x="2333" y="1543"/>
                    </a:lnTo>
                    <a:lnTo>
                      <a:pt x="2336" y="1563"/>
                    </a:lnTo>
                    <a:lnTo>
                      <a:pt x="2337" y="1584"/>
                    </a:lnTo>
                    <a:lnTo>
                      <a:pt x="2337" y="2608"/>
                    </a:lnTo>
                    <a:lnTo>
                      <a:pt x="2334" y="2640"/>
                    </a:lnTo>
                    <a:lnTo>
                      <a:pt x="2327" y="2669"/>
                    </a:lnTo>
                    <a:lnTo>
                      <a:pt x="2315" y="2695"/>
                    </a:lnTo>
                    <a:lnTo>
                      <a:pt x="2300" y="2717"/>
                    </a:lnTo>
                    <a:lnTo>
                      <a:pt x="2282" y="2736"/>
                    </a:lnTo>
                    <a:lnTo>
                      <a:pt x="2261" y="2751"/>
                    </a:lnTo>
                    <a:lnTo>
                      <a:pt x="2238" y="2763"/>
                    </a:lnTo>
                    <a:lnTo>
                      <a:pt x="2213" y="2772"/>
                    </a:lnTo>
                    <a:lnTo>
                      <a:pt x="2189" y="2776"/>
                    </a:lnTo>
                    <a:lnTo>
                      <a:pt x="2163" y="2779"/>
                    </a:lnTo>
                    <a:lnTo>
                      <a:pt x="2137" y="2776"/>
                    </a:lnTo>
                    <a:lnTo>
                      <a:pt x="2111" y="2772"/>
                    </a:lnTo>
                    <a:lnTo>
                      <a:pt x="2086" y="2763"/>
                    </a:lnTo>
                    <a:lnTo>
                      <a:pt x="2063" y="2751"/>
                    </a:lnTo>
                    <a:lnTo>
                      <a:pt x="2042" y="2736"/>
                    </a:lnTo>
                    <a:lnTo>
                      <a:pt x="2024" y="2717"/>
                    </a:lnTo>
                    <a:lnTo>
                      <a:pt x="2009" y="2695"/>
                    </a:lnTo>
                    <a:lnTo>
                      <a:pt x="1998" y="2669"/>
                    </a:lnTo>
                    <a:lnTo>
                      <a:pt x="1990" y="2640"/>
                    </a:lnTo>
                    <a:lnTo>
                      <a:pt x="1988" y="2608"/>
                    </a:lnTo>
                    <a:lnTo>
                      <a:pt x="1988" y="1641"/>
                    </a:lnTo>
                    <a:lnTo>
                      <a:pt x="1957" y="1627"/>
                    </a:lnTo>
                    <a:lnTo>
                      <a:pt x="1926" y="1612"/>
                    </a:lnTo>
                    <a:lnTo>
                      <a:pt x="1898" y="1592"/>
                    </a:lnTo>
                    <a:lnTo>
                      <a:pt x="1873" y="1570"/>
                    </a:lnTo>
                    <a:lnTo>
                      <a:pt x="1850" y="1545"/>
                    </a:lnTo>
                    <a:lnTo>
                      <a:pt x="1830" y="1516"/>
                    </a:lnTo>
                    <a:lnTo>
                      <a:pt x="1814" y="1484"/>
                    </a:lnTo>
                    <a:lnTo>
                      <a:pt x="1801" y="1449"/>
                    </a:lnTo>
                    <a:lnTo>
                      <a:pt x="1792" y="1410"/>
                    </a:lnTo>
                    <a:lnTo>
                      <a:pt x="1788" y="1368"/>
                    </a:lnTo>
                    <a:lnTo>
                      <a:pt x="1776" y="1159"/>
                    </a:lnTo>
                    <a:lnTo>
                      <a:pt x="1758" y="952"/>
                    </a:lnTo>
                    <a:lnTo>
                      <a:pt x="1733" y="746"/>
                    </a:lnTo>
                    <a:lnTo>
                      <a:pt x="1663" y="829"/>
                    </a:lnTo>
                    <a:lnTo>
                      <a:pt x="1591" y="910"/>
                    </a:lnTo>
                    <a:lnTo>
                      <a:pt x="1515" y="988"/>
                    </a:lnTo>
                    <a:lnTo>
                      <a:pt x="1436" y="1063"/>
                    </a:lnTo>
                    <a:lnTo>
                      <a:pt x="1353" y="1136"/>
                    </a:lnTo>
                    <a:lnTo>
                      <a:pt x="1341" y="1162"/>
                    </a:lnTo>
                    <a:lnTo>
                      <a:pt x="1325" y="1185"/>
                    </a:lnTo>
                    <a:lnTo>
                      <a:pt x="1308" y="1205"/>
                    </a:lnTo>
                    <a:lnTo>
                      <a:pt x="1288" y="1222"/>
                    </a:lnTo>
                    <a:lnTo>
                      <a:pt x="1265" y="1235"/>
                    </a:lnTo>
                    <a:lnTo>
                      <a:pt x="1241" y="1244"/>
                    </a:lnTo>
                    <a:lnTo>
                      <a:pt x="1215" y="1247"/>
                    </a:lnTo>
                    <a:lnTo>
                      <a:pt x="1189" y="1245"/>
                    </a:lnTo>
                    <a:lnTo>
                      <a:pt x="1162" y="1247"/>
                    </a:lnTo>
                    <a:lnTo>
                      <a:pt x="1136" y="1244"/>
                    </a:lnTo>
                    <a:lnTo>
                      <a:pt x="1112" y="1235"/>
                    </a:lnTo>
                    <a:lnTo>
                      <a:pt x="1089" y="1222"/>
                    </a:lnTo>
                    <a:lnTo>
                      <a:pt x="1070" y="1205"/>
                    </a:lnTo>
                    <a:lnTo>
                      <a:pt x="1051" y="1185"/>
                    </a:lnTo>
                    <a:lnTo>
                      <a:pt x="1036" y="1162"/>
                    </a:lnTo>
                    <a:lnTo>
                      <a:pt x="1024" y="1136"/>
                    </a:lnTo>
                    <a:lnTo>
                      <a:pt x="942" y="1063"/>
                    </a:lnTo>
                    <a:lnTo>
                      <a:pt x="862" y="988"/>
                    </a:lnTo>
                    <a:lnTo>
                      <a:pt x="786" y="910"/>
                    </a:lnTo>
                    <a:lnTo>
                      <a:pt x="714" y="829"/>
                    </a:lnTo>
                    <a:lnTo>
                      <a:pt x="644" y="746"/>
                    </a:lnTo>
                    <a:lnTo>
                      <a:pt x="619" y="953"/>
                    </a:lnTo>
                    <a:lnTo>
                      <a:pt x="601" y="1163"/>
                    </a:lnTo>
                    <a:lnTo>
                      <a:pt x="589" y="1372"/>
                    </a:lnTo>
                    <a:lnTo>
                      <a:pt x="586" y="1414"/>
                    </a:lnTo>
                    <a:lnTo>
                      <a:pt x="577" y="1452"/>
                    </a:lnTo>
                    <a:lnTo>
                      <a:pt x="564" y="1488"/>
                    </a:lnTo>
                    <a:lnTo>
                      <a:pt x="547" y="1520"/>
                    </a:lnTo>
                    <a:lnTo>
                      <a:pt x="527" y="1549"/>
                    </a:lnTo>
                    <a:lnTo>
                      <a:pt x="505" y="1574"/>
                    </a:lnTo>
                    <a:lnTo>
                      <a:pt x="479" y="1596"/>
                    </a:lnTo>
                    <a:lnTo>
                      <a:pt x="450" y="1614"/>
                    </a:lnTo>
                    <a:lnTo>
                      <a:pt x="421" y="1630"/>
                    </a:lnTo>
                    <a:lnTo>
                      <a:pt x="390" y="1642"/>
                    </a:lnTo>
                    <a:lnTo>
                      <a:pt x="390" y="2608"/>
                    </a:lnTo>
                    <a:lnTo>
                      <a:pt x="387" y="2640"/>
                    </a:lnTo>
                    <a:lnTo>
                      <a:pt x="380" y="2669"/>
                    </a:lnTo>
                    <a:lnTo>
                      <a:pt x="368" y="2695"/>
                    </a:lnTo>
                    <a:lnTo>
                      <a:pt x="353" y="2717"/>
                    </a:lnTo>
                    <a:lnTo>
                      <a:pt x="335" y="2736"/>
                    </a:lnTo>
                    <a:lnTo>
                      <a:pt x="314" y="2751"/>
                    </a:lnTo>
                    <a:lnTo>
                      <a:pt x="291" y="2763"/>
                    </a:lnTo>
                    <a:lnTo>
                      <a:pt x="266" y="2772"/>
                    </a:lnTo>
                    <a:lnTo>
                      <a:pt x="241" y="2776"/>
                    </a:lnTo>
                    <a:lnTo>
                      <a:pt x="215" y="2779"/>
                    </a:lnTo>
                    <a:lnTo>
                      <a:pt x="190" y="2776"/>
                    </a:lnTo>
                    <a:lnTo>
                      <a:pt x="164" y="2772"/>
                    </a:lnTo>
                    <a:lnTo>
                      <a:pt x="139" y="2763"/>
                    </a:lnTo>
                    <a:lnTo>
                      <a:pt x="116" y="2751"/>
                    </a:lnTo>
                    <a:lnTo>
                      <a:pt x="95" y="2736"/>
                    </a:lnTo>
                    <a:lnTo>
                      <a:pt x="77" y="2717"/>
                    </a:lnTo>
                    <a:lnTo>
                      <a:pt x="62" y="2695"/>
                    </a:lnTo>
                    <a:lnTo>
                      <a:pt x="51" y="2669"/>
                    </a:lnTo>
                    <a:lnTo>
                      <a:pt x="43" y="2640"/>
                    </a:lnTo>
                    <a:lnTo>
                      <a:pt x="41" y="2608"/>
                    </a:lnTo>
                    <a:lnTo>
                      <a:pt x="41" y="1584"/>
                    </a:lnTo>
                    <a:lnTo>
                      <a:pt x="42" y="1562"/>
                    </a:lnTo>
                    <a:lnTo>
                      <a:pt x="45" y="1541"/>
                    </a:lnTo>
                    <a:lnTo>
                      <a:pt x="29" y="1512"/>
                    </a:lnTo>
                    <a:lnTo>
                      <a:pt x="16" y="1481"/>
                    </a:lnTo>
                    <a:lnTo>
                      <a:pt x="6" y="1447"/>
                    </a:lnTo>
                    <a:lnTo>
                      <a:pt x="1" y="1408"/>
                    </a:lnTo>
                    <a:lnTo>
                      <a:pt x="0" y="1368"/>
                    </a:lnTo>
                    <a:lnTo>
                      <a:pt x="11" y="1175"/>
                    </a:lnTo>
                    <a:lnTo>
                      <a:pt x="26" y="982"/>
                    </a:lnTo>
                    <a:lnTo>
                      <a:pt x="47" y="789"/>
                    </a:lnTo>
                    <a:lnTo>
                      <a:pt x="73" y="597"/>
                    </a:lnTo>
                    <a:lnTo>
                      <a:pt x="103" y="406"/>
                    </a:lnTo>
                    <a:lnTo>
                      <a:pt x="138" y="215"/>
                    </a:lnTo>
                    <a:lnTo>
                      <a:pt x="147" y="177"/>
                    </a:lnTo>
                    <a:lnTo>
                      <a:pt x="160" y="143"/>
                    </a:lnTo>
                    <a:lnTo>
                      <a:pt x="177" y="112"/>
                    </a:lnTo>
                    <a:lnTo>
                      <a:pt x="196" y="85"/>
                    </a:lnTo>
                    <a:lnTo>
                      <a:pt x="218" y="63"/>
                    </a:lnTo>
                    <a:lnTo>
                      <a:pt x="243" y="43"/>
                    </a:lnTo>
                    <a:lnTo>
                      <a:pt x="269" y="28"/>
                    </a:lnTo>
                    <a:lnTo>
                      <a:pt x="296" y="16"/>
                    </a:lnTo>
                    <a:lnTo>
                      <a:pt x="325" y="7"/>
                    </a:lnTo>
                    <a:lnTo>
                      <a:pt x="355" y="2"/>
                    </a:lnTo>
                    <a:lnTo>
                      <a:pt x="3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245">
                <a:extLst>
                  <a:ext uri="{FF2B5EF4-FFF2-40B4-BE49-F238E27FC236}">
                    <a16:creationId xmlns:a16="http://schemas.microsoft.com/office/drawing/2014/main" id="{931C3A5F-1975-2833-92A2-4F51BA8E7AD9}"/>
                  </a:ext>
                </a:extLst>
              </p:cNvPr>
              <p:cNvSpPr>
                <a:spLocks/>
              </p:cNvSpPr>
              <p:nvPr/>
            </p:nvSpPr>
            <p:spPr bwMode="auto">
              <a:xfrm>
                <a:off x="6465" y="3404"/>
                <a:ext cx="73" cy="75"/>
              </a:xfrm>
              <a:custGeom>
                <a:avLst/>
                <a:gdLst>
                  <a:gd name="T0" fmla="*/ 332 w 663"/>
                  <a:gd name="T1" fmla="*/ 0 h 670"/>
                  <a:gd name="T2" fmla="*/ 377 w 663"/>
                  <a:gd name="T3" fmla="*/ 2 h 670"/>
                  <a:gd name="T4" fmla="*/ 420 w 663"/>
                  <a:gd name="T5" fmla="*/ 12 h 670"/>
                  <a:gd name="T6" fmla="*/ 461 w 663"/>
                  <a:gd name="T7" fmla="*/ 26 h 670"/>
                  <a:gd name="T8" fmla="*/ 499 w 663"/>
                  <a:gd name="T9" fmla="*/ 45 h 670"/>
                  <a:gd name="T10" fmla="*/ 534 w 663"/>
                  <a:gd name="T11" fmla="*/ 69 h 670"/>
                  <a:gd name="T12" fmla="*/ 566 w 663"/>
                  <a:gd name="T13" fmla="*/ 97 h 670"/>
                  <a:gd name="T14" fmla="*/ 594 w 663"/>
                  <a:gd name="T15" fmla="*/ 130 h 670"/>
                  <a:gd name="T16" fmla="*/ 618 w 663"/>
                  <a:gd name="T17" fmla="*/ 165 h 670"/>
                  <a:gd name="T18" fmla="*/ 637 w 663"/>
                  <a:gd name="T19" fmla="*/ 204 h 670"/>
                  <a:gd name="T20" fmla="*/ 651 w 663"/>
                  <a:gd name="T21" fmla="*/ 245 h 670"/>
                  <a:gd name="T22" fmla="*/ 660 w 663"/>
                  <a:gd name="T23" fmla="*/ 289 h 670"/>
                  <a:gd name="T24" fmla="*/ 663 w 663"/>
                  <a:gd name="T25" fmla="*/ 335 h 670"/>
                  <a:gd name="T26" fmla="*/ 660 w 663"/>
                  <a:gd name="T27" fmla="*/ 380 h 670"/>
                  <a:gd name="T28" fmla="*/ 651 w 663"/>
                  <a:gd name="T29" fmla="*/ 424 h 670"/>
                  <a:gd name="T30" fmla="*/ 637 w 663"/>
                  <a:gd name="T31" fmla="*/ 466 h 670"/>
                  <a:gd name="T32" fmla="*/ 618 w 663"/>
                  <a:gd name="T33" fmla="*/ 504 h 670"/>
                  <a:gd name="T34" fmla="*/ 594 w 663"/>
                  <a:gd name="T35" fmla="*/ 539 h 670"/>
                  <a:gd name="T36" fmla="*/ 566 w 663"/>
                  <a:gd name="T37" fmla="*/ 572 h 670"/>
                  <a:gd name="T38" fmla="*/ 534 w 663"/>
                  <a:gd name="T39" fmla="*/ 601 h 670"/>
                  <a:gd name="T40" fmla="*/ 499 w 663"/>
                  <a:gd name="T41" fmla="*/ 625 h 670"/>
                  <a:gd name="T42" fmla="*/ 461 w 663"/>
                  <a:gd name="T43" fmla="*/ 643 h 670"/>
                  <a:gd name="T44" fmla="*/ 420 w 663"/>
                  <a:gd name="T45" fmla="*/ 658 h 670"/>
                  <a:gd name="T46" fmla="*/ 377 w 663"/>
                  <a:gd name="T47" fmla="*/ 667 h 670"/>
                  <a:gd name="T48" fmla="*/ 332 w 663"/>
                  <a:gd name="T49" fmla="*/ 670 h 670"/>
                  <a:gd name="T50" fmla="*/ 286 w 663"/>
                  <a:gd name="T51" fmla="*/ 667 h 670"/>
                  <a:gd name="T52" fmla="*/ 244 w 663"/>
                  <a:gd name="T53" fmla="*/ 658 h 670"/>
                  <a:gd name="T54" fmla="*/ 203 w 663"/>
                  <a:gd name="T55" fmla="*/ 643 h 670"/>
                  <a:gd name="T56" fmla="*/ 165 w 663"/>
                  <a:gd name="T57" fmla="*/ 625 h 670"/>
                  <a:gd name="T58" fmla="*/ 129 w 663"/>
                  <a:gd name="T59" fmla="*/ 601 h 670"/>
                  <a:gd name="T60" fmla="*/ 98 w 663"/>
                  <a:gd name="T61" fmla="*/ 572 h 670"/>
                  <a:gd name="T62" fmla="*/ 70 w 663"/>
                  <a:gd name="T63" fmla="*/ 539 h 670"/>
                  <a:gd name="T64" fmla="*/ 46 w 663"/>
                  <a:gd name="T65" fmla="*/ 504 h 670"/>
                  <a:gd name="T66" fmla="*/ 26 w 663"/>
                  <a:gd name="T67" fmla="*/ 466 h 670"/>
                  <a:gd name="T68" fmla="*/ 12 w 663"/>
                  <a:gd name="T69" fmla="*/ 424 h 670"/>
                  <a:gd name="T70" fmla="*/ 4 w 663"/>
                  <a:gd name="T71" fmla="*/ 380 h 670"/>
                  <a:gd name="T72" fmla="*/ 0 w 663"/>
                  <a:gd name="T73" fmla="*/ 335 h 670"/>
                  <a:gd name="T74" fmla="*/ 4 w 663"/>
                  <a:gd name="T75" fmla="*/ 289 h 670"/>
                  <a:gd name="T76" fmla="*/ 12 w 663"/>
                  <a:gd name="T77" fmla="*/ 245 h 670"/>
                  <a:gd name="T78" fmla="*/ 26 w 663"/>
                  <a:gd name="T79" fmla="*/ 204 h 670"/>
                  <a:gd name="T80" fmla="*/ 46 w 663"/>
                  <a:gd name="T81" fmla="*/ 165 h 670"/>
                  <a:gd name="T82" fmla="*/ 70 w 663"/>
                  <a:gd name="T83" fmla="*/ 130 h 670"/>
                  <a:gd name="T84" fmla="*/ 98 w 663"/>
                  <a:gd name="T85" fmla="*/ 97 h 670"/>
                  <a:gd name="T86" fmla="*/ 129 w 663"/>
                  <a:gd name="T87" fmla="*/ 69 h 670"/>
                  <a:gd name="T88" fmla="*/ 165 w 663"/>
                  <a:gd name="T89" fmla="*/ 45 h 670"/>
                  <a:gd name="T90" fmla="*/ 203 w 663"/>
                  <a:gd name="T91" fmla="*/ 26 h 670"/>
                  <a:gd name="T92" fmla="*/ 244 w 663"/>
                  <a:gd name="T93" fmla="*/ 12 h 670"/>
                  <a:gd name="T94" fmla="*/ 286 w 663"/>
                  <a:gd name="T95" fmla="*/ 2 h 670"/>
                  <a:gd name="T96" fmla="*/ 332 w 663"/>
                  <a:gd name="T97"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3" h="670">
                    <a:moveTo>
                      <a:pt x="332" y="0"/>
                    </a:moveTo>
                    <a:lnTo>
                      <a:pt x="377" y="2"/>
                    </a:lnTo>
                    <a:lnTo>
                      <a:pt x="420" y="12"/>
                    </a:lnTo>
                    <a:lnTo>
                      <a:pt x="461" y="26"/>
                    </a:lnTo>
                    <a:lnTo>
                      <a:pt x="499" y="45"/>
                    </a:lnTo>
                    <a:lnTo>
                      <a:pt x="534" y="69"/>
                    </a:lnTo>
                    <a:lnTo>
                      <a:pt x="566" y="97"/>
                    </a:lnTo>
                    <a:lnTo>
                      <a:pt x="594" y="130"/>
                    </a:lnTo>
                    <a:lnTo>
                      <a:pt x="618" y="165"/>
                    </a:lnTo>
                    <a:lnTo>
                      <a:pt x="637" y="204"/>
                    </a:lnTo>
                    <a:lnTo>
                      <a:pt x="651" y="245"/>
                    </a:lnTo>
                    <a:lnTo>
                      <a:pt x="660" y="289"/>
                    </a:lnTo>
                    <a:lnTo>
                      <a:pt x="663" y="335"/>
                    </a:lnTo>
                    <a:lnTo>
                      <a:pt x="660" y="380"/>
                    </a:lnTo>
                    <a:lnTo>
                      <a:pt x="651" y="424"/>
                    </a:lnTo>
                    <a:lnTo>
                      <a:pt x="637" y="466"/>
                    </a:lnTo>
                    <a:lnTo>
                      <a:pt x="618" y="504"/>
                    </a:lnTo>
                    <a:lnTo>
                      <a:pt x="594" y="539"/>
                    </a:lnTo>
                    <a:lnTo>
                      <a:pt x="566" y="572"/>
                    </a:lnTo>
                    <a:lnTo>
                      <a:pt x="534" y="601"/>
                    </a:lnTo>
                    <a:lnTo>
                      <a:pt x="499" y="625"/>
                    </a:lnTo>
                    <a:lnTo>
                      <a:pt x="461" y="643"/>
                    </a:lnTo>
                    <a:lnTo>
                      <a:pt x="420" y="658"/>
                    </a:lnTo>
                    <a:lnTo>
                      <a:pt x="377" y="667"/>
                    </a:lnTo>
                    <a:lnTo>
                      <a:pt x="332" y="670"/>
                    </a:lnTo>
                    <a:lnTo>
                      <a:pt x="286" y="667"/>
                    </a:lnTo>
                    <a:lnTo>
                      <a:pt x="244" y="658"/>
                    </a:lnTo>
                    <a:lnTo>
                      <a:pt x="203" y="643"/>
                    </a:lnTo>
                    <a:lnTo>
                      <a:pt x="165" y="625"/>
                    </a:lnTo>
                    <a:lnTo>
                      <a:pt x="129" y="601"/>
                    </a:lnTo>
                    <a:lnTo>
                      <a:pt x="98" y="572"/>
                    </a:lnTo>
                    <a:lnTo>
                      <a:pt x="70" y="539"/>
                    </a:lnTo>
                    <a:lnTo>
                      <a:pt x="46" y="504"/>
                    </a:lnTo>
                    <a:lnTo>
                      <a:pt x="26" y="466"/>
                    </a:lnTo>
                    <a:lnTo>
                      <a:pt x="12" y="424"/>
                    </a:lnTo>
                    <a:lnTo>
                      <a:pt x="4" y="380"/>
                    </a:lnTo>
                    <a:lnTo>
                      <a:pt x="0" y="335"/>
                    </a:lnTo>
                    <a:lnTo>
                      <a:pt x="4" y="289"/>
                    </a:lnTo>
                    <a:lnTo>
                      <a:pt x="12" y="245"/>
                    </a:lnTo>
                    <a:lnTo>
                      <a:pt x="26" y="204"/>
                    </a:lnTo>
                    <a:lnTo>
                      <a:pt x="46" y="165"/>
                    </a:lnTo>
                    <a:lnTo>
                      <a:pt x="70" y="130"/>
                    </a:lnTo>
                    <a:lnTo>
                      <a:pt x="98" y="97"/>
                    </a:lnTo>
                    <a:lnTo>
                      <a:pt x="129" y="69"/>
                    </a:lnTo>
                    <a:lnTo>
                      <a:pt x="165" y="45"/>
                    </a:lnTo>
                    <a:lnTo>
                      <a:pt x="203" y="26"/>
                    </a:lnTo>
                    <a:lnTo>
                      <a:pt x="244" y="12"/>
                    </a:lnTo>
                    <a:lnTo>
                      <a:pt x="286" y="2"/>
                    </a:lnTo>
                    <a:lnTo>
                      <a:pt x="3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5" name="Group 34">
            <a:extLst>
              <a:ext uri="{FF2B5EF4-FFF2-40B4-BE49-F238E27FC236}">
                <a16:creationId xmlns:a16="http://schemas.microsoft.com/office/drawing/2014/main" id="{408E68A3-7780-60D4-3233-933A8F14C2E8}"/>
              </a:ext>
            </a:extLst>
          </p:cNvPr>
          <p:cNvGrpSpPr/>
          <p:nvPr/>
        </p:nvGrpSpPr>
        <p:grpSpPr>
          <a:xfrm>
            <a:off x="8604976" y="4244005"/>
            <a:ext cx="911278" cy="911278"/>
            <a:chOff x="8683625" y="5074470"/>
            <a:chExt cx="1125538" cy="1125538"/>
          </a:xfrm>
        </p:grpSpPr>
        <p:grpSp>
          <p:nvGrpSpPr>
            <p:cNvPr id="36" name="Group 35">
              <a:extLst>
                <a:ext uri="{FF2B5EF4-FFF2-40B4-BE49-F238E27FC236}">
                  <a16:creationId xmlns:a16="http://schemas.microsoft.com/office/drawing/2014/main" id="{BA4EA59D-5F36-1887-0024-1E6A755273B5}"/>
                </a:ext>
              </a:extLst>
            </p:cNvPr>
            <p:cNvGrpSpPr/>
            <p:nvPr/>
          </p:nvGrpSpPr>
          <p:grpSpPr>
            <a:xfrm>
              <a:off x="8683625" y="5074470"/>
              <a:ext cx="1125538" cy="1125538"/>
              <a:chOff x="6310313" y="4337051"/>
              <a:chExt cx="1125538" cy="1125538"/>
            </a:xfrm>
          </p:grpSpPr>
          <p:sp>
            <p:nvSpPr>
              <p:cNvPr id="45" name="Freeform 26">
                <a:extLst>
                  <a:ext uri="{FF2B5EF4-FFF2-40B4-BE49-F238E27FC236}">
                    <a16:creationId xmlns:a16="http://schemas.microsoft.com/office/drawing/2014/main" id="{29C17FE8-2B3F-2204-C8FB-3E0AFA1AEA30}"/>
                  </a:ext>
                </a:extLst>
              </p:cNvPr>
              <p:cNvSpPr>
                <a:spLocks/>
              </p:cNvSpPr>
              <p:nvPr/>
            </p:nvSpPr>
            <p:spPr bwMode="auto">
              <a:xfrm>
                <a:off x="6872288" y="4337051"/>
                <a:ext cx="563563" cy="1125538"/>
              </a:xfrm>
              <a:custGeom>
                <a:avLst/>
                <a:gdLst>
                  <a:gd name="T0" fmla="*/ 0 w 366"/>
                  <a:gd name="T1" fmla="*/ 0 h 731"/>
                  <a:gd name="T2" fmla="*/ 0 w 366"/>
                  <a:gd name="T3" fmla="*/ 731 h 731"/>
                  <a:gd name="T4" fmla="*/ 366 w 366"/>
                  <a:gd name="T5" fmla="*/ 365 h 731"/>
                  <a:gd name="T6" fmla="*/ 0 w 366"/>
                  <a:gd name="T7" fmla="*/ 0 h 731"/>
                </a:gdLst>
                <a:ahLst/>
                <a:cxnLst>
                  <a:cxn ang="0">
                    <a:pos x="T0" y="T1"/>
                  </a:cxn>
                  <a:cxn ang="0">
                    <a:pos x="T2" y="T3"/>
                  </a:cxn>
                  <a:cxn ang="0">
                    <a:pos x="T4" y="T5"/>
                  </a:cxn>
                  <a:cxn ang="0">
                    <a:pos x="T6" y="T7"/>
                  </a:cxn>
                </a:cxnLst>
                <a:rect l="0" t="0" r="r" b="b"/>
                <a:pathLst>
                  <a:path w="366" h="731">
                    <a:moveTo>
                      <a:pt x="0" y="0"/>
                    </a:moveTo>
                    <a:cubicBezTo>
                      <a:pt x="0" y="731"/>
                      <a:pt x="0" y="731"/>
                      <a:pt x="0" y="731"/>
                    </a:cubicBezTo>
                    <a:cubicBezTo>
                      <a:pt x="202" y="731"/>
                      <a:pt x="366" y="568"/>
                      <a:pt x="366" y="365"/>
                    </a:cubicBezTo>
                    <a:cubicBezTo>
                      <a:pt x="366" y="163"/>
                      <a:pt x="202" y="0"/>
                      <a:pt x="0" y="0"/>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27">
                <a:extLst>
                  <a:ext uri="{FF2B5EF4-FFF2-40B4-BE49-F238E27FC236}">
                    <a16:creationId xmlns:a16="http://schemas.microsoft.com/office/drawing/2014/main" id="{DAC05F61-A12D-70F8-D1DC-95694E9DC2D0}"/>
                  </a:ext>
                </a:extLst>
              </p:cNvPr>
              <p:cNvSpPr>
                <a:spLocks/>
              </p:cNvSpPr>
              <p:nvPr/>
            </p:nvSpPr>
            <p:spPr bwMode="auto">
              <a:xfrm>
                <a:off x="6310313" y="4337051"/>
                <a:ext cx="561975" cy="1125538"/>
              </a:xfrm>
              <a:custGeom>
                <a:avLst/>
                <a:gdLst>
                  <a:gd name="T0" fmla="*/ 0 w 366"/>
                  <a:gd name="T1" fmla="*/ 365 h 731"/>
                  <a:gd name="T2" fmla="*/ 366 w 366"/>
                  <a:gd name="T3" fmla="*/ 731 h 731"/>
                  <a:gd name="T4" fmla="*/ 366 w 366"/>
                  <a:gd name="T5" fmla="*/ 0 h 731"/>
                  <a:gd name="T6" fmla="*/ 0 w 366"/>
                  <a:gd name="T7" fmla="*/ 365 h 731"/>
                </a:gdLst>
                <a:ahLst/>
                <a:cxnLst>
                  <a:cxn ang="0">
                    <a:pos x="T0" y="T1"/>
                  </a:cxn>
                  <a:cxn ang="0">
                    <a:pos x="T2" y="T3"/>
                  </a:cxn>
                  <a:cxn ang="0">
                    <a:pos x="T4" y="T5"/>
                  </a:cxn>
                  <a:cxn ang="0">
                    <a:pos x="T6" y="T7"/>
                  </a:cxn>
                </a:cxnLst>
                <a:rect l="0" t="0" r="r" b="b"/>
                <a:pathLst>
                  <a:path w="366" h="731">
                    <a:moveTo>
                      <a:pt x="0" y="365"/>
                    </a:moveTo>
                    <a:cubicBezTo>
                      <a:pt x="0" y="568"/>
                      <a:pt x="164" y="731"/>
                      <a:pt x="366" y="731"/>
                    </a:cubicBezTo>
                    <a:cubicBezTo>
                      <a:pt x="366" y="0"/>
                      <a:pt x="366" y="0"/>
                      <a:pt x="366" y="0"/>
                    </a:cubicBezTo>
                    <a:cubicBezTo>
                      <a:pt x="164" y="0"/>
                      <a:pt x="0" y="163"/>
                      <a:pt x="0" y="365"/>
                    </a:cubicBezTo>
                    <a:close/>
                  </a:path>
                </a:pathLst>
              </a:custGeom>
              <a:solidFill>
                <a:srgbClr val="FF8E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Oval 28">
                <a:extLst>
                  <a:ext uri="{FF2B5EF4-FFF2-40B4-BE49-F238E27FC236}">
                    <a16:creationId xmlns:a16="http://schemas.microsoft.com/office/drawing/2014/main" id="{5DBE104D-A1CC-7C3F-31A8-F49647107368}"/>
                  </a:ext>
                </a:extLst>
              </p:cNvPr>
              <p:cNvSpPr>
                <a:spLocks noChangeArrowheads="1"/>
              </p:cNvSpPr>
              <p:nvPr/>
            </p:nvSpPr>
            <p:spPr bwMode="auto">
              <a:xfrm>
                <a:off x="6442075" y="4467226"/>
                <a:ext cx="862013" cy="8620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7" name="Group 738">
              <a:extLst>
                <a:ext uri="{FF2B5EF4-FFF2-40B4-BE49-F238E27FC236}">
                  <a16:creationId xmlns:a16="http://schemas.microsoft.com/office/drawing/2014/main" id="{84FB0279-F251-004B-3487-482571334995}"/>
                </a:ext>
              </a:extLst>
            </p:cNvPr>
            <p:cNvGrpSpPr>
              <a:grpSpLocks noChangeAspect="1"/>
            </p:cNvGrpSpPr>
            <p:nvPr/>
          </p:nvGrpSpPr>
          <p:grpSpPr bwMode="auto">
            <a:xfrm>
              <a:off x="9056527" y="5445502"/>
              <a:ext cx="379734" cy="383474"/>
              <a:chOff x="6983" y="1707"/>
              <a:chExt cx="203" cy="205"/>
            </a:xfrm>
            <a:solidFill>
              <a:schemeClr val="accent1"/>
            </a:solidFill>
          </p:grpSpPr>
          <p:sp>
            <p:nvSpPr>
              <p:cNvPr id="38" name="Freeform 740">
                <a:extLst>
                  <a:ext uri="{FF2B5EF4-FFF2-40B4-BE49-F238E27FC236}">
                    <a16:creationId xmlns:a16="http://schemas.microsoft.com/office/drawing/2014/main" id="{5C93A1A5-2198-42AD-F06D-4B61411F4B11}"/>
                  </a:ext>
                </a:extLst>
              </p:cNvPr>
              <p:cNvSpPr>
                <a:spLocks/>
              </p:cNvSpPr>
              <p:nvPr/>
            </p:nvSpPr>
            <p:spPr bwMode="auto">
              <a:xfrm>
                <a:off x="7038" y="1788"/>
                <a:ext cx="50" cy="57"/>
              </a:xfrm>
              <a:custGeom>
                <a:avLst/>
                <a:gdLst>
                  <a:gd name="T0" fmla="*/ 408 w 799"/>
                  <a:gd name="T1" fmla="*/ 2 h 903"/>
                  <a:gd name="T2" fmla="*/ 486 w 799"/>
                  <a:gd name="T3" fmla="*/ 17 h 903"/>
                  <a:gd name="T4" fmla="*/ 551 w 799"/>
                  <a:gd name="T5" fmla="*/ 45 h 903"/>
                  <a:gd name="T6" fmla="*/ 603 w 799"/>
                  <a:gd name="T7" fmla="*/ 84 h 903"/>
                  <a:gd name="T8" fmla="*/ 645 w 799"/>
                  <a:gd name="T9" fmla="*/ 132 h 903"/>
                  <a:gd name="T10" fmla="*/ 675 w 799"/>
                  <a:gd name="T11" fmla="*/ 187 h 903"/>
                  <a:gd name="T12" fmla="*/ 699 w 799"/>
                  <a:gd name="T13" fmla="*/ 248 h 903"/>
                  <a:gd name="T14" fmla="*/ 715 w 799"/>
                  <a:gd name="T15" fmla="*/ 311 h 903"/>
                  <a:gd name="T16" fmla="*/ 724 w 799"/>
                  <a:gd name="T17" fmla="*/ 375 h 903"/>
                  <a:gd name="T18" fmla="*/ 728 w 799"/>
                  <a:gd name="T19" fmla="*/ 438 h 903"/>
                  <a:gd name="T20" fmla="*/ 739 w 799"/>
                  <a:gd name="T21" fmla="*/ 467 h 903"/>
                  <a:gd name="T22" fmla="*/ 761 w 799"/>
                  <a:gd name="T23" fmla="*/ 468 h 903"/>
                  <a:gd name="T24" fmla="*/ 781 w 799"/>
                  <a:gd name="T25" fmla="*/ 484 h 903"/>
                  <a:gd name="T26" fmla="*/ 793 w 799"/>
                  <a:gd name="T27" fmla="*/ 511 h 903"/>
                  <a:gd name="T28" fmla="*/ 798 w 799"/>
                  <a:gd name="T29" fmla="*/ 549 h 903"/>
                  <a:gd name="T30" fmla="*/ 799 w 799"/>
                  <a:gd name="T31" fmla="*/ 593 h 903"/>
                  <a:gd name="T32" fmla="*/ 792 w 799"/>
                  <a:gd name="T33" fmla="*/ 641 h 903"/>
                  <a:gd name="T34" fmla="*/ 773 w 799"/>
                  <a:gd name="T35" fmla="*/ 689 h 903"/>
                  <a:gd name="T36" fmla="*/ 746 w 799"/>
                  <a:gd name="T37" fmla="*/ 729 h 903"/>
                  <a:gd name="T38" fmla="*/ 717 w 799"/>
                  <a:gd name="T39" fmla="*/ 754 h 903"/>
                  <a:gd name="T40" fmla="*/ 692 w 799"/>
                  <a:gd name="T41" fmla="*/ 755 h 903"/>
                  <a:gd name="T42" fmla="*/ 663 w 799"/>
                  <a:gd name="T43" fmla="*/ 793 h 903"/>
                  <a:gd name="T44" fmla="*/ 613 w 799"/>
                  <a:gd name="T45" fmla="*/ 870 h 903"/>
                  <a:gd name="T46" fmla="*/ 251 w 799"/>
                  <a:gd name="T47" fmla="*/ 903 h 903"/>
                  <a:gd name="T48" fmla="*/ 188 w 799"/>
                  <a:gd name="T49" fmla="*/ 835 h 903"/>
                  <a:gd name="T50" fmla="*/ 135 w 799"/>
                  <a:gd name="T51" fmla="*/ 753 h 903"/>
                  <a:gd name="T52" fmla="*/ 125 w 799"/>
                  <a:gd name="T53" fmla="*/ 756 h 903"/>
                  <a:gd name="T54" fmla="*/ 106 w 799"/>
                  <a:gd name="T55" fmla="*/ 754 h 903"/>
                  <a:gd name="T56" fmla="*/ 77 w 799"/>
                  <a:gd name="T57" fmla="*/ 734 h 903"/>
                  <a:gd name="T58" fmla="*/ 48 w 799"/>
                  <a:gd name="T59" fmla="*/ 701 h 903"/>
                  <a:gd name="T60" fmla="*/ 24 w 799"/>
                  <a:gd name="T61" fmla="*/ 658 h 903"/>
                  <a:gd name="T62" fmla="*/ 8 w 799"/>
                  <a:gd name="T63" fmla="*/ 614 h 903"/>
                  <a:gd name="T64" fmla="*/ 2 w 799"/>
                  <a:gd name="T65" fmla="*/ 570 h 903"/>
                  <a:gd name="T66" fmla="*/ 0 w 799"/>
                  <a:gd name="T67" fmla="*/ 529 h 903"/>
                  <a:gd name="T68" fmla="*/ 4 w 799"/>
                  <a:gd name="T69" fmla="*/ 496 h 903"/>
                  <a:gd name="T70" fmla="*/ 17 w 799"/>
                  <a:gd name="T71" fmla="*/ 474 h 903"/>
                  <a:gd name="T72" fmla="*/ 41 w 799"/>
                  <a:gd name="T73" fmla="*/ 466 h 903"/>
                  <a:gd name="T74" fmla="*/ 49 w 799"/>
                  <a:gd name="T75" fmla="*/ 467 h 903"/>
                  <a:gd name="T76" fmla="*/ 50 w 799"/>
                  <a:gd name="T77" fmla="*/ 437 h 903"/>
                  <a:gd name="T78" fmla="*/ 49 w 799"/>
                  <a:gd name="T79" fmla="*/ 374 h 903"/>
                  <a:gd name="T80" fmla="*/ 54 w 799"/>
                  <a:gd name="T81" fmla="*/ 310 h 903"/>
                  <a:gd name="T82" fmla="*/ 63 w 799"/>
                  <a:gd name="T83" fmla="*/ 247 h 903"/>
                  <a:gd name="T84" fmla="*/ 81 w 799"/>
                  <a:gd name="T85" fmla="*/ 187 h 903"/>
                  <a:gd name="T86" fmla="*/ 107 w 799"/>
                  <a:gd name="T87" fmla="*/ 132 h 903"/>
                  <a:gd name="T88" fmla="*/ 143 w 799"/>
                  <a:gd name="T89" fmla="*/ 84 h 903"/>
                  <a:gd name="T90" fmla="*/ 191 w 799"/>
                  <a:gd name="T91" fmla="*/ 45 h 903"/>
                  <a:gd name="T92" fmla="*/ 250 w 799"/>
                  <a:gd name="T93" fmla="*/ 17 h 903"/>
                  <a:gd name="T94" fmla="*/ 322 w 799"/>
                  <a:gd name="T95" fmla="*/ 2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9" h="903">
                    <a:moveTo>
                      <a:pt x="363" y="0"/>
                    </a:moveTo>
                    <a:lnTo>
                      <a:pt x="408" y="2"/>
                    </a:lnTo>
                    <a:lnTo>
                      <a:pt x="449" y="7"/>
                    </a:lnTo>
                    <a:lnTo>
                      <a:pt x="486" y="17"/>
                    </a:lnTo>
                    <a:lnTo>
                      <a:pt x="520" y="29"/>
                    </a:lnTo>
                    <a:lnTo>
                      <a:pt x="551" y="45"/>
                    </a:lnTo>
                    <a:lnTo>
                      <a:pt x="578" y="63"/>
                    </a:lnTo>
                    <a:lnTo>
                      <a:pt x="603" y="84"/>
                    </a:lnTo>
                    <a:lnTo>
                      <a:pt x="625" y="107"/>
                    </a:lnTo>
                    <a:lnTo>
                      <a:pt x="645" y="132"/>
                    </a:lnTo>
                    <a:lnTo>
                      <a:pt x="662" y="159"/>
                    </a:lnTo>
                    <a:lnTo>
                      <a:pt x="675" y="187"/>
                    </a:lnTo>
                    <a:lnTo>
                      <a:pt x="688" y="217"/>
                    </a:lnTo>
                    <a:lnTo>
                      <a:pt x="699" y="248"/>
                    </a:lnTo>
                    <a:lnTo>
                      <a:pt x="707" y="279"/>
                    </a:lnTo>
                    <a:lnTo>
                      <a:pt x="715" y="311"/>
                    </a:lnTo>
                    <a:lnTo>
                      <a:pt x="720" y="342"/>
                    </a:lnTo>
                    <a:lnTo>
                      <a:pt x="724" y="375"/>
                    </a:lnTo>
                    <a:lnTo>
                      <a:pt x="727" y="406"/>
                    </a:lnTo>
                    <a:lnTo>
                      <a:pt x="728" y="438"/>
                    </a:lnTo>
                    <a:lnTo>
                      <a:pt x="729" y="468"/>
                    </a:lnTo>
                    <a:lnTo>
                      <a:pt x="739" y="467"/>
                    </a:lnTo>
                    <a:lnTo>
                      <a:pt x="747" y="466"/>
                    </a:lnTo>
                    <a:lnTo>
                      <a:pt x="761" y="468"/>
                    </a:lnTo>
                    <a:lnTo>
                      <a:pt x="773" y="474"/>
                    </a:lnTo>
                    <a:lnTo>
                      <a:pt x="781" y="484"/>
                    </a:lnTo>
                    <a:lnTo>
                      <a:pt x="787" y="496"/>
                    </a:lnTo>
                    <a:lnTo>
                      <a:pt x="793" y="511"/>
                    </a:lnTo>
                    <a:lnTo>
                      <a:pt x="796" y="529"/>
                    </a:lnTo>
                    <a:lnTo>
                      <a:pt x="798" y="549"/>
                    </a:lnTo>
                    <a:lnTo>
                      <a:pt x="799" y="570"/>
                    </a:lnTo>
                    <a:lnTo>
                      <a:pt x="799" y="593"/>
                    </a:lnTo>
                    <a:lnTo>
                      <a:pt x="797" y="616"/>
                    </a:lnTo>
                    <a:lnTo>
                      <a:pt x="792" y="641"/>
                    </a:lnTo>
                    <a:lnTo>
                      <a:pt x="783" y="665"/>
                    </a:lnTo>
                    <a:lnTo>
                      <a:pt x="773" y="689"/>
                    </a:lnTo>
                    <a:lnTo>
                      <a:pt x="760" y="711"/>
                    </a:lnTo>
                    <a:lnTo>
                      <a:pt x="746" y="729"/>
                    </a:lnTo>
                    <a:lnTo>
                      <a:pt x="731" y="743"/>
                    </a:lnTo>
                    <a:lnTo>
                      <a:pt x="717" y="754"/>
                    </a:lnTo>
                    <a:lnTo>
                      <a:pt x="702" y="757"/>
                    </a:lnTo>
                    <a:lnTo>
                      <a:pt x="692" y="755"/>
                    </a:lnTo>
                    <a:lnTo>
                      <a:pt x="684" y="750"/>
                    </a:lnTo>
                    <a:lnTo>
                      <a:pt x="663" y="793"/>
                    </a:lnTo>
                    <a:lnTo>
                      <a:pt x="639" y="834"/>
                    </a:lnTo>
                    <a:lnTo>
                      <a:pt x="613" y="870"/>
                    </a:lnTo>
                    <a:lnTo>
                      <a:pt x="583" y="903"/>
                    </a:lnTo>
                    <a:lnTo>
                      <a:pt x="251" y="903"/>
                    </a:lnTo>
                    <a:lnTo>
                      <a:pt x="219" y="870"/>
                    </a:lnTo>
                    <a:lnTo>
                      <a:pt x="188" y="835"/>
                    </a:lnTo>
                    <a:lnTo>
                      <a:pt x="160" y="795"/>
                    </a:lnTo>
                    <a:lnTo>
                      <a:pt x="135" y="753"/>
                    </a:lnTo>
                    <a:lnTo>
                      <a:pt x="130" y="755"/>
                    </a:lnTo>
                    <a:lnTo>
                      <a:pt x="125" y="756"/>
                    </a:lnTo>
                    <a:lnTo>
                      <a:pt x="120" y="757"/>
                    </a:lnTo>
                    <a:lnTo>
                      <a:pt x="106" y="754"/>
                    </a:lnTo>
                    <a:lnTo>
                      <a:pt x="92" y="747"/>
                    </a:lnTo>
                    <a:lnTo>
                      <a:pt x="77" y="734"/>
                    </a:lnTo>
                    <a:lnTo>
                      <a:pt x="62" y="718"/>
                    </a:lnTo>
                    <a:lnTo>
                      <a:pt x="48" y="701"/>
                    </a:lnTo>
                    <a:lnTo>
                      <a:pt x="36" y="680"/>
                    </a:lnTo>
                    <a:lnTo>
                      <a:pt x="24" y="658"/>
                    </a:lnTo>
                    <a:lnTo>
                      <a:pt x="15" y="636"/>
                    </a:lnTo>
                    <a:lnTo>
                      <a:pt x="8" y="614"/>
                    </a:lnTo>
                    <a:lnTo>
                      <a:pt x="4" y="593"/>
                    </a:lnTo>
                    <a:lnTo>
                      <a:pt x="2" y="570"/>
                    </a:lnTo>
                    <a:lnTo>
                      <a:pt x="0" y="549"/>
                    </a:lnTo>
                    <a:lnTo>
                      <a:pt x="0" y="529"/>
                    </a:lnTo>
                    <a:lnTo>
                      <a:pt x="1" y="511"/>
                    </a:lnTo>
                    <a:lnTo>
                      <a:pt x="4" y="496"/>
                    </a:lnTo>
                    <a:lnTo>
                      <a:pt x="9" y="484"/>
                    </a:lnTo>
                    <a:lnTo>
                      <a:pt x="17" y="474"/>
                    </a:lnTo>
                    <a:lnTo>
                      <a:pt x="27" y="468"/>
                    </a:lnTo>
                    <a:lnTo>
                      <a:pt x="41" y="466"/>
                    </a:lnTo>
                    <a:lnTo>
                      <a:pt x="45" y="466"/>
                    </a:lnTo>
                    <a:lnTo>
                      <a:pt x="49" y="467"/>
                    </a:lnTo>
                    <a:lnTo>
                      <a:pt x="54" y="467"/>
                    </a:lnTo>
                    <a:lnTo>
                      <a:pt x="50" y="437"/>
                    </a:lnTo>
                    <a:lnTo>
                      <a:pt x="49" y="406"/>
                    </a:lnTo>
                    <a:lnTo>
                      <a:pt x="49" y="374"/>
                    </a:lnTo>
                    <a:lnTo>
                      <a:pt x="50" y="342"/>
                    </a:lnTo>
                    <a:lnTo>
                      <a:pt x="54" y="310"/>
                    </a:lnTo>
                    <a:lnTo>
                      <a:pt x="58" y="279"/>
                    </a:lnTo>
                    <a:lnTo>
                      <a:pt x="63" y="247"/>
                    </a:lnTo>
                    <a:lnTo>
                      <a:pt x="71" y="217"/>
                    </a:lnTo>
                    <a:lnTo>
                      <a:pt x="81" y="187"/>
                    </a:lnTo>
                    <a:lnTo>
                      <a:pt x="93" y="159"/>
                    </a:lnTo>
                    <a:lnTo>
                      <a:pt x="107" y="132"/>
                    </a:lnTo>
                    <a:lnTo>
                      <a:pt x="124" y="107"/>
                    </a:lnTo>
                    <a:lnTo>
                      <a:pt x="143" y="84"/>
                    </a:lnTo>
                    <a:lnTo>
                      <a:pt x="166" y="63"/>
                    </a:lnTo>
                    <a:lnTo>
                      <a:pt x="191" y="45"/>
                    </a:lnTo>
                    <a:lnTo>
                      <a:pt x="219" y="29"/>
                    </a:lnTo>
                    <a:lnTo>
                      <a:pt x="250" y="17"/>
                    </a:lnTo>
                    <a:lnTo>
                      <a:pt x="284" y="7"/>
                    </a:lnTo>
                    <a:lnTo>
                      <a:pt x="322" y="2"/>
                    </a:lnTo>
                    <a:lnTo>
                      <a:pt x="3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741">
                <a:extLst>
                  <a:ext uri="{FF2B5EF4-FFF2-40B4-BE49-F238E27FC236}">
                    <a16:creationId xmlns:a16="http://schemas.microsoft.com/office/drawing/2014/main" id="{E9970232-5208-823C-4CE8-DA8250E6E5E9}"/>
                  </a:ext>
                </a:extLst>
              </p:cNvPr>
              <p:cNvSpPr>
                <a:spLocks/>
              </p:cNvSpPr>
              <p:nvPr/>
            </p:nvSpPr>
            <p:spPr bwMode="auto">
              <a:xfrm>
                <a:off x="7086" y="1798"/>
                <a:ext cx="62" cy="18"/>
              </a:xfrm>
              <a:custGeom>
                <a:avLst/>
                <a:gdLst>
                  <a:gd name="T0" fmla="*/ 0 w 1001"/>
                  <a:gd name="T1" fmla="*/ 0 h 290"/>
                  <a:gd name="T2" fmla="*/ 935 w 1001"/>
                  <a:gd name="T3" fmla="*/ 0 h 290"/>
                  <a:gd name="T4" fmla="*/ 953 w 1001"/>
                  <a:gd name="T5" fmla="*/ 3 h 290"/>
                  <a:gd name="T6" fmla="*/ 968 w 1001"/>
                  <a:gd name="T7" fmla="*/ 9 h 290"/>
                  <a:gd name="T8" fmla="*/ 981 w 1001"/>
                  <a:gd name="T9" fmla="*/ 19 h 290"/>
                  <a:gd name="T10" fmla="*/ 991 w 1001"/>
                  <a:gd name="T11" fmla="*/ 31 h 290"/>
                  <a:gd name="T12" fmla="*/ 998 w 1001"/>
                  <a:gd name="T13" fmla="*/ 47 h 290"/>
                  <a:gd name="T14" fmla="*/ 1001 w 1001"/>
                  <a:gd name="T15" fmla="*/ 65 h 290"/>
                  <a:gd name="T16" fmla="*/ 1000 w 1001"/>
                  <a:gd name="T17" fmla="*/ 84 h 290"/>
                  <a:gd name="T18" fmla="*/ 980 w 1001"/>
                  <a:gd name="T19" fmla="*/ 211 h 290"/>
                  <a:gd name="T20" fmla="*/ 974 w 1001"/>
                  <a:gd name="T21" fmla="*/ 232 h 290"/>
                  <a:gd name="T22" fmla="*/ 964 w 1001"/>
                  <a:gd name="T23" fmla="*/ 251 h 290"/>
                  <a:gd name="T24" fmla="*/ 949 w 1001"/>
                  <a:gd name="T25" fmla="*/ 267 h 290"/>
                  <a:gd name="T26" fmla="*/ 932 w 1001"/>
                  <a:gd name="T27" fmla="*/ 280 h 290"/>
                  <a:gd name="T28" fmla="*/ 913 w 1001"/>
                  <a:gd name="T29" fmla="*/ 287 h 290"/>
                  <a:gd name="T30" fmla="*/ 893 w 1001"/>
                  <a:gd name="T31" fmla="*/ 290 h 290"/>
                  <a:gd name="T32" fmla="*/ 97 w 1001"/>
                  <a:gd name="T33" fmla="*/ 290 h 290"/>
                  <a:gd name="T34" fmla="*/ 88 w 1001"/>
                  <a:gd name="T35" fmla="*/ 272 h 290"/>
                  <a:gd name="T36" fmla="*/ 78 w 1001"/>
                  <a:gd name="T37" fmla="*/ 258 h 290"/>
                  <a:gd name="T38" fmla="*/ 66 w 1001"/>
                  <a:gd name="T39" fmla="*/ 244 h 290"/>
                  <a:gd name="T40" fmla="*/ 52 w 1001"/>
                  <a:gd name="T41" fmla="*/ 233 h 290"/>
                  <a:gd name="T42" fmla="*/ 47 w 1001"/>
                  <a:gd name="T43" fmla="*/ 180 h 290"/>
                  <a:gd name="T44" fmla="*/ 38 w 1001"/>
                  <a:gd name="T45" fmla="*/ 130 h 290"/>
                  <a:gd name="T46" fmla="*/ 28 w 1001"/>
                  <a:gd name="T47" fmla="*/ 84 h 290"/>
                  <a:gd name="T48" fmla="*/ 15 w 1001"/>
                  <a:gd name="T49" fmla="*/ 41 h 290"/>
                  <a:gd name="T50" fmla="*/ 0 w 1001"/>
                  <a:gd name="T51"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1" h="290">
                    <a:moveTo>
                      <a:pt x="0" y="0"/>
                    </a:moveTo>
                    <a:lnTo>
                      <a:pt x="935" y="0"/>
                    </a:lnTo>
                    <a:lnTo>
                      <a:pt x="953" y="3"/>
                    </a:lnTo>
                    <a:lnTo>
                      <a:pt x="968" y="9"/>
                    </a:lnTo>
                    <a:lnTo>
                      <a:pt x="981" y="19"/>
                    </a:lnTo>
                    <a:lnTo>
                      <a:pt x="991" y="31"/>
                    </a:lnTo>
                    <a:lnTo>
                      <a:pt x="998" y="47"/>
                    </a:lnTo>
                    <a:lnTo>
                      <a:pt x="1001" y="65"/>
                    </a:lnTo>
                    <a:lnTo>
                      <a:pt x="1000" y="84"/>
                    </a:lnTo>
                    <a:lnTo>
                      <a:pt x="980" y="211"/>
                    </a:lnTo>
                    <a:lnTo>
                      <a:pt x="974" y="232"/>
                    </a:lnTo>
                    <a:lnTo>
                      <a:pt x="964" y="251"/>
                    </a:lnTo>
                    <a:lnTo>
                      <a:pt x="949" y="267"/>
                    </a:lnTo>
                    <a:lnTo>
                      <a:pt x="932" y="280"/>
                    </a:lnTo>
                    <a:lnTo>
                      <a:pt x="913" y="287"/>
                    </a:lnTo>
                    <a:lnTo>
                      <a:pt x="893" y="290"/>
                    </a:lnTo>
                    <a:lnTo>
                      <a:pt x="97" y="290"/>
                    </a:lnTo>
                    <a:lnTo>
                      <a:pt x="88" y="272"/>
                    </a:lnTo>
                    <a:lnTo>
                      <a:pt x="78" y="258"/>
                    </a:lnTo>
                    <a:lnTo>
                      <a:pt x="66" y="244"/>
                    </a:lnTo>
                    <a:lnTo>
                      <a:pt x="52" y="233"/>
                    </a:lnTo>
                    <a:lnTo>
                      <a:pt x="47" y="180"/>
                    </a:lnTo>
                    <a:lnTo>
                      <a:pt x="38" y="130"/>
                    </a:lnTo>
                    <a:lnTo>
                      <a:pt x="28" y="84"/>
                    </a:lnTo>
                    <a:lnTo>
                      <a:pt x="15"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742">
                <a:extLst>
                  <a:ext uri="{FF2B5EF4-FFF2-40B4-BE49-F238E27FC236}">
                    <a16:creationId xmlns:a16="http://schemas.microsoft.com/office/drawing/2014/main" id="{F76B1C53-A217-4B40-9F7C-0A25CBE7A159}"/>
                  </a:ext>
                </a:extLst>
              </p:cNvPr>
              <p:cNvSpPr>
                <a:spLocks/>
              </p:cNvSpPr>
              <p:nvPr/>
            </p:nvSpPr>
            <p:spPr bwMode="auto">
              <a:xfrm>
                <a:off x="7083" y="1830"/>
                <a:ext cx="60" cy="15"/>
              </a:xfrm>
              <a:custGeom>
                <a:avLst/>
                <a:gdLst>
                  <a:gd name="T0" fmla="*/ 146 w 959"/>
                  <a:gd name="T1" fmla="*/ 0 h 246"/>
                  <a:gd name="T2" fmla="*/ 897 w 959"/>
                  <a:gd name="T3" fmla="*/ 0 h 246"/>
                  <a:gd name="T4" fmla="*/ 915 w 959"/>
                  <a:gd name="T5" fmla="*/ 2 h 246"/>
                  <a:gd name="T6" fmla="*/ 932 w 959"/>
                  <a:gd name="T7" fmla="*/ 9 h 246"/>
                  <a:gd name="T8" fmla="*/ 945 w 959"/>
                  <a:gd name="T9" fmla="*/ 21 h 246"/>
                  <a:gd name="T10" fmla="*/ 953 w 959"/>
                  <a:gd name="T11" fmla="*/ 36 h 246"/>
                  <a:gd name="T12" fmla="*/ 959 w 959"/>
                  <a:gd name="T13" fmla="*/ 52 h 246"/>
                  <a:gd name="T14" fmla="*/ 959 w 959"/>
                  <a:gd name="T15" fmla="*/ 71 h 246"/>
                  <a:gd name="T16" fmla="*/ 941 w 959"/>
                  <a:gd name="T17" fmla="*/ 180 h 246"/>
                  <a:gd name="T18" fmla="*/ 935 w 959"/>
                  <a:gd name="T19" fmla="*/ 198 h 246"/>
                  <a:gd name="T20" fmla="*/ 926 w 959"/>
                  <a:gd name="T21" fmla="*/ 214 h 246"/>
                  <a:gd name="T22" fmla="*/ 913 w 959"/>
                  <a:gd name="T23" fmla="*/ 227 h 246"/>
                  <a:gd name="T24" fmla="*/ 897 w 959"/>
                  <a:gd name="T25" fmla="*/ 238 h 246"/>
                  <a:gd name="T26" fmla="*/ 879 w 959"/>
                  <a:gd name="T27" fmla="*/ 244 h 246"/>
                  <a:gd name="T28" fmla="*/ 861 w 959"/>
                  <a:gd name="T29" fmla="*/ 246 h 246"/>
                  <a:gd name="T30" fmla="*/ 1 w 959"/>
                  <a:gd name="T31" fmla="*/ 246 h 246"/>
                  <a:gd name="T32" fmla="*/ 0 w 959"/>
                  <a:gd name="T33" fmla="*/ 183 h 246"/>
                  <a:gd name="T34" fmla="*/ 4 w 959"/>
                  <a:gd name="T35" fmla="*/ 178 h 246"/>
                  <a:gd name="T36" fmla="*/ 7 w 959"/>
                  <a:gd name="T37" fmla="*/ 173 h 246"/>
                  <a:gd name="T38" fmla="*/ 32 w 959"/>
                  <a:gd name="T39" fmla="*/ 163 h 246"/>
                  <a:gd name="T40" fmla="*/ 54 w 959"/>
                  <a:gd name="T41" fmla="*/ 148 h 246"/>
                  <a:gd name="T42" fmla="*/ 76 w 959"/>
                  <a:gd name="T43" fmla="*/ 130 h 246"/>
                  <a:gd name="T44" fmla="*/ 95 w 959"/>
                  <a:gd name="T45" fmla="*/ 107 h 246"/>
                  <a:gd name="T46" fmla="*/ 110 w 959"/>
                  <a:gd name="T47" fmla="*/ 83 h 246"/>
                  <a:gd name="T48" fmla="*/ 125 w 959"/>
                  <a:gd name="T49" fmla="*/ 56 h 246"/>
                  <a:gd name="T50" fmla="*/ 137 w 959"/>
                  <a:gd name="T51" fmla="*/ 28 h 246"/>
                  <a:gd name="T52" fmla="*/ 146 w 959"/>
                  <a:gd name="T5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59" h="246">
                    <a:moveTo>
                      <a:pt x="146" y="0"/>
                    </a:moveTo>
                    <a:lnTo>
                      <a:pt x="897" y="0"/>
                    </a:lnTo>
                    <a:lnTo>
                      <a:pt x="915" y="2"/>
                    </a:lnTo>
                    <a:lnTo>
                      <a:pt x="932" y="9"/>
                    </a:lnTo>
                    <a:lnTo>
                      <a:pt x="945" y="21"/>
                    </a:lnTo>
                    <a:lnTo>
                      <a:pt x="953" y="36"/>
                    </a:lnTo>
                    <a:lnTo>
                      <a:pt x="959" y="52"/>
                    </a:lnTo>
                    <a:lnTo>
                      <a:pt x="959" y="71"/>
                    </a:lnTo>
                    <a:lnTo>
                      <a:pt x="941" y="180"/>
                    </a:lnTo>
                    <a:lnTo>
                      <a:pt x="935" y="198"/>
                    </a:lnTo>
                    <a:lnTo>
                      <a:pt x="926" y="214"/>
                    </a:lnTo>
                    <a:lnTo>
                      <a:pt x="913" y="227"/>
                    </a:lnTo>
                    <a:lnTo>
                      <a:pt x="897" y="238"/>
                    </a:lnTo>
                    <a:lnTo>
                      <a:pt x="879" y="244"/>
                    </a:lnTo>
                    <a:lnTo>
                      <a:pt x="861" y="246"/>
                    </a:lnTo>
                    <a:lnTo>
                      <a:pt x="1" y="246"/>
                    </a:lnTo>
                    <a:lnTo>
                      <a:pt x="0" y="183"/>
                    </a:lnTo>
                    <a:lnTo>
                      <a:pt x="4" y="178"/>
                    </a:lnTo>
                    <a:lnTo>
                      <a:pt x="7" y="173"/>
                    </a:lnTo>
                    <a:lnTo>
                      <a:pt x="32" y="163"/>
                    </a:lnTo>
                    <a:lnTo>
                      <a:pt x="54" y="148"/>
                    </a:lnTo>
                    <a:lnTo>
                      <a:pt x="76" y="130"/>
                    </a:lnTo>
                    <a:lnTo>
                      <a:pt x="95" y="107"/>
                    </a:lnTo>
                    <a:lnTo>
                      <a:pt x="110" y="83"/>
                    </a:lnTo>
                    <a:lnTo>
                      <a:pt x="125" y="56"/>
                    </a:lnTo>
                    <a:lnTo>
                      <a:pt x="137" y="28"/>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743">
                <a:extLst>
                  <a:ext uri="{FF2B5EF4-FFF2-40B4-BE49-F238E27FC236}">
                    <a16:creationId xmlns:a16="http://schemas.microsoft.com/office/drawing/2014/main" id="{2FBD1E6E-7CFF-A744-8519-2DB527A58984}"/>
                  </a:ext>
                </a:extLst>
              </p:cNvPr>
              <p:cNvSpPr>
                <a:spLocks/>
              </p:cNvSpPr>
              <p:nvPr/>
            </p:nvSpPr>
            <p:spPr bwMode="auto">
              <a:xfrm>
                <a:off x="6985" y="1753"/>
                <a:ext cx="199" cy="90"/>
              </a:xfrm>
              <a:custGeom>
                <a:avLst/>
                <a:gdLst>
                  <a:gd name="T0" fmla="*/ 433 w 3192"/>
                  <a:gd name="T1" fmla="*/ 0 h 1440"/>
                  <a:gd name="T2" fmla="*/ 2760 w 3192"/>
                  <a:gd name="T3" fmla="*/ 0 h 1440"/>
                  <a:gd name="T4" fmla="*/ 2810 w 3192"/>
                  <a:gd name="T5" fmla="*/ 2 h 1440"/>
                  <a:gd name="T6" fmla="*/ 2859 w 3192"/>
                  <a:gd name="T7" fmla="*/ 11 h 1440"/>
                  <a:gd name="T8" fmla="*/ 2906 w 3192"/>
                  <a:gd name="T9" fmla="*/ 24 h 1440"/>
                  <a:gd name="T10" fmla="*/ 2950 w 3192"/>
                  <a:gd name="T11" fmla="*/ 43 h 1440"/>
                  <a:gd name="T12" fmla="*/ 2991 w 3192"/>
                  <a:gd name="T13" fmla="*/ 66 h 1440"/>
                  <a:gd name="T14" fmla="*/ 3030 w 3192"/>
                  <a:gd name="T15" fmla="*/ 93 h 1440"/>
                  <a:gd name="T16" fmla="*/ 3065 w 3192"/>
                  <a:gd name="T17" fmla="*/ 125 h 1440"/>
                  <a:gd name="T18" fmla="*/ 3097 w 3192"/>
                  <a:gd name="T19" fmla="*/ 160 h 1440"/>
                  <a:gd name="T20" fmla="*/ 3125 w 3192"/>
                  <a:gd name="T21" fmla="*/ 198 h 1440"/>
                  <a:gd name="T22" fmla="*/ 3148 w 3192"/>
                  <a:gd name="T23" fmla="*/ 239 h 1440"/>
                  <a:gd name="T24" fmla="*/ 3167 w 3192"/>
                  <a:gd name="T25" fmla="*/ 283 h 1440"/>
                  <a:gd name="T26" fmla="*/ 3181 w 3192"/>
                  <a:gd name="T27" fmla="*/ 329 h 1440"/>
                  <a:gd name="T28" fmla="*/ 3189 w 3192"/>
                  <a:gd name="T29" fmla="*/ 377 h 1440"/>
                  <a:gd name="T30" fmla="*/ 3192 w 3192"/>
                  <a:gd name="T31" fmla="*/ 428 h 1440"/>
                  <a:gd name="T32" fmla="*/ 3056 w 3192"/>
                  <a:gd name="T33" fmla="*/ 1429 h 1440"/>
                  <a:gd name="T34" fmla="*/ 2852 w 3192"/>
                  <a:gd name="T35" fmla="*/ 1429 h 1440"/>
                  <a:gd name="T36" fmla="*/ 2988 w 3192"/>
                  <a:gd name="T37" fmla="*/ 428 h 1440"/>
                  <a:gd name="T38" fmla="*/ 2985 w 3192"/>
                  <a:gd name="T39" fmla="*/ 391 h 1440"/>
                  <a:gd name="T40" fmla="*/ 2976 w 3192"/>
                  <a:gd name="T41" fmla="*/ 356 h 1440"/>
                  <a:gd name="T42" fmla="*/ 2963 w 3192"/>
                  <a:gd name="T43" fmla="*/ 324 h 1440"/>
                  <a:gd name="T44" fmla="*/ 2944 w 3192"/>
                  <a:gd name="T45" fmla="*/ 295 h 1440"/>
                  <a:gd name="T46" fmla="*/ 2921 w 3192"/>
                  <a:gd name="T47" fmla="*/ 268 h 1440"/>
                  <a:gd name="T48" fmla="*/ 2895 w 3192"/>
                  <a:gd name="T49" fmla="*/ 245 h 1440"/>
                  <a:gd name="T50" fmla="*/ 2864 w 3192"/>
                  <a:gd name="T51" fmla="*/ 228 h 1440"/>
                  <a:gd name="T52" fmla="*/ 2832 w 3192"/>
                  <a:gd name="T53" fmla="*/ 214 h 1440"/>
                  <a:gd name="T54" fmla="*/ 2797 w 3192"/>
                  <a:gd name="T55" fmla="*/ 204 h 1440"/>
                  <a:gd name="T56" fmla="*/ 2760 w 3192"/>
                  <a:gd name="T57" fmla="*/ 202 h 1440"/>
                  <a:gd name="T58" fmla="*/ 433 w 3192"/>
                  <a:gd name="T59" fmla="*/ 202 h 1440"/>
                  <a:gd name="T60" fmla="*/ 396 w 3192"/>
                  <a:gd name="T61" fmla="*/ 204 h 1440"/>
                  <a:gd name="T62" fmla="*/ 361 w 3192"/>
                  <a:gd name="T63" fmla="*/ 214 h 1440"/>
                  <a:gd name="T64" fmla="*/ 328 w 3192"/>
                  <a:gd name="T65" fmla="*/ 228 h 1440"/>
                  <a:gd name="T66" fmla="*/ 299 w 3192"/>
                  <a:gd name="T67" fmla="*/ 245 h 1440"/>
                  <a:gd name="T68" fmla="*/ 272 w 3192"/>
                  <a:gd name="T69" fmla="*/ 268 h 1440"/>
                  <a:gd name="T70" fmla="*/ 249 w 3192"/>
                  <a:gd name="T71" fmla="*/ 295 h 1440"/>
                  <a:gd name="T72" fmla="*/ 230 w 3192"/>
                  <a:gd name="T73" fmla="*/ 324 h 1440"/>
                  <a:gd name="T74" fmla="*/ 216 w 3192"/>
                  <a:gd name="T75" fmla="*/ 356 h 1440"/>
                  <a:gd name="T76" fmla="*/ 208 w 3192"/>
                  <a:gd name="T77" fmla="*/ 391 h 1440"/>
                  <a:gd name="T78" fmla="*/ 204 w 3192"/>
                  <a:gd name="T79" fmla="*/ 428 h 1440"/>
                  <a:gd name="T80" fmla="*/ 358 w 3192"/>
                  <a:gd name="T81" fmla="*/ 1440 h 1440"/>
                  <a:gd name="T82" fmla="*/ 155 w 3192"/>
                  <a:gd name="T83" fmla="*/ 1440 h 1440"/>
                  <a:gd name="T84" fmla="*/ 0 w 3192"/>
                  <a:gd name="T85" fmla="*/ 428 h 1440"/>
                  <a:gd name="T86" fmla="*/ 4 w 3192"/>
                  <a:gd name="T87" fmla="*/ 377 h 1440"/>
                  <a:gd name="T88" fmla="*/ 12 w 3192"/>
                  <a:gd name="T89" fmla="*/ 329 h 1440"/>
                  <a:gd name="T90" fmla="*/ 26 w 3192"/>
                  <a:gd name="T91" fmla="*/ 283 h 1440"/>
                  <a:gd name="T92" fmla="*/ 45 w 3192"/>
                  <a:gd name="T93" fmla="*/ 239 h 1440"/>
                  <a:gd name="T94" fmla="*/ 68 w 3192"/>
                  <a:gd name="T95" fmla="*/ 198 h 1440"/>
                  <a:gd name="T96" fmla="*/ 96 w 3192"/>
                  <a:gd name="T97" fmla="*/ 160 h 1440"/>
                  <a:gd name="T98" fmla="*/ 127 w 3192"/>
                  <a:gd name="T99" fmla="*/ 125 h 1440"/>
                  <a:gd name="T100" fmla="*/ 163 w 3192"/>
                  <a:gd name="T101" fmla="*/ 93 h 1440"/>
                  <a:gd name="T102" fmla="*/ 201 w 3192"/>
                  <a:gd name="T103" fmla="*/ 66 h 1440"/>
                  <a:gd name="T104" fmla="*/ 244 w 3192"/>
                  <a:gd name="T105" fmla="*/ 43 h 1440"/>
                  <a:gd name="T106" fmla="*/ 287 w 3192"/>
                  <a:gd name="T107" fmla="*/ 24 h 1440"/>
                  <a:gd name="T108" fmla="*/ 335 w 3192"/>
                  <a:gd name="T109" fmla="*/ 11 h 1440"/>
                  <a:gd name="T110" fmla="*/ 383 w 3192"/>
                  <a:gd name="T111" fmla="*/ 2 h 1440"/>
                  <a:gd name="T112" fmla="*/ 433 w 3192"/>
                  <a:gd name="T113"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92" h="1440">
                    <a:moveTo>
                      <a:pt x="433" y="0"/>
                    </a:moveTo>
                    <a:lnTo>
                      <a:pt x="2760" y="0"/>
                    </a:lnTo>
                    <a:lnTo>
                      <a:pt x="2810" y="2"/>
                    </a:lnTo>
                    <a:lnTo>
                      <a:pt x="2859" y="11"/>
                    </a:lnTo>
                    <a:lnTo>
                      <a:pt x="2906" y="24"/>
                    </a:lnTo>
                    <a:lnTo>
                      <a:pt x="2950" y="43"/>
                    </a:lnTo>
                    <a:lnTo>
                      <a:pt x="2991" y="66"/>
                    </a:lnTo>
                    <a:lnTo>
                      <a:pt x="3030" y="93"/>
                    </a:lnTo>
                    <a:lnTo>
                      <a:pt x="3065" y="125"/>
                    </a:lnTo>
                    <a:lnTo>
                      <a:pt x="3097" y="160"/>
                    </a:lnTo>
                    <a:lnTo>
                      <a:pt x="3125" y="198"/>
                    </a:lnTo>
                    <a:lnTo>
                      <a:pt x="3148" y="239"/>
                    </a:lnTo>
                    <a:lnTo>
                      <a:pt x="3167" y="283"/>
                    </a:lnTo>
                    <a:lnTo>
                      <a:pt x="3181" y="329"/>
                    </a:lnTo>
                    <a:lnTo>
                      <a:pt x="3189" y="377"/>
                    </a:lnTo>
                    <a:lnTo>
                      <a:pt x="3192" y="428"/>
                    </a:lnTo>
                    <a:lnTo>
                      <a:pt x="3056" y="1429"/>
                    </a:lnTo>
                    <a:lnTo>
                      <a:pt x="2852" y="1429"/>
                    </a:lnTo>
                    <a:lnTo>
                      <a:pt x="2988" y="428"/>
                    </a:lnTo>
                    <a:lnTo>
                      <a:pt x="2985" y="391"/>
                    </a:lnTo>
                    <a:lnTo>
                      <a:pt x="2976" y="356"/>
                    </a:lnTo>
                    <a:lnTo>
                      <a:pt x="2963" y="324"/>
                    </a:lnTo>
                    <a:lnTo>
                      <a:pt x="2944" y="295"/>
                    </a:lnTo>
                    <a:lnTo>
                      <a:pt x="2921" y="268"/>
                    </a:lnTo>
                    <a:lnTo>
                      <a:pt x="2895" y="245"/>
                    </a:lnTo>
                    <a:lnTo>
                      <a:pt x="2864" y="228"/>
                    </a:lnTo>
                    <a:lnTo>
                      <a:pt x="2832" y="214"/>
                    </a:lnTo>
                    <a:lnTo>
                      <a:pt x="2797" y="204"/>
                    </a:lnTo>
                    <a:lnTo>
                      <a:pt x="2760" y="202"/>
                    </a:lnTo>
                    <a:lnTo>
                      <a:pt x="433" y="202"/>
                    </a:lnTo>
                    <a:lnTo>
                      <a:pt x="396" y="204"/>
                    </a:lnTo>
                    <a:lnTo>
                      <a:pt x="361" y="214"/>
                    </a:lnTo>
                    <a:lnTo>
                      <a:pt x="328" y="228"/>
                    </a:lnTo>
                    <a:lnTo>
                      <a:pt x="299" y="245"/>
                    </a:lnTo>
                    <a:lnTo>
                      <a:pt x="272" y="268"/>
                    </a:lnTo>
                    <a:lnTo>
                      <a:pt x="249" y="295"/>
                    </a:lnTo>
                    <a:lnTo>
                      <a:pt x="230" y="324"/>
                    </a:lnTo>
                    <a:lnTo>
                      <a:pt x="216" y="356"/>
                    </a:lnTo>
                    <a:lnTo>
                      <a:pt x="208" y="391"/>
                    </a:lnTo>
                    <a:lnTo>
                      <a:pt x="204" y="428"/>
                    </a:lnTo>
                    <a:lnTo>
                      <a:pt x="358" y="1440"/>
                    </a:lnTo>
                    <a:lnTo>
                      <a:pt x="155" y="1440"/>
                    </a:lnTo>
                    <a:lnTo>
                      <a:pt x="0" y="428"/>
                    </a:lnTo>
                    <a:lnTo>
                      <a:pt x="4" y="377"/>
                    </a:lnTo>
                    <a:lnTo>
                      <a:pt x="12" y="329"/>
                    </a:lnTo>
                    <a:lnTo>
                      <a:pt x="26" y="283"/>
                    </a:lnTo>
                    <a:lnTo>
                      <a:pt x="45" y="239"/>
                    </a:lnTo>
                    <a:lnTo>
                      <a:pt x="68" y="198"/>
                    </a:lnTo>
                    <a:lnTo>
                      <a:pt x="96" y="160"/>
                    </a:lnTo>
                    <a:lnTo>
                      <a:pt x="127" y="125"/>
                    </a:lnTo>
                    <a:lnTo>
                      <a:pt x="163" y="93"/>
                    </a:lnTo>
                    <a:lnTo>
                      <a:pt x="201" y="66"/>
                    </a:lnTo>
                    <a:lnTo>
                      <a:pt x="244" y="43"/>
                    </a:lnTo>
                    <a:lnTo>
                      <a:pt x="287" y="24"/>
                    </a:lnTo>
                    <a:lnTo>
                      <a:pt x="335" y="11"/>
                    </a:lnTo>
                    <a:lnTo>
                      <a:pt x="383" y="2"/>
                    </a:lnTo>
                    <a:lnTo>
                      <a:pt x="4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744">
                <a:extLst>
                  <a:ext uri="{FF2B5EF4-FFF2-40B4-BE49-F238E27FC236}">
                    <a16:creationId xmlns:a16="http://schemas.microsoft.com/office/drawing/2014/main" id="{1C8FE498-4125-E510-1A89-005C7CBFD414}"/>
                  </a:ext>
                </a:extLst>
              </p:cNvPr>
              <p:cNvSpPr>
                <a:spLocks/>
              </p:cNvSpPr>
              <p:nvPr/>
            </p:nvSpPr>
            <p:spPr bwMode="auto">
              <a:xfrm>
                <a:off x="6983" y="1851"/>
                <a:ext cx="203" cy="61"/>
              </a:xfrm>
              <a:custGeom>
                <a:avLst/>
                <a:gdLst>
                  <a:gd name="T0" fmla="*/ 146 w 3254"/>
                  <a:gd name="T1" fmla="*/ 0 h 975"/>
                  <a:gd name="T2" fmla="*/ 3109 w 3254"/>
                  <a:gd name="T3" fmla="*/ 0 h 975"/>
                  <a:gd name="T4" fmla="*/ 3134 w 3254"/>
                  <a:gd name="T5" fmla="*/ 2 h 975"/>
                  <a:gd name="T6" fmla="*/ 3158 w 3254"/>
                  <a:gd name="T7" fmla="*/ 9 h 975"/>
                  <a:gd name="T8" fmla="*/ 3180 w 3254"/>
                  <a:gd name="T9" fmla="*/ 19 h 975"/>
                  <a:gd name="T10" fmla="*/ 3201 w 3254"/>
                  <a:gd name="T11" fmla="*/ 33 h 975"/>
                  <a:gd name="T12" fmla="*/ 3219 w 3254"/>
                  <a:gd name="T13" fmla="*/ 50 h 975"/>
                  <a:gd name="T14" fmla="*/ 3234 w 3254"/>
                  <a:gd name="T15" fmla="*/ 70 h 975"/>
                  <a:gd name="T16" fmla="*/ 3245 w 3254"/>
                  <a:gd name="T17" fmla="*/ 92 h 975"/>
                  <a:gd name="T18" fmla="*/ 3251 w 3254"/>
                  <a:gd name="T19" fmla="*/ 116 h 975"/>
                  <a:gd name="T20" fmla="*/ 3254 w 3254"/>
                  <a:gd name="T21" fmla="*/ 141 h 975"/>
                  <a:gd name="T22" fmla="*/ 3253 w 3254"/>
                  <a:gd name="T23" fmla="*/ 166 h 975"/>
                  <a:gd name="T24" fmla="*/ 3135 w 3254"/>
                  <a:gd name="T25" fmla="*/ 975 h 975"/>
                  <a:gd name="T26" fmla="*/ 121 w 3254"/>
                  <a:gd name="T27" fmla="*/ 975 h 975"/>
                  <a:gd name="T28" fmla="*/ 2 w 3254"/>
                  <a:gd name="T29" fmla="*/ 166 h 975"/>
                  <a:gd name="T30" fmla="*/ 0 w 3254"/>
                  <a:gd name="T31" fmla="*/ 141 h 975"/>
                  <a:gd name="T32" fmla="*/ 3 w 3254"/>
                  <a:gd name="T33" fmla="*/ 116 h 975"/>
                  <a:gd name="T34" fmla="*/ 9 w 3254"/>
                  <a:gd name="T35" fmla="*/ 92 h 975"/>
                  <a:gd name="T36" fmla="*/ 21 w 3254"/>
                  <a:gd name="T37" fmla="*/ 70 h 975"/>
                  <a:gd name="T38" fmla="*/ 35 w 3254"/>
                  <a:gd name="T39" fmla="*/ 50 h 975"/>
                  <a:gd name="T40" fmla="*/ 54 w 3254"/>
                  <a:gd name="T41" fmla="*/ 33 h 975"/>
                  <a:gd name="T42" fmla="*/ 74 w 3254"/>
                  <a:gd name="T43" fmla="*/ 19 h 975"/>
                  <a:gd name="T44" fmla="*/ 96 w 3254"/>
                  <a:gd name="T45" fmla="*/ 9 h 975"/>
                  <a:gd name="T46" fmla="*/ 121 w 3254"/>
                  <a:gd name="T47" fmla="*/ 2 h 975"/>
                  <a:gd name="T48" fmla="*/ 146 w 3254"/>
                  <a:gd name="T49" fmla="*/ 0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4" h="975">
                    <a:moveTo>
                      <a:pt x="146" y="0"/>
                    </a:moveTo>
                    <a:lnTo>
                      <a:pt x="3109" y="0"/>
                    </a:lnTo>
                    <a:lnTo>
                      <a:pt x="3134" y="2"/>
                    </a:lnTo>
                    <a:lnTo>
                      <a:pt x="3158" y="9"/>
                    </a:lnTo>
                    <a:lnTo>
                      <a:pt x="3180" y="19"/>
                    </a:lnTo>
                    <a:lnTo>
                      <a:pt x="3201" y="33"/>
                    </a:lnTo>
                    <a:lnTo>
                      <a:pt x="3219" y="50"/>
                    </a:lnTo>
                    <a:lnTo>
                      <a:pt x="3234" y="70"/>
                    </a:lnTo>
                    <a:lnTo>
                      <a:pt x="3245" y="92"/>
                    </a:lnTo>
                    <a:lnTo>
                      <a:pt x="3251" y="116"/>
                    </a:lnTo>
                    <a:lnTo>
                      <a:pt x="3254" y="141"/>
                    </a:lnTo>
                    <a:lnTo>
                      <a:pt x="3253" y="166"/>
                    </a:lnTo>
                    <a:lnTo>
                      <a:pt x="3135" y="975"/>
                    </a:lnTo>
                    <a:lnTo>
                      <a:pt x="121" y="975"/>
                    </a:lnTo>
                    <a:lnTo>
                      <a:pt x="2" y="166"/>
                    </a:lnTo>
                    <a:lnTo>
                      <a:pt x="0" y="141"/>
                    </a:lnTo>
                    <a:lnTo>
                      <a:pt x="3" y="116"/>
                    </a:lnTo>
                    <a:lnTo>
                      <a:pt x="9" y="92"/>
                    </a:lnTo>
                    <a:lnTo>
                      <a:pt x="21" y="70"/>
                    </a:lnTo>
                    <a:lnTo>
                      <a:pt x="35" y="50"/>
                    </a:lnTo>
                    <a:lnTo>
                      <a:pt x="54" y="33"/>
                    </a:lnTo>
                    <a:lnTo>
                      <a:pt x="74" y="19"/>
                    </a:lnTo>
                    <a:lnTo>
                      <a:pt x="96" y="9"/>
                    </a:lnTo>
                    <a:lnTo>
                      <a:pt x="121" y="2"/>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745">
                <a:extLst>
                  <a:ext uri="{FF2B5EF4-FFF2-40B4-BE49-F238E27FC236}">
                    <a16:creationId xmlns:a16="http://schemas.microsoft.com/office/drawing/2014/main" id="{A753A8AB-5CC1-12B6-E48C-4C7313735A4E}"/>
                  </a:ext>
                </a:extLst>
              </p:cNvPr>
              <p:cNvSpPr>
                <a:spLocks/>
              </p:cNvSpPr>
              <p:nvPr/>
            </p:nvSpPr>
            <p:spPr bwMode="auto">
              <a:xfrm>
                <a:off x="7013" y="1729"/>
                <a:ext cx="137" cy="14"/>
              </a:xfrm>
              <a:custGeom>
                <a:avLst/>
                <a:gdLst>
                  <a:gd name="T0" fmla="*/ 55 w 2200"/>
                  <a:gd name="T1" fmla="*/ 0 h 223"/>
                  <a:gd name="T2" fmla="*/ 2146 w 2200"/>
                  <a:gd name="T3" fmla="*/ 0 h 223"/>
                  <a:gd name="T4" fmla="*/ 2162 w 2200"/>
                  <a:gd name="T5" fmla="*/ 2 h 223"/>
                  <a:gd name="T6" fmla="*/ 2177 w 2200"/>
                  <a:gd name="T7" fmla="*/ 8 h 223"/>
                  <a:gd name="T8" fmla="*/ 2188 w 2200"/>
                  <a:gd name="T9" fmla="*/ 20 h 223"/>
                  <a:gd name="T10" fmla="*/ 2197 w 2200"/>
                  <a:gd name="T11" fmla="*/ 33 h 223"/>
                  <a:gd name="T12" fmla="*/ 2200 w 2200"/>
                  <a:gd name="T13" fmla="*/ 49 h 223"/>
                  <a:gd name="T14" fmla="*/ 2199 w 2200"/>
                  <a:gd name="T15" fmla="*/ 66 h 223"/>
                  <a:gd name="T16" fmla="*/ 2162 w 2200"/>
                  <a:gd name="T17" fmla="*/ 223 h 223"/>
                  <a:gd name="T18" fmla="*/ 40 w 2200"/>
                  <a:gd name="T19" fmla="*/ 223 h 223"/>
                  <a:gd name="T20" fmla="*/ 1 w 2200"/>
                  <a:gd name="T21" fmla="*/ 67 h 223"/>
                  <a:gd name="T22" fmla="*/ 0 w 2200"/>
                  <a:gd name="T23" fmla="*/ 51 h 223"/>
                  <a:gd name="T24" fmla="*/ 3 w 2200"/>
                  <a:gd name="T25" fmla="*/ 34 h 223"/>
                  <a:gd name="T26" fmla="*/ 12 w 2200"/>
                  <a:gd name="T27" fmla="*/ 21 h 223"/>
                  <a:gd name="T28" fmla="*/ 24 w 2200"/>
                  <a:gd name="T29" fmla="*/ 9 h 223"/>
                  <a:gd name="T30" fmla="*/ 39 w 2200"/>
                  <a:gd name="T31" fmla="*/ 2 h 223"/>
                  <a:gd name="T32" fmla="*/ 55 w 2200"/>
                  <a:gd name="T3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0" h="223">
                    <a:moveTo>
                      <a:pt x="55" y="0"/>
                    </a:moveTo>
                    <a:lnTo>
                      <a:pt x="2146" y="0"/>
                    </a:lnTo>
                    <a:lnTo>
                      <a:pt x="2162" y="2"/>
                    </a:lnTo>
                    <a:lnTo>
                      <a:pt x="2177" y="8"/>
                    </a:lnTo>
                    <a:lnTo>
                      <a:pt x="2188" y="20"/>
                    </a:lnTo>
                    <a:lnTo>
                      <a:pt x="2197" y="33"/>
                    </a:lnTo>
                    <a:lnTo>
                      <a:pt x="2200" y="49"/>
                    </a:lnTo>
                    <a:lnTo>
                      <a:pt x="2199" y="66"/>
                    </a:lnTo>
                    <a:lnTo>
                      <a:pt x="2162" y="223"/>
                    </a:lnTo>
                    <a:lnTo>
                      <a:pt x="40" y="223"/>
                    </a:lnTo>
                    <a:lnTo>
                      <a:pt x="1" y="67"/>
                    </a:lnTo>
                    <a:lnTo>
                      <a:pt x="0" y="51"/>
                    </a:lnTo>
                    <a:lnTo>
                      <a:pt x="3" y="34"/>
                    </a:lnTo>
                    <a:lnTo>
                      <a:pt x="12" y="21"/>
                    </a:lnTo>
                    <a:lnTo>
                      <a:pt x="24" y="9"/>
                    </a:lnTo>
                    <a:lnTo>
                      <a:pt x="39" y="2"/>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746">
                <a:extLst>
                  <a:ext uri="{FF2B5EF4-FFF2-40B4-BE49-F238E27FC236}">
                    <a16:creationId xmlns:a16="http://schemas.microsoft.com/office/drawing/2014/main" id="{C277AE16-0A7D-A46B-F8CD-76B80C4FCE6B}"/>
                  </a:ext>
                </a:extLst>
              </p:cNvPr>
              <p:cNvSpPr>
                <a:spLocks/>
              </p:cNvSpPr>
              <p:nvPr/>
            </p:nvSpPr>
            <p:spPr bwMode="auto">
              <a:xfrm>
                <a:off x="7027" y="1707"/>
                <a:ext cx="110" cy="14"/>
              </a:xfrm>
              <a:custGeom>
                <a:avLst/>
                <a:gdLst>
                  <a:gd name="T0" fmla="*/ 54 w 1766"/>
                  <a:gd name="T1" fmla="*/ 0 h 224"/>
                  <a:gd name="T2" fmla="*/ 1712 w 1766"/>
                  <a:gd name="T3" fmla="*/ 0 h 224"/>
                  <a:gd name="T4" fmla="*/ 1728 w 1766"/>
                  <a:gd name="T5" fmla="*/ 2 h 224"/>
                  <a:gd name="T6" fmla="*/ 1742 w 1766"/>
                  <a:gd name="T7" fmla="*/ 10 h 224"/>
                  <a:gd name="T8" fmla="*/ 1755 w 1766"/>
                  <a:gd name="T9" fmla="*/ 20 h 224"/>
                  <a:gd name="T10" fmla="*/ 1762 w 1766"/>
                  <a:gd name="T11" fmla="*/ 34 h 224"/>
                  <a:gd name="T12" fmla="*/ 1766 w 1766"/>
                  <a:gd name="T13" fmla="*/ 48 h 224"/>
                  <a:gd name="T14" fmla="*/ 1766 w 1766"/>
                  <a:gd name="T15" fmla="*/ 64 h 224"/>
                  <a:gd name="T16" fmla="*/ 1735 w 1766"/>
                  <a:gd name="T17" fmla="*/ 224 h 224"/>
                  <a:gd name="T18" fmla="*/ 32 w 1766"/>
                  <a:gd name="T19" fmla="*/ 224 h 224"/>
                  <a:gd name="T20" fmla="*/ 0 w 1766"/>
                  <a:gd name="T21" fmla="*/ 65 h 224"/>
                  <a:gd name="T22" fmla="*/ 0 w 1766"/>
                  <a:gd name="T23" fmla="*/ 49 h 224"/>
                  <a:gd name="T24" fmla="*/ 3 w 1766"/>
                  <a:gd name="T25" fmla="*/ 34 h 224"/>
                  <a:gd name="T26" fmla="*/ 12 w 1766"/>
                  <a:gd name="T27" fmla="*/ 20 h 224"/>
                  <a:gd name="T28" fmla="*/ 23 w 1766"/>
                  <a:gd name="T29" fmla="*/ 10 h 224"/>
                  <a:gd name="T30" fmla="*/ 38 w 1766"/>
                  <a:gd name="T31" fmla="*/ 3 h 224"/>
                  <a:gd name="T32" fmla="*/ 54 w 1766"/>
                  <a:gd name="T3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6" h="224">
                    <a:moveTo>
                      <a:pt x="54" y="0"/>
                    </a:moveTo>
                    <a:lnTo>
                      <a:pt x="1712" y="0"/>
                    </a:lnTo>
                    <a:lnTo>
                      <a:pt x="1728" y="2"/>
                    </a:lnTo>
                    <a:lnTo>
                      <a:pt x="1742" y="10"/>
                    </a:lnTo>
                    <a:lnTo>
                      <a:pt x="1755" y="20"/>
                    </a:lnTo>
                    <a:lnTo>
                      <a:pt x="1762" y="34"/>
                    </a:lnTo>
                    <a:lnTo>
                      <a:pt x="1766" y="48"/>
                    </a:lnTo>
                    <a:lnTo>
                      <a:pt x="1766" y="64"/>
                    </a:lnTo>
                    <a:lnTo>
                      <a:pt x="1735" y="224"/>
                    </a:lnTo>
                    <a:lnTo>
                      <a:pt x="32" y="224"/>
                    </a:lnTo>
                    <a:lnTo>
                      <a:pt x="0" y="65"/>
                    </a:lnTo>
                    <a:lnTo>
                      <a:pt x="0" y="49"/>
                    </a:lnTo>
                    <a:lnTo>
                      <a:pt x="3" y="34"/>
                    </a:lnTo>
                    <a:lnTo>
                      <a:pt x="12" y="20"/>
                    </a:lnTo>
                    <a:lnTo>
                      <a:pt x="23" y="10"/>
                    </a:lnTo>
                    <a:lnTo>
                      <a:pt x="38" y="3"/>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48" name="Group 47">
            <a:extLst>
              <a:ext uri="{FF2B5EF4-FFF2-40B4-BE49-F238E27FC236}">
                <a16:creationId xmlns:a16="http://schemas.microsoft.com/office/drawing/2014/main" id="{C70F3257-2E36-A4C7-950E-E4EFD9A8C3E3}"/>
              </a:ext>
            </a:extLst>
          </p:cNvPr>
          <p:cNvGrpSpPr/>
          <p:nvPr/>
        </p:nvGrpSpPr>
        <p:grpSpPr>
          <a:xfrm>
            <a:off x="8611326" y="1694354"/>
            <a:ext cx="911278" cy="911278"/>
            <a:chOff x="8689975" y="2132832"/>
            <a:chExt cx="1125538" cy="1125538"/>
          </a:xfrm>
        </p:grpSpPr>
        <p:grpSp>
          <p:nvGrpSpPr>
            <p:cNvPr id="49" name="Group 48">
              <a:extLst>
                <a:ext uri="{FF2B5EF4-FFF2-40B4-BE49-F238E27FC236}">
                  <a16:creationId xmlns:a16="http://schemas.microsoft.com/office/drawing/2014/main" id="{64D6D8EC-22D3-D06D-7260-8ECE748C07B1}"/>
                </a:ext>
              </a:extLst>
            </p:cNvPr>
            <p:cNvGrpSpPr/>
            <p:nvPr/>
          </p:nvGrpSpPr>
          <p:grpSpPr>
            <a:xfrm>
              <a:off x="8689975" y="2132832"/>
              <a:ext cx="1125538" cy="1125538"/>
              <a:chOff x="6316663" y="1395413"/>
              <a:chExt cx="1125538" cy="1125538"/>
            </a:xfrm>
          </p:grpSpPr>
          <p:sp>
            <p:nvSpPr>
              <p:cNvPr id="55" name="Freeform 23">
                <a:extLst>
                  <a:ext uri="{FF2B5EF4-FFF2-40B4-BE49-F238E27FC236}">
                    <a16:creationId xmlns:a16="http://schemas.microsoft.com/office/drawing/2014/main" id="{6E4859EB-E56D-7213-8E6B-722D9A2192F1}"/>
                  </a:ext>
                </a:extLst>
              </p:cNvPr>
              <p:cNvSpPr>
                <a:spLocks/>
              </p:cNvSpPr>
              <p:nvPr/>
            </p:nvSpPr>
            <p:spPr bwMode="auto">
              <a:xfrm>
                <a:off x="6872288" y="1395413"/>
                <a:ext cx="569913" cy="1125538"/>
              </a:xfrm>
              <a:custGeom>
                <a:avLst/>
                <a:gdLst>
                  <a:gd name="T0" fmla="*/ 370 w 370"/>
                  <a:gd name="T1" fmla="*/ 365 h 731"/>
                  <a:gd name="T2" fmla="*/ 4 w 370"/>
                  <a:gd name="T3" fmla="*/ 0 h 731"/>
                  <a:gd name="T4" fmla="*/ 0 w 370"/>
                  <a:gd name="T5" fmla="*/ 0 h 731"/>
                  <a:gd name="T6" fmla="*/ 0 w 370"/>
                  <a:gd name="T7" fmla="*/ 731 h 731"/>
                  <a:gd name="T8" fmla="*/ 4 w 370"/>
                  <a:gd name="T9" fmla="*/ 731 h 731"/>
                  <a:gd name="T10" fmla="*/ 370 w 370"/>
                  <a:gd name="T11" fmla="*/ 365 h 731"/>
                </a:gdLst>
                <a:ahLst/>
                <a:cxnLst>
                  <a:cxn ang="0">
                    <a:pos x="T0" y="T1"/>
                  </a:cxn>
                  <a:cxn ang="0">
                    <a:pos x="T2" y="T3"/>
                  </a:cxn>
                  <a:cxn ang="0">
                    <a:pos x="T4" y="T5"/>
                  </a:cxn>
                  <a:cxn ang="0">
                    <a:pos x="T6" y="T7"/>
                  </a:cxn>
                  <a:cxn ang="0">
                    <a:pos x="T8" y="T9"/>
                  </a:cxn>
                  <a:cxn ang="0">
                    <a:pos x="T10" y="T11"/>
                  </a:cxn>
                </a:cxnLst>
                <a:rect l="0" t="0" r="r" b="b"/>
                <a:pathLst>
                  <a:path w="370" h="731">
                    <a:moveTo>
                      <a:pt x="370" y="365"/>
                    </a:moveTo>
                    <a:cubicBezTo>
                      <a:pt x="370" y="163"/>
                      <a:pt x="206" y="0"/>
                      <a:pt x="4" y="0"/>
                    </a:cubicBezTo>
                    <a:cubicBezTo>
                      <a:pt x="3" y="0"/>
                      <a:pt x="1" y="0"/>
                      <a:pt x="0" y="0"/>
                    </a:cubicBezTo>
                    <a:cubicBezTo>
                      <a:pt x="0" y="731"/>
                      <a:pt x="0" y="731"/>
                      <a:pt x="0" y="731"/>
                    </a:cubicBezTo>
                    <a:cubicBezTo>
                      <a:pt x="1" y="731"/>
                      <a:pt x="3" y="731"/>
                      <a:pt x="4" y="731"/>
                    </a:cubicBezTo>
                    <a:cubicBezTo>
                      <a:pt x="206" y="731"/>
                      <a:pt x="370" y="568"/>
                      <a:pt x="370" y="365"/>
                    </a:cubicBez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32C6344C-52AF-AA7C-365F-244538E3B0F7}"/>
                  </a:ext>
                </a:extLst>
              </p:cNvPr>
              <p:cNvSpPr>
                <a:spLocks/>
              </p:cNvSpPr>
              <p:nvPr/>
            </p:nvSpPr>
            <p:spPr bwMode="auto">
              <a:xfrm>
                <a:off x="6316663" y="1395413"/>
                <a:ext cx="555625" cy="1125538"/>
              </a:xfrm>
              <a:custGeom>
                <a:avLst/>
                <a:gdLst>
                  <a:gd name="T0" fmla="*/ 0 w 362"/>
                  <a:gd name="T1" fmla="*/ 365 h 731"/>
                  <a:gd name="T2" fmla="*/ 362 w 362"/>
                  <a:gd name="T3" fmla="*/ 731 h 731"/>
                  <a:gd name="T4" fmla="*/ 362 w 362"/>
                  <a:gd name="T5" fmla="*/ 0 h 731"/>
                  <a:gd name="T6" fmla="*/ 0 w 362"/>
                  <a:gd name="T7" fmla="*/ 365 h 731"/>
                </a:gdLst>
                <a:ahLst/>
                <a:cxnLst>
                  <a:cxn ang="0">
                    <a:pos x="T0" y="T1"/>
                  </a:cxn>
                  <a:cxn ang="0">
                    <a:pos x="T2" y="T3"/>
                  </a:cxn>
                  <a:cxn ang="0">
                    <a:pos x="T4" y="T5"/>
                  </a:cxn>
                  <a:cxn ang="0">
                    <a:pos x="T6" y="T7"/>
                  </a:cxn>
                </a:cxnLst>
                <a:rect l="0" t="0" r="r" b="b"/>
                <a:pathLst>
                  <a:path w="362" h="731">
                    <a:moveTo>
                      <a:pt x="0" y="365"/>
                    </a:moveTo>
                    <a:cubicBezTo>
                      <a:pt x="0" y="566"/>
                      <a:pt x="162" y="729"/>
                      <a:pt x="362" y="731"/>
                    </a:cubicBezTo>
                    <a:cubicBezTo>
                      <a:pt x="362" y="0"/>
                      <a:pt x="362" y="0"/>
                      <a:pt x="362" y="0"/>
                    </a:cubicBezTo>
                    <a:cubicBezTo>
                      <a:pt x="162" y="2"/>
                      <a:pt x="0" y="165"/>
                      <a:pt x="0" y="365"/>
                    </a:cubicBezTo>
                    <a:close/>
                  </a:path>
                </a:pathLst>
              </a:custGeom>
              <a:solidFill>
                <a:srgbClr val="ACEF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 name="Oval 25">
                <a:extLst>
                  <a:ext uri="{FF2B5EF4-FFF2-40B4-BE49-F238E27FC236}">
                    <a16:creationId xmlns:a16="http://schemas.microsoft.com/office/drawing/2014/main" id="{83C90FB8-5846-B43B-8574-6B9C7D858986}"/>
                  </a:ext>
                </a:extLst>
              </p:cNvPr>
              <p:cNvSpPr>
                <a:spLocks noChangeArrowheads="1"/>
              </p:cNvSpPr>
              <p:nvPr/>
            </p:nvSpPr>
            <p:spPr bwMode="auto">
              <a:xfrm>
                <a:off x="6442075" y="1524001"/>
                <a:ext cx="862013" cy="8620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0" name="Group 263">
              <a:extLst>
                <a:ext uri="{FF2B5EF4-FFF2-40B4-BE49-F238E27FC236}">
                  <a16:creationId xmlns:a16="http://schemas.microsoft.com/office/drawing/2014/main" id="{2019F59A-D574-1CC0-4D65-F740E4FAEB50}"/>
                </a:ext>
              </a:extLst>
            </p:cNvPr>
            <p:cNvGrpSpPr>
              <a:grpSpLocks noChangeAspect="1"/>
            </p:cNvGrpSpPr>
            <p:nvPr/>
          </p:nvGrpSpPr>
          <p:grpSpPr bwMode="auto">
            <a:xfrm>
              <a:off x="9052807" y="2491260"/>
              <a:ext cx="399874" cy="408682"/>
              <a:chOff x="4124" y="1739"/>
              <a:chExt cx="1861" cy="1902"/>
            </a:xfrm>
            <a:solidFill>
              <a:schemeClr val="accent3"/>
            </a:solidFill>
          </p:grpSpPr>
          <p:sp>
            <p:nvSpPr>
              <p:cNvPr id="51" name="Freeform 265">
                <a:extLst>
                  <a:ext uri="{FF2B5EF4-FFF2-40B4-BE49-F238E27FC236}">
                    <a16:creationId xmlns:a16="http://schemas.microsoft.com/office/drawing/2014/main" id="{F3BC7FE6-92BB-0CF1-C5D7-A9615319EC2C}"/>
                  </a:ext>
                </a:extLst>
              </p:cNvPr>
              <p:cNvSpPr>
                <a:spLocks noEditPoints="1"/>
              </p:cNvSpPr>
              <p:nvPr/>
            </p:nvSpPr>
            <p:spPr bwMode="auto">
              <a:xfrm>
                <a:off x="4124" y="1739"/>
                <a:ext cx="1861" cy="1313"/>
              </a:xfrm>
              <a:custGeom>
                <a:avLst/>
                <a:gdLst>
                  <a:gd name="T0" fmla="*/ 1353 w 3720"/>
                  <a:gd name="T1" fmla="*/ 680 h 2626"/>
                  <a:gd name="T2" fmla="*/ 1311 w 3720"/>
                  <a:gd name="T3" fmla="*/ 767 h 2626"/>
                  <a:gd name="T4" fmla="*/ 1353 w 3720"/>
                  <a:gd name="T5" fmla="*/ 855 h 2626"/>
                  <a:gd name="T6" fmla="*/ 1588 w 3720"/>
                  <a:gd name="T7" fmla="*/ 879 h 2626"/>
                  <a:gd name="T8" fmla="*/ 1016 w 3720"/>
                  <a:gd name="T9" fmla="*/ 1104 h 2626"/>
                  <a:gd name="T10" fmla="*/ 921 w 3720"/>
                  <a:gd name="T11" fmla="*/ 1115 h 2626"/>
                  <a:gd name="T12" fmla="*/ 436 w 3720"/>
                  <a:gd name="T13" fmla="*/ 1611 h 2626"/>
                  <a:gd name="T14" fmla="*/ 448 w 3720"/>
                  <a:gd name="T15" fmla="*/ 1706 h 2626"/>
                  <a:gd name="T16" fmla="*/ 522 w 3720"/>
                  <a:gd name="T17" fmla="*/ 1757 h 2626"/>
                  <a:gd name="T18" fmla="*/ 605 w 3720"/>
                  <a:gd name="T19" fmla="*/ 1741 h 2626"/>
                  <a:gd name="T20" fmla="*/ 1139 w 3720"/>
                  <a:gd name="T21" fmla="*/ 1524 h 2626"/>
                  <a:gd name="T22" fmla="*/ 1234 w 3720"/>
                  <a:gd name="T23" fmla="*/ 1536 h 2626"/>
                  <a:gd name="T24" fmla="*/ 1748 w 3720"/>
                  <a:gd name="T25" fmla="*/ 1204 h 2626"/>
                  <a:gd name="T26" fmla="*/ 1790 w 3720"/>
                  <a:gd name="T27" fmla="*/ 1291 h 2626"/>
                  <a:gd name="T28" fmla="*/ 1886 w 3720"/>
                  <a:gd name="T29" fmla="*/ 1313 h 2626"/>
                  <a:gd name="T30" fmla="*/ 1962 w 3720"/>
                  <a:gd name="T31" fmla="*/ 1253 h 2626"/>
                  <a:gd name="T32" fmla="*/ 1970 w 3720"/>
                  <a:gd name="T33" fmla="*/ 741 h 2626"/>
                  <a:gd name="T34" fmla="*/ 1909 w 3720"/>
                  <a:gd name="T35" fmla="*/ 666 h 2626"/>
                  <a:gd name="T36" fmla="*/ 112 w 3720"/>
                  <a:gd name="T37" fmla="*/ 0 h 2626"/>
                  <a:gd name="T38" fmla="*/ 3677 w 3720"/>
                  <a:gd name="T39" fmla="*/ 24 h 2626"/>
                  <a:gd name="T40" fmla="*/ 3720 w 3720"/>
                  <a:gd name="T41" fmla="*/ 111 h 2626"/>
                  <a:gd name="T42" fmla="*/ 3695 w 3720"/>
                  <a:gd name="T43" fmla="*/ 2584 h 2626"/>
                  <a:gd name="T44" fmla="*/ 3608 w 3720"/>
                  <a:gd name="T45" fmla="*/ 2626 h 2626"/>
                  <a:gd name="T46" fmla="*/ 3486 w 3720"/>
                  <a:gd name="T47" fmla="*/ 2519 h 2626"/>
                  <a:gd name="T48" fmla="*/ 3477 w 3720"/>
                  <a:gd name="T49" fmla="*/ 1722 h 2626"/>
                  <a:gd name="T50" fmla="*/ 3391 w 3720"/>
                  <a:gd name="T51" fmla="*/ 1547 h 2626"/>
                  <a:gd name="T52" fmla="*/ 3235 w 3720"/>
                  <a:gd name="T53" fmla="*/ 1427 h 2626"/>
                  <a:gd name="T54" fmla="*/ 3020 w 3720"/>
                  <a:gd name="T55" fmla="*/ 1369 h 2626"/>
                  <a:gd name="T56" fmla="*/ 2935 w 3720"/>
                  <a:gd name="T57" fmla="*/ 1389 h 2626"/>
                  <a:gd name="T58" fmla="*/ 3062 w 3720"/>
                  <a:gd name="T59" fmla="*/ 1286 h 2626"/>
                  <a:gd name="T60" fmla="*/ 3187 w 3720"/>
                  <a:gd name="T61" fmla="*/ 1103 h 2626"/>
                  <a:gd name="T62" fmla="*/ 3214 w 3720"/>
                  <a:gd name="T63" fmla="*/ 876 h 2626"/>
                  <a:gd name="T64" fmla="*/ 3143 w 3720"/>
                  <a:gd name="T65" fmla="*/ 674 h 2626"/>
                  <a:gd name="T66" fmla="*/ 2993 w 3720"/>
                  <a:gd name="T67" fmla="*/ 524 h 2626"/>
                  <a:gd name="T68" fmla="*/ 2791 w 3720"/>
                  <a:gd name="T69" fmla="*/ 452 h 2626"/>
                  <a:gd name="T70" fmla="*/ 2572 w 3720"/>
                  <a:gd name="T71" fmla="*/ 478 h 2626"/>
                  <a:gd name="T72" fmla="*/ 2393 w 3720"/>
                  <a:gd name="T73" fmla="*/ 591 h 2626"/>
                  <a:gd name="T74" fmla="*/ 2279 w 3720"/>
                  <a:gd name="T75" fmla="*/ 770 h 2626"/>
                  <a:gd name="T76" fmla="*/ 2255 w 3720"/>
                  <a:gd name="T77" fmla="*/ 992 h 2626"/>
                  <a:gd name="T78" fmla="*/ 2334 w 3720"/>
                  <a:gd name="T79" fmla="*/ 1202 h 2626"/>
                  <a:gd name="T80" fmla="*/ 2496 w 3720"/>
                  <a:gd name="T81" fmla="*/ 1352 h 2626"/>
                  <a:gd name="T82" fmla="*/ 2482 w 3720"/>
                  <a:gd name="T83" fmla="*/ 1377 h 2626"/>
                  <a:gd name="T84" fmla="*/ 2394 w 3720"/>
                  <a:gd name="T85" fmla="*/ 1373 h 2626"/>
                  <a:gd name="T86" fmla="*/ 2190 w 3720"/>
                  <a:gd name="T87" fmla="*/ 1451 h 2626"/>
                  <a:gd name="T88" fmla="*/ 2050 w 3720"/>
                  <a:gd name="T89" fmla="*/ 1588 h 2626"/>
                  <a:gd name="T90" fmla="*/ 1984 w 3720"/>
                  <a:gd name="T91" fmla="*/ 1773 h 2626"/>
                  <a:gd name="T92" fmla="*/ 1991 w 3720"/>
                  <a:gd name="T93" fmla="*/ 2544 h 2626"/>
                  <a:gd name="T94" fmla="*/ 87 w 3720"/>
                  <a:gd name="T95" fmla="*/ 2624 h 2626"/>
                  <a:gd name="T96" fmla="*/ 11 w 3720"/>
                  <a:gd name="T97" fmla="*/ 2563 h 2626"/>
                  <a:gd name="T98" fmla="*/ 3 w 3720"/>
                  <a:gd name="T99" fmla="*/ 86 h 2626"/>
                  <a:gd name="T100" fmla="*/ 64 w 3720"/>
                  <a:gd name="T101" fmla="*/ 10 h 2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20" h="2626">
                    <a:moveTo>
                      <a:pt x="1423" y="654"/>
                    </a:moveTo>
                    <a:lnTo>
                      <a:pt x="1398" y="658"/>
                    </a:lnTo>
                    <a:lnTo>
                      <a:pt x="1373" y="666"/>
                    </a:lnTo>
                    <a:lnTo>
                      <a:pt x="1353" y="680"/>
                    </a:lnTo>
                    <a:lnTo>
                      <a:pt x="1335" y="697"/>
                    </a:lnTo>
                    <a:lnTo>
                      <a:pt x="1322" y="718"/>
                    </a:lnTo>
                    <a:lnTo>
                      <a:pt x="1314" y="741"/>
                    </a:lnTo>
                    <a:lnTo>
                      <a:pt x="1311" y="767"/>
                    </a:lnTo>
                    <a:lnTo>
                      <a:pt x="1314" y="793"/>
                    </a:lnTo>
                    <a:lnTo>
                      <a:pt x="1322" y="816"/>
                    </a:lnTo>
                    <a:lnTo>
                      <a:pt x="1335" y="837"/>
                    </a:lnTo>
                    <a:lnTo>
                      <a:pt x="1353" y="855"/>
                    </a:lnTo>
                    <a:lnTo>
                      <a:pt x="1373" y="867"/>
                    </a:lnTo>
                    <a:lnTo>
                      <a:pt x="1398" y="877"/>
                    </a:lnTo>
                    <a:lnTo>
                      <a:pt x="1423" y="879"/>
                    </a:lnTo>
                    <a:lnTo>
                      <a:pt x="1588" y="879"/>
                    </a:lnTo>
                    <a:lnTo>
                      <a:pt x="1198" y="1270"/>
                    </a:lnTo>
                    <a:lnTo>
                      <a:pt x="1059" y="1131"/>
                    </a:lnTo>
                    <a:lnTo>
                      <a:pt x="1039" y="1115"/>
                    </a:lnTo>
                    <a:lnTo>
                      <a:pt x="1016" y="1104"/>
                    </a:lnTo>
                    <a:lnTo>
                      <a:pt x="992" y="1098"/>
                    </a:lnTo>
                    <a:lnTo>
                      <a:pt x="967" y="1098"/>
                    </a:lnTo>
                    <a:lnTo>
                      <a:pt x="943" y="1104"/>
                    </a:lnTo>
                    <a:lnTo>
                      <a:pt x="921" y="1115"/>
                    </a:lnTo>
                    <a:lnTo>
                      <a:pt x="900" y="1131"/>
                    </a:lnTo>
                    <a:lnTo>
                      <a:pt x="464" y="1567"/>
                    </a:lnTo>
                    <a:lnTo>
                      <a:pt x="448" y="1588"/>
                    </a:lnTo>
                    <a:lnTo>
                      <a:pt x="436" y="1611"/>
                    </a:lnTo>
                    <a:lnTo>
                      <a:pt x="431" y="1634"/>
                    </a:lnTo>
                    <a:lnTo>
                      <a:pt x="431" y="1660"/>
                    </a:lnTo>
                    <a:lnTo>
                      <a:pt x="436" y="1684"/>
                    </a:lnTo>
                    <a:lnTo>
                      <a:pt x="448" y="1706"/>
                    </a:lnTo>
                    <a:lnTo>
                      <a:pt x="464" y="1727"/>
                    </a:lnTo>
                    <a:lnTo>
                      <a:pt x="481" y="1741"/>
                    </a:lnTo>
                    <a:lnTo>
                      <a:pt x="501" y="1751"/>
                    </a:lnTo>
                    <a:lnTo>
                      <a:pt x="522" y="1757"/>
                    </a:lnTo>
                    <a:lnTo>
                      <a:pt x="543" y="1760"/>
                    </a:lnTo>
                    <a:lnTo>
                      <a:pt x="565" y="1757"/>
                    </a:lnTo>
                    <a:lnTo>
                      <a:pt x="586" y="1751"/>
                    </a:lnTo>
                    <a:lnTo>
                      <a:pt x="605" y="1741"/>
                    </a:lnTo>
                    <a:lnTo>
                      <a:pt x="623" y="1727"/>
                    </a:lnTo>
                    <a:lnTo>
                      <a:pt x="980" y="1370"/>
                    </a:lnTo>
                    <a:lnTo>
                      <a:pt x="1118" y="1508"/>
                    </a:lnTo>
                    <a:lnTo>
                      <a:pt x="1139" y="1524"/>
                    </a:lnTo>
                    <a:lnTo>
                      <a:pt x="1162" y="1536"/>
                    </a:lnTo>
                    <a:lnTo>
                      <a:pt x="1185" y="1540"/>
                    </a:lnTo>
                    <a:lnTo>
                      <a:pt x="1211" y="1540"/>
                    </a:lnTo>
                    <a:lnTo>
                      <a:pt x="1234" y="1536"/>
                    </a:lnTo>
                    <a:lnTo>
                      <a:pt x="1257" y="1524"/>
                    </a:lnTo>
                    <a:lnTo>
                      <a:pt x="1278" y="1508"/>
                    </a:lnTo>
                    <a:lnTo>
                      <a:pt x="1748" y="1038"/>
                    </a:lnTo>
                    <a:lnTo>
                      <a:pt x="1748" y="1204"/>
                    </a:lnTo>
                    <a:lnTo>
                      <a:pt x="1750" y="1229"/>
                    </a:lnTo>
                    <a:lnTo>
                      <a:pt x="1759" y="1253"/>
                    </a:lnTo>
                    <a:lnTo>
                      <a:pt x="1772" y="1273"/>
                    </a:lnTo>
                    <a:lnTo>
                      <a:pt x="1790" y="1291"/>
                    </a:lnTo>
                    <a:lnTo>
                      <a:pt x="1811" y="1305"/>
                    </a:lnTo>
                    <a:lnTo>
                      <a:pt x="1834" y="1313"/>
                    </a:lnTo>
                    <a:lnTo>
                      <a:pt x="1861" y="1316"/>
                    </a:lnTo>
                    <a:lnTo>
                      <a:pt x="1886" y="1313"/>
                    </a:lnTo>
                    <a:lnTo>
                      <a:pt x="1909" y="1305"/>
                    </a:lnTo>
                    <a:lnTo>
                      <a:pt x="1930" y="1291"/>
                    </a:lnTo>
                    <a:lnTo>
                      <a:pt x="1948" y="1273"/>
                    </a:lnTo>
                    <a:lnTo>
                      <a:pt x="1962" y="1253"/>
                    </a:lnTo>
                    <a:lnTo>
                      <a:pt x="1970" y="1229"/>
                    </a:lnTo>
                    <a:lnTo>
                      <a:pt x="1973" y="1204"/>
                    </a:lnTo>
                    <a:lnTo>
                      <a:pt x="1973" y="767"/>
                    </a:lnTo>
                    <a:lnTo>
                      <a:pt x="1970" y="741"/>
                    </a:lnTo>
                    <a:lnTo>
                      <a:pt x="1962" y="718"/>
                    </a:lnTo>
                    <a:lnTo>
                      <a:pt x="1948" y="697"/>
                    </a:lnTo>
                    <a:lnTo>
                      <a:pt x="1930" y="680"/>
                    </a:lnTo>
                    <a:lnTo>
                      <a:pt x="1909" y="666"/>
                    </a:lnTo>
                    <a:lnTo>
                      <a:pt x="1886" y="658"/>
                    </a:lnTo>
                    <a:lnTo>
                      <a:pt x="1861" y="654"/>
                    </a:lnTo>
                    <a:lnTo>
                      <a:pt x="1423" y="654"/>
                    </a:lnTo>
                    <a:close/>
                    <a:moveTo>
                      <a:pt x="112" y="0"/>
                    </a:moveTo>
                    <a:lnTo>
                      <a:pt x="3608" y="0"/>
                    </a:lnTo>
                    <a:lnTo>
                      <a:pt x="3633" y="2"/>
                    </a:lnTo>
                    <a:lnTo>
                      <a:pt x="3656" y="10"/>
                    </a:lnTo>
                    <a:lnTo>
                      <a:pt x="3677" y="24"/>
                    </a:lnTo>
                    <a:lnTo>
                      <a:pt x="3695" y="42"/>
                    </a:lnTo>
                    <a:lnTo>
                      <a:pt x="3709" y="62"/>
                    </a:lnTo>
                    <a:lnTo>
                      <a:pt x="3717" y="86"/>
                    </a:lnTo>
                    <a:lnTo>
                      <a:pt x="3720" y="111"/>
                    </a:lnTo>
                    <a:lnTo>
                      <a:pt x="3720" y="2514"/>
                    </a:lnTo>
                    <a:lnTo>
                      <a:pt x="3717" y="2540"/>
                    </a:lnTo>
                    <a:lnTo>
                      <a:pt x="3709" y="2563"/>
                    </a:lnTo>
                    <a:lnTo>
                      <a:pt x="3695" y="2584"/>
                    </a:lnTo>
                    <a:lnTo>
                      <a:pt x="3677" y="2602"/>
                    </a:lnTo>
                    <a:lnTo>
                      <a:pt x="3656" y="2616"/>
                    </a:lnTo>
                    <a:lnTo>
                      <a:pt x="3633" y="2624"/>
                    </a:lnTo>
                    <a:lnTo>
                      <a:pt x="3608" y="2626"/>
                    </a:lnTo>
                    <a:lnTo>
                      <a:pt x="3427" y="2626"/>
                    </a:lnTo>
                    <a:lnTo>
                      <a:pt x="3466" y="2567"/>
                    </a:lnTo>
                    <a:lnTo>
                      <a:pt x="3478" y="2544"/>
                    </a:lnTo>
                    <a:lnTo>
                      <a:pt x="3486" y="2519"/>
                    </a:lnTo>
                    <a:lnTo>
                      <a:pt x="3488" y="2494"/>
                    </a:lnTo>
                    <a:lnTo>
                      <a:pt x="3488" y="1823"/>
                    </a:lnTo>
                    <a:lnTo>
                      <a:pt x="3485" y="1772"/>
                    </a:lnTo>
                    <a:lnTo>
                      <a:pt x="3477" y="1722"/>
                    </a:lnTo>
                    <a:lnTo>
                      <a:pt x="3463" y="1675"/>
                    </a:lnTo>
                    <a:lnTo>
                      <a:pt x="3443" y="1630"/>
                    </a:lnTo>
                    <a:lnTo>
                      <a:pt x="3420" y="1588"/>
                    </a:lnTo>
                    <a:lnTo>
                      <a:pt x="3391" y="1547"/>
                    </a:lnTo>
                    <a:lnTo>
                      <a:pt x="3357" y="1511"/>
                    </a:lnTo>
                    <a:lnTo>
                      <a:pt x="3320" y="1479"/>
                    </a:lnTo>
                    <a:lnTo>
                      <a:pt x="3279" y="1451"/>
                    </a:lnTo>
                    <a:lnTo>
                      <a:pt x="3235" y="1427"/>
                    </a:lnTo>
                    <a:lnTo>
                      <a:pt x="3188" y="1408"/>
                    </a:lnTo>
                    <a:lnTo>
                      <a:pt x="3075" y="1373"/>
                    </a:lnTo>
                    <a:lnTo>
                      <a:pt x="3047" y="1369"/>
                    </a:lnTo>
                    <a:lnTo>
                      <a:pt x="3020" y="1369"/>
                    </a:lnTo>
                    <a:lnTo>
                      <a:pt x="2993" y="1374"/>
                    </a:lnTo>
                    <a:lnTo>
                      <a:pt x="2969" y="1386"/>
                    </a:lnTo>
                    <a:lnTo>
                      <a:pt x="2946" y="1402"/>
                    </a:lnTo>
                    <a:lnTo>
                      <a:pt x="2935" y="1389"/>
                    </a:lnTo>
                    <a:lnTo>
                      <a:pt x="2923" y="1377"/>
                    </a:lnTo>
                    <a:lnTo>
                      <a:pt x="2973" y="1352"/>
                    </a:lnTo>
                    <a:lnTo>
                      <a:pt x="3021" y="1322"/>
                    </a:lnTo>
                    <a:lnTo>
                      <a:pt x="3062" y="1286"/>
                    </a:lnTo>
                    <a:lnTo>
                      <a:pt x="3102" y="1247"/>
                    </a:lnTo>
                    <a:lnTo>
                      <a:pt x="3136" y="1202"/>
                    </a:lnTo>
                    <a:lnTo>
                      <a:pt x="3163" y="1154"/>
                    </a:lnTo>
                    <a:lnTo>
                      <a:pt x="3187" y="1103"/>
                    </a:lnTo>
                    <a:lnTo>
                      <a:pt x="3204" y="1048"/>
                    </a:lnTo>
                    <a:lnTo>
                      <a:pt x="3214" y="992"/>
                    </a:lnTo>
                    <a:lnTo>
                      <a:pt x="3218" y="932"/>
                    </a:lnTo>
                    <a:lnTo>
                      <a:pt x="3214" y="876"/>
                    </a:lnTo>
                    <a:lnTo>
                      <a:pt x="3205" y="822"/>
                    </a:lnTo>
                    <a:lnTo>
                      <a:pt x="3190" y="770"/>
                    </a:lnTo>
                    <a:lnTo>
                      <a:pt x="3168" y="720"/>
                    </a:lnTo>
                    <a:lnTo>
                      <a:pt x="3143" y="674"/>
                    </a:lnTo>
                    <a:lnTo>
                      <a:pt x="3111" y="631"/>
                    </a:lnTo>
                    <a:lnTo>
                      <a:pt x="3076" y="591"/>
                    </a:lnTo>
                    <a:lnTo>
                      <a:pt x="3037" y="555"/>
                    </a:lnTo>
                    <a:lnTo>
                      <a:pt x="2993" y="524"/>
                    </a:lnTo>
                    <a:lnTo>
                      <a:pt x="2946" y="499"/>
                    </a:lnTo>
                    <a:lnTo>
                      <a:pt x="2898" y="478"/>
                    </a:lnTo>
                    <a:lnTo>
                      <a:pt x="2846" y="461"/>
                    </a:lnTo>
                    <a:lnTo>
                      <a:pt x="2791" y="452"/>
                    </a:lnTo>
                    <a:lnTo>
                      <a:pt x="2734" y="449"/>
                    </a:lnTo>
                    <a:lnTo>
                      <a:pt x="2678" y="452"/>
                    </a:lnTo>
                    <a:lnTo>
                      <a:pt x="2624" y="461"/>
                    </a:lnTo>
                    <a:lnTo>
                      <a:pt x="2572" y="478"/>
                    </a:lnTo>
                    <a:lnTo>
                      <a:pt x="2522" y="499"/>
                    </a:lnTo>
                    <a:lnTo>
                      <a:pt x="2475" y="524"/>
                    </a:lnTo>
                    <a:lnTo>
                      <a:pt x="2433" y="555"/>
                    </a:lnTo>
                    <a:lnTo>
                      <a:pt x="2393" y="591"/>
                    </a:lnTo>
                    <a:lnTo>
                      <a:pt x="2357" y="631"/>
                    </a:lnTo>
                    <a:lnTo>
                      <a:pt x="2327" y="674"/>
                    </a:lnTo>
                    <a:lnTo>
                      <a:pt x="2300" y="720"/>
                    </a:lnTo>
                    <a:lnTo>
                      <a:pt x="2279" y="770"/>
                    </a:lnTo>
                    <a:lnTo>
                      <a:pt x="2264" y="822"/>
                    </a:lnTo>
                    <a:lnTo>
                      <a:pt x="2255" y="876"/>
                    </a:lnTo>
                    <a:lnTo>
                      <a:pt x="2252" y="932"/>
                    </a:lnTo>
                    <a:lnTo>
                      <a:pt x="2255" y="992"/>
                    </a:lnTo>
                    <a:lnTo>
                      <a:pt x="2265" y="1048"/>
                    </a:lnTo>
                    <a:lnTo>
                      <a:pt x="2282" y="1103"/>
                    </a:lnTo>
                    <a:lnTo>
                      <a:pt x="2305" y="1154"/>
                    </a:lnTo>
                    <a:lnTo>
                      <a:pt x="2334" y="1202"/>
                    </a:lnTo>
                    <a:lnTo>
                      <a:pt x="2368" y="1247"/>
                    </a:lnTo>
                    <a:lnTo>
                      <a:pt x="2406" y="1286"/>
                    </a:lnTo>
                    <a:lnTo>
                      <a:pt x="2449" y="1322"/>
                    </a:lnTo>
                    <a:lnTo>
                      <a:pt x="2496" y="1352"/>
                    </a:lnTo>
                    <a:lnTo>
                      <a:pt x="2546" y="1377"/>
                    </a:lnTo>
                    <a:lnTo>
                      <a:pt x="2523" y="1403"/>
                    </a:lnTo>
                    <a:lnTo>
                      <a:pt x="2503" y="1388"/>
                    </a:lnTo>
                    <a:lnTo>
                      <a:pt x="2482" y="1377"/>
                    </a:lnTo>
                    <a:lnTo>
                      <a:pt x="2458" y="1370"/>
                    </a:lnTo>
                    <a:lnTo>
                      <a:pt x="2433" y="1367"/>
                    </a:lnTo>
                    <a:lnTo>
                      <a:pt x="2413" y="1369"/>
                    </a:lnTo>
                    <a:lnTo>
                      <a:pt x="2394" y="1373"/>
                    </a:lnTo>
                    <a:lnTo>
                      <a:pt x="2284" y="1407"/>
                    </a:lnTo>
                    <a:lnTo>
                      <a:pt x="2283" y="1408"/>
                    </a:lnTo>
                    <a:lnTo>
                      <a:pt x="2234" y="1427"/>
                    </a:lnTo>
                    <a:lnTo>
                      <a:pt x="2190" y="1451"/>
                    </a:lnTo>
                    <a:lnTo>
                      <a:pt x="2149" y="1479"/>
                    </a:lnTo>
                    <a:lnTo>
                      <a:pt x="2112" y="1512"/>
                    </a:lnTo>
                    <a:lnTo>
                      <a:pt x="2079" y="1548"/>
                    </a:lnTo>
                    <a:lnTo>
                      <a:pt x="2050" y="1588"/>
                    </a:lnTo>
                    <a:lnTo>
                      <a:pt x="2027" y="1631"/>
                    </a:lnTo>
                    <a:lnTo>
                      <a:pt x="2007" y="1677"/>
                    </a:lnTo>
                    <a:lnTo>
                      <a:pt x="1993" y="1725"/>
                    </a:lnTo>
                    <a:lnTo>
                      <a:pt x="1984" y="1773"/>
                    </a:lnTo>
                    <a:lnTo>
                      <a:pt x="1981" y="1826"/>
                    </a:lnTo>
                    <a:lnTo>
                      <a:pt x="1981" y="2494"/>
                    </a:lnTo>
                    <a:lnTo>
                      <a:pt x="1984" y="2519"/>
                    </a:lnTo>
                    <a:lnTo>
                      <a:pt x="1991" y="2544"/>
                    </a:lnTo>
                    <a:lnTo>
                      <a:pt x="2003" y="2567"/>
                    </a:lnTo>
                    <a:lnTo>
                      <a:pt x="2042" y="2626"/>
                    </a:lnTo>
                    <a:lnTo>
                      <a:pt x="112" y="2626"/>
                    </a:lnTo>
                    <a:lnTo>
                      <a:pt x="87" y="2624"/>
                    </a:lnTo>
                    <a:lnTo>
                      <a:pt x="64" y="2616"/>
                    </a:lnTo>
                    <a:lnTo>
                      <a:pt x="43" y="2602"/>
                    </a:lnTo>
                    <a:lnTo>
                      <a:pt x="25" y="2584"/>
                    </a:lnTo>
                    <a:lnTo>
                      <a:pt x="11" y="2563"/>
                    </a:lnTo>
                    <a:lnTo>
                      <a:pt x="3" y="2540"/>
                    </a:lnTo>
                    <a:lnTo>
                      <a:pt x="0" y="2514"/>
                    </a:lnTo>
                    <a:lnTo>
                      <a:pt x="0" y="111"/>
                    </a:lnTo>
                    <a:lnTo>
                      <a:pt x="3" y="86"/>
                    </a:lnTo>
                    <a:lnTo>
                      <a:pt x="11" y="62"/>
                    </a:lnTo>
                    <a:lnTo>
                      <a:pt x="25" y="42"/>
                    </a:lnTo>
                    <a:lnTo>
                      <a:pt x="43" y="24"/>
                    </a:lnTo>
                    <a:lnTo>
                      <a:pt x="64" y="10"/>
                    </a:lnTo>
                    <a:lnTo>
                      <a:pt x="87" y="2"/>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266">
                <a:extLst>
                  <a:ext uri="{FF2B5EF4-FFF2-40B4-BE49-F238E27FC236}">
                    <a16:creationId xmlns:a16="http://schemas.microsoft.com/office/drawing/2014/main" id="{E48D9F93-EB09-7C6E-A9F4-1DEB1B078F1F}"/>
                  </a:ext>
                </a:extLst>
              </p:cNvPr>
              <p:cNvSpPr>
                <a:spLocks/>
              </p:cNvSpPr>
              <p:nvPr/>
            </p:nvSpPr>
            <p:spPr bwMode="auto">
              <a:xfrm>
                <a:off x="5316" y="2030"/>
                <a:ext cx="351" cy="350"/>
              </a:xfrm>
              <a:custGeom>
                <a:avLst/>
                <a:gdLst>
                  <a:gd name="T0" fmla="*/ 350 w 702"/>
                  <a:gd name="T1" fmla="*/ 0 h 701"/>
                  <a:gd name="T2" fmla="*/ 398 w 702"/>
                  <a:gd name="T3" fmla="*/ 2 h 701"/>
                  <a:gd name="T4" fmla="*/ 444 w 702"/>
                  <a:gd name="T5" fmla="*/ 12 h 701"/>
                  <a:gd name="T6" fmla="*/ 487 w 702"/>
                  <a:gd name="T7" fmla="*/ 27 h 701"/>
                  <a:gd name="T8" fmla="*/ 528 w 702"/>
                  <a:gd name="T9" fmla="*/ 48 h 701"/>
                  <a:gd name="T10" fmla="*/ 565 w 702"/>
                  <a:gd name="T11" fmla="*/ 73 h 701"/>
                  <a:gd name="T12" fmla="*/ 598 w 702"/>
                  <a:gd name="T13" fmla="*/ 102 h 701"/>
                  <a:gd name="T14" fmla="*/ 629 w 702"/>
                  <a:gd name="T15" fmla="*/ 136 h 701"/>
                  <a:gd name="T16" fmla="*/ 653 w 702"/>
                  <a:gd name="T17" fmla="*/ 173 h 701"/>
                  <a:gd name="T18" fmla="*/ 674 w 702"/>
                  <a:gd name="T19" fmla="*/ 214 h 701"/>
                  <a:gd name="T20" fmla="*/ 689 w 702"/>
                  <a:gd name="T21" fmla="*/ 258 h 701"/>
                  <a:gd name="T22" fmla="*/ 698 w 702"/>
                  <a:gd name="T23" fmla="*/ 303 h 701"/>
                  <a:gd name="T24" fmla="*/ 702 w 702"/>
                  <a:gd name="T25" fmla="*/ 350 h 701"/>
                  <a:gd name="T26" fmla="*/ 698 w 702"/>
                  <a:gd name="T27" fmla="*/ 398 h 701"/>
                  <a:gd name="T28" fmla="*/ 689 w 702"/>
                  <a:gd name="T29" fmla="*/ 443 h 701"/>
                  <a:gd name="T30" fmla="*/ 674 w 702"/>
                  <a:gd name="T31" fmla="*/ 487 h 701"/>
                  <a:gd name="T32" fmla="*/ 653 w 702"/>
                  <a:gd name="T33" fmla="*/ 527 h 701"/>
                  <a:gd name="T34" fmla="*/ 629 w 702"/>
                  <a:gd name="T35" fmla="*/ 565 h 701"/>
                  <a:gd name="T36" fmla="*/ 598 w 702"/>
                  <a:gd name="T37" fmla="*/ 599 h 701"/>
                  <a:gd name="T38" fmla="*/ 565 w 702"/>
                  <a:gd name="T39" fmla="*/ 628 h 701"/>
                  <a:gd name="T40" fmla="*/ 528 w 702"/>
                  <a:gd name="T41" fmla="*/ 653 h 701"/>
                  <a:gd name="T42" fmla="*/ 487 w 702"/>
                  <a:gd name="T43" fmla="*/ 674 h 701"/>
                  <a:gd name="T44" fmla="*/ 444 w 702"/>
                  <a:gd name="T45" fmla="*/ 689 h 701"/>
                  <a:gd name="T46" fmla="*/ 398 w 702"/>
                  <a:gd name="T47" fmla="*/ 698 h 701"/>
                  <a:gd name="T48" fmla="*/ 350 w 702"/>
                  <a:gd name="T49" fmla="*/ 701 h 701"/>
                  <a:gd name="T50" fmla="*/ 303 w 702"/>
                  <a:gd name="T51" fmla="*/ 698 h 701"/>
                  <a:gd name="T52" fmla="*/ 257 w 702"/>
                  <a:gd name="T53" fmla="*/ 689 h 701"/>
                  <a:gd name="T54" fmla="*/ 214 w 702"/>
                  <a:gd name="T55" fmla="*/ 674 h 701"/>
                  <a:gd name="T56" fmla="*/ 174 w 702"/>
                  <a:gd name="T57" fmla="*/ 653 h 701"/>
                  <a:gd name="T58" fmla="*/ 137 w 702"/>
                  <a:gd name="T59" fmla="*/ 628 h 701"/>
                  <a:gd name="T60" fmla="*/ 103 w 702"/>
                  <a:gd name="T61" fmla="*/ 599 h 701"/>
                  <a:gd name="T62" fmla="*/ 73 w 702"/>
                  <a:gd name="T63" fmla="*/ 565 h 701"/>
                  <a:gd name="T64" fmla="*/ 47 w 702"/>
                  <a:gd name="T65" fmla="*/ 527 h 701"/>
                  <a:gd name="T66" fmla="*/ 28 w 702"/>
                  <a:gd name="T67" fmla="*/ 487 h 701"/>
                  <a:gd name="T68" fmla="*/ 13 w 702"/>
                  <a:gd name="T69" fmla="*/ 443 h 701"/>
                  <a:gd name="T70" fmla="*/ 3 w 702"/>
                  <a:gd name="T71" fmla="*/ 398 h 701"/>
                  <a:gd name="T72" fmla="*/ 0 w 702"/>
                  <a:gd name="T73" fmla="*/ 350 h 701"/>
                  <a:gd name="T74" fmla="*/ 3 w 702"/>
                  <a:gd name="T75" fmla="*/ 303 h 701"/>
                  <a:gd name="T76" fmla="*/ 13 w 702"/>
                  <a:gd name="T77" fmla="*/ 258 h 701"/>
                  <a:gd name="T78" fmla="*/ 28 w 702"/>
                  <a:gd name="T79" fmla="*/ 214 h 701"/>
                  <a:gd name="T80" fmla="*/ 47 w 702"/>
                  <a:gd name="T81" fmla="*/ 173 h 701"/>
                  <a:gd name="T82" fmla="*/ 73 w 702"/>
                  <a:gd name="T83" fmla="*/ 136 h 701"/>
                  <a:gd name="T84" fmla="*/ 103 w 702"/>
                  <a:gd name="T85" fmla="*/ 102 h 701"/>
                  <a:gd name="T86" fmla="*/ 137 w 702"/>
                  <a:gd name="T87" fmla="*/ 73 h 701"/>
                  <a:gd name="T88" fmla="*/ 174 w 702"/>
                  <a:gd name="T89" fmla="*/ 48 h 701"/>
                  <a:gd name="T90" fmla="*/ 214 w 702"/>
                  <a:gd name="T91" fmla="*/ 27 h 701"/>
                  <a:gd name="T92" fmla="*/ 257 w 702"/>
                  <a:gd name="T93" fmla="*/ 12 h 701"/>
                  <a:gd name="T94" fmla="*/ 303 w 702"/>
                  <a:gd name="T95" fmla="*/ 2 h 701"/>
                  <a:gd name="T96" fmla="*/ 350 w 702"/>
                  <a:gd name="T97"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2" h="701">
                    <a:moveTo>
                      <a:pt x="350" y="0"/>
                    </a:moveTo>
                    <a:lnTo>
                      <a:pt x="398" y="2"/>
                    </a:lnTo>
                    <a:lnTo>
                      <a:pt x="444" y="12"/>
                    </a:lnTo>
                    <a:lnTo>
                      <a:pt x="487" y="27"/>
                    </a:lnTo>
                    <a:lnTo>
                      <a:pt x="528" y="48"/>
                    </a:lnTo>
                    <a:lnTo>
                      <a:pt x="565" y="73"/>
                    </a:lnTo>
                    <a:lnTo>
                      <a:pt x="598" y="102"/>
                    </a:lnTo>
                    <a:lnTo>
                      <a:pt x="629" y="136"/>
                    </a:lnTo>
                    <a:lnTo>
                      <a:pt x="653" y="173"/>
                    </a:lnTo>
                    <a:lnTo>
                      <a:pt x="674" y="214"/>
                    </a:lnTo>
                    <a:lnTo>
                      <a:pt x="689" y="258"/>
                    </a:lnTo>
                    <a:lnTo>
                      <a:pt x="698" y="303"/>
                    </a:lnTo>
                    <a:lnTo>
                      <a:pt x="702" y="350"/>
                    </a:lnTo>
                    <a:lnTo>
                      <a:pt x="698" y="398"/>
                    </a:lnTo>
                    <a:lnTo>
                      <a:pt x="689" y="443"/>
                    </a:lnTo>
                    <a:lnTo>
                      <a:pt x="674" y="487"/>
                    </a:lnTo>
                    <a:lnTo>
                      <a:pt x="653" y="527"/>
                    </a:lnTo>
                    <a:lnTo>
                      <a:pt x="629" y="565"/>
                    </a:lnTo>
                    <a:lnTo>
                      <a:pt x="598" y="599"/>
                    </a:lnTo>
                    <a:lnTo>
                      <a:pt x="565" y="628"/>
                    </a:lnTo>
                    <a:lnTo>
                      <a:pt x="528" y="653"/>
                    </a:lnTo>
                    <a:lnTo>
                      <a:pt x="487" y="674"/>
                    </a:lnTo>
                    <a:lnTo>
                      <a:pt x="444" y="689"/>
                    </a:lnTo>
                    <a:lnTo>
                      <a:pt x="398" y="698"/>
                    </a:lnTo>
                    <a:lnTo>
                      <a:pt x="350" y="701"/>
                    </a:lnTo>
                    <a:lnTo>
                      <a:pt x="303" y="698"/>
                    </a:lnTo>
                    <a:lnTo>
                      <a:pt x="257" y="689"/>
                    </a:lnTo>
                    <a:lnTo>
                      <a:pt x="214" y="674"/>
                    </a:lnTo>
                    <a:lnTo>
                      <a:pt x="174" y="653"/>
                    </a:lnTo>
                    <a:lnTo>
                      <a:pt x="137" y="628"/>
                    </a:lnTo>
                    <a:lnTo>
                      <a:pt x="103" y="599"/>
                    </a:lnTo>
                    <a:lnTo>
                      <a:pt x="73" y="565"/>
                    </a:lnTo>
                    <a:lnTo>
                      <a:pt x="47" y="527"/>
                    </a:lnTo>
                    <a:lnTo>
                      <a:pt x="28" y="487"/>
                    </a:lnTo>
                    <a:lnTo>
                      <a:pt x="13" y="443"/>
                    </a:lnTo>
                    <a:lnTo>
                      <a:pt x="3" y="398"/>
                    </a:lnTo>
                    <a:lnTo>
                      <a:pt x="0" y="350"/>
                    </a:lnTo>
                    <a:lnTo>
                      <a:pt x="3" y="303"/>
                    </a:lnTo>
                    <a:lnTo>
                      <a:pt x="13" y="258"/>
                    </a:lnTo>
                    <a:lnTo>
                      <a:pt x="28" y="214"/>
                    </a:lnTo>
                    <a:lnTo>
                      <a:pt x="47" y="173"/>
                    </a:lnTo>
                    <a:lnTo>
                      <a:pt x="73" y="136"/>
                    </a:lnTo>
                    <a:lnTo>
                      <a:pt x="103" y="102"/>
                    </a:lnTo>
                    <a:lnTo>
                      <a:pt x="137" y="73"/>
                    </a:lnTo>
                    <a:lnTo>
                      <a:pt x="174" y="48"/>
                    </a:lnTo>
                    <a:lnTo>
                      <a:pt x="214" y="27"/>
                    </a:lnTo>
                    <a:lnTo>
                      <a:pt x="257" y="12"/>
                    </a:lnTo>
                    <a:lnTo>
                      <a:pt x="303" y="2"/>
                    </a:lnTo>
                    <a:lnTo>
                      <a:pt x="3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267">
                <a:extLst>
                  <a:ext uri="{FF2B5EF4-FFF2-40B4-BE49-F238E27FC236}">
                    <a16:creationId xmlns:a16="http://schemas.microsoft.com/office/drawing/2014/main" id="{75D229D9-18BB-AC74-27D8-C76FD0C6938A}"/>
                  </a:ext>
                </a:extLst>
              </p:cNvPr>
              <p:cNvSpPr>
                <a:spLocks/>
              </p:cNvSpPr>
              <p:nvPr/>
            </p:nvSpPr>
            <p:spPr bwMode="auto">
              <a:xfrm>
                <a:off x="5181" y="2489"/>
                <a:ext cx="621" cy="1152"/>
              </a:xfrm>
              <a:custGeom>
                <a:avLst/>
                <a:gdLst>
                  <a:gd name="T0" fmla="*/ 922 w 1242"/>
                  <a:gd name="T1" fmla="*/ 0 h 2305"/>
                  <a:gd name="T2" fmla="*/ 1031 w 1242"/>
                  <a:gd name="T3" fmla="*/ 33 h 2305"/>
                  <a:gd name="T4" fmla="*/ 1032 w 1242"/>
                  <a:gd name="T5" fmla="*/ 33 h 2305"/>
                  <a:gd name="T6" fmla="*/ 1073 w 1242"/>
                  <a:gd name="T7" fmla="*/ 50 h 2305"/>
                  <a:gd name="T8" fmla="*/ 1109 w 1242"/>
                  <a:gd name="T9" fmla="*/ 72 h 2305"/>
                  <a:gd name="T10" fmla="*/ 1142 w 1242"/>
                  <a:gd name="T11" fmla="*/ 98 h 2305"/>
                  <a:gd name="T12" fmla="*/ 1171 w 1242"/>
                  <a:gd name="T13" fmla="*/ 128 h 2305"/>
                  <a:gd name="T14" fmla="*/ 1196 w 1242"/>
                  <a:gd name="T15" fmla="*/ 162 h 2305"/>
                  <a:gd name="T16" fmla="*/ 1215 w 1242"/>
                  <a:gd name="T17" fmla="*/ 199 h 2305"/>
                  <a:gd name="T18" fmla="*/ 1230 w 1242"/>
                  <a:gd name="T19" fmla="*/ 239 h 2305"/>
                  <a:gd name="T20" fmla="*/ 1238 w 1242"/>
                  <a:gd name="T21" fmla="*/ 280 h 2305"/>
                  <a:gd name="T22" fmla="*/ 1242 w 1242"/>
                  <a:gd name="T23" fmla="*/ 323 h 2305"/>
                  <a:gd name="T24" fmla="*/ 1242 w 1242"/>
                  <a:gd name="T25" fmla="*/ 994 h 2305"/>
                  <a:gd name="T26" fmla="*/ 996 w 1242"/>
                  <a:gd name="T27" fmla="*/ 1368 h 2305"/>
                  <a:gd name="T28" fmla="*/ 996 w 1242"/>
                  <a:gd name="T29" fmla="*/ 2274 h 2305"/>
                  <a:gd name="T30" fmla="*/ 994 w 1242"/>
                  <a:gd name="T31" fmla="*/ 2286 h 2305"/>
                  <a:gd name="T32" fmla="*/ 987 w 1242"/>
                  <a:gd name="T33" fmla="*/ 2296 h 2305"/>
                  <a:gd name="T34" fmla="*/ 977 w 1242"/>
                  <a:gd name="T35" fmla="*/ 2302 h 2305"/>
                  <a:gd name="T36" fmla="*/ 966 w 1242"/>
                  <a:gd name="T37" fmla="*/ 2305 h 2305"/>
                  <a:gd name="T38" fmla="*/ 276 w 1242"/>
                  <a:gd name="T39" fmla="*/ 2305 h 2305"/>
                  <a:gd name="T40" fmla="*/ 264 w 1242"/>
                  <a:gd name="T41" fmla="*/ 2302 h 2305"/>
                  <a:gd name="T42" fmla="*/ 254 w 1242"/>
                  <a:gd name="T43" fmla="*/ 2296 h 2305"/>
                  <a:gd name="T44" fmla="*/ 248 w 1242"/>
                  <a:gd name="T45" fmla="*/ 2286 h 2305"/>
                  <a:gd name="T46" fmla="*/ 245 w 1242"/>
                  <a:gd name="T47" fmla="*/ 2274 h 2305"/>
                  <a:gd name="T48" fmla="*/ 245 w 1242"/>
                  <a:gd name="T49" fmla="*/ 1368 h 2305"/>
                  <a:gd name="T50" fmla="*/ 0 w 1242"/>
                  <a:gd name="T51" fmla="*/ 994 h 2305"/>
                  <a:gd name="T52" fmla="*/ 0 w 1242"/>
                  <a:gd name="T53" fmla="*/ 326 h 2305"/>
                  <a:gd name="T54" fmla="*/ 2 w 1242"/>
                  <a:gd name="T55" fmla="*/ 282 h 2305"/>
                  <a:gd name="T56" fmla="*/ 11 w 1242"/>
                  <a:gd name="T57" fmla="*/ 240 h 2305"/>
                  <a:gd name="T58" fmla="*/ 26 w 1242"/>
                  <a:gd name="T59" fmla="*/ 200 h 2305"/>
                  <a:gd name="T60" fmla="*/ 46 w 1242"/>
                  <a:gd name="T61" fmla="*/ 163 h 2305"/>
                  <a:gd name="T62" fmla="*/ 70 w 1242"/>
                  <a:gd name="T63" fmla="*/ 128 h 2305"/>
                  <a:gd name="T64" fmla="*/ 99 w 1242"/>
                  <a:gd name="T65" fmla="*/ 98 h 2305"/>
                  <a:gd name="T66" fmla="*/ 132 w 1242"/>
                  <a:gd name="T67" fmla="*/ 72 h 2305"/>
                  <a:gd name="T68" fmla="*/ 169 w 1242"/>
                  <a:gd name="T69" fmla="*/ 51 h 2305"/>
                  <a:gd name="T70" fmla="*/ 209 w 1242"/>
                  <a:gd name="T71" fmla="*/ 33 h 2305"/>
                  <a:gd name="T72" fmla="*/ 320 w 1242"/>
                  <a:gd name="T73" fmla="*/ 1 h 2305"/>
                  <a:gd name="T74" fmla="*/ 549 w 1242"/>
                  <a:gd name="T75" fmla="*/ 630 h 2305"/>
                  <a:gd name="T76" fmla="*/ 558 w 1242"/>
                  <a:gd name="T77" fmla="*/ 647 h 2305"/>
                  <a:gd name="T78" fmla="*/ 570 w 1242"/>
                  <a:gd name="T79" fmla="*/ 662 h 2305"/>
                  <a:gd name="T80" fmla="*/ 585 w 1242"/>
                  <a:gd name="T81" fmla="*/ 672 h 2305"/>
                  <a:gd name="T82" fmla="*/ 604 w 1242"/>
                  <a:gd name="T83" fmla="*/ 679 h 2305"/>
                  <a:gd name="T84" fmla="*/ 622 w 1242"/>
                  <a:gd name="T85" fmla="*/ 682 h 2305"/>
                  <a:gd name="T86" fmla="*/ 641 w 1242"/>
                  <a:gd name="T87" fmla="*/ 679 h 2305"/>
                  <a:gd name="T88" fmla="*/ 657 w 1242"/>
                  <a:gd name="T89" fmla="*/ 672 h 2305"/>
                  <a:gd name="T90" fmla="*/ 671 w 1242"/>
                  <a:gd name="T91" fmla="*/ 662 h 2305"/>
                  <a:gd name="T92" fmla="*/ 683 w 1242"/>
                  <a:gd name="T93" fmla="*/ 649 h 2305"/>
                  <a:gd name="T94" fmla="*/ 691 w 1242"/>
                  <a:gd name="T95" fmla="*/ 633 h 2305"/>
                  <a:gd name="T96" fmla="*/ 922 w 1242"/>
                  <a:gd name="T97" fmla="*/ 0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42" h="2305">
                    <a:moveTo>
                      <a:pt x="922" y="0"/>
                    </a:moveTo>
                    <a:lnTo>
                      <a:pt x="1031" y="33"/>
                    </a:lnTo>
                    <a:lnTo>
                      <a:pt x="1032" y="33"/>
                    </a:lnTo>
                    <a:lnTo>
                      <a:pt x="1073" y="50"/>
                    </a:lnTo>
                    <a:lnTo>
                      <a:pt x="1109" y="72"/>
                    </a:lnTo>
                    <a:lnTo>
                      <a:pt x="1142" y="98"/>
                    </a:lnTo>
                    <a:lnTo>
                      <a:pt x="1171" y="128"/>
                    </a:lnTo>
                    <a:lnTo>
                      <a:pt x="1196" y="162"/>
                    </a:lnTo>
                    <a:lnTo>
                      <a:pt x="1215" y="199"/>
                    </a:lnTo>
                    <a:lnTo>
                      <a:pt x="1230" y="239"/>
                    </a:lnTo>
                    <a:lnTo>
                      <a:pt x="1238" y="280"/>
                    </a:lnTo>
                    <a:lnTo>
                      <a:pt x="1242" y="323"/>
                    </a:lnTo>
                    <a:lnTo>
                      <a:pt x="1242" y="994"/>
                    </a:lnTo>
                    <a:lnTo>
                      <a:pt x="996" y="1368"/>
                    </a:lnTo>
                    <a:lnTo>
                      <a:pt x="996" y="2274"/>
                    </a:lnTo>
                    <a:lnTo>
                      <a:pt x="994" y="2286"/>
                    </a:lnTo>
                    <a:lnTo>
                      <a:pt x="987" y="2296"/>
                    </a:lnTo>
                    <a:lnTo>
                      <a:pt x="977" y="2302"/>
                    </a:lnTo>
                    <a:lnTo>
                      <a:pt x="966" y="2305"/>
                    </a:lnTo>
                    <a:lnTo>
                      <a:pt x="276" y="2305"/>
                    </a:lnTo>
                    <a:lnTo>
                      <a:pt x="264" y="2302"/>
                    </a:lnTo>
                    <a:lnTo>
                      <a:pt x="254" y="2296"/>
                    </a:lnTo>
                    <a:lnTo>
                      <a:pt x="248" y="2286"/>
                    </a:lnTo>
                    <a:lnTo>
                      <a:pt x="245" y="2274"/>
                    </a:lnTo>
                    <a:lnTo>
                      <a:pt x="245" y="1368"/>
                    </a:lnTo>
                    <a:lnTo>
                      <a:pt x="0" y="994"/>
                    </a:lnTo>
                    <a:lnTo>
                      <a:pt x="0" y="326"/>
                    </a:lnTo>
                    <a:lnTo>
                      <a:pt x="2" y="282"/>
                    </a:lnTo>
                    <a:lnTo>
                      <a:pt x="11" y="240"/>
                    </a:lnTo>
                    <a:lnTo>
                      <a:pt x="26" y="200"/>
                    </a:lnTo>
                    <a:lnTo>
                      <a:pt x="46" y="163"/>
                    </a:lnTo>
                    <a:lnTo>
                      <a:pt x="70" y="128"/>
                    </a:lnTo>
                    <a:lnTo>
                      <a:pt x="99" y="98"/>
                    </a:lnTo>
                    <a:lnTo>
                      <a:pt x="132" y="72"/>
                    </a:lnTo>
                    <a:lnTo>
                      <a:pt x="169" y="51"/>
                    </a:lnTo>
                    <a:lnTo>
                      <a:pt x="209" y="33"/>
                    </a:lnTo>
                    <a:lnTo>
                      <a:pt x="320" y="1"/>
                    </a:lnTo>
                    <a:lnTo>
                      <a:pt x="549" y="630"/>
                    </a:lnTo>
                    <a:lnTo>
                      <a:pt x="558" y="647"/>
                    </a:lnTo>
                    <a:lnTo>
                      <a:pt x="570" y="662"/>
                    </a:lnTo>
                    <a:lnTo>
                      <a:pt x="585" y="672"/>
                    </a:lnTo>
                    <a:lnTo>
                      <a:pt x="604" y="679"/>
                    </a:lnTo>
                    <a:lnTo>
                      <a:pt x="622" y="682"/>
                    </a:lnTo>
                    <a:lnTo>
                      <a:pt x="641" y="679"/>
                    </a:lnTo>
                    <a:lnTo>
                      <a:pt x="657" y="672"/>
                    </a:lnTo>
                    <a:lnTo>
                      <a:pt x="671" y="662"/>
                    </a:lnTo>
                    <a:lnTo>
                      <a:pt x="683" y="649"/>
                    </a:lnTo>
                    <a:lnTo>
                      <a:pt x="691" y="633"/>
                    </a:lnTo>
                    <a:lnTo>
                      <a:pt x="9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268">
                <a:extLst>
                  <a:ext uri="{FF2B5EF4-FFF2-40B4-BE49-F238E27FC236}">
                    <a16:creationId xmlns:a16="http://schemas.microsoft.com/office/drawing/2014/main" id="{89B27DC5-648A-60AF-2F8B-A8AC5AC17969}"/>
                  </a:ext>
                </a:extLst>
              </p:cNvPr>
              <p:cNvSpPr>
                <a:spLocks/>
              </p:cNvSpPr>
              <p:nvPr/>
            </p:nvSpPr>
            <p:spPr bwMode="auto">
              <a:xfrm>
                <a:off x="5440" y="2486"/>
                <a:ext cx="103" cy="265"/>
              </a:xfrm>
              <a:custGeom>
                <a:avLst/>
                <a:gdLst>
                  <a:gd name="T0" fmla="*/ 51 w 206"/>
                  <a:gd name="T1" fmla="*/ 0 h 530"/>
                  <a:gd name="T2" fmla="*/ 157 w 206"/>
                  <a:gd name="T3" fmla="*/ 0 h 530"/>
                  <a:gd name="T4" fmla="*/ 170 w 206"/>
                  <a:gd name="T5" fmla="*/ 2 h 530"/>
                  <a:gd name="T6" fmla="*/ 183 w 206"/>
                  <a:gd name="T7" fmla="*/ 7 h 530"/>
                  <a:gd name="T8" fmla="*/ 194 w 206"/>
                  <a:gd name="T9" fmla="*/ 16 h 530"/>
                  <a:gd name="T10" fmla="*/ 203 w 206"/>
                  <a:gd name="T11" fmla="*/ 29 h 530"/>
                  <a:gd name="T12" fmla="*/ 206 w 206"/>
                  <a:gd name="T13" fmla="*/ 44 h 530"/>
                  <a:gd name="T14" fmla="*/ 206 w 206"/>
                  <a:gd name="T15" fmla="*/ 59 h 530"/>
                  <a:gd name="T16" fmla="*/ 201 w 206"/>
                  <a:gd name="T17" fmla="*/ 74 h 530"/>
                  <a:gd name="T18" fmla="*/ 144 w 206"/>
                  <a:gd name="T19" fmla="*/ 159 h 530"/>
                  <a:gd name="T20" fmla="*/ 170 w 206"/>
                  <a:gd name="T21" fmla="*/ 382 h 530"/>
                  <a:gd name="T22" fmla="*/ 118 w 206"/>
                  <a:gd name="T23" fmla="*/ 521 h 530"/>
                  <a:gd name="T24" fmla="*/ 114 w 206"/>
                  <a:gd name="T25" fmla="*/ 527 h 530"/>
                  <a:gd name="T26" fmla="*/ 108 w 206"/>
                  <a:gd name="T27" fmla="*/ 530 h 530"/>
                  <a:gd name="T28" fmla="*/ 100 w 206"/>
                  <a:gd name="T29" fmla="*/ 530 h 530"/>
                  <a:gd name="T30" fmla="*/ 93 w 206"/>
                  <a:gd name="T31" fmla="*/ 527 h 530"/>
                  <a:gd name="T32" fmla="*/ 88 w 206"/>
                  <a:gd name="T33" fmla="*/ 521 h 530"/>
                  <a:gd name="T34" fmla="*/ 37 w 206"/>
                  <a:gd name="T35" fmla="*/ 382 h 530"/>
                  <a:gd name="T36" fmla="*/ 63 w 206"/>
                  <a:gd name="T37" fmla="*/ 159 h 530"/>
                  <a:gd name="T38" fmla="*/ 7 w 206"/>
                  <a:gd name="T39" fmla="*/ 74 h 530"/>
                  <a:gd name="T40" fmla="*/ 1 w 206"/>
                  <a:gd name="T41" fmla="*/ 59 h 530"/>
                  <a:gd name="T42" fmla="*/ 0 w 206"/>
                  <a:gd name="T43" fmla="*/ 44 h 530"/>
                  <a:gd name="T44" fmla="*/ 5 w 206"/>
                  <a:gd name="T45" fmla="*/ 29 h 530"/>
                  <a:gd name="T46" fmla="*/ 13 w 206"/>
                  <a:gd name="T47" fmla="*/ 16 h 530"/>
                  <a:gd name="T48" fmla="*/ 24 w 206"/>
                  <a:gd name="T49" fmla="*/ 7 h 530"/>
                  <a:gd name="T50" fmla="*/ 37 w 206"/>
                  <a:gd name="T51" fmla="*/ 2 h 530"/>
                  <a:gd name="T52" fmla="*/ 51 w 206"/>
                  <a:gd name="T53"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6" h="530">
                    <a:moveTo>
                      <a:pt x="51" y="0"/>
                    </a:moveTo>
                    <a:lnTo>
                      <a:pt x="157" y="0"/>
                    </a:lnTo>
                    <a:lnTo>
                      <a:pt x="170" y="2"/>
                    </a:lnTo>
                    <a:lnTo>
                      <a:pt x="183" y="7"/>
                    </a:lnTo>
                    <a:lnTo>
                      <a:pt x="194" y="16"/>
                    </a:lnTo>
                    <a:lnTo>
                      <a:pt x="203" y="29"/>
                    </a:lnTo>
                    <a:lnTo>
                      <a:pt x="206" y="44"/>
                    </a:lnTo>
                    <a:lnTo>
                      <a:pt x="206" y="59"/>
                    </a:lnTo>
                    <a:lnTo>
                      <a:pt x="201" y="74"/>
                    </a:lnTo>
                    <a:lnTo>
                      <a:pt x="144" y="159"/>
                    </a:lnTo>
                    <a:lnTo>
                      <a:pt x="170" y="382"/>
                    </a:lnTo>
                    <a:lnTo>
                      <a:pt x="118" y="521"/>
                    </a:lnTo>
                    <a:lnTo>
                      <a:pt x="114" y="527"/>
                    </a:lnTo>
                    <a:lnTo>
                      <a:pt x="108" y="530"/>
                    </a:lnTo>
                    <a:lnTo>
                      <a:pt x="100" y="530"/>
                    </a:lnTo>
                    <a:lnTo>
                      <a:pt x="93" y="527"/>
                    </a:lnTo>
                    <a:lnTo>
                      <a:pt x="88" y="521"/>
                    </a:lnTo>
                    <a:lnTo>
                      <a:pt x="37" y="382"/>
                    </a:lnTo>
                    <a:lnTo>
                      <a:pt x="63" y="159"/>
                    </a:lnTo>
                    <a:lnTo>
                      <a:pt x="7" y="74"/>
                    </a:lnTo>
                    <a:lnTo>
                      <a:pt x="1" y="59"/>
                    </a:lnTo>
                    <a:lnTo>
                      <a:pt x="0" y="44"/>
                    </a:lnTo>
                    <a:lnTo>
                      <a:pt x="5" y="29"/>
                    </a:lnTo>
                    <a:lnTo>
                      <a:pt x="13" y="16"/>
                    </a:lnTo>
                    <a:lnTo>
                      <a:pt x="24" y="7"/>
                    </a:lnTo>
                    <a:lnTo>
                      <a:pt x="37" y="2"/>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58" name="Group 57">
            <a:extLst>
              <a:ext uri="{FF2B5EF4-FFF2-40B4-BE49-F238E27FC236}">
                <a16:creationId xmlns:a16="http://schemas.microsoft.com/office/drawing/2014/main" id="{03994914-74CE-182D-56CB-11204B1A34DE}"/>
              </a:ext>
            </a:extLst>
          </p:cNvPr>
          <p:cNvGrpSpPr/>
          <p:nvPr/>
        </p:nvGrpSpPr>
        <p:grpSpPr>
          <a:xfrm>
            <a:off x="4106821" y="2964832"/>
            <a:ext cx="3606800" cy="927101"/>
            <a:chOff x="4292600" y="2927447"/>
            <a:chExt cx="3606800" cy="927101"/>
          </a:xfrm>
        </p:grpSpPr>
        <p:grpSp>
          <p:nvGrpSpPr>
            <p:cNvPr id="59" name="Group 58">
              <a:extLst>
                <a:ext uri="{FF2B5EF4-FFF2-40B4-BE49-F238E27FC236}">
                  <a16:creationId xmlns:a16="http://schemas.microsoft.com/office/drawing/2014/main" id="{189E0BD2-52A7-FB55-FA33-8E3ED152C8CE}"/>
                </a:ext>
              </a:extLst>
            </p:cNvPr>
            <p:cNvGrpSpPr/>
            <p:nvPr/>
          </p:nvGrpSpPr>
          <p:grpSpPr>
            <a:xfrm>
              <a:off x="4294187" y="2927447"/>
              <a:ext cx="3597275" cy="927101"/>
              <a:chOff x="1920875" y="2979738"/>
              <a:chExt cx="3597275" cy="927101"/>
            </a:xfrm>
          </p:grpSpPr>
          <p:sp>
            <p:nvSpPr>
              <p:cNvPr id="61" name="Freeform 13">
                <a:extLst>
                  <a:ext uri="{FF2B5EF4-FFF2-40B4-BE49-F238E27FC236}">
                    <a16:creationId xmlns:a16="http://schemas.microsoft.com/office/drawing/2014/main" id="{B2411801-1779-EFFC-C183-5A4B12588DB1}"/>
                  </a:ext>
                </a:extLst>
              </p:cNvPr>
              <p:cNvSpPr>
                <a:spLocks/>
              </p:cNvSpPr>
              <p:nvPr/>
            </p:nvSpPr>
            <p:spPr bwMode="auto">
              <a:xfrm>
                <a:off x="1920875" y="2979738"/>
                <a:ext cx="3597275" cy="490538"/>
              </a:xfrm>
              <a:custGeom>
                <a:avLst/>
                <a:gdLst>
                  <a:gd name="T0" fmla="*/ 2036 w 2338"/>
                  <a:gd name="T1" fmla="*/ 0 h 319"/>
                  <a:gd name="T2" fmla="*/ 302 w 2338"/>
                  <a:gd name="T3" fmla="*/ 0 h 319"/>
                  <a:gd name="T4" fmla="*/ 0 w 2338"/>
                  <a:gd name="T5" fmla="*/ 301 h 319"/>
                  <a:gd name="T6" fmla="*/ 0 w 2338"/>
                  <a:gd name="T7" fmla="*/ 301 h 319"/>
                  <a:gd name="T8" fmla="*/ 1 w 2338"/>
                  <a:gd name="T9" fmla="*/ 319 h 319"/>
                  <a:gd name="T10" fmla="*/ 1169 w 2338"/>
                  <a:gd name="T11" fmla="*/ 319 h 319"/>
                  <a:gd name="T12" fmla="*/ 2337 w 2338"/>
                  <a:gd name="T13" fmla="*/ 319 h 319"/>
                  <a:gd name="T14" fmla="*/ 2338 w 2338"/>
                  <a:gd name="T15" fmla="*/ 301 h 319"/>
                  <a:gd name="T16" fmla="*/ 2338 w 2338"/>
                  <a:gd name="T17" fmla="*/ 301 h 319"/>
                  <a:gd name="T18" fmla="*/ 2036 w 2338"/>
                  <a:gd name="T19"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8" h="319">
                    <a:moveTo>
                      <a:pt x="2036" y="0"/>
                    </a:moveTo>
                    <a:cubicBezTo>
                      <a:pt x="302" y="0"/>
                      <a:pt x="302" y="0"/>
                      <a:pt x="302" y="0"/>
                    </a:cubicBezTo>
                    <a:cubicBezTo>
                      <a:pt x="136" y="0"/>
                      <a:pt x="0" y="136"/>
                      <a:pt x="0" y="301"/>
                    </a:cubicBezTo>
                    <a:cubicBezTo>
                      <a:pt x="0" y="301"/>
                      <a:pt x="0" y="301"/>
                      <a:pt x="0" y="301"/>
                    </a:cubicBezTo>
                    <a:cubicBezTo>
                      <a:pt x="0" y="307"/>
                      <a:pt x="1" y="313"/>
                      <a:pt x="1" y="319"/>
                    </a:cubicBezTo>
                    <a:cubicBezTo>
                      <a:pt x="1169" y="319"/>
                      <a:pt x="1169" y="319"/>
                      <a:pt x="1169" y="319"/>
                    </a:cubicBezTo>
                    <a:cubicBezTo>
                      <a:pt x="2337" y="319"/>
                      <a:pt x="2337" y="319"/>
                      <a:pt x="2337" y="319"/>
                    </a:cubicBezTo>
                    <a:cubicBezTo>
                      <a:pt x="2337" y="313"/>
                      <a:pt x="2338" y="307"/>
                      <a:pt x="2338" y="301"/>
                    </a:cubicBezTo>
                    <a:cubicBezTo>
                      <a:pt x="2338" y="301"/>
                      <a:pt x="2338" y="301"/>
                      <a:pt x="2338" y="301"/>
                    </a:cubicBezTo>
                    <a:cubicBezTo>
                      <a:pt x="2338" y="136"/>
                      <a:pt x="2202" y="0"/>
                      <a:pt x="2036" y="0"/>
                    </a:cubicBez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14">
                <a:extLst>
                  <a:ext uri="{FF2B5EF4-FFF2-40B4-BE49-F238E27FC236}">
                    <a16:creationId xmlns:a16="http://schemas.microsoft.com/office/drawing/2014/main" id="{9CF14A31-D7E1-4B4D-1EB1-B5610753A29A}"/>
                  </a:ext>
                </a:extLst>
              </p:cNvPr>
              <p:cNvSpPr>
                <a:spLocks/>
              </p:cNvSpPr>
              <p:nvPr/>
            </p:nvSpPr>
            <p:spPr bwMode="auto">
              <a:xfrm>
                <a:off x="3719513" y="3470276"/>
                <a:ext cx="1797050" cy="434975"/>
              </a:xfrm>
              <a:custGeom>
                <a:avLst/>
                <a:gdLst>
                  <a:gd name="T0" fmla="*/ 875 w 1168"/>
                  <a:gd name="T1" fmla="*/ 283 h 283"/>
                  <a:gd name="T2" fmla="*/ 1168 w 1168"/>
                  <a:gd name="T3" fmla="*/ 0 h 283"/>
                  <a:gd name="T4" fmla="*/ 0 w 1168"/>
                  <a:gd name="T5" fmla="*/ 0 h 283"/>
                  <a:gd name="T6" fmla="*/ 875 w 1168"/>
                  <a:gd name="T7" fmla="*/ 283 h 283"/>
                </a:gdLst>
                <a:ahLst/>
                <a:cxnLst>
                  <a:cxn ang="0">
                    <a:pos x="T0" y="T1"/>
                  </a:cxn>
                  <a:cxn ang="0">
                    <a:pos x="T2" y="T3"/>
                  </a:cxn>
                  <a:cxn ang="0">
                    <a:pos x="T4" y="T5"/>
                  </a:cxn>
                  <a:cxn ang="0">
                    <a:pos x="T6" y="T7"/>
                  </a:cxn>
                </a:cxnLst>
                <a:rect l="0" t="0" r="r" b="b"/>
                <a:pathLst>
                  <a:path w="1168" h="283">
                    <a:moveTo>
                      <a:pt x="875" y="283"/>
                    </a:moveTo>
                    <a:cubicBezTo>
                      <a:pt x="1032" y="279"/>
                      <a:pt x="1159" y="155"/>
                      <a:pt x="1168" y="0"/>
                    </a:cubicBezTo>
                    <a:cubicBezTo>
                      <a:pt x="0" y="0"/>
                      <a:pt x="0" y="0"/>
                      <a:pt x="0" y="0"/>
                    </a:cubicBezTo>
                    <a:lnTo>
                      <a:pt x="875" y="283"/>
                    </a:lnTo>
                    <a:close/>
                  </a:path>
                </a:pathLst>
              </a:custGeom>
              <a:solidFill>
                <a:srgbClr val="49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15">
                <a:extLst>
                  <a:ext uri="{FF2B5EF4-FFF2-40B4-BE49-F238E27FC236}">
                    <a16:creationId xmlns:a16="http://schemas.microsoft.com/office/drawing/2014/main" id="{3EF979EE-89BB-7A14-CD9B-E7E1E972C5C9}"/>
                  </a:ext>
                </a:extLst>
              </p:cNvPr>
              <p:cNvSpPr>
                <a:spLocks/>
              </p:cNvSpPr>
              <p:nvPr/>
            </p:nvSpPr>
            <p:spPr bwMode="auto">
              <a:xfrm>
                <a:off x="1922463" y="3470276"/>
                <a:ext cx="3143250" cy="436563"/>
              </a:xfrm>
              <a:custGeom>
                <a:avLst/>
                <a:gdLst>
                  <a:gd name="T0" fmla="*/ 0 w 2043"/>
                  <a:gd name="T1" fmla="*/ 0 h 284"/>
                  <a:gd name="T2" fmla="*/ 301 w 2043"/>
                  <a:gd name="T3" fmla="*/ 284 h 284"/>
                  <a:gd name="T4" fmla="*/ 2035 w 2043"/>
                  <a:gd name="T5" fmla="*/ 284 h 284"/>
                  <a:gd name="T6" fmla="*/ 2043 w 2043"/>
                  <a:gd name="T7" fmla="*/ 283 h 284"/>
                  <a:gd name="T8" fmla="*/ 1168 w 2043"/>
                  <a:gd name="T9" fmla="*/ 0 h 284"/>
                  <a:gd name="T10" fmla="*/ 0 w 2043"/>
                  <a:gd name="T11" fmla="*/ 0 h 284"/>
                </a:gdLst>
                <a:ahLst/>
                <a:cxnLst>
                  <a:cxn ang="0">
                    <a:pos x="T0" y="T1"/>
                  </a:cxn>
                  <a:cxn ang="0">
                    <a:pos x="T2" y="T3"/>
                  </a:cxn>
                  <a:cxn ang="0">
                    <a:pos x="T4" y="T5"/>
                  </a:cxn>
                  <a:cxn ang="0">
                    <a:pos x="T6" y="T7"/>
                  </a:cxn>
                  <a:cxn ang="0">
                    <a:pos x="T8" y="T9"/>
                  </a:cxn>
                  <a:cxn ang="0">
                    <a:pos x="T10" y="T11"/>
                  </a:cxn>
                </a:cxnLst>
                <a:rect l="0" t="0" r="r" b="b"/>
                <a:pathLst>
                  <a:path w="2043" h="284">
                    <a:moveTo>
                      <a:pt x="0" y="0"/>
                    </a:moveTo>
                    <a:cubicBezTo>
                      <a:pt x="9" y="158"/>
                      <a:pt x="141" y="284"/>
                      <a:pt x="301" y="284"/>
                    </a:cubicBezTo>
                    <a:cubicBezTo>
                      <a:pt x="2035" y="284"/>
                      <a:pt x="2035" y="284"/>
                      <a:pt x="2035" y="284"/>
                    </a:cubicBezTo>
                    <a:cubicBezTo>
                      <a:pt x="2038" y="284"/>
                      <a:pt x="2041" y="284"/>
                      <a:pt x="2043" y="283"/>
                    </a:cubicBezTo>
                    <a:cubicBezTo>
                      <a:pt x="1168" y="0"/>
                      <a:pt x="1168" y="0"/>
                      <a:pt x="1168" y="0"/>
                    </a:cubicBezTo>
                    <a:lnTo>
                      <a:pt x="0" y="0"/>
                    </a:lnTo>
                    <a:close/>
                  </a:path>
                </a:pathLst>
              </a:custGeom>
              <a:solidFill>
                <a:srgbClr val="32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16">
                <a:extLst>
                  <a:ext uri="{FF2B5EF4-FFF2-40B4-BE49-F238E27FC236}">
                    <a16:creationId xmlns:a16="http://schemas.microsoft.com/office/drawing/2014/main" id="{6D0619F8-5EFE-79A8-CF54-2A58EBC54C34}"/>
                  </a:ext>
                </a:extLst>
              </p:cNvPr>
              <p:cNvSpPr>
                <a:spLocks/>
              </p:cNvSpPr>
              <p:nvPr/>
            </p:nvSpPr>
            <p:spPr bwMode="auto">
              <a:xfrm>
                <a:off x="2052638" y="3113088"/>
                <a:ext cx="3351213" cy="665163"/>
              </a:xfrm>
              <a:custGeom>
                <a:avLst/>
                <a:gdLst>
                  <a:gd name="T0" fmla="*/ 1963 w 2179"/>
                  <a:gd name="T1" fmla="*/ 432 h 432"/>
                  <a:gd name="T2" fmla="*/ 216 w 2179"/>
                  <a:gd name="T3" fmla="*/ 432 h 432"/>
                  <a:gd name="T4" fmla="*/ 0 w 2179"/>
                  <a:gd name="T5" fmla="*/ 216 h 432"/>
                  <a:gd name="T6" fmla="*/ 0 w 2179"/>
                  <a:gd name="T7" fmla="*/ 216 h 432"/>
                  <a:gd name="T8" fmla="*/ 216 w 2179"/>
                  <a:gd name="T9" fmla="*/ 0 h 432"/>
                  <a:gd name="T10" fmla="*/ 1963 w 2179"/>
                  <a:gd name="T11" fmla="*/ 0 h 432"/>
                  <a:gd name="T12" fmla="*/ 2179 w 2179"/>
                  <a:gd name="T13" fmla="*/ 216 h 432"/>
                  <a:gd name="T14" fmla="*/ 2179 w 2179"/>
                  <a:gd name="T15" fmla="*/ 216 h 432"/>
                  <a:gd name="T16" fmla="*/ 1963 w 2179"/>
                  <a:gd name="T17"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9" h="432">
                    <a:moveTo>
                      <a:pt x="1963" y="432"/>
                    </a:moveTo>
                    <a:cubicBezTo>
                      <a:pt x="216" y="432"/>
                      <a:pt x="216" y="432"/>
                      <a:pt x="216" y="432"/>
                    </a:cubicBezTo>
                    <a:cubicBezTo>
                      <a:pt x="97" y="432"/>
                      <a:pt x="0" y="335"/>
                      <a:pt x="0" y="216"/>
                    </a:cubicBezTo>
                    <a:cubicBezTo>
                      <a:pt x="0" y="216"/>
                      <a:pt x="0" y="216"/>
                      <a:pt x="0" y="216"/>
                    </a:cubicBezTo>
                    <a:cubicBezTo>
                      <a:pt x="0" y="97"/>
                      <a:pt x="97" y="0"/>
                      <a:pt x="216" y="0"/>
                    </a:cubicBezTo>
                    <a:cubicBezTo>
                      <a:pt x="1963" y="0"/>
                      <a:pt x="1963" y="0"/>
                      <a:pt x="1963" y="0"/>
                    </a:cubicBezTo>
                    <a:cubicBezTo>
                      <a:pt x="2082" y="0"/>
                      <a:pt x="2179" y="97"/>
                      <a:pt x="2179" y="216"/>
                    </a:cubicBezTo>
                    <a:cubicBezTo>
                      <a:pt x="2179" y="216"/>
                      <a:pt x="2179" y="216"/>
                      <a:pt x="2179" y="216"/>
                    </a:cubicBezTo>
                    <a:cubicBezTo>
                      <a:pt x="2179" y="335"/>
                      <a:pt x="2082" y="432"/>
                      <a:pt x="1963" y="4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0" name="TextBox 59">
              <a:extLst>
                <a:ext uri="{FF2B5EF4-FFF2-40B4-BE49-F238E27FC236}">
                  <a16:creationId xmlns:a16="http://schemas.microsoft.com/office/drawing/2014/main" id="{B61B52B0-A4BE-EAE5-7B28-6F2A74AA9F37}"/>
                </a:ext>
              </a:extLst>
            </p:cNvPr>
            <p:cNvSpPr txBox="1"/>
            <p:nvPr/>
          </p:nvSpPr>
          <p:spPr>
            <a:xfrm>
              <a:off x="4292600" y="3142241"/>
              <a:ext cx="3606800" cy="507831"/>
            </a:xfrm>
            <a:prstGeom prst="rect">
              <a:avLst/>
            </a:prstGeom>
            <a:noFill/>
          </p:spPr>
          <p:txBody>
            <a:bodyPr wrap="square">
              <a:sp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1" i="0" u="none" strike="noStrike" kern="1200" cap="none" spc="0" normalizeH="0" baseline="0" noProof="0" dirty="0">
                  <a:ln>
                    <a:noFill/>
                  </a:ln>
                  <a:solidFill>
                    <a:srgbClr val="595959"/>
                  </a:solidFill>
                  <a:effectLst/>
                  <a:uLnTx/>
                  <a:uFillTx/>
                  <a:latin typeface="Calibri" panose="020F0502020204030204"/>
                  <a:ea typeface="+mn-ea"/>
                  <a:cs typeface="+mn-cs"/>
                </a:rPr>
                <a:t>General</a:t>
              </a:r>
            </a:p>
          </p:txBody>
        </p:sp>
      </p:grpSp>
      <p:sp>
        <p:nvSpPr>
          <p:cNvPr id="65" name="TextBox 64">
            <a:extLst>
              <a:ext uri="{FF2B5EF4-FFF2-40B4-BE49-F238E27FC236}">
                <a16:creationId xmlns:a16="http://schemas.microsoft.com/office/drawing/2014/main" id="{8DDE46AF-55DA-2F94-9AB4-36A3A2D3FA70}"/>
              </a:ext>
            </a:extLst>
          </p:cNvPr>
          <p:cNvSpPr txBox="1"/>
          <p:nvPr/>
        </p:nvSpPr>
        <p:spPr>
          <a:xfrm>
            <a:off x="1216215" y="2837052"/>
            <a:ext cx="2887968" cy="769441"/>
          </a:xfrm>
          <a:prstGeom prst="rect">
            <a:avLst/>
          </a:prstGeom>
          <a:noFill/>
        </p:spPr>
        <p:txBody>
          <a:bodyPr wrap="square" rtlCol="0">
            <a:spAutoFit/>
          </a:bodyPr>
          <a:lstStyle/>
          <a:p>
            <a:pPr algn="ctr"/>
            <a:r>
              <a:rPr lang="en-GB" sz="2200" dirty="0">
                <a:solidFill>
                  <a:srgbClr val="000000"/>
                </a:solidFill>
              </a:rPr>
              <a:t>Operational efficiency and scalability</a:t>
            </a:r>
          </a:p>
        </p:txBody>
      </p:sp>
      <p:sp>
        <p:nvSpPr>
          <p:cNvPr id="67" name="TextBox 66">
            <a:extLst>
              <a:ext uri="{FF2B5EF4-FFF2-40B4-BE49-F238E27FC236}">
                <a16:creationId xmlns:a16="http://schemas.microsoft.com/office/drawing/2014/main" id="{D6B793BA-178B-D510-310E-3F83D9EBCA94}"/>
              </a:ext>
            </a:extLst>
          </p:cNvPr>
          <p:cNvSpPr txBox="1"/>
          <p:nvPr/>
        </p:nvSpPr>
        <p:spPr>
          <a:xfrm>
            <a:off x="7784857" y="2837052"/>
            <a:ext cx="2887968" cy="769441"/>
          </a:xfrm>
          <a:prstGeom prst="rect">
            <a:avLst/>
          </a:prstGeom>
          <a:noFill/>
        </p:spPr>
        <p:txBody>
          <a:bodyPr wrap="square" rtlCol="0">
            <a:spAutoFit/>
          </a:bodyPr>
          <a:lstStyle/>
          <a:p>
            <a:pPr algn="ctr"/>
            <a:r>
              <a:rPr lang="en-US" sz="2200" dirty="0">
                <a:solidFill>
                  <a:srgbClr val="000000"/>
                </a:solidFill>
              </a:rPr>
              <a:t>Lean methodologies and Six Sigma</a:t>
            </a:r>
          </a:p>
        </p:txBody>
      </p:sp>
      <p:sp>
        <p:nvSpPr>
          <p:cNvPr id="69" name="TextBox 68">
            <a:extLst>
              <a:ext uri="{FF2B5EF4-FFF2-40B4-BE49-F238E27FC236}">
                <a16:creationId xmlns:a16="http://schemas.microsoft.com/office/drawing/2014/main" id="{51413900-8EE3-6787-2755-42792C51A289}"/>
              </a:ext>
            </a:extLst>
          </p:cNvPr>
          <p:cNvSpPr txBox="1"/>
          <p:nvPr/>
        </p:nvSpPr>
        <p:spPr>
          <a:xfrm>
            <a:off x="956856" y="5269810"/>
            <a:ext cx="3605942" cy="769441"/>
          </a:xfrm>
          <a:prstGeom prst="rect">
            <a:avLst/>
          </a:prstGeom>
          <a:noFill/>
        </p:spPr>
        <p:txBody>
          <a:bodyPr wrap="square" rtlCol="0">
            <a:spAutoFit/>
          </a:bodyPr>
          <a:lstStyle/>
          <a:p>
            <a:pPr algn="ctr"/>
            <a:r>
              <a:rPr lang="en-US" sz="2200" dirty="0">
                <a:solidFill>
                  <a:srgbClr val="000000"/>
                </a:solidFill>
              </a:rPr>
              <a:t>Effective resource allocation and cost control</a:t>
            </a:r>
          </a:p>
        </p:txBody>
      </p:sp>
      <p:sp>
        <p:nvSpPr>
          <p:cNvPr id="70" name="TextBox 69">
            <a:extLst>
              <a:ext uri="{FF2B5EF4-FFF2-40B4-BE49-F238E27FC236}">
                <a16:creationId xmlns:a16="http://schemas.microsoft.com/office/drawing/2014/main" id="{FEEE2EC8-8924-DE40-D120-F888EB129F6D}"/>
              </a:ext>
            </a:extLst>
          </p:cNvPr>
          <p:cNvSpPr txBox="1"/>
          <p:nvPr/>
        </p:nvSpPr>
        <p:spPr>
          <a:xfrm>
            <a:off x="7253246" y="5269810"/>
            <a:ext cx="3605942" cy="769441"/>
          </a:xfrm>
          <a:prstGeom prst="rect">
            <a:avLst/>
          </a:prstGeom>
          <a:noFill/>
        </p:spPr>
        <p:txBody>
          <a:bodyPr wrap="square" rtlCol="0">
            <a:spAutoFit/>
          </a:bodyPr>
          <a:lstStyle/>
          <a:p>
            <a:pPr algn="ctr"/>
            <a:r>
              <a:rPr lang="en-US" sz="2200" dirty="0">
                <a:solidFill>
                  <a:srgbClr val="000000"/>
                </a:solidFill>
              </a:rPr>
              <a:t>Supply chain management and Quality Control</a:t>
            </a:r>
          </a:p>
        </p:txBody>
      </p:sp>
    </p:spTree>
    <p:extLst>
      <p:ext uri="{BB962C8B-B14F-4D97-AF65-F5344CB8AC3E}">
        <p14:creationId xmlns:p14="http://schemas.microsoft.com/office/powerpoint/2010/main" val="893980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1" y="833155"/>
            <a:ext cx="4676539" cy="3808175"/>
          </a:xfrm>
        </p:spPr>
        <p:txBody>
          <a:bodyPr/>
          <a:lstStyle/>
          <a:p>
            <a:r>
              <a:rPr lang="en-US" dirty="0"/>
              <a:t>In the digital age, </a:t>
            </a:r>
            <a:br>
              <a:rPr lang="en-US" dirty="0"/>
            </a:br>
            <a:r>
              <a:rPr lang="en-US" dirty="0"/>
              <a:t>your supply chain can either be a liability </a:t>
            </a:r>
            <a:br>
              <a:rPr lang="en-US" dirty="0"/>
            </a:br>
            <a:r>
              <a:rPr lang="en-US" dirty="0"/>
              <a:t>or your greatest asset.</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668509" y="3759676"/>
            <a:ext cx="3161377" cy="50577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400" b="1" i="0" dirty="0">
                <a:solidFill>
                  <a:schemeClr val="bg1"/>
                </a:solidFill>
              </a:rPr>
              <a:t>Marc Benioff, </a:t>
            </a:r>
            <a:br>
              <a:rPr lang="en-US" sz="2400" b="1" i="0" dirty="0">
                <a:solidFill>
                  <a:schemeClr val="bg1"/>
                </a:solidFill>
              </a:rPr>
            </a:br>
            <a:r>
              <a:rPr lang="en-US" sz="2400" b="1" i="0" dirty="0">
                <a:solidFill>
                  <a:schemeClr val="bg1"/>
                </a:solidFill>
              </a:rPr>
              <a:t>CEO of Salesforce</a:t>
            </a:r>
            <a:endParaRPr lang="en-US" sz="2400" b="1" dirty="0">
              <a:solidFill>
                <a:schemeClr val="bg1"/>
              </a:solidFill>
            </a:endParaRPr>
          </a:p>
        </p:txBody>
      </p:sp>
      <p:pic>
        <p:nvPicPr>
          <p:cNvPr id="7" name="Picture Placeholder 6">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8579" r="8579"/>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1948877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C1AE7F68-1279-E3AE-DEA4-2FDF73DFA440}"/>
              </a:ext>
            </a:extLst>
          </p:cNvPr>
          <p:cNvGrpSpPr/>
          <p:nvPr/>
        </p:nvGrpSpPr>
        <p:grpSpPr>
          <a:xfrm>
            <a:off x="976321" y="4632603"/>
            <a:ext cx="1178754" cy="1361097"/>
            <a:chOff x="6207125" y="1674813"/>
            <a:chExt cx="1878013" cy="2168525"/>
          </a:xfrm>
        </p:grpSpPr>
        <p:grpSp>
          <p:nvGrpSpPr>
            <p:cNvPr id="44" name="Group 43">
              <a:extLst>
                <a:ext uri="{FF2B5EF4-FFF2-40B4-BE49-F238E27FC236}">
                  <a16:creationId xmlns:a16="http://schemas.microsoft.com/office/drawing/2014/main" id="{D4C8A718-D362-755E-6C03-B8986B26D097}"/>
                </a:ext>
              </a:extLst>
            </p:cNvPr>
            <p:cNvGrpSpPr/>
            <p:nvPr/>
          </p:nvGrpSpPr>
          <p:grpSpPr>
            <a:xfrm>
              <a:off x="6207125" y="1674813"/>
              <a:ext cx="1878013" cy="2168525"/>
              <a:chOff x="6207125" y="1674813"/>
              <a:chExt cx="1878013" cy="2168525"/>
            </a:xfrm>
          </p:grpSpPr>
          <p:sp>
            <p:nvSpPr>
              <p:cNvPr id="50" name="Freeform 13">
                <a:extLst>
                  <a:ext uri="{FF2B5EF4-FFF2-40B4-BE49-F238E27FC236}">
                    <a16:creationId xmlns:a16="http://schemas.microsoft.com/office/drawing/2014/main" id="{B250ED8F-3B7A-C3A3-4C21-DF1842F1EBE9}"/>
                  </a:ext>
                </a:extLst>
              </p:cNvPr>
              <p:cNvSpPr>
                <a:spLocks/>
              </p:cNvSpPr>
              <p:nvPr/>
            </p:nvSpPr>
            <p:spPr bwMode="auto">
              <a:xfrm>
                <a:off x="6207125" y="1674813"/>
                <a:ext cx="938213" cy="1614488"/>
              </a:xfrm>
              <a:custGeom>
                <a:avLst/>
                <a:gdLst>
                  <a:gd name="T0" fmla="*/ 591 w 591"/>
                  <a:gd name="T1" fmla="*/ 0 h 1017"/>
                  <a:gd name="T2" fmla="*/ 0 w 591"/>
                  <a:gd name="T3" fmla="*/ 342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2"/>
                    </a:lnTo>
                    <a:lnTo>
                      <a:pt x="0" y="1017"/>
                    </a:lnTo>
                    <a:lnTo>
                      <a:pt x="591" y="647"/>
                    </a:lnTo>
                    <a:lnTo>
                      <a:pt x="591" y="0"/>
                    </a:lnTo>
                    <a:close/>
                  </a:path>
                </a:pathLst>
              </a:custGeom>
              <a:solidFill>
                <a:srgbClr val="A3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14">
                <a:extLst>
                  <a:ext uri="{FF2B5EF4-FFF2-40B4-BE49-F238E27FC236}">
                    <a16:creationId xmlns:a16="http://schemas.microsoft.com/office/drawing/2014/main" id="{E51DEAAD-C3C4-5D57-CADE-424EF9476D53}"/>
                  </a:ext>
                </a:extLst>
              </p:cNvPr>
              <p:cNvSpPr>
                <a:spLocks/>
              </p:cNvSpPr>
              <p:nvPr/>
            </p:nvSpPr>
            <p:spPr bwMode="auto">
              <a:xfrm>
                <a:off x="7145338" y="1674813"/>
                <a:ext cx="939800" cy="2168525"/>
              </a:xfrm>
              <a:custGeom>
                <a:avLst/>
                <a:gdLst>
                  <a:gd name="T0" fmla="*/ 0 w 592"/>
                  <a:gd name="T1" fmla="*/ 0 h 1366"/>
                  <a:gd name="T2" fmla="*/ 0 w 592"/>
                  <a:gd name="T3" fmla="*/ 647 h 1366"/>
                  <a:gd name="T4" fmla="*/ 0 w 592"/>
                  <a:gd name="T5" fmla="*/ 1366 h 1366"/>
                  <a:gd name="T6" fmla="*/ 592 w 592"/>
                  <a:gd name="T7" fmla="*/ 1024 h 1366"/>
                  <a:gd name="T8" fmla="*/ 592 w 592"/>
                  <a:gd name="T9" fmla="*/ 342 h 1366"/>
                  <a:gd name="T10" fmla="*/ 0 w 592"/>
                  <a:gd name="T11" fmla="*/ 0 h 1366"/>
                </a:gdLst>
                <a:ahLst/>
                <a:cxnLst>
                  <a:cxn ang="0">
                    <a:pos x="T0" y="T1"/>
                  </a:cxn>
                  <a:cxn ang="0">
                    <a:pos x="T2" y="T3"/>
                  </a:cxn>
                  <a:cxn ang="0">
                    <a:pos x="T4" y="T5"/>
                  </a:cxn>
                  <a:cxn ang="0">
                    <a:pos x="T6" y="T7"/>
                  </a:cxn>
                  <a:cxn ang="0">
                    <a:pos x="T8" y="T9"/>
                  </a:cxn>
                  <a:cxn ang="0">
                    <a:pos x="T10" y="T11"/>
                  </a:cxn>
                </a:cxnLst>
                <a:rect l="0" t="0" r="r" b="b"/>
                <a:pathLst>
                  <a:path w="592" h="1366">
                    <a:moveTo>
                      <a:pt x="0" y="0"/>
                    </a:moveTo>
                    <a:lnTo>
                      <a:pt x="0" y="647"/>
                    </a:lnTo>
                    <a:lnTo>
                      <a:pt x="0" y="1366"/>
                    </a:lnTo>
                    <a:lnTo>
                      <a:pt x="592" y="1024"/>
                    </a:lnTo>
                    <a:lnTo>
                      <a:pt x="592" y="342"/>
                    </a:lnTo>
                    <a:lnTo>
                      <a:pt x="0"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15">
                <a:extLst>
                  <a:ext uri="{FF2B5EF4-FFF2-40B4-BE49-F238E27FC236}">
                    <a16:creationId xmlns:a16="http://schemas.microsoft.com/office/drawing/2014/main" id="{71CAA45B-5670-7AC0-5794-1C045883CEBF}"/>
                  </a:ext>
                </a:extLst>
              </p:cNvPr>
              <p:cNvSpPr>
                <a:spLocks/>
              </p:cNvSpPr>
              <p:nvPr/>
            </p:nvSpPr>
            <p:spPr bwMode="auto">
              <a:xfrm>
                <a:off x="6207125" y="2701925"/>
                <a:ext cx="938213" cy="1141413"/>
              </a:xfrm>
              <a:custGeom>
                <a:avLst/>
                <a:gdLst>
                  <a:gd name="T0" fmla="*/ 0 w 591"/>
                  <a:gd name="T1" fmla="*/ 370 h 719"/>
                  <a:gd name="T2" fmla="*/ 0 w 591"/>
                  <a:gd name="T3" fmla="*/ 377 h 719"/>
                  <a:gd name="T4" fmla="*/ 591 w 591"/>
                  <a:gd name="T5" fmla="*/ 719 h 719"/>
                  <a:gd name="T6" fmla="*/ 591 w 591"/>
                  <a:gd name="T7" fmla="*/ 0 h 719"/>
                  <a:gd name="T8" fmla="*/ 0 w 591"/>
                  <a:gd name="T9" fmla="*/ 370 h 719"/>
                </a:gdLst>
                <a:ahLst/>
                <a:cxnLst>
                  <a:cxn ang="0">
                    <a:pos x="T0" y="T1"/>
                  </a:cxn>
                  <a:cxn ang="0">
                    <a:pos x="T2" y="T3"/>
                  </a:cxn>
                  <a:cxn ang="0">
                    <a:pos x="T4" y="T5"/>
                  </a:cxn>
                  <a:cxn ang="0">
                    <a:pos x="T6" y="T7"/>
                  </a:cxn>
                  <a:cxn ang="0">
                    <a:pos x="T8" y="T9"/>
                  </a:cxn>
                </a:cxnLst>
                <a:rect l="0" t="0" r="r" b="b"/>
                <a:pathLst>
                  <a:path w="591" h="719">
                    <a:moveTo>
                      <a:pt x="0" y="370"/>
                    </a:moveTo>
                    <a:lnTo>
                      <a:pt x="0" y="377"/>
                    </a:lnTo>
                    <a:lnTo>
                      <a:pt x="591" y="719"/>
                    </a:lnTo>
                    <a:lnTo>
                      <a:pt x="591" y="0"/>
                    </a:lnTo>
                    <a:lnTo>
                      <a:pt x="0" y="370"/>
                    </a:lnTo>
                    <a:close/>
                  </a:path>
                </a:pathLst>
              </a:custGeom>
              <a:solidFill>
                <a:srgbClr val="B0E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F0679A71-389D-43D4-2E57-42AA7CAE4D19}"/>
                  </a:ext>
                </a:extLst>
              </p:cNvPr>
              <p:cNvSpPr>
                <a:spLocks/>
              </p:cNvSpPr>
              <p:nvPr/>
            </p:nvSpPr>
            <p:spPr bwMode="auto">
              <a:xfrm>
                <a:off x="6429375" y="1930400"/>
                <a:ext cx="1433513" cy="1657350"/>
              </a:xfrm>
              <a:custGeom>
                <a:avLst/>
                <a:gdLst>
                  <a:gd name="T0" fmla="*/ 903 w 903"/>
                  <a:gd name="T1" fmla="*/ 783 h 1044"/>
                  <a:gd name="T2" fmla="*/ 903 w 903"/>
                  <a:gd name="T3" fmla="*/ 261 h 1044"/>
                  <a:gd name="T4" fmla="*/ 451 w 903"/>
                  <a:gd name="T5" fmla="*/ 0 h 1044"/>
                  <a:gd name="T6" fmla="*/ 0 w 903"/>
                  <a:gd name="T7" fmla="*/ 261 h 1044"/>
                  <a:gd name="T8" fmla="*/ 0 w 903"/>
                  <a:gd name="T9" fmla="*/ 783 h 1044"/>
                  <a:gd name="T10" fmla="*/ 451 w 903"/>
                  <a:gd name="T11" fmla="*/ 1044 h 1044"/>
                  <a:gd name="T12" fmla="*/ 903 w 903"/>
                  <a:gd name="T13" fmla="*/ 783 h 1044"/>
                </a:gdLst>
                <a:ahLst/>
                <a:cxnLst>
                  <a:cxn ang="0">
                    <a:pos x="T0" y="T1"/>
                  </a:cxn>
                  <a:cxn ang="0">
                    <a:pos x="T2" y="T3"/>
                  </a:cxn>
                  <a:cxn ang="0">
                    <a:pos x="T4" y="T5"/>
                  </a:cxn>
                  <a:cxn ang="0">
                    <a:pos x="T6" y="T7"/>
                  </a:cxn>
                  <a:cxn ang="0">
                    <a:pos x="T8" y="T9"/>
                  </a:cxn>
                  <a:cxn ang="0">
                    <a:pos x="T10" y="T11"/>
                  </a:cxn>
                  <a:cxn ang="0">
                    <a:pos x="T12" y="T13"/>
                  </a:cxn>
                </a:cxnLst>
                <a:rect l="0" t="0" r="r" b="b"/>
                <a:pathLst>
                  <a:path w="903" h="1044">
                    <a:moveTo>
                      <a:pt x="903" y="783"/>
                    </a:moveTo>
                    <a:lnTo>
                      <a:pt x="903" y="261"/>
                    </a:lnTo>
                    <a:lnTo>
                      <a:pt x="451" y="0"/>
                    </a:lnTo>
                    <a:lnTo>
                      <a:pt x="0" y="261"/>
                    </a:lnTo>
                    <a:lnTo>
                      <a:pt x="0" y="783"/>
                    </a:lnTo>
                    <a:lnTo>
                      <a:pt x="451" y="1044"/>
                    </a:lnTo>
                    <a:lnTo>
                      <a:pt x="903" y="783"/>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5" name="Group 44">
              <a:extLst>
                <a:ext uri="{FF2B5EF4-FFF2-40B4-BE49-F238E27FC236}">
                  <a16:creationId xmlns:a16="http://schemas.microsoft.com/office/drawing/2014/main" id="{A811A30E-79AC-6851-084E-D91F1AEC83C5}"/>
                </a:ext>
              </a:extLst>
            </p:cNvPr>
            <p:cNvGrpSpPr/>
            <p:nvPr/>
          </p:nvGrpSpPr>
          <p:grpSpPr>
            <a:xfrm>
              <a:off x="6613656" y="2227393"/>
              <a:ext cx="1063364" cy="1063364"/>
              <a:chOff x="1645729" y="2568556"/>
              <a:chExt cx="704724" cy="704724"/>
            </a:xfrm>
          </p:grpSpPr>
          <p:sp>
            <p:nvSpPr>
              <p:cNvPr id="46" name="Oval 10">
                <a:extLst>
                  <a:ext uri="{FF2B5EF4-FFF2-40B4-BE49-F238E27FC236}">
                    <a16:creationId xmlns:a16="http://schemas.microsoft.com/office/drawing/2014/main" id="{F8B9F842-12B0-2CA4-7877-F01B4D189152}"/>
                  </a:ext>
                </a:extLst>
              </p:cNvPr>
              <p:cNvSpPr>
                <a:spLocks noChangeArrowheads="1"/>
              </p:cNvSpPr>
              <p:nvPr/>
            </p:nvSpPr>
            <p:spPr bwMode="auto">
              <a:xfrm>
                <a:off x="1645729" y="2568556"/>
                <a:ext cx="704724" cy="70472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47" name="Group 26">
                <a:extLst>
                  <a:ext uri="{FF2B5EF4-FFF2-40B4-BE49-F238E27FC236}">
                    <a16:creationId xmlns:a16="http://schemas.microsoft.com/office/drawing/2014/main" id="{D5FA7FF8-2DB3-33B7-2675-E19A580B3865}"/>
                  </a:ext>
                </a:extLst>
              </p:cNvPr>
              <p:cNvGrpSpPr>
                <a:grpSpLocks noChangeAspect="1"/>
              </p:cNvGrpSpPr>
              <p:nvPr/>
            </p:nvGrpSpPr>
            <p:grpSpPr bwMode="auto">
              <a:xfrm>
                <a:off x="1846222" y="2794194"/>
                <a:ext cx="303738" cy="253449"/>
                <a:chOff x="2640" y="3289"/>
                <a:chExt cx="453" cy="378"/>
              </a:xfrm>
              <a:solidFill>
                <a:schemeClr val="accent3">
                  <a:lumMod val="75000"/>
                </a:schemeClr>
              </a:solidFill>
            </p:grpSpPr>
            <p:sp>
              <p:nvSpPr>
                <p:cNvPr id="48" name="Freeform 28">
                  <a:extLst>
                    <a:ext uri="{FF2B5EF4-FFF2-40B4-BE49-F238E27FC236}">
                      <a16:creationId xmlns:a16="http://schemas.microsoft.com/office/drawing/2014/main" id="{CABA9BB1-C92A-CACC-6516-CED6869CFFDC}"/>
                    </a:ext>
                  </a:extLst>
                </p:cNvPr>
                <p:cNvSpPr>
                  <a:spLocks/>
                </p:cNvSpPr>
                <p:nvPr/>
              </p:nvSpPr>
              <p:spPr bwMode="auto">
                <a:xfrm>
                  <a:off x="2640" y="3289"/>
                  <a:ext cx="376" cy="378"/>
                </a:xfrm>
                <a:custGeom>
                  <a:avLst/>
                  <a:gdLst>
                    <a:gd name="T0" fmla="*/ 0 w 3004"/>
                    <a:gd name="T1" fmla="*/ 0 h 3022"/>
                    <a:gd name="T2" fmla="*/ 406 w 3004"/>
                    <a:gd name="T3" fmla="*/ 0 h 3022"/>
                    <a:gd name="T4" fmla="*/ 406 w 3004"/>
                    <a:gd name="T5" fmla="*/ 2616 h 3022"/>
                    <a:gd name="T6" fmla="*/ 3004 w 3004"/>
                    <a:gd name="T7" fmla="*/ 2616 h 3022"/>
                    <a:gd name="T8" fmla="*/ 3004 w 3004"/>
                    <a:gd name="T9" fmla="*/ 3022 h 3022"/>
                    <a:gd name="T10" fmla="*/ 0 w 3004"/>
                    <a:gd name="T11" fmla="*/ 3022 h 3022"/>
                    <a:gd name="T12" fmla="*/ 0 w 3004"/>
                    <a:gd name="T13" fmla="*/ 0 h 3022"/>
                  </a:gdLst>
                  <a:ahLst/>
                  <a:cxnLst>
                    <a:cxn ang="0">
                      <a:pos x="T0" y="T1"/>
                    </a:cxn>
                    <a:cxn ang="0">
                      <a:pos x="T2" y="T3"/>
                    </a:cxn>
                    <a:cxn ang="0">
                      <a:pos x="T4" y="T5"/>
                    </a:cxn>
                    <a:cxn ang="0">
                      <a:pos x="T6" y="T7"/>
                    </a:cxn>
                    <a:cxn ang="0">
                      <a:pos x="T8" y="T9"/>
                    </a:cxn>
                    <a:cxn ang="0">
                      <a:pos x="T10" y="T11"/>
                    </a:cxn>
                    <a:cxn ang="0">
                      <a:pos x="T12" y="T13"/>
                    </a:cxn>
                  </a:cxnLst>
                  <a:rect l="0" t="0" r="r" b="b"/>
                  <a:pathLst>
                    <a:path w="3004" h="3022">
                      <a:moveTo>
                        <a:pt x="0" y="0"/>
                      </a:moveTo>
                      <a:lnTo>
                        <a:pt x="406" y="0"/>
                      </a:lnTo>
                      <a:lnTo>
                        <a:pt x="406" y="2616"/>
                      </a:lnTo>
                      <a:lnTo>
                        <a:pt x="3004" y="2616"/>
                      </a:lnTo>
                      <a:lnTo>
                        <a:pt x="3004" y="3022"/>
                      </a:lnTo>
                      <a:lnTo>
                        <a:pt x="0" y="3022"/>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29">
                  <a:extLst>
                    <a:ext uri="{FF2B5EF4-FFF2-40B4-BE49-F238E27FC236}">
                      <a16:creationId xmlns:a16="http://schemas.microsoft.com/office/drawing/2014/main" id="{B5009269-EAE8-6B6E-F12D-F4D2F6F8A3B9}"/>
                    </a:ext>
                  </a:extLst>
                </p:cNvPr>
                <p:cNvSpPr>
                  <a:spLocks/>
                </p:cNvSpPr>
                <p:nvPr/>
              </p:nvSpPr>
              <p:spPr bwMode="auto">
                <a:xfrm>
                  <a:off x="2716" y="3341"/>
                  <a:ext cx="377" cy="236"/>
                </a:xfrm>
                <a:custGeom>
                  <a:avLst/>
                  <a:gdLst>
                    <a:gd name="T0" fmla="*/ 1545 w 3022"/>
                    <a:gd name="T1" fmla="*/ 0 h 1882"/>
                    <a:gd name="T2" fmla="*/ 2490 w 3022"/>
                    <a:gd name="T3" fmla="*/ 945 h 1882"/>
                    <a:gd name="T4" fmla="*/ 2802 w 3022"/>
                    <a:gd name="T5" fmla="*/ 633 h 1882"/>
                    <a:gd name="T6" fmla="*/ 3022 w 3022"/>
                    <a:gd name="T7" fmla="*/ 1882 h 1882"/>
                    <a:gd name="T8" fmla="*/ 1772 w 3022"/>
                    <a:gd name="T9" fmla="*/ 1662 h 1882"/>
                    <a:gd name="T10" fmla="*/ 2107 w 3022"/>
                    <a:gd name="T11" fmla="*/ 1328 h 1882"/>
                    <a:gd name="T12" fmla="*/ 1545 w 3022"/>
                    <a:gd name="T13" fmla="*/ 766 h 1882"/>
                    <a:gd name="T14" fmla="*/ 947 w 3022"/>
                    <a:gd name="T15" fmla="*/ 1364 h 1882"/>
                    <a:gd name="T16" fmla="*/ 0 w 3022"/>
                    <a:gd name="T17" fmla="*/ 419 h 1882"/>
                    <a:gd name="T18" fmla="*/ 384 w 3022"/>
                    <a:gd name="T19" fmla="*/ 37 h 1882"/>
                    <a:gd name="T20" fmla="*/ 947 w 3022"/>
                    <a:gd name="T21" fmla="*/ 599 h 1882"/>
                    <a:gd name="T22" fmla="*/ 1545 w 3022"/>
                    <a:gd name="T23"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2" h="1882">
                      <a:moveTo>
                        <a:pt x="1545" y="0"/>
                      </a:moveTo>
                      <a:lnTo>
                        <a:pt x="2490" y="945"/>
                      </a:lnTo>
                      <a:lnTo>
                        <a:pt x="2802" y="633"/>
                      </a:lnTo>
                      <a:lnTo>
                        <a:pt x="3022" y="1882"/>
                      </a:lnTo>
                      <a:lnTo>
                        <a:pt x="1772" y="1662"/>
                      </a:lnTo>
                      <a:lnTo>
                        <a:pt x="2107" y="1328"/>
                      </a:lnTo>
                      <a:lnTo>
                        <a:pt x="1545" y="766"/>
                      </a:lnTo>
                      <a:lnTo>
                        <a:pt x="947" y="1364"/>
                      </a:lnTo>
                      <a:lnTo>
                        <a:pt x="0" y="419"/>
                      </a:lnTo>
                      <a:lnTo>
                        <a:pt x="384" y="37"/>
                      </a:lnTo>
                      <a:lnTo>
                        <a:pt x="947" y="599"/>
                      </a:lnTo>
                      <a:lnTo>
                        <a:pt x="154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23" name="Group 22">
            <a:extLst>
              <a:ext uri="{FF2B5EF4-FFF2-40B4-BE49-F238E27FC236}">
                <a16:creationId xmlns:a16="http://schemas.microsoft.com/office/drawing/2014/main" id="{41DD2F4B-42FF-F705-678B-67DC20A488DB}"/>
              </a:ext>
            </a:extLst>
          </p:cNvPr>
          <p:cNvGrpSpPr/>
          <p:nvPr/>
        </p:nvGrpSpPr>
        <p:grpSpPr>
          <a:xfrm>
            <a:off x="990687" y="3699541"/>
            <a:ext cx="1179618" cy="1361097"/>
            <a:chOff x="3708400" y="3086100"/>
            <a:chExt cx="1878013" cy="2166938"/>
          </a:xfrm>
        </p:grpSpPr>
        <p:grpSp>
          <p:nvGrpSpPr>
            <p:cNvPr id="24" name="Group 23">
              <a:extLst>
                <a:ext uri="{FF2B5EF4-FFF2-40B4-BE49-F238E27FC236}">
                  <a16:creationId xmlns:a16="http://schemas.microsoft.com/office/drawing/2014/main" id="{A2A822F9-F363-E728-244E-275943A515A3}"/>
                </a:ext>
              </a:extLst>
            </p:cNvPr>
            <p:cNvGrpSpPr/>
            <p:nvPr/>
          </p:nvGrpSpPr>
          <p:grpSpPr>
            <a:xfrm>
              <a:off x="3708400" y="3086100"/>
              <a:ext cx="1878013" cy="2166938"/>
              <a:chOff x="3708400" y="3086100"/>
              <a:chExt cx="1878013" cy="2166938"/>
            </a:xfrm>
          </p:grpSpPr>
          <p:sp>
            <p:nvSpPr>
              <p:cNvPr id="39" name="Freeform 10">
                <a:extLst>
                  <a:ext uri="{FF2B5EF4-FFF2-40B4-BE49-F238E27FC236}">
                    <a16:creationId xmlns:a16="http://schemas.microsoft.com/office/drawing/2014/main" id="{7407B1B5-2806-3494-ACA7-663F93BDB1D3}"/>
                  </a:ext>
                </a:extLst>
              </p:cNvPr>
              <p:cNvSpPr>
                <a:spLocks/>
              </p:cNvSpPr>
              <p:nvPr/>
            </p:nvSpPr>
            <p:spPr bwMode="auto">
              <a:xfrm>
                <a:off x="3708400" y="3086100"/>
                <a:ext cx="939800" cy="1612900"/>
              </a:xfrm>
              <a:custGeom>
                <a:avLst/>
                <a:gdLst>
                  <a:gd name="T0" fmla="*/ 592 w 592"/>
                  <a:gd name="T1" fmla="*/ 0 h 1016"/>
                  <a:gd name="T2" fmla="*/ 0 w 592"/>
                  <a:gd name="T3" fmla="*/ 341 h 1016"/>
                  <a:gd name="T4" fmla="*/ 0 w 592"/>
                  <a:gd name="T5" fmla="*/ 1016 h 1016"/>
                  <a:gd name="T6" fmla="*/ 592 w 592"/>
                  <a:gd name="T7" fmla="*/ 647 h 1016"/>
                  <a:gd name="T8" fmla="*/ 592 w 592"/>
                  <a:gd name="T9" fmla="*/ 0 h 1016"/>
                </a:gdLst>
                <a:ahLst/>
                <a:cxnLst>
                  <a:cxn ang="0">
                    <a:pos x="T0" y="T1"/>
                  </a:cxn>
                  <a:cxn ang="0">
                    <a:pos x="T2" y="T3"/>
                  </a:cxn>
                  <a:cxn ang="0">
                    <a:pos x="T4" y="T5"/>
                  </a:cxn>
                  <a:cxn ang="0">
                    <a:pos x="T6" y="T7"/>
                  </a:cxn>
                  <a:cxn ang="0">
                    <a:pos x="T8" y="T9"/>
                  </a:cxn>
                </a:cxnLst>
                <a:rect l="0" t="0" r="r" b="b"/>
                <a:pathLst>
                  <a:path w="592" h="1016">
                    <a:moveTo>
                      <a:pt x="592" y="0"/>
                    </a:moveTo>
                    <a:lnTo>
                      <a:pt x="0" y="341"/>
                    </a:lnTo>
                    <a:lnTo>
                      <a:pt x="0" y="1016"/>
                    </a:lnTo>
                    <a:lnTo>
                      <a:pt x="592" y="647"/>
                    </a:lnTo>
                    <a:lnTo>
                      <a:pt x="592" y="0"/>
                    </a:lnTo>
                    <a:close/>
                  </a:path>
                </a:pathLst>
              </a:custGeom>
              <a:solidFill>
                <a:srgbClr val="8ADD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1">
                <a:extLst>
                  <a:ext uri="{FF2B5EF4-FFF2-40B4-BE49-F238E27FC236}">
                    <a16:creationId xmlns:a16="http://schemas.microsoft.com/office/drawing/2014/main" id="{0E49289F-769D-80CF-CDA8-7FC229004C91}"/>
                  </a:ext>
                </a:extLst>
              </p:cNvPr>
              <p:cNvSpPr>
                <a:spLocks/>
              </p:cNvSpPr>
              <p:nvPr/>
            </p:nvSpPr>
            <p:spPr bwMode="auto">
              <a:xfrm>
                <a:off x="4648200" y="3086100"/>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12">
                <a:extLst>
                  <a:ext uri="{FF2B5EF4-FFF2-40B4-BE49-F238E27FC236}">
                    <a16:creationId xmlns:a16="http://schemas.microsoft.com/office/drawing/2014/main" id="{37FB5BF2-A3F9-5910-8F73-BB8A2BC2A337}"/>
                  </a:ext>
                </a:extLst>
              </p:cNvPr>
              <p:cNvSpPr>
                <a:spLocks/>
              </p:cNvSpPr>
              <p:nvPr/>
            </p:nvSpPr>
            <p:spPr bwMode="auto">
              <a:xfrm>
                <a:off x="3708400" y="4113213"/>
                <a:ext cx="939800" cy="1139825"/>
              </a:xfrm>
              <a:custGeom>
                <a:avLst/>
                <a:gdLst>
                  <a:gd name="T0" fmla="*/ 0 w 592"/>
                  <a:gd name="T1" fmla="*/ 369 h 718"/>
                  <a:gd name="T2" fmla="*/ 0 w 592"/>
                  <a:gd name="T3" fmla="*/ 377 h 718"/>
                  <a:gd name="T4" fmla="*/ 592 w 592"/>
                  <a:gd name="T5" fmla="*/ 718 h 718"/>
                  <a:gd name="T6" fmla="*/ 592 w 592"/>
                  <a:gd name="T7" fmla="*/ 0 h 718"/>
                  <a:gd name="T8" fmla="*/ 0 w 592"/>
                  <a:gd name="T9" fmla="*/ 369 h 718"/>
                </a:gdLst>
                <a:ahLst/>
                <a:cxnLst>
                  <a:cxn ang="0">
                    <a:pos x="T0" y="T1"/>
                  </a:cxn>
                  <a:cxn ang="0">
                    <a:pos x="T2" y="T3"/>
                  </a:cxn>
                  <a:cxn ang="0">
                    <a:pos x="T4" y="T5"/>
                  </a:cxn>
                  <a:cxn ang="0">
                    <a:pos x="T6" y="T7"/>
                  </a:cxn>
                  <a:cxn ang="0">
                    <a:pos x="T8" y="T9"/>
                  </a:cxn>
                </a:cxnLst>
                <a:rect l="0" t="0" r="r" b="b"/>
                <a:pathLst>
                  <a:path w="592" h="718">
                    <a:moveTo>
                      <a:pt x="0" y="369"/>
                    </a:moveTo>
                    <a:lnTo>
                      <a:pt x="0" y="377"/>
                    </a:lnTo>
                    <a:lnTo>
                      <a:pt x="592" y="718"/>
                    </a:lnTo>
                    <a:lnTo>
                      <a:pt x="592" y="0"/>
                    </a:lnTo>
                    <a:lnTo>
                      <a:pt x="0" y="369"/>
                    </a:lnTo>
                    <a:close/>
                  </a:path>
                </a:pathLst>
              </a:custGeom>
              <a:solidFill>
                <a:srgbClr val="A0EA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20">
                <a:extLst>
                  <a:ext uri="{FF2B5EF4-FFF2-40B4-BE49-F238E27FC236}">
                    <a16:creationId xmlns:a16="http://schemas.microsoft.com/office/drawing/2014/main" id="{808D3EE5-3236-3505-B640-B456BE83815C}"/>
                  </a:ext>
                </a:extLst>
              </p:cNvPr>
              <p:cNvSpPr>
                <a:spLocks/>
              </p:cNvSpPr>
              <p:nvPr/>
            </p:nvSpPr>
            <p:spPr bwMode="auto">
              <a:xfrm>
                <a:off x="3930650" y="3332163"/>
                <a:ext cx="1433513" cy="1658938"/>
              </a:xfrm>
              <a:custGeom>
                <a:avLst/>
                <a:gdLst>
                  <a:gd name="T0" fmla="*/ 903 w 903"/>
                  <a:gd name="T1" fmla="*/ 782 h 1045"/>
                  <a:gd name="T2" fmla="*/ 903 w 903"/>
                  <a:gd name="T3" fmla="*/ 261 h 1045"/>
                  <a:gd name="T4" fmla="*/ 452 w 903"/>
                  <a:gd name="T5" fmla="*/ 0 h 1045"/>
                  <a:gd name="T6" fmla="*/ 0 w 903"/>
                  <a:gd name="T7" fmla="*/ 261 h 1045"/>
                  <a:gd name="T8" fmla="*/ 0 w 903"/>
                  <a:gd name="T9" fmla="*/ 782 h 1045"/>
                  <a:gd name="T10" fmla="*/ 452 w 903"/>
                  <a:gd name="T11" fmla="*/ 1045 h 1045"/>
                  <a:gd name="T12" fmla="*/ 903 w 903"/>
                  <a:gd name="T13" fmla="*/ 782 h 1045"/>
                </a:gdLst>
                <a:ahLst/>
                <a:cxnLst>
                  <a:cxn ang="0">
                    <a:pos x="T0" y="T1"/>
                  </a:cxn>
                  <a:cxn ang="0">
                    <a:pos x="T2" y="T3"/>
                  </a:cxn>
                  <a:cxn ang="0">
                    <a:pos x="T4" y="T5"/>
                  </a:cxn>
                  <a:cxn ang="0">
                    <a:pos x="T6" y="T7"/>
                  </a:cxn>
                  <a:cxn ang="0">
                    <a:pos x="T8" y="T9"/>
                  </a:cxn>
                  <a:cxn ang="0">
                    <a:pos x="T10" y="T11"/>
                  </a:cxn>
                  <a:cxn ang="0">
                    <a:pos x="T12" y="T13"/>
                  </a:cxn>
                </a:cxnLst>
                <a:rect l="0" t="0" r="r" b="b"/>
                <a:pathLst>
                  <a:path w="903" h="1045">
                    <a:moveTo>
                      <a:pt x="903" y="782"/>
                    </a:moveTo>
                    <a:lnTo>
                      <a:pt x="903" y="261"/>
                    </a:lnTo>
                    <a:lnTo>
                      <a:pt x="452" y="0"/>
                    </a:lnTo>
                    <a:lnTo>
                      <a:pt x="0" y="261"/>
                    </a:lnTo>
                    <a:lnTo>
                      <a:pt x="0" y="782"/>
                    </a:lnTo>
                    <a:lnTo>
                      <a:pt x="452" y="1045"/>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5" name="Group 24">
              <a:extLst>
                <a:ext uri="{FF2B5EF4-FFF2-40B4-BE49-F238E27FC236}">
                  <a16:creationId xmlns:a16="http://schemas.microsoft.com/office/drawing/2014/main" id="{8D173B57-A349-248C-34DD-AF57FD562211}"/>
                </a:ext>
              </a:extLst>
            </p:cNvPr>
            <p:cNvGrpSpPr/>
            <p:nvPr/>
          </p:nvGrpSpPr>
          <p:grpSpPr>
            <a:xfrm>
              <a:off x="4115724" y="3637887"/>
              <a:ext cx="1063364" cy="1063364"/>
              <a:chOff x="3032814" y="4760242"/>
              <a:chExt cx="704724" cy="704724"/>
            </a:xfrm>
          </p:grpSpPr>
          <p:sp>
            <p:nvSpPr>
              <p:cNvPr id="26" name="Oval 10">
                <a:extLst>
                  <a:ext uri="{FF2B5EF4-FFF2-40B4-BE49-F238E27FC236}">
                    <a16:creationId xmlns:a16="http://schemas.microsoft.com/office/drawing/2014/main" id="{8EACDA0F-48B0-5CB7-40CB-2D4CA610601F}"/>
                  </a:ext>
                </a:extLst>
              </p:cNvPr>
              <p:cNvSpPr>
                <a:spLocks noChangeArrowheads="1"/>
              </p:cNvSpPr>
              <p:nvPr/>
            </p:nvSpPr>
            <p:spPr bwMode="auto">
              <a:xfrm>
                <a:off x="3032814" y="4760242"/>
                <a:ext cx="704724" cy="70472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27" name="Group 26">
                <a:extLst>
                  <a:ext uri="{FF2B5EF4-FFF2-40B4-BE49-F238E27FC236}">
                    <a16:creationId xmlns:a16="http://schemas.microsoft.com/office/drawing/2014/main" id="{2E01CC65-E117-99C5-3D0C-F9DB72418580}"/>
                  </a:ext>
                </a:extLst>
              </p:cNvPr>
              <p:cNvGrpSpPr/>
              <p:nvPr/>
            </p:nvGrpSpPr>
            <p:grpSpPr>
              <a:xfrm>
                <a:off x="3262639" y="4983883"/>
                <a:ext cx="245075" cy="257442"/>
                <a:chOff x="3078163" y="744538"/>
                <a:chExt cx="346074" cy="363538"/>
              </a:xfrm>
              <a:solidFill>
                <a:schemeClr val="accent5"/>
              </a:solidFill>
            </p:grpSpPr>
            <p:sp>
              <p:nvSpPr>
                <p:cNvPr id="28" name="Freeform 328">
                  <a:extLst>
                    <a:ext uri="{FF2B5EF4-FFF2-40B4-BE49-F238E27FC236}">
                      <a16:creationId xmlns:a16="http://schemas.microsoft.com/office/drawing/2014/main" id="{FC7973C4-49C3-FE80-57DC-9065EE6357CD}"/>
                    </a:ext>
                  </a:extLst>
                </p:cNvPr>
                <p:cNvSpPr>
                  <a:spLocks noEditPoints="1"/>
                </p:cNvSpPr>
                <p:nvPr/>
              </p:nvSpPr>
              <p:spPr bwMode="auto">
                <a:xfrm>
                  <a:off x="3221038" y="744538"/>
                  <a:ext cx="60325" cy="61913"/>
                </a:xfrm>
                <a:custGeom>
                  <a:avLst/>
                  <a:gdLst>
                    <a:gd name="T0" fmla="*/ 9 w 19"/>
                    <a:gd name="T1" fmla="*/ 19 h 19"/>
                    <a:gd name="T2" fmla="*/ 19 w 19"/>
                    <a:gd name="T3" fmla="*/ 10 h 19"/>
                    <a:gd name="T4" fmla="*/ 9 w 19"/>
                    <a:gd name="T5" fmla="*/ 0 h 19"/>
                    <a:gd name="T6" fmla="*/ 0 w 19"/>
                    <a:gd name="T7" fmla="*/ 10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5" y="19"/>
                        <a:pt x="19" y="15"/>
                        <a:pt x="19" y="10"/>
                      </a:cubicBezTo>
                      <a:cubicBezTo>
                        <a:pt x="19" y="4"/>
                        <a:pt x="15" y="0"/>
                        <a:pt x="9" y="0"/>
                      </a:cubicBezTo>
                      <a:cubicBezTo>
                        <a:pt x="4" y="0"/>
                        <a:pt x="0" y="4"/>
                        <a:pt x="0" y="10"/>
                      </a:cubicBezTo>
                      <a:cubicBezTo>
                        <a:pt x="0" y="15"/>
                        <a:pt x="4" y="19"/>
                        <a:pt x="9" y="19"/>
                      </a:cubicBezTo>
                      <a:close/>
                      <a:moveTo>
                        <a:pt x="9" y="19"/>
                      </a:moveTo>
                      <a:cubicBezTo>
                        <a:pt x="9" y="19"/>
                        <a:pt x="9" y="19"/>
                        <a:pt x="9" y="1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29" name="Group 28">
                  <a:extLst>
                    <a:ext uri="{FF2B5EF4-FFF2-40B4-BE49-F238E27FC236}">
                      <a16:creationId xmlns:a16="http://schemas.microsoft.com/office/drawing/2014/main" id="{F215A855-6F91-86E4-43E0-BEF67FB91AA2}"/>
                    </a:ext>
                  </a:extLst>
                </p:cNvPr>
                <p:cNvGrpSpPr/>
                <p:nvPr/>
              </p:nvGrpSpPr>
              <p:grpSpPr>
                <a:xfrm>
                  <a:off x="3078163" y="809625"/>
                  <a:ext cx="346074" cy="298451"/>
                  <a:chOff x="3078163" y="809625"/>
                  <a:chExt cx="346074" cy="298451"/>
                </a:xfrm>
                <a:grpFill/>
              </p:grpSpPr>
              <p:sp>
                <p:nvSpPr>
                  <p:cNvPr id="30" name="Freeform 329">
                    <a:extLst>
                      <a:ext uri="{FF2B5EF4-FFF2-40B4-BE49-F238E27FC236}">
                        <a16:creationId xmlns:a16="http://schemas.microsoft.com/office/drawing/2014/main" id="{49554823-66A4-044C-402A-C8E2EBFBAC83}"/>
                      </a:ext>
                    </a:extLst>
                  </p:cNvPr>
                  <p:cNvSpPr>
                    <a:spLocks noEditPoints="1"/>
                  </p:cNvSpPr>
                  <p:nvPr/>
                </p:nvSpPr>
                <p:spPr bwMode="auto">
                  <a:xfrm>
                    <a:off x="3197225" y="812800"/>
                    <a:ext cx="104775" cy="80963"/>
                  </a:xfrm>
                  <a:custGeom>
                    <a:avLst/>
                    <a:gdLst>
                      <a:gd name="T0" fmla="*/ 26 w 32"/>
                      <a:gd name="T1" fmla="*/ 1 h 25"/>
                      <a:gd name="T2" fmla="*/ 24 w 32"/>
                      <a:gd name="T3" fmla="*/ 0 h 25"/>
                      <a:gd name="T4" fmla="*/ 22 w 32"/>
                      <a:gd name="T5" fmla="*/ 0 h 25"/>
                      <a:gd name="T6" fmla="*/ 16 w 32"/>
                      <a:gd name="T7" fmla="*/ 3 h 25"/>
                      <a:gd name="T8" fmla="*/ 11 w 32"/>
                      <a:gd name="T9" fmla="*/ 0 h 25"/>
                      <a:gd name="T10" fmla="*/ 9 w 32"/>
                      <a:gd name="T11" fmla="*/ 0 h 25"/>
                      <a:gd name="T12" fmla="*/ 7 w 32"/>
                      <a:gd name="T13" fmla="*/ 1 h 25"/>
                      <a:gd name="T14" fmla="*/ 0 w 32"/>
                      <a:gd name="T15" fmla="*/ 10 h 25"/>
                      <a:gd name="T16" fmla="*/ 0 w 32"/>
                      <a:gd name="T17" fmla="*/ 23 h 25"/>
                      <a:gd name="T18" fmla="*/ 3 w 32"/>
                      <a:gd name="T19" fmla="*/ 25 h 25"/>
                      <a:gd name="T20" fmla="*/ 30 w 32"/>
                      <a:gd name="T21" fmla="*/ 25 h 25"/>
                      <a:gd name="T22" fmla="*/ 32 w 32"/>
                      <a:gd name="T23" fmla="*/ 23 h 25"/>
                      <a:gd name="T24" fmla="*/ 32 w 32"/>
                      <a:gd name="T25" fmla="*/ 10 h 25"/>
                      <a:gd name="T26" fmla="*/ 26 w 32"/>
                      <a:gd name="T27" fmla="*/ 1 h 25"/>
                      <a:gd name="T28" fmla="*/ 26 w 32"/>
                      <a:gd name="T29" fmla="*/ 1 h 25"/>
                      <a:gd name="T30" fmla="*/ 26 w 32"/>
                      <a:gd name="T3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5">
                        <a:moveTo>
                          <a:pt x="26" y="1"/>
                        </a:moveTo>
                        <a:cubicBezTo>
                          <a:pt x="26" y="1"/>
                          <a:pt x="24" y="0"/>
                          <a:pt x="24" y="0"/>
                        </a:cubicBezTo>
                        <a:cubicBezTo>
                          <a:pt x="23" y="0"/>
                          <a:pt x="22" y="0"/>
                          <a:pt x="22" y="0"/>
                        </a:cubicBezTo>
                        <a:cubicBezTo>
                          <a:pt x="16" y="3"/>
                          <a:pt x="16" y="3"/>
                          <a:pt x="16" y="3"/>
                        </a:cubicBezTo>
                        <a:cubicBezTo>
                          <a:pt x="11" y="0"/>
                          <a:pt x="11" y="0"/>
                          <a:pt x="11" y="0"/>
                        </a:cubicBezTo>
                        <a:cubicBezTo>
                          <a:pt x="10" y="0"/>
                          <a:pt x="10" y="0"/>
                          <a:pt x="9" y="0"/>
                        </a:cubicBezTo>
                        <a:cubicBezTo>
                          <a:pt x="9" y="0"/>
                          <a:pt x="7" y="1"/>
                          <a:pt x="7" y="1"/>
                        </a:cubicBezTo>
                        <a:cubicBezTo>
                          <a:pt x="3" y="2"/>
                          <a:pt x="0" y="6"/>
                          <a:pt x="0" y="10"/>
                        </a:cubicBezTo>
                        <a:cubicBezTo>
                          <a:pt x="0" y="23"/>
                          <a:pt x="0" y="23"/>
                          <a:pt x="0" y="23"/>
                        </a:cubicBezTo>
                        <a:cubicBezTo>
                          <a:pt x="0" y="24"/>
                          <a:pt x="1" y="25"/>
                          <a:pt x="3" y="25"/>
                        </a:cubicBezTo>
                        <a:cubicBezTo>
                          <a:pt x="30" y="25"/>
                          <a:pt x="30" y="25"/>
                          <a:pt x="30" y="25"/>
                        </a:cubicBezTo>
                        <a:cubicBezTo>
                          <a:pt x="31" y="25"/>
                          <a:pt x="32" y="24"/>
                          <a:pt x="32" y="23"/>
                        </a:cubicBezTo>
                        <a:cubicBezTo>
                          <a:pt x="32" y="10"/>
                          <a:pt x="32" y="10"/>
                          <a:pt x="32" y="10"/>
                        </a:cubicBezTo>
                        <a:cubicBezTo>
                          <a:pt x="32" y="6"/>
                          <a:pt x="30" y="2"/>
                          <a:pt x="26" y="1"/>
                        </a:cubicBezTo>
                        <a:close/>
                        <a:moveTo>
                          <a:pt x="26" y="1"/>
                        </a:moveTo>
                        <a:cubicBezTo>
                          <a:pt x="26" y="1"/>
                          <a:pt x="26" y="1"/>
                          <a:pt x="26" y="1"/>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0">
                    <a:extLst>
                      <a:ext uri="{FF2B5EF4-FFF2-40B4-BE49-F238E27FC236}">
                        <a16:creationId xmlns:a16="http://schemas.microsoft.com/office/drawing/2014/main" id="{8C1CC1E1-007B-D039-F60E-4F1B193128EB}"/>
                      </a:ext>
                    </a:extLst>
                  </p:cNvPr>
                  <p:cNvSpPr>
                    <a:spLocks noEditPoints="1"/>
                  </p:cNvSpPr>
                  <p:nvPr/>
                </p:nvSpPr>
                <p:spPr bwMode="auto">
                  <a:xfrm>
                    <a:off x="3197225" y="912813"/>
                    <a:ext cx="104775" cy="195263"/>
                  </a:xfrm>
                  <a:custGeom>
                    <a:avLst/>
                    <a:gdLst>
                      <a:gd name="T0" fmla="*/ 30 w 32"/>
                      <a:gd name="T1" fmla="*/ 0 h 60"/>
                      <a:gd name="T2" fmla="*/ 3 w 32"/>
                      <a:gd name="T3" fmla="*/ 0 h 60"/>
                      <a:gd name="T4" fmla="*/ 0 w 32"/>
                      <a:gd name="T5" fmla="*/ 3 h 60"/>
                      <a:gd name="T6" fmla="*/ 0 w 32"/>
                      <a:gd name="T7" fmla="*/ 57 h 60"/>
                      <a:gd name="T8" fmla="*/ 3 w 32"/>
                      <a:gd name="T9" fmla="*/ 60 h 60"/>
                      <a:gd name="T10" fmla="*/ 30 w 32"/>
                      <a:gd name="T11" fmla="*/ 60 h 60"/>
                      <a:gd name="T12" fmla="*/ 32 w 32"/>
                      <a:gd name="T13" fmla="*/ 57 h 60"/>
                      <a:gd name="T14" fmla="*/ 32 w 32"/>
                      <a:gd name="T15" fmla="*/ 3 h 60"/>
                      <a:gd name="T16" fmla="*/ 30 w 32"/>
                      <a:gd name="T17" fmla="*/ 0 h 60"/>
                      <a:gd name="T18" fmla="*/ 30 w 32"/>
                      <a:gd name="T19" fmla="*/ 0 h 60"/>
                      <a:gd name="T20" fmla="*/ 30 w 32"/>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60">
                        <a:moveTo>
                          <a:pt x="30" y="0"/>
                        </a:moveTo>
                        <a:cubicBezTo>
                          <a:pt x="3" y="0"/>
                          <a:pt x="3" y="0"/>
                          <a:pt x="3" y="0"/>
                        </a:cubicBezTo>
                        <a:cubicBezTo>
                          <a:pt x="1" y="0"/>
                          <a:pt x="0" y="1"/>
                          <a:pt x="0" y="3"/>
                        </a:cubicBezTo>
                        <a:cubicBezTo>
                          <a:pt x="0" y="57"/>
                          <a:pt x="0" y="57"/>
                          <a:pt x="0" y="57"/>
                        </a:cubicBezTo>
                        <a:cubicBezTo>
                          <a:pt x="0" y="58"/>
                          <a:pt x="1" y="60"/>
                          <a:pt x="3" y="60"/>
                        </a:cubicBezTo>
                        <a:cubicBezTo>
                          <a:pt x="30" y="60"/>
                          <a:pt x="30" y="60"/>
                          <a:pt x="30" y="60"/>
                        </a:cubicBezTo>
                        <a:cubicBezTo>
                          <a:pt x="31" y="60"/>
                          <a:pt x="32" y="58"/>
                          <a:pt x="32" y="57"/>
                        </a:cubicBezTo>
                        <a:cubicBezTo>
                          <a:pt x="32" y="3"/>
                          <a:pt x="32" y="3"/>
                          <a:pt x="32" y="3"/>
                        </a:cubicBezTo>
                        <a:cubicBezTo>
                          <a:pt x="32" y="1"/>
                          <a:pt x="31" y="0"/>
                          <a:pt x="30" y="0"/>
                        </a:cubicBezTo>
                        <a:close/>
                        <a:moveTo>
                          <a:pt x="30" y="0"/>
                        </a:moveTo>
                        <a:cubicBezTo>
                          <a:pt x="30" y="0"/>
                          <a:pt x="30" y="0"/>
                          <a:pt x="30"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1">
                    <a:extLst>
                      <a:ext uri="{FF2B5EF4-FFF2-40B4-BE49-F238E27FC236}">
                        <a16:creationId xmlns:a16="http://schemas.microsoft.com/office/drawing/2014/main" id="{E0B18EAF-BB20-EEBF-C2BE-75D563F4C613}"/>
                      </a:ext>
                    </a:extLst>
                  </p:cNvPr>
                  <p:cNvSpPr>
                    <a:spLocks noEditPoints="1"/>
                  </p:cNvSpPr>
                  <p:nvPr/>
                </p:nvSpPr>
                <p:spPr bwMode="auto">
                  <a:xfrm>
                    <a:off x="3340100" y="809625"/>
                    <a:ext cx="61912" cy="61913"/>
                  </a:xfrm>
                  <a:custGeom>
                    <a:avLst/>
                    <a:gdLst>
                      <a:gd name="T0" fmla="*/ 9 w 19"/>
                      <a:gd name="T1" fmla="*/ 19 h 19"/>
                      <a:gd name="T2" fmla="*/ 19 w 19"/>
                      <a:gd name="T3" fmla="*/ 9 h 19"/>
                      <a:gd name="T4" fmla="*/ 9 w 19"/>
                      <a:gd name="T5" fmla="*/ 0 h 19"/>
                      <a:gd name="T6" fmla="*/ 0 w 19"/>
                      <a:gd name="T7" fmla="*/ 9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5" y="19"/>
                          <a:pt x="19" y="14"/>
                          <a:pt x="19" y="9"/>
                        </a:cubicBezTo>
                        <a:cubicBezTo>
                          <a:pt x="19" y="4"/>
                          <a:pt x="15" y="0"/>
                          <a:pt x="9" y="0"/>
                        </a:cubicBezTo>
                        <a:cubicBezTo>
                          <a:pt x="4" y="0"/>
                          <a:pt x="0" y="4"/>
                          <a:pt x="0" y="9"/>
                        </a:cubicBezTo>
                        <a:cubicBezTo>
                          <a:pt x="0" y="14"/>
                          <a:pt x="4" y="19"/>
                          <a:pt x="9" y="19"/>
                        </a:cubicBezTo>
                        <a:close/>
                        <a:moveTo>
                          <a:pt x="9" y="19"/>
                        </a:moveTo>
                        <a:cubicBezTo>
                          <a:pt x="9" y="19"/>
                          <a:pt x="9" y="19"/>
                          <a:pt x="9"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2">
                    <a:extLst>
                      <a:ext uri="{FF2B5EF4-FFF2-40B4-BE49-F238E27FC236}">
                        <a16:creationId xmlns:a16="http://schemas.microsoft.com/office/drawing/2014/main" id="{2AC86880-C782-023E-88F9-1697ECABA44C}"/>
                      </a:ext>
                    </a:extLst>
                  </p:cNvPr>
                  <p:cNvSpPr>
                    <a:spLocks noEditPoints="1"/>
                  </p:cNvSpPr>
                  <p:nvPr/>
                </p:nvSpPr>
                <p:spPr bwMode="auto">
                  <a:xfrm>
                    <a:off x="3317875" y="874713"/>
                    <a:ext cx="106362" cy="84138"/>
                  </a:xfrm>
                  <a:custGeom>
                    <a:avLst/>
                    <a:gdLst>
                      <a:gd name="T0" fmla="*/ 26 w 33"/>
                      <a:gd name="T1" fmla="*/ 1 h 26"/>
                      <a:gd name="T2" fmla="*/ 24 w 33"/>
                      <a:gd name="T3" fmla="*/ 1 h 26"/>
                      <a:gd name="T4" fmla="*/ 22 w 33"/>
                      <a:gd name="T5" fmla="*/ 1 h 26"/>
                      <a:gd name="T6" fmla="*/ 16 w 33"/>
                      <a:gd name="T7" fmla="*/ 3 h 26"/>
                      <a:gd name="T8" fmla="*/ 11 w 33"/>
                      <a:gd name="T9" fmla="*/ 1 h 26"/>
                      <a:gd name="T10" fmla="*/ 9 w 33"/>
                      <a:gd name="T11" fmla="*/ 1 h 26"/>
                      <a:gd name="T12" fmla="*/ 7 w 33"/>
                      <a:gd name="T13" fmla="*/ 1 h 26"/>
                      <a:gd name="T14" fmla="*/ 0 w 33"/>
                      <a:gd name="T15" fmla="*/ 10 h 26"/>
                      <a:gd name="T16" fmla="*/ 0 w 33"/>
                      <a:gd name="T17" fmla="*/ 23 h 26"/>
                      <a:gd name="T18" fmla="*/ 3 w 33"/>
                      <a:gd name="T19" fmla="*/ 26 h 26"/>
                      <a:gd name="T20" fmla="*/ 30 w 33"/>
                      <a:gd name="T21" fmla="*/ 26 h 26"/>
                      <a:gd name="T22" fmla="*/ 33 w 33"/>
                      <a:gd name="T23" fmla="*/ 23 h 26"/>
                      <a:gd name="T24" fmla="*/ 33 w 33"/>
                      <a:gd name="T25" fmla="*/ 10 h 26"/>
                      <a:gd name="T26" fmla="*/ 26 w 33"/>
                      <a:gd name="T27" fmla="*/ 1 h 26"/>
                      <a:gd name="T28" fmla="*/ 26 w 33"/>
                      <a:gd name="T29" fmla="*/ 1 h 26"/>
                      <a:gd name="T30" fmla="*/ 26 w 33"/>
                      <a:gd name="T3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6">
                        <a:moveTo>
                          <a:pt x="26" y="1"/>
                        </a:moveTo>
                        <a:cubicBezTo>
                          <a:pt x="26" y="1"/>
                          <a:pt x="24" y="1"/>
                          <a:pt x="24" y="1"/>
                        </a:cubicBezTo>
                        <a:cubicBezTo>
                          <a:pt x="23" y="0"/>
                          <a:pt x="23" y="0"/>
                          <a:pt x="22" y="1"/>
                        </a:cubicBezTo>
                        <a:cubicBezTo>
                          <a:pt x="16" y="3"/>
                          <a:pt x="16" y="3"/>
                          <a:pt x="16" y="3"/>
                        </a:cubicBezTo>
                        <a:cubicBezTo>
                          <a:pt x="11" y="1"/>
                          <a:pt x="11" y="1"/>
                          <a:pt x="11" y="1"/>
                        </a:cubicBezTo>
                        <a:cubicBezTo>
                          <a:pt x="10" y="0"/>
                          <a:pt x="10" y="0"/>
                          <a:pt x="9" y="1"/>
                        </a:cubicBezTo>
                        <a:cubicBezTo>
                          <a:pt x="9" y="1"/>
                          <a:pt x="7" y="1"/>
                          <a:pt x="7" y="1"/>
                        </a:cubicBezTo>
                        <a:cubicBezTo>
                          <a:pt x="3" y="3"/>
                          <a:pt x="0" y="6"/>
                          <a:pt x="0" y="10"/>
                        </a:cubicBezTo>
                        <a:cubicBezTo>
                          <a:pt x="0" y="23"/>
                          <a:pt x="0" y="23"/>
                          <a:pt x="0" y="23"/>
                        </a:cubicBezTo>
                        <a:cubicBezTo>
                          <a:pt x="0" y="25"/>
                          <a:pt x="2" y="26"/>
                          <a:pt x="3" y="26"/>
                        </a:cubicBezTo>
                        <a:cubicBezTo>
                          <a:pt x="30" y="26"/>
                          <a:pt x="30" y="26"/>
                          <a:pt x="30" y="26"/>
                        </a:cubicBezTo>
                        <a:cubicBezTo>
                          <a:pt x="31" y="26"/>
                          <a:pt x="33" y="25"/>
                          <a:pt x="33" y="23"/>
                        </a:cubicBezTo>
                        <a:cubicBezTo>
                          <a:pt x="33" y="10"/>
                          <a:pt x="33" y="10"/>
                          <a:pt x="33" y="10"/>
                        </a:cubicBezTo>
                        <a:cubicBezTo>
                          <a:pt x="33" y="6"/>
                          <a:pt x="30" y="3"/>
                          <a:pt x="26" y="1"/>
                        </a:cubicBezTo>
                        <a:close/>
                        <a:moveTo>
                          <a:pt x="26" y="1"/>
                        </a:moveTo>
                        <a:cubicBezTo>
                          <a:pt x="26" y="1"/>
                          <a:pt x="26" y="1"/>
                          <a:pt x="26" y="1"/>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3">
                    <a:extLst>
                      <a:ext uri="{FF2B5EF4-FFF2-40B4-BE49-F238E27FC236}">
                        <a16:creationId xmlns:a16="http://schemas.microsoft.com/office/drawing/2014/main" id="{6D8F7F9D-8D1E-5DC3-5BF1-91471D0D22B9}"/>
                      </a:ext>
                    </a:extLst>
                  </p:cNvPr>
                  <p:cNvSpPr>
                    <a:spLocks noEditPoints="1"/>
                  </p:cNvSpPr>
                  <p:nvPr/>
                </p:nvSpPr>
                <p:spPr bwMode="auto">
                  <a:xfrm>
                    <a:off x="3317875" y="977900"/>
                    <a:ext cx="106362" cy="130175"/>
                  </a:xfrm>
                  <a:custGeom>
                    <a:avLst/>
                    <a:gdLst>
                      <a:gd name="T0" fmla="*/ 30 w 33"/>
                      <a:gd name="T1" fmla="*/ 0 h 40"/>
                      <a:gd name="T2" fmla="*/ 3 w 33"/>
                      <a:gd name="T3" fmla="*/ 0 h 40"/>
                      <a:gd name="T4" fmla="*/ 0 w 33"/>
                      <a:gd name="T5" fmla="*/ 2 h 40"/>
                      <a:gd name="T6" fmla="*/ 0 w 33"/>
                      <a:gd name="T7" fmla="*/ 37 h 40"/>
                      <a:gd name="T8" fmla="*/ 3 w 33"/>
                      <a:gd name="T9" fmla="*/ 40 h 40"/>
                      <a:gd name="T10" fmla="*/ 30 w 33"/>
                      <a:gd name="T11" fmla="*/ 40 h 40"/>
                      <a:gd name="T12" fmla="*/ 33 w 33"/>
                      <a:gd name="T13" fmla="*/ 37 h 40"/>
                      <a:gd name="T14" fmla="*/ 33 w 33"/>
                      <a:gd name="T15" fmla="*/ 2 h 40"/>
                      <a:gd name="T16" fmla="*/ 30 w 33"/>
                      <a:gd name="T17" fmla="*/ 0 h 40"/>
                      <a:gd name="T18" fmla="*/ 30 w 33"/>
                      <a:gd name="T19" fmla="*/ 0 h 40"/>
                      <a:gd name="T20" fmla="*/ 30 w 3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0">
                        <a:moveTo>
                          <a:pt x="30" y="0"/>
                        </a:moveTo>
                        <a:cubicBezTo>
                          <a:pt x="3" y="0"/>
                          <a:pt x="3" y="0"/>
                          <a:pt x="3" y="0"/>
                        </a:cubicBezTo>
                        <a:cubicBezTo>
                          <a:pt x="2" y="0"/>
                          <a:pt x="0" y="1"/>
                          <a:pt x="0" y="2"/>
                        </a:cubicBezTo>
                        <a:cubicBezTo>
                          <a:pt x="0" y="37"/>
                          <a:pt x="0" y="37"/>
                          <a:pt x="0" y="37"/>
                        </a:cubicBezTo>
                        <a:cubicBezTo>
                          <a:pt x="0" y="38"/>
                          <a:pt x="2" y="40"/>
                          <a:pt x="3" y="40"/>
                        </a:cubicBezTo>
                        <a:cubicBezTo>
                          <a:pt x="30" y="40"/>
                          <a:pt x="30" y="40"/>
                          <a:pt x="30" y="40"/>
                        </a:cubicBezTo>
                        <a:cubicBezTo>
                          <a:pt x="31" y="40"/>
                          <a:pt x="33" y="38"/>
                          <a:pt x="33" y="37"/>
                        </a:cubicBezTo>
                        <a:cubicBezTo>
                          <a:pt x="33" y="2"/>
                          <a:pt x="33" y="2"/>
                          <a:pt x="33" y="2"/>
                        </a:cubicBezTo>
                        <a:cubicBezTo>
                          <a:pt x="33" y="1"/>
                          <a:pt x="31" y="0"/>
                          <a:pt x="30" y="0"/>
                        </a:cubicBezTo>
                        <a:close/>
                        <a:moveTo>
                          <a:pt x="30" y="0"/>
                        </a:moveTo>
                        <a:cubicBezTo>
                          <a:pt x="30" y="0"/>
                          <a:pt x="30" y="0"/>
                          <a:pt x="30"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4">
                    <a:extLst>
                      <a:ext uri="{FF2B5EF4-FFF2-40B4-BE49-F238E27FC236}">
                        <a16:creationId xmlns:a16="http://schemas.microsoft.com/office/drawing/2014/main" id="{4071DAEE-FB4D-6D75-7C5C-FB73835E8633}"/>
                      </a:ext>
                    </a:extLst>
                  </p:cNvPr>
                  <p:cNvSpPr>
                    <a:spLocks noEditPoints="1"/>
                  </p:cNvSpPr>
                  <p:nvPr/>
                </p:nvSpPr>
                <p:spPr bwMode="auto">
                  <a:xfrm>
                    <a:off x="3100388" y="868363"/>
                    <a:ext cx="61912" cy="60325"/>
                  </a:xfrm>
                  <a:custGeom>
                    <a:avLst/>
                    <a:gdLst>
                      <a:gd name="T0" fmla="*/ 9 w 19"/>
                      <a:gd name="T1" fmla="*/ 19 h 19"/>
                      <a:gd name="T2" fmla="*/ 19 w 19"/>
                      <a:gd name="T3" fmla="*/ 9 h 19"/>
                      <a:gd name="T4" fmla="*/ 9 w 19"/>
                      <a:gd name="T5" fmla="*/ 0 h 19"/>
                      <a:gd name="T6" fmla="*/ 0 w 19"/>
                      <a:gd name="T7" fmla="*/ 9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4" y="19"/>
                          <a:pt x="19" y="15"/>
                          <a:pt x="19" y="9"/>
                        </a:cubicBezTo>
                        <a:cubicBezTo>
                          <a:pt x="19" y="4"/>
                          <a:pt x="14" y="0"/>
                          <a:pt x="9" y="0"/>
                        </a:cubicBezTo>
                        <a:cubicBezTo>
                          <a:pt x="4" y="0"/>
                          <a:pt x="0" y="4"/>
                          <a:pt x="0" y="9"/>
                        </a:cubicBezTo>
                        <a:cubicBezTo>
                          <a:pt x="0" y="15"/>
                          <a:pt x="4" y="19"/>
                          <a:pt x="9" y="19"/>
                        </a:cubicBezTo>
                        <a:close/>
                        <a:moveTo>
                          <a:pt x="9" y="19"/>
                        </a:moveTo>
                        <a:cubicBezTo>
                          <a:pt x="9" y="19"/>
                          <a:pt x="9" y="19"/>
                          <a:pt x="9" y="1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5">
                    <a:extLst>
                      <a:ext uri="{FF2B5EF4-FFF2-40B4-BE49-F238E27FC236}">
                        <a16:creationId xmlns:a16="http://schemas.microsoft.com/office/drawing/2014/main" id="{F09FE6BA-C33B-E9AF-F092-C985D465BB1F}"/>
                      </a:ext>
                    </a:extLst>
                  </p:cNvPr>
                  <p:cNvSpPr>
                    <a:spLocks noEditPoints="1"/>
                  </p:cNvSpPr>
                  <p:nvPr/>
                </p:nvSpPr>
                <p:spPr bwMode="auto">
                  <a:xfrm>
                    <a:off x="3078163" y="935038"/>
                    <a:ext cx="103187" cy="82550"/>
                  </a:xfrm>
                  <a:custGeom>
                    <a:avLst/>
                    <a:gdLst>
                      <a:gd name="T0" fmla="*/ 26 w 32"/>
                      <a:gd name="T1" fmla="*/ 1 h 25"/>
                      <a:gd name="T2" fmla="*/ 24 w 32"/>
                      <a:gd name="T3" fmla="*/ 0 h 25"/>
                      <a:gd name="T4" fmla="*/ 22 w 32"/>
                      <a:gd name="T5" fmla="*/ 0 h 25"/>
                      <a:gd name="T6" fmla="*/ 16 w 32"/>
                      <a:gd name="T7" fmla="*/ 2 h 25"/>
                      <a:gd name="T8" fmla="*/ 11 w 32"/>
                      <a:gd name="T9" fmla="*/ 0 h 25"/>
                      <a:gd name="T10" fmla="*/ 9 w 32"/>
                      <a:gd name="T11" fmla="*/ 0 h 25"/>
                      <a:gd name="T12" fmla="*/ 7 w 32"/>
                      <a:gd name="T13" fmla="*/ 1 h 25"/>
                      <a:gd name="T14" fmla="*/ 0 w 32"/>
                      <a:gd name="T15" fmla="*/ 10 h 25"/>
                      <a:gd name="T16" fmla="*/ 0 w 32"/>
                      <a:gd name="T17" fmla="*/ 23 h 25"/>
                      <a:gd name="T18" fmla="*/ 3 w 32"/>
                      <a:gd name="T19" fmla="*/ 25 h 25"/>
                      <a:gd name="T20" fmla="*/ 30 w 32"/>
                      <a:gd name="T21" fmla="*/ 25 h 25"/>
                      <a:gd name="T22" fmla="*/ 32 w 32"/>
                      <a:gd name="T23" fmla="*/ 23 h 25"/>
                      <a:gd name="T24" fmla="*/ 32 w 32"/>
                      <a:gd name="T25" fmla="*/ 10 h 25"/>
                      <a:gd name="T26" fmla="*/ 26 w 32"/>
                      <a:gd name="T27" fmla="*/ 1 h 25"/>
                      <a:gd name="T28" fmla="*/ 26 w 32"/>
                      <a:gd name="T29" fmla="*/ 1 h 25"/>
                      <a:gd name="T30" fmla="*/ 26 w 32"/>
                      <a:gd name="T3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5">
                        <a:moveTo>
                          <a:pt x="26" y="1"/>
                        </a:moveTo>
                        <a:cubicBezTo>
                          <a:pt x="26" y="1"/>
                          <a:pt x="24" y="0"/>
                          <a:pt x="24" y="0"/>
                        </a:cubicBezTo>
                        <a:cubicBezTo>
                          <a:pt x="23" y="0"/>
                          <a:pt x="22" y="0"/>
                          <a:pt x="22" y="0"/>
                        </a:cubicBezTo>
                        <a:cubicBezTo>
                          <a:pt x="16" y="2"/>
                          <a:pt x="16" y="2"/>
                          <a:pt x="16" y="2"/>
                        </a:cubicBezTo>
                        <a:cubicBezTo>
                          <a:pt x="11" y="0"/>
                          <a:pt x="11" y="0"/>
                          <a:pt x="11" y="0"/>
                        </a:cubicBezTo>
                        <a:cubicBezTo>
                          <a:pt x="10" y="0"/>
                          <a:pt x="10" y="0"/>
                          <a:pt x="9" y="0"/>
                        </a:cubicBezTo>
                        <a:cubicBezTo>
                          <a:pt x="9" y="0"/>
                          <a:pt x="7" y="1"/>
                          <a:pt x="7" y="1"/>
                        </a:cubicBezTo>
                        <a:cubicBezTo>
                          <a:pt x="3" y="2"/>
                          <a:pt x="0" y="5"/>
                          <a:pt x="0" y="10"/>
                        </a:cubicBezTo>
                        <a:cubicBezTo>
                          <a:pt x="0" y="23"/>
                          <a:pt x="0" y="23"/>
                          <a:pt x="0" y="23"/>
                        </a:cubicBezTo>
                        <a:cubicBezTo>
                          <a:pt x="0" y="24"/>
                          <a:pt x="1" y="25"/>
                          <a:pt x="3" y="25"/>
                        </a:cubicBezTo>
                        <a:cubicBezTo>
                          <a:pt x="30" y="25"/>
                          <a:pt x="30" y="25"/>
                          <a:pt x="30" y="25"/>
                        </a:cubicBezTo>
                        <a:cubicBezTo>
                          <a:pt x="31" y="25"/>
                          <a:pt x="32" y="24"/>
                          <a:pt x="32" y="23"/>
                        </a:cubicBezTo>
                        <a:cubicBezTo>
                          <a:pt x="32" y="10"/>
                          <a:pt x="32" y="10"/>
                          <a:pt x="32" y="10"/>
                        </a:cubicBezTo>
                        <a:cubicBezTo>
                          <a:pt x="32" y="5"/>
                          <a:pt x="30" y="2"/>
                          <a:pt x="26" y="1"/>
                        </a:cubicBezTo>
                        <a:close/>
                        <a:moveTo>
                          <a:pt x="26" y="1"/>
                        </a:moveTo>
                        <a:cubicBezTo>
                          <a:pt x="26" y="1"/>
                          <a:pt x="26" y="1"/>
                          <a:pt x="2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6">
                    <a:extLst>
                      <a:ext uri="{FF2B5EF4-FFF2-40B4-BE49-F238E27FC236}">
                        <a16:creationId xmlns:a16="http://schemas.microsoft.com/office/drawing/2014/main" id="{A9924C6D-2318-1A8A-859A-E38D0F0E1E56}"/>
                      </a:ext>
                    </a:extLst>
                  </p:cNvPr>
                  <p:cNvSpPr>
                    <a:spLocks noEditPoints="1"/>
                  </p:cNvSpPr>
                  <p:nvPr/>
                </p:nvSpPr>
                <p:spPr bwMode="auto">
                  <a:xfrm>
                    <a:off x="3078163" y="1036638"/>
                    <a:ext cx="103187" cy="71438"/>
                  </a:xfrm>
                  <a:custGeom>
                    <a:avLst/>
                    <a:gdLst>
                      <a:gd name="T0" fmla="*/ 30 w 32"/>
                      <a:gd name="T1" fmla="*/ 0 h 22"/>
                      <a:gd name="T2" fmla="*/ 3 w 32"/>
                      <a:gd name="T3" fmla="*/ 0 h 22"/>
                      <a:gd name="T4" fmla="*/ 0 w 32"/>
                      <a:gd name="T5" fmla="*/ 2 h 22"/>
                      <a:gd name="T6" fmla="*/ 0 w 32"/>
                      <a:gd name="T7" fmla="*/ 19 h 22"/>
                      <a:gd name="T8" fmla="*/ 3 w 32"/>
                      <a:gd name="T9" fmla="*/ 22 h 22"/>
                      <a:gd name="T10" fmla="*/ 30 w 32"/>
                      <a:gd name="T11" fmla="*/ 22 h 22"/>
                      <a:gd name="T12" fmla="*/ 32 w 32"/>
                      <a:gd name="T13" fmla="*/ 19 h 22"/>
                      <a:gd name="T14" fmla="*/ 32 w 32"/>
                      <a:gd name="T15" fmla="*/ 2 h 22"/>
                      <a:gd name="T16" fmla="*/ 30 w 32"/>
                      <a:gd name="T17" fmla="*/ 0 h 22"/>
                      <a:gd name="T18" fmla="*/ 30 w 32"/>
                      <a:gd name="T19" fmla="*/ 0 h 22"/>
                      <a:gd name="T20" fmla="*/ 30 w 3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2">
                        <a:moveTo>
                          <a:pt x="30" y="0"/>
                        </a:moveTo>
                        <a:cubicBezTo>
                          <a:pt x="3" y="0"/>
                          <a:pt x="3" y="0"/>
                          <a:pt x="3" y="0"/>
                        </a:cubicBezTo>
                        <a:cubicBezTo>
                          <a:pt x="1" y="0"/>
                          <a:pt x="0" y="1"/>
                          <a:pt x="0" y="2"/>
                        </a:cubicBezTo>
                        <a:cubicBezTo>
                          <a:pt x="0" y="19"/>
                          <a:pt x="0" y="19"/>
                          <a:pt x="0" y="19"/>
                        </a:cubicBezTo>
                        <a:cubicBezTo>
                          <a:pt x="0" y="20"/>
                          <a:pt x="1" y="22"/>
                          <a:pt x="3" y="22"/>
                        </a:cubicBezTo>
                        <a:cubicBezTo>
                          <a:pt x="30" y="22"/>
                          <a:pt x="30" y="22"/>
                          <a:pt x="30" y="22"/>
                        </a:cubicBezTo>
                        <a:cubicBezTo>
                          <a:pt x="31" y="22"/>
                          <a:pt x="32" y="20"/>
                          <a:pt x="32" y="19"/>
                        </a:cubicBezTo>
                        <a:cubicBezTo>
                          <a:pt x="32" y="2"/>
                          <a:pt x="32" y="2"/>
                          <a:pt x="32" y="2"/>
                        </a:cubicBezTo>
                        <a:cubicBezTo>
                          <a:pt x="32" y="1"/>
                          <a:pt x="31" y="0"/>
                          <a:pt x="30" y="0"/>
                        </a:cubicBezTo>
                        <a:close/>
                        <a:moveTo>
                          <a:pt x="30" y="0"/>
                        </a:moveTo>
                        <a:cubicBezTo>
                          <a:pt x="30" y="0"/>
                          <a:pt x="30" y="0"/>
                          <a:pt x="30"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sp>
        <p:nvSpPr>
          <p:cNvPr id="2" name="Freeform 1">
            <a:extLst>
              <a:ext uri="{FF2B5EF4-FFF2-40B4-BE49-F238E27FC236}">
                <a16:creationId xmlns:a16="http://schemas.microsoft.com/office/drawing/2014/main" id="{7B83FC6B-9FCD-D7A3-CB13-234D96458BFD}"/>
              </a:ext>
            </a:extLst>
          </p:cNvPr>
          <p:cNvSpPr/>
          <p:nvPr/>
        </p:nvSpPr>
        <p:spPr>
          <a:xfrm>
            <a:off x="-1" y="600000"/>
            <a:ext cx="1018106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 Core Components of an Efficient Supply Chain</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2234708" y="1639176"/>
            <a:ext cx="8610987" cy="4014383"/>
          </a:xfrm>
        </p:spPr>
        <p:txBody>
          <a:bodyPr/>
          <a:lstStyle/>
          <a:p>
            <a:pPr marL="457200" indent="-457200" algn="just">
              <a:buFont typeface="Arial" panose="020B0604020202020204" pitchFamily="34" charset="0"/>
              <a:buChar char="•"/>
            </a:pPr>
            <a:r>
              <a:rPr lang="en-US" b="1" dirty="0">
                <a:solidFill>
                  <a:srgbClr val="086575"/>
                </a:solidFill>
              </a:rPr>
              <a:t>Supplier Selection: </a:t>
            </a:r>
            <a:r>
              <a:rPr lang="en-US" dirty="0"/>
              <a:t>The process of finding and partnering with reliable suppliers who provide high-quality materials at competitive prices.</a:t>
            </a:r>
          </a:p>
          <a:p>
            <a:pPr marL="457200" indent="-457200" algn="just">
              <a:buFont typeface="Arial" panose="020B0604020202020204" pitchFamily="34" charset="0"/>
              <a:buChar char="•"/>
            </a:pPr>
            <a:r>
              <a:rPr lang="en-US" b="1" dirty="0">
                <a:solidFill>
                  <a:srgbClr val="D9552F"/>
                </a:solidFill>
              </a:rPr>
              <a:t>Relationship Management: </a:t>
            </a:r>
            <a:r>
              <a:rPr lang="en-US" dirty="0"/>
              <a:t>Establishing long-term, mutually beneficial relationships with suppliers and stakeholders is crucial for consistent supply and negotiation power.</a:t>
            </a:r>
          </a:p>
          <a:p>
            <a:pPr marL="457200" indent="-457200" algn="just">
              <a:buFont typeface="Arial" panose="020B0604020202020204" pitchFamily="34" charset="0"/>
              <a:buChar char="•"/>
            </a:pPr>
            <a:r>
              <a:rPr lang="en-US" b="1" dirty="0">
                <a:solidFill>
                  <a:srgbClr val="47B5C8"/>
                </a:solidFill>
              </a:rPr>
              <a:t>Logistics: </a:t>
            </a:r>
            <a:r>
              <a:rPr lang="en-US" dirty="0"/>
              <a:t>Managing the movement of goods from suppliers to your business and eventually to your customers. Efficient logistics reduce costs and improve delivery times.</a:t>
            </a:r>
          </a:p>
          <a:p>
            <a:pPr marL="457200" indent="-457200" algn="just">
              <a:buFont typeface="Arial" panose="020B0604020202020204" pitchFamily="34" charset="0"/>
              <a:buChar char="•"/>
            </a:pPr>
            <a:r>
              <a:rPr lang="en-US" b="1" dirty="0">
                <a:solidFill>
                  <a:schemeClr val="accent3">
                    <a:lumMod val="75000"/>
                  </a:schemeClr>
                </a:solidFill>
              </a:rPr>
              <a:t>Distribution: </a:t>
            </a:r>
            <a:r>
              <a:rPr lang="en-US" dirty="0"/>
              <a:t>Involves the delivery of finished goods to customers. Effective distribution networks ensure that products reach the end user efficiently and on time.</a:t>
            </a:r>
            <a:endParaRPr lang="en-US" sz="2000" dirty="0">
              <a:solidFill>
                <a:srgbClr val="333333"/>
              </a:solidFill>
              <a:latin typeface="+mn-lt"/>
            </a:endParaRPr>
          </a:p>
        </p:txBody>
      </p:sp>
      <p:grpSp>
        <p:nvGrpSpPr>
          <p:cNvPr id="7" name="Group 6">
            <a:extLst>
              <a:ext uri="{FF2B5EF4-FFF2-40B4-BE49-F238E27FC236}">
                <a16:creationId xmlns:a16="http://schemas.microsoft.com/office/drawing/2014/main" id="{2ACDFED6-7DA4-3088-0D71-751CC383E89E}"/>
              </a:ext>
            </a:extLst>
          </p:cNvPr>
          <p:cNvGrpSpPr/>
          <p:nvPr/>
        </p:nvGrpSpPr>
        <p:grpSpPr>
          <a:xfrm>
            <a:off x="949970" y="2605996"/>
            <a:ext cx="1251672" cy="1444237"/>
            <a:chOff x="8704263" y="255588"/>
            <a:chExt cx="1878013" cy="2166938"/>
          </a:xfrm>
        </p:grpSpPr>
        <p:grpSp>
          <p:nvGrpSpPr>
            <p:cNvPr id="8" name="Group 7">
              <a:extLst>
                <a:ext uri="{FF2B5EF4-FFF2-40B4-BE49-F238E27FC236}">
                  <a16:creationId xmlns:a16="http://schemas.microsoft.com/office/drawing/2014/main" id="{F4AF9143-DF51-6D7C-B862-9017F418B13D}"/>
                </a:ext>
              </a:extLst>
            </p:cNvPr>
            <p:cNvGrpSpPr/>
            <p:nvPr/>
          </p:nvGrpSpPr>
          <p:grpSpPr>
            <a:xfrm>
              <a:off x="8704263" y="255588"/>
              <a:ext cx="1878013" cy="2166938"/>
              <a:chOff x="8704263" y="255588"/>
              <a:chExt cx="1878013" cy="2166938"/>
            </a:xfrm>
          </p:grpSpPr>
          <p:sp>
            <p:nvSpPr>
              <p:cNvPr id="19" name="Freeform 16">
                <a:extLst>
                  <a:ext uri="{FF2B5EF4-FFF2-40B4-BE49-F238E27FC236}">
                    <a16:creationId xmlns:a16="http://schemas.microsoft.com/office/drawing/2014/main" id="{84AB962E-65C3-D027-CB09-D73EB418D141}"/>
                  </a:ext>
                </a:extLst>
              </p:cNvPr>
              <p:cNvSpPr>
                <a:spLocks/>
              </p:cNvSpPr>
              <p:nvPr/>
            </p:nvSpPr>
            <p:spPr bwMode="auto">
              <a:xfrm>
                <a:off x="8704263" y="255588"/>
                <a:ext cx="939800" cy="1614488"/>
              </a:xfrm>
              <a:custGeom>
                <a:avLst/>
                <a:gdLst>
                  <a:gd name="T0" fmla="*/ 592 w 592"/>
                  <a:gd name="T1" fmla="*/ 0 h 1017"/>
                  <a:gd name="T2" fmla="*/ 0 w 592"/>
                  <a:gd name="T3" fmla="*/ 341 h 1017"/>
                  <a:gd name="T4" fmla="*/ 0 w 592"/>
                  <a:gd name="T5" fmla="*/ 1017 h 1017"/>
                  <a:gd name="T6" fmla="*/ 592 w 592"/>
                  <a:gd name="T7" fmla="*/ 647 h 1017"/>
                  <a:gd name="T8" fmla="*/ 592 w 592"/>
                  <a:gd name="T9" fmla="*/ 0 h 1017"/>
                </a:gdLst>
                <a:ahLst/>
                <a:cxnLst>
                  <a:cxn ang="0">
                    <a:pos x="T0" y="T1"/>
                  </a:cxn>
                  <a:cxn ang="0">
                    <a:pos x="T2" y="T3"/>
                  </a:cxn>
                  <a:cxn ang="0">
                    <a:pos x="T4" y="T5"/>
                  </a:cxn>
                  <a:cxn ang="0">
                    <a:pos x="T6" y="T7"/>
                  </a:cxn>
                  <a:cxn ang="0">
                    <a:pos x="T8" y="T9"/>
                  </a:cxn>
                </a:cxnLst>
                <a:rect l="0" t="0" r="r" b="b"/>
                <a:pathLst>
                  <a:path w="592" h="1017">
                    <a:moveTo>
                      <a:pt x="592" y="0"/>
                    </a:moveTo>
                    <a:lnTo>
                      <a:pt x="0" y="341"/>
                    </a:lnTo>
                    <a:lnTo>
                      <a:pt x="0" y="1017"/>
                    </a:lnTo>
                    <a:lnTo>
                      <a:pt x="592" y="647"/>
                    </a:lnTo>
                    <a:lnTo>
                      <a:pt x="592" y="0"/>
                    </a:lnTo>
                    <a:close/>
                  </a:path>
                </a:pathLst>
              </a:custGeom>
              <a:solidFill>
                <a:srgbClr val="F77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7">
                <a:extLst>
                  <a:ext uri="{FF2B5EF4-FFF2-40B4-BE49-F238E27FC236}">
                    <a16:creationId xmlns:a16="http://schemas.microsoft.com/office/drawing/2014/main" id="{D82B3F34-BE89-9D55-0156-4BF34D2198F0}"/>
                  </a:ext>
                </a:extLst>
              </p:cNvPr>
              <p:cNvSpPr>
                <a:spLocks/>
              </p:cNvSpPr>
              <p:nvPr/>
            </p:nvSpPr>
            <p:spPr bwMode="auto">
              <a:xfrm>
                <a:off x="9644063" y="255588"/>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8">
                <a:extLst>
                  <a:ext uri="{FF2B5EF4-FFF2-40B4-BE49-F238E27FC236}">
                    <a16:creationId xmlns:a16="http://schemas.microsoft.com/office/drawing/2014/main" id="{D867FEAE-B17A-AA86-F068-91F1120A7FD2}"/>
                  </a:ext>
                </a:extLst>
              </p:cNvPr>
              <p:cNvSpPr>
                <a:spLocks/>
              </p:cNvSpPr>
              <p:nvPr/>
            </p:nvSpPr>
            <p:spPr bwMode="auto">
              <a:xfrm>
                <a:off x="8704263" y="1282700"/>
                <a:ext cx="939800" cy="1139825"/>
              </a:xfrm>
              <a:custGeom>
                <a:avLst/>
                <a:gdLst>
                  <a:gd name="T0" fmla="*/ 0 w 592"/>
                  <a:gd name="T1" fmla="*/ 370 h 718"/>
                  <a:gd name="T2" fmla="*/ 0 w 592"/>
                  <a:gd name="T3" fmla="*/ 377 h 718"/>
                  <a:gd name="T4" fmla="*/ 592 w 592"/>
                  <a:gd name="T5" fmla="*/ 718 h 718"/>
                  <a:gd name="T6" fmla="*/ 592 w 592"/>
                  <a:gd name="T7" fmla="*/ 0 h 718"/>
                  <a:gd name="T8" fmla="*/ 0 w 592"/>
                  <a:gd name="T9" fmla="*/ 370 h 718"/>
                </a:gdLst>
                <a:ahLst/>
                <a:cxnLst>
                  <a:cxn ang="0">
                    <a:pos x="T0" y="T1"/>
                  </a:cxn>
                  <a:cxn ang="0">
                    <a:pos x="T2" y="T3"/>
                  </a:cxn>
                  <a:cxn ang="0">
                    <a:pos x="T4" y="T5"/>
                  </a:cxn>
                  <a:cxn ang="0">
                    <a:pos x="T6" y="T7"/>
                  </a:cxn>
                  <a:cxn ang="0">
                    <a:pos x="T8" y="T9"/>
                  </a:cxn>
                </a:cxnLst>
                <a:rect l="0" t="0" r="r" b="b"/>
                <a:pathLst>
                  <a:path w="592" h="718">
                    <a:moveTo>
                      <a:pt x="0" y="370"/>
                    </a:moveTo>
                    <a:lnTo>
                      <a:pt x="0" y="377"/>
                    </a:lnTo>
                    <a:lnTo>
                      <a:pt x="592" y="718"/>
                    </a:lnTo>
                    <a:lnTo>
                      <a:pt x="592" y="0"/>
                    </a:lnTo>
                    <a:lnTo>
                      <a:pt x="0" y="370"/>
                    </a:lnTo>
                    <a:close/>
                  </a:path>
                </a:pathLst>
              </a:custGeom>
              <a:solidFill>
                <a:srgbClr val="F98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22">
                <a:extLst>
                  <a:ext uri="{FF2B5EF4-FFF2-40B4-BE49-F238E27FC236}">
                    <a16:creationId xmlns:a16="http://schemas.microsoft.com/office/drawing/2014/main" id="{429E07D1-59E9-5BD9-1B7F-517172414696}"/>
                  </a:ext>
                </a:extLst>
              </p:cNvPr>
              <p:cNvSpPr>
                <a:spLocks/>
              </p:cNvSpPr>
              <p:nvPr/>
            </p:nvSpPr>
            <p:spPr bwMode="auto">
              <a:xfrm>
                <a:off x="8926513" y="511175"/>
                <a:ext cx="1433513" cy="1655763"/>
              </a:xfrm>
              <a:custGeom>
                <a:avLst/>
                <a:gdLst>
                  <a:gd name="T0" fmla="*/ 903 w 903"/>
                  <a:gd name="T1" fmla="*/ 782 h 1043"/>
                  <a:gd name="T2" fmla="*/ 903 w 903"/>
                  <a:gd name="T3" fmla="*/ 261 h 1043"/>
                  <a:gd name="T4" fmla="*/ 452 w 903"/>
                  <a:gd name="T5" fmla="*/ 0 h 1043"/>
                  <a:gd name="T6" fmla="*/ 0 w 903"/>
                  <a:gd name="T7" fmla="*/ 261 h 1043"/>
                  <a:gd name="T8" fmla="*/ 0 w 903"/>
                  <a:gd name="T9" fmla="*/ 782 h 1043"/>
                  <a:gd name="T10" fmla="*/ 452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2" y="0"/>
                    </a:lnTo>
                    <a:lnTo>
                      <a:pt x="0" y="261"/>
                    </a:lnTo>
                    <a:lnTo>
                      <a:pt x="0" y="782"/>
                    </a:lnTo>
                    <a:lnTo>
                      <a:pt x="452"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 name="Group 8">
              <a:extLst>
                <a:ext uri="{FF2B5EF4-FFF2-40B4-BE49-F238E27FC236}">
                  <a16:creationId xmlns:a16="http://schemas.microsoft.com/office/drawing/2014/main" id="{CD867117-DC14-C52F-5A45-04549FD9F76B}"/>
                </a:ext>
              </a:extLst>
            </p:cNvPr>
            <p:cNvGrpSpPr/>
            <p:nvPr/>
          </p:nvGrpSpPr>
          <p:grpSpPr>
            <a:xfrm>
              <a:off x="9112248" y="808035"/>
              <a:ext cx="1062042" cy="1062042"/>
              <a:chOff x="9348932" y="1062832"/>
              <a:chExt cx="588673" cy="588673"/>
            </a:xfrm>
          </p:grpSpPr>
          <p:sp>
            <p:nvSpPr>
              <p:cNvPr id="10" name="Oval 11">
                <a:extLst>
                  <a:ext uri="{FF2B5EF4-FFF2-40B4-BE49-F238E27FC236}">
                    <a16:creationId xmlns:a16="http://schemas.microsoft.com/office/drawing/2014/main" id="{BA750203-7B3F-FB06-A859-92E29D4DE3E1}"/>
                  </a:ext>
                </a:extLst>
              </p:cNvPr>
              <p:cNvSpPr>
                <a:spLocks noChangeArrowheads="1"/>
              </p:cNvSpPr>
              <p:nvPr/>
            </p:nvSpPr>
            <p:spPr bwMode="auto">
              <a:xfrm>
                <a:off x="9348932" y="1062832"/>
                <a:ext cx="588673" cy="588673"/>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11" name="Group 192">
                <a:extLst>
                  <a:ext uri="{FF2B5EF4-FFF2-40B4-BE49-F238E27FC236}">
                    <a16:creationId xmlns:a16="http://schemas.microsoft.com/office/drawing/2014/main" id="{80AC504D-526E-A01A-28D7-397FBB70E068}"/>
                  </a:ext>
                </a:extLst>
              </p:cNvPr>
              <p:cNvGrpSpPr>
                <a:grpSpLocks noChangeAspect="1"/>
              </p:cNvGrpSpPr>
              <p:nvPr/>
            </p:nvGrpSpPr>
            <p:grpSpPr bwMode="auto">
              <a:xfrm>
                <a:off x="9544424" y="1267005"/>
                <a:ext cx="201489" cy="144591"/>
                <a:chOff x="4283" y="2577"/>
                <a:chExt cx="3134" cy="2249"/>
              </a:xfrm>
              <a:solidFill>
                <a:schemeClr val="accent1"/>
              </a:solidFill>
            </p:grpSpPr>
            <p:sp>
              <p:nvSpPr>
                <p:cNvPr id="12" name="Freeform 194">
                  <a:extLst>
                    <a:ext uri="{FF2B5EF4-FFF2-40B4-BE49-F238E27FC236}">
                      <a16:creationId xmlns:a16="http://schemas.microsoft.com/office/drawing/2014/main" id="{EE8518CF-10D9-19F6-DF21-35DC12C9EBD8}"/>
                    </a:ext>
                  </a:extLst>
                </p:cNvPr>
                <p:cNvSpPr>
                  <a:spLocks/>
                </p:cNvSpPr>
                <p:nvPr/>
              </p:nvSpPr>
              <p:spPr bwMode="auto">
                <a:xfrm>
                  <a:off x="4718" y="2723"/>
                  <a:ext cx="958" cy="1276"/>
                </a:xfrm>
                <a:custGeom>
                  <a:avLst/>
                  <a:gdLst>
                    <a:gd name="T0" fmla="*/ 1134 w 1917"/>
                    <a:gd name="T1" fmla="*/ 13 h 2554"/>
                    <a:gd name="T2" fmla="*/ 1314 w 1917"/>
                    <a:gd name="T3" fmla="*/ 74 h 2554"/>
                    <a:gd name="T4" fmla="*/ 1459 w 1917"/>
                    <a:gd name="T5" fmla="*/ 164 h 2554"/>
                    <a:gd name="T6" fmla="*/ 1548 w 1917"/>
                    <a:gd name="T7" fmla="*/ 253 h 2554"/>
                    <a:gd name="T8" fmla="*/ 1586 w 1917"/>
                    <a:gd name="T9" fmla="*/ 306 h 2554"/>
                    <a:gd name="T10" fmla="*/ 1598 w 1917"/>
                    <a:gd name="T11" fmla="*/ 312 h 2554"/>
                    <a:gd name="T12" fmla="*/ 1634 w 1917"/>
                    <a:gd name="T13" fmla="*/ 321 h 2554"/>
                    <a:gd name="T14" fmla="*/ 1687 w 1917"/>
                    <a:gd name="T15" fmla="*/ 350 h 2554"/>
                    <a:gd name="T16" fmla="*/ 1750 w 1917"/>
                    <a:gd name="T17" fmla="*/ 407 h 2554"/>
                    <a:gd name="T18" fmla="*/ 1807 w 1917"/>
                    <a:gd name="T19" fmla="*/ 500 h 2554"/>
                    <a:gd name="T20" fmla="*/ 1849 w 1917"/>
                    <a:gd name="T21" fmla="*/ 639 h 2554"/>
                    <a:gd name="T22" fmla="*/ 1862 w 1917"/>
                    <a:gd name="T23" fmla="*/ 835 h 2554"/>
                    <a:gd name="T24" fmla="*/ 1835 w 1917"/>
                    <a:gd name="T25" fmla="*/ 1097 h 2554"/>
                    <a:gd name="T26" fmla="*/ 1822 w 1917"/>
                    <a:gd name="T27" fmla="*/ 1217 h 2554"/>
                    <a:gd name="T28" fmla="*/ 1872 w 1917"/>
                    <a:gd name="T29" fmla="*/ 1230 h 2554"/>
                    <a:gd name="T30" fmla="*/ 1908 w 1917"/>
                    <a:gd name="T31" fmla="*/ 1280 h 2554"/>
                    <a:gd name="T32" fmla="*/ 1915 w 1917"/>
                    <a:gd name="T33" fmla="*/ 1380 h 2554"/>
                    <a:gd name="T34" fmla="*/ 1883 w 1917"/>
                    <a:gd name="T35" fmla="*/ 1546 h 2554"/>
                    <a:gd name="T36" fmla="*/ 1816 w 1917"/>
                    <a:gd name="T37" fmla="*/ 1726 h 2554"/>
                    <a:gd name="T38" fmla="*/ 1757 w 1917"/>
                    <a:gd name="T39" fmla="*/ 1808 h 2554"/>
                    <a:gd name="T40" fmla="*/ 1710 w 1917"/>
                    <a:gd name="T41" fmla="*/ 1888 h 2554"/>
                    <a:gd name="T42" fmla="*/ 1632 w 1917"/>
                    <a:gd name="T43" fmla="*/ 2092 h 2554"/>
                    <a:gd name="T44" fmla="*/ 1497 w 1917"/>
                    <a:gd name="T45" fmla="*/ 2284 h 2554"/>
                    <a:gd name="T46" fmla="*/ 1312 w 1917"/>
                    <a:gd name="T47" fmla="*/ 2443 h 2554"/>
                    <a:gd name="T48" fmla="*/ 1096 w 1917"/>
                    <a:gd name="T49" fmla="*/ 2536 h 2554"/>
                    <a:gd name="T50" fmla="*/ 888 w 1917"/>
                    <a:gd name="T51" fmla="*/ 2550 h 2554"/>
                    <a:gd name="T52" fmla="*/ 673 w 1917"/>
                    <a:gd name="T53" fmla="*/ 2485 h 2554"/>
                    <a:gd name="T54" fmla="*/ 472 w 1917"/>
                    <a:gd name="T55" fmla="*/ 2344 h 2554"/>
                    <a:gd name="T56" fmla="*/ 322 w 1917"/>
                    <a:gd name="T57" fmla="*/ 2160 h 2554"/>
                    <a:gd name="T58" fmla="*/ 226 w 1917"/>
                    <a:gd name="T59" fmla="*/ 1957 h 2554"/>
                    <a:gd name="T60" fmla="*/ 177 w 1917"/>
                    <a:gd name="T61" fmla="*/ 1822 h 2554"/>
                    <a:gd name="T62" fmla="*/ 120 w 1917"/>
                    <a:gd name="T63" fmla="*/ 1766 h 2554"/>
                    <a:gd name="T64" fmla="*/ 57 w 1917"/>
                    <a:gd name="T65" fmla="*/ 1620 h 2554"/>
                    <a:gd name="T66" fmla="*/ 8 w 1917"/>
                    <a:gd name="T67" fmla="*/ 1428 h 2554"/>
                    <a:gd name="T68" fmla="*/ 4 w 1917"/>
                    <a:gd name="T69" fmla="*/ 1308 h 2554"/>
                    <a:gd name="T70" fmla="*/ 32 w 1917"/>
                    <a:gd name="T71" fmla="*/ 1244 h 2554"/>
                    <a:gd name="T72" fmla="*/ 78 w 1917"/>
                    <a:gd name="T73" fmla="*/ 1219 h 2554"/>
                    <a:gd name="T74" fmla="*/ 95 w 1917"/>
                    <a:gd name="T75" fmla="*/ 1156 h 2554"/>
                    <a:gd name="T76" fmla="*/ 61 w 1917"/>
                    <a:gd name="T77" fmla="*/ 935 h 2554"/>
                    <a:gd name="T78" fmla="*/ 80 w 1917"/>
                    <a:gd name="T79" fmla="*/ 709 h 2554"/>
                    <a:gd name="T80" fmla="*/ 169 w 1917"/>
                    <a:gd name="T81" fmla="*/ 489 h 2554"/>
                    <a:gd name="T82" fmla="*/ 306 w 1917"/>
                    <a:gd name="T83" fmla="*/ 314 h 2554"/>
                    <a:gd name="T84" fmla="*/ 514 w 1917"/>
                    <a:gd name="T85" fmla="*/ 141 h 2554"/>
                    <a:gd name="T86" fmla="*/ 717 w 1917"/>
                    <a:gd name="T87" fmla="*/ 38 h 2554"/>
                    <a:gd name="T88" fmla="*/ 902 w 1917"/>
                    <a:gd name="T89" fmla="*/ 4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7" h="2554">
                      <a:moveTo>
                        <a:pt x="983" y="0"/>
                      </a:moveTo>
                      <a:lnTo>
                        <a:pt x="1061" y="4"/>
                      </a:lnTo>
                      <a:lnTo>
                        <a:pt x="1134" y="13"/>
                      </a:lnTo>
                      <a:lnTo>
                        <a:pt x="1198" y="29"/>
                      </a:lnTo>
                      <a:lnTo>
                        <a:pt x="1259" y="49"/>
                      </a:lnTo>
                      <a:lnTo>
                        <a:pt x="1314" y="74"/>
                      </a:lnTo>
                      <a:lnTo>
                        <a:pt x="1364" y="101"/>
                      </a:lnTo>
                      <a:lnTo>
                        <a:pt x="1415" y="131"/>
                      </a:lnTo>
                      <a:lnTo>
                        <a:pt x="1459" y="164"/>
                      </a:lnTo>
                      <a:lnTo>
                        <a:pt x="1495" y="196"/>
                      </a:lnTo>
                      <a:lnTo>
                        <a:pt x="1525" y="224"/>
                      </a:lnTo>
                      <a:lnTo>
                        <a:pt x="1548" y="253"/>
                      </a:lnTo>
                      <a:lnTo>
                        <a:pt x="1567" y="276"/>
                      </a:lnTo>
                      <a:lnTo>
                        <a:pt x="1579" y="295"/>
                      </a:lnTo>
                      <a:lnTo>
                        <a:pt x="1586" y="306"/>
                      </a:lnTo>
                      <a:lnTo>
                        <a:pt x="1588" y="310"/>
                      </a:lnTo>
                      <a:lnTo>
                        <a:pt x="1590" y="310"/>
                      </a:lnTo>
                      <a:lnTo>
                        <a:pt x="1598" y="312"/>
                      </a:lnTo>
                      <a:lnTo>
                        <a:pt x="1605" y="314"/>
                      </a:lnTo>
                      <a:lnTo>
                        <a:pt x="1619" y="316"/>
                      </a:lnTo>
                      <a:lnTo>
                        <a:pt x="1634" y="321"/>
                      </a:lnTo>
                      <a:lnTo>
                        <a:pt x="1649" y="329"/>
                      </a:lnTo>
                      <a:lnTo>
                        <a:pt x="1668" y="338"/>
                      </a:lnTo>
                      <a:lnTo>
                        <a:pt x="1687" y="350"/>
                      </a:lnTo>
                      <a:lnTo>
                        <a:pt x="1708" y="365"/>
                      </a:lnTo>
                      <a:lnTo>
                        <a:pt x="1729" y="384"/>
                      </a:lnTo>
                      <a:lnTo>
                        <a:pt x="1750" y="407"/>
                      </a:lnTo>
                      <a:lnTo>
                        <a:pt x="1771" y="432"/>
                      </a:lnTo>
                      <a:lnTo>
                        <a:pt x="1790" y="464"/>
                      </a:lnTo>
                      <a:lnTo>
                        <a:pt x="1807" y="500"/>
                      </a:lnTo>
                      <a:lnTo>
                        <a:pt x="1824" y="540"/>
                      </a:lnTo>
                      <a:lnTo>
                        <a:pt x="1837" y="588"/>
                      </a:lnTo>
                      <a:lnTo>
                        <a:pt x="1849" y="639"/>
                      </a:lnTo>
                      <a:lnTo>
                        <a:pt x="1856" y="698"/>
                      </a:lnTo>
                      <a:lnTo>
                        <a:pt x="1862" y="762"/>
                      </a:lnTo>
                      <a:lnTo>
                        <a:pt x="1862" y="835"/>
                      </a:lnTo>
                      <a:lnTo>
                        <a:pt x="1858" y="915"/>
                      </a:lnTo>
                      <a:lnTo>
                        <a:pt x="1851" y="1002"/>
                      </a:lnTo>
                      <a:lnTo>
                        <a:pt x="1835" y="1097"/>
                      </a:lnTo>
                      <a:lnTo>
                        <a:pt x="1822" y="1156"/>
                      </a:lnTo>
                      <a:lnTo>
                        <a:pt x="1805" y="1217"/>
                      </a:lnTo>
                      <a:lnTo>
                        <a:pt x="1822" y="1217"/>
                      </a:lnTo>
                      <a:lnTo>
                        <a:pt x="1839" y="1217"/>
                      </a:lnTo>
                      <a:lnTo>
                        <a:pt x="1856" y="1223"/>
                      </a:lnTo>
                      <a:lnTo>
                        <a:pt x="1872" y="1230"/>
                      </a:lnTo>
                      <a:lnTo>
                        <a:pt x="1885" y="1242"/>
                      </a:lnTo>
                      <a:lnTo>
                        <a:pt x="1898" y="1259"/>
                      </a:lnTo>
                      <a:lnTo>
                        <a:pt x="1908" y="1280"/>
                      </a:lnTo>
                      <a:lnTo>
                        <a:pt x="1913" y="1306"/>
                      </a:lnTo>
                      <a:lnTo>
                        <a:pt x="1917" y="1340"/>
                      </a:lnTo>
                      <a:lnTo>
                        <a:pt x="1915" y="1380"/>
                      </a:lnTo>
                      <a:lnTo>
                        <a:pt x="1910" y="1428"/>
                      </a:lnTo>
                      <a:lnTo>
                        <a:pt x="1900" y="1483"/>
                      </a:lnTo>
                      <a:lnTo>
                        <a:pt x="1883" y="1546"/>
                      </a:lnTo>
                      <a:lnTo>
                        <a:pt x="1860" y="1620"/>
                      </a:lnTo>
                      <a:lnTo>
                        <a:pt x="1839" y="1679"/>
                      </a:lnTo>
                      <a:lnTo>
                        <a:pt x="1816" y="1726"/>
                      </a:lnTo>
                      <a:lnTo>
                        <a:pt x="1795" y="1765"/>
                      </a:lnTo>
                      <a:lnTo>
                        <a:pt x="1776" y="1791"/>
                      </a:lnTo>
                      <a:lnTo>
                        <a:pt x="1757" y="1808"/>
                      </a:lnTo>
                      <a:lnTo>
                        <a:pt x="1740" y="1820"/>
                      </a:lnTo>
                      <a:lnTo>
                        <a:pt x="1723" y="1823"/>
                      </a:lnTo>
                      <a:lnTo>
                        <a:pt x="1710" y="1888"/>
                      </a:lnTo>
                      <a:lnTo>
                        <a:pt x="1691" y="1957"/>
                      </a:lnTo>
                      <a:lnTo>
                        <a:pt x="1664" y="2023"/>
                      </a:lnTo>
                      <a:lnTo>
                        <a:pt x="1632" y="2092"/>
                      </a:lnTo>
                      <a:lnTo>
                        <a:pt x="1592" y="2158"/>
                      </a:lnTo>
                      <a:lnTo>
                        <a:pt x="1548" y="2223"/>
                      </a:lnTo>
                      <a:lnTo>
                        <a:pt x="1497" y="2284"/>
                      </a:lnTo>
                      <a:lnTo>
                        <a:pt x="1440" y="2343"/>
                      </a:lnTo>
                      <a:lnTo>
                        <a:pt x="1379" y="2396"/>
                      </a:lnTo>
                      <a:lnTo>
                        <a:pt x="1312" y="2443"/>
                      </a:lnTo>
                      <a:lnTo>
                        <a:pt x="1240" y="2483"/>
                      </a:lnTo>
                      <a:lnTo>
                        <a:pt x="1162" y="2517"/>
                      </a:lnTo>
                      <a:lnTo>
                        <a:pt x="1096" y="2536"/>
                      </a:lnTo>
                      <a:lnTo>
                        <a:pt x="1027" y="2550"/>
                      </a:lnTo>
                      <a:lnTo>
                        <a:pt x="957" y="2554"/>
                      </a:lnTo>
                      <a:lnTo>
                        <a:pt x="888" y="2550"/>
                      </a:lnTo>
                      <a:lnTo>
                        <a:pt x="820" y="2536"/>
                      </a:lnTo>
                      <a:lnTo>
                        <a:pt x="753" y="2517"/>
                      </a:lnTo>
                      <a:lnTo>
                        <a:pt x="673" y="2485"/>
                      </a:lnTo>
                      <a:lnTo>
                        <a:pt x="601" y="2445"/>
                      </a:lnTo>
                      <a:lnTo>
                        <a:pt x="535" y="2398"/>
                      </a:lnTo>
                      <a:lnTo>
                        <a:pt x="472" y="2344"/>
                      </a:lnTo>
                      <a:lnTo>
                        <a:pt x="417" y="2285"/>
                      </a:lnTo>
                      <a:lnTo>
                        <a:pt x="365" y="2225"/>
                      </a:lnTo>
                      <a:lnTo>
                        <a:pt x="322" y="2160"/>
                      </a:lnTo>
                      <a:lnTo>
                        <a:pt x="284" y="2093"/>
                      </a:lnTo>
                      <a:lnTo>
                        <a:pt x="251" y="2025"/>
                      </a:lnTo>
                      <a:lnTo>
                        <a:pt x="226" y="1957"/>
                      </a:lnTo>
                      <a:lnTo>
                        <a:pt x="206" y="1890"/>
                      </a:lnTo>
                      <a:lnTo>
                        <a:pt x="192" y="1825"/>
                      </a:lnTo>
                      <a:lnTo>
                        <a:pt x="177" y="1822"/>
                      </a:lnTo>
                      <a:lnTo>
                        <a:pt x="158" y="1810"/>
                      </a:lnTo>
                      <a:lnTo>
                        <a:pt x="139" y="1793"/>
                      </a:lnTo>
                      <a:lnTo>
                        <a:pt x="120" y="1766"/>
                      </a:lnTo>
                      <a:lnTo>
                        <a:pt x="99" y="1728"/>
                      </a:lnTo>
                      <a:lnTo>
                        <a:pt x="78" y="1681"/>
                      </a:lnTo>
                      <a:lnTo>
                        <a:pt x="57" y="1620"/>
                      </a:lnTo>
                      <a:lnTo>
                        <a:pt x="34" y="1546"/>
                      </a:lnTo>
                      <a:lnTo>
                        <a:pt x="17" y="1483"/>
                      </a:lnTo>
                      <a:lnTo>
                        <a:pt x="8" y="1428"/>
                      </a:lnTo>
                      <a:lnTo>
                        <a:pt x="2" y="1380"/>
                      </a:lnTo>
                      <a:lnTo>
                        <a:pt x="0" y="1340"/>
                      </a:lnTo>
                      <a:lnTo>
                        <a:pt x="4" y="1308"/>
                      </a:lnTo>
                      <a:lnTo>
                        <a:pt x="10" y="1280"/>
                      </a:lnTo>
                      <a:lnTo>
                        <a:pt x="19" y="1259"/>
                      </a:lnTo>
                      <a:lnTo>
                        <a:pt x="32" y="1244"/>
                      </a:lnTo>
                      <a:lnTo>
                        <a:pt x="46" y="1230"/>
                      </a:lnTo>
                      <a:lnTo>
                        <a:pt x="63" y="1223"/>
                      </a:lnTo>
                      <a:lnTo>
                        <a:pt x="78" y="1219"/>
                      </a:lnTo>
                      <a:lnTo>
                        <a:pt x="95" y="1217"/>
                      </a:lnTo>
                      <a:lnTo>
                        <a:pt x="114" y="1217"/>
                      </a:lnTo>
                      <a:lnTo>
                        <a:pt x="95" y="1156"/>
                      </a:lnTo>
                      <a:lnTo>
                        <a:pt x="82" y="1097"/>
                      </a:lnTo>
                      <a:lnTo>
                        <a:pt x="69" y="1015"/>
                      </a:lnTo>
                      <a:lnTo>
                        <a:pt x="61" y="935"/>
                      </a:lnTo>
                      <a:lnTo>
                        <a:pt x="59" y="859"/>
                      </a:lnTo>
                      <a:lnTo>
                        <a:pt x="65" y="783"/>
                      </a:lnTo>
                      <a:lnTo>
                        <a:pt x="80" y="709"/>
                      </a:lnTo>
                      <a:lnTo>
                        <a:pt x="103" y="631"/>
                      </a:lnTo>
                      <a:lnTo>
                        <a:pt x="133" y="557"/>
                      </a:lnTo>
                      <a:lnTo>
                        <a:pt x="169" y="489"/>
                      </a:lnTo>
                      <a:lnTo>
                        <a:pt x="211" y="426"/>
                      </a:lnTo>
                      <a:lnTo>
                        <a:pt x="257" y="367"/>
                      </a:lnTo>
                      <a:lnTo>
                        <a:pt x="306" y="314"/>
                      </a:lnTo>
                      <a:lnTo>
                        <a:pt x="371" y="251"/>
                      </a:lnTo>
                      <a:lnTo>
                        <a:pt x="441" y="192"/>
                      </a:lnTo>
                      <a:lnTo>
                        <a:pt x="514" y="141"/>
                      </a:lnTo>
                      <a:lnTo>
                        <a:pt x="576" y="101"/>
                      </a:lnTo>
                      <a:lnTo>
                        <a:pt x="645" y="67"/>
                      </a:lnTo>
                      <a:lnTo>
                        <a:pt x="717" y="38"/>
                      </a:lnTo>
                      <a:lnTo>
                        <a:pt x="776" y="21"/>
                      </a:lnTo>
                      <a:lnTo>
                        <a:pt x="837" y="10"/>
                      </a:lnTo>
                      <a:lnTo>
                        <a:pt x="902" y="4"/>
                      </a:lnTo>
                      <a:lnTo>
                        <a:pt x="9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95">
                  <a:extLst>
                    <a:ext uri="{FF2B5EF4-FFF2-40B4-BE49-F238E27FC236}">
                      <a16:creationId xmlns:a16="http://schemas.microsoft.com/office/drawing/2014/main" id="{EB60A780-56BC-FD20-BE6A-87780F33DAAA}"/>
                    </a:ext>
                  </a:extLst>
                </p:cNvPr>
                <p:cNvSpPr>
                  <a:spLocks/>
                </p:cNvSpPr>
                <p:nvPr/>
              </p:nvSpPr>
              <p:spPr bwMode="auto">
                <a:xfrm>
                  <a:off x="4283" y="3981"/>
                  <a:ext cx="1831" cy="845"/>
                </a:xfrm>
                <a:custGeom>
                  <a:avLst/>
                  <a:gdLst>
                    <a:gd name="T0" fmla="*/ 1531 w 3661"/>
                    <a:gd name="T1" fmla="*/ 1090 h 1691"/>
                    <a:gd name="T2" fmla="*/ 1733 w 3661"/>
                    <a:gd name="T3" fmla="*/ 801 h 1691"/>
                    <a:gd name="T4" fmla="*/ 1653 w 3661"/>
                    <a:gd name="T5" fmla="*/ 677 h 1691"/>
                    <a:gd name="T6" fmla="*/ 1607 w 3661"/>
                    <a:gd name="T7" fmla="*/ 575 h 1691"/>
                    <a:gd name="T8" fmla="*/ 1586 w 3661"/>
                    <a:gd name="T9" fmla="*/ 493 h 1691"/>
                    <a:gd name="T10" fmla="*/ 1588 w 3661"/>
                    <a:gd name="T11" fmla="*/ 426 h 1691"/>
                    <a:gd name="T12" fmla="*/ 1607 w 3661"/>
                    <a:gd name="T13" fmla="*/ 377 h 1691"/>
                    <a:gd name="T14" fmla="*/ 1639 w 3661"/>
                    <a:gd name="T15" fmla="*/ 339 h 1691"/>
                    <a:gd name="T16" fmla="*/ 1679 w 3661"/>
                    <a:gd name="T17" fmla="*/ 314 h 1691"/>
                    <a:gd name="T18" fmla="*/ 1723 w 3661"/>
                    <a:gd name="T19" fmla="*/ 297 h 1691"/>
                    <a:gd name="T20" fmla="*/ 1765 w 3661"/>
                    <a:gd name="T21" fmla="*/ 288 h 1691"/>
                    <a:gd name="T22" fmla="*/ 1801 w 3661"/>
                    <a:gd name="T23" fmla="*/ 284 h 1691"/>
                    <a:gd name="T24" fmla="*/ 1826 w 3661"/>
                    <a:gd name="T25" fmla="*/ 282 h 1691"/>
                    <a:gd name="T26" fmla="*/ 1843 w 3661"/>
                    <a:gd name="T27" fmla="*/ 284 h 1691"/>
                    <a:gd name="T28" fmla="*/ 1873 w 3661"/>
                    <a:gd name="T29" fmla="*/ 286 h 1691"/>
                    <a:gd name="T30" fmla="*/ 1913 w 3661"/>
                    <a:gd name="T31" fmla="*/ 291 h 1691"/>
                    <a:gd name="T32" fmla="*/ 1957 w 3661"/>
                    <a:gd name="T33" fmla="*/ 305 h 1691"/>
                    <a:gd name="T34" fmla="*/ 1999 w 3661"/>
                    <a:gd name="T35" fmla="*/ 326 h 1691"/>
                    <a:gd name="T36" fmla="*/ 2037 w 3661"/>
                    <a:gd name="T37" fmla="*/ 356 h 1691"/>
                    <a:gd name="T38" fmla="*/ 2063 w 3661"/>
                    <a:gd name="T39" fmla="*/ 400 h 1691"/>
                    <a:gd name="T40" fmla="*/ 2073 w 3661"/>
                    <a:gd name="T41" fmla="*/ 457 h 1691"/>
                    <a:gd name="T42" fmla="*/ 2065 w 3661"/>
                    <a:gd name="T43" fmla="*/ 531 h 1691"/>
                    <a:gd name="T44" fmla="*/ 2031 w 3661"/>
                    <a:gd name="T45" fmla="*/ 624 h 1691"/>
                    <a:gd name="T46" fmla="*/ 1968 w 3661"/>
                    <a:gd name="T47" fmla="*/ 736 h 1691"/>
                    <a:gd name="T48" fmla="*/ 2081 w 3661"/>
                    <a:gd name="T49" fmla="*/ 1240 h 1691"/>
                    <a:gd name="T50" fmla="*/ 2472 w 3661"/>
                    <a:gd name="T51" fmla="*/ 0 h 1691"/>
                    <a:gd name="T52" fmla="*/ 2488 w 3661"/>
                    <a:gd name="T53" fmla="*/ 10 h 1691"/>
                    <a:gd name="T54" fmla="*/ 2535 w 3661"/>
                    <a:gd name="T55" fmla="*/ 38 h 1691"/>
                    <a:gd name="T56" fmla="*/ 2613 w 3661"/>
                    <a:gd name="T57" fmla="*/ 82 h 1691"/>
                    <a:gd name="T58" fmla="*/ 2718 w 3661"/>
                    <a:gd name="T59" fmla="*/ 137 h 1691"/>
                    <a:gd name="T60" fmla="*/ 2851 w 3661"/>
                    <a:gd name="T61" fmla="*/ 202 h 1691"/>
                    <a:gd name="T62" fmla="*/ 3007 w 3661"/>
                    <a:gd name="T63" fmla="*/ 272 h 1691"/>
                    <a:gd name="T64" fmla="*/ 3187 w 3661"/>
                    <a:gd name="T65" fmla="*/ 345 h 1691"/>
                    <a:gd name="T66" fmla="*/ 3334 w 3661"/>
                    <a:gd name="T67" fmla="*/ 413 h 1691"/>
                    <a:gd name="T68" fmla="*/ 3446 w 3661"/>
                    <a:gd name="T69" fmla="*/ 501 h 1691"/>
                    <a:gd name="T70" fmla="*/ 3528 w 3661"/>
                    <a:gd name="T71" fmla="*/ 605 h 1691"/>
                    <a:gd name="T72" fmla="*/ 3585 w 3661"/>
                    <a:gd name="T73" fmla="*/ 731 h 1691"/>
                    <a:gd name="T74" fmla="*/ 3621 w 3661"/>
                    <a:gd name="T75" fmla="*/ 875 h 1691"/>
                    <a:gd name="T76" fmla="*/ 3644 w 3661"/>
                    <a:gd name="T77" fmla="*/ 1044 h 1691"/>
                    <a:gd name="T78" fmla="*/ 3653 w 3661"/>
                    <a:gd name="T79" fmla="*/ 1234 h 1691"/>
                    <a:gd name="T80" fmla="*/ 3657 w 3661"/>
                    <a:gd name="T81" fmla="*/ 1449 h 1691"/>
                    <a:gd name="T82" fmla="*/ 3661 w 3661"/>
                    <a:gd name="T83" fmla="*/ 1691 h 1691"/>
                    <a:gd name="T84" fmla="*/ 2 w 3661"/>
                    <a:gd name="T85" fmla="*/ 1567 h 1691"/>
                    <a:gd name="T86" fmla="*/ 4 w 3661"/>
                    <a:gd name="T87" fmla="*/ 1339 h 1691"/>
                    <a:gd name="T88" fmla="*/ 11 w 3661"/>
                    <a:gd name="T89" fmla="*/ 1136 h 1691"/>
                    <a:gd name="T90" fmla="*/ 27 w 3661"/>
                    <a:gd name="T91" fmla="*/ 957 h 1691"/>
                    <a:gd name="T92" fmla="*/ 55 w 3661"/>
                    <a:gd name="T93" fmla="*/ 801 h 1691"/>
                    <a:gd name="T94" fmla="*/ 103 w 3661"/>
                    <a:gd name="T95" fmla="*/ 664 h 1691"/>
                    <a:gd name="T96" fmla="*/ 171 w 3661"/>
                    <a:gd name="T97" fmla="*/ 550 h 1691"/>
                    <a:gd name="T98" fmla="*/ 266 w 3661"/>
                    <a:gd name="T99" fmla="*/ 455 h 1691"/>
                    <a:gd name="T100" fmla="*/ 396 w 3661"/>
                    <a:gd name="T101" fmla="*/ 377 h 1691"/>
                    <a:gd name="T102" fmla="*/ 567 w 3661"/>
                    <a:gd name="T103" fmla="*/ 308 h 1691"/>
                    <a:gd name="T104" fmla="*/ 736 w 3661"/>
                    <a:gd name="T105" fmla="*/ 236 h 1691"/>
                    <a:gd name="T106" fmla="*/ 881 w 3661"/>
                    <a:gd name="T107" fmla="*/ 170 h 1691"/>
                    <a:gd name="T108" fmla="*/ 998 w 3661"/>
                    <a:gd name="T109" fmla="*/ 109 h 1691"/>
                    <a:gd name="T110" fmla="*/ 1090 w 3661"/>
                    <a:gd name="T111" fmla="*/ 59 h 1691"/>
                    <a:gd name="T112" fmla="*/ 1153 w 3661"/>
                    <a:gd name="T113" fmla="*/ 21 h 1691"/>
                    <a:gd name="T114" fmla="*/ 1185 w 3661"/>
                    <a:gd name="T115" fmla="*/ 2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1" h="1691">
                      <a:moveTo>
                        <a:pt x="1189" y="0"/>
                      </a:moveTo>
                      <a:lnTo>
                        <a:pt x="1531" y="1090"/>
                      </a:lnTo>
                      <a:lnTo>
                        <a:pt x="1579" y="1240"/>
                      </a:lnTo>
                      <a:lnTo>
                        <a:pt x="1733" y="801"/>
                      </a:lnTo>
                      <a:lnTo>
                        <a:pt x="1689" y="736"/>
                      </a:lnTo>
                      <a:lnTo>
                        <a:pt x="1653" y="677"/>
                      </a:lnTo>
                      <a:lnTo>
                        <a:pt x="1626" y="624"/>
                      </a:lnTo>
                      <a:lnTo>
                        <a:pt x="1607" y="575"/>
                      </a:lnTo>
                      <a:lnTo>
                        <a:pt x="1594" y="531"/>
                      </a:lnTo>
                      <a:lnTo>
                        <a:pt x="1586" y="493"/>
                      </a:lnTo>
                      <a:lnTo>
                        <a:pt x="1584" y="459"/>
                      </a:lnTo>
                      <a:lnTo>
                        <a:pt x="1588" y="426"/>
                      </a:lnTo>
                      <a:lnTo>
                        <a:pt x="1596" y="400"/>
                      </a:lnTo>
                      <a:lnTo>
                        <a:pt x="1607" y="377"/>
                      </a:lnTo>
                      <a:lnTo>
                        <a:pt x="1622" y="356"/>
                      </a:lnTo>
                      <a:lnTo>
                        <a:pt x="1639" y="339"/>
                      </a:lnTo>
                      <a:lnTo>
                        <a:pt x="1658" y="326"/>
                      </a:lnTo>
                      <a:lnTo>
                        <a:pt x="1679" y="314"/>
                      </a:lnTo>
                      <a:lnTo>
                        <a:pt x="1700" y="305"/>
                      </a:lnTo>
                      <a:lnTo>
                        <a:pt x="1723" y="297"/>
                      </a:lnTo>
                      <a:lnTo>
                        <a:pt x="1744" y="291"/>
                      </a:lnTo>
                      <a:lnTo>
                        <a:pt x="1765" y="288"/>
                      </a:lnTo>
                      <a:lnTo>
                        <a:pt x="1784" y="286"/>
                      </a:lnTo>
                      <a:lnTo>
                        <a:pt x="1801" y="284"/>
                      </a:lnTo>
                      <a:lnTo>
                        <a:pt x="1816" y="284"/>
                      </a:lnTo>
                      <a:lnTo>
                        <a:pt x="1826" y="282"/>
                      </a:lnTo>
                      <a:lnTo>
                        <a:pt x="1831" y="282"/>
                      </a:lnTo>
                      <a:lnTo>
                        <a:pt x="1843" y="284"/>
                      </a:lnTo>
                      <a:lnTo>
                        <a:pt x="1856" y="284"/>
                      </a:lnTo>
                      <a:lnTo>
                        <a:pt x="1873" y="286"/>
                      </a:lnTo>
                      <a:lnTo>
                        <a:pt x="1892" y="288"/>
                      </a:lnTo>
                      <a:lnTo>
                        <a:pt x="1913" y="291"/>
                      </a:lnTo>
                      <a:lnTo>
                        <a:pt x="1934" y="297"/>
                      </a:lnTo>
                      <a:lnTo>
                        <a:pt x="1957" y="305"/>
                      </a:lnTo>
                      <a:lnTo>
                        <a:pt x="1978" y="314"/>
                      </a:lnTo>
                      <a:lnTo>
                        <a:pt x="1999" y="326"/>
                      </a:lnTo>
                      <a:lnTo>
                        <a:pt x="2020" y="339"/>
                      </a:lnTo>
                      <a:lnTo>
                        <a:pt x="2037" y="356"/>
                      </a:lnTo>
                      <a:lnTo>
                        <a:pt x="2050" y="377"/>
                      </a:lnTo>
                      <a:lnTo>
                        <a:pt x="2063" y="400"/>
                      </a:lnTo>
                      <a:lnTo>
                        <a:pt x="2071" y="426"/>
                      </a:lnTo>
                      <a:lnTo>
                        <a:pt x="2073" y="457"/>
                      </a:lnTo>
                      <a:lnTo>
                        <a:pt x="2073" y="493"/>
                      </a:lnTo>
                      <a:lnTo>
                        <a:pt x="2065" y="531"/>
                      </a:lnTo>
                      <a:lnTo>
                        <a:pt x="2052" y="575"/>
                      </a:lnTo>
                      <a:lnTo>
                        <a:pt x="2031" y="624"/>
                      </a:lnTo>
                      <a:lnTo>
                        <a:pt x="2005" y="677"/>
                      </a:lnTo>
                      <a:lnTo>
                        <a:pt x="1968" y="736"/>
                      </a:lnTo>
                      <a:lnTo>
                        <a:pt x="1925" y="801"/>
                      </a:lnTo>
                      <a:lnTo>
                        <a:pt x="2081" y="1240"/>
                      </a:lnTo>
                      <a:lnTo>
                        <a:pt x="2128" y="1090"/>
                      </a:lnTo>
                      <a:lnTo>
                        <a:pt x="2472" y="0"/>
                      </a:lnTo>
                      <a:lnTo>
                        <a:pt x="2476" y="2"/>
                      </a:lnTo>
                      <a:lnTo>
                        <a:pt x="2488" y="10"/>
                      </a:lnTo>
                      <a:lnTo>
                        <a:pt x="2508" y="21"/>
                      </a:lnTo>
                      <a:lnTo>
                        <a:pt x="2535" y="38"/>
                      </a:lnTo>
                      <a:lnTo>
                        <a:pt x="2571" y="59"/>
                      </a:lnTo>
                      <a:lnTo>
                        <a:pt x="2613" y="82"/>
                      </a:lnTo>
                      <a:lnTo>
                        <a:pt x="2663" y="109"/>
                      </a:lnTo>
                      <a:lnTo>
                        <a:pt x="2718" y="137"/>
                      </a:lnTo>
                      <a:lnTo>
                        <a:pt x="2780" y="170"/>
                      </a:lnTo>
                      <a:lnTo>
                        <a:pt x="2851" y="202"/>
                      </a:lnTo>
                      <a:lnTo>
                        <a:pt x="2927" y="236"/>
                      </a:lnTo>
                      <a:lnTo>
                        <a:pt x="3007" y="272"/>
                      </a:lnTo>
                      <a:lnTo>
                        <a:pt x="3094" y="308"/>
                      </a:lnTo>
                      <a:lnTo>
                        <a:pt x="3187" y="345"/>
                      </a:lnTo>
                      <a:lnTo>
                        <a:pt x="3265" y="377"/>
                      </a:lnTo>
                      <a:lnTo>
                        <a:pt x="3334" y="413"/>
                      </a:lnTo>
                      <a:lnTo>
                        <a:pt x="3393" y="455"/>
                      </a:lnTo>
                      <a:lnTo>
                        <a:pt x="3446" y="501"/>
                      </a:lnTo>
                      <a:lnTo>
                        <a:pt x="3490" y="550"/>
                      </a:lnTo>
                      <a:lnTo>
                        <a:pt x="3528" y="605"/>
                      </a:lnTo>
                      <a:lnTo>
                        <a:pt x="3558" y="664"/>
                      </a:lnTo>
                      <a:lnTo>
                        <a:pt x="3585" y="731"/>
                      </a:lnTo>
                      <a:lnTo>
                        <a:pt x="3606" y="801"/>
                      </a:lnTo>
                      <a:lnTo>
                        <a:pt x="3621" y="875"/>
                      </a:lnTo>
                      <a:lnTo>
                        <a:pt x="3634" y="957"/>
                      </a:lnTo>
                      <a:lnTo>
                        <a:pt x="3644" y="1044"/>
                      </a:lnTo>
                      <a:lnTo>
                        <a:pt x="3650" y="1136"/>
                      </a:lnTo>
                      <a:lnTo>
                        <a:pt x="3653" y="1234"/>
                      </a:lnTo>
                      <a:lnTo>
                        <a:pt x="3657" y="1339"/>
                      </a:lnTo>
                      <a:lnTo>
                        <a:pt x="3657" y="1449"/>
                      </a:lnTo>
                      <a:lnTo>
                        <a:pt x="3659" y="1567"/>
                      </a:lnTo>
                      <a:lnTo>
                        <a:pt x="3661" y="1691"/>
                      </a:lnTo>
                      <a:lnTo>
                        <a:pt x="0" y="1691"/>
                      </a:lnTo>
                      <a:lnTo>
                        <a:pt x="2" y="1567"/>
                      </a:lnTo>
                      <a:lnTo>
                        <a:pt x="2" y="1449"/>
                      </a:lnTo>
                      <a:lnTo>
                        <a:pt x="4" y="1339"/>
                      </a:lnTo>
                      <a:lnTo>
                        <a:pt x="8" y="1234"/>
                      </a:lnTo>
                      <a:lnTo>
                        <a:pt x="11" y="1136"/>
                      </a:lnTo>
                      <a:lnTo>
                        <a:pt x="17" y="1044"/>
                      </a:lnTo>
                      <a:lnTo>
                        <a:pt x="27" y="957"/>
                      </a:lnTo>
                      <a:lnTo>
                        <a:pt x="38" y="875"/>
                      </a:lnTo>
                      <a:lnTo>
                        <a:pt x="55" y="801"/>
                      </a:lnTo>
                      <a:lnTo>
                        <a:pt x="76" y="731"/>
                      </a:lnTo>
                      <a:lnTo>
                        <a:pt x="103" y="664"/>
                      </a:lnTo>
                      <a:lnTo>
                        <a:pt x="133" y="605"/>
                      </a:lnTo>
                      <a:lnTo>
                        <a:pt x="171" y="550"/>
                      </a:lnTo>
                      <a:lnTo>
                        <a:pt x="215" y="501"/>
                      </a:lnTo>
                      <a:lnTo>
                        <a:pt x="266" y="455"/>
                      </a:lnTo>
                      <a:lnTo>
                        <a:pt x="327" y="413"/>
                      </a:lnTo>
                      <a:lnTo>
                        <a:pt x="396" y="377"/>
                      </a:lnTo>
                      <a:lnTo>
                        <a:pt x="474" y="345"/>
                      </a:lnTo>
                      <a:lnTo>
                        <a:pt x="567" y="308"/>
                      </a:lnTo>
                      <a:lnTo>
                        <a:pt x="654" y="272"/>
                      </a:lnTo>
                      <a:lnTo>
                        <a:pt x="736" y="236"/>
                      </a:lnTo>
                      <a:lnTo>
                        <a:pt x="810" y="202"/>
                      </a:lnTo>
                      <a:lnTo>
                        <a:pt x="881" y="170"/>
                      </a:lnTo>
                      <a:lnTo>
                        <a:pt x="943" y="137"/>
                      </a:lnTo>
                      <a:lnTo>
                        <a:pt x="998" y="109"/>
                      </a:lnTo>
                      <a:lnTo>
                        <a:pt x="1048" y="82"/>
                      </a:lnTo>
                      <a:lnTo>
                        <a:pt x="1090" y="59"/>
                      </a:lnTo>
                      <a:lnTo>
                        <a:pt x="1126" y="38"/>
                      </a:lnTo>
                      <a:lnTo>
                        <a:pt x="1153" y="21"/>
                      </a:lnTo>
                      <a:lnTo>
                        <a:pt x="1172" y="10"/>
                      </a:lnTo>
                      <a:lnTo>
                        <a:pt x="1185" y="2"/>
                      </a:lnTo>
                      <a:lnTo>
                        <a:pt x="1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96">
                  <a:extLst>
                    <a:ext uri="{FF2B5EF4-FFF2-40B4-BE49-F238E27FC236}">
                      <a16:creationId xmlns:a16="http://schemas.microsoft.com/office/drawing/2014/main" id="{529567C0-FA60-47FE-1AA8-BF0F348269CA}"/>
                    </a:ext>
                  </a:extLst>
                </p:cNvPr>
                <p:cNvSpPr>
                  <a:spLocks/>
                </p:cNvSpPr>
                <p:nvPr/>
              </p:nvSpPr>
              <p:spPr bwMode="auto">
                <a:xfrm>
                  <a:off x="5653" y="3148"/>
                  <a:ext cx="841" cy="828"/>
                </a:xfrm>
                <a:custGeom>
                  <a:avLst/>
                  <a:gdLst>
                    <a:gd name="T0" fmla="*/ 1150 w 1681"/>
                    <a:gd name="T1" fmla="*/ 0 h 1656"/>
                    <a:gd name="T2" fmla="*/ 1259 w 1681"/>
                    <a:gd name="T3" fmla="*/ 6 h 1656"/>
                    <a:gd name="T4" fmla="*/ 1367 w 1681"/>
                    <a:gd name="T5" fmla="*/ 19 h 1656"/>
                    <a:gd name="T6" fmla="*/ 1473 w 1681"/>
                    <a:gd name="T7" fmla="*/ 44 h 1656"/>
                    <a:gd name="T8" fmla="*/ 1578 w 1681"/>
                    <a:gd name="T9" fmla="*/ 78 h 1656"/>
                    <a:gd name="T10" fmla="*/ 1681 w 1681"/>
                    <a:gd name="T11" fmla="*/ 122 h 1656"/>
                    <a:gd name="T12" fmla="*/ 1356 w 1681"/>
                    <a:gd name="T13" fmla="*/ 447 h 1656"/>
                    <a:gd name="T14" fmla="*/ 1272 w 1681"/>
                    <a:gd name="T15" fmla="*/ 430 h 1656"/>
                    <a:gd name="T16" fmla="*/ 1186 w 1681"/>
                    <a:gd name="T17" fmla="*/ 420 h 1656"/>
                    <a:gd name="T18" fmla="*/ 1101 w 1681"/>
                    <a:gd name="T19" fmla="*/ 418 h 1656"/>
                    <a:gd name="T20" fmla="*/ 1015 w 1681"/>
                    <a:gd name="T21" fmla="*/ 428 h 1656"/>
                    <a:gd name="T22" fmla="*/ 931 w 1681"/>
                    <a:gd name="T23" fmla="*/ 445 h 1656"/>
                    <a:gd name="T24" fmla="*/ 850 w 1681"/>
                    <a:gd name="T25" fmla="*/ 469 h 1656"/>
                    <a:gd name="T26" fmla="*/ 770 w 1681"/>
                    <a:gd name="T27" fmla="*/ 504 h 1656"/>
                    <a:gd name="T28" fmla="*/ 692 w 1681"/>
                    <a:gd name="T29" fmla="*/ 547 h 1656"/>
                    <a:gd name="T30" fmla="*/ 620 w 1681"/>
                    <a:gd name="T31" fmla="*/ 601 h 1656"/>
                    <a:gd name="T32" fmla="*/ 551 w 1681"/>
                    <a:gd name="T33" fmla="*/ 662 h 1656"/>
                    <a:gd name="T34" fmla="*/ 488 w 1681"/>
                    <a:gd name="T35" fmla="*/ 732 h 1656"/>
                    <a:gd name="T36" fmla="*/ 435 w 1681"/>
                    <a:gd name="T37" fmla="*/ 806 h 1656"/>
                    <a:gd name="T38" fmla="*/ 391 w 1681"/>
                    <a:gd name="T39" fmla="*/ 886 h 1656"/>
                    <a:gd name="T40" fmla="*/ 357 w 1681"/>
                    <a:gd name="T41" fmla="*/ 968 h 1656"/>
                    <a:gd name="T42" fmla="*/ 332 w 1681"/>
                    <a:gd name="T43" fmla="*/ 1053 h 1656"/>
                    <a:gd name="T44" fmla="*/ 315 w 1681"/>
                    <a:gd name="T45" fmla="*/ 1141 h 1656"/>
                    <a:gd name="T46" fmla="*/ 310 w 1681"/>
                    <a:gd name="T47" fmla="*/ 1228 h 1656"/>
                    <a:gd name="T48" fmla="*/ 311 w 1681"/>
                    <a:gd name="T49" fmla="*/ 1317 h 1656"/>
                    <a:gd name="T50" fmla="*/ 323 w 1681"/>
                    <a:gd name="T51" fmla="*/ 1405 h 1656"/>
                    <a:gd name="T52" fmla="*/ 346 w 1681"/>
                    <a:gd name="T53" fmla="*/ 1491 h 1656"/>
                    <a:gd name="T54" fmla="*/ 376 w 1681"/>
                    <a:gd name="T55" fmla="*/ 1574 h 1656"/>
                    <a:gd name="T56" fmla="*/ 416 w 1681"/>
                    <a:gd name="T57" fmla="*/ 1656 h 1656"/>
                    <a:gd name="T58" fmla="*/ 327 w 1681"/>
                    <a:gd name="T59" fmla="*/ 1618 h 1656"/>
                    <a:gd name="T60" fmla="*/ 245 w 1681"/>
                    <a:gd name="T61" fmla="*/ 1580 h 1656"/>
                    <a:gd name="T62" fmla="*/ 171 w 1681"/>
                    <a:gd name="T63" fmla="*/ 1544 h 1656"/>
                    <a:gd name="T64" fmla="*/ 106 w 1681"/>
                    <a:gd name="T65" fmla="*/ 1511 h 1656"/>
                    <a:gd name="T66" fmla="*/ 49 w 1681"/>
                    <a:gd name="T67" fmla="*/ 1481 h 1656"/>
                    <a:gd name="T68" fmla="*/ 0 w 1681"/>
                    <a:gd name="T69" fmla="*/ 1456 h 1656"/>
                    <a:gd name="T70" fmla="*/ 34 w 1681"/>
                    <a:gd name="T71" fmla="*/ 1382 h 1656"/>
                    <a:gd name="T72" fmla="*/ 66 w 1681"/>
                    <a:gd name="T73" fmla="*/ 1306 h 1656"/>
                    <a:gd name="T74" fmla="*/ 93 w 1681"/>
                    <a:gd name="T75" fmla="*/ 1224 h 1656"/>
                    <a:gd name="T76" fmla="*/ 129 w 1681"/>
                    <a:gd name="T77" fmla="*/ 1192 h 1656"/>
                    <a:gd name="T78" fmla="*/ 163 w 1681"/>
                    <a:gd name="T79" fmla="*/ 1154 h 1656"/>
                    <a:gd name="T80" fmla="*/ 197 w 1681"/>
                    <a:gd name="T81" fmla="*/ 1108 h 1656"/>
                    <a:gd name="T82" fmla="*/ 233 w 1681"/>
                    <a:gd name="T83" fmla="*/ 1046 h 1656"/>
                    <a:gd name="T84" fmla="*/ 268 w 1681"/>
                    <a:gd name="T85" fmla="*/ 973 h 1656"/>
                    <a:gd name="T86" fmla="*/ 298 w 1681"/>
                    <a:gd name="T87" fmla="*/ 890 h 1656"/>
                    <a:gd name="T88" fmla="*/ 329 w 1681"/>
                    <a:gd name="T89" fmla="*/ 793 h 1656"/>
                    <a:gd name="T90" fmla="*/ 349 w 1681"/>
                    <a:gd name="T91" fmla="*/ 717 h 1656"/>
                    <a:gd name="T92" fmla="*/ 363 w 1681"/>
                    <a:gd name="T93" fmla="*/ 646 h 1656"/>
                    <a:gd name="T94" fmla="*/ 372 w 1681"/>
                    <a:gd name="T95" fmla="*/ 580 h 1656"/>
                    <a:gd name="T96" fmla="*/ 376 w 1681"/>
                    <a:gd name="T97" fmla="*/ 519 h 1656"/>
                    <a:gd name="T98" fmla="*/ 374 w 1681"/>
                    <a:gd name="T99" fmla="*/ 460 h 1656"/>
                    <a:gd name="T100" fmla="*/ 368 w 1681"/>
                    <a:gd name="T101" fmla="*/ 407 h 1656"/>
                    <a:gd name="T102" fmla="*/ 353 w 1681"/>
                    <a:gd name="T103" fmla="*/ 348 h 1656"/>
                    <a:gd name="T104" fmla="*/ 332 w 1681"/>
                    <a:gd name="T105" fmla="*/ 293 h 1656"/>
                    <a:gd name="T106" fmla="*/ 424 w 1681"/>
                    <a:gd name="T107" fmla="*/ 224 h 1656"/>
                    <a:gd name="T108" fmla="*/ 519 w 1681"/>
                    <a:gd name="T109" fmla="*/ 163 h 1656"/>
                    <a:gd name="T110" fmla="*/ 620 w 1681"/>
                    <a:gd name="T111" fmla="*/ 112 h 1656"/>
                    <a:gd name="T112" fmla="*/ 720 w 1681"/>
                    <a:gd name="T113" fmla="*/ 70 h 1656"/>
                    <a:gd name="T114" fmla="*/ 827 w 1681"/>
                    <a:gd name="T115" fmla="*/ 38 h 1656"/>
                    <a:gd name="T116" fmla="*/ 933 w 1681"/>
                    <a:gd name="T117" fmla="*/ 15 h 1656"/>
                    <a:gd name="T118" fmla="*/ 1042 w 1681"/>
                    <a:gd name="T119" fmla="*/ 4 h 1656"/>
                    <a:gd name="T120" fmla="*/ 1150 w 1681"/>
                    <a:gd name="T121" fmla="*/ 0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1" h="1656">
                      <a:moveTo>
                        <a:pt x="1150" y="0"/>
                      </a:moveTo>
                      <a:lnTo>
                        <a:pt x="1259" y="6"/>
                      </a:lnTo>
                      <a:lnTo>
                        <a:pt x="1367" y="19"/>
                      </a:lnTo>
                      <a:lnTo>
                        <a:pt x="1473" y="44"/>
                      </a:lnTo>
                      <a:lnTo>
                        <a:pt x="1578" y="78"/>
                      </a:lnTo>
                      <a:lnTo>
                        <a:pt x="1681" y="122"/>
                      </a:lnTo>
                      <a:lnTo>
                        <a:pt x="1356" y="447"/>
                      </a:lnTo>
                      <a:lnTo>
                        <a:pt x="1272" y="430"/>
                      </a:lnTo>
                      <a:lnTo>
                        <a:pt x="1186" y="420"/>
                      </a:lnTo>
                      <a:lnTo>
                        <a:pt x="1101" y="418"/>
                      </a:lnTo>
                      <a:lnTo>
                        <a:pt x="1015" y="428"/>
                      </a:lnTo>
                      <a:lnTo>
                        <a:pt x="931" y="445"/>
                      </a:lnTo>
                      <a:lnTo>
                        <a:pt x="850" y="469"/>
                      </a:lnTo>
                      <a:lnTo>
                        <a:pt x="770" y="504"/>
                      </a:lnTo>
                      <a:lnTo>
                        <a:pt x="692" y="547"/>
                      </a:lnTo>
                      <a:lnTo>
                        <a:pt x="620" y="601"/>
                      </a:lnTo>
                      <a:lnTo>
                        <a:pt x="551" y="662"/>
                      </a:lnTo>
                      <a:lnTo>
                        <a:pt x="488" y="732"/>
                      </a:lnTo>
                      <a:lnTo>
                        <a:pt x="435" y="806"/>
                      </a:lnTo>
                      <a:lnTo>
                        <a:pt x="391" y="886"/>
                      </a:lnTo>
                      <a:lnTo>
                        <a:pt x="357" y="968"/>
                      </a:lnTo>
                      <a:lnTo>
                        <a:pt x="332" y="1053"/>
                      </a:lnTo>
                      <a:lnTo>
                        <a:pt x="315" y="1141"/>
                      </a:lnTo>
                      <a:lnTo>
                        <a:pt x="310" y="1228"/>
                      </a:lnTo>
                      <a:lnTo>
                        <a:pt x="311" y="1317"/>
                      </a:lnTo>
                      <a:lnTo>
                        <a:pt x="323" y="1405"/>
                      </a:lnTo>
                      <a:lnTo>
                        <a:pt x="346" y="1491"/>
                      </a:lnTo>
                      <a:lnTo>
                        <a:pt x="376" y="1574"/>
                      </a:lnTo>
                      <a:lnTo>
                        <a:pt x="416" y="1656"/>
                      </a:lnTo>
                      <a:lnTo>
                        <a:pt x="327" y="1618"/>
                      </a:lnTo>
                      <a:lnTo>
                        <a:pt x="245" y="1580"/>
                      </a:lnTo>
                      <a:lnTo>
                        <a:pt x="171" y="1544"/>
                      </a:lnTo>
                      <a:lnTo>
                        <a:pt x="106" y="1511"/>
                      </a:lnTo>
                      <a:lnTo>
                        <a:pt x="49" y="1481"/>
                      </a:lnTo>
                      <a:lnTo>
                        <a:pt x="0" y="1456"/>
                      </a:lnTo>
                      <a:lnTo>
                        <a:pt x="34" y="1382"/>
                      </a:lnTo>
                      <a:lnTo>
                        <a:pt x="66" y="1306"/>
                      </a:lnTo>
                      <a:lnTo>
                        <a:pt x="93" y="1224"/>
                      </a:lnTo>
                      <a:lnTo>
                        <a:pt x="129" y="1192"/>
                      </a:lnTo>
                      <a:lnTo>
                        <a:pt x="163" y="1154"/>
                      </a:lnTo>
                      <a:lnTo>
                        <a:pt x="197" y="1108"/>
                      </a:lnTo>
                      <a:lnTo>
                        <a:pt x="233" y="1046"/>
                      </a:lnTo>
                      <a:lnTo>
                        <a:pt x="268" y="973"/>
                      </a:lnTo>
                      <a:lnTo>
                        <a:pt x="298" y="890"/>
                      </a:lnTo>
                      <a:lnTo>
                        <a:pt x="329" y="793"/>
                      </a:lnTo>
                      <a:lnTo>
                        <a:pt x="349" y="717"/>
                      </a:lnTo>
                      <a:lnTo>
                        <a:pt x="363" y="646"/>
                      </a:lnTo>
                      <a:lnTo>
                        <a:pt x="372" y="580"/>
                      </a:lnTo>
                      <a:lnTo>
                        <a:pt x="376" y="519"/>
                      </a:lnTo>
                      <a:lnTo>
                        <a:pt x="374" y="460"/>
                      </a:lnTo>
                      <a:lnTo>
                        <a:pt x="368" y="407"/>
                      </a:lnTo>
                      <a:lnTo>
                        <a:pt x="353" y="348"/>
                      </a:lnTo>
                      <a:lnTo>
                        <a:pt x="332" y="293"/>
                      </a:lnTo>
                      <a:lnTo>
                        <a:pt x="424" y="224"/>
                      </a:lnTo>
                      <a:lnTo>
                        <a:pt x="519" y="163"/>
                      </a:lnTo>
                      <a:lnTo>
                        <a:pt x="620" y="112"/>
                      </a:lnTo>
                      <a:lnTo>
                        <a:pt x="720" y="70"/>
                      </a:lnTo>
                      <a:lnTo>
                        <a:pt x="827" y="38"/>
                      </a:lnTo>
                      <a:lnTo>
                        <a:pt x="933" y="15"/>
                      </a:lnTo>
                      <a:lnTo>
                        <a:pt x="1042" y="4"/>
                      </a:lnTo>
                      <a:lnTo>
                        <a:pt x="1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97">
                  <a:extLst>
                    <a:ext uri="{FF2B5EF4-FFF2-40B4-BE49-F238E27FC236}">
                      <a16:creationId xmlns:a16="http://schemas.microsoft.com/office/drawing/2014/main" id="{61D819DC-E71A-168E-904A-02F15D633BEC}"/>
                    </a:ext>
                  </a:extLst>
                </p:cNvPr>
                <p:cNvSpPr>
                  <a:spLocks/>
                </p:cNvSpPr>
                <p:nvPr/>
              </p:nvSpPr>
              <p:spPr bwMode="auto">
                <a:xfrm>
                  <a:off x="6172" y="3502"/>
                  <a:ext cx="677" cy="895"/>
                </a:xfrm>
                <a:custGeom>
                  <a:avLst/>
                  <a:gdLst>
                    <a:gd name="T0" fmla="*/ 1228 w 1352"/>
                    <a:gd name="T1" fmla="*/ 0 h 1789"/>
                    <a:gd name="T2" fmla="*/ 1272 w 1352"/>
                    <a:gd name="T3" fmla="*/ 101 h 1789"/>
                    <a:gd name="T4" fmla="*/ 1306 w 1352"/>
                    <a:gd name="T5" fmla="*/ 206 h 1789"/>
                    <a:gd name="T6" fmla="*/ 1331 w 1352"/>
                    <a:gd name="T7" fmla="*/ 310 h 1789"/>
                    <a:gd name="T8" fmla="*/ 1346 w 1352"/>
                    <a:gd name="T9" fmla="*/ 418 h 1789"/>
                    <a:gd name="T10" fmla="*/ 1352 w 1352"/>
                    <a:gd name="T11" fmla="*/ 527 h 1789"/>
                    <a:gd name="T12" fmla="*/ 1348 w 1352"/>
                    <a:gd name="T13" fmla="*/ 635 h 1789"/>
                    <a:gd name="T14" fmla="*/ 1335 w 1352"/>
                    <a:gd name="T15" fmla="*/ 742 h 1789"/>
                    <a:gd name="T16" fmla="*/ 1314 w 1352"/>
                    <a:gd name="T17" fmla="*/ 848 h 1789"/>
                    <a:gd name="T18" fmla="*/ 1282 w 1352"/>
                    <a:gd name="T19" fmla="*/ 953 h 1789"/>
                    <a:gd name="T20" fmla="*/ 1242 w 1352"/>
                    <a:gd name="T21" fmla="*/ 1055 h 1789"/>
                    <a:gd name="T22" fmla="*/ 1192 w 1352"/>
                    <a:gd name="T23" fmla="*/ 1154 h 1789"/>
                    <a:gd name="T24" fmla="*/ 1133 w 1352"/>
                    <a:gd name="T25" fmla="*/ 1249 h 1789"/>
                    <a:gd name="T26" fmla="*/ 1065 w 1352"/>
                    <a:gd name="T27" fmla="*/ 1339 h 1789"/>
                    <a:gd name="T28" fmla="*/ 987 w 1352"/>
                    <a:gd name="T29" fmla="*/ 1424 h 1789"/>
                    <a:gd name="T30" fmla="*/ 909 w 1352"/>
                    <a:gd name="T31" fmla="*/ 1498 h 1789"/>
                    <a:gd name="T32" fmla="*/ 825 w 1352"/>
                    <a:gd name="T33" fmla="*/ 1563 h 1789"/>
                    <a:gd name="T34" fmla="*/ 738 w 1352"/>
                    <a:gd name="T35" fmla="*/ 1618 h 1789"/>
                    <a:gd name="T36" fmla="*/ 647 w 1352"/>
                    <a:gd name="T37" fmla="*/ 1668 h 1789"/>
                    <a:gd name="T38" fmla="*/ 553 w 1352"/>
                    <a:gd name="T39" fmla="*/ 1708 h 1789"/>
                    <a:gd name="T40" fmla="*/ 456 w 1352"/>
                    <a:gd name="T41" fmla="*/ 1740 h 1789"/>
                    <a:gd name="T42" fmla="*/ 359 w 1352"/>
                    <a:gd name="T43" fmla="*/ 1765 h 1789"/>
                    <a:gd name="T44" fmla="*/ 260 w 1352"/>
                    <a:gd name="T45" fmla="*/ 1782 h 1789"/>
                    <a:gd name="T46" fmla="*/ 160 w 1352"/>
                    <a:gd name="T47" fmla="*/ 1789 h 1789"/>
                    <a:gd name="T48" fmla="*/ 143 w 1352"/>
                    <a:gd name="T49" fmla="*/ 1706 h 1789"/>
                    <a:gd name="T50" fmla="*/ 122 w 1352"/>
                    <a:gd name="T51" fmla="*/ 1624 h 1789"/>
                    <a:gd name="T52" fmla="*/ 87 w 1352"/>
                    <a:gd name="T53" fmla="*/ 1531 h 1789"/>
                    <a:gd name="T54" fmla="*/ 47 w 1352"/>
                    <a:gd name="T55" fmla="*/ 1445 h 1789"/>
                    <a:gd name="T56" fmla="*/ 0 w 1352"/>
                    <a:gd name="T57" fmla="*/ 1365 h 1789"/>
                    <a:gd name="T58" fmla="*/ 82 w 1352"/>
                    <a:gd name="T59" fmla="*/ 1371 h 1789"/>
                    <a:gd name="T60" fmla="*/ 165 w 1352"/>
                    <a:gd name="T61" fmla="*/ 1369 h 1789"/>
                    <a:gd name="T62" fmla="*/ 247 w 1352"/>
                    <a:gd name="T63" fmla="*/ 1358 h 1789"/>
                    <a:gd name="T64" fmla="*/ 327 w 1352"/>
                    <a:gd name="T65" fmla="*/ 1341 h 1789"/>
                    <a:gd name="T66" fmla="*/ 405 w 1352"/>
                    <a:gd name="T67" fmla="*/ 1314 h 1789"/>
                    <a:gd name="T68" fmla="*/ 481 w 1352"/>
                    <a:gd name="T69" fmla="*/ 1280 h 1789"/>
                    <a:gd name="T70" fmla="*/ 555 w 1352"/>
                    <a:gd name="T71" fmla="*/ 1238 h 1789"/>
                    <a:gd name="T72" fmla="*/ 624 w 1352"/>
                    <a:gd name="T73" fmla="*/ 1187 h 1789"/>
                    <a:gd name="T74" fmla="*/ 690 w 1352"/>
                    <a:gd name="T75" fmla="*/ 1128 h 1789"/>
                    <a:gd name="T76" fmla="*/ 751 w 1352"/>
                    <a:gd name="T77" fmla="*/ 1059 h 1789"/>
                    <a:gd name="T78" fmla="*/ 802 w 1352"/>
                    <a:gd name="T79" fmla="*/ 987 h 1789"/>
                    <a:gd name="T80" fmla="*/ 846 w 1352"/>
                    <a:gd name="T81" fmla="*/ 911 h 1789"/>
                    <a:gd name="T82" fmla="*/ 880 w 1352"/>
                    <a:gd name="T83" fmla="*/ 831 h 1789"/>
                    <a:gd name="T84" fmla="*/ 905 w 1352"/>
                    <a:gd name="T85" fmla="*/ 749 h 1789"/>
                    <a:gd name="T86" fmla="*/ 922 w 1352"/>
                    <a:gd name="T87" fmla="*/ 664 h 1789"/>
                    <a:gd name="T88" fmla="*/ 932 w 1352"/>
                    <a:gd name="T89" fmla="*/ 580 h 1789"/>
                    <a:gd name="T90" fmla="*/ 930 w 1352"/>
                    <a:gd name="T91" fmla="*/ 495 h 1789"/>
                    <a:gd name="T92" fmla="*/ 922 w 1352"/>
                    <a:gd name="T93" fmla="*/ 409 h 1789"/>
                    <a:gd name="T94" fmla="*/ 903 w 1352"/>
                    <a:gd name="T95" fmla="*/ 325 h 1789"/>
                    <a:gd name="T96" fmla="*/ 1228 w 1352"/>
                    <a:gd name="T97"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2" h="1789">
                      <a:moveTo>
                        <a:pt x="1228" y="0"/>
                      </a:moveTo>
                      <a:lnTo>
                        <a:pt x="1272" y="101"/>
                      </a:lnTo>
                      <a:lnTo>
                        <a:pt x="1306" y="206"/>
                      </a:lnTo>
                      <a:lnTo>
                        <a:pt x="1331" y="310"/>
                      </a:lnTo>
                      <a:lnTo>
                        <a:pt x="1346" y="418"/>
                      </a:lnTo>
                      <a:lnTo>
                        <a:pt x="1352" y="527"/>
                      </a:lnTo>
                      <a:lnTo>
                        <a:pt x="1348" y="635"/>
                      </a:lnTo>
                      <a:lnTo>
                        <a:pt x="1335" y="742"/>
                      </a:lnTo>
                      <a:lnTo>
                        <a:pt x="1314" y="848"/>
                      </a:lnTo>
                      <a:lnTo>
                        <a:pt x="1282" y="953"/>
                      </a:lnTo>
                      <a:lnTo>
                        <a:pt x="1242" y="1055"/>
                      </a:lnTo>
                      <a:lnTo>
                        <a:pt x="1192" y="1154"/>
                      </a:lnTo>
                      <a:lnTo>
                        <a:pt x="1133" y="1249"/>
                      </a:lnTo>
                      <a:lnTo>
                        <a:pt x="1065" y="1339"/>
                      </a:lnTo>
                      <a:lnTo>
                        <a:pt x="987" y="1424"/>
                      </a:lnTo>
                      <a:lnTo>
                        <a:pt x="909" y="1498"/>
                      </a:lnTo>
                      <a:lnTo>
                        <a:pt x="825" y="1563"/>
                      </a:lnTo>
                      <a:lnTo>
                        <a:pt x="738" y="1618"/>
                      </a:lnTo>
                      <a:lnTo>
                        <a:pt x="647" y="1668"/>
                      </a:lnTo>
                      <a:lnTo>
                        <a:pt x="553" y="1708"/>
                      </a:lnTo>
                      <a:lnTo>
                        <a:pt x="456" y="1740"/>
                      </a:lnTo>
                      <a:lnTo>
                        <a:pt x="359" y="1765"/>
                      </a:lnTo>
                      <a:lnTo>
                        <a:pt x="260" y="1782"/>
                      </a:lnTo>
                      <a:lnTo>
                        <a:pt x="160" y="1789"/>
                      </a:lnTo>
                      <a:lnTo>
                        <a:pt x="143" y="1706"/>
                      </a:lnTo>
                      <a:lnTo>
                        <a:pt x="122" y="1624"/>
                      </a:lnTo>
                      <a:lnTo>
                        <a:pt x="87" y="1531"/>
                      </a:lnTo>
                      <a:lnTo>
                        <a:pt x="47" y="1445"/>
                      </a:lnTo>
                      <a:lnTo>
                        <a:pt x="0" y="1365"/>
                      </a:lnTo>
                      <a:lnTo>
                        <a:pt x="82" y="1371"/>
                      </a:lnTo>
                      <a:lnTo>
                        <a:pt x="165" y="1369"/>
                      </a:lnTo>
                      <a:lnTo>
                        <a:pt x="247" y="1358"/>
                      </a:lnTo>
                      <a:lnTo>
                        <a:pt x="327" y="1341"/>
                      </a:lnTo>
                      <a:lnTo>
                        <a:pt x="405" y="1314"/>
                      </a:lnTo>
                      <a:lnTo>
                        <a:pt x="481" y="1280"/>
                      </a:lnTo>
                      <a:lnTo>
                        <a:pt x="555" y="1238"/>
                      </a:lnTo>
                      <a:lnTo>
                        <a:pt x="624" y="1187"/>
                      </a:lnTo>
                      <a:lnTo>
                        <a:pt x="690" y="1128"/>
                      </a:lnTo>
                      <a:lnTo>
                        <a:pt x="751" y="1059"/>
                      </a:lnTo>
                      <a:lnTo>
                        <a:pt x="802" y="987"/>
                      </a:lnTo>
                      <a:lnTo>
                        <a:pt x="846" y="911"/>
                      </a:lnTo>
                      <a:lnTo>
                        <a:pt x="880" y="831"/>
                      </a:lnTo>
                      <a:lnTo>
                        <a:pt x="905" y="749"/>
                      </a:lnTo>
                      <a:lnTo>
                        <a:pt x="922" y="664"/>
                      </a:lnTo>
                      <a:lnTo>
                        <a:pt x="932" y="580"/>
                      </a:lnTo>
                      <a:lnTo>
                        <a:pt x="930" y="495"/>
                      </a:lnTo>
                      <a:lnTo>
                        <a:pt x="922" y="409"/>
                      </a:lnTo>
                      <a:lnTo>
                        <a:pt x="903" y="325"/>
                      </a:lnTo>
                      <a:lnTo>
                        <a:pt x="1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98">
                  <a:extLst>
                    <a:ext uri="{FF2B5EF4-FFF2-40B4-BE49-F238E27FC236}">
                      <a16:creationId xmlns:a16="http://schemas.microsoft.com/office/drawing/2014/main" id="{AC8821D3-D714-3E07-A71D-60AD6B1BCCBD}"/>
                    </a:ext>
                  </a:extLst>
                </p:cNvPr>
                <p:cNvSpPr>
                  <a:spLocks/>
                </p:cNvSpPr>
                <p:nvPr/>
              </p:nvSpPr>
              <p:spPr bwMode="auto">
                <a:xfrm>
                  <a:off x="6268" y="3188"/>
                  <a:ext cx="1008" cy="1637"/>
                </a:xfrm>
                <a:custGeom>
                  <a:avLst/>
                  <a:gdLst>
                    <a:gd name="T0" fmla="*/ 1736 w 2016"/>
                    <a:gd name="T1" fmla="*/ 119 h 3274"/>
                    <a:gd name="T2" fmla="*/ 1858 w 2016"/>
                    <a:gd name="T3" fmla="*/ 369 h 3274"/>
                    <a:gd name="T4" fmla="*/ 1946 w 2016"/>
                    <a:gd name="T5" fmla="*/ 627 h 3274"/>
                    <a:gd name="T6" fmla="*/ 1999 w 2016"/>
                    <a:gd name="T7" fmla="*/ 893 h 3274"/>
                    <a:gd name="T8" fmla="*/ 2016 w 2016"/>
                    <a:gd name="T9" fmla="*/ 1163 h 3274"/>
                    <a:gd name="T10" fmla="*/ 2001 w 2016"/>
                    <a:gd name="T11" fmla="*/ 1433 h 3274"/>
                    <a:gd name="T12" fmla="*/ 1949 w 2016"/>
                    <a:gd name="T13" fmla="*/ 1700 h 3274"/>
                    <a:gd name="T14" fmla="*/ 1864 w 2016"/>
                    <a:gd name="T15" fmla="*/ 1960 h 3274"/>
                    <a:gd name="T16" fmla="*/ 1744 w 2016"/>
                    <a:gd name="T17" fmla="*/ 2207 h 3274"/>
                    <a:gd name="T18" fmla="*/ 1588 w 2016"/>
                    <a:gd name="T19" fmla="*/ 2443 h 3274"/>
                    <a:gd name="T20" fmla="*/ 1400 w 2016"/>
                    <a:gd name="T21" fmla="*/ 2660 h 3274"/>
                    <a:gd name="T22" fmla="*/ 1177 w 2016"/>
                    <a:gd name="T23" fmla="*/ 2852 h 3274"/>
                    <a:gd name="T24" fmla="*/ 938 w 2016"/>
                    <a:gd name="T25" fmla="*/ 3010 h 3274"/>
                    <a:gd name="T26" fmla="*/ 683 w 2016"/>
                    <a:gd name="T27" fmla="*/ 3129 h 3274"/>
                    <a:gd name="T28" fmla="*/ 418 w 2016"/>
                    <a:gd name="T29" fmla="*/ 3215 h 3274"/>
                    <a:gd name="T30" fmla="*/ 145 w 2016"/>
                    <a:gd name="T31" fmla="*/ 3262 h 3274"/>
                    <a:gd name="T32" fmla="*/ 8 w 2016"/>
                    <a:gd name="T33" fmla="*/ 3272 h 3274"/>
                    <a:gd name="T34" fmla="*/ 6 w 2016"/>
                    <a:gd name="T35" fmla="*/ 3127 h 3274"/>
                    <a:gd name="T36" fmla="*/ 0 w 2016"/>
                    <a:gd name="T37" fmla="*/ 2814 h 3274"/>
                    <a:gd name="T38" fmla="*/ 234 w 2016"/>
                    <a:gd name="T39" fmla="*/ 2785 h 3274"/>
                    <a:gd name="T40" fmla="*/ 462 w 2016"/>
                    <a:gd name="T41" fmla="*/ 2721 h 3274"/>
                    <a:gd name="T42" fmla="*/ 681 w 2016"/>
                    <a:gd name="T43" fmla="*/ 2626 h 3274"/>
                    <a:gd name="T44" fmla="*/ 886 w 2016"/>
                    <a:gd name="T45" fmla="*/ 2496 h 3274"/>
                    <a:gd name="T46" fmla="*/ 1075 w 2016"/>
                    <a:gd name="T47" fmla="*/ 2335 h 3274"/>
                    <a:gd name="T48" fmla="*/ 1240 w 2016"/>
                    <a:gd name="T49" fmla="*/ 2143 h 3274"/>
                    <a:gd name="T50" fmla="*/ 1369 w 2016"/>
                    <a:gd name="T51" fmla="*/ 1935 h 3274"/>
                    <a:gd name="T52" fmla="*/ 1466 w 2016"/>
                    <a:gd name="T53" fmla="*/ 1715 h 3274"/>
                    <a:gd name="T54" fmla="*/ 1529 w 2016"/>
                    <a:gd name="T55" fmla="*/ 1485 h 3274"/>
                    <a:gd name="T56" fmla="*/ 1558 w 2016"/>
                    <a:gd name="T57" fmla="*/ 1249 h 3274"/>
                    <a:gd name="T58" fmla="*/ 1552 w 2016"/>
                    <a:gd name="T59" fmla="*/ 1011 h 3274"/>
                    <a:gd name="T60" fmla="*/ 1512 w 2016"/>
                    <a:gd name="T61" fmla="*/ 777 h 3274"/>
                    <a:gd name="T62" fmla="*/ 1440 w 2016"/>
                    <a:gd name="T63" fmla="*/ 549 h 3274"/>
                    <a:gd name="T64" fmla="*/ 1331 w 2016"/>
                    <a:gd name="T65" fmla="*/ 332 h 3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6" h="3274">
                      <a:moveTo>
                        <a:pt x="1664" y="0"/>
                      </a:moveTo>
                      <a:lnTo>
                        <a:pt x="1736" y="119"/>
                      </a:lnTo>
                      <a:lnTo>
                        <a:pt x="1803" y="241"/>
                      </a:lnTo>
                      <a:lnTo>
                        <a:pt x="1858" y="369"/>
                      </a:lnTo>
                      <a:lnTo>
                        <a:pt x="1908" y="496"/>
                      </a:lnTo>
                      <a:lnTo>
                        <a:pt x="1946" y="627"/>
                      </a:lnTo>
                      <a:lnTo>
                        <a:pt x="1976" y="758"/>
                      </a:lnTo>
                      <a:lnTo>
                        <a:pt x="1999" y="893"/>
                      </a:lnTo>
                      <a:lnTo>
                        <a:pt x="2012" y="1028"/>
                      </a:lnTo>
                      <a:lnTo>
                        <a:pt x="2016" y="1163"/>
                      </a:lnTo>
                      <a:lnTo>
                        <a:pt x="2012" y="1298"/>
                      </a:lnTo>
                      <a:lnTo>
                        <a:pt x="2001" y="1433"/>
                      </a:lnTo>
                      <a:lnTo>
                        <a:pt x="1978" y="1566"/>
                      </a:lnTo>
                      <a:lnTo>
                        <a:pt x="1949" y="1700"/>
                      </a:lnTo>
                      <a:lnTo>
                        <a:pt x="1911" y="1831"/>
                      </a:lnTo>
                      <a:lnTo>
                        <a:pt x="1864" y="1960"/>
                      </a:lnTo>
                      <a:lnTo>
                        <a:pt x="1807" y="2086"/>
                      </a:lnTo>
                      <a:lnTo>
                        <a:pt x="1744" y="2207"/>
                      </a:lnTo>
                      <a:lnTo>
                        <a:pt x="1670" y="2327"/>
                      </a:lnTo>
                      <a:lnTo>
                        <a:pt x="1588" y="2443"/>
                      </a:lnTo>
                      <a:lnTo>
                        <a:pt x="1499" y="2553"/>
                      </a:lnTo>
                      <a:lnTo>
                        <a:pt x="1400" y="2660"/>
                      </a:lnTo>
                      <a:lnTo>
                        <a:pt x="1291" y="2761"/>
                      </a:lnTo>
                      <a:lnTo>
                        <a:pt x="1177" y="2852"/>
                      </a:lnTo>
                      <a:lnTo>
                        <a:pt x="1059" y="2935"/>
                      </a:lnTo>
                      <a:lnTo>
                        <a:pt x="938" y="3010"/>
                      </a:lnTo>
                      <a:lnTo>
                        <a:pt x="812" y="3074"/>
                      </a:lnTo>
                      <a:lnTo>
                        <a:pt x="683" y="3129"/>
                      </a:lnTo>
                      <a:lnTo>
                        <a:pt x="552" y="3177"/>
                      </a:lnTo>
                      <a:lnTo>
                        <a:pt x="418" y="3215"/>
                      </a:lnTo>
                      <a:lnTo>
                        <a:pt x="281" y="3243"/>
                      </a:lnTo>
                      <a:lnTo>
                        <a:pt x="145" y="3262"/>
                      </a:lnTo>
                      <a:lnTo>
                        <a:pt x="8" y="3274"/>
                      </a:lnTo>
                      <a:lnTo>
                        <a:pt x="8" y="3272"/>
                      </a:lnTo>
                      <a:lnTo>
                        <a:pt x="6" y="3198"/>
                      </a:lnTo>
                      <a:lnTo>
                        <a:pt x="6" y="3127"/>
                      </a:lnTo>
                      <a:lnTo>
                        <a:pt x="4" y="2966"/>
                      </a:lnTo>
                      <a:lnTo>
                        <a:pt x="0" y="2814"/>
                      </a:lnTo>
                      <a:lnTo>
                        <a:pt x="118" y="2804"/>
                      </a:lnTo>
                      <a:lnTo>
                        <a:pt x="234" y="2785"/>
                      </a:lnTo>
                      <a:lnTo>
                        <a:pt x="348" y="2757"/>
                      </a:lnTo>
                      <a:lnTo>
                        <a:pt x="462" y="2721"/>
                      </a:lnTo>
                      <a:lnTo>
                        <a:pt x="572" y="2677"/>
                      </a:lnTo>
                      <a:lnTo>
                        <a:pt x="681" y="2626"/>
                      </a:lnTo>
                      <a:lnTo>
                        <a:pt x="785" y="2565"/>
                      </a:lnTo>
                      <a:lnTo>
                        <a:pt x="886" y="2496"/>
                      </a:lnTo>
                      <a:lnTo>
                        <a:pt x="983" y="2418"/>
                      </a:lnTo>
                      <a:lnTo>
                        <a:pt x="1075" y="2335"/>
                      </a:lnTo>
                      <a:lnTo>
                        <a:pt x="1162" y="2241"/>
                      </a:lnTo>
                      <a:lnTo>
                        <a:pt x="1240" y="2143"/>
                      </a:lnTo>
                      <a:lnTo>
                        <a:pt x="1308" y="2042"/>
                      </a:lnTo>
                      <a:lnTo>
                        <a:pt x="1369" y="1935"/>
                      </a:lnTo>
                      <a:lnTo>
                        <a:pt x="1423" y="1827"/>
                      </a:lnTo>
                      <a:lnTo>
                        <a:pt x="1466" y="1715"/>
                      </a:lnTo>
                      <a:lnTo>
                        <a:pt x="1501" y="1601"/>
                      </a:lnTo>
                      <a:lnTo>
                        <a:pt x="1529" y="1485"/>
                      </a:lnTo>
                      <a:lnTo>
                        <a:pt x="1546" y="1367"/>
                      </a:lnTo>
                      <a:lnTo>
                        <a:pt x="1558" y="1249"/>
                      </a:lnTo>
                      <a:lnTo>
                        <a:pt x="1558" y="1129"/>
                      </a:lnTo>
                      <a:lnTo>
                        <a:pt x="1552" y="1011"/>
                      </a:lnTo>
                      <a:lnTo>
                        <a:pt x="1537" y="893"/>
                      </a:lnTo>
                      <a:lnTo>
                        <a:pt x="1512" y="777"/>
                      </a:lnTo>
                      <a:lnTo>
                        <a:pt x="1480" y="663"/>
                      </a:lnTo>
                      <a:lnTo>
                        <a:pt x="1440" y="549"/>
                      </a:lnTo>
                      <a:lnTo>
                        <a:pt x="1390" y="439"/>
                      </a:lnTo>
                      <a:lnTo>
                        <a:pt x="1331" y="332"/>
                      </a:lnTo>
                      <a:lnTo>
                        <a:pt x="16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99">
                  <a:extLst>
                    <a:ext uri="{FF2B5EF4-FFF2-40B4-BE49-F238E27FC236}">
                      <a16:creationId xmlns:a16="http://schemas.microsoft.com/office/drawing/2014/main" id="{CC115B62-FA8D-AA4B-05B1-EE20BCDC4B7B}"/>
                    </a:ext>
                  </a:extLst>
                </p:cNvPr>
                <p:cNvSpPr>
                  <a:spLocks/>
                </p:cNvSpPr>
                <p:nvPr/>
              </p:nvSpPr>
              <p:spPr bwMode="auto">
                <a:xfrm>
                  <a:off x="6008" y="2577"/>
                  <a:ext cx="1409" cy="1410"/>
                </a:xfrm>
                <a:custGeom>
                  <a:avLst/>
                  <a:gdLst>
                    <a:gd name="T0" fmla="*/ 2351 w 2818"/>
                    <a:gd name="T1" fmla="*/ 0 h 2820"/>
                    <a:gd name="T2" fmla="*/ 2406 w 2818"/>
                    <a:gd name="T3" fmla="*/ 413 h 2820"/>
                    <a:gd name="T4" fmla="*/ 2818 w 2818"/>
                    <a:gd name="T5" fmla="*/ 468 h 2820"/>
                    <a:gd name="T6" fmla="*/ 2273 w 2818"/>
                    <a:gd name="T7" fmla="*/ 1014 h 2820"/>
                    <a:gd name="T8" fmla="*/ 2067 w 2818"/>
                    <a:gd name="T9" fmla="*/ 987 h 2820"/>
                    <a:gd name="T10" fmla="*/ 827 w 2818"/>
                    <a:gd name="T11" fmla="*/ 2225 h 2820"/>
                    <a:gd name="T12" fmla="*/ 848 w 2818"/>
                    <a:gd name="T13" fmla="*/ 2286 h 2820"/>
                    <a:gd name="T14" fmla="*/ 858 w 2818"/>
                    <a:gd name="T15" fmla="*/ 2346 h 2820"/>
                    <a:gd name="T16" fmla="*/ 860 w 2818"/>
                    <a:gd name="T17" fmla="*/ 2409 h 2820"/>
                    <a:gd name="T18" fmla="*/ 852 w 2818"/>
                    <a:gd name="T19" fmla="*/ 2472 h 2820"/>
                    <a:gd name="T20" fmla="*/ 837 w 2818"/>
                    <a:gd name="T21" fmla="*/ 2531 h 2820"/>
                    <a:gd name="T22" fmla="*/ 812 w 2818"/>
                    <a:gd name="T23" fmla="*/ 2590 h 2820"/>
                    <a:gd name="T24" fmla="*/ 778 w 2818"/>
                    <a:gd name="T25" fmla="*/ 2645 h 2820"/>
                    <a:gd name="T26" fmla="*/ 734 w 2818"/>
                    <a:gd name="T27" fmla="*/ 2694 h 2820"/>
                    <a:gd name="T28" fmla="*/ 686 w 2818"/>
                    <a:gd name="T29" fmla="*/ 2736 h 2820"/>
                    <a:gd name="T30" fmla="*/ 633 w 2818"/>
                    <a:gd name="T31" fmla="*/ 2770 h 2820"/>
                    <a:gd name="T32" fmla="*/ 578 w 2818"/>
                    <a:gd name="T33" fmla="*/ 2795 h 2820"/>
                    <a:gd name="T34" fmla="*/ 519 w 2818"/>
                    <a:gd name="T35" fmla="*/ 2812 h 2820"/>
                    <a:gd name="T36" fmla="*/ 460 w 2818"/>
                    <a:gd name="T37" fmla="*/ 2820 h 2820"/>
                    <a:gd name="T38" fmla="*/ 399 w 2818"/>
                    <a:gd name="T39" fmla="*/ 2820 h 2820"/>
                    <a:gd name="T40" fmla="*/ 340 w 2818"/>
                    <a:gd name="T41" fmla="*/ 2812 h 2820"/>
                    <a:gd name="T42" fmla="*/ 281 w 2818"/>
                    <a:gd name="T43" fmla="*/ 2795 h 2820"/>
                    <a:gd name="T44" fmla="*/ 226 w 2818"/>
                    <a:gd name="T45" fmla="*/ 2770 h 2820"/>
                    <a:gd name="T46" fmla="*/ 173 w 2818"/>
                    <a:gd name="T47" fmla="*/ 2736 h 2820"/>
                    <a:gd name="T48" fmla="*/ 125 w 2818"/>
                    <a:gd name="T49" fmla="*/ 2694 h 2820"/>
                    <a:gd name="T50" fmla="*/ 84 w 2818"/>
                    <a:gd name="T51" fmla="*/ 2647 h 2820"/>
                    <a:gd name="T52" fmla="*/ 49 w 2818"/>
                    <a:gd name="T53" fmla="*/ 2594 h 2820"/>
                    <a:gd name="T54" fmla="*/ 25 w 2818"/>
                    <a:gd name="T55" fmla="*/ 2538 h 2820"/>
                    <a:gd name="T56" fmla="*/ 8 w 2818"/>
                    <a:gd name="T57" fmla="*/ 2480 h 2820"/>
                    <a:gd name="T58" fmla="*/ 0 w 2818"/>
                    <a:gd name="T59" fmla="*/ 2421 h 2820"/>
                    <a:gd name="T60" fmla="*/ 0 w 2818"/>
                    <a:gd name="T61" fmla="*/ 2360 h 2820"/>
                    <a:gd name="T62" fmla="*/ 8 w 2818"/>
                    <a:gd name="T63" fmla="*/ 2301 h 2820"/>
                    <a:gd name="T64" fmla="*/ 25 w 2818"/>
                    <a:gd name="T65" fmla="*/ 2242 h 2820"/>
                    <a:gd name="T66" fmla="*/ 49 w 2818"/>
                    <a:gd name="T67" fmla="*/ 2187 h 2820"/>
                    <a:gd name="T68" fmla="*/ 84 w 2818"/>
                    <a:gd name="T69" fmla="*/ 2133 h 2820"/>
                    <a:gd name="T70" fmla="*/ 125 w 2818"/>
                    <a:gd name="T71" fmla="*/ 2086 h 2820"/>
                    <a:gd name="T72" fmla="*/ 175 w 2818"/>
                    <a:gd name="T73" fmla="*/ 2042 h 2820"/>
                    <a:gd name="T74" fmla="*/ 230 w 2818"/>
                    <a:gd name="T75" fmla="*/ 2008 h 2820"/>
                    <a:gd name="T76" fmla="*/ 287 w 2818"/>
                    <a:gd name="T77" fmla="*/ 1983 h 2820"/>
                    <a:gd name="T78" fmla="*/ 348 w 2818"/>
                    <a:gd name="T79" fmla="*/ 1968 h 2820"/>
                    <a:gd name="T80" fmla="*/ 411 w 2818"/>
                    <a:gd name="T81" fmla="*/ 1960 h 2820"/>
                    <a:gd name="T82" fmla="*/ 473 w 2818"/>
                    <a:gd name="T83" fmla="*/ 1962 h 2820"/>
                    <a:gd name="T84" fmla="*/ 534 w 2818"/>
                    <a:gd name="T85" fmla="*/ 1972 h 2820"/>
                    <a:gd name="T86" fmla="*/ 595 w 2818"/>
                    <a:gd name="T87" fmla="*/ 1993 h 2820"/>
                    <a:gd name="T88" fmla="*/ 1831 w 2818"/>
                    <a:gd name="T89" fmla="*/ 753 h 2820"/>
                    <a:gd name="T90" fmla="*/ 1805 w 2818"/>
                    <a:gd name="T91" fmla="*/ 548 h 2820"/>
                    <a:gd name="T92" fmla="*/ 2351 w 2818"/>
                    <a:gd name="T93" fmla="*/ 0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18" h="2820">
                      <a:moveTo>
                        <a:pt x="2351" y="0"/>
                      </a:moveTo>
                      <a:lnTo>
                        <a:pt x="2406" y="413"/>
                      </a:lnTo>
                      <a:lnTo>
                        <a:pt x="2818" y="468"/>
                      </a:lnTo>
                      <a:lnTo>
                        <a:pt x="2273" y="1014"/>
                      </a:lnTo>
                      <a:lnTo>
                        <a:pt x="2067" y="987"/>
                      </a:lnTo>
                      <a:lnTo>
                        <a:pt x="827" y="2225"/>
                      </a:lnTo>
                      <a:lnTo>
                        <a:pt x="848" y="2286"/>
                      </a:lnTo>
                      <a:lnTo>
                        <a:pt x="858" y="2346"/>
                      </a:lnTo>
                      <a:lnTo>
                        <a:pt x="860" y="2409"/>
                      </a:lnTo>
                      <a:lnTo>
                        <a:pt x="852" y="2472"/>
                      </a:lnTo>
                      <a:lnTo>
                        <a:pt x="837" y="2531"/>
                      </a:lnTo>
                      <a:lnTo>
                        <a:pt x="812" y="2590"/>
                      </a:lnTo>
                      <a:lnTo>
                        <a:pt x="778" y="2645"/>
                      </a:lnTo>
                      <a:lnTo>
                        <a:pt x="734" y="2694"/>
                      </a:lnTo>
                      <a:lnTo>
                        <a:pt x="686" y="2736"/>
                      </a:lnTo>
                      <a:lnTo>
                        <a:pt x="633" y="2770"/>
                      </a:lnTo>
                      <a:lnTo>
                        <a:pt x="578" y="2795"/>
                      </a:lnTo>
                      <a:lnTo>
                        <a:pt x="519" y="2812"/>
                      </a:lnTo>
                      <a:lnTo>
                        <a:pt x="460" y="2820"/>
                      </a:lnTo>
                      <a:lnTo>
                        <a:pt x="399" y="2820"/>
                      </a:lnTo>
                      <a:lnTo>
                        <a:pt x="340" y="2812"/>
                      </a:lnTo>
                      <a:lnTo>
                        <a:pt x="281" y="2795"/>
                      </a:lnTo>
                      <a:lnTo>
                        <a:pt x="226" y="2770"/>
                      </a:lnTo>
                      <a:lnTo>
                        <a:pt x="173" y="2736"/>
                      </a:lnTo>
                      <a:lnTo>
                        <a:pt x="125" y="2694"/>
                      </a:lnTo>
                      <a:lnTo>
                        <a:pt x="84" y="2647"/>
                      </a:lnTo>
                      <a:lnTo>
                        <a:pt x="49" y="2594"/>
                      </a:lnTo>
                      <a:lnTo>
                        <a:pt x="25" y="2538"/>
                      </a:lnTo>
                      <a:lnTo>
                        <a:pt x="8" y="2480"/>
                      </a:lnTo>
                      <a:lnTo>
                        <a:pt x="0" y="2421"/>
                      </a:lnTo>
                      <a:lnTo>
                        <a:pt x="0" y="2360"/>
                      </a:lnTo>
                      <a:lnTo>
                        <a:pt x="8" y="2301"/>
                      </a:lnTo>
                      <a:lnTo>
                        <a:pt x="25" y="2242"/>
                      </a:lnTo>
                      <a:lnTo>
                        <a:pt x="49" y="2187"/>
                      </a:lnTo>
                      <a:lnTo>
                        <a:pt x="84" y="2133"/>
                      </a:lnTo>
                      <a:lnTo>
                        <a:pt x="125" y="2086"/>
                      </a:lnTo>
                      <a:lnTo>
                        <a:pt x="175" y="2042"/>
                      </a:lnTo>
                      <a:lnTo>
                        <a:pt x="230" y="2008"/>
                      </a:lnTo>
                      <a:lnTo>
                        <a:pt x="287" y="1983"/>
                      </a:lnTo>
                      <a:lnTo>
                        <a:pt x="348" y="1968"/>
                      </a:lnTo>
                      <a:lnTo>
                        <a:pt x="411" y="1960"/>
                      </a:lnTo>
                      <a:lnTo>
                        <a:pt x="473" y="1962"/>
                      </a:lnTo>
                      <a:lnTo>
                        <a:pt x="534" y="1972"/>
                      </a:lnTo>
                      <a:lnTo>
                        <a:pt x="595" y="1993"/>
                      </a:lnTo>
                      <a:lnTo>
                        <a:pt x="1831" y="753"/>
                      </a:lnTo>
                      <a:lnTo>
                        <a:pt x="1805" y="548"/>
                      </a:lnTo>
                      <a:lnTo>
                        <a:pt x="2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00">
                  <a:extLst>
                    <a:ext uri="{FF2B5EF4-FFF2-40B4-BE49-F238E27FC236}">
                      <a16:creationId xmlns:a16="http://schemas.microsoft.com/office/drawing/2014/main" id="{8D684782-8907-6A0D-95C7-432927C60BFF}"/>
                    </a:ext>
                  </a:extLst>
                </p:cNvPr>
                <p:cNvSpPr>
                  <a:spLocks/>
                </p:cNvSpPr>
                <p:nvPr/>
              </p:nvSpPr>
              <p:spPr bwMode="auto">
                <a:xfrm>
                  <a:off x="5745" y="2720"/>
                  <a:ext cx="1063" cy="342"/>
                </a:xfrm>
                <a:custGeom>
                  <a:avLst/>
                  <a:gdLst>
                    <a:gd name="T0" fmla="*/ 1002 w 2126"/>
                    <a:gd name="T1" fmla="*/ 0 h 685"/>
                    <a:gd name="T2" fmla="*/ 1151 w 2126"/>
                    <a:gd name="T3" fmla="*/ 8 h 685"/>
                    <a:gd name="T4" fmla="*/ 1297 w 2126"/>
                    <a:gd name="T5" fmla="*/ 27 h 685"/>
                    <a:gd name="T6" fmla="*/ 1442 w 2126"/>
                    <a:gd name="T7" fmla="*/ 55 h 685"/>
                    <a:gd name="T8" fmla="*/ 1584 w 2126"/>
                    <a:gd name="T9" fmla="*/ 93 h 685"/>
                    <a:gd name="T10" fmla="*/ 1725 w 2126"/>
                    <a:gd name="T11" fmla="*/ 143 h 685"/>
                    <a:gd name="T12" fmla="*/ 1864 w 2126"/>
                    <a:gd name="T13" fmla="*/ 202 h 685"/>
                    <a:gd name="T14" fmla="*/ 1997 w 2126"/>
                    <a:gd name="T15" fmla="*/ 272 h 685"/>
                    <a:gd name="T16" fmla="*/ 2126 w 2126"/>
                    <a:gd name="T17" fmla="*/ 352 h 685"/>
                    <a:gd name="T18" fmla="*/ 1794 w 2126"/>
                    <a:gd name="T19" fmla="*/ 685 h 685"/>
                    <a:gd name="T20" fmla="*/ 1677 w 2126"/>
                    <a:gd name="T21" fmla="*/ 622 h 685"/>
                    <a:gd name="T22" fmla="*/ 1556 w 2126"/>
                    <a:gd name="T23" fmla="*/ 569 h 685"/>
                    <a:gd name="T24" fmla="*/ 1432 w 2126"/>
                    <a:gd name="T25" fmla="*/ 527 h 685"/>
                    <a:gd name="T26" fmla="*/ 1305 w 2126"/>
                    <a:gd name="T27" fmla="*/ 495 h 685"/>
                    <a:gd name="T28" fmla="*/ 1177 w 2126"/>
                    <a:gd name="T29" fmla="*/ 472 h 685"/>
                    <a:gd name="T30" fmla="*/ 1048 w 2126"/>
                    <a:gd name="T31" fmla="*/ 460 h 685"/>
                    <a:gd name="T32" fmla="*/ 919 w 2126"/>
                    <a:gd name="T33" fmla="*/ 459 h 685"/>
                    <a:gd name="T34" fmla="*/ 789 w 2126"/>
                    <a:gd name="T35" fmla="*/ 466 h 685"/>
                    <a:gd name="T36" fmla="*/ 660 w 2126"/>
                    <a:gd name="T37" fmla="*/ 485 h 685"/>
                    <a:gd name="T38" fmla="*/ 533 w 2126"/>
                    <a:gd name="T39" fmla="*/ 514 h 685"/>
                    <a:gd name="T40" fmla="*/ 407 w 2126"/>
                    <a:gd name="T41" fmla="*/ 552 h 685"/>
                    <a:gd name="T42" fmla="*/ 285 w 2126"/>
                    <a:gd name="T43" fmla="*/ 601 h 685"/>
                    <a:gd name="T44" fmla="*/ 166 w 2126"/>
                    <a:gd name="T45" fmla="*/ 660 h 685"/>
                    <a:gd name="T46" fmla="*/ 150 w 2126"/>
                    <a:gd name="T47" fmla="*/ 561 h 685"/>
                    <a:gd name="T48" fmla="*/ 126 w 2126"/>
                    <a:gd name="T49" fmla="*/ 472 h 685"/>
                    <a:gd name="T50" fmla="*/ 93 w 2126"/>
                    <a:gd name="T51" fmla="*/ 388 h 685"/>
                    <a:gd name="T52" fmla="*/ 55 w 2126"/>
                    <a:gd name="T53" fmla="*/ 310 h 685"/>
                    <a:gd name="T54" fmla="*/ 10 w 2126"/>
                    <a:gd name="T55" fmla="*/ 240 h 685"/>
                    <a:gd name="T56" fmla="*/ 0 w 2126"/>
                    <a:gd name="T57" fmla="*/ 228 h 685"/>
                    <a:gd name="T58" fmla="*/ 137 w 2126"/>
                    <a:gd name="T59" fmla="*/ 166 h 685"/>
                    <a:gd name="T60" fmla="*/ 276 w 2126"/>
                    <a:gd name="T61" fmla="*/ 112 h 685"/>
                    <a:gd name="T62" fmla="*/ 418 w 2126"/>
                    <a:gd name="T63" fmla="*/ 69 h 685"/>
                    <a:gd name="T64" fmla="*/ 563 w 2126"/>
                    <a:gd name="T65" fmla="*/ 36 h 685"/>
                    <a:gd name="T66" fmla="*/ 708 w 2126"/>
                    <a:gd name="T67" fmla="*/ 14 h 685"/>
                    <a:gd name="T68" fmla="*/ 856 w 2126"/>
                    <a:gd name="T69" fmla="*/ 2 h 685"/>
                    <a:gd name="T70" fmla="*/ 1002 w 2126"/>
                    <a:gd name="T71"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6" h="685">
                      <a:moveTo>
                        <a:pt x="1002" y="0"/>
                      </a:moveTo>
                      <a:lnTo>
                        <a:pt x="1151" y="8"/>
                      </a:lnTo>
                      <a:lnTo>
                        <a:pt x="1297" y="27"/>
                      </a:lnTo>
                      <a:lnTo>
                        <a:pt x="1442" y="55"/>
                      </a:lnTo>
                      <a:lnTo>
                        <a:pt x="1584" y="93"/>
                      </a:lnTo>
                      <a:lnTo>
                        <a:pt x="1725" y="143"/>
                      </a:lnTo>
                      <a:lnTo>
                        <a:pt x="1864" y="202"/>
                      </a:lnTo>
                      <a:lnTo>
                        <a:pt x="1997" y="272"/>
                      </a:lnTo>
                      <a:lnTo>
                        <a:pt x="2126" y="352"/>
                      </a:lnTo>
                      <a:lnTo>
                        <a:pt x="1794" y="685"/>
                      </a:lnTo>
                      <a:lnTo>
                        <a:pt x="1677" y="622"/>
                      </a:lnTo>
                      <a:lnTo>
                        <a:pt x="1556" y="569"/>
                      </a:lnTo>
                      <a:lnTo>
                        <a:pt x="1432" y="527"/>
                      </a:lnTo>
                      <a:lnTo>
                        <a:pt x="1305" y="495"/>
                      </a:lnTo>
                      <a:lnTo>
                        <a:pt x="1177" y="472"/>
                      </a:lnTo>
                      <a:lnTo>
                        <a:pt x="1048" y="460"/>
                      </a:lnTo>
                      <a:lnTo>
                        <a:pt x="919" y="459"/>
                      </a:lnTo>
                      <a:lnTo>
                        <a:pt x="789" y="466"/>
                      </a:lnTo>
                      <a:lnTo>
                        <a:pt x="660" y="485"/>
                      </a:lnTo>
                      <a:lnTo>
                        <a:pt x="533" y="514"/>
                      </a:lnTo>
                      <a:lnTo>
                        <a:pt x="407" y="552"/>
                      </a:lnTo>
                      <a:lnTo>
                        <a:pt x="285" y="601"/>
                      </a:lnTo>
                      <a:lnTo>
                        <a:pt x="166" y="660"/>
                      </a:lnTo>
                      <a:lnTo>
                        <a:pt x="150" y="561"/>
                      </a:lnTo>
                      <a:lnTo>
                        <a:pt x="126" y="472"/>
                      </a:lnTo>
                      <a:lnTo>
                        <a:pt x="93" y="388"/>
                      </a:lnTo>
                      <a:lnTo>
                        <a:pt x="55" y="310"/>
                      </a:lnTo>
                      <a:lnTo>
                        <a:pt x="10" y="240"/>
                      </a:lnTo>
                      <a:lnTo>
                        <a:pt x="0" y="228"/>
                      </a:lnTo>
                      <a:lnTo>
                        <a:pt x="137" y="166"/>
                      </a:lnTo>
                      <a:lnTo>
                        <a:pt x="276" y="112"/>
                      </a:lnTo>
                      <a:lnTo>
                        <a:pt x="418" y="69"/>
                      </a:lnTo>
                      <a:lnTo>
                        <a:pt x="563" y="36"/>
                      </a:lnTo>
                      <a:lnTo>
                        <a:pt x="708" y="14"/>
                      </a:lnTo>
                      <a:lnTo>
                        <a:pt x="856" y="2"/>
                      </a:lnTo>
                      <a:lnTo>
                        <a:pt x="1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54" name="Group 53">
            <a:extLst>
              <a:ext uri="{FF2B5EF4-FFF2-40B4-BE49-F238E27FC236}">
                <a16:creationId xmlns:a16="http://schemas.microsoft.com/office/drawing/2014/main" id="{112A8FD7-6D27-811C-7B9F-EFBF9F29FA10}"/>
              </a:ext>
            </a:extLst>
          </p:cNvPr>
          <p:cNvGrpSpPr/>
          <p:nvPr/>
        </p:nvGrpSpPr>
        <p:grpSpPr>
          <a:xfrm>
            <a:off x="962214" y="1529621"/>
            <a:ext cx="1228242" cy="1417204"/>
            <a:chOff x="1211263" y="4543425"/>
            <a:chExt cx="1878012" cy="2166938"/>
          </a:xfrm>
        </p:grpSpPr>
        <p:grpSp>
          <p:nvGrpSpPr>
            <p:cNvPr id="55" name="Group 54">
              <a:extLst>
                <a:ext uri="{FF2B5EF4-FFF2-40B4-BE49-F238E27FC236}">
                  <a16:creationId xmlns:a16="http://schemas.microsoft.com/office/drawing/2014/main" id="{D5B80420-0ECE-518E-D062-B7AAB26E271C}"/>
                </a:ext>
              </a:extLst>
            </p:cNvPr>
            <p:cNvGrpSpPr/>
            <p:nvPr/>
          </p:nvGrpSpPr>
          <p:grpSpPr>
            <a:xfrm>
              <a:off x="1211263" y="4543425"/>
              <a:ext cx="1878012" cy="2166938"/>
              <a:chOff x="1211263" y="4543425"/>
              <a:chExt cx="1878012" cy="2166938"/>
            </a:xfrm>
          </p:grpSpPr>
          <p:sp>
            <p:nvSpPr>
              <p:cNvPr id="62" name="Freeform 7">
                <a:extLst>
                  <a:ext uri="{FF2B5EF4-FFF2-40B4-BE49-F238E27FC236}">
                    <a16:creationId xmlns:a16="http://schemas.microsoft.com/office/drawing/2014/main" id="{CE9D8A96-BF4E-521E-8600-EEA920D9A5E5}"/>
                  </a:ext>
                </a:extLst>
              </p:cNvPr>
              <p:cNvSpPr>
                <a:spLocks/>
              </p:cNvSpPr>
              <p:nvPr/>
            </p:nvSpPr>
            <p:spPr bwMode="auto">
              <a:xfrm>
                <a:off x="1211263" y="4543425"/>
                <a:ext cx="938213" cy="1614488"/>
              </a:xfrm>
              <a:custGeom>
                <a:avLst/>
                <a:gdLst>
                  <a:gd name="T0" fmla="*/ 591 w 591"/>
                  <a:gd name="T1" fmla="*/ 0 h 1017"/>
                  <a:gd name="T2" fmla="*/ 0 w 591"/>
                  <a:gd name="T3" fmla="*/ 341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1"/>
                    </a:lnTo>
                    <a:lnTo>
                      <a:pt x="0" y="1017"/>
                    </a:lnTo>
                    <a:lnTo>
                      <a:pt x="591" y="647"/>
                    </a:lnTo>
                    <a:lnTo>
                      <a:pt x="591" y="0"/>
                    </a:lnTo>
                    <a:close/>
                  </a:path>
                </a:pathLst>
              </a:custGeom>
              <a:solidFill>
                <a:srgbClr val="35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8">
                <a:extLst>
                  <a:ext uri="{FF2B5EF4-FFF2-40B4-BE49-F238E27FC236}">
                    <a16:creationId xmlns:a16="http://schemas.microsoft.com/office/drawing/2014/main" id="{D238D607-6477-9E9C-0DC2-BEBE45493746}"/>
                  </a:ext>
                </a:extLst>
              </p:cNvPr>
              <p:cNvSpPr>
                <a:spLocks/>
              </p:cNvSpPr>
              <p:nvPr/>
            </p:nvSpPr>
            <p:spPr bwMode="auto">
              <a:xfrm>
                <a:off x="2149475" y="4543425"/>
                <a:ext cx="939800" cy="2166938"/>
              </a:xfrm>
              <a:custGeom>
                <a:avLst/>
                <a:gdLst>
                  <a:gd name="T0" fmla="*/ 0 w 592"/>
                  <a:gd name="T1" fmla="*/ 0 h 1365"/>
                  <a:gd name="T2" fmla="*/ 0 w 592"/>
                  <a:gd name="T3" fmla="*/ 647 h 1365"/>
                  <a:gd name="T4" fmla="*/ 0 w 592"/>
                  <a:gd name="T5" fmla="*/ 1365 h 1365"/>
                  <a:gd name="T6" fmla="*/ 592 w 592"/>
                  <a:gd name="T7" fmla="*/ 1024 h 1365"/>
                  <a:gd name="T8" fmla="*/ 592 w 592"/>
                  <a:gd name="T9" fmla="*/ 341 h 1365"/>
                  <a:gd name="T10" fmla="*/ 0 w 592"/>
                  <a:gd name="T11" fmla="*/ 0 h 1365"/>
                </a:gdLst>
                <a:ahLst/>
                <a:cxnLst>
                  <a:cxn ang="0">
                    <a:pos x="T0" y="T1"/>
                  </a:cxn>
                  <a:cxn ang="0">
                    <a:pos x="T2" y="T3"/>
                  </a:cxn>
                  <a:cxn ang="0">
                    <a:pos x="T4" y="T5"/>
                  </a:cxn>
                  <a:cxn ang="0">
                    <a:pos x="T6" y="T7"/>
                  </a:cxn>
                  <a:cxn ang="0">
                    <a:pos x="T8" y="T9"/>
                  </a:cxn>
                  <a:cxn ang="0">
                    <a:pos x="T10" y="T11"/>
                  </a:cxn>
                </a:cxnLst>
                <a:rect l="0" t="0" r="r" b="b"/>
                <a:pathLst>
                  <a:path w="592" h="1365">
                    <a:moveTo>
                      <a:pt x="0" y="0"/>
                    </a:moveTo>
                    <a:lnTo>
                      <a:pt x="0" y="647"/>
                    </a:lnTo>
                    <a:lnTo>
                      <a:pt x="0" y="1365"/>
                    </a:lnTo>
                    <a:lnTo>
                      <a:pt x="592" y="1024"/>
                    </a:lnTo>
                    <a:lnTo>
                      <a:pt x="592" y="341"/>
                    </a:lnTo>
                    <a:lnTo>
                      <a:pt x="0" y="0"/>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9">
                <a:extLst>
                  <a:ext uri="{FF2B5EF4-FFF2-40B4-BE49-F238E27FC236}">
                    <a16:creationId xmlns:a16="http://schemas.microsoft.com/office/drawing/2014/main" id="{5399FC42-EA2A-21F3-66F8-F71449BA357E}"/>
                  </a:ext>
                </a:extLst>
              </p:cNvPr>
              <p:cNvSpPr>
                <a:spLocks/>
              </p:cNvSpPr>
              <p:nvPr/>
            </p:nvSpPr>
            <p:spPr bwMode="auto">
              <a:xfrm>
                <a:off x="1211263" y="5570538"/>
                <a:ext cx="938213" cy="1139825"/>
              </a:xfrm>
              <a:custGeom>
                <a:avLst/>
                <a:gdLst>
                  <a:gd name="T0" fmla="*/ 0 w 591"/>
                  <a:gd name="T1" fmla="*/ 370 h 718"/>
                  <a:gd name="T2" fmla="*/ 0 w 591"/>
                  <a:gd name="T3" fmla="*/ 377 h 718"/>
                  <a:gd name="T4" fmla="*/ 591 w 591"/>
                  <a:gd name="T5" fmla="*/ 718 h 718"/>
                  <a:gd name="T6" fmla="*/ 591 w 591"/>
                  <a:gd name="T7" fmla="*/ 0 h 718"/>
                  <a:gd name="T8" fmla="*/ 0 w 591"/>
                  <a:gd name="T9" fmla="*/ 370 h 718"/>
                </a:gdLst>
                <a:ahLst/>
                <a:cxnLst>
                  <a:cxn ang="0">
                    <a:pos x="T0" y="T1"/>
                  </a:cxn>
                  <a:cxn ang="0">
                    <a:pos x="T2" y="T3"/>
                  </a:cxn>
                  <a:cxn ang="0">
                    <a:pos x="T4" y="T5"/>
                  </a:cxn>
                  <a:cxn ang="0">
                    <a:pos x="T6" y="T7"/>
                  </a:cxn>
                  <a:cxn ang="0">
                    <a:pos x="T8" y="T9"/>
                  </a:cxn>
                </a:cxnLst>
                <a:rect l="0" t="0" r="r" b="b"/>
                <a:pathLst>
                  <a:path w="591" h="718">
                    <a:moveTo>
                      <a:pt x="0" y="370"/>
                    </a:moveTo>
                    <a:lnTo>
                      <a:pt x="0" y="377"/>
                    </a:lnTo>
                    <a:lnTo>
                      <a:pt x="591" y="718"/>
                    </a:lnTo>
                    <a:lnTo>
                      <a:pt x="591" y="0"/>
                    </a:lnTo>
                    <a:lnTo>
                      <a:pt x="0" y="370"/>
                    </a:lnTo>
                    <a:close/>
                  </a:path>
                </a:pathLst>
              </a:custGeom>
              <a:solidFill>
                <a:srgbClr val="49A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9" name="Freeform 19">
                <a:extLst>
                  <a:ext uri="{FF2B5EF4-FFF2-40B4-BE49-F238E27FC236}">
                    <a16:creationId xmlns:a16="http://schemas.microsoft.com/office/drawing/2014/main" id="{9589F010-64FC-8AF5-888F-D3D5B7629893}"/>
                  </a:ext>
                </a:extLst>
              </p:cNvPr>
              <p:cNvSpPr>
                <a:spLocks/>
              </p:cNvSpPr>
              <p:nvPr/>
            </p:nvSpPr>
            <p:spPr bwMode="auto">
              <a:xfrm>
                <a:off x="1433513" y="4818063"/>
                <a:ext cx="1433513" cy="1655763"/>
              </a:xfrm>
              <a:custGeom>
                <a:avLst/>
                <a:gdLst>
                  <a:gd name="T0" fmla="*/ 903 w 903"/>
                  <a:gd name="T1" fmla="*/ 782 h 1043"/>
                  <a:gd name="T2" fmla="*/ 903 w 903"/>
                  <a:gd name="T3" fmla="*/ 261 h 1043"/>
                  <a:gd name="T4" fmla="*/ 451 w 903"/>
                  <a:gd name="T5" fmla="*/ 0 h 1043"/>
                  <a:gd name="T6" fmla="*/ 0 w 903"/>
                  <a:gd name="T7" fmla="*/ 261 h 1043"/>
                  <a:gd name="T8" fmla="*/ 0 w 903"/>
                  <a:gd name="T9" fmla="*/ 782 h 1043"/>
                  <a:gd name="T10" fmla="*/ 451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1" y="0"/>
                    </a:lnTo>
                    <a:lnTo>
                      <a:pt x="0" y="261"/>
                    </a:lnTo>
                    <a:lnTo>
                      <a:pt x="0" y="782"/>
                    </a:lnTo>
                    <a:lnTo>
                      <a:pt x="451"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6" name="Group 55">
              <a:extLst>
                <a:ext uri="{FF2B5EF4-FFF2-40B4-BE49-F238E27FC236}">
                  <a16:creationId xmlns:a16="http://schemas.microsoft.com/office/drawing/2014/main" id="{E3EF613D-1994-AA9B-EA1A-F67774A6D2E7}"/>
                </a:ext>
              </a:extLst>
            </p:cNvPr>
            <p:cNvGrpSpPr/>
            <p:nvPr/>
          </p:nvGrpSpPr>
          <p:grpSpPr>
            <a:xfrm>
              <a:off x="1591644" y="5122553"/>
              <a:ext cx="1063364" cy="1063364"/>
              <a:chOff x="1828623" y="5359532"/>
              <a:chExt cx="589406" cy="589406"/>
            </a:xfrm>
          </p:grpSpPr>
          <p:sp>
            <p:nvSpPr>
              <p:cNvPr id="57" name="Oval 10">
                <a:extLst>
                  <a:ext uri="{FF2B5EF4-FFF2-40B4-BE49-F238E27FC236}">
                    <a16:creationId xmlns:a16="http://schemas.microsoft.com/office/drawing/2014/main" id="{D4CD594A-98F4-2246-2BDB-DDE1216CFE72}"/>
                  </a:ext>
                </a:extLst>
              </p:cNvPr>
              <p:cNvSpPr>
                <a:spLocks noChangeArrowheads="1"/>
              </p:cNvSpPr>
              <p:nvPr/>
            </p:nvSpPr>
            <p:spPr bwMode="auto">
              <a:xfrm>
                <a:off x="1828623" y="5359532"/>
                <a:ext cx="589406" cy="589406"/>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58" name="Group 185">
                <a:extLst>
                  <a:ext uri="{FF2B5EF4-FFF2-40B4-BE49-F238E27FC236}">
                    <a16:creationId xmlns:a16="http://schemas.microsoft.com/office/drawing/2014/main" id="{79525E28-C858-D926-7C91-BBA509A97A86}"/>
                  </a:ext>
                </a:extLst>
              </p:cNvPr>
              <p:cNvGrpSpPr>
                <a:grpSpLocks noChangeAspect="1"/>
              </p:cNvGrpSpPr>
              <p:nvPr/>
            </p:nvGrpSpPr>
            <p:grpSpPr bwMode="auto">
              <a:xfrm>
                <a:off x="2020271" y="5564922"/>
                <a:ext cx="208580" cy="177514"/>
                <a:chOff x="3912" y="2397"/>
                <a:chExt cx="3122" cy="2657"/>
              </a:xfrm>
              <a:solidFill>
                <a:schemeClr val="accent5"/>
              </a:solidFill>
            </p:grpSpPr>
            <p:sp>
              <p:nvSpPr>
                <p:cNvPr id="59" name="Freeform 187">
                  <a:extLst>
                    <a:ext uri="{FF2B5EF4-FFF2-40B4-BE49-F238E27FC236}">
                      <a16:creationId xmlns:a16="http://schemas.microsoft.com/office/drawing/2014/main" id="{F148D072-3F63-BB52-3E15-801DA67F727C}"/>
                    </a:ext>
                  </a:extLst>
                </p:cNvPr>
                <p:cNvSpPr>
                  <a:spLocks/>
                </p:cNvSpPr>
                <p:nvPr/>
              </p:nvSpPr>
              <p:spPr bwMode="auto">
                <a:xfrm>
                  <a:off x="5780" y="2397"/>
                  <a:ext cx="552" cy="325"/>
                </a:xfrm>
                <a:custGeom>
                  <a:avLst/>
                  <a:gdLst>
                    <a:gd name="T0" fmla="*/ 563 w 1105"/>
                    <a:gd name="T1" fmla="*/ 0 h 650"/>
                    <a:gd name="T2" fmla="*/ 637 w 1105"/>
                    <a:gd name="T3" fmla="*/ 4 h 650"/>
                    <a:gd name="T4" fmla="*/ 709 w 1105"/>
                    <a:gd name="T5" fmla="*/ 16 h 650"/>
                    <a:gd name="T6" fmla="*/ 777 w 1105"/>
                    <a:gd name="T7" fmla="*/ 35 h 650"/>
                    <a:gd name="T8" fmla="*/ 841 w 1105"/>
                    <a:gd name="T9" fmla="*/ 59 h 650"/>
                    <a:gd name="T10" fmla="*/ 900 w 1105"/>
                    <a:gd name="T11" fmla="*/ 90 h 650"/>
                    <a:gd name="T12" fmla="*/ 951 w 1105"/>
                    <a:gd name="T13" fmla="*/ 127 h 650"/>
                    <a:gd name="T14" fmla="*/ 997 w 1105"/>
                    <a:gd name="T15" fmla="*/ 167 h 650"/>
                    <a:gd name="T16" fmla="*/ 1033 w 1105"/>
                    <a:gd name="T17" fmla="*/ 213 h 650"/>
                    <a:gd name="T18" fmla="*/ 1061 w 1105"/>
                    <a:gd name="T19" fmla="*/ 262 h 650"/>
                    <a:gd name="T20" fmla="*/ 1080 w 1105"/>
                    <a:gd name="T21" fmla="*/ 315 h 650"/>
                    <a:gd name="T22" fmla="*/ 1089 w 1105"/>
                    <a:gd name="T23" fmla="*/ 370 h 650"/>
                    <a:gd name="T24" fmla="*/ 1105 w 1105"/>
                    <a:gd name="T25" fmla="*/ 493 h 650"/>
                    <a:gd name="T26" fmla="*/ 1103 w 1105"/>
                    <a:gd name="T27" fmla="*/ 518 h 650"/>
                    <a:gd name="T28" fmla="*/ 1093 w 1105"/>
                    <a:gd name="T29" fmla="*/ 539 h 650"/>
                    <a:gd name="T30" fmla="*/ 1074 w 1105"/>
                    <a:gd name="T31" fmla="*/ 554 h 650"/>
                    <a:gd name="T32" fmla="*/ 1053 w 1105"/>
                    <a:gd name="T33" fmla="*/ 563 h 650"/>
                    <a:gd name="T34" fmla="*/ 1027 w 1105"/>
                    <a:gd name="T35" fmla="*/ 561 h 650"/>
                    <a:gd name="T36" fmla="*/ 919 w 1105"/>
                    <a:gd name="T37" fmla="*/ 539 h 650"/>
                    <a:gd name="T38" fmla="*/ 807 w 1105"/>
                    <a:gd name="T39" fmla="*/ 525 h 650"/>
                    <a:gd name="T40" fmla="*/ 692 w 1105"/>
                    <a:gd name="T41" fmla="*/ 520 h 650"/>
                    <a:gd name="T42" fmla="*/ 568 w 1105"/>
                    <a:gd name="T43" fmla="*/ 525 h 650"/>
                    <a:gd name="T44" fmla="*/ 447 w 1105"/>
                    <a:gd name="T45" fmla="*/ 541 h 650"/>
                    <a:gd name="T46" fmla="*/ 328 w 1105"/>
                    <a:gd name="T47" fmla="*/ 567 h 650"/>
                    <a:gd name="T48" fmla="*/ 212 w 1105"/>
                    <a:gd name="T49" fmla="*/ 601 h 650"/>
                    <a:gd name="T50" fmla="*/ 100 w 1105"/>
                    <a:gd name="T51" fmla="*/ 647 h 650"/>
                    <a:gd name="T52" fmla="*/ 76 w 1105"/>
                    <a:gd name="T53" fmla="*/ 650 h 650"/>
                    <a:gd name="T54" fmla="*/ 53 w 1105"/>
                    <a:gd name="T55" fmla="*/ 647 h 650"/>
                    <a:gd name="T56" fmla="*/ 34 w 1105"/>
                    <a:gd name="T57" fmla="*/ 635 h 650"/>
                    <a:gd name="T58" fmla="*/ 19 w 1105"/>
                    <a:gd name="T59" fmla="*/ 616 h 650"/>
                    <a:gd name="T60" fmla="*/ 11 w 1105"/>
                    <a:gd name="T61" fmla="*/ 592 h 650"/>
                    <a:gd name="T62" fmla="*/ 0 w 1105"/>
                    <a:gd name="T63" fmla="*/ 387 h 650"/>
                    <a:gd name="T64" fmla="*/ 6 w 1105"/>
                    <a:gd name="T65" fmla="*/ 334 h 650"/>
                    <a:gd name="T66" fmla="*/ 21 w 1105"/>
                    <a:gd name="T67" fmla="*/ 283 h 650"/>
                    <a:gd name="T68" fmla="*/ 47 w 1105"/>
                    <a:gd name="T69" fmla="*/ 235 h 650"/>
                    <a:gd name="T70" fmla="*/ 82 w 1105"/>
                    <a:gd name="T71" fmla="*/ 192 h 650"/>
                    <a:gd name="T72" fmla="*/ 123 w 1105"/>
                    <a:gd name="T73" fmla="*/ 150 h 650"/>
                    <a:gd name="T74" fmla="*/ 172 w 1105"/>
                    <a:gd name="T75" fmla="*/ 112 h 650"/>
                    <a:gd name="T76" fmla="*/ 227 w 1105"/>
                    <a:gd name="T77" fmla="*/ 80 h 650"/>
                    <a:gd name="T78" fmla="*/ 288 w 1105"/>
                    <a:gd name="T79" fmla="*/ 52 h 650"/>
                    <a:gd name="T80" fmla="*/ 352 w 1105"/>
                    <a:gd name="T81" fmla="*/ 31 h 650"/>
                    <a:gd name="T82" fmla="*/ 421 w 1105"/>
                    <a:gd name="T83" fmla="*/ 14 h 650"/>
                    <a:gd name="T84" fmla="*/ 491 w 1105"/>
                    <a:gd name="T85" fmla="*/ 2 h 650"/>
                    <a:gd name="T86" fmla="*/ 563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63" y="0"/>
                      </a:moveTo>
                      <a:lnTo>
                        <a:pt x="637" y="4"/>
                      </a:lnTo>
                      <a:lnTo>
                        <a:pt x="709" y="16"/>
                      </a:lnTo>
                      <a:lnTo>
                        <a:pt x="777" y="35"/>
                      </a:lnTo>
                      <a:lnTo>
                        <a:pt x="841" y="59"/>
                      </a:lnTo>
                      <a:lnTo>
                        <a:pt x="900" y="90"/>
                      </a:lnTo>
                      <a:lnTo>
                        <a:pt x="951" y="127"/>
                      </a:lnTo>
                      <a:lnTo>
                        <a:pt x="997" y="167"/>
                      </a:lnTo>
                      <a:lnTo>
                        <a:pt x="1033" y="213"/>
                      </a:lnTo>
                      <a:lnTo>
                        <a:pt x="1061" y="262"/>
                      </a:lnTo>
                      <a:lnTo>
                        <a:pt x="1080" y="315"/>
                      </a:lnTo>
                      <a:lnTo>
                        <a:pt x="1089" y="370"/>
                      </a:lnTo>
                      <a:lnTo>
                        <a:pt x="1105" y="493"/>
                      </a:lnTo>
                      <a:lnTo>
                        <a:pt x="1103" y="518"/>
                      </a:lnTo>
                      <a:lnTo>
                        <a:pt x="1093" y="539"/>
                      </a:lnTo>
                      <a:lnTo>
                        <a:pt x="1074" y="554"/>
                      </a:lnTo>
                      <a:lnTo>
                        <a:pt x="1053" y="563"/>
                      </a:lnTo>
                      <a:lnTo>
                        <a:pt x="1027" y="561"/>
                      </a:lnTo>
                      <a:lnTo>
                        <a:pt x="919" y="539"/>
                      </a:lnTo>
                      <a:lnTo>
                        <a:pt x="807" y="525"/>
                      </a:lnTo>
                      <a:lnTo>
                        <a:pt x="692" y="520"/>
                      </a:lnTo>
                      <a:lnTo>
                        <a:pt x="568" y="525"/>
                      </a:lnTo>
                      <a:lnTo>
                        <a:pt x="447" y="541"/>
                      </a:lnTo>
                      <a:lnTo>
                        <a:pt x="328" y="567"/>
                      </a:lnTo>
                      <a:lnTo>
                        <a:pt x="212" y="601"/>
                      </a:lnTo>
                      <a:lnTo>
                        <a:pt x="100" y="647"/>
                      </a:lnTo>
                      <a:lnTo>
                        <a:pt x="76" y="650"/>
                      </a:lnTo>
                      <a:lnTo>
                        <a:pt x="53" y="647"/>
                      </a:lnTo>
                      <a:lnTo>
                        <a:pt x="34" y="635"/>
                      </a:lnTo>
                      <a:lnTo>
                        <a:pt x="19" y="616"/>
                      </a:lnTo>
                      <a:lnTo>
                        <a:pt x="11" y="592"/>
                      </a:lnTo>
                      <a:lnTo>
                        <a:pt x="0" y="387"/>
                      </a:lnTo>
                      <a:lnTo>
                        <a:pt x="6" y="334"/>
                      </a:lnTo>
                      <a:lnTo>
                        <a:pt x="21" y="283"/>
                      </a:lnTo>
                      <a:lnTo>
                        <a:pt x="47" y="235"/>
                      </a:lnTo>
                      <a:lnTo>
                        <a:pt x="82" y="192"/>
                      </a:lnTo>
                      <a:lnTo>
                        <a:pt x="123" y="150"/>
                      </a:lnTo>
                      <a:lnTo>
                        <a:pt x="172" y="112"/>
                      </a:lnTo>
                      <a:lnTo>
                        <a:pt x="227" y="80"/>
                      </a:lnTo>
                      <a:lnTo>
                        <a:pt x="288" y="52"/>
                      </a:lnTo>
                      <a:lnTo>
                        <a:pt x="352" y="31"/>
                      </a:lnTo>
                      <a:lnTo>
                        <a:pt x="421" y="14"/>
                      </a:lnTo>
                      <a:lnTo>
                        <a:pt x="491" y="2"/>
                      </a:lnTo>
                      <a:lnTo>
                        <a:pt x="5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188">
                  <a:extLst>
                    <a:ext uri="{FF2B5EF4-FFF2-40B4-BE49-F238E27FC236}">
                      <a16:creationId xmlns:a16="http://schemas.microsoft.com/office/drawing/2014/main" id="{7A1550C1-A959-EA44-C12F-98E1364607B5}"/>
                    </a:ext>
                  </a:extLst>
                </p:cNvPr>
                <p:cNvSpPr>
                  <a:spLocks noEditPoints="1"/>
                </p:cNvSpPr>
                <p:nvPr/>
              </p:nvSpPr>
              <p:spPr bwMode="auto">
                <a:xfrm>
                  <a:off x="3912" y="2747"/>
                  <a:ext cx="3122" cy="2307"/>
                </a:xfrm>
                <a:custGeom>
                  <a:avLst/>
                  <a:gdLst>
                    <a:gd name="T0" fmla="*/ 4429 w 6244"/>
                    <a:gd name="T1" fmla="*/ 3011 h 4614"/>
                    <a:gd name="T2" fmla="*/ 4035 w 6244"/>
                    <a:gd name="T3" fmla="*/ 3310 h 4614"/>
                    <a:gd name="T4" fmla="*/ 3975 w 6244"/>
                    <a:gd name="T5" fmla="*/ 3729 h 4614"/>
                    <a:gd name="T6" fmla="*/ 4312 w 6244"/>
                    <a:gd name="T7" fmla="*/ 4095 h 4614"/>
                    <a:gd name="T8" fmla="*/ 4909 w 6244"/>
                    <a:gd name="T9" fmla="*/ 4242 h 4614"/>
                    <a:gd name="T10" fmla="*/ 5506 w 6244"/>
                    <a:gd name="T11" fmla="*/ 4095 h 4614"/>
                    <a:gd name="T12" fmla="*/ 5845 w 6244"/>
                    <a:gd name="T13" fmla="*/ 3729 h 4614"/>
                    <a:gd name="T14" fmla="*/ 5771 w 6244"/>
                    <a:gd name="T15" fmla="*/ 3293 h 4614"/>
                    <a:gd name="T16" fmla="*/ 5327 w 6244"/>
                    <a:gd name="T17" fmla="*/ 2988 h 4614"/>
                    <a:gd name="T18" fmla="*/ 1230 w 6244"/>
                    <a:gd name="T19" fmla="*/ 2922 h 4614"/>
                    <a:gd name="T20" fmla="*/ 693 w 6244"/>
                    <a:gd name="T21" fmla="*/ 3090 h 4614"/>
                    <a:gd name="T22" fmla="*/ 394 w 6244"/>
                    <a:gd name="T23" fmla="*/ 3441 h 4614"/>
                    <a:gd name="T24" fmla="*/ 472 w 6244"/>
                    <a:gd name="T25" fmla="*/ 3867 h 4614"/>
                    <a:gd name="T26" fmla="*/ 915 w 6244"/>
                    <a:gd name="T27" fmla="*/ 4172 h 4614"/>
                    <a:gd name="T28" fmla="*/ 1550 w 6244"/>
                    <a:gd name="T29" fmla="*/ 4223 h 4614"/>
                    <a:gd name="T30" fmla="*/ 2080 w 6244"/>
                    <a:gd name="T31" fmla="*/ 3990 h 4614"/>
                    <a:gd name="T32" fmla="*/ 2294 w 6244"/>
                    <a:gd name="T33" fmla="*/ 3579 h 4614"/>
                    <a:gd name="T34" fmla="*/ 2080 w 6244"/>
                    <a:gd name="T35" fmla="*/ 3170 h 4614"/>
                    <a:gd name="T36" fmla="*/ 1550 w 6244"/>
                    <a:gd name="T37" fmla="*/ 2937 h 4614"/>
                    <a:gd name="T38" fmla="*/ 2940 w 6244"/>
                    <a:gd name="T39" fmla="*/ 2353 h 4614"/>
                    <a:gd name="T40" fmla="*/ 2732 w 6244"/>
                    <a:gd name="T41" fmla="*/ 2554 h 4614"/>
                    <a:gd name="T42" fmla="*/ 2842 w 6244"/>
                    <a:gd name="T43" fmla="*/ 2795 h 4614"/>
                    <a:gd name="T44" fmla="*/ 3187 w 6244"/>
                    <a:gd name="T45" fmla="*/ 2872 h 4614"/>
                    <a:gd name="T46" fmla="*/ 3475 w 6244"/>
                    <a:gd name="T47" fmla="*/ 2726 h 4614"/>
                    <a:gd name="T48" fmla="*/ 3475 w 6244"/>
                    <a:gd name="T49" fmla="*/ 2473 h 4614"/>
                    <a:gd name="T50" fmla="*/ 3187 w 6244"/>
                    <a:gd name="T51" fmla="*/ 2327 h 4614"/>
                    <a:gd name="T52" fmla="*/ 2203 w 6244"/>
                    <a:gd name="T53" fmla="*/ 58 h 4614"/>
                    <a:gd name="T54" fmla="*/ 2654 w 6244"/>
                    <a:gd name="T55" fmla="*/ 333 h 4614"/>
                    <a:gd name="T56" fmla="*/ 2794 w 6244"/>
                    <a:gd name="T57" fmla="*/ 701 h 4614"/>
                    <a:gd name="T58" fmla="*/ 3122 w 6244"/>
                    <a:gd name="T59" fmla="*/ 765 h 4614"/>
                    <a:gd name="T60" fmla="*/ 3446 w 6244"/>
                    <a:gd name="T61" fmla="*/ 699 h 4614"/>
                    <a:gd name="T62" fmla="*/ 3588 w 6244"/>
                    <a:gd name="T63" fmla="*/ 331 h 4614"/>
                    <a:gd name="T64" fmla="*/ 4039 w 6244"/>
                    <a:gd name="T65" fmla="*/ 58 h 4614"/>
                    <a:gd name="T66" fmla="*/ 4636 w 6244"/>
                    <a:gd name="T67" fmla="*/ 17 h 4614"/>
                    <a:gd name="T68" fmla="*/ 5146 w 6244"/>
                    <a:gd name="T69" fmla="*/ 252 h 4614"/>
                    <a:gd name="T70" fmla="*/ 5350 w 6244"/>
                    <a:gd name="T71" fmla="*/ 672 h 4614"/>
                    <a:gd name="T72" fmla="*/ 5824 w 6244"/>
                    <a:gd name="T73" fmla="*/ 1834 h 4614"/>
                    <a:gd name="T74" fmla="*/ 6225 w 6244"/>
                    <a:gd name="T75" fmla="*/ 3418 h 4614"/>
                    <a:gd name="T76" fmla="*/ 6237 w 6244"/>
                    <a:gd name="T77" fmla="*/ 3680 h 4614"/>
                    <a:gd name="T78" fmla="*/ 5972 w 6244"/>
                    <a:gd name="T79" fmla="*/ 4206 h 4614"/>
                    <a:gd name="T80" fmla="*/ 5401 w 6244"/>
                    <a:gd name="T81" fmla="*/ 4542 h 4614"/>
                    <a:gd name="T82" fmla="*/ 4657 w 6244"/>
                    <a:gd name="T83" fmla="*/ 4595 h 4614"/>
                    <a:gd name="T84" fmla="*/ 4013 w 6244"/>
                    <a:gd name="T85" fmla="*/ 4343 h 4614"/>
                    <a:gd name="T86" fmla="*/ 3632 w 6244"/>
                    <a:gd name="T87" fmla="*/ 3871 h 4614"/>
                    <a:gd name="T88" fmla="*/ 3408 w 6244"/>
                    <a:gd name="T89" fmla="*/ 3168 h 4614"/>
                    <a:gd name="T90" fmla="*/ 2836 w 6244"/>
                    <a:gd name="T91" fmla="*/ 3166 h 4614"/>
                    <a:gd name="T92" fmla="*/ 2613 w 6244"/>
                    <a:gd name="T93" fmla="*/ 3871 h 4614"/>
                    <a:gd name="T94" fmla="*/ 2232 w 6244"/>
                    <a:gd name="T95" fmla="*/ 4343 h 4614"/>
                    <a:gd name="T96" fmla="*/ 1586 w 6244"/>
                    <a:gd name="T97" fmla="*/ 4595 h 4614"/>
                    <a:gd name="T98" fmla="*/ 843 w 6244"/>
                    <a:gd name="T99" fmla="*/ 4542 h 4614"/>
                    <a:gd name="T100" fmla="*/ 271 w 6244"/>
                    <a:gd name="T101" fmla="*/ 4206 h 4614"/>
                    <a:gd name="T102" fmla="*/ 6 w 6244"/>
                    <a:gd name="T103" fmla="*/ 3680 h 4614"/>
                    <a:gd name="T104" fmla="*/ 17 w 6244"/>
                    <a:gd name="T105" fmla="*/ 3418 h 4614"/>
                    <a:gd name="T106" fmla="*/ 419 w 6244"/>
                    <a:gd name="T107" fmla="*/ 1834 h 4614"/>
                    <a:gd name="T108" fmla="*/ 892 w 6244"/>
                    <a:gd name="T109" fmla="*/ 672 h 4614"/>
                    <a:gd name="T110" fmla="*/ 1097 w 6244"/>
                    <a:gd name="T111" fmla="*/ 252 h 4614"/>
                    <a:gd name="T112" fmla="*/ 1607 w 6244"/>
                    <a:gd name="T113" fmla="*/ 17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4" h="4614">
                      <a:moveTo>
                        <a:pt x="4909" y="2918"/>
                      </a:moveTo>
                      <a:lnTo>
                        <a:pt x="4806" y="2922"/>
                      </a:lnTo>
                      <a:lnTo>
                        <a:pt x="4706" y="2935"/>
                      </a:lnTo>
                      <a:lnTo>
                        <a:pt x="4609" y="2952"/>
                      </a:lnTo>
                      <a:lnTo>
                        <a:pt x="4517" y="2978"/>
                      </a:lnTo>
                      <a:lnTo>
                        <a:pt x="4429" y="3011"/>
                      </a:lnTo>
                      <a:lnTo>
                        <a:pt x="4346" y="3049"/>
                      </a:lnTo>
                      <a:lnTo>
                        <a:pt x="4270" y="3090"/>
                      </a:lnTo>
                      <a:lnTo>
                        <a:pt x="4200" y="3140"/>
                      </a:lnTo>
                      <a:lnTo>
                        <a:pt x="4138" y="3193"/>
                      </a:lnTo>
                      <a:lnTo>
                        <a:pt x="4083" y="3249"/>
                      </a:lnTo>
                      <a:lnTo>
                        <a:pt x="4035" y="3310"/>
                      </a:lnTo>
                      <a:lnTo>
                        <a:pt x="3999" y="3373"/>
                      </a:lnTo>
                      <a:lnTo>
                        <a:pt x="3971" y="3441"/>
                      </a:lnTo>
                      <a:lnTo>
                        <a:pt x="3954" y="3509"/>
                      </a:lnTo>
                      <a:lnTo>
                        <a:pt x="3948" y="3579"/>
                      </a:lnTo>
                      <a:lnTo>
                        <a:pt x="3956" y="3657"/>
                      </a:lnTo>
                      <a:lnTo>
                        <a:pt x="3975" y="3729"/>
                      </a:lnTo>
                      <a:lnTo>
                        <a:pt x="4005" y="3801"/>
                      </a:lnTo>
                      <a:lnTo>
                        <a:pt x="4049" y="3867"/>
                      </a:lnTo>
                      <a:lnTo>
                        <a:pt x="4102" y="3932"/>
                      </a:lnTo>
                      <a:lnTo>
                        <a:pt x="4162" y="3990"/>
                      </a:lnTo>
                      <a:lnTo>
                        <a:pt x="4234" y="4045"/>
                      </a:lnTo>
                      <a:lnTo>
                        <a:pt x="4312" y="4095"/>
                      </a:lnTo>
                      <a:lnTo>
                        <a:pt x="4399" y="4136"/>
                      </a:lnTo>
                      <a:lnTo>
                        <a:pt x="4492" y="4172"/>
                      </a:lnTo>
                      <a:lnTo>
                        <a:pt x="4589" y="4203"/>
                      </a:lnTo>
                      <a:lnTo>
                        <a:pt x="4693" y="4223"/>
                      </a:lnTo>
                      <a:lnTo>
                        <a:pt x="4799" y="4237"/>
                      </a:lnTo>
                      <a:lnTo>
                        <a:pt x="4909" y="4242"/>
                      </a:lnTo>
                      <a:lnTo>
                        <a:pt x="5021" y="4237"/>
                      </a:lnTo>
                      <a:lnTo>
                        <a:pt x="5127" y="4223"/>
                      </a:lnTo>
                      <a:lnTo>
                        <a:pt x="5229" y="4203"/>
                      </a:lnTo>
                      <a:lnTo>
                        <a:pt x="5327" y="4172"/>
                      </a:lnTo>
                      <a:lnTo>
                        <a:pt x="5420" y="4136"/>
                      </a:lnTo>
                      <a:lnTo>
                        <a:pt x="5506" y="4095"/>
                      </a:lnTo>
                      <a:lnTo>
                        <a:pt x="5585" y="4045"/>
                      </a:lnTo>
                      <a:lnTo>
                        <a:pt x="5655" y="3990"/>
                      </a:lnTo>
                      <a:lnTo>
                        <a:pt x="5718" y="3932"/>
                      </a:lnTo>
                      <a:lnTo>
                        <a:pt x="5771" y="3867"/>
                      </a:lnTo>
                      <a:lnTo>
                        <a:pt x="5812" y="3801"/>
                      </a:lnTo>
                      <a:lnTo>
                        <a:pt x="5845" y="3729"/>
                      </a:lnTo>
                      <a:lnTo>
                        <a:pt x="5864" y="3657"/>
                      </a:lnTo>
                      <a:lnTo>
                        <a:pt x="5869" y="3579"/>
                      </a:lnTo>
                      <a:lnTo>
                        <a:pt x="5864" y="3503"/>
                      </a:lnTo>
                      <a:lnTo>
                        <a:pt x="5845" y="3431"/>
                      </a:lnTo>
                      <a:lnTo>
                        <a:pt x="5812" y="3359"/>
                      </a:lnTo>
                      <a:lnTo>
                        <a:pt x="5771" y="3293"/>
                      </a:lnTo>
                      <a:lnTo>
                        <a:pt x="5718" y="3229"/>
                      </a:lnTo>
                      <a:lnTo>
                        <a:pt x="5655" y="3170"/>
                      </a:lnTo>
                      <a:lnTo>
                        <a:pt x="5585" y="3115"/>
                      </a:lnTo>
                      <a:lnTo>
                        <a:pt x="5506" y="3066"/>
                      </a:lnTo>
                      <a:lnTo>
                        <a:pt x="5420" y="3024"/>
                      </a:lnTo>
                      <a:lnTo>
                        <a:pt x="5327" y="2988"/>
                      </a:lnTo>
                      <a:lnTo>
                        <a:pt x="5229" y="2958"/>
                      </a:lnTo>
                      <a:lnTo>
                        <a:pt x="5127" y="2937"/>
                      </a:lnTo>
                      <a:lnTo>
                        <a:pt x="5021" y="2924"/>
                      </a:lnTo>
                      <a:lnTo>
                        <a:pt x="4909" y="2918"/>
                      </a:lnTo>
                      <a:close/>
                      <a:moveTo>
                        <a:pt x="1334" y="2918"/>
                      </a:moveTo>
                      <a:lnTo>
                        <a:pt x="1230" y="2922"/>
                      </a:lnTo>
                      <a:lnTo>
                        <a:pt x="1129" y="2935"/>
                      </a:lnTo>
                      <a:lnTo>
                        <a:pt x="1033" y="2952"/>
                      </a:lnTo>
                      <a:lnTo>
                        <a:pt x="940" y="2978"/>
                      </a:lnTo>
                      <a:lnTo>
                        <a:pt x="853" y="3011"/>
                      </a:lnTo>
                      <a:lnTo>
                        <a:pt x="769" y="3049"/>
                      </a:lnTo>
                      <a:lnTo>
                        <a:pt x="693" y="3090"/>
                      </a:lnTo>
                      <a:lnTo>
                        <a:pt x="623" y="3140"/>
                      </a:lnTo>
                      <a:lnTo>
                        <a:pt x="561" y="3193"/>
                      </a:lnTo>
                      <a:lnTo>
                        <a:pt x="506" y="3249"/>
                      </a:lnTo>
                      <a:lnTo>
                        <a:pt x="458" y="3310"/>
                      </a:lnTo>
                      <a:lnTo>
                        <a:pt x="422" y="3373"/>
                      </a:lnTo>
                      <a:lnTo>
                        <a:pt x="394" y="3441"/>
                      </a:lnTo>
                      <a:lnTo>
                        <a:pt x="379" y="3509"/>
                      </a:lnTo>
                      <a:lnTo>
                        <a:pt x="371" y="3579"/>
                      </a:lnTo>
                      <a:lnTo>
                        <a:pt x="379" y="3657"/>
                      </a:lnTo>
                      <a:lnTo>
                        <a:pt x="398" y="3729"/>
                      </a:lnTo>
                      <a:lnTo>
                        <a:pt x="430" y="3801"/>
                      </a:lnTo>
                      <a:lnTo>
                        <a:pt x="472" y="3867"/>
                      </a:lnTo>
                      <a:lnTo>
                        <a:pt x="525" y="3932"/>
                      </a:lnTo>
                      <a:lnTo>
                        <a:pt x="587" y="3990"/>
                      </a:lnTo>
                      <a:lnTo>
                        <a:pt x="657" y="4045"/>
                      </a:lnTo>
                      <a:lnTo>
                        <a:pt x="737" y="4095"/>
                      </a:lnTo>
                      <a:lnTo>
                        <a:pt x="822" y="4136"/>
                      </a:lnTo>
                      <a:lnTo>
                        <a:pt x="915" y="4172"/>
                      </a:lnTo>
                      <a:lnTo>
                        <a:pt x="1014" y="4203"/>
                      </a:lnTo>
                      <a:lnTo>
                        <a:pt x="1116" y="4223"/>
                      </a:lnTo>
                      <a:lnTo>
                        <a:pt x="1222" y="4237"/>
                      </a:lnTo>
                      <a:lnTo>
                        <a:pt x="1334" y="4242"/>
                      </a:lnTo>
                      <a:lnTo>
                        <a:pt x="1444" y="4237"/>
                      </a:lnTo>
                      <a:lnTo>
                        <a:pt x="1550" y="4223"/>
                      </a:lnTo>
                      <a:lnTo>
                        <a:pt x="1652" y="4203"/>
                      </a:lnTo>
                      <a:lnTo>
                        <a:pt x="1751" y="4172"/>
                      </a:lnTo>
                      <a:lnTo>
                        <a:pt x="1843" y="4136"/>
                      </a:lnTo>
                      <a:lnTo>
                        <a:pt x="1931" y="4095"/>
                      </a:lnTo>
                      <a:lnTo>
                        <a:pt x="2008" y="4045"/>
                      </a:lnTo>
                      <a:lnTo>
                        <a:pt x="2080" y="3990"/>
                      </a:lnTo>
                      <a:lnTo>
                        <a:pt x="2141" y="3932"/>
                      </a:lnTo>
                      <a:lnTo>
                        <a:pt x="2194" y="3867"/>
                      </a:lnTo>
                      <a:lnTo>
                        <a:pt x="2236" y="3801"/>
                      </a:lnTo>
                      <a:lnTo>
                        <a:pt x="2268" y="3729"/>
                      </a:lnTo>
                      <a:lnTo>
                        <a:pt x="2287" y="3657"/>
                      </a:lnTo>
                      <a:lnTo>
                        <a:pt x="2294" y="3579"/>
                      </a:lnTo>
                      <a:lnTo>
                        <a:pt x="2287" y="3503"/>
                      </a:lnTo>
                      <a:lnTo>
                        <a:pt x="2268" y="3431"/>
                      </a:lnTo>
                      <a:lnTo>
                        <a:pt x="2236" y="3359"/>
                      </a:lnTo>
                      <a:lnTo>
                        <a:pt x="2194" y="3293"/>
                      </a:lnTo>
                      <a:lnTo>
                        <a:pt x="2141" y="3229"/>
                      </a:lnTo>
                      <a:lnTo>
                        <a:pt x="2080" y="3170"/>
                      </a:lnTo>
                      <a:lnTo>
                        <a:pt x="2008" y="3115"/>
                      </a:lnTo>
                      <a:lnTo>
                        <a:pt x="1931" y="3066"/>
                      </a:lnTo>
                      <a:lnTo>
                        <a:pt x="1843" y="3024"/>
                      </a:lnTo>
                      <a:lnTo>
                        <a:pt x="1751" y="2988"/>
                      </a:lnTo>
                      <a:lnTo>
                        <a:pt x="1652" y="2958"/>
                      </a:lnTo>
                      <a:lnTo>
                        <a:pt x="1550" y="2937"/>
                      </a:lnTo>
                      <a:lnTo>
                        <a:pt x="1444" y="2924"/>
                      </a:lnTo>
                      <a:lnTo>
                        <a:pt x="1334" y="2918"/>
                      </a:lnTo>
                      <a:close/>
                      <a:moveTo>
                        <a:pt x="3122" y="2323"/>
                      </a:moveTo>
                      <a:lnTo>
                        <a:pt x="3058" y="2327"/>
                      </a:lnTo>
                      <a:lnTo>
                        <a:pt x="2997" y="2336"/>
                      </a:lnTo>
                      <a:lnTo>
                        <a:pt x="2940" y="2353"/>
                      </a:lnTo>
                      <a:lnTo>
                        <a:pt x="2889" y="2376"/>
                      </a:lnTo>
                      <a:lnTo>
                        <a:pt x="2842" y="2404"/>
                      </a:lnTo>
                      <a:lnTo>
                        <a:pt x="2802" y="2437"/>
                      </a:lnTo>
                      <a:lnTo>
                        <a:pt x="2770" y="2473"/>
                      </a:lnTo>
                      <a:lnTo>
                        <a:pt x="2747" y="2512"/>
                      </a:lnTo>
                      <a:lnTo>
                        <a:pt x="2732" y="2554"/>
                      </a:lnTo>
                      <a:lnTo>
                        <a:pt x="2726" y="2599"/>
                      </a:lnTo>
                      <a:lnTo>
                        <a:pt x="2732" y="2643"/>
                      </a:lnTo>
                      <a:lnTo>
                        <a:pt x="2747" y="2687"/>
                      </a:lnTo>
                      <a:lnTo>
                        <a:pt x="2770" y="2726"/>
                      </a:lnTo>
                      <a:lnTo>
                        <a:pt x="2802" y="2762"/>
                      </a:lnTo>
                      <a:lnTo>
                        <a:pt x="2842" y="2795"/>
                      </a:lnTo>
                      <a:lnTo>
                        <a:pt x="2889" y="2821"/>
                      </a:lnTo>
                      <a:lnTo>
                        <a:pt x="2940" y="2844"/>
                      </a:lnTo>
                      <a:lnTo>
                        <a:pt x="2997" y="2861"/>
                      </a:lnTo>
                      <a:lnTo>
                        <a:pt x="3058" y="2872"/>
                      </a:lnTo>
                      <a:lnTo>
                        <a:pt x="3122" y="2874"/>
                      </a:lnTo>
                      <a:lnTo>
                        <a:pt x="3187" y="2872"/>
                      </a:lnTo>
                      <a:lnTo>
                        <a:pt x="3247" y="2861"/>
                      </a:lnTo>
                      <a:lnTo>
                        <a:pt x="3304" y="2844"/>
                      </a:lnTo>
                      <a:lnTo>
                        <a:pt x="3357" y="2821"/>
                      </a:lnTo>
                      <a:lnTo>
                        <a:pt x="3403" y="2795"/>
                      </a:lnTo>
                      <a:lnTo>
                        <a:pt x="3442" y="2762"/>
                      </a:lnTo>
                      <a:lnTo>
                        <a:pt x="3475" y="2726"/>
                      </a:lnTo>
                      <a:lnTo>
                        <a:pt x="3499" y="2687"/>
                      </a:lnTo>
                      <a:lnTo>
                        <a:pt x="3514" y="2643"/>
                      </a:lnTo>
                      <a:lnTo>
                        <a:pt x="3518" y="2599"/>
                      </a:lnTo>
                      <a:lnTo>
                        <a:pt x="3514" y="2554"/>
                      </a:lnTo>
                      <a:lnTo>
                        <a:pt x="3499" y="2512"/>
                      </a:lnTo>
                      <a:lnTo>
                        <a:pt x="3475" y="2473"/>
                      </a:lnTo>
                      <a:lnTo>
                        <a:pt x="3442" y="2437"/>
                      </a:lnTo>
                      <a:lnTo>
                        <a:pt x="3403" y="2404"/>
                      </a:lnTo>
                      <a:lnTo>
                        <a:pt x="3357" y="2376"/>
                      </a:lnTo>
                      <a:lnTo>
                        <a:pt x="3304" y="2353"/>
                      </a:lnTo>
                      <a:lnTo>
                        <a:pt x="3247" y="2336"/>
                      </a:lnTo>
                      <a:lnTo>
                        <a:pt x="3187" y="2327"/>
                      </a:lnTo>
                      <a:lnTo>
                        <a:pt x="3122" y="2323"/>
                      </a:lnTo>
                      <a:close/>
                      <a:moveTo>
                        <a:pt x="1815" y="0"/>
                      </a:moveTo>
                      <a:lnTo>
                        <a:pt x="1915" y="3"/>
                      </a:lnTo>
                      <a:lnTo>
                        <a:pt x="2014" y="15"/>
                      </a:lnTo>
                      <a:lnTo>
                        <a:pt x="2111" y="34"/>
                      </a:lnTo>
                      <a:lnTo>
                        <a:pt x="2203" y="58"/>
                      </a:lnTo>
                      <a:lnTo>
                        <a:pt x="2292" y="91"/>
                      </a:lnTo>
                      <a:lnTo>
                        <a:pt x="2378" y="128"/>
                      </a:lnTo>
                      <a:lnTo>
                        <a:pt x="2457" y="172"/>
                      </a:lnTo>
                      <a:lnTo>
                        <a:pt x="2529" y="221"/>
                      </a:lnTo>
                      <a:lnTo>
                        <a:pt x="2596" y="274"/>
                      </a:lnTo>
                      <a:lnTo>
                        <a:pt x="2654" y="333"/>
                      </a:lnTo>
                      <a:lnTo>
                        <a:pt x="2704" y="394"/>
                      </a:lnTo>
                      <a:lnTo>
                        <a:pt x="2743" y="460"/>
                      </a:lnTo>
                      <a:lnTo>
                        <a:pt x="2772" y="528"/>
                      </a:lnTo>
                      <a:lnTo>
                        <a:pt x="2791" y="598"/>
                      </a:lnTo>
                      <a:lnTo>
                        <a:pt x="2796" y="672"/>
                      </a:lnTo>
                      <a:lnTo>
                        <a:pt x="2794" y="701"/>
                      </a:lnTo>
                      <a:lnTo>
                        <a:pt x="2793" y="727"/>
                      </a:lnTo>
                      <a:lnTo>
                        <a:pt x="2787" y="822"/>
                      </a:lnTo>
                      <a:lnTo>
                        <a:pt x="2865" y="797"/>
                      </a:lnTo>
                      <a:lnTo>
                        <a:pt x="2946" y="780"/>
                      </a:lnTo>
                      <a:lnTo>
                        <a:pt x="3033" y="769"/>
                      </a:lnTo>
                      <a:lnTo>
                        <a:pt x="3122" y="765"/>
                      </a:lnTo>
                      <a:lnTo>
                        <a:pt x="3211" y="769"/>
                      </a:lnTo>
                      <a:lnTo>
                        <a:pt x="3297" y="780"/>
                      </a:lnTo>
                      <a:lnTo>
                        <a:pt x="3380" y="797"/>
                      </a:lnTo>
                      <a:lnTo>
                        <a:pt x="3456" y="822"/>
                      </a:lnTo>
                      <a:lnTo>
                        <a:pt x="3450" y="727"/>
                      </a:lnTo>
                      <a:lnTo>
                        <a:pt x="3446" y="699"/>
                      </a:lnTo>
                      <a:lnTo>
                        <a:pt x="3446" y="672"/>
                      </a:lnTo>
                      <a:lnTo>
                        <a:pt x="3452" y="598"/>
                      </a:lnTo>
                      <a:lnTo>
                        <a:pt x="3471" y="526"/>
                      </a:lnTo>
                      <a:lnTo>
                        <a:pt x="3499" y="458"/>
                      </a:lnTo>
                      <a:lnTo>
                        <a:pt x="3539" y="394"/>
                      </a:lnTo>
                      <a:lnTo>
                        <a:pt x="3588" y="331"/>
                      </a:lnTo>
                      <a:lnTo>
                        <a:pt x="3647" y="274"/>
                      </a:lnTo>
                      <a:lnTo>
                        <a:pt x="3713" y="221"/>
                      </a:lnTo>
                      <a:lnTo>
                        <a:pt x="3785" y="172"/>
                      </a:lnTo>
                      <a:lnTo>
                        <a:pt x="3865" y="128"/>
                      </a:lnTo>
                      <a:lnTo>
                        <a:pt x="3950" y="91"/>
                      </a:lnTo>
                      <a:lnTo>
                        <a:pt x="4039" y="58"/>
                      </a:lnTo>
                      <a:lnTo>
                        <a:pt x="4132" y="34"/>
                      </a:lnTo>
                      <a:lnTo>
                        <a:pt x="4229" y="15"/>
                      </a:lnTo>
                      <a:lnTo>
                        <a:pt x="4327" y="3"/>
                      </a:lnTo>
                      <a:lnTo>
                        <a:pt x="4428" y="0"/>
                      </a:lnTo>
                      <a:lnTo>
                        <a:pt x="4534" y="3"/>
                      </a:lnTo>
                      <a:lnTo>
                        <a:pt x="4636" y="17"/>
                      </a:lnTo>
                      <a:lnTo>
                        <a:pt x="4736" y="38"/>
                      </a:lnTo>
                      <a:lnTo>
                        <a:pt x="4829" y="68"/>
                      </a:lnTo>
                      <a:lnTo>
                        <a:pt x="4918" y="104"/>
                      </a:lnTo>
                      <a:lnTo>
                        <a:pt x="5002" y="147"/>
                      </a:lnTo>
                      <a:lnTo>
                        <a:pt x="5077" y="197"/>
                      </a:lnTo>
                      <a:lnTo>
                        <a:pt x="5146" y="252"/>
                      </a:lnTo>
                      <a:lnTo>
                        <a:pt x="5204" y="312"/>
                      </a:lnTo>
                      <a:lnTo>
                        <a:pt x="5255" y="377"/>
                      </a:lnTo>
                      <a:lnTo>
                        <a:pt x="5295" y="447"/>
                      </a:lnTo>
                      <a:lnTo>
                        <a:pt x="5326" y="519"/>
                      </a:lnTo>
                      <a:lnTo>
                        <a:pt x="5343" y="595"/>
                      </a:lnTo>
                      <a:lnTo>
                        <a:pt x="5350" y="672"/>
                      </a:lnTo>
                      <a:lnTo>
                        <a:pt x="5462" y="1548"/>
                      </a:lnTo>
                      <a:lnTo>
                        <a:pt x="5547" y="1595"/>
                      </a:lnTo>
                      <a:lnTo>
                        <a:pt x="5627" y="1648"/>
                      </a:lnTo>
                      <a:lnTo>
                        <a:pt x="5701" y="1705"/>
                      </a:lnTo>
                      <a:lnTo>
                        <a:pt x="5765" y="1768"/>
                      </a:lnTo>
                      <a:lnTo>
                        <a:pt x="5824" y="1834"/>
                      </a:lnTo>
                      <a:lnTo>
                        <a:pt x="5875" y="1904"/>
                      </a:lnTo>
                      <a:lnTo>
                        <a:pt x="5917" y="1978"/>
                      </a:lnTo>
                      <a:lnTo>
                        <a:pt x="5951" y="2054"/>
                      </a:lnTo>
                      <a:lnTo>
                        <a:pt x="5975" y="2133"/>
                      </a:lnTo>
                      <a:lnTo>
                        <a:pt x="5989" y="2217"/>
                      </a:lnTo>
                      <a:lnTo>
                        <a:pt x="6225" y="3418"/>
                      </a:lnTo>
                      <a:lnTo>
                        <a:pt x="6225" y="3422"/>
                      </a:lnTo>
                      <a:lnTo>
                        <a:pt x="6227" y="3426"/>
                      </a:lnTo>
                      <a:lnTo>
                        <a:pt x="6233" y="3464"/>
                      </a:lnTo>
                      <a:lnTo>
                        <a:pt x="6241" y="3520"/>
                      </a:lnTo>
                      <a:lnTo>
                        <a:pt x="6244" y="3579"/>
                      </a:lnTo>
                      <a:lnTo>
                        <a:pt x="6237" y="3680"/>
                      </a:lnTo>
                      <a:lnTo>
                        <a:pt x="6220" y="3776"/>
                      </a:lnTo>
                      <a:lnTo>
                        <a:pt x="6189" y="3871"/>
                      </a:lnTo>
                      <a:lnTo>
                        <a:pt x="6150" y="3960"/>
                      </a:lnTo>
                      <a:lnTo>
                        <a:pt x="6100" y="4047"/>
                      </a:lnTo>
                      <a:lnTo>
                        <a:pt x="6040" y="4129"/>
                      </a:lnTo>
                      <a:lnTo>
                        <a:pt x="5972" y="4206"/>
                      </a:lnTo>
                      <a:lnTo>
                        <a:pt x="5894" y="4277"/>
                      </a:lnTo>
                      <a:lnTo>
                        <a:pt x="5809" y="4343"/>
                      </a:lnTo>
                      <a:lnTo>
                        <a:pt x="5716" y="4403"/>
                      </a:lnTo>
                      <a:lnTo>
                        <a:pt x="5617" y="4457"/>
                      </a:lnTo>
                      <a:lnTo>
                        <a:pt x="5511" y="4502"/>
                      </a:lnTo>
                      <a:lnTo>
                        <a:pt x="5401" y="4542"/>
                      </a:lnTo>
                      <a:lnTo>
                        <a:pt x="5284" y="4572"/>
                      </a:lnTo>
                      <a:lnTo>
                        <a:pt x="5163" y="4595"/>
                      </a:lnTo>
                      <a:lnTo>
                        <a:pt x="5039" y="4610"/>
                      </a:lnTo>
                      <a:lnTo>
                        <a:pt x="4911" y="4614"/>
                      </a:lnTo>
                      <a:lnTo>
                        <a:pt x="4782" y="4610"/>
                      </a:lnTo>
                      <a:lnTo>
                        <a:pt x="4657" y="4595"/>
                      </a:lnTo>
                      <a:lnTo>
                        <a:pt x="4537" y="4572"/>
                      </a:lnTo>
                      <a:lnTo>
                        <a:pt x="4420" y="4542"/>
                      </a:lnTo>
                      <a:lnTo>
                        <a:pt x="4310" y="4502"/>
                      </a:lnTo>
                      <a:lnTo>
                        <a:pt x="4204" y="4457"/>
                      </a:lnTo>
                      <a:lnTo>
                        <a:pt x="4105" y="4403"/>
                      </a:lnTo>
                      <a:lnTo>
                        <a:pt x="4013" y="4343"/>
                      </a:lnTo>
                      <a:lnTo>
                        <a:pt x="3927" y="4277"/>
                      </a:lnTo>
                      <a:lnTo>
                        <a:pt x="3850" y="4206"/>
                      </a:lnTo>
                      <a:lnTo>
                        <a:pt x="3782" y="4129"/>
                      </a:lnTo>
                      <a:lnTo>
                        <a:pt x="3721" y="4047"/>
                      </a:lnTo>
                      <a:lnTo>
                        <a:pt x="3672" y="3960"/>
                      </a:lnTo>
                      <a:lnTo>
                        <a:pt x="3632" y="3871"/>
                      </a:lnTo>
                      <a:lnTo>
                        <a:pt x="3602" y="3776"/>
                      </a:lnTo>
                      <a:lnTo>
                        <a:pt x="3584" y="3680"/>
                      </a:lnTo>
                      <a:lnTo>
                        <a:pt x="3579" y="3579"/>
                      </a:lnTo>
                      <a:lnTo>
                        <a:pt x="3579" y="3107"/>
                      </a:lnTo>
                      <a:lnTo>
                        <a:pt x="3495" y="3141"/>
                      </a:lnTo>
                      <a:lnTo>
                        <a:pt x="3408" y="3168"/>
                      </a:lnTo>
                      <a:lnTo>
                        <a:pt x="3317" y="3187"/>
                      </a:lnTo>
                      <a:lnTo>
                        <a:pt x="3221" y="3198"/>
                      </a:lnTo>
                      <a:lnTo>
                        <a:pt x="3122" y="3202"/>
                      </a:lnTo>
                      <a:lnTo>
                        <a:pt x="3024" y="3198"/>
                      </a:lnTo>
                      <a:lnTo>
                        <a:pt x="2927" y="3187"/>
                      </a:lnTo>
                      <a:lnTo>
                        <a:pt x="2836" y="3166"/>
                      </a:lnTo>
                      <a:lnTo>
                        <a:pt x="2747" y="3140"/>
                      </a:lnTo>
                      <a:lnTo>
                        <a:pt x="2666" y="3107"/>
                      </a:lnTo>
                      <a:lnTo>
                        <a:pt x="2666" y="3579"/>
                      </a:lnTo>
                      <a:lnTo>
                        <a:pt x="2660" y="3680"/>
                      </a:lnTo>
                      <a:lnTo>
                        <a:pt x="2641" y="3776"/>
                      </a:lnTo>
                      <a:lnTo>
                        <a:pt x="2613" y="3871"/>
                      </a:lnTo>
                      <a:lnTo>
                        <a:pt x="2573" y="3960"/>
                      </a:lnTo>
                      <a:lnTo>
                        <a:pt x="2522" y="4047"/>
                      </a:lnTo>
                      <a:lnTo>
                        <a:pt x="2463" y="4129"/>
                      </a:lnTo>
                      <a:lnTo>
                        <a:pt x="2395" y="4206"/>
                      </a:lnTo>
                      <a:lnTo>
                        <a:pt x="2317" y="4277"/>
                      </a:lnTo>
                      <a:lnTo>
                        <a:pt x="2232" y="4343"/>
                      </a:lnTo>
                      <a:lnTo>
                        <a:pt x="2139" y="4403"/>
                      </a:lnTo>
                      <a:lnTo>
                        <a:pt x="2040" y="4457"/>
                      </a:lnTo>
                      <a:lnTo>
                        <a:pt x="1934" y="4502"/>
                      </a:lnTo>
                      <a:lnTo>
                        <a:pt x="1823" y="4542"/>
                      </a:lnTo>
                      <a:lnTo>
                        <a:pt x="1707" y="4572"/>
                      </a:lnTo>
                      <a:lnTo>
                        <a:pt x="1586" y="4595"/>
                      </a:lnTo>
                      <a:lnTo>
                        <a:pt x="1461" y="4610"/>
                      </a:lnTo>
                      <a:lnTo>
                        <a:pt x="1334" y="4614"/>
                      </a:lnTo>
                      <a:lnTo>
                        <a:pt x="1205" y="4610"/>
                      </a:lnTo>
                      <a:lnTo>
                        <a:pt x="1080" y="4595"/>
                      </a:lnTo>
                      <a:lnTo>
                        <a:pt x="959" y="4572"/>
                      </a:lnTo>
                      <a:lnTo>
                        <a:pt x="843" y="4542"/>
                      </a:lnTo>
                      <a:lnTo>
                        <a:pt x="731" y="4502"/>
                      </a:lnTo>
                      <a:lnTo>
                        <a:pt x="625" y="4457"/>
                      </a:lnTo>
                      <a:lnTo>
                        <a:pt x="527" y="4403"/>
                      </a:lnTo>
                      <a:lnTo>
                        <a:pt x="434" y="4343"/>
                      </a:lnTo>
                      <a:lnTo>
                        <a:pt x="349" y="4277"/>
                      </a:lnTo>
                      <a:lnTo>
                        <a:pt x="271" y="4206"/>
                      </a:lnTo>
                      <a:lnTo>
                        <a:pt x="203" y="4129"/>
                      </a:lnTo>
                      <a:lnTo>
                        <a:pt x="144" y="4047"/>
                      </a:lnTo>
                      <a:lnTo>
                        <a:pt x="93" y="3960"/>
                      </a:lnTo>
                      <a:lnTo>
                        <a:pt x="53" y="3871"/>
                      </a:lnTo>
                      <a:lnTo>
                        <a:pt x="25" y="3776"/>
                      </a:lnTo>
                      <a:lnTo>
                        <a:pt x="6" y="3680"/>
                      </a:lnTo>
                      <a:lnTo>
                        <a:pt x="0" y="3579"/>
                      </a:lnTo>
                      <a:lnTo>
                        <a:pt x="2" y="3520"/>
                      </a:lnTo>
                      <a:lnTo>
                        <a:pt x="9" y="3464"/>
                      </a:lnTo>
                      <a:lnTo>
                        <a:pt x="15" y="3426"/>
                      </a:lnTo>
                      <a:lnTo>
                        <a:pt x="15" y="3422"/>
                      </a:lnTo>
                      <a:lnTo>
                        <a:pt x="17" y="3418"/>
                      </a:lnTo>
                      <a:lnTo>
                        <a:pt x="254" y="2217"/>
                      </a:lnTo>
                      <a:lnTo>
                        <a:pt x="267" y="2133"/>
                      </a:lnTo>
                      <a:lnTo>
                        <a:pt x="292" y="2054"/>
                      </a:lnTo>
                      <a:lnTo>
                        <a:pt x="326" y="1978"/>
                      </a:lnTo>
                      <a:lnTo>
                        <a:pt x="368" y="1904"/>
                      </a:lnTo>
                      <a:lnTo>
                        <a:pt x="419" y="1834"/>
                      </a:lnTo>
                      <a:lnTo>
                        <a:pt x="477" y="1768"/>
                      </a:lnTo>
                      <a:lnTo>
                        <a:pt x="542" y="1705"/>
                      </a:lnTo>
                      <a:lnTo>
                        <a:pt x="616" y="1646"/>
                      </a:lnTo>
                      <a:lnTo>
                        <a:pt x="695" y="1595"/>
                      </a:lnTo>
                      <a:lnTo>
                        <a:pt x="781" y="1548"/>
                      </a:lnTo>
                      <a:lnTo>
                        <a:pt x="892" y="672"/>
                      </a:lnTo>
                      <a:lnTo>
                        <a:pt x="900" y="595"/>
                      </a:lnTo>
                      <a:lnTo>
                        <a:pt x="917" y="519"/>
                      </a:lnTo>
                      <a:lnTo>
                        <a:pt x="947" y="447"/>
                      </a:lnTo>
                      <a:lnTo>
                        <a:pt x="987" y="377"/>
                      </a:lnTo>
                      <a:lnTo>
                        <a:pt x="1038" y="312"/>
                      </a:lnTo>
                      <a:lnTo>
                        <a:pt x="1097" y="252"/>
                      </a:lnTo>
                      <a:lnTo>
                        <a:pt x="1165" y="197"/>
                      </a:lnTo>
                      <a:lnTo>
                        <a:pt x="1241" y="147"/>
                      </a:lnTo>
                      <a:lnTo>
                        <a:pt x="1324" y="104"/>
                      </a:lnTo>
                      <a:lnTo>
                        <a:pt x="1413" y="68"/>
                      </a:lnTo>
                      <a:lnTo>
                        <a:pt x="1506" y="38"/>
                      </a:lnTo>
                      <a:lnTo>
                        <a:pt x="1607" y="17"/>
                      </a:lnTo>
                      <a:lnTo>
                        <a:pt x="1709" y="3"/>
                      </a:lnTo>
                      <a:lnTo>
                        <a:pt x="181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189">
                  <a:extLst>
                    <a:ext uri="{FF2B5EF4-FFF2-40B4-BE49-F238E27FC236}">
                      <a16:creationId xmlns:a16="http://schemas.microsoft.com/office/drawing/2014/main" id="{06A9FC29-F4A6-2840-0524-7351A88C9647}"/>
                    </a:ext>
                  </a:extLst>
                </p:cNvPr>
                <p:cNvSpPr>
                  <a:spLocks/>
                </p:cNvSpPr>
                <p:nvPr/>
              </p:nvSpPr>
              <p:spPr bwMode="auto">
                <a:xfrm>
                  <a:off x="4612" y="2397"/>
                  <a:ext cx="552" cy="325"/>
                </a:xfrm>
                <a:custGeom>
                  <a:avLst/>
                  <a:gdLst>
                    <a:gd name="T0" fmla="*/ 542 w 1105"/>
                    <a:gd name="T1" fmla="*/ 0 h 650"/>
                    <a:gd name="T2" fmla="*/ 614 w 1105"/>
                    <a:gd name="T3" fmla="*/ 4 h 650"/>
                    <a:gd name="T4" fmla="*/ 684 w 1105"/>
                    <a:gd name="T5" fmla="*/ 16 h 650"/>
                    <a:gd name="T6" fmla="*/ 750 w 1105"/>
                    <a:gd name="T7" fmla="*/ 31 h 650"/>
                    <a:gd name="T8" fmla="*/ 815 w 1105"/>
                    <a:gd name="T9" fmla="*/ 54 h 650"/>
                    <a:gd name="T10" fmla="*/ 875 w 1105"/>
                    <a:gd name="T11" fmla="*/ 82 h 650"/>
                    <a:gd name="T12" fmla="*/ 930 w 1105"/>
                    <a:gd name="T13" fmla="*/ 114 h 650"/>
                    <a:gd name="T14" fmla="*/ 980 w 1105"/>
                    <a:gd name="T15" fmla="*/ 152 h 650"/>
                    <a:gd name="T16" fmla="*/ 1023 w 1105"/>
                    <a:gd name="T17" fmla="*/ 192 h 650"/>
                    <a:gd name="T18" fmla="*/ 1057 w 1105"/>
                    <a:gd name="T19" fmla="*/ 237 h 650"/>
                    <a:gd name="T20" fmla="*/ 1084 w 1105"/>
                    <a:gd name="T21" fmla="*/ 285 h 650"/>
                    <a:gd name="T22" fmla="*/ 1099 w 1105"/>
                    <a:gd name="T23" fmla="*/ 334 h 650"/>
                    <a:gd name="T24" fmla="*/ 1105 w 1105"/>
                    <a:gd name="T25" fmla="*/ 387 h 650"/>
                    <a:gd name="T26" fmla="*/ 1091 w 1105"/>
                    <a:gd name="T27" fmla="*/ 592 h 650"/>
                    <a:gd name="T28" fmla="*/ 1086 w 1105"/>
                    <a:gd name="T29" fmla="*/ 616 h 650"/>
                    <a:gd name="T30" fmla="*/ 1072 w 1105"/>
                    <a:gd name="T31" fmla="*/ 635 h 650"/>
                    <a:gd name="T32" fmla="*/ 1052 w 1105"/>
                    <a:gd name="T33" fmla="*/ 647 h 650"/>
                    <a:gd name="T34" fmla="*/ 1029 w 1105"/>
                    <a:gd name="T35" fmla="*/ 650 h 650"/>
                    <a:gd name="T36" fmla="*/ 1004 w 1105"/>
                    <a:gd name="T37" fmla="*/ 647 h 650"/>
                    <a:gd name="T38" fmla="*/ 894 w 1105"/>
                    <a:gd name="T39" fmla="*/ 601 h 650"/>
                    <a:gd name="T40" fmla="*/ 777 w 1105"/>
                    <a:gd name="T41" fmla="*/ 567 h 650"/>
                    <a:gd name="T42" fmla="*/ 657 w 1105"/>
                    <a:gd name="T43" fmla="*/ 541 h 650"/>
                    <a:gd name="T44" fmla="*/ 536 w 1105"/>
                    <a:gd name="T45" fmla="*/ 525 h 650"/>
                    <a:gd name="T46" fmla="*/ 413 w 1105"/>
                    <a:gd name="T47" fmla="*/ 520 h 650"/>
                    <a:gd name="T48" fmla="*/ 299 w 1105"/>
                    <a:gd name="T49" fmla="*/ 525 h 650"/>
                    <a:gd name="T50" fmla="*/ 186 w 1105"/>
                    <a:gd name="T51" fmla="*/ 539 h 650"/>
                    <a:gd name="T52" fmla="*/ 78 w 1105"/>
                    <a:gd name="T53" fmla="*/ 561 h 650"/>
                    <a:gd name="T54" fmla="*/ 51 w 1105"/>
                    <a:gd name="T55" fmla="*/ 563 h 650"/>
                    <a:gd name="T56" fmla="*/ 30 w 1105"/>
                    <a:gd name="T57" fmla="*/ 554 h 650"/>
                    <a:gd name="T58" fmla="*/ 11 w 1105"/>
                    <a:gd name="T59" fmla="*/ 539 h 650"/>
                    <a:gd name="T60" fmla="*/ 2 w 1105"/>
                    <a:gd name="T61" fmla="*/ 518 h 650"/>
                    <a:gd name="T62" fmla="*/ 0 w 1105"/>
                    <a:gd name="T63" fmla="*/ 493 h 650"/>
                    <a:gd name="T64" fmla="*/ 15 w 1105"/>
                    <a:gd name="T65" fmla="*/ 370 h 650"/>
                    <a:gd name="T66" fmla="*/ 25 w 1105"/>
                    <a:gd name="T67" fmla="*/ 317 h 650"/>
                    <a:gd name="T68" fmla="*/ 44 w 1105"/>
                    <a:gd name="T69" fmla="*/ 264 h 650"/>
                    <a:gd name="T70" fmla="*/ 72 w 1105"/>
                    <a:gd name="T71" fmla="*/ 215 h 650"/>
                    <a:gd name="T72" fmla="*/ 108 w 1105"/>
                    <a:gd name="T73" fmla="*/ 169 h 650"/>
                    <a:gd name="T74" fmla="*/ 154 w 1105"/>
                    <a:gd name="T75" fmla="*/ 127 h 650"/>
                    <a:gd name="T76" fmla="*/ 205 w 1105"/>
                    <a:gd name="T77" fmla="*/ 91 h 650"/>
                    <a:gd name="T78" fmla="*/ 263 w 1105"/>
                    <a:gd name="T79" fmla="*/ 61 h 650"/>
                    <a:gd name="T80" fmla="*/ 326 w 1105"/>
                    <a:gd name="T81" fmla="*/ 35 h 650"/>
                    <a:gd name="T82" fmla="*/ 394 w 1105"/>
                    <a:gd name="T83" fmla="*/ 16 h 650"/>
                    <a:gd name="T84" fmla="*/ 466 w 1105"/>
                    <a:gd name="T85" fmla="*/ 4 h 650"/>
                    <a:gd name="T86" fmla="*/ 542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42" y="0"/>
                      </a:moveTo>
                      <a:lnTo>
                        <a:pt x="614" y="4"/>
                      </a:lnTo>
                      <a:lnTo>
                        <a:pt x="684" y="16"/>
                      </a:lnTo>
                      <a:lnTo>
                        <a:pt x="750" y="31"/>
                      </a:lnTo>
                      <a:lnTo>
                        <a:pt x="815" y="54"/>
                      </a:lnTo>
                      <a:lnTo>
                        <a:pt x="875" y="82"/>
                      </a:lnTo>
                      <a:lnTo>
                        <a:pt x="930" y="114"/>
                      </a:lnTo>
                      <a:lnTo>
                        <a:pt x="980" y="152"/>
                      </a:lnTo>
                      <a:lnTo>
                        <a:pt x="1023" y="192"/>
                      </a:lnTo>
                      <a:lnTo>
                        <a:pt x="1057" y="237"/>
                      </a:lnTo>
                      <a:lnTo>
                        <a:pt x="1084" y="285"/>
                      </a:lnTo>
                      <a:lnTo>
                        <a:pt x="1099" y="334"/>
                      </a:lnTo>
                      <a:lnTo>
                        <a:pt x="1105" y="387"/>
                      </a:lnTo>
                      <a:lnTo>
                        <a:pt x="1091" y="592"/>
                      </a:lnTo>
                      <a:lnTo>
                        <a:pt x="1086" y="616"/>
                      </a:lnTo>
                      <a:lnTo>
                        <a:pt x="1072" y="635"/>
                      </a:lnTo>
                      <a:lnTo>
                        <a:pt x="1052" y="647"/>
                      </a:lnTo>
                      <a:lnTo>
                        <a:pt x="1029" y="650"/>
                      </a:lnTo>
                      <a:lnTo>
                        <a:pt x="1004" y="647"/>
                      </a:lnTo>
                      <a:lnTo>
                        <a:pt x="894" y="601"/>
                      </a:lnTo>
                      <a:lnTo>
                        <a:pt x="777" y="567"/>
                      </a:lnTo>
                      <a:lnTo>
                        <a:pt x="657" y="541"/>
                      </a:lnTo>
                      <a:lnTo>
                        <a:pt x="536" y="525"/>
                      </a:lnTo>
                      <a:lnTo>
                        <a:pt x="413" y="520"/>
                      </a:lnTo>
                      <a:lnTo>
                        <a:pt x="299" y="525"/>
                      </a:lnTo>
                      <a:lnTo>
                        <a:pt x="186" y="539"/>
                      </a:lnTo>
                      <a:lnTo>
                        <a:pt x="78" y="561"/>
                      </a:lnTo>
                      <a:lnTo>
                        <a:pt x="51" y="563"/>
                      </a:lnTo>
                      <a:lnTo>
                        <a:pt x="30" y="554"/>
                      </a:lnTo>
                      <a:lnTo>
                        <a:pt x="11" y="539"/>
                      </a:lnTo>
                      <a:lnTo>
                        <a:pt x="2" y="518"/>
                      </a:lnTo>
                      <a:lnTo>
                        <a:pt x="0" y="493"/>
                      </a:lnTo>
                      <a:lnTo>
                        <a:pt x="15" y="370"/>
                      </a:lnTo>
                      <a:lnTo>
                        <a:pt x="25" y="317"/>
                      </a:lnTo>
                      <a:lnTo>
                        <a:pt x="44" y="264"/>
                      </a:lnTo>
                      <a:lnTo>
                        <a:pt x="72" y="215"/>
                      </a:lnTo>
                      <a:lnTo>
                        <a:pt x="108" y="169"/>
                      </a:lnTo>
                      <a:lnTo>
                        <a:pt x="154" y="127"/>
                      </a:lnTo>
                      <a:lnTo>
                        <a:pt x="205" y="91"/>
                      </a:lnTo>
                      <a:lnTo>
                        <a:pt x="263" y="61"/>
                      </a:lnTo>
                      <a:lnTo>
                        <a:pt x="326" y="35"/>
                      </a:lnTo>
                      <a:lnTo>
                        <a:pt x="394" y="16"/>
                      </a:lnTo>
                      <a:lnTo>
                        <a:pt x="466" y="4"/>
                      </a:lnTo>
                      <a:lnTo>
                        <a:pt x="5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3150961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43093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Common SCM Challenges for Small Businesses</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12894" y="1565257"/>
            <a:ext cx="10199350" cy="4014383"/>
          </a:xfrm>
        </p:spPr>
        <p:txBody>
          <a:bodyPr/>
          <a:lstStyle/>
          <a:p>
            <a:pPr marL="457200" indent="-457200" algn="just">
              <a:buFont typeface="+mj-lt"/>
              <a:buAutoNum type="arabicPeriod"/>
            </a:pPr>
            <a:r>
              <a:rPr lang="en-US" b="1" dirty="0">
                <a:solidFill>
                  <a:srgbClr val="D9552F"/>
                </a:solidFill>
              </a:rPr>
              <a:t>Limited Capital: </a:t>
            </a:r>
            <a:r>
              <a:rPr lang="en-US" dirty="0"/>
              <a:t>Small businesses, especially in context of under-represented entrepreneurs often lack the financial resources to invest in advanced SCM systems or hold large inventories, leading to stockouts or delays.</a:t>
            </a:r>
          </a:p>
          <a:p>
            <a:pPr marL="457200" indent="-457200" algn="just">
              <a:buFont typeface="+mj-lt"/>
              <a:buAutoNum type="arabicPeriod"/>
            </a:pPr>
            <a:r>
              <a:rPr lang="en-US" b="1" dirty="0">
                <a:solidFill>
                  <a:srgbClr val="D9552F"/>
                </a:solidFill>
              </a:rPr>
              <a:t>Risk Management: </a:t>
            </a:r>
            <a:r>
              <a:rPr lang="en-US" dirty="0"/>
              <a:t>External risks, such as natural disasters, political instability, or market volatility, especially for vulnerable groups can disrupt the supply chain and its stability.</a:t>
            </a:r>
          </a:p>
          <a:p>
            <a:pPr marL="457200" indent="-457200" algn="just">
              <a:buFont typeface="+mj-lt"/>
              <a:buAutoNum type="arabicPeriod"/>
            </a:pPr>
            <a:r>
              <a:rPr lang="en-US" b="1" dirty="0">
                <a:solidFill>
                  <a:srgbClr val="D9552F"/>
                </a:solidFill>
              </a:rPr>
              <a:t>Supplier Negotiation</a:t>
            </a:r>
            <a:r>
              <a:rPr lang="en-US" dirty="0">
                <a:solidFill>
                  <a:srgbClr val="D9552F"/>
                </a:solidFill>
              </a:rPr>
              <a:t>: </a:t>
            </a:r>
            <a:r>
              <a:rPr lang="en-US" dirty="0"/>
              <a:t>Small businesses may have limited negotiation power with suppliers due to order volumes, leading to higher costs. This is amplified by the lack of market knowledge in the case of the underrepresented.</a:t>
            </a:r>
          </a:p>
          <a:p>
            <a:pPr marL="457200" indent="-457200" algn="just">
              <a:buFont typeface="+mj-lt"/>
              <a:buAutoNum type="arabicPeriod"/>
            </a:pPr>
            <a:r>
              <a:rPr lang="en-US" b="1" dirty="0">
                <a:solidFill>
                  <a:srgbClr val="D9552F"/>
                </a:solidFill>
              </a:rPr>
              <a:t>Technology Integration: </a:t>
            </a:r>
            <a:r>
              <a:rPr lang="en-US" dirty="0"/>
              <a:t>Many small businesses struggle with adopting SCM technologies such as inventory management software, which could enhance efficiency.</a:t>
            </a:r>
          </a:p>
        </p:txBody>
      </p:sp>
    </p:spTree>
    <p:extLst>
      <p:ext uri="{BB962C8B-B14F-4D97-AF65-F5344CB8AC3E}">
        <p14:creationId xmlns:p14="http://schemas.microsoft.com/office/powerpoint/2010/main" val="2497655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Explained Supply Chain Management in 10 Minutes">
            <a:hlinkClick r:id="" action="ppaction://media"/>
            <a:extLst>
              <a:ext uri="{FF2B5EF4-FFF2-40B4-BE49-F238E27FC236}">
                <a16:creationId xmlns:a16="http://schemas.microsoft.com/office/drawing/2014/main" id="{388BEAE6-F66A-12BD-4C81-E5B436580988}"/>
              </a:ext>
            </a:extLst>
          </p:cNvPr>
          <p:cNvPicPr>
            <a:picLocks noRot="1" noChangeAspect="1"/>
          </p:cNvPicPr>
          <p:nvPr>
            <a:videoFile r:link="rId1"/>
          </p:nvPr>
        </p:nvPicPr>
        <p:blipFill>
          <a:blip r:embed="rId3"/>
          <a:stretch>
            <a:fillRect/>
          </a:stretch>
        </p:blipFill>
        <p:spPr>
          <a:xfrm>
            <a:off x="7698746" y="2315722"/>
            <a:ext cx="3044371"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04862"/>
            <a:ext cx="6698487" cy="3849918"/>
          </a:xfrm>
        </p:spPr>
        <p:txBody>
          <a:bodyPr/>
          <a:lstStyle/>
          <a:p>
            <a:pPr marL="0" indent="0"/>
            <a:r>
              <a:rPr lang="en-US" dirty="0"/>
              <a:t>This video explains the basic principles of supply chain management, from sourcing materials to delivering products to customers. It covers key components such as procurement, logistics, and distribution, and illustrates how they interact to ensure business efficiency.</a:t>
            </a:r>
          </a:p>
          <a:p>
            <a:pPr marL="0" indent="0"/>
            <a:r>
              <a:rPr lang="en-US" b="1" dirty="0"/>
              <a:t>Key Learning Points:</a:t>
            </a:r>
          </a:p>
          <a:p>
            <a:pPr marL="342900" indent="-342900">
              <a:buFont typeface="Arial" panose="020B0604020202020204" pitchFamily="34" charset="0"/>
              <a:buChar char="•"/>
            </a:pPr>
            <a:r>
              <a:rPr lang="en-US" dirty="0"/>
              <a:t>The role of SCM in reducing operational costs.</a:t>
            </a:r>
          </a:p>
          <a:p>
            <a:pPr marL="342900" indent="-342900">
              <a:buFont typeface="Arial" panose="020B0604020202020204" pitchFamily="34" charset="0"/>
              <a:buChar char="•"/>
            </a:pPr>
            <a:r>
              <a:rPr lang="en-US" dirty="0"/>
              <a:t>How effective logistics and distribution improve customer satisfaction.</a:t>
            </a:r>
          </a:p>
          <a:p>
            <a:pPr marL="342900" indent="-342900">
              <a:buFont typeface="Arial" panose="020B0604020202020204" pitchFamily="34" charset="0"/>
              <a:buChar char="•"/>
            </a:pPr>
            <a:r>
              <a:rPr lang="en-US" dirty="0"/>
              <a:t>The importance of building strong relationships with suppliers.</a:t>
            </a:r>
          </a:p>
        </p:txBody>
      </p:sp>
      <p:sp>
        <p:nvSpPr>
          <p:cNvPr id="2" name="Freeform 1">
            <a:extLst>
              <a:ext uri="{FF2B5EF4-FFF2-40B4-BE49-F238E27FC236}">
                <a16:creationId xmlns:a16="http://schemas.microsoft.com/office/drawing/2014/main" id="{7B83FC6B-9FCD-D7A3-CB13-234D96458BFD}"/>
              </a:ext>
            </a:extLst>
          </p:cNvPr>
          <p:cNvSpPr/>
          <p:nvPr/>
        </p:nvSpPr>
        <p:spPr>
          <a:xfrm>
            <a:off x="0" y="404069"/>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01208"/>
            <a:ext cx="9632553" cy="803654"/>
          </a:xfrm>
        </p:spPr>
        <p:txBody>
          <a:bodyPr/>
          <a:lstStyle/>
          <a:p>
            <a:r>
              <a:rPr lang="en-US" dirty="0">
                <a:solidFill>
                  <a:schemeClr val="bg1"/>
                </a:solidFill>
              </a:rPr>
              <a:t>Be inspired by..</a:t>
            </a:r>
          </a:p>
          <a:p>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Tree>
    <p:extLst>
      <p:ext uri="{BB962C8B-B14F-4D97-AF65-F5344CB8AC3E}">
        <p14:creationId xmlns:p14="http://schemas.microsoft.com/office/powerpoint/2010/main" val="393911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69430" y="654072"/>
            <a:ext cx="5404289" cy="4157824"/>
          </a:xfrm>
        </p:spPr>
        <p:txBody>
          <a:bodyPr/>
          <a:lstStyle/>
          <a:p>
            <a:pPr marL="0" indent="0"/>
            <a:r>
              <a:rPr lang="en-US" dirty="0"/>
              <a:t>A small organic skincare brand was facing supply chain inefficiencies. The business dealt with long lead times from suppliers, frequent stockouts, and poor communication across.</a:t>
            </a:r>
          </a:p>
          <a:p>
            <a:pPr marL="0" indent="0"/>
            <a:r>
              <a:rPr lang="en-US" b="1" dirty="0"/>
              <a:t>Challenges: </a:t>
            </a:r>
            <a:r>
              <a:rPr lang="en-US" dirty="0"/>
              <a:t>Delayed raw material shipments led to production bottlenecks, and inefficient inventory tracking caused stockouts during peak demand periods.</a:t>
            </a:r>
          </a:p>
          <a:p>
            <a:pPr marL="0" indent="0"/>
            <a:r>
              <a:rPr lang="en-US" b="1" dirty="0"/>
              <a:t>Solution: </a:t>
            </a:r>
            <a:r>
              <a:rPr lang="en-US" dirty="0"/>
              <a:t>The business adopted an SCM software to track inventory levels in real time, and the owner negotiated better terms with suppliers for faster lead times and adopted JIT (Just-in-Time) practices</a:t>
            </a:r>
            <a:r>
              <a:rPr lang="en-US" sz="2200" dirty="0"/>
              <a:t>.</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804064" y="292296"/>
            <a:ext cx="2866044" cy="597946"/>
          </a:xfrm>
        </p:spPr>
        <p:txBody>
          <a:bodyPr/>
          <a:lstStyle/>
          <a:p>
            <a:r>
              <a:rPr lang="en-US" b="1" dirty="0">
                <a:solidFill>
                  <a:srgbClr val="47B5C8"/>
                </a:solidFill>
              </a:rPr>
              <a:t>Example</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descr="Drone carrying a parcel among modern buildings">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srcRect l="10914" r="10914"/>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455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12924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Tools for Supply Chain Optimization</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834006" y="1726859"/>
            <a:ext cx="9999515" cy="4014383"/>
          </a:xfrm>
        </p:spPr>
        <p:txBody>
          <a:bodyPr/>
          <a:lstStyle/>
          <a:p>
            <a:pPr marL="457200" indent="-457200" algn="just">
              <a:buFont typeface="+mj-lt"/>
              <a:buAutoNum type="arabicPeriod"/>
            </a:pPr>
            <a:r>
              <a:rPr lang="en-US" b="1" dirty="0"/>
              <a:t>Supply Chain Optimization Framework</a:t>
            </a:r>
            <a:r>
              <a:rPr lang="en-US" dirty="0"/>
              <a:t>: A tool to assess each component of the supply chain, identify inefficiencies, and develop strategies to enhance performance.</a:t>
            </a:r>
          </a:p>
          <a:p>
            <a:pPr marL="457200" indent="-457200" algn="just">
              <a:buFont typeface="+mj-lt"/>
              <a:buAutoNum type="arabicPeriod"/>
            </a:pPr>
            <a:r>
              <a:rPr lang="en-US" b="1" dirty="0"/>
              <a:t>Vendor Scorecards</a:t>
            </a:r>
            <a:r>
              <a:rPr lang="en-US" dirty="0"/>
              <a:t>: These track supplier performance across metrics like quality, delivery times, and pricing. By consistently measuring performance, businesses can make informed decisions about which suppliers to continue working with.</a:t>
            </a:r>
          </a:p>
          <a:p>
            <a:pPr marL="457200" indent="-457200" algn="just">
              <a:buFont typeface="+mj-lt"/>
              <a:buAutoNum type="arabicPeriod"/>
            </a:pPr>
            <a:r>
              <a:rPr lang="en-US" b="1" dirty="0"/>
              <a:t>SCM Software:</a:t>
            </a:r>
            <a:r>
              <a:rPr lang="en-US" dirty="0"/>
              <a:t> Introduce low-cost SCM tools suitable for small businesses, such as inventory management software (e.g., </a:t>
            </a:r>
            <a:r>
              <a:rPr lang="en-US" dirty="0" err="1"/>
              <a:t>TradeGecko</a:t>
            </a:r>
            <a:r>
              <a:rPr lang="en-US" dirty="0"/>
              <a:t>, Fishbowl). These systems automate ordering processes, track inventory in real time, and provide data insights to make informed supply chain decisions.</a:t>
            </a:r>
          </a:p>
        </p:txBody>
      </p:sp>
    </p:spTree>
    <p:extLst>
      <p:ext uri="{BB962C8B-B14F-4D97-AF65-F5344CB8AC3E}">
        <p14:creationId xmlns:p14="http://schemas.microsoft.com/office/powerpoint/2010/main" val="3390968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310934"/>
            <a:ext cx="1172094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472537"/>
            <a:ext cx="1052010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Tool: Supply Chain Optimization Framework - Example</a:t>
            </a:r>
          </a:p>
        </p:txBody>
      </p:sp>
      <p:graphicFrame>
        <p:nvGraphicFramePr>
          <p:cNvPr id="12" name="Table 11">
            <a:extLst>
              <a:ext uri="{FF2B5EF4-FFF2-40B4-BE49-F238E27FC236}">
                <a16:creationId xmlns:a16="http://schemas.microsoft.com/office/drawing/2014/main" id="{B6EB78A4-58D9-8241-05A5-BE933C562272}"/>
              </a:ext>
            </a:extLst>
          </p:cNvPr>
          <p:cNvGraphicFramePr>
            <a:graphicFrameLocks noGrp="1"/>
          </p:cNvGraphicFramePr>
          <p:nvPr>
            <p:extLst>
              <p:ext uri="{D42A27DB-BD31-4B8C-83A1-F6EECF244321}">
                <p14:modId xmlns:p14="http://schemas.microsoft.com/office/powerpoint/2010/main" val="3046786473"/>
              </p:ext>
            </p:extLst>
          </p:nvPr>
        </p:nvGraphicFramePr>
        <p:xfrm>
          <a:off x="86316" y="1526414"/>
          <a:ext cx="11240430" cy="4589801"/>
        </p:xfrm>
        <a:graphic>
          <a:graphicData uri="http://schemas.openxmlformats.org/drawingml/2006/table">
            <a:tbl>
              <a:tblPr/>
              <a:tblGrid>
                <a:gridCol w="1126274">
                  <a:extLst>
                    <a:ext uri="{9D8B030D-6E8A-4147-A177-3AD203B41FA5}">
                      <a16:colId xmlns:a16="http://schemas.microsoft.com/office/drawing/2014/main" val="2064444766"/>
                    </a:ext>
                  </a:extLst>
                </a:gridCol>
                <a:gridCol w="1973765">
                  <a:extLst>
                    <a:ext uri="{9D8B030D-6E8A-4147-A177-3AD203B41FA5}">
                      <a16:colId xmlns:a16="http://schemas.microsoft.com/office/drawing/2014/main" val="2966268634"/>
                    </a:ext>
                  </a:extLst>
                </a:gridCol>
                <a:gridCol w="1906859">
                  <a:extLst>
                    <a:ext uri="{9D8B030D-6E8A-4147-A177-3AD203B41FA5}">
                      <a16:colId xmlns:a16="http://schemas.microsoft.com/office/drawing/2014/main" val="1882173277"/>
                    </a:ext>
                  </a:extLst>
                </a:gridCol>
                <a:gridCol w="2029522">
                  <a:extLst>
                    <a:ext uri="{9D8B030D-6E8A-4147-A177-3AD203B41FA5}">
                      <a16:colId xmlns:a16="http://schemas.microsoft.com/office/drawing/2014/main" val="143898577"/>
                    </a:ext>
                  </a:extLst>
                </a:gridCol>
                <a:gridCol w="2230244">
                  <a:extLst>
                    <a:ext uri="{9D8B030D-6E8A-4147-A177-3AD203B41FA5}">
                      <a16:colId xmlns:a16="http://schemas.microsoft.com/office/drawing/2014/main" val="3591068751"/>
                    </a:ext>
                  </a:extLst>
                </a:gridCol>
                <a:gridCol w="1973766">
                  <a:extLst>
                    <a:ext uri="{9D8B030D-6E8A-4147-A177-3AD203B41FA5}">
                      <a16:colId xmlns:a16="http://schemas.microsoft.com/office/drawing/2014/main" val="699813580"/>
                    </a:ext>
                  </a:extLst>
                </a:gridCol>
              </a:tblGrid>
              <a:tr h="274409">
                <a:tc>
                  <a:txBody>
                    <a:bodyPr/>
                    <a:lstStyle/>
                    <a:p>
                      <a:r>
                        <a:rPr lang="en-US" sz="1400" b="1" dirty="0">
                          <a:solidFill>
                            <a:schemeClr val="bg1"/>
                          </a:solidFill>
                        </a:rPr>
                        <a:t>Component</a:t>
                      </a:r>
                      <a:endParaRPr lang="en-US" sz="1400" dirty="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b="1" dirty="0">
                          <a:solidFill>
                            <a:schemeClr val="bg1"/>
                          </a:solidFill>
                        </a:rPr>
                        <a:t>Key Metrics to Evaluate</a:t>
                      </a:r>
                      <a:endParaRPr lang="en-US" sz="1400" dirty="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b="1">
                          <a:solidFill>
                            <a:schemeClr val="bg1"/>
                          </a:solidFill>
                        </a:rPr>
                        <a:t>Current Performance</a:t>
                      </a:r>
                      <a:endParaRPr lang="en-US" sz="140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b="1">
                          <a:solidFill>
                            <a:schemeClr val="bg1"/>
                          </a:solidFill>
                        </a:rPr>
                        <a:t>Identified Inefficiencies</a:t>
                      </a:r>
                      <a:endParaRPr lang="en-US" sz="140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b="1" dirty="0">
                          <a:solidFill>
                            <a:schemeClr val="bg1"/>
                          </a:solidFill>
                        </a:rPr>
                        <a:t>Optimization Strategies</a:t>
                      </a:r>
                      <a:endParaRPr lang="en-US" sz="1400" dirty="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b="1" dirty="0">
                          <a:solidFill>
                            <a:schemeClr val="bg1"/>
                          </a:solidFill>
                        </a:rPr>
                        <a:t>Target Outcome</a:t>
                      </a:r>
                      <a:endParaRPr lang="en-US" sz="1400" dirty="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919590729"/>
                  </a:ext>
                </a:extLst>
              </a:tr>
              <a:tr h="862427">
                <a:tc>
                  <a:txBody>
                    <a:bodyPr/>
                    <a:lstStyle/>
                    <a:p>
                      <a:r>
                        <a:rPr lang="en-US" sz="1400" b="1" dirty="0">
                          <a:solidFill>
                            <a:srgbClr val="333333"/>
                          </a:solidFill>
                        </a:rPr>
                        <a:t>Supplier Management</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dirty="0">
                          <a:solidFill>
                            <a:srgbClr val="333333"/>
                          </a:solidFill>
                        </a:rPr>
                        <a:t>- Supplier reliability </a:t>
                      </a:r>
                      <a:br>
                        <a:rPr lang="en-US" sz="1400" dirty="0">
                          <a:solidFill>
                            <a:srgbClr val="333333"/>
                          </a:solidFill>
                        </a:rPr>
                      </a:br>
                      <a:r>
                        <a:rPr lang="en-US" sz="1400" dirty="0">
                          <a:solidFill>
                            <a:srgbClr val="333333"/>
                          </a:solidFill>
                        </a:rPr>
                        <a:t>- Delivery lead time </a:t>
                      </a:r>
                      <a:br>
                        <a:rPr lang="en-US" sz="1400" dirty="0">
                          <a:solidFill>
                            <a:srgbClr val="333333"/>
                          </a:solidFill>
                        </a:rPr>
                      </a:br>
                      <a:r>
                        <a:rPr lang="en-US" sz="1400" dirty="0">
                          <a:solidFill>
                            <a:srgbClr val="333333"/>
                          </a:solidFill>
                        </a:rPr>
                        <a:t>- Cost of goods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Supplier X delivers 80% on-time </a:t>
                      </a:r>
                      <a:br>
                        <a:rPr lang="en-US" sz="1400" dirty="0">
                          <a:solidFill>
                            <a:srgbClr val="333333"/>
                          </a:solidFill>
                        </a:rPr>
                      </a:br>
                      <a:r>
                        <a:rPr lang="en-US" sz="1400" dirty="0">
                          <a:solidFill>
                            <a:srgbClr val="333333"/>
                          </a:solidFill>
                        </a:rPr>
                        <a:t>Cost is above industry average</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Late deliveries causing stockouts </a:t>
                      </a:r>
                      <a:br>
                        <a:rPr lang="en-US" sz="1400" dirty="0">
                          <a:solidFill>
                            <a:srgbClr val="333333"/>
                          </a:solidFill>
                        </a:rPr>
                      </a:br>
                      <a:r>
                        <a:rPr lang="en-US" sz="1400" dirty="0">
                          <a:solidFill>
                            <a:srgbClr val="333333"/>
                          </a:solidFill>
                        </a:rPr>
                        <a:t>Higher costs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 Negotiate better terms</a:t>
                      </a:r>
                      <a:br>
                        <a:rPr lang="en-US" sz="1400" dirty="0">
                          <a:solidFill>
                            <a:srgbClr val="333333"/>
                          </a:solidFill>
                        </a:rPr>
                      </a:br>
                      <a:r>
                        <a:rPr lang="en-US" sz="1400" dirty="0">
                          <a:solidFill>
                            <a:srgbClr val="333333"/>
                          </a:solidFill>
                        </a:rPr>
                        <a:t>- Consider alternative suppliers </a:t>
                      </a:r>
                      <a:br>
                        <a:rPr lang="en-US" sz="1400" dirty="0">
                          <a:solidFill>
                            <a:srgbClr val="333333"/>
                          </a:solidFill>
                        </a:rPr>
                      </a:br>
                      <a:r>
                        <a:rPr lang="en-US" sz="1400" dirty="0">
                          <a:solidFill>
                            <a:srgbClr val="333333"/>
                          </a:solidFill>
                        </a:rPr>
                        <a:t>- Create backup supplier list</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Increase on-time deliveries to 95% </a:t>
                      </a:r>
                      <a:br>
                        <a:rPr lang="en-US" sz="1400" dirty="0">
                          <a:solidFill>
                            <a:srgbClr val="333333"/>
                          </a:solidFill>
                        </a:rPr>
                      </a:br>
                      <a:r>
                        <a:rPr lang="en-US" sz="1400" dirty="0">
                          <a:solidFill>
                            <a:srgbClr val="333333"/>
                          </a:solidFill>
                        </a:rPr>
                        <a:t>Reduce supplier costs by 10%</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0888826"/>
                  </a:ext>
                </a:extLst>
              </a:tr>
              <a:tr h="744824">
                <a:tc>
                  <a:txBody>
                    <a:bodyPr/>
                    <a:lstStyle/>
                    <a:p>
                      <a:r>
                        <a:rPr lang="en-US" sz="1400" b="1" dirty="0">
                          <a:solidFill>
                            <a:srgbClr val="333333"/>
                          </a:solidFill>
                        </a:rPr>
                        <a:t>Logistics Efficiency</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dirty="0">
                          <a:solidFill>
                            <a:srgbClr val="333333"/>
                          </a:solidFill>
                        </a:rPr>
                        <a:t>- Transportation cost </a:t>
                      </a:r>
                      <a:br>
                        <a:rPr lang="en-US" sz="1400" dirty="0">
                          <a:solidFill>
                            <a:srgbClr val="333333"/>
                          </a:solidFill>
                        </a:rPr>
                      </a:br>
                      <a:r>
                        <a:rPr lang="en-US" sz="1400" dirty="0">
                          <a:solidFill>
                            <a:srgbClr val="333333"/>
                          </a:solidFill>
                        </a:rPr>
                        <a:t>- Freight time </a:t>
                      </a:r>
                      <a:br>
                        <a:rPr lang="en-US" sz="1400" dirty="0">
                          <a:solidFill>
                            <a:srgbClr val="333333"/>
                          </a:solidFill>
                        </a:rPr>
                      </a:br>
                      <a:r>
                        <a:rPr lang="en-US" sz="1400" dirty="0">
                          <a:solidFill>
                            <a:srgbClr val="333333"/>
                          </a:solidFill>
                        </a:rPr>
                        <a:t>- Risk management</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High transportation costs</a:t>
                      </a:r>
                      <a:br>
                        <a:rPr lang="en-US" sz="1400" dirty="0">
                          <a:solidFill>
                            <a:srgbClr val="333333"/>
                          </a:solidFill>
                        </a:rPr>
                      </a:br>
                      <a:r>
                        <a:rPr lang="en-US" sz="1400" dirty="0">
                          <a:solidFill>
                            <a:srgbClr val="333333"/>
                          </a:solidFill>
                        </a:rPr>
                        <a:t>Average freight time: 7 days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Delays during peak season </a:t>
                      </a:r>
                      <a:br>
                        <a:rPr lang="en-US" sz="1400" dirty="0">
                          <a:solidFill>
                            <a:srgbClr val="333333"/>
                          </a:solidFill>
                        </a:rPr>
                      </a:br>
                      <a:r>
                        <a:rPr lang="en-US" sz="1400" dirty="0">
                          <a:solidFill>
                            <a:srgbClr val="333333"/>
                          </a:solidFill>
                        </a:rPr>
                        <a:t>High shipping costs during demand spikes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 Consolidate shipments</a:t>
                      </a:r>
                      <a:br>
                        <a:rPr lang="en-US" sz="1400" dirty="0">
                          <a:solidFill>
                            <a:srgbClr val="333333"/>
                          </a:solidFill>
                        </a:rPr>
                      </a:br>
                      <a:r>
                        <a:rPr lang="en-US" sz="1400" dirty="0">
                          <a:solidFill>
                            <a:srgbClr val="333333"/>
                          </a:solidFill>
                        </a:rPr>
                        <a:t>- Partner with cost-effective logistics providers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Reduce transportation costs by 15%</a:t>
                      </a:r>
                      <a:br>
                        <a:rPr lang="en-US" sz="1400" dirty="0">
                          <a:solidFill>
                            <a:srgbClr val="333333"/>
                          </a:solidFill>
                        </a:rPr>
                      </a:br>
                      <a:r>
                        <a:rPr lang="en-US" sz="1400" dirty="0">
                          <a:solidFill>
                            <a:srgbClr val="333333"/>
                          </a:solidFill>
                        </a:rPr>
                        <a:t>Decrease average freight time to 5 days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627384"/>
                  </a:ext>
                </a:extLst>
              </a:tr>
              <a:tr h="862427">
                <a:tc>
                  <a:txBody>
                    <a:bodyPr/>
                    <a:lstStyle/>
                    <a:p>
                      <a:r>
                        <a:rPr lang="en-US" sz="1400" b="1" dirty="0">
                          <a:solidFill>
                            <a:srgbClr val="333333"/>
                          </a:solidFill>
                        </a:rPr>
                        <a:t>Inventory Management</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a:solidFill>
                            <a:srgbClr val="333333"/>
                          </a:solidFill>
                        </a:rPr>
                        <a:t>- Inventory turnover ratio </a:t>
                      </a:r>
                      <a:br>
                        <a:rPr lang="en-US" sz="1400">
                          <a:solidFill>
                            <a:srgbClr val="333333"/>
                          </a:solidFill>
                        </a:rPr>
                      </a:br>
                      <a:r>
                        <a:rPr lang="en-US" sz="1400">
                          <a:solidFill>
                            <a:srgbClr val="333333"/>
                          </a:solidFill>
                        </a:rPr>
                        <a:t>- Stockout frequency </a:t>
                      </a:r>
                      <a:br>
                        <a:rPr lang="en-US" sz="1400">
                          <a:solidFill>
                            <a:srgbClr val="333333"/>
                          </a:solidFill>
                        </a:rPr>
                      </a:br>
                      <a:r>
                        <a:rPr lang="en-US" sz="1400">
                          <a:solidFill>
                            <a:srgbClr val="333333"/>
                          </a:solidFill>
                        </a:rPr>
                        <a:t>- Holding costs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Low turnover ratio </a:t>
                      </a:r>
                      <a:br>
                        <a:rPr lang="en-US" sz="1400" dirty="0">
                          <a:solidFill>
                            <a:srgbClr val="333333"/>
                          </a:solidFill>
                        </a:rPr>
                      </a:br>
                      <a:r>
                        <a:rPr lang="en-US" sz="1400" dirty="0">
                          <a:solidFill>
                            <a:srgbClr val="333333"/>
                          </a:solidFill>
                        </a:rPr>
                        <a:t>Frequent stockouts </a:t>
                      </a:r>
                      <a:br>
                        <a:rPr lang="en-US" sz="1400" dirty="0">
                          <a:solidFill>
                            <a:srgbClr val="333333"/>
                          </a:solidFill>
                        </a:rPr>
                      </a:br>
                      <a:r>
                        <a:rPr lang="en-US" sz="1400" dirty="0">
                          <a:solidFill>
                            <a:srgbClr val="333333"/>
                          </a:solidFill>
                        </a:rPr>
                        <a:t>High storage costs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Excess inventory of low-demand items </a:t>
                      </a:r>
                      <a:br>
                        <a:rPr lang="en-US" sz="1400" dirty="0">
                          <a:solidFill>
                            <a:srgbClr val="333333"/>
                          </a:solidFill>
                        </a:rPr>
                      </a:br>
                      <a:r>
                        <a:rPr lang="en-US" sz="1400" dirty="0">
                          <a:solidFill>
                            <a:srgbClr val="333333"/>
                          </a:solidFill>
                        </a:rPr>
                        <a:t>Stockouts on high-demand products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 Implement Just-In-Time (JIT) </a:t>
                      </a:r>
                      <a:br>
                        <a:rPr lang="en-US" sz="1400" dirty="0">
                          <a:solidFill>
                            <a:srgbClr val="333333"/>
                          </a:solidFill>
                        </a:rPr>
                      </a:br>
                      <a:r>
                        <a:rPr lang="en-US" sz="1400" dirty="0">
                          <a:solidFill>
                            <a:srgbClr val="333333"/>
                          </a:solidFill>
                        </a:rPr>
                        <a:t>- Use demand forecasting tools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a:solidFill>
                            <a:srgbClr val="333333"/>
                          </a:solidFill>
                        </a:rPr>
                        <a:t>Improve turnover ratio by 25%</a:t>
                      </a:r>
                      <a:br>
                        <a:rPr lang="en-US" sz="1400">
                          <a:solidFill>
                            <a:srgbClr val="333333"/>
                          </a:solidFill>
                        </a:rPr>
                      </a:br>
                      <a:r>
                        <a:rPr lang="en-US" sz="1400">
                          <a:solidFill>
                            <a:srgbClr val="333333"/>
                          </a:solidFill>
                        </a:rPr>
                        <a:t>Decrease stockout occurrences by 50%</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5941839"/>
                  </a:ext>
                </a:extLst>
              </a:tr>
              <a:tr h="862427">
                <a:tc>
                  <a:txBody>
                    <a:bodyPr/>
                    <a:lstStyle/>
                    <a:p>
                      <a:r>
                        <a:rPr lang="en-US" sz="1400" b="1" dirty="0">
                          <a:solidFill>
                            <a:srgbClr val="333333"/>
                          </a:solidFill>
                        </a:rPr>
                        <a:t>Distribution Channels</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a:solidFill>
                            <a:srgbClr val="333333"/>
                          </a:solidFill>
                        </a:rPr>
                        <a:t>- Order fulfillment time </a:t>
                      </a:r>
                      <a:br>
                        <a:rPr lang="en-US" sz="1400">
                          <a:solidFill>
                            <a:srgbClr val="333333"/>
                          </a:solidFill>
                        </a:rPr>
                      </a:br>
                      <a:r>
                        <a:rPr lang="en-US" sz="1400">
                          <a:solidFill>
                            <a:srgbClr val="333333"/>
                          </a:solidFill>
                        </a:rPr>
                        <a:t>- Customer satisfaction </a:t>
                      </a:r>
                      <a:br>
                        <a:rPr lang="en-US" sz="1400">
                          <a:solidFill>
                            <a:srgbClr val="333333"/>
                          </a:solidFill>
                        </a:rPr>
                      </a:br>
                      <a:r>
                        <a:rPr lang="en-US" sz="1400">
                          <a:solidFill>
                            <a:srgbClr val="333333"/>
                          </a:solidFill>
                        </a:rPr>
                        <a:t>- Distribution costs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a:solidFill>
                            <a:srgbClr val="333333"/>
                          </a:solidFill>
                        </a:rPr>
                        <a:t>72% of orders fulfilled on time </a:t>
                      </a:r>
                      <a:br>
                        <a:rPr lang="en-US" sz="1400">
                          <a:solidFill>
                            <a:srgbClr val="333333"/>
                          </a:solidFill>
                        </a:rPr>
                      </a:br>
                      <a:r>
                        <a:rPr lang="en-US" sz="1400">
                          <a:solidFill>
                            <a:srgbClr val="333333"/>
                          </a:solidFill>
                        </a:rPr>
                        <a:t>Mixed customer satisfaction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Fulfillment delays </a:t>
                      </a:r>
                      <a:br>
                        <a:rPr lang="en-US" sz="1400" dirty="0">
                          <a:solidFill>
                            <a:srgbClr val="333333"/>
                          </a:solidFill>
                        </a:rPr>
                      </a:br>
                      <a:r>
                        <a:rPr lang="en-US" sz="1400" dirty="0">
                          <a:solidFill>
                            <a:srgbClr val="333333"/>
                          </a:solidFill>
                        </a:rPr>
                        <a:t>Customer complaints about slow delivery</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 Automate order processing </a:t>
                      </a:r>
                      <a:br>
                        <a:rPr lang="en-US" sz="1400" dirty="0">
                          <a:solidFill>
                            <a:srgbClr val="333333"/>
                          </a:solidFill>
                        </a:rPr>
                      </a:br>
                      <a:r>
                        <a:rPr lang="en-US" sz="1400" dirty="0">
                          <a:solidFill>
                            <a:srgbClr val="333333"/>
                          </a:solidFill>
                        </a:rPr>
                        <a:t>- Partner with 3PL (third-party logistics)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Improve fulfillment to 90% on-time </a:t>
                      </a:r>
                      <a:br>
                        <a:rPr lang="en-US" sz="1400" dirty="0">
                          <a:solidFill>
                            <a:srgbClr val="333333"/>
                          </a:solidFill>
                        </a:rPr>
                      </a:br>
                      <a:r>
                        <a:rPr lang="en-US" sz="1400" dirty="0">
                          <a:solidFill>
                            <a:srgbClr val="333333"/>
                          </a:solidFill>
                        </a:rPr>
                        <a:t>Increase customer satisfaction by 20%</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0255423"/>
                  </a:ext>
                </a:extLst>
              </a:tr>
              <a:tr h="744824">
                <a:tc>
                  <a:txBody>
                    <a:bodyPr/>
                    <a:lstStyle/>
                    <a:p>
                      <a:r>
                        <a:rPr lang="en-US" sz="1400" b="1" dirty="0">
                          <a:solidFill>
                            <a:srgbClr val="333333"/>
                          </a:solidFill>
                        </a:rPr>
                        <a:t>Risk Mitigation</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a:solidFill>
                            <a:srgbClr val="333333"/>
                          </a:solidFill>
                        </a:rPr>
                        <a:t>- Supplier risk index </a:t>
                      </a:r>
                      <a:br>
                        <a:rPr lang="en-US" sz="1400">
                          <a:solidFill>
                            <a:srgbClr val="333333"/>
                          </a:solidFill>
                        </a:rPr>
                      </a:br>
                      <a:r>
                        <a:rPr lang="en-US" sz="1400">
                          <a:solidFill>
                            <a:srgbClr val="333333"/>
                          </a:solidFill>
                        </a:rPr>
                        <a:t>- Contingency plans </a:t>
                      </a:r>
                      <a:br>
                        <a:rPr lang="en-US" sz="1400">
                          <a:solidFill>
                            <a:srgbClr val="333333"/>
                          </a:solidFill>
                        </a:rPr>
                      </a:br>
                      <a:r>
                        <a:rPr lang="en-US" sz="1400">
                          <a:solidFill>
                            <a:srgbClr val="333333"/>
                          </a:solidFill>
                        </a:rPr>
                        <a:t>- Flexibility of operations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a:solidFill>
                            <a:srgbClr val="333333"/>
                          </a:solidFill>
                        </a:rPr>
                        <a:t>Limited supplier diversity </a:t>
                      </a:r>
                      <a:br>
                        <a:rPr lang="en-US" sz="1400">
                          <a:solidFill>
                            <a:srgbClr val="333333"/>
                          </a:solidFill>
                        </a:rPr>
                      </a:br>
                      <a:r>
                        <a:rPr lang="en-US" sz="1400">
                          <a:solidFill>
                            <a:srgbClr val="333333"/>
                          </a:solidFill>
                        </a:rPr>
                        <a:t>No backup suppliers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a:solidFill>
                            <a:srgbClr val="333333"/>
                          </a:solidFill>
                        </a:rPr>
                        <a:t>High dependency on one supplier</a:t>
                      </a:r>
                      <a:br>
                        <a:rPr lang="en-US" sz="1400">
                          <a:solidFill>
                            <a:srgbClr val="333333"/>
                          </a:solidFill>
                        </a:rPr>
                      </a:br>
                      <a:r>
                        <a:rPr lang="en-US" sz="1400">
                          <a:solidFill>
                            <a:srgbClr val="333333"/>
                          </a:solidFill>
                        </a:rPr>
                        <a:t>No risk mitigation strategy</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 Diversify supplier base </a:t>
                      </a:r>
                      <a:br>
                        <a:rPr lang="en-US" sz="1400" dirty="0">
                          <a:solidFill>
                            <a:srgbClr val="333333"/>
                          </a:solidFill>
                        </a:rPr>
                      </a:br>
                      <a:r>
                        <a:rPr lang="en-US" sz="1400" dirty="0">
                          <a:solidFill>
                            <a:srgbClr val="333333"/>
                          </a:solidFill>
                        </a:rPr>
                        <a:t>- Develop contingency plans for key suppliers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Reduce supplier risk by 30% </a:t>
                      </a:r>
                      <a:br>
                        <a:rPr lang="en-US" sz="1400" dirty="0">
                          <a:solidFill>
                            <a:srgbClr val="333333"/>
                          </a:solidFill>
                        </a:rPr>
                      </a:br>
                      <a:r>
                        <a:rPr lang="en-US" sz="1400" dirty="0">
                          <a:solidFill>
                            <a:srgbClr val="333333"/>
                          </a:solidFill>
                        </a:rPr>
                        <a:t>Establish backup suppliers</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270193"/>
                  </a:ext>
                </a:extLst>
              </a:tr>
            </a:tbl>
          </a:graphicData>
        </a:graphic>
      </p:graphicFrame>
      <p:sp>
        <p:nvSpPr>
          <p:cNvPr id="13" name="Isosceles Triangle 12">
            <a:extLst>
              <a:ext uri="{FF2B5EF4-FFF2-40B4-BE49-F238E27FC236}">
                <a16:creationId xmlns:a16="http://schemas.microsoft.com/office/drawing/2014/main" id="{1C716083-042D-95F3-8B70-99ABE0C0DE6F}"/>
              </a:ext>
            </a:extLst>
          </p:cNvPr>
          <p:cNvSpPr/>
          <p:nvPr/>
        </p:nvSpPr>
        <p:spPr>
          <a:xfrm rot="5400000">
            <a:off x="9398720" y="3433003"/>
            <a:ext cx="4601673" cy="764751"/>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922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328631"/>
            <a:ext cx="1172094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490234"/>
            <a:ext cx="1052010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How to Use : Supply Chain Optimization Framework</a:t>
            </a:r>
          </a:p>
        </p:txBody>
      </p:sp>
      <p:sp>
        <p:nvSpPr>
          <p:cNvPr id="38" name="Text Placeholder 4">
            <a:extLst>
              <a:ext uri="{FF2B5EF4-FFF2-40B4-BE49-F238E27FC236}">
                <a16:creationId xmlns:a16="http://schemas.microsoft.com/office/drawing/2014/main" id="{F3278E9E-0822-BB51-82AA-682552F23484}"/>
              </a:ext>
            </a:extLst>
          </p:cNvPr>
          <p:cNvSpPr txBox="1">
            <a:spLocks/>
          </p:cNvSpPr>
          <p:nvPr/>
        </p:nvSpPr>
        <p:spPr>
          <a:xfrm>
            <a:off x="327976" y="1489235"/>
            <a:ext cx="11064992" cy="401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mj-lt"/>
              <a:buAutoNum type="arabicPeriod"/>
            </a:pPr>
            <a:r>
              <a:rPr lang="en-US" sz="2400" b="1" dirty="0">
                <a:solidFill>
                  <a:srgbClr val="595959"/>
                </a:solidFill>
              </a:rPr>
              <a:t>Evaluate Each Component: </a:t>
            </a:r>
            <a:r>
              <a:rPr lang="en-US" sz="2400" dirty="0">
                <a:solidFill>
                  <a:srgbClr val="595959"/>
                </a:solidFill>
              </a:rPr>
              <a:t>For each aspect of your supply chain (supplier management, logistics, etc.), assess the key metrics listed in the table.</a:t>
            </a:r>
          </a:p>
          <a:p>
            <a:pPr marL="457200" indent="-457200" algn="just">
              <a:buFont typeface="+mj-lt"/>
              <a:buAutoNum type="arabicPeriod"/>
            </a:pPr>
            <a:r>
              <a:rPr lang="en-US" sz="2400" b="1" dirty="0">
                <a:solidFill>
                  <a:srgbClr val="595959"/>
                </a:solidFill>
              </a:rPr>
              <a:t>Identify Inefficiencies: </a:t>
            </a:r>
            <a:r>
              <a:rPr lang="en-US" sz="2400" dirty="0">
                <a:solidFill>
                  <a:srgbClr val="595959"/>
                </a:solidFill>
              </a:rPr>
              <a:t>Determine where the supply chain is underperforming (e.g., delays, higher costs, stockouts).</a:t>
            </a:r>
          </a:p>
          <a:p>
            <a:pPr marL="457200" indent="-457200" algn="just">
              <a:buFont typeface="+mj-lt"/>
              <a:buAutoNum type="arabicPeriod"/>
            </a:pPr>
            <a:r>
              <a:rPr lang="en-US" sz="2400" b="1" dirty="0">
                <a:solidFill>
                  <a:srgbClr val="595959"/>
                </a:solidFill>
              </a:rPr>
              <a:t>Apply Optimization Strategies: </a:t>
            </a:r>
            <a:r>
              <a:rPr lang="en-US" sz="2400" dirty="0">
                <a:solidFill>
                  <a:srgbClr val="595959"/>
                </a:solidFill>
              </a:rPr>
              <a:t>Implement the recommended strategies for improvement (e.g., renegotiating terms with suppliers, consolidating shipments, or adopting inventory management software).</a:t>
            </a:r>
          </a:p>
          <a:p>
            <a:pPr marL="457200" indent="-457200" algn="just">
              <a:buFont typeface="+mj-lt"/>
              <a:buAutoNum type="arabicPeriod"/>
            </a:pPr>
            <a:r>
              <a:rPr lang="en-US" sz="2400" b="1" dirty="0">
                <a:solidFill>
                  <a:srgbClr val="595959"/>
                </a:solidFill>
              </a:rPr>
              <a:t>Set Target Outcomes: </a:t>
            </a:r>
            <a:r>
              <a:rPr lang="en-US" sz="2400" dirty="0">
                <a:solidFill>
                  <a:srgbClr val="595959"/>
                </a:solidFill>
              </a:rPr>
              <a:t>Define measurable goals for each optimization strategy (e.g., reducing transportation costs by 15%, improving order fulfillment rates by 90%).</a:t>
            </a:r>
          </a:p>
          <a:p>
            <a:pPr marL="0" indent="0" algn="just">
              <a:buNone/>
            </a:pPr>
            <a:r>
              <a:rPr lang="en-US" sz="2400" dirty="0">
                <a:solidFill>
                  <a:srgbClr val="595959"/>
                </a:solidFill>
              </a:rPr>
              <a:t>This tool will help you systematically analyze and enhance your supply chain, ensuring that it operates at peak efficiency, cost-effectiveness, and reliability.</a:t>
            </a:r>
          </a:p>
        </p:txBody>
      </p:sp>
    </p:spTree>
    <p:extLst>
      <p:ext uri="{BB962C8B-B14F-4D97-AF65-F5344CB8AC3E}">
        <p14:creationId xmlns:p14="http://schemas.microsoft.com/office/powerpoint/2010/main" val="3635249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925551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Strategies for Supply Chain Risk Mitigation</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2317282" y="1591716"/>
            <a:ext cx="8613149" cy="4014383"/>
          </a:xfrm>
        </p:spPr>
        <p:txBody>
          <a:bodyPr/>
          <a:lstStyle/>
          <a:p>
            <a:pPr marL="457200" indent="-457200">
              <a:buFont typeface="+mj-lt"/>
              <a:buAutoNum type="arabicPeriod"/>
            </a:pPr>
            <a:r>
              <a:rPr lang="en-US" b="1" dirty="0">
                <a:solidFill>
                  <a:srgbClr val="086575"/>
                </a:solidFill>
              </a:rPr>
              <a:t>Diversification</a:t>
            </a:r>
            <a:r>
              <a:rPr lang="en-US" dirty="0">
                <a:solidFill>
                  <a:srgbClr val="086575"/>
                </a:solidFill>
              </a:rPr>
              <a:t>: </a:t>
            </a:r>
            <a:br>
              <a:rPr lang="en-US" dirty="0"/>
            </a:br>
            <a:r>
              <a:rPr lang="en-US" dirty="0"/>
              <a:t>Reduce risk by sourcing materials from multiple suppliers across different regions. This reduces dependence on a single supplier and mitigates the impact of disruptions.</a:t>
            </a:r>
          </a:p>
          <a:p>
            <a:pPr marL="457200" indent="-457200">
              <a:buFont typeface="+mj-lt"/>
              <a:buAutoNum type="arabicPeriod"/>
            </a:pPr>
            <a:r>
              <a:rPr lang="en-US" b="1" dirty="0">
                <a:solidFill>
                  <a:srgbClr val="47B5C8"/>
                </a:solidFill>
              </a:rPr>
              <a:t>Contingency Planning</a:t>
            </a:r>
            <a:r>
              <a:rPr lang="en-US" dirty="0">
                <a:solidFill>
                  <a:srgbClr val="47B5C8"/>
                </a:solidFill>
              </a:rPr>
              <a:t>: </a:t>
            </a:r>
            <a:br>
              <a:rPr lang="en-US" dirty="0"/>
            </a:br>
            <a:r>
              <a:rPr lang="en-US" dirty="0"/>
              <a:t>Prepare for potential supply chain disruptions by developing a backup plan. This could involve having alternative suppliers or holding safety stock to prevent stockouts.</a:t>
            </a:r>
          </a:p>
          <a:p>
            <a:pPr marL="457200" indent="-457200">
              <a:buFont typeface="+mj-lt"/>
              <a:buAutoNum type="arabicPeriod"/>
            </a:pPr>
            <a:r>
              <a:rPr lang="en-US" b="1" dirty="0">
                <a:solidFill>
                  <a:schemeClr val="accent4">
                    <a:lumMod val="75000"/>
                  </a:schemeClr>
                </a:solidFill>
              </a:rPr>
              <a:t>Technology Integration: </a:t>
            </a:r>
            <a:br>
              <a:rPr lang="en-US" b="1" dirty="0"/>
            </a:br>
            <a:r>
              <a:rPr lang="en-US" dirty="0"/>
              <a:t>Use technology like SCM software to monitor supplier performance and track shipments in real time. This ensures early identification of potential disruptions.</a:t>
            </a:r>
          </a:p>
          <a:p>
            <a:pPr marL="457200" indent="-457200">
              <a:buFont typeface="+mj-lt"/>
              <a:buAutoNum type="arabicPeriod"/>
            </a:pPr>
            <a:endParaRPr lang="en-US" sz="2200" dirty="0"/>
          </a:p>
        </p:txBody>
      </p:sp>
      <p:grpSp>
        <p:nvGrpSpPr>
          <p:cNvPr id="15" name="Group 14">
            <a:extLst>
              <a:ext uri="{FF2B5EF4-FFF2-40B4-BE49-F238E27FC236}">
                <a16:creationId xmlns:a16="http://schemas.microsoft.com/office/drawing/2014/main" id="{3285A96B-71A2-6FD4-02CB-315B125B8598}"/>
              </a:ext>
            </a:extLst>
          </p:cNvPr>
          <p:cNvGrpSpPr/>
          <p:nvPr/>
        </p:nvGrpSpPr>
        <p:grpSpPr>
          <a:xfrm>
            <a:off x="994564" y="2953758"/>
            <a:ext cx="1179618" cy="1361097"/>
            <a:chOff x="3708400" y="3086100"/>
            <a:chExt cx="1878013" cy="2166938"/>
          </a:xfrm>
        </p:grpSpPr>
        <p:grpSp>
          <p:nvGrpSpPr>
            <p:cNvPr id="16" name="Group 15">
              <a:extLst>
                <a:ext uri="{FF2B5EF4-FFF2-40B4-BE49-F238E27FC236}">
                  <a16:creationId xmlns:a16="http://schemas.microsoft.com/office/drawing/2014/main" id="{297164A4-2C94-6F18-0DB9-235E1E3FB71C}"/>
                </a:ext>
              </a:extLst>
            </p:cNvPr>
            <p:cNvGrpSpPr/>
            <p:nvPr/>
          </p:nvGrpSpPr>
          <p:grpSpPr>
            <a:xfrm>
              <a:off x="3708400" y="3086100"/>
              <a:ext cx="1878013" cy="2166938"/>
              <a:chOff x="3708400" y="3086100"/>
              <a:chExt cx="1878013" cy="2166938"/>
            </a:xfrm>
          </p:grpSpPr>
          <p:sp>
            <p:nvSpPr>
              <p:cNvPr id="30" name="Freeform 10">
                <a:extLst>
                  <a:ext uri="{FF2B5EF4-FFF2-40B4-BE49-F238E27FC236}">
                    <a16:creationId xmlns:a16="http://schemas.microsoft.com/office/drawing/2014/main" id="{57254A4F-7D41-4888-2451-8530AC4CA83B}"/>
                  </a:ext>
                </a:extLst>
              </p:cNvPr>
              <p:cNvSpPr>
                <a:spLocks/>
              </p:cNvSpPr>
              <p:nvPr/>
            </p:nvSpPr>
            <p:spPr bwMode="auto">
              <a:xfrm>
                <a:off x="3708400" y="3086100"/>
                <a:ext cx="939800" cy="1612900"/>
              </a:xfrm>
              <a:custGeom>
                <a:avLst/>
                <a:gdLst>
                  <a:gd name="T0" fmla="*/ 592 w 592"/>
                  <a:gd name="T1" fmla="*/ 0 h 1016"/>
                  <a:gd name="T2" fmla="*/ 0 w 592"/>
                  <a:gd name="T3" fmla="*/ 341 h 1016"/>
                  <a:gd name="T4" fmla="*/ 0 w 592"/>
                  <a:gd name="T5" fmla="*/ 1016 h 1016"/>
                  <a:gd name="T6" fmla="*/ 592 w 592"/>
                  <a:gd name="T7" fmla="*/ 647 h 1016"/>
                  <a:gd name="T8" fmla="*/ 592 w 592"/>
                  <a:gd name="T9" fmla="*/ 0 h 1016"/>
                </a:gdLst>
                <a:ahLst/>
                <a:cxnLst>
                  <a:cxn ang="0">
                    <a:pos x="T0" y="T1"/>
                  </a:cxn>
                  <a:cxn ang="0">
                    <a:pos x="T2" y="T3"/>
                  </a:cxn>
                  <a:cxn ang="0">
                    <a:pos x="T4" y="T5"/>
                  </a:cxn>
                  <a:cxn ang="0">
                    <a:pos x="T6" y="T7"/>
                  </a:cxn>
                  <a:cxn ang="0">
                    <a:pos x="T8" y="T9"/>
                  </a:cxn>
                </a:cxnLst>
                <a:rect l="0" t="0" r="r" b="b"/>
                <a:pathLst>
                  <a:path w="592" h="1016">
                    <a:moveTo>
                      <a:pt x="592" y="0"/>
                    </a:moveTo>
                    <a:lnTo>
                      <a:pt x="0" y="341"/>
                    </a:lnTo>
                    <a:lnTo>
                      <a:pt x="0" y="1016"/>
                    </a:lnTo>
                    <a:lnTo>
                      <a:pt x="592" y="647"/>
                    </a:lnTo>
                    <a:lnTo>
                      <a:pt x="592" y="0"/>
                    </a:lnTo>
                    <a:close/>
                  </a:path>
                </a:pathLst>
              </a:custGeom>
              <a:solidFill>
                <a:srgbClr val="8ADD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11">
                <a:extLst>
                  <a:ext uri="{FF2B5EF4-FFF2-40B4-BE49-F238E27FC236}">
                    <a16:creationId xmlns:a16="http://schemas.microsoft.com/office/drawing/2014/main" id="{C68EE925-5CDA-83AB-E35B-573DE6DC1C11}"/>
                  </a:ext>
                </a:extLst>
              </p:cNvPr>
              <p:cNvSpPr>
                <a:spLocks/>
              </p:cNvSpPr>
              <p:nvPr/>
            </p:nvSpPr>
            <p:spPr bwMode="auto">
              <a:xfrm>
                <a:off x="4648200" y="3086100"/>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12">
                <a:extLst>
                  <a:ext uri="{FF2B5EF4-FFF2-40B4-BE49-F238E27FC236}">
                    <a16:creationId xmlns:a16="http://schemas.microsoft.com/office/drawing/2014/main" id="{BCC79FD8-88D9-6378-4047-BCF99C7F5C38}"/>
                  </a:ext>
                </a:extLst>
              </p:cNvPr>
              <p:cNvSpPr>
                <a:spLocks/>
              </p:cNvSpPr>
              <p:nvPr/>
            </p:nvSpPr>
            <p:spPr bwMode="auto">
              <a:xfrm>
                <a:off x="3708400" y="4113213"/>
                <a:ext cx="939800" cy="1139825"/>
              </a:xfrm>
              <a:custGeom>
                <a:avLst/>
                <a:gdLst>
                  <a:gd name="T0" fmla="*/ 0 w 592"/>
                  <a:gd name="T1" fmla="*/ 369 h 718"/>
                  <a:gd name="T2" fmla="*/ 0 w 592"/>
                  <a:gd name="T3" fmla="*/ 377 h 718"/>
                  <a:gd name="T4" fmla="*/ 592 w 592"/>
                  <a:gd name="T5" fmla="*/ 718 h 718"/>
                  <a:gd name="T6" fmla="*/ 592 w 592"/>
                  <a:gd name="T7" fmla="*/ 0 h 718"/>
                  <a:gd name="T8" fmla="*/ 0 w 592"/>
                  <a:gd name="T9" fmla="*/ 369 h 718"/>
                </a:gdLst>
                <a:ahLst/>
                <a:cxnLst>
                  <a:cxn ang="0">
                    <a:pos x="T0" y="T1"/>
                  </a:cxn>
                  <a:cxn ang="0">
                    <a:pos x="T2" y="T3"/>
                  </a:cxn>
                  <a:cxn ang="0">
                    <a:pos x="T4" y="T5"/>
                  </a:cxn>
                  <a:cxn ang="0">
                    <a:pos x="T6" y="T7"/>
                  </a:cxn>
                  <a:cxn ang="0">
                    <a:pos x="T8" y="T9"/>
                  </a:cxn>
                </a:cxnLst>
                <a:rect l="0" t="0" r="r" b="b"/>
                <a:pathLst>
                  <a:path w="592" h="718">
                    <a:moveTo>
                      <a:pt x="0" y="369"/>
                    </a:moveTo>
                    <a:lnTo>
                      <a:pt x="0" y="377"/>
                    </a:lnTo>
                    <a:lnTo>
                      <a:pt x="592" y="718"/>
                    </a:lnTo>
                    <a:lnTo>
                      <a:pt x="592" y="0"/>
                    </a:lnTo>
                    <a:lnTo>
                      <a:pt x="0" y="369"/>
                    </a:lnTo>
                    <a:close/>
                  </a:path>
                </a:pathLst>
              </a:custGeom>
              <a:solidFill>
                <a:srgbClr val="A0EA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0">
                <a:extLst>
                  <a:ext uri="{FF2B5EF4-FFF2-40B4-BE49-F238E27FC236}">
                    <a16:creationId xmlns:a16="http://schemas.microsoft.com/office/drawing/2014/main" id="{ABD79E88-962C-8F0B-2869-1196F42B6508}"/>
                  </a:ext>
                </a:extLst>
              </p:cNvPr>
              <p:cNvSpPr>
                <a:spLocks/>
              </p:cNvSpPr>
              <p:nvPr/>
            </p:nvSpPr>
            <p:spPr bwMode="auto">
              <a:xfrm>
                <a:off x="3930650" y="3332163"/>
                <a:ext cx="1433513" cy="1658938"/>
              </a:xfrm>
              <a:custGeom>
                <a:avLst/>
                <a:gdLst>
                  <a:gd name="T0" fmla="*/ 903 w 903"/>
                  <a:gd name="T1" fmla="*/ 782 h 1045"/>
                  <a:gd name="T2" fmla="*/ 903 w 903"/>
                  <a:gd name="T3" fmla="*/ 261 h 1045"/>
                  <a:gd name="T4" fmla="*/ 452 w 903"/>
                  <a:gd name="T5" fmla="*/ 0 h 1045"/>
                  <a:gd name="T6" fmla="*/ 0 w 903"/>
                  <a:gd name="T7" fmla="*/ 261 h 1045"/>
                  <a:gd name="T8" fmla="*/ 0 w 903"/>
                  <a:gd name="T9" fmla="*/ 782 h 1045"/>
                  <a:gd name="T10" fmla="*/ 452 w 903"/>
                  <a:gd name="T11" fmla="*/ 1045 h 1045"/>
                  <a:gd name="T12" fmla="*/ 903 w 903"/>
                  <a:gd name="T13" fmla="*/ 782 h 1045"/>
                </a:gdLst>
                <a:ahLst/>
                <a:cxnLst>
                  <a:cxn ang="0">
                    <a:pos x="T0" y="T1"/>
                  </a:cxn>
                  <a:cxn ang="0">
                    <a:pos x="T2" y="T3"/>
                  </a:cxn>
                  <a:cxn ang="0">
                    <a:pos x="T4" y="T5"/>
                  </a:cxn>
                  <a:cxn ang="0">
                    <a:pos x="T6" y="T7"/>
                  </a:cxn>
                  <a:cxn ang="0">
                    <a:pos x="T8" y="T9"/>
                  </a:cxn>
                  <a:cxn ang="0">
                    <a:pos x="T10" y="T11"/>
                  </a:cxn>
                  <a:cxn ang="0">
                    <a:pos x="T12" y="T13"/>
                  </a:cxn>
                </a:cxnLst>
                <a:rect l="0" t="0" r="r" b="b"/>
                <a:pathLst>
                  <a:path w="903" h="1045">
                    <a:moveTo>
                      <a:pt x="903" y="782"/>
                    </a:moveTo>
                    <a:lnTo>
                      <a:pt x="903" y="261"/>
                    </a:lnTo>
                    <a:lnTo>
                      <a:pt x="452" y="0"/>
                    </a:lnTo>
                    <a:lnTo>
                      <a:pt x="0" y="261"/>
                    </a:lnTo>
                    <a:lnTo>
                      <a:pt x="0" y="782"/>
                    </a:lnTo>
                    <a:lnTo>
                      <a:pt x="452" y="1045"/>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8" name="Oval 10">
              <a:extLst>
                <a:ext uri="{FF2B5EF4-FFF2-40B4-BE49-F238E27FC236}">
                  <a16:creationId xmlns:a16="http://schemas.microsoft.com/office/drawing/2014/main" id="{4850BB12-2267-3D44-46C0-E272F7C7E2AE}"/>
                </a:ext>
              </a:extLst>
            </p:cNvPr>
            <p:cNvSpPr>
              <a:spLocks noChangeArrowheads="1"/>
            </p:cNvSpPr>
            <p:nvPr/>
          </p:nvSpPr>
          <p:spPr bwMode="auto">
            <a:xfrm>
              <a:off x="4115723" y="3637886"/>
              <a:ext cx="1063363"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51" name="Group 50">
            <a:extLst>
              <a:ext uri="{FF2B5EF4-FFF2-40B4-BE49-F238E27FC236}">
                <a16:creationId xmlns:a16="http://schemas.microsoft.com/office/drawing/2014/main" id="{442BF07B-813B-C5E1-4972-36EFE0C7A30E}"/>
              </a:ext>
            </a:extLst>
          </p:cNvPr>
          <p:cNvGrpSpPr/>
          <p:nvPr/>
        </p:nvGrpSpPr>
        <p:grpSpPr>
          <a:xfrm>
            <a:off x="962214" y="1529621"/>
            <a:ext cx="1228242" cy="1417204"/>
            <a:chOff x="1211263" y="4543425"/>
            <a:chExt cx="1878012" cy="2166938"/>
          </a:xfrm>
        </p:grpSpPr>
        <p:grpSp>
          <p:nvGrpSpPr>
            <p:cNvPr id="52" name="Group 51">
              <a:extLst>
                <a:ext uri="{FF2B5EF4-FFF2-40B4-BE49-F238E27FC236}">
                  <a16:creationId xmlns:a16="http://schemas.microsoft.com/office/drawing/2014/main" id="{DC2F5661-8E79-BAEC-20C3-BF261F53C137}"/>
                </a:ext>
              </a:extLst>
            </p:cNvPr>
            <p:cNvGrpSpPr/>
            <p:nvPr/>
          </p:nvGrpSpPr>
          <p:grpSpPr>
            <a:xfrm>
              <a:off x="1211263" y="4543425"/>
              <a:ext cx="1878012" cy="2166938"/>
              <a:chOff x="1211263" y="4543425"/>
              <a:chExt cx="1878012" cy="2166938"/>
            </a:xfrm>
          </p:grpSpPr>
          <p:sp>
            <p:nvSpPr>
              <p:cNvPr id="59" name="Freeform 7">
                <a:extLst>
                  <a:ext uri="{FF2B5EF4-FFF2-40B4-BE49-F238E27FC236}">
                    <a16:creationId xmlns:a16="http://schemas.microsoft.com/office/drawing/2014/main" id="{C82FA591-4508-1CE2-DDC9-3337263DFD66}"/>
                  </a:ext>
                </a:extLst>
              </p:cNvPr>
              <p:cNvSpPr>
                <a:spLocks/>
              </p:cNvSpPr>
              <p:nvPr/>
            </p:nvSpPr>
            <p:spPr bwMode="auto">
              <a:xfrm>
                <a:off x="1211263" y="4543425"/>
                <a:ext cx="938213" cy="1614488"/>
              </a:xfrm>
              <a:custGeom>
                <a:avLst/>
                <a:gdLst>
                  <a:gd name="T0" fmla="*/ 591 w 591"/>
                  <a:gd name="T1" fmla="*/ 0 h 1017"/>
                  <a:gd name="T2" fmla="*/ 0 w 591"/>
                  <a:gd name="T3" fmla="*/ 341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1"/>
                    </a:lnTo>
                    <a:lnTo>
                      <a:pt x="0" y="1017"/>
                    </a:lnTo>
                    <a:lnTo>
                      <a:pt x="591" y="647"/>
                    </a:lnTo>
                    <a:lnTo>
                      <a:pt x="591" y="0"/>
                    </a:lnTo>
                    <a:close/>
                  </a:path>
                </a:pathLst>
              </a:custGeom>
              <a:solidFill>
                <a:srgbClr val="35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8">
                <a:extLst>
                  <a:ext uri="{FF2B5EF4-FFF2-40B4-BE49-F238E27FC236}">
                    <a16:creationId xmlns:a16="http://schemas.microsoft.com/office/drawing/2014/main" id="{633D11DA-8BE0-2D1D-DA9A-0B8F165B0C40}"/>
                  </a:ext>
                </a:extLst>
              </p:cNvPr>
              <p:cNvSpPr>
                <a:spLocks/>
              </p:cNvSpPr>
              <p:nvPr/>
            </p:nvSpPr>
            <p:spPr bwMode="auto">
              <a:xfrm>
                <a:off x="2149475" y="4543425"/>
                <a:ext cx="939800" cy="2166938"/>
              </a:xfrm>
              <a:custGeom>
                <a:avLst/>
                <a:gdLst>
                  <a:gd name="T0" fmla="*/ 0 w 592"/>
                  <a:gd name="T1" fmla="*/ 0 h 1365"/>
                  <a:gd name="T2" fmla="*/ 0 w 592"/>
                  <a:gd name="T3" fmla="*/ 647 h 1365"/>
                  <a:gd name="T4" fmla="*/ 0 w 592"/>
                  <a:gd name="T5" fmla="*/ 1365 h 1365"/>
                  <a:gd name="T6" fmla="*/ 592 w 592"/>
                  <a:gd name="T7" fmla="*/ 1024 h 1365"/>
                  <a:gd name="T8" fmla="*/ 592 w 592"/>
                  <a:gd name="T9" fmla="*/ 341 h 1365"/>
                  <a:gd name="T10" fmla="*/ 0 w 592"/>
                  <a:gd name="T11" fmla="*/ 0 h 1365"/>
                </a:gdLst>
                <a:ahLst/>
                <a:cxnLst>
                  <a:cxn ang="0">
                    <a:pos x="T0" y="T1"/>
                  </a:cxn>
                  <a:cxn ang="0">
                    <a:pos x="T2" y="T3"/>
                  </a:cxn>
                  <a:cxn ang="0">
                    <a:pos x="T4" y="T5"/>
                  </a:cxn>
                  <a:cxn ang="0">
                    <a:pos x="T6" y="T7"/>
                  </a:cxn>
                  <a:cxn ang="0">
                    <a:pos x="T8" y="T9"/>
                  </a:cxn>
                  <a:cxn ang="0">
                    <a:pos x="T10" y="T11"/>
                  </a:cxn>
                </a:cxnLst>
                <a:rect l="0" t="0" r="r" b="b"/>
                <a:pathLst>
                  <a:path w="592" h="1365">
                    <a:moveTo>
                      <a:pt x="0" y="0"/>
                    </a:moveTo>
                    <a:lnTo>
                      <a:pt x="0" y="647"/>
                    </a:lnTo>
                    <a:lnTo>
                      <a:pt x="0" y="1365"/>
                    </a:lnTo>
                    <a:lnTo>
                      <a:pt x="592" y="1024"/>
                    </a:lnTo>
                    <a:lnTo>
                      <a:pt x="592" y="341"/>
                    </a:lnTo>
                    <a:lnTo>
                      <a:pt x="0" y="0"/>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9">
                <a:extLst>
                  <a:ext uri="{FF2B5EF4-FFF2-40B4-BE49-F238E27FC236}">
                    <a16:creationId xmlns:a16="http://schemas.microsoft.com/office/drawing/2014/main" id="{72A95F68-E478-11BF-8CC7-D5B6ED5377BF}"/>
                  </a:ext>
                </a:extLst>
              </p:cNvPr>
              <p:cNvSpPr>
                <a:spLocks/>
              </p:cNvSpPr>
              <p:nvPr/>
            </p:nvSpPr>
            <p:spPr bwMode="auto">
              <a:xfrm>
                <a:off x="1211263" y="5570538"/>
                <a:ext cx="938213" cy="1139825"/>
              </a:xfrm>
              <a:custGeom>
                <a:avLst/>
                <a:gdLst>
                  <a:gd name="T0" fmla="*/ 0 w 591"/>
                  <a:gd name="T1" fmla="*/ 370 h 718"/>
                  <a:gd name="T2" fmla="*/ 0 w 591"/>
                  <a:gd name="T3" fmla="*/ 377 h 718"/>
                  <a:gd name="T4" fmla="*/ 591 w 591"/>
                  <a:gd name="T5" fmla="*/ 718 h 718"/>
                  <a:gd name="T6" fmla="*/ 591 w 591"/>
                  <a:gd name="T7" fmla="*/ 0 h 718"/>
                  <a:gd name="T8" fmla="*/ 0 w 591"/>
                  <a:gd name="T9" fmla="*/ 370 h 718"/>
                </a:gdLst>
                <a:ahLst/>
                <a:cxnLst>
                  <a:cxn ang="0">
                    <a:pos x="T0" y="T1"/>
                  </a:cxn>
                  <a:cxn ang="0">
                    <a:pos x="T2" y="T3"/>
                  </a:cxn>
                  <a:cxn ang="0">
                    <a:pos x="T4" y="T5"/>
                  </a:cxn>
                  <a:cxn ang="0">
                    <a:pos x="T6" y="T7"/>
                  </a:cxn>
                  <a:cxn ang="0">
                    <a:pos x="T8" y="T9"/>
                  </a:cxn>
                </a:cxnLst>
                <a:rect l="0" t="0" r="r" b="b"/>
                <a:pathLst>
                  <a:path w="591" h="718">
                    <a:moveTo>
                      <a:pt x="0" y="370"/>
                    </a:moveTo>
                    <a:lnTo>
                      <a:pt x="0" y="377"/>
                    </a:lnTo>
                    <a:lnTo>
                      <a:pt x="591" y="718"/>
                    </a:lnTo>
                    <a:lnTo>
                      <a:pt x="591" y="0"/>
                    </a:lnTo>
                    <a:lnTo>
                      <a:pt x="0" y="370"/>
                    </a:lnTo>
                    <a:close/>
                  </a:path>
                </a:pathLst>
              </a:custGeom>
              <a:solidFill>
                <a:srgbClr val="49A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19">
                <a:extLst>
                  <a:ext uri="{FF2B5EF4-FFF2-40B4-BE49-F238E27FC236}">
                    <a16:creationId xmlns:a16="http://schemas.microsoft.com/office/drawing/2014/main" id="{4FB2E864-AD9A-8584-6E4B-E235FFA96B15}"/>
                  </a:ext>
                </a:extLst>
              </p:cNvPr>
              <p:cNvSpPr>
                <a:spLocks/>
              </p:cNvSpPr>
              <p:nvPr/>
            </p:nvSpPr>
            <p:spPr bwMode="auto">
              <a:xfrm>
                <a:off x="1433513" y="4818063"/>
                <a:ext cx="1433513" cy="1655763"/>
              </a:xfrm>
              <a:custGeom>
                <a:avLst/>
                <a:gdLst>
                  <a:gd name="T0" fmla="*/ 903 w 903"/>
                  <a:gd name="T1" fmla="*/ 782 h 1043"/>
                  <a:gd name="T2" fmla="*/ 903 w 903"/>
                  <a:gd name="T3" fmla="*/ 261 h 1043"/>
                  <a:gd name="T4" fmla="*/ 451 w 903"/>
                  <a:gd name="T5" fmla="*/ 0 h 1043"/>
                  <a:gd name="T6" fmla="*/ 0 w 903"/>
                  <a:gd name="T7" fmla="*/ 261 h 1043"/>
                  <a:gd name="T8" fmla="*/ 0 w 903"/>
                  <a:gd name="T9" fmla="*/ 782 h 1043"/>
                  <a:gd name="T10" fmla="*/ 451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1" y="0"/>
                    </a:lnTo>
                    <a:lnTo>
                      <a:pt x="0" y="261"/>
                    </a:lnTo>
                    <a:lnTo>
                      <a:pt x="0" y="782"/>
                    </a:lnTo>
                    <a:lnTo>
                      <a:pt x="451"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4" name="Oval 10">
              <a:extLst>
                <a:ext uri="{FF2B5EF4-FFF2-40B4-BE49-F238E27FC236}">
                  <a16:creationId xmlns:a16="http://schemas.microsoft.com/office/drawing/2014/main" id="{28DDAFA3-4254-7537-73AA-6A20B9F29617}"/>
                </a:ext>
              </a:extLst>
            </p:cNvPr>
            <p:cNvSpPr>
              <a:spLocks noChangeArrowheads="1"/>
            </p:cNvSpPr>
            <p:nvPr/>
          </p:nvSpPr>
          <p:spPr bwMode="auto">
            <a:xfrm>
              <a:off x="1591645" y="5122553"/>
              <a:ext cx="1063365"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63" name="Group 62">
            <a:extLst>
              <a:ext uri="{FF2B5EF4-FFF2-40B4-BE49-F238E27FC236}">
                <a16:creationId xmlns:a16="http://schemas.microsoft.com/office/drawing/2014/main" id="{99060DDA-13C3-C2C0-AB21-317C635CC999}"/>
              </a:ext>
            </a:extLst>
          </p:cNvPr>
          <p:cNvGrpSpPr/>
          <p:nvPr/>
        </p:nvGrpSpPr>
        <p:grpSpPr>
          <a:xfrm>
            <a:off x="976321" y="4298887"/>
            <a:ext cx="1178754" cy="1361097"/>
            <a:chOff x="6207125" y="1674813"/>
            <a:chExt cx="1878013" cy="2168525"/>
          </a:xfrm>
        </p:grpSpPr>
        <p:grpSp>
          <p:nvGrpSpPr>
            <p:cNvPr id="64" name="Group 63">
              <a:extLst>
                <a:ext uri="{FF2B5EF4-FFF2-40B4-BE49-F238E27FC236}">
                  <a16:creationId xmlns:a16="http://schemas.microsoft.com/office/drawing/2014/main" id="{863DA583-5228-59E2-24A5-B69623870F81}"/>
                </a:ext>
              </a:extLst>
            </p:cNvPr>
            <p:cNvGrpSpPr/>
            <p:nvPr/>
          </p:nvGrpSpPr>
          <p:grpSpPr>
            <a:xfrm>
              <a:off x="6207125" y="1674813"/>
              <a:ext cx="1878013" cy="2168525"/>
              <a:chOff x="6207125" y="1674813"/>
              <a:chExt cx="1878013" cy="2168525"/>
            </a:xfrm>
          </p:grpSpPr>
          <p:sp>
            <p:nvSpPr>
              <p:cNvPr id="70" name="Freeform 13">
                <a:extLst>
                  <a:ext uri="{FF2B5EF4-FFF2-40B4-BE49-F238E27FC236}">
                    <a16:creationId xmlns:a16="http://schemas.microsoft.com/office/drawing/2014/main" id="{401DA8A5-8D31-FFF9-C33E-9B26CAF10D7F}"/>
                  </a:ext>
                </a:extLst>
              </p:cNvPr>
              <p:cNvSpPr>
                <a:spLocks/>
              </p:cNvSpPr>
              <p:nvPr/>
            </p:nvSpPr>
            <p:spPr bwMode="auto">
              <a:xfrm>
                <a:off x="6207125" y="1674813"/>
                <a:ext cx="938213" cy="1614488"/>
              </a:xfrm>
              <a:custGeom>
                <a:avLst/>
                <a:gdLst>
                  <a:gd name="T0" fmla="*/ 591 w 591"/>
                  <a:gd name="T1" fmla="*/ 0 h 1017"/>
                  <a:gd name="T2" fmla="*/ 0 w 591"/>
                  <a:gd name="T3" fmla="*/ 342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2"/>
                    </a:lnTo>
                    <a:lnTo>
                      <a:pt x="0" y="1017"/>
                    </a:lnTo>
                    <a:lnTo>
                      <a:pt x="591" y="647"/>
                    </a:lnTo>
                    <a:lnTo>
                      <a:pt x="591" y="0"/>
                    </a:lnTo>
                    <a:close/>
                  </a:path>
                </a:pathLst>
              </a:custGeom>
              <a:solidFill>
                <a:srgbClr val="A3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14">
                <a:extLst>
                  <a:ext uri="{FF2B5EF4-FFF2-40B4-BE49-F238E27FC236}">
                    <a16:creationId xmlns:a16="http://schemas.microsoft.com/office/drawing/2014/main" id="{CFD89C5D-240B-3B2D-941F-A4130986E0F8}"/>
                  </a:ext>
                </a:extLst>
              </p:cNvPr>
              <p:cNvSpPr>
                <a:spLocks/>
              </p:cNvSpPr>
              <p:nvPr/>
            </p:nvSpPr>
            <p:spPr bwMode="auto">
              <a:xfrm>
                <a:off x="7145338" y="1674813"/>
                <a:ext cx="939800" cy="2168525"/>
              </a:xfrm>
              <a:custGeom>
                <a:avLst/>
                <a:gdLst>
                  <a:gd name="T0" fmla="*/ 0 w 592"/>
                  <a:gd name="T1" fmla="*/ 0 h 1366"/>
                  <a:gd name="T2" fmla="*/ 0 w 592"/>
                  <a:gd name="T3" fmla="*/ 647 h 1366"/>
                  <a:gd name="T4" fmla="*/ 0 w 592"/>
                  <a:gd name="T5" fmla="*/ 1366 h 1366"/>
                  <a:gd name="T6" fmla="*/ 592 w 592"/>
                  <a:gd name="T7" fmla="*/ 1024 h 1366"/>
                  <a:gd name="T8" fmla="*/ 592 w 592"/>
                  <a:gd name="T9" fmla="*/ 342 h 1366"/>
                  <a:gd name="T10" fmla="*/ 0 w 592"/>
                  <a:gd name="T11" fmla="*/ 0 h 1366"/>
                </a:gdLst>
                <a:ahLst/>
                <a:cxnLst>
                  <a:cxn ang="0">
                    <a:pos x="T0" y="T1"/>
                  </a:cxn>
                  <a:cxn ang="0">
                    <a:pos x="T2" y="T3"/>
                  </a:cxn>
                  <a:cxn ang="0">
                    <a:pos x="T4" y="T5"/>
                  </a:cxn>
                  <a:cxn ang="0">
                    <a:pos x="T6" y="T7"/>
                  </a:cxn>
                  <a:cxn ang="0">
                    <a:pos x="T8" y="T9"/>
                  </a:cxn>
                  <a:cxn ang="0">
                    <a:pos x="T10" y="T11"/>
                  </a:cxn>
                </a:cxnLst>
                <a:rect l="0" t="0" r="r" b="b"/>
                <a:pathLst>
                  <a:path w="592" h="1366">
                    <a:moveTo>
                      <a:pt x="0" y="0"/>
                    </a:moveTo>
                    <a:lnTo>
                      <a:pt x="0" y="647"/>
                    </a:lnTo>
                    <a:lnTo>
                      <a:pt x="0" y="1366"/>
                    </a:lnTo>
                    <a:lnTo>
                      <a:pt x="592" y="1024"/>
                    </a:lnTo>
                    <a:lnTo>
                      <a:pt x="592" y="342"/>
                    </a:lnTo>
                    <a:lnTo>
                      <a:pt x="0"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15">
                <a:extLst>
                  <a:ext uri="{FF2B5EF4-FFF2-40B4-BE49-F238E27FC236}">
                    <a16:creationId xmlns:a16="http://schemas.microsoft.com/office/drawing/2014/main" id="{694D9117-F72B-308C-18C4-68A0724214B5}"/>
                  </a:ext>
                </a:extLst>
              </p:cNvPr>
              <p:cNvSpPr>
                <a:spLocks/>
              </p:cNvSpPr>
              <p:nvPr/>
            </p:nvSpPr>
            <p:spPr bwMode="auto">
              <a:xfrm>
                <a:off x="6207125" y="2701925"/>
                <a:ext cx="938213" cy="1141413"/>
              </a:xfrm>
              <a:custGeom>
                <a:avLst/>
                <a:gdLst>
                  <a:gd name="T0" fmla="*/ 0 w 591"/>
                  <a:gd name="T1" fmla="*/ 370 h 719"/>
                  <a:gd name="T2" fmla="*/ 0 w 591"/>
                  <a:gd name="T3" fmla="*/ 377 h 719"/>
                  <a:gd name="T4" fmla="*/ 591 w 591"/>
                  <a:gd name="T5" fmla="*/ 719 h 719"/>
                  <a:gd name="T6" fmla="*/ 591 w 591"/>
                  <a:gd name="T7" fmla="*/ 0 h 719"/>
                  <a:gd name="T8" fmla="*/ 0 w 591"/>
                  <a:gd name="T9" fmla="*/ 370 h 719"/>
                </a:gdLst>
                <a:ahLst/>
                <a:cxnLst>
                  <a:cxn ang="0">
                    <a:pos x="T0" y="T1"/>
                  </a:cxn>
                  <a:cxn ang="0">
                    <a:pos x="T2" y="T3"/>
                  </a:cxn>
                  <a:cxn ang="0">
                    <a:pos x="T4" y="T5"/>
                  </a:cxn>
                  <a:cxn ang="0">
                    <a:pos x="T6" y="T7"/>
                  </a:cxn>
                  <a:cxn ang="0">
                    <a:pos x="T8" y="T9"/>
                  </a:cxn>
                </a:cxnLst>
                <a:rect l="0" t="0" r="r" b="b"/>
                <a:pathLst>
                  <a:path w="591" h="719">
                    <a:moveTo>
                      <a:pt x="0" y="370"/>
                    </a:moveTo>
                    <a:lnTo>
                      <a:pt x="0" y="377"/>
                    </a:lnTo>
                    <a:lnTo>
                      <a:pt x="591" y="719"/>
                    </a:lnTo>
                    <a:lnTo>
                      <a:pt x="591" y="0"/>
                    </a:lnTo>
                    <a:lnTo>
                      <a:pt x="0" y="370"/>
                    </a:lnTo>
                    <a:close/>
                  </a:path>
                </a:pathLst>
              </a:custGeom>
              <a:solidFill>
                <a:srgbClr val="B0E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21">
                <a:extLst>
                  <a:ext uri="{FF2B5EF4-FFF2-40B4-BE49-F238E27FC236}">
                    <a16:creationId xmlns:a16="http://schemas.microsoft.com/office/drawing/2014/main" id="{21EAB3F0-46AB-5AA1-2453-131EDD3E4B95}"/>
                  </a:ext>
                </a:extLst>
              </p:cNvPr>
              <p:cNvSpPr>
                <a:spLocks/>
              </p:cNvSpPr>
              <p:nvPr/>
            </p:nvSpPr>
            <p:spPr bwMode="auto">
              <a:xfrm>
                <a:off x="6429375" y="1930400"/>
                <a:ext cx="1433513" cy="1657350"/>
              </a:xfrm>
              <a:custGeom>
                <a:avLst/>
                <a:gdLst>
                  <a:gd name="T0" fmla="*/ 903 w 903"/>
                  <a:gd name="T1" fmla="*/ 783 h 1044"/>
                  <a:gd name="T2" fmla="*/ 903 w 903"/>
                  <a:gd name="T3" fmla="*/ 261 h 1044"/>
                  <a:gd name="T4" fmla="*/ 451 w 903"/>
                  <a:gd name="T5" fmla="*/ 0 h 1044"/>
                  <a:gd name="T6" fmla="*/ 0 w 903"/>
                  <a:gd name="T7" fmla="*/ 261 h 1044"/>
                  <a:gd name="T8" fmla="*/ 0 w 903"/>
                  <a:gd name="T9" fmla="*/ 783 h 1044"/>
                  <a:gd name="T10" fmla="*/ 451 w 903"/>
                  <a:gd name="T11" fmla="*/ 1044 h 1044"/>
                  <a:gd name="T12" fmla="*/ 903 w 903"/>
                  <a:gd name="T13" fmla="*/ 783 h 1044"/>
                </a:gdLst>
                <a:ahLst/>
                <a:cxnLst>
                  <a:cxn ang="0">
                    <a:pos x="T0" y="T1"/>
                  </a:cxn>
                  <a:cxn ang="0">
                    <a:pos x="T2" y="T3"/>
                  </a:cxn>
                  <a:cxn ang="0">
                    <a:pos x="T4" y="T5"/>
                  </a:cxn>
                  <a:cxn ang="0">
                    <a:pos x="T6" y="T7"/>
                  </a:cxn>
                  <a:cxn ang="0">
                    <a:pos x="T8" y="T9"/>
                  </a:cxn>
                  <a:cxn ang="0">
                    <a:pos x="T10" y="T11"/>
                  </a:cxn>
                  <a:cxn ang="0">
                    <a:pos x="T12" y="T13"/>
                  </a:cxn>
                </a:cxnLst>
                <a:rect l="0" t="0" r="r" b="b"/>
                <a:pathLst>
                  <a:path w="903" h="1044">
                    <a:moveTo>
                      <a:pt x="903" y="783"/>
                    </a:moveTo>
                    <a:lnTo>
                      <a:pt x="903" y="261"/>
                    </a:lnTo>
                    <a:lnTo>
                      <a:pt x="451" y="0"/>
                    </a:lnTo>
                    <a:lnTo>
                      <a:pt x="0" y="261"/>
                    </a:lnTo>
                    <a:lnTo>
                      <a:pt x="0" y="783"/>
                    </a:lnTo>
                    <a:lnTo>
                      <a:pt x="451" y="1044"/>
                    </a:lnTo>
                    <a:lnTo>
                      <a:pt x="903" y="783"/>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6" name="Oval 10">
              <a:extLst>
                <a:ext uri="{FF2B5EF4-FFF2-40B4-BE49-F238E27FC236}">
                  <a16:creationId xmlns:a16="http://schemas.microsoft.com/office/drawing/2014/main" id="{CF0FC8C3-BF86-9D3A-C4F3-88BA1B2AF15D}"/>
                </a:ext>
              </a:extLst>
            </p:cNvPr>
            <p:cNvSpPr>
              <a:spLocks noChangeArrowheads="1"/>
            </p:cNvSpPr>
            <p:nvPr/>
          </p:nvSpPr>
          <p:spPr bwMode="auto">
            <a:xfrm>
              <a:off x="6613655" y="2227394"/>
              <a:ext cx="1063364" cy="1063363"/>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74" name="Google Shape;1837;g30332b4311d_0_6155">
            <a:extLst>
              <a:ext uri="{FF2B5EF4-FFF2-40B4-BE49-F238E27FC236}">
                <a16:creationId xmlns:a16="http://schemas.microsoft.com/office/drawing/2014/main" id="{4FBC86AA-598E-88A4-0A23-97B16DB9CD57}"/>
              </a:ext>
            </a:extLst>
          </p:cNvPr>
          <p:cNvSpPr/>
          <p:nvPr/>
        </p:nvSpPr>
        <p:spPr>
          <a:xfrm>
            <a:off x="1426869" y="2085427"/>
            <a:ext cx="330952" cy="330510"/>
          </a:xfrm>
          <a:custGeom>
            <a:avLst/>
            <a:gdLst/>
            <a:ahLst/>
            <a:cxnLst/>
            <a:rect l="l" t="t" r="r" b="b"/>
            <a:pathLst>
              <a:path w="11973" h="11957" extrusionOk="0">
                <a:moveTo>
                  <a:pt x="5986" y="748"/>
                </a:moveTo>
                <a:lnTo>
                  <a:pt x="8003" y="1756"/>
                </a:lnTo>
                <a:lnTo>
                  <a:pt x="5986" y="2796"/>
                </a:lnTo>
                <a:lnTo>
                  <a:pt x="4002" y="1756"/>
                </a:lnTo>
                <a:lnTo>
                  <a:pt x="5986" y="748"/>
                </a:lnTo>
                <a:close/>
                <a:moveTo>
                  <a:pt x="3561" y="2324"/>
                </a:moveTo>
                <a:lnTo>
                  <a:pt x="5671" y="3395"/>
                </a:lnTo>
                <a:lnTo>
                  <a:pt x="5671" y="6136"/>
                </a:lnTo>
                <a:lnTo>
                  <a:pt x="3561" y="5064"/>
                </a:lnTo>
                <a:lnTo>
                  <a:pt x="3561" y="2324"/>
                </a:lnTo>
                <a:close/>
                <a:moveTo>
                  <a:pt x="8475" y="2324"/>
                </a:moveTo>
                <a:lnTo>
                  <a:pt x="8475" y="5064"/>
                </a:lnTo>
                <a:lnTo>
                  <a:pt x="6364" y="6136"/>
                </a:lnTo>
                <a:lnTo>
                  <a:pt x="6364" y="3395"/>
                </a:lnTo>
                <a:lnTo>
                  <a:pt x="8475" y="2324"/>
                </a:lnTo>
                <a:close/>
                <a:moveTo>
                  <a:pt x="3214" y="5663"/>
                </a:moveTo>
                <a:lnTo>
                  <a:pt x="5230" y="6703"/>
                </a:lnTo>
                <a:lnTo>
                  <a:pt x="3214" y="7711"/>
                </a:lnTo>
                <a:lnTo>
                  <a:pt x="1166" y="6703"/>
                </a:lnTo>
                <a:lnTo>
                  <a:pt x="3214" y="5663"/>
                </a:lnTo>
                <a:close/>
                <a:moveTo>
                  <a:pt x="8822" y="5663"/>
                </a:moveTo>
                <a:lnTo>
                  <a:pt x="10870" y="6703"/>
                </a:lnTo>
                <a:lnTo>
                  <a:pt x="8822" y="7711"/>
                </a:lnTo>
                <a:lnTo>
                  <a:pt x="6837" y="6703"/>
                </a:lnTo>
                <a:lnTo>
                  <a:pt x="8822" y="5663"/>
                </a:lnTo>
                <a:close/>
                <a:moveTo>
                  <a:pt x="5671" y="7238"/>
                </a:moveTo>
                <a:lnTo>
                  <a:pt x="5671" y="9948"/>
                </a:lnTo>
                <a:lnTo>
                  <a:pt x="3561" y="11019"/>
                </a:lnTo>
                <a:lnTo>
                  <a:pt x="3561" y="8309"/>
                </a:lnTo>
                <a:lnTo>
                  <a:pt x="5671" y="7238"/>
                </a:lnTo>
                <a:close/>
                <a:moveTo>
                  <a:pt x="11311" y="7238"/>
                </a:moveTo>
                <a:lnTo>
                  <a:pt x="11311" y="10011"/>
                </a:lnTo>
                <a:lnTo>
                  <a:pt x="9200" y="11050"/>
                </a:lnTo>
                <a:lnTo>
                  <a:pt x="9200" y="8309"/>
                </a:lnTo>
                <a:lnTo>
                  <a:pt x="11311" y="7238"/>
                </a:lnTo>
                <a:close/>
                <a:moveTo>
                  <a:pt x="725" y="7270"/>
                </a:moveTo>
                <a:lnTo>
                  <a:pt x="2836" y="8341"/>
                </a:lnTo>
                <a:lnTo>
                  <a:pt x="2836" y="11082"/>
                </a:lnTo>
                <a:lnTo>
                  <a:pt x="725" y="10042"/>
                </a:lnTo>
                <a:lnTo>
                  <a:pt x="725" y="7270"/>
                </a:lnTo>
                <a:close/>
                <a:moveTo>
                  <a:pt x="6364" y="7270"/>
                </a:moveTo>
                <a:lnTo>
                  <a:pt x="8475" y="8341"/>
                </a:lnTo>
                <a:lnTo>
                  <a:pt x="8475" y="11082"/>
                </a:lnTo>
                <a:lnTo>
                  <a:pt x="6364" y="10042"/>
                </a:lnTo>
                <a:lnTo>
                  <a:pt x="6364" y="7270"/>
                </a:lnTo>
                <a:close/>
                <a:moveTo>
                  <a:pt x="5998" y="0"/>
                </a:moveTo>
                <a:cubicBezTo>
                  <a:pt x="5947" y="0"/>
                  <a:pt x="5892" y="8"/>
                  <a:pt x="5829" y="24"/>
                </a:cubicBezTo>
                <a:lnTo>
                  <a:pt x="3056" y="1441"/>
                </a:lnTo>
                <a:cubicBezTo>
                  <a:pt x="2930" y="1536"/>
                  <a:pt x="2836" y="1662"/>
                  <a:pt x="2836" y="1756"/>
                </a:cubicBezTo>
                <a:lnTo>
                  <a:pt x="2836" y="5064"/>
                </a:lnTo>
                <a:lnTo>
                  <a:pt x="221" y="6388"/>
                </a:lnTo>
                <a:cubicBezTo>
                  <a:pt x="95" y="6451"/>
                  <a:pt x="0" y="6577"/>
                  <a:pt x="0" y="6703"/>
                </a:cubicBezTo>
                <a:lnTo>
                  <a:pt x="0" y="10200"/>
                </a:lnTo>
                <a:cubicBezTo>
                  <a:pt x="0" y="10326"/>
                  <a:pt x="95" y="10420"/>
                  <a:pt x="221" y="10515"/>
                </a:cubicBezTo>
                <a:lnTo>
                  <a:pt x="3056" y="11933"/>
                </a:lnTo>
                <a:cubicBezTo>
                  <a:pt x="3088" y="11948"/>
                  <a:pt x="3135" y="11956"/>
                  <a:pt x="3190" y="11956"/>
                </a:cubicBezTo>
                <a:cubicBezTo>
                  <a:pt x="3245" y="11956"/>
                  <a:pt x="3308" y="11948"/>
                  <a:pt x="3371" y="11933"/>
                </a:cubicBezTo>
                <a:lnTo>
                  <a:pt x="5986" y="10578"/>
                </a:lnTo>
                <a:lnTo>
                  <a:pt x="8633" y="11933"/>
                </a:lnTo>
                <a:cubicBezTo>
                  <a:pt x="8680" y="11948"/>
                  <a:pt x="8727" y="11956"/>
                  <a:pt x="8779" y="11956"/>
                </a:cubicBezTo>
                <a:cubicBezTo>
                  <a:pt x="8830" y="11956"/>
                  <a:pt x="8885" y="11948"/>
                  <a:pt x="8948" y="11933"/>
                </a:cubicBezTo>
                <a:lnTo>
                  <a:pt x="11783" y="10515"/>
                </a:lnTo>
                <a:cubicBezTo>
                  <a:pt x="11909" y="10420"/>
                  <a:pt x="11972" y="10326"/>
                  <a:pt x="11972" y="10200"/>
                </a:cubicBezTo>
                <a:lnTo>
                  <a:pt x="11972" y="6703"/>
                </a:lnTo>
                <a:cubicBezTo>
                  <a:pt x="11972" y="6577"/>
                  <a:pt x="11941" y="6451"/>
                  <a:pt x="11783" y="6388"/>
                </a:cubicBezTo>
                <a:lnTo>
                  <a:pt x="9137" y="5064"/>
                </a:lnTo>
                <a:lnTo>
                  <a:pt x="9137" y="1756"/>
                </a:lnTo>
                <a:cubicBezTo>
                  <a:pt x="9137" y="1662"/>
                  <a:pt x="9074" y="1536"/>
                  <a:pt x="8948" y="1441"/>
                </a:cubicBezTo>
                <a:lnTo>
                  <a:pt x="6144" y="24"/>
                </a:lnTo>
                <a:cubicBezTo>
                  <a:pt x="6097" y="8"/>
                  <a:pt x="6049" y="0"/>
                  <a:pt x="59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75" name="Google Shape;1004;g30332b4311d_0_5320">
            <a:extLst>
              <a:ext uri="{FF2B5EF4-FFF2-40B4-BE49-F238E27FC236}">
                <a16:creationId xmlns:a16="http://schemas.microsoft.com/office/drawing/2014/main" id="{FE2CFD93-8B77-4E32-B094-60A092BB2D4F}"/>
              </a:ext>
            </a:extLst>
          </p:cNvPr>
          <p:cNvSpPr/>
          <p:nvPr/>
        </p:nvSpPr>
        <p:spPr>
          <a:xfrm>
            <a:off x="1422664" y="3436804"/>
            <a:ext cx="349437" cy="352052"/>
          </a:xfrm>
          <a:custGeom>
            <a:avLst/>
            <a:gdLst/>
            <a:ahLst/>
            <a:cxnLst/>
            <a:rect l="l" t="t" r="r" b="b"/>
            <a:pathLst>
              <a:path w="12697" h="12792" extrusionOk="0">
                <a:moveTo>
                  <a:pt x="7310" y="3435"/>
                </a:moveTo>
                <a:cubicBezTo>
                  <a:pt x="7404" y="3435"/>
                  <a:pt x="7467" y="3498"/>
                  <a:pt x="7436" y="3624"/>
                </a:cubicBezTo>
                <a:cubicBezTo>
                  <a:pt x="7310" y="3939"/>
                  <a:pt x="7247" y="4223"/>
                  <a:pt x="7215" y="4538"/>
                </a:cubicBezTo>
                <a:lnTo>
                  <a:pt x="5419" y="4538"/>
                </a:lnTo>
                <a:cubicBezTo>
                  <a:pt x="5388" y="4223"/>
                  <a:pt x="5293" y="3908"/>
                  <a:pt x="5199" y="3624"/>
                </a:cubicBezTo>
                <a:cubicBezTo>
                  <a:pt x="5167" y="3498"/>
                  <a:pt x="5230" y="3435"/>
                  <a:pt x="5325" y="3435"/>
                </a:cubicBezTo>
                <a:close/>
                <a:moveTo>
                  <a:pt x="7121" y="5357"/>
                </a:moveTo>
                <a:cubicBezTo>
                  <a:pt x="7089" y="6428"/>
                  <a:pt x="7310" y="7436"/>
                  <a:pt x="7845" y="8381"/>
                </a:cubicBezTo>
                <a:lnTo>
                  <a:pt x="8003" y="8665"/>
                </a:lnTo>
                <a:lnTo>
                  <a:pt x="4726" y="8665"/>
                </a:lnTo>
                <a:lnTo>
                  <a:pt x="4852" y="8381"/>
                </a:lnTo>
                <a:cubicBezTo>
                  <a:pt x="5356" y="7436"/>
                  <a:pt x="5577" y="6396"/>
                  <a:pt x="5545" y="5357"/>
                </a:cubicBezTo>
                <a:close/>
                <a:moveTo>
                  <a:pt x="8381" y="9484"/>
                </a:moveTo>
                <a:cubicBezTo>
                  <a:pt x="8633" y="9484"/>
                  <a:pt x="8790" y="9704"/>
                  <a:pt x="8790" y="9925"/>
                </a:cubicBezTo>
                <a:lnTo>
                  <a:pt x="8790" y="10335"/>
                </a:lnTo>
                <a:lnTo>
                  <a:pt x="3813" y="10335"/>
                </a:lnTo>
                <a:lnTo>
                  <a:pt x="3813" y="9925"/>
                </a:lnTo>
                <a:lnTo>
                  <a:pt x="3844" y="9925"/>
                </a:lnTo>
                <a:cubicBezTo>
                  <a:pt x="3844" y="9704"/>
                  <a:pt x="4065" y="9484"/>
                  <a:pt x="4254" y="9484"/>
                </a:cubicBezTo>
                <a:close/>
                <a:moveTo>
                  <a:pt x="9200" y="11154"/>
                </a:moveTo>
                <a:cubicBezTo>
                  <a:pt x="9452" y="11154"/>
                  <a:pt x="9609" y="11343"/>
                  <a:pt x="9609" y="11595"/>
                </a:cubicBezTo>
                <a:lnTo>
                  <a:pt x="9609" y="12004"/>
                </a:lnTo>
                <a:lnTo>
                  <a:pt x="2993" y="12004"/>
                </a:lnTo>
                <a:lnTo>
                  <a:pt x="2993" y="11595"/>
                </a:lnTo>
                <a:lnTo>
                  <a:pt x="3025" y="11595"/>
                </a:lnTo>
                <a:cubicBezTo>
                  <a:pt x="3025" y="11343"/>
                  <a:pt x="3214" y="11154"/>
                  <a:pt x="3435" y="11154"/>
                </a:cubicBezTo>
                <a:close/>
                <a:moveTo>
                  <a:pt x="6333" y="1"/>
                </a:moveTo>
                <a:cubicBezTo>
                  <a:pt x="6144" y="1"/>
                  <a:pt x="5955" y="190"/>
                  <a:pt x="5955" y="442"/>
                </a:cubicBezTo>
                <a:lnTo>
                  <a:pt x="5955" y="883"/>
                </a:lnTo>
                <a:lnTo>
                  <a:pt x="5514" y="883"/>
                </a:lnTo>
                <a:cubicBezTo>
                  <a:pt x="5262" y="883"/>
                  <a:pt x="5104" y="1072"/>
                  <a:pt x="5104" y="1261"/>
                </a:cubicBezTo>
                <a:cubicBezTo>
                  <a:pt x="5104" y="1513"/>
                  <a:pt x="5325" y="1702"/>
                  <a:pt x="5514" y="1702"/>
                </a:cubicBezTo>
                <a:lnTo>
                  <a:pt x="5955" y="1702"/>
                </a:lnTo>
                <a:lnTo>
                  <a:pt x="5955" y="2521"/>
                </a:lnTo>
                <a:lnTo>
                  <a:pt x="5356" y="2521"/>
                </a:lnTo>
                <a:cubicBezTo>
                  <a:pt x="4695" y="2521"/>
                  <a:pt x="4222" y="3183"/>
                  <a:pt x="4443" y="3813"/>
                </a:cubicBezTo>
                <a:cubicBezTo>
                  <a:pt x="4537" y="4034"/>
                  <a:pt x="4569" y="4254"/>
                  <a:pt x="4632" y="4443"/>
                </a:cubicBezTo>
                <a:lnTo>
                  <a:pt x="4285" y="4443"/>
                </a:lnTo>
                <a:cubicBezTo>
                  <a:pt x="4065" y="4443"/>
                  <a:pt x="3907" y="4664"/>
                  <a:pt x="3907" y="4884"/>
                </a:cubicBezTo>
                <a:cubicBezTo>
                  <a:pt x="3907" y="5136"/>
                  <a:pt x="4096" y="5325"/>
                  <a:pt x="4285" y="5325"/>
                </a:cubicBezTo>
                <a:lnTo>
                  <a:pt x="4726" y="5325"/>
                </a:lnTo>
                <a:cubicBezTo>
                  <a:pt x="4821" y="6901"/>
                  <a:pt x="4191" y="7846"/>
                  <a:pt x="3718" y="8791"/>
                </a:cubicBezTo>
                <a:cubicBezTo>
                  <a:pt x="3308" y="8980"/>
                  <a:pt x="3025" y="9421"/>
                  <a:pt x="3025" y="9893"/>
                </a:cubicBezTo>
                <a:lnTo>
                  <a:pt x="3025" y="10366"/>
                </a:lnTo>
                <a:cubicBezTo>
                  <a:pt x="2552" y="10524"/>
                  <a:pt x="2206" y="10996"/>
                  <a:pt x="2206" y="11532"/>
                </a:cubicBezTo>
                <a:lnTo>
                  <a:pt x="2206" y="11973"/>
                </a:lnTo>
                <a:lnTo>
                  <a:pt x="442" y="11973"/>
                </a:lnTo>
                <a:cubicBezTo>
                  <a:pt x="189" y="11973"/>
                  <a:pt x="0" y="12162"/>
                  <a:pt x="0" y="12382"/>
                </a:cubicBezTo>
                <a:cubicBezTo>
                  <a:pt x="0" y="12603"/>
                  <a:pt x="158" y="12792"/>
                  <a:pt x="379" y="12792"/>
                </a:cubicBezTo>
                <a:lnTo>
                  <a:pt x="12256" y="12792"/>
                </a:lnTo>
                <a:cubicBezTo>
                  <a:pt x="12476" y="12792"/>
                  <a:pt x="12697" y="12603"/>
                  <a:pt x="12697" y="12382"/>
                </a:cubicBezTo>
                <a:cubicBezTo>
                  <a:pt x="12697" y="12130"/>
                  <a:pt x="12476" y="11973"/>
                  <a:pt x="12256" y="11973"/>
                </a:cubicBezTo>
                <a:lnTo>
                  <a:pt x="10460" y="11973"/>
                </a:lnTo>
                <a:lnTo>
                  <a:pt x="10460" y="11532"/>
                </a:lnTo>
                <a:cubicBezTo>
                  <a:pt x="10460" y="10996"/>
                  <a:pt x="10114" y="10555"/>
                  <a:pt x="9641" y="10366"/>
                </a:cubicBezTo>
                <a:lnTo>
                  <a:pt x="9641" y="9893"/>
                </a:lnTo>
                <a:cubicBezTo>
                  <a:pt x="9641" y="9421"/>
                  <a:pt x="9357" y="8980"/>
                  <a:pt x="8979" y="8791"/>
                </a:cubicBezTo>
                <a:cubicBezTo>
                  <a:pt x="8507" y="7877"/>
                  <a:pt x="7877" y="6932"/>
                  <a:pt x="7940" y="5325"/>
                </a:cubicBezTo>
                <a:lnTo>
                  <a:pt x="8381" y="5325"/>
                </a:lnTo>
                <a:cubicBezTo>
                  <a:pt x="8633" y="5325"/>
                  <a:pt x="8790" y="5136"/>
                  <a:pt x="8790" y="4884"/>
                </a:cubicBezTo>
                <a:cubicBezTo>
                  <a:pt x="8790" y="4664"/>
                  <a:pt x="8570" y="4443"/>
                  <a:pt x="8381" y="4443"/>
                </a:cubicBezTo>
                <a:lnTo>
                  <a:pt x="8034" y="4443"/>
                </a:lnTo>
                <a:cubicBezTo>
                  <a:pt x="8066" y="4254"/>
                  <a:pt x="8160" y="4034"/>
                  <a:pt x="8223" y="3813"/>
                </a:cubicBezTo>
                <a:cubicBezTo>
                  <a:pt x="8475" y="3183"/>
                  <a:pt x="8003" y="2521"/>
                  <a:pt x="7310" y="2521"/>
                </a:cubicBezTo>
                <a:lnTo>
                  <a:pt x="6743" y="2521"/>
                </a:lnTo>
                <a:lnTo>
                  <a:pt x="6743" y="1702"/>
                </a:lnTo>
                <a:lnTo>
                  <a:pt x="7184" y="1702"/>
                </a:lnTo>
                <a:cubicBezTo>
                  <a:pt x="7404" y="1702"/>
                  <a:pt x="7562" y="1513"/>
                  <a:pt x="7562" y="1261"/>
                </a:cubicBezTo>
                <a:cubicBezTo>
                  <a:pt x="7562" y="1041"/>
                  <a:pt x="7373" y="883"/>
                  <a:pt x="7184" y="883"/>
                </a:cubicBezTo>
                <a:lnTo>
                  <a:pt x="6743" y="883"/>
                </a:lnTo>
                <a:lnTo>
                  <a:pt x="6743" y="442"/>
                </a:lnTo>
                <a:cubicBezTo>
                  <a:pt x="6743" y="190"/>
                  <a:pt x="6522" y="1"/>
                  <a:pt x="6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76" name="Google Shape;74;g30332b4311d_0_4416">
            <a:extLst>
              <a:ext uri="{FF2B5EF4-FFF2-40B4-BE49-F238E27FC236}">
                <a16:creationId xmlns:a16="http://schemas.microsoft.com/office/drawing/2014/main" id="{65226D6D-A005-D6C6-C6C5-B0F18BD41700}"/>
              </a:ext>
            </a:extLst>
          </p:cNvPr>
          <p:cNvGrpSpPr/>
          <p:nvPr/>
        </p:nvGrpSpPr>
        <p:grpSpPr>
          <a:xfrm>
            <a:off x="1418078" y="4821210"/>
            <a:ext cx="332587" cy="330827"/>
            <a:chOff x="1412450" y="1954475"/>
            <a:chExt cx="297750" cy="296175"/>
          </a:xfrm>
        </p:grpSpPr>
        <p:sp>
          <p:nvSpPr>
            <p:cNvPr id="77" name="Google Shape;75;g30332b4311d_0_4416">
              <a:extLst>
                <a:ext uri="{FF2B5EF4-FFF2-40B4-BE49-F238E27FC236}">
                  <a16:creationId xmlns:a16="http://schemas.microsoft.com/office/drawing/2014/main" id="{CC3E4028-5574-23EB-1406-DA650E11ED57}"/>
                </a:ext>
              </a:extLst>
            </p:cNvPr>
            <p:cNvSpPr/>
            <p:nvPr/>
          </p:nvSpPr>
          <p:spPr>
            <a:xfrm>
              <a:off x="1483350" y="2023800"/>
              <a:ext cx="155975" cy="155975"/>
            </a:xfrm>
            <a:custGeom>
              <a:avLst/>
              <a:gdLst/>
              <a:ahLst/>
              <a:cxnLst/>
              <a:rect l="l" t="t" r="r" b="b"/>
              <a:pathLst>
                <a:path w="6239" h="6239" extrusionOk="0">
                  <a:moveTo>
                    <a:pt x="3119" y="2079"/>
                  </a:moveTo>
                  <a:cubicBezTo>
                    <a:pt x="3529" y="2079"/>
                    <a:pt x="3844" y="2395"/>
                    <a:pt x="3844" y="2773"/>
                  </a:cubicBezTo>
                  <a:cubicBezTo>
                    <a:pt x="3844" y="3182"/>
                    <a:pt x="3529" y="3497"/>
                    <a:pt x="3119" y="3497"/>
                  </a:cubicBezTo>
                  <a:cubicBezTo>
                    <a:pt x="2741" y="3497"/>
                    <a:pt x="2426" y="3182"/>
                    <a:pt x="2426" y="2773"/>
                  </a:cubicBezTo>
                  <a:cubicBezTo>
                    <a:pt x="2426" y="2395"/>
                    <a:pt x="2741" y="2079"/>
                    <a:pt x="3119" y="2079"/>
                  </a:cubicBezTo>
                  <a:close/>
                  <a:moveTo>
                    <a:pt x="3119" y="725"/>
                  </a:moveTo>
                  <a:cubicBezTo>
                    <a:pt x="4474" y="725"/>
                    <a:pt x="5577" y="1827"/>
                    <a:pt x="5577" y="3182"/>
                  </a:cubicBezTo>
                  <a:cubicBezTo>
                    <a:pt x="5577" y="3686"/>
                    <a:pt x="5388" y="4159"/>
                    <a:pt x="5136" y="4537"/>
                  </a:cubicBezTo>
                  <a:cubicBezTo>
                    <a:pt x="4884" y="4190"/>
                    <a:pt x="4537" y="3907"/>
                    <a:pt x="4191" y="3718"/>
                  </a:cubicBezTo>
                  <a:cubicBezTo>
                    <a:pt x="4411" y="3497"/>
                    <a:pt x="4537" y="3182"/>
                    <a:pt x="4537" y="2804"/>
                  </a:cubicBezTo>
                  <a:cubicBezTo>
                    <a:pt x="4537" y="2079"/>
                    <a:pt x="3907" y="1449"/>
                    <a:pt x="3151" y="1449"/>
                  </a:cubicBezTo>
                  <a:cubicBezTo>
                    <a:pt x="2426" y="1449"/>
                    <a:pt x="1796" y="2079"/>
                    <a:pt x="1796" y="2804"/>
                  </a:cubicBezTo>
                  <a:cubicBezTo>
                    <a:pt x="1796" y="3182"/>
                    <a:pt x="1891" y="3497"/>
                    <a:pt x="2143" y="3718"/>
                  </a:cubicBezTo>
                  <a:cubicBezTo>
                    <a:pt x="1733" y="3907"/>
                    <a:pt x="1418" y="4190"/>
                    <a:pt x="1198" y="4537"/>
                  </a:cubicBezTo>
                  <a:cubicBezTo>
                    <a:pt x="914" y="4159"/>
                    <a:pt x="756" y="3686"/>
                    <a:pt x="756" y="3182"/>
                  </a:cubicBezTo>
                  <a:cubicBezTo>
                    <a:pt x="662" y="1796"/>
                    <a:pt x="1796" y="725"/>
                    <a:pt x="3119" y="725"/>
                  </a:cubicBezTo>
                  <a:close/>
                  <a:moveTo>
                    <a:pt x="3119" y="4190"/>
                  </a:moveTo>
                  <a:cubicBezTo>
                    <a:pt x="3749" y="4190"/>
                    <a:pt x="4317" y="4505"/>
                    <a:pt x="4632" y="5041"/>
                  </a:cubicBezTo>
                  <a:cubicBezTo>
                    <a:pt x="4222" y="5387"/>
                    <a:pt x="3686" y="5577"/>
                    <a:pt x="3119" y="5577"/>
                  </a:cubicBezTo>
                  <a:cubicBezTo>
                    <a:pt x="2584" y="5577"/>
                    <a:pt x="2017" y="5387"/>
                    <a:pt x="1639" y="5041"/>
                  </a:cubicBezTo>
                  <a:cubicBezTo>
                    <a:pt x="1954" y="4505"/>
                    <a:pt x="2489" y="4190"/>
                    <a:pt x="3119" y="4190"/>
                  </a:cubicBezTo>
                  <a:close/>
                  <a:moveTo>
                    <a:pt x="3119" y="0"/>
                  </a:moveTo>
                  <a:cubicBezTo>
                    <a:pt x="1387" y="0"/>
                    <a:pt x="0" y="1418"/>
                    <a:pt x="0" y="3119"/>
                  </a:cubicBezTo>
                  <a:cubicBezTo>
                    <a:pt x="0" y="4852"/>
                    <a:pt x="1387" y="6238"/>
                    <a:pt x="3119" y="6238"/>
                  </a:cubicBezTo>
                  <a:cubicBezTo>
                    <a:pt x="4852" y="6238"/>
                    <a:pt x="6238" y="4820"/>
                    <a:pt x="6238" y="3119"/>
                  </a:cubicBezTo>
                  <a:cubicBezTo>
                    <a:pt x="6238" y="1386"/>
                    <a:pt x="4821" y="0"/>
                    <a:pt x="3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78" name="Google Shape;76;g30332b4311d_0_4416">
              <a:extLst>
                <a:ext uri="{FF2B5EF4-FFF2-40B4-BE49-F238E27FC236}">
                  <a16:creationId xmlns:a16="http://schemas.microsoft.com/office/drawing/2014/main" id="{A5E79226-0C43-BBF4-D9EC-700B67C84E15}"/>
                </a:ext>
              </a:extLst>
            </p:cNvPr>
            <p:cNvSpPr/>
            <p:nvPr/>
          </p:nvSpPr>
          <p:spPr>
            <a:xfrm>
              <a:off x="1412450" y="1954475"/>
              <a:ext cx="297750" cy="296175"/>
            </a:xfrm>
            <a:custGeom>
              <a:avLst/>
              <a:gdLst/>
              <a:ahLst/>
              <a:cxnLst/>
              <a:rect l="l" t="t" r="r" b="b"/>
              <a:pathLst>
                <a:path w="11910" h="11847" extrusionOk="0">
                  <a:moveTo>
                    <a:pt x="6365" y="662"/>
                  </a:moveTo>
                  <a:lnTo>
                    <a:pt x="6522" y="1513"/>
                  </a:lnTo>
                  <a:cubicBezTo>
                    <a:pt x="6554" y="1702"/>
                    <a:pt x="6617" y="1765"/>
                    <a:pt x="6774" y="1797"/>
                  </a:cubicBezTo>
                  <a:cubicBezTo>
                    <a:pt x="7342" y="1923"/>
                    <a:pt x="7814" y="2112"/>
                    <a:pt x="8287" y="2427"/>
                  </a:cubicBezTo>
                  <a:cubicBezTo>
                    <a:pt x="8350" y="2474"/>
                    <a:pt x="8421" y="2498"/>
                    <a:pt x="8488" y="2498"/>
                  </a:cubicBezTo>
                  <a:cubicBezTo>
                    <a:pt x="8554" y="2498"/>
                    <a:pt x="8618" y="2474"/>
                    <a:pt x="8665" y="2427"/>
                  </a:cubicBezTo>
                  <a:lnTo>
                    <a:pt x="9389" y="1923"/>
                  </a:lnTo>
                  <a:lnTo>
                    <a:pt x="9925" y="2490"/>
                  </a:lnTo>
                  <a:lnTo>
                    <a:pt x="9421" y="3183"/>
                  </a:lnTo>
                  <a:cubicBezTo>
                    <a:pt x="9358" y="3309"/>
                    <a:pt x="9358" y="3466"/>
                    <a:pt x="9421" y="3592"/>
                  </a:cubicBezTo>
                  <a:cubicBezTo>
                    <a:pt x="9736" y="4065"/>
                    <a:pt x="9925" y="4537"/>
                    <a:pt x="10051" y="5073"/>
                  </a:cubicBezTo>
                  <a:cubicBezTo>
                    <a:pt x="10082" y="5231"/>
                    <a:pt x="10209" y="5294"/>
                    <a:pt x="10335" y="5357"/>
                  </a:cubicBezTo>
                  <a:lnTo>
                    <a:pt x="11185" y="5514"/>
                  </a:lnTo>
                  <a:lnTo>
                    <a:pt x="11185" y="6302"/>
                  </a:lnTo>
                  <a:lnTo>
                    <a:pt x="10335" y="6459"/>
                  </a:lnTo>
                  <a:cubicBezTo>
                    <a:pt x="10177" y="6491"/>
                    <a:pt x="10082" y="6585"/>
                    <a:pt x="10051" y="6743"/>
                  </a:cubicBezTo>
                  <a:cubicBezTo>
                    <a:pt x="9925" y="7278"/>
                    <a:pt x="9736" y="7751"/>
                    <a:pt x="9421" y="8224"/>
                  </a:cubicBezTo>
                  <a:cubicBezTo>
                    <a:pt x="9358" y="8350"/>
                    <a:pt x="9358" y="8507"/>
                    <a:pt x="9421" y="8633"/>
                  </a:cubicBezTo>
                  <a:lnTo>
                    <a:pt x="9925" y="9326"/>
                  </a:lnTo>
                  <a:lnTo>
                    <a:pt x="9389" y="9893"/>
                  </a:lnTo>
                  <a:lnTo>
                    <a:pt x="8665" y="9358"/>
                  </a:lnTo>
                  <a:cubicBezTo>
                    <a:pt x="8618" y="9326"/>
                    <a:pt x="8554" y="9310"/>
                    <a:pt x="8488" y="9310"/>
                  </a:cubicBezTo>
                  <a:cubicBezTo>
                    <a:pt x="8421" y="9310"/>
                    <a:pt x="8350" y="9326"/>
                    <a:pt x="8287" y="9358"/>
                  </a:cubicBezTo>
                  <a:cubicBezTo>
                    <a:pt x="7814" y="9673"/>
                    <a:pt x="7342" y="9893"/>
                    <a:pt x="6774" y="9988"/>
                  </a:cubicBezTo>
                  <a:cubicBezTo>
                    <a:pt x="6617" y="10051"/>
                    <a:pt x="6554" y="10145"/>
                    <a:pt x="6522" y="10271"/>
                  </a:cubicBezTo>
                  <a:lnTo>
                    <a:pt x="6365" y="11153"/>
                  </a:lnTo>
                  <a:lnTo>
                    <a:pt x="5577" y="11153"/>
                  </a:lnTo>
                  <a:lnTo>
                    <a:pt x="5420" y="10271"/>
                  </a:lnTo>
                  <a:cubicBezTo>
                    <a:pt x="5357" y="10114"/>
                    <a:pt x="5294" y="10051"/>
                    <a:pt x="5136" y="9988"/>
                  </a:cubicBezTo>
                  <a:cubicBezTo>
                    <a:pt x="4569" y="9893"/>
                    <a:pt x="4097" y="9673"/>
                    <a:pt x="3624" y="9358"/>
                  </a:cubicBezTo>
                  <a:cubicBezTo>
                    <a:pt x="3561" y="9326"/>
                    <a:pt x="3498" y="9310"/>
                    <a:pt x="3435" y="9310"/>
                  </a:cubicBezTo>
                  <a:cubicBezTo>
                    <a:pt x="3372" y="9310"/>
                    <a:pt x="3309" y="9326"/>
                    <a:pt x="3246" y="9358"/>
                  </a:cubicBezTo>
                  <a:lnTo>
                    <a:pt x="2521" y="9893"/>
                  </a:lnTo>
                  <a:lnTo>
                    <a:pt x="1986" y="9326"/>
                  </a:lnTo>
                  <a:lnTo>
                    <a:pt x="2490" y="8633"/>
                  </a:lnTo>
                  <a:cubicBezTo>
                    <a:pt x="2584" y="8507"/>
                    <a:pt x="2584" y="8350"/>
                    <a:pt x="2490" y="8224"/>
                  </a:cubicBezTo>
                  <a:cubicBezTo>
                    <a:pt x="2175" y="7751"/>
                    <a:pt x="1986" y="7278"/>
                    <a:pt x="1860" y="6743"/>
                  </a:cubicBezTo>
                  <a:cubicBezTo>
                    <a:pt x="1828" y="6585"/>
                    <a:pt x="1702" y="6491"/>
                    <a:pt x="1576" y="6459"/>
                  </a:cubicBezTo>
                  <a:lnTo>
                    <a:pt x="726" y="6302"/>
                  </a:lnTo>
                  <a:lnTo>
                    <a:pt x="726" y="5514"/>
                  </a:lnTo>
                  <a:lnTo>
                    <a:pt x="1576" y="5357"/>
                  </a:lnTo>
                  <a:cubicBezTo>
                    <a:pt x="1734" y="5325"/>
                    <a:pt x="1828" y="5231"/>
                    <a:pt x="1860" y="5073"/>
                  </a:cubicBezTo>
                  <a:cubicBezTo>
                    <a:pt x="1986" y="4506"/>
                    <a:pt x="2175" y="4065"/>
                    <a:pt x="2490" y="3592"/>
                  </a:cubicBezTo>
                  <a:cubicBezTo>
                    <a:pt x="2584" y="3466"/>
                    <a:pt x="2584" y="3309"/>
                    <a:pt x="2490" y="3183"/>
                  </a:cubicBezTo>
                  <a:lnTo>
                    <a:pt x="1986" y="2490"/>
                  </a:lnTo>
                  <a:lnTo>
                    <a:pt x="2521" y="1923"/>
                  </a:lnTo>
                  <a:lnTo>
                    <a:pt x="3246" y="2427"/>
                  </a:lnTo>
                  <a:cubicBezTo>
                    <a:pt x="3309" y="2474"/>
                    <a:pt x="3372" y="2498"/>
                    <a:pt x="3435" y="2498"/>
                  </a:cubicBezTo>
                  <a:cubicBezTo>
                    <a:pt x="3498" y="2498"/>
                    <a:pt x="3561" y="2474"/>
                    <a:pt x="3624" y="2427"/>
                  </a:cubicBezTo>
                  <a:cubicBezTo>
                    <a:pt x="4097" y="2112"/>
                    <a:pt x="4569" y="1923"/>
                    <a:pt x="5136" y="1797"/>
                  </a:cubicBezTo>
                  <a:cubicBezTo>
                    <a:pt x="5294" y="1765"/>
                    <a:pt x="5357" y="1639"/>
                    <a:pt x="5420" y="1513"/>
                  </a:cubicBezTo>
                  <a:lnTo>
                    <a:pt x="5577" y="662"/>
                  </a:lnTo>
                  <a:close/>
                  <a:moveTo>
                    <a:pt x="5262" y="1"/>
                  </a:moveTo>
                  <a:cubicBezTo>
                    <a:pt x="5073" y="1"/>
                    <a:pt x="4916" y="127"/>
                    <a:pt x="4884" y="284"/>
                  </a:cubicBezTo>
                  <a:lnTo>
                    <a:pt x="4727" y="1166"/>
                  </a:lnTo>
                  <a:cubicBezTo>
                    <a:pt x="4254" y="1292"/>
                    <a:pt x="3813" y="1481"/>
                    <a:pt x="3435" y="1734"/>
                  </a:cubicBezTo>
                  <a:lnTo>
                    <a:pt x="2679" y="1229"/>
                  </a:lnTo>
                  <a:cubicBezTo>
                    <a:pt x="2610" y="1174"/>
                    <a:pt x="2541" y="1149"/>
                    <a:pt x="2474" y="1149"/>
                  </a:cubicBezTo>
                  <a:cubicBezTo>
                    <a:pt x="2389" y="1149"/>
                    <a:pt x="2309" y="1190"/>
                    <a:pt x="2238" y="1261"/>
                  </a:cubicBezTo>
                  <a:lnTo>
                    <a:pt x="1261" y="2238"/>
                  </a:lnTo>
                  <a:cubicBezTo>
                    <a:pt x="1135" y="2364"/>
                    <a:pt x="1135" y="2553"/>
                    <a:pt x="1230" y="2679"/>
                  </a:cubicBezTo>
                  <a:lnTo>
                    <a:pt x="1734" y="3435"/>
                  </a:lnTo>
                  <a:cubicBezTo>
                    <a:pt x="1513" y="3813"/>
                    <a:pt x="1324" y="4254"/>
                    <a:pt x="1198" y="4726"/>
                  </a:cubicBezTo>
                  <a:lnTo>
                    <a:pt x="284" y="4884"/>
                  </a:lnTo>
                  <a:cubicBezTo>
                    <a:pt x="127" y="4915"/>
                    <a:pt x="1" y="5042"/>
                    <a:pt x="1" y="5231"/>
                  </a:cubicBezTo>
                  <a:lnTo>
                    <a:pt x="1" y="6617"/>
                  </a:lnTo>
                  <a:cubicBezTo>
                    <a:pt x="64" y="6774"/>
                    <a:pt x="158" y="6932"/>
                    <a:pt x="316" y="6963"/>
                  </a:cubicBezTo>
                  <a:lnTo>
                    <a:pt x="1230" y="7121"/>
                  </a:lnTo>
                  <a:cubicBezTo>
                    <a:pt x="1356" y="7593"/>
                    <a:pt x="1545" y="8034"/>
                    <a:pt x="1797" y="8413"/>
                  </a:cubicBezTo>
                  <a:lnTo>
                    <a:pt x="1261" y="9169"/>
                  </a:lnTo>
                  <a:cubicBezTo>
                    <a:pt x="1167" y="9295"/>
                    <a:pt x="1198" y="9484"/>
                    <a:pt x="1324" y="9610"/>
                  </a:cubicBezTo>
                  <a:lnTo>
                    <a:pt x="2301" y="10586"/>
                  </a:lnTo>
                  <a:cubicBezTo>
                    <a:pt x="2368" y="10654"/>
                    <a:pt x="2454" y="10685"/>
                    <a:pt x="2533" y="10685"/>
                  </a:cubicBezTo>
                  <a:cubicBezTo>
                    <a:pt x="2602" y="10685"/>
                    <a:pt x="2666" y="10662"/>
                    <a:pt x="2710" y="10618"/>
                  </a:cubicBezTo>
                  <a:lnTo>
                    <a:pt x="3466" y="10114"/>
                  </a:lnTo>
                  <a:cubicBezTo>
                    <a:pt x="3876" y="10366"/>
                    <a:pt x="4286" y="10555"/>
                    <a:pt x="4790" y="10681"/>
                  </a:cubicBezTo>
                  <a:lnTo>
                    <a:pt x="4947" y="11563"/>
                  </a:lnTo>
                  <a:cubicBezTo>
                    <a:pt x="4979" y="11721"/>
                    <a:pt x="5105" y="11847"/>
                    <a:pt x="5294" y="11847"/>
                  </a:cubicBezTo>
                  <a:lnTo>
                    <a:pt x="6680" y="11847"/>
                  </a:lnTo>
                  <a:cubicBezTo>
                    <a:pt x="6837" y="11847"/>
                    <a:pt x="6995" y="11721"/>
                    <a:pt x="7027" y="11563"/>
                  </a:cubicBezTo>
                  <a:lnTo>
                    <a:pt x="7184" y="10681"/>
                  </a:lnTo>
                  <a:cubicBezTo>
                    <a:pt x="7657" y="10555"/>
                    <a:pt x="8098" y="10366"/>
                    <a:pt x="8476" y="10114"/>
                  </a:cubicBezTo>
                  <a:lnTo>
                    <a:pt x="9232" y="10618"/>
                  </a:lnTo>
                  <a:cubicBezTo>
                    <a:pt x="9301" y="10673"/>
                    <a:pt x="9370" y="10698"/>
                    <a:pt x="9436" y="10698"/>
                  </a:cubicBezTo>
                  <a:cubicBezTo>
                    <a:pt x="9521" y="10698"/>
                    <a:pt x="9602" y="10657"/>
                    <a:pt x="9673" y="10586"/>
                  </a:cubicBezTo>
                  <a:lnTo>
                    <a:pt x="10650" y="9610"/>
                  </a:lnTo>
                  <a:cubicBezTo>
                    <a:pt x="10776" y="9484"/>
                    <a:pt x="10776" y="9295"/>
                    <a:pt x="10681" y="9169"/>
                  </a:cubicBezTo>
                  <a:lnTo>
                    <a:pt x="10177" y="8413"/>
                  </a:lnTo>
                  <a:cubicBezTo>
                    <a:pt x="10398" y="8034"/>
                    <a:pt x="10618" y="7593"/>
                    <a:pt x="10713" y="7121"/>
                  </a:cubicBezTo>
                  <a:lnTo>
                    <a:pt x="11626" y="6963"/>
                  </a:lnTo>
                  <a:cubicBezTo>
                    <a:pt x="11784" y="6932"/>
                    <a:pt x="11910" y="6806"/>
                    <a:pt x="11910" y="6617"/>
                  </a:cubicBezTo>
                  <a:lnTo>
                    <a:pt x="11910" y="5231"/>
                  </a:lnTo>
                  <a:cubicBezTo>
                    <a:pt x="11910" y="5073"/>
                    <a:pt x="11784" y="4915"/>
                    <a:pt x="11626" y="4884"/>
                  </a:cubicBezTo>
                  <a:lnTo>
                    <a:pt x="10713" y="4726"/>
                  </a:lnTo>
                  <a:cubicBezTo>
                    <a:pt x="10618" y="4254"/>
                    <a:pt x="10398" y="3813"/>
                    <a:pt x="10177" y="3403"/>
                  </a:cubicBezTo>
                  <a:lnTo>
                    <a:pt x="10681" y="2679"/>
                  </a:lnTo>
                  <a:cubicBezTo>
                    <a:pt x="10807" y="2553"/>
                    <a:pt x="10776" y="2364"/>
                    <a:pt x="10650" y="2238"/>
                  </a:cubicBezTo>
                  <a:lnTo>
                    <a:pt x="9673" y="1261"/>
                  </a:lnTo>
                  <a:cubicBezTo>
                    <a:pt x="9605" y="1193"/>
                    <a:pt x="9520" y="1162"/>
                    <a:pt x="9435" y="1162"/>
                  </a:cubicBezTo>
                  <a:cubicBezTo>
                    <a:pt x="9362" y="1162"/>
                    <a:pt x="9290" y="1186"/>
                    <a:pt x="9232" y="1229"/>
                  </a:cubicBezTo>
                  <a:lnTo>
                    <a:pt x="8476" y="1734"/>
                  </a:lnTo>
                  <a:cubicBezTo>
                    <a:pt x="8098" y="1481"/>
                    <a:pt x="7657" y="1292"/>
                    <a:pt x="7184" y="1166"/>
                  </a:cubicBezTo>
                  <a:lnTo>
                    <a:pt x="6995" y="284"/>
                  </a:lnTo>
                  <a:cubicBezTo>
                    <a:pt x="6932" y="127"/>
                    <a:pt x="6837" y="1"/>
                    <a:pt x="66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234284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 y="600000"/>
            <a:ext cx="1043093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Supply Chain Optimization for Scaling Businesses</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18949" y="1466467"/>
            <a:ext cx="9473775" cy="4014383"/>
          </a:xfrm>
        </p:spPr>
        <p:txBody>
          <a:bodyPr/>
          <a:lstStyle/>
          <a:p>
            <a:pPr marL="0" indent="0" algn="just"/>
            <a:r>
              <a:rPr lang="en-US" dirty="0"/>
              <a:t>As small businesses grow, their supply chains must scale accordingly. Scaling requires adapting logistics, expanding the supplier network, and increasing production capacity while maintaining efficiency and quality.</a:t>
            </a:r>
          </a:p>
          <a:p>
            <a:pPr marL="0" indent="0" algn="just"/>
            <a:r>
              <a:rPr lang="en-US" b="1" dirty="0">
                <a:solidFill>
                  <a:srgbClr val="F2A72C"/>
                </a:solidFill>
              </a:rPr>
              <a:t>Strategies:</a:t>
            </a:r>
          </a:p>
          <a:p>
            <a:pPr marL="457200" indent="-457200" algn="just">
              <a:buFont typeface="+mj-lt"/>
              <a:buAutoNum type="arabicPeriod"/>
            </a:pPr>
            <a:r>
              <a:rPr lang="en-US" b="1" dirty="0"/>
              <a:t>Supplier Network Expansion: </a:t>
            </a:r>
            <a:r>
              <a:rPr lang="en-US" dirty="0"/>
              <a:t>Partner with additional suppliers to ensure raw materials can meet increased demand.</a:t>
            </a:r>
          </a:p>
          <a:p>
            <a:pPr marL="457200" indent="-457200" algn="just">
              <a:buFont typeface="+mj-lt"/>
              <a:buAutoNum type="arabicPeriod"/>
            </a:pPr>
            <a:r>
              <a:rPr lang="en-US" b="1" dirty="0"/>
              <a:t>Automation: </a:t>
            </a:r>
            <a:r>
              <a:rPr lang="en-US" dirty="0"/>
              <a:t>Implement automated systems for inventory management and logistics coordination.</a:t>
            </a:r>
          </a:p>
          <a:p>
            <a:pPr marL="457200" indent="-457200" algn="just">
              <a:buFont typeface="+mj-lt"/>
              <a:buAutoNum type="arabicPeriod"/>
            </a:pPr>
            <a:r>
              <a:rPr lang="en-US" b="1" dirty="0"/>
              <a:t>Third-Party Logistics (3PL): </a:t>
            </a:r>
            <a:r>
              <a:rPr lang="en-US" dirty="0"/>
              <a:t>Outsourcing logistics to </a:t>
            </a:r>
            <a:r>
              <a:rPr lang="en-US" dirty="0" err="1"/>
              <a:t>specialised</a:t>
            </a:r>
            <a:r>
              <a:rPr lang="en-US" dirty="0"/>
              <a:t> providers allows businesses to handle larger order volumes without investing heavily in infrastructure.</a:t>
            </a:r>
          </a:p>
        </p:txBody>
      </p:sp>
    </p:spTree>
    <p:extLst>
      <p:ext uri="{BB962C8B-B14F-4D97-AF65-F5344CB8AC3E}">
        <p14:creationId xmlns:p14="http://schemas.microsoft.com/office/powerpoint/2010/main" val="1331045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4356" y="1289355"/>
            <a:ext cx="10324222" cy="3849918"/>
          </a:xfrm>
        </p:spPr>
        <p:txBody>
          <a:bodyPr/>
          <a:lstStyle/>
          <a:p>
            <a:r>
              <a:rPr lang="en-US" b="1" dirty="0">
                <a:solidFill>
                  <a:srgbClr val="47B5C8"/>
                </a:solidFill>
              </a:rPr>
              <a:t>Knowledge</a:t>
            </a:r>
          </a:p>
          <a:p>
            <a:pPr marL="457200" indent="-457200">
              <a:buFont typeface="+mj-lt"/>
              <a:buAutoNum type="arabicPeriod"/>
            </a:pPr>
            <a:r>
              <a:rPr lang="en-US" b="1" dirty="0"/>
              <a:t>Operations Management: </a:t>
            </a:r>
            <a:r>
              <a:rPr lang="en-US" dirty="0"/>
              <a:t>Learners will understand the key components of operations management, including resource allocation, supply chain optimization, and quality control.</a:t>
            </a:r>
          </a:p>
          <a:p>
            <a:pPr marL="457200" indent="-457200">
              <a:buFont typeface="+mj-lt"/>
              <a:buAutoNum type="arabicPeriod"/>
            </a:pPr>
            <a:r>
              <a:rPr lang="en-US" b="1" dirty="0"/>
              <a:t>Supply Chain Management: </a:t>
            </a:r>
            <a:r>
              <a:rPr lang="en-US" dirty="0"/>
              <a:t>Participants will learn the principles of supply chain management, supplier selection, logistics, and risk mitigation strategies.</a:t>
            </a:r>
          </a:p>
          <a:p>
            <a:pPr marL="457200" indent="-457200">
              <a:buFont typeface="+mj-lt"/>
              <a:buAutoNum type="arabicPeriod"/>
            </a:pPr>
            <a:r>
              <a:rPr lang="en-US" b="1" dirty="0"/>
              <a:t>Budgeting and Cost Control: </a:t>
            </a:r>
            <a:r>
              <a:rPr lang="en-US" dirty="0"/>
              <a:t>Learners will gain a foundational understanding of budgeting, financial forecasting, and cost control techniques essential for operational efficiency.</a:t>
            </a:r>
          </a:p>
          <a:p>
            <a:pPr marL="457200" indent="-457200">
              <a:buFont typeface="+mj-lt"/>
              <a:buAutoNum type="arabicPeriod"/>
            </a:pPr>
            <a:r>
              <a:rPr lang="en-US" b="1" dirty="0"/>
              <a:t>Lean and Six Sigma: </a:t>
            </a:r>
            <a:r>
              <a:rPr lang="en-US" dirty="0"/>
              <a:t>Learners will become familiar with Lean and Six Sigma methodologies to identify and eliminate inefficiencies and improve process quality.</a:t>
            </a: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458573"/>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55712"/>
            <a:ext cx="9632553" cy="803654"/>
          </a:xfrm>
        </p:spPr>
        <p:txBody>
          <a:bodyPr/>
          <a:lstStyle/>
          <a:p>
            <a:r>
              <a:rPr lang="en-US" dirty="0">
                <a:solidFill>
                  <a:schemeClr val="bg1"/>
                </a:solidFill>
              </a:rPr>
              <a:t>Learning Outcomes  </a:t>
            </a:r>
          </a:p>
          <a:p>
            <a:endParaRPr lang="en-US" dirty="0"/>
          </a:p>
        </p:txBody>
      </p:sp>
    </p:spTree>
    <p:extLst>
      <p:ext uri="{BB962C8B-B14F-4D97-AF65-F5344CB8AC3E}">
        <p14:creationId xmlns:p14="http://schemas.microsoft.com/office/powerpoint/2010/main" val="20723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Child sitting on the road">
            <a:extLst>
              <a:ext uri="{FF2B5EF4-FFF2-40B4-BE49-F238E27FC236}">
                <a16:creationId xmlns:a16="http://schemas.microsoft.com/office/drawing/2014/main" id="{26EC4ECA-0EC1-7DBB-98F8-37CBFFC642E6}"/>
              </a:ext>
            </a:extLst>
          </p:cNvPr>
          <p:cNvPicPr>
            <a:picLocks noChangeAspect="1"/>
          </p:cNvPicPr>
          <p:nvPr/>
        </p:nvPicPr>
        <p:blipFill>
          <a:blip r:embed="rId2"/>
          <a:srcRect l="15035" r="15035"/>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98558"/>
            <a:ext cx="883176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260161"/>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Activity : Supply Chain Puzzle Game (1)</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94290" y="1540683"/>
            <a:ext cx="6139964"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200" dirty="0">
              <a:solidFill>
                <a:srgbClr val="333333"/>
              </a:solidFill>
            </a:endParaRPr>
          </a:p>
        </p:txBody>
      </p:sp>
      <p:sp>
        <p:nvSpPr>
          <p:cNvPr id="27" name="TextBox 26">
            <a:extLst>
              <a:ext uri="{FF2B5EF4-FFF2-40B4-BE49-F238E27FC236}">
                <a16:creationId xmlns:a16="http://schemas.microsoft.com/office/drawing/2014/main" id="{3E4662A0-FA4B-07B0-C336-F1394F34FD03}"/>
              </a:ext>
            </a:extLst>
          </p:cNvPr>
          <p:cNvSpPr txBox="1"/>
          <p:nvPr/>
        </p:nvSpPr>
        <p:spPr>
          <a:xfrm>
            <a:off x="294289" y="1230806"/>
            <a:ext cx="5972695" cy="4893647"/>
          </a:xfrm>
          <a:prstGeom prst="rect">
            <a:avLst/>
          </a:prstGeom>
          <a:noFill/>
        </p:spPr>
        <p:txBody>
          <a:bodyPr wrap="square">
            <a:spAutoFit/>
          </a:bodyPr>
          <a:lstStyle/>
          <a:p>
            <a:r>
              <a:rPr lang="en-US" sz="2400" b="1" dirty="0">
                <a:solidFill>
                  <a:srgbClr val="47B5C8"/>
                </a:solidFill>
              </a:rPr>
              <a:t>Preparation Phase: </a:t>
            </a:r>
          </a:p>
          <a:p>
            <a:pPr marL="719138" indent="-542925">
              <a:buFont typeface="+mj-lt"/>
              <a:buAutoNum type="arabicPeriod"/>
            </a:pPr>
            <a:r>
              <a:rPr lang="en-US" sz="2400" b="1" dirty="0">
                <a:solidFill>
                  <a:srgbClr val="595959"/>
                </a:solidFill>
              </a:rPr>
              <a:t>Suggest</a:t>
            </a:r>
            <a:r>
              <a:rPr lang="en-US" sz="2400" dirty="0">
                <a:solidFill>
                  <a:srgbClr val="595959"/>
                </a:solidFill>
              </a:rPr>
              <a:t> a scenario for a fictive or real business.</a:t>
            </a:r>
          </a:p>
          <a:p>
            <a:pPr marL="719138" indent="-542925">
              <a:buFont typeface="+mj-lt"/>
              <a:buAutoNum type="arabicPeriod"/>
            </a:pPr>
            <a:r>
              <a:rPr lang="en-US" sz="2400" b="1" dirty="0">
                <a:solidFill>
                  <a:srgbClr val="595959"/>
                </a:solidFill>
              </a:rPr>
              <a:t>Design</a:t>
            </a:r>
            <a:r>
              <a:rPr lang="en-US" sz="2400" dirty="0">
                <a:solidFill>
                  <a:srgbClr val="595959"/>
                </a:solidFill>
              </a:rPr>
              <a:t> multiple cards that contain variables related to the business’ Supply Chain, proposing different values to each of the variables (e.g., Supplier A is fast &amp; costly, Supplier B is slower but cheaper, Supplier C… </a:t>
            </a:r>
            <a:r>
              <a:rPr lang="en-US" sz="2400" i="1" dirty="0">
                <a:solidFill>
                  <a:srgbClr val="595959"/>
                </a:solidFill>
              </a:rPr>
              <a:t>Suggestions on following pages)</a:t>
            </a:r>
          </a:p>
          <a:p>
            <a:pPr marL="719138" indent="-542925">
              <a:buFont typeface="+mj-lt"/>
              <a:buAutoNum type="arabicPeriod"/>
            </a:pPr>
            <a:r>
              <a:rPr lang="en-US" sz="2400" b="1" dirty="0">
                <a:solidFill>
                  <a:srgbClr val="595959"/>
                </a:solidFill>
              </a:rPr>
              <a:t>Assign</a:t>
            </a:r>
            <a:r>
              <a:rPr lang="en-US" sz="2400" dirty="0">
                <a:solidFill>
                  <a:srgbClr val="595959"/>
                </a:solidFill>
              </a:rPr>
              <a:t> a score for each of the cards, based on potential customer satisfaction and value obtained from choices.</a:t>
            </a:r>
          </a:p>
        </p:txBody>
      </p:sp>
    </p:spTree>
    <p:extLst>
      <p:ext uri="{BB962C8B-B14F-4D97-AF65-F5344CB8AC3E}">
        <p14:creationId xmlns:p14="http://schemas.microsoft.com/office/powerpoint/2010/main" val="2950203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Child sitting on the road">
            <a:extLst>
              <a:ext uri="{FF2B5EF4-FFF2-40B4-BE49-F238E27FC236}">
                <a16:creationId xmlns:a16="http://schemas.microsoft.com/office/drawing/2014/main" id="{26EC4ECA-0EC1-7DBB-98F8-37CBFFC642E6}"/>
              </a:ext>
            </a:extLst>
          </p:cNvPr>
          <p:cNvPicPr>
            <a:picLocks noChangeAspect="1"/>
          </p:cNvPicPr>
          <p:nvPr/>
        </p:nvPicPr>
        <p:blipFill>
          <a:blip r:embed="rId2"/>
          <a:srcRect l="15035" r="15035"/>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281437"/>
            <a:ext cx="883176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443040"/>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Activity : Supply Chain Puzzle Game (2)</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94290" y="1540683"/>
            <a:ext cx="6139964"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200" dirty="0">
              <a:solidFill>
                <a:srgbClr val="333333"/>
              </a:solidFill>
            </a:endParaRPr>
          </a:p>
        </p:txBody>
      </p:sp>
      <p:sp>
        <p:nvSpPr>
          <p:cNvPr id="27" name="TextBox 26">
            <a:extLst>
              <a:ext uri="{FF2B5EF4-FFF2-40B4-BE49-F238E27FC236}">
                <a16:creationId xmlns:a16="http://schemas.microsoft.com/office/drawing/2014/main" id="{3E4662A0-FA4B-07B0-C336-F1394F34FD03}"/>
              </a:ext>
            </a:extLst>
          </p:cNvPr>
          <p:cNvSpPr txBox="1"/>
          <p:nvPr/>
        </p:nvSpPr>
        <p:spPr>
          <a:xfrm>
            <a:off x="289324" y="1352121"/>
            <a:ext cx="6144930" cy="4893647"/>
          </a:xfrm>
          <a:prstGeom prst="rect">
            <a:avLst/>
          </a:prstGeom>
          <a:noFill/>
        </p:spPr>
        <p:txBody>
          <a:bodyPr wrap="square">
            <a:spAutoFit/>
          </a:bodyPr>
          <a:lstStyle/>
          <a:p>
            <a:r>
              <a:rPr lang="en-US" sz="2400" b="1" dirty="0">
                <a:solidFill>
                  <a:srgbClr val="47B5C8"/>
                </a:solidFill>
              </a:rPr>
              <a:t>Playing the Game:</a:t>
            </a:r>
          </a:p>
          <a:p>
            <a:pPr marL="536575" lvl="1" indent="-360363">
              <a:buFont typeface="+mj-lt"/>
              <a:buAutoNum type="arabicPeriod"/>
            </a:pPr>
            <a:r>
              <a:rPr lang="en-US" sz="2400" b="1" dirty="0">
                <a:solidFill>
                  <a:srgbClr val="595959"/>
                </a:solidFill>
              </a:rPr>
              <a:t>Divide</a:t>
            </a:r>
            <a:r>
              <a:rPr lang="en-US" sz="2400" dirty="0">
                <a:solidFill>
                  <a:srgbClr val="595959"/>
                </a:solidFill>
              </a:rPr>
              <a:t> participants in two competing teams. Each round participants will get one move to consult and choose a variable card from each category.</a:t>
            </a:r>
          </a:p>
          <a:p>
            <a:pPr marL="536575" lvl="1" indent="-360363">
              <a:buFont typeface="+mj-lt"/>
              <a:buAutoNum type="arabicPeriod"/>
            </a:pPr>
            <a:r>
              <a:rPr lang="en-US" sz="2400" b="1" dirty="0">
                <a:solidFill>
                  <a:srgbClr val="595959"/>
                </a:solidFill>
              </a:rPr>
              <a:t>By the end of the game</a:t>
            </a:r>
            <a:r>
              <a:rPr lang="en-US" sz="2400" dirty="0">
                <a:solidFill>
                  <a:srgbClr val="595959"/>
                </a:solidFill>
              </a:rPr>
              <a:t>, winner is decided on total assigned scores and ratings from the back of the cards.</a:t>
            </a:r>
          </a:p>
          <a:p>
            <a:pPr marL="536575" lvl="1" indent="-360363">
              <a:buFont typeface="+mj-lt"/>
              <a:buAutoNum type="arabicPeriod"/>
            </a:pPr>
            <a:r>
              <a:rPr lang="en-US" sz="2400" b="1" dirty="0">
                <a:solidFill>
                  <a:srgbClr val="595959"/>
                </a:solidFill>
              </a:rPr>
              <a:t>Reflect: </a:t>
            </a:r>
            <a:r>
              <a:rPr lang="en-US" sz="2400" dirty="0">
                <a:solidFill>
                  <a:srgbClr val="595959"/>
                </a:solidFill>
              </a:rPr>
              <a:t>Define basic supply chain elements like sourcing and logistics / Practise budgeting and decision-making to </a:t>
            </a:r>
            <a:r>
              <a:rPr lang="en-US" sz="2400" dirty="0" err="1">
                <a:solidFill>
                  <a:srgbClr val="595959"/>
                </a:solidFill>
              </a:rPr>
              <a:t>optimise</a:t>
            </a:r>
            <a:r>
              <a:rPr lang="en-US" sz="2400" dirty="0">
                <a:solidFill>
                  <a:srgbClr val="595959"/>
                </a:solidFill>
              </a:rPr>
              <a:t> supply chain performance / </a:t>
            </a:r>
            <a:r>
              <a:rPr lang="en-US" sz="2400" dirty="0" err="1">
                <a:solidFill>
                  <a:srgbClr val="595959"/>
                </a:solidFill>
              </a:rPr>
              <a:t>Analyse</a:t>
            </a:r>
            <a:r>
              <a:rPr lang="en-US" sz="2400" dirty="0">
                <a:solidFill>
                  <a:srgbClr val="595959"/>
                </a:solidFill>
              </a:rPr>
              <a:t> the answers.</a:t>
            </a:r>
          </a:p>
        </p:txBody>
      </p:sp>
    </p:spTree>
    <p:extLst>
      <p:ext uri="{BB962C8B-B14F-4D97-AF65-F5344CB8AC3E}">
        <p14:creationId xmlns:p14="http://schemas.microsoft.com/office/powerpoint/2010/main" val="4288421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340431"/>
            <a:ext cx="998777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502034"/>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Supply Chain Puzzle Game – Card Suggestions</a:t>
            </a:r>
          </a:p>
        </p:txBody>
      </p:sp>
      <p:sp>
        <p:nvSpPr>
          <p:cNvPr id="27" name="TextBox 26">
            <a:extLst>
              <a:ext uri="{FF2B5EF4-FFF2-40B4-BE49-F238E27FC236}">
                <a16:creationId xmlns:a16="http://schemas.microsoft.com/office/drawing/2014/main" id="{3E4662A0-FA4B-07B0-C336-F1394F34FD03}"/>
              </a:ext>
            </a:extLst>
          </p:cNvPr>
          <p:cNvSpPr txBox="1"/>
          <p:nvPr/>
        </p:nvSpPr>
        <p:spPr>
          <a:xfrm>
            <a:off x="0" y="1472437"/>
            <a:ext cx="2062975" cy="4785926"/>
          </a:xfrm>
          <a:prstGeom prst="rect">
            <a:avLst/>
          </a:prstGeom>
          <a:noFill/>
        </p:spPr>
        <p:txBody>
          <a:bodyPr wrap="square">
            <a:spAutoFit/>
          </a:bodyPr>
          <a:lstStyle/>
          <a:p>
            <a:r>
              <a:rPr lang="en-US" sz="1400" b="1" dirty="0"/>
              <a:t>Supplier (6 Cards):</a:t>
            </a:r>
          </a:p>
          <a:p>
            <a:endParaRPr lang="en-US" sz="400" b="1" dirty="0"/>
          </a:p>
          <a:p>
            <a:r>
              <a:rPr lang="en-US" sz="1100" b="1" dirty="0">
                <a:solidFill>
                  <a:srgbClr val="333333"/>
                </a:solidFill>
              </a:rPr>
              <a:t>Local Artisan Supplier</a:t>
            </a:r>
          </a:p>
          <a:p>
            <a:r>
              <a:rPr lang="en-US" sz="1100" dirty="0">
                <a:solidFill>
                  <a:srgbClr val="333333"/>
                </a:solidFill>
              </a:rPr>
              <a:t>Cost: Medium | Speed: Fast | </a:t>
            </a:r>
          </a:p>
          <a:p>
            <a:r>
              <a:rPr lang="en-US" sz="1100" dirty="0">
                <a:solidFill>
                  <a:srgbClr val="333333"/>
                </a:solidFill>
              </a:rPr>
              <a:t>Quality: High</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Overseas Manufacturer</a:t>
            </a:r>
          </a:p>
          <a:p>
            <a:r>
              <a:rPr lang="en-US" sz="1100" dirty="0">
                <a:solidFill>
                  <a:srgbClr val="333333"/>
                </a:solidFill>
              </a:rPr>
              <a:t>Cost: Low | Speed: Slow | </a:t>
            </a:r>
          </a:p>
          <a:p>
            <a:r>
              <a:rPr lang="en-US" sz="1100" dirty="0">
                <a:solidFill>
                  <a:srgbClr val="333333"/>
                </a:solidFill>
              </a:rPr>
              <a:t>Quality: Medium</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Premium Materials Supplier</a:t>
            </a:r>
          </a:p>
          <a:p>
            <a:r>
              <a:rPr lang="en-US" sz="1100" dirty="0">
                <a:solidFill>
                  <a:srgbClr val="333333"/>
                </a:solidFill>
              </a:rPr>
              <a:t>Cost: High | Speed: Medium | </a:t>
            </a:r>
          </a:p>
          <a:p>
            <a:r>
              <a:rPr lang="en-US" sz="1100" dirty="0">
                <a:solidFill>
                  <a:srgbClr val="333333"/>
                </a:solidFill>
              </a:rPr>
              <a:t>Quality: V. High</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Bulk Supplier (Discount)</a:t>
            </a:r>
          </a:p>
          <a:p>
            <a:r>
              <a:rPr lang="en-US" sz="1100" dirty="0">
                <a:solidFill>
                  <a:srgbClr val="333333"/>
                </a:solidFill>
              </a:rPr>
              <a:t>Cost: V. Low | Speed: Medium | Quality: Low</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Recycled Materials Supplier</a:t>
            </a:r>
          </a:p>
          <a:p>
            <a:r>
              <a:rPr lang="en-US" sz="1100" dirty="0">
                <a:solidFill>
                  <a:srgbClr val="333333"/>
                </a:solidFill>
              </a:rPr>
              <a:t>Cost: Medium | Speed: Slow | Quality: Medium</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On-Demand</a:t>
            </a:r>
            <a:r>
              <a:rPr lang="en-US" sz="1100" dirty="0">
                <a:solidFill>
                  <a:srgbClr val="333333"/>
                </a:solidFill>
              </a:rPr>
              <a:t> Supplier</a:t>
            </a:r>
          </a:p>
          <a:p>
            <a:r>
              <a:rPr lang="en-US" sz="1100" dirty="0">
                <a:solidFill>
                  <a:srgbClr val="333333"/>
                </a:solidFill>
              </a:rPr>
              <a:t>Cost: High | Speed: Very Fast | Quality: High</a:t>
            </a:r>
          </a:p>
          <a:p>
            <a:r>
              <a:rPr lang="en-US" sz="1100" dirty="0">
                <a:solidFill>
                  <a:srgbClr val="333333"/>
                </a:solidFill>
              </a:rPr>
              <a:t>Rating: ★★★★☆</a:t>
            </a:r>
          </a:p>
        </p:txBody>
      </p:sp>
      <p:sp>
        <p:nvSpPr>
          <p:cNvPr id="14" name="TextBox 13">
            <a:extLst>
              <a:ext uri="{FF2B5EF4-FFF2-40B4-BE49-F238E27FC236}">
                <a16:creationId xmlns:a16="http://schemas.microsoft.com/office/drawing/2014/main" id="{CF345068-821E-6FCE-C704-2B3F03F71972}"/>
              </a:ext>
            </a:extLst>
          </p:cNvPr>
          <p:cNvSpPr txBox="1"/>
          <p:nvPr/>
        </p:nvSpPr>
        <p:spPr>
          <a:xfrm>
            <a:off x="2019895" y="1472437"/>
            <a:ext cx="2062975" cy="4785926"/>
          </a:xfrm>
          <a:prstGeom prst="rect">
            <a:avLst/>
          </a:prstGeom>
          <a:noFill/>
        </p:spPr>
        <p:txBody>
          <a:bodyPr wrap="square">
            <a:spAutoFit/>
          </a:bodyPr>
          <a:lstStyle/>
          <a:p>
            <a:r>
              <a:rPr lang="en-US" sz="1400" b="1" dirty="0"/>
              <a:t>Production (6 Cards):</a:t>
            </a:r>
          </a:p>
          <a:p>
            <a:endParaRPr lang="en-US" sz="400" dirty="0"/>
          </a:p>
          <a:p>
            <a:r>
              <a:rPr lang="en-US" sz="1100" b="1" dirty="0">
                <a:solidFill>
                  <a:srgbClr val="333333"/>
                </a:solidFill>
              </a:rPr>
              <a:t>In-House Production </a:t>
            </a:r>
          </a:p>
          <a:p>
            <a:r>
              <a:rPr lang="en-US" sz="1100" dirty="0">
                <a:solidFill>
                  <a:srgbClr val="333333"/>
                </a:solidFill>
              </a:rPr>
              <a:t>Cost: Medium | Speed: Fast | Quality: High</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Third-Party Manufacturer</a:t>
            </a:r>
          </a:p>
          <a:p>
            <a:r>
              <a:rPr lang="en-US" sz="1100" dirty="0">
                <a:solidFill>
                  <a:srgbClr val="333333"/>
                </a:solidFill>
              </a:rPr>
              <a:t>Cost: Low | Speed: Slow | Quality: Medium</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Automated Production Line</a:t>
            </a:r>
          </a:p>
          <a:p>
            <a:r>
              <a:rPr lang="en-US" sz="1100" dirty="0">
                <a:solidFill>
                  <a:srgbClr val="333333"/>
                </a:solidFill>
              </a:rPr>
              <a:t>Cost: High | Speed: Very Fast | Quality: Consistent</a:t>
            </a:r>
          </a:p>
          <a:p>
            <a:r>
              <a:rPr lang="en-US" sz="1100" dirty="0">
                <a:solidFill>
                  <a:srgbClr val="333333"/>
                </a:solidFill>
              </a:rPr>
              <a:t>Rating: ★★★★★</a:t>
            </a:r>
          </a:p>
          <a:p>
            <a:endParaRPr lang="en-US" sz="400" dirty="0">
              <a:solidFill>
                <a:srgbClr val="333333"/>
              </a:solidFill>
            </a:endParaRPr>
          </a:p>
          <a:p>
            <a:r>
              <a:rPr lang="en-US" sz="1100" dirty="0">
                <a:solidFill>
                  <a:srgbClr val="333333"/>
                </a:solidFill>
              </a:rPr>
              <a:t>Local Workshop</a:t>
            </a:r>
          </a:p>
          <a:p>
            <a:r>
              <a:rPr lang="en-US" sz="1100" dirty="0">
                <a:solidFill>
                  <a:srgbClr val="333333"/>
                </a:solidFill>
              </a:rPr>
              <a:t>Cost: High | Speed: Medium | Quality: High</a:t>
            </a:r>
          </a:p>
          <a:p>
            <a:r>
              <a:rPr lang="en-US" sz="1100" dirty="0">
                <a:solidFill>
                  <a:srgbClr val="333333"/>
                </a:solidFill>
              </a:rPr>
              <a:t>Rating: ★★★★☆</a:t>
            </a:r>
          </a:p>
          <a:p>
            <a:endParaRPr lang="en-US" sz="400" dirty="0">
              <a:solidFill>
                <a:srgbClr val="333333"/>
              </a:solidFill>
            </a:endParaRPr>
          </a:p>
          <a:p>
            <a:r>
              <a:rPr lang="en-US" sz="1100" dirty="0">
                <a:solidFill>
                  <a:srgbClr val="333333"/>
                </a:solidFill>
              </a:rPr>
              <a:t>Freelance Craftsperson</a:t>
            </a:r>
          </a:p>
          <a:p>
            <a:r>
              <a:rPr lang="en-US" sz="1100" dirty="0">
                <a:solidFill>
                  <a:srgbClr val="333333"/>
                </a:solidFill>
              </a:rPr>
              <a:t>Cost: Medium | Speed: Slow | Quality: High</a:t>
            </a:r>
          </a:p>
          <a:p>
            <a:r>
              <a:rPr lang="en-US" sz="1100" dirty="0">
                <a:solidFill>
                  <a:srgbClr val="333333"/>
                </a:solidFill>
              </a:rPr>
              <a:t>Rating: ★★★☆☆</a:t>
            </a:r>
          </a:p>
          <a:p>
            <a:endParaRPr lang="en-US" sz="400" dirty="0">
              <a:solidFill>
                <a:srgbClr val="333333"/>
              </a:solidFill>
            </a:endParaRPr>
          </a:p>
          <a:p>
            <a:r>
              <a:rPr lang="en-US" sz="1100" dirty="0">
                <a:solidFill>
                  <a:srgbClr val="333333"/>
                </a:solidFill>
              </a:rPr>
              <a:t>Lean Manufacturing System</a:t>
            </a:r>
          </a:p>
          <a:p>
            <a:r>
              <a:rPr lang="en-US" sz="1100" dirty="0">
                <a:solidFill>
                  <a:srgbClr val="333333"/>
                </a:solidFill>
              </a:rPr>
              <a:t>Cost: Medium | Speed: Fast | Quality: High</a:t>
            </a:r>
          </a:p>
          <a:p>
            <a:r>
              <a:rPr lang="en-US" sz="1100" dirty="0">
                <a:solidFill>
                  <a:srgbClr val="333333"/>
                </a:solidFill>
              </a:rPr>
              <a:t>Rating: ★★★★☆</a:t>
            </a:r>
          </a:p>
        </p:txBody>
      </p:sp>
      <p:sp>
        <p:nvSpPr>
          <p:cNvPr id="15" name="TextBox 14">
            <a:extLst>
              <a:ext uri="{FF2B5EF4-FFF2-40B4-BE49-F238E27FC236}">
                <a16:creationId xmlns:a16="http://schemas.microsoft.com/office/drawing/2014/main" id="{DCED8D8B-09A3-DCB0-DBDC-46375100192A}"/>
              </a:ext>
            </a:extLst>
          </p:cNvPr>
          <p:cNvSpPr txBox="1"/>
          <p:nvPr/>
        </p:nvSpPr>
        <p:spPr>
          <a:xfrm>
            <a:off x="3994998" y="1472437"/>
            <a:ext cx="2062975" cy="4862870"/>
          </a:xfrm>
          <a:prstGeom prst="rect">
            <a:avLst/>
          </a:prstGeom>
          <a:noFill/>
        </p:spPr>
        <p:txBody>
          <a:bodyPr wrap="square">
            <a:spAutoFit/>
          </a:bodyPr>
          <a:lstStyle/>
          <a:p>
            <a:r>
              <a:rPr lang="en-US" sz="1400" b="1" dirty="0"/>
              <a:t>Logistics (6 Cards):</a:t>
            </a:r>
          </a:p>
          <a:p>
            <a:endParaRPr lang="en-US" sz="400" b="1" dirty="0"/>
          </a:p>
          <a:p>
            <a:r>
              <a:rPr lang="en-US" sz="1100" b="1" dirty="0">
                <a:solidFill>
                  <a:srgbClr val="333333"/>
                </a:solidFill>
              </a:rPr>
              <a:t>Express Courier Service</a:t>
            </a:r>
          </a:p>
          <a:p>
            <a:r>
              <a:rPr lang="en-US" sz="1100" dirty="0">
                <a:solidFill>
                  <a:srgbClr val="333333"/>
                </a:solidFill>
              </a:rPr>
              <a:t>Cost: High | Speed: Very Fast | Quality: Reliable</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Standard Shipping Service</a:t>
            </a:r>
          </a:p>
          <a:p>
            <a:r>
              <a:rPr lang="en-US" sz="1100" dirty="0">
                <a:solidFill>
                  <a:srgbClr val="333333"/>
                </a:solidFill>
              </a:rPr>
              <a:t>Cost: Medium | Speed: Medium | Quality: Consistent</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Economical Shipping</a:t>
            </a:r>
          </a:p>
          <a:p>
            <a:r>
              <a:rPr lang="en-US" sz="1100" dirty="0">
                <a:solidFill>
                  <a:srgbClr val="333333"/>
                </a:solidFill>
              </a:rPr>
              <a:t>Cost: Low | Speed: Slow | Quality: Average</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Dedicated Delivery Fleet</a:t>
            </a:r>
          </a:p>
          <a:p>
            <a:r>
              <a:rPr lang="en-US" sz="1100" dirty="0">
                <a:solidFill>
                  <a:srgbClr val="333333"/>
                </a:solidFill>
              </a:rPr>
              <a:t>Cost: High | Speed: Fast | Quality: Reliable</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Shared Delivery Network</a:t>
            </a:r>
          </a:p>
          <a:p>
            <a:r>
              <a:rPr lang="en-US" sz="1100" dirty="0">
                <a:solidFill>
                  <a:srgbClr val="333333"/>
                </a:solidFill>
              </a:rPr>
              <a:t>Cost: Low | Speed: Medium | Quality: Inconsistent</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Drop Shipping</a:t>
            </a:r>
          </a:p>
          <a:p>
            <a:r>
              <a:rPr lang="en-US" sz="1100" dirty="0">
                <a:solidFill>
                  <a:srgbClr val="333333"/>
                </a:solidFill>
              </a:rPr>
              <a:t>Cost: Low | Speed: Slow | Quality: Varies</a:t>
            </a:r>
          </a:p>
          <a:p>
            <a:r>
              <a:rPr lang="en-US" sz="1100" dirty="0">
                <a:solidFill>
                  <a:srgbClr val="333333"/>
                </a:solidFill>
              </a:rPr>
              <a:t>Rating: ★★★☆☆</a:t>
            </a:r>
          </a:p>
        </p:txBody>
      </p:sp>
      <p:sp>
        <p:nvSpPr>
          <p:cNvPr id="16" name="TextBox 15">
            <a:extLst>
              <a:ext uri="{FF2B5EF4-FFF2-40B4-BE49-F238E27FC236}">
                <a16:creationId xmlns:a16="http://schemas.microsoft.com/office/drawing/2014/main" id="{BDA2330D-6A09-F7CA-15FE-4E5EEE87D82C}"/>
              </a:ext>
            </a:extLst>
          </p:cNvPr>
          <p:cNvSpPr txBox="1"/>
          <p:nvPr/>
        </p:nvSpPr>
        <p:spPr>
          <a:xfrm>
            <a:off x="5993864" y="1472437"/>
            <a:ext cx="2062975" cy="4739759"/>
          </a:xfrm>
          <a:prstGeom prst="rect">
            <a:avLst/>
          </a:prstGeom>
          <a:noFill/>
        </p:spPr>
        <p:txBody>
          <a:bodyPr wrap="square">
            <a:spAutoFit/>
          </a:bodyPr>
          <a:lstStyle/>
          <a:p>
            <a:r>
              <a:rPr lang="en-US" sz="1400" b="1" dirty="0"/>
              <a:t>Inventory (6 Cards):</a:t>
            </a:r>
          </a:p>
          <a:p>
            <a:endParaRPr lang="en-US" sz="400" b="1" dirty="0"/>
          </a:p>
          <a:p>
            <a:r>
              <a:rPr lang="en-US" sz="1100" b="1" dirty="0">
                <a:solidFill>
                  <a:srgbClr val="333333"/>
                </a:solidFill>
              </a:rPr>
              <a:t>Just-In-Time Inventory</a:t>
            </a:r>
          </a:p>
          <a:p>
            <a:r>
              <a:rPr lang="en-US" sz="1100" dirty="0">
                <a:solidFill>
                  <a:srgbClr val="333333"/>
                </a:solidFill>
              </a:rPr>
              <a:t>Cost: Low | Speed: Fast | Quality: Requires Precision</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Bulk Inventory</a:t>
            </a:r>
          </a:p>
          <a:p>
            <a:r>
              <a:rPr lang="en-US" sz="1100" dirty="0">
                <a:solidFill>
                  <a:srgbClr val="333333"/>
                </a:solidFill>
              </a:rPr>
              <a:t>Cost: Medium | Speed: Fast | Quality: High</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Safety Stock Management</a:t>
            </a:r>
          </a:p>
          <a:p>
            <a:r>
              <a:rPr lang="en-US" sz="1100" dirty="0">
                <a:solidFill>
                  <a:srgbClr val="333333"/>
                </a:solidFill>
              </a:rPr>
              <a:t>Cost: Medium | Speed: Slow | Quality: High Reliability</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Automated Inventory System </a:t>
            </a:r>
            <a:r>
              <a:rPr lang="en-US" sz="1100" dirty="0">
                <a:solidFill>
                  <a:srgbClr val="333333"/>
                </a:solidFill>
              </a:rPr>
              <a:t>Cost: High | Speed: Very Fast | Quality: Consistent</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Manual Inventory Tracking</a:t>
            </a:r>
          </a:p>
          <a:p>
            <a:r>
              <a:rPr lang="en-US" sz="1100" dirty="0">
                <a:solidFill>
                  <a:srgbClr val="333333"/>
                </a:solidFill>
              </a:rPr>
              <a:t>Cost: Low | Speed: Slow | Quality: Error-Prone</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Outsourced Inventory</a:t>
            </a:r>
          </a:p>
          <a:p>
            <a:r>
              <a:rPr lang="en-US" sz="1100" dirty="0">
                <a:solidFill>
                  <a:srgbClr val="333333"/>
                </a:solidFill>
              </a:rPr>
              <a:t>Cost: Medium | Speed: Medium | Quality: Dependable</a:t>
            </a:r>
          </a:p>
          <a:p>
            <a:r>
              <a:rPr lang="en-US" sz="1100" dirty="0">
                <a:solidFill>
                  <a:srgbClr val="333333"/>
                </a:solidFill>
              </a:rPr>
              <a:t>Rating: ★★★★☆</a:t>
            </a:r>
          </a:p>
        </p:txBody>
      </p:sp>
      <p:sp>
        <p:nvSpPr>
          <p:cNvPr id="17" name="TextBox 16">
            <a:extLst>
              <a:ext uri="{FF2B5EF4-FFF2-40B4-BE49-F238E27FC236}">
                <a16:creationId xmlns:a16="http://schemas.microsoft.com/office/drawing/2014/main" id="{F81BA030-D3FF-DDF0-077E-CDFAE1A1D21C}"/>
              </a:ext>
            </a:extLst>
          </p:cNvPr>
          <p:cNvSpPr txBox="1"/>
          <p:nvPr/>
        </p:nvSpPr>
        <p:spPr>
          <a:xfrm>
            <a:off x="8013571" y="1472437"/>
            <a:ext cx="2062975" cy="4785926"/>
          </a:xfrm>
          <a:prstGeom prst="rect">
            <a:avLst/>
          </a:prstGeom>
          <a:noFill/>
        </p:spPr>
        <p:txBody>
          <a:bodyPr wrap="square">
            <a:spAutoFit/>
          </a:bodyPr>
          <a:lstStyle/>
          <a:p>
            <a:r>
              <a:rPr lang="en-US" sz="1400" b="1" dirty="0"/>
              <a:t>Distribution (6 Cards):</a:t>
            </a:r>
          </a:p>
          <a:p>
            <a:endParaRPr lang="en-US" sz="400" b="1" dirty="0"/>
          </a:p>
          <a:p>
            <a:r>
              <a:rPr lang="en-US" sz="1100" b="1" dirty="0">
                <a:solidFill>
                  <a:srgbClr val="333333"/>
                </a:solidFill>
              </a:rPr>
              <a:t>Direct-to-Customer Shipping</a:t>
            </a:r>
          </a:p>
          <a:p>
            <a:r>
              <a:rPr lang="en-US" sz="1100" dirty="0">
                <a:solidFill>
                  <a:srgbClr val="333333"/>
                </a:solidFill>
              </a:rPr>
              <a:t>Cost: Medium | Speed: Fast | Quality: Reliable</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Third-Party Logistics (3PL)</a:t>
            </a:r>
          </a:p>
          <a:p>
            <a:r>
              <a:rPr lang="en-US" sz="1100" dirty="0">
                <a:solidFill>
                  <a:srgbClr val="333333"/>
                </a:solidFill>
              </a:rPr>
              <a:t>Cost: High | Speed: Fast | Quality: High</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Local Retail Distribution</a:t>
            </a:r>
          </a:p>
          <a:p>
            <a:r>
              <a:rPr lang="en-US" sz="1100" dirty="0">
                <a:solidFill>
                  <a:srgbClr val="333333"/>
                </a:solidFill>
              </a:rPr>
              <a:t>Cost: Medium | Speed: Medium | Quality: Consistent</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Wholesale Distributor</a:t>
            </a:r>
          </a:p>
          <a:p>
            <a:r>
              <a:rPr lang="en-US" sz="1100" dirty="0">
                <a:solidFill>
                  <a:srgbClr val="333333"/>
                </a:solidFill>
              </a:rPr>
              <a:t>Cost: Low | Speed: Medium | Quality: Average</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E-Commerce Fulfillment</a:t>
            </a:r>
          </a:p>
          <a:p>
            <a:r>
              <a:rPr lang="en-US" sz="1100" dirty="0">
                <a:solidFill>
                  <a:srgbClr val="333333"/>
                </a:solidFill>
              </a:rPr>
              <a:t>Cost: Low | Speed: Fast | Quality: Dependable</a:t>
            </a:r>
          </a:p>
          <a:p>
            <a:r>
              <a:rPr lang="en-US" sz="1100" dirty="0">
                <a:solidFill>
                  <a:srgbClr val="333333"/>
                </a:solidFill>
              </a:rPr>
              <a:t>Rating: ★★★★☆</a:t>
            </a:r>
          </a:p>
          <a:p>
            <a:endParaRPr lang="en-US" sz="400" dirty="0">
              <a:solidFill>
                <a:srgbClr val="333333"/>
              </a:solidFill>
            </a:endParaRPr>
          </a:p>
          <a:p>
            <a:r>
              <a:rPr lang="en-US" sz="1100" b="1" dirty="0">
                <a:solidFill>
                  <a:srgbClr val="333333"/>
                </a:solidFill>
              </a:rPr>
              <a:t>Pop-Up Store Distribution</a:t>
            </a:r>
          </a:p>
          <a:p>
            <a:r>
              <a:rPr lang="en-US" sz="1100" dirty="0">
                <a:solidFill>
                  <a:srgbClr val="333333"/>
                </a:solidFill>
              </a:rPr>
              <a:t>Cost: Low | Speed: Slow | Quality: Inconsistent</a:t>
            </a:r>
          </a:p>
          <a:p>
            <a:r>
              <a:rPr lang="en-US" sz="1100" dirty="0">
                <a:solidFill>
                  <a:srgbClr val="333333"/>
                </a:solidFill>
              </a:rPr>
              <a:t>Rating: ★★★☆☆</a:t>
            </a:r>
          </a:p>
        </p:txBody>
      </p:sp>
      <p:sp>
        <p:nvSpPr>
          <p:cNvPr id="18" name="TextBox 17">
            <a:extLst>
              <a:ext uri="{FF2B5EF4-FFF2-40B4-BE49-F238E27FC236}">
                <a16:creationId xmlns:a16="http://schemas.microsoft.com/office/drawing/2014/main" id="{E2E024A5-DFA0-793A-741F-37461AA5C8FC}"/>
              </a:ext>
            </a:extLst>
          </p:cNvPr>
          <p:cNvSpPr txBox="1"/>
          <p:nvPr/>
        </p:nvSpPr>
        <p:spPr>
          <a:xfrm>
            <a:off x="10056693" y="1472437"/>
            <a:ext cx="2062975" cy="4785926"/>
          </a:xfrm>
          <a:prstGeom prst="rect">
            <a:avLst/>
          </a:prstGeom>
          <a:noFill/>
        </p:spPr>
        <p:txBody>
          <a:bodyPr wrap="square">
            <a:spAutoFit/>
          </a:bodyPr>
          <a:lstStyle/>
          <a:p>
            <a:r>
              <a:rPr lang="en-US" sz="1400" b="1" dirty="0"/>
              <a:t>Risk Mitigation (6 Cards):</a:t>
            </a:r>
          </a:p>
          <a:p>
            <a:endParaRPr lang="en-US" sz="400" b="1" dirty="0"/>
          </a:p>
          <a:p>
            <a:r>
              <a:rPr lang="en-US" sz="1100" dirty="0">
                <a:solidFill>
                  <a:srgbClr val="333333"/>
                </a:solidFill>
              </a:rPr>
              <a:t>Diversified Suppliers</a:t>
            </a:r>
          </a:p>
          <a:p>
            <a:r>
              <a:rPr lang="en-US" sz="1100" dirty="0">
                <a:solidFill>
                  <a:srgbClr val="333333"/>
                </a:solidFill>
              </a:rPr>
              <a:t>Cost: Medium | Speed: Medium | Quality: Balanced</a:t>
            </a:r>
          </a:p>
          <a:p>
            <a:r>
              <a:rPr lang="en-US" sz="1100" dirty="0">
                <a:solidFill>
                  <a:srgbClr val="333333"/>
                </a:solidFill>
              </a:rPr>
              <a:t>Rating: ★★★★☆</a:t>
            </a:r>
          </a:p>
          <a:p>
            <a:endParaRPr lang="en-US" sz="400" dirty="0">
              <a:solidFill>
                <a:srgbClr val="333333"/>
              </a:solidFill>
            </a:endParaRPr>
          </a:p>
          <a:p>
            <a:r>
              <a:rPr lang="en-US" sz="1100" dirty="0">
                <a:solidFill>
                  <a:srgbClr val="333333"/>
                </a:solidFill>
              </a:rPr>
              <a:t>Backup Supplier Contracts</a:t>
            </a:r>
          </a:p>
          <a:p>
            <a:r>
              <a:rPr lang="en-US" sz="1100" dirty="0">
                <a:solidFill>
                  <a:srgbClr val="333333"/>
                </a:solidFill>
              </a:rPr>
              <a:t>Cost: High | Speed: Fast | Quality: High</a:t>
            </a:r>
          </a:p>
          <a:p>
            <a:r>
              <a:rPr lang="en-US" sz="1100" dirty="0">
                <a:solidFill>
                  <a:srgbClr val="333333"/>
                </a:solidFill>
              </a:rPr>
              <a:t>Rating: ★★★★★</a:t>
            </a:r>
          </a:p>
          <a:p>
            <a:endParaRPr lang="en-US" sz="400" dirty="0">
              <a:solidFill>
                <a:srgbClr val="333333"/>
              </a:solidFill>
            </a:endParaRPr>
          </a:p>
          <a:p>
            <a:r>
              <a:rPr lang="en-US" sz="1100" dirty="0">
                <a:solidFill>
                  <a:srgbClr val="333333"/>
                </a:solidFill>
              </a:rPr>
              <a:t>Contingency Inventory</a:t>
            </a:r>
          </a:p>
          <a:p>
            <a:r>
              <a:rPr lang="en-US" sz="1100" dirty="0">
                <a:solidFill>
                  <a:srgbClr val="333333"/>
                </a:solidFill>
              </a:rPr>
              <a:t>Cost: High | Speed: Medium | Quality: Dependable</a:t>
            </a:r>
          </a:p>
          <a:p>
            <a:r>
              <a:rPr lang="en-US" sz="1100" dirty="0">
                <a:solidFill>
                  <a:srgbClr val="333333"/>
                </a:solidFill>
              </a:rPr>
              <a:t>Rating: ★★★★☆</a:t>
            </a:r>
          </a:p>
          <a:p>
            <a:endParaRPr lang="en-US" sz="400" dirty="0">
              <a:solidFill>
                <a:srgbClr val="333333"/>
              </a:solidFill>
            </a:endParaRPr>
          </a:p>
          <a:p>
            <a:r>
              <a:rPr lang="en-US" sz="1100" dirty="0">
                <a:solidFill>
                  <a:srgbClr val="333333"/>
                </a:solidFill>
              </a:rPr>
              <a:t>Third-Party Logistics </a:t>
            </a:r>
          </a:p>
          <a:p>
            <a:r>
              <a:rPr lang="en-US" sz="1100" dirty="0">
                <a:solidFill>
                  <a:srgbClr val="333333"/>
                </a:solidFill>
              </a:rPr>
              <a:t>Cost: High | Speed: Fast | Quality: Highly Reliable</a:t>
            </a:r>
          </a:p>
          <a:p>
            <a:r>
              <a:rPr lang="en-US" sz="1100" dirty="0">
                <a:solidFill>
                  <a:srgbClr val="333333"/>
                </a:solidFill>
              </a:rPr>
              <a:t>Rating: ★★★★★</a:t>
            </a:r>
          </a:p>
          <a:p>
            <a:endParaRPr lang="en-US" sz="400" dirty="0">
              <a:solidFill>
                <a:srgbClr val="333333"/>
              </a:solidFill>
            </a:endParaRPr>
          </a:p>
          <a:p>
            <a:r>
              <a:rPr lang="en-US" sz="1100" dirty="0">
                <a:solidFill>
                  <a:srgbClr val="333333"/>
                </a:solidFill>
              </a:rPr>
              <a:t>Local Suppliers (Backup)</a:t>
            </a:r>
          </a:p>
          <a:p>
            <a:r>
              <a:rPr lang="en-US" sz="1100" dirty="0">
                <a:solidFill>
                  <a:srgbClr val="333333"/>
                </a:solidFill>
              </a:rPr>
              <a:t>Cost: Medium | Speed: Slow | Quality: Average</a:t>
            </a:r>
          </a:p>
          <a:p>
            <a:r>
              <a:rPr lang="en-US" sz="1100" dirty="0">
                <a:solidFill>
                  <a:srgbClr val="333333"/>
                </a:solidFill>
              </a:rPr>
              <a:t>Rating: ★★★☆☆</a:t>
            </a:r>
          </a:p>
          <a:p>
            <a:endParaRPr lang="en-US" sz="400" dirty="0">
              <a:solidFill>
                <a:srgbClr val="333333"/>
              </a:solidFill>
            </a:endParaRPr>
          </a:p>
          <a:p>
            <a:r>
              <a:rPr lang="en-US" sz="1100" dirty="0">
                <a:solidFill>
                  <a:srgbClr val="333333"/>
                </a:solidFill>
              </a:rPr>
              <a:t>Emergency Inventory Stock</a:t>
            </a:r>
          </a:p>
          <a:p>
            <a:r>
              <a:rPr lang="en-US" sz="1100" dirty="0">
                <a:solidFill>
                  <a:srgbClr val="333333"/>
                </a:solidFill>
              </a:rPr>
              <a:t>Cost: Medium | Speed: Medium | Quality: Reliable</a:t>
            </a:r>
          </a:p>
          <a:p>
            <a:r>
              <a:rPr lang="en-US" sz="1100" dirty="0">
                <a:solidFill>
                  <a:srgbClr val="333333"/>
                </a:solidFill>
              </a:rPr>
              <a:t>Rating: ★★★★☆</a:t>
            </a:r>
          </a:p>
        </p:txBody>
      </p:sp>
      <p:cxnSp>
        <p:nvCxnSpPr>
          <p:cNvPr id="23" name="Straight Connector 22">
            <a:extLst>
              <a:ext uri="{FF2B5EF4-FFF2-40B4-BE49-F238E27FC236}">
                <a16:creationId xmlns:a16="http://schemas.microsoft.com/office/drawing/2014/main" id="{597F2AE3-6C32-986E-F080-1BBD29F12567}"/>
              </a:ext>
            </a:extLst>
          </p:cNvPr>
          <p:cNvCxnSpPr>
            <a:cxnSpLocks/>
          </p:cNvCxnSpPr>
          <p:nvPr/>
        </p:nvCxnSpPr>
        <p:spPr>
          <a:xfrm flipV="1">
            <a:off x="1940311"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2FDE932-8817-CFBA-DD56-26E9107F9AA0}"/>
              </a:ext>
            </a:extLst>
          </p:cNvPr>
          <p:cNvCxnSpPr>
            <a:cxnSpLocks/>
          </p:cNvCxnSpPr>
          <p:nvPr/>
        </p:nvCxnSpPr>
        <p:spPr>
          <a:xfrm flipV="1">
            <a:off x="3899209"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FAEC4B1-66DF-9631-12B1-F43DEB56B054}"/>
              </a:ext>
            </a:extLst>
          </p:cNvPr>
          <p:cNvCxnSpPr>
            <a:cxnSpLocks/>
          </p:cNvCxnSpPr>
          <p:nvPr/>
        </p:nvCxnSpPr>
        <p:spPr>
          <a:xfrm flipV="1">
            <a:off x="5938109"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58EE227-6720-088E-311D-1EFB927DA855}"/>
              </a:ext>
            </a:extLst>
          </p:cNvPr>
          <p:cNvCxnSpPr>
            <a:cxnSpLocks/>
          </p:cNvCxnSpPr>
          <p:nvPr/>
        </p:nvCxnSpPr>
        <p:spPr>
          <a:xfrm flipV="1">
            <a:off x="7969403"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0EE2507-696A-E2F9-31BA-14DFAF4E3B2E}"/>
              </a:ext>
            </a:extLst>
          </p:cNvPr>
          <p:cNvCxnSpPr>
            <a:cxnSpLocks/>
          </p:cNvCxnSpPr>
          <p:nvPr/>
        </p:nvCxnSpPr>
        <p:spPr>
          <a:xfrm flipV="1">
            <a:off x="9987773"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2130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30441"/>
            <a:ext cx="782815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2044"/>
            <a:ext cx="9632553" cy="803654"/>
          </a:xfrm>
        </p:spPr>
        <p:txBody>
          <a:bodyPr/>
          <a:lstStyle/>
          <a:p>
            <a:r>
              <a:rPr lang="en-US" sz="3600" dirty="0">
                <a:solidFill>
                  <a:schemeClr val="bg1"/>
                </a:solidFill>
              </a:rPr>
              <a:t>Role of Inventory Management</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83324" y="1290854"/>
            <a:ext cx="9975542" cy="4014383"/>
          </a:xfrm>
        </p:spPr>
        <p:txBody>
          <a:bodyPr/>
          <a:lstStyle/>
          <a:p>
            <a:pPr marL="0" indent="0"/>
            <a:r>
              <a:rPr lang="en-US" b="1" dirty="0"/>
              <a:t>Inventory Management </a:t>
            </a:r>
            <a:r>
              <a:rPr lang="en-US" dirty="0"/>
              <a:t>ensures the right products are available at the right time to meet demand while minimizing costs. </a:t>
            </a:r>
            <a:r>
              <a:rPr lang="en-US" b="1" dirty="0"/>
              <a:t>Balancing supply &amp; demand </a:t>
            </a:r>
            <a:r>
              <a:rPr lang="en-US" dirty="0"/>
              <a:t>is critical to avoid overstocking (which increases costs) and stockouts (which lead to lost sales). </a:t>
            </a:r>
            <a:r>
              <a:rPr lang="en-US" b="1" dirty="0"/>
              <a:t>Effective stock management </a:t>
            </a:r>
            <a:r>
              <a:rPr lang="en-US" dirty="0"/>
              <a:t>supports overall operational efficiency and customer satisfaction.</a:t>
            </a:r>
          </a:p>
          <a:p>
            <a:pPr marL="0" indent="0"/>
            <a:r>
              <a:rPr lang="en-US" dirty="0"/>
              <a:t>Based on that, the most </a:t>
            </a:r>
            <a:r>
              <a:rPr lang="en-US" b="1" dirty="0"/>
              <a:t>important key points </a:t>
            </a:r>
            <a:r>
              <a:rPr lang="en-US" dirty="0"/>
              <a:t>to guarantee </a:t>
            </a:r>
            <a:r>
              <a:rPr lang="en-US" dirty="0" err="1"/>
              <a:t>optimised</a:t>
            </a:r>
            <a:r>
              <a:rPr lang="en-US" dirty="0"/>
              <a:t> results are:</a:t>
            </a:r>
          </a:p>
          <a:p>
            <a:pPr marL="342900" indent="-342900">
              <a:buFont typeface="Arial" panose="020B0604020202020204" pitchFamily="34" charset="0"/>
              <a:buChar char="•"/>
            </a:pPr>
            <a:r>
              <a:rPr lang="en-US" b="1" dirty="0"/>
              <a:t>Cost Efficiency: </a:t>
            </a:r>
            <a:r>
              <a:rPr lang="en-US" dirty="0"/>
              <a:t>Avoiding excess inventory reduces storage costs and waste.</a:t>
            </a:r>
          </a:p>
          <a:p>
            <a:pPr marL="342900" indent="-342900">
              <a:buFont typeface="Arial" panose="020B0604020202020204" pitchFamily="34" charset="0"/>
              <a:buChar char="•"/>
            </a:pPr>
            <a:r>
              <a:rPr lang="en-US" b="1" dirty="0"/>
              <a:t>Stock Availability: </a:t>
            </a:r>
            <a:r>
              <a:rPr lang="en-US" dirty="0"/>
              <a:t>Ensuring timely replenishment prevents stockouts and enhances customer service.</a:t>
            </a:r>
          </a:p>
          <a:p>
            <a:pPr marL="342900" indent="-342900">
              <a:buFont typeface="Arial" panose="020B0604020202020204" pitchFamily="34" charset="0"/>
              <a:buChar char="•"/>
            </a:pPr>
            <a:r>
              <a:rPr lang="en-US" b="1" dirty="0"/>
              <a:t>Impact on Cash Flow: </a:t>
            </a:r>
            <a:r>
              <a:rPr lang="en-US" dirty="0"/>
              <a:t>Proper inventory management ensures better liquidity by avoiding overinvestment in unsold stock.</a:t>
            </a:r>
          </a:p>
          <a:p>
            <a:pPr marL="0" indent="0"/>
            <a:endParaRPr lang="en-US" sz="2200" dirty="0"/>
          </a:p>
        </p:txBody>
      </p:sp>
    </p:spTree>
    <p:extLst>
      <p:ext uri="{BB962C8B-B14F-4D97-AF65-F5344CB8AC3E}">
        <p14:creationId xmlns:p14="http://schemas.microsoft.com/office/powerpoint/2010/main" val="3515909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50838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Techniques for Inventory Optimization</a:t>
            </a:r>
          </a:p>
        </p:txBody>
      </p:sp>
      <p:sp>
        <p:nvSpPr>
          <p:cNvPr id="28" name="TextBox 27">
            <a:extLst>
              <a:ext uri="{FF2B5EF4-FFF2-40B4-BE49-F238E27FC236}">
                <a16:creationId xmlns:a16="http://schemas.microsoft.com/office/drawing/2014/main" id="{A4C2B5A0-33B4-B8D9-392B-4BFCDD62EDD9}"/>
              </a:ext>
            </a:extLst>
          </p:cNvPr>
          <p:cNvSpPr txBox="1"/>
          <p:nvPr/>
        </p:nvSpPr>
        <p:spPr>
          <a:xfrm>
            <a:off x="1182993" y="1576857"/>
            <a:ext cx="9470571" cy="1446550"/>
          </a:xfrm>
          <a:prstGeom prst="rect">
            <a:avLst/>
          </a:prstGeom>
          <a:noFill/>
        </p:spPr>
        <p:txBody>
          <a:bodyPr wrap="square">
            <a:spAutoFit/>
          </a:bodyPr>
          <a:lstStyle/>
          <a:p>
            <a:pPr algn="ctr" rtl="0" fontAlgn="base">
              <a:spcBef>
                <a:spcPts val="1200"/>
              </a:spcBef>
              <a:spcAft>
                <a:spcPts val="1200"/>
              </a:spcAft>
            </a:pPr>
            <a:r>
              <a:rPr lang="en-US" sz="2200" b="1" dirty="0">
                <a:solidFill>
                  <a:srgbClr val="595959"/>
                </a:solidFill>
              </a:rPr>
              <a:t>Economic Order Quantity (EOQ):</a:t>
            </a:r>
            <a:br>
              <a:rPr lang="ar-SY" sz="2200" b="1" dirty="0">
                <a:solidFill>
                  <a:srgbClr val="595959"/>
                </a:solidFill>
              </a:rPr>
            </a:br>
            <a:r>
              <a:rPr lang="en-US" sz="2200" dirty="0">
                <a:solidFill>
                  <a:srgbClr val="595959"/>
                </a:solidFill>
              </a:rPr>
              <a:t>A formula that calculates the optimal order quantity to </a:t>
            </a:r>
            <a:r>
              <a:rPr lang="en-US" sz="2200" dirty="0" err="1">
                <a:solidFill>
                  <a:srgbClr val="595959"/>
                </a:solidFill>
              </a:rPr>
              <a:t>minimise</a:t>
            </a:r>
            <a:r>
              <a:rPr lang="en-US" sz="2200" dirty="0">
                <a:solidFill>
                  <a:srgbClr val="595959"/>
                </a:solidFill>
              </a:rPr>
              <a:t> total inventory costs, balancing order frequency with holding costs.</a:t>
            </a:r>
            <a:br>
              <a:rPr lang="ar-SY" sz="2200" dirty="0">
                <a:solidFill>
                  <a:srgbClr val="595959"/>
                </a:solidFill>
              </a:rPr>
            </a:br>
            <a:r>
              <a:rPr lang="en-US" sz="2200" dirty="0">
                <a:solidFill>
                  <a:srgbClr val="595959"/>
                </a:solidFill>
              </a:rPr>
              <a:t>Ensures you are ordering the right amount to meet demand without overstocking.</a:t>
            </a:r>
          </a:p>
        </p:txBody>
      </p:sp>
      <p:sp>
        <p:nvSpPr>
          <p:cNvPr id="29" name="TextBox 28">
            <a:extLst>
              <a:ext uri="{FF2B5EF4-FFF2-40B4-BE49-F238E27FC236}">
                <a16:creationId xmlns:a16="http://schemas.microsoft.com/office/drawing/2014/main" id="{6574A4AE-9368-72B2-AC8D-6437B3E6FE8E}"/>
              </a:ext>
            </a:extLst>
          </p:cNvPr>
          <p:cNvSpPr txBox="1"/>
          <p:nvPr/>
        </p:nvSpPr>
        <p:spPr>
          <a:xfrm>
            <a:off x="583096" y="3435957"/>
            <a:ext cx="3813900" cy="2462213"/>
          </a:xfrm>
          <a:prstGeom prst="rect">
            <a:avLst/>
          </a:prstGeom>
          <a:noFill/>
        </p:spPr>
        <p:txBody>
          <a:bodyPr wrap="square">
            <a:spAutoFit/>
          </a:bodyPr>
          <a:lstStyle/>
          <a:p>
            <a:pPr algn="r" rtl="0" fontAlgn="base">
              <a:spcBef>
                <a:spcPts val="1200"/>
              </a:spcBef>
              <a:spcAft>
                <a:spcPts val="1200"/>
              </a:spcAft>
            </a:pPr>
            <a:r>
              <a:rPr lang="en-US" sz="2200" b="1" dirty="0">
                <a:solidFill>
                  <a:srgbClr val="595959"/>
                </a:solidFill>
              </a:rPr>
              <a:t>Demand Forecasting:</a:t>
            </a:r>
            <a:br>
              <a:rPr lang="ar-SY" sz="2200" b="1" dirty="0">
                <a:solidFill>
                  <a:srgbClr val="595959"/>
                </a:solidFill>
              </a:rPr>
            </a:br>
            <a:r>
              <a:rPr lang="en-US" sz="2200" dirty="0">
                <a:solidFill>
                  <a:srgbClr val="595959"/>
                </a:solidFill>
              </a:rPr>
              <a:t>Predicting future customer demand to plan inventory orders accurately.</a:t>
            </a:r>
            <a:br>
              <a:rPr lang="ar-SY" sz="2200" dirty="0">
                <a:solidFill>
                  <a:srgbClr val="595959"/>
                </a:solidFill>
              </a:rPr>
            </a:br>
            <a:r>
              <a:rPr lang="en-US" sz="2200" dirty="0">
                <a:solidFill>
                  <a:srgbClr val="595959"/>
                </a:solidFill>
              </a:rPr>
              <a:t>Essential for both JIT and EOQ to ensure balance between supply and demand.</a:t>
            </a:r>
          </a:p>
        </p:txBody>
      </p:sp>
      <p:sp>
        <p:nvSpPr>
          <p:cNvPr id="30" name="TextBox 29">
            <a:extLst>
              <a:ext uri="{FF2B5EF4-FFF2-40B4-BE49-F238E27FC236}">
                <a16:creationId xmlns:a16="http://schemas.microsoft.com/office/drawing/2014/main" id="{3A3F839E-F3DA-856E-F435-0DB8FAC7F80E}"/>
              </a:ext>
            </a:extLst>
          </p:cNvPr>
          <p:cNvSpPr txBox="1"/>
          <p:nvPr/>
        </p:nvSpPr>
        <p:spPr>
          <a:xfrm>
            <a:off x="7351956" y="3379678"/>
            <a:ext cx="3660599" cy="2462213"/>
          </a:xfrm>
          <a:prstGeom prst="rect">
            <a:avLst/>
          </a:prstGeom>
          <a:noFill/>
        </p:spPr>
        <p:txBody>
          <a:bodyPr wrap="square">
            <a:spAutoFit/>
          </a:bodyPr>
          <a:lstStyle/>
          <a:p>
            <a:pPr rtl="0" fontAlgn="base">
              <a:spcBef>
                <a:spcPts val="1200"/>
              </a:spcBef>
              <a:spcAft>
                <a:spcPts val="1200"/>
              </a:spcAft>
            </a:pPr>
            <a:r>
              <a:rPr lang="en-US" sz="2200" b="1" dirty="0">
                <a:solidFill>
                  <a:srgbClr val="595959"/>
                </a:solidFill>
              </a:rPr>
              <a:t>Just-In-Time (JIT):</a:t>
            </a:r>
            <a:br>
              <a:rPr lang="en-US" sz="2200" b="1" dirty="0">
                <a:solidFill>
                  <a:srgbClr val="595959"/>
                </a:solidFill>
              </a:rPr>
            </a:br>
            <a:r>
              <a:rPr lang="en-US" sz="2200" dirty="0">
                <a:solidFill>
                  <a:srgbClr val="595959"/>
                </a:solidFill>
              </a:rPr>
              <a:t>Inventory is ordered and received only when needed for production or sales.</a:t>
            </a:r>
            <a:br>
              <a:rPr lang="en-US" sz="2200" dirty="0">
                <a:solidFill>
                  <a:srgbClr val="595959"/>
                </a:solidFill>
              </a:rPr>
            </a:br>
            <a:r>
              <a:rPr lang="en-US" sz="2200" dirty="0">
                <a:solidFill>
                  <a:srgbClr val="595959"/>
                </a:solidFill>
              </a:rPr>
              <a:t>Reduces storage costs but requires accurate demand forecasting.</a:t>
            </a:r>
          </a:p>
        </p:txBody>
      </p:sp>
      <p:grpSp>
        <p:nvGrpSpPr>
          <p:cNvPr id="33" name="Group 32">
            <a:extLst>
              <a:ext uri="{FF2B5EF4-FFF2-40B4-BE49-F238E27FC236}">
                <a16:creationId xmlns:a16="http://schemas.microsoft.com/office/drawing/2014/main" id="{92EF76AB-491D-F781-E86E-A0617E3E15F1}"/>
              </a:ext>
            </a:extLst>
          </p:cNvPr>
          <p:cNvGrpSpPr/>
          <p:nvPr/>
        </p:nvGrpSpPr>
        <p:grpSpPr>
          <a:xfrm rot="10800000">
            <a:off x="4624235" y="3035007"/>
            <a:ext cx="2588086" cy="2462213"/>
            <a:chOff x="6096000" y="1616797"/>
            <a:chExt cx="4830762" cy="4595813"/>
          </a:xfrm>
        </p:grpSpPr>
        <p:grpSp>
          <p:nvGrpSpPr>
            <p:cNvPr id="34" name="Group 33">
              <a:extLst>
                <a:ext uri="{FF2B5EF4-FFF2-40B4-BE49-F238E27FC236}">
                  <a16:creationId xmlns:a16="http://schemas.microsoft.com/office/drawing/2014/main" id="{D675AB84-7C46-69AE-5D51-118D36FECE11}"/>
                </a:ext>
              </a:extLst>
            </p:cNvPr>
            <p:cNvGrpSpPr/>
            <p:nvPr/>
          </p:nvGrpSpPr>
          <p:grpSpPr>
            <a:xfrm>
              <a:off x="7702550" y="2889972"/>
              <a:ext cx="1616075" cy="1612900"/>
              <a:chOff x="2284413" y="2889972"/>
              <a:chExt cx="1616075" cy="1612900"/>
            </a:xfrm>
          </p:grpSpPr>
          <p:sp>
            <p:nvSpPr>
              <p:cNvPr id="39" name="Freeform 8">
                <a:extLst>
                  <a:ext uri="{FF2B5EF4-FFF2-40B4-BE49-F238E27FC236}">
                    <a16:creationId xmlns:a16="http://schemas.microsoft.com/office/drawing/2014/main" id="{A73B100F-DDD6-A210-9D9B-43713C99F269}"/>
                  </a:ext>
                </a:extLst>
              </p:cNvPr>
              <p:cNvSpPr>
                <a:spLocks/>
              </p:cNvSpPr>
              <p:nvPr/>
            </p:nvSpPr>
            <p:spPr bwMode="auto">
              <a:xfrm>
                <a:off x="2284413" y="2891559"/>
                <a:ext cx="809625" cy="1397000"/>
              </a:xfrm>
              <a:custGeom>
                <a:avLst/>
                <a:gdLst>
                  <a:gd name="T0" fmla="*/ 370 w 370"/>
                  <a:gd name="T1" fmla="*/ 0 h 639"/>
                  <a:gd name="T2" fmla="*/ 286 w 370"/>
                  <a:gd name="T3" fmla="*/ 9 h 639"/>
                  <a:gd name="T4" fmla="*/ 0 w 370"/>
                  <a:gd name="T5" fmla="*/ 368 h 639"/>
                  <a:gd name="T6" fmla="*/ 21 w 370"/>
                  <a:gd name="T7" fmla="*/ 489 h 639"/>
                  <a:gd name="T8" fmla="*/ 83 w 370"/>
                  <a:gd name="T9" fmla="*/ 601 h 639"/>
                  <a:gd name="T10" fmla="*/ 119 w 370"/>
                  <a:gd name="T11" fmla="*/ 639 h 639"/>
                  <a:gd name="T12" fmla="*/ 370 w 370"/>
                  <a:gd name="T13" fmla="*/ 388 h 639"/>
                  <a:gd name="T14" fmla="*/ 370 w 370"/>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639">
                    <a:moveTo>
                      <a:pt x="370" y="0"/>
                    </a:moveTo>
                    <a:cubicBezTo>
                      <a:pt x="341" y="1"/>
                      <a:pt x="313" y="4"/>
                      <a:pt x="286" y="9"/>
                    </a:cubicBezTo>
                    <a:cubicBezTo>
                      <a:pt x="122" y="47"/>
                      <a:pt x="0" y="193"/>
                      <a:pt x="0" y="368"/>
                    </a:cubicBezTo>
                    <a:cubicBezTo>
                      <a:pt x="0" y="411"/>
                      <a:pt x="8" y="451"/>
                      <a:pt x="21" y="489"/>
                    </a:cubicBezTo>
                    <a:cubicBezTo>
                      <a:pt x="38" y="528"/>
                      <a:pt x="59" y="565"/>
                      <a:pt x="83" y="601"/>
                    </a:cubicBezTo>
                    <a:cubicBezTo>
                      <a:pt x="94" y="614"/>
                      <a:pt x="106" y="627"/>
                      <a:pt x="119" y="639"/>
                    </a:cubicBezTo>
                    <a:cubicBezTo>
                      <a:pt x="370" y="388"/>
                      <a:pt x="370" y="388"/>
                      <a:pt x="370" y="388"/>
                    </a:cubicBezTo>
                    <a:lnTo>
                      <a:pt x="370" y="0"/>
                    </a:lnTo>
                    <a:close/>
                  </a:path>
                </a:pathLst>
              </a:custGeom>
              <a:solidFill>
                <a:srgbClr val="9FA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9">
                <a:extLst>
                  <a:ext uri="{FF2B5EF4-FFF2-40B4-BE49-F238E27FC236}">
                    <a16:creationId xmlns:a16="http://schemas.microsoft.com/office/drawing/2014/main" id="{CEAD954B-69AC-817C-DBEB-4080B621359E}"/>
                  </a:ext>
                </a:extLst>
              </p:cNvPr>
              <p:cNvSpPr>
                <a:spLocks/>
              </p:cNvSpPr>
              <p:nvPr/>
            </p:nvSpPr>
            <p:spPr bwMode="auto">
              <a:xfrm>
                <a:off x="3094038" y="2889972"/>
                <a:ext cx="806450" cy="1612900"/>
              </a:xfrm>
              <a:custGeom>
                <a:avLst/>
                <a:gdLst>
                  <a:gd name="T0" fmla="*/ 14 w 369"/>
                  <a:gd name="T1" fmla="*/ 0 h 738"/>
                  <a:gd name="T2" fmla="*/ 0 w 369"/>
                  <a:gd name="T3" fmla="*/ 1 h 738"/>
                  <a:gd name="T4" fmla="*/ 0 w 369"/>
                  <a:gd name="T5" fmla="*/ 389 h 738"/>
                  <a:gd name="T6" fmla="*/ 0 w 369"/>
                  <a:gd name="T7" fmla="*/ 738 h 738"/>
                  <a:gd name="T8" fmla="*/ 286 w 369"/>
                  <a:gd name="T9" fmla="*/ 602 h 738"/>
                  <a:gd name="T10" fmla="*/ 348 w 369"/>
                  <a:gd name="T11" fmla="*/ 490 h 738"/>
                  <a:gd name="T12" fmla="*/ 369 w 369"/>
                  <a:gd name="T13" fmla="*/ 369 h 738"/>
                  <a:gd name="T14" fmla="*/ 14 w 369"/>
                  <a:gd name="T15" fmla="*/ 0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9" h="738">
                    <a:moveTo>
                      <a:pt x="14" y="0"/>
                    </a:moveTo>
                    <a:cubicBezTo>
                      <a:pt x="9" y="1"/>
                      <a:pt x="5" y="1"/>
                      <a:pt x="0" y="1"/>
                    </a:cubicBezTo>
                    <a:cubicBezTo>
                      <a:pt x="0" y="389"/>
                      <a:pt x="0" y="389"/>
                      <a:pt x="0" y="389"/>
                    </a:cubicBezTo>
                    <a:cubicBezTo>
                      <a:pt x="0" y="738"/>
                      <a:pt x="0" y="738"/>
                      <a:pt x="0" y="738"/>
                    </a:cubicBezTo>
                    <a:cubicBezTo>
                      <a:pt x="115" y="738"/>
                      <a:pt x="219" y="685"/>
                      <a:pt x="286" y="602"/>
                    </a:cubicBezTo>
                    <a:cubicBezTo>
                      <a:pt x="310" y="566"/>
                      <a:pt x="331" y="529"/>
                      <a:pt x="348" y="490"/>
                    </a:cubicBezTo>
                    <a:cubicBezTo>
                      <a:pt x="361" y="452"/>
                      <a:pt x="369" y="412"/>
                      <a:pt x="369" y="369"/>
                    </a:cubicBezTo>
                    <a:cubicBezTo>
                      <a:pt x="369" y="170"/>
                      <a:pt x="211" y="8"/>
                      <a:pt x="14"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10">
                <a:extLst>
                  <a:ext uri="{FF2B5EF4-FFF2-40B4-BE49-F238E27FC236}">
                    <a16:creationId xmlns:a16="http://schemas.microsoft.com/office/drawing/2014/main" id="{C7F2FEDB-ABDE-6A22-6F5A-F516FD84D87F}"/>
                  </a:ext>
                </a:extLst>
              </p:cNvPr>
              <p:cNvSpPr>
                <a:spLocks/>
              </p:cNvSpPr>
              <p:nvPr/>
            </p:nvSpPr>
            <p:spPr bwMode="auto">
              <a:xfrm>
                <a:off x="2544763" y="3740872"/>
                <a:ext cx="549275" cy="762000"/>
              </a:xfrm>
              <a:custGeom>
                <a:avLst/>
                <a:gdLst>
                  <a:gd name="T0" fmla="*/ 0 w 251"/>
                  <a:gd name="T1" fmla="*/ 251 h 349"/>
                  <a:gd name="T2" fmla="*/ 251 w 251"/>
                  <a:gd name="T3" fmla="*/ 349 h 349"/>
                  <a:gd name="T4" fmla="*/ 251 w 251"/>
                  <a:gd name="T5" fmla="*/ 0 h 349"/>
                  <a:gd name="T6" fmla="*/ 0 w 251"/>
                  <a:gd name="T7" fmla="*/ 251 h 349"/>
                </a:gdLst>
                <a:ahLst/>
                <a:cxnLst>
                  <a:cxn ang="0">
                    <a:pos x="T0" y="T1"/>
                  </a:cxn>
                  <a:cxn ang="0">
                    <a:pos x="T2" y="T3"/>
                  </a:cxn>
                  <a:cxn ang="0">
                    <a:pos x="T4" y="T5"/>
                  </a:cxn>
                  <a:cxn ang="0">
                    <a:pos x="T6" y="T7"/>
                  </a:cxn>
                </a:cxnLst>
                <a:rect l="0" t="0" r="r" b="b"/>
                <a:pathLst>
                  <a:path w="251" h="349">
                    <a:moveTo>
                      <a:pt x="0" y="251"/>
                    </a:moveTo>
                    <a:cubicBezTo>
                      <a:pt x="66" y="312"/>
                      <a:pt x="154" y="349"/>
                      <a:pt x="251" y="349"/>
                    </a:cubicBezTo>
                    <a:cubicBezTo>
                      <a:pt x="251" y="0"/>
                      <a:pt x="251" y="0"/>
                      <a:pt x="251" y="0"/>
                    </a:cubicBezTo>
                    <a:lnTo>
                      <a:pt x="0" y="251"/>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Oval 11">
                <a:extLst>
                  <a:ext uri="{FF2B5EF4-FFF2-40B4-BE49-F238E27FC236}">
                    <a16:creationId xmlns:a16="http://schemas.microsoft.com/office/drawing/2014/main" id="{DAD3AAAA-DF59-6538-70ED-EFDD7A07C27A}"/>
                  </a:ext>
                </a:extLst>
              </p:cNvPr>
              <p:cNvSpPr>
                <a:spLocks noChangeArrowheads="1"/>
              </p:cNvSpPr>
              <p:nvPr/>
            </p:nvSpPr>
            <p:spPr bwMode="auto">
              <a:xfrm>
                <a:off x="2403475" y="3007447"/>
                <a:ext cx="1379538" cy="1379538"/>
              </a:xfrm>
              <a:prstGeom prst="ellipse">
                <a:avLst/>
              </a:pr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35" name="Freeform 7">
              <a:extLst>
                <a:ext uri="{FF2B5EF4-FFF2-40B4-BE49-F238E27FC236}">
                  <a16:creationId xmlns:a16="http://schemas.microsoft.com/office/drawing/2014/main" id="{BD84418E-B1DF-C537-DBA9-19F1A3E4C175}"/>
                </a:ext>
              </a:extLst>
            </p:cNvPr>
            <p:cNvSpPr>
              <a:spLocks/>
            </p:cNvSpPr>
            <p:nvPr/>
          </p:nvSpPr>
          <p:spPr bwMode="auto">
            <a:xfrm>
              <a:off x="7885112" y="1616797"/>
              <a:ext cx="3041650" cy="3324225"/>
            </a:xfrm>
            <a:custGeom>
              <a:avLst/>
              <a:gdLst>
                <a:gd name="T0" fmla="*/ 631 w 1391"/>
                <a:gd name="T1" fmla="*/ 0 h 1520"/>
                <a:gd name="T2" fmla="*/ 287 w 1391"/>
                <a:gd name="T3" fmla="*/ 82 h 1520"/>
                <a:gd name="T4" fmla="*/ 698 w 1391"/>
                <a:gd name="T5" fmla="*/ 680 h 1520"/>
                <a:gd name="T6" fmla="*/ 702 w 1391"/>
                <a:gd name="T7" fmla="*/ 760 h 1520"/>
                <a:gd name="T8" fmla="*/ 635 w 1391"/>
                <a:gd name="T9" fmla="*/ 1073 h 1520"/>
                <a:gd name="T10" fmla="*/ 629 w 1391"/>
                <a:gd name="T11" fmla="*/ 1086 h 1520"/>
                <a:gd name="T12" fmla="*/ 628 w 1391"/>
                <a:gd name="T13" fmla="*/ 1087 h 1520"/>
                <a:gd name="T14" fmla="*/ 615 w 1391"/>
                <a:gd name="T15" fmla="*/ 1115 h 1520"/>
                <a:gd name="T16" fmla="*/ 613 w 1391"/>
                <a:gd name="T17" fmla="*/ 1118 h 1520"/>
                <a:gd name="T18" fmla="*/ 608 w 1391"/>
                <a:gd name="T19" fmla="*/ 1128 h 1520"/>
                <a:gd name="T20" fmla="*/ 605 w 1391"/>
                <a:gd name="T21" fmla="*/ 1132 h 1520"/>
                <a:gd name="T22" fmla="*/ 600 w 1391"/>
                <a:gd name="T23" fmla="*/ 1141 h 1520"/>
                <a:gd name="T24" fmla="*/ 597 w 1391"/>
                <a:gd name="T25" fmla="*/ 1146 h 1520"/>
                <a:gd name="T26" fmla="*/ 592 w 1391"/>
                <a:gd name="T27" fmla="*/ 1154 h 1520"/>
                <a:gd name="T28" fmla="*/ 590 w 1391"/>
                <a:gd name="T29" fmla="*/ 1158 h 1520"/>
                <a:gd name="T30" fmla="*/ 584 w 1391"/>
                <a:gd name="T31" fmla="*/ 1167 h 1520"/>
                <a:gd name="T32" fmla="*/ 582 w 1391"/>
                <a:gd name="T33" fmla="*/ 1171 h 1520"/>
                <a:gd name="T34" fmla="*/ 573 w 1391"/>
                <a:gd name="T35" fmla="*/ 1184 h 1520"/>
                <a:gd name="T36" fmla="*/ 287 w 1391"/>
                <a:gd name="T37" fmla="*/ 1320 h 1520"/>
                <a:gd name="T38" fmla="*/ 0 w 1391"/>
                <a:gd name="T39" fmla="*/ 1184 h 1520"/>
                <a:gd name="T40" fmla="*/ 287 w 1391"/>
                <a:gd name="T41" fmla="*/ 1438 h 1520"/>
                <a:gd name="T42" fmla="*/ 631 w 1391"/>
                <a:gd name="T43" fmla="*/ 1520 h 1520"/>
                <a:gd name="T44" fmla="*/ 1084 w 1391"/>
                <a:gd name="T45" fmla="*/ 1371 h 1520"/>
                <a:gd name="T46" fmla="*/ 1391 w 1391"/>
                <a:gd name="T47" fmla="*/ 760 h 1520"/>
                <a:gd name="T48" fmla="*/ 631 w 1391"/>
                <a:gd name="T49" fmla="*/ 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1" h="1520">
                  <a:moveTo>
                    <a:pt x="631" y="0"/>
                  </a:moveTo>
                  <a:cubicBezTo>
                    <a:pt x="507" y="0"/>
                    <a:pt x="390" y="30"/>
                    <a:pt x="287" y="82"/>
                  </a:cubicBezTo>
                  <a:cubicBezTo>
                    <a:pt x="511" y="196"/>
                    <a:pt x="671" y="419"/>
                    <a:pt x="698" y="680"/>
                  </a:cubicBezTo>
                  <a:cubicBezTo>
                    <a:pt x="701" y="706"/>
                    <a:pt x="702" y="733"/>
                    <a:pt x="702" y="760"/>
                  </a:cubicBezTo>
                  <a:cubicBezTo>
                    <a:pt x="702" y="872"/>
                    <a:pt x="678" y="978"/>
                    <a:pt x="635" y="1073"/>
                  </a:cubicBezTo>
                  <a:cubicBezTo>
                    <a:pt x="633" y="1078"/>
                    <a:pt x="631" y="1082"/>
                    <a:pt x="629" y="1086"/>
                  </a:cubicBezTo>
                  <a:cubicBezTo>
                    <a:pt x="629" y="1086"/>
                    <a:pt x="629" y="1087"/>
                    <a:pt x="628" y="1087"/>
                  </a:cubicBezTo>
                  <a:cubicBezTo>
                    <a:pt x="624" y="1096"/>
                    <a:pt x="619" y="1106"/>
                    <a:pt x="615" y="1115"/>
                  </a:cubicBezTo>
                  <a:cubicBezTo>
                    <a:pt x="614" y="1116"/>
                    <a:pt x="613" y="1117"/>
                    <a:pt x="613" y="1118"/>
                  </a:cubicBezTo>
                  <a:cubicBezTo>
                    <a:pt x="611" y="1121"/>
                    <a:pt x="609" y="1125"/>
                    <a:pt x="608" y="1128"/>
                  </a:cubicBezTo>
                  <a:cubicBezTo>
                    <a:pt x="607" y="1129"/>
                    <a:pt x="606" y="1131"/>
                    <a:pt x="605" y="1132"/>
                  </a:cubicBezTo>
                  <a:cubicBezTo>
                    <a:pt x="603" y="1135"/>
                    <a:pt x="602" y="1138"/>
                    <a:pt x="600" y="1141"/>
                  </a:cubicBezTo>
                  <a:cubicBezTo>
                    <a:pt x="599" y="1142"/>
                    <a:pt x="598" y="1144"/>
                    <a:pt x="597" y="1146"/>
                  </a:cubicBezTo>
                  <a:cubicBezTo>
                    <a:pt x="596" y="1148"/>
                    <a:pt x="594" y="1151"/>
                    <a:pt x="592" y="1154"/>
                  </a:cubicBezTo>
                  <a:cubicBezTo>
                    <a:pt x="591" y="1155"/>
                    <a:pt x="590" y="1157"/>
                    <a:pt x="590" y="1158"/>
                  </a:cubicBezTo>
                  <a:cubicBezTo>
                    <a:pt x="588" y="1161"/>
                    <a:pt x="586" y="1164"/>
                    <a:pt x="584" y="1167"/>
                  </a:cubicBezTo>
                  <a:cubicBezTo>
                    <a:pt x="583" y="1168"/>
                    <a:pt x="582" y="1170"/>
                    <a:pt x="582" y="1171"/>
                  </a:cubicBezTo>
                  <a:cubicBezTo>
                    <a:pt x="579" y="1175"/>
                    <a:pt x="576" y="1179"/>
                    <a:pt x="573" y="1184"/>
                  </a:cubicBezTo>
                  <a:cubicBezTo>
                    <a:pt x="506" y="1267"/>
                    <a:pt x="402" y="1320"/>
                    <a:pt x="287" y="1320"/>
                  </a:cubicBezTo>
                  <a:cubicBezTo>
                    <a:pt x="171" y="1320"/>
                    <a:pt x="67" y="1267"/>
                    <a:pt x="0" y="1184"/>
                  </a:cubicBezTo>
                  <a:cubicBezTo>
                    <a:pt x="72" y="1291"/>
                    <a:pt x="171" y="1379"/>
                    <a:pt x="287" y="1438"/>
                  </a:cubicBezTo>
                  <a:cubicBezTo>
                    <a:pt x="390" y="1490"/>
                    <a:pt x="507" y="1520"/>
                    <a:pt x="631" y="1520"/>
                  </a:cubicBezTo>
                  <a:cubicBezTo>
                    <a:pt x="801" y="1520"/>
                    <a:pt x="957" y="1464"/>
                    <a:pt x="1084" y="1371"/>
                  </a:cubicBezTo>
                  <a:cubicBezTo>
                    <a:pt x="1270" y="1232"/>
                    <a:pt x="1391" y="1010"/>
                    <a:pt x="1391" y="760"/>
                  </a:cubicBezTo>
                  <a:cubicBezTo>
                    <a:pt x="1391" y="340"/>
                    <a:pt x="1051" y="0"/>
                    <a:pt x="631"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5">
              <a:extLst>
                <a:ext uri="{FF2B5EF4-FFF2-40B4-BE49-F238E27FC236}">
                  <a16:creationId xmlns:a16="http://schemas.microsoft.com/office/drawing/2014/main" id="{AF6AB117-B218-62BA-E11A-DC284EB135C7}"/>
                </a:ext>
              </a:extLst>
            </p:cNvPr>
            <p:cNvSpPr>
              <a:spLocks/>
            </p:cNvSpPr>
            <p:nvPr/>
          </p:nvSpPr>
          <p:spPr bwMode="auto">
            <a:xfrm>
              <a:off x="6096000" y="1616797"/>
              <a:ext cx="3324225" cy="3109913"/>
            </a:xfrm>
            <a:custGeom>
              <a:avLst/>
              <a:gdLst>
                <a:gd name="T0" fmla="*/ 1520 w 1520"/>
                <a:gd name="T1" fmla="*/ 760 h 1422"/>
                <a:gd name="T2" fmla="*/ 1516 w 1520"/>
                <a:gd name="T3" fmla="*/ 680 h 1422"/>
                <a:gd name="T4" fmla="*/ 1105 w 1520"/>
                <a:gd name="T5" fmla="*/ 82 h 1422"/>
                <a:gd name="T6" fmla="*/ 760 w 1520"/>
                <a:gd name="T7" fmla="*/ 0 h 1422"/>
                <a:gd name="T8" fmla="*/ 0 w 1520"/>
                <a:gd name="T9" fmla="*/ 760 h 1422"/>
                <a:gd name="T10" fmla="*/ 386 w 1520"/>
                <a:gd name="T11" fmla="*/ 1422 h 1422"/>
                <a:gd name="T12" fmla="*/ 382 w 1520"/>
                <a:gd name="T13" fmla="*/ 1342 h 1422"/>
                <a:gd name="T14" fmla="*/ 689 w 1520"/>
                <a:gd name="T15" fmla="*/ 732 h 1422"/>
                <a:gd name="T16" fmla="*/ 1021 w 1520"/>
                <a:gd name="T17" fmla="*/ 592 h 1422"/>
                <a:gd name="T18" fmla="*/ 1069 w 1520"/>
                <a:gd name="T19" fmla="*/ 585 h 1422"/>
                <a:gd name="T20" fmla="*/ 1070 w 1520"/>
                <a:gd name="T21" fmla="*/ 585 h 1422"/>
                <a:gd name="T22" fmla="*/ 1119 w 1520"/>
                <a:gd name="T23" fmla="*/ 582 h 1422"/>
                <a:gd name="T24" fmla="*/ 1119 w 1520"/>
                <a:gd name="T25" fmla="*/ 582 h 1422"/>
                <a:gd name="T26" fmla="*/ 1142 w 1520"/>
                <a:gd name="T27" fmla="*/ 582 h 1422"/>
                <a:gd name="T28" fmla="*/ 1119 w 1520"/>
                <a:gd name="T29" fmla="*/ 582 h 1422"/>
                <a:gd name="T30" fmla="*/ 1474 w 1520"/>
                <a:gd name="T31" fmla="*/ 951 h 1422"/>
                <a:gd name="T32" fmla="*/ 1453 w 1520"/>
                <a:gd name="T33" fmla="*/ 1072 h 1422"/>
                <a:gd name="T34" fmla="*/ 1520 w 1520"/>
                <a:gd name="T35" fmla="*/ 760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0" h="1422">
                  <a:moveTo>
                    <a:pt x="1520" y="760"/>
                  </a:moveTo>
                  <a:cubicBezTo>
                    <a:pt x="1520" y="733"/>
                    <a:pt x="1519" y="706"/>
                    <a:pt x="1516" y="680"/>
                  </a:cubicBezTo>
                  <a:cubicBezTo>
                    <a:pt x="1489" y="419"/>
                    <a:pt x="1329" y="196"/>
                    <a:pt x="1105" y="82"/>
                  </a:cubicBezTo>
                  <a:cubicBezTo>
                    <a:pt x="1001" y="30"/>
                    <a:pt x="884" y="0"/>
                    <a:pt x="760" y="0"/>
                  </a:cubicBezTo>
                  <a:cubicBezTo>
                    <a:pt x="340" y="0"/>
                    <a:pt x="0" y="340"/>
                    <a:pt x="0" y="760"/>
                  </a:cubicBezTo>
                  <a:cubicBezTo>
                    <a:pt x="0" y="1044"/>
                    <a:pt x="156" y="1291"/>
                    <a:pt x="386" y="1422"/>
                  </a:cubicBezTo>
                  <a:cubicBezTo>
                    <a:pt x="384" y="1396"/>
                    <a:pt x="382" y="1369"/>
                    <a:pt x="382" y="1342"/>
                  </a:cubicBezTo>
                  <a:cubicBezTo>
                    <a:pt x="382" y="1092"/>
                    <a:pt x="503" y="870"/>
                    <a:pt x="689" y="732"/>
                  </a:cubicBezTo>
                  <a:cubicBezTo>
                    <a:pt x="785" y="661"/>
                    <a:pt x="898" y="611"/>
                    <a:pt x="1021" y="592"/>
                  </a:cubicBezTo>
                  <a:cubicBezTo>
                    <a:pt x="1037" y="589"/>
                    <a:pt x="1053" y="587"/>
                    <a:pt x="1069" y="585"/>
                  </a:cubicBezTo>
                  <a:cubicBezTo>
                    <a:pt x="1069" y="585"/>
                    <a:pt x="1070" y="585"/>
                    <a:pt x="1070" y="585"/>
                  </a:cubicBezTo>
                  <a:cubicBezTo>
                    <a:pt x="1086" y="584"/>
                    <a:pt x="1103" y="583"/>
                    <a:pt x="1119" y="582"/>
                  </a:cubicBezTo>
                  <a:cubicBezTo>
                    <a:pt x="1119" y="582"/>
                    <a:pt x="1119" y="582"/>
                    <a:pt x="1119" y="582"/>
                  </a:cubicBezTo>
                  <a:cubicBezTo>
                    <a:pt x="1127" y="582"/>
                    <a:pt x="1135" y="582"/>
                    <a:pt x="1142" y="582"/>
                  </a:cubicBezTo>
                  <a:cubicBezTo>
                    <a:pt x="1135" y="582"/>
                    <a:pt x="1127" y="582"/>
                    <a:pt x="1119" y="582"/>
                  </a:cubicBezTo>
                  <a:cubicBezTo>
                    <a:pt x="1316" y="590"/>
                    <a:pt x="1474" y="752"/>
                    <a:pt x="1474" y="951"/>
                  </a:cubicBezTo>
                  <a:cubicBezTo>
                    <a:pt x="1474" y="994"/>
                    <a:pt x="1466" y="1034"/>
                    <a:pt x="1453" y="1072"/>
                  </a:cubicBezTo>
                  <a:cubicBezTo>
                    <a:pt x="1496" y="977"/>
                    <a:pt x="1520" y="871"/>
                    <a:pt x="1520" y="76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7" name="Freeform 6">
              <a:extLst>
                <a:ext uri="{FF2B5EF4-FFF2-40B4-BE49-F238E27FC236}">
                  <a16:creationId xmlns:a16="http://schemas.microsoft.com/office/drawing/2014/main" id="{2DFADC51-F1B0-8F82-2C5E-02775200B07F}"/>
                </a:ext>
              </a:extLst>
            </p:cNvPr>
            <p:cNvSpPr>
              <a:spLocks/>
            </p:cNvSpPr>
            <p:nvPr/>
          </p:nvSpPr>
          <p:spPr bwMode="auto">
            <a:xfrm>
              <a:off x="6931025" y="2912197"/>
              <a:ext cx="3324225" cy="3300413"/>
            </a:xfrm>
            <a:custGeom>
              <a:avLst/>
              <a:gdLst>
                <a:gd name="T0" fmla="*/ 1067 w 1520"/>
                <a:gd name="T1" fmla="*/ 928 h 1510"/>
                <a:gd name="T2" fmla="*/ 723 w 1520"/>
                <a:gd name="T3" fmla="*/ 846 h 1510"/>
                <a:gd name="T4" fmla="*/ 431 w 1520"/>
                <a:gd name="T5" fmla="*/ 585 h 1510"/>
                <a:gd name="T6" fmla="*/ 428 w 1520"/>
                <a:gd name="T7" fmla="*/ 579 h 1510"/>
                <a:gd name="T8" fmla="*/ 422 w 1520"/>
                <a:gd name="T9" fmla="*/ 571 h 1510"/>
                <a:gd name="T10" fmla="*/ 419 w 1520"/>
                <a:gd name="T11" fmla="*/ 566 h 1510"/>
                <a:gd name="T12" fmla="*/ 414 w 1520"/>
                <a:gd name="T13" fmla="*/ 557 h 1510"/>
                <a:gd name="T14" fmla="*/ 411 w 1520"/>
                <a:gd name="T15" fmla="*/ 552 h 1510"/>
                <a:gd name="T16" fmla="*/ 406 w 1520"/>
                <a:gd name="T17" fmla="*/ 543 h 1510"/>
                <a:gd name="T18" fmla="*/ 403 w 1520"/>
                <a:gd name="T19" fmla="*/ 538 h 1510"/>
                <a:gd name="T20" fmla="*/ 398 w 1520"/>
                <a:gd name="T21" fmla="*/ 529 h 1510"/>
                <a:gd name="T22" fmla="*/ 395 w 1520"/>
                <a:gd name="T23" fmla="*/ 524 h 1510"/>
                <a:gd name="T24" fmla="*/ 390 w 1520"/>
                <a:gd name="T25" fmla="*/ 514 h 1510"/>
                <a:gd name="T26" fmla="*/ 388 w 1520"/>
                <a:gd name="T27" fmla="*/ 510 h 1510"/>
                <a:gd name="T28" fmla="*/ 383 w 1520"/>
                <a:gd name="T29" fmla="*/ 499 h 1510"/>
                <a:gd name="T30" fmla="*/ 381 w 1520"/>
                <a:gd name="T31" fmla="*/ 495 h 1510"/>
                <a:gd name="T32" fmla="*/ 374 w 1520"/>
                <a:gd name="T33" fmla="*/ 481 h 1510"/>
                <a:gd name="T34" fmla="*/ 374 w 1520"/>
                <a:gd name="T35" fmla="*/ 480 h 1510"/>
                <a:gd name="T36" fmla="*/ 374 w 1520"/>
                <a:gd name="T37" fmla="*/ 480 h 1510"/>
                <a:gd name="T38" fmla="*/ 374 w 1520"/>
                <a:gd name="T39" fmla="*/ 480 h 1510"/>
                <a:gd name="T40" fmla="*/ 353 w 1520"/>
                <a:gd name="T41" fmla="*/ 359 h 1510"/>
                <a:gd name="T42" fmla="*/ 639 w 1520"/>
                <a:gd name="T43" fmla="*/ 0 h 1510"/>
                <a:gd name="T44" fmla="*/ 307 w 1520"/>
                <a:gd name="T45" fmla="*/ 140 h 1510"/>
                <a:gd name="T46" fmla="*/ 0 w 1520"/>
                <a:gd name="T47" fmla="*/ 750 h 1510"/>
                <a:gd name="T48" fmla="*/ 4 w 1520"/>
                <a:gd name="T49" fmla="*/ 830 h 1510"/>
                <a:gd name="T50" fmla="*/ 760 w 1520"/>
                <a:gd name="T51" fmla="*/ 1510 h 1510"/>
                <a:gd name="T52" fmla="*/ 1520 w 1520"/>
                <a:gd name="T53" fmla="*/ 779 h 1510"/>
                <a:gd name="T54" fmla="*/ 1067 w 1520"/>
                <a:gd name="T55" fmla="*/ 928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0" h="1510">
                  <a:moveTo>
                    <a:pt x="1067" y="928"/>
                  </a:moveTo>
                  <a:cubicBezTo>
                    <a:pt x="943" y="928"/>
                    <a:pt x="826" y="898"/>
                    <a:pt x="723" y="846"/>
                  </a:cubicBezTo>
                  <a:cubicBezTo>
                    <a:pt x="604" y="785"/>
                    <a:pt x="504" y="695"/>
                    <a:pt x="431" y="585"/>
                  </a:cubicBezTo>
                  <a:cubicBezTo>
                    <a:pt x="430" y="583"/>
                    <a:pt x="429" y="581"/>
                    <a:pt x="428" y="579"/>
                  </a:cubicBezTo>
                  <a:cubicBezTo>
                    <a:pt x="426" y="576"/>
                    <a:pt x="424" y="574"/>
                    <a:pt x="422" y="571"/>
                  </a:cubicBezTo>
                  <a:cubicBezTo>
                    <a:pt x="421" y="569"/>
                    <a:pt x="420" y="567"/>
                    <a:pt x="419" y="566"/>
                  </a:cubicBezTo>
                  <a:cubicBezTo>
                    <a:pt x="417" y="563"/>
                    <a:pt x="416" y="560"/>
                    <a:pt x="414" y="557"/>
                  </a:cubicBezTo>
                  <a:cubicBezTo>
                    <a:pt x="413" y="555"/>
                    <a:pt x="412" y="554"/>
                    <a:pt x="411" y="552"/>
                  </a:cubicBezTo>
                  <a:cubicBezTo>
                    <a:pt x="409" y="549"/>
                    <a:pt x="407" y="546"/>
                    <a:pt x="406" y="543"/>
                  </a:cubicBezTo>
                  <a:cubicBezTo>
                    <a:pt x="405" y="541"/>
                    <a:pt x="404" y="540"/>
                    <a:pt x="403" y="538"/>
                  </a:cubicBezTo>
                  <a:cubicBezTo>
                    <a:pt x="401" y="535"/>
                    <a:pt x="399" y="532"/>
                    <a:pt x="398" y="529"/>
                  </a:cubicBezTo>
                  <a:cubicBezTo>
                    <a:pt x="397" y="527"/>
                    <a:pt x="396" y="525"/>
                    <a:pt x="395" y="524"/>
                  </a:cubicBezTo>
                  <a:cubicBezTo>
                    <a:pt x="393" y="521"/>
                    <a:pt x="392" y="518"/>
                    <a:pt x="390" y="514"/>
                  </a:cubicBezTo>
                  <a:cubicBezTo>
                    <a:pt x="389" y="513"/>
                    <a:pt x="389" y="511"/>
                    <a:pt x="388" y="510"/>
                  </a:cubicBezTo>
                  <a:cubicBezTo>
                    <a:pt x="386" y="506"/>
                    <a:pt x="384" y="503"/>
                    <a:pt x="383" y="499"/>
                  </a:cubicBezTo>
                  <a:cubicBezTo>
                    <a:pt x="382" y="498"/>
                    <a:pt x="381" y="496"/>
                    <a:pt x="381" y="495"/>
                  </a:cubicBezTo>
                  <a:cubicBezTo>
                    <a:pt x="378" y="490"/>
                    <a:pt x="376" y="485"/>
                    <a:pt x="374" y="481"/>
                  </a:cubicBezTo>
                  <a:cubicBezTo>
                    <a:pt x="374" y="481"/>
                    <a:pt x="374" y="480"/>
                    <a:pt x="374" y="480"/>
                  </a:cubicBezTo>
                  <a:cubicBezTo>
                    <a:pt x="374" y="480"/>
                    <a:pt x="374" y="480"/>
                    <a:pt x="374" y="480"/>
                  </a:cubicBezTo>
                  <a:cubicBezTo>
                    <a:pt x="374" y="480"/>
                    <a:pt x="374" y="480"/>
                    <a:pt x="374" y="480"/>
                  </a:cubicBezTo>
                  <a:cubicBezTo>
                    <a:pt x="361" y="442"/>
                    <a:pt x="353" y="402"/>
                    <a:pt x="353" y="359"/>
                  </a:cubicBezTo>
                  <a:cubicBezTo>
                    <a:pt x="353" y="184"/>
                    <a:pt x="475" y="38"/>
                    <a:pt x="639" y="0"/>
                  </a:cubicBezTo>
                  <a:cubicBezTo>
                    <a:pt x="516" y="19"/>
                    <a:pt x="403" y="69"/>
                    <a:pt x="307" y="140"/>
                  </a:cubicBezTo>
                  <a:cubicBezTo>
                    <a:pt x="121" y="278"/>
                    <a:pt x="0" y="500"/>
                    <a:pt x="0" y="750"/>
                  </a:cubicBezTo>
                  <a:cubicBezTo>
                    <a:pt x="0" y="777"/>
                    <a:pt x="2" y="804"/>
                    <a:pt x="4" y="830"/>
                  </a:cubicBezTo>
                  <a:cubicBezTo>
                    <a:pt x="44" y="1212"/>
                    <a:pt x="367" y="1510"/>
                    <a:pt x="760" y="1510"/>
                  </a:cubicBezTo>
                  <a:cubicBezTo>
                    <a:pt x="1170" y="1510"/>
                    <a:pt x="1505" y="1185"/>
                    <a:pt x="1520" y="779"/>
                  </a:cubicBezTo>
                  <a:cubicBezTo>
                    <a:pt x="1393" y="872"/>
                    <a:pt x="1237" y="928"/>
                    <a:pt x="1067" y="9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43" name="Google Shape;43;g30332b4311d_0_4416">
            <a:extLst>
              <a:ext uri="{FF2B5EF4-FFF2-40B4-BE49-F238E27FC236}">
                <a16:creationId xmlns:a16="http://schemas.microsoft.com/office/drawing/2014/main" id="{C6A674B6-BAB8-E55C-5E97-21EEA3CE6787}"/>
              </a:ext>
            </a:extLst>
          </p:cNvPr>
          <p:cNvSpPr/>
          <p:nvPr/>
        </p:nvSpPr>
        <p:spPr>
          <a:xfrm>
            <a:off x="6478723" y="4670071"/>
            <a:ext cx="298943" cy="462627"/>
          </a:xfrm>
          <a:custGeom>
            <a:avLst/>
            <a:gdLst/>
            <a:ahLst/>
            <a:cxnLst/>
            <a:rect l="l" t="t" r="r" b="b"/>
            <a:pathLst>
              <a:path w="7594" h="11752" extrusionOk="0">
                <a:moveTo>
                  <a:pt x="6585" y="662"/>
                </a:moveTo>
                <a:cubicBezTo>
                  <a:pt x="6774" y="662"/>
                  <a:pt x="6932" y="819"/>
                  <a:pt x="6932" y="1008"/>
                </a:cubicBezTo>
                <a:cubicBezTo>
                  <a:pt x="6932" y="1197"/>
                  <a:pt x="6774" y="1355"/>
                  <a:pt x="6585" y="1355"/>
                </a:cubicBezTo>
                <a:lnTo>
                  <a:pt x="1040" y="1355"/>
                </a:lnTo>
                <a:cubicBezTo>
                  <a:pt x="820" y="1355"/>
                  <a:pt x="662" y="1197"/>
                  <a:pt x="662" y="1008"/>
                </a:cubicBezTo>
                <a:cubicBezTo>
                  <a:pt x="662" y="819"/>
                  <a:pt x="820" y="662"/>
                  <a:pt x="1040" y="662"/>
                </a:cubicBezTo>
                <a:close/>
                <a:moveTo>
                  <a:pt x="6175" y="2048"/>
                </a:moveTo>
                <a:lnTo>
                  <a:pt x="6175" y="2867"/>
                </a:lnTo>
                <a:cubicBezTo>
                  <a:pt x="5435" y="3277"/>
                  <a:pt x="4600" y="3481"/>
                  <a:pt x="3765" y="3481"/>
                </a:cubicBezTo>
                <a:cubicBezTo>
                  <a:pt x="2930" y="3481"/>
                  <a:pt x="2096" y="3277"/>
                  <a:pt x="1355" y="2867"/>
                </a:cubicBezTo>
                <a:lnTo>
                  <a:pt x="1355" y="2048"/>
                </a:lnTo>
                <a:close/>
                <a:moveTo>
                  <a:pt x="1418" y="3686"/>
                </a:moveTo>
                <a:lnTo>
                  <a:pt x="1418" y="3686"/>
                </a:lnTo>
                <a:cubicBezTo>
                  <a:pt x="2174" y="4001"/>
                  <a:pt x="2962" y="4190"/>
                  <a:pt x="3781" y="4190"/>
                </a:cubicBezTo>
                <a:cubicBezTo>
                  <a:pt x="4600" y="4190"/>
                  <a:pt x="5388" y="4033"/>
                  <a:pt x="6144" y="3686"/>
                </a:cubicBezTo>
                <a:lnTo>
                  <a:pt x="6144" y="3686"/>
                </a:lnTo>
                <a:cubicBezTo>
                  <a:pt x="5860" y="4757"/>
                  <a:pt x="4915" y="5545"/>
                  <a:pt x="3781" y="5545"/>
                </a:cubicBezTo>
                <a:cubicBezTo>
                  <a:pt x="2647" y="5545"/>
                  <a:pt x="1702" y="4757"/>
                  <a:pt x="1418" y="3686"/>
                </a:cubicBezTo>
                <a:close/>
                <a:moveTo>
                  <a:pt x="3435" y="6238"/>
                </a:moveTo>
                <a:lnTo>
                  <a:pt x="3435" y="7813"/>
                </a:lnTo>
                <a:lnTo>
                  <a:pt x="1544" y="9704"/>
                </a:lnTo>
                <a:lnTo>
                  <a:pt x="1355" y="9704"/>
                </a:lnTo>
                <a:lnTo>
                  <a:pt x="1355" y="8695"/>
                </a:lnTo>
                <a:cubicBezTo>
                  <a:pt x="1355" y="7467"/>
                  <a:pt x="2237" y="6427"/>
                  <a:pt x="3435" y="6238"/>
                </a:cubicBezTo>
                <a:close/>
                <a:moveTo>
                  <a:pt x="3781" y="8443"/>
                </a:moveTo>
                <a:lnTo>
                  <a:pt x="5041" y="9704"/>
                </a:lnTo>
                <a:lnTo>
                  <a:pt x="2552" y="9704"/>
                </a:lnTo>
                <a:lnTo>
                  <a:pt x="3781" y="8443"/>
                </a:lnTo>
                <a:close/>
                <a:moveTo>
                  <a:pt x="4128" y="6238"/>
                </a:moveTo>
                <a:cubicBezTo>
                  <a:pt x="5325" y="6396"/>
                  <a:pt x="6207" y="7435"/>
                  <a:pt x="6207" y="8695"/>
                </a:cubicBezTo>
                <a:lnTo>
                  <a:pt x="6207" y="9704"/>
                </a:lnTo>
                <a:lnTo>
                  <a:pt x="6018" y="9704"/>
                </a:lnTo>
                <a:lnTo>
                  <a:pt x="4128" y="7813"/>
                </a:lnTo>
                <a:lnTo>
                  <a:pt x="4128" y="6238"/>
                </a:lnTo>
                <a:close/>
                <a:moveTo>
                  <a:pt x="6553" y="10397"/>
                </a:moveTo>
                <a:cubicBezTo>
                  <a:pt x="6743" y="10428"/>
                  <a:pt x="6900" y="10586"/>
                  <a:pt x="6900" y="10743"/>
                </a:cubicBezTo>
                <a:cubicBezTo>
                  <a:pt x="6900" y="10932"/>
                  <a:pt x="6743" y="11090"/>
                  <a:pt x="6553" y="11090"/>
                </a:cubicBezTo>
                <a:lnTo>
                  <a:pt x="977" y="11090"/>
                </a:lnTo>
                <a:cubicBezTo>
                  <a:pt x="788" y="11090"/>
                  <a:pt x="631" y="10932"/>
                  <a:pt x="631" y="10743"/>
                </a:cubicBezTo>
                <a:cubicBezTo>
                  <a:pt x="631" y="10554"/>
                  <a:pt x="788" y="10397"/>
                  <a:pt x="977" y="10397"/>
                </a:cubicBezTo>
                <a:close/>
                <a:moveTo>
                  <a:pt x="1009" y="0"/>
                </a:moveTo>
                <a:cubicBezTo>
                  <a:pt x="442" y="0"/>
                  <a:pt x="0" y="473"/>
                  <a:pt x="0" y="1008"/>
                </a:cubicBezTo>
                <a:cubicBezTo>
                  <a:pt x="0" y="1449"/>
                  <a:pt x="284" y="1827"/>
                  <a:pt x="694" y="1985"/>
                </a:cubicBezTo>
                <a:lnTo>
                  <a:pt x="694" y="3088"/>
                </a:lnTo>
                <a:cubicBezTo>
                  <a:pt x="694" y="4316"/>
                  <a:pt x="1387" y="5356"/>
                  <a:pt x="2395" y="5860"/>
                </a:cubicBezTo>
                <a:cubicBezTo>
                  <a:pt x="1387" y="6364"/>
                  <a:pt x="694" y="7435"/>
                  <a:pt x="694" y="8664"/>
                </a:cubicBezTo>
                <a:lnTo>
                  <a:pt x="694" y="9767"/>
                </a:lnTo>
                <a:cubicBezTo>
                  <a:pt x="316" y="9924"/>
                  <a:pt x="0" y="10271"/>
                  <a:pt x="0" y="10743"/>
                </a:cubicBezTo>
                <a:cubicBezTo>
                  <a:pt x="0" y="11342"/>
                  <a:pt x="473" y="11751"/>
                  <a:pt x="1009" y="11751"/>
                </a:cubicBezTo>
                <a:lnTo>
                  <a:pt x="6585" y="11751"/>
                </a:lnTo>
                <a:cubicBezTo>
                  <a:pt x="7152" y="11751"/>
                  <a:pt x="7593" y="11279"/>
                  <a:pt x="7593" y="10743"/>
                </a:cubicBezTo>
                <a:cubicBezTo>
                  <a:pt x="7593" y="10302"/>
                  <a:pt x="7310" y="9924"/>
                  <a:pt x="6900" y="9767"/>
                </a:cubicBezTo>
                <a:lnTo>
                  <a:pt x="6900" y="8664"/>
                </a:lnTo>
                <a:cubicBezTo>
                  <a:pt x="6900" y="7435"/>
                  <a:pt x="6207" y="6364"/>
                  <a:pt x="5199" y="5860"/>
                </a:cubicBezTo>
                <a:cubicBezTo>
                  <a:pt x="6207" y="5387"/>
                  <a:pt x="6900" y="4316"/>
                  <a:pt x="6900" y="3088"/>
                </a:cubicBezTo>
                <a:lnTo>
                  <a:pt x="6900" y="1985"/>
                </a:lnTo>
                <a:cubicBezTo>
                  <a:pt x="7278" y="1827"/>
                  <a:pt x="7593" y="1481"/>
                  <a:pt x="7593" y="1008"/>
                </a:cubicBezTo>
                <a:cubicBezTo>
                  <a:pt x="7593" y="410"/>
                  <a:pt x="7121" y="0"/>
                  <a:pt x="658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44" name="Google Shape;105;g30332b4311d_0_4416">
            <a:extLst>
              <a:ext uri="{FF2B5EF4-FFF2-40B4-BE49-F238E27FC236}">
                <a16:creationId xmlns:a16="http://schemas.microsoft.com/office/drawing/2014/main" id="{5FBA4C3B-7AFA-EDBD-D644-AF883E307D99}"/>
              </a:ext>
            </a:extLst>
          </p:cNvPr>
          <p:cNvGrpSpPr/>
          <p:nvPr/>
        </p:nvGrpSpPr>
        <p:grpSpPr>
          <a:xfrm>
            <a:off x="5614658" y="3137067"/>
            <a:ext cx="496814" cy="546531"/>
            <a:chOff x="1790525" y="2319150"/>
            <a:chExt cx="267800" cy="294600"/>
          </a:xfrm>
          <a:solidFill>
            <a:schemeClr val="bg1"/>
          </a:solidFill>
        </p:grpSpPr>
        <p:sp>
          <p:nvSpPr>
            <p:cNvPr id="45" name="Google Shape;106;g30332b4311d_0_4416">
              <a:extLst>
                <a:ext uri="{FF2B5EF4-FFF2-40B4-BE49-F238E27FC236}">
                  <a16:creationId xmlns:a16="http://schemas.microsoft.com/office/drawing/2014/main" id="{D5A4980D-4006-7C2A-4060-9ED35D6ABA4D}"/>
                </a:ext>
              </a:extLst>
            </p:cNvPr>
            <p:cNvSpPr/>
            <p:nvPr/>
          </p:nvSpPr>
          <p:spPr>
            <a:xfrm>
              <a:off x="1881100" y="2423125"/>
              <a:ext cx="88225" cy="155175"/>
            </a:xfrm>
            <a:custGeom>
              <a:avLst/>
              <a:gdLst/>
              <a:ahLst/>
              <a:cxnLst/>
              <a:rect l="l" t="t" r="r" b="b"/>
              <a:pathLst>
                <a:path w="3529" h="6207" extrusionOk="0">
                  <a:moveTo>
                    <a:pt x="1418" y="1323"/>
                  </a:moveTo>
                  <a:lnTo>
                    <a:pt x="1418" y="2741"/>
                  </a:lnTo>
                  <a:lnTo>
                    <a:pt x="1072" y="2741"/>
                  </a:lnTo>
                  <a:cubicBezTo>
                    <a:pt x="882" y="2741"/>
                    <a:pt x="725" y="2583"/>
                    <a:pt x="725" y="2394"/>
                  </a:cubicBezTo>
                  <a:lnTo>
                    <a:pt x="725" y="1701"/>
                  </a:lnTo>
                  <a:cubicBezTo>
                    <a:pt x="725" y="1481"/>
                    <a:pt x="882" y="1323"/>
                    <a:pt x="1072" y="1323"/>
                  </a:cubicBezTo>
                  <a:close/>
                  <a:moveTo>
                    <a:pt x="2458" y="3466"/>
                  </a:moveTo>
                  <a:cubicBezTo>
                    <a:pt x="2647" y="3466"/>
                    <a:pt x="2804" y="3623"/>
                    <a:pt x="2804" y="3812"/>
                  </a:cubicBezTo>
                  <a:lnTo>
                    <a:pt x="2804" y="4537"/>
                  </a:lnTo>
                  <a:cubicBezTo>
                    <a:pt x="2804" y="4726"/>
                    <a:pt x="2647" y="4883"/>
                    <a:pt x="2458" y="4883"/>
                  </a:cubicBezTo>
                  <a:lnTo>
                    <a:pt x="2111" y="4883"/>
                  </a:lnTo>
                  <a:lnTo>
                    <a:pt x="2111" y="3466"/>
                  </a:lnTo>
                  <a:close/>
                  <a:moveTo>
                    <a:pt x="1796" y="0"/>
                  </a:moveTo>
                  <a:cubicBezTo>
                    <a:pt x="1576" y="0"/>
                    <a:pt x="1418" y="158"/>
                    <a:pt x="1418" y="347"/>
                  </a:cubicBezTo>
                  <a:lnTo>
                    <a:pt x="1418" y="693"/>
                  </a:lnTo>
                  <a:lnTo>
                    <a:pt x="1072" y="693"/>
                  </a:lnTo>
                  <a:cubicBezTo>
                    <a:pt x="473" y="693"/>
                    <a:pt x="63" y="1166"/>
                    <a:pt x="63" y="1733"/>
                  </a:cubicBezTo>
                  <a:lnTo>
                    <a:pt x="63" y="2426"/>
                  </a:lnTo>
                  <a:cubicBezTo>
                    <a:pt x="63" y="3025"/>
                    <a:pt x="536" y="3466"/>
                    <a:pt x="1072" y="3466"/>
                  </a:cubicBezTo>
                  <a:lnTo>
                    <a:pt x="1418" y="3466"/>
                  </a:lnTo>
                  <a:lnTo>
                    <a:pt x="1418" y="4852"/>
                  </a:lnTo>
                  <a:lnTo>
                    <a:pt x="1072" y="4852"/>
                  </a:lnTo>
                  <a:cubicBezTo>
                    <a:pt x="882" y="4852"/>
                    <a:pt x="725" y="4694"/>
                    <a:pt x="725" y="4474"/>
                  </a:cubicBezTo>
                  <a:cubicBezTo>
                    <a:pt x="725" y="4285"/>
                    <a:pt x="567" y="4127"/>
                    <a:pt x="378" y="4127"/>
                  </a:cubicBezTo>
                  <a:cubicBezTo>
                    <a:pt x="158" y="4127"/>
                    <a:pt x="0" y="4285"/>
                    <a:pt x="0" y="4474"/>
                  </a:cubicBezTo>
                  <a:cubicBezTo>
                    <a:pt x="0" y="5072"/>
                    <a:pt x="473" y="5513"/>
                    <a:pt x="1040" y="5513"/>
                  </a:cubicBezTo>
                  <a:lnTo>
                    <a:pt x="1387" y="5513"/>
                  </a:lnTo>
                  <a:lnTo>
                    <a:pt x="1387" y="5860"/>
                  </a:lnTo>
                  <a:cubicBezTo>
                    <a:pt x="1387" y="6049"/>
                    <a:pt x="1544" y="6207"/>
                    <a:pt x="1733" y="6207"/>
                  </a:cubicBezTo>
                  <a:cubicBezTo>
                    <a:pt x="1954" y="6207"/>
                    <a:pt x="2111" y="6049"/>
                    <a:pt x="2111" y="5860"/>
                  </a:cubicBezTo>
                  <a:lnTo>
                    <a:pt x="2111" y="5545"/>
                  </a:lnTo>
                  <a:lnTo>
                    <a:pt x="2458" y="5545"/>
                  </a:lnTo>
                  <a:cubicBezTo>
                    <a:pt x="3056" y="5545"/>
                    <a:pt x="3466" y="5072"/>
                    <a:pt x="3466" y="4537"/>
                  </a:cubicBezTo>
                  <a:lnTo>
                    <a:pt x="3466" y="3812"/>
                  </a:lnTo>
                  <a:cubicBezTo>
                    <a:pt x="3466" y="3214"/>
                    <a:pt x="2993" y="2804"/>
                    <a:pt x="2458" y="2804"/>
                  </a:cubicBezTo>
                  <a:lnTo>
                    <a:pt x="2111" y="2804"/>
                  </a:lnTo>
                  <a:lnTo>
                    <a:pt x="2111" y="1386"/>
                  </a:lnTo>
                  <a:lnTo>
                    <a:pt x="2458" y="1386"/>
                  </a:lnTo>
                  <a:cubicBezTo>
                    <a:pt x="2647" y="1386"/>
                    <a:pt x="2804" y="1544"/>
                    <a:pt x="2804" y="1733"/>
                  </a:cubicBezTo>
                  <a:cubicBezTo>
                    <a:pt x="2804" y="1922"/>
                    <a:pt x="2962" y="2079"/>
                    <a:pt x="3151" y="2079"/>
                  </a:cubicBezTo>
                  <a:cubicBezTo>
                    <a:pt x="3371" y="2079"/>
                    <a:pt x="3529" y="1922"/>
                    <a:pt x="3529" y="1733"/>
                  </a:cubicBezTo>
                  <a:cubicBezTo>
                    <a:pt x="3529" y="1134"/>
                    <a:pt x="3056" y="693"/>
                    <a:pt x="2489" y="693"/>
                  </a:cubicBezTo>
                  <a:lnTo>
                    <a:pt x="2143" y="693"/>
                  </a:lnTo>
                  <a:lnTo>
                    <a:pt x="2143" y="347"/>
                  </a:lnTo>
                  <a:cubicBezTo>
                    <a:pt x="2143" y="158"/>
                    <a:pt x="1985" y="0"/>
                    <a:pt x="1796"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6" name="Google Shape;107;g30332b4311d_0_4416">
              <a:extLst>
                <a:ext uri="{FF2B5EF4-FFF2-40B4-BE49-F238E27FC236}">
                  <a16:creationId xmlns:a16="http://schemas.microsoft.com/office/drawing/2014/main" id="{4B8953C5-9679-CE72-026D-9D56DE352404}"/>
                </a:ext>
              </a:extLst>
            </p:cNvPr>
            <p:cNvSpPr/>
            <p:nvPr/>
          </p:nvSpPr>
          <p:spPr>
            <a:xfrm>
              <a:off x="1790525" y="2319150"/>
              <a:ext cx="267800" cy="294600"/>
            </a:xfrm>
            <a:custGeom>
              <a:avLst/>
              <a:gdLst/>
              <a:ahLst/>
              <a:cxnLst/>
              <a:rect l="l" t="t" r="r" b="b"/>
              <a:pathLst>
                <a:path w="10712" h="11784" extrusionOk="0">
                  <a:moveTo>
                    <a:pt x="6427" y="662"/>
                  </a:moveTo>
                  <a:cubicBezTo>
                    <a:pt x="6837" y="662"/>
                    <a:pt x="7152" y="977"/>
                    <a:pt x="7152" y="1355"/>
                  </a:cubicBezTo>
                  <a:cubicBezTo>
                    <a:pt x="7152" y="1765"/>
                    <a:pt x="6837" y="2080"/>
                    <a:pt x="6427" y="2080"/>
                  </a:cubicBezTo>
                  <a:lnTo>
                    <a:pt x="6427" y="1702"/>
                  </a:lnTo>
                  <a:cubicBezTo>
                    <a:pt x="6427" y="1513"/>
                    <a:pt x="6270" y="1355"/>
                    <a:pt x="6081" y="1355"/>
                  </a:cubicBezTo>
                  <a:lnTo>
                    <a:pt x="4695" y="1355"/>
                  </a:lnTo>
                  <a:cubicBezTo>
                    <a:pt x="4505" y="1355"/>
                    <a:pt x="4348" y="1513"/>
                    <a:pt x="4348" y="1702"/>
                  </a:cubicBezTo>
                  <a:lnTo>
                    <a:pt x="4348" y="2080"/>
                  </a:lnTo>
                  <a:cubicBezTo>
                    <a:pt x="3938" y="2017"/>
                    <a:pt x="3623" y="1765"/>
                    <a:pt x="3623" y="1355"/>
                  </a:cubicBezTo>
                  <a:cubicBezTo>
                    <a:pt x="3623" y="977"/>
                    <a:pt x="3938" y="662"/>
                    <a:pt x="4348" y="662"/>
                  </a:cubicBezTo>
                  <a:close/>
                  <a:moveTo>
                    <a:pt x="5734" y="2017"/>
                  </a:moveTo>
                  <a:lnTo>
                    <a:pt x="5734" y="2741"/>
                  </a:lnTo>
                  <a:lnTo>
                    <a:pt x="5010" y="2741"/>
                  </a:lnTo>
                  <a:lnTo>
                    <a:pt x="5010" y="2017"/>
                  </a:lnTo>
                  <a:close/>
                  <a:moveTo>
                    <a:pt x="1418" y="1985"/>
                  </a:moveTo>
                  <a:lnTo>
                    <a:pt x="1859" y="2489"/>
                  </a:lnTo>
                  <a:lnTo>
                    <a:pt x="1355" y="2930"/>
                  </a:lnTo>
                  <a:lnTo>
                    <a:pt x="914" y="2426"/>
                  </a:lnTo>
                  <a:lnTo>
                    <a:pt x="1418" y="1985"/>
                  </a:lnTo>
                  <a:close/>
                  <a:moveTo>
                    <a:pt x="9357" y="1985"/>
                  </a:moveTo>
                  <a:lnTo>
                    <a:pt x="9861" y="2426"/>
                  </a:lnTo>
                  <a:lnTo>
                    <a:pt x="9420" y="2930"/>
                  </a:lnTo>
                  <a:lnTo>
                    <a:pt x="8916" y="2489"/>
                  </a:lnTo>
                  <a:lnTo>
                    <a:pt x="9357" y="1985"/>
                  </a:lnTo>
                  <a:close/>
                  <a:moveTo>
                    <a:pt x="5356" y="3434"/>
                  </a:moveTo>
                  <a:cubicBezTo>
                    <a:pt x="7467" y="3434"/>
                    <a:pt x="9200" y="5167"/>
                    <a:pt x="9200" y="7278"/>
                  </a:cubicBezTo>
                  <a:cubicBezTo>
                    <a:pt x="9200" y="9389"/>
                    <a:pt x="7498" y="11090"/>
                    <a:pt x="5356" y="11090"/>
                  </a:cubicBezTo>
                  <a:cubicBezTo>
                    <a:pt x="3277" y="11090"/>
                    <a:pt x="1544" y="9357"/>
                    <a:pt x="1544" y="7278"/>
                  </a:cubicBezTo>
                  <a:cubicBezTo>
                    <a:pt x="1576" y="5136"/>
                    <a:pt x="3277" y="3434"/>
                    <a:pt x="5356" y="3434"/>
                  </a:cubicBezTo>
                  <a:close/>
                  <a:moveTo>
                    <a:pt x="4316" y="0"/>
                  </a:moveTo>
                  <a:cubicBezTo>
                    <a:pt x="3560" y="0"/>
                    <a:pt x="2930" y="631"/>
                    <a:pt x="2930" y="1387"/>
                  </a:cubicBezTo>
                  <a:cubicBezTo>
                    <a:pt x="2930" y="2143"/>
                    <a:pt x="3560" y="2773"/>
                    <a:pt x="4316" y="2773"/>
                  </a:cubicBezTo>
                  <a:lnTo>
                    <a:pt x="4316" y="2899"/>
                  </a:lnTo>
                  <a:cubicBezTo>
                    <a:pt x="3749" y="3025"/>
                    <a:pt x="3214" y="3277"/>
                    <a:pt x="2741" y="3592"/>
                  </a:cubicBezTo>
                  <a:lnTo>
                    <a:pt x="2269" y="3056"/>
                  </a:lnTo>
                  <a:lnTo>
                    <a:pt x="2521" y="2804"/>
                  </a:lnTo>
                  <a:cubicBezTo>
                    <a:pt x="2741" y="2678"/>
                    <a:pt x="2741" y="2458"/>
                    <a:pt x="2615" y="2332"/>
                  </a:cubicBezTo>
                  <a:lnTo>
                    <a:pt x="1702" y="1292"/>
                  </a:lnTo>
                  <a:cubicBezTo>
                    <a:pt x="1631" y="1203"/>
                    <a:pt x="1530" y="1165"/>
                    <a:pt x="1432" y="1165"/>
                  </a:cubicBezTo>
                  <a:cubicBezTo>
                    <a:pt x="1357" y="1165"/>
                    <a:pt x="1284" y="1188"/>
                    <a:pt x="1229" y="1229"/>
                  </a:cubicBezTo>
                  <a:lnTo>
                    <a:pt x="158" y="2143"/>
                  </a:lnTo>
                  <a:cubicBezTo>
                    <a:pt x="0" y="2269"/>
                    <a:pt x="0" y="2489"/>
                    <a:pt x="126" y="2615"/>
                  </a:cubicBezTo>
                  <a:lnTo>
                    <a:pt x="1040" y="3687"/>
                  </a:lnTo>
                  <a:cubicBezTo>
                    <a:pt x="1106" y="3770"/>
                    <a:pt x="1199" y="3809"/>
                    <a:pt x="1291" y="3809"/>
                  </a:cubicBezTo>
                  <a:cubicBezTo>
                    <a:pt x="1372" y="3809"/>
                    <a:pt x="1453" y="3778"/>
                    <a:pt x="1513" y="3718"/>
                  </a:cubicBezTo>
                  <a:lnTo>
                    <a:pt x="1796" y="3498"/>
                  </a:lnTo>
                  <a:lnTo>
                    <a:pt x="2269" y="4033"/>
                  </a:lnTo>
                  <a:cubicBezTo>
                    <a:pt x="1387" y="4852"/>
                    <a:pt x="882" y="6018"/>
                    <a:pt x="882" y="7278"/>
                  </a:cubicBezTo>
                  <a:cubicBezTo>
                    <a:pt x="882" y="9735"/>
                    <a:pt x="2899" y="11783"/>
                    <a:pt x="5356" y="11783"/>
                  </a:cubicBezTo>
                  <a:cubicBezTo>
                    <a:pt x="7845" y="11783"/>
                    <a:pt x="9861" y="9735"/>
                    <a:pt x="9861" y="7278"/>
                  </a:cubicBezTo>
                  <a:cubicBezTo>
                    <a:pt x="9861" y="6081"/>
                    <a:pt x="9389" y="4915"/>
                    <a:pt x="8475" y="4033"/>
                  </a:cubicBezTo>
                  <a:lnTo>
                    <a:pt x="8948" y="3498"/>
                  </a:lnTo>
                  <a:lnTo>
                    <a:pt x="9231" y="3718"/>
                  </a:lnTo>
                  <a:cubicBezTo>
                    <a:pt x="9306" y="3778"/>
                    <a:pt x="9387" y="3809"/>
                    <a:pt x="9465" y="3809"/>
                  </a:cubicBezTo>
                  <a:cubicBezTo>
                    <a:pt x="9553" y="3809"/>
                    <a:pt x="9637" y="3770"/>
                    <a:pt x="9704" y="3687"/>
                  </a:cubicBezTo>
                  <a:lnTo>
                    <a:pt x="10617" y="2615"/>
                  </a:lnTo>
                  <a:cubicBezTo>
                    <a:pt x="10712" y="2458"/>
                    <a:pt x="10712" y="2269"/>
                    <a:pt x="10554" y="2143"/>
                  </a:cubicBezTo>
                  <a:lnTo>
                    <a:pt x="9515" y="1229"/>
                  </a:lnTo>
                  <a:cubicBezTo>
                    <a:pt x="9446" y="1188"/>
                    <a:pt x="9365" y="1165"/>
                    <a:pt x="9288" y="1165"/>
                  </a:cubicBezTo>
                  <a:cubicBezTo>
                    <a:pt x="9189" y="1165"/>
                    <a:pt x="9095" y="1203"/>
                    <a:pt x="9042" y="1292"/>
                  </a:cubicBezTo>
                  <a:lnTo>
                    <a:pt x="8129" y="2332"/>
                  </a:lnTo>
                  <a:cubicBezTo>
                    <a:pt x="8003" y="2489"/>
                    <a:pt x="8003" y="2710"/>
                    <a:pt x="8160" y="2804"/>
                  </a:cubicBezTo>
                  <a:lnTo>
                    <a:pt x="8444" y="3056"/>
                  </a:lnTo>
                  <a:lnTo>
                    <a:pt x="7971" y="3592"/>
                  </a:lnTo>
                  <a:cubicBezTo>
                    <a:pt x="7498" y="3245"/>
                    <a:pt x="6931" y="3025"/>
                    <a:pt x="6396" y="2899"/>
                  </a:cubicBezTo>
                  <a:lnTo>
                    <a:pt x="6396" y="2773"/>
                  </a:lnTo>
                  <a:cubicBezTo>
                    <a:pt x="7152" y="2773"/>
                    <a:pt x="7782" y="2143"/>
                    <a:pt x="7782" y="1387"/>
                  </a:cubicBezTo>
                  <a:cubicBezTo>
                    <a:pt x="7782" y="631"/>
                    <a:pt x="7152" y="0"/>
                    <a:pt x="6396"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nvGrpSpPr>
          <p:cNvPr id="47" name="Google Shape;78;g30332b4311d_0_4416">
            <a:extLst>
              <a:ext uri="{FF2B5EF4-FFF2-40B4-BE49-F238E27FC236}">
                <a16:creationId xmlns:a16="http://schemas.microsoft.com/office/drawing/2014/main" id="{E7181A3D-FC0A-640A-E8F0-842070FD7D93}"/>
              </a:ext>
            </a:extLst>
          </p:cNvPr>
          <p:cNvGrpSpPr/>
          <p:nvPr/>
        </p:nvGrpSpPr>
        <p:grpSpPr>
          <a:xfrm>
            <a:off x="4831130" y="4627086"/>
            <a:ext cx="525892" cy="525494"/>
            <a:chOff x="1413250" y="2680675"/>
            <a:chExt cx="297750" cy="297525"/>
          </a:xfrm>
          <a:solidFill>
            <a:schemeClr val="bg1"/>
          </a:solidFill>
        </p:grpSpPr>
        <p:sp>
          <p:nvSpPr>
            <p:cNvPr id="48" name="Google Shape;79;g30332b4311d_0_4416">
              <a:extLst>
                <a:ext uri="{FF2B5EF4-FFF2-40B4-BE49-F238E27FC236}">
                  <a16:creationId xmlns:a16="http://schemas.microsoft.com/office/drawing/2014/main" id="{960E57AD-B551-D92B-CC3B-5FBBD81768F8}"/>
                </a:ext>
              </a:extLst>
            </p:cNvPr>
            <p:cNvSpPr/>
            <p:nvPr/>
          </p:nvSpPr>
          <p:spPr>
            <a:xfrm>
              <a:off x="1413250" y="2680675"/>
              <a:ext cx="297750" cy="297525"/>
            </a:xfrm>
            <a:custGeom>
              <a:avLst/>
              <a:gdLst/>
              <a:ahLst/>
              <a:cxnLst/>
              <a:rect l="l" t="t" r="r" b="b"/>
              <a:pathLst>
                <a:path w="11910" h="11901" extrusionOk="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9" name="Google Shape;80;g30332b4311d_0_4416">
              <a:extLst>
                <a:ext uri="{FF2B5EF4-FFF2-40B4-BE49-F238E27FC236}">
                  <a16:creationId xmlns:a16="http://schemas.microsoft.com/office/drawing/2014/main" id="{804F2C45-E16D-E441-C4E7-CFAABA037D4B}"/>
                </a:ext>
              </a:extLst>
            </p:cNvPr>
            <p:cNvSpPr/>
            <p:nvPr/>
          </p:nvSpPr>
          <p:spPr>
            <a:xfrm>
              <a:off x="1465225" y="2805100"/>
              <a:ext cx="52800" cy="52025"/>
            </a:xfrm>
            <a:custGeom>
              <a:avLst/>
              <a:gdLst/>
              <a:ahLst/>
              <a:cxnLst/>
              <a:rect l="l" t="t" r="r" b="b"/>
              <a:pathLst>
                <a:path w="2112" h="2081" extrusionOk="0">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0" name="Google Shape;81;g30332b4311d_0_4416">
              <a:extLst>
                <a:ext uri="{FF2B5EF4-FFF2-40B4-BE49-F238E27FC236}">
                  <a16:creationId xmlns:a16="http://schemas.microsoft.com/office/drawing/2014/main" id="{FCCFB847-41F4-A8D9-DFF7-0466156C0C6D}"/>
                </a:ext>
              </a:extLst>
            </p:cNvPr>
            <p:cNvSpPr/>
            <p:nvPr/>
          </p:nvSpPr>
          <p:spPr>
            <a:xfrm>
              <a:off x="1535325" y="2769675"/>
              <a:ext cx="52800" cy="87450"/>
            </a:xfrm>
            <a:custGeom>
              <a:avLst/>
              <a:gdLst/>
              <a:ahLst/>
              <a:cxnLst/>
              <a:rect l="l" t="t" r="r" b="b"/>
              <a:pathLst>
                <a:path w="2112" h="3498" extrusionOk="0">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1" name="Google Shape;82;g30332b4311d_0_4416">
              <a:extLst>
                <a:ext uri="{FF2B5EF4-FFF2-40B4-BE49-F238E27FC236}">
                  <a16:creationId xmlns:a16="http://schemas.microsoft.com/office/drawing/2014/main" id="{4CA6A8D2-4F3E-25E6-5640-F7513929C55C}"/>
                </a:ext>
              </a:extLst>
            </p:cNvPr>
            <p:cNvSpPr/>
            <p:nvPr/>
          </p:nvSpPr>
          <p:spPr>
            <a:xfrm>
              <a:off x="1604650" y="2733425"/>
              <a:ext cx="52775" cy="122900"/>
            </a:xfrm>
            <a:custGeom>
              <a:avLst/>
              <a:gdLst/>
              <a:ahLst/>
              <a:cxnLst/>
              <a:rect l="l" t="t" r="r" b="b"/>
              <a:pathLst>
                <a:path w="2111" h="4916" extrusionOk="0">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23507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22566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Inventory Control &amp; </a:t>
            </a:r>
            <a:r>
              <a:rPr lang="en-US" sz="3600" dirty="0">
                <a:solidFill>
                  <a:schemeClr val="bg1"/>
                </a:solidFill>
              </a:rPr>
              <a:t>Order Fulfillment Strategies</a:t>
            </a:r>
          </a:p>
        </p:txBody>
      </p:sp>
      <p:sp>
        <p:nvSpPr>
          <p:cNvPr id="3" name="Text Placeholder 4">
            <a:extLst>
              <a:ext uri="{FF2B5EF4-FFF2-40B4-BE49-F238E27FC236}">
                <a16:creationId xmlns:a16="http://schemas.microsoft.com/office/drawing/2014/main" id="{DA79B9B6-51B8-C206-E46B-40B799C0E55A}"/>
              </a:ext>
            </a:extLst>
          </p:cNvPr>
          <p:cNvSpPr>
            <a:spLocks noGrp="1"/>
          </p:cNvSpPr>
          <p:nvPr>
            <p:ph type="body" sz="quarter" idx="18"/>
          </p:nvPr>
        </p:nvSpPr>
        <p:spPr>
          <a:xfrm>
            <a:off x="2313209" y="1621107"/>
            <a:ext cx="8617026" cy="4014383"/>
          </a:xfrm>
        </p:spPr>
        <p:txBody>
          <a:bodyPr/>
          <a:lstStyle/>
          <a:p>
            <a:pPr marL="457200" indent="-457200">
              <a:buFont typeface="+mj-lt"/>
              <a:buAutoNum type="arabicPeriod"/>
            </a:pPr>
            <a:r>
              <a:rPr lang="en-US" b="1" dirty="0"/>
              <a:t>Efficient Order Fulfillment: </a:t>
            </a:r>
            <a:r>
              <a:rPr lang="en-US" dirty="0"/>
              <a:t>Ensuring orders are processed and delivered quickly and accurately to maintain customer satisfaction.</a:t>
            </a:r>
          </a:p>
          <a:p>
            <a:pPr marL="457200" indent="-457200">
              <a:buFont typeface="+mj-lt"/>
              <a:buAutoNum type="arabicPeriod"/>
            </a:pPr>
            <a:r>
              <a:rPr lang="en-US" b="1" dirty="0"/>
              <a:t>Automation: </a:t>
            </a:r>
            <a:r>
              <a:rPr lang="en-US" dirty="0"/>
              <a:t>Using inventory management software to track stock levels, automate reorders, and predict demand.</a:t>
            </a:r>
          </a:p>
          <a:p>
            <a:pPr marL="457200" indent="-457200">
              <a:buFont typeface="+mj-lt"/>
              <a:buAutoNum type="arabicPeriod"/>
            </a:pPr>
            <a:r>
              <a:rPr lang="en-US" b="1" dirty="0"/>
              <a:t>Safety Stock: </a:t>
            </a:r>
            <a:r>
              <a:rPr lang="en-US" dirty="0"/>
              <a:t>Keeping a small buffer of extra inventory to prevent stockouts during unforeseen demand spikes. And regularly counting inventory to ensure accuracy and avoid discrepancies.</a:t>
            </a:r>
          </a:p>
          <a:p>
            <a:pPr marL="457200" indent="-457200">
              <a:buFont typeface="+mj-lt"/>
              <a:buAutoNum type="arabicPeriod"/>
            </a:pPr>
            <a:r>
              <a:rPr lang="en-US" b="1" dirty="0"/>
              <a:t>ABC Analysis</a:t>
            </a:r>
            <a:r>
              <a:rPr lang="en-US" dirty="0"/>
              <a:t>: Prioritizing high-value inventory (A items) for more frequent monitoring while using less effort for lower-value items (B&amp;C).</a:t>
            </a:r>
          </a:p>
        </p:txBody>
      </p:sp>
      <p:grpSp>
        <p:nvGrpSpPr>
          <p:cNvPr id="52" name="Group 51">
            <a:extLst>
              <a:ext uri="{FF2B5EF4-FFF2-40B4-BE49-F238E27FC236}">
                <a16:creationId xmlns:a16="http://schemas.microsoft.com/office/drawing/2014/main" id="{433E9308-F78F-447E-54CA-8A6533CFFEE0}"/>
              </a:ext>
            </a:extLst>
          </p:cNvPr>
          <p:cNvGrpSpPr/>
          <p:nvPr/>
        </p:nvGrpSpPr>
        <p:grpSpPr>
          <a:xfrm>
            <a:off x="976321" y="4632603"/>
            <a:ext cx="1178754" cy="1361097"/>
            <a:chOff x="6207125" y="1674813"/>
            <a:chExt cx="1878013" cy="2168525"/>
          </a:xfrm>
        </p:grpSpPr>
        <p:grpSp>
          <p:nvGrpSpPr>
            <p:cNvPr id="53" name="Group 52">
              <a:extLst>
                <a:ext uri="{FF2B5EF4-FFF2-40B4-BE49-F238E27FC236}">
                  <a16:creationId xmlns:a16="http://schemas.microsoft.com/office/drawing/2014/main" id="{A2DC0DF1-9CAC-21C5-F96C-08036E150780}"/>
                </a:ext>
              </a:extLst>
            </p:cNvPr>
            <p:cNvGrpSpPr/>
            <p:nvPr/>
          </p:nvGrpSpPr>
          <p:grpSpPr>
            <a:xfrm>
              <a:off x="6207125" y="1674813"/>
              <a:ext cx="1878013" cy="2168525"/>
              <a:chOff x="6207125" y="1674813"/>
              <a:chExt cx="1878013" cy="2168525"/>
            </a:xfrm>
          </p:grpSpPr>
          <p:sp>
            <p:nvSpPr>
              <p:cNvPr id="59" name="Freeform 13">
                <a:extLst>
                  <a:ext uri="{FF2B5EF4-FFF2-40B4-BE49-F238E27FC236}">
                    <a16:creationId xmlns:a16="http://schemas.microsoft.com/office/drawing/2014/main" id="{24D57C04-286D-48AC-289F-D1F5C0E56DF6}"/>
                  </a:ext>
                </a:extLst>
              </p:cNvPr>
              <p:cNvSpPr>
                <a:spLocks/>
              </p:cNvSpPr>
              <p:nvPr/>
            </p:nvSpPr>
            <p:spPr bwMode="auto">
              <a:xfrm>
                <a:off x="6207125" y="1674813"/>
                <a:ext cx="938213" cy="1614488"/>
              </a:xfrm>
              <a:custGeom>
                <a:avLst/>
                <a:gdLst>
                  <a:gd name="T0" fmla="*/ 591 w 591"/>
                  <a:gd name="T1" fmla="*/ 0 h 1017"/>
                  <a:gd name="T2" fmla="*/ 0 w 591"/>
                  <a:gd name="T3" fmla="*/ 342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2"/>
                    </a:lnTo>
                    <a:lnTo>
                      <a:pt x="0" y="1017"/>
                    </a:lnTo>
                    <a:lnTo>
                      <a:pt x="591" y="647"/>
                    </a:lnTo>
                    <a:lnTo>
                      <a:pt x="591" y="0"/>
                    </a:lnTo>
                    <a:close/>
                  </a:path>
                </a:pathLst>
              </a:custGeom>
              <a:solidFill>
                <a:srgbClr val="A3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14">
                <a:extLst>
                  <a:ext uri="{FF2B5EF4-FFF2-40B4-BE49-F238E27FC236}">
                    <a16:creationId xmlns:a16="http://schemas.microsoft.com/office/drawing/2014/main" id="{D83CD24E-3AE6-EC7F-C965-DB30D82536CF}"/>
                  </a:ext>
                </a:extLst>
              </p:cNvPr>
              <p:cNvSpPr>
                <a:spLocks/>
              </p:cNvSpPr>
              <p:nvPr/>
            </p:nvSpPr>
            <p:spPr bwMode="auto">
              <a:xfrm>
                <a:off x="7145338" y="1674813"/>
                <a:ext cx="939800" cy="2168525"/>
              </a:xfrm>
              <a:custGeom>
                <a:avLst/>
                <a:gdLst>
                  <a:gd name="T0" fmla="*/ 0 w 592"/>
                  <a:gd name="T1" fmla="*/ 0 h 1366"/>
                  <a:gd name="T2" fmla="*/ 0 w 592"/>
                  <a:gd name="T3" fmla="*/ 647 h 1366"/>
                  <a:gd name="T4" fmla="*/ 0 w 592"/>
                  <a:gd name="T5" fmla="*/ 1366 h 1366"/>
                  <a:gd name="T6" fmla="*/ 592 w 592"/>
                  <a:gd name="T7" fmla="*/ 1024 h 1366"/>
                  <a:gd name="T8" fmla="*/ 592 w 592"/>
                  <a:gd name="T9" fmla="*/ 342 h 1366"/>
                  <a:gd name="T10" fmla="*/ 0 w 592"/>
                  <a:gd name="T11" fmla="*/ 0 h 1366"/>
                </a:gdLst>
                <a:ahLst/>
                <a:cxnLst>
                  <a:cxn ang="0">
                    <a:pos x="T0" y="T1"/>
                  </a:cxn>
                  <a:cxn ang="0">
                    <a:pos x="T2" y="T3"/>
                  </a:cxn>
                  <a:cxn ang="0">
                    <a:pos x="T4" y="T5"/>
                  </a:cxn>
                  <a:cxn ang="0">
                    <a:pos x="T6" y="T7"/>
                  </a:cxn>
                  <a:cxn ang="0">
                    <a:pos x="T8" y="T9"/>
                  </a:cxn>
                  <a:cxn ang="0">
                    <a:pos x="T10" y="T11"/>
                  </a:cxn>
                </a:cxnLst>
                <a:rect l="0" t="0" r="r" b="b"/>
                <a:pathLst>
                  <a:path w="592" h="1366">
                    <a:moveTo>
                      <a:pt x="0" y="0"/>
                    </a:moveTo>
                    <a:lnTo>
                      <a:pt x="0" y="647"/>
                    </a:lnTo>
                    <a:lnTo>
                      <a:pt x="0" y="1366"/>
                    </a:lnTo>
                    <a:lnTo>
                      <a:pt x="592" y="1024"/>
                    </a:lnTo>
                    <a:lnTo>
                      <a:pt x="592" y="342"/>
                    </a:lnTo>
                    <a:lnTo>
                      <a:pt x="0"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15">
                <a:extLst>
                  <a:ext uri="{FF2B5EF4-FFF2-40B4-BE49-F238E27FC236}">
                    <a16:creationId xmlns:a16="http://schemas.microsoft.com/office/drawing/2014/main" id="{60736AAF-4F4D-F301-778F-0C100B54E598}"/>
                  </a:ext>
                </a:extLst>
              </p:cNvPr>
              <p:cNvSpPr>
                <a:spLocks/>
              </p:cNvSpPr>
              <p:nvPr/>
            </p:nvSpPr>
            <p:spPr bwMode="auto">
              <a:xfrm>
                <a:off x="6207125" y="2701925"/>
                <a:ext cx="938213" cy="1141413"/>
              </a:xfrm>
              <a:custGeom>
                <a:avLst/>
                <a:gdLst>
                  <a:gd name="T0" fmla="*/ 0 w 591"/>
                  <a:gd name="T1" fmla="*/ 370 h 719"/>
                  <a:gd name="T2" fmla="*/ 0 w 591"/>
                  <a:gd name="T3" fmla="*/ 377 h 719"/>
                  <a:gd name="T4" fmla="*/ 591 w 591"/>
                  <a:gd name="T5" fmla="*/ 719 h 719"/>
                  <a:gd name="T6" fmla="*/ 591 w 591"/>
                  <a:gd name="T7" fmla="*/ 0 h 719"/>
                  <a:gd name="T8" fmla="*/ 0 w 591"/>
                  <a:gd name="T9" fmla="*/ 370 h 719"/>
                </a:gdLst>
                <a:ahLst/>
                <a:cxnLst>
                  <a:cxn ang="0">
                    <a:pos x="T0" y="T1"/>
                  </a:cxn>
                  <a:cxn ang="0">
                    <a:pos x="T2" y="T3"/>
                  </a:cxn>
                  <a:cxn ang="0">
                    <a:pos x="T4" y="T5"/>
                  </a:cxn>
                  <a:cxn ang="0">
                    <a:pos x="T6" y="T7"/>
                  </a:cxn>
                  <a:cxn ang="0">
                    <a:pos x="T8" y="T9"/>
                  </a:cxn>
                </a:cxnLst>
                <a:rect l="0" t="0" r="r" b="b"/>
                <a:pathLst>
                  <a:path w="591" h="719">
                    <a:moveTo>
                      <a:pt x="0" y="370"/>
                    </a:moveTo>
                    <a:lnTo>
                      <a:pt x="0" y="377"/>
                    </a:lnTo>
                    <a:lnTo>
                      <a:pt x="591" y="719"/>
                    </a:lnTo>
                    <a:lnTo>
                      <a:pt x="591" y="0"/>
                    </a:lnTo>
                    <a:lnTo>
                      <a:pt x="0" y="370"/>
                    </a:lnTo>
                    <a:close/>
                  </a:path>
                </a:pathLst>
              </a:custGeom>
              <a:solidFill>
                <a:srgbClr val="B0E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21">
                <a:extLst>
                  <a:ext uri="{FF2B5EF4-FFF2-40B4-BE49-F238E27FC236}">
                    <a16:creationId xmlns:a16="http://schemas.microsoft.com/office/drawing/2014/main" id="{4CC200B9-4D35-3A7B-9BCF-05EADB7E7FE9}"/>
                  </a:ext>
                </a:extLst>
              </p:cNvPr>
              <p:cNvSpPr>
                <a:spLocks/>
              </p:cNvSpPr>
              <p:nvPr/>
            </p:nvSpPr>
            <p:spPr bwMode="auto">
              <a:xfrm>
                <a:off x="6429375" y="1930400"/>
                <a:ext cx="1433513" cy="1657350"/>
              </a:xfrm>
              <a:custGeom>
                <a:avLst/>
                <a:gdLst>
                  <a:gd name="T0" fmla="*/ 903 w 903"/>
                  <a:gd name="T1" fmla="*/ 783 h 1044"/>
                  <a:gd name="T2" fmla="*/ 903 w 903"/>
                  <a:gd name="T3" fmla="*/ 261 h 1044"/>
                  <a:gd name="T4" fmla="*/ 451 w 903"/>
                  <a:gd name="T5" fmla="*/ 0 h 1044"/>
                  <a:gd name="T6" fmla="*/ 0 w 903"/>
                  <a:gd name="T7" fmla="*/ 261 h 1044"/>
                  <a:gd name="T8" fmla="*/ 0 w 903"/>
                  <a:gd name="T9" fmla="*/ 783 h 1044"/>
                  <a:gd name="T10" fmla="*/ 451 w 903"/>
                  <a:gd name="T11" fmla="*/ 1044 h 1044"/>
                  <a:gd name="T12" fmla="*/ 903 w 903"/>
                  <a:gd name="T13" fmla="*/ 783 h 1044"/>
                </a:gdLst>
                <a:ahLst/>
                <a:cxnLst>
                  <a:cxn ang="0">
                    <a:pos x="T0" y="T1"/>
                  </a:cxn>
                  <a:cxn ang="0">
                    <a:pos x="T2" y="T3"/>
                  </a:cxn>
                  <a:cxn ang="0">
                    <a:pos x="T4" y="T5"/>
                  </a:cxn>
                  <a:cxn ang="0">
                    <a:pos x="T6" y="T7"/>
                  </a:cxn>
                  <a:cxn ang="0">
                    <a:pos x="T8" y="T9"/>
                  </a:cxn>
                  <a:cxn ang="0">
                    <a:pos x="T10" y="T11"/>
                  </a:cxn>
                  <a:cxn ang="0">
                    <a:pos x="T12" y="T13"/>
                  </a:cxn>
                </a:cxnLst>
                <a:rect l="0" t="0" r="r" b="b"/>
                <a:pathLst>
                  <a:path w="903" h="1044">
                    <a:moveTo>
                      <a:pt x="903" y="783"/>
                    </a:moveTo>
                    <a:lnTo>
                      <a:pt x="903" y="261"/>
                    </a:lnTo>
                    <a:lnTo>
                      <a:pt x="451" y="0"/>
                    </a:lnTo>
                    <a:lnTo>
                      <a:pt x="0" y="261"/>
                    </a:lnTo>
                    <a:lnTo>
                      <a:pt x="0" y="783"/>
                    </a:lnTo>
                    <a:lnTo>
                      <a:pt x="451" y="1044"/>
                    </a:lnTo>
                    <a:lnTo>
                      <a:pt x="903" y="783"/>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5" name="Oval 10">
              <a:extLst>
                <a:ext uri="{FF2B5EF4-FFF2-40B4-BE49-F238E27FC236}">
                  <a16:creationId xmlns:a16="http://schemas.microsoft.com/office/drawing/2014/main" id="{7476BD77-8D6C-F6D8-318A-2D0A1128CCB9}"/>
                </a:ext>
              </a:extLst>
            </p:cNvPr>
            <p:cNvSpPr>
              <a:spLocks noChangeArrowheads="1"/>
            </p:cNvSpPr>
            <p:nvPr/>
          </p:nvSpPr>
          <p:spPr bwMode="auto">
            <a:xfrm>
              <a:off x="6613655" y="2227394"/>
              <a:ext cx="1063364" cy="1063363"/>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63" name="Group 62">
            <a:extLst>
              <a:ext uri="{FF2B5EF4-FFF2-40B4-BE49-F238E27FC236}">
                <a16:creationId xmlns:a16="http://schemas.microsoft.com/office/drawing/2014/main" id="{76395A07-31D9-3BAB-2E67-9F4FC1C5E7BE}"/>
              </a:ext>
            </a:extLst>
          </p:cNvPr>
          <p:cNvGrpSpPr/>
          <p:nvPr/>
        </p:nvGrpSpPr>
        <p:grpSpPr>
          <a:xfrm>
            <a:off x="990687" y="3699541"/>
            <a:ext cx="1179618" cy="1361097"/>
            <a:chOff x="3708400" y="3086100"/>
            <a:chExt cx="1878013" cy="2166938"/>
          </a:xfrm>
        </p:grpSpPr>
        <p:grpSp>
          <p:nvGrpSpPr>
            <p:cNvPr id="64" name="Group 63">
              <a:extLst>
                <a:ext uri="{FF2B5EF4-FFF2-40B4-BE49-F238E27FC236}">
                  <a16:creationId xmlns:a16="http://schemas.microsoft.com/office/drawing/2014/main" id="{F31EB505-DBCA-328C-4F91-70950CE7A5AB}"/>
                </a:ext>
              </a:extLst>
            </p:cNvPr>
            <p:cNvGrpSpPr/>
            <p:nvPr/>
          </p:nvGrpSpPr>
          <p:grpSpPr>
            <a:xfrm>
              <a:off x="3708400" y="3086100"/>
              <a:ext cx="1878013" cy="2166938"/>
              <a:chOff x="3708400" y="3086100"/>
              <a:chExt cx="1878013" cy="2166938"/>
            </a:xfrm>
          </p:grpSpPr>
          <p:sp>
            <p:nvSpPr>
              <p:cNvPr id="78" name="Freeform 10">
                <a:extLst>
                  <a:ext uri="{FF2B5EF4-FFF2-40B4-BE49-F238E27FC236}">
                    <a16:creationId xmlns:a16="http://schemas.microsoft.com/office/drawing/2014/main" id="{125EA733-78B1-D521-C20F-842B24F1BF75}"/>
                  </a:ext>
                </a:extLst>
              </p:cNvPr>
              <p:cNvSpPr>
                <a:spLocks/>
              </p:cNvSpPr>
              <p:nvPr/>
            </p:nvSpPr>
            <p:spPr bwMode="auto">
              <a:xfrm>
                <a:off x="3708400" y="3086100"/>
                <a:ext cx="939800" cy="1612900"/>
              </a:xfrm>
              <a:custGeom>
                <a:avLst/>
                <a:gdLst>
                  <a:gd name="T0" fmla="*/ 592 w 592"/>
                  <a:gd name="T1" fmla="*/ 0 h 1016"/>
                  <a:gd name="T2" fmla="*/ 0 w 592"/>
                  <a:gd name="T3" fmla="*/ 341 h 1016"/>
                  <a:gd name="T4" fmla="*/ 0 w 592"/>
                  <a:gd name="T5" fmla="*/ 1016 h 1016"/>
                  <a:gd name="T6" fmla="*/ 592 w 592"/>
                  <a:gd name="T7" fmla="*/ 647 h 1016"/>
                  <a:gd name="T8" fmla="*/ 592 w 592"/>
                  <a:gd name="T9" fmla="*/ 0 h 1016"/>
                </a:gdLst>
                <a:ahLst/>
                <a:cxnLst>
                  <a:cxn ang="0">
                    <a:pos x="T0" y="T1"/>
                  </a:cxn>
                  <a:cxn ang="0">
                    <a:pos x="T2" y="T3"/>
                  </a:cxn>
                  <a:cxn ang="0">
                    <a:pos x="T4" y="T5"/>
                  </a:cxn>
                  <a:cxn ang="0">
                    <a:pos x="T6" y="T7"/>
                  </a:cxn>
                  <a:cxn ang="0">
                    <a:pos x="T8" y="T9"/>
                  </a:cxn>
                </a:cxnLst>
                <a:rect l="0" t="0" r="r" b="b"/>
                <a:pathLst>
                  <a:path w="592" h="1016">
                    <a:moveTo>
                      <a:pt x="592" y="0"/>
                    </a:moveTo>
                    <a:lnTo>
                      <a:pt x="0" y="341"/>
                    </a:lnTo>
                    <a:lnTo>
                      <a:pt x="0" y="1016"/>
                    </a:lnTo>
                    <a:lnTo>
                      <a:pt x="592" y="647"/>
                    </a:lnTo>
                    <a:lnTo>
                      <a:pt x="592" y="0"/>
                    </a:lnTo>
                    <a:close/>
                  </a:path>
                </a:pathLst>
              </a:custGeom>
              <a:solidFill>
                <a:srgbClr val="8ADD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9" name="Freeform 11">
                <a:extLst>
                  <a:ext uri="{FF2B5EF4-FFF2-40B4-BE49-F238E27FC236}">
                    <a16:creationId xmlns:a16="http://schemas.microsoft.com/office/drawing/2014/main" id="{FC785A20-1AB8-35FD-579D-B1B7A0DD878C}"/>
                  </a:ext>
                </a:extLst>
              </p:cNvPr>
              <p:cNvSpPr>
                <a:spLocks/>
              </p:cNvSpPr>
              <p:nvPr/>
            </p:nvSpPr>
            <p:spPr bwMode="auto">
              <a:xfrm>
                <a:off x="4648200" y="3086100"/>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12">
                <a:extLst>
                  <a:ext uri="{FF2B5EF4-FFF2-40B4-BE49-F238E27FC236}">
                    <a16:creationId xmlns:a16="http://schemas.microsoft.com/office/drawing/2014/main" id="{08E119DB-2502-C4DA-537E-05F8575716C2}"/>
                  </a:ext>
                </a:extLst>
              </p:cNvPr>
              <p:cNvSpPr>
                <a:spLocks/>
              </p:cNvSpPr>
              <p:nvPr/>
            </p:nvSpPr>
            <p:spPr bwMode="auto">
              <a:xfrm>
                <a:off x="3708400" y="4113213"/>
                <a:ext cx="939800" cy="1139825"/>
              </a:xfrm>
              <a:custGeom>
                <a:avLst/>
                <a:gdLst>
                  <a:gd name="T0" fmla="*/ 0 w 592"/>
                  <a:gd name="T1" fmla="*/ 369 h 718"/>
                  <a:gd name="T2" fmla="*/ 0 w 592"/>
                  <a:gd name="T3" fmla="*/ 377 h 718"/>
                  <a:gd name="T4" fmla="*/ 592 w 592"/>
                  <a:gd name="T5" fmla="*/ 718 h 718"/>
                  <a:gd name="T6" fmla="*/ 592 w 592"/>
                  <a:gd name="T7" fmla="*/ 0 h 718"/>
                  <a:gd name="T8" fmla="*/ 0 w 592"/>
                  <a:gd name="T9" fmla="*/ 369 h 718"/>
                </a:gdLst>
                <a:ahLst/>
                <a:cxnLst>
                  <a:cxn ang="0">
                    <a:pos x="T0" y="T1"/>
                  </a:cxn>
                  <a:cxn ang="0">
                    <a:pos x="T2" y="T3"/>
                  </a:cxn>
                  <a:cxn ang="0">
                    <a:pos x="T4" y="T5"/>
                  </a:cxn>
                  <a:cxn ang="0">
                    <a:pos x="T6" y="T7"/>
                  </a:cxn>
                  <a:cxn ang="0">
                    <a:pos x="T8" y="T9"/>
                  </a:cxn>
                </a:cxnLst>
                <a:rect l="0" t="0" r="r" b="b"/>
                <a:pathLst>
                  <a:path w="592" h="718">
                    <a:moveTo>
                      <a:pt x="0" y="369"/>
                    </a:moveTo>
                    <a:lnTo>
                      <a:pt x="0" y="377"/>
                    </a:lnTo>
                    <a:lnTo>
                      <a:pt x="592" y="718"/>
                    </a:lnTo>
                    <a:lnTo>
                      <a:pt x="592" y="0"/>
                    </a:lnTo>
                    <a:lnTo>
                      <a:pt x="0" y="369"/>
                    </a:lnTo>
                    <a:close/>
                  </a:path>
                </a:pathLst>
              </a:custGeom>
              <a:solidFill>
                <a:srgbClr val="A0EA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1" name="Freeform 20">
                <a:extLst>
                  <a:ext uri="{FF2B5EF4-FFF2-40B4-BE49-F238E27FC236}">
                    <a16:creationId xmlns:a16="http://schemas.microsoft.com/office/drawing/2014/main" id="{4C3C8187-AB80-5E33-EB2C-F8EDA2420A46}"/>
                  </a:ext>
                </a:extLst>
              </p:cNvPr>
              <p:cNvSpPr>
                <a:spLocks/>
              </p:cNvSpPr>
              <p:nvPr/>
            </p:nvSpPr>
            <p:spPr bwMode="auto">
              <a:xfrm>
                <a:off x="3930650" y="3332163"/>
                <a:ext cx="1433513" cy="1658938"/>
              </a:xfrm>
              <a:custGeom>
                <a:avLst/>
                <a:gdLst>
                  <a:gd name="T0" fmla="*/ 903 w 903"/>
                  <a:gd name="T1" fmla="*/ 782 h 1045"/>
                  <a:gd name="T2" fmla="*/ 903 w 903"/>
                  <a:gd name="T3" fmla="*/ 261 h 1045"/>
                  <a:gd name="T4" fmla="*/ 452 w 903"/>
                  <a:gd name="T5" fmla="*/ 0 h 1045"/>
                  <a:gd name="T6" fmla="*/ 0 w 903"/>
                  <a:gd name="T7" fmla="*/ 261 h 1045"/>
                  <a:gd name="T8" fmla="*/ 0 w 903"/>
                  <a:gd name="T9" fmla="*/ 782 h 1045"/>
                  <a:gd name="T10" fmla="*/ 452 w 903"/>
                  <a:gd name="T11" fmla="*/ 1045 h 1045"/>
                  <a:gd name="T12" fmla="*/ 903 w 903"/>
                  <a:gd name="T13" fmla="*/ 782 h 1045"/>
                </a:gdLst>
                <a:ahLst/>
                <a:cxnLst>
                  <a:cxn ang="0">
                    <a:pos x="T0" y="T1"/>
                  </a:cxn>
                  <a:cxn ang="0">
                    <a:pos x="T2" y="T3"/>
                  </a:cxn>
                  <a:cxn ang="0">
                    <a:pos x="T4" y="T5"/>
                  </a:cxn>
                  <a:cxn ang="0">
                    <a:pos x="T6" y="T7"/>
                  </a:cxn>
                  <a:cxn ang="0">
                    <a:pos x="T8" y="T9"/>
                  </a:cxn>
                  <a:cxn ang="0">
                    <a:pos x="T10" y="T11"/>
                  </a:cxn>
                  <a:cxn ang="0">
                    <a:pos x="T12" y="T13"/>
                  </a:cxn>
                </a:cxnLst>
                <a:rect l="0" t="0" r="r" b="b"/>
                <a:pathLst>
                  <a:path w="903" h="1045">
                    <a:moveTo>
                      <a:pt x="903" y="782"/>
                    </a:moveTo>
                    <a:lnTo>
                      <a:pt x="903" y="261"/>
                    </a:lnTo>
                    <a:lnTo>
                      <a:pt x="452" y="0"/>
                    </a:lnTo>
                    <a:lnTo>
                      <a:pt x="0" y="261"/>
                    </a:lnTo>
                    <a:lnTo>
                      <a:pt x="0" y="782"/>
                    </a:lnTo>
                    <a:lnTo>
                      <a:pt x="452" y="1045"/>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6" name="Oval 10">
              <a:extLst>
                <a:ext uri="{FF2B5EF4-FFF2-40B4-BE49-F238E27FC236}">
                  <a16:creationId xmlns:a16="http://schemas.microsoft.com/office/drawing/2014/main" id="{C9410FF9-B16E-FF0B-6028-6869CF8884A2}"/>
                </a:ext>
              </a:extLst>
            </p:cNvPr>
            <p:cNvSpPr>
              <a:spLocks noChangeArrowheads="1"/>
            </p:cNvSpPr>
            <p:nvPr/>
          </p:nvSpPr>
          <p:spPr bwMode="auto">
            <a:xfrm>
              <a:off x="4115723" y="3637886"/>
              <a:ext cx="1063363"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82" name="Group 81">
            <a:extLst>
              <a:ext uri="{FF2B5EF4-FFF2-40B4-BE49-F238E27FC236}">
                <a16:creationId xmlns:a16="http://schemas.microsoft.com/office/drawing/2014/main" id="{DFD88FC9-4D4F-9845-82EC-BEB853633FC9}"/>
              </a:ext>
            </a:extLst>
          </p:cNvPr>
          <p:cNvGrpSpPr/>
          <p:nvPr/>
        </p:nvGrpSpPr>
        <p:grpSpPr>
          <a:xfrm>
            <a:off x="949970" y="2605996"/>
            <a:ext cx="1251672" cy="1444237"/>
            <a:chOff x="8704263" y="255588"/>
            <a:chExt cx="1878013" cy="2166938"/>
          </a:xfrm>
        </p:grpSpPr>
        <p:grpSp>
          <p:nvGrpSpPr>
            <p:cNvPr id="83" name="Group 82">
              <a:extLst>
                <a:ext uri="{FF2B5EF4-FFF2-40B4-BE49-F238E27FC236}">
                  <a16:creationId xmlns:a16="http://schemas.microsoft.com/office/drawing/2014/main" id="{61916847-82CF-7457-A5EA-1CD3BB18FCDD}"/>
                </a:ext>
              </a:extLst>
            </p:cNvPr>
            <p:cNvGrpSpPr/>
            <p:nvPr/>
          </p:nvGrpSpPr>
          <p:grpSpPr>
            <a:xfrm>
              <a:off x="8704263" y="255588"/>
              <a:ext cx="1878013" cy="2166938"/>
              <a:chOff x="8704263" y="255588"/>
              <a:chExt cx="1878013" cy="2166938"/>
            </a:xfrm>
          </p:grpSpPr>
          <p:sp>
            <p:nvSpPr>
              <p:cNvPr id="94" name="Freeform 16">
                <a:extLst>
                  <a:ext uri="{FF2B5EF4-FFF2-40B4-BE49-F238E27FC236}">
                    <a16:creationId xmlns:a16="http://schemas.microsoft.com/office/drawing/2014/main" id="{76A11B15-3A65-3A4E-2E8D-D3C78209119E}"/>
                  </a:ext>
                </a:extLst>
              </p:cNvPr>
              <p:cNvSpPr>
                <a:spLocks/>
              </p:cNvSpPr>
              <p:nvPr/>
            </p:nvSpPr>
            <p:spPr bwMode="auto">
              <a:xfrm>
                <a:off x="8704263" y="255588"/>
                <a:ext cx="939800" cy="1614488"/>
              </a:xfrm>
              <a:custGeom>
                <a:avLst/>
                <a:gdLst>
                  <a:gd name="T0" fmla="*/ 592 w 592"/>
                  <a:gd name="T1" fmla="*/ 0 h 1017"/>
                  <a:gd name="T2" fmla="*/ 0 w 592"/>
                  <a:gd name="T3" fmla="*/ 341 h 1017"/>
                  <a:gd name="T4" fmla="*/ 0 w 592"/>
                  <a:gd name="T5" fmla="*/ 1017 h 1017"/>
                  <a:gd name="T6" fmla="*/ 592 w 592"/>
                  <a:gd name="T7" fmla="*/ 647 h 1017"/>
                  <a:gd name="T8" fmla="*/ 592 w 592"/>
                  <a:gd name="T9" fmla="*/ 0 h 1017"/>
                </a:gdLst>
                <a:ahLst/>
                <a:cxnLst>
                  <a:cxn ang="0">
                    <a:pos x="T0" y="T1"/>
                  </a:cxn>
                  <a:cxn ang="0">
                    <a:pos x="T2" y="T3"/>
                  </a:cxn>
                  <a:cxn ang="0">
                    <a:pos x="T4" y="T5"/>
                  </a:cxn>
                  <a:cxn ang="0">
                    <a:pos x="T6" y="T7"/>
                  </a:cxn>
                  <a:cxn ang="0">
                    <a:pos x="T8" y="T9"/>
                  </a:cxn>
                </a:cxnLst>
                <a:rect l="0" t="0" r="r" b="b"/>
                <a:pathLst>
                  <a:path w="592" h="1017">
                    <a:moveTo>
                      <a:pt x="592" y="0"/>
                    </a:moveTo>
                    <a:lnTo>
                      <a:pt x="0" y="341"/>
                    </a:lnTo>
                    <a:lnTo>
                      <a:pt x="0" y="1017"/>
                    </a:lnTo>
                    <a:lnTo>
                      <a:pt x="592" y="647"/>
                    </a:lnTo>
                    <a:lnTo>
                      <a:pt x="592" y="0"/>
                    </a:lnTo>
                    <a:close/>
                  </a:path>
                </a:pathLst>
              </a:custGeom>
              <a:solidFill>
                <a:srgbClr val="F77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17">
                <a:extLst>
                  <a:ext uri="{FF2B5EF4-FFF2-40B4-BE49-F238E27FC236}">
                    <a16:creationId xmlns:a16="http://schemas.microsoft.com/office/drawing/2014/main" id="{6FC53525-3372-5A26-028E-4F302C368704}"/>
                  </a:ext>
                </a:extLst>
              </p:cNvPr>
              <p:cNvSpPr>
                <a:spLocks/>
              </p:cNvSpPr>
              <p:nvPr/>
            </p:nvSpPr>
            <p:spPr bwMode="auto">
              <a:xfrm>
                <a:off x="9644063" y="255588"/>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6" name="Freeform 18">
                <a:extLst>
                  <a:ext uri="{FF2B5EF4-FFF2-40B4-BE49-F238E27FC236}">
                    <a16:creationId xmlns:a16="http://schemas.microsoft.com/office/drawing/2014/main" id="{A8753DB7-9753-8DB1-84F1-6433CB6BEB87}"/>
                  </a:ext>
                </a:extLst>
              </p:cNvPr>
              <p:cNvSpPr>
                <a:spLocks/>
              </p:cNvSpPr>
              <p:nvPr/>
            </p:nvSpPr>
            <p:spPr bwMode="auto">
              <a:xfrm>
                <a:off x="8704263" y="1282700"/>
                <a:ext cx="939800" cy="1139825"/>
              </a:xfrm>
              <a:custGeom>
                <a:avLst/>
                <a:gdLst>
                  <a:gd name="T0" fmla="*/ 0 w 592"/>
                  <a:gd name="T1" fmla="*/ 370 h 718"/>
                  <a:gd name="T2" fmla="*/ 0 w 592"/>
                  <a:gd name="T3" fmla="*/ 377 h 718"/>
                  <a:gd name="T4" fmla="*/ 592 w 592"/>
                  <a:gd name="T5" fmla="*/ 718 h 718"/>
                  <a:gd name="T6" fmla="*/ 592 w 592"/>
                  <a:gd name="T7" fmla="*/ 0 h 718"/>
                  <a:gd name="T8" fmla="*/ 0 w 592"/>
                  <a:gd name="T9" fmla="*/ 370 h 718"/>
                </a:gdLst>
                <a:ahLst/>
                <a:cxnLst>
                  <a:cxn ang="0">
                    <a:pos x="T0" y="T1"/>
                  </a:cxn>
                  <a:cxn ang="0">
                    <a:pos x="T2" y="T3"/>
                  </a:cxn>
                  <a:cxn ang="0">
                    <a:pos x="T4" y="T5"/>
                  </a:cxn>
                  <a:cxn ang="0">
                    <a:pos x="T6" y="T7"/>
                  </a:cxn>
                  <a:cxn ang="0">
                    <a:pos x="T8" y="T9"/>
                  </a:cxn>
                </a:cxnLst>
                <a:rect l="0" t="0" r="r" b="b"/>
                <a:pathLst>
                  <a:path w="592" h="718">
                    <a:moveTo>
                      <a:pt x="0" y="370"/>
                    </a:moveTo>
                    <a:lnTo>
                      <a:pt x="0" y="377"/>
                    </a:lnTo>
                    <a:lnTo>
                      <a:pt x="592" y="718"/>
                    </a:lnTo>
                    <a:lnTo>
                      <a:pt x="592" y="0"/>
                    </a:lnTo>
                    <a:lnTo>
                      <a:pt x="0" y="370"/>
                    </a:lnTo>
                    <a:close/>
                  </a:path>
                </a:pathLst>
              </a:custGeom>
              <a:solidFill>
                <a:srgbClr val="F98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22">
                <a:extLst>
                  <a:ext uri="{FF2B5EF4-FFF2-40B4-BE49-F238E27FC236}">
                    <a16:creationId xmlns:a16="http://schemas.microsoft.com/office/drawing/2014/main" id="{62262DDB-DB64-47FF-A5BB-766C4A383D08}"/>
                  </a:ext>
                </a:extLst>
              </p:cNvPr>
              <p:cNvSpPr>
                <a:spLocks/>
              </p:cNvSpPr>
              <p:nvPr/>
            </p:nvSpPr>
            <p:spPr bwMode="auto">
              <a:xfrm>
                <a:off x="8926513" y="511175"/>
                <a:ext cx="1433513" cy="1655763"/>
              </a:xfrm>
              <a:custGeom>
                <a:avLst/>
                <a:gdLst>
                  <a:gd name="T0" fmla="*/ 903 w 903"/>
                  <a:gd name="T1" fmla="*/ 782 h 1043"/>
                  <a:gd name="T2" fmla="*/ 903 w 903"/>
                  <a:gd name="T3" fmla="*/ 261 h 1043"/>
                  <a:gd name="T4" fmla="*/ 452 w 903"/>
                  <a:gd name="T5" fmla="*/ 0 h 1043"/>
                  <a:gd name="T6" fmla="*/ 0 w 903"/>
                  <a:gd name="T7" fmla="*/ 261 h 1043"/>
                  <a:gd name="T8" fmla="*/ 0 w 903"/>
                  <a:gd name="T9" fmla="*/ 782 h 1043"/>
                  <a:gd name="T10" fmla="*/ 452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2" y="0"/>
                    </a:lnTo>
                    <a:lnTo>
                      <a:pt x="0" y="261"/>
                    </a:lnTo>
                    <a:lnTo>
                      <a:pt x="0" y="782"/>
                    </a:lnTo>
                    <a:lnTo>
                      <a:pt x="452"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85" name="Oval 11">
              <a:extLst>
                <a:ext uri="{FF2B5EF4-FFF2-40B4-BE49-F238E27FC236}">
                  <a16:creationId xmlns:a16="http://schemas.microsoft.com/office/drawing/2014/main" id="{F962623F-8CFF-1556-FE52-FA1F4DC6C68A}"/>
                </a:ext>
              </a:extLst>
            </p:cNvPr>
            <p:cNvSpPr>
              <a:spLocks noChangeArrowheads="1"/>
            </p:cNvSpPr>
            <p:nvPr/>
          </p:nvSpPr>
          <p:spPr bwMode="auto">
            <a:xfrm>
              <a:off x="9112248" y="808035"/>
              <a:ext cx="1062043" cy="1062042"/>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98" name="Group 97">
            <a:extLst>
              <a:ext uri="{FF2B5EF4-FFF2-40B4-BE49-F238E27FC236}">
                <a16:creationId xmlns:a16="http://schemas.microsoft.com/office/drawing/2014/main" id="{A78EF613-D09B-777E-622C-04034812A9A7}"/>
              </a:ext>
            </a:extLst>
          </p:cNvPr>
          <p:cNvGrpSpPr/>
          <p:nvPr/>
        </p:nvGrpSpPr>
        <p:grpSpPr>
          <a:xfrm>
            <a:off x="962214" y="1529621"/>
            <a:ext cx="1228242" cy="1417204"/>
            <a:chOff x="1211263" y="4543425"/>
            <a:chExt cx="1878012" cy="2166938"/>
          </a:xfrm>
        </p:grpSpPr>
        <p:grpSp>
          <p:nvGrpSpPr>
            <p:cNvPr id="99" name="Group 98">
              <a:extLst>
                <a:ext uri="{FF2B5EF4-FFF2-40B4-BE49-F238E27FC236}">
                  <a16:creationId xmlns:a16="http://schemas.microsoft.com/office/drawing/2014/main" id="{D30A830C-2587-7391-5163-2A3685E09175}"/>
                </a:ext>
              </a:extLst>
            </p:cNvPr>
            <p:cNvGrpSpPr/>
            <p:nvPr/>
          </p:nvGrpSpPr>
          <p:grpSpPr>
            <a:xfrm>
              <a:off x="1211263" y="4543425"/>
              <a:ext cx="1878012" cy="2166938"/>
              <a:chOff x="1211263" y="4543425"/>
              <a:chExt cx="1878012" cy="2166938"/>
            </a:xfrm>
          </p:grpSpPr>
          <p:sp>
            <p:nvSpPr>
              <p:cNvPr id="106" name="Freeform 7">
                <a:extLst>
                  <a:ext uri="{FF2B5EF4-FFF2-40B4-BE49-F238E27FC236}">
                    <a16:creationId xmlns:a16="http://schemas.microsoft.com/office/drawing/2014/main" id="{D0246238-780B-32A3-1AB3-BF2F62F6C696}"/>
                  </a:ext>
                </a:extLst>
              </p:cNvPr>
              <p:cNvSpPr>
                <a:spLocks/>
              </p:cNvSpPr>
              <p:nvPr/>
            </p:nvSpPr>
            <p:spPr bwMode="auto">
              <a:xfrm>
                <a:off x="1211263" y="4543425"/>
                <a:ext cx="938213" cy="1614488"/>
              </a:xfrm>
              <a:custGeom>
                <a:avLst/>
                <a:gdLst>
                  <a:gd name="T0" fmla="*/ 591 w 591"/>
                  <a:gd name="T1" fmla="*/ 0 h 1017"/>
                  <a:gd name="T2" fmla="*/ 0 w 591"/>
                  <a:gd name="T3" fmla="*/ 341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1"/>
                    </a:lnTo>
                    <a:lnTo>
                      <a:pt x="0" y="1017"/>
                    </a:lnTo>
                    <a:lnTo>
                      <a:pt x="591" y="647"/>
                    </a:lnTo>
                    <a:lnTo>
                      <a:pt x="591" y="0"/>
                    </a:lnTo>
                    <a:close/>
                  </a:path>
                </a:pathLst>
              </a:custGeom>
              <a:solidFill>
                <a:srgbClr val="35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7" name="Freeform 8">
                <a:extLst>
                  <a:ext uri="{FF2B5EF4-FFF2-40B4-BE49-F238E27FC236}">
                    <a16:creationId xmlns:a16="http://schemas.microsoft.com/office/drawing/2014/main" id="{F7C3AFAB-8CB3-4E4E-B935-5ED5ADED4BAE}"/>
                  </a:ext>
                </a:extLst>
              </p:cNvPr>
              <p:cNvSpPr>
                <a:spLocks/>
              </p:cNvSpPr>
              <p:nvPr/>
            </p:nvSpPr>
            <p:spPr bwMode="auto">
              <a:xfrm>
                <a:off x="2149475" y="4543425"/>
                <a:ext cx="939800" cy="2166938"/>
              </a:xfrm>
              <a:custGeom>
                <a:avLst/>
                <a:gdLst>
                  <a:gd name="T0" fmla="*/ 0 w 592"/>
                  <a:gd name="T1" fmla="*/ 0 h 1365"/>
                  <a:gd name="T2" fmla="*/ 0 w 592"/>
                  <a:gd name="T3" fmla="*/ 647 h 1365"/>
                  <a:gd name="T4" fmla="*/ 0 w 592"/>
                  <a:gd name="T5" fmla="*/ 1365 h 1365"/>
                  <a:gd name="T6" fmla="*/ 592 w 592"/>
                  <a:gd name="T7" fmla="*/ 1024 h 1365"/>
                  <a:gd name="T8" fmla="*/ 592 w 592"/>
                  <a:gd name="T9" fmla="*/ 341 h 1365"/>
                  <a:gd name="T10" fmla="*/ 0 w 592"/>
                  <a:gd name="T11" fmla="*/ 0 h 1365"/>
                </a:gdLst>
                <a:ahLst/>
                <a:cxnLst>
                  <a:cxn ang="0">
                    <a:pos x="T0" y="T1"/>
                  </a:cxn>
                  <a:cxn ang="0">
                    <a:pos x="T2" y="T3"/>
                  </a:cxn>
                  <a:cxn ang="0">
                    <a:pos x="T4" y="T5"/>
                  </a:cxn>
                  <a:cxn ang="0">
                    <a:pos x="T6" y="T7"/>
                  </a:cxn>
                  <a:cxn ang="0">
                    <a:pos x="T8" y="T9"/>
                  </a:cxn>
                  <a:cxn ang="0">
                    <a:pos x="T10" y="T11"/>
                  </a:cxn>
                </a:cxnLst>
                <a:rect l="0" t="0" r="r" b="b"/>
                <a:pathLst>
                  <a:path w="592" h="1365">
                    <a:moveTo>
                      <a:pt x="0" y="0"/>
                    </a:moveTo>
                    <a:lnTo>
                      <a:pt x="0" y="647"/>
                    </a:lnTo>
                    <a:lnTo>
                      <a:pt x="0" y="1365"/>
                    </a:lnTo>
                    <a:lnTo>
                      <a:pt x="592" y="1024"/>
                    </a:lnTo>
                    <a:lnTo>
                      <a:pt x="592" y="341"/>
                    </a:lnTo>
                    <a:lnTo>
                      <a:pt x="0" y="0"/>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9">
                <a:extLst>
                  <a:ext uri="{FF2B5EF4-FFF2-40B4-BE49-F238E27FC236}">
                    <a16:creationId xmlns:a16="http://schemas.microsoft.com/office/drawing/2014/main" id="{BC554A4E-82F2-C68B-167E-3184568C8586}"/>
                  </a:ext>
                </a:extLst>
              </p:cNvPr>
              <p:cNvSpPr>
                <a:spLocks/>
              </p:cNvSpPr>
              <p:nvPr/>
            </p:nvSpPr>
            <p:spPr bwMode="auto">
              <a:xfrm>
                <a:off x="1211263" y="5570538"/>
                <a:ext cx="938213" cy="1139825"/>
              </a:xfrm>
              <a:custGeom>
                <a:avLst/>
                <a:gdLst>
                  <a:gd name="T0" fmla="*/ 0 w 591"/>
                  <a:gd name="T1" fmla="*/ 370 h 718"/>
                  <a:gd name="T2" fmla="*/ 0 w 591"/>
                  <a:gd name="T3" fmla="*/ 377 h 718"/>
                  <a:gd name="T4" fmla="*/ 591 w 591"/>
                  <a:gd name="T5" fmla="*/ 718 h 718"/>
                  <a:gd name="T6" fmla="*/ 591 w 591"/>
                  <a:gd name="T7" fmla="*/ 0 h 718"/>
                  <a:gd name="T8" fmla="*/ 0 w 591"/>
                  <a:gd name="T9" fmla="*/ 370 h 718"/>
                </a:gdLst>
                <a:ahLst/>
                <a:cxnLst>
                  <a:cxn ang="0">
                    <a:pos x="T0" y="T1"/>
                  </a:cxn>
                  <a:cxn ang="0">
                    <a:pos x="T2" y="T3"/>
                  </a:cxn>
                  <a:cxn ang="0">
                    <a:pos x="T4" y="T5"/>
                  </a:cxn>
                  <a:cxn ang="0">
                    <a:pos x="T6" y="T7"/>
                  </a:cxn>
                  <a:cxn ang="0">
                    <a:pos x="T8" y="T9"/>
                  </a:cxn>
                </a:cxnLst>
                <a:rect l="0" t="0" r="r" b="b"/>
                <a:pathLst>
                  <a:path w="591" h="718">
                    <a:moveTo>
                      <a:pt x="0" y="370"/>
                    </a:moveTo>
                    <a:lnTo>
                      <a:pt x="0" y="377"/>
                    </a:lnTo>
                    <a:lnTo>
                      <a:pt x="591" y="718"/>
                    </a:lnTo>
                    <a:lnTo>
                      <a:pt x="591" y="0"/>
                    </a:lnTo>
                    <a:lnTo>
                      <a:pt x="0" y="370"/>
                    </a:lnTo>
                    <a:close/>
                  </a:path>
                </a:pathLst>
              </a:custGeom>
              <a:solidFill>
                <a:srgbClr val="49A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19">
                <a:extLst>
                  <a:ext uri="{FF2B5EF4-FFF2-40B4-BE49-F238E27FC236}">
                    <a16:creationId xmlns:a16="http://schemas.microsoft.com/office/drawing/2014/main" id="{09898362-EAE7-A8ED-0CBF-8D125E58F252}"/>
                  </a:ext>
                </a:extLst>
              </p:cNvPr>
              <p:cNvSpPr>
                <a:spLocks/>
              </p:cNvSpPr>
              <p:nvPr/>
            </p:nvSpPr>
            <p:spPr bwMode="auto">
              <a:xfrm>
                <a:off x="1433513" y="4818063"/>
                <a:ext cx="1433513" cy="1655763"/>
              </a:xfrm>
              <a:custGeom>
                <a:avLst/>
                <a:gdLst>
                  <a:gd name="T0" fmla="*/ 903 w 903"/>
                  <a:gd name="T1" fmla="*/ 782 h 1043"/>
                  <a:gd name="T2" fmla="*/ 903 w 903"/>
                  <a:gd name="T3" fmla="*/ 261 h 1043"/>
                  <a:gd name="T4" fmla="*/ 451 w 903"/>
                  <a:gd name="T5" fmla="*/ 0 h 1043"/>
                  <a:gd name="T6" fmla="*/ 0 w 903"/>
                  <a:gd name="T7" fmla="*/ 261 h 1043"/>
                  <a:gd name="T8" fmla="*/ 0 w 903"/>
                  <a:gd name="T9" fmla="*/ 782 h 1043"/>
                  <a:gd name="T10" fmla="*/ 451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1" y="0"/>
                    </a:lnTo>
                    <a:lnTo>
                      <a:pt x="0" y="261"/>
                    </a:lnTo>
                    <a:lnTo>
                      <a:pt x="0" y="782"/>
                    </a:lnTo>
                    <a:lnTo>
                      <a:pt x="451"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01" name="Oval 10">
              <a:extLst>
                <a:ext uri="{FF2B5EF4-FFF2-40B4-BE49-F238E27FC236}">
                  <a16:creationId xmlns:a16="http://schemas.microsoft.com/office/drawing/2014/main" id="{99A7C1BE-855E-A1CE-9004-301F28B6728E}"/>
                </a:ext>
              </a:extLst>
            </p:cNvPr>
            <p:cNvSpPr>
              <a:spLocks noChangeArrowheads="1"/>
            </p:cNvSpPr>
            <p:nvPr/>
          </p:nvSpPr>
          <p:spPr bwMode="auto">
            <a:xfrm>
              <a:off x="1591645" y="5122553"/>
              <a:ext cx="1063365"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110" name="Google Shape;633;g30332b4311d_0_4885">
            <a:extLst>
              <a:ext uri="{FF2B5EF4-FFF2-40B4-BE49-F238E27FC236}">
                <a16:creationId xmlns:a16="http://schemas.microsoft.com/office/drawing/2014/main" id="{D1AF34D7-39A6-3647-91BA-C35370CC3424}"/>
              </a:ext>
            </a:extLst>
          </p:cNvPr>
          <p:cNvSpPr/>
          <p:nvPr/>
        </p:nvSpPr>
        <p:spPr>
          <a:xfrm>
            <a:off x="1408895" y="2095371"/>
            <a:ext cx="334879" cy="308083"/>
          </a:xfrm>
          <a:custGeom>
            <a:avLst/>
            <a:gdLst/>
            <a:ahLst/>
            <a:cxnLst/>
            <a:rect l="l" t="t" r="r" b="b"/>
            <a:pathLst>
              <a:path w="11910" h="10957" extrusionOk="0">
                <a:moveTo>
                  <a:pt x="7325" y="654"/>
                </a:moveTo>
                <a:cubicBezTo>
                  <a:pt x="7412" y="654"/>
                  <a:pt x="7498" y="686"/>
                  <a:pt x="7561" y="749"/>
                </a:cubicBezTo>
                <a:lnTo>
                  <a:pt x="10995" y="4088"/>
                </a:lnTo>
                <a:cubicBezTo>
                  <a:pt x="11122" y="4246"/>
                  <a:pt x="11122" y="4466"/>
                  <a:pt x="10995" y="4592"/>
                </a:cubicBezTo>
                <a:lnTo>
                  <a:pt x="10082" y="5506"/>
                </a:lnTo>
                <a:lnTo>
                  <a:pt x="7404" y="2859"/>
                </a:lnTo>
                <a:cubicBezTo>
                  <a:pt x="7215" y="2670"/>
                  <a:pt x="6955" y="2576"/>
                  <a:pt x="6691" y="2576"/>
                </a:cubicBezTo>
                <a:cubicBezTo>
                  <a:pt x="6427" y="2576"/>
                  <a:pt x="6159" y="2670"/>
                  <a:pt x="5955" y="2859"/>
                </a:cubicBezTo>
                <a:lnTo>
                  <a:pt x="4978" y="3805"/>
                </a:lnTo>
                <a:cubicBezTo>
                  <a:pt x="4915" y="3868"/>
                  <a:pt x="4828" y="3899"/>
                  <a:pt x="4742" y="3899"/>
                </a:cubicBezTo>
                <a:cubicBezTo>
                  <a:pt x="4655" y="3899"/>
                  <a:pt x="4568" y="3868"/>
                  <a:pt x="4505" y="3805"/>
                </a:cubicBezTo>
                <a:cubicBezTo>
                  <a:pt x="4379" y="3679"/>
                  <a:pt x="4379" y="3458"/>
                  <a:pt x="4505" y="3332"/>
                </a:cubicBezTo>
                <a:lnTo>
                  <a:pt x="5955" y="1883"/>
                </a:lnTo>
                <a:lnTo>
                  <a:pt x="7089" y="749"/>
                </a:lnTo>
                <a:cubicBezTo>
                  <a:pt x="7152" y="686"/>
                  <a:pt x="7239" y="654"/>
                  <a:pt x="7325" y="654"/>
                </a:cubicBezTo>
                <a:close/>
                <a:moveTo>
                  <a:pt x="2808" y="5183"/>
                </a:moveTo>
                <a:cubicBezTo>
                  <a:pt x="2899" y="5183"/>
                  <a:pt x="2993" y="5207"/>
                  <a:pt x="3056" y="5254"/>
                </a:cubicBezTo>
                <a:cubicBezTo>
                  <a:pt x="3151" y="5380"/>
                  <a:pt x="3151" y="5632"/>
                  <a:pt x="3056" y="5726"/>
                </a:cubicBezTo>
                <a:lnTo>
                  <a:pt x="2048" y="6735"/>
                </a:lnTo>
                <a:cubicBezTo>
                  <a:pt x="2001" y="6782"/>
                  <a:pt x="1914" y="6805"/>
                  <a:pt x="1824" y="6805"/>
                </a:cubicBezTo>
                <a:cubicBezTo>
                  <a:pt x="1733" y="6805"/>
                  <a:pt x="1639" y="6782"/>
                  <a:pt x="1576" y="6735"/>
                </a:cubicBezTo>
                <a:cubicBezTo>
                  <a:pt x="1449" y="6609"/>
                  <a:pt x="1449" y="6357"/>
                  <a:pt x="1576" y="6262"/>
                </a:cubicBezTo>
                <a:lnTo>
                  <a:pt x="2584" y="5254"/>
                </a:lnTo>
                <a:cubicBezTo>
                  <a:pt x="2631" y="5207"/>
                  <a:pt x="2718" y="5183"/>
                  <a:pt x="2808" y="5183"/>
                </a:cubicBezTo>
                <a:close/>
                <a:moveTo>
                  <a:pt x="3785" y="6167"/>
                </a:moveTo>
                <a:cubicBezTo>
                  <a:pt x="3875" y="6167"/>
                  <a:pt x="3970" y="6199"/>
                  <a:pt x="4033" y="6262"/>
                </a:cubicBezTo>
                <a:cubicBezTo>
                  <a:pt x="4159" y="6357"/>
                  <a:pt x="4159" y="6609"/>
                  <a:pt x="4033" y="6735"/>
                </a:cubicBezTo>
                <a:lnTo>
                  <a:pt x="3056" y="7711"/>
                </a:lnTo>
                <a:cubicBezTo>
                  <a:pt x="2993" y="7774"/>
                  <a:pt x="2899" y="7806"/>
                  <a:pt x="2808" y="7806"/>
                </a:cubicBezTo>
                <a:cubicBezTo>
                  <a:pt x="2718" y="7806"/>
                  <a:pt x="2631" y="7774"/>
                  <a:pt x="2584" y="7711"/>
                </a:cubicBezTo>
                <a:cubicBezTo>
                  <a:pt x="2395" y="7554"/>
                  <a:pt x="2395" y="7365"/>
                  <a:pt x="2584" y="7239"/>
                </a:cubicBezTo>
                <a:lnTo>
                  <a:pt x="3560" y="6262"/>
                </a:lnTo>
                <a:cubicBezTo>
                  <a:pt x="3608" y="6199"/>
                  <a:pt x="3694" y="6167"/>
                  <a:pt x="3785" y="6167"/>
                </a:cubicBezTo>
                <a:close/>
                <a:moveTo>
                  <a:pt x="4730" y="7113"/>
                </a:moveTo>
                <a:cubicBezTo>
                  <a:pt x="4821" y="7113"/>
                  <a:pt x="4915" y="7144"/>
                  <a:pt x="4978" y="7207"/>
                </a:cubicBezTo>
                <a:cubicBezTo>
                  <a:pt x="5073" y="7302"/>
                  <a:pt x="5073" y="7554"/>
                  <a:pt x="4978" y="7680"/>
                </a:cubicBezTo>
                <a:lnTo>
                  <a:pt x="4001" y="8656"/>
                </a:lnTo>
                <a:cubicBezTo>
                  <a:pt x="3938" y="8719"/>
                  <a:pt x="3844" y="8751"/>
                  <a:pt x="3749" y="8751"/>
                </a:cubicBezTo>
                <a:cubicBezTo>
                  <a:pt x="3655" y="8751"/>
                  <a:pt x="3560" y="8719"/>
                  <a:pt x="3497" y="8656"/>
                </a:cubicBezTo>
                <a:cubicBezTo>
                  <a:pt x="3403" y="8530"/>
                  <a:pt x="3403" y="8310"/>
                  <a:pt x="3497" y="8184"/>
                </a:cubicBezTo>
                <a:lnTo>
                  <a:pt x="4505" y="7207"/>
                </a:lnTo>
                <a:cubicBezTo>
                  <a:pt x="4553" y="7144"/>
                  <a:pt x="4639" y="7113"/>
                  <a:pt x="4730" y="7113"/>
                </a:cubicBezTo>
                <a:close/>
                <a:moveTo>
                  <a:pt x="4100" y="969"/>
                </a:moveTo>
                <a:cubicBezTo>
                  <a:pt x="4190" y="969"/>
                  <a:pt x="4285" y="1001"/>
                  <a:pt x="4348" y="1064"/>
                </a:cubicBezTo>
                <a:lnTo>
                  <a:pt x="5041" y="1725"/>
                </a:lnTo>
                <a:lnTo>
                  <a:pt x="3938" y="2828"/>
                </a:lnTo>
                <a:cubicBezTo>
                  <a:pt x="3560" y="3206"/>
                  <a:pt x="3560" y="3899"/>
                  <a:pt x="3938" y="4277"/>
                </a:cubicBezTo>
                <a:cubicBezTo>
                  <a:pt x="4143" y="4482"/>
                  <a:pt x="4411" y="4584"/>
                  <a:pt x="4675" y="4584"/>
                </a:cubicBezTo>
                <a:cubicBezTo>
                  <a:pt x="4939" y="4584"/>
                  <a:pt x="5199" y="4482"/>
                  <a:pt x="5388" y="4277"/>
                </a:cubicBezTo>
                <a:lnTo>
                  <a:pt x="6396" y="3332"/>
                </a:lnTo>
                <a:cubicBezTo>
                  <a:pt x="6443" y="3269"/>
                  <a:pt x="6530" y="3238"/>
                  <a:pt x="6620" y="3238"/>
                </a:cubicBezTo>
                <a:cubicBezTo>
                  <a:pt x="6711" y="3238"/>
                  <a:pt x="6805" y="3269"/>
                  <a:pt x="6868" y="3332"/>
                </a:cubicBezTo>
                <a:lnTo>
                  <a:pt x="10334" y="6735"/>
                </a:lnTo>
                <a:cubicBezTo>
                  <a:pt x="10491" y="6829"/>
                  <a:pt x="10491" y="7113"/>
                  <a:pt x="10365" y="7239"/>
                </a:cubicBezTo>
                <a:cubicBezTo>
                  <a:pt x="10302" y="7302"/>
                  <a:pt x="10216" y="7333"/>
                  <a:pt x="10129" y="7333"/>
                </a:cubicBezTo>
                <a:cubicBezTo>
                  <a:pt x="10042" y="7333"/>
                  <a:pt x="9956" y="7302"/>
                  <a:pt x="9893" y="7239"/>
                </a:cubicBezTo>
                <a:lnTo>
                  <a:pt x="8444" y="5789"/>
                </a:lnTo>
                <a:cubicBezTo>
                  <a:pt x="8381" y="5726"/>
                  <a:pt x="8286" y="5695"/>
                  <a:pt x="8195" y="5695"/>
                </a:cubicBezTo>
                <a:cubicBezTo>
                  <a:pt x="8105" y="5695"/>
                  <a:pt x="8018" y="5726"/>
                  <a:pt x="7971" y="5789"/>
                </a:cubicBezTo>
                <a:cubicBezTo>
                  <a:pt x="7845" y="5884"/>
                  <a:pt x="7845" y="6136"/>
                  <a:pt x="7971" y="6262"/>
                </a:cubicBezTo>
                <a:lnTo>
                  <a:pt x="9420" y="7711"/>
                </a:lnTo>
                <a:cubicBezTo>
                  <a:pt x="9546" y="7837"/>
                  <a:pt x="9546" y="8058"/>
                  <a:pt x="9420" y="8184"/>
                </a:cubicBezTo>
                <a:cubicBezTo>
                  <a:pt x="9357" y="8247"/>
                  <a:pt x="9271" y="8278"/>
                  <a:pt x="9184" y="8278"/>
                </a:cubicBezTo>
                <a:cubicBezTo>
                  <a:pt x="9097" y="8278"/>
                  <a:pt x="9011" y="8247"/>
                  <a:pt x="8948" y="8184"/>
                </a:cubicBezTo>
                <a:lnTo>
                  <a:pt x="7498" y="6735"/>
                </a:lnTo>
                <a:cubicBezTo>
                  <a:pt x="7435" y="6672"/>
                  <a:pt x="7341" y="6640"/>
                  <a:pt x="7250" y="6640"/>
                </a:cubicBezTo>
                <a:cubicBezTo>
                  <a:pt x="7160" y="6640"/>
                  <a:pt x="7073" y="6672"/>
                  <a:pt x="7026" y="6735"/>
                </a:cubicBezTo>
                <a:cubicBezTo>
                  <a:pt x="6900" y="6829"/>
                  <a:pt x="6900" y="7081"/>
                  <a:pt x="7026" y="7176"/>
                </a:cubicBezTo>
                <a:lnTo>
                  <a:pt x="8475" y="8656"/>
                </a:lnTo>
                <a:cubicBezTo>
                  <a:pt x="8601" y="8751"/>
                  <a:pt x="8601" y="9003"/>
                  <a:pt x="8475" y="9129"/>
                </a:cubicBezTo>
                <a:cubicBezTo>
                  <a:pt x="8412" y="9176"/>
                  <a:pt x="8325" y="9200"/>
                  <a:pt x="8239" y="9200"/>
                </a:cubicBezTo>
                <a:cubicBezTo>
                  <a:pt x="8152" y="9200"/>
                  <a:pt x="8066" y="9176"/>
                  <a:pt x="8003" y="9129"/>
                </a:cubicBezTo>
                <a:lnTo>
                  <a:pt x="6459" y="7648"/>
                </a:lnTo>
                <a:cubicBezTo>
                  <a:pt x="6270" y="7459"/>
                  <a:pt x="6018" y="7396"/>
                  <a:pt x="5797" y="7396"/>
                </a:cubicBezTo>
                <a:cubicBezTo>
                  <a:pt x="5797" y="7144"/>
                  <a:pt x="5671" y="6924"/>
                  <a:pt x="5482" y="6735"/>
                </a:cubicBezTo>
                <a:cubicBezTo>
                  <a:pt x="5293" y="6514"/>
                  <a:pt x="5041" y="6451"/>
                  <a:pt x="4821" y="6388"/>
                </a:cubicBezTo>
                <a:cubicBezTo>
                  <a:pt x="4821" y="6167"/>
                  <a:pt x="4694" y="5947"/>
                  <a:pt x="4505" y="5726"/>
                </a:cubicBezTo>
                <a:cubicBezTo>
                  <a:pt x="4285" y="5537"/>
                  <a:pt x="4064" y="5474"/>
                  <a:pt x="3812" y="5411"/>
                </a:cubicBezTo>
                <a:cubicBezTo>
                  <a:pt x="3812" y="5191"/>
                  <a:pt x="3718" y="4939"/>
                  <a:pt x="3497" y="4750"/>
                </a:cubicBezTo>
                <a:cubicBezTo>
                  <a:pt x="3308" y="4561"/>
                  <a:pt x="3048" y="4466"/>
                  <a:pt x="2785" y="4466"/>
                </a:cubicBezTo>
                <a:cubicBezTo>
                  <a:pt x="2521" y="4466"/>
                  <a:pt x="2253" y="4561"/>
                  <a:pt x="2048" y="4750"/>
                </a:cubicBezTo>
                <a:lnTo>
                  <a:pt x="1544" y="5254"/>
                </a:lnTo>
                <a:lnTo>
                  <a:pt x="819" y="4561"/>
                </a:lnTo>
                <a:cubicBezTo>
                  <a:pt x="725" y="4435"/>
                  <a:pt x="725" y="4183"/>
                  <a:pt x="819" y="4088"/>
                </a:cubicBezTo>
                <a:lnTo>
                  <a:pt x="3875" y="1064"/>
                </a:lnTo>
                <a:cubicBezTo>
                  <a:pt x="3923" y="1001"/>
                  <a:pt x="4009" y="969"/>
                  <a:pt x="4100" y="969"/>
                </a:cubicBezTo>
                <a:close/>
                <a:moveTo>
                  <a:pt x="5718" y="8089"/>
                </a:moveTo>
                <a:cubicBezTo>
                  <a:pt x="5805" y="8089"/>
                  <a:pt x="5892" y="8121"/>
                  <a:pt x="5955" y="8184"/>
                </a:cubicBezTo>
                <a:cubicBezTo>
                  <a:pt x="6081" y="8310"/>
                  <a:pt x="6081" y="8530"/>
                  <a:pt x="5955" y="8656"/>
                </a:cubicBezTo>
                <a:lnTo>
                  <a:pt x="4978" y="9633"/>
                </a:lnTo>
                <a:cubicBezTo>
                  <a:pt x="4915" y="9696"/>
                  <a:pt x="4821" y="9728"/>
                  <a:pt x="4730" y="9728"/>
                </a:cubicBezTo>
                <a:cubicBezTo>
                  <a:pt x="4639" y="9728"/>
                  <a:pt x="4553" y="9696"/>
                  <a:pt x="4505" y="9633"/>
                </a:cubicBezTo>
                <a:cubicBezTo>
                  <a:pt x="4379" y="9507"/>
                  <a:pt x="4379" y="9286"/>
                  <a:pt x="4505" y="9160"/>
                </a:cubicBezTo>
                <a:lnTo>
                  <a:pt x="5482" y="8184"/>
                </a:lnTo>
                <a:cubicBezTo>
                  <a:pt x="5545" y="8121"/>
                  <a:pt x="5632" y="8089"/>
                  <a:pt x="5718" y="8089"/>
                </a:cubicBezTo>
                <a:close/>
                <a:moveTo>
                  <a:pt x="6616" y="8877"/>
                </a:moveTo>
                <a:lnTo>
                  <a:pt x="7467" y="9665"/>
                </a:lnTo>
                <a:cubicBezTo>
                  <a:pt x="7593" y="9759"/>
                  <a:pt x="7593" y="9980"/>
                  <a:pt x="7435" y="10106"/>
                </a:cubicBezTo>
                <a:cubicBezTo>
                  <a:pt x="7388" y="10169"/>
                  <a:pt x="7286" y="10200"/>
                  <a:pt x="7179" y="10200"/>
                </a:cubicBezTo>
                <a:cubicBezTo>
                  <a:pt x="7073" y="10200"/>
                  <a:pt x="6963" y="10169"/>
                  <a:pt x="6900" y="10106"/>
                </a:cubicBezTo>
                <a:lnTo>
                  <a:pt x="6207" y="9412"/>
                </a:lnTo>
                <a:lnTo>
                  <a:pt x="6427" y="9160"/>
                </a:lnTo>
                <a:cubicBezTo>
                  <a:pt x="6522" y="9097"/>
                  <a:pt x="6585" y="8971"/>
                  <a:pt x="6616" y="8877"/>
                </a:cubicBezTo>
                <a:close/>
                <a:moveTo>
                  <a:pt x="7309" y="0"/>
                </a:moveTo>
                <a:cubicBezTo>
                  <a:pt x="7042" y="0"/>
                  <a:pt x="6774" y="103"/>
                  <a:pt x="6585" y="308"/>
                </a:cubicBezTo>
                <a:lnTo>
                  <a:pt x="5608" y="1284"/>
                </a:lnTo>
                <a:lnTo>
                  <a:pt x="4852" y="560"/>
                </a:lnTo>
                <a:cubicBezTo>
                  <a:pt x="4656" y="394"/>
                  <a:pt x="4409" y="307"/>
                  <a:pt x="4163" y="307"/>
                </a:cubicBezTo>
                <a:cubicBezTo>
                  <a:pt x="3897" y="307"/>
                  <a:pt x="3631" y="409"/>
                  <a:pt x="3434" y="623"/>
                </a:cubicBezTo>
                <a:lnTo>
                  <a:pt x="410" y="3647"/>
                </a:lnTo>
                <a:cubicBezTo>
                  <a:pt x="0" y="4025"/>
                  <a:pt x="0" y="4718"/>
                  <a:pt x="410" y="5096"/>
                </a:cubicBezTo>
                <a:lnTo>
                  <a:pt x="1103" y="5821"/>
                </a:lnTo>
                <a:cubicBezTo>
                  <a:pt x="725" y="6199"/>
                  <a:pt x="725" y="6829"/>
                  <a:pt x="1103" y="7239"/>
                </a:cubicBezTo>
                <a:cubicBezTo>
                  <a:pt x="1292" y="7428"/>
                  <a:pt x="1544" y="7491"/>
                  <a:pt x="1765" y="7554"/>
                </a:cubicBezTo>
                <a:cubicBezTo>
                  <a:pt x="1765" y="7774"/>
                  <a:pt x="1891" y="8026"/>
                  <a:pt x="2080" y="8215"/>
                </a:cubicBezTo>
                <a:cubicBezTo>
                  <a:pt x="2300" y="8404"/>
                  <a:pt x="2521" y="8499"/>
                  <a:pt x="2773" y="8530"/>
                </a:cubicBezTo>
                <a:cubicBezTo>
                  <a:pt x="2773" y="8751"/>
                  <a:pt x="2867" y="9003"/>
                  <a:pt x="3088" y="9192"/>
                </a:cubicBezTo>
                <a:cubicBezTo>
                  <a:pt x="3277" y="9381"/>
                  <a:pt x="3497" y="9475"/>
                  <a:pt x="3749" y="9507"/>
                </a:cubicBezTo>
                <a:cubicBezTo>
                  <a:pt x="3749" y="9759"/>
                  <a:pt x="3875" y="9980"/>
                  <a:pt x="4064" y="10169"/>
                </a:cubicBezTo>
                <a:cubicBezTo>
                  <a:pt x="4253" y="10373"/>
                  <a:pt x="4521" y="10476"/>
                  <a:pt x="4789" y="10476"/>
                </a:cubicBezTo>
                <a:cubicBezTo>
                  <a:pt x="5057" y="10476"/>
                  <a:pt x="5325" y="10373"/>
                  <a:pt x="5514" y="10169"/>
                </a:cubicBezTo>
                <a:lnTo>
                  <a:pt x="5766" y="9948"/>
                </a:lnTo>
                <a:lnTo>
                  <a:pt x="6459" y="10673"/>
                </a:lnTo>
                <a:cubicBezTo>
                  <a:pt x="6664" y="10862"/>
                  <a:pt x="6939" y="10956"/>
                  <a:pt x="7219" y="10956"/>
                </a:cubicBezTo>
                <a:cubicBezTo>
                  <a:pt x="7498" y="10956"/>
                  <a:pt x="7782" y="10862"/>
                  <a:pt x="8003" y="10673"/>
                </a:cubicBezTo>
                <a:cubicBezTo>
                  <a:pt x="8192" y="10452"/>
                  <a:pt x="8286" y="10232"/>
                  <a:pt x="8318" y="9980"/>
                </a:cubicBezTo>
                <a:cubicBezTo>
                  <a:pt x="8538" y="9980"/>
                  <a:pt x="8790" y="9885"/>
                  <a:pt x="8979" y="9665"/>
                </a:cubicBezTo>
                <a:cubicBezTo>
                  <a:pt x="9168" y="9475"/>
                  <a:pt x="9263" y="9255"/>
                  <a:pt x="9294" y="9003"/>
                </a:cubicBezTo>
                <a:cubicBezTo>
                  <a:pt x="9546" y="9003"/>
                  <a:pt x="9767" y="8877"/>
                  <a:pt x="9956" y="8688"/>
                </a:cubicBezTo>
                <a:cubicBezTo>
                  <a:pt x="10176" y="8499"/>
                  <a:pt x="10239" y="8247"/>
                  <a:pt x="10271" y="8026"/>
                </a:cubicBezTo>
                <a:cubicBezTo>
                  <a:pt x="10523" y="8026"/>
                  <a:pt x="10743" y="7900"/>
                  <a:pt x="10964" y="7711"/>
                </a:cubicBezTo>
                <a:cubicBezTo>
                  <a:pt x="11342" y="7302"/>
                  <a:pt x="11342" y="6640"/>
                  <a:pt x="10964" y="6262"/>
                </a:cubicBezTo>
                <a:lnTo>
                  <a:pt x="10680" y="5978"/>
                </a:lnTo>
                <a:lnTo>
                  <a:pt x="11594" y="5065"/>
                </a:lnTo>
                <a:cubicBezTo>
                  <a:pt x="11909" y="4687"/>
                  <a:pt x="11909" y="4057"/>
                  <a:pt x="11468" y="3647"/>
                </a:cubicBezTo>
                <a:lnTo>
                  <a:pt x="8034" y="308"/>
                </a:lnTo>
                <a:cubicBezTo>
                  <a:pt x="7845" y="103"/>
                  <a:pt x="7577" y="0"/>
                  <a:pt x="7309"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111" name="Google Shape;614;g30332b4311d_0_4885">
            <a:extLst>
              <a:ext uri="{FF2B5EF4-FFF2-40B4-BE49-F238E27FC236}">
                <a16:creationId xmlns:a16="http://schemas.microsoft.com/office/drawing/2014/main" id="{45C0BCFE-038B-C5B6-D3B7-F1A0911FB47C}"/>
              </a:ext>
            </a:extLst>
          </p:cNvPr>
          <p:cNvGrpSpPr/>
          <p:nvPr/>
        </p:nvGrpSpPr>
        <p:grpSpPr>
          <a:xfrm>
            <a:off x="1410051" y="3170152"/>
            <a:ext cx="331337" cy="330437"/>
            <a:chOff x="-3854375" y="2405000"/>
            <a:chExt cx="294600" cy="293800"/>
          </a:xfrm>
        </p:grpSpPr>
        <p:sp>
          <p:nvSpPr>
            <p:cNvPr id="112" name="Google Shape;615;g30332b4311d_0_4885">
              <a:extLst>
                <a:ext uri="{FF2B5EF4-FFF2-40B4-BE49-F238E27FC236}">
                  <a16:creationId xmlns:a16="http://schemas.microsoft.com/office/drawing/2014/main" id="{73C10E09-91A0-B2CA-EF48-B1A454533D30}"/>
                </a:ext>
              </a:extLst>
            </p:cNvPr>
            <p:cNvSpPr/>
            <p:nvPr/>
          </p:nvSpPr>
          <p:spPr>
            <a:xfrm>
              <a:off x="-3854375" y="2405000"/>
              <a:ext cx="294600" cy="293800"/>
            </a:xfrm>
            <a:custGeom>
              <a:avLst/>
              <a:gdLst/>
              <a:ahLst/>
              <a:cxnLst/>
              <a:rect l="l" t="t" r="r" b="b"/>
              <a:pathLst>
                <a:path w="11784" h="11752" extrusionOk="0">
                  <a:moveTo>
                    <a:pt x="6994" y="694"/>
                  </a:moveTo>
                  <a:lnTo>
                    <a:pt x="6994" y="1103"/>
                  </a:lnTo>
                  <a:cubicBezTo>
                    <a:pt x="6994" y="1261"/>
                    <a:pt x="7120" y="1387"/>
                    <a:pt x="7278" y="1418"/>
                  </a:cubicBezTo>
                  <a:cubicBezTo>
                    <a:pt x="7467" y="1481"/>
                    <a:pt x="7719" y="1576"/>
                    <a:pt x="7908" y="1702"/>
                  </a:cubicBezTo>
                  <a:cubicBezTo>
                    <a:pt x="7954" y="1736"/>
                    <a:pt x="8009" y="1750"/>
                    <a:pt x="8066" y="1750"/>
                  </a:cubicBezTo>
                  <a:cubicBezTo>
                    <a:pt x="8164" y="1750"/>
                    <a:pt x="8269" y="1710"/>
                    <a:pt x="8349" y="1670"/>
                  </a:cubicBezTo>
                  <a:lnTo>
                    <a:pt x="8664" y="1355"/>
                  </a:lnTo>
                  <a:lnTo>
                    <a:pt x="9137" y="1828"/>
                  </a:lnTo>
                  <a:lnTo>
                    <a:pt x="8822" y="2143"/>
                  </a:lnTo>
                  <a:cubicBezTo>
                    <a:pt x="8696" y="2269"/>
                    <a:pt x="8696" y="2426"/>
                    <a:pt x="8759" y="2584"/>
                  </a:cubicBezTo>
                  <a:cubicBezTo>
                    <a:pt x="8885" y="2773"/>
                    <a:pt x="8979" y="2962"/>
                    <a:pt x="9042" y="3214"/>
                  </a:cubicBezTo>
                  <a:cubicBezTo>
                    <a:pt x="9074" y="3372"/>
                    <a:pt x="9200" y="3466"/>
                    <a:pt x="9357" y="3466"/>
                  </a:cubicBezTo>
                  <a:lnTo>
                    <a:pt x="9798" y="3466"/>
                  </a:lnTo>
                  <a:lnTo>
                    <a:pt x="9798" y="4159"/>
                  </a:lnTo>
                  <a:lnTo>
                    <a:pt x="9357" y="4159"/>
                  </a:lnTo>
                  <a:cubicBezTo>
                    <a:pt x="9200" y="4159"/>
                    <a:pt x="9074" y="4222"/>
                    <a:pt x="9042" y="4380"/>
                  </a:cubicBezTo>
                  <a:cubicBezTo>
                    <a:pt x="9011" y="4569"/>
                    <a:pt x="8885" y="4821"/>
                    <a:pt x="8759" y="5010"/>
                  </a:cubicBezTo>
                  <a:cubicBezTo>
                    <a:pt x="8696" y="5136"/>
                    <a:pt x="8727" y="5325"/>
                    <a:pt x="8822" y="5451"/>
                  </a:cubicBezTo>
                  <a:lnTo>
                    <a:pt x="9137" y="5766"/>
                  </a:lnTo>
                  <a:lnTo>
                    <a:pt x="8664" y="6238"/>
                  </a:lnTo>
                  <a:lnTo>
                    <a:pt x="8349" y="5923"/>
                  </a:lnTo>
                  <a:cubicBezTo>
                    <a:pt x="8275" y="5850"/>
                    <a:pt x="8191" y="5819"/>
                    <a:pt x="8101" y="5819"/>
                  </a:cubicBezTo>
                  <a:cubicBezTo>
                    <a:pt x="8038" y="5819"/>
                    <a:pt x="7973" y="5834"/>
                    <a:pt x="7908" y="5860"/>
                  </a:cubicBezTo>
                  <a:cubicBezTo>
                    <a:pt x="7719" y="5986"/>
                    <a:pt x="7498" y="6081"/>
                    <a:pt x="7278" y="6144"/>
                  </a:cubicBezTo>
                  <a:cubicBezTo>
                    <a:pt x="7120" y="6175"/>
                    <a:pt x="6994" y="6301"/>
                    <a:pt x="6994" y="6459"/>
                  </a:cubicBezTo>
                  <a:lnTo>
                    <a:pt x="6994" y="6900"/>
                  </a:lnTo>
                  <a:lnTo>
                    <a:pt x="6333" y="6900"/>
                  </a:lnTo>
                  <a:lnTo>
                    <a:pt x="6333" y="6459"/>
                  </a:lnTo>
                  <a:cubicBezTo>
                    <a:pt x="6333" y="6301"/>
                    <a:pt x="6207" y="6207"/>
                    <a:pt x="6049" y="6144"/>
                  </a:cubicBezTo>
                  <a:cubicBezTo>
                    <a:pt x="5860" y="6112"/>
                    <a:pt x="5608" y="5986"/>
                    <a:pt x="5419" y="5860"/>
                  </a:cubicBezTo>
                  <a:cubicBezTo>
                    <a:pt x="5374" y="5838"/>
                    <a:pt x="5322" y="5828"/>
                    <a:pt x="5267" y="5828"/>
                  </a:cubicBezTo>
                  <a:cubicBezTo>
                    <a:pt x="5167" y="5828"/>
                    <a:pt x="5059" y="5862"/>
                    <a:pt x="4978" y="5923"/>
                  </a:cubicBezTo>
                  <a:lnTo>
                    <a:pt x="4663" y="6238"/>
                  </a:lnTo>
                  <a:lnTo>
                    <a:pt x="4190" y="5766"/>
                  </a:lnTo>
                  <a:lnTo>
                    <a:pt x="4505" y="5451"/>
                  </a:lnTo>
                  <a:cubicBezTo>
                    <a:pt x="4631" y="5325"/>
                    <a:pt x="4631" y="5167"/>
                    <a:pt x="4568" y="5010"/>
                  </a:cubicBezTo>
                  <a:cubicBezTo>
                    <a:pt x="4442" y="4821"/>
                    <a:pt x="4348" y="4632"/>
                    <a:pt x="4285" y="4380"/>
                  </a:cubicBezTo>
                  <a:cubicBezTo>
                    <a:pt x="4253" y="4254"/>
                    <a:pt x="4127" y="4159"/>
                    <a:pt x="4001" y="4159"/>
                  </a:cubicBezTo>
                  <a:lnTo>
                    <a:pt x="3529" y="4159"/>
                  </a:lnTo>
                  <a:lnTo>
                    <a:pt x="3529" y="3466"/>
                  </a:lnTo>
                  <a:lnTo>
                    <a:pt x="3970" y="3466"/>
                  </a:lnTo>
                  <a:cubicBezTo>
                    <a:pt x="4127" y="3466"/>
                    <a:pt x="4253" y="3372"/>
                    <a:pt x="4285" y="3214"/>
                  </a:cubicBezTo>
                  <a:cubicBezTo>
                    <a:pt x="4316" y="2993"/>
                    <a:pt x="4442" y="2773"/>
                    <a:pt x="4568" y="2584"/>
                  </a:cubicBezTo>
                  <a:cubicBezTo>
                    <a:pt x="4631" y="2458"/>
                    <a:pt x="4600" y="2269"/>
                    <a:pt x="4505" y="2143"/>
                  </a:cubicBezTo>
                  <a:lnTo>
                    <a:pt x="4190" y="1828"/>
                  </a:lnTo>
                  <a:lnTo>
                    <a:pt x="4663" y="1355"/>
                  </a:lnTo>
                  <a:lnTo>
                    <a:pt x="4978" y="1670"/>
                  </a:lnTo>
                  <a:cubicBezTo>
                    <a:pt x="5046" y="1738"/>
                    <a:pt x="5122" y="1769"/>
                    <a:pt x="5203" y="1769"/>
                  </a:cubicBezTo>
                  <a:cubicBezTo>
                    <a:pt x="5273" y="1769"/>
                    <a:pt x="5346" y="1746"/>
                    <a:pt x="5419" y="1702"/>
                  </a:cubicBezTo>
                  <a:cubicBezTo>
                    <a:pt x="5608" y="1576"/>
                    <a:pt x="5829" y="1513"/>
                    <a:pt x="6049" y="1418"/>
                  </a:cubicBezTo>
                  <a:cubicBezTo>
                    <a:pt x="6207" y="1387"/>
                    <a:pt x="6333" y="1261"/>
                    <a:pt x="6333" y="1103"/>
                  </a:cubicBezTo>
                  <a:lnTo>
                    <a:pt x="6333" y="694"/>
                  </a:lnTo>
                  <a:close/>
                  <a:moveTo>
                    <a:pt x="10964" y="4821"/>
                  </a:moveTo>
                  <a:lnTo>
                    <a:pt x="9830" y="8255"/>
                  </a:lnTo>
                  <a:lnTo>
                    <a:pt x="2773" y="8255"/>
                  </a:lnTo>
                  <a:lnTo>
                    <a:pt x="2143" y="4821"/>
                  </a:lnTo>
                  <a:lnTo>
                    <a:pt x="3686" y="4821"/>
                  </a:lnTo>
                  <a:cubicBezTo>
                    <a:pt x="3718" y="4947"/>
                    <a:pt x="3781" y="5010"/>
                    <a:pt x="3812" y="5136"/>
                  </a:cubicBezTo>
                  <a:lnTo>
                    <a:pt x="3466" y="5482"/>
                  </a:lnTo>
                  <a:cubicBezTo>
                    <a:pt x="3340" y="5608"/>
                    <a:pt x="3340" y="5829"/>
                    <a:pt x="3466" y="5955"/>
                  </a:cubicBezTo>
                  <a:lnTo>
                    <a:pt x="4442" y="6932"/>
                  </a:lnTo>
                  <a:cubicBezTo>
                    <a:pt x="4505" y="6995"/>
                    <a:pt x="4592" y="7026"/>
                    <a:pt x="4679" y="7026"/>
                  </a:cubicBezTo>
                  <a:cubicBezTo>
                    <a:pt x="4765" y="7026"/>
                    <a:pt x="4852" y="6995"/>
                    <a:pt x="4915" y="6932"/>
                  </a:cubicBezTo>
                  <a:lnTo>
                    <a:pt x="5262" y="6585"/>
                  </a:lnTo>
                  <a:cubicBezTo>
                    <a:pt x="5356" y="6617"/>
                    <a:pt x="5451" y="6680"/>
                    <a:pt x="5577" y="6711"/>
                  </a:cubicBezTo>
                  <a:lnTo>
                    <a:pt x="5577" y="7215"/>
                  </a:lnTo>
                  <a:cubicBezTo>
                    <a:pt x="5577" y="7404"/>
                    <a:pt x="5734" y="7562"/>
                    <a:pt x="5923" y="7562"/>
                  </a:cubicBezTo>
                  <a:lnTo>
                    <a:pt x="7309" y="7562"/>
                  </a:lnTo>
                  <a:cubicBezTo>
                    <a:pt x="7498" y="7562"/>
                    <a:pt x="7656" y="7404"/>
                    <a:pt x="7656" y="7215"/>
                  </a:cubicBezTo>
                  <a:lnTo>
                    <a:pt x="7656" y="6711"/>
                  </a:lnTo>
                  <a:cubicBezTo>
                    <a:pt x="7782" y="6680"/>
                    <a:pt x="7876" y="6617"/>
                    <a:pt x="7971" y="6585"/>
                  </a:cubicBezTo>
                  <a:lnTo>
                    <a:pt x="8349" y="6932"/>
                  </a:lnTo>
                  <a:cubicBezTo>
                    <a:pt x="8396" y="6995"/>
                    <a:pt x="8483" y="7026"/>
                    <a:pt x="8574" y="7026"/>
                  </a:cubicBezTo>
                  <a:cubicBezTo>
                    <a:pt x="8664" y="7026"/>
                    <a:pt x="8759" y="6995"/>
                    <a:pt x="8822" y="6932"/>
                  </a:cubicBezTo>
                  <a:lnTo>
                    <a:pt x="9798" y="5955"/>
                  </a:lnTo>
                  <a:cubicBezTo>
                    <a:pt x="9924" y="5829"/>
                    <a:pt x="9924" y="5608"/>
                    <a:pt x="9798" y="5482"/>
                  </a:cubicBezTo>
                  <a:lnTo>
                    <a:pt x="9452" y="5136"/>
                  </a:lnTo>
                  <a:cubicBezTo>
                    <a:pt x="9483" y="5041"/>
                    <a:pt x="9515" y="4947"/>
                    <a:pt x="9546" y="4821"/>
                  </a:cubicBezTo>
                  <a:close/>
                  <a:moveTo>
                    <a:pt x="3907" y="10334"/>
                  </a:moveTo>
                  <a:cubicBezTo>
                    <a:pt x="4096" y="10366"/>
                    <a:pt x="4253" y="10523"/>
                    <a:pt x="4253" y="10681"/>
                  </a:cubicBezTo>
                  <a:cubicBezTo>
                    <a:pt x="4253" y="10870"/>
                    <a:pt x="4096" y="11027"/>
                    <a:pt x="3907" y="11027"/>
                  </a:cubicBezTo>
                  <a:cubicBezTo>
                    <a:pt x="3686" y="11027"/>
                    <a:pt x="3529" y="10870"/>
                    <a:pt x="3529" y="10681"/>
                  </a:cubicBezTo>
                  <a:cubicBezTo>
                    <a:pt x="3529" y="10492"/>
                    <a:pt x="3686" y="10334"/>
                    <a:pt x="3907" y="10334"/>
                  </a:cubicBezTo>
                  <a:close/>
                  <a:moveTo>
                    <a:pt x="8664" y="10334"/>
                  </a:moveTo>
                  <a:cubicBezTo>
                    <a:pt x="8853" y="10366"/>
                    <a:pt x="9011" y="10523"/>
                    <a:pt x="9011" y="10681"/>
                  </a:cubicBezTo>
                  <a:cubicBezTo>
                    <a:pt x="9011" y="10870"/>
                    <a:pt x="8853" y="11027"/>
                    <a:pt x="8664" y="11027"/>
                  </a:cubicBezTo>
                  <a:cubicBezTo>
                    <a:pt x="8444" y="11027"/>
                    <a:pt x="8286" y="10870"/>
                    <a:pt x="8286" y="10681"/>
                  </a:cubicBezTo>
                  <a:cubicBezTo>
                    <a:pt x="8286" y="10492"/>
                    <a:pt x="8444" y="10334"/>
                    <a:pt x="8664" y="10334"/>
                  </a:cubicBezTo>
                  <a:close/>
                  <a:moveTo>
                    <a:pt x="5892" y="0"/>
                  </a:moveTo>
                  <a:cubicBezTo>
                    <a:pt x="5703" y="0"/>
                    <a:pt x="5545" y="158"/>
                    <a:pt x="5545" y="379"/>
                  </a:cubicBezTo>
                  <a:lnTo>
                    <a:pt x="5545" y="883"/>
                  </a:lnTo>
                  <a:cubicBezTo>
                    <a:pt x="5419" y="914"/>
                    <a:pt x="5356" y="946"/>
                    <a:pt x="5230" y="1009"/>
                  </a:cubicBezTo>
                  <a:lnTo>
                    <a:pt x="4883" y="631"/>
                  </a:lnTo>
                  <a:cubicBezTo>
                    <a:pt x="4820" y="583"/>
                    <a:pt x="4734" y="560"/>
                    <a:pt x="4647" y="560"/>
                  </a:cubicBezTo>
                  <a:cubicBezTo>
                    <a:pt x="4561" y="560"/>
                    <a:pt x="4474" y="583"/>
                    <a:pt x="4411" y="631"/>
                  </a:cubicBezTo>
                  <a:lnTo>
                    <a:pt x="3434" y="1639"/>
                  </a:lnTo>
                  <a:cubicBezTo>
                    <a:pt x="3308" y="1733"/>
                    <a:pt x="3308" y="1985"/>
                    <a:pt x="3434" y="2111"/>
                  </a:cubicBezTo>
                  <a:lnTo>
                    <a:pt x="3781" y="2458"/>
                  </a:lnTo>
                  <a:cubicBezTo>
                    <a:pt x="3718" y="2521"/>
                    <a:pt x="3686" y="2647"/>
                    <a:pt x="3655" y="2773"/>
                  </a:cubicBezTo>
                  <a:lnTo>
                    <a:pt x="3151" y="2773"/>
                  </a:lnTo>
                  <a:cubicBezTo>
                    <a:pt x="2930" y="2773"/>
                    <a:pt x="2773" y="2930"/>
                    <a:pt x="2773" y="3119"/>
                  </a:cubicBezTo>
                  <a:lnTo>
                    <a:pt x="2773" y="4159"/>
                  </a:lnTo>
                  <a:lnTo>
                    <a:pt x="1985" y="4159"/>
                  </a:lnTo>
                  <a:lnTo>
                    <a:pt x="1765" y="2930"/>
                  </a:lnTo>
                  <a:cubicBezTo>
                    <a:pt x="1670" y="2458"/>
                    <a:pt x="1197" y="2111"/>
                    <a:pt x="693" y="2111"/>
                  </a:cubicBezTo>
                  <a:lnTo>
                    <a:pt x="347" y="2111"/>
                  </a:lnTo>
                  <a:cubicBezTo>
                    <a:pt x="158" y="2111"/>
                    <a:pt x="0" y="2269"/>
                    <a:pt x="0" y="2458"/>
                  </a:cubicBezTo>
                  <a:cubicBezTo>
                    <a:pt x="0" y="2647"/>
                    <a:pt x="158" y="2804"/>
                    <a:pt x="347" y="2804"/>
                  </a:cubicBezTo>
                  <a:lnTo>
                    <a:pt x="693" y="2804"/>
                  </a:lnTo>
                  <a:cubicBezTo>
                    <a:pt x="882" y="2804"/>
                    <a:pt x="1103" y="2930"/>
                    <a:pt x="1103" y="3088"/>
                  </a:cubicBezTo>
                  <a:lnTo>
                    <a:pt x="2080" y="8570"/>
                  </a:lnTo>
                  <a:cubicBezTo>
                    <a:pt x="1891" y="8759"/>
                    <a:pt x="1765" y="9042"/>
                    <a:pt x="1765" y="9357"/>
                  </a:cubicBezTo>
                  <a:cubicBezTo>
                    <a:pt x="1765" y="9861"/>
                    <a:pt x="2143" y="10366"/>
                    <a:pt x="2867" y="10366"/>
                  </a:cubicBezTo>
                  <a:cubicBezTo>
                    <a:pt x="2836" y="10492"/>
                    <a:pt x="2836" y="10618"/>
                    <a:pt x="2836" y="10712"/>
                  </a:cubicBezTo>
                  <a:cubicBezTo>
                    <a:pt x="2836" y="11279"/>
                    <a:pt x="3308" y="11752"/>
                    <a:pt x="3844" y="11752"/>
                  </a:cubicBezTo>
                  <a:cubicBezTo>
                    <a:pt x="4411" y="11752"/>
                    <a:pt x="4883" y="11279"/>
                    <a:pt x="4883" y="10712"/>
                  </a:cubicBezTo>
                  <a:cubicBezTo>
                    <a:pt x="4883" y="10618"/>
                    <a:pt x="4820" y="10492"/>
                    <a:pt x="4820" y="10366"/>
                  </a:cubicBezTo>
                  <a:lnTo>
                    <a:pt x="7719" y="10366"/>
                  </a:lnTo>
                  <a:cubicBezTo>
                    <a:pt x="7656" y="10492"/>
                    <a:pt x="7656" y="10618"/>
                    <a:pt x="7656" y="10712"/>
                  </a:cubicBezTo>
                  <a:cubicBezTo>
                    <a:pt x="7656" y="11279"/>
                    <a:pt x="8129" y="11752"/>
                    <a:pt x="8696" y="11752"/>
                  </a:cubicBezTo>
                  <a:cubicBezTo>
                    <a:pt x="9231" y="11752"/>
                    <a:pt x="9735" y="11279"/>
                    <a:pt x="9735" y="10712"/>
                  </a:cubicBezTo>
                  <a:cubicBezTo>
                    <a:pt x="9735" y="10618"/>
                    <a:pt x="9672" y="10492"/>
                    <a:pt x="9672" y="10366"/>
                  </a:cubicBezTo>
                  <a:lnTo>
                    <a:pt x="10082" y="10366"/>
                  </a:lnTo>
                  <a:cubicBezTo>
                    <a:pt x="10271" y="10366"/>
                    <a:pt x="10428" y="10208"/>
                    <a:pt x="10428" y="10019"/>
                  </a:cubicBezTo>
                  <a:cubicBezTo>
                    <a:pt x="10428" y="9830"/>
                    <a:pt x="10271" y="9672"/>
                    <a:pt x="10082" y="9672"/>
                  </a:cubicBezTo>
                  <a:lnTo>
                    <a:pt x="2867" y="9672"/>
                  </a:lnTo>
                  <a:cubicBezTo>
                    <a:pt x="2678" y="9672"/>
                    <a:pt x="2521" y="9515"/>
                    <a:pt x="2521" y="9294"/>
                  </a:cubicBezTo>
                  <a:cubicBezTo>
                    <a:pt x="2521" y="9137"/>
                    <a:pt x="2678" y="8948"/>
                    <a:pt x="2867" y="8948"/>
                  </a:cubicBezTo>
                  <a:lnTo>
                    <a:pt x="10082" y="8948"/>
                  </a:lnTo>
                  <a:cubicBezTo>
                    <a:pt x="10239" y="8948"/>
                    <a:pt x="10334" y="8885"/>
                    <a:pt x="10397" y="8727"/>
                  </a:cubicBezTo>
                  <a:lnTo>
                    <a:pt x="11720" y="4663"/>
                  </a:lnTo>
                  <a:cubicBezTo>
                    <a:pt x="11783" y="4537"/>
                    <a:pt x="11720" y="4411"/>
                    <a:pt x="11689" y="4348"/>
                  </a:cubicBezTo>
                  <a:cubicBezTo>
                    <a:pt x="11563" y="4191"/>
                    <a:pt x="11405" y="4191"/>
                    <a:pt x="11279" y="4191"/>
                  </a:cubicBezTo>
                  <a:lnTo>
                    <a:pt x="10397" y="4191"/>
                  </a:lnTo>
                  <a:lnTo>
                    <a:pt x="10397" y="3119"/>
                  </a:lnTo>
                  <a:cubicBezTo>
                    <a:pt x="10397" y="2930"/>
                    <a:pt x="10239" y="2773"/>
                    <a:pt x="10019" y="2773"/>
                  </a:cubicBezTo>
                  <a:lnTo>
                    <a:pt x="9515" y="2773"/>
                  </a:lnTo>
                  <a:cubicBezTo>
                    <a:pt x="9483" y="2647"/>
                    <a:pt x="9452" y="2584"/>
                    <a:pt x="9389" y="2458"/>
                  </a:cubicBezTo>
                  <a:lnTo>
                    <a:pt x="9767" y="2080"/>
                  </a:lnTo>
                  <a:cubicBezTo>
                    <a:pt x="9861" y="1985"/>
                    <a:pt x="9861" y="1733"/>
                    <a:pt x="9767" y="1607"/>
                  </a:cubicBezTo>
                  <a:lnTo>
                    <a:pt x="8759" y="631"/>
                  </a:lnTo>
                  <a:cubicBezTo>
                    <a:pt x="8711" y="568"/>
                    <a:pt x="8625" y="536"/>
                    <a:pt x="8534" y="536"/>
                  </a:cubicBezTo>
                  <a:cubicBezTo>
                    <a:pt x="8444" y="536"/>
                    <a:pt x="8349" y="568"/>
                    <a:pt x="8286" y="631"/>
                  </a:cubicBezTo>
                  <a:lnTo>
                    <a:pt x="7939" y="1009"/>
                  </a:lnTo>
                  <a:cubicBezTo>
                    <a:pt x="7876" y="946"/>
                    <a:pt x="7750" y="914"/>
                    <a:pt x="7624" y="883"/>
                  </a:cubicBezTo>
                  <a:lnTo>
                    <a:pt x="7624" y="379"/>
                  </a:lnTo>
                  <a:cubicBezTo>
                    <a:pt x="7624" y="158"/>
                    <a:pt x="7467" y="0"/>
                    <a:pt x="7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13" name="Google Shape;616;g30332b4311d_0_4885">
              <a:extLst>
                <a:ext uri="{FF2B5EF4-FFF2-40B4-BE49-F238E27FC236}">
                  <a16:creationId xmlns:a16="http://schemas.microsoft.com/office/drawing/2014/main" id="{C28EEA98-0EF3-E564-F206-08351A9FD3F3}"/>
                </a:ext>
              </a:extLst>
            </p:cNvPr>
            <p:cNvSpPr/>
            <p:nvPr/>
          </p:nvSpPr>
          <p:spPr>
            <a:xfrm>
              <a:off x="-3731500" y="2458550"/>
              <a:ext cx="84300" cy="84300"/>
            </a:xfrm>
            <a:custGeom>
              <a:avLst/>
              <a:gdLst/>
              <a:ahLst/>
              <a:cxnLst/>
              <a:rect l="l" t="t" r="r" b="b"/>
              <a:pathLst>
                <a:path w="3372" h="3372" extrusionOk="0">
                  <a:moveTo>
                    <a:pt x="1701" y="631"/>
                  </a:moveTo>
                  <a:cubicBezTo>
                    <a:pt x="2237" y="631"/>
                    <a:pt x="2709" y="1103"/>
                    <a:pt x="2709" y="1639"/>
                  </a:cubicBezTo>
                  <a:cubicBezTo>
                    <a:pt x="2709" y="2206"/>
                    <a:pt x="2237" y="2679"/>
                    <a:pt x="1701" y="2679"/>
                  </a:cubicBezTo>
                  <a:cubicBezTo>
                    <a:pt x="1134" y="2679"/>
                    <a:pt x="662" y="2206"/>
                    <a:pt x="662" y="1639"/>
                  </a:cubicBezTo>
                  <a:cubicBezTo>
                    <a:pt x="662" y="1103"/>
                    <a:pt x="1134" y="631"/>
                    <a:pt x="1701" y="631"/>
                  </a:cubicBezTo>
                  <a:close/>
                  <a:moveTo>
                    <a:pt x="1701" y="1"/>
                  </a:moveTo>
                  <a:cubicBezTo>
                    <a:pt x="756" y="1"/>
                    <a:pt x="0" y="725"/>
                    <a:pt x="0" y="1702"/>
                  </a:cubicBezTo>
                  <a:cubicBezTo>
                    <a:pt x="0" y="2647"/>
                    <a:pt x="756" y="3372"/>
                    <a:pt x="1701" y="3372"/>
                  </a:cubicBezTo>
                  <a:cubicBezTo>
                    <a:pt x="2646" y="3372"/>
                    <a:pt x="3371" y="2647"/>
                    <a:pt x="3371" y="1702"/>
                  </a:cubicBezTo>
                  <a:cubicBezTo>
                    <a:pt x="3371" y="725"/>
                    <a:pt x="2646" y="1"/>
                    <a:pt x="17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114" name="Google Shape;1352;g30332b4311d_0_5715">
            <a:extLst>
              <a:ext uri="{FF2B5EF4-FFF2-40B4-BE49-F238E27FC236}">
                <a16:creationId xmlns:a16="http://schemas.microsoft.com/office/drawing/2014/main" id="{56171C8C-85FE-F466-27B2-9D3CB7571A1B}"/>
              </a:ext>
            </a:extLst>
          </p:cNvPr>
          <p:cNvSpPr/>
          <p:nvPr/>
        </p:nvSpPr>
        <p:spPr>
          <a:xfrm>
            <a:off x="1422860" y="4216763"/>
            <a:ext cx="336754" cy="333143"/>
          </a:xfrm>
          <a:custGeom>
            <a:avLst/>
            <a:gdLst/>
            <a:ahLst/>
            <a:cxnLst/>
            <a:rect l="l" t="t" r="r" b="b"/>
            <a:pathLst>
              <a:path w="11752" h="11626" extrusionOk="0">
                <a:moveTo>
                  <a:pt x="5829" y="662"/>
                </a:moveTo>
                <a:cubicBezTo>
                  <a:pt x="6049" y="662"/>
                  <a:pt x="6207" y="819"/>
                  <a:pt x="6207" y="1008"/>
                </a:cubicBezTo>
                <a:cubicBezTo>
                  <a:pt x="6207" y="1197"/>
                  <a:pt x="6049" y="1355"/>
                  <a:pt x="5829" y="1355"/>
                </a:cubicBezTo>
                <a:cubicBezTo>
                  <a:pt x="5640" y="1355"/>
                  <a:pt x="5482" y="1197"/>
                  <a:pt x="5482" y="1008"/>
                </a:cubicBezTo>
                <a:cubicBezTo>
                  <a:pt x="5482" y="819"/>
                  <a:pt x="5640" y="662"/>
                  <a:pt x="5829" y="662"/>
                </a:cubicBezTo>
                <a:close/>
                <a:moveTo>
                  <a:pt x="5829" y="2048"/>
                </a:moveTo>
                <a:cubicBezTo>
                  <a:pt x="6743" y="2048"/>
                  <a:pt x="7625" y="2363"/>
                  <a:pt x="8255" y="2898"/>
                </a:cubicBezTo>
                <a:lnTo>
                  <a:pt x="7247" y="3875"/>
                </a:lnTo>
                <a:cubicBezTo>
                  <a:pt x="6869" y="3560"/>
                  <a:pt x="6364" y="3403"/>
                  <a:pt x="5797" y="3403"/>
                </a:cubicBezTo>
                <a:cubicBezTo>
                  <a:pt x="5325" y="3403"/>
                  <a:pt x="4821" y="3560"/>
                  <a:pt x="4380" y="3875"/>
                </a:cubicBezTo>
                <a:lnTo>
                  <a:pt x="3435" y="2930"/>
                </a:lnTo>
                <a:cubicBezTo>
                  <a:pt x="4065" y="2363"/>
                  <a:pt x="4884" y="2048"/>
                  <a:pt x="5829" y="2048"/>
                </a:cubicBezTo>
                <a:close/>
                <a:moveTo>
                  <a:pt x="4852" y="1355"/>
                </a:moveTo>
                <a:cubicBezTo>
                  <a:pt x="4852" y="1418"/>
                  <a:pt x="4884" y="1449"/>
                  <a:pt x="4884" y="1449"/>
                </a:cubicBezTo>
                <a:cubicBezTo>
                  <a:pt x="3214" y="1796"/>
                  <a:pt x="1828" y="3151"/>
                  <a:pt x="1481" y="4883"/>
                </a:cubicBezTo>
                <a:cubicBezTo>
                  <a:pt x="1450" y="4883"/>
                  <a:pt x="1387" y="4820"/>
                  <a:pt x="1387" y="4820"/>
                </a:cubicBezTo>
                <a:lnTo>
                  <a:pt x="1387" y="3718"/>
                </a:lnTo>
                <a:cubicBezTo>
                  <a:pt x="1387" y="2426"/>
                  <a:pt x="2458" y="1355"/>
                  <a:pt x="3750" y="1355"/>
                </a:cubicBezTo>
                <a:close/>
                <a:moveTo>
                  <a:pt x="7908" y="1355"/>
                </a:moveTo>
                <a:cubicBezTo>
                  <a:pt x="9200" y="1355"/>
                  <a:pt x="10240" y="2426"/>
                  <a:pt x="10240" y="3718"/>
                </a:cubicBezTo>
                <a:lnTo>
                  <a:pt x="10240" y="4820"/>
                </a:lnTo>
                <a:cubicBezTo>
                  <a:pt x="10208" y="4820"/>
                  <a:pt x="10177" y="4883"/>
                  <a:pt x="10177" y="4883"/>
                </a:cubicBezTo>
                <a:cubicBezTo>
                  <a:pt x="9830" y="3182"/>
                  <a:pt x="8475" y="1796"/>
                  <a:pt x="6743" y="1449"/>
                </a:cubicBezTo>
                <a:cubicBezTo>
                  <a:pt x="6743" y="1418"/>
                  <a:pt x="6774" y="1355"/>
                  <a:pt x="6774" y="1355"/>
                </a:cubicBezTo>
                <a:close/>
                <a:moveTo>
                  <a:pt x="10618" y="5419"/>
                </a:moveTo>
                <a:cubicBezTo>
                  <a:pt x="10807" y="5419"/>
                  <a:pt x="10964" y="5576"/>
                  <a:pt x="10964" y="5765"/>
                </a:cubicBezTo>
                <a:cubicBezTo>
                  <a:pt x="10964" y="5986"/>
                  <a:pt x="10807" y="6143"/>
                  <a:pt x="10618" y="6143"/>
                </a:cubicBezTo>
                <a:cubicBezTo>
                  <a:pt x="10397" y="6143"/>
                  <a:pt x="10240" y="5986"/>
                  <a:pt x="10240" y="5765"/>
                </a:cubicBezTo>
                <a:cubicBezTo>
                  <a:pt x="10240" y="5576"/>
                  <a:pt x="10397" y="5419"/>
                  <a:pt x="10618" y="5419"/>
                </a:cubicBezTo>
                <a:close/>
                <a:moveTo>
                  <a:pt x="1040" y="5450"/>
                </a:moveTo>
                <a:cubicBezTo>
                  <a:pt x="1229" y="5450"/>
                  <a:pt x="1387" y="5608"/>
                  <a:pt x="1387" y="5828"/>
                </a:cubicBezTo>
                <a:cubicBezTo>
                  <a:pt x="1387" y="6017"/>
                  <a:pt x="1229" y="6175"/>
                  <a:pt x="1040" y="6175"/>
                </a:cubicBezTo>
                <a:cubicBezTo>
                  <a:pt x="851" y="6175"/>
                  <a:pt x="694" y="6017"/>
                  <a:pt x="694" y="5828"/>
                </a:cubicBezTo>
                <a:cubicBezTo>
                  <a:pt x="694" y="5608"/>
                  <a:pt x="851" y="5450"/>
                  <a:pt x="1040" y="5450"/>
                </a:cubicBezTo>
                <a:close/>
                <a:moveTo>
                  <a:pt x="5829" y="4096"/>
                </a:moveTo>
                <a:cubicBezTo>
                  <a:pt x="6774" y="4096"/>
                  <a:pt x="7530" y="4820"/>
                  <a:pt x="7530" y="5765"/>
                </a:cubicBezTo>
                <a:cubicBezTo>
                  <a:pt x="7530" y="6711"/>
                  <a:pt x="6837" y="7498"/>
                  <a:pt x="5829" y="7498"/>
                </a:cubicBezTo>
                <a:cubicBezTo>
                  <a:pt x="4884" y="7498"/>
                  <a:pt x="4096" y="6711"/>
                  <a:pt x="4159" y="5734"/>
                </a:cubicBezTo>
                <a:cubicBezTo>
                  <a:pt x="4191" y="4789"/>
                  <a:pt x="4884" y="4096"/>
                  <a:pt x="5829" y="4096"/>
                </a:cubicBezTo>
                <a:close/>
                <a:moveTo>
                  <a:pt x="2930" y="3371"/>
                </a:moveTo>
                <a:lnTo>
                  <a:pt x="3876" y="4316"/>
                </a:lnTo>
                <a:cubicBezTo>
                  <a:pt x="3561" y="4757"/>
                  <a:pt x="3403" y="5261"/>
                  <a:pt x="3403" y="5765"/>
                </a:cubicBezTo>
                <a:cubicBezTo>
                  <a:pt x="3403" y="6301"/>
                  <a:pt x="3561" y="6805"/>
                  <a:pt x="3876" y="7183"/>
                </a:cubicBezTo>
                <a:lnTo>
                  <a:pt x="2899" y="8191"/>
                </a:lnTo>
                <a:cubicBezTo>
                  <a:pt x="2363" y="7561"/>
                  <a:pt x="2048" y="6711"/>
                  <a:pt x="2048" y="5765"/>
                </a:cubicBezTo>
                <a:cubicBezTo>
                  <a:pt x="2048" y="4883"/>
                  <a:pt x="2363" y="4001"/>
                  <a:pt x="2930" y="3371"/>
                </a:cubicBezTo>
                <a:close/>
                <a:moveTo>
                  <a:pt x="8759" y="3340"/>
                </a:moveTo>
                <a:cubicBezTo>
                  <a:pt x="9294" y="4001"/>
                  <a:pt x="9609" y="4820"/>
                  <a:pt x="9609" y="5734"/>
                </a:cubicBezTo>
                <a:cubicBezTo>
                  <a:pt x="9578" y="6711"/>
                  <a:pt x="9263" y="7561"/>
                  <a:pt x="8727" y="8191"/>
                </a:cubicBezTo>
                <a:lnTo>
                  <a:pt x="7782" y="7246"/>
                </a:lnTo>
                <a:cubicBezTo>
                  <a:pt x="8097" y="6805"/>
                  <a:pt x="8255" y="6301"/>
                  <a:pt x="8255" y="5765"/>
                </a:cubicBezTo>
                <a:cubicBezTo>
                  <a:pt x="8255" y="5576"/>
                  <a:pt x="8192" y="5387"/>
                  <a:pt x="8160" y="5198"/>
                </a:cubicBezTo>
                <a:cubicBezTo>
                  <a:pt x="8097" y="4883"/>
                  <a:pt x="7971" y="4600"/>
                  <a:pt x="7782" y="4316"/>
                </a:cubicBezTo>
                <a:lnTo>
                  <a:pt x="8759" y="3340"/>
                </a:lnTo>
                <a:close/>
                <a:moveTo>
                  <a:pt x="7310" y="7719"/>
                </a:moveTo>
                <a:lnTo>
                  <a:pt x="8255" y="8664"/>
                </a:lnTo>
                <a:cubicBezTo>
                  <a:pt x="7562" y="9231"/>
                  <a:pt x="6743" y="9546"/>
                  <a:pt x="5829" y="9546"/>
                </a:cubicBezTo>
                <a:cubicBezTo>
                  <a:pt x="4947" y="9546"/>
                  <a:pt x="4065" y="9231"/>
                  <a:pt x="3435" y="8695"/>
                </a:cubicBezTo>
                <a:lnTo>
                  <a:pt x="4411" y="7719"/>
                </a:lnTo>
                <a:cubicBezTo>
                  <a:pt x="4821" y="8034"/>
                  <a:pt x="5325" y="8191"/>
                  <a:pt x="5829" y="8191"/>
                </a:cubicBezTo>
                <a:cubicBezTo>
                  <a:pt x="6364" y="8191"/>
                  <a:pt x="6869" y="8034"/>
                  <a:pt x="7310" y="7719"/>
                </a:cubicBezTo>
                <a:close/>
                <a:moveTo>
                  <a:pt x="1481" y="6711"/>
                </a:moveTo>
                <a:cubicBezTo>
                  <a:pt x="1828" y="8443"/>
                  <a:pt x="3214" y="9798"/>
                  <a:pt x="4884" y="10145"/>
                </a:cubicBezTo>
                <a:cubicBezTo>
                  <a:pt x="4884" y="10176"/>
                  <a:pt x="4852" y="10239"/>
                  <a:pt x="4852" y="10271"/>
                </a:cubicBezTo>
                <a:lnTo>
                  <a:pt x="3781" y="10271"/>
                </a:lnTo>
                <a:cubicBezTo>
                  <a:pt x="2458" y="10271"/>
                  <a:pt x="1387" y="9168"/>
                  <a:pt x="1387" y="7813"/>
                </a:cubicBezTo>
                <a:lnTo>
                  <a:pt x="1387" y="6774"/>
                </a:lnTo>
                <a:cubicBezTo>
                  <a:pt x="1418" y="6774"/>
                  <a:pt x="1481" y="6711"/>
                  <a:pt x="1481" y="6711"/>
                </a:cubicBezTo>
                <a:close/>
                <a:moveTo>
                  <a:pt x="10177" y="6711"/>
                </a:moveTo>
                <a:cubicBezTo>
                  <a:pt x="10208" y="6711"/>
                  <a:pt x="10240" y="6774"/>
                  <a:pt x="10240" y="6774"/>
                </a:cubicBezTo>
                <a:lnTo>
                  <a:pt x="10240" y="7876"/>
                </a:lnTo>
                <a:cubicBezTo>
                  <a:pt x="10240" y="9168"/>
                  <a:pt x="9200" y="10271"/>
                  <a:pt x="7877" y="10271"/>
                </a:cubicBezTo>
                <a:lnTo>
                  <a:pt x="6774" y="10271"/>
                </a:lnTo>
                <a:cubicBezTo>
                  <a:pt x="6774" y="10239"/>
                  <a:pt x="6743" y="10176"/>
                  <a:pt x="6743" y="10145"/>
                </a:cubicBezTo>
                <a:cubicBezTo>
                  <a:pt x="8475" y="9798"/>
                  <a:pt x="9830" y="8412"/>
                  <a:pt x="10177" y="6711"/>
                </a:cubicBezTo>
                <a:close/>
                <a:moveTo>
                  <a:pt x="5829" y="10239"/>
                </a:moveTo>
                <a:cubicBezTo>
                  <a:pt x="6049" y="10239"/>
                  <a:pt x="6207" y="10397"/>
                  <a:pt x="6207" y="10586"/>
                </a:cubicBezTo>
                <a:cubicBezTo>
                  <a:pt x="6144" y="10775"/>
                  <a:pt x="5986" y="10932"/>
                  <a:pt x="5829" y="10932"/>
                </a:cubicBezTo>
                <a:cubicBezTo>
                  <a:pt x="5640" y="10932"/>
                  <a:pt x="5482" y="10775"/>
                  <a:pt x="5482" y="10586"/>
                </a:cubicBezTo>
                <a:cubicBezTo>
                  <a:pt x="5482" y="10397"/>
                  <a:pt x="5640" y="10239"/>
                  <a:pt x="5829" y="10239"/>
                </a:cubicBezTo>
                <a:close/>
                <a:moveTo>
                  <a:pt x="5829" y="0"/>
                </a:moveTo>
                <a:cubicBezTo>
                  <a:pt x="5388" y="0"/>
                  <a:pt x="5010" y="315"/>
                  <a:pt x="4852" y="693"/>
                </a:cubicBezTo>
                <a:lnTo>
                  <a:pt x="3813" y="693"/>
                </a:lnTo>
                <a:cubicBezTo>
                  <a:pt x="2111" y="693"/>
                  <a:pt x="725" y="2079"/>
                  <a:pt x="725" y="3781"/>
                </a:cubicBezTo>
                <a:lnTo>
                  <a:pt x="725" y="4820"/>
                </a:lnTo>
                <a:cubicBezTo>
                  <a:pt x="316" y="4946"/>
                  <a:pt x="0" y="5356"/>
                  <a:pt x="0" y="5828"/>
                </a:cubicBezTo>
                <a:cubicBezTo>
                  <a:pt x="0" y="6301"/>
                  <a:pt x="316" y="6648"/>
                  <a:pt x="725" y="6805"/>
                </a:cubicBezTo>
                <a:lnTo>
                  <a:pt x="725" y="7876"/>
                </a:lnTo>
                <a:cubicBezTo>
                  <a:pt x="725" y="9546"/>
                  <a:pt x="2111" y="10964"/>
                  <a:pt x="3813" y="10964"/>
                </a:cubicBezTo>
                <a:lnTo>
                  <a:pt x="4915" y="10964"/>
                </a:lnTo>
                <a:cubicBezTo>
                  <a:pt x="5073" y="11373"/>
                  <a:pt x="5419" y="11625"/>
                  <a:pt x="5892" y="11625"/>
                </a:cubicBezTo>
                <a:cubicBezTo>
                  <a:pt x="6333" y="11625"/>
                  <a:pt x="6711" y="11310"/>
                  <a:pt x="6869" y="10932"/>
                </a:cubicBezTo>
                <a:lnTo>
                  <a:pt x="7971" y="10932"/>
                </a:lnTo>
                <a:cubicBezTo>
                  <a:pt x="9672" y="10932"/>
                  <a:pt x="11059" y="9546"/>
                  <a:pt x="11059" y="7845"/>
                </a:cubicBezTo>
                <a:lnTo>
                  <a:pt x="11059" y="6774"/>
                </a:lnTo>
                <a:cubicBezTo>
                  <a:pt x="11216" y="6711"/>
                  <a:pt x="11311" y="6648"/>
                  <a:pt x="11437" y="6522"/>
                </a:cubicBezTo>
                <a:cubicBezTo>
                  <a:pt x="11626" y="6333"/>
                  <a:pt x="11752" y="6049"/>
                  <a:pt x="11752" y="5765"/>
                </a:cubicBezTo>
                <a:cubicBezTo>
                  <a:pt x="11752" y="5513"/>
                  <a:pt x="11626" y="5230"/>
                  <a:pt x="11437" y="5041"/>
                </a:cubicBezTo>
                <a:cubicBezTo>
                  <a:pt x="11248" y="4946"/>
                  <a:pt x="11090" y="4883"/>
                  <a:pt x="10964" y="4820"/>
                </a:cubicBezTo>
                <a:lnTo>
                  <a:pt x="10964" y="3781"/>
                </a:lnTo>
                <a:cubicBezTo>
                  <a:pt x="10964" y="2079"/>
                  <a:pt x="9578" y="693"/>
                  <a:pt x="7877" y="693"/>
                </a:cubicBezTo>
                <a:lnTo>
                  <a:pt x="6837" y="693"/>
                </a:lnTo>
                <a:cubicBezTo>
                  <a:pt x="6711" y="315"/>
                  <a:pt x="6301" y="0"/>
                  <a:pt x="58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19" name="Google Shape;41;g30332b4311d_0_4416">
            <a:extLst>
              <a:ext uri="{FF2B5EF4-FFF2-40B4-BE49-F238E27FC236}">
                <a16:creationId xmlns:a16="http://schemas.microsoft.com/office/drawing/2014/main" id="{6BCDD1B3-9DA7-D470-53CE-C10710CBF959}"/>
              </a:ext>
            </a:extLst>
          </p:cNvPr>
          <p:cNvSpPr/>
          <p:nvPr/>
        </p:nvSpPr>
        <p:spPr>
          <a:xfrm>
            <a:off x="1406148" y="5183134"/>
            <a:ext cx="335240" cy="308851"/>
          </a:xfrm>
          <a:custGeom>
            <a:avLst/>
            <a:gdLst/>
            <a:ahLst/>
            <a:cxnLst/>
            <a:rect l="l" t="t" r="r" b="b"/>
            <a:pathLst>
              <a:path w="12005" h="11060" extrusionOk="0">
                <a:moveTo>
                  <a:pt x="2049" y="2049"/>
                </a:moveTo>
                <a:cubicBezTo>
                  <a:pt x="2238" y="2049"/>
                  <a:pt x="2395" y="2206"/>
                  <a:pt x="2395" y="2395"/>
                </a:cubicBezTo>
                <a:cubicBezTo>
                  <a:pt x="2395" y="2584"/>
                  <a:pt x="2238" y="2742"/>
                  <a:pt x="2049" y="2742"/>
                </a:cubicBezTo>
                <a:cubicBezTo>
                  <a:pt x="1860" y="2742"/>
                  <a:pt x="1702" y="2584"/>
                  <a:pt x="1702" y="2395"/>
                </a:cubicBezTo>
                <a:cubicBezTo>
                  <a:pt x="1734" y="2206"/>
                  <a:pt x="1860" y="2049"/>
                  <a:pt x="2049" y="2049"/>
                </a:cubicBezTo>
                <a:close/>
                <a:moveTo>
                  <a:pt x="9736" y="2049"/>
                </a:moveTo>
                <a:cubicBezTo>
                  <a:pt x="9925" y="2049"/>
                  <a:pt x="10082" y="2206"/>
                  <a:pt x="10082" y="2395"/>
                </a:cubicBezTo>
                <a:cubicBezTo>
                  <a:pt x="10082" y="2584"/>
                  <a:pt x="9925" y="2742"/>
                  <a:pt x="9736" y="2742"/>
                </a:cubicBezTo>
                <a:cubicBezTo>
                  <a:pt x="9515" y="2742"/>
                  <a:pt x="9358" y="2584"/>
                  <a:pt x="9358" y="2395"/>
                </a:cubicBezTo>
                <a:cubicBezTo>
                  <a:pt x="9358" y="2206"/>
                  <a:pt x="9515" y="2049"/>
                  <a:pt x="9736" y="2049"/>
                </a:cubicBezTo>
                <a:close/>
                <a:moveTo>
                  <a:pt x="2049" y="3719"/>
                </a:moveTo>
                <a:lnTo>
                  <a:pt x="3151" y="5514"/>
                </a:lnTo>
                <a:lnTo>
                  <a:pt x="946" y="5514"/>
                </a:lnTo>
                <a:lnTo>
                  <a:pt x="2049" y="3719"/>
                </a:lnTo>
                <a:close/>
                <a:moveTo>
                  <a:pt x="9736" y="3719"/>
                </a:moveTo>
                <a:lnTo>
                  <a:pt x="10838" y="5514"/>
                </a:lnTo>
                <a:lnTo>
                  <a:pt x="8633" y="5514"/>
                </a:lnTo>
                <a:lnTo>
                  <a:pt x="9736" y="3719"/>
                </a:lnTo>
                <a:close/>
                <a:moveTo>
                  <a:pt x="3435" y="6207"/>
                </a:moveTo>
                <a:cubicBezTo>
                  <a:pt x="3466" y="6964"/>
                  <a:pt x="2836" y="7594"/>
                  <a:pt x="2049" y="7594"/>
                </a:cubicBezTo>
                <a:cubicBezTo>
                  <a:pt x="1292" y="7594"/>
                  <a:pt x="662" y="6964"/>
                  <a:pt x="662" y="6207"/>
                </a:cubicBezTo>
                <a:close/>
                <a:moveTo>
                  <a:pt x="11090" y="6207"/>
                </a:moveTo>
                <a:cubicBezTo>
                  <a:pt x="11090" y="6964"/>
                  <a:pt x="10460" y="7594"/>
                  <a:pt x="9736" y="7594"/>
                </a:cubicBezTo>
                <a:cubicBezTo>
                  <a:pt x="8980" y="7594"/>
                  <a:pt x="8350" y="6964"/>
                  <a:pt x="8350" y="6207"/>
                </a:cubicBezTo>
                <a:close/>
                <a:moveTo>
                  <a:pt x="5892" y="663"/>
                </a:moveTo>
                <a:cubicBezTo>
                  <a:pt x="6113" y="663"/>
                  <a:pt x="6270" y="820"/>
                  <a:pt x="6270" y="1009"/>
                </a:cubicBezTo>
                <a:lnTo>
                  <a:pt x="6270" y="8980"/>
                </a:lnTo>
                <a:lnTo>
                  <a:pt x="5546" y="8980"/>
                </a:lnTo>
                <a:lnTo>
                  <a:pt x="5546" y="1009"/>
                </a:lnTo>
                <a:cubicBezTo>
                  <a:pt x="5546" y="820"/>
                  <a:pt x="5703" y="663"/>
                  <a:pt x="5892" y="663"/>
                </a:cubicBezTo>
                <a:close/>
                <a:moveTo>
                  <a:pt x="8003" y="9673"/>
                </a:moveTo>
                <a:cubicBezTo>
                  <a:pt x="8192" y="9673"/>
                  <a:pt x="8350" y="9830"/>
                  <a:pt x="8350" y="10020"/>
                </a:cubicBezTo>
                <a:lnTo>
                  <a:pt x="8350" y="10398"/>
                </a:lnTo>
                <a:lnTo>
                  <a:pt x="3466" y="10398"/>
                </a:lnTo>
                <a:lnTo>
                  <a:pt x="3466" y="10020"/>
                </a:lnTo>
                <a:cubicBezTo>
                  <a:pt x="3466" y="9830"/>
                  <a:pt x="3624" y="9673"/>
                  <a:pt x="3813" y="9673"/>
                </a:cubicBezTo>
                <a:close/>
                <a:moveTo>
                  <a:pt x="5955" y="1"/>
                </a:moveTo>
                <a:cubicBezTo>
                  <a:pt x="5357" y="1"/>
                  <a:pt x="4916" y="474"/>
                  <a:pt x="4916" y="1009"/>
                </a:cubicBezTo>
                <a:lnTo>
                  <a:pt x="4916" y="1167"/>
                </a:lnTo>
                <a:cubicBezTo>
                  <a:pt x="3970" y="1671"/>
                  <a:pt x="3655" y="1891"/>
                  <a:pt x="3057" y="1954"/>
                </a:cubicBezTo>
                <a:cubicBezTo>
                  <a:pt x="2899" y="1608"/>
                  <a:pt x="2553" y="1324"/>
                  <a:pt x="2112" y="1324"/>
                </a:cubicBezTo>
                <a:cubicBezTo>
                  <a:pt x="1734" y="1324"/>
                  <a:pt x="1387" y="1576"/>
                  <a:pt x="1166" y="1923"/>
                </a:cubicBezTo>
                <a:cubicBezTo>
                  <a:pt x="946" y="1891"/>
                  <a:pt x="694" y="1797"/>
                  <a:pt x="505" y="1734"/>
                </a:cubicBezTo>
                <a:cubicBezTo>
                  <a:pt x="454" y="1708"/>
                  <a:pt x="404" y="1697"/>
                  <a:pt x="355" y="1697"/>
                </a:cubicBezTo>
                <a:cubicBezTo>
                  <a:pt x="224" y="1697"/>
                  <a:pt x="110" y="1784"/>
                  <a:pt x="64" y="1923"/>
                </a:cubicBezTo>
                <a:cubicBezTo>
                  <a:pt x="1" y="2112"/>
                  <a:pt x="64" y="2301"/>
                  <a:pt x="284" y="2364"/>
                </a:cubicBezTo>
                <a:cubicBezTo>
                  <a:pt x="536" y="2458"/>
                  <a:pt x="820" y="2553"/>
                  <a:pt x="1135" y="2616"/>
                </a:cubicBezTo>
                <a:cubicBezTo>
                  <a:pt x="1229" y="2899"/>
                  <a:pt x="1387" y="3151"/>
                  <a:pt x="1607" y="3277"/>
                </a:cubicBezTo>
                <a:lnTo>
                  <a:pt x="127" y="5703"/>
                </a:lnTo>
                <a:cubicBezTo>
                  <a:pt x="64" y="5735"/>
                  <a:pt x="64" y="5829"/>
                  <a:pt x="64" y="5892"/>
                </a:cubicBezTo>
                <a:lnTo>
                  <a:pt x="64" y="6239"/>
                </a:lnTo>
                <a:cubicBezTo>
                  <a:pt x="64" y="7405"/>
                  <a:pt x="1009" y="8350"/>
                  <a:pt x="2175" y="8350"/>
                </a:cubicBezTo>
                <a:cubicBezTo>
                  <a:pt x="3309" y="8350"/>
                  <a:pt x="4254" y="7405"/>
                  <a:pt x="4254" y="6239"/>
                </a:cubicBezTo>
                <a:lnTo>
                  <a:pt x="4254" y="5892"/>
                </a:lnTo>
                <a:cubicBezTo>
                  <a:pt x="4254" y="5829"/>
                  <a:pt x="4254" y="5766"/>
                  <a:pt x="4222" y="5703"/>
                </a:cubicBezTo>
                <a:lnTo>
                  <a:pt x="2710" y="3277"/>
                </a:lnTo>
                <a:cubicBezTo>
                  <a:pt x="2962" y="3183"/>
                  <a:pt x="3120" y="2931"/>
                  <a:pt x="3183" y="2647"/>
                </a:cubicBezTo>
                <a:cubicBezTo>
                  <a:pt x="3844" y="2553"/>
                  <a:pt x="4222" y="2332"/>
                  <a:pt x="4947" y="1954"/>
                </a:cubicBezTo>
                <a:lnTo>
                  <a:pt x="4947" y="8980"/>
                </a:lnTo>
                <a:lnTo>
                  <a:pt x="3939" y="8980"/>
                </a:lnTo>
                <a:cubicBezTo>
                  <a:pt x="3340" y="8980"/>
                  <a:pt x="2899" y="9421"/>
                  <a:pt x="2899" y="9988"/>
                </a:cubicBezTo>
                <a:lnTo>
                  <a:pt x="2899" y="10713"/>
                </a:lnTo>
                <a:cubicBezTo>
                  <a:pt x="2899" y="10902"/>
                  <a:pt x="3057" y="11059"/>
                  <a:pt x="3246" y="11059"/>
                </a:cubicBezTo>
                <a:lnTo>
                  <a:pt x="8822" y="11059"/>
                </a:lnTo>
                <a:cubicBezTo>
                  <a:pt x="9011" y="11059"/>
                  <a:pt x="9169" y="10902"/>
                  <a:pt x="9169" y="10713"/>
                </a:cubicBezTo>
                <a:lnTo>
                  <a:pt x="9169" y="9988"/>
                </a:lnTo>
                <a:cubicBezTo>
                  <a:pt x="9169" y="9389"/>
                  <a:pt x="8696" y="8980"/>
                  <a:pt x="8129" y="8980"/>
                </a:cubicBezTo>
                <a:lnTo>
                  <a:pt x="7089" y="8980"/>
                </a:lnTo>
                <a:lnTo>
                  <a:pt x="7089" y="1954"/>
                </a:lnTo>
                <a:cubicBezTo>
                  <a:pt x="7814" y="2332"/>
                  <a:pt x="8224" y="2553"/>
                  <a:pt x="8885" y="2647"/>
                </a:cubicBezTo>
                <a:cubicBezTo>
                  <a:pt x="8980" y="2931"/>
                  <a:pt x="9137" y="3120"/>
                  <a:pt x="9358" y="3277"/>
                </a:cubicBezTo>
                <a:lnTo>
                  <a:pt x="7877" y="5703"/>
                </a:lnTo>
                <a:cubicBezTo>
                  <a:pt x="7814" y="5735"/>
                  <a:pt x="7814" y="5829"/>
                  <a:pt x="7814" y="5892"/>
                </a:cubicBezTo>
                <a:lnTo>
                  <a:pt x="7814" y="6239"/>
                </a:lnTo>
                <a:cubicBezTo>
                  <a:pt x="7814" y="7405"/>
                  <a:pt x="8759" y="8350"/>
                  <a:pt x="9925" y="8350"/>
                </a:cubicBezTo>
                <a:cubicBezTo>
                  <a:pt x="11059" y="8350"/>
                  <a:pt x="12004" y="7405"/>
                  <a:pt x="12004" y="6239"/>
                </a:cubicBezTo>
                <a:lnTo>
                  <a:pt x="12004" y="5892"/>
                </a:lnTo>
                <a:cubicBezTo>
                  <a:pt x="12004" y="5829"/>
                  <a:pt x="12004" y="5766"/>
                  <a:pt x="11973" y="5703"/>
                </a:cubicBezTo>
                <a:lnTo>
                  <a:pt x="10460" y="3277"/>
                </a:lnTo>
                <a:cubicBezTo>
                  <a:pt x="10523" y="3151"/>
                  <a:pt x="10681" y="2899"/>
                  <a:pt x="10744" y="2616"/>
                </a:cubicBezTo>
                <a:cubicBezTo>
                  <a:pt x="11027" y="2553"/>
                  <a:pt x="11343" y="2458"/>
                  <a:pt x="11626" y="2364"/>
                </a:cubicBezTo>
                <a:cubicBezTo>
                  <a:pt x="11815" y="2269"/>
                  <a:pt x="11878" y="2080"/>
                  <a:pt x="11815" y="1923"/>
                </a:cubicBezTo>
                <a:cubicBezTo>
                  <a:pt x="11746" y="1784"/>
                  <a:pt x="11626" y="1697"/>
                  <a:pt x="11505" y="1697"/>
                </a:cubicBezTo>
                <a:cubicBezTo>
                  <a:pt x="11461" y="1697"/>
                  <a:pt x="11416" y="1708"/>
                  <a:pt x="11374" y="1734"/>
                </a:cubicBezTo>
                <a:cubicBezTo>
                  <a:pt x="11122" y="1797"/>
                  <a:pt x="10933" y="1891"/>
                  <a:pt x="10712" y="1923"/>
                </a:cubicBezTo>
                <a:cubicBezTo>
                  <a:pt x="10555" y="1576"/>
                  <a:pt x="10208" y="1324"/>
                  <a:pt x="9767" y="1324"/>
                </a:cubicBezTo>
                <a:cubicBezTo>
                  <a:pt x="9326" y="1324"/>
                  <a:pt x="8980" y="1576"/>
                  <a:pt x="8822" y="1954"/>
                </a:cubicBezTo>
                <a:cubicBezTo>
                  <a:pt x="8224" y="1828"/>
                  <a:pt x="7908" y="1639"/>
                  <a:pt x="6963" y="1167"/>
                </a:cubicBezTo>
                <a:lnTo>
                  <a:pt x="6963" y="1009"/>
                </a:lnTo>
                <a:cubicBezTo>
                  <a:pt x="6963" y="411"/>
                  <a:pt x="6491" y="1"/>
                  <a:pt x="5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9618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Full Cycle Efficiency</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638515" y="1245654"/>
            <a:ext cx="6827012" cy="999383"/>
          </a:xfrm>
        </p:spPr>
        <p:txBody>
          <a:bodyPr/>
          <a:lstStyle/>
          <a:p>
            <a:r>
              <a:rPr lang="en-US" sz="2400" dirty="0"/>
              <a:t>Supply chain management is critical for ensuring the efficient movement of goods from suppliers to customers.</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912292" y="2739756"/>
            <a:ext cx="6562677" cy="339415"/>
          </a:xfrm>
        </p:spPr>
        <p:txBody>
          <a:bodyPr/>
          <a:lstStyle/>
          <a:p>
            <a:r>
              <a:rPr lang="en-US" dirty="0" err="1">
                <a:solidFill>
                  <a:srgbClr val="47B5C8"/>
                </a:solidFill>
              </a:rPr>
              <a:t>Optimisation</a:t>
            </a:r>
            <a:r>
              <a:rPr lang="en-US" dirty="0">
                <a:solidFill>
                  <a:srgbClr val="47B5C8"/>
                </a:solidFill>
              </a:rPr>
              <a:t> is Crucial for Entrepreneurs </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481166" y="3109452"/>
            <a:ext cx="6984361" cy="1071594"/>
          </a:xfrm>
        </p:spPr>
        <p:txBody>
          <a:bodyPr/>
          <a:lstStyle/>
          <a:p>
            <a:r>
              <a:rPr lang="en-US" dirty="0"/>
              <a:t>Small businesses must overcome challenges such as limited capital, supplier negotiation power, and risk management to </a:t>
            </a:r>
            <a:r>
              <a:rPr lang="en-US" dirty="0" err="1"/>
              <a:t>optimise</a:t>
            </a:r>
            <a:r>
              <a:rPr lang="en-US" dirty="0"/>
              <a:t> their supply chains.</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937233" y="4542998"/>
            <a:ext cx="6562677" cy="339415"/>
          </a:xfrm>
        </p:spPr>
        <p:txBody>
          <a:bodyPr/>
          <a:lstStyle/>
          <a:p>
            <a:r>
              <a:rPr lang="en-US" dirty="0">
                <a:solidFill>
                  <a:srgbClr val="47B5C8"/>
                </a:solidFill>
              </a:rPr>
              <a:t>Scaling SCM Needs Strategic Foresight</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descr="Dry food items in cardboard box">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a:blip r:embed="rId2"/>
          <a:srcRect l="31249" r="31249"/>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a:xfrm>
            <a:off x="3972493" y="5011714"/>
            <a:ext cx="7497754" cy="999383"/>
          </a:xfrm>
        </p:spPr>
        <p:txBody>
          <a:bodyPr/>
          <a:lstStyle/>
          <a:p>
            <a:r>
              <a:rPr lang="en-US" sz="2400" dirty="0"/>
              <a:t>Scaling a supply chain involves expanding supplier networks, automating processes, and potentially outsourcing logistics to handle increased order volumes.</a:t>
            </a:r>
          </a:p>
        </p:txBody>
      </p:sp>
    </p:spTree>
    <p:extLst>
      <p:ext uri="{BB962C8B-B14F-4D97-AF65-F5344CB8AC3E}">
        <p14:creationId xmlns:p14="http://schemas.microsoft.com/office/powerpoint/2010/main" val="1488424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748028" y="992017"/>
            <a:ext cx="5091764" cy="3808175"/>
          </a:xfrm>
        </p:spPr>
        <p:txBody>
          <a:bodyPr/>
          <a:lstStyle/>
          <a:p>
            <a:r>
              <a:rPr lang="en-US" dirty="0"/>
              <a:t>Being underestimated is the biggest competitive advantage you can have.</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3683447"/>
            <a:ext cx="3161377" cy="50577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400" b="1" i="0" dirty="0">
                <a:solidFill>
                  <a:schemeClr val="bg1"/>
                </a:solidFill>
              </a:rPr>
              <a:t>Sara Blakely,</a:t>
            </a:r>
            <a:br>
              <a:rPr lang="en-US" sz="2400" b="1" i="0" dirty="0">
                <a:solidFill>
                  <a:schemeClr val="bg1"/>
                </a:solidFill>
              </a:rPr>
            </a:br>
            <a:r>
              <a:rPr lang="en-US" sz="2400" b="1" i="0" dirty="0">
                <a:solidFill>
                  <a:schemeClr val="bg1"/>
                </a:solidFill>
              </a:rPr>
              <a:t> Founder of Spanx</a:t>
            </a:r>
            <a:endParaRPr lang="en-US" sz="2400" b="1" dirty="0">
              <a:solidFill>
                <a:schemeClr val="bg1"/>
              </a:solidFill>
            </a:endParaRPr>
          </a:p>
        </p:txBody>
      </p:sp>
      <p:pic>
        <p:nvPicPr>
          <p:cNvPr id="7" name="Picture Placeholder 6">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rotWithShape="1">
          <a:blip r:embed="rId2">
            <a:extLst>
              <a:ext uri="{837473B0-CC2E-450A-ABE3-18F120FF3D39}">
                <a1611:picAttrSrcUrl xmlns:a1611="http://schemas.microsoft.com/office/drawing/2016/11/main" r:id="rId3"/>
              </a:ext>
            </a:extLst>
          </a:blip>
          <a:srcRect r="25748"/>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871594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arielle and her approach in Operations Management">
            <a:hlinkClick r:id="" action="ppaction://media"/>
            <a:extLst>
              <a:ext uri="{FF2B5EF4-FFF2-40B4-BE49-F238E27FC236}">
                <a16:creationId xmlns:a16="http://schemas.microsoft.com/office/drawing/2014/main" id="{4C7804BC-BC4E-A6CD-748B-324E60F6DD1F}"/>
              </a:ext>
            </a:extLst>
          </p:cNvPr>
          <p:cNvPicPr>
            <a:picLocks noRot="1" noChangeAspect="1"/>
          </p:cNvPicPr>
          <p:nvPr>
            <a:videoFile r:link="rId1"/>
          </p:nvPr>
        </p:nvPicPr>
        <p:blipFill>
          <a:blip r:embed="rId3"/>
          <a:stretch>
            <a:fillRect/>
          </a:stretch>
        </p:blipFill>
        <p:spPr>
          <a:xfrm>
            <a:off x="7698746" y="2315722"/>
            <a:ext cx="3044371"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9937" y="1662396"/>
            <a:ext cx="6789321" cy="3849918"/>
          </a:xfrm>
        </p:spPr>
        <p:txBody>
          <a:bodyPr/>
          <a:lstStyle/>
          <a:p>
            <a:pPr marL="0" indent="0"/>
            <a:r>
              <a:rPr lang="en-US" dirty="0"/>
              <a:t>Marielle, sharing her story exclusively with MOSAIC founders, is a French-Lebanese founder, who built a project for a niche market.</a:t>
            </a:r>
          </a:p>
          <a:p>
            <a:pPr marL="0" indent="0" algn="l"/>
            <a:r>
              <a:rPr lang="en-US" dirty="0"/>
              <a:t>Her background, and the background of her project, especially in terms of working in multiple countries, make her business model unique within the market.</a:t>
            </a:r>
          </a:p>
          <a:p>
            <a:pPr marL="0" indent="0" algn="l"/>
            <a:r>
              <a:rPr lang="en-US" dirty="0"/>
              <a:t>In this video, Marielle talks about how she designed her adaptive model of operations management, covering the very specific needs of her project, taking into consideration the limited resources and the complex supply chain.</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96325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Bonus Inspiration: Bringing it all together</a:t>
            </a: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Tree>
    <p:extLst>
      <p:ext uri="{BB962C8B-B14F-4D97-AF65-F5344CB8AC3E}">
        <p14:creationId xmlns:p14="http://schemas.microsoft.com/office/powerpoint/2010/main" val="278025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Further Reading</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5106141"/>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b="0" i="0" u="none" strike="noStrike" dirty="0">
                <a:solidFill>
                  <a:schemeClr val="bg1"/>
                </a:solidFill>
                <a:effectLst/>
              </a:rPr>
              <a:t>Logistics and Supply Chain Management by Martin Christopher: Offers strategies to design and implement efficient and cost-effective supply chains with a focus on creating value through logistics.</a:t>
            </a:r>
          </a:p>
          <a:p>
            <a:pPr marL="457200" indent="-457200" algn="l" rtl="0" fontAlgn="base">
              <a:lnSpc>
                <a:spcPct val="110000"/>
              </a:lnSpc>
              <a:spcBef>
                <a:spcPts val="600"/>
              </a:spcBef>
              <a:spcAft>
                <a:spcPts val="0"/>
              </a:spcAft>
              <a:buFont typeface="+mj-lt"/>
              <a:buAutoNum type="arabicPeriod"/>
            </a:pPr>
            <a:r>
              <a:rPr lang="en-US" b="0" i="0" u="none" strike="noStrike" dirty="0">
                <a:solidFill>
                  <a:schemeClr val="bg1"/>
                </a:solidFill>
                <a:effectLst/>
              </a:rPr>
              <a:t>Supply Chain Management: Strategy, Planning, and Operation by Sunil Chopra: Provides a strategic overview of supply chain design, planning, and operations with practical tools.</a:t>
            </a:r>
          </a:p>
          <a:p>
            <a:pPr marL="457200" indent="-457200" algn="l" rtl="0" fontAlgn="base">
              <a:lnSpc>
                <a:spcPct val="110000"/>
              </a:lnSpc>
              <a:spcBef>
                <a:spcPts val="600"/>
              </a:spcBef>
              <a:spcAft>
                <a:spcPts val="0"/>
              </a:spcAft>
              <a:buFont typeface="+mj-lt"/>
              <a:buAutoNum type="arabicPeriod"/>
            </a:pPr>
            <a:r>
              <a:rPr lang="en-US" b="0" i="0" u="none" strike="noStrike" dirty="0">
                <a:solidFill>
                  <a:schemeClr val="bg1"/>
                </a:solidFill>
                <a:effectLst/>
              </a:rPr>
              <a:t>The Supply Chain Revolution: Innovative Sourcing and Logistics for a Fiercely Competitive World by Suman Sarkar:  </a:t>
            </a:r>
            <a:br>
              <a:rPr lang="en-US" b="0" i="0" u="none" strike="noStrike" dirty="0">
                <a:solidFill>
                  <a:schemeClr val="bg1"/>
                </a:solidFill>
                <a:effectLst/>
              </a:rPr>
            </a:br>
            <a:r>
              <a:rPr lang="en-US" b="0" i="0" u="none" strike="noStrike" dirty="0">
                <a:solidFill>
                  <a:schemeClr val="bg1"/>
                </a:solidFill>
                <a:effectLst/>
              </a:rPr>
              <a:t>Focuses on leveraging innovative supply chain strategies for small businesses to stay competitive in a dynamic global environment.</a:t>
            </a:r>
          </a:p>
        </p:txBody>
      </p:sp>
    </p:spTree>
    <p:extLst>
      <p:ext uri="{BB962C8B-B14F-4D97-AF65-F5344CB8AC3E}">
        <p14:creationId xmlns:p14="http://schemas.microsoft.com/office/powerpoint/2010/main" val="147601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1523" y="1662396"/>
            <a:ext cx="10275777" cy="3849918"/>
          </a:xfrm>
        </p:spPr>
        <p:txBody>
          <a:bodyPr/>
          <a:lstStyle/>
          <a:p>
            <a:r>
              <a:rPr lang="en-US" b="1" dirty="0">
                <a:solidFill>
                  <a:srgbClr val="47B5C8"/>
                </a:solidFill>
              </a:rPr>
              <a:t>Skills</a:t>
            </a:r>
          </a:p>
          <a:p>
            <a:pPr marL="457200" indent="-457200">
              <a:buFont typeface="+mj-lt"/>
              <a:buAutoNum type="arabicPeriod"/>
            </a:pPr>
            <a:r>
              <a:rPr lang="en-US" b="1" dirty="0"/>
              <a:t>Process Optimization</a:t>
            </a:r>
            <a:r>
              <a:rPr lang="en-US" dirty="0"/>
              <a:t>: Ability to create and apply lean process maps to streamline workflows and reduce waste.</a:t>
            </a:r>
          </a:p>
          <a:p>
            <a:pPr marL="457200" indent="-457200">
              <a:buFont typeface="+mj-lt"/>
              <a:buAutoNum type="arabicPeriod"/>
            </a:pPr>
            <a:r>
              <a:rPr lang="en-US" b="1" dirty="0"/>
              <a:t>Budgeting and Cost Control </a:t>
            </a:r>
            <a:r>
              <a:rPr lang="en-US" dirty="0"/>
              <a:t>: Skills in developing operational budgets, forecasting financial needs, and managing cash flow effectively.</a:t>
            </a:r>
          </a:p>
          <a:p>
            <a:pPr marL="457200" indent="-457200">
              <a:buFont typeface="+mj-lt"/>
              <a:buAutoNum type="arabicPeriod"/>
            </a:pPr>
            <a:r>
              <a:rPr lang="en-US" b="1" dirty="0"/>
              <a:t>Resource Allocation</a:t>
            </a:r>
            <a:r>
              <a:rPr lang="en-US" dirty="0"/>
              <a:t>: Practical ability to use tools like the resource allocation matrix and vendor scorecards to optimise resource distribution.</a:t>
            </a:r>
          </a:p>
          <a:p>
            <a:pPr marL="457200" indent="-457200">
              <a:buFont typeface="+mj-lt"/>
              <a:buAutoNum type="arabicPeriod"/>
            </a:pPr>
            <a:r>
              <a:rPr lang="en-US" b="1" dirty="0"/>
              <a:t>Scaling Operations</a:t>
            </a:r>
            <a:r>
              <a:rPr lang="en-US" dirty="0"/>
              <a:t>: Learners will develop the ability to automate processes and use technology to efficiently scale operations as the business grows.</a:t>
            </a: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Learning Outcomes </a:t>
            </a:r>
          </a:p>
          <a:p>
            <a:endParaRPr lang="en-US" dirty="0"/>
          </a:p>
        </p:txBody>
      </p:sp>
    </p:spTree>
    <p:extLst>
      <p:ext uri="{BB962C8B-B14F-4D97-AF65-F5344CB8AC3E}">
        <p14:creationId xmlns:p14="http://schemas.microsoft.com/office/powerpoint/2010/main" val="2170662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07507" y="2930184"/>
            <a:ext cx="6608443" cy="3066422"/>
          </a:xfrm>
        </p:spPr>
        <p:txBody>
          <a:bodyPr/>
          <a:lstStyle/>
          <a:p>
            <a:r>
              <a:rPr lang="en-US" dirty="0"/>
              <a:t>Advanced </a:t>
            </a:r>
            <a:br>
              <a:rPr lang="en-US" dirty="0"/>
            </a:br>
            <a:r>
              <a:rPr lang="en-US" dirty="0"/>
              <a:t>Operational Efficiency and Scalability Strategies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2986457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955683"/>
            <a:ext cx="4676539" cy="3808175"/>
          </a:xfrm>
        </p:spPr>
        <p:txBody>
          <a:bodyPr/>
          <a:lstStyle/>
          <a:p>
            <a:r>
              <a:rPr lang="en-US" dirty="0"/>
              <a:t>Diverse teams outperform homogenous ones. Entrepreneurs who embrace diversity create scalable innovative solutions.</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16953" y="4066046"/>
            <a:ext cx="3161377" cy="50577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400" b="1" i="0" dirty="0">
                <a:solidFill>
                  <a:schemeClr val="bg1"/>
                </a:solidFill>
              </a:rPr>
              <a:t>McKinsey &amp; Company</a:t>
            </a:r>
            <a:endParaRPr lang="en-US" sz="2400" b="1" dirty="0">
              <a:solidFill>
                <a:schemeClr val="bg1"/>
              </a:solidFill>
            </a:endParaRPr>
          </a:p>
        </p:txBody>
      </p:sp>
      <p:pic>
        <p:nvPicPr>
          <p:cNvPr id="7" name="Picture Placeholder 6" descr="Assorted work tool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rotWithShape="1">
          <a:blip r:embed="rId2"/>
          <a:srcRect l="25756"/>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1841422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56413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Operational Efficiency and Scalability</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2328332" y="1591716"/>
            <a:ext cx="8467429" cy="4014383"/>
          </a:xfrm>
        </p:spPr>
        <p:txBody>
          <a:bodyPr/>
          <a:lstStyle/>
          <a:p>
            <a:pPr marL="0" indent="0" algn="just"/>
            <a:r>
              <a:rPr lang="en-US" b="1" dirty="0"/>
              <a:t>Operational Efficiency </a:t>
            </a:r>
            <a:r>
              <a:rPr lang="en-US" dirty="0"/>
              <a:t>refers to optimizing processes, resources, and workflows to reduce waste and improve performance. Efficient operations help businesses lower costs, improve quality, and increase productivity.</a:t>
            </a:r>
          </a:p>
          <a:p>
            <a:pPr marL="0" indent="0" algn="just"/>
            <a:r>
              <a:rPr lang="en-US" b="1" dirty="0"/>
              <a:t>Scalability</a:t>
            </a:r>
            <a:r>
              <a:rPr lang="en-US" dirty="0"/>
              <a:t> is the ability of a business to grow and handle increased demand without sacrificing performance or quality. Scalable businesses can expand operations smoothly through process improvements and technology.</a:t>
            </a:r>
          </a:p>
          <a:p>
            <a:pPr marL="0" indent="0" algn="just"/>
            <a:r>
              <a:rPr lang="en-US" b="1" dirty="0"/>
              <a:t>Small businesses</a:t>
            </a:r>
            <a:r>
              <a:rPr lang="en-US" dirty="0"/>
              <a:t> need to build efficient systems early to ensure they can scale when demand grows. This requires implementing lean methodologies and scalable operations to support continuous and long-term growth.</a:t>
            </a:r>
          </a:p>
          <a:p>
            <a:pPr marL="457200" indent="-457200" algn="just">
              <a:buFont typeface="+mj-lt"/>
              <a:buAutoNum type="arabicPeriod"/>
            </a:pPr>
            <a:endParaRPr lang="en-US" sz="2200" dirty="0"/>
          </a:p>
        </p:txBody>
      </p:sp>
      <p:grpSp>
        <p:nvGrpSpPr>
          <p:cNvPr id="3" name="Group 2">
            <a:extLst>
              <a:ext uri="{FF2B5EF4-FFF2-40B4-BE49-F238E27FC236}">
                <a16:creationId xmlns:a16="http://schemas.microsoft.com/office/drawing/2014/main" id="{15369054-8530-AED7-24B8-E5FA299D67AD}"/>
              </a:ext>
            </a:extLst>
          </p:cNvPr>
          <p:cNvGrpSpPr/>
          <p:nvPr/>
        </p:nvGrpSpPr>
        <p:grpSpPr>
          <a:xfrm>
            <a:off x="994564" y="2953758"/>
            <a:ext cx="1179618" cy="1361097"/>
            <a:chOff x="3708400" y="3086100"/>
            <a:chExt cx="1878013" cy="2166938"/>
          </a:xfrm>
        </p:grpSpPr>
        <p:grpSp>
          <p:nvGrpSpPr>
            <p:cNvPr id="5" name="Group 4">
              <a:extLst>
                <a:ext uri="{FF2B5EF4-FFF2-40B4-BE49-F238E27FC236}">
                  <a16:creationId xmlns:a16="http://schemas.microsoft.com/office/drawing/2014/main" id="{93F39A50-9656-941C-959C-C9862DF0FF93}"/>
                </a:ext>
              </a:extLst>
            </p:cNvPr>
            <p:cNvGrpSpPr/>
            <p:nvPr/>
          </p:nvGrpSpPr>
          <p:grpSpPr>
            <a:xfrm>
              <a:off x="3708400" y="3086100"/>
              <a:ext cx="1878013" cy="2166938"/>
              <a:chOff x="3708400" y="3086100"/>
              <a:chExt cx="1878013" cy="2166938"/>
            </a:xfrm>
          </p:grpSpPr>
          <p:sp>
            <p:nvSpPr>
              <p:cNvPr id="7" name="Freeform 10">
                <a:extLst>
                  <a:ext uri="{FF2B5EF4-FFF2-40B4-BE49-F238E27FC236}">
                    <a16:creationId xmlns:a16="http://schemas.microsoft.com/office/drawing/2014/main" id="{F341573D-537C-D528-A244-5D2F33D9752E}"/>
                  </a:ext>
                </a:extLst>
              </p:cNvPr>
              <p:cNvSpPr>
                <a:spLocks/>
              </p:cNvSpPr>
              <p:nvPr/>
            </p:nvSpPr>
            <p:spPr bwMode="auto">
              <a:xfrm>
                <a:off x="3708400" y="3086100"/>
                <a:ext cx="939800" cy="1612900"/>
              </a:xfrm>
              <a:custGeom>
                <a:avLst/>
                <a:gdLst>
                  <a:gd name="T0" fmla="*/ 592 w 592"/>
                  <a:gd name="T1" fmla="*/ 0 h 1016"/>
                  <a:gd name="T2" fmla="*/ 0 w 592"/>
                  <a:gd name="T3" fmla="*/ 341 h 1016"/>
                  <a:gd name="T4" fmla="*/ 0 w 592"/>
                  <a:gd name="T5" fmla="*/ 1016 h 1016"/>
                  <a:gd name="T6" fmla="*/ 592 w 592"/>
                  <a:gd name="T7" fmla="*/ 647 h 1016"/>
                  <a:gd name="T8" fmla="*/ 592 w 592"/>
                  <a:gd name="T9" fmla="*/ 0 h 1016"/>
                </a:gdLst>
                <a:ahLst/>
                <a:cxnLst>
                  <a:cxn ang="0">
                    <a:pos x="T0" y="T1"/>
                  </a:cxn>
                  <a:cxn ang="0">
                    <a:pos x="T2" y="T3"/>
                  </a:cxn>
                  <a:cxn ang="0">
                    <a:pos x="T4" y="T5"/>
                  </a:cxn>
                  <a:cxn ang="0">
                    <a:pos x="T6" y="T7"/>
                  </a:cxn>
                  <a:cxn ang="0">
                    <a:pos x="T8" y="T9"/>
                  </a:cxn>
                </a:cxnLst>
                <a:rect l="0" t="0" r="r" b="b"/>
                <a:pathLst>
                  <a:path w="592" h="1016">
                    <a:moveTo>
                      <a:pt x="592" y="0"/>
                    </a:moveTo>
                    <a:lnTo>
                      <a:pt x="0" y="341"/>
                    </a:lnTo>
                    <a:lnTo>
                      <a:pt x="0" y="1016"/>
                    </a:lnTo>
                    <a:lnTo>
                      <a:pt x="592" y="647"/>
                    </a:lnTo>
                    <a:lnTo>
                      <a:pt x="592" y="0"/>
                    </a:lnTo>
                    <a:close/>
                  </a:path>
                </a:pathLst>
              </a:custGeom>
              <a:solidFill>
                <a:srgbClr val="8ADD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11">
                <a:extLst>
                  <a:ext uri="{FF2B5EF4-FFF2-40B4-BE49-F238E27FC236}">
                    <a16:creationId xmlns:a16="http://schemas.microsoft.com/office/drawing/2014/main" id="{8D84A800-19C6-A14E-F935-342D2948731C}"/>
                  </a:ext>
                </a:extLst>
              </p:cNvPr>
              <p:cNvSpPr>
                <a:spLocks/>
              </p:cNvSpPr>
              <p:nvPr/>
            </p:nvSpPr>
            <p:spPr bwMode="auto">
              <a:xfrm>
                <a:off x="4648200" y="3086100"/>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12">
                <a:extLst>
                  <a:ext uri="{FF2B5EF4-FFF2-40B4-BE49-F238E27FC236}">
                    <a16:creationId xmlns:a16="http://schemas.microsoft.com/office/drawing/2014/main" id="{B42AF46F-B7AE-3A30-94E4-26AB590BEAEB}"/>
                  </a:ext>
                </a:extLst>
              </p:cNvPr>
              <p:cNvSpPr>
                <a:spLocks/>
              </p:cNvSpPr>
              <p:nvPr/>
            </p:nvSpPr>
            <p:spPr bwMode="auto">
              <a:xfrm>
                <a:off x="3708400" y="4113213"/>
                <a:ext cx="939800" cy="1139825"/>
              </a:xfrm>
              <a:custGeom>
                <a:avLst/>
                <a:gdLst>
                  <a:gd name="T0" fmla="*/ 0 w 592"/>
                  <a:gd name="T1" fmla="*/ 369 h 718"/>
                  <a:gd name="T2" fmla="*/ 0 w 592"/>
                  <a:gd name="T3" fmla="*/ 377 h 718"/>
                  <a:gd name="T4" fmla="*/ 592 w 592"/>
                  <a:gd name="T5" fmla="*/ 718 h 718"/>
                  <a:gd name="T6" fmla="*/ 592 w 592"/>
                  <a:gd name="T7" fmla="*/ 0 h 718"/>
                  <a:gd name="T8" fmla="*/ 0 w 592"/>
                  <a:gd name="T9" fmla="*/ 369 h 718"/>
                </a:gdLst>
                <a:ahLst/>
                <a:cxnLst>
                  <a:cxn ang="0">
                    <a:pos x="T0" y="T1"/>
                  </a:cxn>
                  <a:cxn ang="0">
                    <a:pos x="T2" y="T3"/>
                  </a:cxn>
                  <a:cxn ang="0">
                    <a:pos x="T4" y="T5"/>
                  </a:cxn>
                  <a:cxn ang="0">
                    <a:pos x="T6" y="T7"/>
                  </a:cxn>
                  <a:cxn ang="0">
                    <a:pos x="T8" y="T9"/>
                  </a:cxn>
                </a:cxnLst>
                <a:rect l="0" t="0" r="r" b="b"/>
                <a:pathLst>
                  <a:path w="592" h="718">
                    <a:moveTo>
                      <a:pt x="0" y="369"/>
                    </a:moveTo>
                    <a:lnTo>
                      <a:pt x="0" y="377"/>
                    </a:lnTo>
                    <a:lnTo>
                      <a:pt x="592" y="718"/>
                    </a:lnTo>
                    <a:lnTo>
                      <a:pt x="592" y="0"/>
                    </a:lnTo>
                    <a:lnTo>
                      <a:pt x="0" y="369"/>
                    </a:lnTo>
                    <a:close/>
                  </a:path>
                </a:pathLst>
              </a:custGeom>
              <a:solidFill>
                <a:srgbClr val="A0EA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20">
                <a:extLst>
                  <a:ext uri="{FF2B5EF4-FFF2-40B4-BE49-F238E27FC236}">
                    <a16:creationId xmlns:a16="http://schemas.microsoft.com/office/drawing/2014/main" id="{4DDEC097-88CE-1999-97A3-C95458828845}"/>
                  </a:ext>
                </a:extLst>
              </p:cNvPr>
              <p:cNvSpPr>
                <a:spLocks/>
              </p:cNvSpPr>
              <p:nvPr/>
            </p:nvSpPr>
            <p:spPr bwMode="auto">
              <a:xfrm>
                <a:off x="3930650" y="3332163"/>
                <a:ext cx="1433513" cy="1658938"/>
              </a:xfrm>
              <a:custGeom>
                <a:avLst/>
                <a:gdLst>
                  <a:gd name="T0" fmla="*/ 903 w 903"/>
                  <a:gd name="T1" fmla="*/ 782 h 1045"/>
                  <a:gd name="T2" fmla="*/ 903 w 903"/>
                  <a:gd name="T3" fmla="*/ 261 h 1045"/>
                  <a:gd name="T4" fmla="*/ 452 w 903"/>
                  <a:gd name="T5" fmla="*/ 0 h 1045"/>
                  <a:gd name="T6" fmla="*/ 0 w 903"/>
                  <a:gd name="T7" fmla="*/ 261 h 1045"/>
                  <a:gd name="T8" fmla="*/ 0 w 903"/>
                  <a:gd name="T9" fmla="*/ 782 h 1045"/>
                  <a:gd name="T10" fmla="*/ 452 w 903"/>
                  <a:gd name="T11" fmla="*/ 1045 h 1045"/>
                  <a:gd name="T12" fmla="*/ 903 w 903"/>
                  <a:gd name="T13" fmla="*/ 782 h 1045"/>
                </a:gdLst>
                <a:ahLst/>
                <a:cxnLst>
                  <a:cxn ang="0">
                    <a:pos x="T0" y="T1"/>
                  </a:cxn>
                  <a:cxn ang="0">
                    <a:pos x="T2" y="T3"/>
                  </a:cxn>
                  <a:cxn ang="0">
                    <a:pos x="T4" y="T5"/>
                  </a:cxn>
                  <a:cxn ang="0">
                    <a:pos x="T6" y="T7"/>
                  </a:cxn>
                  <a:cxn ang="0">
                    <a:pos x="T8" y="T9"/>
                  </a:cxn>
                  <a:cxn ang="0">
                    <a:pos x="T10" y="T11"/>
                  </a:cxn>
                  <a:cxn ang="0">
                    <a:pos x="T12" y="T13"/>
                  </a:cxn>
                </a:cxnLst>
                <a:rect l="0" t="0" r="r" b="b"/>
                <a:pathLst>
                  <a:path w="903" h="1045">
                    <a:moveTo>
                      <a:pt x="903" y="782"/>
                    </a:moveTo>
                    <a:lnTo>
                      <a:pt x="903" y="261"/>
                    </a:lnTo>
                    <a:lnTo>
                      <a:pt x="452" y="0"/>
                    </a:lnTo>
                    <a:lnTo>
                      <a:pt x="0" y="261"/>
                    </a:lnTo>
                    <a:lnTo>
                      <a:pt x="0" y="782"/>
                    </a:lnTo>
                    <a:lnTo>
                      <a:pt x="452" y="1045"/>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 name="Oval 10">
              <a:extLst>
                <a:ext uri="{FF2B5EF4-FFF2-40B4-BE49-F238E27FC236}">
                  <a16:creationId xmlns:a16="http://schemas.microsoft.com/office/drawing/2014/main" id="{CBAFA615-DBB3-CA6B-0D48-95F5C1D58A42}"/>
                </a:ext>
              </a:extLst>
            </p:cNvPr>
            <p:cNvSpPr>
              <a:spLocks noChangeArrowheads="1"/>
            </p:cNvSpPr>
            <p:nvPr/>
          </p:nvSpPr>
          <p:spPr bwMode="auto">
            <a:xfrm>
              <a:off x="4115723" y="3637886"/>
              <a:ext cx="1063363"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1" name="Group 10">
            <a:extLst>
              <a:ext uri="{FF2B5EF4-FFF2-40B4-BE49-F238E27FC236}">
                <a16:creationId xmlns:a16="http://schemas.microsoft.com/office/drawing/2014/main" id="{B09F95A7-7279-00BC-5A81-7308B37D82D5}"/>
              </a:ext>
            </a:extLst>
          </p:cNvPr>
          <p:cNvGrpSpPr/>
          <p:nvPr/>
        </p:nvGrpSpPr>
        <p:grpSpPr>
          <a:xfrm>
            <a:off x="962214" y="1529621"/>
            <a:ext cx="1228242" cy="1417204"/>
            <a:chOff x="1211263" y="4543425"/>
            <a:chExt cx="1878012" cy="2166938"/>
          </a:xfrm>
        </p:grpSpPr>
        <p:grpSp>
          <p:nvGrpSpPr>
            <p:cNvPr id="12" name="Group 11">
              <a:extLst>
                <a:ext uri="{FF2B5EF4-FFF2-40B4-BE49-F238E27FC236}">
                  <a16:creationId xmlns:a16="http://schemas.microsoft.com/office/drawing/2014/main" id="{6ABB728E-F456-5F5C-0387-C4D19F55F9BF}"/>
                </a:ext>
              </a:extLst>
            </p:cNvPr>
            <p:cNvGrpSpPr/>
            <p:nvPr/>
          </p:nvGrpSpPr>
          <p:grpSpPr>
            <a:xfrm>
              <a:off x="1211263" y="4543425"/>
              <a:ext cx="1878012" cy="2166938"/>
              <a:chOff x="1211263" y="4543425"/>
              <a:chExt cx="1878012" cy="2166938"/>
            </a:xfrm>
          </p:grpSpPr>
          <p:sp>
            <p:nvSpPr>
              <p:cNvPr id="14" name="Freeform 7">
                <a:extLst>
                  <a:ext uri="{FF2B5EF4-FFF2-40B4-BE49-F238E27FC236}">
                    <a16:creationId xmlns:a16="http://schemas.microsoft.com/office/drawing/2014/main" id="{DF2DBF9B-B231-28E0-1DB8-D821C055968F}"/>
                  </a:ext>
                </a:extLst>
              </p:cNvPr>
              <p:cNvSpPr>
                <a:spLocks/>
              </p:cNvSpPr>
              <p:nvPr/>
            </p:nvSpPr>
            <p:spPr bwMode="auto">
              <a:xfrm>
                <a:off x="1211263" y="4543425"/>
                <a:ext cx="938213" cy="1614488"/>
              </a:xfrm>
              <a:custGeom>
                <a:avLst/>
                <a:gdLst>
                  <a:gd name="T0" fmla="*/ 591 w 591"/>
                  <a:gd name="T1" fmla="*/ 0 h 1017"/>
                  <a:gd name="T2" fmla="*/ 0 w 591"/>
                  <a:gd name="T3" fmla="*/ 341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1"/>
                    </a:lnTo>
                    <a:lnTo>
                      <a:pt x="0" y="1017"/>
                    </a:lnTo>
                    <a:lnTo>
                      <a:pt x="591" y="647"/>
                    </a:lnTo>
                    <a:lnTo>
                      <a:pt x="591" y="0"/>
                    </a:lnTo>
                    <a:close/>
                  </a:path>
                </a:pathLst>
              </a:custGeom>
              <a:solidFill>
                <a:srgbClr val="35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8">
                <a:extLst>
                  <a:ext uri="{FF2B5EF4-FFF2-40B4-BE49-F238E27FC236}">
                    <a16:creationId xmlns:a16="http://schemas.microsoft.com/office/drawing/2014/main" id="{B960F37F-19F5-5F1F-B0C6-E6FC68B9903C}"/>
                  </a:ext>
                </a:extLst>
              </p:cNvPr>
              <p:cNvSpPr>
                <a:spLocks/>
              </p:cNvSpPr>
              <p:nvPr/>
            </p:nvSpPr>
            <p:spPr bwMode="auto">
              <a:xfrm>
                <a:off x="2149475" y="4543425"/>
                <a:ext cx="939800" cy="2166938"/>
              </a:xfrm>
              <a:custGeom>
                <a:avLst/>
                <a:gdLst>
                  <a:gd name="T0" fmla="*/ 0 w 592"/>
                  <a:gd name="T1" fmla="*/ 0 h 1365"/>
                  <a:gd name="T2" fmla="*/ 0 w 592"/>
                  <a:gd name="T3" fmla="*/ 647 h 1365"/>
                  <a:gd name="T4" fmla="*/ 0 w 592"/>
                  <a:gd name="T5" fmla="*/ 1365 h 1365"/>
                  <a:gd name="T6" fmla="*/ 592 w 592"/>
                  <a:gd name="T7" fmla="*/ 1024 h 1365"/>
                  <a:gd name="T8" fmla="*/ 592 w 592"/>
                  <a:gd name="T9" fmla="*/ 341 h 1365"/>
                  <a:gd name="T10" fmla="*/ 0 w 592"/>
                  <a:gd name="T11" fmla="*/ 0 h 1365"/>
                </a:gdLst>
                <a:ahLst/>
                <a:cxnLst>
                  <a:cxn ang="0">
                    <a:pos x="T0" y="T1"/>
                  </a:cxn>
                  <a:cxn ang="0">
                    <a:pos x="T2" y="T3"/>
                  </a:cxn>
                  <a:cxn ang="0">
                    <a:pos x="T4" y="T5"/>
                  </a:cxn>
                  <a:cxn ang="0">
                    <a:pos x="T6" y="T7"/>
                  </a:cxn>
                  <a:cxn ang="0">
                    <a:pos x="T8" y="T9"/>
                  </a:cxn>
                  <a:cxn ang="0">
                    <a:pos x="T10" y="T11"/>
                  </a:cxn>
                </a:cxnLst>
                <a:rect l="0" t="0" r="r" b="b"/>
                <a:pathLst>
                  <a:path w="592" h="1365">
                    <a:moveTo>
                      <a:pt x="0" y="0"/>
                    </a:moveTo>
                    <a:lnTo>
                      <a:pt x="0" y="647"/>
                    </a:lnTo>
                    <a:lnTo>
                      <a:pt x="0" y="1365"/>
                    </a:lnTo>
                    <a:lnTo>
                      <a:pt x="592" y="1024"/>
                    </a:lnTo>
                    <a:lnTo>
                      <a:pt x="592" y="341"/>
                    </a:lnTo>
                    <a:lnTo>
                      <a:pt x="0" y="0"/>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9">
                <a:extLst>
                  <a:ext uri="{FF2B5EF4-FFF2-40B4-BE49-F238E27FC236}">
                    <a16:creationId xmlns:a16="http://schemas.microsoft.com/office/drawing/2014/main" id="{62220EA1-0EAA-B410-4433-D63EDE1E818A}"/>
                  </a:ext>
                </a:extLst>
              </p:cNvPr>
              <p:cNvSpPr>
                <a:spLocks/>
              </p:cNvSpPr>
              <p:nvPr/>
            </p:nvSpPr>
            <p:spPr bwMode="auto">
              <a:xfrm>
                <a:off x="1211263" y="5570538"/>
                <a:ext cx="938213" cy="1139825"/>
              </a:xfrm>
              <a:custGeom>
                <a:avLst/>
                <a:gdLst>
                  <a:gd name="T0" fmla="*/ 0 w 591"/>
                  <a:gd name="T1" fmla="*/ 370 h 718"/>
                  <a:gd name="T2" fmla="*/ 0 w 591"/>
                  <a:gd name="T3" fmla="*/ 377 h 718"/>
                  <a:gd name="T4" fmla="*/ 591 w 591"/>
                  <a:gd name="T5" fmla="*/ 718 h 718"/>
                  <a:gd name="T6" fmla="*/ 591 w 591"/>
                  <a:gd name="T7" fmla="*/ 0 h 718"/>
                  <a:gd name="T8" fmla="*/ 0 w 591"/>
                  <a:gd name="T9" fmla="*/ 370 h 718"/>
                </a:gdLst>
                <a:ahLst/>
                <a:cxnLst>
                  <a:cxn ang="0">
                    <a:pos x="T0" y="T1"/>
                  </a:cxn>
                  <a:cxn ang="0">
                    <a:pos x="T2" y="T3"/>
                  </a:cxn>
                  <a:cxn ang="0">
                    <a:pos x="T4" y="T5"/>
                  </a:cxn>
                  <a:cxn ang="0">
                    <a:pos x="T6" y="T7"/>
                  </a:cxn>
                  <a:cxn ang="0">
                    <a:pos x="T8" y="T9"/>
                  </a:cxn>
                </a:cxnLst>
                <a:rect l="0" t="0" r="r" b="b"/>
                <a:pathLst>
                  <a:path w="591" h="718">
                    <a:moveTo>
                      <a:pt x="0" y="370"/>
                    </a:moveTo>
                    <a:lnTo>
                      <a:pt x="0" y="377"/>
                    </a:lnTo>
                    <a:lnTo>
                      <a:pt x="591" y="718"/>
                    </a:lnTo>
                    <a:lnTo>
                      <a:pt x="591" y="0"/>
                    </a:lnTo>
                    <a:lnTo>
                      <a:pt x="0" y="370"/>
                    </a:lnTo>
                    <a:close/>
                  </a:path>
                </a:pathLst>
              </a:custGeom>
              <a:solidFill>
                <a:srgbClr val="49A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9">
                <a:extLst>
                  <a:ext uri="{FF2B5EF4-FFF2-40B4-BE49-F238E27FC236}">
                    <a16:creationId xmlns:a16="http://schemas.microsoft.com/office/drawing/2014/main" id="{C476AD24-4EEA-B883-C3A6-BE3E3E8DDF1A}"/>
                  </a:ext>
                </a:extLst>
              </p:cNvPr>
              <p:cNvSpPr>
                <a:spLocks/>
              </p:cNvSpPr>
              <p:nvPr/>
            </p:nvSpPr>
            <p:spPr bwMode="auto">
              <a:xfrm>
                <a:off x="1433513" y="4818063"/>
                <a:ext cx="1433513" cy="1655763"/>
              </a:xfrm>
              <a:custGeom>
                <a:avLst/>
                <a:gdLst>
                  <a:gd name="T0" fmla="*/ 903 w 903"/>
                  <a:gd name="T1" fmla="*/ 782 h 1043"/>
                  <a:gd name="T2" fmla="*/ 903 w 903"/>
                  <a:gd name="T3" fmla="*/ 261 h 1043"/>
                  <a:gd name="T4" fmla="*/ 451 w 903"/>
                  <a:gd name="T5" fmla="*/ 0 h 1043"/>
                  <a:gd name="T6" fmla="*/ 0 w 903"/>
                  <a:gd name="T7" fmla="*/ 261 h 1043"/>
                  <a:gd name="T8" fmla="*/ 0 w 903"/>
                  <a:gd name="T9" fmla="*/ 782 h 1043"/>
                  <a:gd name="T10" fmla="*/ 451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1" y="0"/>
                    </a:lnTo>
                    <a:lnTo>
                      <a:pt x="0" y="261"/>
                    </a:lnTo>
                    <a:lnTo>
                      <a:pt x="0" y="782"/>
                    </a:lnTo>
                    <a:lnTo>
                      <a:pt x="451"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3" name="Oval 10">
              <a:extLst>
                <a:ext uri="{FF2B5EF4-FFF2-40B4-BE49-F238E27FC236}">
                  <a16:creationId xmlns:a16="http://schemas.microsoft.com/office/drawing/2014/main" id="{F4B05A3A-3EAD-67B5-95F6-289396DB40A1}"/>
                </a:ext>
              </a:extLst>
            </p:cNvPr>
            <p:cNvSpPr>
              <a:spLocks noChangeArrowheads="1"/>
            </p:cNvSpPr>
            <p:nvPr/>
          </p:nvSpPr>
          <p:spPr bwMode="auto">
            <a:xfrm>
              <a:off x="1591645" y="5122553"/>
              <a:ext cx="1063365"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8" name="Group 17">
            <a:extLst>
              <a:ext uri="{FF2B5EF4-FFF2-40B4-BE49-F238E27FC236}">
                <a16:creationId xmlns:a16="http://schemas.microsoft.com/office/drawing/2014/main" id="{D4C204D2-6780-F758-394A-A4BB896E389B}"/>
              </a:ext>
            </a:extLst>
          </p:cNvPr>
          <p:cNvGrpSpPr/>
          <p:nvPr/>
        </p:nvGrpSpPr>
        <p:grpSpPr>
          <a:xfrm>
            <a:off x="976321" y="4298887"/>
            <a:ext cx="1178754" cy="1361097"/>
            <a:chOff x="6207125" y="1674813"/>
            <a:chExt cx="1878013" cy="2168525"/>
          </a:xfrm>
        </p:grpSpPr>
        <p:grpSp>
          <p:nvGrpSpPr>
            <p:cNvPr id="19" name="Group 18">
              <a:extLst>
                <a:ext uri="{FF2B5EF4-FFF2-40B4-BE49-F238E27FC236}">
                  <a16:creationId xmlns:a16="http://schemas.microsoft.com/office/drawing/2014/main" id="{2058191E-8A4B-52F8-5907-34B8C463E946}"/>
                </a:ext>
              </a:extLst>
            </p:cNvPr>
            <p:cNvGrpSpPr/>
            <p:nvPr/>
          </p:nvGrpSpPr>
          <p:grpSpPr>
            <a:xfrm>
              <a:off x="6207125" y="1674813"/>
              <a:ext cx="1878013" cy="2168525"/>
              <a:chOff x="6207125" y="1674813"/>
              <a:chExt cx="1878013" cy="2168525"/>
            </a:xfrm>
          </p:grpSpPr>
          <p:sp>
            <p:nvSpPr>
              <p:cNvPr id="21" name="Freeform 13">
                <a:extLst>
                  <a:ext uri="{FF2B5EF4-FFF2-40B4-BE49-F238E27FC236}">
                    <a16:creationId xmlns:a16="http://schemas.microsoft.com/office/drawing/2014/main" id="{672B517F-899B-93F7-0D03-09E1101CAE27}"/>
                  </a:ext>
                </a:extLst>
              </p:cNvPr>
              <p:cNvSpPr>
                <a:spLocks/>
              </p:cNvSpPr>
              <p:nvPr/>
            </p:nvSpPr>
            <p:spPr bwMode="auto">
              <a:xfrm>
                <a:off x="6207125" y="1674813"/>
                <a:ext cx="938213" cy="1614488"/>
              </a:xfrm>
              <a:custGeom>
                <a:avLst/>
                <a:gdLst>
                  <a:gd name="T0" fmla="*/ 591 w 591"/>
                  <a:gd name="T1" fmla="*/ 0 h 1017"/>
                  <a:gd name="T2" fmla="*/ 0 w 591"/>
                  <a:gd name="T3" fmla="*/ 342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2"/>
                    </a:lnTo>
                    <a:lnTo>
                      <a:pt x="0" y="1017"/>
                    </a:lnTo>
                    <a:lnTo>
                      <a:pt x="591" y="647"/>
                    </a:lnTo>
                    <a:lnTo>
                      <a:pt x="591" y="0"/>
                    </a:lnTo>
                    <a:close/>
                  </a:path>
                </a:pathLst>
              </a:custGeom>
              <a:solidFill>
                <a:srgbClr val="A3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4">
                <a:extLst>
                  <a:ext uri="{FF2B5EF4-FFF2-40B4-BE49-F238E27FC236}">
                    <a16:creationId xmlns:a16="http://schemas.microsoft.com/office/drawing/2014/main" id="{B8653173-96C6-86CB-F317-2E1BFA485AD9}"/>
                  </a:ext>
                </a:extLst>
              </p:cNvPr>
              <p:cNvSpPr>
                <a:spLocks/>
              </p:cNvSpPr>
              <p:nvPr/>
            </p:nvSpPr>
            <p:spPr bwMode="auto">
              <a:xfrm>
                <a:off x="7145338" y="1674813"/>
                <a:ext cx="939800" cy="2168525"/>
              </a:xfrm>
              <a:custGeom>
                <a:avLst/>
                <a:gdLst>
                  <a:gd name="T0" fmla="*/ 0 w 592"/>
                  <a:gd name="T1" fmla="*/ 0 h 1366"/>
                  <a:gd name="T2" fmla="*/ 0 w 592"/>
                  <a:gd name="T3" fmla="*/ 647 h 1366"/>
                  <a:gd name="T4" fmla="*/ 0 w 592"/>
                  <a:gd name="T5" fmla="*/ 1366 h 1366"/>
                  <a:gd name="T6" fmla="*/ 592 w 592"/>
                  <a:gd name="T7" fmla="*/ 1024 h 1366"/>
                  <a:gd name="T8" fmla="*/ 592 w 592"/>
                  <a:gd name="T9" fmla="*/ 342 h 1366"/>
                  <a:gd name="T10" fmla="*/ 0 w 592"/>
                  <a:gd name="T11" fmla="*/ 0 h 1366"/>
                </a:gdLst>
                <a:ahLst/>
                <a:cxnLst>
                  <a:cxn ang="0">
                    <a:pos x="T0" y="T1"/>
                  </a:cxn>
                  <a:cxn ang="0">
                    <a:pos x="T2" y="T3"/>
                  </a:cxn>
                  <a:cxn ang="0">
                    <a:pos x="T4" y="T5"/>
                  </a:cxn>
                  <a:cxn ang="0">
                    <a:pos x="T6" y="T7"/>
                  </a:cxn>
                  <a:cxn ang="0">
                    <a:pos x="T8" y="T9"/>
                  </a:cxn>
                  <a:cxn ang="0">
                    <a:pos x="T10" y="T11"/>
                  </a:cxn>
                </a:cxnLst>
                <a:rect l="0" t="0" r="r" b="b"/>
                <a:pathLst>
                  <a:path w="592" h="1366">
                    <a:moveTo>
                      <a:pt x="0" y="0"/>
                    </a:moveTo>
                    <a:lnTo>
                      <a:pt x="0" y="647"/>
                    </a:lnTo>
                    <a:lnTo>
                      <a:pt x="0" y="1366"/>
                    </a:lnTo>
                    <a:lnTo>
                      <a:pt x="592" y="1024"/>
                    </a:lnTo>
                    <a:lnTo>
                      <a:pt x="592" y="342"/>
                    </a:lnTo>
                    <a:lnTo>
                      <a:pt x="0"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5">
                <a:extLst>
                  <a:ext uri="{FF2B5EF4-FFF2-40B4-BE49-F238E27FC236}">
                    <a16:creationId xmlns:a16="http://schemas.microsoft.com/office/drawing/2014/main" id="{29284B3C-20A2-9E63-8A09-9D3983FAA8E5}"/>
                  </a:ext>
                </a:extLst>
              </p:cNvPr>
              <p:cNvSpPr>
                <a:spLocks/>
              </p:cNvSpPr>
              <p:nvPr/>
            </p:nvSpPr>
            <p:spPr bwMode="auto">
              <a:xfrm>
                <a:off x="6207125" y="2701925"/>
                <a:ext cx="938213" cy="1141413"/>
              </a:xfrm>
              <a:custGeom>
                <a:avLst/>
                <a:gdLst>
                  <a:gd name="T0" fmla="*/ 0 w 591"/>
                  <a:gd name="T1" fmla="*/ 370 h 719"/>
                  <a:gd name="T2" fmla="*/ 0 w 591"/>
                  <a:gd name="T3" fmla="*/ 377 h 719"/>
                  <a:gd name="T4" fmla="*/ 591 w 591"/>
                  <a:gd name="T5" fmla="*/ 719 h 719"/>
                  <a:gd name="T6" fmla="*/ 591 w 591"/>
                  <a:gd name="T7" fmla="*/ 0 h 719"/>
                  <a:gd name="T8" fmla="*/ 0 w 591"/>
                  <a:gd name="T9" fmla="*/ 370 h 719"/>
                </a:gdLst>
                <a:ahLst/>
                <a:cxnLst>
                  <a:cxn ang="0">
                    <a:pos x="T0" y="T1"/>
                  </a:cxn>
                  <a:cxn ang="0">
                    <a:pos x="T2" y="T3"/>
                  </a:cxn>
                  <a:cxn ang="0">
                    <a:pos x="T4" y="T5"/>
                  </a:cxn>
                  <a:cxn ang="0">
                    <a:pos x="T6" y="T7"/>
                  </a:cxn>
                  <a:cxn ang="0">
                    <a:pos x="T8" y="T9"/>
                  </a:cxn>
                </a:cxnLst>
                <a:rect l="0" t="0" r="r" b="b"/>
                <a:pathLst>
                  <a:path w="591" h="719">
                    <a:moveTo>
                      <a:pt x="0" y="370"/>
                    </a:moveTo>
                    <a:lnTo>
                      <a:pt x="0" y="377"/>
                    </a:lnTo>
                    <a:lnTo>
                      <a:pt x="591" y="719"/>
                    </a:lnTo>
                    <a:lnTo>
                      <a:pt x="591" y="0"/>
                    </a:lnTo>
                    <a:lnTo>
                      <a:pt x="0" y="370"/>
                    </a:lnTo>
                    <a:close/>
                  </a:path>
                </a:pathLst>
              </a:custGeom>
              <a:solidFill>
                <a:srgbClr val="B0E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21">
                <a:extLst>
                  <a:ext uri="{FF2B5EF4-FFF2-40B4-BE49-F238E27FC236}">
                    <a16:creationId xmlns:a16="http://schemas.microsoft.com/office/drawing/2014/main" id="{44C8B6D5-EFC6-E317-D251-E65D7E5E09ED}"/>
                  </a:ext>
                </a:extLst>
              </p:cNvPr>
              <p:cNvSpPr>
                <a:spLocks/>
              </p:cNvSpPr>
              <p:nvPr/>
            </p:nvSpPr>
            <p:spPr bwMode="auto">
              <a:xfrm>
                <a:off x="6429375" y="1930400"/>
                <a:ext cx="1433513" cy="1657350"/>
              </a:xfrm>
              <a:custGeom>
                <a:avLst/>
                <a:gdLst>
                  <a:gd name="T0" fmla="*/ 903 w 903"/>
                  <a:gd name="T1" fmla="*/ 783 h 1044"/>
                  <a:gd name="T2" fmla="*/ 903 w 903"/>
                  <a:gd name="T3" fmla="*/ 261 h 1044"/>
                  <a:gd name="T4" fmla="*/ 451 w 903"/>
                  <a:gd name="T5" fmla="*/ 0 h 1044"/>
                  <a:gd name="T6" fmla="*/ 0 w 903"/>
                  <a:gd name="T7" fmla="*/ 261 h 1044"/>
                  <a:gd name="T8" fmla="*/ 0 w 903"/>
                  <a:gd name="T9" fmla="*/ 783 h 1044"/>
                  <a:gd name="T10" fmla="*/ 451 w 903"/>
                  <a:gd name="T11" fmla="*/ 1044 h 1044"/>
                  <a:gd name="T12" fmla="*/ 903 w 903"/>
                  <a:gd name="T13" fmla="*/ 783 h 1044"/>
                </a:gdLst>
                <a:ahLst/>
                <a:cxnLst>
                  <a:cxn ang="0">
                    <a:pos x="T0" y="T1"/>
                  </a:cxn>
                  <a:cxn ang="0">
                    <a:pos x="T2" y="T3"/>
                  </a:cxn>
                  <a:cxn ang="0">
                    <a:pos x="T4" y="T5"/>
                  </a:cxn>
                  <a:cxn ang="0">
                    <a:pos x="T6" y="T7"/>
                  </a:cxn>
                  <a:cxn ang="0">
                    <a:pos x="T8" y="T9"/>
                  </a:cxn>
                  <a:cxn ang="0">
                    <a:pos x="T10" y="T11"/>
                  </a:cxn>
                  <a:cxn ang="0">
                    <a:pos x="T12" y="T13"/>
                  </a:cxn>
                </a:cxnLst>
                <a:rect l="0" t="0" r="r" b="b"/>
                <a:pathLst>
                  <a:path w="903" h="1044">
                    <a:moveTo>
                      <a:pt x="903" y="783"/>
                    </a:moveTo>
                    <a:lnTo>
                      <a:pt x="903" y="261"/>
                    </a:lnTo>
                    <a:lnTo>
                      <a:pt x="451" y="0"/>
                    </a:lnTo>
                    <a:lnTo>
                      <a:pt x="0" y="261"/>
                    </a:lnTo>
                    <a:lnTo>
                      <a:pt x="0" y="783"/>
                    </a:lnTo>
                    <a:lnTo>
                      <a:pt x="451" y="1044"/>
                    </a:lnTo>
                    <a:lnTo>
                      <a:pt x="903" y="783"/>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0" name="Oval 10">
              <a:extLst>
                <a:ext uri="{FF2B5EF4-FFF2-40B4-BE49-F238E27FC236}">
                  <a16:creationId xmlns:a16="http://schemas.microsoft.com/office/drawing/2014/main" id="{B1828196-C321-D321-15DD-7FBC0645845A}"/>
                </a:ext>
              </a:extLst>
            </p:cNvPr>
            <p:cNvSpPr>
              <a:spLocks noChangeArrowheads="1"/>
            </p:cNvSpPr>
            <p:nvPr/>
          </p:nvSpPr>
          <p:spPr bwMode="auto">
            <a:xfrm>
              <a:off x="6613655" y="2227394"/>
              <a:ext cx="1063364" cy="1063363"/>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30" name="Google Shape;53;g30332b4311d_0_4416">
            <a:extLst>
              <a:ext uri="{FF2B5EF4-FFF2-40B4-BE49-F238E27FC236}">
                <a16:creationId xmlns:a16="http://schemas.microsoft.com/office/drawing/2014/main" id="{98787FE9-4CDC-75CC-DEEB-4E275D0A8334}"/>
              </a:ext>
            </a:extLst>
          </p:cNvPr>
          <p:cNvGrpSpPr/>
          <p:nvPr/>
        </p:nvGrpSpPr>
        <p:grpSpPr>
          <a:xfrm>
            <a:off x="1409715" y="2068683"/>
            <a:ext cx="329934" cy="329962"/>
            <a:chOff x="2872725" y="1954475"/>
            <a:chExt cx="295375" cy="295400"/>
          </a:xfrm>
        </p:grpSpPr>
        <p:sp>
          <p:nvSpPr>
            <p:cNvPr id="31" name="Google Shape;54;g30332b4311d_0_4416">
              <a:extLst>
                <a:ext uri="{FF2B5EF4-FFF2-40B4-BE49-F238E27FC236}">
                  <a16:creationId xmlns:a16="http://schemas.microsoft.com/office/drawing/2014/main" id="{909D3368-FAAF-9EA5-3502-0690262D6C90}"/>
                </a:ext>
              </a:extLst>
            </p:cNvPr>
            <p:cNvSpPr/>
            <p:nvPr/>
          </p:nvSpPr>
          <p:spPr>
            <a:xfrm>
              <a:off x="2959350" y="1954475"/>
              <a:ext cx="122100" cy="139450"/>
            </a:xfrm>
            <a:custGeom>
              <a:avLst/>
              <a:gdLst/>
              <a:ahLst/>
              <a:cxnLst/>
              <a:rect l="l" t="t" r="r" b="b"/>
              <a:pathLst>
                <a:path w="4884" h="5578" extrusionOk="0">
                  <a:moveTo>
                    <a:pt x="2395" y="694"/>
                  </a:moveTo>
                  <a:cubicBezTo>
                    <a:pt x="2805" y="694"/>
                    <a:pt x="3120" y="1009"/>
                    <a:pt x="3120" y="1418"/>
                  </a:cubicBezTo>
                  <a:cubicBezTo>
                    <a:pt x="3120" y="1797"/>
                    <a:pt x="2805" y="2112"/>
                    <a:pt x="2395" y="2112"/>
                  </a:cubicBezTo>
                  <a:cubicBezTo>
                    <a:pt x="2017" y="2112"/>
                    <a:pt x="1702" y="1797"/>
                    <a:pt x="1702" y="1418"/>
                  </a:cubicBezTo>
                  <a:cubicBezTo>
                    <a:pt x="1733" y="1009"/>
                    <a:pt x="2048" y="694"/>
                    <a:pt x="2395" y="694"/>
                  </a:cubicBezTo>
                  <a:close/>
                  <a:moveTo>
                    <a:pt x="2395" y="2742"/>
                  </a:moveTo>
                  <a:cubicBezTo>
                    <a:pt x="3340" y="2742"/>
                    <a:pt x="4128" y="3529"/>
                    <a:pt x="4128" y="4537"/>
                  </a:cubicBezTo>
                  <a:lnTo>
                    <a:pt x="4128" y="4884"/>
                  </a:lnTo>
                  <a:lnTo>
                    <a:pt x="662" y="4884"/>
                  </a:lnTo>
                  <a:lnTo>
                    <a:pt x="662" y="4537"/>
                  </a:lnTo>
                  <a:cubicBezTo>
                    <a:pt x="662" y="3529"/>
                    <a:pt x="1450" y="2742"/>
                    <a:pt x="2395" y="2742"/>
                  </a:cubicBezTo>
                  <a:close/>
                  <a:moveTo>
                    <a:pt x="2490" y="1"/>
                  </a:moveTo>
                  <a:cubicBezTo>
                    <a:pt x="1733" y="1"/>
                    <a:pt x="1103" y="631"/>
                    <a:pt x="1103" y="1387"/>
                  </a:cubicBezTo>
                  <a:cubicBezTo>
                    <a:pt x="1103" y="1734"/>
                    <a:pt x="1229" y="2049"/>
                    <a:pt x="1450" y="2332"/>
                  </a:cubicBezTo>
                  <a:cubicBezTo>
                    <a:pt x="568" y="2710"/>
                    <a:pt x="1" y="3529"/>
                    <a:pt x="1" y="4537"/>
                  </a:cubicBezTo>
                  <a:lnTo>
                    <a:pt x="1" y="5231"/>
                  </a:lnTo>
                  <a:cubicBezTo>
                    <a:pt x="1" y="5420"/>
                    <a:pt x="158" y="5577"/>
                    <a:pt x="347" y="5577"/>
                  </a:cubicBezTo>
                  <a:lnTo>
                    <a:pt x="4537" y="5577"/>
                  </a:lnTo>
                  <a:cubicBezTo>
                    <a:pt x="4726" y="5577"/>
                    <a:pt x="4884" y="5420"/>
                    <a:pt x="4884" y="5231"/>
                  </a:cubicBezTo>
                  <a:lnTo>
                    <a:pt x="4884" y="4537"/>
                  </a:lnTo>
                  <a:cubicBezTo>
                    <a:pt x="4884" y="3529"/>
                    <a:pt x="4317" y="2710"/>
                    <a:pt x="3498" y="2332"/>
                  </a:cubicBezTo>
                  <a:cubicBezTo>
                    <a:pt x="3750" y="2080"/>
                    <a:pt x="3844" y="1765"/>
                    <a:pt x="3844" y="1387"/>
                  </a:cubicBezTo>
                  <a:cubicBezTo>
                    <a:pt x="3844" y="631"/>
                    <a:pt x="3214" y="1"/>
                    <a:pt x="24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2" name="Google Shape;55;g30332b4311d_0_4416">
              <a:extLst>
                <a:ext uri="{FF2B5EF4-FFF2-40B4-BE49-F238E27FC236}">
                  <a16:creationId xmlns:a16="http://schemas.microsoft.com/office/drawing/2014/main" id="{0A7044D0-C523-A943-FEEC-5F58C4E95856}"/>
                </a:ext>
              </a:extLst>
            </p:cNvPr>
            <p:cNvSpPr/>
            <p:nvPr/>
          </p:nvSpPr>
          <p:spPr>
            <a:xfrm>
              <a:off x="2906575" y="2146650"/>
              <a:ext cx="191425" cy="69350"/>
            </a:xfrm>
            <a:custGeom>
              <a:avLst/>
              <a:gdLst/>
              <a:ahLst/>
              <a:cxnLst/>
              <a:rect l="l" t="t" r="r" b="b"/>
              <a:pathLst>
                <a:path w="7657" h="2774" extrusionOk="0">
                  <a:moveTo>
                    <a:pt x="1419" y="694"/>
                  </a:moveTo>
                  <a:lnTo>
                    <a:pt x="1419" y="2080"/>
                  </a:lnTo>
                  <a:lnTo>
                    <a:pt x="694" y="2080"/>
                  </a:lnTo>
                  <a:lnTo>
                    <a:pt x="694" y="694"/>
                  </a:lnTo>
                  <a:close/>
                  <a:moveTo>
                    <a:pt x="2773" y="694"/>
                  </a:moveTo>
                  <a:lnTo>
                    <a:pt x="2773" y="2080"/>
                  </a:lnTo>
                  <a:lnTo>
                    <a:pt x="2080" y="2080"/>
                  </a:lnTo>
                  <a:lnTo>
                    <a:pt x="2080" y="694"/>
                  </a:lnTo>
                  <a:close/>
                  <a:moveTo>
                    <a:pt x="4159" y="694"/>
                  </a:moveTo>
                  <a:lnTo>
                    <a:pt x="4159" y="2080"/>
                  </a:lnTo>
                  <a:lnTo>
                    <a:pt x="3466" y="2080"/>
                  </a:lnTo>
                  <a:lnTo>
                    <a:pt x="3466" y="694"/>
                  </a:lnTo>
                  <a:close/>
                  <a:moveTo>
                    <a:pt x="6995" y="694"/>
                  </a:moveTo>
                  <a:lnTo>
                    <a:pt x="6995" y="2080"/>
                  </a:lnTo>
                  <a:lnTo>
                    <a:pt x="4884" y="2080"/>
                  </a:lnTo>
                  <a:lnTo>
                    <a:pt x="4884" y="694"/>
                  </a:lnTo>
                  <a:close/>
                  <a:moveTo>
                    <a:pt x="347" y="1"/>
                  </a:moveTo>
                  <a:cubicBezTo>
                    <a:pt x="158" y="1"/>
                    <a:pt x="1" y="158"/>
                    <a:pt x="1" y="347"/>
                  </a:cubicBezTo>
                  <a:lnTo>
                    <a:pt x="1" y="2427"/>
                  </a:lnTo>
                  <a:cubicBezTo>
                    <a:pt x="1" y="2616"/>
                    <a:pt x="158" y="2773"/>
                    <a:pt x="347" y="2773"/>
                  </a:cubicBezTo>
                  <a:lnTo>
                    <a:pt x="7310" y="2773"/>
                  </a:lnTo>
                  <a:cubicBezTo>
                    <a:pt x="7499" y="2773"/>
                    <a:pt x="7657" y="2616"/>
                    <a:pt x="7657" y="2427"/>
                  </a:cubicBezTo>
                  <a:lnTo>
                    <a:pt x="7657" y="347"/>
                  </a:lnTo>
                  <a:cubicBezTo>
                    <a:pt x="7657" y="127"/>
                    <a:pt x="7499" y="1"/>
                    <a:pt x="7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3" name="Google Shape;56;g30332b4311d_0_4416">
              <a:extLst>
                <a:ext uri="{FF2B5EF4-FFF2-40B4-BE49-F238E27FC236}">
                  <a16:creationId xmlns:a16="http://schemas.microsoft.com/office/drawing/2014/main" id="{E24D7B12-AAB5-CABB-97AE-53E6D217C569}"/>
                </a:ext>
              </a:extLst>
            </p:cNvPr>
            <p:cNvSpPr/>
            <p:nvPr/>
          </p:nvSpPr>
          <p:spPr>
            <a:xfrm>
              <a:off x="2872725" y="2112000"/>
              <a:ext cx="295375" cy="137875"/>
            </a:xfrm>
            <a:custGeom>
              <a:avLst/>
              <a:gdLst/>
              <a:ahLst/>
              <a:cxnLst/>
              <a:rect l="l" t="t" r="r" b="b"/>
              <a:pathLst>
                <a:path w="11815" h="5515" extrusionOk="0">
                  <a:moveTo>
                    <a:pt x="11121" y="2080"/>
                  </a:moveTo>
                  <a:lnTo>
                    <a:pt x="11121" y="3466"/>
                  </a:lnTo>
                  <a:lnTo>
                    <a:pt x="10397" y="3466"/>
                  </a:lnTo>
                  <a:lnTo>
                    <a:pt x="10397" y="2080"/>
                  </a:lnTo>
                  <a:close/>
                  <a:moveTo>
                    <a:pt x="9389" y="662"/>
                  </a:moveTo>
                  <a:cubicBezTo>
                    <a:pt x="9578" y="662"/>
                    <a:pt x="9735" y="820"/>
                    <a:pt x="9735" y="1009"/>
                  </a:cubicBezTo>
                  <a:lnTo>
                    <a:pt x="9735" y="4474"/>
                  </a:lnTo>
                  <a:cubicBezTo>
                    <a:pt x="9735" y="4663"/>
                    <a:pt x="9578" y="4852"/>
                    <a:pt x="9389" y="4852"/>
                  </a:cubicBezTo>
                  <a:lnTo>
                    <a:pt x="1040" y="4852"/>
                  </a:lnTo>
                  <a:cubicBezTo>
                    <a:pt x="819" y="4852"/>
                    <a:pt x="662" y="4663"/>
                    <a:pt x="662" y="4474"/>
                  </a:cubicBezTo>
                  <a:lnTo>
                    <a:pt x="662" y="1009"/>
                  </a:lnTo>
                  <a:cubicBezTo>
                    <a:pt x="662" y="820"/>
                    <a:pt x="819" y="662"/>
                    <a:pt x="1040" y="662"/>
                  </a:cubicBezTo>
                  <a:close/>
                  <a:moveTo>
                    <a:pt x="1040" y="1"/>
                  </a:moveTo>
                  <a:cubicBezTo>
                    <a:pt x="441" y="1"/>
                    <a:pt x="0" y="473"/>
                    <a:pt x="0" y="1009"/>
                  </a:cubicBezTo>
                  <a:lnTo>
                    <a:pt x="0" y="4474"/>
                  </a:lnTo>
                  <a:cubicBezTo>
                    <a:pt x="0" y="5073"/>
                    <a:pt x="473" y="5514"/>
                    <a:pt x="1040" y="5514"/>
                  </a:cubicBezTo>
                  <a:lnTo>
                    <a:pt x="9357" y="5514"/>
                  </a:lnTo>
                  <a:cubicBezTo>
                    <a:pt x="9956" y="5514"/>
                    <a:pt x="10397" y="5041"/>
                    <a:pt x="10397" y="4474"/>
                  </a:cubicBezTo>
                  <a:lnTo>
                    <a:pt x="10397" y="4128"/>
                  </a:lnTo>
                  <a:lnTo>
                    <a:pt x="11436" y="4128"/>
                  </a:lnTo>
                  <a:cubicBezTo>
                    <a:pt x="11625" y="4128"/>
                    <a:pt x="11783" y="3970"/>
                    <a:pt x="11783" y="3781"/>
                  </a:cubicBezTo>
                  <a:lnTo>
                    <a:pt x="11783" y="1702"/>
                  </a:lnTo>
                  <a:cubicBezTo>
                    <a:pt x="11814" y="1513"/>
                    <a:pt x="11657" y="1387"/>
                    <a:pt x="11468" y="1387"/>
                  </a:cubicBezTo>
                  <a:lnTo>
                    <a:pt x="10397" y="1387"/>
                  </a:lnTo>
                  <a:lnTo>
                    <a:pt x="10397" y="1009"/>
                  </a:lnTo>
                  <a:cubicBezTo>
                    <a:pt x="10397" y="442"/>
                    <a:pt x="9924" y="1"/>
                    <a:pt x="9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34" name="Google Shape;1926;g30332b4311d_0_6155">
            <a:extLst>
              <a:ext uri="{FF2B5EF4-FFF2-40B4-BE49-F238E27FC236}">
                <a16:creationId xmlns:a16="http://schemas.microsoft.com/office/drawing/2014/main" id="{08A1B583-DB99-5092-FEE5-39279687253E}"/>
              </a:ext>
            </a:extLst>
          </p:cNvPr>
          <p:cNvSpPr/>
          <p:nvPr/>
        </p:nvSpPr>
        <p:spPr>
          <a:xfrm>
            <a:off x="1417168" y="3439910"/>
            <a:ext cx="334407" cy="331504"/>
          </a:xfrm>
          <a:custGeom>
            <a:avLst/>
            <a:gdLst/>
            <a:ahLst/>
            <a:cxnLst/>
            <a:rect l="l" t="t" r="r" b="b"/>
            <a:pathLst>
              <a:path w="12098" h="11993" extrusionOk="0">
                <a:moveTo>
                  <a:pt x="9042" y="4337"/>
                </a:moveTo>
                <a:lnTo>
                  <a:pt x="10208" y="4935"/>
                </a:lnTo>
                <a:lnTo>
                  <a:pt x="8695" y="4935"/>
                </a:lnTo>
                <a:lnTo>
                  <a:pt x="9042" y="4337"/>
                </a:lnTo>
                <a:close/>
                <a:moveTo>
                  <a:pt x="5167" y="1753"/>
                </a:moveTo>
                <a:lnTo>
                  <a:pt x="7593" y="5534"/>
                </a:lnTo>
                <a:lnTo>
                  <a:pt x="7026" y="6574"/>
                </a:lnTo>
                <a:lnTo>
                  <a:pt x="5356" y="4022"/>
                </a:lnTo>
                <a:lnTo>
                  <a:pt x="5167" y="1753"/>
                </a:lnTo>
                <a:close/>
                <a:moveTo>
                  <a:pt x="9105" y="5629"/>
                </a:moveTo>
                <a:lnTo>
                  <a:pt x="8664" y="9189"/>
                </a:lnTo>
                <a:lnTo>
                  <a:pt x="7435" y="7298"/>
                </a:lnTo>
                <a:cubicBezTo>
                  <a:pt x="7593" y="7015"/>
                  <a:pt x="8223" y="5849"/>
                  <a:pt x="8349" y="5629"/>
                </a:cubicBezTo>
                <a:close/>
                <a:moveTo>
                  <a:pt x="3088" y="1753"/>
                </a:moveTo>
                <a:lnTo>
                  <a:pt x="8034" y="9504"/>
                </a:lnTo>
                <a:lnTo>
                  <a:pt x="3623" y="7834"/>
                </a:lnTo>
                <a:lnTo>
                  <a:pt x="3088" y="1753"/>
                </a:lnTo>
                <a:close/>
                <a:moveTo>
                  <a:pt x="1355" y="9378"/>
                </a:moveTo>
                <a:lnTo>
                  <a:pt x="4096" y="10134"/>
                </a:lnTo>
                <a:lnTo>
                  <a:pt x="4757" y="11268"/>
                </a:lnTo>
                <a:lnTo>
                  <a:pt x="2773" y="11268"/>
                </a:lnTo>
                <a:lnTo>
                  <a:pt x="1355" y="9378"/>
                </a:lnTo>
                <a:close/>
                <a:moveTo>
                  <a:pt x="4064" y="8748"/>
                </a:moveTo>
                <a:lnTo>
                  <a:pt x="8380" y="10354"/>
                </a:lnTo>
                <a:lnTo>
                  <a:pt x="7971" y="11268"/>
                </a:lnTo>
                <a:lnTo>
                  <a:pt x="5545" y="11268"/>
                </a:lnTo>
                <a:cubicBezTo>
                  <a:pt x="5387" y="10984"/>
                  <a:pt x="4253" y="9063"/>
                  <a:pt x="4064" y="8748"/>
                </a:cubicBezTo>
                <a:close/>
                <a:moveTo>
                  <a:pt x="2485" y="1"/>
                </a:moveTo>
                <a:cubicBezTo>
                  <a:pt x="2453" y="1"/>
                  <a:pt x="2422" y="7"/>
                  <a:pt x="2394" y="21"/>
                </a:cubicBezTo>
                <a:cubicBezTo>
                  <a:pt x="2237" y="52"/>
                  <a:pt x="2174" y="210"/>
                  <a:pt x="2174" y="367"/>
                </a:cubicBezTo>
                <a:cubicBezTo>
                  <a:pt x="2930" y="8527"/>
                  <a:pt x="2836" y="8117"/>
                  <a:pt x="2930" y="8243"/>
                </a:cubicBezTo>
                <a:lnTo>
                  <a:pt x="3497" y="9252"/>
                </a:lnTo>
                <a:lnTo>
                  <a:pt x="473" y="8432"/>
                </a:lnTo>
                <a:cubicBezTo>
                  <a:pt x="437" y="8425"/>
                  <a:pt x="402" y="8422"/>
                  <a:pt x="368" y="8422"/>
                </a:cubicBezTo>
                <a:cubicBezTo>
                  <a:pt x="249" y="8422"/>
                  <a:pt x="143" y="8468"/>
                  <a:pt x="95" y="8590"/>
                </a:cubicBezTo>
                <a:cubicBezTo>
                  <a:pt x="0" y="8716"/>
                  <a:pt x="0" y="8874"/>
                  <a:pt x="95" y="9000"/>
                </a:cubicBezTo>
                <a:lnTo>
                  <a:pt x="2205" y="11835"/>
                </a:lnTo>
                <a:cubicBezTo>
                  <a:pt x="2300" y="11898"/>
                  <a:pt x="2363" y="11993"/>
                  <a:pt x="2489" y="11993"/>
                </a:cubicBezTo>
                <a:lnTo>
                  <a:pt x="8128" y="11993"/>
                </a:lnTo>
                <a:cubicBezTo>
                  <a:pt x="8223" y="11993"/>
                  <a:pt x="8380" y="11898"/>
                  <a:pt x="8443" y="11772"/>
                </a:cubicBezTo>
                <a:lnTo>
                  <a:pt x="9137" y="10354"/>
                </a:lnTo>
                <a:cubicBezTo>
                  <a:pt x="9137" y="10323"/>
                  <a:pt x="9168" y="10291"/>
                  <a:pt x="9168" y="10260"/>
                </a:cubicBezTo>
                <a:lnTo>
                  <a:pt x="9735" y="5629"/>
                </a:lnTo>
                <a:lnTo>
                  <a:pt x="11657" y="5629"/>
                </a:lnTo>
                <a:cubicBezTo>
                  <a:pt x="11814" y="5629"/>
                  <a:pt x="11972" y="5534"/>
                  <a:pt x="12003" y="5377"/>
                </a:cubicBezTo>
                <a:cubicBezTo>
                  <a:pt x="12098" y="5219"/>
                  <a:pt x="12003" y="4998"/>
                  <a:pt x="11846" y="4967"/>
                </a:cubicBezTo>
                <a:lnTo>
                  <a:pt x="9042" y="3549"/>
                </a:lnTo>
                <a:cubicBezTo>
                  <a:pt x="9001" y="3533"/>
                  <a:pt x="8954" y="3525"/>
                  <a:pt x="8906" y="3525"/>
                </a:cubicBezTo>
                <a:cubicBezTo>
                  <a:pt x="8767" y="3525"/>
                  <a:pt x="8616" y="3590"/>
                  <a:pt x="8569" y="3707"/>
                </a:cubicBezTo>
                <a:lnTo>
                  <a:pt x="7908" y="4841"/>
                </a:lnTo>
                <a:lnTo>
                  <a:pt x="4915" y="178"/>
                </a:lnTo>
                <a:cubicBezTo>
                  <a:pt x="4866" y="80"/>
                  <a:pt x="4740" y="1"/>
                  <a:pt x="4627" y="1"/>
                </a:cubicBezTo>
                <a:cubicBezTo>
                  <a:pt x="4595" y="1"/>
                  <a:pt x="4564" y="7"/>
                  <a:pt x="4537" y="21"/>
                </a:cubicBezTo>
                <a:cubicBezTo>
                  <a:pt x="4411" y="52"/>
                  <a:pt x="4285" y="210"/>
                  <a:pt x="4285" y="367"/>
                </a:cubicBezTo>
                <a:lnTo>
                  <a:pt x="4505" y="2762"/>
                </a:lnTo>
                <a:lnTo>
                  <a:pt x="2804" y="178"/>
                </a:lnTo>
                <a:cubicBezTo>
                  <a:pt x="2730" y="80"/>
                  <a:pt x="2599" y="1"/>
                  <a:pt x="24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5" name="Google Shape;36;g30332b4311d_0_4416">
            <a:extLst>
              <a:ext uri="{FF2B5EF4-FFF2-40B4-BE49-F238E27FC236}">
                <a16:creationId xmlns:a16="http://schemas.microsoft.com/office/drawing/2014/main" id="{DBFE1666-5299-79CF-6F7E-744123560351}"/>
              </a:ext>
            </a:extLst>
          </p:cNvPr>
          <p:cNvSpPr/>
          <p:nvPr/>
        </p:nvSpPr>
        <p:spPr>
          <a:xfrm>
            <a:off x="1447525" y="4822019"/>
            <a:ext cx="330827" cy="330800"/>
          </a:xfrm>
          <a:custGeom>
            <a:avLst/>
            <a:gdLst/>
            <a:ahLst/>
            <a:cxnLst/>
            <a:rect l="l" t="t" r="r" b="b"/>
            <a:pathLst>
              <a:path w="11847" h="11846" extrusionOk="0">
                <a:moveTo>
                  <a:pt x="10744" y="3718"/>
                </a:moveTo>
                <a:lnTo>
                  <a:pt x="10428" y="4348"/>
                </a:lnTo>
                <a:cubicBezTo>
                  <a:pt x="10397" y="4442"/>
                  <a:pt x="10397" y="4568"/>
                  <a:pt x="10428" y="4663"/>
                </a:cubicBezTo>
                <a:lnTo>
                  <a:pt x="10744" y="5293"/>
                </a:lnTo>
                <a:lnTo>
                  <a:pt x="9483" y="4915"/>
                </a:lnTo>
                <a:lnTo>
                  <a:pt x="9105" y="4505"/>
                </a:lnTo>
                <a:lnTo>
                  <a:pt x="9483" y="4127"/>
                </a:lnTo>
                <a:lnTo>
                  <a:pt x="10744" y="3718"/>
                </a:lnTo>
                <a:close/>
                <a:moveTo>
                  <a:pt x="4443" y="3497"/>
                </a:moveTo>
                <a:cubicBezTo>
                  <a:pt x="4884" y="3497"/>
                  <a:pt x="5262" y="3781"/>
                  <a:pt x="5419" y="4190"/>
                </a:cubicBezTo>
                <a:lnTo>
                  <a:pt x="4443" y="4190"/>
                </a:lnTo>
                <a:cubicBezTo>
                  <a:pt x="4253" y="4190"/>
                  <a:pt x="4096" y="4348"/>
                  <a:pt x="4096" y="4568"/>
                </a:cubicBezTo>
                <a:cubicBezTo>
                  <a:pt x="4096" y="4663"/>
                  <a:pt x="4253" y="4820"/>
                  <a:pt x="4443" y="4820"/>
                </a:cubicBezTo>
                <a:lnTo>
                  <a:pt x="5419" y="4820"/>
                </a:lnTo>
                <a:cubicBezTo>
                  <a:pt x="5262" y="5230"/>
                  <a:pt x="4915" y="5545"/>
                  <a:pt x="4443" y="5545"/>
                </a:cubicBezTo>
                <a:cubicBezTo>
                  <a:pt x="3844" y="5545"/>
                  <a:pt x="3434" y="5072"/>
                  <a:pt x="3434" y="4505"/>
                </a:cubicBezTo>
                <a:cubicBezTo>
                  <a:pt x="3434" y="3970"/>
                  <a:pt x="3907" y="3497"/>
                  <a:pt x="4443" y="3497"/>
                </a:cubicBezTo>
                <a:close/>
                <a:moveTo>
                  <a:pt x="4443" y="2080"/>
                </a:moveTo>
                <a:cubicBezTo>
                  <a:pt x="5671" y="2080"/>
                  <a:pt x="6679" y="2993"/>
                  <a:pt x="6837" y="4159"/>
                </a:cubicBezTo>
                <a:lnTo>
                  <a:pt x="6144" y="4159"/>
                </a:lnTo>
                <a:cubicBezTo>
                  <a:pt x="5986" y="3371"/>
                  <a:pt x="5262" y="2773"/>
                  <a:pt x="4443" y="2773"/>
                </a:cubicBezTo>
                <a:cubicBezTo>
                  <a:pt x="3497" y="2773"/>
                  <a:pt x="2710" y="3560"/>
                  <a:pt x="2710" y="4505"/>
                </a:cubicBezTo>
                <a:cubicBezTo>
                  <a:pt x="2710" y="5451"/>
                  <a:pt x="3497" y="6238"/>
                  <a:pt x="4443" y="6238"/>
                </a:cubicBezTo>
                <a:cubicBezTo>
                  <a:pt x="5262" y="6238"/>
                  <a:pt x="5986" y="5671"/>
                  <a:pt x="6144" y="4883"/>
                </a:cubicBezTo>
                <a:lnTo>
                  <a:pt x="6837" y="4883"/>
                </a:lnTo>
                <a:cubicBezTo>
                  <a:pt x="6679" y="6049"/>
                  <a:pt x="5671" y="6963"/>
                  <a:pt x="4443" y="6963"/>
                </a:cubicBezTo>
                <a:cubicBezTo>
                  <a:pt x="3119" y="6963"/>
                  <a:pt x="2017" y="5860"/>
                  <a:pt x="2017" y="4505"/>
                </a:cubicBezTo>
                <a:cubicBezTo>
                  <a:pt x="2017" y="3182"/>
                  <a:pt x="3119" y="2080"/>
                  <a:pt x="4443" y="2080"/>
                </a:cubicBezTo>
                <a:close/>
                <a:moveTo>
                  <a:pt x="4474" y="662"/>
                </a:moveTo>
                <a:cubicBezTo>
                  <a:pt x="6459" y="662"/>
                  <a:pt x="8097" y="2206"/>
                  <a:pt x="8255" y="4127"/>
                </a:cubicBezTo>
                <a:lnTo>
                  <a:pt x="7562" y="4127"/>
                </a:lnTo>
                <a:cubicBezTo>
                  <a:pt x="7372" y="2584"/>
                  <a:pt x="6049" y="1355"/>
                  <a:pt x="4443" y="1355"/>
                </a:cubicBezTo>
                <a:cubicBezTo>
                  <a:pt x="2710" y="1355"/>
                  <a:pt x="1324" y="2773"/>
                  <a:pt x="1324" y="4474"/>
                </a:cubicBezTo>
                <a:cubicBezTo>
                  <a:pt x="1324" y="6175"/>
                  <a:pt x="2741" y="7593"/>
                  <a:pt x="4443" y="7593"/>
                </a:cubicBezTo>
                <a:cubicBezTo>
                  <a:pt x="6049" y="7593"/>
                  <a:pt x="7372" y="6364"/>
                  <a:pt x="7562" y="4820"/>
                </a:cubicBezTo>
                <a:lnTo>
                  <a:pt x="8255" y="4820"/>
                </a:lnTo>
                <a:cubicBezTo>
                  <a:pt x="8097" y="6774"/>
                  <a:pt x="6459" y="8286"/>
                  <a:pt x="4474" y="8286"/>
                </a:cubicBezTo>
                <a:cubicBezTo>
                  <a:pt x="2395" y="8286"/>
                  <a:pt x="662" y="6616"/>
                  <a:pt x="662" y="4474"/>
                </a:cubicBezTo>
                <a:cubicBezTo>
                  <a:pt x="662" y="2363"/>
                  <a:pt x="2363" y="662"/>
                  <a:pt x="4474" y="662"/>
                </a:cubicBezTo>
                <a:close/>
                <a:moveTo>
                  <a:pt x="5734" y="8822"/>
                </a:moveTo>
                <a:lnTo>
                  <a:pt x="6049" y="9767"/>
                </a:lnTo>
                <a:lnTo>
                  <a:pt x="2836" y="9767"/>
                </a:lnTo>
                <a:lnTo>
                  <a:pt x="3151" y="8822"/>
                </a:lnTo>
                <a:cubicBezTo>
                  <a:pt x="3529" y="8916"/>
                  <a:pt x="4001" y="9011"/>
                  <a:pt x="4443" y="9011"/>
                </a:cubicBezTo>
                <a:cubicBezTo>
                  <a:pt x="4884" y="9011"/>
                  <a:pt x="5356" y="8916"/>
                  <a:pt x="5734" y="8822"/>
                </a:cubicBezTo>
                <a:close/>
                <a:moveTo>
                  <a:pt x="6522" y="10428"/>
                </a:moveTo>
                <a:cubicBezTo>
                  <a:pt x="6963" y="10428"/>
                  <a:pt x="7372" y="10680"/>
                  <a:pt x="7530" y="11121"/>
                </a:cubicBezTo>
                <a:lnTo>
                  <a:pt x="1418" y="11121"/>
                </a:lnTo>
                <a:cubicBezTo>
                  <a:pt x="1576" y="10743"/>
                  <a:pt x="1922" y="10428"/>
                  <a:pt x="2395" y="10428"/>
                </a:cubicBezTo>
                <a:close/>
                <a:moveTo>
                  <a:pt x="4474" y="0"/>
                </a:moveTo>
                <a:cubicBezTo>
                  <a:pt x="1985" y="0"/>
                  <a:pt x="0" y="1985"/>
                  <a:pt x="0" y="4474"/>
                </a:cubicBezTo>
                <a:cubicBezTo>
                  <a:pt x="0" y="6238"/>
                  <a:pt x="1040" y="7813"/>
                  <a:pt x="2552" y="8538"/>
                </a:cubicBezTo>
                <a:lnTo>
                  <a:pt x="2143" y="9767"/>
                </a:lnTo>
                <a:cubicBezTo>
                  <a:pt x="1324" y="9861"/>
                  <a:pt x="693" y="10586"/>
                  <a:pt x="693" y="11499"/>
                </a:cubicBezTo>
                <a:cubicBezTo>
                  <a:pt x="693" y="11688"/>
                  <a:pt x="851" y="11846"/>
                  <a:pt x="1040" y="11846"/>
                </a:cubicBezTo>
                <a:lnTo>
                  <a:pt x="7971" y="11846"/>
                </a:lnTo>
                <a:cubicBezTo>
                  <a:pt x="8192" y="11846"/>
                  <a:pt x="8349" y="11688"/>
                  <a:pt x="8349" y="11499"/>
                </a:cubicBezTo>
                <a:cubicBezTo>
                  <a:pt x="8349" y="10617"/>
                  <a:pt x="7719" y="9924"/>
                  <a:pt x="6900" y="9767"/>
                </a:cubicBezTo>
                <a:lnTo>
                  <a:pt x="6490" y="8538"/>
                </a:lnTo>
                <a:cubicBezTo>
                  <a:pt x="7782" y="7908"/>
                  <a:pt x="8727" y="6679"/>
                  <a:pt x="8979" y="5230"/>
                </a:cubicBezTo>
                <a:lnTo>
                  <a:pt x="9137" y="5388"/>
                </a:lnTo>
                <a:cubicBezTo>
                  <a:pt x="9168" y="5419"/>
                  <a:pt x="9200" y="5451"/>
                  <a:pt x="9263" y="5451"/>
                </a:cubicBezTo>
                <a:lnTo>
                  <a:pt x="11374" y="6175"/>
                </a:lnTo>
                <a:cubicBezTo>
                  <a:pt x="11403" y="6183"/>
                  <a:pt x="11435" y="6186"/>
                  <a:pt x="11466" y="6186"/>
                </a:cubicBezTo>
                <a:cubicBezTo>
                  <a:pt x="11569" y="6186"/>
                  <a:pt x="11672" y="6145"/>
                  <a:pt x="11720" y="6049"/>
                </a:cubicBezTo>
                <a:cubicBezTo>
                  <a:pt x="11815" y="5923"/>
                  <a:pt x="11846" y="5766"/>
                  <a:pt x="11783" y="5671"/>
                </a:cubicBezTo>
                <a:lnTo>
                  <a:pt x="11153" y="4442"/>
                </a:lnTo>
                <a:lnTo>
                  <a:pt x="11783" y="3214"/>
                </a:lnTo>
                <a:cubicBezTo>
                  <a:pt x="11815" y="3151"/>
                  <a:pt x="11783" y="2993"/>
                  <a:pt x="11689" y="2899"/>
                </a:cubicBezTo>
                <a:cubicBezTo>
                  <a:pt x="11641" y="2802"/>
                  <a:pt x="11519" y="2761"/>
                  <a:pt x="11422" y="2761"/>
                </a:cubicBezTo>
                <a:cubicBezTo>
                  <a:pt x="11392" y="2761"/>
                  <a:pt x="11364" y="2765"/>
                  <a:pt x="11342" y="2773"/>
                </a:cubicBezTo>
                <a:lnTo>
                  <a:pt x="9200" y="3497"/>
                </a:lnTo>
                <a:cubicBezTo>
                  <a:pt x="9168" y="3497"/>
                  <a:pt x="9105" y="3529"/>
                  <a:pt x="9105" y="3560"/>
                </a:cubicBezTo>
                <a:lnTo>
                  <a:pt x="8916" y="3718"/>
                </a:lnTo>
                <a:cubicBezTo>
                  <a:pt x="8570" y="1607"/>
                  <a:pt x="6742" y="0"/>
                  <a:pt x="44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2683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952314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Lean and Six Sigma: Principles for Efficiency</a:t>
            </a:r>
          </a:p>
          <a:p>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66084" y="1498645"/>
            <a:ext cx="10012936" cy="4014383"/>
          </a:xfrm>
        </p:spPr>
        <p:txBody>
          <a:bodyPr/>
          <a:lstStyle/>
          <a:p>
            <a:pPr marL="0" indent="0" algn="just"/>
            <a:r>
              <a:rPr lang="en-US" b="1" dirty="0">
                <a:solidFill>
                  <a:srgbClr val="47B5C8"/>
                </a:solidFill>
              </a:rPr>
              <a:t>Lean Methodology:</a:t>
            </a:r>
            <a:r>
              <a:rPr lang="en-US" dirty="0"/>
              <a:t> Focuses on creating value for the customer by minimizing waste in business processes. The core principles include identifying waste, optimizing flow, and continuous improvement.</a:t>
            </a:r>
          </a:p>
          <a:p>
            <a:pPr marL="0" indent="0" algn="just"/>
            <a:r>
              <a:rPr lang="en-US" b="1" dirty="0">
                <a:solidFill>
                  <a:srgbClr val="47B5C8"/>
                </a:solidFill>
              </a:rPr>
              <a:t>Six Sigma: </a:t>
            </a:r>
            <a:r>
              <a:rPr lang="en-US" dirty="0"/>
              <a:t>A data-driven approach to reducing defects and improving quality. </a:t>
            </a:r>
            <a:br>
              <a:rPr lang="en-US" dirty="0"/>
            </a:br>
            <a:r>
              <a:rPr lang="en-US" dirty="0"/>
              <a:t>Six Sigma uses the DMAIC (Define, Measure, Analyze, Improve, Control) methodology to </a:t>
            </a:r>
            <a:r>
              <a:rPr lang="en-US" dirty="0" err="1"/>
              <a:t>optimise</a:t>
            </a:r>
            <a:r>
              <a:rPr lang="en-US" dirty="0"/>
              <a:t> processes.</a:t>
            </a:r>
          </a:p>
          <a:p>
            <a:pPr marL="0" indent="0" algn="just"/>
            <a:r>
              <a:rPr lang="en-US" b="1" dirty="0">
                <a:solidFill>
                  <a:srgbClr val="47B5C8"/>
                </a:solidFill>
              </a:rPr>
              <a:t>Combining Lean and Six Sigma: </a:t>
            </a:r>
            <a:r>
              <a:rPr lang="en-US" dirty="0"/>
              <a:t>Lean focuses on efficiency, while Six Sigma improves quality by reducing variability. Together, they create a framework for maximizing operational performance.</a:t>
            </a:r>
          </a:p>
          <a:p>
            <a:pPr marL="0" indent="0" algn="ctr"/>
            <a:r>
              <a:rPr lang="en-US" b="1" dirty="0">
                <a:solidFill>
                  <a:srgbClr val="086575"/>
                </a:solidFill>
              </a:rPr>
              <a:t>Be mindful. Consider … </a:t>
            </a:r>
          </a:p>
          <a:p>
            <a:pPr marL="0" indent="0" algn="ctr"/>
            <a:r>
              <a:rPr lang="en-US" dirty="0"/>
              <a:t>types of waste consist of overproduction, waiting, excess inventory, defects, unnecessary motion, over-processing, and underutilised talent.</a:t>
            </a:r>
          </a:p>
          <a:p>
            <a:pPr marL="0" indent="0" algn="just"/>
            <a:endParaRPr lang="en-US" sz="2200" dirty="0"/>
          </a:p>
        </p:txBody>
      </p:sp>
    </p:spTree>
    <p:extLst>
      <p:ext uri="{BB962C8B-B14F-4D97-AF65-F5344CB8AC3E}">
        <p14:creationId xmlns:p14="http://schemas.microsoft.com/office/powerpoint/2010/main" val="298597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Six Sigma’s DMAIC method</a:t>
            </a:r>
            <a:endParaRPr lang="en-US" dirty="0"/>
          </a:p>
        </p:txBody>
      </p:sp>
      <p:pic>
        <p:nvPicPr>
          <p:cNvPr id="97282" name="Picture 2" descr="DMAIC: What is it? What does it mean?">
            <a:extLst>
              <a:ext uri="{FF2B5EF4-FFF2-40B4-BE49-F238E27FC236}">
                <a16:creationId xmlns:a16="http://schemas.microsoft.com/office/drawing/2014/main" id="{0F4C1CBE-DB8D-165A-0645-2B33C44C7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455" y="2540242"/>
            <a:ext cx="5948412" cy="371775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4">
            <a:extLst>
              <a:ext uri="{FF2B5EF4-FFF2-40B4-BE49-F238E27FC236}">
                <a16:creationId xmlns:a16="http://schemas.microsoft.com/office/drawing/2014/main" id="{7E178A62-3DE0-37C1-ADC3-8F98B34FA9CF}"/>
              </a:ext>
            </a:extLst>
          </p:cNvPr>
          <p:cNvSpPr>
            <a:spLocks noGrp="1"/>
          </p:cNvSpPr>
          <p:nvPr>
            <p:ph type="body" sz="quarter" idx="18"/>
          </p:nvPr>
        </p:nvSpPr>
        <p:spPr>
          <a:xfrm>
            <a:off x="834006" y="1726859"/>
            <a:ext cx="9473775" cy="4014383"/>
          </a:xfrm>
        </p:spPr>
        <p:txBody>
          <a:bodyPr/>
          <a:lstStyle/>
          <a:p>
            <a:pPr marL="0" indent="0" algn="just"/>
            <a:r>
              <a:rPr lang="en-US" dirty="0"/>
              <a:t>Even if not fully applicable for small businesses, the DMAIC methodology is a highly recommended framework to meditate upon to increase efficiency.</a:t>
            </a:r>
          </a:p>
        </p:txBody>
      </p:sp>
    </p:spTree>
    <p:extLst>
      <p:ext uri="{BB962C8B-B14F-4D97-AF65-F5344CB8AC3E}">
        <p14:creationId xmlns:p14="http://schemas.microsoft.com/office/powerpoint/2010/main" val="229658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519765" y="761603"/>
            <a:ext cx="991117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Tool: Lean Process Mapping</a:t>
            </a:r>
          </a:p>
        </p:txBody>
      </p:sp>
      <p:sp>
        <p:nvSpPr>
          <p:cNvPr id="12" name="TextBox 11">
            <a:extLst>
              <a:ext uri="{FF2B5EF4-FFF2-40B4-BE49-F238E27FC236}">
                <a16:creationId xmlns:a16="http://schemas.microsoft.com/office/drawing/2014/main" id="{E218403F-3B5F-659C-0815-7391A2FF0578}"/>
              </a:ext>
            </a:extLst>
          </p:cNvPr>
          <p:cNvSpPr txBox="1"/>
          <p:nvPr/>
        </p:nvSpPr>
        <p:spPr>
          <a:xfrm>
            <a:off x="303144" y="1565257"/>
            <a:ext cx="11585712" cy="4893647"/>
          </a:xfrm>
          <a:prstGeom prst="rect">
            <a:avLst/>
          </a:prstGeom>
          <a:noFill/>
        </p:spPr>
        <p:txBody>
          <a:bodyPr wrap="square">
            <a:spAutoFit/>
          </a:bodyPr>
          <a:lstStyle/>
          <a:p>
            <a:r>
              <a:rPr lang="en-US" sz="2400" b="1" dirty="0">
                <a:solidFill>
                  <a:srgbClr val="47B5C8"/>
                </a:solidFill>
              </a:rPr>
              <a:t>Lean Process Mapping </a:t>
            </a:r>
            <a:r>
              <a:rPr lang="en-US" sz="2400" dirty="0">
                <a:solidFill>
                  <a:srgbClr val="595959"/>
                </a:solidFill>
              </a:rPr>
              <a:t>is a tool used to </a:t>
            </a:r>
            <a:r>
              <a:rPr lang="en-US" sz="2400" dirty="0" err="1">
                <a:solidFill>
                  <a:srgbClr val="595959"/>
                </a:solidFill>
              </a:rPr>
              <a:t>visualise</a:t>
            </a:r>
            <a:r>
              <a:rPr lang="en-US" sz="2400" dirty="0">
                <a:solidFill>
                  <a:srgbClr val="595959"/>
                </a:solidFill>
              </a:rPr>
              <a:t> the steps involved in a process to identify inefficiencies, bottlenecks, and areas of waste. It helps businesses streamline operations and improve workflow, considering the following steps:</a:t>
            </a:r>
          </a:p>
          <a:p>
            <a:pPr marL="800100" lvl="1" indent="-342900">
              <a:buFont typeface="Arial" panose="020B0604020202020204" pitchFamily="34" charset="0"/>
              <a:buChar char="•"/>
            </a:pPr>
            <a:r>
              <a:rPr lang="en-US" sz="2400" dirty="0">
                <a:solidFill>
                  <a:srgbClr val="595959"/>
                </a:solidFill>
              </a:rPr>
              <a:t>Identify the process to be mapped.</a:t>
            </a:r>
          </a:p>
          <a:p>
            <a:pPr marL="800100" lvl="1" indent="-342900">
              <a:buFont typeface="Arial" panose="020B0604020202020204" pitchFamily="34" charset="0"/>
              <a:buChar char="•"/>
            </a:pPr>
            <a:r>
              <a:rPr lang="en-US" sz="2400" dirty="0">
                <a:solidFill>
                  <a:srgbClr val="595959"/>
                </a:solidFill>
              </a:rPr>
              <a:t>Break down each step in the process.</a:t>
            </a:r>
          </a:p>
          <a:p>
            <a:pPr marL="800100" lvl="1" indent="-342900">
              <a:buFont typeface="Arial" panose="020B0604020202020204" pitchFamily="34" charset="0"/>
              <a:buChar char="•"/>
            </a:pPr>
            <a:r>
              <a:rPr lang="en-US" sz="2400" dirty="0" err="1">
                <a:solidFill>
                  <a:srgbClr val="595959"/>
                </a:solidFill>
              </a:rPr>
              <a:t>Categorise</a:t>
            </a:r>
            <a:r>
              <a:rPr lang="en-US" sz="2400" dirty="0">
                <a:solidFill>
                  <a:srgbClr val="595959"/>
                </a:solidFill>
              </a:rPr>
              <a:t> each step as value-adding or non-value-adding.</a:t>
            </a:r>
          </a:p>
          <a:p>
            <a:pPr marL="800100" lvl="1" indent="-342900">
              <a:buFont typeface="Arial" panose="020B0604020202020204" pitchFamily="34" charset="0"/>
              <a:buChar char="•"/>
            </a:pPr>
            <a:r>
              <a:rPr lang="en-US" sz="2400" dirty="0">
                <a:solidFill>
                  <a:srgbClr val="595959"/>
                </a:solidFill>
              </a:rPr>
              <a:t>Identify inefficiencies (e.g., delays, redundancies).</a:t>
            </a:r>
          </a:p>
          <a:p>
            <a:pPr marL="800100" lvl="1" indent="-342900">
              <a:buFont typeface="Arial" panose="020B0604020202020204" pitchFamily="34" charset="0"/>
              <a:buChar char="•"/>
            </a:pPr>
            <a:r>
              <a:rPr lang="en-US" sz="2400" dirty="0">
                <a:solidFill>
                  <a:srgbClr val="595959"/>
                </a:solidFill>
              </a:rPr>
              <a:t>Redesign the process to eliminate waste and </a:t>
            </a:r>
            <a:r>
              <a:rPr lang="en-US" sz="2400" dirty="0" err="1">
                <a:solidFill>
                  <a:srgbClr val="595959"/>
                </a:solidFill>
              </a:rPr>
              <a:t>optimise</a:t>
            </a:r>
            <a:r>
              <a:rPr lang="en-US" sz="2400" dirty="0">
                <a:solidFill>
                  <a:srgbClr val="595959"/>
                </a:solidFill>
              </a:rPr>
              <a:t> flow.</a:t>
            </a:r>
            <a:br>
              <a:rPr lang="en-US" sz="2400" dirty="0">
                <a:solidFill>
                  <a:srgbClr val="595959"/>
                </a:solidFill>
              </a:rPr>
            </a:br>
            <a:endParaRPr lang="en-US" sz="2400" dirty="0">
              <a:solidFill>
                <a:srgbClr val="595959"/>
              </a:solidFill>
            </a:endParaRPr>
          </a:p>
          <a:p>
            <a:r>
              <a:rPr lang="en-US" sz="2400" b="1" dirty="0">
                <a:solidFill>
                  <a:srgbClr val="086575"/>
                </a:solidFill>
              </a:rPr>
              <a:t>Benefits: </a:t>
            </a:r>
            <a:r>
              <a:rPr lang="en-US" sz="2400" dirty="0">
                <a:solidFill>
                  <a:srgbClr val="595959"/>
                </a:solidFill>
              </a:rPr>
              <a:t>Provides a clear view of where improvements can be made, promotes better team communication, and creates a foundation for continuous improvement.</a:t>
            </a:r>
            <a:br>
              <a:rPr lang="en-US" sz="2400" dirty="0">
                <a:solidFill>
                  <a:srgbClr val="595959"/>
                </a:solidFill>
              </a:rPr>
            </a:br>
            <a:br>
              <a:rPr lang="en-US" sz="2400" dirty="0">
                <a:solidFill>
                  <a:srgbClr val="595959"/>
                </a:solidFill>
              </a:rPr>
            </a:br>
            <a:r>
              <a:rPr lang="en-US" sz="2400" dirty="0">
                <a:solidFill>
                  <a:srgbClr val="595959"/>
                </a:solidFill>
              </a:rPr>
              <a:t>Visual or tabular formats can be used. Please see example on the next slide.</a:t>
            </a:r>
          </a:p>
        </p:txBody>
      </p:sp>
    </p:spTree>
    <p:extLst>
      <p:ext uri="{BB962C8B-B14F-4D97-AF65-F5344CB8AC3E}">
        <p14:creationId xmlns:p14="http://schemas.microsoft.com/office/powerpoint/2010/main" val="245990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78504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404261" y="761603"/>
            <a:ext cx="1002667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Example: Lean Process Mapping (1)</a:t>
            </a:r>
          </a:p>
        </p:txBody>
      </p:sp>
      <p:graphicFrame>
        <p:nvGraphicFramePr>
          <p:cNvPr id="6" name="Table 5">
            <a:extLst>
              <a:ext uri="{FF2B5EF4-FFF2-40B4-BE49-F238E27FC236}">
                <a16:creationId xmlns:a16="http://schemas.microsoft.com/office/drawing/2014/main" id="{4038C209-329E-AB48-36D0-8E93215D1630}"/>
              </a:ext>
            </a:extLst>
          </p:cNvPr>
          <p:cNvGraphicFramePr>
            <a:graphicFrameLocks noGrp="1"/>
          </p:cNvGraphicFramePr>
          <p:nvPr>
            <p:extLst>
              <p:ext uri="{D42A27DB-BD31-4B8C-83A1-F6EECF244321}">
                <p14:modId xmlns:p14="http://schemas.microsoft.com/office/powerpoint/2010/main" val="2885225155"/>
              </p:ext>
            </p:extLst>
          </p:nvPr>
        </p:nvGraphicFramePr>
        <p:xfrm>
          <a:off x="404261" y="1821752"/>
          <a:ext cx="11126803" cy="4328296"/>
        </p:xfrm>
        <a:graphic>
          <a:graphicData uri="http://schemas.openxmlformats.org/drawingml/2006/table">
            <a:tbl>
              <a:tblPr>
                <a:tableStyleId>{5DA37D80-6434-44D0-A028-1B22A696006F}</a:tableStyleId>
              </a:tblPr>
              <a:tblGrid>
                <a:gridCol w="693019">
                  <a:extLst>
                    <a:ext uri="{9D8B030D-6E8A-4147-A177-3AD203B41FA5}">
                      <a16:colId xmlns:a16="http://schemas.microsoft.com/office/drawing/2014/main" val="1347464518"/>
                    </a:ext>
                  </a:extLst>
                </a:gridCol>
                <a:gridCol w="1177569">
                  <a:extLst>
                    <a:ext uri="{9D8B030D-6E8A-4147-A177-3AD203B41FA5}">
                      <a16:colId xmlns:a16="http://schemas.microsoft.com/office/drawing/2014/main" val="4160463022"/>
                    </a:ext>
                  </a:extLst>
                </a:gridCol>
                <a:gridCol w="780585">
                  <a:extLst>
                    <a:ext uri="{9D8B030D-6E8A-4147-A177-3AD203B41FA5}">
                      <a16:colId xmlns:a16="http://schemas.microsoft.com/office/drawing/2014/main" val="703508634"/>
                    </a:ext>
                  </a:extLst>
                </a:gridCol>
                <a:gridCol w="1628078">
                  <a:extLst>
                    <a:ext uri="{9D8B030D-6E8A-4147-A177-3AD203B41FA5}">
                      <a16:colId xmlns:a16="http://schemas.microsoft.com/office/drawing/2014/main" val="2920212601"/>
                    </a:ext>
                  </a:extLst>
                </a:gridCol>
                <a:gridCol w="1215483">
                  <a:extLst>
                    <a:ext uri="{9D8B030D-6E8A-4147-A177-3AD203B41FA5}">
                      <a16:colId xmlns:a16="http://schemas.microsoft.com/office/drawing/2014/main" val="158647393"/>
                    </a:ext>
                  </a:extLst>
                </a:gridCol>
                <a:gridCol w="1382751">
                  <a:extLst>
                    <a:ext uri="{9D8B030D-6E8A-4147-A177-3AD203B41FA5}">
                      <a16:colId xmlns:a16="http://schemas.microsoft.com/office/drawing/2014/main" val="494405636"/>
                    </a:ext>
                  </a:extLst>
                </a:gridCol>
                <a:gridCol w="2391643">
                  <a:extLst>
                    <a:ext uri="{9D8B030D-6E8A-4147-A177-3AD203B41FA5}">
                      <a16:colId xmlns:a16="http://schemas.microsoft.com/office/drawing/2014/main" val="3949836754"/>
                    </a:ext>
                  </a:extLst>
                </a:gridCol>
                <a:gridCol w="1857675">
                  <a:extLst>
                    <a:ext uri="{9D8B030D-6E8A-4147-A177-3AD203B41FA5}">
                      <a16:colId xmlns:a16="http://schemas.microsoft.com/office/drawing/2014/main" val="3544435766"/>
                    </a:ext>
                  </a:extLst>
                </a:gridCol>
              </a:tblGrid>
              <a:tr h="487444">
                <a:tc>
                  <a:txBody>
                    <a:bodyPr/>
                    <a:lstStyle/>
                    <a:p>
                      <a:pPr algn="l" rtl="0" fontAlgn="t">
                        <a:spcBef>
                          <a:spcPts val="1200"/>
                        </a:spcBef>
                        <a:spcAft>
                          <a:spcPts val="1200"/>
                        </a:spcAft>
                      </a:pPr>
                      <a:r>
                        <a:rPr lang="en-US" sz="1400" b="1" i="1" u="none" strike="noStrike" dirty="0">
                          <a:solidFill>
                            <a:schemeClr val="bg1"/>
                          </a:solidFill>
                          <a:effectLst/>
                        </a:rPr>
                        <a:t>Process / Step</a:t>
                      </a:r>
                      <a:endParaRPr lang="en-US" sz="1400" i="1"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800" b="1" u="none" strike="noStrike" dirty="0">
                          <a:solidFill>
                            <a:schemeClr val="bg1"/>
                          </a:solidFill>
                          <a:effectLst/>
                        </a:rPr>
                        <a:t>Step Description</a:t>
                      </a:r>
                      <a:endParaRPr lang="en-US" sz="18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800" b="1" u="none" strike="noStrike" dirty="0">
                          <a:solidFill>
                            <a:schemeClr val="bg1"/>
                          </a:solidFill>
                          <a:effectLst/>
                        </a:rPr>
                        <a:t>Time (mins)</a:t>
                      </a:r>
                      <a:endParaRPr lang="en-US" sz="18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800" b="1" u="none" strike="noStrike" dirty="0">
                          <a:solidFill>
                            <a:schemeClr val="bg1"/>
                          </a:solidFill>
                          <a:effectLst/>
                        </a:rPr>
                        <a:t>Responsible Person /Team</a:t>
                      </a:r>
                      <a:endParaRPr lang="en-US" sz="18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800" b="1" u="none" strike="noStrike" dirty="0">
                          <a:solidFill>
                            <a:schemeClr val="bg1"/>
                          </a:solidFill>
                          <a:effectLst/>
                        </a:rPr>
                        <a:t>Waste Identified?</a:t>
                      </a:r>
                      <a:endParaRPr lang="en-US" sz="18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800" b="1" u="none" strike="noStrike" dirty="0">
                          <a:solidFill>
                            <a:schemeClr val="bg1"/>
                          </a:solidFill>
                          <a:effectLst/>
                        </a:rPr>
                        <a:t>Type of Waste</a:t>
                      </a:r>
                      <a:endParaRPr lang="en-US" sz="18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800" b="1" u="none" strike="noStrike" dirty="0">
                          <a:solidFill>
                            <a:schemeClr val="bg1"/>
                          </a:solidFill>
                          <a:effectLst/>
                        </a:rPr>
                        <a:t>Suggested Improvement</a:t>
                      </a:r>
                      <a:endParaRPr lang="en-US" sz="18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800" b="1" u="none" strike="noStrike" dirty="0">
                          <a:solidFill>
                            <a:schemeClr val="bg1"/>
                          </a:solidFill>
                          <a:effectLst/>
                        </a:rPr>
                        <a:t>Status of Improvement</a:t>
                      </a:r>
                      <a:endParaRPr lang="en-US" sz="1800" dirty="0">
                        <a:solidFill>
                          <a:schemeClr val="bg1"/>
                        </a:solidFill>
                        <a:effectLst/>
                        <a:latin typeface="+mn-lt"/>
                      </a:endParaRPr>
                    </a:p>
                  </a:txBody>
                  <a:tcPr marL="34844" marR="34844" marT="34844" marB="34844">
                    <a:solidFill>
                      <a:schemeClr val="tx1"/>
                    </a:solidFill>
                  </a:tcPr>
                </a:tc>
                <a:extLst>
                  <a:ext uri="{0D108BD9-81ED-4DB2-BD59-A6C34878D82A}">
                    <a16:rowId xmlns:a16="http://schemas.microsoft.com/office/drawing/2014/main" val="3080095817"/>
                  </a:ext>
                </a:extLst>
              </a:tr>
              <a:tr h="340916">
                <a:tc>
                  <a:txBody>
                    <a:bodyPr/>
                    <a:lstStyle/>
                    <a:p>
                      <a:pPr rtl="0" fontAlgn="t">
                        <a:spcBef>
                          <a:spcPts val="1200"/>
                        </a:spcBef>
                        <a:spcAft>
                          <a:spcPts val="1200"/>
                        </a:spcAft>
                      </a:pPr>
                      <a:r>
                        <a:rPr lang="en-US" sz="1400" b="0" i="1" u="none" strike="noStrike" dirty="0">
                          <a:solidFill>
                            <a:srgbClr val="000000"/>
                          </a:solidFill>
                          <a:effectLst/>
                        </a:rPr>
                        <a:t>Step 1</a:t>
                      </a:r>
                      <a:endParaRPr lang="en-US" sz="1400" i="1"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Receive Order</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5</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Sales Team</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Yes</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Waiting</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Automate order capture with CRM</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In Progress</a:t>
                      </a:r>
                      <a:endParaRPr lang="en-US" sz="1800" dirty="0">
                        <a:effectLst/>
                        <a:latin typeface="+mn-lt"/>
                      </a:endParaRPr>
                    </a:p>
                  </a:txBody>
                  <a:tcPr marL="34844" marR="34844" marT="34844" marB="34844"/>
                </a:tc>
                <a:extLst>
                  <a:ext uri="{0D108BD9-81ED-4DB2-BD59-A6C34878D82A}">
                    <a16:rowId xmlns:a16="http://schemas.microsoft.com/office/drawing/2014/main" val="552081804"/>
                  </a:ext>
                </a:extLst>
              </a:tr>
              <a:tr h="340916">
                <a:tc>
                  <a:txBody>
                    <a:bodyPr/>
                    <a:lstStyle/>
                    <a:p>
                      <a:pPr rtl="0" fontAlgn="t">
                        <a:spcBef>
                          <a:spcPts val="1200"/>
                        </a:spcBef>
                        <a:spcAft>
                          <a:spcPts val="1200"/>
                        </a:spcAft>
                      </a:pPr>
                      <a:r>
                        <a:rPr lang="en-US" sz="1400" b="0" i="1" u="none" strike="noStrike" dirty="0">
                          <a:solidFill>
                            <a:srgbClr val="000000"/>
                          </a:solidFill>
                          <a:effectLst/>
                        </a:rPr>
                        <a:t>Step 2</a:t>
                      </a:r>
                      <a:endParaRPr lang="en-US" sz="1400" i="1"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Process Payment</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3</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Finance Team</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No</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N/A</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None</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N/A</a:t>
                      </a:r>
                      <a:endParaRPr lang="en-US" sz="1800">
                        <a:effectLst/>
                        <a:latin typeface="+mn-lt"/>
                      </a:endParaRPr>
                    </a:p>
                  </a:txBody>
                  <a:tcPr marL="34844" marR="34844" marT="34844" marB="34844"/>
                </a:tc>
                <a:extLst>
                  <a:ext uri="{0D108BD9-81ED-4DB2-BD59-A6C34878D82A}">
                    <a16:rowId xmlns:a16="http://schemas.microsoft.com/office/drawing/2014/main" val="880882435"/>
                  </a:ext>
                </a:extLst>
              </a:tr>
              <a:tr h="487444">
                <a:tc>
                  <a:txBody>
                    <a:bodyPr/>
                    <a:lstStyle/>
                    <a:p>
                      <a:pPr rtl="0" fontAlgn="t">
                        <a:spcBef>
                          <a:spcPts val="1200"/>
                        </a:spcBef>
                        <a:spcAft>
                          <a:spcPts val="1200"/>
                        </a:spcAft>
                      </a:pPr>
                      <a:r>
                        <a:rPr lang="en-US" sz="1400" b="0" i="1" u="none" strike="noStrike" dirty="0">
                          <a:solidFill>
                            <a:srgbClr val="000000"/>
                          </a:solidFill>
                          <a:effectLst/>
                        </a:rPr>
                        <a:t>Step 3</a:t>
                      </a:r>
                      <a:endParaRPr lang="en-US" sz="1400" i="1"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Check Inventory</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10</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Warehouse</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Yes</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Overprocessing</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Integrate inventory with order system</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Completed</a:t>
                      </a:r>
                      <a:endParaRPr lang="en-US" sz="1800">
                        <a:effectLst/>
                        <a:latin typeface="+mn-lt"/>
                      </a:endParaRPr>
                    </a:p>
                  </a:txBody>
                  <a:tcPr marL="34844" marR="34844" marT="34844" marB="34844"/>
                </a:tc>
                <a:extLst>
                  <a:ext uri="{0D108BD9-81ED-4DB2-BD59-A6C34878D82A}">
                    <a16:rowId xmlns:a16="http://schemas.microsoft.com/office/drawing/2014/main" val="1868914171"/>
                  </a:ext>
                </a:extLst>
              </a:tr>
              <a:tr h="340916">
                <a:tc>
                  <a:txBody>
                    <a:bodyPr/>
                    <a:lstStyle/>
                    <a:p>
                      <a:pPr rtl="0" fontAlgn="t">
                        <a:spcBef>
                          <a:spcPts val="1200"/>
                        </a:spcBef>
                        <a:spcAft>
                          <a:spcPts val="1200"/>
                        </a:spcAft>
                      </a:pPr>
                      <a:r>
                        <a:rPr lang="en-US" sz="1400" b="0" i="1" u="none" strike="noStrike" dirty="0">
                          <a:solidFill>
                            <a:srgbClr val="000000"/>
                          </a:solidFill>
                          <a:effectLst/>
                        </a:rPr>
                        <a:t>Step 4</a:t>
                      </a:r>
                      <a:endParaRPr lang="en-US" sz="1400" i="1"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Pack Product</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15</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Fulfillment Team</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No</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N/A</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Standardise</a:t>
                      </a:r>
                      <a:r>
                        <a:rPr lang="en-US" sz="1800" b="0" u="none" strike="noStrike" dirty="0">
                          <a:solidFill>
                            <a:srgbClr val="000000"/>
                          </a:solidFill>
                          <a:effectLst/>
                        </a:rPr>
                        <a:t> packaging size</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Planned</a:t>
                      </a:r>
                      <a:endParaRPr lang="en-US" sz="1800">
                        <a:effectLst/>
                        <a:latin typeface="+mn-lt"/>
                      </a:endParaRPr>
                    </a:p>
                  </a:txBody>
                  <a:tcPr marL="34844" marR="34844" marT="34844" marB="34844"/>
                </a:tc>
                <a:extLst>
                  <a:ext uri="{0D108BD9-81ED-4DB2-BD59-A6C34878D82A}">
                    <a16:rowId xmlns:a16="http://schemas.microsoft.com/office/drawing/2014/main" val="519181489"/>
                  </a:ext>
                </a:extLst>
              </a:tr>
              <a:tr h="340916">
                <a:tc>
                  <a:txBody>
                    <a:bodyPr/>
                    <a:lstStyle/>
                    <a:p>
                      <a:pPr rtl="0" fontAlgn="t">
                        <a:spcBef>
                          <a:spcPts val="1200"/>
                        </a:spcBef>
                        <a:spcAft>
                          <a:spcPts val="1200"/>
                        </a:spcAft>
                      </a:pPr>
                      <a:r>
                        <a:rPr lang="en-US" sz="1400" b="0" i="1" u="none" strike="noStrike" dirty="0">
                          <a:solidFill>
                            <a:srgbClr val="000000"/>
                          </a:solidFill>
                          <a:effectLst/>
                        </a:rPr>
                        <a:t>Step 5</a:t>
                      </a:r>
                      <a:endParaRPr lang="en-US" sz="1400" i="1"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Ship Product</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20</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Shipping Team</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Yes</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Waiting</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Partner with faster shipping provider</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Pending</a:t>
                      </a:r>
                      <a:endParaRPr lang="en-US" sz="1800">
                        <a:effectLst/>
                        <a:latin typeface="+mn-lt"/>
                      </a:endParaRPr>
                    </a:p>
                  </a:txBody>
                  <a:tcPr marL="34844" marR="34844" marT="34844" marB="34844"/>
                </a:tc>
                <a:extLst>
                  <a:ext uri="{0D108BD9-81ED-4DB2-BD59-A6C34878D82A}">
                    <a16:rowId xmlns:a16="http://schemas.microsoft.com/office/drawing/2014/main" val="1963251217"/>
                  </a:ext>
                </a:extLst>
              </a:tr>
              <a:tr h="340916">
                <a:tc>
                  <a:txBody>
                    <a:bodyPr/>
                    <a:lstStyle/>
                    <a:p>
                      <a:pPr rtl="0" fontAlgn="t">
                        <a:spcBef>
                          <a:spcPts val="1200"/>
                        </a:spcBef>
                        <a:spcAft>
                          <a:spcPts val="1200"/>
                        </a:spcAft>
                      </a:pPr>
                      <a:r>
                        <a:rPr lang="en-US" sz="1400" b="0" i="1" u="none" strike="noStrike" dirty="0">
                          <a:solidFill>
                            <a:srgbClr val="000000"/>
                          </a:solidFill>
                          <a:effectLst/>
                        </a:rPr>
                        <a:t>Step 6</a:t>
                      </a:r>
                      <a:endParaRPr lang="en-US" sz="1400" i="1"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Confirm Delivery</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2</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Sales Team</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No</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N/A</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Automate confirmation email</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Completed</a:t>
                      </a:r>
                      <a:endParaRPr lang="en-US" sz="1800" dirty="0">
                        <a:effectLst/>
                        <a:latin typeface="+mn-lt"/>
                      </a:endParaRPr>
                    </a:p>
                  </a:txBody>
                  <a:tcPr marL="34844" marR="34844" marT="34844" marB="34844"/>
                </a:tc>
                <a:extLst>
                  <a:ext uri="{0D108BD9-81ED-4DB2-BD59-A6C34878D82A}">
                    <a16:rowId xmlns:a16="http://schemas.microsoft.com/office/drawing/2014/main" val="1094552444"/>
                  </a:ext>
                </a:extLst>
              </a:tr>
            </a:tbl>
          </a:graphicData>
        </a:graphic>
      </p:graphicFrame>
      <p:sp>
        <p:nvSpPr>
          <p:cNvPr id="3" name="Rectangle 1">
            <a:extLst>
              <a:ext uri="{FF2B5EF4-FFF2-40B4-BE49-F238E27FC236}">
                <a16:creationId xmlns:a16="http://schemas.microsoft.com/office/drawing/2014/main" id="{33831F3F-BFA7-B3CC-0568-18064FEC3A0B}"/>
              </a:ext>
            </a:extLst>
          </p:cNvPr>
          <p:cNvSpPr>
            <a:spLocks noChangeArrowheads="1"/>
          </p:cNvSpPr>
          <p:nvPr/>
        </p:nvSpPr>
        <p:spPr bwMode="auto">
          <a:xfrm>
            <a:off x="3736557" y="1153101"/>
            <a:ext cx="7889587"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r" defTabSz="914400" rtl="0" eaLnBrk="0" fontAlgn="base" latinLnBrk="0" hangingPunct="0">
              <a:lnSpc>
                <a:spcPct val="100000"/>
              </a:lnSpc>
              <a:spcBef>
                <a:spcPct val="0"/>
              </a:spcBef>
              <a:spcAft>
                <a:spcPct val="0"/>
              </a:spcAft>
              <a:buClrTx/>
              <a:buSzTx/>
              <a:tabLst/>
            </a:pPr>
            <a:endParaRPr lang="en-US" altLang="en-US" b="1" i="1" dirty="0">
              <a:solidFill>
                <a:srgbClr val="333333"/>
              </a:solidFill>
            </a:endParaRPr>
          </a:p>
          <a:p>
            <a:pPr marR="0" lvl="0" algn="r" defTabSz="914400" rtl="0" eaLnBrk="0" fontAlgn="base" latinLnBrk="0" hangingPunct="0">
              <a:lnSpc>
                <a:spcPct val="100000"/>
              </a:lnSpc>
              <a:spcBef>
                <a:spcPct val="0"/>
              </a:spcBef>
              <a:spcAft>
                <a:spcPct val="0"/>
              </a:spcAft>
              <a:buClrTx/>
              <a:buSzTx/>
              <a:tabLst/>
            </a:pPr>
            <a:r>
              <a:rPr kumimoji="0" lang="en-US" altLang="en-US" sz="2000" b="1" i="1" u="none" strike="noStrike" cap="none" normalizeH="0" baseline="0" dirty="0">
                <a:ln>
                  <a:noFill/>
                </a:ln>
                <a:solidFill>
                  <a:srgbClr val="F2A72C"/>
                </a:solidFill>
                <a:effectLst/>
              </a:rPr>
              <a:t>Explanations on the next page</a:t>
            </a:r>
          </a:p>
        </p:txBody>
      </p:sp>
    </p:spTree>
    <p:extLst>
      <p:ext uri="{BB962C8B-B14F-4D97-AF65-F5344CB8AC3E}">
        <p14:creationId xmlns:p14="http://schemas.microsoft.com/office/powerpoint/2010/main" val="3114958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139853"/>
            <a:ext cx="78504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404261" y="301456"/>
            <a:ext cx="1002667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Example: Lean Process Mapping (2)</a:t>
            </a:r>
          </a:p>
        </p:txBody>
      </p:sp>
      <p:sp>
        <p:nvSpPr>
          <p:cNvPr id="3" name="Rectangle 1">
            <a:extLst>
              <a:ext uri="{FF2B5EF4-FFF2-40B4-BE49-F238E27FC236}">
                <a16:creationId xmlns:a16="http://schemas.microsoft.com/office/drawing/2014/main" id="{33831F3F-BFA7-B3CC-0568-18064FEC3A0B}"/>
              </a:ext>
            </a:extLst>
          </p:cNvPr>
          <p:cNvSpPr>
            <a:spLocks noChangeArrowheads="1"/>
          </p:cNvSpPr>
          <p:nvPr/>
        </p:nvSpPr>
        <p:spPr bwMode="auto">
          <a:xfrm>
            <a:off x="159283" y="1346572"/>
            <a:ext cx="7562972"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595959"/>
                </a:solidFill>
                <a:effectLst/>
              </a:rPr>
              <a:t>Process Step</a:t>
            </a:r>
            <a:r>
              <a:rPr kumimoji="0" lang="en-US" altLang="en-US" sz="2400" b="0" i="0" u="none" strike="noStrike" cap="none" normalizeH="0" baseline="0" dirty="0">
                <a:ln>
                  <a:noFill/>
                </a:ln>
                <a:solidFill>
                  <a:srgbClr val="595959"/>
                </a:solidFill>
                <a:effectLst/>
              </a:rPr>
              <a:t>: The specific step or activity in the workflow being analyzed (e.g., "Receive Order," "Ship Product").</a:t>
            </a:r>
          </a:p>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595959"/>
                </a:solidFill>
                <a:effectLst/>
              </a:rPr>
              <a:t>Step Description</a:t>
            </a:r>
            <a:r>
              <a:rPr kumimoji="0" lang="en-US" altLang="en-US" sz="2400" b="0" i="0" u="none" strike="noStrike" cap="none" normalizeH="0" baseline="0" dirty="0">
                <a:ln>
                  <a:noFill/>
                </a:ln>
                <a:solidFill>
                  <a:srgbClr val="595959"/>
                </a:solidFill>
                <a:effectLst/>
              </a:rPr>
              <a:t>: A short explanation of what happens during that process step.</a:t>
            </a:r>
          </a:p>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595959"/>
                </a:solidFill>
                <a:effectLst/>
              </a:rPr>
              <a:t>Time (mins)</a:t>
            </a:r>
            <a:r>
              <a:rPr kumimoji="0" lang="en-US" altLang="en-US" sz="2400" b="0" i="0" u="none" strike="noStrike" cap="none" normalizeH="0" baseline="0" dirty="0">
                <a:ln>
                  <a:noFill/>
                </a:ln>
                <a:solidFill>
                  <a:srgbClr val="595959"/>
                </a:solidFill>
                <a:effectLst/>
              </a:rPr>
              <a:t>: The time it takes to complete that process step, measured in minutes (or relevant time unit).</a:t>
            </a:r>
          </a:p>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595959"/>
                </a:solidFill>
                <a:effectLst/>
              </a:rPr>
              <a:t>Responsible Person/Team</a:t>
            </a:r>
            <a:r>
              <a:rPr kumimoji="0" lang="en-US" altLang="en-US" sz="2400" b="0" i="0" u="none" strike="noStrike" cap="none" normalizeH="0" baseline="0" dirty="0">
                <a:ln>
                  <a:noFill/>
                </a:ln>
                <a:solidFill>
                  <a:srgbClr val="595959"/>
                </a:solidFill>
                <a:effectLst/>
              </a:rPr>
              <a:t>: The individual or team accountable for executing the step (e.g., Sales Team, Fulfillment Team).</a:t>
            </a:r>
          </a:p>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595959"/>
                </a:solidFill>
                <a:effectLst/>
              </a:rPr>
              <a:t>Waste Identified (Y/N)</a:t>
            </a:r>
            <a:r>
              <a:rPr kumimoji="0" lang="en-US" altLang="en-US" sz="2400" b="0" i="0" u="none" strike="noStrike" cap="none" normalizeH="0" baseline="0" dirty="0">
                <a:ln>
                  <a:noFill/>
                </a:ln>
                <a:solidFill>
                  <a:srgbClr val="595959"/>
                </a:solidFill>
                <a:effectLst/>
              </a:rPr>
              <a:t>: Indicates whether waste (inefficiency) is present in this step. Answer with "Yes" or "No."</a:t>
            </a:r>
          </a:p>
        </p:txBody>
      </p:sp>
      <p:pic>
        <p:nvPicPr>
          <p:cNvPr id="6" name="Picture 5" descr="A wall covered with sticky notes.">
            <a:extLst>
              <a:ext uri="{FF2B5EF4-FFF2-40B4-BE49-F238E27FC236}">
                <a16:creationId xmlns:a16="http://schemas.microsoft.com/office/drawing/2014/main" id="{DF33A906-2E50-104D-70E0-07D5A5F1A9DC}"/>
              </a:ext>
            </a:extLst>
          </p:cNvPr>
          <p:cNvPicPr>
            <a:picLocks noChangeAspect="1"/>
          </p:cNvPicPr>
          <p:nvPr/>
        </p:nvPicPr>
        <p:blipFill>
          <a:blip r:embed="rId2"/>
          <a:stretch>
            <a:fillRect/>
          </a:stretch>
        </p:blipFill>
        <p:spPr>
          <a:xfrm>
            <a:off x="7816414" y="2187423"/>
            <a:ext cx="4289310" cy="2655948"/>
          </a:xfrm>
          <a:prstGeom prst="rect">
            <a:avLst/>
          </a:prstGeom>
        </p:spPr>
      </p:pic>
    </p:spTree>
    <p:extLst>
      <p:ext uri="{BB962C8B-B14F-4D97-AF65-F5344CB8AC3E}">
        <p14:creationId xmlns:p14="http://schemas.microsoft.com/office/powerpoint/2010/main" val="3888432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E232-8264-05AB-EC43-CD6791D5228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E375F8C-E454-A4F5-C123-AEC72733A60E}"/>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0476DA29-B30E-6689-2005-283F5E096D50}"/>
              </a:ext>
            </a:extLst>
          </p:cNvPr>
          <p:cNvSpPr/>
          <p:nvPr/>
        </p:nvSpPr>
        <p:spPr>
          <a:xfrm>
            <a:off x="-1" y="139853"/>
            <a:ext cx="78504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B4010775-70F1-DF86-EA48-09D3B9AEEC12}"/>
              </a:ext>
            </a:extLst>
          </p:cNvPr>
          <p:cNvSpPr txBox="1">
            <a:spLocks/>
          </p:cNvSpPr>
          <p:nvPr/>
        </p:nvSpPr>
        <p:spPr>
          <a:xfrm>
            <a:off x="404261" y="301456"/>
            <a:ext cx="1002667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Example: Lean Process Mapping (3)</a:t>
            </a:r>
          </a:p>
        </p:txBody>
      </p:sp>
      <p:sp>
        <p:nvSpPr>
          <p:cNvPr id="3" name="Rectangle 1">
            <a:extLst>
              <a:ext uri="{FF2B5EF4-FFF2-40B4-BE49-F238E27FC236}">
                <a16:creationId xmlns:a16="http://schemas.microsoft.com/office/drawing/2014/main" id="{A88E3ECB-FA1B-C01A-E676-CA4FF04F0D60}"/>
              </a:ext>
            </a:extLst>
          </p:cNvPr>
          <p:cNvSpPr>
            <a:spLocks noChangeArrowheads="1"/>
          </p:cNvSpPr>
          <p:nvPr/>
        </p:nvSpPr>
        <p:spPr bwMode="auto">
          <a:xfrm>
            <a:off x="143742" y="1360156"/>
            <a:ext cx="7562972"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595959"/>
                </a:solidFill>
                <a:effectLst/>
              </a:rPr>
              <a:t>Type of Waste</a:t>
            </a:r>
            <a:r>
              <a:rPr kumimoji="0" lang="en-US" altLang="en-US" sz="2400" b="0" i="0" u="none" strike="noStrike" cap="none" normalizeH="0" baseline="0" dirty="0">
                <a:ln>
                  <a:noFill/>
                </a:ln>
                <a:solidFill>
                  <a:srgbClr val="595959"/>
                </a:solidFill>
                <a:effectLst/>
              </a:rPr>
              <a:t>: If waste is identified, specify the type (e.g., Waiting, Overproduction, Motion, Defects).</a:t>
            </a:r>
          </a:p>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595959"/>
                </a:solidFill>
                <a:effectLst/>
              </a:rPr>
              <a:t>Suggested Improvement</a:t>
            </a:r>
            <a:r>
              <a:rPr kumimoji="0" lang="en-US" altLang="en-US" sz="2400" b="0" i="0" u="none" strike="noStrike" cap="none" normalizeH="0" baseline="0" dirty="0">
                <a:ln>
                  <a:noFill/>
                </a:ln>
                <a:solidFill>
                  <a:srgbClr val="595959"/>
                </a:solidFill>
                <a:effectLst/>
              </a:rPr>
              <a:t>: Propose actions to reduce waste or improve efficiency in the process step.</a:t>
            </a:r>
          </a:p>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595959"/>
                </a:solidFill>
                <a:effectLst/>
              </a:rPr>
              <a:t>Status of Improvement</a:t>
            </a:r>
            <a:r>
              <a:rPr kumimoji="0" lang="en-US" altLang="en-US" sz="2400" b="0" i="0" u="none" strike="noStrike" cap="none" normalizeH="0" baseline="0" dirty="0">
                <a:ln>
                  <a:noFill/>
                </a:ln>
                <a:solidFill>
                  <a:srgbClr val="595959"/>
                </a:solidFill>
                <a:effectLst/>
              </a:rPr>
              <a:t>: The current status of implementing the improvement (e.g., "Completed," "In Progress," "Planned")</a:t>
            </a:r>
          </a:p>
          <a:p>
            <a:pPr marR="0" lvl="0" algn="l" defTabSz="914400" rtl="0" eaLnBrk="0" fontAlgn="base" latinLnBrk="0" hangingPunct="0">
              <a:lnSpc>
                <a:spcPct val="100000"/>
              </a:lnSpc>
              <a:spcBef>
                <a:spcPts val="600"/>
              </a:spcBef>
              <a:spcAft>
                <a:spcPct val="0"/>
              </a:spcAft>
              <a:buClrTx/>
              <a:buSzTx/>
              <a:tabLst/>
            </a:pPr>
            <a:endParaRPr lang="en-US" altLang="en-US" sz="2400" b="1" i="1" dirty="0">
              <a:solidFill>
                <a:srgbClr val="595959"/>
              </a:solidFill>
            </a:endParaRPr>
          </a:p>
          <a:p>
            <a:pPr marR="0" lvl="0" algn="r" defTabSz="914400" rtl="0" eaLnBrk="0" fontAlgn="base" latinLnBrk="0" hangingPunct="0">
              <a:lnSpc>
                <a:spcPct val="100000"/>
              </a:lnSpc>
              <a:spcBef>
                <a:spcPts val="600"/>
              </a:spcBef>
              <a:spcAft>
                <a:spcPct val="0"/>
              </a:spcAft>
              <a:buClrTx/>
              <a:buSzTx/>
              <a:tabLst/>
            </a:pPr>
            <a:r>
              <a:rPr kumimoji="0" lang="en-US" altLang="en-US" sz="2400" b="1" i="1" u="none" strike="noStrike" cap="none" normalizeH="0" baseline="0" dirty="0">
                <a:ln>
                  <a:noFill/>
                </a:ln>
                <a:solidFill>
                  <a:srgbClr val="595959"/>
                </a:solidFill>
                <a:effectLst/>
              </a:rPr>
              <a:t>Reproducing similar tables in Excel or Google Sheets with conditional formatting would make the tool more visually interactive</a:t>
            </a:r>
          </a:p>
        </p:txBody>
      </p:sp>
      <p:pic>
        <p:nvPicPr>
          <p:cNvPr id="6" name="Picture 5" descr="A wall covered with sticky notes.">
            <a:extLst>
              <a:ext uri="{FF2B5EF4-FFF2-40B4-BE49-F238E27FC236}">
                <a16:creationId xmlns:a16="http://schemas.microsoft.com/office/drawing/2014/main" id="{7EFEAF34-F6F3-53BA-03DF-A9FB238B6314}"/>
              </a:ext>
            </a:extLst>
          </p:cNvPr>
          <p:cNvPicPr>
            <a:picLocks noChangeAspect="1"/>
          </p:cNvPicPr>
          <p:nvPr/>
        </p:nvPicPr>
        <p:blipFill>
          <a:blip r:embed="rId2"/>
          <a:stretch>
            <a:fillRect/>
          </a:stretch>
        </p:blipFill>
        <p:spPr>
          <a:xfrm>
            <a:off x="7816414" y="2187423"/>
            <a:ext cx="4289310" cy="2655948"/>
          </a:xfrm>
          <a:prstGeom prst="rect">
            <a:avLst/>
          </a:prstGeom>
        </p:spPr>
      </p:pic>
    </p:spTree>
    <p:extLst>
      <p:ext uri="{BB962C8B-B14F-4D97-AF65-F5344CB8AC3E}">
        <p14:creationId xmlns:p14="http://schemas.microsoft.com/office/powerpoint/2010/main" val="11060308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40622" y="600404"/>
            <a:ext cx="5773894" cy="4300329"/>
          </a:xfrm>
        </p:spPr>
        <p:txBody>
          <a:bodyPr/>
          <a:lstStyle/>
          <a:p>
            <a:pPr marL="0" indent="0"/>
            <a:r>
              <a:rPr lang="en-US" dirty="0"/>
              <a:t>A small bakery was struggling with  inefficient production processes, leading to frequent delays and high operational costs.</a:t>
            </a:r>
          </a:p>
          <a:p>
            <a:pPr marL="0" indent="0"/>
            <a:r>
              <a:rPr lang="en-US" b="1" dirty="0"/>
              <a:t>Challenges:</a:t>
            </a:r>
          </a:p>
          <a:p>
            <a:pPr marL="0" indent="0"/>
            <a:r>
              <a:rPr lang="en-US" dirty="0"/>
              <a:t>Overproduction = food waste +storage costs.</a:t>
            </a:r>
          </a:p>
          <a:p>
            <a:pPr marL="0" indent="0"/>
            <a:r>
              <a:rPr lang="en-US" dirty="0"/>
              <a:t>Poor workflow = delays in fulfilling orders.</a:t>
            </a:r>
          </a:p>
          <a:p>
            <a:pPr marL="0" indent="0"/>
            <a:r>
              <a:rPr lang="en-US" b="1" dirty="0"/>
              <a:t>Lean Implementation : </a:t>
            </a:r>
            <a:r>
              <a:rPr lang="en-US" dirty="0"/>
              <a:t>Used lean principles to reorganize the workspace to reduce unnecessary movement and introduced Just-In-Time (JIT) inventory practices with visual tools to track production to minimise waste.</a:t>
            </a:r>
          </a:p>
          <a:p>
            <a:pPr marL="0" indent="0"/>
            <a:r>
              <a:rPr lang="en-US" b="1" dirty="0"/>
              <a:t>Outcome </a:t>
            </a:r>
            <a:r>
              <a:rPr lang="en-US" dirty="0"/>
              <a:t>-15% operational costs, +20% on-time delivery, and -30% food waste.</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320972" y="374099"/>
            <a:ext cx="4990998" cy="597946"/>
          </a:xfrm>
        </p:spPr>
        <p:txBody>
          <a:bodyPr/>
          <a:lstStyle/>
          <a:p>
            <a:r>
              <a:rPr lang="en-US" b="1" dirty="0">
                <a:solidFill>
                  <a:srgbClr val="47B5C8"/>
                </a:solidFill>
              </a:rPr>
              <a:t>Example</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l="11106" r="11106"/>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9E1372-7829-E687-A8D9-37771ACDEB16}"/>
              </a:ext>
            </a:extLst>
          </p:cNvPr>
          <p:cNvSpPr txBox="1"/>
          <p:nvPr/>
        </p:nvSpPr>
        <p:spPr>
          <a:xfrm>
            <a:off x="6538345" y="6107224"/>
            <a:ext cx="5660571" cy="230832"/>
          </a:xfrm>
          <a:prstGeom prst="rect">
            <a:avLst/>
          </a:prstGeom>
          <a:noFill/>
        </p:spPr>
        <p:txBody>
          <a:bodyPr wrap="square" rtlCol="0">
            <a:spAutoFit/>
          </a:bodyPr>
          <a:lstStyle/>
          <a:p>
            <a:r>
              <a:rPr lang="en-US" sz="900">
                <a:hlinkClick r:id="rId4" tooltip="https://www.flickr.com/photos/picken/5816626874"/>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2614428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33355" y="1504041"/>
            <a:ext cx="9900329" cy="3849918"/>
          </a:xfrm>
        </p:spPr>
        <p:txBody>
          <a:bodyPr/>
          <a:lstStyle/>
          <a:p>
            <a:r>
              <a:rPr lang="en-GB" sz="2800" b="1" dirty="0">
                <a:solidFill>
                  <a:srgbClr val="47B5C8"/>
                </a:solidFill>
              </a:rPr>
              <a:t>Behaviours</a:t>
            </a:r>
          </a:p>
          <a:p>
            <a:pPr marL="457200" indent="-457200">
              <a:buFont typeface="+mj-lt"/>
              <a:buAutoNum type="arabicPeriod"/>
            </a:pPr>
            <a:r>
              <a:rPr lang="en-US" b="1" dirty="0"/>
              <a:t>Proactive Planning</a:t>
            </a:r>
            <a:r>
              <a:rPr lang="en-US" dirty="0"/>
              <a:t>: Learners will adopt proactive approaches to planning and managing resources, avoiding pitfalls of overspending or inefficiency.</a:t>
            </a:r>
          </a:p>
          <a:p>
            <a:pPr marL="457200" indent="-457200">
              <a:buFont typeface="+mj-lt"/>
              <a:buAutoNum type="arabicPeriod"/>
            </a:pPr>
            <a:r>
              <a:rPr lang="en-US" b="1" dirty="0"/>
              <a:t>Continuous Improvement</a:t>
            </a:r>
            <a:r>
              <a:rPr lang="en-US" dirty="0"/>
              <a:t>: Lean thinking will become second nature, with participants continuously seeking ways to reduce waste and </a:t>
            </a:r>
            <a:r>
              <a:rPr lang="en-US" dirty="0" err="1"/>
              <a:t>optimise</a:t>
            </a:r>
            <a:r>
              <a:rPr lang="en-US" dirty="0"/>
              <a:t> processes.</a:t>
            </a:r>
          </a:p>
          <a:p>
            <a:pPr marL="457200" indent="-457200">
              <a:buFont typeface="+mj-lt"/>
              <a:buAutoNum type="arabicPeriod"/>
            </a:pPr>
            <a:r>
              <a:rPr lang="en-US" b="1" dirty="0"/>
              <a:t>Data-Driven Decisions</a:t>
            </a:r>
            <a:r>
              <a:rPr lang="en-US" dirty="0"/>
              <a:t>: Learners will make decisions based on data, using tools like financial forecasts, supply chain metrics, and performance dashboards to guide operational improvements.</a:t>
            </a:r>
          </a:p>
          <a:p>
            <a:pPr marL="457200" indent="-457200">
              <a:buFont typeface="+mj-lt"/>
              <a:buAutoNum type="arabicPeriod"/>
            </a:pPr>
            <a:r>
              <a:rPr lang="en-US" b="1" dirty="0"/>
              <a:t>Resilience in Scaling</a:t>
            </a:r>
            <a:r>
              <a:rPr lang="en-US" dirty="0"/>
              <a:t>: As businesses grow, learners will be prepared to scale sustainably without sacrificing quality or efficiency.</a:t>
            </a: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Learning Outcomes </a:t>
            </a:r>
          </a:p>
          <a:p>
            <a:endParaRPr lang="en-US" dirty="0"/>
          </a:p>
        </p:txBody>
      </p:sp>
    </p:spTree>
    <p:extLst>
      <p:ext uri="{BB962C8B-B14F-4D97-AF65-F5344CB8AC3E}">
        <p14:creationId xmlns:p14="http://schemas.microsoft.com/office/powerpoint/2010/main" val="766371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LEAN SIX SIGMA in OPERATIONS MANAGEMENT? | Simplicity Consultancy">
            <a:hlinkClick r:id="" action="ppaction://media"/>
            <a:extLst>
              <a:ext uri="{FF2B5EF4-FFF2-40B4-BE49-F238E27FC236}">
                <a16:creationId xmlns:a16="http://schemas.microsoft.com/office/drawing/2014/main" id="{0C8A109E-EF20-4B07-0E91-77A43202E55F}"/>
              </a:ext>
            </a:extLst>
          </p:cNvPr>
          <p:cNvPicPr>
            <a:picLocks noRot="1" noChangeAspect="1"/>
          </p:cNvPicPr>
          <p:nvPr>
            <a:videoFile r:link="rId1"/>
          </p:nvPr>
        </p:nvPicPr>
        <p:blipFill>
          <a:blip r:embed="rId3"/>
          <a:stretch>
            <a:fillRect/>
          </a:stretch>
        </p:blipFill>
        <p:spPr>
          <a:xfrm>
            <a:off x="7698745" y="231572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3" y="1711017"/>
            <a:ext cx="6256936" cy="3849918"/>
          </a:xfrm>
        </p:spPr>
        <p:txBody>
          <a:bodyPr/>
          <a:lstStyle/>
          <a:p>
            <a:pPr marL="0" indent="0"/>
            <a:r>
              <a:rPr lang="en-US" dirty="0"/>
              <a:t>This video explains the basic principles of Lean and Six Sigma, focusing on how small businesses can implement these strategies to improve operational efficiency. It provides real-life examples of businesses that reduced waste and improved quality using these methodologies.</a:t>
            </a:r>
          </a:p>
          <a:p>
            <a:pPr marL="0" indent="0"/>
            <a:r>
              <a:rPr lang="en-US" b="1" dirty="0">
                <a:solidFill>
                  <a:srgbClr val="47B5C8"/>
                </a:solidFill>
              </a:rPr>
              <a:t>Key Learning Points:</a:t>
            </a:r>
          </a:p>
          <a:p>
            <a:pPr marL="342900" indent="-342900">
              <a:buFont typeface="Arial" panose="020B0604020202020204" pitchFamily="34" charset="0"/>
              <a:buChar char="•"/>
            </a:pPr>
            <a:r>
              <a:rPr lang="en-US" dirty="0"/>
              <a:t>How to identify waste in business processes.</a:t>
            </a:r>
          </a:p>
          <a:p>
            <a:pPr marL="342900" indent="-342900">
              <a:buFont typeface="Arial" panose="020B0604020202020204" pitchFamily="34" charset="0"/>
              <a:buChar char="•"/>
            </a:pPr>
            <a:r>
              <a:rPr lang="en-US" dirty="0"/>
              <a:t>Steps to implement the DMAIC methodology to reduce variability and improve quality.</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Tree>
    <p:extLst>
      <p:ext uri="{BB962C8B-B14F-4D97-AF65-F5344CB8AC3E}">
        <p14:creationId xmlns:p14="http://schemas.microsoft.com/office/powerpoint/2010/main" val="358492943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845262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Other Tools &amp; Tactics for Lean </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834006" y="1726859"/>
            <a:ext cx="9473775" cy="4014383"/>
          </a:xfrm>
        </p:spPr>
        <p:txBody>
          <a:bodyPr/>
          <a:lstStyle/>
          <a:p>
            <a:pPr marL="457200" indent="-457200" algn="just">
              <a:buFont typeface="+mj-lt"/>
              <a:buAutoNum type="arabicPeriod"/>
            </a:pPr>
            <a:r>
              <a:rPr lang="en-US" b="1" dirty="0">
                <a:solidFill>
                  <a:srgbClr val="47B5C8"/>
                </a:solidFill>
              </a:rPr>
              <a:t>Lean Process Mapping Templates: </a:t>
            </a:r>
            <a:r>
              <a:rPr lang="en-US" dirty="0"/>
              <a:t>Visual tools that allow businesses to map out their workflows and identify areas for improvement. These templates help teams </a:t>
            </a:r>
            <a:r>
              <a:rPr lang="en-US" dirty="0" err="1"/>
              <a:t>visualise</a:t>
            </a:r>
            <a:r>
              <a:rPr lang="en-US" dirty="0"/>
              <a:t> each step in the process, </a:t>
            </a:r>
            <a:r>
              <a:rPr lang="en-US" dirty="0" err="1"/>
              <a:t>categorise</a:t>
            </a:r>
            <a:r>
              <a:rPr lang="en-US" dirty="0"/>
              <a:t> tasks, and pinpoint bottlenecks.</a:t>
            </a:r>
          </a:p>
          <a:p>
            <a:pPr marL="457200" indent="-457200" algn="just">
              <a:buFont typeface="+mj-lt"/>
              <a:buAutoNum type="arabicPeriod"/>
            </a:pPr>
            <a:r>
              <a:rPr lang="en-US" b="1" dirty="0">
                <a:solidFill>
                  <a:srgbClr val="F2A72C"/>
                </a:solidFill>
              </a:rPr>
              <a:t>Pareto Chart: </a:t>
            </a:r>
            <a:r>
              <a:rPr lang="en-US" dirty="0"/>
              <a:t>A Six Sigma tool that helps businesses identify the most significant causes of defects or inefficiencies by focusing on the 20% of factors causing 80% of problems (Pareto Principle).</a:t>
            </a:r>
          </a:p>
          <a:p>
            <a:pPr marL="457200" indent="-457200" algn="just">
              <a:buFont typeface="+mj-lt"/>
              <a:buAutoNum type="arabicPeriod"/>
            </a:pPr>
            <a:r>
              <a:rPr lang="en-US" b="1" dirty="0">
                <a:solidFill>
                  <a:srgbClr val="D9552F"/>
                </a:solidFill>
              </a:rPr>
              <a:t>Kanban System</a:t>
            </a:r>
            <a:r>
              <a:rPr lang="en-US" b="1" dirty="0"/>
              <a:t>: </a:t>
            </a:r>
            <a:r>
              <a:rPr lang="en-US" dirty="0"/>
              <a:t>A visual management tool that tracks the flow of tasks through a process, making it easier to manage workflows and ensure tasks are completed efficiently.</a:t>
            </a:r>
          </a:p>
        </p:txBody>
      </p:sp>
    </p:spTree>
    <p:extLst>
      <p:ext uri="{BB962C8B-B14F-4D97-AF65-F5344CB8AC3E}">
        <p14:creationId xmlns:p14="http://schemas.microsoft.com/office/powerpoint/2010/main" val="3833032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a:extLst>
              <a:ext uri="{FF2B5EF4-FFF2-40B4-BE49-F238E27FC236}">
                <a16:creationId xmlns:a16="http://schemas.microsoft.com/office/drawing/2014/main" id="{26EC4ECA-0EC1-7DBB-98F8-37CBFFC642E6}"/>
              </a:ext>
            </a:extLst>
          </p:cNvPr>
          <p:cNvPicPr>
            <a:picLocks noChangeAspect="1"/>
          </p:cNvPicPr>
          <p:nvPr/>
        </p:nvPicPr>
        <p:blipFill>
          <a:blip r:embed="rId2">
            <a:extLst>
              <a:ext uri="{837473B0-CC2E-450A-ABE3-18F120FF3D39}">
                <a1611:picAttrSrcUrl xmlns:a1611="http://schemas.microsoft.com/office/drawing/2016/11/main" r:id="rId3"/>
              </a:ext>
            </a:extLst>
          </a:blip>
          <a:srcRect l="9955" r="9955"/>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181148"/>
            <a:ext cx="840802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94291" y="342751"/>
            <a:ext cx="10136644"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Activity : Using Resources Optimally</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11065" y="1057915"/>
            <a:ext cx="6290023"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595959"/>
                </a:solidFill>
              </a:rPr>
              <a:t>Participants will work in teams to create a Kanban board for a fictional business process, organizing tasks into stages (To Do, In Progress, Done).  They will identify bottlenecks and suggest improvements to optimise workflow.</a:t>
            </a:r>
          </a:p>
          <a:p>
            <a:pPr marL="0" indent="0">
              <a:buNone/>
            </a:pPr>
            <a:r>
              <a:rPr lang="en-US" sz="2200" b="1" dirty="0">
                <a:solidFill>
                  <a:srgbClr val="086575"/>
                </a:solidFill>
              </a:rPr>
              <a:t>Learning Outcome: </a:t>
            </a:r>
            <a:r>
              <a:rPr lang="en-US" sz="2200" dirty="0">
                <a:solidFill>
                  <a:srgbClr val="595959"/>
                </a:solidFill>
              </a:rPr>
              <a:t>By the end, participants will understand how to create and use a Kanban board, identify inefficiencies, and improve task flow.</a:t>
            </a:r>
          </a:p>
          <a:p>
            <a:pPr marL="0" indent="0">
              <a:buNone/>
            </a:pPr>
            <a:r>
              <a:rPr lang="en-US" sz="2200" b="1" dirty="0">
                <a:solidFill>
                  <a:srgbClr val="D9552F"/>
                </a:solidFill>
              </a:rPr>
              <a:t>Instructions:</a:t>
            </a:r>
          </a:p>
          <a:p>
            <a:pPr>
              <a:spcBef>
                <a:spcPts val="600"/>
              </a:spcBef>
            </a:pPr>
            <a:r>
              <a:rPr lang="en-US" sz="2000" dirty="0">
                <a:solidFill>
                  <a:srgbClr val="595959"/>
                </a:solidFill>
              </a:rPr>
              <a:t>Collectively write down tasks related to a process on </a:t>
            </a:r>
            <a:r>
              <a:rPr lang="en-US" sz="2000" dirty="0" err="1">
                <a:solidFill>
                  <a:srgbClr val="595959"/>
                </a:solidFill>
              </a:rPr>
              <a:t>post-its</a:t>
            </a:r>
            <a:r>
              <a:rPr lang="en-US" sz="2000" dirty="0">
                <a:solidFill>
                  <a:srgbClr val="595959"/>
                </a:solidFill>
              </a:rPr>
              <a:t>.</a:t>
            </a:r>
          </a:p>
          <a:p>
            <a:pPr>
              <a:spcBef>
                <a:spcPts val="600"/>
              </a:spcBef>
            </a:pPr>
            <a:r>
              <a:rPr lang="en-US" sz="2000" dirty="0">
                <a:solidFill>
                  <a:srgbClr val="595959"/>
                </a:solidFill>
              </a:rPr>
              <a:t>Arrange on a Kanban board (To Do, In Progress, Done).</a:t>
            </a:r>
          </a:p>
          <a:p>
            <a:pPr>
              <a:spcBef>
                <a:spcPts val="600"/>
              </a:spcBef>
            </a:pPr>
            <a:r>
              <a:rPr lang="en-US" sz="2000" dirty="0" err="1">
                <a:solidFill>
                  <a:srgbClr val="595959"/>
                </a:solidFill>
              </a:rPr>
              <a:t>Analyse</a:t>
            </a:r>
            <a:r>
              <a:rPr lang="en-US" sz="2000" dirty="0">
                <a:solidFill>
                  <a:srgbClr val="595959"/>
                </a:solidFill>
              </a:rPr>
              <a:t> the workflow to find inefficiencies.</a:t>
            </a:r>
          </a:p>
          <a:p>
            <a:pPr>
              <a:spcBef>
                <a:spcPts val="600"/>
              </a:spcBef>
            </a:pPr>
            <a:r>
              <a:rPr lang="en-US" sz="2000" dirty="0">
                <a:solidFill>
                  <a:srgbClr val="595959"/>
                </a:solidFill>
              </a:rPr>
              <a:t>Propose improvements to enhance flow.</a:t>
            </a:r>
          </a:p>
          <a:p>
            <a:pPr>
              <a:spcBef>
                <a:spcPts val="600"/>
              </a:spcBef>
            </a:pPr>
            <a:r>
              <a:rPr lang="en-US" sz="2000" dirty="0">
                <a:solidFill>
                  <a:srgbClr val="595959"/>
                </a:solidFill>
              </a:rPr>
              <a:t>Present findings and suggested changes. Discuss the process!</a:t>
            </a:r>
          </a:p>
        </p:txBody>
      </p:sp>
    </p:spTree>
    <p:extLst>
      <p:ext uri="{BB962C8B-B14F-4D97-AF65-F5344CB8AC3E}">
        <p14:creationId xmlns:p14="http://schemas.microsoft.com/office/powerpoint/2010/main" val="3742604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9" y="1474384"/>
            <a:ext cx="10054677" cy="1074864"/>
          </a:xfrm>
        </p:spPr>
        <p:txBody>
          <a:bodyPr/>
          <a:lstStyle/>
          <a:p>
            <a:pPr marL="0" indent="0" algn="l"/>
            <a:r>
              <a:rPr lang="en-US" sz="2200" dirty="0"/>
              <a:t>Due to the limitation of accessibility and inclusivity facing the underrepresented entrepreneurs, scalability requires masterful maneuvering of the limited resources.</a:t>
            </a:r>
          </a:p>
        </p:txBody>
      </p:sp>
      <p:sp>
        <p:nvSpPr>
          <p:cNvPr id="2" name="Freeform 1">
            <a:extLst>
              <a:ext uri="{FF2B5EF4-FFF2-40B4-BE49-F238E27FC236}">
                <a16:creationId xmlns:a16="http://schemas.microsoft.com/office/drawing/2014/main" id="{7B83FC6B-9FCD-D7A3-CB13-234D96458BFD}"/>
              </a:ext>
            </a:extLst>
          </p:cNvPr>
          <p:cNvSpPr/>
          <p:nvPr/>
        </p:nvSpPr>
        <p:spPr>
          <a:xfrm>
            <a:off x="-2" y="600000"/>
            <a:ext cx="1005467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Scalability Strategies for the Underrepresented </a:t>
            </a:r>
          </a:p>
        </p:txBody>
      </p:sp>
      <p:grpSp>
        <p:nvGrpSpPr>
          <p:cNvPr id="105" name="Group 104">
            <a:extLst>
              <a:ext uri="{FF2B5EF4-FFF2-40B4-BE49-F238E27FC236}">
                <a16:creationId xmlns:a16="http://schemas.microsoft.com/office/drawing/2014/main" id="{93567350-A57A-CC9C-8A3C-2EE7AA3F033A}"/>
              </a:ext>
            </a:extLst>
          </p:cNvPr>
          <p:cNvGrpSpPr/>
          <p:nvPr/>
        </p:nvGrpSpPr>
        <p:grpSpPr>
          <a:xfrm rot="1019629">
            <a:off x="8802868" y="2857381"/>
            <a:ext cx="2034998" cy="2112795"/>
            <a:chOff x="9123220" y="1415389"/>
            <a:chExt cx="2034998" cy="2112795"/>
          </a:xfrm>
        </p:grpSpPr>
        <p:sp>
          <p:nvSpPr>
            <p:cNvPr id="106" name="Freeform 5">
              <a:extLst>
                <a:ext uri="{FF2B5EF4-FFF2-40B4-BE49-F238E27FC236}">
                  <a16:creationId xmlns:a16="http://schemas.microsoft.com/office/drawing/2014/main" id="{99B62C4C-5BC8-EC82-550D-76386990D378}"/>
                </a:ext>
              </a:extLst>
            </p:cNvPr>
            <p:cNvSpPr>
              <a:spLocks/>
            </p:cNvSpPr>
            <p:nvPr/>
          </p:nvSpPr>
          <p:spPr bwMode="auto">
            <a:xfrm>
              <a:off x="9123220" y="1747376"/>
              <a:ext cx="1789860" cy="1780808"/>
            </a:xfrm>
            <a:custGeom>
              <a:avLst/>
              <a:gdLst>
                <a:gd name="T0" fmla="*/ 1405 w 1582"/>
                <a:gd name="T1" fmla="*/ 142 h 1574"/>
                <a:gd name="T2" fmla="*/ 1402 w 1582"/>
                <a:gd name="T3" fmla="*/ 125 h 1574"/>
                <a:gd name="T4" fmla="*/ 1395 w 1582"/>
                <a:gd name="T5" fmla="*/ 78 h 1574"/>
                <a:gd name="T6" fmla="*/ 172 w 1582"/>
                <a:gd name="T7" fmla="*/ 0 h 1574"/>
                <a:gd name="T8" fmla="*/ 225 w 1582"/>
                <a:gd name="T9" fmla="*/ 346 h 1574"/>
                <a:gd name="T10" fmla="*/ 849 w 1582"/>
                <a:gd name="T11" fmla="*/ 385 h 1574"/>
                <a:gd name="T12" fmla="*/ 0 w 1582"/>
                <a:gd name="T13" fmla="*/ 1313 h 1574"/>
                <a:gd name="T14" fmla="*/ 284 w 1582"/>
                <a:gd name="T15" fmla="*/ 1574 h 1574"/>
                <a:gd name="T16" fmla="*/ 1137 w 1582"/>
                <a:gd name="T17" fmla="*/ 640 h 1574"/>
                <a:gd name="T18" fmla="*/ 1234 w 1582"/>
                <a:gd name="T19" fmla="*/ 1269 h 1574"/>
                <a:gd name="T20" fmla="*/ 1582 w 1582"/>
                <a:gd name="T21" fmla="*/ 1291 h 1574"/>
                <a:gd name="T22" fmla="*/ 1405 w 1582"/>
                <a:gd name="T23" fmla="*/ 14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4">
                  <a:moveTo>
                    <a:pt x="1405" y="142"/>
                  </a:moveTo>
                  <a:lnTo>
                    <a:pt x="1402" y="125"/>
                  </a:lnTo>
                  <a:lnTo>
                    <a:pt x="1395" y="78"/>
                  </a:lnTo>
                  <a:lnTo>
                    <a:pt x="172" y="0"/>
                  </a:lnTo>
                  <a:lnTo>
                    <a:pt x="225" y="346"/>
                  </a:lnTo>
                  <a:lnTo>
                    <a:pt x="849" y="385"/>
                  </a:lnTo>
                  <a:lnTo>
                    <a:pt x="0" y="1313"/>
                  </a:lnTo>
                  <a:lnTo>
                    <a:pt x="284" y="1574"/>
                  </a:lnTo>
                  <a:lnTo>
                    <a:pt x="1137" y="640"/>
                  </a:lnTo>
                  <a:lnTo>
                    <a:pt x="1234" y="1269"/>
                  </a:lnTo>
                  <a:lnTo>
                    <a:pt x="1582" y="1291"/>
                  </a:lnTo>
                  <a:lnTo>
                    <a:pt x="1405" y="142"/>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07" name="Group 106">
              <a:extLst>
                <a:ext uri="{FF2B5EF4-FFF2-40B4-BE49-F238E27FC236}">
                  <a16:creationId xmlns:a16="http://schemas.microsoft.com/office/drawing/2014/main" id="{37084AEF-57DD-842F-E66E-538B5E27DE2A}"/>
                </a:ext>
              </a:extLst>
            </p:cNvPr>
            <p:cNvGrpSpPr/>
            <p:nvPr/>
          </p:nvGrpSpPr>
          <p:grpSpPr>
            <a:xfrm>
              <a:off x="9883455" y="1415389"/>
              <a:ext cx="1274763" cy="1276350"/>
              <a:chOff x="9883455" y="1415389"/>
              <a:chExt cx="1274763" cy="1276350"/>
            </a:xfrm>
          </p:grpSpPr>
          <p:grpSp>
            <p:nvGrpSpPr>
              <p:cNvPr id="109" name="Group 108">
                <a:extLst>
                  <a:ext uri="{FF2B5EF4-FFF2-40B4-BE49-F238E27FC236}">
                    <a16:creationId xmlns:a16="http://schemas.microsoft.com/office/drawing/2014/main" id="{9DE1EE97-5A39-5D33-087E-59F87FF13E06}"/>
                  </a:ext>
                </a:extLst>
              </p:cNvPr>
              <p:cNvGrpSpPr/>
              <p:nvPr/>
            </p:nvGrpSpPr>
            <p:grpSpPr>
              <a:xfrm>
                <a:off x="10348987" y="1945469"/>
                <a:ext cx="423715" cy="396466"/>
                <a:chOff x="6167438" y="2114550"/>
                <a:chExt cx="493713" cy="461963"/>
              </a:xfrm>
              <a:solidFill>
                <a:schemeClr val="accent1"/>
              </a:solidFill>
            </p:grpSpPr>
            <p:sp>
              <p:nvSpPr>
                <p:cNvPr id="110" name="Freeform 190">
                  <a:extLst>
                    <a:ext uri="{FF2B5EF4-FFF2-40B4-BE49-F238E27FC236}">
                      <a16:creationId xmlns:a16="http://schemas.microsoft.com/office/drawing/2014/main" id="{EB9B39E2-B6EB-4010-2938-79B9E143E3A8}"/>
                    </a:ext>
                  </a:extLst>
                </p:cNvPr>
                <p:cNvSpPr>
                  <a:spLocks/>
                </p:cNvSpPr>
                <p:nvPr/>
              </p:nvSpPr>
              <p:spPr bwMode="auto">
                <a:xfrm>
                  <a:off x="6457951" y="2146300"/>
                  <a:ext cx="127000" cy="179388"/>
                </a:xfrm>
                <a:custGeom>
                  <a:avLst/>
                  <a:gdLst>
                    <a:gd name="T0" fmla="*/ 87 w 880"/>
                    <a:gd name="T1" fmla="*/ 0 h 1234"/>
                    <a:gd name="T2" fmla="*/ 181 w 880"/>
                    <a:gd name="T3" fmla="*/ 14 h 1234"/>
                    <a:gd name="T4" fmla="*/ 272 w 880"/>
                    <a:gd name="T5" fmla="*/ 33 h 1234"/>
                    <a:gd name="T6" fmla="*/ 362 w 880"/>
                    <a:gd name="T7" fmla="*/ 58 h 1234"/>
                    <a:gd name="T8" fmla="*/ 450 w 880"/>
                    <a:gd name="T9" fmla="*/ 89 h 1234"/>
                    <a:gd name="T10" fmla="*/ 535 w 880"/>
                    <a:gd name="T11" fmla="*/ 124 h 1234"/>
                    <a:gd name="T12" fmla="*/ 618 w 880"/>
                    <a:gd name="T13" fmla="*/ 166 h 1234"/>
                    <a:gd name="T14" fmla="*/ 700 w 880"/>
                    <a:gd name="T15" fmla="*/ 212 h 1234"/>
                    <a:gd name="T16" fmla="*/ 778 w 880"/>
                    <a:gd name="T17" fmla="*/ 263 h 1234"/>
                    <a:gd name="T18" fmla="*/ 852 w 880"/>
                    <a:gd name="T19" fmla="*/ 320 h 1234"/>
                    <a:gd name="T20" fmla="*/ 866 w 880"/>
                    <a:gd name="T21" fmla="*/ 335 h 1234"/>
                    <a:gd name="T22" fmla="*/ 875 w 880"/>
                    <a:gd name="T23" fmla="*/ 350 h 1234"/>
                    <a:gd name="T24" fmla="*/ 880 w 880"/>
                    <a:gd name="T25" fmla="*/ 368 h 1234"/>
                    <a:gd name="T26" fmla="*/ 880 w 880"/>
                    <a:gd name="T27" fmla="*/ 387 h 1234"/>
                    <a:gd name="T28" fmla="*/ 877 w 880"/>
                    <a:gd name="T29" fmla="*/ 404 h 1234"/>
                    <a:gd name="T30" fmla="*/ 870 w 880"/>
                    <a:gd name="T31" fmla="*/ 422 h 1234"/>
                    <a:gd name="T32" fmla="*/ 858 w 880"/>
                    <a:gd name="T33" fmla="*/ 437 h 1234"/>
                    <a:gd name="T34" fmla="*/ 72 w 880"/>
                    <a:gd name="T35" fmla="*/ 1222 h 1234"/>
                    <a:gd name="T36" fmla="*/ 61 w 880"/>
                    <a:gd name="T37" fmla="*/ 1230 h 1234"/>
                    <a:gd name="T38" fmla="*/ 51 w 880"/>
                    <a:gd name="T39" fmla="*/ 1233 h 1234"/>
                    <a:gd name="T40" fmla="*/ 40 w 880"/>
                    <a:gd name="T41" fmla="*/ 1234 h 1234"/>
                    <a:gd name="T42" fmla="*/ 32 w 880"/>
                    <a:gd name="T43" fmla="*/ 1233 h 1234"/>
                    <a:gd name="T44" fmla="*/ 26 w 880"/>
                    <a:gd name="T45" fmla="*/ 1231 h 1234"/>
                    <a:gd name="T46" fmla="*/ 20 w 880"/>
                    <a:gd name="T47" fmla="*/ 1228 h 1234"/>
                    <a:gd name="T48" fmla="*/ 13 w 880"/>
                    <a:gd name="T49" fmla="*/ 1223 h 1234"/>
                    <a:gd name="T50" fmla="*/ 7 w 880"/>
                    <a:gd name="T51" fmla="*/ 1216 h 1234"/>
                    <a:gd name="T52" fmla="*/ 2 w 880"/>
                    <a:gd name="T53" fmla="*/ 1205 h 1234"/>
                    <a:gd name="T54" fmla="*/ 0 w 880"/>
                    <a:gd name="T55" fmla="*/ 1192 h 1234"/>
                    <a:gd name="T56" fmla="*/ 0 w 880"/>
                    <a:gd name="T57" fmla="*/ 78 h 1234"/>
                    <a:gd name="T58" fmla="*/ 2 w 880"/>
                    <a:gd name="T59" fmla="*/ 59 h 1234"/>
                    <a:gd name="T60" fmla="*/ 9 w 880"/>
                    <a:gd name="T61" fmla="*/ 41 h 1234"/>
                    <a:gd name="T62" fmla="*/ 19 w 880"/>
                    <a:gd name="T63" fmla="*/ 26 h 1234"/>
                    <a:gd name="T64" fmla="*/ 33 w 880"/>
                    <a:gd name="T65" fmla="*/ 14 h 1234"/>
                    <a:gd name="T66" fmla="*/ 50 w 880"/>
                    <a:gd name="T67" fmla="*/ 5 h 1234"/>
                    <a:gd name="T68" fmla="*/ 67 w 880"/>
                    <a:gd name="T69" fmla="*/ 0 h 1234"/>
                    <a:gd name="T70" fmla="*/ 87 w 880"/>
                    <a:gd name="T71"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0" h="1234">
                      <a:moveTo>
                        <a:pt x="87" y="0"/>
                      </a:moveTo>
                      <a:lnTo>
                        <a:pt x="181" y="14"/>
                      </a:lnTo>
                      <a:lnTo>
                        <a:pt x="272" y="33"/>
                      </a:lnTo>
                      <a:lnTo>
                        <a:pt x="362" y="58"/>
                      </a:lnTo>
                      <a:lnTo>
                        <a:pt x="450" y="89"/>
                      </a:lnTo>
                      <a:lnTo>
                        <a:pt x="535" y="124"/>
                      </a:lnTo>
                      <a:lnTo>
                        <a:pt x="618" y="166"/>
                      </a:lnTo>
                      <a:lnTo>
                        <a:pt x="700" y="212"/>
                      </a:lnTo>
                      <a:lnTo>
                        <a:pt x="778" y="263"/>
                      </a:lnTo>
                      <a:lnTo>
                        <a:pt x="852" y="320"/>
                      </a:lnTo>
                      <a:lnTo>
                        <a:pt x="866" y="335"/>
                      </a:lnTo>
                      <a:lnTo>
                        <a:pt x="875" y="350"/>
                      </a:lnTo>
                      <a:lnTo>
                        <a:pt x="880" y="368"/>
                      </a:lnTo>
                      <a:lnTo>
                        <a:pt x="880" y="387"/>
                      </a:lnTo>
                      <a:lnTo>
                        <a:pt x="877" y="404"/>
                      </a:lnTo>
                      <a:lnTo>
                        <a:pt x="870" y="422"/>
                      </a:lnTo>
                      <a:lnTo>
                        <a:pt x="858" y="437"/>
                      </a:lnTo>
                      <a:lnTo>
                        <a:pt x="72" y="1222"/>
                      </a:lnTo>
                      <a:lnTo>
                        <a:pt x="61" y="1230"/>
                      </a:lnTo>
                      <a:lnTo>
                        <a:pt x="51" y="1233"/>
                      </a:lnTo>
                      <a:lnTo>
                        <a:pt x="40" y="1234"/>
                      </a:lnTo>
                      <a:lnTo>
                        <a:pt x="32" y="1233"/>
                      </a:lnTo>
                      <a:lnTo>
                        <a:pt x="26" y="1231"/>
                      </a:lnTo>
                      <a:lnTo>
                        <a:pt x="20" y="1228"/>
                      </a:lnTo>
                      <a:lnTo>
                        <a:pt x="13" y="1223"/>
                      </a:lnTo>
                      <a:lnTo>
                        <a:pt x="7" y="1216"/>
                      </a:lnTo>
                      <a:lnTo>
                        <a:pt x="2" y="1205"/>
                      </a:lnTo>
                      <a:lnTo>
                        <a:pt x="0" y="1192"/>
                      </a:lnTo>
                      <a:lnTo>
                        <a:pt x="0" y="78"/>
                      </a:lnTo>
                      <a:lnTo>
                        <a:pt x="2" y="59"/>
                      </a:lnTo>
                      <a:lnTo>
                        <a:pt x="9" y="41"/>
                      </a:lnTo>
                      <a:lnTo>
                        <a:pt x="19" y="26"/>
                      </a:lnTo>
                      <a:lnTo>
                        <a:pt x="33" y="14"/>
                      </a:lnTo>
                      <a:lnTo>
                        <a:pt x="50" y="5"/>
                      </a:lnTo>
                      <a:lnTo>
                        <a:pt x="67" y="0"/>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191">
                  <a:extLst>
                    <a:ext uri="{FF2B5EF4-FFF2-40B4-BE49-F238E27FC236}">
                      <a16:creationId xmlns:a16="http://schemas.microsoft.com/office/drawing/2014/main" id="{7B986038-A2F0-BB32-79F4-7E29CF699A5C}"/>
                    </a:ext>
                  </a:extLst>
                </p:cNvPr>
                <p:cNvSpPr>
                  <a:spLocks/>
                </p:cNvSpPr>
                <p:nvPr/>
              </p:nvSpPr>
              <p:spPr bwMode="auto">
                <a:xfrm>
                  <a:off x="6310313" y="2225675"/>
                  <a:ext cx="350838" cy="350838"/>
                </a:xfrm>
                <a:custGeom>
                  <a:avLst/>
                  <a:gdLst>
                    <a:gd name="T0" fmla="*/ 2077 w 2434"/>
                    <a:gd name="T1" fmla="*/ 1 h 2430"/>
                    <a:gd name="T2" fmla="*/ 2111 w 2434"/>
                    <a:gd name="T3" fmla="*/ 16 h 2430"/>
                    <a:gd name="T4" fmla="*/ 2177 w 2434"/>
                    <a:gd name="T5" fmla="*/ 102 h 2430"/>
                    <a:gd name="T6" fmla="*/ 2268 w 2434"/>
                    <a:gd name="T7" fmla="*/ 254 h 2430"/>
                    <a:gd name="T8" fmla="*/ 2340 w 2434"/>
                    <a:gd name="T9" fmla="*/ 415 h 2430"/>
                    <a:gd name="T10" fmla="*/ 2392 w 2434"/>
                    <a:gd name="T11" fmla="*/ 584 h 2430"/>
                    <a:gd name="T12" fmla="*/ 2423 w 2434"/>
                    <a:gd name="T13" fmla="*/ 759 h 2430"/>
                    <a:gd name="T14" fmla="*/ 2434 w 2434"/>
                    <a:gd name="T15" fmla="*/ 939 h 2430"/>
                    <a:gd name="T16" fmla="*/ 2421 w 2434"/>
                    <a:gd name="T17" fmla="*/ 1133 h 2430"/>
                    <a:gd name="T18" fmla="*/ 2385 w 2434"/>
                    <a:gd name="T19" fmla="*/ 1320 h 2430"/>
                    <a:gd name="T20" fmla="*/ 2326 w 2434"/>
                    <a:gd name="T21" fmla="*/ 1498 h 2430"/>
                    <a:gd name="T22" fmla="*/ 2246 w 2434"/>
                    <a:gd name="T23" fmla="*/ 1665 h 2430"/>
                    <a:gd name="T24" fmla="*/ 2146 w 2434"/>
                    <a:gd name="T25" fmla="*/ 1820 h 2430"/>
                    <a:gd name="T26" fmla="*/ 2028 w 2434"/>
                    <a:gd name="T27" fmla="*/ 1960 h 2430"/>
                    <a:gd name="T28" fmla="*/ 1895 w 2434"/>
                    <a:gd name="T29" fmla="*/ 2086 h 2430"/>
                    <a:gd name="T30" fmla="*/ 1746 w 2434"/>
                    <a:gd name="T31" fmla="*/ 2195 h 2430"/>
                    <a:gd name="T32" fmla="*/ 1585 w 2434"/>
                    <a:gd name="T33" fmla="*/ 2285 h 2430"/>
                    <a:gd name="T34" fmla="*/ 1412 w 2434"/>
                    <a:gd name="T35" fmla="*/ 2355 h 2430"/>
                    <a:gd name="T36" fmla="*/ 1229 w 2434"/>
                    <a:gd name="T37" fmla="*/ 2402 h 2430"/>
                    <a:gd name="T38" fmla="*/ 1038 w 2434"/>
                    <a:gd name="T39" fmla="*/ 2427 h 2430"/>
                    <a:gd name="T40" fmla="*/ 936 w 2434"/>
                    <a:gd name="T41" fmla="*/ 2430 h 2430"/>
                    <a:gd name="T42" fmla="*/ 757 w 2434"/>
                    <a:gd name="T43" fmla="*/ 2419 h 2430"/>
                    <a:gd name="T44" fmla="*/ 584 w 2434"/>
                    <a:gd name="T45" fmla="*/ 2388 h 2430"/>
                    <a:gd name="T46" fmla="*/ 415 w 2434"/>
                    <a:gd name="T47" fmla="*/ 2336 h 2430"/>
                    <a:gd name="T48" fmla="*/ 254 w 2434"/>
                    <a:gd name="T49" fmla="*/ 2264 h 2430"/>
                    <a:gd name="T50" fmla="*/ 103 w 2434"/>
                    <a:gd name="T51" fmla="*/ 2174 h 2430"/>
                    <a:gd name="T52" fmla="*/ 17 w 2434"/>
                    <a:gd name="T53" fmla="*/ 2107 h 2430"/>
                    <a:gd name="T54" fmla="*/ 1 w 2434"/>
                    <a:gd name="T55" fmla="*/ 2074 h 2430"/>
                    <a:gd name="T56" fmla="*/ 3 w 2434"/>
                    <a:gd name="T57" fmla="*/ 2037 h 2430"/>
                    <a:gd name="T58" fmla="*/ 23 w 2434"/>
                    <a:gd name="T59" fmla="*/ 2004 h 2430"/>
                    <a:gd name="T60" fmla="*/ 2023 w 2434"/>
                    <a:gd name="T61" fmla="*/ 10 h 2430"/>
                    <a:gd name="T62" fmla="*/ 2058 w 2434"/>
                    <a:gd name="T63"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4" h="2430">
                      <a:moveTo>
                        <a:pt x="2058" y="0"/>
                      </a:moveTo>
                      <a:lnTo>
                        <a:pt x="2077" y="1"/>
                      </a:lnTo>
                      <a:lnTo>
                        <a:pt x="2095" y="6"/>
                      </a:lnTo>
                      <a:lnTo>
                        <a:pt x="2111" y="16"/>
                      </a:lnTo>
                      <a:lnTo>
                        <a:pt x="2125" y="30"/>
                      </a:lnTo>
                      <a:lnTo>
                        <a:pt x="2177" y="102"/>
                      </a:lnTo>
                      <a:lnTo>
                        <a:pt x="2225" y="177"/>
                      </a:lnTo>
                      <a:lnTo>
                        <a:pt x="2268" y="254"/>
                      </a:lnTo>
                      <a:lnTo>
                        <a:pt x="2307" y="334"/>
                      </a:lnTo>
                      <a:lnTo>
                        <a:pt x="2340" y="415"/>
                      </a:lnTo>
                      <a:lnTo>
                        <a:pt x="2368" y="499"/>
                      </a:lnTo>
                      <a:lnTo>
                        <a:pt x="2392" y="584"/>
                      </a:lnTo>
                      <a:lnTo>
                        <a:pt x="2410" y="672"/>
                      </a:lnTo>
                      <a:lnTo>
                        <a:pt x="2423" y="759"/>
                      </a:lnTo>
                      <a:lnTo>
                        <a:pt x="2432" y="848"/>
                      </a:lnTo>
                      <a:lnTo>
                        <a:pt x="2434" y="939"/>
                      </a:lnTo>
                      <a:lnTo>
                        <a:pt x="2431" y="1037"/>
                      </a:lnTo>
                      <a:lnTo>
                        <a:pt x="2421" y="1133"/>
                      </a:lnTo>
                      <a:lnTo>
                        <a:pt x="2407" y="1228"/>
                      </a:lnTo>
                      <a:lnTo>
                        <a:pt x="2385" y="1320"/>
                      </a:lnTo>
                      <a:lnTo>
                        <a:pt x="2358" y="1410"/>
                      </a:lnTo>
                      <a:lnTo>
                        <a:pt x="2326" y="1498"/>
                      </a:lnTo>
                      <a:lnTo>
                        <a:pt x="2288" y="1583"/>
                      </a:lnTo>
                      <a:lnTo>
                        <a:pt x="2246" y="1665"/>
                      </a:lnTo>
                      <a:lnTo>
                        <a:pt x="2198" y="1744"/>
                      </a:lnTo>
                      <a:lnTo>
                        <a:pt x="2146" y="1820"/>
                      </a:lnTo>
                      <a:lnTo>
                        <a:pt x="2090" y="1891"/>
                      </a:lnTo>
                      <a:lnTo>
                        <a:pt x="2028" y="1960"/>
                      </a:lnTo>
                      <a:lnTo>
                        <a:pt x="1964" y="2025"/>
                      </a:lnTo>
                      <a:lnTo>
                        <a:pt x="1895" y="2086"/>
                      </a:lnTo>
                      <a:lnTo>
                        <a:pt x="1822" y="2143"/>
                      </a:lnTo>
                      <a:lnTo>
                        <a:pt x="1746" y="2195"/>
                      </a:lnTo>
                      <a:lnTo>
                        <a:pt x="1667" y="2242"/>
                      </a:lnTo>
                      <a:lnTo>
                        <a:pt x="1585" y="2285"/>
                      </a:lnTo>
                      <a:lnTo>
                        <a:pt x="1500" y="2322"/>
                      </a:lnTo>
                      <a:lnTo>
                        <a:pt x="1412" y="2355"/>
                      </a:lnTo>
                      <a:lnTo>
                        <a:pt x="1322" y="2382"/>
                      </a:lnTo>
                      <a:lnTo>
                        <a:pt x="1229" y="2402"/>
                      </a:lnTo>
                      <a:lnTo>
                        <a:pt x="1135" y="2418"/>
                      </a:lnTo>
                      <a:lnTo>
                        <a:pt x="1038" y="2427"/>
                      </a:lnTo>
                      <a:lnTo>
                        <a:pt x="940" y="2430"/>
                      </a:lnTo>
                      <a:lnTo>
                        <a:pt x="936" y="2430"/>
                      </a:lnTo>
                      <a:lnTo>
                        <a:pt x="847" y="2427"/>
                      </a:lnTo>
                      <a:lnTo>
                        <a:pt x="757" y="2419"/>
                      </a:lnTo>
                      <a:lnTo>
                        <a:pt x="670" y="2407"/>
                      </a:lnTo>
                      <a:lnTo>
                        <a:pt x="584" y="2388"/>
                      </a:lnTo>
                      <a:lnTo>
                        <a:pt x="498" y="2364"/>
                      </a:lnTo>
                      <a:lnTo>
                        <a:pt x="415" y="2336"/>
                      </a:lnTo>
                      <a:lnTo>
                        <a:pt x="334" y="2303"/>
                      </a:lnTo>
                      <a:lnTo>
                        <a:pt x="254" y="2264"/>
                      </a:lnTo>
                      <a:lnTo>
                        <a:pt x="177" y="2222"/>
                      </a:lnTo>
                      <a:lnTo>
                        <a:pt x="103" y="2174"/>
                      </a:lnTo>
                      <a:lnTo>
                        <a:pt x="30" y="2122"/>
                      </a:lnTo>
                      <a:lnTo>
                        <a:pt x="17" y="2107"/>
                      </a:lnTo>
                      <a:lnTo>
                        <a:pt x="7" y="2092"/>
                      </a:lnTo>
                      <a:lnTo>
                        <a:pt x="1" y="2074"/>
                      </a:lnTo>
                      <a:lnTo>
                        <a:pt x="0" y="2055"/>
                      </a:lnTo>
                      <a:lnTo>
                        <a:pt x="3" y="2037"/>
                      </a:lnTo>
                      <a:lnTo>
                        <a:pt x="12" y="2019"/>
                      </a:lnTo>
                      <a:lnTo>
                        <a:pt x="23" y="2004"/>
                      </a:lnTo>
                      <a:lnTo>
                        <a:pt x="2007" y="22"/>
                      </a:lnTo>
                      <a:lnTo>
                        <a:pt x="2023" y="10"/>
                      </a:lnTo>
                      <a:lnTo>
                        <a:pt x="2040" y="3"/>
                      </a:lnTo>
                      <a:lnTo>
                        <a:pt x="20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192">
                  <a:extLst>
                    <a:ext uri="{FF2B5EF4-FFF2-40B4-BE49-F238E27FC236}">
                      <a16:creationId xmlns:a16="http://schemas.microsoft.com/office/drawing/2014/main" id="{5A1095B8-B9F8-FEC7-29E4-0E27C54DC3C3}"/>
                    </a:ext>
                  </a:extLst>
                </p:cNvPr>
                <p:cNvSpPr>
                  <a:spLocks/>
                </p:cNvSpPr>
                <p:nvPr/>
              </p:nvSpPr>
              <p:spPr bwMode="auto">
                <a:xfrm>
                  <a:off x="6178551" y="2395538"/>
                  <a:ext cx="60325" cy="74613"/>
                </a:xfrm>
                <a:custGeom>
                  <a:avLst/>
                  <a:gdLst>
                    <a:gd name="T0" fmla="*/ 0 w 416"/>
                    <a:gd name="T1" fmla="*/ 0 h 519"/>
                    <a:gd name="T2" fmla="*/ 416 w 416"/>
                    <a:gd name="T3" fmla="*/ 410 h 519"/>
                    <a:gd name="T4" fmla="*/ 307 w 416"/>
                    <a:gd name="T5" fmla="*/ 519 h 519"/>
                    <a:gd name="T6" fmla="*/ 250 w 416"/>
                    <a:gd name="T7" fmla="*/ 453 h 519"/>
                    <a:gd name="T8" fmla="*/ 196 w 416"/>
                    <a:gd name="T9" fmla="*/ 383 h 519"/>
                    <a:gd name="T10" fmla="*/ 148 w 416"/>
                    <a:gd name="T11" fmla="*/ 310 h 519"/>
                    <a:gd name="T12" fmla="*/ 104 w 416"/>
                    <a:gd name="T13" fmla="*/ 237 h 519"/>
                    <a:gd name="T14" fmla="*/ 64 w 416"/>
                    <a:gd name="T15" fmla="*/ 160 h 519"/>
                    <a:gd name="T16" fmla="*/ 30 w 416"/>
                    <a:gd name="T17" fmla="*/ 80 h 519"/>
                    <a:gd name="T18" fmla="*/ 0 w 416"/>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6" h="519">
                      <a:moveTo>
                        <a:pt x="0" y="0"/>
                      </a:moveTo>
                      <a:lnTo>
                        <a:pt x="416" y="410"/>
                      </a:lnTo>
                      <a:lnTo>
                        <a:pt x="307" y="519"/>
                      </a:lnTo>
                      <a:lnTo>
                        <a:pt x="250" y="453"/>
                      </a:lnTo>
                      <a:lnTo>
                        <a:pt x="196" y="383"/>
                      </a:lnTo>
                      <a:lnTo>
                        <a:pt x="148" y="310"/>
                      </a:lnTo>
                      <a:lnTo>
                        <a:pt x="104" y="237"/>
                      </a:lnTo>
                      <a:lnTo>
                        <a:pt x="64" y="160"/>
                      </a:lnTo>
                      <a:lnTo>
                        <a:pt x="30" y="8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193">
                  <a:extLst>
                    <a:ext uri="{FF2B5EF4-FFF2-40B4-BE49-F238E27FC236}">
                      <a16:creationId xmlns:a16="http://schemas.microsoft.com/office/drawing/2014/main" id="{E37C610E-1F23-4F45-77AF-DDA7007403CD}"/>
                    </a:ext>
                  </a:extLst>
                </p:cNvPr>
                <p:cNvSpPr>
                  <a:spLocks/>
                </p:cNvSpPr>
                <p:nvPr/>
              </p:nvSpPr>
              <p:spPr bwMode="auto">
                <a:xfrm>
                  <a:off x="6167438" y="2257425"/>
                  <a:ext cx="141288" cy="174625"/>
                </a:xfrm>
                <a:custGeom>
                  <a:avLst/>
                  <a:gdLst>
                    <a:gd name="T0" fmla="*/ 84 w 979"/>
                    <a:gd name="T1" fmla="*/ 0 h 1208"/>
                    <a:gd name="T2" fmla="*/ 979 w 979"/>
                    <a:gd name="T3" fmla="*/ 886 h 1208"/>
                    <a:gd name="T4" fmla="*/ 656 w 979"/>
                    <a:gd name="T5" fmla="*/ 1208 h 1208"/>
                    <a:gd name="T6" fmla="*/ 2 w 979"/>
                    <a:gd name="T7" fmla="*/ 560 h 1208"/>
                    <a:gd name="T8" fmla="*/ 0 w 979"/>
                    <a:gd name="T9" fmla="*/ 491 h 1208"/>
                    <a:gd name="T10" fmla="*/ 2 w 979"/>
                    <a:gd name="T11" fmla="*/ 406 h 1208"/>
                    <a:gd name="T12" fmla="*/ 9 w 979"/>
                    <a:gd name="T13" fmla="*/ 321 h 1208"/>
                    <a:gd name="T14" fmla="*/ 22 w 979"/>
                    <a:gd name="T15" fmla="*/ 239 h 1208"/>
                    <a:gd name="T16" fmla="*/ 38 w 979"/>
                    <a:gd name="T17" fmla="*/ 157 h 1208"/>
                    <a:gd name="T18" fmla="*/ 59 w 979"/>
                    <a:gd name="T19" fmla="*/ 78 h 1208"/>
                    <a:gd name="T20" fmla="*/ 84 w 979"/>
                    <a:gd name="T21"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1208">
                      <a:moveTo>
                        <a:pt x="84" y="0"/>
                      </a:moveTo>
                      <a:lnTo>
                        <a:pt x="979" y="886"/>
                      </a:lnTo>
                      <a:lnTo>
                        <a:pt x="656" y="1208"/>
                      </a:lnTo>
                      <a:lnTo>
                        <a:pt x="2" y="560"/>
                      </a:lnTo>
                      <a:lnTo>
                        <a:pt x="0" y="491"/>
                      </a:lnTo>
                      <a:lnTo>
                        <a:pt x="2" y="406"/>
                      </a:lnTo>
                      <a:lnTo>
                        <a:pt x="9" y="321"/>
                      </a:lnTo>
                      <a:lnTo>
                        <a:pt x="22" y="239"/>
                      </a:lnTo>
                      <a:lnTo>
                        <a:pt x="38" y="157"/>
                      </a:lnTo>
                      <a:lnTo>
                        <a:pt x="59" y="78"/>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194">
                  <a:extLst>
                    <a:ext uri="{FF2B5EF4-FFF2-40B4-BE49-F238E27FC236}">
                      <a16:creationId xmlns:a16="http://schemas.microsoft.com/office/drawing/2014/main" id="{39A2E204-F9F3-0CC4-8A61-B6C05D048A4B}"/>
                    </a:ext>
                  </a:extLst>
                </p:cNvPr>
                <p:cNvSpPr>
                  <a:spLocks/>
                </p:cNvSpPr>
                <p:nvPr/>
              </p:nvSpPr>
              <p:spPr bwMode="auto">
                <a:xfrm>
                  <a:off x="6338888" y="2114550"/>
                  <a:ext cx="28575" cy="31750"/>
                </a:xfrm>
                <a:custGeom>
                  <a:avLst/>
                  <a:gdLst>
                    <a:gd name="T0" fmla="*/ 194 w 194"/>
                    <a:gd name="T1" fmla="*/ 0 h 220"/>
                    <a:gd name="T2" fmla="*/ 194 w 194"/>
                    <a:gd name="T3" fmla="*/ 220 h 220"/>
                    <a:gd name="T4" fmla="*/ 0 w 194"/>
                    <a:gd name="T5" fmla="*/ 26 h 220"/>
                    <a:gd name="T6" fmla="*/ 64 w 194"/>
                    <a:gd name="T7" fmla="*/ 15 h 220"/>
                    <a:gd name="T8" fmla="*/ 129 w 194"/>
                    <a:gd name="T9" fmla="*/ 6 h 220"/>
                    <a:gd name="T10" fmla="*/ 194 w 194"/>
                    <a:gd name="T11" fmla="*/ 0 h 220"/>
                  </a:gdLst>
                  <a:ahLst/>
                  <a:cxnLst>
                    <a:cxn ang="0">
                      <a:pos x="T0" y="T1"/>
                    </a:cxn>
                    <a:cxn ang="0">
                      <a:pos x="T2" y="T3"/>
                    </a:cxn>
                    <a:cxn ang="0">
                      <a:pos x="T4" y="T5"/>
                    </a:cxn>
                    <a:cxn ang="0">
                      <a:pos x="T6" y="T7"/>
                    </a:cxn>
                    <a:cxn ang="0">
                      <a:pos x="T8" y="T9"/>
                    </a:cxn>
                    <a:cxn ang="0">
                      <a:pos x="T10" y="T11"/>
                    </a:cxn>
                  </a:cxnLst>
                  <a:rect l="0" t="0" r="r" b="b"/>
                  <a:pathLst>
                    <a:path w="194" h="220">
                      <a:moveTo>
                        <a:pt x="194" y="0"/>
                      </a:moveTo>
                      <a:lnTo>
                        <a:pt x="194" y="220"/>
                      </a:lnTo>
                      <a:lnTo>
                        <a:pt x="0" y="26"/>
                      </a:lnTo>
                      <a:lnTo>
                        <a:pt x="64" y="15"/>
                      </a:lnTo>
                      <a:lnTo>
                        <a:pt x="129" y="6"/>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195">
                  <a:extLst>
                    <a:ext uri="{FF2B5EF4-FFF2-40B4-BE49-F238E27FC236}">
                      <a16:creationId xmlns:a16="http://schemas.microsoft.com/office/drawing/2014/main" id="{19B95125-546B-B984-59A5-22C1C2A88DD7}"/>
                    </a:ext>
                  </a:extLst>
                </p:cNvPr>
                <p:cNvSpPr>
                  <a:spLocks/>
                </p:cNvSpPr>
                <p:nvPr/>
              </p:nvSpPr>
              <p:spPr bwMode="auto">
                <a:xfrm>
                  <a:off x="6254751" y="2130425"/>
                  <a:ext cx="112713" cy="138113"/>
                </a:xfrm>
                <a:custGeom>
                  <a:avLst/>
                  <a:gdLst>
                    <a:gd name="T0" fmla="*/ 331 w 779"/>
                    <a:gd name="T1" fmla="*/ 0 h 956"/>
                    <a:gd name="T2" fmla="*/ 779 w 779"/>
                    <a:gd name="T3" fmla="*/ 449 h 956"/>
                    <a:gd name="T4" fmla="*/ 779 w 779"/>
                    <a:gd name="T5" fmla="*/ 956 h 956"/>
                    <a:gd name="T6" fmla="*/ 0 w 779"/>
                    <a:gd name="T7" fmla="*/ 183 h 956"/>
                    <a:gd name="T8" fmla="*/ 63 w 779"/>
                    <a:gd name="T9" fmla="*/ 139 h 956"/>
                    <a:gd name="T10" fmla="*/ 126 w 779"/>
                    <a:gd name="T11" fmla="*/ 100 h 956"/>
                    <a:gd name="T12" fmla="*/ 193 w 779"/>
                    <a:gd name="T13" fmla="*/ 63 h 956"/>
                    <a:gd name="T14" fmla="*/ 260 w 779"/>
                    <a:gd name="T15" fmla="*/ 30 h 956"/>
                    <a:gd name="T16" fmla="*/ 331 w 779"/>
                    <a:gd name="T1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9" h="956">
                      <a:moveTo>
                        <a:pt x="331" y="0"/>
                      </a:moveTo>
                      <a:lnTo>
                        <a:pt x="779" y="449"/>
                      </a:lnTo>
                      <a:lnTo>
                        <a:pt x="779" y="956"/>
                      </a:lnTo>
                      <a:lnTo>
                        <a:pt x="0" y="183"/>
                      </a:lnTo>
                      <a:lnTo>
                        <a:pt x="63" y="139"/>
                      </a:lnTo>
                      <a:lnTo>
                        <a:pt x="126" y="100"/>
                      </a:lnTo>
                      <a:lnTo>
                        <a:pt x="193" y="63"/>
                      </a:lnTo>
                      <a:lnTo>
                        <a:pt x="260" y="30"/>
                      </a:lnTo>
                      <a:lnTo>
                        <a:pt x="3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196">
                  <a:extLst>
                    <a:ext uri="{FF2B5EF4-FFF2-40B4-BE49-F238E27FC236}">
                      <a16:creationId xmlns:a16="http://schemas.microsoft.com/office/drawing/2014/main" id="{9E325777-4743-D81D-5C11-756CDFECAD5B}"/>
                    </a:ext>
                  </a:extLst>
                </p:cNvPr>
                <p:cNvSpPr>
                  <a:spLocks/>
                </p:cNvSpPr>
                <p:nvPr/>
              </p:nvSpPr>
              <p:spPr bwMode="auto">
                <a:xfrm>
                  <a:off x="6194426" y="2178050"/>
                  <a:ext cx="173038" cy="182563"/>
                </a:xfrm>
                <a:custGeom>
                  <a:avLst/>
                  <a:gdLst>
                    <a:gd name="T0" fmla="*/ 240 w 1196"/>
                    <a:gd name="T1" fmla="*/ 0 h 1268"/>
                    <a:gd name="T2" fmla="*/ 1196 w 1196"/>
                    <a:gd name="T3" fmla="*/ 947 h 1268"/>
                    <a:gd name="T4" fmla="*/ 1191 w 1196"/>
                    <a:gd name="T5" fmla="*/ 981 h 1268"/>
                    <a:gd name="T6" fmla="*/ 1181 w 1196"/>
                    <a:gd name="T7" fmla="*/ 1013 h 1268"/>
                    <a:gd name="T8" fmla="*/ 1167 w 1196"/>
                    <a:gd name="T9" fmla="*/ 1043 h 1268"/>
                    <a:gd name="T10" fmla="*/ 1148 w 1196"/>
                    <a:gd name="T11" fmla="*/ 1073 h 1268"/>
                    <a:gd name="T12" fmla="*/ 1125 w 1196"/>
                    <a:gd name="T13" fmla="*/ 1099 h 1268"/>
                    <a:gd name="T14" fmla="*/ 956 w 1196"/>
                    <a:gd name="T15" fmla="*/ 1268 h 1268"/>
                    <a:gd name="T16" fmla="*/ 0 w 1196"/>
                    <a:gd name="T17" fmla="*/ 319 h 1268"/>
                    <a:gd name="T18" fmla="*/ 41 w 1196"/>
                    <a:gd name="T19" fmla="*/ 251 h 1268"/>
                    <a:gd name="T20" fmla="*/ 87 w 1196"/>
                    <a:gd name="T21" fmla="*/ 184 h 1268"/>
                    <a:gd name="T22" fmla="*/ 134 w 1196"/>
                    <a:gd name="T23" fmla="*/ 120 h 1268"/>
                    <a:gd name="T24" fmla="*/ 186 w 1196"/>
                    <a:gd name="T25" fmla="*/ 59 h 1268"/>
                    <a:gd name="T26" fmla="*/ 240 w 1196"/>
                    <a:gd name="T27" fmla="*/ 0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6" h="1268">
                      <a:moveTo>
                        <a:pt x="240" y="0"/>
                      </a:moveTo>
                      <a:lnTo>
                        <a:pt x="1196" y="947"/>
                      </a:lnTo>
                      <a:lnTo>
                        <a:pt x="1191" y="981"/>
                      </a:lnTo>
                      <a:lnTo>
                        <a:pt x="1181" y="1013"/>
                      </a:lnTo>
                      <a:lnTo>
                        <a:pt x="1167" y="1043"/>
                      </a:lnTo>
                      <a:lnTo>
                        <a:pt x="1148" y="1073"/>
                      </a:lnTo>
                      <a:lnTo>
                        <a:pt x="1125" y="1099"/>
                      </a:lnTo>
                      <a:lnTo>
                        <a:pt x="956" y="1268"/>
                      </a:lnTo>
                      <a:lnTo>
                        <a:pt x="0" y="319"/>
                      </a:lnTo>
                      <a:lnTo>
                        <a:pt x="41" y="251"/>
                      </a:lnTo>
                      <a:lnTo>
                        <a:pt x="87" y="184"/>
                      </a:lnTo>
                      <a:lnTo>
                        <a:pt x="134" y="120"/>
                      </a:lnTo>
                      <a:lnTo>
                        <a:pt x="186" y="59"/>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08" name="Oval 14">
                <a:extLst>
                  <a:ext uri="{FF2B5EF4-FFF2-40B4-BE49-F238E27FC236}">
                    <a16:creationId xmlns:a16="http://schemas.microsoft.com/office/drawing/2014/main" id="{1B0675A9-580F-DFCC-E0BA-AC539144AF41}"/>
                  </a:ext>
                </a:extLst>
              </p:cNvPr>
              <p:cNvSpPr>
                <a:spLocks noChangeArrowheads="1"/>
              </p:cNvSpPr>
              <p:nvPr/>
            </p:nvSpPr>
            <p:spPr bwMode="auto">
              <a:xfrm>
                <a:off x="9883455" y="1415389"/>
                <a:ext cx="1274763" cy="1276350"/>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17" name="Group 116">
            <a:extLst>
              <a:ext uri="{FF2B5EF4-FFF2-40B4-BE49-F238E27FC236}">
                <a16:creationId xmlns:a16="http://schemas.microsoft.com/office/drawing/2014/main" id="{4F000B00-2BBE-BB52-8AF2-C0065204F3D4}"/>
              </a:ext>
            </a:extLst>
          </p:cNvPr>
          <p:cNvGrpSpPr/>
          <p:nvPr/>
        </p:nvGrpSpPr>
        <p:grpSpPr>
          <a:xfrm rot="1019629">
            <a:off x="6783415" y="2849455"/>
            <a:ext cx="2041052" cy="2098208"/>
            <a:chOff x="7128349" y="1932565"/>
            <a:chExt cx="2041052" cy="2098208"/>
          </a:xfrm>
        </p:grpSpPr>
        <p:sp>
          <p:nvSpPr>
            <p:cNvPr id="118" name="Freeform 6">
              <a:extLst>
                <a:ext uri="{FF2B5EF4-FFF2-40B4-BE49-F238E27FC236}">
                  <a16:creationId xmlns:a16="http://schemas.microsoft.com/office/drawing/2014/main" id="{40FE4896-F138-A35F-BFA5-FFB15897DB21}"/>
                </a:ext>
              </a:extLst>
            </p:cNvPr>
            <p:cNvSpPr>
              <a:spLocks/>
            </p:cNvSpPr>
            <p:nvPr/>
          </p:nvSpPr>
          <p:spPr bwMode="auto">
            <a:xfrm>
              <a:off x="7128349" y="2312325"/>
              <a:ext cx="1728276" cy="1718448"/>
            </a:xfrm>
            <a:custGeom>
              <a:avLst/>
              <a:gdLst>
                <a:gd name="T0" fmla="*/ 1405 w 1583"/>
                <a:gd name="T1" fmla="*/ 142 h 1574"/>
                <a:gd name="T2" fmla="*/ 1402 w 1583"/>
                <a:gd name="T3" fmla="*/ 125 h 1574"/>
                <a:gd name="T4" fmla="*/ 1395 w 1583"/>
                <a:gd name="T5" fmla="*/ 78 h 1574"/>
                <a:gd name="T6" fmla="*/ 172 w 1583"/>
                <a:gd name="T7" fmla="*/ 0 h 1574"/>
                <a:gd name="T8" fmla="*/ 225 w 1583"/>
                <a:gd name="T9" fmla="*/ 346 h 1574"/>
                <a:gd name="T10" fmla="*/ 848 w 1583"/>
                <a:gd name="T11" fmla="*/ 385 h 1574"/>
                <a:gd name="T12" fmla="*/ 0 w 1583"/>
                <a:gd name="T13" fmla="*/ 1313 h 1574"/>
                <a:gd name="T14" fmla="*/ 285 w 1583"/>
                <a:gd name="T15" fmla="*/ 1574 h 1574"/>
                <a:gd name="T16" fmla="*/ 1137 w 1583"/>
                <a:gd name="T17" fmla="*/ 640 h 1574"/>
                <a:gd name="T18" fmla="*/ 1235 w 1583"/>
                <a:gd name="T19" fmla="*/ 1269 h 1574"/>
                <a:gd name="T20" fmla="*/ 1583 w 1583"/>
                <a:gd name="T21" fmla="*/ 1291 h 1574"/>
                <a:gd name="T22" fmla="*/ 1405 w 1583"/>
                <a:gd name="T23" fmla="*/ 14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3" h="1574">
                  <a:moveTo>
                    <a:pt x="1405" y="142"/>
                  </a:moveTo>
                  <a:lnTo>
                    <a:pt x="1402" y="125"/>
                  </a:lnTo>
                  <a:lnTo>
                    <a:pt x="1395" y="78"/>
                  </a:lnTo>
                  <a:lnTo>
                    <a:pt x="172" y="0"/>
                  </a:lnTo>
                  <a:lnTo>
                    <a:pt x="225" y="346"/>
                  </a:lnTo>
                  <a:lnTo>
                    <a:pt x="848" y="385"/>
                  </a:lnTo>
                  <a:lnTo>
                    <a:pt x="0" y="1313"/>
                  </a:lnTo>
                  <a:lnTo>
                    <a:pt x="285" y="1574"/>
                  </a:lnTo>
                  <a:lnTo>
                    <a:pt x="1137" y="640"/>
                  </a:lnTo>
                  <a:lnTo>
                    <a:pt x="1235" y="1269"/>
                  </a:lnTo>
                  <a:lnTo>
                    <a:pt x="1583" y="1291"/>
                  </a:lnTo>
                  <a:lnTo>
                    <a:pt x="1405" y="142"/>
                  </a:ln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19" name="Group 118">
              <a:extLst>
                <a:ext uri="{FF2B5EF4-FFF2-40B4-BE49-F238E27FC236}">
                  <a16:creationId xmlns:a16="http://schemas.microsoft.com/office/drawing/2014/main" id="{FFE6D0CF-7D66-D9AD-B7FA-B9A360C9FECA}"/>
                </a:ext>
              </a:extLst>
            </p:cNvPr>
            <p:cNvGrpSpPr/>
            <p:nvPr/>
          </p:nvGrpSpPr>
          <p:grpSpPr>
            <a:xfrm>
              <a:off x="7891463" y="1932565"/>
              <a:ext cx="1277938" cy="1277938"/>
              <a:chOff x="7891463" y="1932565"/>
              <a:chExt cx="1277938" cy="1277938"/>
            </a:xfrm>
          </p:grpSpPr>
          <p:grpSp>
            <p:nvGrpSpPr>
              <p:cNvPr id="121" name="Group 120">
                <a:extLst>
                  <a:ext uri="{FF2B5EF4-FFF2-40B4-BE49-F238E27FC236}">
                    <a16:creationId xmlns:a16="http://schemas.microsoft.com/office/drawing/2014/main" id="{4B37D91D-18B9-B4C6-73E2-C24EA4BBEC90}"/>
                  </a:ext>
                </a:extLst>
              </p:cNvPr>
              <p:cNvGrpSpPr/>
              <p:nvPr/>
            </p:nvGrpSpPr>
            <p:grpSpPr>
              <a:xfrm>
                <a:off x="8337648" y="2358314"/>
                <a:ext cx="385569" cy="426441"/>
                <a:chOff x="4706938" y="2084388"/>
                <a:chExt cx="449263" cy="496888"/>
              </a:xfrm>
              <a:solidFill>
                <a:schemeClr val="accent2">
                  <a:lumMod val="75000"/>
                </a:schemeClr>
              </a:solidFill>
            </p:grpSpPr>
            <p:sp>
              <p:nvSpPr>
                <p:cNvPr id="122" name="Freeform 168">
                  <a:extLst>
                    <a:ext uri="{FF2B5EF4-FFF2-40B4-BE49-F238E27FC236}">
                      <a16:creationId xmlns:a16="http://schemas.microsoft.com/office/drawing/2014/main" id="{79573BFA-0D4E-2A1A-6CFF-986450A8FAD7}"/>
                    </a:ext>
                  </a:extLst>
                </p:cNvPr>
                <p:cNvSpPr>
                  <a:spLocks/>
                </p:cNvSpPr>
                <p:nvPr/>
              </p:nvSpPr>
              <p:spPr bwMode="auto">
                <a:xfrm>
                  <a:off x="4748213" y="2084388"/>
                  <a:ext cx="114300" cy="115888"/>
                </a:xfrm>
                <a:custGeom>
                  <a:avLst/>
                  <a:gdLst>
                    <a:gd name="T0" fmla="*/ 398 w 797"/>
                    <a:gd name="T1" fmla="*/ 0 h 801"/>
                    <a:gd name="T2" fmla="*/ 448 w 797"/>
                    <a:gd name="T3" fmla="*/ 3 h 801"/>
                    <a:gd name="T4" fmla="*/ 497 w 797"/>
                    <a:gd name="T5" fmla="*/ 12 h 801"/>
                    <a:gd name="T6" fmla="*/ 543 w 797"/>
                    <a:gd name="T7" fmla="*/ 26 h 801"/>
                    <a:gd name="T8" fmla="*/ 586 w 797"/>
                    <a:gd name="T9" fmla="*/ 46 h 801"/>
                    <a:gd name="T10" fmla="*/ 626 w 797"/>
                    <a:gd name="T11" fmla="*/ 71 h 801"/>
                    <a:gd name="T12" fmla="*/ 664 w 797"/>
                    <a:gd name="T13" fmla="*/ 101 h 801"/>
                    <a:gd name="T14" fmla="*/ 697 w 797"/>
                    <a:gd name="T15" fmla="*/ 134 h 801"/>
                    <a:gd name="T16" fmla="*/ 726 w 797"/>
                    <a:gd name="T17" fmla="*/ 172 h 801"/>
                    <a:gd name="T18" fmla="*/ 750 w 797"/>
                    <a:gd name="T19" fmla="*/ 213 h 801"/>
                    <a:gd name="T20" fmla="*/ 770 w 797"/>
                    <a:gd name="T21" fmla="*/ 256 h 801"/>
                    <a:gd name="T22" fmla="*/ 786 w 797"/>
                    <a:gd name="T23" fmla="*/ 302 h 801"/>
                    <a:gd name="T24" fmla="*/ 794 w 797"/>
                    <a:gd name="T25" fmla="*/ 350 h 801"/>
                    <a:gd name="T26" fmla="*/ 797 w 797"/>
                    <a:gd name="T27" fmla="*/ 400 h 801"/>
                    <a:gd name="T28" fmla="*/ 794 w 797"/>
                    <a:gd name="T29" fmla="*/ 450 h 801"/>
                    <a:gd name="T30" fmla="*/ 786 w 797"/>
                    <a:gd name="T31" fmla="*/ 499 h 801"/>
                    <a:gd name="T32" fmla="*/ 770 w 797"/>
                    <a:gd name="T33" fmla="*/ 546 h 801"/>
                    <a:gd name="T34" fmla="*/ 750 w 797"/>
                    <a:gd name="T35" fmla="*/ 588 h 801"/>
                    <a:gd name="T36" fmla="*/ 726 w 797"/>
                    <a:gd name="T37" fmla="*/ 629 h 801"/>
                    <a:gd name="T38" fmla="*/ 697 w 797"/>
                    <a:gd name="T39" fmla="*/ 667 h 801"/>
                    <a:gd name="T40" fmla="*/ 664 w 797"/>
                    <a:gd name="T41" fmla="*/ 700 h 801"/>
                    <a:gd name="T42" fmla="*/ 626 w 797"/>
                    <a:gd name="T43" fmla="*/ 730 h 801"/>
                    <a:gd name="T44" fmla="*/ 586 w 797"/>
                    <a:gd name="T45" fmla="*/ 754 h 801"/>
                    <a:gd name="T46" fmla="*/ 543 w 797"/>
                    <a:gd name="T47" fmla="*/ 774 h 801"/>
                    <a:gd name="T48" fmla="*/ 497 w 797"/>
                    <a:gd name="T49" fmla="*/ 789 h 801"/>
                    <a:gd name="T50" fmla="*/ 448 w 797"/>
                    <a:gd name="T51" fmla="*/ 798 h 801"/>
                    <a:gd name="T52" fmla="*/ 398 w 797"/>
                    <a:gd name="T53" fmla="*/ 801 h 801"/>
                    <a:gd name="T54" fmla="*/ 348 w 797"/>
                    <a:gd name="T55" fmla="*/ 798 h 801"/>
                    <a:gd name="T56" fmla="*/ 300 w 797"/>
                    <a:gd name="T57" fmla="*/ 789 h 801"/>
                    <a:gd name="T58" fmla="*/ 254 w 797"/>
                    <a:gd name="T59" fmla="*/ 774 h 801"/>
                    <a:gd name="T60" fmla="*/ 211 w 797"/>
                    <a:gd name="T61" fmla="*/ 754 h 801"/>
                    <a:gd name="T62" fmla="*/ 171 w 797"/>
                    <a:gd name="T63" fmla="*/ 730 h 801"/>
                    <a:gd name="T64" fmla="*/ 133 w 797"/>
                    <a:gd name="T65" fmla="*/ 700 h 801"/>
                    <a:gd name="T66" fmla="*/ 100 w 797"/>
                    <a:gd name="T67" fmla="*/ 667 h 801"/>
                    <a:gd name="T68" fmla="*/ 70 w 797"/>
                    <a:gd name="T69" fmla="*/ 629 h 801"/>
                    <a:gd name="T70" fmla="*/ 46 w 797"/>
                    <a:gd name="T71" fmla="*/ 588 h 801"/>
                    <a:gd name="T72" fmla="*/ 26 w 797"/>
                    <a:gd name="T73" fmla="*/ 546 h 801"/>
                    <a:gd name="T74" fmla="*/ 11 w 797"/>
                    <a:gd name="T75" fmla="*/ 499 h 801"/>
                    <a:gd name="T76" fmla="*/ 3 w 797"/>
                    <a:gd name="T77" fmla="*/ 450 h 801"/>
                    <a:gd name="T78" fmla="*/ 0 w 797"/>
                    <a:gd name="T79" fmla="*/ 400 h 801"/>
                    <a:gd name="T80" fmla="*/ 3 w 797"/>
                    <a:gd name="T81" fmla="*/ 350 h 801"/>
                    <a:gd name="T82" fmla="*/ 11 w 797"/>
                    <a:gd name="T83" fmla="*/ 302 h 801"/>
                    <a:gd name="T84" fmla="*/ 26 w 797"/>
                    <a:gd name="T85" fmla="*/ 256 h 801"/>
                    <a:gd name="T86" fmla="*/ 46 w 797"/>
                    <a:gd name="T87" fmla="*/ 213 h 801"/>
                    <a:gd name="T88" fmla="*/ 70 w 797"/>
                    <a:gd name="T89" fmla="*/ 172 h 801"/>
                    <a:gd name="T90" fmla="*/ 100 w 797"/>
                    <a:gd name="T91" fmla="*/ 134 h 801"/>
                    <a:gd name="T92" fmla="*/ 133 w 797"/>
                    <a:gd name="T93" fmla="*/ 101 h 801"/>
                    <a:gd name="T94" fmla="*/ 171 w 797"/>
                    <a:gd name="T95" fmla="*/ 71 h 801"/>
                    <a:gd name="T96" fmla="*/ 211 w 797"/>
                    <a:gd name="T97" fmla="*/ 46 h 801"/>
                    <a:gd name="T98" fmla="*/ 254 w 797"/>
                    <a:gd name="T99" fmla="*/ 26 h 801"/>
                    <a:gd name="T100" fmla="*/ 300 w 797"/>
                    <a:gd name="T101" fmla="*/ 12 h 801"/>
                    <a:gd name="T102" fmla="*/ 348 w 797"/>
                    <a:gd name="T103" fmla="*/ 3 h 801"/>
                    <a:gd name="T104" fmla="*/ 398 w 797"/>
                    <a:gd name="T105" fmla="*/ 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7" h="801">
                      <a:moveTo>
                        <a:pt x="398" y="0"/>
                      </a:moveTo>
                      <a:lnTo>
                        <a:pt x="448" y="3"/>
                      </a:lnTo>
                      <a:lnTo>
                        <a:pt x="497" y="12"/>
                      </a:lnTo>
                      <a:lnTo>
                        <a:pt x="543" y="26"/>
                      </a:lnTo>
                      <a:lnTo>
                        <a:pt x="586" y="46"/>
                      </a:lnTo>
                      <a:lnTo>
                        <a:pt x="626" y="71"/>
                      </a:lnTo>
                      <a:lnTo>
                        <a:pt x="664" y="101"/>
                      </a:lnTo>
                      <a:lnTo>
                        <a:pt x="697" y="134"/>
                      </a:lnTo>
                      <a:lnTo>
                        <a:pt x="726" y="172"/>
                      </a:lnTo>
                      <a:lnTo>
                        <a:pt x="750" y="213"/>
                      </a:lnTo>
                      <a:lnTo>
                        <a:pt x="770" y="256"/>
                      </a:lnTo>
                      <a:lnTo>
                        <a:pt x="786" y="302"/>
                      </a:lnTo>
                      <a:lnTo>
                        <a:pt x="794" y="350"/>
                      </a:lnTo>
                      <a:lnTo>
                        <a:pt x="797" y="400"/>
                      </a:lnTo>
                      <a:lnTo>
                        <a:pt x="794" y="450"/>
                      </a:lnTo>
                      <a:lnTo>
                        <a:pt x="786" y="499"/>
                      </a:lnTo>
                      <a:lnTo>
                        <a:pt x="770" y="546"/>
                      </a:lnTo>
                      <a:lnTo>
                        <a:pt x="750" y="588"/>
                      </a:lnTo>
                      <a:lnTo>
                        <a:pt x="726" y="629"/>
                      </a:lnTo>
                      <a:lnTo>
                        <a:pt x="697" y="667"/>
                      </a:lnTo>
                      <a:lnTo>
                        <a:pt x="664" y="700"/>
                      </a:lnTo>
                      <a:lnTo>
                        <a:pt x="626" y="730"/>
                      </a:lnTo>
                      <a:lnTo>
                        <a:pt x="586" y="754"/>
                      </a:lnTo>
                      <a:lnTo>
                        <a:pt x="543" y="774"/>
                      </a:lnTo>
                      <a:lnTo>
                        <a:pt x="497" y="789"/>
                      </a:lnTo>
                      <a:lnTo>
                        <a:pt x="448" y="798"/>
                      </a:lnTo>
                      <a:lnTo>
                        <a:pt x="398" y="801"/>
                      </a:lnTo>
                      <a:lnTo>
                        <a:pt x="348" y="798"/>
                      </a:lnTo>
                      <a:lnTo>
                        <a:pt x="300" y="789"/>
                      </a:lnTo>
                      <a:lnTo>
                        <a:pt x="254" y="774"/>
                      </a:lnTo>
                      <a:lnTo>
                        <a:pt x="211" y="754"/>
                      </a:lnTo>
                      <a:lnTo>
                        <a:pt x="171" y="730"/>
                      </a:lnTo>
                      <a:lnTo>
                        <a:pt x="133" y="700"/>
                      </a:lnTo>
                      <a:lnTo>
                        <a:pt x="100" y="667"/>
                      </a:lnTo>
                      <a:lnTo>
                        <a:pt x="70" y="629"/>
                      </a:lnTo>
                      <a:lnTo>
                        <a:pt x="46" y="588"/>
                      </a:lnTo>
                      <a:lnTo>
                        <a:pt x="26" y="546"/>
                      </a:lnTo>
                      <a:lnTo>
                        <a:pt x="11" y="499"/>
                      </a:lnTo>
                      <a:lnTo>
                        <a:pt x="3" y="450"/>
                      </a:lnTo>
                      <a:lnTo>
                        <a:pt x="0" y="400"/>
                      </a:lnTo>
                      <a:lnTo>
                        <a:pt x="3" y="350"/>
                      </a:lnTo>
                      <a:lnTo>
                        <a:pt x="11" y="302"/>
                      </a:lnTo>
                      <a:lnTo>
                        <a:pt x="26" y="256"/>
                      </a:lnTo>
                      <a:lnTo>
                        <a:pt x="46" y="213"/>
                      </a:lnTo>
                      <a:lnTo>
                        <a:pt x="70" y="172"/>
                      </a:lnTo>
                      <a:lnTo>
                        <a:pt x="100" y="134"/>
                      </a:lnTo>
                      <a:lnTo>
                        <a:pt x="133" y="101"/>
                      </a:lnTo>
                      <a:lnTo>
                        <a:pt x="171" y="71"/>
                      </a:lnTo>
                      <a:lnTo>
                        <a:pt x="211" y="46"/>
                      </a:lnTo>
                      <a:lnTo>
                        <a:pt x="254" y="26"/>
                      </a:lnTo>
                      <a:lnTo>
                        <a:pt x="300" y="12"/>
                      </a:lnTo>
                      <a:lnTo>
                        <a:pt x="348" y="3"/>
                      </a:lnTo>
                      <a:lnTo>
                        <a:pt x="3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169">
                  <a:extLst>
                    <a:ext uri="{FF2B5EF4-FFF2-40B4-BE49-F238E27FC236}">
                      <a16:creationId xmlns:a16="http://schemas.microsoft.com/office/drawing/2014/main" id="{8646B81C-D1E1-9C8A-EEEF-5CE88455CC7B}"/>
                    </a:ext>
                  </a:extLst>
                </p:cNvPr>
                <p:cNvSpPr>
                  <a:spLocks/>
                </p:cNvSpPr>
                <p:nvPr/>
              </p:nvSpPr>
              <p:spPr bwMode="auto">
                <a:xfrm>
                  <a:off x="4706938" y="2224088"/>
                  <a:ext cx="196850" cy="357188"/>
                </a:xfrm>
                <a:custGeom>
                  <a:avLst/>
                  <a:gdLst>
                    <a:gd name="T0" fmla="*/ 377 w 1361"/>
                    <a:gd name="T1" fmla="*/ 1 h 2474"/>
                    <a:gd name="T2" fmla="*/ 395 w 1361"/>
                    <a:gd name="T3" fmla="*/ 14 h 2474"/>
                    <a:gd name="T4" fmla="*/ 639 w 1361"/>
                    <a:gd name="T5" fmla="*/ 682 h 2474"/>
                    <a:gd name="T6" fmla="*/ 656 w 1361"/>
                    <a:gd name="T7" fmla="*/ 704 h 2474"/>
                    <a:gd name="T8" fmla="*/ 680 w 1361"/>
                    <a:gd name="T9" fmla="*/ 712 h 2474"/>
                    <a:gd name="T10" fmla="*/ 705 w 1361"/>
                    <a:gd name="T11" fmla="*/ 704 h 2474"/>
                    <a:gd name="T12" fmla="*/ 721 w 1361"/>
                    <a:gd name="T13" fmla="*/ 682 h 2474"/>
                    <a:gd name="T14" fmla="*/ 968 w 1361"/>
                    <a:gd name="T15" fmla="*/ 11 h 2474"/>
                    <a:gd name="T16" fmla="*/ 991 w 1361"/>
                    <a:gd name="T17" fmla="*/ 0 h 2474"/>
                    <a:gd name="T18" fmla="*/ 1118 w 1361"/>
                    <a:gd name="T19" fmla="*/ 37 h 2474"/>
                    <a:gd name="T20" fmla="*/ 1161 w 1361"/>
                    <a:gd name="T21" fmla="*/ 53 h 2474"/>
                    <a:gd name="T22" fmla="*/ 1235 w 1361"/>
                    <a:gd name="T23" fmla="*/ 100 h 2474"/>
                    <a:gd name="T24" fmla="*/ 1294 w 1361"/>
                    <a:gd name="T25" fmla="*/ 164 h 2474"/>
                    <a:gd name="T26" fmla="*/ 1336 w 1361"/>
                    <a:gd name="T27" fmla="*/ 241 h 2474"/>
                    <a:gd name="T28" fmla="*/ 1358 w 1361"/>
                    <a:gd name="T29" fmla="*/ 327 h 2474"/>
                    <a:gd name="T30" fmla="*/ 1361 w 1361"/>
                    <a:gd name="T31" fmla="*/ 1072 h 2474"/>
                    <a:gd name="T32" fmla="*/ 1354 w 1361"/>
                    <a:gd name="T33" fmla="*/ 1091 h 2474"/>
                    <a:gd name="T34" fmla="*/ 1105 w 1361"/>
                    <a:gd name="T35" fmla="*/ 2439 h 2474"/>
                    <a:gd name="T36" fmla="*/ 1095 w 1361"/>
                    <a:gd name="T37" fmla="*/ 2464 h 2474"/>
                    <a:gd name="T38" fmla="*/ 1070 w 1361"/>
                    <a:gd name="T39" fmla="*/ 2474 h 2474"/>
                    <a:gd name="T40" fmla="*/ 277 w 1361"/>
                    <a:gd name="T41" fmla="*/ 2472 h 2474"/>
                    <a:gd name="T42" fmla="*/ 259 w 1361"/>
                    <a:gd name="T43" fmla="*/ 2452 h 2474"/>
                    <a:gd name="T44" fmla="*/ 255 w 1361"/>
                    <a:gd name="T45" fmla="*/ 1473 h 2474"/>
                    <a:gd name="T46" fmla="*/ 1 w 1361"/>
                    <a:gd name="T47" fmla="*/ 1081 h 2474"/>
                    <a:gd name="T48" fmla="*/ 0 w 1361"/>
                    <a:gd name="T49" fmla="*/ 374 h 2474"/>
                    <a:gd name="T50" fmla="*/ 11 w 1361"/>
                    <a:gd name="T51" fmla="*/ 285 h 2474"/>
                    <a:gd name="T52" fmla="*/ 44 w 1361"/>
                    <a:gd name="T53" fmla="*/ 202 h 2474"/>
                    <a:gd name="T54" fmla="*/ 94 w 1361"/>
                    <a:gd name="T55" fmla="*/ 132 h 2474"/>
                    <a:gd name="T56" fmla="*/ 162 w 1361"/>
                    <a:gd name="T57" fmla="*/ 75 h 2474"/>
                    <a:gd name="T58" fmla="*/ 243 w 1361"/>
                    <a:gd name="T59" fmla="*/ 37 h 2474"/>
                    <a:gd name="T60" fmla="*/ 253 w 1361"/>
                    <a:gd name="T61" fmla="*/ 32 h 2474"/>
                    <a:gd name="T62" fmla="*/ 279 w 1361"/>
                    <a:gd name="T63" fmla="*/ 25 h 2474"/>
                    <a:gd name="T64" fmla="*/ 312 w 1361"/>
                    <a:gd name="T65" fmla="*/ 16 h 2474"/>
                    <a:gd name="T66" fmla="*/ 343 w 1361"/>
                    <a:gd name="T67" fmla="*/ 6 h 2474"/>
                    <a:gd name="T68" fmla="*/ 363 w 1361"/>
                    <a:gd name="T69" fmla="*/ 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1" h="2474">
                      <a:moveTo>
                        <a:pt x="367" y="0"/>
                      </a:moveTo>
                      <a:lnTo>
                        <a:pt x="377" y="1"/>
                      </a:lnTo>
                      <a:lnTo>
                        <a:pt x="387" y="6"/>
                      </a:lnTo>
                      <a:lnTo>
                        <a:pt x="395" y="14"/>
                      </a:lnTo>
                      <a:lnTo>
                        <a:pt x="400" y="23"/>
                      </a:lnTo>
                      <a:lnTo>
                        <a:pt x="639" y="682"/>
                      </a:lnTo>
                      <a:lnTo>
                        <a:pt x="646" y="695"/>
                      </a:lnTo>
                      <a:lnTo>
                        <a:pt x="656" y="704"/>
                      </a:lnTo>
                      <a:lnTo>
                        <a:pt x="667" y="710"/>
                      </a:lnTo>
                      <a:lnTo>
                        <a:pt x="680" y="712"/>
                      </a:lnTo>
                      <a:lnTo>
                        <a:pt x="692" y="710"/>
                      </a:lnTo>
                      <a:lnTo>
                        <a:pt x="705" y="704"/>
                      </a:lnTo>
                      <a:lnTo>
                        <a:pt x="714" y="695"/>
                      </a:lnTo>
                      <a:lnTo>
                        <a:pt x="721" y="682"/>
                      </a:lnTo>
                      <a:lnTo>
                        <a:pt x="960" y="23"/>
                      </a:lnTo>
                      <a:lnTo>
                        <a:pt x="968" y="11"/>
                      </a:lnTo>
                      <a:lnTo>
                        <a:pt x="978" y="3"/>
                      </a:lnTo>
                      <a:lnTo>
                        <a:pt x="991" y="0"/>
                      </a:lnTo>
                      <a:lnTo>
                        <a:pt x="1004" y="1"/>
                      </a:lnTo>
                      <a:lnTo>
                        <a:pt x="1118" y="37"/>
                      </a:lnTo>
                      <a:lnTo>
                        <a:pt x="1119" y="37"/>
                      </a:lnTo>
                      <a:lnTo>
                        <a:pt x="1161" y="53"/>
                      </a:lnTo>
                      <a:lnTo>
                        <a:pt x="1199" y="75"/>
                      </a:lnTo>
                      <a:lnTo>
                        <a:pt x="1235" y="100"/>
                      </a:lnTo>
                      <a:lnTo>
                        <a:pt x="1266" y="131"/>
                      </a:lnTo>
                      <a:lnTo>
                        <a:pt x="1294" y="164"/>
                      </a:lnTo>
                      <a:lnTo>
                        <a:pt x="1317" y="201"/>
                      </a:lnTo>
                      <a:lnTo>
                        <a:pt x="1336" y="241"/>
                      </a:lnTo>
                      <a:lnTo>
                        <a:pt x="1349" y="283"/>
                      </a:lnTo>
                      <a:lnTo>
                        <a:pt x="1358" y="327"/>
                      </a:lnTo>
                      <a:lnTo>
                        <a:pt x="1361" y="372"/>
                      </a:lnTo>
                      <a:lnTo>
                        <a:pt x="1361" y="1072"/>
                      </a:lnTo>
                      <a:lnTo>
                        <a:pt x="1360" y="1081"/>
                      </a:lnTo>
                      <a:lnTo>
                        <a:pt x="1354" y="1091"/>
                      </a:lnTo>
                      <a:lnTo>
                        <a:pt x="1105" y="1473"/>
                      </a:lnTo>
                      <a:lnTo>
                        <a:pt x="1105" y="2439"/>
                      </a:lnTo>
                      <a:lnTo>
                        <a:pt x="1102" y="2452"/>
                      </a:lnTo>
                      <a:lnTo>
                        <a:pt x="1095" y="2464"/>
                      </a:lnTo>
                      <a:lnTo>
                        <a:pt x="1083" y="2472"/>
                      </a:lnTo>
                      <a:lnTo>
                        <a:pt x="1070" y="2474"/>
                      </a:lnTo>
                      <a:lnTo>
                        <a:pt x="291" y="2474"/>
                      </a:lnTo>
                      <a:lnTo>
                        <a:pt x="277" y="2472"/>
                      </a:lnTo>
                      <a:lnTo>
                        <a:pt x="266" y="2464"/>
                      </a:lnTo>
                      <a:lnTo>
                        <a:pt x="259" y="2452"/>
                      </a:lnTo>
                      <a:lnTo>
                        <a:pt x="255" y="2439"/>
                      </a:lnTo>
                      <a:lnTo>
                        <a:pt x="255" y="1473"/>
                      </a:lnTo>
                      <a:lnTo>
                        <a:pt x="5" y="1091"/>
                      </a:lnTo>
                      <a:lnTo>
                        <a:pt x="1" y="1081"/>
                      </a:lnTo>
                      <a:lnTo>
                        <a:pt x="0" y="1072"/>
                      </a:lnTo>
                      <a:lnTo>
                        <a:pt x="0" y="374"/>
                      </a:lnTo>
                      <a:lnTo>
                        <a:pt x="3" y="328"/>
                      </a:lnTo>
                      <a:lnTo>
                        <a:pt x="11" y="285"/>
                      </a:lnTo>
                      <a:lnTo>
                        <a:pt x="25" y="242"/>
                      </a:lnTo>
                      <a:lnTo>
                        <a:pt x="44" y="202"/>
                      </a:lnTo>
                      <a:lnTo>
                        <a:pt x="67" y="165"/>
                      </a:lnTo>
                      <a:lnTo>
                        <a:pt x="94" y="132"/>
                      </a:lnTo>
                      <a:lnTo>
                        <a:pt x="126" y="102"/>
                      </a:lnTo>
                      <a:lnTo>
                        <a:pt x="162" y="75"/>
                      </a:lnTo>
                      <a:lnTo>
                        <a:pt x="200" y="53"/>
                      </a:lnTo>
                      <a:lnTo>
                        <a:pt x="243" y="37"/>
                      </a:lnTo>
                      <a:lnTo>
                        <a:pt x="245" y="36"/>
                      </a:lnTo>
                      <a:lnTo>
                        <a:pt x="253" y="32"/>
                      </a:lnTo>
                      <a:lnTo>
                        <a:pt x="265" y="29"/>
                      </a:lnTo>
                      <a:lnTo>
                        <a:pt x="279" y="25"/>
                      </a:lnTo>
                      <a:lnTo>
                        <a:pt x="295" y="20"/>
                      </a:lnTo>
                      <a:lnTo>
                        <a:pt x="312" y="16"/>
                      </a:lnTo>
                      <a:lnTo>
                        <a:pt x="328" y="10"/>
                      </a:lnTo>
                      <a:lnTo>
                        <a:pt x="343" y="6"/>
                      </a:lnTo>
                      <a:lnTo>
                        <a:pt x="355" y="3"/>
                      </a:lnTo>
                      <a:lnTo>
                        <a:pt x="363" y="0"/>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Freeform 170">
                  <a:extLst>
                    <a:ext uri="{FF2B5EF4-FFF2-40B4-BE49-F238E27FC236}">
                      <a16:creationId xmlns:a16="http://schemas.microsoft.com/office/drawing/2014/main" id="{7E88B50D-13EB-2693-48F7-0E34D35BD8CF}"/>
                    </a:ext>
                  </a:extLst>
                </p:cNvPr>
                <p:cNvSpPr>
                  <a:spLocks/>
                </p:cNvSpPr>
                <p:nvPr/>
              </p:nvSpPr>
              <p:spPr bwMode="auto">
                <a:xfrm>
                  <a:off x="4910138" y="2133601"/>
                  <a:ext cx="190500" cy="130175"/>
                </a:xfrm>
                <a:custGeom>
                  <a:avLst/>
                  <a:gdLst>
                    <a:gd name="T0" fmla="*/ 699 w 1325"/>
                    <a:gd name="T1" fmla="*/ 0 h 905"/>
                    <a:gd name="T2" fmla="*/ 773 w 1325"/>
                    <a:gd name="T3" fmla="*/ 5 h 905"/>
                    <a:gd name="T4" fmla="*/ 847 w 1325"/>
                    <a:gd name="T5" fmla="*/ 16 h 905"/>
                    <a:gd name="T6" fmla="*/ 920 w 1325"/>
                    <a:gd name="T7" fmla="*/ 32 h 905"/>
                    <a:gd name="T8" fmla="*/ 992 w 1325"/>
                    <a:gd name="T9" fmla="*/ 53 h 905"/>
                    <a:gd name="T10" fmla="*/ 1063 w 1325"/>
                    <a:gd name="T11" fmla="*/ 79 h 905"/>
                    <a:gd name="T12" fmla="*/ 1132 w 1325"/>
                    <a:gd name="T13" fmla="*/ 110 h 905"/>
                    <a:gd name="T14" fmla="*/ 1199 w 1325"/>
                    <a:gd name="T15" fmla="*/ 147 h 905"/>
                    <a:gd name="T16" fmla="*/ 1263 w 1325"/>
                    <a:gd name="T17" fmla="*/ 190 h 905"/>
                    <a:gd name="T18" fmla="*/ 1325 w 1325"/>
                    <a:gd name="T19" fmla="*/ 237 h 905"/>
                    <a:gd name="T20" fmla="*/ 661 w 1325"/>
                    <a:gd name="T21" fmla="*/ 905 h 905"/>
                    <a:gd name="T22" fmla="*/ 0 w 1325"/>
                    <a:gd name="T23" fmla="*/ 241 h 905"/>
                    <a:gd name="T24" fmla="*/ 62 w 1325"/>
                    <a:gd name="T25" fmla="*/ 194 h 905"/>
                    <a:gd name="T26" fmla="*/ 127 w 1325"/>
                    <a:gd name="T27" fmla="*/ 151 h 905"/>
                    <a:gd name="T28" fmla="*/ 194 w 1325"/>
                    <a:gd name="T29" fmla="*/ 113 h 905"/>
                    <a:gd name="T30" fmla="*/ 262 w 1325"/>
                    <a:gd name="T31" fmla="*/ 81 h 905"/>
                    <a:gd name="T32" fmla="*/ 332 w 1325"/>
                    <a:gd name="T33" fmla="*/ 55 h 905"/>
                    <a:gd name="T34" fmla="*/ 404 w 1325"/>
                    <a:gd name="T35" fmla="*/ 33 h 905"/>
                    <a:gd name="T36" fmla="*/ 477 w 1325"/>
                    <a:gd name="T37" fmla="*/ 17 h 905"/>
                    <a:gd name="T38" fmla="*/ 551 w 1325"/>
                    <a:gd name="T39" fmla="*/ 5 h 905"/>
                    <a:gd name="T40" fmla="*/ 625 w 1325"/>
                    <a:gd name="T41" fmla="*/ 0 h 905"/>
                    <a:gd name="T42" fmla="*/ 699 w 1325"/>
                    <a:gd name="T43"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5" h="905">
                      <a:moveTo>
                        <a:pt x="699" y="0"/>
                      </a:moveTo>
                      <a:lnTo>
                        <a:pt x="773" y="5"/>
                      </a:lnTo>
                      <a:lnTo>
                        <a:pt x="847" y="16"/>
                      </a:lnTo>
                      <a:lnTo>
                        <a:pt x="920" y="32"/>
                      </a:lnTo>
                      <a:lnTo>
                        <a:pt x="992" y="53"/>
                      </a:lnTo>
                      <a:lnTo>
                        <a:pt x="1063" y="79"/>
                      </a:lnTo>
                      <a:lnTo>
                        <a:pt x="1132" y="110"/>
                      </a:lnTo>
                      <a:lnTo>
                        <a:pt x="1199" y="147"/>
                      </a:lnTo>
                      <a:lnTo>
                        <a:pt x="1263" y="190"/>
                      </a:lnTo>
                      <a:lnTo>
                        <a:pt x="1325" y="237"/>
                      </a:lnTo>
                      <a:lnTo>
                        <a:pt x="661" y="905"/>
                      </a:lnTo>
                      <a:lnTo>
                        <a:pt x="0" y="241"/>
                      </a:lnTo>
                      <a:lnTo>
                        <a:pt x="62" y="194"/>
                      </a:lnTo>
                      <a:lnTo>
                        <a:pt x="127" y="151"/>
                      </a:lnTo>
                      <a:lnTo>
                        <a:pt x="194" y="113"/>
                      </a:lnTo>
                      <a:lnTo>
                        <a:pt x="262" y="81"/>
                      </a:lnTo>
                      <a:lnTo>
                        <a:pt x="332" y="55"/>
                      </a:lnTo>
                      <a:lnTo>
                        <a:pt x="404" y="33"/>
                      </a:lnTo>
                      <a:lnTo>
                        <a:pt x="477" y="17"/>
                      </a:lnTo>
                      <a:lnTo>
                        <a:pt x="551" y="5"/>
                      </a:lnTo>
                      <a:lnTo>
                        <a:pt x="625" y="0"/>
                      </a:lnTo>
                      <a:lnTo>
                        <a:pt x="6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171">
                  <a:extLst>
                    <a:ext uri="{FF2B5EF4-FFF2-40B4-BE49-F238E27FC236}">
                      <a16:creationId xmlns:a16="http://schemas.microsoft.com/office/drawing/2014/main" id="{54F19850-6DDF-988A-AB60-3FEFE1DAC0DE}"/>
                    </a:ext>
                  </a:extLst>
                </p:cNvPr>
                <p:cNvSpPr>
                  <a:spLocks/>
                </p:cNvSpPr>
                <p:nvPr/>
              </p:nvSpPr>
              <p:spPr bwMode="auto">
                <a:xfrm>
                  <a:off x="5035551" y="2189163"/>
                  <a:ext cx="120650" cy="117475"/>
                </a:xfrm>
                <a:custGeom>
                  <a:avLst/>
                  <a:gdLst>
                    <a:gd name="T0" fmla="*/ 608 w 840"/>
                    <a:gd name="T1" fmla="*/ 0 h 818"/>
                    <a:gd name="T2" fmla="*/ 653 w 840"/>
                    <a:gd name="T3" fmla="*/ 60 h 818"/>
                    <a:gd name="T4" fmla="*/ 693 w 840"/>
                    <a:gd name="T5" fmla="*/ 123 h 818"/>
                    <a:gd name="T6" fmla="*/ 728 w 840"/>
                    <a:gd name="T7" fmla="*/ 188 h 818"/>
                    <a:gd name="T8" fmla="*/ 759 w 840"/>
                    <a:gd name="T9" fmla="*/ 254 h 818"/>
                    <a:gd name="T10" fmla="*/ 784 w 840"/>
                    <a:gd name="T11" fmla="*/ 322 h 818"/>
                    <a:gd name="T12" fmla="*/ 805 w 840"/>
                    <a:gd name="T13" fmla="*/ 391 h 818"/>
                    <a:gd name="T14" fmla="*/ 821 w 840"/>
                    <a:gd name="T15" fmla="*/ 461 h 818"/>
                    <a:gd name="T16" fmla="*/ 832 w 840"/>
                    <a:gd name="T17" fmla="*/ 532 h 818"/>
                    <a:gd name="T18" fmla="*/ 837 w 840"/>
                    <a:gd name="T19" fmla="*/ 603 h 818"/>
                    <a:gd name="T20" fmla="*/ 840 w 840"/>
                    <a:gd name="T21" fmla="*/ 675 h 818"/>
                    <a:gd name="T22" fmla="*/ 835 w 840"/>
                    <a:gd name="T23" fmla="*/ 747 h 818"/>
                    <a:gd name="T24" fmla="*/ 827 w 840"/>
                    <a:gd name="T25" fmla="*/ 818 h 818"/>
                    <a:gd name="T26" fmla="*/ 0 w 840"/>
                    <a:gd name="T27" fmla="*/ 611 h 818"/>
                    <a:gd name="T28" fmla="*/ 608 w 840"/>
                    <a:gd name="T2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0" h="818">
                      <a:moveTo>
                        <a:pt x="608" y="0"/>
                      </a:moveTo>
                      <a:lnTo>
                        <a:pt x="653" y="60"/>
                      </a:lnTo>
                      <a:lnTo>
                        <a:pt x="693" y="123"/>
                      </a:lnTo>
                      <a:lnTo>
                        <a:pt x="728" y="188"/>
                      </a:lnTo>
                      <a:lnTo>
                        <a:pt x="759" y="254"/>
                      </a:lnTo>
                      <a:lnTo>
                        <a:pt x="784" y="322"/>
                      </a:lnTo>
                      <a:lnTo>
                        <a:pt x="805" y="391"/>
                      </a:lnTo>
                      <a:lnTo>
                        <a:pt x="821" y="461"/>
                      </a:lnTo>
                      <a:lnTo>
                        <a:pt x="832" y="532"/>
                      </a:lnTo>
                      <a:lnTo>
                        <a:pt x="837" y="603"/>
                      </a:lnTo>
                      <a:lnTo>
                        <a:pt x="840" y="675"/>
                      </a:lnTo>
                      <a:lnTo>
                        <a:pt x="835" y="747"/>
                      </a:lnTo>
                      <a:lnTo>
                        <a:pt x="827" y="818"/>
                      </a:lnTo>
                      <a:lnTo>
                        <a:pt x="0" y="611"/>
                      </a:lnTo>
                      <a:lnTo>
                        <a:pt x="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172">
                  <a:extLst>
                    <a:ext uri="{FF2B5EF4-FFF2-40B4-BE49-F238E27FC236}">
                      <a16:creationId xmlns:a16="http://schemas.microsoft.com/office/drawing/2014/main" id="{6FA1F939-0BA0-C87A-7383-688C079C474F}"/>
                    </a:ext>
                  </a:extLst>
                </p:cNvPr>
                <p:cNvSpPr>
                  <a:spLocks/>
                </p:cNvSpPr>
                <p:nvPr/>
              </p:nvSpPr>
              <p:spPr bwMode="auto">
                <a:xfrm>
                  <a:off x="4873626" y="2190751"/>
                  <a:ext cx="273050" cy="244475"/>
                </a:xfrm>
                <a:custGeom>
                  <a:avLst/>
                  <a:gdLst>
                    <a:gd name="T0" fmla="*/ 104 w 1889"/>
                    <a:gd name="T1" fmla="*/ 0 h 1694"/>
                    <a:gd name="T2" fmla="*/ 840 w 1889"/>
                    <a:gd name="T3" fmla="*/ 728 h 1694"/>
                    <a:gd name="T4" fmla="*/ 854 w 1889"/>
                    <a:gd name="T5" fmla="*/ 741 h 1694"/>
                    <a:gd name="T6" fmla="*/ 871 w 1889"/>
                    <a:gd name="T7" fmla="*/ 750 h 1694"/>
                    <a:gd name="T8" fmla="*/ 890 w 1889"/>
                    <a:gd name="T9" fmla="*/ 756 h 1694"/>
                    <a:gd name="T10" fmla="*/ 1889 w 1889"/>
                    <a:gd name="T11" fmla="*/ 1015 h 1694"/>
                    <a:gd name="T12" fmla="*/ 1862 w 1889"/>
                    <a:gd name="T13" fmla="*/ 1082 h 1694"/>
                    <a:gd name="T14" fmla="*/ 1829 w 1889"/>
                    <a:gd name="T15" fmla="*/ 1148 h 1694"/>
                    <a:gd name="T16" fmla="*/ 1792 w 1889"/>
                    <a:gd name="T17" fmla="*/ 1212 h 1694"/>
                    <a:gd name="T18" fmla="*/ 1749 w 1889"/>
                    <a:gd name="T19" fmla="*/ 1273 h 1694"/>
                    <a:gd name="T20" fmla="*/ 1702 w 1889"/>
                    <a:gd name="T21" fmla="*/ 1332 h 1694"/>
                    <a:gd name="T22" fmla="*/ 1650 w 1889"/>
                    <a:gd name="T23" fmla="*/ 1389 h 1694"/>
                    <a:gd name="T24" fmla="*/ 1594 w 1889"/>
                    <a:gd name="T25" fmla="*/ 1441 h 1694"/>
                    <a:gd name="T26" fmla="*/ 1535 w 1889"/>
                    <a:gd name="T27" fmla="*/ 1489 h 1694"/>
                    <a:gd name="T28" fmla="*/ 1474 w 1889"/>
                    <a:gd name="T29" fmla="*/ 1531 h 1694"/>
                    <a:gd name="T30" fmla="*/ 1410 w 1889"/>
                    <a:gd name="T31" fmla="*/ 1569 h 1694"/>
                    <a:gd name="T32" fmla="*/ 1345 w 1889"/>
                    <a:gd name="T33" fmla="*/ 1601 h 1694"/>
                    <a:gd name="T34" fmla="*/ 1277 w 1889"/>
                    <a:gd name="T35" fmla="*/ 1629 h 1694"/>
                    <a:gd name="T36" fmla="*/ 1208 w 1889"/>
                    <a:gd name="T37" fmla="*/ 1652 h 1694"/>
                    <a:gd name="T38" fmla="*/ 1138 w 1889"/>
                    <a:gd name="T39" fmla="*/ 1670 h 1694"/>
                    <a:gd name="T40" fmla="*/ 1068 w 1889"/>
                    <a:gd name="T41" fmla="*/ 1683 h 1694"/>
                    <a:gd name="T42" fmla="*/ 996 w 1889"/>
                    <a:gd name="T43" fmla="*/ 1691 h 1694"/>
                    <a:gd name="T44" fmla="*/ 925 w 1889"/>
                    <a:gd name="T45" fmla="*/ 1694 h 1694"/>
                    <a:gd name="T46" fmla="*/ 853 w 1889"/>
                    <a:gd name="T47" fmla="*/ 1692 h 1694"/>
                    <a:gd name="T48" fmla="*/ 781 w 1889"/>
                    <a:gd name="T49" fmla="*/ 1686 h 1694"/>
                    <a:gd name="T50" fmla="*/ 712 w 1889"/>
                    <a:gd name="T51" fmla="*/ 1673 h 1694"/>
                    <a:gd name="T52" fmla="*/ 641 w 1889"/>
                    <a:gd name="T53" fmla="*/ 1658 h 1694"/>
                    <a:gd name="T54" fmla="*/ 572 w 1889"/>
                    <a:gd name="T55" fmla="*/ 1636 h 1694"/>
                    <a:gd name="T56" fmla="*/ 504 w 1889"/>
                    <a:gd name="T57" fmla="*/ 1609 h 1694"/>
                    <a:gd name="T58" fmla="*/ 438 w 1889"/>
                    <a:gd name="T59" fmla="*/ 1578 h 1694"/>
                    <a:gd name="T60" fmla="*/ 374 w 1889"/>
                    <a:gd name="T61" fmla="*/ 1541 h 1694"/>
                    <a:gd name="T62" fmla="*/ 312 w 1889"/>
                    <a:gd name="T63" fmla="*/ 1501 h 1694"/>
                    <a:gd name="T64" fmla="*/ 253 w 1889"/>
                    <a:gd name="T65" fmla="*/ 1453 h 1694"/>
                    <a:gd name="T66" fmla="*/ 296 w 1889"/>
                    <a:gd name="T67" fmla="*/ 1388 h 1694"/>
                    <a:gd name="T68" fmla="*/ 309 w 1889"/>
                    <a:gd name="T69" fmla="*/ 1361 h 1694"/>
                    <a:gd name="T70" fmla="*/ 317 w 1889"/>
                    <a:gd name="T71" fmla="*/ 1333 h 1694"/>
                    <a:gd name="T72" fmla="*/ 321 w 1889"/>
                    <a:gd name="T73" fmla="*/ 1304 h 1694"/>
                    <a:gd name="T74" fmla="*/ 321 w 1889"/>
                    <a:gd name="T75" fmla="*/ 604 h 1694"/>
                    <a:gd name="T76" fmla="*/ 318 w 1889"/>
                    <a:gd name="T77" fmla="*/ 553 h 1694"/>
                    <a:gd name="T78" fmla="*/ 310 w 1889"/>
                    <a:gd name="T79" fmla="*/ 504 h 1694"/>
                    <a:gd name="T80" fmla="*/ 298 w 1889"/>
                    <a:gd name="T81" fmla="*/ 457 h 1694"/>
                    <a:gd name="T82" fmla="*/ 280 w 1889"/>
                    <a:gd name="T83" fmla="*/ 412 h 1694"/>
                    <a:gd name="T84" fmla="*/ 258 w 1889"/>
                    <a:gd name="T85" fmla="*/ 369 h 1694"/>
                    <a:gd name="T86" fmla="*/ 233 w 1889"/>
                    <a:gd name="T87" fmla="*/ 328 h 1694"/>
                    <a:gd name="T88" fmla="*/ 203 w 1889"/>
                    <a:gd name="T89" fmla="*/ 291 h 1694"/>
                    <a:gd name="T90" fmla="*/ 168 w 1889"/>
                    <a:gd name="T91" fmla="*/ 256 h 1694"/>
                    <a:gd name="T92" fmla="*/ 132 w 1889"/>
                    <a:gd name="T93" fmla="*/ 226 h 1694"/>
                    <a:gd name="T94" fmla="*/ 91 w 1889"/>
                    <a:gd name="T95" fmla="*/ 198 h 1694"/>
                    <a:gd name="T96" fmla="*/ 47 w 1889"/>
                    <a:gd name="T97" fmla="*/ 175 h 1694"/>
                    <a:gd name="T98" fmla="*/ 0 w 1889"/>
                    <a:gd name="T99" fmla="*/ 157 h 1694"/>
                    <a:gd name="T100" fmla="*/ 32 w 1889"/>
                    <a:gd name="T101" fmla="*/ 103 h 1694"/>
                    <a:gd name="T102" fmla="*/ 66 w 1889"/>
                    <a:gd name="T103" fmla="*/ 51 h 1694"/>
                    <a:gd name="T104" fmla="*/ 104 w 1889"/>
                    <a:gd name="T10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9" h="1694">
                      <a:moveTo>
                        <a:pt x="104" y="0"/>
                      </a:moveTo>
                      <a:lnTo>
                        <a:pt x="840" y="728"/>
                      </a:lnTo>
                      <a:lnTo>
                        <a:pt x="854" y="741"/>
                      </a:lnTo>
                      <a:lnTo>
                        <a:pt x="871" y="750"/>
                      </a:lnTo>
                      <a:lnTo>
                        <a:pt x="890" y="756"/>
                      </a:lnTo>
                      <a:lnTo>
                        <a:pt x="1889" y="1015"/>
                      </a:lnTo>
                      <a:lnTo>
                        <a:pt x="1862" y="1082"/>
                      </a:lnTo>
                      <a:lnTo>
                        <a:pt x="1829" y="1148"/>
                      </a:lnTo>
                      <a:lnTo>
                        <a:pt x="1792" y="1212"/>
                      </a:lnTo>
                      <a:lnTo>
                        <a:pt x="1749" y="1273"/>
                      </a:lnTo>
                      <a:lnTo>
                        <a:pt x="1702" y="1332"/>
                      </a:lnTo>
                      <a:lnTo>
                        <a:pt x="1650" y="1389"/>
                      </a:lnTo>
                      <a:lnTo>
                        <a:pt x="1594" y="1441"/>
                      </a:lnTo>
                      <a:lnTo>
                        <a:pt x="1535" y="1489"/>
                      </a:lnTo>
                      <a:lnTo>
                        <a:pt x="1474" y="1531"/>
                      </a:lnTo>
                      <a:lnTo>
                        <a:pt x="1410" y="1569"/>
                      </a:lnTo>
                      <a:lnTo>
                        <a:pt x="1345" y="1601"/>
                      </a:lnTo>
                      <a:lnTo>
                        <a:pt x="1277" y="1629"/>
                      </a:lnTo>
                      <a:lnTo>
                        <a:pt x="1208" y="1652"/>
                      </a:lnTo>
                      <a:lnTo>
                        <a:pt x="1138" y="1670"/>
                      </a:lnTo>
                      <a:lnTo>
                        <a:pt x="1068" y="1683"/>
                      </a:lnTo>
                      <a:lnTo>
                        <a:pt x="996" y="1691"/>
                      </a:lnTo>
                      <a:lnTo>
                        <a:pt x="925" y="1694"/>
                      </a:lnTo>
                      <a:lnTo>
                        <a:pt x="853" y="1692"/>
                      </a:lnTo>
                      <a:lnTo>
                        <a:pt x="781" y="1686"/>
                      </a:lnTo>
                      <a:lnTo>
                        <a:pt x="712" y="1673"/>
                      </a:lnTo>
                      <a:lnTo>
                        <a:pt x="641" y="1658"/>
                      </a:lnTo>
                      <a:lnTo>
                        <a:pt x="572" y="1636"/>
                      </a:lnTo>
                      <a:lnTo>
                        <a:pt x="504" y="1609"/>
                      </a:lnTo>
                      <a:lnTo>
                        <a:pt x="438" y="1578"/>
                      </a:lnTo>
                      <a:lnTo>
                        <a:pt x="374" y="1541"/>
                      </a:lnTo>
                      <a:lnTo>
                        <a:pt x="312" y="1501"/>
                      </a:lnTo>
                      <a:lnTo>
                        <a:pt x="253" y="1453"/>
                      </a:lnTo>
                      <a:lnTo>
                        <a:pt x="296" y="1388"/>
                      </a:lnTo>
                      <a:lnTo>
                        <a:pt x="309" y="1361"/>
                      </a:lnTo>
                      <a:lnTo>
                        <a:pt x="317" y="1333"/>
                      </a:lnTo>
                      <a:lnTo>
                        <a:pt x="321" y="1304"/>
                      </a:lnTo>
                      <a:lnTo>
                        <a:pt x="321" y="604"/>
                      </a:lnTo>
                      <a:lnTo>
                        <a:pt x="318" y="553"/>
                      </a:lnTo>
                      <a:lnTo>
                        <a:pt x="310" y="504"/>
                      </a:lnTo>
                      <a:lnTo>
                        <a:pt x="298" y="457"/>
                      </a:lnTo>
                      <a:lnTo>
                        <a:pt x="280" y="412"/>
                      </a:lnTo>
                      <a:lnTo>
                        <a:pt x="258" y="369"/>
                      </a:lnTo>
                      <a:lnTo>
                        <a:pt x="233" y="328"/>
                      </a:lnTo>
                      <a:lnTo>
                        <a:pt x="203" y="291"/>
                      </a:lnTo>
                      <a:lnTo>
                        <a:pt x="168" y="256"/>
                      </a:lnTo>
                      <a:lnTo>
                        <a:pt x="132" y="226"/>
                      </a:lnTo>
                      <a:lnTo>
                        <a:pt x="91" y="198"/>
                      </a:lnTo>
                      <a:lnTo>
                        <a:pt x="47" y="175"/>
                      </a:lnTo>
                      <a:lnTo>
                        <a:pt x="0" y="157"/>
                      </a:lnTo>
                      <a:lnTo>
                        <a:pt x="32" y="103"/>
                      </a:lnTo>
                      <a:lnTo>
                        <a:pt x="66" y="51"/>
                      </a:lnTo>
                      <a:lnTo>
                        <a:pt x="1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173">
                  <a:extLst>
                    <a:ext uri="{FF2B5EF4-FFF2-40B4-BE49-F238E27FC236}">
                      <a16:creationId xmlns:a16="http://schemas.microsoft.com/office/drawing/2014/main" id="{255F20E8-4D5A-DF25-F1B8-DAD85B7E826B}"/>
                    </a:ext>
                  </a:extLst>
                </p:cNvPr>
                <p:cNvSpPr>
                  <a:spLocks/>
                </p:cNvSpPr>
                <p:nvPr/>
              </p:nvSpPr>
              <p:spPr bwMode="auto">
                <a:xfrm>
                  <a:off x="4789488" y="2216151"/>
                  <a:ext cx="31750" cy="80963"/>
                </a:xfrm>
                <a:custGeom>
                  <a:avLst/>
                  <a:gdLst>
                    <a:gd name="T0" fmla="*/ 54 w 218"/>
                    <a:gd name="T1" fmla="*/ 0 h 561"/>
                    <a:gd name="T2" fmla="*/ 165 w 218"/>
                    <a:gd name="T3" fmla="*/ 0 h 561"/>
                    <a:gd name="T4" fmla="*/ 180 w 218"/>
                    <a:gd name="T5" fmla="*/ 2 h 561"/>
                    <a:gd name="T6" fmla="*/ 193 w 218"/>
                    <a:gd name="T7" fmla="*/ 7 h 561"/>
                    <a:gd name="T8" fmla="*/ 205 w 218"/>
                    <a:gd name="T9" fmla="*/ 17 h 561"/>
                    <a:gd name="T10" fmla="*/ 214 w 218"/>
                    <a:gd name="T11" fmla="*/ 31 h 561"/>
                    <a:gd name="T12" fmla="*/ 218 w 218"/>
                    <a:gd name="T13" fmla="*/ 47 h 561"/>
                    <a:gd name="T14" fmla="*/ 217 w 218"/>
                    <a:gd name="T15" fmla="*/ 63 h 561"/>
                    <a:gd name="T16" fmla="*/ 212 w 218"/>
                    <a:gd name="T17" fmla="*/ 78 h 561"/>
                    <a:gd name="T18" fmla="*/ 152 w 218"/>
                    <a:gd name="T19" fmla="*/ 168 h 561"/>
                    <a:gd name="T20" fmla="*/ 180 w 218"/>
                    <a:gd name="T21" fmla="*/ 404 h 561"/>
                    <a:gd name="T22" fmla="*/ 126 w 218"/>
                    <a:gd name="T23" fmla="*/ 550 h 561"/>
                    <a:gd name="T24" fmla="*/ 120 w 218"/>
                    <a:gd name="T25" fmla="*/ 558 h 561"/>
                    <a:gd name="T26" fmla="*/ 113 w 218"/>
                    <a:gd name="T27" fmla="*/ 561 h 561"/>
                    <a:gd name="T28" fmla="*/ 106 w 218"/>
                    <a:gd name="T29" fmla="*/ 561 h 561"/>
                    <a:gd name="T30" fmla="*/ 98 w 218"/>
                    <a:gd name="T31" fmla="*/ 558 h 561"/>
                    <a:gd name="T32" fmla="*/ 93 w 218"/>
                    <a:gd name="T33" fmla="*/ 550 h 561"/>
                    <a:gd name="T34" fmla="*/ 39 w 218"/>
                    <a:gd name="T35" fmla="*/ 404 h 561"/>
                    <a:gd name="T36" fmla="*/ 67 w 218"/>
                    <a:gd name="T37" fmla="*/ 168 h 561"/>
                    <a:gd name="T38" fmla="*/ 7 w 218"/>
                    <a:gd name="T39" fmla="*/ 78 h 561"/>
                    <a:gd name="T40" fmla="*/ 1 w 218"/>
                    <a:gd name="T41" fmla="*/ 63 h 561"/>
                    <a:gd name="T42" fmla="*/ 0 w 218"/>
                    <a:gd name="T43" fmla="*/ 47 h 561"/>
                    <a:gd name="T44" fmla="*/ 5 w 218"/>
                    <a:gd name="T45" fmla="*/ 31 h 561"/>
                    <a:gd name="T46" fmla="*/ 14 w 218"/>
                    <a:gd name="T47" fmla="*/ 17 h 561"/>
                    <a:gd name="T48" fmla="*/ 25 w 218"/>
                    <a:gd name="T49" fmla="*/ 7 h 561"/>
                    <a:gd name="T50" fmla="*/ 39 w 218"/>
                    <a:gd name="T51" fmla="*/ 2 h 561"/>
                    <a:gd name="T52" fmla="*/ 54 w 218"/>
                    <a:gd name="T53"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561">
                      <a:moveTo>
                        <a:pt x="54" y="0"/>
                      </a:moveTo>
                      <a:lnTo>
                        <a:pt x="165" y="0"/>
                      </a:lnTo>
                      <a:lnTo>
                        <a:pt x="180" y="2"/>
                      </a:lnTo>
                      <a:lnTo>
                        <a:pt x="193" y="7"/>
                      </a:lnTo>
                      <a:lnTo>
                        <a:pt x="205" y="17"/>
                      </a:lnTo>
                      <a:lnTo>
                        <a:pt x="214" y="31"/>
                      </a:lnTo>
                      <a:lnTo>
                        <a:pt x="218" y="47"/>
                      </a:lnTo>
                      <a:lnTo>
                        <a:pt x="217" y="63"/>
                      </a:lnTo>
                      <a:lnTo>
                        <a:pt x="212" y="78"/>
                      </a:lnTo>
                      <a:lnTo>
                        <a:pt x="152" y="168"/>
                      </a:lnTo>
                      <a:lnTo>
                        <a:pt x="180" y="404"/>
                      </a:lnTo>
                      <a:lnTo>
                        <a:pt x="126" y="550"/>
                      </a:lnTo>
                      <a:lnTo>
                        <a:pt x="120" y="558"/>
                      </a:lnTo>
                      <a:lnTo>
                        <a:pt x="113" y="561"/>
                      </a:lnTo>
                      <a:lnTo>
                        <a:pt x="106" y="561"/>
                      </a:lnTo>
                      <a:lnTo>
                        <a:pt x="98" y="558"/>
                      </a:lnTo>
                      <a:lnTo>
                        <a:pt x="93" y="550"/>
                      </a:lnTo>
                      <a:lnTo>
                        <a:pt x="39" y="404"/>
                      </a:lnTo>
                      <a:lnTo>
                        <a:pt x="67" y="168"/>
                      </a:lnTo>
                      <a:lnTo>
                        <a:pt x="7" y="78"/>
                      </a:lnTo>
                      <a:lnTo>
                        <a:pt x="1" y="63"/>
                      </a:lnTo>
                      <a:lnTo>
                        <a:pt x="0" y="47"/>
                      </a:lnTo>
                      <a:lnTo>
                        <a:pt x="5" y="31"/>
                      </a:lnTo>
                      <a:lnTo>
                        <a:pt x="14" y="17"/>
                      </a:lnTo>
                      <a:lnTo>
                        <a:pt x="25" y="7"/>
                      </a:lnTo>
                      <a:lnTo>
                        <a:pt x="39"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20" name="Oval 13">
                <a:extLst>
                  <a:ext uri="{FF2B5EF4-FFF2-40B4-BE49-F238E27FC236}">
                    <a16:creationId xmlns:a16="http://schemas.microsoft.com/office/drawing/2014/main" id="{3B337A95-6A59-5D4E-65B9-1C46AF833711}"/>
                  </a:ext>
                </a:extLst>
              </p:cNvPr>
              <p:cNvSpPr>
                <a:spLocks noChangeArrowheads="1"/>
              </p:cNvSpPr>
              <p:nvPr/>
            </p:nvSpPr>
            <p:spPr bwMode="auto">
              <a:xfrm>
                <a:off x="7891463" y="1932565"/>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28" name="Group 127">
            <a:extLst>
              <a:ext uri="{FF2B5EF4-FFF2-40B4-BE49-F238E27FC236}">
                <a16:creationId xmlns:a16="http://schemas.microsoft.com/office/drawing/2014/main" id="{5C952DBF-A43E-0995-C324-548EFE45DB63}"/>
              </a:ext>
            </a:extLst>
          </p:cNvPr>
          <p:cNvGrpSpPr/>
          <p:nvPr/>
        </p:nvGrpSpPr>
        <p:grpSpPr>
          <a:xfrm rot="1019629">
            <a:off x="4806712" y="2833500"/>
            <a:ext cx="1991522" cy="2021109"/>
            <a:chOff x="5145879" y="2397702"/>
            <a:chExt cx="1991522" cy="2021109"/>
          </a:xfrm>
        </p:grpSpPr>
        <p:sp>
          <p:nvSpPr>
            <p:cNvPr id="129" name="Freeform 7">
              <a:extLst>
                <a:ext uri="{FF2B5EF4-FFF2-40B4-BE49-F238E27FC236}">
                  <a16:creationId xmlns:a16="http://schemas.microsoft.com/office/drawing/2014/main" id="{33ADBE05-8FC7-5872-45B9-A4B7381C77EC}"/>
                </a:ext>
              </a:extLst>
            </p:cNvPr>
            <p:cNvSpPr>
              <a:spLocks/>
            </p:cNvSpPr>
            <p:nvPr/>
          </p:nvSpPr>
          <p:spPr bwMode="auto">
            <a:xfrm>
              <a:off x="5145879" y="2758045"/>
              <a:ext cx="1670266" cy="1660766"/>
            </a:xfrm>
            <a:custGeom>
              <a:avLst/>
              <a:gdLst>
                <a:gd name="T0" fmla="*/ 1403 w 1582"/>
                <a:gd name="T1" fmla="*/ 142 h 1573"/>
                <a:gd name="T2" fmla="*/ 1402 w 1582"/>
                <a:gd name="T3" fmla="*/ 125 h 1573"/>
                <a:gd name="T4" fmla="*/ 1395 w 1582"/>
                <a:gd name="T5" fmla="*/ 78 h 1573"/>
                <a:gd name="T6" fmla="*/ 170 w 1582"/>
                <a:gd name="T7" fmla="*/ 0 h 1573"/>
                <a:gd name="T8" fmla="*/ 224 w 1582"/>
                <a:gd name="T9" fmla="*/ 346 h 1573"/>
                <a:gd name="T10" fmla="*/ 847 w 1582"/>
                <a:gd name="T11" fmla="*/ 385 h 1573"/>
                <a:gd name="T12" fmla="*/ 0 w 1582"/>
                <a:gd name="T13" fmla="*/ 1313 h 1573"/>
                <a:gd name="T14" fmla="*/ 284 w 1582"/>
                <a:gd name="T15" fmla="*/ 1573 h 1573"/>
                <a:gd name="T16" fmla="*/ 1135 w 1582"/>
                <a:gd name="T17" fmla="*/ 640 h 1573"/>
                <a:gd name="T18" fmla="*/ 1232 w 1582"/>
                <a:gd name="T19" fmla="*/ 1269 h 1573"/>
                <a:gd name="T20" fmla="*/ 1582 w 1582"/>
                <a:gd name="T21" fmla="*/ 1291 h 1573"/>
                <a:gd name="T22" fmla="*/ 1403 w 1582"/>
                <a:gd name="T23" fmla="*/ 142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3">
                  <a:moveTo>
                    <a:pt x="1403" y="142"/>
                  </a:moveTo>
                  <a:lnTo>
                    <a:pt x="1402" y="125"/>
                  </a:lnTo>
                  <a:lnTo>
                    <a:pt x="1395" y="78"/>
                  </a:lnTo>
                  <a:lnTo>
                    <a:pt x="170" y="0"/>
                  </a:lnTo>
                  <a:lnTo>
                    <a:pt x="224" y="346"/>
                  </a:lnTo>
                  <a:lnTo>
                    <a:pt x="847" y="385"/>
                  </a:lnTo>
                  <a:lnTo>
                    <a:pt x="0" y="1313"/>
                  </a:lnTo>
                  <a:lnTo>
                    <a:pt x="284" y="1573"/>
                  </a:lnTo>
                  <a:lnTo>
                    <a:pt x="1135" y="640"/>
                  </a:lnTo>
                  <a:lnTo>
                    <a:pt x="1232" y="1269"/>
                  </a:lnTo>
                  <a:lnTo>
                    <a:pt x="1582" y="1291"/>
                  </a:lnTo>
                  <a:lnTo>
                    <a:pt x="1403" y="142"/>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30" name="Group 129">
              <a:extLst>
                <a:ext uri="{FF2B5EF4-FFF2-40B4-BE49-F238E27FC236}">
                  <a16:creationId xmlns:a16="http://schemas.microsoft.com/office/drawing/2014/main" id="{6D7FC292-74CC-B146-E4BE-75150147B6B1}"/>
                </a:ext>
              </a:extLst>
            </p:cNvPr>
            <p:cNvGrpSpPr/>
            <p:nvPr/>
          </p:nvGrpSpPr>
          <p:grpSpPr>
            <a:xfrm>
              <a:off x="5859463" y="2397702"/>
              <a:ext cx="1277938" cy="1277938"/>
              <a:chOff x="5859463" y="2397702"/>
              <a:chExt cx="1277938" cy="1277938"/>
            </a:xfrm>
          </p:grpSpPr>
          <p:grpSp>
            <p:nvGrpSpPr>
              <p:cNvPr id="132" name="Group 131">
                <a:extLst>
                  <a:ext uri="{FF2B5EF4-FFF2-40B4-BE49-F238E27FC236}">
                    <a16:creationId xmlns:a16="http://schemas.microsoft.com/office/drawing/2014/main" id="{81963604-DFE5-3DCE-9DA9-5E0DFBC28CED}"/>
                  </a:ext>
                </a:extLst>
              </p:cNvPr>
              <p:cNvGrpSpPr/>
              <p:nvPr/>
            </p:nvGrpSpPr>
            <p:grpSpPr>
              <a:xfrm flipH="1">
                <a:off x="6283784" y="2823440"/>
                <a:ext cx="429296" cy="426462"/>
                <a:chOff x="5978525" y="5013326"/>
                <a:chExt cx="481013" cy="477838"/>
              </a:xfrm>
              <a:solidFill>
                <a:schemeClr val="accent3"/>
              </a:solidFill>
            </p:grpSpPr>
            <p:sp>
              <p:nvSpPr>
                <p:cNvPr id="133" name="Freeform 121">
                  <a:extLst>
                    <a:ext uri="{FF2B5EF4-FFF2-40B4-BE49-F238E27FC236}">
                      <a16:creationId xmlns:a16="http://schemas.microsoft.com/office/drawing/2014/main" id="{1A632636-964B-D241-7811-C4C608ED76FD}"/>
                    </a:ext>
                  </a:extLst>
                </p:cNvPr>
                <p:cNvSpPr>
                  <a:spLocks/>
                </p:cNvSpPr>
                <p:nvPr/>
              </p:nvSpPr>
              <p:spPr bwMode="auto">
                <a:xfrm>
                  <a:off x="5978525" y="5208588"/>
                  <a:ext cx="96838" cy="282575"/>
                </a:xfrm>
                <a:custGeom>
                  <a:avLst/>
                  <a:gdLst>
                    <a:gd name="T0" fmla="*/ 152 w 674"/>
                    <a:gd name="T1" fmla="*/ 0 h 1956"/>
                    <a:gd name="T2" fmla="*/ 522 w 674"/>
                    <a:gd name="T3" fmla="*/ 0 h 1956"/>
                    <a:gd name="T4" fmla="*/ 553 w 674"/>
                    <a:gd name="T5" fmla="*/ 4 h 1956"/>
                    <a:gd name="T6" fmla="*/ 582 w 674"/>
                    <a:gd name="T7" fmla="*/ 13 h 1956"/>
                    <a:gd name="T8" fmla="*/ 607 w 674"/>
                    <a:gd name="T9" fmla="*/ 26 h 1956"/>
                    <a:gd name="T10" fmla="*/ 629 w 674"/>
                    <a:gd name="T11" fmla="*/ 45 h 1956"/>
                    <a:gd name="T12" fmla="*/ 648 w 674"/>
                    <a:gd name="T13" fmla="*/ 67 h 1956"/>
                    <a:gd name="T14" fmla="*/ 662 w 674"/>
                    <a:gd name="T15" fmla="*/ 93 h 1956"/>
                    <a:gd name="T16" fmla="*/ 671 w 674"/>
                    <a:gd name="T17" fmla="*/ 121 h 1956"/>
                    <a:gd name="T18" fmla="*/ 674 w 674"/>
                    <a:gd name="T19" fmla="*/ 151 h 1956"/>
                    <a:gd name="T20" fmla="*/ 674 w 674"/>
                    <a:gd name="T21" fmla="*/ 1806 h 1956"/>
                    <a:gd name="T22" fmla="*/ 671 w 674"/>
                    <a:gd name="T23" fmla="*/ 1836 h 1956"/>
                    <a:gd name="T24" fmla="*/ 662 w 674"/>
                    <a:gd name="T25" fmla="*/ 1864 h 1956"/>
                    <a:gd name="T26" fmla="*/ 648 w 674"/>
                    <a:gd name="T27" fmla="*/ 1890 h 1956"/>
                    <a:gd name="T28" fmla="*/ 629 w 674"/>
                    <a:gd name="T29" fmla="*/ 1912 h 1956"/>
                    <a:gd name="T30" fmla="*/ 607 w 674"/>
                    <a:gd name="T31" fmla="*/ 1931 h 1956"/>
                    <a:gd name="T32" fmla="*/ 582 w 674"/>
                    <a:gd name="T33" fmla="*/ 1944 h 1956"/>
                    <a:gd name="T34" fmla="*/ 553 w 674"/>
                    <a:gd name="T35" fmla="*/ 1952 h 1956"/>
                    <a:gd name="T36" fmla="*/ 522 w 674"/>
                    <a:gd name="T37" fmla="*/ 1956 h 1956"/>
                    <a:gd name="T38" fmla="*/ 152 w 674"/>
                    <a:gd name="T39" fmla="*/ 1956 h 1956"/>
                    <a:gd name="T40" fmla="*/ 121 w 674"/>
                    <a:gd name="T41" fmla="*/ 1952 h 1956"/>
                    <a:gd name="T42" fmla="*/ 93 w 674"/>
                    <a:gd name="T43" fmla="*/ 1944 h 1956"/>
                    <a:gd name="T44" fmla="*/ 67 w 674"/>
                    <a:gd name="T45" fmla="*/ 1931 h 1956"/>
                    <a:gd name="T46" fmla="*/ 45 w 674"/>
                    <a:gd name="T47" fmla="*/ 1912 h 1956"/>
                    <a:gd name="T48" fmla="*/ 26 w 674"/>
                    <a:gd name="T49" fmla="*/ 1890 h 1956"/>
                    <a:gd name="T50" fmla="*/ 13 w 674"/>
                    <a:gd name="T51" fmla="*/ 1864 h 1956"/>
                    <a:gd name="T52" fmla="*/ 3 w 674"/>
                    <a:gd name="T53" fmla="*/ 1836 h 1956"/>
                    <a:gd name="T54" fmla="*/ 0 w 674"/>
                    <a:gd name="T55" fmla="*/ 1806 h 1956"/>
                    <a:gd name="T56" fmla="*/ 0 w 674"/>
                    <a:gd name="T57" fmla="*/ 151 h 1956"/>
                    <a:gd name="T58" fmla="*/ 3 w 674"/>
                    <a:gd name="T59" fmla="*/ 121 h 1956"/>
                    <a:gd name="T60" fmla="*/ 13 w 674"/>
                    <a:gd name="T61" fmla="*/ 93 h 1956"/>
                    <a:gd name="T62" fmla="*/ 26 w 674"/>
                    <a:gd name="T63" fmla="*/ 67 h 1956"/>
                    <a:gd name="T64" fmla="*/ 45 w 674"/>
                    <a:gd name="T65" fmla="*/ 45 h 1956"/>
                    <a:gd name="T66" fmla="*/ 67 w 674"/>
                    <a:gd name="T67" fmla="*/ 26 h 1956"/>
                    <a:gd name="T68" fmla="*/ 93 w 674"/>
                    <a:gd name="T69" fmla="*/ 13 h 1956"/>
                    <a:gd name="T70" fmla="*/ 121 w 674"/>
                    <a:gd name="T71" fmla="*/ 4 h 1956"/>
                    <a:gd name="T72" fmla="*/ 152 w 674"/>
                    <a:gd name="T73"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956">
                      <a:moveTo>
                        <a:pt x="152" y="0"/>
                      </a:moveTo>
                      <a:lnTo>
                        <a:pt x="522" y="0"/>
                      </a:lnTo>
                      <a:lnTo>
                        <a:pt x="553" y="4"/>
                      </a:lnTo>
                      <a:lnTo>
                        <a:pt x="582" y="13"/>
                      </a:lnTo>
                      <a:lnTo>
                        <a:pt x="607" y="26"/>
                      </a:lnTo>
                      <a:lnTo>
                        <a:pt x="629" y="45"/>
                      </a:lnTo>
                      <a:lnTo>
                        <a:pt x="648" y="67"/>
                      </a:lnTo>
                      <a:lnTo>
                        <a:pt x="662" y="93"/>
                      </a:lnTo>
                      <a:lnTo>
                        <a:pt x="671" y="121"/>
                      </a:lnTo>
                      <a:lnTo>
                        <a:pt x="674" y="151"/>
                      </a:lnTo>
                      <a:lnTo>
                        <a:pt x="674" y="1806"/>
                      </a:lnTo>
                      <a:lnTo>
                        <a:pt x="671" y="1836"/>
                      </a:lnTo>
                      <a:lnTo>
                        <a:pt x="662" y="1864"/>
                      </a:lnTo>
                      <a:lnTo>
                        <a:pt x="648" y="1890"/>
                      </a:lnTo>
                      <a:lnTo>
                        <a:pt x="629" y="1912"/>
                      </a:lnTo>
                      <a:lnTo>
                        <a:pt x="607" y="1931"/>
                      </a:lnTo>
                      <a:lnTo>
                        <a:pt x="582" y="1944"/>
                      </a:lnTo>
                      <a:lnTo>
                        <a:pt x="553" y="1952"/>
                      </a:lnTo>
                      <a:lnTo>
                        <a:pt x="522" y="1956"/>
                      </a:lnTo>
                      <a:lnTo>
                        <a:pt x="152" y="1956"/>
                      </a:lnTo>
                      <a:lnTo>
                        <a:pt x="121" y="1952"/>
                      </a:lnTo>
                      <a:lnTo>
                        <a:pt x="93" y="1944"/>
                      </a:lnTo>
                      <a:lnTo>
                        <a:pt x="67" y="1931"/>
                      </a:lnTo>
                      <a:lnTo>
                        <a:pt x="45" y="1912"/>
                      </a:lnTo>
                      <a:lnTo>
                        <a:pt x="26" y="1890"/>
                      </a:lnTo>
                      <a:lnTo>
                        <a:pt x="13" y="1864"/>
                      </a:lnTo>
                      <a:lnTo>
                        <a:pt x="3" y="1836"/>
                      </a:lnTo>
                      <a:lnTo>
                        <a:pt x="0" y="1806"/>
                      </a:lnTo>
                      <a:lnTo>
                        <a:pt x="0" y="151"/>
                      </a:lnTo>
                      <a:lnTo>
                        <a:pt x="3" y="121"/>
                      </a:lnTo>
                      <a:lnTo>
                        <a:pt x="13" y="93"/>
                      </a:lnTo>
                      <a:lnTo>
                        <a:pt x="26" y="67"/>
                      </a:lnTo>
                      <a:lnTo>
                        <a:pt x="45" y="45"/>
                      </a:lnTo>
                      <a:lnTo>
                        <a:pt x="67" y="26"/>
                      </a:lnTo>
                      <a:lnTo>
                        <a:pt x="93" y="13"/>
                      </a:lnTo>
                      <a:lnTo>
                        <a:pt x="121" y="4"/>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122">
                  <a:extLst>
                    <a:ext uri="{FF2B5EF4-FFF2-40B4-BE49-F238E27FC236}">
                      <a16:creationId xmlns:a16="http://schemas.microsoft.com/office/drawing/2014/main" id="{1345DBEE-54FC-BF23-EE4D-5FDB53D8E0CF}"/>
                    </a:ext>
                  </a:extLst>
                </p:cNvPr>
                <p:cNvSpPr>
                  <a:spLocks/>
                </p:cNvSpPr>
                <p:nvPr/>
              </p:nvSpPr>
              <p:spPr bwMode="auto">
                <a:xfrm>
                  <a:off x="6105525" y="5273676"/>
                  <a:ext cx="98425" cy="217488"/>
                </a:xfrm>
                <a:custGeom>
                  <a:avLst/>
                  <a:gdLst>
                    <a:gd name="T0" fmla="*/ 151 w 674"/>
                    <a:gd name="T1" fmla="*/ 0 h 1504"/>
                    <a:gd name="T2" fmla="*/ 522 w 674"/>
                    <a:gd name="T3" fmla="*/ 0 h 1504"/>
                    <a:gd name="T4" fmla="*/ 552 w 674"/>
                    <a:gd name="T5" fmla="*/ 3 h 1504"/>
                    <a:gd name="T6" fmla="*/ 582 w 674"/>
                    <a:gd name="T7" fmla="*/ 12 h 1504"/>
                    <a:gd name="T8" fmla="*/ 607 w 674"/>
                    <a:gd name="T9" fmla="*/ 26 h 1504"/>
                    <a:gd name="T10" fmla="*/ 630 w 674"/>
                    <a:gd name="T11" fmla="*/ 44 h 1504"/>
                    <a:gd name="T12" fmla="*/ 648 w 674"/>
                    <a:gd name="T13" fmla="*/ 66 h 1504"/>
                    <a:gd name="T14" fmla="*/ 662 w 674"/>
                    <a:gd name="T15" fmla="*/ 92 h 1504"/>
                    <a:gd name="T16" fmla="*/ 671 w 674"/>
                    <a:gd name="T17" fmla="*/ 120 h 1504"/>
                    <a:gd name="T18" fmla="*/ 674 w 674"/>
                    <a:gd name="T19" fmla="*/ 151 h 1504"/>
                    <a:gd name="T20" fmla="*/ 674 w 674"/>
                    <a:gd name="T21" fmla="*/ 1354 h 1504"/>
                    <a:gd name="T22" fmla="*/ 671 w 674"/>
                    <a:gd name="T23" fmla="*/ 1384 h 1504"/>
                    <a:gd name="T24" fmla="*/ 662 w 674"/>
                    <a:gd name="T25" fmla="*/ 1412 h 1504"/>
                    <a:gd name="T26" fmla="*/ 648 w 674"/>
                    <a:gd name="T27" fmla="*/ 1438 h 1504"/>
                    <a:gd name="T28" fmla="*/ 630 w 674"/>
                    <a:gd name="T29" fmla="*/ 1460 h 1504"/>
                    <a:gd name="T30" fmla="*/ 607 w 674"/>
                    <a:gd name="T31" fmla="*/ 1479 h 1504"/>
                    <a:gd name="T32" fmla="*/ 582 w 674"/>
                    <a:gd name="T33" fmla="*/ 1492 h 1504"/>
                    <a:gd name="T34" fmla="*/ 552 w 674"/>
                    <a:gd name="T35" fmla="*/ 1500 h 1504"/>
                    <a:gd name="T36" fmla="*/ 522 w 674"/>
                    <a:gd name="T37" fmla="*/ 1504 h 1504"/>
                    <a:gd name="T38" fmla="*/ 151 w 674"/>
                    <a:gd name="T39" fmla="*/ 1504 h 1504"/>
                    <a:gd name="T40" fmla="*/ 121 w 674"/>
                    <a:gd name="T41" fmla="*/ 1500 h 1504"/>
                    <a:gd name="T42" fmla="*/ 93 w 674"/>
                    <a:gd name="T43" fmla="*/ 1492 h 1504"/>
                    <a:gd name="T44" fmla="*/ 67 w 674"/>
                    <a:gd name="T45" fmla="*/ 1479 h 1504"/>
                    <a:gd name="T46" fmla="*/ 45 w 674"/>
                    <a:gd name="T47" fmla="*/ 1460 h 1504"/>
                    <a:gd name="T48" fmla="*/ 26 w 674"/>
                    <a:gd name="T49" fmla="*/ 1438 h 1504"/>
                    <a:gd name="T50" fmla="*/ 12 w 674"/>
                    <a:gd name="T51" fmla="*/ 1412 h 1504"/>
                    <a:gd name="T52" fmla="*/ 3 w 674"/>
                    <a:gd name="T53" fmla="*/ 1384 h 1504"/>
                    <a:gd name="T54" fmla="*/ 0 w 674"/>
                    <a:gd name="T55" fmla="*/ 1354 h 1504"/>
                    <a:gd name="T56" fmla="*/ 0 w 674"/>
                    <a:gd name="T57" fmla="*/ 151 h 1504"/>
                    <a:gd name="T58" fmla="*/ 3 w 674"/>
                    <a:gd name="T59" fmla="*/ 120 h 1504"/>
                    <a:gd name="T60" fmla="*/ 12 w 674"/>
                    <a:gd name="T61" fmla="*/ 92 h 1504"/>
                    <a:gd name="T62" fmla="*/ 26 w 674"/>
                    <a:gd name="T63" fmla="*/ 66 h 1504"/>
                    <a:gd name="T64" fmla="*/ 45 w 674"/>
                    <a:gd name="T65" fmla="*/ 44 h 1504"/>
                    <a:gd name="T66" fmla="*/ 67 w 674"/>
                    <a:gd name="T67" fmla="*/ 26 h 1504"/>
                    <a:gd name="T68" fmla="*/ 93 w 674"/>
                    <a:gd name="T69" fmla="*/ 12 h 1504"/>
                    <a:gd name="T70" fmla="*/ 121 w 674"/>
                    <a:gd name="T71" fmla="*/ 3 h 1504"/>
                    <a:gd name="T72" fmla="*/ 151 w 674"/>
                    <a:gd name="T73"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504">
                      <a:moveTo>
                        <a:pt x="151" y="0"/>
                      </a:moveTo>
                      <a:lnTo>
                        <a:pt x="522" y="0"/>
                      </a:lnTo>
                      <a:lnTo>
                        <a:pt x="552" y="3"/>
                      </a:lnTo>
                      <a:lnTo>
                        <a:pt x="582" y="12"/>
                      </a:lnTo>
                      <a:lnTo>
                        <a:pt x="607" y="26"/>
                      </a:lnTo>
                      <a:lnTo>
                        <a:pt x="630" y="44"/>
                      </a:lnTo>
                      <a:lnTo>
                        <a:pt x="648" y="66"/>
                      </a:lnTo>
                      <a:lnTo>
                        <a:pt x="662" y="92"/>
                      </a:lnTo>
                      <a:lnTo>
                        <a:pt x="671" y="120"/>
                      </a:lnTo>
                      <a:lnTo>
                        <a:pt x="674" y="151"/>
                      </a:lnTo>
                      <a:lnTo>
                        <a:pt x="674" y="1354"/>
                      </a:lnTo>
                      <a:lnTo>
                        <a:pt x="671" y="1384"/>
                      </a:lnTo>
                      <a:lnTo>
                        <a:pt x="662" y="1412"/>
                      </a:lnTo>
                      <a:lnTo>
                        <a:pt x="648" y="1438"/>
                      </a:lnTo>
                      <a:lnTo>
                        <a:pt x="630" y="1460"/>
                      </a:lnTo>
                      <a:lnTo>
                        <a:pt x="607" y="1479"/>
                      </a:lnTo>
                      <a:lnTo>
                        <a:pt x="582" y="1492"/>
                      </a:lnTo>
                      <a:lnTo>
                        <a:pt x="552" y="1500"/>
                      </a:lnTo>
                      <a:lnTo>
                        <a:pt x="522" y="1504"/>
                      </a:lnTo>
                      <a:lnTo>
                        <a:pt x="151" y="1504"/>
                      </a:lnTo>
                      <a:lnTo>
                        <a:pt x="121" y="1500"/>
                      </a:lnTo>
                      <a:lnTo>
                        <a:pt x="93" y="1492"/>
                      </a:lnTo>
                      <a:lnTo>
                        <a:pt x="67" y="1479"/>
                      </a:lnTo>
                      <a:lnTo>
                        <a:pt x="45" y="1460"/>
                      </a:lnTo>
                      <a:lnTo>
                        <a:pt x="26" y="1438"/>
                      </a:lnTo>
                      <a:lnTo>
                        <a:pt x="12" y="1412"/>
                      </a:lnTo>
                      <a:lnTo>
                        <a:pt x="3" y="1384"/>
                      </a:lnTo>
                      <a:lnTo>
                        <a:pt x="0" y="1354"/>
                      </a:lnTo>
                      <a:lnTo>
                        <a:pt x="0" y="151"/>
                      </a:lnTo>
                      <a:lnTo>
                        <a:pt x="3" y="120"/>
                      </a:lnTo>
                      <a:lnTo>
                        <a:pt x="12" y="92"/>
                      </a:lnTo>
                      <a:lnTo>
                        <a:pt x="26" y="66"/>
                      </a:lnTo>
                      <a:lnTo>
                        <a:pt x="45" y="44"/>
                      </a:lnTo>
                      <a:lnTo>
                        <a:pt x="67" y="26"/>
                      </a:lnTo>
                      <a:lnTo>
                        <a:pt x="93" y="12"/>
                      </a:lnTo>
                      <a:lnTo>
                        <a:pt x="121"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123">
                  <a:extLst>
                    <a:ext uri="{FF2B5EF4-FFF2-40B4-BE49-F238E27FC236}">
                      <a16:creationId xmlns:a16="http://schemas.microsoft.com/office/drawing/2014/main" id="{3A043033-4B5F-5699-9993-9C6982939956}"/>
                    </a:ext>
                  </a:extLst>
                </p:cNvPr>
                <p:cNvSpPr>
                  <a:spLocks/>
                </p:cNvSpPr>
                <p:nvPr/>
              </p:nvSpPr>
              <p:spPr bwMode="auto">
                <a:xfrm>
                  <a:off x="6234113" y="5273676"/>
                  <a:ext cx="96838" cy="217488"/>
                </a:xfrm>
                <a:custGeom>
                  <a:avLst/>
                  <a:gdLst>
                    <a:gd name="T0" fmla="*/ 152 w 675"/>
                    <a:gd name="T1" fmla="*/ 0 h 1504"/>
                    <a:gd name="T2" fmla="*/ 523 w 675"/>
                    <a:gd name="T3" fmla="*/ 0 h 1504"/>
                    <a:gd name="T4" fmla="*/ 553 w 675"/>
                    <a:gd name="T5" fmla="*/ 3 h 1504"/>
                    <a:gd name="T6" fmla="*/ 581 w 675"/>
                    <a:gd name="T7" fmla="*/ 12 h 1504"/>
                    <a:gd name="T8" fmla="*/ 608 w 675"/>
                    <a:gd name="T9" fmla="*/ 26 h 1504"/>
                    <a:gd name="T10" fmla="*/ 630 w 675"/>
                    <a:gd name="T11" fmla="*/ 44 h 1504"/>
                    <a:gd name="T12" fmla="*/ 648 w 675"/>
                    <a:gd name="T13" fmla="*/ 66 h 1504"/>
                    <a:gd name="T14" fmla="*/ 662 w 675"/>
                    <a:gd name="T15" fmla="*/ 92 h 1504"/>
                    <a:gd name="T16" fmla="*/ 672 w 675"/>
                    <a:gd name="T17" fmla="*/ 120 h 1504"/>
                    <a:gd name="T18" fmla="*/ 675 w 675"/>
                    <a:gd name="T19" fmla="*/ 151 h 1504"/>
                    <a:gd name="T20" fmla="*/ 675 w 675"/>
                    <a:gd name="T21" fmla="*/ 1354 h 1504"/>
                    <a:gd name="T22" fmla="*/ 672 w 675"/>
                    <a:gd name="T23" fmla="*/ 1384 h 1504"/>
                    <a:gd name="T24" fmla="*/ 662 w 675"/>
                    <a:gd name="T25" fmla="*/ 1412 h 1504"/>
                    <a:gd name="T26" fmla="*/ 648 w 675"/>
                    <a:gd name="T27" fmla="*/ 1438 h 1504"/>
                    <a:gd name="T28" fmla="*/ 630 w 675"/>
                    <a:gd name="T29" fmla="*/ 1460 h 1504"/>
                    <a:gd name="T30" fmla="*/ 608 w 675"/>
                    <a:gd name="T31" fmla="*/ 1479 h 1504"/>
                    <a:gd name="T32" fmla="*/ 581 w 675"/>
                    <a:gd name="T33" fmla="*/ 1492 h 1504"/>
                    <a:gd name="T34" fmla="*/ 553 w 675"/>
                    <a:gd name="T35" fmla="*/ 1500 h 1504"/>
                    <a:gd name="T36" fmla="*/ 523 w 675"/>
                    <a:gd name="T37" fmla="*/ 1504 h 1504"/>
                    <a:gd name="T38" fmla="*/ 152 w 675"/>
                    <a:gd name="T39" fmla="*/ 1504 h 1504"/>
                    <a:gd name="T40" fmla="*/ 122 w 675"/>
                    <a:gd name="T41" fmla="*/ 1500 h 1504"/>
                    <a:gd name="T42" fmla="*/ 94 w 675"/>
                    <a:gd name="T43" fmla="*/ 1492 h 1504"/>
                    <a:gd name="T44" fmla="*/ 67 w 675"/>
                    <a:gd name="T45" fmla="*/ 1479 h 1504"/>
                    <a:gd name="T46" fmla="*/ 45 w 675"/>
                    <a:gd name="T47" fmla="*/ 1460 h 1504"/>
                    <a:gd name="T48" fmla="*/ 27 w 675"/>
                    <a:gd name="T49" fmla="*/ 1438 h 1504"/>
                    <a:gd name="T50" fmla="*/ 13 w 675"/>
                    <a:gd name="T51" fmla="*/ 1412 h 1504"/>
                    <a:gd name="T52" fmla="*/ 4 w 675"/>
                    <a:gd name="T53" fmla="*/ 1384 h 1504"/>
                    <a:gd name="T54" fmla="*/ 0 w 675"/>
                    <a:gd name="T55" fmla="*/ 1354 h 1504"/>
                    <a:gd name="T56" fmla="*/ 0 w 675"/>
                    <a:gd name="T57" fmla="*/ 151 h 1504"/>
                    <a:gd name="T58" fmla="*/ 4 w 675"/>
                    <a:gd name="T59" fmla="*/ 120 h 1504"/>
                    <a:gd name="T60" fmla="*/ 13 w 675"/>
                    <a:gd name="T61" fmla="*/ 92 h 1504"/>
                    <a:gd name="T62" fmla="*/ 27 w 675"/>
                    <a:gd name="T63" fmla="*/ 66 h 1504"/>
                    <a:gd name="T64" fmla="*/ 45 w 675"/>
                    <a:gd name="T65" fmla="*/ 44 h 1504"/>
                    <a:gd name="T66" fmla="*/ 67 w 675"/>
                    <a:gd name="T67" fmla="*/ 26 h 1504"/>
                    <a:gd name="T68" fmla="*/ 94 w 675"/>
                    <a:gd name="T69" fmla="*/ 12 h 1504"/>
                    <a:gd name="T70" fmla="*/ 122 w 675"/>
                    <a:gd name="T71" fmla="*/ 3 h 1504"/>
                    <a:gd name="T72" fmla="*/ 152 w 675"/>
                    <a:gd name="T73"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5" h="1504">
                      <a:moveTo>
                        <a:pt x="152" y="0"/>
                      </a:moveTo>
                      <a:lnTo>
                        <a:pt x="523" y="0"/>
                      </a:lnTo>
                      <a:lnTo>
                        <a:pt x="553" y="3"/>
                      </a:lnTo>
                      <a:lnTo>
                        <a:pt x="581" y="12"/>
                      </a:lnTo>
                      <a:lnTo>
                        <a:pt x="608" y="26"/>
                      </a:lnTo>
                      <a:lnTo>
                        <a:pt x="630" y="44"/>
                      </a:lnTo>
                      <a:lnTo>
                        <a:pt x="648" y="66"/>
                      </a:lnTo>
                      <a:lnTo>
                        <a:pt x="662" y="92"/>
                      </a:lnTo>
                      <a:lnTo>
                        <a:pt x="672" y="120"/>
                      </a:lnTo>
                      <a:lnTo>
                        <a:pt x="675" y="151"/>
                      </a:lnTo>
                      <a:lnTo>
                        <a:pt x="675" y="1354"/>
                      </a:lnTo>
                      <a:lnTo>
                        <a:pt x="672" y="1384"/>
                      </a:lnTo>
                      <a:lnTo>
                        <a:pt x="662" y="1412"/>
                      </a:lnTo>
                      <a:lnTo>
                        <a:pt x="648" y="1438"/>
                      </a:lnTo>
                      <a:lnTo>
                        <a:pt x="630" y="1460"/>
                      </a:lnTo>
                      <a:lnTo>
                        <a:pt x="608" y="1479"/>
                      </a:lnTo>
                      <a:lnTo>
                        <a:pt x="581" y="1492"/>
                      </a:lnTo>
                      <a:lnTo>
                        <a:pt x="553" y="1500"/>
                      </a:lnTo>
                      <a:lnTo>
                        <a:pt x="523" y="1504"/>
                      </a:lnTo>
                      <a:lnTo>
                        <a:pt x="152" y="1504"/>
                      </a:lnTo>
                      <a:lnTo>
                        <a:pt x="122" y="1500"/>
                      </a:lnTo>
                      <a:lnTo>
                        <a:pt x="94" y="1492"/>
                      </a:lnTo>
                      <a:lnTo>
                        <a:pt x="67" y="1479"/>
                      </a:lnTo>
                      <a:lnTo>
                        <a:pt x="45" y="1460"/>
                      </a:lnTo>
                      <a:lnTo>
                        <a:pt x="27" y="1438"/>
                      </a:lnTo>
                      <a:lnTo>
                        <a:pt x="13" y="1412"/>
                      </a:lnTo>
                      <a:lnTo>
                        <a:pt x="4" y="1384"/>
                      </a:lnTo>
                      <a:lnTo>
                        <a:pt x="0" y="1354"/>
                      </a:lnTo>
                      <a:lnTo>
                        <a:pt x="0" y="151"/>
                      </a:lnTo>
                      <a:lnTo>
                        <a:pt x="4" y="120"/>
                      </a:lnTo>
                      <a:lnTo>
                        <a:pt x="13" y="92"/>
                      </a:lnTo>
                      <a:lnTo>
                        <a:pt x="27" y="66"/>
                      </a:lnTo>
                      <a:lnTo>
                        <a:pt x="45" y="44"/>
                      </a:lnTo>
                      <a:lnTo>
                        <a:pt x="67" y="26"/>
                      </a:lnTo>
                      <a:lnTo>
                        <a:pt x="94" y="12"/>
                      </a:lnTo>
                      <a:lnTo>
                        <a:pt x="122"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124">
                  <a:extLst>
                    <a:ext uri="{FF2B5EF4-FFF2-40B4-BE49-F238E27FC236}">
                      <a16:creationId xmlns:a16="http://schemas.microsoft.com/office/drawing/2014/main" id="{1A52D04F-024B-41DE-8FD0-684DB86A1530}"/>
                    </a:ext>
                  </a:extLst>
                </p:cNvPr>
                <p:cNvSpPr>
                  <a:spLocks/>
                </p:cNvSpPr>
                <p:nvPr/>
              </p:nvSpPr>
              <p:spPr bwMode="auto">
                <a:xfrm>
                  <a:off x="6361113" y="5208588"/>
                  <a:ext cx="98425" cy="282575"/>
                </a:xfrm>
                <a:custGeom>
                  <a:avLst/>
                  <a:gdLst>
                    <a:gd name="T0" fmla="*/ 152 w 674"/>
                    <a:gd name="T1" fmla="*/ 0 h 1956"/>
                    <a:gd name="T2" fmla="*/ 523 w 674"/>
                    <a:gd name="T3" fmla="*/ 0 h 1956"/>
                    <a:gd name="T4" fmla="*/ 553 w 674"/>
                    <a:gd name="T5" fmla="*/ 4 h 1956"/>
                    <a:gd name="T6" fmla="*/ 582 w 674"/>
                    <a:gd name="T7" fmla="*/ 13 h 1956"/>
                    <a:gd name="T8" fmla="*/ 607 w 674"/>
                    <a:gd name="T9" fmla="*/ 26 h 1956"/>
                    <a:gd name="T10" fmla="*/ 630 w 674"/>
                    <a:gd name="T11" fmla="*/ 45 h 1956"/>
                    <a:gd name="T12" fmla="*/ 648 w 674"/>
                    <a:gd name="T13" fmla="*/ 67 h 1956"/>
                    <a:gd name="T14" fmla="*/ 663 w 674"/>
                    <a:gd name="T15" fmla="*/ 93 h 1956"/>
                    <a:gd name="T16" fmla="*/ 671 w 674"/>
                    <a:gd name="T17" fmla="*/ 121 h 1956"/>
                    <a:gd name="T18" fmla="*/ 674 w 674"/>
                    <a:gd name="T19" fmla="*/ 151 h 1956"/>
                    <a:gd name="T20" fmla="*/ 674 w 674"/>
                    <a:gd name="T21" fmla="*/ 1806 h 1956"/>
                    <a:gd name="T22" fmla="*/ 671 w 674"/>
                    <a:gd name="T23" fmla="*/ 1836 h 1956"/>
                    <a:gd name="T24" fmla="*/ 663 w 674"/>
                    <a:gd name="T25" fmla="*/ 1864 h 1956"/>
                    <a:gd name="T26" fmla="*/ 648 w 674"/>
                    <a:gd name="T27" fmla="*/ 1890 h 1956"/>
                    <a:gd name="T28" fmla="*/ 630 w 674"/>
                    <a:gd name="T29" fmla="*/ 1912 h 1956"/>
                    <a:gd name="T30" fmla="*/ 607 w 674"/>
                    <a:gd name="T31" fmla="*/ 1931 h 1956"/>
                    <a:gd name="T32" fmla="*/ 582 w 674"/>
                    <a:gd name="T33" fmla="*/ 1944 h 1956"/>
                    <a:gd name="T34" fmla="*/ 553 w 674"/>
                    <a:gd name="T35" fmla="*/ 1952 h 1956"/>
                    <a:gd name="T36" fmla="*/ 523 w 674"/>
                    <a:gd name="T37" fmla="*/ 1956 h 1956"/>
                    <a:gd name="T38" fmla="*/ 152 w 674"/>
                    <a:gd name="T39" fmla="*/ 1956 h 1956"/>
                    <a:gd name="T40" fmla="*/ 122 w 674"/>
                    <a:gd name="T41" fmla="*/ 1952 h 1956"/>
                    <a:gd name="T42" fmla="*/ 93 w 674"/>
                    <a:gd name="T43" fmla="*/ 1944 h 1956"/>
                    <a:gd name="T44" fmla="*/ 67 w 674"/>
                    <a:gd name="T45" fmla="*/ 1931 h 1956"/>
                    <a:gd name="T46" fmla="*/ 45 w 674"/>
                    <a:gd name="T47" fmla="*/ 1912 h 1956"/>
                    <a:gd name="T48" fmla="*/ 26 w 674"/>
                    <a:gd name="T49" fmla="*/ 1890 h 1956"/>
                    <a:gd name="T50" fmla="*/ 13 w 674"/>
                    <a:gd name="T51" fmla="*/ 1864 h 1956"/>
                    <a:gd name="T52" fmla="*/ 3 w 674"/>
                    <a:gd name="T53" fmla="*/ 1836 h 1956"/>
                    <a:gd name="T54" fmla="*/ 0 w 674"/>
                    <a:gd name="T55" fmla="*/ 1806 h 1956"/>
                    <a:gd name="T56" fmla="*/ 0 w 674"/>
                    <a:gd name="T57" fmla="*/ 151 h 1956"/>
                    <a:gd name="T58" fmla="*/ 3 w 674"/>
                    <a:gd name="T59" fmla="*/ 121 h 1956"/>
                    <a:gd name="T60" fmla="*/ 13 w 674"/>
                    <a:gd name="T61" fmla="*/ 93 h 1956"/>
                    <a:gd name="T62" fmla="*/ 26 w 674"/>
                    <a:gd name="T63" fmla="*/ 67 h 1956"/>
                    <a:gd name="T64" fmla="*/ 45 w 674"/>
                    <a:gd name="T65" fmla="*/ 45 h 1956"/>
                    <a:gd name="T66" fmla="*/ 67 w 674"/>
                    <a:gd name="T67" fmla="*/ 26 h 1956"/>
                    <a:gd name="T68" fmla="*/ 93 w 674"/>
                    <a:gd name="T69" fmla="*/ 13 h 1956"/>
                    <a:gd name="T70" fmla="*/ 122 w 674"/>
                    <a:gd name="T71" fmla="*/ 4 h 1956"/>
                    <a:gd name="T72" fmla="*/ 152 w 674"/>
                    <a:gd name="T73"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956">
                      <a:moveTo>
                        <a:pt x="152" y="0"/>
                      </a:moveTo>
                      <a:lnTo>
                        <a:pt x="523" y="0"/>
                      </a:lnTo>
                      <a:lnTo>
                        <a:pt x="553" y="4"/>
                      </a:lnTo>
                      <a:lnTo>
                        <a:pt x="582" y="13"/>
                      </a:lnTo>
                      <a:lnTo>
                        <a:pt x="607" y="26"/>
                      </a:lnTo>
                      <a:lnTo>
                        <a:pt x="630" y="45"/>
                      </a:lnTo>
                      <a:lnTo>
                        <a:pt x="648" y="67"/>
                      </a:lnTo>
                      <a:lnTo>
                        <a:pt x="663" y="93"/>
                      </a:lnTo>
                      <a:lnTo>
                        <a:pt x="671" y="121"/>
                      </a:lnTo>
                      <a:lnTo>
                        <a:pt x="674" y="151"/>
                      </a:lnTo>
                      <a:lnTo>
                        <a:pt x="674" y="1806"/>
                      </a:lnTo>
                      <a:lnTo>
                        <a:pt x="671" y="1836"/>
                      </a:lnTo>
                      <a:lnTo>
                        <a:pt x="663" y="1864"/>
                      </a:lnTo>
                      <a:lnTo>
                        <a:pt x="648" y="1890"/>
                      </a:lnTo>
                      <a:lnTo>
                        <a:pt x="630" y="1912"/>
                      </a:lnTo>
                      <a:lnTo>
                        <a:pt x="607" y="1931"/>
                      </a:lnTo>
                      <a:lnTo>
                        <a:pt x="582" y="1944"/>
                      </a:lnTo>
                      <a:lnTo>
                        <a:pt x="553" y="1952"/>
                      </a:lnTo>
                      <a:lnTo>
                        <a:pt x="523" y="1956"/>
                      </a:lnTo>
                      <a:lnTo>
                        <a:pt x="152" y="1956"/>
                      </a:lnTo>
                      <a:lnTo>
                        <a:pt x="122" y="1952"/>
                      </a:lnTo>
                      <a:lnTo>
                        <a:pt x="93" y="1944"/>
                      </a:lnTo>
                      <a:lnTo>
                        <a:pt x="67" y="1931"/>
                      </a:lnTo>
                      <a:lnTo>
                        <a:pt x="45" y="1912"/>
                      </a:lnTo>
                      <a:lnTo>
                        <a:pt x="26" y="1890"/>
                      </a:lnTo>
                      <a:lnTo>
                        <a:pt x="13" y="1864"/>
                      </a:lnTo>
                      <a:lnTo>
                        <a:pt x="3" y="1836"/>
                      </a:lnTo>
                      <a:lnTo>
                        <a:pt x="0" y="1806"/>
                      </a:lnTo>
                      <a:lnTo>
                        <a:pt x="0" y="151"/>
                      </a:lnTo>
                      <a:lnTo>
                        <a:pt x="3" y="121"/>
                      </a:lnTo>
                      <a:lnTo>
                        <a:pt x="13" y="93"/>
                      </a:lnTo>
                      <a:lnTo>
                        <a:pt x="26" y="67"/>
                      </a:lnTo>
                      <a:lnTo>
                        <a:pt x="45" y="45"/>
                      </a:lnTo>
                      <a:lnTo>
                        <a:pt x="67" y="26"/>
                      </a:lnTo>
                      <a:lnTo>
                        <a:pt x="93" y="13"/>
                      </a:lnTo>
                      <a:lnTo>
                        <a:pt x="122" y="4"/>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125">
                  <a:extLst>
                    <a:ext uri="{FF2B5EF4-FFF2-40B4-BE49-F238E27FC236}">
                      <a16:creationId xmlns:a16="http://schemas.microsoft.com/office/drawing/2014/main" id="{E4AD159C-B223-CBED-1CAD-E2159B6CC62E}"/>
                    </a:ext>
                  </a:extLst>
                </p:cNvPr>
                <p:cNvSpPr>
                  <a:spLocks/>
                </p:cNvSpPr>
                <p:nvPr/>
              </p:nvSpPr>
              <p:spPr bwMode="auto">
                <a:xfrm>
                  <a:off x="6224588" y="5145088"/>
                  <a:ext cx="25400" cy="38100"/>
                </a:xfrm>
                <a:custGeom>
                  <a:avLst/>
                  <a:gdLst>
                    <a:gd name="T0" fmla="*/ 0 w 169"/>
                    <a:gd name="T1" fmla="*/ 0 h 271"/>
                    <a:gd name="T2" fmla="*/ 21 w 169"/>
                    <a:gd name="T3" fmla="*/ 5 h 271"/>
                    <a:gd name="T4" fmla="*/ 42 w 169"/>
                    <a:gd name="T5" fmla="*/ 11 h 271"/>
                    <a:gd name="T6" fmla="*/ 62 w 169"/>
                    <a:gd name="T7" fmla="*/ 17 h 271"/>
                    <a:gd name="T8" fmla="*/ 83 w 169"/>
                    <a:gd name="T9" fmla="*/ 25 h 271"/>
                    <a:gd name="T10" fmla="*/ 103 w 169"/>
                    <a:gd name="T11" fmla="*/ 35 h 271"/>
                    <a:gd name="T12" fmla="*/ 121 w 169"/>
                    <a:gd name="T13" fmla="*/ 46 h 271"/>
                    <a:gd name="T14" fmla="*/ 137 w 169"/>
                    <a:gd name="T15" fmla="*/ 58 h 271"/>
                    <a:gd name="T16" fmla="*/ 150 w 169"/>
                    <a:gd name="T17" fmla="*/ 74 h 271"/>
                    <a:gd name="T18" fmla="*/ 161 w 169"/>
                    <a:gd name="T19" fmla="*/ 93 h 271"/>
                    <a:gd name="T20" fmla="*/ 167 w 169"/>
                    <a:gd name="T21" fmla="*/ 114 h 271"/>
                    <a:gd name="T22" fmla="*/ 169 w 169"/>
                    <a:gd name="T23" fmla="*/ 136 h 271"/>
                    <a:gd name="T24" fmla="*/ 167 w 169"/>
                    <a:gd name="T25" fmla="*/ 160 h 271"/>
                    <a:gd name="T26" fmla="*/ 161 w 169"/>
                    <a:gd name="T27" fmla="*/ 181 h 271"/>
                    <a:gd name="T28" fmla="*/ 151 w 169"/>
                    <a:gd name="T29" fmla="*/ 200 h 271"/>
                    <a:gd name="T30" fmla="*/ 139 w 169"/>
                    <a:gd name="T31" fmla="*/ 215 h 271"/>
                    <a:gd name="T32" fmla="*/ 124 w 169"/>
                    <a:gd name="T33" fmla="*/ 230 h 271"/>
                    <a:gd name="T34" fmla="*/ 106 w 169"/>
                    <a:gd name="T35" fmla="*/ 241 h 271"/>
                    <a:gd name="T36" fmla="*/ 88 w 169"/>
                    <a:gd name="T37" fmla="*/ 251 h 271"/>
                    <a:gd name="T38" fmla="*/ 67 w 169"/>
                    <a:gd name="T39" fmla="*/ 259 h 271"/>
                    <a:gd name="T40" fmla="*/ 45 w 169"/>
                    <a:gd name="T41" fmla="*/ 264 h 271"/>
                    <a:gd name="T42" fmla="*/ 23 w 169"/>
                    <a:gd name="T43" fmla="*/ 269 h 271"/>
                    <a:gd name="T44" fmla="*/ 0 w 169"/>
                    <a:gd name="T45" fmla="*/ 271 h 271"/>
                    <a:gd name="T46" fmla="*/ 0 w 169"/>
                    <a:gd name="T47"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71">
                      <a:moveTo>
                        <a:pt x="0" y="0"/>
                      </a:moveTo>
                      <a:lnTo>
                        <a:pt x="21" y="5"/>
                      </a:lnTo>
                      <a:lnTo>
                        <a:pt x="42" y="11"/>
                      </a:lnTo>
                      <a:lnTo>
                        <a:pt x="62" y="17"/>
                      </a:lnTo>
                      <a:lnTo>
                        <a:pt x="83" y="25"/>
                      </a:lnTo>
                      <a:lnTo>
                        <a:pt x="103" y="35"/>
                      </a:lnTo>
                      <a:lnTo>
                        <a:pt x="121" y="46"/>
                      </a:lnTo>
                      <a:lnTo>
                        <a:pt x="137" y="58"/>
                      </a:lnTo>
                      <a:lnTo>
                        <a:pt x="150" y="74"/>
                      </a:lnTo>
                      <a:lnTo>
                        <a:pt x="161" y="93"/>
                      </a:lnTo>
                      <a:lnTo>
                        <a:pt x="167" y="114"/>
                      </a:lnTo>
                      <a:lnTo>
                        <a:pt x="169" y="136"/>
                      </a:lnTo>
                      <a:lnTo>
                        <a:pt x="167" y="160"/>
                      </a:lnTo>
                      <a:lnTo>
                        <a:pt x="161" y="181"/>
                      </a:lnTo>
                      <a:lnTo>
                        <a:pt x="151" y="200"/>
                      </a:lnTo>
                      <a:lnTo>
                        <a:pt x="139" y="215"/>
                      </a:lnTo>
                      <a:lnTo>
                        <a:pt x="124" y="230"/>
                      </a:lnTo>
                      <a:lnTo>
                        <a:pt x="106" y="241"/>
                      </a:lnTo>
                      <a:lnTo>
                        <a:pt x="88" y="251"/>
                      </a:lnTo>
                      <a:lnTo>
                        <a:pt x="67" y="259"/>
                      </a:lnTo>
                      <a:lnTo>
                        <a:pt x="45" y="264"/>
                      </a:lnTo>
                      <a:lnTo>
                        <a:pt x="23" y="269"/>
                      </a:lnTo>
                      <a:lnTo>
                        <a:pt x="0" y="27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126">
                  <a:extLst>
                    <a:ext uri="{FF2B5EF4-FFF2-40B4-BE49-F238E27FC236}">
                      <a16:creationId xmlns:a16="http://schemas.microsoft.com/office/drawing/2014/main" id="{EF7A54F9-786F-821D-1D18-28AAB11D9887}"/>
                    </a:ext>
                  </a:extLst>
                </p:cNvPr>
                <p:cNvSpPr>
                  <a:spLocks/>
                </p:cNvSpPr>
                <p:nvPr/>
              </p:nvSpPr>
              <p:spPr bwMode="auto">
                <a:xfrm>
                  <a:off x="6191250" y="5080001"/>
                  <a:ext cx="22225" cy="36513"/>
                </a:xfrm>
                <a:custGeom>
                  <a:avLst/>
                  <a:gdLst>
                    <a:gd name="T0" fmla="*/ 154 w 154"/>
                    <a:gd name="T1" fmla="*/ 0 h 246"/>
                    <a:gd name="T2" fmla="*/ 154 w 154"/>
                    <a:gd name="T3" fmla="*/ 246 h 246"/>
                    <a:gd name="T4" fmla="*/ 118 w 154"/>
                    <a:gd name="T5" fmla="*/ 237 h 246"/>
                    <a:gd name="T6" fmla="*/ 87 w 154"/>
                    <a:gd name="T7" fmla="*/ 227 h 246"/>
                    <a:gd name="T8" fmla="*/ 60 w 154"/>
                    <a:gd name="T9" fmla="*/ 214 h 246"/>
                    <a:gd name="T10" fmla="*/ 39 w 154"/>
                    <a:gd name="T11" fmla="*/ 200 h 246"/>
                    <a:gd name="T12" fmla="*/ 21 w 154"/>
                    <a:gd name="T13" fmla="*/ 182 h 246"/>
                    <a:gd name="T14" fmla="*/ 9 w 154"/>
                    <a:gd name="T15" fmla="*/ 164 h 246"/>
                    <a:gd name="T16" fmla="*/ 2 w 154"/>
                    <a:gd name="T17" fmla="*/ 142 h 246"/>
                    <a:gd name="T18" fmla="*/ 0 w 154"/>
                    <a:gd name="T19" fmla="*/ 117 h 246"/>
                    <a:gd name="T20" fmla="*/ 2 w 154"/>
                    <a:gd name="T21" fmla="*/ 96 h 246"/>
                    <a:gd name="T22" fmla="*/ 11 w 154"/>
                    <a:gd name="T23" fmla="*/ 75 h 246"/>
                    <a:gd name="T24" fmla="*/ 24 w 154"/>
                    <a:gd name="T25" fmla="*/ 55 h 246"/>
                    <a:gd name="T26" fmla="*/ 42 w 154"/>
                    <a:gd name="T27" fmla="*/ 38 h 246"/>
                    <a:gd name="T28" fmla="*/ 64 w 154"/>
                    <a:gd name="T29" fmla="*/ 23 h 246"/>
                    <a:gd name="T30" fmla="*/ 91 w 154"/>
                    <a:gd name="T31" fmla="*/ 12 h 246"/>
                    <a:gd name="T32" fmla="*/ 120 w 154"/>
                    <a:gd name="T33" fmla="*/ 4 h 246"/>
                    <a:gd name="T34" fmla="*/ 154 w 15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46">
                      <a:moveTo>
                        <a:pt x="154" y="0"/>
                      </a:moveTo>
                      <a:lnTo>
                        <a:pt x="154" y="246"/>
                      </a:lnTo>
                      <a:lnTo>
                        <a:pt x="118" y="237"/>
                      </a:lnTo>
                      <a:lnTo>
                        <a:pt x="87" y="227"/>
                      </a:lnTo>
                      <a:lnTo>
                        <a:pt x="60" y="214"/>
                      </a:lnTo>
                      <a:lnTo>
                        <a:pt x="39" y="200"/>
                      </a:lnTo>
                      <a:lnTo>
                        <a:pt x="21" y="182"/>
                      </a:lnTo>
                      <a:lnTo>
                        <a:pt x="9" y="164"/>
                      </a:lnTo>
                      <a:lnTo>
                        <a:pt x="2" y="142"/>
                      </a:lnTo>
                      <a:lnTo>
                        <a:pt x="0" y="117"/>
                      </a:lnTo>
                      <a:lnTo>
                        <a:pt x="2" y="96"/>
                      </a:lnTo>
                      <a:lnTo>
                        <a:pt x="11" y="75"/>
                      </a:lnTo>
                      <a:lnTo>
                        <a:pt x="24" y="55"/>
                      </a:lnTo>
                      <a:lnTo>
                        <a:pt x="42" y="38"/>
                      </a:lnTo>
                      <a:lnTo>
                        <a:pt x="64" y="23"/>
                      </a:lnTo>
                      <a:lnTo>
                        <a:pt x="91" y="12"/>
                      </a:lnTo>
                      <a:lnTo>
                        <a:pt x="120" y="4"/>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127">
                  <a:extLst>
                    <a:ext uri="{FF2B5EF4-FFF2-40B4-BE49-F238E27FC236}">
                      <a16:creationId xmlns:a16="http://schemas.microsoft.com/office/drawing/2014/main" id="{7A3FEBEA-9A3C-A746-19C7-0DEA38E1DFF2}"/>
                    </a:ext>
                  </a:extLst>
                </p:cNvPr>
                <p:cNvSpPr>
                  <a:spLocks noEditPoints="1"/>
                </p:cNvSpPr>
                <p:nvPr/>
              </p:nvSpPr>
              <p:spPr bwMode="auto">
                <a:xfrm>
                  <a:off x="6099175" y="5013326"/>
                  <a:ext cx="239713" cy="239713"/>
                </a:xfrm>
                <a:custGeom>
                  <a:avLst/>
                  <a:gdLst>
                    <a:gd name="T0" fmla="*/ 802 w 1665"/>
                    <a:gd name="T1" fmla="*/ 227 h 1654"/>
                    <a:gd name="T2" fmla="*/ 758 w 1665"/>
                    <a:gd name="T3" fmla="*/ 329 h 1654"/>
                    <a:gd name="T4" fmla="*/ 622 w 1665"/>
                    <a:gd name="T5" fmla="*/ 366 h 1654"/>
                    <a:gd name="T6" fmla="*/ 520 w 1665"/>
                    <a:gd name="T7" fmla="*/ 449 h 1654"/>
                    <a:gd name="T8" fmla="*/ 469 w 1665"/>
                    <a:gd name="T9" fmla="*/ 575 h 1654"/>
                    <a:gd name="T10" fmla="*/ 489 w 1665"/>
                    <a:gd name="T11" fmla="*/ 716 h 1654"/>
                    <a:gd name="T12" fmla="*/ 585 w 1665"/>
                    <a:gd name="T13" fmla="*/ 817 h 1654"/>
                    <a:gd name="T14" fmla="*/ 745 w 1665"/>
                    <a:gd name="T15" fmla="*/ 881 h 1654"/>
                    <a:gd name="T16" fmla="*/ 735 w 1665"/>
                    <a:gd name="T17" fmla="*/ 1169 h 1654"/>
                    <a:gd name="T18" fmla="*/ 665 w 1665"/>
                    <a:gd name="T19" fmla="*/ 1130 h 1654"/>
                    <a:gd name="T20" fmla="*/ 635 w 1665"/>
                    <a:gd name="T21" fmla="*/ 1075 h 1654"/>
                    <a:gd name="T22" fmla="*/ 613 w 1665"/>
                    <a:gd name="T23" fmla="*/ 1020 h 1654"/>
                    <a:gd name="T24" fmla="*/ 570 w 1665"/>
                    <a:gd name="T25" fmla="*/ 984 h 1654"/>
                    <a:gd name="T26" fmla="*/ 491 w 1665"/>
                    <a:gd name="T27" fmla="*/ 986 h 1654"/>
                    <a:gd name="T28" fmla="*/ 448 w 1665"/>
                    <a:gd name="T29" fmla="*/ 1042 h 1654"/>
                    <a:gd name="T30" fmla="*/ 462 w 1665"/>
                    <a:gd name="T31" fmla="*/ 1137 h 1654"/>
                    <a:gd name="T32" fmla="*/ 533 w 1665"/>
                    <a:gd name="T33" fmla="*/ 1229 h 1654"/>
                    <a:gd name="T34" fmla="*/ 661 w 1665"/>
                    <a:gd name="T35" fmla="*/ 1296 h 1654"/>
                    <a:gd name="T36" fmla="*/ 794 w 1665"/>
                    <a:gd name="T37" fmla="*/ 1401 h 1654"/>
                    <a:gd name="T38" fmla="*/ 822 w 1665"/>
                    <a:gd name="T39" fmla="*/ 1445 h 1654"/>
                    <a:gd name="T40" fmla="*/ 869 w 1665"/>
                    <a:gd name="T41" fmla="*/ 1428 h 1654"/>
                    <a:gd name="T42" fmla="*/ 923 w 1665"/>
                    <a:gd name="T43" fmla="*/ 1312 h 1654"/>
                    <a:gd name="T44" fmla="*/ 1080 w 1665"/>
                    <a:gd name="T45" fmla="*/ 1266 h 1654"/>
                    <a:gd name="T46" fmla="*/ 1182 w 1665"/>
                    <a:gd name="T47" fmla="*/ 1171 h 1654"/>
                    <a:gd name="T48" fmla="*/ 1220 w 1665"/>
                    <a:gd name="T49" fmla="*/ 1028 h 1654"/>
                    <a:gd name="T50" fmla="*/ 1192 w 1665"/>
                    <a:gd name="T51" fmla="*/ 897 h 1654"/>
                    <a:gd name="T52" fmla="*/ 1116 w 1665"/>
                    <a:gd name="T53" fmla="*/ 813 h 1654"/>
                    <a:gd name="T54" fmla="*/ 1008 w 1665"/>
                    <a:gd name="T55" fmla="*/ 760 h 1654"/>
                    <a:gd name="T56" fmla="*/ 877 w 1665"/>
                    <a:gd name="T57" fmla="*/ 725 h 1654"/>
                    <a:gd name="T58" fmla="*/ 952 w 1665"/>
                    <a:gd name="T59" fmla="*/ 483 h 1654"/>
                    <a:gd name="T60" fmla="*/ 1015 w 1665"/>
                    <a:gd name="T61" fmla="*/ 534 h 1654"/>
                    <a:gd name="T62" fmla="*/ 1061 w 1665"/>
                    <a:gd name="T63" fmla="*/ 589 h 1654"/>
                    <a:gd name="T64" fmla="*/ 1117 w 1665"/>
                    <a:gd name="T65" fmla="*/ 615 h 1654"/>
                    <a:gd name="T66" fmla="*/ 1186 w 1665"/>
                    <a:gd name="T67" fmla="*/ 586 h 1654"/>
                    <a:gd name="T68" fmla="*/ 1201 w 1665"/>
                    <a:gd name="T69" fmla="*/ 505 h 1654"/>
                    <a:gd name="T70" fmla="*/ 1144 w 1665"/>
                    <a:gd name="T71" fmla="*/ 418 h 1654"/>
                    <a:gd name="T72" fmla="*/ 1039 w 1665"/>
                    <a:gd name="T73" fmla="*/ 361 h 1654"/>
                    <a:gd name="T74" fmla="*/ 925 w 1665"/>
                    <a:gd name="T75" fmla="*/ 331 h 1654"/>
                    <a:gd name="T76" fmla="*/ 875 w 1665"/>
                    <a:gd name="T77" fmla="*/ 240 h 1654"/>
                    <a:gd name="T78" fmla="*/ 835 w 1665"/>
                    <a:gd name="T79" fmla="*/ 207 h 1654"/>
                    <a:gd name="T80" fmla="*/ 1043 w 1665"/>
                    <a:gd name="T81" fmla="*/ 27 h 1654"/>
                    <a:gd name="T82" fmla="*/ 1291 w 1665"/>
                    <a:gd name="T83" fmla="*/ 138 h 1654"/>
                    <a:gd name="T84" fmla="*/ 1488 w 1665"/>
                    <a:gd name="T85" fmla="*/ 318 h 1654"/>
                    <a:gd name="T86" fmla="*/ 1619 w 1665"/>
                    <a:gd name="T87" fmla="*/ 554 h 1654"/>
                    <a:gd name="T88" fmla="*/ 1665 w 1665"/>
                    <a:gd name="T89" fmla="*/ 827 h 1654"/>
                    <a:gd name="T90" fmla="*/ 1619 w 1665"/>
                    <a:gd name="T91" fmla="*/ 1102 h 1654"/>
                    <a:gd name="T92" fmla="*/ 1488 w 1665"/>
                    <a:gd name="T93" fmla="*/ 1337 h 1654"/>
                    <a:gd name="T94" fmla="*/ 1291 w 1665"/>
                    <a:gd name="T95" fmla="*/ 1518 h 1654"/>
                    <a:gd name="T96" fmla="*/ 1043 w 1665"/>
                    <a:gd name="T97" fmla="*/ 1628 h 1654"/>
                    <a:gd name="T98" fmla="*/ 761 w 1665"/>
                    <a:gd name="T99" fmla="*/ 1652 h 1654"/>
                    <a:gd name="T100" fmla="*/ 493 w 1665"/>
                    <a:gd name="T101" fmla="*/ 1582 h 1654"/>
                    <a:gd name="T102" fmla="*/ 268 w 1665"/>
                    <a:gd name="T103" fmla="*/ 1435 h 1654"/>
                    <a:gd name="T104" fmla="*/ 103 w 1665"/>
                    <a:gd name="T105" fmla="*/ 1224 h 1654"/>
                    <a:gd name="T106" fmla="*/ 12 w 1665"/>
                    <a:gd name="T107" fmla="*/ 969 h 1654"/>
                    <a:gd name="T108" fmla="*/ 12 w 1665"/>
                    <a:gd name="T109" fmla="*/ 687 h 1654"/>
                    <a:gd name="T110" fmla="*/ 103 w 1665"/>
                    <a:gd name="T111" fmla="*/ 430 h 1654"/>
                    <a:gd name="T112" fmla="*/ 268 w 1665"/>
                    <a:gd name="T113" fmla="*/ 220 h 1654"/>
                    <a:gd name="T114" fmla="*/ 493 w 1665"/>
                    <a:gd name="T115" fmla="*/ 72 h 1654"/>
                    <a:gd name="T116" fmla="*/ 761 w 1665"/>
                    <a:gd name="T117" fmla="*/ 3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5" h="1654">
                      <a:moveTo>
                        <a:pt x="835" y="207"/>
                      </a:moveTo>
                      <a:lnTo>
                        <a:pt x="822" y="209"/>
                      </a:lnTo>
                      <a:lnTo>
                        <a:pt x="811" y="217"/>
                      </a:lnTo>
                      <a:lnTo>
                        <a:pt x="802" y="227"/>
                      </a:lnTo>
                      <a:lnTo>
                        <a:pt x="796" y="240"/>
                      </a:lnTo>
                      <a:lnTo>
                        <a:pt x="794" y="254"/>
                      </a:lnTo>
                      <a:lnTo>
                        <a:pt x="794" y="327"/>
                      </a:lnTo>
                      <a:lnTo>
                        <a:pt x="758" y="329"/>
                      </a:lnTo>
                      <a:lnTo>
                        <a:pt x="722" y="334"/>
                      </a:lnTo>
                      <a:lnTo>
                        <a:pt x="687" y="343"/>
                      </a:lnTo>
                      <a:lnTo>
                        <a:pt x="655" y="353"/>
                      </a:lnTo>
                      <a:lnTo>
                        <a:pt x="622" y="366"/>
                      </a:lnTo>
                      <a:lnTo>
                        <a:pt x="593" y="383"/>
                      </a:lnTo>
                      <a:lnTo>
                        <a:pt x="566" y="402"/>
                      </a:lnTo>
                      <a:lnTo>
                        <a:pt x="542" y="424"/>
                      </a:lnTo>
                      <a:lnTo>
                        <a:pt x="520" y="449"/>
                      </a:lnTo>
                      <a:lnTo>
                        <a:pt x="502" y="477"/>
                      </a:lnTo>
                      <a:lnTo>
                        <a:pt x="487" y="507"/>
                      </a:lnTo>
                      <a:lnTo>
                        <a:pt x="476" y="539"/>
                      </a:lnTo>
                      <a:lnTo>
                        <a:pt x="469" y="575"/>
                      </a:lnTo>
                      <a:lnTo>
                        <a:pt x="466" y="614"/>
                      </a:lnTo>
                      <a:lnTo>
                        <a:pt x="469" y="650"/>
                      </a:lnTo>
                      <a:lnTo>
                        <a:pt x="477" y="685"/>
                      </a:lnTo>
                      <a:lnTo>
                        <a:pt x="489" y="716"/>
                      </a:lnTo>
                      <a:lnTo>
                        <a:pt x="506" y="745"/>
                      </a:lnTo>
                      <a:lnTo>
                        <a:pt x="528" y="771"/>
                      </a:lnTo>
                      <a:lnTo>
                        <a:pt x="554" y="796"/>
                      </a:lnTo>
                      <a:lnTo>
                        <a:pt x="585" y="817"/>
                      </a:lnTo>
                      <a:lnTo>
                        <a:pt x="619" y="837"/>
                      </a:lnTo>
                      <a:lnTo>
                        <a:pt x="657" y="853"/>
                      </a:lnTo>
                      <a:lnTo>
                        <a:pt x="700" y="869"/>
                      </a:lnTo>
                      <a:lnTo>
                        <a:pt x="745" y="881"/>
                      </a:lnTo>
                      <a:lnTo>
                        <a:pt x="794" y="892"/>
                      </a:lnTo>
                      <a:lnTo>
                        <a:pt x="794" y="1177"/>
                      </a:lnTo>
                      <a:lnTo>
                        <a:pt x="763" y="1175"/>
                      </a:lnTo>
                      <a:lnTo>
                        <a:pt x="735" y="1169"/>
                      </a:lnTo>
                      <a:lnTo>
                        <a:pt x="712" y="1162"/>
                      </a:lnTo>
                      <a:lnTo>
                        <a:pt x="693" y="1153"/>
                      </a:lnTo>
                      <a:lnTo>
                        <a:pt x="679" y="1142"/>
                      </a:lnTo>
                      <a:lnTo>
                        <a:pt x="665" y="1130"/>
                      </a:lnTo>
                      <a:lnTo>
                        <a:pt x="656" y="1116"/>
                      </a:lnTo>
                      <a:lnTo>
                        <a:pt x="647" y="1103"/>
                      </a:lnTo>
                      <a:lnTo>
                        <a:pt x="640" y="1088"/>
                      </a:lnTo>
                      <a:lnTo>
                        <a:pt x="635" y="1075"/>
                      </a:lnTo>
                      <a:lnTo>
                        <a:pt x="630" y="1060"/>
                      </a:lnTo>
                      <a:lnTo>
                        <a:pt x="624" y="1046"/>
                      </a:lnTo>
                      <a:lnTo>
                        <a:pt x="619" y="1032"/>
                      </a:lnTo>
                      <a:lnTo>
                        <a:pt x="613" y="1020"/>
                      </a:lnTo>
                      <a:lnTo>
                        <a:pt x="605" y="1008"/>
                      </a:lnTo>
                      <a:lnTo>
                        <a:pt x="596" y="999"/>
                      </a:lnTo>
                      <a:lnTo>
                        <a:pt x="585" y="990"/>
                      </a:lnTo>
                      <a:lnTo>
                        <a:pt x="570" y="984"/>
                      </a:lnTo>
                      <a:lnTo>
                        <a:pt x="552" y="980"/>
                      </a:lnTo>
                      <a:lnTo>
                        <a:pt x="531" y="979"/>
                      </a:lnTo>
                      <a:lnTo>
                        <a:pt x="510" y="980"/>
                      </a:lnTo>
                      <a:lnTo>
                        <a:pt x="491" y="986"/>
                      </a:lnTo>
                      <a:lnTo>
                        <a:pt x="476" y="996"/>
                      </a:lnTo>
                      <a:lnTo>
                        <a:pt x="463" y="1008"/>
                      </a:lnTo>
                      <a:lnTo>
                        <a:pt x="454" y="1024"/>
                      </a:lnTo>
                      <a:lnTo>
                        <a:pt x="448" y="1042"/>
                      </a:lnTo>
                      <a:lnTo>
                        <a:pt x="446" y="1065"/>
                      </a:lnTo>
                      <a:lnTo>
                        <a:pt x="447" y="1088"/>
                      </a:lnTo>
                      <a:lnTo>
                        <a:pt x="453" y="1112"/>
                      </a:lnTo>
                      <a:lnTo>
                        <a:pt x="462" y="1137"/>
                      </a:lnTo>
                      <a:lnTo>
                        <a:pt x="475" y="1161"/>
                      </a:lnTo>
                      <a:lnTo>
                        <a:pt x="490" y="1185"/>
                      </a:lnTo>
                      <a:lnTo>
                        <a:pt x="510" y="1208"/>
                      </a:lnTo>
                      <a:lnTo>
                        <a:pt x="533" y="1229"/>
                      </a:lnTo>
                      <a:lnTo>
                        <a:pt x="559" y="1249"/>
                      </a:lnTo>
                      <a:lnTo>
                        <a:pt x="590" y="1267"/>
                      </a:lnTo>
                      <a:lnTo>
                        <a:pt x="623" y="1283"/>
                      </a:lnTo>
                      <a:lnTo>
                        <a:pt x="661" y="1296"/>
                      </a:lnTo>
                      <a:lnTo>
                        <a:pt x="702" y="1307"/>
                      </a:lnTo>
                      <a:lnTo>
                        <a:pt x="746" y="1313"/>
                      </a:lnTo>
                      <a:lnTo>
                        <a:pt x="794" y="1317"/>
                      </a:lnTo>
                      <a:lnTo>
                        <a:pt x="794" y="1401"/>
                      </a:lnTo>
                      <a:lnTo>
                        <a:pt x="796" y="1415"/>
                      </a:lnTo>
                      <a:lnTo>
                        <a:pt x="802" y="1428"/>
                      </a:lnTo>
                      <a:lnTo>
                        <a:pt x="811" y="1439"/>
                      </a:lnTo>
                      <a:lnTo>
                        <a:pt x="822" y="1445"/>
                      </a:lnTo>
                      <a:lnTo>
                        <a:pt x="835" y="1448"/>
                      </a:lnTo>
                      <a:lnTo>
                        <a:pt x="848" y="1445"/>
                      </a:lnTo>
                      <a:lnTo>
                        <a:pt x="860" y="1439"/>
                      </a:lnTo>
                      <a:lnTo>
                        <a:pt x="869" y="1428"/>
                      </a:lnTo>
                      <a:lnTo>
                        <a:pt x="875" y="1415"/>
                      </a:lnTo>
                      <a:lnTo>
                        <a:pt x="877" y="1401"/>
                      </a:lnTo>
                      <a:lnTo>
                        <a:pt x="877" y="1317"/>
                      </a:lnTo>
                      <a:lnTo>
                        <a:pt x="923" y="1312"/>
                      </a:lnTo>
                      <a:lnTo>
                        <a:pt x="967" y="1305"/>
                      </a:lnTo>
                      <a:lnTo>
                        <a:pt x="1008" y="1295"/>
                      </a:lnTo>
                      <a:lnTo>
                        <a:pt x="1045" y="1282"/>
                      </a:lnTo>
                      <a:lnTo>
                        <a:pt x="1080" y="1266"/>
                      </a:lnTo>
                      <a:lnTo>
                        <a:pt x="1111" y="1247"/>
                      </a:lnTo>
                      <a:lnTo>
                        <a:pt x="1138" y="1225"/>
                      </a:lnTo>
                      <a:lnTo>
                        <a:pt x="1162" y="1199"/>
                      </a:lnTo>
                      <a:lnTo>
                        <a:pt x="1182" y="1171"/>
                      </a:lnTo>
                      <a:lnTo>
                        <a:pt x="1198" y="1140"/>
                      </a:lnTo>
                      <a:lnTo>
                        <a:pt x="1211" y="1106"/>
                      </a:lnTo>
                      <a:lnTo>
                        <a:pt x="1217" y="1068"/>
                      </a:lnTo>
                      <a:lnTo>
                        <a:pt x="1220" y="1028"/>
                      </a:lnTo>
                      <a:lnTo>
                        <a:pt x="1218" y="990"/>
                      </a:lnTo>
                      <a:lnTo>
                        <a:pt x="1213" y="956"/>
                      </a:lnTo>
                      <a:lnTo>
                        <a:pt x="1203" y="925"/>
                      </a:lnTo>
                      <a:lnTo>
                        <a:pt x="1192" y="897"/>
                      </a:lnTo>
                      <a:lnTo>
                        <a:pt x="1177" y="872"/>
                      </a:lnTo>
                      <a:lnTo>
                        <a:pt x="1159" y="850"/>
                      </a:lnTo>
                      <a:lnTo>
                        <a:pt x="1139" y="830"/>
                      </a:lnTo>
                      <a:lnTo>
                        <a:pt x="1116" y="813"/>
                      </a:lnTo>
                      <a:lnTo>
                        <a:pt x="1091" y="797"/>
                      </a:lnTo>
                      <a:lnTo>
                        <a:pt x="1065" y="782"/>
                      </a:lnTo>
                      <a:lnTo>
                        <a:pt x="1037" y="770"/>
                      </a:lnTo>
                      <a:lnTo>
                        <a:pt x="1008" y="760"/>
                      </a:lnTo>
                      <a:lnTo>
                        <a:pt x="976" y="750"/>
                      </a:lnTo>
                      <a:lnTo>
                        <a:pt x="944" y="741"/>
                      </a:lnTo>
                      <a:lnTo>
                        <a:pt x="910" y="733"/>
                      </a:lnTo>
                      <a:lnTo>
                        <a:pt x="877" y="725"/>
                      </a:lnTo>
                      <a:lnTo>
                        <a:pt x="877" y="466"/>
                      </a:lnTo>
                      <a:lnTo>
                        <a:pt x="905" y="468"/>
                      </a:lnTo>
                      <a:lnTo>
                        <a:pt x="930" y="475"/>
                      </a:lnTo>
                      <a:lnTo>
                        <a:pt x="952" y="483"/>
                      </a:lnTo>
                      <a:lnTo>
                        <a:pt x="971" y="493"/>
                      </a:lnTo>
                      <a:lnTo>
                        <a:pt x="988" y="506"/>
                      </a:lnTo>
                      <a:lnTo>
                        <a:pt x="1001" y="519"/>
                      </a:lnTo>
                      <a:lnTo>
                        <a:pt x="1015" y="534"/>
                      </a:lnTo>
                      <a:lnTo>
                        <a:pt x="1026" y="548"/>
                      </a:lnTo>
                      <a:lnTo>
                        <a:pt x="1038" y="563"/>
                      </a:lnTo>
                      <a:lnTo>
                        <a:pt x="1049" y="577"/>
                      </a:lnTo>
                      <a:lnTo>
                        <a:pt x="1061" y="589"/>
                      </a:lnTo>
                      <a:lnTo>
                        <a:pt x="1072" y="599"/>
                      </a:lnTo>
                      <a:lnTo>
                        <a:pt x="1086" y="608"/>
                      </a:lnTo>
                      <a:lnTo>
                        <a:pt x="1101" y="613"/>
                      </a:lnTo>
                      <a:lnTo>
                        <a:pt x="1117" y="615"/>
                      </a:lnTo>
                      <a:lnTo>
                        <a:pt x="1137" y="613"/>
                      </a:lnTo>
                      <a:lnTo>
                        <a:pt x="1155" y="608"/>
                      </a:lnTo>
                      <a:lnTo>
                        <a:pt x="1172" y="598"/>
                      </a:lnTo>
                      <a:lnTo>
                        <a:pt x="1186" y="586"/>
                      </a:lnTo>
                      <a:lnTo>
                        <a:pt x="1195" y="570"/>
                      </a:lnTo>
                      <a:lnTo>
                        <a:pt x="1202" y="552"/>
                      </a:lnTo>
                      <a:lnTo>
                        <a:pt x="1204" y="531"/>
                      </a:lnTo>
                      <a:lnTo>
                        <a:pt x="1201" y="505"/>
                      </a:lnTo>
                      <a:lnTo>
                        <a:pt x="1194" y="480"/>
                      </a:lnTo>
                      <a:lnTo>
                        <a:pt x="1180" y="458"/>
                      </a:lnTo>
                      <a:lnTo>
                        <a:pt x="1164" y="437"/>
                      </a:lnTo>
                      <a:lnTo>
                        <a:pt x="1144" y="418"/>
                      </a:lnTo>
                      <a:lnTo>
                        <a:pt x="1120" y="402"/>
                      </a:lnTo>
                      <a:lnTo>
                        <a:pt x="1094" y="386"/>
                      </a:lnTo>
                      <a:lnTo>
                        <a:pt x="1067" y="373"/>
                      </a:lnTo>
                      <a:lnTo>
                        <a:pt x="1039" y="361"/>
                      </a:lnTo>
                      <a:lnTo>
                        <a:pt x="1010" y="351"/>
                      </a:lnTo>
                      <a:lnTo>
                        <a:pt x="980" y="343"/>
                      </a:lnTo>
                      <a:lnTo>
                        <a:pt x="952" y="336"/>
                      </a:lnTo>
                      <a:lnTo>
                        <a:pt x="925" y="331"/>
                      </a:lnTo>
                      <a:lnTo>
                        <a:pt x="900" y="328"/>
                      </a:lnTo>
                      <a:lnTo>
                        <a:pt x="877" y="327"/>
                      </a:lnTo>
                      <a:lnTo>
                        <a:pt x="877" y="254"/>
                      </a:lnTo>
                      <a:lnTo>
                        <a:pt x="875" y="240"/>
                      </a:lnTo>
                      <a:lnTo>
                        <a:pt x="869" y="227"/>
                      </a:lnTo>
                      <a:lnTo>
                        <a:pt x="860" y="217"/>
                      </a:lnTo>
                      <a:lnTo>
                        <a:pt x="848" y="209"/>
                      </a:lnTo>
                      <a:lnTo>
                        <a:pt x="835" y="207"/>
                      </a:lnTo>
                      <a:close/>
                      <a:moveTo>
                        <a:pt x="833" y="0"/>
                      </a:moveTo>
                      <a:lnTo>
                        <a:pt x="905" y="3"/>
                      </a:lnTo>
                      <a:lnTo>
                        <a:pt x="975" y="12"/>
                      </a:lnTo>
                      <a:lnTo>
                        <a:pt x="1043" y="27"/>
                      </a:lnTo>
                      <a:lnTo>
                        <a:pt x="1109" y="47"/>
                      </a:lnTo>
                      <a:lnTo>
                        <a:pt x="1172" y="72"/>
                      </a:lnTo>
                      <a:lnTo>
                        <a:pt x="1233" y="102"/>
                      </a:lnTo>
                      <a:lnTo>
                        <a:pt x="1291" y="138"/>
                      </a:lnTo>
                      <a:lnTo>
                        <a:pt x="1346" y="176"/>
                      </a:lnTo>
                      <a:lnTo>
                        <a:pt x="1397" y="220"/>
                      </a:lnTo>
                      <a:lnTo>
                        <a:pt x="1445" y="267"/>
                      </a:lnTo>
                      <a:lnTo>
                        <a:pt x="1488" y="318"/>
                      </a:lnTo>
                      <a:lnTo>
                        <a:pt x="1528" y="373"/>
                      </a:lnTo>
                      <a:lnTo>
                        <a:pt x="1562" y="430"/>
                      </a:lnTo>
                      <a:lnTo>
                        <a:pt x="1593" y="490"/>
                      </a:lnTo>
                      <a:lnTo>
                        <a:pt x="1619" y="554"/>
                      </a:lnTo>
                      <a:lnTo>
                        <a:pt x="1639" y="619"/>
                      </a:lnTo>
                      <a:lnTo>
                        <a:pt x="1654" y="687"/>
                      </a:lnTo>
                      <a:lnTo>
                        <a:pt x="1662" y="756"/>
                      </a:lnTo>
                      <a:lnTo>
                        <a:pt x="1665" y="827"/>
                      </a:lnTo>
                      <a:lnTo>
                        <a:pt x="1662" y="899"/>
                      </a:lnTo>
                      <a:lnTo>
                        <a:pt x="1654" y="969"/>
                      </a:lnTo>
                      <a:lnTo>
                        <a:pt x="1639" y="1036"/>
                      </a:lnTo>
                      <a:lnTo>
                        <a:pt x="1619" y="1102"/>
                      </a:lnTo>
                      <a:lnTo>
                        <a:pt x="1593" y="1164"/>
                      </a:lnTo>
                      <a:lnTo>
                        <a:pt x="1562" y="1224"/>
                      </a:lnTo>
                      <a:lnTo>
                        <a:pt x="1528" y="1283"/>
                      </a:lnTo>
                      <a:lnTo>
                        <a:pt x="1488" y="1337"/>
                      </a:lnTo>
                      <a:lnTo>
                        <a:pt x="1445" y="1388"/>
                      </a:lnTo>
                      <a:lnTo>
                        <a:pt x="1397" y="1435"/>
                      </a:lnTo>
                      <a:lnTo>
                        <a:pt x="1346" y="1478"/>
                      </a:lnTo>
                      <a:lnTo>
                        <a:pt x="1291" y="1518"/>
                      </a:lnTo>
                      <a:lnTo>
                        <a:pt x="1233" y="1552"/>
                      </a:lnTo>
                      <a:lnTo>
                        <a:pt x="1172" y="1582"/>
                      </a:lnTo>
                      <a:lnTo>
                        <a:pt x="1109" y="1608"/>
                      </a:lnTo>
                      <a:lnTo>
                        <a:pt x="1043" y="1628"/>
                      </a:lnTo>
                      <a:lnTo>
                        <a:pt x="975" y="1643"/>
                      </a:lnTo>
                      <a:lnTo>
                        <a:pt x="905" y="1652"/>
                      </a:lnTo>
                      <a:lnTo>
                        <a:pt x="833" y="1654"/>
                      </a:lnTo>
                      <a:lnTo>
                        <a:pt x="761" y="1652"/>
                      </a:lnTo>
                      <a:lnTo>
                        <a:pt x="691" y="1643"/>
                      </a:lnTo>
                      <a:lnTo>
                        <a:pt x="623" y="1628"/>
                      </a:lnTo>
                      <a:lnTo>
                        <a:pt x="557" y="1608"/>
                      </a:lnTo>
                      <a:lnTo>
                        <a:pt x="493" y="1582"/>
                      </a:lnTo>
                      <a:lnTo>
                        <a:pt x="433" y="1552"/>
                      </a:lnTo>
                      <a:lnTo>
                        <a:pt x="374" y="1518"/>
                      </a:lnTo>
                      <a:lnTo>
                        <a:pt x="320" y="1478"/>
                      </a:lnTo>
                      <a:lnTo>
                        <a:pt x="268" y="1435"/>
                      </a:lnTo>
                      <a:lnTo>
                        <a:pt x="221" y="1388"/>
                      </a:lnTo>
                      <a:lnTo>
                        <a:pt x="177" y="1337"/>
                      </a:lnTo>
                      <a:lnTo>
                        <a:pt x="137" y="1283"/>
                      </a:lnTo>
                      <a:lnTo>
                        <a:pt x="103" y="1224"/>
                      </a:lnTo>
                      <a:lnTo>
                        <a:pt x="73" y="1164"/>
                      </a:lnTo>
                      <a:lnTo>
                        <a:pt x="46" y="1102"/>
                      </a:lnTo>
                      <a:lnTo>
                        <a:pt x="27" y="1036"/>
                      </a:lnTo>
                      <a:lnTo>
                        <a:pt x="12" y="969"/>
                      </a:lnTo>
                      <a:lnTo>
                        <a:pt x="2" y="899"/>
                      </a:lnTo>
                      <a:lnTo>
                        <a:pt x="0" y="827"/>
                      </a:lnTo>
                      <a:lnTo>
                        <a:pt x="2" y="756"/>
                      </a:lnTo>
                      <a:lnTo>
                        <a:pt x="12" y="687"/>
                      </a:lnTo>
                      <a:lnTo>
                        <a:pt x="27" y="619"/>
                      </a:lnTo>
                      <a:lnTo>
                        <a:pt x="46" y="554"/>
                      </a:lnTo>
                      <a:lnTo>
                        <a:pt x="73" y="490"/>
                      </a:lnTo>
                      <a:lnTo>
                        <a:pt x="103" y="430"/>
                      </a:lnTo>
                      <a:lnTo>
                        <a:pt x="137" y="373"/>
                      </a:lnTo>
                      <a:lnTo>
                        <a:pt x="177" y="318"/>
                      </a:lnTo>
                      <a:lnTo>
                        <a:pt x="221" y="267"/>
                      </a:lnTo>
                      <a:lnTo>
                        <a:pt x="268" y="220"/>
                      </a:lnTo>
                      <a:lnTo>
                        <a:pt x="320" y="176"/>
                      </a:lnTo>
                      <a:lnTo>
                        <a:pt x="374" y="138"/>
                      </a:lnTo>
                      <a:lnTo>
                        <a:pt x="433" y="102"/>
                      </a:lnTo>
                      <a:lnTo>
                        <a:pt x="493" y="72"/>
                      </a:lnTo>
                      <a:lnTo>
                        <a:pt x="557" y="47"/>
                      </a:lnTo>
                      <a:lnTo>
                        <a:pt x="623" y="27"/>
                      </a:lnTo>
                      <a:lnTo>
                        <a:pt x="691" y="12"/>
                      </a:lnTo>
                      <a:lnTo>
                        <a:pt x="761" y="3"/>
                      </a:lnTo>
                      <a:lnTo>
                        <a:pt x="8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1" name="Oval 12">
                <a:extLst>
                  <a:ext uri="{FF2B5EF4-FFF2-40B4-BE49-F238E27FC236}">
                    <a16:creationId xmlns:a16="http://schemas.microsoft.com/office/drawing/2014/main" id="{51043F76-EC06-F904-FB35-929E5F277B69}"/>
                  </a:ext>
                </a:extLst>
              </p:cNvPr>
              <p:cNvSpPr>
                <a:spLocks noChangeArrowheads="1"/>
              </p:cNvSpPr>
              <p:nvPr/>
            </p:nvSpPr>
            <p:spPr bwMode="auto">
              <a:xfrm>
                <a:off x="5859463" y="2397702"/>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40" name="Group 139">
            <a:extLst>
              <a:ext uri="{FF2B5EF4-FFF2-40B4-BE49-F238E27FC236}">
                <a16:creationId xmlns:a16="http://schemas.microsoft.com/office/drawing/2014/main" id="{F4541208-259B-0DFF-63A1-AD4FD83DB65F}"/>
              </a:ext>
            </a:extLst>
          </p:cNvPr>
          <p:cNvGrpSpPr/>
          <p:nvPr/>
        </p:nvGrpSpPr>
        <p:grpSpPr>
          <a:xfrm rot="1019629">
            <a:off x="2687232" y="2894629"/>
            <a:ext cx="2059369" cy="2021603"/>
            <a:chOff x="3025393" y="2842203"/>
            <a:chExt cx="2059369" cy="2021603"/>
          </a:xfrm>
        </p:grpSpPr>
        <p:sp>
          <p:nvSpPr>
            <p:cNvPr id="141" name="Freeform 8">
              <a:extLst>
                <a:ext uri="{FF2B5EF4-FFF2-40B4-BE49-F238E27FC236}">
                  <a16:creationId xmlns:a16="http://schemas.microsoft.com/office/drawing/2014/main" id="{ACEE4DDD-929A-4689-4567-154BBFFD549E}"/>
                </a:ext>
              </a:extLst>
            </p:cNvPr>
            <p:cNvSpPr>
              <a:spLocks/>
            </p:cNvSpPr>
            <p:nvPr/>
          </p:nvSpPr>
          <p:spPr bwMode="auto">
            <a:xfrm>
              <a:off x="3025393" y="3181214"/>
              <a:ext cx="1693288" cy="1682592"/>
            </a:xfrm>
            <a:custGeom>
              <a:avLst/>
              <a:gdLst>
                <a:gd name="T0" fmla="*/ 1405 w 1583"/>
                <a:gd name="T1" fmla="*/ 141 h 1573"/>
                <a:gd name="T2" fmla="*/ 1402 w 1583"/>
                <a:gd name="T3" fmla="*/ 125 h 1573"/>
                <a:gd name="T4" fmla="*/ 1395 w 1583"/>
                <a:gd name="T5" fmla="*/ 78 h 1573"/>
                <a:gd name="T6" fmla="*/ 172 w 1583"/>
                <a:gd name="T7" fmla="*/ 0 h 1573"/>
                <a:gd name="T8" fmla="*/ 225 w 1583"/>
                <a:gd name="T9" fmla="*/ 346 h 1573"/>
                <a:gd name="T10" fmla="*/ 849 w 1583"/>
                <a:gd name="T11" fmla="*/ 385 h 1573"/>
                <a:gd name="T12" fmla="*/ 0 w 1583"/>
                <a:gd name="T13" fmla="*/ 1313 h 1573"/>
                <a:gd name="T14" fmla="*/ 285 w 1583"/>
                <a:gd name="T15" fmla="*/ 1573 h 1573"/>
                <a:gd name="T16" fmla="*/ 1138 w 1583"/>
                <a:gd name="T17" fmla="*/ 640 h 1573"/>
                <a:gd name="T18" fmla="*/ 1235 w 1583"/>
                <a:gd name="T19" fmla="*/ 1269 h 1573"/>
                <a:gd name="T20" fmla="*/ 1583 w 1583"/>
                <a:gd name="T21" fmla="*/ 1291 h 1573"/>
                <a:gd name="T22" fmla="*/ 1405 w 1583"/>
                <a:gd name="T23" fmla="*/ 141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3" h="1573">
                  <a:moveTo>
                    <a:pt x="1405" y="141"/>
                  </a:moveTo>
                  <a:lnTo>
                    <a:pt x="1402" y="125"/>
                  </a:lnTo>
                  <a:lnTo>
                    <a:pt x="1395" y="78"/>
                  </a:lnTo>
                  <a:lnTo>
                    <a:pt x="172" y="0"/>
                  </a:lnTo>
                  <a:lnTo>
                    <a:pt x="225" y="346"/>
                  </a:lnTo>
                  <a:lnTo>
                    <a:pt x="849" y="385"/>
                  </a:lnTo>
                  <a:lnTo>
                    <a:pt x="0" y="1313"/>
                  </a:lnTo>
                  <a:lnTo>
                    <a:pt x="285" y="1573"/>
                  </a:lnTo>
                  <a:lnTo>
                    <a:pt x="1138" y="640"/>
                  </a:lnTo>
                  <a:lnTo>
                    <a:pt x="1235" y="1269"/>
                  </a:lnTo>
                  <a:lnTo>
                    <a:pt x="1583" y="1291"/>
                  </a:lnTo>
                  <a:lnTo>
                    <a:pt x="1405" y="141"/>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42" name="Group 141">
              <a:extLst>
                <a:ext uri="{FF2B5EF4-FFF2-40B4-BE49-F238E27FC236}">
                  <a16:creationId xmlns:a16="http://schemas.microsoft.com/office/drawing/2014/main" id="{8A0052E6-1DAD-C97D-82E7-1C01AA767772}"/>
                </a:ext>
              </a:extLst>
            </p:cNvPr>
            <p:cNvGrpSpPr/>
            <p:nvPr/>
          </p:nvGrpSpPr>
          <p:grpSpPr>
            <a:xfrm>
              <a:off x="3808412" y="2842203"/>
              <a:ext cx="1276350" cy="1276350"/>
              <a:chOff x="3808412" y="2842203"/>
              <a:chExt cx="1276350" cy="1276350"/>
            </a:xfrm>
          </p:grpSpPr>
          <p:grpSp>
            <p:nvGrpSpPr>
              <p:cNvPr id="144" name="Group 192">
                <a:extLst>
                  <a:ext uri="{FF2B5EF4-FFF2-40B4-BE49-F238E27FC236}">
                    <a16:creationId xmlns:a16="http://schemas.microsoft.com/office/drawing/2014/main" id="{827B0D1C-D267-807D-2046-F7B97EFE9E53}"/>
                  </a:ext>
                </a:extLst>
              </p:cNvPr>
              <p:cNvGrpSpPr>
                <a:grpSpLocks noChangeAspect="1"/>
              </p:cNvGrpSpPr>
              <p:nvPr/>
            </p:nvGrpSpPr>
            <p:grpSpPr bwMode="auto">
              <a:xfrm>
                <a:off x="4423246" y="3284887"/>
                <a:ext cx="245893" cy="313361"/>
                <a:chOff x="5653" y="2577"/>
                <a:chExt cx="1764" cy="2248"/>
              </a:xfrm>
              <a:solidFill>
                <a:schemeClr val="accent4"/>
              </a:solidFill>
            </p:grpSpPr>
            <p:sp>
              <p:nvSpPr>
                <p:cNvPr id="147" name="Freeform 196">
                  <a:extLst>
                    <a:ext uri="{FF2B5EF4-FFF2-40B4-BE49-F238E27FC236}">
                      <a16:creationId xmlns:a16="http://schemas.microsoft.com/office/drawing/2014/main" id="{199BAA61-4717-C990-FE88-7E215009CD4E}"/>
                    </a:ext>
                  </a:extLst>
                </p:cNvPr>
                <p:cNvSpPr>
                  <a:spLocks/>
                </p:cNvSpPr>
                <p:nvPr/>
              </p:nvSpPr>
              <p:spPr bwMode="auto">
                <a:xfrm>
                  <a:off x="5653" y="3148"/>
                  <a:ext cx="841" cy="828"/>
                </a:xfrm>
                <a:custGeom>
                  <a:avLst/>
                  <a:gdLst>
                    <a:gd name="T0" fmla="*/ 1150 w 1681"/>
                    <a:gd name="T1" fmla="*/ 0 h 1656"/>
                    <a:gd name="T2" fmla="*/ 1259 w 1681"/>
                    <a:gd name="T3" fmla="*/ 6 h 1656"/>
                    <a:gd name="T4" fmla="*/ 1367 w 1681"/>
                    <a:gd name="T5" fmla="*/ 19 h 1656"/>
                    <a:gd name="T6" fmla="*/ 1473 w 1681"/>
                    <a:gd name="T7" fmla="*/ 44 h 1656"/>
                    <a:gd name="T8" fmla="*/ 1578 w 1681"/>
                    <a:gd name="T9" fmla="*/ 78 h 1656"/>
                    <a:gd name="T10" fmla="*/ 1681 w 1681"/>
                    <a:gd name="T11" fmla="*/ 122 h 1656"/>
                    <a:gd name="T12" fmla="*/ 1356 w 1681"/>
                    <a:gd name="T13" fmla="*/ 447 h 1656"/>
                    <a:gd name="T14" fmla="*/ 1272 w 1681"/>
                    <a:gd name="T15" fmla="*/ 430 h 1656"/>
                    <a:gd name="T16" fmla="*/ 1186 w 1681"/>
                    <a:gd name="T17" fmla="*/ 420 h 1656"/>
                    <a:gd name="T18" fmla="*/ 1101 w 1681"/>
                    <a:gd name="T19" fmla="*/ 418 h 1656"/>
                    <a:gd name="T20" fmla="*/ 1015 w 1681"/>
                    <a:gd name="T21" fmla="*/ 428 h 1656"/>
                    <a:gd name="T22" fmla="*/ 931 w 1681"/>
                    <a:gd name="T23" fmla="*/ 445 h 1656"/>
                    <a:gd name="T24" fmla="*/ 850 w 1681"/>
                    <a:gd name="T25" fmla="*/ 469 h 1656"/>
                    <a:gd name="T26" fmla="*/ 770 w 1681"/>
                    <a:gd name="T27" fmla="*/ 504 h 1656"/>
                    <a:gd name="T28" fmla="*/ 692 w 1681"/>
                    <a:gd name="T29" fmla="*/ 547 h 1656"/>
                    <a:gd name="T30" fmla="*/ 620 w 1681"/>
                    <a:gd name="T31" fmla="*/ 601 h 1656"/>
                    <a:gd name="T32" fmla="*/ 551 w 1681"/>
                    <a:gd name="T33" fmla="*/ 662 h 1656"/>
                    <a:gd name="T34" fmla="*/ 488 w 1681"/>
                    <a:gd name="T35" fmla="*/ 732 h 1656"/>
                    <a:gd name="T36" fmla="*/ 435 w 1681"/>
                    <a:gd name="T37" fmla="*/ 806 h 1656"/>
                    <a:gd name="T38" fmla="*/ 391 w 1681"/>
                    <a:gd name="T39" fmla="*/ 886 h 1656"/>
                    <a:gd name="T40" fmla="*/ 357 w 1681"/>
                    <a:gd name="T41" fmla="*/ 968 h 1656"/>
                    <a:gd name="T42" fmla="*/ 332 w 1681"/>
                    <a:gd name="T43" fmla="*/ 1053 h 1656"/>
                    <a:gd name="T44" fmla="*/ 315 w 1681"/>
                    <a:gd name="T45" fmla="*/ 1141 h 1656"/>
                    <a:gd name="T46" fmla="*/ 310 w 1681"/>
                    <a:gd name="T47" fmla="*/ 1228 h 1656"/>
                    <a:gd name="T48" fmla="*/ 311 w 1681"/>
                    <a:gd name="T49" fmla="*/ 1317 h 1656"/>
                    <a:gd name="T50" fmla="*/ 323 w 1681"/>
                    <a:gd name="T51" fmla="*/ 1405 h 1656"/>
                    <a:gd name="T52" fmla="*/ 346 w 1681"/>
                    <a:gd name="T53" fmla="*/ 1491 h 1656"/>
                    <a:gd name="T54" fmla="*/ 376 w 1681"/>
                    <a:gd name="T55" fmla="*/ 1574 h 1656"/>
                    <a:gd name="T56" fmla="*/ 416 w 1681"/>
                    <a:gd name="T57" fmla="*/ 1656 h 1656"/>
                    <a:gd name="T58" fmla="*/ 327 w 1681"/>
                    <a:gd name="T59" fmla="*/ 1618 h 1656"/>
                    <a:gd name="T60" fmla="*/ 245 w 1681"/>
                    <a:gd name="T61" fmla="*/ 1580 h 1656"/>
                    <a:gd name="T62" fmla="*/ 171 w 1681"/>
                    <a:gd name="T63" fmla="*/ 1544 h 1656"/>
                    <a:gd name="T64" fmla="*/ 106 w 1681"/>
                    <a:gd name="T65" fmla="*/ 1511 h 1656"/>
                    <a:gd name="T66" fmla="*/ 49 w 1681"/>
                    <a:gd name="T67" fmla="*/ 1481 h 1656"/>
                    <a:gd name="T68" fmla="*/ 0 w 1681"/>
                    <a:gd name="T69" fmla="*/ 1456 h 1656"/>
                    <a:gd name="T70" fmla="*/ 34 w 1681"/>
                    <a:gd name="T71" fmla="*/ 1382 h 1656"/>
                    <a:gd name="T72" fmla="*/ 66 w 1681"/>
                    <a:gd name="T73" fmla="*/ 1306 h 1656"/>
                    <a:gd name="T74" fmla="*/ 93 w 1681"/>
                    <a:gd name="T75" fmla="*/ 1224 h 1656"/>
                    <a:gd name="T76" fmla="*/ 129 w 1681"/>
                    <a:gd name="T77" fmla="*/ 1192 h 1656"/>
                    <a:gd name="T78" fmla="*/ 163 w 1681"/>
                    <a:gd name="T79" fmla="*/ 1154 h 1656"/>
                    <a:gd name="T80" fmla="*/ 197 w 1681"/>
                    <a:gd name="T81" fmla="*/ 1108 h 1656"/>
                    <a:gd name="T82" fmla="*/ 233 w 1681"/>
                    <a:gd name="T83" fmla="*/ 1046 h 1656"/>
                    <a:gd name="T84" fmla="*/ 268 w 1681"/>
                    <a:gd name="T85" fmla="*/ 973 h 1656"/>
                    <a:gd name="T86" fmla="*/ 298 w 1681"/>
                    <a:gd name="T87" fmla="*/ 890 h 1656"/>
                    <a:gd name="T88" fmla="*/ 329 w 1681"/>
                    <a:gd name="T89" fmla="*/ 793 h 1656"/>
                    <a:gd name="T90" fmla="*/ 349 w 1681"/>
                    <a:gd name="T91" fmla="*/ 717 h 1656"/>
                    <a:gd name="T92" fmla="*/ 363 w 1681"/>
                    <a:gd name="T93" fmla="*/ 646 h 1656"/>
                    <a:gd name="T94" fmla="*/ 372 w 1681"/>
                    <a:gd name="T95" fmla="*/ 580 h 1656"/>
                    <a:gd name="T96" fmla="*/ 376 w 1681"/>
                    <a:gd name="T97" fmla="*/ 519 h 1656"/>
                    <a:gd name="T98" fmla="*/ 374 w 1681"/>
                    <a:gd name="T99" fmla="*/ 460 h 1656"/>
                    <a:gd name="T100" fmla="*/ 368 w 1681"/>
                    <a:gd name="T101" fmla="*/ 407 h 1656"/>
                    <a:gd name="T102" fmla="*/ 353 w 1681"/>
                    <a:gd name="T103" fmla="*/ 348 h 1656"/>
                    <a:gd name="T104" fmla="*/ 332 w 1681"/>
                    <a:gd name="T105" fmla="*/ 293 h 1656"/>
                    <a:gd name="T106" fmla="*/ 424 w 1681"/>
                    <a:gd name="T107" fmla="*/ 224 h 1656"/>
                    <a:gd name="T108" fmla="*/ 519 w 1681"/>
                    <a:gd name="T109" fmla="*/ 163 h 1656"/>
                    <a:gd name="T110" fmla="*/ 620 w 1681"/>
                    <a:gd name="T111" fmla="*/ 112 h 1656"/>
                    <a:gd name="T112" fmla="*/ 720 w 1681"/>
                    <a:gd name="T113" fmla="*/ 70 h 1656"/>
                    <a:gd name="T114" fmla="*/ 827 w 1681"/>
                    <a:gd name="T115" fmla="*/ 38 h 1656"/>
                    <a:gd name="T116" fmla="*/ 933 w 1681"/>
                    <a:gd name="T117" fmla="*/ 15 h 1656"/>
                    <a:gd name="T118" fmla="*/ 1042 w 1681"/>
                    <a:gd name="T119" fmla="*/ 4 h 1656"/>
                    <a:gd name="T120" fmla="*/ 1150 w 1681"/>
                    <a:gd name="T121" fmla="*/ 0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1" h="1656">
                      <a:moveTo>
                        <a:pt x="1150" y="0"/>
                      </a:moveTo>
                      <a:lnTo>
                        <a:pt x="1259" y="6"/>
                      </a:lnTo>
                      <a:lnTo>
                        <a:pt x="1367" y="19"/>
                      </a:lnTo>
                      <a:lnTo>
                        <a:pt x="1473" y="44"/>
                      </a:lnTo>
                      <a:lnTo>
                        <a:pt x="1578" y="78"/>
                      </a:lnTo>
                      <a:lnTo>
                        <a:pt x="1681" y="122"/>
                      </a:lnTo>
                      <a:lnTo>
                        <a:pt x="1356" y="447"/>
                      </a:lnTo>
                      <a:lnTo>
                        <a:pt x="1272" y="430"/>
                      </a:lnTo>
                      <a:lnTo>
                        <a:pt x="1186" y="420"/>
                      </a:lnTo>
                      <a:lnTo>
                        <a:pt x="1101" y="418"/>
                      </a:lnTo>
                      <a:lnTo>
                        <a:pt x="1015" y="428"/>
                      </a:lnTo>
                      <a:lnTo>
                        <a:pt x="931" y="445"/>
                      </a:lnTo>
                      <a:lnTo>
                        <a:pt x="850" y="469"/>
                      </a:lnTo>
                      <a:lnTo>
                        <a:pt x="770" y="504"/>
                      </a:lnTo>
                      <a:lnTo>
                        <a:pt x="692" y="547"/>
                      </a:lnTo>
                      <a:lnTo>
                        <a:pt x="620" y="601"/>
                      </a:lnTo>
                      <a:lnTo>
                        <a:pt x="551" y="662"/>
                      </a:lnTo>
                      <a:lnTo>
                        <a:pt x="488" y="732"/>
                      </a:lnTo>
                      <a:lnTo>
                        <a:pt x="435" y="806"/>
                      </a:lnTo>
                      <a:lnTo>
                        <a:pt x="391" y="886"/>
                      </a:lnTo>
                      <a:lnTo>
                        <a:pt x="357" y="968"/>
                      </a:lnTo>
                      <a:lnTo>
                        <a:pt x="332" y="1053"/>
                      </a:lnTo>
                      <a:lnTo>
                        <a:pt x="315" y="1141"/>
                      </a:lnTo>
                      <a:lnTo>
                        <a:pt x="310" y="1228"/>
                      </a:lnTo>
                      <a:lnTo>
                        <a:pt x="311" y="1317"/>
                      </a:lnTo>
                      <a:lnTo>
                        <a:pt x="323" y="1405"/>
                      </a:lnTo>
                      <a:lnTo>
                        <a:pt x="346" y="1491"/>
                      </a:lnTo>
                      <a:lnTo>
                        <a:pt x="376" y="1574"/>
                      </a:lnTo>
                      <a:lnTo>
                        <a:pt x="416" y="1656"/>
                      </a:lnTo>
                      <a:lnTo>
                        <a:pt x="327" y="1618"/>
                      </a:lnTo>
                      <a:lnTo>
                        <a:pt x="245" y="1580"/>
                      </a:lnTo>
                      <a:lnTo>
                        <a:pt x="171" y="1544"/>
                      </a:lnTo>
                      <a:lnTo>
                        <a:pt x="106" y="1511"/>
                      </a:lnTo>
                      <a:lnTo>
                        <a:pt x="49" y="1481"/>
                      </a:lnTo>
                      <a:lnTo>
                        <a:pt x="0" y="1456"/>
                      </a:lnTo>
                      <a:lnTo>
                        <a:pt x="34" y="1382"/>
                      </a:lnTo>
                      <a:lnTo>
                        <a:pt x="66" y="1306"/>
                      </a:lnTo>
                      <a:lnTo>
                        <a:pt x="93" y="1224"/>
                      </a:lnTo>
                      <a:lnTo>
                        <a:pt x="129" y="1192"/>
                      </a:lnTo>
                      <a:lnTo>
                        <a:pt x="163" y="1154"/>
                      </a:lnTo>
                      <a:lnTo>
                        <a:pt x="197" y="1108"/>
                      </a:lnTo>
                      <a:lnTo>
                        <a:pt x="233" y="1046"/>
                      </a:lnTo>
                      <a:lnTo>
                        <a:pt x="268" y="973"/>
                      </a:lnTo>
                      <a:lnTo>
                        <a:pt x="298" y="890"/>
                      </a:lnTo>
                      <a:lnTo>
                        <a:pt x="329" y="793"/>
                      </a:lnTo>
                      <a:lnTo>
                        <a:pt x="349" y="717"/>
                      </a:lnTo>
                      <a:lnTo>
                        <a:pt x="363" y="646"/>
                      </a:lnTo>
                      <a:lnTo>
                        <a:pt x="372" y="580"/>
                      </a:lnTo>
                      <a:lnTo>
                        <a:pt x="376" y="519"/>
                      </a:lnTo>
                      <a:lnTo>
                        <a:pt x="374" y="460"/>
                      </a:lnTo>
                      <a:lnTo>
                        <a:pt x="368" y="407"/>
                      </a:lnTo>
                      <a:lnTo>
                        <a:pt x="353" y="348"/>
                      </a:lnTo>
                      <a:lnTo>
                        <a:pt x="332" y="293"/>
                      </a:lnTo>
                      <a:lnTo>
                        <a:pt x="424" y="224"/>
                      </a:lnTo>
                      <a:lnTo>
                        <a:pt x="519" y="163"/>
                      </a:lnTo>
                      <a:lnTo>
                        <a:pt x="620" y="112"/>
                      </a:lnTo>
                      <a:lnTo>
                        <a:pt x="720" y="70"/>
                      </a:lnTo>
                      <a:lnTo>
                        <a:pt x="827" y="38"/>
                      </a:lnTo>
                      <a:lnTo>
                        <a:pt x="933" y="15"/>
                      </a:lnTo>
                      <a:lnTo>
                        <a:pt x="1042" y="4"/>
                      </a:lnTo>
                      <a:lnTo>
                        <a:pt x="1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197">
                  <a:extLst>
                    <a:ext uri="{FF2B5EF4-FFF2-40B4-BE49-F238E27FC236}">
                      <a16:creationId xmlns:a16="http://schemas.microsoft.com/office/drawing/2014/main" id="{6495E136-6C2F-254A-39AF-07F7EA3DFAB2}"/>
                    </a:ext>
                  </a:extLst>
                </p:cNvPr>
                <p:cNvSpPr>
                  <a:spLocks/>
                </p:cNvSpPr>
                <p:nvPr/>
              </p:nvSpPr>
              <p:spPr bwMode="auto">
                <a:xfrm>
                  <a:off x="6172" y="3502"/>
                  <a:ext cx="677" cy="895"/>
                </a:xfrm>
                <a:custGeom>
                  <a:avLst/>
                  <a:gdLst>
                    <a:gd name="T0" fmla="*/ 1228 w 1352"/>
                    <a:gd name="T1" fmla="*/ 0 h 1789"/>
                    <a:gd name="T2" fmla="*/ 1272 w 1352"/>
                    <a:gd name="T3" fmla="*/ 101 h 1789"/>
                    <a:gd name="T4" fmla="*/ 1306 w 1352"/>
                    <a:gd name="T5" fmla="*/ 206 h 1789"/>
                    <a:gd name="T6" fmla="*/ 1331 w 1352"/>
                    <a:gd name="T7" fmla="*/ 310 h 1789"/>
                    <a:gd name="T8" fmla="*/ 1346 w 1352"/>
                    <a:gd name="T9" fmla="*/ 418 h 1789"/>
                    <a:gd name="T10" fmla="*/ 1352 w 1352"/>
                    <a:gd name="T11" fmla="*/ 527 h 1789"/>
                    <a:gd name="T12" fmla="*/ 1348 w 1352"/>
                    <a:gd name="T13" fmla="*/ 635 h 1789"/>
                    <a:gd name="T14" fmla="*/ 1335 w 1352"/>
                    <a:gd name="T15" fmla="*/ 742 h 1789"/>
                    <a:gd name="T16" fmla="*/ 1314 w 1352"/>
                    <a:gd name="T17" fmla="*/ 848 h 1789"/>
                    <a:gd name="T18" fmla="*/ 1282 w 1352"/>
                    <a:gd name="T19" fmla="*/ 953 h 1789"/>
                    <a:gd name="T20" fmla="*/ 1242 w 1352"/>
                    <a:gd name="T21" fmla="*/ 1055 h 1789"/>
                    <a:gd name="T22" fmla="*/ 1192 w 1352"/>
                    <a:gd name="T23" fmla="*/ 1154 h 1789"/>
                    <a:gd name="T24" fmla="*/ 1133 w 1352"/>
                    <a:gd name="T25" fmla="*/ 1249 h 1789"/>
                    <a:gd name="T26" fmla="*/ 1065 w 1352"/>
                    <a:gd name="T27" fmla="*/ 1339 h 1789"/>
                    <a:gd name="T28" fmla="*/ 987 w 1352"/>
                    <a:gd name="T29" fmla="*/ 1424 h 1789"/>
                    <a:gd name="T30" fmla="*/ 909 w 1352"/>
                    <a:gd name="T31" fmla="*/ 1498 h 1789"/>
                    <a:gd name="T32" fmla="*/ 825 w 1352"/>
                    <a:gd name="T33" fmla="*/ 1563 h 1789"/>
                    <a:gd name="T34" fmla="*/ 738 w 1352"/>
                    <a:gd name="T35" fmla="*/ 1618 h 1789"/>
                    <a:gd name="T36" fmla="*/ 647 w 1352"/>
                    <a:gd name="T37" fmla="*/ 1668 h 1789"/>
                    <a:gd name="T38" fmla="*/ 553 w 1352"/>
                    <a:gd name="T39" fmla="*/ 1708 h 1789"/>
                    <a:gd name="T40" fmla="*/ 456 w 1352"/>
                    <a:gd name="T41" fmla="*/ 1740 h 1789"/>
                    <a:gd name="T42" fmla="*/ 359 w 1352"/>
                    <a:gd name="T43" fmla="*/ 1765 h 1789"/>
                    <a:gd name="T44" fmla="*/ 260 w 1352"/>
                    <a:gd name="T45" fmla="*/ 1782 h 1789"/>
                    <a:gd name="T46" fmla="*/ 160 w 1352"/>
                    <a:gd name="T47" fmla="*/ 1789 h 1789"/>
                    <a:gd name="T48" fmla="*/ 143 w 1352"/>
                    <a:gd name="T49" fmla="*/ 1706 h 1789"/>
                    <a:gd name="T50" fmla="*/ 122 w 1352"/>
                    <a:gd name="T51" fmla="*/ 1624 h 1789"/>
                    <a:gd name="T52" fmla="*/ 87 w 1352"/>
                    <a:gd name="T53" fmla="*/ 1531 h 1789"/>
                    <a:gd name="T54" fmla="*/ 47 w 1352"/>
                    <a:gd name="T55" fmla="*/ 1445 h 1789"/>
                    <a:gd name="T56" fmla="*/ 0 w 1352"/>
                    <a:gd name="T57" fmla="*/ 1365 h 1789"/>
                    <a:gd name="T58" fmla="*/ 82 w 1352"/>
                    <a:gd name="T59" fmla="*/ 1371 h 1789"/>
                    <a:gd name="T60" fmla="*/ 165 w 1352"/>
                    <a:gd name="T61" fmla="*/ 1369 h 1789"/>
                    <a:gd name="T62" fmla="*/ 247 w 1352"/>
                    <a:gd name="T63" fmla="*/ 1358 h 1789"/>
                    <a:gd name="T64" fmla="*/ 327 w 1352"/>
                    <a:gd name="T65" fmla="*/ 1341 h 1789"/>
                    <a:gd name="T66" fmla="*/ 405 w 1352"/>
                    <a:gd name="T67" fmla="*/ 1314 h 1789"/>
                    <a:gd name="T68" fmla="*/ 481 w 1352"/>
                    <a:gd name="T69" fmla="*/ 1280 h 1789"/>
                    <a:gd name="T70" fmla="*/ 555 w 1352"/>
                    <a:gd name="T71" fmla="*/ 1238 h 1789"/>
                    <a:gd name="T72" fmla="*/ 624 w 1352"/>
                    <a:gd name="T73" fmla="*/ 1187 h 1789"/>
                    <a:gd name="T74" fmla="*/ 690 w 1352"/>
                    <a:gd name="T75" fmla="*/ 1128 h 1789"/>
                    <a:gd name="T76" fmla="*/ 751 w 1352"/>
                    <a:gd name="T77" fmla="*/ 1059 h 1789"/>
                    <a:gd name="T78" fmla="*/ 802 w 1352"/>
                    <a:gd name="T79" fmla="*/ 987 h 1789"/>
                    <a:gd name="T80" fmla="*/ 846 w 1352"/>
                    <a:gd name="T81" fmla="*/ 911 h 1789"/>
                    <a:gd name="T82" fmla="*/ 880 w 1352"/>
                    <a:gd name="T83" fmla="*/ 831 h 1789"/>
                    <a:gd name="T84" fmla="*/ 905 w 1352"/>
                    <a:gd name="T85" fmla="*/ 749 h 1789"/>
                    <a:gd name="T86" fmla="*/ 922 w 1352"/>
                    <a:gd name="T87" fmla="*/ 664 h 1789"/>
                    <a:gd name="T88" fmla="*/ 932 w 1352"/>
                    <a:gd name="T89" fmla="*/ 580 h 1789"/>
                    <a:gd name="T90" fmla="*/ 930 w 1352"/>
                    <a:gd name="T91" fmla="*/ 495 h 1789"/>
                    <a:gd name="T92" fmla="*/ 922 w 1352"/>
                    <a:gd name="T93" fmla="*/ 409 h 1789"/>
                    <a:gd name="T94" fmla="*/ 903 w 1352"/>
                    <a:gd name="T95" fmla="*/ 325 h 1789"/>
                    <a:gd name="T96" fmla="*/ 1228 w 1352"/>
                    <a:gd name="T97"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2" h="1789">
                      <a:moveTo>
                        <a:pt x="1228" y="0"/>
                      </a:moveTo>
                      <a:lnTo>
                        <a:pt x="1272" y="101"/>
                      </a:lnTo>
                      <a:lnTo>
                        <a:pt x="1306" y="206"/>
                      </a:lnTo>
                      <a:lnTo>
                        <a:pt x="1331" y="310"/>
                      </a:lnTo>
                      <a:lnTo>
                        <a:pt x="1346" y="418"/>
                      </a:lnTo>
                      <a:lnTo>
                        <a:pt x="1352" y="527"/>
                      </a:lnTo>
                      <a:lnTo>
                        <a:pt x="1348" y="635"/>
                      </a:lnTo>
                      <a:lnTo>
                        <a:pt x="1335" y="742"/>
                      </a:lnTo>
                      <a:lnTo>
                        <a:pt x="1314" y="848"/>
                      </a:lnTo>
                      <a:lnTo>
                        <a:pt x="1282" y="953"/>
                      </a:lnTo>
                      <a:lnTo>
                        <a:pt x="1242" y="1055"/>
                      </a:lnTo>
                      <a:lnTo>
                        <a:pt x="1192" y="1154"/>
                      </a:lnTo>
                      <a:lnTo>
                        <a:pt x="1133" y="1249"/>
                      </a:lnTo>
                      <a:lnTo>
                        <a:pt x="1065" y="1339"/>
                      </a:lnTo>
                      <a:lnTo>
                        <a:pt x="987" y="1424"/>
                      </a:lnTo>
                      <a:lnTo>
                        <a:pt x="909" y="1498"/>
                      </a:lnTo>
                      <a:lnTo>
                        <a:pt x="825" y="1563"/>
                      </a:lnTo>
                      <a:lnTo>
                        <a:pt x="738" y="1618"/>
                      </a:lnTo>
                      <a:lnTo>
                        <a:pt x="647" y="1668"/>
                      </a:lnTo>
                      <a:lnTo>
                        <a:pt x="553" y="1708"/>
                      </a:lnTo>
                      <a:lnTo>
                        <a:pt x="456" y="1740"/>
                      </a:lnTo>
                      <a:lnTo>
                        <a:pt x="359" y="1765"/>
                      </a:lnTo>
                      <a:lnTo>
                        <a:pt x="260" y="1782"/>
                      </a:lnTo>
                      <a:lnTo>
                        <a:pt x="160" y="1789"/>
                      </a:lnTo>
                      <a:lnTo>
                        <a:pt x="143" y="1706"/>
                      </a:lnTo>
                      <a:lnTo>
                        <a:pt x="122" y="1624"/>
                      </a:lnTo>
                      <a:lnTo>
                        <a:pt x="87" y="1531"/>
                      </a:lnTo>
                      <a:lnTo>
                        <a:pt x="47" y="1445"/>
                      </a:lnTo>
                      <a:lnTo>
                        <a:pt x="0" y="1365"/>
                      </a:lnTo>
                      <a:lnTo>
                        <a:pt x="82" y="1371"/>
                      </a:lnTo>
                      <a:lnTo>
                        <a:pt x="165" y="1369"/>
                      </a:lnTo>
                      <a:lnTo>
                        <a:pt x="247" y="1358"/>
                      </a:lnTo>
                      <a:lnTo>
                        <a:pt x="327" y="1341"/>
                      </a:lnTo>
                      <a:lnTo>
                        <a:pt x="405" y="1314"/>
                      </a:lnTo>
                      <a:lnTo>
                        <a:pt x="481" y="1280"/>
                      </a:lnTo>
                      <a:lnTo>
                        <a:pt x="555" y="1238"/>
                      </a:lnTo>
                      <a:lnTo>
                        <a:pt x="624" y="1187"/>
                      </a:lnTo>
                      <a:lnTo>
                        <a:pt x="690" y="1128"/>
                      </a:lnTo>
                      <a:lnTo>
                        <a:pt x="751" y="1059"/>
                      </a:lnTo>
                      <a:lnTo>
                        <a:pt x="802" y="987"/>
                      </a:lnTo>
                      <a:lnTo>
                        <a:pt x="846" y="911"/>
                      </a:lnTo>
                      <a:lnTo>
                        <a:pt x="880" y="831"/>
                      </a:lnTo>
                      <a:lnTo>
                        <a:pt x="905" y="749"/>
                      </a:lnTo>
                      <a:lnTo>
                        <a:pt x="922" y="664"/>
                      </a:lnTo>
                      <a:lnTo>
                        <a:pt x="932" y="580"/>
                      </a:lnTo>
                      <a:lnTo>
                        <a:pt x="930" y="495"/>
                      </a:lnTo>
                      <a:lnTo>
                        <a:pt x="922" y="409"/>
                      </a:lnTo>
                      <a:lnTo>
                        <a:pt x="903" y="325"/>
                      </a:lnTo>
                      <a:lnTo>
                        <a:pt x="1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198">
                  <a:extLst>
                    <a:ext uri="{FF2B5EF4-FFF2-40B4-BE49-F238E27FC236}">
                      <a16:creationId xmlns:a16="http://schemas.microsoft.com/office/drawing/2014/main" id="{2F787444-914D-B466-D004-9550EB704E5E}"/>
                    </a:ext>
                  </a:extLst>
                </p:cNvPr>
                <p:cNvSpPr>
                  <a:spLocks/>
                </p:cNvSpPr>
                <p:nvPr/>
              </p:nvSpPr>
              <p:spPr bwMode="auto">
                <a:xfrm>
                  <a:off x="6268" y="3188"/>
                  <a:ext cx="1008" cy="1637"/>
                </a:xfrm>
                <a:custGeom>
                  <a:avLst/>
                  <a:gdLst>
                    <a:gd name="T0" fmla="*/ 1736 w 2016"/>
                    <a:gd name="T1" fmla="*/ 119 h 3274"/>
                    <a:gd name="T2" fmla="*/ 1858 w 2016"/>
                    <a:gd name="T3" fmla="*/ 369 h 3274"/>
                    <a:gd name="T4" fmla="*/ 1946 w 2016"/>
                    <a:gd name="T5" fmla="*/ 627 h 3274"/>
                    <a:gd name="T6" fmla="*/ 1999 w 2016"/>
                    <a:gd name="T7" fmla="*/ 893 h 3274"/>
                    <a:gd name="T8" fmla="*/ 2016 w 2016"/>
                    <a:gd name="T9" fmla="*/ 1163 h 3274"/>
                    <a:gd name="T10" fmla="*/ 2001 w 2016"/>
                    <a:gd name="T11" fmla="*/ 1433 h 3274"/>
                    <a:gd name="T12" fmla="*/ 1949 w 2016"/>
                    <a:gd name="T13" fmla="*/ 1700 h 3274"/>
                    <a:gd name="T14" fmla="*/ 1864 w 2016"/>
                    <a:gd name="T15" fmla="*/ 1960 h 3274"/>
                    <a:gd name="T16" fmla="*/ 1744 w 2016"/>
                    <a:gd name="T17" fmla="*/ 2207 h 3274"/>
                    <a:gd name="T18" fmla="*/ 1588 w 2016"/>
                    <a:gd name="T19" fmla="*/ 2443 h 3274"/>
                    <a:gd name="T20" fmla="*/ 1400 w 2016"/>
                    <a:gd name="T21" fmla="*/ 2660 h 3274"/>
                    <a:gd name="T22" fmla="*/ 1177 w 2016"/>
                    <a:gd name="T23" fmla="*/ 2852 h 3274"/>
                    <a:gd name="T24" fmla="*/ 938 w 2016"/>
                    <a:gd name="T25" fmla="*/ 3010 h 3274"/>
                    <a:gd name="T26" fmla="*/ 683 w 2016"/>
                    <a:gd name="T27" fmla="*/ 3129 h 3274"/>
                    <a:gd name="T28" fmla="*/ 418 w 2016"/>
                    <a:gd name="T29" fmla="*/ 3215 h 3274"/>
                    <a:gd name="T30" fmla="*/ 145 w 2016"/>
                    <a:gd name="T31" fmla="*/ 3262 h 3274"/>
                    <a:gd name="T32" fmla="*/ 8 w 2016"/>
                    <a:gd name="T33" fmla="*/ 3272 h 3274"/>
                    <a:gd name="T34" fmla="*/ 6 w 2016"/>
                    <a:gd name="T35" fmla="*/ 3127 h 3274"/>
                    <a:gd name="T36" fmla="*/ 0 w 2016"/>
                    <a:gd name="T37" fmla="*/ 2814 h 3274"/>
                    <a:gd name="T38" fmla="*/ 234 w 2016"/>
                    <a:gd name="T39" fmla="*/ 2785 h 3274"/>
                    <a:gd name="T40" fmla="*/ 462 w 2016"/>
                    <a:gd name="T41" fmla="*/ 2721 h 3274"/>
                    <a:gd name="T42" fmla="*/ 681 w 2016"/>
                    <a:gd name="T43" fmla="*/ 2626 h 3274"/>
                    <a:gd name="T44" fmla="*/ 886 w 2016"/>
                    <a:gd name="T45" fmla="*/ 2496 h 3274"/>
                    <a:gd name="T46" fmla="*/ 1075 w 2016"/>
                    <a:gd name="T47" fmla="*/ 2335 h 3274"/>
                    <a:gd name="T48" fmla="*/ 1240 w 2016"/>
                    <a:gd name="T49" fmla="*/ 2143 h 3274"/>
                    <a:gd name="T50" fmla="*/ 1369 w 2016"/>
                    <a:gd name="T51" fmla="*/ 1935 h 3274"/>
                    <a:gd name="T52" fmla="*/ 1466 w 2016"/>
                    <a:gd name="T53" fmla="*/ 1715 h 3274"/>
                    <a:gd name="T54" fmla="*/ 1529 w 2016"/>
                    <a:gd name="T55" fmla="*/ 1485 h 3274"/>
                    <a:gd name="T56" fmla="*/ 1558 w 2016"/>
                    <a:gd name="T57" fmla="*/ 1249 h 3274"/>
                    <a:gd name="T58" fmla="*/ 1552 w 2016"/>
                    <a:gd name="T59" fmla="*/ 1011 h 3274"/>
                    <a:gd name="T60" fmla="*/ 1512 w 2016"/>
                    <a:gd name="T61" fmla="*/ 777 h 3274"/>
                    <a:gd name="T62" fmla="*/ 1440 w 2016"/>
                    <a:gd name="T63" fmla="*/ 549 h 3274"/>
                    <a:gd name="T64" fmla="*/ 1331 w 2016"/>
                    <a:gd name="T65" fmla="*/ 332 h 3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6" h="3274">
                      <a:moveTo>
                        <a:pt x="1664" y="0"/>
                      </a:moveTo>
                      <a:lnTo>
                        <a:pt x="1736" y="119"/>
                      </a:lnTo>
                      <a:lnTo>
                        <a:pt x="1803" y="241"/>
                      </a:lnTo>
                      <a:lnTo>
                        <a:pt x="1858" y="369"/>
                      </a:lnTo>
                      <a:lnTo>
                        <a:pt x="1908" y="496"/>
                      </a:lnTo>
                      <a:lnTo>
                        <a:pt x="1946" y="627"/>
                      </a:lnTo>
                      <a:lnTo>
                        <a:pt x="1976" y="758"/>
                      </a:lnTo>
                      <a:lnTo>
                        <a:pt x="1999" y="893"/>
                      </a:lnTo>
                      <a:lnTo>
                        <a:pt x="2012" y="1028"/>
                      </a:lnTo>
                      <a:lnTo>
                        <a:pt x="2016" y="1163"/>
                      </a:lnTo>
                      <a:lnTo>
                        <a:pt x="2012" y="1298"/>
                      </a:lnTo>
                      <a:lnTo>
                        <a:pt x="2001" y="1433"/>
                      </a:lnTo>
                      <a:lnTo>
                        <a:pt x="1978" y="1566"/>
                      </a:lnTo>
                      <a:lnTo>
                        <a:pt x="1949" y="1700"/>
                      </a:lnTo>
                      <a:lnTo>
                        <a:pt x="1911" y="1831"/>
                      </a:lnTo>
                      <a:lnTo>
                        <a:pt x="1864" y="1960"/>
                      </a:lnTo>
                      <a:lnTo>
                        <a:pt x="1807" y="2086"/>
                      </a:lnTo>
                      <a:lnTo>
                        <a:pt x="1744" y="2207"/>
                      </a:lnTo>
                      <a:lnTo>
                        <a:pt x="1670" y="2327"/>
                      </a:lnTo>
                      <a:lnTo>
                        <a:pt x="1588" y="2443"/>
                      </a:lnTo>
                      <a:lnTo>
                        <a:pt x="1499" y="2553"/>
                      </a:lnTo>
                      <a:lnTo>
                        <a:pt x="1400" y="2660"/>
                      </a:lnTo>
                      <a:lnTo>
                        <a:pt x="1291" y="2761"/>
                      </a:lnTo>
                      <a:lnTo>
                        <a:pt x="1177" y="2852"/>
                      </a:lnTo>
                      <a:lnTo>
                        <a:pt x="1059" y="2935"/>
                      </a:lnTo>
                      <a:lnTo>
                        <a:pt x="938" y="3010"/>
                      </a:lnTo>
                      <a:lnTo>
                        <a:pt x="812" y="3074"/>
                      </a:lnTo>
                      <a:lnTo>
                        <a:pt x="683" y="3129"/>
                      </a:lnTo>
                      <a:lnTo>
                        <a:pt x="552" y="3177"/>
                      </a:lnTo>
                      <a:lnTo>
                        <a:pt x="418" y="3215"/>
                      </a:lnTo>
                      <a:lnTo>
                        <a:pt x="281" y="3243"/>
                      </a:lnTo>
                      <a:lnTo>
                        <a:pt x="145" y="3262"/>
                      </a:lnTo>
                      <a:lnTo>
                        <a:pt x="8" y="3274"/>
                      </a:lnTo>
                      <a:lnTo>
                        <a:pt x="8" y="3272"/>
                      </a:lnTo>
                      <a:lnTo>
                        <a:pt x="6" y="3198"/>
                      </a:lnTo>
                      <a:lnTo>
                        <a:pt x="6" y="3127"/>
                      </a:lnTo>
                      <a:lnTo>
                        <a:pt x="4" y="2966"/>
                      </a:lnTo>
                      <a:lnTo>
                        <a:pt x="0" y="2814"/>
                      </a:lnTo>
                      <a:lnTo>
                        <a:pt x="118" y="2804"/>
                      </a:lnTo>
                      <a:lnTo>
                        <a:pt x="234" y="2785"/>
                      </a:lnTo>
                      <a:lnTo>
                        <a:pt x="348" y="2757"/>
                      </a:lnTo>
                      <a:lnTo>
                        <a:pt x="462" y="2721"/>
                      </a:lnTo>
                      <a:lnTo>
                        <a:pt x="572" y="2677"/>
                      </a:lnTo>
                      <a:lnTo>
                        <a:pt x="681" y="2626"/>
                      </a:lnTo>
                      <a:lnTo>
                        <a:pt x="785" y="2565"/>
                      </a:lnTo>
                      <a:lnTo>
                        <a:pt x="886" y="2496"/>
                      </a:lnTo>
                      <a:lnTo>
                        <a:pt x="983" y="2418"/>
                      </a:lnTo>
                      <a:lnTo>
                        <a:pt x="1075" y="2335"/>
                      </a:lnTo>
                      <a:lnTo>
                        <a:pt x="1162" y="2241"/>
                      </a:lnTo>
                      <a:lnTo>
                        <a:pt x="1240" y="2143"/>
                      </a:lnTo>
                      <a:lnTo>
                        <a:pt x="1308" y="2042"/>
                      </a:lnTo>
                      <a:lnTo>
                        <a:pt x="1369" y="1935"/>
                      </a:lnTo>
                      <a:lnTo>
                        <a:pt x="1423" y="1827"/>
                      </a:lnTo>
                      <a:lnTo>
                        <a:pt x="1466" y="1715"/>
                      </a:lnTo>
                      <a:lnTo>
                        <a:pt x="1501" y="1601"/>
                      </a:lnTo>
                      <a:lnTo>
                        <a:pt x="1529" y="1485"/>
                      </a:lnTo>
                      <a:lnTo>
                        <a:pt x="1546" y="1367"/>
                      </a:lnTo>
                      <a:lnTo>
                        <a:pt x="1558" y="1249"/>
                      </a:lnTo>
                      <a:lnTo>
                        <a:pt x="1558" y="1129"/>
                      </a:lnTo>
                      <a:lnTo>
                        <a:pt x="1552" y="1011"/>
                      </a:lnTo>
                      <a:lnTo>
                        <a:pt x="1537" y="893"/>
                      </a:lnTo>
                      <a:lnTo>
                        <a:pt x="1512" y="777"/>
                      </a:lnTo>
                      <a:lnTo>
                        <a:pt x="1480" y="663"/>
                      </a:lnTo>
                      <a:lnTo>
                        <a:pt x="1440" y="549"/>
                      </a:lnTo>
                      <a:lnTo>
                        <a:pt x="1390" y="439"/>
                      </a:lnTo>
                      <a:lnTo>
                        <a:pt x="1331" y="332"/>
                      </a:lnTo>
                      <a:lnTo>
                        <a:pt x="16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199">
                  <a:extLst>
                    <a:ext uri="{FF2B5EF4-FFF2-40B4-BE49-F238E27FC236}">
                      <a16:creationId xmlns:a16="http://schemas.microsoft.com/office/drawing/2014/main" id="{A514E0C7-B547-81BF-3C50-F94D620CA04C}"/>
                    </a:ext>
                  </a:extLst>
                </p:cNvPr>
                <p:cNvSpPr>
                  <a:spLocks/>
                </p:cNvSpPr>
                <p:nvPr/>
              </p:nvSpPr>
              <p:spPr bwMode="auto">
                <a:xfrm>
                  <a:off x="6008" y="2577"/>
                  <a:ext cx="1409" cy="1410"/>
                </a:xfrm>
                <a:custGeom>
                  <a:avLst/>
                  <a:gdLst>
                    <a:gd name="T0" fmla="*/ 2351 w 2818"/>
                    <a:gd name="T1" fmla="*/ 0 h 2820"/>
                    <a:gd name="T2" fmla="*/ 2406 w 2818"/>
                    <a:gd name="T3" fmla="*/ 413 h 2820"/>
                    <a:gd name="T4" fmla="*/ 2818 w 2818"/>
                    <a:gd name="T5" fmla="*/ 468 h 2820"/>
                    <a:gd name="T6" fmla="*/ 2273 w 2818"/>
                    <a:gd name="T7" fmla="*/ 1014 h 2820"/>
                    <a:gd name="T8" fmla="*/ 2067 w 2818"/>
                    <a:gd name="T9" fmla="*/ 987 h 2820"/>
                    <a:gd name="T10" fmla="*/ 827 w 2818"/>
                    <a:gd name="T11" fmla="*/ 2225 h 2820"/>
                    <a:gd name="T12" fmla="*/ 848 w 2818"/>
                    <a:gd name="T13" fmla="*/ 2286 h 2820"/>
                    <a:gd name="T14" fmla="*/ 858 w 2818"/>
                    <a:gd name="T15" fmla="*/ 2346 h 2820"/>
                    <a:gd name="T16" fmla="*/ 860 w 2818"/>
                    <a:gd name="T17" fmla="*/ 2409 h 2820"/>
                    <a:gd name="T18" fmla="*/ 852 w 2818"/>
                    <a:gd name="T19" fmla="*/ 2472 h 2820"/>
                    <a:gd name="T20" fmla="*/ 837 w 2818"/>
                    <a:gd name="T21" fmla="*/ 2531 h 2820"/>
                    <a:gd name="T22" fmla="*/ 812 w 2818"/>
                    <a:gd name="T23" fmla="*/ 2590 h 2820"/>
                    <a:gd name="T24" fmla="*/ 778 w 2818"/>
                    <a:gd name="T25" fmla="*/ 2645 h 2820"/>
                    <a:gd name="T26" fmla="*/ 734 w 2818"/>
                    <a:gd name="T27" fmla="*/ 2694 h 2820"/>
                    <a:gd name="T28" fmla="*/ 686 w 2818"/>
                    <a:gd name="T29" fmla="*/ 2736 h 2820"/>
                    <a:gd name="T30" fmla="*/ 633 w 2818"/>
                    <a:gd name="T31" fmla="*/ 2770 h 2820"/>
                    <a:gd name="T32" fmla="*/ 578 w 2818"/>
                    <a:gd name="T33" fmla="*/ 2795 h 2820"/>
                    <a:gd name="T34" fmla="*/ 519 w 2818"/>
                    <a:gd name="T35" fmla="*/ 2812 h 2820"/>
                    <a:gd name="T36" fmla="*/ 460 w 2818"/>
                    <a:gd name="T37" fmla="*/ 2820 h 2820"/>
                    <a:gd name="T38" fmla="*/ 399 w 2818"/>
                    <a:gd name="T39" fmla="*/ 2820 h 2820"/>
                    <a:gd name="T40" fmla="*/ 340 w 2818"/>
                    <a:gd name="T41" fmla="*/ 2812 h 2820"/>
                    <a:gd name="T42" fmla="*/ 281 w 2818"/>
                    <a:gd name="T43" fmla="*/ 2795 h 2820"/>
                    <a:gd name="T44" fmla="*/ 226 w 2818"/>
                    <a:gd name="T45" fmla="*/ 2770 h 2820"/>
                    <a:gd name="T46" fmla="*/ 173 w 2818"/>
                    <a:gd name="T47" fmla="*/ 2736 h 2820"/>
                    <a:gd name="T48" fmla="*/ 125 w 2818"/>
                    <a:gd name="T49" fmla="*/ 2694 h 2820"/>
                    <a:gd name="T50" fmla="*/ 84 w 2818"/>
                    <a:gd name="T51" fmla="*/ 2647 h 2820"/>
                    <a:gd name="T52" fmla="*/ 49 w 2818"/>
                    <a:gd name="T53" fmla="*/ 2594 h 2820"/>
                    <a:gd name="T54" fmla="*/ 25 w 2818"/>
                    <a:gd name="T55" fmla="*/ 2538 h 2820"/>
                    <a:gd name="T56" fmla="*/ 8 w 2818"/>
                    <a:gd name="T57" fmla="*/ 2480 h 2820"/>
                    <a:gd name="T58" fmla="*/ 0 w 2818"/>
                    <a:gd name="T59" fmla="*/ 2421 h 2820"/>
                    <a:gd name="T60" fmla="*/ 0 w 2818"/>
                    <a:gd name="T61" fmla="*/ 2360 h 2820"/>
                    <a:gd name="T62" fmla="*/ 8 w 2818"/>
                    <a:gd name="T63" fmla="*/ 2301 h 2820"/>
                    <a:gd name="T64" fmla="*/ 25 w 2818"/>
                    <a:gd name="T65" fmla="*/ 2242 h 2820"/>
                    <a:gd name="T66" fmla="*/ 49 w 2818"/>
                    <a:gd name="T67" fmla="*/ 2187 h 2820"/>
                    <a:gd name="T68" fmla="*/ 84 w 2818"/>
                    <a:gd name="T69" fmla="*/ 2133 h 2820"/>
                    <a:gd name="T70" fmla="*/ 125 w 2818"/>
                    <a:gd name="T71" fmla="*/ 2086 h 2820"/>
                    <a:gd name="T72" fmla="*/ 175 w 2818"/>
                    <a:gd name="T73" fmla="*/ 2042 h 2820"/>
                    <a:gd name="T74" fmla="*/ 230 w 2818"/>
                    <a:gd name="T75" fmla="*/ 2008 h 2820"/>
                    <a:gd name="T76" fmla="*/ 287 w 2818"/>
                    <a:gd name="T77" fmla="*/ 1983 h 2820"/>
                    <a:gd name="T78" fmla="*/ 348 w 2818"/>
                    <a:gd name="T79" fmla="*/ 1968 h 2820"/>
                    <a:gd name="T80" fmla="*/ 411 w 2818"/>
                    <a:gd name="T81" fmla="*/ 1960 h 2820"/>
                    <a:gd name="T82" fmla="*/ 473 w 2818"/>
                    <a:gd name="T83" fmla="*/ 1962 h 2820"/>
                    <a:gd name="T84" fmla="*/ 534 w 2818"/>
                    <a:gd name="T85" fmla="*/ 1972 h 2820"/>
                    <a:gd name="T86" fmla="*/ 595 w 2818"/>
                    <a:gd name="T87" fmla="*/ 1993 h 2820"/>
                    <a:gd name="T88" fmla="*/ 1831 w 2818"/>
                    <a:gd name="T89" fmla="*/ 753 h 2820"/>
                    <a:gd name="T90" fmla="*/ 1805 w 2818"/>
                    <a:gd name="T91" fmla="*/ 548 h 2820"/>
                    <a:gd name="T92" fmla="*/ 2351 w 2818"/>
                    <a:gd name="T93" fmla="*/ 0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18" h="2820">
                      <a:moveTo>
                        <a:pt x="2351" y="0"/>
                      </a:moveTo>
                      <a:lnTo>
                        <a:pt x="2406" y="413"/>
                      </a:lnTo>
                      <a:lnTo>
                        <a:pt x="2818" y="468"/>
                      </a:lnTo>
                      <a:lnTo>
                        <a:pt x="2273" y="1014"/>
                      </a:lnTo>
                      <a:lnTo>
                        <a:pt x="2067" y="987"/>
                      </a:lnTo>
                      <a:lnTo>
                        <a:pt x="827" y="2225"/>
                      </a:lnTo>
                      <a:lnTo>
                        <a:pt x="848" y="2286"/>
                      </a:lnTo>
                      <a:lnTo>
                        <a:pt x="858" y="2346"/>
                      </a:lnTo>
                      <a:lnTo>
                        <a:pt x="860" y="2409"/>
                      </a:lnTo>
                      <a:lnTo>
                        <a:pt x="852" y="2472"/>
                      </a:lnTo>
                      <a:lnTo>
                        <a:pt x="837" y="2531"/>
                      </a:lnTo>
                      <a:lnTo>
                        <a:pt x="812" y="2590"/>
                      </a:lnTo>
                      <a:lnTo>
                        <a:pt x="778" y="2645"/>
                      </a:lnTo>
                      <a:lnTo>
                        <a:pt x="734" y="2694"/>
                      </a:lnTo>
                      <a:lnTo>
                        <a:pt x="686" y="2736"/>
                      </a:lnTo>
                      <a:lnTo>
                        <a:pt x="633" y="2770"/>
                      </a:lnTo>
                      <a:lnTo>
                        <a:pt x="578" y="2795"/>
                      </a:lnTo>
                      <a:lnTo>
                        <a:pt x="519" y="2812"/>
                      </a:lnTo>
                      <a:lnTo>
                        <a:pt x="460" y="2820"/>
                      </a:lnTo>
                      <a:lnTo>
                        <a:pt x="399" y="2820"/>
                      </a:lnTo>
                      <a:lnTo>
                        <a:pt x="340" y="2812"/>
                      </a:lnTo>
                      <a:lnTo>
                        <a:pt x="281" y="2795"/>
                      </a:lnTo>
                      <a:lnTo>
                        <a:pt x="226" y="2770"/>
                      </a:lnTo>
                      <a:lnTo>
                        <a:pt x="173" y="2736"/>
                      </a:lnTo>
                      <a:lnTo>
                        <a:pt x="125" y="2694"/>
                      </a:lnTo>
                      <a:lnTo>
                        <a:pt x="84" y="2647"/>
                      </a:lnTo>
                      <a:lnTo>
                        <a:pt x="49" y="2594"/>
                      </a:lnTo>
                      <a:lnTo>
                        <a:pt x="25" y="2538"/>
                      </a:lnTo>
                      <a:lnTo>
                        <a:pt x="8" y="2480"/>
                      </a:lnTo>
                      <a:lnTo>
                        <a:pt x="0" y="2421"/>
                      </a:lnTo>
                      <a:lnTo>
                        <a:pt x="0" y="2360"/>
                      </a:lnTo>
                      <a:lnTo>
                        <a:pt x="8" y="2301"/>
                      </a:lnTo>
                      <a:lnTo>
                        <a:pt x="25" y="2242"/>
                      </a:lnTo>
                      <a:lnTo>
                        <a:pt x="49" y="2187"/>
                      </a:lnTo>
                      <a:lnTo>
                        <a:pt x="84" y="2133"/>
                      </a:lnTo>
                      <a:lnTo>
                        <a:pt x="125" y="2086"/>
                      </a:lnTo>
                      <a:lnTo>
                        <a:pt x="175" y="2042"/>
                      </a:lnTo>
                      <a:lnTo>
                        <a:pt x="230" y="2008"/>
                      </a:lnTo>
                      <a:lnTo>
                        <a:pt x="287" y="1983"/>
                      </a:lnTo>
                      <a:lnTo>
                        <a:pt x="348" y="1968"/>
                      </a:lnTo>
                      <a:lnTo>
                        <a:pt x="411" y="1960"/>
                      </a:lnTo>
                      <a:lnTo>
                        <a:pt x="473" y="1962"/>
                      </a:lnTo>
                      <a:lnTo>
                        <a:pt x="534" y="1972"/>
                      </a:lnTo>
                      <a:lnTo>
                        <a:pt x="595" y="1993"/>
                      </a:lnTo>
                      <a:lnTo>
                        <a:pt x="1831" y="753"/>
                      </a:lnTo>
                      <a:lnTo>
                        <a:pt x="1805" y="548"/>
                      </a:lnTo>
                      <a:lnTo>
                        <a:pt x="2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200">
                  <a:extLst>
                    <a:ext uri="{FF2B5EF4-FFF2-40B4-BE49-F238E27FC236}">
                      <a16:creationId xmlns:a16="http://schemas.microsoft.com/office/drawing/2014/main" id="{CE361890-A209-B6EA-2E8A-FC6C8C03932F}"/>
                    </a:ext>
                  </a:extLst>
                </p:cNvPr>
                <p:cNvSpPr>
                  <a:spLocks/>
                </p:cNvSpPr>
                <p:nvPr/>
              </p:nvSpPr>
              <p:spPr bwMode="auto">
                <a:xfrm>
                  <a:off x="5745" y="2720"/>
                  <a:ext cx="1063" cy="342"/>
                </a:xfrm>
                <a:custGeom>
                  <a:avLst/>
                  <a:gdLst>
                    <a:gd name="T0" fmla="*/ 1002 w 2126"/>
                    <a:gd name="T1" fmla="*/ 0 h 685"/>
                    <a:gd name="T2" fmla="*/ 1151 w 2126"/>
                    <a:gd name="T3" fmla="*/ 8 h 685"/>
                    <a:gd name="T4" fmla="*/ 1297 w 2126"/>
                    <a:gd name="T5" fmla="*/ 27 h 685"/>
                    <a:gd name="T6" fmla="*/ 1442 w 2126"/>
                    <a:gd name="T7" fmla="*/ 55 h 685"/>
                    <a:gd name="T8" fmla="*/ 1584 w 2126"/>
                    <a:gd name="T9" fmla="*/ 93 h 685"/>
                    <a:gd name="T10" fmla="*/ 1725 w 2126"/>
                    <a:gd name="T11" fmla="*/ 143 h 685"/>
                    <a:gd name="T12" fmla="*/ 1864 w 2126"/>
                    <a:gd name="T13" fmla="*/ 202 h 685"/>
                    <a:gd name="T14" fmla="*/ 1997 w 2126"/>
                    <a:gd name="T15" fmla="*/ 272 h 685"/>
                    <a:gd name="T16" fmla="*/ 2126 w 2126"/>
                    <a:gd name="T17" fmla="*/ 352 h 685"/>
                    <a:gd name="T18" fmla="*/ 1794 w 2126"/>
                    <a:gd name="T19" fmla="*/ 685 h 685"/>
                    <a:gd name="T20" fmla="*/ 1677 w 2126"/>
                    <a:gd name="T21" fmla="*/ 622 h 685"/>
                    <a:gd name="T22" fmla="*/ 1556 w 2126"/>
                    <a:gd name="T23" fmla="*/ 569 h 685"/>
                    <a:gd name="T24" fmla="*/ 1432 w 2126"/>
                    <a:gd name="T25" fmla="*/ 527 h 685"/>
                    <a:gd name="T26" fmla="*/ 1305 w 2126"/>
                    <a:gd name="T27" fmla="*/ 495 h 685"/>
                    <a:gd name="T28" fmla="*/ 1177 w 2126"/>
                    <a:gd name="T29" fmla="*/ 472 h 685"/>
                    <a:gd name="T30" fmla="*/ 1048 w 2126"/>
                    <a:gd name="T31" fmla="*/ 460 h 685"/>
                    <a:gd name="T32" fmla="*/ 919 w 2126"/>
                    <a:gd name="T33" fmla="*/ 459 h 685"/>
                    <a:gd name="T34" fmla="*/ 789 w 2126"/>
                    <a:gd name="T35" fmla="*/ 466 h 685"/>
                    <a:gd name="T36" fmla="*/ 660 w 2126"/>
                    <a:gd name="T37" fmla="*/ 485 h 685"/>
                    <a:gd name="T38" fmla="*/ 533 w 2126"/>
                    <a:gd name="T39" fmla="*/ 514 h 685"/>
                    <a:gd name="T40" fmla="*/ 407 w 2126"/>
                    <a:gd name="T41" fmla="*/ 552 h 685"/>
                    <a:gd name="T42" fmla="*/ 285 w 2126"/>
                    <a:gd name="T43" fmla="*/ 601 h 685"/>
                    <a:gd name="T44" fmla="*/ 166 w 2126"/>
                    <a:gd name="T45" fmla="*/ 660 h 685"/>
                    <a:gd name="T46" fmla="*/ 150 w 2126"/>
                    <a:gd name="T47" fmla="*/ 561 h 685"/>
                    <a:gd name="T48" fmla="*/ 126 w 2126"/>
                    <a:gd name="T49" fmla="*/ 472 h 685"/>
                    <a:gd name="T50" fmla="*/ 93 w 2126"/>
                    <a:gd name="T51" fmla="*/ 388 h 685"/>
                    <a:gd name="T52" fmla="*/ 55 w 2126"/>
                    <a:gd name="T53" fmla="*/ 310 h 685"/>
                    <a:gd name="T54" fmla="*/ 10 w 2126"/>
                    <a:gd name="T55" fmla="*/ 240 h 685"/>
                    <a:gd name="T56" fmla="*/ 0 w 2126"/>
                    <a:gd name="T57" fmla="*/ 228 h 685"/>
                    <a:gd name="T58" fmla="*/ 137 w 2126"/>
                    <a:gd name="T59" fmla="*/ 166 h 685"/>
                    <a:gd name="T60" fmla="*/ 276 w 2126"/>
                    <a:gd name="T61" fmla="*/ 112 h 685"/>
                    <a:gd name="T62" fmla="*/ 418 w 2126"/>
                    <a:gd name="T63" fmla="*/ 69 h 685"/>
                    <a:gd name="T64" fmla="*/ 563 w 2126"/>
                    <a:gd name="T65" fmla="*/ 36 h 685"/>
                    <a:gd name="T66" fmla="*/ 708 w 2126"/>
                    <a:gd name="T67" fmla="*/ 14 h 685"/>
                    <a:gd name="T68" fmla="*/ 856 w 2126"/>
                    <a:gd name="T69" fmla="*/ 2 h 685"/>
                    <a:gd name="T70" fmla="*/ 1002 w 2126"/>
                    <a:gd name="T71"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6" h="685">
                      <a:moveTo>
                        <a:pt x="1002" y="0"/>
                      </a:moveTo>
                      <a:lnTo>
                        <a:pt x="1151" y="8"/>
                      </a:lnTo>
                      <a:lnTo>
                        <a:pt x="1297" y="27"/>
                      </a:lnTo>
                      <a:lnTo>
                        <a:pt x="1442" y="55"/>
                      </a:lnTo>
                      <a:lnTo>
                        <a:pt x="1584" y="93"/>
                      </a:lnTo>
                      <a:lnTo>
                        <a:pt x="1725" y="143"/>
                      </a:lnTo>
                      <a:lnTo>
                        <a:pt x="1864" y="202"/>
                      </a:lnTo>
                      <a:lnTo>
                        <a:pt x="1997" y="272"/>
                      </a:lnTo>
                      <a:lnTo>
                        <a:pt x="2126" y="352"/>
                      </a:lnTo>
                      <a:lnTo>
                        <a:pt x="1794" y="685"/>
                      </a:lnTo>
                      <a:lnTo>
                        <a:pt x="1677" y="622"/>
                      </a:lnTo>
                      <a:lnTo>
                        <a:pt x="1556" y="569"/>
                      </a:lnTo>
                      <a:lnTo>
                        <a:pt x="1432" y="527"/>
                      </a:lnTo>
                      <a:lnTo>
                        <a:pt x="1305" y="495"/>
                      </a:lnTo>
                      <a:lnTo>
                        <a:pt x="1177" y="472"/>
                      </a:lnTo>
                      <a:lnTo>
                        <a:pt x="1048" y="460"/>
                      </a:lnTo>
                      <a:lnTo>
                        <a:pt x="919" y="459"/>
                      </a:lnTo>
                      <a:lnTo>
                        <a:pt x="789" y="466"/>
                      </a:lnTo>
                      <a:lnTo>
                        <a:pt x="660" y="485"/>
                      </a:lnTo>
                      <a:lnTo>
                        <a:pt x="533" y="514"/>
                      </a:lnTo>
                      <a:lnTo>
                        <a:pt x="407" y="552"/>
                      </a:lnTo>
                      <a:lnTo>
                        <a:pt x="285" y="601"/>
                      </a:lnTo>
                      <a:lnTo>
                        <a:pt x="166" y="660"/>
                      </a:lnTo>
                      <a:lnTo>
                        <a:pt x="150" y="561"/>
                      </a:lnTo>
                      <a:lnTo>
                        <a:pt x="126" y="472"/>
                      </a:lnTo>
                      <a:lnTo>
                        <a:pt x="93" y="388"/>
                      </a:lnTo>
                      <a:lnTo>
                        <a:pt x="55" y="310"/>
                      </a:lnTo>
                      <a:lnTo>
                        <a:pt x="10" y="240"/>
                      </a:lnTo>
                      <a:lnTo>
                        <a:pt x="0" y="228"/>
                      </a:lnTo>
                      <a:lnTo>
                        <a:pt x="137" y="166"/>
                      </a:lnTo>
                      <a:lnTo>
                        <a:pt x="276" y="112"/>
                      </a:lnTo>
                      <a:lnTo>
                        <a:pt x="418" y="69"/>
                      </a:lnTo>
                      <a:lnTo>
                        <a:pt x="563" y="36"/>
                      </a:lnTo>
                      <a:lnTo>
                        <a:pt x="708" y="14"/>
                      </a:lnTo>
                      <a:lnTo>
                        <a:pt x="856" y="2"/>
                      </a:lnTo>
                      <a:lnTo>
                        <a:pt x="1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43" name="Oval 11">
                <a:extLst>
                  <a:ext uri="{FF2B5EF4-FFF2-40B4-BE49-F238E27FC236}">
                    <a16:creationId xmlns:a16="http://schemas.microsoft.com/office/drawing/2014/main" id="{6D88F067-4C26-19C3-0BD4-4E47D01A566A}"/>
                  </a:ext>
                </a:extLst>
              </p:cNvPr>
              <p:cNvSpPr>
                <a:spLocks noChangeArrowheads="1"/>
              </p:cNvSpPr>
              <p:nvPr/>
            </p:nvSpPr>
            <p:spPr bwMode="auto">
              <a:xfrm>
                <a:off x="3808412" y="2842203"/>
                <a:ext cx="1276350" cy="1276350"/>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52" name="Group 151">
            <a:extLst>
              <a:ext uri="{FF2B5EF4-FFF2-40B4-BE49-F238E27FC236}">
                <a16:creationId xmlns:a16="http://schemas.microsoft.com/office/drawing/2014/main" id="{AD01979B-5ADE-ACE5-B0C6-AE26D7B47BEA}"/>
              </a:ext>
            </a:extLst>
          </p:cNvPr>
          <p:cNvGrpSpPr/>
          <p:nvPr/>
        </p:nvGrpSpPr>
        <p:grpSpPr>
          <a:xfrm rot="1019629">
            <a:off x="679215" y="2893091"/>
            <a:ext cx="2079171" cy="1913360"/>
            <a:chOff x="998992" y="3256540"/>
            <a:chExt cx="2079171" cy="1913360"/>
          </a:xfrm>
        </p:grpSpPr>
        <p:sp>
          <p:nvSpPr>
            <p:cNvPr id="153" name="Freeform 9">
              <a:extLst>
                <a:ext uri="{FF2B5EF4-FFF2-40B4-BE49-F238E27FC236}">
                  <a16:creationId xmlns:a16="http://schemas.microsoft.com/office/drawing/2014/main" id="{E535D437-0CA3-C532-6C92-58D64E533FDD}"/>
                </a:ext>
              </a:extLst>
            </p:cNvPr>
            <p:cNvSpPr>
              <a:spLocks/>
            </p:cNvSpPr>
            <p:nvPr/>
          </p:nvSpPr>
          <p:spPr bwMode="auto">
            <a:xfrm>
              <a:off x="998992" y="3517538"/>
              <a:ext cx="1638880" cy="1652362"/>
            </a:xfrm>
            <a:custGeom>
              <a:avLst/>
              <a:gdLst>
                <a:gd name="T0" fmla="*/ 1404 w 1582"/>
                <a:gd name="T1" fmla="*/ 141 h 1573"/>
                <a:gd name="T2" fmla="*/ 1402 w 1582"/>
                <a:gd name="T3" fmla="*/ 125 h 1573"/>
                <a:gd name="T4" fmla="*/ 1395 w 1582"/>
                <a:gd name="T5" fmla="*/ 78 h 1573"/>
                <a:gd name="T6" fmla="*/ 172 w 1582"/>
                <a:gd name="T7" fmla="*/ 0 h 1573"/>
                <a:gd name="T8" fmla="*/ 224 w 1582"/>
                <a:gd name="T9" fmla="*/ 345 h 1573"/>
                <a:gd name="T10" fmla="*/ 848 w 1582"/>
                <a:gd name="T11" fmla="*/ 385 h 1573"/>
                <a:gd name="T12" fmla="*/ 0 w 1582"/>
                <a:gd name="T13" fmla="*/ 1313 h 1573"/>
                <a:gd name="T14" fmla="*/ 284 w 1582"/>
                <a:gd name="T15" fmla="*/ 1573 h 1573"/>
                <a:gd name="T16" fmla="*/ 1137 w 1582"/>
                <a:gd name="T17" fmla="*/ 640 h 1573"/>
                <a:gd name="T18" fmla="*/ 1234 w 1582"/>
                <a:gd name="T19" fmla="*/ 1269 h 1573"/>
                <a:gd name="T20" fmla="*/ 1582 w 1582"/>
                <a:gd name="T21" fmla="*/ 1291 h 1573"/>
                <a:gd name="T22" fmla="*/ 1404 w 1582"/>
                <a:gd name="T23" fmla="*/ 141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3">
                  <a:moveTo>
                    <a:pt x="1404" y="141"/>
                  </a:moveTo>
                  <a:lnTo>
                    <a:pt x="1402" y="125"/>
                  </a:lnTo>
                  <a:lnTo>
                    <a:pt x="1395" y="78"/>
                  </a:lnTo>
                  <a:lnTo>
                    <a:pt x="172" y="0"/>
                  </a:lnTo>
                  <a:lnTo>
                    <a:pt x="224" y="345"/>
                  </a:lnTo>
                  <a:lnTo>
                    <a:pt x="848" y="385"/>
                  </a:lnTo>
                  <a:lnTo>
                    <a:pt x="0" y="1313"/>
                  </a:lnTo>
                  <a:lnTo>
                    <a:pt x="284" y="1573"/>
                  </a:lnTo>
                  <a:lnTo>
                    <a:pt x="1137" y="640"/>
                  </a:lnTo>
                  <a:lnTo>
                    <a:pt x="1234" y="1269"/>
                  </a:lnTo>
                  <a:lnTo>
                    <a:pt x="1582" y="1291"/>
                  </a:lnTo>
                  <a:lnTo>
                    <a:pt x="1404" y="141"/>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5" name="Oval 10">
              <a:extLst>
                <a:ext uri="{FF2B5EF4-FFF2-40B4-BE49-F238E27FC236}">
                  <a16:creationId xmlns:a16="http://schemas.microsoft.com/office/drawing/2014/main" id="{FBFE09BA-0AF2-B595-2782-7133E29E3FB1}"/>
                </a:ext>
              </a:extLst>
            </p:cNvPr>
            <p:cNvSpPr>
              <a:spLocks noChangeArrowheads="1"/>
            </p:cNvSpPr>
            <p:nvPr/>
          </p:nvSpPr>
          <p:spPr bwMode="auto">
            <a:xfrm>
              <a:off x="1800225" y="3256540"/>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61" name="TextBox 160">
            <a:extLst>
              <a:ext uri="{FF2B5EF4-FFF2-40B4-BE49-F238E27FC236}">
                <a16:creationId xmlns:a16="http://schemas.microsoft.com/office/drawing/2014/main" id="{C53286AD-6168-8289-22CE-A5BC687F27DA}"/>
              </a:ext>
            </a:extLst>
          </p:cNvPr>
          <p:cNvSpPr txBox="1"/>
          <p:nvPr/>
        </p:nvSpPr>
        <p:spPr>
          <a:xfrm>
            <a:off x="1267885" y="2270066"/>
            <a:ext cx="1869168" cy="769441"/>
          </a:xfrm>
          <a:prstGeom prst="rect">
            <a:avLst/>
          </a:prstGeom>
          <a:noFill/>
        </p:spPr>
        <p:txBody>
          <a:bodyPr wrap="square">
            <a:spAutoFit/>
          </a:bodyPr>
          <a:lstStyle/>
          <a:p>
            <a:pPr algn="ctr"/>
            <a:r>
              <a:rPr lang="en-US" sz="2200" dirty="0">
                <a:solidFill>
                  <a:srgbClr val="000000"/>
                </a:solidFill>
              </a:rPr>
              <a:t>Lean Operations</a:t>
            </a:r>
          </a:p>
        </p:txBody>
      </p:sp>
      <p:sp>
        <p:nvSpPr>
          <p:cNvPr id="162" name="TextBox 161">
            <a:extLst>
              <a:ext uri="{FF2B5EF4-FFF2-40B4-BE49-F238E27FC236}">
                <a16:creationId xmlns:a16="http://schemas.microsoft.com/office/drawing/2014/main" id="{08C416EA-D9BA-38A6-CB63-F97CD1812F44}"/>
              </a:ext>
            </a:extLst>
          </p:cNvPr>
          <p:cNvSpPr txBox="1"/>
          <p:nvPr/>
        </p:nvSpPr>
        <p:spPr>
          <a:xfrm>
            <a:off x="3288030" y="2270066"/>
            <a:ext cx="1869168" cy="769441"/>
          </a:xfrm>
          <a:prstGeom prst="rect">
            <a:avLst/>
          </a:prstGeom>
          <a:noFill/>
        </p:spPr>
        <p:txBody>
          <a:bodyPr wrap="square">
            <a:spAutoFit/>
          </a:bodyPr>
          <a:lstStyle/>
          <a:p>
            <a:pPr algn="ctr"/>
            <a:r>
              <a:rPr lang="en-US" sz="2200" dirty="0">
                <a:solidFill>
                  <a:srgbClr val="000000"/>
                </a:solidFill>
              </a:rPr>
              <a:t>Collaborative Networks</a:t>
            </a:r>
          </a:p>
        </p:txBody>
      </p:sp>
      <p:sp>
        <p:nvSpPr>
          <p:cNvPr id="163" name="TextBox 162">
            <a:extLst>
              <a:ext uri="{FF2B5EF4-FFF2-40B4-BE49-F238E27FC236}">
                <a16:creationId xmlns:a16="http://schemas.microsoft.com/office/drawing/2014/main" id="{96A73093-CDD3-50EB-3FE9-3A3CAAAF4AA7}"/>
              </a:ext>
            </a:extLst>
          </p:cNvPr>
          <p:cNvSpPr txBox="1"/>
          <p:nvPr/>
        </p:nvSpPr>
        <p:spPr>
          <a:xfrm>
            <a:off x="5337461" y="2270066"/>
            <a:ext cx="1869168" cy="769441"/>
          </a:xfrm>
          <a:prstGeom prst="rect">
            <a:avLst/>
          </a:prstGeom>
          <a:noFill/>
        </p:spPr>
        <p:txBody>
          <a:bodyPr wrap="square">
            <a:spAutoFit/>
          </a:bodyPr>
          <a:lstStyle/>
          <a:p>
            <a:pPr algn="ctr"/>
            <a:r>
              <a:rPr lang="en-US" sz="2200" dirty="0">
                <a:solidFill>
                  <a:srgbClr val="000000"/>
                </a:solidFill>
              </a:rPr>
              <a:t>Alternative Funding</a:t>
            </a:r>
          </a:p>
        </p:txBody>
      </p:sp>
      <p:sp>
        <p:nvSpPr>
          <p:cNvPr id="164" name="TextBox 163">
            <a:extLst>
              <a:ext uri="{FF2B5EF4-FFF2-40B4-BE49-F238E27FC236}">
                <a16:creationId xmlns:a16="http://schemas.microsoft.com/office/drawing/2014/main" id="{CCC5724A-C4FC-66A5-E5F4-C7115941B0FB}"/>
              </a:ext>
            </a:extLst>
          </p:cNvPr>
          <p:cNvSpPr txBox="1"/>
          <p:nvPr/>
        </p:nvSpPr>
        <p:spPr>
          <a:xfrm>
            <a:off x="7374229" y="2270066"/>
            <a:ext cx="1869168" cy="769441"/>
          </a:xfrm>
          <a:prstGeom prst="rect">
            <a:avLst/>
          </a:prstGeom>
          <a:noFill/>
        </p:spPr>
        <p:txBody>
          <a:bodyPr wrap="square">
            <a:spAutoFit/>
          </a:bodyPr>
          <a:lstStyle/>
          <a:p>
            <a:pPr algn="ctr"/>
            <a:r>
              <a:rPr lang="en-US" sz="2200" dirty="0">
                <a:solidFill>
                  <a:srgbClr val="000000"/>
                </a:solidFill>
              </a:rPr>
              <a:t>Affordable Technology</a:t>
            </a:r>
          </a:p>
        </p:txBody>
      </p:sp>
      <p:sp>
        <p:nvSpPr>
          <p:cNvPr id="165" name="TextBox 164">
            <a:extLst>
              <a:ext uri="{FF2B5EF4-FFF2-40B4-BE49-F238E27FC236}">
                <a16:creationId xmlns:a16="http://schemas.microsoft.com/office/drawing/2014/main" id="{F6DDF824-ECC1-8407-7A62-638930A5A30B}"/>
              </a:ext>
            </a:extLst>
          </p:cNvPr>
          <p:cNvSpPr txBox="1"/>
          <p:nvPr/>
        </p:nvSpPr>
        <p:spPr>
          <a:xfrm>
            <a:off x="9383454" y="2270066"/>
            <a:ext cx="1869168" cy="769441"/>
          </a:xfrm>
          <a:prstGeom prst="rect">
            <a:avLst/>
          </a:prstGeom>
          <a:noFill/>
        </p:spPr>
        <p:txBody>
          <a:bodyPr wrap="square">
            <a:spAutoFit/>
          </a:bodyPr>
          <a:lstStyle/>
          <a:p>
            <a:pPr algn="ctr"/>
            <a:r>
              <a:rPr lang="en-US" sz="2200" dirty="0">
                <a:solidFill>
                  <a:srgbClr val="000000"/>
                </a:solidFill>
              </a:rPr>
              <a:t>Cultural Sensitivity</a:t>
            </a:r>
          </a:p>
        </p:txBody>
      </p:sp>
      <p:sp>
        <p:nvSpPr>
          <p:cNvPr id="166" name="TextBox 165">
            <a:extLst>
              <a:ext uri="{FF2B5EF4-FFF2-40B4-BE49-F238E27FC236}">
                <a16:creationId xmlns:a16="http://schemas.microsoft.com/office/drawing/2014/main" id="{5D5EBA58-79E5-0D1B-26C1-8F3E10A92FC4}"/>
              </a:ext>
            </a:extLst>
          </p:cNvPr>
          <p:cNvSpPr txBox="1"/>
          <p:nvPr/>
        </p:nvSpPr>
        <p:spPr>
          <a:xfrm>
            <a:off x="1044634" y="4791004"/>
            <a:ext cx="1869168" cy="1169551"/>
          </a:xfrm>
          <a:prstGeom prst="rect">
            <a:avLst/>
          </a:prstGeom>
          <a:noFill/>
        </p:spPr>
        <p:txBody>
          <a:bodyPr wrap="square">
            <a:spAutoFit/>
          </a:bodyPr>
          <a:lstStyle/>
          <a:p>
            <a:pPr algn="ctr"/>
            <a:r>
              <a:rPr lang="en-US" sz="1400" dirty="0">
                <a:solidFill>
                  <a:schemeClr val="bg2">
                    <a:lumMod val="50000"/>
                  </a:schemeClr>
                </a:solidFill>
              </a:rPr>
              <a:t>Start with minimal viable products (MVPs) to test markets with minimal investment &amp; operations</a:t>
            </a:r>
          </a:p>
        </p:txBody>
      </p:sp>
      <p:sp>
        <p:nvSpPr>
          <p:cNvPr id="167" name="TextBox 166">
            <a:extLst>
              <a:ext uri="{FF2B5EF4-FFF2-40B4-BE49-F238E27FC236}">
                <a16:creationId xmlns:a16="http://schemas.microsoft.com/office/drawing/2014/main" id="{03882A1E-85A9-74C1-32FC-E44573365DD0}"/>
              </a:ext>
            </a:extLst>
          </p:cNvPr>
          <p:cNvSpPr txBox="1"/>
          <p:nvPr/>
        </p:nvSpPr>
        <p:spPr>
          <a:xfrm>
            <a:off x="2979748" y="4791004"/>
            <a:ext cx="2167774" cy="1169551"/>
          </a:xfrm>
          <a:prstGeom prst="rect">
            <a:avLst/>
          </a:prstGeom>
          <a:noFill/>
        </p:spPr>
        <p:txBody>
          <a:bodyPr wrap="square">
            <a:spAutoFit/>
          </a:bodyPr>
          <a:lstStyle/>
          <a:p>
            <a:pPr algn="ctr"/>
            <a:r>
              <a:rPr lang="en-US" sz="1400" dirty="0" err="1">
                <a:solidFill>
                  <a:schemeClr val="bg2">
                    <a:lumMod val="50000"/>
                  </a:schemeClr>
                </a:solidFill>
              </a:rPr>
              <a:t>Utilise</a:t>
            </a:r>
            <a:r>
              <a:rPr lang="en-US" sz="1400" dirty="0">
                <a:solidFill>
                  <a:schemeClr val="bg2">
                    <a:lumMod val="50000"/>
                  </a:schemeClr>
                </a:solidFill>
              </a:rPr>
              <a:t> community incubators,, and minority-owned networks to share resources and reduce costs. </a:t>
            </a:r>
          </a:p>
        </p:txBody>
      </p:sp>
      <p:sp>
        <p:nvSpPr>
          <p:cNvPr id="168" name="TextBox 167">
            <a:extLst>
              <a:ext uri="{FF2B5EF4-FFF2-40B4-BE49-F238E27FC236}">
                <a16:creationId xmlns:a16="http://schemas.microsoft.com/office/drawing/2014/main" id="{12A93E6B-5D19-1B22-2FC7-5023E9164B2B}"/>
              </a:ext>
            </a:extLst>
          </p:cNvPr>
          <p:cNvSpPr txBox="1"/>
          <p:nvPr/>
        </p:nvSpPr>
        <p:spPr>
          <a:xfrm>
            <a:off x="5271229" y="4791004"/>
            <a:ext cx="1869168" cy="1169551"/>
          </a:xfrm>
          <a:prstGeom prst="rect">
            <a:avLst/>
          </a:prstGeom>
          <a:noFill/>
        </p:spPr>
        <p:txBody>
          <a:bodyPr wrap="square">
            <a:spAutoFit/>
          </a:bodyPr>
          <a:lstStyle/>
          <a:p>
            <a:pPr algn="ctr"/>
            <a:r>
              <a:rPr lang="en-US" sz="1400" dirty="0">
                <a:solidFill>
                  <a:schemeClr val="bg2">
                    <a:lumMod val="50000"/>
                  </a:schemeClr>
                </a:solidFill>
              </a:rPr>
              <a:t>Explore non-traditional financing like microloans, crowdfunding, impact investors, and grants.</a:t>
            </a:r>
          </a:p>
        </p:txBody>
      </p:sp>
      <p:sp>
        <p:nvSpPr>
          <p:cNvPr id="169" name="TextBox 168">
            <a:extLst>
              <a:ext uri="{FF2B5EF4-FFF2-40B4-BE49-F238E27FC236}">
                <a16:creationId xmlns:a16="http://schemas.microsoft.com/office/drawing/2014/main" id="{974F1CF4-807B-2AA3-470D-8366B0148AA2}"/>
              </a:ext>
            </a:extLst>
          </p:cNvPr>
          <p:cNvSpPr txBox="1"/>
          <p:nvPr/>
        </p:nvSpPr>
        <p:spPr>
          <a:xfrm>
            <a:off x="7213903" y="4791004"/>
            <a:ext cx="2098560" cy="1169551"/>
          </a:xfrm>
          <a:prstGeom prst="rect">
            <a:avLst/>
          </a:prstGeom>
          <a:noFill/>
        </p:spPr>
        <p:txBody>
          <a:bodyPr wrap="square">
            <a:spAutoFit/>
          </a:bodyPr>
          <a:lstStyle/>
          <a:p>
            <a:pPr algn="ctr"/>
            <a:r>
              <a:rPr lang="en-US" sz="1400" dirty="0">
                <a:solidFill>
                  <a:schemeClr val="bg2">
                    <a:lumMod val="50000"/>
                  </a:schemeClr>
                </a:solidFill>
              </a:rPr>
              <a:t>Use affordable tech tools, cloud solutions, and open-source platforms to </a:t>
            </a:r>
            <a:r>
              <a:rPr lang="en-US" sz="1400" dirty="0" err="1">
                <a:solidFill>
                  <a:schemeClr val="bg2">
                    <a:lumMod val="50000"/>
                  </a:schemeClr>
                </a:solidFill>
              </a:rPr>
              <a:t>minimise</a:t>
            </a:r>
            <a:r>
              <a:rPr lang="en-US" sz="1400" dirty="0">
                <a:solidFill>
                  <a:schemeClr val="bg2">
                    <a:lumMod val="50000"/>
                  </a:schemeClr>
                </a:solidFill>
              </a:rPr>
              <a:t> costs while ensuring scalability.</a:t>
            </a:r>
          </a:p>
        </p:txBody>
      </p:sp>
      <p:sp>
        <p:nvSpPr>
          <p:cNvPr id="170" name="TextBox 169">
            <a:extLst>
              <a:ext uri="{FF2B5EF4-FFF2-40B4-BE49-F238E27FC236}">
                <a16:creationId xmlns:a16="http://schemas.microsoft.com/office/drawing/2014/main" id="{72946D6B-6FA9-447A-1B8B-44C5CB0708EC}"/>
              </a:ext>
            </a:extLst>
          </p:cNvPr>
          <p:cNvSpPr txBox="1"/>
          <p:nvPr/>
        </p:nvSpPr>
        <p:spPr>
          <a:xfrm>
            <a:off x="9288454" y="4791004"/>
            <a:ext cx="1659166" cy="1169551"/>
          </a:xfrm>
          <a:prstGeom prst="rect">
            <a:avLst/>
          </a:prstGeom>
          <a:noFill/>
        </p:spPr>
        <p:txBody>
          <a:bodyPr wrap="square">
            <a:spAutoFit/>
          </a:bodyPr>
          <a:lstStyle/>
          <a:p>
            <a:pPr algn="ctr"/>
            <a:r>
              <a:rPr lang="en-US" sz="1400" dirty="0">
                <a:solidFill>
                  <a:schemeClr val="bg2">
                    <a:lumMod val="50000"/>
                  </a:schemeClr>
                </a:solidFill>
              </a:rPr>
              <a:t>Focus on products that reflect cultural values and diversity to attract socially conscious clients</a:t>
            </a:r>
          </a:p>
        </p:txBody>
      </p:sp>
      <p:grpSp>
        <p:nvGrpSpPr>
          <p:cNvPr id="11" name="Google Shape;962;g30332b4311d_0_5320">
            <a:extLst>
              <a:ext uri="{FF2B5EF4-FFF2-40B4-BE49-F238E27FC236}">
                <a16:creationId xmlns:a16="http://schemas.microsoft.com/office/drawing/2014/main" id="{49086D81-A4CB-010A-91FA-5A3A3E6B5E29}"/>
              </a:ext>
            </a:extLst>
          </p:cNvPr>
          <p:cNvGrpSpPr/>
          <p:nvPr/>
        </p:nvGrpSpPr>
        <p:grpSpPr>
          <a:xfrm>
            <a:off x="2026883" y="3452943"/>
            <a:ext cx="351171" cy="346107"/>
            <a:chOff x="-64774725" y="1916550"/>
            <a:chExt cx="319000" cy="314400"/>
          </a:xfrm>
        </p:grpSpPr>
        <p:sp>
          <p:nvSpPr>
            <p:cNvPr id="12" name="Google Shape;963;g30332b4311d_0_5320">
              <a:extLst>
                <a:ext uri="{FF2B5EF4-FFF2-40B4-BE49-F238E27FC236}">
                  <a16:creationId xmlns:a16="http://schemas.microsoft.com/office/drawing/2014/main" id="{462551A0-D92E-3640-582C-2CE65921182D}"/>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 name="Google Shape;964;g30332b4311d_0_5320">
              <a:extLst>
                <a:ext uri="{FF2B5EF4-FFF2-40B4-BE49-F238E27FC236}">
                  <a16:creationId xmlns:a16="http://schemas.microsoft.com/office/drawing/2014/main" id="{4965B10E-F34D-18AC-44A2-05731CFF93C2}"/>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nvGrpSpPr>
          <p:cNvPr id="14" name="Google Shape;1112;g30332b4311d_0_5320">
            <a:extLst>
              <a:ext uri="{FF2B5EF4-FFF2-40B4-BE49-F238E27FC236}">
                <a16:creationId xmlns:a16="http://schemas.microsoft.com/office/drawing/2014/main" id="{8620E265-999E-1BAA-3E97-0DD85B0B388B}"/>
              </a:ext>
            </a:extLst>
          </p:cNvPr>
          <p:cNvGrpSpPr/>
          <p:nvPr/>
        </p:nvGrpSpPr>
        <p:grpSpPr>
          <a:xfrm>
            <a:off x="4055373" y="3452943"/>
            <a:ext cx="349437" cy="348584"/>
            <a:chOff x="-59092025" y="2296300"/>
            <a:chExt cx="317425" cy="316650"/>
          </a:xfrm>
        </p:grpSpPr>
        <p:sp>
          <p:nvSpPr>
            <p:cNvPr id="15" name="Google Shape;1113;g30332b4311d_0_5320">
              <a:extLst>
                <a:ext uri="{FF2B5EF4-FFF2-40B4-BE49-F238E27FC236}">
                  <a16:creationId xmlns:a16="http://schemas.microsoft.com/office/drawing/2014/main" id="{62A2522F-53B2-7B0F-6F67-57E34706F702}"/>
                </a:ext>
              </a:extLst>
            </p:cNvPr>
            <p:cNvSpPr/>
            <p:nvPr/>
          </p:nvSpPr>
          <p:spPr>
            <a:xfrm>
              <a:off x="-58994350" y="2382950"/>
              <a:ext cx="122875" cy="133925"/>
            </a:xfrm>
            <a:custGeom>
              <a:avLst/>
              <a:gdLst/>
              <a:ahLst/>
              <a:cxnLst/>
              <a:rect l="l" t="t" r="r" b="b"/>
              <a:pathLst>
                <a:path w="4915" h="5357" extrusionOk="0">
                  <a:moveTo>
                    <a:pt x="2457" y="819"/>
                  </a:moveTo>
                  <a:cubicBezTo>
                    <a:pt x="2930" y="819"/>
                    <a:pt x="3277" y="1166"/>
                    <a:pt x="3277" y="1639"/>
                  </a:cubicBezTo>
                  <a:cubicBezTo>
                    <a:pt x="3277" y="2111"/>
                    <a:pt x="2930" y="2458"/>
                    <a:pt x="2457" y="2458"/>
                  </a:cubicBezTo>
                  <a:cubicBezTo>
                    <a:pt x="1985" y="2458"/>
                    <a:pt x="1607" y="2111"/>
                    <a:pt x="1607" y="1639"/>
                  </a:cubicBezTo>
                  <a:cubicBezTo>
                    <a:pt x="1607" y="1166"/>
                    <a:pt x="2016" y="819"/>
                    <a:pt x="2457" y="819"/>
                  </a:cubicBezTo>
                  <a:close/>
                  <a:moveTo>
                    <a:pt x="2489" y="3245"/>
                  </a:moveTo>
                  <a:cubicBezTo>
                    <a:pt x="3277" y="3245"/>
                    <a:pt x="3907" y="3781"/>
                    <a:pt x="4096" y="4506"/>
                  </a:cubicBezTo>
                  <a:lnTo>
                    <a:pt x="882" y="4506"/>
                  </a:lnTo>
                  <a:cubicBezTo>
                    <a:pt x="1071" y="3812"/>
                    <a:pt x="1701" y="3245"/>
                    <a:pt x="2489" y="3245"/>
                  </a:cubicBezTo>
                  <a:close/>
                  <a:moveTo>
                    <a:pt x="2489" y="0"/>
                  </a:moveTo>
                  <a:cubicBezTo>
                    <a:pt x="1575" y="0"/>
                    <a:pt x="819" y="725"/>
                    <a:pt x="819" y="1639"/>
                  </a:cubicBezTo>
                  <a:cubicBezTo>
                    <a:pt x="819" y="2080"/>
                    <a:pt x="977" y="2458"/>
                    <a:pt x="1292" y="2773"/>
                  </a:cubicBezTo>
                  <a:cubicBezTo>
                    <a:pt x="567" y="3214"/>
                    <a:pt x="0" y="4001"/>
                    <a:pt x="0" y="4947"/>
                  </a:cubicBezTo>
                  <a:cubicBezTo>
                    <a:pt x="0" y="5199"/>
                    <a:pt x="189" y="5356"/>
                    <a:pt x="410" y="5356"/>
                  </a:cubicBezTo>
                  <a:lnTo>
                    <a:pt x="4537" y="5356"/>
                  </a:lnTo>
                  <a:cubicBezTo>
                    <a:pt x="4757" y="5356"/>
                    <a:pt x="4915" y="5136"/>
                    <a:pt x="4915" y="4947"/>
                  </a:cubicBezTo>
                  <a:cubicBezTo>
                    <a:pt x="4915" y="4001"/>
                    <a:pt x="4411" y="3182"/>
                    <a:pt x="3655" y="2773"/>
                  </a:cubicBezTo>
                  <a:cubicBezTo>
                    <a:pt x="3938" y="2458"/>
                    <a:pt x="4127" y="2080"/>
                    <a:pt x="4127" y="1639"/>
                  </a:cubicBezTo>
                  <a:cubicBezTo>
                    <a:pt x="4127" y="725"/>
                    <a:pt x="3403" y="0"/>
                    <a:pt x="24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6" name="Google Shape;1114;g30332b4311d_0_5320">
              <a:extLst>
                <a:ext uri="{FF2B5EF4-FFF2-40B4-BE49-F238E27FC236}">
                  <a16:creationId xmlns:a16="http://schemas.microsoft.com/office/drawing/2014/main" id="{40DA2A8D-3E93-83EE-CE73-A6C89DE50995}"/>
                </a:ext>
              </a:extLst>
            </p:cNvPr>
            <p:cNvSpPr/>
            <p:nvPr/>
          </p:nvSpPr>
          <p:spPr>
            <a:xfrm>
              <a:off x="-59092025" y="2296300"/>
              <a:ext cx="317425" cy="316650"/>
            </a:xfrm>
            <a:custGeom>
              <a:avLst/>
              <a:gdLst/>
              <a:ahLst/>
              <a:cxnLst/>
              <a:rect l="l" t="t" r="r" b="b"/>
              <a:pathLst>
                <a:path w="12697" h="12666" extrusionOk="0">
                  <a:moveTo>
                    <a:pt x="1261" y="820"/>
                  </a:moveTo>
                  <a:cubicBezTo>
                    <a:pt x="1513" y="820"/>
                    <a:pt x="1702" y="1009"/>
                    <a:pt x="1702" y="1198"/>
                  </a:cubicBezTo>
                  <a:cubicBezTo>
                    <a:pt x="1670" y="1450"/>
                    <a:pt x="1513" y="1639"/>
                    <a:pt x="1261" y="1639"/>
                  </a:cubicBezTo>
                  <a:cubicBezTo>
                    <a:pt x="1040" y="1639"/>
                    <a:pt x="883" y="1450"/>
                    <a:pt x="883" y="1198"/>
                  </a:cubicBezTo>
                  <a:cubicBezTo>
                    <a:pt x="883" y="977"/>
                    <a:pt x="1072" y="820"/>
                    <a:pt x="1261" y="820"/>
                  </a:cubicBezTo>
                  <a:close/>
                  <a:moveTo>
                    <a:pt x="11468" y="820"/>
                  </a:moveTo>
                  <a:cubicBezTo>
                    <a:pt x="11720" y="820"/>
                    <a:pt x="11878" y="1009"/>
                    <a:pt x="11878" y="1198"/>
                  </a:cubicBezTo>
                  <a:cubicBezTo>
                    <a:pt x="11878" y="1450"/>
                    <a:pt x="11657" y="1639"/>
                    <a:pt x="11468" y="1639"/>
                  </a:cubicBezTo>
                  <a:cubicBezTo>
                    <a:pt x="11248" y="1639"/>
                    <a:pt x="11027" y="1450"/>
                    <a:pt x="11027" y="1198"/>
                  </a:cubicBezTo>
                  <a:cubicBezTo>
                    <a:pt x="11027" y="1009"/>
                    <a:pt x="11248" y="820"/>
                    <a:pt x="11468" y="820"/>
                  </a:cubicBezTo>
                  <a:close/>
                  <a:moveTo>
                    <a:pt x="6396" y="2616"/>
                  </a:moveTo>
                  <a:cubicBezTo>
                    <a:pt x="7341" y="2616"/>
                    <a:pt x="8286" y="2994"/>
                    <a:pt x="9042" y="3718"/>
                  </a:cubicBezTo>
                  <a:cubicBezTo>
                    <a:pt x="10492" y="5136"/>
                    <a:pt x="10492" y="7499"/>
                    <a:pt x="9042" y="8917"/>
                  </a:cubicBezTo>
                  <a:cubicBezTo>
                    <a:pt x="8318" y="9641"/>
                    <a:pt x="7373" y="10019"/>
                    <a:pt x="6396" y="10019"/>
                  </a:cubicBezTo>
                  <a:cubicBezTo>
                    <a:pt x="4348" y="10019"/>
                    <a:pt x="2647" y="8381"/>
                    <a:pt x="2647" y="6333"/>
                  </a:cubicBezTo>
                  <a:cubicBezTo>
                    <a:pt x="2647" y="4222"/>
                    <a:pt x="4348" y="2616"/>
                    <a:pt x="6396" y="2616"/>
                  </a:cubicBezTo>
                  <a:close/>
                  <a:moveTo>
                    <a:pt x="1261" y="10965"/>
                  </a:moveTo>
                  <a:cubicBezTo>
                    <a:pt x="1513" y="10965"/>
                    <a:pt x="1702" y="11185"/>
                    <a:pt x="1702" y="11406"/>
                  </a:cubicBezTo>
                  <a:cubicBezTo>
                    <a:pt x="1670" y="11658"/>
                    <a:pt x="1513" y="11847"/>
                    <a:pt x="1261" y="11847"/>
                  </a:cubicBezTo>
                  <a:cubicBezTo>
                    <a:pt x="1040" y="11847"/>
                    <a:pt x="883" y="11658"/>
                    <a:pt x="883" y="11406"/>
                  </a:cubicBezTo>
                  <a:cubicBezTo>
                    <a:pt x="883" y="11185"/>
                    <a:pt x="1072" y="10965"/>
                    <a:pt x="1261" y="10965"/>
                  </a:cubicBezTo>
                  <a:close/>
                  <a:moveTo>
                    <a:pt x="11468" y="11028"/>
                  </a:moveTo>
                  <a:cubicBezTo>
                    <a:pt x="11720" y="11028"/>
                    <a:pt x="11878" y="11217"/>
                    <a:pt x="11878" y="11437"/>
                  </a:cubicBezTo>
                  <a:cubicBezTo>
                    <a:pt x="11878" y="11689"/>
                    <a:pt x="11657" y="11878"/>
                    <a:pt x="11468" y="11878"/>
                  </a:cubicBezTo>
                  <a:cubicBezTo>
                    <a:pt x="11248" y="11878"/>
                    <a:pt x="11027" y="11689"/>
                    <a:pt x="11027" y="11437"/>
                  </a:cubicBezTo>
                  <a:cubicBezTo>
                    <a:pt x="11027" y="11217"/>
                    <a:pt x="11248" y="11028"/>
                    <a:pt x="11468" y="11028"/>
                  </a:cubicBezTo>
                  <a:close/>
                  <a:moveTo>
                    <a:pt x="1229" y="1"/>
                  </a:moveTo>
                  <a:cubicBezTo>
                    <a:pt x="567" y="1"/>
                    <a:pt x="0" y="536"/>
                    <a:pt x="0" y="1198"/>
                  </a:cubicBezTo>
                  <a:cubicBezTo>
                    <a:pt x="0" y="1891"/>
                    <a:pt x="567" y="2458"/>
                    <a:pt x="1229" y="2458"/>
                  </a:cubicBezTo>
                  <a:cubicBezTo>
                    <a:pt x="1418" y="2458"/>
                    <a:pt x="1576" y="2427"/>
                    <a:pt x="1796" y="2364"/>
                  </a:cubicBezTo>
                  <a:lnTo>
                    <a:pt x="2836" y="3403"/>
                  </a:lnTo>
                  <a:cubicBezTo>
                    <a:pt x="2174" y="4222"/>
                    <a:pt x="1828" y="5231"/>
                    <a:pt x="1828" y="6302"/>
                  </a:cubicBezTo>
                  <a:cubicBezTo>
                    <a:pt x="1828" y="7341"/>
                    <a:pt x="2174" y="8381"/>
                    <a:pt x="2899" y="9200"/>
                  </a:cubicBezTo>
                  <a:lnTo>
                    <a:pt x="1796" y="10303"/>
                  </a:lnTo>
                  <a:cubicBezTo>
                    <a:pt x="1639" y="10240"/>
                    <a:pt x="1418" y="10177"/>
                    <a:pt x="1229" y="10177"/>
                  </a:cubicBezTo>
                  <a:cubicBezTo>
                    <a:pt x="567" y="10177"/>
                    <a:pt x="0" y="10744"/>
                    <a:pt x="0" y="11437"/>
                  </a:cubicBezTo>
                  <a:cubicBezTo>
                    <a:pt x="0" y="12130"/>
                    <a:pt x="567" y="12666"/>
                    <a:pt x="1229" y="12666"/>
                  </a:cubicBezTo>
                  <a:cubicBezTo>
                    <a:pt x="1891" y="12666"/>
                    <a:pt x="2489" y="12130"/>
                    <a:pt x="2489" y="11437"/>
                  </a:cubicBezTo>
                  <a:cubicBezTo>
                    <a:pt x="2489" y="11248"/>
                    <a:pt x="2458" y="11091"/>
                    <a:pt x="2363" y="10901"/>
                  </a:cubicBezTo>
                  <a:lnTo>
                    <a:pt x="3466" y="9799"/>
                  </a:lnTo>
                  <a:cubicBezTo>
                    <a:pt x="4317" y="10460"/>
                    <a:pt x="5325" y="10838"/>
                    <a:pt x="6396" y="10838"/>
                  </a:cubicBezTo>
                  <a:cubicBezTo>
                    <a:pt x="7467" y="10838"/>
                    <a:pt x="8475" y="10492"/>
                    <a:pt x="9263" y="9830"/>
                  </a:cubicBezTo>
                  <a:lnTo>
                    <a:pt x="10334" y="10901"/>
                  </a:lnTo>
                  <a:cubicBezTo>
                    <a:pt x="10240" y="11059"/>
                    <a:pt x="10208" y="11248"/>
                    <a:pt x="10208" y="11437"/>
                  </a:cubicBezTo>
                  <a:cubicBezTo>
                    <a:pt x="10208" y="12099"/>
                    <a:pt x="10775" y="12666"/>
                    <a:pt x="11468" y="12666"/>
                  </a:cubicBezTo>
                  <a:cubicBezTo>
                    <a:pt x="12130" y="12666"/>
                    <a:pt x="12697" y="12099"/>
                    <a:pt x="12697" y="11437"/>
                  </a:cubicBezTo>
                  <a:cubicBezTo>
                    <a:pt x="12697" y="10775"/>
                    <a:pt x="12130" y="10177"/>
                    <a:pt x="11468" y="10177"/>
                  </a:cubicBezTo>
                  <a:cubicBezTo>
                    <a:pt x="11279" y="10177"/>
                    <a:pt x="11122" y="10208"/>
                    <a:pt x="10933" y="10303"/>
                  </a:cubicBezTo>
                  <a:lnTo>
                    <a:pt x="9861" y="9232"/>
                  </a:lnTo>
                  <a:cubicBezTo>
                    <a:pt x="11279" y="7562"/>
                    <a:pt x="11279" y="5073"/>
                    <a:pt x="9861" y="3403"/>
                  </a:cubicBezTo>
                  <a:lnTo>
                    <a:pt x="10933" y="2364"/>
                  </a:lnTo>
                  <a:cubicBezTo>
                    <a:pt x="11122" y="2427"/>
                    <a:pt x="11279" y="2458"/>
                    <a:pt x="11468" y="2458"/>
                  </a:cubicBezTo>
                  <a:cubicBezTo>
                    <a:pt x="12130" y="2458"/>
                    <a:pt x="12697" y="1923"/>
                    <a:pt x="12697" y="1198"/>
                  </a:cubicBezTo>
                  <a:cubicBezTo>
                    <a:pt x="12697" y="536"/>
                    <a:pt x="12130" y="1"/>
                    <a:pt x="11468" y="1"/>
                  </a:cubicBezTo>
                  <a:cubicBezTo>
                    <a:pt x="10807" y="1"/>
                    <a:pt x="10208" y="536"/>
                    <a:pt x="10208" y="1198"/>
                  </a:cubicBezTo>
                  <a:cubicBezTo>
                    <a:pt x="10208" y="1419"/>
                    <a:pt x="10240" y="1576"/>
                    <a:pt x="10334" y="1765"/>
                  </a:cubicBezTo>
                  <a:lnTo>
                    <a:pt x="9263" y="2836"/>
                  </a:lnTo>
                  <a:cubicBezTo>
                    <a:pt x="8412" y="2127"/>
                    <a:pt x="7373" y="1773"/>
                    <a:pt x="6337" y="1773"/>
                  </a:cubicBezTo>
                  <a:cubicBezTo>
                    <a:pt x="5301" y="1773"/>
                    <a:pt x="4269" y="2127"/>
                    <a:pt x="3434" y="2836"/>
                  </a:cubicBezTo>
                  <a:lnTo>
                    <a:pt x="2363" y="1765"/>
                  </a:lnTo>
                  <a:cubicBezTo>
                    <a:pt x="2458" y="1608"/>
                    <a:pt x="2489" y="1419"/>
                    <a:pt x="2489" y="1198"/>
                  </a:cubicBezTo>
                  <a:cubicBezTo>
                    <a:pt x="2489" y="536"/>
                    <a:pt x="1954" y="1"/>
                    <a:pt x="12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nvGrpSpPr>
          <p:cNvPr id="17" name="Google Shape;1056;g30332b4311d_0_5320">
            <a:extLst>
              <a:ext uri="{FF2B5EF4-FFF2-40B4-BE49-F238E27FC236}">
                <a16:creationId xmlns:a16="http://schemas.microsoft.com/office/drawing/2014/main" id="{EA67B2CB-CBBB-6608-9604-3AEDDA6CF987}"/>
              </a:ext>
            </a:extLst>
          </p:cNvPr>
          <p:cNvGrpSpPr/>
          <p:nvPr/>
        </p:nvGrpSpPr>
        <p:grpSpPr>
          <a:xfrm>
            <a:off x="6112459" y="3397384"/>
            <a:ext cx="348876" cy="348702"/>
            <a:chOff x="6479471" y="2079002"/>
            <a:chExt cx="348879" cy="348706"/>
          </a:xfrm>
        </p:grpSpPr>
        <p:sp>
          <p:nvSpPr>
            <p:cNvPr id="18" name="Google Shape;1057;g30332b4311d_0_5320">
              <a:extLst>
                <a:ext uri="{FF2B5EF4-FFF2-40B4-BE49-F238E27FC236}">
                  <a16:creationId xmlns:a16="http://schemas.microsoft.com/office/drawing/2014/main" id="{B8C9B097-EB6D-063F-3444-6CFDBB824BE3}"/>
                </a:ext>
              </a:extLst>
            </p:cNvPr>
            <p:cNvSpPr/>
            <p:nvPr/>
          </p:nvSpPr>
          <p:spPr>
            <a:xfrm>
              <a:off x="6479471" y="2200291"/>
              <a:ext cx="38170" cy="22566"/>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89"/>
                    <a:pt x="1166" y="0"/>
                    <a:pt x="9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19" name="Google Shape;1058;g30332b4311d_0_5320">
              <a:extLst>
                <a:ext uri="{FF2B5EF4-FFF2-40B4-BE49-F238E27FC236}">
                  <a16:creationId xmlns:a16="http://schemas.microsoft.com/office/drawing/2014/main" id="{71A34480-F24C-B8D5-9CEF-3C2ED9466C26}"/>
                </a:ext>
              </a:extLst>
            </p:cNvPr>
            <p:cNvGrpSpPr/>
            <p:nvPr/>
          </p:nvGrpSpPr>
          <p:grpSpPr>
            <a:xfrm>
              <a:off x="6520539" y="2079002"/>
              <a:ext cx="307811" cy="348706"/>
              <a:chOff x="-60218325" y="2304850"/>
              <a:chExt cx="279625" cy="316775"/>
            </a:xfrm>
          </p:grpSpPr>
          <p:sp>
            <p:nvSpPr>
              <p:cNvPr id="20" name="Google Shape;1059;g30332b4311d_0_5320">
                <a:extLst>
                  <a:ext uri="{FF2B5EF4-FFF2-40B4-BE49-F238E27FC236}">
                    <a16:creationId xmlns:a16="http://schemas.microsoft.com/office/drawing/2014/main" id="{2745C5B5-D908-1671-1AA2-C24EDBCF994A}"/>
                  </a:ext>
                </a:extLst>
              </p:cNvPr>
              <p:cNvSpPr/>
              <p:nvPr/>
            </p:nvSpPr>
            <p:spPr>
              <a:xfrm>
                <a:off x="-60218325" y="2304850"/>
                <a:ext cx="235525" cy="316775"/>
              </a:xfrm>
              <a:custGeom>
                <a:avLst/>
                <a:gdLst/>
                <a:ahLst/>
                <a:cxnLst/>
                <a:rect l="l" t="t" r="r" b="b"/>
                <a:pathLst>
                  <a:path w="9421" h="12671" extrusionOk="0">
                    <a:moveTo>
                      <a:pt x="4884" y="825"/>
                    </a:moveTo>
                    <a:cubicBezTo>
                      <a:pt x="6994" y="825"/>
                      <a:pt x="8633" y="2463"/>
                      <a:pt x="8633" y="4542"/>
                    </a:cubicBezTo>
                    <a:cubicBezTo>
                      <a:pt x="8570" y="6023"/>
                      <a:pt x="7688" y="7378"/>
                      <a:pt x="6364" y="7945"/>
                    </a:cubicBezTo>
                    <a:cubicBezTo>
                      <a:pt x="6207" y="8039"/>
                      <a:pt x="6112" y="8165"/>
                      <a:pt x="6112" y="8354"/>
                    </a:cubicBezTo>
                    <a:lnTo>
                      <a:pt x="6112" y="8543"/>
                    </a:lnTo>
                    <a:lnTo>
                      <a:pt x="3623" y="8543"/>
                    </a:lnTo>
                    <a:lnTo>
                      <a:pt x="3623" y="8354"/>
                    </a:lnTo>
                    <a:cubicBezTo>
                      <a:pt x="3623" y="8197"/>
                      <a:pt x="3560" y="8039"/>
                      <a:pt x="3403" y="7945"/>
                    </a:cubicBezTo>
                    <a:cubicBezTo>
                      <a:pt x="1828" y="7251"/>
                      <a:pt x="914" y="5582"/>
                      <a:pt x="1229" y="3880"/>
                    </a:cubicBezTo>
                    <a:cubicBezTo>
                      <a:pt x="1481" y="2431"/>
                      <a:pt x="2647" y="1203"/>
                      <a:pt x="4096" y="888"/>
                    </a:cubicBezTo>
                    <a:cubicBezTo>
                      <a:pt x="4379" y="856"/>
                      <a:pt x="4663" y="825"/>
                      <a:pt x="4884" y="825"/>
                    </a:cubicBezTo>
                    <a:close/>
                    <a:moveTo>
                      <a:pt x="6081" y="9362"/>
                    </a:moveTo>
                    <a:lnTo>
                      <a:pt x="6081" y="10213"/>
                    </a:lnTo>
                    <a:lnTo>
                      <a:pt x="3592" y="10213"/>
                    </a:lnTo>
                    <a:lnTo>
                      <a:pt x="3592" y="9362"/>
                    </a:lnTo>
                    <a:close/>
                    <a:moveTo>
                      <a:pt x="5986" y="11032"/>
                    </a:moveTo>
                    <a:cubicBezTo>
                      <a:pt x="5829" y="11505"/>
                      <a:pt x="5419" y="11851"/>
                      <a:pt x="4852" y="11851"/>
                    </a:cubicBezTo>
                    <a:cubicBezTo>
                      <a:pt x="4316" y="11851"/>
                      <a:pt x="3875" y="11505"/>
                      <a:pt x="3686" y="11032"/>
                    </a:cubicBezTo>
                    <a:close/>
                    <a:moveTo>
                      <a:pt x="4842" y="0"/>
                    </a:moveTo>
                    <a:cubicBezTo>
                      <a:pt x="4526" y="0"/>
                      <a:pt x="4202" y="32"/>
                      <a:pt x="3875" y="100"/>
                    </a:cubicBezTo>
                    <a:cubicBezTo>
                      <a:pt x="2111" y="509"/>
                      <a:pt x="693" y="1959"/>
                      <a:pt x="378" y="3723"/>
                    </a:cubicBezTo>
                    <a:cubicBezTo>
                      <a:pt x="0" y="5834"/>
                      <a:pt x="1071" y="7724"/>
                      <a:pt x="2773" y="8575"/>
                    </a:cubicBezTo>
                    <a:lnTo>
                      <a:pt x="2773" y="10591"/>
                    </a:lnTo>
                    <a:cubicBezTo>
                      <a:pt x="2773" y="11725"/>
                      <a:pt x="3718" y="12670"/>
                      <a:pt x="4852" y="12670"/>
                    </a:cubicBezTo>
                    <a:cubicBezTo>
                      <a:pt x="5986" y="12670"/>
                      <a:pt x="6963" y="11725"/>
                      <a:pt x="6963" y="10591"/>
                    </a:cubicBezTo>
                    <a:lnTo>
                      <a:pt x="6963" y="8575"/>
                    </a:lnTo>
                    <a:cubicBezTo>
                      <a:pt x="8444" y="7787"/>
                      <a:pt x="9420" y="6243"/>
                      <a:pt x="9420" y="4511"/>
                    </a:cubicBezTo>
                    <a:cubicBezTo>
                      <a:pt x="9392" y="1995"/>
                      <a:pt x="7331" y="0"/>
                      <a:pt x="4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1" name="Google Shape;1060;g30332b4311d_0_5320">
                <a:extLst>
                  <a:ext uri="{FF2B5EF4-FFF2-40B4-BE49-F238E27FC236}">
                    <a16:creationId xmlns:a16="http://schemas.microsoft.com/office/drawing/2014/main" id="{2E3BCF50-9890-0975-2B26-E64C449C4FCC}"/>
                  </a:ext>
                </a:extLst>
              </p:cNvPr>
              <p:cNvSpPr/>
              <p:nvPr/>
            </p:nvSpPr>
            <p:spPr>
              <a:xfrm>
                <a:off x="-60127750" y="2347500"/>
                <a:ext cx="62250" cy="145750"/>
              </a:xfrm>
              <a:custGeom>
                <a:avLst/>
                <a:gdLst/>
                <a:ahLst/>
                <a:cxnLst/>
                <a:rect l="l" t="t" r="r" b="b"/>
                <a:pathLst>
                  <a:path w="2490" h="5830" extrusionOk="0">
                    <a:moveTo>
                      <a:pt x="1229" y="1"/>
                    </a:moveTo>
                    <a:cubicBezTo>
                      <a:pt x="1009" y="1"/>
                      <a:pt x="851" y="190"/>
                      <a:pt x="851" y="379"/>
                    </a:cubicBezTo>
                    <a:lnTo>
                      <a:pt x="851" y="662"/>
                    </a:lnTo>
                    <a:cubicBezTo>
                      <a:pt x="378" y="820"/>
                      <a:pt x="0" y="1292"/>
                      <a:pt x="0" y="1828"/>
                    </a:cubicBezTo>
                    <a:cubicBezTo>
                      <a:pt x="0" y="2521"/>
                      <a:pt x="567" y="2899"/>
                      <a:pt x="1009" y="3214"/>
                    </a:cubicBezTo>
                    <a:cubicBezTo>
                      <a:pt x="1324" y="3466"/>
                      <a:pt x="1670" y="3687"/>
                      <a:pt x="1670" y="3939"/>
                    </a:cubicBezTo>
                    <a:cubicBezTo>
                      <a:pt x="1670" y="4159"/>
                      <a:pt x="1481" y="4348"/>
                      <a:pt x="1229" y="4348"/>
                    </a:cubicBezTo>
                    <a:cubicBezTo>
                      <a:pt x="1009" y="4348"/>
                      <a:pt x="851" y="4159"/>
                      <a:pt x="851" y="3939"/>
                    </a:cubicBezTo>
                    <a:cubicBezTo>
                      <a:pt x="851" y="3687"/>
                      <a:pt x="630" y="3498"/>
                      <a:pt x="441" y="3498"/>
                    </a:cubicBezTo>
                    <a:cubicBezTo>
                      <a:pt x="221" y="3498"/>
                      <a:pt x="0" y="3687"/>
                      <a:pt x="0" y="3939"/>
                    </a:cubicBezTo>
                    <a:cubicBezTo>
                      <a:pt x="0" y="4474"/>
                      <a:pt x="378" y="4915"/>
                      <a:pt x="851" y="5104"/>
                    </a:cubicBezTo>
                    <a:lnTo>
                      <a:pt x="851" y="5388"/>
                    </a:lnTo>
                    <a:cubicBezTo>
                      <a:pt x="851" y="5608"/>
                      <a:pt x="1040" y="5829"/>
                      <a:pt x="1229" y="5829"/>
                    </a:cubicBezTo>
                    <a:cubicBezTo>
                      <a:pt x="1481" y="5829"/>
                      <a:pt x="1670" y="5608"/>
                      <a:pt x="1670" y="5388"/>
                    </a:cubicBezTo>
                    <a:lnTo>
                      <a:pt x="1670" y="5104"/>
                    </a:lnTo>
                    <a:cubicBezTo>
                      <a:pt x="2143" y="4947"/>
                      <a:pt x="2489" y="4474"/>
                      <a:pt x="2489" y="3939"/>
                    </a:cubicBezTo>
                    <a:cubicBezTo>
                      <a:pt x="2489" y="3246"/>
                      <a:pt x="1954" y="2868"/>
                      <a:pt x="1513" y="2553"/>
                    </a:cubicBezTo>
                    <a:cubicBezTo>
                      <a:pt x="1198" y="2300"/>
                      <a:pt x="851" y="2080"/>
                      <a:pt x="851" y="1828"/>
                    </a:cubicBezTo>
                    <a:cubicBezTo>
                      <a:pt x="788" y="1607"/>
                      <a:pt x="1009" y="1418"/>
                      <a:pt x="1229" y="1418"/>
                    </a:cubicBezTo>
                    <a:cubicBezTo>
                      <a:pt x="1481" y="1418"/>
                      <a:pt x="1670" y="1607"/>
                      <a:pt x="1670" y="1828"/>
                    </a:cubicBezTo>
                    <a:cubicBezTo>
                      <a:pt x="1670" y="2080"/>
                      <a:pt x="1859" y="2269"/>
                      <a:pt x="2048" y="2269"/>
                    </a:cubicBezTo>
                    <a:cubicBezTo>
                      <a:pt x="2300" y="2269"/>
                      <a:pt x="2489" y="2080"/>
                      <a:pt x="2489" y="1828"/>
                    </a:cubicBezTo>
                    <a:cubicBezTo>
                      <a:pt x="2489" y="1292"/>
                      <a:pt x="2143" y="851"/>
                      <a:pt x="1670" y="662"/>
                    </a:cubicBezTo>
                    <a:lnTo>
                      <a:pt x="1670" y="379"/>
                    </a:lnTo>
                    <a:cubicBezTo>
                      <a:pt x="1670" y="158"/>
                      <a:pt x="1481" y="1"/>
                      <a:pt x="12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2" name="Google Shape;1061;g30332b4311d_0_5320">
                <a:extLst>
                  <a:ext uri="{FF2B5EF4-FFF2-40B4-BE49-F238E27FC236}">
                    <a16:creationId xmlns:a16="http://schemas.microsoft.com/office/drawing/2014/main" id="{FBF4F471-4D05-3804-9092-B0E6E1C9DD6C}"/>
                  </a:ext>
                </a:extLst>
              </p:cNvPr>
              <p:cNvSpPr/>
              <p:nvPr/>
            </p:nvSpPr>
            <p:spPr>
              <a:xfrm>
                <a:off x="-60212825" y="2510750"/>
                <a:ext cx="32325" cy="30325"/>
              </a:xfrm>
              <a:custGeom>
                <a:avLst/>
                <a:gdLst/>
                <a:ahLst/>
                <a:cxnLst/>
                <a:rect l="l" t="t" r="r" b="b"/>
                <a:pathLst>
                  <a:path w="1293" h="1213" extrusionOk="0">
                    <a:moveTo>
                      <a:pt x="836" y="0"/>
                    </a:moveTo>
                    <a:cubicBezTo>
                      <a:pt x="725" y="0"/>
                      <a:pt x="615" y="39"/>
                      <a:pt x="536" y="118"/>
                    </a:cubicBezTo>
                    <a:lnTo>
                      <a:pt x="158" y="496"/>
                    </a:lnTo>
                    <a:cubicBezTo>
                      <a:pt x="1" y="654"/>
                      <a:pt x="1" y="906"/>
                      <a:pt x="158" y="1095"/>
                    </a:cubicBezTo>
                    <a:cubicBezTo>
                      <a:pt x="237" y="1174"/>
                      <a:pt x="340" y="1213"/>
                      <a:pt x="442" y="1213"/>
                    </a:cubicBezTo>
                    <a:cubicBezTo>
                      <a:pt x="544" y="1213"/>
                      <a:pt x="647" y="1174"/>
                      <a:pt x="725" y="1095"/>
                    </a:cubicBezTo>
                    <a:lnTo>
                      <a:pt x="1135" y="717"/>
                    </a:lnTo>
                    <a:cubicBezTo>
                      <a:pt x="1293" y="559"/>
                      <a:pt x="1293" y="276"/>
                      <a:pt x="1135" y="118"/>
                    </a:cubicBezTo>
                    <a:cubicBezTo>
                      <a:pt x="1056" y="39"/>
                      <a:pt x="946" y="0"/>
                      <a:pt x="8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3" name="Google Shape;1062;g30332b4311d_0_5320">
                <a:extLst>
                  <a:ext uri="{FF2B5EF4-FFF2-40B4-BE49-F238E27FC236}">
                    <a16:creationId xmlns:a16="http://schemas.microsoft.com/office/drawing/2014/main" id="{8DE9BECA-8F10-5336-E5EB-FD01C0AB332B}"/>
                  </a:ext>
                </a:extLst>
              </p:cNvPr>
              <p:cNvSpPr/>
              <p:nvPr/>
            </p:nvSpPr>
            <p:spPr>
              <a:xfrm>
                <a:off x="-60012750" y="2310675"/>
                <a:ext cx="32300" cy="30350"/>
              </a:xfrm>
              <a:custGeom>
                <a:avLst/>
                <a:gdLst/>
                <a:ahLst/>
                <a:cxnLst/>
                <a:rect l="l" t="t" r="r" b="b"/>
                <a:pathLst>
                  <a:path w="1292" h="1214" extrusionOk="0">
                    <a:moveTo>
                      <a:pt x="835" y="1"/>
                    </a:moveTo>
                    <a:cubicBezTo>
                      <a:pt x="725" y="1"/>
                      <a:pt x="614" y="40"/>
                      <a:pt x="536" y="119"/>
                    </a:cubicBezTo>
                    <a:lnTo>
                      <a:pt x="126" y="528"/>
                    </a:lnTo>
                    <a:cubicBezTo>
                      <a:pt x="0" y="686"/>
                      <a:pt x="0" y="938"/>
                      <a:pt x="126" y="1096"/>
                    </a:cubicBezTo>
                    <a:cubicBezTo>
                      <a:pt x="205" y="1174"/>
                      <a:pt x="315" y="1214"/>
                      <a:pt x="425" y="1214"/>
                    </a:cubicBezTo>
                    <a:cubicBezTo>
                      <a:pt x="536" y="1214"/>
                      <a:pt x="646" y="1174"/>
                      <a:pt x="725" y="1096"/>
                    </a:cubicBezTo>
                    <a:lnTo>
                      <a:pt x="1134" y="718"/>
                    </a:lnTo>
                    <a:cubicBezTo>
                      <a:pt x="1292" y="560"/>
                      <a:pt x="1292" y="276"/>
                      <a:pt x="1134" y="119"/>
                    </a:cubicBezTo>
                    <a:cubicBezTo>
                      <a:pt x="1056" y="40"/>
                      <a:pt x="945" y="1"/>
                      <a:pt x="8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4" name="Google Shape;1063;g30332b4311d_0_5320">
                <a:extLst>
                  <a:ext uri="{FF2B5EF4-FFF2-40B4-BE49-F238E27FC236}">
                    <a16:creationId xmlns:a16="http://schemas.microsoft.com/office/drawing/2014/main" id="{B228105F-C86B-068D-AD37-A33CE22624F6}"/>
                  </a:ext>
                </a:extLst>
              </p:cNvPr>
              <p:cNvSpPr/>
              <p:nvPr/>
            </p:nvSpPr>
            <p:spPr>
              <a:xfrm>
                <a:off x="-60012750" y="2510750"/>
                <a:ext cx="32300" cy="30325"/>
              </a:xfrm>
              <a:custGeom>
                <a:avLst/>
                <a:gdLst/>
                <a:ahLst/>
                <a:cxnLst/>
                <a:rect l="l" t="t" r="r" b="b"/>
                <a:pathLst>
                  <a:path w="1292" h="1213" extrusionOk="0">
                    <a:moveTo>
                      <a:pt x="425" y="0"/>
                    </a:moveTo>
                    <a:cubicBezTo>
                      <a:pt x="315" y="0"/>
                      <a:pt x="205" y="39"/>
                      <a:pt x="126" y="118"/>
                    </a:cubicBezTo>
                    <a:cubicBezTo>
                      <a:pt x="0" y="276"/>
                      <a:pt x="0" y="559"/>
                      <a:pt x="126" y="717"/>
                    </a:cubicBezTo>
                    <a:lnTo>
                      <a:pt x="536" y="1095"/>
                    </a:lnTo>
                    <a:cubicBezTo>
                      <a:pt x="614" y="1174"/>
                      <a:pt x="725" y="1213"/>
                      <a:pt x="835" y="1213"/>
                    </a:cubicBezTo>
                    <a:cubicBezTo>
                      <a:pt x="945" y="1213"/>
                      <a:pt x="1056" y="1174"/>
                      <a:pt x="1134" y="1095"/>
                    </a:cubicBezTo>
                    <a:cubicBezTo>
                      <a:pt x="1292" y="937"/>
                      <a:pt x="1292" y="654"/>
                      <a:pt x="1134" y="496"/>
                    </a:cubicBezTo>
                    <a:lnTo>
                      <a:pt x="725" y="118"/>
                    </a:lnTo>
                    <a:cubicBezTo>
                      <a:pt x="646" y="39"/>
                      <a:pt x="536" y="0"/>
                      <a:pt x="4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5" name="Google Shape;1064;g30332b4311d_0_5320">
                <a:extLst>
                  <a:ext uri="{FF2B5EF4-FFF2-40B4-BE49-F238E27FC236}">
                    <a16:creationId xmlns:a16="http://schemas.microsoft.com/office/drawing/2014/main" id="{6DC07AE9-93B6-B3D1-A463-ED93AD3E0519}"/>
                  </a:ext>
                </a:extLst>
              </p:cNvPr>
              <p:cNvSpPr/>
              <p:nvPr/>
            </p:nvSpPr>
            <p:spPr>
              <a:xfrm>
                <a:off x="-60212825" y="2310675"/>
                <a:ext cx="32325" cy="30350"/>
              </a:xfrm>
              <a:custGeom>
                <a:avLst/>
                <a:gdLst/>
                <a:ahLst/>
                <a:cxnLst/>
                <a:rect l="l" t="t" r="r" b="b"/>
                <a:pathLst>
                  <a:path w="1293" h="1214" extrusionOk="0">
                    <a:moveTo>
                      <a:pt x="442" y="1"/>
                    </a:moveTo>
                    <a:cubicBezTo>
                      <a:pt x="340" y="1"/>
                      <a:pt x="237" y="40"/>
                      <a:pt x="158" y="119"/>
                    </a:cubicBezTo>
                    <a:cubicBezTo>
                      <a:pt x="1" y="276"/>
                      <a:pt x="1" y="560"/>
                      <a:pt x="158" y="718"/>
                    </a:cubicBezTo>
                    <a:lnTo>
                      <a:pt x="536" y="1096"/>
                    </a:lnTo>
                    <a:cubicBezTo>
                      <a:pt x="615" y="1174"/>
                      <a:pt x="725" y="1214"/>
                      <a:pt x="836" y="1214"/>
                    </a:cubicBezTo>
                    <a:cubicBezTo>
                      <a:pt x="946" y="1214"/>
                      <a:pt x="1056" y="1174"/>
                      <a:pt x="1135" y="1096"/>
                    </a:cubicBezTo>
                    <a:cubicBezTo>
                      <a:pt x="1293" y="938"/>
                      <a:pt x="1293" y="686"/>
                      <a:pt x="1135" y="528"/>
                    </a:cubicBezTo>
                    <a:lnTo>
                      <a:pt x="725" y="119"/>
                    </a:lnTo>
                    <a:cubicBezTo>
                      <a:pt x="647" y="40"/>
                      <a:pt x="544" y="1"/>
                      <a:pt x="4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6" name="Google Shape;1065;g30332b4311d_0_5320">
                <a:extLst>
                  <a:ext uri="{FF2B5EF4-FFF2-40B4-BE49-F238E27FC236}">
                    <a16:creationId xmlns:a16="http://schemas.microsoft.com/office/drawing/2014/main" id="{D49380BC-CF4A-740A-3A1D-956AA4280B6A}"/>
                  </a:ext>
                </a:extLst>
              </p:cNvPr>
              <p:cNvSpPr/>
              <p:nvPr/>
            </p:nvSpPr>
            <p:spPr>
              <a:xfrm>
                <a:off x="-59974175" y="2415250"/>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89"/>
                      <a:pt x="1230" y="0"/>
                      <a:pt x="10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grpSp>
        <p:nvGrpSpPr>
          <p:cNvPr id="27" name="Google Shape;579;g30332b4311d_0_4885">
            <a:extLst>
              <a:ext uri="{FF2B5EF4-FFF2-40B4-BE49-F238E27FC236}">
                <a16:creationId xmlns:a16="http://schemas.microsoft.com/office/drawing/2014/main" id="{5FBC0BCC-68A4-FCAB-8C8E-6C8FD46AF38D}"/>
              </a:ext>
            </a:extLst>
          </p:cNvPr>
          <p:cNvGrpSpPr/>
          <p:nvPr/>
        </p:nvGrpSpPr>
        <p:grpSpPr>
          <a:xfrm>
            <a:off x="8183519" y="3405007"/>
            <a:ext cx="250724" cy="330465"/>
            <a:chOff x="-4178875" y="2405775"/>
            <a:chExt cx="222925" cy="293825"/>
          </a:xfrm>
        </p:grpSpPr>
        <p:sp>
          <p:nvSpPr>
            <p:cNvPr id="28" name="Google Shape;580;g30332b4311d_0_4885">
              <a:extLst>
                <a:ext uri="{FF2B5EF4-FFF2-40B4-BE49-F238E27FC236}">
                  <a16:creationId xmlns:a16="http://schemas.microsoft.com/office/drawing/2014/main" id="{490E423B-1D3F-95DE-8519-C414E16DF38A}"/>
                </a:ext>
              </a:extLst>
            </p:cNvPr>
            <p:cNvSpPr/>
            <p:nvPr/>
          </p:nvSpPr>
          <p:spPr>
            <a:xfrm>
              <a:off x="-4178875" y="2405775"/>
              <a:ext cx="222925" cy="293825"/>
            </a:xfrm>
            <a:custGeom>
              <a:avLst/>
              <a:gdLst/>
              <a:ahLst/>
              <a:cxnLst/>
              <a:rect l="l" t="t" r="r" b="b"/>
              <a:pathLst>
                <a:path w="8917" h="11753" extrusionOk="0">
                  <a:moveTo>
                    <a:pt x="4474" y="694"/>
                  </a:moveTo>
                  <a:cubicBezTo>
                    <a:pt x="6553" y="694"/>
                    <a:pt x="8254" y="2395"/>
                    <a:pt x="8254" y="4475"/>
                  </a:cubicBezTo>
                  <a:cubicBezTo>
                    <a:pt x="8191" y="5262"/>
                    <a:pt x="7971" y="6018"/>
                    <a:pt x="7530" y="6649"/>
                  </a:cubicBezTo>
                  <a:lnTo>
                    <a:pt x="4474" y="10776"/>
                  </a:lnTo>
                  <a:lnTo>
                    <a:pt x="1418" y="6712"/>
                  </a:lnTo>
                  <a:cubicBezTo>
                    <a:pt x="945" y="6050"/>
                    <a:pt x="693" y="5294"/>
                    <a:pt x="693" y="4475"/>
                  </a:cubicBezTo>
                  <a:cubicBezTo>
                    <a:pt x="693" y="2395"/>
                    <a:pt x="2363" y="694"/>
                    <a:pt x="4474" y="694"/>
                  </a:cubicBezTo>
                  <a:close/>
                  <a:moveTo>
                    <a:pt x="4474" y="1"/>
                  </a:moveTo>
                  <a:cubicBezTo>
                    <a:pt x="2017" y="1"/>
                    <a:pt x="0" y="2017"/>
                    <a:pt x="0" y="4475"/>
                  </a:cubicBezTo>
                  <a:cubicBezTo>
                    <a:pt x="0" y="5451"/>
                    <a:pt x="315" y="6365"/>
                    <a:pt x="882" y="7153"/>
                  </a:cubicBezTo>
                  <a:lnTo>
                    <a:pt x="4190" y="11595"/>
                  </a:lnTo>
                  <a:cubicBezTo>
                    <a:pt x="4253" y="11689"/>
                    <a:pt x="4348" y="11752"/>
                    <a:pt x="4474" y="11752"/>
                  </a:cubicBezTo>
                  <a:cubicBezTo>
                    <a:pt x="4568" y="11752"/>
                    <a:pt x="4663" y="11721"/>
                    <a:pt x="4726" y="11595"/>
                  </a:cubicBezTo>
                  <a:lnTo>
                    <a:pt x="8097" y="7058"/>
                  </a:lnTo>
                  <a:cubicBezTo>
                    <a:pt x="8633" y="6333"/>
                    <a:pt x="8916" y="5420"/>
                    <a:pt x="8916" y="4506"/>
                  </a:cubicBezTo>
                  <a:cubicBezTo>
                    <a:pt x="8916" y="1986"/>
                    <a:pt x="6900" y="1"/>
                    <a:pt x="44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9" name="Google Shape;581;g30332b4311d_0_4885">
              <a:extLst>
                <a:ext uri="{FF2B5EF4-FFF2-40B4-BE49-F238E27FC236}">
                  <a16:creationId xmlns:a16="http://schemas.microsoft.com/office/drawing/2014/main" id="{BC6CDC15-2F7F-C5F1-C7EB-ECDC04D7C2E4}"/>
                </a:ext>
              </a:extLst>
            </p:cNvPr>
            <p:cNvSpPr/>
            <p:nvPr/>
          </p:nvSpPr>
          <p:spPr>
            <a:xfrm>
              <a:off x="-4093025" y="2491650"/>
              <a:ext cx="51225" cy="51200"/>
            </a:xfrm>
            <a:custGeom>
              <a:avLst/>
              <a:gdLst/>
              <a:ahLst/>
              <a:cxnLst/>
              <a:rect l="l" t="t" r="r" b="b"/>
              <a:pathLst>
                <a:path w="2049" h="2048" extrusionOk="0">
                  <a:moveTo>
                    <a:pt x="1040" y="630"/>
                  </a:moveTo>
                  <a:cubicBezTo>
                    <a:pt x="1229" y="630"/>
                    <a:pt x="1386" y="788"/>
                    <a:pt x="1386" y="1008"/>
                  </a:cubicBezTo>
                  <a:cubicBezTo>
                    <a:pt x="1386" y="1197"/>
                    <a:pt x="1197" y="1355"/>
                    <a:pt x="1040" y="1355"/>
                  </a:cubicBezTo>
                  <a:cubicBezTo>
                    <a:pt x="819" y="1355"/>
                    <a:pt x="662" y="1197"/>
                    <a:pt x="662" y="1008"/>
                  </a:cubicBezTo>
                  <a:cubicBezTo>
                    <a:pt x="662" y="788"/>
                    <a:pt x="819" y="630"/>
                    <a:pt x="1040" y="630"/>
                  </a:cubicBezTo>
                  <a:close/>
                  <a:moveTo>
                    <a:pt x="1040" y="0"/>
                  </a:moveTo>
                  <a:cubicBezTo>
                    <a:pt x="473" y="0"/>
                    <a:pt x="0" y="473"/>
                    <a:pt x="0" y="1040"/>
                  </a:cubicBezTo>
                  <a:cubicBezTo>
                    <a:pt x="0" y="1575"/>
                    <a:pt x="473" y="2048"/>
                    <a:pt x="1040" y="2048"/>
                  </a:cubicBezTo>
                  <a:cubicBezTo>
                    <a:pt x="1575" y="2048"/>
                    <a:pt x="2048" y="1575"/>
                    <a:pt x="2048" y="1040"/>
                  </a:cubicBezTo>
                  <a:cubicBezTo>
                    <a:pt x="2048" y="441"/>
                    <a:pt x="1575" y="0"/>
                    <a:pt x="10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0" name="Google Shape;582;g30332b4311d_0_4885">
              <a:extLst>
                <a:ext uri="{FF2B5EF4-FFF2-40B4-BE49-F238E27FC236}">
                  <a16:creationId xmlns:a16="http://schemas.microsoft.com/office/drawing/2014/main" id="{957E81AB-0B06-A11A-0C5F-CE1743244950}"/>
                </a:ext>
              </a:extLst>
            </p:cNvPr>
            <p:cNvSpPr/>
            <p:nvPr/>
          </p:nvSpPr>
          <p:spPr>
            <a:xfrm>
              <a:off x="-4145800" y="2439650"/>
              <a:ext cx="155975" cy="155200"/>
            </a:xfrm>
            <a:custGeom>
              <a:avLst/>
              <a:gdLst/>
              <a:ahLst/>
              <a:cxnLst/>
              <a:rect l="l" t="t" r="r" b="b"/>
              <a:pathLst>
                <a:path w="6239" h="6208" extrusionOk="0">
                  <a:moveTo>
                    <a:pt x="3403" y="694"/>
                  </a:moveTo>
                  <a:lnTo>
                    <a:pt x="3403" y="1166"/>
                  </a:lnTo>
                  <a:cubicBezTo>
                    <a:pt x="3403" y="1324"/>
                    <a:pt x="3497" y="1450"/>
                    <a:pt x="3655" y="1481"/>
                  </a:cubicBezTo>
                  <a:cubicBezTo>
                    <a:pt x="3844" y="1576"/>
                    <a:pt x="4033" y="1670"/>
                    <a:pt x="4191" y="1828"/>
                  </a:cubicBezTo>
                  <a:cubicBezTo>
                    <a:pt x="4268" y="1867"/>
                    <a:pt x="4358" y="1894"/>
                    <a:pt x="4445" y="1894"/>
                  </a:cubicBezTo>
                  <a:cubicBezTo>
                    <a:pt x="4499" y="1894"/>
                    <a:pt x="4552" y="1884"/>
                    <a:pt x="4600" y="1859"/>
                  </a:cubicBezTo>
                  <a:lnTo>
                    <a:pt x="4978" y="1607"/>
                  </a:lnTo>
                  <a:lnTo>
                    <a:pt x="5356" y="2206"/>
                  </a:lnTo>
                  <a:lnTo>
                    <a:pt x="4947" y="2458"/>
                  </a:lnTo>
                  <a:cubicBezTo>
                    <a:pt x="4821" y="2521"/>
                    <a:pt x="4789" y="2647"/>
                    <a:pt x="4789" y="2805"/>
                  </a:cubicBezTo>
                  <a:cubicBezTo>
                    <a:pt x="4821" y="3025"/>
                    <a:pt x="4821" y="3183"/>
                    <a:pt x="4789" y="3435"/>
                  </a:cubicBezTo>
                  <a:cubicBezTo>
                    <a:pt x="4758" y="3592"/>
                    <a:pt x="4821" y="3687"/>
                    <a:pt x="4947" y="3781"/>
                  </a:cubicBezTo>
                  <a:lnTo>
                    <a:pt x="5356" y="4033"/>
                  </a:lnTo>
                  <a:lnTo>
                    <a:pt x="4978" y="4600"/>
                  </a:lnTo>
                  <a:lnTo>
                    <a:pt x="4600" y="4380"/>
                  </a:lnTo>
                  <a:cubicBezTo>
                    <a:pt x="4554" y="4345"/>
                    <a:pt x="4503" y="4332"/>
                    <a:pt x="4452" y="4332"/>
                  </a:cubicBezTo>
                  <a:cubicBezTo>
                    <a:pt x="4363" y="4332"/>
                    <a:pt x="4270" y="4372"/>
                    <a:pt x="4191" y="4411"/>
                  </a:cubicBezTo>
                  <a:cubicBezTo>
                    <a:pt x="4033" y="4537"/>
                    <a:pt x="3844" y="4632"/>
                    <a:pt x="3655" y="4726"/>
                  </a:cubicBezTo>
                  <a:cubicBezTo>
                    <a:pt x="3529" y="4758"/>
                    <a:pt x="3403" y="4915"/>
                    <a:pt x="3403" y="5041"/>
                  </a:cubicBezTo>
                  <a:lnTo>
                    <a:pt x="3403" y="5514"/>
                  </a:lnTo>
                  <a:lnTo>
                    <a:pt x="2741" y="5514"/>
                  </a:lnTo>
                  <a:lnTo>
                    <a:pt x="2741" y="5041"/>
                  </a:lnTo>
                  <a:cubicBezTo>
                    <a:pt x="2741" y="4884"/>
                    <a:pt x="2678" y="4758"/>
                    <a:pt x="2521" y="4726"/>
                  </a:cubicBezTo>
                  <a:cubicBezTo>
                    <a:pt x="2300" y="4663"/>
                    <a:pt x="2111" y="4569"/>
                    <a:pt x="1954" y="4411"/>
                  </a:cubicBezTo>
                  <a:cubicBezTo>
                    <a:pt x="1874" y="4372"/>
                    <a:pt x="1782" y="4332"/>
                    <a:pt x="1701" y="4332"/>
                  </a:cubicBezTo>
                  <a:cubicBezTo>
                    <a:pt x="1654" y="4332"/>
                    <a:pt x="1610" y="4345"/>
                    <a:pt x="1576" y="4380"/>
                  </a:cubicBezTo>
                  <a:lnTo>
                    <a:pt x="1166" y="4600"/>
                  </a:lnTo>
                  <a:lnTo>
                    <a:pt x="820" y="4033"/>
                  </a:lnTo>
                  <a:lnTo>
                    <a:pt x="1198" y="3781"/>
                  </a:lnTo>
                  <a:cubicBezTo>
                    <a:pt x="1324" y="3718"/>
                    <a:pt x="1418" y="3592"/>
                    <a:pt x="1355" y="3435"/>
                  </a:cubicBezTo>
                  <a:cubicBezTo>
                    <a:pt x="1324" y="3183"/>
                    <a:pt x="1324" y="3025"/>
                    <a:pt x="1355" y="2805"/>
                  </a:cubicBezTo>
                  <a:cubicBezTo>
                    <a:pt x="1418" y="2647"/>
                    <a:pt x="1324" y="2521"/>
                    <a:pt x="1198" y="2458"/>
                  </a:cubicBezTo>
                  <a:lnTo>
                    <a:pt x="820" y="2206"/>
                  </a:lnTo>
                  <a:lnTo>
                    <a:pt x="1166" y="1607"/>
                  </a:lnTo>
                  <a:lnTo>
                    <a:pt x="1576" y="1859"/>
                  </a:lnTo>
                  <a:cubicBezTo>
                    <a:pt x="1612" y="1884"/>
                    <a:pt x="1657" y="1894"/>
                    <a:pt x="1706" y="1894"/>
                  </a:cubicBezTo>
                  <a:cubicBezTo>
                    <a:pt x="1786" y="1894"/>
                    <a:pt x="1876" y="1867"/>
                    <a:pt x="1954" y="1828"/>
                  </a:cubicBezTo>
                  <a:cubicBezTo>
                    <a:pt x="2111" y="1702"/>
                    <a:pt x="2300" y="1576"/>
                    <a:pt x="2521" y="1481"/>
                  </a:cubicBezTo>
                  <a:cubicBezTo>
                    <a:pt x="2615" y="1450"/>
                    <a:pt x="2741" y="1292"/>
                    <a:pt x="2741" y="1166"/>
                  </a:cubicBezTo>
                  <a:lnTo>
                    <a:pt x="2741" y="694"/>
                  </a:lnTo>
                  <a:close/>
                  <a:moveTo>
                    <a:pt x="2426" y="1"/>
                  </a:moveTo>
                  <a:cubicBezTo>
                    <a:pt x="2237" y="1"/>
                    <a:pt x="2080" y="158"/>
                    <a:pt x="2080" y="347"/>
                  </a:cubicBezTo>
                  <a:lnTo>
                    <a:pt x="2080" y="946"/>
                  </a:lnTo>
                  <a:cubicBezTo>
                    <a:pt x="1954" y="977"/>
                    <a:pt x="1828" y="1072"/>
                    <a:pt x="1765" y="1135"/>
                  </a:cubicBezTo>
                  <a:lnTo>
                    <a:pt x="1261" y="851"/>
                  </a:lnTo>
                  <a:cubicBezTo>
                    <a:pt x="1211" y="831"/>
                    <a:pt x="1158" y="821"/>
                    <a:pt x="1104" y="821"/>
                  </a:cubicBezTo>
                  <a:cubicBezTo>
                    <a:pt x="990" y="821"/>
                    <a:pt x="874" y="870"/>
                    <a:pt x="788" y="977"/>
                  </a:cubicBezTo>
                  <a:lnTo>
                    <a:pt x="126" y="2175"/>
                  </a:lnTo>
                  <a:cubicBezTo>
                    <a:pt x="32" y="2332"/>
                    <a:pt x="63" y="2521"/>
                    <a:pt x="221" y="2647"/>
                  </a:cubicBezTo>
                  <a:lnTo>
                    <a:pt x="757" y="2899"/>
                  </a:lnTo>
                  <a:lnTo>
                    <a:pt x="757" y="3120"/>
                  </a:lnTo>
                  <a:lnTo>
                    <a:pt x="757" y="3309"/>
                  </a:lnTo>
                  <a:lnTo>
                    <a:pt x="221" y="3592"/>
                  </a:lnTo>
                  <a:cubicBezTo>
                    <a:pt x="63" y="3655"/>
                    <a:pt x="0" y="3907"/>
                    <a:pt x="126" y="4065"/>
                  </a:cubicBezTo>
                  <a:lnTo>
                    <a:pt x="788" y="5231"/>
                  </a:lnTo>
                  <a:cubicBezTo>
                    <a:pt x="831" y="5337"/>
                    <a:pt x="960" y="5415"/>
                    <a:pt x="1088" y="5415"/>
                  </a:cubicBezTo>
                  <a:cubicBezTo>
                    <a:pt x="1149" y="5415"/>
                    <a:pt x="1210" y="5397"/>
                    <a:pt x="1261" y="5357"/>
                  </a:cubicBezTo>
                  <a:lnTo>
                    <a:pt x="1765" y="5073"/>
                  </a:lnTo>
                  <a:cubicBezTo>
                    <a:pt x="1891" y="5167"/>
                    <a:pt x="1954" y="5199"/>
                    <a:pt x="2080" y="5262"/>
                  </a:cubicBezTo>
                  <a:lnTo>
                    <a:pt x="2080" y="5861"/>
                  </a:lnTo>
                  <a:cubicBezTo>
                    <a:pt x="2080" y="6050"/>
                    <a:pt x="2237" y="6207"/>
                    <a:pt x="2426" y="6207"/>
                  </a:cubicBezTo>
                  <a:lnTo>
                    <a:pt x="3812" y="6207"/>
                  </a:lnTo>
                  <a:cubicBezTo>
                    <a:pt x="4002" y="6207"/>
                    <a:pt x="4159" y="6050"/>
                    <a:pt x="4159" y="5861"/>
                  </a:cubicBezTo>
                  <a:lnTo>
                    <a:pt x="4159" y="5262"/>
                  </a:lnTo>
                  <a:cubicBezTo>
                    <a:pt x="4285" y="5231"/>
                    <a:pt x="4411" y="5167"/>
                    <a:pt x="4474" y="5073"/>
                  </a:cubicBezTo>
                  <a:lnTo>
                    <a:pt x="4978" y="5357"/>
                  </a:lnTo>
                  <a:cubicBezTo>
                    <a:pt x="5028" y="5376"/>
                    <a:pt x="5084" y="5387"/>
                    <a:pt x="5141" y="5387"/>
                  </a:cubicBezTo>
                  <a:cubicBezTo>
                    <a:pt x="5263" y="5387"/>
                    <a:pt x="5386" y="5338"/>
                    <a:pt x="5451" y="5231"/>
                  </a:cubicBezTo>
                  <a:lnTo>
                    <a:pt x="6144" y="4065"/>
                  </a:lnTo>
                  <a:cubicBezTo>
                    <a:pt x="6207" y="3907"/>
                    <a:pt x="6175" y="3687"/>
                    <a:pt x="6018" y="3592"/>
                  </a:cubicBezTo>
                  <a:lnTo>
                    <a:pt x="5514" y="3309"/>
                  </a:lnTo>
                  <a:lnTo>
                    <a:pt x="5514" y="3120"/>
                  </a:lnTo>
                  <a:lnTo>
                    <a:pt x="5514" y="2899"/>
                  </a:lnTo>
                  <a:lnTo>
                    <a:pt x="6018" y="2647"/>
                  </a:lnTo>
                  <a:cubicBezTo>
                    <a:pt x="6175" y="2521"/>
                    <a:pt x="6238" y="2332"/>
                    <a:pt x="6144" y="2175"/>
                  </a:cubicBezTo>
                  <a:lnTo>
                    <a:pt x="5451" y="977"/>
                  </a:lnTo>
                  <a:cubicBezTo>
                    <a:pt x="5408" y="870"/>
                    <a:pt x="5278" y="807"/>
                    <a:pt x="5149" y="807"/>
                  </a:cubicBezTo>
                  <a:cubicBezTo>
                    <a:pt x="5089" y="807"/>
                    <a:pt x="5029" y="821"/>
                    <a:pt x="4978" y="851"/>
                  </a:cubicBezTo>
                  <a:lnTo>
                    <a:pt x="4474" y="1135"/>
                  </a:lnTo>
                  <a:cubicBezTo>
                    <a:pt x="4348" y="1072"/>
                    <a:pt x="4285" y="1009"/>
                    <a:pt x="4159" y="946"/>
                  </a:cubicBezTo>
                  <a:lnTo>
                    <a:pt x="4159" y="347"/>
                  </a:lnTo>
                  <a:cubicBezTo>
                    <a:pt x="4159" y="158"/>
                    <a:pt x="4002" y="1"/>
                    <a:pt x="38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31" name="Google Shape;494;g30332b4311d_0_4885">
            <a:extLst>
              <a:ext uri="{FF2B5EF4-FFF2-40B4-BE49-F238E27FC236}">
                <a16:creationId xmlns:a16="http://schemas.microsoft.com/office/drawing/2014/main" id="{CAA047DC-E874-5D70-E1E2-11B37AB39A55}"/>
              </a:ext>
            </a:extLst>
          </p:cNvPr>
          <p:cNvSpPr/>
          <p:nvPr/>
        </p:nvSpPr>
        <p:spPr>
          <a:xfrm>
            <a:off x="10150096" y="3417735"/>
            <a:ext cx="332236" cy="328665"/>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4659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42550"/>
            <a:ext cx="705872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04153"/>
            <a:ext cx="9632553" cy="803654"/>
          </a:xfrm>
        </p:spPr>
        <p:txBody>
          <a:bodyPr/>
          <a:lstStyle/>
          <a:p>
            <a:r>
              <a:rPr lang="en-US" sz="3600" dirty="0">
                <a:solidFill>
                  <a:schemeClr val="bg1"/>
                </a:solidFill>
              </a:rPr>
              <a:t>Scaling Operations for Growth</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591781" y="1341195"/>
            <a:ext cx="10374963" cy="4014383"/>
          </a:xfrm>
        </p:spPr>
        <p:txBody>
          <a:bodyPr/>
          <a:lstStyle/>
          <a:p>
            <a:pPr marL="0" indent="0" algn="just"/>
            <a:r>
              <a:rPr lang="en-US" b="1" dirty="0"/>
              <a:t>Scalability</a:t>
            </a:r>
            <a:r>
              <a:rPr lang="en-US" dirty="0"/>
              <a:t> refers to the ability of a business to grow its operations (and its sales) without being hindered by limited resources or inefficient processes.</a:t>
            </a:r>
          </a:p>
          <a:p>
            <a:pPr marL="0" indent="0" algn="just"/>
            <a:r>
              <a:rPr lang="en-US" b="1" dirty="0">
                <a:solidFill>
                  <a:srgbClr val="D9552F"/>
                </a:solidFill>
              </a:rPr>
              <a:t>Key Strategies for Scaling are:</a:t>
            </a:r>
          </a:p>
          <a:p>
            <a:pPr marL="357188" indent="-266700" algn="just">
              <a:buFont typeface="Arial" panose="020B0604020202020204" pitchFamily="34" charset="0"/>
              <a:buChar char="•"/>
            </a:pPr>
            <a:r>
              <a:rPr lang="en-US" b="1" dirty="0"/>
              <a:t>Standardization</a:t>
            </a:r>
            <a:r>
              <a:rPr lang="en-US" dirty="0"/>
              <a:t>: Establish standard operating procedures (SOPs) to ensure consistent quality and performance as the business grows.</a:t>
            </a:r>
          </a:p>
          <a:p>
            <a:pPr marL="357188" indent="-266700" algn="just">
              <a:buFont typeface="Arial" panose="020B0604020202020204" pitchFamily="34" charset="0"/>
              <a:buChar char="•"/>
            </a:pPr>
            <a:r>
              <a:rPr lang="en-US" b="1" dirty="0"/>
              <a:t>Automation</a:t>
            </a:r>
            <a:r>
              <a:rPr lang="en-US" dirty="0"/>
              <a:t>: Automating repetitive tasks (e.g. customer service) allows businesses to handle increased demand without overwhelming the workforce.</a:t>
            </a:r>
          </a:p>
          <a:p>
            <a:pPr marL="357188" indent="-266700">
              <a:buFont typeface="Arial" panose="020B0604020202020204" pitchFamily="34" charset="0"/>
              <a:buChar char="•"/>
            </a:pPr>
            <a:r>
              <a:rPr lang="en-US" b="1" dirty="0"/>
              <a:t>Outsourcing</a:t>
            </a:r>
            <a:r>
              <a:rPr lang="en-US" dirty="0"/>
              <a:t>: Leveraging 3</a:t>
            </a:r>
            <a:r>
              <a:rPr lang="en-US" baseline="30000" dirty="0"/>
              <a:t>rd</a:t>
            </a:r>
            <a:r>
              <a:rPr lang="en-US" dirty="0"/>
              <a:t> party providers for non-core activities (e.g. logistics, IT services) can free up resources, allowing businesses to scale growth</a:t>
            </a:r>
          </a:p>
          <a:p>
            <a:pPr marL="357188" indent="-266700" algn="just">
              <a:buFont typeface="Arial" panose="020B0604020202020204" pitchFamily="34" charset="0"/>
              <a:buChar char="•"/>
            </a:pPr>
            <a:r>
              <a:rPr lang="en-US" b="1" dirty="0"/>
              <a:t>Maintaining Efficiency</a:t>
            </a:r>
            <a:r>
              <a:rPr lang="en-US" dirty="0"/>
              <a:t>: As businesses scale, maintaining operational efficiency becomes more challenging. Continuous process improvements, regular reviews, and adopting scalable technology are critical. </a:t>
            </a:r>
          </a:p>
        </p:txBody>
      </p:sp>
    </p:spTree>
    <p:extLst>
      <p:ext uri="{BB962C8B-B14F-4D97-AF65-F5344CB8AC3E}">
        <p14:creationId xmlns:p14="http://schemas.microsoft.com/office/powerpoint/2010/main" val="32515698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62629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Leveraging Automation and Technology for Growth</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88672" y="1554151"/>
            <a:ext cx="10138794" cy="4115676"/>
          </a:xfrm>
        </p:spPr>
        <p:txBody>
          <a:bodyPr/>
          <a:lstStyle/>
          <a:p>
            <a:pPr marL="0" indent="0" algn="just"/>
            <a:r>
              <a:rPr lang="en-US" dirty="0"/>
              <a:t>As businesses grow, manual processes can become bottlenecks that limit scalability. Automation helps streamline operations, reduce errors, and handle higher volumes of work without increasing costs. Cloud-based tools and software-as-a-service (SaaS) options are ideal for this. Areas for automation could include:</a:t>
            </a:r>
          </a:p>
          <a:p>
            <a:pPr marL="625475" indent="-342900" algn="just">
              <a:buFont typeface="Arial" panose="020B0604020202020204" pitchFamily="34" charset="0"/>
              <a:buChar char="•"/>
            </a:pPr>
            <a:r>
              <a:rPr lang="en-US" b="1" dirty="0">
                <a:solidFill>
                  <a:srgbClr val="D9552F"/>
                </a:solidFill>
              </a:rPr>
              <a:t>Inventory Management</a:t>
            </a:r>
            <a:r>
              <a:rPr lang="en-US" dirty="0">
                <a:solidFill>
                  <a:srgbClr val="D9552F"/>
                </a:solidFill>
              </a:rPr>
              <a:t>: </a:t>
            </a:r>
            <a:r>
              <a:rPr lang="en-US" dirty="0"/>
              <a:t>Automated systems can track stock levels in real-time, generate orders when inventory is low, and prevent overstocking.</a:t>
            </a:r>
          </a:p>
          <a:p>
            <a:pPr marL="625475" indent="-342900" algn="just">
              <a:buFont typeface="Arial" panose="020B0604020202020204" pitchFamily="34" charset="0"/>
              <a:buChar char="•"/>
            </a:pPr>
            <a:r>
              <a:rPr lang="en-US" b="1" dirty="0">
                <a:solidFill>
                  <a:srgbClr val="F2A72C"/>
                </a:solidFill>
              </a:rPr>
              <a:t>Customer Relationship Management (CRM): </a:t>
            </a:r>
            <a:r>
              <a:rPr lang="en-US" dirty="0"/>
              <a:t>To manage customer data, sales pipelines, and communication, improve customer service.</a:t>
            </a:r>
          </a:p>
          <a:p>
            <a:pPr marL="625475" indent="-342900" algn="just">
              <a:buFont typeface="Arial" panose="020B0604020202020204" pitchFamily="34" charset="0"/>
              <a:buChar char="•"/>
            </a:pPr>
            <a:r>
              <a:rPr lang="en-US" b="1" dirty="0">
                <a:solidFill>
                  <a:srgbClr val="47B5C8"/>
                </a:solidFill>
              </a:rPr>
              <a:t>Production, Marketing &amp; Reporting</a:t>
            </a:r>
            <a:r>
              <a:rPr lang="en-US" dirty="0">
                <a:solidFill>
                  <a:srgbClr val="47B5C8"/>
                </a:solidFill>
              </a:rPr>
              <a:t>: </a:t>
            </a:r>
            <a:r>
              <a:rPr lang="en-US" dirty="0"/>
              <a:t>In these processes, automation can increase output and reduce the need for manual labor, improving efficiency and quality control.</a:t>
            </a:r>
          </a:p>
        </p:txBody>
      </p:sp>
    </p:spTree>
    <p:extLst>
      <p:ext uri="{BB962C8B-B14F-4D97-AF65-F5344CB8AC3E}">
        <p14:creationId xmlns:p14="http://schemas.microsoft.com/office/powerpoint/2010/main" val="3068512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87232" y="494973"/>
            <a:ext cx="5516677" cy="4300329"/>
          </a:xfrm>
        </p:spPr>
        <p:txBody>
          <a:bodyPr/>
          <a:lstStyle/>
          <a:p>
            <a:pPr marL="0" indent="0"/>
            <a:r>
              <a:rPr lang="en-US" sz="2300" dirty="0"/>
              <a:t>Due to manual processes, small e-commerce company faced delivery &amp; customer satisfaction challenges with growing orders. </a:t>
            </a:r>
            <a:r>
              <a:rPr lang="en-US" sz="2300" b="1" dirty="0"/>
              <a:t>Challenges:</a:t>
            </a:r>
          </a:p>
          <a:p>
            <a:pPr marL="285750" indent="-285750">
              <a:buFont typeface="Arial" panose="020B0604020202020204" pitchFamily="34" charset="0"/>
              <a:buChar char="•"/>
            </a:pPr>
            <a:r>
              <a:rPr lang="en-US" sz="2300" dirty="0"/>
              <a:t>Inaccurate inventory tracking = stockouts and delays.</a:t>
            </a:r>
          </a:p>
          <a:p>
            <a:pPr marL="285750" indent="-285750">
              <a:buFont typeface="Arial" panose="020B0604020202020204" pitchFamily="34" charset="0"/>
              <a:buChar char="•"/>
            </a:pPr>
            <a:r>
              <a:rPr lang="en-US" sz="2300" dirty="0"/>
              <a:t>Customer support was overwhelmed due to increased enquiries =  slow responses</a:t>
            </a:r>
          </a:p>
          <a:p>
            <a:pPr marL="0" indent="0" defTabSz="714375"/>
            <a:r>
              <a:rPr lang="en-US" sz="2300" b="1" dirty="0"/>
              <a:t>Solution &amp; Outcome:  </a:t>
            </a:r>
            <a:r>
              <a:rPr lang="en-US" sz="2300" dirty="0"/>
              <a:t>The company implemented an automated inventory management system for real-time stock updates and automatic reordering. It adopted a CRM system to handle inquiries and automate communication. This 	contributed to 72% process efficiency 	improvement,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654031" y="333833"/>
            <a:ext cx="4990998" cy="597946"/>
          </a:xfrm>
        </p:spPr>
        <p:txBody>
          <a:bodyPr/>
          <a:lstStyle/>
          <a:p>
            <a:r>
              <a:rPr lang="en-US" b="1" dirty="0">
                <a:solidFill>
                  <a:srgbClr val="D9552F"/>
                </a:solidFill>
              </a:rPr>
              <a:t>Example</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l="11490" r="11490"/>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0068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B599EA82-4036-DD74-079F-F57CF0E88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54" b="2309"/>
          <a:stretch/>
        </p:blipFill>
        <p:spPr bwMode="auto">
          <a:xfrm>
            <a:off x="847305" y="322759"/>
            <a:ext cx="10769600" cy="581134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A90C50D9-157C-BE25-8BF6-CE496E4DCB4A}"/>
              </a:ext>
            </a:extLst>
          </p:cNvPr>
          <p:cNvSpPr txBox="1">
            <a:spLocks/>
          </p:cNvSpPr>
          <p:nvPr/>
        </p:nvSpPr>
        <p:spPr>
          <a:xfrm rot="16200000">
            <a:off x="-2536405" y="3004687"/>
            <a:ext cx="6273800" cy="569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rgbClr val="333333"/>
                </a:solidFill>
              </a:rPr>
              <a:t>Recommended AI-supported Tools to Help Scalability</a:t>
            </a:r>
          </a:p>
        </p:txBody>
      </p:sp>
    </p:spTree>
    <p:extLst>
      <p:ext uri="{BB962C8B-B14F-4D97-AF65-F5344CB8AC3E}">
        <p14:creationId xmlns:p14="http://schemas.microsoft.com/office/powerpoint/2010/main" val="904802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504497" y="761603"/>
            <a:ext cx="99264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Tool: PDCA Cycle</a:t>
            </a:r>
          </a:p>
        </p:txBody>
      </p:sp>
      <p:sp>
        <p:nvSpPr>
          <p:cNvPr id="12" name="Rectangle: Rounded Corners 11">
            <a:extLst>
              <a:ext uri="{FF2B5EF4-FFF2-40B4-BE49-F238E27FC236}">
                <a16:creationId xmlns:a16="http://schemas.microsoft.com/office/drawing/2014/main" id="{53A0FAAB-6EAB-F7D6-1BE3-D8EBF2182136}"/>
              </a:ext>
            </a:extLst>
          </p:cNvPr>
          <p:cNvSpPr/>
          <p:nvPr/>
        </p:nvSpPr>
        <p:spPr>
          <a:xfrm>
            <a:off x="372459" y="3025831"/>
            <a:ext cx="2127331" cy="3143137"/>
          </a:xfrm>
          <a:prstGeom prst="roundRect">
            <a:avLst>
              <a:gd name="adj" fmla="val 25387"/>
            </a:avLst>
          </a:prstGeom>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A1182EA7-E9D3-2DD5-84C5-01FEF2BD14F3}"/>
              </a:ext>
            </a:extLst>
          </p:cNvPr>
          <p:cNvSpPr/>
          <p:nvPr/>
        </p:nvSpPr>
        <p:spPr>
          <a:xfrm>
            <a:off x="596679" y="2952879"/>
            <a:ext cx="1678889" cy="494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Process Name &amp; Description</a:t>
            </a:r>
          </a:p>
        </p:txBody>
      </p:sp>
      <p:sp>
        <p:nvSpPr>
          <p:cNvPr id="3" name="Text Placeholder 4">
            <a:extLst>
              <a:ext uri="{FF2B5EF4-FFF2-40B4-BE49-F238E27FC236}">
                <a16:creationId xmlns:a16="http://schemas.microsoft.com/office/drawing/2014/main" id="{C7321AFF-CEB6-AA77-6DF4-0BD64EB56D7B}"/>
              </a:ext>
            </a:extLst>
          </p:cNvPr>
          <p:cNvSpPr txBox="1">
            <a:spLocks/>
          </p:cNvSpPr>
          <p:nvPr/>
        </p:nvSpPr>
        <p:spPr>
          <a:xfrm>
            <a:off x="504497" y="1552810"/>
            <a:ext cx="11183006" cy="976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200" dirty="0">
                <a:solidFill>
                  <a:srgbClr val="595959"/>
                </a:solidFill>
              </a:rPr>
              <a:t>Managing operations and processes at all stages (launching, sustainability, scalability) require a minimum knowledge of project management principles. PDCA Cycle tool helps entrepreneurs keep an eye on the state of each process and procedure, to know its current and desired states.</a:t>
            </a:r>
          </a:p>
        </p:txBody>
      </p:sp>
      <p:sp>
        <p:nvSpPr>
          <p:cNvPr id="5" name="Rectangle: Rounded Corners 4">
            <a:extLst>
              <a:ext uri="{FF2B5EF4-FFF2-40B4-BE49-F238E27FC236}">
                <a16:creationId xmlns:a16="http://schemas.microsoft.com/office/drawing/2014/main" id="{6A430E0D-AC0E-662F-431B-E68C64FD75E2}"/>
              </a:ext>
            </a:extLst>
          </p:cNvPr>
          <p:cNvSpPr/>
          <p:nvPr/>
        </p:nvSpPr>
        <p:spPr>
          <a:xfrm>
            <a:off x="2841296" y="2902079"/>
            <a:ext cx="4216961" cy="1419400"/>
          </a:xfrm>
          <a:prstGeom prst="roundRect">
            <a:avLst>
              <a:gd name="adj" fmla="val 26288"/>
            </a:avLst>
          </a:prstGeom>
          <a:ln w="57150">
            <a:solidFill>
              <a:srgbClr val="0865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3258F38-060A-851E-2796-7B4E97A1060B}"/>
              </a:ext>
            </a:extLst>
          </p:cNvPr>
          <p:cNvSpPr/>
          <p:nvPr/>
        </p:nvSpPr>
        <p:spPr>
          <a:xfrm>
            <a:off x="2870142" y="4597400"/>
            <a:ext cx="4216961" cy="1498598"/>
          </a:xfrm>
          <a:prstGeom prst="roundRect">
            <a:avLst>
              <a:gd name="adj" fmla="val 19519"/>
            </a:avLst>
          </a:prstGeom>
          <a:ln w="571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endParaRPr lang="en-US" sz="2200" dirty="0">
              <a:solidFill>
                <a:srgbClr val="595959"/>
              </a:solidFill>
            </a:endParaRPr>
          </a:p>
        </p:txBody>
      </p:sp>
      <p:sp>
        <p:nvSpPr>
          <p:cNvPr id="7" name="Rectangle: Rounded Corners 6">
            <a:extLst>
              <a:ext uri="{FF2B5EF4-FFF2-40B4-BE49-F238E27FC236}">
                <a16:creationId xmlns:a16="http://schemas.microsoft.com/office/drawing/2014/main" id="{6973A1D6-F0EA-02DE-9229-77260ED02205}"/>
              </a:ext>
            </a:extLst>
          </p:cNvPr>
          <p:cNvSpPr/>
          <p:nvPr/>
        </p:nvSpPr>
        <p:spPr>
          <a:xfrm>
            <a:off x="7282480" y="2876679"/>
            <a:ext cx="4032226" cy="1419400"/>
          </a:xfrm>
          <a:prstGeom prst="roundRect">
            <a:avLst>
              <a:gd name="adj" fmla="val 23137"/>
            </a:avLst>
          </a:prstGeom>
          <a:ln w="571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endParaRPr lang="en-US" sz="2200" dirty="0">
              <a:solidFill>
                <a:srgbClr val="595959"/>
              </a:solidFill>
            </a:endParaRPr>
          </a:p>
        </p:txBody>
      </p:sp>
      <p:sp>
        <p:nvSpPr>
          <p:cNvPr id="8" name="Rectangle: Rounded Corners 7">
            <a:extLst>
              <a:ext uri="{FF2B5EF4-FFF2-40B4-BE49-F238E27FC236}">
                <a16:creationId xmlns:a16="http://schemas.microsoft.com/office/drawing/2014/main" id="{D8CCA2FF-FF81-9C78-CCCB-33B8943E3E34}"/>
              </a:ext>
            </a:extLst>
          </p:cNvPr>
          <p:cNvSpPr/>
          <p:nvPr/>
        </p:nvSpPr>
        <p:spPr>
          <a:xfrm>
            <a:off x="7282480" y="4597400"/>
            <a:ext cx="4032226" cy="1498599"/>
          </a:xfrm>
          <a:prstGeom prst="roundRect">
            <a:avLst>
              <a:gd name="adj" fmla="val 25395"/>
            </a:avLst>
          </a:prstGeom>
          <a:ln w="5715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endParaRPr lang="en-US" sz="2200" dirty="0">
              <a:solidFill>
                <a:srgbClr val="595959"/>
              </a:solidFill>
            </a:endParaRPr>
          </a:p>
        </p:txBody>
      </p:sp>
      <p:sp>
        <p:nvSpPr>
          <p:cNvPr id="9" name="Rectangle 8">
            <a:extLst>
              <a:ext uri="{FF2B5EF4-FFF2-40B4-BE49-F238E27FC236}">
                <a16:creationId xmlns:a16="http://schemas.microsoft.com/office/drawing/2014/main" id="{7AEF9DF2-AD99-731F-85AD-AE5697A241CD}"/>
              </a:ext>
            </a:extLst>
          </p:cNvPr>
          <p:cNvSpPr/>
          <p:nvPr/>
        </p:nvSpPr>
        <p:spPr>
          <a:xfrm>
            <a:off x="4228937" y="2699415"/>
            <a:ext cx="1361168" cy="544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PLAN</a:t>
            </a:r>
          </a:p>
        </p:txBody>
      </p:sp>
      <p:sp>
        <p:nvSpPr>
          <p:cNvPr id="13" name="Rectangle 12">
            <a:extLst>
              <a:ext uri="{FF2B5EF4-FFF2-40B4-BE49-F238E27FC236}">
                <a16:creationId xmlns:a16="http://schemas.microsoft.com/office/drawing/2014/main" id="{DA65C558-5565-1D2B-5B0E-61595F9D34D6}"/>
              </a:ext>
            </a:extLst>
          </p:cNvPr>
          <p:cNvSpPr/>
          <p:nvPr/>
        </p:nvSpPr>
        <p:spPr>
          <a:xfrm>
            <a:off x="8678286" y="2680466"/>
            <a:ext cx="1361168" cy="544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DO</a:t>
            </a:r>
          </a:p>
        </p:txBody>
      </p:sp>
      <p:sp>
        <p:nvSpPr>
          <p:cNvPr id="14" name="Rectangle 13">
            <a:extLst>
              <a:ext uri="{FF2B5EF4-FFF2-40B4-BE49-F238E27FC236}">
                <a16:creationId xmlns:a16="http://schemas.microsoft.com/office/drawing/2014/main" id="{363DC99B-618C-D453-DE7F-B8DC9355E752}"/>
              </a:ext>
            </a:extLst>
          </p:cNvPr>
          <p:cNvSpPr/>
          <p:nvPr/>
        </p:nvSpPr>
        <p:spPr>
          <a:xfrm>
            <a:off x="4228937" y="4353348"/>
            <a:ext cx="1361168" cy="544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CHECK</a:t>
            </a:r>
          </a:p>
        </p:txBody>
      </p:sp>
      <p:sp>
        <p:nvSpPr>
          <p:cNvPr id="15" name="Rectangle 14">
            <a:extLst>
              <a:ext uri="{FF2B5EF4-FFF2-40B4-BE49-F238E27FC236}">
                <a16:creationId xmlns:a16="http://schemas.microsoft.com/office/drawing/2014/main" id="{584C8D28-B580-59E3-072D-1F190491AFEB}"/>
              </a:ext>
            </a:extLst>
          </p:cNvPr>
          <p:cNvSpPr/>
          <p:nvPr/>
        </p:nvSpPr>
        <p:spPr>
          <a:xfrm>
            <a:off x="8618009" y="4396841"/>
            <a:ext cx="1361168" cy="544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ACT</a:t>
            </a:r>
          </a:p>
        </p:txBody>
      </p:sp>
      <p:sp>
        <p:nvSpPr>
          <p:cNvPr id="16" name="TextBox 15">
            <a:extLst>
              <a:ext uri="{FF2B5EF4-FFF2-40B4-BE49-F238E27FC236}">
                <a16:creationId xmlns:a16="http://schemas.microsoft.com/office/drawing/2014/main" id="{57010E7B-57D4-E56E-9943-81DD018C173F}"/>
              </a:ext>
            </a:extLst>
          </p:cNvPr>
          <p:cNvSpPr txBox="1"/>
          <p:nvPr/>
        </p:nvSpPr>
        <p:spPr>
          <a:xfrm>
            <a:off x="2749413" y="4027536"/>
            <a:ext cx="4061472" cy="261610"/>
          </a:xfrm>
          <a:prstGeom prst="rect">
            <a:avLst/>
          </a:prstGeom>
          <a:noFill/>
        </p:spPr>
        <p:txBody>
          <a:bodyPr wrap="square">
            <a:spAutoFit/>
          </a:bodyPr>
          <a:lstStyle/>
          <a:p>
            <a:pPr algn="r"/>
            <a:r>
              <a:rPr lang="en-US" sz="1100" b="0" i="0" u="none" strike="noStrike" dirty="0">
                <a:solidFill>
                  <a:schemeClr val="bg1">
                    <a:lumMod val="65000"/>
                  </a:schemeClr>
                </a:solidFill>
                <a:effectLst/>
              </a:rPr>
              <a:t>Identify the problem and develop a strategy for improvement.</a:t>
            </a:r>
            <a:endParaRPr lang="en-US" sz="1100" dirty="0">
              <a:solidFill>
                <a:schemeClr val="bg1">
                  <a:lumMod val="65000"/>
                </a:schemeClr>
              </a:solidFill>
            </a:endParaRPr>
          </a:p>
        </p:txBody>
      </p:sp>
      <p:sp>
        <p:nvSpPr>
          <p:cNvPr id="19" name="TextBox 18">
            <a:extLst>
              <a:ext uri="{FF2B5EF4-FFF2-40B4-BE49-F238E27FC236}">
                <a16:creationId xmlns:a16="http://schemas.microsoft.com/office/drawing/2014/main" id="{6D8D4AB9-9734-A0DF-9F00-8379EC73C46E}"/>
              </a:ext>
            </a:extLst>
          </p:cNvPr>
          <p:cNvSpPr txBox="1"/>
          <p:nvPr/>
        </p:nvSpPr>
        <p:spPr>
          <a:xfrm>
            <a:off x="7531100" y="4020277"/>
            <a:ext cx="3680512" cy="261610"/>
          </a:xfrm>
          <a:prstGeom prst="rect">
            <a:avLst/>
          </a:prstGeom>
          <a:noFill/>
        </p:spPr>
        <p:txBody>
          <a:bodyPr wrap="square">
            <a:spAutoFit/>
          </a:bodyPr>
          <a:lstStyle/>
          <a:p>
            <a:pPr algn="ctr"/>
            <a:r>
              <a:rPr lang="en-US" sz="1100" b="0" i="0" u="none" strike="noStrike" dirty="0">
                <a:solidFill>
                  <a:schemeClr val="bg1">
                    <a:lumMod val="65000"/>
                  </a:schemeClr>
                </a:solidFill>
                <a:effectLst/>
              </a:rPr>
              <a:t>Test the strategy on a small scale or in a pilot project.</a:t>
            </a:r>
            <a:endParaRPr lang="en-US" sz="1100" dirty="0">
              <a:solidFill>
                <a:schemeClr val="bg1">
                  <a:lumMod val="65000"/>
                </a:schemeClr>
              </a:solidFill>
            </a:endParaRPr>
          </a:p>
        </p:txBody>
      </p:sp>
      <p:sp>
        <p:nvSpPr>
          <p:cNvPr id="20" name="TextBox 19">
            <a:extLst>
              <a:ext uri="{FF2B5EF4-FFF2-40B4-BE49-F238E27FC236}">
                <a16:creationId xmlns:a16="http://schemas.microsoft.com/office/drawing/2014/main" id="{A9764B6E-AA73-3099-2A3B-177E4D5F526D}"/>
              </a:ext>
            </a:extLst>
          </p:cNvPr>
          <p:cNvSpPr txBox="1"/>
          <p:nvPr/>
        </p:nvSpPr>
        <p:spPr>
          <a:xfrm>
            <a:off x="3162299" y="5834389"/>
            <a:ext cx="3648585" cy="261609"/>
          </a:xfrm>
          <a:prstGeom prst="rect">
            <a:avLst/>
          </a:prstGeom>
          <a:noFill/>
        </p:spPr>
        <p:txBody>
          <a:bodyPr wrap="square">
            <a:spAutoFit/>
          </a:bodyPr>
          <a:lstStyle/>
          <a:p>
            <a:pPr algn="ctr"/>
            <a:r>
              <a:rPr lang="en-US" sz="1100" b="0" i="0" u="none" strike="noStrike" dirty="0">
                <a:solidFill>
                  <a:schemeClr val="bg1">
                    <a:lumMod val="65000"/>
                  </a:schemeClr>
                </a:solidFill>
                <a:effectLst/>
              </a:rPr>
              <a:t>Review the results and analyze data.</a:t>
            </a:r>
            <a:endParaRPr lang="en-US" sz="1100" dirty="0">
              <a:solidFill>
                <a:schemeClr val="bg1">
                  <a:lumMod val="65000"/>
                </a:schemeClr>
              </a:solidFill>
            </a:endParaRPr>
          </a:p>
        </p:txBody>
      </p:sp>
      <p:sp>
        <p:nvSpPr>
          <p:cNvPr id="21" name="TextBox 20">
            <a:extLst>
              <a:ext uri="{FF2B5EF4-FFF2-40B4-BE49-F238E27FC236}">
                <a16:creationId xmlns:a16="http://schemas.microsoft.com/office/drawing/2014/main" id="{3573054F-6CB2-3BD0-E909-07AB274914FC}"/>
              </a:ext>
            </a:extLst>
          </p:cNvPr>
          <p:cNvSpPr txBox="1"/>
          <p:nvPr/>
        </p:nvSpPr>
        <p:spPr>
          <a:xfrm>
            <a:off x="7499989" y="5834388"/>
            <a:ext cx="3648586" cy="261610"/>
          </a:xfrm>
          <a:prstGeom prst="rect">
            <a:avLst/>
          </a:prstGeom>
          <a:noFill/>
        </p:spPr>
        <p:txBody>
          <a:bodyPr wrap="square">
            <a:spAutoFit/>
          </a:bodyPr>
          <a:lstStyle/>
          <a:p>
            <a:pPr algn="r"/>
            <a:r>
              <a:rPr lang="en-US" sz="1100" b="0" i="0" u="none" strike="noStrike" dirty="0">
                <a:solidFill>
                  <a:schemeClr val="bg1">
                    <a:lumMod val="65000"/>
                  </a:schemeClr>
                </a:solidFill>
                <a:effectLst/>
              </a:rPr>
              <a:t>Implement success strategy or adjust it for the next cycle.</a:t>
            </a:r>
            <a:endParaRPr lang="en-US" sz="1100" dirty="0">
              <a:solidFill>
                <a:schemeClr val="bg1">
                  <a:lumMod val="65000"/>
                </a:schemeClr>
              </a:solidFill>
            </a:endParaRPr>
          </a:p>
        </p:txBody>
      </p:sp>
    </p:spTree>
    <p:extLst>
      <p:ext uri="{BB962C8B-B14F-4D97-AF65-F5344CB8AC3E}">
        <p14:creationId xmlns:p14="http://schemas.microsoft.com/office/powerpoint/2010/main" val="2632754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92597" y="985961"/>
            <a:ext cx="4676539" cy="3808175"/>
          </a:xfrm>
        </p:spPr>
        <p:txBody>
          <a:bodyPr/>
          <a:lstStyle/>
          <a:p>
            <a:r>
              <a:rPr lang="en-US" dirty="0"/>
              <a:t>Revenue is vanity, </a:t>
            </a:r>
            <a:br>
              <a:rPr lang="en-US" dirty="0"/>
            </a:br>
            <a:r>
              <a:rPr lang="en-US" dirty="0"/>
              <a:t>profit is sanity, </a:t>
            </a:r>
            <a:br>
              <a:rPr lang="en-US" dirty="0"/>
            </a:br>
            <a:r>
              <a:rPr lang="en-US" dirty="0"/>
              <a:t>but cash is king.</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850177" y="3597297"/>
            <a:ext cx="3161377" cy="50577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400" b="1" i="0" dirty="0">
                <a:solidFill>
                  <a:schemeClr val="bg1"/>
                </a:solidFill>
              </a:rPr>
              <a:t>Alan </a:t>
            </a:r>
            <a:r>
              <a:rPr lang="en-US" sz="2400" b="1" i="0" dirty="0" err="1">
                <a:solidFill>
                  <a:schemeClr val="bg1"/>
                </a:solidFill>
              </a:rPr>
              <a:t>Miltz</a:t>
            </a:r>
            <a:endParaRPr lang="en-US" sz="2400" b="1" dirty="0">
              <a:solidFill>
                <a:schemeClr val="bg1"/>
              </a:solidFill>
            </a:endParaRPr>
          </a:p>
        </p:txBody>
      </p:sp>
      <p:pic>
        <p:nvPicPr>
          <p:cNvPr id="7" name="Picture Placeholder 6" descr="Modern 3D chart">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1018" r="11018"/>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1736109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0803" y="1662396"/>
            <a:ext cx="9997218" cy="3849918"/>
          </a:xfrm>
        </p:spPr>
        <p:txBody>
          <a:bodyPr/>
          <a:lstStyle/>
          <a:p>
            <a:r>
              <a:rPr lang="en-GB" sz="2800" b="1" dirty="0">
                <a:solidFill>
                  <a:srgbClr val="47B5C8"/>
                </a:solidFill>
              </a:rPr>
              <a:t>Attitudes</a:t>
            </a:r>
          </a:p>
          <a:p>
            <a:pPr marL="457200" indent="-457200">
              <a:buFont typeface="+mj-lt"/>
              <a:buAutoNum type="arabicPeriod"/>
            </a:pPr>
            <a:r>
              <a:rPr lang="en-US" b="1" dirty="0"/>
              <a:t>Growth Mindset</a:t>
            </a:r>
            <a:r>
              <a:rPr lang="en-US" dirty="0"/>
              <a:t>: Learners will develop an entrepreneurial mindset focused on continuous improvement and sustainable growth.</a:t>
            </a:r>
          </a:p>
          <a:p>
            <a:pPr marL="457200" indent="-457200">
              <a:buFont typeface="+mj-lt"/>
              <a:buAutoNum type="arabicPeriod"/>
            </a:pPr>
            <a:r>
              <a:rPr lang="en-US" b="1" dirty="0"/>
              <a:t>Customer-Centricity</a:t>
            </a:r>
            <a:r>
              <a:rPr lang="en-US" dirty="0"/>
              <a:t>: A focus on value creation and customer satisfaction will shape business operations, with processes aligned to deliver consistent quality.</a:t>
            </a:r>
          </a:p>
          <a:p>
            <a:pPr marL="457200" indent="-457200">
              <a:buFont typeface="+mj-lt"/>
              <a:buAutoNum type="arabicPeriod"/>
            </a:pPr>
            <a:r>
              <a:rPr lang="en-US" b="1" dirty="0"/>
              <a:t>Efficiency-Oriented:</a:t>
            </a:r>
            <a:r>
              <a:rPr lang="en-US" dirty="0"/>
              <a:t> Learners will value efficiency and resource optimization as foundational principles for operational success.</a:t>
            </a:r>
          </a:p>
          <a:p>
            <a:pPr marL="457200" indent="-457200">
              <a:buFont typeface="+mj-lt"/>
              <a:buAutoNum type="arabicPeriod"/>
            </a:pPr>
            <a:r>
              <a:rPr lang="en-US" b="1" dirty="0"/>
              <a:t>Collaboration: </a:t>
            </a:r>
            <a:r>
              <a:rPr lang="en-US" dirty="0"/>
              <a:t>They will also appreciate the importance of strong supplier and team relationships in driving business performance.</a:t>
            </a:r>
          </a:p>
          <a:p>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5321" y="761603"/>
            <a:ext cx="9632553" cy="803654"/>
          </a:xfrm>
        </p:spPr>
        <p:txBody>
          <a:bodyPr/>
          <a:lstStyle/>
          <a:p>
            <a:r>
              <a:rPr lang="en-US" dirty="0">
                <a:solidFill>
                  <a:schemeClr val="bg1"/>
                </a:solidFill>
              </a:rPr>
              <a:t>Learning Outcomes </a:t>
            </a:r>
          </a:p>
          <a:p>
            <a:endParaRPr lang="en-US" dirty="0"/>
          </a:p>
        </p:txBody>
      </p:sp>
    </p:spTree>
    <p:extLst>
      <p:ext uri="{BB962C8B-B14F-4D97-AF65-F5344CB8AC3E}">
        <p14:creationId xmlns:p14="http://schemas.microsoft.com/office/powerpoint/2010/main" val="26704850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442552"/>
            <a:ext cx="873140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04155"/>
            <a:ext cx="9632553" cy="803654"/>
          </a:xfrm>
        </p:spPr>
        <p:txBody>
          <a:bodyPr/>
          <a:lstStyle/>
          <a:p>
            <a:r>
              <a:rPr lang="en-US" sz="3600" dirty="0">
                <a:solidFill>
                  <a:schemeClr val="bg1"/>
                </a:solidFill>
              </a:rPr>
              <a:t>Budgeting and Cost Control</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18515" y="1357466"/>
            <a:ext cx="10030228" cy="4014383"/>
          </a:xfrm>
        </p:spPr>
        <p:txBody>
          <a:bodyPr/>
          <a:lstStyle/>
          <a:p>
            <a:pPr marL="0" indent="0" algn="just"/>
            <a:r>
              <a:rPr lang="en-US" dirty="0"/>
              <a:t>Budgeting and cost control in operations involves planning, organizing, forecasting, controlling, and monitoring financial resources to achieve operational objectives.</a:t>
            </a:r>
          </a:p>
          <a:p>
            <a:pPr marL="0" indent="0" algn="just"/>
            <a:r>
              <a:rPr lang="en-US" dirty="0"/>
              <a:t>Effective financial management ensures that businesses use their limited financial resources efficiently to grow and scale. Without proper financial oversight, small businesses can quickly run into cash flow issues that threaten their survival. Many financial management tools are explained in MOSAIC’s financial modules. Our section tackles only the link between operations and finance.</a:t>
            </a:r>
          </a:p>
          <a:p>
            <a:pPr marL="0" indent="0" algn="just"/>
            <a:r>
              <a:rPr lang="en-US" b="1" dirty="0">
                <a:solidFill>
                  <a:srgbClr val="47B5C8"/>
                </a:solidFill>
              </a:rPr>
              <a:t>Key Areas of Focus:  </a:t>
            </a:r>
            <a:r>
              <a:rPr lang="en-US" dirty="0"/>
              <a:t>Budgeting, forecasting, cost control, and financial literacy are key to successful financial management in small businesses, allowing them to improve operational efficiency while preparing for growth.</a:t>
            </a:r>
          </a:p>
          <a:p>
            <a:pPr marL="457200" indent="-457200" algn="just">
              <a:buFont typeface="+mj-lt"/>
              <a:buAutoNum type="arabicPeriod"/>
            </a:pPr>
            <a:endParaRPr lang="en-US" sz="2200" dirty="0"/>
          </a:p>
        </p:txBody>
      </p:sp>
    </p:spTree>
    <p:extLst>
      <p:ext uri="{BB962C8B-B14F-4D97-AF65-F5344CB8AC3E}">
        <p14:creationId xmlns:p14="http://schemas.microsoft.com/office/powerpoint/2010/main" val="697698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Budgeting for Operations</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48205" y="1572317"/>
            <a:ext cx="9932903" cy="4014383"/>
          </a:xfrm>
        </p:spPr>
        <p:txBody>
          <a:bodyPr/>
          <a:lstStyle/>
          <a:p>
            <a:pPr marL="0" indent="0" algn="just"/>
            <a:r>
              <a:rPr lang="en-US" b="1" dirty="0"/>
              <a:t>An operational budget</a:t>
            </a:r>
            <a:r>
              <a:rPr lang="en-US" dirty="0"/>
              <a:t> is a detailed projection of revenue and expenses over a specific period, helping businesses allocate resources effectively.</a:t>
            </a:r>
          </a:p>
          <a:p>
            <a:pPr marL="0" indent="0" algn="just"/>
            <a:r>
              <a:rPr lang="en-US" dirty="0"/>
              <a:t>The main important concepts of operational budgeting include:</a:t>
            </a:r>
          </a:p>
          <a:p>
            <a:pPr marL="914400" lvl="1" indent="-457200" algn="just">
              <a:buFont typeface="+mj-lt"/>
              <a:buAutoNum type="arabicPeriod"/>
            </a:pPr>
            <a:r>
              <a:rPr lang="en-US" sz="2400" b="1" spc="0" dirty="0">
                <a:solidFill>
                  <a:srgbClr val="47B5C8"/>
                </a:solidFill>
                <a:latin typeface="+mn-lt"/>
              </a:rPr>
              <a:t>CAPEX (Capital Expenditure): </a:t>
            </a:r>
            <a:r>
              <a:rPr lang="en-US" sz="2400" spc="0" dirty="0">
                <a:solidFill>
                  <a:srgbClr val="595959"/>
                </a:solidFill>
                <a:latin typeface="+mn-lt"/>
              </a:rPr>
              <a:t>Long-term investments in assets such as equipment, machinery, or property. These investments help businesses scale but require significant upfront costs.</a:t>
            </a:r>
          </a:p>
          <a:p>
            <a:pPr marL="914400" lvl="1" indent="-457200" algn="just">
              <a:buFont typeface="+mj-lt"/>
              <a:buAutoNum type="arabicPeriod"/>
            </a:pPr>
            <a:r>
              <a:rPr lang="en-US" sz="2400" b="1" spc="0" dirty="0">
                <a:solidFill>
                  <a:srgbClr val="F2A72C"/>
                </a:solidFill>
                <a:latin typeface="+mn-lt"/>
              </a:rPr>
              <a:t>OPEX (Operational Expenditure): </a:t>
            </a:r>
            <a:r>
              <a:rPr lang="en-US" sz="2400" spc="0" dirty="0">
                <a:solidFill>
                  <a:srgbClr val="595959"/>
                </a:solidFill>
                <a:latin typeface="+mn-lt"/>
              </a:rPr>
              <a:t>Day-to-day expenses required to run the business, such as rent, utilities, and salaries. These costs must be carefully managed to avoid overspending.</a:t>
            </a:r>
          </a:p>
          <a:p>
            <a:pPr marL="914400" lvl="1" indent="-457200" algn="just">
              <a:buFont typeface="+mj-lt"/>
              <a:buAutoNum type="arabicPeriod"/>
            </a:pPr>
            <a:r>
              <a:rPr lang="en-US" sz="2400" b="1" spc="0" dirty="0">
                <a:solidFill>
                  <a:srgbClr val="D9552F"/>
                </a:solidFill>
                <a:latin typeface="+mn-lt"/>
              </a:rPr>
              <a:t>Budgeting: </a:t>
            </a:r>
            <a:r>
              <a:rPr lang="en-US" sz="2400" spc="0" dirty="0">
                <a:solidFill>
                  <a:srgbClr val="333333"/>
                </a:solidFill>
                <a:latin typeface="+mn-lt"/>
              </a:rPr>
              <a:t>Establishing clear goals, estimating expenses and revenues, and continually review and adjust the budget as the business evolves.</a:t>
            </a:r>
          </a:p>
          <a:p>
            <a:pPr marL="457200" indent="-457200" algn="just">
              <a:buFont typeface="+mj-lt"/>
              <a:buAutoNum type="arabicPeriod"/>
            </a:pPr>
            <a:endParaRPr lang="en-US" sz="2200" dirty="0">
              <a:solidFill>
                <a:srgbClr val="333333"/>
              </a:solidFill>
            </a:endParaRPr>
          </a:p>
        </p:txBody>
      </p:sp>
    </p:spTree>
    <p:extLst>
      <p:ext uri="{BB962C8B-B14F-4D97-AF65-F5344CB8AC3E}">
        <p14:creationId xmlns:p14="http://schemas.microsoft.com/office/powerpoint/2010/main" val="31423654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36496"/>
            <a:ext cx="94562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099"/>
            <a:ext cx="9632553" cy="803654"/>
          </a:xfrm>
        </p:spPr>
        <p:txBody>
          <a:bodyPr/>
          <a:lstStyle/>
          <a:p>
            <a:r>
              <a:rPr lang="en-US" sz="3600" dirty="0">
                <a:solidFill>
                  <a:schemeClr val="bg1"/>
                </a:solidFill>
              </a:rPr>
              <a:t>Forecasting for Small Businesses</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53046" y="1401753"/>
            <a:ext cx="10016973" cy="4014383"/>
          </a:xfrm>
        </p:spPr>
        <p:txBody>
          <a:bodyPr/>
          <a:lstStyle/>
          <a:p>
            <a:pPr marL="0" indent="0" algn="just"/>
            <a:r>
              <a:rPr lang="en-US" b="1" dirty="0">
                <a:solidFill>
                  <a:srgbClr val="D9552F"/>
                </a:solidFill>
              </a:rPr>
              <a:t>Financial Forecasting </a:t>
            </a:r>
            <a:r>
              <a:rPr lang="en-US" dirty="0"/>
              <a:t>involves predicting future revenues, expenses, and cash flow based on historical data (or data from similar businesses), market trends, and business goals. It helps businesses plan for growth and navigate uncertainties.</a:t>
            </a:r>
          </a:p>
          <a:p>
            <a:pPr marL="0" indent="0" algn="just"/>
            <a:r>
              <a:rPr lang="en-US" b="1" dirty="0">
                <a:solidFill>
                  <a:srgbClr val="47B5C8"/>
                </a:solidFill>
              </a:rPr>
              <a:t>Cash Flow Management</a:t>
            </a:r>
            <a:r>
              <a:rPr lang="en-US" dirty="0">
                <a:solidFill>
                  <a:srgbClr val="47B5C8"/>
                </a:solidFill>
              </a:rPr>
              <a:t> </a:t>
            </a:r>
            <a:r>
              <a:rPr lang="en-US" dirty="0"/>
              <a:t>is the mechanism used for</a:t>
            </a:r>
            <a:r>
              <a:rPr lang="en-US" b="1" dirty="0"/>
              <a:t> </a:t>
            </a:r>
            <a:r>
              <a:rPr lang="en-US" dirty="0"/>
              <a:t>monitoring cash inflow and outflow to ensure that the business has enough liquidity to meet its obligations. Without proper cash management, even profitable businesses can run into trouble. Optimizing cash management is done through forecasting.</a:t>
            </a:r>
          </a:p>
          <a:p>
            <a:pPr marL="0" indent="0" algn="just"/>
            <a:r>
              <a:rPr lang="en-US" b="1" dirty="0">
                <a:solidFill>
                  <a:srgbClr val="F2A72C"/>
                </a:solidFill>
              </a:rPr>
              <a:t>Simple Forecasting Techniques:</a:t>
            </a:r>
          </a:p>
          <a:p>
            <a:pPr marL="914400" lvl="1" indent="-457200" algn="just">
              <a:buFont typeface="Arial" panose="020B0604020202020204" pitchFamily="34" charset="0"/>
              <a:buChar char="•"/>
            </a:pPr>
            <a:r>
              <a:rPr lang="en-US" sz="2400" spc="0" dirty="0">
                <a:solidFill>
                  <a:srgbClr val="595959"/>
                </a:solidFill>
                <a:latin typeface="+mn-lt"/>
              </a:rPr>
              <a:t>Use past performance to predict future trends.</a:t>
            </a:r>
          </a:p>
          <a:p>
            <a:pPr marL="914400" lvl="1" indent="-457200" algn="just">
              <a:buFont typeface="Arial" panose="020B0604020202020204" pitchFamily="34" charset="0"/>
              <a:buChar char="•"/>
            </a:pPr>
            <a:r>
              <a:rPr lang="en-US" sz="2400" spc="0" dirty="0">
                <a:solidFill>
                  <a:srgbClr val="595959"/>
                </a:solidFill>
                <a:latin typeface="+mn-lt"/>
              </a:rPr>
              <a:t>Use Market analysis + customer demand forecasts to refine projections.</a:t>
            </a:r>
          </a:p>
          <a:p>
            <a:pPr marL="914400" lvl="1" indent="-457200" algn="just">
              <a:buFont typeface="Arial" panose="020B0604020202020204" pitchFamily="34" charset="0"/>
              <a:buChar char="•"/>
            </a:pPr>
            <a:r>
              <a:rPr lang="en-US" sz="2400" spc="0" dirty="0">
                <a:solidFill>
                  <a:srgbClr val="595959"/>
                </a:solidFill>
                <a:latin typeface="+mn-lt"/>
              </a:rPr>
              <a:t>Continually adjust forecasts as new information becomes available.</a:t>
            </a:r>
          </a:p>
          <a:p>
            <a:pPr marL="457200" indent="-457200" algn="just">
              <a:buFont typeface="+mj-lt"/>
              <a:buAutoNum type="arabicPeriod"/>
            </a:pPr>
            <a:endParaRPr lang="en-US" sz="2200" dirty="0"/>
          </a:p>
        </p:txBody>
      </p:sp>
    </p:spTree>
    <p:extLst>
      <p:ext uri="{BB962C8B-B14F-4D97-AF65-F5344CB8AC3E}">
        <p14:creationId xmlns:p14="http://schemas.microsoft.com/office/powerpoint/2010/main" val="33815391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5121" y="523096"/>
            <a:ext cx="5660571" cy="4157824"/>
          </a:xfrm>
        </p:spPr>
        <p:txBody>
          <a:bodyPr/>
          <a:lstStyle/>
          <a:p>
            <a:pPr marL="0" indent="0"/>
            <a:r>
              <a:rPr lang="en-US" dirty="0"/>
              <a:t>A small tech startup struggled with managing its cash due to underestimating expenses. This led to missed payments                and delayed operations. </a:t>
            </a:r>
          </a:p>
          <a:p>
            <a:pPr marL="0" indent="0"/>
            <a:r>
              <a:rPr lang="en-US" b="1" dirty="0"/>
              <a:t>Challenges:</a:t>
            </a:r>
          </a:p>
          <a:p>
            <a:pPr marL="342900" indent="-342900">
              <a:buFont typeface="Arial" panose="020B0604020202020204" pitchFamily="34" charset="0"/>
              <a:buChar char="•"/>
            </a:pPr>
            <a:r>
              <a:rPr lang="en-US" dirty="0"/>
              <a:t>Unexpected overhead costs = strain.</a:t>
            </a:r>
          </a:p>
          <a:p>
            <a:pPr marL="342900" indent="-342900">
              <a:buFont typeface="Arial" panose="020B0604020202020204" pitchFamily="34" charset="0"/>
              <a:buChar char="•"/>
            </a:pPr>
            <a:r>
              <a:rPr lang="en-US" dirty="0"/>
              <a:t>Lack of clear distinction between CAPEX and OPEX = confusion in spending.</a:t>
            </a:r>
          </a:p>
          <a:p>
            <a:pPr marL="0" indent="0" defTabSz="538163"/>
            <a:r>
              <a:rPr lang="en-US" b="1" dirty="0"/>
              <a:t>Solution and Outcome: </a:t>
            </a:r>
            <a:r>
              <a:rPr lang="en-US" dirty="0"/>
              <a:t>The startup adopted a robust budgeting process, distinguishing between CAPEX and OPEX, and implemented monthly financial forecasting. It also prioritised essential               	expenses and delayed non-critical 	investments until cash flow improved.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368631" y="363402"/>
            <a:ext cx="4990998" cy="597946"/>
          </a:xfrm>
        </p:spPr>
        <p:txBody>
          <a:bodyPr/>
          <a:lstStyle/>
          <a:p>
            <a:r>
              <a:rPr lang="en-US" b="1" dirty="0">
                <a:solidFill>
                  <a:srgbClr val="47B5C8"/>
                </a:solidFill>
              </a:rPr>
              <a:t>Example</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l="15785" r="15785"/>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8991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The Art of Startup Finance: Financial Budgeting - Your Long-Term Forecast">
            <a:hlinkClick r:id="" action="ppaction://media"/>
            <a:extLst>
              <a:ext uri="{FF2B5EF4-FFF2-40B4-BE49-F238E27FC236}">
                <a16:creationId xmlns:a16="http://schemas.microsoft.com/office/drawing/2014/main" id="{9D165650-DB79-ADE4-2132-5871DA4E2425}"/>
              </a:ext>
            </a:extLst>
          </p:cNvPr>
          <p:cNvPicPr>
            <a:picLocks noRot="1" noChangeAspect="1"/>
          </p:cNvPicPr>
          <p:nvPr>
            <a:videoFile r:link="rId1"/>
          </p:nvPr>
        </p:nvPicPr>
        <p:blipFill>
          <a:blip r:embed="rId3"/>
          <a:stretch>
            <a:fillRect/>
          </a:stretch>
        </p:blipFill>
        <p:spPr>
          <a:xfrm>
            <a:off x="7698746" y="2305654"/>
            <a:ext cx="3044371"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86120" y="1504041"/>
            <a:ext cx="7056083" cy="3849918"/>
          </a:xfrm>
        </p:spPr>
        <p:txBody>
          <a:bodyPr/>
          <a:lstStyle/>
          <a:p>
            <a:pPr marL="0" indent="0"/>
            <a:r>
              <a:rPr lang="en-US" spc="0" dirty="0">
                <a:solidFill>
                  <a:srgbClr val="595959"/>
                </a:solidFill>
                <a:latin typeface="+mn-lt"/>
              </a:rPr>
              <a:t>Forecasting is the toughest part of startup finance for entrepreneurs, especially for complex contexts. </a:t>
            </a:r>
          </a:p>
          <a:p>
            <a:pPr marL="0" indent="0"/>
            <a:r>
              <a:rPr lang="en-US" spc="0" dirty="0">
                <a:solidFill>
                  <a:srgbClr val="595959"/>
                </a:solidFill>
                <a:latin typeface="+mn-lt"/>
              </a:rPr>
              <a:t>Learning how to forecast and budget are critical. The point is not to try to predict the future, but to build a financial model that can be improved over time.</a:t>
            </a:r>
          </a:p>
          <a:p>
            <a:pPr marL="0" indent="0"/>
            <a:r>
              <a:rPr lang="en-US" b="1" spc="0" dirty="0">
                <a:solidFill>
                  <a:srgbClr val="47B5C8"/>
                </a:solidFill>
                <a:latin typeface="+mn-lt"/>
              </a:rPr>
              <a:t>Key Learning Points:</a:t>
            </a:r>
          </a:p>
          <a:p>
            <a:pPr marL="342900" indent="-342900">
              <a:buFont typeface="Arial" panose="020B0604020202020204" pitchFamily="34" charset="0"/>
              <a:buChar char="•"/>
            </a:pPr>
            <a:r>
              <a:rPr lang="en-US" spc="0" dirty="0">
                <a:solidFill>
                  <a:srgbClr val="595959"/>
                </a:solidFill>
                <a:latin typeface="+mn-lt"/>
              </a:rPr>
              <a:t>The purpose of five-year projections?</a:t>
            </a:r>
          </a:p>
          <a:p>
            <a:pPr marL="342900" indent="-342900">
              <a:buFont typeface="Arial" panose="020B0604020202020204" pitchFamily="34" charset="0"/>
              <a:buChar char="•"/>
            </a:pPr>
            <a:r>
              <a:rPr lang="en-US" spc="0" dirty="0">
                <a:solidFill>
                  <a:srgbClr val="595959"/>
                </a:solidFill>
                <a:latin typeface="+mn-lt"/>
              </a:rPr>
              <a:t>What will investors want to know about these projections? How realistic are they?</a:t>
            </a:r>
          </a:p>
          <a:p>
            <a:pPr marL="342900" indent="-342900">
              <a:buFont typeface="Arial" panose="020B0604020202020204" pitchFamily="34" charset="0"/>
              <a:buChar char="•"/>
            </a:pPr>
            <a:r>
              <a:rPr lang="en-US" spc="0" dirty="0">
                <a:solidFill>
                  <a:srgbClr val="595959"/>
                </a:solidFill>
                <a:latin typeface="+mn-lt"/>
              </a:rPr>
              <a:t>What are the assumptions underlying projections? </a:t>
            </a:r>
          </a:p>
          <a:p>
            <a:pPr marL="0" indent="0"/>
            <a:r>
              <a:rPr lang="en-US" sz="1200" dirty="0"/>
              <a:t>		</a:t>
            </a:r>
            <a:endParaRPr lang="en-US" sz="2200" b="1" dirty="0">
              <a:highlight>
                <a:srgbClr val="F2A72C"/>
              </a:highlight>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
        <p:nvSpPr>
          <p:cNvPr id="6" name="TextBox 5">
            <a:extLst>
              <a:ext uri="{FF2B5EF4-FFF2-40B4-BE49-F238E27FC236}">
                <a16:creationId xmlns:a16="http://schemas.microsoft.com/office/drawing/2014/main" id="{2673F2F3-6C4E-6413-C68B-F88315EA249E}"/>
              </a:ext>
            </a:extLst>
          </p:cNvPr>
          <p:cNvSpPr txBox="1"/>
          <p:nvPr/>
        </p:nvSpPr>
        <p:spPr>
          <a:xfrm>
            <a:off x="2199693" y="5593547"/>
            <a:ext cx="7593758" cy="461665"/>
          </a:xfrm>
          <a:prstGeom prst="rect">
            <a:avLst/>
          </a:prstGeom>
          <a:noFill/>
        </p:spPr>
        <p:txBody>
          <a:bodyPr wrap="square">
            <a:spAutoFit/>
          </a:bodyPr>
          <a:lstStyle/>
          <a:p>
            <a:r>
              <a:rPr lang="en-US" sz="2400" b="1" dirty="0">
                <a:highlight>
                  <a:srgbClr val="F2A72C"/>
                </a:highlight>
              </a:rPr>
              <a:t>Explore much more in MOSAIC’s other Financial  Modules</a:t>
            </a:r>
            <a:endParaRPr lang="en-IE" sz="2400" dirty="0"/>
          </a:p>
        </p:txBody>
      </p:sp>
    </p:spTree>
    <p:extLst>
      <p:ext uri="{BB962C8B-B14F-4D97-AF65-F5344CB8AC3E}">
        <p14:creationId xmlns:p14="http://schemas.microsoft.com/office/powerpoint/2010/main" val="29236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925551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Operational Tools for Financial Planning</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88671" y="1578373"/>
            <a:ext cx="10029793" cy="4014383"/>
          </a:xfrm>
        </p:spPr>
        <p:txBody>
          <a:bodyPr/>
          <a:lstStyle/>
          <a:p>
            <a:pPr marL="457200" indent="-457200" algn="just">
              <a:buFont typeface="Arial" panose="020B0604020202020204" pitchFamily="34" charset="0"/>
              <a:buChar char="•"/>
            </a:pPr>
            <a:r>
              <a:rPr lang="en-US" b="1" dirty="0">
                <a:solidFill>
                  <a:srgbClr val="47B5C8"/>
                </a:solidFill>
              </a:rPr>
              <a:t>Budgeting Templates: </a:t>
            </a:r>
            <a:r>
              <a:rPr lang="en-US" dirty="0"/>
              <a:t>Introduce customizable Excel templates to help small businesses create operational budgets. These templates allow for clear delineation between CAPEX and OPEX, making it easier to track spending.</a:t>
            </a:r>
          </a:p>
          <a:p>
            <a:pPr marL="457200" indent="-457200" algn="just">
              <a:buFont typeface="Arial" panose="020B0604020202020204" pitchFamily="34" charset="0"/>
              <a:buChar char="•"/>
            </a:pPr>
            <a:r>
              <a:rPr lang="en-US" b="1" dirty="0">
                <a:solidFill>
                  <a:srgbClr val="D9552F"/>
                </a:solidFill>
              </a:rPr>
              <a:t>Financial Forecasting Tools: </a:t>
            </a:r>
            <a:r>
              <a:rPr lang="en-US" dirty="0"/>
              <a:t>Tools like QuickBooks, Xero, and Wave can be used to automate cash flow management, predict future trends, and simplify financial reporting.</a:t>
            </a:r>
          </a:p>
          <a:p>
            <a:pPr marL="457200" indent="-457200" algn="just">
              <a:buFont typeface="Arial" panose="020B0604020202020204" pitchFamily="34" charset="0"/>
              <a:buChar char="•"/>
            </a:pPr>
            <a:r>
              <a:rPr lang="en-US" b="1" dirty="0">
                <a:solidFill>
                  <a:srgbClr val="F2A72C"/>
                </a:solidFill>
              </a:rPr>
              <a:t>Benefits of Digital Tools:</a:t>
            </a:r>
          </a:p>
          <a:p>
            <a:pPr marL="914400" lvl="1" indent="-457200" algn="just">
              <a:buFont typeface="+mj-lt"/>
              <a:buAutoNum type="arabicPeriod"/>
            </a:pPr>
            <a:r>
              <a:rPr lang="en-US" sz="2400" spc="0" dirty="0">
                <a:solidFill>
                  <a:srgbClr val="595959"/>
                </a:solidFill>
                <a:latin typeface="+mn-lt"/>
              </a:rPr>
              <a:t>Automating the budgeting process reduces the risk of human error.</a:t>
            </a:r>
          </a:p>
          <a:p>
            <a:pPr marL="914400" lvl="1" indent="-457200" algn="just">
              <a:buFont typeface="+mj-lt"/>
              <a:buAutoNum type="arabicPeriod"/>
            </a:pPr>
            <a:r>
              <a:rPr lang="en-US" sz="2400" spc="0" dirty="0">
                <a:solidFill>
                  <a:srgbClr val="595959"/>
                </a:solidFill>
                <a:latin typeface="+mn-lt"/>
              </a:rPr>
              <a:t>Financial tools provide real-time insights that can inform decision-making and resource allocation. </a:t>
            </a:r>
            <a:endParaRPr lang="en-US" sz="2200" spc="0" dirty="0">
              <a:solidFill>
                <a:srgbClr val="595959"/>
              </a:solidFill>
              <a:latin typeface="+mn-lt"/>
            </a:endParaRPr>
          </a:p>
        </p:txBody>
      </p:sp>
    </p:spTree>
    <p:extLst>
      <p:ext uri="{BB962C8B-B14F-4D97-AF65-F5344CB8AC3E}">
        <p14:creationId xmlns:p14="http://schemas.microsoft.com/office/powerpoint/2010/main" val="2199924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Steel workers adjusting crane hooks in factory">
            <a:extLst>
              <a:ext uri="{FF2B5EF4-FFF2-40B4-BE49-F238E27FC236}">
                <a16:creationId xmlns:a16="http://schemas.microsoft.com/office/drawing/2014/main" id="{26EC4ECA-0EC1-7DBB-98F8-37CBFFC642E6}"/>
              </a:ext>
            </a:extLst>
          </p:cNvPr>
          <p:cNvPicPr>
            <a:picLocks noChangeAspect="1"/>
          </p:cNvPicPr>
          <p:nvPr/>
        </p:nvPicPr>
        <p:blipFill>
          <a:blip r:embed="rId2"/>
          <a:srcRect l="12883" r="12883"/>
          <a:stretch/>
        </p:blipFill>
        <p:spPr>
          <a:xfrm>
            <a:off x="8213712" y="1781212"/>
            <a:ext cx="3785063" cy="339842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128052"/>
            <a:ext cx="789506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02131" y="289655"/>
            <a:ext cx="10228804"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Activity : Simulate an Automated Day</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101066" y="1021452"/>
            <a:ext cx="8011580"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spcBef>
                <a:spcPts val="1200"/>
              </a:spcBef>
              <a:spcAft>
                <a:spcPts val="1200"/>
              </a:spcAft>
              <a:buNone/>
            </a:pPr>
            <a:r>
              <a:rPr lang="en-US" sz="2400" b="0" i="0" u="none" strike="noStrike" dirty="0">
                <a:solidFill>
                  <a:srgbClr val="595959"/>
                </a:solidFill>
                <a:effectLst/>
              </a:rPr>
              <a:t>In teams, participants </a:t>
            </a:r>
            <a:r>
              <a:rPr lang="en-US" sz="2400" dirty="0">
                <a:solidFill>
                  <a:srgbClr val="595959"/>
                </a:solidFill>
              </a:rPr>
              <a:t> </a:t>
            </a:r>
            <a:r>
              <a:rPr lang="en-US" sz="2400" b="0" i="0" u="none" strike="noStrike" dirty="0">
                <a:solidFill>
                  <a:srgbClr val="595959"/>
                </a:solidFill>
                <a:effectLst/>
              </a:rPr>
              <a:t>assume different roles within a startup (Marketing, Production, Sales, Operations, Finance, etc.). They are tasked with finding automation tools to streamline processes within their assigned functions</a:t>
            </a:r>
            <a:r>
              <a:rPr lang="en-US" sz="2400" dirty="0">
                <a:solidFill>
                  <a:srgbClr val="595959"/>
                </a:solidFill>
              </a:rPr>
              <a:t>, to </a:t>
            </a:r>
            <a:r>
              <a:rPr lang="en-US" sz="2400" b="0" i="0" u="none" strike="noStrike" dirty="0">
                <a:solidFill>
                  <a:srgbClr val="595959"/>
                </a:solidFill>
                <a:effectLst/>
              </a:rPr>
              <a:t>simulate a workday using the tools</a:t>
            </a:r>
            <a:r>
              <a:rPr lang="en-US" sz="2400" dirty="0">
                <a:solidFill>
                  <a:srgbClr val="595959"/>
                </a:solidFill>
              </a:rPr>
              <a:t> and d</a:t>
            </a:r>
            <a:r>
              <a:rPr lang="en-US" sz="2400" b="0" i="0" u="none" strike="noStrike" dirty="0">
                <a:solidFill>
                  <a:srgbClr val="595959"/>
                </a:solidFill>
                <a:effectLst/>
              </a:rPr>
              <a:t>iscuss the outcomes.</a:t>
            </a:r>
            <a:br>
              <a:rPr lang="en-US" sz="2200" b="0" i="0" u="none" strike="noStrike" dirty="0">
                <a:solidFill>
                  <a:srgbClr val="000000"/>
                </a:solidFill>
                <a:effectLst/>
              </a:rPr>
            </a:br>
            <a:br>
              <a:rPr lang="en-US" sz="1800" b="0" i="0" u="none" strike="noStrike" dirty="0">
                <a:solidFill>
                  <a:srgbClr val="000000"/>
                </a:solidFill>
                <a:effectLst/>
              </a:rPr>
            </a:br>
            <a:r>
              <a:rPr lang="en-US" sz="2400" b="1" i="0" u="none" strike="noStrike" dirty="0">
                <a:solidFill>
                  <a:srgbClr val="47B5C8"/>
                </a:solidFill>
                <a:effectLst/>
              </a:rPr>
              <a:t>Instructions:</a:t>
            </a:r>
          </a:p>
          <a:p>
            <a:pPr>
              <a:spcBef>
                <a:spcPts val="400"/>
              </a:spcBef>
              <a:spcAft>
                <a:spcPts val="400"/>
              </a:spcAft>
            </a:pPr>
            <a:r>
              <a:rPr lang="en-US" sz="2300" b="0" i="0" u="none" strike="noStrike" dirty="0">
                <a:solidFill>
                  <a:srgbClr val="595959"/>
                </a:solidFill>
                <a:effectLst/>
              </a:rPr>
              <a:t>Assign roles to participants (full organizational structure).</a:t>
            </a:r>
          </a:p>
          <a:p>
            <a:pPr>
              <a:spcBef>
                <a:spcPts val="400"/>
              </a:spcBef>
              <a:spcAft>
                <a:spcPts val="400"/>
              </a:spcAft>
            </a:pPr>
            <a:r>
              <a:rPr lang="en-US" sz="2300" b="0" i="0" u="none" strike="noStrike" dirty="0">
                <a:solidFill>
                  <a:srgbClr val="595959"/>
                </a:solidFill>
                <a:effectLst/>
              </a:rPr>
              <a:t>Each participant researches automation tools for their function.</a:t>
            </a:r>
          </a:p>
          <a:p>
            <a:pPr>
              <a:spcBef>
                <a:spcPts val="400"/>
              </a:spcBef>
              <a:spcAft>
                <a:spcPts val="400"/>
              </a:spcAft>
            </a:pPr>
            <a:r>
              <a:rPr lang="en-US" sz="2300" b="0" i="0" u="none" strike="noStrike" dirty="0">
                <a:solidFill>
                  <a:srgbClr val="595959"/>
                </a:solidFill>
                <a:effectLst/>
              </a:rPr>
              <a:t>Simulate a workday using the selected tools to automate tasks.</a:t>
            </a:r>
          </a:p>
          <a:p>
            <a:pPr>
              <a:spcBef>
                <a:spcPts val="400"/>
              </a:spcBef>
              <a:spcAft>
                <a:spcPts val="400"/>
              </a:spcAft>
            </a:pPr>
            <a:r>
              <a:rPr lang="en-US" sz="2300" b="0" i="0" u="none" strike="noStrike" dirty="0">
                <a:solidFill>
                  <a:srgbClr val="595959"/>
                </a:solidFill>
                <a:effectLst/>
              </a:rPr>
              <a:t>Discuss results as a team, focusing on tool effectiveness and workflow improvements.</a:t>
            </a:r>
          </a:p>
          <a:p>
            <a:pPr>
              <a:spcBef>
                <a:spcPts val="400"/>
              </a:spcBef>
              <a:spcAft>
                <a:spcPts val="400"/>
              </a:spcAft>
            </a:pPr>
            <a:r>
              <a:rPr lang="en-US" sz="2300" b="0" i="0" u="none" strike="noStrike" dirty="0">
                <a:solidFill>
                  <a:srgbClr val="595959"/>
                </a:solidFill>
                <a:effectLst/>
              </a:rPr>
              <a:t>Present findings and recommendations.</a:t>
            </a:r>
          </a:p>
          <a:p>
            <a:pPr>
              <a:spcBef>
                <a:spcPts val="400"/>
              </a:spcBef>
              <a:spcAft>
                <a:spcPts val="400"/>
              </a:spcAft>
            </a:pPr>
            <a:r>
              <a:rPr lang="en-US" sz="2300" dirty="0">
                <a:solidFill>
                  <a:srgbClr val="595959"/>
                </a:solidFill>
              </a:rPr>
              <a:t>Share with the other groups and receive feedback.</a:t>
            </a:r>
            <a:endParaRPr lang="en-US" sz="2300" b="0" i="0" u="none" strike="noStrike" dirty="0">
              <a:solidFill>
                <a:srgbClr val="595959"/>
              </a:solidFill>
              <a:effectLst/>
            </a:endParaRPr>
          </a:p>
        </p:txBody>
      </p:sp>
    </p:spTree>
    <p:extLst>
      <p:ext uri="{BB962C8B-B14F-4D97-AF65-F5344CB8AC3E}">
        <p14:creationId xmlns:p14="http://schemas.microsoft.com/office/powerpoint/2010/main" val="28670250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Less Waste = Higher Efficiency</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36141" y="1345616"/>
            <a:ext cx="7129387" cy="999383"/>
          </a:xfrm>
        </p:spPr>
        <p:txBody>
          <a:bodyPr/>
          <a:lstStyle/>
          <a:p>
            <a:r>
              <a:rPr lang="en-US" dirty="0"/>
              <a:t>Lean and Six Sigma methodologies are powerful tools to  improve operational efficiency by reducing waste &amp; defects.</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a:solidFill>
                  <a:srgbClr val="47B5C8"/>
                </a:solidFill>
              </a:rPr>
              <a:t>Standardization and Automation are Key</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en-US" dirty="0"/>
              <a:t>Scaling a business requires the standardization of processes, automation, and the use of technology to handle increased demand and better manage systems.</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a:solidFill>
                  <a:srgbClr val="47B5C8"/>
                </a:solidFill>
              </a:rPr>
              <a:t>Financial Operations are the Magic Link</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descr="Person holding potted plant">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a:blip r:embed="rId2"/>
          <a:srcRect l="7535" r="7535"/>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a:xfrm>
            <a:off x="4927791" y="5081746"/>
            <a:ext cx="6553234" cy="999383"/>
          </a:xfrm>
        </p:spPr>
        <p:txBody>
          <a:bodyPr/>
          <a:lstStyle/>
          <a:p>
            <a:r>
              <a:rPr lang="en-US" dirty="0"/>
              <a:t>Continuous process improvement and regular reviews vis-à-vis the strategic financial projection are essential for maintaining efficiency during growth.</a:t>
            </a:r>
          </a:p>
        </p:txBody>
      </p:sp>
    </p:spTree>
    <p:extLst>
      <p:ext uri="{BB962C8B-B14F-4D97-AF65-F5344CB8AC3E}">
        <p14:creationId xmlns:p14="http://schemas.microsoft.com/office/powerpoint/2010/main" val="28260090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Further Reading</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5106141"/>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b="1" i="0" u="none" strike="noStrike" dirty="0">
                <a:solidFill>
                  <a:schemeClr val="bg1"/>
                </a:solidFill>
                <a:effectLst/>
              </a:rPr>
              <a:t>The Lean Startup:</a:t>
            </a:r>
            <a:r>
              <a:rPr lang="en-US" b="0" i="0" u="none" strike="noStrike" dirty="0">
                <a:solidFill>
                  <a:schemeClr val="bg1"/>
                </a:solidFill>
                <a:effectLst/>
              </a:rPr>
              <a:t> How Today's Entrepreneurs Use Continuous Innovation to Create Radically Successful Businesses by Eric Ries: A must-read for entrepreneurs looking to scale their businesses by applying lean methodologies for growth and continuous innovation.</a:t>
            </a:r>
          </a:p>
          <a:p>
            <a:pPr marL="457200" indent="-457200" algn="l" rtl="0" fontAlgn="base">
              <a:lnSpc>
                <a:spcPct val="110000"/>
              </a:lnSpc>
              <a:spcBef>
                <a:spcPts val="600"/>
              </a:spcBef>
              <a:spcAft>
                <a:spcPts val="0"/>
              </a:spcAft>
              <a:buFont typeface="+mj-lt"/>
              <a:buAutoNum type="arabicPeriod"/>
            </a:pPr>
            <a:r>
              <a:rPr lang="en-US" b="1" i="0" u="none" strike="noStrike" dirty="0">
                <a:solidFill>
                  <a:schemeClr val="bg1"/>
                </a:solidFill>
                <a:effectLst/>
              </a:rPr>
              <a:t>Scaling Up:</a:t>
            </a:r>
            <a:r>
              <a:rPr lang="en-US" b="0" i="0" u="none" strike="noStrike" dirty="0">
                <a:solidFill>
                  <a:schemeClr val="bg1"/>
                </a:solidFill>
                <a:effectLst/>
              </a:rPr>
              <a:t> How a Few Companies Make It...and Why the Rest Don’t by Verne Harnish: A step-by-step guide on how to scale businesses sustainably by mastering four key areas: people, strategy, execution, and cash.</a:t>
            </a:r>
          </a:p>
          <a:p>
            <a:pPr marL="457200" indent="-457200" algn="l" rtl="0" fontAlgn="base">
              <a:lnSpc>
                <a:spcPct val="110000"/>
              </a:lnSpc>
              <a:spcBef>
                <a:spcPts val="600"/>
              </a:spcBef>
              <a:spcAft>
                <a:spcPts val="0"/>
              </a:spcAft>
              <a:buFont typeface="+mj-lt"/>
              <a:buAutoNum type="arabicPeriod"/>
            </a:pPr>
            <a:r>
              <a:rPr lang="en-US" b="1" i="0" u="none" strike="noStrike" dirty="0">
                <a:solidFill>
                  <a:schemeClr val="bg1"/>
                </a:solidFill>
                <a:effectLst/>
              </a:rPr>
              <a:t>The Toyota Way: </a:t>
            </a:r>
            <a:r>
              <a:rPr lang="en-US" b="0" i="0" u="none" strike="noStrike" dirty="0">
                <a:solidFill>
                  <a:schemeClr val="bg1"/>
                </a:solidFill>
                <a:effectLst/>
              </a:rPr>
              <a:t>14 Management Principles from the World's Greatest Manufacturer by Jeffrey Liker: Offers deep insights into Toyota’s lean manufacturing principles and how they can be applied to scale operations efficiently.</a:t>
            </a:r>
          </a:p>
        </p:txBody>
      </p:sp>
    </p:spTree>
    <p:extLst>
      <p:ext uri="{BB962C8B-B14F-4D97-AF65-F5344CB8AC3E}">
        <p14:creationId xmlns:p14="http://schemas.microsoft.com/office/powerpoint/2010/main" val="41488101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66058" y="2948805"/>
            <a:ext cx="6010480" cy="3066422"/>
          </a:xfrm>
        </p:spPr>
        <p:txBody>
          <a:bodyPr>
            <a:normAutofit/>
          </a:bodyPr>
          <a:lstStyle/>
          <a:p>
            <a:r>
              <a:rPr lang="en-US" dirty="0"/>
              <a:t>Quality Management and Continuous Improvement</a:t>
            </a:r>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379855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Introduction to Operations and Resource Management</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Continuous improvement </a:t>
            </a:r>
            <a:br>
              <a:rPr lang="en-US" dirty="0"/>
            </a:br>
            <a:r>
              <a:rPr lang="en-US" dirty="0"/>
              <a:t>is better than </a:t>
            </a:r>
            <a:br>
              <a:rPr lang="en-US" dirty="0"/>
            </a:br>
            <a:r>
              <a:rPr lang="en-US" dirty="0"/>
              <a:t>delayed perfection</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Mark Twain</a:t>
            </a:r>
            <a:endParaRPr lang="en-US" sz="2400" b="1" dirty="0">
              <a:solidFill>
                <a:schemeClr val="bg1"/>
              </a:solidFill>
            </a:endParaRPr>
          </a:p>
        </p:txBody>
      </p:sp>
      <p:pic>
        <p:nvPicPr>
          <p:cNvPr id="7" name="Picture Placeholder 6" descr="Hand placing star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837" r="12837"/>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10547440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3076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Understanding Quality Operations</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560399" y="1556050"/>
            <a:ext cx="10108515" cy="4014383"/>
          </a:xfrm>
        </p:spPr>
        <p:txBody>
          <a:bodyPr/>
          <a:lstStyle/>
          <a:p>
            <a:pPr marL="0" indent="0" algn="just"/>
            <a:r>
              <a:rPr lang="en-US" b="1" spc="0" dirty="0">
                <a:solidFill>
                  <a:srgbClr val="47B5C8"/>
                </a:solidFill>
                <a:latin typeface="+mn-lt"/>
              </a:rPr>
              <a:t>Performance Measurement: </a:t>
            </a:r>
            <a:r>
              <a:rPr lang="en-US" spc="0" dirty="0">
                <a:solidFill>
                  <a:srgbClr val="595959"/>
                </a:solidFill>
                <a:latin typeface="+mn-lt"/>
              </a:rPr>
              <a:t>The systematic process of assessing how well business operations are being executed.</a:t>
            </a:r>
          </a:p>
          <a:p>
            <a:pPr marL="0" indent="0" algn="just"/>
            <a:r>
              <a:rPr lang="en-US" b="1" spc="0" dirty="0">
                <a:solidFill>
                  <a:srgbClr val="086575"/>
                </a:solidFill>
                <a:latin typeface="+mn-lt"/>
              </a:rPr>
              <a:t>Continuous Improvement: </a:t>
            </a:r>
            <a:r>
              <a:rPr lang="en-US" spc="0" dirty="0">
                <a:solidFill>
                  <a:srgbClr val="595959"/>
                </a:solidFill>
                <a:latin typeface="+mn-lt"/>
              </a:rPr>
              <a:t>A business strategy </a:t>
            </a:r>
            <a:r>
              <a:rPr lang="en-US" dirty="0"/>
              <a:t>to</a:t>
            </a:r>
            <a:r>
              <a:rPr lang="en-US" spc="0" dirty="0">
                <a:solidFill>
                  <a:srgbClr val="595959"/>
                </a:solidFill>
                <a:latin typeface="+mn-lt"/>
              </a:rPr>
              <a:t> enhance processes over time, focusing on small, incremental changes that improve efficiency and quality.</a:t>
            </a:r>
          </a:p>
          <a:p>
            <a:pPr marL="0" indent="0" algn="just"/>
            <a:r>
              <a:rPr lang="en-US" dirty="0"/>
              <a:t>These two concepts rely heavily on the following </a:t>
            </a:r>
            <a:r>
              <a:rPr lang="en-US" b="1" dirty="0"/>
              <a:t>key concepts</a:t>
            </a:r>
            <a:r>
              <a:rPr lang="en-US" dirty="0"/>
              <a:t>:</a:t>
            </a:r>
            <a:endParaRPr lang="en-US" spc="0" dirty="0">
              <a:solidFill>
                <a:srgbClr val="595959"/>
              </a:solidFill>
              <a:latin typeface="+mn-lt"/>
            </a:endParaRPr>
          </a:p>
          <a:p>
            <a:pPr marL="749300" indent="-457200" algn="just">
              <a:buFont typeface="Arial" panose="020B0604020202020204" pitchFamily="34" charset="0"/>
              <a:buChar char="•"/>
            </a:pPr>
            <a:r>
              <a:rPr lang="en-US" b="1" spc="0" dirty="0">
                <a:solidFill>
                  <a:srgbClr val="F2A72C"/>
                </a:solidFill>
                <a:latin typeface="+mn-lt"/>
              </a:rPr>
              <a:t>KPIs (Key Performance Indicators): </a:t>
            </a:r>
            <a:r>
              <a:rPr lang="en-US" spc="0" dirty="0">
                <a:solidFill>
                  <a:srgbClr val="595959"/>
                </a:solidFill>
                <a:latin typeface="+mn-lt"/>
              </a:rPr>
              <a:t>Metrics used to evaluate how well a business is meeting its operational goals.</a:t>
            </a:r>
          </a:p>
          <a:p>
            <a:pPr marL="749300" indent="-457200" algn="just">
              <a:buFont typeface="Arial" panose="020B0604020202020204" pitchFamily="34" charset="0"/>
              <a:buChar char="•"/>
            </a:pPr>
            <a:r>
              <a:rPr lang="en-US" b="1" spc="0" dirty="0">
                <a:solidFill>
                  <a:srgbClr val="F2A72C"/>
                </a:solidFill>
                <a:latin typeface="+mn-lt"/>
              </a:rPr>
              <a:t>Benchmarking</a:t>
            </a:r>
            <a:r>
              <a:rPr lang="en-US" spc="0" dirty="0">
                <a:solidFill>
                  <a:srgbClr val="F2A72C"/>
                </a:solidFill>
                <a:latin typeface="+mn-lt"/>
              </a:rPr>
              <a:t>:</a:t>
            </a:r>
            <a:r>
              <a:rPr lang="en-US" spc="0" dirty="0">
                <a:solidFill>
                  <a:srgbClr val="595959"/>
                </a:solidFill>
                <a:latin typeface="+mn-lt"/>
              </a:rPr>
              <a:t> Comparing your business processes and performance metrics to industry standards or best practices.</a:t>
            </a:r>
          </a:p>
          <a:p>
            <a:pPr marL="749300" indent="-457200" algn="just">
              <a:buFont typeface="Arial" panose="020B0604020202020204" pitchFamily="34" charset="0"/>
              <a:buChar char="•"/>
            </a:pPr>
            <a:r>
              <a:rPr lang="en-US" b="1" spc="0" dirty="0">
                <a:solidFill>
                  <a:srgbClr val="F2A72C"/>
                </a:solidFill>
                <a:latin typeface="+mn-lt"/>
              </a:rPr>
              <a:t>Quality Enhancement</a:t>
            </a:r>
            <a:r>
              <a:rPr lang="en-US" spc="0" dirty="0">
                <a:solidFill>
                  <a:srgbClr val="F2A72C"/>
                </a:solidFill>
                <a:latin typeface="+mn-lt"/>
              </a:rPr>
              <a:t>: </a:t>
            </a:r>
            <a:r>
              <a:rPr lang="en-US" spc="0" dirty="0">
                <a:solidFill>
                  <a:srgbClr val="595959"/>
                </a:solidFill>
                <a:latin typeface="+mn-lt"/>
              </a:rPr>
              <a:t>Implementing methodologies like Total Quality Management (TQM) and Kaizen to drive operational enhancements.</a:t>
            </a:r>
          </a:p>
          <a:p>
            <a:pPr marL="457200" indent="-457200" algn="just">
              <a:buFont typeface="Arial" panose="020B0604020202020204" pitchFamily="34" charset="0"/>
              <a:buChar char="•"/>
            </a:pPr>
            <a:endParaRPr lang="en-US" sz="2200" spc="0" dirty="0">
              <a:solidFill>
                <a:srgbClr val="595959"/>
              </a:solidFill>
              <a:latin typeface="+mn-lt"/>
            </a:endParaRPr>
          </a:p>
        </p:txBody>
      </p:sp>
    </p:spTree>
    <p:extLst>
      <p:ext uri="{BB962C8B-B14F-4D97-AF65-F5344CB8AC3E}">
        <p14:creationId xmlns:p14="http://schemas.microsoft.com/office/powerpoint/2010/main" val="40822387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83857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Key Performance Indicators (KPIs)</a:t>
            </a:r>
          </a:p>
        </p:txBody>
      </p:sp>
      <p:graphicFrame>
        <p:nvGraphicFramePr>
          <p:cNvPr id="40" name="Text Placeholder 4">
            <a:extLst>
              <a:ext uri="{FF2B5EF4-FFF2-40B4-BE49-F238E27FC236}">
                <a16:creationId xmlns:a16="http://schemas.microsoft.com/office/drawing/2014/main" id="{A5FB0956-0C1B-63F8-62E7-ADA3CCA5C915}"/>
              </a:ext>
            </a:extLst>
          </p:cNvPr>
          <p:cNvGraphicFramePr/>
          <p:nvPr>
            <p:extLst>
              <p:ext uri="{D42A27DB-BD31-4B8C-83A1-F6EECF244321}">
                <p14:modId xmlns:p14="http://schemas.microsoft.com/office/powerpoint/2010/main" val="2645354870"/>
              </p:ext>
            </p:extLst>
          </p:nvPr>
        </p:nvGraphicFramePr>
        <p:xfrm>
          <a:off x="774630" y="2870859"/>
          <a:ext cx="9473775" cy="2579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4">
            <a:extLst>
              <a:ext uri="{FF2B5EF4-FFF2-40B4-BE49-F238E27FC236}">
                <a16:creationId xmlns:a16="http://schemas.microsoft.com/office/drawing/2014/main" id="{81F276C3-887D-7229-3D37-9CAE2DA4557E}"/>
              </a:ext>
            </a:extLst>
          </p:cNvPr>
          <p:cNvSpPr>
            <a:spLocks noGrp="1"/>
          </p:cNvSpPr>
          <p:nvPr>
            <p:ph type="body" sz="quarter" idx="18"/>
          </p:nvPr>
        </p:nvSpPr>
        <p:spPr>
          <a:xfrm>
            <a:off x="695240" y="1767278"/>
            <a:ext cx="9632553" cy="1360725"/>
          </a:xfrm>
        </p:spPr>
        <p:txBody>
          <a:bodyPr/>
          <a:lstStyle/>
          <a:p>
            <a:pPr marL="0" indent="0" algn="just"/>
            <a:r>
              <a:rPr lang="en-US" b="1" spc="0" dirty="0">
                <a:solidFill>
                  <a:srgbClr val="595959"/>
                </a:solidFill>
                <a:latin typeface="+mn-lt"/>
              </a:rPr>
              <a:t>KPIs </a:t>
            </a:r>
            <a:r>
              <a:rPr lang="en-US" spc="0" dirty="0">
                <a:solidFill>
                  <a:srgbClr val="595959"/>
                </a:solidFill>
                <a:latin typeface="+mn-lt"/>
              </a:rPr>
              <a:t>are specific, measurable values that demonstrate how effectively a company is achieving key business objectives.</a:t>
            </a:r>
          </a:p>
          <a:p>
            <a:pPr marL="0" indent="0" algn="just"/>
            <a:r>
              <a:rPr lang="en-US" spc="0" dirty="0">
                <a:solidFill>
                  <a:srgbClr val="595959"/>
                </a:solidFill>
                <a:latin typeface="+mn-lt"/>
              </a:rPr>
              <a:t>Common KPIs include:</a:t>
            </a:r>
          </a:p>
          <a:p>
            <a:pPr marL="0" indent="0" algn="just"/>
            <a:endParaRPr lang="en-US" sz="2200" spc="0" dirty="0">
              <a:solidFill>
                <a:srgbClr val="595959"/>
              </a:solidFill>
              <a:latin typeface="+mn-lt"/>
            </a:endParaRPr>
          </a:p>
        </p:txBody>
      </p:sp>
      <p:sp>
        <p:nvSpPr>
          <p:cNvPr id="5" name="Oval 4">
            <a:extLst>
              <a:ext uri="{FF2B5EF4-FFF2-40B4-BE49-F238E27FC236}">
                <a16:creationId xmlns:a16="http://schemas.microsoft.com/office/drawing/2014/main" id="{72468985-48A1-9842-B305-F9B412228148}"/>
              </a:ext>
            </a:extLst>
          </p:cNvPr>
          <p:cNvSpPr/>
          <p:nvPr/>
        </p:nvSpPr>
        <p:spPr>
          <a:xfrm>
            <a:off x="2968831" y="4690752"/>
            <a:ext cx="950027" cy="95002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E42AD10-DB04-F006-8E9B-7F13E493B40A}"/>
              </a:ext>
            </a:extLst>
          </p:cNvPr>
          <p:cNvSpPr/>
          <p:nvPr/>
        </p:nvSpPr>
        <p:spPr>
          <a:xfrm>
            <a:off x="6255563" y="4690752"/>
            <a:ext cx="950027" cy="95002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E5B1F32-F908-5BD3-B70C-66E1C405E71D}"/>
              </a:ext>
            </a:extLst>
          </p:cNvPr>
          <p:cNvSpPr/>
          <p:nvPr/>
        </p:nvSpPr>
        <p:spPr>
          <a:xfrm>
            <a:off x="9542295" y="4690751"/>
            <a:ext cx="950027" cy="95002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8" name="Google Shape;86;g30332b4311d_0_4416">
            <a:extLst>
              <a:ext uri="{FF2B5EF4-FFF2-40B4-BE49-F238E27FC236}">
                <a16:creationId xmlns:a16="http://schemas.microsoft.com/office/drawing/2014/main" id="{5DE7DAB5-F857-6AB7-1239-B5A6C09C7643}"/>
              </a:ext>
            </a:extLst>
          </p:cNvPr>
          <p:cNvGrpSpPr/>
          <p:nvPr/>
        </p:nvGrpSpPr>
        <p:grpSpPr>
          <a:xfrm>
            <a:off x="6570736" y="5000922"/>
            <a:ext cx="331693" cy="329683"/>
            <a:chOff x="5045775" y="1946400"/>
            <a:chExt cx="296950" cy="295150"/>
          </a:xfrm>
        </p:grpSpPr>
        <p:sp>
          <p:nvSpPr>
            <p:cNvPr id="9" name="Google Shape;87;g30332b4311d_0_4416">
              <a:extLst>
                <a:ext uri="{FF2B5EF4-FFF2-40B4-BE49-F238E27FC236}">
                  <a16:creationId xmlns:a16="http://schemas.microsoft.com/office/drawing/2014/main" id="{2B2CB5D3-B2C1-6953-EE9B-C7F1E9AB3F24}"/>
                </a:ext>
              </a:extLst>
            </p:cNvPr>
            <p:cNvSpPr/>
            <p:nvPr/>
          </p:nvSpPr>
          <p:spPr>
            <a:xfrm>
              <a:off x="5113500" y="1998600"/>
              <a:ext cx="160700" cy="155950"/>
            </a:xfrm>
            <a:custGeom>
              <a:avLst/>
              <a:gdLst/>
              <a:ahLst/>
              <a:cxnLst/>
              <a:rect l="l" t="t" r="r" b="b"/>
              <a:pathLst>
                <a:path w="6428" h="6238" extrusionOk="0">
                  <a:moveTo>
                    <a:pt x="3309" y="2079"/>
                  </a:moveTo>
                  <a:cubicBezTo>
                    <a:pt x="3718" y="2079"/>
                    <a:pt x="4033" y="2394"/>
                    <a:pt x="4033" y="2804"/>
                  </a:cubicBezTo>
                  <a:cubicBezTo>
                    <a:pt x="4033" y="3182"/>
                    <a:pt x="3718" y="3497"/>
                    <a:pt x="3309" y="3497"/>
                  </a:cubicBezTo>
                  <a:cubicBezTo>
                    <a:pt x="2931" y="3497"/>
                    <a:pt x="2616" y="3150"/>
                    <a:pt x="2616" y="2804"/>
                  </a:cubicBezTo>
                  <a:cubicBezTo>
                    <a:pt x="2616" y="2394"/>
                    <a:pt x="2931" y="2079"/>
                    <a:pt x="3309" y="2079"/>
                  </a:cubicBezTo>
                  <a:close/>
                  <a:moveTo>
                    <a:pt x="3403" y="662"/>
                  </a:moveTo>
                  <a:cubicBezTo>
                    <a:pt x="4726" y="662"/>
                    <a:pt x="5798" y="1764"/>
                    <a:pt x="5798" y="3119"/>
                  </a:cubicBezTo>
                  <a:cubicBezTo>
                    <a:pt x="5703" y="3655"/>
                    <a:pt x="5546" y="4222"/>
                    <a:pt x="5199" y="4663"/>
                  </a:cubicBezTo>
                  <a:cubicBezTo>
                    <a:pt x="5010" y="4253"/>
                    <a:pt x="4726" y="3938"/>
                    <a:pt x="4348" y="3686"/>
                  </a:cubicBezTo>
                  <a:cubicBezTo>
                    <a:pt x="4569" y="3466"/>
                    <a:pt x="4726" y="3119"/>
                    <a:pt x="4726" y="2741"/>
                  </a:cubicBezTo>
                  <a:cubicBezTo>
                    <a:pt x="4726" y="2016"/>
                    <a:pt x="4096" y="1386"/>
                    <a:pt x="3340" y="1386"/>
                  </a:cubicBezTo>
                  <a:cubicBezTo>
                    <a:pt x="2616" y="1386"/>
                    <a:pt x="1986" y="2016"/>
                    <a:pt x="1986" y="2741"/>
                  </a:cubicBezTo>
                  <a:cubicBezTo>
                    <a:pt x="1986" y="3119"/>
                    <a:pt x="2143" y="3466"/>
                    <a:pt x="2364" y="3686"/>
                  </a:cubicBezTo>
                  <a:cubicBezTo>
                    <a:pt x="1986" y="3907"/>
                    <a:pt x="1702" y="4253"/>
                    <a:pt x="1513" y="4663"/>
                  </a:cubicBezTo>
                  <a:cubicBezTo>
                    <a:pt x="1072" y="4096"/>
                    <a:pt x="883" y="3434"/>
                    <a:pt x="977" y="2772"/>
                  </a:cubicBezTo>
                  <a:cubicBezTo>
                    <a:pt x="1135" y="1670"/>
                    <a:pt x="2143" y="662"/>
                    <a:pt x="3403" y="662"/>
                  </a:cubicBezTo>
                  <a:close/>
                  <a:moveTo>
                    <a:pt x="3309" y="4190"/>
                  </a:moveTo>
                  <a:cubicBezTo>
                    <a:pt x="3939" y="4190"/>
                    <a:pt x="4443" y="4600"/>
                    <a:pt x="4663" y="5167"/>
                  </a:cubicBezTo>
                  <a:cubicBezTo>
                    <a:pt x="4254" y="5450"/>
                    <a:pt x="3781" y="5545"/>
                    <a:pt x="3309" y="5545"/>
                  </a:cubicBezTo>
                  <a:cubicBezTo>
                    <a:pt x="2836" y="5545"/>
                    <a:pt x="2364" y="5387"/>
                    <a:pt x="1986" y="5167"/>
                  </a:cubicBezTo>
                  <a:cubicBezTo>
                    <a:pt x="2143" y="4568"/>
                    <a:pt x="2679" y="4190"/>
                    <a:pt x="3309" y="4190"/>
                  </a:cubicBezTo>
                  <a:close/>
                  <a:moveTo>
                    <a:pt x="3309" y="0"/>
                  </a:moveTo>
                  <a:cubicBezTo>
                    <a:pt x="1733" y="0"/>
                    <a:pt x="410" y="1229"/>
                    <a:pt x="253" y="2678"/>
                  </a:cubicBezTo>
                  <a:cubicBezTo>
                    <a:pt x="1" y="4600"/>
                    <a:pt x="1450" y="6238"/>
                    <a:pt x="3309" y="6238"/>
                  </a:cubicBezTo>
                  <a:cubicBezTo>
                    <a:pt x="5042" y="6238"/>
                    <a:pt x="6428" y="4820"/>
                    <a:pt x="6428" y="3119"/>
                  </a:cubicBezTo>
                  <a:cubicBezTo>
                    <a:pt x="6428" y="1418"/>
                    <a:pt x="5042" y="0"/>
                    <a:pt x="3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0" name="Google Shape;88;g30332b4311d_0_4416">
              <a:extLst>
                <a:ext uri="{FF2B5EF4-FFF2-40B4-BE49-F238E27FC236}">
                  <a16:creationId xmlns:a16="http://schemas.microsoft.com/office/drawing/2014/main" id="{DF54C4B7-880D-3A5A-D16D-5DD636E2C9DE}"/>
                </a:ext>
              </a:extLst>
            </p:cNvPr>
            <p:cNvSpPr/>
            <p:nvPr/>
          </p:nvSpPr>
          <p:spPr>
            <a:xfrm>
              <a:off x="5045775" y="1946400"/>
              <a:ext cx="296950" cy="295150"/>
            </a:xfrm>
            <a:custGeom>
              <a:avLst/>
              <a:gdLst/>
              <a:ahLst/>
              <a:cxnLst/>
              <a:rect l="l" t="t" r="r" b="b"/>
              <a:pathLst>
                <a:path w="11878" h="11806" extrusionOk="0">
                  <a:moveTo>
                    <a:pt x="6018" y="765"/>
                  </a:moveTo>
                  <a:lnTo>
                    <a:pt x="6868" y="1426"/>
                  </a:lnTo>
                  <a:cubicBezTo>
                    <a:pt x="6963" y="1458"/>
                    <a:pt x="7026" y="1489"/>
                    <a:pt x="7152" y="1489"/>
                  </a:cubicBezTo>
                  <a:lnTo>
                    <a:pt x="8223" y="1332"/>
                  </a:lnTo>
                  <a:lnTo>
                    <a:pt x="8664" y="2372"/>
                  </a:lnTo>
                  <a:cubicBezTo>
                    <a:pt x="8696" y="2435"/>
                    <a:pt x="8790" y="2529"/>
                    <a:pt x="8853" y="2561"/>
                  </a:cubicBezTo>
                  <a:lnTo>
                    <a:pt x="9893" y="2970"/>
                  </a:lnTo>
                  <a:lnTo>
                    <a:pt x="9735" y="4073"/>
                  </a:lnTo>
                  <a:cubicBezTo>
                    <a:pt x="9735" y="4136"/>
                    <a:pt x="9735" y="4262"/>
                    <a:pt x="9798" y="4325"/>
                  </a:cubicBezTo>
                  <a:lnTo>
                    <a:pt x="10460" y="5207"/>
                  </a:lnTo>
                  <a:lnTo>
                    <a:pt x="9798" y="6058"/>
                  </a:lnTo>
                  <a:cubicBezTo>
                    <a:pt x="9767" y="6152"/>
                    <a:pt x="9735" y="6215"/>
                    <a:pt x="9735" y="6341"/>
                  </a:cubicBezTo>
                  <a:lnTo>
                    <a:pt x="9893" y="7444"/>
                  </a:lnTo>
                  <a:lnTo>
                    <a:pt x="8853" y="7853"/>
                  </a:lnTo>
                  <a:cubicBezTo>
                    <a:pt x="8790" y="7885"/>
                    <a:pt x="8696" y="7948"/>
                    <a:pt x="8664" y="8042"/>
                  </a:cubicBezTo>
                  <a:lnTo>
                    <a:pt x="8255" y="9051"/>
                  </a:lnTo>
                  <a:lnTo>
                    <a:pt x="7120" y="8893"/>
                  </a:lnTo>
                  <a:cubicBezTo>
                    <a:pt x="7057" y="8893"/>
                    <a:pt x="6931" y="8893"/>
                    <a:pt x="6837" y="8988"/>
                  </a:cubicBezTo>
                  <a:lnTo>
                    <a:pt x="5986" y="9649"/>
                  </a:lnTo>
                  <a:lnTo>
                    <a:pt x="5104" y="8988"/>
                  </a:lnTo>
                  <a:cubicBezTo>
                    <a:pt x="5041" y="8925"/>
                    <a:pt x="5010" y="8893"/>
                    <a:pt x="4915" y="8893"/>
                  </a:cubicBezTo>
                  <a:lnTo>
                    <a:pt x="4884" y="8893"/>
                  </a:lnTo>
                  <a:lnTo>
                    <a:pt x="3781" y="9051"/>
                  </a:lnTo>
                  <a:lnTo>
                    <a:pt x="3371" y="8042"/>
                  </a:lnTo>
                  <a:cubicBezTo>
                    <a:pt x="3340" y="7948"/>
                    <a:pt x="3277" y="7885"/>
                    <a:pt x="3182" y="7853"/>
                  </a:cubicBezTo>
                  <a:lnTo>
                    <a:pt x="2143" y="7444"/>
                  </a:lnTo>
                  <a:lnTo>
                    <a:pt x="2300" y="6341"/>
                  </a:lnTo>
                  <a:cubicBezTo>
                    <a:pt x="2300" y="6278"/>
                    <a:pt x="2300" y="6152"/>
                    <a:pt x="2237" y="6058"/>
                  </a:cubicBezTo>
                  <a:lnTo>
                    <a:pt x="1576" y="5207"/>
                  </a:lnTo>
                  <a:lnTo>
                    <a:pt x="2237" y="4325"/>
                  </a:lnTo>
                  <a:cubicBezTo>
                    <a:pt x="2269" y="4262"/>
                    <a:pt x="2300" y="4167"/>
                    <a:pt x="2300" y="4073"/>
                  </a:cubicBezTo>
                  <a:lnTo>
                    <a:pt x="2143" y="2970"/>
                  </a:lnTo>
                  <a:lnTo>
                    <a:pt x="3182" y="2561"/>
                  </a:lnTo>
                  <a:cubicBezTo>
                    <a:pt x="3277" y="2529"/>
                    <a:pt x="3340" y="2435"/>
                    <a:pt x="3371" y="2372"/>
                  </a:cubicBezTo>
                  <a:lnTo>
                    <a:pt x="3812" y="1332"/>
                  </a:lnTo>
                  <a:lnTo>
                    <a:pt x="4884" y="1489"/>
                  </a:lnTo>
                  <a:cubicBezTo>
                    <a:pt x="4947" y="1489"/>
                    <a:pt x="5073" y="1489"/>
                    <a:pt x="5167" y="1426"/>
                  </a:cubicBezTo>
                  <a:lnTo>
                    <a:pt x="6018" y="765"/>
                  </a:lnTo>
                  <a:close/>
                  <a:moveTo>
                    <a:pt x="2174" y="8168"/>
                  </a:moveTo>
                  <a:lnTo>
                    <a:pt x="2804" y="8420"/>
                  </a:lnTo>
                  <a:lnTo>
                    <a:pt x="3277" y="9586"/>
                  </a:lnTo>
                  <a:cubicBezTo>
                    <a:pt x="3308" y="9681"/>
                    <a:pt x="3434" y="9775"/>
                    <a:pt x="3529" y="9775"/>
                  </a:cubicBezTo>
                  <a:lnTo>
                    <a:pt x="2647" y="10720"/>
                  </a:lnTo>
                  <a:lnTo>
                    <a:pt x="2426" y="9649"/>
                  </a:lnTo>
                  <a:cubicBezTo>
                    <a:pt x="2395" y="9523"/>
                    <a:pt x="2332" y="9429"/>
                    <a:pt x="2174" y="9366"/>
                  </a:cubicBezTo>
                  <a:lnTo>
                    <a:pt x="1134" y="9177"/>
                  </a:lnTo>
                  <a:lnTo>
                    <a:pt x="2174" y="8168"/>
                  </a:lnTo>
                  <a:close/>
                  <a:moveTo>
                    <a:pt x="9861" y="8105"/>
                  </a:moveTo>
                  <a:lnTo>
                    <a:pt x="10901" y="9145"/>
                  </a:lnTo>
                  <a:lnTo>
                    <a:pt x="9893" y="9366"/>
                  </a:lnTo>
                  <a:cubicBezTo>
                    <a:pt x="9767" y="9429"/>
                    <a:pt x="9641" y="9492"/>
                    <a:pt x="9609" y="9649"/>
                  </a:cubicBezTo>
                  <a:lnTo>
                    <a:pt x="9389" y="10720"/>
                  </a:lnTo>
                  <a:lnTo>
                    <a:pt x="8507" y="9712"/>
                  </a:lnTo>
                  <a:cubicBezTo>
                    <a:pt x="8601" y="9712"/>
                    <a:pt x="8727" y="9649"/>
                    <a:pt x="8759" y="9523"/>
                  </a:cubicBezTo>
                  <a:lnTo>
                    <a:pt x="9231" y="8389"/>
                  </a:lnTo>
                  <a:lnTo>
                    <a:pt x="9861" y="8105"/>
                  </a:lnTo>
                  <a:close/>
                  <a:moveTo>
                    <a:pt x="6002" y="1"/>
                  </a:moveTo>
                  <a:cubicBezTo>
                    <a:pt x="5923" y="1"/>
                    <a:pt x="5844" y="24"/>
                    <a:pt x="5797" y="72"/>
                  </a:cubicBezTo>
                  <a:lnTo>
                    <a:pt x="4852" y="828"/>
                  </a:lnTo>
                  <a:lnTo>
                    <a:pt x="3623" y="670"/>
                  </a:lnTo>
                  <a:cubicBezTo>
                    <a:pt x="3607" y="667"/>
                    <a:pt x="3590" y="665"/>
                    <a:pt x="3573" y="665"/>
                  </a:cubicBezTo>
                  <a:cubicBezTo>
                    <a:pt x="3434" y="665"/>
                    <a:pt x="3305" y="775"/>
                    <a:pt x="3277" y="859"/>
                  </a:cubicBezTo>
                  <a:lnTo>
                    <a:pt x="2804" y="2025"/>
                  </a:lnTo>
                  <a:lnTo>
                    <a:pt x="1639" y="2498"/>
                  </a:lnTo>
                  <a:cubicBezTo>
                    <a:pt x="1481" y="2561"/>
                    <a:pt x="1418" y="2687"/>
                    <a:pt x="1450" y="2844"/>
                  </a:cubicBezTo>
                  <a:lnTo>
                    <a:pt x="1607" y="4073"/>
                  </a:lnTo>
                  <a:lnTo>
                    <a:pt x="851" y="5018"/>
                  </a:lnTo>
                  <a:cubicBezTo>
                    <a:pt x="788" y="5112"/>
                    <a:pt x="788" y="5333"/>
                    <a:pt x="851" y="5428"/>
                  </a:cubicBezTo>
                  <a:lnTo>
                    <a:pt x="1607" y="6373"/>
                  </a:lnTo>
                  <a:lnTo>
                    <a:pt x="1450" y="7601"/>
                  </a:lnTo>
                  <a:cubicBezTo>
                    <a:pt x="1450" y="7696"/>
                    <a:pt x="1450" y="7759"/>
                    <a:pt x="1481" y="7853"/>
                  </a:cubicBezTo>
                  <a:lnTo>
                    <a:pt x="189" y="9145"/>
                  </a:lnTo>
                  <a:cubicBezTo>
                    <a:pt x="0" y="9334"/>
                    <a:pt x="126" y="9649"/>
                    <a:pt x="347" y="9744"/>
                  </a:cubicBezTo>
                  <a:lnTo>
                    <a:pt x="1765" y="10059"/>
                  </a:lnTo>
                  <a:lnTo>
                    <a:pt x="2080" y="11539"/>
                  </a:lnTo>
                  <a:cubicBezTo>
                    <a:pt x="2099" y="11714"/>
                    <a:pt x="2250" y="11805"/>
                    <a:pt x="2407" y="11805"/>
                  </a:cubicBezTo>
                  <a:cubicBezTo>
                    <a:pt x="2505" y="11805"/>
                    <a:pt x="2606" y="11770"/>
                    <a:pt x="2678" y="11697"/>
                  </a:cubicBezTo>
                  <a:cubicBezTo>
                    <a:pt x="4410" y="9858"/>
                    <a:pt x="4587" y="9665"/>
                    <a:pt x="4601" y="9649"/>
                  </a:cubicBezTo>
                  <a:lnTo>
                    <a:pt x="4601" y="9649"/>
                  </a:lnTo>
                  <a:lnTo>
                    <a:pt x="4789" y="9618"/>
                  </a:lnTo>
                  <a:lnTo>
                    <a:pt x="5734" y="10374"/>
                  </a:lnTo>
                  <a:cubicBezTo>
                    <a:pt x="5829" y="10405"/>
                    <a:pt x="5860" y="10437"/>
                    <a:pt x="5955" y="10437"/>
                  </a:cubicBezTo>
                  <a:cubicBezTo>
                    <a:pt x="6018" y="10437"/>
                    <a:pt x="6112" y="10405"/>
                    <a:pt x="6144" y="10374"/>
                  </a:cubicBezTo>
                  <a:lnTo>
                    <a:pt x="7089" y="9618"/>
                  </a:lnTo>
                  <a:lnTo>
                    <a:pt x="7278" y="9649"/>
                  </a:lnTo>
                  <a:lnTo>
                    <a:pt x="9200" y="11697"/>
                  </a:lnTo>
                  <a:cubicBezTo>
                    <a:pt x="9284" y="11770"/>
                    <a:pt x="9388" y="11805"/>
                    <a:pt x="9485" y="11805"/>
                  </a:cubicBezTo>
                  <a:cubicBezTo>
                    <a:pt x="9640" y="11805"/>
                    <a:pt x="9779" y="11714"/>
                    <a:pt x="9798" y="11539"/>
                  </a:cubicBezTo>
                  <a:lnTo>
                    <a:pt x="10113" y="10059"/>
                  </a:lnTo>
                  <a:lnTo>
                    <a:pt x="11531" y="9744"/>
                  </a:lnTo>
                  <a:cubicBezTo>
                    <a:pt x="11815" y="9681"/>
                    <a:pt x="11878" y="9334"/>
                    <a:pt x="11689" y="9145"/>
                  </a:cubicBezTo>
                  <a:lnTo>
                    <a:pt x="10523" y="7853"/>
                  </a:lnTo>
                  <a:cubicBezTo>
                    <a:pt x="10554" y="7759"/>
                    <a:pt x="10586" y="7696"/>
                    <a:pt x="10554" y="7601"/>
                  </a:cubicBezTo>
                  <a:lnTo>
                    <a:pt x="10397" y="6373"/>
                  </a:lnTo>
                  <a:lnTo>
                    <a:pt x="11153" y="5428"/>
                  </a:lnTo>
                  <a:cubicBezTo>
                    <a:pt x="11216" y="5333"/>
                    <a:pt x="11216" y="5112"/>
                    <a:pt x="11153" y="5018"/>
                  </a:cubicBezTo>
                  <a:lnTo>
                    <a:pt x="10397" y="4073"/>
                  </a:lnTo>
                  <a:lnTo>
                    <a:pt x="10554" y="2844"/>
                  </a:lnTo>
                  <a:cubicBezTo>
                    <a:pt x="10586" y="2687"/>
                    <a:pt x="10460" y="2529"/>
                    <a:pt x="10365" y="2498"/>
                  </a:cubicBezTo>
                  <a:lnTo>
                    <a:pt x="9200" y="2025"/>
                  </a:lnTo>
                  <a:lnTo>
                    <a:pt x="8727" y="859"/>
                  </a:lnTo>
                  <a:cubicBezTo>
                    <a:pt x="8675" y="728"/>
                    <a:pt x="8578" y="662"/>
                    <a:pt x="8457" y="662"/>
                  </a:cubicBezTo>
                  <a:cubicBezTo>
                    <a:pt x="8432" y="662"/>
                    <a:pt x="8407" y="665"/>
                    <a:pt x="8381" y="670"/>
                  </a:cubicBezTo>
                  <a:lnTo>
                    <a:pt x="7152" y="828"/>
                  </a:lnTo>
                  <a:lnTo>
                    <a:pt x="6207" y="72"/>
                  </a:lnTo>
                  <a:cubicBezTo>
                    <a:pt x="6160" y="24"/>
                    <a:pt x="6081" y="1"/>
                    <a:pt x="60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nvGrpSpPr>
          <p:cNvPr id="14" name="Google Shape;529;g30332b4311d_0_4885">
            <a:extLst>
              <a:ext uri="{FF2B5EF4-FFF2-40B4-BE49-F238E27FC236}">
                <a16:creationId xmlns:a16="http://schemas.microsoft.com/office/drawing/2014/main" id="{4591A6DF-B57F-3B1A-9E9F-B8E7117B46F3}"/>
              </a:ext>
            </a:extLst>
          </p:cNvPr>
          <p:cNvGrpSpPr/>
          <p:nvPr/>
        </p:nvGrpSpPr>
        <p:grpSpPr>
          <a:xfrm>
            <a:off x="3296192" y="5000922"/>
            <a:ext cx="330437" cy="330437"/>
            <a:chOff x="-4573475" y="2045850"/>
            <a:chExt cx="293800" cy="293800"/>
          </a:xfrm>
        </p:grpSpPr>
        <p:sp>
          <p:nvSpPr>
            <p:cNvPr id="15" name="Google Shape;530;g30332b4311d_0_4885">
              <a:extLst>
                <a:ext uri="{FF2B5EF4-FFF2-40B4-BE49-F238E27FC236}">
                  <a16:creationId xmlns:a16="http://schemas.microsoft.com/office/drawing/2014/main" id="{B712C83A-7EB3-5582-7AFC-A246AB0AA786}"/>
                </a:ext>
              </a:extLst>
            </p:cNvPr>
            <p:cNvSpPr/>
            <p:nvPr/>
          </p:nvSpPr>
          <p:spPr>
            <a:xfrm>
              <a:off x="-4573475" y="2045850"/>
              <a:ext cx="293800" cy="293800"/>
            </a:xfrm>
            <a:custGeom>
              <a:avLst/>
              <a:gdLst/>
              <a:ahLst/>
              <a:cxnLst/>
              <a:rect l="l" t="t" r="r" b="b"/>
              <a:pathLst>
                <a:path w="11752" h="11752" extrusionOk="0">
                  <a:moveTo>
                    <a:pt x="6333" y="756"/>
                  </a:moveTo>
                  <a:lnTo>
                    <a:pt x="6459" y="1292"/>
                  </a:lnTo>
                  <a:cubicBezTo>
                    <a:pt x="6490" y="1418"/>
                    <a:pt x="6585" y="1544"/>
                    <a:pt x="6742" y="1576"/>
                  </a:cubicBezTo>
                  <a:cubicBezTo>
                    <a:pt x="7372" y="1702"/>
                    <a:pt x="7908" y="1922"/>
                    <a:pt x="8444" y="2300"/>
                  </a:cubicBezTo>
                  <a:cubicBezTo>
                    <a:pt x="8491" y="2332"/>
                    <a:pt x="8546" y="2347"/>
                    <a:pt x="8605" y="2347"/>
                  </a:cubicBezTo>
                  <a:cubicBezTo>
                    <a:pt x="8664" y="2347"/>
                    <a:pt x="8727" y="2332"/>
                    <a:pt x="8790" y="2300"/>
                  </a:cubicBezTo>
                  <a:lnTo>
                    <a:pt x="9231" y="2017"/>
                  </a:lnTo>
                  <a:lnTo>
                    <a:pt x="9798" y="2584"/>
                  </a:lnTo>
                  <a:lnTo>
                    <a:pt x="9546" y="3025"/>
                  </a:lnTo>
                  <a:cubicBezTo>
                    <a:pt x="9452" y="3151"/>
                    <a:pt x="9452" y="3308"/>
                    <a:pt x="9546" y="3371"/>
                  </a:cubicBezTo>
                  <a:cubicBezTo>
                    <a:pt x="9893" y="3907"/>
                    <a:pt x="10113" y="4505"/>
                    <a:pt x="10239" y="5073"/>
                  </a:cubicBezTo>
                  <a:cubicBezTo>
                    <a:pt x="10271" y="5199"/>
                    <a:pt x="10365" y="5325"/>
                    <a:pt x="10523" y="5356"/>
                  </a:cubicBezTo>
                  <a:lnTo>
                    <a:pt x="11058" y="5482"/>
                  </a:lnTo>
                  <a:lnTo>
                    <a:pt x="11058" y="6301"/>
                  </a:lnTo>
                  <a:lnTo>
                    <a:pt x="10523" y="6427"/>
                  </a:lnTo>
                  <a:cubicBezTo>
                    <a:pt x="10397" y="6459"/>
                    <a:pt x="10271" y="6553"/>
                    <a:pt x="10239" y="6711"/>
                  </a:cubicBezTo>
                  <a:cubicBezTo>
                    <a:pt x="10113" y="7309"/>
                    <a:pt x="9893" y="7877"/>
                    <a:pt x="9546" y="8381"/>
                  </a:cubicBezTo>
                  <a:cubicBezTo>
                    <a:pt x="9452" y="8507"/>
                    <a:pt x="9452" y="8633"/>
                    <a:pt x="9546" y="8759"/>
                  </a:cubicBezTo>
                  <a:lnTo>
                    <a:pt x="9798" y="9168"/>
                  </a:lnTo>
                  <a:lnTo>
                    <a:pt x="9231" y="9767"/>
                  </a:lnTo>
                  <a:lnTo>
                    <a:pt x="8790" y="9483"/>
                  </a:lnTo>
                  <a:cubicBezTo>
                    <a:pt x="8727" y="9452"/>
                    <a:pt x="8656" y="9436"/>
                    <a:pt x="8593" y="9436"/>
                  </a:cubicBezTo>
                  <a:cubicBezTo>
                    <a:pt x="8530" y="9436"/>
                    <a:pt x="8475" y="9452"/>
                    <a:pt x="8444" y="9483"/>
                  </a:cubicBezTo>
                  <a:cubicBezTo>
                    <a:pt x="7908" y="9861"/>
                    <a:pt x="7341" y="10082"/>
                    <a:pt x="6742" y="10208"/>
                  </a:cubicBezTo>
                  <a:cubicBezTo>
                    <a:pt x="6616" y="10239"/>
                    <a:pt x="6490" y="10334"/>
                    <a:pt x="6459" y="10428"/>
                  </a:cubicBezTo>
                  <a:lnTo>
                    <a:pt x="6333" y="10964"/>
                  </a:lnTo>
                  <a:lnTo>
                    <a:pt x="5514" y="10964"/>
                  </a:lnTo>
                  <a:lnTo>
                    <a:pt x="5388" y="10428"/>
                  </a:lnTo>
                  <a:cubicBezTo>
                    <a:pt x="5356" y="10334"/>
                    <a:pt x="5230" y="10208"/>
                    <a:pt x="5136" y="10208"/>
                  </a:cubicBezTo>
                  <a:cubicBezTo>
                    <a:pt x="4505" y="10082"/>
                    <a:pt x="3938" y="9861"/>
                    <a:pt x="3434" y="9483"/>
                  </a:cubicBezTo>
                  <a:cubicBezTo>
                    <a:pt x="3371" y="9452"/>
                    <a:pt x="3308" y="9436"/>
                    <a:pt x="3249" y="9436"/>
                  </a:cubicBezTo>
                  <a:cubicBezTo>
                    <a:pt x="3190" y="9436"/>
                    <a:pt x="3135" y="9452"/>
                    <a:pt x="3088" y="9483"/>
                  </a:cubicBezTo>
                  <a:lnTo>
                    <a:pt x="2647" y="9767"/>
                  </a:lnTo>
                  <a:lnTo>
                    <a:pt x="2048" y="9168"/>
                  </a:lnTo>
                  <a:lnTo>
                    <a:pt x="2332" y="8759"/>
                  </a:lnTo>
                  <a:cubicBezTo>
                    <a:pt x="2395" y="8633"/>
                    <a:pt x="2395" y="8475"/>
                    <a:pt x="2332" y="8381"/>
                  </a:cubicBezTo>
                  <a:cubicBezTo>
                    <a:pt x="1985" y="7877"/>
                    <a:pt x="1733" y="7278"/>
                    <a:pt x="1607" y="6711"/>
                  </a:cubicBezTo>
                  <a:cubicBezTo>
                    <a:pt x="1575" y="6585"/>
                    <a:pt x="1512" y="6459"/>
                    <a:pt x="1386" y="6427"/>
                  </a:cubicBezTo>
                  <a:lnTo>
                    <a:pt x="882" y="6301"/>
                  </a:lnTo>
                  <a:lnTo>
                    <a:pt x="882" y="5482"/>
                  </a:lnTo>
                  <a:lnTo>
                    <a:pt x="1386" y="5356"/>
                  </a:lnTo>
                  <a:cubicBezTo>
                    <a:pt x="1512" y="5325"/>
                    <a:pt x="1607" y="5199"/>
                    <a:pt x="1607" y="5073"/>
                  </a:cubicBezTo>
                  <a:cubicBezTo>
                    <a:pt x="1733" y="4442"/>
                    <a:pt x="1985" y="3907"/>
                    <a:pt x="2332" y="3371"/>
                  </a:cubicBezTo>
                  <a:cubicBezTo>
                    <a:pt x="2395" y="3277"/>
                    <a:pt x="2395" y="3151"/>
                    <a:pt x="2332" y="3025"/>
                  </a:cubicBezTo>
                  <a:lnTo>
                    <a:pt x="2048" y="2584"/>
                  </a:lnTo>
                  <a:lnTo>
                    <a:pt x="2647" y="2017"/>
                  </a:lnTo>
                  <a:lnTo>
                    <a:pt x="3088" y="2300"/>
                  </a:lnTo>
                  <a:cubicBezTo>
                    <a:pt x="3135" y="2332"/>
                    <a:pt x="3198" y="2347"/>
                    <a:pt x="3261" y="2347"/>
                  </a:cubicBezTo>
                  <a:cubicBezTo>
                    <a:pt x="3324" y="2347"/>
                    <a:pt x="3387" y="2332"/>
                    <a:pt x="3434" y="2300"/>
                  </a:cubicBezTo>
                  <a:cubicBezTo>
                    <a:pt x="3938" y="1922"/>
                    <a:pt x="4537" y="1702"/>
                    <a:pt x="5136" y="1576"/>
                  </a:cubicBezTo>
                  <a:cubicBezTo>
                    <a:pt x="5230" y="1544"/>
                    <a:pt x="5356" y="1450"/>
                    <a:pt x="5388" y="1292"/>
                  </a:cubicBezTo>
                  <a:lnTo>
                    <a:pt x="5514" y="756"/>
                  </a:lnTo>
                  <a:close/>
                  <a:moveTo>
                    <a:pt x="5167" y="0"/>
                  </a:moveTo>
                  <a:cubicBezTo>
                    <a:pt x="5009" y="0"/>
                    <a:pt x="4852" y="126"/>
                    <a:pt x="4852" y="284"/>
                  </a:cubicBezTo>
                  <a:lnTo>
                    <a:pt x="4694" y="882"/>
                  </a:lnTo>
                  <a:cubicBezTo>
                    <a:pt x="4127" y="977"/>
                    <a:pt x="3623" y="1229"/>
                    <a:pt x="3119" y="1513"/>
                  </a:cubicBezTo>
                  <a:lnTo>
                    <a:pt x="2615" y="1197"/>
                  </a:lnTo>
                  <a:cubicBezTo>
                    <a:pt x="2557" y="1154"/>
                    <a:pt x="2485" y="1130"/>
                    <a:pt x="2412" y="1130"/>
                  </a:cubicBezTo>
                  <a:cubicBezTo>
                    <a:pt x="2327" y="1130"/>
                    <a:pt x="2242" y="1161"/>
                    <a:pt x="2174" y="1229"/>
                  </a:cubicBezTo>
                  <a:lnTo>
                    <a:pt x="1197" y="2206"/>
                  </a:lnTo>
                  <a:cubicBezTo>
                    <a:pt x="1071" y="2332"/>
                    <a:pt x="1071" y="2489"/>
                    <a:pt x="1134" y="2647"/>
                  </a:cubicBezTo>
                  <a:lnTo>
                    <a:pt x="1449" y="3151"/>
                  </a:lnTo>
                  <a:cubicBezTo>
                    <a:pt x="1134" y="3623"/>
                    <a:pt x="945" y="4159"/>
                    <a:pt x="819" y="4726"/>
                  </a:cubicBezTo>
                  <a:lnTo>
                    <a:pt x="284" y="4884"/>
                  </a:lnTo>
                  <a:cubicBezTo>
                    <a:pt x="126" y="4915"/>
                    <a:pt x="0" y="5041"/>
                    <a:pt x="0" y="5199"/>
                  </a:cubicBezTo>
                  <a:lnTo>
                    <a:pt x="0" y="6585"/>
                  </a:lnTo>
                  <a:cubicBezTo>
                    <a:pt x="0" y="6742"/>
                    <a:pt x="126" y="6868"/>
                    <a:pt x="284" y="6900"/>
                  </a:cubicBezTo>
                  <a:lnTo>
                    <a:pt x="819" y="7057"/>
                  </a:lnTo>
                  <a:cubicBezTo>
                    <a:pt x="945" y="7593"/>
                    <a:pt x="1197" y="8129"/>
                    <a:pt x="1449" y="8633"/>
                  </a:cubicBezTo>
                  <a:lnTo>
                    <a:pt x="1134" y="9137"/>
                  </a:lnTo>
                  <a:cubicBezTo>
                    <a:pt x="1071" y="9263"/>
                    <a:pt x="1071" y="9452"/>
                    <a:pt x="1197" y="9578"/>
                  </a:cubicBezTo>
                  <a:lnTo>
                    <a:pt x="2174" y="10554"/>
                  </a:lnTo>
                  <a:cubicBezTo>
                    <a:pt x="2242" y="10622"/>
                    <a:pt x="2318" y="10653"/>
                    <a:pt x="2399" y="10653"/>
                  </a:cubicBezTo>
                  <a:cubicBezTo>
                    <a:pt x="2469" y="10653"/>
                    <a:pt x="2542" y="10630"/>
                    <a:pt x="2615" y="10586"/>
                  </a:cubicBezTo>
                  <a:lnTo>
                    <a:pt x="3119" y="10271"/>
                  </a:lnTo>
                  <a:cubicBezTo>
                    <a:pt x="3592" y="10586"/>
                    <a:pt x="4127" y="10806"/>
                    <a:pt x="4694" y="10901"/>
                  </a:cubicBezTo>
                  <a:lnTo>
                    <a:pt x="4852" y="11468"/>
                  </a:lnTo>
                  <a:cubicBezTo>
                    <a:pt x="4883" y="11626"/>
                    <a:pt x="5009" y="11752"/>
                    <a:pt x="5167" y="11752"/>
                  </a:cubicBezTo>
                  <a:lnTo>
                    <a:pt x="6553" y="11752"/>
                  </a:lnTo>
                  <a:cubicBezTo>
                    <a:pt x="6711" y="11752"/>
                    <a:pt x="6805" y="11626"/>
                    <a:pt x="6868" y="11468"/>
                  </a:cubicBezTo>
                  <a:lnTo>
                    <a:pt x="7026" y="10901"/>
                  </a:lnTo>
                  <a:cubicBezTo>
                    <a:pt x="7561" y="10806"/>
                    <a:pt x="8065" y="10554"/>
                    <a:pt x="8601" y="10271"/>
                  </a:cubicBezTo>
                  <a:lnTo>
                    <a:pt x="9105" y="10586"/>
                  </a:lnTo>
                  <a:cubicBezTo>
                    <a:pt x="9164" y="10630"/>
                    <a:pt x="9236" y="10653"/>
                    <a:pt x="9309" y="10653"/>
                  </a:cubicBezTo>
                  <a:cubicBezTo>
                    <a:pt x="9393" y="10653"/>
                    <a:pt x="9479" y="10622"/>
                    <a:pt x="9546" y="10554"/>
                  </a:cubicBezTo>
                  <a:lnTo>
                    <a:pt x="10523" y="9578"/>
                  </a:lnTo>
                  <a:cubicBezTo>
                    <a:pt x="10649" y="9452"/>
                    <a:pt x="10649" y="9294"/>
                    <a:pt x="10554" y="9137"/>
                  </a:cubicBezTo>
                  <a:lnTo>
                    <a:pt x="10239" y="8633"/>
                  </a:lnTo>
                  <a:cubicBezTo>
                    <a:pt x="10554" y="8160"/>
                    <a:pt x="10743" y="7656"/>
                    <a:pt x="10869" y="7057"/>
                  </a:cubicBezTo>
                  <a:lnTo>
                    <a:pt x="11468" y="6900"/>
                  </a:lnTo>
                  <a:cubicBezTo>
                    <a:pt x="11626" y="6868"/>
                    <a:pt x="11752" y="6742"/>
                    <a:pt x="11752" y="6585"/>
                  </a:cubicBezTo>
                  <a:lnTo>
                    <a:pt x="11752" y="5199"/>
                  </a:lnTo>
                  <a:cubicBezTo>
                    <a:pt x="11752" y="5041"/>
                    <a:pt x="11626" y="4915"/>
                    <a:pt x="11468" y="4884"/>
                  </a:cubicBezTo>
                  <a:lnTo>
                    <a:pt x="10869" y="4726"/>
                  </a:lnTo>
                  <a:cubicBezTo>
                    <a:pt x="10743" y="4159"/>
                    <a:pt x="10523" y="3655"/>
                    <a:pt x="10239" y="3151"/>
                  </a:cubicBezTo>
                  <a:lnTo>
                    <a:pt x="10554" y="2647"/>
                  </a:lnTo>
                  <a:cubicBezTo>
                    <a:pt x="10649" y="2521"/>
                    <a:pt x="10649" y="2332"/>
                    <a:pt x="10523" y="2206"/>
                  </a:cubicBezTo>
                  <a:lnTo>
                    <a:pt x="9546" y="1229"/>
                  </a:lnTo>
                  <a:cubicBezTo>
                    <a:pt x="9479" y="1161"/>
                    <a:pt x="9402" y="1130"/>
                    <a:pt x="9321" y="1130"/>
                  </a:cubicBezTo>
                  <a:cubicBezTo>
                    <a:pt x="9251" y="1130"/>
                    <a:pt x="9178" y="1154"/>
                    <a:pt x="9105" y="1197"/>
                  </a:cubicBezTo>
                  <a:lnTo>
                    <a:pt x="8601" y="1513"/>
                  </a:lnTo>
                  <a:cubicBezTo>
                    <a:pt x="8128" y="1197"/>
                    <a:pt x="7593" y="977"/>
                    <a:pt x="7026" y="882"/>
                  </a:cubicBezTo>
                  <a:lnTo>
                    <a:pt x="6868" y="284"/>
                  </a:lnTo>
                  <a:cubicBezTo>
                    <a:pt x="6805" y="126"/>
                    <a:pt x="6711" y="0"/>
                    <a:pt x="6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6" name="Google Shape;531;g30332b4311d_0_4885">
              <a:extLst>
                <a:ext uri="{FF2B5EF4-FFF2-40B4-BE49-F238E27FC236}">
                  <a16:creationId xmlns:a16="http://schemas.microsoft.com/office/drawing/2014/main" id="{75CF6E34-D0F8-BA94-E7B3-22748641E9EC}"/>
                </a:ext>
              </a:extLst>
            </p:cNvPr>
            <p:cNvSpPr/>
            <p:nvPr/>
          </p:nvSpPr>
          <p:spPr>
            <a:xfrm>
              <a:off x="-4521500" y="2099400"/>
              <a:ext cx="189050" cy="188275"/>
            </a:xfrm>
            <a:custGeom>
              <a:avLst/>
              <a:gdLst/>
              <a:ahLst/>
              <a:cxnLst/>
              <a:rect l="l" t="t" r="r" b="b"/>
              <a:pathLst>
                <a:path w="7562" h="7531" extrusionOk="0">
                  <a:moveTo>
                    <a:pt x="3750" y="662"/>
                  </a:moveTo>
                  <a:cubicBezTo>
                    <a:pt x="5451" y="662"/>
                    <a:pt x="6837" y="2017"/>
                    <a:pt x="6837" y="3718"/>
                  </a:cubicBezTo>
                  <a:cubicBezTo>
                    <a:pt x="6869" y="5104"/>
                    <a:pt x="6049" y="6239"/>
                    <a:pt x="4821" y="6648"/>
                  </a:cubicBezTo>
                  <a:lnTo>
                    <a:pt x="4821" y="5892"/>
                  </a:lnTo>
                  <a:cubicBezTo>
                    <a:pt x="5640" y="5514"/>
                    <a:pt x="6207" y="4663"/>
                    <a:pt x="6207" y="3718"/>
                  </a:cubicBezTo>
                  <a:cubicBezTo>
                    <a:pt x="6207" y="2710"/>
                    <a:pt x="5577" y="1796"/>
                    <a:pt x="4569" y="1481"/>
                  </a:cubicBezTo>
                  <a:cubicBezTo>
                    <a:pt x="4535" y="1472"/>
                    <a:pt x="4501" y="1467"/>
                    <a:pt x="4468" y="1467"/>
                  </a:cubicBezTo>
                  <a:cubicBezTo>
                    <a:pt x="4278" y="1467"/>
                    <a:pt x="4096" y="1609"/>
                    <a:pt x="4096" y="1796"/>
                  </a:cubicBezTo>
                  <a:lnTo>
                    <a:pt x="4096" y="3372"/>
                  </a:lnTo>
                  <a:lnTo>
                    <a:pt x="3435" y="3372"/>
                  </a:lnTo>
                  <a:lnTo>
                    <a:pt x="3435" y="1796"/>
                  </a:lnTo>
                  <a:cubicBezTo>
                    <a:pt x="3435" y="1609"/>
                    <a:pt x="3276" y="1467"/>
                    <a:pt x="3073" y="1467"/>
                  </a:cubicBezTo>
                  <a:cubicBezTo>
                    <a:pt x="3037" y="1467"/>
                    <a:pt x="3000" y="1472"/>
                    <a:pt x="2962" y="1481"/>
                  </a:cubicBezTo>
                  <a:cubicBezTo>
                    <a:pt x="2017" y="1828"/>
                    <a:pt x="1355" y="2742"/>
                    <a:pt x="1355" y="3718"/>
                  </a:cubicBezTo>
                  <a:cubicBezTo>
                    <a:pt x="1355" y="4663"/>
                    <a:pt x="1891" y="5514"/>
                    <a:pt x="2741" y="5892"/>
                  </a:cubicBezTo>
                  <a:lnTo>
                    <a:pt x="2741" y="6648"/>
                  </a:lnTo>
                  <a:cubicBezTo>
                    <a:pt x="1544" y="6207"/>
                    <a:pt x="694" y="5073"/>
                    <a:pt x="694" y="3718"/>
                  </a:cubicBezTo>
                  <a:cubicBezTo>
                    <a:pt x="694" y="2017"/>
                    <a:pt x="2048" y="662"/>
                    <a:pt x="3750" y="662"/>
                  </a:cubicBezTo>
                  <a:close/>
                  <a:moveTo>
                    <a:pt x="4852" y="2363"/>
                  </a:moveTo>
                  <a:cubicBezTo>
                    <a:pt x="5293" y="2679"/>
                    <a:pt x="5514" y="3183"/>
                    <a:pt x="5514" y="3718"/>
                  </a:cubicBezTo>
                  <a:cubicBezTo>
                    <a:pt x="5514" y="4443"/>
                    <a:pt x="5041" y="5104"/>
                    <a:pt x="4380" y="5356"/>
                  </a:cubicBezTo>
                  <a:cubicBezTo>
                    <a:pt x="4254" y="5388"/>
                    <a:pt x="4159" y="5545"/>
                    <a:pt x="4159" y="5671"/>
                  </a:cubicBezTo>
                  <a:lnTo>
                    <a:pt x="4159" y="6806"/>
                  </a:lnTo>
                  <a:lnTo>
                    <a:pt x="3781" y="6806"/>
                  </a:lnTo>
                  <a:cubicBezTo>
                    <a:pt x="3734" y="6821"/>
                    <a:pt x="3679" y="6829"/>
                    <a:pt x="3624" y="6829"/>
                  </a:cubicBezTo>
                  <a:cubicBezTo>
                    <a:pt x="3568" y="6829"/>
                    <a:pt x="3513" y="6821"/>
                    <a:pt x="3466" y="6806"/>
                  </a:cubicBezTo>
                  <a:lnTo>
                    <a:pt x="3466" y="5671"/>
                  </a:lnTo>
                  <a:cubicBezTo>
                    <a:pt x="3466" y="5514"/>
                    <a:pt x="3403" y="5388"/>
                    <a:pt x="3246" y="5356"/>
                  </a:cubicBezTo>
                  <a:cubicBezTo>
                    <a:pt x="2584" y="5104"/>
                    <a:pt x="2111" y="4443"/>
                    <a:pt x="2111" y="3718"/>
                  </a:cubicBezTo>
                  <a:cubicBezTo>
                    <a:pt x="2111" y="3183"/>
                    <a:pt x="2363" y="2679"/>
                    <a:pt x="2773" y="2363"/>
                  </a:cubicBezTo>
                  <a:lnTo>
                    <a:pt x="2773" y="3718"/>
                  </a:lnTo>
                  <a:cubicBezTo>
                    <a:pt x="2773" y="3939"/>
                    <a:pt x="2930" y="4096"/>
                    <a:pt x="3120" y="4096"/>
                  </a:cubicBezTo>
                  <a:lnTo>
                    <a:pt x="4506" y="4096"/>
                  </a:lnTo>
                  <a:cubicBezTo>
                    <a:pt x="4695" y="4096"/>
                    <a:pt x="4852" y="3939"/>
                    <a:pt x="4852" y="3718"/>
                  </a:cubicBezTo>
                  <a:lnTo>
                    <a:pt x="4852" y="2363"/>
                  </a:lnTo>
                  <a:close/>
                  <a:moveTo>
                    <a:pt x="3781" y="1"/>
                  </a:moveTo>
                  <a:cubicBezTo>
                    <a:pt x="1702" y="1"/>
                    <a:pt x="1" y="1670"/>
                    <a:pt x="1" y="3781"/>
                  </a:cubicBezTo>
                  <a:cubicBezTo>
                    <a:pt x="1" y="5861"/>
                    <a:pt x="1702" y="7530"/>
                    <a:pt x="3781" y="7530"/>
                  </a:cubicBezTo>
                  <a:cubicBezTo>
                    <a:pt x="5892" y="7530"/>
                    <a:pt x="7562" y="5861"/>
                    <a:pt x="7562" y="3781"/>
                  </a:cubicBezTo>
                  <a:cubicBezTo>
                    <a:pt x="7562" y="1670"/>
                    <a:pt x="5892" y="1"/>
                    <a:pt x="37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17" name="Google Shape;1012;g30332b4311d_0_5320">
            <a:extLst>
              <a:ext uri="{FF2B5EF4-FFF2-40B4-BE49-F238E27FC236}">
                <a16:creationId xmlns:a16="http://schemas.microsoft.com/office/drawing/2014/main" id="{6EF7FE40-16E5-5A8D-298F-EA3069FD5CC9}"/>
              </a:ext>
            </a:extLst>
          </p:cNvPr>
          <p:cNvSpPr/>
          <p:nvPr/>
        </p:nvSpPr>
        <p:spPr>
          <a:xfrm>
            <a:off x="9898088" y="5006635"/>
            <a:ext cx="350317" cy="318255"/>
          </a:xfrm>
          <a:custGeom>
            <a:avLst/>
            <a:gdLst/>
            <a:ahLst/>
            <a:cxnLst/>
            <a:rect l="l" t="t" r="r" b="b"/>
            <a:pathLst>
              <a:path w="12729" h="11564" extrusionOk="0">
                <a:moveTo>
                  <a:pt x="3750" y="851"/>
                </a:moveTo>
                <a:cubicBezTo>
                  <a:pt x="5420" y="851"/>
                  <a:pt x="6617" y="1513"/>
                  <a:pt x="6617" y="2112"/>
                </a:cubicBezTo>
                <a:cubicBezTo>
                  <a:pt x="6617" y="2679"/>
                  <a:pt x="5420" y="3309"/>
                  <a:pt x="3750" y="3309"/>
                </a:cubicBezTo>
                <a:cubicBezTo>
                  <a:pt x="2206" y="3309"/>
                  <a:pt x="851" y="2679"/>
                  <a:pt x="851" y="2112"/>
                </a:cubicBezTo>
                <a:cubicBezTo>
                  <a:pt x="851" y="1481"/>
                  <a:pt x="2112" y="851"/>
                  <a:pt x="3750" y="851"/>
                </a:cubicBezTo>
                <a:close/>
                <a:moveTo>
                  <a:pt x="6617" y="3403"/>
                </a:moveTo>
                <a:lnTo>
                  <a:pt x="6617" y="3781"/>
                </a:lnTo>
                <a:cubicBezTo>
                  <a:pt x="5829" y="4222"/>
                  <a:pt x="5199" y="4884"/>
                  <a:pt x="4821" y="5672"/>
                </a:cubicBezTo>
                <a:cubicBezTo>
                  <a:pt x="4475" y="5766"/>
                  <a:pt x="4096" y="5766"/>
                  <a:pt x="3750" y="5766"/>
                </a:cubicBezTo>
                <a:cubicBezTo>
                  <a:pt x="2206" y="5766"/>
                  <a:pt x="851" y="5136"/>
                  <a:pt x="851" y="4506"/>
                </a:cubicBezTo>
                <a:lnTo>
                  <a:pt x="851" y="3403"/>
                </a:lnTo>
                <a:cubicBezTo>
                  <a:pt x="1639" y="3939"/>
                  <a:pt x="2742" y="4159"/>
                  <a:pt x="3750" y="4159"/>
                </a:cubicBezTo>
                <a:cubicBezTo>
                  <a:pt x="4727" y="4159"/>
                  <a:pt x="5829" y="3939"/>
                  <a:pt x="6617" y="3403"/>
                </a:cubicBezTo>
                <a:close/>
                <a:moveTo>
                  <a:pt x="883" y="5913"/>
                </a:moveTo>
                <a:cubicBezTo>
                  <a:pt x="1396" y="6254"/>
                  <a:pt x="2361" y="6617"/>
                  <a:pt x="3750" y="6617"/>
                </a:cubicBezTo>
                <a:cubicBezTo>
                  <a:pt x="4033" y="6617"/>
                  <a:pt x="4254" y="6617"/>
                  <a:pt x="4538" y="6585"/>
                </a:cubicBezTo>
                <a:lnTo>
                  <a:pt x="4538" y="6585"/>
                </a:lnTo>
                <a:cubicBezTo>
                  <a:pt x="4475" y="6869"/>
                  <a:pt x="4475" y="7184"/>
                  <a:pt x="4475" y="7467"/>
                </a:cubicBezTo>
                <a:cubicBezTo>
                  <a:pt x="4475" y="7719"/>
                  <a:pt x="4506" y="7971"/>
                  <a:pt x="4538" y="8255"/>
                </a:cubicBezTo>
                <a:cubicBezTo>
                  <a:pt x="4317" y="8287"/>
                  <a:pt x="4033" y="8287"/>
                  <a:pt x="3781" y="8287"/>
                </a:cubicBezTo>
                <a:cubicBezTo>
                  <a:pt x="2269" y="8287"/>
                  <a:pt x="883" y="7656"/>
                  <a:pt x="883" y="7026"/>
                </a:cubicBezTo>
                <a:lnTo>
                  <a:pt x="883" y="5913"/>
                </a:lnTo>
                <a:close/>
                <a:moveTo>
                  <a:pt x="851" y="8350"/>
                </a:moveTo>
                <a:cubicBezTo>
                  <a:pt x="1639" y="8917"/>
                  <a:pt x="2773" y="9106"/>
                  <a:pt x="3750" y="9106"/>
                </a:cubicBezTo>
                <a:cubicBezTo>
                  <a:pt x="4096" y="9106"/>
                  <a:pt x="4412" y="9074"/>
                  <a:pt x="4727" y="9043"/>
                </a:cubicBezTo>
                <a:cubicBezTo>
                  <a:pt x="4979" y="9547"/>
                  <a:pt x="5294" y="10019"/>
                  <a:pt x="5672" y="10397"/>
                </a:cubicBezTo>
                <a:cubicBezTo>
                  <a:pt x="5136" y="10649"/>
                  <a:pt x="4475" y="10775"/>
                  <a:pt x="3750" y="10775"/>
                </a:cubicBezTo>
                <a:cubicBezTo>
                  <a:pt x="2112" y="10775"/>
                  <a:pt x="851" y="10082"/>
                  <a:pt x="851" y="9547"/>
                </a:cubicBezTo>
                <a:lnTo>
                  <a:pt x="851" y="8350"/>
                </a:lnTo>
                <a:close/>
                <a:moveTo>
                  <a:pt x="8570" y="4159"/>
                </a:moveTo>
                <a:cubicBezTo>
                  <a:pt x="10366" y="4159"/>
                  <a:pt x="11878" y="5640"/>
                  <a:pt x="11878" y="7467"/>
                </a:cubicBezTo>
                <a:cubicBezTo>
                  <a:pt x="11878" y="9263"/>
                  <a:pt x="10366" y="10775"/>
                  <a:pt x="8570" y="10775"/>
                </a:cubicBezTo>
                <a:cubicBezTo>
                  <a:pt x="6743" y="10775"/>
                  <a:pt x="5262" y="9263"/>
                  <a:pt x="5262" y="7467"/>
                </a:cubicBezTo>
                <a:cubicBezTo>
                  <a:pt x="5262" y="5609"/>
                  <a:pt x="6743" y="4159"/>
                  <a:pt x="8570" y="4159"/>
                </a:cubicBezTo>
                <a:close/>
                <a:moveTo>
                  <a:pt x="3781" y="1"/>
                </a:moveTo>
                <a:cubicBezTo>
                  <a:pt x="1797" y="1"/>
                  <a:pt x="64" y="851"/>
                  <a:pt x="64" y="2112"/>
                </a:cubicBezTo>
                <a:lnTo>
                  <a:pt x="64" y="9547"/>
                </a:lnTo>
                <a:cubicBezTo>
                  <a:pt x="1" y="10082"/>
                  <a:pt x="442" y="10649"/>
                  <a:pt x="1230" y="11027"/>
                </a:cubicBezTo>
                <a:cubicBezTo>
                  <a:pt x="1891" y="11405"/>
                  <a:pt x="2805" y="11563"/>
                  <a:pt x="3750" y="11563"/>
                </a:cubicBezTo>
                <a:cubicBezTo>
                  <a:pt x="4790" y="11563"/>
                  <a:pt x="5735" y="11311"/>
                  <a:pt x="6428" y="10964"/>
                </a:cubicBezTo>
                <a:cubicBezTo>
                  <a:pt x="7058" y="11342"/>
                  <a:pt x="7814" y="11563"/>
                  <a:pt x="8602" y="11563"/>
                </a:cubicBezTo>
                <a:cubicBezTo>
                  <a:pt x="10870" y="11563"/>
                  <a:pt x="12729" y="9704"/>
                  <a:pt x="12729" y="7404"/>
                </a:cubicBezTo>
                <a:cubicBezTo>
                  <a:pt x="12729" y="5136"/>
                  <a:pt x="10870" y="3277"/>
                  <a:pt x="8602" y="3277"/>
                </a:cubicBezTo>
                <a:cubicBezTo>
                  <a:pt x="8192" y="3277"/>
                  <a:pt x="7846" y="3309"/>
                  <a:pt x="7499" y="3435"/>
                </a:cubicBezTo>
                <a:lnTo>
                  <a:pt x="7499" y="2049"/>
                </a:lnTo>
                <a:cubicBezTo>
                  <a:pt x="7499" y="1481"/>
                  <a:pt x="7058" y="914"/>
                  <a:pt x="6302" y="536"/>
                </a:cubicBezTo>
                <a:cubicBezTo>
                  <a:pt x="5640" y="158"/>
                  <a:pt x="4727" y="1"/>
                  <a:pt x="37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96246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88765" y="622132"/>
            <a:ext cx="5709089" cy="4157824"/>
          </a:xfrm>
        </p:spPr>
        <p:txBody>
          <a:bodyPr/>
          <a:lstStyle/>
          <a:p>
            <a:pPr marL="0" indent="0"/>
            <a:r>
              <a:rPr lang="en-US" dirty="0"/>
              <a:t>A manufacturing company uses KPIs to track production efficiency. KPIs Monitored:</a:t>
            </a:r>
          </a:p>
          <a:p>
            <a:pPr marL="511175" indent="-342900">
              <a:buFont typeface="Arial" panose="020B0604020202020204" pitchFamily="34" charset="0"/>
              <a:buChar char="•"/>
            </a:pPr>
            <a:r>
              <a:rPr lang="en-US" dirty="0"/>
              <a:t>Cycle Time: Measures the time taken to complete a production cycle.</a:t>
            </a:r>
          </a:p>
          <a:p>
            <a:pPr marL="511175" indent="-342900">
              <a:buFont typeface="Arial" panose="020B0604020202020204" pitchFamily="34" charset="0"/>
              <a:buChar char="•"/>
            </a:pPr>
            <a:r>
              <a:rPr lang="en-US" dirty="0"/>
              <a:t>Machine Downtime: Tracks how often machines are inactive due to maintenance.</a:t>
            </a:r>
          </a:p>
          <a:p>
            <a:pPr marL="511175" indent="-342900">
              <a:buFont typeface="Arial" panose="020B0604020202020204" pitchFamily="34" charset="0"/>
              <a:buChar char="•"/>
            </a:pPr>
            <a:r>
              <a:rPr lang="en-US" dirty="0"/>
              <a:t>Defect Rate: Measures the percentage of products that fail quality checks.</a:t>
            </a:r>
          </a:p>
          <a:p>
            <a:pPr marL="168275" indent="0"/>
            <a:r>
              <a:rPr lang="en-US" dirty="0"/>
              <a:t>Outcome: </a:t>
            </a:r>
          </a:p>
          <a:p>
            <a:pPr marL="511175" indent="0"/>
            <a:r>
              <a:rPr lang="en-US" dirty="0"/>
              <a:t>By analyzing these KPIs, the company reduced its cycle time by 15% and minimized downtime by implementing predictive maintenance strategies.</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497351" y="292361"/>
            <a:ext cx="4990998" cy="597946"/>
          </a:xfrm>
        </p:spPr>
        <p:txBody>
          <a:bodyPr/>
          <a:lstStyle/>
          <a:p>
            <a:r>
              <a:rPr lang="en-US" b="1" dirty="0">
                <a:solidFill>
                  <a:srgbClr val="47B5C8"/>
                </a:solidFill>
              </a:rPr>
              <a:t>Example</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descr="Close-up of wooden white and yellow ruler">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srcRect l="4396" r="4396"/>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2608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SMART KPIs</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94726" y="1617858"/>
            <a:ext cx="9957126" cy="4014383"/>
          </a:xfrm>
        </p:spPr>
        <p:txBody>
          <a:bodyPr/>
          <a:lstStyle/>
          <a:p>
            <a:pPr marL="0" indent="0" algn="just"/>
            <a:r>
              <a:rPr lang="en-US" spc="0" dirty="0">
                <a:solidFill>
                  <a:srgbClr val="595959"/>
                </a:solidFill>
                <a:latin typeface="+mn-lt"/>
              </a:rPr>
              <a:t>KPIs are best to be tailored to align with the company’s strategic objectives and operational goals.</a:t>
            </a:r>
          </a:p>
          <a:p>
            <a:pPr marL="0" indent="0" algn="just"/>
            <a:r>
              <a:rPr lang="en-US" spc="0" dirty="0">
                <a:solidFill>
                  <a:srgbClr val="595959"/>
                </a:solidFill>
                <a:latin typeface="+mn-lt"/>
              </a:rPr>
              <a:t>They should be Specific, Measurable, Achievable, Relevant, and Time-bound.</a:t>
            </a:r>
          </a:p>
          <a:p>
            <a:pPr marL="0" indent="0" algn="just"/>
            <a:endParaRPr lang="en-US" sz="2200" spc="0" dirty="0">
              <a:solidFill>
                <a:srgbClr val="595959"/>
              </a:solidFill>
              <a:latin typeface="+mn-lt"/>
            </a:endParaRPr>
          </a:p>
        </p:txBody>
      </p:sp>
      <p:pic>
        <p:nvPicPr>
          <p:cNvPr id="105474" name="Picture 2">
            <a:extLst>
              <a:ext uri="{FF2B5EF4-FFF2-40B4-BE49-F238E27FC236}">
                <a16:creationId xmlns:a16="http://schemas.microsoft.com/office/drawing/2014/main" id="{6560CEC0-E755-3D6F-C3FF-07610C5D82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9000" contrast="-9000"/>
                    </a14:imgEffect>
                  </a14:imgLayer>
                </a14:imgProps>
              </a:ext>
              <a:ext uri="{28A0092B-C50C-407E-A947-70E740481C1C}">
                <a14:useLocalDpi xmlns:a14="http://schemas.microsoft.com/office/drawing/2010/main" val="0"/>
              </a:ext>
            </a:extLst>
          </a:blip>
          <a:srcRect t="19990" b="4447"/>
          <a:stretch/>
        </p:blipFill>
        <p:spPr bwMode="auto">
          <a:xfrm>
            <a:off x="2158937" y="3012314"/>
            <a:ext cx="6911439" cy="292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0195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91711" y="754568"/>
            <a:ext cx="5404289" cy="4157824"/>
          </a:xfrm>
        </p:spPr>
        <p:txBody>
          <a:bodyPr/>
          <a:lstStyle/>
          <a:p>
            <a:pPr marL="0" indent="0"/>
            <a:r>
              <a:rPr lang="en-US" sz="2200" dirty="0"/>
              <a:t>An entrepreneur is working within a complex unwelcoming market. She decides to set a SMART realistic objective: </a:t>
            </a:r>
            <a:r>
              <a:rPr lang="en-US" sz="2200" b="1" dirty="0"/>
              <a:t>To increase brand visibility by 30% in 6 months through targeted social media marketing and partnerships with community organizations</a:t>
            </a:r>
          </a:p>
          <a:p>
            <a:pPr marL="628650" indent="-342900">
              <a:lnSpc>
                <a:spcPct val="100000"/>
              </a:lnSpc>
              <a:spcBef>
                <a:spcPts val="400"/>
              </a:spcBef>
              <a:buFont typeface="Arial" panose="020B0604020202020204" pitchFamily="34" charset="0"/>
              <a:buChar char="•"/>
            </a:pPr>
            <a:r>
              <a:rPr lang="en-US" sz="2200" dirty="0"/>
              <a:t>Specific: Focus on brand visibility through social media and partnerships.</a:t>
            </a:r>
          </a:p>
          <a:p>
            <a:pPr marL="628650" indent="-342900">
              <a:lnSpc>
                <a:spcPct val="100000"/>
              </a:lnSpc>
              <a:spcBef>
                <a:spcPts val="400"/>
              </a:spcBef>
              <a:buFont typeface="Arial" panose="020B0604020202020204" pitchFamily="34" charset="0"/>
              <a:buChar char="•"/>
            </a:pPr>
            <a:r>
              <a:rPr lang="en-US" sz="2200" dirty="0"/>
              <a:t>Measurable: Track metrics like follower growth and engagement.</a:t>
            </a:r>
          </a:p>
          <a:p>
            <a:pPr marL="628650" indent="-342900">
              <a:lnSpc>
                <a:spcPct val="100000"/>
              </a:lnSpc>
              <a:spcBef>
                <a:spcPts val="400"/>
              </a:spcBef>
              <a:buFont typeface="Arial" panose="020B0604020202020204" pitchFamily="34" charset="0"/>
              <a:buChar char="•"/>
            </a:pPr>
            <a:r>
              <a:rPr lang="en-US" sz="2200" dirty="0"/>
              <a:t>Achievable: Realistic with available platforms and community support.</a:t>
            </a:r>
          </a:p>
          <a:p>
            <a:pPr marL="628650" indent="-342900">
              <a:lnSpc>
                <a:spcPct val="100000"/>
              </a:lnSpc>
              <a:spcBef>
                <a:spcPts val="400"/>
              </a:spcBef>
              <a:buFont typeface="Arial" panose="020B0604020202020204" pitchFamily="34" charset="0"/>
              <a:buChar char="•"/>
            </a:pPr>
            <a:r>
              <a:rPr lang="en-US" sz="2200" dirty="0"/>
              <a:t>Relevant: Ensure easy market presence.</a:t>
            </a:r>
          </a:p>
          <a:p>
            <a:pPr marL="628650" indent="-342900">
              <a:lnSpc>
                <a:spcPct val="100000"/>
              </a:lnSpc>
              <a:spcBef>
                <a:spcPts val="400"/>
              </a:spcBef>
              <a:buFont typeface="Arial" panose="020B0604020202020204" pitchFamily="34" charset="0"/>
              <a:buChar char="•"/>
            </a:pPr>
            <a:r>
              <a:rPr lang="en-US" sz="2200" dirty="0"/>
              <a:t>Time-bound: Set to be achieved in 6 months.</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479185" y="292296"/>
            <a:ext cx="4990998" cy="597946"/>
          </a:xfrm>
        </p:spPr>
        <p:txBody>
          <a:bodyPr/>
          <a:lstStyle/>
          <a:p>
            <a:r>
              <a:rPr lang="en-US" b="1" dirty="0">
                <a:solidFill>
                  <a:srgbClr val="47B5C8"/>
                </a:solidFill>
              </a:rPr>
              <a:t>Example</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descr="Dartboard with three arrows on red circle">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500"/>
                    </a14:imgEffect>
                    <a14:imgEffect>
                      <a14:saturation sat="165000"/>
                    </a14:imgEffect>
                  </a14:imgLayer>
                </a14:imgProps>
              </a:ext>
            </a:extLst>
          </a:blip>
          <a:srcRect l="9463" r="9463"/>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5478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998034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Benchmarking for Performance Improvement</a:t>
            </a:r>
          </a:p>
        </p:txBody>
      </p:sp>
      <p:graphicFrame>
        <p:nvGraphicFramePr>
          <p:cNvPr id="40" name="Text Placeholder 4">
            <a:extLst>
              <a:ext uri="{FF2B5EF4-FFF2-40B4-BE49-F238E27FC236}">
                <a16:creationId xmlns:a16="http://schemas.microsoft.com/office/drawing/2014/main" id="{0E833AA6-96D0-A15B-3E50-BBC869ABF96F}"/>
              </a:ext>
            </a:extLst>
          </p:cNvPr>
          <p:cNvGraphicFramePr/>
          <p:nvPr>
            <p:extLst>
              <p:ext uri="{D42A27DB-BD31-4B8C-83A1-F6EECF244321}">
                <p14:modId xmlns:p14="http://schemas.microsoft.com/office/powerpoint/2010/main" val="3802829384"/>
              </p:ext>
            </p:extLst>
          </p:nvPr>
        </p:nvGraphicFramePr>
        <p:xfrm>
          <a:off x="834006" y="2599876"/>
          <a:ext cx="9473775" cy="4014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4">
            <a:extLst>
              <a:ext uri="{FF2B5EF4-FFF2-40B4-BE49-F238E27FC236}">
                <a16:creationId xmlns:a16="http://schemas.microsoft.com/office/drawing/2014/main" id="{06DEEF85-30A5-95AE-1E38-A22A48B50EE9}"/>
              </a:ext>
            </a:extLst>
          </p:cNvPr>
          <p:cNvSpPr>
            <a:spLocks noGrp="1"/>
          </p:cNvSpPr>
          <p:nvPr>
            <p:ph type="body" sz="quarter" idx="18"/>
          </p:nvPr>
        </p:nvSpPr>
        <p:spPr>
          <a:xfrm>
            <a:off x="675228" y="1578374"/>
            <a:ext cx="9980341" cy="1348850"/>
          </a:xfrm>
        </p:spPr>
        <p:txBody>
          <a:bodyPr/>
          <a:lstStyle/>
          <a:p>
            <a:pPr marL="0" indent="0" algn="just"/>
            <a:r>
              <a:rPr lang="en-US" sz="2200" b="1" spc="0" dirty="0">
                <a:solidFill>
                  <a:srgbClr val="086575"/>
                </a:solidFill>
                <a:latin typeface="+mn-lt"/>
              </a:rPr>
              <a:t>Benchmarking </a:t>
            </a:r>
            <a:r>
              <a:rPr lang="en-US" sz="2200" spc="0" dirty="0">
                <a:latin typeface="+mn-lt"/>
              </a:rPr>
              <a:t>involves comparing your performance metrics with best-in-class companies or industry averages to identify gaps and areas for improvement. </a:t>
            </a:r>
          </a:p>
          <a:p>
            <a:pPr marL="0" indent="0" algn="just"/>
            <a:r>
              <a:rPr lang="en-US" sz="2200" spc="0" dirty="0">
                <a:latin typeface="+mn-lt"/>
              </a:rPr>
              <a:t>It helps </a:t>
            </a:r>
            <a:r>
              <a:rPr lang="en-US" sz="2200" b="1" spc="0" dirty="0">
                <a:latin typeface="+mn-lt"/>
              </a:rPr>
              <a:t>identify performance gaps </a:t>
            </a:r>
            <a:r>
              <a:rPr lang="en-US" sz="2200" spc="0" dirty="0">
                <a:latin typeface="+mn-lt"/>
              </a:rPr>
              <a:t>and inefficiencies</a:t>
            </a:r>
            <a:r>
              <a:rPr lang="en-US" sz="2200" dirty="0"/>
              <a:t> </a:t>
            </a:r>
            <a:r>
              <a:rPr lang="en-US" sz="2200" spc="0" dirty="0">
                <a:latin typeface="+mn-lt"/>
              </a:rPr>
              <a:t>and </a:t>
            </a:r>
            <a:r>
              <a:rPr lang="en-US" sz="2200" b="1" spc="0" dirty="0">
                <a:latin typeface="+mn-lt"/>
              </a:rPr>
              <a:t>encourages innovation </a:t>
            </a:r>
            <a:r>
              <a:rPr lang="en-US" sz="2200" spc="0" dirty="0">
                <a:latin typeface="+mn-lt"/>
              </a:rPr>
              <a:t>by learning from industry leaders. Benchmarking serves as an intermediate tools between setting SMART goals and developing continuous improvement strategy.</a:t>
            </a:r>
          </a:p>
        </p:txBody>
      </p:sp>
    </p:spTree>
    <p:extLst>
      <p:ext uri="{BB962C8B-B14F-4D97-AF65-F5344CB8AC3E}">
        <p14:creationId xmlns:p14="http://schemas.microsoft.com/office/powerpoint/2010/main" val="18481372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36496"/>
            <a:ext cx="983537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099"/>
            <a:ext cx="9632553" cy="803654"/>
          </a:xfrm>
        </p:spPr>
        <p:txBody>
          <a:bodyPr/>
          <a:lstStyle/>
          <a:p>
            <a:r>
              <a:rPr lang="en-US" sz="3600" dirty="0">
                <a:solidFill>
                  <a:schemeClr val="bg1"/>
                </a:solidFill>
              </a:rPr>
              <a:t>Continuous Improvement Methodologies</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572283" y="1408813"/>
            <a:ext cx="10146181" cy="4014383"/>
          </a:xfrm>
        </p:spPr>
        <p:txBody>
          <a:bodyPr/>
          <a:lstStyle/>
          <a:p>
            <a:pPr marL="457200" indent="-457200" algn="just">
              <a:buFont typeface="Arial" panose="020B0604020202020204" pitchFamily="34" charset="0"/>
              <a:buChar char="•"/>
            </a:pPr>
            <a:r>
              <a:rPr lang="en-US" b="1" spc="0" dirty="0">
                <a:solidFill>
                  <a:srgbClr val="086575"/>
                </a:solidFill>
                <a:latin typeface="+mn-lt"/>
              </a:rPr>
              <a:t>Total Quality Management (TQM): </a:t>
            </a:r>
            <a:r>
              <a:rPr lang="en-US" spc="0" dirty="0">
                <a:solidFill>
                  <a:srgbClr val="595959"/>
                </a:solidFill>
                <a:latin typeface="+mn-lt"/>
              </a:rPr>
              <a:t>A holistic approach focused on long-term success through stakeholder satisfaction, involving the team in the process.</a:t>
            </a:r>
          </a:p>
          <a:p>
            <a:pPr marL="457200" indent="-457200" algn="just">
              <a:buFont typeface="Arial" panose="020B0604020202020204" pitchFamily="34" charset="0"/>
              <a:buChar char="•"/>
            </a:pPr>
            <a:r>
              <a:rPr lang="en-US" b="1" spc="0" dirty="0">
                <a:solidFill>
                  <a:srgbClr val="47B5C8"/>
                </a:solidFill>
                <a:latin typeface="+mn-lt"/>
              </a:rPr>
              <a:t>Kaizen</a:t>
            </a:r>
            <a:r>
              <a:rPr lang="en-US" spc="0" dirty="0">
                <a:solidFill>
                  <a:srgbClr val="47B5C8"/>
                </a:solidFill>
                <a:latin typeface="+mn-lt"/>
              </a:rPr>
              <a:t>: </a:t>
            </a:r>
            <a:r>
              <a:rPr lang="en-US" spc="0" dirty="0">
                <a:solidFill>
                  <a:srgbClr val="595959"/>
                </a:solidFill>
                <a:latin typeface="+mn-lt"/>
              </a:rPr>
              <a:t>A Japanese concept meaning “change for the better,” Kaizen encourages small, ongoing changes to improve productivity and efficiency.</a:t>
            </a:r>
          </a:p>
          <a:p>
            <a:pPr marL="457200" indent="-457200" algn="just">
              <a:buFont typeface="Arial" panose="020B0604020202020204" pitchFamily="34" charset="0"/>
              <a:buChar char="•"/>
            </a:pPr>
            <a:r>
              <a:rPr lang="en-US" b="1" spc="0" dirty="0">
                <a:solidFill>
                  <a:srgbClr val="D9552F"/>
                </a:solidFill>
                <a:latin typeface="+mn-lt"/>
              </a:rPr>
              <a:t>Kaizen Events: </a:t>
            </a:r>
            <a:r>
              <a:rPr lang="en-US" spc="0" dirty="0">
                <a:solidFill>
                  <a:srgbClr val="595959"/>
                </a:solidFill>
                <a:latin typeface="+mn-lt"/>
              </a:rPr>
              <a:t>Short-term focused improvement initiatives that address specific problems and improve operational performance.</a:t>
            </a:r>
          </a:p>
          <a:p>
            <a:pPr marL="457200" indent="-457200" algn="just">
              <a:buFont typeface="Arial" panose="020B0604020202020204" pitchFamily="34" charset="0"/>
              <a:buChar char="•"/>
            </a:pPr>
            <a:r>
              <a:rPr lang="en-US" b="1" spc="0" dirty="0">
                <a:solidFill>
                  <a:srgbClr val="F2A72C"/>
                </a:solidFill>
                <a:latin typeface="+mn-lt"/>
              </a:rPr>
              <a:t>Key principles </a:t>
            </a:r>
            <a:r>
              <a:rPr lang="en-US" spc="0" dirty="0">
                <a:solidFill>
                  <a:srgbClr val="595959"/>
                </a:solidFill>
                <a:latin typeface="+mn-lt"/>
              </a:rPr>
              <a:t>for these methodologies require:</a:t>
            </a:r>
          </a:p>
          <a:p>
            <a:pPr marL="1200150" indent="-457200" algn="just">
              <a:buFont typeface="Courier New" panose="02070309020205020404" pitchFamily="49" charset="0"/>
              <a:buChar char="o"/>
            </a:pPr>
            <a:r>
              <a:rPr lang="en-US" b="1" spc="0" dirty="0">
                <a:solidFill>
                  <a:srgbClr val="595959"/>
                </a:solidFill>
                <a:latin typeface="+mn-lt"/>
              </a:rPr>
              <a:t>Employee Involvement:</a:t>
            </a:r>
            <a:r>
              <a:rPr lang="en-US" spc="0" dirty="0">
                <a:solidFill>
                  <a:srgbClr val="595959"/>
                </a:solidFill>
                <a:latin typeface="+mn-lt"/>
              </a:rPr>
              <a:t> Everyone in the organization contributes to continuous improvement.</a:t>
            </a:r>
          </a:p>
          <a:p>
            <a:pPr marL="1200150" indent="-457200" algn="just">
              <a:buFont typeface="Courier New" panose="02070309020205020404" pitchFamily="49" charset="0"/>
              <a:buChar char="o"/>
            </a:pPr>
            <a:r>
              <a:rPr lang="en-US" b="1" spc="0" dirty="0">
                <a:solidFill>
                  <a:srgbClr val="595959"/>
                </a:solidFill>
                <a:latin typeface="+mn-lt"/>
              </a:rPr>
              <a:t>Small, Incremental Changes:</a:t>
            </a:r>
            <a:r>
              <a:rPr lang="en-US" spc="0" dirty="0">
                <a:solidFill>
                  <a:srgbClr val="595959"/>
                </a:solidFill>
                <a:latin typeface="+mn-lt"/>
              </a:rPr>
              <a:t> Focusing on regular, small improvements leads to significant long-term benefits.</a:t>
            </a:r>
          </a:p>
          <a:p>
            <a:pPr marL="457200" indent="-457200" algn="just">
              <a:buFont typeface="Arial" panose="020B0604020202020204" pitchFamily="34" charset="0"/>
              <a:buChar char="•"/>
            </a:pPr>
            <a:endParaRPr lang="en-US" sz="2200" spc="0" dirty="0">
              <a:solidFill>
                <a:srgbClr val="595959"/>
              </a:solidFill>
              <a:latin typeface="+mn-lt"/>
            </a:endParaRPr>
          </a:p>
        </p:txBody>
      </p:sp>
    </p:spTree>
    <p:extLst>
      <p:ext uri="{BB962C8B-B14F-4D97-AF65-F5344CB8AC3E}">
        <p14:creationId xmlns:p14="http://schemas.microsoft.com/office/powerpoint/2010/main" val="9927511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222443"/>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519765" y="384046"/>
            <a:ext cx="991117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Tool: Performance Dashboard</a:t>
            </a:r>
          </a:p>
        </p:txBody>
      </p:sp>
      <p:sp>
        <p:nvSpPr>
          <p:cNvPr id="12" name="TextBox 11">
            <a:extLst>
              <a:ext uri="{FF2B5EF4-FFF2-40B4-BE49-F238E27FC236}">
                <a16:creationId xmlns:a16="http://schemas.microsoft.com/office/drawing/2014/main" id="{E218403F-3B5F-659C-0815-7391A2FF0578}"/>
              </a:ext>
            </a:extLst>
          </p:cNvPr>
          <p:cNvSpPr txBox="1"/>
          <p:nvPr/>
        </p:nvSpPr>
        <p:spPr>
          <a:xfrm>
            <a:off x="307387" y="1187700"/>
            <a:ext cx="11526719" cy="5209118"/>
          </a:xfrm>
          <a:prstGeom prst="rect">
            <a:avLst/>
          </a:prstGeom>
          <a:noFill/>
        </p:spPr>
        <p:txBody>
          <a:bodyPr wrap="square">
            <a:spAutoFit/>
          </a:bodyPr>
          <a:lstStyle/>
          <a:p>
            <a:r>
              <a:rPr lang="en-US" sz="2400" dirty="0">
                <a:solidFill>
                  <a:srgbClr val="333333"/>
                </a:solidFill>
              </a:rPr>
              <a:t>Performance Dashboards provide a real-time overview of key performance metrics, enabling businesses to track and respond to changes quickly.   Dashboard Features provide</a:t>
            </a:r>
            <a:r>
              <a:rPr lang="en-US" sz="2400" b="1" dirty="0">
                <a:solidFill>
                  <a:srgbClr val="333333"/>
                </a:solidFill>
              </a:rPr>
              <a:t>:</a:t>
            </a:r>
          </a:p>
          <a:p>
            <a:pPr marL="342900" indent="-342900">
              <a:buFont typeface="Arial" panose="020B0604020202020204" pitchFamily="34" charset="0"/>
              <a:buChar char="•"/>
            </a:pPr>
            <a:r>
              <a:rPr lang="en-US" sz="2400" b="1" dirty="0">
                <a:solidFill>
                  <a:srgbClr val="333333"/>
                </a:solidFill>
              </a:rPr>
              <a:t>Visual Representation</a:t>
            </a:r>
            <a:r>
              <a:rPr lang="en-US" sz="2400" dirty="0">
                <a:solidFill>
                  <a:srgbClr val="333333"/>
                </a:solidFill>
              </a:rPr>
              <a:t>: Graphs, charts, and data visualizations to monitor KPIs at a glance.</a:t>
            </a:r>
          </a:p>
          <a:p>
            <a:pPr marL="342900" indent="-342900">
              <a:buFont typeface="Arial" panose="020B0604020202020204" pitchFamily="34" charset="0"/>
              <a:buChar char="•"/>
            </a:pPr>
            <a:r>
              <a:rPr lang="en-US" sz="2400" b="1" dirty="0">
                <a:solidFill>
                  <a:srgbClr val="333333"/>
                </a:solidFill>
              </a:rPr>
              <a:t>Customization</a:t>
            </a:r>
            <a:r>
              <a:rPr lang="en-US" sz="2400" dirty="0">
                <a:solidFill>
                  <a:srgbClr val="333333"/>
                </a:solidFill>
              </a:rPr>
              <a:t>: Tailor dashboards to display most critical metrics for different teams or functions.</a:t>
            </a:r>
          </a:p>
          <a:p>
            <a:pPr marL="342900" indent="-342900">
              <a:buFont typeface="Arial" panose="020B0604020202020204" pitchFamily="34" charset="0"/>
              <a:buChar char="•"/>
            </a:pPr>
            <a:r>
              <a:rPr lang="en-US" sz="2400" b="1" dirty="0">
                <a:solidFill>
                  <a:srgbClr val="333333"/>
                </a:solidFill>
              </a:rPr>
              <a:t>Alerts</a:t>
            </a:r>
            <a:r>
              <a:rPr lang="en-US" sz="2400" dirty="0">
                <a:solidFill>
                  <a:srgbClr val="333333"/>
                </a:solidFill>
              </a:rPr>
              <a:t>: Set up automated alerts for when KPIs fall outside acceptable ranges.</a:t>
            </a:r>
          </a:p>
          <a:p>
            <a:endParaRPr lang="en-US" sz="1000" dirty="0">
              <a:solidFill>
                <a:srgbClr val="333333"/>
              </a:solidFill>
            </a:endParaRPr>
          </a:p>
          <a:p>
            <a:r>
              <a:rPr lang="en-US" sz="2400" b="1" dirty="0">
                <a:solidFill>
                  <a:srgbClr val="47B5C8"/>
                </a:solidFill>
              </a:rPr>
              <a:t>Key Benefits of Dashboards:</a:t>
            </a:r>
          </a:p>
          <a:p>
            <a:pPr marL="568325" indent="-285750">
              <a:buFont typeface="Arial" panose="020B0604020202020204" pitchFamily="34" charset="0"/>
              <a:buChar char="•"/>
            </a:pPr>
            <a:r>
              <a:rPr lang="en-US" sz="2400" b="1" dirty="0">
                <a:solidFill>
                  <a:srgbClr val="333333"/>
                </a:solidFill>
              </a:rPr>
              <a:t>Quick Decision-Making: </a:t>
            </a:r>
            <a:r>
              <a:rPr lang="en-US" sz="2400" dirty="0">
                <a:solidFill>
                  <a:srgbClr val="333333"/>
                </a:solidFill>
              </a:rPr>
              <a:t>Instant access to performance data.</a:t>
            </a:r>
          </a:p>
          <a:p>
            <a:pPr marL="568325" indent="-285750">
              <a:buFont typeface="Arial" panose="020B0604020202020204" pitchFamily="34" charset="0"/>
              <a:buChar char="•"/>
            </a:pPr>
            <a:r>
              <a:rPr lang="en-US" sz="2400" b="1" dirty="0">
                <a:solidFill>
                  <a:srgbClr val="333333"/>
                </a:solidFill>
              </a:rPr>
              <a:t>Accountability: </a:t>
            </a:r>
            <a:r>
              <a:rPr lang="en-US" sz="2400" dirty="0">
                <a:solidFill>
                  <a:srgbClr val="333333"/>
                </a:solidFill>
              </a:rPr>
              <a:t>Easy to identify which areas are meeting or missing targets.</a:t>
            </a:r>
          </a:p>
          <a:p>
            <a:pPr marL="282575"/>
            <a:endParaRPr lang="en-US" sz="1050" dirty="0">
              <a:solidFill>
                <a:srgbClr val="333333"/>
              </a:solidFill>
            </a:endParaRPr>
          </a:p>
          <a:p>
            <a:r>
              <a:rPr lang="en-US" sz="2400" b="1" dirty="0">
                <a:solidFill>
                  <a:srgbClr val="F2A72C"/>
                </a:solidFill>
              </a:rPr>
              <a:t>Online Tools available for Designing KPI Dashboards (with Freemium Options): </a:t>
            </a:r>
            <a:r>
              <a:rPr lang="en-US" sz="2400" dirty="0" err="1">
                <a:solidFill>
                  <a:srgbClr val="333333"/>
                </a:solidFill>
              </a:rPr>
              <a:t>ClickUp</a:t>
            </a:r>
            <a:r>
              <a:rPr lang="en-US" sz="2400" dirty="0">
                <a:solidFill>
                  <a:srgbClr val="333333"/>
                </a:solidFill>
              </a:rPr>
              <a:t>, </a:t>
            </a:r>
            <a:r>
              <a:rPr lang="en-US" sz="2400" dirty="0" err="1">
                <a:solidFill>
                  <a:srgbClr val="333333"/>
                </a:solidFill>
              </a:rPr>
              <a:t>Klipfolio</a:t>
            </a:r>
            <a:r>
              <a:rPr lang="en-US" sz="2400" dirty="0">
                <a:solidFill>
                  <a:srgbClr val="333333"/>
                </a:solidFill>
              </a:rPr>
              <a:t>, Smartsheet, Databox, </a:t>
            </a:r>
            <a:r>
              <a:rPr lang="en-US" sz="2400" dirty="0" err="1">
                <a:solidFill>
                  <a:srgbClr val="333333"/>
                </a:solidFill>
              </a:rPr>
              <a:t>Datapad</a:t>
            </a:r>
            <a:r>
              <a:rPr lang="en-US" sz="2400" dirty="0">
                <a:solidFill>
                  <a:srgbClr val="333333"/>
                </a:solidFill>
              </a:rPr>
              <a:t>, but could be custom-made with Excel and Google Sheets.</a:t>
            </a:r>
          </a:p>
        </p:txBody>
      </p:sp>
    </p:spTree>
    <p:extLst>
      <p:ext uri="{BB962C8B-B14F-4D97-AF65-F5344CB8AC3E}">
        <p14:creationId xmlns:p14="http://schemas.microsoft.com/office/powerpoint/2010/main" val="7857840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322733"/>
            <a:ext cx="1066504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519765" y="484336"/>
            <a:ext cx="991117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Example: Performance Dashboard Tools</a:t>
            </a:r>
          </a:p>
        </p:txBody>
      </p:sp>
      <p:pic>
        <p:nvPicPr>
          <p:cNvPr id="118786" name="Picture 2">
            <a:extLst>
              <a:ext uri="{FF2B5EF4-FFF2-40B4-BE49-F238E27FC236}">
                <a16:creationId xmlns:a16="http://schemas.microsoft.com/office/drawing/2014/main" id="{C243D2AA-4EA4-0B8F-E1EB-AAB50DA7B0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3" r="739" b="1945"/>
          <a:stretch/>
        </p:blipFill>
        <p:spPr bwMode="auto">
          <a:xfrm>
            <a:off x="825499" y="1415529"/>
            <a:ext cx="9839549" cy="469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508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Operations management is the backbone of any business. Without efficient operations, growth is unsustainable.</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William J. Stevenson</a:t>
            </a:r>
            <a:endParaRPr lang="en-US" sz="2400" b="1" dirty="0">
              <a:solidFill>
                <a:schemeClr val="bg1"/>
              </a:solidFill>
            </a:endParaRPr>
          </a:p>
        </p:txBody>
      </p:sp>
      <p:pic>
        <p:nvPicPr>
          <p:cNvPr id="7" name="Picture Placeholder 6">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11185" r="11185"/>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
        <p:nvSpPr>
          <p:cNvPr id="3" name="TextBox 2">
            <a:extLst>
              <a:ext uri="{FF2B5EF4-FFF2-40B4-BE49-F238E27FC236}">
                <a16:creationId xmlns:a16="http://schemas.microsoft.com/office/drawing/2014/main" id="{0D7A3152-C8DE-291F-2656-B50DF83B7D23}"/>
              </a:ext>
            </a:extLst>
          </p:cNvPr>
          <p:cNvSpPr txBox="1"/>
          <p:nvPr/>
        </p:nvSpPr>
        <p:spPr>
          <a:xfrm>
            <a:off x="6096000" y="6109167"/>
            <a:ext cx="5239644" cy="230832"/>
          </a:xfrm>
          <a:prstGeom prst="rect">
            <a:avLst/>
          </a:prstGeom>
          <a:noFill/>
        </p:spPr>
        <p:txBody>
          <a:bodyPr wrap="square" rtlCol="0">
            <a:spAutoFit/>
          </a:bodyPr>
          <a:lstStyle/>
          <a:p>
            <a:r>
              <a:rPr lang="en-US" sz="900">
                <a:hlinkClick r:id="rId3" tooltip="http://www.duperrin.com/english/2015/06/30/collaboration-is-a-collective-activity-and-why-you-should-care/"/>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23087059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Quickly Build Badass KPI Dashboards for Your Business (Free!)">
            <a:hlinkClick r:id="" action="ppaction://media"/>
            <a:extLst>
              <a:ext uri="{FF2B5EF4-FFF2-40B4-BE49-F238E27FC236}">
                <a16:creationId xmlns:a16="http://schemas.microsoft.com/office/drawing/2014/main" id="{C8E096E4-B178-06A1-7714-6DCACA93C200}"/>
              </a:ext>
            </a:extLst>
          </p:cNvPr>
          <p:cNvPicPr>
            <a:picLocks noRot="1" noChangeAspect="1"/>
          </p:cNvPicPr>
          <p:nvPr>
            <a:videoFile r:link="rId1"/>
          </p:nvPr>
        </p:nvPicPr>
        <p:blipFill>
          <a:blip r:embed="rId3"/>
          <a:stretch>
            <a:fillRect/>
          </a:stretch>
        </p:blipFill>
        <p:spPr>
          <a:xfrm>
            <a:off x="7698745" y="229706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711017"/>
            <a:ext cx="6900363" cy="3849918"/>
          </a:xfrm>
        </p:spPr>
        <p:txBody>
          <a:bodyPr/>
          <a:lstStyle/>
          <a:p>
            <a:pPr marL="0" indent="0"/>
            <a:r>
              <a:rPr lang="en-US" spc="0" dirty="0">
                <a:solidFill>
                  <a:srgbClr val="595959"/>
                </a:solidFill>
                <a:latin typeface="+mn-lt"/>
              </a:rPr>
              <a:t>This video is a step-by-step guide to building important KPI dashboards for free.</a:t>
            </a:r>
          </a:p>
          <a:p>
            <a:pPr marL="0" indent="0"/>
            <a:r>
              <a:rPr lang="en-US" dirty="0"/>
              <a:t>The video’s key learning are:</a:t>
            </a:r>
            <a:endParaRPr lang="en-US" spc="0" dirty="0">
              <a:solidFill>
                <a:srgbClr val="595959"/>
              </a:solidFill>
              <a:latin typeface="+mn-lt"/>
            </a:endParaRPr>
          </a:p>
          <a:p>
            <a:pPr marL="463550" indent="-342900">
              <a:buFont typeface="Arial" panose="020B0604020202020204" pitchFamily="34" charset="0"/>
              <a:buChar char="•"/>
            </a:pPr>
            <a:r>
              <a:rPr lang="en-US" dirty="0"/>
              <a:t>What is a KPI Dashboard? </a:t>
            </a:r>
          </a:p>
          <a:p>
            <a:pPr marL="463550" indent="-342900">
              <a:buFont typeface="Arial" panose="020B0604020202020204" pitchFamily="34" charset="0"/>
              <a:buChar char="•"/>
            </a:pPr>
            <a:r>
              <a:rPr lang="en-US" dirty="0"/>
              <a:t>Why Use a KPI Dashboard? </a:t>
            </a:r>
          </a:p>
          <a:p>
            <a:pPr marL="463550" indent="-342900">
              <a:buFont typeface="Arial" panose="020B0604020202020204" pitchFamily="34" charset="0"/>
              <a:buChar char="•"/>
            </a:pPr>
            <a:r>
              <a:rPr lang="en-US" dirty="0"/>
              <a:t>Setting Up the Dashboard with Google Data Studio</a:t>
            </a:r>
          </a:p>
          <a:p>
            <a:pPr marL="463550" indent="-342900">
              <a:buFont typeface="Arial" panose="020B0604020202020204" pitchFamily="34" charset="0"/>
              <a:buChar char="•"/>
            </a:pPr>
            <a:r>
              <a:rPr lang="en-US" dirty="0"/>
              <a:t>Creating the Dashboard with </a:t>
            </a:r>
            <a:r>
              <a:rPr lang="en-US" dirty="0" err="1"/>
              <a:t>customised</a:t>
            </a:r>
            <a:r>
              <a:rPr lang="en-US" dirty="0"/>
              <a:t> templates</a:t>
            </a:r>
          </a:p>
          <a:p>
            <a:pPr marL="463550" indent="-342900">
              <a:buFont typeface="Arial" panose="020B0604020202020204" pitchFamily="34" charset="0"/>
              <a:buChar char="•"/>
            </a:pPr>
            <a:r>
              <a:rPr lang="en-US" dirty="0"/>
              <a:t>Track relevant KPIs and avoid vanity metrics.</a:t>
            </a:r>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Be inspired by..</a:t>
            </a: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Tree>
    <p:extLst>
      <p:ext uri="{BB962C8B-B14F-4D97-AF65-F5344CB8AC3E}">
        <p14:creationId xmlns:p14="http://schemas.microsoft.com/office/powerpoint/2010/main" val="278727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Close-up of documents and charts">
            <a:extLst>
              <a:ext uri="{FF2B5EF4-FFF2-40B4-BE49-F238E27FC236}">
                <a16:creationId xmlns:a16="http://schemas.microsoft.com/office/drawing/2014/main" id="{26EC4ECA-0EC1-7DBB-98F8-37CBFFC642E6}"/>
              </a:ext>
            </a:extLst>
          </p:cNvPr>
          <p:cNvPicPr>
            <a:picLocks noChangeAspect="1"/>
          </p:cNvPicPr>
          <p:nvPr/>
        </p:nvPicPr>
        <p:blipFill>
          <a:blip r:embed="rId2"/>
          <a:srcRect l="12874" r="12874"/>
          <a:stretch/>
        </p:blipFill>
        <p:spPr>
          <a:xfrm>
            <a:off x="8380308" y="1918807"/>
            <a:ext cx="3364017" cy="30203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181148"/>
            <a:ext cx="890982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94291" y="342751"/>
            <a:ext cx="10136644"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Activity : Dashboards, Learning by Doing</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02130" y="1252609"/>
            <a:ext cx="8178177" cy="4935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spcBef>
                <a:spcPts val="600"/>
              </a:spcBef>
              <a:spcAft>
                <a:spcPts val="600"/>
              </a:spcAft>
              <a:buNone/>
            </a:pPr>
            <a:r>
              <a:rPr lang="en-US" sz="2200" i="0" u="none" strike="noStrike" dirty="0">
                <a:solidFill>
                  <a:srgbClr val="000000"/>
                </a:solidFill>
                <a:effectLst/>
              </a:rPr>
              <a:t>Participants</a:t>
            </a:r>
            <a:r>
              <a:rPr lang="en-US" sz="2200" b="0" i="0" u="none" strike="noStrike" dirty="0">
                <a:solidFill>
                  <a:srgbClr val="000000"/>
                </a:solidFill>
                <a:effectLst/>
              </a:rPr>
              <a:t> assume various functions within a startup. They will discuss together to decide how to:</a:t>
            </a:r>
          </a:p>
          <a:p>
            <a:pPr marL="401638" lvl="1">
              <a:lnSpc>
                <a:spcPct val="100000"/>
              </a:lnSpc>
              <a:spcBef>
                <a:spcPts val="200"/>
              </a:spcBef>
              <a:spcAft>
                <a:spcPts val="200"/>
              </a:spcAft>
            </a:pPr>
            <a:r>
              <a:rPr lang="en-US" sz="2200" b="0" i="0" u="none" strike="noStrike" dirty="0">
                <a:solidFill>
                  <a:srgbClr val="000000"/>
                </a:solidFill>
                <a:effectLst/>
              </a:rPr>
              <a:t>Step 1: Identify key business objectives, align KPIs with these goals.</a:t>
            </a:r>
          </a:p>
          <a:p>
            <a:pPr marL="401638" lvl="1">
              <a:lnSpc>
                <a:spcPct val="100000"/>
              </a:lnSpc>
              <a:spcBef>
                <a:spcPts val="200"/>
              </a:spcBef>
              <a:spcAft>
                <a:spcPts val="200"/>
              </a:spcAft>
            </a:pPr>
            <a:r>
              <a:rPr lang="en-US" sz="2200" b="0" i="0" u="none" strike="noStrike" dirty="0">
                <a:solidFill>
                  <a:srgbClr val="000000"/>
                </a:solidFill>
                <a:effectLst/>
              </a:rPr>
              <a:t>Step 2: Collect data for each KPI using relevant tools (e.g., CRM, financial software, production systems).</a:t>
            </a:r>
          </a:p>
          <a:p>
            <a:pPr marL="401638" lvl="1">
              <a:lnSpc>
                <a:spcPct val="100000"/>
              </a:lnSpc>
              <a:spcBef>
                <a:spcPts val="200"/>
              </a:spcBef>
              <a:spcAft>
                <a:spcPts val="200"/>
              </a:spcAft>
            </a:pPr>
            <a:r>
              <a:rPr lang="en-US" sz="2200" b="0" i="0" u="none" strike="noStrike" dirty="0">
                <a:solidFill>
                  <a:srgbClr val="000000"/>
                </a:solidFill>
                <a:effectLst/>
              </a:rPr>
              <a:t>Step 3: Set performance targets and track progress.</a:t>
            </a:r>
          </a:p>
          <a:p>
            <a:pPr marL="401638" lvl="1">
              <a:lnSpc>
                <a:spcPct val="100000"/>
              </a:lnSpc>
              <a:spcBef>
                <a:spcPts val="200"/>
              </a:spcBef>
              <a:spcAft>
                <a:spcPts val="200"/>
              </a:spcAft>
            </a:pPr>
            <a:r>
              <a:rPr lang="en-US" sz="2200" b="0" i="0" u="none" strike="noStrike" dirty="0">
                <a:solidFill>
                  <a:srgbClr val="000000"/>
                </a:solidFill>
                <a:effectLst/>
              </a:rPr>
              <a:t>Step 4: Regularly review and adjust KPIs based on evolving business needs or external factors.</a:t>
            </a:r>
          </a:p>
          <a:p>
            <a:pPr marL="0" indent="0" algn="l">
              <a:spcBef>
                <a:spcPts val="1800"/>
              </a:spcBef>
              <a:spcAft>
                <a:spcPts val="600"/>
              </a:spcAft>
              <a:buNone/>
            </a:pPr>
            <a:r>
              <a:rPr lang="en-US" sz="2200" b="1" i="0" u="none" strike="noStrike" dirty="0">
                <a:solidFill>
                  <a:srgbClr val="000000"/>
                </a:solidFill>
                <a:effectLst/>
              </a:rPr>
              <a:t>Key Points of Action:</a:t>
            </a:r>
          </a:p>
          <a:p>
            <a:pPr marL="401638" lvl="1">
              <a:lnSpc>
                <a:spcPct val="100000"/>
              </a:lnSpc>
              <a:spcBef>
                <a:spcPts val="200"/>
              </a:spcBef>
              <a:spcAft>
                <a:spcPts val="200"/>
              </a:spcAft>
            </a:pPr>
            <a:r>
              <a:rPr lang="en-US" sz="2200" dirty="0">
                <a:solidFill>
                  <a:srgbClr val="000000"/>
                </a:solidFill>
              </a:rPr>
              <a:t>Make sure KPIs are actionable and can be directly influenced by your operations.</a:t>
            </a:r>
          </a:p>
          <a:p>
            <a:pPr marL="401638" lvl="1">
              <a:lnSpc>
                <a:spcPct val="100000"/>
              </a:lnSpc>
              <a:spcBef>
                <a:spcPts val="200"/>
              </a:spcBef>
              <a:spcAft>
                <a:spcPts val="200"/>
              </a:spcAft>
            </a:pPr>
            <a:r>
              <a:rPr lang="en-US" sz="2200" dirty="0">
                <a:solidFill>
                  <a:srgbClr val="000000"/>
                </a:solidFill>
              </a:rPr>
              <a:t>Regular reviews ensure that KPIs remain relevant as your business grows or market conditions change</a:t>
            </a:r>
          </a:p>
        </p:txBody>
      </p:sp>
    </p:spTree>
    <p:extLst>
      <p:ext uri="{BB962C8B-B14F-4D97-AF65-F5344CB8AC3E}">
        <p14:creationId xmlns:p14="http://schemas.microsoft.com/office/powerpoint/2010/main" val="37215816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8385" y="1565257"/>
            <a:ext cx="10091294" cy="803654"/>
          </a:xfrm>
        </p:spPr>
        <p:txBody>
          <a:bodyPr/>
          <a:lstStyle/>
          <a:p>
            <a:pPr marL="0" indent="0"/>
            <a:r>
              <a:rPr lang="en-US" dirty="0"/>
              <a:t>Continuous improvement is not a one-time initiative; it must be built into the team’s culture and should be recognised and celebrated. </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992458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Fostering a Continuous Improvement Culture</a:t>
            </a:r>
          </a:p>
        </p:txBody>
      </p:sp>
      <p:graphicFrame>
        <p:nvGraphicFramePr>
          <p:cNvPr id="10" name="Diagram 9">
            <a:extLst>
              <a:ext uri="{FF2B5EF4-FFF2-40B4-BE49-F238E27FC236}">
                <a16:creationId xmlns:a16="http://schemas.microsoft.com/office/drawing/2014/main" id="{CBC124F6-F492-563F-CF65-E69338CBFF86}"/>
              </a:ext>
            </a:extLst>
          </p:cNvPr>
          <p:cNvGraphicFramePr/>
          <p:nvPr>
            <p:extLst>
              <p:ext uri="{D42A27DB-BD31-4B8C-83A1-F6EECF244321}">
                <p14:modId xmlns:p14="http://schemas.microsoft.com/office/powerpoint/2010/main" val="3353401933"/>
              </p:ext>
            </p:extLst>
          </p:nvPr>
        </p:nvGraphicFramePr>
        <p:xfrm>
          <a:off x="857755" y="2784762"/>
          <a:ext cx="9532162" cy="2830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71591E6B-D3F9-A015-25DF-6163968850BC}"/>
              </a:ext>
            </a:extLst>
          </p:cNvPr>
          <p:cNvSpPr txBox="1"/>
          <p:nvPr/>
        </p:nvSpPr>
        <p:spPr>
          <a:xfrm>
            <a:off x="958147" y="3431923"/>
            <a:ext cx="2800350" cy="1200329"/>
          </a:xfrm>
          <a:prstGeom prst="rect">
            <a:avLst/>
          </a:prstGeom>
          <a:noFill/>
        </p:spPr>
        <p:txBody>
          <a:bodyPr wrap="square">
            <a:spAutoFit/>
          </a:bodyPr>
          <a:lstStyle/>
          <a:p>
            <a:pPr algn="ctr"/>
            <a:r>
              <a:rPr lang="en-US" sz="1800" spc="0" dirty="0">
                <a:solidFill>
                  <a:srgbClr val="595959"/>
                </a:solidFill>
                <a:latin typeface="+mn-lt"/>
              </a:rPr>
              <a:t>Top-level management should support and model continuous improvement behavior</a:t>
            </a:r>
            <a:endParaRPr lang="en-US" dirty="0">
              <a:solidFill>
                <a:srgbClr val="595959"/>
              </a:solidFill>
            </a:endParaRPr>
          </a:p>
        </p:txBody>
      </p:sp>
      <p:sp>
        <p:nvSpPr>
          <p:cNvPr id="17" name="TextBox 16">
            <a:extLst>
              <a:ext uri="{FF2B5EF4-FFF2-40B4-BE49-F238E27FC236}">
                <a16:creationId xmlns:a16="http://schemas.microsoft.com/office/drawing/2014/main" id="{7A2C3AD0-BDCC-F98F-2972-57CCCCE1F508}"/>
              </a:ext>
            </a:extLst>
          </p:cNvPr>
          <p:cNvSpPr txBox="1"/>
          <p:nvPr/>
        </p:nvSpPr>
        <p:spPr>
          <a:xfrm>
            <a:off x="4152749" y="3693113"/>
            <a:ext cx="3042566" cy="1200329"/>
          </a:xfrm>
          <a:prstGeom prst="rect">
            <a:avLst/>
          </a:prstGeom>
          <a:noFill/>
        </p:spPr>
        <p:txBody>
          <a:bodyPr wrap="square">
            <a:spAutoFit/>
          </a:bodyPr>
          <a:lstStyle/>
          <a:p>
            <a:pPr algn="ctr"/>
            <a:r>
              <a:rPr lang="en-US" dirty="0">
                <a:solidFill>
                  <a:srgbClr val="595959"/>
                </a:solidFill>
              </a:rPr>
              <a:t> Involve employees at every level to encourage participation and ownership of improvements</a:t>
            </a:r>
          </a:p>
        </p:txBody>
      </p:sp>
      <p:sp>
        <p:nvSpPr>
          <p:cNvPr id="18" name="TextBox 17">
            <a:extLst>
              <a:ext uri="{FF2B5EF4-FFF2-40B4-BE49-F238E27FC236}">
                <a16:creationId xmlns:a16="http://schemas.microsoft.com/office/drawing/2014/main" id="{B6DF313E-2B3C-036B-1AF3-98AF0C982CD0}"/>
              </a:ext>
            </a:extLst>
          </p:cNvPr>
          <p:cNvSpPr txBox="1"/>
          <p:nvPr/>
        </p:nvSpPr>
        <p:spPr>
          <a:xfrm>
            <a:off x="7589568" y="3431922"/>
            <a:ext cx="2800349" cy="1200329"/>
          </a:xfrm>
          <a:prstGeom prst="rect">
            <a:avLst/>
          </a:prstGeom>
          <a:noFill/>
        </p:spPr>
        <p:txBody>
          <a:bodyPr wrap="square">
            <a:spAutoFit/>
          </a:bodyPr>
          <a:lstStyle/>
          <a:p>
            <a:pPr algn="ctr"/>
            <a:r>
              <a:rPr lang="en-US" dirty="0">
                <a:solidFill>
                  <a:srgbClr val="595959"/>
                </a:solidFill>
              </a:rPr>
              <a:t>Provide ongoing training on continuous improvement tools and techniques (e.g., Lean, Six Sigma, Kaizen)</a:t>
            </a:r>
          </a:p>
        </p:txBody>
      </p:sp>
    </p:spTree>
    <p:extLst>
      <p:ext uri="{BB962C8B-B14F-4D97-AF65-F5344CB8AC3E}">
        <p14:creationId xmlns:p14="http://schemas.microsoft.com/office/powerpoint/2010/main" val="41397408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40438" y="749300"/>
            <a:ext cx="5404289" cy="4157824"/>
          </a:xfrm>
        </p:spPr>
        <p:txBody>
          <a:bodyPr/>
          <a:lstStyle/>
          <a:p>
            <a:pPr marL="0" indent="0"/>
            <a:r>
              <a:rPr lang="en-US" dirty="0"/>
              <a:t>A small restaurant was struggling with long customer wait times and frequent ingredient shortages.</a:t>
            </a:r>
          </a:p>
          <a:p>
            <a:pPr marL="0" indent="0"/>
            <a:r>
              <a:rPr lang="en-US" b="1" dirty="0"/>
              <a:t>Kaizen Event: </a:t>
            </a:r>
            <a:r>
              <a:rPr lang="en-US" dirty="0"/>
              <a:t>Over a 3-day period, the restaurant’s team analyzed the workflow and identified inefficiencies in how orders were taken and ingredients were restocked.</a:t>
            </a:r>
          </a:p>
          <a:p>
            <a:pPr marL="0" indent="0"/>
            <a:r>
              <a:rPr lang="en-US" b="1" dirty="0"/>
              <a:t>Outcome: </a:t>
            </a:r>
            <a:r>
              <a:rPr lang="en-US" dirty="0"/>
              <a:t>By reorganizing the workspace, improving order tracking, and negotiating better delivery terms with suppliers, the bakery reduced wait times by 25% and eliminated stockouts.</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176403" y="292296"/>
            <a:ext cx="4990998" cy="597946"/>
          </a:xfrm>
        </p:spPr>
        <p:txBody>
          <a:bodyPr/>
          <a:lstStyle/>
          <a:p>
            <a:r>
              <a:rPr lang="en-US" b="1" dirty="0">
                <a:solidFill>
                  <a:srgbClr val="47B5C8"/>
                </a:solidFill>
              </a:rPr>
              <a:t>Example</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descr="Chef cooking in kitchen">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srcRect l="9463" r="9463"/>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942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Quality Requires Frameworks </a:t>
            </a:r>
          </a:p>
          <a:p>
            <a:endParaRPr lang="en-US" dirty="0">
              <a:solidFill>
                <a:srgbClr val="47B5C8"/>
              </a:solidFill>
            </a:endParaRP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36141" y="1345616"/>
            <a:ext cx="7129387" cy="999383"/>
          </a:xfrm>
        </p:spPr>
        <p:txBody>
          <a:bodyPr/>
          <a:lstStyle/>
          <a:p>
            <a:r>
              <a:rPr lang="en-US" dirty="0"/>
              <a:t>Performance Indicators &amp; benchmarking are essential tools for measuring operational success and should be predefined</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a:solidFill>
                  <a:srgbClr val="47B5C8"/>
                </a:solidFill>
              </a:rPr>
              <a:t>Sustained Improvement is a Continuous Process</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524499" y="3181662"/>
            <a:ext cx="6941028" cy="999383"/>
          </a:xfrm>
        </p:spPr>
        <p:txBody>
          <a:bodyPr/>
          <a:lstStyle/>
          <a:p>
            <a:r>
              <a:rPr lang="en-US" dirty="0"/>
              <a:t>Continuous improvement methodologies like TQM, Kaizen, and Lean are vital for sustained operational efficiency</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a:solidFill>
                  <a:srgbClr val="47B5C8"/>
                </a:solidFill>
              </a:rPr>
              <a:t>Quality = Team Culture</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descr="Orange colored pencil standing out from the crowd of black pencils">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rotWithShape="1">
          <a:blip r:embed="rId2"/>
          <a:srcRect l="21943" r="44079"/>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a:xfrm>
            <a:off x="4927791" y="5081746"/>
            <a:ext cx="6553234" cy="999383"/>
          </a:xfrm>
        </p:spPr>
        <p:txBody>
          <a:bodyPr/>
          <a:lstStyle/>
          <a:p>
            <a:r>
              <a:rPr lang="en-US" dirty="0"/>
              <a:t>Advanced techniques that involve all stakeholders drive deeper improvements in performance and quality</a:t>
            </a:r>
          </a:p>
        </p:txBody>
      </p:sp>
    </p:spTree>
    <p:extLst>
      <p:ext uri="{BB962C8B-B14F-4D97-AF65-F5344CB8AC3E}">
        <p14:creationId xmlns:p14="http://schemas.microsoft.com/office/powerpoint/2010/main" val="13378763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Further Reading</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5106141"/>
          </a:xfrm>
          <a:prstGeom prst="rect">
            <a:avLst/>
          </a:prstGeom>
          <a:noFill/>
        </p:spPr>
        <p:txBody>
          <a:bodyPr wrap="square">
            <a:spAutoFit/>
          </a:bodyPr>
          <a:lstStyle/>
          <a:p>
            <a:pPr marL="457200" indent="-457200" algn="l" fontAlgn="base">
              <a:lnSpc>
                <a:spcPct val="110000"/>
              </a:lnSpc>
              <a:spcBef>
                <a:spcPts val="600"/>
              </a:spcBef>
              <a:spcAft>
                <a:spcPts val="0"/>
              </a:spcAft>
              <a:buFont typeface="+mj-lt"/>
              <a:buAutoNum type="arabicPeriod"/>
            </a:pPr>
            <a:r>
              <a:rPr lang="en-US" b="1" i="0" u="none" strike="noStrike" dirty="0">
                <a:solidFill>
                  <a:schemeClr val="bg1"/>
                </a:solidFill>
                <a:effectLst/>
              </a:rPr>
              <a:t>“Measure What Matters:  The Simple Idea that Drives 10x Growth" by John </a:t>
            </a:r>
            <a:r>
              <a:rPr lang="en-US" b="1" i="0" u="none" strike="noStrike" dirty="0" err="1">
                <a:solidFill>
                  <a:schemeClr val="bg1"/>
                </a:solidFill>
                <a:effectLst/>
              </a:rPr>
              <a:t>Doerr</a:t>
            </a:r>
            <a:r>
              <a:rPr lang="en-US" b="1" i="0" u="none" strike="noStrike" dirty="0">
                <a:solidFill>
                  <a:schemeClr val="bg1"/>
                </a:solidFill>
                <a:effectLst/>
              </a:rPr>
              <a:t> -</a:t>
            </a:r>
            <a:br>
              <a:rPr lang="en-US" b="1" i="0" u="none" strike="noStrike" dirty="0">
                <a:solidFill>
                  <a:schemeClr val="bg1"/>
                </a:solidFill>
                <a:effectLst/>
              </a:rPr>
            </a:br>
            <a:r>
              <a:rPr lang="en-US" i="0" u="none" strike="noStrike" dirty="0">
                <a:solidFill>
                  <a:schemeClr val="bg1"/>
                </a:solidFill>
                <a:effectLst/>
              </a:rPr>
              <a:t>A resource for understanding how to set and track KPIs through Objectives and Key Results (OKRs), with cases of successful companies.</a:t>
            </a:r>
          </a:p>
          <a:p>
            <a:pPr marL="457200" indent="-457200" algn="l" fontAlgn="base">
              <a:lnSpc>
                <a:spcPct val="110000"/>
              </a:lnSpc>
              <a:spcBef>
                <a:spcPts val="600"/>
              </a:spcBef>
              <a:spcAft>
                <a:spcPts val="0"/>
              </a:spcAft>
              <a:buFont typeface="+mj-lt"/>
              <a:buAutoNum type="arabicPeriod"/>
            </a:pPr>
            <a:r>
              <a:rPr lang="en-US" b="1" i="0" u="none" strike="noStrike" dirty="0">
                <a:solidFill>
                  <a:schemeClr val="bg1"/>
                </a:solidFill>
                <a:effectLst/>
              </a:rPr>
              <a:t>"Kaizen: The Key to Japan's Competitive Success" by Masaaki Imai - </a:t>
            </a:r>
            <a:r>
              <a:rPr lang="en-US" i="0" u="none" strike="noStrike" dirty="0">
                <a:solidFill>
                  <a:schemeClr val="bg1"/>
                </a:solidFill>
                <a:effectLst/>
              </a:rPr>
              <a:t>A foundation on the Japanese philosophy of continuous improvement. It provides insights on how incremental changes can lead to significant improvements in productivity &amp; quality.</a:t>
            </a:r>
          </a:p>
          <a:p>
            <a:pPr marL="457200" indent="-457200" algn="l" fontAlgn="base">
              <a:lnSpc>
                <a:spcPct val="110000"/>
              </a:lnSpc>
              <a:spcBef>
                <a:spcPts val="600"/>
              </a:spcBef>
              <a:spcAft>
                <a:spcPts val="0"/>
              </a:spcAft>
              <a:buFont typeface="+mj-lt"/>
              <a:buAutoNum type="arabicPeriod"/>
            </a:pPr>
            <a:r>
              <a:rPr lang="en-US" b="1" i="0" u="none" strike="noStrike" dirty="0">
                <a:solidFill>
                  <a:schemeClr val="bg1"/>
                </a:solidFill>
                <a:effectLst/>
              </a:rPr>
              <a:t>"The Balanced Scorecard: Translating Strategy into Action" by Robert K &amp; David N -</a:t>
            </a:r>
            <a:r>
              <a:rPr lang="en-US" i="0" u="none" strike="noStrike" dirty="0">
                <a:solidFill>
                  <a:schemeClr val="bg1"/>
                </a:solidFill>
                <a:effectLst/>
              </a:rPr>
              <a:t>This book introduces the Balanced Scorecard framework, a widely used tool for measuring organizational performance.</a:t>
            </a:r>
          </a:p>
        </p:txBody>
      </p:sp>
    </p:spTree>
    <p:extLst>
      <p:ext uri="{BB962C8B-B14F-4D97-AF65-F5344CB8AC3E}">
        <p14:creationId xmlns:p14="http://schemas.microsoft.com/office/powerpoint/2010/main" val="38188338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Self Reflection and References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3954698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03609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Final Word – Ethical Operations Management</a:t>
            </a:r>
          </a:p>
        </p:txBody>
      </p:sp>
      <p:grpSp>
        <p:nvGrpSpPr>
          <p:cNvPr id="7" name="Group 6">
            <a:extLst>
              <a:ext uri="{FF2B5EF4-FFF2-40B4-BE49-F238E27FC236}">
                <a16:creationId xmlns:a16="http://schemas.microsoft.com/office/drawing/2014/main" id="{9ED0A7B6-A52C-CEB5-613D-EC7D0726E72F}"/>
              </a:ext>
            </a:extLst>
          </p:cNvPr>
          <p:cNvGrpSpPr/>
          <p:nvPr/>
        </p:nvGrpSpPr>
        <p:grpSpPr>
          <a:xfrm>
            <a:off x="2137636" y="2327560"/>
            <a:ext cx="7789477" cy="2473293"/>
            <a:chOff x="622300" y="1709738"/>
            <a:chExt cx="10941050" cy="3436938"/>
          </a:xfrm>
        </p:grpSpPr>
        <p:sp>
          <p:nvSpPr>
            <p:cNvPr id="8" name="Freeform 23">
              <a:extLst>
                <a:ext uri="{FF2B5EF4-FFF2-40B4-BE49-F238E27FC236}">
                  <a16:creationId xmlns:a16="http://schemas.microsoft.com/office/drawing/2014/main" id="{84CBBA01-86C7-0A94-620E-B91F9FF03A12}"/>
                </a:ext>
              </a:extLst>
            </p:cNvPr>
            <p:cNvSpPr>
              <a:spLocks/>
            </p:cNvSpPr>
            <p:nvPr/>
          </p:nvSpPr>
          <p:spPr bwMode="auto">
            <a:xfrm>
              <a:off x="622300" y="1709738"/>
              <a:ext cx="10817225" cy="2174875"/>
            </a:xfrm>
            <a:custGeom>
              <a:avLst/>
              <a:gdLst>
                <a:gd name="T0" fmla="*/ 17 w 4529"/>
                <a:gd name="T1" fmla="*/ 909 h 909"/>
                <a:gd name="T2" fmla="*/ 786 w 4529"/>
                <a:gd name="T3" fmla="*/ 139 h 909"/>
                <a:gd name="T4" fmla="*/ 926 w 4529"/>
                <a:gd name="T5" fmla="*/ 81 h 909"/>
                <a:gd name="T6" fmla="*/ 1066 w 4529"/>
                <a:gd name="T7" fmla="*/ 139 h 909"/>
                <a:gd name="T8" fmla="*/ 1320 w 4529"/>
                <a:gd name="T9" fmla="*/ 393 h 909"/>
                <a:gd name="T10" fmla="*/ 1436 w 4529"/>
                <a:gd name="T11" fmla="*/ 441 h 909"/>
                <a:gd name="T12" fmla="*/ 1551 w 4529"/>
                <a:gd name="T13" fmla="*/ 393 h 909"/>
                <a:gd name="T14" fmla="*/ 1818 w 4529"/>
                <a:gd name="T15" fmla="*/ 126 h 909"/>
                <a:gd name="T16" fmla="*/ 1958 w 4529"/>
                <a:gd name="T17" fmla="*/ 68 h 909"/>
                <a:gd name="T18" fmla="*/ 2098 w 4529"/>
                <a:gd name="T19" fmla="*/ 126 h 909"/>
                <a:gd name="T20" fmla="*/ 2341 w 4529"/>
                <a:gd name="T21" fmla="*/ 368 h 909"/>
                <a:gd name="T22" fmla="*/ 2456 w 4529"/>
                <a:gd name="T23" fmla="*/ 416 h 909"/>
                <a:gd name="T24" fmla="*/ 2571 w 4529"/>
                <a:gd name="T25" fmla="*/ 368 h 909"/>
                <a:gd name="T26" fmla="*/ 2819 w 4529"/>
                <a:gd name="T27" fmla="*/ 121 h 909"/>
                <a:gd name="T28" fmla="*/ 2959 w 4529"/>
                <a:gd name="T29" fmla="*/ 63 h 909"/>
                <a:gd name="T30" fmla="*/ 3099 w 4529"/>
                <a:gd name="T31" fmla="*/ 121 h 909"/>
                <a:gd name="T32" fmla="*/ 3337 w 4529"/>
                <a:gd name="T33" fmla="*/ 359 h 909"/>
                <a:gd name="T34" fmla="*/ 3452 w 4529"/>
                <a:gd name="T35" fmla="*/ 406 h 909"/>
                <a:gd name="T36" fmla="*/ 3567 w 4529"/>
                <a:gd name="T37" fmla="*/ 359 h 909"/>
                <a:gd name="T38" fmla="*/ 3844 w 4529"/>
                <a:gd name="T39" fmla="*/ 82 h 909"/>
                <a:gd name="T40" fmla="*/ 3984 w 4529"/>
                <a:gd name="T41" fmla="*/ 24 h 909"/>
                <a:gd name="T42" fmla="*/ 4124 w 4529"/>
                <a:gd name="T43" fmla="*/ 82 h 909"/>
                <a:gd name="T44" fmla="*/ 4263 w 4529"/>
                <a:gd name="T45" fmla="*/ 221 h 909"/>
                <a:gd name="T46" fmla="*/ 4378 w 4529"/>
                <a:gd name="T47" fmla="*/ 268 h 909"/>
                <a:gd name="T48" fmla="*/ 4494 w 4529"/>
                <a:gd name="T49" fmla="*/ 221 h 909"/>
                <a:gd name="T50" fmla="*/ 4529 w 4529"/>
                <a:gd name="T51" fmla="*/ 186 h 909"/>
                <a:gd name="T52" fmla="*/ 4512 w 4529"/>
                <a:gd name="T53" fmla="*/ 169 h 909"/>
                <a:gd name="T54" fmla="*/ 4477 w 4529"/>
                <a:gd name="T55" fmla="*/ 204 h 909"/>
                <a:gd name="T56" fmla="*/ 4378 w 4529"/>
                <a:gd name="T57" fmla="*/ 244 h 909"/>
                <a:gd name="T58" fmla="*/ 4280 w 4529"/>
                <a:gd name="T59" fmla="*/ 204 h 909"/>
                <a:gd name="T60" fmla="*/ 4141 w 4529"/>
                <a:gd name="T61" fmla="*/ 65 h 909"/>
                <a:gd name="T62" fmla="*/ 3984 w 4529"/>
                <a:gd name="T63" fmla="*/ 0 h 909"/>
                <a:gd name="T64" fmla="*/ 3827 w 4529"/>
                <a:gd name="T65" fmla="*/ 65 h 909"/>
                <a:gd name="T66" fmla="*/ 3550 w 4529"/>
                <a:gd name="T67" fmla="*/ 342 h 909"/>
                <a:gd name="T68" fmla="*/ 3452 w 4529"/>
                <a:gd name="T69" fmla="*/ 382 h 909"/>
                <a:gd name="T70" fmla="*/ 3354 w 4529"/>
                <a:gd name="T71" fmla="*/ 342 h 909"/>
                <a:gd name="T72" fmla="*/ 3116 w 4529"/>
                <a:gd name="T73" fmla="*/ 104 h 909"/>
                <a:gd name="T74" fmla="*/ 2959 w 4529"/>
                <a:gd name="T75" fmla="*/ 39 h 909"/>
                <a:gd name="T76" fmla="*/ 2802 w 4529"/>
                <a:gd name="T77" fmla="*/ 104 h 909"/>
                <a:gd name="T78" fmla="*/ 2555 w 4529"/>
                <a:gd name="T79" fmla="*/ 351 h 909"/>
                <a:gd name="T80" fmla="*/ 2456 w 4529"/>
                <a:gd name="T81" fmla="*/ 392 h 909"/>
                <a:gd name="T82" fmla="*/ 2358 w 4529"/>
                <a:gd name="T83" fmla="*/ 351 h 909"/>
                <a:gd name="T84" fmla="*/ 2115 w 4529"/>
                <a:gd name="T85" fmla="*/ 109 h 909"/>
                <a:gd name="T86" fmla="*/ 1958 w 4529"/>
                <a:gd name="T87" fmla="*/ 44 h 909"/>
                <a:gd name="T88" fmla="*/ 1801 w 4529"/>
                <a:gd name="T89" fmla="*/ 109 h 909"/>
                <a:gd name="T90" fmla="*/ 1534 w 4529"/>
                <a:gd name="T91" fmla="*/ 376 h 909"/>
                <a:gd name="T92" fmla="*/ 1436 w 4529"/>
                <a:gd name="T93" fmla="*/ 417 h 909"/>
                <a:gd name="T94" fmla="*/ 1337 w 4529"/>
                <a:gd name="T95" fmla="*/ 376 h 909"/>
                <a:gd name="T96" fmla="*/ 1083 w 4529"/>
                <a:gd name="T97" fmla="*/ 122 h 909"/>
                <a:gd name="T98" fmla="*/ 926 w 4529"/>
                <a:gd name="T99" fmla="*/ 57 h 909"/>
                <a:gd name="T100" fmla="*/ 769 w 4529"/>
                <a:gd name="T101" fmla="*/ 122 h 909"/>
                <a:gd name="T102" fmla="*/ 0 w 4529"/>
                <a:gd name="T103" fmla="*/ 892 h 909"/>
                <a:gd name="T104" fmla="*/ 17 w 4529"/>
                <a:gd name="T105"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29" h="909">
                  <a:moveTo>
                    <a:pt x="17" y="909"/>
                  </a:moveTo>
                  <a:cubicBezTo>
                    <a:pt x="786" y="139"/>
                    <a:pt x="786" y="139"/>
                    <a:pt x="786" y="139"/>
                  </a:cubicBezTo>
                  <a:cubicBezTo>
                    <a:pt x="825" y="101"/>
                    <a:pt x="876" y="81"/>
                    <a:pt x="926" y="81"/>
                  </a:cubicBezTo>
                  <a:cubicBezTo>
                    <a:pt x="977" y="81"/>
                    <a:pt x="1028" y="101"/>
                    <a:pt x="1066" y="139"/>
                  </a:cubicBezTo>
                  <a:cubicBezTo>
                    <a:pt x="1320" y="393"/>
                    <a:pt x="1320" y="393"/>
                    <a:pt x="1320" y="393"/>
                  </a:cubicBezTo>
                  <a:cubicBezTo>
                    <a:pt x="1352" y="425"/>
                    <a:pt x="1394" y="441"/>
                    <a:pt x="1436" y="441"/>
                  </a:cubicBezTo>
                  <a:cubicBezTo>
                    <a:pt x="1477" y="441"/>
                    <a:pt x="1519" y="425"/>
                    <a:pt x="1551" y="393"/>
                  </a:cubicBezTo>
                  <a:cubicBezTo>
                    <a:pt x="1818" y="126"/>
                    <a:pt x="1818" y="126"/>
                    <a:pt x="1818" y="126"/>
                  </a:cubicBezTo>
                  <a:cubicBezTo>
                    <a:pt x="1857" y="87"/>
                    <a:pt x="1908" y="68"/>
                    <a:pt x="1958" y="68"/>
                  </a:cubicBezTo>
                  <a:cubicBezTo>
                    <a:pt x="2009" y="68"/>
                    <a:pt x="2060" y="87"/>
                    <a:pt x="2098" y="126"/>
                  </a:cubicBezTo>
                  <a:cubicBezTo>
                    <a:pt x="2341" y="368"/>
                    <a:pt x="2341" y="368"/>
                    <a:pt x="2341" y="368"/>
                  </a:cubicBezTo>
                  <a:cubicBezTo>
                    <a:pt x="2373" y="400"/>
                    <a:pt x="2415" y="416"/>
                    <a:pt x="2456" y="416"/>
                  </a:cubicBezTo>
                  <a:cubicBezTo>
                    <a:pt x="2498" y="416"/>
                    <a:pt x="2540" y="400"/>
                    <a:pt x="2571" y="368"/>
                  </a:cubicBezTo>
                  <a:cubicBezTo>
                    <a:pt x="2819" y="121"/>
                    <a:pt x="2819" y="121"/>
                    <a:pt x="2819" y="121"/>
                  </a:cubicBezTo>
                  <a:cubicBezTo>
                    <a:pt x="2858" y="82"/>
                    <a:pt x="2908" y="63"/>
                    <a:pt x="2959" y="63"/>
                  </a:cubicBezTo>
                  <a:cubicBezTo>
                    <a:pt x="3010" y="63"/>
                    <a:pt x="3060" y="82"/>
                    <a:pt x="3099" y="121"/>
                  </a:cubicBezTo>
                  <a:cubicBezTo>
                    <a:pt x="3337" y="359"/>
                    <a:pt x="3337" y="359"/>
                    <a:pt x="3337" y="359"/>
                  </a:cubicBezTo>
                  <a:cubicBezTo>
                    <a:pt x="3369" y="390"/>
                    <a:pt x="3410" y="406"/>
                    <a:pt x="3452" y="406"/>
                  </a:cubicBezTo>
                  <a:cubicBezTo>
                    <a:pt x="3494" y="406"/>
                    <a:pt x="3536" y="390"/>
                    <a:pt x="3567" y="359"/>
                  </a:cubicBezTo>
                  <a:cubicBezTo>
                    <a:pt x="3844" y="82"/>
                    <a:pt x="3844" y="82"/>
                    <a:pt x="3844" y="82"/>
                  </a:cubicBezTo>
                  <a:cubicBezTo>
                    <a:pt x="3883" y="43"/>
                    <a:pt x="3933" y="24"/>
                    <a:pt x="3984" y="24"/>
                  </a:cubicBezTo>
                  <a:cubicBezTo>
                    <a:pt x="4035" y="24"/>
                    <a:pt x="4086" y="43"/>
                    <a:pt x="4124" y="82"/>
                  </a:cubicBezTo>
                  <a:cubicBezTo>
                    <a:pt x="4263" y="221"/>
                    <a:pt x="4263" y="221"/>
                    <a:pt x="4263" y="221"/>
                  </a:cubicBezTo>
                  <a:cubicBezTo>
                    <a:pt x="4295" y="253"/>
                    <a:pt x="4337" y="269"/>
                    <a:pt x="4378" y="268"/>
                  </a:cubicBezTo>
                  <a:cubicBezTo>
                    <a:pt x="4420" y="269"/>
                    <a:pt x="4462" y="253"/>
                    <a:pt x="4494" y="221"/>
                  </a:cubicBezTo>
                  <a:cubicBezTo>
                    <a:pt x="4529" y="186"/>
                    <a:pt x="4529" y="186"/>
                    <a:pt x="4529" y="186"/>
                  </a:cubicBezTo>
                  <a:cubicBezTo>
                    <a:pt x="4512" y="169"/>
                    <a:pt x="4512" y="169"/>
                    <a:pt x="4512" y="169"/>
                  </a:cubicBezTo>
                  <a:cubicBezTo>
                    <a:pt x="4477" y="204"/>
                    <a:pt x="4477" y="204"/>
                    <a:pt x="4477" y="204"/>
                  </a:cubicBezTo>
                  <a:cubicBezTo>
                    <a:pt x="4449" y="231"/>
                    <a:pt x="4414" y="244"/>
                    <a:pt x="4378" y="244"/>
                  </a:cubicBezTo>
                  <a:cubicBezTo>
                    <a:pt x="4343" y="244"/>
                    <a:pt x="4307" y="231"/>
                    <a:pt x="4280" y="204"/>
                  </a:cubicBezTo>
                  <a:cubicBezTo>
                    <a:pt x="4141" y="65"/>
                    <a:pt x="4141" y="65"/>
                    <a:pt x="4141" y="65"/>
                  </a:cubicBezTo>
                  <a:cubicBezTo>
                    <a:pt x="4098" y="22"/>
                    <a:pt x="4041" y="0"/>
                    <a:pt x="3984" y="0"/>
                  </a:cubicBezTo>
                  <a:cubicBezTo>
                    <a:pt x="3927" y="0"/>
                    <a:pt x="3870" y="22"/>
                    <a:pt x="3827" y="65"/>
                  </a:cubicBezTo>
                  <a:cubicBezTo>
                    <a:pt x="3550" y="342"/>
                    <a:pt x="3550" y="342"/>
                    <a:pt x="3550" y="342"/>
                  </a:cubicBezTo>
                  <a:cubicBezTo>
                    <a:pt x="3523" y="369"/>
                    <a:pt x="3488" y="382"/>
                    <a:pt x="3452" y="382"/>
                  </a:cubicBezTo>
                  <a:cubicBezTo>
                    <a:pt x="3416" y="382"/>
                    <a:pt x="3381" y="369"/>
                    <a:pt x="3354" y="342"/>
                  </a:cubicBezTo>
                  <a:cubicBezTo>
                    <a:pt x="3116" y="104"/>
                    <a:pt x="3116" y="104"/>
                    <a:pt x="3116" y="104"/>
                  </a:cubicBezTo>
                  <a:cubicBezTo>
                    <a:pt x="3073" y="61"/>
                    <a:pt x="3016" y="39"/>
                    <a:pt x="2959" y="39"/>
                  </a:cubicBezTo>
                  <a:cubicBezTo>
                    <a:pt x="2902" y="39"/>
                    <a:pt x="2845" y="61"/>
                    <a:pt x="2802" y="104"/>
                  </a:cubicBezTo>
                  <a:cubicBezTo>
                    <a:pt x="2555" y="351"/>
                    <a:pt x="2555" y="351"/>
                    <a:pt x="2555" y="351"/>
                  </a:cubicBezTo>
                  <a:cubicBezTo>
                    <a:pt x="2527" y="378"/>
                    <a:pt x="2492" y="392"/>
                    <a:pt x="2456" y="392"/>
                  </a:cubicBezTo>
                  <a:cubicBezTo>
                    <a:pt x="2421" y="392"/>
                    <a:pt x="2385" y="378"/>
                    <a:pt x="2358" y="351"/>
                  </a:cubicBezTo>
                  <a:cubicBezTo>
                    <a:pt x="2115" y="109"/>
                    <a:pt x="2115" y="109"/>
                    <a:pt x="2115" y="109"/>
                  </a:cubicBezTo>
                  <a:cubicBezTo>
                    <a:pt x="2072" y="65"/>
                    <a:pt x="2015" y="44"/>
                    <a:pt x="1958" y="44"/>
                  </a:cubicBezTo>
                  <a:cubicBezTo>
                    <a:pt x="1902" y="44"/>
                    <a:pt x="1845" y="65"/>
                    <a:pt x="1801" y="109"/>
                  </a:cubicBezTo>
                  <a:cubicBezTo>
                    <a:pt x="1534" y="376"/>
                    <a:pt x="1534" y="376"/>
                    <a:pt x="1534" y="376"/>
                  </a:cubicBezTo>
                  <a:cubicBezTo>
                    <a:pt x="1507" y="403"/>
                    <a:pt x="1471" y="417"/>
                    <a:pt x="1436" y="417"/>
                  </a:cubicBezTo>
                  <a:cubicBezTo>
                    <a:pt x="1400" y="417"/>
                    <a:pt x="1364" y="403"/>
                    <a:pt x="1337" y="376"/>
                  </a:cubicBezTo>
                  <a:cubicBezTo>
                    <a:pt x="1083" y="122"/>
                    <a:pt x="1083" y="122"/>
                    <a:pt x="1083" y="122"/>
                  </a:cubicBezTo>
                  <a:cubicBezTo>
                    <a:pt x="1040" y="79"/>
                    <a:pt x="983" y="57"/>
                    <a:pt x="926" y="57"/>
                  </a:cubicBezTo>
                  <a:cubicBezTo>
                    <a:pt x="870" y="57"/>
                    <a:pt x="813" y="79"/>
                    <a:pt x="769" y="122"/>
                  </a:cubicBezTo>
                  <a:cubicBezTo>
                    <a:pt x="0" y="892"/>
                    <a:pt x="0" y="892"/>
                    <a:pt x="0" y="892"/>
                  </a:cubicBezTo>
                  <a:cubicBezTo>
                    <a:pt x="17" y="909"/>
                    <a:pt x="17" y="909"/>
                    <a:pt x="17" y="909"/>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9" name="Group 8">
              <a:extLst>
                <a:ext uri="{FF2B5EF4-FFF2-40B4-BE49-F238E27FC236}">
                  <a16:creationId xmlns:a16="http://schemas.microsoft.com/office/drawing/2014/main" id="{EF4BE080-876A-4D84-F457-10AED94FEA94}"/>
                </a:ext>
              </a:extLst>
            </p:cNvPr>
            <p:cNvGrpSpPr/>
            <p:nvPr/>
          </p:nvGrpSpPr>
          <p:grpSpPr>
            <a:xfrm>
              <a:off x="742950" y="1987551"/>
              <a:ext cx="10820400" cy="3159125"/>
              <a:chOff x="742950" y="1987551"/>
              <a:chExt cx="10820400" cy="3159125"/>
            </a:xfrm>
          </p:grpSpPr>
          <p:sp>
            <p:nvSpPr>
              <p:cNvPr id="10" name="Freeform 5">
                <a:extLst>
                  <a:ext uri="{FF2B5EF4-FFF2-40B4-BE49-F238E27FC236}">
                    <a16:creationId xmlns:a16="http://schemas.microsoft.com/office/drawing/2014/main" id="{FE00DE90-A569-DE06-A01E-B1C1C55B2C11}"/>
                  </a:ext>
                </a:extLst>
              </p:cNvPr>
              <p:cNvSpPr>
                <a:spLocks/>
              </p:cNvSpPr>
              <p:nvPr/>
            </p:nvSpPr>
            <p:spPr bwMode="auto">
              <a:xfrm>
                <a:off x="2300288" y="2497138"/>
                <a:ext cx="1663700" cy="1668463"/>
              </a:xfrm>
              <a:custGeom>
                <a:avLst/>
                <a:gdLst>
                  <a:gd name="T0" fmla="*/ 365 w 1048"/>
                  <a:gd name="T1" fmla="*/ 1051 h 1051"/>
                  <a:gd name="T2" fmla="*/ 1048 w 1048"/>
                  <a:gd name="T3" fmla="*/ 368 h 1051"/>
                  <a:gd name="T4" fmla="*/ 681 w 1048"/>
                  <a:gd name="T5" fmla="*/ 0 h 1051"/>
                  <a:gd name="T6" fmla="*/ 0 w 1048"/>
                  <a:gd name="T7" fmla="*/ 684 h 1051"/>
                  <a:gd name="T8" fmla="*/ 365 w 1048"/>
                  <a:gd name="T9" fmla="*/ 1051 h 1051"/>
                </a:gdLst>
                <a:ahLst/>
                <a:cxnLst>
                  <a:cxn ang="0">
                    <a:pos x="T0" y="T1"/>
                  </a:cxn>
                  <a:cxn ang="0">
                    <a:pos x="T2" y="T3"/>
                  </a:cxn>
                  <a:cxn ang="0">
                    <a:pos x="T4" y="T5"/>
                  </a:cxn>
                  <a:cxn ang="0">
                    <a:pos x="T6" y="T7"/>
                  </a:cxn>
                  <a:cxn ang="0">
                    <a:pos x="T8" y="T9"/>
                  </a:cxn>
                </a:cxnLst>
                <a:rect l="0" t="0" r="r" b="b"/>
                <a:pathLst>
                  <a:path w="1048" h="1051">
                    <a:moveTo>
                      <a:pt x="365" y="1051"/>
                    </a:moveTo>
                    <a:lnTo>
                      <a:pt x="1048" y="368"/>
                    </a:lnTo>
                    <a:lnTo>
                      <a:pt x="681" y="0"/>
                    </a:lnTo>
                    <a:lnTo>
                      <a:pt x="0" y="684"/>
                    </a:lnTo>
                    <a:lnTo>
                      <a:pt x="365" y="1051"/>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6">
                <a:extLst>
                  <a:ext uri="{FF2B5EF4-FFF2-40B4-BE49-F238E27FC236}">
                    <a16:creationId xmlns:a16="http://schemas.microsoft.com/office/drawing/2014/main" id="{52F9ABB3-E0A4-8A4E-27DF-CD0B18E19D71}"/>
                  </a:ext>
                </a:extLst>
              </p:cNvPr>
              <p:cNvSpPr>
                <a:spLocks/>
              </p:cNvSpPr>
              <p:nvPr/>
            </p:nvSpPr>
            <p:spPr bwMode="auto">
              <a:xfrm>
                <a:off x="2300288" y="2497138"/>
                <a:ext cx="1663700" cy="1668463"/>
              </a:xfrm>
              <a:custGeom>
                <a:avLst/>
                <a:gdLst>
                  <a:gd name="T0" fmla="*/ 365 w 1048"/>
                  <a:gd name="T1" fmla="*/ 1051 h 1051"/>
                  <a:gd name="T2" fmla="*/ 1048 w 1048"/>
                  <a:gd name="T3" fmla="*/ 368 h 1051"/>
                  <a:gd name="T4" fmla="*/ 681 w 1048"/>
                  <a:gd name="T5" fmla="*/ 0 h 1051"/>
                  <a:gd name="T6" fmla="*/ 0 w 1048"/>
                  <a:gd name="T7" fmla="*/ 684 h 1051"/>
                  <a:gd name="T8" fmla="*/ 365 w 1048"/>
                  <a:gd name="T9" fmla="*/ 1051 h 1051"/>
                </a:gdLst>
                <a:ahLst/>
                <a:cxnLst>
                  <a:cxn ang="0">
                    <a:pos x="T0" y="T1"/>
                  </a:cxn>
                  <a:cxn ang="0">
                    <a:pos x="T2" y="T3"/>
                  </a:cxn>
                  <a:cxn ang="0">
                    <a:pos x="T4" y="T5"/>
                  </a:cxn>
                  <a:cxn ang="0">
                    <a:pos x="T6" y="T7"/>
                  </a:cxn>
                  <a:cxn ang="0">
                    <a:pos x="T8" y="T9"/>
                  </a:cxn>
                </a:cxnLst>
                <a:rect l="0" t="0" r="r" b="b"/>
                <a:pathLst>
                  <a:path w="1048" h="1051">
                    <a:moveTo>
                      <a:pt x="365" y="1051"/>
                    </a:moveTo>
                    <a:lnTo>
                      <a:pt x="1048" y="368"/>
                    </a:lnTo>
                    <a:lnTo>
                      <a:pt x="681" y="0"/>
                    </a:lnTo>
                    <a:lnTo>
                      <a:pt x="0" y="684"/>
                    </a:lnTo>
                    <a:lnTo>
                      <a:pt x="365" y="10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7">
                <a:extLst>
                  <a:ext uri="{FF2B5EF4-FFF2-40B4-BE49-F238E27FC236}">
                    <a16:creationId xmlns:a16="http://schemas.microsoft.com/office/drawing/2014/main" id="{A0904E7E-F84C-64E1-32BF-D0EA75A5742D}"/>
                  </a:ext>
                </a:extLst>
              </p:cNvPr>
              <p:cNvSpPr>
                <a:spLocks/>
              </p:cNvSpPr>
              <p:nvPr/>
            </p:nvSpPr>
            <p:spPr bwMode="auto">
              <a:xfrm>
                <a:off x="1795463" y="2182813"/>
                <a:ext cx="1585913" cy="1400175"/>
              </a:xfrm>
              <a:custGeom>
                <a:avLst/>
                <a:gdLst>
                  <a:gd name="T0" fmla="*/ 454 w 664"/>
                  <a:gd name="T1" fmla="*/ 0 h 585"/>
                  <a:gd name="T2" fmla="*/ 318 w 664"/>
                  <a:gd name="T3" fmla="*/ 57 h 585"/>
                  <a:gd name="T4" fmla="*/ 0 w 664"/>
                  <a:gd name="T5" fmla="*/ 375 h 585"/>
                  <a:gd name="T6" fmla="*/ 211 w 664"/>
                  <a:gd name="T7" fmla="*/ 585 h 585"/>
                  <a:gd name="T8" fmla="*/ 664 w 664"/>
                  <a:gd name="T9" fmla="*/ 131 h 585"/>
                  <a:gd name="T10" fmla="*/ 589 w 664"/>
                  <a:gd name="T11" fmla="*/ 57 h 585"/>
                  <a:gd name="T12" fmla="*/ 454 w 664"/>
                  <a:gd name="T13" fmla="*/ 0 h 585"/>
                </a:gdLst>
                <a:ahLst/>
                <a:cxnLst>
                  <a:cxn ang="0">
                    <a:pos x="T0" y="T1"/>
                  </a:cxn>
                  <a:cxn ang="0">
                    <a:pos x="T2" y="T3"/>
                  </a:cxn>
                  <a:cxn ang="0">
                    <a:pos x="T4" y="T5"/>
                  </a:cxn>
                  <a:cxn ang="0">
                    <a:pos x="T6" y="T7"/>
                  </a:cxn>
                  <a:cxn ang="0">
                    <a:pos x="T8" y="T9"/>
                  </a:cxn>
                  <a:cxn ang="0">
                    <a:pos x="T10" y="T11"/>
                  </a:cxn>
                  <a:cxn ang="0">
                    <a:pos x="T12" y="T13"/>
                  </a:cxn>
                </a:cxnLst>
                <a:rect l="0" t="0" r="r" b="b"/>
                <a:pathLst>
                  <a:path w="664" h="585">
                    <a:moveTo>
                      <a:pt x="454" y="0"/>
                    </a:moveTo>
                    <a:cubicBezTo>
                      <a:pt x="405" y="0"/>
                      <a:pt x="356" y="19"/>
                      <a:pt x="318" y="57"/>
                    </a:cubicBezTo>
                    <a:cubicBezTo>
                      <a:pt x="0" y="375"/>
                      <a:pt x="0" y="375"/>
                      <a:pt x="0" y="375"/>
                    </a:cubicBezTo>
                    <a:cubicBezTo>
                      <a:pt x="211" y="585"/>
                      <a:pt x="211" y="585"/>
                      <a:pt x="211" y="585"/>
                    </a:cubicBezTo>
                    <a:cubicBezTo>
                      <a:pt x="664" y="131"/>
                      <a:pt x="664" y="131"/>
                      <a:pt x="664" y="131"/>
                    </a:cubicBezTo>
                    <a:cubicBezTo>
                      <a:pt x="589" y="57"/>
                      <a:pt x="589" y="57"/>
                      <a:pt x="589" y="57"/>
                    </a:cubicBezTo>
                    <a:cubicBezTo>
                      <a:pt x="552" y="19"/>
                      <a:pt x="503" y="0"/>
                      <a:pt x="454" y="0"/>
                    </a:cubicBezTo>
                  </a:path>
                </a:pathLst>
              </a:custGeom>
              <a:solidFill>
                <a:srgbClr val="5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8">
                <a:extLst>
                  <a:ext uri="{FF2B5EF4-FFF2-40B4-BE49-F238E27FC236}">
                    <a16:creationId xmlns:a16="http://schemas.microsoft.com/office/drawing/2014/main" id="{44E4F15E-61AB-79C7-5DA6-9E851BCC86E7}"/>
                  </a:ext>
                </a:extLst>
              </p:cNvPr>
              <p:cNvSpPr>
                <a:spLocks/>
              </p:cNvSpPr>
              <p:nvPr/>
            </p:nvSpPr>
            <p:spPr bwMode="auto">
              <a:xfrm>
                <a:off x="1117600" y="3681413"/>
                <a:ext cx="1665288" cy="1465263"/>
              </a:xfrm>
              <a:custGeom>
                <a:avLst/>
                <a:gdLst>
                  <a:gd name="T0" fmla="*/ 453 w 697"/>
                  <a:gd name="T1" fmla="*/ 0 h 612"/>
                  <a:gd name="T2" fmla="*/ 0 w 697"/>
                  <a:gd name="T3" fmla="*/ 454 h 612"/>
                  <a:gd name="T4" fmla="*/ 97 w 697"/>
                  <a:gd name="T5" fmla="*/ 552 h 612"/>
                  <a:gd name="T6" fmla="*/ 243 w 697"/>
                  <a:gd name="T7" fmla="*/ 612 h 612"/>
                  <a:gd name="T8" fmla="*/ 389 w 697"/>
                  <a:gd name="T9" fmla="*/ 552 h 612"/>
                  <a:gd name="T10" fmla="*/ 697 w 697"/>
                  <a:gd name="T11" fmla="*/ 244 h 612"/>
                  <a:gd name="T12" fmla="*/ 453 w 697"/>
                  <a:gd name="T13" fmla="*/ 0 h 612"/>
                </a:gdLst>
                <a:ahLst/>
                <a:cxnLst>
                  <a:cxn ang="0">
                    <a:pos x="T0" y="T1"/>
                  </a:cxn>
                  <a:cxn ang="0">
                    <a:pos x="T2" y="T3"/>
                  </a:cxn>
                  <a:cxn ang="0">
                    <a:pos x="T4" y="T5"/>
                  </a:cxn>
                  <a:cxn ang="0">
                    <a:pos x="T6" y="T7"/>
                  </a:cxn>
                  <a:cxn ang="0">
                    <a:pos x="T8" y="T9"/>
                  </a:cxn>
                  <a:cxn ang="0">
                    <a:pos x="T10" y="T11"/>
                  </a:cxn>
                  <a:cxn ang="0">
                    <a:pos x="T12" y="T13"/>
                  </a:cxn>
                </a:cxnLst>
                <a:rect l="0" t="0" r="r" b="b"/>
                <a:pathLst>
                  <a:path w="697" h="612">
                    <a:moveTo>
                      <a:pt x="453" y="0"/>
                    </a:moveTo>
                    <a:cubicBezTo>
                      <a:pt x="0" y="454"/>
                      <a:pt x="0" y="454"/>
                      <a:pt x="0" y="454"/>
                    </a:cubicBezTo>
                    <a:cubicBezTo>
                      <a:pt x="97" y="552"/>
                      <a:pt x="97" y="552"/>
                      <a:pt x="97" y="552"/>
                    </a:cubicBezTo>
                    <a:cubicBezTo>
                      <a:pt x="138" y="592"/>
                      <a:pt x="190" y="612"/>
                      <a:pt x="243" y="612"/>
                    </a:cubicBezTo>
                    <a:cubicBezTo>
                      <a:pt x="296" y="612"/>
                      <a:pt x="348" y="592"/>
                      <a:pt x="389" y="552"/>
                    </a:cubicBezTo>
                    <a:cubicBezTo>
                      <a:pt x="697" y="244"/>
                      <a:pt x="697" y="244"/>
                      <a:pt x="697" y="244"/>
                    </a:cubicBezTo>
                    <a:cubicBezTo>
                      <a:pt x="453" y="0"/>
                      <a:pt x="453" y="0"/>
                      <a:pt x="453" y="0"/>
                    </a:cubicBezTo>
                  </a:path>
                </a:pathLst>
              </a:custGeom>
              <a:solidFill>
                <a:srgbClr val="5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3EF491DB-D604-B7CE-00CA-E4440AF388DA}"/>
                  </a:ext>
                </a:extLst>
              </p:cNvPr>
              <p:cNvSpPr>
                <a:spLocks/>
              </p:cNvSpPr>
              <p:nvPr/>
            </p:nvSpPr>
            <p:spPr bwMode="auto">
              <a:xfrm>
                <a:off x="742950" y="3178176"/>
                <a:ext cx="1455738" cy="1589088"/>
              </a:xfrm>
              <a:custGeom>
                <a:avLst/>
                <a:gdLst>
                  <a:gd name="T0" fmla="*/ 66 w 610"/>
                  <a:gd name="T1" fmla="*/ 334 h 664"/>
                  <a:gd name="T2" fmla="*/ 66 w 610"/>
                  <a:gd name="T3" fmla="*/ 573 h 664"/>
                  <a:gd name="T4" fmla="*/ 157 w 610"/>
                  <a:gd name="T5" fmla="*/ 664 h 664"/>
                  <a:gd name="T6" fmla="*/ 610 w 610"/>
                  <a:gd name="T7" fmla="*/ 210 h 664"/>
                  <a:gd name="T8" fmla="*/ 400 w 610"/>
                  <a:gd name="T9" fmla="*/ 0 h 664"/>
                  <a:gd name="T10" fmla="*/ 66 w 610"/>
                  <a:gd name="T11" fmla="*/ 334 h 664"/>
                </a:gdLst>
                <a:ahLst/>
                <a:cxnLst>
                  <a:cxn ang="0">
                    <a:pos x="T0" y="T1"/>
                  </a:cxn>
                  <a:cxn ang="0">
                    <a:pos x="T2" y="T3"/>
                  </a:cxn>
                  <a:cxn ang="0">
                    <a:pos x="T4" y="T5"/>
                  </a:cxn>
                  <a:cxn ang="0">
                    <a:pos x="T6" y="T7"/>
                  </a:cxn>
                  <a:cxn ang="0">
                    <a:pos x="T8" y="T9"/>
                  </a:cxn>
                  <a:cxn ang="0">
                    <a:pos x="T10" y="T11"/>
                  </a:cxn>
                </a:cxnLst>
                <a:rect l="0" t="0" r="r" b="b"/>
                <a:pathLst>
                  <a:path w="610" h="664">
                    <a:moveTo>
                      <a:pt x="66" y="334"/>
                    </a:moveTo>
                    <a:cubicBezTo>
                      <a:pt x="0" y="400"/>
                      <a:pt x="0" y="507"/>
                      <a:pt x="66" y="573"/>
                    </a:cubicBezTo>
                    <a:cubicBezTo>
                      <a:pt x="157" y="664"/>
                      <a:pt x="157" y="664"/>
                      <a:pt x="157" y="664"/>
                    </a:cubicBezTo>
                    <a:cubicBezTo>
                      <a:pt x="610" y="210"/>
                      <a:pt x="610" y="210"/>
                      <a:pt x="610" y="210"/>
                    </a:cubicBezTo>
                    <a:cubicBezTo>
                      <a:pt x="400" y="0"/>
                      <a:pt x="400" y="0"/>
                      <a:pt x="400" y="0"/>
                    </a:cubicBezTo>
                    <a:lnTo>
                      <a:pt x="66" y="334"/>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0">
                <a:extLst>
                  <a:ext uri="{FF2B5EF4-FFF2-40B4-BE49-F238E27FC236}">
                    <a16:creationId xmlns:a16="http://schemas.microsoft.com/office/drawing/2014/main" id="{29CC757F-03FC-4E8E-8085-BA5CAC79E634}"/>
                  </a:ext>
                </a:extLst>
              </p:cNvPr>
              <p:cNvSpPr>
                <a:spLocks/>
              </p:cNvSpPr>
              <p:nvPr/>
            </p:nvSpPr>
            <p:spPr bwMode="auto">
              <a:xfrm>
                <a:off x="4222750" y="2125663"/>
                <a:ext cx="1604963" cy="1419225"/>
              </a:xfrm>
              <a:custGeom>
                <a:avLst/>
                <a:gdLst>
                  <a:gd name="T0" fmla="*/ 453 w 672"/>
                  <a:gd name="T1" fmla="*/ 0 h 593"/>
                  <a:gd name="T2" fmla="*/ 318 w 672"/>
                  <a:gd name="T3" fmla="*/ 57 h 593"/>
                  <a:gd name="T4" fmla="*/ 0 w 672"/>
                  <a:gd name="T5" fmla="*/ 375 h 593"/>
                  <a:gd name="T6" fmla="*/ 219 w 672"/>
                  <a:gd name="T7" fmla="*/ 593 h 593"/>
                  <a:gd name="T8" fmla="*/ 672 w 672"/>
                  <a:gd name="T9" fmla="*/ 140 h 593"/>
                  <a:gd name="T10" fmla="*/ 589 w 672"/>
                  <a:gd name="T11" fmla="*/ 57 h 593"/>
                  <a:gd name="T12" fmla="*/ 453 w 672"/>
                  <a:gd name="T13" fmla="*/ 0 h 593"/>
                </a:gdLst>
                <a:ahLst/>
                <a:cxnLst>
                  <a:cxn ang="0">
                    <a:pos x="T0" y="T1"/>
                  </a:cxn>
                  <a:cxn ang="0">
                    <a:pos x="T2" y="T3"/>
                  </a:cxn>
                  <a:cxn ang="0">
                    <a:pos x="T4" y="T5"/>
                  </a:cxn>
                  <a:cxn ang="0">
                    <a:pos x="T6" y="T7"/>
                  </a:cxn>
                  <a:cxn ang="0">
                    <a:pos x="T8" y="T9"/>
                  </a:cxn>
                  <a:cxn ang="0">
                    <a:pos x="T10" y="T11"/>
                  </a:cxn>
                  <a:cxn ang="0">
                    <a:pos x="T12" y="T13"/>
                  </a:cxn>
                </a:cxnLst>
                <a:rect l="0" t="0" r="r" b="b"/>
                <a:pathLst>
                  <a:path w="672" h="593">
                    <a:moveTo>
                      <a:pt x="453" y="0"/>
                    </a:moveTo>
                    <a:cubicBezTo>
                      <a:pt x="404" y="0"/>
                      <a:pt x="355" y="19"/>
                      <a:pt x="318" y="57"/>
                    </a:cubicBezTo>
                    <a:cubicBezTo>
                      <a:pt x="0" y="375"/>
                      <a:pt x="0" y="375"/>
                      <a:pt x="0" y="375"/>
                    </a:cubicBezTo>
                    <a:cubicBezTo>
                      <a:pt x="219" y="593"/>
                      <a:pt x="219" y="593"/>
                      <a:pt x="219" y="593"/>
                    </a:cubicBezTo>
                    <a:cubicBezTo>
                      <a:pt x="672" y="140"/>
                      <a:pt x="672" y="140"/>
                      <a:pt x="672" y="140"/>
                    </a:cubicBezTo>
                    <a:cubicBezTo>
                      <a:pt x="589" y="57"/>
                      <a:pt x="589" y="57"/>
                      <a:pt x="589" y="57"/>
                    </a:cubicBezTo>
                    <a:cubicBezTo>
                      <a:pt x="552" y="19"/>
                      <a:pt x="502" y="0"/>
                      <a:pt x="453" y="0"/>
                    </a:cubicBezTo>
                  </a:path>
                </a:pathLst>
              </a:custGeom>
              <a:solidFill>
                <a:srgbClr val="95D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1">
                <a:extLst>
                  <a:ext uri="{FF2B5EF4-FFF2-40B4-BE49-F238E27FC236}">
                    <a16:creationId xmlns:a16="http://schemas.microsoft.com/office/drawing/2014/main" id="{BC0C3D8D-F4FC-F512-FD77-27EC7CDAAEFF}"/>
                  </a:ext>
                </a:extLst>
              </p:cNvPr>
              <p:cNvSpPr>
                <a:spLocks/>
              </p:cNvSpPr>
              <p:nvPr/>
            </p:nvSpPr>
            <p:spPr bwMode="auto">
              <a:xfrm>
                <a:off x="4745038" y="2460626"/>
                <a:ext cx="1643063" cy="1646238"/>
              </a:xfrm>
              <a:custGeom>
                <a:avLst/>
                <a:gdLst>
                  <a:gd name="T0" fmla="*/ 1035 w 1035"/>
                  <a:gd name="T1" fmla="*/ 354 h 1037"/>
                  <a:gd name="T2" fmla="*/ 682 w 1035"/>
                  <a:gd name="T3" fmla="*/ 0 h 1037"/>
                  <a:gd name="T4" fmla="*/ 0 w 1035"/>
                  <a:gd name="T5" fmla="*/ 683 h 1037"/>
                  <a:gd name="T6" fmla="*/ 352 w 1035"/>
                  <a:gd name="T7" fmla="*/ 1037 h 1037"/>
                  <a:gd name="T8" fmla="*/ 1035 w 1035"/>
                  <a:gd name="T9" fmla="*/ 354 h 1037"/>
                </a:gdLst>
                <a:ahLst/>
                <a:cxnLst>
                  <a:cxn ang="0">
                    <a:pos x="T0" y="T1"/>
                  </a:cxn>
                  <a:cxn ang="0">
                    <a:pos x="T2" y="T3"/>
                  </a:cxn>
                  <a:cxn ang="0">
                    <a:pos x="T4" y="T5"/>
                  </a:cxn>
                  <a:cxn ang="0">
                    <a:pos x="T6" y="T7"/>
                  </a:cxn>
                  <a:cxn ang="0">
                    <a:pos x="T8" y="T9"/>
                  </a:cxn>
                </a:cxnLst>
                <a:rect l="0" t="0" r="r" b="b"/>
                <a:pathLst>
                  <a:path w="1035" h="1037">
                    <a:moveTo>
                      <a:pt x="1035" y="354"/>
                    </a:moveTo>
                    <a:lnTo>
                      <a:pt x="682" y="0"/>
                    </a:lnTo>
                    <a:lnTo>
                      <a:pt x="0" y="683"/>
                    </a:lnTo>
                    <a:lnTo>
                      <a:pt x="352" y="1037"/>
                    </a:lnTo>
                    <a:lnTo>
                      <a:pt x="1035" y="354"/>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2">
                <a:extLst>
                  <a:ext uri="{FF2B5EF4-FFF2-40B4-BE49-F238E27FC236}">
                    <a16:creationId xmlns:a16="http://schemas.microsoft.com/office/drawing/2014/main" id="{23C93206-960D-4F6B-5276-A13C2F374F2F}"/>
                  </a:ext>
                </a:extLst>
              </p:cNvPr>
              <p:cNvSpPr>
                <a:spLocks/>
              </p:cNvSpPr>
              <p:nvPr/>
            </p:nvSpPr>
            <p:spPr bwMode="auto">
              <a:xfrm>
                <a:off x="3562350" y="3644901"/>
                <a:ext cx="1644650" cy="1443038"/>
              </a:xfrm>
              <a:custGeom>
                <a:avLst/>
                <a:gdLst>
                  <a:gd name="T0" fmla="*/ 453 w 688"/>
                  <a:gd name="T1" fmla="*/ 0 h 603"/>
                  <a:gd name="T2" fmla="*/ 0 w 688"/>
                  <a:gd name="T3" fmla="*/ 453 h 603"/>
                  <a:gd name="T4" fmla="*/ 89 w 688"/>
                  <a:gd name="T5" fmla="*/ 543 h 603"/>
                  <a:gd name="T6" fmla="*/ 234 w 688"/>
                  <a:gd name="T7" fmla="*/ 603 h 603"/>
                  <a:gd name="T8" fmla="*/ 380 w 688"/>
                  <a:gd name="T9" fmla="*/ 543 h 603"/>
                  <a:gd name="T10" fmla="*/ 688 w 688"/>
                  <a:gd name="T11" fmla="*/ 235 h 603"/>
                  <a:gd name="T12" fmla="*/ 453 w 688"/>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688" h="603">
                    <a:moveTo>
                      <a:pt x="453" y="0"/>
                    </a:moveTo>
                    <a:cubicBezTo>
                      <a:pt x="0" y="453"/>
                      <a:pt x="0" y="453"/>
                      <a:pt x="0" y="453"/>
                    </a:cubicBezTo>
                    <a:cubicBezTo>
                      <a:pt x="89" y="543"/>
                      <a:pt x="89" y="543"/>
                      <a:pt x="89" y="543"/>
                    </a:cubicBezTo>
                    <a:cubicBezTo>
                      <a:pt x="129" y="583"/>
                      <a:pt x="182" y="603"/>
                      <a:pt x="234" y="603"/>
                    </a:cubicBezTo>
                    <a:cubicBezTo>
                      <a:pt x="287" y="603"/>
                      <a:pt x="340" y="583"/>
                      <a:pt x="380" y="543"/>
                    </a:cubicBezTo>
                    <a:cubicBezTo>
                      <a:pt x="688" y="235"/>
                      <a:pt x="688" y="235"/>
                      <a:pt x="688" y="235"/>
                    </a:cubicBezTo>
                    <a:cubicBezTo>
                      <a:pt x="453" y="0"/>
                      <a:pt x="453" y="0"/>
                      <a:pt x="453" y="0"/>
                    </a:cubicBezTo>
                  </a:path>
                </a:pathLst>
              </a:custGeom>
              <a:solidFill>
                <a:srgbClr val="95D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3">
                <a:extLst>
                  <a:ext uri="{FF2B5EF4-FFF2-40B4-BE49-F238E27FC236}">
                    <a16:creationId xmlns:a16="http://schemas.microsoft.com/office/drawing/2014/main" id="{91C1A87A-E8E8-3EA3-F4D4-2477EA6BC1DE}"/>
                  </a:ext>
                </a:extLst>
              </p:cNvPr>
              <p:cNvSpPr>
                <a:spLocks/>
              </p:cNvSpPr>
              <p:nvPr/>
            </p:nvSpPr>
            <p:spPr bwMode="auto">
              <a:xfrm>
                <a:off x="3040063" y="3121026"/>
                <a:ext cx="1604963" cy="1608138"/>
              </a:xfrm>
              <a:custGeom>
                <a:avLst/>
                <a:gdLst>
                  <a:gd name="T0" fmla="*/ 682 w 1011"/>
                  <a:gd name="T1" fmla="*/ 0 h 1013"/>
                  <a:gd name="T2" fmla="*/ 0 w 1011"/>
                  <a:gd name="T3" fmla="*/ 685 h 1013"/>
                  <a:gd name="T4" fmla="*/ 329 w 1011"/>
                  <a:gd name="T5" fmla="*/ 1013 h 1013"/>
                  <a:gd name="T6" fmla="*/ 1011 w 1011"/>
                  <a:gd name="T7" fmla="*/ 330 h 1013"/>
                  <a:gd name="T8" fmla="*/ 682 w 1011"/>
                  <a:gd name="T9" fmla="*/ 0 h 1013"/>
                </a:gdLst>
                <a:ahLst/>
                <a:cxnLst>
                  <a:cxn ang="0">
                    <a:pos x="T0" y="T1"/>
                  </a:cxn>
                  <a:cxn ang="0">
                    <a:pos x="T2" y="T3"/>
                  </a:cxn>
                  <a:cxn ang="0">
                    <a:pos x="T4" y="T5"/>
                  </a:cxn>
                  <a:cxn ang="0">
                    <a:pos x="T6" y="T7"/>
                  </a:cxn>
                  <a:cxn ang="0">
                    <a:pos x="T8" y="T9"/>
                  </a:cxn>
                </a:cxnLst>
                <a:rect l="0" t="0" r="r" b="b"/>
                <a:pathLst>
                  <a:path w="1011" h="1013">
                    <a:moveTo>
                      <a:pt x="682" y="0"/>
                    </a:moveTo>
                    <a:lnTo>
                      <a:pt x="0" y="685"/>
                    </a:lnTo>
                    <a:lnTo>
                      <a:pt x="329" y="1013"/>
                    </a:lnTo>
                    <a:lnTo>
                      <a:pt x="1011" y="330"/>
                    </a:lnTo>
                    <a:lnTo>
                      <a:pt x="682"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4">
                <a:extLst>
                  <a:ext uri="{FF2B5EF4-FFF2-40B4-BE49-F238E27FC236}">
                    <a16:creationId xmlns:a16="http://schemas.microsoft.com/office/drawing/2014/main" id="{C324F086-3BE8-DD5C-6C4D-54198B5AD112}"/>
                  </a:ext>
                </a:extLst>
              </p:cNvPr>
              <p:cNvSpPr>
                <a:spLocks/>
              </p:cNvSpPr>
              <p:nvPr/>
            </p:nvSpPr>
            <p:spPr bwMode="auto">
              <a:xfrm>
                <a:off x="7159625" y="2393951"/>
                <a:ext cx="1652588" cy="1655763"/>
              </a:xfrm>
              <a:custGeom>
                <a:avLst/>
                <a:gdLst>
                  <a:gd name="T0" fmla="*/ 360 w 1041"/>
                  <a:gd name="T1" fmla="*/ 1043 h 1043"/>
                  <a:gd name="T2" fmla="*/ 1041 w 1041"/>
                  <a:gd name="T3" fmla="*/ 360 h 1043"/>
                  <a:gd name="T4" fmla="*/ 683 w 1041"/>
                  <a:gd name="T5" fmla="*/ 0 h 1043"/>
                  <a:gd name="T6" fmla="*/ 0 w 1041"/>
                  <a:gd name="T7" fmla="*/ 683 h 1043"/>
                  <a:gd name="T8" fmla="*/ 360 w 1041"/>
                  <a:gd name="T9" fmla="*/ 1043 h 1043"/>
                </a:gdLst>
                <a:ahLst/>
                <a:cxnLst>
                  <a:cxn ang="0">
                    <a:pos x="T0" y="T1"/>
                  </a:cxn>
                  <a:cxn ang="0">
                    <a:pos x="T2" y="T3"/>
                  </a:cxn>
                  <a:cxn ang="0">
                    <a:pos x="T4" y="T5"/>
                  </a:cxn>
                  <a:cxn ang="0">
                    <a:pos x="T6" y="T7"/>
                  </a:cxn>
                  <a:cxn ang="0">
                    <a:pos x="T8" y="T9"/>
                  </a:cxn>
                </a:cxnLst>
                <a:rect l="0" t="0" r="r" b="b"/>
                <a:pathLst>
                  <a:path w="1041" h="1043">
                    <a:moveTo>
                      <a:pt x="360" y="1043"/>
                    </a:moveTo>
                    <a:lnTo>
                      <a:pt x="1041" y="360"/>
                    </a:lnTo>
                    <a:lnTo>
                      <a:pt x="683" y="0"/>
                    </a:lnTo>
                    <a:lnTo>
                      <a:pt x="0" y="683"/>
                    </a:lnTo>
                    <a:lnTo>
                      <a:pt x="360" y="1043"/>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5">
                <a:extLst>
                  <a:ext uri="{FF2B5EF4-FFF2-40B4-BE49-F238E27FC236}">
                    <a16:creationId xmlns:a16="http://schemas.microsoft.com/office/drawing/2014/main" id="{71380423-F8E3-B85D-812E-20761348FAB3}"/>
                  </a:ext>
                </a:extLst>
              </p:cNvPr>
              <p:cNvSpPr>
                <a:spLocks/>
              </p:cNvSpPr>
              <p:nvPr/>
            </p:nvSpPr>
            <p:spPr bwMode="auto">
              <a:xfrm>
                <a:off x="7159625" y="2393951"/>
                <a:ext cx="1652588" cy="1655763"/>
              </a:xfrm>
              <a:custGeom>
                <a:avLst/>
                <a:gdLst>
                  <a:gd name="T0" fmla="*/ 360 w 1041"/>
                  <a:gd name="T1" fmla="*/ 1043 h 1043"/>
                  <a:gd name="T2" fmla="*/ 1041 w 1041"/>
                  <a:gd name="T3" fmla="*/ 360 h 1043"/>
                  <a:gd name="T4" fmla="*/ 683 w 1041"/>
                  <a:gd name="T5" fmla="*/ 0 h 1043"/>
                  <a:gd name="T6" fmla="*/ 0 w 1041"/>
                  <a:gd name="T7" fmla="*/ 683 h 1043"/>
                  <a:gd name="T8" fmla="*/ 360 w 1041"/>
                  <a:gd name="T9" fmla="*/ 1043 h 1043"/>
                </a:gdLst>
                <a:ahLst/>
                <a:cxnLst>
                  <a:cxn ang="0">
                    <a:pos x="T0" y="T1"/>
                  </a:cxn>
                  <a:cxn ang="0">
                    <a:pos x="T2" y="T3"/>
                  </a:cxn>
                  <a:cxn ang="0">
                    <a:pos x="T4" y="T5"/>
                  </a:cxn>
                  <a:cxn ang="0">
                    <a:pos x="T6" y="T7"/>
                  </a:cxn>
                  <a:cxn ang="0">
                    <a:pos x="T8" y="T9"/>
                  </a:cxn>
                </a:cxnLst>
                <a:rect l="0" t="0" r="r" b="b"/>
                <a:pathLst>
                  <a:path w="1041" h="1043">
                    <a:moveTo>
                      <a:pt x="360" y="1043"/>
                    </a:moveTo>
                    <a:lnTo>
                      <a:pt x="1041" y="360"/>
                    </a:lnTo>
                    <a:lnTo>
                      <a:pt x="683" y="0"/>
                    </a:lnTo>
                    <a:lnTo>
                      <a:pt x="0" y="683"/>
                    </a:lnTo>
                    <a:lnTo>
                      <a:pt x="360" y="10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6">
                <a:extLst>
                  <a:ext uri="{FF2B5EF4-FFF2-40B4-BE49-F238E27FC236}">
                    <a16:creationId xmlns:a16="http://schemas.microsoft.com/office/drawing/2014/main" id="{ED407CFE-B8C1-A836-EA6B-456D081C191D}"/>
                  </a:ext>
                </a:extLst>
              </p:cNvPr>
              <p:cNvSpPr>
                <a:spLocks/>
              </p:cNvSpPr>
              <p:nvPr/>
            </p:nvSpPr>
            <p:spPr bwMode="auto">
              <a:xfrm>
                <a:off x="6646863" y="2068513"/>
                <a:ext cx="1597025" cy="1409700"/>
              </a:xfrm>
              <a:custGeom>
                <a:avLst/>
                <a:gdLst>
                  <a:gd name="T0" fmla="*/ 454 w 669"/>
                  <a:gd name="T1" fmla="*/ 0 h 589"/>
                  <a:gd name="T2" fmla="*/ 318 w 669"/>
                  <a:gd name="T3" fmla="*/ 57 h 589"/>
                  <a:gd name="T4" fmla="*/ 0 w 669"/>
                  <a:gd name="T5" fmla="*/ 375 h 589"/>
                  <a:gd name="T6" fmla="*/ 215 w 669"/>
                  <a:gd name="T7" fmla="*/ 589 h 589"/>
                  <a:gd name="T8" fmla="*/ 669 w 669"/>
                  <a:gd name="T9" fmla="*/ 136 h 589"/>
                  <a:gd name="T10" fmla="*/ 589 w 669"/>
                  <a:gd name="T11" fmla="*/ 57 h 589"/>
                  <a:gd name="T12" fmla="*/ 454 w 669"/>
                  <a:gd name="T13" fmla="*/ 0 h 589"/>
                </a:gdLst>
                <a:ahLst/>
                <a:cxnLst>
                  <a:cxn ang="0">
                    <a:pos x="T0" y="T1"/>
                  </a:cxn>
                  <a:cxn ang="0">
                    <a:pos x="T2" y="T3"/>
                  </a:cxn>
                  <a:cxn ang="0">
                    <a:pos x="T4" y="T5"/>
                  </a:cxn>
                  <a:cxn ang="0">
                    <a:pos x="T6" y="T7"/>
                  </a:cxn>
                  <a:cxn ang="0">
                    <a:pos x="T8" y="T9"/>
                  </a:cxn>
                  <a:cxn ang="0">
                    <a:pos x="T10" y="T11"/>
                  </a:cxn>
                  <a:cxn ang="0">
                    <a:pos x="T12" y="T13"/>
                  </a:cxn>
                </a:cxnLst>
                <a:rect l="0" t="0" r="r" b="b"/>
                <a:pathLst>
                  <a:path w="669" h="589">
                    <a:moveTo>
                      <a:pt x="454" y="0"/>
                    </a:moveTo>
                    <a:cubicBezTo>
                      <a:pt x="405" y="0"/>
                      <a:pt x="356" y="19"/>
                      <a:pt x="318" y="57"/>
                    </a:cubicBezTo>
                    <a:cubicBezTo>
                      <a:pt x="0" y="375"/>
                      <a:pt x="0" y="375"/>
                      <a:pt x="0" y="375"/>
                    </a:cubicBezTo>
                    <a:cubicBezTo>
                      <a:pt x="215" y="589"/>
                      <a:pt x="215" y="589"/>
                      <a:pt x="215" y="589"/>
                    </a:cubicBezTo>
                    <a:cubicBezTo>
                      <a:pt x="669" y="136"/>
                      <a:pt x="669" y="136"/>
                      <a:pt x="669" y="136"/>
                    </a:cubicBezTo>
                    <a:cubicBezTo>
                      <a:pt x="589" y="57"/>
                      <a:pt x="589" y="57"/>
                      <a:pt x="589" y="57"/>
                    </a:cubicBezTo>
                    <a:cubicBezTo>
                      <a:pt x="552" y="19"/>
                      <a:pt x="503" y="0"/>
                      <a:pt x="454" y="0"/>
                    </a:cubicBezTo>
                  </a:path>
                </a:pathLst>
              </a:custGeom>
              <a:solidFill>
                <a:srgbClr val="A6E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7">
                <a:extLst>
                  <a:ext uri="{FF2B5EF4-FFF2-40B4-BE49-F238E27FC236}">
                    <a16:creationId xmlns:a16="http://schemas.microsoft.com/office/drawing/2014/main" id="{51DC2EBF-3107-8B5C-EFE1-B1CAF6A1E1D9}"/>
                  </a:ext>
                </a:extLst>
              </p:cNvPr>
              <p:cNvSpPr>
                <a:spLocks/>
              </p:cNvSpPr>
              <p:nvPr/>
            </p:nvSpPr>
            <p:spPr bwMode="auto">
              <a:xfrm>
                <a:off x="5976938" y="3578226"/>
                <a:ext cx="1654175" cy="1452563"/>
              </a:xfrm>
              <a:custGeom>
                <a:avLst/>
                <a:gdLst>
                  <a:gd name="T0" fmla="*/ 454 w 692"/>
                  <a:gd name="T1" fmla="*/ 0 h 607"/>
                  <a:gd name="T2" fmla="*/ 0 w 692"/>
                  <a:gd name="T3" fmla="*/ 453 h 607"/>
                  <a:gd name="T4" fmla="*/ 93 w 692"/>
                  <a:gd name="T5" fmla="*/ 547 h 607"/>
                  <a:gd name="T6" fmla="*/ 239 w 692"/>
                  <a:gd name="T7" fmla="*/ 607 h 607"/>
                  <a:gd name="T8" fmla="*/ 384 w 692"/>
                  <a:gd name="T9" fmla="*/ 547 h 607"/>
                  <a:gd name="T10" fmla="*/ 692 w 692"/>
                  <a:gd name="T11" fmla="*/ 239 h 607"/>
                  <a:gd name="T12" fmla="*/ 454 w 692"/>
                  <a:gd name="T13" fmla="*/ 0 h 607"/>
                </a:gdLst>
                <a:ahLst/>
                <a:cxnLst>
                  <a:cxn ang="0">
                    <a:pos x="T0" y="T1"/>
                  </a:cxn>
                  <a:cxn ang="0">
                    <a:pos x="T2" y="T3"/>
                  </a:cxn>
                  <a:cxn ang="0">
                    <a:pos x="T4" y="T5"/>
                  </a:cxn>
                  <a:cxn ang="0">
                    <a:pos x="T6" y="T7"/>
                  </a:cxn>
                  <a:cxn ang="0">
                    <a:pos x="T8" y="T9"/>
                  </a:cxn>
                  <a:cxn ang="0">
                    <a:pos x="T10" y="T11"/>
                  </a:cxn>
                  <a:cxn ang="0">
                    <a:pos x="T12" y="T13"/>
                  </a:cxn>
                </a:cxnLst>
                <a:rect l="0" t="0" r="r" b="b"/>
                <a:pathLst>
                  <a:path w="692" h="607">
                    <a:moveTo>
                      <a:pt x="454" y="0"/>
                    </a:moveTo>
                    <a:cubicBezTo>
                      <a:pt x="0" y="453"/>
                      <a:pt x="0" y="453"/>
                      <a:pt x="0" y="453"/>
                    </a:cubicBezTo>
                    <a:cubicBezTo>
                      <a:pt x="93" y="547"/>
                      <a:pt x="93" y="547"/>
                      <a:pt x="93" y="547"/>
                    </a:cubicBezTo>
                    <a:cubicBezTo>
                      <a:pt x="134" y="587"/>
                      <a:pt x="186" y="607"/>
                      <a:pt x="239" y="607"/>
                    </a:cubicBezTo>
                    <a:cubicBezTo>
                      <a:pt x="292" y="607"/>
                      <a:pt x="344" y="587"/>
                      <a:pt x="384" y="547"/>
                    </a:cubicBezTo>
                    <a:cubicBezTo>
                      <a:pt x="692" y="239"/>
                      <a:pt x="692" y="239"/>
                      <a:pt x="692" y="239"/>
                    </a:cubicBezTo>
                    <a:cubicBezTo>
                      <a:pt x="454" y="0"/>
                      <a:pt x="454" y="0"/>
                      <a:pt x="454" y="0"/>
                    </a:cubicBezTo>
                  </a:path>
                </a:pathLst>
              </a:custGeom>
              <a:solidFill>
                <a:srgbClr val="A6E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8">
                <a:extLst>
                  <a:ext uri="{FF2B5EF4-FFF2-40B4-BE49-F238E27FC236}">
                    <a16:creationId xmlns:a16="http://schemas.microsoft.com/office/drawing/2014/main" id="{757BA751-E6FC-7E47-68A7-1E17DD546AB8}"/>
                  </a:ext>
                </a:extLst>
              </p:cNvPr>
              <p:cNvSpPr>
                <a:spLocks/>
              </p:cNvSpPr>
              <p:nvPr/>
            </p:nvSpPr>
            <p:spPr bwMode="auto">
              <a:xfrm>
                <a:off x="5464175" y="3063876"/>
                <a:ext cx="1598613" cy="1598613"/>
              </a:xfrm>
              <a:custGeom>
                <a:avLst/>
                <a:gdLst>
                  <a:gd name="T0" fmla="*/ 0 w 1007"/>
                  <a:gd name="T1" fmla="*/ 684 h 1007"/>
                  <a:gd name="T2" fmla="*/ 323 w 1007"/>
                  <a:gd name="T3" fmla="*/ 1007 h 1007"/>
                  <a:gd name="T4" fmla="*/ 1007 w 1007"/>
                  <a:gd name="T5" fmla="*/ 324 h 1007"/>
                  <a:gd name="T6" fmla="*/ 683 w 1007"/>
                  <a:gd name="T7" fmla="*/ 0 h 1007"/>
                  <a:gd name="T8" fmla="*/ 0 w 1007"/>
                  <a:gd name="T9" fmla="*/ 684 h 1007"/>
                </a:gdLst>
                <a:ahLst/>
                <a:cxnLst>
                  <a:cxn ang="0">
                    <a:pos x="T0" y="T1"/>
                  </a:cxn>
                  <a:cxn ang="0">
                    <a:pos x="T2" y="T3"/>
                  </a:cxn>
                  <a:cxn ang="0">
                    <a:pos x="T4" y="T5"/>
                  </a:cxn>
                  <a:cxn ang="0">
                    <a:pos x="T6" y="T7"/>
                  </a:cxn>
                  <a:cxn ang="0">
                    <a:pos x="T8" y="T9"/>
                  </a:cxn>
                </a:cxnLst>
                <a:rect l="0" t="0" r="r" b="b"/>
                <a:pathLst>
                  <a:path w="1007" h="1007">
                    <a:moveTo>
                      <a:pt x="0" y="684"/>
                    </a:moveTo>
                    <a:lnTo>
                      <a:pt x="323" y="1007"/>
                    </a:lnTo>
                    <a:lnTo>
                      <a:pt x="1007" y="324"/>
                    </a:lnTo>
                    <a:lnTo>
                      <a:pt x="683" y="0"/>
                    </a:lnTo>
                    <a:lnTo>
                      <a:pt x="0" y="684"/>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9">
                <a:extLst>
                  <a:ext uri="{FF2B5EF4-FFF2-40B4-BE49-F238E27FC236}">
                    <a16:creationId xmlns:a16="http://schemas.microsoft.com/office/drawing/2014/main" id="{E9A8AA0E-05AF-C100-B242-E75ED2E8BBA8}"/>
                  </a:ext>
                </a:extLst>
              </p:cNvPr>
              <p:cNvSpPr>
                <a:spLocks/>
              </p:cNvSpPr>
              <p:nvPr/>
            </p:nvSpPr>
            <p:spPr bwMode="auto">
              <a:xfrm>
                <a:off x="9072563" y="2011363"/>
                <a:ext cx="1589088" cy="1401763"/>
              </a:xfrm>
              <a:custGeom>
                <a:avLst/>
                <a:gdLst>
                  <a:gd name="T0" fmla="*/ 453 w 665"/>
                  <a:gd name="T1" fmla="*/ 0 h 586"/>
                  <a:gd name="T2" fmla="*/ 318 w 665"/>
                  <a:gd name="T3" fmla="*/ 57 h 586"/>
                  <a:gd name="T4" fmla="*/ 0 w 665"/>
                  <a:gd name="T5" fmla="*/ 375 h 586"/>
                  <a:gd name="T6" fmla="*/ 211 w 665"/>
                  <a:gd name="T7" fmla="*/ 586 h 586"/>
                  <a:gd name="T8" fmla="*/ 665 w 665"/>
                  <a:gd name="T9" fmla="*/ 132 h 586"/>
                  <a:gd name="T10" fmla="*/ 589 w 665"/>
                  <a:gd name="T11" fmla="*/ 57 h 586"/>
                  <a:gd name="T12" fmla="*/ 453 w 665"/>
                  <a:gd name="T13" fmla="*/ 0 h 586"/>
                </a:gdLst>
                <a:ahLst/>
                <a:cxnLst>
                  <a:cxn ang="0">
                    <a:pos x="T0" y="T1"/>
                  </a:cxn>
                  <a:cxn ang="0">
                    <a:pos x="T2" y="T3"/>
                  </a:cxn>
                  <a:cxn ang="0">
                    <a:pos x="T4" y="T5"/>
                  </a:cxn>
                  <a:cxn ang="0">
                    <a:pos x="T6" y="T7"/>
                  </a:cxn>
                  <a:cxn ang="0">
                    <a:pos x="T8" y="T9"/>
                  </a:cxn>
                  <a:cxn ang="0">
                    <a:pos x="T10" y="T11"/>
                  </a:cxn>
                  <a:cxn ang="0">
                    <a:pos x="T12" y="T13"/>
                  </a:cxn>
                </a:cxnLst>
                <a:rect l="0" t="0" r="r" b="b"/>
                <a:pathLst>
                  <a:path w="665" h="586">
                    <a:moveTo>
                      <a:pt x="453" y="0"/>
                    </a:moveTo>
                    <a:cubicBezTo>
                      <a:pt x="404" y="0"/>
                      <a:pt x="355" y="19"/>
                      <a:pt x="318" y="57"/>
                    </a:cubicBezTo>
                    <a:cubicBezTo>
                      <a:pt x="0" y="375"/>
                      <a:pt x="0" y="375"/>
                      <a:pt x="0" y="375"/>
                    </a:cubicBezTo>
                    <a:cubicBezTo>
                      <a:pt x="211" y="586"/>
                      <a:pt x="211" y="586"/>
                      <a:pt x="211" y="586"/>
                    </a:cubicBezTo>
                    <a:cubicBezTo>
                      <a:pt x="665" y="132"/>
                      <a:pt x="665" y="132"/>
                      <a:pt x="665" y="132"/>
                    </a:cubicBezTo>
                    <a:cubicBezTo>
                      <a:pt x="589" y="57"/>
                      <a:pt x="589" y="57"/>
                      <a:pt x="589" y="57"/>
                    </a:cubicBezTo>
                    <a:cubicBezTo>
                      <a:pt x="551" y="19"/>
                      <a:pt x="502" y="0"/>
                      <a:pt x="453" y="0"/>
                    </a:cubicBezTo>
                  </a:path>
                </a:pathLst>
              </a:custGeom>
              <a:solidFill>
                <a:srgbClr val="F18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20">
                <a:extLst>
                  <a:ext uri="{FF2B5EF4-FFF2-40B4-BE49-F238E27FC236}">
                    <a16:creationId xmlns:a16="http://schemas.microsoft.com/office/drawing/2014/main" id="{01357A7E-D02F-6636-C096-E7AA63CA97D8}"/>
                  </a:ext>
                </a:extLst>
              </p:cNvPr>
              <p:cNvSpPr>
                <a:spLocks/>
              </p:cNvSpPr>
              <p:nvPr/>
            </p:nvSpPr>
            <p:spPr bwMode="auto">
              <a:xfrm>
                <a:off x="9577388" y="2327276"/>
                <a:ext cx="1549400" cy="1665288"/>
              </a:xfrm>
              <a:custGeom>
                <a:avLst/>
                <a:gdLst>
                  <a:gd name="T0" fmla="*/ 591 w 649"/>
                  <a:gd name="T1" fmla="*/ 138 h 696"/>
                  <a:gd name="T2" fmla="*/ 454 w 649"/>
                  <a:gd name="T3" fmla="*/ 0 h 696"/>
                  <a:gd name="T4" fmla="*/ 0 w 649"/>
                  <a:gd name="T5" fmla="*/ 454 h 696"/>
                  <a:gd name="T6" fmla="*/ 242 w 649"/>
                  <a:gd name="T7" fmla="*/ 696 h 696"/>
                  <a:gd name="T8" fmla="*/ 591 w 649"/>
                  <a:gd name="T9" fmla="*/ 347 h 696"/>
                  <a:gd name="T10" fmla="*/ 591 w 649"/>
                  <a:gd name="T11" fmla="*/ 138 h 696"/>
                </a:gdLst>
                <a:ahLst/>
                <a:cxnLst>
                  <a:cxn ang="0">
                    <a:pos x="T0" y="T1"/>
                  </a:cxn>
                  <a:cxn ang="0">
                    <a:pos x="T2" y="T3"/>
                  </a:cxn>
                  <a:cxn ang="0">
                    <a:pos x="T4" y="T5"/>
                  </a:cxn>
                  <a:cxn ang="0">
                    <a:pos x="T6" y="T7"/>
                  </a:cxn>
                  <a:cxn ang="0">
                    <a:pos x="T8" y="T9"/>
                  </a:cxn>
                  <a:cxn ang="0">
                    <a:pos x="T10" y="T11"/>
                  </a:cxn>
                </a:cxnLst>
                <a:rect l="0" t="0" r="r" b="b"/>
                <a:pathLst>
                  <a:path w="649" h="696">
                    <a:moveTo>
                      <a:pt x="591" y="138"/>
                    </a:moveTo>
                    <a:cubicBezTo>
                      <a:pt x="454" y="0"/>
                      <a:pt x="454" y="0"/>
                      <a:pt x="454" y="0"/>
                    </a:cubicBezTo>
                    <a:cubicBezTo>
                      <a:pt x="0" y="454"/>
                      <a:pt x="0" y="454"/>
                      <a:pt x="0" y="454"/>
                    </a:cubicBezTo>
                    <a:cubicBezTo>
                      <a:pt x="242" y="696"/>
                      <a:pt x="242" y="696"/>
                      <a:pt x="242" y="696"/>
                    </a:cubicBezTo>
                    <a:cubicBezTo>
                      <a:pt x="591" y="347"/>
                      <a:pt x="591" y="347"/>
                      <a:pt x="591" y="347"/>
                    </a:cubicBezTo>
                    <a:cubicBezTo>
                      <a:pt x="649" y="289"/>
                      <a:pt x="649" y="196"/>
                      <a:pt x="591" y="138"/>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1">
                <a:extLst>
                  <a:ext uri="{FF2B5EF4-FFF2-40B4-BE49-F238E27FC236}">
                    <a16:creationId xmlns:a16="http://schemas.microsoft.com/office/drawing/2014/main" id="{159C1583-37E3-99EC-B5A8-51275DEFE0B1}"/>
                  </a:ext>
                </a:extLst>
              </p:cNvPr>
              <p:cNvSpPr>
                <a:spLocks/>
              </p:cNvSpPr>
              <p:nvPr/>
            </p:nvSpPr>
            <p:spPr bwMode="auto">
              <a:xfrm>
                <a:off x="8394700" y="3511551"/>
                <a:ext cx="1662113" cy="1462088"/>
              </a:xfrm>
              <a:custGeom>
                <a:avLst/>
                <a:gdLst>
                  <a:gd name="T0" fmla="*/ 454 w 696"/>
                  <a:gd name="T1" fmla="*/ 0 h 611"/>
                  <a:gd name="T2" fmla="*/ 0 w 696"/>
                  <a:gd name="T3" fmla="*/ 454 h 611"/>
                  <a:gd name="T4" fmla="*/ 97 w 696"/>
                  <a:gd name="T5" fmla="*/ 551 h 611"/>
                  <a:gd name="T6" fmla="*/ 242 w 696"/>
                  <a:gd name="T7" fmla="*/ 611 h 611"/>
                  <a:gd name="T8" fmla="*/ 388 w 696"/>
                  <a:gd name="T9" fmla="*/ 551 h 611"/>
                  <a:gd name="T10" fmla="*/ 696 w 696"/>
                  <a:gd name="T11" fmla="*/ 243 h 611"/>
                  <a:gd name="T12" fmla="*/ 454 w 696"/>
                  <a:gd name="T13" fmla="*/ 0 h 611"/>
                </a:gdLst>
                <a:ahLst/>
                <a:cxnLst>
                  <a:cxn ang="0">
                    <a:pos x="T0" y="T1"/>
                  </a:cxn>
                  <a:cxn ang="0">
                    <a:pos x="T2" y="T3"/>
                  </a:cxn>
                  <a:cxn ang="0">
                    <a:pos x="T4" y="T5"/>
                  </a:cxn>
                  <a:cxn ang="0">
                    <a:pos x="T6" y="T7"/>
                  </a:cxn>
                  <a:cxn ang="0">
                    <a:pos x="T8" y="T9"/>
                  </a:cxn>
                  <a:cxn ang="0">
                    <a:pos x="T10" y="T11"/>
                  </a:cxn>
                  <a:cxn ang="0">
                    <a:pos x="T12" y="T13"/>
                  </a:cxn>
                </a:cxnLst>
                <a:rect l="0" t="0" r="r" b="b"/>
                <a:pathLst>
                  <a:path w="696" h="611">
                    <a:moveTo>
                      <a:pt x="454" y="0"/>
                    </a:moveTo>
                    <a:cubicBezTo>
                      <a:pt x="0" y="454"/>
                      <a:pt x="0" y="454"/>
                      <a:pt x="0" y="454"/>
                    </a:cubicBezTo>
                    <a:cubicBezTo>
                      <a:pt x="97" y="551"/>
                      <a:pt x="97" y="551"/>
                      <a:pt x="97" y="551"/>
                    </a:cubicBezTo>
                    <a:cubicBezTo>
                      <a:pt x="137" y="591"/>
                      <a:pt x="190" y="611"/>
                      <a:pt x="242" y="611"/>
                    </a:cubicBezTo>
                    <a:cubicBezTo>
                      <a:pt x="295" y="611"/>
                      <a:pt x="348" y="591"/>
                      <a:pt x="388" y="551"/>
                    </a:cubicBezTo>
                    <a:cubicBezTo>
                      <a:pt x="696" y="243"/>
                      <a:pt x="696" y="243"/>
                      <a:pt x="696" y="243"/>
                    </a:cubicBezTo>
                    <a:cubicBezTo>
                      <a:pt x="454" y="0"/>
                      <a:pt x="454" y="0"/>
                      <a:pt x="454" y="0"/>
                    </a:cubicBezTo>
                  </a:path>
                </a:pathLst>
              </a:custGeom>
              <a:solidFill>
                <a:srgbClr val="F18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2">
                <a:extLst>
                  <a:ext uri="{FF2B5EF4-FFF2-40B4-BE49-F238E27FC236}">
                    <a16:creationId xmlns:a16="http://schemas.microsoft.com/office/drawing/2014/main" id="{F95EE5A6-F14D-8C7E-2956-5FE97FB19FF2}"/>
                  </a:ext>
                </a:extLst>
              </p:cNvPr>
              <p:cNvSpPr>
                <a:spLocks/>
              </p:cNvSpPr>
              <p:nvPr/>
            </p:nvSpPr>
            <p:spPr bwMode="auto">
              <a:xfrm>
                <a:off x="7891463" y="3006726"/>
                <a:ext cx="1587500" cy="1590675"/>
              </a:xfrm>
              <a:custGeom>
                <a:avLst/>
                <a:gdLst>
                  <a:gd name="T0" fmla="*/ 0 w 1000"/>
                  <a:gd name="T1" fmla="*/ 684 h 1002"/>
                  <a:gd name="T2" fmla="*/ 317 w 1000"/>
                  <a:gd name="T3" fmla="*/ 1002 h 1002"/>
                  <a:gd name="T4" fmla="*/ 1000 w 1000"/>
                  <a:gd name="T5" fmla="*/ 318 h 1002"/>
                  <a:gd name="T6" fmla="*/ 681 w 1000"/>
                  <a:gd name="T7" fmla="*/ 0 h 1002"/>
                  <a:gd name="T8" fmla="*/ 0 w 1000"/>
                  <a:gd name="T9" fmla="*/ 684 h 1002"/>
                </a:gdLst>
                <a:ahLst/>
                <a:cxnLst>
                  <a:cxn ang="0">
                    <a:pos x="T0" y="T1"/>
                  </a:cxn>
                  <a:cxn ang="0">
                    <a:pos x="T2" y="T3"/>
                  </a:cxn>
                  <a:cxn ang="0">
                    <a:pos x="T4" y="T5"/>
                  </a:cxn>
                  <a:cxn ang="0">
                    <a:pos x="T6" y="T7"/>
                  </a:cxn>
                  <a:cxn ang="0">
                    <a:pos x="T8" y="T9"/>
                  </a:cxn>
                </a:cxnLst>
                <a:rect l="0" t="0" r="r" b="b"/>
                <a:pathLst>
                  <a:path w="1000" h="1002">
                    <a:moveTo>
                      <a:pt x="0" y="684"/>
                    </a:moveTo>
                    <a:lnTo>
                      <a:pt x="317" y="1002"/>
                    </a:lnTo>
                    <a:lnTo>
                      <a:pt x="1000" y="318"/>
                    </a:lnTo>
                    <a:lnTo>
                      <a:pt x="681" y="0"/>
                    </a:lnTo>
                    <a:lnTo>
                      <a:pt x="0" y="684"/>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4">
                <a:extLst>
                  <a:ext uri="{FF2B5EF4-FFF2-40B4-BE49-F238E27FC236}">
                    <a16:creationId xmlns:a16="http://schemas.microsoft.com/office/drawing/2014/main" id="{25013EBA-7F80-D2C6-836E-22B350DCE1FB}"/>
                  </a:ext>
                </a:extLst>
              </p:cNvPr>
              <p:cNvSpPr>
                <a:spLocks/>
              </p:cNvSpPr>
              <p:nvPr/>
            </p:nvSpPr>
            <p:spPr bwMode="auto">
              <a:xfrm>
                <a:off x="11287125" y="1987551"/>
                <a:ext cx="276225" cy="277813"/>
              </a:xfrm>
              <a:custGeom>
                <a:avLst/>
                <a:gdLst>
                  <a:gd name="T0" fmla="*/ 128 w 174"/>
                  <a:gd name="T1" fmla="*/ 175 h 175"/>
                  <a:gd name="T2" fmla="*/ 174 w 174"/>
                  <a:gd name="T3" fmla="*/ 0 h 175"/>
                  <a:gd name="T4" fmla="*/ 0 w 174"/>
                  <a:gd name="T5" fmla="*/ 47 h 175"/>
                  <a:gd name="T6" fmla="*/ 128 w 174"/>
                  <a:gd name="T7" fmla="*/ 175 h 175"/>
                </a:gdLst>
                <a:ahLst/>
                <a:cxnLst>
                  <a:cxn ang="0">
                    <a:pos x="T0" y="T1"/>
                  </a:cxn>
                  <a:cxn ang="0">
                    <a:pos x="T2" y="T3"/>
                  </a:cxn>
                  <a:cxn ang="0">
                    <a:pos x="T4" y="T5"/>
                  </a:cxn>
                  <a:cxn ang="0">
                    <a:pos x="T6" y="T7"/>
                  </a:cxn>
                </a:cxnLst>
                <a:rect l="0" t="0" r="r" b="b"/>
                <a:pathLst>
                  <a:path w="174" h="175">
                    <a:moveTo>
                      <a:pt x="128" y="175"/>
                    </a:moveTo>
                    <a:lnTo>
                      <a:pt x="174" y="0"/>
                    </a:lnTo>
                    <a:lnTo>
                      <a:pt x="0" y="47"/>
                    </a:lnTo>
                    <a:lnTo>
                      <a:pt x="128" y="17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29" name="TextBox 28">
            <a:extLst>
              <a:ext uri="{FF2B5EF4-FFF2-40B4-BE49-F238E27FC236}">
                <a16:creationId xmlns:a16="http://schemas.microsoft.com/office/drawing/2014/main" id="{BECCBA9A-6A0D-7BDD-303E-A2CCD0DC7B79}"/>
              </a:ext>
            </a:extLst>
          </p:cNvPr>
          <p:cNvSpPr txBox="1"/>
          <p:nvPr/>
        </p:nvSpPr>
        <p:spPr>
          <a:xfrm>
            <a:off x="6232872" y="1540567"/>
            <a:ext cx="2006477" cy="769441"/>
          </a:xfrm>
          <a:prstGeom prst="rect">
            <a:avLst/>
          </a:prstGeom>
          <a:noFill/>
        </p:spPr>
        <p:txBody>
          <a:bodyPr wrap="square" rtlCol="0">
            <a:spAutoFit/>
          </a:bodyPr>
          <a:lstStyle/>
          <a:p>
            <a:pPr algn="ctr"/>
            <a:r>
              <a:rPr lang="en-GB" sz="2200" b="1" dirty="0">
                <a:solidFill>
                  <a:srgbClr val="086575"/>
                </a:solidFill>
              </a:rPr>
              <a:t>Environmental Responsibility</a:t>
            </a:r>
          </a:p>
        </p:txBody>
      </p:sp>
      <p:sp>
        <p:nvSpPr>
          <p:cNvPr id="30" name="TextBox 29">
            <a:extLst>
              <a:ext uri="{FF2B5EF4-FFF2-40B4-BE49-F238E27FC236}">
                <a16:creationId xmlns:a16="http://schemas.microsoft.com/office/drawing/2014/main" id="{036CB540-1AF4-D5A8-A30F-EBBFCE3A91C6}"/>
              </a:ext>
            </a:extLst>
          </p:cNvPr>
          <p:cNvSpPr txBox="1"/>
          <p:nvPr/>
        </p:nvSpPr>
        <p:spPr>
          <a:xfrm>
            <a:off x="4168421" y="1545311"/>
            <a:ext cx="2006477" cy="769441"/>
          </a:xfrm>
          <a:prstGeom prst="rect">
            <a:avLst/>
          </a:prstGeom>
          <a:noFill/>
        </p:spPr>
        <p:txBody>
          <a:bodyPr wrap="square" rtlCol="0">
            <a:spAutoFit/>
          </a:bodyPr>
          <a:lstStyle/>
          <a:p>
            <a:pPr algn="ctr"/>
            <a:r>
              <a:rPr lang="en-GB" sz="2200" b="1" dirty="0">
                <a:solidFill>
                  <a:srgbClr val="086575"/>
                </a:solidFill>
              </a:rPr>
              <a:t>Community Empowerment</a:t>
            </a:r>
          </a:p>
        </p:txBody>
      </p:sp>
      <p:sp>
        <p:nvSpPr>
          <p:cNvPr id="31" name="TextBox 30">
            <a:extLst>
              <a:ext uri="{FF2B5EF4-FFF2-40B4-BE49-F238E27FC236}">
                <a16:creationId xmlns:a16="http://schemas.microsoft.com/office/drawing/2014/main" id="{9AD2DDFA-A1C1-4AB6-B8D5-F5910C808532}"/>
              </a:ext>
            </a:extLst>
          </p:cNvPr>
          <p:cNvSpPr txBox="1"/>
          <p:nvPr/>
        </p:nvSpPr>
        <p:spPr>
          <a:xfrm>
            <a:off x="2375135" y="1534247"/>
            <a:ext cx="1803419" cy="769441"/>
          </a:xfrm>
          <a:prstGeom prst="rect">
            <a:avLst/>
          </a:prstGeom>
          <a:noFill/>
        </p:spPr>
        <p:txBody>
          <a:bodyPr wrap="square" rtlCol="0">
            <a:spAutoFit/>
          </a:bodyPr>
          <a:lstStyle/>
          <a:p>
            <a:pPr algn="ctr"/>
            <a:r>
              <a:rPr lang="en-GB" sz="2200" b="1" dirty="0">
                <a:solidFill>
                  <a:srgbClr val="086575"/>
                </a:solidFill>
              </a:rPr>
              <a:t>Ethical Sourcing</a:t>
            </a:r>
          </a:p>
        </p:txBody>
      </p:sp>
      <p:sp>
        <p:nvSpPr>
          <p:cNvPr id="32" name="TextBox 31">
            <a:extLst>
              <a:ext uri="{FF2B5EF4-FFF2-40B4-BE49-F238E27FC236}">
                <a16:creationId xmlns:a16="http://schemas.microsoft.com/office/drawing/2014/main" id="{F5C4F8BA-73B3-DE16-4093-DF6611C92DDA}"/>
              </a:ext>
            </a:extLst>
          </p:cNvPr>
          <p:cNvSpPr txBox="1"/>
          <p:nvPr/>
        </p:nvSpPr>
        <p:spPr>
          <a:xfrm>
            <a:off x="8267084" y="1533732"/>
            <a:ext cx="1769014" cy="769441"/>
          </a:xfrm>
          <a:prstGeom prst="rect">
            <a:avLst/>
          </a:prstGeom>
          <a:noFill/>
        </p:spPr>
        <p:txBody>
          <a:bodyPr wrap="square" rtlCol="0">
            <a:spAutoFit/>
          </a:bodyPr>
          <a:lstStyle/>
          <a:p>
            <a:pPr algn="ctr"/>
            <a:r>
              <a:rPr lang="en-GB" sz="2200" b="1" dirty="0">
                <a:solidFill>
                  <a:srgbClr val="086575"/>
                </a:solidFill>
              </a:rPr>
              <a:t>Transparency &amp; Advocacy</a:t>
            </a:r>
          </a:p>
        </p:txBody>
      </p:sp>
      <p:sp>
        <p:nvSpPr>
          <p:cNvPr id="33" name="TextBox 32">
            <a:extLst>
              <a:ext uri="{FF2B5EF4-FFF2-40B4-BE49-F238E27FC236}">
                <a16:creationId xmlns:a16="http://schemas.microsoft.com/office/drawing/2014/main" id="{29EA3469-4E65-22BD-E74D-649ABE828FC8}"/>
              </a:ext>
            </a:extLst>
          </p:cNvPr>
          <p:cNvSpPr txBox="1"/>
          <p:nvPr/>
        </p:nvSpPr>
        <p:spPr>
          <a:xfrm>
            <a:off x="5497311" y="4831553"/>
            <a:ext cx="2082803" cy="1077218"/>
          </a:xfrm>
          <a:prstGeom prst="rect">
            <a:avLst/>
          </a:prstGeom>
          <a:noFill/>
        </p:spPr>
        <p:txBody>
          <a:bodyPr wrap="square" rtlCol="0">
            <a:spAutoFit/>
          </a:bodyPr>
          <a:lstStyle/>
          <a:p>
            <a:pPr algn="ctr"/>
            <a:r>
              <a:rPr lang="en-US" sz="1600" b="1" dirty="0">
                <a:solidFill>
                  <a:srgbClr val="086575"/>
                </a:solidFill>
                <a:latin typeface="+mj-lt"/>
              </a:rPr>
              <a:t>Use eco-friendly methods to build credibility with conscious stakeholders</a:t>
            </a:r>
            <a:endParaRPr lang="en-GB" sz="1600" b="1" dirty="0">
              <a:solidFill>
                <a:srgbClr val="086575"/>
              </a:solidFill>
              <a:latin typeface="+mj-lt"/>
            </a:endParaRPr>
          </a:p>
        </p:txBody>
      </p:sp>
      <p:sp>
        <p:nvSpPr>
          <p:cNvPr id="34" name="TextBox 33">
            <a:extLst>
              <a:ext uri="{FF2B5EF4-FFF2-40B4-BE49-F238E27FC236}">
                <a16:creationId xmlns:a16="http://schemas.microsoft.com/office/drawing/2014/main" id="{0B6C2B78-0AA7-DE60-9519-2800963B6A32}"/>
              </a:ext>
            </a:extLst>
          </p:cNvPr>
          <p:cNvSpPr txBox="1"/>
          <p:nvPr/>
        </p:nvSpPr>
        <p:spPr>
          <a:xfrm>
            <a:off x="3537414" y="4871682"/>
            <a:ext cx="1999840" cy="1077218"/>
          </a:xfrm>
          <a:prstGeom prst="rect">
            <a:avLst/>
          </a:prstGeom>
          <a:noFill/>
        </p:spPr>
        <p:txBody>
          <a:bodyPr wrap="square" rtlCol="0">
            <a:spAutoFit/>
          </a:bodyPr>
          <a:lstStyle/>
          <a:p>
            <a:pPr algn="ctr"/>
            <a:r>
              <a:rPr lang="en-US" sz="1600" b="1" dirty="0">
                <a:solidFill>
                  <a:srgbClr val="086575"/>
                </a:solidFill>
                <a:latin typeface="+mj-lt"/>
              </a:rPr>
              <a:t>Create products that celebrate cultural heritage or meet authentic needs</a:t>
            </a:r>
            <a:endParaRPr lang="en-GB" sz="1600" b="1" dirty="0">
              <a:solidFill>
                <a:srgbClr val="086575"/>
              </a:solidFill>
              <a:latin typeface="+mj-lt"/>
            </a:endParaRPr>
          </a:p>
        </p:txBody>
      </p:sp>
      <p:sp>
        <p:nvSpPr>
          <p:cNvPr id="35" name="TextBox 34">
            <a:extLst>
              <a:ext uri="{FF2B5EF4-FFF2-40B4-BE49-F238E27FC236}">
                <a16:creationId xmlns:a16="http://schemas.microsoft.com/office/drawing/2014/main" id="{A2AEC3F5-B794-3BC4-2584-210335FBBDB0}"/>
              </a:ext>
            </a:extLst>
          </p:cNvPr>
          <p:cNvSpPr txBox="1"/>
          <p:nvPr/>
        </p:nvSpPr>
        <p:spPr>
          <a:xfrm>
            <a:off x="1219251" y="4881326"/>
            <a:ext cx="2311768" cy="1077218"/>
          </a:xfrm>
          <a:prstGeom prst="rect">
            <a:avLst/>
          </a:prstGeom>
          <a:noFill/>
        </p:spPr>
        <p:txBody>
          <a:bodyPr wrap="square" rtlCol="0">
            <a:spAutoFit/>
          </a:bodyPr>
          <a:lstStyle/>
          <a:p>
            <a:pPr algn="ctr"/>
            <a:r>
              <a:rPr lang="en-US" sz="1600" b="1" dirty="0">
                <a:solidFill>
                  <a:srgbClr val="086575"/>
                </a:solidFill>
                <a:latin typeface="+mj-lt"/>
              </a:rPr>
              <a:t>Prioritise materials and services from minority-owned or socially responsible suppliers</a:t>
            </a:r>
            <a:endParaRPr lang="en-GB" sz="1600" b="1" dirty="0">
              <a:solidFill>
                <a:srgbClr val="086575"/>
              </a:solidFill>
              <a:latin typeface="+mj-lt"/>
            </a:endParaRPr>
          </a:p>
        </p:txBody>
      </p:sp>
      <p:sp>
        <p:nvSpPr>
          <p:cNvPr id="36" name="TextBox 35">
            <a:extLst>
              <a:ext uri="{FF2B5EF4-FFF2-40B4-BE49-F238E27FC236}">
                <a16:creationId xmlns:a16="http://schemas.microsoft.com/office/drawing/2014/main" id="{AB1ABC57-E33C-08AD-0F83-8B835DDE9103}"/>
              </a:ext>
            </a:extLst>
          </p:cNvPr>
          <p:cNvSpPr txBox="1"/>
          <p:nvPr/>
        </p:nvSpPr>
        <p:spPr>
          <a:xfrm>
            <a:off x="7671194" y="4825986"/>
            <a:ext cx="2056370" cy="1077218"/>
          </a:xfrm>
          <a:prstGeom prst="rect">
            <a:avLst/>
          </a:prstGeom>
          <a:noFill/>
        </p:spPr>
        <p:txBody>
          <a:bodyPr wrap="square" rtlCol="0">
            <a:spAutoFit/>
          </a:bodyPr>
          <a:lstStyle/>
          <a:p>
            <a:pPr algn="ctr"/>
            <a:r>
              <a:rPr lang="en-US" sz="1600" b="1" dirty="0">
                <a:solidFill>
                  <a:srgbClr val="086575"/>
                </a:solidFill>
                <a:latin typeface="+mj-lt"/>
              </a:rPr>
              <a:t>Publicly share ethical practices and advocate for inclusivity &amp; diversity</a:t>
            </a:r>
            <a:endParaRPr lang="en-GB" sz="1600" b="1" dirty="0">
              <a:solidFill>
                <a:srgbClr val="086575"/>
              </a:solidFill>
              <a:latin typeface="+mj-lt"/>
            </a:endParaRPr>
          </a:p>
        </p:txBody>
      </p:sp>
    </p:spTree>
    <p:extLst>
      <p:ext uri="{BB962C8B-B14F-4D97-AF65-F5344CB8AC3E}">
        <p14:creationId xmlns:p14="http://schemas.microsoft.com/office/powerpoint/2010/main" val="78186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outVertical)">
                                      <p:cBhvr>
                                        <p:cTn id="15" dur="500"/>
                                        <p:tgtEl>
                                          <p:spTgt spid="35"/>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outVertical)">
                                      <p:cBhvr>
                                        <p:cTn id="19" dur="500"/>
                                        <p:tgtEl>
                                          <p:spTgt spid="30"/>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outVertical)">
                                      <p:cBhvr>
                                        <p:cTn id="23" dur="500"/>
                                        <p:tgtEl>
                                          <p:spTgt spid="34"/>
                                        </p:tgtEl>
                                      </p:cBhvr>
                                    </p:animEffect>
                                  </p:childTnLst>
                                </p:cTn>
                              </p:par>
                            </p:childTnLst>
                          </p:cTn>
                        </p:par>
                        <p:par>
                          <p:cTn id="24" fill="hold">
                            <p:stCondLst>
                              <p:cond delay="2500"/>
                            </p:stCondLst>
                            <p:childTnLst>
                              <p:par>
                                <p:cTn id="25" presetID="16" presetClass="entr" presetSubtype="37"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outVertical)">
                                      <p:cBhvr>
                                        <p:cTn id="31" dur="500"/>
                                        <p:tgtEl>
                                          <p:spTgt spid="33"/>
                                        </p:tgtEl>
                                      </p:cBhvr>
                                    </p:animEffect>
                                  </p:childTnLst>
                                </p:cTn>
                              </p:par>
                            </p:childTnLst>
                          </p:cTn>
                        </p:par>
                        <p:par>
                          <p:cTn id="32" fill="hold">
                            <p:stCondLst>
                              <p:cond delay="3500"/>
                            </p:stCondLst>
                            <p:childTnLst>
                              <p:par>
                                <p:cTn id="33" presetID="16" presetClass="entr" presetSubtype="37"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par>
                          <p:cTn id="36" fill="hold">
                            <p:stCondLst>
                              <p:cond delay="4000"/>
                            </p:stCondLst>
                            <p:childTnLst>
                              <p:par>
                                <p:cTn id="37" presetID="16" presetClass="entr" presetSubtype="37"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outVertic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819" y="1492589"/>
            <a:ext cx="10513536" cy="4330365"/>
          </a:xfrm>
        </p:spPr>
        <p:txBody>
          <a:bodyPr/>
          <a:lstStyle/>
          <a:p>
            <a:pPr marL="342900" indent="-342900">
              <a:buFont typeface="Arial" panose="020B0604020202020204" pitchFamily="34" charset="0"/>
              <a:buChar char="•"/>
            </a:pPr>
            <a:r>
              <a:rPr lang="en-US" b="1" dirty="0">
                <a:solidFill>
                  <a:srgbClr val="086575"/>
                </a:solidFill>
              </a:rPr>
              <a:t>Resource Constraints and Innovation:</a:t>
            </a:r>
          </a:p>
          <a:p>
            <a:pPr marL="344488" indent="0">
              <a:spcBef>
                <a:spcPts val="0"/>
              </a:spcBef>
            </a:pPr>
            <a:r>
              <a:rPr lang="en-US" dirty="0"/>
              <a:t>Underrepresented entrepreneurs often face limited access to capital, but these constraints can foster innovation. Encourage frugal innovation, where limited resources drive creative solutions e.g. using free tools or re-purposing materials.</a:t>
            </a:r>
          </a:p>
          <a:p>
            <a:pPr marL="342900" indent="-342900">
              <a:buFont typeface="Arial" panose="020B0604020202020204" pitchFamily="34" charset="0"/>
              <a:buChar char="•"/>
            </a:pPr>
            <a:r>
              <a:rPr lang="en-US" b="1" dirty="0">
                <a:solidFill>
                  <a:srgbClr val="47B5C8"/>
                </a:solidFill>
              </a:rPr>
              <a:t>Community Support and Networking:</a:t>
            </a:r>
          </a:p>
          <a:p>
            <a:pPr marL="344488" indent="0">
              <a:spcBef>
                <a:spcPts val="0"/>
              </a:spcBef>
            </a:pPr>
            <a:r>
              <a:rPr lang="en-US" dirty="0"/>
              <a:t>Leverage community networks (e.g., local business groups, cooperative funding, or shared workspace initiatives) to access affordable resources, advice, and mentorship.</a:t>
            </a:r>
          </a:p>
          <a:p>
            <a:pPr marL="342900" indent="-342900">
              <a:buFont typeface="Arial" panose="020B0604020202020204" pitchFamily="34" charset="0"/>
              <a:buChar char="•"/>
            </a:pPr>
            <a:r>
              <a:rPr lang="en-US" b="1" dirty="0">
                <a:solidFill>
                  <a:srgbClr val="F2A72C"/>
                </a:solidFill>
              </a:rPr>
              <a:t>Bootstrap Operations:</a:t>
            </a:r>
          </a:p>
          <a:p>
            <a:pPr marL="344488" indent="0">
              <a:spcBef>
                <a:spcPts val="0"/>
              </a:spcBef>
            </a:pPr>
            <a:r>
              <a:rPr lang="en-US" dirty="0"/>
              <a:t>Focus on bootstrapping strategies, where profits are reinvested to grow the business gradually. This </a:t>
            </a:r>
            <a:r>
              <a:rPr lang="en-US" dirty="0" err="1"/>
              <a:t>minimises</a:t>
            </a:r>
            <a:r>
              <a:rPr lang="en-US" dirty="0"/>
              <a:t> dependence on traditional funding sources and allows for steady, organic growth.</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101364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Underrepresented Resilience &amp; Operations (1)</a:t>
            </a:r>
          </a:p>
        </p:txBody>
      </p:sp>
    </p:spTree>
    <p:extLst>
      <p:ext uri="{BB962C8B-B14F-4D97-AF65-F5344CB8AC3E}">
        <p14:creationId xmlns:p14="http://schemas.microsoft.com/office/powerpoint/2010/main" val="20207211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6653" y="1403654"/>
            <a:ext cx="10038233" cy="4007445"/>
          </a:xfrm>
        </p:spPr>
        <p:txBody>
          <a:bodyPr/>
          <a:lstStyle/>
          <a:p>
            <a:pPr marL="342900" indent="-342900">
              <a:buFont typeface="Arial" panose="020B0604020202020204" pitchFamily="34" charset="0"/>
              <a:buChar char="•"/>
            </a:pPr>
            <a:r>
              <a:rPr lang="en-US" sz="2200" b="1" dirty="0">
                <a:solidFill>
                  <a:srgbClr val="F2A72C"/>
                </a:solidFill>
              </a:rPr>
              <a:t>Fl</a:t>
            </a:r>
            <a:r>
              <a:rPr lang="en-US" b="1" dirty="0">
                <a:solidFill>
                  <a:srgbClr val="F2A72C"/>
                </a:solidFill>
              </a:rPr>
              <a:t>exible Staffing Solutions:</a:t>
            </a:r>
          </a:p>
          <a:p>
            <a:pPr marL="344488" indent="0"/>
            <a:r>
              <a:rPr lang="en-US" dirty="0"/>
              <a:t>Consider alternative staffing models, such as freelancers, part-time workers, or internship programs, to manage labor costs while ensuring operational flexibility.</a:t>
            </a:r>
          </a:p>
          <a:p>
            <a:pPr marL="342900" indent="-342900">
              <a:buFont typeface="Arial" panose="020B0604020202020204" pitchFamily="34" charset="0"/>
              <a:buChar char="•"/>
            </a:pPr>
            <a:r>
              <a:rPr lang="en-US" b="1" dirty="0">
                <a:solidFill>
                  <a:srgbClr val="D9552F"/>
                </a:solidFill>
              </a:rPr>
              <a:t>Limited Access to Capital:</a:t>
            </a:r>
          </a:p>
          <a:p>
            <a:pPr marL="344488" indent="0"/>
            <a:r>
              <a:rPr lang="en-US" dirty="0"/>
              <a:t>Highlight the challenge of accessing traditional funding streams due to systemic biases. Recommend alternative financing options like community lending, crowdfunding, or microfinance. See our MOSAIC finance models. </a:t>
            </a:r>
          </a:p>
          <a:p>
            <a:pPr marL="342900" indent="-342900">
              <a:buFont typeface="Arial" panose="020B0604020202020204" pitchFamily="34" charset="0"/>
              <a:buChar char="•"/>
            </a:pPr>
            <a:r>
              <a:rPr lang="en-US" sz="2400" b="1" dirty="0">
                <a:solidFill>
                  <a:srgbClr val="47B5C8"/>
                </a:solidFill>
              </a:rPr>
              <a:t>Bias in Supply Chain and Partner Networks:</a:t>
            </a:r>
          </a:p>
          <a:p>
            <a:pPr marL="344488" indent="0">
              <a:spcBef>
                <a:spcPts val="0"/>
              </a:spcBef>
            </a:pPr>
            <a:r>
              <a:rPr lang="en-US" sz="2400" dirty="0"/>
              <a:t>Discuss difficulties of securing reliable suppliers &amp; partners who may undervalue underrepresented businesses. Recommend supplier diversity approaches. </a:t>
            </a:r>
          </a:p>
          <a:p>
            <a:pPr marL="344488" indent="0"/>
            <a:endParaRPr lang="en-US" dirty="0"/>
          </a:p>
          <a:p>
            <a:pPr marL="344488"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1003823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Underrepresented Resilience &amp; Operations (2)</a:t>
            </a:r>
          </a:p>
        </p:txBody>
      </p:sp>
    </p:spTree>
    <p:extLst>
      <p:ext uri="{BB962C8B-B14F-4D97-AF65-F5344CB8AC3E}">
        <p14:creationId xmlns:p14="http://schemas.microsoft.com/office/powerpoint/2010/main" val="114273793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10066</Words>
  <Application>Microsoft Office PowerPoint</Application>
  <PresentationFormat>Widescreen</PresentationFormat>
  <Paragraphs>958</Paragraphs>
  <Slides>109</Slides>
  <Notes>9</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109</vt:i4>
      </vt:variant>
    </vt:vector>
  </HeadingPairs>
  <TitlesOfParts>
    <vt:vector size="114" baseType="lpstr">
      <vt:lpstr>Arial</vt:lpstr>
      <vt:lpstr>Calibri</vt:lpstr>
      <vt:lpstr>Courier New</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Lola Gonzalez</cp:lastModifiedBy>
  <cp:revision>230</cp:revision>
  <dcterms:created xsi:type="dcterms:W3CDTF">2020-10-14T13:32:04Z</dcterms:created>
  <dcterms:modified xsi:type="dcterms:W3CDTF">2025-01-17T13:57:00Z</dcterms:modified>
</cp:coreProperties>
</file>