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88" r:id="rId2"/>
    <p:sldId id="289"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6"/>
        <p:cNvGrpSpPr/>
        <p:nvPr/>
      </p:nvGrpSpPr>
      <p:grpSpPr>
        <a:xfrm>
          <a:off x="0" y="0"/>
          <a:ext cx="0" cy="0"/>
          <a:chOff x="0" y="0"/>
          <a:chExt cx="0" cy="0"/>
        </a:xfrm>
      </p:grpSpPr>
      <p:sp>
        <p:nvSpPr>
          <p:cNvPr id="1697" name="Google Shape;1697;g34bf7dc1ca9_0_13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98" name="Google Shape;1698;g34bf7dc1ca9_0_138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0"/>
        <p:cNvGrpSpPr/>
        <p:nvPr/>
      </p:nvGrpSpPr>
      <p:grpSpPr>
        <a:xfrm>
          <a:off x="0" y="0"/>
          <a:ext cx="0" cy="0"/>
          <a:chOff x="0" y="0"/>
          <a:chExt cx="0" cy="0"/>
        </a:xfrm>
      </p:grpSpPr>
      <p:sp>
        <p:nvSpPr>
          <p:cNvPr id="1731" name="Google Shape;1731;g34bf7dc1ca9_0_13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2" name="Google Shape;1732;g34bf7dc1ca9_0_1320: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2911391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99"/>
        <p:cNvGrpSpPr/>
        <p:nvPr/>
      </p:nvGrpSpPr>
      <p:grpSpPr>
        <a:xfrm>
          <a:off x="0" y="0"/>
          <a:ext cx="0" cy="0"/>
          <a:chOff x="0" y="0"/>
          <a:chExt cx="0" cy="0"/>
        </a:xfrm>
      </p:grpSpPr>
      <p:cxnSp>
        <p:nvCxnSpPr>
          <p:cNvPr id="1700" name="Google Shape;1700;g34bf7dc1ca9_0_1386"/>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701" name="Google Shape;1701;g34bf7dc1ca9_0_1386"/>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702" name="Google Shape;1702;g34bf7dc1ca9_0_1386"/>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703" name="Google Shape;1703;g34bf7dc1ca9_0_1386"/>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04" name="Google Shape;1704;g34bf7dc1ca9_0_1386"/>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Playbook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705" name="Google Shape;1705;g34bf7dc1ca9_0_1386"/>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Cultural Capital</a:t>
            </a:r>
            <a:endParaRPr/>
          </a:p>
        </p:txBody>
      </p:sp>
      <p:cxnSp>
        <p:nvCxnSpPr>
          <p:cNvPr id="1706" name="Google Shape;1706;g34bf7dc1ca9_0_1386"/>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707" name="Google Shape;1707;g34bf7dc1ca9_0_1386"/>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Brand Identity &amp; Differentiation</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4-6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708" name="Google Shape;1708;g34bf7dc1ca9_0_1386"/>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709" name="Google Shape;1709;g34bf7dc1ca9_0_1386"/>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710" name="Google Shape;1710;g34bf7dc1ca9_0_1386"/>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Understand how cultural heritage can be leveraged as a business asset.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incorporate cultural elements into brand identity and storytelling.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showcasing cultural relevance in marketing and investor pitches.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Create a sustainable brand narrative that resonates with diverse communities.</a:t>
            </a:r>
            <a:endParaRPr sz="1100">
              <a:solidFill>
                <a:srgbClr val="595959"/>
              </a:solidFill>
              <a:latin typeface="Calibri"/>
              <a:ea typeface="Calibri"/>
              <a:cs typeface="Calibri"/>
              <a:sym typeface="Calibri"/>
            </a:endParaRPr>
          </a:p>
        </p:txBody>
      </p:sp>
      <p:sp>
        <p:nvSpPr>
          <p:cNvPr id="1711" name="Google Shape;1711;g34bf7dc1ca9_0_1386"/>
          <p:cNvSpPr txBox="1"/>
          <p:nvPr/>
        </p:nvSpPr>
        <p:spPr>
          <a:xfrm>
            <a:off x="2888255" y="2544499"/>
            <a:ext cx="2231100" cy="1847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Cultural branding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culturally-driven brands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Storytelling and marketing strategy guide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Pitch deck template incorporating cultural elements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Audience education framework</a:t>
            </a:r>
            <a:endParaRPr sz="1100">
              <a:solidFill>
                <a:srgbClr val="595959"/>
              </a:solidFill>
              <a:latin typeface="Calibri"/>
              <a:ea typeface="Calibri"/>
              <a:cs typeface="Calibri"/>
              <a:sym typeface="Calibri"/>
            </a:endParaRPr>
          </a:p>
        </p:txBody>
      </p:sp>
      <p:cxnSp>
        <p:nvCxnSpPr>
          <p:cNvPr id="1712" name="Google Shape;1712;g34bf7dc1ca9_0_1386"/>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713" name="Google Shape;1713;g34bf7dc1ca9_0_1386"/>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14" name="Google Shape;1714;g34bf7dc1ca9_0_1386"/>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15" name="Google Shape;1715;g34bf7dc1ca9_0_1386"/>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16" name="Google Shape;1716;g34bf7dc1ca9_0_1386"/>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717" name="Google Shape;1717;g34bf7dc1ca9_0_1386"/>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718" name="Google Shape;1718;g34bf7dc1ca9_0_1386"/>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19" name="Google Shape;1719;g34bf7dc1ca9_0_1386"/>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1720" name="Google Shape;1720;g34bf7dc1ca9_0_1386"/>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721" name="Google Shape;1721;g34bf7dc1ca9_0_1386"/>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722" name="Google Shape;1722;g34bf7dc1ca9_0_1386"/>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723" name="Google Shape;1723;g34bf7dc1ca9_0_1386"/>
          <p:cNvSpPr txBox="1"/>
          <p:nvPr/>
        </p:nvSpPr>
        <p:spPr>
          <a:xfrm>
            <a:off x="248308" y="5029849"/>
            <a:ext cx="48783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explore how their cultural background can be a competitive advantage in business. The session covers cultural capital in branding, product differentiation, and customer engagement. Participants will develop strategies to integrate cultural elements into marketing, storytelling, and investor pitches, refining their approach through peer feedback and presentations.</a:t>
            </a:r>
            <a:endParaRPr sz="1100">
              <a:solidFill>
                <a:srgbClr val="595959"/>
              </a:solidFill>
              <a:latin typeface="Calibri"/>
              <a:ea typeface="Calibri"/>
              <a:cs typeface="Calibri"/>
              <a:sym typeface="Calibri"/>
            </a:endParaRPr>
          </a:p>
        </p:txBody>
      </p:sp>
      <p:grpSp>
        <p:nvGrpSpPr>
          <p:cNvPr id="1724" name="Google Shape;1724;g34bf7dc1ca9_0_1386"/>
          <p:cNvGrpSpPr/>
          <p:nvPr/>
        </p:nvGrpSpPr>
        <p:grpSpPr>
          <a:xfrm>
            <a:off x="4677868" y="5021368"/>
            <a:ext cx="341622" cy="341617"/>
            <a:chOff x="3797784" y="3095426"/>
            <a:chExt cx="1030844" cy="1030831"/>
          </a:xfrm>
        </p:grpSpPr>
        <p:sp>
          <p:nvSpPr>
            <p:cNvPr id="1725" name="Google Shape;1725;g34bf7dc1ca9_0_1386"/>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26" name="Google Shape;1726;g34bf7dc1ca9_0_1386"/>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27" name="Google Shape;1727;g34bf7dc1ca9_0_1386"/>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28" name="Google Shape;1728;g34bf7dc1ca9_0_1386"/>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29" name="Google Shape;1729;g34bf7dc1ca9_0_1386"/>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3"/>
        <p:cNvGrpSpPr/>
        <p:nvPr/>
      </p:nvGrpSpPr>
      <p:grpSpPr>
        <a:xfrm>
          <a:off x="0" y="0"/>
          <a:ext cx="0" cy="0"/>
          <a:chOff x="0" y="0"/>
          <a:chExt cx="0" cy="0"/>
        </a:xfrm>
      </p:grpSpPr>
      <p:cxnSp>
        <p:nvCxnSpPr>
          <p:cNvPr id="1734" name="Google Shape;1734;g34bf7dc1ca9_0_1320"/>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735" name="Google Shape;1735;g34bf7dc1ca9_0_1320"/>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736" name="Google Shape;1736;g34bf7dc1ca9_0_1320"/>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737" name="Google Shape;1737;g34bf7dc1ca9_0_1320"/>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38" name="Google Shape;1738;g34bf7dc1ca9_0_1320"/>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39" name="Google Shape;1739;g34bf7dc1ca9_0_1320"/>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740" name="Google Shape;1740;g34bf7dc1ca9_0_1320"/>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741" name="Google Shape;1741;g34bf7dc1ca9_0_1320"/>
          <p:cNvSpPr txBox="1"/>
          <p:nvPr/>
        </p:nvSpPr>
        <p:spPr>
          <a:xfrm>
            <a:off x="264575" y="4386875"/>
            <a:ext cx="2223600" cy="1816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Cultural Capital Playbook</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Power of Culture in Branding" by Douglas Holt</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"Branding with Authenticity" by Debbie Millman</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"Building a StoryBrand" by Donald Miller</a:t>
            </a:r>
            <a:endParaRPr sz="1000">
              <a:solidFill>
                <a:srgbClr val="595959"/>
              </a:solidFill>
              <a:latin typeface="Calibri"/>
              <a:ea typeface="Calibri"/>
              <a:cs typeface="Calibri"/>
              <a:sym typeface="Calibri"/>
            </a:endParaRPr>
          </a:p>
        </p:txBody>
      </p:sp>
      <p:sp>
        <p:nvSpPr>
          <p:cNvPr id="1742" name="Google Shape;1742;g34bf7dc1ca9_0_1320"/>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unique cultural elements that differentiate your brand.</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Incorporate these elements into your product, marketing, or storytelling.</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Educate your audience about the cultural significance.</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Highlight cultural relevance in pitches and promotions.</a:t>
            </a:r>
            <a:endParaRPr sz="1000">
              <a:solidFill>
                <a:srgbClr val="595959"/>
              </a:solidFill>
              <a:latin typeface="Calibri"/>
              <a:ea typeface="Calibri"/>
              <a:cs typeface="Calibri"/>
              <a:sym typeface="Calibri"/>
            </a:endParaRPr>
          </a:p>
        </p:txBody>
      </p:sp>
      <p:cxnSp>
        <p:nvCxnSpPr>
          <p:cNvPr id="1743" name="Google Shape;1743;g34bf7dc1ca9_0_1320"/>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744" name="Google Shape;1744;g34bf7dc1ca9_0_1320"/>
          <p:cNvSpPr txBox="1"/>
          <p:nvPr/>
        </p:nvSpPr>
        <p:spPr>
          <a:xfrm>
            <a:off x="292767" y="290360"/>
            <a:ext cx="2115300" cy="2493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introduction to cultural capital and brand differentiation.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identifying unique cultural elements that define their brand.</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participants to integrate these elements into marketing and storytelling.</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techniques for educating audiences on cultural significance.</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feedback on brand narratives and promotional strategies.</a:t>
            </a:r>
            <a:endParaRPr sz="1000">
              <a:solidFill>
                <a:srgbClr val="595959"/>
              </a:solidFill>
              <a:latin typeface="Calibri"/>
              <a:ea typeface="Calibri"/>
              <a:cs typeface="Calibri"/>
              <a:sym typeface="Calibri"/>
            </a:endParaRPr>
          </a:p>
        </p:txBody>
      </p:sp>
      <p:sp>
        <p:nvSpPr>
          <p:cNvPr id="1745" name="Google Shape;1745;g34bf7dc1ca9_0_1320"/>
          <p:cNvSpPr txBox="1"/>
          <p:nvPr/>
        </p:nvSpPr>
        <p:spPr>
          <a:xfrm>
            <a:off x="2715525" y="290350"/>
            <a:ext cx="2319300" cy="23397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unique cultural elements that differentiate your brand.</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Incorporate these elements into your product, marketing, or storytelling.</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Educate your audience about the cultural significance of your brand.</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Highlight cultural relevance in pitches and promotional materials.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Refine and test your branding strategy based on audience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lessons learned with peers.</a:t>
            </a:r>
            <a:endParaRPr sz="1000">
              <a:solidFill>
                <a:srgbClr val="595959"/>
              </a:solidFill>
              <a:latin typeface="Calibri"/>
              <a:ea typeface="Calibri"/>
              <a:cs typeface="Calibri"/>
              <a:sym typeface="Calibri"/>
            </a:endParaRPr>
          </a:p>
        </p:txBody>
      </p:sp>
      <p:sp>
        <p:nvSpPr>
          <p:cNvPr id="1746" name="Google Shape;1746;g34bf7dc1ca9_0_1320"/>
          <p:cNvSpPr txBox="1"/>
          <p:nvPr/>
        </p:nvSpPr>
        <p:spPr>
          <a:xfrm>
            <a:off x="292776" y="2973725"/>
            <a:ext cx="4695000" cy="1262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incorporating cultural elements into your brand?</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customer and investor feedback shape your storytelling strategy?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insights did you gain about audience engagement and cultural education?</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confident are you in using cultural capital as a brand strength?</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are your next steps to strengthen your cultural brand identity?</a:t>
            </a:r>
            <a:endParaRPr sz="1000">
              <a:solidFill>
                <a:srgbClr val="595959"/>
              </a:solidFill>
              <a:latin typeface="Calibri"/>
              <a:ea typeface="Calibri"/>
              <a:cs typeface="Calibri"/>
              <a:sym typeface="Calibri"/>
            </a:endParaRPr>
          </a:p>
        </p:txBody>
      </p:sp>
      <p:grpSp>
        <p:nvGrpSpPr>
          <p:cNvPr id="1747" name="Google Shape;1747;g34bf7dc1ca9_0_1320"/>
          <p:cNvGrpSpPr/>
          <p:nvPr/>
        </p:nvGrpSpPr>
        <p:grpSpPr>
          <a:xfrm>
            <a:off x="215187" y="6348341"/>
            <a:ext cx="2086252" cy="579345"/>
            <a:chOff x="5217280" y="8968725"/>
            <a:chExt cx="2214000" cy="614820"/>
          </a:xfrm>
        </p:grpSpPr>
        <p:sp>
          <p:nvSpPr>
            <p:cNvPr id="1748" name="Google Shape;1748;g34bf7dc1ca9_0_1320"/>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749" name="Google Shape;1749;g34bf7dc1ca9_0_1320"/>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750" name="Google Shape;1750;g34bf7dc1ca9_0_1320"/>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751" name="Google Shape;1751;g34bf7dc1ca9_0_1320"/>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752" name="Google Shape;1752;g34bf7dc1ca9_0_1320"/>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53" name="Google Shape;1753;g34bf7dc1ca9_0_1320"/>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754" name="Google Shape;1754;g34bf7dc1ca9_0_1320"/>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755" name="Google Shape;1755;g34bf7dc1ca9_0_1320"/>
          <p:cNvGrpSpPr/>
          <p:nvPr/>
        </p:nvGrpSpPr>
        <p:grpSpPr>
          <a:xfrm>
            <a:off x="4640548" y="3022007"/>
            <a:ext cx="361496" cy="361023"/>
            <a:chOff x="5737725" y="2862443"/>
            <a:chExt cx="1034323" cy="1032971"/>
          </a:xfrm>
        </p:grpSpPr>
        <p:sp>
          <p:nvSpPr>
            <p:cNvPr id="1756" name="Google Shape;1756;g34bf7dc1ca9_0_1320"/>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57" name="Google Shape;1757;g34bf7dc1ca9_0_1320"/>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58" name="Google Shape;1758;g34bf7dc1ca9_0_1320"/>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59" name="Google Shape;1759;g34bf7dc1ca9_0_1320"/>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60" name="Google Shape;1760;g34bf7dc1ca9_0_1320"/>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761" name="Google Shape;1761;g34bf7dc1ca9_0_1320"/>
          <p:cNvGrpSpPr/>
          <p:nvPr/>
        </p:nvGrpSpPr>
        <p:grpSpPr>
          <a:xfrm>
            <a:off x="4674858" y="310688"/>
            <a:ext cx="336405" cy="379614"/>
            <a:chOff x="4643578" y="432838"/>
            <a:chExt cx="1028134" cy="1160188"/>
          </a:xfrm>
        </p:grpSpPr>
        <p:sp>
          <p:nvSpPr>
            <p:cNvPr id="1762" name="Google Shape;1762;g34bf7dc1ca9_0_1320"/>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763" name="Google Shape;1763;g34bf7dc1ca9_0_1320"/>
            <p:cNvGrpSpPr/>
            <p:nvPr/>
          </p:nvGrpSpPr>
          <p:grpSpPr>
            <a:xfrm>
              <a:off x="4643578" y="432838"/>
              <a:ext cx="1028134" cy="1160188"/>
              <a:chOff x="4643578" y="432838"/>
              <a:chExt cx="1028134" cy="1160188"/>
            </a:xfrm>
          </p:grpSpPr>
          <p:sp>
            <p:nvSpPr>
              <p:cNvPr id="1764" name="Google Shape;1764;g34bf7dc1ca9_0_1320"/>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65" name="Google Shape;1765;g34bf7dc1ca9_0_1320"/>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766" name="Google Shape;1766;g34bf7dc1ca9_0_1320"/>
          <p:cNvGrpSpPr/>
          <p:nvPr/>
        </p:nvGrpSpPr>
        <p:grpSpPr>
          <a:xfrm>
            <a:off x="2185190" y="4830280"/>
            <a:ext cx="338043" cy="338840"/>
            <a:chOff x="5700273" y="5386353"/>
            <a:chExt cx="766016" cy="767823"/>
          </a:xfrm>
        </p:grpSpPr>
        <p:sp>
          <p:nvSpPr>
            <p:cNvPr id="1767" name="Google Shape;1767;g34bf7dc1ca9_0_1320"/>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8" name="Google Shape;1768;g34bf7dc1ca9_0_1320"/>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69" name="Google Shape;1769;g34bf7dc1ca9_0_1320"/>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0" name="Google Shape;1770;g34bf7dc1ca9_0_1320"/>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1" name="Google Shape;1771;g34bf7dc1ca9_0_1320"/>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2" name="Google Shape;1772;g34bf7dc1ca9_0_1320"/>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3" name="Google Shape;1773;g34bf7dc1ca9_0_1320"/>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4" name="Google Shape;1774;g34bf7dc1ca9_0_1320"/>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5" name="Google Shape;1775;g34bf7dc1ca9_0_1320"/>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6" name="Google Shape;1776;g34bf7dc1ca9_0_1320"/>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7" name="Google Shape;1777;g34bf7dc1ca9_0_1320"/>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8" name="Google Shape;1778;g34bf7dc1ca9_0_1320"/>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79" name="Google Shape;1779;g34bf7dc1ca9_0_1320"/>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80" name="Google Shape;1780;g34bf7dc1ca9_0_1320"/>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781" name="Google Shape;1781;g34bf7dc1ca9_0_1320"/>
          <p:cNvGrpSpPr/>
          <p:nvPr/>
        </p:nvGrpSpPr>
        <p:grpSpPr>
          <a:xfrm>
            <a:off x="4681257" y="4463928"/>
            <a:ext cx="361466" cy="360553"/>
            <a:chOff x="4422991" y="3660630"/>
            <a:chExt cx="1086135" cy="1083391"/>
          </a:xfrm>
        </p:grpSpPr>
        <p:sp>
          <p:nvSpPr>
            <p:cNvPr id="1782" name="Google Shape;1782;g34bf7dc1ca9_0_1320"/>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3" name="Google Shape;1783;g34bf7dc1ca9_0_1320"/>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4" name="Google Shape;1784;g34bf7dc1ca9_0_1320"/>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5" name="Google Shape;1785;g34bf7dc1ca9_0_1320"/>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6" name="Google Shape;1786;g34bf7dc1ca9_0_1320"/>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7" name="Google Shape;1787;g34bf7dc1ca9_0_1320"/>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8" name="Google Shape;1788;g34bf7dc1ca9_0_1320"/>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789" name="Google Shape;1789;g34bf7dc1ca9_0_1320"/>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790" name="Google Shape;1790;g34bf7dc1ca9_0_1320"/>
          <p:cNvGrpSpPr/>
          <p:nvPr/>
        </p:nvGrpSpPr>
        <p:grpSpPr>
          <a:xfrm>
            <a:off x="2175190" y="321815"/>
            <a:ext cx="354478" cy="354131"/>
            <a:chOff x="10376768" y="2334933"/>
            <a:chExt cx="920484" cy="919581"/>
          </a:xfrm>
        </p:grpSpPr>
        <p:sp>
          <p:nvSpPr>
            <p:cNvPr id="1791" name="Google Shape;1791;g34bf7dc1ca9_0_1320"/>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792" name="Google Shape;1792;g34bf7dc1ca9_0_1320"/>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793" name="Google Shape;1793;g34bf7dc1ca9_0_1320"/>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794" name="Google Shape;1794;g34bf7dc1ca9_0_1320"/>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795" name="Google Shape;1795;g34bf7dc1ca9_0_1320"/>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796" name="Google Shape;1796;g34bf7dc1ca9_0_1320"/>
          <p:cNvSpPr txBox="1"/>
          <p:nvPr/>
        </p:nvSpPr>
        <p:spPr>
          <a:xfrm>
            <a:off x="2774550" y="6248950"/>
            <a:ext cx="2391300" cy="25827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Turns your cultural background into a business strength.</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504</Words>
  <Application>Microsoft Office PowerPoint</Application>
  <PresentationFormat>Custom</PresentationFormat>
  <Paragraphs>73</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9</cp:revision>
  <dcterms:created xsi:type="dcterms:W3CDTF">2025-04-02T13:02:29Z</dcterms:created>
  <dcterms:modified xsi:type="dcterms:W3CDTF">2025-05-07T21:03:20Z</dcterms:modified>
</cp:coreProperties>
</file>