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70" r:id="rId2"/>
    <p:sldId id="271"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34bf7dc1ca9_0_4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9" name="Google Shape;789;g34bf7dc1ca9_0_46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1"/>
        <p:cNvGrpSpPr/>
        <p:nvPr/>
      </p:nvGrpSpPr>
      <p:grpSpPr>
        <a:xfrm>
          <a:off x="0" y="0"/>
          <a:ext cx="0" cy="0"/>
          <a:chOff x="0" y="0"/>
          <a:chExt cx="0" cy="0"/>
        </a:xfrm>
      </p:grpSpPr>
      <p:sp>
        <p:nvSpPr>
          <p:cNvPr id="822" name="Google Shape;822;g34bf7dc1ca9_0_3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3" name="Google Shape;823;g34bf7dc1ca9_0_39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cxnSp>
        <p:nvCxnSpPr>
          <p:cNvPr id="791" name="Google Shape;791;g34bf7dc1ca9_0_462"/>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792" name="Google Shape;792;g34bf7dc1ca9_0_462"/>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793" name="Google Shape;793;g34bf7dc1ca9_0_462"/>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794" name="Google Shape;794;g34bf7dc1ca9_0_462"/>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95" name="Google Shape;795;g34bf7dc1ca9_0_462"/>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Blueprint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796" name="Google Shape;796;g34bf7dc1ca9_0_462"/>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Network Builder</a:t>
            </a:r>
            <a:endParaRPr/>
          </a:p>
        </p:txBody>
      </p:sp>
      <p:cxnSp>
        <p:nvCxnSpPr>
          <p:cNvPr id="797" name="Google Shape;797;g34bf7dc1ca9_0_462"/>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798" name="Google Shape;798;g34bf7dc1ca9_0_462"/>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Professional Networking</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799" name="Google Shape;799;g34bf7dc1ca9_0_462"/>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800" name="Google Shape;800;g34bf7dc1ca9_0_462"/>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801" name="Google Shape;801;g34bf7dc1ca9_0_462"/>
          <p:cNvSpPr txBox="1"/>
          <p:nvPr/>
        </p:nvSpPr>
        <p:spPr>
          <a:xfrm>
            <a:off x="266748" y="2544499"/>
            <a:ext cx="24798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importance of networking for business growth.</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build and leverage industry-specific relationships.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strategies to engage with investors and key stakeholders.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attending networking and pitch events.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Create a sustainable networking plan for long-term success.</a:t>
            </a:r>
            <a:endParaRPr sz="1100">
              <a:solidFill>
                <a:srgbClr val="595959"/>
              </a:solidFill>
              <a:latin typeface="Calibri"/>
              <a:ea typeface="Calibri"/>
              <a:cs typeface="Calibri"/>
              <a:sym typeface="Calibri"/>
            </a:endParaRPr>
          </a:p>
        </p:txBody>
      </p:sp>
      <p:sp>
        <p:nvSpPr>
          <p:cNvPr id="802" name="Google Shape;802;g34bf7dc1ca9_0_462"/>
          <p:cNvSpPr txBox="1"/>
          <p:nvPr/>
        </p:nvSpPr>
        <p:spPr>
          <a:xfrm>
            <a:off x="2888255" y="2544499"/>
            <a:ext cx="22311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LinkedIn profile optimization guide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List of relevant LinkedIn groups and local networking events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Social media engagement strategy template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Networking tracker for tracking connections and introductions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Email templates for warm introductions</a:t>
            </a:r>
            <a:endParaRPr sz="1100">
              <a:solidFill>
                <a:srgbClr val="595959"/>
              </a:solidFill>
              <a:latin typeface="Calibri"/>
              <a:ea typeface="Calibri"/>
              <a:cs typeface="Calibri"/>
              <a:sym typeface="Calibri"/>
            </a:endParaRPr>
          </a:p>
        </p:txBody>
      </p:sp>
      <p:cxnSp>
        <p:nvCxnSpPr>
          <p:cNvPr id="803" name="Google Shape;803;g34bf7dc1ca9_0_462"/>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804" name="Google Shape;804;g34bf7dc1ca9_0_462"/>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05" name="Google Shape;805;g34bf7dc1ca9_0_462"/>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06" name="Google Shape;806;g34bf7dc1ca9_0_462"/>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07" name="Google Shape;807;g34bf7dc1ca9_0_462"/>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808" name="Google Shape;808;g34bf7dc1ca9_0_462"/>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809" name="Google Shape;809;g34bf7dc1ca9_0_462"/>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10" name="Google Shape;810;g34bf7dc1ca9_0_462"/>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a:t>
            </a:r>
            <a:endParaRPr sz="1000">
              <a:solidFill>
                <a:schemeClr val="lt1"/>
              </a:solidFill>
              <a:latin typeface="Calibri"/>
              <a:ea typeface="Calibri"/>
              <a:cs typeface="Calibri"/>
              <a:sym typeface="Calibri"/>
            </a:endParaRPr>
          </a:p>
        </p:txBody>
      </p:sp>
      <p:sp>
        <p:nvSpPr>
          <p:cNvPr id="811" name="Google Shape;811;g34bf7dc1ca9_0_462"/>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812" name="Google Shape;812;g34bf7dc1ca9_0_462"/>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813" name="Google Shape;813;g34bf7dc1ca9_0_462"/>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814" name="Google Shape;814;g34bf7dc1ca9_0_462"/>
          <p:cNvSpPr txBox="1"/>
          <p:nvPr/>
        </p:nvSpPr>
        <p:spPr>
          <a:xfrm>
            <a:off x="248308" y="5029849"/>
            <a:ext cx="4878300" cy="1569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learn strategic networking techniques for underrepresented founders. The session covers the importance of networking, identifying LinkedIn groups, local meetups, and investor connections. Participants will join industry groups, attend events, engage with investors online, and build warm introductions. The session ends with peer discussions on strategies and follow-up best practices.</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815" name="Google Shape;815;g34bf7dc1ca9_0_462"/>
          <p:cNvGrpSpPr/>
          <p:nvPr/>
        </p:nvGrpSpPr>
        <p:grpSpPr>
          <a:xfrm>
            <a:off x="4677868" y="5021368"/>
            <a:ext cx="341622" cy="341617"/>
            <a:chOff x="3797784" y="3095426"/>
            <a:chExt cx="1030844" cy="1030831"/>
          </a:xfrm>
        </p:grpSpPr>
        <p:sp>
          <p:nvSpPr>
            <p:cNvPr id="816" name="Google Shape;816;g34bf7dc1ca9_0_462"/>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17" name="Google Shape;817;g34bf7dc1ca9_0_462"/>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18" name="Google Shape;818;g34bf7dc1ca9_0_462"/>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19" name="Google Shape;819;g34bf7dc1ca9_0_462"/>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20" name="Google Shape;820;g34bf7dc1ca9_0_462"/>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cxnSp>
        <p:nvCxnSpPr>
          <p:cNvPr id="825" name="Google Shape;825;g34bf7dc1ca9_0_396"/>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826" name="Google Shape;826;g34bf7dc1ca9_0_396"/>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827" name="Google Shape;827;g34bf7dc1ca9_0_396"/>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828" name="Google Shape;828;g34bf7dc1ca9_0_396"/>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29" name="Google Shape;829;g34bf7dc1ca9_0_396"/>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30" name="Google Shape;830;g34bf7dc1ca9_0_396"/>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831" name="Google Shape;831;g34bf7dc1ca9_0_396"/>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832" name="Google Shape;832;g34bf7dc1ca9_0_396"/>
          <p:cNvSpPr txBox="1"/>
          <p:nvPr/>
        </p:nvSpPr>
        <p:spPr>
          <a:xfrm>
            <a:off x="264575" y="4386875"/>
            <a:ext cx="2223600" cy="197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a:t>
            </a:r>
            <a:r>
              <a:rPr lang="en-IE" b="1">
                <a:solidFill>
                  <a:srgbClr val="EE4338"/>
                </a:solidFill>
                <a:latin typeface="Calibri"/>
                <a:ea typeface="Calibri"/>
                <a:cs typeface="Calibri"/>
                <a:sym typeface="Calibri"/>
              </a:rPr>
              <a:t>Network Builder Blueprint</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"Never Eat Alone" by Keith Ferrazzi</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"How to Win Friends and Influence People" by Dale Carnegie</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Startup Community Way" by Brad Feld</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Resources from industry networking organizations and accelerators</a:t>
            </a:r>
            <a:endParaRPr sz="1000">
              <a:solidFill>
                <a:srgbClr val="595959"/>
              </a:solidFill>
              <a:latin typeface="Calibri"/>
              <a:ea typeface="Calibri"/>
              <a:cs typeface="Calibri"/>
              <a:sym typeface="Calibri"/>
            </a:endParaRPr>
          </a:p>
        </p:txBody>
      </p:sp>
      <p:sp>
        <p:nvSpPr>
          <p:cNvPr id="833" name="Google Shape;833;g34bf7dc1ca9_0_396"/>
          <p:cNvSpPr txBox="1"/>
          <p:nvPr/>
        </p:nvSpPr>
        <p:spPr>
          <a:xfrm>
            <a:off x="2715475" y="4404825"/>
            <a:ext cx="25542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Join three industry-specific LinkedIn groups or local meetups.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Attend at least one pitch or networking event each month.</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Follow and engage with five investors on social media.</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Build a warm introduction pipeline with mutual connections.</a:t>
            </a:r>
            <a:endParaRPr sz="1000">
              <a:solidFill>
                <a:srgbClr val="595959"/>
              </a:solidFill>
              <a:latin typeface="Calibri"/>
              <a:ea typeface="Calibri"/>
              <a:cs typeface="Calibri"/>
              <a:sym typeface="Calibri"/>
            </a:endParaRPr>
          </a:p>
        </p:txBody>
      </p:sp>
      <p:cxnSp>
        <p:nvCxnSpPr>
          <p:cNvPr id="834" name="Google Shape;834;g34bf7dc1ca9_0_396"/>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835" name="Google Shape;835;g34bf7dc1ca9_0_396"/>
          <p:cNvSpPr txBox="1"/>
          <p:nvPr/>
        </p:nvSpPr>
        <p:spPr>
          <a:xfrm>
            <a:off x="292767" y="290360"/>
            <a:ext cx="2115300" cy="2031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Introduce networking best practices for founders.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selection of relevant LinkedIn groups and events.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authentic engagement strategies.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Teach techniques for meaningful investor connections.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networking and follow-up strategies.</a:t>
            </a:r>
            <a:endParaRPr sz="1000">
              <a:solidFill>
                <a:srgbClr val="595959"/>
              </a:solidFill>
              <a:latin typeface="Calibri"/>
              <a:ea typeface="Calibri"/>
              <a:cs typeface="Calibri"/>
              <a:sym typeface="Calibri"/>
            </a:endParaRPr>
          </a:p>
        </p:txBody>
      </p:sp>
      <p:sp>
        <p:nvSpPr>
          <p:cNvPr id="836" name="Google Shape;836;g34bf7dc1ca9_0_396"/>
          <p:cNvSpPr txBox="1"/>
          <p:nvPr/>
        </p:nvSpPr>
        <p:spPr>
          <a:xfrm>
            <a:off x="2715525" y="290350"/>
            <a:ext cx="23193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Join three industry-specific LinkedIn groups or meetups.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Attend one pitch or networking event monthly.</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Follow and engage with five investors on social media.</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Build a warm introduction pipeline.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Document key takeaways and connections.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experiences and lessons with peers.</a:t>
            </a:r>
            <a:endParaRPr sz="1000">
              <a:solidFill>
                <a:srgbClr val="595959"/>
              </a:solidFill>
              <a:latin typeface="Calibri"/>
              <a:ea typeface="Calibri"/>
              <a:cs typeface="Calibri"/>
              <a:sym typeface="Calibri"/>
            </a:endParaRPr>
          </a:p>
        </p:txBody>
      </p:sp>
      <p:sp>
        <p:nvSpPr>
          <p:cNvPr id="837" name="Google Shape;837;g34bf7dc1ca9_0_396"/>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expanding your network?</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networking events impact your business visibility?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strategies worked best for engaging with investors?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are you in maintaining long-term relationships?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to strengthen your network?</a:t>
            </a:r>
            <a:endParaRPr sz="1000">
              <a:solidFill>
                <a:srgbClr val="595959"/>
              </a:solidFill>
              <a:latin typeface="Calibri"/>
              <a:ea typeface="Calibri"/>
              <a:cs typeface="Calibri"/>
              <a:sym typeface="Calibri"/>
            </a:endParaRPr>
          </a:p>
        </p:txBody>
      </p:sp>
      <p:grpSp>
        <p:nvGrpSpPr>
          <p:cNvPr id="838" name="Google Shape;838;g34bf7dc1ca9_0_396"/>
          <p:cNvGrpSpPr/>
          <p:nvPr/>
        </p:nvGrpSpPr>
        <p:grpSpPr>
          <a:xfrm>
            <a:off x="215187" y="6348341"/>
            <a:ext cx="2086252" cy="579345"/>
            <a:chOff x="5217280" y="8968725"/>
            <a:chExt cx="2214000" cy="614820"/>
          </a:xfrm>
        </p:grpSpPr>
        <p:sp>
          <p:nvSpPr>
            <p:cNvPr id="839" name="Google Shape;839;g34bf7dc1ca9_0_396"/>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840" name="Google Shape;840;g34bf7dc1ca9_0_396"/>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841" name="Google Shape;841;g34bf7dc1ca9_0_396"/>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842" name="Google Shape;842;g34bf7dc1ca9_0_396"/>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843" name="Google Shape;843;g34bf7dc1ca9_0_396"/>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44" name="Google Shape;844;g34bf7dc1ca9_0_396"/>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845" name="Google Shape;845;g34bf7dc1ca9_0_396"/>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846" name="Google Shape;846;g34bf7dc1ca9_0_396"/>
          <p:cNvGrpSpPr/>
          <p:nvPr/>
        </p:nvGrpSpPr>
        <p:grpSpPr>
          <a:xfrm>
            <a:off x="4640548" y="3022007"/>
            <a:ext cx="361496" cy="361023"/>
            <a:chOff x="5737725" y="2862443"/>
            <a:chExt cx="1034323" cy="1032971"/>
          </a:xfrm>
        </p:grpSpPr>
        <p:sp>
          <p:nvSpPr>
            <p:cNvPr id="847" name="Google Shape;847;g34bf7dc1ca9_0_396"/>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48" name="Google Shape;848;g34bf7dc1ca9_0_396"/>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49" name="Google Shape;849;g34bf7dc1ca9_0_396"/>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0" name="Google Shape;850;g34bf7dc1ca9_0_396"/>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1" name="Google Shape;851;g34bf7dc1ca9_0_396"/>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852" name="Google Shape;852;g34bf7dc1ca9_0_396"/>
          <p:cNvGrpSpPr/>
          <p:nvPr/>
        </p:nvGrpSpPr>
        <p:grpSpPr>
          <a:xfrm>
            <a:off x="4674858" y="310688"/>
            <a:ext cx="336405" cy="379614"/>
            <a:chOff x="4643578" y="432838"/>
            <a:chExt cx="1028134" cy="1160188"/>
          </a:xfrm>
        </p:grpSpPr>
        <p:sp>
          <p:nvSpPr>
            <p:cNvPr id="853" name="Google Shape;853;g34bf7dc1ca9_0_396"/>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854" name="Google Shape;854;g34bf7dc1ca9_0_396"/>
            <p:cNvGrpSpPr/>
            <p:nvPr/>
          </p:nvGrpSpPr>
          <p:grpSpPr>
            <a:xfrm>
              <a:off x="4643578" y="432838"/>
              <a:ext cx="1028134" cy="1160188"/>
              <a:chOff x="4643578" y="432838"/>
              <a:chExt cx="1028134" cy="1160188"/>
            </a:xfrm>
          </p:grpSpPr>
          <p:sp>
            <p:nvSpPr>
              <p:cNvPr id="855" name="Google Shape;855;g34bf7dc1ca9_0_396"/>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6" name="Google Shape;856;g34bf7dc1ca9_0_396"/>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857" name="Google Shape;857;g34bf7dc1ca9_0_396"/>
          <p:cNvGrpSpPr/>
          <p:nvPr/>
        </p:nvGrpSpPr>
        <p:grpSpPr>
          <a:xfrm>
            <a:off x="2185190" y="4830280"/>
            <a:ext cx="338043" cy="338840"/>
            <a:chOff x="5700273" y="5386353"/>
            <a:chExt cx="766016" cy="767823"/>
          </a:xfrm>
        </p:grpSpPr>
        <p:sp>
          <p:nvSpPr>
            <p:cNvPr id="858" name="Google Shape;858;g34bf7dc1ca9_0_396"/>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59" name="Google Shape;859;g34bf7dc1ca9_0_396"/>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0" name="Google Shape;860;g34bf7dc1ca9_0_396"/>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1" name="Google Shape;861;g34bf7dc1ca9_0_396"/>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2" name="Google Shape;862;g34bf7dc1ca9_0_396"/>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3" name="Google Shape;863;g34bf7dc1ca9_0_396"/>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4" name="Google Shape;864;g34bf7dc1ca9_0_396"/>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5" name="Google Shape;865;g34bf7dc1ca9_0_396"/>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6" name="Google Shape;866;g34bf7dc1ca9_0_396"/>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7" name="Google Shape;867;g34bf7dc1ca9_0_396"/>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8" name="Google Shape;868;g34bf7dc1ca9_0_396"/>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9" name="Google Shape;869;g34bf7dc1ca9_0_396"/>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70" name="Google Shape;870;g34bf7dc1ca9_0_396"/>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71" name="Google Shape;871;g34bf7dc1ca9_0_396"/>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872" name="Google Shape;872;g34bf7dc1ca9_0_396"/>
          <p:cNvGrpSpPr/>
          <p:nvPr/>
        </p:nvGrpSpPr>
        <p:grpSpPr>
          <a:xfrm>
            <a:off x="4681257" y="4463928"/>
            <a:ext cx="361466" cy="360553"/>
            <a:chOff x="4422991" y="3660630"/>
            <a:chExt cx="1086135" cy="1083391"/>
          </a:xfrm>
        </p:grpSpPr>
        <p:sp>
          <p:nvSpPr>
            <p:cNvPr id="873" name="Google Shape;873;g34bf7dc1ca9_0_396"/>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74" name="Google Shape;874;g34bf7dc1ca9_0_396"/>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75" name="Google Shape;875;g34bf7dc1ca9_0_396"/>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76" name="Google Shape;876;g34bf7dc1ca9_0_396"/>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77" name="Google Shape;877;g34bf7dc1ca9_0_396"/>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78" name="Google Shape;878;g34bf7dc1ca9_0_396"/>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79" name="Google Shape;879;g34bf7dc1ca9_0_396"/>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80" name="Google Shape;880;g34bf7dc1ca9_0_396"/>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881" name="Google Shape;881;g34bf7dc1ca9_0_396"/>
          <p:cNvGrpSpPr/>
          <p:nvPr/>
        </p:nvGrpSpPr>
        <p:grpSpPr>
          <a:xfrm>
            <a:off x="2175190" y="321815"/>
            <a:ext cx="354478" cy="354131"/>
            <a:chOff x="10376768" y="2334933"/>
            <a:chExt cx="920484" cy="919581"/>
          </a:xfrm>
        </p:grpSpPr>
        <p:sp>
          <p:nvSpPr>
            <p:cNvPr id="882" name="Google Shape;882;g34bf7dc1ca9_0_396"/>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83" name="Google Shape;883;g34bf7dc1ca9_0_396"/>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884" name="Google Shape;884;g34bf7dc1ca9_0_396"/>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885" name="Google Shape;885;g34bf7dc1ca9_0_396"/>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886" name="Google Shape;886;g34bf7dc1ca9_0_396"/>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87" name="Google Shape;887;g34bf7dc1ca9_0_396"/>
          <p:cNvSpPr txBox="1"/>
          <p:nvPr/>
        </p:nvSpPr>
        <p:spPr>
          <a:xfrm>
            <a:off x="2774550" y="6248950"/>
            <a:ext cx="2391300" cy="24720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Helps expand your professional network.</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479</Words>
  <Application>Microsoft Office PowerPoint</Application>
  <PresentationFormat>Custom</PresentationFormat>
  <Paragraphs>75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2</cp:revision>
  <dcterms:created xsi:type="dcterms:W3CDTF">2025-04-02T13:02:29Z</dcterms:created>
  <dcterms:modified xsi:type="dcterms:W3CDTF">2025-05-07T15:22:00Z</dcterms:modified>
</cp:coreProperties>
</file>