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60" r:id="rId2"/>
    <p:sldId id="261"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34bbc345ba0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4" name="Google Shape;284;g34bbc345ba0_0_10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34bbc345ba0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8" name="Google Shape;318;g34bbc345ba0_0_14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3338935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cxnSp>
        <p:nvCxnSpPr>
          <p:cNvPr id="286" name="Google Shape;286;g34bbc345ba0_0_108"/>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287" name="Google Shape;287;g34bbc345ba0_0_108"/>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88" name="Google Shape;288;g34bbc345ba0_0_108"/>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289" name="Google Shape;289;g34bbc345ba0_0_108"/>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 name="Google Shape;290;g34bbc345ba0_0_108"/>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Checklist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291" name="Google Shape;291;g34bbc345ba0_0_108"/>
          <p:cNvSpPr txBox="1"/>
          <p:nvPr/>
        </p:nvSpPr>
        <p:spPr>
          <a:xfrm>
            <a:off x="220334" y="329049"/>
            <a:ext cx="23892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Market Validation</a:t>
            </a:r>
            <a:endParaRPr/>
          </a:p>
        </p:txBody>
      </p:sp>
      <p:cxnSp>
        <p:nvCxnSpPr>
          <p:cNvPr id="292" name="Google Shape;292;g34bbc345ba0_0_108"/>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293" name="Google Shape;293;g34bbc345ba0_0_108"/>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Business </a:t>
            </a:r>
            <a:r>
              <a:rPr lang="en-IE" sz="1200">
                <a:solidFill>
                  <a:srgbClr val="595959"/>
                </a:solidFill>
                <a:latin typeface="Calibri"/>
                <a:ea typeface="Calibri"/>
                <a:cs typeface="Calibri"/>
                <a:sym typeface="Calibri"/>
              </a:rPr>
              <a:t>Validation</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2-3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294" name="Google Shape;294;g34bbc345ba0_0_108"/>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295" name="Google Shape;295;g34bbc345ba0_0_108"/>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296" name="Google Shape;296;g34bbc345ba0_0_108"/>
          <p:cNvSpPr txBox="1"/>
          <p:nvPr/>
        </p:nvSpPr>
        <p:spPr>
          <a:xfrm>
            <a:off x="266748" y="2544499"/>
            <a:ext cx="2479800" cy="235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Understand the value of market validation, especially for underrepresented founders.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to test ideas with diverse users.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Gather and analyze feedback with cultural sensitivity.</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Build confidence in iterating based on real insights.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Create a structured market validation report.</a:t>
            </a:r>
            <a:endParaRPr sz="1100">
              <a:solidFill>
                <a:srgbClr val="595959"/>
              </a:solidFill>
              <a:latin typeface="Calibri"/>
              <a:ea typeface="Calibri"/>
              <a:cs typeface="Calibri"/>
              <a:sym typeface="Calibri"/>
            </a:endParaRPr>
          </a:p>
        </p:txBody>
      </p:sp>
      <p:sp>
        <p:nvSpPr>
          <p:cNvPr id="297" name="Google Shape;297;g34bbc345ba0_0_108"/>
          <p:cNvSpPr txBox="1"/>
          <p:nvPr/>
        </p:nvSpPr>
        <p:spPr>
          <a:xfrm>
            <a:off x="2888255" y="2544499"/>
            <a:ext cx="2231100" cy="235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Interview question templates designed for diverse customer bases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Digital survey tools (Google Forms, Typeform, etc.)</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Prototype or MVP of the product (if available)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Report template for documenting findings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Notebooks for feedback collection</a:t>
            </a:r>
            <a:endParaRPr sz="1100">
              <a:solidFill>
                <a:srgbClr val="595959"/>
              </a:solidFill>
              <a:latin typeface="Calibri"/>
              <a:ea typeface="Calibri"/>
              <a:cs typeface="Calibri"/>
              <a:sym typeface="Calibri"/>
            </a:endParaRPr>
          </a:p>
        </p:txBody>
      </p:sp>
      <p:cxnSp>
        <p:nvCxnSpPr>
          <p:cNvPr id="298" name="Google Shape;298;g34bbc345ba0_0_108"/>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299" name="Google Shape;299;g34bbc345ba0_0_108"/>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 name="Google Shape;300;g34bbc345ba0_0_108"/>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 name="Google Shape;301;g34bbc345ba0_0_108"/>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 name="Google Shape;302;g34bbc345ba0_0_108"/>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303" name="Google Shape;303;g34bbc345ba0_0_108"/>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304" name="Google Shape;304;g34bbc345ba0_0_108"/>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 name="Google Shape;305;g34bbc345ba0_0_108"/>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Product managers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Business students </a:t>
            </a:r>
            <a:endParaRPr sz="1000">
              <a:solidFill>
                <a:schemeClr val="lt1"/>
              </a:solidFill>
              <a:latin typeface="Calibri"/>
              <a:ea typeface="Calibri"/>
              <a:cs typeface="Calibri"/>
              <a:sym typeface="Calibri"/>
            </a:endParaRPr>
          </a:p>
        </p:txBody>
      </p:sp>
      <p:sp>
        <p:nvSpPr>
          <p:cNvPr id="306" name="Google Shape;306;g34bbc345ba0_0_108"/>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307" name="Google Shape;307;g34bbc345ba0_0_108"/>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308" name="Google Shape;308;g34bbc345ba0_0_108"/>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309" name="Google Shape;309;g34bbc345ba0_0_108"/>
          <p:cNvSpPr txBox="1"/>
          <p:nvPr/>
        </p:nvSpPr>
        <p:spPr>
          <a:xfrm>
            <a:off x="248308" y="5029849"/>
            <a:ext cx="4878300" cy="1616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validate their business idea through real-world data collection from diverse customer segments. The workshop covers market validation’s importance, especially for underrepresented founders, and guides participants in designing a strategy, including culturally aware interviews, product testing, and feedback analysis. Insights are compiled into a report and used to refine business models.</a:t>
            </a:r>
            <a:endParaRPr sz="950">
              <a:solidFill>
                <a:srgbClr val="595959"/>
              </a:solidFill>
              <a:latin typeface="Calibri"/>
              <a:ea typeface="Calibri"/>
              <a:cs typeface="Calibri"/>
              <a:sym typeface="Calibri"/>
            </a:endParaRPr>
          </a:p>
          <a:p>
            <a:pPr marL="0" marR="0" lvl="0" indent="0"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grpSp>
        <p:nvGrpSpPr>
          <p:cNvPr id="310" name="Google Shape;310;g34bbc345ba0_0_108"/>
          <p:cNvGrpSpPr/>
          <p:nvPr/>
        </p:nvGrpSpPr>
        <p:grpSpPr>
          <a:xfrm>
            <a:off x="4677868" y="5021368"/>
            <a:ext cx="341622" cy="341617"/>
            <a:chOff x="3797784" y="3095426"/>
            <a:chExt cx="1030844" cy="1030831"/>
          </a:xfrm>
        </p:grpSpPr>
        <p:sp>
          <p:nvSpPr>
            <p:cNvPr id="311" name="Google Shape;311;g34bbc345ba0_0_108"/>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12" name="Google Shape;312;g34bbc345ba0_0_108"/>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13" name="Google Shape;313;g34bbc345ba0_0_108"/>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14" name="Google Shape;314;g34bbc345ba0_0_108"/>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15" name="Google Shape;315;g34bbc345ba0_0_108"/>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cxnSp>
        <p:nvCxnSpPr>
          <p:cNvPr id="320" name="Google Shape;320;g34bbc345ba0_0_141"/>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321" name="Google Shape;321;g34bbc345ba0_0_141"/>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322" name="Google Shape;322;g34bbc345ba0_0_141"/>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323" name="Google Shape;323;g34bbc345ba0_0_141"/>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4" name="Google Shape;324;g34bbc345ba0_0_141"/>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5" name="Google Shape;325;g34bbc345ba0_0_141"/>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326" name="Google Shape;326;g34bbc345ba0_0_141"/>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327" name="Google Shape;327;g34bbc345ba0_0_141"/>
          <p:cNvSpPr txBox="1"/>
          <p:nvPr/>
        </p:nvSpPr>
        <p:spPr>
          <a:xfrm>
            <a:off x="299550" y="4404350"/>
            <a:ext cx="2223600" cy="2124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 </a:t>
            </a:r>
            <a:r>
              <a:rPr lang="en-IE" b="1">
                <a:solidFill>
                  <a:srgbClr val="EE4338"/>
                </a:solidFill>
                <a:latin typeface="Calibri"/>
                <a:ea typeface="Calibri"/>
                <a:cs typeface="Calibri"/>
                <a:sym typeface="Calibri"/>
              </a:rPr>
              <a:t>Market Validation Checklist</a:t>
            </a:r>
            <a:endParaRPr/>
          </a:p>
          <a:p>
            <a:pPr marL="0" marR="0" lvl="0" indent="0" algn="l" rtl="0">
              <a:lnSpc>
                <a:spcPct val="100000"/>
              </a:lnSpc>
              <a:spcBef>
                <a:spcPts val="0"/>
              </a:spcBef>
              <a:spcAft>
                <a:spcPts val="0"/>
              </a:spcAft>
              <a:buNone/>
            </a:pP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Lean Startup" by Eric Ries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"Talking to Humans" by Giff Constable</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"Testing Business Ideas" by David J. Bland &amp; Alexander Osterwalder</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"Inclusive Design Patterns" by Heydon Pickering</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595959"/>
              </a:buClr>
              <a:buSzPts val="1000"/>
              <a:buFont typeface="Calibri"/>
              <a:buChar char="•"/>
            </a:pPr>
            <a:endParaRPr sz="1000">
              <a:solidFill>
                <a:srgbClr val="595959"/>
              </a:solidFill>
              <a:latin typeface="Calibri"/>
              <a:ea typeface="Calibri"/>
              <a:cs typeface="Calibri"/>
              <a:sym typeface="Calibri"/>
            </a:endParaRPr>
          </a:p>
        </p:txBody>
      </p:sp>
      <p:sp>
        <p:nvSpPr>
          <p:cNvPr id="328" name="Google Shape;328;g34bbc345ba0_0_141"/>
          <p:cNvSpPr txBox="1"/>
          <p:nvPr/>
        </p:nvSpPr>
        <p:spPr>
          <a:xfrm>
            <a:off x="2715475" y="4404825"/>
            <a:ext cx="2554200" cy="1877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Conduct 10 interviews with potential customers, ensuring representation from diverse backgrounds.</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Test your product with at least five users, evaluating inclusivity and accessibility.</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Document testimonials or feedback.</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Create a simple report showing results, iterations, and potential barriers for underrepresented founders.</a:t>
            </a:r>
            <a:endParaRPr sz="1300">
              <a:solidFill>
                <a:srgbClr val="595959"/>
              </a:solidFill>
              <a:latin typeface="Calibri"/>
              <a:ea typeface="Calibri"/>
              <a:cs typeface="Calibri"/>
              <a:sym typeface="Calibri"/>
            </a:endParaRPr>
          </a:p>
        </p:txBody>
      </p:sp>
      <p:cxnSp>
        <p:nvCxnSpPr>
          <p:cNvPr id="329" name="Google Shape;329;g34bbc345ba0_0_141"/>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330" name="Google Shape;330;g34bbc345ba0_0_141"/>
          <p:cNvSpPr txBox="1"/>
          <p:nvPr/>
        </p:nvSpPr>
        <p:spPr>
          <a:xfrm>
            <a:off x="292767" y="290360"/>
            <a:ext cx="21153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Introduce market validation with examples from underrepresented founders.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on framing culturally inclusive interview questions.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Stress unbiased, equitable feedback collection.</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iteration based on diverse insights.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structured templates for consistent documentation.</a:t>
            </a:r>
            <a:endParaRPr sz="1000">
              <a:solidFill>
                <a:srgbClr val="595959"/>
              </a:solidFill>
              <a:latin typeface="Calibri"/>
              <a:ea typeface="Calibri"/>
              <a:cs typeface="Calibri"/>
              <a:sym typeface="Calibri"/>
            </a:endParaRPr>
          </a:p>
        </p:txBody>
      </p:sp>
      <p:sp>
        <p:nvSpPr>
          <p:cNvPr id="331" name="Google Shape;331;g34bbc345ba0_0_141"/>
          <p:cNvSpPr txBox="1"/>
          <p:nvPr/>
        </p:nvSpPr>
        <p:spPr>
          <a:xfrm>
            <a:off x="2715525" y="290350"/>
            <a:ext cx="2319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Conduct 10+ interviews with diverse customers.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Test your product with 5+ users, ensuring inclusivity.</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Document feedback with cultural insights.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Summarize findings, challenges, and iterations in a report.</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Identify key insights to refine your business idea.</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Present your market validation report to facilitators and peers.</a:t>
            </a:r>
            <a:endParaRPr sz="1000">
              <a:solidFill>
                <a:srgbClr val="595959"/>
              </a:solidFill>
              <a:latin typeface="Calibri"/>
              <a:ea typeface="Calibri"/>
              <a:cs typeface="Calibri"/>
              <a:sym typeface="Calibri"/>
            </a:endParaRPr>
          </a:p>
        </p:txBody>
      </p:sp>
      <p:sp>
        <p:nvSpPr>
          <p:cNvPr id="332" name="Google Shape;332;g34bbc345ba0_0_141"/>
          <p:cNvSpPr txBox="1"/>
          <p:nvPr/>
        </p:nvSpPr>
        <p:spPr>
          <a:xfrm>
            <a:off x="292767" y="2973735"/>
            <a:ext cx="4323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key insights did customer interviews reveal?</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user testing shape your product, especially for inclusivity?</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unexpected feedback did you receive, and how did you handle it?</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are you in moving forward after validation?</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based on your validation report?</a:t>
            </a:r>
            <a:endParaRPr sz="1000">
              <a:solidFill>
                <a:srgbClr val="595959"/>
              </a:solidFill>
              <a:latin typeface="Calibri"/>
              <a:ea typeface="Calibri"/>
              <a:cs typeface="Calibri"/>
              <a:sym typeface="Calibri"/>
            </a:endParaRPr>
          </a:p>
        </p:txBody>
      </p:sp>
      <p:grpSp>
        <p:nvGrpSpPr>
          <p:cNvPr id="333" name="Google Shape;333;g34bbc345ba0_0_141"/>
          <p:cNvGrpSpPr/>
          <p:nvPr/>
        </p:nvGrpSpPr>
        <p:grpSpPr>
          <a:xfrm>
            <a:off x="215187" y="6348341"/>
            <a:ext cx="2086252" cy="579345"/>
            <a:chOff x="5217280" y="8968725"/>
            <a:chExt cx="2214000" cy="614820"/>
          </a:xfrm>
        </p:grpSpPr>
        <p:sp>
          <p:nvSpPr>
            <p:cNvPr id="334" name="Google Shape;334;g34bbc345ba0_0_141"/>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335" name="Google Shape;335;g34bbc345ba0_0_141"/>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336" name="Google Shape;336;g34bbc345ba0_0_141"/>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337" name="Google Shape;337;g34bbc345ba0_0_141"/>
          <p:cNvCxnSpPr/>
          <p:nvPr/>
        </p:nvCxnSpPr>
        <p:spPr>
          <a:xfrm rot="10800000">
            <a:off x="119789" y="4387110"/>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338" name="Google Shape;338;g34bbc345ba0_0_141"/>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39" name="Google Shape;339;g34bbc345ba0_0_141"/>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340" name="Google Shape;340;g34bbc345ba0_0_141"/>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341" name="Google Shape;341;g34bbc345ba0_0_141"/>
          <p:cNvGrpSpPr/>
          <p:nvPr/>
        </p:nvGrpSpPr>
        <p:grpSpPr>
          <a:xfrm>
            <a:off x="4640548" y="3022007"/>
            <a:ext cx="361496" cy="361023"/>
            <a:chOff x="5737725" y="2862443"/>
            <a:chExt cx="1034323" cy="1032971"/>
          </a:xfrm>
        </p:grpSpPr>
        <p:sp>
          <p:nvSpPr>
            <p:cNvPr id="342" name="Google Shape;342;g34bbc345ba0_0_141"/>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43" name="Google Shape;343;g34bbc345ba0_0_141"/>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44" name="Google Shape;344;g34bbc345ba0_0_141"/>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45" name="Google Shape;345;g34bbc345ba0_0_141"/>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46" name="Google Shape;346;g34bbc345ba0_0_141"/>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347" name="Google Shape;347;g34bbc345ba0_0_141"/>
          <p:cNvGrpSpPr/>
          <p:nvPr/>
        </p:nvGrpSpPr>
        <p:grpSpPr>
          <a:xfrm>
            <a:off x="4674858" y="310688"/>
            <a:ext cx="336405" cy="379614"/>
            <a:chOff x="4643578" y="432838"/>
            <a:chExt cx="1028134" cy="1160188"/>
          </a:xfrm>
        </p:grpSpPr>
        <p:sp>
          <p:nvSpPr>
            <p:cNvPr id="348" name="Google Shape;348;g34bbc345ba0_0_141"/>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349" name="Google Shape;349;g34bbc345ba0_0_141"/>
            <p:cNvGrpSpPr/>
            <p:nvPr/>
          </p:nvGrpSpPr>
          <p:grpSpPr>
            <a:xfrm>
              <a:off x="4643578" y="432838"/>
              <a:ext cx="1028134" cy="1160188"/>
              <a:chOff x="4643578" y="432838"/>
              <a:chExt cx="1028134" cy="1160188"/>
            </a:xfrm>
          </p:grpSpPr>
          <p:sp>
            <p:nvSpPr>
              <p:cNvPr id="350" name="Google Shape;350;g34bbc345ba0_0_141"/>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51" name="Google Shape;351;g34bbc345ba0_0_141"/>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352" name="Google Shape;352;g34bbc345ba0_0_141"/>
          <p:cNvGrpSpPr/>
          <p:nvPr/>
        </p:nvGrpSpPr>
        <p:grpSpPr>
          <a:xfrm>
            <a:off x="2185190" y="4830280"/>
            <a:ext cx="338043" cy="338840"/>
            <a:chOff x="5700273" y="5386353"/>
            <a:chExt cx="766016" cy="767823"/>
          </a:xfrm>
        </p:grpSpPr>
        <p:sp>
          <p:nvSpPr>
            <p:cNvPr id="353" name="Google Shape;353;g34bbc345ba0_0_141"/>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4" name="Google Shape;354;g34bbc345ba0_0_141"/>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5" name="Google Shape;355;g34bbc345ba0_0_141"/>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6" name="Google Shape;356;g34bbc345ba0_0_141"/>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7" name="Google Shape;357;g34bbc345ba0_0_141"/>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8" name="Google Shape;358;g34bbc345ba0_0_141"/>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9" name="Google Shape;359;g34bbc345ba0_0_141"/>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0" name="Google Shape;360;g34bbc345ba0_0_141"/>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1" name="Google Shape;361;g34bbc345ba0_0_141"/>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2" name="Google Shape;362;g34bbc345ba0_0_141"/>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3" name="Google Shape;363;g34bbc345ba0_0_141"/>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4" name="Google Shape;364;g34bbc345ba0_0_141"/>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5" name="Google Shape;365;g34bbc345ba0_0_141"/>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6" name="Google Shape;366;g34bbc345ba0_0_141"/>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367" name="Google Shape;367;g34bbc345ba0_0_141"/>
          <p:cNvGrpSpPr/>
          <p:nvPr/>
        </p:nvGrpSpPr>
        <p:grpSpPr>
          <a:xfrm>
            <a:off x="4681257" y="4463928"/>
            <a:ext cx="361466" cy="360553"/>
            <a:chOff x="4422991" y="3660630"/>
            <a:chExt cx="1086135" cy="1083391"/>
          </a:xfrm>
        </p:grpSpPr>
        <p:sp>
          <p:nvSpPr>
            <p:cNvPr id="368" name="Google Shape;368;g34bbc345ba0_0_141"/>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69" name="Google Shape;369;g34bbc345ba0_0_141"/>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0" name="Google Shape;370;g34bbc345ba0_0_141"/>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1" name="Google Shape;371;g34bbc345ba0_0_141"/>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2" name="Google Shape;372;g34bbc345ba0_0_141"/>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3" name="Google Shape;373;g34bbc345ba0_0_141"/>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4" name="Google Shape;374;g34bbc345ba0_0_141"/>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5" name="Google Shape;375;g34bbc345ba0_0_141"/>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376" name="Google Shape;376;g34bbc345ba0_0_141"/>
          <p:cNvGrpSpPr/>
          <p:nvPr/>
        </p:nvGrpSpPr>
        <p:grpSpPr>
          <a:xfrm>
            <a:off x="2175190" y="321815"/>
            <a:ext cx="354478" cy="354131"/>
            <a:chOff x="10376768" y="2334933"/>
            <a:chExt cx="920484" cy="919581"/>
          </a:xfrm>
        </p:grpSpPr>
        <p:sp>
          <p:nvSpPr>
            <p:cNvPr id="377" name="Google Shape;377;g34bbc345ba0_0_141"/>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78" name="Google Shape;378;g34bbc345ba0_0_141"/>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379" name="Google Shape;379;g34bbc345ba0_0_141"/>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380" name="Google Shape;380;g34bbc345ba0_0_141"/>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381" name="Google Shape;381;g34bbc345ba0_0_141"/>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82" name="Google Shape;382;g34bbc345ba0_0_141"/>
          <p:cNvSpPr txBox="1"/>
          <p:nvPr/>
        </p:nvSpPr>
        <p:spPr>
          <a:xfrm>
            <a:off x="2523150" y="6248950"/>
            <a:ext cx="2642700" cy="19425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sz="800"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Proves your idea works in the real world, with a focus on inclusive market validation.</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525</Words>
  <Application>Microsoft Office PowerPoint</Application>
  <PresentationFormat>Custom</PresentationFormat>
  <Paragraphs>72</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4</cp:revision>
  <dcterms:created xsi:type="dcterms:W3CDTF">2025-04-02T13:02:29Z</dcterms:created>
  <dcterms:modified xsi:type="dcterms:W3CDTF">2025-05-07T14:09:50Z</dcterms:modified>
</cp:coreProperties>
</file>