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64" r:id="rId2"/>
    <p:sldId id="265"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34bf7dc1ca9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86" name="Google Shape;486;g34bf7dc1ca9_0_9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g34bf7dc1ca9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0" name="Google Shape;520;g34bf7dc1ca9_0_13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380122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cxnSp>
        <p:nvCxnSpPr>
          <p:cNvPr id="488" name="Google Shape;488;g34bf7dc1ca9_0_99"/>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489" name="Google Shape;489;g34bf7dc1ca9_0_99"/>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490" name="Google Shape;490;g34bf7dc1ca9_0_99"/>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491" name="Google Shape;491;g34bf7dc1ca9_0_99"/>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92" name="Google Shape;492;g34bf7dc1ca9_0_99"/>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Simplified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493" name="Google Shape;493;g34bf7dc1ca9_0_99"/>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Legal Documents</a:t>
            </a:r>
            <a:endParaRPr/>
          </a:p>
        </p:txBody>
      </p:sp>
      <p:cxnSp>
        <p:nvCxnSpPr>
          <p:cNvPr id="494" name="Google Shape;494;g34bf7dc1ca9_0_99"/>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495" name="Google Shape;495;g34bf7dc1ca9_0_99"/>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Startup Legal Readiness</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496" name="Google Shape;496;g34bf7dc1ca9_0_99"/>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497" name="Google Shape;497;g34bf7dc1ca9_0_99"/>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498" name="Google Shape;498;g34bf7dc1ca9_0_99"/>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key legal documents needed for investor discussions.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use and modify NDAs, term sheets, and cap tables.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the ability to explain these documents in simple terms.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legal readiness before fundraising.</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access affordable legal support.</a:t>
            </a:r>
            <a:endParaRPr sz="1100">
              <a:solidFill>
                <a:srgbClr val="595959"/>
              </a:solidFill>
              <a:latin typeface="Calibri"/>
              <a:ea typeface="Calibri"/>
              <a:cs typeface="Calibri"/>
              <a:sym typeface="Calibri"/>
            </a:endParaRPr>
          </a:p>
        </p:txBody>
      </p:sp>
      <p:sp>
        <p:nvSpPr>
          <p:cNvPr id="499" name="Google Shape;499;g34bf7dc1ca9_0_99"/>
          <p:cNvSpPr txBox="1"/>
          <p:nvPr/>
        </p:nvSpPr>
        <p:spPr>
          <a:xfrm>
            <a:off x="2888255" y="2544499"/>
            <a:ext cx="2231100" cy="201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NDA, term sheet, and cap table templates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Legal document review checklist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Access to legal advisory platforms (e.g., Rocket Lawyer)</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startup legal challenges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Notebook for tracking document modifications</a:t>
            </a:r>
            <a:endParaRPr sz="1100">
              <a:solidFill>
                <a:srgbClr val="595959"/>
              </a:solidFill>
              <a:latin typeface="Calibri"/>
              <a:ea typeface="Calibri"/>
              <a:cs typeface="Calibri"/>
              <a:sym typeface="Calibri"/>
            </a:endParaRPr>
          </a:p>
        </p:txBody>
      </p:sp>
      <p:cxnSp>
        <p:nvCxnSpPr>
          <p:cNvPr id="500" name="Google Shape;500;g34bf7dc1ca9_0_99"/>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501" name="Google Shape;501;g34bf7dc1ca9_0_99"/>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02" name="Google Shape;502;g34bf7dc1ca9_0_99"/>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03" name="Google Shape;503;g34bf7dc1ca9_0_99"/>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04" name="Google Shape;504;g34bf7dc1ca9_0_99"/>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505" name="Google Shape;505;g34bf7dc1ca9_0_99"/>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506" name="Google Shape;506;g34bf7dc1ca9_0_99"/>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07" name="Google Shape;507;g34bf7dc1ca9_0_99"/>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Small business owners</a:t>
            </a:r>
            <a:endParaRPr sz="1000">
              <a:solidFill>
                <a:schemeClr val="lt1"/>
              </a:solidFill>
              <a:latin typeface="Calibri"/>
              <a:ea typeface="Calibri"/>
              <a:cs typeface="Calibri"/>
              <a:sym typeface="Calibri"/>
            </a:endParaRPr>
          </a:p>
        </p:txBody>
      </p:sp>
      <p:sp>
        <p:nvSpPr>
          <p:cNvPr id="508" name="Google Shape;508;g34bf7dc1ca9_0_99"/>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509" name="Google Shape;509;g34bf7dc1ca9_0_99"/>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510" name="Google Shape;510;g34bf7dc1ca9_0_99"/>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511" name="Google Shape;511;g34bf7dc1ca9_0_99"/>
          <p:cNvSpPr txBox="1"/>
          <p:nvPr/>
        </p:nvSpPr>
        <p:spPr>
          <a:xfrm>
            <a:off x="248308" y="5029849"/>
            <a:ext cx="4878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key legal documents for startup fundraising, focusing on underrepresented founders. The session covers NDAs, term sheets, and cap tables with templates and guidance. Participants will tailor documents to their needs, review them with advisors, and practice explaining them confidently. The session ends with role-playing, a Q&amp;A on legal pitfalls, and next steps for legal readiness.</a:t>
            </a:r>
            <a:endParaRPr sz="1100">
              <a:solidFill>
                <a:srgbClr val="595959"/>
              </a:solidFill>
              <a:latin typeface="Calibri"/>
              <a:ea typeface="Calibri"/>
              <a:cs typeface="Calibri"/>
              <a:sym typeface="Calibri"/>
            </a:endParaRPr>
          </a:p>
        </p:txBody>
      </p:sp>
      <p:grpSp>
        <p:nvGrpSpPr>
          <p:cNvPr id="512" name="Google Shape;512;g34bf7dc1ca9_0_99"/>
          <p:cNvGrpSpPr/>
          <p:nvPr/>
        </p:nvGrpSpPr>
        <p:grpSpPr>
          <a:xfrm>
            <a:off x="4677868" y="5021368"/>
            <a:ext cx="341622" cy="341617"/>
            <a:chOff x="3797784" y="3095426"/>
            <a:chExt cx="1030844" cy="1030831"/>
          </a:xfrm>
        </p:grpSpPr>
        <p:sp>
          <p:nvSpPr>
            <p:cNvPr id="513" name="Google Shape;513;g34bf7dc1ca9_0_99"/>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4" name="Google Shape;514;g34bf7dc1ca9_0_99"/>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5" name="Google Shape;515;g34bf7dc1ca9_0_99"/>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6" name="Google Shape;516;g34bf7dc1ca9_0_99"/>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17" name="Google Shape;517;g34bf7dc1ca9_0_99"/>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cxnSp>
        <p:nvCxnSpPr>
          <p:cNvPr id="522" name="Google Shape;522;g34bf7dc1ca9_0_132"/>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523" name="Google Shape;523;g34bf7dc1ca9_0_132"/>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524" name="Google Shape;524;g34bf7dc1ca9_0_132"/>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525" name="Google Shape;525;g34bf7dc1ca9_0_132"/>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26" name="Google Shape;526;g34bf7dc1ca9_0_132"/>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27" name="Google Shape;527;g34bf7dc1ca9_0_132"/>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528" name="Google Shape;528;g34bf7dc1ca9_0_132"/>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529" name="Google Shape;529;g34bf7dc1ca9_0_132"/>
          <p:cNvSpPr txBox="1"/>
          <p:nvPr/>
        </p:nvSpPr>
        <p:spPr>
          <a:xfrm>
            <a:off x="299550" y="4404350"/>
            <a:ext cx="22236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 </a:t>
            </a:r>
            <a:r>
              <a:rPr lang="en-IE" b="1">
                <a:solidFill>
                  <a:srgbClr val="EE4338"/>
                </a:solidFill>
                <a:latin typeface="Calibri"/>
                <a:ea typeface="Calibri"/>
                <a:cs typeface="Calibri"/>
                <a:sym typeface="Calibri"/>
              </a:rPr>
              <a:t>Legal Docs Simplified Kit</a:t>
            </a:r>
            <a:endParaRPr/>
          </a:p>
          <a:p>
            <a:pPr marL="0" marR="0" lvl="0" indent="0" algn="l" rtl="0">
              <a:lnSpc>
                <a:spcPct val="100000"/>
              </a:lnSpc>
              <a:spcBef>
                <a:spcPts val="0"/>
              </a:spcBef>
              <a:spcAft>
                <a:spcPts val="0"/>
              </a:spcAft>
              <a:buNone/>
            </a:pP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"Startup Law and Fundraising" by José Ancer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Founder’s Guide to Startup Law" by Clifford Ennico</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Resources from Startup Legal Clinics &amp; Online Legal Services</a:t>
            </a:r>
            <a:endParaRPr sz="1000">
              <a:solidFill>
                <a:srgbClr val="595959"/>
              </a:solidFill>
              <a:latin typeface="Calibri"/>
              <a:ea typeface="Calibri"/>
              <a:cs typeface="Calibri"/>
              <a:sym typeface="Calibri"/>
            </a:endParaRPr>
          </a:p>
        </p:txBody>
      </p:sp>
      <p:sp>
        <p:nvSpPr>
          <p:cNvPr id="530" name="Google Shape;530;g34bf7dc1ca9_0_132"/>
          <p:cNvSpPr txBox="1"/>
          <p:nvPr/>
        </p:nvSpPr>
        <p:spPr>
          <a:xfrm>
            <a:off x="2715475" y="4404825"/>
            <a:ext cx="25542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Use templates for an NDA, term sheet, and cap table.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Review with a legal advisor or platform like Rocket Lawyer.</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Practice explaining these documents in simple terms.</a:t>
            </a:r>
            <a:endParaRPr sz="1000">
              <a:solidFill>
                <a:srgbClr val="595959"/>
              </a:solidFill>
              <a:latin typeface="Calibri"/>
              <a:ea typeface="Calibri"/>
              <a:cs typeface="Calibri"/>
              <a:sym typeface="Calibri"/>
            </a:endParaRPr>
          </a:p>
        </p:txBody>
      </p:sp>
      <p:cxnSp>
        <p:nvCxnSpPr>
          <p:cNvPr id="531" name="Google Shape;531;g34bf7dc1ca9_0_132"/>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532" name="Google Shape;532;g34bf7dc1ca9_0_132"/>
          <p:cNvSpPr txBox="1"/>
          <p:nvPr/>
        </p:nvSpPr>
        <p:spPr>
          <a:xfrm>
            <a:off x="292767" y="290360"/>
            <a:ext cx="2115300" cy="2031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Overview of essential legal documents for startups.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Explain the importance of each document.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review with an advisor or legal platform.</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Use role-playing to practice legal explanations.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Recommend free or affordable legal resources for accessibility.</a:t>
            </a:r>
            <a:endParaRPr sz="1000">
              <a:solidFill>
                <a:srgbClr val="595959"/>
              </a:solidFill>
              <a:latin typeface="Calibri"/>
              <a:ea typeface="Calibri"/>
              <a:cs typeface="Calibri"/>
              <a:sym typeface="Calibri"/>
            </a:endParaRPr>
          </a:p>
        </p:txBody>
      </p:sp>
      <p:sp>
        <p:nvSpPr>
          <p:cNvPr id="533" name="Google Shape;533;g34bf7dc1ca9_0_132"/>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Draft an NDA, term sheet, and cap table using templates.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Review documents with a legal advisor or platform.</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Practice explaining them in simple terms to a peer.</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Clarify uncertainties with legal support.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key takeaways and modifications.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experiences with the group.</a:t>
            </a:r>
            <a:endParaRPr sz="1000">
              <a:solidFill>
                <a:srgbClr val="595959"/>
              </a:solidFill>
              <a:latin typeface="Calibri"/>
              <a:ea typeface="Calibri"/>
              <a:cs typeface="Calibri"/>
              <a:sym typeface="Calibri"/>
            </a:endParaRPr>
          </a:p>
        </p:txBody>
      </p:sp>
      <p:sp>
        <p:nvSpPr>
          <p:cNvPr id="534" name="Google Shape;534;g34bf7dc1ca9_0_132"/>
          <p:cNvSpPr txBox="1"/>
          <p:nvPr/>
        </p:nvSpPr>
        <p:spPr>
          <a:xfrm>
            <a:off x="292767" y="2973735"/>
            <a:ext cx="4323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was the biggest challenge in understanding these legal documents?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reviewing with a legal advisor or platform clarify your understanding?</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get on explaining them?</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are you in discussing these with investors?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to improve legal preparedness?</a:t>
            </a:r>
            <a:endParaRPr sz="1000">
              <a:solidFill>
                <a:srgbClr val="595959"/>
              </a:solidFill>
              <a:latin typeface="Calibri"/>
              <a:ea typeface="Calibri"/>
              <a:cs typeface="Calibri"/>
              <a:sym typeface="Calibri"/>
            </a:endParaRPr>
          </a:p>
        </p:txBody>
      </p:sp>
      <p:grpSp>
        <p:nvGrpSpPr>
          <p:cNvPr id="535" name="Google Shape;535;g34bf7dc1ca9_0_132"/>
          <p:cNvGrpSpPr/>
          <p:nvPr/>
        </p:nvGrpSpPr>
        <p:grpSpPr>
          <a:xfrm>
            <a:off x="215187" y="6348341"/>
            <a:ext cx="2086252" cy="579345"/>
            <a:chOff x="5217280" y="8968725"/>
            <a:chExt cx="2214000" cy="614820"/>
          </a:xfrm>
        </p:grpSpPr>
        <p:sp>
          <p:nvSpPr>
            <p:cNvPr id="536" name="Google Shape;536;g34bf7dc1ca9_0_132"/>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537" name="Google Shape;537;g34bf7dc1ca9_0_132"/>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538" name="Google Shape;538;g34bf7dc1ca9_0_132"/>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539" name="Google Shape;539;g34bf7dc1ca9_0_132"/>
          <p:cNvCxnSpPr/>
          <p:nvPr/>
        </p:nvCxnSpPr>
        <p:spPr>
          <a:xfrm rot="10800000">
            <a:off x="119789" y="4387110"/>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540" name="Google Shape;540;g34bf7dc1ca9_0_132"/>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41" name="Google Shape;541;g34bf7dc1ca9_0_132"/>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542" name="Google Shape;542;g34bf7dc1ca9_0_132"/>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543" name="Google Shape;543;g34bf7dc1ca9_0_132"/>
          <p:cNvGrpSpPr/>
          <p:nvPr/>
        </p:nvGrpSpPr>
        <p:grpSpPr>
          <a:xfrm>
            <a:off x="4640548" y="3022007"/>
            <a:ext cx="361496" cy="361023"/>
            <a:chOff x="5737725" y="2862443"/>
            <a:chExt cx="1034323" cy="1032971"/>
          </a:xfrm>
        </p:grpSpPr>
        <p:sp>
          <p:nvSpPr>
            <p:cNvPr id="544" name="Google Shape;544;g34bf7dc1ca9_0_132"/>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5" name="Google Shape;545;g34bf7dc1ca9_0_132"/>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6" name="Google Shape;546;g34bf7dc1ca9_0_132"/>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7" name="Google Shape;547;g34bf7dc1ca9_0_132"/>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8" name="Google Shape;548;g34bf7dc1ca9_0_132"/>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549" name="Google Shape;549;g34bf7dc1ca9_0_132"/>
          <p:cNvGrpSpPr/>
          <p:nvPr/>
        </p:nvGrpSpPr>
        <p:grpSpPr>
          <a:xfrm>
            <a:off x="4674858" y="310688"/>
            <a:ext cx="336405" cy="379614"/>
            <a:chOff x="4643578" y="432838"/>
            <a:chExt cx="1028134" cy="1160188"/>
          </a:xfrm>
        </p:grpSpPr>
        <p:sp>
          <p:nvSpPr>
            <p:cNvPr id="550" name="Google Shape;550;g34bf7dc1ca9_0_132"/>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551" name="Google Shape;551;g34bf7dc1ca9_0_132"/>
            <p:cNvGrpSpPr/>
            <p:nvPr/>
          </p:nvGrpSpPr>
          <p:grpSpPr>
            <a:xfrm>
              <a:off x="4643578" y="432838"/>
              <a:ext cx="1028134" cy="1160188"/>
              <a:chOff x="4643578" y="432838"/>
              <a:chExt cx="1028134" cy="1160188"/>
            </a:xfrm>
          </p:grpSpPr>
          <p:sp>
            <p:nvSpPr>
              <p:cNvPr id="552" name="Google Shape;552;g34bf7dc1ca9_0_132"/>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53" name="Google Shape;553;g34bf7dc1ca9_0_132"/>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554" name="Google Shape;554;g34bf7dc1ca9_0_132"/>
          <p:cNvGrpSpPr/>
          <p:nvPr/>
        </p:nvGrpSpPr>
        <p:grpSpPr>
          <a:xfrm>
            <a:off x="2185190" y="4830280"/>
            <a:ext cx="338043" cy="338840"/>
            <a:chOff x="5700273" y="5386353"/>
            <a:chExt cx="766016" cy="767823"/>
          </a:xfrm>
        </p:grpSpPr>
        <p:sp>
          <p:nvSpPr>
            <p:cNvPr id="555" name="Google Shape;555;g34bf7dc1ca9_0_132"/>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6" name="Google Shape;556;g34bf7dc1ca9_0_132"/>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7" name="Google Shape;557;g34bf7dc1ca9_0_132"/>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8" name="Google Shape;558;g34bf7dc1ca9_0_132"/>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9" name="Google Shape;559;g34bf7dc1ca9_0_132"/>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0" name="Google Shape;560;g34bf7dc1ca9_0_132"/>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1" name="Google Shape;561;g34bf7dc1ca9_0_132"/>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2" name="Google Shape;562;g34bf7dc1ca9_0_132"/>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3" name="Google Shape;563;g34bf7dc1ca9_0_132"/>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4" name="Google Shape;564;g34bf7dc1ca9_0_132"/>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5" name="Google Shape;565;g34bf7dc1ca9_0_132"/>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6" name="Google Shape;566;g34bf7dc1ca9_0_132"/>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7" name="Google Shape;567;g34bf7dc1ca9_0_132"/>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8" name="Google Shape;568;g34bf7dc1ca9_0_132"/>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69" name="Google Shape;569;g34bf7dc1ca9_0_132"/>
          <p:cNvGrpSpPr/>
          <p:nvPr/>
        </p:nvGrpSpPr>
        <p:grpSpPr>
          <a:xfrm>
            <a:off x="4681257" y="4463928"/>
            <a:ext cx="361466" cy="360553"/>
            <a:chOff x="4422991" y="3660630"/>
            <a:chExt cx="1086135" cy="1083391"/>
          </a:xfrm>
        </p:grpSpPr>
        <p:sp>
          <p:nvSpPr>
            <p:cNvPr id="570" name="Google Shape;570;g34bf7dc1ca9_0_132"/>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1" name="Google Shape;571;g34bf7dc1ca9_0_132"/>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2" name="Google Shape;572;g34bf7dc1ca9_0_132"/>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3" name="Google Shape;573;g34bf7dc1ca9_0_132"/>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4" name="Google Shape;574;g34bf7dc1ca9_0_132"/>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5" name="Google Shape;575;g34bf7dc1ca9_0_132"/>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6" name="Google Shape;576;g34bf7dc1ca9_0_132"/>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77" name="Google Shape;577;g34bf7dc1ca9_0_132"/>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578" name="Google Shape;578;g34bf7dc1ca9_0_132"/>
          <p:cNvGrpSpPr/>
          <p:nvPr/>
        </p:nvGrpSpPr>
        <p:grpSpPr>
          <a:xfrm>
            <a:off x="2175190" y="321815"/>
            <a:ext cx="354478" cy="354131"/>
            <a:chOff x="10376768" y="2334933"/>
            <a:chExt cx="920484" cy="919581"/>
          </a:xfrm>
        </p:grpSpPr>
        <p:sp>
          <p:nvSpPr>
            <p:cNvPr id="579" name="Google Shape;579;g34bf7dc1ca9_0_132"/>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0" name="Google Shape;580;g34bf7dc1ca9_0_132"/>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81" name="Google Shape;581;g34bf7dc1ca9_0_132"/>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582" name="Google Shape;582;g34bf7dc1ca9_0_132"/>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583" name="Google Shape;583;g34bf7dc1ca9_0_132"/>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84" name="Google Shape;584;g34bf7dc1ca9_0_132"/>
          <p:cNvSpPr txBox="1"/>
          <p:nvPr/>
        </p:nvSpPr>
        <p:spPr>
          <a:xfrm>
            <a:off x="2523150" y="6248950"/>
            <a:ext cx="2636700" cy="23643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Prepares you for investor discussions with essential legal documents.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512</Words>
  <Application>Microsoft Office PowerPoint</Application>
  <PresentationFormat>Custom</PresentationFormat>
  <Paragraphs>72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6</cp:revision>
  <dcterms:created xsi:type="dcterms:W3CDTF">2025-04-02T13:02:29Z</dcterms:created>
  <dcterms:modified xsi:type="dcterms:W3CDTF">2025-05-07T14:19:19Z</dcterms:modified>
</cp:coreProperties>
</file>