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68" r:id="rId2"/>
    <p:sldId id="269"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7" name="Google Shape;687;g34bf7dc1ca9_0_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88" name="Google Shape;688;g34bf7dc1ca9_0_29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0"/>
        <p:cNvGrpSpPr/>
        <p:nvPr/>
      </p:nvGrpSpPr>
      <p:grpSpPr>
        <a:xfrm>
          <a:off x="0" y="0"/>
          <a:ext cx="0" cy="0"/>
          <a:chOff x="0" y="0"/>
          <a:chExt cx="0" cy="0"/>
        </a:xfrm>
      </p:grpSpPr>
      <p:sp>
        <p:nvSpPr>
          <p:cNvPr id="721" name="Google Shape;721;g34bf7dc1ca9_0_3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22" name="Google Shape;722;g34bf7dc1ca9_0_33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2032810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89"/>
        <p:cNvGrpSpPr/>
        <p:nvPr/>
      </p:nvGrpSpPr>
      <p:grpSpPr>
        <a:xfrm>
          <a:off x="0" y="0"/>
          <a:ext cx="0" cy="0"/>
          <a:chOff x="0" y="0"/>
          <a:chExt cx="0" cy="0"/>
        </a:xfrm>
      </p:grpSpPr>
      <p:cxnSp>
        <p:nvCxnSpPr>
          <p:cNvPr id="690" name="Google Shape;690;g34bf7dc1ca9_0_297"/>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691" name="Google Shape;691;g34bf7dc1ca9_0_297"/>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92" name="Google Shape;692;g34bf7dc1ca9_0_297"/>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693" name="Google Shape;693;g34bf7dc1ca9_0_297"/>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94" name="Google Shape;694;g34bf7dc1ca9_0_297"/>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Template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695" name="Google Shape;695;g34bf7dc1ca9_0_297"/>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Financial Roadmap</a:t>
            </a:r>
            <a:endParaRPr/>
          </a:p>
        </p:txBody>
      </p:sp>
      <p:cxnSp>
        <p:nvCxnSpPr>
          <p:cNvPr id="696" name="Google Shape;696;g34bf7dc1ca9_0_297"/>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697" name="Google Shape;697;g34bf7dc1ca9_0_297"/>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Startup Fundraising Strategy</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698" name="Google Shape;698;g34bf7dc1ca9_0_297"/>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699" name="Google Shape;699;g34bf7dc1ca9_0_297"/>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700" name="Google Shape;700;g34bf7dc1ca9_0_297"/>
          <p:cNvSpPr txBox="1"/>
          <p:nvPr/>
        </p:nvSpPr>
        <p:spPr>
          <a:xfrm>
            <a:off x="266748" y="2544499"/>
            <a:ext cx="24798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how to build financial projections for early-stage businesses.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estimate future revenue and expenses.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skills to conduct a break-even analysis.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Create a structured plan for utilizing investor funding.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presenting financials to investors.</a:t>
            </a:r>
            <a:endParaRPr sz="1100">
              <a:solidFill>
                <a:srgbClr val="595959"/>
              </a:solidFill>
              <a:latin typeface="Calibri"/>
              <a:ea typeface="Calibri"/>
              <a:cs typeface="Calibri"/>
              <a:sym typeface="Calibri"/>
            </a:endParaRPr>
          </a:p>
        </p:txBody>
      </p:sp>
      <p:sp>
        <p:nvSpPr>
          <p:cNvPr id="701" name="Google Shape;701;g34bf7dc1ca9_0_297"/>
          <p:cNvSpPr txBox="1"/>
          <p:nvPr/>
        </p:nvSpPr>
        <p:spPr>
          <a:xfrm>
            <a:off x="2888255" y="2544499"/>
            <a:ext cx="2231100" cy="184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Financial projection templates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Break-even analysis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Funding utilization planning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startup financial planning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Spreadsheet software (Excel, Google Sheets)</a:t>
            </a:r>
            <a:endParaRPr sz="1100">
              <a:solidFill>
                <a:srgbClr val="595959"/>
              </a:solidFill>
              <a:latin typeface="Calibri"/>
              <a:ea typeface="Calibri"/>
              <a:cs typeface="Calibri"/>
              <a:sym typeface="Calibri"/>
            </a:endParaRPr>
          </a:p>
        </p:txBody>
      </p:sp>
      <p:cxnSp>
        <p:nvCxnSpPr>
          <p:cNvPr id="702" name="Google Shape;702;g34bf7dc1ca9_0_297"/>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703" name="Google Shape;703;g34bf7dc1ca9_0_297"/>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04" name="Google Shape;704;g34bf7dc1ca9_0_297"/>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05" name="Google Shape;705;g34bf7dc1ca9_0_297"/>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06" name="Google Shape;706;g34bf7dc1ca9_0_297"/>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707" name="Google Shape;707;g34bf7dc1ca9_0_297"/>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708" name="Google Shape;708;g34bf7dc1ca9_0_297"/>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09" name="Google Shape;709;g34bf7dc1ca9_0_297"/>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Small business owners</a:t>
            </a:r>
            <a:endParaRPr sz="1000">
              <a:solidFill>
                <a:schemeClr val="lt1"/>
              </a:solidFill>
              <a:latin typeface="Calibri"/>
              <a:ea typeface="Calibri"/>
              <a:cs typeface="Calibri"/>
              <a:sym typeface="Calibri"/>
            </a:endParaRPr>
          </a:p>
        </p:txBody>
      </p:sp>
      <p:sp>
        <p:nvSpPr>
          <p:cNvPr id="710" name="Google Shape;710;g34bf7dc1ca9_0_297"/>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711" name="Google Shape;711;g34bf7dc1ca9_0_297"/>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712" name="Google Shape;712;g34bf7dc1ca9_0_297"/>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713" name="Google Shape;713;g34bf7dc1ca9_0_297"/>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structured financial planning for their businesses. The session covers financial projections, monthly costs, revenue forecasting, and break-even analysis. Using a financial roadmap template, they will outline growth, funding utilization, and scaling plans. The session ends with peer review and facilitator feedback to ensure clarity, feasibility, and investor readiness.</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714" name="Google Shape;714;g34bf7dc1ca9_0_297"/>
          <p:cNvGrpSpPr/>
          <p:nvPr/>
        </p:nvGrpSpPr>
        <p:grpSpPr>
          <a:xfrm>
            <a:off x="4677868" y="5021368"/>
            <a:ext cx="341622" cy="341617"/>
            <a:chOff x="3797784" y="3095426"/>
            <a:chExt cx="1030844" cy="1030831"/>
          </a:xfrm>
        </p:grpSpPr>
        <p:sp>
          <p:nvSpPr>
            <p:cNvPr id="715" name="Google Shape;715;g34bf7dc1ca9_0_297"/>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6" name="Google Shape;716;g34bf7dc1ca9_0_297"/>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7" name="Google Shape;717;g34bf7dc1ca9_0_297"/>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8" name="Google Shape;718;g34bf7dc1ca9_0_297"/>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19" name="Google Shape;719;g34bf7dc1ca9_0_297"/>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3"/>
        <p:cNvGrpSpPr/>
        <p:nvPr/>
      </p:nvGrpSpPr>
      <p:grpSpPr>
        <a:xfrm>
          <a:off x="0" y="0"/>
          <a:ext cx="0" cy="0"/>
          <a:chOff x="0" y="0"/>
          <a:chExt cx="0" cy="0"/>
        </a:xfrm>
      </p:grpSpPr>
      <p:cxnSp>
        <p:nvCxnSpPr>
          <p:cNvPr id="724" name="Google Shape;724;g34bf7dc1ca9_0_330"/>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725" name="Google Shape;725;g34bf7dc1ca9_0_330"/>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726" name="Google Shape;726;g34bf7dc1ca9_0_330"/>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727" name="Google Shape;727;g34bf7dc1ca9_0_330"/>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8" name="Google Shape;728;g34bf7dc1ca9_0_330"/>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29" name="Google Shape;729;g34bf7dc1ca9_0_330"/>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730" name="Google Shape;730;g34bf7dc1ca9_0_330"/>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731" name="Google Shape;731;g34bf7dc1ca9_0_330"/>
          <p:cNvSpPr txBox="1"/>
          <p:nvPr/>
        </p:nvSpPr>
        <p:spPr>
          <a:xfrm>
            <a:off x="299550" y="4404350"/>
            <a:ext cx="2223600" cy="2124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Financial Roadmap Template</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"Financial Intelligence for Entrepreneurs" by Karen Berman &amp; Joe Knight</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"Venture Deals" by Brad Feld &amp; Jason Mendelson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Y Combinator’s guide to financial projections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732" name="Google Shape;732;g34bf7dc1ca9_0_330"/>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Start with your current monthly costs and revenue.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Project growth based on realistic milestones (e.g., 20% customer growth every quarter).</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Include a break-even analysis.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Add a funding utilization plan (how you’ll spend investor money).</a:t>
            </a:r>
            <a:endParaRPr sz="1000">
              <a:solidFill>
                <a:srgbClr val="595959"/>
              </a:solidFill>
              <a:latin typeface="Calibri"/>
              <a:ea typeface="Calibri"/>
              <a:cs typeface="Calibri"/>
              <a:sym typeface="Calibri"/>
            </a:endParaRPr>
          </a:p>
        </p:txBody>
      </p:sp>
      <p:cxnSp>
        <p:nvCxnSpPr>
          <p:cNvPr id="733" name="Google Shape;733;g34bf7dc1ca9_0_330"/>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734" name="Google Shape;734;g34bf7dc1ca9_0_330"/>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Overview of startup financial planning basics.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realistic revenue and expense projections.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structured break-even analysis exercises.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Align funding utilization with business goals.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financial clarity and feasibility.</a:t>
            </a:r>
            <a:endParaRPr sz="1000">
              <a:solidFill>
                <a:srgbClr val="595959"/>
              </a:solidFill>
              <a:latin typeface="Calibri"/>
              <a:ea typeface="Calibri"/>
              <a:cs typeface="Calibri"/>
              <a:sym typeface="Calibri"/>
            </a:endParaRPr>
          </a:p>
        </p:txBody>
      </p:sp>
      <p:sp>
        <p:nvSpPr>
          <p:cNvPr id="735" name="Google Shape;735;g34bf7dc1ca9_0_330"/>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current monthly costs and revenue.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Project growth using realistic milestones (e.g., 20% quarterly growth).</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Conduct a break-even analysis for profitability.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Develop a funding utilization plan.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adjustments.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Present financial projections for peer and facilitator feedback.</a:t>
            </a:r>
            <a:endParaRPr sz="1000">
              <a:solidFill>
                <a:srgbClr val="595959"/>
              </a:solidFill>
              <a:latin typeface="Calibri"/>
              <a:ea typeface="Calibri"/>
              <a:cs typeface="Calibri"/>
              <a:sym typeface="Calibri"/>
            </a:endParaRPr>
          </a:p>
        </p:txBody>
      </p:sp>
      <p:sp>
        <p:nvSpPr>
          <p:cNvPr id="736" name="Google Shape;736;g34bf7dc1ca9_0_330"/>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projecting financial growth?</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break-even analysis shape your financial plan?</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insights did you gain from funding utilization planning?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presenting financials to investors?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will improve your financial roadmap?</a:t>
            </a:r>
            <a:endParaRPr sz="1000">
              <a:solidFill>
                <a:srgbClr val="595959"/>
              </a:solidFill>
              <a:latin typeface="Calibri"/>
              <a:ea typeface="Calibri"/>
              <a:cs typeface="Calibri"/>
              <a:sym typeface="Calibri"/>
            </a:endParaRPr>
          </a:p>
        </p:txBody>
      </p:sp>
      <p:grpSp>
        <p:nvGrpSpPr>
          <p:cNvPr id="737" name="Google Shape;737;g34bf7dc1ca9_0_330"/>
          <p:cNvGrpSpPr/>
          <p:nvPr/>
        </p:nvGrpSpPr>
        <p:grpSpPr>
          <a:xfrm>
            <a:off x="215187" y="6348341"/>
            <a:ext cx="2086252" cy="579345"/>
            <a:chOff x="5217280" y="8968725"/>
            <a:chExt cx="2214000" cy="614820"/>
          </a:xfrm>
        </p:grpSpPr>
        <p:sp>
          <p:nvSpPr>
            <p:cNvPr id="738" name="Google Shape;738;g34bf7dc1ca9_0_330"/>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739" name="Google Shape;739;g34bf7dc1ca9_0_330"/>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740" name="Google Shape;740;g34bf7dc1ca9_0_330"/>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741" name="Google Shape;741;g34bf7dc1ca9_0_330"/>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742" name="Google Shape;742;g34bf7dc1ca9_0_330"/>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43" name="Google Shape;743;g34bf7dc1ca9_0_330"/>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744" name="Google Shape;744;g34bf7dc1ca9_0_330"/>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745" name="Google Shape;745;g34bf7dc1ca9_0_330"/>
          <p:cNvGrpSpPr/>
          <p:nvPr/>
        </p:nvGrpSpPr>
        <p:grpSpPr>
          <a:xfrm>
            <a:off x="4640548" y="3022007"/>
            <a:ext cx="361496" cy="361023"/>
            <a:chOff x="5737725" y="2862443"/>
            <a:chExt cx="1034323" cy="1032971"/>
          </a:xfrm>
        </p:grpSpPr>
        <p:sp>
          <p:nvSpPr>
            <p:cNvPr id="746" name="Google Shape;746;g34bf7dc1ca9_0_330"/>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7" name="Google Shape;747;g34bf7dc1ca9_0_330"/>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8" name="Google Shape;748;g34bf7dc1ca9_0_330"/>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49" name="Google Shape;749;g34bf7dc1ca9_0_330"/>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0" name="Google Shape;750;g34bf7dc1ca9_0_330"/>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51" name="Google Shape;751;g34bf7dc1ca9_0_330"/>
          <p:cNvGrpSpPr/>
          <p:nvPr/>
        </p:nvGrpSpPr>
        <p:grpSpPr>
          <a:xfrm>
            <a:off x="4674858" y="310688"/>
            <a:ext cx="336405" cy="379614"/>
            <a:chOff x="4643578" y="432838"/>
            <a:chExt cx="1028134" cy="1160188"/>
          </a:xfrm>
        </p:grpSpPr>
        <p:sp>
          <p:nvSpPr>
            <p:cNvPr id="752" name="Google Shape;752;g34bf7dc1ca9_0_330"/>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753" name="Google Shape;753;g34bf7dc1ca9_0_330"/>
            <p:cNvGrpSpPr/>
            <p:nvPr/>
          </p:nvGrpSpPr>
          <p:grpSpPr>
            <a:xfrm>
              <a:off x="4643578" y="432838"/>
              <a:ext cx="1028134" cy="1160188"/>
              <a:chOff x="4643578" y="432838"/>
              <a:chExt cx="1028134" cy="1160188"/>
            </a:xfrm>
          </p:grpSpPr>
          <p:sp>
            <p:nvSpPr>
              <p:cNvPr id="754" name="Google Shape;754;g34bf7dc1ca9_0_330"/>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55" name="Google Shape;755;g34bf7dc1ca9_0_330"/>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756" name="Google Shape;756;g34bf7dc1ca9_0_330"/>
          <p:cNvGrpSpPr/>
          <p:nvPr/>
        </p:nvGrpSpPr>
        <p:grpSpPr>
          <a:xfrm>
            <a:off x="2185190" y="4830280"/>
            <a:ext cx="338043" cy="338840"/>
            <a:chOff x="5700273" y="5386353"/>
            <a:chExt cx="766016" cy="767823"/>
          </a:xfrm>
        </p:grpSpPr>
        <p:sp>
          <p:nvSpPr>
            <p:cNvPr id="757" name="Google Shape;757;g34bf7dc1ca9_0_330"/>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58" name="Google Shape;758;g34bf7dc1ca9_0_330"/>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59" name="Google Shape;759;g34bf7dc1ca9_0_330"/>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0" name="Google Shape;760;g34bf7dc1ca9_0_330"/>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1" name="Google Shape;761;g34bf7dc1ca9_0_330"/>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2" name="Google Shape;762;g34bf7dc1ca9_0_330"/>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3" name="Google Shape;763;g34bf7dc1ca9_0_330"/>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4" name="Google Shape;764;g34bf7dc1ca9_0_330"/>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5" name="Google Shape;765;g34bf7dc1ca9_0_330"/>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6" name="Google Shape;766;g34bf7dc1ca9_0_330"/>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7" name="Google Shape;767;g34bf7dc1ca9_0_330"/>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8" name="Google Shape;768;g34bf7dc1ca9_0_330"/>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9" name="Google Shape;769;g34bf7dc1ca9_0_330"/>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70" name="Google Shape;770;g34bf7dc1ca9_0_330"/>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771" name="Google Shape;771;g34bf7dc1ca9_0_330"/>
          <p:cNvGrpSpPr/>
          <p:nvPr/>
        </p:nvGrpSpPr>
        <p:grpSpPr>
          <a:xfrm>
            <a:off x="4681257" y="4463928"/>
            <a:ext cx="361466" cy="360553"/>
            <a:chOff x="4422991" y="3660630"/>
            <a:chExt cx="1086135" cy="1083391"/>
          </a:xfrm>
        </p:grpSpPr>
        <p:sp>
          <p:nvSpPr>
            <p:cNvPr id="772" name="Google Shape;772;g34bf7dc1ca9_0_330"/>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3" name="Google Shape;773;g34bf7dc1ca9_0_330"/>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4" name="Google Shape;774;g34bf7dc1ca9_0_330"/>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5" name="Google Shape;775;g34bf7dc1ca9_0_330"/>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6" name="Google Shape;776;g34bf7dc1ca9_0_330"/>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7" name="Google Shape;777;g34bf7dc1ca9_0_330"/>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8" name="Google Shape;778;g34bf7dc1ca9_0_330"/>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779" name="Google Shape;779;g34bf7dc1ca9_0_330"/>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780" name="Google Shape;780;g34bf7dc1ca9_0_330"/>
          <p:cNvGrpSpPr/>
          <p:nvPr/>
        </p:nvGrpSpPr>
        <p:grpSpPr>
          <a:xfrm>
            <a:off x="2175190" y="321815"/>
            <a:ext cx="354478" cy="354131"/>
            <a:chOff x="10376768" y="2334933"/>
            <a:chExt cx="920484" cy="919581"/>
          </a:xfrm>
        </p:grpSpPr>
        <p:sp>
          <p:nvSpPr>
            <p:cNvPr id="781" name="Google Shape;781;g34bf7dc1ca9_0_33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82" name="Google Shape;782;g34bf7dc1ca9_0_33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783" name="Google Shape;783;g34bf7dc1ca9_0_330"/>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84" name="Google Shape;784;g34bf7dc1ca9_0_330"/>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785" name="Google Shape;785;g34bf7dc1ca9_0_330"/>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86" name="Google Shape;786;g34bf7dc1ca9_0_330"/>
          <p:cNvSpPr txBox="1"/>
          <p:nvPr/>
        </p:nvSpPr>
        <p:spPr>
          <a:xfrm>
            <a:off x="2774550" y="6248950"/>
            <a:ext cx="2391300" cy="23643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Simplifies financial projections for early-stage businesses.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477</Words>
  <Application>Microsoft Office PowerPoint</Application>
  <PresentationFormat>Custom</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3</cp:revision>
  <dcterms:created xsi:type="dcterms:W3CDTF">2025-04-02T13:02:29Z</dcterms:created>
  <dcterms:modified xsi:type="dcterms:W3CDTF">2025-05-07T14:20:52Z</dcterms:modified>
</cp:coreProperties>
</file>