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94" r:id="rId2"/>
    <p:sldId id="295"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9"/>
        <p:cNvGrpSpPr/>
        <p:nvPr/>
      </p:nvGrpSpPr>
      <p:grpSpPr>
        <a:xfrm>
          <a:off x="0" y="0"/>
          <a:ext cx="0" cy="0"/>
          <a:chOff x="0" y="0"/>
          <a:chExt cx="0" cy="0"/>
        </a:xfrm>
      </p:grpSpPr>
      <p:sp>
        <p:nvSpPr>
          <p:cNvPr id="2000" name="Google Shape;2000;g34bf7dc1ca9_0_16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01" name="Google Shape;2001;g34bf7dc1ca9_0_161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3"/>
        <p:cNvGrpSpPr/>
        <p:nvPr/>
      </p:nvGrpSpPr>
      <p:grpSpPr>
        <a:xfrm>
          <a:off x="0" y="0"/>
          <a:ext cx="0" cy="0"/>
          <a:chOff x="0" y="0"/>
          <a:chExt cx="0" cy="0"/>
        </a:xfrm>
      </p:grpSpPr>
      <p:sp>
        <p:nvSpPr>
          <p:cNvPr id="2034" name="Google Shape;2034;g34bf7dc1ca9_0_16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5" name="Google Shape;2035;g34bf7dc1ca9_0_165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1582901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02"/>
        <p:cNvGrpSpPr/>
        <p:nvPr/>
      </p:nvGrpSpPr>
      <p:grpSpPr>
        <a:xfrm>
          <a:off x="0" y="0"/>
          <a:ext cx="0" cy="0"/>
          <a:chOff x="0" y="0"/>
          <a:chExt cx="0" cy="0"/>
        </a:xfrm>
      </p:grpSpPr>
      <p:cxnSp>
        <p:nvCxnSpPr>
          <p:cNvPr id="2003" name="Google Shape;2003;g34bf7dc1ca9_0_1617"/>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2004" name="Google Shape;2004;g34bf7dc1ca9_0_1617"/>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005" name="Google Shape;2005;g34bf7dc1ca9_0_1617"/>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2006" name="Google Shape;2006;g34bf7dc1ca9_0_1617"/>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07" name="Google Shape;2007;g34bf7dc1ca9_0_1617"/>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Blueprint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2008" name="Google Shape;2008;g34bf7dc1ca9_0_1617"/>
          <p:cNvSpPr txBox="1"/>
          <p:nvPr/>
        </p:nvSpPr>
        <p:spPr>
          <a:xfrm>
            <a:off x="146500" y="280125"/>
            <a:ext cx="30426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Exit </a:t>
            </a:r>
            <a:endParaRPr sz="4000" b="1">
              <a:solidFill>
                <a:schemeClr val="lt1"/>
              </a:solidFill>
              <a:latin typeface="Calibri"/>
              <a:ea typeface="Calibri"/>
              <a:cs typeface="Calibri"/>
              <a:sym typeface="Calibri"/>
            </a:endParaRPr>
          </a:p>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Strategy</a:t>
            </a:r>
            <a:endParaRPr/>
          </a:p>
        </p:txBody>
      </p:sp>
      <p:cxnSp>
        <p:nvCxnSpPr>
          <p:cNvPr id="2009" name="Google Shape;2009;g34bf7dc1ca9_0_1617"/>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2010" name="Google Shape;2010;g34bf7dc1ca9_0_1617"/>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Business Growth &amp; Exit Planning</a:t>
            </a:r>
            <a:endParaRPr sz="1200">
              <a:solidFill>
                <a:srgbClr val="595959"/>
              </a:solidFill>
              <a:latin typeface="Calibri"/>
              <a:ea typeface="Calibri"/>
              <a:cs typeface="Calibri"/>
              <a:sym typeface="Calibri"/>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6-12 Months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2011" name="Google Shape;2011;g34bf7dc1ca9_0_1617"/>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2012" name="Google Shape;2012;g34bf7dc1ca9_0_1617"/>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2013" name="Google Shape;2013;g34bf7dc1ca9_0_1617"/>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the importance of having a clear exit strategy.</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align long-term business goals with exit opportunities.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systems and processes that ensure scalability.</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tracking key metrics that attract investors.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Create a structured timeline and milestones for an exit plan.</a:t>
            </a:r>
            <a:endParaRPr sz="1100">
              <a:solidFill>
                <a:srgbClr val="595959"/>
              </a:solidFill>
              <a:latin typeface="Calibri"/>
              <a:ea typeface="Calibri"/>
              <a:cs typeface="Calibri"/>
              <a:sym typeface="Calibri"/>
            </a:endParaRPr>
          </a:p>
        </p:txBody>
      </p:sp>
      <p:sp>
        <p:nvSpPr>
          <p:cNvPr id="2014" name="Google Shape;2014;g34bf7dc1ca9_0_1617"/>
          <p:cNvSpPr txBox="1"/>
          <p:nvPr/>
        </p:nvSpPr>
        <p:spPr>
          <a:xfrm>
            <a:off x="2888255" y="2544499"/>
            <a:ext cx="2231100" cy="1847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Exit strategy planning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Investor metric tracking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successful acquisitions and IPOs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Timeline and milestone roadmap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Financial modeling tools</a:t>
            </a:r>
            <a:endParaRPr sz="1100">
              <a:solidFill>
                <a:srgbClr val="595959"/>
              </a:solidFill>
              <a:latin typeface="Calibri"/>
              <a:ea typeface="Calibri"/>
              <a:cs typeface="Calibri"/>
              <a:sym typeface="Calibri"/>
            </a:endParaRPr>
          </a:p>
        </p:txBody>
      </p:sp>
      <p:cxnSp>
        <p:nvCxnSpPr>
          <p:cNvPr id="2015" name="Google Shape;2015;g34bf7dc1ca9_0_1617"/>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2016" name="Google Shape;2016;g34bf7dc1ca9_0_1617"/>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17" name="Google Shape;2017;g34bf7dc1ca9_0_1617"/>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18" name="Google Shape;2018;g34bf7dc1ca9_0_1617"/>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19" name="Google Shape;2019;g34bf7dc1ca9_0_1617"/>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2020" name="Google Shape;2020;g34bf7dc1ca9_0_1617"/>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2021" name="Google Shape;2021;g34bf7dc1ca9_0_1617"/>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22" name="Google Shape;2022;g34bf7dc1ca9_0_1617"/>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 </a:t>
            </a:r>
            <a:endParaRPr sz="1000">
              <a:solidFill>
                <a:schemeClr val="lt1"/>
              </a:solidFill>
              <a:latin typeface="Calibri"/>
              <a:ea typeface="Calibri"/>
              <a:cs typeface="Calibri"/>
              <a:sym typeface="Calibri"/>
            </a:endParaRPr>
          </a:p>
        </p:txBody>
      </p:sp>
      <p:sp>
        <p:nvSpPr>
          <p:cNvPr id="2023" name="Google Shape;2023;g34bf7dc1ca9_0_1617"/>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2024" name="Google Shape;2024;g34bf7dc1ca9_0_1617"/>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2025" name="Google Shape;2025;g34bf7dc1ca9_0_1617"/>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2026" name="Google Shape;2026;g34bf7dc1ca9_0_1617"/>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prepare their businesses for future acquisitions or IPOs through structured exit strategy planning. The session covers identifying long-term goals, building scalable systems, and tracking key investor metrics like ARR and customer growth. Participants will develop a milestone-driven exit plan and refine their strategy through peer review and expert feedback.</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2027" name="Google Shape;2027;g34bf7dc1ca9_0_1617"/>
          <p:cNvGrpSpPr/>
          <p:nvPr/>
        </p:nvGrpSpPr>
        <p:grpSpPr>
          <a:xfrm>
            <a:off x="4677868" y="5021368"/>
            <a:ext cx="341622" cy="341617"/>
            <a:chOff x="3797784" y="3095426"/>
            <a:chExt cx="1030844" cy="1030831"/>
          </a:xfrm>
        </p:grpSpPr>
        <p:sp>
          <p:nvSpPr>
            <p:cNvPr id="2028" name="Google Shape;2028;g34bf7dc1ca9_0_1617"/>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29" name="Google Shape;2029;g34bf7dc1ca9_0_1617"/>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30" name="Google Shape;2030;g34bf7dc1ca9_0_1617"/>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31" name="Google Shape;2031;g34bf7dc1ca9_0_1617"/>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32" name="Google Shape;2032;g34bf7dc1ca9_0_1617"/>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36"/>
        <p:cNvGrpSpPr/>
        <p:nvPr/>
      </p:nvGrpSpPr>
      <p:grpSpPr>
        <a:xfrm>
          <a:off x="0" y="0"/>
          <a:ext cx="0" cy="0"/>
          <a:chOff x="0" y="0"/>
          <a:chExt cx="0" cy="0"/>
        </a:xfrm>
      </p:grpSpPr>
      <p:cxnSp>
        <p:nvCxnSpPr>
          <p:cNvPr id="2037" name="Google Shape;2037;g34bf7dc1ca9_0_1650"/>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2038" name="Google Shape;2038;g34bf7dc1ca9_0_1650"/>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2039" name="Google Shape;2039;g34bf7dc1ca9_0_1650"/>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2040" name="Google Shape;2040;g34bf7dc1ca9_0_1650"/>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41" name="Google Shape;2041;g34bf7dc1ca9_0_1650"/>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42" name="Google Shape;2042;g34bf7dc1ca9_0_1650"/>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2043" name="Google Shape;2043;g34bf7dc1ca9_0_1650"/>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2044" name="Google Shape;2044;g34bf7dc1ca9_0_1650"/>
          <p:cNvSpPr txBox="1"/>
          <p:nvPr/>
        </p:nvSpPr>
        <p:spPr>
          <a:xfrm>
            <a:off x="264575" y="4386875"/>
            <a:ext cx="2223600" cy="1970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Exit Strategy Blueprint</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Exit Strategy Handbook" by Jerry Mills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"Built to Sell" by John Warrillow</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Selling Your Business" by John Warrillow</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Case studies on successful business exits</a:t>
            </a:r>
            <a:endParaRPr sz="1000">
              <a:solidFill>
                <a:srgbClr val="595959"/>
              </a:solidFill>
              <a:latin typeface="Calibri"/>
              <a:ea typeface="Calibri"/>
              <a:cs typeface="Calibri"/>
              <a:sym typeface="Calibri"/>
            </a:endParaRPr>
          </a:p>
        </p:txBody>
      </p:sp>
      <p:sp>
        <p:nvSpPr>
          <p:cNvPr id="2045" name="Google Shape;2045;g34bf7dc1ca9_0_1650"/>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long-term goals for your business (e.g., acquisition, expansion).</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Build systems and processes that ensure scalability.</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Track key metrics that attract investors (e.g., customer growth, ARR).</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Create a timeline and milestones for your exit plan.</a:t>
            </a:r>
            <a:endParaRPr sz="1000">
              <a:solidFill>
                <a:srgbClr val="595959"/>
              </a:solidFill>
              <a:latin typeface="Calibri"/>
              <a:ea typeface="Calibri"/>
              <a:cs typeface="Calibri"/>
              <a:sym typeface="Calibri"/>
            </a:endParaRPr>
          </a:p>
        </p:txBody>
      </p:sp>
      <p:cxnSp>
        <p:nvCxnSpPr>
          <p:cNvPr id="2046" name="Google Shape;2046;g34bf7dc1ca9_0_1650"/>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2047" name="Google Shape;2047;g34bf7dc1ca9_0_1650"/>
          <p:cNvSpPr txBox="1"/>
          <p:nvPr/>
        </p:nvSpPr>
        <p:spPr>
          <a:xfrm>
            <a:off x="292767" y="290360"/>
            <a:ext cx="2115300" cy="2493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introduction to exit strategies and their business implications.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setting long-term goals aligned with exit opportunities.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the development of scalable systems and processes.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best practices for tracking investor-attractive metrics.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timeline structuring and milestone planning.</a:t>
            </a:r>
            <a:endParaRPr sz="1000">
              <a:solidFill>
                <a:srgbClr val="595959"/>
              </a:solidFill>
              <a:latin typeface="Calibri"/>
              <a:ea typeface="Calibri"/>
              <a:cs typeface="Calibri"/>
              <a:sym typeface="Calibri"/>
            </a:endParaRPr>
          </a:p>
        </p:txBody>
      </p:sp>
      <p:sp>
        <p:nvSpPr>
          <p:cNvPr id="2048" name="Google Shape;2048;g34bf7dc1ca9_0_1650"/>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 Identify long-term goals for your business (e.g., acquisition, expansion).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Build systems and processes that ensure scalability.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Track key metrics that attract investors (e.g., customer growth, ARR).</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Create a timeline and milestones for your exit plan.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Refine your strategy based on feedback and real-world insights.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learnings and next steps with peers.</a:t>
            </a:r>
            <a:endParaRPr sz="1000">
              <a:solidFill>
                <a:srgbClr val="595959"/>
              </a:solidFill>
              <a:latin typeface="Calibri"/>
              <a:ea typeface="Calibri"/>
              <a:cs typeface="Calibri"/>
              <a:sym typeface="Calibri"/>
            </a:endParaRPr>
          </a:p>
        </p:txBody>
      </p:sp>
      <p:sp>
        <p:nvSpPr>
          <p:cNvPr id="2049" name="Google Shape;2049;g34bf7dc1ca9_0_1650"/>
          <p:cNvSpPr txBox="1"/>
          <p:nvPr/>
        </p:nvSpPr>
        <p:spPr>
          <a:xfrm>
            <a:off x="292776" y="2973725"/>
            <a:ext cx="46950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defining your exit strategy?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do scalability improvements impact your valuation?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key metrics are most relevant to your exit plan?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preparing for an acquisition or IPO?</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refining your exit blueprint?</a:t>
            </a:r>
            <a:endParaRPr sz="1000">
              <a:solidFill>
                <a:srgbClr val="595959"/>
              </a:solidFill>
              <a:latin typeface="Calibri"/>
              <a:ea typeface="Calibri"/>
              <a:cs typeface="Calibri"/>
              <a:sym typeface="Calibri"/>
            </a:endParaRPr>
          </a:p>
        </p:txBody>
      </p:sp>
      <p:grpSp>
        <p:nvGrpSpPr>
          <p:cNvPr id="2050" name="Google Shape;2050;g34bf7dc1ca9_0_1650"/>
          <p:cNvGrpSpPr/>
          <p:nvPr/>
        </p:nvGrpSpPr>
        <p:grpSpPr>
          <a:xfrm>
            <a:off x="215187" y="6348341"/>
            <a:ext cx="2086252" cy="579345"/>
            <a:chOff x="5217280" y="8968725"/>
            <a:chExt cx="2214000" cy="614820"/>
          </a:xfrm>
        </p:grpSpPr>
        <p:sp>
          <p:nvSpPr>
            <p:cNvPr id="2051" name="Google Shape;2051;g34bf7dc1ca9_0_1650"/>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2052" name="Google Shape;2052;g34bf7dc1ca9_0_1650"/>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2053" name="Google Shape;2053;g34bf7dc1ca9_0_1650"/>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2054" name="Google Shape;2054;g34bf7dc1ca9_0_1650"/>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2055" name="Google Shape;2055;g34bf7dc1ca9_0_1650"/>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56" name="Google Shape;2056;g34bf7dc1ca9_0_1650"/>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2057" name="Google Shape;2057;g34bf7dc1ca9_0_1650"/>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2058" name="Google Shape;2058;g34bf7dc1ca9_0_1650"/>
          <p:cNvGrpSpPr/>
          <p:nvPr/>
        </p:nvGrpSpPr>
        <p:grpSpPr>
          <a:xfrm>
            <a:off x="4640548" y="3022007"/>
            <a:ext cx="361496" cy="361023"/>
            <a:chOff x="5737725" y="2862443"/>
            <a:chExt cx="1034323" cy="1032971"/>
          </a:xfrm>
        </p:grpSpPr>
        <p:sp>
          <p:nvSpPr>
            <p:cNvPr id="2059" name="Google Shape;2059;g34bf7dc1ca9_0_1650"/>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60" name="Google Shape;2060;g34bf7dc1ca9_0_1650"/>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61" name="Google Shape;2061;g34bf7dc1ca9_0_1650"/>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62" name="Google Shape;2062;g34bf7dc1ca9_0_1650"/>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63" name="Google Shape;2063;g34bf7dc1ca9_0_1650"/>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064" name="Google Shape;2064;g34bf7dc1ca9_0_1650"/>
          <p:cNvGrpSpPr/>
          <p:nvPr/>
        </p:nvGrpSpPr>
        <p:grpSpPr>
          <a:xfrm>
            <a:off x="4674858" y="310688"/>
            <a:ext cx="336405" cy="379614"/>
            <a:chOff x="4643578" y="432838"/>
            <a:chExt cx="1028134" cy="1160188"/>
          </a:xfrm>
        </p:grpSpPr>
        <p:sp>
          <p:nvSpPr>
            <p:cNvPr id="2065" name="Google Shape;2065;g34bf7dc1ca9_0_1650"/>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2066" name="Google Shape;2066;g34bf7dc1ca9_0_1650"/>
            <p:cNvGrpSpPr/>
            <p:nvPr/>
          </p:nvGrpSpPr>
          <p:grpSpPr>
            <a:xfrm>
              <a:off x="4643578" y="432838"/>
              <a:ext cx="1028134" cy="1160188"/>
              <a:chOff x="4643578" y="432838"/>
              <a:chExt cx="1028134" cy="1160188"/>
            </a:xfrm>
          </p:grpSpPr>
          <p:sp>
            <p:nvSpPr>
              <p:cNvPr id="2067" name="Google Shape;2067;g34bf7dc1ca9_0_1650"/>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68" name="Google Shape;2068;g34bf7dc1ca9_0_1650"/>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2069" name="Google Shape;2069;g34bf7dc1ca9_0_1650"/>
          <p:cNvGrpSpPr/>
          <p:nvPr/>
        </p:nvGrpSpPr>
        <p:grpSpPr>
          <a:xfrm>
            <a:off x="2185190" y="4830280"/>
            <a:ext cx="338043" cy="338840"/>
            <a:chOff x="5700273" y="5386353"/>
            <a:chExt cx="766016" cy="767823"/>
          </a:xfrm>
        </p:grpSpPr>
        <p:sp>
          <p:nvSpPr>
            <p:cNvPr id="2070" name="Google Shape;2070;g34bf7dc1ca9_0_1650"/>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1" name="Google Shape;2071;g34bf7dc1ca9_0_1650"/>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2" name="Google Shape;2072;g34bf7dc1ca9_0_1650"/>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3" name="Google Shape;2073;g34bf7dc1ca9_0_1650"/>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4" name="Google Shape;2074;g34bf7dc1ca9_0_1650"/>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5" name="Google Shape;2075;g34bf7dc1ca9_0_1650"/>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6" name="Google Shape;2076;g34bf7dc1ca9_0_1650"/>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7" name="Google Shape;2077;g34bf7dc1ca9_0_1650"/>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8" name="Google Shape;2078;g34bf7dc1ca9_0_1650"/>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9" name="Google Shape;2079;g34bf7dc1ca9_0_1650"/>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0" name="Google Shape;2080;g34bf7dc1ca9_0_1650"/>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1" name="Google Shape;2081;g34bf7dc1ca9_0_1650"/>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2" name="Google Shape;2082;g34bf7dc1ca9_0_1650"/>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3" name="Google Shape;2083;g34bf7dc1ca9_0_1650"/>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084" name="Google Shape;2084;g34bf7dc1ca9_0_1650"/>
          <p:cNvGrpSpPr/>
          <p:nvPr/>
        </p:nvGrpSpPr>
        <p:grpSpPr>
          <a:xfrm>
            <a:off x="4681257" y="4463928"/>
            <a:ext cx="361466" cy="360553"/>
            <a:chOff x="4422991" y="3660630"/>
            <a:chExt cx="1086135" cy="1083391"/>
          </a:xfrm>
        </p:grpSpPr>
        <p:sp>
          <p:nvSpPr>
            <p:cNvPr id="2085" name="Google Shape;2085;g34bf7dc1ca9_0_1650"/>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86" name="Google Shape;2086;g34bf7dc1ca9_0_1650"/>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87" name="Google Shape;2087;g34bf7dc1ca9_0_1650"/>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88" name="Google Shape;2088;g34bf7dc1ca9_0_1650"/>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89" name="Google Shape;2089;g34bf7dc1ca9_0_1650"/>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90" name="Google Shape;2090;g34bf7dc1ca9_0_1650"/>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91" name="Google Shape;2091;g34bf7dc1ca9_0_1650"/>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92" name="Google Shape;2092;g34bf7dc1ca9_0_1650"/>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093" name="Google Shape;2093;g34bf7dc1ca9_0_1650"/>
          <p:cNvGrpSpPr/>
          <p:nvPr/>
        </p:nvGrpSpPr>
        <p:grpSpPr>
          <a:xfrm>
            <a:off x="2175190" y="321815"/>
            <a:ext cx="354478" cy="354131"/>
            <a:chOff x="10376768" y="2334933"/>
            <a:chExt cx="920484" cy="919581"/>
          </a:xfrm>
        </p:grpSpPr>
        <p:sp>
          <p:nvSpPr>
            <p:cNvPr id="2094" name="Google Shape;2094;g34bf7dc1ca9_0_165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5" name="Google Shape;2095;g34bf7dc1ca9_0_165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2096" name="Google Shape;2096;g34bf7dc1ca9_0_1650"/>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2097" name="Google Shape;2097;g34bf7dc1ca9_0_1650"/>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2098" name="Google Shape;2098;g34bf7dc1ca9_0_1650"/>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99" name="Google Shape;2099;g34bf7dc1ca9_0_1650"/>
          <p:cNvSpPr txBox="1"/>
          <p:nvPr/>
        </p:nvSpPr>
        <p:spPr>
          <a:xfrm>
            <a:off x="2774550" y="6248950"/>
            <a:ext cx="2391300" cy="2909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Prepares you for future acquisitions or IPOs.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525</Words>
  <Application>Microsoft Office PowerPoint</Application>
  <PresentationFormat>Custom</PresentationFormat>
  <Paragraphs>78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12</cp:revision>
  <dcterms:created xsi:type="dcterms:W3CDTF">2025-04-02T13:02:29Z</dcterms:created>
  <dcterms:modified xsi:type="dcterms:W3CDTF">2025-05-07T21:05:35Z</dcterms:modified>
</cp:coreProperties>
</file>