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76" r:id="rId2"/>
    <p:sldId id="277"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0"/>
        <p:cNvGrpSpPr/>
        <p:nvPr/>
      </p:nvGrpSpPr>
      <p:grpSpPr>
        <a:xfrm>
          <a:off x="0" y="0"/>
          <a:ext cx="0" cy="0"/>
          <a:chOff x="0" y="0"/>
          <a:chExt cx="0" cy="0"/>
        </a:xfrm>
      </p:grpSpPr>
      <p:sp>
        <p:nvSpPr>
          <p:cNvPr id="1091" name="Google Shape;1091;g34bf7dc1ca9_0_6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2" name="Google Shape;1092;g34bf7dc1ca9_0_69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4"/>
        <p:cNvGrpSpPr/>
        <p:nvPr/>
      </p:nvGrpSpPr>
      <p:grpSpPr>
        <a:xfrm>
          <a:off x="0" y="0"/>
          <a:ext cx="0" cy="0"/>
          <a:chOff x="0" y="0"/>
          <a:chExt cx="0" cy="0"/>
        </a:xfrm>
      </p:grpSpPr>
      <p:sp>
        <p:nvSpPr>
          <p:cNvPr id="1125" name="Google Shape;1125;g34bf7dc1ca9_0_7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6" name="Google Shape;1126;g34bf7dc1ca9_0_726: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4061731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3"/>
        <p:cNvGrpSpPr/>
        <p:nvPr/>
      </p:nvGrpSpPr>
      <p:grpSpPr>
        <a:xfrm>
          <a:off x="0" y="0"/>
          <a:ext cx="0" cy="0"/>
          <a:chOff x="0" y="0"/>
          <a:chExt cx="0" cy="0"/>
        </a:xfrm>
      </p:grpSpPr>
      <p:cxnSp>
        <p:nvCxnSpPr>
          <p:cNvPr id="1094" name="Google Shape;1094;g34bf7dc1ca9_0_693"/>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095" name="Google Shape;1095;g34bf7dc1ca9_0_693"/>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096" name="Google Shape;1096;g34bf7dc1ca9_0_693"/>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1097" name="Google Shape;1097;g34bf7dc1ca9_0_693"/>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098" name="Google Shape;1098;g34bf7dc1ca9_0_693"/>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Creator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1099" name="Google Shape;1099;g34bf7dc1ca9_0_693"/>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Customer Persona</a:t>
            </a:r>
            <a:endParaRPr/>
          </a:p>
        </p:txBody>
      </p:sp>
      <p:cxnSp>
        <p:nvCxnSpPr>
          <p:cNvPr id="1100" name="Google Shape;1100;g34bf7dc1ca9_0_693"/>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1101" name="Google Shape;1101;g34bf7dc1ca9_0_693"/>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Customer Development</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1102" name="Google Shape;1102;g34bf7dc1ca9_0_693"/>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103" name="Google Shape;1103;g34bf7dc1ca9_0_693"/>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1104" name="Google Shape;1104;g34bf7dc1ca9_0_693"/>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importance of defining an ideal customer.</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segment customers based on demographics and psychographics.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insights into where customers spend time online and offline.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Craft messaging that resonates with different customer personas..</a:t>
            </a:r>
            <a:endParaRPr sz="1100">
              <a:solidFill>
                <a:srgbClr val="595959"/>
              </a:solidFill>
              <a:latin typeface="Calibri"/>
              <a:ea typeface="Calibri"/>
              <a:cs typeface="Calibri"/>
              <a:sym typeface="Calibri"/>
            </a:endParaRPr>
          </a:p>
        </p:txBody>
      </p:sp>
      <p:sp>
        <p:nvSpPr>
          <p:cNvPr id="1105" name="Google Shape;1105;g34bf7dc1ca9_0_693"/>
          <p:cNvSpPr txBox="1"/>
          <p:nvPr/>
        </p:nvSpPr>
        <p:spPr>
          <a:xfrm>
            <a:off x="2888255" y="2544499"/>
            <a:ext cx="2231100" cy="1677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Customer persona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Market research guide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Social media analytics tools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successful customer segmentation</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Survey or interview question samples</a:t>
            </a:r>
            <a:endParaRPr sz="1100">
              <a:solidFill>
                <a:srgbClr val="595959"/>
              </a:solidFill>
              <a:latin typeface="Calibri"/>
              <a:ea typeface="Calibri"/>
              <a:cs typeface="Calibri"/>
              <a:sym typeface="Calibri"/>
            </a:endParaRPr>
          </a:p>
        </p:txBody>
      </p:sp>
      <p:cxnSp>
        <p:nvCxnSpPr>
          <p:cNvPr id="1106" name="Google Shape;1106;g34bf7dc1ca9_0_693"/>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1107" name="Google Shape;1107;g34bf7dc1ca9_0_693"/>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08" name="Google Shape;1108;g34bf7dc1ca9_0_693"/>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09" name="Google Shape;1109;g34bf7dc1ca9_0_693"/>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10" name="Google Shape;1110;g34bf7dc1ca9_0_693"/>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111" name="Google Shape;1111;g34bf7dc1ca9_0_693"/>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1112" name="Google Shape;1112;g34bf7dc1ca9_0_693"/>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13" name="Google Shape;1113;g34bf7dc1ca9_0_693"/>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Business professionals</a:t>
            </a:r>
            <a:endParaRPr sz="1000">
              <a:solidFill>
                <a:schemeClr val="lt1"/>
              </a:solidFill>
              <a:latin typeface="Calibri"/>
              <a:ea typeface="Calibri"/>
              <a:cs typeface="Calibri"/>
              <a:sym typeface="Calibri"/>
            </a:endParaRPr>
          </a:p>
        </p:txBody>
      </p:sp>
      <p:sp>
        <p:nvSpPr>
          <p:cNvPr id="1114" name="Google Shape;1114;g34bf7dc1ca9_0_693"/>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1115" name="Google Shape;1115;g34bf7dc1ca9_0_693"/>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1116" name="Google Shape;1116;g34bf7dc1ca9_0_693"/>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117" name="Google Shape;1117;g34bf7dc1ca9_0_693"/>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create detailed customer personas to refine their target market. The session covers customer segmentation, demographics, and psychographics to understand motivations and behaviors. Participants will map where their ideal customers engage online and offline, develop tailored messaging, and refine personas through peer feedback for effective marketing and product development.</a:t>
            </a:r>
            <a:endParaRPr sz="1100">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endParaRPr sz="1100">
              <a:solidFill>
                <a:srgbClr val="595959"/>
              </a:solidFill>
              <a:latin typeface="Calibri"/>
              <a:ea typeface="Calibri"/>
              <a:cs typeface="Calibri"/>
              <a:sym typeface="Calibri"/>
            </a:endParaRPr>
          </a:p>
        </p:txBody>
      </p:sp>
      <p:grpSp>
        <p:nvGrpSpPr>
          <p:cNvPr id="1118" name="Google Shape;1118;g34bf7dc1ca9_0_693"/>
          <p:cNvGrpSpPr/>
          <p:nvPr/>
        </p:nvGrpSpPr>
        <p:grpSpPr>
          <a:xfrm>
            <a:off x="4677868" y="5021368"/>
            <a:ext cx="341622" cy="341617"/>
            <a:chOff x="3797784" y="3095426"/>
            <a:chExt cx="1030844" cy="1030831"/>
          </a:xfrm>
        </p:grpSpPr>
        <p:sp>
          <p:nvSpPr>
            <p:cNvPr id="1119" name="Google Shape;1119;g34bf7dc1ca9_0_693"/>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20" name="Google Shape;1120;g34bf7dc1ca9_0_693"/>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21" name="Google Shape;1121;g34bf7dc1ca9_0_693"/>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22" name="Google Shape;1122;g34bf7dc1ca9_0_693"/>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23" name="Google Shape;1123;g34bf7dc1ca9_0_693"/>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27"/>
        <p:cNvGrpSpPr/>
        <p:nvPr/>
      </p:nvGrpSpPr>
      <p:grpSpPr>
        <a:xfrm>
          <a:off x="0" y="0"/>
          <a:ext cx="0" cy="0"/>
          <a:chOff x="0" y="0"/>
          <a:chExt cx="0" cy="0"/>
        </a:xfrm>
      </p:grpSpPr>
      <p:cxnSp>
        <p:nvCxnSpPr>
          <p:cNvPr id="1128" name="Google Shape;1128;g34bf7dc1ca9_0_726"/>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129" name="Google Shape;1129;g34bf7dc1ca9_0_726"/>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1130" name="Google Shape;1130;g34bf7dc1ca9_0_726"/>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1131" name="Google Shape;1131;g34bf7dc1ca9_0_726"/>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32" name="Google Shape;1132;g34bf7dc1ca9_0_726"/>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33" name="Google Shape;1133;g34bf7dc1ca9_0_726"/>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134" name="Google Shape;1134;g34bf7dc1ca9_0_726"/>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1135" name="Google Shape;1135;g34bf7dc1ca9_0_726"/>
          <p:cNvSpPr txBox="1"/>
          <p:nvPr/>
        </p:nvSpPr>
        <p:spPr>
          <a:xfrm>
            <a:off x="264575" y="4386875"/>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a:t>
            </a:r>
            <a:r>
              <a:rPr lang="en-IE" b="1">
                <a:solidFill>
                  <a:srgbClr val="EE4338"/>
                </a:solidFill>
                <a:latin typeface="Calibri"/>
                <a:ea typeface="Calibri"/>
                <a:cs typeface="Calibri"/>
                <a:sym typeface="Calibri"/>
              </a:rPr>
              <a:t> Customer Persona Creator</a:t>
            </a:r>
            <a:endParaRPr b="1">
              <a:solidFill>
                <a:srgbClr val="EE4338"/>
              </a:solidFill>
              <a:latin typeface="Calibri"/>
              <a:ea typeface="Calibri"/>
              <a:cs typeface="Calibri"/>
              <a:sym typeface="Calibri"/>
            </a:endParaRPr>
          </a:p>
          <a:p>
            <a:pPr marL="0" marR="0" lvl="0" indent="0" algn="l" rtl="0">
              <a:lnSpc>
                <a:spcPct val="100000"/>
              </a:lnSpc>
              <a:spcBef>
                <a:spcPts val="0"/>
              </a:spcBef>
              <a:spcAft>
                <a:spcPts val="0"/>
              </a:spcAft>
              <a:buNone/>
            </a:pPr>
            <a:endParaRPr sz="1000" b="1">
              <a:solidFill>
                <a:srgbClr val="EE4338"/>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"Buyer Personas" by Adele Revella</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"Building a StoryBrand" by Donald Miller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Lean Startup" by Eric Ries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HubSpot’s guide on customer segmentation</a:t>
            </a:r>
            <a:endParaRPr sz="1000">
              <a:solidFill>
                <a:srgbClr val="595959"/>
              </a:solidFill>
              <a:latin typeface="Calibri"/>
              <a:ea typeface="Calibri"/>
              <a:cs typeface="Calibri"/>
              <a:sym typeface="Calibri"/>
            </a:endParaRPr>
          </a:p>
        </p:txBody>
      </p:sp>
      <p:sp>
        <p:nvSpPr>
          <p:cNvPr id="1136" name="Google Shape;1136;g34bf7dc1ca9_0_726"/>
          <p:cNvSpPr txBox="1"/>
          <p:nvPr/>
        </p:nvSpPr>
        <p:spPr>
          <a:xfrm>
            <a:off x="2715475" y="4404825"/>
            <a:ext cx="2554200" cy="1723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Define demographics (age, gender, location).</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Outline psychographics (interests, values, pain points).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Map out where they spend time online and offline.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Develop messaging tailored to each persona.</a:t>
            </a:r>
            <a:endParaRPr sz="1000">
              <a:solidFill>
                <a:srgbClr val="595959"/>
              </a:solidFill>
              <a:latin typeface="Calibri"/>
              <a:ea typeface="Calibri"/>
              <a:cs typeface="Calibri"/>
              <a:sym typeface="Calibri"/>
            </a:endParaRPr>
          </a:p>
        </p:txBody>
      </p:sp>
      <p:cxnSp>
        <p:nvCxnSpPr>
          <p:cNvPr id="1137" name="Google Shape;1137;g34bf7dc1ca9_0_726"/>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1138" name="Google Shape;1138;g34bf7dc1ca9_0_726"/>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Overview of customer persona development.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Define demographic and psychographic details.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Research customer behavior using real data.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Craft effective messaging strategies.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personas and marketing approaches.</a:t>
            </a:r>
            <a:endParaRPr sz="1000">
              <a:solidFill>
                <a:srgbClr val="595959"/>
              </a:solidFill>
              <a:latin typeface="Calibri"/>
              <a:ea typeface="Calibri"/>
              <a:cs typeface="Calibri"/>
              <a:sym typeface="Calibri"/>
            </a:endParaRPr>
          </a:p>
        </p:txBody>
      </p:sp>
      <p:sp>
        <p:nvSpPr>
          <p:cNvPr id="1139" name="Google Shape;1139;g34bf7dc1ca9_0_726"/>
          <p:cNvSpPr txBox="1"/>
          <p:nvPr/>
        </p:nvSpPr>
        <p:spPr>
          <a:xfrm>
            <a:off x="2715525" y="290350"/>
            <a:ext cx="2319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Define demographics (age, gender, location).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Outline psychographics (interests, values, pain points).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where they engage online and offline.</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Develop messaging tailored to each persona.</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refine based on research.</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lessons with peers.</a:t>
            </a:r>
            <a:endParaRPr sz="1000">
              <a:solidFill>
                <a:srgbClr val="595959"/>
              </a:solidFill>
              <a:latin typeface="Calibri"/>
              <a:ea typeface="Calibri"/>
              <a:cs typeface="Calibri"/>
              <a:sym typeface="Calibri"/>
            </a:endParaRPr>
          </a:p>
        </p:txBody>
      </p:sp>
      <p:sp>
        <p:nvSpPr>
          <p:cNvPr id="1140" name="Google Shape;1140;g34bf7dc1ca9_0_726"/>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defining your customer personas?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researching customer behaviour improve your understanding?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insights did you gain about your ideal customers?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targeting your customers effectively?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refining your customer personas?</a:t>
            </a:r>
            <a:endParaRPr sz="1000">
              <a:solidFill>
                <a:srgbClr val="595959"/>
              </a:solidFill>
              <a:latin typeface="Calibri"/>
              <a:ea typeface="Calibri"/>
              <a:cs typeface="Calibri"/>
              <a:sym typeface="Calibri"/>
            </a:endParaRPr>
          </a:p>
        </p:txBody>
      </p:sp>
      <p:grpSp>
        <p:nvGrpSpPr>
          <p:cNvPr id="1141" name="Google Shape;1141;g34bf7dc1ca9_0_726"/>
          <p:cNvGrpSpPr/>
          <p:nvPr/>
        </p:nvGrpSpPr>
        <p:grpSpPr>
          <a:xfrm>
            <a:off x="215187" y="6348341"/>
            <a:ext cx="2086252" cy="579345"/>
            <a:chOff x="5217280" y="8968725"/>
            <a:chExt cx="2214000" cy="614820"/>
          </a:xfrm>
        </p:grpSpPr>
        <p:sp>
          <p:nvSpPr>
            <p:cNvPr id="1142" name="Google Shape;1142;g34bf7dc1ca9_0_726"/>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1143" name="Google Shape;1143;g34bf7dc1ca9_0_726"/>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1144" name="Google Shape;1144;g34bf7dc1ca9_0_726"/>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1145" name="Google Shape;1145;g34bf7dc1ca9_0_726"/>
          <p:cNvCxnSpPr/>
          <p:nvPr/>
        </p:nvCxnSpPr>
        <p:spPr>
          <a:xfrm rot="10800000">
            <a:off x="119789" y="4386873"/>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1146" name="Google Shape;1146;g34bf7dc1ca9_0_726"/>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47" name="Google Shape;1147;g34bf7dc1ca9_0_726"/>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148" name="Google Shape;1148;g34bf7dc1ca9_0_726"/>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1149" name="Google Shape;1149;g34bf7dc1ca9_0_726"/>
          <p:cNvGrpSpPr/>
          <p:nvPr/>
        </p:nvGrpSpPr>
        <p:grpSpPr>
          <a:xfrm>
            <a:off x="4640548" y="3022007"/>
            <a:ext cx="361496" cy="361023"/>
            <a:chOff x="5737725" y="2862443"/>
            <a:chExt cx="1034323" cy="1032971"/>
          </a:xfrm>
        </p:grpSpPr>
        <p:sp>
          <p:nvSpPr>
            <p:cNvPr id="1150" name="Google Shape;1150;g34bf7dc1ca9_0_726"/>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51" name="Google Shape;1151;g34bf7dc1ca9_0_726"/>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52" name="Google Shape;1152;g34bf7dc1ca9_0_726"/>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53" name="Google Shape;1153;g34bf7dc1ca9_0_726"/>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54" name="Google Shape;1154;g34bf7dc1ca9_0_726"/>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155" name="Google Shape;1155;g34bf7dc1ca9_0_726"/>
          <p:cNvGrpSpPr/>
          <p:nvPr/>
        </p:nvGrpSpPr>
        <p:grpSpPr>
          <a:xfrm>
            <a:off x="4674858" y="310688"/>
            <a:ext cx="336405" cy="379614"/>
            <a:chOff x="4643578" y="432838"/>
            <a:chExt cx="1028134" cy="1160188"/>
          </a:xfrm>
        </p:grpSpPr>
        <p:sp>
          <p:nvSpPr>
            <p:cNvPr id="1156" name="Google Shape;1156;g34bf7dc1ca9_0_726"/>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1157" name="Google Shape;1157;g34bf7dc1ca9_0_726"/>
            <p:cNvGrpSpPr/>
            <p:nvPr/>
          </p:nvGrpSpPr>
          <p:grpSpPr>
            <a:xfrm>
              <a:off x="4643578" y="432838"/>
              <a:ext cx="1028134" cy="1160188"/>
              <a:chOff x="4643578" y="432838"/>
              <a:chExt cx="1028134" cy="1160188"/>
            </a:xfrm>
          </p:grpSpPr>
          <p:sp>
            <p:nvSpPr>
              <p:cNvPr id="1158" name="Google Shape;1158;g34bf7dc1ca9_0_726"/>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59" name="Google Shape;1159;g34bf7dc1ca9_0_726"/>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1160" name="Google Shape;1160;g34bf7dc1ca9_0_726"/>
          <p:cNvGrpSpPr/>
          <p:nvPr/>
        </p:nvGrpSpPr>
        <p:grpSpPr>
          <a:xfrm>
            <a:off x="2185190" y="4830280"/>
            <a:ext cx="338043" cy="338840"/>
            <a:chOff x="5700273" y="5386353"/>
            <a:chExt cx="766016" cy="767823"/>
          </a:xfrm>
        </p:grpSpPr>
        <p:sp>
          <p:nvSpPr>
            <p:cNvPr id="1161" name="Google Shape;1161;g34bf7dc1ca9_0_726"/>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2" name="Google Shape;1162;g34bf7dc1ca9_0_726"/>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3" name="Google Shape;1163;g34bf7dc1ca9_0_726"/>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4" name="Google Shape;1164;g34bf7dc1ca9_0_726"/>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5" name="Google Shape;1165;g34bf7dc1ca9_0_726"/>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6" name="Google Shape;1166;g34bf7dc1ca9_0_726"/>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7" name="Google Shape;1167;g34bf7dc1ca9_0_726"/>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8" name="Google Shape;1168;g34bf7dc1ca9_0_726"/>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9" name="Google Shape;1169;g34bf7dc1ca9_0_726"/>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0" name="Google Shape;1170;g34bf7dc1ca9_0_726"/>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1" name="Google Shape;1171;g34bf7dc1ca9_0_726"/>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2" name="Google Shape;1172;g34bf7dc1ca9_0_726"/>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3" name="Google Shape;1173;g34bf7dc1ca9_0_726"/>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4" name="Google Shape;1174;g34bf7dc1ca9_0_726"/>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1175" name="Google Shape;1175;g34bf7dc1ca9_0_726"/>
          <p:cNvGrpSpPr/>
          <p:nvPr/>
        </p:nvGrpSpPr>
        <p:grpSpPr>
          <a:xfrm>
            <a:off x="4681257" y="4463928"/>
            <a:ext cx="361466" cy="360553"/>
            <a:chOff x="4422991" y="3660630"/>
            <a:chExt cx="1086135" cy="1083391"/>
          </a:xfrm>
        </p:grpSpPr>
        <p:sp>
          <p:nvSpPr>
            <p:cNvPr id="1176" name="Google Shape;1176;g34bf7dc1ca9_0_726"/>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77" name="Google Shape;1177;g34bf7dc1ca9_0_726"/>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78" name="Google Shape;1178;g34bf7dc1ca9_0_726"/>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79" name="Google Shape;1179;g34bf7dc1ca9_0_726"/>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80" name="Google Shape;1180;g34bf7dc1ca9_0_726"/>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81" name="Google Shape;1181;g34bf7dc1ca9_0_726"/>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82" name="Google Shape;1182;g34bf7dc1ca9_0_726"/>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1183" name="Google Shape;1183;g34bf7dc1ca9_0_726"/>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1184" name="Google Shape;1184;g34bf7dc1ca9_0_726"/>
          <p:cNvGrpSpPr/>
          <p:nvPr/>
        </p:nvGrpSpPr>
        <p:grpSpPr>
          <a:xfrm>
            <a:off x="2175190" y="321815"/>
            <a:ext cx="354478" cy="354131"/>
            <a:chOff x="10376768" y="2334933"/>
            <a:chExt cx="920484" cy="919581"/>
          </a:xfrm>
        </p:grpSpPr>
        <p:sp>
          <p:nvSpPr>
            <p:cNvPr id="1185" name="Google Shape;1185;g34bf7dc1ca9_0_726"/>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6" name="Google Shape;1186;g34bf7dc1ca9_0_726"/>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187" name="Google Shape;1187;g34bf7dc1ca9_0_726"/>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1188" name="Google Shape;1188;g34bf7dc1ca9_0_726"/>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1189" name="Google Shape;1189;g34bf7dc1ca9_0_726"/>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190" name="Google Shape;1190;g34bf7dc1ca9_0_726"/>
          <p:cNvSpPr txBox="1"/>
          <p:nvPr/>
        </p:nvSpPr>
        <p:spPr>
          <a:xfrm>
            <a:off x="2774550" y="6248950"/>
            <a:ext cx="2391300" cy="30198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Helps identify and understand your ideal customers.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457</Words>
  <Application>Microsoft Office PowerPoint</Application>
  <PresentationFormat>Custom</PresentationFormat>
  <Paragraphs>76</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5</cp:revision>
  <dcterms:created xsi:type="dcterms:W3CDTF">2025-04-02T13:02:29Z</dcterms:created>
  <dcterms:modified xsi:type="dcterms:W3CDTF">2025-05-07T20:58:09Z</dcterms:modified>
</cp:coreProperties>
</file>