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62" r:id="rId2"/>
    <p:sldId id="263"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g34bf7dc1ca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5" name="Google Shape;385;g34bf7dc1ca9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34bf7dc1ca9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9" name="Google Shape;419;g34bf7dc1ca9_0_3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402695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cxnSp>
        <p:nvCxnSpPr>
          <p:cNvPr id="387" name="Google Shape;387;g34bf7dc1ca9_0_0"/>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388" name="Google Shape;388;g34bf7dc1ca9_0_0"/>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389" name="Google Shape;389;g34bf7dc1ca9_0_0"/>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390" name="Google Shape;390;g34bf7dc1ca9_0_0"/>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91" name="Google Shape;391;g34bf7dc1ca9_0_0"/>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Kit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392" name="Google Shape;392;g34bf7dc1ca9_0_0"/>
          <p:cNvSpPr txBox="1"/>
          <p:nvPr/>
        </p:nvSpPr>
        <p:spPr>
          <a:xfrm>
            <a:off x="146511" y="280125"/>
            <a:ext cx="27495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Fundraising Starter</a:t>
            </a:r>
            <a:endParaRPr/>
          </a:p>
        </p:txBody>
      </p:sp>
      <p:cxnSp>
        <p:nvCxnSpPr>
          <p:cNvPr id="393" name="Google Shape;393;g34bf7dc1ca9_0_0"/>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394" name="Google Shape;394;g34bf7dc1ca9_0_0"/>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Startup Fundraising</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2-4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395" name="Google Shape;395;g34bf7dc1ca9_0_0"/>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396" name="Google Shape;396;g34bf7dc1ca9_0_0"/>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397" name="Google Shape;397;g34bf7dc1ca9_0_0"/>
          <p:cNvSpPr txBox="1"/>
          <p:nvPr/>
        </p:nvSpPr>
        <p:spPr>
          <a:xfrm>
            <a:off x="266748" y="2544499"/>
            <a:ext cx="2479800" cy="2524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the basics of raising funds as an underrepresented founder.</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identify the right investors for your business.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a concise and compelling one-pager to attract investor interest.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Master the art of delivering a strong elevator pitch.</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setting up and managing investor meetings.</a:t>
            </a:r>
            <a:endParaRPr sz="1100">
              <a:solidFill>
                <a:srgbClr val="595959"/>
              </a:solidFill>
              <a:latin typeface="Calibri"/>
              <a:ea typeface="Calibri"/>
              <a:cs typeface="Calibri"/>
              <a:sym typeface="Calibri"/>
            </a:endParaRPr>
          </a:p>
        </p:txBody>
      </p:sp>
      <p:sp>
        <p:nvSpPr>
          <p:cNvPr id="398" name="Google Shape;398;g34bf7dc1ca9_0_0"/>
          <p:cNvSpPr txBox="1"/>
          <p:nvPr/>
        </p:nvSpPr>
        <p:spPr>
          <a:xfrm>
            <a:off x="2888255" y="2544499"/>
            <a:ext cx="2231100" cy="1677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Investor research worksheet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One-pager template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Elevator pitch framework</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Sample email templates for investor outreach</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Notebook for tracking feedback and investor interactions</a:t>
            </a:r>
            <a:endParaRPr sz="1100">
              <a:solidFill>
                <a:srgbClr val="595959"/>
              </a:solidFill>
              <a:latin typeface="Calibri"/>
              <a:ea typeface="Calibri"/>
              <a:cs typeface="Calibri"/>
              <a:sym typeface="Calibri"/>
            </a:endParaRPr>
          </a:p>
        </p:txBody>
      </p:sp>
      <p:cxnSp>
        <p:nvCxnSpPr>
          <p:cNvPr id="399" name="Google Shape;399;g34bf7dc1ca9_0_0"/>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400" name="Google Shape;400;g34bf7dc1ca9_0_0"/>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01" name="Google Shape;401;g34bf7dc1ca9_0_0"/>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02" name="Google Shape;402;g34bf7dc1ca9_0_0"/>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03" name="Google Shape;403;g34bf7dc1ca9_0_0"/>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404" name="Google Shape;404;g34bf7dc1ca9_0_0"/>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405" name="Google Shape;405;g34bf7dc1ca9_0_0"/>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06" name="Google Shape;406;g34bf7dc1ca9_0_0"/>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Small business owners</a:t>
            </a:r>
            <a:endParaRPr sz="1000">
              <a:solidFill>
                <a:schemeClr val="lt1"/>
              </a:solidFill>
              <a:latin typeface="Calibri"/>
              <a:ea typeface="Calibri"/>
              <a:cs typeface="Calibri"/>
              <a:sym typeface="Calibri"/>
            </a:endParaRPr>
          </a:p>
        </p:txBody>
      </p:sp>
      <p:sp>
        <p:nvSpPr>
          <p:cNvPr id="407" name="Google Shape;407;g34bf7dc1ca9_0_0"/>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408" name="Google Shape;408;g34bf7dc1ca9_0_0"/>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409" name="Google Shape;409;g34bf7dc1ca9_0_0"/>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410" name="Google Shape;410;g34bf7dc1ca9_0_0"/>
          <p:cNvSpPr txBox="1"/>
          <p:nvPr/>
        </p:nvSpPr>
        <p:spPr>
          <a:xfrm>
            <a:off x="248308" y="5029849"/>
            <a:ext cx="48783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learn practical fundraising strategies tailored for underrepresented founders. The session covers the fundraising landscape, investor alignment, and pitch development. They will identify 10+ mission-aligned investors, craft a compelling one-pager, and refine a 3-minute pitch. The session ends with peer review, facilitator feedback, and next steps for successful fundraising.</a:t>
            </a:r>
            <a:endParaRPr sz="1300">
              <a:solidFill>
                <a:schemeClr val="lt1"/>
              </a:solidFill>
              <a:latin typeface="Calibri"/>
              <a:ea typeface="Calibri"/>
              <a:cs typeface="Calibri"/>
              <a:sym typeface="Calibri"/>
            </a:endParaRPr>
          </a:p>
        </p:txBody>
      </p:sp>
      <p:grpSp>
        <p:nvGrpSpPr>
          <p:cNvPr id="411" name="Google Shape;411;g34bf7dc1ca9_0_0"/>
          <p:cNvGrpSpPr/>
          <p:nvPr/>
        </p:nvGrpSpPr>
        <p:grpSpPr>
          <a:xfrm>
            <a:off x="4677868" y="5021368"/>
            <a:ext cx="341622" cy="341617"/>
            <a:chOff x="3797784" y="3095426"/>
            <a:chExt cx="1030844" cy="1030831"/>
          </a:xfrm>
        </p:grpSpPr>
        <p:sp>
          <p:nvSpPr>
            <p:cNvPr id="412" name="Google Shape;412;g34bf7dc1ca9_0_0"/>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13" name="Google Shape;413;g34bf7dc1ca9_0_0"/>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14" name="Google Shape;414;g34bf7dc1ca9_0_0"/>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15" name="Google Shape;415;g34bf7dc1ca9_0_0"/>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16" name="Google Shape;416;g34bf7dc1ca9_0_0"/>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cxnSp>
        <p:nvCxnSpPr>
          <p:cNvPr id="421" name="Google Shape;421;g34bf7dc1ca9_0_33"/>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422" name="Google Shape;422;g34bf7dc1ca9_0_33"/>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423" name="Google Shape;423;g34bf7dc1ca9_0_33"/>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424" name="Google Shape;424;g34bf7dc1ca9_0_33"/>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25" name="Google Shape;425;g34bf7dc1ca9_0_33"/>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26" name="Google Shape;426;g34bf7dc1ca9_0_33"/>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427" name="Google Shape;427;g34bf7dc1ca9_0_33"/>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428" name="Google Shape;428;g34bf7dc1ca9_0_33"/>
          <p:cNvSpPr txBox="1"/>
          <p:nvPr/>
        </p:nvSpPr>
        <p:spPr>
          <a:xfrm>
            <a:off x="299550" y="4404350"/>
            <a:ext cx="2223600" cy="2277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 </a:t>
            </a:r>
            <a:r>
              <a:rPr lang="en-IE" b="1">
                <a:solidFill>
                  <a:srgbClr val="EE4338"/>
                </a:solidFill>
                <a:latin typeface="Calibri"/>
                <a:ea typeface="Calibri"/>
                <a:cs typeface="Calibri"/>
                <a:sym typeface="Calibri"/>
              </a:rPr>
              <a:t>Fundraising Starter Kit</a:t>
            </a:r>
            <a:endParaRPr/>
          </a:p>
          <a:p>
            <a:pPr marL="0" marR="0" lvl="0" indent="0" algn="l" rtl="0">
              <a:lnSpc>
                <a:spcPct val="100000"/>
              </a:lnSpc>
              <a:spcBef>
                <a:spcPts val="0"/>
              </a:spcBef>
              <a:spcAft>
                <a:spcPts val="0"/>
              </a:spcAft>
              <a:buNone/>
            </a:pP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"Venture Deals" by Brad Feld &amp; Jason Mendelson</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"Angel Investing" by David S. Rose</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Art of Startup Fundraising" by Alejandro Cremades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"Backstage Capital’s Guide to Underrepresented Founders"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595959"/>
              </a:buClr>
              <a:buSzPts val="1000"/>
              <a:buFont typeface="Calibri"/>
              <a:buChar char="•"/>
            </a:pP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595959"/>
              </a:buClr>
              <a:buSzPts val="1000"/>
              <a:buFont typeface="Calibri"/>
              <a:buChar char="•"/>
            </a:pPr>
            <a:endParaRPr sz="1000">
              <a:solidFill>
                <a:srgbClr val="595959"/>
              </a:solidFill>
              <a:latin typeface="Calibri"/>
              <a:ea typeface="Calibri"/>
              <a:cs typeface="Calibri"/>
              <a:sym typeface="Calibri"/>
            </a:endParaRPr>
          </a:p>
        </p:txBody>
      </p:sp>
      <p:sp>
        <p:nvSpPr>
          <p:cNvPr id="429" name="Google Shape;429;g34bf7dc1ca9_0_33"/>
          <p:cNvSpPr txBox="1"/>
          <p:nvPr/>
        </p:nvSpPr>
        <p:spPr>
          <a:xfrm>
            <a:off x="2715475" y="4404825"/>
            <a:ext cx="2554200" cy="1569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Identify 10 investors aligned with your industry or mission.</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Create a one-pager summarizing your business.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Develop a 3-minute elevator pitch.</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Set up initial meetings with three investors for feedback.</a:t>
            </a:r>
            <a:endParaRPr sz="1000">
              <a:solidFill>
                <a:srgbClr val="595959"/>
              </a:solidFill>
              <a:latin typeface="Calibri"/>
              <a:ea typeface="Calibri"/>
              <a:cs typeface="Calibri"/>
              <a:sym typeface="Calibri"/>
            </a:endParaRPr>
          </a:p>
        </p:txBody>
      </p:sp>
      <p:cxnSp>
        <p:nvCxnSpPr>
          <p:cNvPr id="430" name="Google Shape;430;g34bf7dc1ca9_0_33"/>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431" name="Google Shape;431;g34bf7dc1ca9_0_33"/>
          <p:cNvSpPr txBox="1"/>
          <p:nvPr/>
        </p:nvSpPr>
        <p:spPr>
          <a:xfrm>
            <a:off x="292767" y="290360"/>
            <a:ext cx="21153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Introduce startup fundraising, highlighting challenges for underrepresented founders.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to research on selecting the right investors.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hands-on exercises for one-pagers and pitches.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investor meetings as learning opportunities.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pitch clarity and persuasiveness.</a:t>
            </a:r>
            <a:endParaRPr sz="1000">
              <a:solidFill>
                <a:srgbClr val="595959"/>
              </a:solidFill>
              <a:latin typeface="Calibri"/>
              <a:ea typeface="Calibri"/>
              <a:cs typeface="Calibri"/>
              <a:sym typeface="Calibri"/>
            </a:endParaRPr>
          </a:p>
        </p:txBody>
      </p:sp>
      <p:sp>
        <p:nvSpPr>
          <p:cNvPr id="432" name="Google Shape;432;g34bf7dc1ca9_0_33"/>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Identify 10 mission-aligned investors.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Create a one-pager with problem-solution, traction, and market opportunity.</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Develop a 3-minute pitch to convey your vision.</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Set up 3+ investor meetings for feedback.</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Document and refine your pitch and one-pager.</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insights with peers for collaborative learning.</a:t>
            </a:r>
            <a:endParaRPr sz="1000">
              <a:solidFill>
                <a:srgbClr val="595959"/>
              </a:solidFill>
              <a:latin typeface="Calibri"/>
              <a:ea typeface="Calibri"/>
              <a:cs typeface="Calibri"/>
              <a:sym typeface="Calibri"/>
            </a:endParaRPr>
          </a:p>
        </p:txBody>
      </p:sp>
      <p:sp>
        <p:nvSpPr>
          <p:cNvPr id="433" name="Google Shape;433;g34bf7dc1ca9_0_33"/>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identifying the right investors?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investor feedback impact your pitch and one-pager?</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adjustments did you make based on real-world interactions?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do you feel in approaching investors after this activity?</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in your fundraising journey?</a:t>
            </a:r>
            <a:endParaRPr sz="1000">
              <a:solidFill>
                <a:srgbClr val="595959"/>
              </a:solidFill>
              <a:latin typeface="Calibri"/>
              <a:ea typeface="Calibri"/>
              <a:cs typeface="Calibri"/>
              <a:sym typeface="Calibri"/>
            </a:endParaRPr>
          </a:p>
        </p:txBody>
      </p:sp>
      <p:grpSp>
        <p:nvGrpSpPr>
          <p:cNvPr id="434" name="Google Shape;434;g34bf7dc1ca9_0_33"/>
          <p:cNvGrpSpPr/>
          <p:nvPr/>
        </p:nvGrpSpPr>
        <p:grpSpPr>
          <a:xfrm>
            <a:off x="215187" y="6348341"/>
            <a:ext cx="2086252" cy="579345"/>
            <a:chOff x="5217280" y="8968725"/>
            <a:chExt cx="2214000" cy="614820"/>
          </a:xfrm>
        </p:grpSpPr>
        <p:sp>
          <p:nvSpPr>
            <p:cNvPr id="435" name="Google Shape;435;g34bf7dc1ca9_0_33"/>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436" name="Google Shape;436;g34bf7dc1ca9_0_33"/>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437" name="Google Shape;437;g34bf7dc1ca9_0_33"/>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438" name="Google Shape;438;g34bf7dc1ca9_0_33"/>
          <p:cNvCxnSpPr/>
          <p:nvPr/>
        </p:nvCxnSpPr>
        <p:spPr>
          <a:xfrm rot="10800000">
            <a:off x="119789" y="4387110"/>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439" name="Google Shape;439;g34bf7dc1ca9_0_33"/>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40" name="Google Shape;440;g34bf7dc1ca9_0_33"/>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441" name="Google Shape;441;g34bf7dc1ca9_0_33"/>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442" name="Google Shape;442;g34bf7dc1ca9_0_33"/>
          <p:cNvGrpSpPr/>
          <p:nvPr/>
        </p:nvGrpSpPr>
        <p:grpSpPr>
          <a:xfrm>
            <a:off x="4640548" y="3022007"/>
            <a:ext cx="361496" cy="361023"/>
            <a:chOff x="5737725" y="2862443"/>
            <a:chExt cx="1034323" cy="1032971"/>
          </a:xfrm>
        </p:grpSpPr>
        <p:sp>
          <p:nvSpPr>
            <p:cNvPr id="443" name="Google Shape;443;g34bf7dc1ca9_0_33"/>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44" name="Google Shape;444;g34bf7dc1ca9_0_33"/>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45" name="Google Shape;445;g34bf7dc1ca9_0_33"/>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46" name="Google Shape;446;g34bf7dc1ca9_0_33"/>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47" name="Google Shape;447;g34bf7dc1ca9_0_33"/>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448" name="Google Shape;448;g34bf7dc1ca9_0_33"/>
          <p:cNvGrpSpPr/>
          <p:nvPr/>
        </p:nvGrpSpPr>
        <p:grpSpPr>
          <a:xfrm>
            <a:off x="4674858" y="310688"/>
            <a:ext cx="336405" cy="379614"/>
            <a:chOff x="4643578" y="432838"/>
            <a:chExt cx="1028134" cy="1160188"/>
          </a:xfrm>
        </p:grpSpPr>
        <p:sp>
          <p:nvSpPr>
            <p:cNvPr id="449" name="Google Shape;449;g34bf7dc1ca9_0_33"/>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450" name="Google Shape;450;g34bf7dc1ca9_0_33"/>
            <p:cNvGrpSpPr/>
            <p:nvPr/>
          </p:nvGrpSpPr>
          <p:grpSpPr>
            <a:xfrm>
              <a:off x="4643578" y="432838"/>
              <a:ext cx="1028134" cy="1160188"/>
              <a:chOff x="4643578" y="432838"/>
              <a:chExt cx="1028134" cy="1160188"/>
            </a:xfrm>
          </p:grpSpPr>
          <p:sp>
            <p:nvSpPr>
              <p:cNvPr id="451" name="Google Shape;451;g34bf7dc1ca9_0_33"/>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52" name="Google Shape;452;g34bf7dc1ca9_0_33"/>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453" name="Google Shape;453;g34bf7dc1ca9_0_33"/>
          <p:cNvGrpSpPr/>
          <p:nvPr/>
        </p:nvGrpSpPr>
        <p:grpSpPr>
          <a:xfrm>
            <a:off x="2185190" y="4830280"/>
            <a:ext cx="338043" cy="338840"/>
            <a:chOff x="5700273" y="5386353"/>
            <a:chExt cx="766016" cy="767823"/>
          </a:xfrm>
        </p:grpSpPr>
        <p:sp>
          <p:nvSpPr>
            <p:cNvPr id="454" name="Google Shape;454;g34bf7dc1ca9_0_33"/>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5" name="Google Shape;455;g34bf7dc1ca9_0_33"/>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6" name="Google Shape;456;g34bf7dc1ca9_0_33"/>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7" name="Google Shape;457;g34bf7dc1ca9_0_33"/>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8" name="Google Shape;458;g34bf7dc1ca9_0_33"/>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9" name="Google Shape;459;g34bf7dc1ca9_0_33"/>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0" name="Google Shape;460;g34bf7dc1ca9_0_33"/>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1" name="Google Shape;461;g34bf7dc1ca9_0_33"/>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2" name="Google Shape;462;g34bf7dc1ca9_0_33"/>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3" name="Google Shape;463;g34bf7dc1ca9_0_33"/>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4" name="Google Shape;464;g34bf7dc1ca9_0_33"/>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5" name="Google Shape;465;g34bf7dc1ca9_0_33"/>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6" name="Google Shape;466;g34bf7dc1ca9_0_33"/>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7" name="Google Shape;467;g34bf7dc1ca9_0_33"/>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468" name="Google Shape;468;g34bf7dc1ca9_0_33"/>
          <p:cNvGrpSpPr/>
          <p:nvPr/>
        </p:nvGrpSpPr>
        <p:grpSpPr>
          <a:xfrm>
            <a:off x="4681257" y="4463928"/>
            <a:ext cx="361466" cy="360553"/>
            <a:chOff x="4422991" y="3660630"/>
            <a:chExt cx="1086135" cy="1083391"/>
          </a:xfrm>
        </p:grpSpPr>
        <p:sp>
          <p:nvSpPr>
            <p:cNvPr id="469" name="Google Shape;469;g34bf7dc1ca9_0_33"/>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0" name="Google Shape;470;g34bf7dc1ca9_0_33"/>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1" name="Google Shape;471;g34bf7dc1ca9_0_33"/>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2" name="Google Shape;472;g34bf7dc1ca9_0_33"/>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3" name="Google Shape;473;g34bf7dc1ca9_0_33"/>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4" name="Google Shape;474;g34bf7dc1ca9_0_33"/>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5" name="Google Shape;475;g34bf7dc1ca9_0_33"/>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6" name="Google Shape;476;g34bf7dc1ca9_0_33"/>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477" name="Google Shape;477;g34bf7dc1ca9_0_33"/>
          <p:cNvGrpSpPr/>
          <p:nvPr/>
        </p:nvGrpSpPr>
        <p:grpSpPr>
          <a:xfrm>
            <a:off x="2175190" y="321815"/>
            <a:ext cx="354478" cy="354131"/>
            <a:chOff x="10376768" y="2334933"/>
            <a:chExt cx="920484" cy="919581"/>
          </a:xfrm>
        </p:grpSpPr>
        <p:sp>
          <p:nvSpPr>
            <p:cNvPr id="478" name="Google Shape;478;g34bf7dc1ca9_0_33"/>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9" name="Google Shape;479;g34bf7dc1ca9_0_33"/>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80" name="Google Shape;480;g34bf7dc1ca9_0_33"/>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481" name="Google Shape;481;g34bf7dc1ca9_0_33"/>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482" name="Google Shape;482;g34bf7dc1ca9_0_33"/>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83" name="Google Shape;483;g34bf7dc1ca9_0_33"/>
          <p:cNvSpPr txBox="1"/>
          <p:nvPr/>
        </p:nvSpPr>
        <p:spPr>
          <a:xfrm>
            <a:off x="2523150" y="6248950"/>
            <a:ext cx="2642700" cy="21456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sz="700"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Guides you through the basics of raising funds as an underrepresented founder.</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498</Words>
  <Application>Microsoft Office PowerPoint</Application>
  <PresentationFormat>Custom</PresentationFormat>
  <Paragraphs>73</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5</cp:revision>
  <dcterms:created xsi:type="dcterms:W3CDTF">2025-04-02T13:02:29Z</dcterms:created>
  <dcterms:modified xsi:type="dcterms:W3CDTF">2025-05-07T14:11:00Z</dcterms:modified>
</cp:coreProperties>
</file>