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80" r:id="rId2"/>
    <p:sldId id="281"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2"/>
        <p:cNvGrpSpPr/>
        <p:nvPr/>
      </p:nvGrpSpPr>
      <p:grpSpPr>
        <a:xfrm>
          <a:off x="0" y="0"/>
          <a:ext cx="0" cy="0"/>
          <a:chOff x="0" y="0"/>
          <a:chExt cx="0" cy="0"/>
        </a:xfrm>
      </p:grpSpPr>
      <p:sp>
        <p:nvSpPr>
          <p:cNvPr id="1293" name="Google Shape;1293;g34bf7dc1ca9_0_8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4" name="Google Shape;1294;g34bf7dc1ca9_0_89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6"/>
        <p:cNvGrpSpPr/>
        <p:nvPr/>
      </p:nvGrpSpPr>
      <p:grpSpPr>
        <a:xfrm>
          <a:off x="0" y="0"/>
          <a:ext cx="0" cy="0"/>
          <a:chOff x="0" y="0"/>
          <a:chExt cx="0" cy="0"/>
        </a:xfrm>
      </p:grpSpPr>
      <p:sp>
        <p:nvSpPr>
          <p:cNvPr id="1327" name="Google Shape;1327;g34bf7dc1ca9_0_9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8" name="Google Shape;1328;g34bf7dc1ca9_0_9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854921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95"/>
        <p:cNvGrpSpPr/>
        <p:nvPr/>
      </p:nvGrpSpPr>
      <p:grpSpPr>
        <a:xfrm>
          <a:off x="0" y="0"/>
          <a:ext cx="0" cy="0"/>
          <a:chOff x="0" y="0"/>
          <a:chExt cx="0" cy="0"/>
        </a:xfrm>
      </p:grpSpPr>
      <p:cxnSp>
        <p:nvCxnSpPr>
          <p:cNvPr id="1296" name="Google Shape;1296;g34bf7dc1ca9_0_891"/>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297" name="Google Shape;1297;g34bf7dc1ca9_0_891"/>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298" name="Google Shape;1298;g34bf7dc1ca9_0_891"/>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299" name="Google Shape;1299;g34bf7dc1ca9_0_891"/>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00" name="Google Shape;1300;g34bf7dc1ca9_0_891"/>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Roadmap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301" name="Google Shape;1301;g34bf7dc1ca9_0_891"/>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Grant Application</a:t>
            </a:r>
            <a:endParaRPr/>
          </a:p>
        </p:txBody>
      </p:sp>
      <p:cxnSp>
        <p:nvCxnSpPr>
          <p:cNvPr id="1302" name="Google Shape;1302;g34bf7dc1ca9_0_891"/>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303" name="Google Shape;1303;g34bf7dc1ca9_0_891"/>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Funding Strategies</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304" name="Google Shape;1304;g34bf7dc1ca9_0_891"/>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305" name="Google Shape;1305;g34bf7dc1ca9_0_891"/>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306" name="Google Shape;1306;g34bf7dc1ca9_0_891"/>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process of applying for grants tailored to underrepresented founders.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identify and research relevant grant opportunities.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skills in crafting a compelling grant application narrative.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aligning business impact with grant criteria.</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Prepare necessary documentation for successful submissions.</a:t>
            </a:r>
            <a:endParaRPr sz="1100">
              <a:solidFill>
                <a:srgbClr val="595959"/>
              </a:solidFill>
              <a:latin typeface="Calibri"/>
              <a:ea typeface="Calibri"/>
              <a:cs typeface="Calibri"/>
              <a:sym typeface="Calibri"/>
            </a:endParaRPr>
          </a:p>
        </p:txBody>
      </p:sp>
      <p:sp>
        <p:nvSpPr>
          <p:cNvPr id="1307" name="Google Shape;1307;g34bf7dc1ca9_0_891"/>
          <p:cNvSpPr txBox="1"/>
          <p:nvPr/>
        </p:nvSpPr>
        <p:spPr>
          <a:xfrm>
            <a:off x="2888255" y="2544499"/>
            <a:ext cx="22311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Grant research database or list of opportunities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Grant application template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Business Impact Alignment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Sample of successful grant applications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Document checklist (business plan, financials, letters of recommendation)</a:t>
            </a:r>
            <a:endParaRPr sz="1100">
              <a:solidFill>
                <a:srgbClr val="595959"/>
              </a:solidFill>
              <a:latin typeface="Calibri"/>
              <a:ea typeface="Calibri"/>
              <a:cs typeface="Calibri"/>
              <a:sym typeface="Calibri"/>
            </a:endParaRPr>
          </a:p>
        </p:txBody>
      </p:sp>
      <p:cxnSp>
        <p:nvCxnSpPr>
          <p:cNvPr id="1308" name="Google Shape;1308;g34bf7dc1ca9_0_891"/>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309" name="Google Shape;1309;g34bf7dc1ca9_0_891"/>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10" name="Google Shape;1310;g34bf7dc1ca9_0_891"/>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11" name="Google Shape;1311;g34bf7dc1ca9_0_891"/>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12" name="Google Shape;1312;g34bf7dc1ca9_0_891"/>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313" name="Google Shape;1313;g34bf7dc1ca9_0_891"/>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314" name="Google Shape;1314;g34bf7dc1ca9_0_891"/>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15" name="Google Shape;1315;g34bf7dc1ca9_0_891"/>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Social 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Small Business Owners </a:t>
            </a:r>
            <a:endParaRPr sz="1000">
              <a:solidFill>
                <a:schemeClr val="lt1"/>
              </a:solidFill>
              <a:latin typeface="Calibri"/>
              <a:ea typeface="Calibri"/>
              <a:cs typeface="Calibri"/>
              <a:sym typeface="Calibri"/>
            </a:endParaRPr>
          </a:p>
        </p:txBody>
      </p:sp>
      <p:sp>
        <p:nvSpPr>
          <p:cNvPr id="1316" name="Google Shape;1316;g34bf7dc1ca9_0_891"/>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317" name="Google Shape;1317;g34bf7dc1ca9_0_891"/>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318" name="Google Shape;1318;g34bf7dc1ca9_0_891"/>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319" name="Google Shape;1319;g34bf7dc1ca9_0_891"/>
          <p:cNvSpPr txBox="1"/>
          <p:nvPr/>
        </p:nvSpPr>
        <p:spPr>
          <a:xfrm>
            <a:off x="248308" y="5029849"/>
            <a:ext cx="4878300" cy="1569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research, prepare, and submit grant applications tailored for underrepresented founders. The session covers identifying suitable grants, crafting a compelling narrative, and gathering key documents. Participants will refine their applications through peer review and facilitator feedback, ensuring strong submissions that highlight community impact and business alignment with funder priorities.</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320" name="Google Shape;1320;g34bf7dc1ca9_0_891"/>
          <p:cNvGrpSpPr/>
          <p:nvPr/>
        </p:nvGrpSpPr>
        <p:grpSpPr>
          <a:xfrm>
            <a:off x="4677868" y="5021368"/>
            <a:ext cx="341622" cy="341617"/>
            <a:chOff x="3797784" y="3095426"/>
            <a:chExt cx="1030844" cy="1030831"/>
          </a:xfrm>
        </p:grpSpPr>
        <p:sp>
          <p:nvSpPr>
            <p:cNvPr id="1321" name="Google Shape;1321;g34bf7dc1ca9_0_891"/>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22" name="Google Shape;1322;g34bf7dc1ca9_0_891"/>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23" name="Google Shape;1323;g34bf7dc1ca9_0_891"/>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24" name="Google Shape;1324;g34bf7dc1ca9_0_891"/>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25" name="Google Shape;1325;g34bf7dc1ca9_0_891"/>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29"/>
        <p:cNvGrpSpPr/>
        <p:nvPr/>
      </p:nvGrpSpPr>
      <p:grpSpPr>
        <a:xfrm>
          <a:off x="0" y="0"/>
          <a:ext cx="0" cy="0"/>
          <a:chOff x="0" y="0"/>
          <a:chExt cx="0" cy="0"/>
        </a:xfrm>
      </p:grpSpPr>
      <p:cxnSp>
        <p:nvCxnSpPr>
          <p:cNvPr id="1330" name="Google Shape;1330;g34bf7dc1ca9_0_924"/>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331" name="Google Shape;1331;g34bf7dc1ca9_0_924"/>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332" name="Google Shape;1332;g34bf7dc1ca9_0_924"/>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333" name="Google Shape;1333;g34bf7dc1ca9_0_924"/>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34" name="Google Shape;1334;g34bf7dc1ca9_0_924"/>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35" name="Google Shape;1335;g34bf7dc1ca9_0_924"/>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336" name="Google Shape;1336;g34bf7dc1ca9_0_924"/>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337" name="Google Shape;1337;g34bf7dc1ca9_0_924"/>
          <p:cNvSpPr txBox="1"/>
          <p:nvPr/>
        </p:nvSpPr>
        <p:spPr>
          <a:xfrm>
            <a:off x="264575" y="4386875"/>
            <a:ext cx="2223600" cy="2124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Grant Application Roadmap</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 "Winning Grants Step by Step" by Tori O'Neal-McElrath</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Only Grant Writing Book You'll Ever Need" by Ellen Karsh &amp; Arlen Sue Fox</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"Grant Writing for Small Businesses" by Richard Feenstra</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595959"/>
              </a:buClr>
              <a:buSzPts val="1000"/>
              <a:buFont typeface="Calibri"/>
              <a:buChar char="•"/>
            </a:pPr>
            <a:endParaRPr sz="1000">
              <a:solidFill>
                <a:srgbClr val="595959"/>
              </a:solidFill>
              <a:latin typeface="Calibri"/>
              <a:ea typeface="Calibri"/>
              <a:cs typeface="Calibri"/>
              <a:sym typeface="Calibri"/>
            </a:endParaRPr>
          </a:p>
        </p:txBody>
      </p:sp>
      <p:sp>
        <p:nvSpPr>
          <p:cNvPr id="1338" name="Google Shape;1338;g34bf7dc1ca9_0_924"/>
          <p:cNvSpPr txBox="1"/>
          <p:nvPr/>
        </p:nvSpPr>
        <p:spPr>
          <a:xfrm>
            <a:off x="2715475" y="4404825"/>
            <a:ext cx="2554200" cy="1877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Research grants tailored to underrepresented entrepreneurs.</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Align your business impact with grant criteria.</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Draft a strong narrative showing community benefit.</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Gather required documents (e.g., business plan, financials, letters of support).</a:t>
            </a:r>
            <a:endParaRPr sz="1000">
              <a:solidFill>
                <a:srgbClr val="595959"/>
              </a:solidFill>
              <a:latin typeface="Calibri"/>
              <a:ea typeface="Calibri"/>
              <a:cs typeface="Calibri"/>
              <a:sym typeface="Calibri"/>
            </a:endParaRPr>
          </a:p>
        </p:txBody>
      </p:sp>
      <p:cxnSp>
        <p:nvCxnSpPr>
          <p:cNvPr id="1339" name="Google Shape;1339;g34bf7dc1ca9_0_924"/>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340" name="Google Shape;1340;g34bf7dc1ca9_0_924"/>
          <p:cNvSpPr txBox="1"/>
          <p:nvPr/>
        </p:nvSpPr>
        <p:spPr>
          <a:xfrm>
            <a:off x="292767" y="290360"/>
            <a:ext cx="2115300" cy="2647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grant funding options for underrepresented founders.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researching grants and understanding eligibility requirements.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participants to align their business impact with grant criteria.</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writing persuasive grant narratives.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draft applications and required documentation.</a:t>
            </a:r>
            <a:endParaRPr sz="1000">
              <a:solidFill>
                <a:srgbClr val="595959"/>
              </a:solidFill>
              <a:latin typeface="Calibri"/>
              <a:ea typeface="Calibri"/>
              <a:cs typeface="Calibri"/>
              <a:sym typeface="Calibri"/>
            </a:endParaRPr>
          </a:p>
        </p:txBody>
      </p:sp>
      <p:sp>
        <p:nvSpPr>
          <p:cNvPr id="1341" name="Google Shape;1341;g34bf7dc1ca9_0_924"/>
          <p:cNvSpPr txBox="1"/>
          <p:nvPr/>
        </p:nvSpPr>
        <p:spPr>
          <a:xfrm>
            <a:off x="2715525" y="290350"/>
            <a:ext cx="2319300" cy="2647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Research grants tailored to underrepresented entrepreneurs.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Align your business impact with grant criteria and funding priorities.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Draft a strong narrative showcasing your community and economic benefit.</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Gather required documents (e.g., business plan, financials, etc)</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Review and refine your application with peer and facilitator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Submit the final grant application and document the process for future improvements.</a:t>
            </a:r>
            <a:endParaRPr sz="1000">
              <a:solidFill>
                <a:srgbClr val="595959"/>
              </a:solidFill>
              <a:latin typeface="Calibri"/>
              <a:ea typeface="Calibri"/>
              <a:cs typeface="Calibri"/>
              <a:sym typeface="Calibri"/>
            </a:endParaRPr>
          </a:p>
        </p:txBody>
      </p:sp>
      <p:sp>
        <p:nvSpPr>
          <p:cNvPr id="1342" name="Google Shape;1342;g34bf7dc1ca9_0_924"/>
          <p:cNvSpPr txBox="1"/>
          <p:nvPr/>
        </p:nvSpPr>
        <p:spPr>
          <a:xfrm>
            <a:off x="292767" y="2973735"/>
            <a:ext cx="4323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identifying the proper grants?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aligning your business impact with grant criteria improve your application?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grant narrative?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do you feel in applying for grants in the future?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in securing grant funding?</a:t>
            </a:r>
            <a:endParaRPr sz="1000">
              <a:solidFill>
                <a:srgbClr val="595959"/>
              </a:solidFill>
              <a:latin typeface="Calibri"/>
              <a:ea typeface="Calibri"/>
              <a:cs typeface="Calibri"/>
              <a:sym typeface="Calibri"/>
            </a:endParaRPr>
          </a:p>
        </p:txBody>
      </p:sp>
      <p:grpSp>
        <p:nvGrpSpPr>
          <p:cNvPr id="1343" name="Google Shape;1343;g34bf7dc1ca9_0_924"/>
          <p:cNvGrpSpPr/>
          <p:nvPr/>
        </p:nvGrpSpPr>
        <p:grpSpPr>
          <a:xfrm>
            <a:off x="215187" y="6348341"/>
            <a:ext cx="2086252" cy="579345"/>
            <a:chOff x="5217280" y="8968725"/>
            <a:chExt cx="2214000" cy="614820"/>
          </a:xfrm>
        </p:grpSpPr>
        <p:sp>
          <p:nvSpPr>
            <p:cNvPr id="1344" name="Google Shape;1344;g34bf7dc1ca9_0_924"/>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345" name="Google Shape;1345;g34bf7dc1ca9_0_924"/>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346" name="Google Shape;1346;g34bf7dc1ca9_0_924"/>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347" name="Google Shape;1347;g34bf7dc1ca9_0_924"/>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348" name="Google Shape;1348;g34bf7dc1ca9_0_924"/>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49" name="Google Shape;1349;g34bf7dc1ca9_0_924"/>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350" name="Google Shape;1350;g34bf7dc1ca9_0_924"/>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351" name="Google Shape;1351;g34bf7dc1ca9_0_924"/>
          <p:cNvGrpSpPr/>
          <p:nvPr/>
        </p:nvGrpSpPr>
        <p:grpSpPr>
          <a:xfrm>
            <a:off x="4640548" y="3022007"/>
            <a:ext cx="361496" cy="361023"/>
            <a:chOff x="5737725" y="2862443"/>
            <a:chExt cx="1034323" cy="1032971"/>
          </a:xfrm>
        </p:grpSpPr>
        <p:sp>
          <p:nvSpPr>
            <p:cNvPr id="1352" name="Google Shape;1352;g34bf7dc1ca9_0_924"/>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53" name="Google Shape;1353;g34bf7dc1ca9_0_924"/>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54" name="Google Shape;1354;g34bf7dc1ca9_0_924"/>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55" name="Google Shape;1355;g34bf7dc1ca9_0_924"/>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56" name="Google Shape;1356;g34bf7dc1ca9_0_924"/>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357" name="Google Shape;1357;g34bf7dc1ca9_0_924"/>
          <p:cNvGrpSpPr/>
          <p:nvPr/>
        </p:nvGrpSpPr>
        <p:grpSpPr>
          <a:xfrm>
            <a:off x="4674858" y="310688"/>
            <a:ext cx="336405" cy="379614"/>
            <a:chOff x="4643578" y="432838"/>
            <a:chExt cx="1028134" cy="1160188"/>
          </a:xfrm>
        </p:grpSpPr>
        <p:sp>
          <p:nvSpPr>
            <p:cNvPr id="1358" name="Google Shape;1358;g34bf7dc1ca9_0_924"/>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359" name="Google Shape;1359;g34bf7dc1ca9_0_924"/>
            <p:cNvGrpSpPr/>
            <p:nvPr/>
          </p:nvGrpSpPr>
          <p:grpSpPr>
            <a:xfrm>
              <a:off x="4643578" y="432838"/>
              <a:ext cx="1028134" cy="1160188"/>
              <a:chOff x="4643578" y="432838"/>
              <a:chExt cx="1028134" cy="1160188"/>
            </a:xfrm>
          </p:grpSpPr>
          <p:sp>
            <p:nvSpPr>
              <p:cNvPr id="1360" name="Google Shape;1360;g34bf7dc1ca9_0_924"/>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61" name="Google Shape;1361;g34bf7dc1ca9_0_924"/>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362" name="Google Shape;1362;g34bf7dc1ca9_0_924"/>
          <p:cNvGrpSpPr/>
          <p:nvPr/>
        </p:nvGrpSpPr>
        <p:grpSpPr>
          <a:xfrm>
            <a:off x="2185190" y="4830280"/>
            <a:ext cx="338043" cy="338840"/>
            <a:chOff x="5700273" y="5386353"/>
            <a:chExt cx="766016" cy="767823"/>
          </a:xfrm>
        </p:grpSpPr>
        <p:sp>
          <p:nvSpPr>
            <p:cNvPr id="1363" name="Google Shape;1363;g34bf7dc1ca9_0_924"/>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4" name="Google Shape;1364;g34bf7dc1ca9_0_924"/>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5" name="Google Shape;1365;g34bf7dc1ca9_0_924"/>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6" name="Google Shape;1366;g34bf7dc1ca9_0_924"/>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7" name="Google Shape;1367;g34bf7dc1ca9_0_924"/>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8" name="Google Shape;1368;g34bf7dc1ca9_0_924"/>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9" name="Google Shape;1369;g34bf7dc1ca9_0_924"/>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0" name="Google Shape;1370;g34bf7dc1ca9_0_924"/>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1" name="Google Shape;1371;g34bf7dc1ca9_0_924"/>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2" name="Google Shape;1372;g34bf7dc1ca9_0_924"/>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3" name="Google Shape;1373;g34bf7dc1ca9_0_924"/>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4" name="Google Shape;1374;g34bf7dc1ca9_0_924"/>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5" name="Google Shape;1375;g34bf7dc1ca9_0_924"/>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6" name="Google Shape;1376;g34bf7dc1ca9_0_924"/>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377" name="Google Shape;1377;g34bf7dc1ca9_0_924"/>
          <p:cNvGrpSpPr/>
          <p:nvPr/>
        </p:nvGrpSpPr>
        <p:grpSpPr>
          <a:xfrm>
            <a:off x="4681257" y="4463928"/>
            <a:ext cx="361466" cy="360553"/>
            <a:chOff x="4422991" y="3660630"/>
            <a:chExt cx="1086135" cy="1083391"/>
          </a:xfrm>
        </p:grpSpPr>
        <p:sp>
          <p:nvSpPr>
            <p:cNvPr id="1378" name="Google Shape;1378;g34bf7dc1ca9_0_924"/>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79" name="Google Shape;1379;g34bf7dc1ca9_0_924"/>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0" name="Google Shape;1380;g34bf7dc1ca9_0_924"/>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1" name="Google Shape;1381;g34bf7dc1ca9_0_924"/>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2" name="Google Shape;1382;g34bf7dc1ca9_0_924"/>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3" name="Google Shape;1383;g34bf7dc1ca9_0_924"/>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4" name="Google Shape;1384;g34bf7dc1ca9_0_924"/>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385" name="Google Shape;1385;g34bf7dc1ca9_0_924"/>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386" name="Google Shape;1386;g34bf7dc1ca9_0_924"/>
          <p:cNvGrpSpPr/>
          <p:nvPr/>
        </p:nvGrpSpPr>
        <p:grpSpPr>
          <a:xfrm>
            <a:off x="2175190" y="321815"/>
            <a:ext cx="354478" cy="354131"/>
            <a:chOff x="10376768" y="2334933"/>
            <a:chExt cx="920484" cy="919581"/>
          </a:xfrm>
        </p:grpSpPr>
        <p:sp>
          <p:nvSpPr>
            <p:cNvPr id="1387" name="Google Shape;1387;g34bf7dc1ca9_0_924"/>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88" name="Google Shape;1388;g34bf7dc1ca9_0_924"/>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9" name="Google Shape;1389;g34bf7dc1ca9_0_924"/>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390" name="Google Shape;1390;g34bf7dc1ca9_0_924"/>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391" name="Google Shape;1391;g34bf7dc1ca9_0_924"/>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392" name="Google Shape;1392;g34bf7dc1ca9_0_924"/>
          <p:cNvSpPr txBox="1"/>
          <p:nvPr/>
        </p:nvSpPr>
        <p:spPr>
          <a:xfrm>
            <a:off x="2774550" y="6248950"/>
            <a:ext cx="2391300" cy="24720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Guides you through applying for funding grants.</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338</TotalTime>
  <Words>533</Words>
  <Application>Microsoft Office PowerPoint</Application>
  <PresentationFormat>Custom</PresentationFormat>
  <Paragraphs>73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7</cp:revision>
  <dcterms:created xsi:type="dcterms:W3CDTF">2025-04-02T13:02:29Z</dcterms:created>
  <dcterms:modified xsi:type="dcterms:W3CDTF">2025-05-07T20:59:35Z</dcterms:modified>
</cp:coreProperties>
</file>