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66" r:id="rId2"/>
    <p:sldId id="267"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5"/>
        <p:cNvGrpSpPr/>
        <p:nvPr/>
      </p:nvGrpSpPr>
      <p:grpSpPr>
        <a:xfrm>
          <a:off x="0" y="0"/>
          <a:ext cx="0" cy="0"/>
          <a:chOff x="0" y="0"/>
          <a:chExt cx="0" cy="0"/>
        </a:xfrm>
      </p:grpSpPr>
      <p:sp>
        <p:nvSpPr>
          <p:cNvPr id="586" name="Google Shape;586;g34bf7dc1ca9_0_1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7" name="Google Shape;587;g34bf7dc1ca9_0_19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9"/>
        <p:cNvGrpSpPr/>
        <p:nvPr/>
      </p:nvGrpSpPr>
      <p:grpSpPr>
        <a:xfrm>
          <a:off x="0" y="0"/>
          <a:ext cx="0" cy="0"/>
          <a:chOff x="0" y="0"/>
          <a:chExt cx="0" cy="0"/>
        </a:xfrm>
      </p:grpSpPr>
      <p:sp>
        <p:nvSpPr>
          <p:cNvPr id="620" name="Google Shape;620;g34bf7dc1ca9_0_2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21" name="Google Shape;621;g34bf7dc1ca9_0_23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8"/>
        <p:cNvGrpSpPr/>
        <p:nvPr/>
      </p:nvGrpSpPr>
      <p:grpSpPr>
        <a:xfrm>
          <a:off x="0" y="0"/>
          <a:ext cx="0" cy="0"/>
          <a:chOff x="0" y="0"/>
          <a:chExt cx="0" cy="0"/>
        </a:xfrm>
      </p:grpSpPr>
      <p:cxnSp>
        <p:nvCxnSpPr>
          <p:cNvPr id="589" name="Google Shape;589;g34bf7dc1ca9_0_198"/>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590" name="Google Shape;590;g34bf7dc1ca9_0_198"/>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591" name="Google Shape;591;g34bf7dc1ca9_0_198"/>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592" name="Google Shape;592;g34bf7dc1ca9_0_198"/>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93" name="Google Shape;593;g34bf7dc1ca9_0_198"/>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Profile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594" name="Google Shape;594;g34bf7dc1ca9_0_198"/>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Investor Persona</a:t>
            </a:r>
            <a:endParaRPr/>
          </a:p>
        </p:txBody>
      </p:sp>
      <p:cxnSp>
        <p:nvCxnSpPr>
          <p:cNvPr id="595" name="Google Shape;595;g34bf7dc1ca9_0_198"/>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596" name="Google Shape;596;g34bf7dc1ca9_0_198"/>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Startup Fundraising Strategy</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2-4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597" name="Google Shape;597;g34bf7dc1ca9_0_198"/>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598" name="Google Shape;598;g34bf7dc1ca9_0_198"/>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599" name="Google Shape;599;g34bf7dc1ca9_0_198"/>
          <p:cNvSpPr txBox="1"/>
          <p:nvPr/>
        </p:nvSpPr>
        <p:spPr>
          <a:xfrm>
            <a:off x="266748" y="2544499"/>
            <a:ext cx="2479800" cy="235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different types of investors and their priorities.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align business stages and industries with investor preferences.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Identify and research diversity-focused investors.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a targeted outreach strategy for investor engagement.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crafting personalized investor pitches.</a:t>
            </a:r>
            <a:endParaRPr sz="1100">
              <a:solidFill>
                <a:srgbClr val="595959"/>
              </a:solidFill>
              <a:latin typeface="Calibri"/>
              <a:ea typeface="Calibri"/>
              <a:cs typeface="Calibri"/>
              <a:sym typeface="Calibri"/>
            </a:endParaRPr>
          </a:p>
        </p:txBody>
      </p:sp>
      <p:sp>
        <p:nvSpPr>
          <p:cNvPr id="600" name="Google Shape;600;g34bf7dc1ca9_0_198"/>
          <p:cNvSpPr txBox="1"/>
          <p:nvPr/>
        </p:nvSpPr>
        <p:spPr>
          <a:xfrm>
            <a:off x="2888255" y="2544499"/>
            <a:ext cx="22311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Investor persona worksheet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List of angel investors, venture capital firms, and grant organizations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Email pitch examples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Case studies on successful underrepresented founder investments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Notebook for tracking investor research</a:t>
            </a:r>
            <a:endParaRPr sz="1100">
              <a:solidFill>
                <a:srgbClr val="595959"/>
              </a:solidFill>
              <a:latin typeface="Calibri"/>
              <a:ea typeface="Calibri"/>
              <a:cs typeface="Calibri"/>
              <a:sym typeface="Calibri"/>
            </a:endParaRPr>
          </a:p>
        </p:txBody>
      </p:sp>
      <p:cxnSp>
        <p:nvCxnSpPr>
          <p:cNvPr id="601" name="Google Shape;601;g34bf7dc1ca9_0_198"/>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602" name="Google Shape;602;g34bf7dc1ca9_0_198"/>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03" name="Google Shape;603;g34bf7dc1ca9_0_198"/>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04" name="Google Shape;604;g34bf7dc1ca9_0_198"/>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05" name="Google Shape;605;g34bf7dc1ca9_0_198"/>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606" name="Google Shape;606;g34bf7dc1ca9_0_198"/>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607" name="Google Shape;607;g34bf7dc1ca9_0_198"/>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08" name="Google Shape;608;g34bf7dc1ca9_0_198"/>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Small business owners</a:t>
            </a:r>
            <a:endParaRPr sz="1000">
              <a:solidFill>
                <a:schemeClr val="lt1"/>
              </a:solidFill>
              <a:latin typeface="Calibri"/>
              <a:ea typeface="Calibri"/>
              <a:cs typeface="Calibri"/>
              <a:sym typeface="Calibri"/>
            </a:endParaRPr>
          </a:p>
        </p:txBody>
      </p:sp>
      <p:sp>
        <p:nvSpPr>
          <p:cNvPr id="609" name="Google Shape;609;g34bf7dc1ca9_0_198"/>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610" name="Google Shape;610;g34bf7dc1ca9_0_198"/>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611" name="Google Shape;611;g34bf7dc1ca9_0_198"/>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612" name="Google Shape;612;g34bf7dc1ca9_0_198"/>
          <p:cNvSpPr txBox="1"/>
          <p:nvPr/>
        </p:nvSpPr>
        <p:spPr>
          <a:xfrm>
            <a:off x="248308" y="5029849"/>
            <a:ext cx="4878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learn to identify and approach the right investors. The session covers investor types and mapping funding needs to investor interests. Each participant will research five diversity-focused investors, create investor profiles, and draft tailored email pitches. The session ends with peer review and role-playing to refine outreach strategies for better investor engagement.</a:t>
            </a:r>
            <a:endParaRPr sz="1100">
              <a:solidFill>
                <a:srgbClr val="595959"/>
              </a:solidFill>
              <a:latin typeface="Calibri"/>
              <a:ea typeface="Calibri"/>
              <a:cs typeface="Calibri"/>
              <a:sym typeface="Calibri"/>
            </a:endParaRPr>
          </a:p>
        </p:txBody>
      </p:sp>
      <p:grpSp>
        <p:nvGrpSpPr>
          <p:cNvPr id="613" name="Google Shape;613;g34bf7dc1ca9_0_198"/>
          <p:cNvGrpSpPr/>
          <p:nvPr/>
        </p:nvGrpSpPr>
        <p:grpSpPr>
          <a:xfrm>
            <a:off x="4677868" y="5021368"/>
            <a:ext cx="341622" cy="341617"/>
            <a:chOff x="3797784" y="3095426"/>
            <a:chExt cx="1030844" cy="1030831"/>
          </a:xfrm>
        </p:grpSpPr>
        <p:sp>
          <p:nvSpPr>
            <p:cNvPr id="614" name="Google Shape;614;g34bf7dc1ca9_0_198"/>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5" name="Google Shape;615;g34bf7dc1ca9_0_198"/>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6" name="Google Shape;616;g34bf7dc1ca9_0_198"/>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7" name="Google Shape;617;g34bf7dc1ca9_0_198"/>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18" name="Google Shape;618;g34bf7dc1ca9_0_198"/>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2"/>
        <p:cNvGrpSpPr/>
        <p:nvPr/>
      </p:nvGrpSpPr>
      <p:grpSpPr>
        <a:xfrm>
          <a:off x="0" y="0"/>
          <a:ext cx="0" cy="0"/>
          <a:chOff x="0" y="0"/>
          <a:chExt cx="0" cy="0"/>
        </a:xfrm>
      </p:grpSpPr>
      <p:cxnSp>
        <p:nvCxnSpPr>
          <p:cNvPr id="623" name="Google Shape;623;g34bf7dc1ca9_0_231"/>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624" name="Google Shape;624;g34bf7dc1ca9_0_231"/>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625" name="Google Shape;625;g34bf7dc1ca9_0_231"/>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626" name="Google Shape;626;g34bf7dc1ca9_0_231"/>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27" name="Google Shape;627;g34bf7dc1ca9_0_231"/>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28" name="Google Shape;628;g34bf7dc1ca9_0_231"/>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629" name="Google Shape;629;g34bf7dc1ca9_0_231"/>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630" name="Google Shape;630;g34bf7dc1ca9_0_231"/>
          <p:cNvSpPr txBox="1"/>
          <p:nvPr/>
        </p:nvSpPr>
        <p:spPr>
          <a:xfrm>
            <a:off x="299550" y="4404350"/>
            <a:ext cx="2223600" cy="197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 </a:t>
            </a:r>
            <a:r>
              <a:rPr lang="en-IE" b="1">
                <a:solidFill>
                  <a:srgbClr val="EE4338"/>
                </a:solidFill>
                <a:latin typeface="Calibri"/>
                <a:ea typeface="Calibri"/>
                <a:cs typeface="Calibri"/>
                <a:sym typeface="Calibri"/>
              </a:rPr>
              <a:t>Investor Persona Profile Kit</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"Venture Deals" by Brad Feld &amp; Jason Mendelson</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Art of Startup Fundraising" by Alejandro Cremades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"Angel Investing" by David S. Rose</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Resources from Diversity-Focused VC Firms and Angel Networks</a:t>
            </a:r>
            <a:endParaRPr sz="1000">
              <a:solidFill>
                <a:srgbClr val="595959"/>
              </a:solidFill>
              <a:latin typeface="Calibri"/>
              <a:ea typeface="Calibri"/>
              <a:cs typeface="Calibri"/>
              <a:sym typeface="Calibri"/>
            </a:endParaRPr>
          </a:p>
        </p:txBody>
      </p:sp>
      <p:sp>
        <p:nvSpPr>
          <p:cNvPr id="631" name="Google Shape;631;g34bf7dc1ca9_0_231"/>
          <p:cNvSpPr txBox="1"/>
          <p:nvPr/>
        </p:nvSpPr>
        <p:spPr>
          <a:xfrm>
            <a:off x="2715475" y="4404825"/>
            <a:ext cx="25542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List investor types (angel, VC, etc.) and their priorities.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Match your business stage and industry with investors’ preferences.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Identify at least five diversity-focused investors.</a:t>
            </a:r>
            <a:endParaRPr sz="1000">
              <a:solidFill>
                <a:srgbClr val="595959"/>
              </a:solidFill>
              <a:latin typeface="Calibri"/>
              <a:ea typeface="Calibri"/>
              <a:cs typeface="Calibri"/>
              <a:sym typeface="Calibri"/>
            </a:endParaRPr>
          </a:p>
        </p:txBody>
      </p:sp>
      <p:cxnSp>
        <p:nvCxnSpPr>
          <p:cNvPr id="632" name="Google Shape;632;g34bf7dc1ca9_0_231"/>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633" name="Google Shape;633;g34bf7dc1ca9_0_231"/>
          <p:cNvSpPr txBox="1"/>
          <p:nvPr/>
        </p:nvSpPr>
        <p:spPr>
          <a:xfrm>
            <a:off x="292767" y="290360"/>
            <a:ext cx="2115300" cy="1877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Overview of investor types and funding priorities.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participants in finding diversity-focused investors.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Map business needs to investor interests.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Personalize investor outreach.</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email pitches and engagement strategies.</a:t>
            </a:r>
            <a:endParaRPr sz="1000">
              <a:solidFill>
                <a:srgbClr val="595959"/>
              </a:solidFill>
              <a:latin typeface="Calibri"/>
              <a:ea typeface="Calibri"/>
              <a:cs typeface="Calibri"/>
              <a:sym typeface="Calibri"/>
            </a:endParaRPr>
          </a:p>
        </p:txBody>
      </p:sp>
      <p:sp>
        <p:nvSpPr>
          <p:cNvPr id="634" name="Google Shape;634;g34bf7dc1ca9_0_231"/>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List investor types (angel, VC, impact) and their priorities.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Match your business stage and industry with investor preferences.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Identify five diversity-focused investors.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Create an investor persona profile for each.</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Draft a personalized email pitch for your top investor.</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Refine outreach through peer review and practice.</a:t>
            </a:r>
            <a:endParaRPr sz="1000">
              <a:solidFill>
                <a:srgbClr val="595959"/>
              </a:solidFill>
              <a:latin typeface="Calibri"/>
              <a:ea typeface="Calibri"/>
              <a:cs typeface="Calibri"/>
              <a:sym typeface="Calibri"/>
            </a:endParaRPr>
          </a:p>
        </p:txBody>
      </p:sp>
      <p:sp>
        <p:nvSpPr>
          <p:cNvPr id="635" name="Google Shape;635;g34bf7dc1ca9_0_231"/>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identifying the right investors?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well did your business align with investor priorities?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feedback did you receive on your investor outreach strategy?</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do you feel in pitching to investors after this exercise?</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for investor engagement?</a:t>
            </a:r>
            <a:endParaRPr sz="1000">
              <a:solidFill>
                <a:srgbClr val="595959"/>
              </a:solidFill>
              <a:latin typeface="Calibri"/>
              <a:ea typeface="Calibri"/>
              <a:cs typeface="Calibri"/>
              <a:sym typeface="Calibri"/>
            </a:endParaRPr>
          </a:p>
        </p:txBody>
      </p:sp>
      <p:grpSp>
        <p:nvGrpSpPr>
          <p:cNvPr id="636" name="Google Shape;636;g34bf7dc1ca9_0_231"/>
          <p:cNvGrpSpPr/>
          <p:nvPr/>
        </p:nvGrpSpPr>
        <p:grpSpPr>
          <a:xfrm>
            <a:off x="215187" y="6348341"/>
            <a:ext cx="2086252" cy="579345"/>
            <a:chOff x="5217280" y="8968725"/>
            <a:chExt cx="2214000" cy="614820"/>
          </a:xfrm>
        </p:grpSpPr>
        <p:sp>
          <p:nvSpPr>
            <p:cNvPr id="637" name="Google Shape;637;g34bf7dc1ca9_0_231"/>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638" name="Google Shape;638;g34bf7dc1ca9_0_231"/>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639" name="Google Shape;639;g34bf7dc1ca9_0_231"/>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640" name="Google Shape;640;g34bf7dc1ca9_0_231"/>
          <p:cNvCxnSpPr/>
          <p:nvPr/>
        </p:nvCxnSpPr>
        <p:spPr>
          <a:xfrm rot="10800000">
            <a:off x="119789" y="4387110"/>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641" name="Google Shape;641;g34bf7dc1ca9_0_231"/>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42" name="Google Shape;642;g34bf7dc1ca9_0_231"/>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643" name="Google Shape;643;g34bf7dc1ca9_0_231"/>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644" name="Google Shape;644;g34bf7dc1ca9_0_231"/>
          <p:cNvGrpSpPr/>
          <p:nvPr/>
        </p:nvGrpSpPr>
        <p:grpSpPr>
          <a:xfrm>
            <a:off x="4640548" y="3022007"/>
            <a:ext cx="361496" cy="361023"/>
            <a:chOff x="5737725" y="2862443"/>
            <a:chExt cx="1034323" cy="1032971"/>
          </a:xfrm>
        </p:grpSpPr>
        <p:sp>
          <p:nvSpPr>
            <p:cNvPr id="645" name="Google Shape;645;g34bf7dc1ca9_0_231"/>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6" name="Google Shape;646;g34bf7dc1ca9_0_231"/>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7" name="Google Shape;647;g34bf7dc1ca9_0_231"/>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8" name="Google Shape;648;g34bf7dc1ca9_0_231"/>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49" name="Google Shape;649;g34bf7dc1ca9_0_231"/>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650" name="Google Shape;650;g34bf7dc1ca9_0_231"/>
          <p:cNvGrpSpPr/>
          <p:nvPr/>
        </p:nvGrpSpPr>
        <p:grpSpPr>
          <a:xfrm>
            <a:off x="4674858" y="310688"/>
            <a:ext cx="336405" cy="379614"/>
            <a:chOff x="4643578" y="432838"/>
            <a:chExt cx="1028134" cy="1160188"/>
          </a:xfrm>
        </p:grpSpPr>
        <p:sp>
          <p:nvSpPr>
            <p:cNvPr id="651" name="Google Shape;651;g34bf7dc1ca9_0_231"/>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652" name="Google Shape;652;g34bf7dc1ca9_0_231"/>
            <p:cNvGrpSpPr/>
            <p:nvPr/>
          </p:nvGrpSpPr>
          <p:grpSpPr>
            <a:xfrm>
              <a:off x="4643578" y="432838"/>
              <a:ext cx="1028134" cy="1160188"/>
              <a:chOff x="4643578" y="432838"/>
              <a:chExt cx="1028134" cy="1160188"/>
            </a:xfrm>
          </p:grpSpPr>
          <p:sp>
            <p:nvSpPr>
              <p:cNvPr id="653" name="Google Shape;653;g34bf7dc1ca9_0_231"/>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54" name="Google Shape;654;g34bf7dc1ca9_0_231"/>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655" name="Google Shape;655;g34bf7dc1ca9_0_231"/>
          <p:cNvGrpSpPr/>
          <p:nvPr/>
        </p:nvGrpSpPr>
        <p:grpSpPr>
          <a:xfrm>
            <a:off x="2185190" y="4830280"/>
            <a:ext cx="338043" cy="338840"/>
            <a:chOff x="5700273" y="5386353"/>
            <a:chExt cx="766016" cy="767823"/>
          </a:xfrm>
        </p:grpSpPr>
        <p:sp>
          <p:nvSpPr>
            <p:cNvPr id="656" name="Google Shape;656;g34bf7dc1ca9_0_231"/>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7" name="Google Shape;657;g34bf7dc1ca9_0_231"/>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8" name="Google Shape;658;g34bf7dc1ca9_0_231"/>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9" name="Google Shape;659;g34bf7dc1ca9_0_231"/>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60" name="Google Shape;660;g34bf7dc1ca9_0_231"/>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61" name="Google Shape;661;g34bf7dc1ca9_0_231"/>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62" name="Google Shape;662;g34bf7dc1ca9_0_231"/>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63" name="Google Shape;663;g34bf7dc1ca9_0_231"/>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64" name="Google Shape;664;g34bf7dc1ca9_0_231"/>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65" name="Google Shape;665;g34bf7dc1ca9_0_231"/>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66" name="Google Shape;666;g34bf7dc1ca9_0_231"/>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67" name="Google Shape;667;g34bf7dc1ca9_0_231"/>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68" name="Google Shape;668;g34bf7dc1ca9_0_231"/>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69" name="Google Shape;669;g34bf7dc1ca9_0_231"/>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70" name="Google Shape;670;g34bf7dc1ca9_0_231"/>
          <p:cNvGrpSpPr/>
          <p:nvPr/>
        </p:nvGrpSpPr>
        <p:grpSpPr>
          <a:xfrm>
            <a:off x="4681257" y="4463928"/>
            <a:ext cx="361466" cy="360553"/>
            <a:chOff x="4422991" y="3660630"/>
            <a:chExt cx="1086135" cy="1083391"/>
          </a:xfrm>
        </p:grpSpPr>
        <p:sp>
          <p:nvSpPr>
            <p:cNvPr id="671" name="Google Shape;671;g34bf7dc1ca9_0_231"/>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2" name="Google Shape;672;g34bf7dc1ca9_0_231"/>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3" name="Google Shape;673;g34bf7dc1ca9_0_231"/>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4" name="Google Shape;674;g34bf7dc1ca9_0_231"/>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5" name="Google Shape;675;g34bf7dc1ca9_0_231"/>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6" name="Google Shape;676;g34bf7dc1ca9_0_231"/>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7" name="Google Shape;677;g34bf7dc1ca9_0_231"/>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8" name="Google Shape;678;g34bf7dc1ca9_0_231"/>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679" name="Google Shape;679;g34bf7dc1ca9_0_231"/>
          <p:cNvGrpSpPr/>
          <p:nvPr/>
        </p:nvGrpSpPr>
        <p:grpSpPr>
          <a:xfrm>
            <a:off x="2175190" y="321815"/>
            <a:ext cx="354478" cy="354131"/>
            <a:chOff x="10376768" y="2334933"/>
            <a:chExt cx="920484" cy="919581"/>
          </a:xfrm>
        </p:grpSpPr>
        <p:sp>
          <p:nvSpPr>
            <p:cNvPr id="680" name="Google Shape;680;g34bf7dc1ca9_0_231"/>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81" name="Google Shape;681;g34bf7dc1ca9_0_231"/>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682" name="Google Shape;682;g34bf7dc1ca9_0_231"/>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683" name="Google Shape;683;g34bf7dc1ca9_0_231"/>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684" name="Google Shape;684;g34bf7dc1ca9_0_231"/>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85" name="Google Shape;685;g34bf7dc1ca9_0_231"/>
          <p:cNvSpPr txBox="1"/>
          <p:nvPr/>
        </p:nvSpPr>
        <p:spPr>
          <a:xfrm>
            <a:off x="2523150" y="6248950"/>
            <a:ext cx="2636700" cy="24720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Helps you approach the right investors.</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489</Words>
  <Application>Microsoft Office PowerPoint</Application>
  <PresentationFormat>Custom</PresentationFormat>
  <Paragraphs>74</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2</cp:revision>
  <dcterms:created xsi:type="dcterms:W3CDTF">2025-04-02T13:02:29Z</dcterms:created>
  <dcterms:modified xsi:type="dcterms:W3CDTF">2025-05-07T14:20:23Z</dcterms:modified>
</cp:coreProperties>
</file>